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这份备忘录通知管理层的一项决定：2027 年 1 月 4 日起，在全公司试行每周四天、32 小时、薪酬不变的工作制，为期六个月，之前 11 月和 12 月两个月做准备。后面依次写明决定的条款、理由、正反两面的证据、各部门怎么做、怎么评估、什么情况下停止，以及各方职责。外部数字都来自公开的研究报告和官方发布，每页注明来源。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决定一共四条。第一，全体全职员工，包括管理层，每周 32 小时，现在是 40 小时，工资、奖金基数、年假天数和各项福利都不变。第二，11 月和 12 月是准备期，2027 年 1 月 4 日周一开始，6 月 30 日结束。第三，模式由部门选，有三种，后面专门一页讲，客服和需要连续在岗的岗位只能用错峰。第四，这是试点，不是承诺：7 月按事先定好的指标公布去留，试行期间哪个部门触发停止条件，这个部门就恢复五天。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我们为什么做这件事。第一是倦怠：英国试点一年后，研究者回访了 28 家组织，82% 提到员工福祉改善。第二是留人：同一批回访里一半提到离职减少，试点结束时 15% 的员工说加多少薪都不愿回到五天。第三是招人：32% 提到招聘改善，英国南剑桥郡议会改四天后，求职申请增加了一倍多。这些数字都来自试点单位和员工的自报，英国试点的组织方是倡导四天工作制的机构，所以它们说明的是方向，不是对我们效果的预测。我们不把营收增长当作理由，后面会讲为什么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这是目前规模最大、经过同行评审的一项研究：6 个国家 141 家组织、2,896 名员工，另找了 12 家没有试行的美国公司、285 人做对照。试点公司周工时从 39.21 小时降到 34.01 小时，倦怠从 2.83 分降到 2.38 分，心理健康从 2.93 升到 3.32，身体健康从 3.01 升到 3.29。对照组基本没动：倦怠 2.90 到 2.94，心理健康 2.90 到 2.93，身体健康 3.06 到 3.09。图里是前后的差值。这是我们决定试行最主要的依据。同时要讲清局限：不是随机试验，参加的公司本来就更支持弹性工作，结果全是员工自报，作者自己写明结果很可能高估了真实效果。论文也没有测公司的整体生产率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英国 61 家公司的试点里，员工的感受是两面的。71% 的人倦怠下降，39% 压力下降，40% 睡眠困难减轻。但 62% 的人说工作节奏变快，只有 2% 说变慢，20% 说工作量增加。而且实际减掉的工时没有 8 小时那么多：员工自报从每周 38 小时降到 34 小时。巴西试点也一样，48.2% 的员工感到节奏变快，三分之一的公司为此专门加了人。所以我们后面要先砍会议和流程，不能只是把五天的活塞进四天。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很多文章说四天工作制让营收涨了 35%，这是误读。英国报告的原话是：试点期间公司营收大体持平，按公司规模加权平均增长 1.4%，这是 23 家公司从试验开始到结束的变化。35% 是另外 24 家公司拿试验期和上一年同期比，里面有正常的业务增长，不是同一批公司、同一种比较，不能算在四天工作制头上。别的试点也差不多：德国试点营收和利润与上一年相比没有显著差异，巴西有 27.3% 的公司营收下降、36.4% 利润下降。微软日本常被引用的人均销售额增长 39.9%，只是 2019 年 8 月一个月的数据，微软自己后来补充说明这不是仅靠这次尝试实现的。所以我们对营收的预期是守住，不是增长。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试点结束后还剩多少，要看是谁在统计、统计了多久。英国 61 家，结束时 56 家继续，一年后至少 54 家还在实行。倡导组织 4 Day Week Global 跟踪的 197 家里，约一成退回五天。这些公司都是自愿报名、由倡导组织招来的，本来就更想做成。圈子外面和时间更长的数字低得多：德国 40 家两年后 30% 已不再缩时，常见原因是需求高峰时保证不了交付、模式太死板。葡萄牙 21 家里 4 家退回五天，5 家缩小范围。巴西 20 家一年后只有 2 家正式保留。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把两面放在一起看。站得住的是：员工身心确实变好了，试完的公司多数愿意继续，认真改了流程的公司更容易坚持。要当心的是：营收没有因此上涨，节奏变快、压力从时长转到了强度上，客服和需要连续在岗的岗位最难做，时间一长会有人退出。现有证据支持的是有边界、有指标、能叫停的试点，不支持「少上一天班营收会涨」的说法。这就是我们的做法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种模式由部门负责人选。全员周五：整个部门周五休息，适合内部协作多、对外联系少的团队，周五安排一位值班联系人。错峰轮休：组员分别休周一到周五中的一天，保证五天都有人，客服、运维这类岗位只能用这种。两周九天：两周里休一天，其余九天每天约 7.1 小时，两周合计 64 小时，适合整天离开有困难的交付团队。英国试点里 44 家回答排班问题的公司，32% 全员周五休，25% 没有共同休息日。葡萄牙试点里六成以上员工是两周休一天，不过那次试点的周工时是 36 小时，不是 32 小时。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错峰最容易出问题。英国主机商 Krystal 的客服团队让一半人周一休、一半人周五休，结果最忙的那天只有一半人在岗，客户支持变慢，员工反而更累，原定六个月的试行提前结束，2023 年 10 月恢复五天，改成提早一小时下班，并另招了 5 名客服。苏格兰的一家政府机构 SOSE 用错峰维持了服务，但客户咨询三个工作日内首次回复的比例从 94% 降到 92%，按时回复的总量是增加的。我们的规则：客服和需要连续在岗的团队，休息日均匀摊到周一到周五，每个工作日都有八成人在岗，每人配一个顶班搭档。哪一天在岗低于八成，部门负责人要当天调整。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这是整件事最朴素的一道算术题。我们现在每周 40 小时，减到 32 小时，如果总产出要保持不变，每小时的产出就要提高 25%。靠多休息带来的精力恢复补不上这么大的缺口。英国主机商 Krystal 的客服团队就是例子：他们说多出的恢复时间没能把产出提高 20%，工作反而更有压力，最后退回五天。所以下一页的流程改造不是锦上添花，是这次试点能不能成立的前提。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既然每小时要多出 25%，就要先把不产出的时间拿掉。葡萄牙政府发起的试点里，做了两项以上流程改造的公司只有 8% 退回五天，没做或只做一项的是 38%。我们定了四件事。第一，例会默认 30 分钟，每周三上午不排会，超过 1 小时的会要部门负责人批准。第二，周报改成每周一份书面进展，取代口头汇报会。第三，常规审批不超过两个签字人。第四，也是最重要的，每个部门在 11 月 30 日前交一份停做清单，写明试行期间哪些报表和流程不再做。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时间表。10 月发布这份备忘录。11 月 1 日起是准备期：人力资源部做第一次员工问卷，各部门把客户响应、产出、加班和外包费用这些指标的 11 月、12 月数据取出来作为基线，11 月 30 日前交排班方案、停做清单和值班表。2027 年 1 月 4 日周一开始试行。3 月 31 日中期复盘，做第二次问卷，排班可以调整。6 月 30 日结束，做第三次问卷。7 月 31 日前逐个部门对照基线公布去留。评估看四类指标：客户、产出、成本、员工。春节和其他法定节假日所在的周按国家安排放假，当周不再另休。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评估和停止用的是同一套指标，分四类：客户、产出、成本、员工，全部和 11 月、12 月的基线比。任何一条越线都要处理，不等到 7 月。客户：首次响应时间连续 4 周比基线慢 10% 以上。产出：部门自己的核心指标，比如销售额、交付按时率、工单处理量，连续 2 个月比基线低 5% 以上。成本：为了顶班新增的加班和外包费用超过部门工资总额的 3%，这说明活儿没有真正减下来，只是挪了地方。员工：中期问卷里倦怠或工作压力比基线还高。触发后，人力资源部两周内提请管理层决定，这个部门恢复五天，其他部门照常试行。恢复五天不影响薪酬。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方职责。管理层负责批准各部门方案、确认停止条件的阈值，试行期间每月看一次指标，触发了就拍板。人力资源部负责三次问卷、考勤和排班规则，以及最后的汇总评估。部门负责人是这次试点成败的关键：选模式、排班、11 月 30 日前交停做清单，试行期间每周看客户和产出指标，每月报告。客服和需要连续在岗的团队按错峰排班，每人配一个顶班搭档，保证每天至少八成人在岗。每位员工请参加基线问卷，把你觉得可以砍掉的会议和流程报给部门负责人。休息日不安排工作，真有急事按值班表处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最后重复两条决定。第一，2027 年 1 月 4 日起，全公司试行每周四天、32 小时，薪酬不变，为期六个月。第二，任何部门触发停止条件就恢复五天，7 月底前按指标公布去留。这份备忘录由管理层签发，人力资源部拟稿，抄送全体员工和各部门负责人。有问题请找本部门负责人或人力资源部。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1E7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634874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60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1050" b="1" spc="60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E</a:t>
            </a:r>
            <a:pPr algn="l" indent="0" marL="0">
              <a:buNone/>
            </a:pPr>
            <a:r>
              <a:rPr lang="en-US" sz="1050" b="1" spc="60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1050" b="1" spc="60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O</a:t>
            </a:r>
            <a:pPr algn="l" indent="0" marL="0">
              <a:buNone/>
            </a:pPr>
            <a:r>
              <a:rPr lang="en-US" sz="1050" b="1" spc="60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R</a:t>
            </a:r>
            <a:pPr algn="l" indent="0" marL="0">
              <a:buNone/>
            </a:pPr>
            <a:r>
              <a:rPr lang="en-US" sz="1050" b="1" spc="60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A</a:t>
            </a:r>
            <a:pPr algn="l" indent="0" marL="0">
              <a:buNone/>
            </a:pPr>
            <a:r>
              <a:rPr lang="en-US" sz="1050" b="1" spc="60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N</a:t>
            </a:r>
            <a:pPr algn="l" indent="0" marL="0">
              <a:buNone/>
            </a:pPr>
            <a:r>
              <a:rPr lang="en-US" sz="1050" b="1" spc="60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D</a:t>
            </a:r>
            <a:pPr algn="l" indent="0" marL="0">
              <a:buNone/>
            </a:pPr>
            <a:r>
              <a:rPr lang="en-US" sz="1050" b="1" spc="60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U</a:t>
            </a:r>
            <a:pPr algn="l" indent="0" marL="0">
              <a:buNone/>
            </a:pPr>
            <a:r>
              <a:rPr lang="en-US" sz="105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endParaRPr lang="en-US" sz="105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09600" y="876300"/>
            <a:ext cx="109728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5" name="Shape 3"/>
          <p:cNvSpPr/>
          <p:nvPr/>
        </p:nvSpPr>
        <p:spPr>
          <a:xfrm>
            <a:off x="609600" y="923925"/>
            <a:ext cx="10972800" cy="9525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1217024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致：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428750" y="1206296"/>
            <a:ext cx="10763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全体员工、各部门负责人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1540874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发：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428750" y="1530146"/>
            <a:ext cx="10763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管理层 · 人力资源部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09600" y="1864724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日期：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428750" y="1853996"/>
            <a:ext cx="10763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 10 月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09600" y="2188574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事由：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428750" y="2177846"/>
            <a:ext cx="10763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试行每周 32 小时、薪酬不变的四天工作制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09600" y="2571750"/>
            <a:ext cx="64770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15" name="Text 13"/>
          <p:cNvSpPr/>
          <p:nvPr/>
        </p:nvSpPr>
        <p:spPr>
          <a:xfrm>
            <a:off x="609600" y="3172430"/>
            <a:ext cx="11582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2027 年上半年，</a:t>
            </a:r>
            <a:endParaRPr lang="en-US" sz="4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09600" y="3934430"/>
            <a:ext cx="11582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每周工作四天</a:t>
            </a:r>
            <a:endParaRPr lang="en-US" sz="4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4857750"/>
            <a:ext cx="609600" cy="28575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18" name="Text 16"/>
          <p:cNvSpPr/>
          <p:nvPr/>
        </p:nvSpPr>
        <p:spPr>
          <a:xfrm>
            <a:off x="609600" y="5074531"/>
            <a:ext cx="11582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月 4 日起，为期六个月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 rot="120000">
            <a:off x="7628522" y="1457640"/>
            <a:ext cx="3810000" cy="3143250"/>
          </a:xfrm>
          <a:prstGeom prst="rect">
            <a:avLst/>
          </a:prstGeom>
          <a:solidFill>
            <a:srgbClr val="D8D3CA"/>
          </a:solidFill>
          <a:ln/>
        </p:spPr>
      </p:sp>
      <p:sp>
        <p:nvSpPr>
          <p:cNvPr id="20" name="Shape 18"/>
          <p:cNvSpPr/>
          <p:nvPr/>
        </p:nvSpPr>
        <p:spPr>
          <a:xfrm rot="120000">
            <a:off x="7620000" y="1428750"/>
            <a:ext cx="3810000" cy="314325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1"/>
          <a:srcRect l="685" r="685" t="0" b="0"/>
          <a:stretch/>
        </p:blipFill>
        <p:spPr>
          <a:xfrm rot="120000">
            <a:off x="7699857" y="1505014"/>
            <a:ext cx="3657600" cy="2781300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 rot="120000">
            <a:off x="7648314" y="4288176"/>
            <a:ext cx="19511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附图 1 · 周五早晨空着的工位（示意）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3" name="Shape 20"/>
          <p:cNvSpPr/>
          <p:nvPr/>
        </p:nvSpPr>
        <p:spPr>
          <a:xfrm rot="21120000">
            <a:off x="7920038" y="4967287"/>
            <a:ext cx="1400175" cy="676275"/>
          </a:xfrm>
          <a:prstGeom prst="rect">
            <a:avLst/>
          </a:prstGeom>
          <a:noFill/>
          <a:ln w="28575">
            <a:solidFill>
              <a:srgbClr val="A63A2B">
                <a:alpha val="8800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 rot="21120000">
            <a:off x="8121136" y="5039951"/>
            <a:ext cx="97155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spc="450" kern="0" dirty="0">
                <a:solidFill>
                  <a:srgbClr val="A63A2B">
                    <a:alpha val="88000"/>
                  </a:srgbClr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已</a:t>
            </a:r>
            <a:pPr algn="l" indent="0" marL="0">
              <a:buNone/>
            </a:pPr>
            <a:r>
              <a:rPr lang="en-US" sz="2250" b="1" spc="450" kern="0" dirty="0">
                <a:solidFill>
                  <a:srgbClr val="A63A2B">
                    <a:alpha val="88000"/>
                  </a:srgbClr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决</a:t>
            </a:r>
            <a:pPr algn="l" indent="0" marL="0">
              <a:buNone/>
            </a:pPr>
            <a:r>
              <a:rPr lang="en-US" sz="2250" b="1" dirty="0">
                <a:solidFill>
                  <a:srgbClr val="A63A2B">
                    <a:alpha val="88000"/>
                  </a:srgbClr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定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5" name="Text 22"/>
          <p:cNvSpPr/>
          <p:nvPr/>
        </p:nvSpPr>
        <p:spPr>
          <a:xfrm rot="21120000">
            <a:off x="8255149" y="5386811"/>
            <a:ext cx="73351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150" kern="0" dirty="0">
                <a:solidFill>
                  <a:srgbClr val="A63A2B">
                    <a:alpha val="88000"/>
                  </a:srgbClr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</a:t>
            </a:r>
            <a:pPr algn="l" indent="0" marL="0">
              <a:buNone/>
            </a:pPr>
            <a:r>
              <a:rPr lang="en-US" sz="900" b="1" spc="150" kern="0" dirty="0">
                <a:solidFill>
                  <a:srgbClr val="A63A2B">
                    <a:alpha val="88000"/>
                  </a:srgbClr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0</a:t>
            </a:r>
            <a:pPr algn="l" indent="0" marL="0">
              <a:buNone/>
            </a:pPr>
            <a:r>
              <a:rPr lang="en-US" sz="900" b="1" spc="150" kern="0" dirty="0">
                <a:solidFill>
                  <a:srgbClr val="A63A2B">
                    <a:alpha val="88000"/>
                  </a:srgbClr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</a:t>
            </a:r>
            <a:pPr algn="l" indent="0" marL="0">
              <a:buNone/>
            </a:pPr>
            <a:r>
              <a:rPr lang="en-US" sz="900" b="1" spc="150" kern="0" dirty="0">
                <a:solidFill>
                  <a:srgbClr val="A63A2B">
                    <a:alpha val="88000"/>
                  </a:srgbClr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6</a:t>
            </a:r>
            <a:pPr algn="l" indent="0" marL="0">
              <a:buNone/>
            </a:pPr>
            <a:r>
              <a:rPr lang="en-US" sz="900" b="1" spc="150" kern="0" dirty="0">
                <a:solidFill>
                  <a:srgbClr val="A63A2B">
                    <a:alpha val="88000"/>
                  </a:srgbClr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 </a:t>
            </a:r>
            <a:pPr algn="l" indent="0" marL="0">
              <a:buNone/>
            </a:pPr>
            <a:r>
              <a:rPr lang="en-US" sz="900" b="1" spc="150" kern="0" dirty="0">
                <a:solidFill>
                  <a:srgbClr val="A63A2B">
                    <a:alpha val="88000"/>
                  </a:srgbClr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·</a:t>
            </a:r>
            <a:pPr algn="l" indent="0" marL="0">
              <a:buNone/>
            </a:pPr>
            <a:r>
              <a:rPr lang="en-US" sz="900" b="1" spc="150" kern="0" dirty="0">
                <a:solidFill>
                  <a:srgbClr val="A63A2B">
                    <a:alpha val="88000"/>
                  </a:srgbClr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 </a:t>
            </a:r>
            <a:pPr algn="l" indent="0" marL="0">
              <a:buNone/>
            </a:pPr>
            <a:r>
              <a:rPr lang="en-US" sz="900" b="1" spc="150" kern="0" dirty="0">
                <a:solidFill>
                  <a:srgbClr val="A63A2B">
                    <a:alpha val="88000"/>
                  </a:srgbClr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1</a:t>
            </a:r>
            <a:pPr algn="l" indent="0" marL="0">
              <a:buNone/>
            </a:pPr>
            <a:r>
              <a:rPr lang="en-US" sz="900" b="1" dirty="0">
                <a:solidFill>
                  <a:srgbClr val="A63A2B">
                    <a:alpha val="88000"/>
                  </a:srgbClr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0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1E7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E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O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R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A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N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D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U</a:t>
            </a:r>
            <a:pPr algn="l" indent="0" marL="0">
              <a:buNone/>
            </a:pPr>
            <a:r>
              <a:rPr lang="en-US" sz="90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四天工作制试点 · 决定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9600" y="457200"/>
            <a:ext cx="109728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504825"/>
            <a:ext cx="10972800" cy="9525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65476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管理层 · 人力资源部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0" y="6547649"/>
            <a:ext cx="1068898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第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9" name="pptwise-slidenum-s0001"/>
          <p:cNvSpPr/>
          <p:nvPr/>
        </p:nvSpPr>
        <p:spPr>
          <a:xfrm>
            <a:off x="0" y="6547649"/>
            <a:ext cx="1082661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</a:t>
            </a:fld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895428" y="6547649"/>
            <a:ext cx="129657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页 共 16 页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09600" y="816832"/>
            <a:ext cx="11582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决定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1123950"/>
            <a:ext cx="2286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13" name="Text 11"/>
          <p:cNvSpPr/>
          <p:nvPr/>
        </p:nvSpPr>
        <p:spPr>
          <a:xfrm>
            <a:off x="2286000" y="1124580"/>
            <a:ext cx="99060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每周 32 小时，薪酬不变</a:t>
            </a:r>
            <a:endParaRPr lang="en-US" sz="23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286000" y="1619250"/>
            <a:ext cx="9296400" cy="9525"/>
          </a:xfrm>
          <a:prstGeom prst="rect">
            <a:avLst/>
          </a:prstGeom>
          <a:solidFill>
            <a:srgbClr val="221E18"/>
          </a:solidFill>
          <a:ln/>
        </p:spPr>
      </p:sp>
      <p:sp>
        <p:nvSpPr>
          <p:cNvPr id="15" name="Shape 13"/>
          <p:cNvSpPr/>
          <p:nvPr/>
        </p:nvSpPr>
        <p:spPr>
          <a:xfrm>
            <a:off x="2286000" y="2819400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16" name="Text 14"/>
          <p:cNvSpPr/>
          <p:nvPr/>
        </p:nvSpPr>
        <p:spPr>
          <a:xfrm>
            <a:off x="2476500" y="2107293"/>
            <a:ext cx="97155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一、</a:t>
            </a:r>
            <a:endParaRPr lang="en-US" sz="27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429000" y="2102707"/>
            <a:ext cx="8763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工时与薪酬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715000" y="2121058"/>
            <a:ext cx="6477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全体全职员工每周 32 小时，工资、奖金基数、年假和福利都不变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286000" y="3829050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0" name="Text 18"/>
          <p:cNvSpPr/>
          <p:nvPr/>
        </p:nvSpPr>
        <p:spPr>
          <a:xfrm>
            <a:off x="2476500" y="3116943"/>
            <a:ext cx="97155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二、</a:t>
            </a:r>
            <a:endParaRPr lang="en-US" sz="27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429000" y="3112357"/>
            <a:ext cx="8763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时间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715000" y="3130708"/>
            <a:ext cx="6477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 月至 12 月准备，2027 年 1 月 4 日至 6 月 30 日试行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2286000" y="4838700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4" name="Text 22"/>
          <p:cNvSpPr/>
          <p:nvPr/>
        </p:nvSpPr>
        <p:spPr>
          <a:xfrm>
            <a:off x="2476500" y="4126593"/>
            <a:ext cx="97155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三、</a:t>
            </a:r>
            <a:endParaRPr lang="en-US" sz="27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429000" y="4122007"/>
            <a:ext cx="8763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模式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5715000" y="4140358"/>
            <a:ext cx="6477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各部门在三种模式里选一种，客服和连续在岗的岗位必须错峰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2286000" y="4895850"/>
            <a:ext cx="9296400" cy="952500"/>
          </a:xfrm>
          <a:prstGeom prst="rect">
            <a:avLst/>
          </a:prstGeom>
          <a:solidFill>
            <a:srgbClr val="F0E2D8"/>
          </a:solidFill>
          <a:ln/>
        </p:spPr>
      </p:sp>
      <p:sp>
        <p:nvSpPr>
          <p:cNvPr id="28" name="Shape 26"/>
          <p:cNvSpPr/>
          <p:nvPr/>
        </p:nvSpPr>
        <p:spPr>
          <a:xfrm>
            <a:off x="2286000" y="5848350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9" name="Text 27"/>
          <p:cNvSpPr/>
          <p:nvPr/>
        </p:nvSpPr>
        <p:spPr>
          <a:xfrm>
            <a:off x="2476500" y="5136243"/>
            <a:ext cx="97155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四、</a:t>
            </a:r>
            <a:endParaRPr lang="en-US" sz="27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3429000" y="5131657"/>
            <a:ext cx="8763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去留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5715000" y="5150008"/>
            <a:ext cx="6477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月按事先定好的指标公布去留，触发停止条件的部门随时恢复五天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1E7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E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O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R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A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N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D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U</a:t>
            </a:r>
            <a:pPr algn="l" indent="0" marL="0">
              <a:buNone/>
            </a:pPr>
            <a:r>
              <a:rPr lang="en-US" sz="90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四天工作制试点 · 决定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9600" y="457200"/>
            <a:ext cx="109728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504825"/>
            <a:ext cx="10972800" cy="9525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65476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管理层 · 人力资源部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0" y="6547649"/>
            <a:ext cx="1068898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第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9" name="pptwise-slidenum-s0002"/>
          <p:cNvSpPr/>
          <p:nvPr/>
        </p:nvSpPr>
        <p:spPr>
          <a:xfrm>
            <a:off x="0" y="6547649"/>
            <a:ext cx="1082661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3</a:t>
            </a:fld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895428" y="6547649"/>
            <a:ext cx="129657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页 共 16 页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09600" y="816832"/>
            <a:ext cx="11582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理由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1123950"/>
            <a:ext cx="2286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13" name="Text 11"/>
          <p:cNvSpPr/>
          <p:nvPr/>
        </p:nvSpPr>
        <p:spPr>
          <a:xfrm>
            <a:off x="2286000" y="1124580"/>
            <a:ext cx="99060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降低倦怠、留住人、招到人，不是指望营收上涨</a:t>
            </a:r>
            <a:endParaRPr lang="en-US" sz="23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286000" y="1619250"/>
            <a:ext cx="9296400" cy="9525"/>
          </a:xfrm>
          <a:prstGeom prst="rect">
            <a:avLst/>
          </a:prstGeom>
          <a:solidFill>
            <a:srgbClr val="221E18"/>
          </a:solidFill>
          <a:ln/>
        </p:spPr>
      </p:sp>
      <p:sp>
        <p:nvSpPr>
          <p:cNvPr id="15" name="Shape 13"/>
          <p:cNvSpPr/>
          <p:nvPr/>
        </p:nvSpPr>
        <p:spPr>
          <a:xfrm>
            <a:off x="2346325" y="1968321"/>
            <a:ext cx="222251" cy="189088"/>
          </a:xfrm>
          <a:custGeom>
            <a:avLst/>
            <a:gdLst/>
            <a:ahLst/>
            <a:cxnLst/>
            <a:rect l="l" t="t" r="r" b="b"/>
            <a:pathLst>
              <a:path w="222251" h="189088">
                <a:moveTo>
                  <a:pt x="0" y="61298"/>
                </a:moveTo>
                <a:arcTo hR="61119" wR="61119" stAng="10800063" swAng="8283398"/>
                <a:arcTo hR="6223" wR="6223" stAng="8214981" swAng="-5629961"/>
                <a:arcTo hR="61008" wR="61008" stAng="13300099" swAng="8316277"/>
                <a:cubicBezTo>
                  <a:pt x="222250" y="86746"/>
                  <a:pt x="205581" y="105748"/>
                  <a:pt x="188913" y="122417"/>
                </a:cubicBezTo>
                <a:lnTo>
                  <a:pt x="127883" y="181458"/>
                </a:lnTo>
                <a:arcTo hR="22225" wR="22225" stAng="2462727" swAng="5831002"/>
                <a:lnTo>
                  <a:pt x="33338" y="122417"/>
                </a:lnTo>
                <a:cubicBezTo>
                  <a:pt x="16669" y="105748"/>
                  <a:pt x="0" y="86857"/>
                  <a:pt x="0" y="61298"/>
                </a:cubicBezTo>
              </a:path>
            </a:pathLst>
          </a:custGeom>
          <a:noFill/>
          <a:ln w="22225">
            <a:solidFill>
              <a:srgbClr val="A63A2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359882" y="2029619"/>
            <a:ext cx="195024" cy="77788"/>
          </a:xfrm>
          <a:custGeom>
            <a:avLst/>
            <a:gdLst/>
            <a:ahLst/>
            <a:cxnLst/>
            <a:rect l="l" t="t" r="r" b="b"/>
            <a:pathLst>
              <a:path w="195024" h="77788">
                <a:moveTo>
                  <a:pt x="0" y="38894"/>
                </a:moveTo>
                <a:lnTo>
                  <a:pt x="69787" y="38894"/>
                </a:lnTo>
                <a:lnTo>
                  <a:pt x="75343" y="27781"/>
                </a:lnTo>
                <a:lnTo>
                  <a:pt x="97568" y="77788"/>
                </a:lnTo>
                <a:lnTo>
                  <a:pt x="119793" y="0"/>
                </a:lnTo>
                <a:lnTo>
                  <a:pt x="136462" y="38894"/>
                </a:lnTo>
                <a:lnTo>
                  <a:pt x="195024" y="38894"/>
                </a:lnTo>
              </a:path>
            </a:pathLst>
          </a:custGeom>
          <a:noFill/>
          <a:ln w="22225">
            <a:solidFill>
              <a:srgbClr val="A63A2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62250" y="1921732"/>
            <a:ext cx="94297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降低倦怠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762250" y="2254099"/>
            <a:ext cx="942975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82%</a:t>
            </a:r>
            <a:endParaRPr lang="en-US" sz="36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381500" y="2320360"/>
            <a:ext cx="7810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英国试点一年后回访 28 家组织，提到员工福祉改善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286000" y="3162300"/>
            <a:ext cx="57150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1" name="Shape 19"/>
          <p:cNvSpPr/>
          <p:nvPr/>
        </p:nvSpPr>
        <p:spPr>
          <a:xfrm>
            <a:off x="2501900" y="3414713"/>
            <a:ext cx="66675" cy="44450"/>
          </a:xfrm>
          <a:custGeom>
            <a:avLst/>
            <a:gdLst/>
            <a:ahLst/>
            <a:cxnLst/>
            <a:rect l="l" t="t" r="r" b="b"/>
            <a:pathLst>
              <a:path w="66675" h="44450">
                <a:moveTo>
                  <a:pt x="0" y="22225"/>
                </a:moveTo>
                <a:lnTo>
                  <a:pt x="22225" y="44450"/>
                </a:lnTo>
                <a:lnTo>
                  <a:pt x="66675" y="0"/>
                </a:lnTo>
              </a:path>
            </a:pathLst>
          </a:custGeom>
          <a:noFill/>
          <a:ln w="22225">
            <a:solidFill>
              <a:srgbClr val="A63A2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346325" y="3481388"/>
            <a:ext cx="155575" cy="66675"/>
          </a:xfrm>
          <a:custGeom>
            <a:avLst/>
            <a:gdLst/>
            <a:ahLst/>
            <a:cxnLst/>
            <a:rect l="l" t="t" r="r" b="b"/>
            <a:pathLst>
              <a:path w="155575" h="66675">
                <a:moveTo>
                  <a:pt x="155575" y="66675"/>
                </a:moveTo>
                <a:lnTo>
                  <a:pt x="155575" y="44450"/>
                </a:lnTo>
                <a:arcTo hR="44450" wR="44450" stAng="0" swAng="-5400000"/>
                <a:lnTo>
                  <a:pt x="44450" y="0"/>
                </a:lnTo>
                <a:arcTo hR="44450" wR="44450" stAng="16200000" swAng="-5400000"/>
                <a:lnTo>
                  <a:pt x="0" y="66675"/>
                </a:lnTo>
              </a:path>
            </a:pathLst>
          </a:custGeom>
          <a:noFill/>
          <a:ln w="22225">
            <a:solidFill>
              <a:srgbClr val="A63A2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379663" y="3348038"/>
            <a:ext cx="88900" cy="88900"/>
          </a:xfrm>
          <a:prstGeom prst="ellipse">
            <a:avLst/>
          </a:prstGeom>
          <a:noFill/>
          <a:ln w="22225">
            <a:solidFill>
              <a:srgbClr val="A63A2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762250" y="3312382"/>
            <a:ext cx="94297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留住人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2762250" y="3644749"/>
            <a:ext cx="942975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50%</a:t>
            </a:r>
            <a:endParaRPr lang="en-US" sz="36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4381500" y="3711010"/>
            <a:ext cx="7810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同一回访提到离职减少。15% 的员工说加多少薪都不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4381500" y="3958660"/>
            <a:ext cx="7810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回五天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2286000" y="4552950"/>
            <a:ext cx="57150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9" name="Shape 27"/>
          <p:cNvSpPr/>
          <p:nvPr/>
        </p:nvSpPr>
        <p:spPr>
          <a:xfrm>
            <a:off x="2346325" y="4872038"/>
            <a:ext cx="155575" cy="66675"/>
          </a:xfrm>
          <a:custGeom>
            <a:avLst/>
            <a:gdLst/>
            <a:ahLst/>
            <a:cxnLst/>
            <a:rect l="l" t="t" r="r" b="b"/>
            <a:pathLst>
              <a:path w="155575" h="66675">
                <a:moveTo>
                  <a:pt x="155575" y="66675"/>
                </a:moveTo>
                <a:lnTo>
                  <a:pt x="155575" y="44450"/>
                </a:lnTo>
                <a:arcTo hR="44450" wR="44450" stAng="0" swAng="-5400000"/>
                <a:lnTo>
                  <a:pt x="44450" y="0"/>
                </a:lnTo>
                <a:arcTo hR="44450" wR="44450" stAng="16200000" swAng="-5400000"/>
                <a:lnTo>
                  <a:pt x="0" y="66675"/>
                </a:lnTo>
              </a:path>
            </a:pathLst>
          </a:custGeom>
          <a:noFill/>
          <a:ln w="22225">
            <a:solidFill>
              <a:srgbClr val="A63A2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379663" y="4738687"/>
            <a:ext cx="88900" cy="88900"/>
          </a:xfrm>
          <a:prstGeom prst="ellipse">
            <a:avLst/>
          </a:prstGeom>
          <a:noFill/>
          <a:ln w="22225">
            <a:solidFill>
              <a:srgbClr val="A63A2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535238" y="4794250"/>
            <a:ext cx="0" cy="66675"/>
          </a:xfrm>
          <a:prstGeom prst="line">
            <a:avLst/>
          </a:prstGeom>
          <a:noFill/>
          <a:ln w="22225">
            <a:solidFill>
              <a:srgbClr val="A63A2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501900" y="4827588"/>
            <a:ext cx="66675" cy="0"/>
          </a:xfrm>
          <a:prstGeom prst="line">
            <a:avLst/>
          </a:prstGeom>
          <a:noFill/>
          <a:ln w="22225">
            <a:solidFill>
              <a:srgbClr val="A63A2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762250" y="4703032"/>
            <a:ext cx="94297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招到人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2762250" y="5035399"/>
            <a:ext cx="942975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32%</a:t>
            </a:r>
            <a:endParaRPr lang="en-US" sz="36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4381500" y="5101660"/>
            <a:ext cx="7810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同一回访提到招聘改善。南剑桥郡议会改四天后，求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4381500" y="5349310"/>
            <a:ext cx="7810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职申请增加超过 120%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 rot="21480000">
            <a:off x="8392516" y="1895125"/>
            <a:ext cx="3200400" cy="2857500"/>
          </a:xfrm>
          <a:prstGeom prst="rect">
            <a:avLst/>
          </a:prstGeom>
          <a:solidFill>
            <a:srgbClr val="D8D3CA"/>
          </a:solidFill>
          <a:ln/>
        </p:spPr>
      </p:sp>
      <p:sp>
        <p:nvSpPr>
          <p:cNvPr id="38" name="Shape 36"/>
          <p:cNvSpPr/>
          <p:nvPr/>
        </p:nvSpPr>
        <p:spPr>
          <a:xfrm rot="21480000">
            <a:off x="8382000" y="1866900"/>
            <a:ext cx="3200400" cy="2857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9" name="Image 0" descr="preencoded.png">    </p:cNvPr>
          <p:cNvPicPr>
            <a:picLocks noChangeAspect="1"/>
          </p:cNvPicPr>
          <p:nvPr/>
        </p:nvPicPr>
        <p:blipFill>
          <a:blip r:embed="rId1"/>
          <a:srcRect l="23828" r="23828" t="0" b="0"/>
          <a:stretch/>
        </p:blipFill>
        <p:spPr>
          <a:xfrm rot="21480000">
            <a:off x="8454543" y="1943164"/>
            <a:ext cx="3048000" cy="2495550"/>
          </a:xfrm>
          <a:prstGeom prst="rect">
            <a:avLst/>
          </a:prstGeom>
        </p:spPr>
      </p:pic>
      <p:sp>
        <p:nvSpPr>
          <p:cNvPr id="40" name="Text 37"/>
          <p:cNvSpPr/>
          <p:nvPr/>
        </p:nvSpPr>
        <p:spPr>
          <a:xfrm rot="21480000">
            <a:off x="8502093" y="4497560"/>
            <a:ext cx="14939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附图 2 · 工作日早晨（示意）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1" name="Shape 38"/>
          <p:cNvSpPr/>
          <p:nvPr/>
        </p:nvSpPr>
        <p:spPr>
          <a:xfrm>
            <a:off x="8382000" y="5048250"/>
            <a:ext cx="32004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42" name="Text 39"/>
          <p:cNvSpPr/>
          <p:nvPr/>
        </p:nvSpPr>
        <p:spPr>
          <a:xfrm>
            <a:off x="8382000" y="5206219"/>
            <a:ext cx="3810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营收的准确说法是「大体持平」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3" name="Text 40"/>
          <p:cNvSpPr/>
          <p:nvPr/>
        </p:nvSpPr>
        <p:spPr>
          <a:xfrm>
            <a:off x="2286000" y="6195589"/>
            <a:ext cx="990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来源：Autonomy 等，英国试点报告（2023 年 2 月、2024 年 2 月），单位和员工自报。索尔福德大学（2025 年 7 月）。配图为 AI 生成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1E7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E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O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R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A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N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D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U</a:t>
            </a:r>
            <a:pPr algn="l" indent="0" marL="0">
              <a:buNone/>
            </a:pPr>
            <a:r>
              <a:rPr lang="en-US" sz="90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四天工作制试点 · 决定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9600" y="457200"/>
            <a:ext cx="109728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504825"/>
            <a:ext cx="10972800" cy="9525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65476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管理层 · 人力资源部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0" y="6547649"/>
            <a:ext cx="1068898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第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9" name="pptwise-slidenum-s0003"/>
          <p:cNvSpPr/>
          <p:nvPr/>
        </p:nvSpPr>
        <p:spPr>
          <a:xfrm>
            <a:off x="0" y="6547649"/>
            <a:ext cx="1082661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4</a:t>
            </a:fld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895428" y="6547649"/>
            <a:ext cx="129657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页 共 16 页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09600" y="816832"/>
            <a:ext cx="11582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证据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1123950"/>
            <a:ext cx="2286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13" name="Text 11"/>
          <p:cNvSpPr/>
          <p:nvPr/>
        </p:nvSpPr>
        <p:spPr>
          <a:xfrm>
            <a:off x="2286000" y="1124580"/>
            <a:ext cx="99060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最硬的证据在身心：试点组倦怠下降，对照组没变</a:t>
            </a:r>
            <a:endParaRPr lang="en-US" sz="23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286000" y="1619250"/>
            <a:ext cx="9296400" cy="9525"/>
          </a:xfrm>
          <a:prstGeom prst="rect">
            <a:avLst/>
          </a:prstGeom>
          <a:solidFill>
            <a:srgbClr val="221E18"/>
          </a:solidFill>
          <a:ln/>
        </p:spPr>
      </p:sp>
      <p:sp>
        <p:nvSpPr>
          <p:cNvPr id="15" name="Text 13"/>
          <p:cNvSpPr/>
          <p:nvPr/>
        </p:nvSpPr>
        <p:spPr>
          <a:xfrm>
            <a:off x="2286000" y="1919587"/>
            <a:ext cx="9906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倦怠（越低越好，1 到 5）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781300" y="2286000"/>
            <a:ext cx="9525" cy="295275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17" name="Shape 15"/>
          <p:cNvSpPr/>
          <p:nvPr/>
        </p:nvSpPr>
        <p:spPr>
          <a:xfrm>
            <a:off x="3829050" y="2286000"/>
            <a:ext cx="9525" cy="295275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18" name="Text 16"/>
          <p:cNvSpPr/>
          <p:nvPr/>
        </p:nvSpPr>
        <p:spPr>
          <a:xfrm>
            <a:off x="0" y="5376800"/>
            <a:ext cx="5562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试行前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0" y="5376800"/>
            <a:ext cx="76581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试行后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 flipV="1">
            <a:off x="2781300" y="3573467"/>
            <a:ext cx="1047750" cy="83959"/>
          </a:xfrm>
          <a:prstGeom prst="line">
            <a:avLst/>
          </a:prstGeom>
          <a:noFill/>
          <a:ln w="19050">
            <a:solidFill>
              <a:srgbClr val="B6AFA4"/>
            </a:solidFill>
            <a:prstDash val="dash"/>
          </a:ln>
        </p:spPr>
      </p:sp>
      <p:sp>
        <p:nvSpPr>
          <p:cNvPr id="21" name="Shape 19"/>
          <p:cNvSpPr/>
          <p:nvPr/>
        </p:nvSpPr>
        <p:spPr>
          <a:xfrm>
            <a:off x="2733675" y="3609801"/>
            <a:ext cx="95250" cy="95250"/>
          </a:xfrm>
          <a:prstGeom prst="ellipse">
            <a:avLst/>
          </a:prstGeom>
          <a:solidFill>
            <a:srgbClr val="B6AFA4"/>
          </a:solidFill>
          <a:ln/>
        </p:spPr>
      </p:sp>
      <p:sp>
        <p:nvSpPr>
          <p:cNvPr id="22" name="Shape 20"/>
          <p:cNvSpPr/>
          <p:nvPr/>
        </p:nvSpPr>
        <p:spPr>
          <a:xfrm>
            <a:off x="3781425" y="3525842"/>
            <a:ext cx="95250" cy="95250"/>
          </a:xfrm>
          <a:prstGeom prst="ellipse">
            <a:avLst/>
          </a:prstGeom>
          <a:solidFill>
            <a:srgbClr val="B6AFA4"/>
          </a:solidFill>
          <a:ln/>
        </p:spPr>
      </p:sp>
      <p:sp>
        <p:nvSpPr>
          <p:cNvPr id="23" name="Text 21"/>
          <p:cNvSpPr/>
          <p:nvPr/>
        </p:nvSpPr>
        <p:spPr>
          <a:xfrm>
            <a:off x="0" y="3596024"/>
            <a:ext cx="2667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2.90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3943350" y="3510299"/>
            <a:ext cx="82486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2.94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2781300" y="3804354"/>
            <a:ext cx="1047750" cy="944538"/>
          </a:xfrm>
          <a:prstGeom prst="line">
            <a:avLst/>
          </a:prstGeom>
          <a:noFill/>
          <a:ln w="28575">
            <a:solidFill>
              <a:srgbClr val="A63A2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33675" y="3756729"/>
            <a:ext cx="95250" cy="95250"/>
          </a:xfrm>
          <a:prstGeom prst="ellipse">
            <a:avLst/>
          </a:prstGeom>
          <a:solidFill>
            <a:srgbClr val="A63A2B"/>
          </a:solidFill>
          <a:ln/>
        </p:spPr>
      </p:sp>
      <p:sp>
        <p:nvSpPr>
          <p:cNvPr id="27" name="Shape 25"/>
          <p:cNvSpPr/>
          <p:nvPr/>
        </p:nvSpPr>
        <p:spPr>
          <a:xfrm>
            <a:off x="3781425" y="4701268"/>
            <a:ext cx="95250" cy="95250"/>
          </a:xfrm>
          <a:prstGeom prst="ellipse">
            <a:avLst/>
          </a:prstGeom>
          <a:solidFill>
            <a:srgbClr val="A63A2B"/>
          </a:solidFill>
          <a:ln/>
        </p:spPr>
      </p:sp>
      <p:sp>
        <p:nvSpPr>
          <p:cNvPr id="28" name="Text 26"/>
          <p:cNvSpPr/>
          <p:nvPr/>
        </p:nvSpPr>
        <p:spPr>
          <a:xfrm>
            <a:off x="0" y="3738899"/>
            <a:ext cx="2667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2.83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3943350" y="4674599"/>
            <a:ext cx="82486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2.38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4457700" y="1919587"/>
            <a:ext cx="7734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心理健康（1 到 5）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4953000" y="2286000"/>
            <a:ext cx="9525" cy="295275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32" name="Shape 30"/>
          <p:cNvSpPr/>
          <p:nvPr/>
        </p:nvSpPr>
        <p:spPr>
          <a:xfrm>
            <a:off x="6000750" y="2286000"/>
            <a:ext cx="9525" cy="295275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33" name="Text 31"/>
          <p:cNvSpPr/>
          <p:nvPr/>
        </p:nvSpPr>
        <p:spPr>
          <a:xfrm>
            <a:off x="0" y="5376800"/>
            <a:ext cx="9906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试行前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0" y="5376800"/>
            <a:ext cx="12001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试行后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 flipV="1">
            <a:off x="4953000" y="3594457"/>
            <a:ext cx="1047750" cy="62969"/>
          </a:xfrm>
          <a:prstGeom prst="line">
            <a:avLst/>
          </a:prstGeom>
          <a:noFill/>
          <a:ln w="19050">
            <a:solidFill>
              <a:srgbClr val="B6AFA4"/>
            </a:solidFill>
            <a:prstDash val="dash"/>
          </a:ln>
        </p:spPr>
      </p:sp>
      <p:sp>
        <p:nvSpPr>
          <p:cNvPr id="36" name="Shape 34"/>
          <p:cNvSpPr/>
          <p:nvPr/>
        </p:nvSpPr>
        <p:spPr>
          <a:xfrm>
            <a:off x="4905375" y="3609801"/>
            <a:ext cx="95250" cy="95250"/>
          </a:xfrm>
          <a:prstGeom prst="ellipse">
            <a:avLst/>
          </a:prstGeom>
          <a:solidFill>
            <a:srgbClr val="B6AFA4"/>
          </a:solidFill>
          <a:ln/>
        </p:spPr>
      </p:sp>
      <p:sp>
        <p:nvSpPr>
          <p:cNvPr id="37" name="Shape 35"/>
          <p:cNvSpPr/>
          <p:nvPr/>
        </p:nvSpPr>
        <p:spPr>
          <a:xfrm>
            <a:off x="5953125" y="3546832"/>
            <a:ext cx="95250" cy="95250"/>
          </a:xfrm>
          <a:prstGeom prst="ellipse">
            <a:avLst/>
          </a:prstGeom>
          <a:solidFill>
            <a:srgbClr val="B6AFA4"/>
          </a:solidFill>
          <a:ln/>
        </p:spPr>
      </p:sp>
      <p:sp>
        <p:nvSpPr>
          <p:cNvPr id="38" name="Text 36"/>
          <p:cNvSpPr/>
          <p:nvPr/>
        </p:nvSpPr>
        <p:spPr>
          <a:xfrm>
            <a:off x="0" y="3634124"/>
            <a:ext cx="4838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2.90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6115050" y="3529349"/>
            <a:ext cx="60769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2.93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 flipV="1">
            <a:off x="4953000" y="2775857"/>
            <a:ext cx="1047750" cy="818600"/>
          </a:xfrm>
          <a:prstGeom prst="line">
            <a:avLst/>
          </a:prstGeom>
          <a:noFill/>
          <a:ln w="28575">
            <a:solidFill>
              <a:srgbClr val="A63A2B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905375" y="3546832"/>
            <a:ext cx="95250" cy="95250"/>
          </a:xfrm>
          <a:prstGeom prst="ellipse">
            <a:avLst/>
          </a:prstGeom>
          <a:solidFill>
            <a:srgbClr val="A63A2B"/>
          </a:solidFill>
          <a:ln/>
        </p:spPr>
      </p:sp>
      <p:sp>
        <p:nvSpPr>
          <p:cNvPr id="42" name="Shape 40"/>
          <p:cNvSpPr/>
          <p:nvPr/>
        </p:nvSpPr>
        <p:spPr>
          <a:xfrm>
            <a:off x="5953125" y="2728232"/>
            <a:ext cx="95250" cy="95250"/>
          </a:xfrm>
          <a:prstGeom prst="ellipse">
            <a:avLst/>
          </a:prstGeom>
          <a:solidFill>
            <a:srgbClr val="A63A2B"/>
          </a:solidFill>
          <a:ln/>
        </p:spPr>
      </p:sp>
      <p:sp>
        <p:nvSpPr>
          <p:cNvPr id="43" name="Text 41"/>
          <p:cNvSpPr/>
          <p:nvPr/>
        </p:nvSpPr>
        <p:spPr>
          <a:xfrm>
            <a:off x="0" y="3491249"/>
            <a:ext cx="4838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2.93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6115050" y="2693399"/>
            <a:ext cx="6076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3.32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6629400" y="1919587"/>
            <a:ext cx="5562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身体健康（1 到 5）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7124700" y="2286000"/>
            <a:ext cx="9525" cy="295275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47" name="Shape 45"/>
          <p:cNvSpPr/>
          <p:nvPr/>
        </p:nvSpPr>
        <p:spPr>
          <a:xfrm>
            <a:off x="8172450" y="2286000"/>
            <a:ext cx="9525" cy="295275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48" name="Text 46"/>
          <p:cNvSpPr/>
          <p:nvPr/>
        </p:nvSpPr>
        <p:spPr>
          <a:xfrm>
            <a:off x="2057400" y="5376800"/>
            <a:ext cx="10134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试行前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4152900" y="5376800"/>
            <a:ext cx="80391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试行后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 flipV="1">
            <a:off x="7124700" y="3258621"/>
            <a:ext cx="1047750" cy="62969"/>
          </a:xfrm>
          <a:prstGeom prst="line">
            <a:avLst/>
          </a:prstGeom>
          <a:noFill/>
          <a:ln w="19050">
            <a:solidFill>
              <a:srgbClr val="B6AFA4"/>
            </a:solidFill>
            <a:prstDash val="dash"/>
          </a:ln>
        </p:spPr>
      </p:sp>
      <p:sp>
        <p:nvSpPr>
          <p:cNvPr id="51" name="Shape 49"/>
          <p:cNvSpPr/>
          <p:nvPr/>
        </p:nvSpPr>
        <p:spPr>
          <a:xfrm>
            <a:off x="7077075" y="3273965"/>
            <a:ext cx="95250" cy="95250"/>
          </a:xfrm>
          <a:prstGeom prst="ellipse">
            <a:avLst/>
          </a:prstGeom>
          <a:solidFill>
            <a:srgbClr val="B6AFA4"/>
          </a:solidFill>
          <a:ln/>
        </p:spPr>
      </p:sp>
      <p:sp>
        <p:nvSpPr>
          <p:cNvPr id="52" name="Shape 50"/>
          <p:cNvSpPr/>
          <p:nvPr/>
        </p:nvSpPr>
        <p:spPr>
          <a:xfrm>
            <a:off x="8124825" y="3210996"/>
            <a:ext cx="95250" cy="95250"/>
          </a:xfrm>
          <a:prstGeom prst="ellipse">
            <a:avLst/>
          </a:prstGeom>
          <a:solidFill>
            <a:srgbClr val="B6AFA4"/>
          </a:solidFill>
          <a:ln/>
        </p:spPr>
      </p:sp>
      <p:sp>
        <p:nvSpPr>
          <p:cNvPr id="53" name="Text 51"/>
          <p:cNvSpPr/>
          <p:nvPr/>
        </p:nvSpPr>
        <p:spPr>
          <a:xfrm>
            <a:off x="0" y="3243599"/>
            <a:ext cx="7010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3.06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8286750" y="3195974"/>
            <a:ext cx="3905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3.09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5" name="Shape 53"/>
          <p:cNvSpPr/>
          <p:nvPr/>
        </p:nvSpPr>
        <p:spPr>
          <a:xfrm flipV="1">
            <a:off x="7124700" y="2838826"/>
            <a:ext cx="1047750" cy="587713"/>
          </a:xfrm>
          <a:prstGeom prst="line">
            <a:avLst/>
          </a:prstGeom>
          <a:noFill/>
          <a:ln w="28575">
            <a:solidFill>
              <a:srgbClr val="A63A2B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7077075" y="3378914"/>
            <a:ext cx="95250" cy="95250"/>
          </a:xfrm>
          <a:prstGeom prst="ellipse">
            <a:avLst/>
          </a:prstGeom>
          <a:solidFill>
            <a:srgbClr val="A63A2B"/>
          </a:solidFill>
          <a:ln/>
        </p:spPr>
      </p:sp>
      <p:sp>
        <p:nvSpPr>
          <p:cNvPr id="57" name="Shape 55"/>
          <p:cNvSpPr/>
          <p:nvPr/>
        </p:nvSpPr>
        <p:spPr>
          <a:xfrm>
            <a:off x="8124825" y="2791201"/>
            <a:ext cx="95250" cy="95250"/>
          </a:xfrm>
          <a:prstGeom prst="ellipse">
            <a:avLst/>
          </a:prstGeom>
          <a:solidFill>
            <a:srgbClr val="A63A2B"/>
          </a:solidFill>
          <a:ln/>
        </p:spPr>
      </p:sp>
      <p:sp>
        <p:nvSpPr>
          <p:cNvPr id="58" name="Text 56"/>
          <p:cNvSpPr/>
          <p:nvPr/>
        </p:nvSpPr>
        <p:spPr>
          <a:xfrm>
            <a:off x="0" y="3386474"/>
            <a:ext cx="7010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3.01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8286750" y="2760074"/>
            <a:ext cx="39052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3.29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2476500" y="5800725"/>
            <a:ext cx="304800" cy="0"/>
          </a:xfrm>
          <a:prstGeom prst="line">
            <a:avLst/>
          </a:prstGeom>
          <a:noFill/>
          <a:ln w="28575">
            <a:solidFill>
              <a:srgbClr val="A63A2B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2857500" y="5720062"/>
            <a:ext cx="9334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A63A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试点组 141 家，2,896 人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Shape 60"/>
          <p:cNvSpPr/>
          <p:nvPr/>
        </p:nvSpPr>
        <p:spPr>
          <a:xfrm>
            <a:off x="4953000" y="5800725"/>
            <a:ext cx="304800" cy="0"/>
          </a:xfrm>
          <a:prstGeom prst="line">
            <a:avLst/>
          </a:prstGeom>
          <a:noFill/>
          <a:ln w="19050">
            <a:solidFill>
              <a:srgbClr val="B6AFA4"/>
            </a:solidFill>
            <a:prstDash val="dash"/>
          </a:ln>
        </p:spPr>
      </p:sp>
      <p:sp>
        <p:nvSpPr>
          <p:cNvPr id="63" name="Text 61"/>
          <p:cNvSpPr/>
          <p:nvPr/>
        </p:nvSpPr>
        <p:spPr>
          <a:xfrm>
            <a:off x="5334000" y="5720062"/>
            <a:ext cx="6858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对照组 12 家，285 人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Shape 62"/>
          <p:cNvSpPr/>
          <p:nvPr/>
        </p:nvSpPr>
        <p:spPr>
          <a:xfrm>
            <a:off x="9053513" y="1871663"/>
            <a:ext cx="2524125" cy="3800475"/>
          </a:xfrm>
          <a:prstGeom prst="rect">
            <a:avLst/>
          </a:prstGeom>
          <a:solidFill>
            <a:srgbClr val="FBF8F1"/>
          </a:solidFill>
          <a:ln w="9525">
            <a:solidFill>
              <a:srgbClr val="E4DFD2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9253409" y="2078732"/>
            <a:ext cx="142989" cy="128687"/>
          </a:xfrm>
          <a:custGeom>
            <a:avLst/>
            <a:gdLst/>
            <a:ahLst/>
            <a:cxnLst/>
            <a:rect l="l" t="t" r="r" b="b"/>
            <a:pathLst>
              <a:path w="142989" h="128687">
                <a:moveTo>
                  <a:pt x="141075" y="107256"/>
                </a:moveTo>
                <a:lnTo>
                  <a:pt x="83925" y="7243"/>
                </a:lnTo>
                <a:arcTo hR="14288" wR="14288" stAng="19827518" swAng="-7255037"/>
                <a:lnTo>
                  <a:pt x="1914" y="107256"/>
                </a:lnTo>
                <a:arcTo hR="14288" wR="14288" stAng="12600161" swAng="-7231094"/>
                <a:lnTo>
                  <a:pt x="128716" y="128687"/>
                </a:lnTo>
                <a:arcTo hR="14288" wR="14288" stAng="5396476" swAng="-7196478"/>
              </a:path>
            </a:pathLst>
          </a:custGeom>
          <a:noFill/>
          <a:ln w="14288">
            <a:solidFill>
              <a:srgbClr val="A63A2B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9324975" y="2121694"/>
            <a:ext cx="5358" cy="28575"/>
          </a:xfrm>
          <a:custGeom>
            <a:avLst/>
            <a:gdLst/>
            <a:ahLst/>
            <a:cxnLst/>
            <a:rect l="l" t="t" r="r" b="b"/>
            <a:pathLst>
              <a:path w="5358" h="28575">
                <a:moveTo>
                  <a:pt x="0" y="0"/>
                </a:moveTo>
                <a:lnTo>
                  <a:pt x="0" y="28575"/>
                </a:lnTo>
              </a:path>
            </a:pathLst>
          </a:custGeom>
          <a:noFill/>
          <a:ln w="14288">
            <a:solidFill>
              <a:srgbClr val="A63A2B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9324975" y="2178844"/>
            <a:ext cx="5358" cy="5358"/>
          </a:xfrm>
          <a:custGeom>
            <a:avLst/>
            <a:gdLst/>
            <a:ahLst/>
            <a:cxnLst/>
            <a:rect l="l" t="t" r="r" b="b"/>
            <a:pathLst>
              <a:path w="5358" h="5358">
                <a:moveTo>
                  <a:pt x="0" y="0"/>
                </a:moveTo>
                <a:lnTo>
                  <a:pt x="71" y="0"/>
                </a:lnTo>
              </a:path>
            </a:pathLst>
          </a:custGeom>
          <a:noFill/>
          <a:ln w="14288">
            <a:solidFill>
              <a:srgbClr val="A63A2B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9486900" y="2062499"/>
            <a:ext cx="27051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作者自注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69" name="Text 67"/>
          <p:cNvSpPr/>
          <p:nvPr/>
        </p:nvSpPr>
        <p:spPr>
          <a:xfrm>
            <a:off x="9239250" y="2424919"/>
            <a:ext cx="2952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i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“our findings probably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9239250" y="2672569"/>
            <a:ext cx="2952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i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overestimate the true effect”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1" name="Shape 69"/>
          <p:cNvSpPr/>
          <p:nvPr/>
        </p:nvSpPr>
        <p:spPr>
          <a:xfrm>
            <a:off x="9239250" y="3352800"/>
            <a:ext cx="215265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72" name="Text 70"/>
          <p:cNvSpPr/>
          <p:nvPr/>
        </p:nvSpPr>
        <p:spPr>
          <a:xfrm>
            <a:off x="9239250" y="3510623"/>
            <a:ext cx="29527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非随机，公司自愿参加，结果是员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Text 71"/>
          <p:cNvSpPr/>
          <p:nvPr/>
        </p:nvSpPr>
        <p:spPr>
          <a:xfrm>
            <a:off x="9239250" y="3739223"/>
            <a:ext cx="29527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工自报。可信的是方向，不是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9239250" y="3967823"/>
            <a:ext cx="29527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幅度。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Text 73"/>
          <p:cNvSpPr/>
          <p:nvPr/>
        </p:nvSpPr>
        <p:spPr>
          <a:xfrm>
            <a:off x="2286000" y="6195589"/>
            <a:ext cx="990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来源：Fan 等，Nature Human Behaviour（2025 年 7 月）。2025-07-21 在线发表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1E7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E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O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R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A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N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D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U</a:t>
            </a:r>
            <a:pPr algn="l" indent="0" marL="0">
              <a:buNone/>
            </a:pPr>
            <a:r>
              <a:rPr lang="en-US" sz="90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四天工作制试点 · 决定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9600" y="457200"/>
            <a:ext cx="109728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504825"/>
            <a:ext cx="10972800" cy="9525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65476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管理层 · 人力资源部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0" y="6547649"/>
            <a:ext cx="1068898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第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9" name="pptwise-slidenum-s0004"/>
          <p:cNvSpPr/>
          <p:nvPr/>
        </p:nvSpPr>
        <p:spPr>
          <a:xfrm>
            <a:off x="0" y="6547649"/>
            <a:ext cx="1082661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5</a:t>
            </a:fld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895428" y="6547649"/>
            <a:ext cx="129657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页 共 16 页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09600" y="816832"/>
            <a:ext cx="11582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代价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1123950"/>
            <a:ext cx="2286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13" name="Text 11"/>
          <p:cNvSpPr/>
          <p:nvPr/>
        </p:nvSpPr>
        <p:spPr>
          <a:xfrm>
            <a:off x="2286000" y="1124580"/>
            <a:ext cx="99060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代价也真实：71% 的人倦怠下降，62% 的人说节奏变快</a:t>
            </a:r>
            <a:endParaRPr lang="en-US" sz="23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286000" y="1619250"/>
            <a:ext cx="9296400" cy="9525"/>
          </a:xfrm>
          <a:prstGeom prst="rect">
            <a:avLst/>
          </a:prstGeom>
          <a:solidFill>
            <a:srgbClr val="221E18"/>
          </a:solidFill>
          <a:ln/>
        </p:spPr>
      </p:sp>
      <p:sp>
        <p:nvSpPr>
          <p:cNvPr id="15" name="Text 13"/>
          <p:cNvSpPr/>
          <p:nvPr/>
        </p:nvSpPr>
        <p:spPr>
          <a:xfrm>
            <a:off x="0" y="1843387"/>
            <a:ext cx="5289057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3F5E4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← 变好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291114" y="1852550"/>
            <a:ext cx="11900886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不变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194057" y="1843387"/>
            <a:ext cx="4997943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A63A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变差 →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381250" y="2321083"/>
            <a:ext cx="98107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倦怠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3733800" y="2266950"/>
            <a:ext cx="2389943" cy="323850"/>
          </a:xfrm>
          <a:prstGeom prst="rect">
            <a:avLst/>
          </a:prstGeom>
          <a:solidFill>
            <a:srgbClr val="3F5E48"/>
          </a:solidFill>
          <a:ln/>
        </p:spPr>
      </p:sp>
      <p:sp>
        <p:nvSpPr>
          <p:cNvPr id="20" name="Shape 18"/>
          <p:cNvSpPr/>
          <p:nvPr/>
        </p:nvSpPr>
        <p:spPr>
          <a:xfrm>
            <a:off x="6123743" y="2266950"/>
            <a:ext cx="235628" cy="32385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1" name="Shape 19"/>
          <p:cNvSpPr/>
          <p:nvPr/>
        </p:nvSpPr>
        <p:spPr>
          <a:xfrm>
            <a:off x="6359371" y="2266950"/>
            <a:ext cx="740546" cy="3238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22" name="Text 20"/>
          <p:cNvSpPr/>
          <p:nvPr/>
        </p:nvSpPr>
        <p:spPr>
          <a:xfrm>
            <a:off x="0" y="2351624"/>
            <a:ext cx="36385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3F5E48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71%</a:t>
            </a:r>
            <a:endParaRPr lang="en-US" sz="12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291114" y="2357774"/>
            <a:ext cx="11900886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7%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7195167" y="2351624"/>
            <a:ext cx="4996833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22%</a:t>
            </a:r>
            <a:endParaRPr lang="en-US" sz="12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2381250" y="3044983"/>
            <a:ext cx="98107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工作压力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4120903" y="2990850"/>
            <a:ext cx="1312785" cy="323850"/>
          </a:xfrm>
          <a:prstGeom prst="rect">
            <a:avLst/>
          </a:prstGeom>
          <a:solidFill>
            <a:srgbClr val="3F5E48"/>
          </a:solidFill>
          <a:ln/>
        </p:spPr>
      </p:sp>
      <p:sp>
        <p:nvSpPr>
          <p:cNvPr id="27" name="Shape 25"/>
          <p:cNvSpPr/>
          <p:nvPr/>
        </p:nvSpPr>
        <p:spPr>
          <a:xfrm>
            <a:off x="5433689" y="2990850"/>
            <a:ext cx="1615736" cy="32385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8" name="Shape 26"/>
          <p:cNvSpPr/>
          <p:nvPr/>
        </p:nvSpPr>
        <p:spPr>
          <a:xfrm>
            <a:off x="7049425" y="2990850"/>
            <a:ext cx="437595" cy="3238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29" name="Text 27"/>
          <p:cNvSpPr/>
          <p:nvPr/>
        </p:nvSpPr>
        <p:spPr>
          <a:xfrm>
            <a:off x="0" y="3075524"/>
            <a:ext cx="4025653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3F5E48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39%</a:t>
            </a:r>
            <a:endParaRPr lang="en-US" sz="12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291114" y="3081674"/>
            <a:ext cx="11900886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48%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7582270" y="3075524"/>
            <a:ext cx="460973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13%</a:t>
            </a:r>
            <a:endParaRPr lang="en-US" sz="12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2381250" y="3768883"/>
            <a:ext cx="98107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睡眠困难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4137734" y="3714750"/>
            <a:ext cx="1346447" cy="323850"/>
          </a:xfrm>
          <a:prstGeom prst="rect">
            <a:avLst/>
          </a:prstGeom>
          <a:solidFill>
            <a:srgbClr val="3F5E48"/>
          </a:solidFill>
          <a:ln/>
        </p:spPr>
      </p:sp>
      <p:sp>
        <p:nvSpPr>
          <p:cNvPr id="34" name="Shape 32"/>
          <p:cNvSpPr/>
          <p:nvPr/>
        </p:nvSpPr>
        <p:spPr>
          <a:xfrm>
            <a:off x="5484181" y="3714750"/>
            <a:ext cx="1514752" cy="32385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35" name="Shape 33"/>
          <p:cNvSpPr/>
          <p:nvPr/>
        </p:nvSpPr>
        <p:spPr>
          <a:xfrm>
            <a:off x="6998933" y="3714750"/>
            <a:ext cx="504917" cy="3238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36" name="Text 34"/>
          <p:cNvSpPr/>
          <p:nvPr/>
        </p:nvSpPr>
        <p:spPr>
          <a:xfrm>
            <a:off x="0" y="3799424"/>
            <a:ext cx="4042484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3F5E48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40%</a:t>
            </a:r>
            <a:endParaRPr lang="en-US" sz="12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291114" y="3805574"/>
            <a:ext cx="11900886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45%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7599100" y="3799424"/>
            <a:ext cx="45929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15%</a:t>
            </a:r>
            <a:endParaRPr lang="en-US" sz="12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2381250" y="4492783"/>
            <a:ext cx="98107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工作量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4861449" y="4438650"/>
            <a:ext cx="67322" cy="323850"/>
          </a:xfrm>
          <a:prstGeom prst="rect">
            <a:avLst/>
          </a:prstGeom>
          <a:solidFill>
            <a:srgbClr val="3F5E48"/>
          </a:solidFill>
          <a:ln/>
        </p:spPr>
      </p:sp>
      <p:sp>
        <p:nvSpPr>
          <p:cNvPr id="41" name="Shape 39"/>
          <p:cNvSpPr/>
          <p:nvPr/>
        </p:nvSpPr>
        <p:spPr>
          <a:xfrm>
            <a:off x="4928771" y="4438650"/>
            <a:ext cx="2625571" cy="32385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42" name="Shape 40"/>
          <p:cNvSpPr/>
          <p:nvPr/>
        </p:nvSpPr>
        <p:spPr>
          <a:xfrm>
            <a:off x="7554342" y="4438650"/>
            <a:ext cx="673223" cy="3238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43" name="Text 41"/>
          <p:cNvSpPr/>
          <p:nvPr/>
        </p:nvSpPr>
        <p:spPr>
          <a:xfrm>
            <a:off x="0" y="4523324"/>
            <a:ext cx="476619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3F5E48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2%</a:t>
            </a:r>
            <a:endParaRPr lang="en-US" sz="12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291114" y="4529474"/>
            <a:ext cx="11900886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78%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8322816" y="4523324"/>
            <a:ext cx="3869184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20%</a:t>
            </a:r>
            <a:endParaRPr lang="en-US" sz="12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2381250" y="5216683"/>
            <a:ext cx="98107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A63A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工作节奏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5568333" y="5162550"/>
            <a:ext cx="67322" cy="323850"/>
          </a:xfrm>
          <a:prstGeom prst="rect">
            <a:avLst/>
          </a:prstGeom>
          <a:solidFill>
            <a:srgbClr val="3F5E48"/>
          </a:solidFill>
          <a:ln/>
        </p:spPr>
      </p:sp>
      <p:sp>
        <p:nvSpPr>
          <p:cNvPr id="48" name="Shape 46"/>
          <p:cNvSpPr/>
          <p:nvPr/>
        </p:nvSpPr>
        <p:spPr>
          <a:xfrm>
            <a:off x="5635656" y="5162550"/>
            <a:ext cx="1211802" cy="32385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49" name="Shape 47"/>
          <p:cNvSpPr/>
          <p:nvPr/>
        </p:nvSpPr>
        <p:spPr>
          <a:xfrm>
            <a:off x="6847458" y="5162550"/>
            <a:ext cx="2086992" cy="3238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50" name="Text 48"/>
          <p:cNvSpPr/>
          <p:nvPr/>
        </p:nvSpPr>
        <p:spPr>
          <a:xfrm>
            <a:off x="0" y="5247224"/>
            <a:ext cx="5473083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3F5E48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2%</a:t>
            </a:r>
            <a:endParaRPr lang="en-US" sz="12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291114" y="5253374"/>
            <a:ext cx="11900886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36%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9029700" y="5230424"/>
            <a:ext cx="31623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62%</a:t>
            </a:r>
            <a:endParaRPr lang="en-US" sz="135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9810750" y="2152650"/>
            <a:ext cx="9525" cy="285750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54" name="Text 52"/>
          <p:cNvSpPr/>
          <p:nvPr/>
        </p:nvSpPr>
        <p:spPr>
          <a:xfrm>
            <a:off x="10001250" y="2176799"/>
            <a:ext cx="2190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每周实际工时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10001250" y="2432453"/>
            <a:ext cx="219075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38→34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11201400" y="2634796"/>
            <a:ext cx="9906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小时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10001250" y="2977223"/>
            <a:ext cx="21907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只少了 4 小时，不是 8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10001250" y="3205823"/>
            <a:ext cx="21907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小时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2286000" y="6195589"/>
            <a:ext cx="990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来源：Autonomy 等，英国试点报告（2023 年 2 月），员工自报。「变好」含节奏变慢、工作量减少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1E7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E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O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R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A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N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D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U</a:t>
            </a:r>
            <a:pPr algn="l" indent="0" marL="0">
              <a:buNone/>
            </a:pPr>
            <a:r>
              <a:rPr lang="en-US" sz="90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四天工作制试点 · 决定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9600" y="457200"/>
            <a:ext cx="109728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504825"/>
            <a:ext cx="10972800" cy="9525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65476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管理层 · 人力资源部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0" y="6547649"/>
            <a:ext cx="1068898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第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9" name="pptwise-slidenum-s0005"/>
          <p:cNvSpPr/>
          <p:nvPr/>
        </p:nvSpPr>
        <p:spPr>
          <a:xfrm>
            <a:off x="0" y="6547649"/>
            <a:ext cx="1082661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6</a:t>
            </a:fld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895428" y="6547649"/>
            <a:ext cx="129657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页 共 16 页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09600" y="816832"/>
            <a:ext cx="11582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营收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1123950"/>
            <a:ext cx="2286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13" name="Text 11"/>
          <p:cNvSpPr/>
          <p:nvPr/>
        </p:nvSpPr>
        <p:spPr>
          <a:xfrm>
            <a:off x="2286000" y="1124580"/>
            <a:ext cx="99060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营收的准确说法是「大体持平」，不是「大涨」</a:t>
            </a:r>
            <a:endParaRPr lang="en-US" sz="23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286000" y="1619250"/>
            <a:ext cx="9296400" cy="9525"/>
          </a:xfrm>
          <a:prstGeom prst="rect">
            <a:avLst/>
          </a:prstGeom>
          <a:solidFill>
            <a:srgbClr val="221E18"/>
          </a:solidFill>
          <a:ln/>
        </p:spPr>
      </p:sp>
      <p:sp>
        <p:nvSpPr>
          <p:cNvPr id="15" name="Shape 13"/>
          <p:cNvSpPr/>
          <p:nvPr/>
        </p:nvSpPr>
        <p:spPr>
          <a:xfrm>
            <a:off x="2209800" y="1981200"/>
            <a:ext cx="533400" cy="422910"/>
          </a:xfrm>
          <a:custGeom>
            <a:avLst/>
            <a:gdLst/>
            <a:ahLst/>
            <a:cxnLst/>
            <a:rect l="l" t="t" r="r" b="b"/>
            <a:pathLst>
              <a:path w="533400" h="422910">
                <a:moveTo>
                  <a:pt x="0" y="308610"/>
                </a:moveTo>
                <a:quadBezTo>
                  <a:pt x="0" y="45720"/>
                  <a:pt x="194310" y="0"/>
                </a:quadBezTo>
                <a:lnTo>
                  <a:pt x="211455" y="45720"/>
                </a:lnTo>
                <a:quadBezTo>
                  <a:pt x="97155" y="80010"/>
                  <a:pt x="114300" y="194310"/>
                </a:quadBezTo>
                <a:arcTo hR="114300" wR="114300" stAng="16200000" swAng="16200000"/>
                <a:close/>
                <a:moveTo>
                  <a:pt x="304800" y="308610"/>
                </a:moveTo>
                <a:quadBezTo>
                  <a:pt x="304800" y="45720"/>
                  <a:pt x="499110" y="0"/>
                </a:quadBezTo>
                <a:lnTo>
                  <a:pt x="516255" y="45720"/>
                </a:lnTo>
                <a:quadBezTo>
                  <a:pt x="401955" y="80010"/>
                  <a:pt x="419100" y="194310"/>
                </a:quadBezTo>
                <a:arcTo hR="114300" wR="114300" stAng="16200000" swAng="16200000"/>
                <a:close/>
              </a:path>
            </a:pathLst>
          </a:custGeom>
          <a:solidFill>
            <a:srgbClr val="E2C3B8"/>
          </a:solidFill>
          <a:ln/>
        </p:spPr>
      </p:sp>
      <p:sp>
        <p:nvSpPr>
          <p:cNvPr id="16" name="Text 14"/>
          <p:cNvSpPr/>
          <p:nvPr/>
        </p:nvSpPr>
        <p:spPr>
          <a:xfrm>
            <a:off x="2286000" y="2465398"/>
            <a:ext cx="99060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21E18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Companies</a:t>
            </a:r>
            <a:pPr algn="l" indent="0" marL="0">
              <a:buNone/>
            </a:pPr>
            <a:r>
              <a:rPr lang="en-US" sz="1800" dirty="0">
                <a:solidFill>
                  <a:srgbClr val="221E18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'</a:t>
            </a:r>
            <a:pPr algn="l" indent="0" marL="0">
              <a:buNone/>
            </a:pPr>
            <a:r>
              <a:rPr lang="en-US" sz="1800" dirty="0">
                <a:solidFill>
                  <a:srgbClr val="221E18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 revenue, for instance, stayed</a:t>
            </a:r>
            <a:endParaRPr lang="en-US" sz="18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2286000" y="2808298"/>
            <a:ext cx="99060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21E18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broadly the same over the trial period,</a:t>
            </a:r>
            <a:endParaRPr lang="en-US" sz="18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286000" y="3151198"/>
            <a:ext cx="99060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21E18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rising by 1.4% on average.</a:t>
            </a:r>
            <a:endParaRPr lang="en-US" sz="18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286000" y="3892424"/>
            <a:ext cx="9906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Autonomy 等，英国试点报告，2023 年 2 月</a:t>
            </a:r>
            <a:endParaRPr lang="en-US" sz="105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286000" y="4305300"/>
            <a:ext cx="60960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1" name="Text 19"/>
          <p:cNvSpPr/>
          <p:nvPr/>
        </p:nvSpPr>
        <p:spPr>
          <a:xfrm>
            <a:off x="2286000" y="4578224"/>
            <a:ext cx="9906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意为</a:t>
            </a:r>
            <a:endParaRPr lang="en-US" sz="105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2857500" y="4504317"/>
            <a:ext cx="93345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试点期间营收大体持平，按规模加权平均增长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2857500" y="4866267"/>
            <a:ext cx="93345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1.4%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8767763" y="1909762"/>
            <a:ext cx="2809875" cy="3800475"/>
          </a:xfrm>
          <a:prstGeom prst="rect">
            <a:avLst/>
          </a:prstGeom>
          <a:solidFill>
            <a:srgbClr val="FBF8F1"/>
          </a:solidFill>
          <a:ln w="9525">
            <a:solidFill>
              <a:srgbClr val="E4DFD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972550" y="2100599"/>
            <a:ext cx="32194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同一份报告，两种算法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972550" y="5357750"/>
            <a:ext cx="32194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不能混用，引用时两种都写清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972550" y="2434419"/>
            <a:ext cx="321945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+1.4%</a:t>
            </a:r>
            <a:endParaRPr lang="en-US" sz="34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972550" y="3053423"/>
            <a:ext cx="3219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23 家，试验起点到终点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8972550" y="3733800"/>
            <a:ext cx="24003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30" name="Text 28"/>
          <p:cNvSpPr/>
          <p:nvPr/>
        </p:nvSpPr>
        <p:spPr>
          <a:xfrm>
            <a:off x="8972550" y="3882219"/>
            <a:ext cx="321945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+34.5%</a:t>
            </a:r>
            <a:endParaRPr lang="en-US" sz="34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972550" y="4501223"/>
            <a:ext cx="3219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另一批 24 家，对比上年同期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1E7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E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O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R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A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N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D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U</a:t>
            </a:r>
            <a:pPr algn="l" indent="0" marL="0">
              <a:buNone/>
            </a:pPr>
            <a:r>
              <a:rPr lang="en-US" sz="90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四天工作制试点 · 决定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9600" y="457200"/>
            <a:ext cx="109728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504825"/>
            <a:ext cx="10972800" cy="9525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65476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管理层 · 人力资源部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0" y="6547649"/>
            <a:ext cx="1068898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第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9" name="pptwise-slidenum-s0006"/>
          <p:cNvSpPr/>
          <p:nvPr/>
        </p:nvSpPr>
        <p:spPr>
          <a:xfrm>
            <a:off x="0" y="6547649"/>
            <a:ext cx="1082661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7</a:t>
            </a:fld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895428" y="6547649"/>
            <a:ext cx="129657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页 共 16 页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09600" y="816832"/>
            <a:ext cx="11582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持续性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1123950"/>
            <a:ext cx="2286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13" name="Text 11"/>
          <p:cNvSpPr/>
          <p:nvPr/>
        </p:nvSpPr>
        <p:spPr>
          <a:xfrm>
            <a:off x="2286000" y="1124580"/>
            <a:ext cx="99060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九成坚持出自倡导组织的统计，独立跟踪的数字低得多</a:t>
            </a:r>
            <a:endParaRPr lang="en-US" sz="23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286000" y="1619250"/>
            <a:ext cx="9296400" cy="9525"/>
          </a:xfrm>
          <a:prstGeom prst="rect">
            <a:avLst/>
          </a:prstGeom>
          <a:solidFill>
            <a:srgbClr val="221E18"/>
          </a:solidFill>
          <a:ln/>
        </p:spPr>
      </p:sp>
      <p:sp>
        <p:nvSpPr>
          <p:cNvPr id="15" name="Text 13"/>
          <p:cNvSpPr/>
          <p:nvPr/>
        </p:nvSpPr>
        <p:spPr>
          <a:xfrm>
            <a:off x="2362200" y="1814849"/>
            <a:ext cx="9829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试点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301907" y="1814849"/>
            <a:ext cx="789009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时点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5744860" y="1814849"/>
            <a:ext cx="644714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仍在实行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897461" y="1814849"/>
            <a:ext cx="4294539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样本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843660" y="1814849"/>
            <a:ext cx="334834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来源性质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286000" y="2038350"/>
            <a:ext cx="9296400" cy="19050"/>
          </a:xfrm>
          <a:prstGeom prst="rect">
            <a:avLst/>
          </a:prstGeom>
          <a:solidFill>
            <a:srgbClr val="221E18"/>
          </a:solidFill>
          <a:ln/>
        </p:spPr>
      </p:sp>
      <p:sp>
        <p:nvSpPr>
          <p:cNvPr id="21" name="Shape 19"/>
          <p:cNvSpPr/>
          <p:nvPr/>
        </p:nvSpPr>
        <p:spPr>
          <a:xfrm>
            <a:off x="2286000" y="2590800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2" name="Text 20"/>
          <p:cNvSpPr/>
          <p:nvPr/>
        </p:nvSpPr>
        <p:spPr>
          <a:xfrm>
            <a:off x="2362200" y="2225471"/>
            <a:ext cx="98298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英国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301907" y="2234273"/>
            <a:ext cx="789009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试点结束时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5744860" y="2197957"/>
            <a:ext cx="644714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92%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7897461" y="2236199"/>
            <a:ext cx="429453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61 家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8848422" y="2214563"/>
            <a:ext cx="409575" cy="219075"/>
          </a:xfrm>
          <a:prstGeom prst="rect">
            <a:avLst/>
          </a:prstGeom>
          <a:noFill/>
          <a:ln w="9525">
            <a:solidFill>
              <a:srgbClr val="7A624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914419" y="2252239"/>
            <a:ext cx="627758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A624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倡导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9377060" y="2243437"/>
            <a:ext cx="281494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学者撰写，倡导组织参与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2286000" y="3133725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30" name="Text 28"/>
          <p:cNvSpPr/>
          <p:nvPr/>
        </p:nvSpPr>
        <p:spPr>
          <a:xfrm>
            <a:off x="2362200" y="2768396"/>
            <a:ext cx="98298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英国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4301907" y="2777198"/>
            <a:ext cx="789009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一年后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5744860" y="2740882"/>
            <a:ext cx="644714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至少 89%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7897461" y="2779124"/>
            <a:ext cx="429453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61 家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8848422" y="2757488"/>
            <a:ext cx="409575" cy="219075"/>
          </a:xfrm>
          <a:prstGeom prst="rect">
            <a:avLst/>
          </a:prstGeom>
          <a:noFill/>
          <a:ln w="9525">
            <a:solidFill>
              <a:srgbClr val="7A624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914419" y="2795164"/>
            <a:ext cx="627758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A624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倡导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9377060" y="2786362"/>
            <a:ext cx="281494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同上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2286000" y="3676650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38" name="Text 36"/>
          <p:cNvSpPr/>
          <p:nvPr/>
        </p:nvSpPr>
        <p:spPr>
          <a:xfrm>
            <a:off x="2362200" y="3311321"/>
            <a:ext cx="98298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倡导组织全球样本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4301907" y="3320123"/>
            <a:ext cx="789009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至 24 个月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5744860" y="3283807"/>
            <a:ext cx="644714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90%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7897461" y="3322049"/>
            <a:ext cx="429453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197 家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8848422" y="3300413"/>
            <a:ext cx="409575" cy="219075"/>
          </a:xfrm>
          <a:prstGeom prst="rect">
            <a:avLst/>
          </a:prstGeom>
          <a:noFill/>
          <a:ln w="9525">
            <a:solidFill>
              <a:srgbClr val="7A624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914419" y="3338089"/>
            <a:ext cx="627758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A624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倡导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9377060" y="3329287"/>
            <a:ext cx="281494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工作论文，未经同行评审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2286000" y="4219575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46" name="Text 44"/>
          <p:cNvSpPr/>
          <p:nvPr/>
        </p:nvSpPr>
        <p:spPr>
          <a:xfrm>
            <a:off x="2362200" y="3854246"/>
            <a:ext cx="98298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德国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4301907" y="3863048"/>
            <a:ext cx="789009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试点结束时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5744860" y="3826732"/>
            <a:ext cx="644714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73%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7897461" y="3864974"/>
            <a:ext cx="429453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41 家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8848422" y="3843338"/>
            <a:ext cx="409575" cy="219075"/>
          </a:xfrm>
          <a:prstGeom prst="rect">
            <a:avLst/>
          </a:prstGeom>
          <a:noFill/>
          <a:ln w="9525">
            <a:solidFill>
              <a:srgbClr val="4A5864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914419" y="3881014"/>
            <a:ext cx="627758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A586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独立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9377060" y="3872212"/>
            <a:ext cx="281494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大学报告，倡导组织参与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2286000" y="4762500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54" name="Text 52"/>
          <p:cNvSpPr/>
          <p:nvPr/>
        </p:nvSpPr>
        <p:spPr>
          <a:xfrm>
            <a:off x="2362200" y="4397171"/>
            <a:ext cx="98298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德国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4301907" y="4405973"/>
            <a:ext cx="789009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约两年后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5744860" y="4369657"/>
            <a:ext cx="644714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70%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7897461" y="4407899"/>
            <a:ext cx="429453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40 家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8" name="Shape 56"/>
          <p:cNvSpPr/>
          <p:nvPr/>
        </p:nvSpPr>
        <p:spPr>
          <a:xfrm>
            <a:off x="8848422" y="4386263"/>
            <a:ext cx="409575" cy="219075"/>
          </a:xfrm>
          <a:prstGeom prst="rect">
            <a:avLst/>
          </a:prstGeom>
          <a:noFill/>
          <a:ln w="9525">
            <a:solidFill>
              <a:srgbClr val="4A5864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5914419" y="4423939"/>
            <a:ext cx="627758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A586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独立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9377060" y="4415137"/>
            <a:ext cx="281494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大学跟踪报告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2286000" y="5305425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62" name="Text 60"/>
          <p:cNvSpPr/>
          <p:nvPr/>
        </p:nvSpPr>
        <p:spPr>
          <a:xfrm>
            <a:off x="2362200" y="4940096"/>
            <a:ext cx="98298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葡萄牙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4301907" y="4948898"/>
            <a:ext cx="789009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试点结束时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5744860" y="4912582"/>
            <a:ext cx="644714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17 家，5 家缩小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7897461" y="4950824"/>
            <a:ext cx="429453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21 家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66" name="Shape 64"/>
          <p:cNvSpPr/>
          <p:nvPr/>
        </p:nvSpPr>
        <p:spPr>
          <a:xfrm>
            <a:off x="8848422" y="4929188"/>
            <a:ext cx="409575" cy="219075"/>
          </a:xfrm>
          <a:prstGeom prst="rect">
            <a:avLst/>
          </a:prstGeom>
          <a:noFill/>
          <a:ln w="9525">
            <a:solidFill>
              <a:srgbClr val="4A5864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5914419" y="4966864"/>
            <a:ext cx="627758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A586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独立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9377060" y="4958062"/>
            <a:ext cx="281494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政府发起，大学报告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Shape 67"/>
          <p:cNvSpPr/>
          <p:nvPr/>
        </p:nvSpPr>
        <p:spPr>
          <a:xfrm>
            <a:off x="2286000" y="5314950"/>
            <a:ext cx="9296400" cy="533400"/>
          </a:xfrm>
          <a:prstGeom prst="rect">
            <a:avLst/>
          </a:prstGeom>
          <a:solidFill>
            <a:srgbClr val="F0E2D8"/>
          </a:solidFill>
          <a:ln/>
        </p:spPr>
      </p:sp>
      <p:sp>
        <p:nvSpPr>
          <p:cNvPr id="70" name="Shape 68"/>
          <p:cNvSpPr/>
          <p:nvPr/>
        </p:nvSpPr>
        <p:spPr>
          <a:xfrm>
            <a:off x="2286000" y="5848350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71" name="Text 69"/>
          <p:cNvSpPr/>
          <p:nvPr/>
        </p:nvSpPr>
        <p:spPr>
          <a:xfrm>
            <a:off x="2362200" y="5483021"/>
            <a:ext cx="98298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A63A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巴西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2" name="Text 70"/>
          <p:cNvSpPr/>
          <p:nvPr/>
        </p:nvSpPr>
        <p:spPr>
          <a:xfrm>
            <a:off x="4301907" y="5491823"/>
            <a:ext cx="789009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约一年后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Text 71"/>
          <p:cNvSpPr/>
          <p:nvPr/>
        </p:nvSpPr>
        <p:spPr>
          <a:xfrm>
            <a:off x="5744860" y="5455507"/>
            <a:ext cx="644714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10%（2 家）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7897461" y="5493749"/>
            <a:ext cx="429453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20 家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75" name="Shape 73"/>
          <p:cNvSpPr/>
          <p:nvPr/>
        </p:nvSpPr>
        <p:spPr>
          <a:xfrm>
            <a:off x="8848422" y="5472113"/>
            <a:ext cx="409575" cy="219075"/>
          </a:xfrm>
          <a:prstGeom prst="rect">
            <a:avLst/>
          </a:prstGeom>
          <a:noFill/>
          <a:ln w="9525">
            <a:solidFill>
              <a:srgbClr val="A63A2B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5914419" y="5509789"/>
            <a:ext cx="627758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A63A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媒体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7" name="Text 75"/>
          <p:cNvSpPr/>
          <p:nvPr/>
        </p:nvSpPr>
        <p:spPr>
          <a:xfrm>
            <a:off x="9377060" y="5500987"/>
            <a:ext cx="281494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媒体报道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8" name="Text 76"/>
          <p:cNvSpPr/>
          <p:nvPr/>
        </p:nvSpPr>
        <p:spPr>
          <a:xfrm>
            <a:off x="2286000" y="6195589"/>
            <a:ext cx="990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来源：Autonomy 等（2023、2024 年），Schor 等（2025 年），明斯特大学（2024、2026 年），Gomes 等（2024 年），InfoMoney（2025 年）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1E7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E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O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R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A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N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D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U</a:t>
            </a:r>
            <a:pPr algn="l" indent="0" marL="0">
              <a:buNone/>
            </a:pPr>
            <a:r>
              <a:rPr lang="en-US" sz="90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四天工作制试点 · 决定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9600" y="457200"/>
            <a:ext cx="109728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504825"/>
            <a:ext cx="10972800" cy="9525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65476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管理层 · 人力资源部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0" y="6547649"/>
            <a:ext cx="1068898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第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9" name="pptwise-slidenum-s0007"/>
          <p:cNvSpPr/>
          <p:nvPr/>
        </p:nvSpPr>
        <p:spPr>
          <a:xfrm>
            <a:off x="0" y="6547649"/>
            <a:ext cx="1082661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8</a:t>
            </a:fld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895428" y="6547649"/>
            <a:ext cx="129657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页 共 16 页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09600" y="816832"/>
            <a:ext cx="11582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权衡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1123950"/>
            <a:ext cx="2286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13" name="Text 11"/>
          <p:cNvSpPr/>
          <p:nvPr/>
        </p:nvSpPr>
        <p:spPr>
          <a:xfrm>
            <a:off x="2286000" y="1124580"/>
            <a:ext cx="99060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证据支持有边界、能叫停的试点，不支持「少一天营收会涨」</a:t>
            </a:r>
            <a:endParaRPr lang="en-US" sz="23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286000" y="1619250"/>
            <a:ext cx="9296400" cy="9525"/>
          </a:xfrm>
          <a:prstGeom prst="rect">
            <a:avLst/>
          </a:prstGeom>
          <a:solidFill>
            <a:srgbClr val="221E18"/>
          </a:solidFill>
          <a:ln/>
        </p:spPr>
      </p:sp>
      <p:sp>
        <p:nvSpPr>
          <p:cNvPr id="15" name="Text 13"/>
          <p:cNvSpPr/>
          <p:nvPr/>
        </p:nvSpPr>
        <p:spPr>
          <a:xfrm>
            <a:off x="2286000" y="1798049"/>
            <a:ext cx="9906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3F5E48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站得住的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286000" y="2095500"/>
            <a:ext cx="447675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17" name="Shape 15"/>
          <p:cNvSpPr/>
          <p:nvPr/>
        </p:nvSpPr>
        <p:spPr>
          <a:xfrm>
            <a:off x="2339975" y="2300288"/>
            <a:ext cx="139700" cy="96044"/>
          </a:xfrm>
          <a:custGeom>
            <a:avLst/>
            <a:gdLst/>
            <a:ahLst/>
            <a:cxnLst/>
            <a:rect l="l" t="t" r="r" b="b"/>
            <a:pathLst>
              <a:path w="139700" h="96044">
                <a:moveTo>
                  <a:pt x="139700" y="0"/>
                </a:moveTo>
                <a:lnTo>
                  <a:pt x="43656" y="96044"/>
                </a:lnTo>
                <a:lnTo>
                  <a:pt x="0" y="52388"/>
                </a:lnTo>
              </a:path>
            </a:pathLst>
          </a:custGeom>
          <a:noFill/>
          <a:ln w="17463">
            <a:solidFill>
              <a:srgbClr val="3F5E4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628900" y="2235358"/>
            <a:ext cx="95631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倦怠下降，身心健康改善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628900" y="2519662"/>
            <a:ext cx="9563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141 家组织，有对照组，但非随机、员工自报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286000" y="2914650"/>
            <a:ext cx="447675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1" name="Shape 19"/>
          <p:cNvSpPr/>
          <p:nvPr/>
        </p:nvSpPr>
        <p:spPr>
          <a:xfrm>
            <a:off x="2339975" y="3119437"/>
            <a:ext cx="139700" cy="96044"/>
          </a:xfrm>
          <a:custGeom>
            <a:avLst/>
            <a:gdLst/>
            <a:ahLst/>
            <a:cxnLst/>
            <a:rect l="l" t="t" r="r" b="b"/>
            <a:pathLst>
              <a:path w="139700" h="96044">
                <a:moveTo>
                  <a:pt x="139700" y="0"/>
                </a:moveTo>
                <a:lnTo>
                  <a:pt x="43656" y="96044"/>
                </a:lnTo>
                <a:lnTo>
                  <a:pt x="0" y="52388"/>
                </a:lnTo>
              </a:path>
            </a:pathLst>
          </a:custGeom>
          <a:noFill/>
          <a:ln w="17463">
            <a:solidFill>
              <a:srgbClr val="3F5E4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628900" y="3054508"/>
            <a:ext cx="95631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多数公司试完愿意继续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2628900" y="3338812"/>
            <a:ext cx="9563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英国 61 家，一年后至少 89% 仍在实行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2286000" y="3733800"/>
            <a:ext cx="447675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5" name="Shape 23"/>
          <p:cNvSpPr/>
          <p:nvPr/>
        </p:nvSpPr>
        <p:spPr>
          <a:xfrm>
            <a:off x="2339975" y="3938588"/>
            <a:ext cx="139700" cy="96044"/>
          </a:xfrm>
          <a:custGeom>
            <a:avLst/>
            <a:gdLst/>
            <a:ahLst/>
            <a:cxnLst/>
            <a:rect l="l" t="t" r="r" b="b"/>
            <a:pathLst>
              <a:path w="139700" h="96044">
                <a:moveTo>
                  <a:pt x="139700" y="0"/>
                </a:moveTo>
                <a:lnTo>
                  <a:pt x="43656" y="96044"/>
                </a:lnTo>
                <a:lnTo>
                  <a:pt x="0" y="52388"/>
                </a:lnTo>
              </a:path>
            </a:pathLst>
          </a:custGeom>
          <a:noFill/>
          <a:ln w="17463">
            <a:solidFill>
              <a:srgbClr val="3F5E4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628900" y="3873658"/>
            <a:ext cx="95631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先改流程的公司更稳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2628900" y="4157962"/>
            <a:ext cx="9563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葡萄牙改造两项以上的公司只有 8% 退回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7105650" y="1798049"/>
            <a:ext cx="50863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要当心的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7105650" y="2095500"/>
            <a:ext cx="447675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30" name="Shape 28"/>
          <p:cNvSpPr/>
          <p:nvPr/>
        </p:nvSpPr>
        <p:spPr>
          <a:xfrm>
            <a:off x="7177088" y="2300288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104775" y="0"/>
                </a:moveTo>
                <a:lnTo>
                  <a:pt x="0" y="104775"/>
                </a:lnTo>
              </a:path>
            </a:pathLst>
          </a:custGeom>
          <a:noFill/>
          <a:ln w="17463">
            <a:solidFill>
              <a:srgbClr val="A63A2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177088" y="2300288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0" y="0"/>
                </a:moveTo>
                <a:lnTo>
                  <a:pt x="104775" y="104775"/>
                </a:lnTo>
              </a:path>
            </a:pathLst>
          </a:custGeom>
          <a:noFill/>
          <a:ln w="17463">
            <a:solidFill>
              <a:srgbClr val="A63A2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448550" y="2235358"/>
            <a:ext cx="47434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营收没有因此上涨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7448550" y="2519662"/>
            <a:ext cx="47434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英国 +1.4%，德国无显著差异，巴西 27.3% 的公司下降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7105650" y="2914650"/>
            <a:ext cx="447675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35" name="Shape 33"/>
          <p:cNvSpPr/>
          <p:nvPr/>
        </p:nvSpPr>
        <p:spPr>
          <a:xfrm>
            <a:off x="7177088" y="3119437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104775" y="0"/>
                </a:moveTo>
                <a:lnTo>
                  <a:pt x="0" y="104775"/>
                </a:lnTo>
              </a:path>
            </a:pathLst>
          </a:custGeom>
          <a:noFill/>
          <a:ln w="17463">
            <a:solidFill>
              <a:srgbClr val="A63A2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177088" y="3119437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0" y="0"/>
                </a:moveTo>
                <a:lnTo>
                  <a:pt x="104775" y="104775"/>
                </a:lnTo>
              </a:path>
            </a:pathLst>
          </a:custGeom>
          <a:noFill/>
          <a:ln w="17463">
            <a:solidFill>
              <a:srgbClr val="A63A2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448550" y="3054508"/>
            <a:ext cx="47434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节奏变快，压力转移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7448550" y="3338812"/>
            <a:ext cx="47434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英国 62% 说节奏变快，巴西 33.3% 的公司专门加人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7105650" y="3733800"/>
            <a:ext cx="447675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40" name="Shape 38"/>
          <p:cNvSpPr/>
          <p:nvPr/>
        </p:nvSpPr>
        <p:spPr>
          <a:xfrm>
            <a:off x="7177088" y="3938588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104775" y="0"/>
                </a:moveTo>
                <a:lnTo>
                  <a:pt x="0" y="104775"/>
                </a:lnTo>
              </a:path>
            </a:pathLst>
          </a:custGeom>
          <a:noFill/>
          <a:ln w="17463">
            <a:solidFill>
              <a:srgbClr val="A63A2B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7177088" y="3938588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0" y="0"/>
                </a:moveTo>
                <a:lnTo>
                  <a:pt x="104775" y="104775"/>
                </a:lnTo>
              </a:path>
            </a:pathLst>
          </a:custGeom>
          <a:noFill/>
          <a:ln w="17463">
            <a:solidFill>
              <a:srgbClr val="A63A2B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7448550" y="3873658"/>
            <a:ext cx="47434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客服和连续在岗岗位最难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7448550" y="4157962"/>
            <a:ext cx="47434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Krystal 客服错峰后支持变慢、员工更累，退回五天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7105650" y="4552950"/>
            <a:ext cx="447675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45" name="Shape 43"/>
          <p:cNvSpPr/>
          <p:nvPr/>
        </p:nvSpPr>
        <p:spPr>
          <a:xfrm>
            <a:off x="7177088" y="4757738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104775" y="0"/>
                </a:moveTo>
                <a:lnTo>
                  <a:pt x="0" y="104775"/>
                </a:lnTo>
              </a:path>
            </a:pathLst>
          </a:custGeom>
          <a:noFill/>
          <a:ln w="17463">
            <a:solidFill>
              <a:srgbClr val="A63A2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177088" y="4757738"/>
            <a:ext cx="104775" cy="104775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0" y="0"/>
                </a:moveTo>
                <a:lnTo>
                  <a:pt x="104775" y="104775"/>
                </a:lnTo>
              </a:path>
            </a:pathLst>
          </a:custGeom>
          <a:noFill/>
          <a:ln w="17463">
            <a:solidFill>
              <a:srgbClr val="A63A2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448550" y="4692808"/>
            <a:ext cx="47434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时间一长有人退出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7448550" y="4977112"/>
            <a:ext cx="47434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德国两年后 30% 不再缩时，巴西 20 家只剩 2 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2286000" y="5486400"/>
            <a:ext cx="9296400" cy="571500"/>
          </a:xfrm>
          <a:prstGeom prst="rect">
            <a:avLst/>
          </a:prstGeom>
          <a:solidFill>
            <a:srgbClr val="221E18"/>
          </a:solidFill>
          <a:ln/>
        </p:spPr>
      </p:sp>
      <p:sp>
        <p:nvSpPr>
          <p:cNvPr id="50" name="Text 48"/>
          <p:cNvSpPr/>
          <p:nvPr/>
        </p:nvSpPr>
        <p:spPr>
          <a:xfrm>
            <a:off x="2514600" y="5664074"/>
            <a:ext cx="96774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FBF8F1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所以我们试，但先定好边界、指标和停止条件，再开始</a:t>
            </a:r>
            <a:endParaRPr lang="en-US" sz="14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2286000" y="6195589"/>
            <a:ext cx="990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来源：Fan 等 2025，Autonomy 等 2023、2024，Gomes 等 2024，明斯特大学 2026，巴西试点报告 2024，InfoMoney 2025，Krystal 2023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1E7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E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O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R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A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N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D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U</a:t>
            </a:r>
            <a:pPr algn="l" indent="0" marL="0">
              <a:buNone/>
            </a:pPr>
            <a:r>
              <a:rPr lang="en-US" sz="90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四天工作制试点 · 决定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9600" y="457200"/>
            <a:ext cx="109728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504825"/>
            <a:ext cx="10972800" cy="9525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65476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管理层 · 人力资源部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0" y="6547649"/>
            <a:ext cx="1068898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第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9" name="pptwise-slidenum-s0008"/>
          <p:cNvSpPr/>
          <p:nvPr/>
        </p:nvSpPr>
        <p:spPr>
          <a:xfrm>
            <a:off x="0" y="6547649"/>
            <a:ext cx="1082661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9</a:t>
            </a:fld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895428" y="6547649"/>
            <a:ext cx="129657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页 共 16 页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09600" y="816832"/>
            <a:ext cx="11582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做法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1123950"/>
            <a:ext cx="2286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13" name="Text 11"/>
          <p:cNvSpPr/>
          <p:nvPr/>
        </p:nvSpPr>
        <p:spPr>
          <a:xfrm>
            <a:off x="2286000" y="1124580"/>
            <a:ext cx="99060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三种模式按部门选，客服和连续在岗的岗位一律错峰</a:t>
            </a:r>
            <a:endParaRPr lang="en-US" sz="23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286000" y="1619250"/>
            <a:ext cx="9296400" cy="9525"/>
          </a:xfrm>
          <a:prstGeom prst="rect">
            <a:avLst/>
          </a:prstGeom>
          <a:solidFill>
            <a:srgbClr val="221E18"/>
          </a:solidFill>
          <a:ln/>
        </p:spPr>
      </p:sp>
      <p:sp>
        <p:nvSpPr>
          <p:cNvPr id="15" name="Shape 13"/>
          <p:cNvSpPr/>
          <p:nvPr/>
        </p:nvSpPr>
        <p:spPr>
          <a:xfrm rot="21510000">
            <a:off x="2296270" y="1799966"/>
            <a:ext cx="2971800" cy="1866900"/>
          </a:xfrm>
          <a:prstGeom prst="rect">
            <a:avLst/>
          </a:prstGeom>
          <a:solidFill>
            <a:srgbClr val="D8D3CA"/>
          </a:solidFill>
          <a:ln/>
        </p:spPr>
      </p:sp>
      <p:sp>
        <p:nvSpPr>
          <p:cNvPr id="16" name="Shape 14"/>
          <p:cNvSpPr/>
          <p:nvPr/>
        </p:nvSpPr>
        <p:spPr>
          <a:xfrm rot="21510000">
            <a:off x="2286000" y="1771650"/>
            <a:ext cx="2971800" cy="18669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rcRect l="7848" r="7848" t="0" b="0"/>
          <a:stretch/>
        </p:blipFill>
        <p:spPr>
          <a:xfrm rot="21510000">
            <a:off x="2359457" y="1847886"/>
            <a:ext cx="2819400" cy="150495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 rot="21510000">
            <a:off x="2382049" y="3403937"/>
            <a:ext cx="13796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附图 3 · 全员周五（示意）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9" name="Shape 16"/>
          <p:cNvSpPr/>
          <p:nvPr/>
        </p:nvSpPr>
        <p:spPr>
          <a:xfrm rot="60000">
            <a:off x="5457325" y="1800387"/>
            <a:ext cx="2971800" cy="1866900"/>
          </a:xfrm>
          <a:prstGeom prst="rect">
            <a:avLst/>
          </a:prstGeom>
          <a:solidFill>
            <a:srgbClr val="D8D3CA"/>
          </a:solidFill>
          <a:ln/>
        </p:spPr>
      </p:sp>
      <p:sp>
        <p:nvSpPr>
          <p:cNvPr id="20" name="Shape 17"/>
          <p:cNvSpPr/>
          <p:nvPr/>
        </p:nvSpPr>
        <p:spPr>
          <a:xfrm rot="60000">
            <a:off x="5448300" y="1771650"/>
            <a:ext cx="2971800" cy="18669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21" name="Image 1" descr="preencoded.png">    </p:cNvPr>
          <p:cNvPicPr>
            <a:picLocks noChangeAspect="1"/>
          </p:cNvPicPr>
          <p:nvPr/>
        </p:nvPicPr>
        <p:blipFill>
          <a:blip r:embed="rId2"/>
          <a:srcRect l="9855" r="9855" t="0" b="0"/>
          <a:stretch/>
        </p:blipFill>
        <p:spPr>
          <a:xfrm rot="60000">
            <a:off x="5526329" y="1847866"/>
            <a:ext cx="2819400" cy="1504950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 rot="60000">
            <a:off x="5511541" y="3372671"/>
            <a:ext cx="13796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附图 4 · 错峰轮休（示意）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3" name="Shape 19"/>
          <p:cNvSpPr/>
          <p:nvPr/>
        </p:nvSpPr>
        <p:spPr>
          <a:xfrm rot="21540000">
            <a:off x="8620622" y="1800054"/>
            <a:ext cx="2971800" cy="1866900"/>
          </a:xfrm>
          <a:prstGeom prst="rect">
            <a:avLst/>
          </a:prstGeom>
          <a:solidFill>
            <a:srgbClr val="D8D3CA"/>
          </a:solidFill>
          <a:ln/>
        </p:spPr>
      </p:sp>
      <p:sp>
        <p:nvSpPr>
          <p:cNvPr id="24" name="Shape 20"/>
          <p:cNvSpPr/>
          <p:nvPr/>
        </p:nvSpPr>
        <p:spPr>
          <a:xfrm rot="21540000">
            <a:off x="8610600" y="1771650"/>
            <a:ext cx="2971800" cy="18669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25" name="Image 2" descr="preencoded.png">    </p:cNvPr>
          <p:cNvPicPr>
            <a:picLocks noChangeAspect="1"/>
          </p:cNvPicPr>
          <p:nvPr/>
        </p:nvPicPr>
        <p:blipFill>
          <a:blip r:embed="rId3"/>
          <a:srcRect l="9855" r="9855" t="0" b="0"/>
          <a:stretch/>
        </p:blipFill>
        <p:spPr>
          <a:xfrm rot="21540000">
            <a:off x="8684971" y="1847866"/>
            <a:ext cx="2819400" cy="1504950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 rot="21540000">
            <a:off x="8699979" y="3397799"/>
            <a:ext cx="13796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附图 5 · 两周九天（示意）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7" name="Text 22"/>
          <p:cNvSpPr/>
          <p:nvPr/>
        </p:nvSpPr>
        <p:spPr>
          <a:xfrm>
            <a:off x="2286000" y="3817207"/>
            <a:ext cx="9906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全员周五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8" name="Shape 23"/>
          <p:cNvSpPr/>
          <p:nvPr/>
        </p:nvSpPr>
        <p:spPr>
          <a:xfrm>
            <a:off x="2286000" y="4171950"/>
            <a:ext cx="29718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9" name="Text 24"/>
          <p:cNvSpPr/>
          <p:nvPr/>
        </p:nvSpPr>
        <p:spPr>
          <a:xfrm>
            <a:off x="2286000" y="4242599"/>
            <a:ext cx="990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怎么休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30" name="Text 25"/>
          <p:cNvSpPr/>
          <p:nvPr/>
        </p:nvSpPr>
        <p:spPr>
          <a:xfrm>
            <a:off x="2286000" y="4415498"/>
            <a:ext cx="9906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整个部门周五休息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6"/>
          <p:cNvSpPr/>
          <p:nvPr/>
        </p:nvSpPr>
        <p:spPr>
          <a:xfrm>
            <a:off x="2286000" y="4724400"/>
            <a:ext cx="29718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32" name="Text 27"/>
          <p:cNvSpPr/>
          <p:nvPr/>
        </p:nvSpPr>
        <p:spPr>
          <a:xfrm>
            <a:off x="2286000" y="4795049"/>
            <a:ext cx="990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适合谁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33" name="Text 28"/>
          <p:cNvSpPr/>
          <p:nvPr/>
        </p:nvSpPr>
        <p:spPr>
          <a:xfrm>
            <a:off x="2286000" y="4967948"/>
            <a:ext cx="9906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协作密集、对外联系少的团队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29"/>
          <p:cNvSpPr/>
          <p:nvPr/>
        </p:nvSpPr>
        <p:spPr>
          <a:xfrm>
            <a:off x="2286000" y="5276850"/>
            <a:ext cx="29718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35" name="Text 30"/>
          <p:cNvSpPr/>
          <p:nvPr/>
        </p:nvSpPr>
        <p:spPr>
          <a:xfrm>
            <a:off x="2286000" y="5347499"/>
            <a:ext cx="990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别处多常见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36" name="Text 31"/>
          <p:cNvSpPr/>
          <p:nvPr/>
        </p:nvSpPr>
        <p:spPr>
          <a:xfrm>
            <a:off x="2286000" y="5520398"/>
            <a:ext cx="9906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英国试点 32% 的公司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2"/>
          <p:cNvSpPr/>
          <p:nvPr/>
        </p:nvSpPr>
        <p:spPr>
          <a:xfrm>
            <a:off x="5448300" y="3817207"/>
            <a:ext cx="67437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错峰轮休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8" name="Shape 33"/>
          <p:cNvSpPr/>
          <p:nvPr/>
        </p:nvSpPr>
        <p:spPr>
          <a:xfrm>
            <a:off x="6438900" y="3829050"/>
            <a:ext cx="762000" cy="22860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39" name="Text 34"/>
          <p:cNvSpPr/>
          <p:nvPr/>
        </p:nvSpPr>
        <p:spPr>
          <a:xfrm>
            <a:off x="1447800" y="3871489"/>
            <a:ext cx="10744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6F1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客服用这个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5"/>
          <p:cNvSpPr/>
          <p:nvPr/>
        </p:nvSpPr>
        <p:spPr>
          <a:xfrm>
            <a:off x="5448300" y="4171950"/>
            <a:ext cx="29718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41" name="Text 36"/>
          <p:cNvSpPr/>
          <p:nvPr/>
        </p:nvSpPr>
        <p:spPr>
          <a:xfrm>
            <a:off x="5448300" y="4242599"/>
            <a:ext cx="6743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怎么休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2" name="Text 37"/>
          <p:cNvSpPr/>
          <p:nvPr/>
        </p:nvSpPr>
        <p:spPr>
          <a:xfrm>
            <a:off x="5448300" y="4415498"/>
            <a:ext cx="67437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组员分别休周一到周五中的一天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38"/>
          <p:cNvSpPr/>
          <p:nvPr/>
        </p:nvSpPr>
        <p:spPr>
          <a:xfrm>
            <a:off x="5448300" y="4724400"/>
            <a:ext cx="29718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44" name="Text 39"/>
          <p:cNvSpPr/>
          <p:nvPr/>
        </p:nvSpPr>
        <p:spPr>
          <a:xfrm>
            <a:off x="5448300" y="4795049"/>
            <a:ext cx="6743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适合谁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5" name="Text 40"/>
          <p:cNvSpPr/>
          <p:nvPr/>
        </p:nvSpPr>
        <p:spPr>
          <a:xfrm>
            <a:off x="5448300" y="4967948"/>
            <a:ext cx="67437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客服、运维等需要五天覆盖的岗位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1"/>
          <p:cNvSpPr/>
          <p:nvPr/>
        </p:nvSpPr>
        <p:spPr>
          <a:xfrm>
            <a:off x="5448300" y="5276850"/>
            <a:ext cx="29718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47" name="Text 42"/>
          <p:cNvSpPr/>
          <p:nvPr/>
        </p:nvSpPr>
        <p:spPr>
          <a:xfrm>
            <a:off x="5448300" y="5347499"/>
            <a:ext cx="6743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别处多常见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8" name="Text 43"/>
          <p:cNvSpPr/>
          <p:nvPr/>
        </p:nvSpPr>
        <p:spPr>
          <a:xfrm>
            <a:off x="5448300" y="5520398"/>
            <a:ext cx="67437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英国试点 25% 的公司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4"/>
          <p:cNvSpPr/>
          <p:nvPr/>
        </p:nvSpPr>
        <p:spPr>
          <a:xfrm>
            <a:off x="8610600" y="3817207"/>
            <a:ext cx="3581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两周九天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0" name="Shape 45"/>
          <p:cNvSpPr/>
          <p:nvPr/>
        </p:nvSpPr>
        <p:spPr>
          <a:xfrm>
            <a:off x="8610600" y="4171950"/>
            <a:ext cx="29718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51" name="Text 46"/>
          <p:cNvSpPr/>
          <p:nvPr/>
        </p:nvSpPr>
        <p:spPr>
          <a:xfrm>
            <a:off x="8610600" y="4242599"/>
            <a:ext cx="3581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怎么休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2" name="Text 47"/>
          <p:cNvSpPr/>
          <p:nvPr/>
        </p:nvSpPr>
        <p:spPr>
          <a:xfrm>
            <a:off x="8610600" y="4415498"/>
            <a:ext cx="3581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两周休一天，其余九天每天约 7.1 小时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Shape 48"/>
          <p:cNvSpPr/>
          <p:nvPr/>
        </p:nvSpPr>
        <p:spPr>
          <a:xfrm>
            <a:off x="8610600" y="4724400"/>
            <a:ext cx="29718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54" name="Text 49"/>
          <p:cNvSpPr/>
          <p:nvPr/>
        </p:nvSpPr>
        <p:spPr>
          <a:xfrm>
            <a:off x="8610600" y="4795049"/>
            <a:ext cx="3581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适合谁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5" name="Text 50"/>
          <p:cNvSpPr/>
          <p:nvPr/>
        </p:nvSpPr>
        <p:spPr>
          <a:xfrm>
            <a:off x="8610600" y="4967948"/>
            <a:ext cx="3581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整天离开有困难的交付团队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1"/>
          <p:cNvSpPr/>
          <p:nvPr/>
        </p:nvSpPr>
        <p:spPr>
          <a:xfrm>
            <a:off x="8610600" y="5276850"/>
            <a:ext cx="29718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57" name="Text 52"/>
          <p:cNvSpPr/>
          <p:nvPr/>
        </p:nvSpPr>
        <p:spPr>
          <a:xfrm>
            <a:off x="8610600" y="5347499"/>
            <a:ext cx="3581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别处多常见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8" name="Text 53"/>
          <p:cNvSpPr/>
          <p:nvPr/>
        </p:nvSpPr>
        <p:spPr>
          <a:xfrm>
            <a:off x="8610600" y="5520398"/>
            <a:ext cx="3581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葡萄牙试点六成以上员工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4"/>
          <p:cNvSpPr/>
          <p:nvPr/>
        </p:nvSpPr>
        <p:spPr>
          <a:xfrm>
            <a:off x="2286000" y="6195589"/>
            <a:ext cx="990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来源：Autonomy 等，英国试点报告（2023 年 2 月）。Gomes 等（2024 年 7 月）。同一部门只用一种模式，这是 Magyar Telekom 叫停的原因之一。配图为 AI 生成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1E7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E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O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R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A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N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D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U</a:t>
            </a:r>
            <a:pPr algn="l" indent="0" marL="0">
              <a:buNone/>
            </a:pPr>
            <a:r>
              <a:rPr lang="en-US" sz="90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四天工作制试点 · 决定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9600" y="457200"/>
            <a:ext cx="109728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504825"/>
            <a:ext cx="10972800" cy="9525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65476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管理层 · 人力资源部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0" y="6547649"/>
            <a:ext cx="1062017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第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9" name="pptwise-slidenum-s0009"/>
          <p:cNvSpPr/>
          <p:nvPr/>
        </p:nvSpPr>
        <p:spPr>
          <a:xfrm>
            <a:off x="0" y="6547649"/>
            <a:ext cx="1082661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10</a:t>
            </a:fld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895428" y="6547649"/>
            <a:ext cx="129657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页 共 16 页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09600" y="816832"/>
            <a:ext cx="11582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底线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1123950"/>
            <a:ext cx="2286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13" name="Text 11"/>
          <p:cNvSpPr/>
          <p:nvPr/>
        </p:nvSpPr>
        <p:spPr>
          <a:xfrm>
            <a:off x="2286000" y="1124580"/>
            <a:ext cx="99060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错峰的底线：每个工作日都有八成人在岗</a:t>
            </a:r>
            <a:endParaRPr lang="en-US" sz="23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286000" y="1619250"/>
            <a:ext cx="9296400" cy="9525"/>
          </a:xfrm>
          <a:prstGeom prst="rect">
            <a:avLst/>
          </a:prstGeom>
          <a:solidFill>
            <a:srgbClr val="221E18"/>
          </a:solidFill>
          <a:ln/>
        </p:spPr>
      </p:sp>
      <p:sp>
        <p:nvSpPr>
          <p:cNvPr id="15" name="Text 13"/>
          <p:cNvSpPr/>
          <p:nvPr/>
        </p:nvSpPr>
        <p:spPr>
          <a:xfrm>
            <a:off x="2286000" y="1814812"/>
            <a:ext cx="9906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示例：十人客服组的错峰排班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0" y="2081512"/>
            <a:ext cx="7086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周一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0" y="2081512"/>
            <a:ext cx="8686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0" y="2081512"/>
            <a:ext cx="10287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0" y="2081512"/>
            <a:ext cx="118872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周四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295400" y="2081512"/>
            <a:ext cx="10896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周五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2355850" y="2438400"/>
            <a:ext cx="88900" cy="38100"/>
          </a:xfrm>
          <a:custGeom>
            <a:avLst/>
            <a:gdLst/>
            <a:ahLst/>
            <a:cxnLst/>
            <a:rect l="l" t="t" r="r" b="b"/>
            <a:pathLst>
              <a:path w="88900" h="38100">
                <a:moveTo>
                  <a:pt x="88900" y="38100"/>
                </a:moveTo>
                <a:lnTo>
                  <a:pt x="88900" y="25400"/>
                </a:lnTo>
                <a:arcTo hR="25400" wR="25400" stAng="0" swAng="-5400000"/>
                <a:lnTo>
                  <a:pt x="25400" y="0"/>
                </a:lnTo>
                <a:arcTo hR="25400" wR="25400" stAng="16200000" swAng="-5400000"/>
                <a:lnTo>
                  <a:pt x="0" y="38100"/>
                </a:lnTo>
              </a:path>
            </a:pathLst>
          </a:custGeom>
          <a:noFill/>
          <a:ln w="12700">
            <a:solidFill>
              <a:srgbClr val="675E5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374900" y="2362200"/>
            <a:ext cx="50800" cy="50800"/>
          </a:xfrm>
          <a:prstGeom prst="ellipse">
            <a:avLst/>
          </a:prstGeom>
          <a:noFill/>
          <a:ln w="12700">
            <a:solidFill>
              <a:srgbClr val="675E5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533650" y="2348249"/>
            <a:ext cx="9658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组员 A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3171825" y="2314575"/>
            <a:ext cx="742950" cy="228600"/>
          </a:xfrm>
          <a:prstGeom prst="rect">
            <a:avLst/>
          </a:prstGeom>
          <a:noFill/>
          <a:ln w="14288">
            <a:solidFill>
              <a:srgbClr val="A63A2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0" y="2357375"/>
            <a:ext cx="7086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A63A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休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3971925" y="231457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27" name="Shape 25"/>
          <p:cNvSpPr/>
          <p:nvPr/>
        </p:nvSpPr>
        <p:spPr>
          <a:xfrm>
            <a:off x="4772025" y="231457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28" name="Shape 26"/>
          <p:cNvSpPr/>
          <p:nvPr/>
        </p:nvSpPr>
        <p:spPr>
          <a:xfrm>
            <a:off x="5572125" y="231457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29" name="Shape 27"/>
          <p:cNvSpPr/>
          <p:nvPr/>
        </p:nvSpPr>
        <p:spPr>
          <a:xfrm>
            <a:off x="6372225" y="231457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30" name="Shape 28"/>
          <p:cNvSpPr/>
          <p:nvPr/>
        </p:nvSpPr>
        <p:spPr>
          <a:xfrm>
            <a:off x="2355850" y="2724150"/>
            <a:ext cx="88900" cy="38100"/>
          </a:xfrm>
          <a:custGeom>
            <a:avLst/>
            <a:gdLst/>
            <a:ahLst/>
            <a:cxnLst/>
            <a:rect l="l" t="t" r="r" b="b"/>
            <a:pathLst>
              <a:path w="88900" h="38100">
                <a:moveTo>
                  <a:pt x="88900" y="38100"/>
                </a:moveTo>
                <a:lnTo>
                  <a:pt x="88900" y="25400"/>
                </a:lnTo>
                <a:arcTo hR="25400" wR="25400" stAng="0" swAng="-5400000"/>
                <a:lnTo>
                  <a:pt x="25400" y="0"/>
                </a:lnTo>
                <a:arcTo hR="25400" wR="25400" stAng="16200000" swAng="-5400000"/>
                <a:lnTo>
                  <a:pt x="0" y="38100"/>
                </a:lnTo>
              </a:path>
            </a:pathLst>
          </a:custGeom>
          <a:noFill/>
          <a:ln w="12700">
            <a:solidFill>
              <a:srgbClr val="675E5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374900" y="2647950"/>
            <a:ext cx="50800" cy="50800"/>
          </a:xfrm>
          <a:prstGeom prst="ellipse">
            <a:avLst/>
          </a:prstGeom>
          <a:noFill/>
          <a:ln w="12700">
            <a:solidFill>
              <a:srgbClr val="675E51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533650" y="2633999"/>
            <a:ext cx="9658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组员 B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3171825" y="2600325"/>
            <a:ext cx="742950" cy="228600"/>
          </a:xfrm>
          <a:prstGeom prst="rect">
            <a:avLst/>
          </a:prstGeom>
          <a:noFill/>
          <a:ln w="14288">
            <a:solidFill>
              <a:srgbClr val="A63A2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0" y="2643125"/>
            <a:ext cx="7086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A63A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休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3971925" y="260032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36" name="Shape 34"/>
          <p:cNvSpPr/>
          <p:nvPr/>
        </p:nvSpPr>
        <p:spPr>
          <a:xfrm>
            <a:off x="4772025" y="260032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37" name="Shape 35"/>
          <p:cNvSpPr/>
          <p:nvPr/>
        </p:nvSpPr>
        <p:spPr>
          <a:xfrm>
            <a:off x="5572125" y="260032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38" name="Shape 36"/>
          <p:cNvSpPr/>
          <p:nvPr/>
        </p:nvSpPr>
        <p:spPr>
          <a:xfrm>
            <a:off x="6372225" y="260032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39" name="Shape 37"/>
          <p:cNvSpPr/>
          <p:nvPr/>
        </p:nvSpPr>
        <p:spPr>
          <a:xfrm>
            <a:off x="2355850" y="3009900"/>
            <a:ext cx="88900" cy="38100"/>
          </a:xfrm>
          <a:custGeom>
            <a:avLst/>
            <a:gdLst/>
            <a:ahLst/>
            <a:cxnLst/>
            <a:rect l="l" t="t" r="r" b="b"/>
            <a:pathLst>
              <a:path w="88900" h="38100">
                <a:moveTo>
                  <a:pt x="88900" y="38100"/>
                </a:moveTo>
                <a:lnTo>
                  <a:pt x="88900" y="25400"/>
                </a:lnTo>
                <a:arcTo hR="25400" wR="25400" stAng="0" swAng="-5400000"/>
                <a:lnTo>
                  <a:pt x="25400" y="0"/>
                </a:lnTo>
                <a:arcTo hR="25400" wR="25400" stAng="16200000" swAng="-5400000"/>
                <a:lnTo>
                  <a:pt x="0" y="38100"/>
                </a:lnTo>
              </a:path>
            </a:pathLst>
          </a:custGeom>
          <a:noFill/>
          <a:ln w="12700">
            <a:solidFill>
              <a:srgbClr val="675E51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374900" y="2933700"/>
            <a:ext cx="50800" cy="50800"/>
          </a:xfrm>
          <a:prstGeom prst="ellipse">
            <a:avLst/>
          </a:prstGeom>
          <a:noFill/>
          <a:ln w="12700">
            <a:solidFill>
              <a:srgbClr val="675E5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533650" y="2919749"/>
            <a:ext cx="9658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组员 C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3171825" y="288607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43" name="Shape 41"/>
          <p:cNvSpPr/>
          <p:nvPr/>
        </p:nvSpPr>
        <p:spPr>
          <a:xfrm>
            <a:off x="3971925" y="2886075"/>
            <a:ext cx="742950" cy="228600"/>
          </a:xfrm>
          <a:prstGeom prst="rect">
            <a:avLst/>
          </a:prstGeom>
          <a:noFill/>
          <a:ln w="14288">
            <a:solidFill>
              <a:srgbClr val="A63A2B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0" y="2928875"/>
            <a:ext cx="8686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A63A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休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4772025" y="288607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46" name="Shape 44"/>
          <p:cNvSpPr/>
          <p:nvPr/>
        </p:nvSpPr>
        <p:spPr>
          <a:xfrm>
            <a:off x="5572125" y="288607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47" name="Shape 45"/>
          <p:cNvSpPr/>
          <p:nvPr/>
        </p:nvSpPr>
        <p:spPr>
          <a:xfrm>
            <a:off x="6372225" y="288607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48" name="Shape 46"/>
          <p:cNvSpPr/>
          <p:nvPr/>
        </p:nvSpPr>
        <p:spPr>
          <a:xfrm>
            <a:off x="2355850" y="3295650"/>
            <a:ext cx="88900" cy="38100"/>
          </a:xfrm>
          <a:custGeom>
            <a:avLst/>
            <a:gdLst/>
            <a:ahLst/>
            <a:cxnLst/>
            <a:rect l="l" t="t" r="r" b="b"/>
            <a:pathLst>
              <a:path w="88900" h="38100">
                <a:moveTo>
                  <a:pt x="88900" y="38100"/>
                </a:moveTo>
                <a:lnTo>
                  <a:pt x="88900" y="25400"/>
                </a:lnTo>
                <a:arcTo hR="25400" wR="25400" stAng="0" swAng="-5400000"/>
                <a:lnTo>
                  <a:pt x="25400" y="0"/>
                </a:lnTo>
                <a:arcTo hR="25400" wR="25400" stAng="16200000" swAng="-5400000"/>
                <a:lnTo>
                  <a:pt x="0" y="38100"/>
                </a:lnTo>
              </a:path>
            </a:pathLst>
          </a:custGeom>
          <a:noFill/>
          <a:ln w="12700">
            <a:solidFill>
              <a:srgbClr val="675E51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2374900" y="3219450"/>
            <a:ext cx="50800" cy="50800"/>
          </a:xfrm>
          <a:prstGeom prst="ellipse">
            <a:avLst/>
          </a:prstGeom>
          <a:noFill/>
          <a:ln w="12700">
            <a:solidFill>
              <a:srgbClr val="675E51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2533650" y="3205499"/>
            <a:ext cx="9658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组员 D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3171825" y="317182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52" name="Shape 50"/>
          <p:cNvSpPr/>
          <p:nvPr/>
        </p:nvSpPr>
        <p:spPr>
          <a:xfrm>
            <a:off x="3971925" y="3171825"/>
            <a:ext cx="742950" cy="228600"/>
          </a:xfrm>
          <a:prstGeom prst="rect">
            <a:avLst/>
          </a:prstGeom>
          <a:noFill/>
          <a:ln w="14288">
            <a:solidFill>
              <a:srgbClr val="A63A2B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0" y="3214625"/>
            <a:ext cx="8686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A63A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休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4772025" y="317182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55" name="Shape 53"/>
          <p:cNvSpPr/>
          <p:nvPr/>
        </p:nvSpPr>
        <p:spPr>
          <a:xfrm>
            <a:off x="5572125" y="317182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56" name="Shape 54"/>
          <p:cNvSpPr/>
          <p:nvPr/>
        </p:nvSpPr>
        <p:spPr>
          <a:xfrm>
            <a:off x="6372225" y="317182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57" name="Shape 55"/>
          <p:cNvSpPr/>
          <p:nvPr/>
        </p:nvSpPr>
        <p:spPr>
          <a:xfrm>
            <a:off x="2355850" y="3581400"/>
            <a:ext cx="88900" cy="38100"/>
          </a:xfrm>
          <a:custGeom>
            <a:avLst/>
            <a:gdLst/>
            <a:ahLst/>
            <a:cxnLst/>
            <a:rect l="l" t="t" r="r" b="b"/>
            <a:pathLst>
              <a:path w="88900" h="38100">
                <a:moveTo>
                  <a:pt x="88900" y="38100"/>
                </a:moveTo>
                <a:lnTo>
                  <a:pt x="88900" y="25400"/>
                </a:lnTo>
                <a:arcTo hR="25400" wR="25400" stAng="0" swAng="-5400000"/>
                <a:lnTo>
                  <a:pt x="25400" y="0"/>
                </a:lnTo>
                <a:arcTo hR="25400" wR="25400" stAng="16200000" swAng="-5400000"/>
                <a:lnTo>
                  <a:pt x="0" y="38100"/>
                </a:lnTo>
              </a:path>
            </a:pathLst>
          </a:custGeom>
          <a:noFill/>
          <a:ln w="12700">
            <a:solidFill>
              <a:srgbClr val="675E51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374900" y="3505200"/>
            <a:ext cx="50800" cy="50800"/>
          </a:xfrm>
          <a:prstGeom prst="ellipse">
            <a:avLst/>
          </a:prstGeom>
          <a:noFill/>
          <a:ln w="12700">
            <a:solidFill>
              <a:srgbClr val="675E51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533650" y="3491249"/>
            <a:ext cx="9658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组员 E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3171825" y="345757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61" name="Shape 59"/>
          <p:cNvSpPr/>
          <p:nvPr/>
        </p:nvSpPr>
        <p:spPr>
          <a:xfrm>
            <a:off x="3971925" y="345757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62" name="Shape 60"/>
          <p:cNvSpPr/>
          <p:nvPr/>
        </p:nvSpPr>
        <p:spPr>
          <a:xfrm>
            <a:off x="4772025" y="3457575"/>
            <a:ext cx="742950" cy="228600"/>
          </a:xfrm>
          <a:prstGeom prst="rect">
            <a:avLst/>
          </a:prstGeom>
          <a:noFill/>
          <a:ln w="14288">
            <a:solidFill>
              <a:srgbClr val="A63A2B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0" y="3500375"/>
            <a:ext cx="10287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A63A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休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Shape 62"/>
          <p:cNvSpPr/>
          <p:nvPr/>
        </p:nvSpPr>
        <p:spPr>
          <a:xfrm>
            <a:off x="5572125" y="345757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65" name="Shape 63"/>
          <p:cNvSpPr/>
          <p:nvPr/>
        </p:nvSpPr>
        <p:spPr>
          <a:xfrm>
            <a:off x="6372225" y="345757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66" name="Shape 64"/>
          <p:cNvSpPr/>
          <p:nvPr/>
        </p:nvSpPr>
        <p:spPr>
          <a:xfrm>
            <a:off x="2355850" y="3867150"/>
            <a:ext cx="88900" cy="38100"/>
          </a:xfrm>
          <a:custGeom>
            <a:avLst/>
            <a:gdLst/>
            <a:ahLst/>
            <a:cxnLst/>
            <a:rect l="l" t="t" r="r" b="b"/>
            <a:pathLst>
              <a:path w="88900" h="38100">
                <a:moveTo>
                  <a:pt x="88900" y="38100"/>
                </a:moveTo>
                <a:lnTo>
                  <a:pt x="88900" y="25400"/>
                </a:lnTo>
                <a:arcTo hR="25400" wR="25400" stAng="0" swAng="-5400000"/>
                <a:lnTo>
                  <a:pt x="25400" y="0"/>
                </a:lnTo>
                <a:arcTo hR="25400" wR="25400" stAng="16200000" swAng="-5400000"/>
                <a:lnTo>
                  <a:pt x="0" y="38100"/>
                </a:lnTo>
              </a:path>
            </a:pathLst>
          </a:custGeom>
          <a:noFill/>
          <a:ln w="12700">
            <a:solidFill>
              <a:srgbClr val="675E51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2374900" y="3790950"/>
            <a:ext cx="50800" cy="50800"/>
          </a:xfrm>
          <a:prstGeom prst="ellipse">
            <a:avLst/>
          </a:prstGeom>
          <a:noFill/>
          <a:ln w="12700">
            <a:solidFill>
              <a:srgbClr val="675E51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2533650" y="3776999"/>
            <a:ext cx="9658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组员 F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69" name="Shape 67"/>
          <p:cNvSpPr/>
          <p:nvPr/>
        </p:nvSpPr>
        <p:spPr>
          <a:xfrm>
            <a:off x="3171825" y="374332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70" name="Shape 68"/>
          <p:cNvSpPr/>
          <p:nvPr/>
        </p:nvSpPr>
        <p:spPr>
          <a:xfrm>
            <a:off x="3971925" y="374332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71" name="Shape 69"/>
          <p:cNvSpPr/>
          <p:nvPr/>
        </p:nvSpPr>
        <p:spPr>
          <a:xfrm>
            <a:off x="4772025" y="3743325"/>
            <a:ext cx="742950" cy="228600"/>
          </a:xfrm>
          <a:prstGeom prst="rect">
            <a:avLst/>
          </a:prstGeom>
          <a:noFill/>
          <a:ln w="14288">
            <a:solidFill>
              <a:srgbClr val="A63A2B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0" y="3786125"/>
            <a:ext cx="10287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A63A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休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Shape 71"/>
          <p:cNvSpPr/>
          <p:nvPr/>
        </p:nvSpPr>
        <p:spPr>
          <a:xfrm>
            <a:off x="5572125" y="374332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74" name="Shape 72"/>
          <p:cNvSpPr/>
          <p:nvPr/>
        </p:nvSpPr>
        <p:spPr>
          <a:xfrm>
            <a:off x="6372225" y="374332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75" name="Shape 73"/>
          <p:cNvSpPr/>
          <p:nvPr/>
        </p:nvSpPr>
        <p:spPr>
          <a:xfrm>
            <a:off x="2355850" y="4152900"/>
            <a:ext cx="88900" cy="38100"/>
          </a:xfrm>
          <a:custGeom>
            <a:avLst/>
            <a:gdLst/>
            <a:ahLst/>
            <a:cxnLst/>
            <a:rect l="l" t="t" r="r" b="b"/>
            <a:pathLst>
              <a:path w="88900" h="38100">
                <a:moveTo>
                  <a:pt x="88900" y="38100"/>
                </a:moveTo>
                <a:lnTo>
                  <a:pt x="88900" y="25400"/>
                </a:lnTo>
                <a:arcTo hR="25400" wR="25400" stAng="0" swAng="-5400000"/>
                <a:lnTo>
                  <a:pt x="25400" y="0"/>
                </a:lnTo>
                <a:arcTo hR="25400" wR="25400" stAng="16200000" swAng="-5400000"/>
                <a:lnTo>
                  <a:pt x="0" y="38100"/>
                </a:lnTo>
              </a:path>
            </a:pathLst>
          </a:custGeom>
          <a:noFill/>
          <a:ln w="12700">
            <a:solidFill>
              <a:srgbClr val="675E51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2374900" y="4076700"/>
            <a:ext cx="50800" cy="50800"/>
          </a:xfrm>
          <a:prstGeom prst="ellipse">
            <a:avLst/>
          </a:prstGeom>
          <a:noFill/>
          <a:ln w="12700">
            <a:solidFill>
              <a:srgbClr val="675E51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2533650" y="4062749"/>
            <a:ext cx="9658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组员 G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78" name="Shape 76"/>
          <p:cNvSpPr/>
          <p:nvPr/>
        </p:nvSpPr>
        <p:spPr>
          <a:xfrm>
            <a:off x="3171825" y="402907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79" name="Shape 77"/>
          <p:cNvSpPr/>
          <p:nvPr/>
        </p:nvSpPr>
        <p:spPr>
          <a:xfrm>
            <a:off x="3971925" y="402907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80" name="Shape 78"/>
          <p:cNvSpPr/>
          <p:nvPr/>
        </p:nvSpPr>
        <p:spPr>
          <a:xfrm>
            <a:off x="4772025" y="402907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81" name="Shape 79"/>
          <p:cNvSpPr/>
          <p:nvPr/>
        </p:nvSpPr>
        <p:spPr>
          <a:xfrm>
            <a:off x="5572125" y="4029075"/>
            <a:ext cx="742950" cy="228600"/>
          </a:xfrm>
          <a:prstGeom prst="rect">
            <a:avLst/>
          </a:prstGeom>
          <a:noFill/>
          <a:ln w="14288">
            <a:solidFill>
              <a:srgbClr val="A63A2B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0" y="4071875"/>
            <a:ext cx="11887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A63A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休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3" name="Shape 81"/>
          <p:cNvSpPr/>
          <p:nvPr/>
        </p:nvSpPr>
        <p:spPr>
          <a:xfrm>
            <a:off x="6372225" y="402907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84" name="Shape 82"/>
          <p:cNvSpPr/>
          <p:nvPr/>
        </p:nvSpPr>
        <p:spPr>
          <a:xfrm>
            <a:off x="2355850" y="4438650"/>
            <a:ext cx="88900" cy="38100"/>
          </a:xfrm>
          <a:custGeom>
            <a:avLst/>
            <a:gdLst/>
            <a:ahLst/>
            <a:cxnLst/>
            <a:rect l="l" t="t" r="r" b="b"/>
            <a:pathLst>
              <a:path w="88900" h="38100">
                <a:moveTo>
                  <a:pt x="88900" y="38100"/>
                </a:moveTo>
                <a:lnTo>
                  <a:pt x="88900" y="25400"/>
                </a:lnTo>
                <a:arcTo hR="25400" wR="25400" stAng="0" swAng="-5400000"/>
                <a:lnTo>
                  <a:pt x="25400" y="0"/>
                </a:lnTo>
                <a:arcTo hR="25400" wR="25400" stAng="16200000" swAng="-5400000"/>
                <a:lnTo>
                  <a:pt x="0" y="38100"/>
                </a:lnTo>
              </a:path>
            </a:pathLst>
          </a:custGeom>
          <a:noFill/>
          <a:ln w="12700">
            <a:solidFill>
              <a:srgbClr val="675E51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2374900" y="4362450"/>
            <a:ext cx="50800" cy="50800"/>
          </a:xfrm>
          <a:prstGeom prst="ellipse">
            <a:avLst/>
          </a:prstGeom>
          <a:noFill/>
          <a:ln w="12700">
            <a:solidFill>
              <a:srgbClr val="675E51"/>
            </a:solidFill>
            <a:prstDash val="solid"/>
          </a:ln>
        </p:spPr>
      </p:sp>
      <p:sp>
        <p:nvSpPr>
          <p:cNvPr id="86" name="Text 84"/>
          <p:cNvSpPr/>
          <p:nvPr/>
        </p:nvSpPr>
        <p:spPr>
          <a:xfrm>
            <a:off x="2533650" y="4348499"/>
            <a:ext cx="9658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组员 H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87" name="Shape 85"/>
          <p:cNvSpPr/>
          <p:nvPr/>
        </p:nvSpPr>
        <p:spPr>
          <a:xfrm>
            <a:off x="3171825" y="431482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88" name="Shape 86"/>
          <p:cNvSpPr/>
          <p:nvPr/>
        </p:nvSpPr>
        <p:spPr>
          <a:xfrm>
            <a:off x="3971925" y="431482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89" name="Shape 87"/>
          <p:cNvSpPr/>
          <p:nvPr/>
        </p:nvSpPr>
        <p:spPr>
          <a:xfrm>
            <a:off x="4772025" y="431482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90" name="Shape 88"/>
          <p:cNvSpPr/>
          <p:nvPr/>
        </p:nvSpPr>
        <p:spPr>
          <a:xfrm>
            <a:off x="5572125" y="4314825"/>
            <a:ext cx="742950" cy="228600"/>
          </a:xfrm>
          <a:prstGeom prst="rect">
            <a:avLst/>
          </a:prstGeom>
          <a:noFill/>
          <a:ln w="14288">
            <a:solidFill>
              <a:srgbClr val="A63A2B"/>
            </a:solidFill>
            <a:prstDash val="solid"/>
          </a:ln>
        </p:spPr>
      </p:sp>
      <p:sp>
        <p:nvSpPr>
          <p:cNvPr id="91" name="Text 89"/>
          <p:cNvSpPr/>
          <p:nvPr/>
        </p:nvSpPr>
        <p:spPr>
          <a:xfrm>
            <a:off x="0" y="4357625"/>
            <a:ext cx="11887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A63A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休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2" name="Shape 90"/>
          <p:cNvSpPr/>
          <p:nvPr/>
        </p:nvSpPr>
        <p:spPr>
          <a:xfrm>
            <a:off x="6372225" y="431482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93" name="Shape 91"/>
          <p:cNvSpPr/>
          <p:nvPr/>
        </p:nvSpPr>
        <p:spPr>
          <a:xfrm>
            <a:off x="2355850" y="4724400"/>
            <a:ext cx="88900" cy="38100"/>
          </a:xfrm>
          <a:custGeom>
            <a:avLst/>
            <a:gdLst/>
            <a:ahLst/>
            <a:cxnLst/>
            <a:rect l="l" t="t" r="r" b="b"/>
            <a:pathLst>
              <a:path w="88900" h="38100">
                <a:moveTo>
                  <a:pt x="88900" y="38100"/>
                </a:moveTo>
                <a:lnTo>
                  <a:pt x="88900" y="25400"/>
                </a:lnTo>
                <a:arcTo hR="25400" wR="25400" stAng="0" swAng="-5400000"/>
                <a:lnTo>
                  <a:pt x="25400" y="0"/>
                </a:lnTo>
                <a:arcTo hR="25400" wR="25400" stAng="16200000" swAng="-5400000"/>
                <a:lnTo>
                  <a:pt x="0" y="38100"/>
                </a:lnTo>
              </a:path>
            </a:pathLst>
          </a:custGeom>
          <a:noFill/>
          <a:ln w="12700">
            <a:solidFill>
              <a:srgbClr val="675E51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2374900" y="4648200"/>
            <a:ext cx="50800" cy="50800"/>
          </a:xfrm>
          <a:prstGeom prst="ellipse">
            <a:avLst/>
          </a:prstGeom>
          <a:noFill/>
          <a:ln w="12700">
            <a:solidFill>
              <a:srgbClr val="675E51"/>
            </a:solidFill>
            <a:prstDash val="solid"/>
          </a:ln>
        </p:spPr>
      </p:sp>
      <p:sp>
        <p:nvSpPr>
          <p:cNvPr id="95" name="Text 93"/>
          <p:cNvSpPr/>
          <p:nvPr/>
        </p:nvSpPr>
        <p:spPr>
          <a:xfrm>
            <a:off x="2533650" y="4634249"/>
            <a:ext cx="9658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组员 I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96" name="Shape 94"/>
          <p:cNvSpPr/>
          <p:nvPr/>
        </p:nvSpPr>
        <p:spPr>
          <a:xfrm>
            <a:off x="3171825" y="460057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97" name="Shape 95"/>
          <p:cNvSpPr/>
          <p:nvPr/>
        </p:nvSpPr>
        <p:spPr>
          <a:xfrm>
            <a:off x="3971925" y="460057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98" name="Shape 96"/>
          <p:cNvSpPr/>
          <p:nvPr/>
        </p:nvSpPr>
        <p:spPr>
          <a:xfrm>
            <a:off x="4772025" y="460057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99" name="Shape 97"/>
          <p:cNvSpPr/>
          <p:nvPr/>
        </p:nvSpPr>
        <p:spPr>
          <a:xfrm>
            <a:off x="5572125" y="460057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100" name="Shape 98"/>
          <p:cNvSpPr/>
          <p:nvPr/>
        </p:nvSpPr>
        <p:spPr>
          <a:xfrm>
            <a:off x="6372225" y="4600575"/>
            <a:ext cx="742950" cy="228600"/>
          </a:xfrm>
          <a:prstGeom prst="rect">
            <a:avLst/>
          </a:prstGeom>
          <a:noFill/>
          <a:ln w="14288">
            <a:solidFill>
              <a:srgbClr val="A63A2B"/>
            </a:solidFill>
            <a:prstDash val="solid"/>
          </a:ln>
        </p:spPr>
      </p:sp>
      <p:sp>
        <p:nvSpPr>
          <p:cNvPr id="101" name="Text 99"/>
          <p:cNvSpPr/>
          <p:nvPr/>
        </p:nvSpPr>
        <p:spPr>
          <a:xfrm>
            <a:off x="1295400" y="4643375"/>
            <a:ext cx="10896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A63A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休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2" name="Shape 100"/>
          <p:cNvSpPr/>
          <p:nvPr/>
        </p:nvSpPr>
        <p:spPr>
          <a:xfrm>
            <a:off x="2355850" y="5010150"/>
            <a:ext cx="88900" cy="38100"/>
          </a:xfrm>
          <a:custGeom>
            <a:avLst/>
            <a:gdLst/>
            <a:ahLst/>
            <a:cxnLst/>
            <a:rect l="l" t="t" r="r" b="b"/>
            <a:pathLst>
              <a:path w="88900" h="38100">
                <a:moveTo>
                  <a:pt x="88900" y="38100"/>
                </a:moveTo>
                <a:lnTo>
                  <a:pt x="88900" y="25400"/>
                </a:lnTo>
                <a:arcTo hR="25400" wR="25400" stAng="0" swAng="-5400000"/>
                <a:lnTo>
                  <a:pt x="25400" y="0"/>
                </a:lnTo>
                <a:arcTo hR="25400" wR="25400" stAng="16200000" swAng="-5400000"/>
                <a:lnTo>
                  <a:pt x="0" y="38100"/>
                </a:lnTo>
              </a:path>
            </a:pathLst>
          </a:custGeom>
          <a:noFill/>
          <a:ln w="12700">
            <a:solidFill>
              <a:srgbClr val="675E51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2374900" y="4933950"/>
            <a:ext cx="50800" cy="50800"/>
          </a:xfrm>
          <a:prstGeom prst="ellipse">
            <a:avLst/>
          </a:prstGeom>
          <a:noFill/>
          <a:ln w="12700">
            <a:solidFill>
              <a:srgbClr val="675E51"/>
            </a:solidFill>
            <a:prstDash val="solid"/>
          </a:ln>
        </p:spPr>
      </p:sp>
      <p:sp>
        <p:nvSpPr>
          <p:cNvPr id="104" name="Text 102"/>
          <p:cNvSpPr/>
          <p:nvPr/>
        </p:nvSpPr>
        <p:spPr>
          <a:xfrm>
            <a:off x="2533650" y="4919999"/>
            <a:ext cx="9658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组员 J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05" name="Shape 103"/>
          <p:cNvSpPr/>
          <p:nvPr/>
        </p:nvSpPr>
        <p:spPr>
          <a:xfrm>
            <a:off x="3171825" y="488632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106" name="Shape 104"/>
          <p:cNvSpPr/>
          <p:nvPr/>
        </p:nvSpPr>
        <p:spPr>
          <a:xfrm>
            <a:off x="3971925" y="488632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107" name="Shape 105"/>
          <p:cNvSpPr/>
          <p:nvPr/>
        </p:nvSpPr>
        <p:spPr>
          <a:xfrm>
            <a:off x="4772025" y="488632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108" name="Shape 106"/>
          <p:cNvSpPr/>
          <p:nvPr/>
        </p:nvSpPr>
        <p:spPr>
          <a:xfrm>
            <a:off x="5572125" y="4886325"/>
            <a:ext cx="742950" cy="228600"/>
          </a:xfrm>
          <a:prstGeom prst="rect">
            <a:avLst/>
          </a:prstGeom>
          <a:solidFill>
            <a:srgbClr val="48443D"/>
          </a:solidFill>
          <a:ln/>
        </p:spPr>
      </p:sp>
      <p:sp>
        <p:nvSpPr>
          <p:cNvPr id="109" name="Shape 107"/>
          <p:cNvSpPr/>
          <p:nvPr/>
        </p:nvSpPr>
        <p:spPr>
          <a:xfrm>
            <a:off x="6372225" y="4886325"/>
            <a:ext cx="742950" cy="228600"/>
          </a:xfrm>
          <a:prstGeom prst="rect">
            <a:avLst/>
          </a:prstGeom>
          <a:noFill/>
          <a:ln w="14288">
            <a:solidFill>
              <a:srgbClr val="A63A2B"/>
            </a:solidFill>
            <a:prstDash val="solid"/>
          </a:ln>
        </p:spPr>
      </p:sp>
      <p:sp>
        <p:nvSpPr>
          <p:cNvPr id="110" name="Text 108"/>
          <p:cNvSpPr/>
          <p:nvPr/>
        </p:nvSpPr>
        <p:spPr>
          <a:xfrm>
            <a:off x="1295400" y="4929125"/>
            <a:ext cx="10896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A63A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休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1" name="Shape 109"/>
          <p:cNvSpPr/>
          <p:nvPr/>
        </p:nvSpPr>
        <p:spPr>
          <a:xfrm>
            <a:off x="2286000" y="5210175"/>
            <a:ext cx="4857750" cy="19050"/>
          </a:xfrm>
          <a:prstGeom prst="rect">
            <a:avLst/>
          </a:prstGeom>
          <a:solidFill>
            <a:srgbClr val="221E18"/>
          </a:solidFill>
          <a:ln/>
        </p:spPr>
      </p:sp>
      <p:sp>
        <p:nvSpPr>
          <p:cNvPr id="112" name="Text 110"/>
          <p:cNvSpPr/>
          <p:nvPr/>
        </p:nvSpPr>
        <p:spPr>
          <a:xfrm>
            <a:off x="2324100" y="5329537"/>
            <a:ext cx="9867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在岗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3" name="Text 111"/>
          <p:cNvSpPr/>
          <p:nvPr/>
        </p:nvSpPr>
        <p:spPr>
          <a:xfrm>
            <a:off x="0" y="5322299"/>
            <a:ext cx="7086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8 / 10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14" name="Text 112"/>
          <p:cNvSpPr/>
          <p:nvPr/>
        </p:nvSpPr>
        <p:spPr>
          <a:xfrm>
            <a:off x="0" y="5322299"/>
            <a:ext cx="86868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8 / 10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15" name="Text 113"/>
          <p:cNvSpPr/>
          <p:nvPr/>
        </p:nvSpPr>
        <p:spPr>
          <a:xfrm>
            <a:off x="0" y="5322299"/>
            <a:ext cx="10287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8 / 10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16" name="Text 114"/>
          <p:cNvSpPr/>
          <p:nvPr/>
        </p:nvSpPr>
        <p:spPr>
          <a:xfrm>
            <a:off x="0" y="5322299"/>
            <a:ext cx="118872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8 / 10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17" name="Text 115"/>
          <p:cNvSpPr/>
          <p:nvPr/>
        </p:nvSpPr>
        <p:spPr>
          <a:xfrm>
            <a:off x="1295400" y="5322299"/>
            <a:ext cx="10896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8 / 10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18" name="Shape 116"/>
          <p:cNvSpPr/>
          <p:nvPr/>
        </p:nvSpPr>
        <p:spPr>
          <a:xfrm rot="60000">
            <a:off x="7819525" y="1800387"/>
            <a:ext cx="3771900" cy="2209800"/>
          </a:xfrm>
          <a:prstGeom prst="rect">
            <a:avLst/>
          </a:prstGeom>
          <a:solidFill>
            <a:srgbClr val="D8D3CA"/>
          </a:solidFill>
          <a:ln/>
        </p:spPr>
      </p:sp>
      <p:sp>
        <p:nvSpPr>
          <p:cNvPr id="119" name="Shape 117"/>
          <p:cNvSpPr/>
          <p:nvPr/>
        </p:nvSpPr>
        <p:spPr>
          <a:xfrm rot="60000">
            <a:off x="7810500" y="1771650"/>
            <a:ext cx="3771900" cy="22098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20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4620" b="4620"/>
          <a:stretch/>
        </p:blipFill>
        <p:spPr>
          <a:xfrm rot="60000">
            <a:off x="7888529" y="1847866"/>
            <a:ext cx="3619500" cy="1847850"/>
          </a:xfrm>
          <a:prstGeom prst="rect">
            <a:avLst/>
          </a:prstGeom>
        </p:spPr>
      </p:pic>
      <p:sp>
        <p:nvSpPr>
          <p:cNvPr id="121" name="Text 118"/>
          <p:cNvSpPr/>
          <p:nvPr/>
        </p:nvSpPr>
        <p:spPr>
          <a:xfrm rot="60000">
            <a:off x="7870775" y="3712553"/>
            <a:ext cx="18368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附图 6 · 错峰后的客服席位（示意）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22" name="Shape 119"/>
          <p:cNvSpPr/>
          <p:nvPr/>
        </p:nvSpPr>
        <p:spPr>
          <a:xfrm>
            <a:off x="7810500" y="4762500"/>
            <a:ext cx="37719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123" name="Shape 120"/>
          <p:cNvSpPr/>
          <p:nvPr/>
        </p:nvSpPr>
        <p:spPr>
          <a:xfrm>
            <a:off x="7834312" y="4378325"/>
            <a:ext cx="142875" cy="127000"/>
          </a:xfrm>
          <a:custGeom>
            <a:avLst/>
            <a:gdLst/>
            <a:ahLst/>
            <a:cxnLst/>
            <a:rect l="l" t="t" r="r" b="b"/>
            <a:pathLst>
              <a:path w="142875" h="127000">
                <a:moveTo>
                  <a:pt x="0" y="71438"/>
                </a:moveTo>
                <a:lnTo>
                  <a:pt x="23813" y="71438"/>
                </a:lnTo>
                <a:arcTo hR="15875" wR="15875" stAng="16200000" swAng="5400000"/>
                <a:lnTo>
                  <a:pt x="39688" y="111125"/>
                </a:lnTo>
                <a:arcTo hR="15875" wR="15875" stAng="0" swAng="5400000"/>
                <a:lnTo>
                  <a:pt x="15875" y="127000"/>
                </a:lnTo>
                <a:arcTo hR="15875" wR="15875" stAng="5400000" swAng="5400000"/>
                <a:lnTo>
                  <a:pt x="0" y="71438"/>
                </a:lnTo>
                <a:close/>
                <a:moveTo>
                  <a:pt x="0" y="71438"/>
                </a:moveTo>
                <a:arcTo hR="71438" wR="71438" stAng="10800000" swAng="10800000"/>
                <a:moveTo>
                  <a:pt x="142875" y="71438"/>
                </a:moveTo>
                <a:lnTo>
                  <a:pt x="142875" y="111125"/>
                </a:lnTo>
                <a:arcTo hR="15875" wR="15875" stAng="0" swAng="5400000"/>
                <a:lnTo>
                  <a:pt x="119063" y="127000"/>
                </a:lnTo>
                <a:arcTo hR="15875" wR="15875" stAng="5400000" swAng="5400000"/>
                <a:lnTo>
                  <a:pt x="103188" y="87313"/>
                </a:lnTo>
                <a:arcTo hR="15875" wR="15875" stAng="10800000" swAng="5400000"/>
                <a:lnTo>
                  <a:pt x="142875" y="71438"/>
                </a:lnTo>
                <a:close/>
              </a:path>
            </a:pathLst>
          </a:custGeom>
          <a:noFill/>
          <a:ln w="15875">
            <a:solidFill>
              <a:srgbClr val="A63A2B"/>
            </a:solidFill>
            <a:prstDash val="solid"/>
          </a:ln>
        </p:spPr>
      </p:sp>
      <p:sp>
        <p:nvSpPr>
          <p:cNvPr id="124" name="Shape 121"/>
          <p:cNvSpPr/>
          <p:nvPr/>
        </p:nvSpPr>
        <p:spPr>
          <a:xfrm>
            <a:off x="7905750" y="4489450"/>
            <a:ext cx="71438" cy="47625"/>
          </a:xfrm>
          <a:custGeom>
            <a:avLst/>
            <a:gdLst/>
            <a:ahLst/>
            <a:cxnLst/>
            <a:rect l="l" t="t" r="r" b="b"/>
            <a:pathLst>
              <a:path w="71438" h="47625">
                <a:moveTo>
                  <a:pt x="71438" y="0"/>
                </a:moveTo>
                <a:lnTo>
                  <a:pt x="71438" y="15875"/>
                </a:lnTo>
                <a:arcTo hR="31750" wR="31750" stAng="0" swAng="5400000"/>
                <a:lnTo>
                  <a:pt x="0" y="47625"/>
                </a:lnTo>
              </a:path>
            </a:pathLst>
          </a:custGeom>
          <a:noFill/>
          <a:ln w="15875">
            <a:solidFill>
              <a:srgbClr val="A63A2B"/>
            </a:solidFill>
            <a:prstDash val="solid"/>
          </a:ln>
        </p:spPr>
      </p:sp>
      <p:sp>
        <p:nvSpPr>
          <p:cNvPr id="125" name="Text 122"/>
          <p:cNvSpPr/>
          <p:nvPr/>
        </p:nvSpPr>
        <p:spPr>
          <a:xfrm>
            <a:off x="8096250" y="4272262"/>
            <a:ext cx="4095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最忙那天在岗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6" name="Text 123"/>
          <p:cNvSpPr/>
          <p:nvPr/>
        </p:nvSpPr>
        <p:spPr>
          <a:xfrm>
            <a:off x="8096250" y="4499774"/>
            <a:ext cx="4095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Krystal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27" name="Text 124"/>
          <p:cNvSpPr/>
          <p:nvPr/>
        </p:nvSpPr>
        <p:spPr>
          <a:xfrm>
            <a:off x="0" y="4305602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22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50%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8" name="Shape 125"/>
          <p:cNvSpPr/>
          <p:nvPr/>
        </p:nvSpPr>
        <p:spPr>
          <a:xfrm>
            <a:off x="7810500" y="5410200"/>
            <a:ext cx="37719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129" name="Shape 126"/>
          <p:cNvSpPr/>
          <p:nvPr/>
        </p:nvSpPr>
        <p:spPr>
          <a:xfrm>
            <a:off x="7826375" y="5026025"/>
            <a:ext cx="158750" cy="158750"/>
          </a:xfrm>
          <a:prstGeom prst="ellipse">
            <a:avLst/>
          </a:prstGeom>
          <a:noFill/>
          <a:ln w="15875">
            <a:solidFill>
              <a:srgbClr val="A63A2B"/>
            </a:solidFill>
            <a:prstDash val="solid"/>
          </a:ln>
        </p:spPr>
      </p:sp>
      <p:sp>
        <p:nvSpPr>
          <p:cNvPr id="130" name="Shape 127"/>
          <p:cNvSpPr/>
          <p:nvPr/>
        </p:nvSpPr>
        <p:spPr>
          <a:xfrm>
            <a:off x="7905750" y="5057775"/>
            <a:ext cx="31750" cy="63500"/>
          </a:xfrm>
          <a:custGeom>
            <a:avLst/>
            <a:gdLst/>
            <a:ahLst/>
            <a:cxnLst/>
            <a:rect l="l" t="t" r="r" b="b"/>
            <a:pathLst>
              <a:path w="31750" h="63500">
                <a:moveTo>
                  <a:pt x="0" y="0"/>
                </a:moveTo>
                <a:lnTo>
                  <a:pt x="0" y="47625"/>
                </a:lnTo>
                <a:lnTo>
                  <a:pt x="31750" y="63500"/>
                </a:lnTo>
              </a:path>
            </a:pathLst>
          </a:custGeom>
          <a:noFill/>
          <a:ln w="15875">
            <a:solidFill>
              <a:srgbClr val="A63A2B"/>
            </a:solidFill>
            <a:prstDash val="solid"/>
          </a:ln>
        </p:spPr>
      </p:sp>
      <p:sp>
        <p:nvSpPr>
          <p:cNvPr id="131" name="Text 128"/>
          <p:cNvSpPr/>
          <p:nvPr/>
        </p:nvSpPr>
        <p:spPr>
          <a:xfrm>
            <a:off x="8096250" y="4919962"/>
            <a:ext cx="4095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三日内首次回复率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2" name="Text 129"/>
          <p:cNvSpPr/>
          <p:nvPr/>
        </p:nvSpPr>
        <p:spPr>
          <a:xfrm>
            <a:off x="8096250" y="5147474"/>
            <a:ext cx="4095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苏格兰 SOSE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33" name="Text 130"/>
          <p:cNvSpPr/>
          <p:nvPr/>
        </p:nvSpPr>
        <p:spPr>
          <a:xfrm>
            <a:off x="0" y="4953302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22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94% → 92%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34" name="Shape 131"/>
          <p:cNvSpPr/>
          <p:nvPr/>
        </p:nvSpPr>
        <p:spPr>
          <a:xfrm>
            <a:off x="7810500" y="6057900"/>
            <a:ext cx="37719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135" name="Shape 132"/>
          <p:cNvSpPr/>
          <p:nvPr/>
        </p:nvSpPr>
        <p:spPr>
          <a:xfrm>
            <a:off x="7889875" y="5753100"/>
            <a:ext cx="31750" cy="5953"/>
          </a:xfrm>
          <a:custGeom>
            <a:avLst/>
            <a:gdLst/>
            <a:ahLst/>
            <a:cxnLst/>
            <a:rect l="l" t="t" r="r" b="b"/>
            <a:pathLst>
              <a:path w="31750" h="5953">
                <a:moveTo>
                  <a:pt x="0" y="0"/>
                </a:moveTo>
                <a:lnTo>
                  <a:pt x="31750" y="0"/>
                </a:lnTo>
              </a:path>
            </a:pathLst>
          </a:custGeom>
          <a:noFill/>
          <a:ln w="15875">
            <a:solidFill>
              <a:srgbClr val="A63A2B"/>
            </a:solidFill>
            <a:prstDash val="solid"/>
          </a:ln>
        </p:spPr>
      </p:sp>
      <p:sp>
        <p:nvSpPr>
          <p:cNvPr id="136" name="Shape 133"/>
          <p:cNvSpPr/>
          <p:nvPr/>
        </p:nvSpPr>
        <p:spPr>
          <a:xfrm>
            <a:off x="7889875" y="5721350"/>
            <a:ext cx="31750" cy="5953"/>
          </a:xfrm>
          <a:custGeom>
            <a:avLst/>
            <a:gdLst/>
            <a:ahLst/>
            <a:cxnLst/>
            <a:rect l="l" t="t" r="r" b="b"/>
            <a:pathLst>
              <a:path w="31750" h="5953">
                <a:moveTo>
                  <a:pt x="0" y="0"/>
                </a:moveTo>
                <a:lnTo>
                  <a:pt x="31750" y="0"/>
                </a:lnTo>
              </a:path>
            </a:pathLst>
          </a:custGeom>
          <a:noFill/>
          <a:ln w="15875">
            <a:solidFill>
              <a:srgbClr val="A63A2B"/>
            </a:solidFill>
            <a:prstDash val="solid"/>
          </a:ln>
        </p:spPr>
      </p:sp>
      <p:sp>
        <p:nvSpPr>
          <p:cNvPr id="137" name="Shape 134"/>
          <p:cNvSpPr/>
          <p:nvPr/>
        </p:nvSpPr>
        <p:spPr>
          <a:xfrm>
            <a:off x="7889875" y="5784850"/>
            <a:ext cx="31750" cy="39688"/>
          </a:xfrm>
          <a:custGeom>
            <a:avLst/>
            <a:gdLst/>
            <a:ahLst/>
            <a:cxnLst/>
            <a:rect l="l" t="t" r="r" b="b"/>
            <a:pathLst>
              <a:path w="31750" h="39688">
                <a:moveTo>
                  <a:pt x="31750" y="39688"/>
                </a:moveTo>
                <a:lnTo>
                  <a:pt x="31750" y="15875"/>
                </a:lnTo>
                <a:arcTo hR="15875" wR="15875" stAng="0" swAng="-10800000"/>
                <a:lnTo>
                  <a:pt x="0" y="39688"/>
                </a:lnTo>
              </a:path>
            </a:pathLst>
          </a:custGeom>
          <a:noFill/>
          <a:ln w="15875">
            <a:solidFill>
              <a:srgbClr val="A63A2B"/>
            </a:solidFill>
            <a:prstDash val="solid"/>
          </a:ln>
        </p:spPr>
      </p:sp>
      <p:sp>
        <p:nvSpPr>
          <p:cNvPr id="138" name="Shape 135"/>
          <p:cNvSpPr/>
          <p:nvPr/>
        </p:nvSpPr>
        <p:spPr>
          <a:xfrm>
            <a:off x="7826375" y="5713413"/>
            <a:ext cx="158750" cy="111125"/>
          </a:xfrm>
          <a:custGeom>
            <a:avLst/>
            <a:gdLst/>
            <a:ahLst/>
            <a:cxnLst/>
            <a:rect l="l" t="t" r="r" b="b"/>
            <a:pathLst>
              <a:path w="158750" h="111125">
                <a:moveTo>
                  <a:pt x="31750" y="23813"/>
                </a:moveTo>
                <a:lnTo>
                  <a:pt x="15875" y="23813"/>
                </a:lnTo>
                <a:arcTo hR="15875" wR="15875" stAng="16200000" swAng="-5400000"/>
                <a:lnTo>
                  <a:pt x="0" y="95250"/>
                </a:lnTo>
                <a:arcTo hR="15875" wR="15875" stAng="10800000" swAng="-5400000"/>
                <a:lnTo>
                  <a:pt x="142875" y="111125"/>
                </a:lnTo>
                <a:arcTo hR="15875" wR="15875" stAng="5400000" swAng="-5400000"/>
                <a:lnTo>
                  <a:pt x="158750" y="15875"/>
                </a:lnTo>
                <a:arcTo hR="15875" wR="15875" stAng="0" swAng="-5400000"/>
                <a:lnTo>
                  <a:pt x="127000" y="0"/>
                </a:lnTo>
              </a:path>
            </a:pathLst>
          </a:custGeom>
          <a:noFill/>
          <a:ln w="15875">
            <a:solidFill>
              <a:srgbClr val="A63A2B"/>
            </a:solidFill>
            <a:prstDash val="solid"/>
          </a:ln>
        </p:spPr>
      </p:sp>
      <p:sp>
        <p:nvSpPr>
          <p:cNvPr id="139" name="Shape 136"/>
          <p:cNvSpPr/>
          <p:nvPr/>
        </p:nvSpPr>
        <p:spPr>
          <a:xfrm>
            <a:off x="7858125" y="5681663"/>
            <a:ext cx="95250" cy="142875"/>
          </a:xfrm>
          <a:custGeom>
            <a:avLst/>
            <a:gdLst/>
            <a:ahLst/>
            <a:cxnLst/>
            <a:rect l="l" t="t" r="r" b="b"/>
            <a:pathLst>
              <a:path w="95250" h="142875">
                <a:moveTo>
                  <a:pt x="0" y="142875"/>
                </a:moveTo>
                <a:lnTo>
                  <a:pt x="0" y="15875"/>
                </a:lnTo>
                <a:arcTo hR="15875" wR="15875" stAng="10800000" swAng="5400000"/>
                <a:lnTo>
                  <a:pt x="79375" y="0"/>
                </a:lnTo>
                <a:arcTo hR="15875" wR="15875" stAng="16200000" swAng="5400000"/>
                <a:lnTo>
                  <a:pt x="95250" y="142875"/>
                </a:lnTo>
              </a:path>
            </a:pathLst>
          </a:custGeom>
          <a:noFill/>
          <a:ln w="15875">
            <a:solidFill>
              <a:srgbClr val="A63A2B"/>
            </a:solidFill>
            <a:prstDash val="solid"/>
          </a:ln>
        </p:spPr>
      </p:sp>
      <p:sp>
        <p:nvSpPr>
          <p:cNvPr id="140" name="Text 137"/>
          <p:cNvSpPr/>
          <p:nvPr/>
        </p:nvSpPr>
        <p:spPr>
          <a:xfrm>
            <a:off x="8096250" y="5567662"/>
            <a:ext cx="4095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服务指标改善或持平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1" name="Text 138"/>
          <p:cNvSpPr/>
          <p:nvPr/>
        </p:nvSpPr>
        <p:spPr>
          <a:xfrm>
            <a:off x="8096250" y="5795174"/>
            <a:ext cx="4095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南剑桥郡议会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42" name="Text 139"/>
          <p:cNvSpPr/>
          <p:nvPr/>
        </p:nvSpPr>
        <p:spPr>
          <a:xfrm>
            <a:off x="0" y="5601002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22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21 / 24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3" name="Text 140"/>
          <p:cNvSpPr/>
          <p:nvPr/>
        </p:nvSpPr>
        <p:spPr>
          <a:xfrm>
            <a:off x="2286000" y="6195589"/>
            <a:ext cx="990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来源：Krystal 官网（2023 年 9 月），Civil Service World（2025 年 8 月），索尔福德大学（2025 年 7 月）。配图为 AI 生成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1E7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E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O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R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A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N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D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U</a:t>
            </a:r>
            <a:pPr algn="l" indent="0" marL="0">
              <a:buNone/>
            </a:pPr>
            <a:r>
              <a:rPr lang="en-US" sz="90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四天工作制试点 · 决定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9600" y="457200"/>
            <a:ext cx="109728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504825"/>
            <a:ext cx="10972800" cy="9525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65476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管理层 · 人力资源部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0" y="6547649"/>
            <a:ext cx="1062017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第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9" name="pptwise-slidenum-s0010"/>
          <p:cNvSpPr/>
          <p:nvPr/>
        </p:nvSpPr>
        <p:spPr>
          <a:xfrm>
            <a:off x="0" y="6547649"/>
            <a:ext cx="1082661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11</a:t>
            </a:fld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895428" y="6547649"/>
            <a:ext cx="129657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页 共 16 页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09600" y="816832"/>
            <a:ext cx="11582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算术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1123950"/>
            <a:ext cx="2286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13" name="Text 11"/>
          <p:cNvSpPr/>
          <p:nvPr/>
        </p:nvSpPr>
        <p:spPr>
          <a:xfrm>
            <a:off x="2286000" y="1124580"/>
            <a:ext cx="99060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总产出不变，每小时产出要提高 25%</a:t>
            </a:r>
            <a:endParaRPr lang="en-US" sz="23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286000" y="1619250"/>
            <a:ext cx="9296400" cy="9525"/>
          </a:xfrm>
          <a:prstGeom prst="rect">
            <a:avLst/>
          </a:prstGeom>
          <a:solidFill>
            <a:srgbClr val="221E18"/>
          </a:solidFill>
          <a:ln/>
        </p:spPr>
      </p:sp>
      <p:sp>
        <p:nvSpPr>
          <p:cNvPr id="15" name="Shape 13"/>
          <p:cNvSpPr/>
          <p:nvPr/>
        </p:nvSpPr>
        <p:spPr>
          <a:xfrm>
            <a:off x="2290763" y="1909762"/>
            <a:ext cx="6086475" cy="3990975"/>
          </a:xfrm>
          <a:prstGeom prst="rect">
            <a:avLst/>
          </a:prstGeom>
          <a:solidFill>
            <a:srgbClr val="FBF8F1"/>
          </a:solidFill>
          <a:ln w="9525">
            <a:solidFill>
              <a:srgbClr val="E4DFD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295525" y="2352675"/>
            <a:ext cx="607695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17" name="Shape 15"/>
          <p:cNvSpPr/>
          <p:nvPr/>
        </p:nvSpPr>
        <p:spPr>
          <a:xfrm>
            <a:off x="2295525" y="2809875"/>
            <a:ext cx="607695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18" name="Shape 16"/>
          <p:cNvSpPr/>
          <p:nvPr/>
        </p:nvSpPr>
        <p:spPr>
          <a:xfrm>
            <a:off x="2295525" y="3267075"/>
            <a:ext cx="607695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19" name="Shape 17"/>
          <p:cNvSpPr/>
          <p:nvPr/>
        </p:nvSpPr>
        <p:spPr>
          <a:xfrm>
            <a:off x="2295525" y="3724275"/>
            <a:ext cx="607695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0" name="Shape 18"/>
          <p:cNvSpPr/>
          <p:nvPr/>
        </p:nvSpPr>
        <p:spPr>
          <a:xfrm>
            <a:off x="2295525" y="5095875"/>
            <a:ext cx="607695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1" name="Shape 19"/>
          <p:cNvSpPr/>
          <p:nvPr/>
        </p:nvSpPr>
        <p:spPr>
          <a:xfrm>
            <a:off x="2295525" y="5553075"/>
            <a:ext cx="607695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2" name="Text 20"/>
          <p:cNvSpPr/>
          <p:nvPr/>
        </p:nvSpPr>
        <p:spPr>
          <a:xfrm>
            <a:off x="2571750" y="2487224"/>
            <a:ext cx="96202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每周工时</a:t>
            </a:r>
            <a:endParaRPr lang="en-US" sz="135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476750" y="2446348"/>
            <a:ext cx="77152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21E18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40 小时 → 32 小时</a:t>
            </a:r>
            <a:endParaRPr lang="en-US" sz="18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2571750" y="2944424"/>
            <a:ext cx="96202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总产出</a:t>
            </a:r>
            <a:endParaRPr lang="en-US" sz="135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4476750" y="2903548"/>
            <a:ext cx="77152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21E18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不变</a:t>
            </a:r>
            <a:endParaRPr lang="en-US" sz="18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2571750" y="3401624"/>
            <a:ext cx="96202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每小时产出</a:t>
            </a:r>
            <a:endParaRPr lang="en-US" sz="135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4476750" y="3360748"/>
            <a:ext cx="77152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21E18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40 ÷ 32 = 1.25</a:t>
            </a:r>
            <a:endParaRPr lang="en-US" sz="18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2571750" y="3714750"/>
            <a:ext cx="5334000" cy="19050"/>
          </a:xfrm>
          <a:prstGeom prst="rect">
            <a:avLst/>
          </a:prstGeom>
          <a:solidFill>
            <a:srgbClr val="221E18"/>
          </a:solidFill>
          <a:ln/>
        </p:spPr>
      </p:sp>
      <p:sp>
        <p:nvSpPr>
          <p:cNvPr id="29" name="Text 27"/>
          <p:cNvSpPr/>
          <p:nvPr/>
        </p:nvSpPr>
        <p:spPr>
          <a:xfrm>
            <a:off x="2571750" y="3858824"/>
            <a:ext cx="96202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要提高</a:t>
            </a:r>
            <a:endParaRPr lang="en-US" sz="135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4476750" y="3674584"/>
            <a:ext cx="7715250" cy="1257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25%</a:t>
            </a:r>
            <a:endParaRPr lang="en-US" sz="8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8763000" y="1905000"/>
            <a:ext cx="19050" cy="400050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32" name="Text 30"/>
          <p:cNvSpPr/>
          <p:nvPr/>
        </p:nvSpPr>
        <p:spPr>
          <a:xfrm>
            <a:off x="8991600" y="1967249"/>
            <a:ext cx="3200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前车之鉴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991600" y="2282699"/>
            <a:ext cx="32004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Krystal 退回五天的原因之一：多</a:t>
            </a:r>
            <a:endParaRPr lang="en-US" sz="14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8991600" y="2568449"/>
            <a:ext cx="32004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出的休息没能把产出提高 20%。</a:t>
            </a:r>
            <a:endParaRPr lang="en-US" sz="14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8991600" y="3619500"/>
            <a:ext cx="571500" cy="9525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36" name="Text 34"/>
          <p:cNvSpPr/>
          <p:nvPr/>
        </p:nvSpPr>
        <p:spPr>
          <a:xfrm>
            <a:off x="8991600" y="3796373"/>
            <a:ext cx="3200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所以不能指望大家「更拼一点」，要先砍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8991600" y="4024973"/>
            <a:ext cx="3200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掉会议和流程。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2286000" y="6195589"/>
            <a:ext cx="990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来源：Krystal 官网（2023 年 9 月），企业自述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1E7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E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O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R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A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N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D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U</a:t>
            </a:r>
            <a:pPr algn="l" indent="0" marL="0">
              <a:buNone/>
            </a:pPr>
            <a:r>
              <a:rPr lang="en-US" sz="90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四天工作制试点 · 决定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9600" y="457200"/>
            <a:ext cx="109728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504825"/>
            <a:ext cx="10972800" cy="9525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65476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管理层 · 人力资源部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0" y="6547649"/>
            <a:ext cx="1062017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第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9" name="pptwise-slidenum-s0011"/>
          <p:cNvSpPr/>
          <p:nvPr/>
        </p:nvSpPr>
        <p:spPr>
          <a:xfrm>
            <a:off x="0" y="6547649"/>
            <a:ext cx="1082661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12</a:t>
            </a:fld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895428" y="6547649"/>
            <a:ext cx="129657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页 共 16 页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09600" y="816832"/>
            <a:ext cx="11582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流程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1123950"/>
            <a:ext cx="2286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13" name="Text 11"/>
          <p:cNvSpPr/>
          <p:nvPr/>
        </p:nvSpPr>
        <p:spPr>
          <a:xfrm>
            <a:off x="2286000" y="1124580"/>
            <a:ext cx="99060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所以先砍会议和流程：改造两项以上的公司只有 8% 退回</a:t>
            </a:r>
            <a:endParaRPr lang="en-US" sz="23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286000" y="1619250"/>
            <a:ext cx="9296400" cy="9525"/>
          </a:xfrm>
          <a:prstGeom prst="rect">
            <a:avLst/>
          </a:prstGeom>
          <a:solidFill>
            <a:srgbClr val="221E18"/>
          </a:solidFill>
          <a:ln/>
        </p:spPr>
      </p:sp>
      <p:sp>
        <p:nvSpPr>
          <p:cNvPr id="15" name="Shape 13"/>
          <p:cNvSpPr/>
          <p:nvPr/>
        </p:nvSpPr>
        <p:spPr>
          <a:xfrm>
            <a:off x="2286000" y="2705100"/>
            <a:ext cx="53340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16" name="Text 14"/>
          <p:cNvSpPr/>
          <p:nvPr/>
        </p:nvSpPr>
        <p:spPr>
          <a:xfrm>
            <a:off x="2438400" y="2038652"/>
            <a:ext cx="97536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一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2971800" y="1987752"/>
            <a:ext cx="9220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例会默认 30 分钟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971800" y="2300948"/>
            <a:ext cx="92202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每周三上午不排会，超过 1 小时的会要部门负责人批准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286000" y="3638550"/>
            <a:ext cx="53340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0" name="Text 18"/>
          <p:cNvSpPr/>
          <p:nvPr/>
        </p:nvSpPr>
        <p:spPr>
          <a:xfrm>
            <a:off x="2438400" y="2972102"/>
            <a:ext cx="97536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二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2971800" y="2921202"/>
            <a:ext cx="9220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汇报改书面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2971800" y="3234398"/>
            <a:ext cx="92202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每周一份书面进展，取代口头汇报会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2286000" y="4572000"/>
            <a:ext cx="53340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4" name="Text 22"/>
          <p:cNvSpPr/>
          <p:nvPr/>
        </p:nvSpPr>
        <p:spPr>
          <a:xfrm>
            <a:off x="2438400" y="3905552"/>
            <a:ext cx="97536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三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2971800" y="3854652"/>
            <a:ext cx="9220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审批压到两级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2971800" y="4167848"/>
            <a:ext cx="92202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常规审批不超过两个签字人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2286000" y="4629150"/>
            <a:ext cx="5334000" cy="876300"/>
          </a:xfrm>
          <a:prstGeom prst="rect">
            <a:avLst/>
          </a:prstGeom>
          <a:solidFill>
            <a:srgbClr val="F0E2D8"/>
          </a:solidFill>
          <a:ln/>
        </p:spPr>
      </p:sp>
      <p:sp>
        <p:nvSpPr>
          <p:cNvPr id="28" name="Shape 26"/>
          <p:cNvSpPr/>
          <p:nvPr/>
        </p:nvSpPr>
        <p:spPr>
          <a:xfrm>
            <a:off x="2286000" y="5505450"/>
            <a:ext cx="53340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9" name="Text 27"/>
          <p:cNvSpPr/>
          <p:nvPr/>
        </p:nvSpPr>
        <p:spPr>
          <a:xfrm>
            <a:off x="2438400" y="4839002"/>
            <a:ext cx="97536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四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2971800" y="4788102"/>
            <a:ext cx="9220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每个部门交一份停做清单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2971800" y="5101298"/>
            <a:ext cx="92202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列出试行期间不再做的报表和流程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 rot="90000">
            <a:off x="8009774" y="1800465"/>
            <a:ext cx="3581400" cy="2190750"/>
          </a:xfrm>
          <a:prstGeom prst="rect">
            <a:avLst/>
          </a:prstGeom>
          <a:solidFill>
            <a:srgbClr val="D8D3CA"/>
          </a:solidFill>
          <a:ln/>
        </p:spPr>
      </p:sp>
      <p:sp>
        <p:nvSpPr>
          <p:cNvPr id="33" name="Shape 31"/>
          <p:cNvSpPr/>
          <p:nvPr/>
        </p:nvSpPr>
        <p:spPr>
          <a:xfrm rot="90000">
            <a:off x="8001000" y="1771650"/>
            <a:ext cx="3581400" cy="219075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4" name="Image 0" descr="preencoded.png">    </p:cNvPr>
          <p:cNvPicPr>
            <a:picLocks noChangeAspect="1"/>
          </p:cNvPicPr>
          <p:nvPr/>
        </p:nvPicPr>
        <p:blipFill>
          <a:blip r:embed="rId1"/>
          <a:srcRect l="7813" r="7813" t="0" b="0"/>
          <a:stretch/>
        </p:blipFill>
        <p:spPr>
          <a:xfrm rot="90000">
            <a:off x="8079943" y="1847886"/>
            <a:ext cx="3429000" cy="1828800"/>
          </a:xfrm>
          <a:prstGeom prst="rect">
            <a:avLst/>
          </a:prstGeom>
        </p:spPr>
      </p:pic>
      <p:sp>
        <p:nvSpPr>
          <p:cNvPr id="35" name="Text 32"/>
          <p:cNvSpPr/>
          <p:nvPr/>
        </p:nvSpPr>
        <p:spPr>
          <a:xfrm rot="90000">
            <a:off x="8053671" y="3685056"/>
            <a:ext cx="16082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附图 7 · 白板前的站会（示意）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8005763" y="4195763"/>
            <a:ext cx="3571875" cy="1704975"/>
          </a:xfrm>
          <a:prstGeom prst="rect">
            <a:avLst/>
          </a:prstGeom>
          <a:solidFill>
            <a:srgbClr val="FBF8F1"/>
          </a:solidFill>
          <a:ln w="9525">
            <a:solidFill>
              <a:srgbClr val="E4DFD2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8210550" y="4367549"/>
            <a:ext cx="39814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葡萄牙 21 家公司，退回五天的占比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38" name="Text 35"/>
          <p:cNvSpPr/>
          <p:nvPr/>
        </p:nvSpPr>
        <p:spPr>
          <a:xfrm>
            <a:off x="8210550" y="4655709"/>
            <a:ext cx="398145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8%</a:t>
            </a:r>
            <a:endParaRPr lang="en-US" sz="39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9" name="Text 36"/>
          <p:cNvSpPr/>
          <p:nvPr/>
        </p:nvSpPr>
        <p:spPr>
          <a:xfrm>
            <a:off x="8210550" y="5300962"/>
            <a:ext cx="39814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流程改造两项以上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7"/>
          <p:cNvSpPr/>
          <p:nvPr/>
        </p:nvSpPr>
        <p:spPr>
          <a:xfrm>
            <a:off x="9791700" y="4655709"/>
            <a:ext cx="24003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918B81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38%</a:t>
            </a:r>
            <a:endParaRPr lang="en-US" sz="39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1" name="Text 38"/>
          <p:cNvSpPr/>
          <p:nvPr/>
        </p:nvSpPr>
        <p:spPr>
          <a:xfrm>
            <a:off x="9791700" y="5300962"/>
            <a:ext cx="2400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改造不足两项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39"/>
          <p:cNvSpPr/>
          <p:nvPr/>
        </p:nvSpPr>
        <p:spPr>
          <a:xfrm>
            <a:off x="2286000" y="6195589"/>
            <a:ext cx="990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来源：Gomes 等，葡萄牙试点最终报告（2024 年 7 月），21 家公司。配图为 AI 生成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1E7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E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O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R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A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N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D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U</a:t>
            </a:r>
            <a:pPr algn="l" indent="0" marL="0">
              <a:buNone/>
            </a:pPr>
            <a:r>
              <a:rPr lang="en-US" sz="90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四天工作制试点 · 决定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9600" y="457200"/>
            <a:ext cx="109728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504825"/>
            <a:ext cx="10972800" cy="9525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65476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管理层 · 人力资源部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0" y="6547649"/>
            <a:ext cx="1062017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第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9" name="pptwise-slidenum-s0012"/>
          <p:cNvSpPr/>
          <p:nvPr/>
        </p:nvSpPr>
        <p:spPr>
          <a:xfrm>
            <a:off x="0" y="6547649"/>
            <a:ext cx="1082661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13</a:t>
            </a:fld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895428" y="6547649"/>
            <a:ext cx="129657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页 共 16 页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09600" y="816832"/>
            <a:ext cx="11582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时间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1123950"/>
            <a:ext cx="2286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13" name="Text 11"/>
          <p:cNvSpPr/>
          <p:nvPr/>
        </p:nvSpPr>
        <p:spPr>
          <a:xfrm>
            <a:off x="2286000" y="1124580"/>
            <a:ext cx="99060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11 月准备，1 月 4 日开始，7 月公布去留</a:t>
            </a:r>
            <a:endParaRPr lang="en-US" sz="23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286000" y="1619250"/>
            <a:ext cx="9296400" cy="9525"/>
          </a:xfrm>
          <a:prstGeom prst="rect">
            <a:avLst/>
          </a:prstGeom>
          <a:solidFill>
            <a:srgbClr val="221E18"/>
          </a:solidFill>
          <a:ln/>
        </p:spPr>
      </p:sp>
      <p:sp>
        <p:nvSpPr>
          <p:cNvPr id="15" name="Text 13"/>
          <p:cNvSpPr/>
          <p:nvPr/>
        </p:nvSpPr>
        <p:spPr>
          <a:xfrm>
            <a:off x="2286000" y="2575724"/>
            <a:ext cx="990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2026 年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0" y="1843424"/>
            <a:ext cx="550164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10 月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0" y="1843424"/>
            <a:ext cx="736092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11 月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0" y="1843424"/>
            <a:ext cx="9220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12 月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074920" y="2575724"/>
            <a:ext cx="711708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2027 年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0" y="1843424"/>
            <a:ext cx="1107948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1 月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46760" y="1843424"/>
            <a:ext cx="1144524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 月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2606040" y="1843424"/>
            <a:ext cx="958596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3 月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465320" y="1843424"/>
            <a:ext cx="772668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4 月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324600" y="1843424"/>
            <a:ext cx="5867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5 月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183880" y="1843424"/>
            <a:ext cx="400812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6 月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0043160" y="1843424"/>
            <a:ext cx="214884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7 月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2286000" y="2038350"/>
            <a:ext cx="9525" cy="68580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8" name="Shape 26"/>
          <p:cNvSpPr/>
          <p:nvPr/>
        </p:nvSpPr>
        <p:spPr>
          <a:xfrm>
            <a:off x="3215640" y="2038350"/>
            <a:ext cx="9525" cy="68580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9" name="Shape 27"/>
          <p:cNvSpPr/>
          <p:nvPr/>
        </p:nvSpPr>
        <p:spPr>
          <a:xfrm>
            <a:off x="4145280" y="2038350"/>
            <a:ext cx="9525" cy="68580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30" name="Shape 28"/>
          <p:cNvSpPr/>
          <p:nvPr/>
        </p:nvSpPr>
        <p:spPr>
          <a:xfrm>
            <a:off x="5074920" y="2038350"/>
            <a:ext cx="9525" cy="68580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31" name="Shape 29"/>
          <p:cNvSpPr/>
          <p:nvPr/>
        </p:nvSpPr>
        <p:spPr>
          <a:xfrm>
            <a:off x="6004560" y="2038350"/>
            <a:ext cx="9525" cy="68580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32" name="Shape 30"/>
          <p:cNvSpPr/>
          <p:nvPr/>
        </p:nvSpPr>
        <p:spPr>
          <a:xfrm>
            <a:off x="6934200" y="2038350"/>
            <a:ext cx="9525" cy="68580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33" name="Shape 31"/>
          <p:cNvSpPr/>
          <p:nvPr/>
        </p:nvSpPr>
        <p:spPr>
          <a:xfrm>
            <a:off x="7863840" y="2038350"/>
            <a:ext cx="9525" cy="68580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34" name="Shape 32"/>
          <p:cNvSpPr/>
          <p:nvPr/>
        </p:nvSpPr>
        <p:spPr>
          <a:xfrm>
            <a:off x="8793480" y="2038350"/>
            <a:ext cx="9525" cy="68580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35" name="Shape 33"/>
          <p:cNvSpPr/>
          <p:nvPr/>
        </p:nvSpPr>
        <p:spPr>
          <a:xfrm>
            <a:off x="9723120" y="2038350"/>
            <a:ext cx="9525" cy="68580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36" name="Shape 34"/>
          <p:cNvSpPr/>
          <p:nvPr/>
        </p:nvSpPr>
        <p:spPr>
          <a:xfrm>
            <a:off x="10652760" y="2038350"/>
            <a:ext cx="9525" cy="685800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37" name="Shape 35"/>
          <p:cNvSpPr/>
          <p:nvPr/>
        </p:nvSpPr>
        <p:spPr>
          <a:xfrm>
            <a:off x="3215640" y="2152650"/>
            <a:ext cx="1821180" cy="247650"/>
          </a:xfrm>
          <a:prstGeom prst="rect">
            <a:avLst/>
          </a:prstGeom>
          <a:solidFill>
            <a:srgbClr val="7A6248"/>
          </a:solidFill>
          <a:ln/>
        </p:spPr>
      </p:sp>
      <p:sp>
        <p:nvSpPr>
          <p:cNvPr id="38" name="Text 36"/>
          <p:cNvSpPr/>
          <p:nvPr/>
        </p:nvSpPr>
        <p:spPr>
          <a:xfrm>
            <a:off x="3310890" y="2204975"/>
            <a:ext cx="888111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FBF8F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准备 2 个月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5074920" y="2152650"/>
            <a:ext cx="5539740" cy="2476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40" name="Text 38"/>
          <p:cNvSpPr/>
          <p:nvPr/>
        </p:nvSpPr>
        <p:spPr>
          <a:xfrm>
            <a:off x="5170170" y="2204975"/>
            <a:ext cx="702183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FBF8F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试行 6 个月 · 每周 32 小时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10652760" y="2152650"/>
            <a:ext cx="891540" cy="247650"/>
          </a:xfrm>
          <a:prstGeom prst="rect">
            <a:avLst/>
          </a:prstGeom>
          <a:solidFill>
            <a:srgbClr val="221E18"/>
          </a:solidFill>
          <a:ln/>
        </p:spPr>
      </p:sp>
      <p:sp>
        <p:nvSpPr>
          <p:cNvPr id="42" name="Text 40"/>
          <p:cNvSpPr/>
          <p:nvPr/>
        </p:nvSpPr>
        <p:spPr>
          <a:xfrm>
            <a:off x="10748010" y="2204975"/>
            <a:ext cx="144399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FBF8F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定去留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2286000" y="3390900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44" name="Text 42"/>
          <p:cNvSpPr/>
          <p:nvPr/>
        </p:nvSpPr>
        <p:spPr>
          <a:xfrm>
            <a:off x="2438400" y="3053569"/>
            <a:ext cx="9753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675E51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2026 年 10 月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4572000" y="3044371"/>
            <a:ext cx="762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发布本备忘录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7239000" y="3072473"/>
            <a:ext cx="4953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各部门选模式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2286000" y="3876675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48" name="Text 46"/>
          <p:cNvSpPr/>
          <p:nvPr/>
        </p:nvSpPr>
        <p:spPr>
          <a:xfrm>
            <a:off x="2438400" y="3539344"/>
            <a:ext cx="9753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675E51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11 月 30 日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4572000" y="3530146"/>
            <a:ext cx="762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各部门交方案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7239000" y="3558248"/>
            <a:ext cx="4953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排班、停做清单、值班表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2286000" y="3886200"/>
            <a:ext cx="9296400" cy="476250"/>
          </a:xfrm>
          <a:prstGeom prst="rect">
            <a:avLst/>
          </a:prstGeom>
          <a:solidFill>
            <a:srgbClr val="F0E2D8"/>
          </a:solidFill>
          <a:ln/>
        </p:spPr>
      </p:sp>
      <p:sp>
        <p:nvSpPr>
          <p:cNvPr id="52" name="Shape 50"/>
          <p:cNvSpPr/>
          <p:nvPr/>
        </p:nvSpPr>
        <p:spPr>
          <a:xfrm>
            <a:off x="2286000" y="4362450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53" name="Text 51"/>
          <p:cNvSpPr/>
          <p:nvPr/>
        </p:nvSpPr>
        <p:spPr>
          <a:xfrm>
            <a:off x="2438400" y="4025119"/>
            <a:ext cx="9753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2027 年 1 月 4 日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4572000" y="4015921"/>
            <a:ext cx="762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试行开始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7239000" y="4044023"/>
            <a:ext cx="4953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 32 小时，薪酬不变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2286000" y="4848225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57" name="Text 55"/>
          <p:cNvSpPr/>
          <p:nvPr/>
        </p:nvSpPr>
        <p:spPr>
          <a:xfrm>
            <a:off x="2438400" y="4510894"/>
            <a:ext cx="9753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675E51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 月 31 日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4572000" y="4501696"/>
            <a:ext cx="762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中期复盘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7239000" y="4529798"/>
            <a:ext cx="4953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第二次问卷，排班可调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2286000" y="5334000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61" name="Text 59"/>
          <p:cNvSpPr/>
          <p:nvPr/>
        </p:nvSpPr>
        <p:spPr>
          <a:xfrm>
            <a:off x="2438400" y="4996669"/>
            <a:ext cx="9753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675E51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6 月 30 日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4572000" y="4987471"/>
            <a:ext cx="762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试行结束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7239000" y="5015573"/>
            <a:ext cx="4953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第三次问卷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Shape 62"/>
          <p:cNvSpPr/>
          <p:nvPr/>
        </p:nvSpPr>
        <p:spPr>
          <a:xfrm>
            <a:off x="2286000" y="5819775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65" name="Text 63"/>
          <p:cNvSpPr/>
          <p:nvPr/>
        </p:nvSpPr>
        <p:spPr>
          <a:xfrm>
            <a:off x="2438400" y="5482444"/>
            <a:ext cx="9753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675E51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7 月 31 日前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4572000" y="5473246"/>
            <a:ext cx="762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公布去留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7" name="Text 65"/>
          <p:cNvSpPr/>
          <p:nvPr/>
        </p:nvSpPr>
        <p:spPr>
          <a:xfrm>
            <a:off x="7239000" y="5501348"/>
            <a:ext cx="4953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逐个部门对照基线决定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2286000" y="6195589"/>
            <a:ext cx="990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来源：Autonomy 等，英国试点报告（2023 年 2 月）。先准备约两个月、再试行六个月，参照该试点。基线取 11 月和 12 月的数据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1E7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E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O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R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A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N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D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U</a:t>
            </a:r>
            <a:pPr algn="l" indent="0" marL="0">
              <a:buNone/>
            </a:pPr>
            <a:r>
              <a:rPr lang="en-US" sz="90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四天工作制试点 · 决定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9600" y="457200"/>
            <a:ext cx="109728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504825"/>
            <a:ext cx="10972800" cy="9525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65476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管理层 · 人力资源部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0" y="6547649"/>
            <a:ext cx="1062017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第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9" name="pptwise-slidenum-s0013"/>
          <p:cNvSpPr/>
          <p:nvPr/>
        </p:nvSpPr>
        <p:spPr>
          <a:xfrm>
            <a:off x="0" y="6547649"/>
            <a:ext cx="1082661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14</a:t>
            </a:fld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895428" y="6547649"/>
            <a:ext cx="129657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页 共 16 页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09600" y="816832"/>
            <a:ext cx="11582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停止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1123950"/>
            <a:ext cx="2286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13" name="Text 11"/>
          <p:cNvSpPr/>
          <p:nvPr/>
        </p:nvSpPr>
        <p:spPr>
          <a:xfrm>
            <a:off x="2286000" y="1124580"/>
            <a:ext cx="99060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四类指标任何一条越线，该部门恢复五天</a:t>
            </a:r>
            <a:endParaRPr lang="en-US" sz="23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286000" y="1619250"/>
            <a:ext cx="9296400" cy="9525"/>
          </a:xfrm>
          <a:prstGeom prst="rect">
            <a:avLst/>
          </a:prstGeom>
          <a:solidFill>
            <a:srgbClr val="221E18"/>
          </a:solidFill>
          <a:ln/>
        </p:spPr>
      </p:sp>
      <p:sp>
        <p:nvSpPr>
          <p:cNvPr id="15" name="Shape 13"/>
          <p:cNvSpPr/>
          <p:nvPr/>
        </p:nvSpPr>
        <p:spPr>
          <a:xfrm>
            <a:off x="2290763" y="1833563"/>
            <a:ext cx="9286875" cy="695325"/>
          </a:xfrm>
          <a:prstGeom prst="rect">
            <a:avLst/>
          </a:prstGeom>
          <a:solidFill>
            <a:srgbClr val="FBF8F1"/>
          </a:solidFill>
          <a:ln w="9525">
            <a:solidFill>
              <a:srgbClr val="E4DFD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466975" y="2066925"/>
            <a:ext cx="209550" cy="209550"/>
          </a:xfrm>
          <a:prstGeom prst="rect">
            <a:avLst/>
          </a:prstGeom>
          <a:noFill/>
          <a:ln w="19050">
            <a:solidFill>
              <a:srgbClr val="221E1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4175" y="207645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0" y="85725"/>
                </a:moveTo>
                <a:lnTo>
                  <a:pt x="28575" y="85725"/>
                </a:lnTo>
                <a:arcTo hR="19050" wR="19050" stAng="16200000" swAng="5400000"/>
                <a:lnTo>
                  <a:pt x="47625" y="133350"/>
                </a:lnTo>
                <a:arcTo hR="19050" wR="19050" stAng="0" swAng="5400000"/>
                <a:lnTo>
                  <a:pt x="19050" y="152400"/>
                </a:lnTo>
                <a:arcTo hR="19050" wR="19050" stAng="5400000" swAng="5400000"/>
                <a:lnTo>
                  <a:pt x="0" y="85725"/>
                </a:lnTo>
                <a:close/>
                <a:moveTo>
                  <a:pt x="0" y="85725"/>
                </a:moveTo>
                <a:arcTo hR="85725" wR="85725" stAng="10800000" swAng="10800000"/>
                <a:moveTo>
                  <a:pt x="171450" y="85725"/>
                </a:moveTo>
                <a:lnTo>
                  <a:pt x="171450" y="133350"/>
                </a:lnTo>
                <a:arcTo hR="19050" wR="19050" stAng="0" swAng="5400000"/>
                <a:lnTo>
                  <a:pt x="142875" y="152400"/>
                </a:lnTo>
                <a:arcTo hR="19050" wR="19050" stAng="5400000" swAng="5400000"/>
                <a:lnTo>
                  <a:pt x="123825" y="104775"/>
                </a:lnTo>
                <a:arcTo hR="19050" wR="19050" stAng="10800000" swAng="5400000"/>
                <a:lnTo>
                  <a:pt x="171450" y="85725"/>
                </a:lnTo>
                <a:close/>
              </a:path>
            </a:pathLst>
          </a:custGeom>
          <a:noFill/>
          <a:ln w="19050">
            <a:solidFill>
              <a:srgbClr val="A63A2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009900" y="2209800"/>
            <a:ext cx="85725" cy="57150"/>
          </a:xfrm>
          <a:custGeom>
            <a:avLst/>
            <a:gdLst/>
            <a:ahLst/>
            <a:cxnLst/>
            <a:rect l="l" t="t" r="r" b="b"/>
            <a:pathLst>
              <a:path w="85725" h="57150">
                <a:moveTo>
                  <a:pt x="85725" y="0"/>
                </a:moveTo>
                <a:lnTo>
                  <a:pt x="85725" y="19050"/>
                </a:lnTo>
                <a:arcTo hR="38100" wR="38100" stAng="0" swAng="5400000"/>
                <a:lnTo>
                  <a:pt x="0" y="57150"/>
                </a:lnTo>
              </a:path>
            </a:pathLst>
          </a:custGeom>
          <a:noFill/>
          <a:ln w="19050">
            <a:solidFill>
              <a:srgbClr val="A63A2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76600" y="2063952"/>
            <a:ext cx="8915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客户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095750" y="2082596"/>
            <a:ext cx="8096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首次响应时间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381750" y="2076524"/>
            <a:ext cx="5810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IF</a:t>
            </a:r>
            <a:endParaRPr lang="en-US" sz="12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729124" y="2082596"/>
            <a:ext cx="5462876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连续 4 周比基线慢 10% 以上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2290763" y="2652713"/>
            <a:ext cx="9286875" cy="695325"/>
          </a:xfrm>
          <a:prstGeom prst="rect">
            <a:avLst/>
          </a:prstGeom>
          <a:solidFill>
            <a:srgbClr val="FBF8F1"/>
          </a:solidFill>
          <a:ln w="9525">
            <a:solidFill>
              <a:srgbClr val="E4DFD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466975" y="2886075"/>
            <a:ext cx="209550" cy="209550"/>
          </a:xfrm>
          <a:prstGeom prst="rect">
            <a:avLst/>
          </a:prstGeom>
          <a:noFill/>
          <a:ln w="19050">
            <a:solidFill>
              <a:srgbClr val="221E1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048000" y="298132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0" y="57150"/>
                </a:moveTo>
                <a:lnTo>
                  <a:pt x="57150" y="5715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A63A2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914650" y="2943225"/>
            <a:ext cx="190500" cy="95250"/>
          </a:xfrm>
          <a:custGeom>
            <a:avLst/>
            <a:gdLst/>
            <a:ahLst/>
            <a:cxnLst/>
            <a:rect l="l" t="t" r="r" b="b"/>
            <a:pathLst>
              <a:path w="190500" h="95250">
                <a:moveTo>
                  <a:pt x="190500" y="95250"/>
                </a:moveTo>
                <a:lnTo>
                  <a:pt x="109538" y="14288"/>
                </a:lnTo>
                <a:lnTo>
                  <a:pt x="61912" y="61912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A63A2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276600" y="2883102"/>
            <a:ext cx="8915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产出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4095750" y="2901746"/>
            <a:ext cx="8096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部门核心指标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381750" y="2895674"/>
            <a:ext cx="5810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IF</a:t>
            </a:r>
            <a:endParaRPr lang="en-US" sz="12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6729124" y="2901746"/>
            <a:ext cx="5462876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连续 2 个月比基线低 5% 以上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2290763" y="3471863"/>
            <a:ext cx="9286875" cy="695325"/>
          </a:xfrm>
          <a:prstGeom prst="rect">
            <a:avLst/>
          </a:prstGeom>
          <a:solidFill>
            <a:srgbClr val="FBF8F1"/>
          </a:solidFill>
          <a:ln w="9525">
            <a:solidFill>
              <a:srgbClr val="E4DFD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466975" y="3705225"/>
            <a:ext cx="209550" cy="209550"/>
          </a:xfrm>
          <a:prstGeom prst="rect">
            <a:avLst/>
          </a:prstGeom>
          <a:noFill/>
          <a:ln w="19050">
            <a:solidFill>
              <a:srgbClr val="221E18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924175" y="3724275"/>
            <a:ext cx="180975" cy="123825"/>
          </a:xfrm>
          <a:custGeom>
            <a:avLst/>
            <a:gdLst/>
            <a:ahLst/>
            <a:cxnLst/>
            <a:rect l="l" t="t" r="r" b="b"/>
            <a:pathLst>
              <a:path w="180975" h="123825">
                <a:moveTo>
                  <a:pt x="152400" y="38100"/>
                </a:moveTo>
                <a:lnTo>
                  <a:pt x="152400" y="9525"/>
                </a:lnTo>
                <a:arcTo hR="9525" wR="9525" stAng="0" swAng="-5400000"/>
                <a:lnTo>
                  <a:pt x="19050" y="0"/>
                </a:lnTo>
                <a:arcTo hR="19050" wR="19050" stAng="16200000" swAng="-10800000"/>
                <a:lnTo>
                  <a:pt x="161925" y="38100"/>
                </a:lnTo>
                <a:arcTo hR="9525" wR="9525" stAng="16200000" swAng="5400000"/>
                <a:lnTo>
                  <a:pt x="171450" y="85725"/>
                </a:lnTo>
                <a:lnTo>
                  <a:pt x="142875" y="85725"/>
                </a:lnTo>
                <a:arcTo hR="19050" wR="19050" stAng="16200000" swAng="-10800000"/>
                <a:lnTo>
                  <a:pt x="171450" y="123825"/>
                </a:lnTo>
                <a:arcTo hR="9525" wR="9525" stAng="5400000" swAng="-5400000"/>
                <a:lnTo>
                  <a:pt x="180975" y="95250"/>
                </a:lnTo>
                <a:arcTo hR="9525" wR="9525" stAng="0" swAng="-5400000"/>
              </a:path>
            </a:pathLst>
          </a:custGeom>
          <a:noFill/>
          <a:ln w="19050">
            <a:solidFill>
              <a:srgbClr val="A63A2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924175" y="3743325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0" y="0"/>
                </a:moveTo>
                <a:lnTo>
                  <a:pt x="0" y="133350"/>
                </a:lnTo>
                <a:arcTo hR="19050" wR="19050" stAng="10800000" swAng="-5400000"/>
                <a:lnTo>
                  <a:pt x="161925" y="152400"/>
                </a:lnTo>
                <a:arcTo hR="9525" wR="9525" stAng="5400000" swAng="-5400000"/>
                <a:lnTo>
                  <a:pt x="171450" y="104775"/>
                </a:lnTo>
              </a:path>
            </a:pathLst>
          </a:custGeom>
          <a:noFill/>
          <a:ln w="19050">
            <a:solidFill>
              <a:srgbClr val="A63A2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276600" y="3702252"/>
            <a:ext cx="8915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成本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4095750" y="3720896"/>
            <a:ext cx="8096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加班和外包费用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6381750" y="3714824"/>
            <a:ext cx="5810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IF</a:t>
            </a:r>
            <a:endParaRPr lang="en-US" sz="12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729124" y="3720896"/>
            <a:ext cx="5462876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为顶班新增的部分超过部门工资总额的 3%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2290763" y="4291013"/>
            <a:ext cx="9286875" cy="695325"/>
          </a:xfrm>
          <a:prstGeom prst="rect">
            <a:avLst/>
          </a:prstGeom>
          <a:solidFill>
            <a:srgbClr val="FBF8F1"/>
          </a:solidFill>
          <a:ln w="9525">
            <a:solidFill>
              <a:srgbClr val="E4DFD2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466975" y="4524375"/>
            <a:ext cx="209550" cy="209550"/>
          </a:xfrm>
          <a:prstGeom prst="rect">
            <a:avLst/>
          </a:prstGeom>
          <a:noFill/>
          <a:ln w="19050">
            <a:solidFill>
              <a:srgbClr val="221E18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009900" y="4610100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0" y="38100"/>
                </a:moveTo>
                <a:lnTo>
                  <a:pt x="38100" y="0"/>
                </a:lnTo>
              </a:path>
            </a:pathLst>
          </a:custGeom>
          <a:noFill/>
          <a:ln w="19050">
            <a:solidFill>
              <a:srgbClr val="A63A2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914650" y="4552946"/>
            <a:ext cx="190500" cy="142879"/>
          </a:xfrm>
          <a:custGeom>
            <a:avLst/>
            <a:gdLst/>
            <a:ahLst/>
            <a:cxnLst/>
            <a:rect l="l" t="t" r="r" b="b"/>
            <a:pathLst>
              <a:path w="190500" h="142879">
                <a:moveTo>
                  <a:pt x="12763" y="142879"/>
                </a:moveTo>
                <a:arcTo hR="95250" wR="95250" stAng="8999825" swAng="14400349"/>
              </a:path>
            </a:pathLst>
          </a:custGeom>
          <a:noFill/>
          <a:ln w="19050">
            <a:solidFill>
              <a:srgbClr val="A63A2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3276600" y="4521402"/>
            <a:ext cx="8915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员工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4095750" y="4540046"/>
            <a:ext cx="8096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倦怠和工作压力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6381750" y="4533974"/>
            <a:ext cx="5810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IF</a:t>
            </a:r>
            <a:endParaRPr lang="en-US" sz="12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6729124" y="4540046"/>
            <a:ext cx="5462876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中期问卷的得分高于基线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2286000" y="5219700"/>
            <a:ext cx="9296400" cy="80010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48" name="Shape 46"/>
          <p:cNvSpPr/>
          <p:nvPr/>
        </p:nvSpPr>
        <p:spPr>
          <a:xfrm>
            <a:off x="2519362" y="5500688"/>
            <a:ext cx="238125" cy="238125"/>
          </a:xfrm>
          <a:prstGeom prst="ellipse">
            <a:avLst/>
          </a:prstGeom>
          <a:noFill/>
          <a:ln w="23813">
            <a:solidFill>
              <a:srgbClr val="FBF8F1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2602706" y="5584031"/>
            <a:ext cx="71438" cy="71438"/>
          </a:xfrm>
          <a:prstGeom prst="roundRect">
            <a:avLst>
              <a:gd name="adj" fmla="val 16667"/>
            </a:avLst>
          </a:prstGeom>
          <a:noFill/>
          <a:ln w="23813">
            <a:solidFill>
              <a:srgbClr val="FBF8F1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2971800" y="5511674"/>
            <a:ext cx="92202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FBF8F1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触发后：两周内恢复五天。人力资源部提请管理层决定，薪酬照常，其他部门继续试行</a:t>
            </a:r>
            <a:endParaRPr lang="en-US" sz="14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2286000" y="6195589"/>
            <a:ext cx="990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来源：Autonomy 等，英国试点报告（2023 年 2 月）。参照其中「有条件的四天制」。阈值是本公司政策，不是研究数据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1E7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E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O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R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A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N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D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U</a:t>
            </a:r>
            <a:pPr algn="l" indent="0" marL="0">
              <a:buNone/>
            </a:pPr>
            <a:r>
              <a:rPr lang="en-US" sz="90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四天工作制试点 · 决定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9600" y="457200"/>
            <a:ext cx="109728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504825"/>
            <a:ext cx="10972800" cy="9525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65476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管理层 · 人力资源部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0" y="6547649"/>
            <a:ext cx="1062017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第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9" name="pptwise-slidenum-s0014"/>
          <p:cNvSpPr/>
          <p:nvPr/>
        </p:nvSpPr>
        <p:spPr>
          <a:xfrm>
            <a:off x="0" y="6547649"/>
            <a:ext cx="1082661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15</a:t>
            </a:fld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895428" y="6547649"/>
            <a:ext cx="129657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页 共 16 页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09600" y="816832"/>
            <a:ext cx="11582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职责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1123950"/>
            <a:ext cx="2286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13" name="Text 11"/>
          <p:cNvSpPr/>
          <p:nvPr/>
        </p:nvSpPr>
        <p:spPr>
          <a:xfrm>
            <a:off x="2286000" y="1124580"/>
            <a:ext cx="99060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11 月 30 日前，各部门交排班方案和停做清单</a:t>
            </a:r>
            <a:endParaRPr lang="en-US" sz="23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286000" y="1619250"/>
            <a:ext cx="9296400" cy="9525"/>
          </a:xfrm>
          <a:prstGeom prst="rect">
            <a:avLst/>
          </a:prstGeom>
          <a:solidFill>
            <a:srgbClr val="221E18"/>
          </a:solidFill>
          <a:ln/>
        </p:spPr>
      </p:sp>
      <p:sp>
        <p:nvSpPr>
          <p:cNvPr id="15" name="Text 13"/>
          <p:cNvSpPr/>
          <p:nvPr/>
        </p:nvSpPr>
        <p:spPr>
          <a:xfrm>
            <a:off x="2362200" y="1814849"/>
            <a:ext cx="9829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谁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457700" y="1814849"/>
            <a:ext cx="77343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准备期（11 月至 12 月）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058150" y="1814849"/>
            <a:ext cx="41338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试行期（1 月至 6 月）</a:t>
            </a:r>
            <a:endParaRPr lang="en-US" sz="97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286000" y="2038350"/>
            <a:ext cx="9296400" cy="19050"/>
          </a:xfrm>
          <a:prstGeom prst="rect">
            <a:avLst/>
          </a:prstGeom>
          <a:solidFill>
            <a:srgbClr val="221E18"/>
          </a:solidFill>
          <a:ln/>
        </p:spPr>
      </p:sp>
      <p:sp>
        <p:nvSpPr>
          <p:cNvPr id="19" name="Shape 17"/>
          <p:cNvSpPr/>
          <p:nvPr/>
        </p:nvSpPr>
        <p:spPr>
          <a:xfrm>
            <a:off x="2286000" y="2819400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0" name="Shape 18"/>
          <p:cNvSpPr/>
          <p:nvPr/>
        </p:nvSpPr>
        <p:spPr>
          <a:xfrm>
            <a:off x="2398713" y="2455069"/>
            <a:ext cx="122238" cy="52388"/>
          </a:xfrm>
          <a:custGeom>
            <a:avLst/>
            <a:gdLst/>
            <a:ahLst/>
            <a:cxnLst/>
            <a:rect l="l" t="t" r="r" b="b"/>
            <a:pathLst>
              <a:path w="122238" h="52388">
                <a:moveTo>
                  <a:pt x="122238" y="52388"/>
                </a:moveTo>
                <a:lnTo>
                  <a:pt x="122238" y="34925"/>
                </a:lnTo>
                <a:arcTo hR="34925" wR="34925" stAng="0" swAng="-5400000"/>
                <a:lnTo>
                  <a:pt x="34925" y="0"/>
                </a:lnTo>
                <a:arcTo hR="34925" wR="34925" stAng="16200000" swAng="-5400000"/>
                <a:lnTo>
                  <a:pt x="0" y="52388"/>
                </a:lnTo>
              </a:path>
            </a:pathLst>
          </a:custGeom>
          <a:noFill/>
          <a:ln w="17463">
            <a:solidFill>
              <a:srgbClr val="675E5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520950" y="2351411"/>
            <a:ext cx="26161" cy="67615"/>
          </a:xfrm>
          <a:custGeom>
            <a:avLst/>
            <a:gdLst/>
            <a:ahLst/>
            <a:cxnLst/>
            <a:rect l="l" t="t" r="r" b="b"/>
            <a:pathLst>
              <a:path w="26161" h="67615">
                <a:moveTo>
                  <a:pt x="0" y="0"/>
                </a:moveTo>
                <a:arcTo hR="34925" wR="34925" stAng="17072025" swAng="9055950"/>
              </a:path>
            </a:pathLst>
          </a:custGeom>
          <a:noFill/>
          <a:ln w="17463">
            <a:solidFill>
              <a:srgbClr val="675E5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547144" y="2456204"/>
            <a:ext cx="26194" cy="51252"/>
          </a:xfrm>
          <a:custGeom>
            <a:avLst/>
            <a:gdLst/>
            <a:ahLst/>
            <a:cxnLst/>
            <a:rect l="l" t="t" r="r" b="b"/>
            <a:pathLst>
              <a:path w="26194" h="51252">
                <a:moveTo>
                  <a:pt x="26194" y="51252"/>
                </a:moveTo>
                <a:lnTo>
                  <a:pt x="26194" y="33790"/>
                </a:lnTo>
                <a:arcTo hR="34925" wR="34925" stAng="21597436" swAng="-4528786"/>
              </a:path>
            </a:pathLst>
          </a:custGeom>
          <a:noFill/>
          <a:ln w="17463">
            <a:solidFill>
              <a:srgbClr val="675E51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424906" y="2350294"/>
            <a:ext cx="69850" cy="69850"/>
          </a:xfrm>
          <a:prstGeom prst="ellipse">
            <a:avLst/>
          </a:prstGeom>
          <a:noFill/>
          <a:ln w="17463">
            <a:solidFill>
              <a:srgbClr val="675E5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686050" y="2320471"/>
            <a:ext cx="95059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管理层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4457700" y="2339410"/>
            <a:ext cx="7734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批准各部门方案，确认停止条件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058150" y="2339410"/>
            <a:ext cx="41338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每月看指标，触发即拍板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2286000" y="3590925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28" name="Shape 26"/>
          <p:cNvSpPr/>
          <p:nvPr/>
        </p:nvSpPr>
        <p:spPr>
          <a:xfrm>
            <a:off x="2451100" y="3113088"/>
            <a:ext cx="69850" cy="34925"/>
          </a:xfrm>
          <a:prstGeom prst="roundRect">
            <a:avLst>
              <a:gd name="adj" fmla="val 25000"/>
            </a:avLst>
          </a:prstGeom>
          <a:noFill/>
          <a:ln w="17463">
            <a:solidFill>
              <a:srgbClr val="675E5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416175" y="3130550"/>
            <a:ext cx="139700" cy="157163"/>
          </a:xfrm>
          <a:custGeom>
            <a:avLst/>
            <a:gdLst/>
            <a:ahLst/>
            <a:cxnLst/>
            <a:rect l="l" t="t" r="r" b="b"/>
            <a:pathLst>
              <a:path w="139700" h="157163">
                <a:moveTo>
                  <a:pt x="104775" y="0"/>
                </a:moveTo>
                <a:lnTo>
                  <a:pt x="122238" y="0"/>
                </a:lnTo>
                <a:arcTo hR="17463" wR="17463" stAng="16200000" swAng="5400000"/>
                <a:lnTo>
                  <a:pt x="139700" y="139700"/>
                </a:lnTo>
                <a:arcTo hR="17463" wR="17463" stAng="0" swAng="5400000"/>
                <a:lnTo>
                  <a:pt x="17463" y="157163"/>
                </a:lnTo>
                <a:arcTo hR="17463" wR="17463" stAng="5400000" swAng="5400000"/>
                <a:lnTo>
                  <a:pt x="0" y="17463"/>
                </a:lnTo>
                <a:arcTo hR="17463" wR="17463" stAng="10800000" swAng="5400000"/>
                <a:lnTo>
                  <a:pt x="34925" y="0"/>
                </a:lnTo>
              </a:path>
            </a:pathLst>
          </a:custGeom>
          <a:noFill/>
          <a:ln w="17463">
            <a:solidFill>
              <a:srgbClr val="675E5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459831" y="3200400"/>
            <a:ext cx="52388" cy="34925"/>
          </a:xfrm>
          <a:custGeom>
            <a:avLst/>
            <a:gdLst/>
            <a:ahLst/>
            <a:cxnLst/>
            <a:rect l="l" t="t" r="r" b="b"/>
            <a:pathLst>
              <a:path w="52388" h="34925">
                <a:moveTo>
                  <a:pt x="0" y="17463"/>
                </a:moveTo>
                <a:lnTo>
                  <a:pt x="17463" y="34925"/>
                </a:lnTo>
                <a:lnTo>
                  <a:pt x="52388" y="0"/>
                </a:lnTo>
              </a:path>
            </a:pathLst>
          </a:custGeom>
          <a:noFill/>
          <a:ln w="17463">
            <a:solidFill>
              <a:srgbClr val="675E5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686050" y="3091996"/>
            <a:ext cx="95059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人力资源部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4457700" y="3110935"/>
            <a:ext cx="7734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基线问卷，考勤和排班规则，答疑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058150" y="3110935"/>
            <a:ext cx="41338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中期和结束问卷，汇总评估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2286000" y="3600450"/>
            <a:ext cx="9296400" cy="762000"/>
          </a:xfrm>
          <a:prstGeom prst="rect">
            <a:avLst/>
          </a:prstGeom>
          <a:solidFill>
            <a:srgbClr val="F0E2D8"/>
          </a:solidFill>
          <a:ln/>
        </p:spPr>
      </p:sp>
      <p:sp>
        <p:nvSpPr>
          <p:cNvPr id="35" name="Shape 33"/>
          <p:cNvSpPr/>
          <p:nvPr/>
        </p:nvSpPr>
        <p:spPr>
          <a:xfrm>
            <a:off x="2286000" y="4362450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36" name="Shape 34"/>
          <p:cNvSpPr/>
          <p:nvPr/>
        </p:nvSpPr>
        <p:spPr>
          <a:xfrm>
            <a:off x="2520950" y="3945731"/>
            <a:ext cx="52388" cy="34925"/>
          </a:xfrm>
          <a:custGeom>
            <a:avLst/>
            <a:gdLst/>
            <a:ahLst/>
            <a:cxnLst/>
            <a:rect l="l" t="t" r="r" b="b"/>
            <a:pathLst>
              <a:path w="52388" h="34925">
                <a:moveTo>
                  <a:pt x="0" y="17463"/>
                </a:moveTo>
                <a:lnTo>
                  <a:pt x="17463" y="34925"/>
                </a:lnTo>
                <a:lnTo>
                  <a:pt x="52388" y="0"/>
                </a:lnTo>
              </a:path>
            </a:pathLst>
          </a:custGeom>
          <a:noFill/>
          <a:ln w="17463">
            <a:solidFill>
              <a:srgbClr val="A63A2B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2398713" y="3998119"/>
            <a:ext cx="122238" cy="52388"/>
          </a:xfrm>
          <a:custGeom>
            <a:avLst/>
            <a:gdLst/>
            <a:ahLst/>
            <a:cxnLst/>
            <a:rect l="l" t="t" r="r" b="b"/>
            <a:pathLst>
              <a:path w="122238" h="52388">
                <a:moveTo>
                  <a:pt x="122238" y="52388"/>
                </a:moveTo>
                <a:lnTo>
                  <a:pt x="122238" y="34925"/>
                </a:lnTo>
                <a:arcTo hR="34925" wR="34925" stAng="0" swAng="-5400000"/>
                <a:lnTo>
                  <a:pt x="34925" y="0"/>
                </a:lnTo>
                <a:arcTo hR="34925" wR="34925" stAng="16200000" swAng="-5400000"/>
                <a:lnTo>
                  <a:pt x="0" y="52388"/>
                </a:lnTo>
              </a:path>
            </a:pathLst>
          </a:custGeom>
          <a:noFill/>
          <a:ln w="17463">
            <a:solidFill>
              <a:srgbClr val="A63A2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424906" y="3893344"/>
            <a:ext cx="69850" cy="69850"/>
          </a:xfrm>
          <a:prstGeom prst="ellipse">
            <a:avLst/>
          </a:prstGeom>
          <a:noFill/>
          <a:ln w="17463">
            <a:solidFill>
              <a:srgbClr val="A63A2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686050" y="3863521"/>
            <a:ext cx="95059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部门负责人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4457700" y="3882460"/>
            <a:ext cx="7734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选模式、排班，11 月 30 日前交停做清单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8058150" y="3882460"/>
            <a:ext cx="41338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每周看客户和产出指标，每月报告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2286000" y="5133975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43" name="Shape 41"/>
          <p:cNvSpPr/>
          <p:nvPr/>
        </p:nvSpPr>
        <p:spPr>
          <a:xfrm>
            <a:off x="2407444" y="4656138"/>
            <a:ext cx="157163" cy="139700"/>
          </a:xfrm>
          <a:custGeom>
            <a:avLst/>
            <a:gdLst/>
            <a:ahLst/>
            <a:cxnLst/>
            <a:rect l="l" t="t" r="r" b="b"/>
            <a:pathLst>
              <a:path w="157163" h="139700">
                <a:moveTo>
                  <a:pt x="0" y="78581"/>
                </a:moveTo>
                <a:lnTo>
                  <a:pt x="26194" y="78581"/>
                </a:lnTo>
                <a:arcTo hR="17463" wR="17463" stAng="16200000" swAng="5400000"/>
                <a:lnTo>
                  <a:pt x="43656" y="122238"/>
                </a:lnTo>
                <a:arcTo hR="17463" wR="17463" stAng="0" swAng="5400000"/>
                <a:lnTo>
                  <a:pt x="17463" y="139700"/>
                </a:lnTo>
                <a:arcTo hR="17463" wR="17463" stAng="5400000" swAng="5400000"/>
                <a:lnTo>
                  <a:pt x="0" y="78581"/>
                </a:lnTo>
                <a:close/>
                <a:moveTo>
                  <a:pt x="0" y="78581"/>
                </a:moveTo>
                <a:arcTo hR="78581" wR="78581" stAng="10800000" swAng="10800000"/>
                <a:moveTo>
                  <a:pt x="157163" y="78581"/>
                </a:moveTo>
                <a:lnTo>
                  <a:pt x="157163" y="122238"/>
                </a:lnTo>
                <a:arcTo hR="17463" wR="17463" stAng="0" swAng="5400000"/>
                <a:lnTo>
                  <a:pt x="130969" y="139700"/>
                </a:lnTo>
                <a:arcTo hR="17463" wR="17463" stAng="5400000" swAng="5400000"/>
                <a:lnTo>
                  <a:pt x="113506" y="96044"/>
                </a:lnTo>
                <a:arcTo hR="17463" wR="17463" stAng="10800000" swAng="5400000"/>
                <a:lnTo>
                  <a:pt x="157163" y="78581"/>
                </a:lnTo>
                <a:close/>
              </a:path>
            </a:pathLst>
          </a:custGeom>
          <a:noFill/>
          <a:ln w="17463">
            <a:solidFill>
              <a:srgbClr val="675E51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2486025" y="4778375"/>
            <a:ext cx="78581" cy="52388"/>
          </a:xfrm>
          <a:custGeom>
            <a:avLst/>
            <a:gdLst/>
            <a:ahLst/>
            <a:cxnLst/>
            <a:rect l="l" t="t" r="r" b="b"/>
            <a:pathLst>
              <a:path w="78581" h="52388">
                <a:moveTo>
                  <a:pt x="78581" y="0"/>
                </a:moveTo>
                <a:lnTo>
                  <a:pt x="78581" y="17463"/>
                </a:lnTo>
                <a:arcTo hR="34925" wR="34925" stAng="0" swAng="5400000"/>
                <a:lnTo>
                  <a:pt x="0" y="52388"/>
                </a:lnTo>
              </a:path>
            </a:pathLst>
          </a:custGeom>
          <a:noFill/>
          <a:ln w="17463">
            <a:solidFill>
              <a:srgbClr val="675E51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2686050" y="4635046"/>
            <a:ext cx="95059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客服和连续在岗团队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4457700" y="4653985"/>
            <a:ext cx="7734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按错峰排班，给每人配好顶班搭档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8058150" y="4653985"/>
            <a:ext cx="41338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每天在岗不少于八成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2286000" y="5905500"/>
            <a:ext cx="92964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49" name="Shape 47"/>
          <p:cNvSpPr/>
          <p:nvPr/>
        </p:nvSpPr>
        <p:spPr>
          <a:xfrm>
            <a:off x="2468563" y="5427663"/>
            <a:ext cx="6548" cy="17463"/>
          </a:xfrm>
          <a:custGeom>
            <a:avLst/>
            <a:gdLst/>
            <a:ahLst/>
            <a:cxnLst/>
            <a:rect l="l" t="t" r="r" b="b"/>
            <a:pathLst>
              <a:path w="6548" h="17463">
                <a:moveTo>
                  <a:pt x="0" y="0"/>
                </a:moveTo>
                <a:lnTo>
                  <a:pt x="0" y="17463"/>
                </a:lnTo>
              </a:path>
            </a:pathLst>
          </a:custGeom>
          <a:noFill/>
          <a:ln w="17463">
            <a:solidFill>
              <a:srgbClr val="675E51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503487" y="5427663"/>
            <a:ext cx="6548" cy="17463"/>
          </a:xfrm>
          <a:custGeom>
            <a:avLst/>
            <a:gdLst/>
            <a:ahLst/>
            <a:cxnLst/>
            <a:rect l="l" t="t" r="r" b="b"/>
            <a:pathLst>
              <a:path w="6548" h="17463">
                <a:moveTo>
                  <a:pt x="0" y="0"/>
                </a:moveTo>
                <a:lnTo>
                  <a:pt x="0" y="17463"/>
                </a:lnTo>
              </a:path>
            </a:pathLst>
          </a:custGeom>
          <a:noFill/>
          <a:ln w="17463">
            <a:solidFill>
              <a:srgbClr val="675E51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2407444" y="5480050"/>
            <a:ext cx="165894" cy="113506"/>
          </a:xfrm>
          <a:custGeom>
            <a:avLst/>
            <a:gdLst/>
            <a:ahLst/>
            <a:cxnLst/>
            <a:rect l="l" t="t" r="r" b="b"/>
            <a:pathLst>
              <a:path w="165894" h="113506">
                <a:moveTo>
                  <a:pt x="113506" y="0"/>
                </a:moveTo>
                <a:arcTo hR="8731" wR="8731" stAng="16200000" swAng="5400000"/>
                <a:lnTo>
                  <a:pt x="122238" y="78581"/>
                </a:lnTo>
                <a:arcTo hR="34925" wR="34925" stAng="0" swAng="5400000"/>
                <a:lnTo>
                  <a:pt x="34925" y="113506"/>
                </a:lnTo>
                <a:arcTo hR="34925" wR="34925" stAng="5400000" swAng="5400000"/>
                <a:lnTo>
                  <a:pt x="0" y="8731"/>
                </a:lnTo>
                <a:arcTo hR="8731" wR="8731" stAng="10800000" swAng="5400000"/>
                <a:lnTo>
                  <a:pt x="130969" y="0"/>
                </a:lnTo>
                <a:arcTo hR="34925" wR="34925" stAng="16200000" swAng="10800000"/>
                <a:lnTo>
                  <a:pt x="122238" y="69850"/>
                </a:lnTo>
              </a:path>
            </a:pathLst>
          </a:custGeom>
          <a:noFill/>
          <a:ln w="17463">
            <a:solidFill>
              <a:srgbClr val="675E51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2433637" y="5427663"/>
            <a:ext cx="6548" cy="17463"/>
          </a:xfrm>
          <a:custGeom>
            <a:avLst/>
            <a:gdLst/>
            <a:ahLst/>
            <a:cxnLst/>
            <a:rect l="l" t="t" r="r" b="b"/>
            <a:pathLst>
              <a:path w="6548" h="17463">
                <a:moveTo>
                  <a:pt x="0" y="0"/>
                </a:moveTo>
                <a:lnTo>
                  <a:pt x="0" y="17463"/>
                </a:lnTo>
              </a:path>
            </a:pathLst>
          </a:custGeom>
          <a:noFill/>
          <a:ln w="17463">
            <a:solidFill>
              <a:srgbClr val="675E51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2686050" y="5406571"/>
            <a:ext cx="95059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全体员工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4457700" y="5425510"/>
            <a:ext cx="7734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参加基线问卷，提出可以砍掉的会和流程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8058150" y="5425510"/>
            <a:ext cx="41338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21E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休息日不安排工作，急事按值班表处理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2286000" y="6195589"/>
            <a:ext cx="990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75E5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来源：Autonomy 等，英国试点报告（2023 年 2 月）。错峰团队的「搭档」顶班做法参照该试点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1E7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14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E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O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R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A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N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D</a:t>
            </a:r>
            <a:pPr algn="l" indent="0" marL="0">
              <a:buNone/>
            </a:pPr>
            <a:r>
              <a:rPr lang="en-US" sz="900" b="1" spc="450" kern="0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U</a:t>
            </a:r>
            <a:pPr algn="l" indent="0" marL="0">
              <a:buNone/>
            </a:pPr>
            <a:r>
              <a:rPr lang="en-US" sz="900" b="1" dirty="0">
                <a:solidFill>
                  <a:srgbClr val="A63A2B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M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09600" y="457200"/>
            <a:ext cx="109728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5" name="Shape 3"/>
          <p:cNvSpPr/>
          <p:nvPr/>
        </p:nvSpPr>
        <p:spPr>
          <a:xfrm>
            <a:off x="609600" y="504825"/>
            <a:ext cx="10972800" cy="9525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816832"/>
            <a:ext cx="11582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决定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1123950"/>
            <a:ext cx="228600" cy="19050"/>
          </a:xfrm>
          <a:prstGeom prst="rect">
            <a:avLst/>
          </a:prstGeom>
          <a:solidFill>
            <a:srgbClr val="A63A2B"/>
          </a:solidFill>
          <a:ln/>
        </p:spPr>
      </p:sp>
      <p:sp>
        <p:nvSpPr>
          <p:cNvPr id="8" name="Text 6"/>
          <p:cNvSpPr/>
          <p:nvPr/>
        </p:nvSpPr>
        <p:spPr>
          <a:xfrm>
            <a:off x="2286000" y="870353"/>
            <a:ext cx="9906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试行每周四天、32 小时，薪酬不变，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2286000" y="1403753"/>
            <a:ext cx="9906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触发停止条件即叫停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286000" y="2057400"/>
            <a:ext cx="9296400" cy="9525"/>
          </a:xfrm>
          <a:prstGeom prst="rect">
            <a:avLst/>
          </a:prstGeom>
          <a:solidFill>
            <a:srgbClr val="221E18"/>
          </a:solidFill>
          <a:ln/>
        </p:spPr>
      </p:sp>
      <p:sp>
        <p:nvSpPr>
          <p:cNvPr id="11" name="Text 9"/>
          <p:cNvSpPr/>
          <p:nvPr/>
        </p:nvSpPr>
        <p:spPr>
          <a:xfrm>
            <a:off x="2286000" y="2363813"/>
            <a:ext cx="9906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一、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143250" y="2418342"/>
            <a:ext cx="90487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2027 年 1 月 4 日起试行每周 32 小时，薪酬不变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286000" y="3030563"/>
            <a:ext cx="9906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A63A2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二、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143250" y="3085092"/>
            <a:ext cx="90487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触发停止条件即叫停，7 月公布去留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2286000" y="3962400"/>
            <a:ext cx="5334000" cy="9525"/>
          </a:xfrm>
          <a:prstGeom prst="rect">
            <a:avLst/>
          </a:prstGeom>
          <a:solidFill>
            <a:srgbClr val="E4DFD2"/>
          </a:solidFill>
          <a:ln/>
        </p:spPr>
      </p:sp>
      <p:sp>
        <p:nvSpPr>
          <p:cNvPr id="16" name="Text 14"/>
          <p:cNvSpPr/>
          <p:nvPr/>
        </p:nvSpPr>
        <p:spPr>
          <a:xfrm>
            <a:off x="2286000" y="4142324"/>
            <a:ext cx="9906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签发：</a:t>
            </a:r>
            <a:endParaRPr lang="en-US" sz="12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143250" y="4130549"/>
            <a:ext cx="90487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管理层</a:t>
            </a:r>
            <a:endParaRPr lang="en-US" sz="14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286500" y="4150724"/>
            <a:ext cx="5905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2026 年 10 月</a:t>
            </a:r>
            <a:endParaRPr lang="en-US" sz="1125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286000" y="4561424"/>
            <a:ext cx="9906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拟稿：</a:t>
            </a:r>
            <a:endParaRPr lang="en-US" sz="12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143250" y="4549649"/>
            <a:ext cx="90487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人力资源部</a:t>
            </a:r>
            <a:endParaRPr lang="en-US" sz="14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2286000" y="4980524"/>
            <a:ext cx="9906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75E51"/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抄送：</a:t>
            </a:r>
            <a:endParaRPr lang="en-US" sz="12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3143250" y="4968749"/>
            <a:ext cx="90487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221E18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全体员工、各部门负责人</a:t>
            </a:r>
            <a:endParaRPr lang="en-US" sz="14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 rot="21240000">
            <a:off x="8586788" y="4205288"/>
            <a:ext cx="1400175" cy="676275"/>
          </a:xfrm>
          <a:prstGeom prst="rect">
            <a:avLst/>
          </a:prstGeom>
          <a:noFill/>
          <a:ln w="28575">
            <a:solidFill>
              <a:srgbClr val="A63A2B">
                <a:alpha val="88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 rot="21240000">
            <a:off x="8791175" y="4277548"/>
            <a:ext cx="97155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spc="450" kern="0" dirty="0">
                <a:solidFill>
                  <a:srgbClr val="A63A2B">
                    <a:alpha val="88000"/>
                  </a:srgbClr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已</a:t>
            </a:r>
            <a:pPr algn="l" indent="0" marL="0">
              <a:buNone/>
            </a:pPr>
            <a:r>
              <a:rPr lang="en-US" sz="2250" b="1" spc="450" kern="0" dirty="0">
                <a:solidFill>
                  <a:srgbClr val="A63A2B">
                    <a:alpha val="88000"/>
                  </a:srgbClr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决</a:t>
            </a:r>
            <a:pPr algn="l" indent="0" marL="0">
              <a:buNone/>
            </a:pPr>
            <a:r>
              <a:rPr lang="en-US" sz="2250" b="1" dirty="0">
                <a:solidFill>
                  <a:srgbClr val="A63A2B">
                    <a:alpha val="88000"/>
                  </a:srgbClr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定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 rot="21240000">
            <a:off x="8916664" y="4624782"/>
            <a:ext cx="73351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150" kern="0" dirty="0">
                <a:solidFill>
                  <a:srgbClr val="A63A2B">
                    <a:alpha val="88000"/>
                  </a:srgbClr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</a:t>
            </a:r>
            <a:pPr algn="l" indent="0" marL="0">
              <a:buNone/>
            </a:pPr>
            <a:r>
              <a:rPr lang="en-US" sz="900" b="1" spc="150" kern="0" dirty="0">
                <a:solidFill>
                  <a:srgbClr val="A63A2B">
                    <a:alpha val="88000"/>
                  </a:srgbClr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0</a:t>
            </a:r>
            <a:pPr algn="l" indent="0" marL="0">
              <a:buNone/>
            </a:pPr>
            <a:r>
              <a:rPr lang="en-US" sz="900" b="1" spc="150" kern="0" dirty="0">
                <a:solidFill>
                  <a:srgbClr val="A63A2B">
                    <a:alpha val="88000"/>
                  </a:srgbClr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2</a:t>
            </a:r>
            <a:pPr algn="l" indent="0" marL="0">
              <a:buNone/>
            </a:pPr>
            <a:r>
              <a:rPr lang="en-US" sz="900" b="1" spc="150" kern="0" dirty="0">
                <a:solidFill>
                  <a:srgbClr val="A63A2B">
                    <a:alpha val="88000"/>
                  </a:srgbClr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6</a:t>
            </a:r>
            <a:pPr algn="l" indent="0" marL="0">
              <a:buNone/>
            </a:pPr>
            <a:r>
              <a:rPr lang="en-US" sz="900" b="1" spc="150" kern="0" dirty="0">
                <a:solidFill>
                  <a:srgbClr val="A63A2B">
                    <a:alpha val="88000"/>
                  </a:srgbClr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 </a:t>
            </a:r>
            <a:pPr algn="l" indent="0" marL="0">
              <a:buNone/>
            </a:pPr>
            <a:r>
              <a:rPr lang="en-US" sz="900" b="1" spc="150" kern="0" dirty="0">
                <a:solidFill>
                  <a:srgbClr val="A63A2B">
                    <a:alpha val="88000"/>
                  </a:srgbClr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·</a:t>
            </a:r>
            <a:pPr algn="l" indent="0" marL="0">
              <a:buNone/>
            </a:pPr>
            <a:r>
              <a:rPr lang="en-US" sz="900" b="1" spc="150" kern="0" dirty="0">
                <a:solidFill>
                  <a:srgbClr val="A63A2B">
                    <a:alpha val="88000"/>
                  </a:srgbClr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 </a:t>
            </a:r>
            <a:pPr algn="l" indent="0" marL="0">
              <a:buNone/>
            </a:pPr>
            <a:r>
              <a:rPr lang="en-US" sz="900" b="1" spc="150" kern="0" dirty="0">
                <a:solidFill>
                  <a:srgbClr val="A63A2B">
                    <a:alpha val="88000"/>
                  </a:srgbClr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1</a:t>
            </a:r>
            <a:pPr algn="l" indent="0" marL="0">
              <a:buNone/>
            </a:pPr>
            <a:r>
              <a:rPr lang="en-US" sz="900" b="1" dirty="0">
                <a:solidFill>
                  <a:srgbClr val="A63A2B">
                    <a:alpha val="88000"/>
                  </a:srgbClr>
                </a:solidFill>
                <a:latin typeface="Courier New" pitchFamily="34" charset="0"/>
                <a:ea typeface="Microsoft YaHei" pitchFamily="34" charset="-122"/>
                <a:cs typeface="Courier New" pitchFamily="34" charset="-120"/>
              </a:rPr>
              <a:t>0</a:t>
            </a:r>
            <a:endParaRPr lang="en-US" sz="900" dirty="0">
              <a:latin typeface="Courier New" pitchFamily="34" charset="0"/>
              <a:ea typeface="Microsoft YaHei" pitchFamily="34" charset="-122"/>
              <a:cs typeface="Courier New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