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memo records a management decision: from Monday, January 4, 2027, the whole company will trial a four-day, 32-hour week at full pay for six months, after two months of preparation in November and December. The pages that follow set out the terms, the reasons, the evidence for and against, how each department will run it, how we will judge it, when we will stop, and who does what. Outside figures come from published research and official sources, named on each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terms. First, every full-time employee, management included, works 32 hours a week instead of 40, with salary, bonus base, leave and benefits unchanged. Second, November and December are for preparation, the trial starts on Monday, January 4, 2027 and ends on June 30. Third, departments choose their model from three options on a later page, and customer support and other always-on roles can only use staggered days off. Fourth, this is a trial, not a promise: in July we decide, against measures agreed in advance, whether to keep it, and any team that trips a stop rule during the trial returns to five days straight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we are doing this. First, burnout: a year after the UK pilot, researchers went back to 28 organisations and 82% reported better staff wellbeing. Second, retention: half of them reported lower turnover, and at the end of the trial 15% of employees said no pay rise would get them back to a five-day week. Third, hiring: 32% reported easier recruitment, and South Cambridgeshire Council saw job applications rise by more than 120% after its switch. These figures are self-reported by organisations and staff, and the UK pilot was run with an advocacy group, so they show a direction, not a forecast for us. Revenue growth is not one of our reasons, and a later page explains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largest peer-reviewed study so far: 141 organisations and 2,896 employees in six countries, compared with 12 US companies and 285 people that did not change their hours. In the trial firms, weekly hours fell from 39.21 to 34.01, burnout fell from 2.83 to 2.38, mental health rose from 2.93 to 3.32 and physical health from 3.01 to 3.29. The control group barely moved: burnout 2.90 to 2.94, mental health 2.90 to 2.93, physical health 3.06 to 3.09. The chart shows the change. This is the main reason we are running a trial. The limits matter too: the study was not randomised, the firms chose to take part and were likely more open to flexible work, every result is self-reported, and the authors themselves say their findings probably overestimate the true effect of a four-day week. The paper did not measure company productivity.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Staff in the 61 UK pilot companies felt both sides. 71% reported less burnout, 39% less stress and 40% fewer sleep problems. But 62% said the pace of work rose, only 2% said it slowed, and 20% said their workload grew. Hours also fell by less than a full day: self-reported weekly hours went from 38 to 34. Brazil saw the same pattern, with 48.2% of staff feeling a faster pace and a third of the companies hiring to cope. That is why we cut meetings and process first rather than squeezing five days of work into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have read that a four-day week raised revenue by 35%. That misreads the UK report. It gives two numbers. For the 23 companies that reported it, revenue from the start to the end of the trial rose 1.4% on average, weighted by company size, which the report itself calls broadly the same. The 35% compares a different group of 24 companies with the same period a year earlier, so it includes ordinary business growth and is not the same comparison. Other pilots tell the same story: in Germany revenue and profit showed no significant change from the year before, and in Brazil 27.3% of companies saw revenue fall and 36.4% saw profit fall. Microsoft Japan's often-quoted 39.9% rise in sales per employee covers one month, August 2019, and Microsoft later added that it was not achieved by the four-day week alone. Our expectation for revenue is to hold it, not to grow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kept going depends on who counted and for how long. In the UK, 56 of 61 companies continued at the end of the trial and at least 54 were still running it a year later. Across 197 companies tracked by the advocacy group 4 Day Week Global, about one in ten went back to five days. These companies volunteered and were recruited by an advocacy group, so they wanted it to work. Outside that circle, and over longer periods, the numbers are much lower. In Germany, 30% of 40 organisations had stopped two years on, most often because they could not deliver reliably at peak times or found the model too rigid. In Portugal, 4 of 21 firms went back to five days and 5 scaled back. In Brazil, only 2 of 20 companies formally kept it a year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 two sides together. What holds up: staff health really did improve, most firms that finished chose to continue, and firms that changed how they work were more likely to stick with it. What to watch: revenue did not rise because of it, the pressure moved from hours to intensity, customer support and always-on roles are the hardest, and some firms drop out over time. The evidence supports a trial with limits, measures and the means to stop. It does not support the claim that one day less brings more revenue. That is how we will run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Department heads choose the model. Fridays off: the whole department is off on Friday, which suits teams that work closely together and deal little with outsiders, with one named contact on call. Staggered: each person takes a different weekday off so all five days are covered, the only option for customer support and operations. Nine days in two weeks: one day off every second week and about 7.1 hours on each of the other nine days, 64 hours over the fortnight, for delivery teams that cannot step away for a whole day. Among 44 UK pilot companies that answered, 32% gave everyone Friday off and 25% had no shared day off. In Portugal more than 60% of staff took a day off every two weeks, though that trial cut hours to 36, not 32. One model per team: Magyar Telekom found that running four-day and five-day schedules side by side made coordination hard, one of the reasons it ended its trial after 18 months.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Staggering is where things go wrong. Krystal, a UK hosting company, gave half its support team Mondays off and half Fridays off, so on the busiest day only half the team was in. Support slowed, staff felt more pressure, and the six-month trial ended early: from October 2023 the team went back to five days with an earlier finish and five more hires. Scotland's SOSE kept its service going with staggered days, but the share of enquiries answered within three working days slipped from 94% to 92%, while the number answered on time went up. South Cambridgeshire Council reported 21 of 24 services improved or held steady, though its evaluators did not prove the four-day week caused it. Our rule: support and always-on teams spread days off evenly from Monday to Friday, so at least 80% of the team is on duty every weekday, and everyone has a cover buddy. If a day falls below 80%, the department head fixes it that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plain arithmetic behind the whole decision. We work 40 hours a week today. Cut to 32 with the same total output, and every hour has to produce 25% more. Better rest alone will not close a gap that size. Krystal's support team is the example: the company said the extra recovery time did not raise output by the 20% it needed, the work became more stressful, and it went back to five days. So the process changes on the next page are not a nice extra. They decide whether the trial can work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each hour must produce 25% more, the hours that produce nothing have to go first. In Portugal's government-backed pilot, only 8% of the firms that made two or more process changes went back to five days, against 38% of those that made one change or none. We are making four changes. Meetings default to 30 minutes, Wednesday mornings are meeting-free, and anything over an hour needs the department head's approval. Weekly status meetings become one written update. Routine approvals need no more than two signatures. Most important, every department files a stop-doing list by November 30, naming the reports and steps it will drop during the trial.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timeline. This memo goes out in October. Preparation starts on November 1: HR runs the first staff survey, and each department pulls its November and December figures for customer response, output, overtime and contractor spend as the baseline. Rotas, stop-doing lists and cover plans are due by November 30. The trial starts on Monday, January 4, 2027. On March 31 we review it at the midpoint with a second survey, and rotas can change. It ends on June 30 with a third survey. By July 31 we decide, department by department, against the baseline. In weeks with a public holiday, the holiday is the short day and there is no extra day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judge the trial and stop it with the same four measures: customers, output, cost and people, each against the November and December baseline. Any breach is acted on straight away, not in July. Customers: first response time more than 10% slower than baseline for four weeks running. Output: the department's own core measure, such as sales, on-time delivery or tickets closed, more than 5% below baseline for two months running. Cost: overtime and contractor spend added to cover the day off exceeds 3% of the department's payroll, a sign the work has moved rather than shrunk. People: burnout or stress in the midpoint survey worse than at baseline. When a rule trips, HR takes it to management within two weeks and that department returns to five days while the others carry on. Going back to five days does not affect pay.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does what. Management approves each department's plan and confirms the stop-rule thresholds, then reviews the measures every month during the trial and decides when a rule trips. HR runs the three surveys, sets the time-keeping and rota rules, answers questions and writes the final evaluation. Department heads carry the most weight: pick the model, set the rota, file the stop-doing list by November 30, then track customer and output measures every week and report monthly. Support and always-on teams stagger their days off and pair everyone with a cover buddy so at least 80% of the team is in every weekday. Everyone else: please take the baseline survey and tell your department head which meetings and steps you would cut. Days off stay off, and anything urgent goes to the on-call rota.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decisions once more. First, from January 4, 2027, the whole company trials a four-day, 32-hour week at full pay for six months. Second, any department that trips a stop rule goes back to five days, and by the end of July we decide on the measures whether to keep it. This memo is issued by management, drafted by Human Resources and copied to all staff and department heads. Questions go to your department head or to HR.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slideLayout" Target="../slideLayouts/slideLayout4.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634874"/>
            <a:ext cx="11582400" cy="160020"/>
          </a:xfrm>
          <a:prstGeom prst="rect">
            <a:avLst/>
          </a:prstGeom>
          <a:noFill/>
          <a:ln/>
        </p:spPr>
        <p:txBody>
          <a:bodyPr wrap="none" lIns="0" tIns="0" rIns="0" bIns="0" rtlCol="0" anchor="t"/>
          <a:lstStyle/>
          <a:p>
            <a:pPr algn="l" indent="0" marL="0">
              <a:buNone/>
            </a:pPr>
            <a:r>
              <a:rPr lang="en-US" sz="1050" b="1" spc="600" kern="0" dirty="0">
                <a:solidFill>
                  <a:srgbClr val="A63A2B"/>
                </a:solidFill>
                <a:latin typeface="Courier New" pitchFamily="34" charset="0"/>
                <a:ea typeface="Microsoft YaHei" pitchFamily="34" charset="-122"/>
                <a:cs typeface="Courier New" pitchFamily="34" charset="-120"/>
              </a:rPr>
              <a:t>M</a:t>
            </a:r>
            <a:pPr algn="l" indent="0" marL="0">
              <a:buNone/>
            </a:pPr>
            <a:r>
              <a:rPr lang="en-US" sz="1050" b="1" spc="600" kern="0" dirty="0">
                <a:solidFill>
                  <a:srgbClr val="A63A2B"/>
                </a:solidFill>
                <a:latin typeface="Courier New" pitchFamily="34" charset="0"/>
                <a:ea typeface="Microsoft YaHei" pitchFamily="34" charset="-122"/>
                <a:cs typeface="Courier New" pitchFamily="34" charset="-120"/>
              </a:rPr>
              <a:t>E</a:t>
            </a:r>
            <a:pPr algn="l" indent="0" marL="0">
              <a:buNone/>
            </a:pPr>
            <a:r>
              <a:rPr lang="en-US" sz="1050" b="1" spc="600" kern="0" dirty="0">
                <a:solidFill>
                  <a:srgbClr val="A63A2B"/>
                </a:solidFill>
                <a:latin typeface="Courier New" pitchFamily="34" charset="0"/>
                <a:ea typeface="Microsoft YaHei" pitchFamily="34" charset="-122"/>
                <a:cs typeface="Courier New" pitchFamily="34" charset="-120"/>
              </a:rPr>
              <a:t>M</a:t>
            </a:r>
            <a:pPr algn="l" indent="0" marL="0">
              <a:buNone/>
            </a:pPr>
            <a:r>
              <a:rPr lang="en-US" sz="1050" b="1" spc="600" kern="0" dirty="0">
                <a:solidFill>
                  <a:srgbClr val="A63A2B"/>
                </a:solidFill>
                <a:latin typeface="Courier New" pitchFamily="34" charset="0"/>
                <a:ea typeface="Microsoft YaHei" pitchFamily="34" charset="-122"/>
                <a:cs typeface="Courier New" pitchFamily="34" charset="-120"/>
              </a:rPr>
              <a:t>O</a:t>
            </a:r>
            <a:pPr algn="l" indent="0" marL="0">
              <a:buNone/>
            </a:pPr>
            <a:r>
              <a:rPr lang="en-US" sz="1050" b="1" spc="600" kern="0" dirty="0">
                <a:solidFill>
                  <a:srgbClr val="A63A2B"/>
                </a:solidFill>
                <a:latin typeface="Courier New" pitchFamily="34" charset="0"/>
                <a:ea typeface="Microsoft YaHei" pitchFamily="34" charset="-122"/>
                <a:cs typeface="Courier New" pitchFamily="34" charset="-120"/>
              </a:rPr>
              <a:t>R</a:t>
            </a:r>
            <a:pPr algn="l" indent="0" marL="0">
              <a:buNone/>
            </a:pPr>
            <a:r>
              <a:rPr lang="en-US" sz="1050" b="1" spc="600" kern="0" dirty="0">
                <a:solidFill>
                  <a:srgbClr val="A63A2B"/>
                </a:solidFill>
                <a:latin typeface="Courier New" pitchFamily="34" charset="0"/>
                <a:ea typeface="Microsoft YaHei" pitchFamily="34" charset="-122"/>
                <a:cs typeface="Courier New" pitchFamily="34" charset="-120"/>
              </a:rPr>
              <a:t>A</a:t>
            </a:r>
            <a:pPr algn="l" indent="0" marL="0">
              <a:buNone/>
            </a:pPr>
            <a:r>
              <a:rPr lang="en-US" sz="1050" b="1" spc="600" kern="0" dirty="0">
                <a:solidFill>
                  <a:srgbClr val="A63A2B"/>
                </a:solidFill>
                <a:latin typeface="Courier New" pitchFamily="34" charset="0"/>
                <a:ea typeface="Microsoft YaHei" pitchFamily="34" charset="-122"/>
                <a:cs typeface="Courier New" pitchFamily="34" charset="-120"/>
              </a:rPr>
              <a:t>N</a:t>
            </a:r>
            <a:pPr algn="l" indent="0" marL="0">
              <a:buNone/>
            </a:pPr>
            <a:r>
              <a:rPr lang="en-US" sz="1050" b="1" spc="600" kern="0" dirty="0">
                <a:solidFill>
                  <a:srgbClr val="A63A2B"/>
                </a:solidFill>
                <a:latin typeface="Courier New" pitchFamily="34" charset="0"/>
                <a:ea typeface="Microsoft YaHei" pitchFamily="34" charset="-122"/>
                <a:cs typeface="Courier New" pitchFamily="34" charset="-120"/>
              </a:rPr>
              <a:t>D</a:t>
            </a:r>
            <a:pPr algn="l" indent="0" marL="0">
              <a:buNone/>
            </a:pPr>
            <a:r>
              <a:rPr lang="en-US" sz="1050" b="1" spc="600" kern="0" dirty="0">
                <a:solidFill>
                  <a:srgbClr val="A63A2B"/>
                </a:solidFill>
                <a:latin typeface="Courier New" pitchFamily="34" charset="0"/>
                <a:ea typeface="Microsoft YaHei" pitchFamily="34" charset="-122"/>
                <a:cs typeface="Courier New" pitchFamily="34" charset="-120"/>
              </a:rPr>
              <a:t>U</a:t>
            </a:r>
            <a:pPr algn="l" indent="0" marL="0">
              <a:buNone/>
            </a:pPr>
            <a:r>
              <a:rPr lang="en-US" sz="1050" b="1" dirty="0">
                <a:solidFill>
                  <a:srgbClr val="A63A2B"/>
                </a:solidFill>
                <a:latin typeface="Courier New" pitchFamily="34" charset="0"/>
                <a:ea typeface="Microsoft YaHei" pitchFamily="34" charset="-122"/>
                <a:cs typeface="Courier New" pitchFamily="34" charset="-120"/>
              </a:rPr>
              <a:t>M</a:t>
            </a:r>
            <a:endParaRPr lang="en-US" sz="1050" dirty="0">
              <a:latin typeface="Courier New" pitchFamily="34" charset="0"/>
              <a:ea typeface="Microsoft YaHei" pitchFamily="34" charset="-122"/>
              <a:cs typeface="Courier New" pitchFamily="34" charset="-120"/>
            </a:endParaRPr>
          </a:p>
        </p:txBody>
      </p:sp>
      <p:sp>
        <p:nvSpPr>
          <p:cNvPr id="4" name="Shape 2"/>
          <p:cNvSpPr/>
          <p:nvPr/>
        </p:nvSpPr>
        <p:spPr>
          <a:xfrm>
            <a:off x="609600" y="876300"/>
            <a:ext cx="10972800" cy="19050"/>
          </a:xfrm>
          <a:prstGeom prst="rect">
            <a:avLst/>
          </a:prstGeom>
          <a:solidFill>
            <a:srgbClr val="A63A2B"/>
          </a:solidFill>
          <a:ln/>
        </p:spPr>
      </p:sp>
      <p:sp>
        <p:nvSpPr>
          <p:cNvPr id="5" name="Shape 3"/>
          <p:cNvSpPr/>
          <p:nvPr/>
        </p:nvSpPr>
        <p:spPr>
          <a:xfrm>
            <a:off x="609600" y="923925"/>
            <a:ext cx="10972800" cy="9525"/>
          </a:xfrm>
          <a:prstGeom prst="rect">
            <a:avLst/>
          </a:prstGeom>
          <a:solidFill>
            <a:srgbClr val="A63A2B"/>
          </a:solidFill>
          <a:ln/>
        </p:spPr>
      </p:sp>
      <p:sp>
        <p:nvSpPr>
          <p:cNvPr id="6" name="Text 4"/>
          <p:cNvSpPr/>
          <p:nvPr/>
        </p:nvSpPr>
        <p:spPr>
          <a:xfrm>
            <a:off x="609600" y="1217024"/>
            <a:ext cx="11582400"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To:</a:t>
            </a:r>
            <a:endParaRPr lang="en-US" sz="1125" dirty="0">
              <a:latin typeface="Courier New" pitchFamily="34" charset="0"/>
              <a:ea typeface="Microsoft YaHei" pitchFamily="34" charset="-122"/>
              <a:cs typeface="Courier New" pitchFamily="34" charset="-120"/>
            </a:endParaRPr>
          </a:p>
        </p:txBody>
      </p:sp>
      <p:sp>
        <p:nvSpPr>
          <p:cNvPr id="7" name="Text 5"/>
          <p:cNvSpPr/>
          <p:nvPr/>
        </p:nvSpPr>
        <p:spPr>
          <a:xfrm>
            <a:off x="1428750" y="1206296"/>
            <a:ext cx="10763250"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All staff and department heads</a:t>
            </a:r>
            <a:endParaRPr lang="en-US" sz="1275" dirty="0">
              <a:latin typeface="Microsoft YaHei" pitchFamily="34" charset="0"/>
              <a:ea typeface="Microsoft YaHei" pitchFamily="34" charset="-122"/>
              <a:cs typeface="Microsoft YaHei" pitchFamily="34" charset="-120"/>
            </a:endParaRPr>
          </a:p>
        </p:txBody>
      </p:sp>
      <p:sp>
        <p:nvSpPr>
          <p:cNvPr id="8" name="Text 6"/>
          <p:cNvSpPr/>
          <p:nvPr/>
        </p:nvSpPr>
        <p:spPr>
          <a:xfrm>
            <a:off x="609600" y="1540874"/>
            <a:ext cx="11582400"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From:</a:t>
            </a:r>
            <a:endParaRPr lang="en-US" sz="1125" dirty="0">
              <a:latin typeface="Courier New" pitchFamily="34" charset="0"/>
              <a:ea typeface="Microsoft YaHei" pitchFamily="34" charset="-122"/>
              <a:cs typeface="Courier New" pitchFamily="34" charset="-120"/>
            </a:endParaRPr>
          </a:p>
        </p:txBody>
      </p:sp>
      <p:sp>
        <p:nvSpPr>
          <p:cNvPr id="9" name="Text 7"/>
          <p:cNvSpPr/>
          <p:nvPr/>
        </p:nvSpPr>
        <p:spPr>
          <a:xfrm>
            <a:off x="1428750" y="1530146"/>
            <a:ext cx="10763250"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Management · Human Resources</a:t>
            </a:r>
            <a:endParaRPr lang="en-US" sz="1275" dirty="0">
              <a:latin typeface="Microsoft YaHei" pitchFamily="34" charset="0"/>
              <a:ea typeface="Microsoft YaHei" pitchFamily="34" charset="-122"/>
              <a:cs typeface="Microsoft YaHei" pitchFamily="34" charset="-120"/>
            </a:endParaRPr>
          </a:p>
        </p:txBody>
      </p:sp>
      <p:sp>
        <p:nvSpPr>
          <p:cNvPr id="10" name="Text 8"/>
          <p:cNvSpPr/>
          <p:nvPr/>
        </p:nvSpPr>
        <p:spPr>
          <a:xfrm>
            <a:off x="609600" y="1864724"/>
            <a:ext cx="11582400"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Date:</a:t>
            </a:r>
            <a:endParaRPr lang="en-US" sz="1125" dirty="0">
              <a:latin typeface="Courier New" pitchFamily="34" charset="0"/>
              <a:ea typeface="Microsoft YaHei" pitchFamily="34" charset="-122"/>
              <a:cs typeface="Courier New" pitchFamily="34" charset="-120"/>
            </a:endParaRPr>
          </a:p>
        </p:txBody>
      </p:sp>
      <p:sp>
        <p:nvSpPr>
          <p:cNvPr id="11" name="Text 9"/>
          <p:cNvSpPr/>
          <p:nvPr/>
        </p:nvSpPr>
        <p:spPr>
          <a:xfrm>
            <a:off x="1428750" y="1853996"/>
            <a:ext cx="10763250"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October 2026</a:t>
            </a:r>
            <a:endParaRPr lang="en-US" sz="1275" dirty="0">
              <a:latin typeface="Microsoft YaHei" pitchFamily="34" charset="0"/>
              <a:ea typeface="Microsoft YaHei" pitchFamily="34" charset="-122"/>
              <a:cs typeface="Microsoft YaHei" pitchFamily="34" charset="-120"/>
            </a:endParaRPr>
          </a:p>
        </p:txBody>
      </p:sp>
      <p:sp>
        <p:nvSpPr>
          <p:cNvPr id="12" name="Text 10"/>
          <p:cNvSpPr/>
          <p:nvPr/>
        </p:nvSpPr>
        <p:spPr>
          <a:xfrm>
            <a:off x="609600" y="2188574"/>
            <a:ext cx="11582400"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Re:</a:t>
            </a:r>
            <a:endParaRPr lang="en-US" sz="1125" dirty="0">
              <a:latin typeface="Courier New" pitchFamily="34" charset="0"/>
              <a:ea typeface="Microsoft YaHei" pitchFamily="34" charset="-122"/>
              <a:cs typeface="Courier New" pitchFamily="34" charset="-120"/>
            </a:endParaRPr>
          </a:p>
        </p:txBody>
      </p:sp>
      <p:sp>
        <p:nvSpPr>
          <p:cNvPr id="13" name="Text 11"/>
          <p:cNvSpPr/>
          <p:nvPr/>
        </p:nvSpPr>
        <p:spPr>
          <a:xfrm>
            <a:off x="1428750" y="2177846"/>
            <a:ext cx="10763250"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Trial of a 32-hour, four-day week at full pay</a:t>
            </a:r>
            <a:endParaRPr lang="en-US" sz="1275" dirty="0">
              <a:latin typeface="Microsoft YaHei" pitchFamily="34" charset="0"/>
              <a:ea typeface="Microsoft YaHei" pitchFamily="34" charset="-122"/>
              <a:cs typeface="Microsoft YaHei" pitchFamily="34" charset="-120"/>
            </a:endParaRPr>
          </a:p>
        </p:txBody>
      </p:sp>
      <p:sp>
        <p:nvSpPr>
          <p:cNvPr id="14" name="Shape 12"/>
          <p:cNvSpPr/>
          <p:nvPr/>
        </p:nvSpPr>
        <p:spPr>
          <a:xfrm>
            <a:off x="609600" y="2571750"/>
            <a:ext cx="6477000" cy="9525"/>
          </a:xfrm>
          <a:prstGeom prst="rect">
            <a:avLst/>
          </a:prstGeom>
          <a:solidFill>
            <a:srgbClr val="E4DFD2"/>
          </a:solidFill>
          <a:ln/>
        </p:spPr>
      </p:sp>
      <p:sp>
        <p:nvSpPr>
          <p:cNvPr id="15" name="Text 13"/>
          <p:cNvSpPr/>
          <p:nvPr/>
        </p:nvSpPr>
        <p:spPr>
          <a:xfrm>
            <a:off x="609600" y="3172430"/>
            <a:ext cx="11582400" cy="685800"/>
          </a:xfrm>
          <a:prstGeom prst="rect">
            <a:avLst/>
          </a:prstGeom>
          <a:noFill/>
          <a:ln/>
        </p:spPr>
        <p:txBody>
          <a:bodyPr wrap="none" lIns="0" tIns="0" rIns="0" bIns="0" rtlCol="0" anchor="t"/>
          <a:lstStyle/>
          <a:p>
            <a:pPr algn="l" indent="0" marL="0">
              <a:buNone/>
            </a:pPr>
            <a:r>
              <a:rPr lang="en-US" sz="4500" b="1" dirty="0">
                <a:solidFill>
                  <a:srgbClr val="221E18"/>
                </a:solidFill>
                <a:latin typeface="Times New Roman" pitchFamily="34" charset="0"/>
                <a:ea typeface="SimSun" pitchFamily="34" charset="-122"/>
                <a:cs typeface="Times New Roman" pitchFamily="34" charset="-120"/>
              </a:rPr>
              <a:t>A four-day week from</a:t>
            </a:r>
            <a:endParaRPr lang="en-US" sz="4500" dirty="0">
              <a:latin typeface="Times New Roman" pitchFamily="34" charset="0"/>
              <a:ea typeface="SimSun" pitchFamily="34" charset="-122"/>
              <a:cs typeface="Times New Roman" pitchFamily="34" charset="-120"/>
            </a:endParaRPr>
          </a:p>
        </p:txBody>
      </p:sp>
      <p:sp>
        <p:nvSpPr>
          <p:cNvPr id="16" name="Text 14"/>
          <p:cNvSpPr/>
          <p:nvPr/>
        </p:nvSpPr>
        <p:spPr>
          <a:xfrm>
            <a:off x="609600" y="3934430"/>
            <a:ext cx="11582400" cy="685800"/>
          </a:xfrm>
          <a:prstGeom prst="rect">
            <a:avLst/>
          </a:prstGeom>
          <a:noFill/>
          <a:ln/>
        </p:spPr>
        <p:txBody>
          <a:bodyPr wrap="none" lIns="0" tIns="0" rIns="0" bIns="0" rtlCol="0" anchor="t"/>
          <a:lstStyle/>
          <a:p>
            <a:pPr algn="l" indent="0" marL="0">
              <a:buNone/>
            </a:pPr>
            <a:r>
              <a:rPr lang="en-US" sz="4500" b="1" dirty="0">
                <a:solidFill>
                  <a:srgbClr val="221E18"/>
                </a:solidFill>
                <a:latin typeface="Times New Roman" pitchFamily="34" charset="0"/>
                <a:ea typeface="SimSun" pitchFamily="34" charset="-122"/>
                <a:cs typeface="Times New Roman" pitchFamily="34" charset="-120"/>
              </a:rPr>
              <a:t>January 2027</a:t>
            </a:r>
            <a:endParaRPr lang="en-US" sz="4500" dirty="0">
              <a:latin typeface="Times New Roman" pitchFamily="34" charset="0"/>
              <a:ea typeface="SimSun" pitchFamily="34" charset="-122"/>
              <a:cs typeface="Times New Roman" pitchFamily="34" charset="-120"/>
            </a:endParaRPr>
          </a:p>
        </p:txBody>
      </p:sp>
      <p:sp>
        <p:nvSpPr>
          <p:cNvPr id="17" name="Shape 15"/>
          <p:cNvSpPr/>
          <p:nvPr/>
        </p:nvSpPr>
        <p:spPr>
          <a:xfrm>
            <a:off x="609600" y="4857750"/>
            <a:ext cx="609600" cy="28575"/>
          </a:xfrm>
          <a:prstGeom prst="rect">
            <a:avLst/>
          </a:prstGeom>
          <a:solidFill>
            <a:srgbClr val="A63A2B"/>
          </a:solidFill>
          <a:ln/>
        </p:spPr>
      </p:sp>
      <p:sp>
        <p:nvSpPr>
          <p:cNvPr id="18" name="Text 16"/>
          <p:cNvSpPr/>
          <p:nvPr/>
        </p:nvSpPr>
        <p:spPr>
          <a:xfrm>
            <a:off x="609600" y="5074531"/>
            <a:ext cx="11582400" cy="228600"/>
          </a:xfrm>
          <a:prstGeom prst="rect">
            <a:avLst/>
          </a:prstGeom>
          <a:noFill/>
          <a:ln/>
        </p:spPr>
        <p:txBody>
          <a:bodyPr wrap="none" lIns="0" tIns="0" rIns="0" bIns="0" rtlCol="0" anchor="t"/>
          <a:lstStyle/>
          <a:p>
            <a:pPr algn="l" indent="0" marL="0">
              <a:buNone/>
            </a:pPr>
            <a:r>
              <a:rPr lang="en-US" sz="1500" dirty="0">
                <a:solidFill>
                  <a:srgbClr val="675E51"/>
                </a:solidFill>
                <a:latin typeface="Microsoft YaHei" pitchFamily="34" charset="0"/>
                <a:ea typeface="Microsoft YaHei" pitchFamily="34" charset="-122"/>
                <a:cs typeface="Microsoft YaHei" pitchFamily="34" charset="-120"/>
              </a:rPr>
              <a:t>Six months from January 4, at full pay</a:t>
            </a:r>
            <a:endParaRPr lang="en-US" sz="1500" dirty="0">
              <a:latin typeface="Microsoft YaHei" pitchFamily="34" charset="0"/>
              <a:ea typeface="Microsoft YaHei" pitchFamily="34" charset="-122"/>
              <a:cs typeface="Microsoft YaHei" pitchFamily="34" charset="-120"/>
            </a:endParaRPr>
          </a:p>
        </p:txBody>
      </p:sp>
      <p:sp>
        <p:nvSpPr>
          <p:cNvPr id="19" name="Shape 17"/>
          <p:cNvSpPr/>
          <p:nvPr/>
        </p:nvSpPr>
        <p:spPr>
          <a:xfrm rot="120000">
            <a:off x="7628522" y="1457640"/>
            <a:ext cx="3810000" cy="3143250"/>
          </a:xfrm>
          <a:prstGeom prst="rect">
            <a:avLst/>
          </a:prstGeom>
          <a:solidFill>
            <a:srgbClr val="D8D3CA"/>
          </a:solidFill>
          <a:ln/>
        </p:spPr>
      </p:sp>
      <p:sp>
        <p:nvSpPr>
          <p:cNvPr id="20" name="Shape 18"/>
          <p:cNvSpPr/>
          <p:nvPr/>
        </p:nvSpPr>
        <p:spPr>
          <a:xfrm rot="120000">
            <a:off x="7620000" y="1428750"/>
            <a:ext cx="3810000" cy="3143250"/>
          </a:xfrm>
          <a:prstGeom prst="rect">
            <a:avLst/>
          </a:prstGeom>
          <a:solidFill>
            <a:srgbClr val="FFFFFF"/>
          </a:solidFill>
          <a:ln/>
        </p:spPr>
      </p:sp>
      <p:pic>
        <p:nvPicPr>
          <p:cNvPr id="21" name="Image 0" descr="preencoded.png">    </p:cNvPr>
          <p:cNvPicPr>
            <a:picLocks noChangeAspect="1"/>
          </p:cNvPicPr>
          <p:nvPr/>
        </p:nvPicPr>
        <p:blipFill>
          <a:blip r:embed="rId1"/>
          <a:srcRect l="685" r="685" t="0" b="0"/>
          <a:stretch/>
        </p:blipFill>
        <p:spPr>
          <a:xfrm rot="120000">
            <a:off x="7699857" y="1505014"/>
            <a:ext cx="3657600" cy="2781300"/>
          </a:xfrm>
          <a:prstGeom prst="rect">
            <a:avLst/>
          </a:prstGeom>
        </p:spPr>
      </p:pic>
      <p:sp>
        <p:nvSpPr>
          <p:cNvPr id="22" name="Text 19"/>
          <p:cNvSpPr/>
          <p:nvPr/>
        </p:nvSpPr>
        <p:spPr>
          <a:xfrm rot="120000">
            <a:off x="7648004" y="4305927"/>
            <a:ext cx="2968371"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Exhibit 1 · A quiet Friday morning (illustrative)</a:t>
            </a:r>
            <a:endParaRPr lang="en-US" sz="900" dirty="0">
              <a:latin typeface="Courier New" pitchFamily="34" charset="0"/>
              <a:ea typeface="Microsoft YaHei" pitchFamily="34" charset="-122"/>
              <a:cs typeface="Courier New" pitchFamily="34" charset="-120"/>
            </a:endParaRPr>
          </a:p>
        </p:txBody>
      </p:sp>
      <p:sp>
        <p:nvSpPr>
          <p:cNvPr id="23" name="Shape 20"/>
          <p:cNvSpPr/>
          <p:nvPr/>
        </p:nvSpPr>
        <p:spPr>
          <a:xfrm rot="21120000">
            <a:off x="7920038" y="4967287"/>
            <a:ext cx="1628775" cy="676275"/>
          </a:xfrm>
          <a:prstGeom prst="rect">
            <a:avLst/>
          </a:prstGeom>
          <a:noFill/>
          <a:ln w="28575">
            <a:solidFill>
              <a:srgbClr val="A63A2B">
                <a:alpha val="88000"/>
              </a:srgbClr>
            </a:solidFill>
            <a:prstDash val="solid"/>
          </a:ln>
        </p:spPr>
      </p:sp>
      <p:sp>
        <p:nvSpPr>
          <p:cNvPr id="24" name="Text 21"/>
          <p:cNvSpPr/>
          <p:nvPr/>
        </p:nvSpPr>
        <p:spPr>
          <a:xfrm rot="21120000">
            <a:off x="8057671" y="5039951"/>
            <a:ext cx="1327080" cy="342900"/>
          </a:xfrm>
          <a:prstGeom prst="rect">
            <a:avLst/>
          </a:prstGeom>
          <a:noFill/>
          <a:ln/>
        </p:spPr>
        <p:txBody>
          <a:bodyPr wrap="none" lIns="0" tIns="0" rIns="0" bIns="0" rtlCol="0" anchor="t"/>
          <a:lstStyle/>
          <a:p>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D</a:t>
            </a:r>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e</a:t>
            </a:r>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c</a:t>
            </a:r>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i</a:t>
            </a:r>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d</a:t>
            </a:r>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e</a:t>
            </a:r>
            <a:pPr algn="l" indent="0" marL="0">
              <a:buNone/>
            </a:pPr>
            <a:r>
              <a:rPr lang="en-US" sz="2250" b="1" dirty="0">
                <a:solidFill>
                  <a:srgbClr val="A63A2B">
                    <a:alpha val="88000"/>
                  </a:srgbClr>
                </a:solidFill>
                <a:latin typeface="Times New Roman" pitchFamily="34" charset="0"/>
                <a:ea typeface="SimSun" pitchFamily="34" charset="-122"/>
                <a:cs typeface="Times New Roman" pitchFamily="34" charset="-120"/>
              </a:rPr>
              <a:t>d</a:t>
            </a:r>
            <a:endParaRPr lang="en-US" sz="2250" dirty="0">
              <a:latin typeface="Times New Roman" pitchFamily="34" charset="0"/>
              <a:ea typeface="SimSun" pitchFamily="34" charset="-122"/>
              <a:cs typeface="Times New Roman" pitchFamily="34" charset="-120"/>
            </a:endParaRPr>
          </a:p>
        </p:txBody>
      </p:sp>
      <p:sp>
        <p:nvSpPr>
          <p:cNvPr id="25" name="Text 22"/>
          <p:cNvSpPr/>
          <p:nvPr/>
        </p:nvSpPr>
        <p:spPr>
          <a:xfrm rot="21120000">
            <a:off x="8369449" y="5386811"/>
            <a:ext cx="733514" cy="137160"/>
          </a:xfrm>
          <a:prstGeom prst="rect">
            <a:avLst/>
          </a:prstGeom>
          <a:noFill/>
          <a:ln/>
        </p:spPr>
        <p:txBody>
          <a:bodyPr wrap="none" lIns="0" tIns="0" rIns="0" bIns="0" rtlCol="0" anchor="t"/>
          <a:lstStyle/>
          <a:p>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2</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0</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2</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6</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 </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 </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1</a:t>
            </a:r>
            <a:pPr algn="l" indent="0" marL="0">
              <a:buNone/>
            </a:pPr>
            <a:r>
              <a:rPr lang="en-US" sz="900" b="1" dirty="0">
                <a:solidFill>
                  <a:srgbClr val="A63A2B">
                    <a:alpha val="88000"/>
                  </a:srgbClr>
                </a:solidFill>
                <a:latin typeface="Courier New" pitchFamily="34" charset="0"/>
                <a:ea typeface="Microsoft YaHei" pitchFamily="34" charset="-122"/>
                <a:cs typeface="Courier New" pitchFamily="34" charset="-120"/>
              </a:rPr>
              <a:t>0</a:t>
            </a:r>
            <a:endParaRPr lang="en-US" sz="900" dirty="0">
              <a:latin typeface="Courier New" pitchFamily="34" charset="0"/>
              <a:ea typeface="Microsoft YaHei" pitchFamily="34" charset="-122"/>
              <a:cs typeface="Courier New"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1031885"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01"/>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2</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Decision</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32 hours, full pay, six months</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Shape 13"/>
          <p:cNvSpPr/>
          <p:nvPr/>
        </p:nvSpPr>
        <p:spPr>
          <a:xfrm>
            <a:off x="2286000" y="2819400"/>
            <a:ext cx="9296400" cy="9525"/>
          </a:xfrm>
          <a:prstGeom prst="rect">
            <a:avLst/>
          </a:prstGeom>
          <a:solidFill>
            <a:srgbClr val="E4DFD2"/>
          </a:solidFill>
          <a:ln/>
        </p:spPr>
      </p:sp>
      <p:sp>
        <p:nvSpPr>
          <p:cNvPr id="16" name="Text 14"/>
          <p:cNvSpPr/>
          <p:nvPr/>
        </p:nvSpPr>
        <p:spPr>
          <a:xfrm>
            <a:off x="2476500" y="2107293"/>
            <a:ext cx="9715500" cy="411480"/>
          </a:xfrm>
          <a:prstGeom prst="rect">
            <a:avLst/>
          </a:prstGeom>
          <a:noFill/>
          <a:ln/>
        </p:spPr>
        <p:txBody>
          <a:bodyPr wrap="none" lIns="0" tIns="0" rIns="0" bIns="0" rtlCol="0" anchor="t"/>
          <a:lstStyle/>
          <a:p>
            <a:pPr algn="l" indent="0" marL="0">
              <a:buNone/>
            </a:pPr>
            <a:r>
              <a:rPr lang="en-US" sz="2700" b="1" dirty="0">
                <a:solidFill>
                  <a:srgbClr val="A63A2B"/>
                </a:solidFill>
                <a:latin typeface="Times New Roman" pitchFamily="34" charset="0"/>
                <a:ea typeface="SimSun" pitchFamily="34" charset="-122"/>
                <a:cs typeface="Times New Roman" pitchFamily="34" charset="-120"/>
              </a:rPr>
              <a:t>1.</a:t>
            </a:r>
            <a:endParaRPr lang="en-US" sz="2700" dirty="0">
              <a:latin typeface="Times New Roman" pitchFamily="34" charset="0"/>
              <a:ea typeface="SimSun" pitchFamily="34" charset="-122"/>
              <a:cs typeface="Times New Roman" pitchFamily="34" charset="-120"/>
            </a:endParaRPr>
          </a:p>
        </p:txBody>
      </p:sp>
      <p:sp>
        <p:nvSpPr>
          <p:cNvPr id="17" name="Text 15"/>
          <p:cNvSpPr/>
          <p:nvPr/>
        </p:nvSpPr>
        <p:spPr>
          <a:xfrm>
            <a:off x="3429000" y="2102707"/>
            <a:ext cx="8763000"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Hours and pay</a:t>
            </a:r>
            <a:endParaRPr lang="en-US" sz="1650" dirty="0">
              <a:latin typeface="Times New Roman" pitchFamily="34" charset="0"/>
              <a:ea typeface="SimSun" pitchFamily="34" charset="-122"/>
              <a:cs typeface="Times New Roman" pitchFamily="34" charset="-120"/>
            </a:endParaRPr>
          </a:p>
        </p:txBody>
      </p:sp>
      <p:sp>
        <p:nvSpPr>
          <p:cNvPr id="18" name="Text 16"/>
          <p:cNvSpPr/>
          <p:nvPr/>
        </p:nvSpPr>
        <p:spPr>
          <a:xfrm>
            <a:off x="5715000" y="2121058"/>
            <a:ext cx="6477000" cy="205740"/>
          </a:xfrm>
          <a:prstGeom prst="rect">
            <a:avLst/>
          </a:prstGeom>
          <a:noFill/>
          <a:ln/>
        </p:spPr>
        <p:txBody>
          <a:bodyPr wrap="none" lIns="0" tIns="0" rIns="0" bIns="0" rtlCol="0" anchor="t"/>
          <a:lstStyle/>
          <a:p>
            <a:pPr algn="l" indent="0" marL="0">
              <a:buNone/>
            </a:pPr>
            <a:r>
              <a:rPr lang="en-US" sz="1350" dirty="0">
                <a:solidFill>
                  <a:srgbClr val="221E18"/>
                </a:solidFill>
                <a:latin typeface="Microsoft YaHei" pitchFamily="34" charset="0"/>
                <a:ea typeface="Microsoft YaHei" pitchFamily="34" charset="-122"/>
                <a:cs typeface="Microsoft YaHei" pitchFamily="34" charset="-120"/>
              </a:rPr>
              <a:t>All full-time staff work 32 hours a week. Pay, bonus base, leave and</a:t>
            </a:r>
            <a:endParaRPr lang="en-US" sz="1350" dirty="0">
              <a:latin typeface="Microsoft YaHei" pitchFamily="34" charset="0"/>
              <a:ea typeface="Microsoft YaHei" pitchFamily="34" charset="-122"/>
              <a:cs typeface="Microsoft YaHei" pitchFamily="34" charset="-120"/>
            </a:endParaRPr>
          </a:p>
        </p:txBody>
      </p:sp>
      <p:sp>
        <p:nvSpPr>
          <p:cNvPr id="19" name="Text 17"/>
          <p:cNvSpPr/>
          <p:nvPr/>
        </p:nvSpPr>
        <p:spPr>
          <a:xfrm>
            <a:off x="5715000" y="2387758"/>
            <a:ext cx="6477000" cy="205740"/>
          </a:xfrm>
          <a:prstGeom prst="rect">
            <a:avLst/>
          </a:prstGeom>
          <a:noFill/>
          <a:ln/>
        </p:spPr>
        <p:txBody>
          <a:bodyPr wrap="none" lIns="0" tIns="0" rIns="0" bIns="0" rtlCol="0" anchor="t"/>
          <a:lstStyle/>
          <a:p>
            <a:pPr algn="l" indent="0" marL="0">
              <a:buNone/>
            </a:pPr>
            <a:r>
              <a:rPr lang="en-US" sz="1350" dirty="0">
                <a:solidFill>
                  <a:srgbClr val="221E18"/>
                </a:solidFill>
                <a:latin typeface="Microsoft YaHei" pitchFamily="34" charset="0"/>
                <a:ea typeface="Microsoft YaHei" pitchFamily="34" charset="-122"/>
                <a:cs typeface="Microsoft YaHei" pitchFamily="34" charset="-120"/>
              </a:rPr>
              <a:t>benefits stay the same</a:t>
            </a:r>
            <a:endParaRPr lang="en-US" sz="1350" dirty="0">
              <a:latin typeface="Microsoft YaHei" pitchFamily="34" charset="0"/>
              <a:ea typeface="Microsoft YaHei" pitchFamily="34" charset="-122"/>
              <a:cs typeface="Microsoft YaHei" pitchFamily="34" charset="-120"/>
            </a:endParaRPr>
          </a:p>
        </p:txBody>
      </p:sp>
      <p:sp>
        <p:nvSpPr>
          <p:cNvPr id="20" name="Shape 18"/>
          <p:cNvSpPr/>
          <p:nvPr/>
        </p:nvSpPr>
        <p:spPr>
          <a:xfrm>
            <a:off x="2286000" y="3829050"/>
            <a:ext cx="9296400" cy="9525"/>
          </a:xfrm>
          <a:prstGeom prst="rect">
            <a:avLst/>
          </a:prstGeom>
          <a:solidFill>
            <a:srgbClr val="E4DFD2"/>
          </a:solidFill>
          <a:ln/>
        </p:spPr>
      </p:sp>
      <p:sp>
        <p:nvSpPr>
          <p:cNvPr id="21" name="Text 19"/>
          <p:cNvSpPr/>
          <p:nvPr/>
        </p:nvSpPr>
        <p:spPr>
          <a:xfrm>
            <a:off x="2476500" y="3116943"/>
            <a:ext cx="9715500" cy="411480"/>
          </a:xfrm>
          <a:prstGeom prst="rect">
            <a:avLst/>
          </a:prstGeom>
          <a:noFill/>
          <a:ln/>
        </p:spPr>
        <p:txBody>
          <a:bodyPr wrap="none" lIns="0" tIns="0" rIns="0" bIns="0" rtlCol="0" anchor="t"/>
          <a:lstStyle/>
          <a:p>
            <a:pPr algn="l" indent="0" marL="0">
              <a:buNone/>
            </a:pPr>
            <a:r>
              <a:rPr lang="en-US" sz="2700" b="1" dirty="0">
                <a:solidFill>
                  <a:srgbClr val="A63A2B"/>
                </a:solidFill>
                <a:latin typeface="Times New Roman" pitchFamily="34" charset="0"/>
                <a:ea typeface="SimSun" pitchFamily="34" charset="-122"/>
                <a:cs typeface="Times New Roman" pitchFamily="34" charset="-120"/>
              </a:rPr>
              <a:t>2.</a:t>
            </a:r>
            <a:endParaRPr lang="en-US" sz="2700" dirty="0">
              <a:latin typeface="Times New Roman" pitchFamily="34" charset="0"/>
              <a:ea typeface="SimSun" pitchFamily="34" charset="-122"/>
              <a:cs typeface="Times New Roman" pitchFamily="34" charset="-120"/>
            </a:endParaRPr>
          </a:p>
        </p:txBody>
      </p:sp>
      <p:sp>
        <p:nvSpPr>
          <p:cNvPr id="22" name="Text 20"/>
          <p:cNvSpPr/>
          <p:nvPr/>
        </p:nvSpPr>
        <p:spPr>
          <a:xfrm>
            <a:off x="3429000" y="3112357"/>
            <a:ext cx="8763000"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Dates</a:t>
            </a:r>
            <a:endParaRPr lang="en-US" sz="1650" dirty="0">
              <a:latin typeface="Times New Roman" pitchFamily="34" charset="0"/>
              <a:ea typeface="SimSun" pitchFamily="34" charset="-122"/>
              <a:cs typeface="Times New Roman" pitchFamily="34" charset="-120"/>
            </a:endParaRPr>
          </a:p>
        </p:txBody>
      </p:sp>
      <p:sp>
        <p:nvSpPr>
          <p:cNvPr id="23" name="Text 21"/>
          <p:cNvSpPr/>
          <p:nvPr/>
        </p:nvSpPr>
        <p:spPr>
          <a:xfrm>
            <a:off x="5715000" y="3130708"/>
            <a:ext cx="6477000" cy="205740"/>
          </a:xfrm>
          <a:prstGeom prst="rect">
            <a:avLst/>
          </a:prstGeom>
          <a:noFill/>
          <a:ln/>
        </p:spPr>
        <p:txBody>
          <a:bodyPr wrap="none" lIns="0" tIns="0" rIns="0" bIns="0" rtlCol="0" anchor="t"/>
          <a:lstStyle/>
          <a:p>
            <a:pPr algn="l" indent="0" marL="0">
              <a:buNone/>
            </a:pPr>
            <a:r>
              <a:rPr lang="en-US" sz="1350" dirty="0">
                <a:solidFill>
                  <a:srgbClr val="221E18"/>
                </a:solidFill>
                <a:latin typeface="Microsoft YaHei" pitchFamily="34" charset="0"/>
                <a:ea typeface="Microsoft YaHei" pitchFamily="34" charset="-122"/>
                <a:cs typeface="Microsoft YaHei" pitchFamily="34" charset="-120"/>
              </a:rPr>
              <a:t>Prepare in November and December. Trial from January 4 to June</a:t>
            </a:r>
            <a:endParaRPr lang="en-US" sz="1350" dirty="0">
              <a:latin typeface="Microsoft YaHei" pitchFamily="34" charset="0"/>
              <a:ea typeface="Microsoft YaHei" pitchFamily="34" charset="-122"/>
              <a:cs typeface="Microsoft YaHei" pitchFamily="34" charset="-120"/>
            </a:endParaRPr>
          </a:p>
        </p:txBody>
      </p:sp>
      <p:sp>
        <p:nvSpPr>
          <p:cNvPr id="24" name="Text 22"/>
          <p:cNvSpPr/>
          <p:nvPr/>
        </p:nvSpPr>
        <p:spPr>
          <a:xfrm>
            <a:off x="5715000" y="3397408"/>
            <a:ext cx="6477000" cy="205740"/>
          </a:xfrm>
          <a:prstGeom prst="rect">
            <a:avLst/>
          </a:prstGeom>
          <a:noFill/>
          <a:ln/>
        </p:spPr>
        <p:txBody>
          <a:bodyPr wrap="none" lIns="0" tIns="0" rIns="0" bIns="0" rtlCol="0" anchor="t"/>
          <a:lstStyle/>
          <a:p>
            <a:pPr algn="l" indent="0" marL="0">
              <a:buNone/>
            </a:pPr>
            <a:r>
              <a:rPr lang="en-US" sz="1350" dirty="0">
                <a:solidFill>
                  <a:srgbClr val="221E18"/>
                </a:solidFill>
                <a:latin typeface="Microsoft YaHei" pitchFamily="34" charset="0"/>
                <a:ea typeface="Microsoft YaHei" pitchFamily="34" charset="-122"/>
                <a:cs typeface="Microsoft YaHei" pitchFamily="34" charset="-120"/>
              </a:rPr>
              <a:t>30, 2027</a:t>
            </a:r>
            <a:endParaRPr lang="en-US" sz="1350" dirty="0">
              <a:latin typeface="Microsoft YaHei" pitchFamily="34" charset="0"/>
              <a:ea typeface="Microsoft YaHei" pitchFamily="34" charset="-122"/>
              <a:cs typeface="Microsoft YaHei" pitchFamily="34" charset="-120"/>
            </a:endParaRPr>
          </a:p>
        </p:txBody>
      </p:sp>
      <p:sp>
        <p:nvSpPr>
          <p:cNvPr id="25" name="Shape 23"/>
          <p:cNvSpPr/>
          <p:nvPr/>
        </p:nvSpPr>
        <p:spPr>
          <a:xfrm>
            <a:off x="2286000" y="4838700"/>
            <a:ext cx="9296400" cy="9525"/>
          </a:xfrm>
          <a:prstGeom prst="rect">
            <a:avLst/>
          </a:prstGeom>
          <a:solidFill>
            <a:srgbClr val="E4DFD2"/>
          </a:solidFill>
          <a:ln/>
        </p:spPr>
      </p:sp>
      <p:sp>
        <p:nvSpPr>
          <p:cNvPr id="26" name="Text 24"/>
          <p:cNvSpPr/>
          <p:nvPr/>
        </p:nvSpPr>
        <p:spPr>
          <a:xfrm>
            <a:off x="2476500" y="4126593"/>
            <a:ext cx="9715500" cy="411480"/>
          </a:xfrm>
          <a:prstGeom prst="rect">
            <a:avLst/>
          </a:prstGeom>
          <a:noFill/>
          <a:ln/>
        </p:spPr>
        <p:txBody>
          <a:bodyPr wrap="none" lIns="0" tIns="0" rIns="0" bIns="0" rtlCol="0" anchor="t"/>
          <a:lstStyle/>
          <a:p>
            <a:pPr algn="l" indent="0" marL="0">
              <a:buNone/>
            </a:pPr>
            <a:r>
              <a:rPr lang="en-US" sz="2700" b="1" dirty="0">
                <a:solidFill>
                  <a:srgbClr val="A63A2B"/>
                </a:solidFill>
                <a:latin typeface="Times New Roman" pitchFamily="34" charset="0"/>
                <a:ea typeface="SimSun" pitchFamily="34" charset="-122"/>
                <a:cs typeface="Times New Roman" pitchFamily="34" charset="-120"/>
              </a:rPr>
              <a:t>3.</a:t>
            </a:r>
            <a:endParaRPr lang="en-US" sz="2700" dirty="0">
              <a:latin typeface="Times New Roman" pitchFamily="34" charset="0"/>
              <a:ea typeface="SimSun" pitchFamily="34" charset="-122"/>
              <a:cs typeface="Times New Roman" pitchFamily="34" charset="-120"/>
            </a:endParaRPr>
          </a:p>
        </p:txBody>
      </p:sp>
      <p:sp>
        <p:nvSpPr>
          <p:cNvPr id="27" name="Text 25"/>
          <p:cNvSpPr/>
          <p:nvPr/>
        </p:nvSpPr>
        <p:spPr>
          <a:xfrm>
            <a:off x="3429000" y="4122007"/>
            <a:ext cx="8763000"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Model</a:t>
            </a:r>
            <a:endParaRPr lang="en-US" sz="1650" dirty="0">
              <a:latin typeface="Times New Roman" pitchFamily="34" charset="0"/>
              <a:ea typeface="SimSun" pitchFamily="34" charset="-122"/>
              <a:cs typeface="Times New Roman" pitchFamily="34" charset="-120"/>
            </a:endParaRPr>
          </a:p>
        </p:txBody>
      </p:sp>
      <p:sp>
        <p:nvSpPr>
          <p:cNvPr id="28" name="Text 26"/>
          <p:cNvSpPr/>
          <p:nvPr/>
        </p:nvSpPr>
        <p:spPr>
          <a:xfrm>
            <a:off x="5715000" y="4140358"/>
            <a:ext cx="6477000" cy="205740"/>
          </a:xfrm>
          <a:prstGeom prst="rect">
            <a:avLst/>
          </a:prstGeom>
          <a:noFill/>
          <a:ln/>
        </p:spPr>
        <p:txBody>
          <a:bodyPr wrap="none" lIns="0" tIns="0" rIns="0" bIns="0" rtlCol="0" anchor="t"/>
          <a:lstStyle/>
          <a:p>
            <a:pPr algn="l" indent="0" marL="0">
              <a:buNone/>
            </a:pPr>
            <a:r>
              <a:rPr lang="en-US" sz="1350" dirty="0">
                <a:solidFill>
                  <a:srgbClr val="221E18"/>
                </a:solidFill>
                <a:latin typeface="Microsoft YaHei" pitchFamily="34" charset="0"/>
                <a:ea typeface="Microsoft YaHei" pitchFamily="34" charset="-122"/>
                <a:cs typeface="Microsoft YaHei" pitchFamily="34" charset="-120"/>
              </a:rPr>
              <a:t>Each department picks one of three models. Support and always-on</a:t>
            </a:r>
            <a:endParaRPr lang="en-US" sz="1350" dirty="0">
              <a:latin typeface="Microsoft YaHei" pitchFamily="34" charset="0"/>
              <a:ea typeface="Microsoft YaHei" pitchFamily="34" charset="-122"/>
              <a:cs typeface="Microsoft YaHei" pitchFamily="34" charset="-120"/>
            </a:endParaRPr>
          </a:p>
        </p:txBody>
      </p:sp>
      <p:sp>
        <p:nvSpPr>
          <p:cNvPr id="29" name="Text 27"/>
          <p:cNvSpPr/>
          <p:nvPr/>
        </p:nvSpPr>
        <p:spPr>
          <a:xfrm>
            <a:off x="5715000" y="4407058"/>
            <a:ext cx="6477000" cy="205740"/>
          </a:xfrm>
          <a:prstGeom prst="rect">
            <a:avLst/>
          </a:prstGeom>
          <a:noFill/>
          <a:ln/>
        </p:spPr>
        <p:txBody>
          <a:bodyPr wrap="none" lIns="0" tIns="0" rIns="0" bIns="0" rtlCol="0" anchor="t"/>
          <a:lstStyle/>
          <a:p>
            <a:pPr algn="l" indent="0" marL="0">
              <a:buNone/>
            </a:pPr>
            <a:r>
              <a:rPr lang="en-US" sz="1350" dirty="0">
                <a:solidFill>
                  <a:srgbClr val="221E18"/>
                </a:solidFill>
                <a:latin typeface="Microsoft YaHei" pitchFamily="34" charset="0"/>
                <a:ea typeface="Microsoft YaHei" pitchFamily="34" charset="-122"/>
                <a:cs typeface="Microsoft YaHei" pitchFamily="34" charset="-120"/>
              </a:rPr>
              <a:t>roles stagger</a:t>
            </a:r>
            <a:endParaRPr lang="en-US" sz="1350" dirty="0">
              <a:latin typeface="Microsoft YaHei" pitchFamily="34" charset="0"/>
              <a:ea typeface="Microsoft YaHei" pitchFamily="34" charset="-122"/>
              <a:cs typeface="Microsoft YaHei" pitchFamily="34" charset="-120"/>
            </a:endParaRPr>
          </a:p>
        </p:txBody>
      </p:sp>
      <p:sp>
        <p:nvSpPr>
          <p:cNvPr id="30" name="Shape 28"/>
          <p:cNvSpPr/>
          <p:nvPr/>
        </p:nvSpPr>
        <p:spPr>
          <a:xfrm>
            <a:off x="2286000" y="4895850"/>
            <a:ext cx="9296400" cy="952500"/>
          </a:xfrm>
          <a:prstGeom prst="rect">
            <a:avLst/>
          </a:prstGeom>
          <a:solidFill>
            <a:srgbClr val="F0E2D8"/>
          </a:solidFill>
          <a:ln/>
        </p:spPr>
      </p:sp>
      <p:sp>
        <p:nvSpPr>
          <p:cNvPr id="31" name="Shape 29"/>
          <p:cNvSpPr/>
          <p:nvPr/>
        </p:nvSpPr>
        <p:spPr>
          <a:xfrm>
            <a:off x="2286000" y="5848350"/>
            <a:ext cx="9296400" cy="9525"/>
          </a:xfrm>
          <a:prstGeom prst="rect">
            <a:avLst/>
          </a:prstGeom>
          <a:solidFill>
            <a:srgbClr val="E4DFD2"/>
          </a:solidFill>
          <a:ln/>
        </p:spPr>
      </p:sp>
      <p:sp>
        <p:nvSpPr>
          <p:cNvPr id="32" name="Text 30"/>
          <p:cNvSpPr/>
          <p:nvPr/>
        </p:nvSpPr>
        <p:spPr>
          <a:xfrm>
            <a:off x="2476500" y="5136243"/>
            <a:ext cx="9715500" cy="411480"/>
          </a:xfrm>
          <a:prstGeom prst="rect">
            <a:avLst/>
          </a:prstGeom>
          <a:noFill/>
          <a:ln/>
        </p:spPr>
        <p:txBody>
          <a:bodyPr wrap="none" lIns="0" tIns="0" rIns="0" bIns="0" rtlCol="0" anchor="t"/>
          <a:lstStyle/>
          <a:p>
            <a:pPr algn="l" indent="0" marL="0">
              <a:buNone/>
            </a:pPr>
            <a:r>
              <a:rPr lang="en-US" sz="2700" b="1" dirty="0">
                <a:solidFill>
                  <a:srgbClr val="A63A2B"/>
                </a:solidFill>
                <a:latin typeface="Times New Roman" pitchFamily="34" charset="0"/>
                <a:ea typeface="SimSun" pitchFamily="34" charset="-122"/>
                <a:cs typeface="Times New Roman" pitchFamily="34" charset="-120"/>
              </a:rPr>
              <a:t>4.</a:t>
            </a:r>
            <a:endParaRPr lang="en-US" sz="2700" dirty="0">
              <a:latin typeface="Times New Roman" pitchFamily="34" charset="0"/>
              <a:ea typeface="SimSun" pitchFamily="34" charset="-122"/>
              <a:cs typeface="Times New Roman" pitchFamily="34" charset="-120"/>
            </a:endParaRPr>
          </a:p>
        </p:txBody>
      </p:sp>
      <p:sp>
        <p:nvSpPr>
          <p:cNvPr id="33" name="Text 31"/>
          <p:cNvSpPr/>
          <p:nvPr/>
        </p:nvSpPr>
        <p:spPr>
          <a:xfrm>
            <a:off x="3429000" y="5131657"/>
            <a:ext cx="87630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Keep or stop</a:t>
            </a:r>
            <a:endParaRPr lang="en-US" sz="1650" dirty="0">
              <a:latin typeface="Times New Roman" pitchFamily="34" charset="0"/>
              <a:ea typeface="SimSun" pitchFamily="34" charset="-122"/>
              <a:cs typeface="Times New Roman" pitchFamily="34" charset="-120"/>
            </a:endParaRPr>
          </a:p>
        </p:txBody>
      </p:sp>
      <p:sp>
        <p:nvSpPr>
          <p:cNvPr id="34" name="Text 32"/>
          <p:cNvSpPr/>
          <p:nvPr/>
        </p:nvSpPr>
        <p:spPr>
          <a:xfrm>
            <a:off x="5715000" y="5150008"/>
            <a:ext cx="6477000" cy="205740"/>
          </a:xfrm>
          <a:prstGeom prst="rect">
            <a:avLst/>
          </a:prstGeom>
          <a:noFill/>
          <a:ln/>
        </p:spPr>
        <p:txBody>
          <a:bodyPr wrap="none" lIns="0" tIns="0" rIns="0" bIns="0" rtlCol="0" anchor="t"/>
          <a:lstStyle/>
          <a:p>
            <a:pPr algn="l" indent="0" marL="0">
              <a:buNone/>
            </a:pPr>
            <a:r>
              <a:rPr lang="en-US" sz="1350" dirty="0">
                <a:solidFill>
                  <a:srgbClr val="221E18"/>
                </a:solidFill>
                <a:latin typeface="Microsoft YaHei" pitchFamily="34" charset="0"/>
                <a:ea typeface="Microsoft YaHei" pitchFamily="34" charset="-122"/>
                <a:cs typeface="Microsoft YaHei" pitchFamily="34" charset="-120"/>
              </a:rPr>
              <a:t>We decide in July on measures agreed now. A team that trips a stop</a:t>
            </a:r>
            <a:endParaRPr lang="en-US" sz="1350" dirty="0">
              <a:latin typeface="Microsoft YaHei" pitchFamily="34" charset="0"/>
              <a:ea typeface="Microsoft YaHei" pitchFamily="34" charset="-122"/>
              <a:cs typeface="Microsoft YaHei" pitchFamily="34" charset="-120"/>
            </a:endParaRPr>
          </a:p>
        </p:txBody>
      </p:sp>
      <p:sp>
        <p:nvSpPr>
          <p:cNvPr id="35" name="Text 33"/>
          <p:cNvSpPr/>
          <p:nvPr/>
        </p:nvSpPr>
        <p:spPr>
          <a:xfrm>
            <a:off x="5715000" y="5416708"/>
            <a:ext cx="6477000" cy="205740"/>
          </a:xfrm>
          <a:prstGeom prst="rect">
            <a:avLst/>
          </a:prstGeom>
          <a:noFill/>
          <a:ln/>
        </p:spPr>
        <p:txBody>
          <a:bodyPr wrap="none" lIns="0" tIns="0" rIns="0" bIns="0" rtlCol="0" anchor="t"/>
          <a:lstStyle/>
          <a:p>
            <a:pPr algn="l" indent="0" marL="0">
              <a:buNone/>
            </a:pPr>
            <a:r>
              <a:rPr lang="en-US" sz="1350" dirty="0">
                <a:solidFill>
                  <a:srgbClr val="221E18"/>
                </a:solidFill>
                <a:latin typeface="Microsoft YaHei" pitchFamily="34" charset="0"/>
                <a:ea typeface="Microsoft YaHei" pitchFamily="34" charset="-122"/>
                <a:cs typeface="Microsoft YaHei" pitchFamily="34" charset="-120"/>
              </a:rPr>
              <a:t>rule goes back at once</a:t>
            </a:r>
            <a:endParaRPr lang="en-US" sz="13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1031885"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02"/>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3</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Reasons</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Burnout, retention, hiring. Not revenue</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Shape 13"/>
          <p:cNvSpPr/>
          <p:nvPr/>
        </p:nvSpPr>
        <p:spPr>
          <a:xfrm>
            <a:off x="2346325" y="1968321"/>
            <a:ext cx="222251" cy="189088"/>
          </a:xfrm>
          <a:custGeom>
            <a:avLst/>
            <a:gdLst/>
            <a:ahLst/>
            <a:cxnLst/>
            <a:rect l="l" t="t" r="r" b="b"/>
            <a:pathLst>
              <a:path w="222251" h="189088">
                <a:moveTo>
                  <a:pt x="0" y="61298"/>
                </a:moveTo>
                <a:arcTo hR="61119" wR="61119" stAng="10800063" swAng="8283398"/>
                <a:arcTo hR="6223" wR="6223" stAng="8214981" swAng="-5629961"/>
                <a:arcTo hR="61008" wR="61008" stAng="13300099" swAng="8316277"/>
                <a:cubicBezTo>
                  <a:pt x="222250" y="86746"/>
                  <a:pt x="205581" y="105748"/>
                  <a:pt x="188913" y="122417"/>
                </a:cubicBezTo>
                <a:lnTo>
                  <a:pt x="127883" y="181458"/>
                </a:lnTo>
                <a:arcTo hR="22225" wR="22225" stAng="2462727" swAng="5831002"/>
                <a:lnTo>
                  <a:pt x="33338" y="122417"/>
                </a:lnTo>
                <a:cubicBezTo>
                  <a:pt x="16669" y="105748"/>
                  <a:pt x="0" y="86857"/>
                  <a:pt x="0" y="61298"/>
                </a:cubicBezTo>
              </a:path>
            </a:pathLst>
          </a:custGeom>
          <a:noFill/>
          <a:ln w="22225">
            <a:solidFill>
              <a:srgbClr val="A63A2B"/>
            </a:solidFill>
            <a:prstDash val="solid"/>
          </a:ln>
        </p:spPr>
      </p:sp>
      <p:sp>
        <p:nvSpPr>
          <p:cNvPr id="16" name="Shape 14"/>
          <p:cNvSpPr/>
          <p:nvPr/>
        </p:nvSpPr>
        <p:spPr>
          <a:xfrm>
            <a:off x="2359882" y="2029619"/>
            <a:ext cx="195024" cy="77788"/>
          </a:xfrm>
          <a:custGeom>
            <a:avLst/>
            <a:gdLst/>
            <a:ahLst/>
            <a:cxnLst/>
            <a:rect l="l" t="t" r="r" b="b"/>
            <a:pathLst>
              <a:path w="195024" h="77788">
                <a:moveTo>
                  <a:pt x="0" y="38894"/>
                </a:moveTo>
                <a:lnTo>
                  <a:pt x="69787" y="38894"/>
                </a:lnTo>
                <a:lnTo>
                  <a:pt x="75343" y="27781"/>
                </a:lnTo>
                <a:lnTo>
                  <a:pt x="97568" y="77788"/>
                </a:lnTo>
                <a:lnTo>
                  <a:pt x="119793" y="0"/>
                </a:lnTo>
                <a:lnTo>
                  <a:pt x="136462" y="38894"/>
                </a:lnTo>
                <a:lnTo>
                  <a:pt x="195024" y="38894"/>
                </a:lnTo>
              </a:path>
            </a:pathLst>
          </a:custGeom>
          <a:noFill/>
          <a:ln w="22225">
            <a:solidFill>
              <a:srgbClr val="A63A2B"/>
            </a:solidFill>
            <a:prstDash val="solid"/>
          </a:ln>
        </p:spPr>
      </p:sp>
      <p:sp>
        <p:nvSpPr>
          <p:cNvPr id="17" name="Text 15"/>
          <p:cNvSpPr/>
          <p:nvPr/>
        </p:nvSpPr>
        <p:spPr>
          <a:xfrm>
            <a:off x="2762250" y="1921732"/>
            <a:ext cx="9429750"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Less burnout</a:t>
            </a:r>
            <a:endParaRPr lang="en-US" sz="1650" dirty="0">
              <a:latin typeface="Times New Roman" pitchFamily="34" charset="0"/>
              <a:ea typeface="SimSun" pitchFamily="34" charset="-122"/>
              <a:cs typeface="Times New Roman" pitchFamily="34" charset="-120"/>
            </a:endParaRPr>
          </a:p>
        </p:txBody>
      </p:sp>
      <p:sp>
        <p:nvSpPr>
          <p:cNvPr id="18" name="Text 16"/>
          <p:cNvSpPr/>
          <p:nvPr/>
        </p:nvSpPr>
        <p:spPr>
          <a:xfrm>
            <a:off x="2762250" y="2254099"/>
            <a:ext cx="9429750" cy="548640"/>
          </a:xfrm>
          <a:prstGeom prst="rect">
            <a:avLst/>
          </a:prstGeom>
          <a:noFill/>
          <a:ln/>
        </p:spPr>
        <p:txBody>
          <a:bodyPr wrap="none" lIns="0" tIns="0" rIns="0" bIns="0" rtlCol="0" anchor="t"/>
          <a:lstStyle/>
          <a:p>
            <a:pPr algn="l" indent="0" marL="0">
              <a:buNone/>
            </a:pPr>
            <a:r>
              <a:rPr lang="en-US" sz="3600" b="1" dirty="0">
                <a:solidFill>
                  <a:srgbClr val="A63A2B"/>
                </a:solidFill>
                <a:latin typeface="Times New Roman" pitchFamily="34" charset="0"/>
                <a:ea typeface="SimSun" pitchFamily="34" charset="-122"/>
                <a:cs typeface="Times New Roman" pitchFamily="34" charset="-120"/>
              </a:rPr>
              <a:t>82%</a:t>
            </a:r>
            <a:endParaRPr lang="en-US" sz="3600" dirty="0">
              <a:latin typeface="Times New Roman" pitchFamily="34" charset="0"/>
              <a:ea typeface="SimSun" pitchFamily="34" charset="-122"/>
              <a:cs typeface="Times New Roman" pitchFamily="34" charset="-120"/>
            </a:endParaRPr>
          </a:p>
        </p:txBody>
      </p:sp>
      <p:sp>
        <p:nvSpPr>
          <p:cNvPr id="19" name="Text 17"/>
          <p:cNvSpPr/>
          <p:nvPr/>
        </p:nvSpPr>
        <p:spPr>
          <a:xfrm>
            <a:off x="4381500" y="2320360"/>
            <a:ext cx="78105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of 28 UK organisations revisited a year on saw</a:t>
            </a:r>
            <a:endParaRPr lang="en-US" sz="1200" dirty="0">
              <a:latin typeface="Microsoft YaHei" pitchFamily="34" charset="0"/>
              <a:ea typeface="Microsoft YaHei" pitchFamily="34" charset="-122"/>
              <a:cs typeface="Microsoft YaHei" pitchFamily="34" charset="-120"/>
            </a:endParaRPr>
          </a:p>
        </p:txBody>
      </p:sp>
      <p:sp>
        <p:nvSpPr>
          <p:cNvPr id="20" name="Text 18"/>
          <p:cNvSpPr/>
          <p:nvPr/>
        </p:nvSpPr>
        <p:spPr>
          <a:xfrm>
            <a:off x="4381500" y="2568010"/>
            <a:ext cx="78105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better staff wellbeing</a:t>
            </a:r>
            <a:endParaRPr lang="en-US" sz="1200" dirty="0">
              <a:latin typeface="Microsoft YaHei" pitchFamily="34" charset="0"/>
              <a:ea typeface="Microsoft YaHei" pitchFamily="34" charset="-122"/>
              <a:cs typeface="Microsoft YaHei" pitchFamily="34" charset="-120"/>
            </a:endParaRPr>
          </a:p>
        </p:txBody>
      </p:sp>
      <p:sp>
        <p:nvSpPr>
          <p:cNvPr id="21" name="Shape 19"/>
          <p:cNvSpPr/>
          <p:nvPr/>
        </p:nvSpPr>
        <p:spPr>
          <a:xfrm>
            <a:off x="2286000" y="3162300"/>
            <a:ext cx="5715000" cy="9525"/>
          </a:xfrm>
          <a:prstGeom prst="rect">
            <a:avLst/>
          </a:prstGeom>
          <a:solidFill>
            <a:srgbClr val="E4DFD2"/>
          </a:solidFill>
          <a:ln/>
        </p:spPr>
      </p:sp>
      <p:sp>
        <p:nvSpPr>
          <p:cNvPr id="22" name="Shape 20"/>
          <p:cNvSpPr/>
          <p:nvPr/>
        </p:nvSpPr>
        <p:spPr>
          <a:xfrm>
            <a:off x="2501900" y="3414713"/>
            <a:ext cx="66675" cy="44450"/>
          </a:xfrm>
          <a:custGeom>
            <a:avLst/>
            <a:gdLst/>
            <a:ahLst/>
            <a:cxnLst/>
            <a:rect l="l" t="t" r="r" b="b"/>
            <a:pathLst>
              <a:path w="66675" h="44450">
                <a:moveTo>
                  <a:pt x="0" y="22225"/>
                </a:moveTo>
                <a:lnTo>
                  <a:pt x="22225" y="44450"/>
                </a:lnTo>
                <a:lnTo>
                  <a:pt x="66675" y="0"/>
                </a:lnTo>
              </a:path>
            </a:pathLst>
          </a:custGeom>
          <a:noFill/>
          <a:ln w="22225">
            <a:solidFill>
              <a:srgbClr val="A63A2B"/>
            </a:solidFill>
            <a:prstDash val="solid"/>
          </a:ln>
        </p:spPr>
      </p:sp>
      <p:sp>
        <p:nvSpPr>
          <p:cNvPr id="23" name="Shape 21"/>
          <p:cNvSpPr/>
          <p:nvPr/>
        </p:nvSpPr>
        <p:spPr>
          <a:xfrm>
            <a:off x="2346325" y="3481388"/>
            <a:ext cx="155575" cy="66675"/>
          </a:xfrm>
          <a:custGeom>
            <a:avLst/>
            <a:gdLst/>
            <a:ahLst/>
            <a:cxnLst/>
            <a:rect l="l" t="t" r="r" b="b"/>
            <a:pathLst>
              <a:path w="155575" h="66675">
                <a:moveTo>
                  <a:pt x="155575" y="66675"/>
                </a:moveTo>
                <a:lnTo>
                  <a:pt x="155575" y="44450"/>
                </a:lnTo>
                <a:arcTo hR="44450" wR="44450" stAng="0" swAng="-5400000"/>
                <a:lnTo>
                  <a:pt x="44450" y="0"/>
                </a:lnTo>
                <a:arcTo hR="44450" wR="44450" stAng="16200000" swAng="-5400000"/>
                <a:lnTo>
                  <a:pt x="0" y="66675"/>
                </a:lnTo>
              </a:path>
            </a:pathLst>
          </a:custGeom>
          <a:noFill/>
          <a:ln w="22225">
            <a:solidFill>
              <a:srgbClr val="A63A2B"/>
            </a:solidFill>
            <a:prstDash val="solid"/>
          </a:ln>
        </p:spPr>
      </p:sp>
      <p:sp>
        <p:nvSpPr>
          <p:cNvPr id="24" name="Shape 22"/>
          <p:cNvSpPr/>
          <p:nvPr/>
        </p:nvSpPr>
        <p:spPr>
          <a:xfrm>
            <a:off x="2379663" y="3348038"/>
            <a:ext cx="88900" cy="88900"/>
          </a:xfrm>
          <a:prstGeom prst="ellipse">
            <a:avLst/>
          </a:prstGeom>
          <a:noFill/>
          <a:ln w="22225">
            <a:solidFill>
              <a:srgbClr val="A63A2B"/>
            </a:solidFill>
            <a:prstDash val="solid"/>
          </a:ln>
        </p:spPr>
      </p:sp>
      <p:sp>
        <p:nvSpPr>
          <p:cNvPr id="25" name="Text 23"/>
          <p:cNvSpPr/>
          <p:nvPr/>
        </p:nvSpPr>
        <p:spPr>
          <a:xfrm>
            <a:off x="2762250" y="3312382"/>
            <a:ext cx="9429750"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Keeping people</a:t>
            </a:r>
            <a:endParaRPr lang="en-US" sz="1650" dirty="0">
              <a:latin typeface="Times New Roman" pitchFamily="34" charset="0"/>
              <a:ea typeface="SimSun" pitchFamily="34" charset="-122"/>
              <a:cs typeface="Times New Roman" pitchFamily="34" charset="-120"/>
            </a:endParaRPr>
          </a:p>
        </p:txBody>
      </p:sp>
      <p:sp>
        <p:nvSpPr>
          <p:cNvPr id="26" name="Text 24"/>
          <p:cNvSpPr/>
          <p:nvPr/>
        </p:nvSpPr>
        <p:spPr>
          <a:xfrm>
            <a:off x="2762250" y="3644749"/>
            <a:ext cx="9429750" cy="548640"/>
          </a:xfrm>
          <a:prstGeom prst="rect">
            <a:avLst/>
          </a:prstGeom>
          <a:noFill/>
          <a:ln/>
        </p:spPr>
        <p:txBody>
          <a:bodyPr wrap="none" lIns="0" tIns="0" rIns="0" bIns="0" rtlCol="0" anchor="t"/>
          <a:lstStyle/>
          <a:p>
            <a:pPr algn="l" indent="0" marL="0">
              <a:buNone/>
            </a:pPr>
            <a:r>
              <a:rPr lang="en-US" sz="3600" b="1" dirty="0">
                <a:solidFill>
                  <a:srgbClr val="A63A2B"/>
                </a:solidFill>
                <a:latin typeface="Times New Roman" pitchFamily="34" charset="0"/>
                <a:ea typeface="SimSun" pitchFamily="34" charset="-122"/>
                <a:cs typeface="Times New Roman" pitchFamily="34" charset="-120"/>
              </a:rPr>
              <a:t>50%</a:t>
            </a:r>
            <a:endParaRPr lang="en-US" sz="3600" dirty="0">
              <a:latin typeface="Times New Roman" pitchFamily="34" charset="0"/>
              <a:ea typeface="SimSun" pitchFamily="34" charset="-122"/>
              <a:cs typeface="Times New Roman" pitchFamily="34" charset="-120"/>
            </a:endParaRPr>
          </a:p>
        </p:txBody>
      </p:sp>
      <p:sp>
        <p:nvSpPr>
          <p:cNvPr id="27" name="Text 25"/>
          <p:cNvSpPr/>
          <p:nvPr/>
        </p:nvSpPr>
        <p:spPr>
          <a:xfrm>
            <a:off x="4381500" y="3711010"/>
            <a:ext cx="78105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of them saw less turnover. 15% of staff would not</a:t>
            </a:r>
            <a:endParaRPr lang="en-US" sz="1200" dirty="0">
              <a:latin typeface="Microsoft YaHei" pitchFamily="34" charset="0"/>
              <a:ea typeface="Microsoft YaHei" pitchFamily="34" charset="-122"/>
              <a:cs typeface="Microsoft YaHei" pitchFamily="34" charset="-120"/>
            </a:endParaRPr>
          </a:p>
        </p:txBody>
      </p:sp>
      <p:sp>
        <p:nvSpPr>
          <p:cNvPr id="28" name="Text 26"/>
          <p:cNvSpPr/>
          <p:nvPr/>
        </p:nvSpPr>
        <p:spPr>
          <a:xfrm>
            <a:off x="4381500" y="3958660"/>
            <a:ext cx="78105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go back to five days for any raise</a:t>
            </a:r>
            <a:endParaRPr lang="en-US" sz="1200" dirty="0">
              <a:latin typeface="Microsoft YaHei" pitchFamily="34" charset="0"/>
              <a:ea typeface="Microsoft YaHei" pitchFamily="34" charset="-122"/>
              <a:cs typeface="Microsoft YaHei" pitchFamily="34" charset="-120"/>
            </a:endParaRPr>
          </a:p>
        </p:txBody>
      </p:sp>
      <p:sp>
        <p:nvSpPr>
          <p:cNvPr id="29" name="Shape 27"/>
          <p:cNvSpPr/>
          <p:nvPr/>
        </p:nvSpPr>
        <p:spPr>
          <a:xfrm>
            <a:off x="2286000" y="4552950"/>
            <a:ext cx="5715000" cy="9525"/>
          </a:xfrm>
          <a:prstGeom prst="rect">
            <a:avLst/>
          </a:prstGeom>
          <a:solidFill>
            <a:srgbClr val="E4DFD2"/>
          </a:solidFill>
          <a:ln/>
        </p:spPr>
      </p:sp>
      <p:sp>
        <p:nvSpPr>
          <p:cNvPr id="30" name="Shape 28"/>
          <p:cNvSpPr/>
          <p:nvPr/>
        </p:nvSpPr>
        <p:spPr>
          <a:xfrm>
            <a:off x="2346325" y="4872038"/>
            <a:ext cx="155575" cy="66675"/>
          </a:xfrm>
          <a:custGeom>
            <a:avLst/>
            <a:gdLst/>
            <a:ahLst/>
            <a:cxnLst/>
            <a:rect l="l" t="t" r="r" b="b"/>
            <a:pathLst>
              <a:path w="155575" h="66675">
                <a:moveTo>
                  <a:pt x="155575" y="66675"/>
                </a:moveTo>
                <a:lnTo>
                  <a:pt x="155575" y="44450"/>
                </a:lnTo>
                <a:arcTo hR="44450" wR="44450" stAng="0" swAng="-5400000"/>
                <a:lnTo>
                  <a:pt x="44450" y="0"/>
                </a:lnTo>
                <a:arcTo hR="44450" wR="44450" stAng="16200000" swAng="-5400000"/>
                <a:lnTo>
                  <a:pt x="0" y="66675"/>
                </a:lnTo>
              </a:path>
            </a:pathLst>
          </a:custGeom>
          <a:noFill/>
          <a:ln w="22225">
            <a:solidFill>
              <a:srgbClr val="A63A2B"/>
            </a:solidFill>
            <a:prstDash val="solid"/>
          </a:ln>
        </p:spPr>
      </p:sp>
      <p:sp>
        <p:nvSpPr>
          <p:cNvPr id="31" name="Shape 29"/>
          <p:cNvSpPr/>
          <p:nvPr/>
        </p:nvSpPr>
        <p:spPr>
          <a:xfrm>
            <a:off x="2379663" y="4738687"/>
            <a:ext cx="88900" cy="88900"/>
          </a:xfrm>
          <a:prstGeom prst="ellipse">
            <a:avLst/>
          </a:prstGeom>
          <a:noFill/>
          <a:ln w="22225">
            <a:solidFill>
              <a:srgbClr val="A63A2B"/>
            </a:solidFill>
            <a:prstDash val="solid"/>
          </a:ln>
        </p:spPr>
      </p:sp>
      <p:sp>
        <p:nvSpPr>
          <p:cNvPr id="32" name="Shape 30"/>
          <p:cNvSpPr/>
          <p:nvPr/>
        </p:nvSpPr>
        <p:spPr>
          <a:xfrm>
            <a:off x="2535238" y="4794250"/>
            <a:ext cx="0" cy="66675"/>
          </a:xfrm>
          <a:prstGeom prst="line">
            <a:avLst/>
          </a:prstGeom>
          <a:noFill/>
          <a:ln w="22225">
            <a:solidFill>
              <a:srgbClr val="A63A2B"/>
            </a:solidFill>
            <a:prstDash val="solid"/>
          </a:ln>
        </p:spPr>
      </p:sp>
      <p:sp>
        <p:nvSpPr>
          <p:cNvPr id="33" name="Shape 31"/>
          <p:cNvSpPr/>
          <p:nvPr/>
        </p:nvSpPr>
        <p:spPr>
          <a:xfrm>
            <a:off x="2501900" y="4827588"/>
            <a:ext cx="66675" cy="0"/>
          </a:xfrm>
          <a:prstGeom prst="line">
            <a:avLst/>
          </a:prstGeom>
          <a:noFill/>
          <a:ln w="22225">
            <a:solidFill>
              <a:srgbClr val="A63A2B"/>
            </a:solidFill>
            <a:prstDash val="solid"/>
          </a:ln>
        </p:spPr>
      </p:sp>
      <p:sp>
        <p:nvSpPr>
          <p:cNvPr id="34" name="Text 32"/>
          <p:cNvSpPr/>
          <p:nvPr/>
        </p:nvSpPr>
        <p:spPr>
          <a:xfrm>
            <a:off x="2762250" y="4703032"/>
            <a:ext cx="9429750"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Hiring</a:t>
            </a:r>
            <a:endParaRPr lang="en-US" sz="1650" dirty="0">
              <a:latin typeface="Times New Roman" pitchFamily="34" charset="0"/>
              <a:ea typeface="SimSun" pitchFamily="34" charset="-122"/>
              <a:cs typeface="Times New Roman" pitchFamily="34" charset="-120"/>
            </a:endParaRPr>
          </a:p>
        </p:txBody>
      </p:sp>
      <p:sp>
        <p:nvSpPr>
          <p:cNvPr id="35" name="Text 33"/>
          <p:cNvSpPr/>
          <p:nvPr/>
        </p:nvSpPr>
        <p:spPr>
          <a:xfrm>
            <a:off x="2762250" y="5035399"/>
            <a:ext cx="9429750" cy="548640"/>
          </a:xfrm>
          <a:prstGeom prst="rect">
            <a:avLst/>
          </a:prstGeom>
          <a:noFill/>
          <a:ln/>
        </p:spPr>
        <p:txBody>
          <a:bodyPr wrap="none" lIns="0" tIns="0" rIns="0" bIns="0" rtlCol="0" anchor="t"/>
          <a:lstStyle/>
          <a:p>
            <a:pPr algn="l" indent="0" marL="0">
              <a:buNone/>
            </a:pPr>
            <a:r>
              <a:rPr lang="en-US" sz="3600" b="1" dirty="0">
                <a:solidFill>
                  <a:srgbClr val="A63A2B"/>
                </a:solidFill>
                <a:latin typeface="Times New Roman" pitchFamily="34" charset="0"/>
                <a:ea typeface="SimSun" pitchFamily="34" charset="-122"/>
                <a:cs typeface="Times New Roman" pitchFamily="34" charset="-120"/>
              </a:rPr>
              <a:t>32%</a:t>
            </a:r>
            <a:endParaRPr lang="en-US" sz="3600" dirty="0">
              <a:latin typeface="Times New Roman" pitchFamily="34" charset="0"/>
              <a:ea typeface="SimSun" pitchFamily="34" charset="-122"/>
              <a:cs typeface="Times New Roman" pitchFamily="34" charset="-120"/>
            </a:endParaRPr>
          </a:p>
        </p:txBody>
      </p:sp>
      <p:sp>
        <p:nvSpPr>
          <p:cNvPr id="36" name="Text 34"/>
          <p:cNvSpPr/>
          <p:nvPr/>
        </p:nvSpPr>
        <p:spPr>
          <a:xfrm>
            <a:off x="4381500" y="5101660"/>
            <a:ext cx="78105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of them hired more easily. One council saw job</a:t>
            </a:r>
            <a:endParaRPr lang="en-US" sz="1200" dirty="0">
              <a:latin typeface="Microsoft YaHei" pitchFamily="34" charset="0"/>
              <a:ea typeface="Microsoft YaHei" pitchFamily="34" charset="-122"/>
              <a:cs typeface="Microsoft YaHei" pitchFamily="34" charset="-120"/>
            </a:endParaRPr>
          </a:p>
        </p:txBody>
      </p:sp>
      <p:sp>
        <p:nvSpPr>
          <p:cNvPr id="37" name="Text 35"/>
          <p:cNvSpPr/>
          <p:nvPr/>
        </p:nvSpPr>
        <p:spPr>
          <a:xfrm>
            <a:off x="4381500" y="5349310"/>
            <a:ext cx="78105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applications rise by more than 120%</a:t>
            </a:r>
            <a:endParaRPr lang="en-US" sz="1200" dirty="0">
              <a:latin typeface="Microsoft YaHei" pitchFamily="34" charset="0"/>
              <a:ea typeface="Microsoft YaHei" pitchFamily="34" charset="-122"/>
              <a:cs typeface="Microsoft YaHei" pitchFamily="34" charset="-120"/>
            </a:endParaRPr>
          </a:p>
        </p:txBody>
      </p:sp>
      <p:sp>
        <p:nvSpPr>
          <p:cNvPr id="38" name="Shape 36"/>
          <p:cNvSpPr/>
          <p:nvPr/>
        </p:nvSpPr>
        <p:spPr>
          <a:xfrm rot="21480000">
            <a:off x="8392516" y="1895125"/>
            <a:ext cx="3200400" cy="2857500"/>
          </a:xfrm>
          <a:prstGeom prst="rect">
            <a:avLst/>
          </a:prstGeom>
          <a:solidFill>
            <a:srgbClr val="D8D3CA"/>
          </a:solidFill>
          <a:ln/>
        </p:spPr>
      </p:sp>
      <p:sp>
        <p:nvSpPr>
          <p:cNvPr id="39" name="Shape 37"/>
          <p:cNvSpPr/>
          <p:nvPr/>
        </p:nvSpPr>
        <p:spPr>
          <a:xfrm rot="21480000">
            <a:off x="8382000" y="1866900"/>
            <a:ext cx="3200400" cy="2857500"/>
          </a:xfrm>
          <a:prstGeom prst="rect">
            <a:avLst/>
          </a:prstGeom>
          <a:solidFill>
            <a:srgbClr val="FFFFFF"/>
          </a:solidFill>
          <a:ln/>
        </p:spPr>
      </p:sp>
      <p:pic>
        <p:nvPicPr>
          <p:cNvPr id="40" name="Image 0" descr="preencoded.png">    </p:cNvPr>
          <p:cNvPicPr>
            <a:picLocks noChangeAspect="1"/>
          </p:cNvPicPr>
          <p:nvPr/>
        </p:nvPicPr>
        <p:blipFill>
          <a:blip r:embed="rId1"/>
          <a:srcRect l="23828" r="23828" t="0" b="0"/>
          <a:stretch/>
        </p:blipFill>
        <p:spPr>
          <a:xfrm rot="21480000">
            <a:off x="8454543" y="1943164"/>
            <a:ext cx="3048000" cy="2495550"/>
          </a:xfrm>
          <a:prstGeom prst="rect">
            <a:avLst/>
          </a:prstGeom>
        </p:spPr>
      </p:pic>
      <p:sp>
        <p:nvSpPr>
          <p:cNvPr id="41" name="Text 38"/>
          <p:cNvSpPr/>
          <p:nvPr/>
        </p:nvSpPr>
        <p:spPr>
          <a:xfrm rot="21480000">
            <a:off x="8501737" y="4477196"/>
            <a:ext cx="2660904"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Exhibit 2 · A weekday morning (illustrative)</a:t>
            </a:r>
            <a:endParaRPr lang="en-US" sz="900" dirty="0">
              <a:latin typeface="Courier New" pitchFamily="34" charset="0"/>
              <a:ea typeface="Microsoft YaHei" pitchFamily="34" charset="-122"/>
              <a:cs typeface="Courier New" pitchFamily="34" charset="-120"/>
            </a:endParaRPr>
          </a:p>
        </p:txBody>
      </p:sp>
      <p:sp>
        <p:nvSpPr>
          <p:cNvPr id="42" name="Shape 39"/>
          <p:cNvSpPr/>
          <p:nvPr/>
        </p:nvSpPr>
        <p:spPr>
          <a:xfrm>
            <a:off x="8382000" y="5048250"/>
            <a:ext cx="3200400" cy="19050"/>
          </a:xfrm>
          <a:prstGeom prst="rect">
            <a:avLst/>
          </a:prstGeom>
          <a:solidFill>
            <a:srgbClr val="A63A2B"/>
          </a:solidFill>
          <a:ln/>
        </p:spPr>
      </p:sp>
      <p:sp>
        <p:nvSpPr>
          <p:cNvPr id="43" name="Text 40"/>
          <p:cNvSpPr/>
          <p:nvPr/>
        </p:nvSpPr>
        <p:spPr>
          <a:xfrm>
            <a:off x="8382000" y="5206219"/>
            <a:ext cx="3810000" cy="194310"/>
          </a:xfrm>
          <a:prstGeom prst="rect">
            <a:avLst/>
          </a:prstGeom>
          <a:noFill/>
          <a:ln/>
        </p:spPr>
        <p:txBody>
          <a:bodyPr wrap="none" lIns="0" tIns="0" rIns="0" bIns="0" rtlCol="0" anchor="t"/>
          <a:lstStyle/>
          <a:p>
            <a:pPr algn="l" indent="0" marL="0">
              <a:buNone/>
            </a:pPr>
            <a:r>
              <a:rPr lang="en-US" sz="1275" b="1" dirty="0">
                <a:solidFill>
                  <a:srgbClr val="A63A2B"/>
                </a:solidFill>
                <a:latin typeface="Times New Roman" pitchFamily="34" charset="0"/>
                <a:ea typeface="SimSun" pitchFamily="34" charset="-122"/>
                <a:cs typeface="Times New Roman" pitchFamily="34" charset="-120"/>
              </a:rPr>
              <a:t>Revenue, accurately: </a:t>
            </a:r>
            <a:pPr algn="l" indent="0" marL="0">
              <a:buNone/>
            </a:pPr>
            <a:r>
              <a:rPr lang="en-US" sz="1275" b="1" dirty="0">
                <a:solidFill>
                  <a:srgbClr val="A63A2B"/>
                </a:solidFill>
                <a:latin typeface="Times New Roman" pitchFamily="34" charset="0"/>
                <a:ea typeface="SimSun" pitchFamily="34" charset="-122"/>
                <a:cs typeface="Times New Roman" pitchFamily="34" charset="-120"/>
              </a:rPr>
              <a:t>"</a:t>
            </a:r>
            <a:pPr algn="l" indent="0" marL="0">
              <a:buNone/>
            </a:pPr>
            <a:r>
              <a:rPr lang="en-US" sz="1275" b="1" dirty="0">
                <a:solidFill>
                  <a:srgbClr val="A63A2B"/>
                </a:solidFill>
                <a:latin typeface="Times New Roman" pitchFamily="34" charset="0"/>
                <a:ea typeface="SimSun" pitchFamily="34" charset="-122"/>
                <a:cs typeface="Times New Roman" pitchFamily="34" charset="-120"/>
              </a:rPr>
              <a:t>broadly the same</a:t>
            </a:r>
            <a:pPr algn="l" indent="0" marL="0">
              <a:buNone/>
            </a:pPr>
            <a:r>
              <a:rPr lang="en-US" sz="1275" b="1" dirty="0">
                <a:solidFill>
                  <a:srgbClr val="A63A2B"/>
                </a:solidFill>
                <a:latin typeface="Times New Roman" pitchFamily="34" charset="0"/>
                <a:ea typeface="SimSun" pitchFamily="34" charset="-122"/>
                <a:cs typeface="Times New Roman" pitchFamily="34" charset="-120"/>
              </a:rPr>
              <a:t>"</a:t>
            </a:r>
            <a:endParaRPr lang="en-US" sz="1275" dirty="0">
              <a:latin typeface="Times New Roman" pitchFamily="34" charset="0"/>
              <a:ea typeface="SimSun" pitchFamily="34" charset="-122"/>
              <a:cs typeface="Times New Roman" pitchFamily="34" charset="-120"/>
            </a:endParaRPr>
          </a:p>
        </p:txBody>
      </p:sp>
      <p:sp>
        <p:nvSpPr>
          <p:cNvPr id="44" name="Text 41"/>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Autonomy et al., UK pilot reports, Feb 2023 and Feb 2024, self-reported. University of Salford, Jul 2025. Images are AI-generated</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1031885"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03"/>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4</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Evidence</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Burnout fell in trial firms. Not in controls.</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Text 13"/>
          <p:cNvSpPr/>
          <p:nvPr/>
        </p:nvSpPr>
        <p:spPr>
          <a:xfrm>
            <a:off x="2286000" y="1919587"/>
            <a:ext cx="9906000" cy="160020"/>
          </a:xfrm>
          <a:prstGeom prst="rect">
            <a:avLst/>
          </a:prstGeom>
          <a:noFill/>
          <a:ln/>
        </p:spPr>
        <p:txBody>
          <a:bodyPr wrap="none" lIns="0" tIns="0" rIns="0" bIns="0" rtlCol="0" anchor="t"/>
          <a:lstStyle/>
          <a:p>
            <a:pPr algn="l" indent="0" marL="0">
              <a:buNone/>
            </a:pPr>
            <a:r>
              <a:rPr lang="en-US" sz="1050" b="1" dirty="0">
                <a:solidFill>
                  <a:srgbClr val="221E18"/>
                </a:solidFill>
                <a:latin typeface="Microsoft YaHei" pitchFamily="34" charset="0"/>
                <a:ea typeface="Microsoft YaHei" pitchFamily="34" charset="-122"/>
                <a:cs typeface="Microsoft YaHei" pitchFamily="34" charset="-120"/>
              </a:rPr>
              <a:t>Burnout (lower is better, 1</a:t>
            </a:r>
            <a:endParaRPr lang="en-US" sz="1050" dirty="0">
              <a:latin typeface="Microsoft YaHei" pitchFamily="34" charset="0"/>
              <a:ea typeface="Microsoft YaHei" pitchFamily="34" charset="-122"/>
              <a:cs typeface="Microsoft YaHei" pitchFamily="34" charset="-120"/>
            </a:endParaRPr>
          </a:p>
        </p:txBody>
      </p:sp>
      <p:sp>
        <p:nvSpPr>
          <p:cNvPr id="16" name="Text 14"/>
          <p:cNvSpPr/>
          <p:nvPr/>
        </p:nvSpPr>
        <p:spPr>
          <a:xfrm>
            <a:off x="2286000" y="2110087"/>
            <a:ext cx="9906000" cy="160020"/>
          </a:xfrm>
          <a:prstGeom prst="rect">
            <a:avLst/>
          </a:prstGeom>
          <a:noFill/>
          <a:ln/>
        </p:spPr>
        <p:txBody>
          <a:bodyPr wrap="none" lIns="0" tIns="0" rIns="0" bIns="0" rtlCol="0" anchor="t"/>
          <a:lstStyle/>
          <a:p>
            <a:pPr algn="l" indent="0" marL="0">
              <a:buNone/>
            </a:pPr>
            <a:r>
              <a:rPr lang="en-US" sz="1050" b="1" dirty="0">
                <a:solidFill>
                  <a:srgbClr val="221E18"/>
                </a:solidFill>
                <a:latin typeface="Microsoft YaHei" pitchFamily="34" charset="0"/>
                <a:ea typeface="Microsoft YaHei" pitchFamily="34" charset="-122"/>
                <a:cs typeface="Microsoft YaHei" pitchFamily="34" charset="-120"/>
              </a:rPr>
              <a:t>to 5)</a:t>
            </a:r>
            <a:endParaRPr lang="en-US" sz="1050" dirty="0">
              <a:latin typeface="Microsoft YaHei" pitchFamily="34" charset="0"/>
              <a:ea typeface="Microsoft YaHei" pitchFamily="34" charset="-122"/>
              <a:cs typeface="Microsoft YaHei" pitchFamily="34" charset="-120"/>
            </a:endParaRPr>
          </a:p>
        </p:txBody>
      </p:sp>
      <p:sp>
        <p:nvSpPr>
          <p:cNvPr id="17" name="Shape 15"/>
          <p:cNvSpPr/>
          <p:nvPr/>
        </p:nvSpPr>
        <p:spPr>
          <a:xfrm>
            <a:off x="2781300" y="2286000"/>
            <a:ext cx="9525" cy="2952750"/>
          </a:xfrm>
          <a:prstGeom prst="rect">
            <a:avLst/>
          </a:prstGeom>
          <a:solidFill>
            <a:srgbClr val="E4DFD2"/>
          </a:solidFill>
          <a:ln/>
        </p:spPr>
      </p:sp>
      <p:sp>
        <p:nvSpPr>
          <p:cNvPr id="18" name="Shape 16"/>
          <p:cNvSpPr/>
          <p:nvPr/>
        </p:nvSpPr>
        <p:spPr>
          <a:xfrm>
            <a:off x="3829050" y="2286000"/>
            <a:ext cx="9525" cy="2952750"/>
          </a:xfrm>
          <a:prstGeom prst="rect">
            <a:avLst/>
          </a:prstGeom>
          <a:solidFill>
            <a:srgbClr val="E4DFD2"/>
          </a:solidFill>
          <a:ln/>
        </p:spPr>
      </p:sp>
      <p:sp>
        <p:nvSpPr>
          <p:cNvPr id="19" name="Text 17"/>
          <p:cNvSpPr/>
          <p:nvPr/>
        </p:nvSpPr>
        <p:spPr>
          <a:xfrm>
            <a:off x="0" y="5376800"/>
            <a:ext cx="5562600" cy="148590"/>
          </a:xfrm>
          <a:prstGeom prst="rect">
            <a:avLst/>
          </a:prstGeom>
          <a:noFill/>
          <a:ln/>
        </p:spPr>
        <p:txBody>
          <a:bodyPr wrap="none" lIns="0" tIns="0" rIns="0" bIns="0" rtlCol="0" anchor="t"/>
          <a:lstStyle/>
          <a:p>
            <a:pPr algn="ctr" indent="0" marL="0">
              <a:buNone/>
            </a:pPr>
            <a:r>
              <a:rPr lang="en-US" sz="975" dirty="0">
                <a:solidFill>
                  <a:srgbClr val="675E51"/>
                </a:solidFill>
                <a:latin typeface="Microsoft YaHei" pitchFamily="34" charset="0"/>
                <a:ea typeface="Microsoft YaHei" pitchFamily="34" charset="-122"/>
                <a:cs typeface="Microsoft YaHei" pitchFamily="34" charset="-120"/>
              </a:rPr>
              <a:t>Before</a:t>
            </a:r>
            <a:endParaRPr lang="en-US" sz="975" dirty="0">
              <a:latin typeface="Microsoft YaHei" pitchFamily="34" charset="0"/>
              <a:ea typeface="Microsoft YaHei" pitchFamily="34" charset="-122"/>
              <a:cs typeface="Microsoft YaHei" pitchFamily="34" charset="-120"/>
            </a:endParaRPr>
          </a:p>
        </p:txBody>
      </p:sp>
      <p:sp>
        <p:nvSpPr>
          <p:cNvPr id="20" name="Text 18"/>
          <p:cNvSpPr/>
          <p:nvPr/>
        </p:nvSpPr>
        <p:spPr>
          <a:xfrm>
            <a:off x="0" y="5376800"/>
            <a:ext cx="7658100" cy="148590"/>
          </a:xfrm>
          <a:prstGeom prst="rect">
            <a:avLst/>
          </a:prstGeom>
          <a:noFill/>
          <a:ln/>
        </p:spPr>
        <p:txBody>
          <a:bodyPr wrap="none" lIns="0" tIns="0" rIns="0" bIns="0" rtlCol="0" anchor="t"/>
          <a:lstStyle/>
          <a:p>
            <a:pPr algn="ctr" indent="0" marL="0">
              <a:buNone/>
            </a:pPr>
            <a:r>
              <a:rPr lang="en-US" sz="975" dirty="0">
                <a:solidFill>
                  <a:srgbClr val="675E51"/>
                </a:solidFill>
                <a:latin typeface="Microsoft YaHei" pitchFamily="34" charset="0"/>
                <a:ea typeface="Microsoft YaHei" pitchFamily="34" charset="-122"/>
                <a:cs typeface="Microsoft YaHei" pitchFamily="34" charset="-120"/>
              </a:rPr>
              <a:t>After</a:t>
            </a:r>
            <a:endParaRPr lang="en-US" sz="975" dirty="0">
              <a:latin typeface="Microsoft YaHei" pitchFamily="34" charset="0"/>
              <a:ea typeface="Microsoft YaHei" pitchFamily="34" charset="-122"/>
              <a:cs typeface="Microsoft YaHei" pitchFamily="34" charset="-120"/>
            </a:endParaRPr>
          </a:p>
        </p:txBody>
      </p:sp>
      <p:sp>
        <p:nvSpPr>
          <p:cNvPr id="21" name="Shape 19"/>
          <p:cNvSpPr/>
          <p:nvPr/>
        </p:nvSpPr>
        <p:spPr>
          <a:xfrm flipV="1">
            <a:off x="2781300" y="3573467"/>
            <a:ext cx="1047750" cy="83959"/>
          </a:xfrm>
          <a:prstGeom prst="line">
            <a:avLst/>
          </a:prstGeom>
          <a:noFill/>
          <a:ln w="19050">
            <a:solidFill>
              <a:srgbClr val="B6AFA4"/>
            </a:solidFill>
            <a:prstDash val="dash"/>
          </a:ln>
        </p:spPr>
      </p:sp>
      <p:sp>
        <p:nvSpPr>
          <p:cNvPr id="22" name="Shape 20"/>
          <p:cNvSpPr/>
          <p:nvPr/>
        </p:nvSpPr>
        <p:spPr>
          <a:xfrm>
            <a:off x="2733675" y="3609801"/>
            <a:ext cx="95250" cy="95250"/>
          </a:xfrm>
          <a:prstGeom prst="ellipse">
            <a:avLst/>
          </a:prstGeom>
          <a:solidFill>
            <a:srgbClr val="B6AFA4"/>
          </a:solidFill>
          <a:ln/>
        </p:spPr>
      </p:sp>
      <p:sp>
        <p:nvSpPr>
          <p:cNvPr id="23" name="Shape 21"/>
          <p:cNvSpPr/>
          <p:nvPr/>
        </p:nvSpPr>
        <p:spPr>
          <a:xfrm>
            <a:off x="3781425" y="3525842"/>
            <a:ext cx="95250" cy="95250"/>
          </a:xfrm>
          <a:prstGeom prst="ellipse">
            <a:avLst/>
          </a:prstGeom>
          <a:solidFill>
            <a:srgbClr val="B6AFA4"/>
          </a:solidFill>
          <a:ln/>
        </p:spPr>
      </p:sp>
      <p:sp>
        <p:nvSpPr>
          <p:cNvPr id="24" name="Text 22"/>
          <p:cNvSpPr/>
          <p:nvPr/>
        </p:nvSpPr>
        <p:spPr>
          <a:xfrm>
            <a:off x="0" y="3596024"/>
            <a:ext cx="2667000" cy="148590"/>
          </a:xfrm>
          <a:prstGeom prst="rect">
            <a:avLst/>
          </a:prstGeom>
          <a:noFill/>
          <a:ln/>
        </p:spPr>
        <p:txBody>
          <a:bodyPr wrap="none" lIns="0" tIns="0" rIns="0" bIns="0" rtlCol="0" anchor="t"/>
          <a:lstStyle/>
          <a:p>
            <a:pPr algn="r" indent="0" marL="0">
              <a:buNone/>
            </a:pPr>
            <a:r>
              <a:rPr lang="en-US" sz="975" dirty="0">
                <a:solidFill>
                  <a:srgbClr val="675E51"/>
                </a:solidFill>
                <a:latin typeface="Courier New" pitchFamily="34" charset="0"/>
                <a:ea typeface="Microsoft YaHei" pitchFamily="34" charset="-122"/>
                <a:cs typeface="Courier New" pitchFamily="34" charset="-120"/>
              </a:rPr>
              <a:t>2.90</a:t>
            </a:r>
            <a:endParaRPr lang="en-US" sz="975" dirty="0">
              <a:latin typeface="Courier New" pitchFamily="34" charset="0"/>
              <a:ea typeface="Microsoft YaHei" pitchFamily="34" charset="-122"/>
              <a:cs typeface="Courier New" pitchFamily="34" charset="-120"/>
            </a:endParaRPr>
          </a:p>
        </p:txBody>
      </p:sp>
      <p:sp>
        <p:nvSpPr>
          <p:cNvPr id="25" name="Text 23"/>
          <p:cNvSpPr/>
          <p:nvPr/>
        </p:nvSpPr>
        <p:spPr>
          <a:xfrm>
            <a:off x="3943350" y="3510299"/>
            <a:ext cx="82486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2.94</a:t>
            </a:r>
            <a:endParaRPr lang="en-US" sz="975" dirty="0">
              <a:latin typeface="Courier New" pitchFamily="34" charset="0"/>
              <a:ea typeface="Microsoft YaHei" pitchFamily="34" charset="-122"/>
              <a:cs typeface="Courier New" pitchFamily="34" charset="-120"/>
            </a:endParaRPr>
          </a:p>
        </p:txBody>
      </p:sp>
      <p:sp>
        <p:nvSpPr>
          <p:cNvPr id="26" name="Shape 24"/>
          <p:cNvSpPr/>
          <p:nvPr/>
        </p:nvSpPr>
        <p:spPr>
          <a:xfrm>
            <a:off x="2781300" y="3804354"/>
            <a:ext cx="1047750" cy="944538"/>
          </a:xfrm>
          <a:prstGeom prst="line">
            <a:avLst/>
          </a:prstGeom>
          <a:noFill/>
          <a:ln w="28575">
            <a:solidFill>
              <a:srgbClr val="A63A2B"/>
            </a:solidFill>
            <a:prstDash val="solid"/>
          </a:ln>
        </p:spPr>
      </p:sp>
      <p:sp>
        <p:nvSpPr>
          <p:cNvPr id="27" name="Shape 25"/>
          <p:cNvSpPr/>
          <p:nvPr/>
        </p:nvSpPr>
        <p:spPr>
          <a:xfrm>
            <a:off x="2733675" y="3756729"/>
            <a:ext cx="95250" cy="95250"/>
          </a:xfrm>
          <a:prstGeom prst="ellipse">
            <a:avLst/>
          </a:prstGeom>
          <a:solidFill>
            <a:srgbClr val="A63A2B"/>
          </a:solidFill>
          <a:ln/>
        </p:spPr>
      </p:sp>
      <p:sp>
        <p:nvSpPr>
          <p:cNvPr id="28" name="Shape 26"/>
          <p:cNvSpPr/>
          <p:nvPr/>
        </p:nvSpPr>
        <p:spPr>
          <a:xfrm>
            <a:off x="3781425" y="4701268"/>
            <a:ext cx="95250" cy="95250"/>
          </a:xfrm>
          <a:prstGeom prst="ellipse">
            <a:avLst/>
          </a:prstGeom>
          <a:solidFill>
            <a:srgbClr val="A63A2B"/>
          </a:solidFill>
          <a:ln/>
        </p:spPr>
      </p:sp>
      <p:sp>
        <p:nvSpPr>
          <p:cNvPr id="29" name="Text 27"/>
          <p:cNvSpPr/>
          <p:nvPr/>
        </p:nvSpPr>
        <p:spPr>
          <a:xfrm>
            <a:off x="0" y="3738899"/>
            <a:ext cx="2667000" cy="148590"/>
          </a:xfrm>
          <a:prstGeom prst="rect">
            <a:avLst/>
          </a:prstGeom>
          <a:noFill/>
          <a:ln/>
        </p:spPr>
        <p:txBody>
          <a:bodyPr wrap="none" lIns="0" tIns="0" rIns="0" bIns="0" rtlCol="0" anchor="t"/>
          <a:lstStyle/>
          <a:p>
            <a:pPr algn="r" indent="0" marL="0">
              <a:buNone/>
            </a:pPr>
            <a:r>
              <a:rPr lang="en-US" sz="975" dirty="0">
                <a:solidFill>
                  <a:srgbClr val="A63A2B"/>
                </a:solidFill>
                <a:latin typeface="Courier New" pitchFamily="34" charset="0"/>
                <a:ea typeface="Microsoft YaHei" pitchFamily="34" charset="-122"/>
                <a:cs typeface="Courier New" pitchFamily="34" charset="-120"/>
              </a:rPr>
              <a:t>2.83</a:t>
            </a:r>
            <a:endParaRPr lang="en-US" sz="975" dirty="0">
              <a:latin typeface="Courier New" pitchFamily="34" charset="0"/>
              <a:ea typeface="Microsoft YaHei" pitchFamily="34" charset="-122"/>
              <a:cs typeface="Courier New" pitchFamily="34" charset="-120"/>
            </a:endParaRPr>
          </a:p>
        </p:txBody>
      </p:sp>
      <p:sp>
        <p:nvSpPr>
          <p:cNvPr id="30" name="Text 28"/>
          <p:cNvSpPr/>
          <p:nvPr/>
        </p:nvSpPr>
        <p:spPr>
          <a:xfrm>
            <a:off x="3943350" y="4674599"/>
            <a:ext cx="8248650" cy="171450"/>
          </a:xfrm>
          <a:prstGeom prst="rect">
            <a:avLst/>
          </a:prstGeom>
          <a:noFill/>
          <a:ln/>
        </p:spPr>
        <p:txBody>
          <a:bodyPr wrap="none" lIns="0" tIns="0" rIns="0" bIns="0" rtlCol="0" anchor="t"/>
          <a:lstStyle/>
          <a:p>
            <a:pPr algn="l" indent="0" marL="0">
              <a:buNone/>
            </a:pPr>
            <a:r>
              <a:rPr lang="en-US" sz="1125" b="1" dirty="0">
                <a:solidFill>
                  <a:srgbClr val="A63A2B"/>
                </a:solidFill>
                <a:latin typeface="Courier New" pitchFamily="34" charset="0"/>
                <a:ea typeface="Microsoft YaHei" pitchFamily="34" charset="-122"/>
                <a:cs typeface="Courier New" pitchFamily="34" charset="-120"/>
              </a:rPr>
              <a:t>2.38</a:t>
            </a:r>
            <a:endParaRPr lang="en-US" sz="1125" dirty="0">
              <a:latin typeface="Courier New" pitchFamily="34" charset="0"/>
              <a:ea typeface="Microsoft YaHei" pitchFamily="34" charset="-122"/>
              <a:cs typeface="Courier New" pitchFamily="34" charset="-120"/>
            </a:endParaRPr>
          </a:p>
        </p:txBody>
      </p:sp>
      <p:sp>
        <p:nvSpPr>
          <p:cNvPr id="31" name="Text 29"/>
          <p:cNvSpPr/>
          <p:nvPr/>
        </p:nvSpPr>
        <p:spPr>
          <a:xfrm>
            <a:off x="4457700" y="1919587"/>
            <a:ext cx="7734300" cy="160020"/>
          </a:xfrm>
          <a:prstGeom prst="rect">
            <a:avLst/>
          </a:prstGeom>
          <a:noFill/>
          <a:ln/>
        </p:spPr>
        <p:txBody>
          <a:bodyPr wrap="none" lIns="0" tIns="0" rIns="0" bIns="0" rtlCol="0" anchor="t"/>
          <a:lstStyle/>
          <a:p>
            <a:pPr algn="l" indent="0" marL="0">
              <a:buNone/>
            </a:pPr>
            <a:r>
              <a:rPr lang="en-US" sz="1050" b="1" dirty="0">
                <a:solidFill>
                  <a:srgbClr val="221E18"/>
                </a:solidFill>
                <a:latin typeface="Microsoft YaHei" pitchFamily="34" charset="0"/>
                <a:ea typeface="Microsoft YaHei" pitchFamily="34" charset="-122"/>
                <a:cs typeface="Microsoft YaHei" pitchFamily="34" charset="-120"/>
              </a:rPr>
              <a:t>Mental health (1 to 5)</a:t>
            </a:r>
            <a:endParaRPr lang="en-US" sz="1050" dirty="0">
              <a:latin typeface="Microsoft YaHei" pitchFamily="34" charset="0"/>
              <a:ea typeface="Microsoft YaHei" pitchFamily="34" charset="-122"/>
              <a:cs typeface="Microsoft YaHei" pitchFamily="34" charset="-120"/>
            </a:endParaRPr>
          </a:p>
        </p:txBody>
      </p:sp>
      <p:sp>
        <p:nvSpPr>
          <p:cNvPr id="32" name="Shape 30"/>
          <p:cNvSpPr/>
          <p:nvPr/>
        </p:nvSpPr>
        <p:spPr>
          <a:xfrm>
            <a:off x="4953000" y="2286000"/>
            <a:ext cx="9525" cy="2952750"/>
          </a:xfrm>
          <a:prstGeom prst="rect">
            <a:avLst/>
          </a:prstGeom>
          <a:solidFill>
            <a:srgbClr val="E4DFD2"/>
          </a:solidFill>
          <a:ln/>
        </p:spPr>
      </p:sp>
      <p:sp>
        <p:nvSpPr>
          <p:cNvPr id="33" name="Shape 31"/>
          <p:cNvSpPr/>
          <p:nvPr/>
        </p:nvSpPr>
        <p:spPr>
          <a:xfrm>
            <a:off x="6000750" y="2286000"/>
            <a:ext cx="9525" cy="2952750"/>
          </a:xfrm>
          <a:prstGeom prst="rect">
            <a:avLst/>
          </a:prstGeom>
          <a:solidFill>
            <a:srgbClr val="E4DFD2"/>
          </a:solidFill>
          <a:ln/>
        </p:spPr>
      </p:sp>
      <p:sp>
        <p:nvSpPr>
          <p:cNvPr id="34" name="Text 32"/>
          <p:cNvSpPr/>
          <p:nvPr/>
        </p:nvSpPr>
        <p:spPr>
          <a:xfrm>
            <a:off x="0" y="5376800"/>
            <a:ext cx="9906000" cy="148590"/>
          </a:xfrm>
          <a:prstGeom prst="rect">
            <a:avLst/>
          </a:prstGeom>
          <a:noFill/>
          <a:ln/>
        </p:spPr>
        <p:txBody>
          <a:bodyPr wrap="none" lIns="0" tIns="0" rIns="0" bIns="0" rtlCol="0" anchor="t"/>
          <a:lstStyle/>
          <a:p>
            <a:pPr algn="ctr" indent="0" marL="0">
              <a:buNone/>
            </a:pPr>
            <a:r>
              <a:rPr lang="en-US" sz="975" dirty="0">
                <a:solidFill>
                  <a:srgbClr val="675E51"/>
                </a:solidFill>
                <a:latin typeface="Microsoft YaHei" pitchFamily="34" charset="0"/>
                <a:ea typeface="Microsoft YaHei" pitchFamily="34" charset="-122"/>
                <a:cs typeface="Microsoft YaHei" pitchFamily="34" charset="-120"/>
              </a:rPr>
              <a:t>Before</a:t>
            </a:r>
            <a:endParaRPr lang="en-US" sz="975" dirty="0">
              <a:latin typeface="Microsoft YaHei" pitchFamily="34" charset="0"/>
              <a:ea typeface="Microsoft YaHei" pitchFamily="34" charset="-122"/>
              <a:cs typeface="Microsoft YaHei" pitchFamily="34" charset="-120"/>
            </a:endParaRPr>
          </a:p>
        </p:txBody>
      </p:sp>
      <p:sp>
        <p:nvSpPr>
          <p:cNvPr id="35" name="Text 33"/>
          <p:cNvSpPr/>
          <p:nvPr/>
        </p:nvSpPr>
        <p:spPr>
          <a:xfrm>
            <a:off x="0" y="5376800"/>
            <a:ext cx="12001500" cy="148590"/>
          </a:xfrm>
          <a:prstGeom prst="rect">
            <a:avLst/>
          </a:prstGeom>
          <a:noFill/>
          <a:ln/>
        </p:spPr>
        <p:txBody>
          <a:bodyPr wrap="none" lIns="0" tIns="0" rIns="0" bIns="0" rtlCol="0" anchor="t"/>
          <a:lstStyle/>
          <a:p>
            <a:pPr algn="ctr" indent="0" marL="0">
              <a:buNone/>
            </a:pPr>
            <a:r>
              <a:rPr lang="en-US" sz="975" dirty="0">
                <a:solidFill>
                  <a:srgbClr val="675E51"/>
                </a:solidFill>
                <a:latin typeface="Microsoft YaHei" pitchFamily="34" charset="0"/>
                <a:ea typeface="Microsoft YaHei" pitchFamily="34" charset="-122"/>
                <a:cs typeface="Microsoft YaHei" pitchFamily="34" charset="-120"/>
              </a:rPr>
              <a:t>After</a:t>
            </a:r>
            <a:endParaRPr lang="en-US" sz="975" dirty="0">
              <a:latin typeface="Microsoft YaHei" pitchFamily="34" charset="0"/>
              <a:ea typeface="Microsoft YaHei" pitchFamily="34" charset="-122"/>
              <a:cs typeface="Microsoft YaHei" pitchFamily="34" charset="-120"/>
            </a:endParaRPr>
          </a:p>
        </p:txBody>
      </p:sp>
      <p:sp>
        <p:nvSpPr>
          <p:cNvPr id="36" name="Shape 34"/>
          <p:cNvSpPr/>
          <p:nvPr/>
        </p:nvSpPr>
        <p:spPr>
          <a:xfrm flipV="1">
            <a:off x="4953000" y="3594457"/>
            <a:ext cx="1047750" cy="62969"/>
          </a:xfrm>
          <a:prstGeom prst="line">
            <a:avLst/>
          </a:prstGeom>
          <a:noFill/>
          <a:ln w="19050">
            <a:solidFill>
              <a:srgbClr val="B6AFA4"/>
            </a:solidFill>
            <a:prstDash val="dash"/>
          </a:ln>
        </p:spPr>
      </p:sp>
      <p:sp>
        <p:nvSpPr>
          <p:cNvPr id="37" name="Shape 35"/>
          <p:cNvSpPr/>
          <p:nvPr/>
        </p:nvSpPr>
        <p:spPr>
          <a:xfrm>
            <a:off x="4905375" y="3609801"/>
            <a:ext cx="95250" cy="95250"/>
          </a:xfrm>
          <a:prstGeom prst="ellipse">
            <a:avLst/>
          </a:prstGeom>
          <a:solidFill>
            <a:srgbClr val="B6AFA4"/>
          </a:solidFill>
          <a:ln/>
        </p:spPr>
      </p:sp>
      <p:sp>
        <p:nvSpPr>
          <p:cNvPr id="38" name="Shape 36"/>
          <p:cNvSpPr/>
          <p:nvPr/>
        </p:nvSpPr>
        <p:spPr>
          <a:xfrm>
            <a:off x="5953125" y="3546832"/>
            <a:ext cx="95250" cy="95250"/>
          </a:xfrm>
          <a:prstGeom prst="ellipse">
            <a:avLst/>
          </a:prstGeom>
          <a:solidFill>
            <a:srgbClr val="B6AFA4"/>
          </a:solidFill>
          <a:ln/>
        </p:spPr>
      </p:sp>
      <p:sp>
        <p:nvSpPr>
          <p:cNvPr id="39" name="Text 37"/>
          <p:cNvSpPr/>
          <p:nvPr/>
        </p:nvSpPr>
        <p:spPr>
          <a:xfrm>
            <a:off x="0" y="3634124"/>
            <a:ext cx="4838700" cy="148590"/>
          </a:xfrm>
          <a:prstGeom prst="rect">
            <a:avLst/>
          </a:prstGeom>
          <a:noFill/>
          <a:ln/>
        </p:spPr>
        <p:txBody>
          <a:bodyPr wrap="none" lIns="0" tIns="0" rIns="0" bIns="0" rtlCol="0" anchor="t"/>
          <a:lstStyle/>
          <a:p>
            <a:pPr algn="r" indent="0" marL="0">
              <a:buNone/>
            </a:pPr>
            <a:r>
              <a:rPr lang="en-US" sz="975" dirty="0">
                <a:solidFill>
                  <a:srgbClr val="675E51"/>
                </a:solidFill>
                <a:latin typeface="Courier New" pitchFamily="34" charset="0"/>
                <a:ea typeface="Microsoft YaHei" pitchFamily="34" charset="-122"/>
                <a:cs typeface="Courier New" pitchFamily="34" charset="-120"/>
              </a:rPr>
              <a:t>2.90</a:t>
            </a:r>
            <a:endParaRPr lang="en-US" sz="975" dirty="0">
              <a:latin typeface="Courier New" pitchFamily="34" charset="0"/>
              <a:ea typeface="Microsoft YaHei" pitchFamily="34" charset="-122"/>
              <a:cs typeface="Courier New" pitchFamily="34" charset="-120"/>
            </a:endParaRPr>
          </a:p>
        </p:txBody>
      </p:sp>
      <p:sp>
        <p:nvSpPr>
          <p:cNvPr id="40" name="Text 38"/>
          <p:cNvSpPr/>
          <p:nvPr/>
        </p:nvSpPr>
        <p:spPr>
          <a:xfrm>
            <a:off x="6115050" y="3529349"/>
            <a:ext cx="60769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2.93</a:t>
            </a:r>
            <a:endParaRPr lang="en-US" sz="975" dirty="0">
              <a:latin typeface="Courier New" pitchFamily="34" charset="0"/>
              <a:ea typeface="Microsoft YaHei" pitchFamily="34" charset="-122"/>
              <a:cs typeface="Courier New" pitchFamily="34" charset="-120"/>
            </a:endParaRPr>
          </a:p>
        </p:txBody>
      </p:sp>
      <p:sp>
        <p:nvSpPr>
          <p:cNvPr id="41" name="Shape 39"/>
          <p:cNvSpPr/>
          <p:nvPr/>
        </p:nvSpPr>
        <p:spPr>
          <a:xfrm flipV="1">
            <a:off x="4953000" y="2775857"/>
            <a:ext cx="1047750" cy="818600"/>
          </a:xfrm>
          <a:prstGeom prst="line">
            <a:avLst/>
          </a:prstGeom>
          <a:noFill/>
          <a:ln w="28575">
            <a:solidFill>
              <a:srgbClr val="A63A2B"/>
            </a:solidFill>
            <a:prstDash val="solid"/>
          </a:ln>
        </p:spPr>
      </p:sp>
      <p:sp>
        <p:nvSpPr>
          <p:cNvPr id="42" name="Shape 40"/>
          <p:cNvSpPr/>
          <p:nvPr/>
        </p:nvSpPr>
        <p:spPr>
          <a:xfrm>
            <a:off x="4905375" y="3546832"/>
            <a:ext cx="95250" cy="95250"/>
          </a:xfrm>
          <a:prstGeom prst="ellipse">
            <a:avLst/>
          </a:prstGeom>
          <a:solidFill>
            <a:srgbClr val="A63A2B"/>
          </a:solidFill>
          <a:ln/>
        </p:spPr>
      </p:sp>
      <p:sp>
        <p:nvSpPr>
          <p:cNvPr id="43" name="Shape 41"/>
          <p:cNvSpPr/>
          <p:nvPr/>
        </p:nvSpPr>
        <p:spPr>
          <a:xfrm>
            <a:off x="5953125" y="2728232"/>
            <a:ext cx="95250" cy="95250"/>
          </a:xfrm>
          <a:prstGeom prst="ellipse">
            <a:avLst/>
          </a:prstGeom>
          <a:solidFill>
            <a:srgbClr val="A63A2B"/>
          </a:solidFill>
          <a:ln/>
        </p:spPr>
      </p:sp>
      <p:sp>
        <p:nvSpPr>
          <p:cNvPr id="44" name="Text 42"/>
          <p:cNvSpPr/>
          <p:nvPr/>
        </p:nvSpPr>
        <p:spPr>
          <a:xfrm>
            <a:off x="0" y="3491249"/>
            <a:ext cx="4838700" cy="148590"/>
          </a:xfrm>
          <a:prstGeom prst="rect">
            <a:avLst/>
          </a:prstGeom>
          <a:noFill/>
          <a:ln/>
        </p:spPr>
        <p:txBody>
          <a:bodyPr wrap="none" lIns="0" tIns="0" rIns="0" bIns="0" rtlCol="0" anchor="t"/>
          <a:lstStyle/>
          <a:p>
            <a:pPr algn="r" indent="0" marL="0">
              <a:buNone/>
            </a:pPr>
            <a:r>
              <a:rPr lang="en-US" sz="975" dirty="0">
                <a:solidFill>
                  <a:srgbClr val="A63A2B"/>
                </a:solidFill>
                <a:latin typeface="Courier New" pitchFamily="34" charset="0"/>
                <a:ea typeface="Microsoft YaHei" pitchFamily="34" charset="-122"/>
                <a:cs typeface="Courier New" pitchFamily="34" charset="-120"/>
              </a:rPr>
              <a:t>2.93</a:t>
            </a:r>
            <a:endParaRPr lang="en-US" sz="975" dirty="0">
              <a:latin typeface="Courier New" pitchFamily="34" charset="0"/>
              <a:ea typeface="Microsoft YaHei" pitchFamily="34" charset="-122"/>
              <a:cs typeface="Courier New" pitchFamily="34" charset="-120"/>
            </a:endParaRPr>
          </a:p>
        </p:txBody>
      </p:sp>
      <p:sp>
        <p:nvSpPr>
          <p:cNvPr id="45" name="Text 43"/>
          <p:cNvSpPr/>
          <p:nvPr/>
        </p:nvSpPr>
        <p:spPr>
          <a:xfrm>
            <a:off x="6115050" y="2693399"/>
            <a:ext cx="6076950" cy="171450"/>
          </a:xfrm>
          <a:prstGeom prst="rect">
            <a:avLst/>
          </a:prstGeom>
          <a:noFill/>
          <a:ln/>
        </p:spPr>
        <p:txBody>
          <a:bodyPr wrap="none" lIns="0" tIns="0" rIns="0" bIns="0" rtlCol="0" anchor="t"/>
          <a:lstStyle/>
          <a:p>
            <a:pPr algn="l" indent="0" marL="0">
              <a:buNone/>
            </a:pPr>
            <a:r>
              <a:rPr lang="en-US" sz="1125" b="1" dirty="0">
                <a:solidFill>
                  <a:srgbClr val="A63A2B"/>
                </a:solidFill>
                <a:latin typeface="Courier New" pitchFamily="34" charset="0"/>
                <a:ea typeface="Microsoft YaHei" pitchFamily="34" charset="-122"/>
                <a:cs typeface="Courier New" pitchFamily="34" charset="-120"/>
              </a:rPr>
              <a:t>3.32</a:t>
            </a:r>
            <a:endParaRPr lang="en-US" sz="1125" dirty="0">
              <a:latin typeface="Courier New" pitchFamily="34" charset="0"/>
              <a:ea typeface="Microsoft YaHei" pitchFamily="34" charset="-122"/>
              <a:cs typeface="Courier New" pitchFamily="34" charset="-120"/>
            </a:endParaRPr>
          </a:p>
        </p:txBody>
      </p:sp>
      <p:sp>
        <p:nvSpPr>
          <p:cNvPr id="46" name="Text 44"/>
          <p:cNvSpPr/>
          <p:nvPr/>
        </p:nvSpPr>
        <p:spPr>
          <a:xfrm>
            <a:off x="6629400" y="1919587"/>
            <a:ext cx="5562600" cy="160020"/>
          </a:xfrm>
          <a:prstGeom prst="rect">
            <a:avLst/>
          </a:prstGeom>
          <a:noFill/>
          <a:ln/>
        </p:spPr>
        <p:txBody>
          <a:bodyPr wrap="none" lIns="0" tIns="0" rIns="0" bIns="0" rtlCol="0" anchor="t"/>
          <a:lstStyle/>
          <a:p>
            <a:pPr algn="l" indent="0" marL="0">
              <a:buNone/>
            </a:pPr>
            <a:r>
              <a:rPr lang="en-US" sz="1050" b="1" dirty="0">
                <a:solidFill>
                  <a:srgbClr val="221E18"/>
                </a:solidFill>
                <a:latin typeface="Microsoft YaHei" pitchFamily="34" charset="0"/>
                <a:ea typeface="Microsoft YaHei" pitchFamily="34" charset="-122"/>
                <a:cs typeface="Microsoft YaHei" pitchFamily="34" charset="-120"/>
              </a:rPr>
              <a:t>Physical health (1 to 5)</a:t>
            </a:r>
            <a:endParaRPr lang="en-US" sz="1050" dirty="0">
              <a:latin typeface="Microsoft YaHei" pitchFamily="34" charset="0"/>
              <a:ea typeface="Microsoft YaHei" pitchFamily="34" charset="-122"/>
              <a:cs typeface="Microsoft YaHei" pitchFamily="34" charset="-120"/>
            </a:endParaRPr>
          </a:p>
        </p:txBody>
      </p:sp>
      <p:sp>
        <p:nvSpPr>
          <p:cNvPr id="47" name="Shape 45"/>
          <p:cNvSpPr/>
          <p:nvPr/>
        </p:nvSpPr>
        <p:spPr>
          <a:xfrm>
            <a:off x="7124700" y="2286000"/>
            <a:ext cx="9525" cy="2952750"/>
          </a:xfrm>
          <a:prstGeom prst="rect">
            <a:avLst/>
          </a:prstGeom>
          <a:solidFill>
            <a:srgbClr val="E4DFD2"/>
          </a:solidFill>
          <a:ln/>
        </p:spPr>
      </p:sp>
      <p:sp>
        <p:nvSpPr>
          <p:cNvPr id="48" name="Shape 46"/>
          <p:cNvSpPr/>
          <p:nvPr/>
        </p:nvSpPr>
        <p:spPr>
          <a:xfrm>
            <a:off x="8172450" y="2286000"/>
            <a:ext cx="9525" cy="2952750"/>
          </a:xfrm>
          <a:prstGeom prst="rect">
            <a:avLst/>
          </a:prstGeom>
          <a:solidFill>
            <a:srgbClr val="E4DFD2"/>
          </a:solidFill>
          <a:ln/>
        </p:spPr>
      </p:sp>
      <p:sp>
        <p:nvSpPr>
          <p:cNvPr id="49" name="Text 47"/>
          <p:cNvSpPr/>
          <p:nvPr/>
        </p:nvSpPr>
        <p:spPr>
          <a:xfrm>
            <a:off x="2057400" y="5376800"/>
            <a:ext cx="10134600" cy="148590"/>
          </a:xfrm>
          <a:prstGeom prst="rect">
            <a:avLst/>
          </a:prstGeom>
          <a:noFill/>
          <a:ln/>
        </p:spPr>
        <p:txBody>
          <a:bodyPr wrap="none" lIns="0" tIns="0" rIns="0" bIns="0" rtlCol="0" anchor="t"/>
          <a:lstStyle/>
          <a:p>
            <a:pPr algn="ctr" indent="0" marL="0">
              <a:buNone/>
            </a:pPr>
            <a:r>
              <a:rPr lang="en-US" sz="975" dirty="0">
                <a:solidFill>
                  <a:srgbClr val="675E51"/>
                </a:solidFill>
                <a:latin typeface="Microsoft YaHei" pitchFamily="34" charset="0"/>
                <a:ea typeface="Microsoft YaHei" pitchFamily="34" charset="-122"/>
                <a:cs typeface="Microsoft YaHei" pitchFamily="34" charset="-120"/>
              </a:rPr>
              <a:t>Before</a:t>
            </a:r>
            <a:endParaRPr lang="en-US" sz="975" dirty="0">
              <a:latin typeface="Microsoft YaHei" pitchFamily="34" charset="0"/>
              <a:ea typeface="Microsoft YaHei" pitchFamily="34" charset="-122"/>
              <a:cs typeface="Microsoft YaHei" pitchFamily="34" charset="-120"/>
            </a:endParaRPr>
          </a:p>
        </p:txBody>
      </p:sp>
      <p:sp>
        <p:nvSpPr>
          <p:cNvPr id="50" name="Text 48"/>
          <p:cNvSpPr/>
          <p:nvPr/>
        </p:nvSpPr>
        <p:spPr>
          <a:xfrm>
            <a:off x="4152900" y="5376800"/>
            <a:ext cx="8039100" cy="148590"/>
          </a:xfrm>
          <a:prstGeom prst="rect">
            <a:avLst/>
          </a:prstGeom>
          <a:noFill/>
          <a:ln/>
        </p:spPr>
        <p:txBody>
          <a:bodyPr wrap="none" lIns="0" tIns="0" rIns="0" bIns="0" rtlCol="0" anchor="t"/>
          <a:lstStyle/>
          <a:p>
            <a:pPr algn="ctr" indent="0" marL="0">
              <a:buNone/>
            </a:pPr>
            <a:r>
              <a:rPr lang="en-US" sz="975" dirty="0">
                <a:solidFill>
                  <a:srgbClr val="675E51"/>
                </a:solidFill>
                <a:latin typeface="Microsoft YaHei" pitchFamily="34" charset="0"/>
                <a:ea typeface="Microsoft YaHei" pitchFamily="34" charset="-122"/>
                <a:cs typeface="Microsoft YaHei" pitchFamily="34" charset="-120"/>
              </a:rPr>
              <a:t>After</a:t>
            </a:r>
            <a:endParaRPr lang="en-US" sz="975" dirty="0">
              <a:latin typeface="Microsoft YaHei" pitchFamily="34" charset="0"/>
              <a:ea typeface="Microsoft YaHei" pitchFamily="34" charset="-122"/>
              <a:cs typeface="Microsoft YaHei" pitchFamily="34" charset="-120"/>
            </a:endParaRPr>
          </a:p>
        </p:txBody>
      </p:sp>
      <p:sp>
        <p:nvSpPr>
          <p:cNvPr id="51" name="Shape 49"/>
          <p:cNvSpPr/>
          <p:nvPr/>
        </p:nvSpPr>
        <p:spPr>
          <a:xfrm flipV="1">
            <a:off x="7124700" y="3258621"/>
            <a:ext cx="1047750" cy="62969"/>
          </a:xfrm>
          <a:prstGeom prst="line">
            <a:avLst/>
          </a:prstGeom>
          <a:noFill/>
          <a:ln w="19050">
            <a:solidFill>
              <a:srgbClr val="B6AFA4"/>
            </a:solidFill>
            <a:prstDash val="dash"/>
          </a:ln>
        </p:spPr>
      </p:sp>
      <p:sp>
        <p:nvSpPr>
          <p:cNvPr id="52" name="Shape 50"/>
          <p:cNvSpPr/>
          <p:nvPr/>
        </p:nvSpPr>
        <p:spPr>
          <a:xfrm>
            <a:off x="7077075" y="3273965"/>
            <a:ext cx="95250" cy="95250"/>
          </a:xfrm>
          <a:prstGeom prst="ellipse">
            <a:avLst/>
          </a:prstGeom>
          <a:solidFill>
            <a:srgbClr val="B6AFA4"/>
          </a:solidFill>
          <a:ln/>
        </p:spPr>
      </p:sp>
      <p:sp>
        <p:nvSpPr>
          <p:cNvPr id="53" name="Shape 51"/>
          <p:cNvSpPr/>
          <p:nvPr/>
        </p:nvSpPr>
        <p:spPr>
          <a:xfrm>
            <a:off x="8124825" y="3210996"/>
            <a:ext cx="95250" cy="95250"/>
          </a:xfrm>
          <a:prstGeom prst="ellipse">
            <a:avLst/>
          </a:prstGeom>
          <a:solidFill>
            <a:srgbClr val="B6AFA4"/>
          </a:solidFill>
          <a:ln/>
        </p:spPr>
      </p:sp>
      <p:sp>
        <p:nvSpPr>
          <p:cNvPr id="54" name="Text 52"/>
          <p:cNvSpPr/>
          <p:nvPr/>
        </p:nvSpPr>
        <p:spPr>
          <a:xfrm>
            <a:off x="0" y="3243599"/>
            <a:ext cx="7010400" cy="148590"/>
          </a:xfrm>
          <a:prstGeom prst="rect">
            <a:avLst/>
          </a:prstGeom>
          <a:noFill/>
          <a:ln/>
        </p:spPr>
        <p:txBody>
          <a:bodyPr wrap="none" lIns="0" tIns="0" rIns="0" bIns="0" rtlCol="0" anchor="t"/>
          <a:lstStyle/>
          <a:p>
            <a:pPr algn="r" indent="0" marL="0">
              <a:buNone/>
            </a:pPr>
            <a:r>
              <a:rPr lang="en-US" sz="975" dirty="0">
                <a:solidFill>
                  <a:srgbClr val="675E51"/>
                </a:solidFill>
                <a:latin typeface="Courier New" pitchFamily="34" charset="0"/>
                <a:ea typeface="Microsoft YaHei" pitchFamily="34" charset="-122"/>
                <a:cs typeface="Courier New" pitchFamily="34" charset="-120"/>
              </a:rPr>
              <a:t>3.06</a:t>
            </a:r>
            <a:endParaRPr lang="en-US" sz="975" dirty="0">
              <a:latin typeface="Courier New" pitchFamily="34" charset="0"/>
              <a:ea typeface="Microsoft YaHei" pitchFamily="34" charset="-122"/>
              <a:cs typeface="Courier New" pitchFamily="34" charset="-120"/>
            </a:endParaRPr>
          </a:p>
        </p:txBody>
      </p:sp>
      <p:sp>
        <p:nvSpPr>
          <p:cNvPr id="55" name="Text 53"/>
          <p:cNvSpPr/>
          <p:nvPr/>
        </p:nvSpPr>
        <p:spPr>
          <a:xfrm>
            <a:off x="8286750" y="3195974"/>
            <a:ext cx="39052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3.09</a:t>
            </a:r>
            <a:endParaRPr lang="en-US" sz="975" dirty="0">
              <a:latin typeface="Courier New" pitchFamily="34" charset="0"/>
              <a:ea typeface="Microsoft YaHei" pitchFamily="34" charset="-122"/>
              <a:cs typeface="Courier New" pitchFamily="34" charset="-120"/>
            </a:endParaRPr>
          </a:p>
        </p:txBody>
      </p:sp>
      <p:sp>
        <p:nvSpPr>
          <p:cNvPr id="56" name="Shape 54"/>
          <p:cNvSpPr/>
          <p:nvPr/>
        </p:nvSpPr>
        <p:spPr>
          <a:xfrm flipV="1">
            <a:off x="7124700" y="2838826"/>
            <a:ext cx="1047750" cy="587713"/>
          </a:xfrm>
          <a:prstGeom prst="line">
            <a:avLst/>
          </a:prstGeom>
          <a:noFill/>
          <a:ln w="28575">
            <a:solidFill>
              <a:srgbClr val="A63A2B"/>
            </a:solidFill>
            <a:prstDash val="solid"/>
          </a:ln>
        </p:spPr>
      </p:sp>
      <p:sp>
        <p:nvSpPr>
          <p:cNvPr id="57" name="Shape 55"/>
          <p:cNvSpPr/>
          <p:nvPr/>
        </p:nvSpPr>
        <p:spPr>
          <a:xfrm>
            <a:off x="7077075" y="3378914"/>
            <a:ext cx="95250" cy="95250"/>
          </a:xfrm>
          <a:prstGeom prst="ellipse">
            <a:avLst/>
          </a:prstGeom>
          <a:solidFill>
            <a:srgbClr val="A63A2B"/>
          </a:solidFill>
          <a:ln/>
        </p:spPr>
      </p:sp>
      <p:sp>
        <p:nvSpPr>
          <p:cNvPr id="58" name="Shape 56"/>
          <p:cNvSpPr/>
          <p:nvPr/>
        </p:nvSpPr>
        <p:spPr>
          <a:xfrm>
            <a:off x="8124825" y="2791201"/>
            <a:ext cx="95250" cy="95250"/>
          </a:xfrm>
          <a:prstGeom prst="ellipse">
            <a:avLst/>
          </a:prstGeom>
          <a:solidFill>
            <a:srgbClr val="A63A2B"/>
          </a:solidFill>
          <a:ln/>
        </p:spPr>
      </p:sp>
      <p:sp>
        <p:nvSpPr>
          <p:cNvPr id="59" name="Text 57"/>
          <p:cNvSpPr/>
          <p:nvPr/>
        </p:nvSpPr>
        <p:spPr>
          <a:xfrm>
            <a:off x="0" y="3386474"/>
            <a:ext cx="7010400" cy="148590"/>
          </a:xfrm>
          <a:prstGeom prst="rect">
            <a:avLst/>
          </a:prstGeom>
          <a:noFill/>
          <a:ln/>
        </p:spPr>
        <p:txBody>
          <a:bodyPr wrap="none" lIns="0" tIns="0" rIns="0" bIns="0" rtlCol="0" anchor="t"/>
          <a:lstStyle/>
          <a:p>
            <a:pPr algn="r" indent="0" marL="0">
              <a:buNone/>
            </a:pPr>
            <a:r>
              <a:rPr lang="en-US" sz="975" dirty="0">
                <a:solidFill>
                  <a:srgbClr val="A63A2B"/>
                </a:solidFill>
                <a:latin typeface="Courier New" pitchFamily="34" charset="0"/>
                <a:ea typeface="Microsoft YaHei" pitchFamily="34" charset="-122"/>
                <a:cs typeface="Courier New" pitchFamily="34" charset="-120"/>
              </a:rPr>
              <a:t>3.01</a:t>
            </a:r>
            <a:endParaRPr lang="en-US" sz="975" dirty="0">
              <a:latin typeface="Courier New" pitchFamily="34" charset="0"/>
              <a:ea typeface="Microsoft YaHei" pitchFamily="34" charset="-122"/>
              <a:cs typeface="Courier New" pitchFamily="34" charset="-120"/>
            </a:endParaRPr>
          </a:p>
        </p:txBody>
      </p:sp>
      <p:sp>
        <p:nvSpPr>
          <p:cNvPr id="60" name="Text 58"/>
          <p:cNvSpPr/>
          <p:nvPr/>
        </p:nvSpPr>
        <p:spPr>
          <a:xfrm>
            <a:off x="8286750" y="2760074"/>
            <a:ext cx="3905250" cy="171450"/>
          </a:xfrm>
          <a:prstGeom prst="rect">
            <a:avLst/>
          </a:prstGeom>
          <a:noFill/>
          <a:ln/>
        </p:spPr>
        <p:txBody>
          <a:bodyPr wrap="none" lIns="0" tIns="0" rIns="0" bIns="0" rtlCol="0" anchor="t"/>
          <a:lstStyle/>
          <a:p>
            <a:pPr algn="l" indent="0" marL="0">
              <a:buNone/>
            </a:pPr>
            <a:r>
              <a:rPr lang="en-US" sz="1125" b="1" dirty="0">
                <a:solidFill>
                  <a:srgbClr val="A63A2B"/>
                </a:solidFill>
                <a:latin typeface="Courier New" pitchFamily="34" charset="0"/>
                <a:ea typeface="Microsoft YaHei" pitchFamily="34" charset="-122"/>
                <a:cs typeface="Courier New" pitchFamily="34" charset="-120"/>
              </a:rPr>
              <a:t>3.29</a:t>
            </a:r>
            <a:endParaRPr lang="en-US" sz="1125" dirty="0">
              <a:latin typeface="Courier New" pitchFamily="34" charset="0"/>
              <a:ea typeface="Microsoft YaHei" pitchFamily="34" charset="-122"/>
              <a:cs typeface="Courier New" pitchFamily="34" charset="-120"/>
            </a:endParaRPr>
          </a:p>
        </p:txBody>
      </p:sp>
      <p:sp>
        <p:nvSpPr>
          <p:cNvPr id="61" name="Shape 59"/>
          <p:cNvSpPr/>
          <p:nvPr/>
        </p:nvSpPr>
        <p:spPr>
          <a:xfrm>
            <a:off x="2476500" y="5800725"/>
            <a:ext cx="304800" cy="0"/>
          </a:xfrm>
          <a:prstGeom prst="line">
            <a:avLst/>
          </a:prstGeom>
          <a:noFill/>
          <a:ln w="28575">
            <a:solidFill>
              <a:srgbClr val="A63A2B"/>
            </a:solidFill>
            <a:prstDash val="solid"/>
          </a:ln>
        </p:spPr>
      </p:sp>
      <p:sp>
        <p:nvSpPr>
          <p:cNvPr id="62" name="Text 60"/>
          <p:cNvSpPr/>
          <p:nvPr/>
        </p:nvSpPr>
        <p:spPr>
          <a:xfrm>
            <a:off x="2857500" y="5720062"/>
            <a:ext cx="9334500" cy="160020"/>
          </a:xfrm>
          <a:prstGeom prst="rect">
            <a:avLst/>
          </a:prstGeom>
          <a:noFill/>
          <a:ln/>
        </p:spPr>
        <p:txBody>
          <a:bodyPr wrap="none" lIns="0" tIns="0" rIns="0" bIns="0" rtlCol="0" anchor="t"/>
          <a:lstStyle/>
          <a:p>
            <a:pPr algn="l" indent="0" marL="0">
              <a:buNone/>
            </a:pPr>
            <a:r>
              <a:rPr lang="en-US" sz="1050" b="1" dirty="0">
                <a:solidFill>
                  <a:srgbClr val="A63A2B"/>
                </a:solidFill>
                <a:latin typeface="Microsoft YaHei" pitchFamily="34" charset="0"/>
                <a:ea typeface="Microsoft YaHei" pitchFamily="34" charset="-122"/>
                <a:cs typeface="Microsoft YaHei" pitchFamily="34" charset="-120"/>
              </a:rPr>
              <a:t>Trial: 141 orgs, 2,896 staff</a:t>
            </a:r>
            <a:endParaRPr lang="en-US" sz="1050" dirty="0">
              <a:latin typeface="Microsoft YaHei" pitchFamily="34" charset="0"/>
              <a:ea typeface="Microsoft YaHei" pitchFamily="34" charset="-122"/>
              <a:cs typeface="Microsoft YaHei" pitchFamily="34" charset="-120"/>
            </a:endParaRPr>
          </a:p>
        </p:txBody>
      </p:sp>
      <p:sp>
        <p:nvSpPr>
          <p:cNvPr id="63" name="Shape 61"/>
          <p:cNvSpPr/>
          <p:nvPr/>
        </p:nvSpPr>
        <p:spPr>
          <a:xfrm>
            <a:off x="4953000" y="5800725"/>
            <a:ext cx="304800" cy="0"/>
          </a:xfrm>
          <a:prstGeom prst="line">
            <a:avLst/>
          </a:prstGeom>
          <a:noFill/>
          <a:ln w="19050">
            <a:solidFill>
              <a:srgbClr val="B6AFA4"/>
            </a:solidFill>
            <a:prstDash val="dash"/>
          </a:ln>
        </p:spPr>
      </p:sp>
      <p:sp>
        <p:nvSpPr>
          <p:cNvPr id="64" name="Text 62"/>
          <p:cNvSpPr/>
          <p:nvPr/>
        </p:nvSpPr>
        <p:spPr>
          <a:xfrm>
            <a:off x="5334000" y="5720062"/>
            <a:ext cx="685800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Control: 12 firms, 285 staff</a:t>
            </a:r>
            <a:endParaRPr lang="en-US" sz="1050" dirty="0">
              <a:latin typeface="Microsoft YaHei" pitchFamily="34" charset="0"/>
              <a:ea typeface="Microsoft YaHei" pitchFamily="34" charset="-122"/>
              <a:cs typeface="Microsoft YaHei" pitchFamily="34" charset="-120"/>
            </a:endParaRPr>
          </a:p>
        </p:txBody>
      </p:sp>
      <p:sp>
        <p:nvSpPr>
          <p:cNvPr id="65" name="Shape 63"/>
          <p:cNvSpPr/>
          <p:nvPr/>
        </p:nvSpPr>
        <p:spPr>
          <a:xfrm>
            <a:off x="9053513" y="1871663"/>
            <a:ext cx="2524125" cy="3800475"/>
          </a:xfrm>
          <a:prstGeom prst="rect">
            <a:avLst/>
          </a:prstGeom>
          <a:solidFill>
            <a:srgbClr val="FBF8F1"/>
          </a:solidFill>
          <a:ln w="9525">
            <a:solidFill>
              <a:srgbClr val="E4DFD2"/>
            </a:solidFill>
            <a:prstDash val="solid"/>
          </a:ln>
        </p:spPr>
      </p:sp>
      <p:sp>
        <p:nvSpPr>
          <p:cNvPr id="66" name="Shape 64"/>
          <p:cNvSpPr/>
          <p:nvPr/>
        </p:nvSpPr>
        <p:spPr>
          <a:xfrm>
            <a:off x="9253409" y="2078732"/>
            <a:ext cx="142989" cy="128687"/>
          </a:xfrm>
          <a:custGeom>
            <a:avLst/>
            <a:gdLst/>
            <a:ahLst/>
            <a:cxnLst/>
            <a:rect l="l" t="t" r="r" b="b"/>
            <a:pathLst>
              <a:path w="142989" h="128687">
                <a:moveTo>
                  <a:pt x="141075" y="107256"/>
                </a:moveTo>
                <a:lnTo>
                  <a:pt x="83925" y="7243"/>
                </a:lnTo>
                <a:arcTo hR="14288" wR="14288" stAng="19827518" swAng="-7255037"/>
                <a:lnTo>
                  <a:pt x="1914" y="107256"/>
                </a:lnTo>
                <a:arcTo hR="14288" wR="14288" stAng="12600161" swAng="-7231094"/>
                <a:lnTo>
                  <a:pt x="128716" y="128687"/>
                </a:lnTo>
                <a:arcTo hR="14288" wR="14288" stAng="5396476" swAng="-7196478"/>
              </a:path>
            </a:pathLst>
          </a:custGeom>
          <a:noFill/>
          <a:ln w="14288">
            <a:solidFill>
              <a:srgbClr val="A63A2B"/>
            </a:solidFill>
            <a:prstDash val="solid"/>
          </a:ln>
        </p:spPr>
      </p:sp>
      <p:sp>
        <p:nvSpPr>
          <p:cNvPr id="67" name="Shape 65"/>
          <p:cNvSpPr/>
          <p:nvPr/>
        </p:nvSpPr>
        <p:spPr>
          <a:xfrm>
            <a:off x="9324975" y="2121694"/>
            <a:ext cx="5358" cy="28575"/>
          </a:xfrm>
          <a:custGeom>
            <a:avLst/>
            <a:gdLst/>
            <a:ahLst/>
            <a:cxnLst/>
            <a:rect l="l" t="t" r="r" b="b"/>
            <a:pathLst>
              <a:path w="5358" h="28575">
                <a:moveTo>
                  <a:pt x="0" y="0"/>
                </a:moveTo>
                <a:lnTo>
                  <a:pt x="0" y="28575"/>
                </a:lnTo>
              </a:path>
            </a:pathLst>
          </a:custGeom>
          <a:noFill/>
          <a:ln w="14288">
            <a:solidFill>
              <a:srgbClr val="A63A2B"/>
            </a:solidFill>
            <a:prstDash val="solid"/>
          </a:ln>
        </p:spPr>
      </p:sp>
      <p:sp>
        <p:nvSpPr>
          <p:cNvPr id="68" name="Shape 66"/>
          <p:cNvSpPr/>
          <p:nvPr/>
        </p:nvSpPr>
        <p:spPr>
          <a:xfrm>
            <a:off x="9324975" y="2178844"/>
            <a:ext cx="5358" cy="5358"/>
          </a:xfrm>
          <a:custGeom>
            <a:avLst/>
            <a:gdLst/>
            <a:ahLst/>
            <a:cxnLst/>
            <a:rect l="l" t="t" r="r" b="b"/>
            <a:pathLst>
              <a:path w="5358" h="5358">
                <a:moveTo>
                  <a:pt x="0" y="0"/>
                </a:moveTo>
                <a:lnTo>
                  <a:pt x="71" y="0"/>
                </a:lnTo>
              </a:path>
            </a:pathLst>
          </a:custGeom>
          <a:noFill/>
          <a:ln w="14288">
            <a:solidFill>
              <a:srgbClr val="A63A2B"/>
            </a:solidFill>
            <a:prstDash val="solid"/>
          </a:ln>
        </p:spPr>
      </p:sp>
      <p:sp>
        <p:nvSpPr>
          <p:cNvPr id="69" name="Text 67"/>
          <p:cNvSpPr/>
          <p:nvPr/>
        </p:nvSpPr>
        <p:spPr>
          <a:xfrm>
            <a:off x="9486900" y="2062499"/>
            <a:ext cx="2705100" cy="148590"/>
          </a:xfrm>
          <a:prstGeom prst="rect">
            <a:avLst/>
          </a:prstGeom>
          <a:noFill/>
          <a:ln/>
        </p:spPr>
        <p:txBody>
          <a:bodyPr wrap="none" lIns="0" tIns="0" rIns="0" bIns="0" rtlCol="0" anchor="t"/>
          <a:lstStyle/>
          <a:p>
            <a:pPr algn="l" indent="0" marL="0">
              <a:buNone/>
            </a:pPr>
            <a:r>
              <a:rPr lang="en-US" sz="975" b="1" dirty="0">
                <a:solidFill>
                  <a:srgbClr val="A63A2B"/>
                </a:solidFill>
                <a:latin typeface="Courier New" pitchFamily="34" charset="0"/>
                <a:ea typeface="Microsoft YaHei" pitchFamily="34" charset="-122"/>
                <a:cs typeface="Courier New" pitchFamily="34" charset="-120"/>
              </a:rPr>
              <a:t>Authors</a:t>
            </a:r>
            <a:pPr algn="l" indent="0" marL="0">
              <a:buNone/>
            </a:pPr>
            <a:r>
              <a:rPr lang="en-US" sz="975" b="1" dirty="0">
                <a:solidFill>
                  <a:srgbClr val="A63A2B"/>
                </a:solidFill>
                <a:latin typeface="Courier New" pitchFamily="34" charset="0"/>
                <a:ea typeface="Microsoft YaHei" pitchFamily="34" charset="-122"/>
                <a:cs typeface="Courier New" pitchFamily="34" charset="-120"/>
              </a:rPr>
              <a:t>'</a:t>
            </a:r>
            <a:pPr algn="l" indent="0" marL="0">
              <a:buNone/>
            </a:pPr>
            <a:r>
              <a:rPr lang="en-US" sz="975" b="1" dirty="0">
                <a:solidFill>
                  <a:srgbClr val="A63A2B"/>
                </a:solidFill>
                <a:latin typeface="Courier New" pitchFamily="34" charset="0"/>
                <a:ea typeface="Microsoft YaHei" pitchFamily="34" charset="-122"/>
                <a:cs typeface="Courier New" pitchFamily="34" charset="-120"/>
              </a:rPr>
              <a:t> caveat</a:t>
            </a:r>
            <a:endParaRPr lang="en-US" sz="975" dirty="0">
              <a:latin typeface="Courier New" pitchFamily="34" charset="0"/>
              <a:ea typeface="Microsoft YaHei" pitchFamily="34" charset="-122"/>
              <a:cs typeface="Courier New" pitchFamily="34" charset="-120"/>
            </a:endParaRPr>
          </a:p>
        </p:txBody>
      </p:sp>
      <p:sp>
        <p:nvSpPr>
          <p:cNvPr id="70" name="Text 68"/>
          <p:cNvSpPr/>
          <p:nvPr/>
        </p:nvSpPr>
        <p:spPr>
          <a:xfrm>
            <a:off x="9239250" y="2424919"/>
            <a:ext cx="2952750" cy="194310"/>
          </a:xfrm>
          <a:prstGeom prst="rect">
            <a:avLst/>
          </a:prstGeom>
          <a:noFill/>
          <a:ln/>
        </p:spPr>
        <p:txBody>
          <a:bodyPr wrap="none" lIns="0" tIns="0" rIns="0" bIns="0" rtlCol="0" anchor="t"/>
          <a:lstStyle/>
          <a:p>
            <a:pPr algn="l" indent="0" marL="0">
              <a:buNone/>
            </a:pPr>
            <a:r>
              <a:rPr lang="en-US" sz="1275" i="1" dirty="0">
                <a:solidFill>
                  <a:srgbClr val="221E18"/>
                </a:solidFill>
                <a:latin typeface="Times New Roman" pitchFamily="34" charset="0"/>
                <a:ea typeface="SimSun" pitchFamily="34" charset="-122"/>
                <a:cs typeface="Times New Roman" pitchFamily="34" charset="-120"/>
              </a:rPr>
              <a:t>“our findings probably</a:t>
            </a:r>
            <a:endParaRPr lang="en-US" sz="1275" dirty="0">
              <a:latin typeface="Times New Roman" pitchFamily="34" charset="0"/>
              <a:ea typeface="SimSun" pitchFamily="34" charset="-122"/>
              <a:cs typeface="Times New Roman" pitchFamily="34" charset="-120"/>
            </a:endParaRPr>
          </a:p>
        </p:txBody>
      </p:sp>
      <p:sp>
        <p:nvSpPr>
          <p:cNvPr id="71" name="Text 69"/>
          <p:cNvSpPr/>
          <p:nvPr/>
        </p:nvSpPr>
        <p:spPr>
          <a:xfrm>
            <a:off x="9239250" y="2672569"/>
            <a:ext cx="2952750" cy="194310"/>
          </a:xfrm>
          <a:prstGeom prst="rect">
            <a:avLst/>
          </a:prstGeom>
          <a:noFill/>
          <a:ln/>
        </p:spPr>
        <p:txBody>
          <a:bodyPr wrap="none" lIns="0" tIns="0" rIns="0" bIns="0" rtlCol="0" anchor="t"/>
          <a:lstStyle/>
          <a:p>
            <a:pPr algn="l" indent="0" marL="0">
              <a:buNone/>
            </a:pPr>
            <a:r>
              <a:rPr lang="en-US" sz="1275" i="1" dirty="0">
                <a:solidFill>
                  <a:srgbClr val="221E18"/>
                </a:solidFill>
                <a:latin typeface="Times New Roman" pitchFamily="34" charset="0"/>
                <a:ea typeface="SimSun" pitchFamily="34" charset="-122"/>
                <a:cs typeface="Times New Roman" pitchFamily="34" charset="-120"/>
              </a:rPr>
              <a:t>overestimate the true effect”</a:t>
            </a:r>
            <a:endParaRPr lang="en-US" sz="1275" dirty="0">
              <a:latin typeface="Times New Roman" pitchFamily="34" charset="0"/>
              <a:ea typeface="SimSun" pitchFamily="34" charset="-122"/>
              <a:cs typeface="Times New Roman" pitchFamily="34" charset="-120"/>
            </a:endParaRPr>
          </a:p>
        </p:txBody>
      </p:sp>
      <p:sp>
        <p:nvSpPr>
          <p:cNvPr id="72" name="Shape 70"/>
          <p:cNvSpPr/>
          <p:nvPr/>
        </p:nvSpPr>
        <p:spPr>
          <a:xfrm>
            <a:off x="9239250" y="3352800"/>
            <a:ext cx="2152650" cy="9525"/>
          </a:xfrm>
          <a:prstGeom prst="rect">
            <a:avLst/>
          </a:prstGeom>
          <a:solidFill>
            <a:srgbClr val="E4DFD2"/>
          </a:solidFill>
          <a:ln/>
        </p:spPr>
      </p:sp>
      <p:sp>
        <p:nvSpPr>
          <p:cNvPr id="73" name="Text 71"/>
          <p:cNvSpPr/>
          <p:nvPr/>
        </p:nvSpPr>
        <p:spPr>
          <a:xfrm>
            <a:off x="9239250" y="3510623"/>
            <a:ext cx="295275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Not randomised, firms</a:t>
            </a:r>
            <a:endParaRPr lang="en-US" sz="1125" dirty="0">
              <a:latin typeface="Microsoft YaHei" pitchFamily="34" charset="0"/>
              <a:ea typeface="Microsoft YaHei" pitchFamily="34" charset="-122"/>
              <a:cs typeface="Microsoft YaHei" pitchFamily="34" charset="-120"/>
            </a:endParaRPr>
          </a:p>
        </p:txBody>
      </p:sp>
      <p:sp>
        <p:nvSpPr>
          <p:cNvPr id="74" name="Text 72"/>
          <p:cNvSpPr/>
          <p:nvPr/>
        </p:nvSpPr>
        <p:spPr>
          <a:xfrm>
            <a:off x="9239250" y="3739223"/>
            <a:ext cx="295275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volunteered, staff reported.</a:t>
            </a:r>
            <a:endParaRPr lang="en-US" sz="1125" dirty="0">
              <a:latin typeface="Microsoft YaHei" pitchFamily="34" charset="0"/>
              <a:ea typeface="Microsoft YaHei" pitchFamily="34" charset="-122"/>
              <a:cs typeface="Microsoft YaHei" pitchFamily="34" charset="-120"/>
            </a:endParaRPr>
          </a:p>
        </p:txBody>
      </p:sp>
      <p:sp>
        <p:nvSpPr>
          <p:cNvPr id="75" name="Text 73"/>
          <p:cNvSpPr/>
          <p:nvPr/>
        </p:nvSpPr>
        <p:spPr>
          <a:xfrm>
            <a:off x="9239250" y="3967823"/>
            <a:ext cx="295275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Trust the direction, not</a:t>
            </a:r>
            <a:endParaRPr lang="en-US" sz="1125" dirty="0">
              <a:latin typeface="Microsoft YaHei" pitchFamily="34" charset="0"/>
              <a:ea typeface="Microsoft YaHei" pitchFamily="34" charset="-122"/>
              <a:cs typeface="Microsoft YaHei" pitchFamily="34" charset="-120"/>
            </a:endParaRPr>
          </a:p>
        </p:txBody>
      </p:sp>
      <p:sp>
        <p:nvSpPr>
          <p:cNvPr id="76" name="Text 74"/>
          <p:cNvSpPr/>
          <p:nvPr/>
        </p:nvSpPr>
        <p:spPr>
          <a:xfrm>
            <a:off x="9239250" y="4196423"/>
            <a:ext cx="295275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the size.</a:t>
            </a:r>
            <a:endParaRPr lang="en-US" sz="1125" dirty="0">
              <a:latin typeface="Microsoft YaHei" pitchFamily="34" charset="0"/>
              <a:ea typeface="Microsoft YaHei" pitchFamily="34" charset="-122"/>
              <a:cs typeface="Microsoft YaHei" pitchFamily="34" charset="-120"/>
            </a:endParaRPr>
          </a:p>
        </p:txBody>
      </p:sp>
      <p:sp>
        <p:nvSpPr>
          <p:cNvPr id="77" name="Text 75"/>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Fan et al., Nature Human Behaviour, Jul 2025. Published online 2025-07-21</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1031885"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04"/>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5</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Costs</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71% felt less burned out. 62% said work sped up</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Text 13"/>
          <p:cNvSpPr/>
          <p:nvPr/>
        </p:nvSpPr>
        <p:spPr>
          <a:xfrm>
            <a:off x="0" y="1843387"/>
            <a:ext cx="5616113" cy="160020"/>
          </a:xfrm>
          <a:prstGeom prst="rect">
            <a:avLst/>
          </a:prstGeom>
          <a:noFill/>
          <a:ln/>
        </p:spPr>
        <p:txBody>
          <a:bodyPr wrap="none" lIns="0" tIns="0" rIns="0" bIns="0" rtlCol="0" anchor="t"/>
          <a:lstStyle/>
          <a:p>
            <a:pPr algn="r" indent="0" marL="0">
              <a:buNone/>
            </a:pPr>
            <a:r>
              <a:rPr lang="en-US" sz="1050" b="1" dirty="0">
                <a:solidFill>
                  <a:srgbClr val="3F5E48"/>
                </a:solidFill>
                <a:latin typeface="Microsoft YaHei" pitchFamily="34" charset="0"/>
                <a:ea typeface="Microsoft YaHei" pitchFamily="34" charset="-122"/>
                <a:cs typeface="Microsoft YaHei" pitchFamily="34" charset="-120"/>
              </a:rPr>
              <a:t>← Better</a:t>
            </a:r>
            <a:endParaRPr lang="en-US" sz="1050" dirty="0">
              <a:latin typeface="Microsoft YaHei" pitchFamily="34" charset="0"/>
              <a:ea typeface="Microsoft YaHei" pitchFamily="34" charset="-122"/>
              <a:cs typeface="Microsoft YaHei" pitchFamily="34" charset="-120"/>
            </a:endParaRPr>
          </a:p>
        </p:txBody>
      </p:sp>
      <p:sp>
        <p:nvSpPr>
          <p:cNvPr id="16" name="Text 14"/>
          <p:cNvSpPr/>
          <p:nvPr/>
        </p:nvSpPr>
        <p:spPr>
          <a:xfrm>
            <a:off x="945225" y="1852550"/>
            <a:ext cx="11246775" cy="148590"/>
          </a:xfrm>
          <a:prstGeom prst="rect">
            <a:avLst/>
          </a:prstGeom>
          <a:noFill/>
          <a:ln/>
        </p:spPr>
        <p:txBody>
          <a:bodyPr wrap="none" lIns="0" tIns="0" rIns="0" bIns="0" rtlCol="0" anchor="t"/>
          <a:lstStyle/>
          <a:p>
            <a:pPr algn="ctr" indent="0" marL="0">
              <a:buNone/>
            </a:pPr>
            <a:r>
              <a:rPr lang="en-US" sz="975" dirty="0">
                <a:solidFill>
                  <a:srgbClr val="675E51"/>
                </a:solidFill>
                <a:latin typeface="Microsoft YaHei" pitchFamily="34" charset="0"/>
                <a:ea typeface="Microsoft YaHei" pitchFamily="34" charset="-122"/>
                <a:cs typeface="Microsoft YaHei" pitchFamily="34" charset="-120"/>
              </a:rPr>
              <a:t>No change</a:t>
            </a:r>
            <a:endParaRPr lang="en-US" sz="975" dirty="0">
              <a:latin typeface="Microsoft YaHei" pitchFamily="34" charset="0"/>
              <a:ea typeface="Microsoft YaHei" pitchFamily="34" charset="-122"/>
              <a:cs typeface="Microsoft YaHei" pitchFamily="34" charset="-120"/>
            </a:endParaRPr>
          </a:p>
        </p:txBody>
      </p:sp>
      <p:sp>
        <p:nvSpPr>
          <p:cNvPr id="17" name="Text 15"/>
          <p:cNvSpPr/>
          <p:nvPr/>
        </p:nvSpPr>
        <p:spPr>
          <a:xfrm>
            <a:off x="7521113" y="1843387"/>
            <a:ext cx="4670887" cy="160020"/>
          </a:xfrm>
          <a:prstGeom prst="rect">
            <a:avLst/>
          </a:prstGeom>
          <a:noFill/>
          <a:ln/>
        </p:spPr>
        <p:txBody>
          <a:bodyPr wrap="none" lIns="0" tIns="0" rIns="0" bIns="0" rtlCol="0" anchor="t"/>
          <a:lstStyle/>
          <a:p>
            <a:pPr algn="l" indent="0" marL="0">
              <a:buNone/>
            </a:pPr>
            <a:r>
              <a:rPr lang="en-US" sz="1050" b="1" dirty="0">
                <a:solidFill>
                  <a:srgbClr val="A63A2B"/>
                </a:solidFill>
                <a:latin typeface="Microsoft YaHei" pitchFamily="34" charset="0"/>
                <a:ea typeface="Microsoft YaHei" pitchFamily="34" charset="-122"/>
                <a:cs typeface="Microsoft YaHei" pitchFamily="34" charset="-120"/>
              </a:rPr>
              <a:t>Worse →</a:t>
            </a:r>
            <a:endParaRPr lang="en-US" sz="1050" dirty="0">
              <a:latin typeface="Microsoft YaHei" pitchFamily="34" charset="0"/>
              <a:ea typeface="Microsoft YaHei" pitchFamily="34" charset="-122"/>
              <a:cs typeface="Microsoft YaHei" pitchFamily="34" charset="-120"/>
            </a:endParaRPr>
          </a:p>
        </p:txBody>
      </p:sp>
      <p:sp>
        <p:nvSpPr>
          <p:cNvPr id="18" name="Text 16"/>
          <p:cNvSpPr/>
          <p:nvPr/>
        </p:nvSpPr>
        <p:spPr>
          <a:xfrm>
            <a:off x="2381250" y="2321083"/>
            <a:ext cx="981075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Burnout</a:t>
            </a:r>
            <a:endParaRPr lang="en-US" sz="1350" dirty="0">
              <a:latin typeface="Microsoft YaHei" pitchFamily="34" charset="0"/>
              <a:ea typeface="Microsoft YaHei" pitchFamily="34" charset="-122"/>
              <a:cs typeface="Microsoft YaHei" pitchFamily="34" charset="-120"/>
            </a:endParaRPr>
          </a:p>
        </p:txBody>
      </p:sp>
      <p:sp>
        <p:nvSpPr>
          <p:cNvPr id="19" name="Shape 17"/>
          <p:cNvSpPr/>
          <p:nvPr/>
        </p:nvSpPr>
        <p:spPr>
          <a:xfrm>
            <a:off x="4276725" y="2266950"/>
            <a:ext cx="2184215" cy="323850"/>
          </a:xfrm>
          <a:prstGeom prst="rect">
            <a:avLst/>
          </a:prstGeom>
          <a:solidFill>
            <a:srgbClr val="3F5E48"/>
          </a:solidFill>
          <a:ln/>
        </p:spPr>
      </p:sp>
      <p:sp>
        <p:nvSpPr>
          <p:cNvPr id="20" name="Shape 18"/>
          <p:cNvSpPr/>
          <p:nvPr/>
        </p:nvSpPr>
        <p:spPr>
          <a:xfrm>
            <a:off x="6460940" y="2266950"/>
            <a:ext cx="215345" cy="323850"/>
          </a:xfrm>
          <a:prstGeom prst="rect">
            <a:avLst/>
          </a:prstGeom>
          <a:solidFill>
            <a:srgbClr val="E4DFD2"/>
          </a:solidFill>
          <a:ln/>
        </p:spPr>
      </p:sp>
      <p:sp>
        <p:nvSpPr>
          <p:cNvPr id="21" name="Shape 19"/>
          <p:cNvSpPr/>
          <p:nvPr/>
        </p:nvSpPr>
        <p:spPr>
          <a:xfrm>
            <a:off x="6676285" y="2266950"/>
            <a:ext cx="676799" cy="323850"/>
          </a:xfrm>
          <a:prstGeom prst="rect">
            <a:avLst/>
          </a:prstGeom>
          <a:solidFill>
            <a:srgbClr val="A63A2B"/>
          </a:solidFill>
          <a:ln/>
        </p:spPr>
      </p:sp>
      <p:sp>
        <p:nvSpPr>
          <p:cNvPr id="22" name="Text 20"/>
          <p:cNvSpPr/>
          <p:nvPr/>
        </p:nvSpPr>
        <p:spPr>
          <a:xfrm>
            <a:off x="0" y="2351624"/>
            <a:ext cx="4181475" cy="182880"/>
          </a:xfrm>
          <a:prstGeom prst="rect">
            <a:avLst/>
          </a:prstGeom>
          <a:noFill/>
          <a:ln/>
        </p:spPr>
        <p:txBody>
          <a:bodyPr wrap="none" lIns="0" tIns="0" rIns="0" bIns="0" rtlCol="0" anchor="t"/>
          <a:lstStyle/>
          <a:p>
            <a:pPr algn="r" indent="0" marL="0">
              <a:buNone/>
            </a:pPr>
            <a:r>
              <a:rPr lang="en-US" sz="1200" b="1" dirty="0">
                <a:solidFill>
                  <a:srgbClr val="3F5E48"/>
                </a:solidFill>
                <a:latin typeface="Courier New" pitchFamily="34" charset="0"/>
                <a:ea typeface="Microsoft YaHei" pitchFamily="34" charset="-122"/>
                <a:cs typeface="Courier New" pitchFamily="34" charset="-120"/>
              </a:rPr>
              <a:t>71%</a:t>
            </a:r>
            <a:endParaRPr lang="en-US" sz="1200" dirty="0">
              <a:latin typeface="Courier New" pitchFamily="34" charset="0"/>
              <a:ea typeface="Microsoft YaHei" pitchFamily="34" charset="-122"/>
              <a:cs typeface="Courier New" pitchFamily="34" charset="-120"/>
            </a:endParaRPr>
          </a:p>
        </p:txBody>
      </p:sp>
      <p:sp>
        <p:nvSpPr>
          <p:cNvPr id="23" name="Text 21"/>
          <p:cNvSpPr/>
          <p:nvPr/>
        </p:nvSpPr>
        <p:spPr>
          <a:xfrm>
            <a:off x="945225" y="2357774"/>
            <a:ext cx="11246775"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7%</a:t>
            </a:r>
            <a:endParaRPr lang="en-US" sz="975" dirty="0">
              <a:latin typeface="Courier New" pitchFamily="34" charset="0"/>
              <a:ea typeface="Microsoft YaHei" pitchFamily="34" charset="-122"/>
              <a:cs typeface="Courier New" pitchFamily="34" charset="-120"/>
            </a:endParaRPr>
          </a:p>
        </p:txBody>
      </p:sp>
      <p:sp>
        <p:nvSpPr>
          <p:cNvPr id="24" name="Text 22"/>
          <p:cNvSpPr/>
          <p:nvPr/>
        </p:nvSpPr>
        <p:spPr>
          <a:xfrm>
            <a:off x="7448334" y="2351624"/>
            <a:ext cx="4743666" cy="182880"/>
          </a:xfrm>
          <a:prstGeom prst="rect">
            <a:avLst/>
          </a:prstGeom>
          <a:noFill/>
          <a:ln/>
        </p:spPr>
        <p:txBody>
          <a:bodyPr wrap="none" lIns="0" tIns="0" rIns="0" bIns="0" rtlCol="0" anchor="t"/>
          <a:lstStyle/>
          <a:p>
            <a:pPr algn="l" indent="0" marL="0">
              <a:buNone/>
            </a:pPr>
            <a:r>
              <a:rPr lang="en-US" sz="1200" b="1" dirty="0">
                <a:solidFill>
                  <a:srgbClr val="A63A2B"/>
                </a:solidFill>
                <a:latin typeface="Courier New" pitchFamily="34" charset="0"/>
                <a:ea typeface="Microsoft YaHei" pitchFamily="34" charset="-122"/>
                <a:cs typeface="Courier New" pitchFamily="34" charset="-120"/>
              </a:rPr>
              <a:t>22%</a:t>
            </a:r>
            <a:endParaRPr lang="en-US" sz="1200" dirty="0">
              <a:latin typeface="Courier New" pitchFamily="34" charset="0"/>
              <a:ea typeface="Microsoft YaHei" pitchFamily="34" charset="-122"/>
              <a:cs typeface="Courier New" pitchFamily="34" charset="-120"/>
            </a:endParaRPr>
          </a:p>
        </p:txBody>
      </p:sp>
      <p:sp>
        <p:nvSpPr>
          <p:cNvPr id="25" name="Text 23"/>
          <p:cNvSpPr/>
          <p:nvPr/>
        </p:nvSpPr>
        <p:spPr>
          <a:xfrm>
            <a:off x="2381250" y="3044983"/>
            <a:ext cx="981075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Work stress</a:t>
            </a:r>
            <a:endParaRPr lang="en-US" sz="1350" dirty="0">
              <a:latin typeface="Microsoft YaHei" pitchFamily="34" charset="0"/>
              <a:ea typeface="Microsoft YaHei" pitchFamily="34" charset="-122"/>
              <a:cs typeface="Microsoft YaHei" pitchFamily="34" charset="-120"/>
            </a:endParaRPr>
          </a:p>
        </p:txBody>
      </p:sp>
      <p:sp>
        <p:nvSpPr>
          <p:cNvPr id="26" name="Shape 24"/>
          <p:cNvSpPr/>
          <p:nvPr/>
        </p:nvSpPr>
        <p:spPr>
          <a:xfrm>
            <a:off x="4630506" y="2990850"/>
            <a:ext cx="1199780" cy="323850"/>
          </a:xfrm>
          <a:prstGeom prst="rect">
            <a:avLst/>
          </a:prstGeom>
          <a:solidFill>
            <a:srgbClr val="3F5E48"/>
          </a:solidFill>
          <a:ln/>
        </p:spPr>
      </p:sp>
      <p:sp>
        <p:nvSpPr>
          <p:cNvPr id="27" name="Shape 25"/>
          <p:cNvSpPr/>
          <p:nvPr/>
        </p:nvSpPr>
        <p:spPr>
          <a:xfrm>
            <a:off x="5830286" y="2990850"/>
            <a:ext cx="1476652" cy="323850"/>
          </a:xfrm>
          <a:prstGeom prst="rect">
            <a:avLst/>
          </a:prstGeom>
          <a:solidFill>
            <a:srgbClr val="E4DFD2"/>
          </a:solidFill>
          <a:ln/>
        </p:spPr>
      </p:sp>
      <p:sp>
        <p:nvSpPr>
          <p:cNvPr id="28" name="Shape 26"/>
          <p:cNvSpPr/>
          <p:nvPr/>
        </p:nvSpPr>
        <p:spPr>
          <a:xfrm>
            <a:off x="7306939" y="2990850"/>
            <a:ext cx="399927" cy="323850"/>
          </a:xfrm>
          <a:prstGeom prst="rect">
            <a:avLst/>
          </a:prstGeom>
          <a:solidFill>
            <a:srgbClr val="A63A2B"/>
          </a:solidFill>
          <a:ln/>
        </p:spPr>
      </p:sp>
      <p:sp>
        <p:nvSpPr>
          <p:cNvPr id="29" name="Text 27"/>
          <p:cNvSpPr/>
          <p:nvPr/>
        </p:nvSpPr>
        <p:spPr>
          <a:xfrm>
            <a:off x="0" y="3075524"/>
            <a:ext cx="4535256" cy="182880"/>
          </a:xfrm>
          <a:prstGeom prst="rect">
            <a:avLst/>
          </a:prstGeom>
          <a:noFill/>
          <a:ln/>
        </p:spPr>
        <p:txBody>
          <a:bodyPr wrap="none" lIns="0" tIns="0" rIns="0" bIns="0" rtlCol="0" anchor="t"/>
          <a:lstStyle/>
          <a:p>
            <a:pPr algn="r" indent="0" marL="0">
              <a:buNone/>
            </a:pPr>
            <a:r>
              <a:rPr lang="en-US" sz="1200" b="1" dirty="0">
                <a:solidFill>
                  <a:srgbClr val="3F5E48"/>
                </a:solidFill>
                <a:latin typeface="Courier New" pitchFamily="34" charset="0"/>
                <a:ea typeface="Microsoft YaHei" pitchFamily="34" charset="-122"/>
                <a:cs typeface="Courier New" pitchFamily="34" charset="-120"/>
              </a:rPr>
              <a:t>39%</a:t>
            </a:r>
            <a:endParaRPr lang="en-US" sz="1200" dirty="0">
              <a:latin typeface="Courier New" pitchFamily="34" charset="0"/>
              <a:ea typeface="Microsoft YaHei" pitchFamily="34" charset="-122"/>
              <a:cs typeface="Courier New" pitchFamily="34" charset="-120"/>
            </a:endParaRPr>
          </a:p>
        </p:txBody>
      </p:sp>
      <p:sp>
        <p:nvSpPr>
          <p:cNvPr id="30" name="Text 28"/>
          <p:cNvSpPr/>
          <p:nvPr/>
        </p:nvSpPr>
        <p:spPr>
          <a:xfrm>
            <a:off x="945225" y="3081674"/>
            <a:ext cx="11246775"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48%</a:t>
            </a:r>
            <a:endParaRPr lang="en-US" sz="975" dirty="0">
              <a:latin typeface="Courier New" pitchFamily="34" charset="0"/>
              <a:ea typeface="Microsoft YaHei" pitchFamily="34" charset="-122"/>
              <a:cs typeface="Courier New" pitchFamily="34" charset="-120"/>
            </a:endParaRPr>
          </a:p>
        </p:txBody>
      </p:sp>
      <p:sp>
        <p:nvSpPr>
          <p:cNvPr id="31" name="Text 29"/>
          <p:cNvSpPr/>
          <p:nvPr/>
        </p:nvSpPr>
        <p:spPr>
          <a:xfrm>
            <a:off x="7802116" y="3075524"/>
            <a:ext cx="4389884" cy="182880"/>
          </a:xfrm>
          <a:prstGeom prst="rect">
            <a:avLst/>
          </a:prstGeom>
          <a:noFill/>
          <a:ln/>
        </p:spPr>
        <p:txBody>
          <a:bodyPr wrap="none" lIns="0" tIns="0" rIns="0" bIns="0" rtlCol="0" anchor="t"/>
          <a:lstStyle/>
          <a:p>
            <a:pPr algn="l" indent="0" marL="0">
              <a:buNone/>
            </a:pPr>
            <a:r>
              <a:rPr lang="en-US" sz="1200" b="1" dirty="0">
                <a:solidFill>
                  <a:srgbClr val="A63A2B"/>
                </a:solidFill>
                <a:latin typeface="Courier New" pitchFamily="34" charset="0"/>
                <a:ea typeface="Microsoft YaHei" pitchFamily="34" charset="-122"/>
                <a:cs typeface="Courier New" pitchFamily="34" charset="-120"/>
              </a:rPr>
              <a:t>13%</a:t>
            </a:r>
            <a:endParaRPr lang="en-US" sz="1200" dirty="0">
              <a:latin typeface="Courier New" pitchFamily="34" charset="0"/>
              <a:ea typeface="Microsoft YaHei" pitchFamily="34" charset="-122"/>
              <a:cs typeface="Courier New" pitchFamily="34" charset="-120"/>
            </a:endParaRPr>
          </a:p>
        </p:txBody>
      </p:sp>
      <p:sp>
        <p:nvSpPr>
          <p:cNvPr id="32" name="Text 30"/>
          <p:cNvSpPr/>
          <p:nvPr/>
        </p:nvSpPr>
        <p:spPr>
          <a:xfrm>
            <a:off x="2381250" y="3768883"/>
            <a:ext cx="981075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Sleep problems</a:t>
            </a:r>
            <a:endParaRPr lang="en-US" sz="1350" dirty="0">
              <a:latin typeface="Microsoft YaHei" pitchFamily="34" charset="0"/>
              <a:ea typeface="Microsoft YaHei" pitchFamily="34" charset="-122"/>
              <a:cs typeface="Microsoft YaHei" pitchFamily="34" charset="-120"/>
            </a:endParaRPr>
          </a:p>
        </p:txBody>
      </p:sp>
      <p:sp>
        <p:nvSpPr>
          <p:cNvPr id="33" name="Shape 31"/>
          <p:cNvSpPr/>
          <p:nvPr/>
        </p:nvSpPr>
        <p:spPr>
          <a:xfrm>
            <a:off x="4645888" y="3714750"/>
            <a:ext cx="1230544" cy="323850"/>
          </a:xfrm>
          <a:prstGeom prst="rect">
            <a:avLst/>
          </a:prstGeom>
          <a:solidFill>
            <a:srgbClr val="3F5E48"/>
          </a:solidFill>
          <a:ln/>
        </p:spPr>
      </p:sp>
      <p:sp>
        <p:nvSpPr>
          <p:cNvPr id="34" name="Shape 32"/>
          <p:cNvSpPr/>
          <p:nvPr/>
        </p:nvSpPr>
        <p:spPr>
          <a:xfrm>
            <a:off x="5876432" y="3714750"/>
            <a:ext cx="1384362" cy="323850"/>
          </a:xfrm>
          <a:prstGeom prst="rect">
            <a:avLst/>
          </a:prstGeom>
          <a:solidFill>
            <a:srgbClr val="E4DFD2"/>
          </a:solidFill>
          <a:ln/>
        </p:spPr>
      </p:sp>
      <p:sp>
        <p:nvSpPr>
          <p:cNvPr id="35" name="Shape 33"/>
          <p:cNvSpPr/>
          <p:nvPr/>
        </p:nvSpPr>
        <p:spPr>
          <a:xfrm>
            <a:off x="7260793" y="3714750"/>
            <a:ext cx="461454" cy="323850"/>
          </a:xfrm>
          <a:prstGeom prst="rect">
            <a:avLst/>
          </a:prstGeom>
          <a:solidFill>
            <a:srgbClr val="A63A2B"/>
          </a:solidFill>
          <a:ln/>
        </p:spPr>
      </p:sp>
      <p:sp>
        <p:nvSpPr>
          <p:cNvPr id="36" name="Text 34"/>
          <p:cNvSpPr/>
          <p:nvPr/>
        </p:nvSpPr>
        <p:spPr>
          <a:xfrm>
            <a:off x="0" y="3799424"/>
            <a:ext cx="4550638" cy="182880"/>
          </a:xfrm>
          <a:prstGeom prst="rect">
            <a:avLst/>
          </a:prstGeom>
          <a:noFill/>
          <a:ln/>
        </p:spPr>
        <p:txBody>
          <a:bodyPr wrap="none" lIns="0" tIns="0" rIns="0" bIns="0" rtlCol="0" anchor="t"/>
          <a:lstStyle/>
          <a:p>
            <a:pPr algn="r" indent="0" marL="0">
              <a:buNone/>
            </a:pPr>
            <a:r>
              <a:rPr lang="en-US" sz="1200" b="1" dirty="0">
                <a:solidFill>
                  <a:srgbClr val="3F5E48"/>
                </a:solidFill>
                <a:latin typeface="Courier New" pitchFamily="34" charset="0"/>
                <a:ea typeface="Microsoft YaHei" pitchFamily="34" charset="-122"/>
                <a:cs typeface="Courier New" pitchFamily="34" charset="-120"/>
              </a:rPr>
              <a:t>40%</a:t>
            </a:r>
            <a:endParaRPr lang="en-US" sz="1200" dirty="0">
              <a:latin typeface="Courier New" pitchFamily="34" charset="0"/>
              <a:ea typeface="Microsoft YaHei" pitchFamily="34" charset="-122"/>
              <a:cs typeface="Courier New" pitchFamily="34" charset="-120"/>
            </a:endParaRPr>
          </a:p>
        </p:txBody>
      </p:sp>
      <p:sp>
        <p:nvSpPr>
          <p:cNvPr id="37" name="Text 35"/>
          <p:cNvSpPr/>
          <p:nvPr/>
        </p:nvSpPr>
        <p:spPr>
          <a:xfrm>
            <a:off x="945225" y="3805574"/>
            <a:ext cx="11246775"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45%</a:t>
            </a:r>
            <a:endParaRPr lang="en-US" sz="975" dirty="0">
              <a:latin typeface="Courier New" pitchFamily="34" charset="0"/>
              <a:ea typeface="Microsoft YaHei" pitchFamily="34" charset="-122"/>
              <a:cs typeface="Courier New" pitchFamily="34" charset="-120"/>
            </a:endParaRPr>
          </a:p>
        </p:txBody>
      </p:sp>
      <p:sp>
        <p:nvSpPr>
          <p:cNvPr id="38" name="Text 36"/>
          <p:cNvSpPr/>
          <p:nvPr/>
        </p:nvSpPr>
        <p:spPr>
          <a:xfrm>
            <a:off x="7817497" y="3799424"/>
            <a:ext cx="4374503" cy="182880"/>
          </a:xfrm>
          <a:prstGeom prst="rect">
            <a:avLst/>
          </a:prstGeom>
          <a:noFill/>
          <a:ln/>
        </p:spPr>
        <p:txBody>
          <a:bodyPr wrap="none" lIns="0" tIns="0" rIns="0" bIns="0" rtlCol="0" anchor="t"/>
          <a:lstStyle/>
          <a:p>
            <a:pPr algn="l" indent="0" marL="0">
              <a:buNone/>
            </a:pPr>
            <a:r>
              <a:rPr lang="en-US" sz="1200" b="1" dirty="0">
                <a:solidFill>
                  <a:srgbClr val="A63A2B"/>
                </a:solidFill>
                <a:latin typeface="Courier New" pitchFamily="34" charset="0"/>
                <a:ea typeface="Microsoft YaHei" pitchFamily="34" charset="-122"/>
                <a:cs typeface="Courier New" pitchFamily="34" charset="-120"/>
              </a:rPr>
              <a:t>15%</a:t>
            </a:r>
            <a:endParaRPr lang="en-US" sz="1200" dirty="0">
              <a:latin typeface="Courier New" pitchFamily="34" charset="0"/>
              <a:ea typeface="Microsoft YaHei" pitchFamily="34" charset="-122"/>
              <a:cs typeface="Courier New" pitchFamily="34" charset="-120"/>
            </a:endParaRPr>
          </a:p>
        </p:txBody>
      </p:sp>
      <p:sp>
        <p:nvSpPr>
          <p:cNvPr id="39" name="Text 37"/>
          <p:cNvSpPr/>
          <p:nvPr/>
        </p:nvSpPr>
        <p:spPr>
          <a:xfrm>
            <a:off x="2381250" y="4492783"/>
            <a:ext cx="981075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Workload</a:t>
            </a:r>
            <a:endParaRPr lang="en-US" sz="1350" dirty="0">
              <a:latin typeface="Microsoft YaHei" pitchFamily="34" charset="0"/>
              <a:ea typeface="Microsoft YaHei" pitchFamily="34" charset="-122"/>
              <a:cs typeface="Microsoft YaHei" pitchFamily="34" charset="-120"/>
            </a:endParaRPr>
          </a:p>
        </p:txBody>
      </p:sp>
      <p:sp>
        <p:nvSpPr>
          <p:cNvPr id="40" name="Shape 38"/>
          <p:cNvSpPr/>
          <p:nvPr/>
        </p:nvSpPr>
        <p:spPr>
          <a:xfrm>
            <a:off x="5307305" y="4438650"/>
            <a:ext cx="61527" cy="323850"/>
          </a:xfrm>
          <a:prstGeom prst="rect">
            <a:avLst/>
          </a:prstGeom>
          <a:solidFill>
            <a:srgbClr val="3F5E48"/>
          </a:solidFill>
          <a:ln/>
        </p:spPr>
      </p:sp>
      <p:sp>
        <p:nvSpPr>
          <p:cNvPr id="41" name="Shape 39"/>
          <p:cNvSpPr/>
          <p:nvPr/>
        </p:nvSpPr>
        <p:spPr>
          <a:xfrm>
            <a:off x="5368833" y="4438650"/>
            <a:ext cx="2399560" cy="323850"/>
          </a:xfrm>
          <a:prstGeom prst="rect">
            <a:avLst/>
          </a:prstGeom>
          <a:solidFill>
            <a:srgbClr val="E4DFD2"/>
          </a:solidFill>
          <a:ln/>
        </p:spPr>
      </p:sp>
      <p:sp>
        <p:nvSpPr>
          <p:cNvPr id="42" name="Shape 40"/>
          <p:cNvSpPr/>
          <p:nvPr/>
        </p:nvSpPr>
        <p:spPr>
          <a:xfrm>
            <a:off x="7768393" y="4438650"/>
            <a:ext cx="615272" cy="323850"/>
          </a:xfrm>
          <a:prstGeom prst="rect">
            <a:avLst/>
          </a:prstGeom>
          <a:solidFill>
            <a:srgbClr val="A63A2B"/>
          </a:solidFill>
          <a:ln/>
        </p:spPr>
      </p:sp>
      <p:sp>
        <p:nvSpPr>
          <p:cNvPr id="43" name="Text 41"/>
          <p:cNvSpPr/>
          <p:nvPr/>
        </p:nvSpPr>
        <p:spPr>
          <a:xfrm>
            <a:off x="0" y="4523324"/>
            <a:ext cx="5212055" cy="182880"/>
          </a:xfrm>
          <a:prstGeom prst="rect">
            <a:avLst/>
          </a:prstGeom>
          <a:noFill/>
          <a:ln/>
        </p:spPr>
        <p:txBody>
          <a:bodyPr wrap="none" lIns="0" tIns="0" rIns="0" bIns="0" rtlCol="0" anchor="t"/>
          <a:lstStyle/>
          <a:p>
            <a:pPr algn="r" indent="0" marL="0">
              <a:buNone/>
            </a:pPr>
            <a:r>
              <a:rPr lang="en-US" sz="1200" b="1" dirty="0">
                <a:solidFill>
                  <a:srgbClr val="3F5E48"/>
                </a:solidFill>
                <a:latin typeface="Courier New" pitchFamily="34" charset="0"/>
                <a:ea typeface="Microsoft YaHei" pitchFamily="34" charset="-122"/>
                <a:cs typeface="Courier New" pitchFamily="34" charset="-120"/>
              </a:rPr>
              <a:t>2%</a:t>
            </a:r>
            <a:endParaRPr lang="en-US" sz="1200" dirty="0">
              <a:latin typeface="Courier New" pitchFamily="34" charset="0"/>
              <a:ea typeface="Microsoft YaHei" pitchFamily="34" charset="-122"/>
              <a:cs typeface="Courier New" pitchFamily="34" charset="-120"/>
            </a:endParaRPr>
          </a:p>
        </p:txBody>
      </p:sp>
      <p:sp>
        <p:nvSpPr>
          <p:cNvPr id="44" name="Text 42"/>
          <p:cNvSpPr/>
          <p:nvPr/>
        </p:nvSpPr>
        <p:spPr>
          <a:xfrm>
            <a:off x="945225" y="4529474"/>
            <a:ext cx="11246775"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78%</a:t>
            </a:r>
            <a:endParaRPr lang="en-US" sz="975" dirty="0">
              <a:latin typeface="Courier New" pitchFamily="34" charset="0"/>
              <a:ea typeface="Microsoft YaHei" pitchFamily="34" charset="-122"/>
              <a:cs typeface="Courier New" pitchFamily="34" charset="-120"/>
            </a:endParaRPr>
          </a:p>
        </p:txBody>
      </p:sp>
      <p:sp>
        <p:nvSpPr>
          <p:cNvPr id="45" name="Text 43"/>
          <p:cNvSpPr/>
          <p:nvPr/>
        </p:nvSpPr>
        <p:spPr>
          <a:xfrm>
            <a:off x="8478915" y="4523324"/>
            <a:ext cx="3713085" cy="182880"/>
          </a:xfrm>
          <a:prstGeom prst="rect">
            <a:avLst/>
          </a:prstGeom>
          <a:noFill/>
          <a:ln/>
        </p:spPr>
        <p:txBody>
          <a:bodyPr wrap="none" lIns="0" tIns="0" rIns="0" bIns="0" rtlCol="0" anchor="t"/>
          <a:lstStyle/>
          <a:p>
            <a:pPr algn="l" indent="0" marL="0">
              <a:buNone/>
            </a:pPr>
            <a:r>
              <a:rPr lang="en-US" sz="1200" b="1" dirty="0">
                <a:solidFill>
                  <a:srgbClr val="A63A2B"/>
                </a:solidFill>
                <a:latin typeface="Courier New" pitchFamily="34" charset="0"/>
                <a:ea typeface="Microsoft YaHei" pitchFamily="34" charset="-122"/>
                <a:cs typeface="Courier New" pitchFamily="34" charset="-120"/>
              </a:rPr>
              <a:t>20%</a:t>
            </a:r>
            <a:endParaRPr lang="en-US" sz="1200" dirty="0">
              <a:latin typeface="Courier New" pitchFamily="34" charset="0"/>
              <a:ea typeface="Microsoft YaHei" pitchFamily="34" charset="-122"/>
              <a:cs typeface="Courier New" pitchFamily="34" charset="-120"/>
            </a:endParaRPr>
          </a:p>
        </p:txBody>
      </p:sp>
      <p:sp>
        <p:nvSpPr>
          <p:cNvPr id="46" name="Text 44"/>
          <p:cNvSpPr/>
          <p:nvPr/>
        </p:nvSpPr>
        <p:spPr>
          <a:xfrm>
            <a:off x="2381250" y="5216683"/>
            <a:ext cx="9810750" cy="205740"/>
          </a:xfrm>
          <a:prstGeom prst="rect">
            <a:avLst/>
          </a:prstGeom>
          <a:noFill/>
          <a:ln/>
        </p:spPr>
        <p:txBody>
          <a:bodyPr wrap="none" lIns="0" tIns="0" rIns="0" bIns="0" rtlCol="0" anchor="t"/>
          <a:lstStyle/>
          <a:p>
            <a:pPr algn="l" indent="0" marL="0">
              <a:buNone/>
            </a:pPr>
            <a:r>
              <a:rPr lang="en-US" sz="1350" b="1" dirty="0">
                <a:solidFill>
                  <a:srgbClr val="A63A2B"/>
                </a:solidFill>
                <a:latin typeface="Microsoft YaHei" pitchFamily="34" charset="0"/>
                <a:ea typeface="Microsoft YaHei" pitchFamily="34" charset="-122"/>
                <a:cs typeface="Microsoft YaHei" pitchFamily="34" charset="-120"/>
              </a:rPr>
              <a:t>Pace of work</a:t>
            </a:r>
            <a:endParaRPr lang="en-US" sz="1350" dirty="0">
              <a:latin typeface="Microsoft YaHei" pitchFamily="34" charset="0"/>
              <a:ea typeface="Microsoft YaHei" pitchFamily="34" charset="-122"/>
              <a:cs typeface="Microsoft YaHei" pitchFamily="34" charset="-120"/>
            </a:endParaRPr>
          </a:p>
        </p:txBody>
      </p:sp>
      <p:sp>
        <p:nvSpPr>
          <p:cNvPr id="47" name="Shape 45"/>
          <p:cNvSpPr/>
          <p:nvPr/>
        </p:nvSpPr>
        <p:spPr>
          <a:xfrm>
            <a:off x="5953341" y="5162550"/>
            <a:ext cx="61527" cy="323850"/>
          </a:xfrm>
          <a:prstGeom prst="rect">
            <a:avLst/>
          </a:prstGeom>
          <a:solidFill>
            <a:srgbClr val="3F5E48"/>
          </a:solidFill>
          <a:ln/>
        </p:spPr>
      </p:sp>
      <p:sp>
        <p:nvSpPr>
          <p:cNvPr id="48" name="Shape 46"/>
          <p:cNvSpPr/>
          <p:nvPr/>
        </p:nvSpPr>
        <p:spPr>
          <a:xfrm>
            <a:off x="6014868" y="5162550"/>
            <a:ext cx="1107489" cy="323850"/>
          </a:xfrm>
          <a:prstGeom prst="rect">
            <a:avLst/>
          </a:prstGeom>
          <a:solidFill>
            <a:srgbClr val="E4DFD2"/>
          </a:solidFill>
          <a:ln/>
        </p:spPr>
      </p:sp>
      <p:sp>
        <p:nvSpPr>
          <p:cNvPr id="49" name="Shape 47"/>
          <p:cNvSpPr/>
          <p:nvPr/>
        </p:nvSpPr>
        <p:spPr>
          <a:xfrm>
            <a:off x="7122357" y="5162550"/>
            <a:ext cx="1907343" cy="323850"/>
          </a:xfrm>
          <a:prstGeom prst="rect">
            <a:avLst/>
          </a:prstGeom>
          <a:solidFill>
            <a:srgbClr val="A63A2B"/>
          </a:solidFill>
          <a:ln/>
        </p:spPr>
      </p:sp>
      <p:sp>
        <p:nvSpPr>
          <p:cNvPr id="50" name="Text 48"/>
          <p:cNvSpPr/>
          <p:nvPr/>
        </p:nvSpPr>
        <p:spPr>
          <a:xfrm>
            <a:off x="0" y="5247224"/>
            <a:ext cx="5858091" cy="182880"/>
          </a:xfrm>
          <a:prstGeom prst="rect">
            <a:avLst/>
          </a:prstGeom>
          <a:noFill/>
          <a:ln/>
        </p:spPr>
        <p:txBody>
          <a:bodyPr wrap="none" lIns="0" tIns="0" rIns="0" bIns="0" rtlCol="0" anchor="t"/>
          <a:lstStyle/>
          <a:p>
            <a:pPr algn="r" indent="0" marL="0">
              <a:buNone/>
            </a:pPr>
            <a:r>
              <a:rPr lang="en-US" sz="1200" b="1" dirty="0">
                <a:solidFill>
                  <a:srgbClr val="3F5E48"/>
                </a:solidFill>
                <a:latin typeface="Courier New" pitchFamily="34" charset="0"/>
                <a:ea typeface="Microsoft YaHei" pitchFamily="34" charset="-122"/>
                <a:cs typeface="Courier New" pitchFamily="34" charset="-120"/>
              </a:rPr>
              <a:t>2%</a:t>
            </a:r>
            <a:endParaRPr lang="en-US" sz="1200" dirty="0">
              <a:latin typeface="Courier New" pitchFamily="34" charset="0"/>
              <a:ea typeface="Microsoft YaHei" pitchFamily="34" charset="-122"/>
              <a:cs typeface="Courier New" pitchFamily="34" charset="-120"/>
            </a:endParaRPr>
          </a:p>
        </p:txBody>
      </p:sp>
      <p:sp>
        <p:nvSpPr>
          <p:cNvPr id="51" name="Text 49"/>
          <p:cNvSpPr/>
          <p:nvPr/>
        </p:nvSpPr>
        <p:spPr>
          <a:xfrm>
            <a:off x="945225" y="5253374"/>
            <a:ext cx="11246775"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36%</a:t>
            </a:r>
            <a:endParaRPr lang="en-US" sz="975" dirty="0">
              <a:latin typeface="Courier New" pitchFamily="34" charset="0"/>
              <a:ea typeface="Microsoft YaHei" pitchFamily="34" charset="-122"/>
              <a:cs typeface="Courier New" pitchFamily="34" charset="-120"/>
            </a:endParaRPr>
          </a:p>
        </p:txBody>
      </p:sp>
      <p:sp>
        <p:nvSpPr>
          <p:cNvPr id="52" name="Text 50"/>
          <p:cNvSpPr/>
          <p:nvPr/>
        </p:nvSpPr>
        <p:spPr>
          <a:xfrm>
            <a:off x="9124950" y="5230424"/>
            <a:ext cx="3067050" cy="205740"/>
          </a:xfrm>
          <a:prstGeom prst="rect">
            <a:avLst/>
          </a:prstGeom>
          <a:noFill/>
          <a:ln/>
        </p:spPr>
        <p:txBody>
          <a:bodyPr wrap="none" lIns="0" tIns="0" rIns="0" bIns="0" rtlCol="0" anchor="t"/>
          <a:lstStyle/>
          <a:p>
            <a:pPr algn="l" indent="0" marL="0">
              <a:buNone/>
            </a:pPr>
            <a:r>
              <a:rPr lang="en-US" sz="1350" b="1" dirty="0">
                <a:solidFill>
                  <a:srgbClr val="A63A2B"/>
                </a:solidFill>
                <a:latin typeface="Courier New" pitchFamily="34" charset="0"/>
                <a:ea typeface="Microsoft YaHei" pitchFamily="34" charset="-122"/>
                <a:cs typeface="Courier New" pitchFamily="34" charset="-120"/>
              </a:rPr>
              <a:t>62%</a:t>
            </a:r>
            <a:endParaRPr lang="en-US" sz="1350" dirty="0">
              <a:latin typeface="Courier New" pitchFamily="34" charset="0"/>
              <a:ea typeface="Microsoft YaHei" pitchFamily="34" charset="-122"/>
              <a:cs typeface="Courier New" pitchFamily="34" charset="-120"/>
            </a:endParaRPr>
          </a:p>
        </p:txBody>
      </p:sp>
      <p:sp>
        <p:nvSpPr>
          <p:cNvPr id="53" name="Shape 51"/>
          <p:cNvSpPr/>
          <p:nvPr/>
        </p:nvSpPr>
        <p:spPr>
          <a:xfrm>
            <a:off x="9906000" y="2152650"/>
            <a:ext cx="9525" cy="2857500"/>
          </a:xfrm>
          <a:prstGeom prst="rect">
            <a:avLst/>
          </a:prstGeom>
          <a:solidFill>
            <a:srgbClr val="E4DFD2"/>
          </a:solidFill>
          <a:ln/>
        </p:spPr>
      </p:sp>
      <p:sp>
        <p:nvSpPr>
          <p:cNvPr id="54" name="Text 52"/>
          <p:cNvSpPr/>
          <p:nvPr/>
        </p:nvSpPr>
        <p:spPr>
          <a:xfrm>
            <a:off x="10096500" y="2176799"/>
            <a:ext cx="209550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Hours actually</a:t>
            </a:r>
            <a:endParaRPr lang="en-US" sz="975" dirty="0">
              <a:latin typeface="Courier New" pitchFamily="34" charset="0"/>
              <a:ea typeface="Microsoft YaHei" pitchFamily="34" charset="-122"/>
              <a:cs typeface="Courier New" pitchFamily="34" charset="-120"/>
            </a:endParaRPr>
          </a:p>
        </p:txBody>
      </p:sp>
      <p:sp>
        <p:nvSpPr>
          <p:cNvPr id="55" name="Text 53"/>
          <p:cNvSpPr/>
          <p:nvPr/>
        </p:nvSpPr>
        <p:spPr>
          <a:xfrm>
            <a:off x="10096500" y="2386349"/>
            <a:ext cx="209550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worked</a:t>
            </a:r>
            <a:endParaRPr lang="en-US" sz="975" dirty="0">
              <a:latin typeface="Courier New" pitchFamily="34" charset="0"/>
              <a:ea typeface="Microsoft YaHei" pitchFamily="34" charset="-122"/>
              <a:cs typeface="Courier New" pitchFamily="34" charset="-120"/>
            </a:endParaRPr>
          </a:p>
        </p:txBody>
      </p:sp>
      <p:sp>
        <p:nvSpPr>
          <p:cNvPr id="56" name="Text 54"/>
          <p:cNvSpPr/>
          <p:nvPr/>
        </p:nvSpPr>
        <p:spPr>
          <a:xfrm>
            <a:off x="10096500" y="2642003"/>
            <a:ext cx="2095500" cy="457200"/>
          </a:xfrm>
          <a:prstGeom prst="rect">
            <a:avLst/>
          </a:prstGeom>
          <a:noFill/>
          <a:ln/>
        </p:spPr>
        <p:txBody>
          <a:bodyPr wrap="none" lIns="0" tIns="0" rIns="0" bIns="0" rtlCol="0" anchor="t"/>
          <a:lstStyle/>
          <a:p>
            <a:pPr algn="l" indent="0" marL="0">
              <a:buNone/>
            </a:pPr>
            <a:r>
              <a:rPr lang="en-US" sz="3000" b="1" dirty="0">
                <a:solidFill>
                  <a:srgbClr val="221E18"/>
                </a:solidFill>
                <a:latin typeface="Times New Roman" pitchFamily="34" charset="0"/>
                <a:ea typeface="SimSun" pitchFamily="34" charset="-122"/>
                <a:cs typeface="Times New Roman" pitchFamily="34" charset="-120"/>
              </a:rPr>
              <a:t>38→34</a:t>
            </a:r>
            <a:endParaRPr lang="en-US" sz="3000" dirty="0">
              <a:latin typeface="Times New Roman" pitchFamily="34" charset="0"/>
              <a:ea typeface="SimSun" pitchFamily="34" charset="-122"/>
              <a:cs typeface="Times New Roman" pitchFamily="34" charset="-120"/>
            </a:endParaRPr>
          </a:p>
        </p:txBody>
      </p:sp>
      <p:sp>
        <p:nvSpPr>
          <p:cNvPr id="57" name="Text 55"/>
          <p:cNvSpPr/>
          <p:nvPr/>
        </p:nvSpPr>
        <p:spPr>
          <a:xfrm>
            <a:off x="11296650" y="2844346"/>
            <a:ext cx="895350" cy="205740"/>
          </a:xfrm>
          <a:prstGeom prst="rect">
            <a:avLst/>
          </a:prstGeom>
          <a:noFill/>
          <a:ln/>
        </p:spPr>
        <p:txBody>
          <a:bodyPr wrap="none" lIns="0" tIns="0" rIns="0" bIns="0" rtlCol="0" anchor="t"/>
          <a:lstStyle/>
          <a:p>
            <a:pPr algn="l" indent="0" marL="0">
              <a:buNone/>
            </a:pPr>
            <a:r>
              <a:rPr lang="en-US" sz="1350" dirty="0">
                <a:solidFill>
                  <a:srgbClr val="221E18"/>
                </a:solidFill>
                <a:latin typeface="Times New Roman" pitchFamily="34" charset="0"/>
                <a:ea typeface="SimSun" pitchFamily="34" charset="-122"/>
                <a:cs typeface="Times New Roman" pitchFamily="34" charset="-120"/>
              </a:rPr>
              <a:t>hrs</a:t>
            </a:r>
            <a:endParaRPr lang="en-US" sz="1350" dirty="0">
              <a:latin typeface="Times New Roman" pitchFamily="34" charset="0"/>
              <a:ea typeface="SimSun" pitchFamily="34" charset="-122"/>
              <a:cs typeface="Times New Roman" pitchFamily="34" charset="-120"/>
            </a:endParaRPr>
          </a:p>
        </p:txBody>
      </p:sp>
      <p:sp>
        <p:nvSpPr>
          <p:cNvPr id="58" name="Text 56"/>
          <p:cNvSpPr/>
          <p:nvPr/>
        </p:nvSpPr>
        <p:spPr>
          <a:xfrm>
            <a:off x="10096500" y="3186773"/>
            <a:ext cx="20955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Four hours less a</a:t>
            </a:r>
            <a:endParaRPr lang="en-US" sz="1125" dirty="0">
              <a:latin typeface="Microsoft YaHei" pitchFamily="34" charset="0"/>
              <a:ea typeface="Microsoft YaHei" pitchFamily="34" charset="-122"/>
              <a:cs typeface="Microsoft YaHei" pitchFamily="34" charset="-120"/>
            </a:endParaRPr>
          </a:p>
        </p:txBody>
      </p:sp>
      <p:sp>
        <p:nvSpPr>
          <p:cNvPr id="59" name="Text 57"/>
          <p:cNvSpPr/>
          <p:nvPr/>
        </p:nvSpPr>
        <p:spPr>
          <a:xfrm>
            <a:off x="10096500" y="3415373"/>
            <a:ext cx="20955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week, not eight</a:t>
            </a:r>
            <a:endParaRPr lang="en-US" sz="1125" dirty="0">
              <a:latin typeface="Microsoft YaHei" pitchFamily="34" charset="0"/>
              <a:ea typeface="Microsoft YaHei" pitchFamily="34" charset="-122"/>
              <a:cs typeface="Microsoft YaHei" pitchFamily="34" charset="-120"/>
            </a:endParaRPr>
          </a:p>
        </p:txBody>
      </p:sp>
      <p:sp>
        <p:nvSpPr>
          <p:cNvPr id="60" name="Text 58"/>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Autonomy et al., UK pilot report, Feb 2023, self-reported. </a:t>
            </a:r>
            <a:pPr algn="l" indent="0" marL="0">
              <a:buNone/>
            </a:pPr>
            <a:r>
              <a:rPr lang="en-US" sz="900" dirty="0">
                <a:solidFill>
                  <a:srgbClr val="675E51"/>
                </a:solidFill>
                <a:latin typeface="Microsoft YaHei" pitchFamily="34" charset="0"/>
                <a:ea typeface="Microsoft YaHei" pitchFamily="34" charset="-122"/>
                <a:cs typeface="Microsoft YaHei" pitchFamily="34" charset="-120"/>
              </a:rPr>
              <a:t>"</a:t>
            </a:r>
            <a:pPr algn="l" indent="0" marL="0">
              <a:buNone/>
            </a:pPr>
            <a:r>
              <a:rPr lang="en-US" sz="900" dirty="0">
                <a:solidFill>
                  <a:srgbClr val="675E51"/>
                </a:solidFill>
                <a:latin typeface="Microsoft YaHei" pitchFamily="34" charset="0"/>
                <a:ea typeface="Microsoft YaHei" pitchFamily="34" charset="-122"/>
                <a:cs typeface="Microsoft YaHei" pitchFamily="34" charset="-120"/>
              </a:rPr>
              <a:t>Better</a:t>
            </a:r>
            <a:pPr algn="l" indent="0" marL="0">
              <a:buNone/>
            </a:pPr>
            <a:r>
              <a:rPr lang="en-US" sz="900" dirty="0">
                <a:solidFill>
                  <a:srgbClr val="675E51"/>
                </a:solidFill>
                <a:latin typeface="Microsoft YaHei" pitchFamily="34" charset="0"/>
                <a:ea typeface="Microsoft YaHei" pitchFamily="34" charset="-122"/>
                <a:cs typeface="Microsoft YaHei" pitchFamily="34" charset="-120"/>
              </a:rPr>
              <a:t>"</a:t>
            </a:r>
            <a:pPr algn="l" indent="0" marL="0">
              <a:buNone/>
            </a:pPr>
            <a:r>
              <a:rPr lang="en-US" sz="900" dirty="0">
                <a:solidFill>
                  <a:srgbClr val="675E51"/>
                </a:solidFill>
                <a:latin typeface="Microsoft YaHei" pitchFamily="34" charset="0"/>
                <a:ea typeface="Microsoft YaHei" pitchFamily="34" charset="-122"/>
                <a:cs typeface="Microsoft YaHei" pitchFamily="34" charset="-120"/>
              </a:rPr>
              <a:t> includes a slower pace and a lighter workload</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1031885"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05"/>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6</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Revenue</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Revenue held broadly steady. It did not jump</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Shape 13"/>
          <p:cNvSpPr/>
          <p:nvPr/>
        </p:nvSpPr>
        <p:spPr>
          <a:xfrm>
            <a:off x="2209800" y="1981200"/>
            <a:ext cx="533400" cy="422910"/>
          </a:xfrm>
          <a:custGeom>
            <a:avLst/>
            <a:gdLst/>
            <a:ahLst/>
            <a:cxnLst/>
            <a:rect l="l" t="t" r="r" b="b"/>
            <a:pathLst>
              <a:path w="533400" h="422910">
                <a:moveTo>
                  <a:pt x="0" y="308610"/>
                </a:moveTo>
                <a:quadBezTo>
                  <a:pt x="0" y="45720"/>
                  <a:pt x="194310" y="0"/>
                </a:quadBezTo>
                <a:lnTo>
                  <a:pt x="211455" y="45720"/>
                </a:lnTo>
                <a:quadBezTo>
                  <a:pt x="97155" y="80010"/>
                  <a:pt x="114300" y="194310"/>
                </a:quadBezTo>
                <a:arcTo hR="114300" wR="114300" stAng="16200000" swAng="16200000"/>
                <a:close/>
                <a:moveTo>
                  <a:pt x="304800" y="308610"/>
                </a:moveTo>
                <a:quadBezTo>
                  <a:pt x="304800" y="45720"/>
                  <a:pt x="499110" y="0"/>
                </a:quadBezTo>
                <a:lnTo>
                  <a:pt x="516255" y="45720"/>
                </a:lnTo>
                <a:quadBezTo>
                  <a:pt x="401955" y="80010"/>
                  <a:pt x="419100" y="194310"/>
                </a:quadBezTo>
                <a:arcTo hR="114300" wR="114300" stAng="16200000" swAng="16200000"/>
                <a:close/>
              </a:path>
            </a:pathLst>
          </a:custGeom>
          <a:solidFill>
            <a:srgbClr val="E2C3B8"/>
          </a:solidFill>
          <a:ln/>
        </p:spPr>
      </p:sp>
      <p:sp>
        <p:nvSpPr>
          <p:cNvPr id="16" name="Text 14"/>
          <p:cNvSpPr/>
          <p:nvPr/>
        </p:nvSpPr>
        <p:spPr>
          <a:xfrm>
            <a:off x="2286000" y="2465398"/>
            <a:ext cx="9906000" cy="274320"/>
          </a:xfrm>
          <a:prstGeom prst="rect">
            <a:avLst/>
          </a:prstGeom>
          <a:noFill/>
          <a:ln/>
        </p:spPr>
        <p:txBody>
          <a:bodyPr wrap="none" lIns="0" tIns="0" rIns="0" bIns="0" rtlCol="0" anchor="t"/>
          <a:lstStyle/>
          <a:p>
            <a:pPr algn="l" indent="0" marL="0">
              <a:buNone/>
            </a:pPr>
            <a:r>
              <a:rPr lang="en-US" sz="1800" dirty="0">
                <a:solidFill>
                  <a:srgbClr val="221E18"/>
                </a:solidFill>
                <a:latin typeface="Courier New" pitchFamily="34" charset="0"/>
                <a:ea typeface="Microsoft YaHei" pitchFamily="34" charset="-122"/>
                <a:cs typeface="Courier New" pitchFamily="34" charset="-120"/>
              </a:rPr>
              <a:t>Companies</a:t>
            </a:r>
            <a:pPr algn="l" indent="0" marL="0">
              <a:buNone/>
            </a:pPr>
            <a:r>
              <a:rPr lang="en-US" sz="1800" dirty="0">
                <a:solidFill>
                  <a:srgbClr val="221E18"/>
                </a:solidFill>
                <a:latin typeface="Courier New" pitchFamily="34" charset="0"/>
                <a:ea typeface="Microsoft YaHei" pitchFamily="34" charset="-122"/>
                <a:cs typeface="Courier New" pitchFamily="34" charset="-120"/>
              </a:rPr>
              <a:t>'</a:t>
            </a:r>
            <a:pPr algn="l" indent="0" marL="0">
              <a:buNone/>
            </a:pPr>
            <a:r>
              <a:rPr lang="en-US" sz="1800" dirty="0">
                <a:solidFill>
                  <a:srgbClr val="221E18"/>
                </a:solidFill>
                <a:latin typeface="Courier New" pitchFamily="34" charset="0"/>
                <a:ea typeface="Microsoft YaHei" pitchFamily="34" charset="-122"/>
                <a:cs typeface="Courier New" pitchFamily="34" charset="-120"/>
              </a:rPr>
              <a:t> revenue, for instance, stayed</a:t>
            </a:r>
            <a:endParaRPr lang="en-US" sz="1800" dirty="0">
              <a:latin typeface="Courier New" pitchFamily="34" charset="0"/>
              <a:ea typeface="Microsoft YaHei" pitchFamily="34" charset="-122"/>
              <a:cs typeface="Courier New" pitchFamily="34" charset="-120"/>
            </a:endParaRPr>
          </a:p>
        </p:txBody>
      </p:sp>
      <p:sp>
        <p:nvSpPr>
          <p:cNvPr id="17" name="Text 15"/>
          <p:cNvSpPr/>
          <p:nvPr/>
        </p:nvSpPr>
        <p:spPr>
          <a:xfrm>
            <a:off x="2286000" y="2808298"/>
            <a:ext cx="9906000" cy="274320"/>
          </a:xfrm>
          <a:prstGeom prst="rect">
            <a:avLst/>
          </a:prstGeom>
          <a:noFill/>
          <a:ln/>
        </p:spPr>
        <p:txBody>
          <a:bodyPr wrap="none" lIns="0" tIns="0" rIns="0" bIns="0" rtlCol="0" anchor="t"/>
          <a:lstStyle/>
          <a:p>
            <a:pPr algn="l" indent="0" marL="0">
              <a:buNone/>
            </a:pPr>
            <a:r>
              <a:rPr lang="en-US" sz="1800" dirty="0">
                <a:solidFill>
                  <a:srgbClr val="221E18"/>
                </a:solidFill>
                <a:latin typeface="Courier New" pitchFamily="34" charset="0"/>
                <a:ea typeface="Microsoft YaHei" pitchFamily="34" charset="-122"/>
                <a:cs typeface="Courier New" pitchFamily="34" charset="-120"/>
              </a:rPr>
              <a:t>broadly the same over the trial period,</a:t>
            </a:r>
            <a:endParaRPr lang="en-US" sz="1800" dirty="0">
              <a:latin typeface="Courier New" pitchFamily="34" charset="0"/>
              <a:ea typeface="Microsoft YaHei" pitchFamily="34" charset="-122"/>
              <a:cs typeface="Courier New" pitchFamily="34" charset="-120"/>
            </a:endParaRPr>
          </a:p>
        </p:txBody>
      </p:sp>
      <p:sp>
        <p:nvSpPr>
          <p:cNvPr id="18" name="Text 16"/>
          <p:cNvSpPr/>
          <p:nvPr/>
        </p:nvSpPr>
        <p:spPr>
          <a:xfrm>
            <a:off x="2286000" y="3151198"/>
            <a:ext cx="9906000" cy="274320"/>
          </a:xfrm>
          <a:prstGeom prst="rect">
            <a:avLst/>
          </a:prstGeom>
          <a:noFill/>
          <a:ln/>
        </p:spPr>
        <p:txBody>
          <a:bodyPr wrap="none" lIns="0" tIns="0" rIns="0" bIns="0" rtlCol="0" anchor="t"/>
          <a:lstStyle/>
          <a:p>
            <a:pPr algn="l" indent="0" marL="0">
              <a:buNone/>
            </a:pPr>
            <a:r>
              <a:rPr lang="en-US" sz="1800" dirty="0">
                <a:solidFill>
                  <a:srgbClr val="221E18"/>
                </a:solidFill>
                <a:latin typeface="Courier New" pitchFamily="34" charset="0"/>
                <a:ea typeface="Microsoft YaHei" pitchFamily="34" charset="-122"/>
                <a:cs typeface="Courier New" pitchFamily="34" charset="-120"/>
              </a:rPr>
              <a:t>rising by 1.4% on average.</a:t>
            </a:r>
            <a:endParaRPr lang="en-US" sz="1800" dirty="0">
              <a:latin typeface="Courier New" pitchFamily="34" charset="0"/>
              <a:ea typeface="Microsoft YaHei" pitchFamily="34" charset="-122"/>
              <a:cs typeface="Courier New" pitchFamily="34" charset="-120"/>
            </a:endParaRPr>
          </a:p>
        </p:txBody>
      </p:sp>
      <p:sp>
        <p:nvSpPr>
          <p:cNvPr id="19" name="Text 17"/>
          <p:cNvSpPr/>
          <p:nvPr/>
        </p:nvSpPr>
        <p:spPr>
          <a:xfrm>
            <a:off x="2286000" y="3892424"/>
            <a:ext cx="9906000" cy="160020"/>
          </a:xfrm>
          <a:prstGeom prst="rect">
            <a:avLst/>
          </a:prstGeom>
          <a:noFill/>
          <a:ln/>
        </p:spPr>
        <p:txBody>
          <a:bodyPr wrap="none" lIns="0" tIns="0" rIns="0" bIns="0" rtlCol="0" anchor="t"/>
          <a:lstStyle/>
          <a:p>
            <a:pPr algn="l" indent="0" marL="0">
              <a:buNone/>
            </a:pPr>
            <a:r>
              <a:rPr lang="en-US" sz="1050" dirty="0">
                <a:solidFill>
                  <a:srgbClr val="675E51"/>
                </a:solidFill>
                <a:latin typeface="Courier New" pitchFamily="34" charset="0"/>
                <a:ea typeface="Microsoft YaHei" pitchFamily="34" charset="-122"/>
                <a:cs typeface="Courier New" pitchFamily="34" charset="-120"/>
              </a:rPr>
              <a:t>Autonomy et al., UK pilot report, February 2023</a:t>
            </a:r>
            <a:endParaRPr lang="en-US" sz="1050" dirty="0">
              <a:latin typeface="Courier New" pitchFamily="34" charset="0"/>
              <a:ea typeface="Microsoft YaHei" pitchFamily="34" charset="-122"/>
              <a:cs typeface="Courier New" pitchFamily="34" charset="-120"/>
            </a:endParaRPr>
          </a:p>
        </p:txBody>
      </p:sp>
      <p:sp>
        <p:nvSpPr>
          <p:cNvPr id="20" name="Shape 18"/>
          <p:cNvSpPr/>
          <p:nvPr/>
        </p:nvSpPr>
        <p:spPr>
          <a:xfrm>
            <a:off x="2286000" y="4305300"/>
            <a:ext cx="6096000" cy="9525"/>
          </a:xfrm>
          <a:prstGeom prst="rect">
            <a:avLst/>
          </a:prstGeom>
          <a:solidFill>
            <a:srgbClr val="E4DFD2"/>
          </a:solidFill>
          <a:ln/>
        </p:spPr>
      </p:sp>
      <p:sp>
        <p:nvSpPr>
          <p:cNvPr id="21" name="Text 19"/>
          <p:cNvSpPr/>
          <p:nvPr/>
        </p:nvSpPr>
        <p:spPr>
          <a:xfrm>
            <a:off x="2286000" y="4578224"/>
            <a:ext cx="9906000" cy="160020"/>
          </a:xfrm>
          <a:prstGeom prst="rect">
            <a:avLst/>
          </a:prstGeom>
          <a:noFill/>
          <a:ln/>
        </p:spPr>
        <p:txBody>
          <a:bodyPr wrap="none" lIns="0" tIns="0" rIns="0" bIns="0" rtlCol="0" anchor="t"/>
          <a:lstStyle/>
          <a:p>
            <a:pPr algn="l" indent="0" marL="0">
              <a:buNone/>
            </a:pPr>
            <a:r>
              <a:rPr lang="en-US" sz="1050" b="1" dirty="0">
                <a:solidFill>
                  <a:srgbClr val="A63A2B"/>
                </a:solidFill>
                <a:latin typeface="Courier New" pitchFamily="34" charset="0"/>
                <a:ea typeface="Microsoft YaHei" pitchFamily="34" charset="-122"/>
                <a:cs typeface="Courier New" pitchFamily="34" charset="-120"/>
              </a:rPr>
              <a:t>Meaning</a:t>
            </a:r>
            <a:endParaRPr lang="en-US" sz="1050" dirty="0">
              <a:latin typeface="Courier New" pitchFamily="34" charset="0"/>
              <a:ea typeface="Microsoft YaHei" pitchFamily="34" charset="-122"/>
              <a:cs typeface="Courier New" pitchFamily="34" charset="-120"/>
            </a:endParaRPr>
          </a:p>
        </p:txBody>
      </p:sp>
      <p:sp>
        <p:nvSpPr>
          <p:cNvPr id="22" name="Text 20"/>
          <p:cNvSpPr/>
          <p:nvPr/>
        </p:nvSpPr>
        <p:spPr>
          <a:xfrm>
            <a:off x="2990850" y="4504317"/>
            <a:ext cx="9201150" cy="297180"/>
          </a:xfrm>
          <a:prstGeom prst="rect">
            <a:avLst/>
          </a:prstGeom>
          <a:noFill/>
          <a:ln/>
        </p:spPr>
        <p:txBody>
          <a:bodyPr wrap="none" lIns="0" tIns="0" rIns="0" bIns="0" rtlCol="0" anchor="t"/>
          <a:lstStyle/>
          <a:p>
            <a:pPr algn="l" indent="0" marL="0">
              <a:buNone/>
            </a:pPr>
            <a:r>
              <a:rPr lang="en-US" sz="1950" b="1" dirty="0">
                <a:solidFill>
                  <a:srgbClr val="221E18"/>
                </a:solidFill>
                <a:latin typeface="Times New Roman" pitchFamily="34" charset="0"/>
                <a:ea typeface="SimSun" pitchFamily="34" charset="-122"/>
                <a:cs typeface="Times New Roman" pitchFamily="34" charset="-120"/>
              </a:rPr>
              <a:t>revenue held level, up 1.4% weighted by firm size</a:t>
            </a:r>
            <a:endParaRPr lang="en-US" sz="1950" dirty="0">
              <a:latin typeface="Times New Roman" pitchFamily="34" charset="0"/>
              <a:ea typeface="SimSun" pitchFamily="34" charset="-122"/>
              <a:cs typeface="Times New Roman" pitchFamily="34" charset="-120"/>
            </a:endParaRPr>
          </a:p>
        </p:txBody>
      </p:sp>
      <p:sp>
        <p:nvSpPr>
          <p:cNvPr id="23" name="Shape 21"/>
          <p:cNvSpPr/>
          <p:nvPr/>
        </p:nvSpPr>
        <p:spPr>
          <a:xfrm>
            <a:off x="8767763" y="1909762"/>
            <a:ext cx="2809875" cy="3800475"/>
          </a:xfrm>
          <a:prstGeom prst="rect">
            <a:avLst/>
          </a:prstGeom>
          <a:solidFill>
            <a:srgbClr val="FBF8F1"/>
          </a:solidFill>
          <a:ln w="9525">
            <a:solidFill>
              <a:srgbClr val="E4DFD2"/>
            </a:solidFill>
            <a:prstDash val="solid"/>
          </a:ln>
        </p:spPr>
      </p:sp>
      <p:sp>
        <p:nvSpPr>
          <p:cNvPr id="24" name="Text 22"/>
          <p:cNvSpPr/>
          <p:nvPr/>
        </p:nvSpPr>
        <p:spPr>
          <a:xfrm>
            <a:off x="8972550" y="2100599"/>
            <a:ext cx="3219450" cy="148590"/>
          </a:xfrm>
          <a:prstGeom prst="rect">
            <a:avLst/>
          </a:prstGeom>
          <a:noFill/>
          <a:ln/>
        </p:spPr>
        <p:txBody>
          <a:bodyPr wrap="none" lIns="0" tIns="0" rIns="0" bIns="0" rtlCol="0" anchor="t"/>
          <a:lstStyle/>
          <a:p>
            <a:pPr algn="l" indent="0" marL="0">
              <a:buNone/>
            </a:pPr>
            <a:r>
              <a:rPr lang="en-US" sz="975" b="1" dirty="0">
                <a:solidFill>
                  <a:srgbClr val="A63A2B"/>
                </a:solidFill>
                <a:latin typeface="Courier New" pitchFamily="34" charset="0"/>
                <a:ea typeface="Microsoft YaHei" pitchFamily="34" charset="-122"/>
                <a:cs typeface="Courier New" pitchFamily="34" charset="-120"/>
              </a:rPr>
              <a:t>One report, two measures</a:t>
            </a:r>
            <a:endParaRPr lang="en-US" sz="975" dirty="0">
              <a:latin typeface="Courier New" pitchFamily="34" charset="0"/>
              <a:ea typeface="Microsoft YaHei" pitchFamily="34" charset="-122"/>
              <a:cs typeface="Courier New" pitchFamily="34" charset="-120"/>
            </a:endParaRPr>
          </a:p>
        </p:txBody>
      </p:sp>
      <p:sp>
        <p:nvSpPr>
          <p:cNvPr id="25" name="Text 23"/>
          <p:cNvSpPr/>
          <p:nvPr/>
        </p:nvSpPr>
        <p:spPr>
          <a:xfrm>
            <a:off x="8972550" y="5167250"/>
            <a:ext cx="3219450" cy="148590"/>
          </a:xfrm>
          <a:prstGeom prst="rect">
            <a:avLst/>
          </a:prstGeom>
          <a:noFill/>
          <a:ln/>
        </p:spPr>
        <p:txBody>
          <a:bodyPr wrap="none" lIns="0" tIns="0" rIns="0" bIns="0" rtlCol="0" anchor="t"/>
          <a:lstStyle/>
          <a:p>
            <a:pPr algn="l" indent="0" marL="0">
              <a:buNone/>
            </a:pPr>
            <a:r>
              <a:rPr lang="en-US" sz="975" dirty="0">
                <a:solidFill>
                  <a:srgbClr val="675E51"/>
                </a:solidFill>
                <a:latin typeface="Microsoft YaHei" pitchFamily="34" charset="0"/>
                <a:ea typeface="Microsoft YaHei" pitchFamily="34" charset="-122"/>
                <a:cs typeface="Microsoft YaHei" pitchFamily="34" charset="-120"/>
              </a:rPr>
              <a:t>Never mix them, and name both when</a:t>
            </a:r>
            <a:endParaRPr lang="en-US" sz="975" dirty="0">
              <a:latin typeface="Microsoft YaHei" pitchFamily="34" charset="0"/>
              <a:ea typeface="Microsoft YaHei" pitchFamily="34" charset="-122"/>
              <a:cs typeface="Microsoft YaHei" pitchFamily="34" charset="-120"/>
            </a:endParaRPr>
          </a:p>
        </p:txBody>
      </p:sp>
      <p:sp>
        <p:nvSpPr>
          <p:cNvPr id="26" name="Text 24"/>
          <p:cNvSpPr/>
          <p:nvPr/>
        </p:nvSpPr>
        <p:spPr>
          <a:xfrm>
            <a:off x="8972550" y="5357750"/>
            <a:ext cx="3219450" cy="148590"/>
          </a:xfrm>
          <a:prstGeom prst="rect">
            <a:avLst/>
          </a:prstGeom>
          <a:noFill/>
          <a:ln/>
        </p:spPr>
        <p:txBody>
          <a:bodyPr wrap="none" lIns="0" tIns="0" rIns="0" bIns="0" rtlCol="0" anchor="t"/>
          <a:lstStyle/>
          <a:p>
            <a:pPr algn="l" indent="0" marL="0">
              <a:buNone/>
            </a:pPr>
            <a:r>
              <a:rPr lang="en-US" sz="975" dirty="0">
                <a:solidFill>
                  <a:srgbClr val="675E51"/>
                </a:solidFill>
                <a:latin typeface="Microsoft YaHei" pitchFamily="34" charset="0"/>
                <a:ea typeface="Microsoft YaHei" pitchFamily="34" charset="-122"/>
                <a:cs typeface="Microsoft YaHei" pitchFamily="34" charset="-120"/>
              </a:rPr>
              <a:t>you quote one</a:t>
            </a:r>
            <a:endParaRPr lang="en-US" sz="975" dirty="0">
              <a:latin typeface="Microsoft YaHei" pitchFamily="34" charset="0"/>
              <a:ea typeface="Microsoft YaHei" pitchFamily="34" charset="-122"/>
              <a:cs typeface="Microsoft YaHei" pitchFamily="34" charset="-120"/>
            </a:endParaRPr>
          </a:p>
        </p:txBody>
      </p:sp>
      <p:sp>
        <p:nvSpPr>
          <p:cNvPr id="27" name="Text 25"/>
          <p:cNvSpPr/>
          <p:nvPr/>
        </p:nvSpPr>
        <p:spPr>
          <a:xfrm>
            <a:off x="8972550" y="2434419"/>
            <a:ext cx="3219450" cy="525780"/>
          </a:xfrm>
          <a:prstGeom prst="rect">
            <a:avLst/>
          </a:prstGeom>
          <a:noFill/>
          <a:ln/>
        </p:spPr>
        <p:txBody>
          <a:bodyPr wrap="none" lIns="0" tIns="0" rIns="0" bIns="0" rtlCol="0" anchor="t"/>
          <a:lstStyle/>
          <a:p>
            <a:pPr algn="l" indent="0" marL="0">
              <a:buNone/>
            </a:pPr>
            <a:r>
              <a:rPr lang="en-US" sz="3450" b="1" dirty="0">
                <a:solidFill>
                  <a:srgbClr val="A63A2B"/>
                </a:solidFill>
                <a:latin typeface="Times New Roman" pitchFamily="34" charset="0"/>
                <a:ea typeface="SimSun" pitchFamily="34" charset="-122"/>
                <a:cs typeface="Times New Roman" pitchFamily="34" charset="-120"/>
              </a:rPr>
              <a:t>+1.4%</a:t>
            </a:r>
            <a:endParaRPr lang="en-US" sz="3450" dirty="0">
              <a:latin typeface="Times New Roman" pitchFamily="34" charset="0"/>
              <a:ea typeface="SimSun" pitchFamily="34" charset="-122"/>
              <a:cs typeface="Times New Roman" pitchFamily="34" charset="-120"/>
            </a:endParaRPr>
          </a:p>
        </p:txBody>
      </p:sp>
      <p:sp>
        <p:nvSpPr>
          <p:cNvPr id="28" name="Text 26"/>
          <p:cNvSpPr/>
          <p:nvPr/>
        </p:nvSpPr>
        <p:spPr>
          <a:xfrm>
            <a:off x="8972550" y="3053423"/>
            <a:ext cx="321945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23 firms, start to end of the trial</a:t>
            </a:r>
            <a:endParaRPr lang="en-US" sz="1125" dirty="0">
              <a:latin typeface="Microsoft YaHei" pitchFamily="34" charset="0"/>
              <a:ea typeface="Microsoft YaHei" pitchFamily="34" charset="-122"/>
              <a:cs typeface="Microsoft YaHei" pitchFamily="34" charset="-120"/>
            </a:endParaRPr>
          </a:p>
        </p:txBody>
      </p:sp>
      <p:sp>
        <p:nvSpPr>
          <p:cNvPr id="29" name="Shape 27"/>
          <p:cNvSpPr/>
          <p:nvPr/>
        </p:nvSpPr>
        <p:spPr>
          <a:xfrm>
            <a:off x="8972550" y="3638550"/>
            <a:ext cx="2400300" cy="9525"/>
          </a:xfrm>
          <a:prstGeom prst="rect">
            <a:avLst/>
          </a:prstGeom>
          <a:solidFill>
            <a:srgbClr val="E4DFD2"/>
          </a:solidFill>
          <a:ln/>
        </p:spPr>
      </p:sp>
      <p:sp>
        <p:nvSpPr>
          <p:cNvPr id="30" name="Text 28"/>
          <p:cNvSpPr/>
          <p:nvPr/>
        </p:nvSpPr>
        <p:spPr>
          <a:xfrm>
            <a:off x="8972550" y="3786969"/>
            <a:ext cx="3219450" cy="525780"/>
          </a:xfrm>
          <a:prstGeom prst="rect">
            <a:avLst/>
          </a:prstGeom>
          <a:noFill/>
          <a:ln/>
        </p:spPr>
        <p:txBody>
          <a:bodyPr wrap="none" lIns="0" tIns="0" rIns="0" bIns="0" rtlCol="0" anchor="t"/>
          <a:lstStyle/>
          <a:p>
            <a:pPr algn="l" indent="0" marL="0">
              <a:buNone/>
            </a:pPr>
            <a:r>
              <a:rPr lang="en-US" sz="3450" b="1" dirty="0">
                <a:solidFill>
                  <a:srgbClr val="221E18"/>
                </a:solidFill>
                <a:latin typeface="Times New Roman" pitchFamily="34" charset="0"/>
                <a:ea typeface="SimSun" pitchFamily="34" charset="-122"/>
                <a:cs typeface="Times New Roman" pitchFamily="34" charset="-120"/>
              </a:rPr>
              <a:t>+34.5%</a:t>
            </a:r>
            <a:endParaRPr lang="en-US" sz="3450" dirty="0">
              <a:latin typeface="Times New Roman" pitchFamily="34" charset="0"/>
              <a:ea typeface="SimSun" pitchFamily="34" charset="-122"/>
              <a:cs typeface="Times New Roman" pitchFamily="34" charset="-120"/>
            </a:endParaRPr>
          </a:p>
        </p:txBody>
      </p:sp>
      <p:sp>
        <p:nvSpPr>
          <p:cNvPr id="31" name="Text 29"/>
          <p:cNvSpPr/>
          <p:nvPr/>
        </p:nvSpPr>
        <p:spPr>
          <a:xfrm>
            <a:off x="8972550" y="4405973"/>
            <a:ext cx="321945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Another 24 firms, against the</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8972550" y="4634573"/>
            <a:ext cx="321945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year before</a:t>
            </a:r>
            <a:endParaRPr lang="en-US" sz="11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1031885"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06"/>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7</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Staying power</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Advocates report 90% kept it, others fewer</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Text 13"/>
          <p:cNvSpPr/>
          <p:nvPr/>
        </p:nvSpPr>
        <p:spPr>
          <a:xfrm>
            <a:off x="2362200" y="1814849"/>
            <a:ext cx="982980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Pilot</a:t>
            </a:r>
            <a:endParaRPr lang="en-US" sz="975" dirty="0">
              <a:latin typeface="Courier New" pitchFamily="34" charset="0"/>
              <a:ea typeface="Microsoft YaHei" pitchFamily="34" charset="-122"/>
              <a:cs typeface="Courier New" pitchFamily="34" charset="-120"/>
            </a:endParaRPr>
          </a:p>
        </p:txBody>
      </p:sp>
      <p:sp>
        <p:nvSpPr>
          <p:cNvPr id="16" name="Text 14"/>
          <p:cNvSpPr/>
          <p:nvPr/>
        </p:nvSpPr>
        <p:spPr>
          <a:xfrm>
            <a:off x="3888789" y="1814849"/>
            <a:ext cx="8303211"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When</a:t>
            </a:r>
            <a:endParaRPr lang="en-US" sz="975" dirty="0">
              <a:latin typeface="Courier New" pitchFamily="34" charset="0"/>
              <a:ea typeface="Microsoft YaHei" pitchFamily="34" charset="-122"/>
              <a:cs typeface="Courier New" pitchFamily="34" charset="-120"/>
            </a:endParaRPr>
          </a:p>
        </p:txBody>
      </p:sp>
      <p:sp>
        <p:nvSpPr>
          <p:cNvPr id="17" name="Text 15"/>
          <p:cNvSpPr/>
          <p:nvPr/>
        </p:nvSpPr>
        <p:spPr>
          <a:xfrm>
            <a:off x="5267983" y="1814849"/>
            <a:ext cx="6924017"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Still running</a:t>
            </a:r>
            <a:endParaRPr lang="en-US" sz="975" dirty="0">
              <a:latin typeface="Courier New" pitchFamily="34" charset="0"/>
              <a:ea typeface="Microsoft YaHei" pitchFamily="34" charset="-122"/>
              <a:cs typeface="Courier New" pitchFamily="34" charset="-120"/>
            </a:endParaRPr>
          </a:p>
        </p:txBody>
      </p:sp>
      <p:sp>
        <p:nvSpPr>
          <p:cNvPr id="18" name="Text 16"/>
          <p:cNvSpPr/>
          <p:nvPr/>
        </p:nvSpPr>
        <p:spPr>
          <a:xfrm>
            <a:off x="7226228" y="1814849"/>
            <a:ext cx="4965772"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Sample</a:t>
            </a:r>
            <a:endParaRPr lang="en-US" sz="975" dirty="0">
              <a:latin typeface="Courier New" pitchFamily="34" charset="0"/>
              <a:ea typeface="Microsoft YaHei" pitchFamily="34" charset="-122"/>
              <a:cs typeface="Courier New" pitchFamily="34" charset="-120"/>
            </a:endParaRPr>
          </a:p>
        </p:txBody>
      </p:sp>
      <p:sp>
        <p:nvSpPr>
          <p:cNvPr id="19" name="Text 17"/>
          <p:cNvSpPr/>
          <p:nvPr/>
        </p:nvSpPr>
        <p:spPr>
          <a:xfrm>
            <a:off x="8384330" y="1814849"/>
            <a:ext cx="380767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Source</a:t>
            </a:r>
            <a:endParaRPr lang="en-US" sz="975" dirty="0">
              <a:latin typeface="Courier New" pitchFamily="34" charset="0"/>
              <a:ea typeface="Microsoft YaHei" pitchFamily="34" charset="-122"/>
              <a:cs typeface="Courier New" pitchFamily="34" charset="-120"/>
            </a:endParaRPr>
          </a:p>
        </p:txBody>
      </p:sp>
      <p:sp>
        <p:nvSpPr>
          <p:cNvPr id="20" name="Shape 18"/>
          <p:cNvSpPr/>
          <p:nvPr/>
        </p:nvSpPr>
        <p:spPr>
          <a:xfrm>
            <a:off x="2286000" y="2038350"/>
            <a:ext cx="9296400" cy="19050"/>
          </a:xfrm>
          <a:prstGeom prst="rect">
            <a:avLst/>
          </a:prstGeom>
          <a:solidFill>
            <a:srgbClr val="221E18"/>
          </a:solidFill>
          <a:ln/>
        </p:spPr>
      </p:sp>
      <p:sp>
        <p:nvSpPr>
          <p:cNvPr id="21" name="Shape 19"/>
          <p:cNvSpPr/>
          <p:nvPr/>
        </p:nvSpPr>
        <p:spPr>
          <a:xfrm>
            <a:off x="2286000" y="2590800"/>
            <a:ext cx="9296400" cy="9525"/>
          </a:xfrm>
          <a:prstGeom prst="rect">
            <a:avLst/>
          </a:prstGeom>
          <a:solidFill>
            <a:srgbClr val="E4DFD2"/>
          </a:solidFill>
          <a:ln/>
        </p:spPr>
      </p:sp>
      <p:sp>
        <p:nvSpPr>
          <p:cNvPr id="22" name="Text 20"/>
          <p:cNvSpPr/>
          <p:nvPr/>
        </p:nvSpPr>
        <p:spPr>
          <a:xfrm>
            <a:off x="2362200" y="2225471"/>
            <a:ext cx="9829800"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UK</a:t>
            </a:r>
            <a:endParaRPr lang="en-US" sz="1275" dirty="0">
              <a:latin typeface="Microsoft YaHei" pitchFamily="34" charset="0"/>
              <a:ea typeface="Microsoft YaHei" pitchFamily="34" charset="-122"/>
              <a:cs typeface="Microsoft YaHei" pitchFamily="34" charset="-120"/>
            </a:endParaRPr>
          </a:p>
        </p:txBody>
      </p:sp>
      <p:sp>
        <p:nvSpPr>
          <p:cNvPr id="23" name="Text 21"/>
          <p:cNvSpPr/>
          <p:nvPr/>
        </p:nvSpPr>
        <p:spPr>
          <a:xfrm>
            <a:off x="3888789" y="2234273"/>
            <a:ext cx="8303211"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End of pilot</a:t>
            </a:r>
            <a:endParaRPr lang="en-US" sz="1125" dirty="0">
              <a:latin typeface="Microsoft YaHei" pitchFamily="34" charset="0"/>
              <a:ea typeface="Microsoft YaHei" pitchFamily="34" charset="-122"/>
              <a:cs typeface="Microsoft YaHei" pitchFamily="34" charset="-120"/>
            </a:endParaRPr>
          </a:p>
        </p:txBody>
      </p:sp>
      <p:sp>
        <p:nvSpPr>
          <p:cNvPr id="24" name="Text 22"/>
          <p:cNvSpPr/>
          <p:nvPr/>
        </p:nvSpPr>
        <p:spPr>
          <a:xfrm>
            <a:off x="5267983" y="2197957"/>
            <a:ext cx="6924017"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92%</a:t>
            </a:r>
            <a:endParaRPr lang="en-US" sz="1650" dirty="0">
              <a:latin typeface="Times New Roman" pitchFamily="34" charset="0"/>
              <a:ea typeface="SimSun" pitchFamily="34" charset="-122"/>
              <a:cs typeface="Times New Roman" pitchFamily="34" charset="-120"/>
            </a:endParaRPr>
          </a:p>
        </p:txBody>
      </p:sp>
      <p:sp>
        <p:nvSpPr>
          <p:cNvPr id="25" name="Text 23"/>
          <p:cNvSpPr/>
          <p:nvPr/>
        </p:nvSpPr>
        <p:spPr>
          <a:xfrm>
            <a:off x="7226228" y="2236199"/>
            <a:ext cx="4965772"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61 firms</a:t>
            </a:r>
            <a:endParaRPr lang="en-US" sz="1125" dirty="0">
              <a:latin typeface="Courier New" pitchFamily="34" charset="0"/>
              <a:ea typeface="Microsoft YaHei" pitchFamily="34" charset="-122"/>
              <a:cs typeface="Courier New" pitchFamily="34" charset="-120"/>
            </a:endParaRPr>
          </a:p>
        </p:txBody>
      </p:sp>
      <p:sp>
        <p:nvSpPr>
          <p:cNvPr id="26" name="Shape 24"/>
          <p:cNvSpPr/>
          <p:nvPr/>
        </p:nvSpPr>
        <p:spPr>
          <a:xfrm>
            <a:off x="8389093" y="2214563"/>
            <a:ext cx="733425" cy="219075"/>
          </a:xfrm>
          <a:prstGeom prst="rect">
            <a:avLst/>
          </a:prstGeom>
          <a:noFill/>
          <a:ln w="9525">
            <a:solidFill>
              <a:srgbClr val="7A6248"/>
            </a:solidFill>
            <a:prstDash val="solid"/>
          </a:ln>
        </p:spPr>
      </p:sp>
      <p:sp>
        <p:nvSpPr>
          <p:cNvPr id="27" name="Text 25"/>
          <p:cNvSpPr/>
          <p:nvPr/>
        </p:nvSpPr>
        <p:spPr>
          <a:xfrm>
            <a:off x="5319610" y="2252239"/>
            <a:ext cx="6872390" cy="137160"/>
          </a:xfrm>
          <a:prstGeom prst="rect">
            <a:avLst/>
          </a:prstGeom>
          <a:noFill/>
          <a:ln/>
        </p:spPr>
        <p:txBody>
          <a:bodyPr wrap="none" lIns="0" tIns="0" rIns="0" bIns="0" rtlCol="0" anchor="t"/>
          <a:lstStyle/>
          <a:p>
            <a:pPr algn="ctr" indent="0" marL="0">
              <a:buNone/>
            </a:pPr>
            <a:r>
              <a:rPr lang="en-US" sz="900" b="1" dirty="0">
                <a:solidFill>
                  <a:srgbClr val="7A6248"/>
                </a:solidFill>
                <a:latin typeface="Microsoft YaHei" pitchFamily="34" charset="0"/>
                <a:ea typeface="Microsoft YaHei" pitchFamily="34" charset="-122"/>
                <a:cs typeface="Microsoft YaHei" pitchFamily="34" charset="-120"/>
              </a:rPr>
              <a:t>Advocate</a:t>
            </a:r>
            <a:endParaRPr lang="en-US" sz="900" dirty="0">
              <a:latin typeface="Microsoft YaHei" pitchFamily="34" charset="0"/>
              <a:ea typeface="Microsoft YaHei" pitchFamily="34" charset="-122"/>
              <a:cs typeface="Microsoft YaHei" pitchFamily="34" charset="-120"/>
            </a:endParaRPr>
          </a:p>
        </p:txBody>
      </p:sp>
      <p:sp>
        <p:nvSpPr>
          <p:cNvPr id="28" name="Text 26"/>
          <p:cNvSpPr/>
          <p:nvPr/>
        </p:nvSpPr>
        <p:spPr>
          <a:xfrm>
            <a:off x="9241580" y="2243437"/>
            <a:ext cx="295042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Academics with advocates</a:t>
            </a:r>
            <a:endParaRPr lang="en-US" sz="1050" dirty="0">
              <a:latin typeface="Microsoft YaHei" pitchFamily="34" charset="0"/>
              <a:ea typeface="Microsoft YaHei" pitchFamily="34" charset="-122"/>
              <a:cs typeface="Microsoft YaHei" pitchFamily="34" charset="-120"/>
            </a:endParaRPr>
          </a:p>
        </p:txBody>
      </p:sp>
      <p:sp>
        <p:nvSpPr>
          <p:cNvPr id="29" name="Shape 27"/>
          <p:cNvSpPr/>
          <p:nvPr/>
        </p:nvSpPr>
        <p:spPr>
          <a:xfrm>
            <a:off x="2286000" y="3133725"/>
            <a:ext cx="9296400" cy="9525"/>
          </a:xfrm>
          <a:prstGeom prst="rect">
            <a:avLst/>
          </a:prstGeom>
          <a:solidFill>
            <a:srgbClr val="E4DFD2"/>
          </a:solidFill>
          <a:ln/>
        </p:spPr>
      </p:sp>
      <p:sp>
        <p:nvSpPr>
          <p:cNvPr id="30" name="Text 28"/>
          <p:cNvSpPr/>
          <p:nvPr/>
        </p:nvSpPr>
        <p:spPr>
          <a:xfrm>
            <a:off x="2362200" y="2768396"/>
            <a:ext cx="9829800"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UK</a:t>
            </a:r>
            <a:endParaRPr lang="en-US" sz="1275" dirty="0">
              <a:latin typeface="Microsoft YaHei" pitchFamily="34" charset="0"/>
              <a:ea typeface="Microsoft YaHei" pitchFamily="34" charset="-122"/>
              <a:cs typeface="Microsoft YaHei" pitchFamily="34" charset="-120"/>
            </a:endParaRPr>
          </a:p>
        </p:txBody>
      </p:sp>
      <p:sp>
        <p:nvSpPr>
          <p:cNvPr id="31" name="Text 29"/>
          <p:cNvSpPr/>
          <p:nvPr/>
        </p:nvSpPr>
        <p:spPr>
          <a:xfrm>
            <a:off x="3888789" y="2777198"/>
            <a:ext cx="8303211"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A year on</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5267983" y="2740882"/>
            <a:ext cx="6924017"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at least 89%</a:t>
            </a:r>
            <a:endParaRPr lang="en-US" sz="1650" dirty="0">
              <a:latin typeface="Times New Roman" pitchFamily="34" charset="0"/>
              <a:ea typeface="SimSun" pitchFamily="34" charset="-122"/>
              <a:cs typeface="Times New Roman" pitchFamily="34" charset="-120"/>
            </a:endParaRPr>
          </a:p>
        </p:txBody>
      </p:sp>
      <p:sp>
        <p:nvSpPr>
          <p:cNvPr id="33" name="Text 31"/>
          <p:cNvSpPr/>
          <p:nvPr/>
        </p:nvSpPr>
        <p:spPr>
          <a:xfrm>
            <a:off x="7226228" y="2779124"/>
            <a:ext cx="4965772"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61 firms</a:t>
            </a:r>
            <a:endParaRPr lang="en-US" sz="1125" dirty="0">
              <a:latin typeface="Courier New" pitchFamily="34" charset="0"/>
              <a:ea typeface="Microsoft YaHei" pitchFamily="34" charset="-122"/>
              <a:cs typeface="Courier New" pitchFamily="34" charset="-120"/>
            </a:endParaRPr>
          </a:p>
        </p:txBody>
      </p:sp>
      <p:sp>
        <p:nvSpPr>
          <p:cNvPr id="34" name="Shape 32"/>
          <p:cNvSpPr/>
          <p:nvPr/>
        </p:nvSpPr>
        <p:spPr>
          <a:xfrm>
            <a:off x="8389093" y="2757488"/>
            <a:ext cx="733425" cy="219075"/>
          </a:xfrm>
          <a:prstGeom prst="rect">
            <a:avLst/>
          </a:prstGeom>
          <a:noFill/>
          <a:ln w="9525">
            <a:solidFill>
              <a:srgbClr val="7A6248"/>
            </a:solidFill>
            <a:prstDash val="solid"/>
          </a:ln>
        </p:spPr>
      </p:sp>
      <p:sp>
        <p:nvSpPr>
          <p:cNvPr id="35" name="Text 33"/>
          <p:cNvSpPr/>
          <p:nvPr/>
        </p:nvSpPr>
        <p:spPr>
          <a:xfrm>
            <a:off x="5319610" y="2795164"/>
            <a:ext cx="6872390" cy="137160"/>
          </a:xfrm>
          <a:prstGeom prst="rect">
            <a:avLst/>
          </a:prstGeom>
          <a:noFill/>
          <a:ln/>
        </p:spPr>
        <p:txBody>
          <a:bodyPr wrap="none" lIns="0" tIns="0" rIns="0" bIns="0" rtlCol="0" anchor="t"/>
          <a:lstStyle/>
          <a:p>
            <a:pPr algn="ctr" indent="0" marL="0">
              <a:buNone/>
            </a:pPr>
            <a:r>
              <a:rPr lang="en-US" sz="900" b="1" dirty="0">
                <a:solidFill>
                  <a:srgbClr val="7A6248"/>
                </a:solidFill>
                <a:latin typeface="Microsoft YaHei" pitchFamily="34" charset="0"/>
                <a:ea typeface="Microsoft YaHei" pitchFamily="34" charset="-122"/>
                <a:cs typeface="Microsoft YaHei" pitchFamily="34" charset="-120"/>
              </a:rPr>
              <a:t>Advocate</a:t>
            </a:r>
            <a:endParaRPr lang="en-US" sz="900" dirty="0">
              <a:latin typeface="Microsoft YaHei" pitchFamily="34" charset="0"/>
              <a:ea typeface="Microsoft YaHei" pitchFamily="34" charset="-122"/>
              <a:cs typeface="Microsoft YaHei" pitchFamily="34" charset="-120"/>
            </a:endParaRPr>
          </a:p>
        </p:txBody>
      </p:sp>
      <p:sp>
        <p:nvSpPr>
          <p:cNvPr id="36" name="Text 34"/>
          <p:cNvSpPr/>
          <p:nvPr/>
        </p:nvSpPr>
        <p:spPr>
          <a:xfrm>
            <a:off x="9241580" y="2786362"/>
            <a:ext cx="295042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Same</a:t>
            </a:r>
            <a:endParaRPr lang="en-US" sz="1050" dirty="0">
              <a:latin typeface="Microsoft YaHei" pitchFamily="34" charset="0"/>
              <a:ea typeface="Microsoft YaHei" pitchFamily="34" charset="-122"/>
              <a:cs typeface="Microsoft YaHei" pitchFamily="34" charset="-120"/>
            </a:endParaRPr>
          </a:p>
        </p:txBody>
      </p:sp>
      <p:sp>
        <p:nvSpPr>
          <p:cNvPr id="37" name="Shape 35"/>
          <p:cNvSpPr/>
          <p:nvPr/>
        </p:nvSpPr>
        <p:spPr>
          <a:xfrm>
            <a:off x="2286000" y="3676650"/>
            <a:ext cx="9296400" cy="9525"/>
          </a:xfrm>
          <a:prstGeom prst="rect">
            <a:avLst/>
          </a:prstGeom>
          <a:solidFill>
            <a:srgbClr val="E4DFD2"/>
          </a:solidFill>
          <a:ln/>
        </p:spPr>
      </p:sp>
      <p:sp>
        <p:nvSpPr>
          <p:cNvPr id="38" name="Text 36"/>
          <p:cNvSpPr/>
          <p:nvPr/>
        </p:nvSpPr>
        <p:spPr>
          <a:xfrm>
            <a:off x="2362200" y="3311321"/>
            <a:ext cx="9829800"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Global sample</a:t>
            </a:r>
            <a:endParaRPr lang="en-US" sz="1275" dirty="0">
              <a:latin typeface="Microsoft YaHei" pitchFamily="34" charset="0"/>
              <a:ea typeface="Microsoft YaHei" pitchFamily="34" charset="-122"/>
              <a:cs typeface="Microsoft YaHei" pitchFamily="34" charset="-120"/>
            </a:endParaRPr>
          </a:p>
        </p:txBody>
      </p:sp>
      <p:sp>
        <p:nvSpPr>
          <p:cNvPr id="39" name="Text 37"/>
          <p:cNvSpPr/>
          <p:nvPr/>
        </p:nvSpPr>
        <p:spPr>
          <a:xfrm>
            <a:off x="3888789" y="3320123"/>
            <a:ext cx="8303211"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12–24 months</a:t>
            </a:r>
            <a:endParaRPr lang="en-US" sz="1125" dirty="0">
              <a:latin typeface="Microsoft YaHei" pitchFamily="34" charset="0"/>
              <a:ea typeface="Microsoft YaHei" pitchFamily="34" charset="-122"/>
              <a:cs typeface="Microsoft YaHei" pitchFamily="34" charset="-120"/>
            </a:endParaRPr>
          </a:p>
        </p:txBody>
      </p:sp>
      <p:sp>
        <p:nvSpPr>
          <p:cNvPr id="40" name="Text 38"/>
          <p:cNvSpPr/>
          <p:nvPr/>
        </p:nvSpPr>
        <p:spPr>
          <a:xfrm>
            <a:off x="5267983" y="3283807"/>
            <a:ext cx="6924017"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90%</a:t>
            </a:r>
            <a:endParaRPr lang="en-US" sz="1650" dirty="0">
              <a:latin typeface="Times New Roman" pitchFamily="34" charset="0"/>
              <a:ea typeface="SimSun" pitchFamily="34" charset="-122"/>
              <a:cs typeface="Times New Roman" pitchFamily="34" charset="-120"/>
            </a:endParaRPr>
          </a:p>
        </p:txBody>
      </p:sp>
      <p:sp>
        <p:nvSpPr>
          <p:cNvPr id="41" name="Text 39"/>
          <p:cNvSpPr/>
          <p:nvPr/>
        </p:nvSpPr>
        <p:spPr>
          <a:xfrm>
            <a:off x="7226228" y="3322049"/>
            <a:ext cx="4965772"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197 firms</a:t>
            </a:r>
            <a:endParaRPr lang="en-US" sz="1125" dirty="0">
              <a:latin typeface="Courier New" pitchFamily="34" charset="0"/>
              <a:ea typeface="Microsoft YaHei" pitchFamily="34" charset="-122"/>
              <a:cs typeface="Courier New" pitchFamily="34" charset="-120"/>
            </a:endParaRPr>
          </a:p>
        </p:txBody>
      </p:sp>
      <p:sp>
        <p:nvSpPr>
          <p:cNvPr id="42" name="Shape 40"/>
          <p:cNvSpPr/>
          <p:nvPr/>
        </p:nvSpPr>
        <p:spPr>
          <a:xfrm>
            <a:off x="8389093" y="3300413"/>
            <a:ext cx="733425" cy="219075"/>
          </a:xfrm>
          <a:prstGeom prst="rect">
            <a:avLst/>
          </a:prstGeom>
          <a:noFill/>
          <a:ln w="9525">
            <a:solidFill>
              <a:srgbClr val="7A6248"/>
            </a:solidFill>
            <a:prstDash val="solid"/>
          </a:ln>
        </p:spPr>
      </p:sp>
      <p:sp>
        <p:nvSpPr>
          <p:cNvPr id="43" name="Text 41"/>
          <p:cNvSpPr/>
          <p:nvPr/>
        </p:nvSpPr>
        <p:spPr>
          <a:xfrm>
            <a:off x="5319610" y="3338089"/>
            <a:ext cx="6872390" cy="137160"/>
          </a:xfrm>
          <a:prstGeom prst="rect">
            <a:avLst/>
          </a:prstGeom>
          <a:noFill/>
          <a:ln/>
        </p:spPr>
        <p:txBody>
          <a:bodyPr wrap="none" lIns="0" tIns="0" rIns="0" bIns="0" rtlCol="0" anchor="t"/>
          <a:lstStyle/>
          <a:p>
            <a:pPr algn="ctr" indent="0" marL="0">
              <a:buNone/>
            </a:pPr>
            <a:r>
              <a:rPr lang="en-US" sz="900" b="1" dirty="0">
                <a:solidFill>
                  <a:srgbClr val="7A6248"/>
                </a:solidFill>
                <a:latin typeface="Microsoft YaHei" pitchFamily="34" charset="0"/>
                <a:ea typeface="Microsoft YaHei" pitchFamily="34" charset="-122"/>
                <a:cs typeface="Microsoft YaHei" pitchFamily="34" charset="-120"/>
              </a:rPr>
              <a:t>Advocate</a:t>
            </a:r>
            <a:endParaRPr lang="en-US" sz="900" dirty="0">
              <a:latin typeface="Microsoft YaHei" pitchFamily="34" charset="0"/>
              <a:ea typeface="Microsoft YaHei" pitchFamily="34" charset="-122"/>
              <a:cs typeface="Microsoft YaHei" pitchFamily="34" charset="-120"/>
            </a:endParaRPr>
          </a:p>
        </p:txBody>
      </p:sp>
      <p:sp>
        <p:nvSpPr>
          <p:cNvPr id="44" name="Text 42"/>
          <p:cNvSpPr/>
          <p:nvPr/>
        </p:nvSpPr>
        <p:spPr>
          <a:xfrm>
            <a:off x="9241580" y="3329287"/>
            <a:ext cx="295042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Unreviewed working paper</a:t>
            </a:r>
            <a:endParaRPr lang="en-US" sz="1050" dirty="0">
              <a:latin typeface="Microsoft YaHei" pitchFamily="34" charset="0"/>
              <a:ea typeface="Microsoft YaHei" pitchFamily="34" charset="-122"/>
              <a:cs typeface="Microsoft YaHei" pitchFamily="34" charset="-120"/>
            </a:endParaRPr>
          </a:p>
        </p:txBody>
      </p:sp>
      <p:sp>
        <p:nvSpPr>
          <p:cNvPr id="45" name="Shape 43"/>
          <p:cNvSpPr/>
          <p:nvPr/>
        </p:nvSpPr>
        <p:spPr>
          <a:xfrm>
            <a:off x="2286000" y="4219575"/>
            <a:ext cx="9296400" cy="9525"/>
          </a:xfrm>
          <a:prstGeom prst="rect">
            <a:avLst/>
          </a:prstGeom>
          <a:solidFill>
            <a:srgbClr val="E4DFD2"/>
          </a:solidFill>
          <a:ln/>
        </p:spPr>
      </p:sp>
      <p:sp>
        <p:nvSpPr>
          <p:cNvPr id="46" name="Text 44"/>
          <p:cNvSpPr/>
          <p:nvPr/>
        </p:nvSpPr>
        <p:spPr>
          <a:xfrm>
            <a:off x="2362200" y="3854246"/>
            <a:ext cx="9829800"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Germany</a:t>
            </a:r>
            <a:endParaRPr lang="en-US" sz="1275" dirty="0">
              <a:latin typeface="Microsoft YaHei" pitchFamily="34" charset="0"/>
              <a:ea typeface="Microsoft YaHei" pitchFamily="34" charset="-122"/>
              <a:cs typeface="Microsoft YaHei" pitchFamily="34" charset="-120"/>
            </a:endParaRPr>
          </a:p>
        </p:txBody>
      </p:sp>
      <p:sp>
        <p:nvSpPr>
          <p:cNvPr id="47" name="Text 45"/>
          <p:cNvSpPr/>
          <p:nvPr/>
        </p:nvSpPr>
        <p:spPr>
          <a:xfrm>
            <a:off x="3888789" y="3863048"/>
            <a:ext cx="8303211"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End of pilot</a:t>
            </a:r>
            <a:endParaRPr lang="en-US" sz="1125" dirty="0">
              <a:latin typeface="Microsoft YaHei" pitchFamily="34" charset="0"/>
              <a:ea typeface="Microsoft YaHei" pitchFamily="34" charset="-122"/>
              <a:cs typeface="Microsoft YaHei" pitchFamily="34" charset="-120"/>
            </a:endParaRPr>
          </a:p>
        </p:txBody>
      </p:sp>
      <p:sp>
        <p:nvSpPr>
          <p:cNvPr id="48" name="Text 46"/>
          <p:cNvSpPr/>
          <p:nvPr/>
        </p:nvSpPr>
        <p:spPr>
          <a:xfrm>
            <a:off x="5267983" y="3826732"/>
            <a:ext cx="6924017"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73%</a:t>
            </a:r>
            <a:endParaRPr lang="en-US" sz="1650" dirty="0">
              <a:latin typeface="Times New Roman" pitchFamily="34" charset="0"/>
              <a:ea typeface="SimSun" pitchFamily="34" charset="-122"/>
              <a:cs typeface="Times New Roman" pitchFamily="34" charset="-120"/>
            </a:endParaRPr>
          </a:p>
        </p:txBody>
      </p:sp>
      <p:sp>
        <p:nvSpPr>
          <p:cNvPr id="49" name="Text 47"/>
          <p:cNvSpPr/>
          <p:nvPr/>
        </p:nvSpPr>
        <p:spPr>
          <a:xfrm>
            <a:off x="7226228" y="3864974"/>
            <a:ext cx="4965772"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41 orgs</a:t>
            </a:r>
            <a:endParaRPr lang="en-US" sz="1125" dirty="0">
              <a:latin typeface="Courier New" pitchFamily="34" charset="0"/>
              <a:ea typeface="Microsoft YaHei" pitchFamily="34" charset="-122"/>
              <a:cs typeface="Courier New" pitchFamily="34" charset="-120"/>
            </a:endParaRPr>
          </a:p>
        </p:txBody>
      </p:sp>
      <p:sp>
        <p:nvSpPr>
          <p:cNvPr id="50" name="Shape 48"/>
          <p:cNvSpPr/>
          <p:nvPr/>
        </p:nvSpPr>
        <p:spPr>
          <a:xfrm>
            <a:off x="8389093" y="3843338"/>
            <a:ext cx="942975" cy="219075"/>
          </a:xfrm>
          <a:prstGeom prst="rect">
            <a:avLst/>
          </a:prstGeom>
          <a:noFill/>
          <a:ln w="9525">
            <a:solidFill>
              <a:srgbClr val="4A5864"/>
            </a:solidFill>
            <a:prstDash val="solid"/>
          </a:ln>
        </p:spPr>
      </p:sp>
      <p:sp>
        <p:nvSpPr>
          <p:cNvPr id="51" name="Text 49"/>
          <p:cNvSpPr/>
          <p:nvPr/>
        </p:nvSpPr>
        <p:spPr>
          <a:xfrm>
            <a:off x="5529160" y="3881014"/>
            <a:ext cx="6662840" cy="137160"/>
          </a:xfrm>
          <a:prstGeom prst="rect">
            <a:avLst/>
          </a:prstGeom>
          <a:noFill/>
          <a:ln/>
        </p:spPr>
        <p:txBody>
          <a:bodyPr wrap="none" lIns="0" tIns="0" rIns="0" bIns="0" rtlCol="0" anchor="t"/>
          <a:lstStyle/>
          <a:p>
            <a:pPr algn="ctr" indent="0" marL="0">
              <a:buNone/>
            </a:pPr>
            <a:r>
              <a:rPr lang="en-US" sz="900" b="1" dirty="0">
                <a:solidFill>
                  <a:srgbClr val="4A5864"/>
                </a:solidFill>
                <a:latin typeface="Microsoft YaHei" pitchFamily="34" charset="0"/>
                <a:ea typeface="Microsoft YaHei" pitchFamily="34" charset="-122"/>
                <a:cs typeface="Microsoft YaHei" pitchFamily="34" charset="-120"/>
              </a:rPr>
              <a:t>Independent</a:t>
            </a:r>
            <a:endParaRPr lang="en-US" sz="900" dirty="0">
              <a:latin typeface="Microsoft YaHei" pitchFamily="34" charset="0"/>
              <a:ea typeface="Microsoft YaHei" pitchFamily="34" charset="-122"/>
              <a:cs typeface="Microsoft YaHei" pitchFamily="34" charset="-120"/>
            </a:endParaRPr>
          </a:p>
        </p:txBody>
      </p:sp>
      <p:sp>
        <p:nvSpPr>
          <p:cNvPr id="52" name="Text 50"/>
          <p:cNvSpPr/>
          <p:nvPr/>
        </p:nvSpPr>
        <p:spPr>
          <a:xfrm>
            <a:off x="9451130" y="3872212"/>
            <a:ext cx="274087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University with advocates</a:t>
            </a:r>
            <a:endParaRPr lang="en-US" sz="1050" dirty="0">
              <a:latin typeface="Microsoft YaHei" pitchFamily="34" charset="0"/>
              <a:ea typeface="Microsoft YaHei" pitchFamily="34" charset="-122"/>
              <a:cs typeface="Microsoft YaHei" pitchFamily="34" charset="-120"/>
            </a:endParaRPr>
          </a:p>
        </p:txBody>
      </p:sp>
      <p:sp>
        <p:nvSpPr>
          <p:cNvPr id="53" name="Shape 51"/>
          <p:cNvSpPr/>
          <p:nvPr/>
        </p:nvSpPr>
        <p:spPr>
          <a:xfrm>
            <a:off x="2286000" y="4762500"/>
            <a:ext cx="9296400" cy="9525"/>
          </a:xfrm>
          <a:prstGeom prst="rect">
            <a:avLst/>
          </a:prstGeom>
          <a:solidFill>
            <a:srgbClr val="E4DFD2"/>
          </a:solidFill>
          <a:ln/>
        </p:spPr>
      </p:sp>
      <p:sp>
        <p:nvSpPr>
          <p:cNvPr id="54" name="Text 52"/>
          <p:cNvSpPr/>
          <p:nvPr/>
        </p:nvSpPr>
        <p:spPr>
          <a:xfrm>
            <a:off x="2362200" y="4397171"/>
            <a:ext cx="9829800"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Germany</a:t>
            </a:r>
            <a:endParaRPr lang="en-US" sz="1275" dirty="0">
              <a:latin typeface="Microsoft YaHei" pitchFamily="34" charset="0"/>
              <a:ea typeface="Microsoft YaHei" pitchFamily="34" charset="-122"/>
              <a:cs typeface="Microsoft YaHei" pitchFamily="34" charset="-120"/>
            </a:endParaRPr>
          </a:p>
        </p:txBody>
      </p:sp>
      <p:sp>
        <p:nvSpPr>
          <p:cNvPr id="55" name="Text 53"/>
          <p:cNvSpPr/>
          <p:nvPr/>
        </p:nvSpPr>
        <p:spPr>
          <a:xfrm>
            <a:off x="3888789" y="4405973"/>
            <a:ext cx="8303211"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Two years on</a:t>
            </a:r>
            <a:endParaRPr lang="en-US" sz="1125" dirty="0">
              <a:latin typeface="Microsoft YaHei" pitchFamily="34" charset="0"/>
              <a:ea typeface="Microsoft YaHei" pitchFamily="34" charset="-122"/>
              <a:cs typeface="Microsoft YaHei" pitchFamily="34" charset="-120"/>
            </a:endParaRPr>
          </a:p>
        </p:txBody>
      </p:sp>
      <p:sp>
        <p:nvSpPr>
          <p:cNvPr id="56" name="Text 54"/>
          <p:cNvSpPr/>
          <p:nvPr/>
        </p:nvSpPr>
        <p:spPr>
          <a:xfrm>
            <a:off x="5267983" y="4369657"/>
            <a:ext cx="6924017"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70%</a:t>
            </a:r>
            <a:endParaRPr lang="en-US" sz="1650" dirty="0">
              <a:latin typeface="Times New Roman" pitchFamily="34" charset="0"/>
              <a:ea typeface="SimSun" pitchFamily="34" charset="-122"/>
              <a:cs typeface="Times New Roman" pitchFamily="34" charset="-120"/>
            </a:endParaRPr>
          </a:p>
        </p:txBody>
      </p:sp>
      <p:sp>
        <p:nvSpPr>
          <p:cNvPr id="57" name="Text 55"/>
          <p:cNvSpPr/>
          <p:nvPr/>
        </p:nvSpPr>
        <p:spPr>
          <a:xfrm>
            <a:off x="7226228" y="4407899"/>
            <a:ext cx="4965772"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40 orgs</a:t>
            </a:r>
            <a:endParaRPr lang="en-US" sz="1125" dirty="0">
              <a:latin typeface="Courier New" pitchFamily="34" charset="0"/>
              <a:ea typeface="Microsoft YaHei" pitchFamily="34" charset="-122"/>
              <a:cs typeface="Courier New" pitchFamily="34" charset="-120"/>
            </a:endParaRPr>
          </a:p>
        </p:txBody>
      </p:sp>
      <p:sp>
        <p:nvSpPr>
          <p:cNvPr id="58" name="Shape 56"/>
          <p:cNvSpPr/>
          <p:nvPr/>
        </p:nvSpPr>
        <p:spPr>
          <a:xfrm>
            <a:off x="8389093" y="4386263"/>
            <a:ext cx="942975" cy="219075"/>
          </a:xfrm>
          <a:prstGeom prst="rect">
            <a:avLst/>
          </a:prstGeom>
          <a:noFill/>
          <a:ln w="9525">
            <a:solidFill>
              <a:srgbClr val="4A5864"/>
            </a:solidFill>
            <a:prstDash val="solid"/>
          </a:ln>
        </p:spPr>
      </p:sp>
      <p:sp>
        <p:nvSpPr>
          <p:cNvPr id="59" name="Text 57"/>
          <p:cNvSpPr/>
          <p:nvPr/>
        </p:nvSpPr>
        <p:spPr>
          <a:xfrm>
            <a:off x="5529160" y="4423939"/>
            <a:ext cx="6662840" cy="137160"/>
          </a:xfrm>
          <a:prstGeom prst="rect">
            <a:avLst/>
          </a:prstGeom>
          <a:noFill/>
          <a:ln/>
        </p:spPr>
        <p:txBody>
          <a:bodyPr wrap="none" lIns="0" tIns="0" rIns="0" bIns="0" rtlCol="0" anchor="t"/>
          <a:lstStyle/>
          <a:p>
            <a:pPr algn="ctr" indent="0" marL="0">
              <a:buNone/>
            </a:pPr>
            <a:r>
              <a:rPr lang="en-US" sz="900" b="1" dirty="0">
                <a:solidFill>
                  <a:srgbClr val="4A5864"/>
                </a:solidFill>
                <a:latin typeface="Microsoft YaHei" pitchFamily="34" charset="0"/>
                <a:ea typeface="Microsoft YaHei" pitchFamily="34" charset="-122"/>
                <a:cs typeface="Microsoft YaHei" pitchFamily="34" charset="-120"/>
              </a:rPr>
              <a:t>Independent</a:t>
            </a:r>
            <a:endParaRPr lang="en-US" sz="900" dirty="0">
              <a:latin typeface="Microsoft YaHei" pitchFamily="34" charset="0"/>
              <a:ea typeface="Microsoft YaHei" pitchFamily="34" charset="-122"/>
              <a:cs typeface="Microsoft YaHei" pitchFamily="34" charset="-120"/>
            </a:endParaRPr>
          </a:p>
        </p:txBody>
      </p:sp>
      <p:sp>
        <p:nvSpPr>
          <p:cNvPr id="60" name="Text 58"/>
          <p:cNvSpPr/>
          <p:nvPr/>
        </p:nvSpPr>
        <p:spPr>
          <a:xfrm>
            <a:off x="9451130" y="4415137"/>
            <a:ext cx="274087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University follow-up</a:t>
            </a:r>
            <a:endParaRPr lang="en-US" sz="1050" dirty="0">
              <a:latin typeface="Microsoft YaHei" pitchFamily="34" charset="0"/>
              <a:ea typeface="Microsoft YaHei" pitchFamily="34" charset="-122"/>
              <a:cs typeface="Microsoft YaHei" pitchFamily="34" charset="-120"/>
            </a:endParaRPr>
          </a:p>
        </p:txBody>
      </p:sp>
      <p:sp>
        <p:nvSpPr>
          <p:cNvPr id="61" name="Shape 59"/>
          <p:cNvSpPr/>
          <p:nvPr/>
        </p:nvSpPr>
        <p:spPr>
          <a:xfrm>
            <a:off x="2286000" y="5305425"/>
            <a:ext cx="9296400" cy="9525"/>
          </a:xfrm>
          <a:prstGeom prst="rect">
            <a:avLst/>
          </a:prstGeom>
          <a:solidFill>
            <a:srgbClr val="E4DFD2"/>
          </a:solidFill>
          <a:ln/>
        </p:spPr>
      </p:sp>
      <p:sp>
        <p:nvSpPr>
          <p:cNvPr id="62" name="Text 60"/>
          <p:cNvSpPr/>
          <p:nvPr/>
        </p:nvSpPr>
        <p:spPr>
          <a:xfrm>
            <a:off x="2362200" y="4940096"/>
            <a:ext cx="9829800"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Portugal</a:t>
            </a:r>
            <a:endParaRPr lang="en-US" sz="1275" dirty="0">
              <a:latin typeface="Microsoft YaHei" pitchFamily="34" charset="0"/>
              <a:ea typeface="Microsoft YaHei" pitchFamily="34" charset="-122"/>
              <a:cs typeface="Microsoft YaHei" pitchFamily="34" charset="-120"/>
            </a:endParaRPr>
          </a:p>
        </p:txBody>
      </p:sp>
      <p:sp>
        <p:nvSpPr>
          <p:cNvPr id="63" name="Text 61"/>
          <p:cNvSpPr/>
          <p:nvPr/>
        </p:nvSpPr>
        <p:spPr>
          <a:xfrm>
            <a:off x="3888789" y="4948898"/>
            <a:ext cx="8303211"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End of pilot</a:t>
            </a:r>
            <a:endParaRPr lang="en-US" sz="1125" dirty="0">
              <a:latin typeface="Microsoft YaHei" pitchFamily="34" charset="0"/>
              <a:ea typeface="Microsoft YaHei" pitchFamily="34" charset="-122"/>
              <a:cs typeface="Microsoft YaHei" pitchFamily="34" charset="-120"/>
            </a:endParaRPr>
          </a:p>
        </p:txBody>
      </p:sp>
      <p:sp>
        <p:nvSpPr>
          <p:cNvPr id="64" name="Text 62"/>
          <p:cNvSpPr/>
          <p:nvPr/>
        </p:nvSpPr>
        <p:spPr>
          <a:xfrm>
            <a:off x="5267983" y="4912582"/>
            <a:ext cx="6924017"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17, 5 scaled back</a:t>
            </a:r>
            <a:endParaRPr lang="en-US" sz="1650" dirty="0">
              <a:latin typeface="Times New Roman" pitchFamily="34" charset="0"/>
              <a:ea typeface="SimSun" pitchFamily="34" charset="-122"/>
              <a:cs typeface="Times New Roman" pitchFamily="34" charset="-120"/>
            </a:endParaRPr>
          </a:p>
        </p:txBody>
      </p:sp>
      <p:sp>
        <p:nvSpPr>
          <p:cNvPr id="65" name="Text 63"/>
          <p:cNvSpPr/>
          <p:nvPr/>
        </p:nvSpPr>
        <p:spPr>
          <a:xfrm>
            <a:off x="7226228" y="4950824"/>
            <a:ext cx="4965772"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21 firms</a:t>
            </a:r>
            <a:endParaRPr lang="en-US" sz="1125" dirty="0">
              <a:latin typeface="Courier New" pitchFamily="34" charset="0"/>
              <a:ea typeface="Microsoft YaHei" pitchFamily="34" charset="-122"/>
              <a:cs typeface="Courier New" pitchFamily="34" charset="-120"/>
            </a:endParaRPr>
          </a:p>
        </p:txBody>
      </p:sp>
      <p:sp>
        <p:nvSpPr>
          <p:cNvPr id="66" name="Shape 64"/>
          <p:cNvSpPr/>
          <p:nvPr/>
        </p:nvSpPr>
        <p:spPr>
          <a:xfrm>
            <a:off x="8389093" y="4929188"/>
            <a:ext cx="942975" cy="219075"/>
          </a:xfrm>
          <a:prstGeom prst="rect">
            <a:avLst/>
          </a:prstGeom>
          <a:noFill/>
          <a:ln w="9525">
            <a:solidFill>
              <a:srgbClr val="4A5864"/>
            </a:solidFill>
            <a:prstDash val="solid"/>
          </a:ln>
        </p:spPr>
      </p:sp>
      <p:sp>
        <p:nvSpPr>
          <p:cNvPr id="67" name="Text 65"/>
          <p:cNvSpPr/>
          <p:nvPr/>
        </p:nvSpPr>
        <p:spPr>
          <a:xfrm>
            <a:off x="5529160" y="4966864"/>
            <a:ext cx="6662840" cy="137160"/>
          </a:xfrm>
          <a:prstGeom prst="rect">
            <a:avLst/>
          </a:prstGeom>
          <a:noFill/>
          <a:ln/>
        </p:spPr>
        <p:txBody>
          <a:bodyPr wrap="none" lIns="0" tIns="0" rIns="0" bIns="0" rtlCol="0" anchor="t"/>
          <a:lstStyle/>
          <a:p>
            <a:pPr algn="ctr" indent="0" marL="0">
              <a:buNone/>
            </a:pPr>
            <a:r>
              <a:rPr lang="en-US" sz="900" b="1" dirty="0">
                <a:solidFill>
                  <a:srgbClr val="4A5864"/>
                </a:solidFill>
                <a:latin typeface="Microsoft YaHei" pitchFamily="34" charset="0"/>
                <a:ea typeface="Microsoft YaHei" pitchFamily="34" charset="-122"/>
                <a:cs typeface="Microsoft YaHei" pitchFamily="34" charset="-120"/>
              </a:rPr>
              <a:t>Independent</a:t>
            </a:r>
            <a:endParaRPr lang="en-US" sz="900" dirty="0">
              <a:latin typeface="Microsoft YaHei" pitchFamily="34" charset="0"/>
              <a:ea typeface="Microsoft YaHei" pitchFamily="34" charset="-122"/>
              <a:cs typeface="Microsoft YaHei" pitchFamily="34" charset="-120"/>
            </a:endParaRPr>
          </a:p>
        </p:txBody>
      </p:sp>
      <p:sp>
        <p:nvSpPr>
          <p:cNvPr id="68" name="Text 66"/>
          <p:cNvSpPr/>
          <p:nvPr/>
        </p:nvSpPr>
        <p:spPr>
          <a:xfrm>
            <a:off x="9451130" y="4958062"/>
            <a:ext cx="274087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Government, university</a:t>
            </a:r>
            <a:endParaRPr lang="en-US" sz="1050" dirty="0">
              <a:latin typeface="Microsoft YaHei" pitchFamily="34" charset="0"/>
              <a:ea typeface="Microsoft YaHei" pitchFamily="34" charset="-122"/>
              <a:cs typeface="Microsoft YaHei" pitchFamily="34" charset="-120"/>
            </a:endParaRPr>
          </a:p>
        </p:txBody>
      </p:sp>
      <p:sp>
        <p:nvSpPr>
          <p:cNvPr id="69" name="Shape 67"/>
          <p:cNvSpPr/>
          <p:nvPr/>
        </p:nvSpPr>
        <p:spPr>
          <a:xfrm>
            <a:off x="2286000" y="5314950"/>
            <a:ext cx="9296400" cy="533400"/>
          </a:xfrm>
          <a:prstGeom prst="rect">
            <a:avLst/>
          </a:prstGeom>
          <a:solidFill>
            <a:srgbClr val="F0E2D8"/>
          </a:solidFill>
          <a:ln/>
        </p:spPr>
      </p:sp>
      <p:sp>
        <p:nvSpPr>
          <p:cNvPr id="70" name="Shape 68"/>
          <p:cNvSpPr/>
          <p:nvPr/>
        </p:nvSpPr>
        <p:spPr>
          <a:xfrm>
            <a:off x="2286000" y="5848350"/>
            <a:ext cx="9296400" cy="9525"/>
          </a:xfrm>
          <a:prstGeom prst="rect">
            <a:avLst/>
          </a:prstGeom>
          <a:solidFill>
            <a:srgbClr val="E4DFD2"/>
          </a:solidFill>
          <a:ln/>
        </p:spPr>
      </p:sp>
      <p:sp>
        <p:nvSpPr>
          <p:cNvPr id="71" name="Text 69"/>
          <p:cNvSpPr/>
          <p:nvPr/>
        </p:nvSpPr>
        <p:spPr>
          <a:xfrm>
            <a:off x="2362200" y="5483021"/>
            <a:ext cx="9829800" cy="194310"/>
          </a:xfrm>
          <a:prstGeom prst="rect">
            <a:avLst/>
          </a:prstGeom>
          <a:noFill/>
          <a:ln/>
        </p:spPr>
        <p:txBody>
          <a:bodyPr wrap="none" lIns="0" tIns="0" rIns="0" bIns="0" rtlCol="0" anchor="t"/>
          <a:lstStyle/>
          <a:p>
            <a:pPr algn="l" indent="0" marL="0">
              <a:buNone/>
            </a:pPr>
            <a:r>
              <a:rPr lang="en-US" sz="1275" b="1" dirty="0">
                <a:solidFill>
                  <a:srgbClr val="A63A2B"/>
                </a:solidFill>
                <a:latin typeface="Microsoft YaHei" pitchFamily="34" charset="0"/>
                <a:ea typeface="Microsoft YaHei" pitchFamily="34" charset="-122"/>
                <a:cs typeface="Microsoft YaHei" pitchFamily="34" charset="-120"/>
              </a:rPr>
              <a:t>Brazil</a:t>
            </a:r>
            <a:endParaRPr lang="en-US" sz="1275" dirty="0">
              <a:latin typeface="Microsoft YaHei" pitchFamily="34" charset="0"/>
              <a:ea typeface="Microsoft YaHei" pitchFamily="34" charset="-122"/>
              <a:cs typeface="Microsoft YaHei" pitchFamily="34" charset="-120"/>
            </a:endParaRPr>
          </a:p>
        </p:txBody>
      </p:sp>
      <p:sp>
        <p:nvSpPr>
          <p:cNvPr id="72" name="Text 70"/>
          <p:cNvSpPr/>
          <p:nvPr/>
        </p:nvSpPr>
        <p:spPr>
          <a:xfrm>
            <a:off x="3888789" y="5491823"/>
            <a:ext cx="8303211"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A year on</a:t>
            </a:r>
            <a:endParaRPr lang="en-US" sz="1125" dirty="0">
              <a:latin typeface="Microsoft YaHei" pitchFamily="34" charset="0"/>
              <a:ea typeface="Microsoft YaHei" pitchFamily="34" charset="-122"/>
              <a:cs typeface="Microsoft YaHei" pitchFamily="34" charset="-120"/>
            </a:endParaRPr>
          </a:p>
        </p:txBody>
      </p:sp>
      <p:sp>
        <p:nvSpPr>
          <p:cNvPr id="73" name="Text 71"/>
          <p:cNvSpPr/>
          <p:nvPr/>
        </p:nvSpPr>
        <p:spPr>
          <a:xfrm>
            <a:off x="5267983" y="5455507"/>
            <a:ext cx="6924017"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10% (2 firms)</a:t>
            </a:r>
            <a:endParaRPr lang="en-US" sz="1650" dirty="0">
              <a:latin typeface="Times New Roman" pitchFamily="34" charset="0"/>
              <a:ea typeface="SimSun" pitchFamily="34" charset="-122"/>
              <a:cs typeface="Times New Roman" pitchFamily="34" charset="-120"/>
            </a:endParaRPr>
          </a:p>
        </p:txBody>
      </p:sp>
      <p:sp>
        <p:nvSpPr>
          <p:cNvPr id="74" name="Text 72"/>
          <p:cNvSpPr/>
          <p:nvPr/>
        </p:nvSpPr>
        <p:spPr>
          <a:xfrm>
            <a:off x="7226228" y="5493749"/>
            <a:ext cx="4965772"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20 firms</a:t>
            </a:r>
            <a:endParaRPr lang="en-US" sz="1125" dirty="0">
              <a:latin typeface="Courier New" pitchFamily="34" charset="0"/>
              <a:ea typeface="Microsoft YaHei" pitchFamily="34" charset="-122"/>
              <a:cs typeface="Courier New" pitchFamily="34" charset="-120"/>
            </a:endParaRPr>
          </a:p>
        </p:txBody>
      </p:sp>
      <p:sp>
        <p:nvSpPr>
          <p:cNvPr id="75" name="Shape 73"/>
          <p:cNvSpPr/>
          <p:nvPr/>
        </p:nvSpPr>
        <p:spPr>
          <a:xfrm>
            <a:off x="8389093" y="5472113"/>
            <a:ext cx="533400" cy="219075"/>
          </a:xfrm>
          <a:prstGeom prst="rect">
            <a:avLst/>
          </a:prstGeom>
          <a:noFill/>
          <a:ln w="9525">
            <a:solidFill>
              <a:srgbClr val="A63A2B"/>
            </a:solidFill>
            <a:prstDash val="solid"/>
          </a:ln>
        </p:spPr>
      </p:sp>
      <p:sp>
        <p:nvSpPr>
          <p:cNvPr id="76" name="Text 74"/>
          <p:cNvSpPr/>
          <p:nvPr/>
        </p:nvSpPr>
        <p:spPr>
          <a:xfrm>
            <a:off x="5119585" y="5509789"/>
            <a:ext cx="7072415" cy="137160"/>
          </a:xfrm>
          <a:prstGeom prst="rect">
            <a:avLst/>
          </a:prstGeom>
          <a:noFill/>
          <a:ln/>
        </p:spPr>
        <p:txBody>
          <a:bodyPr wrap="none" lIns="0" tIns="0" rIns="0" bIns="0" rtlCol="0" anchor="t"/>
          <a:lstStyle/>
          <a:p>
            <a:pPr algn="ctr" indent="0" marL="0">
              <a:buNone/>
            </a:pPr>
            <a:r>
              <a:rPr lang="en-US" sz="900" b="1" dirty="0">
                <a:solidFill>
                  <a:srgbClr val="A63A2B"/>
                </a:solidFill>
                <a:latin typeface="Microsoft YaHei" pitchFamily="34" charset="0"/>
                <a:ea typeface="Microsoft YaHei" pitchFamily="34" charset="-122"/>
                <a:cs typeface="Microsoft YaHei" pitchFamily="34" charset="-120"/>
              </a:rPr>
              <a:t>Press</a:t>
            </a:r>
            <a:endParaRPr lang="en-US" sz="900" dirty="0">
              <a:latin typeface="Microsoft YaHei" pitchFamily="34" charset="0"/>
              <a:ea typeface="Microsoft YaHei" pitchFamily="34" charset="-122"/>
              <a:cs typeface="Microsoft YaHei" pitchFamily="34" charset="-120"/>
            </a:endParaRPr>
          </a:p>
        </p:txBody>
      </p:sp>
      <p:sp>
        <p:nvSpPr>
          <p:cNvPr id="77" name="Text 75"/>
          <p:cNvSpPr/>
          <p:nvPr/>
        </p:nvSpPr>
        <p:spPr>
          <a:xfrm>
            <a:off x="9041555" y="5500987"/>
            <a:ext cx="3150445"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Press report</a:t>
            </a:r>
            <a:endParaRPr lang="en-US" sz="1050" dirty="0">
              <a:latin typeface="Microsoft YaHei" pitchFamily="34" charset="0"/>
              <a:ea typeface="Microsoft YaHei" pitchFamily="34" charset="-122"/>
              <a:cs typeface="Microsoft YaHei" pitchFamily="34" charset="-120"/>
            </a:endParaRPr>
          </a:p>
        </p:txBody>
      </p:sp>
      <p:sp>
        <p:nvSpPr>
          <p:cNvPr id="78" name="Text 76"/>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Autonomy et al. 2023, 2024. Schor et al. 2025. University of Münster 2024, 2026. Gomes et al. 2024. InfoMoney 2025</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1031885"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07"/>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8</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Weighing</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Evidence backs a bounded trial. Not a windfall.</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Text 13"/>
          <p:cNvSpPr/>
          <p:nvPr/>
        </p:nvSpPr>
        <p:spPr>
          <a:xfrm>
            <a:off x="2286000" y="1798049"/>
            <a:ext cx="9906000" cy="171450"/>
          </a:xfrm>
          <a:prstGeom prst="rect">
            <a:avLst/>
          </a:prstGeom>
          <a:noFill/>
          <a:ln/>
        </p:spPr>
        <p:txBody>
          <a:bodyPr wrap="none" lIns="0" tIns="0" rIns="0" bIns="0" rtlCol="0" anchor="t"/>
          <a:lstStyle/>
          <a:p>
            <a:pPr algn="l" indent="0" marL="0">
              <a:buNone/>
            </a:pPr>
            <a:r>
              <a:rPr lang="en-US" sz="1125" b="1" dirty="0">
                <a:solidFill>
                  <a:srgbClr val="3F5E48"/>
                </a:solidFill>
                <a:latin typeface="Courier New" pitchFamily="34" charset="0"/>
                <a:ea typeface="Microsoft YaHei" pitchFamily="34" charset="-122"/>
                <a:cs typeface="Courier New" pitchFamily="34" charset="-120"/>
              </a:rPr>
              <a:t>What holds up</a:t>
            </a:r>
            <a:endParaRPr lang="en-US" sz="1125" dirty="0">
              <a:latin typeface="Courier New" pitchFamily="34" charset="0"/>
              <a:ea typeface="Microsoft YaHei" pitchFamily="34" charset="-122"/>
              <a:cs typeface="Courier New" pitchFamily="34" charset="-120"/>
            </a:endParaRPr>
          </a:p>
        </p:txBody>
      </p:sp>
      <p:sp>
        <p:nvSpPr>
          <p:cNvPr id="16" name="Shape 14"/>
          <p:cNvSpPr/>
          <p:nvPr/>
        </p:nvSpPr>
        <p:spPr>
          <a:xfrm>
            <a:off x="2286000" y="2095500"/>
            <a:ext cx="4476750" cy="9525"/>
          </a:xfrm>
          <a:prstGeom prst="rect">
            <a:avLst/>
          </a:prstGeom>
          <a:solidFill>
            <a:srgbClr val="E4DFD2"/>
          </a:solidFill>
          <a:ln/>
        </p:spPr>
      </p:sp>
      <p:sp>
        <p:nvSpPr>
          <p:cNvPr id="17" name="Shape 15"/>
          <p:cNvSpPr/>
          <p:nvPr/>
        </p:nvSpPr>
        <p:spPr>
          <a:xfrm>
            <a:off x="2339975" y="2300288"/>
            <a:ext cx="139700" cy="96044"/>
          </a:xfrm>
          <a:custGeom>
            <a:avLst/>
            <a:gdLst/>
            <a:ahLst/>
            <a:cxnLst/>
            <a:rect l="l" t="t" r="r" b="b"/>
            <a:pathLst>
              <a:path w="139700" h="96044">
                <a:moveTo>
                  <a:pt x="139700" y="0"/>
                </a:moveTo>
                <a:lnTo>
                  <a:pt x="43656" y="96044"/>
                </a:lnTo>
                <a:lnTo>
                  <a:pt x="0" y="52388"/>
                </a:lnTo>
              </a:path>
            </a:pathLst>
          </a:custGeom>
          <a:noFill/>
          <a:ln w="17463">
            <a:solidFill>
              <a:srgbClr val="3F5E48"/>
            </a:solidFill>
            <a:prstDash val="solid"/>
          </a:ln>
        </p:spPr>
      </p:sp>
      <p:sp>
        <p:nvSpPr>
          <p:cNvPr id="18" name="Text 16"/>
          <p:cNvSpPr/>
          <p:nvPr/>
        </p:nvSpPr>
        <p:spPr>
          <a:xfrm>
            <a:off x="2628900" y="2235358"/>
            <a:ext cx="956310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Burnout down, health up</a:t>
            </a:r>
            <a:endParaRPr lang="en-US" sz="1350" dirty="0">
              <a:latin typeface="Microsoft YaHei" pitchFamily="34" charset="0"/>
              <a:ea typeface="Microsoft YaHei" pitchFamily="34" charset="-122"/>
              <a:cs typeface="Microsoft YaHei" pitchFamily="34" charset="-120"/>
            </a:endParaRPr>
          </a:p>
        </p:txBody>
      </p:sp>
      <p:sp>
        <p:nvSpPr>
          <p:cNvPr id="19" name="Text 17"/>
          <p:cNvSpPr/>
          <p:nvPr/>
        </p:nvSpPr>
        <p:spPr>
          <a:xfrm>
            <a:off x="2628900" y="2519662"/>
            <a:ext cx="956310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141 organisations, controlled but not randomised</a:t>
            </a:r>
            <a:endParaRPr lang="en-US" sz="1050" dirty="0">
              <a:latin typeface="Microsoft YaHei" pitchFamily="34" charset="0"/>
              <a:ea typeface="Microsoft YaHei" pitchFamily="34" charset="-122"/>
              <a:cs typeface="Microsoft YaHei" pitchFamily="34" charset="-120"/>
            </a:endParaRPr>
          </a:p>
        </p:txBody>
      </p:sp>
      <p:sp>
        <p:nvSpPr>
          <p:cNvPr id="20" name="Shape 18"/>
          <p:cNvSpPr/>
          <p:nvPr/>
        </p:nvSpPr>
        <p:spPr>
          <a:xfrm>
            <a:off x="2286000" y="2914650"/>
            <a:ext cx="4476750" cy="9525"/>
          </a:xfrm>
          <a:prstGeom prst="rect">
            <a:avLst/>
          </a:prstGeom>
          <a:solidFill>
            <a:srgbClr val="E4DFD2"/>
          </a:solidFill>
          <a:ln/>
        </p:spPr>
      </p:sp>
      <p:sp>
        <p:nvSpPr>
          <p:cNvPr id="21" name="Shape 19"/>
          <p:cNvSpPr/>
          <p:nvPr/>
        </p:nvSpPr>
        <p:spPr>
          <a:xfrm>
            <a:off x="2339975" y="3119437"/>
            <a:ext cx="139700" cy="96044"/>
          </a:xfrm>
          <a:custGeom>
            <a:avLst/>
            <a:gdLst/>
            <a:ahLst/>
            <a:cxnLst/>
            <a:rect l="l" t="t" r="r" b="b"/>
            <a:pathLst>
              <a:path w="139700" h="96044">
                <a:moveTo>
                  <a:pt x="139700" y="0"/>
                </a:moveTo>
                <a:lnTo>
                  <a:pt x="43656" y="96044"/>
                </a:lnTo>
                <a:lnTo>
                  <a:pt x="0" y="52388"/>
                </a:lnTo>
              </a:path>
            </a:pathLst>
          </a:custGeom>
          <a:noFill/>
          <a:ln w="17463">
            <a:solidFill>
              <a:srgbClr val="3F5E48"/>
            </a:solidFill>
            <a:prstDash val="solid"/>
          </a:ln>
        </p:spPr>
      </p:sp>
      <p:sp>
        <p:nvSpPr>
          <p:cNvPr id="22" name="Text 20"/>
          <p:cNvSpPr/>
          <p:nvPr/>
        </p:nvSpPr>
        <p:spPr>
          <a:xfrm>
            <a:off x="2628900" y="3054508"/>
            <a:ext cx="956310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Most firms kept going</a:t>
            </a:r>
            <a:endParaRPr lang="en-US" sz="1350" dirty="0">
              <a:latin typeface="Microsoft YaHei" pitchFamily="34" charset="0"/>
              <a:ea typeface="Microsoft YaHei" pitchFamily="34" charset="-122"/>
              <a:cs typeface="Microsoft YaHei" pitchFamily="34" charset="-120"/>
            </a:endParaRPr>
          </a:p>
        </p:txBody>
      </p:sp>
      <p:sp>
        <p:nvSpPr>
          <p:cNvPr id="23" name="Text 21"/>
          <p:cNvSpPr/>
          <p:nvPr/>
        </p:nvSpPr>
        <p:spPr>
          <a:xfrm>
            <a:off x="2628900" y="3338812"/>
            <a:ext cx="956310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UK: at least 89% still running a year on</a:t>
            </a:r>
            <a:endParaRPr lang="en-US" sz="1050" dirty="0">
              <a:latin typeface="Microsoft YaHei" pitchFamily="34" charset="0"/>
              <a:ea typeface="Microsoft YaHei" pitchFamily="34" charset="-122"/>
              <a:cs typeface="Microsoft YaHei" pitchFamily="34" charset="-120"/>
            </a:endParaRPr>
          </a:p>
        </p:txBody>
      </p:sp>
      <p:sp>
        <p:nvSpPr>
          <p:cNvPr id="24" name="Shape 22"/>
          <p:cNvSpPr/>
          <p:nvPr/>
        </p:nvSpPr>
        <p:spPr>
          <a:xfrm>
            <a:off x="2286000" y="3733800"/>
            <a:ext cx="4476750" cy="9525"/>
          </a:xfrm>
          <a:prstGeom prst="rect">
            <a:avLst/>
          </a:prstGeom>
          <a:solidFill>
            <a:srgbClr val="E4DFD2"/>
          </a:solidFill>
          <a:ln/>
        </p:spPr>
      </p:sp>
      <p:sp>
        <p:nvSpPr>
          <p:cNvPr id="25" name="Shape 23"/>
          <p:cNvSpPr/>
          <p:nvPr/>
        </p:nvSpPr>
        <p:spPr>
          <a:xfrm>
            <a:off x="2339975" y="3938588"/>
            <a:ext cx="139700" cy="96044"/>
          </a:xfrm>
          <a:custGeom>
            <a:avLst/>
            <a:gdLst/>
            <a:ahLst/>
            <a:cxnLst/>
            <a:rect l="l" t="t" r="r" b="b"/>
            <a:pathLst>
              <a:path w="139700" h="96044">
                <a:moveTo>
                  <a:pt x="139700" y="0"/>
                </a:moveTo>
                <a:lnTo>
                  <a:pt x="43656" y="96044"/>
                </a:lnTo>
                <a:lnTo>
                  <a:pt x="0" y="52388"/>
                </a:lnTo>
              </a:path>
            </a:pathLst>
          </a:custGeom>
          <a:noFill/>
          <a:ln w="17463">
            <a:solidFill>
              <a:srgbClr val="3F5E48"/>
            </a:solidFill>
            <a:prstDash val="solid"/>
          </a:ln>
        </p:spPr>
      </p:sp>
      <p:sp>
        <p:nvSpPr>
          <p:cNvPr id="26" name="Text 24"/>
          <p:cNvSpPr/>
          <p:nvPr/>
        </p:nvSpPr>
        <p:spPr>
          <a:xfrm>
            <a:off x="2628900" y="3873658"/>
            <a:ext cx="956310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Process changes help</a:t>
            </a:r>
            <a:endParaRPr lang="en-US" sz="1350" dirty="0">
              <a:latin typeface="Microsoft YaHei" pitchFamily="34" charset="0"/>
              <a:ea typeface="Microsoft YaHei" pitchFamily="34" charset="-122"/>
              <a:cs typeface="Microsoft YaHei" pitchFamily="34" charset="-120"/>
            </a:endParaRPr>
          </a:p>
        </p:txBody>
      </p:sp>
      <p:sp>
        <p:nvSpPr>
          <p:cNvPr id="27" name="Text 25"/>
          <p:cNvSpPr/>
          <p:nvPr/>
        </p:nvSpPr>
        <p:spPr>
          <a:xfrm>
            <a:off x="2628900" y="4157962"/>
            <a:ext cx="956310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Portugal: 8% went back after two or more changes</a:t>
            </a:r>
            <a:endParaRPr lang="en-US" sz="1050" dirty="0">
              <a:latin typeface="Microsoft YaHei" pitchFamily="34" charset="0"/>
              <a:ea typeface="Microsoft YaHei" pitchFamily="34" charset="-122"/>
              <a:cs typeface="Microsoft YaHei" pitchFamily="34" charset="-120"/>
            </a:endParaRPr>
          </a:p>
        </p:txBody>
      </p:sp>
      <p:sp>
        <p:nvSpPr>
          <p:cNvPr id="28" name="Text 26"/>
          <p:cNvSpPr/>
          <p:nvPr/>
        </p:nvSpPr>
        <p:spPr>
          <a:xfrm>
            <a:off x="7105650" y="1798049"/>
            <a:ext cx="5086350" cy="171450"/>
          </a:xfrm>
          <a:prstGeom prst="rect">
            <a:avLst/>
          </a:prstGeom>
          <a:noFill/>
          <a:ln/>
        </p:spPr>
        <p:txBody>
          <a:bodyPr wrap="none" lIns="0" tIns="0" rIns="0" bIns="0" rtlCol="0" anchor="t"/>
          <a:lstStyle/>
          <a:p>
            <a:pPr algn="l" indent="0" marL="0">
              <a:buNone/>
            </a:pPr>
            <a:r>
              <a:rPr lang="en-US" sz="1125" b="1" dirty="0">
                <a:solidFill>
                  <a:srgbClr val="A63A2B"/>
                </a:solidFill>
                <a:latin typeface="Courier New" pitchFamily="34" charset="0"/>
                <a:ea typeface="Microsoft YaHei" pitchFamily="34" charset="-122"/>
                <a:cs typeface="Courier New" pitchFamily="34" charset="-120"/>
              </a:rPr>
              <a:t>What to watch</a:t>
            </a:r>
            <a:endParaRPr lang="en-US" sz="1125" dirty="0">
              <a:latin typeface="Courier New" pitchFamily="34" charset="0"/>
              <a:ea typeface="Microsoft YaHei" pitchFamily="34" charset="-122"/>
              <a:cs typeface="Courier New" pitchFamily="34" charset="-120"/>
            </a:endParaRPr>
          </a:p>
        </p:txBody>
      </p:sp>
      <p:sp>
        <p:nvSpPr>
          <p:cNvPr id="29" name="Shape 27"/>
          <p:cNvSpPr/>
          <p:nvPr/>
        </p:nvSpPr>
        <p:spPr>
          <a:xfrm>
            <a:off x="7105650" y="2095500"/>
            <a:ext cx="4476750" cy="9525"/>
          </a:xfrm>
          <a:prstGeom prst="rect">
            <a:avLst/>
          </a:prstGeom>
          <a:solidFill>
            <a:srgbClr val="E4DFD2"/>
          </a:solidFill>
          <a:ln/>
        </p:spPr>
      </p:sp>
      <p:sp>
        <p:nvSpPr>
          <p:cNvPr id="30" name="Shape 28"/>
          <p:cNvSpPr/>
          <p:nvPr/>
        </p:nvSpPr>
        <p:spPr>
          <a:xfrm>
            <a:off x="7177088" y="2300288"/>
            <a:ext cx="104775" cy="104775"/>
          </a:xfrm>
          <a:custGeom>
            <a:avLst/>
            <a:gdLst/>
            <a:ahLst/>
            <a:cxnLst/>
            <a:rect l="l" t="t" r="r" b="b"/>
            <a:pathLst>
              <a:path w="104775" h="104775">
                <a:moveTo>
                  <a:pt x="104775" y="0"/>
                </a:moveTo>
                <a:lnTo>
                  <a:pt x="0" y="104775"/>
                </a:lnTo>
              </a:path>
            </a:pathLst>
          </a:custGeom>
          <a:noFill/>
          <a:ln w="17463">
            <a:solidFill>
              <a:srgbClr val="A63A2B"/>
            </a:solidFill>
            <a:prstDash val="solid"/>
          </a:ln>
        </p:spPr>
      </p:sp>
      <p:sp>
        <p:nvSpPr>
          <p:cNvPr id="31" name="Shape 29"/>
          <p:cNvSpPr/>
          <p:nvPr/>
        </p:nvSpPr>
        <p:spPr>
          <a:xfrm>
            <a:off x="7177088" y="2300288"/>
            <a:ext cx="104775" cy="104775"/>
          </a:xfrm>
          <a:custGeom>
            <a:avLst/>
            <a:gdLst/>
            <a:ahLst/>
            <a:cxnLst/>
            <a:rect l="l" t="t" r="r" b="b"/>
            <a:pathLst>
              <a:path w="104775" h="104775">
                <a:moveTo>
                  <a:pt x="0" y="0"/>
                </a:moveTo>
                <a:lnTo>
                  <a:pt x="104775" y="104775"/>
                </a:lnTo>
              </a:path>
            </a:pathLst>
          </a:custGeom>
          <a:noFill/>
          <a:ln w="17463">
            <a:solidFill>
              <a:srgbClr val="A63A2B"/>
            </a:solidFill>
            <a:prstDash val="solid"/>
          </a:ln>
        </p:spPr>
      </p:sp>
      <p:sp>
        <p:nvSpPr>
          <p:cNvPr id="32" name="Text 30"/>
          <p:cNvSpPr/>
          <p:nvPr/>
        </p:nvSpPr>
        <p:spPr>
          <a:xfrm>
            <a:off x="7448550" y="2235358"/>
            <a:ext cx="474345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No revenue boost</a:t>
            </a:r>
            <a:endParaRPr lang="en-US" sz="1350" dirty="0">
              <a:latin typeface="Microsoft YaHei" pitchFamily="34" charset="0"/>
              <a:ea typeface="Microsoft YaHei" pitchFamily="34" charset="-122"/>
              <a:cs typeface="Microsoft YaHei" pitchFamily="34" charset="-120"/>
            </a:endParaRPr>
          </a:p>
        </p:txBody>
      </p:sp>
      <p:sp>
        <p:nvSpPr>
          <p:cNvPr id="33" name="Text 31"/>
          <p:cNvSpPr/>
          <p:nvPr/>
        </p:nvSpPr>
        <p:spPr>
          <a:xfrm>
            <a:off x="7448550" y="2519662"/>
            <a:ext cx="474345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UK +1.4%, Germany flat, 27.3% of Brazil</a:t>
            </a:r>
            <a:pPr algn="l" indent="0" marL="0">
              <a:buNone/>
            </a:pPr>
            <a:r>
              <a:rPr lang="en-US" sz="1050" dirty="0">
                <a:solidFill>
                  <a:srgbClr val="675E51"/>
                </a:solidFill>
                <a:latin typeface="Microsoft YaHei" pitchFamily="34" charset="0"/>
                <a:ea typeface="Microsoft YaHei" pitchFamily="34" charset="-122"/>
                <a:cs typeface="Microsoft YaHei" pitchFamily="34" charset="-120"/>
              </a:rPr>
              <a:t>'</a:t>
            </a:r>
            <a:pPr algn="l" indent="0" marL="0">
              <a:buNone/>
            </a:pPr>
            <a:r>
              <a:rPr lang="en-US" sz="1050" dirty="0">
                <a:solidFill>
                  <a:srgbClr val="675E51"/>
                </a:solidFill>
                <a:latin typeface="Microsoft YaHei" pitchFamily="34" charset="0"/>
                <a:ea typeface="Microsoft YaHei" pitchFamily="34" charset="-122"/>
                <a:cs typeface="Microsoft YaHei" pitchFamily="34" charset="-120"/>
              </a:rPr>
              <a:t>s firms down</a:t>
            </a:r>
            <a:endParaRPr lang="en-US" sz="1050" dirty="0">
              <a:latin typeface="Microsoft YaHei" pitchFamily="34" charset="0"/>
              <a:ea typeface="Microsoft YaHei" pitchFamily="34" charset="-122"/>
              <a:cs typeface="Microsoft YaHei" pitchFamily="34" charset="-120"/>
            </a:endParaRPr>
          </a:p>
        </p:txBody>
      </p:sp>
      <p:sp>
        <p:nvSpPr>
          <p:cNvPr id="34" name="Shape 32"/>
          <p:cNvSpPr/>
          <p:nvPr/>
        </p:nvSpPr>
        <p:spPr>
          <a:xfrm>
            <a:off x="7105650" y="2914650"/>
            <a:ext cx="4476750" cy="9525"/>
          </a:xfrm>
          <a:prstGeom prst="rect">
            <a:avLst/>
          </a:prstGeom>
          <a:solidFill>
            <a:srgbClr val="E4DFD2"/>
          </a:solidFill>
          <a:ln/>
        </p:spPr>
      </p:sp>
      <p:sp>
        <p:nvSpPr>
          <p:cNvPr id="35" name="Shape 33"/>
          <p:cNvSpPr/>
          <p:nvPr/>
        </p:nvSpPr>
        <p:spPr>
          <a:xfrm>
            <a:off x="7177088" y="3119437"/>
            <a:ext cx="104775" cy="104775"/>
          </a:xfrm>
          <a:custGeom>
            <a:avLst/>
            <a:gdLst/>
            <a:ahLst/>
            <a:cxnLst/>
            <a:rect l="l" t="t" r="r" b="b"/>
            <a:pathLst>
              <a:path w="104775" h="104775">
                <a:moveTo>
                  <a:pt x="104775" y="0"/>
                </a:moveTo>
                <a:lnTo>
                  <a:pt x="0" y="104775"/>
                </a:lnTo>
              </a:path>
            </a:pathLst>
          </a:custGeom>
          <a:noFill/>
          <a:ln w="17463">
            <a:solidFill>
              <a:srgbClr val="A63A2B"/>
            </a:solidFill>
            <a:prstDash val="solid"/>
          </a:ln>
        </p:spPr>
      </p:sp>
      <p:sp>
        <p:nvSpPr>
          <p:cNvPr id="36" name="Shape 34"/>
          <p:cNvSpPr/>
          <p:nvPr/>
        </p:nvSpPr>
        <p:spPr>
          <a:xfrm>
            <a:off x="7177088" y="3119437"/>
            <a:ext cx="104775" cy="104775"/>
          </a:xfrm>
          <a:custGeom>
            <a:avLst/>
            <a:gdLst/>
            <a:ahLst/>
            <a:cxnLst/>
            <a:rect l="l" t="t" r="r" b="b"/>
            <a:pathLst>
              <a:path w="104775" h="104775">
                <a:moveTo>
                  <a:pt x="0" y="0"/>
                </a:moveTo>
                <a:lnTo>
                  <a:pt x="104775" y="104775"/>
                </a:lnTo>
              </a:path>
            </a:pathLst>
          </a:custGeom>
          <a:noFill/>
          <a:ln w="17463">
            <a:solidFill>
              <a:srgbClr val="A63A2B"/>
            </a:solidFill>
            <a:prstDash val="solid"/>
          </a:ln>
        </p:spPr>
      </p:sp>
      <p:sp>
        <p:nvSpPr>
          <p:cNvPr id="37" name="Text 35"/>
          <p:cNvSpPr/>
          <p:nvPr/>
        </p:nvSpPr>
        <p:spPr>
          <a:xfrm>
            <a:off x="7448550" y="3054508"/>
            <a:ext cx="474345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Faster pace</a:t>
            </a:r>
            <a:endParaRPr lang="en-US" sz="1350" dirty="0">
              <a:latin typeface="Microsoft YaHei" pitchFamily="34" charset="0"/>
              <a:ea typeface="Microsoft YaHei" pitchFamily="34" charset="-122"/>
              <a:cs typeface="Microsoft YaHei" pitchFamily="34" charset="-120"/>
            </a:endParaRPr>
          </a:p>
        </p:txBody>
      </p:sp>
      <p:sp>
        <p:nvSpPr>
          <p:cNvPr id="38" name="Text 36"/>
          <p:cNvSpPr/>
          <p:nvPr/>
        </p:nvSpPr>
        <p:spPr>
          <a:xfrm>
            <a:off x="7448550" y="3338812"/>
            <a:ext cx="474345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UK: 62% said work sped up. Brazil: a third of firms hired</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7105650" y="3733800"/>
            <a:ext cx="4476750" cy="9525"/>
          </a:xfrm>
          <a:prstGeom prst="rect">
            <a:avLst/>
          </a:prstGeom>
          <a:solidFill>
            <a:srgbClr val="E4DFD2"/>
          </a:solidFill>
          <a:ln/>
        </p:spPr>
      </p:sp>
      <p:sp>
        <p:nvSpPr>
          <p:cNvPr id="40" name="Shape 38"/>
          <p:cNvSpPr/>
          <p:nvPr/>
        </p:nvSpPr>
        <p:spPr>
          <a:xfrm>
            <a:off x="7177088" y="3938588"/>
            <a:ext cx="104775" cy="104775"/>
          </a:xfrm>
          <a:custGeom>
            <a:avLst/>
            <a:gdLst/>
            <a:ahLst/>
            <a:cxnLst/>
            <a:rect l="l" t="t" r="r" b="b"/>
            <a:pathLst>
              <a:path w="104775" h="104775">
                <a:moveTo>
                  <a:pt x="104775" y="0"/>
                </a:moveTo>
                <a:lnTo>
                  <a:pt x="0" y="104775"/>
                </a:lnTo>
              </a:path>
            </a:pathLst>
          </a:custGeom>
          <a:noFill/>
          <a:ln w="17463">
            <a:solidFill>
              <a:srgbClr val="A63A2B"/>
            </a:solidFill>
            <a:prstDash val="solid"/>
          </a:ln>
        </p:spPr>
      </p:sp>
      <p:sp>
        <p:nvSpPr>
          <p:cNvPr id="41" name="Shape 39"/>
          <p:cNvSpPr/>
          <p:nvPr/>
        </p:nvSpPr>
        <p:spPr>
          <a:xfrm>
            <a:off x="7177088" y="3938588"/>
            <a:ext cx="104775" cy="104775"/>
          </a:xfrm>
          <a:custGeom>
            <a:avLst/>
            <a:gdLst/>
            <a:ahLst/>
            <a:cxnLst/>
            <a:rect l="l" t="t" r="r" b="b"/>
            <a:pathLst>
              <a:path w="104775" h="104775">
                <a:moveTo>
                  <a:pt x="0" y="0"/>
                </a:moveTo>
                <a:lnTo>
                  <a:pt x="104775" y="104775"/>
                </a:lnTo>
              </a:path>
            </a:pathLst>
          </a:custGeom>
          <a:noFill/>
          <a:ln w="17463">
            <a:solidFill>
              <a:srgbClr val="A63A2B"/>
            </a:solidFill>
            <a:prstDash val="solid"/>
          </a:ln>
        </p:spPr>
      </p:sp>
      <p:sp>
        <p:nvSpPr>
          <p:cNvPr id="42" name="Text 40"/>
          <p:cNvSpPr/>
          <p:nvPr/>
        </p:nvSpPr>
        <p:spPr>
          <a:xfrm>
            <a:off x="7448550" y="3873658"/>
            <a:ext cx="474345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Support roles struggle</a:t>
            </a:r>
            <a:endParaRPr lang="en-US" sz="1350" dirty="0">
              <a:latin typeface="Microsoft YaHei" pitchFamily="34" charset="0"/>
              <a:ea typeface="Microsoft YaHei" pitchFamily="34" charset="-122"/>
              <a:cs typeface="Microsoft YaHei" pitchFamily="34" charset="-120"/>
            </a:endParaRPr>
          </a:p>
        </p:txBody>
      </p:sp>
      <p:sp>
        <p:nvSpPr>
          <p:cNvPr id="43" name="Text 41"/>
          <p:cNvSpPr/>
          <p:nvPr/>
        </p:nvSpPr>
        <p:spPr>
          <a:xfrm>
            <a:off x="7448550" y="4157962"/>
            <a:ext cx="474345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Krystal</a:t>
            </a:r>
            <a:pPr algn="l" indent="0" marL="0">
              <a:buNone/>
            </a:pPr>
            <a:r>
              <a:rPr lang="en-US" sz="1050" dirty="0">
                <a:solidFill>
                  <a:srgbClr val="675E51"/>
                </a:solidFill>
                <a:latin typeface="Microsoft YaHei" pitchFamily="34" charset="0"/>
                <a:ea typeface="Microsoft YaHei" pitchFamily="34" charset="-122"/>
                <a:cs typeface="Microsoft YaHei" pitchFamily="34" charset="-120"/>
              </a:rPr>
              <a:t>'</a:t>
            </a:r>
            <a:pPr algn="l" indent="0" marL="0">
              <a:buNone/>
            </a:pPr>
            <a:r>
              <a:rPr lang="en-US" sz="1050" dirty="0">
                <a:solidFill>
                  <a:srgbClr val="675E51"/>
                </a:solidFill>
                <a:latin typeface="Microsoft YaHei" pitchFamily="34" charset="0"/>
                <a:ea typeface="Microsoft YaHei" pitchFamily="34" charset="-122"/>
                <a:cs typeface="Microsoft YaHei" pitchFamily="34" charset="-120"/>
              </a:rPr>
              <a:t>s staggered support desk went back</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7105650" y="4552950"/>
            <a:ext cx="4476750" cy="9525"/>
          </a:xfrm>
          <a:prstGeom prst="rect">
            <a:avLst/>
          </a:prstGeom>
          <a:solidFill>
            <a:srgbClr val="E4DFD2"/>
          </a:solidFill>
          <a:ln/>
        </p:spPr>
      </p:sp>
      <p:sp>
        <p:nvSpPr>
          <p:cNvPr id="45" name="Shape 43"/>
          <p:cNvSpPr/>
          <p:nvPr/>
        </p:nvSpPr>
        <p:spPr>
          <a:xfrm>
            <a:off x="7177088" y="4757738"/>
            <a:ext cx="104775" cy="104775"/>
          </a:xfrm>
          <a:custGeom>
            <a:avLst/>
            <a:gdLst/>
            <a:ahLst/>
            <a:cxnLst/>
            <a:rect l="l" t="t" r="r" b="b"/>
            <a:pathLst>
              <a:path w="104775" h="104775">
                <a:moveTo>
                  <a:pt x="104775" y="0"/>
                </a:moveTo>
                <a:lnTo>
                  <a:pt x="0" y="104775"/>
                </a:lnTo>
              </a:path>
            </a:pathLst>
          </a:custGeom>
          <a:noFill/>
          <a:ln w="17463">
            <a:solidFill>
              <a:srgbClr val="A63A2B"/>
            </a:solidFill>
            <a:prstDash val="solid"/>
          </a:ln>
        </p:spPr>
      </p:sp>
      <p:sp>
        <p:nvSpPr>
          <p:cNvPr id="46" name="Shape 44"/>
          <p:cNvSpPr/>
          <p:nvPr/>
        </p:nvSpPr>
        <p:spPr>
          <a:xfrm>
            <a:off x="7177088" y="4757738"/>
            <a:ext cx="104775" cy="104775"/>
          </a:xfrm>
          <a:custGeom>
            <a:avLst/>
            <a:gdLst/>
            <a:ahLst/>
            <a:cxnLst/>
            <a:rect l="l" t="t" r="r" b="b"/>
            <a:pathLst>
              <a:path w="104775" h="104775">
                <a:moveTo>
                  <a:pt x="0" y="0"/>
                </a:moveTo>
                <a:lnTo>
                  <a:pt x="104775" y="104775"/>
                </a:lnTo>
              </a:path>
            </a:pathLst>
          </a:custGeom>
          <a:noFill/>
          <a:ln w="17463">
            <a:solidFill>
              <a:srgbClr val="A63A2B"/>
            </a:solidFill>
            <a:prstDash val="solid"/>
          </a:ln>
        </p:spPr>
      </p:sp>
      <p:sp>
        <p:nvSpPr>
          <p:cNvPr id="47" name="Text 45"/>
          <p:cNvSpPr/>
          <p:nvPr/>
        </p:nvSpPr>
        <p:spPr>
          <a:xfrm>
            <a:off x="7448550" y="4692808"/>
            <a:ext cx="4743450" cy="205740"/>
          </a:xfrm>
          <a:prstGeom prst="rect">
            <a:avLst/>
          </a:prstGeom>
          <a:noFill/>
          <a:ln/>
        </p:spPr>
        <p:txBody>
          <a:bodyPr wrap="none" lIns="0" tIns="0" rIns="0" bIns="0" rtlCol="0" anchor="t"/>
          <a:lstStyle/>
          <a:p>
            <a:pPr algn="l" indent="0" marL="0">
              <a:buNone/>
            </a:pPr>
            <a:r>
              <a:rPr lang="en-US" sz="1350" b="1" dirty="0">
                <a:solidFill>
                  <a:srgbClr val="221E18"/>
                </a:solidFill>
                <a:latin typeface="Microsoft YaHei" pitchFamily="34" charset="0"/>
                <a:ea typeface="Microsoft YaHei" pitchFamily="34" charset="-122"/>
                <a:cs typeface="Microsoft YaHei" pitchFamily="34" charset="-120"/>
              </a:rPr>
              <a:t>Drop-outs over time</a:t>
            </a:r>
            <a:endParaRPr lang="en-US" sz="1350" dirty="0">
              <a:latin typeface="Microsoft YaHei" pitchFamily="34" charset="0"/>
              <a:ea typeface="Microsoft YaHei" pitchFamily="34" charset="-122"/>
              <a:cs typeface="Microsoft YaHei" pitchFamily="34" charset="-120"/>
            </a:endParaRPr>
          </a:p>
        </p:txBody>
      </p:sp>
      <p:sp>
        <p:nvSpPr>
          <p:cNvPr id="48" name="Text 46"/>
          <p:cNvSpPr/>
          <p:nvPr/>
        </p:nvSpPr>
        <p:spPr>
          <a:xfrm>
            <a:off x="7448550" y="4977112"/>
            <a:ext cx="474345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Germany: 30% stopped in two years. Brazil: 2 of 20 kept it</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2286000" y="5486400"/>
            <a:ext cx="9296400" cy="571500"/>
          </a:xfrm>
          <a:prstGeom prst="rect">
            <a:avLst/>
          </a:prstGeom>
          <a:solidFill>
            <a:srgbClr val="221E18"/>
          </a:solidFill>
          <a:ln/>
        </p:spPr>
      </p:sp>
      <p:sp>
        <p:nvSpPr>
          <p:cNvPr id="50" name="Text 48"/>
          <p:cNvSpPr/>
          <p:nvPr/>
        </p:nvSpPr>
        <p:spPr>
          <a:xfrm>
            <a:off x="2514600" y="5664074"/>
            <a:ext cx="9677400" cy="217170"/>
          </a:xfrm>
          <a:prstGeom prst="rect">
            <a:avLst/>
          </a:prstGeom>
          <a:noFill/>
          <a:ln/>
        </p:spPr>
        <p:txBody>
          <a:bodyPr wrap="none" lIns="0" tIns="0" rIns="0" bIns="0" rtlCol="0" anchor="t"/>
          <a:lstStyle/>
          <a:p>
            <a:pPr algn="l" indent="0" marL="0">
              <a:buNone/>
            </a:pPr>
            <a:r>
              <a:rPr lang="en-US" sz="1425" b="1" dirty="0">
                <a:solidFill>
                  <a:srgbClr val="FBF8F1"/>
                </a:solidFill>
                <a:latin typeface="Times New Roman" pitchFamily="34" charset="0"/>
                <a:ea typeface="SimSun" pitchFamily="34" charset="-122"/>
                <a:cs typeface="Times New Roman" pitchFamily="34" charset="-120"/>
              </a:rPr>
              <a:t>So we trial it, with limits, measures and stop rules set first</a:t>
            </a:r>
            <a:endParaRPr lang="en-US" sz="1425" dirty="0">
              <a:latin typeface="Times New Roman" pitchFamily="34" charset="0"/>
              <a:ea typeface="SimSun" pitchFamily="34" charset="-122"/>
              <a:cs typeface="Times New Roman" pitchFamily="34" charset="-120"/>
            </a:endParaRPr>
          </a:p>
        </p:txBody>
      </p:sp>
      <p:sp>
        <p:nvSpPr>
          <p:cNvPr id="51" name="Text 49"/>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Fan et al. 2025. Autonomy et al. 2023, 2024. Gomes et al. 2024. Münster 2026. Brazil pilot 2024. InfoMoney 2025. Krystal 2023</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1031885"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08"/>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9</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Models</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Three models by team. Always-on roles stagger</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Shape 13"/>
          <p:cNvSpPr/>
          <p:nvPr/>
        </p:nvSpPr>
        <p:spPr>
          <a:xfrm rot="21510000">
            <a:off x="2296270" y="1799966"/>
            <a:ext cx="2971800" cy="1866900"/>
          </a:xfrm>
          <a:prstGeom prst="rect">
            <a:avLst/>
          </a:prstGeom>
          <a:solidFill>
            <a:srgbClr val="D8D3CA"/>
          </a:solidFill>
          <a:ln/>
        </p:spPr>
      </p:sp>
      <p:sp>
        <p:nvSpPr>
          <p:cNvPr id="16" name="Shape 14"/>
          <p:cNvSpPr/>
          <p:nvPr/>
        </p:nvSpPr>
        <p:spPr>
          <a:xfrm rot="21510000">
            <a:off x="2286000" y="1771650"/>
            <a:ext cx="2971800" cy="1866900"/>
          </a:xfrm>
          <a:prstGeom prst="rect">
            <a:avLst/>
          </a:prstGeom>
          <a:solidFill>
            <a:srgbClr val="FFFFFF"/>
          </a:solidFill>
          <a:ln/>
        </p:spPr>
      </p:sp>
      <p:pic>
        <p:nvPicPr>
          <p:cNvPr id="17" name="Image 0" descr="preencoded.png">    </p:cNvPr>
          <p:cNvPicPr>
            <a:picLocks noChangeAspect="1"/>
          </p:cNvPicPr>
          <p:nvPr/>
        </p:nvPicPr>
        <p:blipFill>
          <a:blip r:embed="rId1"/>
          <a:srcRect l="7848" r="7848" t="0" b="0"/>
          <a:stretch/>
        </p:blipFill>
        <p:spPr>
          <a:xfrm rot="21510000">
            <a:off x="2359457" y="1847886"/>
            <a:ext cx="2819400" cy="1504950"/>
          </a:xfrm>
          <a:prstGeom prst="rect">
            <a:avLst/>
          </a:prstGeom>
        </p:spPr>
      </p:pic>
      <p:sp>
        <p:nvSpPr>
          <p:cNvPr id="18" name="Text 15"/>
          <p:cNvSpPr/>
          <p:nvPr/>
        </p:nvSpPr>
        <p:spPr>
          <a:xfrm rot="21510000">
            <a:off x="2381891" y="3391880"/>
            <a:ext cx="2300859"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Exhibit 3 · Fridays off (illustrative)</a:t>
            </a:r>
            <a:endParaRPr lang="en-US" sz="900" dirty="0">
              <a:latin typeface="Courier New" pitchFamily="34" charset="0"/>
              <a:ea typeface="Microsoft YaHei" pitchFamily="34" charset="-122"/>
              <a:cs typeface="Courier New" pitchFamily="34" charset="-120"/>
            </a:endParaRPr>
          </a:p>
        </p:txBody>
      </p:sp>
      <p:sp>
        <p:nvSpPr>
          <p:cNvPr id="19" name="Shape 16"/>
          <p:cNvSpPr/>
          <p:nvPr/>
        </p:nvSpPr>
        <p:spPr>
          <a:xfrm rot="60000">
            <a:off x="5457325" y="1800387"/>
            <a:ext cx="2971800" cy="1866900"/>
          </a:xfrm>
          <a:prstGeom prst="rect">
            <a:avLst/>
          </a:prstGeom>
          <a:solidFill>
            <a:srgbClr val="D8D3CA"/>
          </a:solidFill>
          <a:ln/>
        </p:spPr>
      </p:sp>
      <p:sp>
        <p:nvSpPr>
          <p:cNvPr id="20" name="Shape 17"/>
          <p:cNvSpPr/>
          <p:nvPr/>
        </p:nvSpPr>
        <p:spPr>
          <a:xfrm rot="60000">
            <a:off x="5448300" y="1771650"/>
            <a:ext cx="2971800" cy="1866900"/>
          </a:xfrm>
          <a:prstGeom prst="rect">
            <a:avLst/>
          </a:prstGeom>
          <a:solidFill>
            <a:srgbClr val="FFFFFF"/>
          </a:solidFill>
          <a:ln/>
        </p:spPr>
      </p:sp>
      <p:pic>
        <p:nvPicPr>
          <p:cNvPr id="21" name="Image 1" descr="preencoded.png">    </p:cNvPr>
          <p:cNvPicPr>
            <a:picLocks noChangeAspect="1"/>
          </p:cNvPicPr>
          <p:nvPr/>
        </p:nvPicPr>
        <p:blipFill>
          <a:blip r:embed="rId2"/>
          <a:srcRect l="9855" r="9855" t="0" b="0"/>
          <a:stretch/>
        </p:blipFill>
        <p:spPr>
          <a:xfrm rot="60000">
            <a:off x="5526329" y="1847866"/>
            <a:ext cx="2819400" cy="1504950"/>
          </a:xfrm>
          <a:prstGeom prst="rect">
            <a:avLst/>
          </a:prstGeom>
        </p:spPr>
      </p:pic>
      <p:sp>
        <p:nvSpPr>
          <p:cNvPr id="22" name="Text 18"/>
          <p:cNvSpPr/>
          <p:nvPr/>
        </p:nvSpPr>
        <p:spPr>
          <a:xfrm rot="60000">
            <a:off x="5511479" y="3379803"/>
            <a:ext cx="2196846"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Exhibit 4 · Staggered (illustrative)</a:t>
            </a:r>
            <a:endParaRPr lang="en-US" sz="900" dirty="0">
              <a:latin typeface="Courier New" pitchFamily="34" charset="0"/>
              <a:ea typeface="Microsoft YaHei" pitchFamily="34" charset="-122"/>
              <a:cs typeface="Courier New" pitchFamily="34" charset="-120"/>
            </a:endParaRPr>
          </a:p>
        </p:txBody>
      </p:sp>
      <p:sp>
        <p:nvSpPr>
          <p:cNvPr id="23" name="Shape 19"/>
          <p:cNvSpPr/>
          <p:nvPr/>
        </p:nvSpPr>
        <p:spPr>
          <a:xfrm rot="21540000">
            <a:off x="8620622" y="1800054"/>
            <a:ext cx="2971800" cy="1866900"/>
          </a:xfrm>
          <a:prstGeom prst="rect">
            <a:avLst/>
          </a:prstGeom>
          <a:solidFill>
            <a:srgbClr val="D8D3CA"/>
          </a:solidFill>
          <a:ln/>
        </p:spPr>
      </p:sp>
      <p:sp>
        <p:nvSpPr>
          <p:cNvPr id="24" name="Shape 20"/>
          <p:cNvSpPr/>
          <p:nvPr/>
        </p:nvSpPr>
        <p:spPr>
          <a:xfrm rot="21540000">
            <a:off x="8610600" y="1771650"/>
            <a:ext cx="2971800" cy="1866900"/>
          </a:xfrm>
          <a:prstGeom prst="rect">
            <a:avLst/>
          </a:prstGeom>
          <a:solidFill>
            <a:srgbClr val="FFFFFF"/>
          </a:solidFill>
          <a:ln/>
        </p:spPr>
      </p:sp>
      <p:pic>
        <p:nvPicPr>
          <p:cNvPr id="25" name="Image 2" descr="preencoded.png">    </p:cNvPr>
          <p:cNvPicPr>
            <a:picLocks noChangeAspect="1"/>
          </p:cNvPicPr>
          <p:nvPr/>
        </p:nvPicPr>
        <p:blipFill>
          <a:blip r:embed="rId3"/>
          <a:srcRect l="9855" r="9855" t="0" b="0"/>
          <a:stretch/>
        </p:blipFill>
        <p:spPr>
          <a:xfrm rot="21540000">
            <a:off x="8684971" y="1847866"/>
            <a:ext cx="2819400" cy="1504950"/>
          </a:xfrm>
          <a:prstGeom prst="rect">
            <a:avLst/>
          </a:prstGeom>
        </p:spPr>
      </p:pic>
      <p:sp>
        <p:nvSpPr>
          <p:cNvPr id="26" name="Text 21"/>
          <p:cNvSpPr/>
          <p:nvPr/>
        </p:nvSpPr>
        <p:spPr>
          <a:xfrm rot="21540000">
            <a:off x="8699907" y="3389551"/>
            <a:ext cx="232486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Exhibit 5 · Fortnightly (illustrative)</a:t>
            </a:r>
            <a:endParaRPr lang="en-US" sz="900" dirty="0">
              <a:latin typeface="Courier New" pitchFamily="34" charset="0"/>
              <a:ea typeface="Microsoft YaHei" pitchFamily="34" charset="-122"/>
              <a:cs typeface="Courier New" pitchFamily="34" charset="-120"/>
            </a:endParaRPr>
          </a:p>
        </p:txBody>
      </p:sp>
      <p:sp>
        <p:nvSpPr>
          <p:cNvPr id="27" name="Text 22"/>
          <p:cNvSpPr/>
          <p:nvPr/>
        </p:nvSpPr>
        <p:spPr>
          <a:xfrm>
            <a:off x="2286000" y="3817207"/>
            <a:ext cx="9906000"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Fridays off</a:t>
            </a:r>
            <a:endParaRPr lang="en-US" sz="1650" dirty="0">
              <a:latin typeface="Times New Roman" pitchFamily="34" charset="0"/>
              <a:ea typeface="SimSun" pitchFamily="34" charset="-122"/>
              <a:cs typeface="Times New Roman" pitchFamily="34" charset="-120"/>
            </a:endParaRPr>
          </a:p>
        </p:txBody>
      </p:sp>
      <p:sp>
        <p:nvSpPr>
          <p:cNvPr id="28" name="Shape 23"/>
          <p:cNvSpPr/>
          <p:nvPr/>
        </p:nvSpPr>
        <p:spPr>
          <a:xfrm>
            <a:off x="2286000" y="4171950"/>
            <a:ext cx="2971800" cy="9525"/>
          </a:xfrm>
          <a:prstGeom prst="rect">
            <a:avLst/>
          </a:prstGeom>
          <a:solidFill>
            <a:srgbClr val="E4DFD2"/>
          </a:solidFill>
          <a:ln/>
        </p:spPr>
      </p:sp>
      <p:sp>
        <p:nvSpPr>
          <p:cNvPr id="29" name="Text 24"/>
          <p:cNvSpPr/>
          <p:nvPr/>
        </p:nvSpPr>
        <p:spPr>
          <a:xfrm>
            <a:off x="2286000" y="424259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How</a:t>
            </a:r>
            <a:endParaRPr lang="en-US" sz="900" dirty="0">
              <a:latin typeface="Courier New" pitchFamily="34" charset="0"/>
              <a:ea typeface="Microsoft YaHei" pitchFamily="34" charset="-122"/>
              <a:cs typeface="Courier New" pitchFamily="34" charset="-120"/>
            </a:endParaRPr>
          </a:p>
        </p:txBody>
      </p:sp>
      <p:sp>
        <p:nvSpPr>
          <p:cNvPr id="30" name="Text 25"/>
          <p:cNvSpPr/>
          <p:nvPr/>
        </p:nvSpPr>
        <p:spPr>
          <a:xfrm>
            <a:off x="2286000" y="4415498"/>
            <a:ext cx="9906000" cy="171450"/>
          </a:xfrm>
          <a:prstGeom prst="rect">
            <a:avLst/>
          </a:prstGeom>
          <a:noFill/>
          <a:ln/>
        </p:spPr>
        <p:txBody>
          <a:bodyPr wrap="none" lIns="0" tIns="0" rIns="0" bIns="0" rtlCol="0" anchor="t"/>
          <a:lstStyle/>
          <a:p>
            <a:pPr algn="l" indent="0" marL="0">
              <a:buNone/>
            </a:pPr>
            <a:r>
              <a:rPr lang="en-US" sz="1125" dirty="0">
                <a:solidFill>
                  <a:srgbClr val="221E18"/>
                </a:solidFill>
                <a:latin typeface="Microsoft YaHei" pitchFamily="34" charset="0"/>
                <a:ea typeface="Microsoft YaHei" pitchFamily="34" charset="-122"/>
                <a:cs typeface="Microsoft YaHei" pitchFamily="34" charset="-120"/>
              </a:rPr>
              <a:t>The whole team off on Friday</a:t>
            </a:r>
            <a:endParaRPr lang="en-US" sz="1125" dirty="0">
              <a:latin typeface="Microsoft YaHei" pitchFamily="34" charset="0"/>
              <a:ea typeface="Microsoft YaHei" pitchFamily="34" charset="-122"/>
              <a:cs typeface="Microsoft YaHei" pitchFamily="34" charset="-120"/>
            </a:endParaRPr>
          </a:p>
        </p:txBody>
      </p:sp>
      <p:sp>
        <p:nvSpPr>
          <p:cNvPr id="31" name="Shape 26"/>
          <p:cNvSpPr/>
          <p:nvPr/>
        </p:nvSpPr>
        <p:spPr>
          <a:xfrm>
            <a:off x="2286000" y="4933950"/>
            <a:ext cx="2971800" cy="9525"/>
          </a:xfrm>
          <a:prstGeom prst="rect">
            <a:avLst/>
          </a:prstGeom>
          <a:solidFill>
            <a:srgbClr val="E4DFD2"/>
          </a:solidFill>
          <a:ln/>
        </p:spPr>
      </p:sp>
      <p:sp>
        <p:nvSpPr>
          <p:cNvPr id="32" name="Text 27"/>
          <p:cNvSpPr/>
          <p:nvPr/>
        </p:nvSpPr>
        <p:spPr>
          <a:xfrm>
            <a:off x="2286000" y="500459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Suits</a:t>
            </a:r>
            <a:endParaRPr lang="en-US" sz="900" dirty="0">
              <a:latin typeface="Courier New" pitchFamily="34" charset="0"/>
              <a:ea typeface="Microsoft YaHei" pitchFamily="34" charset="-122"/>
              <a:cs typeface="Courier New" pitchFamily="34" charset="-120"/>
            </a:endParaRPr>
          </a:p>
        </p:txBody>
      </p:sp>
      <p:sp>
        <p:nvSpPr>
          <p:cNvPr id="33" name="Text 28"/>
          <p:cNvSpPr/>
          <p:nvPr/>
        </p:nvSpPr>
        <p:spPr>
          <a:xfrm>
            <a:off x="2286000" y="5177498"/>
            <a:ext cx="9906000" cy="171450"/>
          </a:xfrm>
          <a:prstGeom prst="rect">
            <a:avLst/>
          </a:prstGeom>
          <a:noFill/>
          <a:ln/>
        </p:spPr>
        <p:txBody>
          <a:bodyPr wrap="none" lIns="0" tIns="0" rIns="0" bIns="0" rtlCol="0" anchor="t"/>
          <a:lstStyle/>
          <a:p>
            <a:pPr algn="l" indent="0" marL="0">
              <a:buNone/>
            </a:pPr>
            <a:r>
              <a:rPr lang="en-US" sz="1125" dirty="0">
                <a:solidFill>
                  <a:srgbClr val="221E18"/>
                </a:solidFill>
                <a:latin typeface="Microsoft YaHei" pitchFamily="34" charset="0"/>
                <a:ea typeface="Microsoft YaHei" pitchFamily="34" charset="-122"/>
                <a:cs typeface="Microsoft YaHei" pitchFamily="34" charset="-120"/>
              </a:rPr>
              <a:t>Close teams, few outside calls</a:t>
            </a:r>
            <a:endParaRPr lang="en-US" sz="1125" dirty="0">
              <a:latin typeface="Microsoft YaHei" pitchFamily="34" charset="0"/>
              <a:ea typeface="Microsoft YaHei" pitchFamily="34" charset="-122"/>
              <a:cs typeface="Microsoft YaHei" pitchFamily="34" charset="-120"/>
            </a:endParaRPr>
          </a:p>
        </p:txBody>
      </p:sp>
      <p:sp>
        <p:nvSpPr>
          <p:cNvPr id="34" name="Shape 29"/>
          <p:cNvSpPr/>
          <p:nvPr/>
        </p:nvSpPr>
        <p:spPr>
          <a:xfrm>
            <a:off x="2286000" y="5486400"/>
            <a:ext cx="2971800" cy="9525"/>
          </a:xfrm>
          <a:prstGeom prst="rect">
            <a:avLst/>
          </a:prstGeom>
          <a:solidFill>
            <a:srgbClr val="E4DFD2"/>
          </a:solidFill>
          <a:ln/>
        </p:spPr>
      </p:sp>
      <p:sp>
        <p:nvSpPr>
          <p:cNvPr id="35" name="Text 30"/>
          <p:cNvSpPr/>
          <p:nvPr/>
        </p:nvSpPr>
        <p:spPr>
          <a:xfrm>
            <a:off x="2286000" y="555704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Seen in</a:t>
            </a:r>
            <a:endParaRPr lang="en-US" sz="900" dirty="0">
              <a:latin typeface="Courier New" pitchFamily="34" charset="0"/>
              <a:ea typeface="Microsoft YaHei" pitchFamily="34" charset="-122"/>
              <a:cs typeface="Courier New" pitchFamily="34" charset="-120"/>
            </a:endParaRPr>
          </a:p>
        </p:txBody>
      </p:sp>
      <p:sp>
        <p:nvSpPr>
          <p:cNvPr id="36" name="Text 31"/>
          <p:cNvSpPr/>
          <p:nvPr/>
        </p:nvSpPr>
        <p:spPr>
          <a:xfrm>
            <a:off x="2286000" y="5729948"/>
            <a:ext cx="9906000" cy="171450"/>
          </a:xfrm>
          <a:prstGeom prst="rect">
            <a:avLst/>
          </a:prstGeom>
          <a:noFill/>
          <a:ln/>
        </p:spPr>
        <p:txBody>
          <a:bodyPr wrap="none" lIns="0" tIns="0" rIns="0" bIns="0" rtlCol="0" anchor="t"/>
          <a:lstStyle/>
          <a:p>
            <a:pPr algn="l" indent="0" marL="0">
              <a:buNone/>
            </a:pPr>
            <a:r>
              <a:rPr lang="en-US" sz="1125" dirty="0">
                <a:solidFill>
                  <a:srgbClr val="221E18"/>
                </a:solidFill>
                <a:latin typeface="Microsoft YaHei" pitchFamily="34" charset="0"/>
                <a:ea typeface="Microsoft YaHei" pitchFamily="34" charset="-122"/>
                <a:cs typeface="Microsoft YaHei" pitchFamily="34" charset="-120"/>
              </a:rPr>
              <a:t>32% of UK pilot firms</a:t>
            </a:r>
            <a:endParaRPr lang="en-US" sz="1125" dirty="0">
              <a:latin typeface="Microsoft YaHei" pitchFamily="34" charset="0"/>
              <a:ea typeface="Microsoft YaHei" pitchFamily="34" charset="-122"/>
              <a:cs typeface="Microsoft YaHei" pitchFamily="34" charset="-120"/>
            </a:endParaRPr>
          </a:p>
        </p:txBody>
      </p:sp>
      <p:sp>
        <p:nvSpPr>
          <p:cNvPr id="37" name="Text 32"/>
          <p:cNvSpPr/>
          <p:nvPr/>
        </p:nvSpPr>
        <p:spPr>
          <a:xfrm>
            <a:off x="5448300" y="3817207"/>
            <a:ext cx="67437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Staggered</a:t>
            </a:r>
            <a:endParaRPr lang="en-US" sz="1650" dirty="0">
              <a:latin typeface="Times New Roman" pitchFamily="34" charset="0"/>
              <a:ea typeface="SimSun" pitchFamily="34" charset="-122"/>
              <a:cs typeface="Times New Roman" pitchFamily="34" charset="-120"/>
            </a:endParaRPr>
          </a:p>
        </p:txBody>
      </p:sp>
      <p:sp>
        <p:nvSpPr>
          <p:cNvPr id="38" name="Shape 33"/>
          <p:cNvSpPr/>
          <p:nvPr/>
        </p:nvSpPr>
        <p:spPr>
          <a:xfrm>
            <a:off x="6496987" y="3829050"/>
            <a:ext cx="952500" cy="228600"/>
          </a:xfrm>
          <a:prstGeom prst="rect">
            <a:avLst/>
          </a:prstGeom>
          <a:solidFill>
            <a:srgbClr val="A63A2B"/>
          </a:solidFill>
          <a:ln/>
        </p:spPr>
      </p:sp>
      <p:sp>
        <p:nvSpPr>
          <p:cNvPr id="39" name="Text 34"/>
          <p:cNvSpPr/>
          <p:nvPr/>
        </p:nvSpPr>
        <p:spPr>
          <a:xfrm>
            <a:off x="1754475" y="3871489"/>
            <a:ext cx="10437525" cy="137160"/>
          </a:xfrm>
          <a:prstGeom prst="rect">
            <a:avLst/>
          </a:prstGeom>
          <a:noFill/>
          <a:ln/>
        </p:spPr>
        <p:txBody>
          <a:bodyPr wrap="none" lIns="0" tIns="0" rIns="0" bIns="0" rtlCol="0" anchor="t"/>
          <a:lstStyle/>
          <a:p>
            <a:pPr algn="ctr" indent="0" marL="0">
              <a:buNone/>
            </a:pPr>
            <a:r>
              <a:rPr lang="en-US" sz="900" b="1" dirty="0">
                <a:solidFill>
                  <a:srgbClr val="F6F1E7"/>
                </a:solidFill>
                <a:latin typeface="Microsoft YaHei" pitchFamily="34" charset="0"/>
                <a:ea typeface="Microsoft YaHei" pitchFamily="34" charset="-122"/>
                <a:cs typeface="Microsoft YaHei" pitchFamily="34" charset="-120"/>
              </a:rPr>
              <a:t>For support</a:t>
            </a:r>
            <a:endParaRPr lang="en-US" sz="900" dirty="0">
              <a:latin typeface="Microsoft YaHei" pitchFamily="34" charset="0"/>
              <a:ea typeface="Microsoft YaHei" pitchFamily="34" charset="-122"/>
              <a:cs typeface="Microsoft YaHei" pitchFamily="34" charset="-120"/>
            </a:endParaRPr>
          </a:p>
        </p:txBody>
      </p:sp>
      <p:sp>
        <p:nvSpPr>
          <p:cNvPr id="40" name="Shape 35"/>
          <p:cNvSpPr/>
          <p:nvPr/>
        </p:nvSpPr>
        <p:spPr>
          <a:xfrm>
            <a:off x="5448300" y="4171950"/>
            <a:ext cx="2971800" cy="9525"/>
          </a:xfrm>
          <a:prstGeom prst="rect">
            <a:avLst/>
          </a:prstGeom>
          <a:solidFill>
            <a:srgbClr val="E4DFD2"/>
          </a:solidFill>
          <a:ln/>
        </p:spPr>
      </p:sp>
      <p:sp>
        <p:nvSpPr>
          <p:cNvPr id="41" name="Text 36"/>
          <p:cNvSpPr/>
          <p:nvPr/>
        </p:nvSpPr>
        <p:spPr>
          <a:xfrm>
            <a:off x="5448300" y="4242599"/>
            <a:ext cx="67437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How</a:t>
            </a:r>
            <a:endParaRPr lang="en-US" sz="900" dirty="0">
              <a:latin typeface="Courier New" pitchFamily="34" charset="0"/>
              <a:ea typeface="Microsoft YaHei" pitchFamily="34" charset="-122"/>
              <a:cs typeface="Courier New" pitchFamily="34" charset="-120"/>
            </a:endParaRPr>
          </a:p>
        </p:txBody>
      </p:sp>
      <p:sp>
        <p:nvSpPr>
          <p:cNvPr id="42" name="Text 37"/>
          <p:cNvSpPr/>
          <p:nvPr/>
        </p:nvSpPr>
        <p:spPr>
          <a:xfrm>
            <a:off x="5448300" y="4415498"/>
            <a:ext cx="6743700" cy="171450"/>
          </a:xfrm>
          <a:prstGeom prst="rect">
            <a:avLst/>
          </a:prstGeom>
          <a:noFill/>
          <a:ln/>
        </p:spPr>
        <p:txBody>
          <a:bodyPr wrap="none" lIns="0" tIns="0" rIns="0" bIns="0" rtlCol="0" anchor="t"/>
          <a:lstStyle/>
          <a:p>
            <a:pPr algn="l" indent="0" marL="0">
              <a:buNone/>
            </a:pPr>
            <a:r>
              <a:rPr lang="en-US" sz="1125" dirty="0">
                <a:solidFill>
                  <a:srgbClr val="221E18"/>
                </a:solidFill>
                <a:latin typeface="Microsoft YaHei" pitchFamily="34" charset="0"/>
                <a:ea typeface="Microsoft YaHei" pitchFamily="34" charset="-122"/>
                <a:cs typeface="Microsoft YaHei" pitchFamily="34" charset="-120"/>
              </a:rPr>
              <a:t>Each person takes one weekday off</a:t>
            </a:r>
            <a:endParaRPr lang="en-US" sz="1125" dirty="0">
              <a:latin typeface="Microsoft YaHei" pitchFamily="34" charset="0"/>
              <a:ea typeface="Microsoft YaHei" pitchFamily="34" charset="-122"/>
              <a:cs typeface="Microsoft YaHei" pitchFamily="34" charset="-120"/>
            </a:endParaRPr>
          </a:p>
        </p:txBody>
      </p:sp>
      <p:sp>
        <p:nvSpPr>
          <p:cNvPr id="43" name="Shape 38"/>
          <p:cNvSpPr/>
          <p:nvPr/>
        </p:nvSpPr>
        <p:spPr>
          <a:xfrm>
            <a:off x="5448300" y="4933950"/>
            <a:ext cx="2971800" cy="9525"/>
          </a:xfrm>
          <a:prstGeom prst="rect">
            <a:avLst/>
          </a:prstGeom>
          <a:solidFill>
            <a:srgbClr val="E4DFD2"/>
          </a:solidFill>
          <a:ln/>
        </p:spPr>
      </p:sp>
      <p:sp>
        <p:nvSpPr>
          <p:cNvPr id="44" name="Text 39"/>
          <p:cNvSpPr/>
          <p:nvPr/>
        </p:nvSpPr>
        <p:spPr>
          <a:xfrm>
            <a:off x="5448300" y="5004599"/>
            <a:ext cx="67437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Suits</a:t>
            </a:r>
            <a:endParaRPr lang="en-US" sz="900" dirty="0">
              <a:latin typeface="Courier New" pitchFamily="34" charset="0"/>
              <a:ea typeface="Microsoft YaHei" pitchFamily="34" charset="-122"/>
              <a:cs typeface="Courier New" pitchFamily="34" charset="-120"/>
            </a:endParaRPr>
          </a:p>
        </p:txBody>
      </p:sp>
      <p:sp>
        <p:nvSpPr>
          <p:cNvPr id="45" name="Text 40"/>
          <p:cNvSpPr/>
          <p:nvPr/>
        </p:nvSpPr>
        <p:spPr>
          <a:xfrm>
            <a:off x="5448300" y="5177498"/>
            <a:ext cx="6743700" cy="171450"/>
          </a:xfrm>
          <a:prstGeom prst="rect">
            <a:avLst/>
          </a:prstGeom>
          <a:noFill/>
          <a:ln/>
        </p:spPr>
        <p:txBody>
          <a:bodyPr wrap="none" lIns="0" tIns="0" rIns="0" bIns="0" rtlCol="0" anchor="t"/>
          <a:lstStyle/>
          <a:p>
            <a:pPr algn="l" indent="0" marL="0">
              <a:buNone/>
            </a:pPr>
            <a:r>
              <a:rPr lang="en-US" sz="1125" dirty="0">
                <a:solidFill>
                  <a:srgbClr val="221E18"/>
                </a:solidFill>
                <a:latin typeface="Microsoft YaHei" pitchFamily="34" charset="0"/>
                <a:ea typeface="Microsoft YaHei" pitchFamily="34" charset="-122"/>
                <a:cs typeface="Microsoft YaHei" pitchFamily="34" charset="-120"/>
              </a:rPr>
              <a:t>Support and ops, five-day cover</a:t>
            </a:r>
            <a:endParaRPr lang="en-US" sz="1125" dirty="0">
              <a:latin typeface="Microsoft YaHei" pitchFamily="34" charset="0"/>
              <a:ea typeface="Microsoft YaHei" pitchFamily="34" charset="-122"/>
              <a:cs typeface="Microsoft YaHei" pitchFamily="34" charset="-120"/>
            </a:endParaRPr>
          </a:p>
        </p:txBody>
      </p:sp>
      <p:sp>
        <p:nvSpPr>
          <p:cNvPr id="46" name="Shape 41"/>
          <p:cNvSpPr/>
          <p:nvPr/>
        </p:nvSpPr>
        <p:spPr>
          <a:xfrm>
            <a:off x="5448300" y="5486400"/>
            <a:ext cx="2971800" cy="9525"/>
          </a:xfrm>
          <a:prstGeom prst="rect">
            <a:avLst/>
          </a:prstGeom>
          <a:solidFill>
            <a:srgbClr val="E4DFD2"/>
          </a:solidFill>
          <a:ln/>
        </p:spPr>
      </p:sp>
      <p:sp>
        <p:nvSpPr>
          <p:cNvPr id="47" name="Text 42"/>
          <p:cNvSpPr/>
          <p:nvPr/>
        </p:nvSpPr>
        <p:spPr>
          <a:xfrm>
            <a:off x="5448300" y="5557049"/>
            <a:ext cx="67437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Seen in</a:t>
            </a:r>
            <a:endParaRPr lang="en-US" sz="900" dirty="0">
              <a:latin typeface="Courier New" pitchFamily="34" charset="0"/>
              <a:ea typeface="Microsoft YaHei" pitchFamily="34" charset="-122"/>
              <a:cs typeface="Courier New" pitchFamily="34" charset="-120"/>
            </a:endParaRPr>
          </a:p>
        </p:txBody>
      </p:sp>
      <p:sp>
        <p:nvSpPr>
          <p:cNvPr id="48" name="Text 43"/>
          <p:cNvSpPr/>
          <p:nvPr/>
        </p:nvSpPr>
        <p:spPr>
          <a:xfrm>
            <a:off x="5448300" y="5729948"/>
            <a:ext cx="6743700" cy="171450"/>
          </a:xfrm>
          <a:prstGeom prst="rect">
            <a:avLst/>
          </a:prstGeom>
          <a:noFill/>
          <a:ln/>
        </p:spPr>
        <p:txBody>
          <a:bodyPr wrap="none" lIns="0" tIns="0" rIns="0" bIns="0" rtlCol="0" anchor="t"/>
          <a:lstStyle/>
          <a:p>
            <a:pPr algn="l" indent="0" marL="0">
              <a:buNone/>
            </a:pPr>
            <a:r>
              <a:rPr lang="en-US" sz="1125" dirty="0">
                <a:solidFill>
                  <a:srgbClr val="221E18"/>
                </a:solidFill>
                <a:latin typeface="Microsoft YaHei" pitchFamily="34" charset="0"/>
                <a:ea typeface="Microsoft YaHei" pitchFamily="34" charset="-122"/>
                <a:cs typeface="Microsoft YaHei" pitchFamily="34" charset="-120"/>
              </a:rPr>
              <a:t>25% of UK pilot firms</a:t>
            </a:r>
            <a:endParaRPr lang="en-US" sz="1125" dirty="0">
              <a:latin typeface="Microsoft YaHei" pitchFamily="34" charset="0"/>
              <a:ea typeface="Microsoft YaHei" pitchFamily="34" charset="-122"/>
              <a:cs typeface="Microsoft YaHei" pitchFamily="34" charset="-120"/>
            </a:endParaRPr>
          </a:p>
        </p:txBody>
      </p:sp>
      <p:sp>
        <p:nvSpPr>
          <p:cNvPr id="49" name="Text 44"/>
          <p:cNvSpPr/>
          <p:nvPr/>
        </p:nvSpPr>
        <p:spPr>
          <a:xfrm>
            <a:off x="8610600" y="3817207"/>
            <a:ext cx="3581400" cy="251460"/>
          </a:xfrm>
          <a:prstGeom prst="rect">
            <a:avLst/>
          </a:prstGeom>
          <a:noFill/>
          <a:ln/>
        </p:spPr>
        <p:txBody>
          <a:bodyPr wrap="none" lIns="0" tIns="0" rIns="0" bIns="0" rtlCol="0" anchor="t"/>
          <a:lstStyle/>
          <a:p>
            <a:pPr algn="l" indent="0" marL="0">
              <a:buNone/>
            </a:pPr>
            <a:r>
              <a:rPr lang="en-US" sz="1650" b="1" dirty="0">
                <a:solidFill>
                  <a:srgbClr val="221E18"/>
                </a:solidFill>
                <a:latin typeface="Times New Roman" pitchFamily="34" charset="0"/>
                <a:ea typeface="SimSun" pitchFamily="34" charset="-122"/>
                <a:cs typeface="Times New Roman" pitchFamily="34" charset="-120"/>
              </a:rPr>
              <a:t>9-day fortnight</a:t>
            </a:r>
            <a:endParaRPr lang="en-US" sz="1650" dirty="0">
              <a:latin typeface="Times New Roman" pitchFamily="34" charset="0"/>
              <a:ea typeface="SimSun" pitchFamily="34" charset="-122"/>
              <a:cs typeface="Times New Roman" pitchFamily="34" charset="-120"/>
            </a:endParaRPr>
          </a:p>
        </p:txBody>
      </p:sp>
      <p:sp>
        <p:nvSpPr>
          <p:cNvPr id="50" name="Shape 45"/>
          <p:cNvSpPr/>
          <p:nvPr/>
        </p:nvSpPr>
        <p:spPr>
          <a:xfrm>
            <a:off x="8610600" y="4171950"/>
            <a:ext cx="2971800" cy="9525"/>
          </a:xfrm>
          <a:prstGeom prst="rect">
            <a:avLst/>
          </a:prstGeom>
          <a:solidFill>
            <a:srgbClr val="E4DFD2"/>
          </a:solidFill>
          <a:ln/>
        </p:spPr>
      </p:sp>
      <p:sp>
        <p:nvSpPr>
          <p:cNvPr id="51" name="Text 46"/>
          <p:cNvSpPr/>
          <p:nvPr/>
        </p:nvSpPr>
        <p:spPr>
          <a:xfrm>
            <a:off x="8610600" y="4242599"/>
            <a:ext cx="3581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How</a:t>
            </a:r>
            <a:endParaRPr lang="en-US" sz="900" dirty="0">
              <a:latin typeface="Courier New" pitchFamily="34" charset="0"/>
              <a:ea typeface="Microsoft YaHei" pitchFamily="34" charset="-122"/>
              <a:cs typeface="Courier New" pitchFamily="34" charset="-120"/>
            </a:endParaRPr>
          </a:p>
        </p:txBody>
      </p:sp>
      <p:sp>
        <p:nvSpPr>
          <p:cNvPr id="52" name="Text 47"/>
          <p:cNvSpPr/>
          <p:nvPr/>
        </p:nvSpPr>
        <p:spPr>
          <a:xfrm>
            <a:off x="8610600" y="4415498"/>
            <a:ext cx="3581400" cy="171450"/>
          </a:xfrm>
          <a:prstGeom prst="rect">
            <a:avLst/>
          </a:prstGeom>
          <a:noFill/>
          <a:ln/>
        </p:spPr>
        <p:txBody>
          <a:bodyPr wrap="none" lIns="0" tIns="0" rIns="0" bIns="0" rtlCol="0" anchor="t"/>
          <a:lstStyle/>
          <a:p>
            <a:pPr algn="l" indent="0" marL="0">
              <a:buNone/>
            </a:pPr>
            <a:r>
              <a:rPr lang="en-US" sz="1125" dirty="0">
                <a:solidFill>
                  <a:srgbClr val="221E18"/>
                </a:solidFill>
                <a:latin typeface="Microsoft YaHei" pitchFamily="34" charset="0"/>
                <a:ea typeface="Microsoft YaHei" pitchFamily="34" charset="-122"/>
                <a:cs typeface="Microsoft YaHei" pitchFamily="34" charset="-120"/>
              </a:rPr>
              <a:t>One day off a fortnight, about 7.1 hours on</a:t>
            </a:r>
            <a:endParaRPr lang="en-US" sz="1125" dirty="0">
              <a:latin typeface="Microsoft YaHei" pitchFamily="34" charset="0"/>
              <a:ea typeface="Microsoft YaHei" pitchFamily="34" charset="-122"/>
              <a:cs typeface="Microsoft YaHei" pitchFamily="34" charset="-120"/>
            </a:endParaRPr>
          </a:p>
        </p:txBody>
      </p:sp>
      <p:sp>
        <p:nvSpPr>
          <p:cNvPr id="53" name="Text 48"/>
          <p:cNvSpPr/>
          <p:nvPr/>
        </p:nvSpPr>
        <p:spPr>
          <a:xfrm>
            <a:off x="8610600" y="4625048"/>
            <a:ext cx="3581400" cy="171450"/>
          </a:xfrm>
          <a:prstGeom prst="rect">
            <a:avLst/>
          </a:prstGeom>
          <a:noFill/>
          <a:ln/>
        </p:spPr>
        <p:txBody>
          <a:bodyPr wrap="none" lIns="0" tIns="0" rIns="0" bIns="0" rtlCol="0" anchor="t"/>
          <a:lstStyle/>
          <a:p>
            <a:pPr algn="l" indent="0" marL="0">
              <a:buNone/>
            </a:pPr>
            <a:r>
              <a:rPr lang="en-US" sz="1125" dirty="0">
                <a:solidFill>
                  <a:srgbClr val="221E18"/>
                </a:solidFill>
                <a:latin typeface="Microsoft YaHei" pitchFamily="34" charset="0"/>
                <a:ea typeface="Microsoft YaHei" pitchFamily="34" charset="-122"/>
                <a:cs typeface="Microsoft YaHei" pitchFamily="34" charset="-120"/>
              </a:rPr>
              <a:t>the other nine</a:t>
            </a:r>
            <a:endParaRPr lang="en-US" sz="1125" dirty="0">
              <a:latin typeface="Microsoft YaHei" pitchFamily="34" charset="0"/>
              <a:ea typeface="Microsoft YaHei" pitchFamily="34" charset="-122"/>
              <a:cs typeface="Microsoft YaHei" pitchFamily="34" charset="-120"/>
            </a:endParaRPr>
          </a:p>
        </p:txBody>
      </p:sp>
      <p:sp>
        <p:nvSpPr>
          <p:cNvPr id="54" name="Shape 49"/>
          <p:cNvSpPr/>
          <p:nvPr/>
        </p:nvSpPr>
        <p:spPr>
          <a:xfrm>
            <a:off x="8610600" y="4933950"/>
            <a:ext cx="2971800" cy="9525"/>
          </a:xfrm>
          <a:prstGeom prst="rect">
            <a:avLst/>
          </a:prstGeom>
          <a:solidFill>
            <a:srgbClr val="E4DFD2"/>
          </a:solidFill>
          <a:ln/>
        </p:spPr>
      </p:sp>
      <p:sp>
        <p:nvSpPr>
          <p:cNvPr id="55" name="Text 50"/>
          <p:cNvSpPr/>
          <p:nvPr/>
        </p:nvSpPr>
        <p:spPr>
          <a:xfrm>
            <a:off x="8610600" y="5004599"/>
            <a:ext cx="3581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Suits</a:t>
            </a:r>
            <a:endParaRPr lang="en-US" sz="900" dirty="0">
              <a:latin typeface="Courier New" pitchFamily="34" charset="0"/>
              <a:ea typeface="Microsoft YaHei" pitchFamily="34" charset="-122"/>
              <a:cs typeface="Courier New" pitchFamily="34" charset="-120"/>
            </a:endParaRPr>
          </a:p>
        </p:txBody>
      </p:sp>
      <p:sp>
        <p:nvSpPr>
          <p:cNvPr id="56" name="Text 51"/>
          <p:cNvSpPr/>
          <p:nvPr/>
        </p:nvSpPr>
        <p:spPr>
          <a:xfrm>
            <a:off x="8610600" y="5177498"/>
            <a:ext cx="3581400" cy="171450"/>
          </a:xfrm>
          <a:prstGeom prst="rect">
            <a:avLst/>
          </a:prstGeom>
          <a:noFill/>
          <a:ln/>
        </p:spPr>
        <p:txBody>
          <a:bodyPr wrap="none" lIns="0" tIns="0" rIns="0" bIns="0" rtlCol="0" anchor="t"/>
          <a:lstStyle/>
          <a:p>
            <a:pPr algn="l" indent="0" marL="0">
              <a:buNone/>
            </a:pPr>
            <a:r>
              <a:rPr lang="en-US" sz="1125" dirty="0">
                <a:solidFill>
                  <a:srgbClr val="221E18"/>
                </a:solidFill>
                <a:latin typeface="Microsoft YaHei" pitchFamily="34" charset="0"/>
                <a:ea typeface="Microsoft YaHei" pitchFamily="34" charset="-122"/>
                <a:cs typeface="Microsoft YaHei" pitchFamily="34" charset="-120"/>
              </a:rPr>
              <a:t>Teams that cannot leave a whole day</a:t>
            </a:r>
            <a:endParaRPr lang="en-US" sz="1125" dirty="0">
              <a:latin typeface="Microsoft YaHei" pitchFamily="34" charset="0"/>
              <a:ea typeface="Microsoft YaHei" pitchFamily="34" charset="-122"/>
              <a:cs typeface="Microsoft YaHei" pitchFamily="34" charset="-120"/>
            </a:endParaRPr>
          </a:p>
        </p:txBody>
      </p:sp>
      <p:sp>
        <p:nvSpPr>
          <p:cNvPr id="57" name="Shape 52"/>
          <p:cNvSpPr/>
          <p:nvPr/>
        </p:nvSpPr>
        <p:spPr>
          <a:xfrm>
            <a:off x="8610600" y="5486400"/>
            <a:ext cx="2971800" cy="9525"/>
          </a:xfrm>
          <a:prstGeom prst="rect">
            <a:avLst/>
          </a:prstGeom>
          <a:solidFill>
            <a:srgbClr val="E4DFD2"/>
          </a:solidFill>
          <a:ln/>
        </p:spPr>
      </p:sp>
      <p:sp>
        <p:nvSpPr>
          <p:cNvPr id="58" name="Text 53"/>
          <p:cNvSpPr/>
          <p:nvPr/>
        </p:nvSpPr>
        <p:spPr>
          <a:xfrm>
            <a:off x="8610600" y="5557049"/>
            <a:ext cx="3581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Seen in</a:t>
            </a:r>
            <a:endParaRPr lang="en-US" sz="900" dirty="0">
              <a:latin typeface="Courier New" pitchFamily="34" charset="0"/>
              <a:ea typeface="Microsoft YaHei" pitchFamily="34" charset="-122"/>
              <a:cs typeface="Courier New" pitchFamily="34" charset="-120"/>
            </a:endParaRPr>
          </a:p>
        </p:txBody>
      </p:sp>
      <p:sp>
        <p:nvSpPr>
          <p:cNvPr id="59" name="Text 54"/>
          <p:cNvSpPr/>
          <p:nvPr/>
        </p:nvSpPr>
        <p:spPr>
          <a:xfrm>
            <a:off x="8610600" y="5729948"/>
            <a:ext cx="3581400" cy="171450"/>
          </a:xfrm>
          <a:prstGeom prst="rect">
            <a:avLst/>
          </a:prstGeom>
          <a:noFill/>
          <a:ln/>
        </p:spPr>
        <p:txBody>
          <a:bodyPr wrap="none" lIns="0" tIns="0" rIns="0" bIns="0" rtlCol="0" anchor="t"/>
          <a:lstStyle/>
          <a:p>
            <a:pPr algn="l" indent="0" marL="0">
              <a:buNone/>
            </a:pPr>
            <a:r>
              <a:rPr lang="en-US" sz="1125" dirty="0">
                <a:solidFill>
                  <a:srgbClr val="221E18"/>
                </a:solidFill>
                <a:latin typeface="Microsoft YaHei" pitchFamily="34" charset="0"/>
                <a:ea typeface="Microsoft YaHei" pitchFamily="34" charset="-122"/>
                <a:cs typeface="Microsoft YaHei" pitchFamily="34" charset="-120"/>
              </a:rPr>
              <a:t>Over 60% of Portugal</a:t>
            </a:r>
            <a:pPr algn="l" indent="0" marL="0">
              <a:buNone/>
            </a:pPr>
            <a:r>
              <a:rPr lang="en-US" sz="1125" dirty="0">
                <a:solidFill>
                  <a:srgbClr val="221E18"/>
                </a:solidFill>
                <a:latin typeface="Microsoft YaHei" pitchFamily="34" charset="0"/>
                <a:ea typeface="Microsoft YaHei" pitchFamily="34" charset="-122"/>
                <a:cs typeface="Microsoft YaHei" pitchFamily="34" charset="-120"/>
              </a:rPr>
              <a:t>'</a:t>
            </a:r>
            <a:pPr algn="l" indent="0" marL="0">
              <a:buNone/>
            </a:pPr>
            <a:r>
              <a:rPr lang="en-US" sz="1125" dirty="0">
                <a:solidFill>
                  <a:srgbClr val="221E18"/>
                </a:solidFill>
                <a:latin typeface="Microsoft YaHei" pitchFamily="34" charset="0"/>
                <a:ea typeface="Microsoft YaHei" pitchFamily="34" charset="-122"/>
                <a:cs typeface="Microsoft YaHei" pitchFamily="34" charset="-120"/>
              </a:rPr>
              <a:t>s staff</a:t>
            </a:r>
            <a:endParaRPr lang="en-US" sz="1125" dirty="0">
              <a:latin typeface="Microsoft YaHei" pitchFamily="34" charset="0"/>
              <a:ea typeface="Microsoft YaHei" pitchFamily="34" charset="-122"/>
              <a:cs typeface="Microsoft YaHei" pitchFamily="34" charset="-120"/>
            </a:endParaRPr>
          </a:p>
        </p:txBody>
      </p:sp>
      <p:sp>
        <p:nvSpPr>
          <p:cNvPr id="60" name="Text 55"/>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Autonomy et al., UK pilot report, Feb 2023. Gomes et al., Jul 2024. One model per team: mixed schedules were one reason Magyar Telekom ended its trial. Images</a:t>
            </a:r>
            <a:endParaRPr lang="en-US" sz="900" dirty="0">
              <a:latin typeface="Microsoft YaHei" pitchFamily="34" charset="0"/>
              <a:ea typeface="Microsoft YaHei" pitchFamily="34" charset="-122"/>
              <a:cs typeface="Microsoft YaHei" pitchFamily="34" charset="-120"/>
            </a:endParaRPr>
          </a:p>
        </p:txBody>
      </p:sp>
      <p:sp>
        <p:nvSpPr>
          <p:cNvPr id="61" name="Text 56"/>
          <p:cNvSpPr/>
          <p:nvPr/>
        </p:nvSpPr>
        <p:spPr>
          <a:xfrm>
            <a:off x="2286000" y="63479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are AI-generated</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096307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09"/>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10</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Coverage</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The floor: 80% of staff on duty every weekday</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Text 13"/>
          <p:cNvSpPr/>
          <p:nvPr/>
        </p:nvSpPr>
        <p:spPr>
          <a:xfrm>
            <a:off x="2286000" y="1814812"/>
            <a:ext cx="990600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Example: a ten-person support team, staggered</a:t>
            </a:r>
            <a:endParaRPr lang="en-US" sz="1050" dirty="0">
              <a:latin typeface="Microsoft YaHei" pitchFamily="34" charset="0"/>
              <a:ea typeface="Microsoft YaHei" pitchFamily="34" charset="-122"/>
              <a:cs typeface="Microsoft YaHei" pitchFamily="34" charset="-120"/>
            </a:endParaRPr>
          </a:p>
        </p:txBody>
      </p:sp>
      <p:sp>
        <p:nvSpPr>
          <p:cNvPr id="16" name="Text 14"/>
          <p:cNvSpPr/>
          <p:nvPr/>
        </p:nvSpPr>
        <p:spPr>
          <a:xfrm>
            <a:off x="0" y="2081512"/>
            <a:ext cx="7086600" cy="160020"/>
          </a:xfrm>
          <a:prstGeom prst="rect">
            <a:avLst/>
          </a:prstGeom>
          <a:noFill/>
          <a:ln/>
        </p:spPr>
        <p:txBody>
          <a:bodyPr wrap="none" lIns="0" tIns="0" rIns="0" bIns="0" rtlCol="0" anchor="t"/>
          <a:lstStyle/>
          <a:p>
            <a:pPr algn="ctr" indent="0" marL="0">
              <a:buNone/>
            </a:pPr>
            <a:r>
              <a:rPr lang="en-US" sz="1050" b="1" dirty="0">
                <a:solidFill>
                  <a:srgbClr val="221E18"/>
                </a:solidFill>
                <a:latin typeface="Microsoft YaHei" pitchFamily="34" charset="0"/>
                <a:ea typeface="Microsoft YaHei" pitchFamily="34" charset="-122"/>
                <a:cs typeface="Microsoft YaHei" pitchFamily="34" charset="-120"/>
              </a:rPr>
              <a:t>Mon</a:t>
            </a:r>
            <a:endParaRPr lang="en-US" sz="1050" dirty="0">
              <a:latin typeface="Microsoft YaHei" pitchFamily="34" charset="0"/>
              <a:ea typeface="Microsoft YaHei" pitchFamily="34" charset="-122"/>
              <a:cs typeface="Microsoft YaHei" pitchFamily="34" charset="-120"/>
            </a:endParaRPr>
          </a:p>
        </p:txBody>
      </p:sp>
      <p:sp>
        <p:nvSpPr>
          <p:cNvPr id="17" name="Text 15"/>
          <p:cNvSpPr/>
          <p:nvPr/>
        </p:nvSpPr>
        <p:spPr>
          <a:xfrm>
            <a:off x="0" y="2081512"/>
            <a:ext cx="8686800" cy="160020"/>
          </a:xfrm>
          <a:prstGeom prst="rect">
            <a:avLst/>
          </a:prstGeom>
          <a:noFill/>
          <a:ln/>
        </p:spPr>
        <p:txBody>
          <a:bodyPr wrap="none" lIns="0" tIns="0" rIns="0" bIns="0" rtlCol="0" anchor="t"/>
          <a:lstStyle/>
          <a:p>
            <a:pPr algn="ctr" indent="0" marL="0">
              <a:buNone/>
            </a:pPr>
            <a:r>
              <a:rPr lang="en-US" sz="1050" b="1" dirty="0">
                <a:solidFill>
                  <a:srgbClr val="221E18"/>
                </a:solidFill>
                <a:latin typeface="Microsoft YaHei" pitchFamily="34" charset="0"/>
                <a:ea typeface="Microsoft YaHei" pitchFamily="34" charset="-122"/>
                <a:cs typeface="Microsoft YaHei" pitchFamily="34" charset="-120"/>
              </a:rPr>
              <a:t>Tue</a:t>
            </a:r>
            <a:endParaRPr lang="en-US" sz="1050" dirty="0">
              <a:latin typeface="Microsoft YaHei" pitchFamily="34" charset="0"/>
              <a:ea typeface="Microsoft YaHei" pitchFamily="34" charset="-122"/>
              <a:cs typeface="Microsoft YaHei" pitchFamily="34" charset="-120"/>
            </a:endParaRPr>
          </a:p>
        </p:txBody>
      </p:sp>
      <p:sp>
        <p:nvSpPr>
          <p:cNvPr id="18" name="Text 16"/>
          <p:cNvSpPr/>
          <p:nvPr/>
        </p:nvSpPr>
        <p:spPr>
          <a:xfrm>
            <a:off x="0" y="2081512"/>
            <a:ext cx="10287000" cy="160020"/>
          </a:xfrm>
          <a:prstGeom prst="rect">
            <a:avLst/>
          </a:prstGeom>
          <a:noFill/>
          <a:ln/>
        </p:spPr>
        <p:txBody>
          <a:bodyPr wrap="none" lIns="0" tIns="0" rIns="0" bIns="0" rtlCol="0" anchor="t"/>
          <a:lstStyle/>
          <a:p>
            <a:pPr algn="ctr" indent="0" marL="0">
              <a:buNone/>
            </a:pPr>
            <a:r>
              <a:rPr lang="en-US" sz="1050" b="1" dirty="0">
                <a:solidFill>
                  <a:srgbClr val="221E18"/>
                </a:solidFill>
                <a:latin typeface="Microsoft YaHei" pitchFamily="34" charset="0"/>
                <a:ea typeface="Microsoft YaHei" pitchFamily="34" charset="-122"/>
                <a:cs typeface="Microsoft YaHei" pitchFamily="34" charset="-120"/>
              </a:rPr>
              <a:t>Wed</a:t>
            </a:r>
            <a:endParaRPr lang="en-US" sz="1050" dirty="0">
              <a:latin typeface="Microsoft YaHei" pitchFamily="34" charset="0"/>
              <a:ea typeface="Microsoft YaHei" pitchFamily="34" charset="-122"/>
              <a:cs typeface="Microsoft YaHei" pitchFamily="34" charset="-120"/>
            </a:endParaRPr>
          </a:p>
        </p:txBody>
      </p:sp>
      <p:sp>
        <p:nvSpPr>
          <p:cNvPr id="19" name="Text 17"/>
          <p:cNvSpPr/>
          <p:nvPr/>
        </p:nvSpPr>
        <p:spPr>
          <a:xfrm>
            <a:off x="0" y="2081512"/>
            <a:ext cx="11887200" cy="160020"/>
          </a:xfrm>
          <a:prstGeom prst="rect">
            <a:avLst/>
          </a:prstGeom>
          <a:noFill/>
          <a:ln/>
        </p:spPr>
        <p:txBody>
          <a:bodyPr wrap="none" lIns="0" tIns="0" rIns="0" bIns="0" rtlCol="0" anchor="t"/>
          <a:lstStyle/>
          <a:p>
            <a:pPr algn="ctr" indent="0" marL="0">
              <a:buNone/>
            </a:pPr>
            <a:r>
              <a:rPr lang="en-US" sz="1050" b="1" dirty="0">
                <a:solidFill>
                  <a:srgbClr val="221E18"/>
                </a:solidFill>
                <a:latin typeface="Microsoft YaHei" pitchFamily="34" charset="0"/>
                <a:ea typeface="Microsoft YaHei" pitchFamily="34" charset="-122"/>
                <a:cs typeface="Microsoft YaHei" pitchFamily="34" charset="-120"/>
              </a:rPr>
              <a:t>Thu</a:t>
            </a:r>
            <a:endParaRPr lang="en-US" sz="1050" dirty="0">
              <a:latin typeface="Microsoft YaHei" pitchFamily="34" charset="0"/>
              <a:ea typeface="Microsoft YaHei" pitchFamily="34" charset="-122"/>
              <a:cs typeface="Microsoft YaHei" pitchFamily="34" charset="-120"/>
            </a:endParaRPr>
          </a:p>
        </p:txBody>
      </p:sp>
      <p:sp>
        <p:nvSpPr>
          <p:cNvPr id="20" name="Text 18"/>
          <p:cNvSpPr/>
          <p:nvPr/>
        </p:nvSpPr>
        <p:spPr>
          <a:xfrm>
            <a:off x="1295400" y="2081512"/>
            <a:ext cx="10896600" cy="160020"/>
          </a:xfrm>
          <a:prstGeom prst="rect">
            <a:avLst/>
          </a:prstGeom>
          <a:noFill/>
          <a:ln/>
        </p:spPr>
        <p:txBody>
          <a:bodyPr wrap="none" lIns="0" tIns="0" rIns="0" bIns="0" rtlCol="0" anchor="t"/>
          <a:lstStyle/>
          <a:p>
            <a:pPr algn="ctr" indent="0" marL="0">
              <a:buNone/>
            </a:pPr>
            <a:r>
              <a:rPr lang="en-US" sz="1050" b="1" dirty="0">
                <a:solidFill>
                  <a:srgbClr val="221E18"/>
                </a:solidFill>
                <a:latin typeface="Microsoft YaHei" pitchFamily="34" charset="0"/>
                <a:ea typeface="Microsoft YaHei" pitchFamily="34" charset="-122"/>
                <a:cs typeface="Microsoft YaHei" pitchFamily="34" charset="-120"/>
              </a:rPr>
              <a:t>Fri</a:t>
            </a:r>
            <a:endParaRPr lang="en-US" sz="1050" dirty="0">
              <a:latin typeface="Microsoft YaHei" pitchFamily="34" charset="0"/>
              <a:ea typeface="Microsoft YaHei" pitchFamily="34" charset="-122"/>
              <a:cs typeface="Microsoft YaHei" pitchFamily="34" charset="-120"/>
            </a:endParaRPr>
          </a:p>
        </p:txBody>
      </p:sp>
      <p:sp>
        <p:nvSpPr>
          <p:cNvPr id="21" name="Shape 19"/>
          <p:cNvSpPr/>
          <p:nvPr/>
        </p:nvSpPr>
        <p:spPr>
          <a:xfrm>
            <a:off x="2355850" y="2438400"/>
            <a:ext cx="88900" cy="38100"/>
          </a:xfrm>
          <a:custGeom>
            <a:avLst/>
            <a:gdLst/>
            <a:ahLst/>
            <a:cxnLst/>
            <a:rect l="l" t="t" r="r" b="b"/>
            <a:pathLst>
              <a:path w="88900" h="38100">
                <a:moveTo>
                  <a:pt x="88900" y="38100"/>
                </a:moveTo>
                <a:lnTo>
                  <a:pt x="88900" y="25400"/>
                </a:lnTo>
                <a:arcTo hR="25400" wR="25400" stAng="0" swAng="-5400000"/>
                <a:lnTo>
                  <a:pt x="25400" y="0"/>
                </a:lnTo>
                <a:arcTo hR="25400" wR="25400" stAng="16200000" swAng="-5400000"/>
                <a:lnTo>
                  <a:pt x="0" y="38100"/>
                </a:lnTo>
              </a:path>
            </a:pathLst>
          </a:custGeom>
          <a:noFill/>
          <a:ln w="12700">
            <a:solidFill>
              <a:srgbClr val="675E51"/>
            </a:solidFill>
            <a:prstDash val="solid"/>
          </a:ln>
        </p:spPr>
      </p:sp>
      <p:sp>
        <p:nvSpPr>
          <p:cNvPr id="22" name="Shape 20"/>
          <p:cNvSpPr/>
          <p:nvPr/>
        </p:nvSpPr>
        <p:spPr>
          <a:xfrm>
            <a:off x="2374900" y="2362200"/>
            <a:ext cx="50800" cy="50800"/>
          </a:xfrm>
          <a:prstGeom prst="ellipse">
            <a:avLst/>
          </a:prstGeom>
          <a:noFill/>
          <a:ln w="12700">
            <a:solidFill>
              <a:srgbClr val="675E51"/>
            </a:solidFill>
            <a:prstDash val="solid"/>
          </a:ln>
        </p:spPr>
      </p:sp>
      <p:sp>
        <p:nvSpPr>
          <p:cNvPr id="23" name="Text 21"/>
          <p:cNvSpPr/>
          <p:nvPr/>
        </p:nvSpPr>
        <p:spPr>
          <a:xfrm>
            <a:off x="2533650" y="2348249"/>
            <a:ext cx="96583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Agent A</a:t>
            </a:r>
            <a:endParaRPr lang="en-US" sz="975" dirty="0">
              <a:latin typeface="Courier New" pitchFamily="34" charset="0"/>
              <a:ea typeface="Microsoft YaHei" pitchFamily="34" charset="-122"/>
              <a:cs typeface="Courier New" pitchFamily="34" charset="-120"/>
            </a:endParaRPr>
          </a:p>
        </p:txBody>
      </p:sp>
      <p:sp>
        <p:nvSpPr>
          <p:cNvPr id="24" name="Shape 22"/>
          <p:cNvSpPr/>
          <p:nvPr/>
        </p:nvSpPr>
        <p:spPr>
          <a:xfrm>
            <a:off x="3171825" y="2314575"/>
            <a:ext cx="742950" cy="228600"/>
          </a:xfrm>
          <a:prstGeom prst="rect">
            <a:avLst/>
          </a:prstGeom>
          <a:noFill/>
          <a:ln w="14288">
            <a:solidFill>
              <a:srgbClr val="A63A2B"/>
            </a:solidFill>
            <a:prstDash val="solid"/>
          </a:ln>
        </p:spPr>
      </p:sp>
      <p:sp>
        <p:nvSpPr>
          <p:cNvPr id="25" name="Text 23"/>
          <p:cNvSpPr/>
          <p:nvPr/>
        </p:nvSpPr>
        <p:spPr>
          <a:xfrm>
            <a:off x="0" y="2357375"/>
            <a:ext cx="7086600" cy="148590"/>
          </a:xfrm>
          <a:prstGeom prst="rect">
            <a:avLst/>
          </a:prstGeom>
          <a:noFill/>
          <a:ln/>
        </p:spPr>
        <p:txBody>
          <a:bodyPr wrap="none" lIns="0" tIns="0" rIns="0" bIns="0" rtlCol="0" anchor="t"/>
          <a:lstStyle/>
          <a:p>
            <a:pPr algn="ctr" indent="0" marL="0">
              <a:buNone/>
            </a:pPr>
            <a:r>
              <a:rPr lang="en-US" sz="975" b="1" dirty="0">
                <a:solidFill>
                  <a:srgbClr val="A63A2B"/>
                </a:solidFill>
                <a:latin typeface="Microsoft YaHei" pitchFamily="34" charset="0"/>
                <a:ea typeface="Microsoft YaHei" pitchFamily="34" charset="-122"/>
                <a:cs typeface="Microsoft YaHei" pitchFamily="34" charset="-120"/>
              </a:rPr>
              <a:t>Off</a:t>
            </a:r>
            <a:endParaRPr lang="en-US" sz="975" dirty="0">
              <a:latin typeface="Microsoft YaHei" pitchFamily="34" charset="0"/>
              <a:ea typeface="Microsoft YaHei" pitchFamily="34" charset="-122"/>
              <a:cs typeface="Microsoft YaHei" pitchFamily="34" charset="-120"/>
            </a:endParaRPr>
          </a:p>
        </p:txBody>
      </p:sp>
      <p:sp>
        <p:nvSpPr>
          <p:cNvPr id="26" name="Shape 24"/>
          <p:cNvSpPr/>
          <p:nvPr/>
        </p:nvSpPr>
        <p:spPr>
          <a:xfrm>
            <a:off x="3971925" y="2314575"/>
            <a:ext cx="742950" cy="228600"/>
          </a:xfrm>
          <a:prstGeom prst="rect">
            <a:avLst/>
          </a:prstGeom>
          <a:solidFill>
            <a:srgbClr val="48443D"/>
          </a:solidFill>
          <a:ln/>
        </p:spPr>
      </p:sp>
      <p:sp>
        <p:nvSpPr>
          <p:cNvPr id="27" name="Shape 25"/>
          <p:cNvSpPr/>
          <p:nvPr/>
        </p:nvSpPr>
        <p:spPr>
          <a:xfrm>
            <a:off x="4772025" y="2314575"/>
            <a:ext cx="742950" cy="228600"/>
          </a:xfrm>
          <a:prstGeom prst="rect">
            <a:avLst/>
          </a:prstGeom>
          <a:solidFill>
            <a:srgbClr val="48443D"/>
          </a:solidFill>
          <a:ln/>
        </p:spPr>
      </p:sp>
      <p:sp>
        <p:nvSpPr>
          <p:cNvPr id="28" name="Shape 26"/>
          <p:cNvSpPr/>
          <p:nvPr/>
        </p:nvSpPr>
        <p:spPr>
          <a:xfrm>
            <a:off x="5572125" y="2314575"/>
            <a:ext cx="742950" cy="228600"/>
          </a:xfrm>
          <a:prstGeom prst="rect">
            <a:avLst/>
          </a:prstGeom>
          <a:solidFill>
            <a:srgbClr val="48443D"/>
          </a:solidFill>
          <a:ln/>
        </p:spPr>
      </p:sp>
      <p:sp>
        <p:nvSpPr>
          <p:cNvPr id="29" name="Shape 27"/>
          <p:cNvSpPr/>
          <p:nvPr/>
        </p:nvSpPr>
        <p:spPr>
          <a:xfrm>
            <a:off x="6372225" y="2314575"/>
            <a:ext cx="742950" cy="228600"/>
          </a:xfrm>
          <a:prstGeom prst="rect">
            <a:avLst/>
          </a:prstGeom>
          <a:solidFill>
            <a:srgbClr val="48443D"/>
          </a:solidFill>
          <a:ln/>
        </p:spPr>
      </p:sp>
      <p:sp>
        <p:nvSpPr>
          <p:cNvPr id="30" name="Shape 28"/>
          <p:cNvSpPr/>
          <p:nvPr/>
        </p:nvSpPr>
        <p:spPr>
          <a:xfrm>
            <a:off x="2355850" y="2724150"/>
            <a:ext cx="88900" cy="38100"/>
          </a:xfrm>
          <a:custGeom>
            <a:avLst/>
            <a:gdLst/>
            <a:ahLst/>
            <a:cxnLst/>
            <a:rect l="l" t="t" r="r" b="b"/>
            <a:pathLst>
              <a:path w="88900" h="38100">
                <a:moveTo>
                  <a:pt x="88900" y="38100"/>
                </a:moveTo>
                <a:lnTo>
                  <a:pt x="88900" y="25400"/>
                </a:lnTo>
                <a:arcTo hR="25400" wR="25400" stAng="0" swAng="-5400000"/>
                <a:lnTo>
                  <a:pt x="25400" y="0"/>
                </a:lnTo>
                <a:arcTo hR="25400" wR="25400" stAng="16200000" swAng="-5400000"/>
                <a:lnTo>
                  <a:pt x="0" y="38100"/>
                </a:lnTo>
              </a:path>
            </a:pathLst>
          </a:custGeom>
          <a:noFill/>
          <a:ln w="12700">
            <a:solidFill>
              <a:srgbClr val="675E51"/>
            </a:solidFill>
            <a:prstDash val="solid"/>
          </a:ln>
        </p:spPr>
      </p:sp>
      <p:sp>
        <p:nvSpPr>
          <p:cNvPr id="31" name="Shape 29"/>
          <p:cNvSpPr/>
          <p:nvPr/>
        </p:nvSpPr>
        <p:spPr>
          <a:xfrm>
            <a:off x="2374900" y="2647950"/>
            <a:ext cx="50800" cy="50800"/>
          </a:xfrm>
          <a:prstGeom prst="ellipse">
            <a:avLst/>
          </a:prstGeom>
          <a:noFill/>
          <a:ln w="12700">
            <a:solidFill>
              <a:srgbClr val="675E51"/>
            </a:solidFill>
            <a:prstDash val="solid"/>
          </a:ln>
        </p:spPr>
      </p:sp>
      <p:sp>
        <p:nvSpPr>
          <p:cNvPr id="32" name="Text 30"/>
          <p:cNvSpPr/>
          <p:nvPr/>
        </p:nvSpPr>
        <p:spPr>
          <a:xfrm>
            <a:off x="2533650" y="2633999"/>
            <a:ext cx="96583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Agent B</a:t>
            </a:r>
            <a:endParaRPr lang="en-US" sz="975" dirty="0">
              <a:latin typeface="Courier New" pitchFamily="34" charset="0"/>
              <a:ea typeface="Microsoft YaHei" pitchFamily="34" charset="-122"/>
              <a:cs typeface="Courier New" pitchFamily="34" charset="-120"/>
            </a:endParaRPr>
          </a:p>
        </p:txBody>
      </p:sp>
      <p:sp>
        <p:nvSpPr>
          <p:cNvPr id="33" name="Shape 31"/>
          <p:cNvSpPr/>
          <p:nvPr/>
        </p:nvSpPr>
        <p:spPr>
          <a:xfrm>
            <a:off x="3171825" y="2600325"/>
            <a:ext cx="742950" cy="228600"/>
          </a:xfrm>
          <a:prstGeom prst="rect">
            <a:avLst/>
          </a:prstGeom>
          <a:noFill/>
          <a:ln w="14288">
            <a:solidFill>
              <a:srgbClr val="A63A2B"/>
            </a:solidFill>
            <a:prstDash val="solid"/>
          </a:ln>
        </p:spPr>
      </p:sp>
      <p:sp>
        <p:nvSpPr>
          <p:cNvPr id="34" name="Text 32"/>
          <p:cNvSpPr/>
          <p:nvPr/>
        </p:nvSpPr>
        <p:spPr>
          <a:xfrm>
            <a:off x="0" y="2643125"/>
            <a:ext cx="7086600" cy="148590"/>
          </a:xfrm>
          <a:prstGeom prst="rect">
            <a:avLst/>
          </a:prstGeom>
          <a:noFill/>
          <a:ln/>
        </p:spPr>
        <p:txBody>
          <a:bodyPr wrap="none" lIns="0" tIns="0" rIns="0" bIns="0" rtlCol="0" anchor="t"/>
          <a:lstStyle/>
          <a:p>
            <a:pPr algn="ctr" indent="0" marL="0">
              <a:buNone/>
            </a:pPr>
            <a:r>
              <a:rPr lang="en-US" sz="975" b="1" dirty="0">
                <a:solidFill>
                  <a:srgbClr val="A63A2B"/>
                </a:solidFill>
                <a:latin typeface="Microsoft YaHei" pitchFamily="34" charset="0"/>
                <a:ea typeface="Microsoft YaHei" pitchFamily="34" charset="-122"/>
                <a:cs typeface="Microsoft YaHei" pitchFamily="34" charset="-120"/>
              </a:rPr>
              <a:t>Off</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3971925" y="2600325"/>
            <a:ext cx="742950" cy="228600"/>
          </a:xfrm>
          <a:prstGeom prst="rect">
            <a:avLst/>
          </a:prstGeom>
          <a:solidFill>
            <a:srgbClr val="48443D"/>
          </a:solidFill>
          <a:ln/>
        </p:spPr>
      </p:sp>
      <p:sp>
        <p:nvSpPr>
          <p:cNvPr id="36" name="Shape 34"/>
          <p:cNvSpPr/>
          <p:nvPr/>
        </p:nvSpPr>
        <p:spPr>
          <a:xfrm>
            <a:off x="4772025" y="2600325"/>
            <a:ext cx="742950" cy="228600"/>
          </a:xfrm>
          <a:prstGeom prst="rect">
            <a:avLst/>
          </a:prstGeom>
          <a:solidFill>
            <a:srgbClr val="48443D"/>
          </a:solidFill>
          <a:ln/>
        </p:spPr>
      </p:sp>
      <p:sp>
        <p:nvSpPr>
          <p:cNvPr id="37" name="Shape 35"/>
          <p:cNvSpPr/>
          <p:nvPr/>
        </p:nvSpPr>
        <p:spPr>
          <a:xfrm>
            <a:off x="5572125" y="2600325"/>
            <a:ext cx="742950" cy="228600"/>
          </a:xfrm>
          <a:prstGeom prst="rect">
            <a:avLst/>
          </a:prstGeom>
          <a:solidFill>
            <a:srgbClr val="48443D"/>
          </a:solidFill>
          <a:ln/>
        </p:spPr>
      </p:sp>
      <p:sp>
        <p:nvSpPr>
          <p:cNvPr id="38" name="Shape 36"/>
          <p:cNvSpPr/>
          <p:nvPr/>
        </p:nvSpPr>
        <p:spPr>
          <a:xfrm>
            <a:off x="6372225" y="2600325"/>
            <a:ext cx="742950" cy="228600"/>
          </a:xfrm>
          <a:prstGeom prst="rect">
            <a:avLst/>
          </a:prstGeom>
          <a:solidFill>
            <a:srgbClr val="48443D"/>
          </a:solidFill>
          <a:ln/>
        </p:spPr>
      </p:sp>
      <p:sp>
        <p:nvSpPr>
          <p:cNvPr id="39" name="Shape 37"/>
          <p:cNvSpPr/>
          <p:nvPr/>
        </p:nvSpPr>
        <p:spPr>
          <a:xfrm>
            <a:off x="2355850" y="3009900"/>
            <a:ext cx="88900" cy="38100"/>
          </a:xfrm>
          <a:custGeom>
            <a:avLst/>
            <a:gdLst/>
            <a:ahLst/>
            <a:cxnLst/>
            <a:rect l="l" t="t" r="r" b="b"/>
            <a:pathLst>
              <a:path w="88900" h="38100">
                <a:moveTo>
                  <a:pt x="88900" y="38100"/>
                </a:moveTo>
                <a:lnTo>
                  <a:pt x="88900" y="25400"/>
                </a:lnTo>
                <a:arcTo hR="25400" wR="25400" stAng="0" swAng="-5400000"/>
                <a:lnTo>
                  <a:pt x="25400" y="0"/>
                </a:lnTo>
                <a:arcTo hR="25400" wR="25400" stAng="16200000" swAng="-5400000"/>
                <a:lnTo>
                  <a:pt x="0" y="38100"/>
                </a:lnTo>
              </a:path>
            </a:pathLst>
          </a:custGeom>
          <a:noFill/>
          <a:ln w="12700">
            <a:solidFill>
              <a:srgbClr val="675E51"/>
            </a:solidFill>
            <a:prstDash val="solid"/>
          </a:ln>
        </p:spPr>
      </p:sp>
      <p:sp>
        <p:nvSpPr>
          <p:cNvPr id="40" name="Shape 38"/>
          <p:cNvSpPr/>
          <p:nvPr/>
        </p:nvSpPr>
        <p:spPr>
          <a:xfrm>
            <a:off x="2374900" y="2933700"/>
            <a:ext cx="50800" cy="50800"/>
          </a:xfrm>
          <a:prstGeom prst="ellipse">
            <a:avLst/>
          </a:prstGeom>
          <a:noFill/>
          <a:ln w="12700">
            <a:solidFill>
              <a:srgbClr val="675E51"/>
            </a:solidFill>
            <a:prstDash val="solid"/>
          </a:ln>
        </p:spPr>
      </p:sp>
      <p:sp>
        <p:nvSpPr>
          <p:cNvPr id="41" name="Text 39"/>
          <p:cNvSpPr/>
          <p:nvPr/>
        </p:nvSpPr>
        <p:spPr>
          <a:xfrm>
            <a:off x="2533650" y="2919749"/>
            <a:ext cx="96583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Agent C</a:t>
            </a:r>
            <a:endParaRPr lang="en-US" sz="975" dirty="0">
              <a:latin typeface="Courier New" pitchFamily="34" charset="0"/>
              <a:ea typeface="Microsoft YaHei" pitchFamily="34" charset="-122"/>
              <a:cs typeface="Courier New" pitchFamily="34" charset="-120"/>
            </a:endParaRPr>
          </a:p>
        </p:txBody>
      </p:sp>
      <p:sp>
        <p:nvSpPr>
          <p:cNvPr id="42" name="Shape 40"/>
          <p:cNvSpPr/>
          <p:nvPr/>
        </p:nvSpPr>
        <p:spPr>
          <a:xfrm>
            <a:off x="3171825" y="2886075"/>
            <a:ext cx="742950" cy="228600"/>
          </a:xfrm>
          <a:prstGeom prst="rect">
            <a:avLst/>
          </a:prstGeom>
          <a:solidFill>
            <a:srgbClr val="48443D"/>
          </a:solidFill>
          <a:ln/>
        </p:spPr>
      </p:sp>
      <p:sp>
        <p:nvSpPr>
          <p:cNvPr id="43" name="Shape 41"/>
          <p:cNvSpPr/>
          <p:nvPr/>
        </p:nvSpPr>
        <p:spPr>
          <a:xfrm>
            <a:off x="3971925" y="2886075"/>
            <a:ext cx="742950" cy="228600"/>
          </a:xfrm>
          <a:prstGeom prst="rect">
            <a:avLst/>
          </a:prstGeom>
          <a:noFill/>
          <a:ln w="14288">
            <a:solidFill>
              <a:srgbClr val="A63A2B"/>
            </a:solidFill>
            <a:prstDash val="solid"/>
          </a:ln>
        </p:spPr>
      </p:sp>
      <p:sp>
        <p:nvSpPr>
          <p:cNvPr id="44" name="Text 42"/>
          <p:cNvSpPr/>
          <p:nvPr/>
        </p:nvSpPr>
        <p:spPr>
          <a:xfrm>
            <a:off x="0" y="2928875"/>
            <a:ext cx="8686800" cy="148590"/>
          </a:xfrm>
          <a:prstGeom prst="rect">
            <a:avLst/>
          </a:prstGeom>
          <a:noFill/>
          <a:ln/>
        </p:spPr>
        <p:txBody>
          <a:bodyPr wrap="none" lIns="0" tIns="0" rIns="0" bIns="0" rtlCol="0" anchor="t"/>
          <a:lstStyle/>
          <a:p>
            <a:pPr algn="ctr" indent="0" marL="0">
              <a:buNone/>
            </a:pPr>
            <a:r>
              <a:rPr lang="en-US" sz="975" b="1" dirty="0">
                <a:solidFill>
                  <a:srgbClr val="A63A2B"/>
                </a:solidFill>
                <a:latin typeface="Microsoft YaHei" pitchFamily="34" charset="0"/>
                <a:ea typeface="Microsoft YaHei" pitchFamily="34" charset="-122"/>
                <a:cs typeface="Microsoft YaHei" pitchFamily="34" charset="-120"/>
              </a:rPr>
              <a:t>Off</a:t>
            </a:r>
            <a:endParaRPr lang="en-US" sz="975" dirty="0">
              <a:latin typeface="Microsoft YaHei" pitchFamily="34" charset="0"/>
              <a:ea typeface="Microsoft YaHei" pitchFamily="34" charset="-122"/>
              <a:cs typeface="Microsoft YaHei" pitchFamily="34" charset="-120"/>
            </a:endParaRPr>
          </a:p>
        </p:txBody>
      </p:sp>
      <p:sp>
        <p:nvSpPr>
          <p:cNvPr id="45" name="Shape 43"/>
          <p:cNvSpPr/>
          <p:nvPr/>
        </p:nvSpPr>
        <p:spPr>
          <a:xfrm>
            <a:off x="4772025" y="2886075"/>
            <a:ext cx="742950" cy="228600"/>
          </a:xfrm>
          <a:prstGeom prst="rect">
            <a:avLst/>
          </a:prstGeom>
          <a:solidFill>
            <a:srgbClr val="48443D"/>
          </a:solidFill>
          <a:ln/>
        </p:spPr>
      </p:sp>
      <p:sp>
        <p:nvSpPr>
          <p:cNvPr id="46" name="Shape 44"/>
          <p:cNvSpPr/>
          <p:nvPr/>
        </p:nvSpPr>
        <p:spPr>
          <a:xfrm>
            <a:off x="5572125" y="2886075"/>
            <a:ext cx="742950" cy="228600"/>
          </a:xfrm>
          <a:prstGeom prst="rect">
            <a:avLst/>
          </a:prstGeom>
          <a:solidFill>
            <a:srgbClr val="48443D"/>
          </a:solidFill>
          <a:ln/>
        </p:spPr>
      </p:sp>
      <p:sp>
        <p:nvSpPr>
          <p:cNvPr id="47" name="Shape 45"/>
          <p:cNvSpPr/>
          <p:nvPr/>
        </p:nvSpPr>
        <p:spPr>
          <a:xfrm>
            <a:off x="6372225" y="2886075"/>
            <a:ext cx="742950" cy="228600"/>
          </a:xfrm>
          <a:prstGeom prst="rect">
            <a:avLst/>
          </a:prstGeom>
          <a:solidFill>
            <a:srgbClr val="48443D"/>
          </a:solidFill>
          <a:ln/>
        </p:spPr>
      </p:sp>
      <p:sp>
        <p:nvSpPr>
          <p:cNvPr id="48" name="Shape 46"/>
          <p:cNvSpPr/>
          <p:nvPr/>
        </p:nvSpPr>
        <p:spPr>
          <a:xfrm>
            <a:off x="2355850" y="3295650"/>
            <a:ext cx="88900" cy="38100"/>
          </a:xfrm>
          <a:custGeom>
            <a:avLst/>
            <a:gdLst/>
            <a:ahLst/>
            <a:cxnLst/>
            <a:rect l="l" t="t" r="r" b="b"/>
            <a:pathLst>
              <a:path w="88900" h="38100">
                <a:moveTo>
                  <a:pt x="88900" y="38100"/>
                </a:moveTo>
                <a:lnTo>
                  <a:pt x="88900" y="25400"/>
                </a:lnTo>
                <a:arcTo hR="25400" wR="25400" stAng="0" swAng="-5400000"/>
                <a:lnTo>
                  <a:pt x="25400" y="0"/>
                </a:lnTo>
                <a:arcTo hR="25400" wR="25400" stAng="16200000" swAng="-5400000"/>
                <a:lnTo>
                  <a:pt x="0" y="38100"/>
                </a:lnTo>
              </a:path>
            </a:pathLst>
          </a:custGeom>
          <a:noFill/>
          <a:ln w="12700">
            <a:solidFill>
              <a:srgbClr val="675E51"/>
            </a:solidFill>
            <a:prstDash val="solid"/>
          </a:ln>
        </p:spPr>
      </p:sp>
      <p:sp>
        <p:nvSpPr>
          <p:cNvPr id="49" name="Shape 47"/>
          <p:cNvSpPr/>
          <p:nvPr/>
        </p:nvSpPr>
        <p:spPr>
          <a:xfrm>
            <a:off x="2374900" y="3219450"/>
            <a:ext cx="50800" cy="50800"/>
          </a:xfrm>
          <a:prstGeom prst="ellipse">
            <a:avLst/>
          </a:prstGeom>
          <a:noFill/>
          <a:ln w="12700">
            <a:solidFill>
              <a:srgbClr val="675E51"/>
            </a:solidFill>
            <a:prstDash val="solid"/>
          </a:ln>
        </p:spPr>
      </p:sp>
      <p:sp>
        <p:nvSpPr>
          <p:cNvPr id="50" name="Text 48"/>
          <p:cNvSpPr/>
          <p:nvPr/>
        </p:nvSpPr>
        <p:spPr>
          <a:xfrm>
            <a:off x="2533650" y="3205499"/>
            <a:ext cx="96583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Agent D</a:t>
            </a:r>
            <a:endParaRPr lang="en-US" sz="975" dirty="0">
              <a:latin typeface="Courier New" pitchFamily="34" charset="0"/>
              <a:ea typeface="Microsoft YaHei" pitchFamily="34" charset="-122"/>
              <a:cs typeface="Courier New" pitchFamily="34" charset="-120"/>
            </a:endParaRPr>
          </a:p>
        </p:txBody>
      </p:sp>
      <p:sp>
        <p:nvSpPr>
          <p:cNvPr id="51" name="Shape 49"/>
          <p:cNvSpPr/>
          <p:nvPr/>
        </p:nvSpPr>
        <p:spPr>
          <a:xfrm>
            <a:off x="3171825" y="3171825"/>
            <a:ext cx="742950" cy="228600"/>
          </a:xfrm>
          <a:prstGeom prst="rect">
            <a:avLst/>
          </a:prstGeom>
          <a:solidFill>
            <a:srgbClr val="48443D"/>
          </a:solidFill>
          <a:ln/>
        </p:spPr>
      </p:sp>
      <p:sp>
        <p:nvSpPr>
          <p:cNvPr id="52" name="Shape 50"/>
          <p:cNvSpPr/>
          <p:nvPr/>
        </p:nvSpPr>
        <p:spPr>
          <a:xfrm>
            <a:off x="3971925" y="3171825"/>
            <a:ext cx="742950" cy="228600"/>
          </a:xfrm>
          <a:prstGeom prst="rect">
            <a:avLst/>
          </a:prstGeom>
          <a:noFill/>
          <a:ln w="14288">
            <a:solidFill>
              <a:srgbClr val="A63A2B"/>
            </a:solidFill>
            <a:prstDash val="solid"/>
          </a:ln>
        </p:spPr>
      </p:sp>
      <p:sp>
        <p:nvSpPr>
          <p:cNvPr id="53" name="Text 51"/>
          <p:cNvSpPr/>
          <p:nvPr/>
        </p:nvSpPr>
        <p:spPr>
          <a:xfrm>
            <a:off x="0" y="3214625"/>
            <a:ext cx="8686800" cy="148590"/>
          </a:xfrm>
          <a:prstGeom prst="rect">
            <a:avLst/>
          </a:prstGeom>
          <a:noFill/>
          <a:ln/>
        </p:spPr>
        <p:txBody>
          <a:bodyPr wrap="none" lIns="0" tIns="0" rIns="0" bIns="0" rtlCol="0" anchor="t"/>
          <a:lstStyle/>
          <a:p>
            <a:pPr algn="ctr" indent="0" marL="0">
              <a:buNone/>
            </a:pPr>
            <a:r>
              <a:rPr lang="en-US" sz="975" b="1" dirty="0">
                <a:solidFill>
                  <a:srgbClr val="A63A2B"/>
                </a:solidFill>
                <a:latin typeface="Microsoft YaHei" pitchFamily="34" charset="0"/>
                <a:ea typeface="Microsoft YaHei" pitchFamily="34" charset="-122"/>
                <a:cs typeface="Microsoft YaHei" pitchFamily="34" charset="-120"/>
              </a:rPr>
              <a:t>Off</a:t>
            </a:r>
            <a:endParaRPr lang="en-US" sz="975" dirty="0">
              <a:latin typeface="Microsoft YaHei" pitchFamily="34" charset="0"/>
              <a:ea typeface="Microsoft YaHei" pitchFamily="34" charset="-122"/>
              <a:cs typeface="Microsoft YaHei" pitchFamily="34" charset="-120"/>
            </a:endParaRPr>
          </a:p>
        </p:txBody>
      </p:sp>
      <p:sp>
        <p:nvSpPr>
          <p:cNvPr id="54" name="Shape 52"/>
          <p:cNvSpPr/>
          <p:nvPr/>
        </p:nvSpPr>
        <p:spPr>
          <a:xfrm>
            <a:off x="4772025" y="3171825"/>
            <a:ext cx="742950" cy="228600"/>
          </a:xfrm>
          <a:prstGeom prst="rect">
            <a:avLst/>
          </a:prstGeom>
          <a:solidFill>
            <a:srgbClr val="48443D"/>
          </a:solidFill>
          <a:ln/>
        </p:spPr>
      </p:sp>
      <p:sp>
        <p:nvSpPr>
          <p:cNvPr id="55" name="Shape 53"/>
          <p:cNvSpPr/>
          <p:nvPr/>
        </p:nvSpPr>
        <p:spPr>
          <a:xfrm>
            <a:off x="5572125" y="3171825"/>
            <a:ext cx="742950" cy="228600"/>
          </a:xfrm>
          <a:prstGeom prst="rect">
            <a:avLst/>
          </a:prstGeom>
          <a:solidFill>
            <a:srgbClr val="48443D"/>
          </a:solidFill>
          <a:ln/>
        </p:spPr>
      </p:sp>
      <p:sp>
        <p:nvSpPr>
          <p:cNvPr id="56" name="Shape 54"/>
          <p:cNvSpPr/>
          <p:nvPr/>
        </p:nvSpPr>
        <p:spPr>
          <a:xfrm>
            <a:off x="6372225" y="3171825"/>
            <a:ext cx="742950" cy="228600"/>
          </a:xfrm>
          <a:prstGeom prst="rect">
            <a:avLst/>
          </a:prstGeom>
          <a:solidFill>
            <a:srgbClr val="48443D"/>
          </a:solidFill>
          <a:ln/>
        </p:spPr>
      </p:sp>
      <p:sp>
        <p:nvSpPr>
          <p:cNvPr id="57" name="Shape 55"/>
          <p:cNvSpPr/>
          <p:nvPr/>
        </p:nvSpPr>
        <p:spPr>
          <a:xfrm>
            <a:off x="2355850" y="3581400"/>
            <a:ext cx="88900" cy="38100"/>
          </a:xfrm>
          <a:custGeom>
            <a:avLst/>
            <a:gdLst/>
            <a:ahLst/>
            <a:cxnLst/>
            <a:rect l="l" t="t" r="r" b="b"/>
            <a:pathLst>
              <a:path w="88900" h="38100">
                <a:moveTo>
                  <a:pt x="88900" y="38100"/>
                </a:moveTo>
                <a:lnTo>
                  <a:pt x="88900" y="25400"/>
                </a:lnTo>
                <a:arcTo hR="25400" wR="25400" stAng="0" swAng="-5400000"/>
                <a:lnTo>
                  <a:pt x="25400" y="0"/>
                </a:lnTo>
                <a:arcTo hR="25400" wR="25400" stAng="16200000" swAng="-5400000"/>
                <a:lnTo>
                  <a:pt x="0" y="38100"/>
                </a:lnTo>
              </a:path>
            </a:pathLst>
          </a:custGeom>
          <a:noFill/>
          <a:ln w="12700">
            <a:solidFill>
              <a:srgbClr val="675E51"/>
            </a:solidFill>
            <a:prstDash val="solid"/>
          </a:ln>
        </p:spPr>
      </p:sp>
      <p:sp>
        <p:nvSpPr>
          <p:cNvPr id="58" name="Shape 56"/>
          <p:cNvSpPr/>
          <p:nvPr/>
        </p:nvSpPr>
        <p:spPr>
          <a:xfrm>
            <a:off x="2374900" y="3505200"/>
            <a:ext cx="50800" cy="50800"/>
          </a:xfrm>
          <a:prstGeom prst="ellipse">
            <a:avLst/>
          </a:prstGeom>
          <a:noFill/>
          <a:ln w="12700">
            <a:solidFill>
              <a:srgbClr val="675E51"/>
            </a:solidFill>
            <a:prstDash val="solid"/>
          </a:ln>
        </p:spPr>
      </p:sp>
      <p:sp>
        <p:nvSpPr>
          <p:cNvPr id="59" name="Text 57"/>
          <p:cNvSpPr/>
          <p:nvPr/>
        </p:nvSpPr>
        <p:spPr>
          <a:xfrm>
            <a:off x="2533650" y="3491249"/>
            <a:ext cx="96583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Agent E</a:t>
            </a:r>
            <a:endParaRPr lang="en-US" sz="975" dirty="0">
              <a:latin typeface="Courier New" pitchFamily="34" charset="0"/>
              <a:ea typeface="Microsoft YaHei" pitchFamily="34" charset="-122"/>
              <a:cs typeface="Courier New" pitchFamily="34" charset="-120"/>
            </a:endParaRPr>
          </a:p>
        </p:txBody>
      </p:sp>
      <p:sp>
        <p:nvSpPr>
          <p:cNvPr id="60" name="Shape 58"/>
          <p:cNvSpPr/>
          <p:nvPr/>
        </p:nvSpPr>
        <p:spPr>
          <a:xfrm>
            <a:off x="3171825" y="3457575"/>
            <a:ext cx="742950" cy="228600"/>
          </a:xfrm>
          <a:prstGeom prst="rect">
            <a:avLst/>
          </a:prstGeom>
          <a:solidFill>
            <a:srgbClr val="48443D"/>
          </a:solidFill>
          <a:ln/>
        </p:spPr>
      </p:sp>
      <p:sp>
        <p:nvSpPr>
          <p:cNvPr id="61" name="Shape 59"/>
          <p:cNvSpPr/>
          <p:nvPr/>
        </p:nvSpPr>
        <p:spPr>
          <a:xfrm>
            <a:off x="3971925" y="3457575"/>
            <a:ext cx="742950" cy="228600"/>
          </a:xfrm>
          <a:prstGeom prst="rect">
            <a:avLst/>
          </a:prstGeom>
          <a:solidFill>
            <a:srgbClr val="48443D"/>
          </a:solidFill>
          <a:ln/>
        </p:spPr>
      </p:sp>
      <p:sp>
        <p:nvSpPr>
          <p:cNvPr id="62" name="Shape 60"/>
          <p:cNvSpPr/>
          <p:nvPr/>
        </p:nvSpPr>
        <p:spPr>
          <a:xfrm>
            <a:off x="4772025" y="3457575"/>
            <a:ext cx="742950" cy="228600"/>
          </a:xfrm>
          <a:prstGeom prst="rect">
            <a:avLst/>
          </a:prstGeom>
          <a:noFill/>
          <a:ln w="14288">
            <a:solidFill>
              <a:srgbClr val="A63A2B"/>
            </a:solidFill>
            <a:prstDash val="solid"/>
          </a:ln>
        </p:spPr>
      </p:sp>
      <p:sp>
        <p:nvSpPr>
          <p:cNvPr id="63" name="Text 61"/>
          <p:cNvSpPr/>
          <p:nvPr/>
        </p:nvSpPr>
        <p:spPr>
          <a:xfrm>
            <a:off x="0" y="3500375"/>
            <a:ext cx="10287000" cy="148590"/>
          </a:xfrm>
          <a:prstGeom prst="rect">
            <a:avLst/>
          </a:prstGeom>
          <a:noFill/>
          <a:ln/>
        </p:spPr>
        <p:txBody>
          <a:bodyPr wrap="none" lIns="0" tIns="0" rIns="0" bIns="0" rtlCol="0" anchor="t"/>
          <a:lstStyle/>
          <a:p>
            <a:pPr algn="ctr" indent="0" marL="0">
              <a:buNone/>
            </a:pPr>
            <a:r>
              <a:rPr lang="en-US" sz="975" b="1" dirty="0">
                <a:solidFill>
                  <a:srgbClr val="A63A2B"/>
                </a:solidFill>
                <a:latin typeface="Microsoft YaHei" pitchFamily="34" charset="0"/>
                <a:ea typeface="Microsoft YaHei" pitchFamily="34" charset="-122"/>
                <a:cs typeface="Microsoft YaHei" pitchFamily="34" charset="-120"/>
              </a:rPr>
              <a:t>Off</a:t>
            </a:r>
            <a:endParaRPr lang="en-US" sz="975" dirty="0">
              <a:latin typeface="Microsoft YaHei" pitchFamily="34" charset="0"/>
              <a:ea typeface="Microsoft YaHei" pitchFamily="34" charset="-122"/>
              <a:cs typeface="Microsoft YaHei" pitchFamily="34" charset="-120"/>
            </a:endParaRPr>
          </a:p>
        </p:txBody>
      </p:sp>
      <p:sp>
        <p:nvSpPr>
          <p:cNvPr id="64" name="Shape 62"/>
          <p:cNvSpPr/>
          <p:nvPr/>
        </p:nvSpPr>
        <p:spPr>
          <a:xfrm>
            <a:off x="5572125" y="3457575"/>
            <a:ext cx="742950" cy="228600"/>
          </a:xfrm>
          <a:prstGeom prst="rect">
            <a:avLst/>
          </a:prstGeom>
          <a:solidFill>
            <a:srgbClr val="48443D"/>
          </a:solidFill>
          <a:ln/>
        </p:spPr>
      </p:sp>
      <p:sp>
        <p:nvSpPr>
          <p:cNvPr id="65" name="Shape 63"/>
          <p:cNvSpPr/>
          <p:nvPr/>
        </p:nvSpPr>
        <p:spPr>
          <a:xfrm>
            <a:off x="6372225" y="3457575"/>
            <a:ext cx="742950" cy="228600"/>
          </a:xfrm>
          <a:prstGeom prst="rect">
            <a:avLst/>
          </a:prstGeom>
          <a:solidFill>
            <a:srgbClr val="48443D"/>
          </a:solidFill>
          <a:ln/>
        </p:spPr>
      </p:sp>
      <p:sp>
        <p:nvSpPr>
          <p:cNvPr id="66" name="Shape 64"/>
          <p:cNvSpPr/>
          <p:nvPr/>
        </p:nvSpPr>
        <p:spPr>
          <a:xfrm>
            <a:off x="2355850" y="3867150"/>
            <a:ext cx="88900" cy="38100"/>
          </a:xfrm>
          <a:custGeom>
            <a:avLst/>
            <a:gdLst/>
            <a:ahLst/>
            <a:cxnLst/>
            <a:rect l="l" t="t" r="r" b="b"/>
            <a:pathLst>
              <a:path w="88900" h="38100">
                <a:moveTo>
                  <a:pt x="88900" y="38100"/>
                </a:moveTo>
                <a:lnTo>
                  <a:pt x="88900" y="25400"/>
                </a:lnTo>
                <a:arcTo hR="25400" wR="25400" stAng="0" swAng="-5400000"/>
                <a:lnTo>
                  <a:pt x="25400" y="0"/>
                </a:lnTo>
                <a:arcTo hR="25400" wR="25400" stAng="16200000" swAng="-5400000"/>
                <a:lnTo>
                  <a:pt x="0" y="38100"/>
                </a:lnTo>
              </a:path>
            </a:pathLst>
          </a:custGeom>
          <a:noFill/>
          <a:ln w="12700">
            <a:solidFill>
              <a:srgbClr val="675E51"/>
            </a:solidFill>
            <a:prstDash val="solid"/>
          </a:ln>
        </p:spPr>
      </p:sp>
      <p:sp>
        <p:nvSpPr>
          <p:cNvPr id="67" name="Shape 65"/>
          <p:cNvSpPr/>
          <p:nvPr/>
        </p:nvSpPr>
        <p:spPr>
          <a:xfrm>
            <a:off x="2374900" y="3790950"/>
            <a:ext cx="50800" cy="50800"/>
          </a:xfrm>
          <a:prstGeom prst="ellipse">
            <a:avLst/>
          </a:prstGeom>
          <a:noFill/>
          <a:ln w="12700">
            <a:solidFill>
              <a:srgbClr val="675E51"/>
            </a:solidFill>
            <a:prstDash val="solid"/>
          </a:ln>
        </p:spPr>
      </p:sp>
      <p:sp>
        <p:nvSpPr>
          <p:cNvPr id="68" name="Text 66"/>
          <p:cNvSpPr/>
          <p:nvPr/>
        </p:nvSpPr>
        <p:spPr>
          <a:xfrm>
            <a:off x="2533650" y="3776999"/>
            <a:ext cx="96583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Agent F</a:t>
            </a:r>
            <a:endParaRPr lang="en-US" sz="975" dirty="0">
              <a:latin typeface="Courier New" pitchFamily="34" charset="0"/>
              <a:ea typeface="Microsoft YaHei" pitchFamily="34" charset="-122"/>
              <a:cs typeface="Courier New" pitchFamily="34" charset="-120"/>
            </a:endParaRPr>
          </a:p>
        </p:txBody>
      </p:sp>
      <p:sp>
        <p:nvSpPr>
          <p:cNvPr id="69" name="Shape 67"/>
          <p:cNvSpPr/>
          <p:nvPr/>
        </p:nvSpPr>
        <p:spPr>
          <a:xfrm>
            <a:off x="3171825" y="3743325"/>
            <a:ext cx="742950" cy="228600"/>
          </a:xfrm>
          <a:prstGeom prst="rect">
            <a:avLst/>
          </a:prstGeom>
          <a:solidFill>
            <a:srgbClr val="48443D"/>
          </a:solidFill>
          <a:ln/>
        </p:spPr>
      </p:sp>
      <p:sp>
        <p:nvSpPr>
          <p:cNvPr id="70" name="Shape 68"/>
          <p:cNvSpPr/>
          <p:nvPr/>
        </p:nvSpPr>
        <p:spPr>
          <a:xfrm>
            <a:off x="3971925" y="3743325"/>
            <a:ext cx="742950" cy="228600"/>
          </a:xfrm>
          <a:prstGeom prst="rect">
            <a:avLst/>
          </a:prstGeom>
          <a:solidFill>
            <a:srgbClr val="48443D"/>
          </a:solidFill>
          <a:ln/>
        </p:spPr>
      </p:sp>
      <p:sp>
        <p:nvSpPr>
          <p:cNvPr id="71" name="Shape 69"/>
          <p:cNvSpPr/>
          <p:nvPr/>
        </p:nvSpPr>
        <p:spPr>
          <a:xfrm>
            <a:off x="4772025" y="3743325"/>
            <a:ext cx="742950" cy="228600"/>
          </a:xfrm>
          <a:prstGeom prst="rect">
            <a:avLst/>
          </a:prstGeom>
          <a:noFill/>
          <a:ln w="14288">
            <a:solidFill>
              <a:srgbClr val="A63A2B"/>
            </a:solidFill>
            <a:prstDash val="solid"/>
          </a:ln>
        </p:spPr>
      </p:sp>
      <p:sp>
        <p:nvSpPr>
          <p:cNvPr id="72" name="Text 70"/>
          <p:cNvSpPr/>
          <p:nvPr/>
        </p:nvSpPr>
        <p:spPr>
          <a:xfrm>
            <a:off x="0" y="3786125"/>
            <a:ext cx="10287000" cy="148590"/>
          </a:xfrm>
          <a:prstGeom prst="rect">
            <a:avLst/>
          </a:prstGeom>
          <a:noFill/>
          <a:ln/>
        </p:spPr>
        <p:txBody>
          <a:bodyPr wrap="none" lIns="0" tIns="0" rIns="0" bIns="0" rtlCol="0" anchor="t"/>
          <a:lstStyle/>
          <a:p>
            <a:pPr algn="ctr" indent="0" marL="0">
              <a:buNone/>
            </a:pPr>
            <a:r>
              <a:rPr lang="en-US" sz="975" b="1" dirty="0">
                <a:solidFill>
                  <a:srgbClr val="A63A2B"/>
                </a:solidFill>
                <a:latin typeface="Microsoft YaHei" pitchFamily="34" charset="0"/>
                <a:ea typeface="Microsoft YaHei" pitchFamily="34" charset="-122"/>
                <a:cs typeface="Microsoft YaHei" pitchFamily="34" charset="-120"/>
              </a:rPr>
              <a:t>Off</a:t>
            </a:r>
            <a:endParaRPr lang="en-US" sz="975" dirty="0">
              <a:latin typeface="Microsoft YaHei" pitchFamily="34" charset="0"/>
              <a:ea typeface="Microsoft YaHei" pitchFamily="34" charset="-122"/>
              <a:cs typeface="Microsoft YaHei" pitchFamily="34" charset="-120"/>
            </a:endParaRPr>
          </a:p>
        </p:txBody>
      </p:sp>
      <p:sp>
        <p:nvSpPr>
          <p:cNvPr id="73" name="Shape 71"/>
          <p:cNvSpPr/>
          <p:nvPr/>
        </p:nvSpPr>
        <p:spPr>
          <a:xfrm>
            <a:off x="5572125" y="3743325"/>
            <a:ext cx="742950" cy="228600"/>
          </a:xfrm>
          <a:prstGeom prst="rect">
            <a:avLst/>
          </a:prstGeom>
          <a:solidFill>
            <a:srgbClr val="48443D"/>
          </a:solidFill>
          <a:ln/>
        </p:spPr>
      </p:sp>
      <p:sp>
        <p:nvSpPr>
          <p:cNvPr id="74" name="Shape 72"/>
          <p:cNvSpPr/>
          <p:nvPr/>
        </p:nvSpPr>
        <p:spPr>
          <a:xfrm>
            <a:off x="6372225" y="3743325"/>
            <a:ext cx="742950" cy="228600"/>
          </a:xfrm>
          <a:prstGeom prst="rect">
            <a:avLst/>
          </a:prstGeom>
          <a:solidFill>
            <a:srgbClr val="48443D"/>
          </a:solidFill>
          <a:ln/>
        </p:spPr>
      </p:sp>
      <p:sp>
        <p:nvSpPr>
          <p:cNvPr id="75" name="Shape 73"/>
          <p:cNvSpPr/>
          <p:nvPr/>
        </p:nvSpPr>
        <p:spPr>
          <a:xfrm>
            <a:off x="2355850" y="4152900"/>
            <a:ext cx="88900" cy="38100"/>
          </a:xfrm>
          <a:custGeom>
            <a:avLst/>
            <a:gdLst/>
            <a:ahLst/>
            <a:cxnLst/>
            <a:rect l="l" t="t" r="r" b="b"/>
            <a:pathLst>
              <a:path w="88900" h="38100">
                <a:moveTo>
                  <a:pt x="88900" y="38100"/>
                </a:moveTo>
                <a:lnTo>
                  <a:pt x="88900" y="25400"/>
                </a:lnTo>
                <a:arcTo hR="25400" wR="25400" stAng="0" swAng="-5400000"/>
                <a:lnTo>
                  <a:pt x="25400" y="0"/>
                </a:lnTo>
                <a:arcTo hR="25400" wR="25400" stAng="16200000" swAng="-5400000"/>
                <a:lnTo>
                  <a:pt x="0" y="38100"/>
                </a:lnTo>
              </a:path>
            </a:pathLst>
          </a:custGeom>
          <a:noFill/>
          <a:ln w="12700">
            <a:solidFill>
              <a:srgbClr val="675E51"/>
            </a:solidFill>
            <a:prstDash val="solid"/>
          </a:ln>
        </p:spPr>
      </p:sp>
      <p:sp>
        <p:nvSpPr>
          <p:cNvPr id="76" name="Shape 74"/>
          <p:cNvSpPr/>
          <p:nvPr/>
        </p:nvSpPr>
        <p:spPr>
          <a:xfrm>
            <a:off x="2374900" y="4076700"/>
            <a:ext cx="50800" cy="50800"/>
          </a:xfrm>
          <a:prstGeom prst="ellipse">
            <a:avLst/>
          </a:prstGeom>
          <a:noFill/>
          <a:ln w="12700">
            <a:solidFill>
              <a:srgbClr val="675E51"/>
            </a:solidFill>
            <a:prstDash val="solid"/>
          </a:ln>
        </p:spPr>
      </p:sp>
      <p:sp>
        <p:nvSpPr>
          <p:cNvPr id="77" name="Text 75"/>
          <p:cNvSpPr/>
          <p:nvPr/>
        </p:nvSpPr>
        <p:spPr>
          <a:xfrm>
            <a:off x="2533650" y="4062749"/>
            <a:ext cx="96583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Agent G</a:t>
            </a:r>
            <a:endParaRPr lang="en-US" sz="975" dirty="0">
              <a:latin typeface="Courier New" pitchFamily="34" charset="0"/>
              <a:ea typeface="Microsoft YaHei" pitchFamily="34" charset="-122"/>
              <a:cs typeface="Courier New" pitchFamily="34" charset="-120"/>
            </a:endParaRPr>
          </a:p>
        </p:txBody>
      </p:sp>
      <p:sp>
        <p:nvSpPr>
          <p:cNvPr id="78" name="Shape 76"/>
          <p:cNvSpPr/>
          <p:nvPr/>
        </p:nvSpPr>
        <p:spPr>
          <a:xfrm>
            <a:off x="3171825" y="4029075"/>
            <a:ext cx="742950" cy="228600"/>
          </a:xfrm>
          <a:prstGeom prst="rect">
            <a:avLst/>
          </a:prstGeom>
          <a:solidFill>
            <a:srgbClr val="48443D"/>
          </a:solidFill>
          <a:ln/>
        </p:spPr>
      </p:sp>
      <p:sp>
        <p:nvSpPr>
          <p:cNvPr id="79" name="Shape 77"/>
          <p:cNvSpPr/>
          <p:nvPr/>
        </p:nvSpPr>
        <p:spPr>
          <a:xfrm>
            <a:off x="3971925" y="4029075"/>
            <a:ext cx="742950" cy="228600"/>
          </a:xfrm>
          <a:prstGeom prst="rect">
            <a:avLst/>
          </a:prstGeom>
          <a:solidFill>
            <a:srgbClr val="48443D"/>
          </a:solidFill>
          <a:ln/>
        </p:spPr>
      </p:sp>
      <p:sp>
        <p:nvSpPr>
          <p:cNvPr id="80" name="Shape 78"/>
          <p:cNvSpPr/>
          <p:nvPr/>
        </p:nvSpPr>
        <p:spPr>
          <a:xfrm>
            <a:off x="4772025" y="4029075"/>
            <a:ext cx="742950" cy="228600"/>
          </a:xfrm>
          <a:prstGeom prst="rect">
            <a:avLst/>
          </a:prstGeom>
          <a:solidFill>
            <a:srgbClr val="48443D"/>
          </a:solidFill>
          <a:ln/>
        </p:spPr>
      </p:sp>
      <p:sp>
        <p:nvSpPr>
          <p:cNvPr id="81" name="Shape 79"/>
          <p:cNvSpPr/>
          <p:nvPr/>
        </p:nvSpPr>
        <p:spPr>
          <a:xfrm>
            <a:off x="5572125" y="4029075"/>
            <a:ext cx="742950" cy="228600"/>
          </a:xfrm>
          <a:prstGeom prst="rect">
            <a:avLst/>
          </a:prstGeom>
          <a:noFill/>
          <a:ln w="14288">
            <a:solidFill>
              <a:srgbClr val="A63A2B"/>
            </a:solidFill>
            <a:prstDash val="solid"/>
          </a:ln>
        </p:spPr>
      </p:sp>
      <p:sp>
        <p:nvSpPr>
          <p:cNvPr id="82" name="Text 80"/>
          <p:cNvSpPr/>
          <p:nvPr/>
        </p:nvSpPr>
        <p:spPr>
          <a:xfrm>
            <a:off x="0" y="4071875"/>
            <a:ext cx="11887200" cy="148590"/>
          </a:xfrm>
          <a:prstGeom prst="rect">
            <a:avLst/>
          </a:prstGeom>
          <a:noFill/>
          <a:ln/>
        </p:spPr>
        <p:txBody>
          <a:bodyPr wrap="none" lIns="0" tIns="0" rIns="0" bIns="0" rtlCol="0" anchor="t"/>
          <a:lstStyle/>
          <a:p>
            <a:pPr algn="ctr" indent="0" marL="0">
              <a:buNone/>
            </a:pPr>
            <a:r>
              <a:rPr lang="en-US" sz="975" b="1" dirty="0">
                <a:solidFill>
                  <a:srgbClr val="A63A2B"/>
                </a:solidFill>
                <a:latin typeface="Microsoft YaHei" pitchFamily="34" charset="0"/>
                <a:ea typeface="Microsoft YaHei" pitchFamily="34" charset="-122"/>
                <a:cs typeface="Microsoft YaHei" pitchFamily="34" charset="-120"/>
              </a:rPr>
              <a:t>Off</a:t>
            </a:r>
            <a:endParaRPr lang="en-US" sz="975" dirty="0">
              <a:latin typeface="Microsoft YaHei" pitchFamily="34" charset="0"/>
              <a:ea typeface="Microsoft YaHei" pitchFamily="34" charset="-122"/>
              <a:cs typeface="Microsoft YaHei" pitchFamily="34" charset="-120"/>
            </a:endParaRPr>
          </a:p>
        </p:txBody>
      </p:sp>
      <p:sp>
        <p:nvSpPr>
          <p:cNvPr id="83" name="Shape 81"/>
          <p:cNvSpPr/>
          <p:nvPr/>
        </p:nvSpPr>
        <p:spPr>
          <a:xfrm>
            <a:off x="6372225" y="4029075"/>
            <a:ext cx="742950" cy="228600"/>
          </a:xfrm>
          <a:prstGeom prst="rect">
            <a:avLst/>
          </a:prstGeom>
          <a:solidFill>
            <a:srgbClr val="48443D"/>
          </a:solidFill>
          <a:ln/>
        </p:spPr>
      </p:sp>
      <p:sp>
        <p:nvSpPr>
          <p:cNvPr id="84" name="Shape 82"/>
          <p:cNvSpPr/>
          <p:nvPr/>
        </p:nvSpPr>
        <p:spPr>
          <a:xfrm>
            <a:off x="2355850" y="4438650"/>
            <a:ext cx="88900" cy="38100"/>
          </a:xfrm>
          <a:custGeom>
            <a:avLst/>
            <a:gdLst/>
            <a:ahLst/>
            <a:cxnLst/>
            <a:rect l="l" t="t" r="r" b="b"/>
            <a:pathLst>
              <a:path w="88900" h="38100">
                <a:moveTo>
                  <a:pt x="88900" y="38100"/>
                </a:moveTo>
                <a:lnTo>
                  <a:pt x="88900" y="25400"/>
                </a:lnTo>
                <a:arcTo hR="25400" wR="25400" stAng="0" swAng="-5400000"/>
                <a:lnTo>
                  <a:pt x="25400" y="0"/>
                </a:lnTo>
                <a:arcTo hR="25400" wR="25400" stAng="16200000" swAng="-5400000"/>
                <a:lnTo>
                  <a:pt x="0" y="38100"/>
                </a:lnTo>
              </a:path>
            </a:pathLst>
          </a:custGeom>
          <a:noFill/>
          <a:ln w="12700">
            <a:solidFill>
              <a:srgbClr val="675E51"/>
            </a:solidFill>
            <a:prstDash val="solid"/>
          </a:ln>
        </p:spPr>
      </p:sp>
      <p:sp>
        <p:nvSpPr>
          <p:cNvPr id="85" name="Shape 83"/>
          <p:cNvSpPr/>
          <p:nvPr/>
        </p:nvSpPr>
        <p:spPr>
          <a:xfrm>
            <a:off x="2374900" y="4362450"/>
            <a:ext cx="50800" cy="50800"/>
          </a:xfrm>
          <a:prstGeom prst="ellipse">
            <a:avLst/>
          </a:prstGeom>
          <a:noFill/>
          <a:ln w="12700">
            <a:solidFill>
              <a:srgbClr val="675E51"/>
            </a:solidFill>
            <a:prstDash val="solid"/>
          </a:ln>
        </p:spPr>
      </p:sp>
      <p:sp>
        <p:nvSpPr>
          <p:cNvPr id="86" name="Text 84"/>
          <p:cNvSpPr/>
          <p:nvPr/>
        </p:nvSpPr>
        <p:spPr>
          <a:xfrm>
            <a:off x="2533650" y="4348499"/>
            <a:ext cx="96583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Agent H</a:t>
            </a:r>
            <a:endParaRPr lang="en-US" sz="975" dirty="0">
              <a:latin typeface="Courier New" pitchFamily="34" charset="0"/>
              <a:ea typeface="Microsoft YaHei" pitchFamily="34" charset="-122"/>
              <a:cs typeface="Courier New" pitchFamily="34" charset="-120"/>
            </a:endParaRPr>
          </a:p>
        </p:txBody>
      </p:sp>
      <p:sp>
        <p:nvSpPr>
          <p:cNvPr id="87" name="Shape 85"/>
          <p:cNvSpPr/>
          <p:nvPr/>
        </p:nvSpPr>
        <p:spPr>
          <a:xfrm>
            <a:off x="3171825" y="4314825"/>
            <a:ext cx="742950" cy="228600"/>
          </a:xfrm>
          <a:prstGeom prst="rect">
            <a:avLst/>
          </a:prstGeom>
          <a:solidFill>
            <a:srgbClr val="48443D"/>
          </a:solidFill>
          <a:ln/>
        </p:spPr>
      </p:sp>
      <p:sp>
        <p:nvSpPr>
          <p:cNvPr id="88" name="Shape 86"/>
          <p:cNvSpPr/>
          <p:nvPr/>
        </p:nvSpPr>
        <p:spPr>
          <a:xfrm>
            <a:off x="3971925" y="4314825"/>
            <a:ext cx="742950" cy="228600"/>
          </a:xfrm>
          <a:prstGeom prst="rect">
            <a:avLst/>
          </a:prstGeom>
          <a:solidFill>
            <a:srgbClr val="48443D"/>
          </a:solidFill>
          <a:ln/>
        </p:spPr>
      </p:sp>
      <p:sp>
        <p:nvSpPr>
          <p:cNvPr id="89" name="Shape 87"/>
          <p:cNvSpPr/>
          <p:nvPr/>
        </p:nvSpPr>
        <p:spPr>
          <a:xfrm>
            <a:off x="4772025" y="4314825"/>
            <a:ext cx="742950" cy="228600"/>
          </a:xfrm>
          <a:prstGeom prst="rect">
            <a:avLst/>
          </a:prstGeom>
          <a:solidFill>
            <a:srgbClr val="48443D"/>
          </a:solidFill>
          <a:ln/>
        </p:spPr>
      </p:sp>
      <p:sp>
        <p:nvSpPr>
          <p:cNvPr id="90" name="Shape 88"/>
          <p:cNvSpPr/>
          <p:nvPr/>
        </p:nvSpPr>
        <p:spPr>
          <a:xfrm>
            <a:off x="5572125" y="4314825"/>
            <a:ext cx="742950" cy="228600"/>
          </a:xfrm>
          <a:prstGeom prst="rect">
            <a:avLst/>
          </a:prstGeom>
          <a:noFill/>
          <a:ln w="14288">
            <a:solidFill>
              <a:srgbClr val="A63A2B"/>
            </a:solidFill>
            <a:prstDash val="solid"/>
          </a:ln>
        </p:spPr>
      </p:sp>
      <p:sp>
        <p:nvSpPr>
          <p:cNvPr id="91" name="Text 89"/>
          <p:cNvSpPr/>
          <p:nvPr/>
        </p:nvSpPr>
        <p:spPr>
          <a:xfrm>
            <a:off x="0" y="4357625"/>
            <a:ext cx="11887200" cy="148590"/>
          </a:xfrm>
          <a:prstGeom prst="rect">
            <a:avLst/>
          </a:prstGeom>
          <a:noFill/>
          <a:ln/>
        </p:spPr>
        <p:txBody>
          <a:bodyPr wrap="none" lIns="0" tIns="0" rIns="0" bIns="0" rtlCol="0" anchor="t"/>
          <a:lstStyle/>
          <a:p>
            <a:pPr algn="ctr" indent="0" marL="0">
              <a:buNone/>
            </a:pPr>
            <a:r>
              <a:rPr lang="en-US" sz="975" b="1" dirty="0">
                <a:solidFill>
                  <a:srgbClr val="A63A2B"/>
                </a:solidFill>
                <a:latin typeface="Microsoft YaHei" pitchFamily="34" charset="0"/>
                <a:ea typeface="Microsoft YaHei" pitchFamily="34" charset="-122"/>
                <a:cs typeface="Microsoft YaHei" pitchFamily="34" charset="-120"/>
              </a:rPr>
              <a:t>Off</a:t>
            </a:r>
            <a:endParaRPr lang="en-US" sz="975" dirty="0">
              <a:latin typeface="Microsoft YaHei" pitchFamily="34" charset="0"/>
              <a:ea typeface="Microsoft YaHei" pitchFamily="34" charset="-122"/>
              <a:cs typeface="Microsoft YaHei" pitchFamily="34" charset="-120"/>
            </a:endParaRPr>
          </a:p>
        </p:txBody>
      </p:sp>
      <p:sp>
        <p:nvSpPr>
          <p:cNvPr id="92" name="Shape 90"/>
          <p:cNvSpPr/>
          <p:nvPr/>
        </p:nvSpPr>
        <p:spPr>
          <a:xfrm>
            <a:off x="6372225" y="4314825"/>
            <a:ext cx="742950" cy="228600"/>
          </a:xfrm>
          <a:prstGeom prst="rect">
            <a:avLst/>
          </a:prstGeom>
          <a:solidFill>
            <a:srgbClr val="48443D"/>
          </a:solidFill>
          <a:ln/>
        </p:spPr>
      </p:sp>
      <p:sp>
        <p:nvSpPr>
          <p:cNvPr id="93" name="Shape 91"/>
          <p:cNvSpPr/>
          <p:nvPr/>
        </p:nvSpPr>
        <p:spPr>
          <a:xfrm>
            <a:off x="2355850" y="4724400"/>
            <a:ext cx="88900" cy="38100"/>
          </a:xfrm>
          <a:custGeom>
            <a:avLst/>
            <a:gdLst/>
            <a:ahLst/>
            <a:cxnLst/>
            <a:rect l="l" t="t" r="r" b="b"/>
            <a:pathLst>
              <a:path w="88900" h="38100">
                <a:moveTo>
                  <a:pt x="88900" y="38100"/>
                </a:moveTo>
                <a:lnTo>
                  <a:pt x="88900" y="25400"/>
                </a:lnTo>
                <a:arcTo hR="25400" wR="25400" stAng="0" swAng="-5400000"/>
                <a:lnTo>
                  <a:pt x="25400" y="0"/>
                </a:lnTo>
                <a:arcTo hR="25400" wR="25400" stAng="16200000" swAng="-5400000"/>
                <a:lnTo>
                  <a:pt x="0" y="38100"/>
                </a:lnTo>
              </a:path>
            </a:pathLst>
          </a:custGeom>
          <a:noFill/>
          <a:ln w="12700">
            <a:solidFill>
              <a:srgbClr val="675E51"/>
            </a:solidFill>
            <a:prstDash val="solid"/>
          </a:ln>
        </p:spPr>
      </p:sp>
      <p:sp>
        <p:nvSpPr>
          <p:cNvPr id="94" name="Shape 92"/>
          <p:cNvSpPr/>
          <p:nvPr/>
        </p:nvSpPr>
        <p:spPr>
          <a:xfrm>
            <a:off x="2374900" y="4648200"/>
            <a:ext cx="50800" cy="50800"/>
          </a:xfrm>
          <a:prstGeom prst="ellipse">
            <a:avLst/>
          </a:prstGeom>
          <a:noFill/>
          <a:ln w="12700">
            <a:solidFill>
              <a:srgbClr val="675E51"/>
            </a:solidFill>
            <a:prstDash val="solid"/>
          </a:ln>
        </p:spPr>
      </p:sp>
      <p:sp>
        <p:nvSpPr>
          <p:cNvPr id="95" name="Text 93"/>
          <p:cNvSpPr/>
          <p:nvPr/>
        </p:nvSpPr>
        <p:spPr>
          <a:xfrm>
            <a:off x="2533650" y="4634249"/>
            <a:ext cx="96583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Agent I</a:t>
            </a:r>
            <a:endParaRPr lang="en-US" sz="975" dirty="0">
              <a:latin typeface="Courier New" pitchFamily="34" charset="0"/>
              <a:ea typeface="Microsoft YaHei" pitchFamily="34" charset="-122"/>
              <a:cs typeface="Courier New" pitchFamily="34" charset="-120"/>
            </a:endParaRPr>
          </a:p>
        </p:txBody>
      </p:sp>
      <p:sp>
        <p:nvSpPr>
          <p:cNvPr id="96" name="Shape 94"/>
          <p:cNvSpPr/>
          <p:nvPr/>
        </p:nvSpPr>
        <p:spPr>
          <a:xfrm>
            <a:off x="3171825" y="4600575"/>
            <a:ext cx="742950" cy="228600"/>
          </a:xfrm>
          <a:prstGeom prst="rect">
            <a:avLst/>
          </a:prstGeom>
          <a:solidFill>
            <a:srgbClr val="48443D"/>
          </a:solidFill>
          <a:ln/>
        </p:spPr>
      </p:sp>
      <p:sp>
        <p:nvSpPr>
          <p:cNvPr id="97" name="Shape 95"/>
          <p:cNvSpPr/>
          <p:nvPr/>
        </p:nvSpPr>
        <p:spPr>
          <a:xfrm>
            <a:off x="3971925" y="4600575"/>
            <a:ext cx="742950" cy="228600"/>
          </a:xfrm>
          <a:prstGeom prst="rect">
            <a:avLst/>
          </a:prstGeom>
          <a:solidFill>
            <a:srgbClr val="48443D"/>
          </a:solidFill>
          <a:ln/>
        </p:spPr>
      </p:sp>
      <p:sp>
        <p:nvSpPr>
          <p:cNvPr id="98" name="Shape 96"/>
          <p:cNvSpPr/>
          <p:nvPr/>
        </p:nvSpPr>
        <p:spPr>
          <a:xfrm>
            <a:off x="4772025" y="4600575"/>
            <a:ext cx="742950" cy="228600"/>
          </a:xfrm>
          <a:prstGeom prst="rect">
            <a:avLst/>
          </a:prstGeom>
          <a:solidFill>
            <a:srgbClr val="48443D"/>
          </a:solidFill>
          <a:ln/>
        </p:spPr>
      </p:sp>
      <p:sp>
        <p:nvSpPr>
          <p:cNvPr id="99" name="Shape 97"/>
          <p:cNvSpPr/>
          <p:nvPr/>
        </p:nvSpPr>
        <p:spPr>
          <a:xfrm>
            <a:off x="5572125" y="4600575"/>
            <a:ext cx="742950" cy="228600"/>
          </a:xfrm>
          <a:prstGeom prst="rect">
            <a:avLst/>
          </a:prstGeom>
          <a:solidFill>
            <a:srgbClr val="48443D"/>
          </a:solidFill>
          <a:ln/>
        </p:spPr>
      </p:sp>
      <p:sp>
        <p:nvSpPr>
          <p:cNvPr id="100" name="Shape 98"/>
          <p:cNvSpPr/>
          <p:nvPr/>
        </p:nvSpPr>
        <p:spPr>
          <a:xfrm>
            <a:off x="6372225" y="4600575"/>
            <a:ext cx="742950" cy="228600"/>
          </a:xfrm>
          <a:prstGeom prst="rect">
            <a:avLst/>
          </a:prstGeom>
          <a:noFill/>
          <a:ln w="14288">
            <a:solidFill>
              <a:srgbClr val="A63A2B"/>
            </a:solidFill>
            <a:prstDash val="solid"/>
          </a:ln>
        </p:spPr>
      </p:sp>
      <p:sp>
        <p:nvSpPr>
          <p:cNvPr id="101" name="Text 99"/>
          <p:cNvSpPr/>
          <p:nvPr/>
        </p:nvSpPr>
        <p:spPr>
          <a:xfrm>
            <a:off x="1295400" y="4643375"/>
            <a:ext cx="10896600" cy="148590"/>
          </a:xfrm>
          <a:prstGeom prst="rect">
            <a:avLst/>
          </a:prstGeom>
          <a:noFill/>
          <a:ln/>
        </p:spPr>
        <p:txBody>
          <a:bodyPr wrap="none" lIns="0" tIns="0" rIns="0" bIns="0" rtlCol="0" anchor="t"/>
          <a:lstStyle/>
          <a:p>
            <a:pPr algn="ctr" indent="0" marL="0">
              <a:buNone/>
            </a:pPr>
            <a:r>
              <a:rPr lang="en-US" sz="975" b="1" dirty="0">
                <a:solidFill>
                  <a:srgbClr val="A63A2B"/>
                </a:solidFill>
                <a:latin typeface="Microsoft YaHei" pitchFamily="34" charset="0"/>
                <a:ea typeface="Microsoft YaHei" pitchFamily="34" charset="-122"/>
                <a:cs typeface="Microsoft YaHei" pitchFamily="34" charset="-120"/>
              </a:rPr>
              <a:t>Off</a:t>
            </a:r>
            <a:endParaRPr lang="en-US" sz="975" dirty="0">
              <a:latin typeface="Microsoft YaHei" pitchFamily="34" charset="0"/>
              <a:ea typeface="Microsoft YaHei" pitchFamily="34" charset="-122"/>
              <a:cs typeface="Microsoft YaHei" pitchFamily="34" charset="-120"/>
            </a:endParaRPr>
          </a:p>
        </p:txBody>
      </p:sp>
      <p:sp>
        <p:nvSpPr>
          <p:cNvPr id="102" name="Shape 100"/>
          <p:cNvSpPr/>
          <p:nvPr/>
        </p:nvSpPr>
        <p:spPr>
          <a:xfrm>
            <a:off x="2355850" y="5010150"/>
            <a:ext cx="88900" cy="38100"/>
          </a:xfrm>
          <a:custGeom>
            <a:avLst/>
            <a:gdLst/>
            <a:ahLst/>
            <a:cxnLst/>
            <a:rect l="l" t="t" r="r" b="b"/>
            <a:pathLst>
              <a:path w="88900" h="38100">
                <a:moveTo>
                  <a:pt x="88900" y="38100"/>
                </a:moveTo>
                <a:lnTo>
                  <a:pt x="88900" y="25400"/>
                </a:lnTo>
                <a:arcTo hR="25400" wR="25400" stAng="0" swAng="-5400000"/>
                <a:lnTo>
                  <a:pt x="25400" y="0"/>
                </a:lnTo>
                <a:arcTo hR="25400" wR="25400" stAng="16200000" swAng="-5400000"/>
                <a:lnTo>
                  <a:pt x="0" y="38100"/>
                </a:lnTo>
              </a:path>
            </a:pathLst>
          </a:custGeom>
          <a:noFill/>
          <a:ln w="12700">
            <a:solidFill>
              <a:srgbClr val="675E51"/>
            </a:solidFill>
            <a:prstDash val="solid"/>
          </a:ln>
        </p:spPr>
      </p:sp>
      <p:sp>
        <p:nvSpPr>
          <p:cNvPr id="103" name="Shape 101"/>
          <p:cNvSpPr/>
          <p:nvPr/>
        </p:nvSpPr>
        <p:spPr>
          <a:xfrm>
            <a:off x="2374900" y="4933950"/>
            <a:ext cx="50800" cy="50800"/>
          </a:xfrm>
          <a:prstGeom prst="ellipse">
            <a:avLst/>
          </a:prstGeom>
          <a:noFill/>
          <a:ln w="12700">
            <a:solidFill>
              <a:srgbClr val="675E51"/>
            </a:solidFill>
            <a:prstDash val="solid"/>
          </a:ln>
        </p:spPr>
      </p:sp>
      <p:sp>
        <p:nvSpPr>
          <p:cNvPr id="104" name="Text 102"/>
          <p:cNvSpPr/>
          <p:nvPr/>
        </p:nvSpPr>
        <p:spPr>
          <a:xfrm>
            <a:off x="2533650" y="4919999"/>
            <a:ext cx="96583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Agent J</a:t>
            </a:r>
            <a:endParaRPr lang="en-US" sz="975" dirty="0">
              <a:latin typeface="Courier New" pitchFamily="34" charset="0"/>
              <a:ea typeface="Microsoft YaHei" pitchFamily="34" charset="-122"/>
              <a:cs typeface="Courier New" pitchFamily="34" charset="-120"/>
            </a:endParaRPr>
          </a:p>
        </p:txBody>
      </p:sp>
      <p:sp>
        <p:nvSpPr>
          <p:cNvPr id="105" name="Shape 103"/>
          <p:cNvSpPr/>
          <p:nvPr/>
        </p:nvSpPr>
        <p:spPr>
          <a:xfrm>
            <a:off x="3171825" y="4886325"/>
            <a:ext cx="742950" cy="228600"/>
          </a:xfrm>
          <a:prstGeom prst="rect">
            <a:avLst/>
          </a:prstGeom>
          <a:solidFill>
            <a:srgbClr val="48443D"/>
          </a:solidFill>
          <a:ln/>
        </p:spPr>
      </p:sp>
      <p:sp>
        <p:nvSpPr>
          <p:cNvPr id="106" name="Shape 104"/>
          <p:cNvSpPr/>
          <p:nvPr/>
        </p:nvSpPr>
        <p:spPr>
          <a:xfrm>
            <a:off x="3971925" y="4886325"/>
            <a:ext cx="742950" cy="228600"/>
          </a:xfrm>
          <a:prstGeom prst="rect">
            <a:avLst/>
          </a:prstGeom>
          <a:solidFill>
            <a:srgbClr val="48443D"/>
          </a:solidFill>
          <a:ln/>
        </p:spPr>
      </p:sp>
      <p:sp>
        <p:nvSpPr>
          <p:cNvPr id="107" name="Shape 105"/>
          <p:cNvSpPr/>
          <p:nvPr/>
        </p:nvSpPr>
        <p:spPr>
          <a:xfrm>
            <a:off x="4772025" y="4886325"/>
            <a:ext cx="742950" cy="228600"/>
          </a:xfrm>
          <a:prstGeom prst="rect">
            <a:avLst/>
          </a:prstGeom>
          <a:solidFill>
            <a:srgbClr val="48443D"/>
          </a:solidFill>
          <a:ln/>
        </p:spPr>
      </p:sp>
      <p:sp>
        <p:nvSpPr>
          <p:cNvPr id="108" name="Shape 106"/>
          <p:cNvSpPr/>
          <p:nvPr/>
        </p:nvSpPr>
        <p:spPr>
          <a:xfrm>
            <a:off x="5572125" y="4886325"/>
            <a:ext cx="742950" cy="228600"/>
          </a:xfrm>
          <a:prstGeom prst="rect">
            <a:avLst/>
          </a:prstGeom>
          <a:solidFill>
            <a:srgbClr val="48443D"/>
          </a:solidFill>
          <a:ln/>
        </p:spPr>
      </p:sp>
      <p:sp>
        <p:nvSpPr>
          <p:cNvPr id="109" name="Shape 107"/>
          <p:cNvSpPr/>
          <p:nvPr/>
        </p:nvSpPr>
        <p:spPr>
          <a:xfrm>
            <a:off x="6372225" y="4886325"/>
            <a:ext cx="742950" cy="228600"/>
          </a:xfrm>
          <a:prstGeom prst="rect">
            <a:avLst/>
          </a:prstGeom>
          <a:noFill/>
          <a:ln w="14288">
            <a:solidFill>
              <a:srgbClr val="A63A2B"/>
            </a:solidFill>
            <a:prstDash val="solid"/>
          </a:ln>
        </p:spPr>
      </p:sp>
      <p:sp>
        <p:nvSpPr>
          <p:cNvPr id="110" name="Text 108"/>
          <p:cNvSpPr/>
          <p:nvPr/>
        </p:nvSpPr>
        <p:spPr>
          <a:xfrm>
            <a:off x="1295400" y="4929125"/>
            <a:ext cx="10896600" cy="148590"/>
          </a:xfrm>
          <a:prstGeom prst="rect">
            <a:avLst/>
          </a:prstGeom>
          <a:noFill/>
          <a:ln/>
        </p:spPr>
        <p:txBody>
          <a:bodyPr wrap="none" lIns="0" tIns="0" rIns="0" bIns="0" rtlCol="0" anchor="t"/>
          <a:lstStyle/>
          <a:p>
            <a:pPr algn="ctr" indent="0" marL="0">
              <a:buNone/>
            </a:pPr>
            <a:r>
              <a:rPr lang="en-US" sz="975" b="1" dirty="0">
                <a:solidFill>
                  <a:srgbClr val="A63A2B"/>
                </a:solidFill>
                <a:latin typeface="Microsoft YaHei" pitchFamily="34" charset="0"/>
                <a:ea typeface="Microsoft YaHei" pitchFamily="34" charset="-122"/>
                <a:cs typeface="Microsoft YaHei" pitchFamily="34" charset="-120"/>
              </a:rPr>
              <a:t>Off</a:t>
            </a:r>
            <a:endParaRPr lang="en-US" sz="975" dirty="0">
              <a:latin typeface="Microsoft YaHei" pitchFamily="34" charset="0"/>
              <a:ea typeface="Microsoft YaHei" pitchFamily="34" charset="-122"/>
              <a:cs typeface="Microsoft YaHei" pitchFamily="34" charset="-120"/>
            </a:endParaRPr>
          </a:p>
        </p:txBody>
      </p:sp>
      <p:sp>
        <p:nvSpPr>
          <p:cNvPr id="111" name="Shape 109"/>
          <p:cNvSpPr/>
          <p:nvPr/>
        </p:nvSpPr>
        <p:spPr>
          <a:xfrm>
            <a:off x="2286000" y="5210175"/>
            <a:ext cx="4857750" cy="19050"/>
          </a:xfrm>
          <a:prstGeom prst="rect">
            <a:avLst/>
          </a:prstGeom>
          <a:solidFill>
            <a:srgbClr val="221E18"/>
          </a:solidFill>
          <a:ln/>
        </p:spPr>
      </p:sp>
      <p:sp>
        <p:nvSpPr>
          <p:cNvPr id="112" name="Text 110"/>
          <p:cNvSpPr/>
          <p:nvPr/>
        </p:nvSpPr>
        <p:spPr>
          <a:xfrm>
            <a:off x="2324100" y="5329537"/>
            <a:ext cx="9867900" cy="160020"/>
          </a:xfrm>
          <a:prstGeom prst="rect">
            <a:avLst/>
          </a:prstGeom>
          <a:noFill/>
          <a:ln/>
        </p:spPr>
        <p:txBody>
          <a:bodyPr wrap="none" lIns="0" tIns="0" rIns="0" bIns="0" rtlCol="0" anchor="t"/>
          <a:lstStyle/>
          <a:p>
            <a:pPr algn="l" indent="0" marL="0">
              <a:buNone/>
            </a:pPr>
            <a:r>
              <a:rPr lang="en-US" sz="1050" b="1" dirty="0">
                <a:solidFill>
                  <a:srgbClr val="221E18"/>
                </a:solidFill>
                <a:latin typeface="Microsoft YaHei" pitchFamily="34" charset="0"/>
                <a:ea typeface="Microsoft YaHei" pitchFamily="34" charset="-122"/>
                <a:cs typeface="Microsoft YaHei" pitchFamily="34" charset="-120"/>
              </a:rPr>
              <a:t>On duty</a:t>
            </a:r>
            <a:endParaRPr lang="en-US" sz="1050" dirty="0">
              <a:latin typeface="Microsoft YaHei" pitchFamily="34" charset="0"/>
              <a:ea typeface="Microsoft YaHei" pitchFamily="34" charset="-122"/>
              <a:cs typeface="Microsoft YaHei" pitchFamily="34" charset="-120"/>
            </a:endParaRPr>
          </a:p>
        </p:txBody>
      </p:sp>
      <p:sp>
        <p:nvSpPr>
          <p:cNvPr id="113" name="Text 111"/>
          <p:cNvSpPr/>
          <p:nvPr/>
        </p:nvSpPr>
        <p:spPr>
          <a:xfrm>
            <a:off x="0" y="5322299"/>
            <a:ext cx="7086600" cy="171450"/>
          </a:xfrm>
          <a:prstGeom prst="rect">
            <a:avLst/>
          </a:prstGeom>
          <a:noFill/>
          <a:ln/>
        </p:spPr>
        <p:txBody>
          <a:bodyPr wrap="none" lIns="0" tIns="0" rIns="0" bIns="0" rtlCol="0" anchor="t"/>
          <a:lstStyle/>
          <a:p>
            <a:pPr algn="ctr" indent="0" marL="0">
              <a:buNone/>
            </a:pPr>
            <a:r>
              <a:rPr lang="en-US" sz="1125" b="1" dirty="0">
                <a:solidFill>
                  <a:srgbClr val="A63A2B"/>
                </a:solidFill>
                <a:latin typeface="Courier New" pitchFamily="34" charset="0"/>
                <a:ea typeface="Microsoft YaHei" pitchFamily="34" charset="-122"/>
                <a:cs typeface="Courier New" pitchFamily="34" charset="-120"/>
              </a:rPr>
              <a:t>8 / 10</a:t>
            </a:r>
            <a:endParaRPr lang="en-US" sz="1125" dirty="0">
              <a:latin typeface="Courier New" pitchFamily="34" charset="0"/>
              <a:ea typeface="Microsoft YaHei" pitchFamily="34" charset="-122"/>
              <a:cs typeface="Courier New" pitchFamily="34" charset="-120"/>
            </a:endParaRPr>
          </a:p>
        </p:txBody>
      </p:sp>
      <p:sp>
        <p:nvSpPr>
          <p:cNvPr id="114" name="Text 112"/>
          <p:cNvSpPr/>
          <p:nvPr/>
        </p:nvSpPr>
        <p:spPr>
          <a:xfrm>
            <a:off x="0" y="5322299"/>
            <a:ext cx="8686800" cy="171450"/>
          </a:xfrm>
          <a:prstGeom prst="rect">
            <a:avLst/>
          </a:prstGeom>
          <a:noFill/>
          <a:ln/>
        </p:spPr>
        <p:txBody>
          <a:bodyPr wrap="none" lIns="0" tIns="0" rIns="0" bIns="0" rtlCol="0" anchor="t"/>
          <a:lstStyle/>
          <a:p>
            <a:pPr algn="ctr" indent="0" marL="0">
              <a:buNone/>
            </a:pPr>
            <a:r>
              <a:rPr lang="en-US" sz="1125" b="1" dirty="0">
                <a:solidFill>
                  <a:srgbClr val="A63A2B"/>
                </a:solidFill>
                <a:latin typeface="Courier New" pitchFamily="34" charset="0"/>
                <a:ea typeface="Microsoft YaHei" pitchFamily="34" charset="-122"/>
                <a:cs typeface="Courier New" pitchFamily="34" charset="-120"/>
              </a:rPr>
              <a:t>8 / 10</a:t>
            </a:r>
            <a:endParaRPr lang="en-US" sz="1125" dirty="0">
              <a:latin typeface="Courier New" pitchFamily="34" charset="0"/>
              <a:ea typeface="Microsoft YaHei" pitchFamily="34" charset="-122"/>
              <a:cs typeface="Courier New" pitchFamily="34" charset="-120"/>
            </a:endParaRPr>
          </a:p>
        </p:txBody>
      </p:sp>
      <p:sp>
        <p:nvSpPr>
          <p:cNvPr id="115" name="Text 113"/>
          <p:cNvSpPr/>
          <p:nvPr/>
        </p:nvSpPr>
        <p:spPr>
          <a:xfrm>
            <a:off x="0" y="5322299"/>
            <a:ext cx="10287000" cy="171450"/>
          </a:xfrm>
          <a:prstGeom prst="rect">
            <a:avLst/>
          </a:prstGeom>
          <a:noFill/>
          <a:ln/>
        </p:spPr>
        <p:txBody>
          <a:bodyPr wrap="none" lIns="0" tIns="0" rIns="0" bIns="0" rtlCol="0" anchor="t"/>
          <a:lstStyle/>
          <a:p>
            <a:pPr algn="ctr" indent="0" marL="0">
              <a:buNone/>
            </a:pPr>
            <a:r>
              <a:rPr lang="en-US" sz="1125" b="1" dirty="0">
                <a:solidFill>
                  <a:srgbClr val="A63A2B"/>
                </a:solidFill>
                <a:latin typeface="Courier New" pitchFamily="34" charset="0"/>
                <a:ea typeface="Microsoft YaHei" pitchFamily="34" charset="-122"/>
                <a:cs typeface="Courier New" pitchFamily="34" charset="-120"/>
              </a:rPr>
              <a:t>8 / 10</a:t>
            </a:r>
            <a:endParaRPr lang="en-US" sz="1125" dirty="0">
              <a:latin typeface="Courier New" pitchFamily="34" charset="0"/>
              <a:ea typeface="Microsoft YaHei" pitchFamily="34" charset="-122"/>
              <a:cs typeface="Courier New" pitchFamily="34" charset="-120"/>
            </a:endParaRPr>
          </a:p>
        </p:txBody>
      </p:sp>
      <p:sp>
        <p:nvSpPr>
          <p:cNvPr id="116" name="Text 114"/>
          <p:cNvSpPr/>
          <p:nvPr/>
        </p:nvSpPr>
        <p:spPr>
          <a:xfrm>
            <a:off x="0" y="5322299"/>
            <a:ext cx="11887200" cy="171450"/>
          </a:xfrm>
          <a:prstGeom prst="rect">
            <a:avLst/>
          </a:prstGeom>
          <a:noFill/>
          <a:ln/>
        </p:spPr>
        <p:txBody>
          <a:bodyPr wrap="none" lIns="0" tIns="0" rIns="0" bIns="0" rtlCol="0" anchor="t"/>
          <a:lstStyle/>
          <a:p>
            <a:pPr algn="ctr" indent="0" marL="0">
              <a:buNone/>
            </a:pPr>
            <a:r>
              <a:rPr lang="en-US" sz="1125" b="1" dirty="0">
                <a:solidFill>
                  <a:srgbClr val="A63A2B"/>
                </a:solidFill>
                <a:latin typeface="Courier New" pitchFamily="34" charset="0"/>
                <a:ea typeface="Microsoft YaHei" pitchFamily="34" charset="-122"/>
                <a:cs typeface="Courier New" pitchFamily="34" charset="-120"/>
              </a:rPr>
              <a:t>8 / 10</a:t>
            </a:r>
            <a:endParaRPr lang="en-US" sz="1125" dirty="0">
              <a:latin typeface="Courier New" pitchFamily="34" charset="0"/>
              <a:ea typeface="Microsoft YaHei" pitchFamily="34" charset="-122"/>
              <a:cs typeface="Courier New" pitchFamily="34" charset="-120"/>
            </a:endParaRPr>
          </a:p>
        </p:txBody>
      </p:sp>
      <p:sp>
        <p:nvSpPr>
          <p:cNvPr id="117" name="Text 115"/>
          <p:cNvSpPr/>
          <p:nvPr/>
        </p:nvSpPr>
        <p:spPr>
          <a:xfrm>
            <a:off x="1295400" y="5322299"/>
            <a:ext cx="10896600" cy="171450"/>
          </a:xfrm>
          <a:prstGeom prst="rect">
            <a:avLst/>
          </a:prstGeom>
          <a:noFill/>
          <a:ln/>
        </p:spPr>
        <p:txBody>
          <a:bodyPr wrap="none" lIns="0" tIns="0" rIns="0" bIns="0" rtlCol="0" anchor="t"/>
          <a:lstStyle/>
          <a:p>
            <a:pPr algn="ctr" indent="0" marL="0">
              <a:buNone/>
            </a:pPr>
            <a:r>
              <a:rPr lang="en-US" sz="1125" b="1" dirty="0">
                <a:solidFill>
                  <a:srgbClr val="A63A2B"/>
                </a:solidFill>
                <a:latin typeface="Courier New" pitchFamily="34" charset="0"/>
                <a:ea typeface="Microsoft YaHei" pitchFamily="34" charset="-122"/>
                <a:cs typeface="Courier New" pitchFamily="34" charset="-120"/>
              </a:rPr>
              <a:t>8 / 10</a:t>
            </a:r>
            <a:endParaRPr lang="en-US" sz="1125" dirty="0">
              <a:latin typeface="Courier New" pitchFamily="34" charset="0"/>
              <a:ea typeface="Microsoft YaHei" pitchFamily="34" charset="-122"/>
              <a:cs typeface="Courier New" pitchFamily="34" charset="-120"/>
            </a:endParaRPr>
          </a:p>
        </p:txBody>
      </p:sp>
      <p:sp>
        <p:nvSpPr>
          <p:cNvPr id="118" name="Shape 116"/>
          <p:cNvSpPr/>
          <p:nvPr/>
        </p:nvSpPr>
        <p:spPr>
          <a:xfrm rot="60000">
            <a:off x="7819525" y="1800387"/>
            <a:ext cx="3771900" cy="2209800"/>
          </a:xfrm>
          <a:prstGeom prst="rect">
            <a:avLst/>
          </a:prstGeom>
          <a:solidFill>
            <a:srgbClr val="D8D3CA"/>
          </a:solidFill>
          <a:ln/>
        </p:spPr>
      </p:sp>
      <p:sp>
        <p:nvSpPr>
          <p:cNvPr id="119" name="Shape 117"/>
          <p:cNvSpPr/>
          <p:nvPr/>
        </p:nvSpPr>
        <p:spPr>
          <a:xfrm rot="60000">
            <a:off x="7810500" y="1771650"/>
            <a:ext cx="3771900" cy="2209800"/>
          </a:xfrm>
          <a:prstGeom prst="rect">
            <a:avLst/>
          </a:prstGeom>
          <a:solidFill>
            <a:srgbClr val="FFFFFF"/>
          </a:solidFill>
          <a:ln/>
        </p:spPr>
      </p:sp>
      <p:pic>
        <p:nvPicPr>
          <p:cNvPr id="120" name="Image 0" descr="preencoded.png">    </p:cNvPr>
          <p:cNvPicPr>
            <a:picLocks noChangeAspect="1"/>
          </p:cNvPicPr>
          <p:nvPr/>
        </p:nvPicPr>
        <p:blipFill>
          <a:blip r:embed="rId1"/>
          <a:srcRect l="0" r="0" t="4620" b="4620"/>
          <a:stretch/>
        </p:blipFill>
        <p:spPr>
          <a:xfrm rot="60000">
            <a:off x="7888529" y="1847866"/>
            <a:ext cx="3619500" cy="1847850"/>
          </a:xfrm>
          <a:prstGeom prst="rect">
            <a:avLst/>
          </a:prstGeom>
        </p:spPr>
      </p:pic>
      <p:sp>
        <p:nvSpPr>
          <p:cNvPr id="121" name="Text 118"/>
          <p:cNvSpPr/>
          <p:nvPr/>
        </p:nvSpPr>
        <p:spPr>
          <a:xfrm rot="60000">
            <a:off x="7870717" y="3719186"/>
            <a:ext cx="2596896"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Exhibit 6 · The support desk (illustrative)</a:t>
            </a:r>
            <a:endParaRPr lang="en-US" sz="900" dirty="0">
              <a:latin typeface="Courier New" pitchFamily="34" charset="0"/>
              <a:ea typeface="Microsoft YaHei" pitchFamily="34" charset="-122"/>
              <a:cs typeface="Courier New" pitchFamily="34" charset="-120"/>
            </a:endParaRPr>
          </a:p>
        </p:txBody>
      </p:sp>
      <p:sp>
        <p:nvSpPr>
          <p:cNvPr id="122" name="Shape 119"/>
          <p:cNvSpPr/>
          <p:nvPr/>
        </p:nvSpPr>
        <p:spPr>
          <a:xfrm>
            <a:off x="7810500" y="4762500"/>
            <a:ext cx="3771900" cy="9525"/>
          </a:xfrm>
          <a:prstGeom prst="rect">
            <a:avLst/>
          </a:prstGeom>
          <a:solidFill>
            <a:srgbClr val="E4DFD2"/>
          </a:solidFill>
          <a:ln/>
        </p:spPr>
      </p:sp>
      <p:sp>
        <p:nvSpPr>
          <p:cNvPr id="123" name="Shape 120"/>
          <p:cNvSpPr/>
          <p:nvPr/>
        </p:nvSpPr>
        <p:spPr>
          <a:xfrm>
            <a:off x="7834312" y="4378325"/>
            <a:ext cx="142875" cy="127000"/>
          </a:xfrm>
          <a:custGeom>
            <a:avLst/>
            <a:gdLst/>
            <a:ahLst/>
            <a:cxnLst/>
            <a:rect l="l" t="t" r="r" b="b"/>
            <a:pathLst>
              <a:path w="142875" h="127000">
                <a:moveTo>
                  <a:pt x="0" y="71438"/>
                </a:moveTo>
                <a:lnTo>
                  <a:pt x="23813" y="71438"/>
                </a:lnTo>
                <a:arcTo hR="15875" wR="15875" stAng="16200000" swAng="5400000"/>
                <a:lnTo>
                  <a:pt x="39688" y="111125"/>
                </a:lnTo>
                <a:arcTo hR="15875" wR="15875" stAng="0" swAng="5400000"/>
                <a:lnTo>
                  <a:pt x="15875" y="127000"/>
                </a:lnTo>
                <a:arcTo hR="15875" wR="15875" stAng="5400000" swAng="5400000"/>
                <a:lnTo>
                  <a:pt x="0" y="71438"/>
                </a:lnTo>
                <a:close/>
                <a:moveTo>
                  <a:pt x="0" y="71438"/>
                </a:moveTo>
                <a:arcTo hR="71438" wR="71438" stAng="10800000" swAng="10800000"/>
                <a:moveTo>
                  <a:pt x="142875" y="71438"/>
                </a:moveTo>
                <a:lnTo>
                  <a:pt x="142875" y="111125"/>
                </a:lnTo>
                <a:arcTo hR="15875" wR="15875" stAng="0" swAng="5400000"/>
                <a:lnTo>
                  <a:pt x="119063" y="127000"/>
                </a:lnTo>
                <a:arcTo hR="15875" wR="15875" stAng="5400000" swAng="5400000"/>
                <a:lnTo>
                  <a:pt x="103188" y="87313"/>
                </a:lnTo>
                <a:arcTo hR="15875" wR="15875" stAng="10800000" swAng="5400000"/>
                <a:lnTo>
                  <a:pt x="142875" y="71438"/>
                </a:lnTo>
                <a:close/>
              </a:path>
            </a:pathLst>
          </a:custGeom>
          <a:noFill/>
          <a:ln w="15875">
            <a:solidFill>
              <a:srgbClr val="A63A2B"/>
            </a:solidFill>
            <a:prstDash val="solid"/>
          </a:ln>
        </p:spPr>
      </p:sp>
      <p:sp>
        <p:nvSpPr>
          <p:cNvPr id="124" name="Shape 121"/>
          <p:cNvSpPr/>
          <p:nvPr/>
        </p:nvSpPr>
        <p:spPr>
          <a:xfrm>
            <a:off x="7905750" y="4489450"/>
            <a:ext cx="71438" cy="47625"/>
          </a:xfrm>
          <a:custGeom>
            <a:avLst/>
            <a:gdLst/>
            <a:ahLst/>
            <a:cxnLst/>
            <a:rect l="l" t="t" r="r" b="b"/>
            <a:pathLst>
              <a:path w="71438" h="47625">
                <a:moveTo>
                  <a:pt x="71438" y="0"/>
                </a:moveTo>
                <a:lnTo>
                  <a:pt x="71438" y="15875"/>
                </a:lnTo>
                <a:arcTo hR="31750" wR="31750" stAng="0" swAng="5400000"/>
                <a:lnTo>
                  <a:pt x="0" y="47625"/>
                </a:lnTo>
              </a:path>
            </a:pathLst>
          </a:custGeom>
          <a:noFill/>
          <a:ln w="15875">
            <a:solidFill>
              <a:srgbClr val="A63A2B"/>
            </a:solidFill>
            <a:prstDash val="solid"/>
          </a:ln>
        </p:spPr>
      </p:sp>
      <p:sp>
        <p:nvSpPr>
          <p:cNvPr id="125" name="Text 122"/>
          <p:cNvSpPr/>
          <p:nvPr/>
        </p:nvSpPr>
        <p:spPr>
          <a:xfrm>
            <a:off x="8096250" y="4272262"/>
            <a:ext cx="4095750" cy="160020"/>
          </a:xfrm>
          <a:prstGeom prst="rect">
            <a:avLst/>
          </a:prstGeom>
          <a:noFill/>
          <a:ln/>
        </p:spPr>
        <p:txBody>
          <a:bodyPr wrap="none" lIns="0" tIns="0" rIns="0" bIns="0" rtlCol="0" anchor="t"/>
          <a:lstStyle/>
          <a:p>
            <a:pPr algn="l" indent="0" marL="0">
              <a:buNone/>
            </a:pPr>
            <a:r>
              <a:rPr lang="en-US" sz="1050" b="1" dirty="0">
                <a:solidFill>
                  <a:srgbClr val="221E18"/>
                </a:solidFill>
                <a:latin typeface="Microsoft YaHei" pitchFamily="34" charset="0"/>
                <a:ea typeface="Microsoft YaHei" pitchFamily="34" charset="-122"/>
                <a:cs typeface="Microsoft YaHei" pitchFamily="34" charset="-120"/>
              </a:rPr>
              <a:t>On duty, busiest day</a:t>
            </a:r>
            <a:endParaRPr lang="en-US" sz="1050" dirty="0">
              <a:latin typeface="Microsoft YaHei" pitchFamily="34" charset="0"/>
              <a:ea typeface="Microsoft YaHei" pitchFamily="34" charset="-122"/>
              <a:cs typeface="Microsoft YaHei" pitchFamily="34" charset="-120"/>
            </a:endParaRPr>
          </a:p>
        </p:txBody>
      </p:sp>
      <p:sp>
        <p:nvSpPr>
          <p:cNvPr id="126" name="Text 123"/>
          <p:cNvSpPr/>
          <p:nvPr/>
        </p:nvSpPr>
        <p:spPr>
          <a:xfrm>
            <a:off x="8096250" y="4499774"/>
            <a:ext cx="409575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Krystal</a:t>
            </a:r>
            <a:endParaRPr lang="en-US" sz="900" dirty="0">
              <a:latin typeface="Courier New" pitchFamily="34" charset="0"/>
              <a:ea typeface="Microsoft YaHei" pitchFamily="34" charset="-122"/>
              <a:cs typeface="Courier New" pitchFamily="34" charset="-120"/>
            </a:endParaRPr>
          </a:p>
        </p:txBody>
      </p:sp>
      <p:sp>
        <p:nvSpPr>
          <p:cNvPr id="127" name="Text 124"/>
          <p:cNvSpPr/>
          <p:nvPr/>
        </p:nvSpPr>
        <p:spPr>
          <a:xfrm>
            <a:off x="0" y="4305602"/>
            <a:ext cx="11582400" cy="342900"/>
          </a:xfrm>
          <a:prstGeom prst="rect">
            <a:avLst/>
          </a:prstGeom>
          <a:noFill/>
          <a:ln/>
        </p:spPr>
        <p:txBody>
          <a:bodyPr wrap="none" lIns="0" tIns="0" rIns="0" bIns="0" rtlCol="0" anchor="t"/>
          <a:lstStyle/>
          <a:p>
            <a:pPr algn="r" indent="0" marL="0">
              <a:buNone/>
            </a:pPr>
            <a:r>
              <a:rPr lang="en-US" sz="2250" b="1" dirty="0">
                <a:solidFill>
                  <a:srgbClr val="221E18"/>
                </a:solidFill>
                <a:latin typeface="Times New Roman" pitchFamily="34" charset="0"/>
                <a:ea typeface="SimSun" pitchFamily="34" charset="-122"/>
                <a:cs typeface="Times New Roman" pitchFamily="34" charset="-120"/>
              </a:rPr>
              <a:t>50%</a:t>
            </a:r>
            <a:endParaRPr lang="en-US" sz="2250" dirty="0">
              <a:latin typeface="Times New Roman" pitchFamily="34" charset="0"/>
              <a:ea typeface="SimSun" pitchFamily="34" charset="-122"/>
              <a:cs typeface="Times New Roman" pitchFamily="34" charset="-120"/>
            </a:endParaRPr>
          </a:p>
        </p:txBody>
      </p:sp>
      <p:sp>
        <p:nvSpPr>
          <p:cNvPr id="128" name="Shape 125"/>
          <p:cNvSpPr/>
          <p:nvPr/>
        </p:nvSpPr>
        <p:spPr>
          <a:xfrm>
            <a:off x="7810500" y="5410200"/>
            <a:ext cx="3771900" cy="9525"/>
          </a:xfrm>
          <a:prstGeom prst="rect">
            <a:avLst/>
          </a:prstGeom>
          <a:solidFill>
            <a:srgbClr val="E4DFD2"/>
          </a:solidFill>
          <a:ln/>
        </p:spPr>
      </p:sp>
      <p:sp>
        <p:nvSpPr>
          <p:cNvPr id="129" name="Shape 126"/>
          <p:cNvSpPr/>
          <p:nvPr/>
        </p:nvSpPr>
        <p:spPr>
          <a:xfrm>
            <a:off x="7826375" y="5026025"/>
            <a:ext cx="158750" cy="158750"/>
          </a:xfrm>
          <a:prstGeom prst="ellipse">
            <a:avLst/>
          </a:prstGeom>
          <a:noFill/>
          <a:ln w="15875">
            <a:solidFill>
              <a:srgbClr val="A63A2B"/>
            </a:solidFill>
            <a:prstDash val="solid"/>
          </a:ln>
        </p:spPr>
      </p:sp>
      <p:sp>
        <p:nvSpPr>
          <p:cNvPr id="130" name="Shape 127"/>
          <p:cNvSpPr/>
          <p:nvPr/>
        </p:nvSpPr>
        <p:spPr>
          <a:xfrm>
            <a:off x="7905750" y="5057775"/>
            <a:ext cx="31750" cy="63500"/>
          </a:xfrm>
          <a:custGeom>
            <a:avLst/>
            <a:gdLst/>
            <a:ahLst/>
            <a:cxnLst/>
            <a:rect l="l" t="t" r="r" b="b"/>
            <a:pathLst>
              <a:path w="31750" h="63500">
                <a:moveTo>
                  <a:pt x="0" y="0"/>
                </a:moveTo>
                <a:lnTo>
                  <a:pt x="0" y="47625"/>
                </a:lnTo>
                <a:lnTo>
                  <a:pt x="31750" y="63500"/>
                </a:lnTo>
              </a:path>
            </a:pathLst>
          </a:custGeom>
          <a:noFill/>
          <a:ln w="15875">
            <a:solidFill>
              <a:srgbClr val="A63A2B"/>
            </a:solidFill>
            <a:prstDash val="solid"/>
          </a:ln>
        </p:spPr>
      </p:sp>
      <p:sp>
        <p:nvSpPr>
          <p:cNvPr id="131" name="Text 128"/>
          <p:cNvSpPr/>
          <p:nvPr/>
        </p:nvSpPr>
        <p:spPr>
          <a:xfrm>
            <a:off x="8096250" y="4919962"/>
            <a:ext cx="4095750" cy="160020"/>
          </a:xfrm>
          <a:prstGeom prst="rect">
            <a:avLst/>
          </a:prstGeom>
          <a:noFill/>
          <a:ln/>
        </p:spPr>
        <p:txBody>
          <a:bodyPr wrap="none" lIns="0" tIns="0" rIns="0" bIns="0" rtlCol="0" anchor="t"/>
          <a:lstStyle/>
          <a:p>
            <a:pPr algn="l" indent="0" marL="0">
              <a:buNone/>
            </a:pPr>
            <a:r>
              <a:rPr lang="en-US" sz="1050" b="1" dirty="0">
                <a:solidFill>
                  <a:srgbClr val="221E18"/>
                </a:solidFill>
                <a:latin typeface="Microsoft YaHei" pitchFamily="34" charset="0"/>
                <a:ea typeface="Microsoft YaHei" pitchFamily="34" charset="-122"/>
                <a:cs typeface="Microsoft YaHei" pitchFamily="34" charset="-120"/>
              </a:rPr>
              <a:t>3-day first replies</a:t>
            </a:r>
            <a:endParaRPr lang="en-US" sz="1050" dirty="0">
              <a:latin typeface="Microsoft YaHei" pitchFamily="34" charset="0"/>
              <a:ea typeface="Microsoft YaHei" pitchFamily="34" charset="-122"/>
              <a:cs typeface="Microsoft YaHei" pitchFamily="34" charset="-120"/>
            </a:endParaRPr>
          </a:p>
        </p:txBody>
      </p:sp>
      <p:sp>
        <p:nvSpPr>
          <p:cNvPr id="132" name="Text 129"/>
          <p:cNvSpPr/>
          <p:nvPr/>
        </p:nvSpPr>
        <p:spPr>
          <a:xfrm>
            <a:off x="8096250" y="5147474"/>
            <a:ext cx="409575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SOSE, Scotland</a:t>
            </a:r>
            <a:endParaRPr lang="en-US" sz="900" dirty="0">
              <a:latin typeface="Courier New" pitchFamily="34" charset="0"/>
              <a:ea typeface="Microsoft YaHei" pitchFamily="34" charset="-122"/>
              <a:cs typeface="Courier New" pitchFamily="34" charset="-120"/>
            </a:endParaRPr>
          </a:p>
        </p:txBody>
      </p:sp>
      <p:sp>
        <p:nvSpPr>
          <p:cNvPr id="133" name="Text 130"/>
          <p:cNvSpPr/>
          <p:nvPr/>
        </p:nvSpPr>
        <p:spPr>
          <a:xfrm>
            <a:off x="0" y="4953302"/>
            <a:ext cx="11582400" cy="342900"/>
          </a:xfrm>
          <a:prstGeom prst="rect">
            <a:avLst/>
          </a:prstGeom>
          <a:noFill/>
          <a:ln/>
        </p:spPr>
        <p:txBody>
          <a:bodyPr wrap="none" lIns="0" tIns="0" rIns="0" bIns="0" rtlCol="0" anchor="t"/>
          <a:lstStyle/>
          <a:p>
            <a:pPr algn="r" indent="0" marL="0">
              <a:buNone/>
            </a:pPr>
            <a:r>
              <a:rPr lang="en-US" sz="2250" b="1" dirty="0">
                <a:solidFill>
                  <a:srgbClr val="221E18"/>
                </a:solidFill>
                <a:latin typeface="Times New Roman" pitchFamily="34" charset="0"/>
                <a:ea typeface="SimSun" pitchFamily="34" charset="-122"/>
                <a:cs typeface="Times New Roman" pitchFamily="34" charset="-120"/>
              </a:rPr>
              <a:t>94% → 92%</a:t>
            </a:r>
            <a:endParaRPr lang="en-US" sz="2250" dirty="0">
              <a:latin typeface="Times New Roman" pitchFamily="34" charset="0"/>
              <a:ea typeface="SimSun" pitchFamily="34" charset="-122"/>
              <a:cs typeface="Times New Roman" pitchFamily="34" charset="-120"/>
            </a:endParaRPr>
          </a:p>
        </p:txBody>
      </p:sp>
      <p:sp>
        <p:nvSpPr>
          <p:cNvPr id="134" name="Shape 131"/>
          <p:cNvSpPr/>
          <p:nvPr/>
        </p:nvSpPr>
        <p:spPr>
          <a:xfrm>
            <a:off x="7810500" y="6057900"/>
            <a:ext cx="3771900" cy="9525"/>
          </a:xfrm>
          <a:prstGeom prst="rect">
            <a:avLst/>
          </a:prstGeom>
          <a:solidFill>
            <a:srgbClr val="E4DFD2"/>
          </a:solidFill>
          <a:ln/>
        </p:spPr>
      </p:sp>
      <p:sp>
        <p:nvSpPr>
          <p:cNvPr id="135" name="Shape 132"/>
          <p:cNvSpPr/>
          <p:nvPr/>
        </p:nvSpPr>
        <p:spPr>
          <a:xfrm>
            <a:off x="7889875" y="5753100"/>
            <a:ext cx="31750" cy="5953"/>
          </a:xfrm>
          <a:custGeom>
            <a:avLst/>
            <a:gdLst/>
            <a:ahLst/>
            <a:cxnLst/>
            <a:rect l="l" t="t" r="r" b="b"/>
            <a:pathLst>
              <a:path w="31750" h="5953">
                <a:moveTo>
                  <a:pt x="0" y="0"/>
                </a:moveTo>
                <a:lnTo>
                  <a:pt x="31750" y="0"/>
                </a:lnTo>
              </a:path>
            </a:pathLst>
          </a:custGeom>
          <a:noFill/>
          <a:ln w="15875">
            <a:solidFill>
              <a:srgbClr val="A63A2B"/>
            </a:solidFill>
            <a:prstDash val="solid"/>
          </a:ln>
        </p:spPr>
      </p:sp>
      <p:sp>
        <p:nvSpPr>
          <p:cNvPr id="136" name="Shape 133"/>
          <p:cNvSpPr/>
          <p:nvPr/>
        </p:nvSpPr>
        <p:spPr>
          <a:xfrm>
            <a:off x="7889875" y="5721350"/>
            <a:ext cx="31750" cy="5953"/>
          </a:xfrm>
          <a:custGeom>
            <a:avLst/>
            <a:gdLst/>
            <a:ahLst/>
            <a:cxnLst/>
            <a:rect l="l" t="t" r="r" b="b"/>
            <a:pathLst>
              <a:path w="31750" h="5953">
                <a:moveTo>
                  <a:pt x="0" y="0"/>
                </a:moveTo>
                <a:lnTo>
                  <a:pt x="31750" y="0"/>
                </a:lnTo>
              </a:path>
            </a:pathLst>
          </a:custGeom>
          <a:noFill/>
          <a:ln w="15875">
            <a:solidFill>
              <a:srgbClr val="A63A2B"/>
            </a:solidFill>
            <a:prstDash val="solid"/>
          </a:ln>
        </p:spPr>
      </p:sp>
      <p:sp>
        <p:nvSpPr>
          <p:cNvPr id="137" name="Shape 134"/>
          <p:cNvSpPr/>
          <p:nvPr/>
        </p:nvSpPr>
        <p:spPr>
          <a:xfrm>
            <a:off x="7889875" y="5784850"/>
            <a:ext cx="31750" cy="39688"/>
          </a:xfrm>
          <a:custGeom>
            <a:avLst/>
            <a:gdLst/>
            <a:ahLst/>
            <a:cxnLst/>
            <a:rect l="l" t="t" r="r" b="b"/>
            <a:pathLst>
              <a:path w="31750" h="39688">
                <a:moveTo>
                  <a:pt x="31750" y="39688"/>
                </a:moveTo>
                <a:lnTo>
                  <a:pt x="31750" y="15875"/>
                </a:lnTo>
                <a:arcTo hR="15875" wR="15875" stAng="0" swAng="-10800000"/>
                <a:lnTo>
                  <a:pt x="0" y="39688"/>
                </a:lnTo>
              </a:path>
            </a:pathLst>
          </a:custGeom>
          <a:noFill/>
          <a:ln w="15875">
            <a:solidFill>
              <a:srgbClr val="A63A2B"/>
            </a:solidFill>
            <a:prstDash val="solid"/>
          </a:ln>
        </p:spPr>
      </p:sp>
      <p:sp>
        <p:nvSpPr>
          <p:cNvPr id="138" name="Shape 135"/>
          <p:cNvSpPr/>
          <p:nvPr/>
        </p:nvSpPr>
        <p:spPr>
          <a:xfrm>
            <a:off x="7826375" y="5713413"/>
            <a:ext cx="158750" cy="111125"/>
          </a:xfrm>
          <a:custGeom>
            <a:avLst/>
            <a:gdLst/>
            <a:ahLst/>
            <a:cxnLst/>
            <a:rect l="l" t="t" r="r" b="b"/>
            <a:pathLst>
              <a:path w="158750" h="111125">
                <a:moveTo>
                  <a:pt x="31750" y="23813"/>
                </a:moveTo>
                <a:lnTo>
                  <a:pt x="15875" y="23813"/>
                </a:lnTo>
                <a:arcTo hR="15875" wR="15875" stAng="16200000" swAng="-5400000"/>
                <a:lnTo>
                  <a:pt x="0" y="95250"/>
                </a:lnTo>
                <a:arcTo hR="15875" wR="15875" stAng="10800000" swAng="-5400000"/>
                <a:lnTo>
                  <a:pt x="142875" y="111125"/>
                </a:lnTo>
                <a:arcTo hR="15875" wR="15875" stAng="5400000" swAng="-5400000"/>
                <a:lnTo>
                  <a:pt x="158750" y="15875"/>
                </a:lnTo>
                <a:arcTo hR="15875" wR="15875" stAng="0" swAng="-5400000"/>
                <a:lnTo>
                  <a:pt x="127000" y="0"/>
                </a:lnTo>
              </a:path>
            </a:pathLst>
          </a:custGeom>
          <a:noFill/>
          <a:ln w="15875">
            <a:solidFill>
              <a:srgbClr val="A63A2B"/>
            </a:solidFill>
            <a:prstDash val="solid"/>
          </a:ln>
        </p:spPr>
      </p:sp>
      <p:sp>
        <p:nvSpPr>
          <p:cNvPr id="139" name="Shape 136"/>
          <p:cNvSpPr/>
          <p:nvPr/>
        </p:nvSpPr>
        <p:spPr>
          <a:xfrm>
            <a:off x="7858125" y="5681663"/>
            <a:ext cx="95250" cy="142875"/>
          </a:xfrm>
          <a:custGeom>
            <a:avLst/>
            <a:gdLst/>
            <a:ahLst/>
            <a:cxnLst/>
            <a:rect l="l" t="t" r="r" b="b"/>
            <a:pathLst>
              <a:path w="95250" h="142875">
                <a:moveTo>
                  <a:pt x="0" y="142875"/>
                </a:moveTo>
                <a:lnTo>
                  <a:pt x="0" y="15875"/>
                </a:lnTo>
                <a:arcTo hR="15875" wR="15875" stAng="10800000" swAng="5400000"/>
                <a:lnTo>
                  <a:pt x="79375" y="0"/>
                </a:lnTo>
                <a:arcTo hR="15875" wR="15875" stAng="16200000" swAng="5400000"/>
                <a:lnTo>
                  <a:pt x="95250" y="142875"/>
                </a:lnTo>
              </a:path>
            </a:pathLst>
          </a:custGeom>
          <a:noFill/>
          <a:ln w="15875">
            <a:solidFill>
              <a:srgbClr val="A63A2B"/>
            </a:solidFill>
            <a:prstDash val="solid"/>
          </a:ln>
        </p:spPr>
      </p:sp>
      <p:sp>
        <p:nvSpPr>
          <p:cNvPr id="140" name="Text 137"/>
          <p:cNvSpPr/>
          <p:nvPr/>
        </p:nvSpPr>
        <p:spPr>
          <a:xfrm>
            <a:off x="8096250" y="5567662"/>
            <a:ext cx="4095750" cy="160020"/>
          </a:xfrm>
          <a:prstGeom prst="rect">
            <a:avLst/>
          </a:prstGeom>
          <a:noFill/>
          <a:ln/>
        </p:spPr>
        <p:txBody>
          <a:bodyPr wrap="none" lIns="0" tIns="0" rIns="0" bIns="0" rtlCol="0" anchor="t"/>
          <a:lstStyle/>
          <a:p>
            <a:pPr algn="l" indent="0" marL="0">
              <a:buNone/>
            </a:pPr>
            <a:r>
              <a:rPr lang="en-US" sz="1050" b="1" dirty="0">
                <a:solidFill>
                  <a:srgbClr val="221E18"/>
                </a:solidFill>
                <a:latin typeface="Microsoft YaHei" pitchFamily="34" charset="0"/>
                <a:ea typeface="Microsoft YaHei" pitchFamily="34" charset="-122"/>
                <a:cs typeface="Microsoft YaHei" pitchFamily="34" charset="-120"/>
              </a:rPr>
              <a:t>Services held or better</a:t>
            </a:r>
            <a:endParaRPr lang="en-US" sz="1050" dirty="0">
              <a:latin typeface="Microsoft YaHei" pitchFamily="34" charset="0"/>
              <a:ea typeface="Microsoft YaHei" pitchFamily="34" charset="-122"/>
              <a:cs typeface="Microsoft YaHei" pitchFamily="34" charset="-120"/>
            </a:endParaRPr>
          </a:p>
        </p:txBody>
      </p:sp>
      <p:sp>
        <p:nvSpPr>
          <p:cNvPr id="141" name="Text 138"/>
          <p:cNvSpPr/>
          <p:nvPr/>
        </p:nvSpPr>
        <p:spPr>
          <a:xfrm>
            <a:off x="8096250" y="5795174"/>
            <a:ext cx="409575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South Cambridgeshire</a:t>
            </a:r>
            <a:endParaRPr lang="en-US" sz="900" dirty="0">
              <a:latin typeface="Courier New" pitchFamily="34" charset="0"/>
              <a:ea typeface="Microsoft YaHei" pitchFamily="34" charset="-122"/>
              <a:cs typeface="Courier New" pitchFamily="34" charset="-120"/>
            </a:endParaRPr>
          </a:p>
        </p:txBody>
      </p:sp>
      <p:sp>
        <p:nvSpPr>
          <p:cNvPr id="142" name="Text 139"/>
          <p:cNvSpPr/>
          <p:nvPr/>
        </p:nvSpPr>
        <p:spPr>
          <a:xfrm>
            <a:off x="0" y="5601002"/>
            <a:ext cx="11582400" cy="342900"/>
          </a:xfrm>
          <a:prstGeom prst="rect">
            <a:avLst/>
          </a:prstGeom>
          <a:noFill/>
          <a:ln/>
        </p:spPr>
        <p:txBody>
          <a:bodyPr wrap="none" lIns="0" tIns="0" rIns="0" bIns="0" rtlCol="0" anchor="t"/>
          <a:lstStyle/>
          <a:p>
            <a:pPr algn="r" indent="0" marL="0">
              <a:buNone/>
            </a:pPr>
            <a:r>
              <a:rPr lang="en-US" sz="2250" b="1" dirty="0">
                <a:solidFill>
                  <a:srgbClr val="221E18"/>
                </a:solidFill>
                <a:latin typeface="Times New Roman" pitchFamily="34" charset="0"/>
                <a:ea typeface="SimSun" pitchFamily="34" charset="-122"/>
                <a:cs typeface="Times New Roman" pitchFamily="34" charset="-120"/>
              </a:rPr>
              <a:t>21 / 24</a:t>
            </a:r>
            <a:endParaRPr lang="en-US" sz="2250" dirty="0">
              <a:latin typeface="Times New Roman" pitchFamily="34" charset="0"/>
              <a:ea typeface="SimSun" pitchFamily="34" charset="-122"/>
              <a:cs typeface="Times New Roman" pitchFamily="34" charset="-120"/>
            </a:endParaRPr>
          </a:p>
        </p:txBody>
      </p:sp>
      <p:sp>
        <p:nvSpPr>
          <p:cNvPr id="143" name="Text 140"/>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Krystal, Sep 2023, company account. Civil Service World, Aug 2025. University of Salford, Jul 2025. Image is AI-generated</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096307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10"/>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11</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Arithmetic</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25% more output per hour</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Shape 13"/>
          <p:cNvSpPr/>
          <p:nvPr/>
        </p:nvSpPr>
        <p:spPr>
          <a:xfrm>
            <a:off x="2290763" y="1909762"/>
            <a:ext cx="6086475" cy="3990975"/>
          </a:xfrm>
          <a:prstGeom prst="rect">
            <a:avLst/>
          </a:prstGeom>
          <a:solidFill>
            <a:srgbClr val="FBF8F1"/>
          </a:solidFill>
          <a:ln w="9525">
            <a:solidFill>
              <a:srgbClr val="E4DFD2"/>
            </a:solidFill>
            <a:prstDash val="solid"/>
          </a:ln>
        </p:spPr>
      </p:sp>
      <p:sp>
        <p:nvSpPr>
          <p:cNvPr id="16" name="Shape 14"/>
          <p:cNvSpPr/>
          <p:nvPr/>
        </p:nvSpPr>
        <p:spPr>
          <a:xfrm>
            <a:off x="2295525" y="2352675"/>
            <a:ext cx="6076950" cy="9525"/>
          </a:xfrm>
          <a:prstGeom prst="rect">
            <a:avLst/>
          </a:prstGeom>
          <a:solidFill>
            <a:srgbClr val="E4DFD2"/>
          </a:solidFill>
          <a:ln/>
        </p:spPr>
      </p:sp>
      <p:sp>
        <p:nvSpPr>
          <p:cNvPr id="17" name="Shape 15"/>
          <p:cNvSpPr/>
          <p:nvPr/>
        </p:nvSpPr>
        <p:spPr>
          <a:xfrm>
            <a:off x="2295525" y="2809875"/>
            <a:ext cx="6076950" cy="9525"/>
          </a:xfrm>
          <a:prstGeom prst="rect">
            <a:avLst/>
          </a:prstGeom>
          <a:solidFill>
            <a:srgbClr val="E4DFD2"/>
          </a:solidFill>
          <a:ln/>
        </p:spPr>
      </p:sp>
      <p:sp>
        <p:nvSpPr>
          <p:cNvPr id="18" name="Shape 16"/>
          <p:cNvSpPr/>
          <p:nvPr/>
        </p:nvSpPr>
        <p:spPr>
          <a:xfrm>
            <a:off x="2295525" y="3267075"/>
            <a:ext cx="6076950" cy="9525"/>
          </a:xfrm>
          <a:prstGeom prst="rect">
            <a:avLst/>
          </a:prstGeom>
          <a:solidFill>
            <a:srgbClr val="E4DFD2"/>
          </a:solidFill>
          <a:ln/>
        </p:spPr>
      </p:sp>
      <p:sp>
        <p:nvSpPr>
          <p:cNvPr id="19" name="Shape 17"/>
          <p:cNvSpPr/>
          <p:nvPr/>
        </p:nvSpPr>
        <p:spPr>
          <a:xfrm>
            <a:off x="2295525" y="3724275"/>
            <a:ext cx="6076950" cy="9525"/>
          </a:xfrm>
          <a:prstGeom prst="rect">
            <a:avLst/>
          </a:prstGeom>
          <a:solidFill>
            <a:srgbClr val="E4DFD2"/>
          </a:solidFill>
          <a:ln/>
        </p:spPr>
      </p:sp>
      <p:sp>
        <p:nvSpPr>
          <p:cNvPr id="20" name="Shape 18"/>
          <p:cNvSpPr/>
          <p:nvPr/>
        </p:nvSpPr>
        <p:spPr>
          <a:xfrm>
            <a:off x="2295525" y="5095875"/>
            <a:ext cx="6076950" cy="9525"/>
          </a:xfrm>
          <a:prstGeom prst="rect">
            <a:avLst/>
          </a:prstGeom>
          <a:solidFill>
            <a:srgbClr val="E4DFD2"/>
          </a:solidFill>
          <a:ln/>
        </p:spPr>
      </p:sp>
      <p:sp>
        <p:nvSpPr>
          <p:cNvPr id="21" name="Shape 19"/>
          <p:cNvSpPr/>
          <p:nvPr/>
        </p:nvSpPr>
        <p:spPr>
          <a:xfrm>
            <a:off x="2295525" y="5553075"/>
            <a:ext cx="6076950" cy="9525"/>
          </a:xfrm>
          <a:prstGeom prst="rect">
            <a:avLst/>
          </a:prstGeom>
          <a:solidFill>
            <a:srgbClr val="E4DFD2"/>
          </a:solidFill>
          <a:ln/>
        </p:spPr>
      </p:sp>
      <p:sp>
        <p:nvSpPr>
          <p:cNvPr id="22" name="Text 20"/>
          <p:cNvSpPr/>
          <p:nvPr/>
        </p:nvSpPr>
        <p:spPr>
          <a:xfrm>
            <a:off x="2571750" y="2487224"/>
            <a:ext cx="9620250" cy="205740"/>
          </a:xfrm>
          <a:prstGeom prst="rect">
            <a:avLst/>
          </a:prstGeom>
          <a:noFill/>
          <a:ln/>
        </p:spPr>
        <p:txBody>
          <a:bodyPr wrap="none" lIns="0" tIns="0" rIns="0" bIns="0" rtlCol="0" anchor="t"/>
          <a:lstStyle/>
          <a:p>
            <a:pPr algn="l" indent="0" marL="0">
              <a:buNone/>
            </a:pPr>
            <a:r>
              <a:rPr lang="en-US" sz="1350" dirty="0">
                <a:solidFill>
                  <a:srgbClr val="675E51"/>
                </a:solidFill>
                <a:latin typeface="Courier New" pitchFamily="34" charset="0"/>
                <a:ea typeface="Microsoft YaHei" pitchFamily="34" charset="-122"/>
                <a:cs typeface="Courier New" pitchFamily="34" charset="-120"/>
              </a:rPr>
              <a:t>Weekly hours</a:t>
            </a:r>
            <a:endParaRPr lang="en-US" sz="1350" dirty="0">
              <a:latin typeface="Courier New" pitchFamily="34" charset="0"/>
              <a:ea typeface="Microsoft YaHei" pitchFamily="34" charset="-122"/>
              <a:cs typeface="Courier New" pitchFamily="34" charset="-120"/>
            </a:endParaRPr>
          </a:p>
        </p:txBody>
      </p:sp>
      <p:sp>
        <p:nvSpPr>
          <p:cNvPr id="23" name="Text 21"/>
          <p:cNvSpPr/>
          <p:nvPr/>
        </p:nvSpPr>
        <p:spPr>
          <a:xfrm>
            <a:off x="4476750" y="2446348"/>
            <a:ext cx="7715250" cy="274320"/>
          </a:xfrm>
          <a:prstGeom prst="rect">
            <a:avLst/>
          </a:prstGeom>
          <a:noFill/>
          <a:ln/>
        </p:spPr>
        <p:txBody>
          <a:bodyPr wrap="none" lIns="0" tIns="0" rIns="0" bIns="0" rtlCol="0" anchor="t"/>
          <a:lstStyle/>
          <a:p>
            <a:pPr algn="l" indent="0" marL="0">
              <a:buNone/>
            </a:pPr>
            <a:r>
              <a:rPr lang="en-US" sz="1800" dirty="0">
                <a:solidFill>
                  <a:srgbClr val="221E18"/>
                </a:solidFill>
                <a:latin typeface="Courier New" pitchFamily="34" charset="0"/>
                <a:ea typeface="Microsoft YaHei" pitchFamily="34" charset="-122"/>
                <a:cs typeface="Courier New" pitchFamily="34" charset="-120"/>
              </a:rPr>
              <a:t>40 → 32</a:t>
            </a:r>
            <a:endParaRPr lang="en-US" sz="1800" dirty="0">
              <a:latin typeface="Courier New" pitchFamily="34" charset="0"/>
              <a:ea typeface="Microsoft YaHei" pitchFamily="34" charset="-122"/>
              <a:cs typeface="Courier New" pitchFamily="34" charset="-120"/>
            </a:endParaRPr>
          </a:p>
        </p:txBody>
      </p:sp>
      <p:sp>
        <p:nvSpPr>
          <p:cNvPr id="24" name="Text 22"/>
          <p:cNvSpPr/>
          <p:nvPr/>
        </p:nvSpPr>
        <p:spPr>
          <a:xfrm>
            <a:off x="2571750" y="2944424"/>
            <a:ext cx="9620250" cy="205740"/>
          </a:xfrm>
          <a:prstGeom prst="rect">
            <a:avLst/>
          </a:prstGeom>
          <a:noFill/>
          <a:ln/>
        </p:spPr>
        <p:txBody>
          <a:bodyPr wrap="none" lIns="0" tIns="0" rIns="0" bIns="0" rtlCol="0" anchor="t"/>
          <a:lstStyle/>
          <a:p>
            <a:pPr algn="l" indent="0" marL="0">
              <a:buNone/>
            </a:pPr>
            <a:r>
              <a:rPr lang="en-US" sz="1350" dirty="0">
                <a:solidFill>
                  <a:srgbClr val="675E51"/>
                </a:solidFill>
                <a:latin typeface="Courier New" pitchFamily="34" charset="0"/>
                <a:ea typeface="Microsoft YaHei" pitchFamily="34" charset="-122"/>
                <a:cs typeface="Courier New" pitchFamily="34" charset="-120"/>
              </a:rPr>
              <a:t>Total output</a:t>
            </a:r>
            <a:endParaRPr lang="en-US" sz="1350" dirty="0">
              <a:latin typeface="Courier New" pitchFamily="34" charset="0"/>
              <a:ea typeface="Microsoft YaHei" pitchFamily="34" charset="-122"/>
              <a:cs typeface="Courier New" pitchFamily="34" charset="-120"/>
            </a:endParaRPr>
          </a:p>
        </p:txBody>
      </p:sp>
      <p:sp>
        <p:nvSpPr>
          <p:cNvPr id="25" name="Text 23"/>
          <p:cNvSpPr/>
          <p:nvPr/>
        </p:nvSpPr>
        <p:spPr>
          <a:xfrm>
            <a:off x="4476750" y="2903548"/>
            <a:ext cx="7715250" cy="274320"/>
          </a:xfrm>
          <a:prstGeom prst="rect">
            <a:avLst/>
          </a:prstGeom>
          <a:noFill/>
          <a:ln/>
        </p:spPr>
        <p:txBody>
          <a:bodyPr wrap="none" lIns="0" tIns="0" rIns="0" bIns="0" rtlCol="0" anchor="t"/>
          <a:lstStyle/>
          <a:p>
            <a:pPr algn="l" indent="0" marL="0">
              <a:buNone/>
            </a:pPr>
            <a:r>
              <a:rPr lang="en-US" sz="1800" dirty="0">
                <a:solidFill>
                  <a:srgbClr val="221E18"/>
                </a:solidFill>
                <a:latin typeface="Courier New" pitchFamily="34" charset="0"/>
                <a:ea typeface="Microsoft YaHei" pitchFamily="34" charset="-122"/>
                <a:cs typeface="Courier New" pitchFamily="34" charset="-120"/>
              </a:rPr>
              <a:t>the same</a:t>
            </a:r>
            <a:endParaRPr lang="en-US" sz="1800" dirty="0">
              <a:latin typeface="Courier New" pitchFamily="34" charset="0"/>
              <a:ea typeface="Microsoft YaHei" pitchFamily="34" charset="-122"/>
              <a:cs typeface="Courier New" pitchFamily="34" charset="-120"/>
            </a:endParaRPr>
          </a:p>
        </p:txBody>
      </p:sp>
      <p:sp>
        <p:nvSpPr>
          <p:cNvPr id="26" name="Text 24"/>
          <p:cNvSpPr/>
          <p:nvPr/>
        </p:nvSpPr>
        <p:spPr>
          <a:xfrm>
            <a:off x="2571750" y="3401624"/>
            <a:ext cx="9620250" cy="205740"/>
          </a:xfrm>
          <a:prstGeom prst="rect">
            <a:avLst/>
          </a:prstGeom>
          <a:noFill/>
          <a:ln/>
        </p:spPr>
        <p:txBody>
          <a:bodyPr wrap="none" lIns="0" tIns="0" rIns="0" bIns="0" rtlCol="0" anchor="t"/>
          <a:lstStyle/>
          <a:p>
            <a:pPr algn="l" indent="0" marL="0">
              <a:buNone/>
            </a:pPr>
            <a:r>
              <a:rPr lang="en-US" sz="1350" dirty="0">
                <a:solidFill>
                  <a:srgbClr val="675E51"/>
                </a:solidFill>
                <a:latin typeface="Courier New" pitchFamily="34" charset="0"/>
                <a:ea typeface="Microsoft YaHei" pitchFamily="34" charset="-122"/>
                <a:cs typeface="Courier New" pitchFamily="34" charset="-120"/>
              </a:rPr>
              <a:t>Output per hour</a:t>
            </a:r>
            <a:endParaRPr lang="en-US" sz="1350" dirty="0">
              <a:latin typeface="Courier New" pitchFamily="34" charset="0"/>
              <a:ea typeface="Microsoft YaHei" pitchFamily="34" charset="-122"/>
              <a:cs typeface="Courier New" pitchFamily="34" charset="-120"/>
            </a:endParaRPr>
          </a:p>
        </p:txBody>
      </p:sp>
      <p:sp>
        <p:nvSpPr>
          <p:cNvPr id="27" name="Text 25"/>
          <p:cNvSpPr/>
          <p:nvPr/>
        </p:nvSpPr>
        <p:spPr>
          <a:xfrm>
            <a:off x="4476750" y="3360748"/>
            <a:ext cx="7715250" cy="274320"/>
          </a:xfrm>
          <a:prstGeom prst="rect">
            <a:avLst/>
          </a:prstGeom>
          <a:noFill/>
          <a:ln/>
        </p:spPr>
        <p:txBody>
          <a:bodyPr wrap="none" lIns="0" tIns="0" rIns="0" bIns="0" rtlCol="0" anchor="t"/>
          <a:lstStyle/>
          <a:p>
            <a:pPr algn="l" indent="0" marL="0">
              <a:buNone/>
            </a:pPr>
            <a:r>
              <a:rPr lang="en-US" sz="1800" dirty="0">
                <a:solidFill>
                  <a:srgbClr val="221E18"/>
                </a:solidFill>
                <a:latin typeface="Courier New" pitchFamily="34" charset="0"/>
                <a:ea typeface="Microsoft YaHei" pitchFamily="34" charset="-122"/>
                <a:cs typeface="Courier New" pitchFamily="34" charset="-120"/>
              </a:rPr>
              <a:t>40 ÷ 32 = 1.25</a:t>
            </a:r>
            <a:endParaRPr lang="en-US" sz="1800" dirty="0">
              <a:latin typeface="Courier New" pitchFamily="34" charset="0"/>
              <a:ea typeface="Microsoft YaHei" pitchFamily="34" charset="-122"/>
              <a:cs typeface="Courier New" pitchFamily="34" charset="-120"/>
            </a:endParaRPr>
          </a:p>
        </p:txBody>
      </p:sp>
      <p:sp>
        <p:nvSpPr>
          <p:cNvPr id="28" name="Shape 26"/>
          <p:cNvSpPr/>
          <p:nvPr/>
        </p:nvSpPr>
        <p:spPr>
          <a:xfrm>
            <a:off x="2571750" y="3714750"/>
            <a:ext cx="5334000" cy="19050"/>
          </a:xfrm>
          <a:prstGeom prst="rect">
            <a:avLst/>
          </a:prstGeom>
          <a:solidFill>
            <a:srgbClr val="221E18"/>
          </a:solidFill>
          <a:ln/>
        </p:spPr>
      </p:sp>
      <p:sp>
        <p:nvSpPr>
          <p:cNvPr id="29" name="Text 27"/>
          <p:cNvSpPr/>
          <p:nvPr/>
        </p:nvSpPr>
        <p:spPr>
          <a:xfrm>
            <a:off x="2571750" y="3858824"/>
            <a:ext cx="9620250" cy="205740"/>
          </a:xfrm>
          <a:prstGeom prst="rect">
            <a:avLst/>
          </a:prstGeom>
          <a:noFill/>
          <a:ln/>
        </p:spPr>
        <p:txBody>
          <a:bodyPr wrap="none" lIns="0" tIns="0" rIns="0" bIns="0" rtlCol="0" anchor="t"/>
          <a:lstStyle/>
          <a:p>
            <a:pPr algn="l" indent="0" marL="0">
              <a:buNone/>
            </a:pPr>
            <a:r>
              <a:rPr lang="en-US" sz="1350" dirty="0">
                <a:solidFill>
                  <a:srgbClr val="675E51"/>
                </a:solidFill>
                <a:latin typeface="Courier New" pitchFamily="34" charset="0"/>
                <a:ea typeface="Microsoft YaHei" pitchFamily="34" charset="-122"/>
                <a:cs typeface="Courier New" pitchFamily="34" charset="-120"/>
              </a:rPr>
              <a:t>Rise needed</a:t>
            </a:r>
            <a:endParaRPr lang="en-US" sz="1350" dirty="0">
              <a:latin typeface="Courier New" pitchFamily="34" charset="0"/>
              <a:ea typeface="Microsoft YaHei" pitchFamily="34" charset="-122"/>
              <a:cs typeface="Courier New" pitchFamily="34" charset="-120"/>
            </a:endParaRPr>
          </a:p>
        </p:txBody>
      </p:sp>
      <p:sp>
        <p:nvSpPr>
          <p:cNvPr id="30" name="Text 28"/>
          <p:cNvSpPr/>
          <p:nvPr/>
        </p:nvSpPr>
        <p:spPr>
          <a:xfrm>
            <a:off x="4476750" y="3674584"/>
            <a:ext cx="7715250" cy="1257300"/>
          </a:xfrm>
          <a:prstGeom prst="rect">
            <a:avLst/>
          </a:prstGeom>
          <a:noFill/>
          <a:ln/>
        </p:spPr>
        <p:txBody>
          <a:bodyPr wrap="none" lIns="0" tIns="0" rIns="0" bIns="0" rtlCol="0" anchor="t"/>
          <a:lstStyle/>
          <a:p>
            <a:pPr algn="l" indent="0" marL="0">
              <a:buNone/>
            </a:pPr>
            <a:r>
              <a:rPr lang="en-US" sz="8250" b="1" dirty="0">
                <a:solidFill>
                  <a:srgbClr val="A63A2B"/>
                </a:solidFill>
                <a:latin typeface="Times New Roman" pitchFamily="34" charset="0"/>
                <a:ea typeface="SimSun" pitchFamily="34" charset="-122"/>
                <a:cs typeface="Times New Roman" pitchFamily="34" charset="-120"/>
              </a:rPr>
              <a:t>25%</a:t>
            </a:r>
            <a:endParaRPr lang="en-US" sz="8250" dirty="0">
              <a:latin typeface="Times New Roman" pitchFamily="34" charset="0"/>
              <a:ea typeface="SimSun" pitchFamily="34" charset="-122"/>
              <a:cs typeface="Times New Roman" pitchFamily="34" charset="-120"/>
            </a:endParaRPr>
          </a:p>
        </p:txBody>
      </p:sp>
      <p:sp>
        <p:nvSpPr>
          <p:cNvPr id="31" name="Shape 29"/>
          <p:cNvSpPr/>
          <p:nvPr/>
        </p:nvSpPr>
        <p:spPr>
          <a:xfrm>
            <a:off x="8763000" y="1905000"/>
            <a:ext cx="19050" cy="4000500"/>
          </a:xfrm>
          <a:prstGeom prst="rect">
            <a:avLst/>
          </a:prstGeom>
          <a:solidFill>
            <a:srgbClr val="A63A2B"/>
          </a:solidFill>
          <a:ln/>
        </p:spPr>
      </p:sp>
      <p:sp>
        <p:nvSpPr>
          <p:cNvPr id="32" name="Text 30"/>
          <p:cNvSpPr/>
          <p:nvPr/>
        </p:nvSpPr>
        <p:spPr>
          <a:xfrm>
            <a:off x="8991600" y="1967249"/>
            <a:ext cx="3200400" cy="148590"/>
          </a:xfrm>
          <a:prstGeom prst="rect">
            <a:avLst/>
          </a:prstGeom>
          <a:noFill/>
          <a:ln/>
        </p:spPr>
        <p:txBody>
          <a:bodyPr wrap="none" lIns="0" tIns="0" rIns="0" bIns="0" rtlCol="0" anchor="t"/>
          <a:lstStyle/>
          <a:p>
            <a:pPr algn="l" indent="0" marL="0">
              <a:buNone/>
            </a:pPr>
            <a:r>
              <a:rPr lang="en-US" sz="975" b="1" dirty="0">
                <a:solidFill>
                  <a:srgbClr val="A63A2B"/>
                </a:solidFill>
                <a:latin typeface="Courier New" pitchFamily="34" charset="0"/>
                <a:ea typeface="Microsoft YaHei" pitchFamily="34" charset="-122"/>
                <a:cs typeface="Courier New" pitchFamily="34" charset="-120"/>
              </a:rPr>
              <a:t>A warning</a:t>
            </a:r>
            <a:endParaRPr lang="en-US" sz="975" dirty="0">
              <a:latin typeface="Courier New" pitchFamily="34" charset="0"/>
              <a:ea typeface="Microsoft YaHei" pitchFamily="34" charset="-122"/>
              <a:cs typeface="Courier New" pitchFamily="34" charset="-120"/>
            </a:endParaRPr>
          </a:p>
        </p:txBody>
      </p:sp>
      <p:sp>
        <p:nvSpPr>
          <p:cNvPr id="33" name="Text 31"/>
          <p:cNvSpPr/>
          <p:nvPr/>
        </p:nvSpPr>
        <p:spPr>
          <a:xfrm>
            <a:off x="8991600" y="2282699"/>
            <a:ext cx="3200400" cy="217170"/>
          </a:xfrm>
          <a:prstGeom prst="rect">
            <a:avLst/>
          </a:prstGeom>
          <a:noFill/>
          <a:ln/>
        </p:spPr>
        <p:txBody>
          <a:bodyPr wrap="none" lIns="0" tIns="0" rIns="0" bIns="0" rtlCol="0" anchor="t"/>
          <a:lstStyle/>
          <a:p>
            <a:pPr algn="l" indent="0" marL="0">
              <a:buNone/>
            </a:pPr>
            <a:r>
              <a:rPr lang="en-US" sz="1425" dirty="0">
                <a:solidFill>
                  <a:srgbClr val="221E18"/>
                </a:solidFill>
                <a:latin typeface="Times New Roman" pitchFamily="34" charset="0"/>
                <a:ea typeface="SimSun" pitchFamily="34" charset="-122"/>
                <a:cs typeface="Times New Roman" pitchFamily="34" charset="-120"/>
              </a:rPr>
              <a:t>Krystal went back to five days</a:t>
            </a:r>
            <a:endParaRPr lang="en-US" sz="1425" dirty="0">
              <a:latin typeface="Times New Roman" pitchFamily="34" charset="0"/>
              <a:ea typeface="SimSun" pitchFamily="34" charset="-122"/>
              <a:cs typeface="Times New Roman" pitchFamily="34" charset="-120"/>
            </a:endParaRPr>
          </a:p>
        </p:txBody>
      </p:sp>
      <p:sp>
        <p:nvSpPr>
          <p:cNvPr id="34" name="Text 32"/>
          <p:cNvSpPr/>
          <p:nvPr/>
        </p:nvSpPr>
        <p:spPr>
          <a:xfrm>
            <a:off x="8991600" y="2568449"/>
            <a:ext cx="3200400" cy="217170"/>
          </a:xfrm>
          <a:prstGeom prst="rect">
            <a:avLst/>
          </a:prstGeom>
          <a:noFill/>
          <a:ln/>
        </p:spPr>
        <p:txBody>
          <a:bodyPr wrap="none" lIns="0" tIns="0" rIns="0" bIns="0" rtlCol="0" anchor="t"/>
          <a:lstStyle/>
          <a:p>
            <a:pPr algn="l" indent="0" marL="0">
              <a:buNone/>
            </a:pPr>
            <a:r>
              <a:rPr lang="en-US" sz="1425" dirty="0">
                <a:solidFill>
                  <a:srgbClr val="221E18"/>
                </a:solidFill>
                <a:latin typeface="Times New Roman" pitchFamily="34" charset="0"/>
                <a:ea typeface="SimSun" pitchFamily="34" charset="-122"/>
                <a:cs typeface="Times New Roman" pitchFamily="34" charset="-120"/>
              </a:rPr>
              <a:t>partly because the extra rest did not</a:t>
            </a:r>
            <a:endParaRPr lang="en-US" sz="1425" dirty="0">
              <a:latin typeface="Times New Roman" pitchFamily="34" charset="0"/>
              <a:ea typeface="SimSun" pitchFamily="34" charset="-122"/>
              <a:cs typeface="Times New Roman" pitchFamily="34" charset="-120"/>
            </a:endParaRPr>
          </a:p>
        </p:txBody>
      </p:sp>
      <p:sp>
        <p:nvSpPr>
          <p:cNvPr id="35" name="Text 33"/>
          <p:cNvSpPr/>
          <p:nvPr/>
        </p:nvSpPr>
        <p:spPr>
          <a:xfrm>
            <a:off x="8991600" y="2854199"/>
            <a:ext cx="3200400" cy="217170"/>
          </a:xfrm>
          <a:prstGeom prst="rect">
            <a:avLst/>
          </a:prstGeom>
          <a:noFill/>
          <a:ln/>
        </p:spPr>
        <p:txBody>
          <a:bodyPr wrap="none" lIns="0" tIns="0" rIns="0" bIns="0" rtlCol="0" anchor="t"/>
          <a:lstStyle/>
          <a:p>
            <a:pPr algn="l" indent="0" marL="0">
              <a:buNone/>
            </a:pPr>
            <a:r>
              <a:rPr lang="en-US" sz="1425" dirty="0">
                <a:solidFill>
                  <a:srgbClr val="221E18"/>
                </a:solidFill>
                <a:latin typeface="Times New Roman" pitchFamily="34" charset="0"/>
                <a:ea typeface="SimSun" pitchFamily="34" charset="-122"/>
                <a:cs typeface="Times New Roman" pitchFamily="34" charset="-120"/>
              </a:rPr>
              <a:t>lift output by the 20% it needed.</a:t>
            </a:r>
            <a:endParaRPr lang="en-US" sz="1425" dirty="0">
              <a:latin typeface="Times New Roman" pitchFamily="34" charset="0"/>
              <a:ea typeface="SimSun" pitchFamily="34" charset="-122"/>
              <a:cs typeface="Times New Roman" pitchFamily="34" charset="-120"/>
            </a:endParaRPr>
          </a:p>
        </p:txBody>
      </p:sp>
      <p:sp>
        <p:nvSpPr>
          <p:cNvPr id="36" name="Shape 34"/>
          <p:cNvSpPr/>
          <p:nvPr/>
        </p:nvSpPr>
        <p:spPr>
          <a:xfrm>
            <a:off x="8991600" y="3619500"/>
            <a:ext cx="571500" cy="9525"/>
          </a:xfrm>
          <a:prstGeom prst="rect">
            <a:avLst/>
          </a:prstGeom>
          <a:solidFill>
            <a:srgbClr val="A63A2B"/>
          </a:solidFill>
          <a:ln/>
        </p:spPr>
      </p:sp>
      <p:sp>
        <p:nvSpPr>
          <p:cNvPr id="37" name="Text 35"/>
          <p:cNvSpPr/>
          <p:nvPr/>
        </p:nvSpPr>
        <p:spPr>
          <a:xfrm>
            <a:off x="8991600" y="3796373"/>
            <a:ext cx="32004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So we cannot just ask people to push</a:t>
            </a:r>
            <a:endParaRPr lang="en-US" sz="1125" dirty="0">
              <a:latin typeface="Microsoft YaHei" pitchFamily="34" charset="0"/>
              <a:ea typeface="Microsoft YaHei" pitchFamily="34" charset="-122"/>
              <a:cs typeface="Microsoft YaHei" pitchFamily="34" charset="-120"/>
            </a:endParaRPr>
          </a:p>
        </p:txBody>
      </p:sp>
      <p:sp>
        <p:nvSpPr>
          <p:cNvPr id="38" name="Text 36"/>
          <p:cNvSpPr/>
          <p:nvPr/>
        </p:nvSpPr>
        <p:spPr>
          <a:xfrm>
            <a:off x="8991600" y="4024973"/>
            <a:ext cx="32004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harder. Meetings and process</a:t>
            </a:r>
            <a:endParaRPr lang="en-US" sz="1125" dirty="0">
              <a:latin typeface="Microsoft YaHei" pitchFamily="34" charset="0"/>
              <a:ea typeface="Microsoft YaHei" pitchFamily="34" charset="-122"/>
              <a:cs typeface="Microsoft YaHei" pitchFamily="34" charset="-120"/>
            </a:endParaRPr>
          </a:p>
        </p:txBody>
      </p:sp>
      <p:sp>
        <p:nvSpPr>
          <p:cNvPr id="39" name="Text 37"/>
          <p:cNvSpPr/>
          <p:nvPr/>
        </p:nvSpPr>
        <p:spPr>
          <a:xfrm>
            <a:off x="8991600" y="4253573"/>
            <a:ext cx="32004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go first.</a:t>
            </a:r>
            <a:endParaRPr lang="en-US" sz="1125" dirty="0">
              <a:latin typeface="Microsoft YaHei" pitchFamily="34" charset="0"/>
              <a:ea typeface="Microsoft YaHei" pitchFamily="34" charset="-122"/>
              <a:cs typeface="Microsoft YaHei" pitchFamily="34" charset="-120"/>
            </a:endParaRPr>
          </a:p>
        </p:txBody>
      </p:sp>
      <p:sp>
        <p:nvSpPr>
          <p:cNvPr id="40" name="Text 38"/>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Krystal, Sep 2023, company account</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096307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11"/>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12</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Process</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Fix process first: 8% of those firms reverted</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Shape 13"/>
          <p:cNvSpPr/>
          <p:nvPr/>
        </p:nvSpPr>
        <p:spPr>
          <a:xfrm>
            <a:off x="2286000" y="2781300"/>
            <a:ext cx="5334000" cy="9525"/>
          </a:xfrm>
          <a:prstGeom prst="rect">
            <a:avLst/>
          </a:prstGeom>
          <a:solidFill>
            <a:srgbClr val="E4DFD2"/>
          </a:solidFill>
          <a:ln/>
        </p:spPr>
      </p:sp>
      <p:sp>
        <p:nvSpPr>
          <p:cNvPr id="16" name="Text 14"/>
          <p:cNvSpPr/>
          <p:nvPr/>
        </p:nvSpPr>
        <p:spPr>
          <a:xfrm>
            <a:off x="2438400" y="2038652"/>
            <a:ext cx="9753600" cy="342900"/>
          </a:xfrm>
          <a:prstGeom prst="rect">
            <a:avLst/>
          </a:prstGeom>
          <a:noFill/>
          <a:ln/>
        </p:spPr>
        <p:txBody>
          <a:bodyPr wrap="none" lIns="0" tIns="0" rIns="0" bIns="0" rtlCol="0" anchor="t"/>
          <a:lstStyle/>
          <a:p>
            <a:pPr algn="l" indent="0" marL="0">
              <a:buNone/>
            </a:pPr>
            <a:r>
              <a:rPr lang="en-US" sz="2250" b="1" dirty="0">
                <a:solidFill>
                  <a:srgbClr val="A63A2B"/>
                </a:solidFill>
                <a:latin typeface="Times New Roman" pitchFamily="34" charset="0"/>
                <a:ea typeface="SimSun" pitchFamily="34" charset="-122"/>
                <a:cs typeface="Times New Roman" pitchFamily="34" charset="-120"/>
              </a:rPr>
              <a:t>1</a:t>
            </a:r>
            <a:endParaRPr lang="en-US" sz="2250" dirty="0">
              <a:latin typeface="Times New Roman" pitchFamily="34" charset="0"/>
              <a:ea typeface="SimSun" pitchFamily="34" charset="-122"/>
              <a:cs typeface="Times New Roman" pitchFamily="34" charset="-120"/>
            </a:endParaRPr>
          </a:p>
        </p:txBody>
      </p:sp>
      <p:sp>
        <p:nvSpPr>
          <p:cNvPr id="17" name="Text 15"/>
          <p:cNvSpPr/>
          <p:nvPr/>
        </p:nvSpPr>
        <p:spPr>
          <a:xfrm>
            <a:off x="2971800" y="1987752"/>
            <a:ext cx="9220200" cy="228600"/>
          </a:xfrm>
          <a:prstGeom prst="rect">
            <a:avLst/>
          </a:prstGeom>
          <a:noFill/>
          <a:ln/>
        </p:spPr>
        <p:txBody>
          <a:bodyPr wrap="none" lIns="0" tIns="0" rIns="0" bIns="0" rtlCol="0" anchor="t"/>
          <a:lstStyle/>
          <a:p>
            <a:pPr algn="l" indent="0" marL="0">
              <a:buNone/>
            </a:pPr>
            <a:r>
              <a:rPr lang="en-US" sz="1500" b="1" dirty="0">
                <a:solidFill>
                  <a:srgbClr val="221E18"/>
                </a:solidFill>
                <a:latin typeface="Times New Roman" pitchFamily="34" charset="0"/>
                <a:ea typeface="SimSun" pitchFamily="34" charset="-122"/>
                <a:cs typeface="Times New Roman" pitchFamily="34" charset="-120"/>
              </a:rPr>
              <a:t>30-minute meetings</a:t>
            </a:r>
            <a:endParaRPr lang="en-US" sz="1500" dirty="0">
              <a:latin typeface="Times New Roman" pitchFamily="34" charset="0"/>
              <a:ea typeface="SimSun" pitchFamily="34" charset="-122"/>
              <a:cs typeface="Times New Roman" pitchFamily="34" charset="-120"/>
            </a:endParaRPr>
          </a:p>
        </p:txBody>
      </p:sp>
      <p:sp>
        <p:nvSpPr>
          <p:cNvPr id="18" name="Text 16"/>
          <p:cNvSpPr/>
          <p:nvPr/>
        </p:nvSpPr>
        <p:spPr>
          <a:xfrm>
            <a:off x="2971800" y="2300948"/>
            <a:ext cx="92202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No meetings on Wednesday mornings. Over an hour</a:t>
            </a:r>
            <a:endParaRPr lang="en-US" sz="1125" dirty="0">
              <a:latin typeface="Microsoft YaHei" pitchFamily="34" charset="0"/>
              <a:ea typeface="Microsoft YaHei" pitchFamily="34" charset="-122"/>
              <a:cs typeface="Microsoft YaHei" pitchFamily="34" charset="-120"/>
            </a:endParaRPr>
          </a:p>
        </p:txBody>
      </p:sp>
      <p:sp>
        <p:nvSpPr>
          <p:cNvPr id="19" name="Text 17"/>
          <p:cNvSpPr/>
          <p:nvPr/>
        </p:nvSpPr>
        <p:spPr>
          <a:xfrm>
            <a:off x="2971800" y="2510498"/>
            <a:ext cx="92202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needs sign-off</a:t>
            </a:r>
            <a:endParaRPr lang="en-US" sz="1125" dirty="0">
              <a:latin typeface="Microsoft YaHei" pitchFamily="34" charset="0"/>
              <a:ea typeface="Microsoft YaHei" pitchFamily="34" charset="-122"/>
              <a:cs typeface="Microsoft YaHei" pitchFamily="34" charset="-120"/>
            </a:endParaRPr>
          </a:p>
        </p:txBody>
      </p:sp>
      <p:sp>
        <p:nvSpPr>
          <p:cNvPr id="20" name="Shape 18"/>
          <p:cNvSpPr/>
          <p:nvPr/>
        </p:nvSpPr>
        <p:spPr>
          <a:xfrm>
            <a:off x="2286000" y="3714750"/>
            <a:ext cx="5334000" cy="9525"/>
          </a:xfrm>
          <a:prstGeom prst="rect">
            <a:avLst/>
          </a:prstGeom>
          <a:solidFill>
            <a:srgbClr val="E4DFD2"/>
          </a:solidFill>
          <a:ln/>
        </p:spPr>
      </p:sp>
      <p:sp>
        <p:nvSpPr>
          <p:cNvPr id="21" name="Text 19"/>
          <p:cNvSpPr/>
          <p:nvPr/>
        </p:nvSpPr>
        <p:spPr>
          <a:xfrm>
            <a:off x="2438400" y="3048302"/>
            <a:ext cx="9753600" cy="342900"/>
          </a:xfrm>
          <a:prstGeom prst="rect">
            <a:avLst/>
          </a:prstGeom>
          <a:noFill/>
          <a:ln/>
        </p:spPr>
        <p:txBody>
          <a:bodyPr wrap="none" lIns="0" tIns="0" rIns="0" bIns="0" rtlCol="0" anchor="t"/>
          <a:lstStyle/>
          <a:p>
            <a:pPr algn="l" indent="0" marL="0">
              <a:buNone/>
            </a:pPr>
            <a:r>
              <a:rPr lang="en-US" sz="2250" b="1" dirty="0">
                <a:solidFill>
                  <a:srgbClr val="A63A2B"/>
                </a:solidFill>
                <a:latin typeface="Times New Roman" pitchFamily="34" charset="0"/>
                <a:ea typeface="SimSun" pitchFamily="34" charset="-122"/>
                <a:cs typeface="Times New Roman" pitchFamily="34" charset="-120"/>
              </a:rPr>
              <a:t>2</a:t>
            </a:r>
            <a:endParaRPr lang="en-US" sz="2250" dirty="0">
              <a:latin typeface="Times New Roman" pitchFamily="34" charset="0"/>
              <a:ea typeface="SimSun" pitchFamily="34" charset="-122"/>
              <a:cs typeface="Times New Roman" pitchFamily="34" charset="-120"/>
            </a:endParaRPr>
          </a:p>
        </p:txBody>
      </p:sp>
      <p:sp>
        <p:nvSpPr>
          <p:cNvPr id="22" name="Text 20"/>
          <p:cNvSpPr/>
          <p:nvPr/>
        </p:nvSpPr>
        <p:spPr>
          <a:xfrm>
            <a:off x="2971800" y="2997402"/>
            <a:ext cx="9220200" cy="228600"/>
          </a:xfrm>
          <a:prstGeom prst="rect">
            <a:avLst/>
          </a:prstGeom>
          <a:noFill/>
          <a:ln/>
        </p:spPr>
        <p:txBody>
          <a:bodyPr wrap="none" lIns="0" tIns="0" rIns="0" bIns="0" rtlCol="0" anchor="t"/>
          <a:lstStyle/>
          <a:p>
            <a:pPr algn="l" indent="0" marL="0">
              <a:buNone/>
            </a:pPr>
            <a:r>
              <a:rPr lang="en-US" sz="1500" b="1" dirty="0">
                <a:solidFill>
                  <a:srgbClr val="221E18"/>
                </a:solidFill>
                <a:latin typeface="Times New Roman" pitchFamily="34" charset="0"/>
                <a:ea typeface="SimSun" pitchFamily="34" charset="-122"/>
                <a:cs typeface="Times New Roman" pitchFamily="34" charset="-120"/>
              </a:rPr>
              <a:t>Written updates</a:t>
            </a:r>
            <a:endParaRPr lang="en-US" sz="1500" dirty="0">
              <a:latin typeface="Times New Roman" pitchFamily="34" charset="0"/>
              <a:ea typeface="SimSun" pitchFamily="34" charset="-122"/>
              <a:cs typeface="Times New Roman" pitchFamily="34" charset="-120"/>
            </a:endParaRPr>
          </a:p>
        </p:txBody>
      </p:sp>
      <p:sp>
        <p:nvSpPr>
          <p:cNvPr id="23" name="Text 21"/>
          <p:cNvSpPr/>
          <p:nvPr/>
        </p:nvSpPr>
        <p:spPr>
          <a:xfrm>
            <a:off x="2971800" y="3310598"/>
            <a:ext cx="92202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One weekly note replaces the status meeting</a:t>
            </a:r>
            <a:endParaRPr lang="en-US" sz="1125" dirty="0">
              <a:latin typeface="Microsoft YaHei" pitchFamily="34" charset="0"/>
              <a:ea typeface="Microsoft YaHei" pitchFamily="34" charset="-122"/>
              <a:cs typeface="Microsoft YaHei" pitchFamily="34" charset="-120"/>
            </a:endParaRPr>
          </a:p>
        </p:txBody>
      </p:sp>
      <p:sp>
        <p:nvSpPr>
          <p:cNvPr id="24" name="Shape 22"/>
          <p:cNvSpPr/>
          <p:nvPr/>
        </p:nvSpPr>
        <p:spPr>
          <a:xfrm>
            <a:off x="2286000" y="4648200"/>
            <a:ext cx="5334000" cy="9525"/>
          </a:xfrm>
          <a:prstGeom prst="rect">
            <a:avLst/>
          </a:prstGeom>
          <a:solidFill>
            <a:srgbClr val="E4DFD2"/>
          </a:solidFill>
          <a:ln/>
        </p:spPr>
      </p:sp>
      <p:sp>
        <p:nvSpPr>
          <p:cNvPr id="25" name="Text 23"/>
          <p:cNvSpPr/>
          <p:nvPr/>
        </p:nvSpPr>
        <p:spPr>
          <a:xfrm>
            <a:off x="2438400" y="3981752"/>
            <a:ext cx="9753600" cy="342900"/>
          </a:xfrm>
          <a:prstGeom prst="rect">
            <a:avLst/>
          </a:prstGeom>
          <a:noFill/>
          <a:ln/>
        </p:spPr>
        <p:txBody>
          <a:bodyPr wrap="none" lIns="0" tIns="0" rIns="0" bIns="0" rtlCol="0" anchor="t"/>
          <a:lstStyle/>
          <a:p>
            <a:pPr algn="l" indent="0" marL="0">
              <a:buNone/>
            </a:pPr>
            <a:r>
              <a:rPr lang="en-US" sz="2250" b="1" dirty="0">
                <a:solidFill>
                  <a:srgbClr val="A63A2B"/>
                </a:solidFill>
                <a:latin typeface="Times New Roman" pitchFamily="34" charset="0"/>
                <a:ea typeface="SimSun" pitchFamily="34" charset="-122"/>
                <a:cs typeface="Times New Roman" pitchFamily="34" charset="-120"/>
              </a:rPr>
              <a:t>3</a:t>
            </a:r>
            <a:endParaRPr lang="en-US" sz="2250" dirty="0">
              <a:latin typeface="Times New Roman" pitchFamily="34" charset="0"/>
              <a:ea typeface="SimSun" pitchFamily="34" charset="-122"/>
              <a:cs typeface="Times New Roman" pitchFamily="34" charset="-120"/>
            </a:endParaRPr>
          </a:p>
        </p:txBody>
      </p:sp>
      <p:sp>
        <p:nvSpPr>
          <p:cNvPr id="26" name="Text 24"/>
          <p:cNvSpPr/>
          <p:nvPr/>
        </p:nvSpPr>
        <p:spPr>
          <a:xfrm>
            <a:off x="2971800" y="3930852"/>
            <a:ext cx="9220200" cy="228600"/>
          </a:xfrm>
          <a:prstGeom prst="rect">
            <a:avLst/>
          </a:prstGeom>
          <a:noFill/>
          <a:ln/>
        </p:spPr>
        <p:txBody>
          <a:bodyPr wrap="none" lIns="0" tIns="0" rIns="0" bIns="0" rtlCol="0" anchor="t"/>
          <a:lstStyle/>
          <a:p>
            <a:pPr algn="l" indent="0" marL="0">
              <a:buNone/>
            </a:pPr>
            <a:r>
              <a:rPr lang="en-US" sz="1500" b="1" dirty="0">
                <a:solidFill>
                  <a:srgbClr val="221E18"/>
                </a:solidFill>
                <a:latin typeface="Times New Roman" pitchFamily="34" charset="0"/>
                <a:ea typeface="SimSun" pitchFamily="34" charset="-122"/>
                <a:cs typeface="Times New Roman" pitchFamily="34" charset="-120"/>
              </a:rPr>
              <a:t>Two sign-offs at most</a:t>
            </a:r>
            <a:endParaRPr lang="en-US" sz="1500" dirty="0">
              <a:latin typeface="Times New Roman" pitchFamily="34" charset="0"/>
              <a:ea typeface="SimSun" pitchFamily="34" charset="-122"/>
              <a:cs typeface="Times New Roman" pitchFamily="34" charset="-120"/>
            </a:endParaRPr>
          </a:p>
        </p:txBody>
      </p:sp>
      <p:sp>
        <p:nvSpPr>
          <p:cNvPr id="27" name="Text 25"/>
          <p:cNvSpPr/>
          <p:nvPr/>
        </p:nvSpPr>
        <p:spPr>
          <a:xfrm>
            <a:off x="2971800" y="4244048"/>
            <a:ext cx="92202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For routine approvals</a:t>
            </a:r>
            <a:endParaRPr lang="en-US" sz="1125" dirty="0">
              <a:latin typeface="Microsoft YaHei" pitchFamily="34" charset="0"/>
              <a:ea typeface="Microsoft YaHei" pitchFamily="34" charset="-122"/>
              <a:cs typeface="Microsoft YaHei" pitchFamily="34" charset="-120"/>
            </a:endParaRPr>
          </a:p>
        </p:txBody>
      </p:sp>
      <p:sp>
        <p:nvSpPr>
          <p:cNvPr id="28" name="Shape 26"/>
          <p:cNvSpPr/>
          <p:nvPr/>
        </p:nvSpPr>
        <p:spPr>
          <a:xfrm>
            <a:off x="2286000" y="4705350"/>
            <a:ext cx="5334000" cy="876300"/>
          </a:xfrm>
          <a:prstGeom prst="rect">
            <a:avLst/>
          </a:prstGeom>
          <a:solidFill>
            <a:srgbClr val="F0E2D8"/>
          </a:solidFill>
          <a:ln/>
        </p:spPr>
      </p:sp>
      <p:sp>
        <p:nvSpPr>
          <p:cNvPr id="29" name="Shape 27"/>
          <p:cNvSpPr/>
          <p:nvPr/>
        </p:nvSpPr>
        <p:spPr>
          <a:xfrm>
            <a:off x="2286000" y="5581650"/>
            <a:ext cx="5334000" cy="9525"/>
          </a:xfrm>
          <a:prstGeom prst="rect">
            <a:avLst/>
          </a:prstGeom>
          <a:solidFill>
            <a:srgbClr val="E4DFD2"/>
          </a:solidFill>
          <a:ln/>
        </p:spPr>
      </p:sp>
      <p:sp>
        <p:nvSpPr>
          <p:cNvPr id="30" name="Text 28"/>
          <p:cNvSpPr/>
          <p:nvPr/>
        </p:nvSpPr>
        <p:spPr>
          <a:xfrm>
            <a:off x="2438400" y="4915202"/>
            <a:ext cx="9753600" cy="342900"/>
          </a:xfrm>
          <a:prstGeom prst="rect">
            <a:avLst/>
          </a:prstGeom>
          <a:noFill/>
          <a:ln/>
        </p:spPr>
        <p:txBody>
          <a:bodyPr wrap="none" lIns="0" tIns="0" rIns="0" bIns="0" rtlCol="0" anchor="t"/>
          <a:lstStyle/>
          <a:p>
            <a:pPr algn="l" indent="0" marL="0">
              <a:buNone/>
            </a:pPr>
            <a:r>
              <a:rPr lang="en-US" sz="2250" b="1" dirty="0">
                <a:solidFill>
                  <a:srgbClr val="A63A2B"/>
                </a:solidFill>
                <a:latin typeface="Times New Roman" pitchFamily="34" charset="0"/>
                <a:ea typeface="SimSun" pitchFamily="34" charset="-122"/>
                <a:cs typeface="Times New Roman" pitchFamily="34" charset="-120"/>
              </a:rPr>
              <a:t>4</a:t>
            </a:r>
            <a:endParaRPr lang="en-US" sz="2250" dirty="0">
              <a:latin typeface="Times New Roman" pitchFamily="34" charset="0"/>
              <a:ea typeface="SimSun" pitchFamily="34" charset="-122"/>
              <a:cs typeface="Times New Roman" pitchFamily="34" charset="-120"/>
            </a:endParaRPr>
          </a:p>
        </p:txBody>
      </p:sp>
      <p:sp>
        <p:nvSpPr>
          <p:cNvPr id="31" name="Text 29"/>
          <p:cNvSpPr/>
          <p:nvPr/>
        </p:nvSpPr>
        <p:spPr>
          <a:xfrm>
            <a:off x="2971800" y="4864302"/>
            <a:ext cx="9220200" cy="228600"/>
          </a:xfrm>
          <a:prstGeom prst="rect">
            <a:avLst/>
          </a:prstGeom>
          <a:noFill/>
          <a:ln/>
        </p:spPr>
        <p:txBody>
          <a:bodyPr wrap="none" lIns="0" tIns="0" rIns="0" bIns="0" rtlCol="0" anchor="t"/>
          <a:lstStyle/>
          <a:p>
            <a:pPr algn="l" indent="0" marL="0">
              <a:buNone/>
            </a:pPr>
            <a:r>
              <a:rPr lang="en-US" sz="1500" b="1" dirty="0">
                <a:solidFill>
                  <a:srgbClr val="A63A2B"/>
                </a:solidFill>
                <a:latin typeface="Times New Roman" pitchFamily="34" charset="0"/>
                <a:ea typeface="SimSun" pitchFamily="34" charset="-122"/>
                <a:cs typeface="Times New Roman" pitchFamily="34" charset="-120"/>
              </a:rPr>
              <a:t>A stop-doing list per team</a:t>
            </a:r>
            <a:endParaRPr lang="en-US" sz="1500" dirty="0">
              <a:latin typeface="Times New Roman" pitchFamily="34" charset="0"/>
              <a:ea typeface="SimSun" pitchFamily="34" charset="-122"/>
              <a:cs typeface="Times New Roman" pitchFamily="34" charset="-120"/>
            </a:endParaRPr>
          </a:p>
        </p:txBody>
      </p:sp>
      <p:sp>
        <p:nvSpPr>
          <p:cNvPr id="32" name="Text 30"/>
          <p:cNvSpPr/>
          <p:nvPr/>
        </p:nvSpPr>
        <p:spPr>
          <a:xfrm>
            <a:off x="2971800" y="5177498"/>
            <a:ext cx="92202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The reports and steps we drop for the trial</a:t>
            </a:r>
            <a:endParaRPr lang="en-US" sz="1125" dirty="0">
              <a:latin typeface="Microsoft YaHei" pitchFamily="34" charset="0"/>
              <a:ea typeface="Microsoft YaHei" pitchFamily="34" charset="-122"/>
              <a:cs typeface="Microsoft YaHei" pitchFamily="34" charset="-120"/>
            </a:endParaRPr>
          </a:p>
        </p:txBody>
      </p:sp>
      <p:sp>
        <p:nvSpPr>
          <p:cNvPr id="33" name="Shape 31"/>
          <p:cNvSpPr/>
          <p:nvPr/>
        </p:nvSpPr>
        <p:spPr>
          <a:xfrm rot="90000">
            <a:off x="8009774" y="1800465"/>
            <a:ext cx="3581400" cy="2190750"/>
          </a:xfrm>
          <a:prstGeom prst="rect">
            <a:avLst/>
          </a:prstGeom>
          <a:solidFill>
            <a:srgbClr val="D8D3CA"/>
          </a:solidFill>
          <a:ln/>
        </p:spPr>
      </p:sp>
      <p:sp>
        <p:nvSpPr>
          <p:cNvPr id="34" name="Shape 32"/>
          <p:cNvSpPr/>
          <p:nvPr/>
        </p:nvSpPr>
        <p:spPr>
          <a:xfrm rot="90000">
            <a:off x="8001000" y="1771650"/>
            <a:ext cx="3581400" cy="2190750"/>
          </a:xfrm>
          <a:prstGeom prst="rect">
            <a:avLst/>
          </a:prstGeom>
          <a:solidFill>
            <a:srgbClr val="FFFFFF"/>
          </a:solidFill>
          <a:ln/>
        </p:spPr>
      </p:sp>
      <p:pic>
        <p:nvPicPr>
          <p:cNvPr id="35" name="Image 0" descr="preencoded.png">    </p:cNvPr>
          <p:cNvPicPr>
            <a:picLocks noChangeAspect="1"/>
          </p:cNvPicPr>
          <p:nvPr/>
        </p:nvPicPr>
        <p:blipFill>
          <a:blip r:embed="rId1"/>
          <a:srcRect l="7813" r="7813" t="0" b="0"/>
          <a:stretch/>
        </p:blipFill>
        <p:spPr>
          <a:xfrm rot="90000">
            <a:off x="8079943" y="1847886"/>
            <a:ext cx="3429000" cy="1828800"/>
          </a:xfrm>
          <a:prstGeom prst="rect">
            <a:avLst/>
          </a:prstGeom>
        </p:spPr>
      </p:pic>
      <p:sp>
        <p:nvSpPr>
          <p:cNvPr id="36" name="Text 33"/>
          <p:cNvSpPr/>
          <p:nvPr/>
        </p:nvSpPr>
        <p:spPr>
          <a:xfrm rot="90000">
            <a:off x="8053449" y="3702035"/>
            <a:ext cx="2905506"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Exhibit 7 · A whiteboard stand-up (illustrative)</a:t>
            </a:r>
            <a:endParaRPr lang="en-US" sz="900" dirty="0">
              <a:latin typeface="Courier New" pitchFamily="34" charset="0"/>
              <a:ea typeface="Microsoft YaHei" pitchFamily="34" charset="-122"/>
              <a:cs typeface="Courier New" pitchFamily="34" charset="-120"/>
            </a:endParaRPr>
          </a:p>
        </p:txBody>
      </p:sp>
      <p:sp>
        <p:nvSpPr>
          <p:cNvPr id="37" name="Shape 34"/>
          <p:cNvSpPr/>
          <p:nvPr/>
        </p:nvSpPr>
        <p:spPr>
          <a:xfrm>
            <a:off x="8005763" y="4195763"/>
            <a:ext cx="3571875" cy="1704975"/>
          </a:xfrm>
          <a:prstGeom prst="rect">
            <a:avLst/>
          </a:prstGeom>
          <a:solidFill>
            <a:srgbClr val="FBF8F1"/>
          </a:solidFill>
          <a:ln w="9525">
            <a:solidFill>
              <a:srgbClr val="E4DFD2"/>
            </a:solidFill>
            <a:prstDash val="solid"/>
          </a:ln>
        </p:spPr>
      </p:sp>
      <p:sp>
        <p:nvSpPr>
          <p:cNvPr id="38" name="Text 35"/>
          <p:cNvSpPr/>
          <p:nvPr/>
        </p:nvSpPr>
        <p:spPr>
          <a:xfrm>
            <a:off x="8210550" y="4367549"/>
            <a:ext cx="398145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Portugal, 21 firms: share that went back</a:t>
            </a:r>
            <a:endParaRPr lang="en-US" sz="975" dirty="0">
              <a:latin typeface="Courier New" pitchFamily="34" charset="0"/>
              <a:ea typeface="Microsoft YaHei" pitchFamily="34" charset="-122"/>
              <a:cs typeface="Courier New" pitchFamily="34" charset="-120"/>
            </a:endParaRPr>
          </a:p>
        </p:txBody>
      </p:sp>
      <p:sp>
        <p:nvSpPr>
          <p:cNvPr id="39" name="Text 36"/>
          <p:cNvSpPr/>
          <p:nvPr/>
        </p:nvSpPr>
        <p:spPr>
          <a:xfrm>
            <a:off x="8210550" y="4655709"/>
            <a:ext cx="3981450" cy="594360"/>
          </a:xfrm>
          <a:prstGeom prst="rect">
            <a:avLst/>
          </a:prstGeom>
          <a:noFill/>
          <a:ln/>
        </p:spPr>
        <p:txBody>
          <a:bodyPr wrap="none" lIns="0" tIns="0" rIns="0" bIns="0" rtlCol="0" anchor="t"/>
          <a:lstStyle/>
          <a:p>
            <a:pPr algn="l" indent="0" marL="0">
              <a:buNone/>
            </a:pPr>
            <a:r>
              <a:rPr lang="en-US" sz="3900" b="1" dirty="0">
                <a:solidFill>
                  <a:srgbClr val="A63A2B"/>
                </a:solidFill>
                <a:latin typeface="Times New Roman" pitchFamily="34" charset="0"/>
                <a:ea typeface="SimSun" pitchFamily="34" charset="-122"/>
                <a:cs typeface="Times New Roman" pitchFamily="34" charset="-120"/>
              </a:rPr>
              <a:t>8%</a:t>
            </a:r>
            <a:endParaRPr lang="en-US" sz="3900" dirty="0">
              <a:latin typeface="Times New Roman" pitchFamily="34" charset="0"/>
              <a:ea typeface="SimSun" pitchFamily="34" charset="-122"/>
              <a:cs typeface="Times New Roman" pitchFamily="34" charset="-120"/>
            </a:endParaRPr>
          </a:p>
        </p:txBody>
      </p:sp>
      <p:sp>
        <p:nvSpPr>
          <p:cNvPr id="40" name="Text 37"/>
          <p:cNvSpPr/>
          <p:nvPr/>
        </p:nvSpPr>
        <p:spPr>
          <a:xfrm>
            <a:off x="8210550" y="5300962"/>
            <a:ext cx="3981450" cy="160020"/>
          </a:xfrm>
          <a:prstGeom prst="rect">
            <a:avLst/>
          </a:prstGeom>
          <a:noFill/>
          <a:ln/>
        </p:spPr>
        <p:txBody>
          <a:bodyPr wrap="none" lIns="0" tIns="0" rIns="0" bIns="0" rtlCol="0" anchor="t"/>
          <a:lstStyle/>
          <a:p>
            <a:pPr algn="l" indent="0" marL="0">
              <a:buNone/>
            </a:pPr>
            <a:r>
              <a:rPr lang="en-US" sz="1050" dirty="0">
                <a:solidFill>
                  <a:srgbClr val="221E18"/>
                </a:solidFill>
                <a:latin typeface="Microsoft YaHei" pitchFamily="34" charset="0"/>
                <a:ea typeface="Microsoft YaHei" pitchFamily="34" charset="-122"/>
                <a:cs typeface="Microsoft YaHei" pitchFamily="34" charset="-120"/>
              </a:rPr>
              <a:t>Two or more changes</a:t>
            </a:r>
            <a:endParaRPr lang="en-US" sz="1050" dirty="0">
              <a:latin typeface="Microsoft YaHei" pitchFamily="34" charset="0"/>
              <a:ea typeface="Microsoft YaHei" pitchFamily="34" charset="-122"/>
              <a:cs typeface="Microsoft YaHei" pitchFamily="34" charset="-120"/>
            </a:endParaRPr>
          </a:p>
        </p:txBody>
      </p:sp>
      <p:sp>
        <p:nvSpPr>
          <p:cNvPr id="41" name="Text 38"/>
          <p:cNvSpPr/>
          <p:nvPr/>
        </p:nvSpPr>
        <p:spPr>
          <a:xfrm>
            <a:off x="9791700" y="4655709"/>
            <a:ext cx="2400300" cy="594360"/>
          </a:xfrm>
          <a:prstGeom prst="rect">
            <a:avLst/>
          </a:prstGeom>
          <a:noFill/>
          <a:ln/>
        </p:spPr>
        <p:txBody>
          <a:bodyPr wrap="none" lIns="0" tIns="0" rIns="0" bIns="0" rtlCol="0" anchor="t"/>
          <a:lstStyle/>
          <a:p>
            <a:pPr algn="l" indent="0" marL="0">
              <a:buNone/>
            </a:pPr>
            <a:r>
              <a:rPr lang="en-US" sz="3900" b="1" dirty="0">
                <a:solidFill>
                  <a:srgbClr val="918B81"/>
                </a:solidFill>
                <a:latin typeface="Times New Roman" pitchFamily="34" charset="0"/>
                <a:ea typeface="SimSun" pitchFamily="34" charset="-122"/>
                <a:cs typeface="Times New Roman" pitchFamily="34" charset="-120"/>
              </a:rPr>
              <a:t>38%</a:t>
            </a:r>
            <a:endParaRPr lang="en-US" sz="3900" dirty="0">
              <a:latin typeface="Times New Roman" pitchFamily="34" charset="0"/>
              <a:ea typeface="SimSun" pitchFamily="34" charset="-122"/>
              <a:cs typeface="Times New Roman" pitchFamily="34" charset="-120"/>
            </a:endParaRPr>
          </a:p>
        </p:txBody>
      </p:sp>
      <p:sp>
        <p:nvSpPr>
          <p:cNvPr id="42" name="Text 39"/>
          <p:cNvSpPr/>
          <p:nvPr/>
        </p:nvSpPr>
        <p:spPr>
          <a:xfrm>
            <a:off x="9791700" y="5300962"/>
            <a:ext cx="2400300" cy="160020"/>
          </a:xfrm>
          <a:prstGeom prst="rect">
            <a:avLst/>
          </a:prstGeom>
          <a:noFill/>
          <a:ln/>
        </p:spPr>
        <p:txBody>
          <a:bodyPr wrap="none" lIns="0" tIns="0" rIns="0" bIns="0" rtlCol="0" anchor="t"/>
          <a:lstStyle/>
          <a:p>
            <a:pPr algn="l" indent="0" marL="0">
              <a:buNone/>
            </a:pPr>
            <a:r>
              <a:rPr lang="en-US" sz="1050" dirty="0">
                <a:solidFill>
                  <a:srgbClr val="675E51"/>
                </a:solidFill>
                <a:latin typeface="Microsoft YaHei" pitchFamily="34" charset="0"/>
                <a:ea typeface="Microsoft YaHei" pitchFamily="34" charset="-122"/>
                <a:cs typeface="Microsoft YaHei" pitchFamily="34" charset="-120"/>
              </a:rPr>
              <a:t>One change or none</a:t>
            </a:r>
            <a:endParaRPr lang="en-US" sz="1050" dirty="0">
              <a:latin typeface="Microsoft YaHei" pitchFamily="34" charset="0"/>
              <a:ea typeface="Microsoft YaHei" pitchFamily="34" charset="-122"/>
              <a:cs typeface="Microsoft YaHei" pitchFamily="34" charset="-120"/>
            </a:endParaRPr>
          </a:p>
        </p:txBody>
      </p:sp>
      <p:sp>
        <p:nvSpPr>
          <p:cNvPr id="43" name="Text 40"/>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Gomes and Fontinha, Portugal pilot final report, Jul 2024, 21 firms. Image is AI-generated</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096307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12"/>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13</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Schedule</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Start January 4. Decide by July 31.</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Text 13"/>
          <p:cNvSpPr/>
          <p:nvPr/>
        </p:nvSpPr>
        <p:spPr>
          <a:xfrm>
            <a:off x="0" y="1843424"/>
            <a:ext cx="5501640"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Oct</a:t>
            </a:r>
            <a:endParaRPr lang="en-US" sz="975" dirty="0">
              <a:latin typeface="Courier New" pitchFamily="34" charset="0"/>
              <a:ea typeface="Microsoft YaHei" pitchFamily="34" charset="-122"/>
              <a:cs typeface="Courier New" pitchFamily="34" charset="-120"/>
            </a:endParaRPr>
          </a:p>
        </p:txBody>
      </p:sp>
      <p:sp>
        <p:nvSpPr>
          <p:cNvPr id="16" name="Text 14"/>
          <p:cNvSpPr/>
          <p:nvPr/>
        </p:nvSpPr>
        <p:spPr>
          <a:xfrm>
            <a:off x="2286000" y="2575724"/>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2026</a:t>
            </a:r>
            <a:endParaRPr lang="en-US" sz="900" dirty="0">
              <a:latin typeface="Courier New" pitchFamily="34" charset="0"/>
              <a:ea typeface="Microsoft YaHei" pitchFamily="34" charset="-122"/>
              <a:cs typeface="Courier New" pitchFamily="34" charset="-120"/>
            </a:endParaRPr>
          </a:p>
        </p:txBody>
      </p:sp>
      <p:sp>
        <p:nvSpPr>
          <p:cNvPr id="17" name="Text 15"/>
          <p:cNvSpPr/>
          <p:nvPr/>
        </p:nvSpPr>
        <p:spPr>
          <a:xfrm>
            <a:off x="0" y="1843424"/>
            <a:ext cx="7360920"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Nov</a:t>
            </a:r>
            <a:endParaRPr lang="en-US" sz="975" dirty="0">
              <a:latin typeface="Courier New" pitchFamily="34" charset="0"/>
              <a:ea typeface="Microsoft YaHei" pitchFamily="34" charset="-122"/>
              <a:cs typeface="Courier New" pitchFamily="34" charset="-120"/>
            </a:endParaRPr>
          </a:p>
        </p:txBody>
      </p:sp>
      <p:sp>
        <p:nvSpPr>
          <p:cNvPr id="18" name="Text 16"/>
          <p:cNvSpPr/>
          <p:nvPr/>
        </p:nvSpPr>
        <p:spPr>
          <a:xfrm>
            <a:off x="0" y="1843424"/>
            <a:ext cx="9220200"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Dec</a:t>
            </a:r>
            <a:endParaRPr lang="en-US" sz="975" dirty="0">
              <a:latin typeface="Courier New" pitchFamily="34" charset="0"/>
              <a:ea typeface="Microsoft YaHei" pitchFamily="34" charset="-122"/>
              <a:cs typeface="Courier New" pitchFamily="34" charset="-120"/>
            </a:endParaRPr>
          </a:p>
        </p:txBody>
      </p:sp>
      <p:sp>
        <p:nvSpPr>
          <p:cNvPr id="19" name="Text 17"/>
          <p:cNvSpPr/>
          <p:nvPr/>
        </p:nvSpPr>
        <p:spPr>
          <a:xfrm>
            <a:off x="0" y="1843424"/>
            <a:ext cx="11079480"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Jan</a:t>
            </a:r>
            <a:endParaRPr lang="en-US" sz="975" dirty="0">
              <a:latin typeface="Courier New" pitchFamily="34" charset="0"/>
              <a:ea typeface="Microsoft YaHei" pitchFamily="34" charset="-122"/>
              <a:cs typeface="Courier New" pitchFamily="34" charset="-120"/>
            </a:endParaRPr>
          </a:p>
        </p:txBody>
      </p:sp>
      <p:sp>
        <p:nvSpPr>
          <p:cNvPr id="20" name="Text 18"/>
          <p:cNvSpPr/>
          <p:nvPr/>
        </p:nvSpPr>
        <p:spPr>
          <a:xfrm>
            <a:off x="5074920" y="2575724"/>
            <a:ext cx="711708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2027</a:t>
            </a:r>
            <a:endParaRPr lang="en-US" sz="900" dirty="0">
              <a:latin typeface="Courier New" pitchFamily="34" charset="0"/>
              <a:ea typeface="Microsoft YaHei" pitchFamily="34" charset="-122"/>
              <a:cs typeface="Courier New" pitchFamily="34" charset="-120"/>
            </a:endParaRPr>
          </a:p>
        </p:txBody>
      </p:sp>
      <p:sp>
        <p:nvSpPr>
          <p:cNvPr id="21" name="Text 19"/>
          <p:cNvSpPr/>
          <p:nvPr/>
        </p:nvSpPr>
        <p:spPr>
          <a:xfrm>
            <a:off x="746760" y="1843424"/>
            <a:ext cx="11445240"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Feb</a:t>
            </a:r>
            <a:endParaRPr lang="en-US" sz="975" dirty="0">
              <a:latin typeface="Courier New" pitchFamily="34" charset="0"/>
              <a:ea typeface="Microsoft YaHei" pitchFamily="34" charset="-122"/>
              <a:cs typeface="Courier New" pitchFamily="34" charset="-120"/>
            </a:endParaRPr>
          </a:p>
        </p:txBody>
      </p:sp>
      <p:sp>
        <p:nvSpPr>
          <p:cNvPr id="22" name="Text 20"/>
          <p:cNvSpPr/>
          <p:nvPr/>
        </p:nvSpPr>
        <p:spPr>
          <a:xfrm>
            <a:off x="2606040" y="1843424"/>
            <a:ext cx="9585960"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Mar</a:t>
            </a:r>
            <a:endParaRPr lang="en-US" sz="975" dirty="0">
              <a:latin typeface="Courier New" pitchFamily="34" charset="0"/>
              <a:ea typeface="Microsoft YaHei" pitchFamily="34" charset="-122"/>
              <a:cs typeface="Courier New" pitchFamily="34" charset="-120"/>
            </a:endParaRPr>
          </a:p>
        </p:txBody>
      </p:sp>
      <p:sp>
        <p:nvSpPr>
          <p:cNvPr id="23" name="Text 21"/>
          <p:cNvSpPr/>
          <p:nvPr/>
        </p:nvSpPr>
        <p:spPr>
          <a:xfrm>
            <a:off x="4465320" y="1843424"/>
            <a:ext cx="7726680"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Apr</a:t>
            </a:r>
            <a:endParaRPr lang="en-US" sz="975" dirty="0">
              <a:latin typeface="Courier New" pitchFamily="34" charset="0"/>
              <a:ea typeface="Microsoft YaHei" pitchFamily="34" charset="-122"/>
              <a:cs typeface="Courier New" pitchFamily="34" charset="-120"/>
            </a:endParaRPr>
          </a:p>
        </p:txBody>
      </p:sp>
      <p:sp>
        <p:nvSpPr>
          <p:cNvPr id="24" name="Text 22"/>
          <p:cNvSpPr/>
          <p:nvPr/>
        </p:nvSpPr>
        <p:spPr>
          <a:xfrm>
            <a:off x="6324600" y="1843424"/>
            <a:ext cx="5867400"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May</a:t>
            </a:r>
            <a:endParaRPr lang="en-US" sz="975" dirty="0">
              <a:latin typeface="Courier New" pitchFamily="34" charset="0"/>
              <a:ea typeface="Microsoft YaHei" pitchFamily="34" charset="-122"/>
              <a:cs typeface="Courier New" pitchFamily="34" charset="-120"/>
            </a:endParaRPr>
          </a:p>
        </p:txBody>
      </p:sp>
      <p:sp>
        <p:nvSpPr>
          <p:cNvPr id="25" name="Text 23"/>
          <p:cNvSpPr/>
          <p:nvPr/>
        </p:nvSpPr>
        <p:spPr>
          <a:xfrm>
            <a:off x="8183880" y="1843424"/>
            <a:ext cx="4008120"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Jun</a:t>
            </a:r>
            <a:endParaRPr lang="en-US" sz="975" dirty="0">
              <a:latin typeface="Courier New" pitchFamily="34" charset="0"/>
              <a:ea typeface="Microsoft YaHei" pitchFamily="34" charset="-122"/>
              <a:cs typeface="Courier New" pitchFamily="34" charset="-120"/>
            </a:endParaRPr>
          </a:p>
        </p:txBody>
      </p:sp>
      <p:sp>
        <p:nvSpPr>
          <p:cNvPr id="26" name="Text 24"/>
          <p:cNvSpPr/>
          <p:nvPr/>
        </p:nvSpPr>
        <p:spPr>
          <a:xfrm>
            <a:off x="10043160" y="1843424"/>
            <a:ext cx="2148840" cy="148590"/>
          </a:xfrm>
          <a:prstGeom prst="rect">
            <a:avLst/>
          </a:prstGeom>
          <a:noFill/>
          <a:ln/>
        </p:spPr>
        <p:txBody>
          <a:bodyPr wrap="none" lIns="0" tIns="0" rIns="0" bIns="0" rtlCol="0" anchor="t"/>
          <a:lstStyle/>
          <a:p>
            <a:pPr algn="ctr" indent="0" marL="0">
              <a:buNone/>
            </a:pPr>
            <a:r>
              <a:rPr lang="en-US" sz="975" dirty="0">
                <a:solidFill>
                  <a:srgbClr val="675E51"/>
                </a:solidFill>
                <a:latin typeface="Courier New" pitchFamily="34" charset="0"/>
                <a:ea typeface="Microsoft YaHei" pitchFamily="34" charset="-122"/>
                <a:cs typeface="Courier New" pitchFamily="34" charset="-120"/>
              </a:rPr>
              <a:t>Jul</a:t>
            </a:r>
            <a:endParaRPr lang="en-US" sz="975" dirty="0">
              <a:latin typeface="Courier New" pitchFamily="34" charset="0"/>
              <a:ea typeface="Microsoft YaHei" pitchFamily="34" charset="-122"/>
              <a:cs typeface="Courier New" pitchFamily="34" charset="-120"/>
            </a:endParaRPr>
          </a:p>
        </p:txBody>
      </p:sp>
      <p:sp>
        <p:nvSpPr>
          <p:cNvPr id="27" name="Shape 25"/>
          <p:cNvSpPr/>
          <p:nvPr/>
        </p:nvSpPr>
        <p:spPr>
          <a:xfrm>
            <a:off x="2286000" y="2038350"/>
            <a:ext cx="9525" cy="685800"/>
          </a:xfrm>
          <a:prstGeom prst="rect">
            <a:avLst/>
          </a:prstGeom>
          <a:solidFill>
            <a:srgbClr val="E4DFD2"/>
          </a:solidFill>
          <a:ln/>
        </p:spPr>
      </p:sp>
      <p:sp>
        <p:nvSpPr>
          <p:cNvPr id="28" name="Shape 26"/>
          <p:cNvSpPr/>
          <p:nvPr/>
        </p:nvSpPr>
        <p:spPr>
          <a:xfrm>
            <a:off x="3215640" y="2038350"/>
            <a:ext cx="9525" cy="685800"/>
          </a:xfrm>
          <a:prstGeom prst="rect">
            <a:avLst/>
          </a:prstGeom>
          <a:solidFill>
            <a:srgbClr val="E4DFD2"/>
          </a:solidFill>
          <a:ln/>
        </p:spPr>
      </p:sp>
      <p:sp>
        <p:nvSpPr>
          <p:cNvPr id="29" name="Shape 27"/>
          <p:cNvSpPr/>
          <p:nvPr/>
        </p:nvSpPr>
        <p:spPr>
          <a:xfrm>
            <a:off x="4145280" y="2038350"/>
            <a:ext cx="9525" cy="685800"/>
          </a:xfrm>
          <a:prstGeom prst="rect">
            <a:avLst/>
          </a:prstGeom>
          <a:solidFill>
            <a:srgbClr val="E4DFD2"/>
          </a:solidFill>
          <a:ln/>
        </p:spPr>
      </p:sp>
      <p:sp>
        <p:nvSpPr>
          <p:cNvPr id="30" name="Shape 28"/>
          <p:cNvSpPr/>
          <p:nvPr/>
        </p:nvSpPr>
        <p:spPr>
          <a:xfrm>
            <a:off x="5074920" y="2038350"/>
            <a:ext cx="9525" cy="685800"/>
          </a:xfrm>
          <a:prstGeom prst="rect">
            <a:avLst/>
          </a:prstGeom>
          <a:solidFill>
            <a:srgbClr val="E4DFD2"/>
          </a:solidFill>
          <a:ln/>
        </p:spPr>
      </p:sp>
      <p:sp>
        <p:nvSpPr>
          <p:cNvPr id="31" name="Shape 29"/>
          <p:cNvSpPr/>
          <p:nvPr/>
        </p:nvSpPr>
        <p:spPr>
          <a:xfrm>
            <a:off x="6004560" y="2038350"/>
            <a:ext cx="9525" cy="685800"/>
          </a:xfrm>
          <a:prstGeom prst="rect">
            <a:avLst/>
          </a:prstGeom>
          <a:solidFill>
            <a:srgbClr val="E4DFD2"/>
          </a:solidFill>
          <a:ln/>
        </p:spPr>
      </p:sp>
      <p:sp>
        <p:nvSpPr>
          <p:cNvPr id="32" name="Shape 30"/>
          <p:cNvSpPr/>
          <p:nvPr/>
        </p:nvSpPr>
        <p:spPr>
          <a:xfrm>
            <a:off x="6934200" y="2038350"/>
            <a:ext cx="9525" cy="685800"/>
          </a:xfrm>
          <a:prstGeom prst="rect">
            <a:avLst/>
          </a:prstGeom>
          <a:solidFill>
            <a:srgbClr val="E4DFD2"/>
          </a:solidFill>
          <a:ln/>
        </p:spPr>
      </p:sp>
      <p:sp>
        <p:nvSpPr>
          <p:cNvPr id="33" name="Shape 31"/>
          <p:cNvSpPr/>
          <p:nvPr/>
        </p:nvSpPr>
        <p:spPr>
          <a:xfrm>
            <a:off x="7863840" y="2038350"/>
            <a:ext cx="9525" cy="685800"/>
          </a:xfrm>
          <a:prstGeom prst="rect">
            <a:avLst/>
          </a:prstGeom>
          <a:solidFill>
            <a:srgbClr val="E4DFD2"/>
          </a:solidFill>
          <a:ln/>
        </p:spPr>
      </p:sp>
      <p:sp>
        <p:nvSpPr>
          <p:cNvPr id="34" name="Shape 32"/>
          <p:cNvSpPr/>
          <p:nvPr/>
        </p:nvSpPr>
        <p:spPr>
          <a:xfrm>
            <a:off x="8793480" y="2038350"/>
            <a:ext cx="9525" cy="685800"/>
          </a:xfrm>
          <a:prstGeom prst="rect">
            <a:avLst/>
          </a:prstGeom>
          <a:solidFill>
            <a:srgbClr val="E4DFD2"/>
          </a:solidFill>
          <a:ln/>
        </p:spPr>
      </p:sp>
      <p:sp>
        <p:nvSpPr>
          <p:cNvPr id="35" name="Shape 33"/>
          <p:cNvSpPr/>
          <p:nvPr/>
        </p:nvSpPr>
        <p:spPr>
          <a:xfrm>
            <a:off x="9723120" y="2038350"/>
            <a:ext cx="9525" cy="685800"/>
          </a:xfrm>
          <a:prstGeom prst="rect">
            <a:avLst/>
          </a:prstGeom>
          <a:solidFill>
            <a:srgbClr val="E4DFD2"/>
          </a:solidFill>
          <a:ln/>
        </p:spPr>
      </p:sp>
      <p:sp>
        <p:nvSpPr>
          <p:cNvPr id="36" name="Shape 34"/>
          <p:cNvSpPr/>
          <p:nvPr/>
        </p:nvSpPr>
        <p:spPr>
          <a:xfrm>
            <a:off x="10652760" y="2038350"/>
            <a:ext cx="9525" cy="685800"/>
          </a:xfrm>
          <a:prstGeom prst="rect">
            <a:avLst/>
          </a:prstGeom>
          <a:solidFill>
            <a:srgbClr val="E4DFD2"/>
          </a:solidFill>
          <a:ln/>
        </p:spPr>
      </p:sp>
      <p:sp>
        <p:nvSpPr>
          <p:cNvPr id="37" name="Shape 35"/>
          <p:cNvSpPr/>
          <p:nvPr/>
        </p:nvSpPr>
        <p:spPr>
          <a:xfrm>
            <a:off x="3215640" y="2152650"/>
            <a:ext cx="1821180" cy="247650"/>
          </a:xfrm>
          <a:prstGeom prst="rect">
            <a:avLst/>
          </a:prstGeom>
          <a:solidFill>
            <a:srgbClr val="7A6248"/>
          </a:solidFill>
          <a:ln/>
        </p:spPr>
      </p:sp>
      <p:sp>
        <p:nvSpPr>
          <p:cNvPr id="38" name="Text 36"/>
          <p:cNvSpPr/>
          <p:nvPr/>
        </p:nvSpPr>
        <p:spPr>
          <a:xfrm>
            <a:off x="3310890" y="2204975"/>
            <a:ext cx="8881110" cy="148590"/>
          </a:xfrm>
          <a:prstGeom prst="rect">
            <a:avLst/>
          </a:prstGeom>
          <a:noFill/>
          <a:ln/>
        </p:spPr>
        <p:txBody>
          <a:bodyPr wrap="none" lIns="0" tIns="0" rIns="0" bIns="0" rtlCol="0" anchor="t"/>
          <a:lstStyle/>
          <a:p>
            <a:pPr algn="l" indent="0" marL="0">
              <a:buNone/>
            </a:pPr>
            <a:r>
              <a:rPr lang="en-US" sz="975" b="1" dirty="0">
                <a:solidFill>
                  <a:srgbClr val="FBF8F1"/>
                </a:solidFill>
                <a:latin typeface="Microsoft YaHei" pitchFamily="34" charset="0"/>
                <a:ea typeface="Microsoft YaHei" pitchFamily="34" charset="-122"/>
                <a:cs typeface="Microsoft YaHei" pitchFamily="34" charset="-120"/>
              </a:rPr>
              <a:t>Prepare, 2 months</a:t>
            </a:r>
            <a:endParaRPr lang="en-US" sz="975" dirty="0">
              <a:latin typeface="Microsoft YaHei" pitchFamily="34" charset="0"/>
              <a:ea typeface="Microsoft YaHei" pitchFamily="34" charset="-122"/>
              <a:cs typeface="Microsoft YaHei" pitchFamily="34" charset="-120"/>
            </a:endParaRPr>
          </a:p>
        </p:txBody>
      </p:sp>
      <p:sp>
        <p:nvSpPr>
          <p:cNvPr id="39" name="Shape 37"/>
          <p:cNvSpPr/>
          <p:nvPr/>
        </p:nvSpPr>
        <p:spPr>
          <a:xfrm>
            <a:off x="5074920" y="2152650"/>
            <a:ext cx="5539740" cy="247650"/>
          </a:xfrm>
          <a:prstGeom prst="rect">
            <a:avLst/>
          </a:prstGeom>
          <a:solidFill>
            <a:srgbClr val="A63A2B"/>
          </a:solidFill>
          <a:ln/>
        </p:spPr>
      </p:sp>
      <p:sp>
        <p:nvSpPr>
          <p:cNvPr id="40" name="Text 38"/>
          <p:cNvSpPr/>
          <p:nvPr/>
        </p:nvSpPr>
        <p:spPr>
          <a:xfrm>
            <a:off x="5170170" y="2204975"/>
            <a:ext cx="7021830" cy="148590"/>
          </a:xfrm>
          <a:prstGeom prst="rect">
            <a:avLst/>
          </a:prstGeom>
          <a:noFill/>
          <a:ln/>
        </p:spPr>
        <p:txBody>
          <a:bodyPr wrap="none" lIns="0" tIns="0" rIns="0" bIns="0" rtlCol="0" anchor="t"/>
          <a:lstStyle/>
          <a:p>
            <a:pPr algn="l" indent="0" marL="0">
              <a:buNone/>
            </a:pPr>
            <a:r>
              <a:rPr lang="en-US" sz="975" b="1" dirty="0">
                <a:solidFill>
                  <a:srgbClr val="FBF8F1"/>
                </a:solidFill>
                <a:latin typeface="Microsoft YaHei" pitchFamily="34" charset="0"/>
                <a:ea typeface="Microsoft YaHei" pitchFamily="34" charset="-122"/>
                <a:cs typeface="Microsoft YaHei" pitchFamily="34" charset="-120"/>
              </a:rPr>
              <a:t>Trial, 6 months · 32 hours a week</a:t>
            </a:r>
            <a:endParaRPr lang="en-US" sz="975" dirty="0">
              <a:latin typeface="Microsoft YaHei" pitchFamily="34" charset="0"/>
              <a:ea typeface="Microsoft YaHei" pitchFamily="34" charset="-122"/>
              <a:cs typeface="Microsoft YaHei" pitchFamily="34" charset="-120"/>
            </a:endParaRPr>
          </a:p>
        </p:txBody>
      </p:sp>
      <p:sp>
        <p:nvSpPr>
          <p:cNvPr id="41" name="Shape 39"/>
          <p:cNvSpPr/>
          <p:nvPr/>
        </p:nvSpPr>
        <p:spPr>
          <a:xfrm>
            <a:off x="10652760" y="2152650"/>
            <a:ext cx="891540" cy="247650"/>
          </a:xfrm>
          <a:prstGeom prst="rect">
            <a:avLst/>
          </a:prstGeom>
          <a:solidFill>
            <a:srgbClr val="221E18"/>
          </a:solidFill>
          <a:ln/>
        </p:spPr>
      </p:sp>
      <p:sp>
        <p:nvSpPr>
          <p:cNvPr id="42" name="Text 40"/>
          <p:cNvSpPr/>
          <p:nvPr/>
        </p:nvSpPr>
        <p:spPr>
          <a:xfrm>
            <a:off x="10748010" y="2204975"/>
            <a:ext cx="1443990" cy="148590"/>
          </a:xfrm>
          <a:prstGeom prst="rect">
            <a:avLst/>
          </a:prstGeom>
          <a:noFill/>
          <a:ln/>
        </p:spPr>
        <p:txBody>
          <a:bodyPr wrap="none" lIns="0" tIns="0" rIns="0" bIns="0" rtlCol="0" anchor="t"/>
          <a:lstStyle/>
          <a:p>
            <a:pPr algn="l" indent="0" marL="0">
              <a:buNone/>
            </a:pPr>
            <a:r>
              <a:rPr lang="en-US" sz="975" b="1" dirty="0">
                <a:solidFill>
                  <a:srgbClr val="FBF8F1"/>
                </a:solidFill>
                <a:latin typeface="Microsoft YaHei" pitchFamily="34" charset="0"/>
                <a:ea typeface="Microsoft YaHei" pitchFamily="34" charset="-122"/>
                <a:cs typeface="Microsoft YaHei" pitchFamily="34" charset="-120"/>
              </a:rPr>
              <a:t>Decide</a:t>
            </a:r>
            <a:endParaRPr lang="en-US" sz="975" dirty="0">
              <a:latin typeface="Microsoft YaHei" pitchFamily="34" charset="0"/>
              <a:ea typeface="Microsoft YaHei" pitchFamily="34" charset="-122"/>
              <a:cs typeface="Microsoft YaHei" pitchFamily="34" charset="-120"/>
            </a:endParaRPr>
          </a:p>
        </p:txBody>
      </p:sp>
      <p:sp>
        <p:nvSpPr>
          <p:cNvPr id="43" name="Shape 41"/>
          <p:cNvSpPr/>
          <p:nvPr/>
        </p:nvSpPr>
        <p:spPr>
          <a:xfrm>
            <a:off x="2286000" y="3390900"/>
            <a:ext cx="9296400" cy="9525"/>
          </a:xfrm>
          <a:prstGeom prst="rect">
            <a:avLst/>
          </a:prstGeom>
          <a:solidFill>
            <a:srgbClr val="E4DFD2"/>
          </a:solidFill>
          <a:ln/>
        </p:spPr>
      </p:sp>
      <p:sp>
        <p:nvSpPr>
          <p:cNvPr id="44" name="Text 42"/>
          <p:cNvSpPr/>
          <p:nvPr/>
        </p:nvSpPr>
        <p:spPr>
          <a:xfrm>
            <a:off x="2438400" y="3053569"/>
            <a:ext cx="9753600" cy="194310"/>
          </a:xfrm>
          <a:prstGeom prst="rect">
            <a:avLst/>
          </a:prstGeom>
          <a:noFill/>
          <a:ln/>
        </p:spPr>
        <p:txBody>
          <a:bodyPr wrap="none" lIns="0" tIns="0" rIns="0" bIns="0" rtlCol="0" anchor="t"/>
          <a:lstStyle/>
          <a:p>
            <a:pPr algn="l" indent="0" marL="0">
              <a:buNone/>
            </a:pPr>
            <a:r>
              <a:rPr lang="en-US" sz="1275" b="1" dirty="0">
                <a:solidFill>
                  <a:srgbClr val="675E51"/>
                </a:solidFill>
                <a:latin typeface="Times New Roman" pitchFamily="34" charset="0"/>
                <a:ea typeface="SimSun" pitchFamily="34" charset="-122"/>
                <a:cs typeface="Times New Roman" pitchFamily="34" charset="-120"/>
              </a:rPr>
              <a:t>Oct 2026</a:t>
            </a:r>
            <a:endParaRPr lang="en-US" sz="1275" dirty="0">
              <a:latin typeface="Times New Roman" pitchFamily="34" charset="0"/>
              <a:ea typeface="SimSun" pitchFamily="34" charset="-122"/>
              <a:cs typeface="Times New Roman" pitchFamily="34" charset="-120"/>
            </a:endParaRPr>
          </a:p>
        </p:txBody>
      </p:sp>
      <p:sp>
        <p:nvSpPr>
          <p:cNvPr id="45" name="Text 43"/>
          <p:cNvSpPr/>
          <p:nvPr/>
        </p:nvSpPr>
        <p:spPr>
          <a:xfrm>
            <a:off x="4572000" y="3044371"/>
            <a:ext cx="7620000" cy="205740"/>
          </a:xfrm>
          <a:prstGeom prst="rect">
            <a:avLst/>
          </a:prstGeom>
          <a:noFill/>
          <a:ln/>
        </p:spPr>
        <p:txBody>
          <a:bodyPr wrap="none" lIns="0" tIns="0" rIns="0" bIns="0" rtlCol="0" anchor="t"/>
          <a:lstStyle/>
          <a:p>
            <a:pPr algn="l" indent="0" marL="0">
              <a:buNone/>
            </a:pPr>
            <a:r>
              <a:rPr lang="en-US" sz="1350" b="1" dirty="0">
                <a:solidFill>
                  <a:srgbClr val="221E18"/>
                </a:solidFill>
                <a:latin typeface="Times New Roman" pitchFamily="34" charset="0"/>
                <a:ea typeface="SimSun" pitchFamily="34" charset="-122"/>
                <a:cs typeface="Times New Roman" pitchFamily="34" charset="-120"/>
              </a:rPr>
              <a:t>This memo</a:t>
            </a:r>
            <a:endParaRPr lang="en-US" sz="1350" dirty="0">
              <a:latin typeface="Times New Roman" pitchFamily="34" charset="0"/>
              <a:ea typeface="SimSun" pitchFamily="34" charset="-122"/>
              <a:cs typeface="Times New Roman" pitchFamily="34" charset="-120"/>
            </a:endParaRPr>
          </a:p>
        </p:txBody>
      </p:sp>
      <p:sp>
        <p:nvSpPr>
          <p:cNvPr id="46" name="Text 44"/>
          <p:cNvSpPr/>
          <p:nvPr/>
        </p:nvSpPr>
        <p:spPr>
          <a:xfrm>
            <a:off x="7239000" y="3072473"/>
            <a:ext cx="49530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Teams pick a model</a:t>
            </a:r>
            <a:endParaRPr lang="en-US" sz="1125" dirty="0">
              <a:latin typeface="Microsoft YaHei" pitchFamily="34" charset="0"/>
              <a:ea typeface="Microsoft YaHei" pitchFamily="34" charset="-122"/>
              <a:cs typeface="Microsoft YaHei" pitchFamily="34" charset="-120"/>
            </a:endParaRPr>
          </a:p>
        </p:txBody>
      </p:sp>
      <p:sp>
        <p:nvSpPr>
          <p:cNvPr id="47" name="Shape 45"/>
          <p:cNvSpPr/>
          <p:nvPr/>
        </p:nvSpPr>
        <p:spPr>
          <a:xfrm>
            <a:off x="2286000" y="3876675"/>
            <a:ext cx="9296400" cy="9525"/>
          </a:xfrm>
          <a:prstGeom prst="rect">
            <a:avLst/>
          </a:prstGeom>
          <a:solidFill>
            <a:srgbClr val="E4DFD2"/>
          </a:solidFill>
          <a:ln/>
        </p:spPr>
      </p:sp>
      <p:sp>
        <p:nvSpPr>
          <p:cNvPr id="48" name="Text 46"/>
          <p:cNvSpPr/>
          <p:nvPr/>
        </p:nvSpPr>
        <p:spPr>
          <a:xfrm>
            <a:off x="2438400" y="3539344"/>
            <a:ext cx="9753600" cy="194310"/>
          </a:xfrm>
          <a:prstGeom prst="rect">
            <a:avLst/>
          </a:prstGeom>
          <a:noFill/>
          <a:ln/>
        </p:spPr>
        <p:txBody>
          <a:bodyPr wrap="none" lIns="0" tIns="0" rIns="0" bIns="0" rtlCol="0" anchor="t"/>
          <a:lstStyle/>
          <a:p>
            <a:pPr algn="l" indent="0" marL="0">
              <a:buNone/>
            </a:pPr>
            <a:r>
              <a:rPr lang="en-US" sz="1275" b="1" dirty="0">
                <a:solidFill>
                  <a:srgbClr val="675E51"/>
                </a:solidFill>
                <a:latin typeface="Times New Roman" pitchFamily="34" charset="0"/>
                <a:ea typeface="SimSun" pitchFamily="34" charset="-122"/>
                <a:cs typeface="Times New Roman" pitchFamily="34" charset="-120"/>
              </a:rPr>
              <a:t>Nov 30</a:t>
            </a:r>
            <a:endParaRPr lang="en-US" sz="1275" dirty="0">
              <a:latin typeface="Times New Roman" pitchFamily="34" charset="0"/>
              <a:ea typeface="SimSun" pitchFamily="34" charset="-122"/>
              <a:cs typeface="Times New Roman" pitchFamily="34" charset="-120"/>
            </a:endParaRPr>
          </a:p>
        </p:txBody>
      </p:sp>
      <p:sp>
        <p:nvSpPr>
          <p:cNvPr id="49" name="Text 47"/>
          <p:cNvSpPr/>
          <p:nvPr/>
        </p:nvSpPr>
        <p:spPr>
          <a:xfrm>
            <a:off x="4572000" y="3530146"/>
            <a:ext cx="7620000" cy="205740"/>
          </a:xfrm>
          <a:prstGeom prst="rect">
            <a:avLst/>
          </a:prstGeom>
          <a:noFill/>
          <a:ln/>
        </p:spPr>
        <p:txBody>
          <a:bodyPr wrap="none" lIns="0" tIns="0" rIns="0" bIns="0" rtlCol="0" anchor="t"/>
          <a:lstStyle/>
          <a:p>
            <a:pPr algn="l" indent="0" marL="0">
              <a:buNone/>
            </a:pPr>
            <a:r>
              <a:rPr lang="en-US" sz="1350" b="1" dirty="0">
                <a:solidFill>
                  <a:srgbClr val="221E18"/>
                </a:solidFill>
                <a:latin typeface="Times New Roman" pitchFamily="34" charset="0"/>
                <a:ea typeface="SimSun" pitchFamily="34" charset="-122"/>
                <a:cs typeface="Times New Roman" pitchFamily="34" charset="-120"/>
              </a:rPr>
              <a:t>Plans due</a:t>
            </a:r>
            <a:endParaRPr lang="en-US" sz="1350" dirty="0">
              <a:latin typeface="Times New Roman" pitchFamily="34" charset="0"/>
              <a:ea typeface="SimSun" pitchFamily="34" charset="-122"/>
              <a:cs typeface="Times New Roman" pitchFamily="34" charset="-120"/>
            </a:endParaRPr>
          </a:p>
        </p:txBody>
      </p:sp>
      <p:sp>
        <p:nvSpPr>
          <p:cNvPr id="50" name="Text 48"/>
          <p:cNvSpPr/>
          <p:nvPr/>
        </p:nvSpPr>
        <p:spPr>
          <a:xfrm>
            <a:off x="7239000" y="3558248"/>
            <a:ext cx="49530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Rota, stop-doing list, on-call cover</a:t>
            </a:r>
            <a:endParaRPr lang="en-US" sz="1125" dirty="0">
              <a:latin typeface="Microsoft YaHei" pitchFamily="34" charset="0"/>
              <a:ea typeface="Microsoft YaHei" pitchFamily="34" charset="-122"/>
              <a:cs typeface="Microsoft YaHei" pitchFamily="34" charset="-120"/>
            </a:endParaRPr>
          </a:p>
        </p:txBody>
      </p:sp>
      <p:sp>
        <p:nvSpPr>
          <p:cNvPr id="51" name="Shape 49"/>
          <p:cNvSpPr/>
          <p:nvPr/>
        </p:nvSpPr>
        <p:spPr>
          <a:xfrm>
            <a:off x="2286000" y="3886200"/>
            <a:ext cx="9296400" cy="476250"/>
          </a:xfrm>
          <a:prstGeom prst="rect">
            <a:avLst/>
          </a:prstGeom>
          <a:solidFill>
            <a:srgbClr val="F0E2D8"/>
          </a:solidFill>
          <a:ln/>
        </p:spPr>
      </p:sp>
      <p:sp>
        <p:nvSpPr>
          <p:cNvPr id="52" name="Shape 50"/>
          <p:cNvSpPr/>
          <p:nvPr/>
        </p:nvSpPr>
        <p:spPr>
          <a:xfrm>
            <a:off x="2286000" y="4362450"/>
            <a:ext cx="9296400" cy="9525"/>
          </a:xfrm>
          <a:prstGeom prst="rect">
            <a:avLst/>
          </a:prstGeom>
          <a:solidFill>
            <a:srgbClr val="E4DFD2"/>
          </a:solidFill>
          <a:ln/>
        </p:spPr>
      </p:sp>
      <p:sp>
        <p:nvSpPr>
          <p:cNvPr id="53" name="Text 51"/>
          <p:cNvSpPr/>
          <p:nvPr/>
        </p:nvSpPr>
        <p:spPr>
          <a:xfrm>
            <a:off x="2438400" y="4025119"/>
            <a:ext cx="9753600" cy="194310"/>
          </a:xfrm>
          <a:prstGeom prst="rect">
            <a:avLst/>
          </a:prstGeom>
          <a:noFill/>
          <a:ln/>
        </p:spPr>
        <p:txBody>
          <a:bodyPr wrap="none" lIns="0" tIns="0" rIns="0" bIns="0" rtlCol="0" anchor="t"/>
          <a:lstStyle/>
          <a:p>
            <a:pPr algn="l" indent="0" marL="0">
              <a:buNone/>
            </a:pPr>
            <a:r>
              <a:rPr lang="en-US" sz="1275" b="1" dirty="0">
                <a:solidFill>
                  <a:srgbClr val="A63A2B"/>
                </a:solidFill>
                <a:latin typeface="Times New Roman" pitchFamily="34" charset="0"/>
                <a:ea typeface="SimSun" pitchFamily="34" charset="-122"/>
                <a:cs typeface="Times New Roman" pitchFamily="34" charset="-120"/>
              </a:rPr>
              <a:t>Jan 4, 2027</a:t>
            </a:r>
            <a:endParaRPr lang="en-US" sz="1275" dirty="0">
              <a:latin typeface="Times New Roman" pitchFamily="34" charset="0"/>
              <a:ea typeface="SimSun" pitchFamily="34" charset="-122"/>
              <a:cs typeface="Times New Roman" pitchFamily="34" charset="-120"/>
            </a:endParaRPr>
          </a:p>
        </p:txBody>
      </p:sp>
      <p:sp>
        <p:nvSpPr>
          <p:cNvPr id="54" name="Text 52"/>
          <p:cNvSpPr/>
          <p:nvPr/>
        </p:nvSpPr>
        <p:spPr>
          <a:xfrm>
            <a:off x="4572000" y="4015921"/>
            <a:ext cx="7620000" cy="205740"/>
          </a:xfrm>
          <a:prstGeom prst="rect">
            <a:avLst/>
          </a:prstGeom>
          <a:noFill/>
          <a:ln/>
        </p:spPr>
        <p:txBody>
          <a:bodyPr wrap="none" lIns="0" tIns="0" rIns="0" bIns="0" rtlCol="0" anchor="t"/>
          <a:lstStyle/>
          <a:p>
            <a:pPr algn="l" indent="0" marL="0">
              <a:buNone/>
            </a:pPr>
            <a:r>
              <a:rPr lang="en-US" sz="1350" b="1" dirty="0">
                <a:solidFill>
                  <a:srgbClr val="A63A2B"/>
                </a:solidFill>
                <a:latin typeface="Times New Roman" pitchFamily="34" charset="0"/>
                <a:ea typeface="SimSun" pitchFamily="34" charset="-122"/>
                <a:cs typeface="Times New Roman" pitchFamily="34" charset="-120"/>
              </a:rPr>
              <a:t>Trial starts</a:t>
            </a:r>
            <a:endParaRPr lang="en-US" sz="1350" dirty="0">
              <a:latin typeface="Times New Roman" pitchFamily="34" charset="0"/>
              <a:ea typeface="SimSun" pitchFamily="34" charset="-122"/>
              <a:cs typeface="Times New Roman" pitchFamily="34" charset="-120"/>
            </a:endParaRPr>
          </a:p>
        </p:txBody>
      </p:sp>
      <p:sp>
        <p:nvSpPr>
          <p:cNvPr id="55" name="Text 53"/>
          <p:cNvSpPr/>
          <p:nvPr/>
        </p:nvSpPr>
        <p:spPr>
          <a:xfrm>
            <a:off x="7239000" y="4044023"/>
            <a:ext cx="49530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32 hours a week, same pay</a:t>
            </a:r>
            <a:endParaRPr lang="en-US" sz="1125" dirty="0">
              <a:latin typeface="Microsoft YaHei" pitchFamily="34" charset="0"/>
              <a:ea typeface="Microsoft YaHei" pitchFamily="34" charset="-122"/>
              <a:cs typeface="Microsoft YaHei" pitchFamily="34" charset="-120"/>
            </a:endParaRPr>
          </a:p>
        </p:txBody>
      </p:sp>
      <p:sp>
        <p:nvSpPr>
          <p:cNvPr id="56" name="Shape 54"/>
          <p:cNvSpPr/>
          <p:nvPr/>
        </p:nvSpPr>
        <p:spPr>
          <a:xfrm>
            <a:off x="2286000" y="4848225"/>
            <a:ext cx="9296400" cy="9525"/>
          </a:xfrm>
          <a:prstGeom prst="rect">
            <a:avLst/>
          </a:prstGeom>
          <a:solidFill>
            <a:srgbClr val="E4DFD2"/>
          </a:solidFill>
          <a:ln/>
        </p:spPr>
      </p:sp>
      <p:sp>
        <p:nvSpPr>
          <p:cNvPr id="57" name="Text 55"/>
          <p:cNvSpPr/>
          <p:nvPr/>
        </p:nvSpPr>
        <p:spPr>
          <a:xfrm>
            <a:off x="2438400" y="4510894"/>
            <a:ext cx="9753600" cy="194310"/>
          </a:xfrm>
          <a:prstGeom prst="rect">
            <a:avLst/>
          </a:prstGeom>
          <a:noFill/>
          <a:ln/>
        </p:spPr>
        <p:txBody>
          <a:bodyPr wrap="none" lIns="0" tIns="0" rIns="0" bIns="0" rtlCol="0" anchor="t"/>
          <a:lstStyle/>
          <a:p>
            <a:pPr algn="l" indent="0" marL="0">
              <a:buNone/>
            </a:pPr>
            <a:r>
              <a:rPr lang="en-US" sz="1275" b="1" dirty="0">
                <a:solidFill>
                  <a:srgbClr val="675E51"/>
                </a:solidFill>
                <a:latin typeface="Times New Roman" pitchFamily="34" charset="0"/>
                <a:ea typeface="SimSun" pitchFamily="34" charset="-122"/>
                <a:cs typeface="Times New Roman" pitchFamily="34" charset="-120"/>
              </a:rPr>
              <a:t>Mar 31</a:t>
            </a:r>
            <a:endParaRPr lang="en-US" sz="1275" dirty="0">
              <a:latin typeface="Times New Roman" pitchFamily="34" charset="0"/>
              <a:ea typeface="SimSun" pitchFamily="34" charset="-122"/>
              <a:cs typeface="Times New Roman" pitchFamily="34" charset="-120"/>
            </a:endParaRPr>
          </a:p>
        </p:txBody>
      </p:sp>
      <p:sp>
        <p:nvSpPr>
          <p:cNvPr id="58" name="Text 56"/>
          <p:cNvSpPr/>
          <p:nvPr/>
        </p:nvSpPr>
        <p:spPr>
          <a:xfrm>
            <a:off x="4572000" y="4501696"/>
            <a:ext cx="7620000" cy="205740"/>
          </a:xfrm>
          <a:prstGeom prst="rect">
            <a:avLst/>
          </a:prstGeom>
          <a:noFill/>
          <a:ln/>
        </p:spPr>
        <p:txBody>
          <a:bodyPr wrap="none" lIns="0" tIns="0" rIns="0" bIns="0" rtlCol="0" anchor="t"/>
          <a:lstStyle/>
          <a:p>
            <a:pPr algn="l" indent="0" marL="0">
              <a:buNone/>
            </a:pPr>
            <a:r>
              <a:rPr lang="en-US" sz="1350" b="1" dirty="0">
                <a:solidFill>
                  <a:srgbClr val="221E18"/>
                </a:solidFill>
                <a:latin typeface="Times New Roman" pitchFamily="34" charset="0"/>
                <a:ea typeface="SimSun" pitchFamily="34" charset="-122"/>
                <a:cs typeface="Times New Roman" pitchFamily="34" charset="-120"/>
              </a:rPr>
              <a:t>Midpoint review</a:t>
            </a:r>
            <a:endParaRPr lang="en-US" sz="1350" dirty="0">
              <a:latin typeface="Times New Roman" pitchFamily="34" charset="0"/>
              <a:ea typeface="SimSun" pitchFamily="34" charset="-122"/>
              <a:cs typeface="Times New Roman" pitchFamily="34" charset="-120"/>
            </a:endParaRPr>
          </a:p>
        </p:txBody>
      </p:sp>
      <p:sp>
        <p:nvSpPr>
          <p:cNvPr id="59" name="Text 57"/>
          <p:cNvSpPr/>
          <p:nvPr/>
        </p:nvSpPr>
        <p:spPr>
          <a:xfrm>
            <a:off x="7239000" y="4529798"/>
            <a:ext cx="49530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Second survey, rotas can change</a:t>
            </a:r>
            <a:endParaRPr lang="en-US" sz="1125" dirty="0">
              <a:latin typeface="Microsoft YaHei" pitchFamily="34" charset="0"/>
              <a:ea typeface="Microsoft YaHei" pitchFamily="34" charset="-122"/>
              <a:cs typeface="Microsoft YaHei" pitchFamily="34" charset="-120"/>
            </a:endParaRPr>
          </a:p>
        </p:txBody>
      </p:sp>
      <p:sp>
        <p:nvSpPr>
          <p:cNvPr id="60" name="Shape 58"/>
          <p:cNvSpPr/>
          <p:nvPr/>
        </p:nvSpPr>
        <p:spPr>
          <a:xfrm>
            <a:off x="2286000" y="5334000"/>
            <a:ext cx="9296400" cy="9525"/>
          </a:xfrm>
          <a:prstGeom prst="rect">
            <a:avLst/>
          </a:prstGeom>
          <a:solidFill>
            <a:srgbClr val="E4DFD2"/>
          </a:solidFill>
          <a:ln/>
        </p:spPr>
      </p:sp>
      <p:sp>
        <p:nvSpPr>
          <p:cNvPr id="61" name="Text 59"/>
          <p:cNvSpPr/>
          <p:nvPr/>
        </p:nvSpPr>
        <p:spPr>
          <a:xfrm>
            <a:off x="2438400" y="4996669"/>
            <a:ext cx="9753600" cy="194310"/>
          </a:xfrm>
          <a:prstGeom prst="rect">
            <a:avLst/>
          </a:prstGeom>
          <a:noFill/>
          <a:ln/>
        </p:spPr>
        <p:txBody>
          <a:bodyPr wrap="none" lIns="0" tIns="0" rIns="0" bIns="0" rtlCol="0" anchor="t"/>
          <a:lstStyle/>
          <a:p>
            <a:pPr algn="l" indent="0" marL="0">
              <a:buNone/>
            </a:pPr>
            <a:r>
              <a:rPr lang="en-US" sz="1275" b="1" dirty="0">
                <a:solidFill>
                  <a:srgbClr val="675E51"/>
                </a:solidFill>
                <a:latin typeface="Times New Roman" pitchFamily="34" charset="0"/>
                <a:ea typeface="SimSun" pitchFamily="34" charset="-122"/>
                <a:cs typeface="Times New Roman" pitchFamily="34" charset="-120"/>
              </a:rPr>
              <a:t>Jun 30</a:t>
            </a:r>
            <a:endParaRPr lang="en-US" sz="1275" dirty="0">
              <a:latin typeface="Times New Roman" pitchFamily="34" charset="0"/>
              <a:ea typeface="SimSun" pitchFamily="34" charset="-122"/>
              <a:cs typeface="Times New Roman" pitchFamily="34" charset="-120"/>
            </a:endParaRPr>
          </a:p>
        </p:txBody>
      </p:sp>
      <p:sp>
        <p:nvSpPr>
          <p:cNvPr id="62" name="Text 60"/>
          <p:cNvSpPr/>
          <p:nvPr/>
        </p:nvSpPr>
        <p:spPr>
          <a:xfrm>
            <a:off x="4572000" y="4987471"/>
            <a:ext cx="7620000" cy="205740"/>
          </a:xfrm>
          <a:prstGeom prst="rect">
            <a:avLst/>
          </a:prstGeom>
          <a:noFill/>
          <a:ln/>
        </p:spPr>
        <p:txBody>
          <a:bodyPr wrap="none" lIns="0" tIns="0" rIns="0" bIns="0" rtlCol="0" anchor="t"/>
          <a:lstStyle/>
          <a:p>
            <a:pPr algn="l" indent="0" marL="0">
              <a:buNone/>
            </a:pPr>
            <a:r>
              <a:rPr lang="en-US" sz="1350" b="1" dirty="0">
                <a:solidFill>
                  <a:srgbClr val="221E18"/>
                </a:solidFill>
                <a:latin typeface="Times New Roman" pitchFamily="34" charset="0"/>
                <a:ea typeface="SimSun" pitchFamily="34" charset="-122"/>
                <a:cs typeface="Times New Roman" pitchFamily="34" charset="-120"/>
              </a:rPr>
              <a:t>Trial ends</a:t>
            </a:r>
            <a:endParaRPr lang="en-US" sz="1350" dirty="0">
              <a:latin typeface="Times New Roman" pitchFamily="34" charset="0"/>
              <a:ea typeface="SimSun" pitchFamily="34" charset="-122"/>
              <a:cs typeface="Times New Roman" pitchFamily="34" charset="-120"/>
            </a:endParaRPr>
          </a:p>
        </p:txBody>
      </p:sp>
      <p:sp>
        <p:nvSpPr>
          <p:cNvPr id="63" name="Text 61"/>
          <p:cNvSpPr/>
          <p:nvPr/>
        </p:nvSpPr>
        <p:spPr>
          <a:xfrm>
            <a:off x="7239000" y="5015573"/>
            <a:ext cx="49530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Third survey</a:t>
            </a:r>
            <a:endParaRPr lang="en-US" sz="1125" dirty="0">
              <a:latin typeface="Microsoft YaHei" pitchFamily="34" charset="0"/>
              <a:ea typeface="Microsoft YaHei" pitchFamily="34" charset="-122"/>
              <a:cs typeface="Microsoft YaHei" pitchFamily="34" charset="-120"/>
            </a:endParaRPr>
          </a:p>
        </p:txBody>
      </p:sp>
      <p:sp>
        <p:nvSpPr>
          <p:cNvPr id="64" name="Shape 62"/>
          <p:cNvSpPr/>
          <p:nvPr/>
        </p:nvSpPr>
        <p:spPr>
          <a:xfrm>
            <a:off x="2286000" y="5819775"/>
            <a:ext cx="9296400" cy="9525"/>
          </a:xfrm>
          <a:prstGeom prst="rect">
            <a:avLst/>
          </a:prstGeom>
          <a:solidFill>
            <a:srgbClr val="E4DFD2"/>
          </a:solidFill>
          <a:ln/>
        </p:spPr>
      </p:sp>
      <p:sp>
        <p:nvSpPr>
          <p:cNvPr id="65" name="Text 63"/>
          <p:cNvSpPr/>
          <p:nvPr/>
        </p:nvSpPr>
        <p:spPr>
          <a:xfrm>
            <a:off x="2438400" y="5482444"/>
            <a:ext cx="9753600" cy="194310"/>
          </a:xfrm>
          <a:prstGeom prst="rect">
            <a:avLst/>
          </a:prstGeom>
          <a:noFill/>
          <a:ln/>
        </p:spPr>
        <p:txBody>
          <a:bodyPr wrap="none" lIns="0" tIns="0" rIns="0" bIns="0" rtlCol="0" anchor="t"/>
          <a:lstStyle/>
          <a:p>
            <a:pPr algn="l" indent="0" marL="0">
              <a:buNone/>
            </a:pPr>
            <a:r>
              <a:rPr lang="en-US" sz="1275" b="1" dirty="0">
                <a:solidFill>
                  <a:srgbClr val="675E51"/>
                </a:solidFill>
                <a:latin typeface="Times New Roman" pitchFamily="34" charset="0"/>
                <a:ea typeface="SimSun" pitchFamily="34" charset="-122"/>
                <a:cs typeface="Times New Roman" pitchFamily="34" charset="-120"/>
              </a:rPr>
              <a:t>By Jul 31</a:t>
            </a:r>
            <a:endParaRPr lang="en-US" sz="1275" dirty="0">
              <a:latin typeface="Times New Roman" pitchFamily="34" charset="0"/>
              <a:ea typeface="SimSun" pitchFamily="34" charset="-122"/>
              <a:cs typeface="Times New Roman" pitchFamily="34" charset="-120"/>
            </a:endParaRPr>
          </a:p>
        </p:txBody>
      </p:sp>
      <p:sp>
        <p:nvSpPr>
          <p:cNvPr id="66" name="Text 64"/>
          <p:cNvSpPr/>
          <p:nvPr/>
        </p:nvSpPr>
        <p:spPr>
          <a:xfrm>
            <a:off x="4572000" y="5473246"/>
            <a:ext cx="7620000" cy="205740"/>
          </a:xfrm>
          <a:prstGeom prst="rect">
            <a:avLst/>
          </a:prstGeom>
          <a:noFill/>
          <a:ln/>
        </p:spPr>
        <p:txBody>
          <a:bodyPr wrap="none" lIns="0" tIns="0" rIns="0" bIns="0" rtlCol="0" anchor="t"/>
          <a:lstStyle/>
          <a:p>
            <a:pPr algn="l" indent="0" marL="0">
              <a:buNone/>
            </a:pPr>
            <a:r>
              <a:rPr lang="en-US" sz="1350" b="1" dirty="0">
                <a:solidFill>
                  <a:srgbClr val="221E18"/>
                </a:solidFill>
                <a:latin typeface="Times New Roman" pitchFamily="34" charset="0"/>
                <a:ea typeface="SimSun" pitchFamily="34" charset="-122"/>
                <a:cs typeface="Times New Roman" pitchFamily="34" charset="-120"/>
              </a:rPr>
              <a:t>Decision</a:t>
            </a:r>
            <a:endParaRPr lang="en-US" sz="1350" dirty="0">
              <a:latin typeface="Times New Roman" pitchFamily="34" charset="0"/>
              <a:ea typeface="SimSun" pitchFamily="34" charset="-122"/>
              <a:cs typeface="Times New Roman" pitchFamily="34" charset="-120"/>
            </a:endParaRPr>
          </a:p>
        </p:txBody>
      </p:sp>
      <p:sp>
        <p:nvSpPr>
          <p:cNvPr id="67" name="Text 65"/>
          <p:cNvSpPr/>
          <p:nvPr/>
        </p:nvSpPr>
        <p:spPr>
          <a:xfrm>
            <a:off x="7239000" y="5501348"/>
            <a:ext cx="4953000" cy="171450"/>
          </a:xfrm>
          <a:prstGeom prst="rect">
            <a:avLst/>
          </a:prstGeom>
          <a:noFill/>
          <a:ln/>
        </p:spPr>
        <p:txBody>
          <a:bodyPr wrap="none" lIns="0" tIns="0" rIns="0" bIns="0" rtlCol="0" anchor="t"/>
          <a:lstStyle/>
          <a:p>
            <a:pPr algn="l" indent="0" marL="0">
              <a:buNone/>
            </a:pPr>
            <a:r>
              <a:rPr lang="en-US" sz="1125" dirty="0">
                <a:solidFill>
                  <a:srgbClr val="675E51"/>
                </a:solidFill>
                <a:latin typeface="Microsoft YaHei" pitchFamily="34" charset="0"/>
                <a:ea typeface="Microsoft YaHei" pitchFamily="34" charset="-122"/>
                <a:cs typeface="Microsoft YaHei" pitchFamily="34" charset="-120"/>
              </a:rPr>
              <a:t>Team by team, against the baseline</a:t>
            </a:r>
            <a:endParaRPr lang="en-US" sz="1125" dirty="0">
              <a:latin typeface="Microsoft YaHei" pitchFamily="34" charset="0"/>
              <a:ea typeface="Microsoft YaHei" pitchFamily="34" charset="-122"/>
              <a:cs typeface="Microsoft YaHei" pitchFamily="34" charset="-120"/>
            </a:endParaRPr>
          </a:p>
        </p:txBody>
      </p:sp>
      <p:sp>
        <p:nvSpPr>
          <p:cNvPr id="68" name="Text 66"/>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Autonomy et al., UK pilot report, Feb 2023, for two months of preparation before a six-month trial. The baseline is November and December</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096307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13"/>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14</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Stop rules</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One breach, back to five days</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Shape 13"/>
          <p:cNvSpPr/>
          <p:nvPr/>
        </p:nvSpPr>
        <p:spPr>
          <a:xfrm>
            <a:off x="2290763" y="1833563"/>
            <a:ext cx="9286875" cy="695325"/>
          </a:xfrm>
          <a:prstGeom prst="rect">
            <a:avLst/>
          </a:prstGeom>
          <a:solidFill>
            <a:srgbClr val="FBF8F1"/>
          </a:solidFill>
          <a:ln w="9525">
            <a:solidFill>
              <a:srgbClr val="E4DFD2"/>
            </a:solidFill>
            <a:prstDash val="solid"/>
          </a:ln>
        </p:spPr>
      </p:sp>
      <p:sp>
        <p:nvSpPr>
          <p:cNvPr id="16" name="Shape 14"/>
          <p:cNvSpPr/>
          <p:nvPr/>
        </p:nvSpPr>
        <p:spPr>
          <a:xfrm>
            <a:off x="2466975" y="2066925"/>
            <a:ext cx="209550" cy="209550"/>
          </a:xfrm>
          <a:prstGeom prst="rect">
            <a:avLst/>
          </a:prstGeom>
          <a:noFill/>
          <a:ln w="19050">
            <a:solidFill>
              <a:srgbClr val="221E18"/>
            </a:solidFill>
            <a:prstDash val="solid"/>
          </a:ln>
        </p:spPr>
      </p:sp>
      <p:sp>
        <p:nvSpPr>
          <p:cNvPr id="17" name="Shape 15"/>
          <p:cNvSpPr/>
          <p:nvPr/>
        </p:nvSpPr>
        <p:spPr>
          <a:xfrm>
            <a:off x="2924175" y="2076450"/>
            <a:ext cx="171450" cy="152400"/>
          </a:xfrm>
          <a:custGeom>
            <a:avLst/>
            <a:gdLst/>
            <a:ahLst/>
            <a:cxnLst/>
            <a:rect l="l" t="t" r="r" b="b"/>
            <a:pathLst>
              <a:path w="171450" h="152400">
                <a:moveTo>
                  <a:pt x="0" y="85725"/>
                </a:moveTo>
                <a:lnTo>
                  <a:pt x="28575" y="85725"/>
                </a:lnTo>
                <a:arcTo hR="19050" wR="19050" stAng="16200000" swAng="5400000"/>
                <a:lnTo>
                  <a:pt x="47625" y="133350"/>
                </a:lnTo>
                <a:arcTo hR="19050" wR="19050" stAng="0" swAng="5400000"/>
                <a:lnTo>
                  <a:pt x="19050" y="152400"/>
                </a:lnTo>
                <a:arcTo hR="19050" wR="19050" stAng="5400000" swAng="5400000"/>
                <a:lnTo>
                  <a:pt x="0" y="85725"/>
                </a:lnTo>
                <a:close/>
                <a:moveTo>
                  <a:pt x="0" y="85725"/>
                </a:moveTo>
                <a:arcTo hR="85725" wR="85725" stAng="10800000" swAng="10800000"/>
                <a:moveTo>
                  <a:pt x="171450" y="85725"/>
                </a:moveTo>
                <a:lnTo>
                  <a:pt x="171450" y="133350"/>
                </a:lnTo>
                <a:arcTo hR="19050" wR="19050" stAng="0" swAng="5400000"/>
                <a:lnTo>
                  <a:pt x="142875" y="152400"/>
                </a:lnTo>
                <a:arcTo hR="19050" wR="19050" stAng="5400000" swAng="5400000"/>
                <a:lnTo>
                  <a:pt x="123825" y="104775"/>
                </a:lnTo>
                <a:arcTo hR="19050" wR="19050" stAng="10800000" swAng="5400000"/>
                <a:lnTo>
                  <a:pt x="171450" y="85725"/>
                </a:lnTo>
                <a:close/>
              </a:path>
            </a:pathLst>
          </a:custGeom>
          <a:noFill/>
          <a:ln w="19050">
            <a:solidFill>
              <a:srgbClr val="A63A2B"/>
            </a:solidFill>
            <a:prstDash val="solid"/>
          </a:ln>
        </p:spPr>
      </p:sp>
      <p:sp>
        <p:nvSpPr>
          <p:cNvPr id="18" name="Shape 16"/>
          <p:cNvSpPr/>
          <p:nvPr/>
        </p:nvSpPr>
        <p:spPr>
          <a:xfrm>
            <a:off x="3009900" y="2209800"/>
            <a:ext cx="85725" cy="57150"/>
          </a:xfrm>
          <a:custGeom>
            <a:avLst/>
            <a:gdLst/>
            <a:ahLst/>
            <a:cxnLst/>
            <a:rect l="l" t="t" r="r" b="b"/>
            <a:pathLst>
              <a:path w="85725" h="57150">
                <a:moveTo>
                  <a:pt x="85725" y="0"/>
                </a:moveTo>
                <a:lnTo>
                  <a:pt x="85725" y="19050"/>
                </a:lnTo>
                <a:arcTo hR="38100" wR="38100" stAng="0" swAng="5400000"/>
                <a:lnTo>
                  <a:pt x="0" y="57150"/>
                </a:lnTo>
              </a:path>
            </a:pathLst>
          </a:custGeom>
          <a:noFill/>
          <a:ln w="19050">
            <a:solidFill>
              <a:srgbClr val="A63A2B"/>
            </a:solidFill>
            <a:prstDash val="solid"/>
          </a:ln>
        </p:spPr>
      </p:sp>
      <p:sp>
        <p:nvSpPr>
          <p:cNvPr id="19" name="Text 17"/>
          <p:cNvSpPr/>
          <p:nvPr/>
        </p:nvSpPr>
        <p:spPr>
          <a:xfrm>
            <a:off x="3276600" y="2063952"/>
            <a:ext cx="8915400" cy="228600"/>
          </a:xfrm>
          <a:prstGeom prst="rect">
            <a:avLst/>
          </a:prstGeom>
          <a:noFill/>
          <a:ln/>
        </p:spPr>
        <p:txBody>
          <a:bodyPr wrap="none" lIns="0" tIns="0" rIns="0" bIns="0" rtlCol="0" anchor="t"/>
          <a:lstStyle/>
          <a:p>
            <a:pPr algn="l" indent="0" marL="0">
              <a:buNone/>
            </a:pPr>
            <a:r>
              <a:rPr lang="en-US" sz="1500" b="1" dirty="0">
                <a:solidFill>
                  <a:srgbClr val="A63A2B"/>
                </a:solidFill>
                <a:latin typeface="Times New Roman" pitchFamily="34" charset="0"/>
                <a:ea typeface="SimSun" pitchFamily="34" charset="-122"/>
                <a:cs typeface="Times New Roman" pitchFamily="34" charset="-120"/>
              </a:rPr>
              <a:t>Customers</a:t>
            </a:r>
            <a:endParaRPr lang="en-US" sz="1500" dirty="0">
              <a:latin typeface="Times New Roman" pitchFamily="34" charset="0"/>
              <a:ea typeface="SimSun" pitchFamily="34" charset="-122"/>
              <a:cs typeface="Times New Roman" pitchFamily="34" charset="-120"/>
            </a:endParaRPr>
          </a:p>
        </p:txBody>
      </p:sp>
      <p:sp>
        <p:nvSpPr>
          <p:cNvPr id="20" name="Text 18"/>
          <p:cNvSpPr/>
          <p:nvPr/>
        </p:nvSpPr>
        <p:spPr>
          <a:xfrm>
            <a:off x="4314825" y="2082596"/>
            <a:ext cx="7877175" cy="194310"/>
          </a:xfrm>
          <a:prstGeom prst="rect">
            <a:avLst/>
          </a:prstGeom>
          <a:noFill/>
          <a:ln/>
        </p:spPr>
        <p:txBody>
          <a:bodyPr wrap="none" lIns="0" tIns="0" rIns="0" bIns="0" rtlCol="0" anchor="t"/>
          <a:lstStyle/>
          <a:p>
            <a:pPr algn="l" indent="0" marL="0">
              <a:buNone/>
            </a:pPr>
            <a:r>
              <a:rPr lang="en-US" sz="1275" b="1" dirty="0">
                <a:solidFill>
                  <a:srgbClr val="221E18"/>
                </a:solidFill>
                <a:latin typeface="Microsoft YaHei" pitchFamily="34" charset="0"/>
                <a:ea typeface="Microsoft YaHei" pitchFamily="34" charset="-122"/>
                <a:cs typeface="Microsoft YaHei" pitchFamily="34" charset="-120"/>
              </a:rPr>
              <a:t>first response time</a:t>
            </a:r>
            <a:endParaRPr lang="en-US" sz="1275" dirty="0">
              <a:latin typeface="Microsoft YaHei" pitchFamily="34" charset="0"/>
              <a:ea typeface="Microsoft YaHei" pitchFamily="34" charset="-122"/>
              <a:cs typeface="Microsoft YaHei" pitchFamily="34" charset="-120"/>
            </a:endParaRPr>
          </a:p>
        </p:txBody>
      </p:sp>
      <p:sp>
        <p:nvSpPr>
          <p:cNvPr id="21" name="Text 19"/>
          <p:cNvSpPr/>
          <p:nvPr/>
        </p:nvSpPr>
        <p:spPr>
          <a:xfrm>
            <a:off x="6600825" y="2076524"/>
            <a:ext cx="5591175" cy="194310"/>
          </a:xfrm>
          <a:prstGeom prst="rect">
            <a:avLst/>
          </a:prstGeom>
          <a:noFill/>
          <a:ln/>
        </p:spPr>
        <p:txBody>
          <a:bodyPr wrap="none" lIns="0" tIns="0" rIns="0" bIns="0" rtlCol="0" anchor="t"/>
          <a:lstStyle/>
          <a:p>
            <a:pPr algn="l" indent="0" marL="0">
              <a:buNone/>
            </a:pPr>
            <a:r>
              <a:rPr lang="en-US" sz="1275" dirty="0">
                <a:solidFill>
                  <a:srgbClr val="A63A2B"/>
                </a:solidFill>
                <a:latin typeface="Courier New" pitchFamily="34" charset="0"/>
                <a:ea typeface="Microsoft YaHei" pitchFamily="34" charset="-122"/>
                <a:cs typeface="Courier New" pitchFamily="34" charset="-120"/>
              </a:rPr>
              <a:t>IF</a:t>
            </a:r>
            <a:endParaRPr lang="en-US" sz="1275" dirty="0">
              <a:latin typeface="Courier New" pitchFamily="34" charset="0"/>
              <a:ea typeface="Microsoft YaHei" pitchFamily="34" charset="-122"/>
              <a:cs typeface="Courier New" pitchFamily="34" charset="-120"/>
            </a:endParaRPr>
          </a:p>
        </p:txBody>
      </p:sp>
      <p:sp>
        <p:nvSpPr>
          <p:cNvPr id="22" name="Text 20"/>
          <p:cNvSpPr/>
          <p:nvPr/>
        </p:nvSpPr>
        <p:spPr>
          <a:xfrm>
            <a:off x="6948199" y="2082596"/>
            <a:ext cx="5243801"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over 10% slower than baseline for 4 weeks running</a:t>
            </a:r>
            <a:endParaRPr lang="en-US" sz="1275" dirty="0">
              <a:latin typeface="Microsoft YaHei" pitchFamily="34" charset="0"/>
              <a:ea typeface="Microsoft YaHei" pitchFamily="34" charset="-122"/>
              <a:cs typeface="Microsoft YaHei" pitchFamily="34" charset="-120"/>
            </a:endParaRPr>
          </a:p>
        </p:txBody>
      </p:sp>
      <p:sp>
        <p:nvSpPr>
          <p:cNvPr id="23" name="Shape 21"/>
          <p:cNvSpPr/>
          <p:nvPr/>
        </p:nvSpPr>
        <p:spPr>
          <a:xfrm>
            <a:off x="2290763" y="2652713"/>
            <a:ext cx="9286875" cy="695325"/>
          </a:xfrm>
          <a:prstGeom prst="rect">
            <a:avLst/>
          </a:prstGeom>
          <a:solidFill>
            <a:srgbClr val="FBF8F1"/>
          </a:solidFill>
          <a:ln w="9525">
            <a:solidFill>
              <a:srgbClr val="E4DFD2"/>
            </a:solidFill>
            <a:prstDash val="solid"/>
          </a:ln>
        </p:spPr>
      </p:sp>
      <p:sp>
        <p:nvSpPr>
          <p:cNvPr id="24" name="Shape 22"/>
          <p:cNvSpPr/>
          <p:nvPr/>
        </p:nvSpPr>
        <p:spPr>
          <a:xfrm>
            <a:off x="2466975" y="2886075"/>
            <a:ext cx="209550" cy="209550"/>
          </a:xfrm>
          <a:prstGeom prst="rect">
            <a:avLst/>
          </a:prstGeom>
          <a:noFill/>
          <a:ln w="19050">
            <a:solidFill>
              <a:srgbClr val="221E18"/>
            </a:solidFill>
            <a:prstDash val="solid"/>
          </a:ln>
        </p:spPr>
      </p:sp>
      <p:sp>
        <p:nvSpPr>
          <p:cNvPr id="25" name="Shape 23"/>
          <p:cNvSpPr/>
          <p:nvPr/>
        </p:nvSpPr>
        <p:spPr>
          <a:xfrm>
            <a:off x="3048000" y="2981325"/>
            <a:ext cx="57150" cy="57150"/>
          </a:xfrm>
          <a:custGeom>
            <a:avLst/>
            <a:gdLst/>
            <a:ahLst/>
            <a:cxnLst/>
            <a:rect l="l" t="t" r="r" b="b"/>
            <a:pathLst>
              <a:path w="57150" h="57150">
                <a:moveTo>
                  <a:pt x="0" y="57150"/>
                </a:moveTo>
                <a:lnTo>
                  <a:pt x="57150" y="57150"/>
                </a:lnTo>
                <a:lnTo>
                  <a:pt x="57150" y="0"/>
                </a:lnTo>
              </a:path>
            </a:pathLst>
          </a:custGeom>
          <a:noFill/>
          <a:ln w="19050">
            <a:solidFill>
              <a:srgbClr val="A63A2B"/>
            </a:solidFill>
            <a:prstDash val="solid"/>
          </a:ln>
        </p:spPr>
      </p:sp>
      <p:sp>
        <p:nvSpPr>
          <p:cNvPr id="26" name="Shape 24"/>
          <p:cNvSpPr/>
          <p:nvPr/>
        </p:nvSpPr>
        <p:spPr>
          <a:xfrm>
            <a:off x="2914650" y="2943225"/>
            <a:ext cx="190500" cy="95250"/>
          </a:xfrm>
          <a:custGeom>
            <a:avLst/>
            <a:gdLst/>
            <a:ahLst/>
            <a:cxnLst/>
            <a:rect l="l" t="t" r="r" b="b"/>
            <a:pathLst>
              <a:path w="190500" h="95250">
                <a:moveTo>
                  <a:pt x="190500" y="95250"/>
                </a:moveTo>
                <a:lnTo>
                  <a:pt x="109538" y="14288"/>
                </a:lnTo>
                <a:lnTo>
                  <a:pt x="61912" y="61912"/>
                </a:lnTo>
                <a:lnTo>
                  <a:pt x="0" y="0"/>
                </a:lnTo>
              </a:path>
            </a:pathLst>
          </a:custGeom>
          <a:noFill/>
          <a:ln w="19050">
            <a:solidFill>
              <a:srgbClr val="A63A2B"/>
            </a:solidFill>
            <a:prstDash val="solid"/>
          </a:ln>
        </p:spPr>
      </p:sp>
      <p:sp>
        <p:nvSpPr>
          <p:cNvPr id="27" name="Text 25"/>
          <p:cNvSpPr/>
          <p:nvPr/>
        </p:nvSpPr>
        <p:spPr>
          <a:xfrm>
            <a:off x="3276600" y="2883102"/>
            <a:ext cx="8915400" cy="228600"/>
          </a:xfrm>
          <a:prstGeom prst="rect">
            <a:avLst/>
          </a:prstGeom>
          <a:noFill/>
          <a:ln/>
        </p:spPr>
        <p:txBody>
          <a:bodyPr wrap="none" lIns="0" tIns="0" rIns="0" bIns="0" rtlCol="0" anchor="t"/>
          <a:lstStyle/>
          <a:p>
            <a:pPr algn="l" indent="0" marL="0">
              <a:buNone/>
            </a:pPr>
            <a:r>
              <a:rPr lang="en-US" sz="1500" b="1" dirty="0">
                <a:solidFill>
                  <a:srgbClr val="A63A2B"/>
                </a:solidFill>
                <a:latin typeface="Times New Roman" pitchFamily="34" charset="0"/>
                <a:ea typeface="SimSun" pitchFamily="34" charset="-122"/>
                <a:cs typeface="Times New Roman" pitchFamily="34" charset="-120"/>
              </a:rPr>
              <a:t>Output</a:t>
            </a:r>
            <a:endParaRPr lang="en-US" sz="1500" dirty="0">
              <a:latin typeface="Times New Roman" pitchFamily="34" charset="0"/>
              <a:ea typeface="SimSun" pitchFamily="34" charset="-122"/>
              <a:cs typeface="Times New Roman" pitchFamily="34" charset="-120"/>
            </a:endParaRPr>
          </a:p>
        </p:txBody>
      </p:sp>
      <p:sp>
        <p:nvSpPr>
          <p:cNvPr id="28" name="Text 26"/>
          <p:cNvSpPr/>
          <p:nvPr/>
        </p:nvSpPr>
        <p:spPr>
          <a:xfrm>
            <a:off x="4314825" y="2901746"/>
            <a:ext cx="7877175" cy="194310"/>
          </a:xfrm>
          <a:prstGeom prst="rect">
            <a:avLst/>
          </a:prstGeom>
          <a:noFill/>
          <a:ln/>
        </p:spPr>
        <p:txBody>
          <a:bodyPr wrap="none" lIns="0" tIns="0" rIns="0" bIns="0" rtlCol="0" anchor="t"/>
          <a:lstStyle/>
          <a:p>
            <a:pPr algn="l" indent="0" marL="0">
              <a:buNone/>
            </a:pPr>
            <a:r>
              <a:rPr lang="en-US" sz="1275" b="1" dirty="0">
                <a:solidFill>
                  <a:srgbClr val="221E18"/>
                </a:solidFill>
                <a:latin typeface="Microsoft YaHei" pitchFamily="34" charset="0"/>
                <a:ea typeface="Microsoft YaHei" pitchFamily="34" charset="-122"/>
                <a:cs typeface="Microsoft YaHei" pitchFamily="34" charset="-120"/>
              </a:rPr>
              <a:t>the team</a:t>
            </a:r>
            <a:pPr algn="l" indent="0" marL="0">
              <a:buNone/>
            </a:pPr>
            <a:r>
              <a:rPr lang="en-US" sz="1275" b="1" dirty="0">
                <a:solidFill>
                  <a:srgbClr val="221E18"/>
                </a:solidFill>
                <a:latin typeface="Microsoft YaHei" pitchFamily="34" charset="0"/>
                <a:ea typeface="Microsoft YaHei" pitchFamily="34" charset="-122"/>
                <a:cs typeface="Microsoft YaHei" pitchFamily="34" charset="-120"/>
              </a:rPr>
              <a:t>'</a:t>
            </a:r>
            <a:pPr algn="l" indent="0" marL="0">
              <a:buNone/>
            </a:pPr>
            <a:r>
              <a:rPr lang="en-US" sz="1275" b="1" dirty="0">
                <a:solidFill>
                  <a:srgbClr val="221E18"/>
                </a:solidFill>
                <a:latin typeface="Microsoft YaHei" pitchFamily="34" charset="0"/>
                <a:ea typeface="Microsoft YaHei" pitchFamily="34" charset="-122"/>
                <a:cs typeface="Microsoft YaHei" pitchFamily="34" charset="-120"/>
              </a:rPr>
              <a:t>s core measure</a:t>
            </a:r>
            <a:endParaRPr lang="en-US" sz="1275" dirty="0">
              <a:latin typeface="Microsoft YaHei" pitchFamily="34" charset="0"/>
              <a:ea typeface="Microsoft YaHei" pitchFamily="34" charset="-122"/>
              <a:cs typeface="Microsoft YaHei" pitchFamily="34" charset="-120"/>
            </a:endParaRPr>
          </a:p>
        </p:txBody>
      </p:sp>
      <p:sp>
        <p:nvSpPr>
          <p:cNvPr id="29" name="Text 27"/>
          <p:cNvSpPr/>
          <p:nvPr/>
        </p:nvSpPr>
        <p:spPr>
          <a:xfrm>
            <a:off x="6600825" y="2895674"/>
            <a:ext cx="5591175" cy="194310"/>
          </a:xfrm>
          <a:prstGeom prst="rect">
            <a:avLst/>
          </a:prstGeom>
          <a:noFill/>
          <a:ln/>
        </p:spPr>
        <p:txBody>
          <a:bodyPr wrap="none" lIns="0" tIns="0" rIns="0" bIns="0" rtlCol="0" anchor="t"/>
          <a:lstStyle/>
          <a:p>
            <a:pPr algn="l" indent="0" marL="0">
              <a:buNone/>
            </a:pPr>
            <a:r>
              <a:rPr lang="en-US" sz="1275" dirty="0">
                <a:solidFill>
                  <a:srgbClr val="A63A2B"/>
                </a:solidFill>
                <a:latin typeface="Courier New" pitchFamily="34" charset="0"/>
                <a:ea typeface="Microsoft YaHei" pitchFamily="34" charset="-122"/>
                <a:cs typeface="Courier New" pitchFamily="34" charset="-120"/>
              </a:rPr>
              <a:t>IF</a:t>
            </a:r>
            <a:endParaRPr lang="en-US" sz="1275" dirty="0">
              <a:latin typeface="Courier New" pitchFamily="34" charset="0"/>
              <a:ea typeface="Microsoft YaHei" pitchFamily="34" charset="-122"/>
              <a:cs typeface="Courier New" pitchFamily="34" charset="-120"/>
            </a:endParaRPr>
          </a:p>
        </p:txBody>
      </p:sp>
      <p:sp>
        <p:nvSpPr>
          <p:cNvPr id="30" name="Text 28"/>
          <p:cNvSpPr/>
          <p:nvPr/>
        </p:nvSpPr>
        <p:spPr>
          <a:xfrm>
            <a:off x="6948199" y="2901746"/>
            <a:ext cx="5243801"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over 5% below baseline for 2 months running</a:t>
            </a:r>
            <a:endParaRPr lang="en-US" sz="1275" dirty="0">
              <a:latin typeface="Microsoft YaHei" pitchFamily="34" charset="0"/>
              <a:ea typeface="Microsoft YaHei" pitchFamily="34" charset="-122"/>
              <a:cs typeface="Microsoft YaHei" pitchFamily="34" charset="-120"/>
            </a:endParaRPr>
          </a:p>
        </p:txBody>
      </p:sp>
      <p:sp>
        <p:nvSpPr>
          <p:cNvPr id="31" name="Shape 29"/>
          <p:cNvSpPr/>
          <p:nvPr/>
        </p:nvSpPr>
        <p:spPr>
          <a:xfrm>
            <a:off x="2290763" y="3471863"/>
            <a:ext cx="9286875" cy="695325"/>
          </a:xfrm>
          <a:prstGeom prst="rect">
            <a:avLst/>
          </a:prstGeom>
          <a:solidFill>
            <a:srgbClr val="FBF8F1"/>
          </a:solidFill>
          <a:ln w="9525">
            <a:solidFill>
              <a:srgbClr val="E4DFD2"/>
            </a:solidFill>
            <a:prstDash val="solid"/>
          </a:ln>
        </p:spPr>
      </p:sp>
      <p:sp>
        <p:nvSpPr>
          <p:cNvPr id="32" name="Shape 30"/>
          <p:cNvSpPr/>
          <p:nvPr/>
        </p:nvSpPr>
        <p:spPr>
          <a:xfrm>
            <a:off x="2466975" y="3705225"/>
            <a:ext cx="209550" cy="209550"/>
          </a:xfrm>
          <a:prstGeom prst="rect">
            <a:avLst/>
          </a:prstGeom>
          <a:noFill/>
          <a:ln w="19050">
            <a:solidFill>
              <a:srgbClr val="221E18"/>
            </a:solidFill>
            <a:prstDash val="solid"/>
          </a:ln>
        </p:spPr>
      </p:sp>
      <p:sp>
        <p:nvSpPr>
          <p:cNvPr id="33" name="Shape 31"/>
          <p:cNvSpPr/>
          <p:nvPr/>
        </p:nvSpPr>
        <p:spPr>
          <a:xfrm>
            <a:off x="2924175" y="3724275"/>
            <a:ext cx="180975" cy="123825"/>
          </a:xfrm>
          <a:custGeom>
            <a:avLst/>
            <a:gdLst/>
            <a:ahLst/>
            <a:cxnLst/>
            <a:rect l="l" t="t" r="r" b="b"/>
            <a:pathLst>
              <a:path w="180975" h="123825">
                <a:moveTo>
                  <a:pt x="152400" y="38100"/>
                </a:moveTo>
                <a:lnTo>
                  <a:pt x="152400" y="9525"/>
                </a:lnTo>
                <a:arcTo hR="9525" wR="9525" stAng="0" swAng="-5400000"/>
                <a:lnTo>
                  <a:pt x="19050" y="0"/>
                </a:lnTo>
                <a:arcTo hR="19050" wR="19050" stAng="16200000" swAng="-10800000"/>
                <a:lnTo>
                  <a:pt x="161925" y="38100"/>
                </a:lnTo>
                <a:arcTo hR="9525" wR="9525" stAng="16200000" swAng="5400000"/>
                <a:lnTo>
                  <a:pt x="171450" y="85725"/>
                </a:lnTo>
                <a:lnTo>
                  <a:pt x="142875" y="85725"/>
                </a:lnTo>
                <a:arcTo hR="19050" wR="19050" stAng="16200000" swAng="-10800000"/>
                <a:lnTo>
                  <a:pt x="171450" y="123825"/>
                </a:lnTo>
                <a:arcTo hR="9525" wR="9525" stAng="5400000" swAng="-5400000"/>
                <a:lnTo>
                  <a:pt x="180975" y="95250"/>
                </a:lnTo>
                <a:arcTo hR="9525" wR="9525" stAng="0" swAng="-5400000"/>
              </a:path>
            </a:pathLst>
          </a:custGeom>
          <a:noFill/>
          <a:ln w="19050">
            <a:solidFill>
              <a:srgbClr val="A63A2B"/>
            </a:solidFill>
            <a:prstDash val="solid"/>
          </a:ln>
        </p:spPr>
      </p:sp>
      <p:sp>
        <p:nvSpPr>
          <p:cNvPr id="34" name="Shape 32"/>
          <p:cNvSpPr/>
          <p:nvPr/>
        </p:nvSpPr>
        <p:spPr>
          <a:xfrm>
            <a:off x="2924175" y="3743325"/>
            <a:ext cx="171450" cy="152400"/>
          </a:xfrm>
          <a:custGeom>
            <a:avLst/>
            <a:gdLst/>
            <a:ahLst/>
            <a:cxnLst/>
            <a:rect l="l" t="t" r="r" b="b"/>
            <a:pathLst>
              <a:path w="171450" h="152400">
                <a:moveTo>
                  <a:pt x="0" y="0"/>
                </a:moveTo>
                <a:lnTo>
                  <a:pt x="0" y="133350"/>
                </a:lnTo>
                <a:arcTo hR="19050" wR="19050" stAng="10800000" swAng="-5400000"/>
                <a:lnTo>
                  <a:pt x="161925" y="152400"/>
                </a:lnTo>
                <a:arcTo hR="9525" wR="9525" stAng="5400000" swAng="-5400000"/>
                <a:lnTo>
                  <a:pt x="171450" y="104775"/>
                </a:lnTo>
              </a:path>
            </a:pathLst>
          </a:custGeom>
          <a:noFill/>
          <a:ln w="19050">
            <a:solidFill>
              <a:srgbClr val="A63A2B"/>
            </a:solidFill>
            <a:prstDash val="solid"/>
          </a:ln>
        </p:spPr>
      </p:sp>
      <p:sp>
        <p:nvSpPr>
          <p:cNvPr id="35" name="Text 33"/>
          <p:cNvSpPr/>
          <p:nvPr/>
        </p:nvSpPr>
        <p:spPr>
          <a:xfrm>
            <a:off x="3276600" y="3702252"/>
            <a:ext cx="8915400" cy="228600"/>
          </a:xfrm>
          <a:prstGeom prst="rect">
            <a:avLst/>
          </a:prstGeom>
          <a:noFill/>
          <a:ln/>
        </p:spPr>
        <p:txBody>
          <a:bodyPr wrap="none" lIns="0" tIns="0" rIns="0" bIns="0" rtlCol="0" anchor="t"/>
          <a:lstStyle/>
          <a:p>
            <a:pPr algn="l" indent="0" marL="0">
              <a:buNone/>
            </a:pPr>
            <a:r>
              <a:rPr lang="en-US" sz="1500" b="1" dirty="0">
                <a:solidFill>
                  <a:srgbClr val="A63A2B"/>
                </a:solidFill>
                <a:latin typeface="Times New Roman" pitchFamily="34" charset="0"/>
                <a:ea typeface="SimSun" pitchFamily="34" charset="-122"/>
                <a:cs typeface="Times New Roman" pitchFamily="34" charset="-120"/>
              </a:rPr>
              <a:t>Cost</a:t>
            </a:r>
            <a:endParaRPr lang="en-US" sz="1500" dirty="0">
              <a:latin typeface="Times New Roman" pitchFamily="34" charset="0"/>
              <a:ea typeface="SimSun" pitchFamily="34" charset="-122"/>
              <a:cs typeface="Times New Roman" pitchFamily="34" charset="-120"/>
            </a:endParaRPr>
          </a:p>
        </p:txBody>
      </p:sp>
      <p:sp>
        <p:nvSpPr>
          <p:cNvPr id="36" name="Text 34"/>
          <p:cNvSpPr/>
          <p:nvPr/>
        </p:nvSpPr>
        <p:spPr>
          <a:xfrm>
            <a:off x="4314825" y="3720896"/>
            <a:ext cx="7877175" cy="194310"/>
          </a:xfrm>
          <a:prstGeom prst="rect">
            <a:avLst/>
          </a:prstGeom>
          <a:noFill/>
          <a:ln/>
        </p:spPr>
        <p:txBody>
          <a:bodyPr wrap="none" lIns="0" tIns="0" rIns="0" bIns="0" rtlCol="0" anchor="t"/>
          <a:lstStyle/>
          <a:p>
            <a:pPr algn="l" indent="0" marL="0">
              <a:buNone/>
            </a:pPr>
            <a:r>
              <a:rPr lang="en-US" sz="1275" b="1" dirty="0">
                <a:solidFill>
                  <a:srgbClr val="221E18"/>
                </a:solidFill>
                <a:latin typeface="Microsoft YaHei" pitchFamily="34" charset="0"/>
                <a:ea typeface="Microsoft YaHei" pitchFamily="34" charset="-122"/>
                <a:cs typeface="Microsoft YaHei" pitchFamily="34" charset="-120"/>
              </a:rPr>
              <a:t>overtime and contractors</a:t>
            </a:r>
            <a:endParaRPr lang="en-US" sz="1275" dirty="0">
              <a:latin typeface="Microsoft YaHei" pitchFamily="34" charset="0"/>
              <a:ea typeface="Microsoft YaHei" pitchFamily="34" charset="-122"/>
              <a:cs typeface="Microsoft YaHei" pitchFamily="34" charset="-120"/>
            </a:endParaRPr>
          </a:p>
        </p:txBody>
      </p:sp>
      <p:sp>
        <p:nvSpPr>
          <p:cNvPr id="37" name="Text 35"/>
          <p:cNvSpPr/>
          <p:nvPr/>
        </p:nvSpPr>
        <p:spPr>
          <a:xfrm>
            <a:off x="6600825" y="3714824"/>
            <a:ext cx="5591175" cy="194310"/>
          </a:xfrm>
          <a:prstGeom prst="rect">
            <a:avLst/>
          </a:prstGeom>
          <a:noFill/>
          <a:ln/>
        </p:spPr>
        <p:txBody>
          <a:bodyPr wrap="none" lIns="0" tIns="0" rIns="0" bIns="0" rtlCol="0" anchor="t"/>
          <a:lstStyle/>
          <a:p>
            <a:pPr algn="l" indent="0" marL="0">
              <a:buNone/>
            </a:pPr>
            <a:r>
              <a:rPr lang="en-US" sz="1275" dirty="0">
                <a:solidFill>
                  <a:srgbClr val="A63A2B"/>
                </a:solidFill>
                <a:latin typeface="Courier New" pitchFamily="34" charset="0"/>
                <a:ea typeface="Microsoft YaHei" pitchFamily="34" charset="-122"/>
                <a:cs typeface="Courier New" pitchFamily="34" charset="-120"/>
              </a:rPr>
              <a:t>IF</a:t>
            </a:r>
            <a:endParaRPr lang="en-US" sz="1275" dirty="0">
              <a:latin typeface="Courier New" pitchFamily="34" charset="0"/>
              <a:ea typeface="Microsoft YaHei" pitchFamily="34" charset="-122"/>
              <a:cs typeface="Courier New" pitchFamily="34" charset="-120"/>
            </a:endParaRPr>
          </a:p>
        </p:txBody>
      </p:sp>
      <p:sp>
        <p:nvSpPr>
          <p:cNvPr id="38" name="Text 36"/>
          <p:cNvSpPr/>
          <p:nvPr/>
        </p:nvSpPr>
        <p:spPr>
          <a:xfrm>
            <a:off x="6948199" y="3720896"/>
            <a:ext cx="5243801"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added cover costs over 3% of the team</a:t>
            </a:r>
            <a:pPr algn="l" indent="0" marL="0">
              <a:buNone/>
            </a:pPr>
            <a:r>
              <a:rPr lang="en-US" sz="1275" dirty="0">
                <a:solidFill>
                  <a:srgbClr val="221E18"/>
                </a:solidFill>
                <a:latin typeface="Microsoft YaHei" pitchFamily="34" charset="0"/>
                <a:ea typeface="Microsoft YaHei" pitchFamily="34" charset="-122"/>
                <a:cs typeface="Microsoft YaHei" pitchFamily="34" charset="-120"/>
              </a:rPr>
              <a:t>'</a:t>
            </a:r>
            <a:pPr algn="l" indent="0" marL="0">
              <a:buNone/>
            </a:pPr>
            <a:r>
              <a:rPr lang="en-US" sz="1275" dirty="0">
                <a:solidFill>
                  <a:srgbClr val="221E18"/>
                </a:solidFill>
                <a:latin typeface="Microsoft YaHei" pitchFamily="34" charset="0"/>
                <a:ea typeface="Microsoft YaHei" pitchFamily="34" charset="-122"/>
                <a:cs typeface="Microsoft YaHei" pitchFamily="34" charset="-120"/>
              </a:rPr>
              <a:t>s payroll</a:t>
            </a:r>
            <a:endParaRPr lang="en-US" sz="1275" dirty="0">
              <a:latin typeface="Microsoft YaHei" pitchFamily="34" charset="0"/>
              <a:ea typeface="Microsoft YaHei" pitchFamily="34" charset="-122"/>
              <a:cs typeface="Microsoft YaHei" pitchFamily="34" charset="-120"/>
            </a:endParaRPr>
          </a:p>
        </p:txBody>
      </p:sp>
      <p:sp>
        <p:nvSpPr>
          <p:cNvPr id="39" name="Shape 37"/>
          <p:cNvSpPr/>
          <p:nvPr/>
        </p:nvSpPr>
        <p:spPr>
          <a:xfrm>
            <a:off x="2290763" y="4291013"/>
            <a:ext cx="9286875" cy="695325"/>
          </a:xfrm>
          <a:prstGeom prst="rect">
            <a:avLst/>
          </a:prstGeom>
          <a:solidFill>
            <a:srgbClr val="FBF8F1"/>
          </a:solidFill>
          <a:ln w="9525">
            <a:solidFill>
              <a:srgbClr val="E4DFD2"/>
            </a:solidFill>
            <a:prstDash val="solid"/>
          </a:ln>
        </p:spPr>
      </p:sp>
      <p:sp>
        <p:nvSpPr>
          <p:cNvPr id="40" name="Shape 38"/>
          <p:cNvSpPr/>
          <p:nvPr/>
        </p:nvSpPr>
        <p:spPr>
          <a:xfrm>
            <a:off x="2466975" y="4524375"/>
            <a:ext cx="209550" cy="209550"/>
          </a:xfrm>
          <a:prstGeom prst="rect">
            <a:avLst/>
          </a:prstGeom>
          <a:noFill/>
          <a:ln w="19050">
            <a:solidFill>
              <a:srgbClr val="221E18"/>
            </a:solidFill>
            <a:prstDash val="solid"/>
          </a:ln>
        </p:spPr>
      </p:sp>
      <p:sp>
        <p:nvSpPr>
          <p:cNvPr id="41" name="Shape 39"/>
          <p:cNvSpPr/>
          <p:nvPr/>
        </p:nvSpPr>
        <p:spPr>
          <a:xfrm>
            <a:off x="3009900" y="4610100"/>
            <a:ext cx="38100" cy="38100"/>
          </a:xfrm>
          <a:custGeom>
            <a:avLst/>
            <a:gdLst/>
            <a:ahLst/>
            <a:cxnLst/>
            <a:rect l="l" t="t" r="r" b="b"/>
            <a:pathLst>
              <a:path w="38100" h="38100">
                <a:moveTo>
                  <a:pt x="0" y="38100"/>
                </a:moveTo>
                <a:lnTo>
                  <a:pt x="38100" y="0"/>
                </a:lnTo>
              </a:path>
            </a:pathLst>
          </a:custGeom>
          <a:noFill/>
          <a:ln w="19050">
            <a:solidFill>
              <a:srgbClr val="A63A2B"/>
            </a:solidFill>
            <a:prstDash val="solid"/>
          </a:ln>
        </p:spPr>
      </p:sp>
      <p:sp>
        <p:nvSpPr>
          <p:cNvPr id="42" name="Shape 40"/>
          <p:cNvSpPr/>
          <p:nvPr/>
        </p:nvSpPr>
        <p:spPr>
          <a:xfrm>
            <a:off x="2914650" y="4552946"/>
            <a:ext cx="190500" cy="142879"/>
          </a:xfrm>
          <a:custGeom>
            <a:avLst/>
            <a:gdLst/>
            <a:ahLst/>
            <a:cxnLst/>
            <a:rect l="l" t="t" r="r" b="b"/>
            <a:pathLst>
              <a:path w="190500" h="142879">
                <a:moveTo>
                  <a:pt x="12763" y="142879"/>
                </a:moveTo>
                <a:arcTo hR="95250" wR="95250" stAng="8999825" swAng="14400349"/>
              </a:path>
            </a:pathLst>
          </a:custGeom>
          <a:noFill/>
          <a:ln w="19050">
            <a:solidFill>
              <a:srgbClr val="A63A2B"/>
            </a:solidFill>
            <a:prstDash val="solid"/>
          </a:ln>
        </p:spPr>
      </p:sp>
      <p:sp>
        <p:nvSpPr>
          <p:cNvPr id="43" name="Text 41"/>
          <p:cNvSpPr/>
          <p:nvPr/>
        </p:nvSpPr>
        <p:spPr>
          <a:xfrm>
            <a:off x="3276600" y="4521402"/>
            <a:ext cx="8915400" cy="228600"/>
          </a:xfrm>
          <a:prstGeom prst="rect">
            <a:avLst/>
          </a:prstGeom>
          <a:noFill/>
          <a:ln/>
        </p:spPr>
        <p:txBody>
          <a:bodyPr wrap="none" lIns="0" tIns="0" rIns="0" bIns="0" rtlCol="0" anchor="t"/>
          <a:lstStyle/>
          <a:p>
            <a:pPr algn="l" indent="0" marL="0">
              <a:buNone/>
            </a:pPr>
            <a:r>
              <a:rPr lang="en-US" sz="1500" b="1" dirty="0">
                <a:solidFill>
                  <a:srgbClr val="A63A2B"/>
                </a:solidFill>
                <a:latin typeface="Times New Roman" pitchFamily="34" charset="0"/>
                <a:ea typeface="SimSun" pitchFamily="34" charset="-122"/>
                <a:cs typeface="Times New Roman" pitchFamily="34" charset="-120"/>
              </a:rPr>
              <a:t>People</a:t>
            </a:r>
            <a:endParaRPr lang="en-US" sz="1500" dirty="0">
              <a:latin typeface="Times New Roman" pitchFamily="34" charset="0"/>
              <a:ea typeface="SimSun" pitchFamily="34" charset="-122"/>
              <a:cs typeface="Times New Roman" pitchFamily="34" charset="-120"/>
            </a:endParaRPr>
          </a:p>
        </p:txBody>
      </p:sp>
      <p:sp>
        <p:nvSpPr>
          <p:cNvPr id="44" name="Text 42"/>
          <p:cNvSpPr/>
          <p:nvPr/>
        </p:nvSpPr>
        <p:spPr>
          <a:xfrm>
            <a:off x="4314825" y="4540046"/>
            <a:ext cx="7877175" cy="194310"/>
          </a:xfrm>
          <a:prstGeom prst="rect">
            <a:avLst/>
          </a:prstGeom>
          <a:noFill/>
          <a:ln/>
        </p:spPr>
        <p:txBody>
          <a:bodyPr wrap="none" lIns="0" tIns="0" rIns="0" bIns="0" rtlCol="0" anchor="t"/>
          <a:lstStyle/>
          <a:p>
            <a:pPr algn="l" indent="0" marL="0">
              <a:buNone/>
            </a:pPr>
            <a:r>
              <a:rPr lang="en-US" sz="1275" b="1" dirty="0">
                <a:solidFill>
                  <a:srgbClr val="221E18"/>
                </a:solidFill>
                <a:latin typeface="Microsoft YaHei" pitchFamily="34" charset="0"/>
                <a:ea typeface="Microsoft YaHei" pitchFamily="34" charset="-122"/>
                <a:cs typeface="Microsoft YaHei" pitchFamily="34" charset="-120"/>
              </a:rPr>
              <a:t>burnout and stress</a:t>
            </a:r>
            <a:endParaRPr lang="en-US" sz="1275" dirty="0">
              <a:latin typeface="Microsoft YaHei" pitchFamily="34" charset="0"/>
              <a:ea typeface="Microsoft YaHei" pitchFamily="34" charset="-122"/>
              <a:cs typeface="Microsoft YaHei" pitchFamily="34" charset="-120"/>
            </a:endParaRPr>
          </a:p>
        </p:txBody>
      </p:sp>
      <p:sp>
        <p:nvSpPr>
          <p:cNvPr id="45" name="Text 43"/>
          <p:cNvSpPr/>
          <p:nvPr/>
        </p:nvSpPr>
        <p:spPr>
          <a:xfrm>
            <a:off x="6600825" y="4533974"/>
            <a:ext cx="5591175" cy="194310"/>
          </a:xfrm>
          <a:prstGeom prst="rect">
            <a:avLst/>
          </a:prstGeom>
          <a:noFill/>
          <a:ln/>
        </p:spPr>
        <p:txBody>
          <a:bodyPr wrap="none" lIns="0" tIns="0" rIns="0" bIns="0" rtlCol="0" anchor="t"/>
          <a:lstStyle/>
          <a:p>
            <a:pPr algn="l" indent="0" marL="0">
              <a:buNone/>
            </a:pPr>
            <a:r>
              <a:rPr lang="en-US" sz="1275" dirty="0">
                <a:solidFill>
                  <a:srgbClr val="A63A2B"/>
                </a:solidFill>
                <a:latin typeface="Courier New" pitchFamily="34" charset="0"/>
                <a:ea typeface="Microsoft YaHei" pitchFamily="34" charset="-122"/>
                <a:cs typeface="Courier New" pitchFamily="34" charset="-120"/>
              </a:rPr>
              <a:t>IF</a:t>
            </a:r>
            <a:endParaRPr lang="en-US" sz="1275" dirty="0">
              <a:latin typeface="Courier New" pitchFamily="34" charset="0"/>
              <a:ea typeface="Microsoft YaHei" pitchFamily="34" charset="-122"/>
              <a:cs typeface="Courier New" pitchFamily="34" charset="-120"/>
            </a:endParaRPr>
          </a:p>
        </p:txBody>
      </p:sp>
      <p:sp>
        <p:nvSpPr>
          <p:cNvPr id="46" name="Text 44"/>
          <p:cNvSpPr/>
          <p:nvPr/>
        </p:nvSpPr>
        <p:spPr>
          <a:xfrm>
            <a:off x="6948199" y="4540046"/>
            <a:ext cx="5243801" cy="194310"/>
          </a:xfrm>
          <a:prstGeom prst="rect">
            <a:avLst/>
          </a:prstGeom>
          <a:noFill/>
          <a:ln/>
        </p:spPr>
        <p:txBody>
          <a:bodyPr wrap="none" lIns="0" tIns="0" rIns="0" bIns="0" rtlCol="0" anchor="t"/>
          <a:lstStyle/>
          <a:p>
            <a:pPr algn="l" indent="0" marL="0">
              <a:buNone/>
            </a:pPr>
            <a:r>
              <a:rPr lang="en-US" sz="1275" dirty="0">
                <a:solidFill>
                  <a:srgbClr val="221E18"/>
                </a:solidFill>
                <a:latin typeface="Microsoft YaHei" pitchFamily="34" charset="0"/>
                <a:ea typeface="Microsoft YaHei" pitchFamily="34" charset="-122"/>
                <a:cs typeface="Microsoft YaHei" pitchFamily="34" charset="-120"/>
              </a:rPr>
              <a:t>the midpoint survey scores worse than baseline</a:t>
            </a:r>
            <a:endParaRPr lang="en-US" sz="1275" dirty="0">
              <a:latin typeface="Microsoft YaHei" pitchFamily="34" charset="0"/>
              <a:ea typeface="Microsoft YaHei" pitchFamily="34" charset="-122"/>
              <a:cs typeface="Microsoft YaHei" pitchFamily="34" charset="-120"/>
            </a:endParaRPr>
          </a:p>
        </p:txBody>
      </p:sp>
      <p:sp>
        <p:nvSpPr>
          <p:cNvPr id="47" name="Shape 45"/>
          <p:cNvSpPr/>
          <p:nvPr/>
        </p:nvSpPr>
        <p:spPr>
          <a:xfrm>
            <a:off x="2286000" y="5219700"/>
            <a:ext cx="9296400" cy="800100"/>
          </a:xfrm>
          <a:prstGeom prst="rect">
            <a:avLst/>
          </a:prstGeom>
          <a:solidFill>
            <a:srgbClr val="A63A2B"/>
          </a:solidFill>
          <a:ln/>
        </p:spPr>
      </p:sp>
      <p:sp>
        <p:nvSpPr>
          <p:cNvPr id="48" name="Shape 46"/>
          <p:cNvSpPr/>
          <p:nvPr/>
        </p:nvSpPr>
        <p:spPr>
          <a:xfrm>
            <a:off x="2519362" y="5500688"/>
            <a:ext cx="238125" cy="238125"/>
          </a:xfrm>
          <a:prstGeom prst="ellipse">
            <a:avLst/>
          </a:prstGeom>
          <a:noFill/>
          <a:ln w="23813">
            <a:solidFill>
              <a:srgbClr val="FBF8F1"/>
            </a:solidFill>
            <a:prstDash val="solid"/>
          </a:ln>
        </p:spPr>
      </p:sp>
      <p:sp>
        <p:nvSpPr>
          <p:cNvPr id="49" name="Shape 47"/>
          <p:cNvSpPr/>
          <p:nvPr/>
        </p:nvSpPr>
        <p:spPr>
          <a:xfrm>
            <a:off x="2602706" y="5584031"/>
            <a:ext cx="71438" cy="71438"/>
          </a:xfrm>
          <a:prstGeom prst="roundRect">
            <a:avLst>
              <a:gd name="adj" fmla="val 16667"/>
            </a:avLst>
          </a:prstGeom>
          <a:noFill/>
          <a:ln w="23813">
            <a:solidFill>
              <a:srgbClr val="FBF8F1"/>
            </a:solidFill>
            <a:prstDash val="solid"/>
          </a:ln>
        </p:spPr>
      </p:sp>
      <p:sp>
        <p:nvSpPr>
          <p:cNvPr id="50" name="Text 48"/>
          <p:cNvSpPr/>
          <p:nvPr/>
        </p:nvSpPr>
        <p:spPr>
          <a:xfrm>
            <a:off x="2971800" y="5397374"/>
            <a:ext cx="9220200" cy="217170"/>
          </a:xfrm>
          <a:prstGeom prst="rect">
            <a:avLst/>
          </a:prstGeom>
          <a:noFill/>
          <a:ln/>
        </p:spPr>
        <p:txBody>
          <a:bodyPr wrap="none" lIns="0" tIns="0" rIns="0" bIns="0" rtlCol="0" anchor="t"/>
          <a:lstStyle/>
          <a:p>
            <a:pPr algn="l" indent="0" marL="0">
              <a:buNone/>
            </a:pPr>
            <a:r>
              <a:rPr lang="en-US" sz="1425" b="1" dirty="0">
                <a:solidFill>
                  <a:srgbClr val="FBF8F1"/>
                </a:solidFill>
                <a:latin typeface="Times New Roman" pitchFamily="34" charset="0"/>
                <a:ea typeface="SimSun" pitchFamily="34" charset="-122"/>
                <a:cs typeface="Times New Roman" pitchFamily="34" charset="-120"/>
              </a:rPr>
              <a:t>Then: five days again within two weeks. HR takes it to management, pay is unchanged and other teams</a:t>
            </a:r>
            <a:endParaRPr lang="en-US" sz="1425" dirty="0">
              <a:latin typeface="Times New Roman" pitchFamily="34" charset="0"/>
              <a:ea typeface="SimSun" pitchFamily="34" charset="-122"/>
              <a:cs typeface="Times New Roman" pitchFamily="34" charset="-120"/>
            </a:endParaRPr>
          </a:p>
        </p:txBody>
      </p:sp>
      <p:sp>
        <p:nvSpPr>
          <p:cNvPr id="51" name="Text 49"/>
          <p:cNvSpPr/>
          <p:nvPr/>
        </p:nvSpPr>
        <p:spPr>
          <a:xfrm>
            <a:off x="2971800" y="5625974"/>
            <a:ext cx="9220200" cy="217170"/>
          </a:xfrm>
          <a:prstGeom prst="rect">
            <a:avLst/>
          </a:prstGeom>
          <a:noFill/>
          <a:ln/>
        </p:spPr>
        <p:txBody>
          <a:bodyPr wrap="none" lIns="0" tIns="0" rIns="0" bIns="0" rtlCol="0" anchor="t"/>
          <a:lstStyle/>
          <a:p>
            <a:pPr algn="l" indent="0" marL="0">
              <a:buNone/>
            </a:pPr>
            <a:r>
              <a:rPr lang="en-US" sz="1425" b="1" dirty="0">
                <a:solidFill>
                  <a:srgbClr val="FBF8F1"/>
                </a:solidFill>
                <a:latin typeface="Times New Roman" pitchFamily="34" charset="0"/>
                <a:ea typeface="SimSun" pitchFamily="34" charset="-122"/>
                <a:cs typeface="Times New Roman" pitchFamily="34" charset="-120"/>
              </a:rPr>
              <a:t>carry on</a:t>
            </a:r>
            <a:endParaRPr lang="en-US" sz="1425" dirty="0">
              <a:latin typeface="Times New Roman" pitchFamily="34" charset="0"/>
              <a:ea typeface="SimSun" pitchFamily="34" charset="-122"/>
              <a:cs typeface="Times New Roman" pitchFamily="34" charset="-120"/>
            </a:endParaRPr>
          </a:p>
        </p:txBody>
      </p:sp>
      <p:sp>
        <p:nvSpPr>
          <p:cNvPr id="52" name="Text 50"/>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Autonomy et al., UK pilot report, Feb 2023, on a conditional four-day week. The thresholds are our policy, not research findings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Text 2"/>
          <p:cNvSpPr/>
          <p:nvPr/>
        </p:nvSpPr>
        <p:spPr>
          <a:xfrm>
            <a:off x="0" y="261149"/>
            <a:ext cx="1158240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Four-day week pilot · Decision</a:t>
            </a:r>
            <a:endParaRPr lang="en-US" sz="900" dirty="0">
              <a:latin typeface="Courier New" pitchFamily="34" charset="0"/>
              <a:ea typeface="Microsoft YaHei" pitchFamily="34" charset="-122"/>
              <a:cs typeface="Courier New" pitchFamily="34" charset="-120"/>
            </a:endParaRPr>
          </a:p>
        </p:txBody>
      </p:sp>
      <p:sp>
        <p:nvSpPr>
          <p:cNvPr id="5" name="Shape 3"/>
          <p:cNvSpPr/>
          <p:nvPr/>
        </p:nvSpPr>
        <p:spPr>
          <a:xfrm>
            <a:off x="609600" y="457200"/>
            <a:ext cx="10972800" cy="19050"/>
          </a:xfrm>
          <a:prstGeom prst="rect">
            <a:avLst/>
          </a:prstGeom>
          <a:solidFill>
            <a:srgbClr val="A63A2B"/>
          </a:solidFill>
          <a:ln/>
        </p:spPr>
      </p:sp>
      <p:sp>
        <p:nvSpPr>
          <p:cNvPr id="6" name="Shape 4"/>
          <p:cNvSpPr/>
          <p:nvPr/>
        </p:nvSpPr>
        <p:spPr>
          <a:xfrm>
            <a:off x="609600" y="504825"/>
            <a:ext cx="10972800" cy="9525"/>
          </a:xfrm>
          <a:prstGeom prst="rect">
            <a:avLst/>
          </a:prstGeom>
          <a:solidFill>
            <a:srgbClr val="A63A2B"/>
          </a:solidFill>
          <a:ln/>
        </p:spPr>
      </p:sp>
      <p:sp>
        <p:nvSpPr>
          <p:cNvPr id="7" name="Text 5"/>
          <p:cNvSpPr/>
          <p:nvPr/>
        </p:nvSpPr>
        <p:spPr>
          <a:xfrm>
            <a:off x="609600" y="6547649"/>
            <a:ext cx="11582400"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Management · Human Resources</a:t>
            </a:r>
            <a:endParaRPr lang="en-US" sz="900" dirty="0">
              <a:latin typeface="Courier New" pitchFamily="34" charset="0"/>
              <a:ea typeface="Microsoft YaHei" pitchFamily="34" charset="-122"/>
              <a:cs typeface="Courier New" pitchFamily="34" charset="-120"/>
            </a:endParaRPr>
          </a:p>
        </p:txBody>
      </p:sp>
      <p:sp>
        <p:nvSpPr>
          <p:cNvPr id="8" name="Text 6"/>
          <p:cNvSpPr/>
          <p:nvPr/>
        </p:nvSpPr>
        <p:spPr>
          <a:xfrm>
            <a:off x="0" y="6547649"/>
            <a:ext cx="10963070" cy="137160"/>
          </a:xfrm>
          <a:prstGeom prst="rect">
            <a:avLst/>
          </a:prstGeom>
          <a:noFill/>
          <a:ln/>
        </p:spPr>
        <p:txBody>
          <a:bodyPr wrap="none" lIns="0" tIns="0" rIns="0" bIns="0" rtlCol="0" anchor="t"/>
          <a:lstStyle/>
          <a:p>
            <a:pPr algn="r" indent="0" marL="0">
              <a:buNone/>
            </a:pPr>
            <a:r>
              <a:rPr lang="en-US" sz="900" dirty="0">
                <a:solidFill>
                  <a:srgbClr val="675E51"/>
                </a:solidFill>
                <a:latin typeface="Courier New" pitchFamily="34" charset="0"/>
                <a:ea typeface="Microsoft YaHei" pitchFamily="34" charset="-122"/>
                <a:cs typeface="Courier New" pitchFamily="34" charset="-120"/>
              </a:rPr>
              <a:t>Page</a:t>
            </a:r>
            <a:endParaRPr lang="en-US" sz="900" dirty="0">
              <a:latin typeface="Courier New" pitchFamily="34" charset="0"/>
              <a:ea typeface="Microsoft YaHei" pitchFamily="34" charset="-122"/>
              <a:cs typeface="Courier New" pitchFamily="34" charset="-120"/>
            </a:endParaRPr>
          </a:p>
        </p:txBody>
      </p:sp>
      <p:sp>
        <p:nvSpPr>
          <p:cNvPr id="9" name="pptwise-slidenum-s0014"/>
          <p:cNvSpPr/>
          <p:nvPr/>
        </p:nvSpPr>
        <p:spPr>
          <a:xfrm>
            <a:off x="0" y="6547649"/>
            <a:ext cx="11169514"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75E51"/>
                </a:solidFill>
                <a:latin typeface="Courier New" pitchFamily="34" charset="0"/>
                <a:ea typeface="Microsoft YaHei" pitchFamily="34" charset="-122"/>
                <a:cs typeface="Courier New" pitchFamily="34" charset="-120"/>
              </a:rPr>
              <a:t>15</a:t>
            </a:fld>
            <a:endParaRPr lang="en-US" sz="900" dirty="0">
              <a:latin typeface="Courier New" pitchFamily="34" charset="0"/>
              <a:ea typeface="Microsoft YaHei" pitchFamily="34" charset="-122"/>
              <a:cs typeface="Courier New" pitchFamily="34" charset="-120"/>
            </a:endParaRPr>
          </a:p>
        </p:txBody>
      </p:sp>
      <p:sp>
        <p:nvSpPr>
          <p:cNvPr id="10" name="Text 8"/>
          <p:cNvSpPr/>
          <p:nvPr/>
        </p:nvSpPr>
        <p:spPr>
          <a:xfrm>
            <a:off x="11238328" y="6547649"/>
            <a:ext cx="953672" cy="137160"/>
          </a:xfrm>
          <a:prstGeom prst="rect">
            <a:avLst/>
          </a:prstGeom>
          <a:noFill/>
          <a:ln/>
        </p:spPr>
        <p:txBody>
          <a:bodyPr wrap="none" lIns="0" tIns="0" rIns="0" bIns="0" rtlCol="0" anchor="t"/>
          <a:lstStyle/>
          <a:p>
            <a:pPr algn="l" indent="0" marL="0">
              <a:buNone/>
            </a:pPr>
            <a:r>
              <a:rPr lang="en-US" sz="900" dirty="0">
                <a:solidFill>
                  <a:srgbClr val="675E51"/>
                </a:solidFill>
                <a:latin typeface="Courier New" pitchFamily="34" charset="0"/>
                <a:ea typeface="Microsoft YaHei" pitchFamily="34" charset="-122"/>
                <a:cs typeface="Courier New" pitchFamily="34" charset="-120"/>
              </a:rPr>
              <a:t>of 16</a:t>
            </a:r>
            <a:endParaRPr lang="en-US" sz="900" dirty="0">
              <a:latin typeface="Courier New" pitchFamily="34" charset="0"/>
              <a:ea typeface="Microsoft YaHei" pitchFamily="34" charset="-122"/>
              <a:cs typeface="Courier New" pitchFamily="34" charset="-120"/>
            </a:endParaRPr>
          </a:p>
        </p:txBody>
      </p:sp>
      <p:sp>
        <p:nvSpPr>
          <p:cNvPr id="11" name="Text 9"/>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Roles</a:t>
            </a:r>
            <a:endParaRPr lang="en-US" sz="1650" dirty="0">
              <a:latin typeface="Times New Roman" pitchFamily="34" charset="0"/>
              <a:ea typeface="SimSun" pitchFamily="34" charset="-122"/>
              <a:cs typeface="Times New Roman" pitchFamily="34" charset="-120"/>
            </a:endParaRPr>
          </a:p>
        </p:txBody>
      </p:sp>
      <p:sp>
        <p:nvSpPr>
          <p:cNvPr id="12" name="Shape 10"/>
          <p:cNvSpPr/>
          <p:nvPr/>
        </p:nvSpPr>
        <p:spPr>
          <a:xfrm>
            <a:off x="609600" y="1123950"/>
            <a:ext cx="228600" cy="19050"/>
          </a:xfrm>
          <a:prstGeom prst="rect">
            <a:avLst/>
          </a:prstGeom>
          <a:solidFill>
            <a:srgbClr val="A63A2B"/>
          </a:solidFill>
          <a:ln/>
        </p:spPr>
      </p:sp>
      <p:sp>
        <p:nvSpPr>
          <p:cNvPr id="13" name="Text 11"/>
          <p:cNvSpPr/>
          <p:nvPr/>
        </p:nvSpPr>
        <p:spPr>
          <a:xfrm>
            <a:off x="2286000" y="1124580"/>
            <a:ext cx="9906000" cy="354330"/>
          </a:xfrm>
          <a:prstGeom prst="rect">
            <a:avLst/>
          </a:prstGeom>
          <a:noFill/>
          <a:ln/>
        </p:spPr>
        <p:txBody>
          <a:bodyPr wrap="none" lIns="0" tIns="0" rIns="0" bIns="0" rtlCol="0" anchor="t"/>
          <a:lstStyle/>
          <a:p>
            <a:pPr algn="l" indent="0" marL="0">
              <a:buNone/>
            </a:pPr>
            <a:r>
              <a:rPr lang="en-US" sz="2325" b="1" dirty="0">
                <a:solidFill>
                  <a:srgbClr val="221E18"/>
                </a:solidFill>
                <a:latin typeface="Times New Roman" pitchFamily="34" charset="0"/>
                <a:ea typeface="SimSun" pitchFamily="34" charset="-122"/>
                <a:cs typeface="Times New Roman" pitchFamily="34" charset="-120"/>
              </a:rPr>
              <a:t>Rotas and stop-doing lists are due November 30</a:t>
            </a:r>
            <a:endParaRPr lang="en-US" sz="2325" dirty="0">
              <a:latin typeface="Times New Roman" pitchFamily="34" charset="0"/>
              <a:ea typeface="SimSun" pitchFamily="34" charset="-122"/>
              <a:cs typeface="Times New Roman" pitchFamily="34" charset="-120"/>
            </a:endParaRPr>
          </a:p>
        </p:txBody>
      </p:sp>
      <p:sp>
        <p:nvSpPr>
          <p:cNvPr id="14" name="Shape 12"/>
          <p:cNvSpPr/>
          <p:nvPr/>
        </p:nvSpPr>
        <p:spPr>
          <a:xfrm>
            <a:off x="2286000" y="1619250"/>
            <a:ext cx="9296400" cy="9525"/>
          </a:xfrm>
          <a:prstGeom prst="rect">
            <a:avLst/>
          </a:prstGeom>
          <a:solidFill>
            <a:srgbClr val="221E18"/>
          </a:solidFill>
          <a:ln/>
        </p:spPr>
      </p:sp>
      <p:sp>
        <p:nvSpPr>
          <p:cNvPr id="15" name="Text 13"/>
          <p:cNvSpPr/>
          <p:nvPr/>
        </p:nvSpPr>
        <p:spPr>
          <a:xfrm>
            <a:off x="2362200" y="1814849"/>
            <a:ext cx="982980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Who</a:t>
            </a:r>
            <a:endParaRPr lang="en-US" sz="975" dirty="0">
              <a:latin typeface="Courier New" pitchFamily="34" charset="0"/>
              <a:ea typeface="Microsoft YaHei" pitchFamily="34" charset="-122"/>
              <a:cs typeface="Courier New" pitchFamily="34" charset="-120"/>
            </a:endParaRPr>
          </a:p>
        </p:txBody>
      </p:sp>
      <p:sp>
        <p:nvSpPr>
          <p:cNvPr id="16" name="Text 14"/>
          <p:cNvSpPr/>
          <p:nvPr/>
        </p:nvSpPr>
        <p:spPr>
          <a:xfrm>
            <a:off x="4267200" y="1814849"/>
            <a:ext cx="792480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Preparation (Nov to Dec)</a:t>
            </a:r>
            <a:endParaRPr lang="en-US" sz="975" dirty="0">
              <a:latin typeface="Courier New" pitchFamily="34" charset="0"/>
              <a:ea typeface="Microsoft YaHei" pitchFamily="34" charset="-122"/>
              <a:cs typeface="Courier New" pitchFamily="34" charset="-120"/>
            </a:endParaRPr>
          </a:p>
        </p:txBody>
      </p:sp>
      <p:sp>
        <p:nvSpPr>
          <p:cNvPr id="17" name="Text 15"/>
          <p:cNvSpPr/>
          <p:nvPr/>
        </p:nvSpPr>
        <p:spPr>
          <a:xfrm>
            <a:off x="7962900" y="1814849"/>
            <a:ext cx="4229100" cy="148590"/>
          </a:xfrm>
          <a:prstGeom prst="rect">
            <a:avLst/>
          </a:prstGeom>
          <a:noFill/>
          <a:ln/>
        </p:spPr>
        <p:txBody>
          <a:bodyPr wrap="none" lIns="0" tIns="0" rIns="0" bIns="0" rtlCol="0" anchor="t"/>
          <a:lstStyle/>
          <a:p>
            <a:pPr algn="l" indent="0" marL="0">
              <a:buNone/>
            </a:pPr>
            <a:r>
              <a:rPr lang="en-US" sz="975" dirty="0">
                <a:solidFill>
                  <a:srgbClr val="675E51"/>
                </a:solidFill>
                <a:latin typeface="Courier New" pitchFamily="34" charset="0"/>
                <a:ea typeface="Microsoft YaHei" pitchFamily="34" charset="-122"/>
                <a:cs typeface="Courier New" pitchFamily="34" charset="-120"/>
              </a:rPr>
              <a:t>Trial (Jan to Jun)</a:t>
            </a:r>
            <a:endParaRPr lang="en-US" sz="975" dirty="0">
              <a:latin typeface="Courier New" pitchFamily="34" charset="0"/>
              <a:ea typeface="Microsoft YaHei" pitchFamily="34" charset="-122"/>
              <a:cs typeface="Courier New" pitchFamily="34" charset="-120"/>
            </a:endParaRPr>
          </a:p>
        </p:txBody>
      </p:sp>
      <p:sp>
        <p:nvSpPr>
          <p:cNvPr id="18" name="Shape 16"/>
          <p:cNvSpPr/>
          <p:nvPr/>
        </p:nvSpPr>
        <p:spPr>
          <a:xfrm>
            <a:off x="2286000" y="2038350"/>
            <a:ext cx="9296400" cy="19050"/>
          </a:xfrm>
          <a:prstGeom prst="rect">
            <a:avLst/>
          </a:prstGeom>
          <a:solidFill>
            <a:srgbClr val="221E18"/>
          </a:solidFill>
          <a:ln/>
        </p:spPr>
      </p:sp>
      <p:sp>
        <p:nvSpPr>
          <p:cNvPr id="19" name="Shape 17"/>
          <p:cNvSpPr/>
          <p:nvPr/>
        </p:nvSpPr>
        <p:spPr>
          <a:xfrm>
            <a:off x="2286000" y="2819400"/>
            <a:ext cx="9296400" cy="9525"/>
          </a:xfrm>
          <a:prstGeom prst="rect">
            <a:avLst/>
          </a:prstGeom>
          <a:solidFill>
            <a:srgbClr val="E4DFD2"/>
          </a:solidFill>
          <a:ln/>
        </p:spPr>
      </p:sp>
      <p:sp>
        <p:nvSpPr>
          <p:cNvPr id="20" name="Shape 18"/>
          <p:cNvSpPr/>
          <p:nvPr/>
        </p:nvSpPr>
        <p:spPr>
          <a:xfrm>
            <a:off x="2398713" y="2455069"/>
            <a:ext cx="122238" cy="52388"/>
          </a:xfrm>
          <a:custGeom>
            <a:avLst/>
            <a:gdLst/>
            <a:ahLst/>
            <a:cxnLst/>
            <a:rect l="l" t="t" r="r" b="b"/>
            <a:pathLst>
              <a:path w="122238" h="52388">
                <a:moveTo>
                  <a:pt x="122238" y="52388"/>
                </a:moveTo>
                <a:lnTo>
                  <a:pt x="122238" y="34925"/>
                </a:lnTo>
                <a:arcTo hR="34925" wR="34925" stAng="0" swAng="-5400000"/>
                <a:lnTo>
                  <a:pt x="34925" y="0"/>
                </a:lnTo>
                <a:arcTo hR="34925" wR="34925" stAng="16200000" swAng="-5400000"/>
                <a:lnTo>
                  <a:pt x="0" y="52388"/>
                </a:lnTo>
              </a:path>
            </a:pathLst>
          </a:custGeom>
          <a:noFill/>
          <a:ln w="17463">
            <a:solidFill>
              <a:srgbClr val="675E51"/>
            </a:solidFill>
            <a:prstDash val="solid"/>
          </a:ln>
        </p:spPr>
      </p:sp>
      <p:sp>
        <p:nvSpPr>
          <p:cNvPr id="21" name="Shape 19"/>
          <p:cNvSpPr/>
          <p:nvPr/>
        </p:nvSpPr>
        <p:spPr>
          <a:xfrm>
            <a:off x="2520950" y="2351411"/>
            <a:ext cx="26161" cy="67615"/>
          </a:xfrm>
          <a:custGeom>
            <a:avLst/>
            <a:gdLst/>
            <a:ahLst/>
            <a:cxnLst/>
            <a:rect l="l" t="t" r="r" b="b"/>
            <a:pathLst>
              <a:path w="26161" h="67615">
                <a:moveTo>
                  <a:pt x="0" y="0"/>
                </a:moveTo>
                <a:arcTo hR="34925" wR="34925" stAng="17072025" swAng="9055950"/>
              </a:path>
            </a:pathLst>
          </a:custGeom>
          <a:noFill/>
          <a:ln w="17463">
            <a:solidFill>
              <a:srgbClr val="675E51"/>
            </a:solidFill>
            <a:prstDash val="solid"/>
          </a:ln>
        </p:spPr>
      </p:sp>
      <p:sp>
        <p:nvSpPr>
          <p:cNvPr id="22" name="Shape 20"/>
          <p:cNvSpPr/>
          <p:nvPr/>
        </p:nvSpPr>
        <p:spPr>
          <a:xfrm>
            <a:off x="2547144" y="2456204"/>
            <a:ext cx="26194" cy="51252"/>
          </a:xfrm>
          <a:custGeom>
            <a:avLst/>
            <a:gdLst/>
            <a:ahLst/>
            <a:cxnLst/>
            <a:rect l="l" t="t" r="r" b="b"/>
            <a:pathLst>
              <a:path w="26194" h="51252">
                <a:moveTo>
                  <a:pt x="26194" y="51252"/>
                </a:moveTo>
                <a:lnTo>
                  <a:pt x="26194" y="33790"/>
                </a:lnTo>
                <a:arcTo hR="34925" wR="34925" stAng="21597436" swAng="-4528786"/>
              </a:path>
            </a:pathLst>
          </a:custGeom>
          <a:noFill/>
          <a:ln w="17463">
            <a:solidFill>
              <a:srgbClr val="675E51"/>
            </a:solidFill>
            <a:prstDash val="solid"/>
          </a:ln>
        </p:spPr>
      </p:sp>
      <p:sp>
        <p:nvSpPr>
          <p:cNvPr id="23" name="Shape 21"/>
          <p:cNvSpPr/>
          <p:nvPr/>
        </p:nvSpPr>
        <p:spPr>
          <a:xfrm>
            <a:off x="2424906" y="2350294"/>
            <a:ext cx="69850" cy="69850"/>
          </a:xfrm>
          <a:prstGeom prst="ellipse">
            <a:avLst/>
          </a:prstGeom>
          <a:noFill/>
          <a:ln w="17463">
            <a:solidFill>
              <a:srgbClr val="675E51"/>
            </a:solidFill>
            <a:prstDash val="solid"/>
          </a:ln>
        </p:spPr>
      </p:sp>
      <p:sp>
        <p:nvSpPr>
          <p:cNvPr id="24" name="Text 22"/>
          <p:cNvSpPr/>
          <p:nvPr/>
        </p:nvSpPr>
        <p:spPr>
          <a:xfrm>
            <a:off x="2686050" y="2320471"/>
            <a:ext cx="9505950" cy="205740"/>
          </a:xfrm>
          <a:prstGeom prst="rect">
            <a:avLst/>
          </a:prstGeom>
          <a:noFill/>
          <a:ln/>
        </p:spPr>
        <p:txBody>
          <a:bodyPr wrap="none" lIns="0" tIns="0" rIns="0" bIns="0" rtlCol="0" anchor="t"/>
          <a:lstStyle/>
          <a:p>
            <a:pPr algn="l" indent="0" marL="0">
              <a:buNone/>
            </a:pPr>
            <a:r>
              <a:rPr lang="en-US" sz="1350" b="1" dirty="0">
                <a:solidFill>
                  <a:srgbClr val="221E18"/>
                </a:solidFill>
                <a:latin typeface="Times New Roman" pitchFamily="34" charset="0"/>
                <a:ea typeface="SimSun" pitchFamily="34" charset="-122"/>
                <a:cs typeface="Times New Roman" pitchFamily="34" charset="-120"/>
              </a:rPr>
              <a:t>Management</a:t>
            </a:r>
            <a:endParaRPr lang="en-US" sz="1350" dirty="0">
              <a:latin typeface="Times New Roman" pitchFamily="34" charset="0"/>
              <a:ea typeface="SimSun" pitchFamily="34" charset="-122"/>
              <a:cs typeface="Times New Roman" pitchFamily="34" charset="-120"/>
            </a:endParaRPr>
          </a:p>
        </p:txBody>
      </p:sp>
      <p:sp>
        <p:nvSpPr>
          <p:cNvPr id="25" name="Text 23"/>
          <p:cNvSpPr/>
          <p:nvPr/>
        </p:nvSpPr>
        <p:spPr>
          <a:xfrm>
            <a:off x="4267200" y="2339410"/>
            <a:ext cx="79248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Approve plans, confirm stop rules</a:t>
            </a:r>
            <a:endParaRPr lang="en-US" sz="1200" dirty="0">
              <a:latin typeface="Microsoft YaHei" pitchFamily="34" charset="0"/>
              <a:ea typeface="Microsoft YaHei" pitchFamily="34" charset="-122"/>
              <a:cs typeface="Microsoft YaHei" pitchFamily="34" charset="-120"/>
            </a:endParaRPr>
          </a:p>
        </p:txBody>
      </p:sp>
      <p:sp>
        <p:nvSpPr>
          <p:cNvPr id="26" name="Text 24"/>
          <p:cNvSpPr/>
          <p:nvPr/>
        </p:nvSpPr>
        <p:spPr>
          <a:xfrm>
            <a:off x="7962900" y="2339410"/>
            <a:ext cx="42291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Review monthly, rule on any breach</a:t>
            </a:r>
            <a:endParaRPr lang="en-US" sz="1200" dirty="0">
              <a:latin typeface="Microsoft YaHei" pitchFamily="34" charset="0"/>
              <a:ea typeface="Microsoft YaHei" pitchFamily="34" charset="-122"/>
              <a:cs typeface="Microsoft YaHei" pitchFamily="34" charset="-120"/>
            </a:endParaRPr>
          </a:p>
        </p:txBody>
      </p:sp>
      <p:sp>
        <p:nvSpPr>
          <p:cNvPr id="27" name="Shape 25"/>
          <p:cNvSpPr/>
          <p:nvPr/>
        </p:nvSpPr>
        <p:spPr>
          <a:xfrm>
            <a:off x="2286000" y="3590925"/>
            <a:ext cx="9296400" cy="9525"/>
          </a:xfrm>
          <a:prstGeom prst="rect">
            <a:avLst/>
          </a:prstGeom>
          <a:solidFill>
            <a:srgbClr val="E4DFD2"/>
          </a:solidFill>
          <a:ln/>
        </p:spPr>
      </p:sp>
      <p:sp>
        <p:nvSpPr>
          <p:cNvPr id="28" name="Shape 26"/>
          <p:cNvSpPr/>
          <p:nvPr/>
        </p:nvSpPr>
        <p:spPr>
          <a:xfrm>
            <a:off x="2451100" y="3113088"/>
            <a:ext cx="69850" cy="34925"/>
          </a:xfrm>
          <a:prstGeom prst="roundRect">
            <a:avLst>
              <a:gd name="adj" fmla="val 25000"/>
            </a:avLst>
          </a:prstGeom>
          <a:noFill/>
          <a:ln w="17463">
            <a:solidFill>
              <a:srgbClr val="675E51"/>
            </a:solidFill>
            <a:prstDash val="solid"/>
          </a:ln>
        </p:spPr>
      </p:sp>
      <p:sp>
        <p:nvSpPr>
          <p:cNvPr id="29" name="Shape 27"/>
          <p:cNvSpPr/>
          <p:nvPr/>
        </p:nvSpPr>
        <p:spPr>
          <a:xfrm>
            <a:off x="2416175" y="3130550"/>
            <a:ext cx="139700" cy="157163"/>
          </a:xfrm>
          <a:custGeom>
            <a:avLst/>
            <a:gdLst/>
            <a:ahLst/>
            <a:cxnLst/>
            <a:rect l="l" t="t" r="r" b="b"/>
            <a:pathLst>
              <a:path w="139700" h="157163">
                <a:moveTo>
                  <a:pt x="104775" y="0"/>
                </a:moveTo>
                <a:lnTo>
                  <a:pt x="122238" y="0"/>
                </a:lnTo>
                <a:arcTo hR="17463" wR="17463" stAng="16200000" swAng="5400000"/>
                <a:lnTo>
                  <a:pt x="139700" y="139700"/>
                </a:lnTo>
                <a:arcTo hR="17463" wR="17463" stAng="0" swAng="5400000"/>
                <a:lnTo>
                  <a:pt x="17463" y="157163"/>
                </a:lnTo>
                <a:arcTo hR="17463" wR="17463" stAng="5400000" swAng="5400000"/>
                <a:lnTo>
                  <a:pt x="0" y="17463"/>
                </a:lnTo>
                <a:arcTo hR="17463" wR="17463" stAng="10800000" swAng="5400000"/>
                <a:lnTo>
                  <a:pt x="34925" y="0"/>
                </a:lnTo>
              </a:path>
            </a:pathLst>
          </a:custGeom>
          <a:noFill/>
          <a:ln w="17463">
            <a:solidFill>
              <a:srgbClr val="675E51"/>
            </a:solidFill>
            <a:prstDash val="solid"/>
          </a:ln>
        </p:spPr>
      </p:sp>
      <p:sp>
        <p:nvSpPr>
          <p:cNvPr id="30" name="Shape 28"/>
          <p:cNvSpPr/>
          <p:nvPr/>
        </p:nvSpPr>
        <p:spPr>
          <a:xfrm>
            <a:off x="2459831" y="3200400"/>
            <a:ext cx="52388" cy="34925"/>
          </a:xfrm>
          <a:custGeom>
            <a:avLst/>
            <a:gdLst/>
            <a:ahLst/>
            <a:cxnLst/>
            <a:rect l="l" t="t" r="r" b="b"/>
            <a:pathLst>
              <a:path w="52388" h="34925">
                <a:moveTo>
                  <a:pt x="0" y="17463"/>
                </a:moveTo>
                <a:lnTo>
                  <a:pt x="17463" y="34925"/>
                </a:lnTo>
                <a:lnTo>
                  <a:pt x="52388" y="0"/>
                </a:lnTo>
              </a:path>
            </a:pathLst>
          </a:custGeom>
          <a:noFill/>
          <a:ln w="17463">
            <a:solidFill>
              <a:srgbClr val="675E51"/>
            </a:solidFill>
            <a:prstDash val="solid"/>
          </a:ln>
        </p:spPr>
      </p:sp>
      <p:sp>
        <p:nvSpPr>
          <p:cNvPr id="31" name="Text 29"/>
          <p:cNvSpPr/>
          <p:nvPr/>
        </p:nvSpPr>
        <p:spPr>
          <a:xfrm>
            <a:off x="2686050" y="3091996"/>
            <a:ext cx="9505950" cy="205740"/>
          </a:xfrm>
          <a:prstGeom prst="rect">
            <a:avLst/>
          </a:prstGeom>
          <a:noFill/>
          <a:ln/>
        </p:spPr>
        <p:txBody>
          <a:bodyPr wrap="none" lIns="0" tIns="0" rIns="0" bIns="0" rtlCol="0" anchor="t"/>
          <a:lstStyle/>
          <a:p>
            <a:pPr algn="l" indent="0" marL="0">
              <a:buNone/>
            </a:pPr>
            <a:r>
              <a:rPr lang="en-US" sz="1350" b="1" dirty="0">
                <a:solidFill>
                  <a:srgbClr val="221E18"/>
                </a:solidFill>
                <a:latin typeface="Times New Roman" pitchFamily="34" charset="0"/>
                <a:ea typeface="SimSun" pitchFamily="34" charset="-122"/>
                <a:cs typeface="Times New Roman" pitchFamily="34" charset="-120"/>
              </a:rPr>
              <a:t>Human Resources</a:t>
            </a:r>
            <a:endParaRPr lang="en-US" sz="1350" dirty="0">
              <a:latin typeface="Times New Roman" pitchFamily="34" charset="0"/>
              <a:ea typeface="SimSun" pitchFamily="34" charset="-122"/>
              <a:cs typeface="Times New Roman" pitchFamily="34" charset="-120"/>
            </a:endParaRPr>
          </a:p>
        </p:txBody>
      </p:sp>
      <p:sp>
        <p:nvSpPr>
          <p:cNvPr id="32" name="Text 30"/>
          <p:cNvSpPr/>
          <p:nvPr/>
        </p:nvSpPr>
        <p:spPr>
          <a:xfrm>
            <a:off x="4267200" y="3110935"/>
            <a:ext cx="79248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Baseline survey, attendance and rota rules</a:t>
            </a:r>
            <a:endParaRPr lang="en-US" sz="1200" dirty="0">
              <a:latin typeface="Microsoft YaHei" pitchFamily="34" charset="0"/>
              <a:ea typeface="Microsoft YaHei" pitchFamily="34" charset="-122"/>
              <a:cs typeface="Microsoft YaHei" pitchFamily="34" charset="-120"/>
            </a:endParaRPr>
          </a:p>
        </p:txBody>
      </p:sp>
      <p:sp>
        <p:nvSpPr>
          <p:cNvPr id="33" name="Text 31"/>
          <p:cNvSpPr/>
          <p:nvPr/>
        </p:nvSpPr>
        <p:spPr>
          <a:xfrm>
            <a:off x="7962900" y="3110935"/>
            <a:ext cx="42291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Midpoint and final surveys, evaluation</a:t>
            </a:r>
            <a:endParaRPr lang="en-US" sz="1200" dirty="0">
              <a:latin typeface="Microsoft YaHei" pitchFamily="34" charset="0"/>
              <a:ea typeface="Microsoft YaHei" pitchFamily="34" charset="-122"/>
              <a:cs typeface="Microsoft YaHei" pitchFamily="34" charset="-120"/>
            </a:endParaRPr>
          </a:p>
        </p:txBody>
      </p:sp>
      <p:sp>
        <p:nvSpPr>
          <p:cNvPr id="34" name="Shape 32"/>
          <p:cNvSpPr/>
          <p:nvPr/>
        </p:nvSpPr>
        <p:spPr>
          <a:xfrm>
            <a:off x="2286000" y="3600450"/>
            <a:ext cx="9296400" cy="762000"/>
          </a:xfrm>
          <a:prstGeom prst="rect">
            <a:avLst/>
          </a:prstGeom>
          <a:solidFill>
            <a:srgbClr val="F0E2D8"/>
          </a:solidFill>
          <a:ln/>
        </p:spPr>
      </p:sp>
      <p:sp>
        <p:nvSpPr>
          <p:cNvPr id="35" name="Shape 33"/>
          <p:cNvSpPr/>
          <p:nvPr/>
        </p:nvSpPr>
        <p:spPr>
          <a:xfrm>
            <a:off x="2286000" y="4362450"/>
            <a:ext cx="9296400" cy="9525"/>
          </a:xfrm>
          <a:prstGeom prst="rect">
            <a:avLst/>
          </a:prstGeom>
          <a:solidFill>
            <a:srgbClr val="E4DFD2"/>
          </a:solidFill>
          <a:ln/>
        </p:spPr>
      </p:sp>
      <p:sp>
        <p:nvSpPr>
          <p:cNvPr id="36" name="Shape 34"/>
          <p:cNvSpPr/>
          <p:nvPr/>
        </p:nvSpPr>
        <p:spPr>
          <a:xfrm>
            <a:off x="2520950" y="3945731"/>
            <a:ext cx="52388" cy="34925"/>
          </a:xfrm>
          <a:custGeom>
            <a:avLst/>
            <a:gdLst/>
            <a:ahLst/>
            <a:cxnLst/>
            <a:rect l="l" t="t" r="r" b="b"/>
            <a:pathLst>
              <a:path w="52388" h="34925">
                <a:moveTo>
                  <a:pt x="0" y="17463"/>
                </a:moveTo>
                <a:lnTo>
                  <a:pt x="17463" y="34925"/>
                </a:lnTo>
                <a:lnTo>
                  <a:pt x="52388" y="0"/>
                </a:lnTo>
              </a:path>
            </a:pathLst>
          </a:custGeom>
          <a:noFill/>
          <a:ln w="17463">
            <a:solidFill>
              <a:srgbClr val="A63A2B"/>
            </a:solidFill>
            <a:prstDash val="solid"/>
          </a:ln>
        </p:spPr>
      </p:sp>
      <p:sp>
        <p:nvSpPr>
          <p:cNvPr id="37" name="Shape 35"/>
          <p:cNvSpPr/>
          <p:nvPr/>
        </p:nvSpPr>
        <p:spPr>
          <a:xfrm>
            <a:off x="2398713" y="3998119"/>
            <a:ext cx="122238" cy="52388"/>
          </a:xfrm>
          <a:custGeom>
            <a:avLst/>
            <a:gdLst/>
            <a:ahLst/>
            <a:cxnLst/>
            <a:rect l="l" t="t" r="r" b="b"/>
            <a:pathLst>
              <a:path w="122238" h="52388">
                <a:moveTo>
                  <a:pt x="122238" y="52388"/>
                </a:moveTo>
                <a:lnTo>
                  <a:pt x="122238" y="34925"/>
                </a:lnTo>
                <a:arcTo hR="34925" wR="34925" stAng="0" swAng="-5400000"/>
                <a:lnTo>
                  <a:pt x="34925" y="0"/>
                </a:lnTo>
                <a:arcTo hR="34925" wR="34925" stAng="16200000" swAng="-5400000"/>
                <a:lnTo>
                  <a:pt x="0" y="52388"/>
                </a:lnTo>
              </a:path>
            </a:pathLst>
          </a:custGeom>
          <a:noFill/>
          <a:ln w="17463">
            <a:solidFill>
              <a:srgbClr val="A63A2B"/>
            </a:solidFill>
            <a:prstDash val="solid"/>
          </a:ln>
        </p:spPr>
      </p:sp>
      <p:sp>
        <p:nvSpPr>
          <p:cNvPr id="38" name="Shape 36"/>
          <p:cNvSpPr/>
          <p:nvPr/>
        </p:nvSpPr>
        <p:spPr>
          <a:xfrm>
            <a:off x="2424906" y="3893344"/>
            <a:ext cx="69850" cy="69850"/>
          </a:xfrm>
          <a:prstGeom prst="ellipse">
            <a:avLst/>
          </a:prstGeom>
          <a:noFill/>
          <a:ln w="17463">
            <a:solidFill>
              <a:srgbClr val="A63A2B"/>
            </a:solidFill>
            <a:prstDash val="solid"/>
          </a:ln>
        </p:spPr>
      </p:sp>
      <p:sp>
        <p:nvSpPr>
          <p:cNvPr id="39" name="Text 37"/>
          <p:cNvSpPr/>
          <p:nvPr/>
        </p:nvSpPr>
        <p:spPr>
          <a:xfrm>
            <a:off x="2686050" y="3863521"/>
            <a:ext cx="9505950" cy="205740"/>
          </a:xfrm>
          <a:prstGeom prst="rect">
            <a:avLst/>
          </a:prstGeom>
          <a:noFill/>
          <a:ln/>
        </p:spPr>
        <p:txBody>
          <a:bodyPr wrap="none" lIns="0" tIns="0" rIns="0" bIns="0" rtlCol="0" anchor="t"/>
          <a:lstStyle/>
          <a:p>
            <a:pPr algn="l" indent="0" marL="0">
              <a:buNone/>
            </a:pPr>
            <a:r>
              <a:rPr lang="en-US" sz="1350" b="1" dirty="0">
                <a:solidFill>
                  <a:srgbClr val="A63A2B"/>
                </a:solidFill>
                <a:latin typeface="Times New Roman" pitchFamily="34" charset="0"/>
                <a:ea typeface="SimSun" pitchFamily="34" charset="-122"/>
                <a:cs typeface="Times New Roman" pitchFamily="34" charset="-120"/>
              </a:rPr>
              <a:t>Department heads</a:t>
            </a:r>
            <a:endParaRPr lang="en-US" sz="1350" dirty="0">
              <a:latin typeface="Times New Roman" pitchFamily="34" charset="0"/>
              <a:ea typeface="SimSun" pitchFamily="34" charset="-122"/>
              <a:cs typeface="Times New Roman" pitchFamily="34" charset="-120"/>
            </a:endParaRPr>
          </a:p>
        </p:txBody>
      </p:sp>
      <p:sp>
        <p:nvSpPr>
          <p:cNvPr id="40" name="Text 38"/>
          <p:cNvSpPr/>
          <p:nvPr/>
        </p:nvSpPr>
        <p:spPr>
          <a:xfrm>
            <a:off x="4267200" y="3882460"/>
            <a:ext cx="79248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Model, rota, stop-doing list by Nov 30</a:t>
            </a:r>
            <a:endParaRPr lang="en-US" sz="1200" dirty="0">
              <a:latin typeface="Microsoft YaHei" pitchFamily="34" charset="0"/>
              <a:ea typeface="Microsoft YaHei" pitchFamily="34" charset="-122"/>
              <a:cs typeface="Microsoft YaHei" pitchFamily="34" charset="-120"/>
            </a:endParaRPr>
          </a:p>
        </p:txBody>
      </p:sp>
      <p:sp>
        <p:nvSpPr>
          <p:cNvPr id="41" name="Text 39"/>
          <p:cNvSpPr/>
          <p:nvPr/>
        </p:nvSpPr>
        <p:spPr>
          <a:xfrm>
            <a:off x="7962900" y="3882460"/>
            <a:ext cx="42291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Weekly customer and output measures,</a:t>
            </a:r>
            <a:endParaRPr lang="en-US" sz="1200" dirty="0">
              <a:latin typeface="Microsoft YaHei" pitchFamily="34" charset="0"/>
              <a:ea typeface="Microsoft YaHei" pitchFamily="34" charset="-122"/>
              <a:cs typeface="Microsoft YaHei" pitchFamily="34" charset="-120"/>
            </a:endParaRPr>
          </a:p>
        </p:txBody>
      </p:sp>
      <p:sp>
        <p:nvSpPr>
          <p:cNvPr id="42" name="Text 40"/>
          <p:cNvSpPr/>
          <p:nvPr/>
        </p:nvSpPr>
        <p:spPr>
          <a:xfrm>
            <a:off x="7962900" y="4130110"/>
            <a:ext cx="42291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monthly report</a:t>
            </a:r>
            <a:endParaRPr lang="en-US" sz="1200" dirty="0">
              <a:latin typeface="Microsoft YaHei" pitchFamily="34" charset="0"/>
              <a:ea typeface="Microsoft YaHei" pitchFamily="34" charset="-122"/>
              <a:cs typeface="Microsoft YaHei" pitchFamily="34" charset="-120"/>
            </a:endParaRPr>
          </a:p>
        </p:txBody>
      </p:sp>
      <p:sp>
        <p:nvSpPr>
          <p:cNvPr id="43" name="Shape 41"/>
          <p:cNvSpPr/>
          <p:nvPr/>
        </p:nvSpPr>
        <p:spPr>
          <a:xfrm>
            <a:off x="2286000" y="5133975"/>
            <a:ext cx="9296400" cy="9525"/>
          </a:xfrm>
          <a:prstGeom prst="rect">
            <a:avLst/>
          </a:prstGeom>
          <a:solidFill>
            <a:srgbClr val="E4DFD2"/>
          </a:solidFill>
          <a:ln/>
        </p:spPr>
      </p:sp>
      <p:sp>
        <p:nvSpPr>
          <p:cNvPr id="44" name="Shape 42"/>
          <p:cNvSpPr/>
          <p:nvPr/>
        </p:nvSpPr>
        <p:spPr>
          <a:xfrm>
            <a:off x="2407444" y="4656138"/>
            <a:ext cx="157163" cy="139700"/>
          </a:xfrm>
          <a:custGeom>
            <a:avLst/>
            <a:gdLst/>
            <a:ahLst/>
            <a:cxnLst/>
            <a:rect l="l" t="t" r="r" b="b"/>
            <a:pathLst>
              <a:path w="157163" h="139700">
                <a:moveTo>
                  <a:pt x="0" y="78581"/>
                </a:moveTo>
                <a:lnTo>
                  <a:pt x="26194" y="78581"/>
                </a:lnTo>
                <a:arcTo hR="17463" wR="17463" stAng="16200000" swAng="5400000"/>
                <a:lnTo>
                  <a:pt x="43656" y="122238"/>
                </a:lnTo>
                <a:arcTo hR="17463" wR="17463" stAng="0" swAng="5400000"/>
                <a:lnTo>
                  <a:pt x="17463" y="139700"/>
                </a:lnTo>
                <a:arcTo hR="17463" wR="17463" stAng="5400000" swAng="5400000"/>
                <a:lnTo>
                  <a:pt x="0" y="78581"/>
                </a:lnTo>
                <a:close/>
                <a:moveTo>
                  <a:pt x="0" y="78581"/>
                </a:moveTo>
                <a:arcTo hR="78581" wR="78581" stAng="10800000" swAng="10800000"/>
                <a:moveTo>
                  <a:pt x="157163" y="78581"/>
                </a:moveTo>
                <a:lnTo>
                  <a:pt x="157163" y="122238"/>
                </a:lnTo>
                <a:arcTo hR="17463" wR="17463" stAng="0" swAng="5400000"/>
                <a:lnTo>
                  <a:pt x="130969" y="139700"/>
                </a:lnTo>
                <a:arcTo hR="17463" wR="17463" stAng="5400000" swAng="5400000"/>
                <a:lnTo>
                  <a:pt x="113506" y="96044"/>
                </a:lnTo>
                <a:arcTo hR="17463" wR="17463" stAng="10800000" swAng="5400000"/>
                <a:lnTo>
                  <a:pt x="157163" y="78581"/>
                </a:lnTo>
                <a:close/>
              </a:path>
            </a:pathLst>
          </a:custGeom>
          <a:noFill/>
          <a:ln w="17463">
            <a:solidFill>
              <a:srgbClr val="675E51"/>
            </a:solidFill>
            <a:prstDash val="solid"/>
          </a:ln>
        </p:spPr>
      </p:sp>
      <p:sp>
        <p:nvSpPr>
          <p:cNvPr id="45" name="Shape 43"/>
          <p:cNvSpPr/>
          <p:nvPr/>
        </p:nvSpPr>
        <p:spPr>
          <a:xfrm>
            <a:off x="2486025" y="4778375"/>
            <a:ext cx="78581" cy="52388"/>
          </a:xfrm>
          <a:custGeom>
            <a:avLst/>
            <a:gdLst/>
            <a:ahLst/>
            <a:cxnLst/>
            <a:rect l="l" t="t" r="r" b="b"/>
            <a:pathLst>
              <a:path w="78581" h="52388">
                <a:moveTo>
                  <a:pt x="78581" y="0"/>
                </a:moveTo>
                <a:lnTo>
                  <a:pt x="78581" y="17463"/>
                </a:lnTo>
                <a:arcTo hR="34925" wR="34925" stAng="0" swAng="5400000"/>
                <a:lnTo>
                  <a:pt x="0" y="52388"/>
                </a:lnTo>
              </a:path>
            </a:pathLst>
          </a:custGeom>
          <a:noFill/>
          <a:ln w="17463">
            <a:solidFill>
              <a:srgbClr val="675E51"/>
            </a:solidFill>
            <a:prstDash val="solid"/>
          </a:ln>
        </p:spPr>
      </p:sp>
      <p:sp>
        <p:nvSpPr>
          <p:cNvPr id="46" name="Text 44"/>
          <p:cNvSpPr/>
          <p:nvPr/>
        </p:nvSpPr>
        <p:spPr>
          <a:xfrm>
            <a:off x="2686050" y="4635046"/>
            <a:ext cx="9505950" cy="205740"/>
          </a:xfrm>
          <a:prstGeom prst="rect">
            <a:avLst/>
          </a:prstGeom>
          <a:noFill/>
          <a:ln/>
        </p:spPr>
        <p:txBody>
          <a:bodyPr wrap="none" lIns="0" tIns="0" rIns="0" bIns="0" rtlCol="0" anchor="t"/>
          <a:lstStyle/>
          <a:p>
            <a:pPr algn="l" indent="0" marL="0">
              <a:buNone/>
            </a:pPr>
            <a:r>
              <a:rPr lang="en-US" sz="1350" b="1" dirty="0">
                <a:solidFill>
                  <a:srgbClr val="221E18"/>
                </a:solidFill>
                <a:latin typeface="Times New Roman" pitchFamily="34" charset="0"/>
                <a:ea typeface="SimSun" pitchFamily="34" charset="-122"/>
                <a:cs typeface="Times New Roman" pitchFamily="34" charset="-120"/>
              </a:rPr>
              <a:t>Support teams</a:t>
            </a:r>
            <a:endParaRPr lang="en-US" sz="1350" dirty="0">
              <a:latin typeface="Times New Roman" pitchFamily="34" charset="0"/>
              <a:ea typeface="SimSun" pitchFamily="34" charset="-122"/>
              <a:cs typeface="Times New Roman" pitchFamily="34" charset="-120"/>
            </a:endParaRPr>
          </a:p>
        </p:txBody>
      </p:sp>
      <p:sp>
        <p:nvSpPr>
          <p:cNvPr id="47" name="Text 45"/>
          <p:cNvSpPr/>
          <p:nvPr/>
        </p:nvSpPr>
        <p:spPr>
          <a:xfrm>
            <a:off x="4267200" y="4653985"/>
            <a:ext cx="79248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Stagger days off, pair everyone with a</a:t>
            </a:r>
            <a:endParaRPr lang="en-US" sz="1200" dirty="0">
              <a:latin typeface="Microsoft YaHei" pitchFamily="34" charset="0"/>
              <a:ea typeface="Microsoft YaHei" pitchFamily="34" charset="-122"/>
              <a:cs typeface="Microsoft YaHei" pitchFamily="34" charset="-120"/>
            </a:endParaRPr>
          </a:p>
        </p:txBody>
      </p:sp>
      <p:sp>
        <p:nvSpPr>
          <p:cNvPr id="48" name="Text 46"/>
          <p:cNvSpPr/>
          <p:nvPr/>
        </p:nvSpPr>
        <p:spPr>
          <a:xfrm>
            <a:off x="4267200" y="4901635"/>
            <a:ext cx="79248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cover buddy</a:t>
            </a:r>
            <a:endParaRPr lang="en-US" sz="1200" dirty="0">
              <a:latin typeface="Microsoft YaHei" pitchFamily="34" charset="0"/>
              <a:ea typeface="Microsoft YaHei" pitchFamily="34" charset="-122"/>
              <a:cs typeface="Microsoft YaHei" pitchFamily="34" charset="-120"/>
            </a:endParaRPr>
          </a:p>
        </p:txBody>
      </p:sp>
      <p:sp>
        <p:nvSpPr>
          <p:cNvPr id="49" name="Text 47"/>
          <p:cNvSpPr/>
          <p:nvPr/>
        </p:nvSpPr>
        <p:spPr>
          <a:xfrm>
            <a:off x="7962900" y="4653985"/>
            <a:ext cx="42291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At least 80% on duty every weekday</a:t>
            </a:r>
            <a:endParaRPr lang="en-US" sz="1200" dirty="0">
              <a:latin typeface="Microsoft YaHei" pitchFamily="34" charset="0"/>
              <a:ea typeface="Microsoft YaHei" pitchFamily="34" charset="-122"/>
              <a:cs typeface="Microsoft YaHei" pitchFamily="34" charset="-120"/>
            </a:endParaRPr>
          </a:p>
        </p:txBody>
      </p:sp>
      <p:sp>
        <p:nvSpPr>
          <p:cNvPr id="50" name="Shape 48"/>
          <p:cNvSpPr/>
          <p:nvPr/>
        </p:nvSpPr>
        <p:spPr>
          <a:xfrm>
            <a:off x="2286000" y="5905500"/>
            <a:ext cx="9296400" cy="9525"/>
          </a:xfrm>
          <a:prstGeom prst="rect">
            <a:avLst/>
          </a:prstGeom>
          <a:solidFill>
            <a:srgbClr val="E4DFD2"/>
          </a:solidFill>
          <a:ln/>
        </p:spPr>
      </p:sp>
      <p:sp>
        <p:nvSpPr>
          <p:cNvPr id="51" name="Shape 49"/>
          <p:cNvSpPr/>
          <p:nvPr/>
        </p:nvSpPr>
        <p:spPr>
          <a:xfrm>
            <a:off x="2468563" y="5427663"/>
            <a:ext cx="6548" cy="17463"/>
          </a:xfrm>
          <a:custGeom>
            <a:avLst/>
            <a:gdLst/>
            <a:ahLst/>
            <a:cxnLst/>
            <a:rect l="l" t="t" r="r" b="b"/>
            <a:pathLst>
              <a:path w="6548" h="17463">
                <a:moveTo>
                  <a:pt x="0" y="0"/>
                </a:moveTo>
                <a:lnTo>
                  <a:pt x="0" y="17463"/>
                </a:lnTo>
              </a:path>
            </a:pathLst>
          </a:custGeom>
          <a:noFill/>
          <a:ln w="17463">
            <a:solidFill>
              <a:srgbClr val="675E51"/>
            </a:solidFill>
            <a:prstDash val="solid"/>
          </a:ln>
        </p:spPr>
      </p:sp>
      <p:sp>
        <p:nvSpPr>
          <p:cNvPr id="52" name="Shape 50"/>
          <p:cNvSpPr/>
          <p:nvPr/>
        </p:nvSpPr>
        <p:spPr>
          <a:xfrm>
            <a:off x="2503487" y="5427663"/>
            <a:ext cx="6548" cy="17463"/>
          </a:xfrm>
          <a:custGeom>
            <a:avLst/>
            <a:gdLst/>
            <a:ahLst/>
            <a:cxnLst/>
            <a:rect l="l" t="t" r="r" b="b"/>
            <a:pathLst>
              <a:path w="6548" h="17463">
                <a:moveTo>
                  <a:pt x="0" y="0"/>
                </a:moveTo>
                <a:lnTo>
                  <a:pt x="0" y="17463"/>
                </a:lnTo>
              </a:path>
            </a:pathLst>
          </a:custGeom>
          <a:noFill/>
          <a:ln w="17463">
            <a:solidFill>
              <a:srgbClr val="675E51"/>
            </a:solidFill>
            <a:prstDash val="solid"/>
          </a:ln>
        </p:spPr>
      </p:sp>
      <p:sp>
        <p:nvSpPr>
          <p:cNvPr id="53" name="Shape 51"/>
          <p:cNvSpPr/>
          <p:nvPr/>
        </p:nvSpPr>
        <p:spPr>
          <a:xfrm>
            <a:off x="2407444" y="5480050"/>
            <a:ext cx="165894" cy="113506"/>
          </a:xfrm>
          <a:custGeom>
            <a:avLst/>
            <a:gdLst/>
            <a:ahLst/>
            <a:cxnLst/>
            <a:rect l="l" t="t" r="r" b="b"/>
            <a:pathLst>
              <a:path w="165894" h="113506">
                <a:moveTo>
                  <a:pt x="113506" y="0"/>
                </a:moveTo>
                <a:arcTo hR="8731" wR="8731" stAng="16200000" swAng="5400000"/>
                <a:lnTo>
                  <a:pt x="122238" y="78581"/>
                </a:lnTo>
                <a:arcTo hR="34925" wR="34925" stAng="0" swAng="5400000"/>
                <a:lnTo>
                  <a:pt x="34925" y="113506"/>
                </a:lnTo>
                <a:arcTo hR="34925" wR="34925" stAng="5400000" swAng="5400000"/>
                <a:lnTo>
                  <a:pt x="0" y="8731"/>
                </a:lnTo>
                <a:arcTo hR="8731" wR="8731" stAng="10800000" swAng="5400000"/>
                <a:lnTo>
                  <a:pt x="130969" y="0"/>
                </a:lnTo>
                <a:arcTo hR="34925" wR="34925" stAng="16200000" swAng="10800000"/>
                <a:lnTo>
                  <a:pt x="122238" y="69850"/>
                </a:lnTo>
              </a:path>
            </a:pathLst>
          </a:custGeom>
          <a:noFill/>
          <a:ln w="17463">
            <a:solidFill>
              <a:srgbClr val="675E51"/>
            </a:solidFill>
            <a:prstDash val="solid"/>
          </a:ln>
        </p:spPr>
      </p:sp>
      <p:sp>
        <p:nvSpPr>
          <p:cNvPr id="54" name="Shape 52"/>
          <p:cNvSpPr/>
          <p:nvPr/>
        </p:nvSpPr>
        <p:spPr>
          <a:xfrm>
            <a:off x="2433637" y="5427663"/>
            <a:ext cx="6548" cy="17463"/>
          </a:xfrm>
          <a:custGeom>
            <a:avLst/>
            <a:gdLst/>
            <a:ahLst/>
            <a:cxnLst/>
            <a:rect l="l" t="t" r="r" b="b"/>
            <a:pathLst>
              <a:path w="6548" h="17463">
                <a:moveTo>
                  <a:pt x="0" y="0"/>
                </a:moveTo>
                <a:lnTo>
                  <a:pt x="0" y="17463"/>
                </a:lnTo>
              </a:path>
            </a:pathLst>
          </a:custGeom>
          <a:noFill/>
          <a:ln w="17463">
            <a:solidFill>
              <a:srgbClr val="675E51"/>
            </a:solidFill>
            <a:prstDash val="solid"/>
          </a:ln>
        </p:spPr>
      </p:sp>
      <p:sp>
        <p:nvSpPr>
          <p:cNvPr id="55" name="Text 53"/>
          <p:cNvSpPr/>
          <p:nvPr/>
        </p:nvSpPr>
        <p:spPr>
          <a:xfrm>
            <a:off x="2686050" y="5406571"/>
            <a:ext cx="9505950" cy="205740"/>
          </a:xfrm>
          <a:prstGeom prst="rect">
            <a:avLst/>
          </a:prstGeom>
          <a:noFill/>
          <a:ln/>
        </p:spPr>
        <p:txBody>
          <a:bodyPr wrap="none" lIns="0" tIns="0" rIns="0" bIns="0" rtlCol="0" anchor="t"/>
          <a:lstStyle/>
          <a:p>
            <a:pPr algn="l" indent="0" marL="0">
              <a:buNone/>
            </a:pPr>
            <a:r>
              <a:rPr lang="en-US" sz="1350" b="1" dirty="0">
                <a:solidFill>
                  <a:srgbClr val="221E18"/>
                </a:solidFill>
                <a:latin typeface="Times New Roman" pitchFamily="34" charset="0"/>
                <a:ea typeface="SimSun" pitchFamily="34" charset="-122"/>
                <a:cs typeface="Times New Roman" pitchFamily="34" charset="-120"/>
              </a:rPr>
              <a:t>All staff</a:t>
            </a:r>
            <a:endParaRPr lang="en-US" sz="1350" dirty="0">
              <a:latin typeface="Times New Roman" pitchFamily="34" charset="0"/>
              <a:ea typeface="SimSun" pitchFamily="34" charset="-122"/>
              <a:cs typeface="Times New Roman" pitchFamily="34" charset="-120"/>
            </a:endParaRPr>
          </a:p>
        </p:txBody>
      </p:sp>
      <p:sp>
        <p:nvSpPr>
          <p:cNvPr id="56" name="Text 54"/>
          <p:cNvSpPr/>
          <p:nvPr/>
        </p:nvSpPr>
        <p:spPr>
          <a:xfrm>
            <a:off x="4267200" y="5425510"/>
            <a:ext cx="79248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Baseline survey, ideas on what to cut</a:t>
            </a:r>
            <a:endParaRPr lang="en-US" sz="1200" dirty="0">
              <a:latin typeface="Microsoft YaHei" pitchFamily="34" charset="0"/>
              <a:ea typeface="Microsoft YaHei" pitchFamily="34" charset="-122"/>
              <a:cs typeface="Microsoft YaHei" pitchFamily="34" charset="-120"/>
            </a:endParaRPr>
          </a:p>
        </p:txBody>
      </p:sp>
      <p:sp>
        <p:nvSpPr>
          <p:cNvPr id="57" name="Text 55"/>
          <p:cNvSpPr/>
          <p:nvPr/>
        </p:nvSpPr>
        <p:spPr>
          <a:xfrm>
            <a:off x="7962900" y="5425510"/>
            <a:ext cx="4229100" cy="182880"/>
          </a:xfrm>
          <a:prstGeom prst="rect">
            <a:avLst/>
          </a:prstGeom>
          <a:noFill/>
          <a:ln/>
        </p:spPr>
        <p:txBody>
          <a:bodyPr wrap="none" lIns="0" tIns="0" rIns="0" bIns="0" rtlCol="0" anchor="t"/>
          <a:lstStyle/>
          <a:p>
            <a:pPr algn="l" indent="0" marL="0">
              <a:buNone/>
            </a:pPr>
            <a:r>
              <a:rPr lang="en-US" sz="1200" dirty="0">
                <a:solidFill>
                  <a:srgbClr val="221E18"/>
                </a:solidFill>
                <a:latin typeface="Microsoft YaHei" pitchFamily="34" charset="0"/>
                <a:ea typeface="Microsoft YaHei" pitchFamily="34" charset="-122"/>
                <a:cs typeface="Microsoft YaHei" pitchFamily="34" charset="-120"/>
              </a:rPr>
              <a:t>Days off stay off, urgent work goes on-call</a:t>
            </a:r>
            <a:endParaRPr lang="en-US" sz="1200" dirty="0">
              <a:latin typeface="Microsoft YaHei" pitchFamily="34" charset="0"/>
              <a:ea typeface="Microsoft YaHei" pitchFamily="34" charset="-122"/>
              <a:cs typeface="Microsoft YaHei" pitchFamily="34" charset="-120"/>
            </a:endParaRPr>
          </a:p>
        </p:txBody>
      </p:sp>
      <p:sp>
        <p:nvSpPr>
          <p:cNvPr id="58" name="Text 56"/>
          <p:cNvSpPr/>
          <p:nvPr/>
        </p:nvSpPr>
        <p:spPr>
          <a:xfrm>
            <a:off x="2286000" y="6195589"/>
            <a:ext cx="9906000" cy="137160"/>
          </a:xfrm>
          <a:prstGeom prst="rect">
            <a:avLst/>
          </a:prstGeom>
          <a:noFill/>
          <a:ln/>
        </p:spPr>
        <p:txBody>
          <a:bodyPr wrap="none" lIns="0" tIns="0" rIns="0" bIns="0" rtlCol="0" anchor="t"/>
          <a:lstStyle/>
          <a:p>
            <a:pPr algn="l" indent="0" marL="0">
              <a:buNone/>
            </a:pPr>
            <a:r>
              <a:rPr lang="en-US" sz="900" dirty="0">
                <a:solidFill>
                  <a:srgbClr val="675E51"/>
                </a:solidFill>
                <a:latin typeface="Microsoft YaHei" pitchFamily="34" charset="0"/>
                <a:ea typeface="Microsoft YaHei" pitchFamily="34" charset="-122"/>
                <a:cs typeface="Microsoft YaHei" pitchFamily="34" charset="-120"/>
              </a:rPr>
              <a:t>Source: Autonomy et al., UK pilot report, Feb 2023, for the cover buddies of staggered teams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F1E7"/>
          </a:solidFill>
          <a:ln/>
        </p:spPr>
      </p:sp>
      <p:sp>
        <p:nvSpPr>
          <p:cNvPr id="3" name="Text 1"/>
          <p:cNvSpPr/>
          <p:nvPr/>
        </p:nvSpPr>
        <p:spPr>
          <a:xfrm>
            <a:off x="609600" y="261149"/>
            <a:ext cx="11582400" cy="137160"/>
          </a:xfrm>
          <a:prstGeom prst="rect">
            <a:avLst/>
          </a:prstGeom>
          <a:noFill/>
          <a:ln/>
        </p:spPr>
        <p:txBody>
          <a:bodyPr wrap="none" lIns="0" tIns="0" rIns="0" bIns="0" rtlCol="0" anchor="t"/>
          <a:lstStyle/>
          <a:p>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E</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M</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O</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R</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A</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N</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D</a:t>
            </a:r>
            <a:pPr algn="l" indent="0" marL="0">
              <a:buNone/>
            </a:pPr>
            <a:r>
              <a:rPr lang="en-US" sz="900" b="1" spc="450" kern="0" dirty="0">
                <a:solidFill>
                  <a:srgbClr val="A63A2B"/>
                </a:solidFill>
                <a:latin typeface="Courier New" pitchFamily="34" charset="0"/>
                <a:ea typeface="Microsoft YaHei" pitchFamily="34" charset="-122"/>
                <a:cs typeface="Courier New" pitchFamily="34" charset="-120"/>
              </a:rPr>
              <a:t>U</a:t>
            </a:r>
            <a:pPr algn="l" indent="0" marL="0">
              <a:buNone/>
            </a:pPr>
            <a:r>
              <a:rPr lang="en-US" sz="900" b="1" dirty="0">
                <a:solidFill>
                  <a:srgbClr val="A63A2B"/>
                </a:solidFill>
                <a:latin typeface="Courier New" pitchFamily="34" charset="0"/>
                <a:ea typeface="Microsoft YaHei" pitchFamily="34" charset="-122"/>
                <a:cs typeface="Courier New" pitchFamily="34" charset="-120"/>
              </a:rPr>
              <a:t>M</a:t>
            </a:r>
            <a:endParaRPr lang="en-US" sz="900" dirty="0">
              <a:latin typeface="Courier New" pitchFamily="34" charset="0"/>
              <a:ea typeface="Microsoft YaHei" pitchFamily="34" charset="-122"/>
              <a:cs typeface="Courier New" pitchFamily="34" charset="-120"/>
            </a:endParaRPr>
          </a:p>
        </p:txBody>
      </p:sp>
      <p:sp>
        <p:nvSpPr>
          <p:cNvPr id="4" name="Shape 2"/>
          <p:cNvSpPr/>
          <p:nvPr/>
        </p:nvSpPr>
        <p:spPr>
          <a:xfrm>
            <a:off x="609600" y="457200"/>
            <a:ext cx="10972800" cy="19050"/>
          </a:xfrm>
          <a:prstGeom prst="rect">
            <a:avLst/>
          </a:prstGeom>
          <a:solidFill>
            <a:srgbClr val="A63A2B"/>
          </a:solidFill>
          <a:ln/>
        </p:spPr>
      </p:sp>
      <p:sp>
        <p:nvSpPr>
          <p:cNvPr id="5" name="Shape 3"/>
          <p:cNvSpPr/>
          <p:nvPr/>
        </p:nvSpPr>
        <p:spPr>
          <a:xfrm>
            <a:off x="609600" y="504825"/>
            <a:ext cx="10972800" cy="9525"/>
          </a:xfrm>
          <a:prstGeom prst="rect">
            <a:avLst/>
          </a:prstGeom>
          <a:solidFill>
            <a:srgbClr val="A63A2B"/>
          </a:solidFill>
          <a:ln/>
        </p:spPr>
      </p:sp>
      <p:sp>
        <p:nvSpPr>
          <p:cNvPr id="6" name="Text 4"/>
          <p:cNvSpPr/>
          <p:nvPr/>
        </p:nvSpPr>
        <p:spPr>
          <a:xfrm>
            <a:off x="609600" y="816832"/>
            <a:ext cx="11582400" cy="251460"/>
          </a:xfrm>
          <a:prstGeom prst="rect">
            <a:avLst/>
          </a:prstGeom>
          <a:noFill/>
          <a:ln/>
        </p:spPr>
        <p:txBody>
          <a:bodyPr wrap="none" lIns="0" tIns="0" rIns="0" bIns="0" rtlCol="0" anchor="t"/>
          <a:lstStyle/>
          <a:p>
            <a:pPr algn="l" indent="0" marL="0">
              <a:buNone/>
            </a:pPr>
            <a:r>
              <a:rPr lang="en-US" sz="1650" b="1" dirty="0">
                <a:solidFill>
                  <a:srgbClr val="A63A2B"/>
                </a:solidFill>
                <a:latin typeface="Times New Roman" pitchFamily="34" charset="0"/>
                <a:ea typeface="SimSun" pitchFamily="34" charset="-122"/>
                <a:cs typeface="Times New Roman" pitchFamily="34" charset="-120"/>
              </a:rPr>
              <a:t>Decision</a:t>
            </a:r>
            <a:endParaRPr lang="en-US" sz="1650" dirty="0">
              <a:latin typeface="Times New Roman" pitchFamily="34" charset="0"/>
              <a:ea typeface="SimSun" pitchFamily="34" charset="-122"/>
              <a:cs typeface="Times New Roman" pitchFamily="34" charset="-120"/>
            </a:endParaRPr>
          </a:p>
        </p:txBody>
      </p:sp>
      <p:sp>
        <p:nvSpPr>
          <p:cNvPr id="7" name="Shape 5"/>
          <p:cNvSpPr/>
          <p:nvPr/>
        </p:nvSpPr>
        <p:spPr>
          <a:xfrm>
            <a:off x="609600" y="1123950"/>
            <a:ext cx="228600" cy="19050"/>
          </a:xfrm>
          <a:prstGeom prst="rect">
            <a:avLst/>
          </a:prstGeom>
          <a:solidFill>
            <a:srgbClr val="A63A2B"/>
          </a:solidFill>
          <a:ln/>
        </p:spPr>
      </p:sp>
      <p:sp>
        <p:nvSpPr>
          <p:cNvPr id="8" name="Text 6"/>
          <p:cNvSpPr/>
          <p:nvPr/>
        </p:nvSpPr>
        <p:spPr>
          <a:xfrm>
            <a:off x="2286000" y="1403753"/>
            <a:ext cx="9906000" cy="457200"/>
          </a:xfrm>
          <a:prstGeom prst="rect">
            <a:avLst/>
          </a:prstGeom>
          <a:noFill/>
          <a:ln/>
        </p:spPr>
        <p:txBody>
          <a:bodyPr wrap="none" lIns="0" tIns="0" rIns="0" bIns="0" rtlCol="0" anchor="t"/>
          <a:lstStyle/>
          <a:p>
            <a:pPr algn="l" indent="0" marL="0">
              <a:buNone/>
            </a:pPr>
            <a:r>
              <a:rPr lang="en-US" sz="3000" b="1" dirty="0">
                <a:solidFill>
                  <a:srgbClr val="221E18"/>
                </a:solidFill>
                <a:latin typeface="Times New Roman" pitchFamily="34" charset="0"/>
                <a:ea typeface="SimSun" pitchFamily="34" charset="-122"/>
                <a:cs typeface="Times New Roman" pitchFamily="34" charset="-120"/>
              </a:rPr>
              <a:t>Trial 32 hours at full pay, stop on any breach</a:t>
            </a:r>
            <a:endParaRPr lang="en-US" sz="3000" dirty="0">
              <a:latin typeface="Times New Roman" pitchFamily="34" charset="0"/>
              <a:ea typeface="SimSun" pitchFamily="34" charset="-122"/>
              <a:cs typeface="Times New Roman" pitchFamily="34" charset="-120"/>
            </a:endParaRPr>
          </a:p>
        </p:txBody>
      </p:sp>
      <p:sp>
        <p:nvSpPr>
          <p:cNvPr id="9" name="Shape 7"/>
          <p:cNvSpPr/>
          <p:nvPr/>
        </p:nvSpPr>
        <p:spPr>
          <a:xfrm>
            <a:off x="2286000" y="2057400"/>
            <a:ext cx="9296400" cy="9525"/>
          </a:xfrm>
          <a:prstGeom prst="rect">
            <a:avLst/>
          </a:prstGeom>
          <a:solidFill>
            <a:srgbClr val="221E18"/>
          </a:solidFill>
          <a:ln/>
        </p:spPr>
      </p:sp>
      <p:sp>
        <p:nvSpPr>
          <p:cNvPr id="10" name="Text 8"/>
          <p:cNvSpPr/>
          <p:nvPr/>
        </p:nvSpPr>
        <p:spPr>
          <a:xfrm>
            <a:off x="2286000" y="2363813"/>
            <a:ext cx="9906000" cy="388620"/>
          </a:xfrm>
          <a:prstGeom prst="rect">
            <a:avLst/>
          </a:prstGeom>
          <a:noFill/>
          <a:ln/>
        </p:spPr>
        <p:txBody>
          <a:bodyPr wrap="none" lIns="0" tIns="0" rIns="0" bIns="0" rtlCol="0" anchor="t"/>
          <a:lstStyle/>
          <a:p>
            <a:pPr algn="l" indent="0" marL="0">
              <a:buNone/>
            </a:pPr>
            <a:r>
              <a:rPr lang="en-US" sz="2550" b="1" dirty="0">
                <a:solidFill>
                  <a:srgbClr val="A63A2B"/>
                </a:solidFill>
                <a:latin typeface="Times New Roman" pitchFamily="34" charset="0"/>
                <a:ea typeface="SimSun" pitchFamily="34" charset="-122"/>
                <a:cs typeface="Times New Roman" pitchFamily="34" charset="-120"/>
              </a:rPr>
              <a:t>1.</a:t>
            </a:r>
            <a:endParaRPr lang="en-US" sz="2550" dirty="0">
              <a:latin typeface="Times New Roman" pitchFamily="34" charset="0"/>
              <a:ea typeface="SimSun" pitchFamily="34" charset="-122"/>
              <a:cs typeface="Times New Roman" pitchFamily="34" charset="-120"/>
            </a:endParaRPr>
          </a:p>
        </p:txBody>
      </p:sp>
      <p:sp>
        <p:nvSpPr>
          <p:cNvPr id="11" name="Text 9"/>
          <p:cNvSpPr/>
          <p:nvPr/>
        </p:nvSpPr>
        <p:spPr>
          <a:xfrm>
            <a:off x="3143250" y="2418342"/>
            <a:ext cx="9048750" cy="297180"/>
          </a:xfrm>
          <a:prstGeom prst="rect">
            <a:avLst/>
          </a:prstGeom>
          <a:noFill/>
          <a:ln/>
        </p:spPr>
        <p:txBody>
          <a:bodyPr wrap="none" lIns="0" tIns="0" rIns="0" bIns="0" rtlCol="0" anchor="t"/>
          <a:lstStyle/>
          <a:p>
            <a:pPr algn="l" indent="0" marL="0">
              <a:buNone/>
            </a:pPr>
            <a:r>
              <a:rPr lang="en-US" sz="1950" dirty="0">
                <a:solidFill>
                  <a:srgbClr val="221E18"/>
                </a:solidFill>
                <a:latin typeface="Times New Roman" pitchFamily="34" charset="0"/>
                <a:ea typeface="SimSun" pitchFamily="34" charset="-122"/>
                <a:cs typeface="Times New Roman" pitchFamily="34" charset="-120"/>
              </a:rPr>
              <a:t>From January 4, 2027: 32 hours a week, same pay</a:t>
            </a:r>
            <a:endParaRPr lang="en-US" sz="1950" dirty="0">
              <a:latin typeface="Times New Roman" pitchFamily="34" charset="0"/>
              <a:ea typeface="SimSun" pitchFamily="34" charset="-122"/>
              <a:cs typeface="Times New Roman" pitchFamily="34" charset="-120"/>
            </a:endParaRPr>
          </a:p>
        </p:txBody>
      </p:sp>
      <p:sp>
        <p:nvSpPr>
          <p:cNvPr id="12" name="Text 10"/>
          <p:cNvSpPr/>
          <p:nvPr/>
        </p:nvSpPr>
        <p:spPr>
          <a:xfrm>
            <a:off x="2286000" y="3030563"/>
            <a:ext cx="9906000" cy="388620"/>
          </a:xfrm>
          <a:prstGeom prst="rect">
            <a:avLst/>
          </a:prstGeom>
          <a:noFill/>
          <a:ln/>
        </p:spPr>
        <p:txBody>
          <a:bodyPr wrap="none" lIns="0" tIns="0" rIns="0" bIns="0" rtlCol="0" anchor="t"/>
          <a:lstStyle/>
          <a:p>
            <a:pPr algn="l" indent="0" marL="0">
              <a:buNone/>
            </a:pPr>
            <a:r>
              <a:rPr lang="en-US" sz="2550" b="1" dirty="0">
                <a:solidFill>
                  <a:srgbClr val="A63A2B"/>
                </a:solidFill>
                <a:latin typeface="Times New Roman" pitchFamily="34" charset="0"/>
                <a:ea typeface="SimSun" pitchFamily="34" charset="-122"/>
                <a:cs typeface="Times New Roman" pitchFamily="34" charset="-120"/>
              </a:rPr>
              <a:t>2.</a:t>
            </a:r>
            <a:endParaRPr lang="en-US" sz="2550" dirty="0">
              <a:latin typeface="Times New Roman" pitchFamily="34" charset="0"/>
              <a:ea typeface="SimSun" pitchFamily="34" charset="-122"/>
              <a:cs typeface="Times New Roman" pitchFamily="34" charset="-120"/>
            </a:endParaRPr>
          </a:p>
        </p:txBody>
      </p:sp>
      <p:sp>
        <p:nvSpPr>
          <p:cNvPr id="13" name="Text 11"/>
          <p:cNvSpPr/>
          <p:nvPr/>
        </p:nvSpPr>
        <p:spPr>
          <a:xfrm>
            <a:off x="3143250" y="3085092"/>
            <a:ext cx="9048750" cy="297180"/>
          </a:xfrm>
          <a:prstGeom prst="rect">
            <a:avLst/>
          </a:prstGeom>
          <a:noFill/>
          <a:ln/>
        </p:spPr>
        <p:txBody>
          <a:bodyPr wrap="none" lIns="0" tIns="0" rIns="0" bIns="0" rtlCol="0" anchor="t"/>
          <a:lstStyle/>
          <a:p>
            <a:pPr algn="l" indent="0" marL="0">
              <a:buNone/>
            </a:pPr>
            <a:r>
              <a:rPr lang="en-US" sz="1950" dirty="0">
                <a:solidFill>
                  <a:srgbClr val="221E18"/>
                </a:solidFill>
                <a:latin typeface="Times New Roman" pitchFamily="34" charset="0"/>
                <a:ea typeface="SimSun" pitchFamily="34" charset="-122"/>
                <a:cs typeface="Times New Roman" pitchFamily="34" charset="-120"/>
              </a:rPr>
              <a:t>Any stop rule halts it. We decide in July</a:t>
            </a:r>
            <a:endParaRPr lang="en-US" sz="1950" dirty="0">
              <a:latin typeface="Times New Roman" pitchFamily="34" charset="0"/>
              <a:ea typeface="SimSun" pitchFamily="34" charset="-122"/>
              <a:cs typeface="Times New Roman" pitchFamily="34" charset="-120"/>
            </a:endParaRPr>
          </a:p>
        </p:txBody>
      </p:sp>
      <p:sp>
        <p:nvSpPr>
          <p:cNvPr id="14" name="Shape 12"/>
          <p:cNvSpPr/>
          <p:nvPr/>
        </p:nvSpPr>
        <p:spPr>
          <a:xfrm>
            <a:off x="2286000" y="3962400"/>
            <a:ext cx="5334000" cy="9525"/>
          </a:xfrm>
          <a:prstGeom prst="rect">
            <a:avLst/>
          </a:prstGeom>
          <a:solidFill>
            <a:srgbClr val="E4DFD2"/>
          </a:solidFill>
          <a:ln/>
        </p:spPr>
      </p:sp>
      <p:sp>
        <p:nvSpPr>
          <p:cNvPr id="15" name="Text 13"/>
          <p:cNvSpPr/>
          <p:nvPr/>
        </p:nvSpPr>
        <p:spPr>
          <a:xfrm>
            <a:off x="2286000" y="4142324"/>
            <a:ext cx="9906000" cy="182880"/>
          </a:xfrm>
          <a:prstGeom prst="rect">
            <a:avLst/>
          </a:prstGeom>
          <a:noFill/>
          <a:ln/>
        </p:spPr>
        <p:txBody>
          <a:bodyPr wrap="none" lIns="0" tIns="0" rIns="0" bIns="0" rtlCol="0" anchor="t"/>
          <a:lstStyle/>
          <a:p>
            <a:pPr algn="l" indent="0" marL="0">
              <a:buNone/>
            </a:pPr>
            <a:r>
              <a:rPr lang="en-US" sz="1200" dirty="0">
                <a:solidFill>
                  <a:srgbClr val="675E51"/>
                </a:solidFill>
                <a:latin typeface="Courier New" pitchFamily="34" charset="0"/>
                <a:ea typeface="Microsoft YaHei" pitchFamily="34" charset="-122"/>
                <a:cs typeface="Courier New" pitchFamily="34" charset="-120"/>
              </a:rPr>
              <a:t>Signed:</a:t>
            </a:r>
            <a:endParaRPr lang="en-US" sz="1200" dirty="0">
              <a:latin typeface="Courier New" pitchFamily="34" charset="0"/>
              <a:ea typeface="Microsoft YaHei" pitchFamily="34" charset="-122"/>
              <a:cs typeface="Courier New" pitchFamily="34" charset="-120"/>
            </a:endParaRPr>
          </a:p>
        </p:txBody>
      </p:sp>
      <p:sp>
        <p:nvSpPr>
          <p:cNvPr id="16" name="Text 14"/>
          <p:cNvSpPr/>
          <p:nvPr/>
        </p:nvSpPr>
        <p:spPr>
          <a:xfrm>
            <a:off x="3143250" y="4130549"/>
            <a:ext cx="9048750" cy="217170"/>
          </a:xfrm>
          <a:prstGeom prst="rect">
            <a:avLst/>
          </a:prstGeom>
          <a:noFill/>
          <a:ln/>
        </p:spPr>
        <p:txBody>
          <a:bodyPr wrap="none" lIns="0" tIns="0" rIns="0" bIns="0" rtlCol="0" anchor="t"/>
          <a:lstStyle/>
          <a:p>
            <a:pPr algn="l" indent="0" marL="0">
              <a:buNone/>
            </a:pPr>
            <a:r>
              <a:rPr lang="en-US" sz="1425" dirty="0">
                <a:solidFill>
                  <a:srgbClr val="221E18"/>
                </a:solidFill>
                <a:latin typeface="Times New Roman" pitchFamily="34" charset="0"/>
                <a:ea typeface="SimSun" pitchFamily="34" charset="-122"/>
                <a:cs typeface="Times New Roman" pitchFamily="34" charset="-120"/>
              </a:rPr>
              <a:t>Management</a:t>
            </a:r>
            <a:endParaRPr lang="en-US" sz="1425" dirty="0">
              <a:latin typeface="Times New Roman" pitchFamily="34" charset="0"/>
              <a:ea typeface="SimSun" pitchFamily="34" charset="-122"/>
              <a:cs typeface="Times New Roman" pitchFamily="34" charset="-120"/>
            </a:endParaRPr>
          </a:p>
        </p:txBody>
      </p:sp>
      <p:sp>
        <p:nvSpPr>
          <p:cNvPr id="17" name="Text 15"/>
          <p:cNvSpPr/>
          <p:nvPr/>
        </p:nvSpPr>
        <p:spPr>
          <a:xfrm>
            <a:off x="6286500" y="4150724"/>
            <a:ext cx="5905500" cy="171450"/>
          </a:xfrm>
          <a:prstGeom prst="rect">
            <a:avLst/>
          </a:prstGeom>
          <a:noFill/>
          <a:ln/>
        </p:spPr>
        <p:txBody>
          <a:bodyPr wrap="none" lIns="0" tIns="0" rIns="0" bIns="0" rtlCol="0" anchor="t"/>
          <a:lstStyle/>
          <a:p>
            <a:pPr algn="l" indent="0" marL="0">
              <a:buNone/>
            </a:pPr>
            <a:r>
              <a:rPr lang="en-US" sz="1125" dirty="0">
                <a:solidFill>
                  <a:srgbClr val="675E51"/>
                </a:solidFill>
                <a:latin typeface="Courier New" pitchFamily="34" charset="0"/>
                <a:ea typeface="Microsoft YaHei" pitchFamily="34" charset="-122"/>
                <a:cs typeface="Courier New" pitchFamily="34" charset="-120"/>
              </a:rPr>
              <a:t>October 2026</a:t>
            </a:r>
            <a:endParaRPr lang="en-US" sz="1125" dirty="0">
              <a:latin typeface="Courier New" pitchFamily="34" charset="0"/>
              <a:ea typeface="Microsoft YaHei" pitchFamily="34" charset="-122"/>
              <a:cs typeface="Courier New" pitchFamily="34" charset="-120"/>
            </a:endParaRPr>
          </a:p>
        </p:txBody>
      </p:sp>
      <p:sp>
        <p:nvSpPr>
          <p:cNvPr id="18" name="Text 16"/>
          <p:cNvSpPr/>
          <p:nvPr/>
        </p:nvSpPr>
        <p:spPr>
          <a:xfrm>
            <a:off x="2286000" y="4561424"/>
            <a:ext cx="9906000" cy="182880"/>
          </a:xfrm>
          <a:prstGeom prst="rect">
            <a:avLst/>
          </a:prstGeom>
          <a:noFill/>
          <a:ln/>
        </p:spPr>
        <p:txBody>
          <a:bodyPr wrap="none" lIns="0" tIns="0" rIns="0" bIns="0" rtlCol="0" anchor="t"/>
          <a:lstStyle/>
          <a:p>
            <a:pPr algn="l" indent="0" marL="0">
              <a:buNone/>
            </a:pPr>
            <a:r>
              <a:rPr lang="en-US" sz="1200" dirty="0">
                <a:solidFill>
                  <a:srgbClr val="675E51"/>
                </a:solidFill>
                <a:latin typeface="Courier New" pitchFamily="34" charset="0"/>
                <a:ea typeface="Microsoft YaHei" pitchFamily="34" charset="-122"/>
                <a:cs typeface="Courier New" pitchFamily="34" charset="-120"/>
              </a:rPr>
              <a:t>Drafted:</a:t>
            </a:r>
            <a:endParaRPr lang="en-US" sz="1200" dirty="0">
              <a:latin typeface="Courier New" pitchFamily="34" charset="0"/>
              <a:ea typeface="Microsoft YaHei" pitchFamily="34" charset="-122"/>
              <a:cs typeface="Courier New" pitchFamily="34" charset="-120"/>
            </a:endParaRPr>
          </a:p>
        </p:txBody>
      </p:sp>
      <p:sp>
        <p:nvSpPr>
          <p:cNvPr id="19" name="Text 17"/>
          <p:cNvSpPr/>
          <p:nvPr/>
        </p:nvSpPr>
        <p:spPr>
          <a:xfrm>
            <a:off x="3143250" y="4549649"/>
            <a:ext cx="9048750" cy="217170"/>
          </a:xfrm>
          <a:prstGeom prst="rect">
            <a:avLst/>
          </a:prstGeom>
          <a:noFill/>
          <a:ln/>
        </p:spPr>
        <p:txBody>
          <a:bodyPr wrap="none" lIns="0" tIns="0" rIns="0" bIns="0" rtlCol="0" anchor="t"/>
          <a:lstStyle/>
          <a:p>
            <a:pPr algn="l" indent="0" marL="0">
              <a:buNone/>
            </a:pPr>
            <a:r>
              <a:rPr lang="en-US" sz="1425" dirty="0">
                <a:solidFill>
                  <a:srgbClr val="221E18"/>
                </a:solidFill>
                <a:latin typeface="Times New Roman" pitchFamily="34" charset="0"/>
                <a:ea typeface="SimSun" pitchFamily="34" charset="-122"/>
                <a:cs typeface="Times New Roman" pitchFamily="34" charset="-120"/>
              </a:rPr>
              <a:t>Human Resources</a:t>
            </a:r>
            <a:endParaRPr lang="en-US" sz="1425" dirty="0">
              <a:latin typeface="Times New Roman" pitchFamily="34" charset="0"/>
              <a:ea typeface="SimSun" pitchFamily="34" charset="-122"/>
              <a:cs typeface="Times New Roman" pitchFamily="34" charset="-120"/>
            </a:endParaRPr>
          </a:p>
        </p:txBody>
      </p:sp>
      <p:sp>
        <p:nvSpPr>
          <p:cNvPr id="20" name="Text 18"/>
          <p:cNvSpPr/>
          <p:nvPr/>
        </p:nvSpPr>
        <p:spPr>
          <a:xfrm>
            <a:off x="2286000" y="4980524"/>
            <a:ext cx="9906000" cy="182880"/>
          </a:xfrm>
          <a:prstGeom prst="rect">
            <a:avLst/>
          </a:prstGeom>
          <a:noFill/>
          <a:ln/>
        </p:spPr>
        <p:txBody>
          <a:bodyPr wrap="none" lIns="0" tIns="0" rIns="0" bIns="0" rtlCol="0" anchor="t"/>
          <a:lstStyle/>
          <a:p>
            <a:pPr algn="l" indent="0" marL="0">
              <a:buNone/>
            </a:pPr>
            <a:r>
              <a:rPr lang="en-US" sz="1200" dirty="0">
                <a:solidFill>
                  <a:srgbClr val="675E51"/>
                </a:solidFill>
                <a:latin typeface="Courier New" pitchFamily="34" charset="0"/>
                <a:ea typeface="Microsoft YaHei" pitchFamily="34" charset="-122"/>
                <a:cs typeface="Courier New" pitchFamily="34" charset="-120"/>
              </a:rPr>
              <a:t>Copies:</a:t>
            </a:r>
            <a:endParaRPr lang="en-US" sz="1200" dirty="0">
              <a:latin typeface="Courier New" pitchFamily="34" charset="0"/>
              <a:ea typeface="Microsoft YaHei" pitchFamily="34" charset="-122"/>
              <a:cs typeface="Courier New" pitchFamily="34" charset="-120"/>
            </a:endParaRPr>
          </a:p>
        </p:txBody>
      </p:sp>
      <p:sp>
        <p:nvSpPr>
          <p:cNvPr id="21" name="Text 19"/>
          <p:cNvSpPr/>
          <p:nvPr/>
        </p:nvSpPr>
        <p:spPr>
          <a:xfrm>
            <a:off x="3143250" y="4968749"/>
            <a:ext cx="9048750" cy="217170"/>
          </a:xfrm>
          <a:prstGeom prst="rect">
            <a:avLst/>
          </a:prstGeom>
          <a:noFill/>
          <a:ln/>
        </p:spPr>
        <p:txBody>
          <a:bodyPr wrap="none" lIns="0" tIns="0" rIns="0" bIns="0" rtlCol="0" anchor="t"/>
          <a:lstStyle/>
          <a:p>
            <a:pPr algn="l" indent="0" marL="0">
              <a:buNone/>
            </a:pPr>
            <a:r>
              <a:rPr lang="en-US" sz="1425" dirty="0">
                <a:solidFill>
                  <a:srgbClr val="221E18"/>
                </a:solidFill>
                <a:latin typeface="Times New Roman" pitchFamily="34" charset="0"/>
                <a:ea typeface="SimSun" pitchFamily="34" charset="-122"/>
                <a:cs typeface="Times New Roman" pitchFamily="34" charset="-120"/>
              </a:rPr>
              <a:t>All staff, all department heads</a:t>
            </a:r>
            <a:endParaRPr lang="en-US" sz="1425" dirty="0">
              <a:latin typeface="Times New Roman" pitchFamily="34" charset="0"/>
              <a:ea typeface="SimSun" pitchFamily="34" charset="-122"/>
              <a:cs typeface="Times New Roman" pitchFamily="34" charset="-120"/>
            </a:endParaRPr>
          </a:p>
        </p:txBody>
      </p:sp>
      <p:sp>
        <p:nvSpPr>
          <p:cNvPr id="22" name="Shape 20"/>
          <p:cNvSpPr/>
          <p:nvPr/>
        </p:nvSpPr>
        <p:spPr>
          <a:xfrm rot="21240000">
            <a:off x="8586788" y="4205288"/>
            <a:ext cx="1628775" cy="676275"/>
          </a:xfrm>
          <a:prstGeom prst="rect">
            <a:avLst/>
          </a:prstGeom>
          <a:noFill/>
          <a:ln w="28575">
            <a:solidFill>
              <a:srgbClr val="A63A2B">
                <a:alpha val="88000"/>
              </a:srgbClr>
            </a:solidFill>
            <a:prstDash val="solid"/>
          </a:ln>
        </p:spPr>
      </p:sp>
      <p:sp>
        <p:nvSpPr>
          <p:cNvPr id="23" name="Text 21"/>
          <p:cNvSpPr/>
          <p:nvPr/>
        </p:nvSpPr>
        <p:spPr>
          <a:xfrm rot="21240000">
            <a:off x="8727710" y="4277548"/>
            <a:ext cx="1327080" cy="342900"/>
          </a:xfrm>
          <a:prstGeom prst="rect">
            <a:avLst/>
          </a:prstGeom>
          <a:noFill/>
          <a:ln/>
        </p:spPr>
        <p:txBody>
          <a:bodyPr wrap="none" lIns="0" tIns="0" rIns="0" bIns="0" rtlCol="0" anchor="t"/>
          <a:lstStyle/>
          <a:p>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D</a:t>
            </a:r>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e</a:t>
            </a:r>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c</a:t>
            </a:r>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i</a:t>
            </a:r>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d</a:t>
            </a:r>
            <a:pPr algn="l" indent="0" marL="0">
              <a:buNone/>
            </a:pPr>
            <a:r>
              <a:rPr lang="en-US" sz="2250" b="1" spc="450" kern="0" dirty="0">
                <a:solidFill>
                  <a:srgbClr val="A63A2B">
                    <a:alpha val="88000"/>
                  </a:srgbClr>
                </a:solidFill>
                <a:latin typeface="Times New Roman" pitchFamily="34" charset="0"/>
                <a:ea typeface="SimSun" pitchFamily="34" charset="-122"/>
                <a:cs typeface="Times New Roman" pitchFamily="34" charset="-120"/>
              </a:rPr>
              <a:t>e</a:t>
            </a:r>
            <a:pPr algn="l" indent="0" marL="0">
              <a:buNone/>
            </a:pPr>
            <a:r>
              <a:rPr lang="en-US" sz="2250" b="1" dirty="0">
                <a:solidFill>
                  <a:srgbClr val="A63A2B">
                    <a:alpha val="88000"/>
                  </a:srgbClr>
                </a:solidFill>
                <a:latin typeface="Times New Roman" pitchFamily="34" charset="0"/>
                <a:ea typeface="SimSun" pitchFamily="34" charset="-122"/>
                <a:cs typeface="Times New Roman" pitchFamily="34" charset="-120"/>
              </a:rPr>
              <a:t>d</a:t>
            </a:r>
            <a:endParaRPr lang="en-US" sz="2250" dirty="0">
              <a:latin typeface="Times New Roman" pitchFamily="34" charset="0"/>
              <a:ea typeface="SimSun" pitchFamily="34" charset="-122"/>
              <a:cs typeface="Times New Roman" pitchFamily="34" charset="-120"/>
            </a:endParaRPr>
          </a:p>
        </p:txBody>
      </p:sp>
      <p:sp>
        <p:nvSpPr>
          <p:cNvPr id="24" name="Text 22"/>
          <p:cNvSpPr/>
          <p:nvPr/>
        </p:nvSpPr>
        <p:spPr>
          <a:xfrm rot="21240000">
            <a:off x="9030964" y="4624782"/>
            <a:ext cx="733514" cy="137160"/>
          </a:xfrm>
          <a:prstGeom prst="rect">
            <a:avLst/>
          </a:prstGeom>
          <a:noFill/>
          <a:ln/>
        </p:spPr>
        <p:txBody>
          <a:bodyPr wrap="none" lIns="0" tIns="0" rIns="0" bIns="0" rtlCol="0" anchor="t"/>
          <a:lstStyle/>
          <a:p>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2</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0</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2</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6</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 </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 </a:t>
            </a:r>
            <a:pPr algn="l" indent="0" marL="0">
              <a:buNone/>
            </a:pPr>
            <a:r>
              <a:rPr lang="en-US" sz="900" b="1" spc="150" kern="0" dirty="0">
                <a:solidFill>
                  <a:srgbClr val="A63A2B">
                    <a:alpha val="88000"/>
                  </a:srgbClr>
                </a:solidFill>
                <a:latin typeface="Courier New" pitchFamily="34" charset="0"/>
                <a:ea typeface="Microsoft YaHei" pitchFamily="34" charset="-122"/>
                <a:cs typeface="Courier New" pitchFamily="34" charset="-120"/>
              </a:rPr>
              <a:t>1</a:t>
            </a:r>
            <a:pPr algn="l" indent="0" marL="0">
              <a:buNone/>
            </a:pPr>
            <a:r>
              <a:rPr lang="en-US" sz="900" b="1" dirty="0">
                <a:solidFill>
                  <a:srgbClr val="A63A2B">
                    <a:alpha val="88000"/>
                  </a:srgbClr>
                </a:solidFill>
                <a:latin typeface="Courier New" pitchFamily="34" charset="0"/>
                <a:ea typeface="Microsoft YaHei" pitchFamily="34" charset="-122"/>
                <a:cs typeface="Courier New" pitchFamily="34" charset="-120"/>
              </a:rPr>
              <a:t>0</a:t>
            </a:r>
            <a:endParaRPr lang="en-US" sz="900" dirty="0">
              <a:latin typeface="Courier New" pitchFamily="34" charset="0"/>
              <a:ea typeface="Microsoft YaHei" pitchFamily="34" charset="-122"/>
              <a:cs typeface="Courier New"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