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12188952" cy="6858000"/>
  <p:notesSz cx="6858000" cy="12188952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各位经销商伙伴，欢迎来到今年的经销商大会。今天的题目是：金价新高之后，我们卖什么。过去两年，大家在店里最直接的感受就是金价。今天先把外面发生了什么讲清楚，金价、顾客、行业，再讲明年我们一起做什么，最后有五件事请大家一起定。今天用到的数字都来自公开的官方统计、行业协会和上市公司公告，每页都标了出处。我们自己的经营数字不上屏幕，会后分区域单独沟通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今天讲四件事。前三件是外面的变化：金价到了什么位置，顾客怎么买黄金，行业里谁在关店、税和标准有什么新规矩。第四件是我们自己：明年产品怎么配，价格怎么定，门店服务怎么做，金价风险怎么管。最后几件事不是总部定好了通知大家，是请大家一起定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先看金价走到了哪里。这是上海黄金交易所 Au99.99 的年度加权均价，单位元每克。2019 年 308.70 元，2024 年 548.49 元，这六年是中国黄金协会公布的数。协会没有公布 2025 年全年均价，后两根柱子是我们按上金所每天的成交金额和成交量，用协会同样的方法算的：2025 年 798.12 元，今年 1 到 9 月 1,025.08 元。这个方法我们用协会已经公布的 2024 年全年、两个一季度和 2025 年上半年核过，对得上。今年前 9 个月的均价是 2019 年的 3.3 倍。最高点在 1 月 29 日，盘中 1,256 元，收盘 1,243.02 元。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高点之后回落了多少。9 月 30 日是国庆前最后一个交易日，收盘 907.32 元每克，比 1 月 29 日的最高收盘 1,243.02 元低了 27%。伦敦金也一样，1 月午盘价最高 5,405 美元每盎司，10 月 6 日是 4,156.40 美元，低了 23.1%。但要看清另一面：907 元仍然比 2025 年全年均价 798 元高 14%。2025 年均价是我们按上金所日行情算的。金价回不到从前，也不会一直涨。对我们来说，波动会是常态，备货、定价、库存都要按这个前提来做。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第一部分，顾客变了。金价高了以后，顾客还在买黄金，但买的东西、买的方式都不一样了。这一页的背景是 AI 生成的示意图。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这一页是今天最重要的一个变化。中国黄金协会的统计里，2025 年金条及金币用金 504.2 吨，涨了 35%，首饰 363.8 吨，跌了 31.6%，金条金币第一次超过首饰。今年上半年差得更远：首饰 132.1 吨，又跌了三成多，金条金币 339.3 吨，是首饰的 2.6 倍。世界黄金协会用的是另一套口径，数字不一样，但结论一样，也是 2025 年第一次反超。顾客没有离开黄金，是把买首饰的钱挪去买金条金币了。协会原话说得很清楚，金店的金条需求旺，但利润低。所以金条可以卖，但它撑不起门店的毛利。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首饰用的金少了，但顾客花的钱没有少。世界黄金协会的数据，2025 年中国内地金饰用金 360.1 吨，少了四分之一，消费金额 2,814 亿元，反而多了 8%，接近 2023 年 2,818 亿元的纪录。今年上半年用金 136 吨，少了三成，金额 1,419 亿元，还多了 2%。这里要说明口径：这个金额是世界黄金协会用吨数乘以金价估出来的，不含工费、品牌溢价和税，不能当成门店的收银额。另外，中国黄金协会口径的首饰用金是 363.8 吨，和世界黄金协会的 360.1 吨是两套统计，我们不把它们放在一起加减。意思很简单：顾客还愿意花钱，只是每件买得更轻。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一口价，也就是按件定价，这两年是行业里讲得最多的。头部品牌确实把它做上去了，周大福 2026 财年，也就是 2025 年 4 月到今年 3 月，定价首饰占内地零售值 35.4%，上一年是 30.6%。六福同一财年定价首饰销售涨了一半。但今年二季度金价回落以后，三家都出现了同一个方向的回摆：周大福 4 到 6 月定价首饰占比降到 29.0%，按克计价的黄金首饰零售值涨了 21%。六福定价首饰占比从去年同期的 24% 降到 18%，按克黄金的同店销量由跌转升。周生生上半年内地定价产品同店跌了 20%，计价产品涨了 34%。三家的分母都不一样，所以只看方向，不比高低。全国一口价到底占多少，没有任何官方统计，今天也不给大家一个全国数。结论是：一口价是一条腿，不是只涨不跌的定律。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第二部分，行业变了。顾客变了，行业也在跟着调整：门店在收缩，税在变，标准也在改。这一页的背景是 AI 生成的示意图。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行业里谁在关店、谁在开店。这张表都是上市公司自己公布的数，企业口径，每家的财年起止和门店算法都不一样，所以每一行都写了期间，只看方向，不排名次。周大福内地零售点从 2024 年 3 月底的 7,170 家，到今年 6 月底 5,047 家，两年零一个季度净减 2,123 家。老凤祥、中国黄金、六福、周生生都在减。逆势开店的是潮宏基和老铺黄金，老铺是 45 家直营店。关的是什么店？周大福 2026 财年关的 1,073 家里，三线及以下城市 524 家，加盟店净减 949 家。老凤祥上半年关掉 342 家三、四线加盟店，同时在一、二线开了 71 家。另外，中国黄金年报转引珠宝玉石首饰行业协会的数据，A 股 11 家珠宝上市公司门店较 2024 年末净减 1,704 家，缩减 7.19%。行业在收缩，收的是低效的店。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第三件事是税。财政部和税务总局 2025 年第 11 号公告，去年 11 月 1 日起施行，执行到 2027 年底。对我们影响最大的是做首饰的提金。以前提金时拿增值税专用发票，按 13% 的税率价税分离抵扣进项，每 100 元黄金原料大约能抵 11.50 元。现在做首饰属于非投资用途，交易所只开普通发票，按发票金额乘 6% 的扣除率算进项，每 100 元只能抵 6 元。少抵的大约 5.50 元，就是进货成本里多出来的一块。这个数是我们按公告原文的公式算的。它会不会、会多少传到售价，公告里没有规定，所以不要说成金饰统一涨价 5.5%。世界黄金协会在深圳水贝看到，11 月 3 日起门店金饰已经涨价，独立金店和品牌加盟店这类非会员渠道，金条价格上调了约 13%。在座各位大多属于这类渠道，进金条的成本要重新算。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纯度标准。现在门店用的还是 GB 11887-2012《首饰 贵金属纯度的规定及命名方法》，强制性国标，2013 年 5 月起实施，到今天仍然有效。2024 年 1 月复审结论是要修订，10 月下达了修订计划，新名称是《首饰 贵金属纯度、标识和命名规则》，多了「标识」两个字，起草单位里有几家头部同行。截至 10 月 7 日，国家标准平台上的状态是「正在批准」，还没有发布，正式条文和实施日期都还不知道。另外两条现行规定也和价签有关：2022 年 7 月起施行的明码标价规定，不得在标价之外加价，不得收未标明的费用。去年 3·15 市场监管总局也提醒消费者，选购时要问清是按克计价还是一口价。硬足金也有了行业标准，去年 5 月起实施。我们的做法是：现在按现行要求把价签写全，新版发布后，总部统一出价签和印记的改法，不让各店各改各的。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第三部分，也是今天最想和大家商量的：明年我们一起做什么。这一页的背景是 AI 生成的示意图。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产品。明年上新我们想往三个方向走。第一是古法金，世界黄金协会调研了 576 位店长，古法金和硬足金仍然是零售商的核心利润来源，精品店里手工厚重的古法金卖得稳。第二是设计款，中国黄金协会去年上半年的原话是：轻克重、设计感强、附加值高的首饰仍受青睐。第三是小克重，同一份店长调研里，10 克以内的产品占门店金饰销量 45%，2023 年是 37%。还有一个数值得记住：顾客买给自己戴的，占门店销售额 37%，2024 年是 27%，婚庆从 24% 降到 19%。三类货各占多少，不由总部一刀切，后面请大家按区域一起定。这一页的图是示意图。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定价，我们建议两条腿走。一口价放在设计款、古法金小件、工艺复杂的款上，顾客买的是设计和手艺，价格不随每天的金价变。金价上涨的时候，它显得划算，占比会上去。金价回落的时候，它显得贵，占比会回来，这就是前面三家同行今年二季度看到的。所以一口价不能定了就不管，要按时复盘、该调就调。老铺黄金是全部一口价，2025 年也调了三次价。按克计价放在素金、大克重足金和金条金币上，顾客看的是克重和当天金价，算得清。金价回落时，它先回暖。不管哪条腿，价签都要按明码标价的规定写全，不在标价之外加价。具体哪些款走哪条腿，后面请大家一起定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门店和服务。先说以旧换新。中国黄金协会不完全统计，以旧换新大约占全国首饰消费量的两成。去年 12 月协会牵头发布了《黄金以旧换新经营服务规范》团体标准，要求验金全程监控、顾客在场，破坏性检测要先征得顾客同意，凭证上写清含金量、重量、损耗和折价。我们建议全网按这个标准做。再说回收。税改以后，金饰售价含增值税，回收价不含，两边的价差拉大了，顾客容易觉得吃亏，所以回收报价一定要当面算清。最后是金价风险。头部同行都在对冲：周大福按重量计的对冲比例 2026 财年末是 39.0%，周生生对冲约占黄金库存的 40%，老铺黄金招股书写明没有对冲工具。金价涨的时候，对冲会先在账面上出亏损，周大福两年黄金借贷的公允价值亏损超过 120 亿港元，所以对冲不是买保险那么简单。我们的建议是先做第一步：把每家店的库存克重和金价敞口记清楚，再谈怎么对冲。这一页的图是示意图。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最后，有五件事想请大家一起定，今天会后分组讨论，下个月定稿。第一，上新结构，古法金、设计款、小克重各占多少，各区域顾客不一样，按区域分别定。第二，定价规则，哪些款走一口价，哪些按克，一口价多久复盘一次，金价变动多少就要调。第三，以旧换新，是否全网按团体标准执行，验金设备和凭证模板由谁来出。第四，金价风险，每家店先建一本金价敞口台账，总部要不要统一对接银行的黄金租赁和套保，由经销商自愿参加。第五，税票和进货，提金的用途和发票逐项核对。世界黄金协会看到，税改后独立金店、品牌加盟店这类非会员渠道的金条价格上调了约 13%，银行和品牌直营店等会员渠道不受影响，所以金条从哪条渠道进货，值得一起算一算。这五件事今天没有标准答案，都需要大家的经验。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金价我们定不了，它会涨，也会跌。但卖什么、怎么卖、怎么把每一家店做好，是我们可以一起定的。谢谢大家这么多年的同行，下面进入分组讨论。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4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0908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rcRect l="20370" r="20370" t="0" b="0"/>
          <a:stretch/>
        </p:blipFill>
        <p:spPr>
          <a:xfrm>
            <a:off x="6096000" y="0"/>
            <a:ext cx="6096000" cy="6858000"/>
          </a:xfrm>
          <a:prstGeom prst="rect">
            <a:avLst/>
          </a:prstGeom>
        </p:spPr>
      </p:pic>
      <p:sp>
        <p:nvSpPr>
          <p:cNvPr id="4" name="svg2pptx-gradient-s0000-0000"/>
          <p:cNvSpPr/>
          <p:nvPr/>
        </p:nvSpPr>
        <p:spPr>
          <a:xfrm>
            <a:off x="6096000" y="0"/>
            <a:ext cx="2476500" cy="6858000"/>
          </a:xfrm>
          <a:prstGeom prst="rect">
            <a:avLst/>
          </a:prstGeom>
          <a:gradFill rotWithShape="1">
            <a:gsLst>
              <a:gs pos="0">
                <a:srgbClr val="0B0908"/>
              </a:gs>
              <a:gs pos="100000">
                <a:srgbClr val="0B0908">
                  <a:alpha val="0"/>
                </a:srgbClr>
              </a:gs>
            </a:gsLst>
            <a:lin ang="0" scaled="1"/>
          </a:gradFill>
          <a:ln/>
        </p:spPr>
      </p:sp>
      <p:sp>
        <p:nvSpPr>
          <p:cNvPr id="5" name="Shape 2"/>
          <p:cNvSpPr/>
          <p:nvPr/>
        </p:nvSpPr>
        <p:spPr>
          <a:xfrm>
            <a:off x="457200" y="457200"/>
            <a:ext cx="5334000" cy="0"/>
          </a:xfrm>
          <a:prstGeom prst="line">
            <a:avLst/>
          </a:prstGeom>
          <a:noFill/>
          <a:ln w="13335">
            <a:solidFill>
              <a:srgbClr val="C6A15B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5791200" y="457200"/>
            <a:ext cx="0" cy="5943600"/>
          </a:xfrm>
          <a:prstGeom prst="line">
            <a:avLst/>
          </a:prstGeom>
          <a:noFill/>
          <a:ln w="13335">
            <a:solidFill>
              <a:srgbClr val="C6A15B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457200" y="6400800"/>
            <a:ext cx="5334000" cy="0"/>
          </a:xfrm>
          <a:prstGeom prst="line">
            <a:avLst/>
          </a:prstGeom>
          <a:noFill/>
          <a:ln w="13335">
            <a:solidFill>
              <a:srgbClr val="C6A15B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457200" y="457200"/>
            <a:ext cx="0" cy="5943600"/>
          </a:xfrm>
          <a:prstGeom prst="line">
            <a:avLst/>
          </a:prstGeom>
          <a:noFill/>
          <a:ln w="13335">
            <a:solidFill>
              <a:srgbClr val="C6A15B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533400" y="533400"/>
            <a:ext cx="5181600" cy="0"/>
          </a:xfrm>
          <a:prstGeom prst="line">
            <a:avLst/>
          </a:prstGeom>
          <a:noFill/>
          <a:ln w="6667">
            <a:solidFill>
              <a:srgbClr val="8E7342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5715000" y="533400"/>
            <a:ext cx="0" cy="5791200"/>
          </a:xfrm>
          <a:prstGeom prst="line">
            <a:avLst/>
          </a:prstGeom>
          <a:noFill/>
          <a:ln w="6667">
            <a:solidFill>
              <a:srgbClr val="8E7342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533400" y="6324600"/>
            <a:ext cx="5181600" cy="0"/>
          </a:xfrm>
          <a:prstGeom prst="line">
            <a:avLst/>
          </a:prstGeom>
          <a:noFill/>
          <a:ln w="6667">
            <a:solidFill>
              <a:srgbClr val="8E7342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533400" y="533400"/>
            <a:ext cx="0" cy="5791200"/>
          </a:xfrm>
          <a:prstGeom prst="line">
            <a:avLst/>
          </a:prstGeom>
          <a:noFill/>
          <a:ln w="6667">
            <a:solidFill>
              <a:srgbClr val="8E7342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0" y="1281050"/>
            <a:ext cx="62484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spc="600" kern="0" dirty="0">
                <a:solidFill>
                  <a:srgbClr val="C6A1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年</a:t>
            </a:r>
            <a:pPr algn="ctr" indent="0" marL="0">
              <a:buNone/>
            </a:pPr>
            <a:r>
              <a:rPr lang="en-US" sz="975" spc="600" kern="0" dirty="0">
                <a:solidFill>
                  <a:srgbClr val="C6A1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度</a:t>
            </a:r>
            <a:pPr algn="ctr" indent="0" marL="0">
              <a:buNone/>
            </a:pPr>
            <a:r>
              <a:rPr lang="en-US" sz="975" spc="600" kern="0" dirty="0">
                <a:solidFill>
                  <a:srgbClr val="C6A1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经</a:t>
            </a:r>
            <a:pPr algn="ctr" indent="0" marL="0">
              <a:buNone/>
            </a:pPr>
            <a:r>
              <a:rPr lang="en-US" sz="975" spc="600" kern="0" dirty="0">
                <a:solidFill>
                  <a:srgbClr val="C6A1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销</a:t>
            </a:r>
            <a:pPr algn="ctr" indent="0" marL="0">
              <a:buNone/>
            </a:pPr>
            <a:r>
              <a:rPr lang="en-US" sz="975" spc="600" kern="0" dirty="0">
                <a:solidFill>
                  <a:srgbClr val="C6A1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商</a:t>
            </a:r>
            <a:pPr algn="ctr" indent="0" marL="0">
              <a:buNone/>
            </a:pPr>
            <a:r>
              <a:rPr lang="en-US" sz="975" spc="600" kern="0" dirty="0">
                <a:solidFill>
                  <a:srgbClr val="C6A1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大</a:t>
            </a:r>
            <a:pPr algn="ctr" indent="0" marL="0">
              <a:buNone/>
            </a:pPr>
            <a:r>
              <a:rPr lang="en-US" sz="975" dirty="0">
                <a:solidFill>
                  <a:srgbClr val="C6A1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会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4" name="Shape 11"/>
          <p:cNvSpPr/>
          <p:nvPr/>
        </p:nvSpPr>
        <p:spPr>
          <a:xfrm>
            <a:off x="3086100" y="1657350"/>
            <a:ext cx="76200" cy="76200"/>
          </a:xfrm>
          <a:custGeom>
            <a:avLst/>
            <a:gdLst/>
            <a:ahLst/>
            <a:cxnLst/>
            <a:rect l="l" t="t" r="r" b="b"/>
            <a:pathLst>
              <a:path w="76200" h="76200">
                <a:moveTo>
                  <a:pt x="38100" y="0"/>
                </a:moveTo>
                <a:lnTo>
                  <a:pt x="76200" y="38100"/>
                </a:lnTo>
                <a:lnTo>
                  <a:pt x="38100" y="76200"/>
                </a:lnTo>
                <a:lnTo>
                  <a:pt x="0" y="38100"/>
                </a:lnTo>
                <a:close/>
              </a:path>
            </a:pathLst>
          </a:custGeom>
          <a:solidFill>
            <a:srgbClr val="C6A15B"/>
          </a:solidFill>
          <a:ln/>
        </p:spPr>
      </p:sp>
      <p:sp>
        <p:nvSpPr>
          <p:cNvPr id="15" name="Shape 12"/>
          <p:cNvSpPr/>
          <p:nvPr/>
        </p:nvSpPr>
        <p:spPr>
          <a:xfrm>
            <a:off x="2647950" y="1692116"/>
            <a:ext cx="381000" cy="7144"/>
          </a:xfrm>
          <a:prstGeom prst="rect">
            <a:avLst/>
          </a:prstGeom>
          <a:solidFill>
            <a:srgbClr val="C6A15B"/>
          </a:solidFill>
          <a:ln/>
        </p:spPr>
      </p:sp>
      <p:sp>
        <p:nvSpPr>
          <p:cNvPr id="16" name="Shape 13"/>
          <p:cNvSpPr/>
          <p:nvPr/>
        </p:nvSpPr>
        <p:spPr>
          <a:xfrm>
            <a:off x="3219450" y="1692116"/>
            <a:ext cx="381000" cy="7144"/>
          </a:xfrm>
          <a:prstGeom prst="rect">
            <a:avLst/>
          </a:prstGeom>
          <a:solidFill>
            <a:srgbClr val="C6A15B"/>
          </a:solidFill>
          <a:ln/>
        </p:spPr>
      </p:sp>
      <p:sp>
        <p:nvSpPr>
          <p:cNvPr id="17" name="Text 14"/>
          <p:cNvSpPr/>
          <p:nvPr/>
        </p:nvSpPr>
        <p:spPr>
          <a:xfrm>
            <a:off x="0" y="2081994"/>
            <a:ext cx="6248400" cy="5257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3450" b="1" spc="150" kern="0" dirty="0">
                <a:solidFill>
                  <a:srgbClr val="C6A15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金</a:t>
            </a:r>
            <a:pPr algn="ctr" indent="0" marL="0">
              <a:buNone/>
            </a:pPr>
            <a:r>
              <a:rPr lang="en-US" sz="3450" b="1" spc="150" kern="0" dirty="0">
                <a:solidFill>
                  <a:srgbClr val="C6A15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价</a:t>
            </a:r>
            <a:pPr algn="ctr" indent="0" marL="0">
              <a:buNone/>
            </a:pPr>
            <a:r>
              <a:rPr lang="en-US" sz="3450" b="1" spc="150" kern="0" dirty="0">
                <a:solidFill>
                  <a:srgbClr val="C6A15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新</a:t>
            </a:r>
            <a:pPr algn="ctr" indent="0" marL="0">
              <a:buNone/>
            </a:pPr>
            <a:r>
              <a:rPr lang="en-US" sz="3450" b="1" spc="150" kern="0" dirty="0">
                <a:solidFill>
                  <a:srgbClr val="C6A15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高</a:t>
            </a:r>
            <a:pPr algn="ctr" indent="0" marL="0">
              <a:buNone/>
            </a:pPr>
            <a:r>
              <a:rPr lang="en-US" sz="3450" b="1" spc="150" kern="0" dirty="0">
                <a:solidFill>
                  <a:srgbClr val="C6A15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之</a:t>
            </a:r>
            <a:pPr algn="ctr" indent="0" marL="0">
              <a:buNone/>
            </a:pPr>
            <a:r>
              <a:rPr lang="en-US" sz="3450" b="1" dirty="0">
                <a:solidFill>
                  <a:srgbClr val="C6A15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后</a:t>
            </a:r>
            <a:endParaRPr lang="en-US" sz="34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8" name="Text 15"/>
          <p:cNvSpPr/>
          <p:nvPr/>
        </p:nvSpPr>
        <p:spPr>
          <a:xfrm>
            <a:off x="0" y="2710644"/>
            <a:ext cx="6248400" cy="5257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3450" b="1" spc="150" kern="0" dirty="0">
                <a:solidFill>
                  <a:srgbClr val="C6A15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我</a:t>
            </a:r>
            <a:pPr algn="ctr" indent="0" marL="0">
              <a:buNone/>
            </a:pPr>
            <a:r>
              <a:rPr lang="en-US" sz="3450" b="1" spc="150" kern="0" dirty="0">
                <a:solidFill>
                  <a:srgbClr val="C6A15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们</a:t>
            </a:r>
            <a:pPr algn="ctr" indent="0" marL="0">
              <a:buNone/>
            </a:pPr>
            <a:r>
              <a:rPr lang="en-US" sz="3450" b="1" spc="150" kern="0" dirty="0">
                <a:solidFill>
                  <a:srgbClr val="C6A15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卖</a:t>
            </a:r>
            <a:pPr algn="ctr" indent="0" marL="0">
              <a:buNone/>
            </a:pPr>
            <a:r>
              <a:rPr lang="en-US" sz="3450" b="1" spc="150" kern="0" dirty="0">
                <a:solidFill>
                  <a:srgbClr val="C6A15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什</a:t>
            </a:r>
            <a:pPr algn="ctr" indent="0" marL="0">
              <a:buNone/>
            </a:pPr>
            <a:r>
              <a:rPr lang="en-US" sz="3450" b="1" dirty="0">
                <a:solidFill>
                  <a:srgbClr val="C6A15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么</a:t>
            </a:r>
            <a:endParaRPr lang="en-US" sz="34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9" name="Text 16"/>
          <p:cNvSpPr/>
          <p:nvPr/>
        </p:nvSpPr>
        <p:spPr>
          <a:xfrm>
            <a:off x="0" y="3682546"/>
            <a:ext cx="624840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350" dirty="0">
                <a:solidFill>
                  <a:srgbClr val="F5EFE3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品牌总部 敬致全国经销商伙伴</a:t>
            </a:r>
            <a:endParaRPr lang="en-US" sz="13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20" name="Shape 17"/>
          <p:cNvSpPr/>
          <p:nvPr/>
        </p:nvSpPr>
        <p:spPr>
          <a:xfrm>
            <a:off x="2552700" y="4321016"/>
            <a:ext cx="1143000" cy="7144"/>
          </a:xfrm>
          <a:prstGeom prst="rect">
            <a:avLst/>
          </a:prstGeom>
          <a:solidFill>
            <a:srgbClr val="C6A15B"/>
          </a:solidFill>
          <a:ln/>
        </p:spPr>
      </p:sp>
      <p:sp>
        <p:nvSpPr>
          <p:cNvPr id="21" name="Text 18"/>
          <p:cNvSpPr/>
          <p:nvPr/>
        </p:nvSpPr>
        <p:spPr>
          <a:xfrm>
            <a:off x="0" y="4576914"/>
            <a:ext cx="62484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125" spc="450" kern="0" dirty="0">
                <a:solidFill>
                  <a:srgbClr val="A89A82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二</a:t>
            </a:r>
            <a:pPr algn="ctr" indent="0" marL="0">
              <a:buNone/>
            </a:pPr>
            <a:r>
              <a:rPr lang="en-US" sz="1125" spc="450" kern="0" dirty="0">
                <a:solidFill>
                  <a:srgbClr val="A89A82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〇</a:t>
            </a:r>
            <a:pPr algn="ctr" indent="0" marL="0">
              <a:buNone/>
            </a:pPr>
            <a:r>
              <a:rPr lang="en-US" sz="1125" spc="450" kern="0" dirty="0">
                <a:solidFill>
                  <a:srgbClr val="A89A82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二</a:t>
            </a:r>
            <a:pPr algn="ctr" indent="0" marL="0">
              <a:buNone/>
            </a:pPr>
            <a:r>
              <a:rPr lang="en-US" sz="1125" spc="450" kern="0" dirty="0">
                <a:solidFill>
                  <a:srgbClr val="A89A82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六</a:t>
            </a:r>
            <a:pPr algn="ctr" indent="0" marL="0">
              <a:buNone/>
            </a:pPr>
            <a:r>
              <a:rPr lang="en-US" sz="1125" spc="450" kern="0" dirty="0">
                <a:solidFill>
                  <a:srgbClr val="A89A82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年</a:t>
            </a:r>
            <a:pPr algn="ctr" indent="0" marL="0">
              <a:buNone/>
            </a:pPr>
            <a:r>
              <a:rPr lang="en-US" sz="1125" spc="450" kern="0" dirty="0">
                <a:solidFill>
                  <a:srgbClr val="A89A82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十</a:t>
            </a:r>
            <a:pPr algn="ctr" indent="0" marL="0">
              <a:buNone/>
            </a:pPr>
            <a:r>
              <a:rPr lang="en-US" sz="1125" dirty="0">
                <a:solidFill>
                  <a:srgbClr val="A89A82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月</a:t>
            </a:r>
            <a:endParaRPr lang="en-US" sz="112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22" name="svg2pptx-gradient-s0000-0001"/>
          <p:cNvSpPr/>
          <p:nvPr/>
        </p:nvSpPr>
        <p:spPr>
          <a:xfrm>
            <a:off x="6096000" y="6477000"/>
            <a:ext cx="6096000" cy="381000"/>
          </a:xfrm>
          <a:prstGeom prst="rect">
            <a:avLst/>
          </a:prstGeom>
          <a:gradFill rotWithShape="1">
            <a:gsLst>
              <a:gs pos="0">
                <a:srgbClr val="0B0908">
                  <a:alpha val="0"/>
                </a:srgbClr>
              </a:gs>
              <a:gs pos="100000">
                <a:srgbClr val="0B0908">
                  <a:alpha val="70000"/>
                </a:srgbClr>
              </a:gs>
            </a:gsLst>
            <a:lin ang="5400000" scaled="1"/>
          </a:gradFill>
          <a:ln/>
        </p:spPr>
      </p:sp>
      <p:sp>
        <p:nvSpPr>
          <p:cNvPr id="23" name="Text 20"/>
          <p:cNvSpPr/>
          <p:nvPr/>
        </p:nvSpPr>
        <p:spPr>
          <a:xfrm>
            <a:off x="0" y="6633015"/>
            <a:ext cx="12001500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75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示意图：古法金手镯（AI 生成）</a:t>
            </a:r>
            <a:endParaRPr lang="en-US" sz="7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0908"/>
          </a:solidFill>
          <a:ln/>
        </p:spPr>
      </p:sp>
      <p:sp>
        <p:nvSpPr>
          <p:cNvPr id="3" name="Shape 1"/>
          <p:cNvSpPr/>
          <p:nvPr/>
        </p:nvSpPr>
        <p:spPr>
          <a:xfrm>
            <a:off x="233362" y="233362"/>
            <a:ext cx="11725275" cy="0"/>
          </a:xfrm>
          <a:prstGeom prst="line">
            <a:avLst/>
          </a:prstGeom>
          <a:noFill/>
          <a:ln w="9525">
            <a:solidFill>
              <a:srgbClr val="2E2822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1958638" y="233362"/>
            <a:ext cx="0" cy="6391275"/>
          </a:xfrm>
          <a:prstGeom prst="line">
            <a:avLst/>
          </a:prstGeom>
          <a:noFill/>
          <a:ln w="9525">
            <a:solidFill>
              <a:srgbClr val="2E2822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233362" y="6624638"/>
            <a:ext cx="11725275" cy="0"/>
          </a:xfrm>
          <a:prstGeom prst="line">
            <a:avLst/>
          </a:prstGeom>
          <a:noFill/>
          <a:ln w="9525">
            <a:solidFill>
              <a:srgbClr val="2E2822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33362" y="233362"/>
            <a:ext cx="0" cy="6391275"/>
          </a:xfrm>
          <a:prstGeom prst="line">
            <a:avLst/>
          </a:prstGeom>
          <a:noFill/>
          <a:ln w="9525">
            <a:solidFill>
              <a:srgbClr val="2E2822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09600" y="6366677"/>
            <a:ext cx="115824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年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度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经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销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商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大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会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·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二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〇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二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六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年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十</a:t>
            </a:r>
            <a:pPr algn="l" indent="0" marL="0">
              <a:buNone/>
            </a:pPr>
            <a:r>
              <a:rPr lang="en-US" sz="825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月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11129963" y="6329363"/>
            <a:ext cx="447675" cy="2000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C6A15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1153775" y="6353175"/>
            <a:ext cx="400050" cy="152400"/>
          </a:xfrm>
          <a:prstGeom prst="roundRect">
            <a:avLst>
              <a:gd name="adj" fmla="val 50000"/>
            </a:avLst>
          </a:prstGeom>
          <a:noFill/>
          <a:ln w="5715">
            <a:solidFill>
              <a:srgbClr val="7B643A"/>
            </a:solidFill>
            <a:prstDash val="solid"/>
          </a:ln>
        </p:spPr>
      </p:sp>
      <p:sp>
        <p:nvSpPr>
          <p:cNvPr id="10" name="pptwise-slidenum-s0001"/>
          <p:cNvSpPr/>
          <p:nvPr/>
        </p:nvSpPr>
        <p:spPr>
          <a:xfrm>
            <a:off x="10515600" y="6357106"/>
            <a:ext cx="1676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fld id="{B6F15528-21DE-4FAA-801E-634DDDAF4B2B}" type="slidenum">
              <a:rPr lang="en-US" sz="900" dirty="0">
                <a:solidFill>
                  <a:srgbClr val="C6A15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2</a:t>
            </a:fld>
            <a:endParaRPr lang="en-US" sz="9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0" y="1000427"/>
            <a:ext cx="121920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2250" b="1" dirty="0">
                <a:solidFill>
                  <a:srgbClr val="C6A15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今天讲四件事，最后一件请大家一起定</a:t>
            </a:r>
            <a:endParaRPr lang="en-US" sz="22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6057900" y="1447800"/>
            <a:ext cx="76200" cy="76200"/>
          </a:xfrm>
          <a:custGeom>
            <a:avLst/>
            <a:gdLst/>
            <a:ahLst/>
            <a:cxnLst/>
            <a:rect l="l" t="t" r="r" b="b"/>
            <a:pathLst>
              <a:path w="76200" h="76200">
                <a:moveTo>
                  <a:pt x="38100" y="0"/>
                </a:moveTo>
                <a:lnTo>
                  <a:pt x="76200" y="38100"/>
                </a:lnTo>
                <a:lnTo>
                  <a:pt x="38100" y="76200"/>
                </a:lnTo>
                <a:lnTo>
                  <a:pt x="0" y="38100"/>
                </a:lnTo>
                <a:close/>
              </a:path>
            </a:pathLst>
          </a:custGeom>
          <a:solidFill>
            <a:srgbClr val="C6A15B"/>
          </a:solidFill>
          <a:ln/>
        </p:spPr>
      </p:sp>
      <p:sp>
        <p:nvSpPr>
          <p:cNvPr id="13" name="Shape 11"/>
          <p:cNvSpPr/>
          <p:nvPr/>
        </p:nvSpPr>
        <p:spPr>
          <a:xfrm>
            <a:off x="5753100" y="1483043"/>
            <a:ext cx="228600" cy="7144"/>
          </a:xfrm>
          <a:prstGeom prst="rect">
            <a:avLst/>
          </a:prstGeom>
          <a:solidFill>
            <a:srgbClr val="C6A15B"/>
          </a:solidFill>
          <a:ln/>
        </p:spPr>
      </p:sp>
      <p:sp>
        <p:nvSpPr>
          <p:cNvPr id="14" name="Shape 12"/>
          <p:cNvSpPr/>
          <p:nvPr/>
        </p:nvSpPr>
        <p:spPr>
          <a:xfrm>
            <a:off x="6210300" y="1483043"/>
            <a:ext cx="228600" cy="7144"/>
          </a:xfrm>
          <a:prstGeom prst="rect">
            <a:avLst/>
          </a:prstGeom>
          <a:solidFill>
            <a:srgbClr val="C6A15B"/>
          </a:solidFill>
          <a:ln/>
        </p:spPr>
      </p:sp>
      <p:sp>
        <p:nvSpPr>
          <p:cNvPr id="15" name="Text 13"/>
          <p:cNvSpPr/>
          <p:nvPr/>
        </p:nvSpPr>
        <p:spPr>
          <a:xfrm>
            <a:off x="2381250" y="2051453"/>
            <a:ext cx="9810750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C6A15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壹</a:t>
            </a:r>
            <a:endParaRPr lang="en-US" sz="30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3143250" y="2055737"/>
            <a:ext cx="9048750" cy="274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800" b="1" spc="150" kern="0" dirty="0">
                <a:solidFill>
                  <a:srgbClr val="F5EFE3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金</a:t>
            </a:r>
            <a:pPr algn="l" indent="0" marL="0">
              <a:buNone/>
            </a:pPr>
            <a:r>
              <a:rPr lang="en-US" sz="1800" b="1" dirty="0">
                <a:solidFill>
                  <a:srgbClr val="F5EFE3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价</a:t>
            </a:r>
            <a:endParaRPr lang="en-US" sz="18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3143250" y="2386312"/>
            <a:ext cx="90487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涨到了什么位置，高点之后回落了多少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3848100" y="2228850"/>
            <a:ext cx="5200650" cy="0"/>
          </a:xfrm>
          <a:prstGeom prst="line">
            <a:avLst/>
          </a:prstGeom>
          <a:noFill/>
          <a:ln w="9525">
            <a:solidFill>
              <a:srgbClr val="2E2822"/>
            </a:solidFill>
            <a:prstDash val="sysDot"/>
          </a:ln>
        </p:spPr>
      </p:sp>
      <p:sp>
        <p:nvSpPr>
          <p:cNvPr id="19" name="Text 17"/>
          <p:cNvSpPr/>
          <p:nvPr/>
        </p:nvSpPr>
        <p:spPr>
          <a:xfrm>
            <a:off x="0" y="2082346"/>
            <a:ext cx="981075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350" dirty="0">
                <a:solidFill>
                  <a:srgbClr val="A89A82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03</a:t>
            </a:r>
            <a:endParaRPr lang="en-US" sz="13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2381250" y="2777490"/>
            <a:ext cx="7429500" cy="7620"/>
          </a:xfrm>
          <a:prstGeom prst="rect">
            <a:avLst/>
          </a:prstGeom>
          <a:solidFill>
            <a:srgbClr val="2E2822"/>
          </a:solidFill>
          <a:ln/>
        </p:spPr>
      </p:sp>
      <p:sp>
        <p:nvSpPr>
          <p:cNvPr id="21" name="Text 19"/>
          <p:cNvSpPr/>
          <p:nvPr/>
        </p:nvSpPr>
        <p:spPr>
          <a:xfrm>
            <a:off x="2381250" y="2984903"/>
            <a:ext cx="9810750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C6A15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贰</a:t>
            </a:r>
            <a:endParaRPr lang="en-US" sz="30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3143250" y="2989187"/>
            <a:ext cx="9048750" cy="274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800" b="1" spc="150" kern="0" dirty="0">
                <a:solidFill>
                  <a:srgbClr val="F5EFE3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顾</a:t>
            </a:r>
            <a:pPr algn="l" indent="0" marL="0">
              <a:buNone/>
            </a:pPr>
            <a:r>
              <a:rPr lang="en-US" sz="1800" b="1" dirty="0">
                <a:solidFill>
                  <a:srgbClr val="F5EFE3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客</a:t>
            </a:r>
            <a:endParaRPr lang="en-US" sz="18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3143250" y="3319762"/>
            <a:ext cx="90487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首饰少了，金条金币多了，一口价和按克在回摆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3848100" y="3162300"/>
            <a:ext cx="5200650" cy="0"/>
          </a:xfrm>
          <a:prstGeom prst="line">
            <a:avLst/>
          </a:prstGeom>
          <a:noFill/>
          <a:ln w="9525">
            <a:solidFill>
              <a:srgbClr val="2E2822"/>
            </a:solidFill>
            <a:prstDash val="sysDot"/>
          </a:ln>
        </p:spPr>
      </p:sp>
      <p:sp>
        <p:nvSpPr>
          <p:cNvPr id="25" name="Text 23"/>
          <p:cNvSpPr/>
          <p:nvPr/>
        </p:nvSpPr>
        <p:spPr>
          <a:xfrm>
            <a:off x="0" y="3015796"/>
            <a:ext cx="981075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350" dirty="0">
                <a:solidFill>
                  <a:srgbClr val="A89A82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05</a:t>
            </a:r>
            <a:endParaRPr lang="en-US" sz="13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26" name="Shape 24"/>
          <p:cNvSpPr/>
          <p:nvPr/>
        </p:nvSpPr>
        <p:spPr>
          <a:xfrm>
            <a:off x="2381250" y="3710940"/>
            <a:ext cx="7429500" cy="7620"/>
          </a:xfrm>
          <a:prstGeom prst="rect">
            <a:avLst/>
          </a:prstGeom>
          <a:solidFill>
            <a:srgbClr val="2E2822"/>
          </a:solidFill>
          <a:ln/>
        </p:spPr>
      </p:sp>
      <p:sp>
        <p:nvSpPr>
          <p:cNvPr id="27" name="Text 25"/>
          <p:cNvSpPr/>
          <p:nvPr/>
        </p:nvSpPr>
        <p:spPr>
          <a:xfrm>
            <a:off x="2381250" y="3918353"/>
            <a:ext cx="9810750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C6A15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叁</a:t>
            </a:r>
            <a:endParaRPr lang="en-US" sz="30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3143250" y="3922637"/>
            <a:ext cx="9048750" cy="274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800" b="1" spc="150" kern="0" dirty="0">
                <a:solidFill>
                  <a:srgbClr val="F5EFE3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行</a:t>
            </a:r>
            <a:pPr algn="l" indent="0" marL="0">
              <a:buNone/>
            </a:pPr>
            <a:r>
              <a:rPr lang="en-US" sz="1800" b="1" dirty="0">
                <a:solidFill>
                  <a:srgbClr val="F5EFE3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业</a:t>
            </a:r>
            <a:endParaRPr lang="en-US" sz="18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29" name="Text 27"/>
          <p:cNvSpPr/>
          <p:nvPr/>
        </p:nvSpPr>
        <p:spPr>
          <a:xfrm>
            <a:off x="3143250" y="4253212"/>
            <a:ext cx="90487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谁在关店，税改和纯度国标带来什么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0" name="Shape 28"/>
          <p:cNvSpPr/>
          <p:nvPr/>
        </p:nvSpPr>
        <p:spPr>
          <a:xfrm>
            <a:off x="3848100" y="4095750"/>
            <a:ext cx="5200650" cy="0"/>
          </a:xfrm>
          <a:prstGeom prst="line">
            <a:avLst/>
          </a:prstGeom>
          <a:noFill/>
          <a:ln w="9525">
            <a:solidFill>
              <a:srgbClr val="2E2822"/>
            </a:solidFill>
            <a:prstDash val="sysDot"/>
          </a:ln>
        </p:spPr>
      </p:sp>
      <p:sp>
        <p:nvSpPr>
          <p:cNvPr id="31" name="Text 29"/>
          <p:cNvSpPr/>
          <p:nvPr/>
        </p:nvSpPr>
        <p:spPr>
          <a:xfrm>
            <a:off x="0" y="3949246"/>
            <a:ext cx="981075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350" dirty="0">
                <a:solidFill>
                  <a:srgbClr val="A89A82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09</a:t>
            </a:r>
            <a:endParaRPr lang="en-US" sz="13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32" name="Shape 30"/>
          <p:cNvSpPr/>
          <p:nvPr/>
        </p:nvSpPr>
        <p:spPr>
          <a:xfrm>
            <a:off x="2381250" y="4644390"/>
            <a:ext cx="7429500" cy="7620"/>
          </a:xfrm>
          <a:prstGeom prst="rect">
            <a:avLst/>
          </a:prstGeom>
          <a:solidFill>
            <a:srgbClr val="2E2822"/>
          </a:solidFill>
          <a:ln/>
        </p:spPr>
      </p:sp>
      <p:sp>
        <p:nvSpPr>
          <p:cNvPr id="33" name="Text 31"/>
          <p:cNvSpPr/>
          <p:nvPr/>
        </p:nvSpPr>
        <p:spPr>
          <a:xfrm>
            <a:off x="2381250" y="4851803"/>
            <a:ext cx="9810750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C6A15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肆</a:t>
            </a:r>
            <a:endParaRPr lang="en-US" sz="30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34" name="Text 32"/>
          <p:cNvSpPr/>
          <p:nvPr/>
        </p:nvSpPr>
        <p:spPr>
          <a:xfrm>
            <a:off x="3143250" y="4856087"/>
            <a:ext cx="9048750" cy="274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800" b="1" spc="150" kern="0" dirty="0">
                <a:solidFill>
                  <a:srgbClr val="C6A15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我</a:t>
            </a:r>
            <a:pPr algn="l" indent="0" marL="0">
              <a:buNone/>
            </a:pPr>
            <a:r>
              <a:rPr lang="en-US" sz="1800" b="1" dirty="0">
                <a:solidFill>
                  <a:srgbClr val="C6A15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们</a:t>
            </a:r>
            <a:endParaRPr lang="en-US" sz="18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35" name="Text 33"/>
          <p:cNvSpPr/>
          <p:nvPr/>
        </p:nvSpPr>
        <p:spPr>
          <a:xfrm>
            <a:off x="3143250" y="5186662"/>
            <a:ext cx="90487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产品、定价、门店服务和金价风险，请大家一起定五件事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6" name="Shape 34"/>
          <p:cNvSpPr/>
          <p:nvPr/>
        </p:nvSpPr>
        <p:spPr>
          <a:xfrm>
            <a:off x="3848100" y="5029200"/>
            <a:ext cx="5200650" cy="0"/>
          </a:xfrm>
          <a:prstGeom prst="line">
            <a:avLst/>
          </a:prstGeom>
          <a:noFill/>
          <a:ln w="9525">
            <a:solidFill>
              <a:srgbClr val="2E2822"/>
            </a:solidFill>
            <a:prstDash val="sysDot"/>
          </a:ln>
        </p:spPr>
      </p:sp>
      <p:sp>
        <p:nvSpPr>
          <p:cNvPr id="37" name="Text 35"/>
          <p:cNvSpPr/>
          <p:nvPr/>
        </p:nvSpPr>
        <p:spPr>
          <a:xfrm>
            <a:off x="0" y="4882696"/>
            <a:ext cx="981075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350" dirty="0">
                <a:solidFill>
                  <a:srgbClr val="C6A15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13</a:t>
            </a:r>
            <a:endParaRPr lang="en-US" sz="13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0908"/>
          </a:solidFill>
          <a:ln/>
        </p:spPr>
      </p:sp>
      <p:sp>
        <p:nvSpPr>
          <p:cNvPr id="3" name="Shape 1"/>
          <p:cNvSpPr/>
          <p:nvPr/>
        </p:nvSpPr>
        <p:spPr>
          <a:xfrm>
            <a:off x="233362" y="233362"/>
            <a:ext cx="11725275" cy="0"/>
          </a:xfrm>
          <a:prstGeom prst="line">
            <a:avLst/>
          </a:prstGeom>
          <a:noFill/>
          <a:ln w="9525">
            <a:solidFill>
              <a:srgbClr val="2E2822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1958638" y="233362"/>
            <a:ext cx="0" cy="6391275"/>
          </a:xfrm>
          <a:prstGeom prst="line">
            <a:avLst/>
          </a:prstGeom>
          <a:noFill/>
          <a:ln w="9525">
            <a:solidFill>
              <a:srgbClr val="2E2822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233362" y="6624638"/>
            <a:ext cx="11725275" cy="0"/>
          </a:xfrm>
          <a:prstGeom prst="line">
            <a:avLst/>
          </a:prstGeom>
          <a:noFill/>
          <a:ln w="9525">
            <a:solidFill>
              <a:srgbClr val="2E2822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33362" y="233362"/>
            <a:ext cx="0" cy="6391275"/>
          </a:xfrm>
          <a:prstGeom prst="line">
            <a:avLst/>
          </a:prstGeom>
          <a:noFill/>
          <a:ln w="9525">
            <a:solidFill>
              <a:srgbClr val="2E2822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09600" y="6366677"/>
            <a:ext cx="115824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年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度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经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销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商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大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会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·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二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〇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二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六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年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十</a:t>
            </a:r>
            <a:pPr algn="l" indent="0" marL="0">
              <a:buNone/>
            </a:pPr>
            <a:r>
              <a:rPr lang="en-US" sz="825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月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11129963" y="6329363"/>
            <a:ext cx="447675" cy="2000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C6A15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1153775" y="6353175"/>
            <a:ext cx="400050" cy="152400"/>
          </a:xfrm>
          <a:prstGeom prst="roundRect">
            <a:avLst>
              <a:gd name="adj" fmla="val 50000"/>
            </a:avLst>
          </a:prstGeom>
          <a:noFill/>
          <a:ln w="5715">
            <a:solidFill>
              <a:srgbClr val="7B643A"/>
            </a:solidFill>
            <a:prstDash val="solid"/>
          </a:ln>
        </p:spPr>
      </p:sp>
      <p:sp>
        <p:nvSpPr>
          <p:cNvPr id="10" name="pptwise-slidenum-s0002"/>
          <p:cNvSpPr/>
          <p:nvPr/>
        </p:nvSpPr>
        <p:spPr>
          <a:xfrm>
            <a:off x="10515600" y="6357106"/>
            <a:ext cx="1676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fld id="{B6F15528-21DE-4FAA-801E-634DDDAF4B2B}" type="slidenum">
              <a:rPr lang="en-US" sz="900" dirty="0">
                <a:solidFill>
                  <a:srgbClr val="C6A15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3</a:t>
            </a:fld>
            <a:endParaRPr lang="en-US" sz="9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0" y="1000427"/>
            <a:ext cx="121920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2250" b="1" dirty="0">
                <a:solidFill>
                  <a:srgbClr val="C6A15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金价七年涨到 3.3 倍，盘中最高到过 1,256 元/克</a:t>
            </a:r>
            <a:endParaRPr lang="en-US" sz="22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6057900" y="1447800"/>
            <a:ext cx="76200" cy="76200"/>
          </a:xfrm>
          <a:custGeom>
            <a:avLst/>
            <a:gdLst/>
            <a:ahLst/>
            <a:cxnLst/>
            <a:rect l="l" t="t" r="r" b="b"/>
            <a:pathLst>
              <a:path w="76200" h="76200">
                <a:moveTo>
                  <a:pt x="38100" y="0"/>
                </a:moveTo>
                <a:lnTo>
                  <a:pt x="76200" y="38100"/>
                </a:lnTo>
                <a:lnTo>
                  <a:pt x="38100" y="76200"/>
                </a:lnTo>
                <a:lnTo>
                  <a:pt x="0" y="38100"/>
                </a:lnTo>
                <a:close/>
              </a:path>
            </a:pathLst>
          </a:custGeom>
          <a:solidFill>
            <a:srgbClr val="C6A15B"/>
          </a:solidFill>
          <a:ln/>
        </p:spPr>
      </p:sp>
      <p:sp>
        <p:nvSpPr>
          <p:cNvPr id="13" name="Shape 11"/>
          <p:cNvSpPr/>
          <p:nvPr/>
        </p:nvSpPr>
        <p:spPr>
          <a:xfrm>
            <a:off x="5753100" y="1483043"/>
            <a:ext cx="228600" cy="7144"/>
          </a:xfrm>
          <a:prstGeom prst="rect">
            <a:avLst/>
          </a:prstGeom>
          <a:solidFill>
            <a:srgbClr val="C6A15B"/>
          </a:solidFill>
          <a:ln/>
        </p:spPr>
      </p:sp>
      <p:sp>
        <p:nvSpPr>
          <p:cNvPr id="14" name="Shape 12"/>
          <p:cNvSpPr/>
          <p:nvPr/>
        </p:nvSpPr>
        <p:spPr>
          <a:xfrm>
            <a:off x="6210300" y="1483043"/>
            <a:ext cx="228600" cy="7144"/>
          </a:xfrm>
          <a:prstGeom prst="rect">
            <a:avLst/>
          </a:prstGeom>
          <a:solidFill>
            <a:srgbClr val="C6A15B"/>
          </a:solidFill>
          <a:ln/>
        </p:spPr>
      </p:sp>
      <p:sp>
        <p:nvSpPr>
          <p:cNvPr id="15" name="Text 13"/>
          <p:cNvSpPr/>
          <p:nvPr/>
        </p:nvSpPr>
        <p:spPr>
          <a:xfrm>
            <a:off x="0" y="5557052"/>
            <a:ext cx="9525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825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1047750" y="4536440"/>
            <a:ext cx="1048941" cy="7620"/>
          </a:xfrm>
          <a:prstGeom prst="rect">
            <a:avLst/>
          </a:prstGeom>
          <a:solidFill>
            <a:srgbClr val="2E2822"/>
          </a:solidFill>
          <a:ln/>
        </p:spPr>
      </p:sp>
      <p:sp>
        <p:nvSpPr>
          <p:cNvPr id="17" name="Shape 15"/>
          <p:cNvSpPr/>
          <p:nvPr/>
        </p:nvSpPr>
        <p:spPr>
          <a:xfrm>
            <a:off x="2532459" y="4536440"/>
            <a:ext cx="1202531" cy="7620"/>
          </a:xfrm>
          <a:prstGeom prst="rect">
            <a:avLst/>
          </a:prstGeom>
          <a:solidFill>
            <a:srgbClr val="2E2822"/>
          </a:solidFill>
          <a:ln/>
        </p:spPr>
      </p:sp>
      <p:sp>
        <p:nvSpPr>
          <p:cNvPr id="18" name="Shape 16"/>
          <p:cNvSpPr/>
          <p:nvPr/>
        </p:nvSpPr>
        <p:spPr>
          <a:xfrm>
            <a:off x="4170759" y="4536440"/>
            <a:ext cx="383381" cy="7620"/>
          </a:xfrm>
          <a:prstGeom prst="rect">
            <a:avLst/>
          </a:prstGeom>
          <a:solidFill>
            <a:srgbClr val="2E2822"/>
          </a:solidFill>
          <a:ln/>
        </p:spPr>
      </p:sp>
      <p:sp>
        <p:nvSpPr>
          <p:cNvPr id="19" name="Shape 17"/>
          <p:cNvSpPr/>
          <p:nvPr/>
        </p:nvSpPr>
        <p:spPr>
          <a:xfrm>
            <a:off x="4989909" y="4536440"/>
            <a:ext cx="2820591" cy="7620"/>
          </a:xfrm>
          <a:prstGeom prst="rect">
            <a:avLst/>
          </a:prstGeom>
          <a:solidFill>
            <a:srgbClr val="2E2822"/>
          </a:solidFill>
          <a:ln/>
        </p:spPr>
      </p:sp>
      <p:sp>
        <p:nvSpPr>
          <p:cNvPr id="20" name="Text 18"/>
          <p:cNvSpPr/>
          <p:nvPr/>
        </p:nvSpPr>
        <p:spPr>
          <a:xfrm>
            <a:off x="0" y="4480727"/>
            <a:ext cx="9525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825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500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1" name="Shape 19"/>
          <p:cNvSpPr/>
          <p:nvPr/>
        </p:nvSpPr>
        <p:spPr>
          <a:xfrm>
            <a:off x="1047750" y="3456940"/>
            <a:ext cx="6762750" cy="7620"/>
          </a:xfrm>
          <a:prstGeom prst="rect">
            <a:avLst/>
          </a:prstGeom>
          <a:solidFill>
            <a:srgbClr val="2E2822"/>
          </a:solidFill>
          <a:ln/>
        </p:spPr>
      </p:sp>
      <p:sp>
        <p:nvSpPr>
          <p:cNvPr id="22" name="Text 20"/>
          <p:cNvSpPr/>
          <p:nvPr/>
        </p:nvSpPr>
        <p:spPr>
          <a:xfrm>
            <a:off x="0" y="3394877"/>
            <a:ext cx="9525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825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1,000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3" name="Shape 21"/>
          <p:cNvSpPr/>
          <p:nvPr/>
        </p:nvSpPr>
        <p:spPr>
          <a:xfrm>
            <a:off x="1047750" y="2377440"/>
            <a:ext cx="6762750" cy="7620"/>
          </a:xfrm>
          <a:prstGeom prst="rect">
            <a:avLst/>
          </a:prstGeom>
          <a:solidFill>
            <a:srgbClr val="2E2822"/>
          </a:solidFill>
          <a:ln/>
        </p:spPr>
      </p:sp>
      <p:sp>
        <p:nvSpPr>
          <p:cNvPr id="24" name="Text 22"/>
          <p:cNvSpPr/>
          <p:nvPr/>
        </p:nvSpPr>
        <p:spPr>
          <a:xfrm>
            <a:off x="0" y="2318552"/>
            <a:ext cx="9525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825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1,500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5" name="Shape 23"/>
          <p:cNvSpPr/>
          <p:nvPr/>
        </p:nvSpPr>
        <p:spPr>
          <a:xfrm>
            <a:off x="1238250" y="4953267"/>
            <a:ext cx="514350" cy="666483"/>
          </a:xfrm>
          <a:prstGeom prst="rect">
            <a:avLst/>
          </a:prstGeom>
          <a:solidFill>
            <a:srgbClr val="5F4D2D"/>
          </a:solidFill>
          <a:ln/>
        </p:spPr>
      </p:sp>
      <p:sp>
        <p:nvSpPr>
          <p:cNvPr id="26" name="Text 24"/>
          <p:cNvSpPr/>
          <p:nvPr/>
        </p:nvSpPr>
        <p:spPr>
          <a:xfrm>
            <a:off x="0" y="4738184"/>
            <a:ext cx="29908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dirty="0">
                <a:solidFill>
                  <a:srgbClr val="F5EFE3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308.70</a:t>
            </a:r>
            <a:endParaRPr lang="en-US" sz="97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0" y="5700289"/>
            <a:ext cx="29908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2019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8" name="Shape 26"/>
          <p:cNvSpPr/>
          <p:nvPr/>
        </p:nvSpPr>
        <p:spPr>
          <a:xfrm>
            <a:off x="2057400" y="4781777"/>
            <a:ext cx="514350" cy="837973"/>
          </a:xfrm>
          <a:prstGeom prst="rect">
            <a:avLst/>
          </a:prstGeom>
          <a:solidFill>
            <a:srgbClr val="6C5833"/>
          </a:solidFill>
          <a:ln/>
        </p:spPr>
      </p:sp>
      <p:sp>
        <p:nvSpPr>
          <p:cNvPr id="29" name="Text 27"/>
          <p:cNvSpPr/>
          <p:nvPr/>
        </p:nvSpPr>
        <p:spPr>
          <a:xfrm>
            <a:off x="0" y="4566734"/>
            <a:ext cx="46291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dirty="0">
                <a:solidFill>
                  <a:srgbClr val="F5EFE3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388.13</a:t>
            </a:r>
            <a:endParaRPr lang="en-US" sz="97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30" name="Text 28"/>
          <p:cNvSpPr/>
          <p:nvPr/>
        </p:nvSpPr>
        <p:spPr>
          <a:xfrm>
            <a:off x="0" y="5700289"/>
            <a:ext cx="46291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2020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1" name="Shape 29"/>
          <p:cNvSpPr/>
          <p:nvPr/>
        </p:nvSpPr>
        <p:spPr>
          <a:xfrm>
            <a:off x="2876550" y="4813018"/>
            <a:ext cx="514350" cy="806732"/>
          </a:xfrm>
          <a:prstGeom prst="rect">
            <a:avLst/>
          </a:prstGeom>
          <a:solidFill>
            <a:srgbClr val="796339"/>
          </a:solidFill>
          <a:ln/>
        </p:spPr>
      </p:sp>
      <p:sp>
        <p:nvSpPr>
          <p:cNvPr id="32" name="Text 30"/>
          <p:cNvSpPr/>
          <p:nvPr/>
        </p:nvSpPr>
        <p:spPr>
          <a:xfrm>
            <a:off x="0" y="4595309"/>
            <a:ext cx="62674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dirty="0">
                <a:solidFill>
                  <a:srgbClr val="F5EFE3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373.66</a:t>
            </a:r>
            <a:endParaRPr lang="en-US" sz="97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33" name="Text 31"/>
          <p:cNvSpPr/>
          <p:nvPr/>
        </p:nvSpPr>
        <p:spPr>
          <a:xfrm>
            <a:off x="0" y="5700289"/>
            <a:ext cx="62674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2021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4" name="Shape 32"/>
          <p:cNvSpPr/>
          <p:nvPr/>
        </p:nvSpPr>
        <p:spPr>
          <a:xfrm>
            <a:off x="3695700" y="4776488"/>
            <a:ext cx="514350" cy="843262"/>
          </a:xfrm>
          <a:prstGeom prst="rect">
            <a:avLst/>
          </a:prstGeom>
          <a:solidFill>
            <a:srgbClr val="866D3F"/>
          </a:solidFill>
          <a:ln/>
        </p:spPr>
      </p:sp>
      <p:sp>
        <p:nvSpPr>
          <p:cNvPr id="35" name="Text 33"/>
          <p:cNvSpPr/>
          <p:nvPr/>
        </p:nvSpPr>
        <p:spPr>
          <a:xfrm>
            <a:off x="0" y="4557209"/>
            <a:ext cx="79057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dirty="0">
                <a:solidFill>
                  <a:srgbClr val="F5EFE3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390.58</a:t>
            </a:r>
            <a:endParaRPr lang="en-US" sz="97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36" name="Text 34"/>
          <p:cNvSpPr/>
          <p:nvPr/>
        </p:nvSpPr>
        <p:spPr>
          <a:xfrm>
            <a:off x="0" y="5700289"/>
            <a:ext cx="79057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2022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7" name="Shape 35"/>
          <p:cNvSpPr/>
          <p:nvPr/>
        </p:nvSpPr>
        <p:spPr>
          <a:xfrm>
            <a:off x="4514850" y="4650251"/>
            <a:ext cx="514350" cy="969499"/>
          </a:xfrm>
          <a:prstGeom prst="rect">
            <a:avLst/>
          </a:prstGeom>
          <a:solidFill>
            <a:srgbClr val="947845"/>
          </a:solidFill>
          <a:ln/>
        </p:spPr>
      </p:sp>
      <p:sp>
        <p:nvSpPr>
          <p:cNvPr id="38" name="Text 36"/>
          <p:cNvSpPr/>
          <p:nvPr/>
        </p:nvSpPr>
        <p:spPr>
          <a:xfrm>
            <a:off x="0" y="4433384"/>
            <a:ext cx="95440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dirty="0">
                <a:solidFill>
                  <a:srgbClr val="F5EFE3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449.05</a:t>
            </a:r>
            <a:endParaRPr lang="en-US" sz="97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39" name="Text 37"/>
          <p:cNvSpPr/>
          <p:nvPr/>
        </p:nvSpPr>
        <p:spPr>
          <a:xfrm>
            <a:off x="0" y="5700289"/>
            <a:ext cx="95440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2023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0" name="Shape 38"/>
          <p:cNvSpPr/>
          <p:nvPr/>
        </p:nvSpPr>
        <p:spPr>
          <a:xfrm>
            <a:off x="5334000" y="4435560"/>
            <a:ext cx="514350" cy="1184190"/>
          </a:xfrm>
          <a:prstGeom prst="rect">
            <a:avLst/>
          </a:prstGeom>
          <a:solidFill>
            <a:srgbClr val="A1834A"/>
          </a:solidFill>
          <a:ln/>
        </p:spPr>
      </p:sp>
      <p:sp>
        <p:nvSpPr>
          <p:cNvPr id="41" name="Text 39"/>
          <p:cNvSpPr/>
          <p:nvPr/>
        </p:nvSpPr>
        <p:spPr>
          <a:xfrm>
            <a:off x="0" y="4223834"/>
            <a:ext cx="111823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dirty="0">
                <a:solidFill>
                  <a:srgbClr val="F5EFE3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548.49</a:t>
            </a:r>
            <a:endParaRPr lang="en-US" sz="97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42" name="Text 40"/>
          <p:cNvSpPr/>
          <p:nvPr/>
        </p:nvSpPr>
        <p:spPr>
          <a:xfrm>
            <a:off x="0" y="5700289"/>
            <a:ext cx="111823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2024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3" name="Shape 41"/>
          <p:cNvSpPr/>
          <p:nvPr/>
        </p:nvSpPr>
        <p:spPr>
          <a:xfrm>
            <a:off x="6153150" y="3896678"/>
            <a:ext cx="514350" cy="1723072"/>
          </a:xfrm>
          <a:custGeom>
            <a:avLst/>
            <a:gdLst/>
            <a:ahLst/>
            <a:cxnLst/>
            <a:rect l="l" t="t" r="r" b="b"/>
            <a:pathLst>
              <a:path w="514350" h="1723072">
                <a:moveTo>
                  <a:pt x="0" y="40005"/>
                </a:moveTo>
                <a:lnTo>
                  <a:pt x="40005" y="0"/>
                </a:lnTo>
                <a:moveTo>
                  <a:pt x="0" y="120967"/>
                </a:moveTo>
                <a:lnTo>
                  <a:pt x="120968" y="0"/>
                </a:lnTo>
                <a:moveTo>
                  <a:pt x="0" y="201930"/>
                </a:moveTo>
                <a:lnTo>
                  <a:pt x="201930" y="0"/>
                </a:lnTo>
                <a:moveTo>
                  <a:pt x="0" y="282892"/>
                </a:moveTo>
                <a:lnTo>
                  <a:pt x="282893" y="0"/>
                </a:lnTo>
                <a:moveTo>
                  <a:pt x="0" y="363855"/>
                </a:moveTo>
                <a:lnTo>
                  <a:pt x="363855" y="0"/>
                </a:lnTo>
                <a:moveTo>
                  <a:pt x="0" y="444817"/>
                </a:moveTo>
                <a:lnTo>
                  <a:pt x="444818" y="0"/>
                </a:lnTo>
                <a:moveTo>
                  <a:pt x="0" y="524827"/>
                </a:moveTo>
                <a:lnTo>
                  <a:pt x="514350" y="10477"/>
                </a:lnTo>
                <a:moveTo>
                  <a:pt x="0" y="605790"/>
                </a:moveTo>
                <a:lnTo>
                  <a:pt x="514350" y="91440"/>
                </a:lnTo>
                <a:moveTo>
                  <a:pt x="0" y="686752"/>
                </a:moveTo>
                <a:lnTo>
                  <a:pt x="514350" y="172402"/>
                </a:lnTo>
                <a:moveTo>
                  <a:pt x="0" y="767715"/>
                </a:moveTo>
                <a:lnTo>
                  <a:pt x="514350" y="253365"/>
                </a:lnTo>
                <a:moveTo>
                  <a:pt x="0" y="848677"/>
                </a:moveTo>
                <a:lnTo>
                  <a:pt x="514350" y="334327"/>
                </a:lnTo>
                <a:moveTo>
                  <a:pt x="0" y="929640"/>
                </a:moveTo>
                <a:lnTo>
                  <a:pt x="514350" y="415290"/>
                </a:lnTo>
                <a:moveTo>
                  <a:pt x="0" y="1010603"/>
                </a:moveTo>
                <a:lnTo>
                  <a:pt x="514350" y="496252"/>
                </a:lnTo>
                <a:moveTo>
                  <a:pt x="0" y="1090613"/>
                </a:moveTo>
                <a:lnTo>
                  <a:pt x="514350" y="576263"/>
                </a:lnTo>
                <a:moveTo>
                  <a:pt x="0" y="1171575"/>
                </a:moveTo>
                <a:lnTo>
                  <a:pt x="514350" y="657225"/>
                </a:lnTo>
                <a:moveTo>
                  <a:pt x="0" y="1252538"/>
                </a:moveTo>
                <a:lnTo>
                  <a:pt x="514350" y="738188"/>
                </a:lnTo>
                <a:moveTo>
                  <a:pt x="0" y="1333500"/>
                </a:moveTo>
                <a:lnTo>
                  <a:pt x="514350" y="819150"/>
                </a:lnTo>
                <a:moveTo>
                  <a:pt x="0" y="1414463"/>
                </a:moveTo>
                <a:lnTo>
                  <a:pt x="514350" y="900113"/>
                </a:lnTo>
                <a:moveTo>
                  <a:pt x="0" y="1495425"/>
                </a:moveTo>
                <a:lnTo>
                  <a:pt x="514350" y="981075"/>
                </a:lnTo>
                <a:moveTo>
                  <a:pt x="0" y="1576388"/>
                </a:moveTo>
                <a:lnTo>
                  <a:pt x="514350" y="1062038"/>
                </a:lnTo>
                <a:moveTo>
                  <a:pt x="0" y="1656397"/>
                </a:moveTo>
                <a:lnTo>
                  <a:pt x="514350" y="1142047"/>
                </a:lnTo>
                <a:moveTo>
                  <a:pt x="14288" y="1723072"/>
                </a:moveTo>
                <a:lnTo>
                  <a:pt x="514350" y="1223010"/>
                </a:lnTo>
                <a:moveTo>
                  <a:pt x="95250" y="1723072"/>
                </a:moveTo>
                <a:lnTo>
                  <a:pt x="514350" y="1303972"/>
                </a:lnTo>
                <a:moveTo>
                  <a:pt x="176213" y="1723072"/>
                </a:moveTo>
                <a:lnTo>
                  <a:pt x="514350" y="1384935"/>
                </a:lnTo>
                <a:moveTo>
                  <a:pt x="257175" y="1723072"/>
                </a:moveTo>
                <a:lnTo>
                  <a:pt x="514350" y="1465897"/>
                </a:lnTo>
                <a:moveTo>
                  <a:pt x="338138" y="1723072"/>
                </a:moveTo>
                <a:lnTo>
                  <a:pt x="514350" y="1546860"/>
                </a:lnTo>
                <a:moveTo>
                  <a:pt x="419100" y="1723072"/>
                </a:moveTo>
                <a:lnTo>
                  <a:pt x="514350" y="1627822"/>
                </a:lnTo>
                <a:moveTo>
                  <a:pt x="499110" y="1723072"/>
                </a:moveTo>
                <a:lnTo>
                  <a:pt x="514350" y="1707832"/>
                </a:lnTo>
              </a:path>
            </a:pathLst>
          </a:custGeom>
          <a:noFill/>
          <a:ln w="15240">
            <a:solidFill>
              <a:srgbClr val="725D36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6158865" y="3902324"/>
            <a:ext cx="502920" cy="1711711"/>
          </a:xfrm>
          <a:prstGeom prst="rect">
            <a:avLst/>
          </a:prstGeom>
          <a:noFill/>
          <a:ln w="11430">
            <a:solidFill>
              <a:srgbClr val="C6A15B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628650" y="3680909"/>
            <a:ext cx="115633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dirty="0">
                <a:solidFill>
                  <a:srgbClr val="F5EFE3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798.12</a:t>
            </a:r>
            <a:endParaRPr lang="en-US" sz="97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46" name="Text 44"/>
          <p:cNvSpPr/>
          <p:nvPr/>
        </p:nvSpPr>
        <p:spPr>
          <a:xfrm>
            <a:off x="628650" y="5700289"/>
            <a:ext cx="115633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2025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7" name="Shape 45"/>
          <p:cNvSpPr/>
          <p:nvPr/>
        </p:nvSpPr>
        <p:spPr>
          <a:xfrm>
            <a:off x="6972300" y="3406140"/>
            <a:ext cx="514350" cy="2213610"/>
          </a:xfrm>
          <a:custGeom>
            <a:avLst/>
            <a:gdLst/>
            <a:ahLst/>
            <a:cxnLst/>
            <a:rect l="l" t="t" r="r" b="b"/>
            <a:pathLst>
              <a:path w="514350" h="2213610">
                <a:moveTo>
                  <a:pt x="0" y="40957"/>
                </a:moveTo>
                <a:lnTo>
                  <a:pt x="40005" y="0"/>
                </a:lnTo>
                <a:moveTo>
                  <a:pt x="0" y="121920"/>
                </a:moveTo>
                <a:lnTo>
                  <a:pt x="120968" y="0"/>
                </a:lnTo>
                <a:moveTo>
                  <a:pt x="0" y="202882"/>
                </a:moveTo>
                <a:lnTo>
                  <a:pt x="201930" y="0"/>
                </a:lnTo>
                <a:moveTo>
                  <a:pt x="0" y="282892"/>
                </a:moveTo>
                <a:lnTo>
                  <a:pt x="282893" y="0"/>
                </a:lnTo>
                <a:moveTo>
                  <a:pt x="0" y="363855"/>
                </a:moveTo>
                <a:lnTo>
                  <a:pt x="363855" y="0"/>
                </a:lnTo>
                <a:moveTo>
                  <a:pt x="0" y="444817"/>
                </a:moveTo>
                <a:lnTo>
                  <a:pt x="444818" y="0"/>
                </a:lnTo>
                <a:moveTo>
                  <a:pt x="0" y="525780"/>
                </a:moveTo>
                <a:lnTo>
                  <a:pt x="514350" y="11430"/>
                </a:lnTo>
                <a:moveTo>
                  <a:pt x="0" y="606742"/>
                </a:moveTo>
                <a:lnTo>
                  <a:pt x="514350" y="92392"/>
                </a:lnTo>
                <a:moveTo>
                  <a:pt x="0" y="687705"/>
                </a:moveTo>
                <a:lnTo>
                  <a:pt x="514350" y="173355"/>
                </a:lnTo>
                <a:moveTo>
                  <a:pt x="0" y="768667"/>
                </a:moveTo>
                <a:lnTo>
                  <a:pt x="514350" y="254317"/>
                </a:lnTo>
                <a:moveTo>
                  <a:pt x="0" y="848677"/>
                </a:moveTo>
                <a:lnTo>
                  <a:pt x="514350" y="334327"/>
                </a:lnTo>
                <a:moveTo>
                  <a:pt x="0" y="929640"/>
                </a:moveTo>
                <a:lnTo>
                  <a:pt x="514350" y="415290"/>
                </a:lnTo>
                <a:moveTo>
                  <a:pt x="0" y="1010602"/>
                </a:moveTo>
                <a:lnTo>
                  <a:pt x="514350" y="496252"/>
                </a:lnTo>
                <a:moveTo>
                  <a:pt x="0" y="1091565"/>
                </a:moveTo>
                <a:lnTo>
                  <a:pt x="514350" y="577215"/>
                </a:lnTo>
                <a:moveTo>
                  <a:pt x="0" y="1172527"/>
                </a:moveTo>
                <a:lnTo>
                  <a:pt x="514350" y="658177"/>
                </a:lnTo>
                <a:moveTo>
                  <a:pt x="0" y="1253490"/>
                </a:moveTo>
                <a:lnTo>
                  <a:pt x="514350" y="739140"/>
                </a:lnTo>
                <a:moveTo>
                  <a:pt x="0" y="1334452"/>
                </a:moveTo>
                <a:lnTo>
                  <a:pt x="514350" y="820102"/>
                </a:lnTo>
                <a:moveTo>
                  <a:pt x="0" y="1414463"/>
                </a:moveTo>
                <a:lnTo>
                  <a:pt x="514350" y="900113"/>
                </a:lnTo>
                <a:moveTo>
                  <a:pt x="0" y="1495425"/>
                </a:moveTo>
                <a:lnTo>
                  <a:pt x="514350" y="981075"/>
                </a:lnTo>
                <a:moveTo>
                  <a:pt x="0" y="1576388"/>
                </a:moveTo>
                <a:lnTo>
                  <a:pt x="514350" y="1062038"/>
                </a:lnTo>
                <a:moveTo>
                  <a:pt x="0" y="1657350"/>
                </a:moveTo>
                <a:lnTo>
                  <a:pt x="514350" y="1143000"/>
                </a:lnTo>
                <a:moveTo>
                  <a:pt x="0" y="1738313"/>
                </a:moveTo>
                <a:lnTo>
                  <a:pt x="514350" y="1223963"/>
                </a:lnTo>
                <a:moveTo>
                  <a:pt x="0" y="1819275"/>
                </a:moveTo>
                <a:lnTo>
                  <a:pt x="514350" y="1304925"/>
                </a:lnTo>
                <a:moveTo>
                  <a:pt x="0" y="1900238"/>
                </a:moveTo>
                <a:lnTo>
                  <a:pt x="514350" y="1385888"/>
                </a:lnTo>
                <a:moveTo>
                  <a:pt x="0" y="1980248"/>
                </a:moveTo>
                <a:lnTo>
                  <a:pt x="514350" y="1465897"/>
                </a:lnTo>
                <a:moveTo>
                  <a:pt x="0" y="2061210"/>
                </a:moveTo>
                <a:lnTo>
                  <a:pt x="514350" y="1546860"/>
                </a:lnTo>
                <a:moveTo>
                  <a:pt x="0" y="2142172"/>
                </a:moveTo>
                <a:lnTo>
                  <a:pt x="514350" y="1627822"/>
                </a:lnTo>
                <a:moveTo>
                  <a:pt x="9525" y="2213610"/>
                </a:moveTo>
                <a:lnTo>
                  <a:pt x="514350" y="1708785"/>
                </a:lnTo>
                <a:moveTo>
                  <a:pt x="90488" y="2213610"/>
                </a:moveTo>
                <a:lnTo>
                  <a:pt x="514350" y="1789747"/>
                </a:lnTo>
                <a:moveTo>
                  <a:pt x="171450" y="2213610"/>
                </a:moveTo>
                <a:lnTo>
                  <a:pt x="514350" y="1870710"/>
                </a:lnTo>
                <a:moveTo>
                  <a:pt x="251460" y="2213610"/>
                </a:moveTo>
                <a:lnTo>
                  <a:pt x="514350" y="1950720"/>
                </a:lnTo>
                <a:moveTo>
                  <a:pt x="332422" y="2213610"/>
                </a:moveTo>
                <a:lnTo>
                  <a:pt x="514350" y="2031682"/>
                </a:lnTo>
                <a:moveTo>
                  <a:pt x="413385" y="2213610"/>
                </a:moveTo>
                <a:lnTo>
                  <a:pt x="514350" y="2112645"/>
                </a:lnTo>
                <a:moveTo>
                  <a:pt x="494347" y="2213610"/>
                </a:moveTo>
                <a:lnTo>
                  <a:pt x="514350" y="2193607"/>
                </a:lnTo>
              </a:path>
            </a:pathLst>
          </a:custGeom>
          <a:noFill/>
          <a:ln w="15240">
            <a:solidFill>
              <a:srgbClr val="725D36"/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6978015" y="3412317"/>
            <a:ext cx="502920" cy="2201718"/>
          </a:xfrm>
          <a:prstGeom prst="rect">
            <a:avLst/>
          </a:prstGeom>
          <a:noFill/>
          <a:ln w="11430">
            <a:solidFill>
              <a:srgbClr val="C6A15B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2266950" y="3195134"/>
            <a:ext cx="99250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DEC89F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1,025.08</a:t>
            </a:r>
            <a:endParaRPr lang="en-US" sz="97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50" name="Text 48"/>
          <p:cNvSpPr/>
          <p:nvPr/>
        </p:nvSpPr>
        <p:spPr>
          <a:xfrm>
            <a:off x="2266950" y="5700289"/>
            <a:ext cx="99250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2026 年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1" name="Text 49"/>
          <p:cNvSpPr/>
          <p:nvPr/>
        </p:nvSpPr>
        <p:spPr>
          <a:xfrm>
            <a:off x="2266950" y="5861852"/>
            <a:ext cx="992505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825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 至 9 月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2" name="Shape 50"/>
          <p:cNvSpPr/>
          <p:nvPr/>
        </p:nvSpPr>
        <p:spPr>
          <a:xfrm>
            <a:off x="1047750" y="2908046"/>
            <a:ext cx="6762750" cy="0"/>
          </a:xfrm>
          <a:prstGeom prst="line">
            <a:avLst/>
          </a:prstGeom>
          <a:noFill/>
          <a:ln w="9525">
            <a:solidFill>
              <a:srgbClr val="C6A15B"/>
            </a:solidFill>
            <a:prstDash val="sysDot"/>
          </a:ln>
        </p:spPr>
      </p:sp>
      <p:sp>
        <p:nvSpPr>
          <p:cNvPr id="53" name="Text 51"/>
          <p:cNvSpPr/>
          <p:nvPr/>
        </p:nvSpPr>
        <p:spPr>
          <a:xfrm>
            <a:off x="1085850" y="2718964"/>
            <a:ext cx="111061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C6A1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历史最高 1,256.00 · 2026-01-29 盘中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4" name="Shape 52"/>
          <p:cNvSpPr/>
          <p:nvPr/>
        </p:nvSpPr>
        <p:spPr>
          <a:xfrm>
            <a:off x="1047750" y="5614988"/>
            <a:ext cx="6762750" cy="9525"/>
          </a:xfrm>
          <a:prstGeom prst="rect">
            <a:avLst/>
          </a:prstGeom>
          <a:solidFill>
            <a:srgbClr val="A89A82"/>
          </a:solidFill>
          <a:ln/>
        </p:spPr>
      </p:sp>
      <p:sp>
        <p:nvSpPr>
          <p:cNvPr id="55" name="Shape 53"/>
          <p:cNvSpPr/>
          <p:nvPr/>
        </p:nvSpPr>
        <p:spPr>
          <a:xfrm>
            <a:off x="8382000" y="2057400"/>
            <a:ext cx="133350" cy="133350"/>
          </a:xfrm>
          <a:prstGeom prst="rect">
            <a:avLst/>
          </a:prstGeom>
          <a:solidFill>
            <a:srgbClr val="A1834A"/>
          </a:solidFill>
          <a:ln/>
        </p:spPr>
      </p:sp>
      <p:sp>
        <p:nvSpPr>
          <p:cNvPr id="56" name="Text 54"/>
          <p:cNvSpPr/>
          <p:nvPr/>
        </p:nvSpPr>
        <p:spPr>
          <a:xfrm>
            <a:off x="8610600" y="2061739"/>
            <a:ext cx="3581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中国黄金协会公布的年度均价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7" name="Shape 55"/>
          <p:cNvSpPr/>
          <p:nvPr/>
        </p:nvSpPr>
        <p:spPr>
          <a:xfrm>
            <a:off x="8382000" y="2305050"/>
            <a:ext cx="133350" cy="133350"/>
          </a:xfrm>
          <a:custGeom>
            <a:avLst/>
            <a:gdLst/>
            <a:ahLst/>
            <a:cxnLst/>
            <a:rect l="l" t="t" r="r" b="b"/>
            <a:pathLst>
              <a:path w="133350" h="133350">
                <a:moveTo>
                  <a:pt x="0" y="40005"/>
                </a:moveTo>
                <a:lnTo>
                  <a:pt x="40005" y="0"/>
                </a:lnTo>
                <a:moveTo>
                  <a:pt x="0" y="120967"/>
                </a:moveTo>
                <a:lnTo>
                  <a:pt x="120968" y="0"/>
                </a:lnTo>
                <a:moveTo>
                  <a:pt x="68580" y="133350"/>
                </a:moveTo>
                <a:lnTo>
                  <a:pt x="133350" y="68580"/>
                </a:lnTo>
              </a:path>
            </a:pathLst>
          </a:custGeom>
          <a:noFill/>
          <a:ln w="15240">
            <a:solidFill>
              <a:srgbClr val="725D36"/>
            </a:solidFill>
            <a:prstDash val="solid"/>
          </a:ln>
        </p:spPr>
      </p:sp>
      <p:sp>
        <p:nvSpPr>
          <p:cNvPr id="58" name="Shape 56"/>
          <p:cNvSpPr/>
          <p:nvPr/>
        </p:nvSpPr>
        <p:spPr>
          <a:xfrm>
            <a:off x="8386763" y="2309813"/>
            <a:ext cx="123825" cy="123825"/>
          </a:xfrm>
          <a:prstGeom prst="rect">
            <a:avLst/>
          </a:prstGeom>
          <a:noFill/>
          <a:ln w="9525">
            <a:solidFill>
              <a:srgbClr val="C6A15B"/>
            </a:solidFill>
            <a:prstDash val="solid"/>
          </a:ln>
        </p:spPr>
      </p:sp>
      <p:sp>
        <p:nvSpPr>
          <p:cNvPr id="59" name="Text 57"/>
          <p:cNvSpPr/>
          <p:nvPr/>
        </p:nvSpPr>
        <p:spPr>
          <a:xfrm>
            <a:off x="8610600" y="2309389"/>
            <a:ext cx="3581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按上金所 Au99.99 日行情计算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0" name="Text 58"/>
          <p:cNvSpPr/>
          <p:nvPr/>
        </p:nvSpPr>
        <p:spPr>
          <a:xfrm>
            <a:off x="8382000" y="2872518"/>
            <a:ext cx="3810000" cy="11887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7800" b="1" dirty="0">
                <a:solidFill>
                  <a:srgbClr val="C6A15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3.3</a:t>
            </a:r>
            <a:pPr algn="l" indent="0" marL="0">
              <a:buNone/>
            </a:pPr>
            <a:r>
              <a:rPr lang="en-US" sz="3900" b="1" dirty="0">
                <a:solidFill>
                  <a:srgbClr val="C6A15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×</a:t>
            </a:r>
            <a:endParaRPr lang="en-US" sz="78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61" name="Shape 59"/>
          <p:cNvSpPr/>
          <p:nvPr/>
        </p:nvSpPr>
        <p:spPr>
          <a:xfrm>
            <a:off x="8382000" y="4301966"/>
            <a:ext cx="1143000" cy="7144"/>
          </a:xfrm>
          <a:prstGeom prst="rect">
            <a:avLst/>
          </a:prstGeom>
          <a:solidFill>
            <a:srgbClr val="C6A15B"/>
          </a:solidFill>
          <a:ln/>
        </p:spPr>
      </p:sp>
      <p:sp>
        <p:nvSpPr>
          <p:cNvPr id="62" name="Text 60"/>
          <p:cNvSpPr/>
          <p:nvPr/>
        </p:nvSpPr>
        <p:spPr>
          <a:xfrm>
            <a:off x="8382000" y="4510748"/>
            <a:ext cx="38100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F5EFE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2019 年均价 308.70 元/克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3" name="Text 61"/>
          <p:cNvSpPr/>
          <p:nvPr/>
        </p:nvSpPr>
        <p:spPr>
          <a:xfrm>
            <a:off x="8382000" y="4758398"/>
            <a:ext cx="38100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F5EFE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2026 年 1 至 9 月均价 1,025.08 元/克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4" name="Text 62"/>
          <p:cNvSpPr/>
          <p:nvPr/>
        </p:nvSpPr>
        <p:spPr>
          <a:xfrm>
            <a:off x="8382000" y="5243089"/>
            <a:ext cx="3810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单位：元/克。倍数为计算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5" name="Text 63"/>
          <p:cNvSpPr/>
          <p:nvPr/>
        </p:nvSpPr>
        <p:spPr>
          <a:xfrm>
            <a:off x="609600" y="5985677"/>
            <a:ext cx="115824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来源：中国黄金协会年度公告，上海黄金交易所 Au99.99 每日行情。2025 年起均价按日行情、用协会同一方法计算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0908"/>
          </a:solidFill>
          <a:ln/>
        </p:spPr>
      </p:sp>
      <p:sp>
        <p:nvSpPr>
          <p:cNvPr id="3" name="Shape 1"/>
          <p:cNvSpPr/>
          <p:nvPr/>
        </p:nvSpPr>
        <p:spPr>
          <a:xfrm>
            <a:off x="233362" y="233362"/>
            <a:ext cx="11725275" cy="0"/>
          </a:xfrm>
          <a:prstGeom prst="line">
            <a:avLst/>
          </a:prstGeom>
          <a:noFill/>
          <a:ln w="9525">
            <a:solidFill>
              <a:srgbClr val="2E2822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1958638" y="233362"/>
            <a:ext cx="0" cy="6391275"/>
          </a:xfrm>
          <a:prstGeom prst="line">
            <a:avLst/>
          </a:prstGeom>
          <a:noFill/>
          <a:ln w="9525">
            <a:solidFill>
              <a:srgbClr val="2E2822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233362" y="6624638"/>
            <a:ext cx="11725275" cy="0"/>
          </a:xfrm>
          <a:prstGeom prst="line">
            <a:avLst/>
          </a:prstGeom>
          <a:noFill/>
          <a:ln w="9525">
            <a:solidFill>
              <a:srgbClr val="2E2822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33362" y="233362"/>
            <a:ext cx="0" cy="6391275"/>
          </a:xfrm>
          <a:prstGeom prst="line">
            <a:avLst/>
          </a:prstGeom>
          <a:noFill/>
          <a:ln w="9525">
            <a:solidFill>
              <a:srgbClr val="2E2822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09600" y="6366677"/>
            <a:ext cx="115824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年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度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经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销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商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大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会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·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二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〇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二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六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年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十</a:t>
            </a:r>
            <a:pPr algn="l" indent="0" marL="0">
              <a:buNone/>
            </a:pPr>
            <a:r>
              <a:rPr lang="en-US" sz="825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月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11129963" y="6329363"/>
            <a:ext cx="447675" cy="2000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C6A15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1153775" y="6353175"/>
            <a:ext cx="400050" cy="152400"/>
          </a:xfrm>
          <a:prstGeom prst="roundRect">
            <a:avLst>
              <a:gd name="adj" fmla="val 50000"/>
            </a:avLst>
          </a:prstGeom>
          <a:noFill/>
          <a:ln w="5715">
            <a:solidFill>
              <a:srgbClr val="7B643A"/>
            </a:solidFill>
            <a:prstDash val="solid"/>
          </a:ln>
        </p:spPr>
      </p:sp>
      <p:sp>
        <p:nvSpPr>
          <p:cNvPr id="10" name="pptwise-slidenum-s0003"/>
          <p:cNvSpPr/>
          <p:nvPr/>
        </p:nvSpPr>
        <p:spPr>
          <a:xfrm>
            <a:off x="10515600" y="6357106"/>
            <a:ext cx="1676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fld id="{B6F15528-21DE-4FAA-801E-634DDDAF4B2B}" type="slidenum">
              <a:rPr lang="en-US" sz="900" dirty="0">
                <a:solidFill>
                  <a:srgbClr val="C6A15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4</a:t>
            </a:fld>
            <a:endParaRPr lang="en-US" sz="9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0" y="1000427"/>
            <a:ext cx="121920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2250" b="1" dirty="0">
                <a:solidFill>
                  <a:srgbClr val="C6A15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高点之后回落 27%，仍比去年均价高 14%</a:t>
            </a:r>
            <a:endParaRPr lang="en-US" sz="22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6057900" y="1447800"/>
            <a:ext cx="76200" cy="76200"/>
          </a:xfrm>
          <a:custGeom>
            <a:avLst/>
            <a:gdLst/>
            <a:ahLst/>
            <a:cxnLst/>
            <a:rect l="l" t="t" r="r" b="b"/>
            <a:pathLst>
              <a:path w="76200" h="76200">
                <a:moveTo>
                  <a:pt x="38100" y="0"/>
                </a:moveTo>
                <a:lnTo>
                  <a:pt x="76200" y="38100"/>
                </a:lnTo>
                <a:lnTo>
                  <a:pt x="38100" y="76200"/>
                </a:lnTo>
                <a:lnTo>
                  <a:pt x="0" y="38100"/>
                </a:lnTo>
                <a:close/>
              </a:path>
            </a:pathLst>
          </a:custGeom>
          <a:solidFill>
            <a:srgbClr val="C6A15B"/>
          </a:solidFill>
          <a:ln/>
        </p:spPr>
      </p:sp>
      <p:sp>
        <p:nvSpPr>
          <p:cNvPr id="13" name="Shape 11"/>
          <p:cNvSpPr/>
          <p:nvPr/>
        </p:nvSpPr>
        <p:spPr>
          <a:xfrm>
            <a:off x="5753100" y="1483043"/>
            <a:ext cx="228600" cy="7144"/>
          </a:xfrm>
          <a:prstGeom prst="rect">
            <a:avLst/>
          </a:prstGeom>
          <a:solidFill>
            <a:srgbClr val="C6A15B"/>
          </a:solidFill>
          <a:ln/>
        </p:spPr>
      </p:sp>
      <p:sp>
        <p:nvSpPr>
          <p:cNvPr id="14" name="Shape 12"/>
          <p:cNvSpPr/>
          <p:nvPr/>
        </p:nvSpPr>
        <p:spPr>
          <a:xfrm>
            <a:off x="6210300" y="1483043"/>
            <a:ext cx="228600" cy="7144"/>
          </a:xfrm>
          <a:prstGeom prst="rect">
            <a:avLst/>
          </a:prstGeom>
          <a:solidFill>
            <a:srgbClr val="C6A15B"/>
          </a:solidFill>
          <a:ln/>
        </p:spPr>
      </p:sp>
      <p:sp>
        <p:nvSpPr>
          <p:cNvPr id="15" name="Text 13"/>
          <p:cNvSpPr/>
          <p:nvPr/>
        </p:nvSpPr>
        <p:spPr>
          <a:xfrm>
            <a:off x="762000" y="2154162"/>
            <a:ext cx="11430000" cy="1714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0" b="1" spc="-150" kern="0" dirty="0">
                <a:solidFill>
                  <a:srgbClr val="C6A15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−</a:t>
            </a:r>
            <a:pPr algn="l" indent="0" marL="0">
              <a:buNone/>
            </a:pPr>
            <a:r>
              <a:rPr lang="en-US" sz="11250" b="1" spc="-150" kern="0" dirty="0">
                <a:solidFill>
                  <a:srgbClr val="C6A15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2</a:t>
            </a:r>
            <a:pPr algn="l" indent="0" marL="0">
              <a:buNone/>
            </a:pPr>
            <a:r>
              <a:rPr lang="en-US" sz="11250" b="1" spc="-150" kern="0" dirty="0">
                <a:solidFill>
                  <a:srgbClr val="C6A15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7</a:t>
            </a:r>
            <a:pPr algn="l" indent="0" marL="0">
              <a:buNone/>
            </a:pPr>
            <a:r>
              <a:rPr lang="en-US" sz="11250" b="1" dirty="0">
                <a:solidFill>
                  <a:srgbClr val="C6A15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%</a:t>
            </a:r>
            <a:endParaRPr lang="en-US" sz="112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819150" y="3958298"/>
            <a:ext cx="113728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F5EFE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9 月 30 日收盘 907.32 元/克，比最高收盘低 27%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819150" y="4682966"/>
            <a:ext cx="1143000" cy="7144"/>
          </a:xfrm>
          <a:prstGeom prst="rect">
            <a:avLst/>
          </a:prstGeom>
          <a:solidFill>
            <a:srgbClr val="C6A15B"/>
          </a:solidFill>
          <a:ln/>
        </p:spPr>
      </p:sp>
      <p:sp>
        <p:nvSpPr>
          <p:cNvPr id="18" name="Text 16"/>
          <p:cNvSpPr/>
          <p:nvPr/>
        </p:nvSpPr>
        <p:spPr>
          <a:xfrm>
            <a:off x="819150" y="4871975"/>
            <a:ext cx="113728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仍比 2025 年均价 798.12 元/克（按日行情计算）高 14%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5710238" y="2190750"/>
            <a:ext cx="9525" cy="3333750"/>
          </a:xfrm>
          <a:prstGeom prst="rect">
            <a:avLst/>
          </a:prstGeom>
          <a:solidFill>
            <a:srgbClr val="2E2822"/>
          </a:solidFill>
          <a:ln/>
        </p:spPr>
      </p:sp>
      <p:sp>
        <p:nvSpPr>
          <p:cNvPr id="20" name="Shape 18"/>
          <p:cNvSpPr/>
          <p:nvPr/>
        </p:nvSpPr>
        <p:spPr>
          <a:xfrm>
            <a:off x="6096000" y="4850423"/>
            <a:ext cx="5048250" cy="0"/>
          </a:xfrm>
          <a:prstGeom prst="line">
            <a:avLst/>
          </a:prstGeom>
          <a:noFill/>
          <a:ln w="9525">
            <a:solidFill>
              <a:srgbClr val="6F6656"/>
            </a:solidFill>
            <a:prstDash val="dash"/>
          </a:ln>
        </p:spPr>
      </p:sp>
      <p:sp>
        <p:nvSpPr>
          <p:cNvPr id="21" name="Text 19"/>
          <p:cNvSpPr/>
          <p:nvPr/>
        </p:nvSpPr>
        <p:spPr>
          <a:xfrm>
            <a:off x="0" y="4918877"/>
            <a:ext cx="1114425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825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2025 年全年均价 798.12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6096000" y="2432685"/>
            <a:ext cx="4857750" cy="1824037"/>
          </a:xfrm>
          <a:custGeom>
            <a:avLst/>
            <a:gdLst/>
            <a:ahLst/>
            <a:cxnLst/>
            <a:rect l="l" t="t" r="r" b="b"/>
            <a:pathLst>
              <a:path w="4857750" h="1824037">
                <a:moveTo>
                  <a:pt x="0" y="0"/>
                </a:moveTo>
                <a:cubicBezTo>
                  <a:pt x="1904047" y="0"/>
                  <a:pt x="2764155" y="1824037"/>
                  <a:pt x="4857750" y="1824037"/>
                </a:cubicBezTo>
              </a:path>
            </a:pathLst>
          </a:custGeom>
          <a:noFill/>
          <a:ln w="19050">
            <a:solidFill>
              <a:srgbClr val="C6A15B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6038850" y="2375388"/>
            <a:ext cx="114300" cy="114300"/>
          </a:xfrm>
          <a:prstGeom prst="ellipse">
            <a:avLst/>
          </a:prstGeom>
          <a:solidFill>
            <a:srgbClr val="C6A15B"/>
          </a:solidFill>
          <a:ln/>
        </p:spPr>
      </p:sp>
      <p:sp>
        <p:nvSpPr>
          <p:cNvPr id="24" name="Shape 22"/>
          <p:cNvSpPr/>
          <p:nvPr/>
        </p:nvSpPr>
        <p:spPr>
          <a:xfrm>
            <a:off x="10896600" y="4199807"/>
            <a:ext cx="114300" cy="114300"/>
          </a:xfrm>
          <a:prstGeom prst="ellipse">
            <a:avLst/>
          </a:prstGeom>
          <a:solidFill>
            <a:srgbClr val="0B0908"/>
          </a:solidFill>
          <a:ln w="19050">
            <a:solidFill>
              <a:srgbClr val="C6A15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096000" y="2055082"/>
            <a:ext cx="609600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DEC89F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1,243.02</a:t>
            </a:r>
            <a:endParaRPr lang="en-US" sz="16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6096000" y="1899814"/>
            <a:ext cx="6096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最高收盘 · 2026-01-29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0" y="3883882"/>
            <a:ext cx="1095375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650" b="1" dirty="0">
                <a:solidFill>
                  <a:srgbClr val="F5EFE3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907.32</a:t>
            </a:r>
            <a:endParaRPr lang="en-US" sz="16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0" y="4414414"/>
            <a:ext cx="109537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收盘 · 2026-09-30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9" name="Text 27"/>
          <p:cNvSpPr/>
          <p:nvPr/>
        </p:nvSpPr>
        <p:spPr>
          <a:xfrm>
            <a:off x="6096000" y="4918877"/>
            <a:ext cx="60960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Au99.99 收盘价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0" name="Text 28"/>
          <p:cNvSpPr/>
          <p:nvPr/>
        </p:nvSpPr>
        <p:spPr>
          <a:xfrm>
            <a:off x="609600" y="5985677"/>
            <a:ext cx="115824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来源：上海黄金交易所 Au99.99 每日行情。单位：元/克。回落幅度和 2025 年均价为按日行情计算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0908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7813" b="781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vg2pptx-gradient-s0004-000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rotWithShape="1">
            <a:gsLst>
              <a:gs pos="0">
                <a:srgbClr val="0B0908">
                  <a:alpha val="94000"/>
                </a:srgbClr>
              </a:gs>
              <a:gs pos="42000">
                <a:srgbClr val="0B0908">
                  <a:alpha val="78000"/>
                </a:srgbClr>
              </a:gs>
              <a:gs pos="78000">
                <a:srgbClr val="0B0908">
                  <a:alpha val="15000"/>
                </a:srgbClr>
              </a:gs>
              <a:gs pos="100000">
                <a:srgbClr val="0B0908">
                  <a:alpha val="15000"/>
                </a:srgbClr>
              </a:gs>
            </a:gsLst>
            <a:lin ang="0" scaled="1"/>
          </a:gradFill>
          <a:ln/>
        </p:spPr>
      </p:sp>
      <p:sp>
        <p:nvSpPr>
          <p:cNvPr id="5" name="Shape 2"/>
          <p:cNvSpPr/>
          <p:nvPr/>
        </p:nvSpPr>
        <p:spPr>
          <a:xfrm>
            <a:off x="304800" y="304800"/>
            <a:ext cx="11582400" cy="0"/>
          </a:xfrm>
          <a:prstGeom prst="line">
            <a:avLst/>
          </a:prstGeom>
          <a:noFill/>
          <a:ln w="13335">
            <a:solidFill>
              <a:srgbClr val="C6A15B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11887200" y="304800"/>
            <a:ext cx="0" cy="6248400"/>
          </a:xfrm>
          <a:prstGeom prst="line">
            <a:avLst/>
          </a:prstGeom>
          <a:noFill/>
          <a:ln w="13335">
            <a:solidFill>
              <a:srgbClr val="C6A15B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304800" y="6553200"/>
            <a:ext cx="11582400" cy="0"/>
          </a:xfrm>
          <a:prstGeom prst="line">
            <a:avLst/>
          </a:prstGeom>
          <a:noFill/>
          <a:ln w="13335">
            <a:solidFill>
              <a:srgbClr val="C6A15B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304800" y="304800"/>
            <a:ext cx="0" cy="6248400"/>
          </a:xfrm>
          <a:prstGeom prst="line">
            <a:avLst/>
          </a:prstGeom>
          <a:noFill/>
          <a:ln w="13335">
            <a:solidFill>
              <a:srgbClr val="C6A15B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381000" y="381000"/>
            <a:ext cx="11430000" cy="0"/>
          </a:xfrm>
          <a:prstGeom prst="line">
            <a:avLst/>
          </a:prstGeom>
          <a:noFill/>
          <a:ln w="6667">
            <a:solidFill>
              <a:srgbClr val="8E7342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11811000" y="381000"/>
            <a:ext cx="0" cy="6096000"/>
          </a:xfrm>
          <a:prstGeom prst="line">
            <a:avLst/>
          </a:prstGeom>
          <a:noFill/>
          <a:ln w="6667">
            <a:solidFill>
              <a:srgbClr val="8E7342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381000" y="6477000"/>
            <a:ext cx="11430000" cy="0"/>
          </a:xfrm>
          <a:prstGeom prst="line">
            <a:avLst/>
          </a:prstGeom>
          <a:noFill/>
          <a:ln w="6667">
            <a:solidFill>
              <a:srgbClr val="8E7342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381000" y="381000"/>
            <a:ext cx="0" cy="6096000"/>
          </a:xfrm>
          <a:prstGeom prst="line">
            <a:avLst/>
          </a:prstGeom>
          <a:noFill/>
          <a:ln w="6667">
            <a:solidFill>
              <a:srgbClr val="8E7342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914400" y="937789"/>
            <a:ext cx="112776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spc="450" kern="0" dirty="0">
                <a:solidFill>
                  <a:srgbClr val="C6A1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年</a:t>
            </a:r>
            <a:pPr algn="l" indent="0" marL="0">
              <a:buNone/>
            </a:pPr>
            <a:r>
              <a:rPr lang="en-US" sz="900" spc="450" kern="0" dirty="0">
                <a:solidFill>
                  <a:srgbClr val="C6A1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度</a:t>
            </a:r>
            <a:pPr algn="l" indent="0" marL="0">
              <a:buNone/>
            </a:pPr>
            <a:r>
              <a:rPr lang="en-US" sz="900" spc="450" kern="0" dirty="0">
                <a:solidFill>
                  <a:srgbClr val="C6A1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经</a:t>
            </a:r>
            <a:pPr algn="l" indent="0" marL="0">
              <a:buNone/>
            </a:pPr>
            <a:r>
              <a:rPr lang="en-US" sz="900" spc="450" kern="0" dirty="0">
                <a:solidFill>
                  <a:srgbClr val="C6A1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销</a:t>
            </a:r>
            <a:pPr algn="l" indent="0" marL="0">
              <a:buNone/>
            </a:pPr>
            <a:r>
              <a:rPr lang="en-US" sz="900" spc="450" kern="0" dirty="0">
                <a:solidFill>
                  <a:srgbClr val="C6A1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商</a:t>
            </a:r>
            <a:pPr algn="l" indent="0" marL="0">
              <a:buNone/>
            </a:pPr>
            <a:r>
              <a:rPr lang="en-US" sz="900" spc="450" kern="0" dirty="0">
                <a:solidFill>
                  <a:srgbClr val="C6A1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大</a:t>
            </a:r>
            <a:pPr algn="l" indent="0" marL="0">
              <a:buNone/>
            </a:pPr>
            <a:r>
              <a:rPr lang="en-US" sz="900" dirty="0">
                <a:solidFill>
                  <a:srgbClr val="C6A1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会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4" name="Text 11"/>
          <p:cNvSpPr/>
          <p:nvPr/>
        </p:nvSpPr>
        <p:spPr>
          <a:xfrm>
            <a:off x="914400" y="2150886"/>
            <a:ext cx="11277600" cy="1600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0" dirty="0">
                <a:solidFill>
                  <a:srgbClr val="C6A15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I</a:t>
            </a:r>
            <a:endParaRPr lang="en-US" sz="105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5" name="Text 12"/>
          <p:cNvSpPr/>
          <p:nvPr/>
        </p:nvSpPr>
        <p:spPr>
          <a:xfrm>
            <a:off x="952500" y="3843637"/>
            <a:ext cx="112395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spc="450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</a:t>
            </a:r>
            <a:pPr algn="l" indent="0" marL="0">
              <a:buNone/>
            </a:pPr>
            <a:r>
              <a:rPr lang="en-US" sz="1050" spc="450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一</a:t>
            </a:r>
            <a:pPr algn="l" indent="0" marL="0">
              <a:buNone/>
            </a:pPr>
            <a:r>
              <a:rPr lang="en-US" sz="105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章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6" name="Text 13"/>
          <p:cNvSpPr/>
          <p:nvPr/>
        </p:nvSpPr>
        <p:spPr>
          <a:xfrm>
            <a:off x="914400" y="4160409"/>
            <a:ext cx="11277600" cy="5943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900" b="1" spc="300" kern="0" dirty="0">
                <a:solidFill>
                  <a:srgbClr val="F5EFE3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顾</a:t>
            </a:r>
            <a:pPr algn="l" indent="0" marL="0">
              <a:buNone/>
            </a:pPr>
            <a:r>
              <a:rPr lang="en-US" sz="3900" b="1" spc="300" kern="0" dirty="0">
                <a:solidFill>
                  <a:srgbClr val="F5EFE3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客</a:t>
            </a:r>
            <a:pPr algn="l" indent="0" marL="0">
              <a:buNone/>
            </a:pPr>
            <a:r>
              <a:rPr lang="en-US" sz="3900" b="1" spc="300" kern="0" dirty="0">
                <a:solidFill>
                  <a:srgbClr val="F5EFE3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变</a:t>
            </a:r>
            <a:pPr algn="l" indent="0" marL="0">
              <a:buNone/>
            </a:pPr>
            <a:r>
              <a:rPr lang="en-US" sz="3900" b="1" dirty="0">
                <a:solidFill>
                  <a:srgbClr val="F5EFE3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了</a:t>
            </a:r>
            <a:endParaRPr lang="en-US" sz="39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7" name="Shape 14"/>
          <p:cNvSpPr/>
          <p:nvPr/>
        </p:nvSpPr>
        <p:spPr>
          <a:xfrm>
            <a:off x="952500" y="4985385"/>
            <a:ext cx="1143000" cy="11430"/>
          </a:xfrm>
          <a:prstGeom prst="rect">
            <a:avLst/>
          </a:prstGeom>
          <a:solidFill>
            <a:srgbClr val="C6A15B"/>
          </a:solidFill>
          <a:ln/>
        </p:spPr>
      </p:sp>
      <p:sp>
        <p:nvSpPr>
          <p:cNvPr id="18" name="Text 15"/>
          <p:cNvSpPr/>
          <p:nvPr/>
        </p:nvSpPr>
        <p:spPr>
          <a:xfrm>
            <a:off x="952500" y="5196548"/>
            <a:ext cx="112395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首饰少了，金条金币多了，一口价在回摆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9" name="Text 16"/>
          <p:cNvSpPr/>
          <p:nvPr/>
        </p:nvSpPr>
        <p:spPr>
          <a:xfrm>
            <a:off x="0" y="6347265"/>
            <a:ext cx="11620500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75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示意图（AI 生成）</a:t>
            </a:r>
            <a:endParaRPr lang="en-US" sz="7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0908"/>
          </a:solidFill>
          <a:ln/>
        </p:spPr>
      </p:sp>
      <p:sp>
        <p:nvSpPr>
          <p:cNvPr id="3" name="Shape 1"/>
          <p:cNvSpPr/>
          <p:nvPr/>
        </p:nvSpPr>
        <p:spPr>
          <a:xfrm>
            <a:off x="233362" y="233362"/>
            <a:ext cx="11725275" cy="0"/>
          </a:xfrm>
          <a:prstGeom prst="line">
            <a:avLst/>
          </a:prstGeom>
          <a:noFill/>
          <a:ln w="9525">
            <a:solidFill>
              <a:srgbClr val="2E2822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1958638" y="233362"/>
            <a:ext cx="0" cy="6391275"/>
          </a:xfrm>
          <a:prstGeom prst="line">
            <a:avLst/>
          </a:prstGeom>
          <a:noFill/>
          <a:ln w="9525">
            <a:solidFill>
              <a:srgbClr val="2E2822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233362" y="6624638"/>
            <a:ext cx="11725275" cy="0"/>
          </a:xfrm>
          <a:prstGeom prst="line">
            <a:avLst/>
          </a:prstGeom>
          <a:noFill/>
          <a:ln w="9525">
            <a:solidFill>
              <a:srgbClr val="2E2822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33362" y="233362"/>
            <a:ext cx="0" cy="6391275"/>
          </a:xfrm>
          <a:prstGeom prst="line">
            <a:avLst/>
          </a:prstGeom>
          <a:noFill/>
          <a:ln w="9525">
            <a:solidFill>
              <a:srgbClr val="2E2822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09600" y="6366677"/>
            <a:ext cx="115824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年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度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经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销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商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大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会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·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二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〇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二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六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年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十</a:t>
            </a:r>
            <a:pPr algn="l" indent="0" marL="0">
              <a:buNone/>
            </a:pPr>
            <a:r>
              <a:rPr lang="en-US" sz="825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月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11129963" y="6329363"/>
            <a:ext cx="447675" cy="2000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C6A15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1153775" y="6353175"/>
            <a:ext cx="400050" cy="152400"/>
          </a:xfrm>
          <a:prstGeom prst="roundRect">
            <a:avLst>
              <a:gd name="adj" fmla="val 50000"/>
            </a:avLst>
          </a:prstGeom>
          <a:noFill/>
          <a:ln w="5715">
            <a:solidFill>
              <a:srgbClr val="7B643A"/>
            </a:solidFill>
            <a:prstDash val="solid"/>
          </a:ln>
        </p:spPr>
      </p:sp>
      <p:sp>
        <p:nvSpPr>
          <p:cNvPr id="10" name="pptwise-slidenum-s0005"/>
          <p:cNvSpPr/>
          <p:nvPr/>
        </p:nvSpPr>
        <p:spPr>
          <a:xfrm>
            <a:off x="10515600" y="6357106"/>
            <a:ext cx="1676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fld id="{B6F15528-21DE-4FAA-801E-634DDDAF4B2B}" type="slidenum">
              <a:rPr lang="en-US" sz="900" dirty="0">
                <a:solidFill>
                  <a:srgbClr val="C6A15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6</a:t>
            </a:fld>
            <a:endParaRPr lang="en-US" sz="9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5005388" y="462915"/>
            <a:ext cx="266700" cy="7620"/>
          </a:xfrm>
          <a:prstGeom prst="rect">
            <a:avLst/>
          </a:prstGeom>
          <a:solidFill>
            <a:srgbClr val="C6A15B"/>
          </a:solidFill>
          <a:ln/>
        </p:spPr>
      </p:sp>
      <p:sp>
        <p:nvSpPr>
          <p:cNvPr id="12" name="Text 10"/>
          <p:cNvSpPr/>
          <p:nvPr/>
        </p:nvSpPr>
        <p:spPr>
          <a:xfrm>
            <a:off x="0" y="394864"/>
            <a:ext cx="12192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spc="225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</a:t>
            </a:r>
            <a:pPr algn="ctr" indent="0" marL="0">
              <a:buNone/>
            </a:pPr>
            <a:r>
              <a:rPr lang="en-US" sz="900" spc="225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一</a:t>
            </a:r>
            <a:pPr algn="ctr" indent="0" marL="0">
              <a:buNone/>
            </a:pPr>
            <a:r>
              <a:rPr lang="en-US" sz="900" spc="225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章</a:t>
            </a:r>
            <a:pPr algn="ctr" indent="0" marL="0">
              <a:buNone/>
            </a:pPr>
            <a:r>
              <a:rPr lang="en-US" sz="900" spc="225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　</a:t>
            </a:r>
            <a:pPr algn="ctr" indent="0" marL="0">
              <a:buNone/>
            </a:pPr>
            <a:r>
              <a:rPr lang="en-US" sz="900" spc="225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顾</a:t>
            </a:r>
            <a:pPr algn="ctr" indent="0" marL="0">
              <a:buNone/>
            </a:pPr>
            <a:r>
              <a:rPr lang="en-US" sz="900" spc="225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客</a:t>
            </a:r>
            <a:pPr algn="ctr" indent="0" marL="0">
              <a:buNone/>
            </a:pPr>
            <a:r>
              <a:rPr lang="en-US" sz="900" spc="225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变</a:t>
            </a:r>
            <a:pPr algn="ctr" indent="0" marL="0">
              <a:buNone/>
            </a:pPr>
            <a:r>
              <a:rPr lang="en-US" sz="90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了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6919913" y="462915"/>
            <a:ext cx="266700" cy="7620"/>
          </a:xfrm>
          <a:prstGeom prst="rect">
            <a:avLst/>
          </a:prstGeom>
          <a:solidFill>
            <a:srgbClr val="C6A15B"/>
          </a:solidFill>
          <a:ln/>
        </p:spPr>
      </p:sp>
      <p:sp>
        <p:nvSpPr>
          <p:cNvPr id="14" name="Text 12"/>
          <p:cNvSpPr/>
          <p:nvPr/>
        </p:nvSpPr>
        <p:spPr>
          <a:xfrm>
            <a:off x="0" y="1000427"/>
            <a:ext cx="121920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2250" b="1" dirty="0">
                <a:solidFill>
                  <a:srgbClr val="C6A15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金条金币第一次超过首饰，今年上半年已是首饰的 2.6 倍</a:t>
            </a:r>
            <a:endParaRPr lang="en-US" sz="22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6057900" y="1447800"/>
            <a:ext cx="76200" cy="76200"/>
          </a:xfrm>
          <a:custGeom>
            <a:avLst/>
            <a:gdLst/>
            <a:ahLst/>
            <a:cxnLst/>
            <a:rect l="l" t="t" r="r" b="b"/>
            <a:pathLst>
              <a:path w="76200" h="76200">
                <a:moveTo>
                  <a:pt x="38100" y="0"/>
                </a:moveTo>
                <a:lnTo>
                  <a:pt x="76200" y="38100"/>
                </a:lnTo>
                <a:lnTo>
                  <a:pt x="38100" y="76200"/>
                </a:lnTo>
                <a:lnTo>
                  <a:pt x="0" y="38100"/>
                </a:lnTo>
                <a:close/>
              </a:path>
            </a:pathLst>
          </a:custGeom>
          <a:solidFill>
            <a:srgbClr val="C6A15B"/>
          </a:solidFill>
          <a:ln/>
        </p:spPr>
      </p:sp>
      <p:sp>
        <p:nvSpPr>
          <p:cNvPr id="16" name="Shape 14"/>
          <p:cNvSpPr/>
          <p:nvPr/>
        </p:nvSpPr>
        <p:spPr>
          <a:xfrm>
            <a:off x="5753100" y="1483043"/>
            <a:ext cx="228600" cy="7144"/>
          </a:xfrm>
          <a:prstGeom prst="rect">
            <a:avLst/>
          </a:prstGeom>
          <a:solidFill>
            <a:srgbClr val="C6A15B"/>
          </a:solidFill>
          <a:ln/>
        </p:spPr>
      </p:sp>
      <p:sp>
        <p:nvSpPr>
          <p:cNvPr id="17" name="Shape 15"/>
          <p:cNvSpPr/>
          <p:nvPr/>
        </p:nvSpPr>
        <p:spPr>
          <a:xfrm>
            <a:off x="6210300" y="1483043"/>
            <a:ext cx="228600" cy="7144"/>
          </a:xfrm>
          <a:prstGeom prst="rect">
            <a:avLst/>
          </a:prstGeom>
          <a:solidFill>
            <a:srgbClr val="C6A15B"/>
          </a:solidFill>
          <a:ln/>
        </p:spPr>
      </p:sp>
      <p:sp>
        <p:nvSpPr>
          <p:cNvPr id="18" name="Text 16"/>
          <p:cNvSpPr/>
          <p:nvPr/>
        </p:nvSpPr>
        <p:spPr>
          <a:xfrm>
            <a:off x="762000" y="2154162"/>
            <a:ext cx="11430000" cy="1714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0" b="1" spc="-150" kern="0" dirty="0">
                <a:solidFill>
                  <a:srgbClr val="C6A15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2</a:t>
            </a:r>
            <a:pPr algn="l" indent="0" marL="0">
              <a:buNone/>
            </a:pPr>
            <a:r>
              <a:rPr lang="en-US" sz="11250" b="1" spc="-150" kern="0" dirty="0">
                <a:solidFill>
                  <a:srgbClr val="C6A15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.</a:t>
            </a:r>
            <a:pPr algn="l" indent="0" marL="0">
              <a:buNone/>
            </a:pPr>
            <a:r>
              <a:rPr lang="en-US" sz="11250" b="1" dirty="0">
                <a:solidFill>
                  <a:srgbClr val="C6A15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6</a:t>
            </a:r>
            <a:pPr algn="l" indent="0" marL="0">
              <a:buNone/>
            </a:pPr>
            <a:r>
              <a:rPr lang="en-US" sz="5250" b="1" dirty="0">
                <a:solidFill>
                  <a:srgbClr val="C6A15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×</a:t>
            </a:r>
            <a:endParaRPr lang="en-US" sz="112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819150" y="3958298"/>
            <a:ext cx="113728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F5EFE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2026 年上半年，金条金币用金是首饰的 2.6 倍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819150" y="4682966"/>
            <a:ext cx="1143000" cy="7144"/>
          </a:xfrm>
          <a:prstGeom prst="rect">
            <a:avLst/>
          </a:prstGeom>
          <a:solidFill>
            <a:srgbClr val="C6A15B"/>
          </a:solidFill>
          <a:ln/>
        </p:spPr>
      </p:sp>
      <p:sp>
        <p:nvSpPr>
          <p:cNvPr id="21" name="Text 19"/>
          <p:cNvSpPr/>
          <p:nvPr/>
        </p:nvSpPr>
        <p:spPr>
          <a:xfrm>
            <a:off x="819150" y="4871975"/>
            <a:ext cx="113728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2025 年全年，金条金币第一次超过首饰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5043488" y="2190750"/>
            <a:ext cx="9525" cy="3333750"/>
          </a:xfrm>
          <a:prstGeom prst="rect">
            <a:avLst/>
          </a:prstGeom>
          <a:solidFill>
            <a:srgbClr val="2E2822"/>
          </a:solidFill>
          <a:ln/>
        </p:spPr>
      </p:sp>
      <p:sp>
        <p:nvSpPr>
          <p:cNvPr id="23" name="Text 21"/>
          <p:cNvSpPr/>
          <p:nvPr/>
        </p:nvSpPr>
        <p:spPr>
          <a:xfrm>
            <a:off x="5429250" y="2214862"/>
            <a:ext cx="67627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5EFE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2025 年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5429250" y="2495550"/>
            <a:ext cx="5143500" cy="247650"/>
          </a:xfrm>
          <a:prstGeom prst="rect">
            <a:avLst/>
          </a:prstGeom>
          <a:solidFill>
            <a:srgbClr val="C6A15B"/>
          </a:solidFill>
          <a:ln/>
        </p:spPr>
      </p:sp>
      <p:sp>
        <p:nvSpPr>
          <p:cNvPr id="25" name="Text 23"/>
          <p:cNvSpPr/>
          <p:nvPr/>
        </p:nvSpPr>
        <p:spPr>
          <a:xfrm>
            <a:off x="10668000" y="2538891"/>
            <a:ext cx="15240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DEC89F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504.2 吨</a:t>
            </a:r>
            <a:endParaRPr lang="en-US" sz="12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5429250" y="2851952"/>
            <a:ext cx="676275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金条及金币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7" name="Shape 25"/>
          <p:cNvSpPr/>
          <p:nvPr/>
        </p:nvSpPr>
        <p:spPr>
          <a:xfrm>
            <a:off x="5434965" y="3072765"/>
            <a:ext cx="3699806" cy="236220"/>
          </a:xfrm>
          <a:prstGeom prst="rect">
            <a:avLst/>
          </a:prstGeom>
          <a:noFill/>
          <a:ln w="11430">
            <a:solidFill>
              <a:srgbClr val="A89A82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9235736" y="3110391"/>
            <a:ext cx="2956264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F5EFE3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363.8 吨</a:t>
            </a:r>
            <a:endParaRPr lang="en-US" sz="12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29" name="Text 27"/>
          <p:cNvSpPr/>
          <p:nvPr/>
        </p:nvSpPr>
        <p:spPr>
          <a:xfrm>
            <a:off x="5429250" y="3423452"/>
            <a:ext cx="676275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黄金首饰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0" name="Text 28"/>
          <p:cNvSpPr/>
          <p:nvPr/>
        </p:nvSpPr>
        <p:spPr>
          <a:xfrm>
            <a:off x="5429250" y="3834112"/>
            <a:ext cx="67627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5EFE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2026 年上半年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1" name="Shape 29"/>
          <p:cNvSpPr/>
          <p:nvPr/>
        </p:nvSpPr>
        <p:spPr>
          <a:xfrm>
            <a:off x="5429250" y="4114800"/>
            <a:ext cx="3461304" cy="247650"/>
          </a:xfrm>
          <a:prstGeom prst="rect">
            <a:avLst/>
          </a:prstGeom>
          <a:solidFill>
            <a:srgbClr val="C6A15B"/>
          </a:solidFill>
          <a:ln/>
        </p:spPr>
      </p:sp>
      <p:sp>
        <p:nvSpPr>
          <p:cNvPr id="32" name="Text 30"/>
          <p:cNvSpPr/>
          <p:nvPr/>
        </p:nvSpPr>
        <p:spPr>
          <a:xfrm>
            <a:off x="8985804" y="4158141"/>
            <a:ext cx="3206196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DEC89F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339.3 吨</a:t>
            </a:r>
            <a:endParaRPr lang="en-US" sz="12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33" name="Text 31"/>
          <p:cNvSpPr/>
          <p:nvPr/>
        </p:nvSpPr>
        <p:spPr>
          <a:xfrm>
            <a:off x="5429250" y="4471202"/>
            <a:ext cx="676275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金条及金币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4" name="Shape 32"/>
          <p:cNvSpPr/>
          <p:nvPr/>
        </p:nvSpPr>
        <p:spPr>
          <a:xfrm>
            <a:off x="5434965" y="4692015"/>
            <a:ext cx="1336163" cy="236220"/>
          </a:xfrm>
          <a:prstGeom prst="rect">
            <a:avLst/>
          </a:prstGeom>
          <a:noFill/>
          <a:ln w="11430">
            <a:solidFill>
              <a:srgbClr val="A89A8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872093" y="4729641"/>
            <a:ext cx="5319907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F5EFE3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132.1 吨</a:t>
            </a:r>
            <a:endParaRPr lang="en-US" sz="12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36" name="Text 34"/>
          <p:cNvSpPr/>
          <p:nvPr/>
        </p:nvSpPr>
        <p:spPr>
          <a:xfrm>
            <a:off x="5429250" y="5042702"/>
            <a:ext cx="676275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黄金首饰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7" name="Text 35"/>
          <p:cNvSpPr/>
          <p:nvPr/>
        </p:nvSpPr>
        <p:spPr>
          <a:xfrm>
            <a:off x="609600" y="5985677"/>
            <a:ext cx="115824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来源：中国黄金协会 2025 年度及 2026 年上半年黄金市场数据公告。中国黄金协会口径。倍数为计算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0908"/>
          </a:solidFill>
          <a:ln/>
        </p:spPr>
      </p:sp>
      <p:sp>
        <p:nvSpPr>
          <p:cNvPr id="3" name="Shape 1"/>
          <p:cNvSpPr/>
          <p:nvPr/>
        </p:nvSpPr>
        <p:spPr>
          <a:xfrm>
            <a:off x="233362" y="233362"/>
            <a:ext cx="11725275" cy="0"/>
          </a:xfrm>
          <a:prstGeom prst="line">
            <a:avLst/>
          </a:prstGeom>
          <a:noFill/>
          <a:ln w="9525">
            <a:solidFill>
              <a:srgbClr val="2E2822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1958638" y="233362"/>
            <a:ext cx="0" cy="6391275"/>
          </a:xfrm>
          <a:prstGeom prst="line">
            <a:avLst/>
          </a:prstGeom>
          <a:noFill/>
          <a:ln w="9525">
            <a:solidFill>
              <a:srgbClr val="2E2822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233362" y="6624638"/>
            <a:ext cx="11725275" cy="0"/>
          </a:xfrm>
          <a:prstGeom prst="line">
            <a:avLst/>
          </a:prstGeom>
          <a:noFill/>
          <a:ln w="9525">
            <a:solidFill>
              <a:srgbClr val="2E2822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33362" y="233362"/>
            <a:ext cx="0" cy="6391275"/>
          </a:xfrm>
          <a:prstGeom prst="line">
            <a:avLst/>
          </a:prstGeom>
          <a:noFill/>
          <a:ln w="9525">
            <a:solidFill>
              <a:srgbClr val="2E2822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09600" y="6366677"/>
            <a:ext cx="115824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年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度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经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销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商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大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会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·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二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〇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二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六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年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十</a:t>
            </a:r>
            <a:pPr algn="l" indent="0" marL="0">
              <a:buNone/>
            </a:pPr>
            <a:r>
              <a:rPr lang="en-US" sz="825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月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11129963" y="6329363"/>
            <a:ext cx="447675" cy="2000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C6A15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1153775" y="6353175"/>
            <a:ext cx="400050" cy="152400"/>
          </a:xfrm>
          <a:prstGeom prst="roundRect">
            <a:avLst>
              <a:gd name="adj" fmla="val 50000"/>
            </a:avLst>
          </a:prstGeom>
          <a:noFill/>
          <a:ln w="5715">
            <a:solidFill>
              <a:srgbClr val="7B643A"/>
            </a:solidFill>
            <a:prstDash val="solid"/>
          </a:ln>
        </p:spPr>
      </p:sp>
      <p:sp>
        <p:nvSpPr>
          <p:cNvPr id="10" name="pptwise-slidenum-s0006"/>
          <p:cNvSpPr/>
          <p:nvPr/>
        </p:nvSpPr>
        <p:spPr>
          <a:xfrm>
            <a:off x="10515600" y="6357106"/>
            <a:ext cx="1676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fld id="{B6F15528-21DE-4FAA-801E-634DDDAF4B2B}" type="slidenum">
              <a:rPr lang="en-US" sz="900" dirty="0">
                <a:solidFill>
                  <a:srgbClr val="C6A15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7</a:t>
            </a:fld>
            <a:endParaRPr lang="en-US" sz="9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5005388" y="462915"/>
            <a:ext cx="266700" cy="7620"/>
          </a:xfrm>
          <a:prstGeom prst="rect">
            <a:avLst/>
          </a:prstGeom>
          <a:solidFill>
            <a:srgbClr val="C6A15B"/>
          </a:solidFill>
          <a:ln/>
        </p:spPr>
      </p:sp>
      <p:sp>
        <p:nvSpPr>
          <p:cNvPr id="12" name="Text 10"/>
          <p:cNvSpPr/>
          <p:nvPr/>
        </p:nvSpPr>
        <p:spPr>
          <a:xfrm>
            <a:off x="0" y="394864"/>
            <a:ext cx="12192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spc="225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</a:t>
            </a:r>
            <a:pPr algn="ctr" indent="0" marL="0">
              <a:buNone/>
            </a:pPr>
            <a:r>
              <a:rPr lang="en-US" sz="900" spc="225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一</a:t>
            </a:r>
            <a:pPr algn="ctr" indent="0" marL="0">
              <a:buNone/>
            </a:pPr>
            <a:r>
              <a:rPr lang="en-US" sz="900" spc="225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章</a:t>
            </a:r>
            <a:pPr algn="ctr" indent="0" marL="0">
              <a:buNone/>
            </a:pPr>
            <a:r>
              <a:rPr lang="en-US" sz="900" spc="225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　</a:t>
            </a:r>
            <a:pPr algn="ctr" indent="0" marL="0">
              <a:buNone/>
            </a:pPr>
            <a:r>
              <a:rPr lang="en-US" sz="900" spc="225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顾</a:t>
            </a:r>
            <a:pPr algn="ctr" indent="0" marL="0">
              <a:buNone/>
            </a:pPr>
            <a:r>
              <a:rPr lang="en-US" sz="900" spc="225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客</a:t>
            </a:r>
            <a:pPr algn="ctr" indent="0" marL="0">
              <a:buNone/>
            </a:pPr>
            <a:r>
              <a:rPr lang="en-US" sz="900" spc="225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变</a:t>
            </a:r>
            <a:pPr algn="ctr" indent="0" marL="0">
              <a:buNone/>
            </a:pPr>
            <a:r>
              <a:rPr lang="en-US" sz="90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了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6919913" y="462915"/>
            <a:ext cx="266700" cy="7620"/>
          </a:xfrm>
          <a:prstGeom prst="rect">
            <a:avLst/>
          </a:prstGeom>
          <a:solidFill>
            <a:srgbClr val="C6A15B"/>
          </a:solidFill>
          <a:ln/>
        </p:spPr>
      </p:sp>
      <p:sp>
        <p:nvSpPr>
          <p:cNvPr id="14" name="Text 12"/>
          <p:cNvSpPr/>
          <p:nvPr/>
        </p:nvSpPr>
        <p:spPr>
          <a:xfrm>
            <a:off x="0" y="1000427"/>
            <a:ext cx="121920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2250" b="1" dirty="0">
                <a:solidFill>
                  <a:srgbClr val="C6A15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金饰用金一年少了四分之一，花的钱反而多了 8%</a:t>
            </a:r>
            <a:endParaRPr lang="en-US" sz="22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6057900" y="1447800"/>
            <a:ext cx="76200" cy="76200"/>
          </a:xfrm>
          <a:custGeom>
            <a:avLst/>
            <a:gdLst/>
            <a:ahLst/>
            <a:cxnLst/>
            <a:rect l="l" t="t" r="r" b="b"/>
            <a:pathLst>
              <a:path w="76200" h="76200">
                <a:moveTo>
                  <a:pt x="38100" y="0"/>
                </a:moveTo>
                <a:lnTo>
                  <a:pt x="76200" y="38100"/>
                </a:lnTo>
                <a:lnTo>
                  <a:pt x="38100" y="76200"/>
                </a:lnTo>
                <a:lnTo>
                  <a:pt x="0" y="38100"/>
                </a:lnTo>
                <a:close/>
              </a:path>
            </a:pathLst>
          </a:custGeom>
          <a:solidFill>
            <a:srgbClr val="C6A15B"/>
          </a:solidFill>
          <a:ln/>
        </p:spPr>
      </p:sp>
      <p:sp>
        <p:nvSpPr>
          <p:cNvPr id="16" name="Shape 14"/>
          <p:cNvSpPr/>
          <p:nvPr/>
        </p:nvSpPr>
        <p:spPr>
          <a:xfrm>
            <a:off x="5753100" y="1483043"/>
            <a:ext cx="228600" cy="7144"/>
          </a:xfrm>
          <a:prstGeom prst="rect">
            <a:avLst/>
          </a:prstGeom>
          <a:solidFill>
            <a:srgbClr val="C6A15B"/>
          </a:solidFill>
          <a:ln/>
        </p:spPr>
      </p:sp>
      <p:sp>
        <p:nvSpPr>
          <p:cNvPr id="17" name="Shape 15"/>
          <p:cNvSpPr/>
          <p:nvPr/>
        </p:nvSpPr>
        <p:spPr>
          <a:xfrm>
            <a:off x="6210300" y="1483043"/>
            <a:ext cx="228600" cy="7144"/>
          </a:xfrm>
          <a:prstGeom prst="rect">
            <a:avLst/>
          </a:prstGeom>
          <a:solidFill>
            <a:srgbClr val="C6A15B"/>
          </a:solidFill>
          <a:ln/>
        </p:spPr>
      </p:sp>
      <p:sp>
        <p:nvSpPr>
          <p:cNvPr id="18" name="Shape 16"/>
          <p:cNvSpPr/>
          <p:nvPr/>
        </p:nvSpPr>
        <p:spPr>
          <a:xfrm>
            <a:off x="6092190" y="1905000"/>
            <a:ext cx="7620" cy="3238500"/>
          </a:xfrm>
          <a:prstGeom prst="rect">
            <a:avLst/>
          </a:prstGeom>
          <a:solidFill>
            <a:srgbClr val="C6A15B"/>
          </a:solidFill>
          <a:ln/>
        </p:spPr>
      </p:sp>
      <p:sp>
        <p:nvSpPr>
          <p:cNvPr id="19" name="Shape 17"/>
          <p:cNvSpPr/>
          <p:nvPr/>
        </p:nvSpPr>
        <p:spPr>
          <a:xfrm>
            <a:off x="5924550" y="1771650"/>
            <a:ext cx="342900" cy="342900"/>
          </a:xfrm>
          <a:prstGeom prst="rect">
            <a:avLst/>
          </a:prstGeom>
          <a:solidFill>
            <a:srgbClr val="0B0908"/>
          </a:solidFill>
          <a:ln/>
        </p:spPr>
      </p:sp>
      <p:sp>
        <p:nvSpPr>
          <p:cNvPr id="20" name="Shape 18"/>
          <p:cNvSpPr/>
          <p:nvPr/>
        </p:nvSpPr>
        <p:spPr>
          <a:xfrm>
            <a:off x="6096000" y="1814513"/>
            <a:ext cx="10716" cy="257175"/>
          </a:xfrm>
          <a:custGeom>
            <a:avLst/>
            <a:gdLst/>
            <a:ahLst/>
            <a:cxnLst/>
            <a:rect l="l" t="t" r="r" b="b"/>
            <a:pathLst>
              <a:path w="10716" h="257175">
                <a:moveTo>
                  <a:pt x="0" y="0"/>
                </a:moveTo>
                <a:lnTo>
                  <a:pt x="0" y="257175"/>
                </a:lnTo>
              </a:path>
            </a:pathLst>
          </a:custGeom>
          <a:noFill/>
          <a:ln w="28575">
            <a:solidFill>
              <a:srgbClr val="C6A15B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6153150" y="1871663"/>
            <a:ext cx="85725" cy="142875"/>
          </a:xfrm>
          <a:custGeom>
            <a:avLst/>
            <a:gdLst/>
            <a:ahLst/>
            <a:cxnLst/>
            <a:rect l="l" t="t" r="r" b="b"/>
            <a:pathLst>
              <a:path w="85725" h="142875">
                <a:moveTo>
                  <a:pt x="42863" y="14288"/>
                </a:moveTo>
                <a:lnTo>
                  <a:pt x="85725" y="128588"/>
                </a:lnTo>
                <a:arcTo hR="71438" wR="71438" stAng="3187806" swAng="4424388"/>
                <a:close/>
                <a:moveTo>
                  <a:pt x="42863" y="14288"/>
                </a:moveTo>
                <a:lnTo>
                  <a:pt x="42863" y="0"/>
                </a:lnTo>
              </a:path>
            </a:pathLst>
          </a:custGeom>
          <a:noFill/>
          <a:ln w="28575">
            <a:solidFill>
              <a:srgbClr val="C6A15B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5967413" y="1843088"/>
            <a:ext cx="257175" cy="28575"/>
          </a:xfrm>
          <a:custGeom>
            <a:avLst/>
            <a:gdLst/>
            <a:ahLst/>
            <a:cxnLst/>
            <a:rect l="l" t="t" r="r" b="b"/>
            <a:pathLst>
              <a:path w="257175" h="28575">
                <a:moveTo>
                  <a:pt x="0" y="28575"/>
                </a:moveTo>
                <a:lnTo>
                  <a:pt x="14288" y="28575"/>
                </a:lnTo>
                <a:arcTo hR="242888" wR="242888" stAng="5400000" swAng="-1684349"/>
                <a:arcTo hR="242888" wR="242888" stAng="7084349" swAng="-1684349"/>
                <a:lnTo>
                  <a:pt x="257175" y="28575"/>
                </a:lnTo>
              </a:path>
            </a:pathLst>
          </a:custGeom>
          <a:noFill/>
          <a:ln w="28575">
            <a:solidFill>
              <a:srgbClr val="C6A15B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5953125" y="1871663"/>
            <a:ext cx="85725" cy="142875"/>
          </a:xfrm>
          <a:custGeom>
            <a:avLst/>
            <a:gdLst/>
            <a:ahLst/>
            <a:cxnLst/>
            <a:rect l="l" t="t" r="r" b="b"/>
            <a:pathLst>
              <a:path w="85725" h="142875">
                <a:moveTo>
                  <a:pt x="42863" y="14288"/>
                </a:moveTo>
                <a:lnTo>
                  <a:pt x="85725" y="128588"/>
                </a:lnTo>
                <a:arcTo hR="71438" wR="71438" stAng="3187806" swAng="4424388"/>
                <a:close/>
                <a:moveTo>
                  <a:pt x="42863" y="14288"/>
                </a:moveTo>
                <a:lnTo>
                  <a:pt x="42863" y="0"/>
                </a:lnTo>
              </a:path>
            </a:pathLst>
          </a:custGeom>
          <a:noFill/>
          <a:ln w="28575">
            <a:solidFill>
              <a:srgbClr val="C6A15B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6024563" y="2071688"/>
            <a:ext cx="142875" cy="10716"/>
          </a:xfrm>
          <a:custGeom>
            <a:avLst/>
            <a:gdLst/>
            <a:ahLst/>
            <a:cxnLst/>
            <a:rect l="l" t="t" r="r" b="b"/>
            <a:pathLst>
              <a:path w="142875" h="10716">
                <a:moveTo>
                  <a:pt x="0" y="0"/>
                </a:moveTo>
                <a:lnTo>
                  <a:pt x="142875" y="0"/>
                </a:lnTo>
              </a:path>
            </a:pathLst>
          </a:custGeom>
          <a:noFill/>
          <a:ln w="28575">
            <a:solidFill>
              <a:srgbClr val="C6A15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0" y="2273502"/>
            <a:ext cx="66675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500" b="1" spc="300" kern="0" dirty="0">
                <a:solidFill>
                  <a:srgbClr val="C6A15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用</a:t>
            </a:r>
            <a:pPr algn="ctr" indent="0" marL="0">
              <a:buNone/>
            </a:pPr>
            <a:r>
              <a:rPr lang="en-US" sz="1500" b="1" spc="300" kern="0" dirty="0">
                <a:solidFill>
                  <a:srgbClr val="C6A15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金</a:t>
            </a:r>
            <a:pPr algn="ctr" indent="0" marL="0">
              <a:buNone/>
            </a:pPr>
            <a:r>
              <a:rPr lang="en-US" sz="1500" b="1" dirty="0">
                <a:solidFill>
                  <a:srgbClr val="C6A15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量</a:t>
            </a:r>
            <a:endParaRPr lang="en-US" sz="15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0" y="2709439"/>
            <a:ext cx="66675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spc="150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pPr algn="ctr" indent="0" marL="0">
              <a:buNone/>
            </a:pPr>
            <a:r>
              <a:rPr lang="en-US" sz="900" spc="150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</a:t>
            </a:r>
            <a:pPr algn="ctr" indent="0" marL="0">
              <a:buNone/>
            </a:pPr>
            <a:r>
              <a:rPr lang="en-US" sz="900" spc="150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pPr algn="ctr" indent="0" marL="0">
              <a:buNone/>
            </a:pPr>
            <a:r>
              <a:rPr lang="en-US" sz="900" spc="150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</a:t>
            </a:r>
            <a:pPr algn="ctr" indent="0" marL="0">
              <a:buNone/>
            </a:pPr>
            <a:r>
              <a:rPr lang="en-US" sz="900" spc="150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ctr" indent="0" marL="0">
              <a:buNone/>
            </a:pPr>
            <a:r>
              <a:rPr lang="en-US" sz="90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年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0" y="2904419"/>
            <a:ext cx="6667500" cy="6400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4200" b="1" dirty="0">
                <a:solidFill>
                  <a:srgbClr val="F5EFE3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360.1</a:t>
            </a:r>
            <a:pPr algn="ctr" indent="0" marL="0">
              <a:buNone/>
            </a:pPr>
            <a:r>
              <a:rPr lang="en-US" sz="135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吨</a:t>
            </a:r>
            <a:endParaRPr lang="en-US" sz="42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28" name="Shape 26"/>
          <p:cNvSpPr/>
          <p:nvPr/>
        </p:nvSpPr>
        <p:spPr>
          <a:xfrm>
            <a:off x="2862263" y="3586163"/>
            <a:ext cx="942975" cy="2000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6F6656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0" y="3614314"/>
            <a:ext cx="66675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同比 −25%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0" name="Text 28"/>
          <p:cNvSpPr/>
          <p:nvPr/>
        </p:nvSpPr>
        <p:spPr>
          <a:xfrm>
            <a:off x="0" y="4004839"/>
            <a:ext cx="66675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spc="150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pPr algn="ctr" indent="0" marL="0">
              <a:buNone/>
            </a:pPr>
            <a:r>
              <a:rPr lang="en-US" sz="900" spc="150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</a:t>
            </a:r>
            <a:pPr algn="ctr" indent="0" marL="0">
              <a:buNone/>
            </a:pPr>
            <a:r>
              <a:rPr lang="en-US" sz="900" spc="150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pPr algn="ctr" indent="0" marL="0">
              <a:buNone/>
            </a:pPr>
            <a:r>
              <a:rPr lang="en-US" sz="900" spc="150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</a:t>
            </a:r>
            <a:pPr algn="ctr" indent="0" marL="0">
              <a:buNone/>
            </a:pPr>
            <a:r>
              <a:rPr lang="en-US" sz="900" spc="150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ctr" indent="0" marL="0">
              <a:buNone/>
            </a:pPr>
            <a:r>
              <a:rPr lang="en-US" sz="900" spc="150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年</a:t>
            </a:r>
            <a:pPr algn="ctr" indent="0" marL="0">
              <a:buNone/>
            </a:pPr>
            <a:r>
              <a:rPr lang="en-US" sz="900" spc="150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上</a:t>
            </a:r>
            <a:pPr algn="ctr" indent="0" marL="0">
              <a:buNone/>
            </a:pPr>
            <a:r>
              <a:rPr lang="en-US" sz="900" spc="150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半</a:t>
            </a:r>
            <a:pPr algn="ctr" indent="0" marL="0">
              <a:buNone/>
            </a:pPr>
            <a:r>
              <a:rPr lang="en-US" sz="90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年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1" name="Text 29"/>
          <p:cNvSpPr/>
          <p:nvPr/>
        </p:nvSpPr>
        <p:spPr>
          <a:xfrm>
            <a:off x="0" y="4289828"/>
            <a:ext cx="6667500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5EFE3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136</a:t>
            </a:r>
            <a:pPr algn="ctr" indent="0" marL="0">
              <a:buNone/>
            </a:pPr>
            <a:r>
              <a:rPr lang="en-US" sz="135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吨</a:t>
            </a:r>
            <a:endParaRPr lang="en-US" sz="30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32" name="Shape 30"/>
          <p:cNvSpPr/>
          <p:nvPr/>
        </p:nvSpPr>
        <p:spPr>
          <a:xfrm>
            <a:off x="2862263" y="4881563"/>
            <a:ext cx="942975" cy="2000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6F6656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0" y="4909714"/>
            <a:ext cx="66675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同比 −30%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4" name="Text 32"/>
          <p:cNvSpPr/>
          <p:nvPr/>
        </p:nvSpPr>
        <p:spPr>
          <a:xfrm>
            <a:off x="5524500" y="2273502"/>
            <a:ext cx="66675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500" b="1" spc="300" kern="0" dirty="0">
                <a:solidFill>
                  <a:srgbClr val="C6A15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消</a:t>
            </a:r>
            <a:pPr algn="ctr" indent="0" marL="0">
              <a:buNone/>
            </a:pPr>
            <a:r>
              <a:rPr lang="en-US" sz="1500" b="1" spc="300" kern="0" dirty="0">
                <a:solidFill>
                  <a:srgbClr val="C6A15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费</a:t>
            </a:r>
            <a:pPr algn="ctr" indent="0" marL="0">
              <a:buNone/>
            </a:pPr>
            <a:r>
              <a:rPr lang="en-US" sz="1500" b="1" spc="300" kern="0" dirty="0">
                <a:solidFill>
                  <a:srgbClr val="C6A15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金</a:t>
            </a:r>
            <a:pPr algn="ctr" indent="0" marL="0">
              <a:buNone/>
            </a:pPr>
            <a:r>
              <a:rPr lang="en-US" sz="1500" b="1" dirty="0">
                <a:solidFill>
                  <a:srgbClr val="C6A15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额</a:t>
            </a:r>
            <a:endParaRPr lang="en-US" sz="15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35" name="Text 33"/>
          <p:cNvSpPr/>
          <p:nvPr/>
        </p:nvSpPr>
        <p:spPr>
          <a:xfrm>
            <a:off x="5524500" y="2709439"/>
            <a:ext cx="66675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spc="150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pPr algn="ctr" indent="0" marL="0">
              <a:buNone/>
            </a:pPr>
            <a:r>
              <a:rPr lang="en-US" sz="900" spc="150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</a:t>
            </a:r>
            <a:pPr algn="ctr" indent="0" marL="0">
              <a:buNone/>
            </a:pPr>
            <a:r>
              <a:rPr lang="en-US" sz="900" spc="150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pPr algn="ctr" indent="0" marL="0">
              <a:buNone/>
            </a:pPr>
            <a:r>
              <a:rPr lang="en-US" sz="900" spc="150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</a:t>
            </a:r>
            <a:pPr algn="ctr" indent="0" marL="0">
              <a:buNone/>
            </a:pPr>
            <a:r>
              <a:rPr lang="en-US" sz="900" spc="150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ctr" indent="0" marL="0">
              <a:buNone/>
            </a:pPr>
            <a:r>
              <a:rPr lang="en-US" sz="90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年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6" name="Text 34"/>
          <p:cNvSpPr/>
          <p:nvPr/>
        </p:nvSpPr>
        <p:spPr>
          <a:xfrm>
            <a:off x="5524500" y="2904419"/>
            <a:ext cx="6667500" cy="6400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4200" b="1" dirty="0">
                <a:solidFill>
                  <a:srgbClr val="F5EFE3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2,814</a:t>
            </a:r>
            <a:pPr algn="ctr" indent="0" marL="0">
              <a:buNone/>
            </a:pPr>
            <a:r>
              <a:rPr lang="en-US" sz="135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亿元</a:t>
            </a:r>
            <a:endParaRPr lang="en-US" sz="42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37" name="Shape 35"/>
          <p:cNvSpPr/>
          <p:nvPr/>
        </p:nvSpPr>
        <p:spPr>
          <a:xfrm>
            <a:off x="8386763" y="3586163"/>
            <a:ext cx="942975" cy="2000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C6A15B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524500" y="3614314"/>
            <a:ext cx="66675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C6A1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同比 +8%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9" name="Text 37"/>
          <p:cNvSpPr/>
          <p:nvPr/>
        </p:nvSpPr>
        <p:spPr>
          <a:xfrm>
            <a:off x="5524500" y="4004839"/>
            <a:ext cx="66675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spc="150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pPr algn="ctr" indent="0" marL="0">
              <a:buNone/>
            </a:pPr>
            <a:r>
              <a:rPr lang="en-US" sz="900" spc="150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</a:t>
            </a:r>
            <a:pPr algn="ctr" indent="0" marL="0">
              <a:buNone/>
            </a:pPr>
            <a:r>
              <a:rPr lang="en-US" sz="900" spc="150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pPr algn="ctr" indent="0" marL="0">
              <a:buNone/>
            </a:pPr>
            <a:r>
              <a:rPr lang="en-US" sz="900" spc="150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</a:t>
            </a:r>
            <a:pPr algn="ctr" indent="0" marL="0">
              <a:buNone/>
            </a:pPr>
            <a:r>
              <a:rPr lang="en-US" sz="900" spc="150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ctr" indent="0" marL="0">
              <a:buNone/>
            </a:pPr>
            <a:r>
              <a:rPr lang="en-US" sz="900" spc="150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年</a:t>
            </a:r>
            <a:pPr algn="ctr" indent="0" marL="0">
              <a:buNone/>
            </a:pPr>
            <a:r>
              <a:rPr lang="en-US" sz="900" spc="150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上</a:t>
            </a:r>
            <a:pPr algn="ctr" indent="0" marL="0">
              <a:buNone/>
            </a:pPr>
            <a:r>
              <a:rPr lang="en-US" sz="900" spc="150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半</a:t>
            </a:r>
            <a:pPr algn="ctr" indent="0" marL="0">
              <a:buNone/>
            </a:pPr>
            <a:r>
              <a:rPr lang="en-US" sz="90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年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0" name="Text 38"/>
          <p:cNvSpPr/>
          <p:nvPr/>
        </p:nvSpPr>
        <p:spPr>
          <a:xfrm>
            <a:off x="5524500" y="4289828"/>
            <a:ext cx="6667500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5EFE3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1,419</a:t>
            </a:r>
            <a:pPr algn="ctr" indent="0" marL="0">
              <a:buNone/>
            </a:pPr>
            <a:r>
              <a:rPr lang="en-US" sz="135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亿元</a:t>
            </a:r>
            <a:endParaRPr lang="en-US" sz="30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41" name="Shape 39"/>
          <p:cNvSpPr/>
          <p:nvPr/>
        </p:nvSpPr>
        <p:spPr>
          <a:xfrm>
            <a:off x="8386763" y="4881563"/>
            <a:ext cx="942975" cy="2000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C6A15B"/>
            </a:solidFill>
            <a:prstDash val="solid"/>
          </a:ln>
        </p:spPr>
      </p:sp>
      <p:sp>
        <p:nvSpPr>
          <p:cNvPr id="42" name="Text 40"/>
          <p:cNvSpPr/>
          <p:nvPr/>
        </p:nvSpPr>
        <p:spPr>
          <a:xfrm>
            <a:off x="5524500" y="4909714"/>
            <a:ext cx="66675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C6A1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同比 +2%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3" name="Shape 41"/>
          <p:cNvSpPr/>
          <p:nvPr/>
        </p:nvSpPr>
        <p:spPr>
          <a:xfrm>
            <a:off x="1524000" y="5311140"/>
            <a:ext cx="9144000" cy="7620"/>
          </a:xfrm>
          <a:prstGeom prst="rect">
            <a:avLst/>
          </a:prstGeom>
          <a:solidFill>
            <a:srgbClr val="2E2822"/>
          </a:solidFill>
          <a:ln/>
        </p:spPr>
      </p:sp>
      <p:sp>
        <p:nvSpPr>
          <p:cNvPr id="44" name="Text 42"/>
          <p:cNvSpPr/>
          <p:nvPr/>
        </p:nvSpPr>
        <p:spPr>
          <a:xfrm>
            <a:off x="0" y="5433589"/>
            <a:ext cx="12192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世界黄金协会口径。消费金额是吨数乘以 Au9999 均价的估算，不含工费、品牌溢价和税，不等于门店收银额。不与中国黄金协会的吨数相加或相比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5" name="Text 43"/>
          <p:cNvSpPr/>
          <p:nvPr/>
        </p:nvSpPr>
        <p:spPr>
          <a:xfrm>
            <a:off x="609600" y="6061877"/>
            <a:ext cx="115824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来源：世界黄金协会 2025 年及 2026 年上半年中国黄金市场回顾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0908"/>
          </a:solidFill>
          <a:ln/>
        </p:spPr>
      </p:sp>
      <p:sp>
        <p:nvSpPr>
          <p:cNvPr id="3" name="Shape 1"/>
          <p:cNvSpPr/>
          <p:nvPr/>
        </p:nvSpPr>
        <p:spPr>
          <a:xfrm>
            <a:off x="233362" y="233362"/>
            <a:ext cx="11725275" cy="0"/>
          </a:xfrm>
          <a:prstGeom prst="line">
            <a:avLst/>
          </a:prstGeom>
          <a:noFill/>
          <a:ln w="9525">
            <a:solidFill>
              <a:srgbClr val="2E2822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1958638" y="233362"/>
            <a:ext cx="0" cy="6391275"/>
          </a:xfrm>
          <a:prstGeom prst="line">
            <a:avLst/>
          </a:prstGeom>
          <a:noFill/>
          <a:ln w="9525">
            <a:solidFill>
              <a:srgbClr val="2E2822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233362" y="6624638"/>
            <a:ext cx="11725275" cy="0"/>
          </a:xfrm>
          <a:prstGeom prst="line">
            <a:avLst/>
          </a:prstGeom>
          <a:noFill/>
          <a:ln w="9525">
            <a:solidFill>
              <a:srgbClr val="2E2822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33362" y="233362"/>
            <a:ext cx="0" cy="6391275"/>
          </a:xfrm>
          <a:prstGeom prst="line">
            <a:avLst/>
          </a:prstGeom>
          <a:noFill/>
          <a:ln w="9525">
            <a:solidFill>
              <a:srgbClr val="2E2822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09600" y="6366677"/>
            <a:ext cx="115824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年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度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经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销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商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大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会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·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二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〇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二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六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年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十</a:t>
            </a:r>
            <a:pPr algn="l" indent="0" marL="0">
              <a:buNone/>
            </a:pPr>
            <a:r>
              <a:rPr lang="en-US" sz="825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月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11129963" y="6329363"/>
            <a:ext cx="447675" cy="2000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C6A15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1153775" y="6353175"/>
            <a:ext cx="400050" cy="152400"/>
          </a:xfrm>
          <a:prstGeom prst="roundRect">
            <a:avLst>
              <a:gd name="adj" fmla="val 50000"/>
            </a:avLst>
          </a:prstGeom>
          <a:noFill/>
          <a:ln w="5715">
            <a:solidFill>
              <a:srgbClr val="7B643A"/>
            </a:solidFill>
            <a:prstDash val="solid"/>
          </a:ln>
        </p:spPr>
      </p:sp>
      <p:sp>
        <p:nvSpPr>
          <p:cNvPr id="10" name="pptwise-slidenum-s0007"/>
          <p:cNvSpPr/>
          <p:nvPr/>
        </p:nvSpPr>
        <p:spPr>
          <a:xfrm>
            <a:off x="10515600" y="6357106"/>
            <a:ext cx="1676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fld id="{B6F15528-21DE-4FAA-801E-634DDDAF4B2B}" type="slidenum">
              <a:rPr lang="en-US" sz="900" dirty="0">
                <a:solidFill>
                  <a:srgbClr val="C6A15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8</a:t>
            </a:fld>
            <a:endParaRPr lang="en-US" sz="9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5005388" y="462915"/>
            <a:ext cx="266700" cy="7620"/>
          </a:xfrm>
          <a:prstGeom prst="rect">
            <a:avLst/>
          </a:prstGeom>
          <a:solidFill>
            <a:srgbClr val="C6A15B"/>
          </a:solidFill>
          <a:ln/>
        </p:spPr>
      </p:sp>
      <p:sp>
        <p:nvSpPr>
          <p:cNvPr id="12" name="Text 10"/>
          <p:cNvSpPr/>
          <p:nvPr/>
        </p:nvSpPr>
        <p:spPr>
          <a:xfrm>
            <a:off x="0" y="394864"/>
            <a:ext cx="12192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spc="225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</a:t>
            </a:r>
            <a:pPr algn="ctr" indent="0" marL="0">
              <a:buNone/>
            </a:pPr>
            <a:r>
              <a:rPr lang="en-US" sz="900" spc="225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一</a:t>
            </a:r>
            <a:pPr algn="ctr" indent="0" marL="0">
              <a:buNone/>
            </a:pPr>
            <a:r>
              <a:rPr lang="en-US" sz="900" spc="225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章</a:t>
            </a:r>
            <a:pPr algn="ctr" indent="0" marL="0">
              <a:buNone/>
            </a:pPr>
            <a:r>
              <a:rPr lang="en-US" sz="900" spc="225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　</a:t>
            </a:r>
            <a:pPr algn="ctr" indent="0" marL="0">
              <a:buNone/>
            </a:pPr>
            <a:r>
              <a:rPr lang="en-US" sz="900" spc="225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顾</a:t>
            </a:r>
            <a:pPr algn="ctr" indent="0" marL="0">
              <a:buNone/>
            </a:pPr>
            <a:r>
              <a:rPr lang="en-US" sz="900" spc="225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客</a:t>
            </a:r>
            <a:pPr algn="ctr" indent="0" marL="0">
              <a:buNone/>
            </a:pPr>
            <a:r>
              <a:rPr lang="en-US" sz="900" spc="225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变</a:t>
            </a:r>
            <a:pPr algn="ctr" indent="0" marL="0">
              <a:buNone/>
            </a:pPr>
            <a:r>
              <a:rPr lang="en-US" sz="90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了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6919913" y="462915"/>
            <a:ext cx="266700" cy="7620"/>
          </a:xfrm>
          <a:prstGeom prst="rect">
            <a:avLst/>
          </a:prstGeom>
          <a:solidFill>
            <a:srgbClr val="C6A15B"/>
          </a:solidFill>
          <a:ln/>
        </p:spPr>
      </p:sp>
      <p:sp>
        <p:nvSpPr>
          <p:cNvPr id="14" name="Text 12"/>
          <p:cNvSpPr/>
          <p:nvPr/>
        </p:nvSpPr>
        <p:spPr>
          <a:xfrm>
            <a:off x="0" y="1000427"/>
            <a:ext cx="121920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2250" b="1" dirty="0">
                <a:solidFill>
                  <a:srgbClr val="C6A15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一口价做上去了，金价一回落，按克计价又回来了</a:t>
            </a:r>
            <a:endParaRPr lang="en-US" sz="22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6057900" y="1447800"/>
            <a:ext cx="76200" cy="76200"/>
          </a:xfrm>
          <a:custGeom>
            <a:avLst/>
            <a:gdLst/>
            <a:ahLst/>
            <a:cxnLst/>
            <a:rect l="l" t="t" r="r" b="b"/>
            <a:pathLst>
              <a:path w="76200" h="76200">
                <a:moveTo>
                  <a:pt x="38100" y="0"/>
                </a:moveTo>
                <a:lnTo>
                  <a:pt x="76200" y="38100"/>
                </a:lnTo>
                <a:lnTo>
                  <a:pt x="38100" y="76200"/>
                </a:lnTo>
                <a:lnTo>
                  <a:pt x="0" y="38100"/>
                </a:lnTo>
                <a:close/>
              </a:path>
            </a:pathLst>
          </a:custGeom>
          <a:solidFill>
            <a:srgbClr val="C6A15B"/>
          </a:solidFill>
          <a:ln/>
        </p:spPr>
      </p:sp>
      <p:sp>
        <p:nvSpPr>
          <p:cNvPr id="16" name="Shape 14"/>
          <p:cNvSpPr/>
          <p:nvPr/>
        </p:nvSpPr>
        <p:spPr>
          <a:xfrm>
            <a:off x="5753100" y="1483043"/>
            <a:ext cx="228600" cy="7144"/>
          </a:xfrm>
          <a:prstGeom prst="rect">
            <a:avLst/>
          </a:prstGeom>
          <a:solidFill>
            <a:srgbClr val="C6A15B"/>
          </a:solidFill>
          <a:ln/>
        </p:spPr>
      </p:sp>
      <p:sp>
        <p:nvSpPr>
          <p:cNvPr id="17" name="Shape 15"/>
          <p:cNvSpPr/>
          <p:nvPr/>
        </p:nvSpPr>
        <p:spPr>
          <a:xfrm>
            <a:off x="6210300" y="1483043"/>
            <a:ext cx="228600" cy="7144"/>
          </a:xfrm>
          <a:prstGeom prst="rect">
            <a:avLst/>
          </a:prstGeom>
          <a:solidFill>
            <a:srgbClr val="C6A15B"/>
          </a:solidFill>
          <a:ln/>
        </p:spPr>
      </p:sp>
      <p:sp>
        <p:nvSpPr>
          <p:cNvPr id="18" name="Text 16"/>
          <p:cNvSpPr/>
          <p:nvPr/>
        </p:nvSpPr>
        <p:spPr>
          <a:xfrm>
            <a:off x="0" y="1852189"/>
            <a:ext cx="100965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spc="225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金</a:t>
            </a:r>
            <a:pPr algn="ctr" indent="0" marL="0">
              <a:buNone/>
            </a:pPr>
            <a:r>
              <a:rPr lang="en-US" sz="900" spc="225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价</a:t>
            </a:r>
            <a:pPr algn="ctr" indent="0" marL="0">
              <a:buNone/>
            </a:pPr>
            <a:r>
              <a:rPr lang="en-US" sz="900" spc="225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上</a:t>
            </a:r>
            <a:pPr algn="ctr" indent="0" marL="0">
              <a:buNone/>
            </a:pPr>
            <a:r>
              <a:rPr lang="en-US" sz="900" spc="225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行</a:t>
            </a:r>
            <a:pPr algn="ctr" indent="0" marL="0">
              <a:buNone/>
            </a:pPr>
            <a:r>
              <a:rPr lang="en-US" sz="90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时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0" y="2042327"/>
            <a:ext cx="100965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825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上一财年 ○ → ● 本财年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4000500" y="1852189"/>
            <a:ext cx="81915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spc="225" kern="0" dirty="0">
                <a:solidFill>
                  <a:srgbClr val="C6A1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金</a:t>
            </a:r>
            <a:pPr algn="ctr" indent="0" marL="0">
              <a:buNone/>
            </a:pPr>
            <a:r>
              <a:rPr lang="en-US" sz="900" spc="225" kern="0" dirty="0">
                <a:solidFill>
                  <a:srgbClr val="C6A1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价</a:t>
            </a:r>
            <a:pPr algn="ctr" indent="0" marL="0">
              <a:buNone/>
            </a:pPr>
            <a:r>
              <a:rPr lang="en-US" sz="900" spc="225" kern="0" dirty="0">
                <a:solidFill>
                  <a:srgbClr val="C6A1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回</a:t>
            </a:r>
            <a:pPr algn="ctr" indent="0" marL="0">
              <a:buNone/>
            </a:pPr>
            <a:r>
              <a:rPr lang="en-US" sz="900" spc="225" kern="0" dirty="0">
                <a:solidFill>
                  <a:srgbClr val="C6A1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落</a:t>
            </a:r>
            <a:pPr algn="ctr" indent="0" marL="0">
              <a:buNone/>
            </a:pPr>
            <a:r>
              <a:rPr lang="en-US" sz="900" dirty="0">
                <a:solidFill>
                  <a:srgbClr val="C6A1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后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4000500" y="2042327"/>
            <a:ext cx="81915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825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去年 4 至 6 月 ○ → ● 今年 4 至 6 月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6567488" y="1866900"/>
            <a:ext cx="9525" cy="3657600"/>
          </a:xfrm>
          <a:prstGeom prst="rect">
            <a:avLst/>
          </a:prstGeom>
          <a:solidFill>
            <a:srgbClr val="2E2822"/>
          </a:solidFill>
          <a:ln/>
        </p:spPr>
      </p:sp>
      <p:sp>
        <p:nvSpPr>
          <p:cNvPr id="23" name="Text 21"/>
          <p:cNvSpPr/>
          <p:nvPr/>
        </p:nvSpPr>
        <p:spPr>
          <a:xfrm>
            <a:off x="762000" y="2349702"/>
            <a:ext cx="114300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5EFE3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周大福</a:t>
            </a:r>
            <a:endParaRPr lang="en-US" sz="15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762000" y="2652289"/>
            <a:ext cx="11430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定价首饰占内地零售值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5" name="Text 23"/>
          <p:cNvSpPr/>
          <p:nvPr/>
        </p:nvSpPr>
        <p:spPr>
          <a:xfrm>
            <a:off x="9620250" y="2433575"/>
            <a:ext cx="25717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F5EFE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按克计价零售值同比 +21.0%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6" name="Shape 24"/>
          <p:cNvSpPr/>
          <p:nvPr/>
        </p:nvSpPr>
        <p:spPr>
          <a:xfrm>
            <a:off x="762000" y="3083242"/>
            <a:ext cx="10820400" cy="7144"/>
          </a:xfrm>
          <a:prstGeom prst="rect">
            <a:avLst/>
          </a:prstGeom>
          <a:solidFill>
            <a:srgbClr val="2E2822"/>
          </a:solidFill>
          <a:ln/>
        </p:spPr>
      </p:sp>
      <p:sp>
        <p:nvSpPr>
          <p:cNvPr id="27" name="Text 25"/>
          <p:cNvSpPr/>
          <p:nvPr/>
        </p:nvSpPr>
        <p:spPr>
          <a:xfrm>
            <a:off x="762000" y="3454602"/>
            <a:ext cx="114300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5EFE3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六福</a:t>
            </a:r>
            <a:endParaRPr lang="en-US" sz="15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762000" y="3757189"/>
            <a:ext cx="11430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定价款占集团零售值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9" name="Text 27"/>
          <p:cNvSpPr/>
          <p:nvPr/>
        </p:nvSpPr>
        <p:spPr>
          <a:xfrm>
            <a:off x="9620250" y="3538475"/>
            <a:ext cx="25717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F5EFE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按克黄金同店销量 +13%，由跌转升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0" name="Shape 28"/>
          <p:cNvSpPr/>
          <p:nvPr/>
        </p:nvSpPr>
        <p:spPr>
          <a:xfrm>
            <a:off x="762000" y="4188143"/>
            <a:ext cx="10820400" cy="7144"/>
          </a:xfrm>
          <a:prstGeom prst="rect">
            <a:avLst/>
          </a:prstGeom>
          <a:solidFill>
            <a:srgbClr val="2E2822"/>
          </a:solidFill>
          <a:ln/>
        </p:spPr>
      </p:sp>
      <p:sp>
        <p:nvSpPr>
          <p:cNvPr id="31" name="Text 29"/>
          <p:cNvSpPr/>
          <p:nvPr/>
        </p:nvSpPr>
        <p:spPr>
          <a:xfrm>
            <a:off x="762000" y="4559502"/>
            <a:ext cx="114300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5EFE3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周生生</a:t>
            </a:r>
            <a:endParaRPr lang="en-US" sz="15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32" name="Text 30"/>
          <p:cNvSpPr/>
          <p:nvPr/>
        </p:nvSpPr>
        <p:spPr>
          <a:xfrm>
            <a:off x="762000" y="4862089"/>
            <a:ext cx="11430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内地同店，2026 年上半年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3" name="Text 31"/>
          <p:cNvSpPr/>
          <p:nvPr/>
        </p:nvSpPr>
        <p:spPr>
          <a:xfrm>
            <a:off x="9620250" y="4643375"/>
            <a:ext cx="25717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F5EFE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一口价同比 −20%，按克 +34%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4" name="Shape 32"/>
          <p:cNvSpPr/>
          <p:nvPr/>
        </p:nvSpPr>
        <p:spPr>
          <a:xfrm>
            <a:off x="5355336" y="2514600"/>
            <a:ext cx="475488" cy="0"/>
          </a:xfrm>
          <a:prstGeom prst="line">
            <a:avLst/>
          </a:prstGeom>
          <a:noFill/>
          <a:ln w="19050">
            <a:solidFill>
              <a:srgbClr val="A89A82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5307711" y="2466975"/>
            <a:ext cx="95250" cy="95250"/>
          </a:xfrm>
          <a:prstGeom prst="ellipse">
            <a:avLst/>
          </a:prstGeom>
          <a:solidFill>
            <a:srgbClr val="0B0908"/>
          </a:solidFill>
          <a:ln w="14288">
            <a:solidFill>
              <a:srgbClr val="A89A82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5773674" y="2457450"/>
            <a:ext cx="114300" cy="114300"/>
          </a:xfrm>
          <a:prstGeom prst="ellipse">
            <a:avLst/>
          </a:prstGeom>
          <a:solidFill>
            <a:srgbClr val="A89A82"/>
          </a:solidFill>
          <a:ln/>
        </p:spPr>
      </p:sp>
      <p:sp>
        <p:nvSpPr>
          <p:cNvPr id="37" name="Text 35"/>
          <p:cNvSpPr/>
          <p:nvPr/>
        </p:nvSpPr>
        <p:spPr>
          <a:xfrm>
            <a:off x="0" y="2242634"/>
            <a:ext cx="10710672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dirty="0">
                <a:solidFill>
                  <a:srgbClr val="A89A82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30.6%</a:t>
            </a:r>
            <a:endParaRPr lang="en-US" sz="97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38" name="Text 36"/>
          <p:cNvSpPr/>
          <p:nvPr/>
        </p:nvSpPr>
        <p:spPr>
          <a:xfrm>
            <a:off x="0" y="2224239"/>
            <a:ext cx="11661648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5EFE3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35.4%</a:t>
            </a:r>
            <a:endParaRPr lang="en-US" sz="112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39" name="Shape 37"/>
          <p:cNvSpPr/>
          <p:nvPr/>
        </p:nvSpPr>
        <p:spPr>
          <a:xfrm>
            <a:off x="8244840" y="2514600"/>
            <a:ext cx="495300" cy="0"/>
          </a:xfrm>
          <a:prstGeom prst="line">
            <a:avLst/>
          </a:prstGeom>
          <a:noFill/>
          <a:ln w="19050">
            <a:solidFill>
              <a:srgbClr val="C6A15B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8692515" y="2466975"/>
            <a:ext cx="95250" cy="95250"/>
          </a:xfrm>
          <a:prstGeom prst="ellipse">
            <a:avLst/>
          </a:prstGeom>
          <a:solidFill>
            <a:srgbClr val="0B0908"/>
          </a:solidFill>
          <a:ln w="14288">
            <a:solidFill>
              <a:srgbClr val="C6A15B"/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8187690" y="2457450"/>
            <a:ext cx="114300" cy="114300"/>
          </a:xfrm>
          <a:prstGeom prst="ellipse">
            <a:avLst/>
          </a:prstGeom>
          <a:solidFill>
            <a:srgbClr val="C6A15B"/>
          </a:solidFill>
          <a:ln/>
        </p:spPr>
      </p:sp>
      <p:sp>
        <p:nvSpPr>
          <p:cNvPr id="42" name="Text 40"/>
          <p:cNvSpPr/>
          <p:nvPr/>
        </p:nvSpPr>
        <p:spPr>
          <a:xfrm>
            <a:off x="5288280" y="2242634"/>
            <a:ext cx="690372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dirty="0">
                <a:solidFill>
                  <a:srgbClr val="C6A15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34%</a:t>
            </a:r>
            <a:endParaRPr lang="en-US" sz="97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43" name="Text 41"/>
          <p:cNvSpPr/>
          <p:nvPr/>
        </p:nvSpPr>
        <p:spPr>
          <a:xfrm>
            <a:off x="4297680" y="2224239"/>
            <a:ext cx="789432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DEC89F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29%</a:t>
            </a:r>
            <a:endParaRPr lang="en-US" sz="112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44" name="Shape 42"/>
          <p:cNvSpPr/>
          <p:nvPr/>
        </p:nvSpPr>
        <p:spPr>
          <a:xfrm>
            <a:off x="7155180" y="3619500"/>
            <a:ext cx="594360" cy="0"/>
          </a:xfrm>
          <a:prstGeom prst="line">
            <a:avLst/>
          </a:prstGeom>
          <a:noFill/>
          <a:ln w="19050">
            <a:solidFill>
              <a:srgbClr val="C6A15B"/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7701915" y="3571875"/>
            <a:ext cx="95250" cy="95250"/>
          </a:xfrm>
          <a:prstGeom prst="ellipse">
            <a:avLst/>
          </a:prstGeom>
          <a:solidFill>
            <a:srgbClr val="0B0908"/>
          </a:solidFill>
          <a:ln w="14288">
            <a:solidFill>
              <a:srgbClr val="C6A15B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7098030" y="3562350"/>
            <a:ext cx="114300" cy="114300"/>
          </a:xfrm>
          <a:prstGeom prst="ellipse">
            <a:avLst/>
          </a:prstGeom>
          <a:solidFill>
            <a:srgbClr val="C6A15B"/>
          </a:solidFill>
          <a:ln/>
        </p:spPr>
      </p:sp>
      <p:sp>
        <p:nvSpPr>
          <p:cNvPr id="47" name="Text 45"/>
          <p:cNvSpPr/>
          <p:nvPr/>
        </p:nvSpPr>
        <p:spPr>
          <a:xfrm>
            <a:off x="3307080" y="3347534"/>
            <a:ext cx="888492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dirty="0">
                <a:solidFill>
                  <a:srgbClr val="C6A15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24%</a:t>
            </a:r>
            <a:endParaRPr lang="en-US" sz="97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48" name="Text 46"/>
          <p:cNvSpPr/>
          <p:nvPr/>
        </p:nvSpPr>
        <p:spPr>
          <a:xfrm>
            <a:off x="2118360" y="3329139"/>
            <a:ext cx="1007364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DEC89F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18%</a:t>
            </a:r>
            <a:endParaRPr lang="en-US" sz="112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49" name="Text 47"/>
          <p:cNvSpPr/>
          <p:nvPr/>
        </p:nvSpPr>
        <p:spPr>
          <a:xfrm>
            <a:off x="762000" y="5643139"/>
            <a:ext cx="11430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三家的期间和分母都不同，只比各家自己的方向，不互相比高低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0" name="Text 48"/>
          <p:cNvSpPr/>
          <p:nvPr/>
        </p:nvSpPr>
        <p:spPr>
          <a:xfrm>
            <a:off x="609600" y="6061877"/>
            <a:ext cx="115824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来源：周大福 2026 财年业绩公告及季度经营数据，六福季度零售表现，周生生 2026 中期业绩公告。企业口径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0908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7813" b="781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vg2pptx-gradient-s0008-000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rotWithShape="1">
            <a:gsLst>
              <a:gs pos="0">
                <a:srgbClr val="0B0908">
                  <a:alpha val="94000"/>
                </a:srgbClr>
              </a:gs>
              <a:gs pos="42000">
                <a:srgbClr val="0B0908">
                  <a:alpha val="78000"/>
                </a:srgbClr>
              </a:gs>
              <a:gs pos="78000">
                <a:srgbClr val="0B0908">
                  <a:alpha val="15000"/>
                </a:srgbClr>
              </a:gs>
              <a:gs pos="100000">
                <a:srgbClr val="0B0908">
                  <a:alpha val="15000"/>
                </a:srgbClr>
              </a:gs>
            </a:gsLst>
            <a:lin ang="0" scaled="1"/>
          </a:gradFill>
          <a:ln/>
        </p:spPr>
      </p:sp>
      <p:sp>
        <p:nvSpPr>
          <p:cNvPr id="5" name="Shape 2"/>
          <p:cNvSpPr/>
          <p:nvPr/>
        </p:nvSpPr>
        <p:spPr>
          <a:xfrm>
            <a:off x="304800" y="304800"/>
            <a:ext cx="11582400" cy="0"/>
          </a:xfrm>
          <a:prstGeom prst="line">
            <a:avLst/>
          </a:prstGeom>
          <a:noFill/>
          <a:ln w="13335">
            <a:solidFill>
              <a:srgbClr val="C6A15B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11887200" y="304800"/>
            <a:ext cx="0" cy="6248400"/>
          </a:xfrm>
          <a:prstGeom prst="line">
            <a:avLst/>
          </a:prstGeom>
          <a:noFill/>
          <a:ln w="13335">
            <a:solidFill>
              <a:srgbClr val="C6A15B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304800" y="6553200"/>
            <a:ext cx="11582400" cy="0"/>
          </a:xfrm>
          <a:prstGeom prst="line">
            <a:avLst/>
          </a:prstGeom>
          <a:noFill/>
          <a:ln w="13335">
            <a:solidFill>
              <a:srgbClr val="C6A15B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304800" y="304800"/>
            <a:ext cx="0" cy="6248400"/>
          </a:xfrm>
          <a:prstGeom prst="line">
            <a:avLst/>
          </a:prstGeom>
          <a:noFill/>
          <a:ln w="13335">
            <a:solidFill>
              <a:srgbClr val="C6A15B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381000" y="381000"/>
            <a:ext cx="11430000" cy="0"/>
          </a:xfrm>
          <a:prstGeom prst="line">
            <a:avLst/>
          </a:prstGeom>
          <a:noFill/>
          <a:ln w="6667">
            <a:solidFill>
              <a:srgbClr val="8E7342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11811000" y="381000"/>
            <a:ext cx="0" cy="6096000"/>
          </a:xfrm>
          <a:prstGeom prst="line">
            <a:avLst/>
          </a:prstGeom>
          <a:noFill/>
          <a:ln w="6667">
            <a:solidFill>
              <a:srgbClr val="8E7342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381000" y="6477000"/>
            <a:ext cx="11430000" cy="0"/>
          </a:xfrm>
          <a:prstGeom prst="line">
            <a:avLst/>
          </a:prstGeom>
          <a:noFill/>
          <a:ln w="6667">
            <a:solidFill>
              <a:srgbClr val="8E7342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381000" y="381000"/>
            <a:ext cx="0" cy="6096000"/>
          </a:xfrm>
          <a:prstGeom prst="line">
            <a:avLst/>
          </a:prstGeom>
          <a:noFill/>
          <a:ln w="6667">
            <a:solidFill>
              <a:srgbClr val="8E7342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914400" y="937789"/>
            <a:ext cx="112776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spc="450" kern="0" dirty="0">
                <a:solidFill>
                  <a:srgbClr val="C6A1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年</a:t>
            </a:r>
            <a:pPr algn="l" indent="0" marL="0">
              <a:buNone/>
            </a:pPr>
            <a:r>
              <a:rPr lang="en-US" sz="900" spc="450" kern="0" dirty="0">
                <a:solidFill>
                  <a:srgbClr val="C6A1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度</a:t>
            </a:r>
            <a:pPr algn="l" indent="0" marL="0">
              <a:buNone/>
            </a:pPr>
            <a:r>
              <a:rPr lang="en-US" sz="900" spc="450" kern="0" dirty="0">
                <a:solidFill>
                  <a:srgbClr val="C6A1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经</a:t>
            </a:r>
            <a:pPr algn="l" indent="0" marL="0">
              <a:buNone/>
            </a:pPr>
            <a:r>
              <a:rPr lang="en-US" sz="900" spc="450" kern="0" dirty="0">
                <a:solidFill>
                  <a:srgbClr val="C6A1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销</a:t>
            </a:r>
            <a:pPr algn="l" indent="0" marL="0">
              <a:buNone/>
            </a:pPr>
            <a:r>
              <a:rPr lang="en-US" sz="900" spc="450" kern="0" dirty="0">
                <a:solidFill>
                  <a:srgbClr val="C6A1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商</a:t>
            </a:r>
            <a:pPr algn="l" indent="0" marL="0">
              <a:buNone/>
            </a:pPr>
            <a:r>
              <a:rPr lang="en-US" sz="900" spc="450" kern="0" dirty="0">
                <a:solidFill>
                  <a:srgbClr val="C6A1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大</a:t>
            </a:r>
            <a:pPr algn="l" indent="0" marL="0">
              <a:buNone/>
            </a:pPr>
            <a:r>
              <a:rPr lang="en-US" sz="900" dirty="0">
                <a:solidFill>
                  <a:srgbClr val="C6A1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会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4" name="Text 11"/>
          <p:cNvSpPr/>
          <p:nvPr/>
        </p:nvSpPr>
        <p:spPr>
          <a:xfrm>
            <a:off x="914400" y="2150886"/>
            <a:ext cx="11277600" cy="1600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0" spc="-450" kern="0" dirty="0">
                <a:solidFill>
                  <a:srgbClr val="C6A15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I</a:t>
            </a:r>
            <a:pPr algn="l" indent="0" marL="0">
              <a:buNone/>
            </a:pPr>
            <a:r>
              <a:rPr lang="en-US" sz="10500" dirty="0">
                <a:solidFill>
                  <a:srgbClr val="C6A15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I</a:t>
            </a:r>
            <a:endParaRPr lang="en-US" sz="105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5" name="Text 12"/>
          <p:cNvSpPr/>
          <p:nvPr/>
        </p:nvSpPr>
        <p:spPr>
          <a:xfrm>
            <a:off x="952500" y="3843637"/>
            <a:ext cx="112395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spc="450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</a:t>
            </a:r>
            <a:pPr algn="l" indent="0" marL="0">
              <a:buNone/>
            </a:pPr>
            <a:r>
              <a:rPr lang="en-US" sz="1050" spc="450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二</a:t>
            </a:r>
            <a:pPr algn="l" indent="0" marL="0">
              <a:buNone/>
            </a:pPr>
            <a:r>
              <a:rPr lang="en-US" sz="105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章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6" name="Text 13"/>
          <p:cNvSpPr/>
          <p:nvPr/>
        </p:nvSpPr>
        <p:spPr>
          <a:xfrm>
            <a:off x="914400" y="4160409"/>
            <a:ext cx="11277600" cy="5943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900" b="1" spc="300" kern="0" dirty="0">
                <a:solidFill>
                  <a:srgbClr val="F5EFE3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行</a:t>
            </a:r>
            <a:pPr algn="l" indent="0" marL="0">
              <a:buNone/>
            </a:pPr>
            <a:r>
              <a:rPr lang="en-US" sz="3900" b="1" spc="300" kern="0" dirty="0">
                <a:solidFill>
                  <a:srgbClr val="F5EFE3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业</a:t>
            </a:r>
            <a:pPr algn="l" indent="0" marL="0">
              <a:buNone/>
            </a:pPr>
            <a:r>
              <a:rPr lang="en-US" sz="3900" b="1" spc="300" kern="0" dirty="0">
                <a:solidFill>
                  <a:srgbClr val="F5EFE3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变</a:t>
            </a:r>
            <a:pPr algn="l" indent="0" marL="0">
              <a:buNone/>
            </a:pPr>
            <a:r>
              <a:rPr lang="en-US" sz="3900" b="1" dirty="0">
                <a:solidFill>
                  <a:srgbClr val="F5EFE3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了</a:t>
            </a:r>
            <a:endParaRPr lang="en-US" sz="39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7" name="Shape 14"/>
          <p:cNvSpPr/>
          <p:nvPr/>
        </p:nvSpPr>
        <p:spPr>
          <a:xfrm>
            <a:off x="952500" y="4985385"/>
            <a:ext cx="1143000" cy="11430"/>
          </a:xfrm>
          <a:prstGeom prst="rect">
            <a:avLst/>
          </a:prstGeom>
          <a:solidFill>
            <a:srgbClr val="C6A15B"/>
          </a:solidFill>
          <a:ln/>
        </p:spPr>
      </p:sp>
      <p:sp>
        <p:nvSpPr>
          <p:cNvPr id="18" name="Text 15"/>
          <p:cNvSpPr/>
          <p:nvPr/>
        </p:nvSpPr>
        <p:spPr>
          <a:xfrm>
            <a:off x="952500" y="5196548"/>
            <a:ext cx="112395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同行在关店，税和标准在改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9" name="Text 16"/>
          <p:cNvSpPr/>
          <p:nvPr/>
        </p:nvSpPr>
        <p:spPr>
          <a:xfrm>
            <a:off x="0" y="6347265"/>
            <a:ext cx="11620500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75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示意图（AI 生成）</a:t>
            </a:r>
            <a:endParaRPr lang="en-US" sz="7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0908"/>
          </a:solidFill>
          <a:ln/>
        </p:spPr>
      </p:sp>
      <p:sp>
        <p:nvSpPr>
          <p:cNvPr id="3" name="Shape 1"/>
          <p:cNvSpPr/>
          <p:nvPr/>
        </p:nvSpPr>
        <p:spPr>
          <a:xfrm>
            <a:off x="233362" y="233362"/>
            <a:ext cx="11725275" cy="0"/>
          </a:xfrm>
          <a:prstGeom prst="line">
            <a:avLst/>
          </a:prstGeom>
          <a:noFill/>
          <a:ln w="9525">
            <a:solidFill>
              <a:srgbClr val="2E2822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1958638" y="233362"/>
            <a:ext cx="0" cy="6391275"/>
          </a:xfrm>
          <a:prstGeom prst="line">
            <a:avLst/>
          </a:prstGeom>
          <a:noFill/>
          <a:ln w="9525">
            <a:solidFill>
              <a:srgbClr val="2E2822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233362" y="6624638"/>
            <a:ext cx="11725275" cy="0"/>
          </a:xfrm>
          <a:prstGeom prst="line">
            <a:avLst/>
          </a:prstGeom>
          <a:noFill/>
          <a:ln w="9525">
            <a:solidFill>
              <a:srgbClr val="2E2822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33362" y="233362"/>
            <a:ext cx="0" cy="6391275"/>
          </a:xfrm>
          <a:prstGeom prst="line">
            <a:avLst/>
          </a:prstGeom>
          <a:noFill/>
          <a:ln w="9525">
            <a:solidFill>
              <a:srgbClr val="2E2822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09600" y="6366677"/>
            <a:ext cx="115824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年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度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经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销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商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大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会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·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二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〇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二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六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年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十</a:t>
            </a:r>
            <a:pPr algn="l" indent="0" marL="0">
              <a:buNone/>
            </a:pPr>
            <a:r>
              <a:rPr lang="en-US" sz="825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月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11129963" y="6329363"/>
            <a:ext cx="447675" cy="2000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C6A15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1153775" y="6353175"/>
            <a:ext cx="400050" cy="152400"/>
          </a:xfrm>
          <a:prstGeom prst="roundRect">
            <a:avLst>
              <a:gd name="adj" fmla="val 50000"/>
            </a:avLst>
          </a:prstGeom>
          <a:noFill/>
          <a:ln w="5715">
            <a:solidFill>
              <a:srgbClr val="7B643A"/>
            </a:solidFill>
            <a:prstDash val="solid"/>
          </a:ln>
        </p:spPr>
      </p:sp>
      <p:sp>
        <p:nvSpPr>
          <p:cNvPr id="10" name="pptwise-slidenum-s0009"/>
          <p:cNvSpPr/>
          <p:nvPr/>
        </p:nvSpPr>
        <p:spPr>
          <a:xfrm>
            <a:off x="10515600" y="6357106"/>
            <a:ext cx="1676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fld id="{B6F15528-21DE-4FAA-801E-634DDDAF4B2B}" type="slidenum">
              <a:rPr lang="en-US" sz="900" dirty="0">
                <a:solidFill>
                  <a:srgbClr val="C6A15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10</a:t>
            </a:fld>
            <a:endParaRPr lang="en-US" sz="9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5005388" y="462915"/>
            <a:ext cx="266700" cy="7620"/>
          </a:xfrm>
          <a:prstGeom prst="rect">
            <a:avLst/>
          </a:prstGeom>
          <a:solidFill>
            <a:srgbClr val="C6A15B"/>
          </a:solidFill>
          <a:ln/>
        </p:spPr>
      </p:sp>
      <p:sp>
        <p:nvSpPr>
          <p:cNvPr id="12" name="Text 10"/>
          <p:cNvSpPr/>
          <p:nvPr/>
        </p:nvSpPr>
        <p:spPr>
          <a:xfrm>
            <a:off x="0" y="394864"/>
            <a:ext cx="12192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spc="225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</a:t>
            </a:r>
            <a:pPr algn="ctr" indent="0" marL="0">
              <a:buNone/>
            </a:pPr>
            <a:r>
              <a:rPr lang="en-US" sz="900" spc="225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二</a:t>
            </a:r>
            <a:pPr algn="ctr" indent="0" marL="0">
              <a:buNone/>
            </a:pPr>
            <a:r>
              <a:rPr lang="en-US" sz="900" spc="225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章</a:t>
            </a:r>
            <a:pPr algn="ctr" indent="0" marL="0">
              <a:buNone/>
            </a:pPr>
            <a:r>
              <a:rPr lang="en-US" sz="900" spc="225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　</a:t>
            </a:r>
            <a:pPr algn="ctr" indent="0" marL="0">
              <a:buNone/>
            </a:pPr>
            <a:r>
              <a:rPr lang="en-US" sz="900" spc="225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行</a:t>
            </a:r>
            <a:pPr algn="ctr" indent="0" marL="0">
              <a:buNone/>
            </a:pPr>
            <a:r>
              <a:rPr lang="en-US" sz="900" spc="225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业</a:t>
            </a:r>
            <a:pPr algn="ctr" indent="0" marL="0">
              <a:buNone/>
            </a:pPr>
            <a:r>
              <a:rPr lang="en-US" sz="900" spc="225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变</a:t>
            </a:r>
            <a:pPr algn="ctr" indent="0" marL="0">
              <a:buNone/>
            </a:pPr>
            <a:r>
              <a:rPr lang="en-US" sz="90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了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6919913" y="462915"/>
            <a:ext cx="266700" cy="7620"/>
          </a:xfrm>
          <a:prstGeom prst="rect">
            <a:avLst/>
          </a:prstGeom>
          <a:solidFill>
            <a:srgbClr val="C6A15B"/>
          </a:solidFill>
          <a:ln/>
        </p:spPr>
      </p:sp>
      <p:sp>
        <p:nvSpPr>
          <p:cNvPr id="14" name="Text 12"/>
          <p:cNvSpPr/>
          <p:nvPr/>
        </p:nvSpPr>
        <p:spPr>
          <a:xfrm>
            <a:off x="0" y="1000427"/>
            <a:ext cx="121920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2250" b="1" dirty="0">
                <a:solidFill>
                  <a:srgbClr val="C6A15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上市同行大多在关店，逆势开店的是老铺和潮宏基</a:t>
            </a:r>
            <a:endParaRPr lang="en-US" sz="22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6057900" y="1447800"/>
            <a:ext cx="76200" cy="76200"/>
          </a:xfrm>
          <a:custGeom>
            <a:avLst/>
            <a:gdLst/>
            <a:ahLst/>
            <a:cxnLst/>
            <a:rect l="l" t="t" r="r" b="b"/>
            <a:pathLst>
              <a:path w="76200" h="76200">
                <a:moveTo>
                  <a:pt x="38100" y="0"/>
                </a:moveTo>
                <a:lnTo>
                  <a:pt x="76200" y="38100"/>
                </a:lnTo>
                <a:lnTo>
                  <a:pt x="38100" y="76200"/>
                </a:lnTo>
                <a:lnTo>
                  <a:pt x="0" y="38100"/>
                </a:lnTo>
                <a:close/>
              </a:path>
            </a:pathLst>
          </a:custGeom>
          <a:solidFill>
            <a:srgbClr val="C6A15B"/>
          </a:solidFill>
          <a:ln/>
        </p:spPr>
      </p:sp>
      <p:sp>
        <p:nvSpPr>
          <p:cNvPr id="16" name="Shape 14"/>
          <p:cNvSpPr/>
          <p:nvPr/>
        </p:nvSpPr>
        <p:spPr>
          <a:xfrm>
            <a:off x="5753100" y="1483043"/>
            <a:ext cx="228600" cy="7144"/>
          </a:xfrm>
          <a:prstGeom prst="rect">
            <a:avLst/>
          </a:prstGeom>
          <a:solidFill>
            <a:srgbClr val="C6A15B"/>
          </a:solidFill>
          <a:ln/>
        </p:spPr>
      </p:sp>
      <p:sp>
        <p:nvSpPr>
          <p:cNvPr id="17" name="Shape 15"/>
          <p:cNvSpPr/>
          <p:nvPr/>
        </p:nvSpPr>
        <p:spPr>
          <a:xfrm>
            <a:off x="6210300" y="1483043"/>
            <a:ext cx="228600" cy="7144"/>
          </a:xfrm>
          <a:prstGeom prst="rect">
            <a:avLst/>
          </a:prstGeom>
          <a:solidFill>
            <a:srgbClr val="C6A15B"/>
          </a:solidFill>
          <a:ln/>
        </p:spPr>
      </p:sp>
      <p:sp>
        <p:nvSpPr>
          <p:cNvPr id="18" name="Shape 16"/>
          <p:cNvSpPr/>
          <p:nvPr/>
        </p:nvSpPr>
        <p:spPr>
          <a:xfrm>
            <a:off x="8377238" y="1866900"/>
            <a:ext cx="9525" cy="3752850"/>
          </a:xfrm>
          <a:prstGeom prst="rect">
            <a:avLst/>
          </a:prstGeom>
          <a:solidFill>
            <a:srgbClr val="A89A82"/>
          </a:solidFill>
          <a:ln/>
        </p:spPr>
      </p:sp>
      <p:sp>
        <p:nvSpPr>
          <p:cNvPr id="19" name="Text 17"/>
          <p:cNvSpPr/>
          <p:nvPr/>
        </p:nvSpPr>
        <p:spPr>
          <a:xfrm>
            <a:off x="0" y="1766102"/>
            <a:ext cx="83058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825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← 净关店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8458200" y="1766102"/>
            <a:ext cx="37338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净开店 →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609600" y="2053444"/>
            <a:ext cx="115824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F5EFE3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周大福</a:t>
            </a:r>
            <a:endParaRPr lang="en-US" sz="127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609600" y="2299140"/>
            <a:ext cx="11582400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75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内地零售点 · 2024-03 至 2026-06</a:t>
            </a:r>
            <a:endParaRPr lang="en-US" sz="7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0" y="2099839"/>
            <a:ext cx="42862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7,170 → 5,047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5238750" y="2095500"/>
            <a:ext cx="3143250" cy="171450"/>
          </a:xfrm>
          <a:prstGeom prst="rect">
            <a:avLst/>
          </a:prstGeom>
          <a:solidFill>
            <a:srgbClr val="8C6F45"/>
          </a:solidFill>
          <a:ln/>
        </p:spPr>
      </p:sp>
      <p:sp>
        <p:nvSpPr>
          <p:cNvPr id="25" name="Text 23"/>
          <p:cNvSpPr/>
          <p:nvPr/>
        </p:nvSpPr>
        <p:spPr>
          <a:xfrm>
            <a:off x="0" y="2100086"/>
            <a:ext cx="51625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050" b="1" dirty="0">
                <a:solidFill>
                  <a:srgbClr val="F5EFE3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−2,123</a:t>
            </a:r>
            <a:endParaRPr lang="en-US" sz="10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26" name="Shape 24"/>
          <p:cNvSpPr/>
          <p:nvPr/>
        </p:nvSpPr>
        <p:spPr>
          <a:xfrm>
            <a:off x="609600" y="2474119"/>
            <a:ext cx="10972800" cy="7144"/>
          </a:xfrm>
          <a:prstGeom prst="rect">
            <a:avLst/>
          </a:prstGeom>
          <a:solidFill>
            <a:srgbClr val="2E2822"/>
          </a:solidFill>
          <a:ln/>
        </p:spPr>
      </p:sp>
      <p:sp>
        <p:nvSpPr>
          <p:cNvPr id="27" name="Text 25"/>
          <p:cNvSpPr/>
          <p:nvPr/>
        </p:nvSpPr>
        <p:spPr>
          <a:xfrm>
            <a:off x="609600" y="2548744"/>
            <a:ext cx="115824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F5EFE3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中国黄金</a:t>
            </a:r>
            <a:endParaRPr lang="en-US" sz="127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609600" y="2794440"/>
            <a:ext cx="11582400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75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门店 · 2025 年</a:t>
            </a:r>
            <a:endParaRPr lang="en-US" sz="7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9" name="Text 27"/>
          <p:cNvSpPr/>
          <p:nvPr/>
        </p:nvSpPr>
        <p:spPr>
          <a:xfrm>
            <a:off x="0" y="2595139"/>
            <a:ext cx="42862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4,236 → 3,311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0" name="Shape 28"/>
          <p:cNvSpPr/>
          <p:nvPr/>
        </p:nvSpPr>
        <p:spPr>
          <a:xfrm>
            <a:off x="7012473" y="2590800"/>
            <a:ext cx="1369527" cy="171450"/>
          </a:xfrm>
          <a:prstGeom prst="rect">
            <a:avLst/>
          </a:prstGeom>
          <a:solidFill>
            <a:srgbClr val="8C6F45"/>
          </a:solidFill>
          <a:ln/>
        </p:spPr>
      </p:sp>
      <p:sp>
        <p:nvSpPr>
          <p:cNvPr id="31" name="Text 29"/>
          <p:cNvSpPr/>
          <p:nvPr/>
        </p:nvSpPr>
        <p:spPr>
          <a:xfrm>
            <a:off x="0" y="2595386"/>
            <a:ext cx="6936273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050" b="1" dirty="0">
                <a:solidFill>
                  <a:srgbClr val="F5EFE3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−925</a:t>
            </a:r>
            <a:endParaRPr lang="en-US" sz="10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32" name="Shape 30"/>
          <p:cNvSpPr/>
          <p:nvPr/>
        </p:nvSpPr>
        <p:spPr>
          <a:xfrm>
            <a:off x="609600" y="2969419"/>
            <a:ext cx="10972800" cy="7144"/>
          </a:xfrm>
          <a:prstGeom prst="rect">
            <a:avLst/>
          </a:prstGeom>
          <a:solidFill>
            <a:srgbClr val="2E2822"/>
          </a:solidFill>
          <a:ln/>
        </p:spPr>
      </p:sp>
      <p:sp>
        <p:nvSpPr>
          <p:cNvPr id="33" name="Text 31"/>
          <p:cNvSpPr/>
          <p:nvPr/>
        </p:nvSpPr>
        <p:spPr>
          <a:xfrm>
            <a:off x="609600" y="3044044"/>
            <a:ext cx="115824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F5EFE3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老凤祥</a:t>
            </a:r>
            <a:endParaRPr lang="en-US" sz="127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34" name="Text 32"/>
          <p:cNvSpPr/>
          <p:nvPr/>
        </p:nvSpPr>
        <p:spPr>
          <a:xfrm>
            <a:off x="609600" y="3289740"/>
            <a:ext cx="11582400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75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营销网点 · 2024 年末至 2026-06</a:t>
            </a:r>
            <a:endParaRPr lang="en-US" sz="7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5" name="Text 33"/>
          <p:cNvSpPr/>
          <p:nvPr/>
        </p:nvSpPr>
        <p:spPr>
          <a:xfrm>
            <a:off x="0" y="3090439"/>
            <a:ext cx="42862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5,838 → 4,916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6" name="Shape 34"/>
          <p:cNvSpPr/>
          <p:nvPr/>
        </p:nvSpPr>
        <p:spPr>
          <a:xfrm>
            <a:off x="7016915" y="3086100"/>
            <a:ext cx="1365085" cy="171450"/>
          </a:xfrm>
          <a:prstGeom prst="rect">
            <a:avLst/>
          </a:prstGeom>
          <a:solidFill>
            <a:srgbClr val="8C6F45"/>
          </a:solidFill>
          <a:ln/>
        </p:spPr>
      </p:sp>
      <p:sp>
        <p:nvSpPr>
          <p:cNvPr id="37" name="Text 35"/>
          <p:cNvSpPr/>
          <p:nvPr/>
        </p:nvSpPr>
        <p:spPr>
          <a:xfrm>
            <a:off x="0" y="3090686"/>
            <a:ext cx="6940715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050" b="1" dirty="0">
                <a:solidFill>
                  <a:srgbClr val="F5EFE3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−922</a:t>
            </a:r>
            <a:endParaRPr lang="en-US" sz="10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38" name="Shape 36"/>
          <p:cNvSpPr/>
          <p:nvPr/>
        </p:nvSpPr>
        <p:spPr>
          <a:xfrm>
            <a:off x="609600" y="3464719"/>
            <a:ext cx="10972800" cy="7144"/>
          </a:xfrm>
          <a:prstGeom prst="rect">
            <a:avLst/>
          </a:prstGeom>
          <a:solidFill>
            <a:srgbClr val="2E2822"/>
          </a:solidFill>
          <a:ln/>
        </p:spPr>
      </p:sp>
      <p:sp>
        <p:nvSpPr>
          <p:cNvPr id="39" name="Text 37"/>
          <p:cNvSpPr/>
          <p:nvPr/>
        </p:nvSpPr>
        <p:spPr>
          <a:xfrm>
            <a:off x="609600" y="3539344"/>
            <a:ext cx="115824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F5EFE3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六福</a:t>
            </a:r>
            <a:endParaRPr lang="en-US" sz="127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40" name="Text 38"/>
          <p:cNvSpPr/>
          <p:nvPr/>
        </p:nvSpPr>
        <p:spPr>
          <a:xfrm>
            <a:off x="609600" y="3785040"/>
            <a:ext cx="11582400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75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内地店铺 · 2025-03 至 2026-03</a:t>
            </a:r>
            <a:endParaRPr lang="en-US" sz="7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1" name="Text 39"/>
          <p:cNvSpPr/>
          <p:nvPr/>
        </p:nvSpPr>
        <p:spPr>
          <a:xfrm>
            <a:off x="0" y="3585739"/>
            <a:ext cx="42862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3,179 → 2,880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2" name="Shape 40"/>
          <p:cNvSpPr/>
          <p:nvPr/>
        </p:nvSpPr>
        <p:spPr>
          <a:xfrm>
            <a:off x="7939310" y="3581400"/>
            <a:ext cx="442690" cy="171450"/>
          </a:xfrm>
          <a:prstGeom prst="rect">
            <a:avLst/>
          </a:prstGeom>
          <a:solidFill>
            <a:srgbClr val="8C6F45"/>
          </a:solidFill>
          <a:ln/>
        </p:spPr>
      </p:sp>
      <p:sp>
        <p:nvSpPr>
          <p:cNvPr id="43" name="Text 41"/>
          <p:cNvSpPr/>
          <p:nvPr/>
        </p:nvSpPr>
        <p:spPr>
          <a:xfrm>
            <a:off x="0" y="3585986"/>
            <a:ext cx="786311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050" b="1" dirty="0">
                <a:solidFill>
                  <a:srgbClr val="F5EFE3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−299</a:t>
            </a:r>
            <a:endParaRPr lang="en-US" sz="10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44" name="Shape 42"/>
          <p:cNvSpPr/>
          <p:nvPr/>
        </p:nvSpPr>
        <p:spPr>
          <a:xfrm>
            <a:off x="609600" y="3960019"/>
            <a:ext cx="10972800" cy="7144"/>
          </a:xfrm>
          <a:prstGeom prst="rect">
            <a:avLst/>
          </a:prstGeom>
          <a:solidFill>
            <a:srgbClr val="2E2822"/>
          </a:solidFill>
          <a:ln/>
        </p:spPr>
      </p:sp>
      <p:sp>
        <p:nvSpPr>
          <p:cNvPr id="45" name="Text 43"/>
          <p:cNvSpPr/>
          <p:nvPr/>
        </p:nvSpPr>
        <p:spPr>
          <a:xfrm>
            <a:off x="609600" y="4034644"/>
            <a:ext cx="115824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F5EFE3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周生生</a:t>
            </a:r>
            <a:endParaRPr lang="en-US" sz="127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46" name="Text 44"/>
          <p:cNvSpPr/>
          <p:nvPr/>
        </p:nvSpPr>
        <p:spPr>
          <a:xfrm>
            <a:off x="609600" y="4280340"/>
            <a:ext cx="11582400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75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内地门店 · 2024 年末至 2026-06</a:t>
            </a:r>
            <a:endParaRPr lang="en-US" sz="7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7" name="Text 45"/>
          <p:cNvSpPr/>
          <p:nvPr/>
        </p:nvSpPr>
        <p:spPr>
          <a:xfrm>
            <a:off x="0" y="4081039"/>
            <a:ext cx="42862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842 → 677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8" name="Shape 46"/>
          <p:cNvSpPr/>
          <p:nvPr/>
        </p:nvSpPr>
        <p:spPr>
          <a:xfrm>
            <a:off x="8137706" y="4076700"/>
            <a:ext cx="244294" cy="171450"/>
          </a:xfrm>
          <a:prstGeom prst="rect">
            <a:avLst/>
          </a:prstGeom>
          <a:solidFill>
            <a:srgbClr val="8C6F45"/>
          </a:solidFill>
          <a:ln/>
        </p:spPr>
      </p:sp>
      <p:sp>
        <p:nvSpPr>
          <p:cNvPr id="49" name="Text 47"/>
          <p:cNvSpPr/>
          <p:nvPr/>
        </p:nvSpPr>
        <p:spPr>
          <a:xfrm>
            <a:off x="0" y="4081286"/>
            <a:ext cx="8061506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050" b="1" dirty="0">
                <a:solidFill>
                  <a:srgbClr val="F5EFE3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−165</a:t>
            </a:r>
            <a:endParaRPr lang="en-US" sz="10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50" name="Shape 48"/>
          <p:cNvSpPr/>
          <p:nvPr/>
        </p:nvSpPr>
        <p:spPr>
          <a:xfrm>
            <a:off x="609600" y="4455319"/>
            <a:ext cx="10972800" cy="7144"/>
          </a:xfrm>
          <a:prstGeom prst="rect">
            <a:avLst/>
          </a:prstGeom>
          <a:solidFill>
            <a:srgbClr val="2E2822"/>
          </a:solidFill>
          <a:ln/>
        </p:spPr>
      </p:sp>
      <p:sp>
        <p:nvSpPr>
          <p:cNvPr id="51" name="Text 49"/>
          <p:cNvSpPr/>
          <p:nvPr/>
        </p:nvSpPr>
        <p:spPr>
          <a:xfrm>
            <a:off x="609600" y="4529944"/>
            <a:ext cx="115824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C6A15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老铺黄金</a:t>
            </a:r>
            <a:endParaRPr lang="en-US" sz="127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52" name="Text 50"/>
          <p:cNvSpPr/>
          <p:nvPr/>
        </p:nvSpPr>
        <p:spPr>
          <a:xfrm>
            <a:off x="609600" y="4775640"/>
            <a:ext cx="11582400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75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自营门店 · 2024 年末至 2026-06</a:t>
            </a:r>
            <a:endParaRPr lang="en-US" sz="7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3" name="Text 51"/>
          <p:cNvSpPr/>
          <p:nvPr/>
        </p:nvSpPr>
        <p:spPr>
          <a:xfrm>
            <a:off x="0" y="4576339"/>
            <a:ext cx="42862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36 → 45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4" name="Shape 52"/>
          <p:cNvSpPr/>
          <p:nvPr/>
        </p:nvSpPr>
        <p:spPr>
          <a:xfrm>
            <a:off x="8382000" y="4572000"/>
            <a:ext cx="19050" cy="171450"/>
          </a:xfrm>
          <a:prstGeom prst="rect">
            <a:avLst/>
          </a:prstGeom>
          <a:solidFill>
            <a:srgbClr val="C6A15B"/>
          </a:solidFill>
          <a:ln/>
        </p:spPr>
      </p:sp>
      <p:sp>
        <p:nvSpPr>
          <p:cNvPr id="55" name="Text 53"/>
          <p:cNvSpPr/>
          <p:nvPr/>
        </p:nvSpPr>
        <p:spPr>
          <a:xfrm>
            <a:off x="8477250" y="4576586"/>
            <a:ext cx="37147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DEC89F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+9</a:t>
            </a:r>
            <a:endParaRPr lang="en-US" sz="10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56" name="Shape 54"/>
          <p:cNvSpPr/>
          <p:nvPr/>
        </p:nvSpPr>
        <p:spPr>
          <a:xfrm>
            <a:off x="609600" y="4950619"/>
            <a:ext cx="10972800" cy="7144"/>
          </a:xfrm>
          <a:prstGeom prst="rect">
            <a:avLst/>
          </a:prstGeom>
          <a:solidFill>
            <a:srgbClr val="2E2822"/>
          </a:solidFill>
          <a:ln/>
        </p:spPr>
      </p:sp>
      <p:sp>
        <p:nvSpPr>
          <p:cNvPr id="57" name="Text 55"/>
          <p:cNvSpPr/>
          <p:nvPr/>
        </p:nvSpPr>
        <p:spPr>
          <a:xfrm>
            <a:off x="609600" y="5025244"/>
            <a:ext cx="115824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C6A15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潮宏基</a:t>
            </a:r>
            <a:endParaRPr lang="en-US" sz="127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58" name="Text 56"/>
          <p:cNvSpPr/>
          <p:nvPr/>
        </p:nvSpPr>
        <p:spPr>
          <a:xfrm>
            <a:off x="609600" y="5270940"/>
            <a:ext cx="11582400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75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珠宝门店 · 2024 年末至 2026-06</a:t>
            </a:r>
            <a:endParaRPr lang="en-US" sz="7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9" name="Text 57"/>
          <p:cNvSpPr/>
          <p:nvPr/>
        </p:nvSpPr>
        <p:spPr>
          <a:xfrm>
            <a:off x="0" y="5071639"/>
            <a:ext cx="42862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1,511 → 1,682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0" name="Shape 58"/>
          <p:cNvSpPr/>
          <p:nvPr/>
        </p:nvSpPr>
        <p:spPr>
          <a:xfrm>
            <a:off x="8382000" y="5067300"/>
            <a:ext cx="253177" cy="171450"/>
          </a:xfrm>
          <a:prstGeom prst="rect">
            <a:avLst/>
          </a:prstGeom>
          <a:solidFill>
            <a:srgbClr val="C6A15B"/>
          </a:solidFill>
          <a:ln/>
        </p:spPr>
      </p:sp>
      <p:sp>
        <p:nvSpPr>
          <p:cNvPr id="61" name="Text 59"/>
          <p:cNvSpPr/>
          <p:nvPr/>
        </p:nvSpPr>
        <p:spPr>
          <a:xfrm>
            <a:off x="8711377" y="5071886"/>
            <a:ext cx="3480623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DEC89F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+171</a:t>
            </a:r>
            <a:endParaRPr lang="en-US" sz="10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62" name="Text 60"/>
          <p:cNvSpPr/>
          <p:nvPr/>
        </p:nvSpPr>
        <p:spPr>
          <a:xfrm>
            <a:off x="609600" y="6004727"/>
            <a:ext cx="115824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来源：各公司年报、中期报告及季度经营数据。企业口径，各家期间和门店口径不同，只看方向，不比大小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0908"/>
          </a:solidFill>
          <a:ln/>
        </p:spPr>
      </p:sp>
      <p:sp>
        <p:nvSpPr>
          <p:cNvPr id="3" name="Shape 1"/>
          <p:cNvSpPr/>
          <p:nvPr/>
        </p:nvSpPr>
        <p:spPr>
          <a:xfrm>
            <a:off x="233362" y="233362"/>
            <a:ext cx="11725275" cy="0"/>
          </a:xfrm>
          <a:prstGeom prst="line">
            <a:avLst/>
          </a:prstGeom>
          <a:noFill/>
          <a:ln w="9525">
            <a:solidFill>
              <a:srgbClr val="2E2822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1958638" y="233362"/>
            <a:ext cx="0" cy="6391275"/>
          </a:xfrm>
          <a:prstGeom prst="line">
            <a:avLst/>
          </a:prstGeom>
          <a:noFill/>
          <a:ln w="9525">
            <a:solidFill>
              <a:srgbClr val="2E2822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233362" y="6624638"/>
            <a:ext cx="11725275" cy="0"/>
          </a:xfrm>
          <a:prstGeom prst="line">
            <a:avLst/>
          </a:prstGeom>
          <a:noFill/>
          <a:ln w="9525">
            <a:solidFill>
              <a:srgbClr val="2E2822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33362" y="233362"/>
            <a:ext cx="0" cy="6391275"/>
          </a:xfrm>
          <a:prstGeom prst="line">
            <a:avLst/>
          </a:prstGeom>
          <a:noFill/>
          <a:ln w="9525">
            <a:solidFill>
              <a:srgbClr val="2E2822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09600" y="6366677"/>
            <a:ext cx="115824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年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度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经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销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商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大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会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·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二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〇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二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六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年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十</a:t>
            </a:r>
            <a:pPr algn="l" indent="0" marL="0">
              <a:buNone/>
            </a:pPr>
            <a:r>
              <a:rPr lang="en-US" sz="825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月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11129963" y="6329363"/>
            <a:ext cx="447675" cy="2000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C6A15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1153775" y="6353175"/>
            <a:ext cx="400050" cy="152400"/>
          </a:xfrm>
          <a:prstGeom prst="roundRect">
            <a:avLst>
              <a:gd name="adj" fmla="val 50000"/>
            </a:avLst>
          </a:prstGeom>
          <a:noFill/>
          <a:ln w="5715">
            <a:solidFill>
              <a:srgbClr val="7B643A"/>
            </a:solidFill>
            <a:prstDash val="solid"/>
          </a:ln>
        </p:spPr>
      </p:sp>
      <p:sp>
        <p:nvSpPr>
          <p:cNvPr id="10" name="pptwise-slidenum-s0010"/>
          <p:cNvSpPr/>
          <p:nvPr/>
        </p:nvSpPr>
        <p:spPr>
          <a:xfrm>
            <a:off x="10515600" y="6357106"/>
            <a:ext cx="1676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fld id="{B6F15528-21DE-4FAA-801E-634DDDAF4B2B}" type="slidenum">
              <a:rPr lang="en-US" sz="900" dirty="0">
                <a:solidFill>
                  <a:srgbClr val="C6A15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11</a:t>
            </a:fld>
            <a:endParaRPr lang="en-US" sz="9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5005388" y="462915"/>
            <a:ext cx="266700" cy="7620"/>
          </a:xfrm>
          <a:prstGeom prst="rect">
            <a:avLst/>
          </a:prstGeom>
          <a:solidFill>
            <a:srgbClr val="C6A15B"/>
          </a:solidFill>
          <a:ln/>
        </p:spPr>
      </p:sp>
      <p:sp>
        <p:nvSpPr>
          <p:cNvPr id="12" name="Text 10"/>
          <p:cNvSpPr/>
          <p:nvPr/>
        </p:nvSpPr>
        <p:spPr>
          <a:xfrm>
            <a:off x="0" y="394864"/>
            <a:ext cx="12192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spc="225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</a:t>
            </a:r>
            <a:pPr algn="ctr" indent="0" marL="0">
              <a:buNone/>
            </a:pPr>
            <a:r>
              <a:rPr lang="en-US" sz="900" spc="225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二</a:t>
            </a:r>
            <a:pPr algn="ctr" indent="0" marL="0">
              <a:buNone/>
            </a:pPr>
            <a:r>
              <a:rPr lang="en-US" sz="900" spc="225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章</a:t>
            </a:r>
            <a:pPr algn="ctr" indent="0" marL="0">
              <a:buNone/>
            </a:pPr>
            <a:r>
              <a:rPr lang="en-US" sz="900" spc="225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　</a:t>
            </a:r>
            <a:pPr algn="ctr" indent="0" marL="0">
              <a:buNone/>
            </a:pPr>
            <a:r>
              <a:rPr lang="en-US" sz="900" spc="225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行</a:t>
            </a:r>
            <a:pPr algn="ctr" indent="0" marL="0">
              <a:buNone/>
            </a:pPr>
            <a:r>
              <a:rPr lang="en-US" sz="900" spc="225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业</a:t>
            </a:r>
            <a:pPr algn="ctr" indent="0" marL="0">
              <a:buNone/>
            </a:pPr>
            <a:r>
              <a:rPr lang="en-US" sz="900" spc="225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变</a:t>
            </a:r>
            <a:pPr algn="ctr" indent="0" marL="0">
              <a:buNone/>
            </a:pPr>
            <a:r>
              <a:rPr lang="en-US" sz="90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了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6919913" y="462915"/>
            <a:ext cx="266700" cy="7620"/>
          </a:xfrm>
          <a:prstGeom prst="rect">
            <a:avLst/>
          </a:prstGeom>
          <a:solidFill>
            <a:srgbClr val="C6A15B"/>
          </a:solidFill>
          <a:ln/>
        </p:spPr>
      </p:sp>
      <p:sp>
        <p:nvSpPr>
          <p:cNvPr id="14" name="Text 12"/>
          <p:cNvSpPr/>
          <p:nvPr/>
        </p:nvSpPr>
        <p:spPr>
          <a:xfrm>
            <a:off x="0" y="1000427"/>
            <a:ext cx="121920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2250" b="1" dirty="0">
                <a:solidFill>
                  <a:srgbClr val="C6A15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每 100 元原料可抵税从约 11.50 元降到 6.00 元</a:t>
            </a:r>
            <a:endParaRPr lang="en-US" sz="22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6057900" y="1447800"/>
            <a:ext cx="76200" cy="76200"/>
          </a:xfrm>
          <a:custGeom>
            <a:avLst/>
            <a:gdLst/>
            <a:ahLst/>
            <a:cxnLst/>
            <a:rect l="l" t="t" r="r" b="b"/>
            <a:pathLst>
              <a:path w="76200" h="76200">
                <a:moveTo>
                  <a:pt x="38100" y="0"/>
                </a:moveTo>
                <a:lnTo>
                  <a:pt x="76200" y="38100"/>
                </a:lnTo>
                <a:lnTo>
                  <a:pt x="38100" y="76200"/>
                </a:lnTo>
                <a:lnTo>
                  <a:pt x="0" y="38100"/>
                </a:lnTo>
                <a:close/>
              </a:path>
            </a:pathLst>
          </a:custGeom>
          <a:solidFill>
            <a:srgbClr val="C6A15B"/>
          </a:solidFill>
          <a:ln/>
        </p:spPr>
      </p:sp>
      <p:sp>
        <p:nvSpPr>
          <p:cNvPr id="16" name="Shape 14"/>
          <p:cNvSpPr/>
          <p:nvPr/>
        </p:nvSpPr>
        <p:spPr>
          <a:xfrm>
            <a:off x="5753100" y="1483043"/>
            <a:ext cx="228600" cy="7144"/>
          </a:xfrm>
          <a:prstGeom prst="rect">
            <a:avLst/>
          </a:prstGeom>
          <a:solidFill>
            <a:srgbClr val="C6A15B"/>
          </a:solidFill>
          <a:ln/>
        </p:spPr>
      </p:sp>
      <p:sp>
        <p:nvSpPr>
          <p:cNvPr id="17" name="Shape 15"/>
          <p:cNvSpPr/>
          <p:nvPr/>
        </p:nvSpPr>
        <p:spPr>
          <a:xfrm>
            <a:off x="6210300" y="1483043"/>
            <a:ext cx="228600" cy="7144"/>
          </a:xfrm>
          <a:prstGeom prst="rect">
            <a:avLst/>
          </a:prstGeom>
          <a:solidFill>
            <a:srgbClr val="C6A15B"/>
          </a:solidFill>
          <a:ln/>
        </p:spPr>
      </p:sp>
      <p:sp>
        <p:nvSpPr>
          <p:cNvPr id="18" name="Shape 16"/>
          <p:cNvSpPr/>
          <p:nvPr/>
        </p:nvSpPr>
        <p:spPr>
          <a:xfrm>
            <a:off x="2767013" y="1871663"/>
            <a:ext cx="3619500" cy="0"/>
          </a:xfrm>
          <a:prstGeom prst="line">
            <a:avLst/>
          </a:prstGeom>
          <a:noFill/>
          <a:ln w="9525">
            <a:solidFill>
              <a:srgbClr val="6F6656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386513" y="1871663"/>
            <a:ext cx="0" cy="3619500"/>
          </a:xfrm>
          <a:prstGeom prst="line">
            <a:avLst/>
          </a:prstGeom>
          <a:noFill/>
          <a:ln w="9525">
            <a:solidFill>
              <a:srgbClr val="6F6656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2767013" y="5491163"/>
            <a:ext cx="3619500" cy="0"/>
          </a:xfrm>
          <a:prstGeom prst="line">
            <a:avLst/>
          </a:prstGeom>
          <a:noFill/>
          <a:ln w="9525">
            <a:solidFill>
              <a:srgbClr val="6F6656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2767013" y="1871663"/>
            <a:ext cx="0" cy="3619500"/>
          </a:xfrm>
          <a:prstGeom prst="line">
            <a:avLst/>
          </a:prstGeom>
          <a:noFill/>
          <a:ln w="9525">
            <a:solidFill>
              <a:srgbClr val="6F6656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7239000" y="1866900"/>
            <a:ext cx="3810000" cy="0"/>
          </a:xfrm>
          <a:prstGeom prst="line">
            <a:avLst/>
          </a:prstGeom>
          <a:noFill/>
          <a:ln w="13335">
            <a:solidFill>
              <a:srgbClr val="C6A15B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11049000" y="1866900"/>
            <a:ext cx="0" cy="3619500"/>
          </a:xfrm>
          <a:prstGeom prst="line">
            <a:avLst/>
          </a:prstGeom>
          <a:noFill/>
          <a:ln w="13335">
            <a:solidFill>
              <a:srgbClr val="C6A15B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7239000" y="5486400"/>
            <a:ext cx="3810000" cy="0"/>
          </a:xfrm>
          <a:prstGeom prst="line">
            <a:avLst/>
          </a:prstGeom>
          <a:noFill/>
          <a:ln w="13335">
            <a:solidFill>
              <a:srgbClr val="C6A15B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7239000" y="1866900"/>
            <a:ext cx="0" cy="3619500"/>
          </a:xfrm>
          <a:prstGeom prst="line">
            <a:avLst/>
          </a:prstGeom>
          <a:noFill/>
          <a:ln w="13335">
            <a:solidFill>
              <a:srgbClr val="C6A15B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7315200" y="1943100"/>
            <a:ext cx="3657600" cy="0"/>
          </a:xfrm>
          <a:prstGeom prst="line">
            <a:avLst/>
          </a:prstGeom>
          <a:noFill/>
          <a:ln w="6667">
            <a:solidFill>
              <a:srgbClr val="8E7342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10972800" y="1943100"/>
            <a:ext cx="0" cy="3467100"/>
          </a:xfrm>
          <a:prstGeom prst="line">
            <a:avLst/>
          </a:prstGeom>
          <a:noFill/>
          <a:ln w="6667">
            <a:solidFill>
              <a:srgbClr val="8E7342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7315200" y="5410200"/>
            <a:ext cx="3657600" cy="0"/>
          </a:xfrm>
          <a:prstGeom prst="line">
            <a:avLst/>
          </a:prstGeom>
          <a:noFill/>
          <a:ln w="6667">
            <a:solidFill>
              <a:srgbClr val="8E734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7315200" y="1943100"/>
            <a:ext cx="0" cy="3467100"/>
          </a:xfrm>
          <a:prstGeom prst="line">
            <a:avLst/>
          </a:prstGeom>
          <a:noFill/>
          <a:ln w="6667">
            <a:solidFill>
              <a:srgbClr val="8E7342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6572250" y="3669983"/>
            <a:ext cx="438150" cy="13335"/>
          </a:xfrm>
          <a:prstGeom prst="rect">
            <a:avLst/>
          </a:prstGeom>
          <a:solidFill>
            <a:srgbClr val="C6A15B"/>
          </a:solidFill>
          <a:ln/>
        </p:spPr>
      </p:sp>
      <p:sp>
        <p:nvSpPr>
          <p:cNvPr id="31" name="Shape 29"/>
          <p:cNvSpPr/>
          <p:nvPr/>
        </p:nvSpPr>
        <p:spPr>
          <a:xfrm>
            <a:off x="6934200" y="3619500"/>
            <a:ext cx="95250" cy="114300"/>
          </a:xfrm>
          <a:custGeom>
            <a:avLst/>
            <a:gdLst/>
            <a:ahLst/>
            <a:cxnLst/>
            <a:rect l="l" t="t" r="r" b="b"/>
            <a:pathLst>
              <a:path w="95250" h="114300">
                <a:moveTo>
                  <a:pt x="0" y="0"/>
                </a:moveTo>
                <a:lnTo>
                  <a:pt x="95250" y="57150"/>
                </a:lnTo>
                <a:lnTo>
                  <a:pt x="0" y="114300"/>
                </a:lnTo>
              </a:path>
            </a:pathLst>
          </a:custGeom>
          <a:noFill/>
          <a:ln w="13335">
            <a:solidFill>
              <a:srgbClr val="C6A15B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0" y="1804202"/>
            <a:ext cx="27051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825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做首饰用的提金，非投资用途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3" name="Text 31"/>
          <p:cNvSpPr/>
          <p:nvPr/>
        </p:nvSpPr>
        <p:spPr>
          <a:xfrm>
            <a:off x="0" y="2080789"/>
            <a:ext cx="9144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spc="150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pPr algn="ctr" indent="0" marL="0">
              <a:buNone/>
            </a:pPr>
            <a:r>
              <a:rPr lang="en-US" sz="900" spc="150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</a:t>
            </a:r>
            <a:pPr algn="ctr" indent="0" marL="0">
              <a:buNone/>
            </a:pPr>
            <a:r>
              <a:rPr lang="en-US" sz="900" spc="150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pPr algn="ctr" indent="0" marL="0">
              <a:buNone/>
            </a:pPr>
            <a:r>
              <a:rPr lang="en-US" sz="900" spc="150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</a:t>
            </a:r>
            <a:pPr algn="ctr" indent="0" marL="0">
              <a:buNone/>
            </a:pPr>
            <a:r>
              <a:rPr lang="en-US" sz="900" spc="150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ctr" indent="0" marL="0">
              <a:buNone/>
            </a:pPr>
            <a:r>
              <a:rPr lang="en-US" sz="900" spc="150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年</a:t>
            </a:r>
            <a:pPr algn="ctr" indent="0" marL="0">
              <a:buNone/>
            </a:pPr>
            <a:r>
              <a:rPr lang="en-US" sz="900" spc="150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ctr" indent="0" marL="0">
              <a:buNone/>
            </a:pPr>
            <a:r>
              <a:rPr lang="en-US" sz="900" spc="150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pPr algn="ctr" indent="0" marL="0">
              <a:buNone/>
            </a:pPr>
            <a:r>
              <a:rPr lang="en-US" sz="900" spc="150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</a:t>
            </a:r>
            <a:pPr algn="ctr" indent="0" marL="0">
              <a:buNone/>
            </a:pPr>
            <a:r>
              <a:rPr lang="en-US" sz="900" spc="150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ctr" indent="0" marL="0">
              <a:buNone/>
            </a:pPr>
            <a:r>
              <a:rPr lang="en-US" sz="900" spc="150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月</a:t>
            </a:r>
            <a:pPr algn="ctr" indent="0" marL="0">
              <a:buNone/>
            </a:pPr>
            <a:r>
              <a:rPr lang="en-US" sz="900" spc="150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ctr" indent="0" marL="0">
              <a:buNone/>
            </a:pPr>
            <a:r>
              <a:rPr lang="en-US" sz="900" spc="150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</a:t>
            </a:r>
            <a:pPr algn="ctr" indent="0" marL="0">
              <a:buNone/>
            </a:pPr>
            <a:r>
              <a:rPr lang="en-US" sz="900" spc="150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pPr algn="ctr" indent="0" marL="0">
              <a:buNone/>
            </a:pPr>
            <a:r>
              <a:rPr lang="en-US" sz="900" spc="150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ctr" indent="0" marL="0">
              <a:buNone/>
            </a:pPr>
            <a:r>
              <a:rPr lang="en-US" sz="900" spc="150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日</a:t>
            </a:r>
            <a:pPr algn="ctr" indent="0" marL="0">
              <a:buNone/>
            </a:pPr>
            <a:r>
              <a:rPr lang="en-US" sz="90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前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4" name="Text 32"/>
          <p:cNvSpPr/>
          <p:nvPr/>
        </p:nvSpPr>
        <p:spPr>
          <a:xfrm>
            <a:off x="0" y="2290914"/>
            <a:ext cx="91440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125" dirty="0">
                <a:solidFill>
                  <a:srgbClr val="F5EFE3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财税〔2002〕142 号</a:t>
            </a:r>
            <a:endParaRPr lang="en-US" sz="112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35" name="Text 33"/>
          <p:cNvSpPr/>
          <p:nvPr/>
        </p:nvSpPr>
        <p:spPr>
          <a:xfrm>
            <a:off x="6096000" y="2080789"/>
            <a:ext cx="6096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spc="150" kern="0" dirty="0">
                <a:solidFill>
                  <a:srgbClr val="C6A1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pPr algn="ctr" indent="0" marL="0">
              <a:buNone/>
            </a:pPr>
            <a:r>
              <a:rPr lang="en-US" sz="900" spc="150" kern="0" dirty="0">
                <a:solidFill>
                  <a:srgbClr val="C6A1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</a:t>
            </a:r>
            <a:pPr algn="ctr" indent="0" marL="0">
              <a:buNone/>
            </a:pPr>
            <a:r>
              <a:rPr lang="en-US" sz="900" spc="150" kern="0" dirty="0">
                <a:solidFill>
                  <a:srgbClr val="C6A1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pPr algn="ctr" indent="0" marL="0">
              <a:buNone/>
            </a:pPr>
            <a:r>
              <a:rPr lang="en-US" sz="900" spc="150" kern="0" dirty="0">
                <a:solidFill>
                  <a:srgbClr val="C6A1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</a:t>
            </a:r>
            <a:pPr algn="ctr" indent="0" marL="0">
              <a:buNone/>
            </a:pPr>
            <a:r>
              <a:rPr lang="en-US" sz="900" spc="150" kern="0" dirty="0">
                <a:solidFill>
                  <a:srgbClr val="C6A1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ctr" indent="0" marL="0">
              <a:buNone/>
            </a:pPr>
            <a:r>
              <a:rPr lang="en-US" sz="900" spc="150" kern="0" dirty="0">
                <a:solidFill>
                  <a:srgbClr val="C6A1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年</a:t>
            </a:r>
            <a:pPr algn="ctr" indent="0" marL="0">
              <a:buNone/>
            </a:pPr>
            <a:r>
              <a:rPr lang="en-US" sz="900" spc="150" kern="0" dirty="0">
                <a:solidFill>
                  <a:srgbClr val="C6A1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ctr" indent="0" marL="0">
              <a:buNone/>
            </a:pPr>
            <a:r>
              <a:rPr lang="en-US" sz="900" spc="150" kern="0" dirty="0">
                <a:solidFill>
                  <a:srgbClr val="C6A1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pPr algn="ctr" indent="0" marL="0">
              <a:buNone/>
            </a:pPr>
            <a:r>
              <a:rPr lang="en-US" sz="900" spc="150" kern="0" dirty="0">
                <a:solidFill>
                  <a:srgbClr val="C6A1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pPr algn="ctr" indent="0" marL="0">
              <a:buNone/>
            </a:pPr>
            <a:r>
              <a:rPr lang="en-US" sz="900" spc="150" kern="0" dirty="0">
                <a:solidFill>
                  <a:srgbClr val="C6A1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ctr" indent="0" marL="0">
              <a:buNone/>
            </a:pPr>
            <a:r>
              <a:rPr lang="en-US" sz="900" spc="150" kern="0" dirty="0">
                <a:solidFill>
                  <a:srgbClr val="C6A1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月</a:t>
            </a:r>
            <a:pPr algn="ctr" indent="0" marL="0">
              <a:buNone/>
            </a:pPr>
            <a:r>
              <a:rPr lang="en-US" sz="900" spc="150" kern="0" dirty="0">
                <a:solidFill>
                  <a:srgbClr val="C6A1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ctr" indent="0" marL="0">
              <a:buNone/>
            </a:pPr>
            <a:r>
              <a:rPr lang="en-US" sz="900" spc="150" kern="0" dirty="0">
                <a:solidFill>
                  <a:srgbClr val="C6A1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pPr algn="ctr" indent="0" marL="0">
              <a:buNone/>
            </a:pPr>
            <a:r>
              <a:rPr lang="en-US" sz="900" spc="150" kern="0" dirty="0">
                <a:solidFill>
                  <a:srgbClr val="C6A1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ctr" indent="0" marL="0">
              <a:buNone/>
            </a:pPr>
            <a:r>
              <a:rPr lang="en-US" sz="900" spc="150" kern="0" dirty="0">
                <a:solidFill>
                  <a:srgbClr val="C6A1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日</a:t>
            </a:r>
            <a:pPr algn="ctr" indent="0" marL="0">
              <a:buNone/>
            </a:pPr>
            <a:r>
              <a:rPr lang="en-US" sz="900" dirty="0">
                <a:solidFill>
                  <a:srgbClr val="C6A1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起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6" name="Text 34"/>
          <p:cNvSpPr/>
          <p:nvPr/>
        </p:nvSpPr>
        <p:spPr>
          <a:xfrm>
            <a:off x="6096000" y="2290914"/>
            <a:ext cx="60960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125" dirty="0">
                <a:solidFill>
                  <a:srgbClr val="F5EFE3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财政部 税务总局公告 2025 年第 11 号</a:t>
            </a:r>
            <a:endParaRPr lang="en-US" sz="112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37" name="Text 35"/>
          <p:cNvSpPr/>
          <p:nvPr/>
        </p:nvSpPr>
        <p:spPr>
          <a:xfrm>
            <a:off x="0" y="2862200"/>
            <a:ext cx="25146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75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拿到的发票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8" name="Text 36"/>
          <p:cNvSpPr/>
          <p:nvPr/>
        </p:nvSpPr>
        <p:spPr>
          <a:xfrm>
            <a:off x="0" y="2816427"/>
            <a:ext cx="91440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F5EFE3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增值税专用发票</a:t>
            </a:r>
            <a:endParaRPr lang="en-US" sz="15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39" name="Text 37"/>
          <p:cNvSpPr/>
          <p:nvPr/>
        </p:nvSpPr>
        <p:spPr>
          <a:xfrm>
            <a:off x="6096000" y="2816427"/>
            <a:ext cx="60960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F5EFE3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普通发票</a:t>
            </a:r>
            <a:endParaRPr lang="en-US" sz="15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40" name="Shape 38"/>
          <p:cNvSpPr/>
          <p:nvPr/>
        </p:nvSpPr>
        <p:spPr>
          <a:xfrm>
            <a:off x="2952750" y="3254692"/>
            <a:ext cx="3238500" cy="7144"/>
          </a:xfrm>
          <a:prstGeom prst="rect">
            <a:avLst/>
          </a:prstGeom>
          <a:solidFill>
            <a:srgbClr val="2E2822"/>
          </a:solidFill>
          <a:ln/>
        </p:spPr>
      </p:sp>
      <p:sp>
        <p:nvSpPr>
          <p:cNvPr id="41" name="Shape 39"/>
          <p:cNvSpPr/>
          <p:nvPr/>
        </p:nvSpPr>
        <p:spPr>
          <a:xfrm>
            <a:off x="7524750" y="3254692"/>
            <a:ext cx="3238500" cy="7144"/>
          </a:xfrm>
          <a:prstGeom prst="rect">
            <a:avLst/>
          </a:prstGeom>
          <a:solidFill>
            <a:srgbClr val="2E2822"/>
          </a:solidFill>
          <a:ln/>
        </p:spPr>
      </p:sp>
      <p:sp>
        <p:nvSpPr>
          <p:cNvPr id="42" name="Text 40"/>
          <p:cNvSpPr/>
          <p:nvPr/>
        </p:nvSpPr>
        <p:spPr>
          <a:xfrm>
            <a:off x="0" y="3528950"/>
            <a:ext cx="25146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75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进项怎么算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3" name="Text 41"/>
          <p:cNvSpPr/>
          <p:nvPr/>
        </p:nvSpPr>
        <p:spPr>
          <a:xfrm>
            <a:off x="0" y="3483177"/>
            <a:ext cx="91440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F5EFE3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按 13% 税率价税分离</a:t>
            </a:r>
            <a:endParaRPr lang="en-US" sz="15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44" name="Text 42"/>
          <p:cNvSpPr/>
          <p:nvPr/>
        </p:nvSpPr>
        <p:spPr>
          <a:xfrm>
            <a:off x="6096000" y="3483177"/>
            <a:ext cx="60960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F5EFE3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发票金额 × 6%</a:t>
            </a:r>
            <a:endParaRPr lang="en-US" sz="15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45" name="Shape 43"/>
          <p:cNvSpPr/>
          <p:nvPr/>
        </p:nvSpPr>
        <p:spPr>
          <a:xfrm>
            <a:off x="2952750" y="3921442"/>
            <a:ext cx="3238500" cy="7144"/>
          </a:xfrm>
          <a:prstGeom prst="rect">
            <a:avLst/>
          </a:prstGeom>
          <a:solidFill>
            <a:srgbClr val="2E2822"/>
          </a:solidFill>
          <a:ln/>
        </p:spPr>
      </p:sp>
      <p:sp>
        <p:nvSpPr>
          <p:cNvPr id="46" name="Shape 44"/>
          <p:cNvSpPr/>
          <p:nvPr/>
        </p:nvSpPr>
        <p:spPr>
          <a:xfrm>
            <a:off x="7524750" y="3921442"/>
            <a:ext cx="3238500" cy="7144"/>
          </a:xfrm>
          <a:prstGeom prst="rect">
            <a:avLst/>
          </a:prstGeom>
          <a:solidFill>
            <a:srgbClr val="2E2822"/>
          </a:solidFill>
          <a:ln/>
        </p:spPr>
      </p:sp>
      <p:sp>
        <p:nvSpPr>
          <p:cNvPr id="47" name="Text 45"/>
          <p:cNvSpPr/>
          <p:nvPr/>
        </p:nvSpPr>
        <p:spPr>
          <a:xfrm>
            <a:off x="0" y="4329050"/>
            <a:ext cx="25146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75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每 100 元原料可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8" name="Text 46"/>
          <p:cNvSpPr/>
          <p:nvPr/>
        </p:nvSpPr>
        <p:spPr>
          <a:xfrm>
            <a:off x="0" y="4519550"/>
            <a:ext cx="25146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75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抵扣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9" name="Text 47"/>
          <p:cNvSpPr/>
          <p:nvPr/>
        </p:nvSpPr>
        <p:spPr>
          <a:xfrm>
            <a:off x="0" y="4218214"/>
            <a:ext cx="9144000" cy="6172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4050" b="1" dirty="0">
                <a:solidFill>
                  <a:srgbClr val="F5EFE3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约 11.50</a:t>
            </a:r>
            <a:pPr algn="ctr" indent="0" marL="0">
              <a:buNone/>
            </a:pPr>
            <a:r>
              <a:rPr lang="en-US" sz="135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元</a:t>
            </a:r>
            <a:endParaRPr lang="en-US" sz="40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50" name="Text 48"/>
          <p:cNvSpPr/>
          <p:nvPr/>
        </p:nvSpPr>
        <p:spPr>
          <a:xfrm>
            <a:off x="6096000" y="4218214"/>
            <a:ext cx="6096000" cy="6172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4050" b="1" dirty="0">
                <a:solidFill>
                  <a:srgbClr val="C6A15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6.00</a:t>
            </a:r>
            <a:pPr algn="ctr" indent="0" marL="0">
              <a:buNone/>
            </a:pPr>
            <a:r>
              <a:rPr lang="en-US" sz="135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元</a:t>
            </a:r>
            <a:endParaRPr lang="en-US" sz="40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51" name="Text 49"/>
          <p:cNvSpPr/>
          <p:nvPr/>
        </p:nvSpPr>
        <p:spPr>
          <a:xfrm>
            <a:off x="6096000" y="5024375"/>
            <a:ext cx="60960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DEC89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少抵约 5.50 元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2" name="Text 50"/>
          <p:cNvSpPr/>
          <p:nvPr/>
        </p:nvSpPr>
        <p:spPr>
          <a:xfrm>
            <a:off x="609600" y="5718977"/>
            <a:ext cx="115824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来源：财政部、税务总局，两份文件原文。可抵扣额按公告原文公式计算：100 × 13 ÷ 113，100 × 6%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0908"/>
          </a:solidFill>
          <a:ln/>
        </p:spPr>
      </p:sp>
      <p:sp>
        <p:nvSpPr>
          <p:cNvPr id="3" name="Shape 1"/>
          <p:cNvSpPr/>
          <p:nvPr/>
        </p:nvSpPr>
        <p:spPr>
          <a:xfrm>
            <a:off x="233362" y="233362"/>
            <a:ext cx="11725275" cy="0"/>
          </a:xfrm>
          <a:prstGeom prst="line">
            <a:avLst/>
          </a:prstGeom>
          <a:noFill/>
          <a:ln w="9525">
            <a:solidFill>
              <a:srgbClr val="2E2822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1958638" y="233362"/>
            <a:ext cx="0" cy="6391275"/>
          </a:xfrm>
          <a:prstGeom prst="line">
            <a:avLst/>
          </a:prstGeom>
          <a:noFill/>
          <a:ln w="9525">
            <a:solidFill>
              <a:srgbClr val="2E2822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233362" y="6624638"/>
            <a:ext cx="11725275" cy="0"/>
          </a:xfrm>
          <a:prstGeom prst="line">
            <a:avLst/>
          </a:prstGeom>
          <a:noFill/>
          <a:ln w="9525">
            <a:solidFill>
              <a:srgbClr val="2E2822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33362" y="233362"/>
            <a:ext cx="0" cy="6391275"/>
          </a:xfrm>
          <a:prstGeom prst="line">
            <a:avLst/>
          </a:prstGeom>
          <a:noFill/>
          <a:ln w="9525">
            <a:solidFill>
              <a:srgbClr val="2E2822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09600" y="6366677"/>
            <a:ext cx="115824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年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度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经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销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商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大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会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·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二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〇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二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六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年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十</a:t>
            </a:r>
            <a:pPr algn="l" indent="0" marL="0">
              <a:buNone/>
            </a:pPr>
            <a:r>
              <a:rPr lang="en-US" sz="825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月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11129963" y="6329363"/>
            <a:ext cx="447675" cy="2000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C6A15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1153775" y="6353175"/>
            <a:ext cx="400050" cy="152400"/>
          </a:xfrm>
          <a:prstGeom prst="roundRect">
            <a:avLst>
              <a:gd name="adj" fmla="val 50000"/>
            </a:avLst>
          </a:prstGeom>
          <a:noFill/>
          <a:ln w="5715">
            <a:solidFill>
              <a:srgbClr val="7B643A"/>
            </a:solidFill>
            <a:prstDash val="solid"/>
          </a:ln>
        </p:spPr>
      </p:sp>
      <p:sp>
        <p:nvSpPr>
          <p:cNvPr id="10" name="pptwise-slidenum-s0011"/>
          <p:cNvSpPr/>
          <p:nvPr/>
        </p:nvSpPr>
        <p:spPr>
          <a:xfrm>
            <a:off x="10515600" y="6357106"/>
            <a:ext cx="1676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fld id="{B6F15528-21DE-4FAA-801E-634DDDAF4B2B}" type="slidenum">
              <a:rPr lang="en-US" sz="900" dirty="0">
                <a:solidFill>
                  <a:srgbClr val="C6A15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12</a:t>
            </a:fld>
            <a:endParaRPr lang="en-US" sz="9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5005388" y="462915"/>
            <a:ext cx="266700" cy="7620"/>
          </a:xfrm>
          <a:prstGeom prst="rect">
            <a:avLst/>
          </a:prstGeom>
          <a:solidFill>
            <a:srgbClr val="C6A15B"/>
          </a:solidFill>
          <a:ln/>
        </p:spPr>
      </p:sp>
      <p:sp>
        <p:nvSpPr>
          <p:cNvPr id="12" name="Text 10"/>
          <p:cNvSpPr/>
          <p:nvPr/>
        </p:nvSpPr>
        <p:spPr>
          <a:xfrm>
            <a:off x="0" y="394864"/>
            <a:ext cx="12192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spc="225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</a:t>
            </a:r>
            <a:pPr algn="ctr" indent="0" marL="0">
              <a:buNone/>
            </a:pPr>
            <a:r>
              <a:rPr lang="en-US" sz="900" spc="225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二</a:t>
            </a:r>
            <a:pPr algn="ctr" indent="0" marL="0">
              <a:buNone/>
            </a:pPr>
            <a:r>
              <a:rPr lang="en-US" sz="900" spc="225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章</a:t>
            </a:r>
            <a:pPr algn="ctr" indent="0" marL="0">
              <a:buNone/>
            </a:pPr>
            <a:r>
              <a:rPr lang="en-US" sz="900" spc="225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　</a:t>
            </a:r>
            <a:pPr algn="ctr" indent="0" marL="0">
              <a:buNone/>
            </a:pPr>
            <a:r>
              <a:rPr lang="en-US" sz="900" spc="225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行</a:t>
            </a:r>
            <a:pPr algn="ctr" indent="0" marL="0">
              <a:buNone/>
            </a:pPr>
            <a:r>
              <a:rPr lang="en-US" sz="900" spc="225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业</a:t>
            </a:r>
            <a:pPr algn="ctr" indent="0" marL="0">
              <a:buNone/>
            </a:pPr>
            <a:r>
              <a:rPr lang="en-US" sz="900" spc="225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变</a:t>
            </a:r>
            <a:pPr algn="ctr" indent="0" marL="0">
              <a:buNone/>
            </a:pPr>
            <a:r>
              <a:rPr lang="en-US" sz="90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了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6919913" y="462915"/>
            <a:ext cx="266700" cy="7620"/>
          </a:xfrm>
          <a:prstGeom prst="rect">
            <a:avLst/>
          </a:prstGeom>
          <a:solidFill>
            <a:srgbClr val="C6A15B"/>
          </a:solidFill>
          <a:ln/>
        </p:spPr>
      </p:sp>
      <p:sp>
        <p:nvSpPr>
          <p:cNvPr id="14" name="Text 12"/>
          <p:cNvSpPr/>
          <p:nvPr/>
        </p:nvSpPr>
        <p:spPr>
          <a:xfrm>
            <a:off x="0" y="1000427"/>
            <a:ext cx="121920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2250" b="1" dirty="0">
                <a:solidFill>
                  <a:srgbClr val="C6A15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纯度国标仍用 2012 版，新版还在批准</a:t>
            </a:r>
            <a:endParaRPr lang="en-US" sz="22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6057900" y="1447800"/>
            <a:ext cx="76200" cy="76200"/>
          </a:xfrm>
          <a:custGeom>
            <a:avLst/>
            <a:gdLst/>
            <a:ahLst/>
            <a:cxnLst/>
            <a:rect l="l" t="t" r="r" b="b"/>
            <a:pathLst>
              <a:path w="76200" h="76200">
                <a:moveTo>
                  <a:pt x="38100" y="0"/>
                </a:moveTo>
                <a:lnTo>
                  <a:pt x="76200" y="38100"/>
                </a:lnTo>
                <a:lnTo>
                  <a:pt x="38100" y="76200"/>
                </a:lnTo>
                <a:lnTo>
                  <a:pt x="0" y="38100"/>
                </a:lnTo>
                <a:close/>
              </a:path>
            </a:pathLst>
          </a:custGeom>
          <a:solidFill>
            <a:srgbClr val="C6A15B"/>
          </a:solidFill>
          <a:ln/>
        </p:spPr>
      </p:sp>
      <p:sp>
        <p:nvSpPr>
          <p:cNvPr id="16" name="Shape 14"/>
          <p:cNvSpPr/>
          <p:nvPr/>
        </p:nvSpPr>
        <p:spPr>
          <a:xfrm>
            <a:off x="5753100" y="1483043"/>
            <a:ext cx="228600" cy="7144"/>
          </a:xfrm>
          <a:prstGeom prst="rect">
            <a:avLst/>
          </a:prstGeom>
          <a:solidFill>
            <a:srgbClr val="C6A15B"/>
          </a:solidFill>
          <a:ln/>
        </p:spPr>
      </p:sp>
      <p:sp>
        <p:nvSpPr>
          <p:cNvPr id="17" name="Shape 15"/>
          <p:cNvSpPr/>
          <p:nvPr/>
        </p:nvSpPr>
        <p:spPr>
          <a:xfrm>
            <a:off x="6210300" y="1483043"/>
            <a:ext cx="228600" cy="7144"/>
          </a:xfrm>
          <a:prstGeom prst="rect">
            <a:avLst/>
          </a:prstGeom>
          <a:solidFill>
            <a:srgbClr val="C6A15B"/>
          </a:solidFill>
          <a:ln/>
        </p:spPr>
      </p:sp>
      <p:sp>
        <p:nvSpPr>
          <p:cNvPr id="18" name="Shape 16"/>
          <p:cNvSpPr/>
          <p:nvPr/>
        </p:nvSpPr>
        <p:spPr>
          <a:xfrm>
            <a:off x="952500" y="3613785"/>
            <a:ext cx="857250" cy="11430"/>
          </a:xfrm>
          <a:prstGeom prst="rect">
            <a:avLst/>
          </a:prstGeom>
          <a:solidFill>
            <a:srgbClr val="C6A15B"/>
          </a:solidFill>
          <a:ln/>
        </p:spPr>
      </p:sp>
      <p:sp>
        <p:nvSpPr>
          <p:cNvPr id="19" name="Shape 17"/>
          <p:cNvSpPr/>
          <p:nvPr/>
        </p:nvSpPr>
        <p:spPr>
          <a:xfrm>
            <a:off x="1809750" y="3619500"/>
            <a:ext cx="190500" cy="0"/>
          </a:xfrm>
          <a:prstGeom prst="line">
            <a:avLst/>
          </a:prstGeom>
          <a:noFill/>
          <a:ln w="11430">
            <a:solidFill>
              <a:srgbClr val="C6A15B"/>
            </a:solidFill>
            <a:prstDash val="sysDot"/>
          </a:ln>
        </p:spPr>
      </p:sp>
      <p:sp>
        <p:nvSpPr>
          <p:cNvPr id="20" name="Shape 18"/>
          <p:cNvSpPr/>
          <p:nvPr/>
        </p:nvSpPr>
        <p:spPr>
          <a:xfrm>
            <a:off x="2171700" y="3613785"/>
            <a:ext cx="8496300" cy="11430"/>
          </a:xfrm>
          <a:prstGeom prst="rect">
            <a:avLst/>
          </a:prstGeom>
          <a:solidFill>
            <a:srgbClr val="C6A15B"/>
          </a:solidFill>
          <a:ln/>
        </p:spPr>
      </p:sp>
      <p:sp>
        <p:nvSpPr>
          <p:cNvPr id="21" name="Shape 19"/>
          <p:cNvSpPr/>
          <p:nvPr/>
        </p:nvSpPr>
        <p:spPr>
          <a:xfrm flipV="1">
            <a:off x="1943100" y="3543300"/>
            <a:ext cx="114300" cy="152400"/>
          </a:xfrm>
          <a:prstGeom prst="line">
            <a:avLst/>
          </a:prstGeom>
          <a:noFill/>
          <a:ln w="9525">
            <a:solidFill>
              <a:srgbClr val="A89A82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 flipV="1">
            <a:off x="2038350" y="3543300"/>
            <a:ext cx="114300" cy="152400"/>
          </a:xfrm>
          <a:prstGeom prst="line">
            <a:avLst/>
          </a:prstGeom>
          <a:noFill/>
          <a:ln w="9525">
            <a:solidFill>
              <a:srgbClr val="A89A82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1138238" y="3143250"/>
            <a:ext cx="9525" cy="381000"/>
          </a:xfrm>
          <a:prstGeom prst="rect">
            <a:avLst/>
          </a:prstGeom>
          <a:solidFill>
            <a:srgbClr val="2E2822"/>
          </a:solidFill>
          <a:ln/>
        </p:spPr>
      </p:sp>
      <p:sp>
        <p:nvSpPr>
          <p:cNvPr id="24" name="Shape 22"/>
          <p:cNvSpPr/>
          <p:nvPr/>
        </p:nvSpPr>
        <p:spPr>
          <a:xfrm>
            <a:off x="1085850" y="3562350"/>
            <a:ext cx="114300" cy="114300"/>
          </a:xfrm>
          <a:prstGeom prst="ellipse">
            <a:avLst/>
          </a:prstGeom>
          <a:solidFill>
            <a:srgbClr val="C6A15B"/>
          </a:solidFill>
          <a:ln/>
        </p:spPr>
      </p:sp>
      <p:sp>
        <p:nvSpPr>
          <p:cNvPr id="25" name="Text 23"/>
          <p:cNvSpPr/>
          <p:nvPr/>
        </p:nvSpPr>
        <p:spPr>
          <a:xfrm>
            <a:off x="0" y="2595139"/>
            <a:ext cx="2286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spc="19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pPr algn="ctr" indent="0" marL="0">
              <a:buNone/>
            </a:pPr>
            <a:r>
              <a:rPr lang="en-US" sz="900" spc="19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</a:t>
            </a:r>
            <a:pPr algn="ctr" indent="0" marL="0">
              <a:buNone/>
            </a:pPr>
            <a:r>
              <a:rPr lang="en-US" sz="900" spc="19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pPr algn="ctr" indent="0" marL="0">
              <a:buNone/>
            </a:pPr>
            <a:r>
              <a:rPr lang="en-US" sz="900" spc="19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</a:t>
            </a:r>
            <a:pPr algn="ctr" indent="0" marL="0">
              <a:buNone/>
            </a:pPr>
            <a:r>
              <a:rPr lang="en-US" sz="900" spc="19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-</a:t>
            </a:r>
            <a:pPr algn="ctr" indent="0" marL="0">
              <a:buNone/>
            </a:pPr>
            <a:r>
              <a:rPr lang="en-US" sz="900" spc="19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</a:t>
            </a:r>
            <a:pPr algn="ctr" indent="0" marL="0">
              <a:buNone/>
            </a:pPr>
            <a:r>
              <a:rPr lang="en-US" sz="90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0" y="2786214"/>
            <a:ext cx="22860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5EFE3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GB 11887-2012 实施</a:t>
            </a:r>
            <a:endParaRPr lang="en-US" sz="112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0" y="3013877"/>
            <a:ext cx="22860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825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强制性国标，现行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8" name="Shape 26"/>
          <p:cNvSpPr/>
          <p:nvPr/>
        </p:nvSpPr>
        <p:spPr>
          <a:xfrm>
            <a:off x="2967038" y="3714750"/>
            <a:ext cx="9525" cy="133350"/>
          </a:xfrm>
          <a:prstGeom prst="rect">
            <a:avLst/>
          </a:prstGeom>
          <a:solidFill>
            <a:srgbClr val="2E2822"/>
          </a:solidFill>
          <a:ln/>
        </p:spPr>
      </p:sp>
      <p:sp>
        <p:nvSpPr>
          <p:cNvPr id="29" name="Shape 27"/>
          <p:cNvSpPr/>
          <p:nvPr/>
        </p:nvSpPr>
        <p:spPr>
          <a:xfrm>
            <a:off x="2914650" y="3562350"/>
            <a:ext cx="114300" cy="114300"/>
          </a:xfrm>
          <a:prstGeom prst="ellipse">
            <a:avLst/>
          </a:prstGeom>
          <a:solidFill>
            <a:srgbClr val="C6A15B"/>
          </a:solidFill>
          <a:ln/>
        </p:spPr>
      </p:sp>
      <p:sp>
        <p:nvSpPr>
          <p:cNvPr id="30" name="Text 28"/>
          <p:cNvSpPr/>
          <p:nvPr/>
        </p:nvSpPr>
        <p:spPr>
          <a:xfrm>
            <a:off x="0" y="3928639"/>
            <a:ext cx="59436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spc="19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pPr algn="ctr" indent="0" marL="0">
              <a:buNone/>
            </a:pPr>
            <a:r>
              <a:rPr lang="en-US" sz="900" spc="19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</a:t>
            </a:r>
            <a:pPr algn="ctr" indent="0" marL="0">
              <a:buNone/>
            </a:pPr>
            <a:r>
              <a:rPr lang="en-US" sz="900" spc="19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pPr algn="ctr" indent="0" marL="0">
              <a:buNone/>
            </a:pPr>
            <a:r>
              <a:rPr lang="en-US" sz="900" spc="19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pPr algn="ctr" indent="0" marL="0">
              <a:buNone/>
            </a:pPr>
            <a:r>
              <a:rPr lang="en-US" sz="900" spc="19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-</a:t>
            </a:r>
            <a:pPr algn="ctr" indent="0" marL="0">
              <a:buNone/>
            </a:pPr>
            <a:r>
              <a:rPr lang="en-US" sz="900" spc="19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</a:t>
            </a:r>
            <a:pPr algn="ctr" indent="0" marL="0">
              <a:buNone/>
            </a:pPr>
            <a:r>
              <a:rPr lang="en-US" sz="90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7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1" name="Text 29"/>
          <p:cNvSpPr/>
          <p:nvPr/>
        </p:nvSpPr>
        <p:spPr>
          <a:xfrm>
            <a:off x="0" y="4119714"/>
            <a:ext cx="59436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5EFE3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明码标价新规施行</a:t>
            </a:r>
            <a:endParaRPr lang="en-US" sz="112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32" name="Text 30"/>
          <p:cNvSpPr/>
          <p:nvPr/>
        </p:nvSpPr>
        <p:spPr>
          <a:xfrm>
            <a:off x="0" y="4347377"/>
            <a:ext cx="59436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825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不得在标价之外加价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3" name="Shape 31"/>
          <p:cNvSpPr/>
          <p:nvPr/>
        </p:nvSpPr>
        <p:spPr>
          <a:xfrm>
            <a:off x="4795838" y="3143250"/>
            <a:ext cx="9525" cy="381000"/>
          </a:xfrm>
          <a:prstGeom prst="rect">
            <a:avLst/>
          </a:prstGeom>
          <a:solidFill>
            <a:srgbClr val="2E2822"/>
          </a:solidFill>
          <a:ln/>
        </p:spPr>
      </p:sp>
      <p:sp>
        <p:nvSpPr>
          <p:cNvPr id="34" name="Shape 32"/>
          <p:cNvSpPr/>
          <p:nvPr/>
        </p:nvSpPr>
        <p:spPr>
          <a:xfrm>
            <a:off x="4743450" y="3562350"/>
            <a:ext cx="114300" cy="114300"/>
          </a:xfrm>
          <a:prstGeom prst="ellipse">
            <a:avLst/>
          </a:prstGeom>
          <a:solidFill>
            <a:srgbClr val="C6A15B"/>
          </a:solidFill>
          <a:ln/>
        </p:spPr>
      </p:sp>
      <p:sp>
        <p:nvSpPr>
          <p:cNvPr id="35" name="Text 33"/>
          <p:cNvSpPr/>
          <p:nvPr/>
        </p:nvSpPr>
        <p:spPr>
          <a:xfrm>
            <a:off x="0" y="2595139"/>
            <a:ext cx="96012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spc="19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pPr algn="ctr" indent="0" marL="0">
              <a:buNone/>
            </a:pPr>
            <a:r>
              <a:rPr lang="en-US" sz="900" spc="19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</a:t>
            </a:r>
            <a:pPr algn="ctr" indent="0" marL="0">
              <a:buNone/>
            </a:pPr>
            <a:r>
              <a:rPr lang="en-US" sz="900" spc="19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pPr algn="ctr" indent="0" marL="0">
              <a:buNone/>
            </a:pPr>
            <a:r>
              <a:rPr lang="en-US" sz="900" spc="19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</a:t>
            </a:r>
            <a:pPr algn="ctr" indent="0" marL="0">
              <a:buNone/>
            </a:pPr>
            <a:r>
              <a:rPr lang="en-US" sz="900" spc="19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-</a:t>
            </a:r>
            <a:pPr algn="ctr" indent="0" marL="0">
              <a:buNone/>
            </a:pPr>
            <a:r>
              <a:rPr lang="en-US" sz="900" spc="19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</a:t>
            </a:r>
            <a:pPr algn="ctr" indent="0" marL="0">
              <a:buNone/>
            </a:pPr>
            <a:r>
              <a:rPr lang="en-US" sz="90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6" name="Text 34"/>
          <p:cNvSpPr/>
          <p:nvPr/>
        </p:nvSpPr>
        <p:spPr>
          <a:xfrm>
            <a:off x="0" y="2786214"/>
            <a:ext cx="96012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5EFE3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国标复审：修订</a:t>
            </a:r>
            <a:endParaRPr lang="en-US" sz="112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37" name="Shape 35"/>
          <p:cNvSpPr/>
          <p:nvPr/>
        </p:nvSpPr>
        <p:spPr>
          <a:xfrm>
            <a:off x="6624638" y="3714750"/>
            <a:ext cx="9525" cy="133350"/>
          </a:xfrm>
          <a:prstGeom prst="rect">
            <a:avLst/>
          </a:prstGeom>
          <a:solidFill>
            <a:srgbClr val="2E2822"/>
          </a:solidFill>
          <a:ln/>
        </p:spPr>
      </p:sp>
      <p:sp>
        <p:nvSpPr>
          <p:cNvPr id="38" name="Shape 36"/>
          <p:cNvSpPr/>
          <p:nvPr/>
        </p:nvSpPr>
        <p:spPr>
          <a:xfrm>
            <a:off x="6572250" y="3562350"/>
            <a:ext cx="114300" cy="114300"/>
          </a:xfrm>
          <a:prstGeom prst="ellipse">
            <a:avLst/>
          </a:prstGeom>
          <a:solidFill>
            <a:srgbClr val="C6A15B"/>
          </a:solidFill>
          <a:ln/>
        </p:spPr>
      </p:sp>
      <p:sp>
        <p:nvSpPr>
          <p:cNvPr id="39" name="Text 37"/>
          <p:cNvSpPr/>
          <p:nvPr/>
        </p:nvSpPr>
        <p:spPr>
          <a:xfrm>
            <a:off x="1066800" y="3928639"/>
            <a:ext cx="111252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spc="19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pPr algn="ctr" indent="0" marL="0">
              <a:buNone/>
            </a:pPr>
            <a:r>
              <a:rPr lang="en-US" sz="900" spc="19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</a:t>
            </a:r>
            <a:pPr algn="ctr" indent="0" marL="0">
              <a:buNone/>
            </a:pPr>
            <a:r>
              <a:rPr lang="en-US" sz="900" spc="19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pPr algn="ctr" indent="0" marL="0">
              <a:buNone/>
            </a:pPr>
            <a:r>
              <a:rPr lang="en-US" sz="900" spc="19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</a:t>
            </a:r>
            <a:pPr algn="ctr" indent="0" marL="0">
              <a:buNone/>
            </a:pPr>
            <a:r>
              <a:rPr lang="en-US" sz="900" spc="19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-</a:t>
            </a:r>
            <a:pPr algn="ctr" indent="0" marL="0">
              <a:buNone/>
            </a:pPr>
            <a:r>
              <a:rPr lang="en-US" sz="900" spc="19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pPr algn="ctr" indent="0" marL="0">
              <a:buNone/>
            </a:pPr>
            <a:r>
              <a:rPr lang="en-US" sz="90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0" name="Text 38"/>
          <p:cNvSpPr/>
          <p:nvPr/>
        </p:nvSpPr>
        <p:spPr>
          <a:xfrm>
            <a:off x="1066800" y="4119714"/>
            <a:ext cx="111252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5EFE3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修订计划下达</a:t>
            </a:r>
            <a:endParaRPr lang="en-US" sz="112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41" name="Text 39"/>
          <p:cNvSpPr/>
          <p:nvPr/>
        </p:nvSpPr>
        <p:spPr>
          <a:xfrm>
            <a:off x="1066800" y="4347377"/>
            <a:ext cx="111252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825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新名称加入「标识」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2" name="Shape 40"/>
          <p:cNvSpPr/>
          <p:nvPr/>
        </p:nvSpPr>
        <p:spPr>
          <a:xfrm>
            <a:off x="8453438" y="3143250"/>
            <a:ext cx="9525" cy="381000"/>
          </a:xfrm>
          <a:prstGeom prst="rect">
            <a:avLst/>
          </a:prstGeom>
          <a:solidFill>
            <a:srgbClr val="2E2822"/>
          </a:solidFill>
          <a:ln/>
        </p:spPr>
      </p:sp>
      <p:sp>
        <p:nvSpPr>
          <p:cNvPr id="43" name="Shape 41"/>
          <p:cNvSpPr/>
          <p:nvPr/>
        </p:nvSpPr>
        <p:spPr>
          <a:xfrm>
            <a:off x="8401050" y="3562350"/>
            <a:ext cx="114300" cy="114300"/>
          </a:xfrm>
          <a:prstGeom prst="ellipse">
            <a:avLst/>
          </a:prstGeom>
          <a:solidFill>
            <a:srgbClr val="C6A15B"/>
          </a:solidFill>
          <a:ln/>
        </p:spPr>
      </p:sp>
      <p:sp>
        <p:nvSpPr>
          <p:cNvPr id="44" name="Text 42"/>
          <p:cNvSpPr/>
          <p:nvPr/>
        </p:nvSpPr>
        <p:spPr>
          <a:xfrm>
            <a:off x="4724400" y="2595139"/>
            <a:ext cx="74676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spc="19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pPr algn="ctr" indent="0" marL="0">
              <a:buNone/>
            </a:pPr>
            <a:r>
              <a:rPr lang="en-US" sz="900" spc="19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</a:t>
            </a:r>
            <a:pPr algn="ctr" indent="0" marL="0">
              <a:buNone/>
            </a:pPr>
            <a:r>
              <a:rPr lang="en-US" sz="900" spc="19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pPr algn="ctr" indent="0" marL="0">
              <a:buNone/>
            </a:pPr>
            <a:r>
              <a:rPr lang="en-US" sz="900" spc="19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</a:t>
            </a:r>
            <a:pPr algn="ctr" indent="0" marL="0">
              <a:buNone/>
            </a:pPr>
            <a:r>
              <a:rPr lang="en-US" sz="900" spc="19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-</a:t>
            </a:r>
            <a:pPr algn="ctr" indent="0" marL="0">
              <a:buNone/>
            </a:pPr>
            <a:r>
              <a:rPr lang="en-US" sz="900" spc="19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</a:t>
            </a:r>
            <a:pPr algn="ctr" indent="0" marL="0">
              <a:buNone/>
            </a:pPr>
            <a:r>
              <a:rPr lang="en-US" sz="90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5" name="Text 43"/>
          <p:cNvSpPr/>
          <p:nvPr/>
        </p:nvSpPr>
        <p:spPr>
          <a:xfrm>
            <a:off x="4724400" y="2786214"/>
            <a:ext cx="74676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5EFE3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硬足金行标实施</a:t>
            </a:r>
            <a:endParaRPr lang="en-US" sz="112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46" name="Text 44"/>
          <p:cNvSpPr/>
          <p:nvPr/>
        </p:nvSpPr>
        <p:spPr>
          <a:xfrm>
            <a:off x="4724400" y="3013877"/>
            <a:ext cx="74676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825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QB/T 5793-2024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7" name="Shape 45"/>
          <p:cNvSpPr/>
          <p:nvPr/>
        </p:nvSpPr>
        <p:spPr>
          <a:xfrm>
            <a:off x="10282238" y="3714750"/>
            <a:ext cx="9525" cy="133350"/>
          </a:xfrm>
          <a:prstGeom prst="rect">
            <a:avLst/>
          </a:prstGeom>
          <a:solidFill>
            <a:srgbClr val="2E2822"/>
          </a:solidFill>
          <a:ln/>
        </p:spPr>
      </p:sp>
      <p:sp>
        <p:nvSpPr>
          <p:cNvPr id="48" name="Shape 46"/>
          <p:cNvSpPr/>
          <p:nvPr/>
        </p:nvSpPr>
        <p:spPr>
          <a:xfrm>
            <a:off x="10220325" y="3552825"/>
            <a:ext cx="133350" cy="133350"/>
          </a:xfrm>
          <a:prstGeom prst="ellipse">
            <a:avLst/>
          </a:prstGeom>
          <a:solidFill>
            <a:srgbClr val="0B0908"/>
          </a:solidFill>
          <a:ln w="15240">
            <a:solidFill>
              <a:srgbClr val="C6A15B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8382000" y="3928639"/>
            <a:ext cx="3810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spc="19" kern="0" dirty="0">
                <a:solidFill>
                  <a:srgbClr val="C6A1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pPr algn="ctr" indent="0" marL="0">
              <a:buNone/>
            </a:pPr>
            <a:r>
              <a:rPr lang="en-US" sz="900" spc="19" kern="0" dirty="0">
                <a:solidFill>
                  <a:srgbClr val="C6A1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</a:t>
            </a:r>
            <a:pPr algn="ctr" indent="0" marL="0">
              <a:buNone/>
            </a:pPr>
            <a:r>
              <a:rPr lang="en-US" sz="900" spc="19" kern="0" dirty="0">
                <a:solidFill>
                  <a:srgbClr val="C6A1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pPr algn="ctr" indent="0" marL="0">
              <a:buNone/>
            </a:pPr>
            <a:r>
              <a:rPr lang="en-US" sz="900" spc="19" kern="0" dirty="0">
                <a:solidFill>
                  <a:srgbClr val="C6A1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</a:t>
            </a:r>
            <a:pPr algn="ctr" indent="0" marL="0">
              <a:buNone/>
            </a:pPr>
            <a:r>
              <a:rPr lang="en-US" sz="900" spc="19" kern="0" dirty="0">
                <a:solidFill>
                  <a:srgbClr val="C6A1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-</a:t>
            </a:r>
            <a:pPr algn="ctr" indent="0" marL="0">
              <a:buNone/>
            </a:pPr>
            <a:r>
              <a:rPr lang="en-US" sz="900" spc="19" kern="0" dirty="0">
                <a:solidFill>
                  <a:srgbClr val="C6A1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pPr algn="ctr" indent="0" marL="0">
              <a:buNone/>
            </a:pPr>
            <a:r>
              <a:rPr lang="en-US" sz="900" dirty="0">
                <a:solidFill>
                  <a:srgbClr val="C6A1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0" name="Text 48"/>
          <p:cNvSpPr/>
          <p:nvPr/>
        </p:nvSpPr>
        <p:spPr>
          <a:xfrm>
            <a:off x="8382000" y="4119714"/>
            <a:ext cx="38100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DEC89F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新版仍在批准</a:t>
            </a:r>
            <a:endParaRPr lang="en-US" sz="112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51" name="Text 49"/>
          <p:cNvSpPr/>
          <p:nvPr/>
        </p:nvSpPr>
        <p:spPr>
          <a:xfrm>
            <a:off x="8382000" y="4347377"/>
            <a:ext cx="38100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825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尚未发布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2" name="Shape 50"/>
          <p:cNvSpPr/>
          <p:nvPr/>
        </p:nvSpPr>
        <p:spPr>
          <a:xfrm>
            <a:off x="2286000" y="4930140"/>
            <a:ext cx="7620000" cy="7620"/>
          </a:xfrm>
          <a:prstGeom prst="rect">
            <a:avLst/>
          </a:prstGeom>
          <a:solidFill>
            <a:srgbClr val="2E2822"/>
          </a:solidFill>
          <a:ln/>
        </p:spPr>
      </p:sp>
      <p:sp>
        <p:nvSpPr>
          <p:cNvPr id="53" name="Text 51"/>
          <p:cNvSpPr/>
          <p:nvPr/>
        </p:nvSpPr>
        <p:spPr>
          <a:xfrm>
            <a:off x="0" y="5071639"/>
            <a:ext cx="12192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spc="300" kern="0" dirty="0">
                <a:solidFill>
                  <a:srgbClr val="C6A1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现</a:t>
            </a:r>
            <a:pPr algn="ctr" indent="0" marL="0">
              <a:buNone/>
            </a:pPr>
            <a:r>
              <a:rPr lang="en-US" sz="900" spc="300" kern="0" dirty="0">
                <a:solidFill>
                  <a:srgbClr val="C6A1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在</a:t>
            </a:r>
            <a:pPr algn="ctr" indent="0" marL="0">
              <a:buNone/>
            </a:pPr>
            <a:r>
              <a:rPr lang="en-US" sz="900" spc="300" kern="0" dirty="0">
                <a:solidFill>
                  <a:srgbClr val="C6A1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怎</a:t>
            </a:r>
            <a:pPr algn="ctr" indent="0" marL="0">
              <a:buNone/>
            </a:pPr>
            <a:r>
              <a:rPr lang="en-US" sz="900" spc="300" kern="0" dirty="0">
                <a:solidFill>
                  <a:srgbClr val="C6A1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么</a:t>
            </a:r>
            <a:pPr algn="ctr" indent="0" marL="0">
              <a:buNone/>
            </a:pPr>
            <a:r>
              <a:rPr lang="en-US" sz="900" dirty="0">
                <a:solidFill>
                  <a:srgbClr val="C6A1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做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4" name="Text 52"/>
          <p:cNvSpPr/>
          <p:nvPr/>
        </p:nvSpPr>
        <p:spPr>
          <a:xfrm>
            <a:off x="0" y="5310487"/>
            <a:ext cx="121920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rgbClr val="F5EFE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价签和凭证按现行要求，标清纯度、重量、计价方式和工费。新版发布后，总部统一给出价签和印记的改法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5" name="Text 53"/>
          <p:cNvSpPr/>
          <p:nvPr/>
        </p:nvSpPr>
        <p:spPr>
          <a:xfrm>
            <a:off x="609600" y="6004727"/>
            <a:ext cx="115824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来源：国家标准信息公共服务平台（2026-10-07 查询），市场监管总局令第 56 号，行业标准信息服务平台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0908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7813" b="781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vg2pptx-gradient-s0012-000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rotWithShape="1">
            <a:gsLst>
              <a:gs pos="0">
                <a:srgbClr val="0B0908">
                  <a:alpha val="94000"/>
                </a:srgbClr>
              </a:gs>
              <a:gs pos="42000">
                <a:srgbClr val="0B0908">
                  <a:alpha val="78000"/>
                </a:srgbClr>
              </a:gs>
              <a:gs pos="78000">
                <a:srgbClr val="0B0908">
                  <a:alpha val="15000"/>
                </a:srgbClr>
              </a:gs>
              <a:gs pos="100000">
                <a:srgbClr val="0B0908">
                  <a:alpha val="15000"/>
                </a:srgbClr>
              </a:gs>
            </a:gsLst>
            <a:lin ang="0" scaled="1"/>
          </a:gradFill>
          <a:ln/>
        </p:spPr>
      </p:sp>
      <p:sp>
        <p:nvSpPr>
          <p:cNvPr id="5" name="Shape 2"/>
          <p:cNvSpPr/>
          <p:nvPr/>
        </p:nvSpPr>
        <p:spPr>
          <a:xfrm>
            <a:off x="304800" y="304800"/>
            <a:ext cx="11582400" cy="0"/>
          </a:xfrm>
          <a:prstGeom prst="line">
            <a:avLst/>
          </a:prstGeom>
          <a:noFill/>
          <a:ln w="13335">
            <a:solidFill>
              <a:srgbClr val="C6A15B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11887200" y="304800"/>
            <a:ext cx="0" cy="6248400"/>
          </a:xfrm>
          <a:prstGeom prst="line">
            <a:avLst/>
          </a:prstGeom>
          <a:noFill/>
          <a:ln w="13335">
            <a:solidFill>
              <a:srgbClr val="C6A15B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304800" y="6553200"/>
            <a:ext cx="11582400" cy="0"/>
          </a:xfrm>
          <a:prstGeom prst="line">
            <a:avLst/>
          </a:prstGeom>
          <a:noFill/>
          <a:ln w="13335">
            <a:solidFill>
              <a:srgbClr val="C6A15B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304800" y="304800"/>
            <a:ext cx="0" cy="6248400"/>
          </a:xfrm>
          <a:prstGeom prst="line">
            <a:avLst/>
          </a:prstGeom>
          <a:noFill/>
          <a:ln w="13335">
            <a:solidFill>
              <a:srgbClr val="C6A15B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381000" y="381000"/>
            <a:ext cx="11430000" cy="0"/>
          </a:xfrm>
          <a:prstGeom prst="line">
            <a:avLst/>
          </a:prstGeom>
          <a:noFill/>
          <a:ln w="6667">
            <a:solidFill>
              <a:srgbClr val="8E7342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11811000" y="381000"/>
            <a:ext cx="0" cy="6096000"/>
          </a:xfrm>
          <a:prstGeom prst="line">
            <a:avLst/>
          </a:prstGeom>
          <a:noFill/>
          <a:ln w="6667">
            <a:solidFill>
              <a:srgbClr val="8E7342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381000" y="6477000"/>
            <a:ext cx="11430000" cy="0"/>
          </a:xfrm>
          <a:prstGeom prst="line">
            <a:avLst/>
          </a:prstGeom>
          <a:noFill/>
          <a:ln w="6667">
            <a:solidFill>
              <a:srgbClr val="8E7342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381000" y="381000"/>
            <a:ext cx="0" cy="6096000"/>
          </a:xfrm>
          <a:prstGeom prst="line">
            <a:avLst/>
          </a:prstGeom>
          <a:noFill/>
          <a:ln w="6667">
            <a:solidFill>
              <a:srgbClr val="8E7342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914400" y="937789"/>
            <a:ext cx="112776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spc="450" kern="0" dirty="0">
                <a:solidFill>
                  <a:srgbClr val="C6A1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年</a:t>
            </a:r>
            <a:pPr algn="l" indent="0" marL="0">
              <a:buNone/>
            </a:pPr>
            <a:r>
              <a:rPr lang="en-US" sz="900" spc="450" kern="0" dirty="0">
                <a:solidFill>
                  <a:srgbClr val="C6A1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度</a:t>
            </a:r>
            <a:pPr algn="l" indent="0" marL="0">
              <a:buNone/>
            </a:pPr>
            <a:r>
              <a:rPr lang="en-US" sz="900" spc="450" kern="0" dirty="0">
                <a:solidFill>
                  <a:srgbClr val="C6A1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经</a:t>
            </a:r>
            <a:pPr algn="l" indent="0" marL="0">
              <a:buNone/>
            </a:pPr>
            <a:r>
              <a:rPr lang="en-US" sz="900" spc="450" kern="0" dirty="0">
                <a:solidFill>
                  <a:srgbClr val="C6A1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销</a:t>
            </a:r>
            <a:pPr algn="l" indent="0" marL="0">
              <a:buNone/>
            </a:pPr>
            <a:r>
              <a:rPr lang="en-US" sz="900" spc="450" kern="0" dirty="0">
                <a:solidFill>
                  <a:srgbClr val="C6A1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商</a:t>
            </a:r>
            <a:pPr algn="l" indent="0" marL="0">
              <a:buNone/>
            </a:pPr>
            <a:r>
              <a:rPr lang="en-US" sz="900" spc="450" kern="0" dirty="0">
                <a:solidFill>
                  <a:srgbClr val="C6A1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大</a:t>
            </a:r>
            <a:pPr algn="l" indent="0" marL="0">
              <a:buNone/>
            </a:pPr>
            <a:r>
              <a:rPr lang="en-US" sz="900" dirty="0">
                <a:solidFill>
                  <a:srgbClr val="C6A1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会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4" name="Text 11"/>
          <p:cNvSpPr/>
          <p:nvPr/>
        </p:nvSpPr>
        <p:spPr>
          <a:xfrm>
            <a:off x="914400" y="2150886"/>
            <a:ext cx="11277600" cy="1600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0" spc="-450" kern="0" dirty="0">
                <a:solidFill>
                  <a:srgbClr val="C6A15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I</a:t>
            </a:r>
            <a:pPr algn="l" indent="0" marL="0">
              <a:buNone/>
            </a:pPr>
            <a:r>
              <a:rPr lang="en-US" sz="10500" spc="-450" kern="0" dirty="0">
                <a:solidFill>
                  <a:srgbClr val="C6A15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I</a:t>
            </a:r>
            <a:pPr algn="l" indent="0" marL="0">
              <a:buNone/>
            </a:pPr>
            <a:r>
              <a:rPr lang="en-US" sz="10500" dirty="0">
                <a:solidFill>
                  <a:srgbClr val="C6A15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I</a:t>
            </a:r>
            <a:endParaRPr lang="en-US" sz="105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5" name="Text 12"/>
          <p:cNvSpPr/>
          <p:nvPr/>
        </p:nvSpPr>
        <p:spPr>
          <a:xfrm>
            <a:off x="952500" y="3843637"/>
            <a:ext cx="112395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spc="450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</a:t>
            </a:r>
            <a:pPr algn="l" indent="0" marL="0">
              <a:buNone/>
            </a:pPr>
            <a:r>
              <a:rPr lang="en-US" sz="1050" spc="450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三</a:t>
            </a:r>
            <a:pPr algn="l" indent="0" marL="0">
              <a:buNone/>
            </a:pPr>
            <a:r>
              <a:rPr lang="en-US" sz="105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章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6" name="Text 13"/>
          <p:cNvSpPr/>
          <p:nvPr/>
        </p:nvSpPr>
        <p:spPr>
          <a:xfrm>
            <a:off x="914400" y="4160409"/>
            <a:ext cx="11277600" cy="5943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900" b="1" spc="300" kern="0" dirty="0">
                <a:solidFill>
                  <a:srgbClr val="F5EFE3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我</a:t>
            </a:r>
            <a:pPr algn="l" indent="0" marL="0">
              <a:buNone/>
            </a:pPr>
            <a:r>
              <a:rPr lang="en-US" sz="3900" b="1" spc="300" kern="0" dirty="0">
                <a:solidFill>
                  <a:srgbClr val="F5EFE3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们</a:t>
            </a:r>
            <a:pPr algn="l" indent="0" marL="0">
              <a:buNone/>
            </a:pPr>
            <a:r>
              <a:rPr lang="en-US" sz="3900" b="1" spc="300" kern="0" dirty="0">
                <a:solidFill>
                  <a:srgbClr val="F5EFE3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一</a:t>
            </a:r>
            <a:pPr algn="l" indent="0" marL="0">
              <a:buNone/>
            </a:pPr>
            <a:r>
              <a:rPr lang="en-US" sz="3900" b="1" spc="300" kern="0" dirty="0">
                <a:solidFill>
                  <a:srgbClr val="F5EFE3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起</a:t>
            </a:r>
            <a:pPr algn="l" indent="0" marL="0">
              <a:buNone/>
            </a:pPr>
            <a:r>
              <a:rPr lang="en-US" sz="3900" b="1" spc="300" kern="0" dirty="0">
                <a:solidFill>
                  <a:srgbClr val="F5EFE3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做</a:t>
            </a:r>
            <a:pPr algn="l" indent="0" marL="0">
              <a:buNone/>
            </a:pPr>
            <a:r>
              <a:rPr lang="en-US" sz="3900" b="1" spc="300" kern="0" dirty="0">
                <a:solidFill>
                  <a:srgbClr val="F5EFE3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什</a:t>
            </a:r>
            <a:pPr algn="l" indent="0" marL="0">
              <a:buNone/>
            </a:pPr>
            <a:r>
              <a:rPr lang="en-US" sz="3900" b="1" dirty="0">
                <a:solidFill>
                  <a:srgbClr val="F5EFE3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么</a:t>
            </a:r>
            <a:endParaRPr lang="en-US" sz="39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7" name="Shape 14"/>
          <p:cNvSpPr/>
          <p:nvPr/>
        </p:nvSpPr>
        <p:spPr>
          <a:xfrm>
            <a:off x="952500" y="4985385"/>
            <a:ext cx="1143000" cy="11430"/>
          </a:xfrm>
          <a:prstGeom prst="rect">
            <a:avLst/>
          </a:prstGeom>
          <a:solidFill>
            <a:srgbClr val="C6A15B"/>
          </a:solidFill>
          <a:ln/>
        </p:spPr>
      </p:sp>
      <p:sp>
        <p:nvSpPr>
          <p:cNvPr id="18" name="Text 15"/>
          <p:cNvSpPr/>
          <p:nvPr/>
        </p:nvSpPr>
        <p:spPr>
          <a:xfrm>
            <a:off x="952500" y="5196548"/>
            <a:ext cx="112395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产品、定价、门店服务和金价风险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9" name="Text 16"/>
          <p:cNvSpPr/>
          <p:nvPr/>
        </p:nvSpPr>
        <p:spPr>
          <a:xfrm>
            <a:off x="0" y="6347265"/>
            <a:ext cx="11620500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75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示意图（AI 生成）</a:t>
            </a:r>
            <a:endParaRPr lang="en-US" sz="7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0908"/>
          </a:solidFill>
          <a:ln/>
        </p:spPr>
      </p:sp>
      <p:sp>
        <p:nvSpPr>
          <p:cNvPr id="3" name="Shape 1"/>
          <p:cNvSpPr/>
          <p:nvPr/>
        </p:nvSpPr>
        <p:spPr>
          <a:xfrm>
            <a:off x="233362" y="233362"/>
            <a:ext cx="11725275" cy="0"/>
          </a:xfrm>
          <a:prstGeom prst="line">
            <a:avLst/>
          </a:prstGeom>
          <a:noFill/>
          <a:ln w="9525">
            <a:solidFill>
              <a:srgbClr val="2E2822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1958638" y="233362"/>
            <a:ext cx="0" cy="6391275"/>
          </a:xfrm>
          <a:prstGeom prst="line">
            <a:avLst/>
          </a:prstGeom>
          <a:noFill/>
          <a:ln w="9525">
            <a:solidFill>
              <a:srgbClr val="2E2822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233362" y="6624638"/>
            <a:ext cx="11725275" cy="0"/>
          </a:xfrm>
          <a:prstGeom prst="line">
            <a:avLst/>
          </a:prstGeom>
          <a:noFill/>
          <a:ln w="9525">
            <a:solidFill>
              <a:srgbClr val="2E2822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33362" y="233362"/>
            <a:ext cx="0" cy="6391275"/>
          </a:xfrm>
          <a:prstGeom prst="line">
            <a:avLst/>
          </a:prstGeom>
          <a:noFill/>
          <a:ln w="9525">
            <a:solidFill>
              <a:srgbClr val="2E2822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09600" y="6366677"/>
            <a:ext cx="115824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年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度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经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销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商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大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会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·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二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〇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二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六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年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十</a:t>
            </a:r>
            <a:pPr algn="l" indent="0" marL="0">
              <a:buNone/>
            </a:pPr>
            <a:r>
              <a:rPr lang="en-US" sz="825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月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11129963" y="6329363"/>
            <a:ext cx="447675" cy="2000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C6A15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1153775" y="6353175"/>
            <a:ext cx="400050" cy="152400"/>
          </a:xfrm>
          <a:prstGeom prst="roundRect">
            <a:avLst>
              <a:gd name="adj" fmla="val 50000"/>
            </a:avLst>
          </a:prstGeom>
          <a:noFill/>
          <a:ln w="5715">
            <a:solidFill>
              <a:srgbClr val="7B643A"/>
            </a:solidFill>
            <a:prstDash val="solid"/>
          </a:ln>
        </p:spPr>
      </p:sp>
      <p:sp>
        <p:nvSpPr>
          <p:cNvPr id="10" name="pptwise-slidenum-s0013"/>
          <p:cNvSpPr/>
          <p:nvPr/>
        </p:nvSpPr>
        <p:spPr>
          <a:xfrm>
            <a:off x="10515600" y="6357106"/>
            <a:ext cx="1676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fld id="{B6F15528-21DE-4FAA-801E-634DDDAF4B2B}" type="slidenum">
              <a:rPr lang="en-US" sz="900" dirty="0">
                <a:solidFill>
                  <a:srgbClr val="C6A15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14</a:t>
            </a:fld>
            <a:endParaRPr lang="en-US" sz="9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4791075" y="462915"/>
            <a:ext cx="266700" cy="7620"/>
          </a:xfrm>
          <a:prstGeom prst="rect">
            <a:avLst/>
          </a:prstGeom>
          <a:solidFill>
            <a:srgbClr val="C6A15B"/>
          </a:solidFill>
          <a:ln/>
        </p:spPr>
      </p:sp>
      <p:sp>
        <p:nvSpPr>
          <p:cNvPr id="12" name="Text 10"/>
          <p:cNvSpPr/>
          <p:nvPr/>
        </p:nvSpPr>
        <p:spPr>
          <a:xfrm>
            <a:off x="0" y="394864"/>
            <a:ext cx="12192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spc="225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</a:t>
            </a:r>
            <a:pPr algn="ctr" indent="0" marL="0">
              <a:buNone/>
            </a:pPr>
            <a:r>
              <a:rPr lang="en-US" sz="900" spc="225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三</a:t>
            </a:r>
            <a:pPr algn="ctr" indent="0" marL="0">
              <a:buNone/>
            </a:pPr>
            <a:r>
              <a:rPr lang="en-US" sz="900" spc="225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章</a:t>
            </a:r>
            <a:pPr algn="ctr" indent="0" marL="0">
              <a:buNone/>
            </a:pPr>
            <a:r>
              <a:rPr lang="en-US" sz="900" spc="225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　</a:t>
            </a:r>
            <a:pPr algn="ctr" indent="0" marL="0">
              <a:buNone/>
            </a:pPr>
            <a:r>
              <a:rPr lang="en-US" sz="900" spc="225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我</a:t>
            </a:r>
            <a:pPr algn="ctr" indent="0" marL="0">
              <a:buNone/>
            </a:pPr>
            <a:r>
              <a:rPr lang="en-US" sz="900" spc="225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们</a:t>
            </a:r>
            <a:pPr algn="ctr" indent="0" marL="0">
              <a:buNone/>
            </a:pPr>
            <a:r>
              <a:rPr lang="en-US" sz="900" spc="225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一</a:t>
            </a:r>
            <a:pPr algn="ctr" indent="0" marL="0">
              <a:buNone/>
            </a:pPr>
            <a:r>
              <a:rPr lang="en-US" sz="900" spc="225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起</a:t>
            </a:r>
            <a:pPr algn="ctr" indent="0" marL="0">
              <a:buNone/>
            </a:pPr>
            <a:r>
              <a:rPr lang="en-US" sz="900" spc="225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做</a:t>
            </a:r>
            <a:pPr algn="ctr" indent="0" marL="0">
              <a:buNone/>
            </a:pPr>
            <a:r>
              <a:rPr lang="en-US" sz="900" spc="225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什</a:t>
            </a:r>
            <a:pPr algn="ctr" indent="0" marL="0">
              <a:buNone/>
            </a:pPr>
            <a:r>
              <a:rPr lang="en-US" sz="90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么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7134225" y="462915"/>
            <a:ext cx="266700" cy="7620"/>
          </a:xfrm>
          <a:prstGeom prst="rect">
            <a:avLst/>
          </a:prstGeom>
          <a:solidFill>
            <a:srgbClr val="C6A15B"/>
          </a:solidFill>
          <a:ln/>
        </p:spPr>
      </p:sp>
      <p:sp>
        <p:nvSpPr>
          <p:cNvPr id="14" name="Text 12"/>
          <p:cNvSpPr/>
          <p:nvPr/>
        </p:nvSpPr>
        <p:spPr>
          <a:xfrm>
            <a:off x="0" y="1000427"/>
            <a:ext cx="121920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2250" b="1" dirty="0">
                <a:solidFill>
                  <a:srgbClr val="C6A15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明年上新往三处走：古法金、设计款、小克重</a:t>
            </a:r>
            <a:endParaRPr lang="en-US" sz="22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6057900" y="1447800"/>
            <a:ext cx="76200" cy="76200"/>
          </a:xfrm>
          <a:custGeom>
            <a:avLst/>
            <a:gdLst/>
            <a:ahLst/>
            <a:cxnLst/>
            <a:rect l="l" t="t" r="r" b="b"/>
            <a:pathLst>
              <a:path w="76200" h="76200">
                <a:moveTo>
                  <a:pt x="38100" y="0"/>
                </a:moveTo>
                <a:lnTo>
                  <a:pt x="76200" y="38100"/>
                </a:lnTo>
                <a:lnTo>
                  <a:pt x="38100" y="76200"/>
                </a:lnTo>
                <a:lnTo>
                  <a:pt x="0" y="38100"/>
                </a:lnTo>
                <a:close/>
              </a:path>
            </a:pathLst>
          </a:custGeom>
          <a:solidFill>
            <a:srgbClr val="C6A15B"/>
          </a:solidFill>
          <a:ln/>
        </p:spPr>
      </p:sp>
      <p:sp>
        <p:nvSpPr>
          <p:cNvPr id="16" name="Shape 14"/>
          <p:cNvSpPr/>
          <p:nvPr/>
        </p:nvSpPr>
        <p:spPr>
          <a:xfrm>
            <a:off x="5753100" y="1483043"/>
            <a:ext cx="228600" cy="7144"/>
          </a:xfrm>
          <a:prstGeom prst="rect">
            <a:avLst/>
          </a:prstGeom>
          <a:solidFill>
            <a:srgbClr val="C6A15B"/>
          </a:solidFill>
          <a:ln/>
        </p:spPr>
      </p:sp>
      <p:sp>
        <p:nvSpPr>
          <p:cNvPr id="17" name="Shape 15"/>
          <p:cNvSpPr/>
          <p:nvPr/>
        </p:nvSpPr>
        <p:spPr>
          <a:xfrm>
            <a:off x="6210300" y="1483043"/>
            <a:ext cx="228600" cy="7144"/>
          </a:xfrm>
          <a:prstGeom prst="rect">
            <a:avLst/>
          </a:prstGeom>
          <a:solidFill>
            <a:srgbClr val="C6A15B"/>
          </a:solidFill>
          <a:ln/>
        </p:spPr>
      </p:sp>
      <p:pic>
        <p:nvPicPr>
          <p:cNvPr id="18" name="Image 0" descr="preencoded.png">    </p:cNvPr>
          <p:cNvPicPr>
            <a:picLocks noChangeAspect="1"/>
          </p:cNvPicPr>
          <p:nvPr/>
        </p:nvPicPr>
        <p:blipFill>
          <a:blip r:embed="rId1"/>
          <a:srcRect l="9907" r="9907" t="0" b="0"/>
          <a:stretch/>
        </p:blipFill>
        <p:spPr>
          <a:xfrm>
            <a:off x="914400" y="1828800"/>
            <a:ext cx="3276600" cy="2724150"/>
          </a:xfrm>
          <a:prstGeom prst="rect">
            <a:avLst/>
          </a:prstGeom>
        </p:spPr>
      </p:pic>
      <p:sp>
        <p:nvSpPr>
          <p:cNvPr id="19" name="Shape 16"/>
          <p:cNvSpPr/>
          <p:nvPr/>
        </p:nvSpPr>
        <p:spPr>
          <a:xfrm>
            <a:off x="919162" y="1833563"/>
            <a:ext cx="3267075" cy="0"/>
          </a:xfrm>
          <a:prstGeom prst="line">
            <a:avLst/>
          </a:prstGeom>
          <a:noFill/>
          <a:ln w="7620">
            <a:solidFill>
              <a:srgbClr val="7B643A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4186238" y="1833563"/>
            <a:ext cx="0" cy="2714625"/>
          </a:xfrm>
          <a:prstGeom prst="line">
            <a:avLst/>
          </a:prstGeom>
          <a:noFill/>
          <a:ln w="7620">
            <a:solidFill>
              <a:srgbClr val="7B643A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919162" y="4548188"/>
            <a:ext cx="3267075" cy="0"/>
          </a:xfrm>
          <a:prstGeom prst="line">
            <a:avLst/>
          </a:prstGeom>
          <a:noFill/>
          <a:ln w="7620">
            <a:solidFill>
              <a:srgbClr val="7B643A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919162" y="1833563"/>
            <a:ext cx="0" cy="2714625"/>
          </a:xfrm>
          <a:prstGeom prst="line">
            <a:avLst/>
          </a:prstGeom>
          <a:noFill/>
          <a:ln w="7620">
            <a:solidFill>
              <a:srgbClr val="7B643A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0" y="4731607"/>
            <a:ext cx="510540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650" b="1" spc="450" kern="0" dirty="0">
                <a:solidFill>
                  <a:srgbClr val="C6A15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古</a:t>
            </a:r>
            <a:pPr algn="ctr" indent="0" marL="0">
              <a:buNone/>
            </a:pPr>
            <a:r>
              <a:rPr lang="en-US" sz="1650" b="1" spc="450" kern="0" dirty="0">
                <a:solidFill>
                  <a:srgbClr val="C6A15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法</a:t>
            </a:r>
            <a:pPr algn="ctr" indent="0" marL="0">
              <a:buNone/>
            </a:pPr>
            <a:r>
              <a:rPr lang="en-US" sz="1650" b="1" dirty="0">
                <a:solidFill>
                  <a:srgbClr val="C6A15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金</a:t>
            </a:r>
            <a:endParaRPr lang="en-US" sz="16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24" name="Text 21"/>
          <p:cNvSpPr/>
          <p:nvPr/>
        </p:nvSpPr>
        <p:spPr>
          <a:xfrm>
            <a:off x="0" y="5062475"/>
            <a:ext cx="51054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dirty="0">
                <a:solidFill>
                  <a:srgbClr val="F5EFE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手工厚重，零售商的核心利润来源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pic>
        <p:nvPicPr>
          <p:cNvPr id="25" name="Image 1" descr="preencoded.png">    </p:cNvPr>
          <p:cNvPicPr>
            <a:picLocks noChangeAspect="1"/>
          </p:cNvPicPr>
          <p:nvPr/>
        </p:nvPicPr>
        <p:blipFill>
          <a:blip r:embed="rId2"/>
          <a:srcRect l="9907" r="9907" t="0" b="0"/>
          <a:stretch/>
        </p:blipFill>
        <p:spPr>
          <a:xfrm>
            <a:off x="4457700" y="1828800"/>
            <a:ext cx="3276600" cy="2724150"/>
          </a:xfrm>
          <a:prstGeom prst="rect">
            <a:avLst/>
          </a:prstGeom>
        </p:spPr>
      </p:pic>
      <p:sp>
        <p:nvSpPr>
          <p:cNvPr id="26" name="Shape 22"/>
          <p:cNvSpPr/>
          <p:nvPr/>
        </p:nvSpPr>
        <p:spPr>
          <a:xfrm>
            <a:off x="4462463" y="1833563"/>
            <a:ext cx="3267075" cy="0"/>
          </a:xfrm>
          <a:prstGeom prst="line">
            <a:avLst/>
          </a:prstGeom>
          <a:noFill/>
          <a:ln w="7620">
            <a:solidFill>
              <a:srgbClr val="7B643A"/>
            </a:solidFill>
            <a:prstDash val="solid"/>
          </a:ln>
        </p:spPr>
      </p:sp>
      <p:sp>
        <p:nvSpPr>
          <p:cNvPr id="27" name="Shape 23"/>
          <p:cNvSpPr/>
          <p:nvPr/>
        </p:nvSpPr>
        <p:spPr>
          <a:xfrm>
            <a:off x="7729538" y="1833563"/>
            <a:ext cx="0" cy="2714625"/>
          </a:xfrm>
          <a:prstGeom prst="line">
            <a:avLst/>
          </a:prstGeom>
          <a:noFill/>
          <a:ln w="7620">
            <a:solidFill>
              <a:srgbClr val="7B643A"/>
            </a:solidFill>
            <a:prstDash val="solid"/>
          </a:ln>
        </p:spPr>
      </p:sp>
      <p:sp>
        <p:nvSpPr>
          <p:cNvPr id="28" name="Shape 24"/>
          <p:cNvSpPr/>
          <p:nvPr/>
        </p:nvSpPr>
        <p:spPr>
          <a:xfrm>
            <a:off x="4462463" y="4548188"/>
            <a:ext cx="3267075" cy="0"/>
          </a:xfrm>
          <a:prstGeom prst="line">
            <a:avLst/>
          </a:prstGeom>
          <a:noFill/>
          <a:ln w="7620">
            <a:solidFill>
              <a:srgbClr val="7B643A"/>
            </a:solidFill>
            <a:prstDash val="solid"/>
          </a:ln>
        </p:spPr>
      </p:sp>
      <p:sp>
        <p:nvSpPr>
          <p:cNvPr id="29" name="Shape 25"/>
          <p:cNvSpPr/>
          <p:nvPr/>
        </p:nvSpPr>
        <p:spPr>
          <a:xfrm>
            <a:off x="4462463" y="1833563"/>
            <a:ext cx="0" cy="2714625"/>
          </a:xfrm>
          <a:prstGeom prst="line">
            <a:avLst/>
          </a:prstGeom>
          <a:noFill/>
          <a:ln w="7620">
            <a:solidFill>
              <a:srgbClr val="7B643A"/>
            </a:solidFill>
            <a:prstDash val="solid"/>
          </a:ln>
        </p:spPr>
      </p:sp>
      <p:sp>
        <p:nvSpPr>
          <p:cNvPr id="30" name="Text 26"/>
          <p:cNvSpPr/>
          <p:nvPr/>
        </p:nvSpPr>
        <p:spPr>
          <a:xfrm>
            <a:off x="0" y="4731607"/>
            <a:ext cx="1219200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650" b="1" spc="450" kern="0" dirty="0">
                <a:solidFill>
                  <a:srgbClr val="C6A15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设</a:t>
            </a:r>
            <a:pPr algn="ctr" indent="0" marL="0">
              <a:buNone/>
            </a:pPr>
            <a:r>
              <a:rPr lang="en-US" sz="1650" b="1" spc="450" kern="0" dirty="0">
                <a:solidFill>
                  <a:srgbClr val="C6A15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计</a:t>
            </a:r>
            <a:pPr algn="ctr" indent="0" marL="0">
              <a:buNone/>
            </a:pPr>
            <a:r>
              <a:rPr lang="en-US" sz="1650" b="1" dirty="0">
                <a:solidFill>
                  <a:srgbClr val="C6A15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款</a:t>
            </a:r>
            <a:endParaRPr lang="en-US" sz="16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31" name="Text 27"/>
          <p:cNvSpPr/>
          <p:nvPr/>
        </p:nvSpPr>
        <p:spPr>
          <a:xfrm>
            <a:off x="0" y="5062475"/>
            <a:ext cx="121920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dirty="0">
                <a:solidFill>
                  <a:srgbClr val="F5EFE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轻克重、设计感强、附加值高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pic>
        <p:nvPicPr>
          <p:cNvPr id="32" name="Image 2" descr="preencoded.png">    </p:cNvPr>
          <p:cNvPicPr>
            <a:picLocks noChangeAspect="1"/>
          </p:cNvPicPr>
          <p:nvPr/>
        </p:nvPicPr>
        <p:blipFill>
          <a:blip r:embed="rId3"/>
          <a:srcRect l="9907" r="9907" t="0" b="0"/>
          <a:stretch/>
        </p:blipFill>
        <p:spPr>
          <a:xfrm>
            <a:off x="8001000" y="1828800"/>
            <a:ext cx="3276600" cy="2724150"/>
          </a:xfrm>
          <a:prstGeom prst="rect">
            <a:avLst/>
          </a:prstGeom>
        </p:spPr>
      </p:pic>
      <p:sp>
        <p:nvSpPr>
          <p:cNvPr id="33" name="Shape 28"/>
          <p:cNvSpPr/>
          <p:nvPr/>
        </p:nvSpPr>
        <p:spPr>
          <a:xfrm>
            <a:off x="8005763" y="1833563"/>
            <a:ext cx="3267075" cy="0"/>
          </a:xfrm>
          <a:prstGeom prst="line">
            <a:avLst/>
          </a:prstGeom>
          <a:noFill/>
          <a:ln w="7620">
            <a:solidFill>
              <a:srgbClr val="7B643A"/>
            </a:solidFill>
            <a:prstDash val="solid"/>
          </a:ln>
        </p:spPr>
      </p:sp>
      <p:sp>
        <p:nvSpPr>
          <p:cNvPr id="34" name="Shape 29"/>
          <p:cNvSpPr/>
          <p:nvPr/>
        </p:nvSpPr>
        <p:spPr>
          <a:xfrm>
            <a:off x="11272838" y="1833563"/>
            <a:ext cx="0" cy="2714625"/>
          </a:xfrm>
          <a:prstGeom prst="line">
            <a:avLst/>
          </a:prstGeom>
          <a:noFill/>
          <a:ln w="7620">
            <a:solidFill>
              <a:srgbClr val="7B643A"/>
            </a:solidFill>
            <a:prstDash val="solid"/>
          </a:ln>
        </p:spPr>
      </p:sp>
      <p:sp>
        <p:nvSpPr>
          <p:cNvPr id="35" name="Shape 30"/>
          <p:cNvSpPr/>
          <p:nvPr/>
        </p:nvSpPr>
        <p:spPr>
          <a:xfrm>
            <a:off x="8005763" y="4548188"/>
            <a:ext cx="3267075" cy="0"/>
          </a:xfrm>
          <a:prstGeom prst="line">
            <a:avLst/>
          </a:prstGeom>
          <a:noFill/>
          <a:ln w="7620">
            <a:solidFill>
              <a:srgbClr val="7B643A"/>
            </a:solidFill>
            <a:prstDash val="solid"/>
          </a:ln>
        </p:spPr>
      </p:sp>
      <p:sp>
        <p:nvSpPr>
          <p:cNvPr id="36" name="Shape 31"/>
          <p:cNvSpPr/>
          <p:nvPr/>
        </p:nvSpPr>
        <p:spPr>
          <a:xfrm>
            <a:off x="8005763" y="1833563"/>
            <a:ext cx="0" cy="2714625"/>
          </a:xfrm>
          <a:prstGeom prst="line">
            <a:avLst/>
          </a:prstGeom>
          <a:noFill/>
          <a:ln w="7620">
            <a:solidFill>
              <a:srgbClr val="7B643A"/>
            </a:solidFill>
            <a:prstDash val="solid"/>
          </a:ln>
        </p:spPr>
      </p:sp>
      <p:sp>
        <p:nvSpPr>
          <p:cNvPr id="37" name="Text 32"/>
          <p:cNvSpPr/>
          <p:nvPr/>
        </p:nvSpPr>
        <p:spPr>
          <a:xfrm>
            <a:off x="7086600" y="4731607"/>
            <a:ext cx="510540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650" b="1" spc="450" kern="0" dirty="0">
                <a:solidFill>
                  <a:srgbClr val="C6A15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小</a:t>
            </a:r>
            <a:pPr algn="ctr" indent="0" marL="0">
              <a:buNone/>
            </a:pPr>
            <a:r>
              <a:rPr lang="en-US" sz="1650" b="1" spc="450" kern="0" dirty="0">
                <a:solidFill>
                  <a:srgbClr val="C6A15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克</a:t>
            </a:r>
            <a:pPr algn="ctr" indent="0" marL="0">
              <a:buNone/>
            </a:pPr>
            <a:r>
              <a:rPr lang="en-US" sz="1650" b="1" dirty="0">
                <a:solidFill>
                  <a:srgbClr val="C6A15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重</a:t>
            </a:r>
            <a:endParaRPr lang="en-US" sz="16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38" name="Text 33"/>
          <p:cNvSpPr/>
          <p:nvPr/>
        </p:nvSpPr>
        <p:spPr>
          <a:xfrm>
            <a:off x="7086600" y="5034985"/>
            <a:ext cx="51054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dirty="0">
                <a:solidFill>
                  <a:srgbClr val="F5EFE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10 克以内的产品占门店销量 </a:t>
            </a:r>
            <a:pPr algn="ctr" indent="0" marL="0">
              <a:buNone/>
            </a:pPr>
            <a:r>
              <a:rPr lang="en-US" sz="1200" b="1" dirty="0">
                <a:solidFill>
                  <a:srgbClr val="DEC89F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45%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9" name="Text 34"/>
          <p:cNvSpPr/>
          <p:nvPr/>
        </p:nvSpPr>
        <p:spPr>
          <a:xfrm>
            <a:off x="609600" y="5909477"/>
            <a:ext cx="115824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来源：世界黄金协会《2025 中国金饰零售市场洞察》（576 份店长反馈），中国黄金协会 2025 年上半年公告。图片为 AI 生成的示意图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0908"/>
          </a:solidFill>
          <a:ln/>
        </p:spPr>
      </p:sp>
      <p:sp>
        <p:nvSpPr>
          <p:cNvPr id="3" name="Shape 1"/>
          <p:cNvSpPr/>
          <p:nvPr/>
        </p:nvSpPr>
        <p:spPr>
          <a:xfrm>
            <a:off x="233362" y="233362"/>
            <a:ext cx="11725275" cy="0"/>
          </a:xfrm>
          <a:prstGeom prst="line">
            <a:avLst/>
          </a:prstGeom>
          <a:noFill/>
          <a:ln w="9525">
            <a:solidFill>
              <a:srgbClr val="2E2822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1958638" y="233362"/>
            <a:ext cx="0" cy="6391275"/>
          </a:xfrm>
          <a:prstGeom prst="line">
            <a:avLst/>
          </a:prstGeom>
          <a:noFill/>
          <a:ln w="9525">
            <a:solidFill>
              <a:srgbClr val="2E2822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233362" y="6624638"/>
            <a:ext cx="11725275" cy="0"/>
          </a:xfrm>
          <a:prstGeom prst="line">
            <a:avLst/>
          </a:prstGeom>
          <a:noFill/>
          <a:ln w="9525">
            <a:solidFill>
              <a:srgbClr val="2E2822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33362" y="233362"/>
            <a:ext cx="0" cy="6391275"/>
          </a:xfrm>
          <a:prstGeom prst="line">
            <a:avLst/>
          </a:prstGeom>
          <a:noFill/>
          <a:ln w="9525">
            <a:solidFill>
              <a:srgbClr val="2E2822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09600" y="6366677"/>
            <a:ext cx="115824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年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度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经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销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商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大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会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·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二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〇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二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六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年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十</a:t>
            </a:r>
            <a:pPr algn="l" indent="0" marL="0">
              <a:buNone/>
            </a:pPr>
            <a:r>
              <a:rPr lang="en-US" sz="825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月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11129963" y="6329363"/>
            <a:ext cx="447675" cy="2000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C6A15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1153775" y="6353175"/>
            <a:ext cx="400050" cy="152400"/>
          </a:xfrm>
          <a:prstGeom prst="roundRect">
            <a:avLst>
              <a:gd name="adj" fmla="val 50000"/>
            </a:avLst>
          </a:prstGeom>
          <a:noFill/>
          <a:ln w="5715">
            <a:solidFill>
              <a:srgbClr val="7B643A"/>
            </a:solidFill>
            <a:prstDash val="solid"/>
          </a:ln>
        </p:spPr>
      </p:sp>
      <p:sp>
        <p:nvSpPr>
          <p:cNvPr id="10" name="pptwise-slidenum-s0014"/>
          <p:cNvSpPr/>
          <p:nvPr/>
        </p:nvSpPr>
        <p:spPr>
          <a:xfrm>
            <a:off x="10515600" y="6357106"/>
            <a:ext cx="1676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fld id="{B6F15528-21DE-4FAA-801E-634DDDAF4B2B}" type="slidenum">
              <a:rPr lang="en-US" sz="900" dirty="0">
                <a:solidFill>
                  <a:srgbClr val="C6A15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15</a:t>
            </a:fld>
            <a:endParaRPr lang="en-US" sz="9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4791075" y="462915"/>
            <a:ext cx="266700" cy="7620"/>
          </a:xfrm>
          <a:prstGeom prst="rect">
            <a:avLst/>
          </a:prstGeom>
          <a:solidFill>
            <a:srgbClr val="C6A15B"/>
          </a:solidFill>
          <a:ln/>
        </p:spPr>
      </p:sp>
      <p:sp>
        <p:nvSpPr>
          <p:cNvPr id="12" name="Text 10"/>
          <p:cNvSpPr/>
          <p:nvPr/>
        </p:nvSpPr>
        <p:spPr>
          <a:xfrm>
            <a:off x="0" y="394864"/>
            <a:ext cx="12192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spc="225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</a:t>
            </a:r>
            <a:pPr algn="ctr" indent="0" marL="0">
              <a:buNone/>
            </a:pPr>
            <a:r>
              <a:rPr lang="en-US" sz="900" spc="225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三</a:t>
            </a:r>
            <a:pPr algn="ctr" indent="0" marL="0">
              <a:buNone/>
            </a:pPr>
            <a:r>
              <a:rPr lang="en-US" sz="900" spc="225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章</a:t>
            </a:r>
            <a:pPr algn="ctr" indent="0" marL="0">
              <a:buNone/>
            </a:pPr>
            <a:r>
              <a:rPr lang="en-US" sz="900" spc="225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　</a:t>
            </a:r>
            <a:pPr algn="ctr" indent="0" marL="0">
              <a:buNone/>
            </a:pPr>
            <a:r>
              <a:rPr lang="en-US" sz="900" spc="225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我</a:t>
            </a:r>
            <a:pPr algn="ctr" indent="0" marL="0">
              <a:buNone/>
            </a:pPr>
            <a:r>
              <a:rPr lang="en-US" sz="900" spc="225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们</a:t>
            </a:r>
            <a:pPr algn="ctr" indent="0" marL="0">
              <a:buNone/>
            </a:pPr>
            <a:r>
              <a:rPr lang="en-US" sz="900" spc="225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一</a:t>
            </a:r>
            <a:pPr algn="ctr" indent="0" marL="0">
              <a:buNone/>
            </a:pPr>
            <a:r>
              <a:rPr lang="en-US" sz="900" spc="225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起</a:t>
            </a:r>
            <a:pPr algn="ctr" indent="0" marL="0">
              <a:buNone/>
            </a:pPr>
            <a:r>
              <a:rPr lang="en-US" sz="900" spc="225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做</a:t>
            </a:r>
            <a:pPr algn="ctr" indent="0" marL="0">
              <a:buNone/>
            </a:pPr>
            <a:r>
              <a:rPr lang="en-US" sz="900" spc="225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什</a:t>
            </a:r>
            <a:pPr algn="ctr" indent="0" marL="0">
              <a:buNone/>
            </a:pPr>
            <a:r>
              <a:rPr lang="en-US" sz="90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么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7134225" y="462915"/>
            <a:ext cx="266700" cy="7620"/>
          </a:xfrm>
          <a:prstGeom prst="rect">
            <a:avLst/>
          </a:prstGeom>
          <a:solidFill>
            <a:srgbClr val="C6A15B"/>
          </a:solidFill>
          <a:ln/>
        </p:spPr>
      </p:sp>
      <p:sp>
        <p:nvSpPr>
          <p:cNvPr id="14" name="Text 12"/>
          <p:cNvSpPr/>
          <p:nvPr/>
        </p:nvSpPr>
        <p:spPr>
          <a:xfrm>
            <a:off x="0" y="1000427"/>
            <a:ext cx="121920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2250" b="1" dirty="0">
                <a:solidFill>
                  <a:srgbClr val="C6A15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定价两条腿走：设计和手艺走一口价，素金和金条按克卖</a:t>
            </a:r>
            <a:endParaRPr lang="en-US" sz="22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6057900" y="1447800"/>
            <a:ext cx="76200" cy="76200"/>
          </a:xfrm>
          <a:custGeom>
            <a:avLst/>
            <a:gdLst/>
            <a:ahLst/>
            <a:cxnLst/>
            <a:rect l="l" t="t" r="r" b="b"/>
            <a:pathLst>
              <a:path w="76200" h="76200">
                <a:moveTo>
                  <a:pt x="38100" y="0"/>
                </a:moveTo>
                <a:lnTo>
                  <a:pt x="76200" y="38100"/>
                </a:lnTo>
                <a:lnTo>
                  <a:pt x="38100" y="76200"/>
                </a:lnTo>
                <a:lnTo>
                  <a:pt x="0" y="38100"/>
                </a:lnTo>
                <a:close/>
              </a:path>
            </a:pathLst>
          </a:custGeom>
          <a:solidFill>
            <a:srgbClr val="C6A15B"/>
          </a:solidFill>
          <a:ln/>
        </p:spPr>
      </p:sp>
      <p:sp>
        <p:nvSpPr>
          <p:cNvPr id="16" name="Shape 14"/>
          <p:cNvSpPr/>
          <p:nvPr/>
        </p:nvSpPr>
        <p:spPr>
          <a:xfrm>
            <a:off x="5753100" y="1483043"/>
            <a:ext cx="228600" cy="7144"/>
          </a:xfrm>
          <a:prstGeom prst="rect">
            <a:avLst/>
          </a:prstGeom>
          <a:solidFill>
            <a:srgbClr val="C6A15B"/>
          </a:solidFill>
          <a:ln/>
        </p:spPr>
      </p:sp>
      <p:sp>
        <p:nvSpPr>
          <p:cNvPr id="17" name="Shape 15"/>
          <p:cNvSpPr/>
          <p:nvPr/>
        </p:nvSpPr>
        <p:spPr>
          <a:xfrm>
            <a:off x="6210300" y="1483043"/>
            <a:ext cx="228600" cy="7144"/>
          </a:xfrm>
          <a:prstGeom prst="rect">
            <a:avLst/>
          </a:prstGeom>
          <a:solidFill>
            <a:srgbClr val="C6A15B"/>
          </a:solidFill>
          <a:ln/>
        </p:spPr>
      </p:sp>
      <p:sp>
        <p:nvSpPr>
          <p:cNvPr id="18" name="Shape 16"/>
          <p:cNvSpPr/>
          <p:nvPr/>
        </p:nvSpPr>
        <p:spPr>
          <a:xfrm>
            <a:off x="6092190" y="2247900"/>
            <a:ext cx="7620" cy="2800350"/>
          </a:xfrm>
          <a:prstGeom prst="rect">
            <a:avLst/>
          </a:prstGeom>
          <a:solidFill>
            <a:srgbClr val="C6A15B"/>
          </a:solidFill>
          <a:ln/>
        </p:spPr>
      </p:sp>
      <p:sp>
        <p:nvSpPr>
          <p:cNvPr id="19" name="Shape 17"/>
          <p:cNvSpPr/>
          <p:nvPr/>
        </p:nvSpPr>
        <p:spPr>
          <a:xfrm>
            <a:off x="6096000" y="1804988"/>
            <a:ext cx="8334" cy="200025"/>
          </a:xfrm>
          <a:custGeom>
            <a:avLst/>
            <a:gdLst/>
            <a:ahLst/>
            <a:cxnLst/>
            <a:rect l="l" t="t" r="r" b="b"/>
            <a:pathLst>
              <a:path w="8334" h="200025">
                <a:moveTo>
                  <a:pt x="0" y="0"/>
                </a:moveTo>
                <a:lnTo>
                  <a:pt x="0" y="200025"/>
                </a:lnTo>
              </a:path>
            </a:pathLst>
          </a:custGeom>
          <a:noFill/>
          <a:ln w="22225">
            <a:solidFill>
              <a:srgbClr val="C6A15B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140450" y="1849438"/>
            <a:ext cx="66675" cy="111125"/>
          </a:xfrm>
          <a:custGeom>
            <a:avLst/>
            <a:gdLst/>
            <a:ahLst/>
            <a:cxnLst/>
            <a:rect l="l" t="t" r="r" b="b"/>
            <a:pathLst>
              <a:path w="66675" h="111125">
                <a:moveTo>
                  <a:pt x="33338" y="11113"/>
                </a:moveTo>
                <a:lnTo>
                  <a:pt x="66675" y="100013"/>
                </a:lnTo>
                <a:arcTo hR="55563" wR="55563" stAng="3187806" swAng="4424388"/>
                <a:close/>
                <a:moveTo>
                  <a:pt x="33338" y="11113"/>
                </a:moveTo>
                <a:lnTo>
                  <a:pt x="33338" y="0"/>
                </a:lnTo>
              </a:path>
            </a:pathLst>
          </a:custGeom>
          <a:noFill/>
          <a:ln w="22225">
            <a:solidFill>
              <a:srgbClr val="C6A15B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5995987" y="1827213"/>
            <a:ext cx="200025" cy="22225"/>
          </a:xfrm>
          <a:custGeom>
            <a:avLst/>
            <a:gdLst/>
            <a:ahLst/>
            <a:cxnLst/>
            <a:rect l="l" t="t" r="r" b="b"/>
            <a:pathLst>
              <a:path w="200025" h="22225">
                <a:moveTo>
                  <a:pt x="0" y="22225"/>
                </a:moveTo>
                <a:lnTo>
                  <a:pt x="11113" y="22225"/>
                </a:lnTo>
                <a:arcTo hR="188913" wR="188913" stAng="5400000" swAng="-1684349"/>
                <a:arcTo hR="188913" wR="188913" stAng="7084349" swAng="-1684349"/>
                <a:lnTo>
                  <a:pt x="200025" y="22225"/>
                </a:lnTo>
              </a:path>
            </a:pathLst>
          </a:custGeom>
          <a:noFill/>
          <a:ln w="22225">
            <a:solidFill>
              <a:srgbClr val="C6A15B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5984875" y="1849438"/>
            <a:ext cx="66675" cy="111125"/>
          </a:xfrm>
          <a:custGeom>
            <a:avLst/>
            <a:gdLst/>
            <a:ahLst/>
            <a:cxnLst/>
            <a:rect l="l" t="t" r="r" b="b"/>
            <a:pathLst>
              <a:path w="66675" h="111125">
                <a:moveTo>
                  <a:pt x="33338" y="11113"/>
                </a:moveTo>
                <a:lnTo>
                  <a:pt x="66675" y="100013"/>
                </a:lnTo>
                <a:arcTo hR="55563" wR="55563" stAng="3187806" swAng="4424388"/>
                <a:close/>
                <a:moveTo>
                  <a:pt x="33338" y="11113"/>
                </a:moveTo>
                <a:lnTo>
                  <a:pt x="33338" y="0"/>
                </a:lnTo>
              </a:path>
            </a:pathLst>
          </a:custGeom>
          <a:noFill/>
          <a:ln w="22225">
            <a:solidFill>
              <a:srgbClr val="C6A15B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6040438" y="2005013"/>
            <a:ext cx="111125" cy="8334"/>
          </a:xfrm>
          <a:custGeom>
            <a:avLst/>
            <a:gdLst/>
            <a:ahLst/>
            <a:cxnLst/>
            <a:rect l="l" t="t" r="r" b="b"/>
            <a:pathLst>
              <a:path w="111125" h="8334">
                <a:moveTo>
                  <a:pt x="0" y="0"/>
                </a:moveTo>
                <a:lnTo>
                  <a:pt x="111125" y="0"/>
                </a:lnTo>
              </a:path>
            </a:pathLst>
          </a:custGeom>
          <a:noFill/>
          <a:ln w="22225">
            <a:solidFill>
              <a:srgbClr val="C6A15B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0" y="1883632"/>
            <a:ext cx="552450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650" b="1" spc="150" kern="0" dirty="0">
                <a:solidFill>
                  <a:srgbClr val="C6A15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一</a:t>
            </a:r>
            <a:pPr algn="r" indent="0" marL="0">
              <a:buNone/>
            </a:pPr>
            <a:r>
              <a:rPr lang="en-US" sz="1650" b="1" spc="150" kern="0" dirty="0">
                <a:solidFill>
                  <a:srgbClr val="C6A15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口</a:t>
            </a:r>
            <a:pPr algn="r" indent="0" marL="0">
              <a:buNone/>
            </a:pPr>
            <a:r>
              <a:rPr lang="en-US" sz="1650" b="1" spc="150" kern="0" dirty="0">
                <a:solidFill>
                  <a:srgbClr val="C6A15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价</a:t>
            </a:r>
            <a:pPr algn="r" indent="0" marL="0">
              <a:buNone/>
            </a:pPr>
            <a:r>
              <a:rPr lang="en-US" sz="1650" b="1" spc="150" kern="0" dirty="0">
                <a:solidFill>
                  <a:srgbClr val="C6A15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 </a:t>
            </a:r>
            <a:pPr algn="r" indent="0" marL="0">
              <a:buNone/>
            </a:pPr>
            <a:r>
              <a:rPr lang="en-US" sz="1650" b="1" spc="150" kern="0" dirty="0">
                <a:solidFill>
                  <a:srgbClr val="C6A15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·</a:t>
            </a:r>
            <a:pPr algn="r" indent="0" marL="0">
              <a:buNone/>
            </a:pPr>
            <a:r>
              <a:rPr lang="en-US" sz="1650" b="1" spc="150" kern="0" dirty="0">
                <a:solidFill>
                  <a:srgbClr val="C6A15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 </a:t>
            </a:r>
            <a:pPr algn="r" indent="0" marL="0">
              <a:buNone/>
            </a:pPr>
            <a:r>
              <a:rPr lang="en-US" sz="1650" b="1" spc="150" kern="0" dirty="0">
                <a:solidFill>
                  <a:srgbClr val="C6A15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按</a:t>
            </a:r>
            <a:pPr algn="r" indent="0" marL="0">
              <a:buNone/>
            </a:pPr>
            <a:r>
              <a:rPr lang="en-US" sz="1650" b="1" spc="150" kern="0" dirty="0">
                <a:solidFill>
                  <a:srgbClr val="C6A15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件</a:t>
            </a:r>
            <a:pPr algn="r" indent="0" marL="0">
              <a:buNone/>
            </a:pPr>
            <a:r>
              <a:rPr lang="en-US" sz="1650" b="1" spc="150" kern="0" dirty="0">
                <a:solidFill>
                  <a:srgbClr val="C6A15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定</a:t>
            </a:r>
            <a:pPr algn="r" indent="0" marL="0">
              <a:buNone/>
            </a:pPr>
            <a:r>
              <a:rPr lang="en-US" sz="1650" b="1" dirty="0">
                <a:solidFill>
                  <a:srgbClr val="C6A15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价</a:t>
            </a:r>
            <a:endParaRPr lang="en-US" sz="16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25" name="Text 23"/>
          <p:cNvSpPr/>
          <p:nvPr/>
        </p:nvSpPr>
        <p:spPr>
          <a:xfrm>
            <a:off x="6667500" y="1883632"/>
            <a:ext cx="552450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b="1" spc="150" kern="0" dirty="0">
                <a:solidFill>
                  <a:srgbClr val="F5EFE3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按</a:t>
            </a:r>
            <a:pPr algn="l" indent="0" marL="0">
              <a:buNone/>
            </a:pPr>
            <a:r>
              <a:rPr lang="en-US" sz="1650" b="1" spc="150" kern="0" dirty="0">
                <a:solidFill>
                  <a:srgbClr val="F5EFE3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克</a:t>
            </a:r>
            <a:pPr algn="l" indent="0" marL="0">
              <a:buNone/>
            </a:pPr>
            <a:r>
              <a:rPr lang="en-US" sz="1650" b="1" spc="150" kern="0" dirty="0">
                <a:solidFill>
                  <a:srgbClr val="F5EFE3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计</a:t>
            </a:r>
            <a:pPr algn="l" indent="0" marL="0">
              <a:buNone/>
            </a:pPr>
            <a:r>
              <a:rPr lang="en-US" sz="1650" b="1" dirty="0">
                <a:solidFill>
                  <a:srgbClr val="F5EFE3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价</a:t>
            </a:r>
            <a:endParaRPr lang="en-US" sz="16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26" name="Shape 24"/>
          <p:cNvSpPr/>
          <p:nvPr/>
        </p:nvSpPr>
        <p:spPr>
          <a:xfrm>
            <a:off x="5638800" y="2400300"/>
            <a:ext cx="914400" cy="190500"/>
          </a:xfrm>
          <a:prstGeom prst="rect">
            <a:avLst/>
          </a:prstGeom>
          <a:solidFill>
            <a:srgbClr val="0B0908"/>
          </a:solidFill>
          <a:ln/>
        </p:spPr>
      </p:sp>
      <p:sp>
        <p:nvSpPr>
          <p:cNvPr id="27" name="Text 25"/>
          <p:cNvSpPr/>
          <p:nvPr/>
        </p:nvSpPr>
        <p:spPr>
          <a:xfrm>
            <a:off x="0" y="2432852"/>
            <a:ext cx="121920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825" spc="150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放</a:t>
            </a:r>
            <a:pPr algn="ctr" indent="0" marL="0">
              <a:buNone/>
            </a:pPr>
            <a:r>
              <a:rPr lang="en-US" sz="825" spc="150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在</a:t>
            </a:r>
            <a:pPr algn="ctr" indent="0" marL="0">
              <a:buNone/>
            </a:pPr>
            <a:r>
              <a:rPr lang="en-US" sz="825" spc="150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哪</a:t>
            </a:r>
            <a:pPr algn="ctr" indent="0" marL="0">
              <a:buNone/>
            </a:pPr>
            <a:r>
              <a:rPr lang="en-US" sz="825" spc="150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些</a:t>
            </a:r>
            <a:pPr algn="ctr" indent="0" marL="0">
              <a:buNone/>
            </a:pPr>
            <a:r>
              <a:rPr lang="en-US" sz="825" spc="150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货</a:t>
            </a:r>
            <a:pPr algn="ctr" indent="0" marL="0">
              <a:buNone/>
            </a:pPr>
            <a:r>
              <a:rPr lang="en-US" sz="825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上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0" y="2662898"/>
            <a:ext cx="57150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125" dirty="0">
                <a:solidFill>
                  <a:srgbClr val="F5EFE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设计款、古法金小件、工艺复杂的款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9" name="Text 27"/>
          <p:cNvSpPr/>
          <p:nvPr/>
        </p:nvSpPr>
        <p:spPr>
          <a:xfrm>
            <a:off x="6477000" y="2662898"/>
            <a:ext cx="57150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F5EFE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素金、大克重足金、金条金币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0" name="Shape 28"/>
          <p:cNvSpPr/>
          <p:nvPr/>
        </p:nvSpPr>
        <p:spPr>
          <a:xfrm>
            <a:off x="5700713" y="3067050"/>
            <a:ext cx="790575" cy="190500"/>
          </a:xfrm>
          <a:prstGeom prst="rect">
            <a:avLst/>
          </a:prstGeom>
          <a:solidFill>
            <a:srgbClr val="0B0908"/>
          </a:solidFill>
          <a:ln/>
        </p:spPr>
      </p:sp>
      <p:sp>
        <p:nvSpPr>
          <p:cNvPr id="31" name="Text 29"/>
          <p:cNvSpPr/>
          <p:nvPr/>
        </p:nvSpPr>
        <p:spPr>
          <a:xfrm>
            <a:off x="0" y="3099602"/>
            <a:ext cx="121920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825" spc="150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金</a:t>
            </a:r>
            <a:pPr algn="ctr" indent="0" marL="0">
              <a:buNone/>
            </a:pPr>
            <a:r>
              <a:rPr lang="en-US" sz="825" spc="150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价</a:t>
            </a:r>
            <a:pPr algn="ctr" indent="0" marL="0">
              <a:buNone/>
            </a:pPr>
            <a:r>
              <a:rPr lang="en-US" sz="825" spc="150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上</a:t>
            </a:r>
            <a:pPr algn="ctr" indent="0" marL="0">
              <a:buNone/>
            </a:pPr>
            <a:r>
              <a:rPr lang="en-US" sz="825" spc="150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涨</a:t>
            </a:r>
            <a:pPr algn="ctr" indent="0" marL="0">
              <a:buNone/>
            </a:pPr>
            <a:r>
              <a:rPr lang="en-US" sz="825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时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2" name="Text 30"/>
          <p:cNvSpPr/>
          <p:nvPr/>
        </p:nvSpPr>
        <p:spPr>
          <a:xfrm>
            <a:off x="0" y="3329648"/>
            <a:ext cx="57150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125" dirty="0">
                <a:solidFill>
                  <a:srgbClr val="F5EFE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售价不随日金价变，占比上升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3" name="Text 31"/>
          <p:cNvSpPr/>
          <p:nvPr/>
        </p:nvSpPr>
        <p:spPr>
          <a:xfrm>
            <a:off x="6477000" y="3329648"/>
            <a:ext cx="57150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F5EFE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售价跟着涨，顾客改买轻的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4" name="Shape 32"/>
          <p:cNvSpPr/>
          <p:nvPr/>
        </p:nvSpPr>
        <p:spPr>
          <a:xfrm>
            <a:off x="5700713" y="3733800"/>
            <a:ext cx="790575" cy="190500"/>
          </a:xfrm>
          <a:prstGeom prst="rect">
            <a:avLst/>
          </a:prstGeom>
          <a:solidFill>
            <a:srgbClr val="0B0908"/>
          </a:solidFill>
          <a:ln/>
        </p:spPr>
      </p:sp>
      <p:sp>
        <p:nvSpPr>
          <p:cNvPr id="35" name="Text 33"/>
          <p:cNvSpPr/>
          <p:nvPr/>
        </p:nvSpPr>
        <p:spPr>
          <a:xfrm>
            <a:off x="0" y="3766352"/>
            <a:ext cx="121920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825" spc="150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金</a:t>
            </a:r>
            <a:pPr algn="ctr" indent="0" marL="0">
              <a:buNone/>
            </a:pPr>
            <a:r>
              <a:rPr lang="en-US" sz="825" spc="150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价</a:t>
            </a:r>
            <a:pPr algn="ctr" indent="0" marL="0">
              <a:buNone/>
            </a:pPr>
            <a:r>
              <a:rPr lang="en-US" sz="825" spc="150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回</a:t>
            </a:r>
            <a:pPr algn="ctr" indent="0" marL="0">
              <a:buNone/>
            </a:pPr>
            <a:r>
              <a:rPr lang="en-US" sz="825" spc="150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落</a:t>
            </a:r>
            <a:pPr algn="ctr" indent="0" marL="0">
              <a:buNone/>
            </a:pPr>
            <a:r>
              <a:rPr lang="en-US" sz="825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时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6" name="Text 34"/>
          <p:cNvSpPr/>
          <p:nvPr/>
        </p:nvSpPr>
        <p:spPr>
          <a:xfrm>
            <a:off x="0" y="3996398"/>
            <a:ext cx="57150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125" dirty="0">
                <a:solidFill>
                  <a:srgbClr val="F5EFE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显得贵，占比回落，要按时复盘调价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7" name="Text 35"/>
          <p:cNvSpPr/>
          <p:nvPr/>
        </p:nvSpPr>
        <p:spPr>
          <a:xfrm>
            <a:off x="6477000" y="3996398"/>
            <a:ext cx="57150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F5EFE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售价跟着降，先回暖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8" name="Shape 36"/>
          <p:cNvSpPr/>
          <p:nvPr/>
        </p:nvSpPr>
        <p:spPr>
          <a:xfrm>
            <a:off x="5700713" y="4400550"/>
            <a:ext cx="790575" cy="190500"/>
          </a:xfrm>
          <a:prstGeom prst="rect">
            <a:avLst/>
          </a:prstGeom>
          <a:solidFill>
            <a:srgbClr val="0B0908"/>
          </a:solidFill>
          <a:ln/>
        </p:spPr>
      </p:sp>
      <p:sp>
        <p:nvSpPr>
          <p:cNvPr id="39" name="Text 37"/>
          <p:cNvSpPr/>
          <p:nvPr/>
        </p:nvSpPr>
        <p:spPr>
          <a:xfrm>
            <a:off x="0" y="4433102"/>
            <a:ext cx="121920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825" spc="150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毛</a:t>
            </a:r>
            <a:pPr algn="ctr" indent="0" marL="0">
              <a:buNone/>
            </a:pPr>
            <a:r>
              <a:rPr lang="en-US" sz="825" spc="150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利</a:t>
            </a:r>
            <a:pPr algn="ctr" indent="0" marL="0">
              <a:buNone/>
            </a:pPr>
            <a:r>
              <a:rPr lang="en-US" sz="825" spc="150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从</a:t>
            </a:r>
            <a:pPr algn="ctr" indent="0" marL="0">
              <a:buNone/>
            </a:pPr>
            <a:r>
              <a:rPr lang="en-US" sz="825" spc="150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哪</a:t>
            </a:r>
            <a:pPr algn="ctr" indent="0" marL="0">
              <a:buNone/>
            </a:pPr>
            <a:r>
              <a:rPr lang="en-US" sz="825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0" name="Text 38"/>
          <p:cNvSpPr/>
          <p:nvPr/>
        </p:nvSpPr>
        <p:spPr>
          <a:xfrm>
            <a:off x="0" y="4663148"/>
            <a:ext cx="57150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125" dirty="0">
                <a:solidFill>
                  <a:srgbClr val="F5EFE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设计和工艺的溢价含在价里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1" name="Text 39"/>
          <p:cNvSpPr/>
          <p:nvPr/>
        </p:nvSpPr>
        <p:spPr>
          <a:xfrm>
            <a:off x="6477000" y="4663148"/>
            <a:ext cx="57150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F5EFE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工费，金价部分基本透明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2" name="Shape 40"/>
          <p:cNvSpPr/>
          <p:nvPr/>
        </p:nvSpPr>
        <p:spPr>
          <a:xfrm>
            <a:off x="2286000" y="5215890"/>
            <a:ext cx="7620000" cy="7620"/>
          </a:xfrm>
          <a:prstGeom prst="rect">
            <a:avLst/>
          </a:prstGeom>
          <a:solidFill>
            <a:srgbClr val="2E2822"/>
          </a:solidFill>
          <a:ln/>
        </p:spPr>
      </p:sp>
      <p:sp>
        <p:nvSpPr>
          <p:cNvPr id="43" name="Text 41"/>
          <p:cNvSpPr/>
          <p:nvPr/>
        </p:nvSpPr>
        <p:spPr>
          <a:xfrm>
            <a:off x="0" y="5367637"/>
            <a:ext cx="121920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rgbClr val="C6A1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两条腿都要守的规矩：</a:t>
            </a:r>
            <a:pPr algn="ctr" indent="0" marL="0">
              <a:buNone/>
            </a:pPr>
            <a:r>
              <a:rPr lang="en-US" sz="1050" dirty="0">
                <a:solidFill>
                  <a:srgbClr val="F5EFE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价签标清计价方式、重量、纯度和工费，不在标价之外加价，不收未标明的费用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4" name="Text 42"/>
          <p:cNvSpPr/>
          <p:nvPr/>
        </p:nvSpPr>
        <p:spPr>
          <a:xfrm>
            <a:off x="609600" y="6004727"/>
            <a:ext cx="115824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依据：第 8 页三家上市公司的披露，老铺黄金招股书（产品推出时定价，不随原料小幅波动调整），市场监管总局令第 56 号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0908"/>
          </a:solidFill>
          <a:ln/>
        </p:spPr>
      </p:sp>
      <p:sp>
        <p:nvSpPr>
          <p:cNvPr id="3" name="Shape 1"/>
          <p:cNvSpPr/>
          <p:nvPr/>
        </p:nvSpPr>
        <p:spPr>
          <a:xfrm>
            <a:off x="5567363" y="233362"/>
            <a:ext cx="6391275" cy="0"/>
          </a:xfrm>
          <a:prstGeom prst="line">
            <a:avLst/>
          </a:prstGeom>
          <a:noFill/>
          <a:ln w="9525">
            <a:solidFill>
              <a:srgbClr val="2E2822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1958638" y="233362"/>
            <a:ext cx="0" cy="6391275"/>
          </a:xfrm>
          <a:prstGeom prst="line">
            <a:avLst/>
          </a:prstGeom>
          <a:noFill/>
          <a:ln w="9525">
            <a:solidFill>
              <a:srgbClr val="2E2822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567363" y="6624638"/>
            <a:ext cx="6391275" cy="0"/>
          </a:xfrm>
          <a:prstGeom prst="line">
            <a:avLst/>
          </a:prstGeom>
          <a:noFill/>
          <a:ln w="9525">
            <a:solidFill>
              <a:srgbClr val="2E2822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567363" y="233362"/>
            <a:ext cx="0" cy="6391275"/>
          </a:xfrm>
          <a:prstGeom prst="line">
            <a:avLst/>
          </a:prstGeom>
          <a:noFill/>
          <a:ln w="9525">
            <a:solidFill>
              <a:srgbClr val="2E2822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791200" y="6366677"/>
            <a:ext cx="64008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年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度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经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销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商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大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会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·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二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〇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二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六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年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十</a:t>
            </a:r>
            <a:pPr algn="l" indent="0" marL="0">
              <a:buNone/>
            </a:pPr>
            <a:r>
              <a:rPr lang="en-US" sz="825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月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11129963" y="6329363"/>
            <a:ext cx="447675" cy="2000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C6A15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1153775" y="6353175"/>
            <a:ext cx="400050" cy="152400"/>
          </a:xfrm>
          <a:prstGeom prst="roundRect">
            <a:avLst>
              <a:gd name="adj" fmla="val 50000"/>
            </a:avLst>
          </a:prstGeom>
          <a:noFill/>
          <a:ln w="5715">
            <a:solidFill>
              <a:srgbClr val="7B643A"/>
            </a:solidFill>
            <a:prstDash val="solid"/>
          </a:ln>
        </p:spPr>
      </p:sp>
      <p:sp>
        <p:nvSpPr>
          <p:cNvPr id="10" name="pptwise-slidenum-s0015"/>
          <p:cNvSpPr/>
          <p:nvPr/>
        </p:nvSpPr>
        <p:spPr>
          <a:xfrm>
            <a:off x="10515600" y="6357106"/>
            <a:ext cx="1676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fld id="{B6F15528-21DE-4FAA-801E-634DDDAF4B2B}" type="slidenum">
              <a:rPr lang="en-US" sz="900" dirty="0">
                <a:solidFill>
                  <a:srgbClr val="C6A15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16</a:t>
            </a:fld>
            <a:endParaRPr lang="en-US" sz="9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pic>
        <p:nvPicPr>
          <p:cNvPr id="11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7143" b="7143"/>
          <a:stretch/>
        </p:blipFill>
        <p:spPr>
          <a:xfrm>
            <a:off x="0" y="0"/>
            <a:ext cx="5334000" cy="6858000"/>
          </a:xfrm>
          <a:prstGeom prst="rect">
            <a:avLst/>
          </a:prstGeom>
        </p:spPr>
      </p:pic>
      <p:sp>
        <p:nvSpPr>
          <p:cNvPr id="12" name="svg2pptx-gradient-s0015-0000"/>
          <p:cNvSpPr/>
          <p:nvPr/>
        </p:nvSpPr>
        <p:spPr>
          <a:xfrm>
            <a:off x="3619500" y="0"/>
            <a:ext cx="1714500" cy="6858000"/>
          </a:xfrm>
          <a:prstGeom prst="rect">
            <a:avLst/>
          </a:prstGeom>
          <a:gradFill rotWithShape="1">
            <a:gsLst>
              <a:gs pos="0">
                <a:srgbClr val="0B0908">
                  <a:alpha val="0"/>
                </a:srgbClr>
              </a:gs>
              <a:gs pos="100000">
                <a:srgbClr val="0B0908"/>
              </a:gs>
            </a:gsLst>
            <a:lin ang="0" scaled="1"/>
          </a:gradFill>
          <a:ln/>
        </p:spPr>
      </p:sp>
      <p:sp>
        <p:nvSpPr>
          <p:cNvPr id="13" name="Text 10"/>
          <p:cNvSpPr/>
          <p:nvPr/>
        </p:nvSpPr>
        <p:spPr>
          <a:xfrm>
            <a:off x="5791200" y="394864"/>
            <a:ext cx="64008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spc="225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</a:t>
            </a:r>
            <a:pPr algn="l" indent="0" marL="0">
              <a:buNone/>
            </a:pPr>
            <a:r>
              <a:rPr lang="en-US" sz="900" spc="225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三</a:t>
            </a:r>
            <a:pPr algn="l" indent="0" marL="0">
              <a:buNone/>
            </a:pPr>
            <a:r>
              <a:rPr lang="en-US" sz="900" spc="225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章</a:t>
            </a:r>
            <a:pPr algn="l" indent="0" marL="0">
              <a:buNone/>
            </a:pPr>
            <a:r>
              <a:rPr lang="en-US" sz="900" spc="225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　</a:t>
            </a:r>
            <a:pPr algn="l" indent="0" marL="0">
              <a:buNone/>
            </a:pPr>
            <a:r>
              <a:rPr lang="en-US" sz="900" spc="225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我</a:t>
            </a:r>
            <a:pPr algn="l" indent="0" marL="0">
              <a:buNone/>
            </a:pPr>
            <a:r>
              <a:rPr lang="en-US" sz="900" spc="225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们</a:t>
            </a:r>
            <a:pPr algn="l" indent="0" marL="0">
              <a:buNone/>
            </a:pPr>
            <a:r>
              <a:rPr lang="en-US" sz="900" spc="225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一</a:t>
            </a:r>
            <a:pPr algn="l" indent="0" marL="0">
              <a:buNone/>
            </a:pPr>
            <a:r>
              <a:rPr lang="en-US" sz="900" spc="225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起</a:t>
            </a:r>
            <a:pPr algn="l" indent="0" marL="0">
              <a:buNone/>
            </a:pPr>
            <a:r>
              <a:rPr lang="en-US" sz="900" spc="225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做</a:t>
            </a:r>
            <a:pPr algn="l" indent="0" marL="0">
              <a:buNone/>
            </a:pPr>
            <a:r>
              <a:rPr lang="en-US" sz="900" spc="225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什</a:t>
            </a:r>
            <a:pPr algn="l" indent="0" marL="0">
              <a:buNone/>
            </a:pPr>
            <a:r>
              <a:rPr lang="en-US" sz="90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么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4" name="Text 11"/>
          <p:cNvSpPr/>
          <p:nvPr/>
        </p:nvSpPr>
        <p:spPr>
          <a:xfrm>
            <a:off x="5791200" y="904522"/>
            <a:ext cx="6400800" cy="3200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100" b="1" dirty="0">
                <a:solidFill>
                  <a:srgbClr val="C6A15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以旧换新和回收按标准做，</a:t>
            </a:r>
            <a:endParaRPr lang="en-US" sz="21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5" name="Text 12"/>
          <p:cNvSpPr/>
          <p:nvPr/>
        </p:nvSpPr>
        <p:spPr>
          <a:xfrm>
            <a:off x="5791200" y="1285522"/>
            <a:ext cx="6400800" cy="3200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100" b="1" dirty="0">
                <a:solidFill>
                  <a:srgbClr val="C6A15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金价风险先记清再对冲</a:t>
            </a:r>
            <a:endParaRPr lang="en-US" sz="21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6" name="Shape 13"/>
          <p:cNvSpPr/>
          <p:nvPr/>
        </p:nvSpPr>
        <p:spPr>
          <a:xfrm>
            <a:off x="5791200" y="1790700"/>
            <a:ext cx="76200" cy="76200"/>
          </a:xfrm>
          <a:custGeom>
            <a:avLst/>
            <a:gdLst/>
            <a:ahLst/>
            <a:cxnLst/>
            <a:rect l="l" t="t" r="r" b="b"/>
            <a:pathLst>
              <a:path w="76200" h="76200">
                <a:moveTo>
                  <a:pt x="38100" y="0"/>
                </a:moveTo>
                <a:lnTo>
                  <a:pt x="76200" y="38100"/>
                </a:lnTo>
                <a:lnTo>
                  <a:pt x="38100" y="76200"/>
                </a:lnTo>
                <a:lnTo>
                  <a:pt x="0" y="38100"/>
                </a:lnTo>
                <a:close/>
              </a:path>
            </a:pathLst>
          </a:custGeom>
          <a:solidFill>
            <a:srgbClr val="C6A15B"/>
          </a:solidFill>
          <a:ln/>
        </p:spPr>
      </p:sp>
      <p:sp>
        <p:nvSpPr>
          <p:cNvPr id="17" name="Shape 14"/>
          <p:cNvSpPr/>
          <p:nvPr/>
        </p:nvSpPr>
        <p:spPr>
          <a:xfrm>
            <a:off x="5943600" y="1825943"/>
            <a:ext cx="342900" cy="7144"/>
          </a:xfrm>
          <a:prstGeom prst="rect">
            <a:avLst/>
          </a:prstGeom>
          <a:solidFill>
            <a:srgbClr val="C6A15B"/>
          </a:solidFill>
          <a:ln/>
        </p:spPr>
      </p:sp>
      <p:sp>
        <p:nvSpPr>
          <p:cNvPr id="18" name="Shape 15"/>
          <p:cNvSpPr/>
          <p:nvPr/>
        </p:nvSpPr>
        <p:spPr>
          <a:xfrm>
            <a:off x="5848350" y="2228850"/>
            <a:ext cx="419100" cy="419100"/>
          </a:xfrm>
          <a:prstGeom prst="ellipse">
            <a:avLst/>
          </a:prstGeom>
          <a:noFill/>
          <a:ln w="9525">
            <a:solidFill>
              <a:srgbClr val="C6A15B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6105525" y="2343150"/>
            <a:ext cx="38100" cy="76200"/>
          </a:xfrm>
          <a:custGeom>
            <a:avLst/>
            <a:gdLst/>
            <a:ahLst/>
            <a:cxnLst/>
            <a:rect l="l" t="t" r="r" b="b"/>
            <a:pathLst>
              <a:path w="38100" h="76200">
                <a:moveTo>
                  <a:pt x="0" y="0"/>
                </a:moveTo>
                <a:lnTo>
                  <a:pt x="38100" y="38100"/>
                </a:lnTo>
                <a:lnTo>
                  <a:pt x="0" y="76200"/>
                </a:lnTo>
              </a:path>
            </a:pathLst>
          </a:custGeom>
          <a:noFill/>
          <a:ln w="19050">
            <a:solidFill>
              <a:srgbClr val="C6A15B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5972175" y="2381250"/>
            <a:ext cx="171450" cy="47625"/>
          </a:xfrm>
          <a:custGeom>
            <a:avLst/>
            <a:gdLst/>
            <a:ahLst/>
            <a:cxnLst/>
            <a:rect l="l" t="t" r="r" b="b"/>
            <a:pathLst>
              <a:path w="171450" h="47625">
                <a:moveTo>
                  <a:pt x="0" y="47625"/>
                </a:moveTo>
                <a:lnTo>
                  <a:pt x="0" y="38100"/>
                </a:lnTo>
                <a:arcTo hR="38100" wR="38100" stAng="10800000" swAng="5400000"/>
                <a:lnTo>
                  <a:pt x="171450" y="0"/>
                </a:lnTo>
              </a:path>
            </a:pathLst>
          </a:custGeom>
          <a:noFill/>
          <a:ln w="19050">
            <a:solidFill>
              <a:srgbClr val="C6A15B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5972175" y="2457450"/>
            <a:ext cx="38100" cy="76200"/>
          </a:xfrm>
          <a:custGeom>
            <a:avLst/>
            <a:gdLst/>
            <a:ahLst/>
            <a:cxnLst/>
            <a:rect l="l" t="t" r="r" b="b"/>
            <a:pathLst>
              <a:path w="38100" h="76200">
                <a:moveTo>
                  <a:pt x="38100" y="76200"/>
                </a:moveTo>
                <a:lnTo>
                  <a:pt x="0" y="38100"/>
                </a:lnTo>
                <a:lnTo>
                  <a:pt x="38100" y="0"/>
                </a:lnTo>
              </a:path>
            </a:pathLst>
          </a:custGeom>
          <a:noFill/>
          <a:ln w="19050">
            <a:solidFill>
              <a:srgbClr val="C6A15B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5972175" y="2447925"/>
            <a:ext cx="171450" cy="47625"/>
          </a:xfrm>
          <a:custGeom>
            <a:avLst/>
            <a:gdLst/>
            <a:ahLst/>
            <a:cxnLst/>
            <a:rect l="l" t="t" r="r" b="b"/>
            <a:pathLst>
              <a:path w="171450" h="47625">
                <a:moveTo>
                  <a:pt x="171450" y="0"/>
                </a:moveTo>
                <a:lnTo>
                  <a:pt x="171450" y="9525"/>
                </a:lnTo>
                <a:arcTo hR="38100" wR="38100" stAng="0" swAng="5400000"/>
                <a:lnTo>
                  <a:pt x="0" y="47625"/>
                </a:lnTo>
              </a:path>
            </a:pathLst>
          </a:custGeom>
          <a:noFill/>
          <a:ln w="19050">
            <a:solidFill>
              <a:srgbClr val="C6A15B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6477000" y="2235402"/>
            <a:ext cx="57150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5EFE3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以旧换新</a:t>
            </a:r>
            <a:endParaRPr lang="en-US" sz="15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24" name="Text 21"/>
          <p:cNvSpPr/>
          <p:nvPr/>
        </p:nvSpPr>
        <p:spPr>
          <a:xfrm>
            <a:off x="6477000" y="2567287"/>
            <a:ext cx="57150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约占首饰消费量两成。按行业团体标准做，凭证写清损耗和折价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5" name="Shape 22"/>
          <p:cNvSpPr/>
          <p:nvPr/>
        </p:nvSpPr>
        <p:spPr>
          <a:xfrm>
            <a:off x="6477000" y="3159443"/>
            <a:ext cx="4953000" cy="7144"/>
          </a:xfrm>
          <a:prstGeom prst="rect">
            <a:avLst/>
          </a:prstGeom>
          <a:solidFill>
            <a:srgbClr val="2E2822"/>
          </a:solidFill>
          <a:ln/>
        </p:spPr>
      </p:sp>
      <p:sp>
        <p:nvSpPr>
          <p:cNvPr id="26" name="Shape 23"/>
          <p:cNvSpPr/>
          <p:nvPr/>
        </p:nvSpPr>
        <p:spPr>
          <a:xfrm>
            <a:off x="5848350" y="3371850"/>
            <a:ext cx="419100" cy="419100"/>
          </a:xfrm>
          <a:prstGeom prst="ellipse">
            <a:avLst/>
          </a:prstGeom>
          <a:noFill/>
          <a:ln w="9525">
            <a:solidFill>
              <a:srgbClr val="C6A15B"/>
            </a:solidFill>
            <a:prstDash val="solid"/>
          </a:ln>
        </p:spPr>
      </p:sp>
      <p:sp>
        <p:nvSpPr>
          <p:cNvPr id="27" name="Shape 24"/>
          <p:cNvSpPr/>
          <p:nvPr/>
        </p:nvSpPr>
        <p:spPr>
          <a:xfrm>
            <a:off x="5972214" y="3557588"/>
            <a:ext cx="39927" cy="90488"/>
          </a:xfrm>
          <a:custGeom>
            <a:avLst/>
            <a:gdLst/>
            <a:ahLst/>
            <a:cxnLst/>
            <a:rect l="l" t="t" r="r" b="b"/>
            <a:pathLst>
              <a:path w="39927" h="90488">
                <a:moveTo>
                  <a:pt x="38061" y="90488"/>
                </a:moveTo>
                <a:lnTo>
                  <a:pt x="17248" y="90488"/>
                </a:lnTo>
                <a:arcTo hR="17431" wR="17431" stAng="5390060" swAng="3535737"/>
                <a:arcTo hR="17002" wR="17002" stAng="8993399" swAng="3597786"/>
                <a:lnTo>
                  <a:pt x="39927" y="0"/>
                </a:lnTo>
              </a:path>
            </a:pathLst>
          </a:custGeom>
          <a:noFill/>
          <a:ln w="19050">
            <a:solidFill>
              <a:srgbClr val="C6A15B"/>
            </a:solidFill>
            <a:prstDash val="solid"/>
          </a:ln>
        </p:spPr>
      </p:sp>
      <p:sp>
        <p:nvSpPr>
          <p:cNvPr id="28" name="Shape 25"/>
          <p:cNvSpPr/>
          <p:nvPr/>
        </p:nvSpPr>
        <p:spPr>
          <a:xfrm>
            <a:off x="6048375" y="3602498"/>
            <a:ext cx="95206" cy="45577"/>
          </a:xfrm>
          <a:custGeom>
            <a:avLst/>
            <a:gdLst/>
            <a:ahLst/>
            <a:cxnLst/>
            <a:rect l="l" t="t" r="r" b="b"/>
            <a:pathLst>
              <a:path w="95206" h="45577">
                <a:moveTo>
                  <a:pt x="0" y="45577"/>
                </a:moveTo>
                <a:lnTo>
                  <a:pt x="78134" y="45577"/>
                </a:lnTo>
                <a:arcTo hR="17431" wR="17431" stAng="5373399" swAng="-3519038"/>
                <a:arcTo hR="16993" wR="16993" stAng="1789995" swAng="-3579991"/>
                <a:lnTo>
                  <a:pt x="81277" y="0"/>
                </a:lnTo>
              </a:path>
            </a:pathLst>
          </a:custGeom>
          <a:noFill/>
          <a:ln w="19050">
            <a:solidFill>
              <a:srgbClr val="C6A15B"/>
            </a:solidFill>
            <a:prstDash val="solid"/>
          </a:ln>
        </p:spPr>
      </p:sp>
      <p:sp>
        <p:nvSpPr>
          <p:cNvPr id="29" name="Shape 26"/>
          <p:cNvSpPr/>
          <p:nvPr/>
        </p:nvSpPr>
        <p:spPr>
          <a:xfrm>
            <a:off x="6048375" y="3619500"/>
            <a:ext cx="28575" cy="57150"/>
          </a:xfrm>
          <a:custGeom>
            <a:avLst/>
            <a:gdLst/>
            <a:ahLst/>
            <a:cxnLst/>
            <a:rect l="l" t="t" r="r" b="b"/>
            <a:pathLst>
              <a:path w="28575" h="57150">
                <a:moveTo>
                  <a:pt x="28575" y="0"/>
                </a:moveTo>
                <a:lnTo>
                  <a:pt x="0" y="28575"/>
                </a:lnTo>
                <a:lnTo>
                  <a:pt x="28575" y="57150"/>
                </a:lnTo>
              </a:path>
            </a:pathLst>
          </a:custGeom>
          <a:noFill/>
          <a:ln w="19050">
            <a:solidFill>
              <a:srgbClr val="C6A15B"/>
            </a:solidFill>
            <a:prstDash val="solid"/>
          </a:ln>
        </p:spPr>
      </p:sp>
      <p:sp>
        <p:nvSpPr>
          <p:cNvPr id="30" name="Shape 27"/>
          <p:cNvSpPr/>
          <p:nvPr/>
        </p:nvSpPr>
        <p:spPr>
          <a:xfrm>
            <a:off x="5973128" y="3557588"/>
            <a:ext cx="49463" cy="39014"/>
          </a:xfrm>
          <a:custGeom>
            <a:avLst/>
            <a:gdLst/>
            <a:ahLst/>
            <a:cxnLst/>
            <a:rect l="l" t="t" r="r" b="b"/>
            <a:pathLst>
              <a:path w="49463" h="39014">
                <a:moveTo>
                  <a:pt x="49463" y="39014"/>
                </a:moveTo>
                <a:lnTo>
                  <a:pt x="39014" y="0"/>
                </a:lnTo>
                <a:lnTo>
                  <a:pt x="0" y="10458"/>
                </a:lnTo>
              </a:path>
            </a:pathLst>
          </a:custGeom>
          <a:noFill/>
          <a:ln w="19050">
            <a:solidFill>
              <a:srgbClr val="C6A15B"/>
            </a:solidFill>
            <a:prstDash val="solid"/>
          </a:ln>
        </p:spPr>
      </p:sp>
      <p:sp>
        <p:nvSpPr>
          <p:cNvPr id="31" name="Shape 28"/>
          <p:cNvSpPr/>
          <p:nvPr/>
        </p:nvSpPr>
        <p:spPr>
          <a:xfrm>
            <a:off x="6032602" y="3495675"/>
            <a:ext cx="77438" cy="73638"/>
          </a:xfrm>
          <a:custGeom>
            <a:avLst/>
            <a:gdLst/>
            <a:ahLst/>
            <a:cxnLst/>
            <a:rect l="l" t="t" r="r" b="b"/>
            <a:pathLst>
              <a:path w="77438" h="73638">
                <a:moveTo>
                  <a:pt x="0" y="26775"/>
                </a:moveTo>
                <a:lnTo>
                  <a:pt x="10411" y="8754"/>
                </a:lnTo>
                <a:arcTo hR="17431" wR="17431" stAng="12590412" swAng="3535619"/>
                <a:arcTo hR="16993" wR="16993" stAng="16193592" swAng="3597507"/>
                <a:lnTo>
                  <a:pt x="77438" y="73638"/>
                </a:lnTo>
              </a:path>
            </a:pathLst>
          </a:custGeom>
          <a:noFill/>
          <a:ln w="19050">
            <a:solidFill>
              <a:srgbClr val="C6A15B"/>
            </a:solidFill>
            <a:prstDash val="solid"/>
          </a:ln>
        </p:spPr>
      </p:sp>
      <p:sp>
        <p:nvSpPr>
          <p:cNvPr id="32" name="Shape 29"/>
          <p:cNvSpPr/>
          <p:nvPr/>
        </p:nvSpPr>
        <p:spPr>
          <a:xfrm>
            <a:off x="6071025" y="3530298"/>
            <a:ext cx="49463" cy="39014"/>
          </a:xfrm>
          <a:custGeom>
            <a:avLst/>
            <a:gdLst/>
            <a:ahLst/>
            <a:cxnLst/>
            <a:rect l="l" t="t" r="r" b="b"/>
            <a:pathLst>
              <a:path w="49463" h="39014">
                <a:moveTo>
                  <a:pt x="0" y="28556"/>
                </a:moveTo>
                <a:lnTo>
                  <a:pt x="39014" y="39014"/>
                </a:lnTo>
                <a:lnTo>
                  <a:pt x="49463" y="0"/>
                </a:lnTo>
              </a:path>
            </a:pathLst>
          </a:custGeom>
          <a:noFill/>
          <a:ln w="19050">
            <a:solidFill>
              <a:srgbClr val="C6A15B"/>
            </a:solidFill>
            <a:prstDash val="solid"/>
          </a:ln>
        </p:spPr>
      </p:sp>
      <p:sp>
        <p:nvSpPr>
          <p:cNvPr id="33" name="Text 30"/>
          <p:cNvSpPr/>
          <p:nvPr/>
        </p:nvSpPr>
        <p:spPr>
          <a:xfrm>
            <a:off x="6477000" y="3378402"/>
            <a:ext cx="57150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5EFE3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回收</a:t>
            </a:r>
            <a:endParaRPr lang="en-US" sz="15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34" name="Text 31"/>
          <p:cNvSpPr/>
          <p:nvPr/>
        </p:nvSpPr>
        <p:spPr>
          <a:xfrm>
            <a:off x="6477000" y="3710287"/>
            <a:ext cx="57150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税改后售价含税、回收价不含，报价当着顾客算清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5" name="Shape 32"/>
          <p:cNvSpPr/>
          <p:nvPr/>
        </p:nvSpPr>
        <p:spPr>
          <a:xfrm>
            <a:off x="6477000" y="4302443"/>
            <a:ext cx="4953000" cy="7144"/>
          </a:xfrm>
          <a:prstGeom prst="rect">
            <a:avLst/>
          </a:prstGeom>
          <a:solidFill>
            <a:srgbClr val="2E2822"/>
          </a:solidFill>
          <a:ln/>
        </p:spPr>
      </p:sp>
      <p:sp>
        <p:nvSpPr>
          <p:cNvPr id="36" name="Shape 33"/>
          <p:cNvSpPr/>
          <p:nvPr/>
        </p:nvSpPr>
        <p:spPr>
          <a:xfrm>
            <a:off x="5848350" y="4514850"/>
            <a:ext cx="419100" cy="419100"/>
          </a:xfrm>
          <a:prstGeom prst="ellipse">
            <a:avLst/>
          </a:prstGeom>
          <a:noFill/>
          <a:ln w="9525">
            <a:solidFill>
              <a:srgbClr val="C6A15B"/>
            </a:solidFill>
            <a:prstDash val="solid"/>
          </a:ln>
        </p:spPr>
      </p:sp>
      <p:sp>
        <p:nvSpPr>
          <p:cNvPr id="37" name="Shape 34"/>
          <p:cNvSpPr/>
          <p:nvPr/>
        </p:nvSpPr>
        <p:spPr>
          <a:xfrm>
            <a:off x="5981700" y="4629146"/>
            <a:ext cx="152400" cy="190532"/>
          </a:xfrm>
          <a:custGeom>
            <a:avLst/>
            <a:gdLst/>
            <a:ahLst/>
            <a:cxnLst/>
            <a:rect l="l" t="t" r="r" b="b"/>
            <a:pathLst>
              <a:path w="152400" h="190532">
                <a:moveTo>
                  <a:pt x="152400" y="104779"/>
                </a:moveTo>
                <a:cubicBezTo>
                  <a:pt x="152400" y="152404"/>
                  <a:pt x="119063" y="176217"/>
                  <a:pt x="79439" y="190028"/>
                </a:cubicBezTo>
                <a:arcTo hR="9525" wR="9525" stAng="4276817" swAng="2348977"/>
                <a:cubicBezTo>
                  <a:pt x="33338" y="176217"/>
                  <a:pt x="0" y="152404"/>
                  <a:pt x="0" y="104779"/>
                </a:cubicBezTo>
                <a:lnTo>
                  <a:pt x="0" y="38104"/>
                </a:lnTo>
                <a:arcTo hR="9525" wR="9525" stAng="10800000" swAng="5400000"/>
                <a:cubicBezTo>
                  <a:pt x="28575" y="28579"/>
                  <a:pt x="52388" y="17149"/>
                  <a:pt x="68961" y="2671"/>
                </a:cubicBezTo>
                <a:arcTo hR="11144" wR="11144" stAng="13769437" swAng="4861127"/>
                <a:cubicBezTo>
                  <a:pt x="100108" y="17245"/>
                  <a:pt x="123825" y="28579"/>
                  <a:pt x="142875" y="28579"/>
                </a:cubicBezTo>
                <a:arcTo hR="9525" wR="9525" stAng="16200000" swAng="5400000"/>
                <a:close/>
              </a:path>
            </a:pathLst>
          </a:custGeom>
          <a:noFill/>
          <a:ln w="19050">
            <a:solidFill>
              <a:srgbClr val="C6A15B"/>
            </a:solidFill>
            <a:prstDash val="solid"/>
          </a:ln>
        </p:spPr>
      </p:sp>
      <p:sp>
        <p:nvSpPr>
          <p:cNvPr id="38" name="Shape 35"/>
          <p:cNvSpPr/>
          <p:nvPr/>
        </p:nvSpPr>
        <p:spPr>
          <a:xfrm>
            <a:off x="6029325" y="4705350"/>
            <a:ext cx="57150" cy="38100"/>
          </a:xfrm>
          <a:custGeom>
            <a:avLst/>
            <a:gdLst/>
            <a:ahLst/>
            <a:cxnLst/>
            <a:rect l="l" t="t" r="r" b="b"/>
            <a:pathLst>
              <a:path w="57150" h="38100">
                <a:moveTo>
                  <a:pt x="0" y="19050"/>
                </a:moveTo>
                <a:lnTo>
                  <a:pt x="19050" y="38100"/>
                </a:lnTo>
                <a:lnTo>
                  <a:pt x="57150" y="0"/>
                </a:lnTo>
              </a:path>
            </a:pathLst>
          </a:custGeom>
          <a:noFill/>
          <a:ln w="19050">
            <a:solidFill>
              <a:srgbClr val="C6A15B"/>
            </a:solidFill>
            <a:prstDash val="solid"/>
          </a:ln>
        </p:spPr>
      </p:sp>
      <p:sp>
        <p:nvSpPr>
          <p:cNvPr id="39" name="Text 36"/>
          <p:cNvSpPr/>
          <p:nvPr/>
        </p:nvSpPr>
        <p:spPr>
          <a:xfrm>
            <a:off x="6477000" y="4521402"/>
            <a:ext cx="57150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5EFE3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金价风险</a:t>
            </a:r>
            <a:endParaRPr lang="en-US" sz="15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40" name="Text 37"/>
          <p:cNvSpPr/>
          <p:nvPr/>
        </p:nvSpPr>
        <p:spPr>
          <a:xfrm>
            <a:off x="6477000" y="4853287"/>
            <a:ext cx="57150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先把每家店的库存克重和金价敞口记清，再谈对冲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1" name="Text 38"/>
          <p:cNvSpPr/>
          <p:nvPr/>
        </p:nvSpPr>
        <p:spPr>
          <a:xfrm>
            <a:off x="5791200" y="5718977"/>
            <a:ext cx="64008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来源：中国黄金协会（2025-12-13，两成为不完全统计），世界黄金协会增值税解读（2025-11-07）。图片为 AI 生成的示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2" name="Text 39"/>
          <p:cNvSpPr/>
          <p:nvPr/>
        </p:nvSpPr>
        <p:spPr>
          <a:xfrm>
            <a:off x="5791200" y="5861852"/>
            <a:ext cx="64008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意图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0908"/>
          </a:solidFill>
          <a:ln/>
        </p:spPr>
      </p:sp>
      <p:sp>
        <p:nvSpPr>
          <p:cNvPr id="3" name="Shape 1"/>
          <p:cNvSpPr/>
          <p:nvPr/>
        </p:nvSpPr>
        <p:spPr>
          <a:xfrm>
            <a:off x="233362" y="233362"/>
            <a:ext cx="11725275" cy="0"/>
          </a:xfrm>
          <a:prstGeom prst="line">
            <a:avLst/>
          </a:prstGeom>
          <a:noFill/>
          <a:ln w="9525">
            <a:solidFill>
              <a:srgbClr val="2E2822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1958638" y="233362"/>
            <a:ext cx="0" cy="6391275"/>
          </a:xfrm>
          <a:prstGeom prst="line">
            <a:avLst/>
          </a:prstGeom>
          <a:noFill/>
          <a:ln w="9525">
            <a:solidFill>
              <a:srgbClr val="2E2822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233362" y="6624638"/>
            <a:ext cx="11725275" cy="0"/>
          </a:xfrm>
          <a:prstGeom prst="line">
            <a:avLst/>
          </a:prstGeom>
          <a:noFill/>
          <a:ln w="9525">
            <a:solidFill>
              <a:srgbClr val="2E2822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33362" y="233362"/>
            <a:ext cx="0" cy="6391275"/>
          </a:xfrm>
          <a:prstGeom prst="line">
            <a:avLst/>
          </a:prstGeom>
          <a:noFill/>
          <a:ln w="9525">
            <a:solidFill>
              <a:srgbClr val="2E2822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09600" y="6366677"/>
            <a:ext cx="115824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年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度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经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销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商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大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会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·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二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〇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二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六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年</a:t>
            </a:r>
            <a:pPr algn="l" indent="0" marL="0">
              <a:buNone/>
            </a:pPr>
            <a:r>
              <a:rPr lang="en-US" sz="825" spc="150" kern="0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十</a:t>
            </a:r>
            <a:pPr algn="l" indent="0" marL="0">
              <a:buNone/>
            </a:pPr>
            <a:r>
              <a:rPr lang="en-US" sz="825" dirty="0">
                <a:solidFill>
                  <a:srgbClr val="6F66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月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11129963" y="6329363"/>
            <a:ext cx="447675" cy="2000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C6A15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1153775" y="6353175"/>
            <a:ext cx="400050" cy="152400"/>
          </a:xfrm>
          <a:prstGeom prst="roundRect">
            <a:avLst>
              <a:gd name="adj" fmla="val 50000"/>
            </a:avLst>
          </a:prstGeom>
          <a:noFill/>
          <a:ln w="5715">
            <a:solidFill>
              <a:srgbClr val="7B643A"/>
            </a:solidFill>
            <a:prstDash val="solid"/>
          </a:ln>
        </p:spPr>
      </p:sp>
      <p:sp>
        <p:nvSpPr>
          <p:cNvPr id="10" name="pptwise-slidenum-s0016"/>
          <p:cNvSpPr/>
          <p:nvPr/>
        </p:nvSpPr>
        <p:spPr>
          <a:xfrm>
            <a:off x="10515600" y="6357106"/>
            <a:ext cx="1676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fld id="{B6F15528-21DE-4FAA-801E-634DDDAF4B2B}" type="slidenum">
              <a:rPr lang="en-US" sz="900" dirty="0">
                <a:solidFill>
                  <a:srgbClr val="C6A15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17</a:t>
            </a:fld>
            <a:endParaRPr lang="en-US" sz="9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1905000" y="609600"/>
            <a:ext cx="8382000" cy="0"/>
          </a:xfrm>
          <a:prstGeom prst="line">
            <a:avLst/>
          </a:prstGeom>
          <a:noFill/>
          <a:ln w="13335">
            <a:solidFill>
              <a:srgbClr val="C6A15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0287000" y="609600"/>
            <a:ext cx="0" cy="5562600"/>
          </a:xfrm>
          <a:prstGeom prst="line">
            <a:avLst/>
          </a:prstGeom>
          <a:noFill/>
          <a:ln w="13335">
            <a:solidFill>
              <a:srgbClr val="C6A15B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905000" y="6172200"/>
            <a:ext cx="8382000" cy="0"/>
          </a:xfrm>
          <a:prstGeom prst="line">
            <a:avLst/>
          </a:prstGeom>
          <a:noFill/>
          <a:ln w="13335">
            <a:solidFill>
              <a:srgbClr val="C6A15B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1905000" y="609600"/>
            <a:ext cx="0" cy="5562600"/>
          </a:xfrm>
          <a:prstGeom prst="line">
            <a:avLst/>
          </a:prstGeom>
          <a:noFill/>
          <a:ln w="13335">
            <a:solidFill>
              <a:srgbClr val="C6A15B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981200" y="685800"/>
            <a:ext cx="8229600" cy="0"/>
          </a:xfrm>
          <a:prstGeom prst="line">
            <a:avLst/>
          </a:prstGeom>
          <a:noFill/>
          <a:ln w="6667">
            <a:solidFill>
              <a:srgbClr val="8E7342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0210800" y="685800"/>
            <a:ext cx="0" cy="5410200"/>
          </a:xfrm>
          <a:prstGeom prst="line">
            <a:avLst/>
          </a:prstGeom>
          <a:noFill/>
          <a:ln w="6667">
            <a:solidFill>
              <a:srgbClr val="8E734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1981200" y="6096000"/>
            <a:ext cx="8229600" cy="0"/>
          </a:xfrm>
          <a:prstGeom prst="line">
            <a:avLst/>
          </a:prstGeom>
          <a:noFill/>
          <a:ln w="6667">
            <a:solidFill>
              <a:srgbClr val="8E7342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1981200" y="685800"/>
            <a:ext cx="0" cy="5410200"/>
          </a:xfrm>
          <a:prstGeom prst="line">
            <a:avLst/>
          </a:prstGeom>
          <a:noFill/>
          <a:ln w="6667">
            <a:solidFill>
              <a:srgbClr val="8E7342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2476500" y="609600"/>
            <a:ext cx="0" cy="5562600"/>
          </a:xfrm>
          <a:prstGeom prst="line">
            <a:avLst/>
          </a:prstGeom>
          <a:noFill/>
          <a:ln w="9525">
            <a:solidFill>
              <a:srgbClr val="C6A15B"/>
            </a:solidFill>
            <a:prstDash val="sysDot"/>
          </a:ln>
        </p:spPr>
      </p:sp>
      <p:sp>
        <p:nvSpPr>
          <p:cNvPr id="20" name="Text 18"/>
          <p:cNvSpPr/>
          <p:nvPr/>
        </p:nvSpPr>
        <p:spPr>
          <a:xfrm>
            <a:off x="0" y="2860315"/>
            <a:ext cx="43815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C6A1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回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0" y="3050815"/>
            <a:ext cx="43815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C6A1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执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0" y="3241315"/>
            <a:ext cx="43815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C6A1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·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0" y="3431815"/>
            <a:ext cx="43815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C6A1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敬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0" y="3622315"/>
            <a:ext cx="43815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C6A1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请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5" name="Text 23"/>
          <p:cNvSpPr/>
          <p:nvPr/>
        </p:nvSpPr>
        <p:spPr>
          <a:xfrm>
            <a:off x="0" y="3812815"/>
            <a:ext cx="43815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C6A1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回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0" y="4003315"/>
            <a:ext cx="43815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C6A1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复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2762250" y="890164"/>
            <a:ext cx="94297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spc="300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</a:t>
            </a:r>
            <a:pPr algn="l" indent="0" marL="0">
              <a:buNone/>
            </a:pPr>
            <a:r>
              <a:rPr lang="en-US" sz="900" spc="300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三</a:t>
            </a:r>
            <a:pPr algn="l" indent="0" marL="0">
              <a:buNone/>
            </a:pPr>
            <a:r>
              <a:rPr lang="en-US" sz="900" spc="300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章</a:t>
            </a:r>
            <a:pPr algn="l" indent="0" marL="0">
              <a:buNone/>
            </a:pPr>
            <a:r>
              <a:rPr lang="en-US" sz="900" spc="300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　</a:t>
            </a:r>
            <a:pPr algn="l" indent="0" marL="0">
              <a:buNone/>
            </a:pPr>
            <a:r>
              <a:rPr lang="en-US" sz="900" spc="300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我</a:t>
            </a:r>
            <a:pPr algn="l" indent="0" marL="0">
              <a:buNone/>
            </a:pPr>
            <a:r>
              <a:rPr lang="en-US" sz="900" spc="300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们</a:t>
            </a:r>
            <a:pPr algn="l" indent="0" marL="0">
              <a:buNone/>
            </a:pPr>
            <a:r>
              <a:rPr lang="en-US" sz="900" spc="300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一</a:t>
            </a:r>
            <a:pPr algn="l" indent="0" marL="0">
              <a:buNone/>
            </a:pPr>
            <a:r>
              <a:rPr lang="en-US" sz="900" spc="300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起</a:t>
            </a:r>
            <a:pPr algn="l" indent="0" marL="0">
              <a:buNone/>
            </a:pPr>
            <a:r>
              <a:rPr lang="en-US" sz="900" spc="300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做</a:t>
            </a:r>
            <a:pPr algn="l" indent="0" marL="0">
              <a:buNone/>
            </a:pPr>
            <a:r>
              <a:rPr lang="en-US" sz="900" spc="300" kern="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什</a:t>
            </a:r>
            <a:pPr algn="l" indent="0" marL="0">
              <a:buNone/>
            </a:pPr>
            <a:r>
              <a:rPr lang="en-US" sz="900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么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2762250" y="1143302"/>
            <a:ext cx="942975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C6A15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请与我们一起定的五件事</a:t>
            </a:r>
            <a:endParaRPr lang="en-US" sz="22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29" name="Shape 27"/>
          <p:cNvSpPr/>
          <p:nvPr/>
        </p:nvSpPr>
        <p:spPr>
          <a:xfrm>
            <a:off x="2787015" y="1834515"/>
            <a:ext cx="198120" cy="198120"/>
          </a:xfrm>
          <a:prstGeom prst="rect">
            <a:avLst/>
          </a:prstGeom>
          <a:noFill/>
          <a:ln w="11430">
            <a:solidFill>
              <a:srgbClr val="C6A15B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3181350" y="1816302"/>
            <a:ext cx="901065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5EFE3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上新结构</a:t>
            </a:r>
            <a:endParaRPr lang="en-US" sz="15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31" name="Text 29"/>
          <p:cNvSpPr/>
          <p:nvPr/>
        </p:nvSpPr>
        <p:spPr>
          <a:xfrm>
            <a:off x="3181350" y="2128775"/>
            <a:ext cx="90106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古法金、设计款、小克重在明年上新里各占多少，按区域分别定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2" name="Shape 30"/>
          <p:cNvSpPr/>
          <p:nvPr/>
        </p:nvSpPr>
        <p:spPr>
          <a:xfrm>
            <a:off x="3181350" y="2438400"/>
            <a:ext cx="6724650" cy="0"/>
          </a:xfrm>
          <a:prstGeom prst="line">
            <a:avLst/>
          </a:prstGeom>
          <a:noFill/>
          <a:ln w="5715">
            <a:solidFill>
              <a:srgbClr val="2E2822"/>
            </a:solidFill>
            <a:prstDash val="sysDot"/>
          </a:ln>
        </p:spPr>
      </p:sp>
      <p:sp>
        <p:nvSpPr>
          <p:cNvPr id="33" name="Shape 31"/>
          <p:cNvSpPr/>
          <p:nvPr/>
        </p:nvSpPr>
        <p:spPr>
          <a:xfrm>
            <a:off x="2787015" y="2634615"/>
            <a:ext cx="198120" cy="198120"/>
          </a:xfrm>
          <a:prstGeom prst="rect">
            <a:avLst/>
          </a:prstGeom>
          <a:noFill/>
          <a:ln w="11430">
            <a:solidFill>
              <a:srgbClr val="C6A15B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3181350" y="2616402"/>
            <a:ext cx="901065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5EFE3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定价规则</a:t>
            </a:r>
            <a:endParaRPr lang="en-US" sz="15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35" name="Text 33"/>
          <p:cNvSpPr/>
          <p:nvPr/>
        </p:nvSpPr>
        <p:spPr>
          <a:xfrm>
            <a:off x="3181350" y="2928875"/>
            <a:ext cx="90106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哪些款走一口价、哪些按克，一口价多久复盘一次，金价变动多少就调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6" name="Shape 34"/>
          <p:cNvSpPr/>
          <p:nvPr/>
        </p:nvSpPr>
        <p:spPr>
          <a:xfrm>
            <a:off x="3181350" y="3238500"/>
            <a:ext cx="6724650" cy="0"/>
          </a:xfrm>
          <a:prstGeom prst="line">
            <a:avLst/>
          </a:prstGeom>
          <a:noFill/>
          <a:ln w="5715">
            <a:solidFill>
              <a:srgbClr val="2E2822"/>
            </a:solidFill>
            <a:prstDash val="sysDot"/>
          </a:ln>
        </p:spPr>
      </p:sp>
      <p:sp>
        <p:nvSpPr>
          <p:cNvPr id="37" name="Shape 35"/>
          <p:cNvSpPr/>
          <p:nvPr/>
        </p:nvSpPr>
        <p:spPr>
          <a:xfrm>
            <a:off x="2787015" y="3434715"/>
            <a:ext cx="198120" cy="198120"/>
          </a:xfrm>
          <a:prstGeom prst="rect">
            <a:avLst/>
          </a:prstGeom>
          <a:noFill/>
          <a:ln w="11430">
            <a:solidFill>
              <a:srgbClr val="C6A15B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3181350" y="3416502"/>
            <a:ext cx="901065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5EFE3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以旧换新</a:t>
            </a:r>
            <a:endParaRPr lang="en-US" sz="15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39" name="Text 37"/>
          <p:cNvSpPr/>
          <p:nvPr/>
        </p:nvSpPr>
        <p:spPr>
          <a:xfrm>
            <a:off x="3181350" y="3728975"/>
            <a:ext cx="90106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是否全网按团体标准执行，验金设备和凭证模板由谁来出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0" name="Shape 38"/>
          <p:cNvSpPr/>
          <p:nvPr/>
        </p:nvSpPr>
        <p:spPr>
          <a:xfrm>
            <a:off x="3181350" y="4038600"/>
            <a:ext cx="6724650" cy="0"/>
          </a:xfrm>
          <a:prstGeom prst="line">
            <a:avLst/>
          </a:prstGeom>
          <a:noFill/>
          <a:ln w="5715">
            <a:solidFill>
              <a:srgbClr val="2E2822"/>
            </a:solidFill>
            <a:prstDash val="sysDot"/>
          </a:ln>
        </p:spPr>
      </p:sp>
      <p:sp>
        <p:nvSpPr>
          <p:cNvPr id="41" name="Shape 39"/>
          <p:cNvSpPr/>
          <p:nvPr/>
        </p:nvSpPr>
        <p:spPr>
          <a:xfrm>
            <a:off x="2787015" y="4234815"/>
            <a:ext cx="198120" cy="198120"/>
          </a:xfrm>
          <a:prstGeom prst="rect">
            <a:avLst/>
          </a:prstGeom>
          <a:noFill/>
          <a:ln w="11430">
            <a:solidFill>
              <a:srgbClr val="C6A15B"/>
            </a:solidFill>
            <a:prstDash val="solid"/>
          </a:ln>
        </p:spPr>
      </p:sp>
      <p:sp>
        <p:nvSpPr>
          <p:cNvPr id="42" name="Text 40"/>
          <p:cNvSpPr/>
          <p:nvPr/>
        </p:nvSpPr>
        <p:spPr>
          <a:xfrm>
            <a:off x="3181350" y="4216602"/>
            <a:ext cx="901065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5EFE3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金价风险</a:t>
            </a:r>
            <a:endParaRPr lang="en-US" sz="15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43" name="Text 41"/>
          <p:cNvSpPr/>
          <p:nvPr/>
        </p:nvSpPr>
        <p:spPr>
          <a:xfrm>
            <a:off x="3181350" y="4529075"/>
            <a:ext cx="90106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每家店建金价敞口台账，总部是否对接黄金租赁和套保，经销商自愿参加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4" name="Shape 42"/>
          <p:cNvSpPr/>
          <p:nvPr/>
        </p:nvSpPr>
        <p:spPr>
          <a:xfrm>
            <a:off x="3181350" y="4838700"/>
            <a:ext cx="6724650" cy="0"/>
          </a:xfrm>
          <a:prstGeom prst="line">
            <a:avLst/>
          </a:prstGeom>
          <a:noFill/>
          <a:ln w="5715">
            <a:solidFill>
              <a:srgbClr val="2E2822"/>
            </a:solidFill>
            <a:prstDash val="sysDot"/>
          </a:ln>
        </p:spPr>
      </p:sp>
      <p:sp>
        <p:nvSpPr>
          <p:cNvPr id="45" name="Shape 43"/>
          <p:cNvSpPr/>
          <p:nvPr/>
        </p:nvSpPr>
        <p:spPr>
          <a:xfrm>
            <a:off x="2787015" y="5034915"/>
            <a:ext cx="198120" cy="198120"/>
          </a:xfrm>
          <a:prstGeom prst="rect">
            <a:avLst/>
          </a:prstGeom>
          <a:noFill/>
          <a:ln w="11430">
            <a:solidFill>
              <a:srgbClr val="C6A15B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3181350" y="5016702"/>
            <a:ext cx="901065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5EFE3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税票和进货</a:t>
            </a:r>
            <a:endParaRPr lang="en-US" sz="15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47" name="Text 45"/>
          <p:cNvSpPr/>
          <p:nvPr/>
        </p:nvSpPr>
        <p:spPr>
          <a:xfrm>
            <a:off x="3181350" y="5329175"/>
            <a:ext cx="90106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A89A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提金用途和发票逐项核对，金条进货走哪条渠道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0908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457200"/>
            <a:ext cx="11277600" cy="0"/>
          </a:xfrm>
          <a:prstGeom prst="line">
            <a:avLst/>
          </a:prstGeom>
          <a:noFill/>
          <a:ln w="13335">
            <a:solidFill>
              <a:srgbClr val="C6A15B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1734800" y="457200"/>
            <a:ext cx="0" cy="5943600"/>
          </a:xfrm>
          <a:prstGeom prst="line">
            <a:avLst/>
          </a:prstGeom>
          <a:noFill/>
          <a:ln w="13335">
            <a:solidFill>
              <a:srgbClr val="C6A15B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57200" y="6400800"/>
            <a:ext cx="11277600" cy="0"/>
          </a:xfrm>
          <a:prstGeom prst="line">
            <a:avLst/>
          </a:prstGeom>
          <a:noFill/>
          <a:ln w="13335">
            <a:solidFill>
              <a:srgbClr val="C6A15B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57200" y="457200"/>
            <a:ext cx="0" cy="5943600"/>
          </a:xfrm>
          <a:prstGeom prst="line">
            <a:avLst/>
          </a:prstGeom>
          <a:noFill/>
          <a:ln w="13335">
            <a:solidFill>
              <a:srgbClr val="C6A15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533400" y="533400"/>
            <a:ext cx="11125200" cy="0"/>
          </a:xfrm>
          <a:prstGeom prst="line">
            <a:avLst/>
          </a:prstGeom>
          <a:noFill/>
          <a:ln w="6667">
            <a:solidFill>
              <a:srgbClr val="8E7342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1658600" y="533400"/>
            <a:ext cx="0" cy="5791200"/>
          </a:xfrm>
          <a:prstGeom prst="line">
            <a:avLst/>
          </a:prstGeom>
          <a:noFill/>
          <a:ln w="6667">
            <a:solidFill>
              <a:srgbClr val="8E7342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533400" y="6324600"/>
            <a:ext cx="11125200" cy="0"/>
          </a:xfrm>
          <a:prstGeom prst="line">
            <a:avLst/>
          </a:prstGeom>
          <a:noFill/>
          <a:ln w="6667">
            <a:solidFill>
              <a:srgbClr val="8E7342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533400" y="533400"/>
            <a:ext cx="0" cy="5791200"/>
          </a:xfrm>
          <a:prstGeom prst="line">
            <a:avLst/>
          </a:prstGeom>
          <a:noFill/>
          <a:ln w="6667">
            <a:solidFill>
              <a:srgbClr val="8E7342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0" y="1452500"/>
            <a:ext cx="121920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spc="600" kern="0" dirty="0">
                <a:solidFill>
                  <a:srgbClr val="C6A1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年</a:t>
            </a:r>
            <a:pPr algn="ctr" indent="0" marL="0">
              <a:buNone/>
            </a:pPr>
            <a:r>
              <a:rPr lang="en-US" sz="975" spc="600" kern="0" dirty="0">
                <a:solidFill>
                  <a:srgbClr val="C6A1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度</a:t>
            </a:r>
            <a:pPr algn="ctr" indent="0" marL="0">
              <a:buNone/>
            </a:pPr>
            <a:r>
              <a:rPr lang="en-US" sz="975" spc="600" kern="0" dirty="0">
                <a:solidFill>
                  <a:srgbClr val="C6A1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经</a:t>
            </a:r>
            <a:pPr algn="ctr" indent="0" marL="0">
              <a:buNone/>
            </a:pPr>
            <a:r>
              <a:rPr lang="en-US" sz="975" spc="600" kern="0" dirty="0">
                <a:solidFill>
                  <a:srgbClr val="C6A1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销</a:t>
            </a:r>
            <a:pPr algn="ctr" indent="0" marL="0">
              <a:buNone/>
            </a:pPr>
            <a:r>
              <a:rPr lang="en-US" sz="975" spc="600" kern="0" dirty="0">
                <a:solidFill>
                  <a:srgbClr val="C6A1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商</a:t>
            </a:r>
            <a:pPr algn="ctr" indent="0" marL="0">
              <a:buNone/>
            </a:pPr>
            <a:r>
              <a:rPr lang="en-US" sz="975" spc="600" kern="0" dirty="0">
                <a:solidFill>
                  <a:srgbClr val="C6A1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大</a:t>
            </a:r>
            <a:pPr algn="ctr" indent="0" marL="0">
              <a:buNone/>
            </a:pPr>
            <a:r>
              <a:rPr lang="en-US" sz="975" dirty="0">
                <a:solidFill>
                  <a:srgbClr val="C6A1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会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6057900" y="1828800"/>
            <a:ext cx="76200" cy="76200"/>
          </a:xfrm>
          <a:custGeom>
            <a:avLst/>
            <a:gdLst/>
            <a:ahLst/>
            <a:cxnLst/>
            <a:rect l="l" t="t" r="r" b="b"/>
            <a:pathLst>
              <a:path w="76200" h="76200">
                <a:moveTo>
                  <a:pt x="38100" y="0"/>
                </a:moveTo>
                <a:lnTo>
                  <a:pt x="76200" y="38100"/>
                </a:lnTo>
                <a:lnTo>
                  <a:pt x="38100" y="76200"/>
                </a:lnTo>
                <a:lnTo>
                  <a:pt x="0" y="38100"/>
                </a:lnTo>
                <a:close/>
              </a:path>
            </a:pathLst>
          </a:custGeom>
          <a:solidFill>
            <a:srgbClr val="C6A15B"/>
          </a:solidFill>
          <a:ln/>
        </p:spPr>
      </p:sp>
      <p:sp>
        <p:nvSpPr>
          <p:cNvPr id="13" name="Shape 11"/>
          <p:cNvSpPr/>
          <p:nvPr/>
        </p:nvSpPr>
        <p:spPr>
          <a:xfrm>
            <a:off x="5619750" y="1863566"/>
            <a:ext cx="381000" cy="7144"/>
          </a:xfrm>
          <a:prstGeom prst="rect">
            <a:avLst/>
          </a:prstGeom>
          <a:solidFill>
            <a:srgbClr val="C6A15B"/>
          </a:solidFill>
          <a:ln/>
        </p:spPr>
      </p:sp>
      <p:sp>
        <p:nvSpPr>
          <p:cNvPr id="14" name="Shape 12"/>
          <p:cNvSpPr/>
          <p:nvPr/>
        </p:nvSpPr>
        <p:spPr>
          <a:xfrm>
            <a:off x="6191250" y="1863566"/>
            <a:ext cx="381000" cy="7144"/>
          </a:xfrm>
          <a:prstGeom prst="rect">
            <a:avLst/>
          </a:prstGeom>
          <a:solidFill>
            <a:srgbClr val="C6A15B"/>
          </a:solidFill>
          <a:ln/>
        </p:spPr>
      </p:sp>
      <p:sp>
        <p:nvSpPr>
          <p:cNvPr id="15" name="Text 13"/>
          <p:cNvSpPr/>
          <p:nvPr/>
        </p:nvSpPr>
        <p:spPr>
          <a:xfrm>
            <a:off x="0" y="2481388"/>
            <a:ext cx="12192000" cy="5029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3300" dirty="0">
                <a:solidFill>
                  <a:srgbClr val="F5EFE3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金价我们定不了，</a:t>
            </a:r>
            <a:endParaRPr lang="en-US" sz="33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0" y="3148138"/>
            <a:ext cx="12192000" cy="5029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3300" dirty="0">
                <a:solidFill>
                  <a:srgbClr val="F5EFE3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卖什么、怎么卖，我们</a:t>
            </a:r>
            <a:pPr algn="ctr" indent="0" marL="0">
              <a:buNone/>
            </a:pPr>
            <a:r>
              <a:rPr lang="en-US" sz="3300" b="1" dirty="0">
                <a:solidFill>
                  <a:srgbClr val="C6A15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一起</a:t>
            </a:r>
            <a:pPr algn="ctr" indent="0" marL="0">
              <a:buNone/>
            </a:pPr>
            <a:r>
              <a:rPr lang="en-US" sz="3300" dirty="0">
                <a:solidFill>
                  <a:srgbClr val="F5EFE3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定。</a:t>
            </a:r>
            <a:endParaRPr lang="en-US" sz="33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5524500" y="4340066"/>
            <a:ext cx="1143000" cy="7144"/>
          </a:xfrm>
          <a:prstGeom prst="rect">
            <a:avLst/>
          </a:prstGeom>
          <a:solidFill>
            <a:srgbClr val="C6A15B"/>
          </a:solidFill>
          <a:ln/>
        </p:spPr>
      </p:sp>
      <p:sp>
        <p:nvSpPr>
          <p:cNvPr id="18" name="Text 16"/>
          <p:cNvSpPr/>
          <p:nvPr/>
        </p:nvSpPr>
        <p:spPr>
          <a:xfrm>
            <a:off x="0" y="4596291"/>
            <a:ext cx="121920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00" spc="300" kern="0" dirty="0">
                <a:solidFill>
                  <a:srgbClr val="A89A82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品</a:t>
            </a:r>
            <a:pPr algn="ctr" indent="0" marL="0">
              <a:buNone/>
            </a:pPr>
            <a:r>
              <a:rPr lang="en-US" sz="1200" spc="300" kern="0" dirty="0">
                <a:solidFill>
                  <a:srgbClr val="A89A82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牌</a:t>
            </a:r>
            <a:pPr algn="ctr" indent="0" marL="0">
              <a:buNone/>
            </a:pPr>
            <a:r>
              <a:rPr lang="en-US" sz="1200" spc="300" kern="0" dirty="0">
                <a:solidFill>
                  <a:srgbClr val="A89A82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总</a:t>
            </a:r>
            <a:pPr algn="ctr" indent="0" marL="0">
              <a:buNone/>
            </a:pPr>
            <a:r>
              <a:rPr lang="en-US" sz="1200" spc="300" kern="0" dirty="0">
                <a:solidFill>
                  <a:srgbClr val="A89A82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部</a:t>
            </a:r>
            <a:pPr algn="ctr" indent="0" marL="0">
              <a:buNone/>
            </a:pPr>
            <a:r>
              <a:rPr lang="en-US" sz="1200" spc="300" kern="0" dirty="0">
                <a:solidFill>
                  <a:srgbClr val="A89A82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 </a:t>
            </a:r>
            <a:pPr algn="ctr" indent="0" marL="0">
              <a:buNone/>
            </a:pPr>
            <a:r>
              <a:rPr lang="en-US" sz="1200" spc="300" kern="0" dirty="0">
                <a:solidFill>
                  <a:srgbClr val="A89A82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敬</a:t>
            </a:r>
            <a:pPr algn="ctr" indent="0" marL="0">
              <a:buNone/>
            </a:pPr>
            <a:r>
              <a:rPr lang="en-US" sz="1200" dirty="0">
                <a:solidFill>
                  <a:srgbClr val="A89A82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上</a:t>
            </a:r>
            <a:endParaRPr lang="en-US" sz="12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0" y="4890911"/>
            <a:ext cx="121920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050" spc="450" kern="0" dirty="0">
                <a:solidFill>
                  <a:srgbClr val="6F6656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二</a:t>
            </a:r>
            <a:pPr algn="ctr" indent="0" marL="0">
              <a:buNone/>
            </a:pPr>
            <a:r>
              <a:rPr lang="en-US" sz="1050" spc="450" kern="0" dirty="0">
                <a:solidFill>
                  <a:srgbClr val="6F6656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〇</a:t>
            </a:r>
            <a:pPr algn="ctr" indent="0" marL="0">
              <a:buNone/>
            </a:pPr>
            <a:r>
              <a:rPr lang="en-US" sz="1050" spc="450" kern="0" dirty="0">
                <a:solidFill>
                  <a:srgbClr val="6F6656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二</a:t>
            </a:r>
            <a:pPr algn="ctr" indent="0" marL="0">
              <a:buNone/>
            </a:pPr>
            <a:r>
              <a:rPr lang="en-US" sz="1050" spc="450" kern="0" dirty="0">
                <a:solidFill>
                  <a:srgbClr val="6F6656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六</a:t>
            </a:r>
            <a:pPr algn="ctr" indent="0" marL="0">
              <a:buNone/>
            </a:pPr>
            <a:r>
              <a:rPr lang="en-US" sz="1050" spc="450" kern="0" dirty="0">
                <a:solidFill>
                  <a:srgbClr val="6F6656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年</a:t>
            </a:r>
            <a:pPr algn="ctr" indent="0" marL="0">
              <a:buNone/>
            </a:pPr>
            <a:r>
              <a:rPr lang="en-US" sz="1050" spc="450" kern="0" dirty="0">
                <a:solidFill>
                  <a:srgbClr val="6F6656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十</a:t>
            </a:r>
            <a:pPr algn="ctr" indent="0" marL="0">
              <a:buNone/>
            </a:pPr>
            <a:r>
              <a:rPr lang="en-US" sz="1050" dirty="0">
                <a:solidFill>
                  <a:srgbClr val="6F6656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月</a:t>
            </a:r>
            <a:endParaRPr lang="en-US" sz="10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1980-01-01T00:00:00Z</dcterms:created>
  <dcterms:modified xsi:type="dcterms:W3CDTF">1980-01-01T00:00:00Z</dcterms:modified>
</cp:coreProperties>
</file>