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 this year's dealer conference. Today's question is a simple one: gold has hit a record, so what do we sell now? Over the past two years the gold price is what you have felt most in your stores. We will first look at what has happened outside, to the price, to customers and to the trade, then at what we do together next year, and finish with five things we would like to decide with you. Every figure today comes from official statistics, industry associations or listed companies' filings, and each page names its source. Our own operating figures stay off the screen. We will go through them region by region after the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things today. The first three are changes outside our walls: where the gold price stands, how customers buy gold now, and who in the trade is closing stores along with the new tax and standards. The fourth is us: how we shape next year's range, how we price, how we run store services and how we manage gold-price risk. The last few items are not decisions head office has already made. We want to make them with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where the price stands. These are annual volume-weighted averages for the Shanghai Gold Exchange's Au99.99 contract, in yuan per gram. 308.70 in 2019 and 548.49 in 2024 are figures published by the China Gold Association. The association has not published a 2025 average, so the last two bars are ours, worked from the exchange's daily turnover and volume by the association's own method: 798.12 for 2025 and 1,025.08 for January to September this year. We checked that method against four averages the association did publish, including the whole of 2024 and the first half of 2025, and it matches. The average so far this year is 3.3 times 2019's. The record came on 29 January: 1,256 intraday, with a close of 1,243.02.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far has it fallen? 30 September was the last trading day before the National Day holiday. Gold closed at 907.32 yuan a gram, 27% below the record close of 1,243.02 on 29 January. London tells the same story: the LBMA afternoon price peaked at 5,405 US dollars an ounce in January and stood at 4,156.40 on 6 October, 23.1% lower. But look at the other side too. 907 yuan is still 14% above the 2025 average of 798, a figure we calculated from the exchange's daily quotes. Gold is not going back to where it was, and it will not rise forever either. For us, volatility is the new normal, and stocking, pricing and inventory all have to start from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our customers have changed. They still buy gold at these prices, but what they buy and how they buy it is different. The background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change of the day. In the China Gold Association's figures, bars and coins used 504.2 tonnes of gold in 2025, up 35%, while jewellery used 363.8 tonnes, down 31.6%. It was the first time bars and coins came out ahead. The gap widened in the first half of this year: jewellery fell by another third to 132.1 tonnes, while bars and coins reached 339.3 tonnes, 2.6 times as much. The World Gold Council counts differently and its numbers are not the same, but it reaches the same conclusion: 2025 was the first year bars and coins overtook jewellery. Customers have not left gold. They have moved money from jewellery into bars and coins. In the association's own words, demand for bars at gold shops is strong but the margin is thin. So we can sell bars, but bars will not carry a store's margin.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Jewellery used a quarter less gold, yet customers spent 8% more. In World Gold Council figures, mainland China's jewellery took 360.1 tonnes of gold in 2025, a quarter less, while spending reached 281.4 billion yuan, 8% more and close to the 2023 record of 281.8 billion. In the first half of this year jewellery took 136 tonnes, 30% less, and spending was 141.9 billion yuan, still up 2%. A word on the basis: the council estimates spending by multiplying tonnes by the gold price, so it leaves out labour charges, brand premiums and tax and is not the same as what our tills take in. The China Gold Association counts 363.8 tonnes of jewellery for 2025. That is a separate set of statistics, and we do not add the two together or divide one by the other. The point is simple. Customers still want to spend. Each piece is just lighter.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Fixed pricing, where a piece carries one price rather than a price per gram, has been the talk of the trade. The leading brands did push it up. At Chow Tai Fook, whose FY2026 ran from April 2025 to March this year, fixed-price jewellery reached 35.4% of mainland retail value, up from 30.6%. Luk Fook's fixed-price sales rose by half in the same year. But once gold fell back in the second quarter, all three swung the same way. Chow Tai Fook's fixed-price share fell to 29.0% in April to June, while retail value of gold priced by weight rose 21%. Luk Fook's fixed-price share dropped from 24% a year earlier to 18%, and same-store volume of gold sold by weight turned from a fall to a rise. At Chow Sang Sang, mainland same-store sales of fixed-price products fell 20% in the first half while weight-priced products rose 34%. Each company uses a different base, so we read the direction and do not rank them. There is no official national figure for fixed-price share, and we will not give you one. The conclusion: fixed pricing is one leg to stand on, not a one-way street.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the trade has changed. As customers changed, the trade has been adjusting: stores are shrinking, the tax has changed and the standards are being rewritten. The background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is closing stores and who is opening them. Every figure here is what the listed companies themselves report. Fiscal years and store definitions differ, so each row carries its own period, and we read the direction rather than rank them. Chow Tai Fook's mainland points of sale went from 7,170 at the end of March 2024 to 5,047 at the end of June this year, a net 2,123 fewer in just over two years. Lao Feng Xiang, China Gold, Luk Fook and Chow Sang Sang are all shrinking too. The two adding stores are CHJ and Laopu Gold, which runs 45 stores of its own. What kind of stores are closing? Of the 1,073 Chow Tai Fook closed in FY2026, 524 were in third-tier cities and below, and franchised stores fell by a net 949. Lao Feng Xiang closed 342 franchised stores in third and fourth-tier cities in the first half while opening 71 in first and second-tier cities. China Gold's annual report also cites industry association data: the 11 jewellery companies listed in Shanghai and Shenzhen had a net 1,704 fewer stores than at the end of 2024, down 7.19%. Lao Feng Xiang's and China Gold's starting counts are worked out from their year-end counts and net closures. The trade is shrinking, and what it is shedding is stores that did not pay their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change is tax. Announcement No. 11 of 2025 from the Ministry of Finance and the State Taxation Administration took effect on 1 November last year and runs to the end of 2027. What matters most to us is gold drawn from the exchange to make jewellery. Before, that gold came with a special VAT invoice and the 13% rate was backed out of the price, so every 100 yuan of gold carried about 11.50 yuan of input VAT credit. Now jewellery counts as non-investment use, the exchange issues only an ordinary invoice, and the credit is the invoice amount times a 6% deduction rate: 6 yuan per 100. The 5.50 or so that is lost is an extra cost in what we pay for gold. We worked that figure out from the formulas in the two texts. Whether and how much of it reaches retail prices, the announcement does not say, so please do not describe it as a uniform 5.5% rise in jewellery prices. The World Gold Council saw in Shenzhen's Shuibei market that store jewellery prices rose from 3 November, and that gold bars from non-member channels, such as independent gold shops and brand franchise stores, went up by about 13%. Most of us in this room are in that channel, so the cost of buying in bars needs working out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Purity standards. Stores still work to GB 11887-2012, the mandatory national standard on precious metal purity and naming for jewellery, in force since May 2013. A review in January 2024 concluded it should be revised, and a revision plan followed that October. The new title adds labelling to purity and naming, and several leading brands are among the drafters. As of 7 October the national standards platform lists it as awaiting approval. It has not been published, so neither its final text nor its start date is known. Two current rules also bear on tags. The price-marking rules in force since July 2022 forbid charging anything beyond the marked price or any fee that is not shown. And at last year's consumer rights day, the market regulator reminded shoppers to ask whether a piece is priced by weight or at a fixed price. Hard gold has its own industry standard, in force since May last year. Our approach: write tags in full under today's rules now, and when the new standard is out, head office issues one set of changes for tags and hallmarks, so stores do not each go their own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and the one we most want to discuss with you: what we do together next year. The background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Product. Next year we want new lines to go three ways. First, heritage gold, the hand-hammered gufa style. In a World Gold Council survey of 576 store managers, heritage and hard gold are still retailers' core source of profit, and heavy hand-made heritage pieces sell steadily in boutiques. Second, design pieces. In the China Gold Association's words from the first half of last year, light, design-led, higher value-added jewellery is still in favour. Third, light pieces. In the same survey, pieces under 10 grams made up 45% of units sold in stores, against 37% in 2023. One more figure worth keeping in mind: jewellery bought to wear oneself was 37% of store sales, up from 27% in 2024, while wedding jewellery fell from 24% to 19%. How much of each goes into the range is not for head office to impose. We will decide it with you, region by region. The pictures on this page are illustrations.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pricing, we propose standing on two legs. Fixed prices go on design pieces, small heritage pieces and complex work. Customers are buying design and craft, and the price does not move with the daily gold price. When gold rises those pieces look like good value and their share goes up. When gold falls they look dear and their share drops back, which is what our three listed peers saw this spring. So a fixed price cannot be set and forgotten. It needs reviewing on a schedule and changing when it should. Laopu Gold prices every piece at launch, and even it repriced three times in 2025. Pricing by weight goes on plain gold, heavy pure gold and bars and coins, where customers look at weight and today's price and can check the sum. When gold falls, that leg recovers first. Whichever leg, tags must be complete under the price-marking rules, with nothing added beyond the tag. Which pieces go on which leg is one of the things we will decide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Store services. Trade-ins first. By the China Gold Association's incomplete count, trade-ins are about a fifth of national jewellery demand. Last December the association led an industry standard for gold trade-in services: testing on camera with the customer present, consent before any destructive test, and a receipt that states gold content, weight, loss and discount. We propose every store works to it. Then buybacks. Since the tax change, jewellery sale prices include VAT and buyback prices do not, so the gap has widened and customers can feel short-changed. Work out every buyback quote in front of the customer. Last, gold-price risk. Our listed peers all hedge: Chow Tai Fook's hedge ratio by weight was 39.0% at the end of FY2026, and Chow Sang Sang hedges about 40% of its gold inventory, while Laopu Gold's prospectus says it uses no hedging instruments. When gold rises, a hedge shows a book loss first: Chow Tai Fook booked fair-value losses on gold loans of over 12 billion Hong Kong dollars across two years, so hedging is not as simple as buying insurance. We propose a first step: record each store's gold weight and price exposure, then talk about how to hedge. These are company figures. The picture is an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five things we would like to decide with you. We will discuss them in groups after this session and settle them next month. One, the new-line mix: how much heritage gold, design pieces and light pieces, set region by region because customers differ. Two, pricing rules: which pieces carry a fixed price and which are sold by weight, how often fixed prices are reviewed, and how big a gold move triggers a change. Three, trade-ins: whether every store works to the industry standard, and who provides testing equipment and receipt templates. Four, gold-price risk: every store keeps a ledger of its gold exposure, and we ask whether head office should arrange bank gold leasing and hedging for dealers who choose to join. Five, tax and sourcing: check what each withdrawal of gold is for and the invoice that goes with it. The World Gold Council found that after the tax change gold bars from non-member channels, such as independent gold shops and brand franchise stores, rose by about 13%, while member channels such as banks and brands' own stores were not affected. So which channel our bars come through is worth working out together. None of these has a ready answer. They all need your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cannot set the price of gold. It will rise and it will fall. But what we sell, how we sell it, and how we make every store a good one, those we can decide together. Thank you for all these years together. Let's move to the group discussions.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4-2.jpeg"/><Relationship Id="rId3" Type="http://schemas.openxmlformats.org/officeDocument/2006/relationships/image" Target="../media/image-14-3.jpeg"/><Relationship Id="rId4" Type="http://schemas.openxmlformats.org/officeDocument/2006/relationships/slideLayout" Target="../slideLayouts/slideLayout4.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pic>
        <p:nvPicPr>
          <p:cNvPr id="3" name="Image 0" descr="preencoded.png">    </p:cNvPr>
          <p:cNvPicPr>
            <a:picLocks noChangeAspect="1"/>
          </p:cNvPicPr>
          <p:nvPr/>
        </p:nvPicPr>
        <p:blipFill>
          <a:blip r:embed="rId1"/>
          <a:srcRect l="20370" r="20370" t="0" b="0"/>
          <a:stretch/>
        </p:blipFill>
        <p:spPr>
          <a:xfrm>
            <a:off x="6096000" y="0"/>
            <a:ext cx="6096000" cy="6858000"/>
          </a:xfrm>
          <a:prstGeom prst="rect">
            <a:avLst/>
          </a:prstGeom>
        </p:spPr>
      </p:pic>
      <p:sp>
        <p:nvSpPr>
          <p:cNvPr id="4" name="svg2pptx-gradient-s0000-0000"/>
          <p:cNvSpPr/>
          <p:nvPr/>
        </p:nvSpPr>
        <p:spPr>
          <a:xfrm>
            <a:off x="6096000" y="0"/>
            <a:ext cx="2476500" cy="6858000"/>
          </a:xfrm>
          <a:prstGeom prst="rect">
            <a:avLst/>
          </a:prstGeom>
          <a:gradFill rotWithShape="1">
            <a:gsLst>
              <a:gs pos="0">
                <a:srgbClr val="0B0908"/>
              </a:gs>
              <a:gs pos="100000">
                <a:srgbClr val="0B0908">
                  <a:alpha val="0"/>
                </a:srgbClr>
              </a:gs>
            </a:gsLst>
            <a:lin ang="0" scaled="1"/>
          </a:gradFill>
          <a:ln/>
        </p:spPr>
      </p:sp>
      <p:sp>
        <p:nvSpPr>
          <p:cNvPr id="5" name="Shape 2"/>
          <p:cNvSpPr/>
          <p:nvPr/>
        </p:nvSpPr>
        <p:spPr>
          <a:xfrm>
            <a:off x="457200" y="457200"/>
            <a:ext cx="5334000" cy="0"/>
          </a:xfrm>
          <a:prstGeom prst="line">
            <a:avLst/>
          </a:prstGeom>
          <a:noFill/>
          <a:ln w="13335">
            <a:solidFill>
              <a:srgbClr val="C6A15B"/>
            </a:solidFill>
            <a:prstDash val="solid"/>
          </a:ln>
        </p:spPr>
      </p:sp>
      <p:sp>
        <p:nvSpPr>
          <p:cNvPr id="6" name="Shape 3"/>
          <p:cNvSpPr/>
          <p:nvPr/>
        </p:nvSpPr>
        <p:spPr>
          <a:xfrm>
            <a:off x="5791200" y="457200"/>
            <a:ext cx="0" cy="5943600"/>
          </a:xfrm>
          <a:prstGeom prst="line">
            <a:avLst/>
          </a:prstGeom>
          <a:noFill/>
          <a:ln w="13335">
            <a:solidFill>
              <a:srgbClr val="C6A15B"/>
            </a:solidFill>
            <a:prstDash val="solid"/>
          </a:ln>
        </p:spPr>
      </p:sp>
      <p:sp>
        <p:nvSpPr>
          <p:cNvPr id="7" name="Shape 4"/>
          <p:cNvSpPr/>
          <p:nvPr/>
        </p:nvSpPr>
        <p:spPr>
          <a:xfrm>
            <a:off x="457200" y="6400800"/>
            <a:ext cx="5334000" cy="0"/>
          </a:xfrm>
          <a:prstGeom prst="line">
            <a:avLst/>
          </a:prstGeom>
          <a:noFill/>
          <a:ln w="13335">
            <a:solidFill>
              <a:srgbClr val="C6A15B"/>
            </a:solidFill>
            <a:prstDash val="solid"/>
          </a:ln>
        </p:spPr>
      </p:sp>
      <p:sp>
        <p:nvSpPr>
          <p:cNvPr id="8" name="Shape 5"/>
          <p:cNvSpPr/>
          <p:nvPr/>
        </p:nvSpPr>
        <p:spPr>
          <a:xfrm>
            <a:off x="457200" y="457200"/>
            <a:ext cx="0" cy="5943600"/>
          </a:xfrm>
          <a:prstGeom prst="line">
            <a:avLst/>
          </a:prstGeom>
          <a:noFill/>
          <a:ln w="13335">
            <a:solidFill>
              <a:srgbClr val="C6A15B"/>
            </a:solidFill>
            <a:prstDash val="solid"/>
          </a:ln>
        </p:spPr>
      </p:sp>
      <p:sp>
        <p:nvSpPr>
          <p:cNvPr id="9" name="Shape 6"/>
          <p:cNvSpPr/>
          <p:nvPr/>
        </p:nvSpPr>
        <p:spPr>
          <a:xfrm>
            <a:off x="533400" y="533400"/>
            <a:ext cx="5181600" cy="0"/>
          </a:xfrm>
          <a:prstGeom prst="line">
            <a:avLst/>
          </a:prstGeom>
          <a:noFill/>
          <a:ln w="6667">
            <a:solidFill>
              <a:srgbClr val="8E7342"/>
            </a:solidFill>
            <a:prstDash val="solid"/>
          </a:ln>
        </p:spPr>
      </p:sp>
      <p:sp>
        <p:nvSpPr>
          <p:cNvPr id="10" name="Shape 7"/>
          <p:cNvSpPr/>
          <p:nvPr/>
        </p:nvSpPr>
        <p:spPr>
          <a:xfrm>
            <a:off x="5715000" y="533400"/>
            <a:ext cx="0" cy="5791200"/>
          </a:xfrm>
          <a:prstGeom prst="line">
            <a:avLst/>
          </a:prstGeom>
          <a:noFill/>
          <a:ln w="6667">
            <a:solidFill>
              <a:srgbClr val="8E7342"/>
            </a:solidFill>
            <a:prstDash val="solid"/>
          </a:ln>
        </p:spPr>
      </p:sp>
      <p:sp>
        <p:nvSpPr>
          <p:cNvPr id="11" name="Shape 8"/>
          <p:cNvSpPr/>
          <p:nvPr/>
        </p:nvSpPr>
        <p:spPr>
          <a:xfrm>
            <a:off x="533400" y="6324600"/>
            <a:ext cx="5181600" cy="0"/>
          </a:xfrm>
          <a:prstGeom prst="line">
            <a:avLst/>
          </a:prstGeom>
          <a:noFill/>
          <a:ln w="6667">
            <a:solidFill>
              <a:srgbClr val="8E7342"/>
            </a:solidFill>
            <a:prstDash val="solid"/>
          </a:ln>
        </p:spPr>
      </p:sp>
      <p:sp>
        <p:nvSpPr>
          <p:cNvPr id="12" name="Shape 9"/>
          <p:cNvSpPr/>
          <p:nvPr/>
        </p:nvSpPr>
        <p:spPr>
          <a:xfrm>
            <a:off x="533400" y="533400"/>
            <a:ext cx="0" cy="5791200"/>
          </a:xfrm>
          <a:prstGeom prst="line">
            <a:avLst/>
          </a:prstGeom>
          <a:noFill/>
          <a:ln w="6667">
            <a:solidFill>
              <a:srgbClr val="8E7342"/>
            </a:solidFill>
            <a:prstDash val="solid"/>
          </a:ln>
        </p:spPr>
      </p:sp>
      <p:sp>
        <p:nvSpPr>
          <p:cNvPr id="13" name="Text 10"/>
          <p:cNvSpPr/>
          <p:nvPr/>
        </p:nvSpPr>
        <p:spPr>
          <a:xfrm>
            <a:off x="0" y="1281050"/>
            <a:ext cx="6248400" cy="148590"/>
          </a:xfrm>
          <a:prstGeom prst="rect">
            <a:avLst/>
          </a:prstGeom>
          <a:noFill/>
          <a:ln/>
        </p:spPr>
        <p:txBody>
          <a:bodyPr wrap="none" lIns="0" tIns="0" rIns="0" bIns="0" rtlCol="0" anchor="t"/>
          <a:lstStyle/>
          <a:p>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A</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n</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n</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u</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a</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l</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D</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e</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a</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l</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e</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r</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C</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o</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n</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f</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e</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r</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e</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n</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c</a:t>
            </a:r>
            <a:pPr algn="ctr" indent="0" marL="0">
              <a:buNone/>
            </a:pPr>
            <a:r>
              <a:rPr lang="en-US" sz="975" dirty="0">
                <a:solidFill>
                  <a:srgbClr val="C6A15B"/>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4" name="Shape 11"/>
          <p:cNvSpPr/>
          <p:nvPr/>
        </p:nvSpPr>
        <p:spPr>
          <a:xfrm>
            <a:off x="3086100" y="165735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5" name="Shape 12"/>
          <p:cNvSpPr/>
          <p:nvPr/>
        </p:nvSpPr>
        <p:spPr>
          <a:xfrm>
            <a:off x="2647950" y="1692116"/>
            <a:ext cx="381000" cy="7144"/>
          </a:xfrm>
          <a:prstGeom prst="rect">
            <a:avLst/>
          </a:prstGeom>
          <a:solidFill>
            <a:srgbClr val="C6A15B"/>
          </a:solidFill>
          <a:ln/>
        </p:spPr>
      </p:sp>
      <p:sp>
        <p:nvSpPr>
          <p:cNvPr id="16" name="Shape 13"/>
          <p:cNvSpPr/>
          <p:nvPr/>
        </p:nvSpPr>
        <p:spPr>
          <a:xfrm>
            <a:off x="3219450" y="1692116"/>
            <a:ext cx="381000" cy="7144"/>
          </a:xfrm>
          <a:prstGeom prst="rect">
            <a:avLst/>
          </a:prstGeom>
          <a:solidFill>
            <a:srgbClr val="C6A15B"/>
          </a:solidFill>
          <a:ln/>
        </p:spPr>
      </p:sp>
      <p:sp>
        <p:nvSpPr>
          <p:cNvPr id="17" name="Text 14"/>
          <p:cNvSpPr/>
          <p:nvPr/>
        </p:nvSpPr>
        <p:spPr>
          <a:xfrm>
            <a:off x="0" y="2118456"/>
            <a:ext cx="6248400" cy="468630"/>
          </a:xfrm>
          <a:prstGeom prst="rect">
            <a:avLst/>
          </a:prstGeom>
          <a:noFill/>
          <a:ln/>
        </p:spPr>
        <p:txBody>
          <a:bodyPr wrap="none" lIns="0" tIns="0" rIns="0" bIns="0" rtlCol="0" anchor="t"/>
          <a:lstStyle/>
          <a:p>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A</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f</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t</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e</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r</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 </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G</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o</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l</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d</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s</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 </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R</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e</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c</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o</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r</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d</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 </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H</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i</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g</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h</a:t>
            </a:r>
            <a:pPr algn="ctr" indent="0" marL="0">
              <a:buNone/>
            </a:pPr>
            <a:r>
              <a:rPr lang="en-US" sz="3075" b="1" dirty="0">
                <a:solidFill>
                  <a:srgbClr val="C6A15B"/>
                </a:solidFill>
                <a:latin typeface="Times New Roman" pitchFamily="34" charset="0"/>
                <a:ea typeface="SimSun" pitchFamily="34" charset="-122"/>
                <a:cs typeface="Times New Roman" pitchFamily="34" charset="-120"/>
              </a:rPr>
              <a:t>,</a:t>
            </a:r>
            <a:endParaRPr lang="en-US" sz="3075" dirty="0">
              <a:latin typeface="Times New Roman" pitchFamily="34" charset="0"/>
              <a:ea typeface="SimSun" pitchFamily="34" charset="-122"/>
              <a:cs typeface="Times New Roman" pitchFamily="34" charset="-120"/>
            </a:endParaRPr>
          </a:p>
        </p:txBody>
      </p:sp>
      <p:sp>
        <p:nvSpPr>
          <p:cNvPr id="18" name="Text 15"/>
          <p:cNvSpPr/>
          <p:nvPr/>
        </p:nvSpPr>
        <p:spPr>
          <a:xfrm>
            <a:off x="0" y="2747106"/>
            <a:ext cx="6248400" cy="468630"/>
          </a:xfrm>
          <a:prstGeom prst="rect">
            <a:avLst/>
          </a:prstGeom>
          <a:noFill/>
          <a:ln/>
        </p:spPr>
        <p:txBody>
          <a:bodyPr wrap="none" lIns="0" tIns="0" rIns="0" bIns="0" rtlCol="0" anchor="t"/>
          <a:lstStyle/>
          <a:p>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W</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h</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a</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t</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 </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D</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o</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 </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W</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e</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 </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S</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e</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l</a:t>
            </a:r>
            <a:pPr algn="ctr" indent="0" marL="0">
              <a:buNone/>
            </a:pPr>
            <a:r>
              <a:rPr lang="en-US" sz="3075" b="1" spc="38" kern="0" dirty="0">
                <a:solidFill>
                  <a:srgbClr val="C6A15B"/>
                </a:solidFill>
                <a:latin typeface="Times New Roman" pitchFamily="34" charset="0"/>
                <a:ea typeface="SimSun" pitchFamily="34" charset="-122"/>
                <a:cs typeface="Times New Roman" pitchFamily="34" charset="-120"/>
              </a:rPr>
              <a:t>l</a:t>
            </a:r>
            <a:pPr algn="ctr" indent="0" marL="0">
              <a:buNone/>
            </a:pPr>
            <a:r>
              <a:rPr lang="en-US" sz="3075" b="1" dirty="0">
                <a:solidFill>
                  <a:srgbClr val="C6A15B"/>
                </a:solidFill>
                <a:latin typeface="Times New Roman" pitchFamily="34" charset="0"/>
                <a:ea typeface="SimSun" pitchFamily="34" charset="-122"/>
                <a:cs typeface="Times New Roman" pitchFamily="34" charset="-120"/>
              </a:rPr>
              <a:t>?</a:t>
            </a:r>
            <a:endParaRPr lang="en-US" sz="3075" dirty="0">
              <a:latin typeface="Times New Roman" pitchFamily="34" charset="0"/>
              <a:ea typeface="SimSun" pitchFamily="34" charset="-122"/>
              <a:cs typeface="Times New Roman" pitchFamily="34" charset="-120"/>
            </a:endParaRPr>
          </a:p>
        </p:txBody>
      </p:sp>
      <p:sp>
        <p:nvSpPr>
          <p:cNvPr id="19" name="Text 16"/>
          <p:cNvSpPr/>
          <p:nvPr/>
        </p:nvSpPr>
        <p:spPr>
          <a:xfrm>
            <a:off x="0" y="3682546"/>
            <a:ext cx="6248400" cy="205740"/>
          </a:xfrm>
          <a:prstGeom prst="rect">
            <a:avLst/>
          </a:prstGeom>
          <a:noFill/>
          <a:ln/>
        </p:spPr>
        <p:txBody>
          <a:bodyPr wrap="none" lIns="0" tIns="0" rIns="0" bIns="0" rtlCol="0" anchor="t"/>
          <a:lstStyle/>
          <a:p>
            <a:pPr algn="ctr" indent="0" marL="0">
              <a:buNone/>
            </a:pPr>
            <a:r>
              <a:rPr lang="en-US" sz="1350" dirty="0">
                <a:solidFill>
                  <a:srgbClr val="F5EFE3"/>
                </a:solidFill>
                <a:latin typeface="Times New Roman" pitchFamily="34" charset="0"/>
                <a:ea typeface="SimSun" pitchFamily="34" charset="-122"/>
                <a:cs typeface="Times New Roman" pitchFamily="34" charset="-120"/>
              </a:rPr>
              <a:t>From head office to our dealer partners across China</a:t>
            </a:r>
            <a:endParaRPr lang="en-US" sz="1350" dirty="0">
              <a:latin typeface="Times New Roman" pitchFamily="34" charset="0"/>
              <a:ea typeface="SimSun" pitchFamily="34" charset="-122"/>
              <a:cs typeface="Times New Roman" pitchFamily="34" charset="-120"/>
            </a:endParaRPr>
          </a:p>
        </p:txBody>
      </p:sp>
      <p:sp>
        <p:nvSpPr>
          <p:cNvPr id="20" name="Shape 17"/>
          <p:cNvSpPr/>
          <p:nvPr/>
        </p:nvSpPr>
        <p:spPr>
          <a:xfrm>
            <a:off x="2552700" y="4321016"/>
            <a:ext cx="1143000" cy="7144"/>
          </a:xfrm>
          <a:prstGeom prst="rect">
            <a:avLst/>
          </a:prstGeom>
          <a:solidFill>
            <a:srgbClr val="C6A15B"/>
          </a:solidFill>
          <a:ln/>
        </p:spPr>
      </p:sp>
      <p:sp>
        <p:nvSpPr>
          <p:cNvPr id="21" name="Text 18"/>
          <p:cNvSpPr/>
          <p:nvPr/>
        </p:nvSpPr>
        <p:spPr>
          <a:xfrm>
            <a:off x="0" y="4576914"/>
            <a:ext cx="6248400" cy="171450"/>
          </a:xfrm>
          <a:prstGeom prst="rect">
            <a:avLst/>
          </a:prstGeom>
          <a:noFill/>
          <a:ln/>
        </p:spPr>
        <p:txBody>
          <a:bodyPr wrap="none" lIns="0" tIns="0" rIns="0" bIns="0" rtlCol="0" anchor="t"/>
          <a:lstStyle/>
          <a:p>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O</a:t>
            </a:r>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c</a:t>
            </a:r>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t</a:t>
            </a:r>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o</a:t>
            </a:r>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b</a:t>
            </a:r>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e</a:t>
            </a:r>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r</a:t>
            </a:r>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 </a:t>
            </a:r>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2</a:t>
            </a:r>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0</a:t>
            </a:r>
            <a:pPr algn="ctr" indent="0" marL="0">
              <a:buNone/>
            </a:pPr>
            <a:r>
              <a:rPr lang="en-US" sz="1125" spc="113" kern="0" dirty="0">
                <a:solidFill>
                  <a:srgbClr val="A89A82"/>
                </a:solidFill>
                <a:latin typeface="Times New Roman" pitchFamily="34" charset="0"/>
                <a:ea typeface="SimSun" pitchFamily="34" charset="-122"/>
                <a:cs typeface="Times New Roman" pitchFamily="34" charset="-120"/>
              </a:rPr>
              <a:t>2</a:t>
            </a:r>
            <a:pPr algn="ctr" indent="0" marL="0">
              <a:buNone/>
            </a:pPr>
            <a:r>
              <a:rPr lang="en-US" sz="1125" dirty="0">
                <a:solidFill>
                  <a:srgbClr val="A89A82"/>
                </a:solidFill>
                <a:latin typeface="Times New Roman" pitchFamily="34" charset="0"/>
                <a:ea typeface="SimSun" pitchFamily="34" charset="-122"/>
                <a:cs typeface="Times New Roman" pitchFamily="34" charset="-120"/>
              </a:rPr>
              <a:t>6</a:t>
            </a:r>
            <a:endParaRPr lang="en-US" sz="1125" dirty="0">
              <a:latin typeface="Times New Roman" pitchFamily="34" charset="0"/>
              <a:ea typeface="SimSun" pitchFamily="34" charset="-122"/>
              <a:cs typeface="Times New Roman" pitchFamily="34" charset="-120"/>
            </a:endParaRPr>
          </a:p>
        </p:txBody>
      </p:sp>
      <p:sp>
        <p:nvSpPr>
          <p:cNvPr id="22" name="svg2pptx-gradient-s0000-0001"/>
          <p:cNvSpPr/>
          <p:nvPr/>
        </p:nvSpPr>
        <p:spPr>
          <a:xfrm>
            <a:off x="6096000" y="6477000"/>
            <a:ext cx="6096000" cy="381000"/>
          </a:xfrm>
          <a:prstGeom prst="rect">
            <a:avLst/>
          </a:prstGeom>
          <a:gradFill rotWithShape="1">
            <a:gsLst>
              <a:gs pos="0">
                <a:srgbClr val="0B0908">
                  <a:alpha val="0"/>
                </a:srgbClr>
              </a:gs>
              <a:gs pos="100000">
                <a:srgbClr val="0B0908">
                  <a:alpha val="70000"/>
                </a:srgbClr>
              </a:gs>
            </a:gsLst>
            <a:lin ang="5400000" scaled="1"/>
          </a:gradFill>
          <a:ln/>
        </p:spPr>
      </p:sp>
      <p:sp>
        <p:nvSpPr>
          <p:cNvPr id="23" name="Text 20"/>
          <p:cNvSpPr/>
          <p:nvPr/>
        </p:nvSpPr>
        <p:spPr>
          <a:xfrm>
            <a:off x="0" y="6633015"/>
            <a:ext cx="12001500" cy="114300"/>
          </a:xfrm>
          <a:prstGeom prst="rect">
            <a:avLst/>
          </a:prstGeom>
          <a:noFill/>
          <a:ln/>
        </p:spPr>
        <p:txBody>
          <a:bodyPr wrap="none" lIns="0" tIns="0" rIns="0" bIns="0" rtlCol="0" anchor="t"/>
          <a:lstStyle/>
          <a:p>
            <a:pPr algn="r" indent="0" marL="0">
              <a:buNone/>
            </a:pPr>
            <a:r>
              <a:rPr lang="en-US" sz="750" dirty="0">
                <a:solidFill>
                  <a:srgbClr val="6F6656"/>
                </a:solidFill>
                <a:latin typeface="Microsoft YaHei UI" pitchFamily="34" charset="0"/>
                <a:ea typeface="Microsoft YaHei" pitchFamily="34" charset="-122"/>
                <a:cs typeface="Microsoft YaHei UI" pitchFamily="34" charset="-120"/>
              </a:rPr>
              <a:t>Illustration: a heritage gold bangle (AI-generated)</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01"/>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2</a:t>
            </a:fld>
            <a:endParaRPr lang="en-US" sz="900" dirty="0">
              <a:latin typeface="Times New Roman" pitchFamily="34" charset="0"/>
              <a:ea typeface="SimSun" pitchFamily="34" charset="-122"/>
              <a:cs typeface="Times New Roman" pitchFamily="34" charset="-120"/>
            </a:endParaRPr>
          </a:p>
        </p:txBody>
      </p:sp>
      <p:sp>
        <p:nvSpPr>
          <p:cNvPr id="11" name="Text 9"/>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Four things today, the last we settle together</a:t>
            </a:r>
            <a:endParaRPr lang="en-US" sz="2250" dirty="0">
              <a:latin typeface="Times New Roman" pitchFamily="34" charset="0"/>
              <a:ea typeface="SimSun" pitchFamily="34" charset="-122"/>
              <a:cs typeface="Times New Roman" pitchFamily="34" charset="-120"/>
            </a:endParaRPr>
          </a:p>
        </p:txBody>
      </p:sp>
      <p:sp>
        <p:nvSpPr>
          <p:cNvPr id="12" name="Shape 10"/>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3" name="Shape 11"/>
          <p:cNvSpPr/>
          <p:nvPr/>
        </p:nvSpPr>
        <p:spPr>
          <a:xfrm>
            <a:off x="5753100" y="1483043"/>
            <a:ext cx="228600" cy="7144"/>
          </a:xfrm>
          <a:prstGeom prst="rect">
            <a:avLst/>
          </a:prstGeom>
          <a:solidFill>
            <a:srgbClr val="C6A15B"/>
          </a:solidFill>
          <a:ln/>
        </p:spPr>
      </p:sp>
      <p:sp>
        <p:nvSpPr>
          <p:cNvPr id="14" name="Shape 12"/>
          <p:cNvSpPr/>
          <p:nvPr/>
        </p:nvSpPr>
        <p:spPr>
          <a:xfrm>
            <a:off x="6210300" y="1483043"/>
            <a:ext cx="228600" cy="7144"/>
          </a:xfrm>
          <a:prstGeom prst="rect">
            <a:avLst/>
          </a:prstGeom>
          <a:solidFill>
            <a:srgbClr val="C6A15B"/>
          </a:solidFill>
          <a:ln/>
        </p:spPr>
      </p:sp>
      <p:sp>
        <p:nvSpPr>
          <p:cNvPr id="15" name="Text 13"/>
          <p:cNvSpPr/>
          <p:nvPr/>
        </p:nvSpPr>
        <p:spPr>
          <a:xfrm>
            <a:off x="2381250" y="2051453"/>
            <a:ext cx="9810750" cy="457200"/>
          </a:xfrm>
          <a:prstGeom prst="rect">
            <a:avLst/>
          </a:prstGeom>
          <a:noFill/>
          <a:ln/>
        </p:spPr>
        <p:txBody>
          <a:bodyPr wrap="none" lIns="0" tIns="0" rIns="0" bIns="0" rtlCol="0" anchor="t"/>
          <a:lstStyle/>
          <a:p>
            <a:pPr algn="l" indent="0" marL="0">
              <a:buNone/>
            </a:pPr>
            <a:r>
              <a:rPr lang="en-US" sz="3000" b="1" dirty="0">
                <a:solidFill>
                  <a:srgbClr val="C6A15B"/>
                </a:solidFill>
                <a:latin typeface="Times New Roman" pitchFamily="34" charset="0"/>
                <a:ea typeface="SimSun" pitchFamily="34" charset="-122"/>
                <a:cs typeface="Times New Roman" pitchFamily="34" charset="-120"/>
              </a:rPr>
              <a:t>I</a:t>
            </a:r>
            <a:endParaRPr lang="en-US" sz="3000" dirty="0">
              <a:latin typeface="Times New Roman" pitchFamily="34" charset="0"/>
              <a:ea typeface="SimSun" pitchFamily="34" charset="-122"/>
              <a:cs typeface="Times New Roman" pitchFamily="34" charset="-120"/>
            </a:endParaRPr>
          </a:p>
        </p:txBody>
      </p:sp>
      <p:sp>
        <p:nvSpPr>
          <p:cNvPr id="16" name="Text 14"/>
          <p:cNvSpPr/>
          <p:nvPr/>
        </p:nvSpPr>
        <p:spPr>
          <a:xfrm>
            <a:off x="3143250" y="2055737"/>
            <a:ext cx="9048750" cy="274320"/>
          </a:xfrm>
          <a:prstGeom prst="rect">
            <a:avLst/>
          </a:prstGeom>
          <a:noFill/>
          <a:ln/>
        </p:spPr>
        <p:txBody>
          <a:bodyPr wrap="none" lIns="0" tIns="0" rIns="0" bIns="0" rtlCol="0" anchor="t"/>
          <a:lstStyle/>
          <a:p>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G</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o</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l</a:t>
            </a:r>
            <a:pPr algn="l" indent="0" marL="0">
              <a:buNone/>
            </a:pPr>
            <a:r>
              <a:rPr lang="en-US" sz="1800" b="1" dirty="0">
                <a:solidFill>
                  <a:srgbClr val="F5EFE3"/>
                </a:solidFill>
                <a:latin typeface="Times New Roman" pitchFamily="34" charset="0"/>
                <a:ea typeface="SimSun" pitchFamily="34" charset="-122"/>
                <a:cs typeface="Times New Roman" pitchFamily="34" charset="-120"/>
              </a:rPr>
              <a:t>d</a:t>
            </a:r>
            <a:endParaRPr lang="en-US" sz="1800" dirty="0">
              <a:latin typeface="Times New Roman" pitchFamily="34" charset="0"/>
              <a:ea typeface="SimSun" pitchFamily="34" charset="-122"/>
              <a:cs typeface="Times New Roman" pitchFamily="34" charset="-120"/>
            </a:endParaRPr>
          </a:p>
        </p:txBody>
      </p:sp>
      <p:sp>
        <p:nvSpPr>
          <p:cNvPr id="17" name="Text 15"/>
          <p:cNvSpPr/>
          <p:nvPr/>
        </p:nvSpPr>
        <p:spPr>
          <a:xfrm>
            <a:off x="3143250" y="2386312"/>
            <a:ext cx="9048750" cy="160020"/>
          </a:xfrm>
          <a:prstGeom prst="rect">
            <a:avLst/>
          </a:prstGeom>
          <a:noFill/>
          <a:ln/>
        </p:spPr>
        <p:txBody>
          <a:bodyPr wrap="none" lIns="0" tIns="0" rIns="0" bIns="0" rtlCol="0" anchor="t"/>
          <a:lstStyle/>
          <a:p>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How high it went, and how far it has fallen since</a:t>
            </a:r>
            <a:endParaRPr lang="en-US" sz="1050" dirty="0">
              <a:latin typeface="Microsoft YaHei UI" pitchFamily="34" charset="0"/>
              <a:ea typeface="Microsoft YaHei" pitchFamily="34" charset="-122"/>
              <a:cs typeface="Microsoft YaHei UI" pitchFamily="34" charset="-120"/>
            </a:endParaRPr>
          </a:p>
        </p:txBody>
      </p:sp>
      <p:sp>
        <p:nvSpPr>
          <p:cNvPr id="18" name="Shape 16"/>
          <p:cNvSpPr/>
          <p:nvPr/>
        </p:nvSpPr>
        <p:spPr>
          <a:xfrm>
            <a:off x="3868941" y="2228850"/>
            <a:ext cx="5179809" cy="0"/>
          </a:xfrm>
          <a:prstGeom prst="line">
            <a:avLst/>
          </a:prstGeom>
          <a:noFill/>
          <a:ln w="9525">
            <a:solidFill>
              <a:srgbClr val="2E2822"/>
            </a:solidFill>
            <a:prstDash val="sysDot"/>
          </a:ln>
        </p:spPr>
      </p:sp>
      <p:sp>
        <p:nvSpPr>
          <p:cNvPr id="19" name="Text 17"/>
          <p:cNvSpPr/>
          <p:nvPr/>
        </p:nvSpPr>
        <p:spPr>
          <a:xfrm>
            <a:off x="0" y="2082346"/>
            <a:ext cx="9810750" cy="205740"/>
          </a:xfrm>
          <a:prstGeom prst="rect">
            <a:avLst/>
          </a:prstGeom>
          <a:noFill/>
          <a:ln/>
        </p:spPr>
        <p:txBody>
          <a:bodyPr wrap="none" lIns="0" tIns="0" rIns="0" bIns="0" rtlCol="0" anchor="t"/>
          <a:lstStyle/>
          <a:p>
            <a:pPr algn="r" indent="0" marL="0">
              <a:buNone/>
            </a:pPr>
            <a:r>
              <a:rPr lang="en-US" sz="1350" dirty="0">
                <a:solidFill>
                  <a:srgbClr val="A89A82"/>
                </a:solidFill>
                <a:latin typeface="Times New Roman" pitchFamily="34" charset="0"/>
                <a:ea typeface="SimSun" pitchFamily="34" charset="-122"/>
                <a:cs typeface="Times New Roman" pitchFamily="34" charset="-120"/>
              </a:rPr>
              <a:t>03</a:t>
            </a:r>
            <a:endParaRPr lang="en-US" sz="1350" dirty="0">
              <a:latin typeface="Times New Roman" pitchFamily="34" charset="0"/>
              <a:ea typeface="SimSun" pitchFamily="34" charset="-122"/>
              <a:cs typeface="Times New Roman" pitchFamily="34" charset="-120"/>
            </a:endParaRPr>
          </a:p>
        </p:txBody>
      </p:sp>
      <p:sp>
        <p:nvSpPr>
          <p:cNvPr id="20" name="Shape 18"/>
          <p:cNvSpPr/>
          <p:nvPr/>
        </p:nvSpPr>
        <p:spPr>
          <a:xfrm>
            <a:off x="2381250" y="2777490"/>
            <a:ext cx="7429500" cy="7620"/>
          </a:xfrm>
          <a:prstGeom prst="rect">
            <a:avLst/>
          </a:prstGeom>
          <a:solidFill>
            <a:srgbClr val="2E2822"/>
          </a:solidFill>
          <a:ln/>
        </p:spPr>
      </p:sp>
      <p:sp>
        <p:nvSpPr>
          <p:cNvPr id="21" name="Text 19"/>
          <p:cNvSpPr/>
          <p:nvPr/>
        </p:nvSpPr>
        <p:spPr>
          <a:xfrm>
            <a:off x="2381250" y="2984903"/>
            <a:ext cx="9810750" cy="457200"/>
          </a:xfrm>
          <a:prstGeom prst="rect">
            <a:avLst/>
          </a:prstGeom>
          <a:noFill/>
          <a:ln/>
        </p:spPr>
        <p:txBody>
          <a:bodyPr wrap="none" lIns="0" tIns="0" rIns="0" bIns="0" rtlCol="0" anchor="t"/>
          <a:lstStyle/>
          <a:p>
            <a:pPr algn="l" indent="0" marL="0">
              <a:buNone/>
            </a:pPr>
            <a:r>
              <a:rPr lang="en-US" sz="3000" b="1" dirty="0">
                <a:solidFill>
                  <a:srgbClr val="C6A15B"/>
                </a:solidFill>
                <a:latin typeface="Times New Roman" pitchFamily="34" charset="0"/>
                <a:ea typeface="SimSun" pitchFamily="34" charset="-122"/>
                <a:cs typeface="Times New Roman" pitchFamily="34" charset="-120"/>
              </a:rPr>
              <a:t>II</a:t>
            </a:r>
            <a:endParaRPr lang="en-US" sz="3000" dirty="0">
              <a:latin typeface="Times New Roman" pitchFamily="34" charset="0"/>
              <a:ea typeface="SimSun" pitchFamily="34" charset="-122"/>
              <a:cs typeface="Times New Roman" pitchFamily="34" charset="-120"/>
            </a:endParaRPr>
          </a:p>
        </p:txBody>
      </p:sp>
      <p:sp>
        <p:nvSpPr>
          <p:cNvPr id="22" name="Text 20"/>
          <p:cNvSpPr/>
          <p:nvPr/>
        </p:nvSpPr>
        <p:spPr>
          <a:xfrm>
            <a:off x="3143250" y="2989187"/>
            <a:ext cx="9048750" cy="274320"/>
          </a:xfrm>
          <a:prstGeom prst="rect">
            <a:avLst/>
          </a:prstGeom>
          <a:noFill/>
          <a:ln/>
        </p:spPr>
        <p:txBody>
          <a:bodyPr wrap="none" lIns="0" tIns="0" rIns="0" bIns="0" rtlCol="0" anchor="t"/>
          <a:lstStyle/>
          <a:p>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C</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u</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s</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t</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o</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m</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e</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r</a:t>
            </a:r>
            <a:pPr algn="l" indent="0" marL="0">
              <a:buNone/>
            </a:pPr>
            <a:r>
              <a:rPr lang="en-US" sz="1800" b="1" dirty="0">
                <a:solidFill>
                  <a:srgbClr val="F5EFE3"/>
                </a:solidFill>
                <a:latin typeface="Times New Roman" pitchFamily="34" charset="0"/>
                <a:ea typeface="SimSun" pitchFamily="34" charset="-122"/>
                <a:cs typeface="Times New Roman" pitchFamily="34" charset="-120"/>
              </a:rPr>
              <a:t>s</a:t>
            </a:r>
            <a:endParaRPr lang="en-US" sz="1800" dirty="0">
              <a:latin typeface="Times New Roman" pitchFamily="34" charset="0"/>
              <a:ea typeface="SimSun" pitchFamily="34" charset="-122"/>
              <a:cs typeface="Times New Roman" pitchFamily="34" charset="-120"/>
            </a:endParaRPr>
          </a:p>
        </p:txBody>
      </p:sp>
      <p:sp>
        <p:nvSpPr>
          <p:cNvPr id="23" name="Text 21"/>
          <p:cNvSpPr/>
          <p:nvPr/>
        </p:nvSpPr>
        <p:spPr>
          <a:xfrm>
            <a:off x="3143250" y="3319762"/>
            <a:ext cx="9048750" cy="160020"/>
          </a:xfrm>
          <a:prstGeom prst="rect">
            <a:avLst/>
          </a:prstGeom>
          <a:noFill/>
          <a:ln/>
        </p:spPr>
        <p:txBody>
          <a:bodyPr wrap="none" lIns="0" tIns="0" rIns="0" bIns="0" rtlCol="0" anchor="t"/>
          <a:lstStyle/>
          <a:p>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Less jewellery, more bars and coins, fixed prices and per-gram swinging</a:t>
            </a:r>
            <a:endParaRPr lang="en-US" sz="1050" dirty="0">
              <a:latin typeface="Microsoft YaHei UI" pitchFamily="34" charset="0"/>
              <a:ea typeface="Microsoft YaHei" pitchFamily="34" charset="-122"/>
              <a:cs typeface="Microsoft YaHei UI" pitchFamily="34" charset="-120"/>
            </a:endParaRPr>
          </a:p>
        </p:txBody>
      </p:sp>
      <p:sp>
        <p:nvSpPr>
          <p:cNvPr id="24" name="Shape 22"/>
          <p:cNvSpPr/>
          <p:nvPr/>
        </p:nvSpPr>
        <p:spPr>
          <a:xfrm>
            <a:off x="4463979" y="3162300"/>
            <a:ext cx="4584771" cy="0"/>
          </a:xfrm>
          <a:prstGeom prst="line">
            <a:avLst/>
          </a:prstGeom>
          <a:noFill/>
          <a:ln w="9525">
            <a:solidFill>
              <a:srgbClr val="2E2822"/>
            </a:solidFill>
            <a:prstDash val="sysDot"/>
          </a:ln>
        </p:spPr>
      </p:sp>
      <p:sp>
        <p:nvSpPr>
          <p:cNvPr id="25" name="Text 23"/>
          <p:cNvSpPr/>
          <p:nvPr/>
        </p:nvSpPr>
        <p:spPr>
          <a:xfrm>
            <a:off x="0" y="3015796"/>
            <a:ext cx="9810750" cy="205740"/>
          </a:xfrm>
          <a:prstGeom prst="rect">
            <a:avLst/>
          </a:prstGeom>
          <a:noFill/>
          <a:ln/>
        </p:spPr>
        <p:txBody>
          <a:bodyPr wrap="none" lIns="0" tIns="0" rIns="0" bIns="0" rtlCol="0" anchor="t"/>
          <a:lstStyle/>
          <a:p>
            <a:pPr algn="r" indent="0" marL="0">
              <a:buNone/>
            </a:pPr>
            <a:r>
              <a:rPr lang="en-US" sz="1350" dirty="0">
                <a:solidFill>
                  <a:srgbClr val="A89A82"/>
                </a:solidFill>
                <a:latin typeface="Times New Roman" pitchFamily="34" charset="0"/>
                <a:ea typeface="SimSun" pitchFamily="34" charset="-122"/>
                <a:cs typeface="Times New Roman" pitchFamily="34" charset="-120"/>
              </a:rPr>
              <a:t>05</a:t>
            </a:r>
            <a:endParaRPr lang="en-US" sz="1350" dirty="0">
              <a:latin typeface="Times New Roman" pitchFamily="34" charset="0"/>
              <a:ea typeface="SimSun" pitchFamily="34" charset="-122"/>
              <a:cs typeface="Times New Roman" pitchFamily="34" charset="-120"/>
            </a:endParaRPr>
          </a:p>
        </p:txBody>
      </p:sp>
      <p:sp>
        <p:nvSpPr>
          <p:cNvPr id="26" name="Shape 24"/>
          <p:cNvSpPr/>
          <p:nvPr/>
        </p:nvSpPr>
        <p:spPr>
          <a:xfrm>
            <a:off x="2381250" y="3710940"/>
            <a:ext cx="7429500" cy="7620"/>
          </a:xfrm>
          <a:prstGeom prst="rect">
            <a:avLst/>
          </a:prstGeom>
          <a:solidFill>
            <a:srgbClr val="2E2822"/>
          </a:solidFill>
          <a:ln/>
        </p:spPr>
      </p:sp>
      <p:sp>
        <p:nvSpPr>
          <p:cNvPr id="27" name="Text 25"/>
          <p:cNvSpPr/>
          <p:nvPr/>
        </p:nvSpPr>
        <p:spPr>
          <a:xfrm>
            <a:off x="2381250" y="3918353"/>
            <a:ext cx="9810750" cy="457200"/>
          </a:xfrm>
          <a:prstGeom prst="rect">
            <a:avLst/>
          </a:prstGeom>
          <a:noFill/>
          <a:ln/>
        </p:spPr>
        <p:txBody>
          <a:bodyPr wrap="none" lIns="0" tIns="0" rIns="0" bIns="0" rtlCol="0" anchor="t"/>
          <a:lstStyle/>
          <a:p>
            <a:pPr algn="l" indent="0" marL="0">
              <a:buNone/>
            </a:pPr>
            <a:r>
              <a:rPr lang="en-US" sz="3000" b="1" dirty="0">
                <a:solidFill>
                  <a:srgbClr val="C6A15B"/>
                </a:solidFill>
                <a:latin typeface="Times New Roman" pitchFamily="34" charset="0"/>
                <a:ea typeface="SimSun" pitchFamily="34" charset="-122"/>
                <a:cs typeface="Times New Roman" pitchFamily="34" charset="-120"/>
              </a:rPr>
              <a:t>III</a:t>
            </a:r>
            <a:endParaRPr lang="en-US" sz="3000" dirty="0">
              <a:latin typeface="Times New Roman" pitchFamily="34" charset="0"/>
              <a:ea typeface="SimSun" pitchFamily="34" charset="-122"/>
              <a:cs typeface="Times New Roman" pitchFamily="34" charset="-120"/>
            </a:endParaRPr>
          </a:p>
        </p:txBody>
      </p:sp>
      <p:sp>
        <p:nvSpPr>
          <p:cNvPr id="28" name="Text 26"/>
          <p:cNvSpPr/>
          <p:nvPr/>
        </p:nvSpPr>
        <p:spPr>
          <a:xfrm>
            <a:off x="3143250" y="3922637"/>
            <a:ext cx="9048750" cy="274320"/>
          </a:xfrm>
          <a:prstGeom prst="rect">
            <a:avLst/>
          </a:prstGeom>
          <a:noFill/>
          <a:ln/>
        </p:spPr>
        <p:txBody>
          <a:bodyPr wrap="none" lIns="0" tIns="0" rIns="0" bIns="0" rtlCol="0" anchor="t"/>
          <a:lstStyle/>
          <a:p>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T</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h</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e</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 </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t</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r</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a</a:t>
            </a:r>
            <a:pPr algn="l" indent="0" marL="0">
              <a:buNone/>
            </a:pPr>
            <a:r>
              <a:rPr lang="en-US" sz="1800" b="1" spc="38" kern="0" dirty="0">
                <a:solidFill>
                  <a:srgbClr val="F5EFE3"/>
                </a:solidFill>
                <a:latin typeface="Times New Roman" pitchFamily="34" charset="0"/>
                <a:ea typeface="SimSun" pitchFamily="34" charset="-122"/>
                <a:cs typeface="Times New Roman" pitchFamily="34" charset="-120"/>
              </a:rPr>
              <a:t>d</a:t>
            </a:r>
            <a:pPr algn="l" indent="0" marL="0">
              <a:buNone/>
            </a:pPr>
            <a:r>
              <a:rPr lang="en-US" sz="1800" b="1" dirty="0">
                <a:solidFill>
                  <a:srgbClr val="F5EFE3"/>
                </a:solidFill>
                <a:latin typeface="Times New Roman" pitchFamily="34" charset="0"/>
                <a:ea typeface="SimSun" pitchFamily="34" charset="-122"/>
                <a:cs typeface="Times New Roman" pitchFamily="34" charset="-120"/>
              </a:rPr>
              <a:t>e</a:t>
            </a:r>
            <a:endParaRPr lang="en-US" sz="1800" dirty="0">
              <a:latin typeface="Times New Roman" pitchFamily="34" charset="0"/>
              <a:ea typeface="SimSun" pitchFamily="34" charset="-122"/>
              <a:cs typeface="Times New Roman" pitchFamily="34" charset="-120"/>
            </a:endParaRPr>
          </a:p>
        </p:txBody>
      </p:sp>
      <p:sp>
        <p:nvSpPr>
          <p:cNvPr id="29" name="Text 27"/>
          <p:cNvSpPr/>
          <p:nvPr/>
        </p:nvSpPr>
        <p:spPr>
          <a:xfrm>
            <a:off x="3143250" y="4253212"/>
            <a:ext cx="9048750" cy="160020"/>
          </a:xfrm>
          <a:prstGeom prst="rect">
            <a:avLst/>
          </a:prstGeom>
          <a:noFill/>
          <a:ln/>
        </p:spPr>
        <p:txBody>
          <a:bodyPr wrap="none" lIns="0" tIns="0" rIns="0" bIns="0" rtlCol="0" anchor="t"/>
          <a:lstStyle/>
          <a:p>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Who is closing stores, and what the tax change and purity standard bring</a:t>
            </a:r>
            <a:endParaRPr lang="en-US" sz="1050" dirty="0">
              <a:latin typeface="Microsoft YaHei UI" pitchFamily="34" charset="0"/>
              <a:ea typeface="Microsoft YaHei" pitchFamily="34" charset="-122"/>
              <a:cs typeface="Microsoft YaHei UI" pitchFamily="34" charset="-120"/>
            </a:endParaRPr>
          </a:p>
        </p:txBody>
      </p:sp>
      <p:sp>
        <p:nvSpPr>
          <p:cNvPr id="30" name="Shape 28"/>
          <p:cNvSpPr/>
          <p:nvPr/>
        </p:nvSpPr>
        <p:spPr>
          <a:xfrm>
            <a:off x="4368744" y="4095750"/>
            <a:ext cx="4680006" cy="0"/>
          </a:xfrm>
          <a:prstGeom prst="line">
            <a:avLst/>
          </a:prstGeom>
          <a:noFill/>
          <a:ln w="9525">
            <a:solidFill>
              <a:srgbClr val="2E2822"/>
            </a:solidFill>
            <a:prstDash val="sysDot"/>
          </a:ln>
        </p:spPr>
      </p:sp>
      <p:sp>
        <p:nvSpPr>
          <p:cNvPr id="31" name="Text 29"/>
          <p:cNvSpPr/>
          <p:nvPr/>
        </p:nvSpPr>
        <p:spPr>
          <a:xfrm>
            <a:off x="0" y="3949246"/>
            <a:ext cx="9810750" cy="205740"/>
          </a:xfrm>
          <a:prstGeom prst="rect">
            <a:avLst/>
          </a:prstGeom>
          <a:noFill/>
          <a:ln/>
        </p:spPr>
        <p:txBody>
          <a:bodyPr wrap="none" lIns="0" tIns="0" rIns="0" bIns="0" rtlCol="0" anchor="t"/>
          <a:lstStyle/>
          <a:p>
            <a:pPr algn="r" indent="0" marL="0">
              <a:buNone/>
            </a:pPr>
            <a:r>
              <a:rPr lang="en-US" sz="1350" dirty="0">
                <a:solidFill>
                  <a:srgbClr val="A89A82"/>
                </a:solidFill>
                <a:latin typeface="Times New Roman" pitchFamily="34" charset="0"/>
                <a:ea typeface="SimSun" pitchFamily="34" charset="-122"/>
                <a:cs typeface="Times New Roman" pitchFamily="34" charset="-120"/>
              </a:rPr>
              <a:t>09</a:t>
            </a:r>
            <a:endParaRPr lang="en-US" sz="1350" dirty="0">
              <a:latin typeface="Times New Roman" pitchFamily="34" charset="0"/>
              <a:ea typeface="SimSun" pitchFamily="34" charset="-122"/>
              <a:cs typeface="Times New Roman" pitchFamily="34" charset="-120"/>
            </a:endParaRPr>
          </a:p>
        </p:txBody>
      </p:sp>
      <p:sp>
        <p:nvSpPr>
          <p:cNvPr id="32" name="Shape 30"/>
          <p:cNvSpPr/>
          <p:nvPr/>
        </p:nvSpPr>
        <p:spPr>
          <a:xfrm>
            <a:off x="2381250" y="4644390"/>
            <a:ext cx="7429500" cy="7620"/>
          </a:xfrm>
          <a:prstGeom prst="rect">
            <a:avLst/>
          </a:prstGeom>
          <a:solidFill>
            <a:srgbClr val="2E2822"/>
          </a:solidFill>
          <a:ln/>
        </p:spPr>
      </p:sp>
      <p:sp>
        <p:nvSpPr>
          <p:cNvPr id="33" name="Text 31"/>
          <p:cNvSpPr/>
          <p:nvPr/>
        </p:nvSpPr>
        <p:spPr>
          <a:xfrm>
            <a:off x="2381250" y="4851803"/>
            <a:ext cx="9810750" cy="457200"/>
          </a:xfrm>
          <a:prstGeom prst="rect">
            <a:avLst/>
          </a:prstGeom>
          <a:noFill/>
          <a:ln/>
        </p:spPr>
        <p:txBody>
          <a:bodyPr wrap="none" lIns="0" tIns="0" rIns="0" bIns="0" rtlCol="0" anchor="t"/>
          <a:lstStyle/>
          <a:p>
            <a:pPr algn="l" indent="0" marL="0">
              <a:buNone/>
            </a:pPr>
            <a:r>
              <a:rPr lang="en-US" sz="3000" b="1" dirty="0">
                <a:solidFill>
                  <a:srgbClr val="C6A15B"/>
                </a:solidFill>
                <a:latin typeface="Times New Roman" pitchFamily="34" charset="0"/>
                <a:ea typeface="SimSun" pitchFamily="34" charset="-122"/>
                <a:cs typeface="Times New Roman" pitchFamily="34" charset="-120"/>
              </a:rPr>
              <a:t>IV</a:t>
            </a:r>
            <a:endParaRPr lang="en-US" sz="3000" dirty="0">
              <a:latin typeface="Times New Roman" pitchFamily="34" charset="0"/>
              <a:ea typeface="SimSun" pitchFamily="34" charset="-122"/>
              <a:cs typeface="Times New Roman" pitchFamily="34" charset="-120"/>
            </a:endParaRPr>
          </a:p>
        </p:txBody>
      </p:sp>
      <p:sp>
        <p:nvSpPr>
          <p:cNvPr id="34" name="Text 32"/>
          <p:cNvSpPr/>
          <p:nvPr/>
        </p:nvSpPr>
        <p:spPr>
          <a:xfrm>
            <a:off x="3143250" y="4856087"/>
            <a:ext cx="9048750" cy="274320"/>
          </a:xfrm>
          <a:prstGeom prst="rect">
            <a:avLst/>
          </a:prstGeom>
          <a:noFill/>
          <a:ln/>
        </p:spPr>
        <p:txBody>
          <a:bodyPr wrap="none" lIns="0" tIns="0" rIns="0" bIns="0" rtlCol="0" anchor="t"/>
          <a:lstStyle/>
          <a:p>
            <a:pPr algn="l" indent="0" marL="0">
              <a:buNone/>
            </a:pPr>
            <a:r>
              <a:rPr lang="en-US" sz="1800" b="1" spc="38" kern="0" dirty="0">
                <a:solidFill>
                  <a:srgbClr val="C6A15B"/>
                </a:solidFill>
                <a:latin typeface="Times New Roman" pitchFamily="34" charset="0"/>
                <a:ea typeface="SimSun" pitchFamily="34" charset="-122"/>
                <a:cs typeface="Times New Roman" pitchFamily="34" charset="-120"/>
              </a:rPr>
              <a:t>U</a:t>
            </a:r>
            <a:pPr algn="l" indent="0" marL="0">
              <a:buNone/>
            </a:pPr>
            <a:r>
              <a:rPr lang="en-US" sz="1800" b="1" dirty="0">
                <a:solidFill>
                  <a:srgbClr val="C6A15B"/>
                </a:solidFill>
                <a:latin typeface="Times New Roman" pitchFamily="34" charset="0"/>
                <a:ea typeface="SimSun" pitchFamily="34" charset="-122"/>
                <a:cs typeface="Times New Roman" pitchFamily="34" charset="-120"/>
              </a:rPr>
              <a:t>s</a:t>
            </a:r>
            <a:endParaRPr lang="en-US" sz="1800" dirty="0">
              <a:latin typeface="Times New Roman" pitchFamily="34" charset="0"/>
              <a:ea typeface="SimSun" pitchFamily="34" charset="-122"/>
              <a:cs typeface="Times New Roman" pitchFamily="34" charset="-120"/>
            </a:endParaRPr>
          </a:p>
        </p:txBody>
      </p:sp>
      <p:sp>
        <p:nvSpPr>
          <p:cNvPr id="35" name="Text 33"/>
          <p:cNvSpPr/>
          <p:nvPr/>
        </p:nvSpPr>
        <p:spPr>
          <a:xfrm>
            <a:off x="3143250" y="5186662"/>
            <a:ext cx="9048750" cy="160020"/>
          </a:xfrm>
          <a:prstGeom prst="rect">
            <a:avLst/>
          </a:prstGeom>
          <a:noFill/>
          <a:ln/>
        </p:spPr>
        <p:txBody>
          <a:bodyPr wrap="none" lIns="0" tIns="0" rIns="0" bIns="0" rtlCol="0" anchor="t"/>
          <a:lstStyle/>
          <a:p>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Product, pricing, store service and gold risk, and five things to settle together</a:t>
            </a:r>
            <a:endParaRPr lang="en-US" sz="1050" dirty="0">
              <a:latin typeface="Microsoft YaHei UI" pitchFamily="34" charset="0"/>
              <a:ea typeface="Microsoft YaHei" pitchFamily="34" charset="-122"/>
              <a:cs typeface="Microsoft YaHei UI" pitchFamily="34" charset="-120"/>
            </a:endParaRPr>
          </a:p>
        </p:txBody>
      </p:sp>
      <p:sp>
        <p:nvSpPr>
          <p:cNvPr id="36" name="Shape 34"/>
          <p:cNvSpPr/>
          <p:nvPr/>
        </p:nvSpPr>
        <p:spPr>
          <a:xfrm>
            <a:off x="3630679" y="5029200"/>
            <a:ext cx="5418071" cy="0"/>
          </a:xfrm>
          <a:prstGeom prst="line">
            <a:avLst/>
          </a:prstGeom>
          <a:noFill/>
          <a:ln w="9525">
            <a:solidFill>
              <a:srgbClr val="2E2822"/>
            </a:solidFill>
            <a:prstDash val="sysDot"/>
          </a:ln>
        </p:spPr>
      </p:sp>
      <p:sp>
        <p:nvSpPr>
          <p:cNvPr id="37" name="Text 35"/>
          <p:cNvSpPr/>
          <p:nvPr/>
        </p:nvSpPr>
        <p:spPr>
          <a:xfrm>
            <a:off x="0" y="4882696"/>
            <a:ext cx="9810750" cy="205740"/>
          </a:xfrm>
          <a:prstGeom prst="rect">
            <a:avLst/>
          </a:prstGeom>
          <a:noFill/>
          <a:ln/>
        </p:spPr>
        <p:txBody>
          <a:bodyPr wrap="none" lIns="0" tIns="0" rIns="0" bIns="0" rtlCol="0" anchor="t"/>
          <a:lstStyle/>
          <a:p>
            <a:pPr algn="r" indent="0" marL="0">
              <a:buNone/>
            </a:pPr>
            <a:r>
              <a:rPr lang="en-US" sz="1350" dirty="0">
                <a:solidFill>
                  <a:srgbClr val="C6A15B"/>
                </a:solidFill>
                <a:latin typeface="Times New Roman" pitchFamily="34" charset="0"/>
                <a:ea typeface="SimSun" pitchFamily="34" charset="-122"/>
                <a:cs typeface="Times New Roman" pitchFamily="34" charset="-120"/>
              </a:rPr>
              <a:t>13</a:t>
            </a:r>
            <a:endParaRPr lang="en-US" sz="135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02"/>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3</a:t>
            </a:fld>
            <a:endParaRPr lang="en-US" sz="900" dirty="0">
              <a:latin typeface="Times New Roman" pitchFamily="34" charset="0"/>
              <a:ea typeface="SimSun" pitchFamily="34" charset="-122"/>
              <a:cs typeface="Times New Roman" pitchFamily="34" charset="-120"/>
            </a:endParaRPr>
          </a:p>
        </p:txBody>
      </p:sp>
      <p:sp>
        <p:nvSpPr>
          <p:cNvPr id="11" name="Text 9"/>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Gold rose 3.3× in 7 years, peak 1,256 yuan/g</a:t>
            </a:r>
            <a:endParaRPr lang="en-US" sz="2250" dirty="0">
              <a:latin typeface="Times New Roman" pitchFamily="34" charset="0"/>
              <a:ea typeface="SimSun" pitchFamily="34" charset="-122"/>
              <a:cs typeface="Times New Roman" pitchFamily="34" charset="-120"/>
            </a:endParaRPr>
          </a:p>
        </p:txBody>
      </p:sp>
      <p:sp>
        <p:nvSpPr>
          <p:cNvPr id="12" name="Shape 10"/>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3" name="Shape 11"/>
          <p:cNvSpPr/>
          <p:nvPr/>
        </p:nvSpPr>
        <p:spPr>
          <a:xfrm>
            <a:off x="5753100" y="1483043"/>
            <a:ext cx="228600" cy="7144"/>
          </a:xfrm>
          <a:prstGeom prst="rect">
            <a:avLst/>
          </a:prstGeom>
          <a:solidFill>
            <a:srgbClr val="C6A15B"/>
          </a:solidFill>
          <a:ln/>
        </p:spPr>
      </p:sp>
      <p:sp>
        <p:nvSpPr>
          <p:cNvPr id="14" name="Shape 12"/>
          <p:cNvSpPr/>
          <p:nvPr/>
        </p:nvSpPr>
        <p:spPr>
          <a:xfrm>
            <a:off x="6210300" y="1483043"/>
            <a:ext cx="228600" cy="7144"/>
          </a:xfrm>
          <a:prstGeom prst="rect">
            <a:avLst/>
          </a:prstGeom>
          <a:solidFill>
            <a:srgbClr val="C6A15B"/>
          </a:solidFill>
          <a:ln/>
        </p:spPr>
      </p:sp>
      <p:sp>
        <p:nvSpPr>
          <p:cNvPr id="15" name="Text 13"/>
          <p:cNvSpPr/>
          <p:nvPr/>
        </p:nvSpPr>
        <p:spPr>
          <a:xfrm>
            <a:off x="0" y="5557052"/>
            <a:ext cx="952500" cy="125730"/>
          </a:xfrm>
          <a:prstGeom prst="rect">
            <a:avLst/>
          </a:prstGeom>
          <a:noFill/>
          <a:ln/>
        </p:spPr>
        <p:txBody>
          <a:bodyPr wrap="none" lIns="0" tIns="0" rIns="0" bIns="0" rtlCol="0" anchor="t"/>
          <a:lstStyle/>
          <a:p>
            <a:pPr algn="r" indent="0" marL="0">
              <a:buNone/>
            </a:pPr>
            <a:r>
              <a:rPr lang="en-US" sz="825" dirty="0">
                <a:solidFill>
                  <a:srgbClr val="6F6656"/>
                </a:solidFill>
                <a:latin typeface="Microsoft YaHei UI" pitchFamily="34" charset="0"/>
                <a:ea typeface="Microsoft YaHei" pitchFamily="34" charset="-122"/>
                <a:cs typeface="Microsoft YaHei UI" pitchFamily="34" charset="-120"/>
              </a:rPr>
              <a:t>0</a:t>
            </a:r>
            <a:endParaRPr lang="en-US" sz="825" dirty="0">
              <a:latin typeface="Microsoft YaHei UI" pitchFamily="34" charset="0"/>
              <a:ea typeface="Microsoft YaHei" pitchFamily="34" charset="-122"/>
              <a:cs typeface="Microsoft YaHei UI" pitchFamily="34" charset="-120"/>
            </a:endParaRPr>
          </a:p>
        </p:txBody>
      </p:sp>
      <p:sp>
        <p:nvSpPr>
          <p:cNvPr id="16" name="Shape 14"/>
          <p:cNvSpPr/>
          <p:nvPr/>
        </p:nvSpPr>
        <p:spPr>
          <a:xfrm>
            <a:off x="1047750" y="4536440"/>
            <a:ext cx="1048941" cy="7620"/>
          </a:xfrm>
          <a:prstGeom prst="rect">
            <a:avLst/>
          </a:prstGeom>
          <a:solidFill>
            <a:srgbClr val="2E2822"/>
          </a:solidFill>
          <a:ln/>
        </p:spPr>
      </p:sp>
      <p:sp>
        <p:nvSpPr>
          <p:cNvPr id="17" name="Shape 15"/>
          <p:cNvSpPr/>
          <p:nvPr/>
        </p:nvSpPr>
        <p:spPr>
          <a:xfrm>
            <a:off x="2532459" y="4536440"/>
            <a:ext cx="1202531" cy="7620"/>
          </a:xfrm>
          <a:prstGeom prst="rect">
            <a:avLst/>
          </a:prstGeom>
          <a:solidFill>
            <a:srgbClr val="2E2822"/>
          </a:solidFill>
          <a:ln/>
        </p:spPr>
      </p:sp>
      <p:sp>
        <p:nvSpPr>
          <p:cNvPr id="18" name="Shape 16"/>
          <p:cNvSpPr/>
          <p:nvPr/>
        </p:nvSpPr>
        <p:spPr>
          <a:xfrm>
            <a:off x="4170759" y="4536440"/>
            <a:ext cx="383381" cy="7620"/>
          </a:xfrm>
          <a:prstGeom prst="rect">
            <a:avLst/>
          </a:prstGeom>
          <a:solidFill>
            <a:srgbClr val="2E2822"/>
          </a:solidFill>
          <a:ln/>
        </p:spPr>
      </p:sp>
      <p:sp>
        <p:nvSpPr>
          <p:cNvPr id="19" name="Shape 17"/>
          <p:cNvSpPr/>
          <p:nvPr/>
        </p:nvSpPr>
        <p:spPr>
          <a:xfrm>
            <a:off x="4989909" y="4536440"/>
            <a:ext cx="2820591" cy="7620"/>
          </a:xfrm>
          <a:prstGeom prst="rect">
            <a:avLst/>
          </a:prstGeom>
          <a:solidFill>
            <a:srgbClr val="2E2822"/>
          </a:solidFill>
          <a:ln/>
        </p:spPr>
      </p:sp>
      <p:sp>
        <p:nvSpPr>
          <p:cNvPr id="20" name="Text 18"/>
          <p:cNvSpPr/>
          <p:nvPr/>
        </p:nvSpPr>
        <p:spPr>
          <a:xfrm>
            <a:off x="0" y="4480727"/>
            <a:ext cx="952500" cy="125730"/>
          </a:xfrm>
          <a:prstGeom prst="rect">
            <a:avLst/>
          </a:prstGeom>
          <a:noFill/>
          <a:ln/>
        </p:spPr>
        <p:txBody>
          <a:bodyPr wrap="none" lIns="0" tIns="0" rIns="0" bIns="0" rtlCol="0" anchor="t"/>
          <a:lstStyle/>
          <a:p>
            <a:pPr algn="r" indent="0" marL="0">
              <a:buNone/>
            </a:pPr>
            <a:r>
              <a:rPr lang="en-US" sz="825" dirty="0">
                <a:solidFill>
                  <a:srgbClr val="6F6656"/>
                </a:solidFill>
                <a:latin typeface="Microsoft YaHei UI" pitchFamily="34" charset="0"/>
                <a:ea typeface="Microsoft YaHei" pitchFamily="34" charset="-122"/>
                <a:cs typeface="Microsoft YaHei UI" pitchFamily="34" charset="-120"/>
              </a:rPr>
              <a:t>500</a:t>
            </a:r>
            <a:endParaRPr lang="en-US" sz="825" dirty="0">
              <a:latin typeface="Microsoft YaHei UI" pitchFamily="34" charset="0"/>
              <a:ea typeface="Microsoft YaHei" pitchFamily="34" charset="-122"/>
              <a:cs typeface="Microsoft YaHei UI" pitchFamily="34" charset="-120"/>
            </a:endParaRPr>
          </a:p>
        </p:txBody>
      </p:sp>
      <p:sp>
        <p:nvSpPr>
          <p:cNvPr id="21" name="Shape 19"/>
          <p:cNvSpPr/>
          <p:nvPr/>
        </p:nvSpPr>
        <p:spPr>
          <a:xfrm>
            <a:off x="1047750" y="3456940"/>
            <a:ext cx="6762750" cy="7620"/>
          </a:xfrm>
          <a:prstGeom prst="rect">
            <a:avLst/>
          </a:prstGeom>
          <a:solidFill>
            <a:srgbClr val="2E2822"/>
          </a:solidFill>
          <a:ln/>
        </p:spPr>
      </p:sp>
      <p:sp>
        <p:nvSpPr>
          <p:cNvPr id="22" name="Text 20"/>
          <p:cNvSpPr/>
          <p:nvPr/>
        </p:nvSpPr>
        <p:spPr>
          <a:xfrm>
            <a:off x="0" y="3394877"/>
            <a:ext cx="952500" cy="125730"/>
          </a:xfrm>
          <a:prstGeom prst="rect">
            <a:avLst/>
          </a:prstGeom>
          <a:noFill/>
          <a:ln/>
        </p:spPr>
        <p:txBody>
          <a:bodyPr wrap="none" lIns="0" tIns="0" rIns="0" bIns="0" rtlCol="0" anchor="t"/>
          <a:lstStyle/>
          <a:p>
            <a:pPr algn="r" indent="0" marL="0">
              <a:buNone/>
            </a:pPr>
            <a:r>
              <a:rPr lang="en-US" sz="825" dirty="0">
                <a:solidFill>
                  <a:srgbClr val="6F6656"/>
                </a:solidFill>
                <a:latin typeface="Microsoft YaHei UI" pitchFamily="34" charset="0"/>
                <a:ea typeface="Microsoft YaHei" pitchFamily="34" charset="-122"/>
                <a:cs typeface="Microsoft YaHei UI" pitchFamily="34" charset="-120"/>
              </a:rPr>
              <a:t>1,000</a:t>
            </a:r>
            <a:endParaRPr lang="en-US" sz="825" dirty="0">
              <a:latin typeface="Microsoft YaHei UI" pitchFamily="34" charset="0"/>
              <a:ea typeface="Microsoft YaHei" pitchFamily="34" charset="-122"/>
              <a:cs typeface="Microsoft YaHei UI" pitchFamily="34" charset="-120"/>
            </a:endParaRPr>
          </a:p>
        </p:txBody>
      </p:sp>
      <p:sp>
        <p:nvSpPr>
          <p:cNvPr id="23" name="Shape 21"/>
          <p:cNvSpPr/>
          <p:nvPr/>
        </p:nvSpPr>
        <p:spPr>
          <a:xfrm>
            <a:off x="1047750" y="2377440"/>
            <a:ext cx="6762750" cy="7620"/>
          </a:xfrm>
          <a:prstGeom prst="rect">
            <a:avLst/>
          </a:prstGeom>
          <a:solidFill>
            <a:srgbClr val="2E2822"/>
          </a:solidFill>
          <a:ln/>
        </p:spPr>
      </p:sp>
      <p:sp>
        <p:nvSpPr>
          <p:cNvPr id="24" name="Text 22"/>
          <p:cNvSpPr/>
          <p:nvPr/>
        </p:nvSpPr>
        <p:spPr>
          <a:xfrm>
            <a:off x="0" y="2318552"/>
            <a:ext cx="952500" cy="125730"/>
          </a:xfrm>
          <a:prstGeom prst="rect">
            <a:avLst/>
          </a:prstGeom>
          <a:noFill/>
          <a:ln/>
        </p:spPr>
        <p:txBody>
          <a:bodyPr wrap="none" lIns="0" tIns="0" rIns="0" bIns="0" rtlCol="0" anchor="t"/>
          <a:lstStyle/>
          <a:p>
            <a:pPr algn="r" indent="0" marL="0">
              <a:buNone/>
            </a:pPr>
            <a:r>
              <a:rPr lang="en-US" sz="825" dirty="0">
                <a:solidFill>
                  <a:srgbClr val="6F6656"/>
                </a:solidFill>
                <a:latin typeface="Microsoft YaHei UI" pitchFamily="34" charset="0"/>
                <a:ea typeface="Microsoft YaHei" pitchFamily="34" charset="-122"/>
                <a:cs typeface="Microsoft YaHei UI" pitchFamily="34" charset="-120"/>
              </a:rPr>
              <a:t>1,500</a:t>
            </a:r>
            <a:endParaRPr lang="en-US" sz="825" dirty="0">
              <a:latin typeface="Microsoft YaHei UI" pitchFamily="34" charset="0"/>
              <a:ea typeface="Microsoft YaHei" pitchFamily="34" charset="-122"/>
              <a:cs typeface="Microsoft YaHei UI" pitchFamily="34" charset="-120"/>
            </a:endParaRPr>
          </a:p>
        </p:txBody>
      </p:sp>
      <p:sp>
        <p:nvSpPr>
          <p:cNvPr id="25" name="Shape 23"/>
          <p:cNvSpPr/>
          <p:nvPr/>
        </p:nvSpPr>
        <p:spPr>
          <a:xfrm>
            <a:off x="1238250" y="4953267"/>
            <a:ext cx="514350" cy="666483"/>
          </a:xfrm>
          <a:prstGeom prst="rect">
            <a:avLst/>
          </a:prstGeom>
          <a:solidFill>
            <a:srgbClr val="5F4D2D"/>
          </a:solidFill>
          <a:ln/>
        </p:spPr>
      </p:sp>
      <p:sp>
        <p:nvSpPr>
          <p:cNvPr id="26" name="Text 24"/>
          <p:cNvSpPr/>
          <p:nvPr/>
        </p:nvSpPr>
        <p:spPr>
          <a:xfrm>
            <a:off x="0" y="4738184"/>
            <a:ext cx="2990850" cy="148590"/>
          </a:xfrm>
          <a:prstGeom prst="rect">
            <a:avLst/>
          </a:prstGeom>
          <a:noFill/>
          <a:ln/>
        </p:spPr>
        <p:txBody>
          <a:bodyPr wrap="none" lIns="0" tIns="0" rIns="0" bIns="0" rtlCol="0" anchor="t"/>
          <a:lstStyle/>
          <a:p>
            <a:pPr algn="ctr" indent="0" marL="0">
              <a:buNone/>
            </a:pPr>
            <a:r>
              <a:rPr lang="en-US" sz="975" dirty="0">
                <a:solidFill>
                  <a:srgbClr val="F5EFE3"/>
                </a:solidFill>
                <a:latin typeface="Times New Roman" pitchFamily="34" charset="0"/>
                <a:ea typeface="SimSun" pitchFamily="34" charset="-122"/>
                <a:cs typeface="Times New Roman" pitchFamily="34" charset="-120"/>
              </a:rPr>
              <a:t>308.70</a:t>
            </a:r>
            <a:endParaRPr lang="en-US" sz="975" dirty="0">
              <a:latin typeface="Times New Roman" pitchFamily="34" charset="0"/>
              <a:ea typeface="SimSun" pitchFamily="34" charset="-122"/>
              <a:cs typeface="Times New Roman" pitchFamily="34" charset="-120"/>
            </a:endParaRPr>
          </a:p>
        </p:txBody>
      </p:sp>
      <p:sp>
        <p:nvSpPr>
          <p:cNvPr id="27" name="Text 25"/>
          <p:cNvSpPr/>
          <p:nvPr/>
        </p:nvSpPr>
        <p:spPr>
          <a:xfrm>
            <a:off x="0" y="5700289"/>
            <a:ext cx="2990850" cy="137160"/>
          </a:xfrm>
          <a:prstGeom prst="rect">
            <a:avLst/>
          </a:prstGeom>
          <a:noFill/>
          <a:ln/>
        </p:spPr>
        <p:txBody>
          <a:bodyPr wrap="none" lIns="0" tIns="0" rIns="0" bIns="0" rtlCol="0" anchor="t"/>
          <a:lstStyle/>
          <a:p>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2019</a:t>
            </a:r>
            <a:endParaRPr lang="en-US" sz="900" dirty="0">
              <a:latin typeface="Microsoft YaHei UI" pitchFamily="34" charset="0"/>
              <a:ea typeface="Microsoft YaHei" pitchFamily="34" charset="-122"/>
              <a:cs typeface="Microsoft YaHei UI" pitchFamily="34" charset="-120"/>
            </a:endParaRPr>
          </a:p>
        </p:txBody>
      </p:sp>
      <p:sp>
        <p:nvSpPr>
          <p:cNvPr id="28" name="Shape 26"/>
          <p:cNvSpPr/>
          <p:nvPr/>
        </p:nvSpPr>
        <p:spPr>
          <a:xfrm>
            <a:off x="2057400" y="4781777"/>
            <a:ext cx="514350" cy="837973"/>
          </a:xfrm>
          <a:prstGeom prst="rect">
            <a:avLst/>
          </a:prstGeom>
          <a:solidFill>
            <a:srgbClr val="6C5833"/>
          </a:solidFill>
          <a:ln/>
        </p:spPr>
      </p:sp>
      <p:sp>
        <p:nvSpPr>
          <p:cNvPr id="29" name="Text 27"/>
          <p:cNvSpPr/>
          <p:nvPr/>
        </p:nvSpPr>
        <p:spPr>
          <a:xfrm>
            <a:off x="0" y="4566734"/>
            <a:ext cx="4629150" cy="148590"/>
          </a:xfrm>
          <a:prstGeom prst="rect">
            <a:avLst/>
          </a:prstGeom>
          <a:noFill/>
          <a:ln/>
        </p:spPr>
        <p:txBody>
          <a:bodyPr wrap="none" lIns="0" tIns="0" rIns="0" bIns="0" rtlCol="0" anchor="t"/>
          <a:lstStyle/>
          <a:p>
            <a:pPr algn="ctr" indent="0" marL="0">
              <a:buNone/>
            </a:pPr>
            <a:r>
              <a:rPr lang="en-US" sz="975" dirty="0">
                <a:solidFill>
                  <a:srgbClr val="F5EFE3"/>
                </a:solidFill>
                <a:latin typeface="Times New Roman" pitchFamily="34" charset="0"/>
                <a:ea typeface="SimSun" pitchFamily="34" charset="-122"/>
                <a:cs typeface="Times New Roman" pitchFamily="34" charset="-120"/>
              </a:rPr>
              <a:t>388.13</a:t>
            </a:r>
            <a:endParaRPr lang="en-US" sz="975" dirty="0">
              <a:latin typeface="Times New Roman" pitchFamily="34" charset="0"/>
              <a:ea typeface="SimSun" pitchFamily="34" charset="-122"/>
              <a:cs typeface="Times New Roman" pitchFamily="34" charset="-120"/>
            </a:endParaRPr>
          </a:p>
        </p:txBody>
      </p:sp>
      <p:sp>
        <p:nvSpPr>
          <p:cNvPr id="30" name="Text 28"/>
          <p:cNvSpPr/>
          <p:nvPr/>
        </p:nvSpPr>
        <p:spPr>
          <a:xfrm>
            <a:off x="0" y="5700289"/>
            <a:ext cx="4629150" cy="137160"/>
          </a:xfrm>
          <a:prstGeom prst="rect">
            <a:avLst/>
          </a:prstGeom>
          <a:noFill/>
          <a:ln/>
        </p:spPr>
        <p:txBody>
          <a:bodyPr wrap="none" lIns="0" tIns="0" rIns="0" bIns="0" rtlCol="0" anchor="t"/>
          <a:lstStyle/>
          <a:p>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2020</a:t>
            </a:r>
            <a:endParaRPr lang="en-US" sz="900" dirty="0">
              <a:latin typeface="Microsoft YaHei UI" pitchFamily="34" charset="0"/>
              <a:ea typeface="Microsoft YaHei" pitchFamily="34" charset="-122"/>
              <a:cs typeface="Microsoft YaHei UI" pitchFamily="34" charset="-120"/>
            </a:endParaRPr>
          </a:p>
        </p:txBody>
      </p:sp>
      <p:sp>
        <p:nvSpPr>
          <p:cNvPr id="31" name="Shape 29"/>
          <p:cNvSpPr/>
          <p:nvPr/>
        </p:nvSpPr>
        <p:spPr>
          <a:xfrm>
            <a:off x="2876550" y="4813018"/>
            <a:ext cx="514350" cy="806732"/>
          </a:xfrm>
          <a:prstGeom prst="rect">
            <a:avLst/>
          </a:prstGeom>
          <a:solidFill>
            <a:srgbClr val="796339"/>
          </a:solidFill>
          <a:ln/>
        </p:spPr>
      </p:sp>
      <p:sp>
        <p:nvSpPr>
          <p:cNvPr id="32" name="Text 30"/>
          <p:cNvSpPr/>
          <p:nvPr/>
        </p:nvSpPr>
        <p:spPr>
          <a:xfrm>
            <a:off x="0" y="4595309"/>
            <a:ext cx="6267450" cy="148590"/>
          </a:xfrm>
          <a:prstGeom prst="rect">
            <a:avLst/>
          </a:prstGeom>
          <a:noFill/>
          <a:ln/>
        </p:spPr>
        <p:txBody>
          <a:bodyPr wrap="none" lIns="0" tIns="0" rIns="0" bIns="0" rtlCol="0" anchor="t"/>
          <a:lstStyle/>
          <a:p>
            <a:pPr algn="ctr" indent="0" marL="0">
              <a:buNone/>
            </a:pPr>
            <a:r>
              <a:rPr lang="en-US" sz="975" dirty="0">
                <a:solidFill>
                  <a:srgbClr val="F5EFE3"/>
                </a:solidFill>
                <a:latin typeface="Times New Roman" pitchFamily="34" charset="0"/>
                <a:ea typeface="SimSun" pitchFamily="34" charset="-122"/>
                <a:cs typeface="Times New Roman" pitchFamily="34" charset="-120"/>
              </a:rPr>
              <a:t>373.66</a:t>
            </a:r>
            <a:endParaRPr lang="en-US" sz="975" dirty="0">
              <a:latin typeface="Times New Roman" pitchFamily="34" charset="0"/>
              <a:ea typeface="SimSun" pitchFamily="34" charset="-122"/>
              <a:cs typeface="Times New Roman" pitchFamily="34" charset="-120"/>
            </a:endParaRPr>
          </a:p>
        </p:txBody>
      </p:sp>
      <p:sp>
        <p:nvSpPr>
          <p:cNvPr id="33" name="Text 31"/>
          <p:cNvSpPr/>
          <p:nvPr/>
        </p:nvSpPr>
        <p:spPr>
          <a:xfrm>
            <a:off x="0" y="5700289"/>
            <a:ext cx="6267450" cy="137160"/>
          </a:xfrm>
          <a:prstGeom prst="rect">
            <a:avLst/>
          </a:prstGeom>
          <a:noFill/>
          <a:ln/>
        </p:spPr>
        <p:txBody>
          <a:bodyPr wrap="none" lIns="0" tIns="0" rIns="0" bIns="0" rtlCol="0" anchor="t"/>
          <a:lstStyle/>
          <a:p>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2021</a:t>
            </a:r>
            <a:endParaRPr lang="en-US" sz="900" dirty="0">
              <a:latin typeface="Microsoft YaHei UI" pitchFamily="34" charset="0"/>
              <a:ea typeface="Microsoft YaHei" pitchFamily="34" charset="-122"/>
              <a:cs typeface="Microsoft YaHei UI" pitchFamily="34" charset="-120"/>
            </a:endParaRPr>
          </a:p>
        </p:txBody>
      </p:sp>
      <p:sp>
        <p:nvSpPr>
          <p:cNvPr id="34" name="Shape 32"/>
          <p:cNvSpPr/>
          <p:nvPr/>
        </p:nvSpPr>
        <p:spPr>
          <a:xfrm>
            <a:off x="3695700" y="4776488"/>
            <a:ext cx="514350" cy="843262"/>
          </a:xfrm>
          <a:prstGeom prst="rect">
            <a:avLst/>
          </a:prstGeom>
          <a:solidFill>
            <a:srgbClr val="866D3F"/>
          </a:solidFill>
          <a:ln/>
        </p:spPr>
      </p:sp>
      <p:sp>
        <p:nvSpPr>
          <p:cNvPr id="35" name="Text 33"/>
          <p:cNvSpPr/>
          <p:nvPr/>
        </p:nvSpPr>
        <p:spPr>
          <a:xfrm>
            <a:off x="0" y="4557209"/>
            <a:ext cx="7905750" cy="148590"/>
          </a:xfrm>
          <a:prstGeom prst="rect">
            <a:avLst/>
          </a:prstGeom>
          <a:noFill/>
          <a:ln/>
        </p:spPr>
        <p:txBody>
          <a:bodyPr wrap="none" lIns="0" tIns="0" rIns="0" bIns="0" rtlCol="0" anchor="t"/>
          <a:lstStyle/>
          <a:p>
            <a:pPr algn="ctr" indent="0" marL="0">
              <a:buNone/>
            </a:pPr>
            <a:r>
              <a:rPr lang="en-US" sz="975" dirty="0">
                <a:solidFill>
                  <a:srgbClr val="F5EFE3"/>
                </a:solidFill>
                <a:latin typeface="Times New Roman" pitchFamily="34" charset="0"/>
                <a:ea typeface="SimSun" pitchFamily="34" charset="-122"/>
                <a:cs typeface="Times New Roman" pitchFamily="34" charset="-120"/>
              </a:rPr>
              <a:t>390.58</a:t>
            </a:r>
            <a:endParaRPr lang="en-US" sz="975" dirty="0">
              <a:latin typeface="Times New Roman" pitchFamily="34" charset="0"/>
              <a:ea typeface="SimSun" pitchFamily="34" charset="-122"/>
              <a:cs typeface="Times New Roman" pitchFamily="34" charset="-120"/>
            </a:endParaRPr>
          </a:p>
        </p:txBody>
      </p:sp>
      <p:sp>
        <p:nvSpPr>
          <p:cNvPr id="36" name="Text 34"/>
          <p:cNvSpPr/>
          <p:nvPr/>
        </p:nvSpPr>
        <p:spPr>
          <a:xfrm>
            <a:off x="0" y="5700289"/>
            <a:ext cx="7905750" cy="137160"/>
          </a:xfrm>
          <a:prstGeom prst="rect">
            <a:avLst/>
          </a:prstGeom>
          <a:noFill/>
          <a:ln/>
        </p:spPr>
        <p:txBody>
          <a:bodyPr wrap="none" lIns="0" tIns="0" rIns="0" bIns="0" rtlCol="0" anchor="t"/>
          <a:lstStyle/>
          <a:p>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2022</a:t>
            </a:r>
            <a:endParaRPr lang="en-US" sz="900" dirty="0">
              <a:latin typeface="Microsoft YaHei UI" pitchFamily="34" charset="0"/>
              <a:ea typeface="Microsoft YaHei" pitchFamily="34" charset="-122"/>
              <a:cs typeface="Microsoft YaHei UI" pitchFamily="34" charset="-120"/>
            </a:endParaRPr>
          </a:p>
        </p:txBody>
      </p:sp>
      <p:sp>
        <p:nvSpPr>
          <p:cNvPr id="37" name="Shape 35"/>
          <p:cNvSpPr/>
          <p:nvPr/>
        </p:nvSpPr>
        <p:spPr>
          <a:xfrm>
            <a:off x="4514850" y="4650251"/>
            <a:ext cx="514350" cy="969499"/>
          </a:xfrm>
          <a:prstGeom prst="rect">
            <a:avLst/>
          </a:prstGeom>
          <a:solidFill>
            <a:srgbClr val="947845"/>
          </a:solidFill>
          <a:ln/>
        </p:spPr>
      </p:sp>
      <p:sp>
        <p:nvSpPr>
          <p:cNvPr id="38" name="Text 36"/>
          <p:cNvSpPr/>
          <p:nvPr/>
        </p:nvSpPr>
        <p:spPr>
          <a:xfrm>
            <a:off x="0" y="4433384"/>
            <a:ext cx="9544050" cy="148590"/>
          </a:xfrm>
          <a:prstGeom prst="rect">
            <a:avLst/>
          </a:prstGeom>
          <a:noFill/>
          <a:ln/>
        </p:spPr>
        <p:txBody>
          <a:bodyPr wrap="none" lIns="0" tIns="0" rIns="0" bIns="0" rtlCol="0" anchor="t"/>
          <a:lstStyle/>
          <a:p>
            <a:pPr algn="ctr" indent="0" marL="0">
              <a:buNone/>
            </a:pPr>
            <a:r>
              <a:rPr lang="en-US" sz="975" dirty="0">
                <a:solidFill>
                  <a:srgbClr val="F5EFE3"/>
                </a:solidFill>
                <a:latin typeface="Times New Roman" pitchFamily="34" charset="0"/>
                <a:ea typeface="SimSun" pitchFamily="34" charset="-122"/>
                <a:cs typeface="Times New Roman" pitchFamily="34" charset="-120"/>
              </a:rPr>
              <a:t>449.05</a:t>
            </a:r>
            <a:endParaRPr lang="en-US" sz="975" dirty="0">
              <a:latin typeface="Times New Roman" pitchFamily="34" charset="0"/>
              <a:ea typeface="SimSun" pitchFamily="34" charset="-122"/>
              <a:cs typeface="Times New Roman" pitchFamily="34" charset="-120"/>
            </a:endParaRPr>
          </a:p>
        </p:txBody>
      </p:sp>
      <p:sp>
        <p:nvSpPr>
          <p:cNvPr id="39" name="Text 37"/>
          <p:cNvSpPr/>
          <p:nvPr/>
        </p:nvSpPr>
        <p:spPr>
          <a:xfrm>
            <a:off x="0" y="5700289"/>
            <a:ext cx="9544050" cy="137160"/>
          </a:xfrm>
          <a:prstGeom prst="rect">
            <a:avLst/>
          </a:prstGeom>
          <a:noFill/>
          <a:ln/>
        </p:spPr>
        <p:txBody>
          <a:bodyPr wrap="none" lIns="0" tIns="0" rIns="0" bIns="0" rtlCol="0" anchor="t"/>
          <a:lstStyle/>
          <a:p>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2023</a:t>
            </a:r>
            <a:endParaRPr lang="en-US" sz="900" dirty="0">
              <a:latin typeface="Microsoft YaHei UI" pitchFamily="34" charset="0"/>
              <a:ea typeface="Microsoft YaHei" pitchFamily="34" charset="-122"/>
              <a:cs typeface="Microsoft YaHei UI" pitchFamily="34" charset="-120"/>
            </a:endParaRPr>
          </a:p>
        </p:txBody>
      </p:sp>
      <p:sp>
        <p:nvSpPr>
          <p:cNvPr id="40" name="Shape 38"/>
          <p:cNvSpPr/>
          <p:nvPr/>
        </p:nvSpPr>
        <p:spPr>
          <a:xfrm>
            <a:off x="5334000" y="4435560"/>
            <a:ext cx="514350" cy="1184190"/>
          </a:xfrm>
          <a:prstGeom prst="rect">
            <a:avLst/>
          </a:prstGeom>
          <a:solidFill>
            <a:srgbClr val="A1834A"/>
          </a:solidFill>
          <a:ln/>
        </p:spPr>
      </p:sp>
      <p:sp>
        <p:nvSpPr>
          <p:cNvPr id="41" name="Text 39"/>
          <p:cNvSpPr/>
          <p:nvPr/>
        </p:nvSpPr>
        <p:spPr>
          <a:xfrm>
            <a:off x="0" y="4223834"/>
            <a:ext cx="11182350" cy="148590"/>
          </a:xfrm>
          <a:prstGeom prst="rect">
            <a:avLst/>
          </a:prstGeom>
          <a:noFill/>
          <a:ln/>
        </p:spPr>
        <p:txBody>
          <a:bodyPr wrap="none" lIns="0" tIns="0" rIns="0" bIns="0" rtlCol="0" anchor="t"/>
          <a:lstStyle/>
          <a:p>
            <a:pPr algn="ctr" indent="0" marL="0">
              <a:buNone/>
            </a:pPr>
            <a:r>
              <a:rPr lang="en-US" sz="975" dirty="0">
                <a:solidFill>
                  <a:srgbClr val="F5EFE3"/>
                </a:solidFill>
                <a:latin typeface="Times New Roman" pitchFamily="34" charset="0"/>
                <a:ea typeface="SimSun" pitchFamily="34" charset="-122"/>
                <a:cs typeface="Times New Roman" pitchFamily="34" charset="-120"/>
              </a:rPr>
              <a:t>548.49</a:t>
            </a:r>
            <a:endParaRPr lang="en-US" sz="975" dirty="0">
              <a:latin typeface="Times New Roman" pitchFamily="34" charset="0"/>
              <a:ea typeface="SimSun" pitchFamily="34" charset="-122"/>
              <a:cs typeface="Times New Roman" pitchFamily="34" charset="-120"/>
            </a:endParaRPr>
          </a:p>
        </p:txBody>
      </p:sp>
      <p:sp>
        <p:nvSpPr>
          <p:cNvPr id="42" name="Text 40"/>
          <p:cNvSpPr/>
          <p:nvPr/>
        </p:nvSpPr>
        <p:spPr>
          <a:xfrm>
            <a:off x="0" y="5700289"/>
            <a:ext cx="11182350" cy="137160"/>
          </a:xfrm>
          <a:prstGeom prst="rect">
            <a:avLst/>
          </a:prstGeom>
          <a:noFill/>
          <a:ln/>
        </p:spPr>
        <p:txBody>
          <a:bodyPr wrap="none" lIns="0" tIns="0" rIns="0" bIns="0" rtlCol="0" anchor="t"/>
          <a:lstStyle/>
          <a:p>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2024</a:t>
            </a:r>
            <a:endParaRPr lang="en-US" sz="900" dirty="0">
              <a:latin typeface="Microsoft YaHei UI" pitchFamily="34" charset="0"/>
              <a:ea typeface="Microsoft YaHei" pitchFamily="34" charset="-122"/>
              <a:cs typeface="Microsoft YaHei UI" pitchFamily="34" charset="-120"/>
            </a:endParaRPr>
          </a:p>
        </p:txBody>
      </p:sp>
      <p:sp>
        <p:nvSpPr>
          <p:cNvPr id="43" name="Shape 41"/>
          <p:cNvSpPr/>
          <p:nvPr/>
        </p:nvSpPr>
        <p:spPr>
          <a:xfrm>
            <a:off x="6153150" y="3896678"/>
            <a:ext cx="514350" cy="1723072"/>
          </a:xfrm>
          <a:custGeom>
            <a:avLst/>
            <a:gdLst/>
            <a:ahLst/>
            <a:cxnLst/>
            <a:rect l="l" t="t" r="r" b="b"/>
            <a:pathLst>
              <a:path w="514350" h="1723072">
                <a:moveTo>
                  <a:pt x="0" y="40005"/>
                </a:moveTo>
                <a:lnTo>
                  <a:pt x="40005" y="0"/>
                </a:lnTo>
                <a:moveTo>
                  <a:pt x="0" y="120967"/>
                </a:moveTo>
                <a:lnTo>
                  <a:pt x="120968" y="0"/>
                </a:lnTo>
                <a:moveTo>
                  <a:pt x="0" y="201930"/>
                </a:moveTo>
                <a:lnTo>
                  <a:pt x="201930" y="0"/>
                </a:lnTo>
                <a:moveTo>
                  <a:pt x="0" y="282892"/>
                </a:moveTo>
                <a:lnTo>
                  <a:pt x="282893" y="0"/>
                </a:lnTo>
                <a:moveTo>
                  <a:pt x="0" y="363855"/>
                </a:moveTo>
                <a:lnTo>
                  <a:pt x="363855" y="0"/>
                </a:lnTo>
                <a:moveTo>
                  <a:pt x="0" y="444817"/>
                </a:moveTo>
                <a:lnTo>
                  <a:pt x="444818" y="0"/>
                </a:lnTo>
                <a:moveTo>
                  <a:pt x="0" y="524827"/>
                </a:moveTo>
                <a:lnTo>
                  <a:pt x="514350" y="10477"/>
                </a:lnTo>
                <a:moveTo>
                  <a:pt x="0" y="605790"/>
                </a:moveTo>
                <a:lnTo>
                  <a:pt x="514350" y="91440"/>
                </a:lnTo>
                <a:moveTo>
                  <a:pt x="0" y="686752"/>
                </a:moveTo>
                <a:lnTo>
                  <a:pt x="514350" y="172402"/>
                </a:lnTo>
                <a:moveTo>
                  <a:pt x="0" y="767715"/>
                </a:moveTo>
                <a:lnTo>
                  <a:pt x="514350" y="253365"/>
                </a:lnTo>
                <a:moveTo>
                  <a:pt x="0" y="848677"/>
                </a:moveTo>
                <a:lnTo>
                  <a:pt x="514350" y="334327"/>
                </a:lnTo>
                <a:moveTo>
                  <a:pt x="0" y="929640"/>
                </a:moveTo>
                <a:lnTo>
                  <a:pt x="514350" y="415290"/>
                </a:lnTo>
                <a:moveTo>
                  <a:pt x="0" y="1010603"/>
                </a:moveTo>
                <a:lnTo>
                  <a:pt x="514350" y="496252"/>
                </a:lnTo>
                <a:moveTo>
                  <a:pt x="0" y="1090613"/>
                </a:moveTo>
                <a:lnTo>
                  <a:pt x="514350" y="576263"/>
                </a:lnTo>
                <a:moveTo>
                  <a:pt x="0" y="1171575"/>
                </a:moveTo>
                <a:lnTo>
                  <a:pt x="514350" y="657225"/>
                </a:lnTo>
                <a:moveTo>
                  <a:pt x="0" y="1252538"/>
                </a:moveTo>
                <a:lnTo>
                  <a:pt x="514350" y="738188"/>
                </a:lnTo>
                <a:moveTo>
                  <a:pt x="0" y="1333500"/>
                </a:moveTo>
                <a:lnTo>
                  <a:pt x="514350" y="819150"/>
                </a:lnTo>
                <a:moveTo>
                  <a:pt x="0" y="1414463"/>
                </a:moveTo>
                <a:lnTo>
                  <a:pt x="514350" y="900113"/>
                </a:lnTo>
                <a:moveTo>
                  <a:pt x="0" y="1495425"/>
                </a:moveTo>
                <a:lnTo>
                  <a:pt x="514350" y="981075"/>
                </a:lnTo>
                <a:moveTo>
                  <a:pt x="0" y="1576388"/>
                </a:moveTo>
                <a:lnTo>
                  <a:pt x="514350" y="1062038"/>
                </a:lnTo>
                <a:moveTo>
                  <a:pt x="0" y="1656397"/>
                </a:moveTo>
                <a:lnTo>
                  <a:pt x="514350" y="1142047"/>
                </a:lnTo>
                <a:moveTo>
                  <a:pt x="14288" y="1723072"/>
                </a:moveTo>
                <a:lnTo>
                  <a:pt x="514350" y="1223010"/>
                </a:lnTo>
                <a:moveTo>
                  <a:pt x="95250" y="1723072"/>
                </a:moveTo>
                <a:lnTo>
                  <a:pt x="514350" y="1303972"/>
                </a:lnTo>
                <a:moveTo>
                  <a:pt x="176213" y="1723072"/>
                </a:moveTo>
                <a:lnTo>
                  <a:pt x="514350" y="1384935"/>
                </a:lnTo>
                <a:moveTo>
                  <a:pt x="257175" y="1723072"/>
                </a:moveTo>
                <a:lnTo>
                  <a:pt x="514350" y="1465897"/>
                </a:lnTo>
                <a:moveTo>
                  <a:pt x="338138" y="1723072"/>
                </a:moveTo>
                <a:lnTo>
                  <a:pt x="514350" y="1546860"/>
                </a:lnTo>
                <a:moveTo>
                  <a:pt x="419100" y="1723072"/>
                </a:moveTo>
                <a:lnTo>
                  <a:pt x="514350" y="1627822"/>
                </a:lnTo>
                <a:moveTo>
                  <a:pt x="499110" y="1723072"/>
                </a:moveTo>
                <a:lnTo>
                  <a:pt x="514350" y="1707832"/>
                </a:lnTo>
              </a:path>
            </a:pathLst>
          </a:custGeom>
          <a:noFill/>
          <a:ln w="15240">
            <a:solidFill>
              <a:srgbClr val="725D36"/>
            </a:solidFill>
            <a:prstDash val="solid"/>
          </a:ln>
        </p:spPr>
      </p:sp>
      <p:sp>
        <p:nvSpPr>
          <p:cNvPr id="44" name="Shape 42"/>
          <p:cNvSpPr/>
          <p:nvPr/>
        </p:nvSpPr>
        <p:spPr>
          <a:xfrm>
            <a:off x="6158865" y="3902324"/>
            <a:ext cx="502920" cy="1711711"/>
          </a:xfrm>
          <a:prstGeom prst="rect">
            <a:avLst/>
          </a:prstGeom>
          <a:noFill/>
          <a:ln w="11430">
            <a:solidFill>
              <a:srgbClr val="C6A15B"/>
            </a:solidFill>
            <a:prstDash val="solid"/>
          </a:ln>
        </p:spPr>
      </p:sp>
      <p:sp>
        <p:nvSpPr>
          <p:cNvPr id="45" name="Text 43"/>
          <p:cNvSpPr/>
          <p:nvPr/>
        </p:nvSpPr>
        <p:spPr>
          <a:xfrm>
            <a:off x="628650" y="3680909"/>
            <a:ext cx="11563350" cy="148590"/>
          </a:xfrm>
          <a:prstGeom prst="rect">
            <a:avLst/>
          </a:prstGeom>
          <a:noFill/>
          <a:ln/>
        </p:spPr>
        <p:txBody>
          <a:bodyPr wrap="none" lIns="0" tIns="0" rIns="0" bIns="0" rtlCol="0" anchor="t"/>
          <a:lstStyle/>
          <a:p>
            <a:pPr algn="ctr" indent="0" marL="0">
              <a:buNone/>
            </a:pPr>
            <a:r>
              <a:rPr lang="en-US" sz="975" dirty="0">
                <a:solidFill>
                  <a:srgbClr val="F5EFE3"/>
                </a:solidFill>
                <a:latin typeface="Times New Roman" pitchFamily="34" charset="0"/>
                <a:ea typeface="SimSun" pitchFamily="34" charset="-122"/>
                <a:cs typeface="Times New Roman" pitchFamily="34" charset="-120"/>
              </a:rPr>
              <a:t>798.12</a:t>
            </a:r>
            <a:endParaRPr lang="en-US" sz="975" dirty="0">
              <a:latin typeface="Times New Roman" pitchFamily="34" charset="0"/>
              <a:ea typeface="SimSun" pitchFamily="34" charset="-122"/>
              <a:cs typeface="Times New Roman" pitchFamily="34" charset="-120"/>
            </a:endParaRPr>
          </a:p>
        </p:txBody>
      </p:sp>
      <p:sp>
        <p:nvSpPr>
          <p:cNvPr id="46" name="Text 44"/>
          <p:cNvSpPr/>
          <p:nvPr/>
        </p:nvSpPr>
        <p:spPr>
          <a:xfrm>
            <a:off x="628650" y="5700289"/>
            <a:ext cx="11563350" cy="137160"/>
          </a:xfrm>
          <a:prstGeom prst="rect">
            <a:avLst/>
          </a:prstGeom>
          <a:noFill/>
          <a:ln/>
        </p:spPr>
        <p:txBody>
          <a:bodyPr wrap="none" lIns="0" tIns="0" rIns="0" bIns="0" rtlCol="0" anchor="t"/>
          <a:lstStyle/>
          <a:p>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2025</a:t>
            </a:r>
            <a:endParaRPr lang="en-US" sz="900" dirty="0">
              <a:latin typeface="Microsoft YaHei UI" pitchFamily="34" charset="0"/>
              <a:ea typeface="Microsoft YaHei" pitchFamily="34" charset="-122"/>
              <a:cs typeface="Microsoft YaHei UI" pitchFamily="34" charset="-120"/>
            </a:endParaRPr>
          </a:p>
        </p:txBody>
      </p:sp>
      <p:sp>
        <p:nvSpPr>
          <p:cNvPr id="47" name="Shape 45"/>
          <p:cNvSpPr/>
          <p:nvPr/>
        </p:nvSpPr>
        <p:spPr>
          <a:xfrm>
            <a:off x="6972300" y="3406140"/>
            <a:ext cx="514350" cy="2213610"/>
          </a:xfrm>
          <a:custGeom>
            <a:avLst/>
            <a:gdLst/>
            <a:ahLst/>
            <a:cxnLst/>
            <a:rect l="l" t="t" r="r" b="b"/>
            <a:pathLst>
              <a:path w="514350" h="2213610">
                <a:moveTo>
                  <a:pt x="0" y="40957"/>
                </a:moveTo>
                <a:lnTo>
                  <a:pt x="40005" y="0"/>
                </a:lnTo>
                <a:moveTo>
                  <a:pt x="0" y="121920"/>
                </a:moveTo>
                <a:lnTo>
                  <a:pt x="120968" y="0"/>
                </a:lnTo>
                <a:moveTo>
                  <a:pt x="0" y="202882"/>
                </a:moveTo>
                <a:lnTo>
                  <a:pt x="201930" y="0"/>
                </a:lnTo>
                <a:moveTo>
                  <a:pt x="0" y="282892"/>
                </a:moveTo>
                <a:lnTo>
                  <a:pt x="282893" y="0"/>
                </a:lnTo>
                <a:moveTo>
                  <a:pt x="0" y="363855"/>
                </a:moveTo>
                <a:lnTo>
                  <a:pt x="363855" y="0"/>
                </a:lnTo>
                <a:moveTo>
                  <a:pt x="0" y="444817"/>
                </a:moveTo>
                <a:lnTo>
                  <a:pt x="444818" y="0"/>
                </a:lnTo>
                <a:moveTo>
                  <a:pt x="0" y="525780"/>
                </a:moveTo>
                <a:lnTo>
                  <a:pt x="514350" y="11430"/>
                </a:lnTo>
                <a:moveTo>
                  <a:pt x="0" y="606742"/>
                </a:moveTo>
                <a:lnTo>
                  <a:pt x="514350" y="92392"/>
                </a:lnTo>
                <a:moveTo>
                  <a:pt x="0" y="687705"/>
                </a:moveTo>
                <a:lnTo>
                  <a:pt x="514350" y="173355"/>
                </a:lnTo>
                <a:moveTo>
                  <a:pt x="0" y="768667"/>
                </a:moveTo>
                <a:lnTo>
                  <a:pt x="514350" y="254317"/>
                </a:lnTo>
                <a:moveTo>
                  <a:pt x="0" y="848677"/>
                </a:moveTo>
                <a:lnTo>
                  <a:pt x="514350" y="334327"/>
                </a:lnTo>
                <a:moveTo>
                  <a:pt x="0" y="929640"/>
                </a:moveTo>
                <a:lnTo>
                  <a:pt x="514350" y="415290"/>
                </a:lnTo>
                <a:moveTo>
                  <a:pt x="0" y="1010602"/>
                </a:moveTo>
                <a:lnTo>
                  <a:pt x="514350" y="496252"/>
                </a:lnTo>
                <a:moveTo>
                  <a:pt x="0" y="1091565"/>
                </a:moveTo>
                <a:lnTo>
                  <a:pt x="514350" y="577215"/>
                </a:lnTo>
                <a:moveTo>
                  <a:pt x="0" y="1172527"/>
                </a:moveTo>
                <a:lnTo>
                  <a:pt x="514350" y="658177"/>
                </a:lnTo>
                <a:moveTo>
                  <a:pt x="0" y="1253490"/>
                </a:moveTo>
                <a:lnTo>
                  <a:pt x="514350" y="739140"/>
                </a:lnTo>
                <a:moveTo>
                  <a:pt x="0" y="1334452"/>
                </a:moveTo>
                <a:lnTo>
                  <a:pt x="514350" y="820102"/>
                </a:lnTo>
                <a:moveTo>
                  <a:pt x="0" y="1414463"/>
                </a:moveTo>
                <a:lnTo>
                  <a:pt x="514350" y="900113"/>
                </a:lnTo>
                <a:moveTo>
                  <a:pt x="0" y="1495425"/>
                </a:moveTo>
                <a:lnTo>
                  <a:pt x="514350" y="981075"/>
                </a:lnTo>
                <a:moveTo>
                  <a:pt x="0" y="1576388"/>
                </a:moveTo>
                <a:lnTo>
                  <a:pt x="514350" y="1062038"/>
                </a:lnTo>
                <a:moveTo>
                  <a:pt x="0" y="1657350"/>
                </a:moveTo>
                <a:lnTo>
                  <a:pt x="514350" y="1143000"/>
                </a:lnTo>
                <a:moveTo>
                  <a:pt x="0" y="1738313"/>
                </a:moveTo>
                <a:lnTo>
                  <a:pt x="514350" y="1223963"/>
                </a:lnTo>
                <a:moveTo>
                  <a:pt x="0" y="1819275"/>
                </a:moveTo>
                <a:lnTo>
                  <a:pt x="514350" y="1304925"/>
                </a:lnTo>
                <a:moveTo>
                  <a:pt x="0" y="1900238"/>
                </a:moveTo>
                <a:lnTo>
                  <a:pt x="514350" y="1385888"/>
                </a:lnTo>
                <a:moveTo>
                  <a:pt x="0" y="1980248"/>
                </a:moveTo>
                <a:lnTo>
                  <a:pt x="514350" y="1465897"/>
                </a:lnTo>
                <a:moveTo>
                  <a:pt x="0" y="2061210"/>
                </a:moveTo>
                <a:lnTo>
                  <a:pt x="514350" y="1546860"/>
                </a:lnTo>
                <a:moveTo>
                  <a:pt x="0" y="2142172"/>
                </a:moveTo>
                <a:lnTo>
                  <a:pt x="514350" y="1627822"/>
                </a:lnTo>
                <a:moveTo>
                  <a:pt x="9525" y="2213610"/>
                </a:moveTo>
                <a:lnTo>
                  <a:pt x="514350" y="1708785"/>
                </a:lnTo>
                <a:moveTo>
                  <a:pt x="90488" y="2213610"/>
                </a:moveTo>
                <a:lnTo>
                  <a:pt x="514350" y="1789747"/>
                </a:lnTo>
                <a:moveTo>
                  <a:pt x="171450" y="2213610"/>
                </a:moveTo>
                <a:lnTo>
                  <a:pt x="514350" y="1870710"/>
                </a:lnTo>
                <a:moveTo>
                  <a:pt x="251460" y="2213610"/>
                </a:moveTo>
                <a:lnTo>
                  <a:pt x="514350" y="1950720"/>
                </a:lnTo>
                <a:moveTo>
                  <a:pt x="332422" y="2213610"/>
                </a:moveTo>
                <a:lnTo>
                  <a:pt x="514350" y="2031682"/>
                </a:lnTo>
                <a:moveTo>
                  <a:pt x="413385" y="2213610"/>
                </a:moveTo>
                <a:lnTo>
                  <a:pt x="514350" y="2112645"/>
                </a:lnTo>
                <a:moveTo>
                  <a:pt x="494347" y="2213610"/>
                </a:moveTo>
                <a:lnTo>
                  <a:pt x="514350" y="2193607"/>
                </a:lnTo>
              </a:path>
            </a:pathLst>
          </a:custGeom>
          <a:noFill/>
          <a:ln w="15240">
            <a:solidFill>
              <a:srgbClr val="725D36"/>
            </a:solidFill>
            <a:prstDash val="solid"/>
          </a:ln>
        </p:spPr>
      </p:sp>
      <p:sp>
        <p:nvSpPr>
          <p:cNvPr id="48" name="Shape 46"/>
          <p:cNvSpPr/>
          <p:nvPr/>
        </p:nvSpPr>
        <p:spPr>
          <a:xfrm>
            <a:off x="6978015" y="3412317"/>
            <a:ext cx="502920" cy="2201718"/>
          </a:xfrm>
          <a:prstGeom prst="rect">
            <a:avLst/>
          </a:prstGeom>
          <a:noFill/>
          <a:ln w="11430">
            <a:solidFill>
              <a:srgbClr val="C6A15B"/>
            </a:solidFill>
            <a:prstDash val="solid"/>
          </a:ln>
        </p:spPr>
      </p:sp>
      <p:sp>
        <p:nvSpPr>
          <p:cNvPr id="49" name="Text 47"/>
          <p:cNvSpPr/>
          <p:nvPr/>
        </p:nvSpPr>
        <p:spPr>
          <a:xfrm>
            <a:off x="2266950" y="3195134"/>
            <a:ext cx="9925050" cy="148590"/>
          </a:xfrm>
          <a:prstGeom prst="rect">
            <a:avLst/>
          </a:prstGeom>
          <a:noFill/>
          <a:ln/>
        </p:spPr>
        <p:txBody>
          <a:bodyPr wrap="none" lIns="0" tIns="0" rIns="0" bIns="0" rtlCol="0" anchor="t"/>
          <a:lstStyle/>
          <a:p>
            <a:pPr algn="ctr" indent="0" marL="0">
              <a:buNone/>
            </a:pPr>
            <a:r>
              <a:rPr lang="en-US" sz="975" b="1" dirty="0">
                <a:solidFill>
                  <a:srgbClr val="DEC89F"/>
                </a:solidFill>
                <a:latin typeface="Times New Roman" pitchFamily="34" charset="0"/>
                <a:ea typeface="SimSun" pitchFamily="34" charset="-122"/>
                <a:cs typeface="Times New Roman" pitchFamily="34" charset="-120"/>
              </a:rPr>
              <a:t>1,025.08</a:t>
            </a:r>
            <a:endParaRPr lang="en-US" sz="975" dirty="0">
              <a:latin typeface="Times New Roman" pitchFamily="34" charset="0"/>
              <a:ea typeface="SimSun" pitchFamily="34" charset="-122"/>
              <a:cs typeface="Times New Roman" pitchFamily="34" charset="-120"/>
            </a:endParaRPr>
          </a:p>
        </p:txBody>
      </p:sp>
      <p:sp>
        <p:nvSpPr>
          <p:cNvPr id="50" name="Text 48"/>
          <p:cNvSpPr/>
          <p:nvPr/>
        </p:nvSpPr>
        <p:spPr>
          <a:xfrm>
            <a:off x="2266950" y="5700289"/>
            <a:ext cx="9925050" cy="137160"/>
          </a:xfrm>
          <a:prstGeom prst="rect">
            <a:avLst/>
          </a:prstGeom>
          <a:noFill/>
          <a:ln/>
        </p:spPr>
        <p:txBody>
          <a:bodyPr wrap="none" lIns="0" tIns="0" rIns="0" bIns="0" rtlCol="0" anchor="t"/>
          <a:lstStyle/>
          <a:p>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2026 Jan-Sep</a:t>
            </a:r>
            <a:endParaRPr lang="en-US" sz="900" dirty="0">
              <a:latin typeface="Microsoft YaHei UI" pitchFamily="34" charset="0"/>
              <a:ea typeface="Microsoft YaHei" pitchFamily="34" charset="-122"/>
              <a:cs typeface="Microsoft YaHei UI" pitchFamily="34" charset="-120"/>
            </a:endParaRPr>
          </a:p>
        </p:txBody>
      </p:sp>
      <p:sp>
        <p:nvSpPr>
          <p:cNvPr id="51" name="Shape 49"/>
          <p:cNvSpPr/>
          <p:nvPr/>
        </p:nvSpPr>
        <p:spPr>
          <a:xfrm>
            <a:off x="1047750" y="2908046"/>
            <a:ext cx="6762750" cy="0"/>
          </a:xfrm>
          <a:prstGeom prst="line">
            <a:avLst/>
          </a:prstGeom>
          <a:noFill/>
          <a:ln w="9525">
            <a:solidFill>
              <a:srgbClr val="C6A15B"/>
            </a:solidFill>
            <a:prstDash val="sysDot"/>
          </a:ln>
        </p:spPr>
      </p:sp>
      <p:sp>
        <p:nvSpPr>
          <p:cNvPr id="52" name="Text 50"/>
          <p:cNvSpPr/>
          <p:nvPr/>
        </p:nvSpPr>
        <p:spPr>
          <a:xfrm>
            <a:off x="1085850" y="2718964"/>
            <a:ext cx="11106150" cy="137160"/>
          </a:xfrm>
          <a:prstGeom prst="rect">
            <a:avLst/>
          </a:prstGeom>
          <a:noFill/>
          <a:ln/>
        </p:spPr>
        <p:txBody>
          <a:bodyPr wrap="none" lIns="0" tIns="0" rIns="0" bIns="0" rtlCol="0" anchor="t"/>
          <a:lstStyle/>
          <a:p>
            <a:pPr algn="l" indent="0" marL="0">
              <a:buNone/>
            </a:pPr>
            <a:r>
              <a:rPr lang="en-US" sz="900" dirty="0">
                <a:solidFill>
                  <a:srgbClr val="C6A15B"/>
                </a:solidFill>
                <a:latin typeface="Microsoft YaHei UI" pitchFamily="34" charset="0"/>
                <a:ea typeface="Microsoft YaHei" pitchFamily="34" charset="-122"/>
                <a:cs typeface="Microsoft YaHei UI" pitchFamily="34" charset="-120"/>
              </a:rPr>
              <a:t>Record 1,256.00 · intraday, 29 Jan 2026</a:t>
            </a:r>
            <a:endParaRPr lang="en-US" sz="900" dirty="0">
              <a:latin typeface="Microsoft YaHei UI" pitchFamily="34" charset="0"/>
              <a:ea typeface="Microsoft YaHei" pitchFamily="34" charset="-122"/>
              <a:cs typeface="Microsoft YaHei UI" pitchFamily="34" charset="-120"/>
            </a:endParaRPr>
          </a:p>
        </p:txBody>
      </p:sp>
      <p:sp>
        <p:nvSpPr>
          <p:cNvPr id="53" name="Shape 51"/>
          <p:cNvSpPr/>
          <p:nvPr/>
        </p:nvSpPr>
        <p:spPr>
          <a:xfrm>
            <a:off x="1047750" y="5614988"/>
            <a:ext cx="6762750" cy="9525"/>
          </a:xfrm>
          <a:prstGeom prst="rect">
            <a:avLst/>
          </a:prstGeom>
          <a:solidFill>
            <a:srgbClr val="A89A82"/>
          </a:solidFill>
          <a:ln/>
        </p:spPr>
      </p:sp>
      <p:sp>
        <p:nvSpPr>
          <p:cNvPr id="54" name="Shape 52"/>
          <p:cNvSpPr/>
          <p:nvPr/>
        </p:nvSpPr>
        <p:spPr>
          <a:xfrm>
            <a:off x="8382000" y="2057400"/>
            <a:ext cx="133350" cy="133350"/>
          </a:xfrm>
          <a:prstGeom prst="rect">
            <a:avLst/>
          </a:prstGeom>
          <a:solidFill>
            <a:srgbClr val="A1834A"/>
          </a:solidFill>
          <a:ln/>
        </p:spPr>
      </p:sp>
      <p:sp>
        <p:nvSpPr>
          <p:cNvPr id="55" name="Text 53"/>
          <p:cNvSpPr/>
          <p:nvPr/>
        </p:nvSpPr>
        <p:spPr>
          <a:xfrm>
            <a:off x="8610600" y="2061739"/>
            <a:ext cx="3581400" cy="137160"/>
          </a:xfrm>
          <a:prstGeom prst="rect">
            <a:avLst/>
          </a:prstGeom>
          <a:noFill/>
          <a:ln/>
        </p:spPr>
        <p:txBody>
          <a:bodyPr wrap="none" lIns="0" tIns="0" rIns="0" bIns="0" rtlCol="0" anchor="t"/>
          <a:lstStyle/>
          <a:p>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Annual average, China Gold Association</a:t>
            </a:r>
            <a:endParaRPr lang="en-US" sz="900" dirty="0">
              <a:latin typeface="Microsoft YaHei UI" pitchFamily="34" charset="0"/>
              <a:ea typeface="Microsoft YaHei" pitchFamily="34" charset="-122"/>
              <a:cs typeface="Microsoft YaHei UI" pitchFamily="34" charset="-120"/>
            </a:endParaRPr>
          </a:p>
        </p:txBody>
      </p:sp>
      <p:sp>
        <p:nvSpPr>
          <p:cNvPr id="56" name="Shape 54"/>
          <p:cNvSpPr/>
          <p:nvPr/>
        </p:nvSpPr>
        <p:spPr>
          <a:xfrm>
            <a:off x="8382000" y="2305050"/>
            <a:ext cx="133350" cy="133350"/>
          </a:xfrm>
          <a:custGeom>
            <a:avLst/>
            <a:gdLst/>
            <a:ahLst/>
            <a:cxnLst/>
            <a:rect l="l" t="t" r="r" b="b"/>
            <a:pathLst>
              <a:path w="133350" h="133350">
                <a:moveTo>
                  <a:pt x="0" y="40005"/>
                </a:moveTo>
                <a:lnTo>
                  <a:pt x="40005" y="0"/>
                </a:lnTo>
                <a:moveTo>
                  <a:pt x="0" y="120967"/>
                </a:moveTo>
                <a:lnTo>
                  <a:pt x="120968" y="0"/>
                </a:lnTo>
                <a:moveTo>
                  <a:pt x="68580" y="133350"/>
                </a:moveTo>
                <a:lnTo>
                  <a:pt x="133350" y="68580"/>
                </a:lnTo>
              </a:path>
            </a:pathLst>
          </a:custGeom>
          <a:noFill/>
          <a:ln w="15240">
            <a:solidFill>
              <a:srgbClr val="725D36"/>
            </a:solidFill>
            <a:prstDash val="solid"/>
          </a:ln>
        </p:spPr>
      </p:sp>
      <p:sp>
        <p:nvSpPr>
          <p:cNvPr id="57" name="Shape 55"/>
          <p:cNvSpPr/>
          <p:nvPr/>
        </p:nvSpPr>
        <p:spPr>
          <a:xfrm>
            <a:off x="8386763" y="2309813"/>
            <a:ext cx="123825" cy="123825"/>
          </a:xfrm>
          <a:prstGeom prst="rect">
            <a:avLst/>
          </a:prstGeom>
          <a:noFill/>
          <a:ln w="9525">
            <a:solidFill>
              <a:srgbClr val="C6A15B"/>
            </a:solidFill>
            <a:prstDash val="solid"/>
          </a:ln>
        </p:spPr>
      </p:sp>
      <p:sp>
        <p:nvSpPr>
          <p:cNvPr id="58" name="Text 56"/>
          <p:cNvSpPr/>
          <p:nvPr/>
        </p:nvSpPr>
        <p:spPr>
          <a:xfrm>
            <a:off x="8610600" y="2309389"/>
            <a:ext cx="3581400" cy="137160"/>
          </a:xfrm>
          <a:prstGeom prst="rect">
            <a:avLst/>
          </a:prstGeom>
          <a:noFill/>
          <a:ln/>
        </p:spPr>
        <p:txBody>
          <a:bodyPr wrap="none" lIns="0" tIns="0" rIns="0" bIns="0" rtlCol="0" anchor="t"/>
          <a:lstStyle/>
          <a:p>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Calculated from SGE Au99.99 daily quotes</a:t>
            </a:r>
            <a:endParaRPr lang="en-US" sz="900" dirty="0">
              <a:latin typeface="Microsoft YaHei UI" pitchFamily="34" charset="0"/>
              <a:ea typeface="Microsoft YaHei" pitchFamily="34" charset="-122"/>
              <a:cs typeface="Microsoft YaHei UI" pitchFamily="34" charset="-120"/>
            </a:endParaRPr>
          </a:p>
        </p:txBody>
      </p:sp>
      <p:sp>
        <p:nvSpPr>
          <p:cNvPr id="59" name="Text 57"/>
          <p:cNvSpPr/>
          <p:nvPr/>
        </p:nvSpPr>
        <p:spPr>
          <a:xfrm>
            <a:off x="8382000" y="2872518"/>
            <a:ext cx="3810000" cy="1188720"/>
          </a:xfrm>
          <a:prstGeom prst="rect">
            <a:avLst/>
          </a:prstGeom>
          <a:noFill/>
          <a:ln/>
        </p:spPr>
        <p:txBody>
          <a:bodyPr wrap="none" lIns="0" tIns="0" rIns="0" bIns="0" rtlCol="0" anchor="t"/>
          <a:lstStyle/>
          <a:p>
            <a:pPr algn="l" indent="0" marL="0">
              <a:buNone/>
            </a:pPr>
            <a:r>
              <a:rPr lang="en-US" sz="7800" b="1" dirty="0">
                <a:solidFill>
                  <a:srgbClr val="C6A15B"/>
                </a:solidFill>
                <a:latin typeface="Times New Roman" pitchFamily="34" charset="0"/>
                <a:ea typeface="SimSun" pitchFamily="34" charset="-122"/>
                <a:cs typeface="Times New Roman" pitchFamily="34" charset="-120"/>
              </a:rPr>
              <a:t>3.3</a:t>
            </a:r>
            <a:pPr algn="l" indent="0" marL="0">
              <a:buNone/>
            </a:pPr>
            <a:r>
              <a:rPr lang="en-US" sz="3900" b="1" dirty="0">
                <a:solidFill>
                  <a:srgbClr val="C6A15B"/>
                </a:solidFill>
                <a:latin typeface="Times New Roman" pitchFamily="34" charset="0"/>
                <a:ea typeface="SimSun" pitchFamily="34" charset="-122"/>
                <a:cs typeface="Times New Roman" pitchFamily="34" charset="-120"/>
              </a:rPr>
              <a:t>×</a:t>
            </a:r>
            <a:endParaRPr lang="en-US" sz="7800" dirty="0">
              <a:latin typeface="Times New Roman" pitchFamily="34" charset="0"/>
              <a:ea typeface="SimSun" pitchFamily="34" charset="-122"/>
              <a:cs typeface="Times New Roman" pitchFamily="34" charset="-120"/>
            </a:endParaRPr>
          </a:p>
        </p:txBody>
      </p:sp>
      <p:sp>
        <p:nvSpPr>
          <p:cNvPr id="60" name="Shape 58"/>
          <p:cNvSpPr/>
          <p:nvPr/>
        </p:nvSpPr>
        <p:spPr>
          <a:xfrm>
            <a:off x="8382000" y="4301966"/>
            <a:ext cx="1143000" cy="7144"/>
          </a:xfrm>
          <a:prstGeom prst="rect">
            <a:avLst/>
          </a:prstGeom>
          <a:solidFill>
            <a:srgbClr val="C6A15B"/>
          </a:solidFill>
          <a:ln/>
        </p:spPr>
      </p:sp>
      <p:sp>
        <p:nvSpPr>
          <p:cNvPr id="61" name="Text 59"/>
          <p:cNvSpPr/>
          <p:nvPr/>
        </p:nvSpPr>
        <p:spPr>
          <a:xfrm>
            <a:off x="8382000" y="4510748"/>
            <a:ext cx="3810000" cy="171450"/>
          </a:xfrm>
          <a:prstGeom prst="rect">
            <a:avLst/>
          </a:prstGeom>
          <a:noFill/>
          <a:ln/>
        </p:spPr>
        <p:txBody>
          <a:bodyPr wrap="none" lIns="0" tIns="0" rIns="0" bIns="0" rtlCol="0" anchor="t"/>
          <a:lstStyle/>
          <a:p>
            <a:pPr algn="l" indent="0" marL="0">
              <a:buNone/>
            </a:pPr>
            <a:r>
              <a:rPr lang="en-US" sz="1125" dirty="0">
                <a:solidFill>
                  <a:srgbClr val="F5EFE3"/>
                </a:solidFill>
                <a:latin typeface="Microsoft YaHei UI" pitchFamily="34" charset="0"/>
                <a:ea typeface="Microsoft YaHei" pitchFamily="34" charset="-122"/>
                <a:cs typeface="Microsoft YaHei UI" pitchFamily="34" charset="-120"/>
              </a:rPr>
              <a:t>2019 average 308.70 yuan/g</a:t>
            </a:r>
            <a:endParaRPr lang="en-US" sz="1125" dirty="0">
              <a:latin typeface="Microsoft YaHei UI" pitchFamily="34" charset="0"/>
              <a:ea typeface="Microsoft YaHei" pitchFamily="34" charset="-122"/>
              <a:cs typeface="Microsoft YaHei UI" pitchFamily="34" charset="-120"/>
            </a:endParaRPr>
          </a:p>
        </p:txBody>
      </p:sp>
      <p:sp>
        <p:nvSpPr>
          <p:cNvPr id="62" name="Text 60"/>
          <p:cNvSpPr/>
          <p:nvPr/>
        </p:nvSpPr>
        <p:spPr>
          <a:xfrm>
            <a:off x="8382000" y="4758398"/>
            <a:ext cx="3810000" cy="171450"/>
          </a:xfrm>
          <a:prstGeom prst="rect">
            <a:avLst/>
          </a:prstGeom>
          <a:noFill/>
          <a:ln/>
        </p:spPr>
        <p:txBody>
          <a:bodyPr wrap="none" lIns="0" tIns="0" rIns="0" bIns="0" rtlCol="0" anchor="t"/>
          <a:lstStyle/>
          <a:p>
            <a:pPr algn="l" indent="0" marL="0">
              <a:buNone/>
            </a:pPr>
            <a:r>
              <a:rPr lang="en-US" sz="1125" dirty="0">
                <a:solidFill>
                  <a:srgbClr val="F5EFE3"/>
                </a:solidFill>
                <a:latin typeface="Microsoft YaHei UI" pitchFamily="34" charset="0"/>
                <a:ea typeface="Microsoft YaHei" pitchFamily="34" charset="-122"/>
                <a:cs typeface="Microsoft YaHei UI" pitchFamily="34" charset="-120"/>
              </a:rPr>
              <a:t>Jan-Sep 2026 average 1,025.08 yuan/g</a:t>
            </a:r>
            <a:endParaRPr lang="en-US" sz="1125" dirty="0">
              <a:latin typeface="Microsoft YaHei UI" pitchFamily="34" charset="0"/>
              <a:ea typeface="Microsoft YaHei" pitchFamily="34" charset="-122"/>
              <a:cs typeface="Microsoft YaHei UI" pitchFamily="34" charset="-120"/>
            </a:endParaRPr>
          </a:p>
        </p:txBody>
      </p:sp>
      <p:sp>
        <p:nvSpPr>
          <p:cNvPr id="63" name="Text 61"/>
          <p:cNvSpPr/>
          <p:nvPr/>
        </p:nvSpPr>
        <p:spPr>
          <a:xfrm>
            <a:off x="8382000" y="5243089"/>
            <a:ext cx="3810000" cy="137160"/>
          </a:xfrm>
          <a:prstGeom prst="rect">
            <a:avLst/>
          </a:prstGeom>
          <a:noFill/>
          <a:ln/>
        </p:spPr>
        <p:txBody>
          <a:bodyPr wrap="none" lIns="0" tIns="0" rIns="0" bIns="0" rtlCol="0" anchor="t"/>
          <a:lstStyle/>
          <a:p>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In yuan per gram. The multiple is calculated</a:t>
            </a:r>
            <a:endParaRPr lang="en-US" sz="900" dirty="0">
              <a:latin typeface="Microsoft YaHei UI" pitchFamily="34" charset="0"/>
              <a:ea typeface="Microsoft YaHei" pitchFamily="34" charset="-122"/>
              <a:cs typeface="Microsoft YaHei UI" pitchFamily="34" charset="-120"/>
            </a:endParaRPr>
          </a:p>
        </p:txBody>
      </p:sp>
      <p:sp>
        <p:nvSpPr>
          <p:cNvPr id="64" name="Text 62"/>
          <p:cNvSpPr/>
          <p:nvPr/>
        </p:nvSpPr>
        <p:spPr>
          <a:xfrm>
            <a:off x="609600" y="5985677"/>
            <a:ext cx="115824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Source: China Gold Association annual releases, Shanghai Gold Exchange Au99.99 daily quotes. From 2025 the average is calculated from daily quotes by the association</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 own method</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03"/>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4</a:t>
            </a:fld>
            <a:endParaRPr lang="en-US" sz="900" dirty="0">
              <a:latin typeface="Times New Roman" pitchFamily="34" charset="0"/>
              <a:ea typeface="SimSun" pitchFamily="34" charset="-122"/>
              <a:cs typeface="Times New Roman" pitchFamily="34" charset="-120"/>
            </a:endParaRPr>
          </a:p>
        </p:txBody>
      </p:sp>
      <p:sp>
        <p:nvSpPr>
          <p:cNvPr id="11" name="Text 9"/>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27% off the high, still 14% above 2025</a:t>
            </a:r>
            <a:pPr algn="ctr" indent="0" marL="0">
              <a:buNone/>
            </a:pPr>
            <a:r>
              <a:rPr lang="en-US" sz="2250" b="1" dirty="0">
                <a:solidFill>
                  <a:srgbClr val="C6A15B"/>
                </a:solidFill>
                <a:latin typeface="Times New Roman" pitchFamily="34" charset="0"/>
                <a:ea typeface="SimSun" pitchFamily="34" charset="-122"/>
                <a:cs typeface="Times New Roman" pitchFamily="34" charset="-120"/>
              </a:rPr>
              <a:t>'</a:t>
            </a:r>
            <a:pPr algn="ctr" indent="0" marL="0">
              <a:buNone/>
            </a:pPr>
            <a:r>
              <a:rPr lang="en-US" sz="2250" b="1" dirty="0">
                <a:solidFill>
                  <a:srgbClr val="C6A15B"/>
                </a:solidFill>
                <a:latin typeface="Times New Roman" pitchFamily="34" charset="0"/>
                <a:ea typeface="SimSun" pitchFamily="34" charset="-122"/>
                <a:cs typeface="Times New Roman" pitchFamily="34" charset="-120"/>
              </a:rPr>
              <a:t>s average</a:t>
            </a:r>
            <a:endParaRPr lang="en-US" sz="2250" dirty="0">
              <a:latin typeface="Times New Roman" pitchFamily="34" charset="0"/>
              <a:ea typeface="SimSun" pitchFamily="34" charset="-122"/>
              <a:cs typeface="Times New Roman" pitchFamily="34" charset="-120"/>
            </a:endParaRPr>
          </a:p>
        </p:txBody>
      </p:sp>
      <p:sp>
        <p:nvSpPr>
          <p:cNvPr id="12" name="Shape 10"/>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3" name="Shape 11"/>
          <p:cNvSpPr/>
          <p:nvPr/>
        </p:nvSpPr>
        <p:spPr>
          <a:xfrm>
            <a:off x="5753100" y="1483043"/>
            <a:ext cx="228600" cy="7144"/>
          </a:xfrm>
          <a:prstGeom prst="rect">
            <a:avLst/>
          </a:prstGeom>
          <a:solidFill>
            <a:srgbClr val="C6A15B"/>
          </a:solidFill>
          <a:ln/>
        </p:spPr>
      </p:sp>
      <p:sp>
        <p:nvSpPr>
          <p:cNvPr id="14" name="Shape 12"/>
          <p:cNvSpPr/>
          <p:nvPr/>
        </p:nvSpPr>
        <p:spPr>
          <a:xfrm>
            <a:off x="6210300" y="1483043"/>
            <a:ext cx="228600" cy="7144"/>
          </a:xfrm>
          <a:prstGeom prst="rect">
            <a:avLst/>
          </a:prstGeom>
          <a:solidFill>
            <a:srgbClr val="C6A15B"/>
          </a:solidFill>
          <a:ln/>
        </p:spPr>
      </p:sp>
      <p:sp>
        <p:nvSpPr>
          <p:cNvPr id="15" name="Text 13"/>
          <p:cNvSpPr/>
          <p:nvPr/>
        </p:nvSpPr>
        <p:spPr>
          <a:xfrm>
            <a:off x="762000" y="2154162"/>
            <a:ext cx="11430000" cy="1714500"/>
          </a:xfrm>
          <a:prstGeom prst="rect">
            <a:avLst/>
          </a:prstGeom>
          <a:noFill/>
          <a:ln/>
        </p:spPr>
        <p:txBody>
          <a:bodyPr wrap="none" lIns="0" tIns="0" rIns="0" bIns="0" rtlCol="0" anchor="t"/>
          <a:lstStyle/>
          <a:p>
            <a:pPr algn="l" indent="0" marL="0">
              <a:buNone/>
            </a:pPr>
            <a:r>
              <a:rPr lang="en-US" sz="11250" b="1" spc="-150" kern="0" dirty="0">
                <a:solidFill>
                  <a:srgbClr val="C6A15B"/>
                </a:solidFill>
                <a:latin typeface="Times New Roman" pitchFamily="34" charset="0"/>
                <a:ea typeface="SimSun" pitchFamily="34" charset="-122"/>
                <a:cs typeface="Times New Roman" pitchFamily="34" charset="-120"/>
              </a:rPr>
              <a:t>−</a:t>
            </a:r>
            <a:pPr algn="l" indent="0" marL="0">
              <a:buNone/>
            </a:pPr>
            <a:r>
              <a:rPr lang="en-US" sz="11250" b="1" spc="-150" kern="0" dirty="0">
                <a:solidFill>
                  <a:srgbClr val="C6A15B"/>
                </a:solidFill>
                <a:latin typeface="Times New Roman" pitchFamily="34" charset="0"/>
                <a:ea typeface="SimSun" pitchFamily="34" charset="-122"/>
                <a:cs typeface="Times New Roman" pitchFamily="34" charset="-120"/>
              </a:rPr>
              <a:t>2</a:t>
            </a:r>
            <a:pPr algn="l" indent="0" marL="0">
              <a:buNone/>
            </a:pPr>
            <a:r>
              <a:rPr lang="en-US" sz="11250" b="1" spc="-150" kern="0" dirty="0">
                <a:solidFill>
                  <a:srgbClr val="C6A15B"/>
                </a:solidFill>
                <a:latin typeface="Times New Roman" pitchFamily="34" charset="0"/>
                <a:ea typeface="SimSun" pitchFamily="34" charset="-122"/>
                <a:cs typeface="Times New Roman" pitchFamily="34" charset="-120"/>
              </a:rPr>
              <a:t>7</a:t>
            </a:r>
            <a:pPr algn="l" indent="0" marL="0">
              <a:buNone/>
            </a:pPr>
            <a:r>
              <a:rPr lang="en-US" sz="11250" b="1" dirty="0">
                <a:solidFill>
                  <a:srgbClr val="C6A15B"/>
                </a:solidFill>
                <a:latin typeface="Times New Roman" pitchFamily="34" charset="0"/>
                <a:ea typeface="SimSun" pitchFamily="34" charset="-122"/>
                <a:cs typeface="Times New Roman" pitchFamily="34" charset="-120"/>
              </a:rPr>
              <a:t>%</a:t>
            </a:r>
            <a:endParaRPr lang="en-US" sz="11250" dirty="0">
              <a:latin typeface="Times New Roman" pitchFamily="34" charset="0"/>
              <a:ea typeface="SimSun" pitchFamily="34" charset="-122"/>
              <a:cs typeface="Times New Roman" pitchFamily="34" charset="-120"/>
            </a:endParaRPr>
          </a:p>
        </p:txBody>
      </p:sp>
      <p:sp>
        <p:nvSpPr>
          <p:cNvPr id="16" name="Text 14"/>
          <p:cNvSpPr/>
          <p:nvPr/>
        </p:nvSpPr>
        <p:spPr>
          <a:xfrm>
            <a:off x="819150" y="3958298"/>
            <a:ext cx="11372850" cy="171450"/>
          </a:xfrm>
          <a:prstGeom prst="rect">
            <a:avLst/>
          </a:prstGeom>
          <a:noFill/>
          <a:ln/>
        </p:spPr>
        <p:txBody>
          <a:bodyPr wrap="none" lIns="0" tIns="0" rIns="0" bIns="0" rtlCol="0" anchor="t"/>
          <a:lstStyle/>
          <a:p>
            <a:pPr algn="l" indent="0" marL="0">
              <a:buNone/>
            </a:pPr>
            <a:r>
              <a:rPr lang="en-US" sz="1125" dirty="0">
                <a:solidFill>
                  <a:srgbClr val="F5EFE3"/>
                </a:solidFill>
                <a:latin typeface="Microsoft YaHei UI" pitchFamily="34" charset="0"/>
                <a:ea typeface="Microsoft YaHei" pitchFamily="34" charset="-122"/>
                <a:cs typeface="Microsoft YaHei UI" pitchFamily="34" charset="-120"/>
              </a:rPr>
              <a:t>30 Sep close 907.32 yuan/g, 27% below the record close</a:t>
            </a:r>
            <a:endParaRPr lang="en-US" sz="1125" dirty="0">
              <a:latin typeface="Microsoft YaHei UI" pitchFamily="34" charset="0"/>
              <a:ea typeface="Microsoft YaHei" pitchFamily="34" charset="-122"/>
              <a:cs typeface="Microsoft YaHei UI" pitchFamily="34" charset="-120"/>
            </a:endParaRPr>
          </a:p>
        </p:txBody>
      </p:sp>
      <p:sp>
        <p:nvSpPr>
          <p:cNvPr id="17" name="Shape 15"/>
          <p:cNvSpPr/>
          <p:nvPr/>
        </p:nvSpPr>
        <p:spPr>
          <a:xfrm>
            <a:off x="819150" y="4682966"/>
            <a:ext cx="1143000" cy="7144"/>
          </a:xfrm>
          <a:prstGeom prst="rect">
            <a:avLst/>
          </a:prstGeom>
          <a:solidFill>
            <a:srgbClr val="C6A15B"/>
          </a:solidFill>
          <a:ln/>
        </p:spPr>
      </p:sp>
      <p:sp>
        <p:nvSpPr>
          <p:cNvPr id="18" name="Text 16"/>
          <p:cNvSpPr/>
          <p:nvPr/>
        </p:nvSpPr>
        <p:spPr>
          <a:xfrm>
            <a:off x="819150" y="4871975"/>
            <a:ext cx="11372850" cy="148590"/>
          </a:xfrm>
          <a:prstGeom prst="rect">
            <a:avLst/>
          </a:prstGeom>
          <a:noFill/>
          <a:ln/>
        </p:spPr>
        <p:txBody>
          <a:bodyPr wrap="none" lIns="0" tIns="0" rIns="0" bIns="0" rtlCol="0" anchor="t"/>
          <a:lstStyle/>
          <a:p>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Still 14% above the 2025 average of 798.12 yuan/g (calculated from</a:t>
            </a:r>
            <a:endParaRPr lang="en-US" sz="975" dirty="0">
              <a:latin typeface="Microsoft YaHei UI" pitchFamily="34" charset="0"/>
              <a:ea typeface="Microsoft YaHei" pitchFamily="34" charset="-122"/>
              <a:cs typeface="Microsoft YaHei UI" pitchFamily="34" charset="-120"/>
            </a:endParaRPr>
          </a:p>
        </p:txBody>
      </p:sp>
      <p:sp>
        <p:nvSpPr>
          <p:cNvPr id="19" name="Text 17"/>
          <p:cNvSpPr/>
          <p:nvPr/>
        </p:nvSpPr>
        <p:spPr>
          <a:xfrm>
            <a:off x="819150" y="5081525"/>
            <a:ext cx="11372850" cy="148590"/>
          </a:xfrm>
          <a:prstGeom prst="rect">
            <a:avLst/>
          </a:prstGeom>
          <a:noFill/>
          <a:ln/>
        </p:spPr>
        <p:txBody>
          <a:bodyPr wrap="none" lIns="0" tIns="0" rIns="0" bIns="0" rtlCol="0" anchor="t"/>
          <a:lstStyle/>
          <a:p>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daily quotes)</a:t>
            </a:r>
            <a:endParaRPr lang="en-US" sz="975" dirty="0">
              <a:latin typeface="Microsoft YaHei UI" pitchFamily="34" charset="0"/>
              <a:ea typeface="Microsoft YaHei" pitchFamily="34" charset="-122"/>
              <a:cs typeface="Microsoft YaHei UI" pitchFamily="34" charset="-120"/>
            </a:endParaRPr>
          </a:p>
        </p:txBody>
      </p:sp>
      <p:sp>
        <p:nvSpPr>
          <p:cNvPr id="20" name="Shape 18"/>
          <p:cNvSpPr/>
          <p:nvPr/>
        </p:nvSpPr>
        <p:spPr>
          <a:xfrm>
            <a:off x="5710238" y="2190750"/>
            <a:ext cx="9525" cy="3333750"/>
          </a:xfrm>
          <a:prstGeom prst="rect">
            <a:avLst/>
          </a:prstGeom>
          <a:solidFill>
            <a:srgbClr val="2E2822"/>
          </a:solidFill>
          <a:ln/>
        </p:spPr>
      </p:sp>
      <p:sp>
        <p:nvSpPr>
          <p:cNvPr id="21" name="Shape 19"/>
          <p:cNvSpPr/>
          <p:nvPr/>
        </p:nvSpPr>
        <p:spPr>
          <a:xfrm>
            <a:off x="6096000" y="4850423"/>
            <a:ext cx="5048250" cy="0"/>
          </a:xfrm>
          <a:prstGeom prst="line">
            <a:avLst/>
          </a:prstGeom>
          <a:noFill/>
          <a:ln w="9525">
            <a:solidFill>
              <a:srgbClr val="6F6656"/>
            </a:solidFill>
            <a:prstDash val="dash"/>
          </a:ln>
        </p:spPr>
      </p:sp>
      <p:sp>
        <p:nvSpPr>
          <p:cNvPr id="22" name="Text 20"/>
          <p:cNvSpPr/>
          <p:nvPr/>
        </p:nvSpPr>
        <p:spPr>
          <a:xfrm>
            <a:off x="0" y="4918877"/>
            <a:ext cx="11144250" cy="125730"/>
          </a:xfrm>
          <a:prstGeom prst="rect">
            <a:avLst/>
          </a:prstGeom>
          <a:noFill/>
          <a:ln/>
        </p:spPr>
        <p:txBody>
          <a:bodyPr wrap="none" lIns="0" tIns="0" rIns="0" bIns="0" rtlCol="0" anchor="t"/>
          <a:lstStyle/>
          <a:p>
            <a:pPr algn="r" indent="0" marL="0">
              <a:buNone/>
            </a:pPr>
            <a:r>
              <a:rPr lang="en-US" sz="825" dirty="0">
                <a:solidFill>
                  <a:srgbClr val="6F6656"/>
                </a:solidFill>
                <a:latin typeface="Microsoft YaHei UI" pitchFamily="34" charset="0"/>
                <a:ea typeface="Microsoft YaHei" pitchFamily="34" charset="-122"/>
                <a:cs typeface="Microsoft YaHei UI" pitchFamily="34" charset="-120"/>
              </a:rPr>
              <a:t>2025 full-year average 798.12</a:t>
            </a:r>
            <a:endParaRPr lang="en-US" sz="825" dirty="0">
              <a:latin typeface="Microsoft YaHei UI" pitchFamily="34" charset="0"/>
              <a:ea typeface="Microsoft YaHei" pitchFamily="34" charset="-122"/>
              <a:cs typeface="Microsoft YaHei UI" pitchFamily="34" charset="-120"/>
            </a:endParaRPr>
          </a:p>
        </p:txBody>
      </p:sp>
      <p:sp>
        <p:nvSpPr>
          <p:cNvPr id="23" name="Shape 21"/>
          <p:cNvSpPr/>
          <p:nvPr/>
        </p:nvSpPr>
        <p:spPr>
          <a:xfrm>
            <a:off x="6096000" y="2432685"/>
            <a:ext cx="4857750" cy="1824037"/>
          </a:xfrm>
          <a:custGeom>
            <a:avLst/>
            <a:gdLst/>
            <a:ahLst/>
            <a:cxnLst/>
            <a:rect l="l" t="t" r="r" b="b"/>
            <a:pathLst>
              <a:path w="4857750" h="1824037">
                <a:moveTo>
                  <a:pt x="0" y="0"/>
                </a:moveTo>
                <a:cubicBezTo>
                  <a:pt x="1904047" y="0"/>
                  <a:pt x="2764155" y="1824037"/>
                  <a:pt x="4857750" y="1824037"/>
                </a:cubicBezTo>
              </a:path>
            </a:pathLst>
          </a:custGeom>
          <a:noFill/>
          <a:ln w="19050">
            <a:solidFill>
              <a:srgbClr val="C6A15B"/>
            </a:solidFill>
            <a:prstDash val="solid"/>
          </a:ln>
        </p:spPr>
      </p:sp>
      <p:sp>
        <p:nvSpPr>
          <p:cNvPr id="24" name="Shape 22"/>
          <p:cNvSpPr/>
          <p:nvPr/>
        </p:nvSpPr>
        <p:spPr>
          <a:xfrm>
            <a:off x="6038850" y="2375388"/>
            <a:ext cx="114300" cy="114300"/>
          </a:xfrm>
          <a:prstGeom prst="ellipse">
            <a:avLst/>
          </a:prstGeom>
          <a:solidFill>
            <a:srgbClr val="C6A15B"/>
          </a:solidFill>
          <a:ln/>
        </p:spPr>
      </p:sp>
      <p:sp>
        <p:nvSpPr>
          <p:cNvPr id="25" name="Shape 23"/>
          <p:cNvSpPr/>
          <p:nvPr/>
        </p:nvSpPr>
        <p:spPr>
          <a:xfrm>
            <a:off x="10896600" y="4199807"/>
            <a:ext cx="114300" cy="114300"/>
          </a:xfrm>
          <a:prstGeom prst="ellipse">
            <a:avLst/>
          </a:prstGeom>
          <a:solidFill>
            <a:srgbClr val="0B0908"/>
          </a:solidFill>
          <a:ln w="19050">
            <a:solidFill>
              <a:srgbClr val="C6A15B"/>
            </a:solidFill>
            <a:prstDash val="solid"/>
          </a:ln>
        </p:spPr>
      </p:sp>
      <p:sp>
        <p:nvSpPr>
          <p:cNvPr id="26" name="Text 24"/>
          <p:cNvSpPr/>
          <p:nvPr/>
        </p:nvSpPr>
        <p:spPr>
          <a:xfrm>
            <a:off x="6096000" y="2055082"/>
            <a:ext cx="6096000" cy="251460"/>
          </a:xfrm>
          <a:prstGeom prst="rect">
            <a:avLst/>
          </a:prstGeom>
          <a:noFill/>
          <a:ln/>
        </p:spPr>
        <p:txBody>
          <a:bodyPr wrap="none" lIns="0" tIns="0" rIns="0" bIns="0" rtlCol="0" anchor="t"/>
          <a:lstStyle/>
          <a:p>
            <a:pPr algn="l" indent="0" marL="0">
              <a:buNone/>
            </a:pPr>
            <a:r>
              <a:rPr lang="en-US" sz="1650" b="1" dirty="0">
                <a:solidFill>
                  <a:srgbClr val="DEC89F"/>
                </a:solidFill>
                <a:latin typeface="Times New Roman" pitchFamily="34" charset="0"/>
                <a:ea typeface="SimSun" pitchFamily="34" charset="-122"/>
                <a:cs typeface="Times New Roman" pitchFamily="34" charset="-120"/>
              </a:rPr>
              <a:t>1,243.02</a:t>
            </a:r>
            <a:endParaRPr lang="en-US" sz="1650" dirty="0">
              <a:latin typeface="Times New Roman" pitchFamily="34" charset="0"/>
              <a:ea typeface="SimSun" pitchFamily="34" charset="-122"/>
              <a:cs typeface="Times New Roman" pitchFamily="34" charset="-120"/>
            </a:endParaRPr>
          </a:p>
        </p:txBody>
      </p:sp>
      <p:sp>
        <p:nvSpPr>
          <p:cNvPr id="27" name="Text 25"/>
          <p:cNvSpPr/>
          <p:nvPr/>
        </p:nvSpPr>
        <p:spPr>
          <a:xfrm>
            <a:off x="6096000" y="1899814"/>
            <a:ext cx="6096000" cy="137160"/>
          </a:xfrm>
          <a:prstGeom prst="rect">
            <a:avLst/>
          </a:prstGeom>
          <a:noFill/>
          <a:ln/>
        </p:spPr>
        <p:txBody>
          <a:bodyPr wrap="none" lIns="0" tIns="0" rIns="0" bIns="0" rtlCol="0" anchor="t"/>
          <a:lstStyle/>
          <a:p>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Record close · 29 Jan 2026</a:t>
            </a:r>
            <a:endParaRPr lang="en-US" sz="9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0" y="3883882"/>
            <a:ext cx="10953750" cy="251460"/>
          </a:xfrm>
          <a:prstGeom prst="rect">
            <a:avLst/>
          </a:prstGeom>
          <a:noFill/>
          <a:ln/>
        </p:spPr>
        <p:txBody>
          <a:bodyPr wrap="none" lIns="0" tIns="0" rIns="0" bIns="0" rtlCol="0" anchor="t"/>
          <a:lstStyle/>
          <a:p>
            <a:pPr algn="r" indent="0" marL="0">
              <a:buNone/>
            </a:pPr>
            <a:r>
              <a:rPr lang="en-US" sz="1650" b="1" dirty="0">
                <a:solidFill>
                  <a:srgbClr val="F5EFE3"/>
                </a:solidFill>
                <a:latin typeface="Times New Roman" pitchFamily="34" charset="0"/>
                <a:ea typeface="SimSun" pitchFamily="34" charset="-122"/>
                <a:cs typeface="Times New Roman" pitchFamily="34" charset="-120"/>
              </a:rPr>
              <a:t>907.32</a:t>
            </a:r>
            <a:endParaRPr lang="en-US" sz="1650" dirty="0">
              <a:latin typeface="Times New Roman" pitchFamily="34" charset="0"/>
              <a:ea typeface="SimSun" pitchFamily="34" charset="-122"/>
              <a:cs typeface="Times New Roman" pitchFamily="34" charset="-120"/>
            </a:endParaRPr>
          </a:p>
        </p:txBody>
      </p:sp>
      <p:sp>
        <p:nvSpPr>
          <p:cNvPr id="29" name="Text 27"/>
          <p:cNvSpPr/>
          <p:nvPr/>
        </p:nvSpPr>
        <p:spPr>
          <a:xfrm>
            <a:off x="0" y="4414414"/>
            <a:ext cx="10953750" cy="137160"/>
          </a:xfrm>
          <a:prstGeom prst="rect">
            <a:avLst/>
          </a:prstGeom>
          <a:noFill/>
          <a:ln/>
        </p:spPr>
        <p:txBody>
          <a:bodyPr wrap="none" lIns="0" tIns="0" rIns="0" bIns="0" rtlCol="0" anchor="t"/>
          <a:lstStyle/>
          <a:p>
            <a:pPr algn="r" indent="0" marL="0">
              <a:buNone/>
            </a:pPr>
            <a:r>
              <a:rPr lang="en-US" sz="900" dirty="0">
                <a:solidFill>
                  <a:srgbClr val="A89A82"/>
                </a:solidFill>
                <a:latin typeface="Microsoft YaHei UI" pitchFamily="34" charset="0"/>
                <a:ea typeface="Microsoft YaHei" pitchFamily="34" charset="-122"/>
                <a:cs typeface="Microsoft YaHei UI" pitchFamily="34" charset="-120"/>
              </a:rPr>
              <a:t>Close · 30 Sep 2026</a:t>
            </a:r>
            <a:endParaRPr lang="en-US" sz="900" dirty="0">
              <a:latin typeface="Microsoft YaHei UI" pitchFamily="34" charset="0"/>
              <a:ea typeface="Microsoft YaHei" pitchFamily="34" charset="-122"/>
              <a:cs typeface="Microsoft YaHei UI" pitchFamily="34" charset="-120"/>
            </a:endParaRPr>
          </a:p>
        </p:txBody>
      </p:sp>
      <p:sp>
        <p:nvSpPr>
          <p:cNvPr id="30" name="Text 28"/>
          <p:cNvSpPr/>
          <p:nvPr/>
        </p:nvSpPr>
        <p:spPr>
          <a:xfrm>
            <a:off x="6096000" y="4918877"/>
            <a:ext cx="60960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Au99.99 close</a:t>
            </a:r>
            <a:endParaRPr lang="en-US" sz="825" dirty="0">
              <a:latin typeface="Microsoft YaHei UI" pitchFamily="34" charset="0"/>
              <a:ea typeface="Microsoft YaHei" pitchFamily="34" charset="-122"/>
              <a:cs typeface="Microsoft YaHei UI" pitchFamily="34" charset="-120"/>
            </a:endParaRPr>
          </a:p>
        </p:txBody>
      </p:sp>
      <p:sp>
        <p:nvSpPr>
          <p:cNvPr id="31" name="Text 29"/>
          <p:cNvSpPr/>
          <p:nvPr/>
        </p:nvSpPr>
        <p:spPr>
          <a:xfrm>
            <a:off x="609600" y="5985677"/>
            <a:ext cx="115824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Source: Shanghai Gold Exchange Au99.99 daily quotes. In yuan per gram. The fall and the 2025 average are calculated from daily quotes</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pic>
        <p:nvPicPr>
          <p:cNvPr id="3" name="Image 0" descr="preencoded.png">    </p:cNvPr>
          <p:cNvPicPr>
            <a:picLocks noChangeAspect="1"/>
          </p:cNvPicPr>
          <p:nvPr/>
        </p:nvPicPr>
        <p:blipFill>
          <a:blip r:embed="rId1"/>
          <a:srcRect l="0" r="0" t="7813" b="7813"/>
          <a:stretch/>
        </p:blipFill>
        <p:spPr>
          <a:xfrm>
            <a:off x="0" y="0"/>
            <a:ext cx="12192000" cy="6858000"/>
          </a:xfrm>
          <a:prstGeom prst="rect">
            <a:avLst/>
          </a:prstGeom>
        </p:spPr>
      </p:pic>
      <p:sp>
        <p:nvSpPr>
          <p:cNvPr id="4" name="svg2pptx-gradient-s0004-0000"/>
          <p:cNvSpPr/>
          <p:nvPr/>
        </p:nvSpPr>
        <p:spPr>
          <a:xfrm>
            <a:off x="0" y="0"/>
            <a:ext cx="12192000" cy="6858000"/>
          </a:xfrm>
          <a:prstGeom prst="rect">
            <a:avLst/>
          </a:prstGeom>
          <a:gradFill rotWithShape="1">
            <a:gsLst>
              <a:gs pos="0">
                <a:srgbClr val="0B0908">
                  <a:alpha val="94000"/>
                </a:srgbClr>
              </a:gs>
              <a:gs pos="42000">
                <a:srgbClr val="0B0908">
                  <a:alpha val="78000"/>
                </a:srgbClr>
              </a:gs>
              <a:gs pos="78000">
                <a:srgbClr val="0B0908">
                  <a:alpha val="15000"/>
                </a:srgbClr>
              </a:gs>
              <a:gs pos="100000">
                <a:srgbClr val="0B0908">
                  <a:alpha val="15000"/>
                </a:srgbClr>
              </a:gs>
            </a:gsLst>
            <a:lin ang="0" scaled="1"/>
          </a:gradFill>
          <a:ln/>
        </p:spPr>
      </p:sp>
      <p:sp>
        <p:nvSpPr>
          <p:cNvPr id="5" name="Shape 2"/>
          <p:cNvSpPr/>
          <p:nvPr/>
        </p:nvSpPr>
        <p:spPr>
          <a:xfrm>
            <a:off x="304800" y="304800"/>
            <a:ext cx="11582400" cy="0"/>
          </a:xfrm>
          <a:prstGeom prst="line">
            <a:avLst/>
          </a:prstGeom>
          <a:noFill/>
          <a:ln w="13335">
            <a:solidFill>
              <a:srgbClr val="C6A15B"/>
            </a:solidFill>
            <a:prstDash val="solid"/>
          </a:ln>
        </p:spPr>
      </p:sp>
      <p:sp>
        <p:nvSpPr>
          <p:cNvPr id="6" name="Shape 3"/>
          <p:cNvSpPr/>
          <p:nvPr/>
        </p:nvSpPr>
        <p:spPr>
          <a:xfrm>
            <a:off x="11887200" y="304800"/>
            <a:ext cx="0" cy="6248400"/>
          </a:xfrm>
          <a:prstGeom prst="line">
            <a:avLst/>
          </a:prstGeom>
          <a:noFill/>
          <a:ln w="13335">
            <a:solidFill>
              <a:srgbClr val="C6A15B"/>
            </a:solidFill>
            <a:prstDash val="solid"/>
          </a:ln>
        </p:spPr>
      </p:sp>
      <p:sp>
        <p:nvSpPr>
          <p:cNvPr id="7" name="Shape 4"/>
          <p:cNvSpPr/>
          <p:nvPr/>
        </p:nvSpPr>
        <p:spPr>
          <a:xfrm>
            <a:off x="304800" y="6553200"/>
            <a:ext cx="11582400" cy="0"/>
          </a:xfrm>
          <a:prstGeom prst="line">
            <a:avLst/>
          </a:prstGeom>
          <a:noFill/>
          <a:ln w="13335">
            <a:solidFill>
              <a:srgbClr val="C6A15B"/>
            </a:solidFill>
            <a:prstDash val="solid"/>
          </a:ln>
        </p:spPr>
      </p:sp>
      <p:sp>
        <p:nvSpPr>
          <p:cNvPr id="8" name="Shape 5"/>
          <p:cNvSpPr/>
          <p:nvPr/>
        </p:nvSpPr>
        <p:spPr>
          <a:xfrm>
            <a:off x="304800" y="304800"/>
            <a:ext cx="0" cy="6248400"/>
          </a:xfrm>
          <a:prstGeom prst="line">
            <a:avLst/>
          </a:prstGeom>
          <a:noFill/>
          <a:ln w="13335">
            <a:solidFill>
              <a:srgbClr val="C6A15B"/>
            </a:solidFill>
            <a:prstDash val="solid"/>
          </a:ln>
        </p:spPr>
      </p:sp>
      <p:sp>
        <p:nvSpPr>
          <p:cNvPr id="9" name="Shape 6"/>
          <p:cNvSpPr/>
          <p:nvPr/>
        </p:nvSpPr>
        <p:spPr>
          <a:xfrm>
            <a:off x="381000" y="381000"/>
            <a:ext cx="11430000" cy="0"/>
          </a:xfrm>
          <a:prstGeom prst="line">
            <a:avLst/>
          </a:prstGeom>
          <a:noFill/>
          <a:ln w="6667">
            <a:solidFill>
              <a:srgbClr val="8E7342"/>
            </a:solidFill>
            <a:prstDash val="solid"/>
          </a:ln>
        </p:spPr>
      </p:sp>
      <p:sp>
        <p:nvSpPr>
          <p:cNvPr id="10" name="Shape 7"/>
          <p:cNvSpPr/>
          <p:nvPr/>
        </p:nvSpPr>
        <p:spPr>
          <a:xfrm>
            <a:off x="11811000" y="381000"/>
            <a:ext cx="0" cy="6096000"/>
          </a:xfrm>
          <a:prstGeom prst="line">
            <a:avLst/>
          </a:prstGeom>
          <a:noFill/>
          <a:ln w="6667">
            <a:solidFill>
              <a:srgbClr val="8E7342"/>
            </a:solidFill>
            <a:prstDash val="solid"/>
          </a:ln>
        </p:spPr>
      </p:sp>
      <p:sp>
        <p:nvSpPr>
          <p:cNvPr id="11" name="Shape 8"/>
          <p:cNvSpPr/>
          <p:nvPr/>
        </p:nvSpPr>
        <p:spPr>
          <a:xfrm>
            <a:off x="381000" y="6477000"/>
            <a:ext cx="11430000" cy="0"/>
          </a:xfrm>
          <a:prstGeom prst="line">
            <a:avLst/>
          </a:prstGeom>
          <a:noFill/>
          <a:ln w="6667">
            <a:solidFill>
              <a:srgbClr val="8E7342"/>
            </a:solidFill>
            <a:prstDash val="solid"/>
          </a:ln>
        </p:spPr>
      </p:sp>
      <p:sp>
        <p:nvSpPr>
          <p:cNvPr id="12" name="Shape 9"/>
          <p:cNvSpPr/>
          <p:nvPr/>
        </p:nvSpPr>
        <p:spPr>
          <a:xfrm>
            <a:off x="381000" y="381000"/>
            <a:ext cx="0" cy="6096000"/>
          </a:xfrm>
          <a:prstGeom prst="line">
            <a:avLst/>
          </a:prstGeom>
          <a:noFill/>
          <a:ln w="6667">
            <a:solidFill>
              <a:srgbClr val="8E7342"/>
            </a:solidFill>
            <a:prstDash val="solid"/>
          </a:ln>
        </p:spPr>
      </p:sp>
      <p:sp>
        <p:nvSpPr>
          <p:cNvPr id="13" name="Text 10"/>
          <p:cNvSpPr/>
          <p:nvPr/>
        </p:nvSpPr>
        <p:spPr>
          <a:xfrm>
            <a:off x="914400" y="937789"/>
            <a:ext cx="11277600" cy="137160"/>
          </a:xfrm>
          <a:prstGeom prst="rect">
            <a:avLst/>
          </a:prstGeom>
          <a:noFill/>
          <a:ln/>
        </p:spPr>
        <p:txBody>
          <a:bodyPr wrap="none" lIns="0" tIns="0" rIns="0" bIns="0" rtlCol="0" anchor="t"/>
          <a:lstStyle/>
          <a:p>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A</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u</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a</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l</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 </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D</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a</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l</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r</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 </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C</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o</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f</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r</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c</a:t>
            </a:r>
            <a:pPr algn="l" indent="0" marL="0">
              <a:buNone/>
            </a:pPr>
            <a:r>
              <a:rPr lang="en-US" sz="900" dirty="0">
                <a:solidFill>
                  <a:srgbClr val="C6A15B"/>
                </a:solidFill>
                <a:latin typeface="Microsoft YaHei UI" pitchFamily="34" charset="0"/>
                <a:ea typeface="Microsoft YaHei" pitchFamily="34" charset="-122"/>
                <a:cs typeface="Microsoft YaHei UI" pitchFamily="34" charset="-120"/>
              </a:rPr>
              <a:t>e</a:t>
            </a:r>
            <a:endParaRPr lang="en-US" sz="900" dirty="0">
              <a:latin typeface="Microsoft YaHei UI" pitchFamily="34" charset="0"/>
              <a:ea typeface="Microsoft YaHei" pitchFamily="34" charset="-122"/>
              <a:cs typeface="Microsoft YaHei UI" pitchFamily="34" charset="-120"/>
            </a:endParaRPr>
          </a:p>
        </p:txBody>
      </p:sp>
      <p:sp>
        <p:nvSpPr>
          <p:cNvPr id="14" name="Text 11"/>
          <p:cNvSpPr/>
          <p:nvPr/>
        </p:nvSpPr>
        <p:spPr>
          <a:xfrm>
            <a:off x="914400" y="2150886"/>
            <a:ext cx="11277600" cy="1600200"/>
          </a:xfrm>
          <a:prstGeom prst="rect">
            <a:avLst/>
          </a:prstGeom>
          <a:noFill/>
          <a:ln/>
        </p:spPr>
        <p:txBody>
          <a:bodyPr wrap="none" lIns="0" tIns="0" rIns="0" bIns="0" rtlCol="0" anchor="t"/>
          <a:lstStyle/>
          <a:p>
            <a:pPr algn="l" indent="0" marL="0">
              <a:buNone/>
            </a:pPr>
            <a:r>
              <a:rPr lang="en-US" sz="10500" dirty="0">
                <a:solidFill>
                  <a:srgbClr val="C6A15B"/>
                </a:solidFill>
                <a:latin typeface="Times New Roman" pitchFamily="34" charset="0"/>
                <a:ea typeface="SimSun" pitchFamily="34" charset="-122"/>
                <a:cs typeface="Times New Roman" pitchFamily="34" charset="-120"/>
              </a:rPr>
              <a:t>I</a:t>
            </a:r>
            <a:endParaRPr lang="en-US" sz="10500" dirty="0">
              <a:latin typeface="Times New Roman" pitchFamily="34" charset="0"/>
              <a:ea typeface="SimSun" pitchFamily="34" charset="-122"/>
              <a:cs typeface="Times New Roman" pitchFamily="34" charset="-120"/>
            </a:endParaRPr>
          </a:p>
        </p:txBody>
      </p:sp>
      <p:sp>
        <p:nvSpPr>
          <p:cNvPr id="15" name="Text 12"/>
          <p:cNvSpPr/>
          <p:nvPr/>
        </p:nvSpPr>
        <p:spPr>
          <a:xfrm>
            <a:off x="952500" y="3843637"/>
            <a:ext cx="11239500" cy="160020"/>
          </a:xfrm>
          <a:prstGeom prst="rect">
            <a:avLst/>
          </a:prstGeom>
          <a:noFill/>
          <a:ln/>
        </p:spPr>
        <p:txBody>
          <a:bodyPr wrap="none" lIns="0" tIns="0" rIns="0" bIns="0" rtlCol="0" anchor="t"/>
          <a:lstStyle/>
          <a:p>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C</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a</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p</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r</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O</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n</a:t>
            </a:r>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e</a:t>
            </a:r>
            <a:endParaRPr lang="en-US" sz="1050" dirty="0">
              <a:latin typeface="Microsoft YaHei UI" pitchFamily="34" charset="0"/>
              <a:ea typeface="Microsoft YaHei" pitchFamily="34" charset="-122"/>
              <a:cs typeface="Microsoft YaHei UI" pitchFamily="34" charset="-120"/>
            </a:endParaRPr>
          </a:p>
        </p:txBody>
      </p:sp>
      <p:sp>
        <p:nvSpPr>
          <p:cNvPr id="16" name="Text 13"/>
          <p:cNvSpPr/>
          <p:nvPr/>
        </p:nvSpPr>
        <p:spPr>
          <a:xfrm>
            <a:off x="914400" y="4160409"/>
            <a:ext cx="11277600" cy="594360"/>
          </a:xfrm>
          <a:prstGeom prst="rect">
            <a:avLst/>
          </a:prstGeom>
          <a:noFill/>
          <a:ln/>
        </p:spPr>
        <p:txBody>
          <a:bodyPr wrap="none" lIns="0" tIns="0" rIns="0" bIns="0" rtlCol="0" anchor="t"/>
          <a:lstStyle/>
          <a:p>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O</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u</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r</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 </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c</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u</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s</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t</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o</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m</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e</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r</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s</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 </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h</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a</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v</a:t>
            </a:r>
            <a:pPr algn="l" indent="0" marL="0">
              <a:buNone/>
            </a:pPr>
            <a:r>
              <a:rPr lang="en-US" sz="3900" b="1" dirty="0">
                <a:solidFill>
                  <a:srgbClr val="F5EFE3"/>
                </a:solidFill>
                <a:latin typeface="Times New Roman" pitchFamily="34" charset="0"/>
                <a:ea typeface="SimSun" pitchFamily="34" charset="-122"/>
                <a:cs typeface="Times New Roman" pitchFamily="34" charset="-120"/>
              </a:rPr>
              <a:t>e</a:t>
            </a:r>
            <a:endParaRPr lang="en-US" sz="3900" dirty="0">
              <a:latin typeface="Times New Roman" pitchFamily="34" charset="0"/>
              <a:ea typeface="SimSun" pitchFamily="34" charset="-122"/>
              <a:cs typeface="Times New Roman" pitchFamily="34" charset="-120"/>
            </a:endParaRPr>
          </a:p>
        </p:txBody>
      </p:sp>
      <p:sp>
        <p:nvSpPr>
          <p:cNvPr id="17" name="Text 14"/>
          <p:cNvSpPr/>
          <p:nvPr/>
        </p:nvSpPr>
        <p:spPr>
          <a:xfrm>
            <a:off x="914400" y="4846209"/>
            <a:ext cx="11277600" cy="594360"/>
          </a:xfrm>
          <a:prstGeom prst="rect">
            <a:avLst/>
          </a:prstGeom>
          <a:noFill/>
          <a:ln/>
        </p:spPr>
        <p:txBody>
          <a:bodyPr wrap="none" lIns="0" tIns="0" rIns="0" bIns="0" rtlCol="0" anchor="t"/>
          <a:lstStyle/>
          <a:p>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c</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h</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a</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n</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g</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e</a:t>
            </a:r>
            <a:pPr algn="l" indent="0" marL="0">
              <a:buNone/>
            </a:pPr>
            <a:r>
              <a:rPr lang="en-US" sz="3900" b="1" dirty="0">
                <a:solidFill>
                  <a:srgbClr val="F5EFE3"/>
                </a:solidFill>
                <a:latin typeface="Times New Roman" pitchFamily="34" charset="0"/>
                <a:ea typeface="SimSun" pitchFamily="34" charset="-122"/>
                <a:cs typeface="Times New Roman" pitchFamily="34" charset="-120"/>
              </a:rPr>
              <a:t>d</a:t>
            </a:r>
            <a:endParaRPr lang="en-US" sz="3900" dirty="0">
              <a:latin typeface="Times New Roman" pitchFamily="34" charset="0"/>
              <a:ea typeface="SimSun" pitchFamily="34" charset="-122"/>
              <a:cs typeface="Times New Roman" pitchFamily="34" charset="-120"/>
            </a:endParaRPr>
          </a:p>
        </p:txBody>
      </p:sp>
      <p:sp>
        <p:nvSpPr>
          <p:cNvPr id="18" name="Shape 15"/>
          <p:cNvSpPr/>
          <p:nvPr/>
        </p:nvSpPr>
        <p:spPr>
          <a:xfrm>
            <a:off x="952500" y="5671185"/>
            <a:ext cx="1143000" cy="11430"/>
          </a:xfrm>
          <a:prstGeom prst="rect">
            <a:avLst/>
          </a:prstGeom>
          <a:solidFill>
            <a:srgbClr val="C6A15B"/>
          </a:solidFill>
          <a:ln/>
        </p:spPr>
      </p:sp>
      <p:sp>
        <p:nvSpPr>
          <p:cNvPr id="19" name="Text 16"/>
          <p:cNvSpPr/>
          <p:nvPr/>
        </p:nvSpPr>
        <p:spPr>
          <a:xfrm>
            <a:off x="952500" y="5882348"/>
            <a:ext cx="11239500" cy="171450"/>
          </a:xfrm>
          <a:prstGeom prst="rect">
            <a:avLst/>
          </a:prstGeom>
          <a:noFill/>
          <a:ln/>
        </p:spPr>
        <p:txBody>
          <a:bodyPr wrap="none" lIns="0" tIns="0" rIns="0" bIns="0" rtlCol="0" anchor="t"/>
          <a:lstStyle/>
          <a:p>
            <a:pPr algn="l" indent="0" marL="0">
              <a:buNone/>
            </a:pPr>
            <a:r>
              <a:rPr lang="en-US" sz="1125" dirty="0">
                <a:solidFill>
                  <a:srgbClr val="A89A82"/>
                </a:solidFill>
                <a:latin typeface="Microsoft YaHei UI" pitchFamily="34" charset="0"/>
                <a:ea typeface="Microsoft YaHei" pitchFamily="34" charset="-122"/>
                <a:cs typeface="Microsoft YaHei UI" pitchFamily="34" charset="-120"/>
              </a:rPr>
              <a:t>Less jewellery, more bars and coins, fixed prices swinging back</a:t>
            </a:r>
            <a:endParaRPr lang="en-US" sz="1125" dirty="0">
              <a:latin typeface="Microsoft YaHei UI" pitchFamily="34" charset="0"/>
              <a:ea typeface="Microsoft YaHei" pitchFamily="34" charset="-122"/>
              <a:cs typeface="Microsoft YaHei UI" pitchFamily="34" charset="-120"/>
            </a:endParaRPr>
          </a:p>
        </p:txBody>
      </p:sp>
      <p:sp>
        <p:nvSpPr>
          <p:cNvPr id="20" name="Text 17"/>
          <p:cNvSpPr/>
          <p:nvPr/>
        </p:nvSpPr>
        <p:spPr>
          <a:xfrm>
            <a:off x="0" y="6347265"/>
            <a:ext cx="11620500" cy="114300"/>
          </a:xfrm>
          <a:prstGeom prst="rect">
            <a:avLst/>
          </a:prstGeom>
          <a:noFill/>
          <a:ln/>
        </p:spPr>
        <p:txBody>
          <a:bodyPr wrap="none" lIns="0" tIns="0" rIns="0" bIns="0" rtlCol="0" anchor="t"/>
          <a:lstStyle/>
          <a:p>
            <a:pPr algn="r" indent="0" marL="0">
              <a:buNone/>
            </a:pPr>
            <a:r>
              <a:rPr lang="en-US" sz="750" dirty="0">
                <a:solidFill>
                  <a:srgbClr val="6F6656"/>
                </a:solidFill>
                <a:latin typeface="Microsoft YaHei UI" pitchFamily="34" charset="0"/>
                <a:ea typeface="Microsoft YaHei" pitchFamily="34" charset="-122"/>
                <a:cs typeface="Microsoft YaHei UI" pitchFamily="34" charset="-120"/>
              </a:rPr>
              <a:t>Illustration (AI-generated)</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05"/>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6</a:t>
            </a:fld>
            <a:endParaRPr lang="en-US" sz="900" dirty="0">
              <a:latin typeface="Times New Roman" pitchFamily="34" charset="0"/>
              <a:ea typeface="SimSun" pitchFamily="34" charset="-122"/>
              <a:cs typeface="Times New Roman" pitchFamily="34" charset="-120"/>
            </a:endParaRPr>
          </a:p>
        </p:txBody>
      </p:sp>
      <p:sp>
        <p:nvSpPr>
          <p:cNvPr id="11" name="Shape 9"/>
          <p:cNvSpPr/>
          <p:nvPr/>
        </p:nvSpPr>
        <p:spPr>
          <a:xfrm>
            <a:off x="4225621" y="462915"/>
            <a:ext cx="266700" cy="7620"/>
          </a:xfrm>
          <a:prstGeom prst="rect">
            <a:avLst/>
          </a:prstGeom>
          <a:solidFill>
            <a:srgbClr val="C6A15B"/>
          </a:solidFill>
          <a:ln/>
        </p:spPr>
      </p:sp>
      <p:sp>
        <p:nvSpPr>
          <p:cNvPr id="12" name="Text 10"/>
          <p:cNvSpPr/>
          <p:nvPr/>
        </p:nvSpPr>
        <p:spPr>
          <a:xfrm>
            <a:off x="0" y="394864"/>
            <a:ext cx="12192000" cy="137160"/>
          </a:xfrm>
          <a:prstGeom prst="rect">
            <a:avLst/>
          </a:prstGeom>
          <a:noFill/>
          <a:ln/>
        </p:spPr>
        <p:txBody>
          <a:bodyPr wrap="none" lIns="0" tIns="0" rIns="0" bIns="0" rtlCol="0" anchor="t"/>
          <a:lstStyle/>
          <a:p>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p</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u</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u</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m</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v</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699679" y="462915"/>
            <a:ext cx="266700" cy="7620"/>
          </a:xfrm>
          <a:prstGeom prst="rect">
            <a:avLst/>
          </a:prstGeom>
          <a:solidFill>
            <a:srgbClr val="C6A15B"/>
          </a:solidFill>
          <a:ln/>
        </p:spPr>
      </p:sp>
      <p:sp>
        <p:nvSpPr>
          <p:cNvPr id="14" name="Text 12"/>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Bars and coins overtook jewellery, now 2.6× it</a:t>
            </a:r>
            <a:endParaRPr lang="en-US" sz="2250" dirty="0">
              <a:latin typeface="Times New Roman" pitchFamily="34" charset="0"/>
              <a:ea typeface="SimSun" pitchFamily="34" charset="-122"/>
              <a:cs typeface="Times New Roman" pitchFamily="34" charset="-120"/>
            </a:endParaRPr>
          </a:p>
        </p:txBody>
      </p:sp>
      <p:sp>
        <p:nvSpPr>
          <p:cNvPr id="15" name="Shape 13"/>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6" name="Shape 14"/>
          <p:cNvSpPr/>
          <p:nvPr/>
        </p:nvSpPr>
        <p:spPr>
          <a:xfrm>
            <a:off x="5753100" y="1483043"/>
            <a:ext cx="228600" cy="7144"/>
          </a:xfrm>
          <a:prstGeom prst="rect">
            <a:avLst/>
          </a:prstGeom>
          <a:solidFill>
            <a:srgbClr val="C6A15B"/>
          </a:solidFill>
          <a:ln/>
        </p:spPr>
      </p:sp>
      <p:sp>
        <p:nvSpPr>
          <p:cNvPr id="17" name="Shape 15"/>
          <p:cNvSpPr/>
          <p:nvPr/>
        </p:nvSpPr>
        <p:spPr>
          <a:xfrm>
            <a:off x="6210300" y="1483043"/>
            <a:ext cx="228600" cy="7144"/>
          </a:xfrm>
          <a:prstGeom prst="rect">
            <a:avLst/>
          </a:prstGeom>
          <a:solidFill>
            <a:srgbClr val="C6A15B"/>
          </a:solidFill>
          <a:ln/>
        </p:spPr>
      </p:sp>
      <p:sp>
        <p:nvSpPr>
          <p:cNvPr id="18" name="Text 16"/>
          <p:cNvSpPr/>
          <p:nvPr/>
        </p:nvSpPr>
        <p:spPr>
          <a:xfrm>
            <a:off x="762000" y="2154162"/>
            <a:ext cx="11430000" cy="1714500"/>
          </a:xfrm>
          <a:prstGeom prst="rect">
            <a:avLst/>
          </a:prstGeom>
          <a:noFill/>
          <a:ln/>
        </p:spPr>
        <p:txBody>
          <a:bodyPr wrap="none" lIns="0" tIns="0" rIns="0" bIns="0" rtlCol="0" anchor="t"/>
          <a:lstStyle/>
          <a:p>
            <a:pPr algn="l" indent="0" marL="0">
              <a:buNone/>
            </a:pPr>
            <a:r>
              <a:rPr lang="en-US" sz="11250" b="1" spc="-150" kern="0" dirty="0">
                <a:solidFill>
                  <a:srgbClr val="C6A15B"/>
                </a:solidFill>
                <a:latin typeface="Times New Roman" pitchFamily="34" charset="0"/>
                <a:ea typeface="SimSun" pitchFamily="34" charset="-122"/>
                <a:cs typeface="Times New Roman" pitchFamily="34" charset="-120"/>
              </a:rPr>
              <a:t>2</a:t>
            </a:r>
            <a:pPr algn="l" indent="0" marL="0">
              <a:buNone/>
            </a:pPr>
            <a:r>
              <a:rPr lang="en-US" sz="11250" b="1" spc="-150" kern="0" dirty="0">
                <a:solidFill>
                  <a:srgbClr val="C6A15B"/>
                </a:solidFill>
                <a:latin typeface="Times New Roman" pitchFamily="34" charset="0"/>
                <a:ea typeface="SimSun" pitchFamily="34" charset="-122"/>
                <a:cs typeface="Times New Roman" pitchFamily="34" charset="-120"/>
              </a:rPr>
              <a:t>.</a:t>
            </a:r>
            <a:pPr algn="l" indent="0" marL="0">
              <a:buNone/>
            </a:pPr>
            <a:r>
              <a:rPr lang="en-US" sz="11250" b="1" dirty="0">
                <a:solidFill>
                  <a:srgbClr val="C6A15B"/>
                </a:solidFill>
                <a:latin typeface="Times New Roman" pitchFamily="34" charset="0"/>
                <a:ea typeface="SimSun" pitchFamily="34" charset="-122"/>
                <a:cs typeface="Times New Roman" pitchFamily="34" charset="-120"/>
              </a:rPr>
              <a:t>6</a:t>
            </a:r>
            <a:pPr algn="l" indent="0" marL="0">
              <a:buNone/>
            </a:pPr>
            <a:r>
              <a:rPr lang="en-US" sz="5250" b="1" dirty="0">
                <a:solidFill>
                  <a:srgbClr val="C6A15B"/>
                </a:solidFill>
                <a:latin typeface="Times New Roman" pitchFamily="34" charset="0"/>
                <a:ea typeface="SimSun" pitchFamily="34" charset="-122"/>
                <a:cs typeface="Times New Roman" pitchFamily="34" charset="-120"/>
              </a:rPr>
              <a:t>×</a:t>
            </a:r>
            <a:endParaRPr lang="en-US" sz="11250" dirty="0">
              <a:latin typeface="Times New Roman" pitchFamily="34" charset="0"/>
              <a:ea typeface="SimSun" pitchFamily="34" charset="-122"/>
              <a:cs typeface="Times New Roman" pitchFamily="34" charset="-120"/>
            </a:endParaRPr>
          </a:p>
        </p:txBody>
      </p:sp>
      <p:sp>
        <p:nvSpPr>
          <p:cNvPr id="19" name="Text 17"/>
          <p:cNvSpPr/>
          <p:nvPr/>
        </p:nvSpPr>
        <p:spPr>
          <a:xfrm>
            <a:off x="819150" y="3958298"/>
            <a:ext cx="11372850" cy="171450"/>
          </a:xfrm>
          <a:prstGeom prst="rect">
            <a:avLst/>
          </a:prstGeom>
          <a:noFill/>
          <a:ln/>
        </p:spPr>
        <p:txBody>
          <a:bodyPr wrap="none" lIns="0" tIns="0" rIns="0" bIns="0" rtlCol="0" anchor="t"/>
          <a:lstStyle/>
          <a:p>
            <a:pPr algn="l" indent="0" marL="0">
              <a:buNone/>
            </a:pPr>
            <a:r>
              <a:rPr lang="en-US" sz="1125" dirty="0">
                <a:solidFill>
                  <a:srgbClr val="F5EFE3"/>
                </a:solidFill>
                <a:latin typeface="Microsoft YaHei UI" pitchFamily="34" charset="0"/>
                <a:ea typeface="Microsoft YaHei" pitchFamily="34" charset="-122"/>
                <a:cs typeface="Microsoft YaHei UI" pitchFamily="34" charset="-120"/>
              </a:rPr>
              <a:t>In H1 2026 bars and coins took 2.6 times the gold</a:t>
            </a:r>
            <a:endParaRPr lang="en-US" sz="1125" dirty="0">
              <a:latin typeface="Microsoft YaHei UI" pitchFamily="34" charset="0"/>
              <a:ea typeface="Microsoft YaHei" pitchFamily="34" charset="-122"/>
              <a:cs typeface="Microsoft YaHei UI" pitchFamily="34" charset="-120"/>
            </a:endParaRPr>
          </a:p>
        </p:txBody>
      </p:sp>
      <p:sp>
        <p:nvSpPr>
          <p:cNvPr id="20" name="Text 18"/>
          <p:cNvSpPr/>
          <p:nvPr/>
        </p:nvSpPr>
        <p:spPr>
          <a:xfrm>
            <a:off x="819150" y="4205948"/>
            <a:ext cx="11372850" cy="171450"/>
          </a:xfrm>
          <a:prstGeom prst="rect">
            <a:avLst/>
          </a:prstGeom>
          <a:noFill/>
          <a:ln/>
        </p:spPr>
        <p:txBody>
          <a:bodyPr wrap="none" lIns="0" tIns="0" rIns="0" bIns="0" rtlCol="0" anchor="t"/>
          <a:lstStyle/>
          <a:p>
            <a:pPr algn="l" indent="0" marL="0">
              <a:buNone/>
            </a:pPr>
            <a:r>
              <a:rPr lang="en-US" sz="1125" dirty="0">
                <a:solidFill>
                  <a:srgbClr val="F5EFE3"/>
                </a:solidFill>
                <a:latin typeface="Microsoft YaHei UI" pitchFamily="34" charset="0"/>
                <a:ea typeface="Microsoft YaHei" pitchFamily="34" charset="-122"/>
                <a:cs typeface="Microsoft YaHei UI" pitchFamily="34" charset="-120"/>
              </a:rPr>
              <a:t>jewellery did</a:t>
            </a:r>
            <a:endParaRPr lang="en-US" sz="1125" dirty="0">
              <a:latin typeface="Microsoft YaHei UI" pitchFamily="34" charset="0"/>
              <a:ea typeface="Microsoft YaHei" pitchFamily="34" charset="-122"/>
              <a:cs typeface="Microsoft YaHei UI" pitchFamily="34" charset="-120"/>
            </a:endParaRPr>
          </a:p>
        </p:txBody>
      </p:sp>
      <p:sp>
        <p:nvSpPr>
          <p:cNvPr id="21" name="Shape 19"/>
          <p:cNvSpPr/>
          <p:nvPr/>
        </p:nvSpPr>
        <p:spPr>
          <a:xfrm>
            <a:off x="819150" y="4682966"/>
            <a:ext cx="1143000" cy="7144"/>
          </a:xfrm>
          <a:prstGeom prst="rect">
            <a:avLst/>
          </a:prstGeom>
          <a:solidFill>
            <a:srgbClr val="C6A15B"/>
          </a:solidFill>
          <a:ln/>
        </p:spPr>
      </p:sp>
      <p:sp>
        <p:nvSpPr>
          <p:cNvPr id="22" name="Text 20"/>
          <p:cNvSpPr/>
          <p:nvPr/>
        </p:nvSpPr>
        <p:spPr>
          <a:xfrm>
            <a:off x="819150" y="4871975"/>
            <a:ext cx="11372850" cy="148590"/>
          </a:xfrm>
          <a:prstGeom prst="rect">
            <a:avLst/>
          </a:prstGeom>
          <a:noFill/>
          <a:ln/>
        </p:spPr>
        <p:txBody>
          <a:bodyPr wrap="none" lIns="0" tIns="0" rIns="0" bIns="0" rtlCol="0" anchor="t"/>
          <a:lstStyle/>
          <a:p>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In 2025 bars and coins passed jewellery for the first time</a:t>
            </a:r>
            <a:endParaRPr lang="en-US" sz="975" dirty="0">
              <a:latin typeface="Microsoft YaHei UI" pitchFamily="34" charset="0"/>
              <a:ea typeface="Microsoft YaHei" pitchFamily="34" charset="-122"/>
              <a:cs typeface="Microsoft YaHei UI" pitchFamily="34" charset="-120"/>
            </a:endParaRPr>
          </a:p>
        </p:txBody>
      </p:sp>
      <p:sp>
        <p:nvSpPr>
          <p:cNvPr id="23" name="Shape 21"/>
          <p:cNvSpPr/>
          <p:nvPr/>
        </p:nvSpPr>
        <p:spPr>
          <a:xfrm>
            <a:off x="5043488" y="2190750"/>
            <a:ext cx="9525" cy="3333750"/>
          </a:xfrm>
          <a:prstGeom prst="rect">
            <a:avLst/>
          </a:prstGeom>
          <a:solidFill>
            <a:srgbClr val="2E2822"/>
          </a:solidFill>
          <a:ln/>
        </p:spPr>
      </p:sp>
      <p:sp>
        <p:nvSpPr>
          <p:cNvPr id="24" name="Text 22"/>
          <p:cNvSpPr/>
          <p:nvPr/>
        </p:nvSpPr>
        <p:spPr>
          <a:xfrm>
            <a:off x="5429250" y="2214862"/>
            <a:ext cx="6762750" cy="160020"/>
          </a:xfrm>
          <a:prstGeom prst="rect">
            <a:avLst/>
          </a:prstGeom>
          <a:noFill/>
          <a:ln/>
        </p:spPr>
        <p:txBody>
          <a:bodyPr wrap="none" lIns="0" tIns="0" rIns="0" bIns="0" rtlCol="0" anchor="t"/>
          <a:lstStyle/>
          <a:p>
            <a:pPr algn="l" indent="0" marL="0">
              <a:buNone/>
            </a:pPr>
            <a:r>
              <a:rPr lang="en-US" sz="1050" b="1" dirty="0">
                <a:solidFill>
                  <a:srgbClr val="F5EFE3"/>
                </a:solidFill>
                <a:latin typeface="Microsoft YaHei UI" pitchFamily="34" charset="0"/>
                <a:ea typeface="Microsoft YaHei" pitchFamily="34" charset="-122"/>
                <a:cs typeface="Microsoft YaHei UI" pitchFamily="34" charset="-120"/>
              </a:rPr>
              <a:t>2025</a:t>
            </a:r>
            <a:endParaRPr lang="en-US" sz="105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5429250" y="2495550"/>
            <a:ext cx="5143500" cy="247650"/>
          </a:xfrm>
          <a:prstGeom prst="rect">
            <a:avLst/>
          </a:prstGeom>
          <a:solidFill>
            <a:srgbClr val="C6A15B"/>
          </a:solidFill>
          <a:ln/>
        </p:spPr>
      </p:sp>
      <p:sp>
        <p:nvSpPr>
          <p:cNvPr id="26" name="Text 24"/>
          <p:cNvSpPr/>
          <p:nvPr/>
        </p:nvSpPr>
        <p:spPr>
          <a:xfrm>
            <a:off x="10668000" y="2538891"/>
            <a:ext cx="1524000" cy="182880"/>
          </a:xfrm>
          <a:prstGeom prst="rect">
            <a:avLst/>
          </a:prstGeom>
          <a:noFill/>
          <a:ln/>
        </p:spPr>
        <p:txBody>
          <a:bodyPr wrap="none" lIns="0" tIns="0" rIns="0" bIns="0" rtlCol="0" anchor="t"/>
          <a:lstStyle/>
          <a:p>
            <a:pPr algn="l" indent="0" marL="0">
              <a:buNone/>
            </a:pPr>
            <a:r>
              <a:rPr lang="en-US" sz="1200" b="1" dirty="0">
                <a:solidFill>
                  <a:srgbClr val="DEC89F"/>
                </a:solidFill>
                <a:latin typeface="Times New Roman" pitchFamily="34" charset="0"/>
                <a:ea typeface="SimSun" pitchFamily="34" charset="-122"/>
                <a:cs typeface="Times New Roman" pitchFamily="34" charset="-120"/>
              </a:rPr>
              <a:t>504.2 t</a:t>
            </a:r>
            <a:endParaRPr lang="en-US" sz="1200" dirty="0">
              <a:latin typeface="Times New Roman" pitchFamily="34" charset="0"/>
              <a:ea typeface="SimSun" pitchFamily="34" charset="-122"/>
              <a:cs typeface="Times New Roman" pitchFamily="34" charset="-120"/>
            </a:endParaRPr>
          </a:p>
        </p:txBody>
      </p:sp>
      <p:sp>
        <p:nvSpPr>
          <p:cNvPr id="27" name="Text 25"/>
          <p:cNvSpPr/>
          <p:nvPr/>
        </p:nvSpPr>
        <p:spPr>
          <a:xfrm>
            <a:off x="5429250" y="2851952"/>
            <a:ext cx="6762750" cy="125730"/>
          </a:xfrm>
          <a:prstGeom prst="rect">
            <a:avLst/>
          </a:prstGeom>
          <a:noFill/>
          <a:ln/>
        </p:spPr>
        <p:txBody>
          <a:bodyPr wrap="none" lIns="0" tIns="0" rIns="0" bIns="0" rtlCol="0" anchor="t"/>
          <a:lstStyle/>
          <a:p>
            <a:pPr algn="l" indent="0" marL="0">
              <a:buNone/>
            </a:pPr>
            <a:r>
              <a:rPr lang="en-US" sz="825" dirty="0">
                <a:solidFill>
                  <a:srgbClr val="A89A82"/>
                </a:solidFill>
                <a:latin typeface="Microsoft YaHei UI" pitchFamily="34" charset="0"/>
                <a:ea typeface="Microsoft YaHei" pitchFamily="34" charset="-122"/>
                <a:cs typeface="Microsoft YaHei UI" pitchFamily="34" charset="-120"/>
              </a:rPr>
              <a:t>Bars and coins</a:t>
            </a:r>
            <a:endParaRPr lang="en-US" sz="825" dirty="0">
              <a:latin typeface="Microsoft YaHei UI" pitchFamily="34" charset="0"/>
              <a:ea typeface="Microsoft YaHei" pitchFamily="34" charset="-122"/>
              <a:cs typeface="Microsoft YaHei UI" pitchFamily="34" charset="-120"/>
            </a:endParaRPr>
          </a:p>
        </p:txBody>
      </p:sp>
      <p:sp>
        <p:nvSpPr>
          <p:cNvPr id="28" name="Shape 26"/>
          <p:cNvSpPr/>
          <p:nvPr/>
        </p:nvSpPr>
        <p:spPr>
          <a:xfrm>
            <a:off x="5434965" y="3072765"/>
            <a:ext cx="3699806" cy="236220"/>
          </a:xfrm>
          <a:prstGeom prst="rect">
            <a:avLst/>
          </a:prstGeom>
          <a:noFill/>
          <a:ln w="11430">
            <a:solidFill>
              <a:srgbClr val="A89A82"/>
            </a:solidFill>
            <a:prstDash val="solid"/>
          </a:ln>
        </p:spPr>
      </p:sp>
      <p:sp>
        <p:nvSpPr>
          <p:cNvPr id="29" name="Text 27"/>
          <p:cNvSpPr/>
          <p:nvPr/>
        </p:nvSpPr>
        <p:spPr>
          <a:xfrm>
            <a:off x="9235736" y="3110391"/>
            <a:ext cx="2956264" cy="182880"/>
          </a:xfrm>
          <a:prstGeom prst="rect">
            <a:avLst/>
          </a:prstGeom>
          <a:noFill/>
          <a:ln/>
        </p:spPr>
        <p:txBody>
          <a:bodyPr wrap="none" lIns="0" tIns="0" rIns="0" bIns="0" rtlCol="0" anchor="t"/>
          <a:lstStyle/>
          <a:p>
            <a:pPr algn="l" indent="0" marL="0">
              <a:buNone/>
            </a:pPr>
            <a:r>
              <a:rPr lang="en-US" sz="1200" dirty="0">
                <a:solidFill>
                  <a:srgbClr val="F5EFE3"/>
                </a:solidFill>
                <a:latin typeface="Times New Roman" pitchFamily="34" charset="0"/>
                <a:ea typeface="SimSun" pitchFamily="34" charset="-122"/>
                <a:cs typeface="Times New Roman" pitchFamily="34" charset="-120"/>
              </a:rPr>
              <a:t>363.8 t</a:t>
            </a:r>
            <a:endParaRPr lang="en-US" sz="1200" dirty="0">
              <a:latin typeface="Times New Roman" pitchFamily="34" charset="0"/>
              <a:ea typeface="SimSun" pitchFamily="34" charset="-122"/>
              <a:cs typeface="Times New Roman" pitchFamily="34" charset="-120"/>
            </a:endParaRPr>
          </a:p>
        </p:txBody>
      </p:sp>
      <p:sp>
        <p:nvSpPr>
          <p:cNvPr id="30" name="Text 28"/>
          <p:cNvSpPr/>
          <p:nvPr/>
        </p:nvSpPr>
        <p:spPr>
          <a:xfrm>
            <a:off x="5429250" y="3423452"/>
            <a:ext cx="6762750" cy="125730"/>
          </a:xfrm>
          <a:prstGeom prst="rect">
            <a:avLst/>
          </a:prstGeom>
          <a:noFill/>
          <a:ln/>
        </p:spPr>
        <p:txBody>
          <a:bodyPr wrap="none" lIns="0" tIns="0" rIns="0" bIns="0" rtlCol="0" anchor="t"/>
          <a:lstStyle/>
          <a:p>
            <a:pPr algn="l" indent="0" marL="0">
              <a:buNone/>
            </a:pPr>
            <a:r>
              <a:rPr lang="en-US" sz="825" dirty="0">
                <a:solidFill>
                  <a:srgbClr val="A89A82"/>
                </a:solidFill>
                <a:latin typeface="Microsoft YaHei UI" pitchFamily="34" charset="0"/>
                <a:ea typeface="Microsoft YaHei" pitchFamily="34" charset="-122"/>
                <a:cs typeface="Microsoft YaHei UI" pitchFamily="34" charset="-120"/>
              </a:rPr>
              <a:t>Gold jewellery</a:t>
            </a:r>
            <a:endParaRPr lang="en-US" sz="825" dirty="0">
              <a:latin typeface="Microsoft YaHei UI" pitchFamily="34" charset="0"/>
              <a:ea typeface="Microsoft YaHei" pitchFamily="34" charset="-122"/>
              <a:cs typeface="Microsoft YaHei UI" pitchFamily="34" charset="-120"/>
            </a:endParaRPr>
          </a:p>
        </p:txBody>
      </p:sp>
      <p:sp>
        <p:nvSpPr>
          <p:cNvPr id="31" name="Text 29"/>
          <p:cNvSpPr/>
          <p:nvPr/>
        </p:nvSpPr>
        <p:spPr>
          <a:xfrm>
            <a:off x="5429250" y="3834112"/>
            <a:ext cx="6762750" cy="160020"/>
          </a:xfrm>
          <a:prstGeom prst="rect">
            <a:avLst/>
          </a:prstGeom>
          <a:noFill/>
          <a:ln/>
        </p:spPr>
        <p:txBody>
          <a:bodyPr wrap="none" lIns="0" tIns="0" rIns="0" bIns="0" rtlCol="0" anchor="t"/>
          <a:lstStyle/>
          <a:p>
            <a:pPr algn="l" indent="0" marL="0">
              <a:buNone/>
            </a:pPr>
            <a:r>
              <a:rPr lang="en-US" sz="1050" b="1" dirty="0">
                <a:solidFill>
                  <a:srgbClr val="F5EFE3"/>
                </a:solidFill>
                <a:latin typeface="Microsoft YaHei UI" pitchFamily="34" charset="0"/>
                <a:ea typeface="Microsoft YaHei" pitchFamily="34" charset="-122"/>
                <a:cs typeface="Microsoft YaHei UI" pitchFamily="34" charset="-120"/>
              </a:rPr>
              <a:t>H1 2026</a:t>
            </a:r>
            <a:endParaRPr lang="en-US" sz="1050" dirty="0">
              <a:latin typeface="Microsoft YaHei UI" pitchFamily="34" charset="0"/>
              <a:ea typeface="Microsoft YaHei" pitchFamily="34" charset="-122"/>
              <a:cs typeface="Microsoft YaHei UI" pitchFamily="34" charset="-120"/>
            </a:endParaRPr>
          </a:p>
        </p:txBody>
      </p:sp>
      <p:sp>
        <p:nvSpPr>
          <p:cNvPr id="32" name="Shape 30"/>
          <p:cNvSpPr/>
          <p:nvPr/>
        </p:nvSpPr>
        <p:spPr>
          <a:xfrm>
            <a:off x="5429250" y="4114800"/>
            <a:ext cx="3461304" cy="247650"/>
          </a:xfrm>
          <a:prstGeom prst="rect">
            <a:avLst/>
          </a:prstGeom>
          <a:solidFill>
            <a:srgbClr val="C6A15B"/>
          </a:solidFill>
          <a:ln/>
        </p:spPr>
      </p:sp>
      <p:sp>
        <p:nvSpPr>
          <p:cNvPr id="33" name="Text 31"/>
          <p:cNvSpPr/>
          <p:nvPr/>
        </p:nvSpPr>
        <p:spPr>
          <a:xfrm>
            <a:off x="8985804" y="4158141"/>
            <a:ext cx="3206196" cy="182880"/>
          </a:xfrm>
          <a:prstGeom prst="rect">
            <a:avLst/>
          </a:prstGeom>
          <a:noFill/>
          <a:ln/>
        </p:spPr>
        <p:txBody>
          <a:bodyPr wrap="none" lIns="0" tIns="0" rIns="0" bIns="0" rtlCol="0" anchor="t"/>
          <a:lstStyle/>
          <a:p>
            <a:pPr algn="l" indent="0" marL="0">
              <a:buNone/>
            </a:pPr>
            <a:r>
              <a:rPr lang="en-US" sz="1200" b="1" dirty="0">
                <a:solidFill>
                  <a:srgbClr val="DEC89F"/>
                </a:solidFill>
                <a:latin typeface="Times New Roman" pitchFamily="34" charset="0"/>
                <a:ea typeface="SimSun" pitchFamily="34" charset="-122"/>
                <a:cs typeface="Times New Roman" pitchFamily="34" charset="-120"/>
              </a:rPr>
              <a:t>339.3 t</a:t>
            </a:r>
            <a:endParaRPr lang="en-US" sz="1200" dirty="0">
              <a:latin typeface="Times New Roman" pitchFamily="34" charset="0"/>
              <a:ea typeface="SimSun" pitchFamily="34" charset="-122"/>
              <a:cs typeface="Times New Roman" pitchFamily="34" charset="-120"/>
            </a:endParaRPr>
          </a:p>
        </p:txBody>
      </p:sp>
      <p:sp>
        <p:nvSpPr>
          <p:cNvPr id="34" name="Text 32"/>
          <p:cNvSpPr/>
          <p:nvPr/>
        </p:nvSpPr>
        <p:spPr>
          <a:xfrm>
            <a:off x="5429250" y="4471202"/>
            <a:ext cx="6762750" cy="125730"/>
          </a:xfrm>
          <a:prstGeom prst="rect">
            <a:avLst/>
          </a:prstGeom>
          <a:noFill/>
          <a:ln/>
        </p:spPr>
        <p:txBody>
          <a:bodyPr wrap="none" lIns="0" tIns="0" rIns="0" bIns="0" rtlCol="0" anchor="t"/>
          <a:lstStyle/>
          <a:p>
            <a:pPr algn="l" indent="0" marL="0">
              <a:buNone/>
            </a:pPr>
            <a:r>
              <a:rPr lang="en-US" sz="825" dirty="0">
                <a:solidFill>
                  <a:srgbClr val="A89A82"/>
                </a:solidFill>
                <a:latin typeface="Microsoft YaHei UI" pitchFamily="34" charset="0"/>
                <a:ea typeface="Microsoft YaHei" pitchFamily="34" charset="-122"/>
                <a:cs typeface="Microsoft YaHei UI" pitchFamily="34" charset="-120"/>
              </a:rPr>
              <a:t>Bars and coins</a:t>
            </a:r>
            <a:endParaRPr lang="en-US" sz="825" dirty="0">
              <a:latin typeface="Microsoft YaHei UI" pitchFamily="34" charset="0"/>
              <a:ea typeface="Microsoft YaHei" pitchFamily="34" charset="-122"/>
              <a:cs typeface="Microsoft YaHei UI" pitchFamily="34" charset="-120"/>
            </a:endParaRPr>
          </a:p>
        </p:txBody>
      </p:sp>
      <p:sp>
        <p:nvSpPr>
          <p:cNvPr id="35" name="Shape 33"/>
          <p:cNvSpPr/>
          <p:nvPr/>
        </p:nvSpPr>
        <p:spPr>
          <a:xfrm>
            <a:off x="5434965" y="4692015"/>
            <a:ext cx="1336163" cy="236220"/>
          </a:xfrm>
          <a:prstGeom prst="rect">
            <a:avLst/>
          </a:prstGeom>
          <a:noFill/>
          <a:ln w="11430">
            <a:solidFill>
              <a:srgbClr val="A89A82"/>
            </a:solidFill>
            <a:prstDash val="solid"/>
          </a:ln>
        </p:spPr>
      </p:sp>
      <p:sp>
        <p:nvSpPr>
          <p:cNvPr id="36" name="Text 34"/>
          <p:cNvSpPr/>
          <p:nvPr/>
        </p:nvSpPr>
        <p:spPr>
          <a:xfrm>
            <a:off x="6872093" y="4729641"/>
            <a:ext cx="5319907" cy="182880"/>
          </a:xfrm>
          <a:prstGeom prst="rect">
            <a:avLst/>
          </a:prstGeom>
          <a:noFill/>
          <a:ln/>
        </p:spPr>
        <p:txBody>
          <a:bodyPr wrap="none" lIns="0" tIns="0" rIns="0" bIns="0" rtlCol="0" anchor="t"/>
          <a:lstStyle/>
          <a:p>
            <a:pPr algn="l" indent="0" marL="0">
              <a:buNone/>
            </a:pPr>
            <a:r>
              <a:rPr lang="en-US" sz="1200" dirty="0">
                <a:solidFill>
                  <a:srgbClr val="F5EFE3"/>
                </a:solidFill>
                <a:latin typeface="Times New Roman" pitchFamily="34" charset="0"/>
                <a:ea typeface="SimSun" pitchFamily="34" charset="-122"/>
                <a:cs typeface="Times New Roman" pitchFamily="34" charset="-120"/>
              </a:rPr>
              <a:t>132.1 t</a:t>
            </a:r>
            <a:endParaRPr lang="en-US" sz="1200" dirty="0">
              <a:latin typeface="Times New Roman" pitchFamily="34" charset="0"/>
              <a:ea typeface="SimSun" pitchFamily="34" charset="-122"/>
              <a:cs typeface="Times New Roman" pitchFamily="34" charset="-120"/>
            </a:endParaRPr>
          </a:p>
        </p:txBody>
      </p:sp>
      <p:sp>
        <p:nvSpPr>
          <p:cNvPr id="37" name="Text 35"/>
          <p:cNvSpPr/>
          <p:nvPr/>
        </p:nvSpPr>
        <p:spPr>
          <a:xfrm>
            <a:off x="5429250" y="5042702"/>
            <a:ext cx="6762750" cy="125730"/>
          </a:xfrm>
          <a:prstGeom prst="rect">
            <a:avLst/>
          </a:prstGeom>
          <a:noFill/>
          <a:ln/>
        </p:spPr>
        <p:txBody>
          <a:bodyPr wrap="none" lIns="0" tIns="0" rIns="0" bIns="0" rtlCol="0" anchor="t"/>
          <a:lstStyle/>
          <a:p>
            <a:pPr algn="l" indent="0" marL="0">
              <a:buNone/>
            </a:pPr>
            <a:r>
              <a:rPr lang="en-US" sz="825" dirty="0">
                <a:solidFill>
                  <a:srgbClr val="A89A82"/>
                </a:solidFill>
                <a:latin typeface="Microsoft YaHei UI" pitchFamily="34" charset="0"/>
                <a:ea typeface="Microsoft YaHei" pitchFamily="34" charset="-122"/>
                <a:cs typeface="Microsoft YaHei UI" pitchFamily="34" charset="-120"/>
              </a:rPr>
              <a:t>Gold jewellery</a:t>
            </a:r>
            <a:endParaRPr lang="en-US" sz="825" dirty="0">
              <a:latin typeface="Microsoft YaHei UI" pitchFamily="34" charset="0"/>
              <a:ea typeface="Microsoft YaHei" pitchFamily="34" charset="-122"/>
              <a:cs typeface="Microsoft YaHei UI" pitchFamily="34" charset="-120"/>
            </a:endParaRPr>
          </a:p>
        </p:txBody>
      </p:sp>
      <p:sp>
        <p:nvSpPr>
          <p:cNvPr id="38" name="Text 36"/>
          <p:cNvSpPr/>
          <p:nvPr/>
        </p:nvSpPr>
        <p:spPr>
          <a:xfrm>
            <a:off x="609600" y="5985677"/>
            <a:ext cx="115824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Source: China Gold Association market data for 2025 and H1 2026. China Gold Association basis. The multiple is calculated</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06"/>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7</a:t>
            </a:fld>
            <a:endParaRPr lang="en-US" sz="900" dirty="0">
              <a:latin typeface="Times New Roman" pitchFamily="34" charset="0"/>
              <a:ea typeface="SimSun" pitchFamily="34" charset="-122"/>
              <a:cs typeface="Times New Roman" pitchFamily="34" charset="-120"/>
            </a:endParaRPr>
          </a:p>
        </p:txBody>
      </p:sp>
      <p:sp>
        <p:nvSpPr>
          <p:cNvPr id="11" name="Shape 9"/>
          <p:cNvSpPr/>
          <p:nvPr/>
        </p:nvSpPr>
        <p:spPr>
          <a:xfrm>
            <a:off x="4225621" y="462915"/>
            <a:ext cx="266700" cy="7620"/>
          </a:xfrm>
          <a:prstGeom prst="rect">
            <a:avLst/>
          </a:prstGeom>
          <a:solidFill>
            <a:srgbClr val="C6A15B"/>
          </a:solidFill>
          <a:ln/>
        </p:spPr>
      </p:sp>
      <p:sp>
        <p:nvSpPr>
          <p:cNvPr id="12" name="Text 10"/>
          <p:cNvSpPr/>
          <p:nvPr/>
        </p:nvSpPr>
        <p:spPr>
          <a:xfrm>
            <a:off x="0" y="394864"/>
            <a:ext cx="12192000" cy="137160"/>
          </a:xfrm>
          <a:prstGeom prst="rect">
            <a:avLst/>
          </a:prstGeom>
          <a:noFill/>
          <a:ln/>
        </p:spPr>
        <p:txBody>
          <a:bodyPr wrap="none" lIns="0" tIns="0" rIns="0" bIns="0" rtlCol="0" anchor="t"/>
          <a:lstStyle/>
          <a:p>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p</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u</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u</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m</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v</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699679" y="462915"/>
            <a:ext cx="266700" cy="7620"/>
          </a:xfrm>
          <a:prstGeom prst="rect">
            <a:avLst/>
          </a:prstGeom>
          <a:solidFill>
            <a:srgbClr val="C6A15B"/>
          </a:solidFill>
          <a:ln/>
        </p:spPr>
      </p:sp>
      <p:sp>
        <p:nvSpPr>
          <p:cNvPr id="14" name="Text 12"/>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A quarter less gold in jewellery, 8% more spent</a:t>
            </a:r>
            <a:endParaRPr lang="en-US" sz="2250" dirty="0">
              <a:latin typeface="Times New Roman" pitchFamily="34" charset="0"/>
              <a:ea typeface="SimSun" pitchFamily="34" charset="-122"/>
              <a:cs typeface="Times New Roman" pitchFamily="34" charset="-120"/>
            </a:endParaRPr>
          </a:p>
        </p:txBody>
      </p:sp>
      <p:sp>
        <p:nvSpPr>
          <p:cNvPr id="15" name="Shape 13"/>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6" name="Shape 14"/>
          <p:cNvSpPr/>
          <p:nvPr/>
        </p:nvSpPr>
        <p:spPr>
          <a:xfrm>
            <a:off x="5753100" y="1483043"/>
            <a:ext cx="228600" cy="7144"/>
          </a:xfrm>
          <a:prstGeom prst="rect">
            <a:avLst/>
          </a:prstGeom>
          <a:solidFill>
            <a:srgbClr val="C6A15B"/>
          </a:solidFill>
          <a:ln/>
        </p:spPr>
      </p:sp>
      <p:sp>
        <p:nvSpPr>
          <p:cNvPr id="17" name="Shape 15"/>
          <p:cNvSpPr/>
          <p:nvPr/>
        </p:nvSpPr>
        <p:spPr>
          <a:xfrm>
            <a:off x="6210300" y="1483043"/>
            <a:ext cx="228600" cy="7144"/>
          </a:xfrm>
          <a:prstGeom prst="rect">
            <a:avLst/>
          </a:prstGeom>
          <a:solidFill>
            <a:srgbClr val="C6A15B"/>
          </a:solidFill>
          <a:ln/>
        </p:spPr>
      </p:sp>
      <p:sp>
        <p:nvSpPr>
          <p:cNvPr id="18" name="Shape 16"/>
          <p:cNvSpPr/>
          <p:nvPr/>
        </p:nvSpPr>
        <p:spPr>
          <a:xfrm>
            <a:off x="6092190" y="1905000"/>
            <a:ext cx="7620" cy="3238500"/>
          </a:xfrm>
          <a:prstGeom prst="rect">
            <a:avLst/>
          </a:prstGeom>
          <a:solidFill>
            <a:srgbClr val="C6A15B"/>
          </a:solidFill>
          <a:ln/>
        </p:spPr>
      </p:sp>
      <p:sp>
        <p:nvSpPr>
          <p:cNvPr id="19" name="Shape 17"/>
          <p:cNvSpPr/>
          <p:nvPr/>
        </p:nvSpPr>
        <p:spPr>
          <a:xfrm>
            <a:off x="5924550" y="1771650"/>
            <a:ext cx="342900" cy="342900"/>
          </a:xfrm>
          <a:prstGeom prst="rect">
            <a:avLst/>
          </a:prstGeom>
          <a:solidFill>
            <a:srgbClr val="0B0908"/>
          </a:solidFill>
          <a:ln/>
        </p:spPr>
      </p:sp>
      <p:sp>
        <p:nvSpPr>
          <p:cNvPr id="20" name="Shape 18"/>
          <p:cNvSpPr/>
          <p:nvPr/>
        </p:nvSpPr>
        <p:spPr>
          <a:xfrm>
            <a:off x="6096000" y="1814513"/>
            <a:ext cx="10716" cy="257175"/>
          </a:xfrm>
          <a:custGeom>
            <a:avLst/>
            <a:gdLst/>
            <a:ahLst/>
            <a:cxnLst/>
            <a:rect l="l" t="t" r="r" b="b"/>
            <a:pathLst>
              <a:path w="10716" h="257175">
                <a:moveTo>
                  <a:pt x="0" y="0"/>
                </a:moveTo>
                <a:lnTo>
                  <a:pt x="0" y="257175"/>
                </a:lnTo>
              </a:path>
            </a:pathLst>
          </a:custGeom>
          <a:noFill/>
          <a:ln w="28575">
            <a:solidFill>
              <a:srgbClr val="C6A15B"/>
            </a:solidFill>
            <a:prstDash val="solid"/>
          </a:ln>
        </p:spPr>
      </p:sp>
      <p:sp>
        <p:nvSpPr>
          <p:cNvPr id="21" name="Shape 19"/>
          <p:cNvSpPr/>
          <p:nvPr/>
        </p:nvSpPr>
        <p:spPr>
          <a:xfrm>
            <a:off x="6153150" y="1871663"/>
            <a:ext cx="85725" cy="142875"/>
          </a:xfrm>
          <a:custGeom>
            <a:avLst/>
            <a:gdLst/>
            <a:ahLst/>
            <a:cxnLst/>
            <a:rect l="l" t="t" r="r" b="b"/>
            <a:pathLst>
              <a:path w="85725" h="142875">
                <a:moveTo>
                  <a:pt x="42863" y="14288"/>
                </a:moveTo>
                <a:lnTo>
                  <a:pt x="85725" y="128588"/>
                </a:lnTo>
                <a:arcTo hR="71438" wR="71438" stAng="3187806" swAng="4424388"/>
                <a:close/>
                <a:moveTo>
                  <a:pt x="42863" y="14288"/>
                </a:moveTo>
                <a:lnTo>
                  <a:pt x="42863" y="0"/>
                </a:lnTo>
              </a:path>
            </a:pathLst>
          </a:custGeom>
          <a:noFill/>
          <a:ln w="28575">
            <a:solidFill>
              <a:srgbClr val="C6A15B"/>
            </a:solidFill>
            <a:prstDash val="solid"/>
          </a:ln>
        </p:spPr>
      </p:sp>
      <p:sp>
        <p:nvSpPr>
          <p:cNvPr id="22" name="Shape 20"/>
          <p:cNvSpPr/>
          <p:nvPr/>
        </p:nvSpPr>
        <p:spPr>
          <a:xfrm>
            <a:off x="5967413" y="1843088"/>
            <a:ext cx="257175" cy="28575"/>
          </a:xfrm>
          <a:custGeom>
            <a:avLst/>
            <a:gdLst/>
            <a:ahLst/>
            <a:cxnLst/>
            <a:rect l="l" t="t" r="r" b="b"/>
            <a:pathLst>
              <a:path w="257175" h="28575">
                <a:moveTo>
                  <a:pt x="0" y="28575"/>
                </a:moveTo>
                <a:lnTo>
                  <a:pt x="14288" y="28575"/>
                </a:lnTo>
                <a:arcTo hR="242888" wR="242888" stAng="5400000" swAng="-1684349"/>
                <a:arcTo hR="242888" wR="242888" stAng="7084349" swAng="-1684349"/>
                <a:lnTo>
                  <a:pt x="257175" y="28575"/>
                </a:lnTo>
              </a:path>
            </a:pathLst>
          </a:custGeom>
          <a:noFill/>
          <a:ln w="28575">
            <a:solidFill>
              <a:srgbClr val="C6A15B"/>
            </a:solidFill>
            <a:prstDash val="solid"/>
          </a:ln>
        </p:spPr>
      </p:sp>
      <p:sp>
        <p:nvSpPr>
          <p:cNvPr id="23" name="Shape 21"/>
          <p:cNvSpPr/>
          <p:nvPr/>
        </p:nvSpPr>
        <p:spPr>
          <a:xfrm>
            <a:off x="5953125" y="1871663"/>
            <a:ext cx="85725" cy="142875"/>
          </a:xfrm>
          <a:custGeom>
            <a:avLst/>
            <a:gdLst/>
            <a:ahLst/>
            <a:cxnLst/>
            <a:rect l="l" t="t" r="r" b="b"/>
            <a:pathLst>
              <a:path w="85725" h="142875">
                <a:moveTo>
                  <a:pt x="42863" y="14288"/>
                </a:moveTo>
                <a:lnTo>
                  <a:pt x="85725" y="128588"/>
                </a:lnTo>
                <a:arcTo hR="71438" wR="71438" stAng="3187806" swAng="4424388"/>
                <a:close/>
                <a:moveTo>
                  <a:pt x="42863" y="14288"/>
                </a:moveTo>
                <a:lnTo>
                  <a:pt x="42863" y="0"/>
                </a:lnTo>
              </a:path>
            </a:pathLst>
          </a:custGeom>
          <a:noFill/>
          <a:ln w="28575">
            <a:solidFill>
              <a:srgbClr val="C6A15B"/>
            </a:solidFill>
            <a:prstDash val="solid"/>
          </a:ln>
        </p:spPr>
      </p:sp>
      <p:sp>
        <p:nvSpPr>
          <p:cNvPr id="24" name="Shape 22"/>
          <p:cNvSpPr/>
          <p:nvPr/>
        </p:nvSpPr>
        <p:spPr>
          <a:xfrm>
            <a:off x="6024563" y="2071688"/>
            <a:ext cx="142875" cy="10716"/>
          </a:xfrm>
          <a:custGeom>
            <a:avLst/>
            <a:gdLst/>
            <a:ahLst/>
            <a:cxnLst/>
            <a:rect l="l" t="t" r="r" b="b"/>
            <a:pathLst>
              <a:path w="142875" h="10716">
                <a:moveTo>
                  <a:pt x="0" y="0"/>
                </a:moveTo>
                <a:lnTo>
                  <a:pt x="142875" y="0"/>
                </a:lnTo>
              </a:path>
            </a:pathLst>
          </a:custGeom>
          <a:noFill/>
          <a:ln w="28575">
            <a:solidFill>
              <a:srgbClr val="C6A15B"/>
            </a:solidFill>
            <a:prstDash val="solid"/>
          </a:ln>
        </p:spPr>
      </p:sp>
      <p:sp>
        <p:nvSpPr>
          <p:cNvPr id="25" name="Text 23"/>
          <p:cNvSpPr/>
          <p:nvPr/>
        </p:nvSpPr>
        <p:spPr>
          <a:xfrm>
            <a:off x="0" y="2273502"/>
            <a:ext cx="6667500" cy="228600"/>
          </a:xfrm>
          <a:prstGeom prst="rect">
            <a:avLst/>
          </a:prstGeom>
          <a:noFill/>
          <a:ln/>
        </p:spPr>
        <p:txBody>
          <a:bodyPr wrap="none" lIns="0" tIns="0" rIns="0" bIns="0" rtlCol="0" anchor="t"/>
          <a:lstStyle/>
          <a:p>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G</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o</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l</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d</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 </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u</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s</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e</a:t>
            </a:r>
            <a:pPr algn="ctr" indent="0" marL="0">
              <a:buNone/>
            </a:pPr>
            <a:r>
              <a:rPr lang="en-US" sz="1500" b="1" dirty="0">
                <a:solidFill>
                  <a:srgbClr val="C6A15B"/>
                </a:solidFill>
                <a:latin typeface="Times New Roman" pitchFamily="34" charset="0"/>
                <a:ea typeface="SimSun" pitchFamily="34" charset="-122"/>
                <a:cs typeface="Times New Roman" pitchFamily="34" charset="-120"/>
              </a:rPr>
              <a:t>d</a:t>
            </a:r>
            <a:endParaRPr lang="en-US" sz="1500" dirty="0">
              <a:latin typeface="Times New Roman" pitchFamily="34" charset="0"/>
              <a:ea typeface="SimSun" pitchFamily="34" charset="-122"/>
              <a:cs typeface="Times New Roman" pitchFamily="34" charset="-120"/>
            </a:endParaRPr>
          </a:p>
        </p:txBody>
      </p:sp>
      <p:sp>
        <p:nvSpPr>
          <p:cNvPr id="26" name="Text 24"/>
          <p:cNvSpPr/>
          <p:nvPr/>
        </p:nvSpPr>
        <p:spPr>
          <a:xfrm>
            <a:off x="0" y="2709439"/>
            <a:ext cx="6667500" cy="137160"/>
          </a:xfrm>
          <a:prstGeom prst="rect">
            <a:avLst/>
          </a:prstGeom>
          <a:noFill/>
          <a:ln/>
        </p:spPr>
        <p:txBody>
          <a:bodyPr wrap="none" lIns="0" tIns="0" rIns="0" bIns="0" rtlCol="0" anchor="t"/>
          <a:lstStyle/>
          <a:p>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5</a:t>
            </a:r>
            <a:endParaRPr lang="en-US" sz="9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0" y="2904419"/>
            <a:ext cx="6667500" cy="640080"/>
          </a:xfrm>
          <a:prstGeom prst="rect">
            <a:avLst/>
          </a:prstGeom>
          <a:noFill/>
          <a:ln/>
        </p:spPr>
        <p:txBody>
          <a:bodyPr wrap="none" lIns="0" tIns="0" rIns="0" bIns="0" rtlCol="0" anchor="t"/>
          <a:lstStyle/>
          <a:p>
            <a:pPr algn="ctr" indent="0" marL="0">
              <a:buNone/>
            </a:pPr>
            <a:r>
              <a:rPr lang="en-US" sz="4200" b="1" dirty="0">
                <a:solidFill>
                  <a:srgbClr val="F5EFE3"/>
                </a:solidFill>
                <a:latin typeface="Times New Roman" pitchFamily="34" charset="0"/>
                <a:ea typeface="SimSun" pitchFamily="34" charset="-122"/>
                <a:cs typeface="Times New Roman" pitchFamily="34" charset="-120"/>
              </a:rPr>
              <a:t>360.1</a:t>
            </a:r>
            <a:pPr algn="ctr" indent="0" marL="0">
              <a:buNone/>
            </a:pPr>
            <a:r>
              <a:rPr lang="en-US" sz="1350" dirty="0">
                <a:solidFill>
                  <a:srgbClr val="A89A82"/>
                </a:solidFill>
                <a:latin typeface="Microsoft YaHei UI" pitchFamily="34" charset="0"/>
                <a:ea typeface="Microsoft YaHei" pitchFamily="34" charset="-122"/>
                <a:cs typeface="Microsoft YaHei UI" pitchFamily="34" charset="-120"/>
              </a:rPr>
              <a:t> t</a:t>
            </a:r>
            <a:endParaRPr lang="en-US" sz="4200" dirty="0">
              <a:latin typeface="Times New Roman" pitchFamily="34" charset="0"/>
              <a:ea typeface="SimSun" pitchFamily="34" charset="-122"/>
              <a:cs typeface="Times New Roman" pitchFamily="34" charset="-120"/>
            </a:endParaRPr>
          </a:p>
        </p:txBody>
      </p:sp>
      <p:sp>
        <p:nvSpPr>
          <p:cNvPr id="28" name="Shape 26"/>
          <p:cNvSpPr/>
          <p:nvPr/>
        </p:nvSpPr>
        <p:spPr>
          <a:xfrm>
            <a:off x="2862263" y="3586163"/>
            <a:ext cx="942975" cy="200025"/>
          </a:xfrm>
          <a:prstGeom prst="roundRect">
            <a:avLst>
              <a:gd name="adj" fmla="val 50000"/>
            </a:avLst>
          </a:prstGeom>
          <a:noFill/>
          <a:ln w="9525">
            <a:solidFill>
              <a:srgbClr val="6F6656"/>
            </a:solidFill>
            <a:prstDash val="solid"/>
          </a:ln>
        </p:spPr>
      </p:sp>
      <p:sp>
        <p:nvSpPr>
          <p:cNvPr id="29" name="Text 27"/>
          <p:cNvSpPr/>
          <p:nvPr/>
        </p:nvSpPr>
        <p:spPr>
          <a:xfrm>
            <a:off x="0" y="3614314"/>
            <a:ext cx="6667500" cy="137160"/>
          </a:xfrm>
          <a:prstGeom prst="rect">
            <a:avLst/>
          </a:prstGeom>
          <a:noFill/>
          <a:ln/>
        </p:spPr>
        <p:txBody>
          <a:bodyPr wrap="none" lIns="0" tIns="0" rIns="0" bIns="0" rtlCol="0" anchor="t"/>
          <a:lstStyle/>
          <a:p>
            <a:pPr algn="ctr" indent="0" marL="0">
              <a:buNone/>
            </a:pPr>
            <a:r>
              <a:rPr lang="en-US" sz="900" b="1" dirty="0">
                <a:solidFill>
                  <a:srgbClr val="A89A82"/>
                </a:solidFill>
                <a:latin typeface="Microsoft YaHei UI" pitchFamily="34" charset="0"/>
                <a:ea typeface="Microsoft YaHei" pitchFamily="34" charset="-122"/>
                <a:cs typeface="Microsoft YaHei UI" pitchFamily="34" charset="-120"/>
              </a:rPr>
              <a:t>Down 25%</a:t>
            </a:r>
            <a:endParaRPr lang="en-US" sz="900" dirty="0">
              <a:latin typeface="Microsoft YaHei UI" pitchFamily="34" charset="0"/>
              <a:ea typeface="Microsoft YaHei" pitchFamily="34" charset="-122"/>
              <a:cs typeface="Microsoft YaHei UI" pitchFamily="34" charset="-120"/>
            </a:endParaRPr>
          </a:p>
        </p:txBody>
      </p:sp>
      <p:sp>
        <p:nvSpPr>
          <p:cNvPr id="30" name="Text 28"/>
          <p:cNvSpPr/>
          <p:nvPr/>
        </p:nvSpPr>
        <p:spPr>
          <a:xfrm>
            <a:off x="0" y="4004839"/>
            <a:ext cx="6667500" cy="137160"/>
          </a:xfrm>
          <a:prstGeom prst="rect">
            <a:avLst/>
          </a:prstGeom>
          <a:noFill/>
          <a:ln/>
        </p:spPr>
        <p:txBody>
          <a:bodyPr wrap="none" lIns="0" tIns="0" rIns="0" bIns="0" rtlCol="0" anchor="t"/>
          <a:lstStyle/>
          <a:p>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1</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6</a:t>
            </a:r>
            <a:endParaRPr lang="en-US" sz="900" dirty="0">
              <a:latin typeface="Microsoft YaHei UI" pitchFamily="34" charset="0"/>
              <a:ea typeface="Microsoft YaHei" pitchFamily="34" charset="-122"/>
              <a:cs typeface="Microsoft YaHei UI" pitchFamily="34" charset="-120"/>
            </a:endParaRPr>
          </a:p>
        </p:txBody>
      </p:sp>
      <p:sp>
        <p:nvSpPr>
          <p:cNvPr id="31" name="Text 29"/>
          <p:cNvSpPr/>
          <p:nvPr/>
        </p:nvSpPr>
        <p:spPr>
          <a:xfrm>
            <a:off x="0" y="4289828"/>
            <a:ext cx="6667500" cy="457200"/>
          </a:xfrm>
          <a:prstGeom prst="rect">
            <a:avLst/>
          </a:prstGeom>
          <a:noFill/>
          <a:ln/>
        </p:spPr>
        <p:txBody>
          <a:bodyPr wrap="none" lIns="0" tIns="0" rIns="0" bIns="0" rtlCol="0" anchor="t"/>
          <a:lstStyle/>
          <a:p>
            <a:pPr algn="ctr" indent="0" marL="0">
              <a:buNone/>
            </a:pPr>
            <a:r>
              <a:rPr lang="en-US" sz="3000" b="1" dirty="0">
                <a:solidFill>
                  <a:srgbClr val="F5EFE3"/>
                </a:solidFill>
                <a:latin typeface="Times New Roman" pitchFamily="34" charset="0"/>
                <a:ea typeface="SimSun" pitchFamily="34" charset="-122"/>
                <a:cs typeface="Times New Roman" pitchFamily="34" charset="-120"/>
              </a:rPr>
              <a:t>136</a:t>
            </a:r>
            <a:pPr algn="ctr" indent="0" marL="0">
              <a:buNone/>
            </a:pPr>
            <a:r>
              <a:rPr lang="en-US" sz="1350" dirty="0">
                <a:solidFill>
                  <a:srgbClr val="A89A82"/>
                </a:solidFill>
                <a:latin typeface="Microsoft YaHei UI" pitchFamily="34" charset="0"/>
                <a:ea typeface="Microsoft YaHei" pitchFamily="34" charset="-122"/>
                <a:cs typeface="Microsoft YaHei UI" pitchFamily="34" charset="-120"/>
              </a:rPr>
              <a:t> t</a:t>
            </a:r>
            <a:endParaRPr lang="en-US" sz="3000" dirty="0">
              <a:latin typeface="Times New Roman" pitchFamily="34" charset="0"/>
              <a:ea typeface="SimSun" pitchFamily="34" charset="-122"/>
              <a:cs typeface="Times New Roman" pitchFamily="34" charset="-120"/>
            </a:endParaRPr>
          </a:p>
        </p:txBody>
      </p:sp>
      <p:sp>
        <p:nvSpPr>
          <p:cNvPr id="32" name="Shape 30"/>
          <p:cNvSpPr/>
          <p:nvPr/>
        </p:nvSpPr>
        <p:spPr>
          <a:xfrm>
            <a:off x="2862263" y="4881563"/>
            <a:ext cx="942975" cy="200025"/>
          </a:xfrm>
          <a:prstGeom prst="roundRect">
            <a:avLst>
              <a:gd name="adj" fmla="val 50000"/>
            </a:avLst>
          </a:prstGeom>
          <a:noFill/>
          <a:ln w="9525">
            <a:solidFill>
              <a:srgbClr val="6F6656"/>
            </a:solidFill>
            <a:prstDash val="solid"/>
          </a:ln>
        </p:spPr>
      </p:sp>
      <p:sp>
        <p:nvSpPr>
          <p:cNvPr id="33" name="Text 31"/>
          <p:cNvSpPr/>
          <p:nvPr/>
        </p:nvSpPr>
        <p:spPr>
          <a:xfrm>
            <a:off x="0" y="4909714"/>
            <a:ext cx="6667500" cy="137160"/>
          </a:xfrm>
          <a:prstGeom prst="rect">
            <a:avLst/>
          </a:prstGeom>
          <a:noFill/>
          <a:ln/>
        </p:spPr>
        <p:txBody>
          <a:bodyPr wrap="none" lIns="0" tIns="0" rIns="0" bIns="0" rtlCol="0" anchor="t"/>
          <a:lstStyle/>
          <a:p>
            <a:pPr algn="ctr" indent="0" marL="0">
              <a:buNone/>
            </a:pPr>
            <a:r>
              <a:rPr lang="en-US" sz="900" b="1" dirty="0">
                <a:solidFill>
                  <a:srgbClr val="A89A82"/>
                </a:solidFill>
                <a:latin typeface="Microsoft YaHei UI" pitchFamily="34" charset="0"/>
                <a:ea typeface="Microsoft YaHei" pitchFamily="34" charset="-122"/>
                <a:cs typeface="Microsoft YaHei UI" pitchFamily="34" charset="-120"/>
              </a:rPr>
              <a:t>Down 30%</a:t>
            </a:r>
            <a:endParaRPr lang="en-US" sz="900" dirty="0">
              <a:latin typeface="Microsoft YaHei UI" pitchFamily="34" charset="0"/>
              <a:ea typeface="Microsoft YaHei" pitchFamily="34" charset="-122"/>
              <a:cs typeface="Microsoft YaHei UI" pitchFamily="34" charset="-120"/>
            </a:endParaRPr>
          </a:p>
        </p:txBody>
      </p:sp>
      <p:sp>
        <p:nvSpPr>
          <p:cNvPr id="34" name="Text 32"/>
          <p:cNvSpPr/>
          <p:nvPr/>
        </p:nvSpPr>
        <p:spPr>
          <a:xfrm>
            <a:off x="5524500" y="2273502"/>
            <a:ext cx="6667500" cy="228600"/>
          </a:xfrm>
          <a:prstGeom prst="rect">
            <a:avLst/>
          </a:prstGeom>
          <a:noFill/>
          <a:ln/>
        </p:spPr>
        <p:txBody>
          <a:bodyPr wrap="none" lIns="0" tIns="0" rIns="0" bIns="0" rtlCol="0" anchor="t"/>
          <a:lstStyle/>
          <a:p>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M</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o</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n</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e</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y</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 </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s</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p</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e</a:t>
            </a:r>
            <a:pPr algn="ctr" indent="0" marL="0">
              <a:buNone/>
            </a:pPr>
            <a:r>
              <a:rPr lang="en-US" sz="1500" b="1" spc="75" kern="0" dirty="0">
                <a:solidFill>
                  <a:srgbClr val="C6A15B"/>
                </a:solidFill>
                <a:latin typeface="Times New Roman" pitchFamily="34" charset="0"/>
                <a:ea typeface="SimSun" pitchFamily="34" charset="-122"/>
                <a:cs typeface="Times New Roman" pitchFamily="34" charset="-120"/>
              </a:rPr>
              <a:t>n</a:t>
            </a:r>
            <a:pPr algn="ctr" indent="0" marL="0">
              <a:buNone/>
            </a:pPr>
            <a:r>
              <a:rPr lang="en-US" sz="1500" b="1" dirty="0">
                <a:solidFill>
                  <a:srgbClr val="C6A15B"/>
                </a:solidFill>
                <a:latin typeface="Times New Roman" pitchFamily="34" charset="0"/>
                <a:ea typeface="SimSun" pitchFamily="34" charset="-122"/>
                <a:cs typeface="Times New Roman" pitchFamily="34" charset="-120"/>
              </a:rPr>
              <a:t>t</a:t>
            </a:r>
            <a:endParaRPr lang="en-US" sz="1500" dirty="0">
              <a:latin typeface="Times New Roman" pitchFamily="34" charset="0"/>
              <a:ea typeface="SimSun" pitchFamily="34" charset="-122"/>
              <a:cs typeface="Times New Roman" pitchFamily="34" charset="-120"/>
            </a:endParaRPr>
          </a:p>
        </p:txBody>
      </p:sp>
      <p:sp>
        <p:nvSpPr>
          <p:cNvPr id="35" name="Text 33"/>
          <p:cNvSpPr/>
          <p:nvPr/>
        </p:nvSpPr>
        <p:spPr>
          <a:xfrm>
            <a:off x="5524500" y="2709439"/>
            <a:ext cx="6667500" cy="137160"/>
          </a:xfrm>
          <a:prstGeom prst="rect">
            <a:avLst/>
          </a:prstGeom>
          <a:noFill/>
          <a:ln/>
        </p:spPr>
        <p:txBody>
          <a:bodyPr wrap="none" lIns="0" tIns="0" rIns="0" bIns="0" rtlCol="0" anchor="t"/>
          <a:lstStyle/>
          <a:p>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5</a:t>
            </a:r>
            <a:endParaRPr lang="en-US" sz="900" dirty="0">
              <a:latin typeface="Microsoft YaHei UI" pitchFamily="34" charset="0"/>
              <a:ea typeface="Microsoft YaHei" pitchFamily="34" charset="-122"/>
              <a:cs typeface="Microsoft YaHei UI" pitchFamily="34" charset="-120"/>
            </a:endParaRPr>
          </a:p>
        </p:txBody>
      </p:sp>
      <p:sp>
        <p:nvSpPr>
          <p:cNvPr id="36" name="Text 34"/>
          <p:cNvSpPr/>
          <p:nvPr/>
        </p:nvSpPr>
        <p:spPr>
          <a:xfrm>
            <a:off x="5524500" y="2904419"/>
            <a:ext cx="6667500" cy="640080"/>
          </a:xfrm>
          <a:prstGeom prst="rect">
            <a:avLst/>
          </a:prstGeom>
          <a:noFill/>
          <a:ln/>
        </p:spPr>
        <p:txBody>
          <a:bodyPr wrap="none" lIns="0" tIns="0" rIns="0" bIns="0" rtlCol="0" anchor="t"/>
          <a:lstStyle/>
          <a:p>
            <a:pPr algn="ctr" indent="0" marL="0">
              <a:buNone/>
            </a:pPr>
            <a:r>
              <a:rPr lang="en-US" sz="4200" b="1" dirty="0">
                <a:solidFill>
                  <a:srgbClr val="F5EFE3"/>
                </a:solidFill>
                <a:latin typeface="Times New Roman" pitchFamily="34" charset="0"/>
                <a:ea typeface="SimSun" pitchFamily="34" charset="-122"/>
                <a:cs typeface="Times New Roman" pitchFamily="34" charset="-120"/>
              </a:rPr>
              <a:t>281.4</a:t>
            </a:r>
            <a:pPr algn="ctr" indent="0" marL="0">
              <a:buNone/>
            </a:pPr>
            <a:r>
              <a:rPr lang="en-US" sz="1350" dirty="0">
                <a:solidFill>
                  <a:srgbClr val="A89A82"/>
                </a:solidFill>
                <a:latin typeface="Microsoft YaHei UI" pitchFamily="34" charset="0"/>
                <a:ea typeface="Microsoft YaHei" pitchFamily="34" charset="-122"/>
                <a:cs typeface="Microsoft YaHei UI" pitchFamily="34" charset="-120"/>
              </a:rPr>
              <a:t> bn yuan</a:t>
            </a:r>
            <a:endParaRPr lang="en-US" sz="4200" dirty="0">
              <a:latin typeface="Times New Roman" pitchFamily="34" charset="0"/>
              <a:ea typeface="SimSun" pitchFamily="34" charset="-122"/>
              <a:cs typeface="Times New Roman" pitchFamily="34" charset="-120"/>
            </a:endParaRPr>
          </a:p>
        </p:txBody>
      </p:sp>
      <p:sp>
        <p:nvSpPr>
          <p:cNvPr id="37" name="Shape 35"/>
          <p:cNvSpPr/>
          <p:nvPr/>
        </p:nvSpPr>
        <p:spPr>
          <a:xfrm>
            <a:off x="8386763" y="3586163"/>
            <a:ext cx="942975" cy="200025"/>
          </a:xfrm>
          <a:prstGeom prst="roundRect">
            <a:avLst>
              <a:gd name="adj" fmla="val 50000"/>
            </a:avLst>
          </a:prstGeom>
          <a:noFill/>
          <a:ln w="9525">
            <a:solidFill>
              <a:srgbClr val="C6A15B"/>
            </a:solidFill>
            <a:prstDash val="solid"/>
          </a:ln>
        </p:spPr>
      </p:sp>
      <p:sp>
        <p:nvSpPr>
          <p:cNvPr id="38" name="Text 36"/>
          <p:cNvSpPr/>
          <p:nvPr/>
        </p:nvSpPr>
        <p:spPr>
          <a:xfrm>
            <a:off x="5524500" y="3614314"/>
            <a:ext cx="6667500" cy="137160"/>
          </a:xfrm>
          <a:prstGeom prst="rect">
            <a:avLst/>
          </a:prstGeom>
          <a:noFill/>
          <a:ln/>
        </p:spPr>
        <p:txBody>
          <a:bodyPr wrap="none" lIns="0" tIns="0" rIns="0" bIns="0" rtlCol="0" anchor="t"/>
          <a:lstStyle/>
          <a:p>
            <a:pPr algn="ctr" indent="0" marL="0">
              <a:buNone/>
            </a:pPr>
            <a:r>
              <a:rPr lang="en-US" sz="900" b="1" dirty="0">
                <a:solidFill>
                  <a:srgbClr val="C6A15B"/>
                </a:solidFill>
                <a:latin typeface="Microsoft YaHei UI" pitchFamily="34" charset="0"/>
                <a:ea typeface="Microsoft YaHei" pitchFamily="34" charset="-122"/>
                <a:cs typeface="Microsoft YaHei UI" pitchFamily="34" charset="-120"/>
              </a:rPr>
              <a:t>Up 8%</a:t>
            </a:r>
            <a:endParaRPr lang="en-US" sz="900" dirty="0">
              <a:latin typeface="Microsoft YaHei UI" pitchFamily="34" charset="0"/>
              <a:ea typeface="Microsoft YaHei" pitchFamily="34" charset="-122"/>
              <a:cs typeface="Microsoft YaHei UI" pitchFamily="34" charset="-120"/>
            </a:endParaRPr>
          </a:p>
        </p:txBody>
      </p:sp>
      <p:sp>
        <p:nvSpPr>
          <p:cNvPr id="39" name="Text 37"/>
          <p:cNvSpPr/>
          <p:nvPr/>
        </p:nvSpPr>
        <p:spPr>
          <a:xfrm>
            <a:off x="5524500" y="4004839"/>
            <a:ext cx="6667500" cy="137160"/>
          </a:xfrm>
          <a:prstGeom prst="rect">
            <a:avLst/>
          </a:prstGeom>
          <a:noFill/>
          <a:ln/>
        </p:spPr>
        <p:txBody>
          <a:bodyPr wrap="none" lIns="0" tIns="0" rIns="0" bIns="0" rtlCol="0" anchor="t"/>
          <a:lstStyle/>
          <a:p>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1</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6</a:t>
            </a:r>
            <a:endParaRPr lang="en-US" sz="900" dirty="0">
              <a:latin typeface="Microsoft YaHei UI" pitchFamily="34" charset="0"/>
              <a:ea typeface="Microsoft YaHei" pitchFamily="34" charset="-122"/>
              <a:cs typeface="Microsoft YaHei UI" pitchFamily="34" charset="-120"/>
            </a:endParaRPr>
          </a:p>
        </p:txBody>
      </p:sp>
      <p:sp>
        <p:nvSpPr>
          <p:cNvPr id="40" name="Text 38"/>
          <p:cNvSpPr/>
          <p:nvPr/>
        </p:nvSpPr>
        <p:spPr>
          <a:xfrm>
            <a:off x="5524500" y="4289828"/>
            <a:ext cx="6667500" cy="457200"/>
          </a:xfrm>
          <a:prstGeom prst="rect">
            <a:avLst/>
          </a:prstGeom>
          <a:noFill/>
          <a:ln/>
        </p:spPr>
        <p:txBody>
          <a:bodyPr wrap="none" lIns="0" tIns="0" rIns="0" bIns="0" rtlCol="0" anchor="t"/>
          <a:lstStyle/>
          <a:p>
            <a:pPr algn="ctr" indent="0" marL="0">
              <a:buNone/>
            </a:pPr>
            <a:r>
              <a:rPr lang="en-US" sz="3000" b="1" dirty="0">
                <a:solidFill>
                  <a:srgbClr val="F5EFE3"/>
                </a:solidFill>
                <a:latin typeface="Times New Roman" pitchFamily="34" charset="0"/>
                <a:ea typeface="SimSun" pitchFamily="34" charset="-122"/>
                <a:cs typeface="Times New Roman" pitchFamily="34" charset="-120"/>
              </a:rPr>
              <a:t>141.9</a:t>
            </a:r>
            <a:pPr algn="ctr" indent="0" marL="0">
              <a:buNone/>
            </a:pPr>
            <a:r>
              <a:rPr lang="en-US" sz="1350" dirty="0">
                <a:solidFill>
                  <a:srgbClr val="A89A82"/>
                </a:solidFill>
                <a:latin typeface="Microsoft YaHei UI" pitchFamily="34" charset="0"/>
                <a:ea typeface="Microsoft YaHei" pitchFamily="34" charset="-122"/>
                <a:cs typeface="Microsoft YaHei UI" pitchFamily="34" charset="-120"/>
              </a:rPr>
              <a:t> bn yuan</a:t>
            </a:r>
            <a:endParaRPr lang="en-US" sz="3000" dirty="0">
              <a:latin typeface="Times New Roman" pitchFamily="34" charset="0"/>
              <a:ea typeface="SimSun" pitchFamily="34" charset="-122"/>
              <a:cs typeface="Times New Roman" pitchFamily="34" charset="-120"/>
            </a:endParaRPr>
          </a:p>
        </p:txBody>
      </p:sp>
      <p:sp>
        <p:nvSpPr>
          <p:cNvPr id="41" name="Shape 39"/>
          <p:cNvSpPr/>
          <p:nvPr/>
        </p:nvSpPr>
        <p:spPr>
          <a:xfrm>
            <a:off x="8386763" y="4881563"/>
            <a:ext cx="942975" cy="200025"/>
          </a:xfrm>
          <a:prstGeom prst="roundRect">
            <a:avLst>
              <a:gd name="adj" fmla="val 50000"/>
            </a:avLst>
          </a:prstGeom>
          <a:noFill/>
          <a:ln w="9525">
            <a:solidFill>
              <a:srgbClr val="C6A15B"/>
            </a:solidFill>
            <a:prstDash val="solid"/>
          </a:ln>
        </p:spPr>
      </p:sp>
      <p:sp>
        <p:nvSpPr>
          <p:cNvPr id="42" name="Text 40"/>
          <p:cNvSpPr/>
          <p:nvPr/>
        </p:nvSpPr>
        <p:spPr>
          <a:xfrm>
            <a:off x="5524500" y="4909714"/>
            <a:ext cx="6667500" cy="137160"/>
          </a:xfrm>
          <a:prstGeom prst="rect">
            <a:avLst/>
          </a:prstGeom>
          <a:noFill/>
          <a:ln/>
        </p:spPr>
        <p:txBody>
          <a:bodyPr wrap="none" lIns="0" tIns="0" rIns="0" bIns="0" rtlCol="0" anchor="t"/>
          <a:lstStyle/>
          <a:p>
            <a:pPr algn="ctr" indent="0" marL="0">
              <a:buNone/>
            </a:pPr>
            <a:r>
              <a:rPr lang="en-US" sz="900" b="1" dirty="0">
                <a:solidFill>
                  <a:srgbClr val="C6A15B"/>
                </a:solidFill>
                <a:latin typeface="Microsoft YaHei UI" pitchFamily="34" charset="0"/>
                <a:ea typeface="Microsoft YaHei" pitchFamily="34" charset="-122"/>
                <a:cs typeface="Microsoft YaHei UI" pitchFamily="34" charset="-120"/>
              </a:rPr>
              <a:t>Up 2%</a:t>
            </a:r>
            <a:endParaRPr lang="en-US" sz="900" dirty="0">
              <a:latin typeface="Microsoft YaHei UI" pitchFamily="34" charset="0"/>
              <a:ea typeface="Microsoft YaHei" pitchFamily="34" charset="-122"/>
              <a:cs typeface="Microsoft YaHei UI" pitchFamily="34" charset="-120"/>
            </a:endParaRPr>
          </a:p>
        </p:txBody>
      </p:sp>
      <p:sp>
        <p:nvSpPr>
          <p:cNvPr id="43" name="Shape 41"/>
          <p:cNvSpPr/>
          <p:nvPr/>
        </p:nvSpPr>
        <p:spPr>
          <a:xfrm>
            <a:off x="1524000" y="5311140"/>
            <a:ext cx="9144000" cy="7620"/>
          </a:xfrm>
          <a:prstGeom prst="rect">
            <a:avLst/>
          </a:prstGeom>
          <a:solidFill>
            <a:srgbClr val="2E2822"/>
          </a:solidFill>
          <a:ln/>
        </p:spPr>
      </p:sp>
      <p:sp>
        <p:nvSpPr>
          <p:cNvPr id="44" name="Text 42"/>
          <p:cNvSpPr/>
          <p:nvPr/>
        </p:nvSpPr>
        <p:spPr>
          <a:xfrm>
            <a:off x="0" y="5433589"/>
            <a:ext cx="12192000" cy="137160"/>
          </a:xfrm>
          <a:prstGeom prst="rect">
            <a:avLst/>
          </a:prstGeom>
          <a:noFill/>
          <a:ln/>
        </p:spPr>
        <p:txBody>
          <a:bodyPr wrap="none" lIns="0" tIns="0" rIns="0" bIns="0" rtlCol="0" anchor="t"/>
          <a:lstStyle/>
          <a:p>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World Gold Council basis. Spending is tonnes times the average Au9999 price, an estimate without labour charges, brand premiums or tax, not what tills took in. Not</a:t>
            </a:r>
            <a:endParaRPr lang="en-US" sz="900" dirty="0">
              <a:latin typeface="Microsoft YaHei UI" pitchFamily="34" charset="0"/>
              <a:ea typeface="Microsoft YaHei" pitchFamily="34" charset="-122"/>
              <a:cs typeface="Microsoft YaHei UI" pitchFamily="34" charset="-120"/>
            </a:endParaRPr>
          </a:p>
        </p:txBody>
      </p:sp>
      <p:sp>
        <p:nvSpPr>
          <p:cNvPr id="45" name="Text 43"/>
          <p:cNvSpPr/>
          <p:nvPr/>
        </p:nvSpPr>
        <p:spPr>
          <a:xfrm>
            <a:off x="0" y="5624089"/>
            <a:ext cx="12192000" cy="137160"/>
          </a:xfrm>
          <a:prstGeom prst="rect">
            <a:avLst/>
          </a:prstGeom>
          <a:noFill/>
          <a:ln/>
        </p:spPr>
        <p:txBody>
          <a:bodyPr wrap="none" lIns="0" tIns="0" rIns="0" bIns="0" rtlCol="0" anchor="t"/>
          <a:lstStyle/>
          <a:p>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added to or set against the China Gold Association</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s tonnes</a:t>
            </a:r>
            <a:endParaRPr lang="en-US" sz="900" dirty="0">
              <a:latin typeface="Microsoft YaHei UI" pitchFamily="34" charset="0"/>
              <a:ea typeface="Microsoft YaHei" pitchFamily="34" charset="-122"/>
              <a:cs typeface="Microsoft YaHei UI" pitchFamily="34" charset="-120"/>
            </a:endParaRPr>
          </a:p>
        </p:txBody>
      </p:sp>
      <p:sp>
        <p:nvSpPr>
          <p:cNvPr id="46" name="Text 44"/>
          <p:cNvSpPr/>
          <p:nvPr/>
        </p:nvSpPr>
        <p:spPr>
          <a:xfrm>
            <a:off x="609600" y="6061877"/>
            <a:ext cx="115824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Source: World Gold Council, China gold market reviews for 2025 and H1 2026</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07"/>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8</a:t>
            </a:fld>
            <a:endParaRPr lang="en-US" sz="900" dirty="0">
              <a:latin typeface="Times New Roman" pitchFamily="34" charset="0"/>
              <a:ea typeface="SimSun" pitchFamily="34" charset="-122"/>
              <a:cs typeface="Times New Roman" pitchFamily="34" charset="-120"/>
            </a:endParaRPr>
          </a:p>
        </p:txBody>
      </p:sp>
      <p:sp>
        <p:nvSpPr>
          <p:cNvPr id="11" name="Shape 9"/>
          <p:cNvSpPr/>
          <p:nvPr/>
        </p:nvSpPr>
        <p:spPr>
          <a:xfrm>
            <a:off x="4225621" y="462915"/>
            <a:ext cx="266700" cy="7620"/>
          </a:xfrm>
          <a:prstGeom prst="rect">
            <a:avLst/>
          </a:prstGeom>
          <a:solidFill>
            <a:srgbClr val="C6A15B"/>
          </a:solidFill>
          <a:ln/>
        </p:spPr>
      </p:sp>
      <p:sp>
        <p:nvSpPr>
          <p:cNvPr id="12" name="Text 10"/>
          <p:cNvSpPr/>
          <p:nvPr/>
        </p:nvSpPr>
        <p:spPr>
          <a:xfrm>
            <a:off x="0" y="394864"/>
            <a:ext cx="12192000" cy="137160"/>
          </a:xfrm>
          <a:prstGeom prst="rect">
            <a:avLst/>
          </a:prstGeom>
          <a:noFill/>
          <a:ln/>
        </p:spPr>
        <p:txBody>
          <a:bodyPr wrap="none" lIns="0" tIns="0" rIns="0" bIns="0" rtlCol="0" anchor="t"/>
          <a:lstStyle/>
          <a:p>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p</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u</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u</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m</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v</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699679" y="462915"/>
            <a:ext cx="266700" cy="7620"/>
          </a:xfrm>
          <a:prstGeom prst="rect">
            <a:avLst/>
          </a:prstGeom>
          <a:solidFill>
            <a:srgbClr val="C6A15B"/>
          </a:solidFill>
          <a:ln/>
        </p:spPr>
      </p:sp>
      <p:sp>
        <p:nvSpPr>
          <p:cNvPr id="14" name="Text 12"/>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Fixed prices climbed, then per-gram came back</a:t>
            </a:r>
            <a:endParaRPr lang="en-US" sz="2250" dirty="0">
              <a:latin typeface="Times New Roman" pitchFamily="34" charset="0"/>
              <a:ea typeface="SimSun" pitchFamily="34" charset="-122"/>
              <a:cs typeface="Times New Roman" pitchFamily="34" charset="-120"/>
            </a:endParaRPr>
          </a:p>
        </p:txBody>
      </p:sp>
      <p:sp>
        <p:nvSpPr>
          <p:cNvPr id="15" name="Shape 13"/>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6" name="Shape 14"/>
          <p:cNvSpPr/>
          <p:nvPr/>
        </p:nvSpPr>
        <p:spPr>
          <a:xfrm>
            <a:off x="5753100" y="1483043"/>
            <a:ext cx="228600" cy="7144"/>
          </a:xfrm>
          <a:prstGeom prst="rect">
            <a:avLst/>
          </a:prstGeom>
          <a:solidFill>
            <a:srgbClr val="C6A15B"/>
          </a:solidFill>
          <a:ln/>
        </p:spPr>
      </p:sp>
      <p:sp>
        <p:nvSpPr>
          <p:cNvPr id="17" name="Shape 15"/>
          <p:cNvSpPr/>
          <p:nvPr/>
        </p:nvSpPr>
        <p:spPr>
          <a:xfrm>
            <a:off x="6210300" y="1483043"/>
            <a:ext cx="228600" cy="7144"/>
          </a:xfrm>
          <a:prstGeom prst="rect">
            <a:avLst/>
          </a:prstGeom>
          <a:solidFill>
            <a:srgbClr val="C6A15B"/>
          </a:solidFill>
          <a:ln/>
        </p:spPr>
      </p:sp>
      <p:sp>
        <p:nvSpPr>
          <p:cNvPr id="18" name="Text 16"/>
          <p:cNvSpPr/>
          <p:nvPr/>
        </p:nvSpPr>
        <p:spPr>
          <a:xfrm>
            <a:off x="0" y="1852189"/>
            <a:ext cx="10096500" cy="137160"/>
          </a:xfrm>
          <a:prstGeom prst="rect">
            <a:avLst/>
          </a:prstGeom>
          <a:noFill/>
          <a:ln/>
        </p:spPr>
        <p:txBody>
          <a:bodyPr wrap="none" lIns="0" tIns="0" rIns="0" bIns="0" rtlCol="0" anchor="t"/>
          <a:lstStyle/>
          <a:p>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i</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l</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l</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d</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e</a:t>
            </a:r>
            <a:endParaRPr lang="en-US" sz="900" dirty="0">
              <a:latin typeface="Microsoft YaHei UI" pitchFamily="34" charset="0"/>
              <a:ea typeface="Microsoft YaHei" pitchFamily="34" charset="-122"/>
              <a:cs typeface="Microsoft YaHei UI" pitchFamily="34" charset="-120"/>
            </a:endParaRPr>
          </a:p>
        </p:txBody>
      </p:sp>
      <p:sp>
        <p:nvSpPr>
          <p:cNvPr id="19" name="Text 17"/>
          <p:cNvSpPr/>
          <p:nvPr/>
        </p:nvSpPr>
        <p:spPr>
          <a:xfrm>
            <a:off x="0" y="2042327"/>
            <a:ext cx="10096500" cy="125730"/>
          </a:xfrm>
          <a:prstGeom prst="rect">
            <a:avLst/>
          </a:prstGeom>
          <a:noFill/>
          <a:ln/>
        </p:spPr>
        <p:txBody>
          <a:bodyPr wrap="none" lIns="0" tIns="0" rIns="0" bIns="0" rtlCol="0" anchor="t"/>
          <a:lstStyle/>
          <a:p>
            <a:pPr algn="ctr" indent="0" marL="0">
              <a:buNone/>
            </a:pPr>
            <a:r>
              <a:rPr lang="en-US" sz="825" dirty="0">
                <a:solidFill>
                  <a:srgbClr val="6F6656"/>
                </a:solidFill>
                <a:latin typeface="Microsoft YaHei UI" pitchFamily="34" charset="0"/>
                <a:ea typeface="Microsoft YaHei" pitchFamily="34" charset="-122"/>
                <a:cs typeface="Microsoft YaHei UI" pitchFamily="34" charset="-120"/>
              </a:rPr>
              <a:t>FY2025 ○ → ● FY2026</a:t>
            </a:r>
            <a:endParaRPr lang="en-US" sz="825" dirty="0">
              <a:latin typeface="Microsoft YaHei UI" pitchFamily="34" charset="0"/>
              <a:ea typeface="Microsoft YaHei" pitchFamily="34" charset="-122"/>
              <a:cs typeface="Microsoft YaHei UI" pitchFamily="34" charset="-120"/>
            </a:endParaRPr>
          </a:p>
        </p:txBody>
      </p:sp>
      <p:sp>
        <p:nvSpPr>
          <p:cNvPr id="20" name="Text 18"/>
          <p:cNvSpPr/>
          <p:nvPr/>
        </p:nvSpPr>
        <p:spPr>
          <a:xfrm>
            <a:off x="4000500" y="1852189"/>
            <a:ext cx="8191500" cy="137160"/>
          </a:xfrm>
          <a:prstGeom prst="rect">
            <a:avLst/>
          </a:prstGeom>
          <a:noFill/>
          <a:ln/>
        </p:spPr>
        <p:txBody>
          <a:bodyPr wrap="none" lIns="0" tIns="0" rIns="0" bIns="0" rtlCol="0" anchor="t"/>
          <a:lstStyle/>
          <a:p>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f</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g</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l</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d</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f</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C6A15B"/>
                </a:solidFill>
                <a:latin typeface="Microsoft YaHei UI" pitchFamily="34" charset="0"/>
                <a:ea typeface="Microsoft YaHei" pitchFamily="34" charset="-122"/>
                <a:cs typeface="Microsoft YaHei UI" pitchFamily="34" charset="-120"/>
              </a:rPr>
              <a:t>l</a:t>
            </a:r>
            <a:pPr algn="ctr" indent="0" marL="0">
              <a:buNone/>
            </a:pPr>
            <a:r>
              <a:rPr lang="en-US" sz="900" dirty="0">
                <a:solidFill>
                  <a:srgbClr val="C6A15B"/>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4000500" y="2042327"/>
            <a:ext cx="8191500" cy="125730"/>
          </a:xfrm>
          <a:prstGeom prst="rect">
            <a:avLst/>
          </a:prstGeom>
          <a:noFill/>
          <a:ln/>
        </p:spPr>
        <p:txBody>
          <a:bodyPr wrap="none" lIns="0" tIns="0" rIns="0" bIns="0" rtlCol="0" anchor="t"/>
          <a:lstStyle/>
          <a:p>
            <a:pPr algn="ctr" indent="0" marL="0">
              <a:buNone/>
            </a:pPr>
            <a:r>
              <a:rPr lang="en-US" sz="825" dirty="0">
                <a:solidFill>
                  <a:srgbClr val="6F6656"/>
                </a:solidFill>
                <a:latin typeface="Microsoft YaHei UI" pitchFamily="34" charset="0"/>
                <a:ea typeface="Microsoft YaHei" pitchFamily="34" charset="-122"/>
                <a:cs typeface="Microsoft YaHei UI" pitchFamily="34" charset="-120"/>
              </a:rPr>
              <a:t>Apr-Jun 2025 ○ → ● Apr-Jun 2026</a:t>
            </a:r>
            <a:endParaRPr lang="en-US" sz="825" dirty="0">
              <a:latin typeface="Microsoft YaHei UI" pitchFamily="34" charset="0"/>
              <a:ea typeface="Microsoft YaHei" pitchFamily="34" charset="-122"/>
              <a:cs typeface="Microsoft YaHei UI" pitchFamily="34" charset="-120"/>
            </a:endParaRPr>
          </a:p>
        </p:txBody>
      </p:sp>
      <p:sp>
        <p:nvSpPr>
          <p:cNvPr id="22" name="Shape 20"/>
          <p:cNvSpPr/>
          <p:nvPr/>
        </p:nvSpPr>
        <p:spPr>
          <a:xfrm>
            <a:off x="6567488" y="1866900"/>
            <a:ext cx="9525" cy="3657600"/>
          </a:xfrm>
          <a:prstGeom prst="rect">
            <a:avLst/>
          </a:prstGeom>
          <a:solidFill>
            <a:srgbClr val="2E2822"/>
          </a:solidFill>
          <a:ln/>
        </p:spPr>
      </p:sp>
      <p:sp>
        <p:nvSpPr>
          <p:cNvPr id="23" name="Text 21"/>
          <p:cNvSpPr/>
          <p:nvPr/>
        </p:nvSpPr>
        <p:spPr>
          <a:xfrm>
            <a:off x="762000" y="2349702"/>
            <a:ext cx="1143000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Chow Tai Fook</a:t>
            </a:r>
            <a:endParaRPr lang="en-US" sz="1500" dirty="0">
              <a:latin typeface="Times New Roman" pitchFamily="34" charset="0"/>
              <a:ea typeface="SimSun" pitchFamily="34" charset="-122"/>
              <a:cs typeface="Times New Roman" pitchFamily="34" charset="-120"/>
            </a:endParaRPr>
          </a:p>
        </p:txBody>
      </p:sp>
      <p:sp>
        <p:nvSpPr>
          <p:cNvPr id="24" name="Text 22"/>
          <p:cNvSpPr/>
          <p:nvPr/>
        </p:nvSpPr>
        <p:spPr>
          <a:xfrm>
            <a:off x="762000" y="2652289"/>
            <a:ext cx="11430000" cy="137160"/>
          </a:xfrm>
          <a:prstGeom prst="rect">
            <a:avLst/>
          </a:prstGeom>
          <a:noFill/>
          <a:ln/>
        </p:spPr>
        <p:txBody>
          <a:bodyPr wrap="none" lIns="0" tIns="0" rIns="0" bIns="0" rtlCol="0" anchor="t"/>
          <a:lstStyle/>
          <a:p>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Fixed-price share of mainland retail value</a:t>
            </a:r>
            <a:endParaRPr lang="en-US" sz="900" dirty="0">
              <a:latin typeface="Microsoft YaHei UI" pitchFamily="34" charset="0"/>
              <a:ea typeface="Microsoft YaHei" pitchFamily="34" charset="-122"/>
              <a:cs typeface="Microsoft YaHei UI" pitchFamily="34" charset="-120"/>
            </a:endParaRPr>
          </a:p>
        </p:txBody>
      </p:sp>
      <p:sp>
        <p:nvSpPr>
          <p:cNvPr id="25" name="Text 23"/>
          <p:cNvSpPr/>
          <p:nvPr/>
        </p:nvSpPr>
        <p:spPr>
          <a:xfrm>
            <a:off x="9620250" y="2433575"/>
            <a:ext cx="2571750" cy="148590"/>
          </a:xfrm>
          <a:prstGeom prst="rect">
            <a:avLst/>
          </a:prstGeom>
          <a:noFill/>
          <a:ln/>
        </p:spPr>
        <p:txBody>
          <a:bodyPr wrap="none" lIns="0" tIns="0" rIns="0" bIns="0" rtlCol="0" anchor="t"/>
          <a:lstStyle/>
          <a:p>
            <a:pPr algn="l" indent="0" marL="0">
              <a:buNone/>
            </a:pPr>
            <a:r>
              <a:rPr lang="en-US" sz="975" dirty="0">
                <a:solidFill>
                  <a:srgbClr val="F5EFE3"/>
                </a:solidFill>
                <a:latin typeface="Microsoft YaHei UI" pitchFamily="34" charset="0"/>
                <a:ea typeface="Microsoft YaHei" pitchFamily="34" charset="-122"/>
                <a:cs typeface="Microsoft YaHei UI" pitchFamily="34" charset="-120"/>
              </a:rPr>
              <a:t>Per-gram retail value up 21.0%</a:t>
            </a:r>
            <a:endParaRPr lang="en-US" sz="975" dirty="0">
              <a:latin typeface="Microsoft YaHei UI" pitchFamily="34" charset="0"/>
              <a:ea typeface="Microsoft YaHei" pitchFamily="34" charset="-122"/>
              <a:cs typeface="Microsoft YaHei UI" pitchFamily="34" charset="-120"/>
            </a:endParaRPr>
          </a:p>
        </p:txBody>
      </p:sp>
      <p:sp>
        <p:nvSpPr>
          <p:cNvPr id="26" name="Shape 24"/>
          <p:cNvSpPr/>
          <p:nvPr/>
        </p:nvSpPr>
        <p:spPr>
          <a:xfrm>
            <a:off x="762000" y="3083242"/>
            <a:ext cx="10820400" cy="7144"/>
          </a:xfrm>
          <a:prstGeom prst="rect">
            <a:avLst/>
          </a:prstGeom>
          <a:solidFill>
            <a:srgbClr val="2E2822"/>
          </a:solidFill>
          <a:ln/>
        </p:spPr>
      </p:sp>
      <p:sp>
        <p:nvSpPr>
          <p:cNvPr id="27" name="Text 25"/>
          <p:cNvSpPr/>
          <p:nvPr/>
        </p:nvSpPr>
        <p:spPr>
          <a:xfrm>
            <a:off x="762000" y="3454602"/>
            <a:ext cx="1143000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Luk Fook</a:t>
            </a:r>
            <a:endParaRPr lang="en-US" sz="1500" dirty="0">
              <a:latin typeface="Times New Roman" pitchFamily="34" charset="0"/>
              <a:ea typeface="SimSun" pitchFamily="34" charset="-122"/>
              <a:cs typeface="Times New Roman" pitchFamily="34" charset="-120"/>
            </a:endParaRPr>
          </a:p>
        </p:txBody>
      </p:sp>
      <p:sp>
        <p:nvSpPr>
          <p:cNvPr id="28" name="Text 26"/>
          <p:cNvSpPr/>
          <p:nvPr/>
        </p:nvSpPr>
        <p:spPr>
          <a:xfrm>
            <a:off x="762000" y="3757189"/>
            <a:ext cx="11430000" cy="137160"/>
          </a:xfrm>
          <a:prstGeom prst="rect">
            <a:avLst/>
          </a:prstGeom>
          <a:noFill/>
          <a:ln/>
        </p:spPr>
        <p:txBody>
          <a:bodyPr wrap="none" lIns="0" tIns="0" rIns="0" bIns="0" rtlCol="0" anchor="t"/>
          <a:lstStyle/>
          <a:p>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Fixed-price share of group retail value</a:t>
            </a:r>
            <a:endParaRPr lang="en-US" sz="900" dirty="0">
              <a:latin typeface="Microsoft YaHei UI" pitchFamily="34" charset="0"/>
              <a:ea typeface="Microsoft YaHei" pitchFamily="34" charset="-122"/>
              <a:cs typeface="Microsoft YaHei UI" pitchFamily="34" charset="-120"/>
            </a:endParaRPr>
          </a:p>
        </p:txBody>
      </p:sp>
      <p:sp>
        <p:nvSpPr>
          <p:cNvPr id="29" name="Text 27"/>
          <p:cNvSpPr/>
          <p:nvPr/>
        </p:nvSpPr>
        <p:spPr>
          <a:xfrm>
            <a:off x="9620250" y="3538475"/>
            <a:ext cx="2571750" cy="148590"/>
          </a:xfrm>
          <a:prstGeom prst="rect">
            <a:avLst/>
          </a:prstGeom>
          <a:noFill/>
          <a:ln/>
        </p:spPr>
        <p:txBody>
          <a:bodyPr wrap="none" lIns="0" tIns="0" rIns="0" bIns="0" rtlCol="0" anchor="t"/>
          <a:lstStyle/>
          <a:p>
            <a:pPr algn="l" indent="0" marL="0">
              <a:buNone/>
            </a:pPr>
            <a:r>
              <a:rPr lang="en-US" sz="975" dirty="0">
                <a:solidFill>
                  <a:srgbClr val="F5EFE3"/>
                </a:solidFill>
                <a:latin typeface="Microsoft YaHei UI" pitchFamily="34" charset="0"/>
                <a:ea typeface="Microsoft YaHei" pitchFamily="34" charset="-122"/>
                <a:cs typeface="Microsoft YaHei UI" pitchFamily="34" charset="-120"/>
              </a:rPr>
              <a:t>Per-gram same-store volume up</a:t>
            </a:r>
            <a:endParaRPr lang="en-US" sz="975" dirty="0">
              <a:latin typeface="Microsoft YaHei UI" pitchFamily="34" charset="0"/>
              <a:ea typeface="Microsoft YaHei" pitchFamily="34" charset="-122"/>
              <a:cs typeface="Microsoft YaHei UI" pitchFamily="34" charset="-120"/>
            </a:endParaRPr>
          </a:p>
        </p:txBody>
      </p:sp>
      <p:sp>
        <p:nvSpPr>
          <p:cNvPr id="30" name="Text 28"/>
          <p:cNvSpPr/>
          <p:nvPr/>
        </p:nvSpPr>
        <p:spPr>
          <a:xfrm>
            <a:off x="9620250" y="3748025"/>
            <a:ext cx="2571750" cy="148590"/>
          </a:xfrm>
          <a:prstGeom prst="rect">
            <a:avLst/>
          </a:prstGeom>
          <a:noFill/>
          <a:ln/>
        </p:spPr>
        <p:txBody>
          <a:bodyPr wrap="none" lIns="0" tIns="0" rIns="0" bIns="0" rtlCol="0" anchor="t"/>
          <a:lstStyle/>
          <a:p>
            <a:pPr algn="l" indent="0" marL="0">
              <a:buNone/>
            </a:pPr>
            <a:r>
              <a:rPr lang="en-US" sz="975" dirty="0">
                <a:solidFill>
                  <a:srgbClr val="F5EFE3"/>
                </a:solidFill>
                <a:latin typeface="Microsoft YaHei UI" pitchFamily="34" charset="0"/>
                <a:ea typeface="Microsoft YaHei" pitchFamily="34" charset="-122"/>
                <a:cs typeface="Microsoft YaHei UI" pitchFamily="34" charset="-120"/>
              </a:rPr>
              <a:t>13%, back from a fall</a:t>
            </a:r>
            <a:endParaRPr lang="en-US" sz="975" dirty="0">
              <a:latin typeface="Microsoft YaHei UI" pitchFamily="34" charset="0"/>
              <a:ea typeface="Microsoft YaHei" pitchFamily="34" charset="-122"/>
              <a:cs typeface="Microsoft YaHei UI" pitchFamily="34" charset="-120"/>
            </a:endParaRPr>
          </a:p>
        </p:txBody>
      </p:sp>
      <p:sp>
        <p:nvSpPr>
          <p:cNvPr id="31" name="Shape 29"/>
          <p:cNvSpPr/>
          <p:nvPr/>
        </p:nvSpPr>
        <p:spPr>
          <a:xfrm>
            <a:off x="762000" y="4188143"/>
            <a:ext cx="10820400" cy="7144"/>
          </a:xfrm>
          <a:prstGeom prst="rect">
            <a:avLst/>
          </a:prstGeom>
          <a:solidFill>
            <a:srgbClr val="2E2822"/>
          </a:solidFill>
          <a:ln/>
        </p:spPr>
      </p:sp>
      <p:sp>
        <p:nvSpPr>
          <p:cNvPr id="32" name="Text 30"/>
          <p:cNvSpPr/>
          <p:nvPr/>
        </p:nvSpPr>
        <p:spPr>
          <a:xfrm>
            <a:off x="762000" y="4559502"/>
            <a:ext cx="1143000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Chow Sang Sang</a:t>
            </a:r>
            <a:endParaRPr lang="en-US" sz="1500" dirty="0">
              <a:latin typeface="Times New Roman" pitchFamily="34" charset="0"/>
              <a:ea typeface="SimSun" pitchFamily="34" charset="-122"/>
              <a:cs typeface="Times New Roman" pitchFamily="34" charset="-120"/>
            </a:endParaRPr>
          </a:p>
        </p:txBody>
      </p:sp>
      <p:sp>
        <p:nvSpPr>
          <p:cNvPr id="33" name="Text 31"/>
          <p:cNvSpPr/>
          <p:nvPr/>
        </p:nvSpPr>
        <p:spPr>
          <a:xfrm>
            <a:off x="762000" y="4862089"/>
            <a:ext cx="11430000" cy="137160"/>
          </a:xfrm>
          <a:prstGeom prst="rect">
            <a:avLst/>
          </a:prstGeom>
          <a:noFill/>
          <a:ln/>
        </p:spPr>
        <p:txBody>
          <a:bodyPr wrap="none" lIns="0" tIns="0" rIns="0" bIns="0" rtlCol="0" anchor="t"/>
          <a:lstStyle/>
          <a:p>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Mainland same-store, H1 2026</a:t>
            </a:r>
            <a:endParaRPr lang="en-US" sz="900" dirty="0">
              <a:latin typeface="Microsoft YaHei UI" pitchFamily="34" charset="0"/>
              <a:ea typeface="Microsoft YaHei" pitchFamily="34" charset="-122"/>
              <a:cs typeface="Microsoft YaHei UI" pitchFamily="34" charset="-120"/>
            </a:endParaRPr>
          </a:p>
        </p:txBody>
      </p:sp>
      <p:sp>
        <p:nvSpPr>
          <p:cNvPr id="34" name="Text 32"/>
          <p:cNvSpPr/>
          <p:nvPr/>
        </p:nvSpPr>
        <p:spPr>
          <a:xfrm>
            <a:off x="9620250" y="4643375"/>
            <a:ext cx="2571750" cy="148590"/>
          </a:xfrm>
          <a:prstGeom prst="rect">
            <a:avLst/>
          </a:prstGeom>
          <a:noFill/>
          <a:ln/>
        </p:spPr>
        <p:txBody>
          <a:bodyPr wrap="none" lIns="0" tIns="0" rIns="0" bIns="0" rtlCol="0" anchor="t"/>
          <a:lstStyle/>
          <a:p>
            <a:pPr algn="l" indent="0" marL="0">
              <a:buNone/>
            </a:pPr>
            <a:r>
              <a:rPr lang="en-US" sz="975" dirty="0">
                <a:solidFill>
                  <a:srgbClr val="F5EFE3"/>
                </a:solidFill>
                <a:latin typeface="Microsoft YaHei UI" pitchFamily="34" charset="0"/>
                <a:ea typeface="Microsoft YaHei" pitchFamily="34" charset="-122"/>
                <a:cs typeface="Microsoft YaHei UI" pitchFamily="34" charset="-120"/>
              </a:rPr>
              <a:t>Fixed price down 20%, per gram</a:t>
            </a:r>
            <a:endParaRPr lang="en-US" sz="975" dirty="0">
              <a:latin typeface="Microsoft YaHei UI" pitchFamily="34" charset="0"/>
              <a:ea typeface="Microsoft YaHei" pitchFamily="34" charset="-122"/>
              <a:cs typeface="Microsoft YaHei UI" pitchFamily="34" charset="-120"/>
            </a:endParaRPr>
          </a:p>
        </p:txBody>
      </p:sp>
      <p:sp>
        <p:nvSpPr>
          <p:cNvPr id="35" name="Text 33"/>
          <p:cNvSpPr/>
          <p:nvPr/>
        </p:nvSpPr>
        <p:spPr>
          <a:xfrm>
            <a:off x="9620250" y="4852925"/>
            <a:ext cx="2571750" cy="148590"/>
          </a:xfrm>
          <a:prstGeom prst="rect">
            <a:avLst/>
          </a:prstGeom>
          <a:noFill/>
          <a:ln/>
        </p:spPr>
        <p:txBody>
          <a:bodyPr wrap="none" lIns="0" tIns="0" rIns="0" bIns="0" rtlCol="0" anchor="t"/>
          <a:lstStyle/>
          <a:p>
            <a:pPr algn="l" indent="0" marL="0">
              <a:buNone/>
            </a:pPr>
            <a:r>
              <a:rPr lang="en-US" sz="975" dirty="0">
                <a:solidFill>
                  <a:srgbClr val="F5EFE3"/>
                </a:solidFill>
                <a:latin typeface="Microsoft YaHei UI" pitchFamily="34" charset="0"/>
                <a:ea typeface="Microsoft YaHei" pitchFamily="34" charset="-122"/>
                <a:cs typeface="Microsoft YaHei UI" pitchFamily="34" charset="-120"/>
              </a:rPr>
              <a:t>up 34%</a:t>
            </a:r>
            <a:endParaRPr lang="en-US" sz="97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5355336" y="2514600"/>
            <a:ext cx="475488" cy="0"/>
          </a:xfrm>
          <a:prstGeom prst="line">
            <a:avLst/>
          </a:prstGeom>
          <a:noFill/>
          <a:ln w="19050">
            <a:solidFill>
              <a:srgbClr val="A89A82"/>
            </a:solidFill>
            <a:prstDash val="solid"/>
          </a:ln>
        </p:spPr>
      </p:sp>
      <p:sp>
        <p:nvSpPr>
          <p:cNvPr id="37" name="Shape 35"/>
          <p:cNvSpPr/>
          <p:nvPr/>
        </p:nvSpPr>
        <p:spPr>
          <a:xfrm>
            <a:off x="5307711" y="2466975"/>
            <a:ext cx="95250" cy="95250"/>
          </a:xfrm>
          <a:prstGeom prst="ellipse">
            <a:avLst/>
          </a:prstGeom>
          <a:solidFill>
            <a:srgbClr val="0B0908"/>
          </a:solidFill>
          <a:ln w="14288">
            <a:solidFill>
              <a:srgbClr val="A89A82"/>
            </a:solidFill>
            <a:prstDash val="solid"/>
          </a:ln>
        </p:spPr>
      </p:sp>
      <p:sp>
        <p:nvSpPr>
          <p:cNvPr id="38" name="Shape 36"/>
          <p:cNvSpPr/>
          <p:nvPr/>
        </p:nvSpPr>
        <p:spPr>
          <a:xfrm>
            <a:off x="5773674" y="2457450"/>
            <a:ext cx="114300" cy="114300"/>
          </a:xfrm>
          <a:prstGeom prst="ellipse">
            <a:avLst/>
          </a:prstGeom>
          <a:solidFill>
            <a:srgbClr val="A89A82"/>
          </a:solidFill>
          <a:ln/>
        </p:spPr>
      </p:sp>
      <p:sp>
        <p:nvSpPr>
          <p:cNvPr id="39" name="Text 37"/>
          <p:cNvSpPr/>
          <p:nvPr/>
        </p:nvSpPr>
        <p:spPr>
          <a:xfrm>
            <a:off x="0" y="2242634"/>
            <a:ext cx="10710672" cy="148590"/>
          </a:xfrm>
          <a:prstGeom prst="rect">
            <a:avLst/>
          </a:prstGeom>
          <a:noFill/>
          <a:ln/>
        </p:spPr>
        <p:txBody>
          <a:bodyPr wrap="none" lIns="0" tIns="0" rIns="0" bIns="0" rtlCol="0" anchor="t"/>
          <a:lstStyle/>
          <a:p>
            <a:pPr algn="ctr" indent="0" marL="0">
              <a:buNone/>
            </a:pPr>
            <a:r>
              <a:rPr lang="en-US" sz="975" dirty="0">
                <a:solidFill>
                  <a:srgbClr val="A89A82"/>
                </a:solidFill>
                <a:latin typeface="Times New Roman" pitchFamily="34" charset="0"/>
                <a:ea typeface="SimSun" pitchFamily="34" charset="-122"/>
                <a:cs typeface="Times New Roman" pitchFamily="34" charset="-120"/>
              </a:rPr>
              <a:t>30.6%</a:t>
            </a:r>
            <a:endParaRPr lang="en-US" sz="975" dirty="0">
              <a:latin typeface="Times New Roman" pitchFamily="34" charset="0"/>
              <a:ea typeface="SimSun" pitchFamily="34" charset="-122"/>
              <a:cs typeface="Times New Roman" pitchFamily="34" charset="-120"/>
            </a:endParaRPr>
          </a:p>
        </p:txBody>
      </p:sp>
      <p:sp>
        <p:nvSpPr>
          <p:cNvPr id="40" name="Text 38"/>
          <p:cNvSpPr/>
          <p:nvPr/>
        </p:nvSpPr>
        <p:spPr>
          <a:xfrm>
            <a:off x="0" y="2224239"/>
            <a:ext cx="11661648" cy="171450"/>
          </a:xfrm>
          <a:prstGeom prst="rect">
            <a:avLst/>
          </a:prstGeom>
          <a:noFill/>
          <a:ln/>
        </p:spPr>
        <p:txBody>
          <a:bodyPr wrap="none" lIns="0" tIns="0" rIns="0" bIns="0" rtlCol="0" anchor="t"/>
          <a:lstStyle/>
          <a:p>
            <a:pPr algn="ctr" indent="0" marL="0">
              <a:buNone/>
            </a:pPr>
            <a:r>
              <a:rPr lang="en-US" sz="1125" b="1" dirty="0">
                <a:solidFill>
                  <a:srgbClr val="F5EFE3"/>
                </a:solidFill>
                <a:latin typeface="Times New Roman" pitchFamily="34" charset="0"/>
                <a:ea typeface="SimSun" pitchFamily="34" charset="-122"/>
                <a:cs typeface="Times New Roman" pitchFamily="34" charset="-120"/>
              </a:rPr>
              <a:t>35.4%</a:t>
            </a:r>
            <a:endParaRPr lang="en-US" sz="1125" dirty="0">
              <a:latin typeface="Times New Roman" pitchFamily="34" charset="0"/>
              <a:ea typeface="SimSun" pitchFamily="34" charset="-122"/>
              <a:cs typeface="Times New Roman" pitchFamily="34" charset="-120"/>
            </a:endParaRPr>
          </a:p>
        </p:txBody>
      </p:sp>
      <p:sp>
        <p:nvSpPr>
          <p:cNvPr id="41" name="Shape 39"/>
          <p:cNvSpPr/>
          <p:nvPr/>
        </p:nvSpPr>
        <p:spPr>
          <a:xfrm>
            <a:off x="8244840" y="2514600"/>
            <a:ext cx="495300" cy="0"/>
          </a:xfrm>
          <a:prstGeom prst="line">
            <a:avLst/>
          </a:prstGeom>
          <a:noFill/>
          <a:ln w="19050">
            <a:solidFill>
              <a:srgbClr val="C6A15B"/>
            </a:solidFill>
            <a:prstDash val="solid"/>
          </a:ln>
        </p:spPr>
      </p:sp>
      <p:sp>
        <p:nvSpPr>
          <p:cNvPr id="42" name="Shape 40"/>
          <p:cNvSpPr/>
          <p:nvPr/>
        </p:nvSpPr>
        <p:spPr>
          <a:xfrm>
            <a:off x="8692515" y="2466975"/>
            <a:ext cx="95250" cy="95250"/>
          </a:xfrm>
          <a:prstGeom prst="ellipse">
            <a:avLst/>
          </a:prstGeom>
          <a:solidFill>
            <a:srgbClr val="0B0908"/>
          </a:solidFill>
          <a:ln w="14288">
            <a:solidFill>
              <a:srgbClr val="C6A15B"/>
            </a:solidFill>
            <a:prstDash val="solid"/>
          </a:ln>
        </p:spPr>
      </p:sp>
      <p:sp>
        <p:nvSpPr>
          <p:cNvPr id="43" name="Shape 41"/>
          <p:cNvSpPr/>
          <p:nvPr/>
        </p:nvSpPr>
        <p:spPr>
          <a:xfrm>
            <a:off x="8187690" y="2457450"/>
            <a:ext cx="114300" cy="114300"/>
          </a:xfrm>
          <a:prstGeom prst="ellipse">
            <a:avLst/>
          </a:prstGeom>
          <a:solidFill>
            <a:srgbClr val="C6A15B"/>
          </a:solidFill>
          <a:ln/>
        </p:spPr>
      </p:sp>
      <p:sp>
        <p:nvSpPr>
          <p:cNvPr id="44" name="Text 42"/>
          <p:cNvSpPr/>
          <p:nvPr/>
        </p:nvSpPr>
        <p:spPr>
          <a:xfrm>
            <a:off x="5288280" y="2242634"/>
            <a:ext cx="6903720" cy="148590"/>
          </a:xfrm>
          <a:prstGeom prst="rect">
            <a:avLst/>
          </a:prstGeom>
          <a:noFill/>
          <a:ln/>
        </p:spPr>
        <p:txBody>
          <a:bodyPr wrap="none" lIns="0" tIns="0" rIns="0" bIns="0" rtlCol="0" anchor="t"/>
          <a:lstStyle/>
          <a:p>
            <a:pPr algn="ctr" indent="0" marL="0">
              <a:buNone/>
            </a:pPr>
            <a:r>
              <a:rPr lang="en-US" sz="975" dirty="0">
                <a:solidFill>
                  <a:srgbClr val="C6A15B"/>
                </a:solidFill>
                <a:latin typeface="Times New Roman" pitchFamily="34" charset="0"/>
                <a:ea typeface="SimSun" pitchFamily="34" charset="-122"/>
                <a:cs typeface="Times New Roman" pitchFamily="34" charset="-120"/>
              </a:rPr>
              <a:t>34%</a:t>
            </a:r>
            <a:endParaRPr lang="en-US" sz="975" dirty="0">
              <a:latin typeface="Times New Roman" pitchFamily="34" charset="0"/>
              <a:ea typeface="SimSun" pitchFamily="34" charset="-122"/>
              <a:cs typeface="Times New Roman" pitchFamily="34" charset="-120"/>
            </a:endParaRPr>
          </a:p>
        </p:txBody>
      </p:sp>
      <p:sp>
        <p:nvSpPr>
          <p:cNvPr id="45" name="Text 43"/>
          <p:cNvSpPr/>
          <p:nvPr/>
        </p:nvSpPr>
        <p:spPr>
          <a:xfrm>
            <a:off x="4297680" y="2224239"/>
            <a:ext cx="7894320" cy="171450"/>
          </a:xfrm>
          <a:prstGeom prst="rect">
            <a:avLst/>
          </a:prstGeom>
          <a:noFill/>
          <a:ln/>
        </p:spPr>
        <p:txBody>
          <a:bodyPr wrap="none" lIns="0" tIns="0" rIns="0" bIns="0" rtlCol="0" anchor="t"/>
          <a:lstStyle/>
          <a:p>
            <a:pPr algn="ctr" indent="0" marL="0">
              <a:buNone/>
            </a:pPr>
            <a:r>
              <a:rPr lang="en-US" sz="1125" b="1" dirty="0">
                <a:solidFill>
                  <a:srgbClr val="DEC89F"/>
                </a:solidFill>
                <a:latin typeface="Times New Roman" pitchFamily="34" charset="0"/>
                <a:ea typeface="SimSun" pitchFamily="34" charset="-122"/>
                <a:cs typeface="Times New Roman" pitchFamily="34" charset="-120"/>
              </a:rPr>
              <a:t>29%</a:t>
            </a:r>
            <a:endParaRPr lang="en-US" sz="1125" dirty="0">
              <a:latin typeface="Times New Roman" pitchFamily="34" charset="0"/>
              <a:ea typeface="SimSun" pitchFamily="34" charset="-122"/>
              <a:cs typeface="Times New Roman" pitchFamily="34" charset="-120"/>
            </a:endParaRPr>
          </a:p>
        </p:txBody>
      </p:sp>
      <p:sp>
        <p:nvSpPr>
          <p:cNvPr id="46" name="Shape 44"/>
          <p:cNvSpPr/>
          <p:nvPr/>
        </p:nvSpPr>
        <p:spPr>
          <a:xfrm>
            <a:off x="7155180" y="3619500"/>
            <a:ext cx="594360" cy="0"/>
          </a:xfrm>
          <a:prstGeom prst="line">
            <a:avLst/>
          </a:prstGeom>
          <a:noFill/>
          <a:ln w="19050">
            <a:solidFill>
              <a:srgbClr val="C6A15B"/>
            </a:solidFill>
            <a:prstDash val="solid"/>
          </a:ln>
        </p:spPr>
      </p:sp>
      <p:sp>
        <p:nvSpPr>
          <p:cNvPr id="47" name="Shape 45"/>
          <p:cNvSpPr/>
          <p:nvPr/>
        </p:nvSpPr>
        <p:spPr>
          <a:xfrm>
            <a:off x="7701915" y="3571875"/>
            <a:ext cx="95250" cy="95250"/>
          </a:xfrm>
          <a:prstGeom prst="ellipse">
            <a:avLst/>
          </a:prstGeom>
          <a:solidFill>
            <a:srgbClr val="0B0908"/>
          </a:solidFill>
          <a:ln w="14288">
            <a:solidFill>
              <a:srgbClr val="C6A15B"/>
            </a:solidFill>
            <a:prstDash val="solid"/>
          </a:ln>
        </p:spPr>
      </p:sp>
      <p:sp>
        <p:nvSpPr>
          <p:cNvPr id="48" name="Shape 46"/>
          <p:cNvSpPr/>
          <p:nvPr/>
        </p:nvSpPr>
        <p:spPr>
          <a:xfrm>
            <a:off x="7098030" y="3562350"/>
            <a:ext cx="114300" cy="114300"/>
          </a:xfrm>
          <a:prstGeom prst="ellipse">
            <a:avLst/>
          </a:prstGeom>
          <a:solidFill>
            <a:srgbClr val="C6A15B"/>
          </a:solidFill>
          <a:ln/>
        </p:spPr>
      </p:sp>
      <p:sp>
        <p:nvSpPr>
          <p:cNvPr id="49" name="Text 47"/>
          <p:cNvSpPr/>
          <p:nvPr/>
        </p:nvSpPr>
        <p:spPr>
          <a:xfrm>
            <a:off x="3307080" y="3347534"/>
            <a:ext cx="8884920" cy="148590"/>
          </a:xfrm>
          <a:prstGeom prst="rect">
            <a:avLst/>
          </a:prstGeom>
          <a:noFill/>
          <a:ln/>
        </p:spPr>
        <p:txBody>
          <a:bodyPr wrap="none" lIns="0" tIns="0" rIns="0" bIns="0" rtlCol="0" anchor="t"/>
          <a:lstStyle/>
          <a:p>
            <a:pPr algn="ctr" indent="0" marL="0">
              <a:buNone/>
            </a:pPr>
            <a:r>
              <a:rPr lang="en-US" sz="975" dirty="0">
                <a:solidFill>
                  <a:srgbClr val="C6A15B"/>
                </a:solidFill>
                <a:latin typeface="Times New Roman" pitchFamily="34" charset="0"/>
                <a:ea typeface="SimSun" pitchFamily="34" charset="-122"/>
                <a:cs typeface="Times New Roman" pitchFamily="34" charset="-120"/>
              </a:rPr>
              <a:t>24%</a:t>
            </a:r>
            <a:endParaRPr lang="en-US" sz="975" dirty="0">
              <a:latin typeface="Times New Roman" pitchFamily="34" charset="0"/>
              <a:ea typeface="SimSun" pitchFamily="34" charset="-122"/>
              <a:cs typeface="Times New Roman" pitchFamily="34" charset="-120"/>
            </a:endParaRPr>
          </a:p>
        </p:txBody>
      </p:sp>
      <p:sp>
        <p:nvSpPr>
          <p:cNvPr id="50" name="Text 48"/>
          <p:cNvSpPr/>
          <p:nvPr/>
        </p:nvSpPr>
        <p:spPr>
          <a:xfrm>
            <a:off x="2118360" y="3329139"/>
            <a:ext cx="10073640" cy="171450"/>
          </a:xfrm>
          <a:prstGeom prst="rect">
            <a:avLst/>
          </a:prstGeom>
          <a:noFill/>
          <a:ln/>
        </p:spPr>
        <p:txBody>
          <a:bodyPr wrap="none" lIns="0" tIns="0" rIns="0" bIns="0" rtlCol="0" anchor="t"/>
          <a:lstStyle/>
          <a:p>
            <a:pPr algn="ctr" indent="0" marL="0">
              <a:buNone/>
            </a:pPr>
            <a:r>
              <a:rPr lang="en-US" sz="1125" b="1" dirty="0">
                <a:solidFill>
                  <a:srgbClr val="DEC89F"/>
                </a:solidFill>
                <a:latin typeface="Times New Roman" pitchFamily="34" charset="0"/>
                <a:ea typeface="SimSun" pitchFamily="34" charset="-122"/>
                <a:cs typeface="Times New Roman" pitchFamily="34" charset="-120"/>
              </a:rPr>
              <a:t>18%</a:t>
            </a:r>
            <a:endParaRPr lang="en-US" sz="1125" dirty="0">
              <a:latin typeface="Times New Roman" pitchFamily="34" charset="0"/>
              <a:ea typeface="SimSun" pitchFamily="34" charset="-122"/>
              <a:cs typeface="Times New Roman" pitchFamily="34" charset="-120"/>
            </a:endParaRPr>
          </a:p>
        </p:txBody>
      </p:sp>
      <p:sp>
        <p:nvSpPr>
          <p:cNvPr id="51" name="Text 49"/>
          <p:cNvSpPr/>
          <p:nvPr/>
        </p:nvSpPr>
        <p:spPr>
          <a:xfrm>
            <a:off x="762000" y="5643139"/>
            <a:ext cx="11430000" cy="137160"/>
          </a:xfrm>
          <a:prstGeom prst="rect">
            <a:avLst/>
          </a:prstGeom>
          <a:noFill/>
          <a:ln/>
        </p:spPr>
        <p:txBody>
          <a:bodyPr wrap="none" lIns="0" tIns="0" rIns="0" bIns="0" rtlCol="0" anchor="t"/>
          <a:lstStyle/>
          <a:p>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Each company reports its own period and base, so read each one</a:t>
            </a:r>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a:t>
            </a:r>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s direction and do not rank them</a:t>
            </a:r>
            <a:endParaRPr lang="en-US" sz="900" dirty="0">
              <a:latin typeface="Microsoft YaHei UI" pitchFamily="34" charset="0"/>
              <a:ea typeface="Microsoft YaHei" pitchFamily="34" charset="-122"/>
              <a:cs typeface="Microsoft YaHei UI" pitchFamily="34" charset="-120"/>
            </a:endParaRPr>
          </a:p>
        </p:txBody>
      </p:sp>
      <p:sp>
        <p:nvSpPr>
          <p:cNvPr id="52" name="Text 50"/>
          <p:cNvSpPr/>
          <p:nvPr/>
        </p:nvSpPr>
        <p:spPr>
          <a:xfrm>
            <a:off x="609600" y="6061877"/>
            <a:ext cx="115824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Source: Chow Tai Fook FY2026 results and quarterly update, Luk Fook quarterly retail update, Chow Sang Sang 2026 interim results. Company figures</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pic>
        <p:nvPicPr>
          <p:cNvPr id="3" name="Image 0" descr="preencoded.png">    </p:cNvPr>
          <p:cNvPicPr>
            <a:picLocks noChangeAspect="1"/>
          </p:cNvPicPr>
          <p:nvPr/>
        </p:nvPicPr>
        <p:blipFill>
          <a:blip r:embed="rId1"/>
          <a:srcRect l="0" r="0" t="7813" b="7813"/>
          <a:stretch/>
        </p:blipFill>
        <p:spPr>
          <a:xfrm>
            <a:off x="0" y="0"/>
            <a:ext cx="12192000" cy="6858000"/>
          </a:xfrm>
          <a:prstGeom prst="rect">
            <a:avLst/>
          </a:prstGeom>
        </p:spPr>
      </p:pic>
      <p:sp>
        <p:nvSpPr>
          <p:cNvPr id="4" name="svg2pptx-gradient-s0008-0000"/>
          <p:cNvSpPr/>
          <p:nvPr/>
        </p:nvSpPr>
        <p:spPr>
          <a:xfrm>
            <a:off x="0" y="0"/>
            <a:ext cx="12192000" cy="6858000"/>
          </a:xfrm>
          <a:prstGeom prst="rect">
            <a:avLst/>
          </a:prstGeom>
          <a:gradFill rotWithShape="1">
            <a:gsLst>
              <a:gs pos="0">
                <a:srgbClr val="0B0908">
                  <a:alpha val="94000"/>
                </a:srgbClr>
              </a:gs>
              <a:gs pos="42000">
                <a:srgbClr val="0B0908">
                  <a:alpha val="78000"/>
                </a:srgbClr>
              </a:gs>
              <a:gs pos="78000">
                <a:srgbClr val="0B0908">
                  <a:alpha val="15000"/>
                </a:srgbClr>
              </a:gs>
              <a:gs pos="100000">
                <a:srgbClr val="0B0908">
                  <a:alpha val="15000"/>
                </a:srgbClr>
              </a:gs>
            </a:gsLst>
            <a:lin ang="0" scaled="1"/>
          </a:gradFill>
          <a:ln/>
        </p:spPr>
      </p:sp>
      <p:sp>
        <p:nvSpPr>
          <p:cNvPr id="5" name="Shape 2"/>
          <p:cNvSpPr/>
          <p:nvPr/>
        </p:nvSpPr>
        <p:spPr>
          <a:xfrm>
            <a:off x="304800" y="304800"/>
            <a:ext cx="11582400" cy="0"/>
          </a:xfrm>
          <a:prstGeom prst="line">
            <a:avLst/>
          </a:prstGeom>
          <a:noFill/>
          <a:ln w="13335">
            <a:solidFill>
              <a:srgbClr val="C6A15B"/>
            </a:solidFill>
            <a:prstDash val="solid"/>
          </a:ln>
        </p:spPr>
      </p:sp>
      <p:sp>
        <p:nvSpPr>
          <p:cNvPr id="6" name="Shape 3"/>
          <p:cNvSpPr/>
          <p:nvPr/>
        </p:nvSpPr>
        <p:spPr>
          <a:xfrm>
            <a:off x="11887200" y="304800"/>
            <a:ext cx="0" cy="6248400"/>
          </a:xfrm>
          <a:prstGeom prst="line">
            <a:avLst/>
          </a:prstGeom>
          <a:noFill/>
          <a:ln w="13335">
            <a:solidFill>
              <a:srgbClr val="C6A15B"/>
            </a:solidFill>
            <a:prstDash val="solid"/>
          </a:ln>
        </p:spPr>
      </p:sp>
      <p:sp>
        <p:nvSpPr>
          <p:cNvPr id="7" name="Shape 4"/>
          <p:cNvSpPr/>
          <p:nvPr/>
        </p:nvSpPr>
        <p:spPr>
          <a:xfrm>
            <a:off x="304800" y="6553200"/>
            <a:ext cx="11582400" cy="0"/>
          </a:xfrm>
          <a:prstGeom prst="line">
            <a:avLst/>
          </a:prstGeom>
          <a:noFill/>
          <a:ln w="13335">
            <a:solidFill>
              <a:srgbClr val="C6A15B"/>
            </a:solidFill>
            <a:prstDash val="solid"/>
          </a:ln>
        </p:spPr>
      </p:sp>
      <p:sp>
        <p:nvSpPr>
          <p:cNvPr id="8" name="Shape 5"/>
          <p:cNvSpPr/>
          <p:nvPr/>
        </p:nvSpPr>
        <p:spPr>
          <a:xfrm>
            <a:off x="304800" y="304800"/>
            <a:ext cx="0" cy="6248400"/>
          </a:xfrm>
          <a:prstGeom prst="line">
            <a:avLst/>
          </a:prstGeom>
          <a:noFill/>
          <a:ln w="13335">
            <a:solidFill>
              <a:srgbClr val="C6A15B"/>
            </a:solidFill>
            <a:prstDash val="solid"/>
          </a:ln>
        </p:spPr>
      </p:sp>
      <p:sp>
        <p:nvSpPr>
          <p:cNvPr id="9" name="Shape 6"/>
          <p:cNvSpPr/>
          <p:nvPr/>
        </p:nvSpPr>
        <p:spPr>
          <a:xfrm>
            <a:off x="381000" y="381000"/>
            <a:ext cx="11430000" cy="0"/>
          </a:xfrm>
          <a:prstGeom prst="line">
            <a:avLst/>
          </a:prstGeom>
          <a:noFill/>
          <a:ln w="6667">
            <a:solidFill>
              <a:srgbClr val="8E7342"/>
            </a:solidFill>
            <a:prstDash val="solid"/>
          </a:ln>
        </p:spPr>
      </p:sp>
      <p:sp>
        <p:nvSpPr>
          <p:cNvPr id="10" name="Shape 7"/>
          <p:cNvSpPr/>
          <p:nvPr/>
        </p:nvSpPr>
        <p:spPr>
          <a:xfrm>
            <a:off x="11811000" y="381000"/>
            <a:ext cx="0" cy="6096000"/>
          </a:xfrm>
          <a:prstGeom prst="line">
            <a:avLst/>
          </a:prstGeom>
          <a:noFill/>
          <a:ln w="6667">
            <a:solidFill>
              <a:srgbClr val="8E7342"/>
            </a:solidFill>
            <a:prstDash val="solid"/>
          </a:ln>
        </p:spPr>
      </p:sp>
      <p:sp>
        <p:nvSpPr>
          <p:cNvPr id="11" name="Shape 8"/>
          <p:cNvSpPr/>
          <p:nvPr/>
        </p:nvSpPr>
        <p:spPr>
          <a:xfrm>
            <a:off x="381000" y="6477000"/>
            <a:ext cx="11430000" cy="0"/>
          </a:xfrm>
          <a:prstGeom prst="line">
            <a:avLst/>
          </a:prstGeom>
          <a:noFill/>
          <a:ln w="6667">
            <a:solidFill>
              <a:srgbClr val="8E7342"/>
            </a:solidFill>
            <a:prstDash val="solid"/>
          </a:ln>
        </p:spPr>
      </p:sp>
      <p:sp>
        <p:nvSpPr>
          <p:cNvPr id="12" name="Shape 9"/>
          <p:cNvSpPr/>
          <p:nvPr/>
        </p:nvSpPr>
        <p:spPr>
          <a:xfrm>
            <a:off x="381000" y="381000"/>
            <a:ext cx="0" cy="6096000"/>
          </a:xfrm>
          <a:prstGeom prst="line">
            <a:avLst/>
          </a:prstGeom>
          <a:noFill/>
          <a:ln w="6667">
            <a:solidFill>
              <a:srgbClr val="8E7342"/>
            </a:solidFill>
            <a:prstDash val="solid"/>
          </a:ln>
        </p:spPr>
      </p:sp>
      <p:sp>
        <p:nvSpPr>
          <p:cNvPr id="13" name="Text 10"/>
          <p:cNvSpPr/>
          <p:nvPr/>
        </p:nvSpPr>
        <p:spPr>
          <a:xfrm>
            <a:off x="914400" y="937789"/>
            <a:ext cx="11277600" cy="137160"/>
          </a:xfrm>
          <a:prstGeom prst="rect">
            <a:avLst/>
          </a:prstGeom>
          <a:noFill/>
          <a:ln/>
        </p:spPr>
        <p:txBody>
          <a:bodyPr wrap="none" lIns="0" tIns="0" rIns="0" bIns="0" rtlCol="0" anchor="t"/>
          <a:lstStyle/>
          <a:p>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A</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u</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a</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l</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 </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D</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a</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l</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r</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 </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C</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o</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f</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r</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c</a:t>
            </a:r>
            <a:pPr algn="l" indent="0" marL="0">
              <a:buNone/>
            </a:pPr>
            <a:r>
              <a:rPr lang="en-US" sz="900" dirty="0">
                <a:solidFill>
                  <a:srgbClr val="C6A15B"/>
                </a:solidFill>
                <a:latin typeface="Microsoft YaHei UI" pitchFamily="34" charset="0"/>
                <a:ea typeface="Microsoft YaHei" pitchFamily="34" charset="-122"/>
                <a:cs typeface="Microsoft YaHei UI" pitchFamily="34" charset="-120"/>
              </a:rPr>
              <a:t>e</a:t>
            </a:r>
            <a:endParaRPr lang="en-US" sz="900" dirty="0">
              <a:latin typeface="Microsoft YaHei UI" pitchFamily="34" charset="0"/>
              <a:ea typeface="Microsoft YaHei" pitchFamily="34" charset="-122"/>
              <a:cs typeface="Microsoft YaHei UI" pitchFamily="34" charset="-120"/>
            </a:endParaRPr>
          </a:p>
        </p:txBody>
      </p:sp>
      <p:sp>
        <p:nvSpPr>
          <p:cNvPr id="14" name="Text 11"/>
          <p:cNvSpPr/>
          <p:nvPr/>
        </p:nvSpPr>
        <p:spPr>
          <a:xfrm>
            <a:off x="914400" y="2150886"/>
            <a:ext cx="11277600" cy="1600200"/>
          </a:xfrm>
          <a:prstGeom prst="rect">
            <a:avLst/>
          </a:prstGeom>
          <a:noFill/>
          <a:ln/>
        </p:spPr>
        <p:txBody>
          <a:bodyPr wrap="none" lIns="0" tIns="0" rIns="0" bIns="0" rtlCol="0" anchor="t"/>
          <a:lstStyle/>
          <a:p>
            <a:pPr algn="l" indent="0" marL="0">
              <a:buNone/>
            </a:pPr>
            <a:r>
              <a:rPr lang="en-US" sz="10500" spc="-450" kern="0" dirty="0">
                <a:solidFill>
                  <a:srgbClr val="C6A15B"/>
                </a:solidFill>
                <a:latin typeface="Times New Roman" pitchFamily="34" charset="0"/>
                <a:ea typeface="SimSun" pitchFamily="34" charset="-122"/>
                <a:cs typeface="Times New Roman" pitchFamily="34" charset="-120"/>
              </a:rPr>
              <a:t>I</a:t>
            </a:r>
            <a:pPr algn="l" indent="0" marL="0">
              <a:buNone/>
            </a:pPr>
            <a:r>
              <a:rPr lang="en-US" sz="10500" dirty="0">
                <a:solidFill>
                  <a:srgbClr val="C6A15B"/>
                </a:solidFill>
                <a:latin typeface="Times New Roman" pitchFamily="34" charset="0"/>
                <a:ea typeface="SimSun" pitchFamily="34" charset="-122"/>
                <a:cs typeface="Times New Roman" pitchFamily="34" charset="-120"/>
              </a:rPr>
              <a:t>I</a:t>
            </a:r>
            <a:endParaRPr lang="en-US" sz="10500" dirty="0">
              <a:latin typeface="Times New Roman" pitchFamily="34" charset="0"/>
              <a:ea typeface="SimSun" pitchFamily="34" charset="-122"/>
              <a:cs typeface="Times New Roman" pitchFamily="34" charset="-120"/>
            </a:endParaRPr>
          </a:p>
        </p:txBody>
      </p:sp>
      <p:sp>
        <p:nvSpPr>
          <p:cNvPr id="15" name="Text 12"/>
          <p:cNvSpPr/>
          <p:nvPr/>
        </p:nvSpPr>
        <p:spPr>
          <a:xfrm>
            <a:off x="952500" y="3843637"/>
            <a:ext cx="11239500" cy="160020"/>
          </a:xfrm>
          <a:prstGeom prst="rect">
            <a:avLst/>
          </a:prstGeom>
          <a:noFill/>
          <a:ln/>
        </p:spPr>
        <p:txBody>
          <a:bodyPr wrap="none" lIns="0" tIns="0" rIns="0" bIns="0" rtlCol="0" anchor="t"/>
          <a:lstStyle/>
          <a:p>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C</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a</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p</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r</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w</a:t>
            </a:r>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o</a:t>
            </a:r>
            <a:endParaRPr lang="en-US" sz="1050" dirty="0">
              <a:latin typeface="Microsoft YaHei UI" pitchFamily="34" charset="0"/>
              <a:ea typeface="Microsoft YaHei" pitchFamily="34" charset="-122"/>
              <a:cs typeface="Microsoft YaHei UI" pitchFamily="34" charset="-120"/>
            </a:endParaRPr>
          </a:p>
        </p:txBody>
      </p:sp>
      <p:sp>
        <p:nvSpPr>
          <p:cNvPr id="16" name="Text 13"/>
          <p:cNvSpPr/>
          <p:nvPr/>
        </p:nvSpPr>
        <p:spPr>
          <a:xfrm>
            <a:off x="914400" y="4160409"/>
            <a:ext cx="11277600" cy="594360"/>
          </a:xfrm>
          <a:prstGeom prst="rect">
            <a:avLst/>
          </a:prstGeom>
          <a:noFill/>
          <a:ln/>
        </p:spPr>
        <p:txBody>
          <a:bodyPr wrap="none" lIns="0" tIns="0" rIns="0" bIns="0" rtlCol="0" anchor="t"/>
          <a:lstStyle/>
          <a:p>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T</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h</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e</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 </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t</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r</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a</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d</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e</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 </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h</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a</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s</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 </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c</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h</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a</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n</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g</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e</a:t>
            </a:r>
            <a:pPr algn="l" indent="0" marL="0">
              <a:buNone/>
            </a:pPr>
            <a:r>
              <a:rPr lang="en-US" sz="3900" b="1" dirty="0">
                <a:solidFill>
                  <a:srgbClr val="F5EFE3"/>
                </a:solidFill>
                <a:latin typeface="Times New Roman" pitchFamily="34" charset="0"/>
                <a:ea typeface="SimSun" pitchFamily="34" charset="-122"/>
                <a:cs typeface="Times New Roman" pitchFamily="34" charset="-120"/>
              </a:rPr>
              <a:t>d</a:t>
            </a:r>
            <a:endParaRPr lang="en-US" sz="3900" dirty="0">
              <a:latin typeface="Times New Roman" pitchFamily="34" charset="0"/>
              <a:ea typeface="SimSun" pitchFamily="34" charset="-122"/>
              <a:cs typeface="Times New Roman" pitchFamily="34" charset="-120"/>
            </a:endParaRPr>
          </a:p>
        </p:txBody>
      </p:sp>
      <p:sp>
        <p:nvSpPr>
          <p:cNvPr id="17" name="Shape 14"/>
          <p:cNvSpPr/>
          <p:nvPr/>
        </p:nvSpPr>
        <p:spPr>
          <a:xfrm>
            <a:off x="952500" y="4985385"/>
            <a:ext cx="1143000" cy="11430"/>
          </a:xfrm>
          <a:prstGeom prst="rect">
            <a:avLst/>
          </a:prstGeom>
          <a:solidFill>
            <a:srgbClr val="C6A15B"/>
          </a:solidFill>
          <a:ln/>
        </p:spPr>
      </p:sp>
      <p:sp>
        <p:nvSpPr>
          <p:cNvPr id="18" name="Text 15"/>
          <p:cNvSpPr/>
          <p:nvPr/>
        </p:nvSpPr>
        <p:spPr>
          <a:xfrm>
            <a:off x="952500" y="5196548"/>
            <a:ext cx="11239500" cy="171450"/>
          </a:xfrm>
          <a:prstGeom prst="rect">
            <a:avLst/>
          </a:prstGeom>
          <a:noFill/>
          <a:ln/>
        </p:spPr>
        <p:txBody>
          <a:bodyPr wrap="none" lIns="0" tIns="0" rIns="0" bIns="0" rtlCol="0" anchor="t"/>
          <a:lstStyle/>
          <a:p>
            <a:pPr algn="l" indent="0" marL="0">
              <a:buNone/>
            </a:pPr>
            <a:r>
              <a:rPr lang="en-US" sz="1125" dirty="0">
                <a:solidFill>
                  <a:srgbClr val="A89A82"/>
                </a:solidFill>
                <a:latin typeface="Microsoft YaHei UI" pitchFamily="34" charset="0"/>
                <a:ea typeface="Microsoft YaHei" pitchFamily="34" charset="-122"/>
                <a:cs typeface="Microsoft YaHei UI" pitchFamily="34" charset="-120"/>
              </a:rPr>
              <a:t>Peers are closing stores, and tax and standards are changing</a:t>
            </a:r>
            <a:endParaRPr lang="en-US" sz="1125" dirty="0">
              <a:latin typeface="Microsoft YaHei UI" pitchFamily="34" charset="0"/>
              <a:ea typeface="Microsoft YaHei" pitchFamily="34" charset="-122"/>
              <a:cs typeface="Microsoft YaHei UI" pitchFamily="34" charset="-120"/>
            </a:endParaRPr>
          </a:p>
        </p:txBody>
      </p:sp>
      <p:sp>
        <p:nvSpPr>
          <p:cNvPr id="19" name="Text 16"/>
          <p:cNvSpPr/>
          <p:nvPr/>
        </p:nvSpPr>
        <p:spPr>
          <a:xfrm>
            <a:off x="0" y="6347265"/>
            <a:ext cx="11620500" cy="114300"/>
          </a:xfrm>
          <a:prstGeom prst="rect">
            <a:avLst/>
          </a:prstGeom>
          <a:noFill/>
          <a:ln/>
        </p:spPr>
        <p:txBody>
          <a:bodyPr wrap="none" lIns="0" tIns="0" rIns="0" bIns="0" rtlCol="0" anchor="t"/>
          <a:lstStyle/>
          <a:p>
            <a:pPr algn="r" indent="0" marL="0">
              <a:buNone/>
            </a:pPr>
            <a:r>
              <a:rPr lang="en-US" sz="750" dirty="0">
                <a:solidFill>
                  <a:srgbClr val="6F6656"/>
                </a:solidFill>
                <a:latin typeface="Microsoft YaHei UI" pitchFamily="34" charset="0"/>
                <a:ea typeface="Microsoft YaHei" pitchFamily="34" charset="-122"/>
                <a:cs typeface="Microsoft YaHei UI" pitchFamily="34" charset="-120"/>
              </a:rPr>
              <a:t>Illustration (AI-generated)</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09"/>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10</a:t>
            </a:fld>
            <a:endParaRPr lang="en-US" sz="900" dirty="0">
              <a:latin typeface="Times New Roman" pitchFamily="34" charset="0"/>
              <a:ea typeface="SimSun" pitchFamily="34" charset="-122"/>
              <a:cs typeface="Times New Roman" pitchFamily="34" charset="-120"/>
            </a:endParaRPr>
          </a:p>
        </p:txBody>
      </p:sp>
      <p:sp>
        <p:nvSpPr>
          <p:cNvPr id="11" name="Shape 9"/>
          <p:cNvSpPr/>
          <p:nvPr/>
        </p:nvSpPr>
        <p:spPr>
          <a:xfrm>
            <a:off x="4421212" y="462915"/>
            <a:ext cx="266700" cy="7620"/>
          </a:xfrm>
          <a:prstGeom prst="rect">
            <a:avLst/>
          </a:prstGeom>
          <a:solidFill>
            <a:srgbClr val="C6A15B"/>
          </a:solidFill>
          <a:ln/>
        </p:spPr>
      </p:sp>
      <p:sp>
        <p:nvSpPr>
          <p:cNvPr id="12" name="Text 10"/>
          <p:cNvSpPr/>
          <p:nvPr/>
        </p:nvSpPr>
        <p:spPr>
          <a:xfrm>
            <a:off x="0" y="394864"/>
            <a:ext cx="12192000" cy="137160"/>
          </a:xfrm>
          <a:prstGeom prst="rect">
            <a:avLst/>
          </a:prstGeom>
          <a:noFill/>
          <a:ln/>
        </p:spPr>
        <p:txBody>
          <a:bodyPr wrap="none" lIns="0" tIns="0" rIns="0" bIns="0" rtlCol="0" anchor="t"/>
          <a:lstStyle/>
          <a:p>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p</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d</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504088" y="462915"/>
            <a:ext cx="266700" cy="7620"/>
          </a:xfrm>
          <a:prstGeom prst="rect">
            <a:avLst/>
          </a:prstGeom>
          <a:solidFill>
            <a:srgbClr val="C6A15B"/>
          </a:solidFill>
          <a:ln/>
        </p:spPr>
      </p:sp>
      <p:sp>
        <p:nvSpPr>
          <p:cNvPr id="14" name="Text 12"/>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Most peers close stores, Laopu and CHJ open more</a:t>
            </a:r>
            <a:endParaRPr lang="en-US" sz="2250" dirty="0">
              <a:latin typeface="Times New Roman" pitchFamily="34" charset="0"/>
              <a:ea typeface="SimSun" pitchFamily="34" charset="-122"/>
              <a:cs typeface="Times New Roman" pitchFamily="34" charset="-120"/>
            </a:endParaRPr>
          </a:p>
        </p:txBody>
      </p:sp>
      <p:sp>
        <p:nvSpPr>
          <p:cNvPr id="15" name="Shape 13"/>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6" name="Shape 14"/>
          <p:cNvSpPr/>
          <p:nvPr/>
        </p:nvSpPr>
        <p:spPr>
          <a:xfrm>
            <a:off x="5753100" y="1483043"/>
            <a:ext cx="228600" cy="7144"/>
          </a:xfrm>
          <a:prstGeom prst="rect">
            <a:avLst/>
          </a:prstGeom>
          <a:solidFill>
            <a:srgbClr val="C6A15B"/>
          </a:solidFill>
          <a:ln/>
        </p:spPr>
      </p:sp>
      <p:sp>
        <p:nvSpPr>
          <p:cNvPr id="17" name="Shape 15"/>
          <p:cNvSpPr/>
          <p:nvPr/>
        </p:nvSpPr>
        <p:spPr>
          <a:xfrm>
            <a:off x="6210300" y="1483043"/>
            <a:ext cx="228600" cy="7144"/>
          </a:xfrm>
          <a:prstGeom prst="rect">
            <a:avLst/>
          </a:prstGeom>
          <a:solidFill>
            <a:srgbClr val="C6A15B"/>
          </a:solidFill>
          <a:ln/>
        </p:spPr>
      </p:sp>
      <p:sp>
        <p:nvSpPr>
          <p:cNvPr id="18" name="Shape 16"/>
          <p:cNvSpPr/>
          <p:nvPr/>
        </p:nvSpPr>
        <p:spPr>
          <a:xfrm>
            <a:off x="8377238" y="1866900"/>
            <a:ext cx="9525" cy="3752850"/>
          </a:xfrm>
          <a:prstGeom prst="rect">
            <a:avLst/>
          </a:prstGeom>
          <a:solidFill>
            <a:srgbClr val="A89A82"/>
          </a:solidFill>
          <a:ln/>
        </p:spPr>
      </p:sp>
      <p:sp>
        <p:nvSpPr>
          <p:cNvPr id="19" name="Text 17"/>
          <p:cNvSpPr/>
          <p:nvPr/>
        </p:nvSpPr>
        <p:spPr>
          <a:xfrm>
            <a:off x="0" y="1766102"/>
            <a:ext cx="8305800" cy="125730"/>
          </a:xfrm>
          <a:prstGeom prst="rect">
            <a:avLst/>
          </a:prstGeom>
          <a:noFill/>
          <a:ln/>
        </p:spPr>
        <p:txBody>
          <a:bodyPr wrap="none" lIns="0" tIns="0" rIns="0" bIns="0" rtlCol="0" anchor="t"/>
          <a:lstStyle/>
          <a:p>
            <a:pPr algn="r" indent="0" marL="0">
              <a:buNone/>
            </a:pPr>
            <a:r>
              <a:rPr lang="en-US" sz="825" dirty="0">
                <a:solidFill>
                  <a:srgbClr val="6F6656"/>
                </a:solidFill>
                <a:latin typeface="Microsoft YaHei UI" pitchFamily="34" charset="0"/>
                <a:ea typeface="Microsoft YaHei" pitchFamily="34" charset="-122"/>
                <a:cs typeface="Microsoft YaHei UI" pitchFamily="34" charset="-120"/>
              </a:rPr>
              <a:t>← Net closures</a:t>
            </a:r>
            <a:endParaRPr lang="en-US" sz="825" dirty="0">
              <a:latin typeface="Microsoft YaHei UI" pitchFamily="34" charset="0"/>
              <a:ea typeface="Microsoft YaHei" pitchFamily="34" charset="-122"/>
              <a:cs typeface="Microsoft YaHei UI" pitchFamily="34" charset="-120"/>
            </a:endParaRPr>
          </a:p>
        </p:txBody>
      </p:sp>
      <p:sp>
        <p:nvSpPr>
          <p:cNvPr id="20" name="Text 18"/>
          <p:cNvSpPr/>
          <p:nvPr/>
        </p:nvSpPr>
        <p:spPr>
          <a:xfrm>
            <a:off x="8458200" y="1766102"/>
            <a:ext cx="37338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Net openings →</a:t>
            </a:r>
            <a:endParaRPr lang="en-US" sz="825" dirty="0">
              <a:latin typeface="Microsoft YaHei UI" pitchFamily="34" charset="0"/>
              <a:ea typeface="Microsoft YaHei" pitchFamily="34" charset="-122"/>
              <a:cs typeface="Microsoft YaHei UI" pitchFamily="34" charset="-120"/>
            </a:endParaRPr>
          </a:p>
        </p:txBody>
      </p:sp>
      <p:sp>
        <p:nvSpPr>
          <p:cNvPr id="21" name="Text 19"/>
          <p:cNvSpPr/>
          <p:nvPr/>
        </p:nvSpPr>
        <p:spPr>
          <a:xfrm>
            <a:off x="609600" y="2053444"/>
            <a:ext cx="11582400" cy="194310"/>
          </a:xfrm>
          <a:prstGeom prst="rect">
            <a:avLst/>
          </a:prstGeom>
          <a:noFill/>
          <a:ln/>
        </p:spPr>
        <p:txBody>
          <a:bodyPr wrap="none" lIns="0" tIns="0" rIns="0" bIns="0" rtlCol="0" anchor="t"/>
          <a:lstStyle/>
          <a:p>
            <a:pPr algn="l" indent="0" marL="0">
              <a:buNone/>
            </a:pPr>
            <a:r>
              <a:rPr lang="en-US" sz="1275" b="1" dirty="0">
                <a:solidFill>
                  <a:srgbClr val="F5EFE3"/>
                </a:solidFill>
                <a:latin typeface="Times New Roman" pitchFamily="34" charset="0"/>
                <a:ea typeface="SimSun" pitchFamily="34" charset="-122"/>
                <a:cs typeface="Times New Roman" pitchFamily="34" charset="-120"/>
              </a:rPr>
              <a:t>Chow Tai Fook</a:t>
            </a:r>
            <a:endParaRPr lang="en-US" sz="1275" dirty="0">
              <a:latin typeface="Times New Roman" pitchFamily="34" charset="0"/>
              <a:ea typeface="SimSun" pitchFamily="34" charset="-122"/>
              <a:cs typeface="Times New Roman" pitchFamily="34" charset="-120"/>
            </a:endParaRPr>
          </a:p>
        </p:txBody>
      </p:sp>
      <p:sp>
        <p:nvSpPr>
          <p:cNvPr id="22" name="Text 20"/>
          <p:cNvSpPr/>
          <p:nvPr/>
        </p:nvSpPr>
        <p:spPr>
          <a:xfrm>
            <a:off x="609600" y="2299140"/>
            <a:ext cx="11582400" cy="114300"/>
          </a:xfrm>
          <a:prstGeom prst="rect">
            <a:avLst/>
          </a:prstGeom>
          <a:noFill/>
          <a:ln/>
        </p:spPr>
        <p:txBody>
          <a:bodyPr wrap="none" lIns="0" tIns="0" rIns="0" bIns="0" rtlCol="0" anchor="t"/>
          <a:lstStyle/>
          <a:p>
            <a:pPr algn="l" indent="0" marL="0">
              <a:buNone/>
            </a:pPr>
            <a:r>
              <a:rPr lang="en-US" sz="750" dirty="0">
                <a:solidFill>
                  <a:srgbClr val="6F6656"/>
                </a:solidFill>
                <a:latin typeface="Microsoft YaHei UI" pitchFamily="34" charset="0"/>
                <a:ea typeface="Microsoft YaHei" pitchFamily="34" charset="-122"/>
                <a:cs typeface="Microsoft YaHei UI" pitchFamily="34" charset="-120"/>
              </a:rPr>
              <a:t>mainland POS · Mar 2024 to Jun 2026</a:t>
            </a:r>
            <a:endParaRPr lang="en-US" sz="750" dirty="0">
              <a:latin typeface="Microsoft YaHei UI" pitchFamily="34" charset="0"/>
              <a:ea typeface="Microsoft YaHei" pitchFamily="34" charset="-122"/>
              <a:cs typeface="Microsoft YaHei UI" pitchFamily="34" charset="-120"/>
            </a:endParaRPr>
          </a:p>
        </p:txBody>
      </p:sp>
      <p:sp>
        <p:nvSpPr>
          <p:cNvPr id="23" name="Text 21"/>
          <p:cNvSpPr/>
          <p:nvPr/>
        </p:nvSpPr>
        <p:spPr>
          <a:xfrm>
            <a:off x="0" y="2099839"/>
            <a:ext cx="4286250" cy="137160"/>
          </a:xfrm>
          <a:prstGeom prst="rect">
            <a:avLst/>
          </a:prstGeom>
          <a:noFill/>
          <a:ln/>
        </p:spPr>
        <p:txBody>
          <a:bodyPr wrap="none" lIns="0" tIns="0" rIns="0" bIns="0" rtlCol="0" anchor="t"/>
          <a:lstStyle/>
          <a:p>
            <a:pPr algn="r" indent="0" marL="0">
              <a:buNone/>
            </a:pPr>
            <a:r>
              <a:rPr lang="en-US" sz="900" dirty="0">
                <a:solidFill>
                  <a:srgbClr val="A89A82"/>
                </a:solidFill>
                <a:latin typeface="Microsoft YaHei UI" pitchFamily="34" charset="0"/>
                <a:ea typeface="Microsoft YaHei" pitchFamily="34" charset="-122"/>
                <a:cs typeface="Microsoft YaHei UI" pitchFamily="34" charset="-120"/>
              </a:rPr>
              <a:t>7,170 → 5,047</a:t>
            </a:r>
            <a:endParaRPr lang="en-US" sz="900" dirty="0">
              <a:latin typeface="Microsoft YaHei UI" pitchFamily="34" charset="0"/>
              <a:ea typeface="Microsoft YaHei" pitchFamily="34" charset="-122"/>
              <a:cs typeface="Microsoft YaHei UI" pitchFamily="34" charset="-120"/>
            </a:endParaRPr>
          </a:p>
        </p:txBody>
      </p:sp>
      <p:sp>
        <p:nvSpPr>
          <p:cNvPr id="24" name="Shape 22"/>
          <p:cNvSpPr/>
          <p:nvPr/>
        </p:nvSpPr>
        <p:spPr>
          <a:xfrm>
            <a:off x="5238750" y="2095500"/>
            <a:ext cx="3143250" cy="171450"/>
          </a:xfrm>
          <a:prstGeom prst="rect">
            <a:avLst/>
          </a:prstGeom>
          <a:solidFill>
            <a:srgbClr val="8C6F45"/>
          </a:solidFill>
          <a:ln/>
        </p:spPr>
      </p:sp>
      <p:sp>
        <p:nvSpPr>
          <p:cNvPr id="25" name="Text 23"/>
          <p:cNvSpPr/>
          <p:nvPr/>
        </p:nvSpPr>
        <p:spPr>
          <a:xfrm>
            <a:off x="0" y="2100086"/>
            <a:ext cx="5162550" cy="160020"/>
          </a:xfrm>
          <a:prstGeom prst="rect">
            <a:avLst/>
          </a:prstGeom>
          <a:noFill/>
          <a:ln/>
        </p:spPr>
        <p:txBody>
          <a:bodyPr wrap="none" lIns="0" tIns="0" rIns="0" bIns="0" rtlCol="0" anchor="t"/>
          <a:lstStyle/>
          <a:p>
            <a:pPr algn="r" indent="0" marL="0">
              <a:buNone/>
            </a:pPr>
            <a:r>
              <a:rPr lang="en-US" sz="1050" b="1" dirty="0">
                <a:solidFill>
                  <a:srgbClr val="F5EFE3"/>
                </a:solidFill>
                <a:latin typeface="Times New Roman" pitchFamily="34" charset="0"/>
                <a:ea typeface="SimSun" pitchFamily="34" charset="-122"/>
                <a:cs typeface="Times New Roman" pitchFamily="34" charset="-120"/>
              </a:rPr>
              <a:t>−2,123</a:t>
            </a:r>
            <a:endParaRPr lang="en-US" sz="1050" dirty="0">
              <a:latin typeface="Times New Roman" pitchFamily="34" charset="0"/>
              <a:ea typeface="SimSun" pitchFamily="34" charset="-122"/>
              <a:cs typeface="Times New Roman" pitchFamily="34" charset="-120"/>
            </a:endParaRPr>
          </a:p>
        </p:txBody>
      </p:sp>
      <p:sp>
        <p:nvSpPr>
          <p:cNvPr id="26" name="Shape 24"/>
          <p:cNvSpPr/>
          <p:nvPr/>
        </p:nvSpPr>
        <p:spPr>
          <a:xfrm>
            <a:off x="609600" y="2474119"/>
            <a:ext cx="10972800" cy="7144"/>
          </a:xfrm>
          <a:prstGeom prst="rect">
            <a:avLst/>
          </a:prstGeom>
          <a:solidFill>
            <a:srgbClr val="2E2822"/>
          </a:solidFill>
          <a:ln/>
        </p:spPr>
      </p:sp>
      <p:sp>
        <p:nvSpPr>
          <p:cNvPr id="27" name="Text 25"/>
          <p:cNvSpPr/>
          <p:nvPr/>
        </p:nvSpPr>
        <p:spPr>
          <a:xfrm>
            <a:off x="609600" y="2548744"/>
            <a:ext cx="11582400" cy="194310"/>
          </a:xfrm>
          <a:prstGeom prst="rect">
            <a:avLst/>
          </a:prstGeom>
          <a:noFill/>
          <a:ln/>
        </p:spPr>
        <p:txBody>
          <a:bodyPr wrap="none" lIns="0" tIns="0" rIns="0" bIns="0" rtlCol="0" anchor="t"/>
          <a:lstStyle/>
          <a:p>
            <a:pPr algn="l" indent="0" marL="0">
              <a:buNone/>
            </a:pPr>
            <a:r>
              <a:rPr lang="en-US" sz="1275" b="1" dirty="0">
                <a:solidFill>
                  <a:srgbClr val="F5EFE3"/>
                </a:solidFill>
                <a:latin typeface="Times New Roman" pitchFamily="34" charset="0"/>
                <a:ea typeface="SimSun" pitchFamily="34" charset="-122"/>
                <a:cs typeface="Times New Roman" pitchFamily="34" charset="-120"/>
              </a:rPr>
              <a:t>China Gold</a:t>
            </a:r>
            <a:endParaRPr lang="en-US" sz="1275" dirty="0">
              <a:latin typeface="Times New Roman" pitchFamily="34" charset="0"/>
              <a:ea typeface="SimSun" pitchFamily="34" charset="-122"/>
              <a:cs typeface="Times New Roman" pitchFamily="34" charset="-120"/>
            </a:endParaRPr>
          </a:p>
        </p:txBody>
      </p:sp>
      <p:sp>
        <p:nvSpPr>
          <p:cNvPr id="28" name="Text 26"/>
          <p:cNvSpPr/>
          <p:nvPr/>
        </p:nvSpPr>
        <p:spPr>
          <a:xfrm>
            <a:off x="609600" y="2794440"/>
            <a:ext cx="11582400" cy="114300"/>
          </a:xfrm>
          <a:prstGeom prst="rect">
            <a:avLst/>
          </a:prstGeom>
          <a:noFill/>
          <a:ln/>
        </p:spPr>
        <p:txBody>
          <a:bodyPr wrap="none" lIns="0" tIns="0" rIns="0" bIns="0" rtlCol="0" anchor="t"/>
          <a:lstStyle/>
          <a:p>
            <a:pPr algn="l" indent="0" marL="0">
              <a:buNone/>
            </a:pPr>
            <a:r>
              <a:rPr lang="en-US" sz="750" dirty="0">
                <a:solidFill>
                  <a:srgbClr val="6F6656"/>
                </a:solidFill>
                <a:latin typeface="Microsoft YaHei UI" pitchFamily="34" charset="0"/>
                <a:ea typeface="Microsoft YaHei" pitchFamily="34" charset="-122"/>
                <a:cs typeface="Microsoft YaHei UI" pitchFamily="34" charset="-120"/>
              </a:rPr>
              <a:t>stores · 2025</a:t>
            </a:r>
            <a:endParaRPr lang="en-US" sz="750" dirty="0">
              <a:latin typeface="Microsoft YaHei UI" pitchFamily="34" charset="0"/>
              <a:ea typeface="Microsoft YaHei" pitchFamily="34" charset="-122"/>
              <a:cs typeface="Microsoft YaHei UI" pitchFamily="34" charset="-120"/>
            </a:endParaRPr>
          </a:p>
        </p:txBody>
      </p:sp>
      <p:sp>
        <p:nvSpPr>
          <p:cNvPr id="29" name="Text 27"/>
          <p:cNvSpPr/>
          <p:nvPr/>
        </p:nvSpPr>
        <p:spPr>
          <a:xfrm>
            <a:off x="0" y="2595139"/>
            <a:ext cx="4286250" cy="137160"/>
          </a:xfrm>
          <a:prstGeom prst="rect">
            <a:avLst/>
          </a:prstGeom>
          <a:noFill/>
          <a:ln/>
        </p:spPr>
        <p:txBody>
          <a:bodyPr wrap="none" lIns="0" tIns="0" rIns="0" bIns="0" rtlCol="0" anchor="t"/>
          <a:lstStyle/>
          <a:p>
            <a:pPr algn="r" indent="0" marL="0">
              <a:buNone/>
            </a:pPr>
            <a:r>
              <a:rPr lang="en-US" sz="900" dirty="0">
                <a:solidFill>
                  <a:srgbClr val="A89A82"/>
                </a:solidFill>
                <a:latin typeface="Microsoft YaHei UI" pitchFamily="34" charset="0"/>
                <a:ea typeface="Microsoft YaHei" pitchFamily="34" charset="-122"/>
                <a:cs typeface="Microsoft YaHei UI" pitchFamily="34" charset="-120"/>
              </a:rPr>
              <a:t>4,236 → 3,311</a:t>
            </a:r>
            <a:endParaRPr lang="en-US" sz="900" dirty="0">
              <a:latin typeface="Microsoft YaHei UI" pitchFamily="34" charset="0"/>
              <a:ea typeface="Microsoft YaHei" pitchFamily="34" charset="-122"/>
              <a:cs typeface="Microsoft YaHei UI" pitchFamily="34" charset="-120"/>
            </a:endParaRPr>
          </a:p>
        </p:txBody>
      </p:sp>
      <p:sp>
        <p:nvSpPr>
          <p:cNvPr id="30" name="Shape 28"/>
          <p:cNvSpPr/>
          <p:nvPr/>
        </p:nvSpPr>
        <p:spPr>
          <a:xfrm>
            <a:off x="7012473" y="2590800"/>
            <a:ext cx="1369527" cy="171450"/>
          </a:xfrm>
          <a:prstGeom prst="rect">
            <a:avLst/>
          </a:prstGeom>
          <a:solidFill>
            <a:srgbClr val="8C6F45"/>
          </a:solidFill>
          <a:ln/>
        </p:spPr>
      </p:sp>
      <p:sp>
        <p:nvSpPr>
          <p:cNvPr id="31" name="Text 29"/>
          <p:cNvSpPr/>
          <p:nvPr/>
        </p:nvSpPr>
        <p:spPr>
          <a:xfrm>
            <a:off x="0" y="2595386"/>
            <a:ext cx="6936273" cy="160020"/>
          </a:xfrm>
          <a:prstGeom prst="rect">
            <a:avLst/>
          </a:prstGeom>
          <a:noFill/>
          <a:ln/>
        </p:spPr>
        <p:txBody>
          <a:bodyPr wrap="none" lIns="0" tIns="0" rIns="0" bIns="0" rtlCol="0" anchor="t"/>
          <a:lstStyle/>
          <a:p>
            <a:pPr algn="r" indent="0" marL="0">
              <a:buNone/>
            </a:pPr>
            <a:r>
              <a:rPr lang="en-US" sz="1050" b="1" dirty="0">
                <a:solidFill>
                  <a:srgbClr val="F5EFE3"/>
                </a:solidFill>
                <a:latin typeface="Times New Roman" pitchFamily="34" charset="0"/>
                <a:ea typeface="SimSun" pitchFamily="34" charset="-122"/>
                <a:cs typeface="Times New Roman" pitchFamily="34" charset="-120"/>
              </a:rPr>
              <a:t>−925</a:t>
            </a:r>
            <a:endParaRPr lang="en-US" sz="1050" dirty="0">
              <a:latin typeface="Times New Roman" pitchFamily="34" charset="0"/>
              <a:ea typeface="SimSun" pitchFamily="34" charset="-122"/>
              <a:cs typeface="Times New Roman" pitchFamily="34" charset="-120"/>
            </a:endParaRPr>
          </a:p>
        </p:txBody>
      </p:sp>
      <p:sp>
        <p:nvSpPr>
          <p:cNvPr id="32" name="Shape 30"/>
          <p:cNvSpPr/>
          <p:nvPr/>
        </p:nvSpPr>
        <p:spPr>
          <a:xfrm>
            <a:off x="609600" y="2969419"/>
            <a:ext cx="10972800" cy="7144"/>
          </a:xfrm>
          <a:prstGeom prst="rect">
            <a:avLst/>
          </a:prstGeom>
          <a:solidFill>
            <a:srgbClr val="2E2822"/>
          </a:solidFill>
          <a:ln/>
        </p:spPr>
      </p:sp>
      <p:sp>
        <p:nvSpPr>
          <p:cNvPr id="33" name="Text 31"/>
          <p:cNvSpPr/>
          <p:nvPr/>
        </p:nvSpPr>
        <p:spPr>
          <a:xfrm>
            <a:off x="609600" y="3044044"/>
            <a:ext cx="11582400" cy="194310"/>
          </a:xfrm>
          <a:prstGeom prst="rect">
            <a:avLst/>
          </a:prstGeom>
          <a:noFill/>
          <a:ln/>
        </p:spPr>
        <p:txBody>
          <a:bodyPr wrap="none" lIns="0" tIns="0" rIns="0" bIns="0" rtlCol="0" anchor="t"/>
          <a:lstStyle/>
          <a:p>
            <a:pPr algn="l" indent="0" marL="0">
              <a:buNone/>
            </a:pPr>
            <a:r>
              <a:rPr lang="en-US" sz="1275" b="1" dirty="0">
                <a:solidFill>
                  <a:srgbClr val="F5EFE3"/>
                </a:solidFill>
                <a:latin typeface="Times New Roman" pitchFamily="34" charset="0"/>
                <a:ea typeface="SimSun" pitchFamily="34" charset="-122"/>
                <a:cs typeface="Times New Roman" pitchFamily="34" charset="-120"/>
              </a:rPr>
              <a:t>Lao Feng Xiang</a:t>
            </a:r>
            <a:endParaRPr lang="en-US" sz="1275" dirty="0">
              <a:latin typeface="Times New Roman" pitchFamily="34" charset="0"/>
              <a:ea typeface="SimSun" pitchFamily="34" charset="-122"/>
              <a:cs typeface="Times New Roman" pitchFamily="34" charset="-120"/>
            </a:endParaRPr>
          </a:p>
        </p:txBody>
      </p:sp>
      <p:sp>
        <p:nvSpPr>
          <p:cNvPr id="34" name="Text 32"/>
          <p:cNvSpPr/>
          <p:nvPr/>
        </p:nvSpPr>
        <p:spPr>
          <a:xfrm>
            <a:off x="609600" y="3289740"/>
            <a:ext cx="11582400" cy="114300"/>
          </a:xfrm>
          <a:prstGeom prst="rect">
            <a:avLst/>
          </a:prstGeom>
          <a:noFill/>
          <a:ln/>
        </p:spPr>
        <p:txBody>
          <a:bodyPr wrap="none" lIns="0" tIns="0" rIns="0" bIns="0" rtlCol="0" anchor="t"/>
          <a:lstStyle/>
          <a:p>
            <a:pPr algn="l" indent="0" marL="0">
              <a:buNone/>
            </a:pPr>
            <a:r>
              <a:rPr lang="en-US" sz="750" dirty="0">
                <a:solidFill>
                  <a:srgbClr val="6F6656"/>
                </a:solidFill>
                <a:latin typeface="Microsoft YaHei UI" pitchFamily="34" charset="0"/>
                <a:ea typeface="Microsoft YaHei" pitchFamily="34" charset="-122"/>
                <a:cs typeface="Microsoft YaHei UI" pitchFamily="34" charset="-120"/>
              </a:rPr>
              <a:t>outlets · end 2024 to Jun 2026</a:t>
            </a:r>
            <a:endParaRPr lang="en-US" sz="750" dirty="0">
              <a:latin typeface="Microsoft YaHei UI" pitchFamily="34" charset="0"/>
              <a:ea typeface="Microsoft YaHei" pitchFamily="34" charset="-122"/>
              <a:cs typeface="Microsoft YaHei UI" pitchFamily="34" charset="-120"/>
            </a:endParaRPr>
          </a:p>
        </p:txBody>
      </p:sp>
      <p:sp>
        <p:nvSpPr>
          <p:cNvPr id="35" name="Text 33"/>
          <p:cNvSpPr/>
          <p:nvPr/>
        </p:nvSpPr>
        <p:spPr>
          <a:xfrm>
            <a:off x="0" y="3090439"/>
            <a:ext cx="4286250" cy="137160"/>
          </a:xfrm>
          <a:prstGeom prst="rect">
            <a:avLst/>
          </a:prstGeom>
          <a:noFill/>
          <a:ln/>
        </p:spPr>
        <p:txBody>
          <a:bodyPr wrap="none" lIns="0" tIns="0" rIns="0" bIns="0" rtlCol="0" anchor="t"/>
          <a:lstStyle/>
          <a:p>
            <a:pPr algn="r" indent="0" marL="0">
              <a:buNone/>
            </a:pPr>
            <a:r>
              <a:rPr lang="en-US" sz="900" dirty="0">
                <a:solidFill>
                  <a:srgbClr val="A89A82"/>
                </a:solidFill>
                <a:latin typeface="Microsoft YaHei UI" pitchFamily="34" charset="0"/>
                <a:ea typeface="Microsoft YaHei" pitchFamily="34" charset="-122"/>
                <a:cs typeface="Microsoft YaHei UI" pitchFamily="34" charset="-120"/>
              </a:rPr>
              <a:t>5,838 → 4,916</a:t>
            </a:r>
            <a:endParaRPr lang="en-US" sz="900" dirty="0">
              <a:latin typeface="Microsoft YaHei UI" pitchFamily="34" charset="0"/>
              <a:ea typeface="Microsoft YaHei" pitchFamily="34" charset="-122"/>
              <a:cs typeface="Microsoft YaHei UI" pitchFamily="34" charset="-120"/>
            </a:endParaRPr>
          </a:p>
        </p:txBody>
      </p:sp>
      <p:sp>
        <p:nvSpPr>
          <p:cNvPr id="36" name="Shape 34"/>
          <p:cNvSpPr/>
          <p:nvPr/>
        </p:nvSpPr>
        <p:spPr>
          <a:xfrm>
            <a:off x="7016915" y="3086100"/>
            <a:ext cx="1365085" cy="171450"/>
          </a:xfrm>
          <a:prstGeom prst="rect">
            <a:avLst/>
          </a:prstGeom>
          <a:solidFill>
            <a:srgbClr val="8C6F45"/>
          </a:solidFill>
          <a:ln/>
        </p:spPr>
      </p:sp>
      <p:sp>
        <p:nvSpPr>
          <p:cNvPr id="37" name="Text 35"/>
          <p:cNvSpPr/>
          <p:nvPr/>
        </p:nvSpPr>
        <p:spPr>
          <a:xfrm>
            <a:off x="0" y="3090686"/>
            <a:ext cx="6940715" cy="160020"/>
          </a:xfrm>
          <a:prstGeom prst="rect">
            <a:avLst/>
          </a:prstGeom>
          <a:noFill/>
          <a:ln/>
        </p:spPr>
        <p:txBody>
          <a:bodyPr wrap="none" lIns="0" tIns="0" rIns="0" bIns="0" rtlCol="0" anchor="t"/>
          <a:lstStyle/>
          <a:p>
            <a:pPr algn="r" indent="0" marL="0">
              <a:buNone/>
            </a:pPr>
            <a:r>
              <a:rPr lang="en-US" sz="1050" b="1" dirty="0">
                <a:solidFill>
                  <a:srgbClr val="F5EFE3"/>
                </a:solidFill>
                <a:latin typeface="Times New Roman" pitchFamily="34" charset="0"/>
                <a:ea typeface="SimSun" pitchFamily="34" charset="-122"/>
                <a:cs typeface="Times New Roman" pitchFamily="34" charset="-120"/>
              </a:rPr>
              <a:t>−922</a:t>
            </a:r>
            <a:endParaRPr lang="en-US" sz="1050" dirty="0">
              <a:latin typeface="Times New Roman" pitchFamily="34" charset="0"/>
              <a:ea typeface="SimSun" pitchFamily="34" charset="-122"/>
              <a:cs typeface="Times New Roman" pitchFamily="34" charset="-120"/>
            </a:endParaRPr>
          </a:p>
        </p:txBody>
      </p:sp>
      <p:sp>
        <p:nvSpPr>
          <p:cNvPr id="38" name="Shape 36"/>
          <p:cNvSpPr/>
          <p:nvPr/>
        </p:nvSpPr>
        <p:spPr>
          <a:xfrm>
            <a:off x="609600" y="3464719"/>
            <a:ext cx="10972800" cy="7144"/>
          </a:xfrm>
          <a:prstGeom prst="rect">
            <a:avLst/>
          </a:prstGeom>
          <a:solidFill>
            <a:srgbClr val="2E2822"/>
          </a:solidFill>
          <a:ln/>
        </p:spPr>
      </p:sp>
      <p:sp>
        <p:nvSpPr>
          <p:cNvPr id="39" name="Text 37"/>
          <p:cNvSpPr/>
          <p:nvPr/>
        </p:nvSpPr>
        <p:spPr>
          <a:xfrm>
            <a:off x="609600" y="3539344"/>
            <a:ext cx="11582400" cy="194310"/>
          </a:xfrm>
          <a:prstGeom prst="rect">
            <a:avLst/>
          </a:prstGeom>
          <a:noFill/>
          <a:ln/>
        </p:spPr>
        <p:txBody>
          <a:bodyPr wrap="none" lIns="0" tIns="0" rIns="0" bIns="0" rtlCol="0" anchor="t"/>
          <a:lstStyle/>
          <a:p>
            <a:pPr algn="l" indent="0" marL="0">
              <a:buNone/>
            </a:pPr>
            <a:r>
              <a:rPr lang="en-US" sz="1275" b="1" dirty="0">
                <a:solidFill>
                  <a:srgbClr val="F5EFE3"/>
                </a:solidFill>
                <a:latin typeface="Times New Roman" pitchFamily="34" charset="0"/>
                <a:ea typeface="SimSun" pitchFamily="34" charset="-122"/>
                <a:cs typeface="Times New Roman" pitchFamily="34" charset="-120"/>
              </a:rPr>
              <a:t>Luk Fook</a:t>
            </a:r>
            <a:endParaRPr lang="en-US" sz="1275" dirty="0">
              <a:latin typeface="Times New Roman" pitchFamily="34" charset="0"/>
              <a:ea typeface="SimSun" pitchFamily="34" charset="-122"/>
              <a:cs typeface="Times New Roman" pitchFamily="34" charset="-120"/>
            </a:endParaRPr>
          </a:p>
        </p:txBody>
      </p:sp>
      <p:sp>
        <p:nvSpPr>
          <p:cNvPr id="40" name="Text 38"/>
          <p:cNvSpPr/>
          <p:nvPr/>
        </p:nvSpPr>
        <p:spPr>
          <a:xfrm>
            <a:off x="609600" y="3785040"/>
            <a:ext cx="11582400" cy="114300"/>
          </a:xfrm>
          <a:prstGeom prst="rect">
            <a:avLst/>
          </a:prstGeom>
          <a:noFill/>
          <a:ln/>
        </p:spPr>
        <p:txBody>
          <a:bodyPr wrap="none" lIns="0" tIns="0" rIns="0" bIns="0" rtlCol="0" anchor="t"/>
          <a:lstStyle/>
          <a:p>
            <a:pPr algn="l" indent="0" marL="0">
              <a:buNone/>
            </a:pPr>
            <a:r>
              <a:rPr lang="en-US" sz="750" dirty="0">
                <a:solidFill>
                  <a:srgbClr val="6F6656"/>
                </a:solidFill>
                <a:latin typeface="Microsoft YaHei UI" pitchFamily="34" charset="0"/>
                <a:ea typeface="Microsoft YaHei" pitchFamily="34" charset="-122"/>
                <a:cs typeface="Microsoft YaHei UI" pitchFamily="34" charset="-120"/>
              </a:rPr>
              <a:t>mainland · Mar 2025 to Mar 2026</a:t>
            </a:r>
            <a:endParaRPr lang="en-US" sz="750" dirty="0">
              <a:latin typeface="Microsoft YaHei UI" pitchFamily="34" charset="0"/>
              <a:ea typeface="Microsoft YaHei" pitchFamily="34" charset="-122"/>
              <a:cs typeface="Microsoft YaHei UI" pitchFamily="34" charset="-120"/>
            </a:endParaRPr>
          </a:p>
        </p:txBody>
      </p:sp>
      <p:sp>
        <p:nvSpPr>
          <p:cNvPr id="41" name="Text 39"/>
          <p:cNvSpPr/>
          <p:nvPr/>
        </p:nvSpPr>
        <p:spPr>
          <a:xfrm>
            <a:off x="0" y="3585739"/>
            <a:ext cx="4286250" cy="137160"/>
          </a:xfrm>
          <a:prstGeom prst="rect">
            <a:avLst/>
          </a:prstGeom>
          <a:noFill/>
          <a:ln/>
        </p:spPr>
        <p:txBody>
          <a:bodyPr wrap="none" lIns="0" tIns="0" rIns="0" bIns="0" rtlCol="0" anchor="t"/>
          <a:lstStyle/>
          <a:p>
            <a:pPr algn="r" indent="0" marL="0">
              <a:buNone/>
            </a:pPr>
            <a:r>
              <a:rPr lang="en-US" sz="900" dirty="0">
                <a:solidFill>
                  <a:srgbClr val="A89A82"/>
                </a:solidFill>
                <a:latin typeface="Microsoft YaHei UI" pitchFamily="34" charset="0"/>
                <a:ea typeface="Microsoft YaHei" pitchFamily="34" charset="-122"/>
                <a:cs typeface="Microsoft YaHei UI" pitchFamily="34" charset="-120"/>
              </a:rPr>
              <a:t>3,179 → 2,880</a:t>
            </a:r>
            <a:endParaRPr lang="en-US" sz="900" dirty="0">
              <a:latin typeface="Microsoft YaHei UI" pitchFamily="34" charset="0"/>
              <a:ea typeface="Microsoft YaHei" pitchFamily="34" charset="-122"/>
              <a:cs typeface="Microsoft YaHei UI" pitchFamily="34" charset="-120"/>
            </a:endParaRPr>
          </a:p>
        </p:txBody>
      </p:sp>
      <p:sp>
        <p:nvSpPr>
          <p:cNvPr id="42" name="Shape 40"/>
          <p:cNvSpPr/>
          <p:nvPr/>
        </p:nvSpPr>
        <p:spPr>
          <a:xfrm>
            <a:off x="7939310" y="3581400"/>
            <a:ext cx="442690" cy="171450"/>
          </a:xfrm>
          <a:prstGeom prst="rect">
            <a:avLst/>
          </a:prstGeom>
          <a:solidFill>
            <a:srgbClr val="8C6F45"/>
          </a:solidFill>
          <a:ln/>
        </p:spPr>
      </p:sp>
      <p:sp>
        <p:nvSpPr>
          <p:cNvPr id="43" name="Text 41"/>
          <p:cNvSpPr/>
          <p:nvPr/>
        </p:nvSpPr>
        <p:spPr>
          <a:xfrm>
            <a:off x="0" y="3585986"/>
            <a:ext cx="7863110" cy="160020"/>
          </a:xfrm>
          <a:prstGeom prst="rect">
            <a:avLst/>
          </a:prstGeom>
          <a:noFill/>
          <a:ln/>
        </p:spPr>
        <p:txBody>
          <a:bodyPr wrap="none" lIns="0" tIns="0" rIns="0" bIns="0" rtlCol="0" anchor="t"/>
          <a:lstStyle/>
          <a:p>
            <a:pPr algn="r" indent="0" marL="0">
              <a:buNone/>
            </a:pPr>
            <a:r>
              <a:rPr lang="en-US" sz="1050" b="1" dirty="0">
                <a:solidFill>
                  <a:srgbClr val="F5EFE3"/>
                </a:solidFill>
                <a:latin typeface="Times New Roman" pitchFamily="34" charset="0"/>
                <a:ea typeface="SimSun" pitchFamily="34" charset="-122"/>
                <a:cs typeface="Times New Roman" pitchFamily="34" charset="-120"/>
              </a:rPr>
              <a:t>−299</a:t>
            </a:r>
            <a:endParaRPr lang="en-US" sz="1050" dirty="0">
              <a:latin typeface="Times New Roman" pitchFamily="34" charset="0"/>
              <a:ea typeface="SimSun" pitchFamily="34" charset="-122"/>
              <a:cs typeface="Times New Roman" pitchFamily="34" charset="-120"/>
            </a:endParaRPr>
          </a:p>
        </p:txBody>
      </p:sp>
      <p:sp>
        <p:nvSpPr>
          <p:cNvPr id="44" name="Shape 42"/>
          <p:cNvSpPr/>
          <p:nvPr/>
        </p:nvSpPr>
        <p:spPr>
          <a:xfrm>
            <a:off x="609600" y="3960019"/>
            <a:ext cx="10972800" cy="7144"/>
          </a:xfrm>
          <a:prstGeom prst="rect">
            <a:avLst/>
          </a:prstGeom>
          <a:solidFill>
            <a:srgbClr val="2E2822"/>
          </a:solidFill>
          <a:ln/>
        </p:spPr>
      </p:sp>
      <p:sp>
        <p:nvSpPr>
          <p:cNvPr id="45" name="Text 43"/>
          <p:cNvSpPr/>
          <p:nvPr/>
        </p:nvSpPr>
        <p:spPr>
          <a:xfrm>
            <a:off x="609600" y="4034644"/>
            <a:ext cx="11582400" cy="194310"/>
          </a:xfrm>
          <a:prstGeom prst="rect">
            <a:avLst/>
          </a:prstGeom>
          <a:noFill/>
          <a:ln/>
        </p:spPr>
        <p:txBody>
          <a:bodyPr wrap="none" lIns="0" tIns="0" rIns="0" bIns="0" rtlCol="0" anchor="t"/>
          <a:lstStyle/>
          <a:p>
            <a:pPr algn="l" indent="0" marL="0">
              <a:buNone/>
            </a:pPr>
            <a:r>
              <a:rPr lang="en-US" sz="1275" b="1" dirty="0">
                <a:solidFill>
                  <a:srgbClr val="F5EFE3"/>
                </a:solidFill>
                <a:latin typeface="Times New Roman" pitchFamily="34" charset="0"/>
                <a:ea typeface="SimSun" pitchFamily="34" charset="-122"/>
                <a:cs typeface="Times New Roman" pitchFamily="34" charset="-120"/>
              </a:rPr>
              <a:t>Chow Sang Sang</a:t>
            </a:r>
            <a:endParaRPr lang="en-US" sz="1275" dirty="0">
              <a:latin typeface="Times New Roman" pitchFamily="34" charset="0"/>
              <a:ea typeface="SimSun" pitchFamily="34" charset="-122"/>
              <a:cs typeface="Times New Roman" pitchFamily="34" charset="-120"/>
            </a:endParaRPr>
          </a:p>
        </p:txBody>
      </p:sp>
      <p:sp>
        <p:nvSpPr>
          <p:cNvPr id="46" name="Text 44"/>
          <p:cNvSpPr/>
          <p:nvPr/>
        </p:nvSpPr>
        <p:spPr>
          <a:xfrm>
            <a:off x="609600" y="4280340"/>
            <a:ext cx="11582400" cy="114300"/>
          </a:xfrm>
          <a:prstGeom prst="rect">
            <a:avLst/>
          </a:prstGeom>
          <a:noFill/>
          <a:ln/>
        </p:spPr>
        <p:txBody>
          <a:bodyPr wrap="none" lIns="0" tIns="0" rIns="0" bIns="0" rtlCol="0" anchor="t"/>
          <a:lstStyle/>
          <a:p>
            <a:pPr algn="l" indent="0" marL="0">
              <a:buNone/>
            </a:pPr>
            <a:r>
              <a:rPr lang="en-US" sz="750" dirty="0">
                <a:solidFill>
                  <a:srgbClr val="6F6656"/>
                </a:solidFill>
                <a:latin typeface="Microsoft YaHei UI" pitchFamily="34" charset="0"/>
                <a:ea typeface="Microsoft YaHei" pitchFamily="34" charset="-122"/>
                <a:cs typeface="Microsoft YaHei UI" pitchFamily="34" charset="-120"/>
              </a:rPr>
              <a:t>mainland · end 2024 to Jun 2026</a:t>
            </a:r>
            <a:endParaRPr lang="en-US" sz="750" dirty="0">
              <a:latin typeface="Microsoft YaHei UI" pitchFamily="34" charset="0"/>
              <a:ea typeface="Microsoft YaHei" pitchFamily="34" charset="-122"/>
              <a:cs typeface="Microsoft YaHei UI" pitchFamily="34" charset="-120"/>
            </a:endParaRPr>
          </a:p>
        </p:txBody>
      </p:sp>
      <p:sp>
        <p:nvSpPr>
          <p:cNvPr id="47" name="Text 45"/>
          <p:cNvSpPr/>
          <p:nvPr/>
        </p:nvSpPr>
        <p:spPr>
          <a:xfrm>
            <a:off x="0" y="4081039"/>
            <a:ext cx="4286250" cy="137160"/>
          </a:xfrm>
          <a:prstGeom prst="rect">
            <a:avLst/>
          </a:prstGeom>
          <a:noFill/>
          <a:ln/>
        </p:spPr>
        <p:txBody>
          <a:bodyPr wrap="none" lIns="0" tIns="0" rIns="0" bIns="0" rtlCol="0" anchor="t"/>
          <a:lstStyle/>
          <a:p>
            <a:pPr algn="r" indent="0" marL="0">
              <a:buNone/>
            </a:pPr>
            <a:r>
              <a:rPr lang="en-US" sz="900" dirty="0">
                <a:solidFill>
                  <a:srgbClr val="A89A82"/>
                </a:solidFill>
                <a:latin typeface="Microsoft YaHei UI" pitchFamily="34" charset="0"/>
                <a:ea typeface="Microsoft YaHei" pitchFamily="34" charset="-122"/>
                <a:cs typeface="Microsoft YaHei UI" pitchFamily="34" charset="-120"/>
              </a:rPr>
              <a:t>842 → 677</a:t>
            </a:r>
            <a:endParaRPr lang="en-US" sz="900" dirty="0">
              <a:latin typeface="Microsoft YaHei UI" pitchFamily="34" charset="0"/>
              <a:ea typeface="Microsoft YaHei" pitchFamily="34" charset="-122"/>
              <a:cs typeface="Microsoft YaHei UI" pitchFamily="34" charset="-120"/>
            </a:endParaRPr>
          </a:p>
        </p:txBody>
      </p:sp>
      <p:sp>
        <p:nvSpPr>
          <p:cNvPr id="48" name="Shape 46"/>
          <p:cNvSpPr/>
          <p:nvPr/>
        </p:nvSpPr>
        <p:spPr>
          <a:xfrm>
            <a:off x="8137706" y="4076700"/>
            <a:ext cx="244294" cy="171450"/>
          </a:xfrm>
          <a:prstGeom prst="rect">
            <a:avLst/>
          </a:prstGeom>
          <a:solidFill>
            <a:srgbClr val="8C6F45"/>
          </a:solidFill>
          <a:ln/>
        </p:spPr>
      </p:sp>
      <p:sp>
        <p:nvSpPr>
          <p:cNvPr id="49" name="Text 47"/>
          <p:cNvSpPr/>
          <p:nvPr/>
        </p:nvSpPr>
        <p:spPr>
          <a:xfrm>
            <a:off x="0" y="4081286"/>
            <a:ext cx="8061506" cy="160020"/>
          </a:xfrm>
          <a:prstGeom prst="rect">
            <a:avLst/>
          </a:prstGeom>
          <a:noFill/>
          <a:ln/>
        </p:spPr>
        <p:txBody>
          <a:bodyPr wrap="none" lIns="0" tIns="0" rIns="0" bIns="0" rtlCol="0" anchor="t"/>
          <a:lstStyle/>
          <a:p>
            <a:pPr algn="r" indent="0" marL="0">
              <a:buNone/>
            </a:pPr>
            <a:r>
              <a:rPr lang="en-US" sz="1050" b="1" dirty="0">
                <a:solidFill>
                  <a:srgbClr val="F5EFE3"/>
                </a:solidFill>
                <a:latin typeface="Times New Roman" pitchFamily="34" charset="0"/>
                <a:ea typeface="SimSun" pitchFamily="34" charset="-122"/>
                <a:cs typeface="Times New Roman" pitchFamily="34" charset="-120"/>
              </a:rPr>
              <a:t>−165</a:t>
            </a:r>
            <a:endParaRPr lang="en-US" sz="1050" dirty="0">
              <a:latin typeface="Times New Roman" pitchFamily="34" charset="0"/>
              <a:ea typeface="SimSun" pitchFamily="34" charset="-122"/>
              <a:cs typeface="Times New Roman" pitchFamily="34" charset="-120"/>
            </a:endParaRPr>
          </a:p>
        </p:txBody>
      </p:sp>
      <p:sp>
        <p:nvSpPr>
          <p:cNvPr id="50" name="Shape 48"/>
          <p:cNvSpPr/>
          <p:nvPr/>
        </p:nvSpPr>
        <p:spPr>
          <a:xfrm>
            <a:off x="609600" y="4455319"/>
            <a:ext cx="10972800" cy="7144"/>
          </a:xfrm>
          <a:prstGeom prst="rect">
            <a:avLst/>
          </a:prstGeom>
          <a:solidFill>
            <a:srgbClr val="2E2822"/>
          </a:solidFill>
          <a:ln/>
        </p:spPr>
      </p:sp>
      <p:sp>
        <p:nvSpPr>
          <p:cNvPr id="51" name="Text 49"/>
          <p:cNvSpPr/>
          <p:nvPr/>
        </p:nvSpPr>
        <p:spPr>
          <a:xfrm>
            <a:off x="609600" y="4529944"/>
            <a:ext cx="11582400" cy="194310"/>
          </a:xfrm>
          <a:prstGeom prst="rect">
            <a:avLst/>
          </a:prstGeom>
          <a:noFill/>
          <a:ln/>
        </p:spPr>
        <p:txBody>
          <a:bodyPr wrap="none" lIns="0" tIns="0" rIns="0" bIns="0" rtlCol="0" anchor="t"/>
          <a:lstStyle/>
          <a:p>
            <a:pPr algn="l" indent="0" marL="0">
              <a:buNone/>
            </a:pPr>
            <a:r>
              <a:rPr lang="en-US" sz="1275" b="1" dirty="0">
                <a:solidFill>
                  <a:srgbClr val="C6A15B"/>
                </a:solidFill>
                <a:latin typeface="Times New Roman" pitchFamily="34" charset="0"/>
                <a:ea typeface="SimSun" pitchFamily="34" charset="-122"/>
                <a:cs typeface="Times New Roman" pitchFamily="34" charset="-120"/>
              </a:rPr>
              <a:t>Laopu Gold</a:t>
            </a:r>
            <a:endParaRPr lang="en-US" sz="1275" dirty="0">
              <a:latin typeface="Times New Roman" pitchFamily="34" charset="0"/>
              <a:ea typeface="SimSun" pitchFamily="34" charset="-122"/>
              <a:cs typeface="Times New Roman" pitchFamily="34" charset="-120"/>
            </a:endParaRPr>
          </a:p>
        </p:txBody>
      </p:sp>
      <p:sp>
        <p:nvSpPr>
          <p:cNvPr id="52" name="Text 50"/>
          <p:cNvSpPr/>
          <p:nvPr/>
        </p:nvSpPr>
        <p:spPr>
          <a:xfrm>
            <a:off x="609600" y="4775640"/>
            <a:ext cx="11582400" cy="114300"/>
          </a:xfrm>
          <a:prstGeom prst="rect">
            <a:avLst/>
          </a:prstGeom>
          <a:noFill/>
          <a:ln/>
        </p:spPr>
        <p:txBody>
          <a:bodyPr wrap="none" lIns="0" tIns="0" rIns="0" bIns="0" rtlCol="0" anchor="t"/>
          <a:lstStyle/>
          <a:p>
            <a:pPr algn="l" indent="0" marL="0">
              <a:buNone/>
            </a:pPr>
            <a:r>
              <a:rPr lang="en-US" sz="750" dirty="0">
                <a:solidFill>
                  <a:srgbClr val="6F6656"/>
                </a:solidFill>
                <a:latin typeface="Microsoft YaHei UI" pitchFamily="34" charset="0"/>
                <a:ea typeface="Microsoft YaHei" pitchFamily="34" charset="-122"/>
                <a:cs typeface="Microsoft YaHei UI" pitchFamily="34" charset="-120"/>
              </a:rPr>
              <a:t>own stores · end 2024 to Jun 2026</a:t>
            </a:r>
            <a:endParaRPr lang="en-US" sz="750" dirty="0">
              <a:latin typeface="Microsoft YaHei UI" pitchFamily="34" charset="0"/>
              <a:ea typeface="Microsoft YaHei" pitchFamily="34" charset="-122"/>
              <a:cs typeface="Microsoft YaHei UI" pitchFamily="34" charset="-120"/>
            </a:endParaRPr>
          </a:p>
        </p:txBody>
      </p:sp>
      <p:sp>
        <p:nvSpPr>
          <p:cNvPr id="53" name="Text 51"/>
          <p:cNvSpPr/>
          <p:nvPr/>
        </p:nvSpPr>
        <p:spPr>
          <a:xfrm>
            <a:off x="0" y="4576339"/>
            <a:ext cx="4286250" cy="137160"/>
          </a:xfrm>
          <a:prstGeom prst="rect">
            <a:avLst/>
          </a:prstGeom>
          <a:noFill/>
          <a:ln/>
        </p:spPr>
        <p:txBody>
          <a:bodyPr wrap="none" lIns="0" tIns="0" rIns="0" bIns="0" rtlCol="0" anchor="t"/>
          <a:lstStyle/>
          <a:p>
            <a:pPr algn="r" indent="0" marL="0">
              <a:buNone/>
            </a:pPr>
            <a:r>
              <a:rPr lang="en-US" sz="900" dirty="0">
                <a:solidFill>
                  <a:srgbClr val="A89A82"/>
                </a:solidFill>
                <a:latin typeface="Microsoft YaHei UI" pitchFamily="34" charset="0"/>
                <a:ea typeface="Microsoft YaHei" pitchFamily="34" charset="-122"/>
                <a:cs typeface="Microsoft YaHei UI" pitchFamily="34" charset="-120"/>
              </a:rPr>
              <a:t>36 → 45</a:t>
            </a:r>
            <a:endParaRPr lang="en-US" sz="900" dirty="0">
              <a:latin typeface="Microsoft YaHei UI" pitchFamily="34" charset="0"/>
              <a:ea typeface="Microsoft YaHei" pitchFamily="34" charset="-122"/>
              <a:cs typeface="Microsoft YaHei UI" pitchFamily="34" charset="-120"/>
            </a:endParaRPr>
          </a:p>
        </p:txBody>
      </p:sp>
      <p:sp>
        <p:nvSpPr>
          <p:cNvPr id="54" name="Shape 52"/>
          <p:cNvSpPr/>
          <p:nvPr/>
        </p:nvSpPr>
        <p:spPr>
          <a:xfrm>
            <a:off x="8382000" y="4572000"/>
            <a:ext cx="19050" cy="171450"/>
          </a:xfrm>
          <a:prstGeom prst="rect">
            <a:avLst/>
          </a:prstGeom>
          <a:solidFill>
            <a:srgbClr val="C6A15B"/>
          </a:solidFill>
          <a:ln/>
        </p:spPr>
      </p:sp>
      <p:sp>
        <p:nvSpPr>
          <p:cNvPr id="55" name="Text 53"/>
          <p:cNvSpPr/>
          <p:nvPr/>
        </p:nvSpPr>
        <p:spPr>
          <a:xfrm>
            <a:off x="8477250" y="4576586"/>
            <a:ext cx="3714750" cy="160020"/>
          </a:xfrm>
          <a:prstGeom prst="rect">
            <a:avLst/>
          </a:prstGeom>
          <a:noFill/>
          <a:ln/>
        </p:spPr>
        <p:txBody>
          <a:bodyPr wrap="none" lIns="0" tIns="0" rIns="0" bIns="0" rtlCol="0" anchor="t"/>
          <a:lstStyle/>
          <a:p>
            <a:pPr algn="l" indent="0" marL="0">
              <a:buNone/>
            </a:pPr>
            <a:r>
              <a:rPr lang="en-US" sz="1050" b="1" dirty="0">
                <a:solidFill>
                  <a:srgbClr val="DEC89F"/>
                </a:solidFill>
                <a:latin typeface="Times New Roman" pitchFamily="34" charset="0"/>
                <a:ea typeface="SimSun" pitchFamily="34" charset="-122"/>
                <a:cs typeface="Times New Roman" pitchFamily="34" charset="-120"/>
              </a:rPr>
              <a:t>+9</a:t>
            </a:r>
            <a:endParaRPr lang="en-US" sz="1050" dirty="0">
              <a:latin typeface="Times New Roman" pitchFamily="34" charset="0"/>
              <a:ea typeface="SimSun" pitchFamily="34" charset="-122"/>
              <a:cs typeface="Times New Roman" pitchFamily="34" charset="-120"/>
            </a:endParaRPr>
          </a:p>
        </p:txBody>
      </p:sp>
      <p:sp>
        <p:nvSpPr>
          <p:cNvPr id="56" name="Shape 54"/>
          <p:cNvSpPr/>
          <p:nvPr/>
        </p:nvSpPr>
        <p:spPr>
          <a:xfrm>
            <a:off x="609600" y="4950619"/>
            <a:ext cx="10972800" cy="7144"/>
          </a:xfrm>
          <a:prstGeom prst="rect">
            <a:avLst/>
          </a:prstGeom>
          <a:solidFill>
            <a:srgbClr val="2E2822"/>
          </a:solidFill>
          <a:ln/>
        </p:spPr>
      </p:sp>
      <p:sp>
        <p:nvSpPr>
          <p:cNvPr id="57" name="Text 55"/>
          <p:cNvSpPr/>
          <p:nvPr/>
        </p:nvSpPr>
        <p:spPr>
          <a:xfrm>
            <a:off x="609600" y="5025244"/>
            <a:ext cx="11582400" cy="194310"/>
          </a:xfrm>
          <a:prstGeom prst="rect">
            <a:avLst/>
          </a:prstGeom>
          <a:noFill/>
          <a:ln/>
        </p:spPr>
        <p:txBody>
          <a:bodyPr wrap="none" lIns="0" tIns="0" rIns="0" bIns="0" rtlCol="0" anchor="t"/>
          <a:lstStyle/>
          <a:p>
            <a:pPr algn="l" indent="0" marL="0">
              <a:buNone/>
            </a:pPr>
            <a:r>
              <a:rPr lang="en-US" sz="1275" b="1" dirty="0">
                <a:solidFill>
                  <a:srgbClr val="C6A15B"/>
                </a:solidFill>
                <a:latin typeface="Times New Roman" pitchFamily="34" charset="0"/>
                <a:ea typeface="SimSun" pitchFamily="34" charset="-122"/>
                <a:cs typeface="Times New Roman" pitchFamily="34" charset="-120"/>
              </a:rPr>
              <a:t>CHJ</a:t>
            </a:r>
            <a:endParaRPr lang="en-US" sz="1275" dirty="0">
              <a:latin typeface="Times New Roman" pitchFamily="34" charset="0"/>
              <a:ea typeface="SimSun" pitchFamily="34" charset="-122"/>
              <a:cs typeface="Times New Roman" pitchFamily="34" charset="-120"/>
            </a:endParaRPr>
          </a:p>
        </p:txBody>
      </p:sp>
      <p:sp>
        <p:nvSpPr>
          <p:cNvPr id="58" name="Text 56"/>
          <p:cNvSpPr/>
          <p:nvPr/>
        </p:nvSpPr>
        <p:spPr>
          <a:xfrm>
            <a:off x="609600" y="5270940"/>
            <a:ext cx="11582400" cy="114300"/>
          </a:xfrm>
          <a:prstGeom prst="rect">
            <a:avLst/>
          </a:prstGeom>
          <a:noFill/>
          <a:ln/>
        </p:spPr>
        <p:txBody>
          <a:bodyPr wrap="none" lIns="0" tIns="0" rIns="0" bIns="0" rtlCol="0" anchor="t"/>
          <a:lstStyle/>
          <a:p>
            <a:pPr algn="l" indent="0" marL="0">
              <a:buNone/>
            </a:pPr>
            <a:r>
              <a:rPr lang="en-US" sz="750" dirty="0">
                <a:solidFill>
                  <a:srgbClr val="6F6656"/>
                </a:solidFill>
                <a:latin typeface="Microsoft YaHei UI" pitchFamily="34" charset="0"/>
                <a:ea typeface="Microsoft YaHei" pitchFamily="34" charset="-122"/>
                <a:cs typeface="Microsoft YaHei UI" pitchFamily="34" charset="-120"/>
              </a:rPr>
              <a:t>jewellery stores · end 2024 to Jun 2026</a:t>
            </a:r>
            <a:endParaRPr lang="en-US" sz="750" dirty="0">
              <a:latin typeface="Microsoft YaHei UI" pitchFamily="34" charset="0"/>
              <a:ea typeface="Microsoft YaHei" pitchFamily="34" charset="-122"/>
              <a:cs typeface="Microsoft YaHei UI" pitchFamily="34" charset="-120"/>
            </a:endParaRPr>
          </a:p>
        </p:txBody>
      </p:sp>
      <p:sp>
        <p:nvSpPr>
          <p:cNvPr id="59" name="Text 57"/>
          <p:cNvSpPr/>
          <p:nvPr/>
        </p:nvSpPr>
        <p:spPr>
          <a:xfrm>
            <a:off x="0" y="5071639"/>
            <a:ext cx="4286250" cy="137160"/>
          </a:xfrm>
          <a:prstGeom prst="rect">
            <a:avLst/>
          </a:prstGeom>
          <a:noFill/>
          <a:ln/>
        </p:spPr>
        <p:txBody>
          <a:bodyPr wrap="none" lIns="0" tIns="0" rIns="0" bIns="0" rtlCol="0" anchor="t"/>
          <a:lstStyle/>
          <a:p>
            <a:pPr algn="r" indent="0" marL="0">
              <a:buNone/>
            </a:pPr>
            <a:r>
              <a:rPr lang="en-US" sz="900" dirty="0">
                <a:solidFill>
                  <a:srgbClr val="A89A82"/>
                </a:solidFill>
                <a:latin typeface="Microsoft YaHei UI" pitchFamily="34" charset="0"/>
                <a:ea typeface="Microsoft YaHei" pitchFamily="34" charset="-122"/>
                <a:cs typeface="Microsoft YaHei UI" pitchFamily="34" charset="-120"/>
              </a:rPr>
              <a:t>1,511 → 1,682</a:t>
            </a:r>
            <a:endParaRPr lang="en-US" sz="900" dirty="0">
              <a:latin typeface="Microsoft YaHei UI" pitchFamily="34" charset="0"/>
              <a:ea typeface="Microsoft YaHei" pitchFamily="34" charset="-122"/>
              <a:cs typeface="Microsoft YaHei UI" pitchFamily="34" charset="-120"/>
            </a:endParaRPr>
          </a:p>
        </p:txBody>
      </p:sp>
      <p:sp>
        <p:nvSpPr>
          <p:cNvPr id="60" name="Shape 58"/>
          <p:cNvSpPr/>
          <p:nvPr/>
        </p:nvSpPr>
        <p:spPr>
          <a:xfrm>
            <a:off x="8382000" y="5067300"/>
            <a:ext cx="253177" cy="171450"/>
          </a:xfrm>
          <a:prstGeom prst="rect">
            <a:avLst/>
          </a:prstGeom>
          <a:solidFill>
            <a:srgbClr val="C6A15B"/>
          </a:solidFill>
          <a:ln/>
        </p:spPr>
      </p:sp>
      <p:sp>
        <p:nvSpPr>
          <p:cNvPr id="61" name="Text 59"/>
          <p:cNvSpPr/>
          <p:nvPr/>
        </p:nvSpPr>
        <p:spPr>
          <a:xfrm>
            <a:off x="8711377" y="5071886"/>
            <a:ext cx="3480623" cy="160020"/>
          </a:xfrm>
          <a:prstGeom prst="rect">
            <a:avLst/>
          </a:prstGeom>
          <a:noFill/>
          <a:ln/>
        </p:spPr>
        <p:txBody>
          <a:bodyPr wrap="none" lIns="0" tIns="0" rIns="0" bIns="0" rtlCol="0" anchor="t"/>
          <a:lstStyle/>
          <a:p>
            <a:pPr algn="l" indent="0" marL="0">
              <a:buNone/>
            </a:pPr>
            <a:r>
              <a:rPr lang="en-US" sz="1050" b="1" dirty="0">
                <a:solidFill>
                  <a:srgbClr val="DEC89F"/>
                </a:solidFill>
                <a:latin typeface="Times New Roman" pitchFamily="34" charset="0"/>
                <a:ea typeface="SimSun" pitchFamily="34" charset="-122"/>
                <a:cs typeface="Times New Roman" pitchFamily="34" charset="-120"/>
              </a:rPr>
              <a:t>+171</a:t>
            </a:r>
            <a:endParaRPr lang="en-US" sz="1050" dirty="0">
              <a:latin typeface="Times New Roman" pitchFamily="34" charset="0"/>
              <a:ea typeface="SimSun" pitchFamily="34" charset="-122"/>
              <a:cs typeface="Times New Roman" pitchFamily="34" charset="-120"/>
            </a:endParaRPr>
          </a:p>
        </p:txBody>
      </p:sp>
      <p:sp>
        <p:nvSpPr>
          <p:cNvPr id="62" name="Text 60"/>
          <p:cNvSpPr/>
          <p:nvPr/>
        </p:nvSpPr>
        <p:spPr>
          <a:xfrm>
            <a:off x="609600" y="6004727"/>
            <a:ext cx="115824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Source: company annual, interim and quarterly reports. Company figures with different periods and store definitions, so read direction, not size</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10"/>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11</a:t>
            </a:fld>
            <a:endParaRPr lang="en-US" sz="900" dirty="0">
              <a:latin typeface="Times New Roman" pitchFamily="34" charset="0"/>
              <a:ea typeface="SimSun" pitchFamily="34" charset="-122"/>
              <a:cs typeface="Times New Roman" pitchFamily="34" charset="-120"/>
            </a:endParaRPr>
          </a:p>
        </p:txBody>
      </p:sp>
      <p:sp>
        <p:nvSpPr>
          <p:cNvPr id="11" name="Shape 9"/>
          <p:cNvSpPr/>
          <p:nvPr/>
        </p:nvSpPr>
        <p:spPr>
          <a:xfrm>
            <a:off x="4421212" y="462915"/>
            <a:ext cx="266700" cy="7620"/>
          </a:xfrm>
          <a:prstGeom prst="rect">
            <a:avLst/>
          </a:prstGeom>
          <a:solidFill>
            <a:srgbClr val="C6A15B"/>
          </a:solidFill>
          <a:ln/>
        </p:spPr>
      </p:sp>
      <p:sp>
        <p:nvSpPr>
          <p:cNvPr id="12" name="Text 10"/>
          <p:cNvSpPr/>
          <p:nvPr/>
        </p:nvSpPr>
        <p:spPr>
          <a:xfrm>
            <a:off x="0" y="394864"/>
            <a:ext cx="12192000" cy="137160"/>
          </a:xfrm>
          <a:prstGeom prst="rect">
            <a:avLst/>
          </a:prstGeom>
          <a:noFill/>
          <a:ln/>
        </p:spPr>
        <p:txBody>
          <a:bodyPr wrap="none" lIns="0" tIns="0" rIns="0" bIns="0" rtlCol="0" anchor="t"/>
          <a:lstStyle/>
          <a:p>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p</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d</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504088" y="462915"/>
            <a:ext cx="266700" cy="7620"/>
          </a:xfrm>
          <a:prstGeom prst="rect">
            <a:avLst/>
          </a:prstGeom>
          <a:solidFill>
            <a:srgbClr val="C6A15B"/>
          </a:solidFill>
          <a:ln/>
        </p:spPr>
      </p:sp>
      <p:sp>
        <p:nvSpPr>
          <p:cNvPr id="14" name="Text 12"/>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VAT credit per 100 yuan: about 11.50 to 6.00</a:t>
            </a:r>
            <a:endParaRPr lang="en-US" sz="2250" dirty="0">
              <a:latin typeface="Times New Roman" pitchFamily="34" charset="0"/>
              <a:ea typeface="SimSun" pitchFamily="34" charset="-122"/>
              <a:cs typeface="Times New Roman" pitchFamily="34" charset="-120"/>
            </a:endParaRPr>
          </a:p>
        </p:txBody>
      </p:sp>
      <p:sp>
        <p:nvSpPr>
          <p:cNvPr id="15" name="Shape 13"/>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6" name="Shape 14"/>
          <p:cNvSpPr/>
          <p:nvPr/>
        </p:nvSpPr>
        <p:spPr>
          <a:xfrm>
            <a:off x="5753100" y="1483043"/>
            <a:ext cx="228600" cy="7144"/>
          </a:xfrm>
          <a:prstGeom prst="rect">
            <a:avLst/>
          </a:prstGeom>
          <a:solidFill>
            <a:srgbClr val="C6A15B"/>
          </a:solidFill>
          <a:ln/>
        </p:spPr>
      </p:sp>
      <p:sp>
        <p:nvSpPr>
          <p:cNvPr id="17" name="Shape 15"/>
          <p:cNvSpPr/>
          <p:nvPr/>
        </p:nvSpPr>
        <p:spPr>
          <a:xfrm>
            <a:off x="6210300" y="1483043"/>
            <a:ext cx="228600" cy="7144"/>
          </a:xfrm>
          <a:prstGeom prst="rect">
            <a:avLst/>
          </a:prstGeom>
          <a:solidFill>
            <a:srgbClr val="C6A15B"/>
          </a:solidFill>
          <a:ln/>
        </p:spPr>
      </p:sp>
      <p:sp>
        <p:nvSpPr>
          <p:cNvPr id="18" name="Shape 16"/>
          <p:cNvSpPr/>
          <p:nvPr/>
        </p:nvSpPr>
        <p:spPr>
          <a:xfrm>
            <a:off x="2767013" y="1871663"/>
            <a:ext cx="3619500" cy="0"/>
          </a:xfrm>
          <a:prstGeom prst="line">
            <a:avLst/>
          </a:prstGeom>
          <a:noFill/>
          <a:ln w="9525">
            <a:solidFill>
              <a:srgbClr val="6F6656"/>
            </a:solidFill>
            <a:prstDash val="solid"/>
          </a:ln>
        </p:spPr>
      </p:sp>
      <p:sp>
        <p:nvSpPr>
          <p:cNvPr id="19" name="Shape 17"/>
          <p:cNvSpPr/>
          <p:nvPr/>
        </p:nvSpPr>
        <p:spPr>
          <a:xfrm>
            <a:off x="6386513" y="1871663"/>
            <a:ext cx="0" cy="3619500"/>
          </a:xfrm>
          <a:prstGeom prst="line">
            <a:avLst/>
          </a:prstGeom>
          <a:noFill/>
          <a:ln w="9525">
            <a:solidFill>
              <a:srgbClr val="6F6656"/>
            </a:solidFill>
            <a:prstDash val="solid"/>
          </a:ln>
        </p:spPr>
      </p:sp>
      <p:sp>
        <p:nvSpPr>
          <p:cNvPr id="20" name="Shape 18"/>
          <p:cNvSpPr/>
          <p:nvPr/>
        </p:nvSpPr>
        <p:spPr>
          <a:xfrm>
            <a:off x="2767013" y="5491163"/>
            <a:ext cx="3619500" cy="0"/>
          </a:xfrm>
          <a:prstGeom prst="line">
            <a:avLst/>
          </a:prstGeom>
          <a:noFill/>
          <a:ln w="9525">
            <a:solidFill>
              <a:srgbClr val="6F6656"/>
            </a:solidFill>
            <a:prstDash val="solid"/>
          </a:ln>
        </p:spPr>
      </p:sp>
      <p:sp>
        <p:nvSpPr>
          <p:cNvPr id="21" name="Shape 19"/>
          <p:cNvSpPr/>
          <p:nvPr/>
        </p:nvSpPr>
        <p:spPr>
          <a:xfrm>
            <a:off x="2767013" y="1871663"/>
            <a:ext cx="0" cy="3619500"/>
          </a:xfrm>
          <a:prstGeom prst="line">
            <a:avLst/>
          </a:prstGeom>
          <a:noFill/>
          <a:ln w="9525">
            <a:solidFill>
              <a:srgbClr val="6F6656"/>
            </a:solidFill>
            <a:prstDash val="solid"/>
          </a:ln>
        </p:spPr>
      </p:sp>
      <p:sp>
        <p:nvSpPr>
          <p:cNvPr id="22" name="Shape 20"/>
          <p:cNvSpPr/>
          <p:nvPr/>
        </p:nvSpPr>
        <p:spPr>
          <a:xfrm>
            <a:off x="7239000" y="1866900"/>
            <a:ext cx="3810000" cy="0"/>
          </a:xfrm>
          <a:prstGeom prst="line">
            <a:avLst/>
          </a:prstGeom>
          <a:noFill/>
          <a:ln w="13335">
            <a:solidFill>
              <a:srgbClr val="C6A15B"/>
            </a:solidFill>
            <a:prstDash val="solid"/>
          </a:ln>
        </p:spPr>
      </p:sp>
      <p:sp>
        <p:nvSpPr>
          <p:cNvPr id="23" name="Shape 21"/>
          <p:cNvSpPr/>
          <p:nvPr/>
        </p:nvSpPr>
        <p:spPr>
          <a:xfrm>
            <a:off x="11049000" y="1866900"/>
            <a:ext cx="0" cy="3619500"/>
          </a:xfrm>
          <a:prstGeom prst="line">
            <a:avLst/>
          </a:prstGeom>
          <a:noFill/>
          <a:ln w="13335">
            <a:solidFill>
              <a:srgbClr val="C6A15B"/>
            </a:solidFill>
            <a:prstDash val="solid"/>
          </a:ln>
        </p:spPr>
      </p:sp>
      <p:sp>
        <p:nvSpPr>
          <p:cNvPr id="24" name="Shape 22"/>
          <p:cNvSpPr/>
          <p:nvPr/>
        </p:nvSpPr>
        <p:spPr>
          <a:xfrm>
            <a:off x="7239000" y="5486400"/>
            <a:ext cx="3810000" cy="0"/>
          </a:xfrm>
          <a:prstGeom prst="line">
            <a:avLst/>
          </a:prstGeom>
          <a:noFill/>
          <a:ln w="13335">
            <a:solidFill>
              <a:srgbClr val="C6A15B"/>
            </a:solidFill>
            <a:prstDash val="solid"/>
          </a:ln>
        </p:spPr>
      </p:sp>
      <p:sp>
        <p:nvSpPr>
          <p:cNvPr id="25" name="Shape 23"/>
          <p:cNvSpPr/>
          <p:nvPr/>
        </p:nvSpPr>
        <p:spPr>
          <a:xfrm>
            <a:off x="7239000" y="1866900"/>
            <a:ext cx="0" cy="3619500"/>
          </a:xfrm>
          <a:prstGeom prst="line">
            <a:avLst/>
          </a:prstGeom>
          <a:noFill/>
          <a:ln w="13335">
            <a:solidFill>
              <a:srgbClr val="C6A15B"/>
            </a:solidFill>
            <a:prstDash val="solid"/>
          </a:ln>
        </p:spPr>
      </p:sp>
      <p:sp>
        <p:nvSpPr>
          <p:cNvPr id="26" name="Shape 24"/>
          <p:cNvSpPr/>
          <p:nvPr/>
        </p:nvSpPr>
        <p:spPr>
          <a:xfrm>
            <a:off x="7315200" y="1943100"/>
            <a:ext cx="3657600" cy="0"/>
          </a:xfrm>
          <a:prstGeom prst="line">
            <a:avLst/>
          </a:prstGeom>
          <a:noFill/>
          <a:ln w="6667">
            <a:solidFill>
              <a:srgbClr val="8E7342"/>
            </a:solidFill>
            <a:prstDash val="solid"/>
          </a:ln>
        </p:spPr>
      </p:sp>
      <p:sp>
        <p:nvSpPr>
          <p:cNvPr id="27" name="Shape 25"/>
          <p:cNvSpPr/>
          <p:nvPr/>
        </p:nvSpPr>
        <p:spPr>
          <a:xfrm>
            <a:off x="10972800" y="1943100"/>
            <a:ext cx="0" cy="3467100"/>
          </a:xfrm>
          <a:prstGeom prst="line">
            <a:avLst/>
          </a:prstGeom>
          <a:noFill/>
          <a:ln w="6667">
            <a:solidFill>
              <a:srgbClr val="8E7342"/>
            </a:solidFill>
            <a:prstDash val="solid"/>
          </a:ln>
        </p:spPr>
      </p:sp>
      <p:sp>
        <p:nvSpPr>
          <p:cNvPr id="28" name="Shape 26"/>
          <p:cNvSpPr/>
          <p:nvPr/>
        </p:nvSpPr>
        <p:spPr>
          <a:xfrm>
            <a:off x="7315200" y="5410200"/>
            <a:ext cx="3657600" cy="0"/>
          </a:xfrm>
          <a:prstGeom prst="line">
            <a:avLst/>
          </a:prstGeom>
          <a:noFill/>
          <a:ln w="6667">
            <a:solidFill>
              <a:srgbClr val="8E7342"/>
            </a:solidFill>
            <a:prstDash val="solid"/>
          </a:ln>
        </p:spPr>
      </p:sp>
      <p:sp>
        <p:nvSpPr>
          <p:cNvPr id="29" name="Shape 27"/>
          <p:cNvSpPr/>
          <p:nvPr/>
        </p:nvSpPr>
        <p:spPr>
          <a:xfrm>
            <a:off x="7315200" y="1943100"/>
            <a:ext cx="0" cy="3467100"/>
          </a:xfrm>
          <a:prstGeom prst="line">
            <a:avLst/>
          </a:prstGeom>
          <a:noFill/>
          <a:ln w="6667">
            <a:solidFill>
              <a:srgbClr val="8E7342"/>
            </a:solidFill>
            <a:prstDash val="solid"/>
          </a:ln>
        </p:spPr>
      </p:sp>
      <p:sp>
        <p:nvSpPr>
          <p:cNvPr id="30" name="Shape 28"/>
          <p:cNvSpPr/>
          <p:nvPr/>
        </p:nvSpPr>
        <p:spPr>
          <a:xfrm>
            <a:off x="6572250" y="3669983"/>
            <a:ext cx="438150" cy="13335"/>
          </a:xfrm>
          <a:prstGeom prst="rect">
            <a:avLst/>
          </a:prstGeom>
          <a:solidFill>
            <a:srgbClr val="C6A15B"/>
          </a:solidFill>
          <a:ln/>
        </p:spPr>
      </p:sp>
      <p:sp>
        <p:nvSpPr>
          <p:cNvPr id="31" name="Shape 29"/>
          <p:cNvSpPr/>
          <p:nvPr/>
        </p:nvSpPr>
        <p:spPr>
          <a:xfrm>
            <a:off x="6934200" y="3619500"/>
            <a:ext cx="95250" cy="114300"/>
          </a:xfrm>
          <a:custGeom>
            <a:avLst/>
            <a:gdLst/>
            <a:ahLst/>
            <a:cxnLst/>
            <a:rect l="l" t="t" r="r" b="b"/>
            <a:pathLst>
              <a:path w="95250" h="114300">
                <a:moveTo>
                  <a:pt x="0" y="0"/>
                </a:moveTo>
                <a:lnTo>
                  <a:pt x="95250" y="57150"/>
                </a:lnTo>
                <a:lnTo>
                  <a:pt x="0" y="114300"/>
                </a:lnTo>
              </a:path>
            </a:pathLst>
          </a:custGeom>
          <a:noFill/>
          <a:ln w="13335">
            <a:solidFill>
              <a:srgbClr val="C6A15B"/>
            </a:solidFill>
            <a:prstDash val="solid"/>
          </a:ln>
        </p:spPr>
      </p:sp>
      <p:sp>
        <p:nvSpPr>
          <p:cNvPr id="32" name="Text 30"/>
          <p:cNvSpPr/>
          <p:nvPr/>
        </p:nvSpPr>
        <p:spPr>
          <a:xfrm>
            <a:off x="0" y="1804202"/>
            <a:ext cx="2705100" cy="125730"/>
          </a:xfrm>
          <a:prstGeom prst="rect">
            <a:avLst/>
          </a:prstGeom>
          <a:noFill/>
          <a:ln/>
        </p:spPr>
        <p:txBody>
          <a:bodyPr wrap="none" lIns="0" tIns="0" rIns="0" bIns="0" rtlCol="0" anchor="t"/>
          <a:lstStyle/>
          <a:p>
            <a:pPr algn="r" indent="0" marL="0">
              <a:buNone/>
            </a:pPr>
            <a:r>
              <a:rPr lang="en-US" sz="825" dirty="0">
                <a:solidFill>
                  <a:srgbClr val="6F6656"/>
                </a:solidFill>
                <a:latin typeface="Microsoft YaHei UI" pitchFamily="34" charset="0"/>
                <a:ea typeface="Microsoft YaHei" pitchFamily="34" charset="-122"/>
                <a:cs typeface="Microsoft YaHei UI" pitchFamily="34" charset="-120"/>
              </a:rPr>
              <a:t>Gold drawn for jewellery, not investment</a:t>
            </a:r>
            <a:endParaRPr lang="en-US" sz="825" dirty="0">
              <a:latin typeface="Microsoft YaHei UI" pitchFamily="34" charset="0"/>
              <a:ea typeface="Microsoft YaHei" pitchFamily="34" charset="-122"/>
              <a:cs typeface="Microsoft YaHei UI" pitchFamily="34" charset="-120"/>
            </a:endParaRPr>
          </a:p>
        </p:txBody>
      </p:sp>
      <p:sp>
        <p:nvSpPr>
          <p:cNvPr id="33" name="Text 31"/>
          <p:cNvSpPr/>
          <p:nvPr/>
        </p:nvSpPr>
        <p:spPr>
          <a:xfrm>
            <a:off x="0" y="2080789"/>
            <a:ext cx="9144000" cy="137160"/>
          </a:xfrm>
          <a:prstGeom prst="rect">
            <a:avLst/>
          </a:prstGeom>
          <a:noFill/>
          <a:ln/>
        </p:spPr>
        <p:txBody>
          <a:bodyPr wrap="none" lIns="0" tIns="0" rIns="0" bIns="0" rtlCol="0" anchor="t"/>
          <a:lstStyle/>
          <a:p>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U</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i</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l</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3</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1</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spc="38"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5</a:t>
            </a:r>
            <a:endParaRPr lang="en-US" sz="900" dirty="0">
              <a:latin typeface="Microsoft YaHei UI" pitchFamily="34" charset="0"/>
              <a:ea typeface="Microsoft YaHei" pitchFamily="34" charset="-122"/>
              <a:cs typeface="Microsoft YaHei UI" pitchFamily="34" charset="-120"/>
            </a:endParaRPr>
          </a:p>
        </p:txBody>
      </p:sp>
      <p:sp>
        <p:nvSpPr>
          <p:cNvPr id="34" name="Text 32"/>
          <p:cNvSpPr/>
          <p:nvPr/>
        </p:nvSpPr>
        <p:spPr>
          <a:xfrm>
            <a:off x="0" y="2290914"/>
            <a:ext cx="9144000" cy="171450"/>
          </a:xfrm>
          <a:prstGeom prst="rect">
            <a:avLst/>
          </a:prstGeom>
          <a:noFill/>
          <a:ln/>
        </p:spPr>
        <p:txBody>
          <a:bodyPr wrap="none" lIns="0" tIns="0" rIns="0" bIns="0" rtlCol="0" anchor="t"/>
          <a:lstStyle/>
          <a:p>
            <a:pPr algn="ctr" indent="0" marL="0">
              <a:buNone/>
            </a:pPr>
            <a:r>
              <a:rPr lang="en-US" sz="1125" dirty="0">
                <a:solidFill>
                  <a:srgbClr val="F5EFE3"/>
                </a:solidFill>
                <a:latin typeface="Times New Roman" pitchFamily="34" charset="0"/>
                <a:ea typeface="SimSun" pitchFamily="34" charset="-122"/>
                <a:cs typeface="Times New Roman" pitchFamily="34" charset="-120"/>
              </a:rPr>
              <a:t>Caishui [2002] No. 142</a:t>
            </a:r>
            <a:endParaRPr lang="en-US" sz="1125" dirty="0">
              <a:latin typeface="Times New Roman" pitchFamily="34" charset="0"/>
              <a:ea typeface="SimSun" pitchFamily="34" charset="-122"/>
              <a:cs typeface="Times New Roman" pitchFamily="34" charset="-120"/>
            </a:endParaRPr>
          </a:p>
        </p:txBody>
      </p:sp>
      <p:sp>
        <p:nvSpPr>
          <p:cNvPr id="35" name="Text 33"/>
          <p:cNvSpPr/>
          <p:nvPr/>
        </p:nvSpPr>
        <p:spPr>
          <a:xfrm>
            <a:off x="6096000" y="2080789"/>
            <a:ext cx="6096000" cy="137160"/>
          </a:xfrm>
          <a:prstGeom prst="rect">
            <a:avLst/>
          </a:prstGeom>
          <a:noFill/>
          <a:ln/>
        </p:spPr>
        <p:txBody>
          <a:bodyPr wrap="none" lIns="0" tIns="0" rIns="0" bIns="0" rtlCol="0" anchor="t"/>
          <a:lstStyle/>
          <a:p>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F</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r</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o</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m</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1</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N</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o</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v</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2</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0</a:t>
            </a:r>
            <a:pPr algn="ctr" indent="0" marL="0">
              <a:buNone/>
            </a:pPr>
            <a:r>
              <a:rPr lang="en-US" sz="900" spc="38" kern="0" dirty="0">
                <a:solidFill>
                  <a:srgbClr val="C6A15B"/>
                </a:solidFill>
                <a:latin typeface="Microsoft YaHei UI" pitchFamily="34" charset="0"/>
                <a:ea typeface="Microsoft YaHei" pitchFamily="34" charset="-122"/>
                <a:cs typeface="Microsoft YaHei UI" pitchFamily="34" charset="-120"/>
              </a:rPr>
              <a:t>2</a:t>
            </a:r>
            <a:pPr algn="ctr" indent="0" marL="0">
              <a:buNone/>
            </a:pPr>
            <a:r>
              <a:rPr lang="en-US" sz="900" dirty="0">
                <a:solidFill>
                  <a:srgbClr val="C6A15B"/>
                </a:solidFill>
                <a:latin typeface="Microsoft YaHei UI" pitchFamily="34" charset="0"/>
                <a:ea typeface="Microsoft YaHei" pitchFamily="34" charset="-122"/>
                <a:cs typeface="Microsoft YaHei UI" pitchFamily="34" charset="-120"/>
              </a:rPr>
              <a:t>5</a:t>
            </a:r>
            <a:endParaRPr lang="en-US" sz="900" dirty="0">
              <a:latin typeface="Microsoft YaHei UI" pitchFamily="34" charset="0"/>
              <a:ea typeface="Microsoft YaHei" pitchFamily="34" charset="-122"/>
              <a:cs typeface="Microsoft YaHei UI" pitchFamily="34" charset="-120"/>
            </a:endParaRPr>
          </a:p>
        </p:txBody>
      </p:sp>
      <p:sp>
        <p:nvSpPr>
          <p:cNvPr id="36" name="Text 34"/>
          <p:cNvSpPr/>
          <p:nvPr/>
        </p:nvSpPr>
        <p:spPr>
          <a:xfrm>
            <a:off x="6096000" y="2290914"/>
            <a:ext cx="6096000" cy="171450"/>
          </a:xfrm>
          <a:prstGeom prst="rect">
            <a:avLst/>
          </a:prstGeom>
          <a:noFill/>
          <a:ln/>
        </p:spPr>
        <p:txBody>
          <a:bodyPr wrap="none" lIns="0" tIns="0" rIns="0" bIns="0" rtlCol="0" anchor="t"/>
          <a:lstStyle/>
          <a:p>
            <a:pPr algn="ctr" indent="0" marL="0">
              <a:buNone/>
            </a:pPr>
            <a:r>
              <a:rPr lang="en-US" sz="1125" dirty="0">
                <a:solidFill>
                  <a:srgbClr val="F5EFE3"/>
                </a:solidFill>
                <a:latin typeface="Times New Roman" pitchFamily="34" charset="0"/>
                <a:ea typeface="SimSun" pitchFamily="34" charset="-122"/>
                <a:cs typeface="Times New Roman" pitchFamily="34" charset="-120"/>
              </a:rPr>
              <a:t>MOF and STA Announcement 2025 No. 11</a:t>
            </a:r>
            <a:endParaRPr lang="en-US" sz="1125" dirty="0">
              <a:latin typeface="Times New Roman" pitchFamily="34" charset="0"/>
              <a:ea typeface="SimSun" pitchFamily="34" charset="-122"/>
              <a:cs typeface="Times New Roman" pitchFamily="34" charset="-120"/>
            </a:endParaRPr>
          </a:p>
        </p:txBody>
      </p:sp>
      <p:sp>
        <p:nvSpPr>
          <p:cNvPr id="37" name="Text 35"/>
          <p:cNvSpPr/>
          <p:nvPr/>
        </p:nvSpPr>
        <p:spPr>
          <a:xfrm>
            <a:off x="0" y="2862200"/>
            <a:ext cx="2514600" cy="148590"/>
          </a:xfrm>
          <a:prstGeom prst="rect">
            <a:avLst/>
          </a:prstGeom>
          <a:noFill/>
          <a:ln/>
        </p:spPr>
        <p:txBody>
          <a:bodyPr wrap="none" lIns="0" tIns="0" rIns="0" bIns="0" rtlCol="0" anchor="t"/>
          <a:lstStyle/>
          <a:p>
            <a:pPr algn="r" indent="0" marL="0">
              <a:buNone/>
            </a:pPr>
            <a:r>
              <a:rPr lang="en-US" sz="975" dirty="0">
                <a:solidFill>
                  <a:srgbClr val="A89A82"/>
                </a:solidFill>
                <a:latin typeface="Microsoft YaHei UI" pitchFamily="34" charset="0"/>
                <a:ea typeface="Microsoft YaHei" pitchFamily="34" charset="-122"/>
                <a:cs typeface="Microsoft YaHei UI" pitchFamily="34" charset="-120"/>
              </a:rPr>
              <a:t>Invoice received</a:t>
            </a:r>
            <a:endParaRPr lang="en-US" sz="975" dirty="0">
              <a:latin typeface="Microsoft YaHei UI" pitchFamily="34" charset="0"/>
              <a:ea typeface="Microsoft YaHei" pitchFamily="34" charset="-122"/>
              <a:cs typeface="Microsoft YaHei UI" pitchFamily="34" charset="-120"/>
            </a:endParaRPr>
          </a:p>
        </p:txBody>
      </p:sp>
      <p:sp>
        <p:nvSpPr>
          <p:cNvPr id="38" name="Text 36"/>
          <p:cNvSpPr/>
          <p:nvPr/>
        </p:nvSpPr>
        <p:spPr>
          <a:xfrm>
            <a:off x="0" y="2816427"/>
            <a:ext cx="9144000" cy="228600"/>
          </a:xfrm>
          <a:prstGeom prst="rect">
            <a:avLst/>
          </a:prstGeom>
          <a:noFill/>
          <a:ln/>
        </p:spPr>
        <p:txBody>
          <a:bodyPr wrap="none" lIns="0" tIns="0" rIns="0" bIns="0" rtlCol="0" anchor="t"/>
          <a:lstStyle/>
          <a:p>
            <a:pPr algn="ctr" indent="0" marL="0">
              <a:buNone/>
            </a:pPr>
            <a:r>
              <a:rPr lang="en-US" sz="1500" dirty="0">
                <a:solidFill>
                  <a:srgbClr val="F5EFE3"/>
                </a:solidFill>
                <a:latin typeface="Times New Roman" pitchFamily="34" charset="0"/>
                <a:ea typeface="SimSun" pitchFamily="34" charset="-122"/>
                <a:cs typeface="Times New Roman" pitchFamily="34" charset="-120"/>
              </a:rPr>
              <a:t>Special VAT invoice</a:t>
            </a:r>
            <a:endParaRPr lang="en-US" sz="1500" dirty="0">
              <a:latin typeface="Times New Roman" pitchFamily="34" charset="0"/>
              <a:ea typeface="SimSun" pitchFamily="34" charset="-122"/>
              <a:cs typeface="Times New Roman" pitchFamily="34" charset="-120"/>
            </a:endParaRPr>
          </a:p>
        </p:txBody>
      </p:sp>
      <p:sp>
        <p:nvSpPr>
          <p:cNvPr id="39" name="Text 37"/>
          <p:cNvSpPr/>
          <p:nvPr/>
        </p:nvSpPr>
        <p:spPr>
          <a:xfrm>
            <a:off x="6096000" y="2816427"/>
            <a:ext cx="6096000" cy="228600"/>
          </a:xfrm>
          <a:prstGeom prst="rect">
            <a:avLst/>
          </a:prstGeom>
          <a:noFill/>
          <a:ln/>
        </p:spPr>
        <p:txBody>
          <a:bodyPr wrap="none" lIns="0" tIns="0" rIns="0" bIns="0" rtlCol="0" anchor="t"/>
          <a:lstStyle/>
          <a:p>
            <a:pPr algn="ctr" indent="0" marL="0">
              <a:buNone/>
            </a:pPr>
            <a:r>
              <a:rPr lang="en-US" sz="1500" dirty="0">
                <a:solidFill>
                  <a:srgbClr val="F5EFE3"/>
                </a:solidFill>
                <a:latin typeface="Times New Roman" pitchFamily="34" charset="0"/>
                <a:ea typeface="SimSun" pitchFamily="34" charset="-122"/>
                <a:cs typeface="Times New Roman" pitchFamily="34" charset="-120"/>
              </a:rPr>
              <a:t>Ordinary invoice</a:t>
            </a:r>
            <a:endParaRPr lang="en-US" sz="1500" dirty="0">
              <a:latin typeface="Times New Roman" pitchFamily="34" charset="0"/>
              <a:ea typeface="SimSun" pitchFamily="34" charset="-122"/>
              <a:cs typeface="Times New Roman" pitchFamily="34" charset="-120"/>
            </a:endParaRPr>
          </a:p>
        </p:txBody>
      </p:sp>
      <p:sp>
        <p:nvSpPr>
          <p:cNvPr id="40" name="Shape 38"/>
          <p:cNvSpPr/>
          <p:nvPr/>
        </p:nvSpPr>
        <p:spPr>
          <a:xfrm>
            <a:off x="2952750" y="3254692"/>
            <a:ext cx="3238500" cy="7144"/>
          </a:xfrm>
          <a:prstGeom prst="rect">
            <a:avLst/>
          </a:prstGeom>
          <a:solidFill>
            <a:srgbClr val="2E2822"/>
          </a:solidFill>
          <a:ln/>
        </p:spPr>
      </p:sp>
      <p:sp>
        <p:nvSpPr>
          <p:cNvPr id="41" name="Shape 39"/>
          <p:cNvSpPr/>
          <p:nvPr/>
        </p:nvSpPr>
        <p:spPr>
          <a:xfrm>
            <a:off x="7524750" y="3254692"/>
            <a:ext cx="3238500" cy="7144"/>
          </a:xfrm>
          <a:prstGeom prst="rect">
            <a:avLst/>
          </a:prstGeom>
          <a:solidFill>
            <a:srgbClr val="2E2822"/>
          </a:solidFill>
          <a:ln/>
        </p:spPr>
      </p:sp>
      <p:sp>
        <p:nvSpPr>
          <p:cNvPr id="42" name="Text 40"/>
          <p:cNvSpPr/>
          <p:nvPr/>
        </p:nvSpPr>
        <p:spPr>
          <a:xfrm>
            <a:off x="0" y="3528950"/>
            <a:ext cx="2514600" cy="148590"/>
          </a:xfrm>
          <a:prstGeom prst="rect">
            <a:avLst/>
          </a:prstGeom>
          <a:noFill/>
          <a:ln/>
        </p:spPr>
        <p:txBody>
          <a:bodyPr wrap="none" lIns="0" tIns="0" rIns="0" bIns="0" rtlCol="0" anchor="t"/>
          <a:lstStyle/>
          <a:p>
            <a:pPr algn="r" indent="0" marL="0">
              <a:buNone/>
            </a:pPr>
            <a:r>
              <a:rPr lang="en-US" sz="975" dirty="0">
                <a:solidFill>
                  <a:srgbClr val="A89A82"/>
                </a:solidFill>
                <a:latin typeface="Microsoft YaHei UI" pitchFamily="34" charset="0"/>
                <a:ea typeface="Microsoft YaHei" pitchFamily="34" charset="-122"/>
                <a:cs typeface="Microsoft YaHei UI" pitchFamily="34" charset="-120"/>
              </a:rPr>
              <a:t>Input VAT counted as</a:t>
            </a:r>
            <a:endParaRPr lang="en-US" sz="975" dirty="0">
              <a:latin typeface="Microsoft YaHei UI" pitchFamily="34" charset="0"/>
              <a:ea typeface="Microsoft YaHei" pitchFamily="34" charset="-122"/>
              <a:cs typeface="Microsoft YaHei UI" pitchFamily="34" charset="-120"/>
            </a:endParaRPr>
          </a:p>
        </p:txBody>
      </p:sp>
      <p:sp>
        <p:nvSpPr>
          <p:cNvPr id="43" name="Text 41"/>
          <p:cNvSpPr/>
          <p:nvPr/>
        </p:nvSpPr>
        <p:spPr>
          <a:xfrm>
            <a:off x="0" y="3483177"/>
            <a:ext cx="9144000" cy="228600"/>
          </a:xfrm>
          <a:prstGeom prst="rect">
            <a:avLst/>
          </a:prstGeom>
          <a:noFill/>
          <a:ln/>
        </p:spPr>
        <p:txBody>
          <a:bodyPr wrap="none" lIns="0" tIns="0" rIns="0" bIns="0" rtlCol="0" anchor="t"/>
          <a:lstStyle/>
          <a:p>
            <a:pPr algn="ctr" indent="0" marL="0">
              <a:buNone/>
            </a:pPr>
            <a:r>
              <a:rPr lang="en-US" sz="1500" dirty="0">
                <a:solidFill>
                  <a:srgbClr val="F5EFE3"/>
                </a:solidFill>
                <a:latin typeface="Times New Roman" pitchFamily="34" charset="0"/>
                <a:ea typeface="SimSun" pitchFamily="34" charset="-122"/>
                <a:cs typeface="Times New Roman" pitchFamily="34" charset="-120"/>
              </a:rPr>
              <a:t>13% backed out of price</a:t>
            </a:r>
            <a:endParaRPr lang="en-US" sz="1500" dirty="0">
              <a:latin typeface="Times New Roman" pitchFamily="34" charset="0"/>
              <a:ea typeface="SimSun" pitchFamily="34" charset="-122"/>
              <a:cs typeface="Times New Roman" pitchFamily="34" charset="-120"/>
            </a:endParaRPr>
          </a:p>
        </p:txBody>
      </p:sp>
      <p:sp>
        <p:nvSpPr>
          <p:cNvPr id="44" name="Text 42"/>
          <p:cNvSpPr/>
          <p:nvPr/>
        </p:nvSpPr>
        <p:spPr>
          <a:xfrm>
            <a:off x="6096000" y="3483177"/>
            <a:ext cx="6096000" cy="228600"/>
          </a:xfrm>
          <a:prstGeom prst="rect">
            <a:avLst/>
          </a:prstGeom>
          <a:noFill/>
          <a:ln/>
        </p:spPr>
        <p:txBody>
          <a:bodyPr wrap="none" lIns="0" tIns="0" rIns="0" bIns="0" rtlCol="0" anchor="t"/>
          <a:lstStyle/>
          <a:p>
            <a:pPr algn="ctr" indent="0" marL="0">
              <a:buNone/>
            </a:pPr>
            <a:r>
              <a:rPr lang="en-US" sz="1500" dirty="0">
                <a:solidFill>
                  <a:srgbClr val="F5EFE3"/>
                </a:solidFill>
                <a:latin typeface="Times New Roman" pitchFamily="34" charset="0"/>
                <a:ea typeface="SimSun" pitchFamily="34" charset="-122"/>
                <a:cs typeface="Times New Roman" pitchFamily="34" charset="-120"/>
              </a:rPr>
              <a:t>Invoice amount × 6%</a:t>
            </a:r>
            <a:endParaRPr lang="en-US" sz="1500" dirty="0">
              <a:latin typeface="Times New Roman" pitchFamily="34" charset="0"/>
              <a:ea typeface="SimSun" pitchFamily="34" charset="-122"/>
              <a:cs typeface="Times New Roman" pitchFamily="34" charset="-120"/>
            </a:endParaRPr>
          </a:p>
        </p:txBody>
      </p:sp>
      <p:sp>
        <p:nvSpPr>
          <p:cNvPr id="45" name="Shape 43"/>
          <p:cNvSpPr/>
          <p:nvPr/>
        </p:nvSpPr>
        <p:spPr>
          <a:xfrm>
            <a:off x="2952750" y="3921442"/>
            <a:ext cx="3238500" cy="7144"/>
          </a:xfrm>
          <a:prstGeom prst="rect">
            <a:avLst/>
          </a:prstGeom>
          <a:solidFill>
            <a:srgbClr val="2E2822"/>
          </a:solidFill>
          <a:ln/>
        </p:spPr>
      </p:sp>
      <p:sp>
        <p:nvSpPr>
          <p:cNvPr id="46" name="Shape 44"/>
          <p:cNvSpPr/>
          <p:nvPr/>
        </p:nvSpPr>
        <p:spPr>
          <a:xfrm>
            <a:off x="7524750" y="3921442"/>
            <a:ext cx="3238500" cy="7144"/>
          </a:xfrm>
          <a:prstGeom prst="rect">
            <a:avLst/>
          </a:prstGeom>
          <a:solidFill>
            <a:srgbClr val="2E2822"/>
          </a:solidFill>
          <a:ln/>
        </p:spPr>
      </p:sp>
      <p:sp>
        <p:nvSpPr>
          <p:cNvPr id="47" name="Text 45"/>
          <p:cNvSpPr/>
          <p:nvPr/>
        </p:nvSpPr>
        <p:spPr>
          <a:xfrm>
            <a:off x="0" y="4329050"/>
            <a:ext cx="2514600" cy="148590"/>
          </a:xfrm>
          <a:prstGeom prst="rect">
            <a:avLst/>
          </a:prstGeom>
          <a:noFill/>
          <a:ln/>
        </p:spPr>
        <p:txBody>
          <a:bodyPr wrap="none" lIns="0" tIns="0" rIns="0" bIns="0" rtlCol="0" anchor="t"/>
          <a:lstStyle/>
          <a:p>
            <a:pPr algn="r" indent="0" marL="0">
              <a:buNone/>
            </a:pPr>
            <a:r>
              <a:rPr lang="en-US" sz="975" dirty="0">
                <a:solidFill>
                  <a:srgbClr val="A89A82"/>
                </a:solidFill>
                <a:latin typeface="Microsoft YaHei UI" pitchFamily="34" charset="0"/>
                <a:ea typeface="Microsoft YaHei" pitchFamily="34" charset="-122"/>
                <a:cs typeface="Microsoft YaHei UI" pitchFamily="34" charset="-120"/>
              </a:rPr>
              <a:t>Credit per 100</a:t>
            </a:r>
            <a:endParaRPr lang="en-US" sz="975" dirty="0">
              <a:latin typeface="Microsoft YaHei UI" pitchFamily="34" charset="0"/>
              <a:ea typeface="Microsoft YaHei" pitchFamily="34" charset="-122"/>
              <a:cs typeface="Microsoft YaHei UI" pitchFamily="34" charset="-120"/>
            </a:endParaRPr>
          </a:p>
        </p:txBody>
      </p:sp>
      <p:sp>
        <p:nvSpPr>
          <p:cNvPr id="48" name="Text 46"/>
          <p:cNvSpPr/>
          <p:nvPr/>
        </p:nvSpPr>
        <p:spPr>
          <a:xfrm>
            <a:off x="0" y="4519550"/>
            <a:ext cx="2514600" cy="148590"/>
          </a:xfrm>
          <a:prstGeom prst="rect">
            <a:avLst/>
          </a:prstGeom>
          <a:noFill/>
          <a:ln/>
        </p:spPr>
        <p:txBody>
          <a:bodyPr wrap="none" lIns="0" tIns="0" rIns="0" bIns="0" rtlCol="0" anchor="t"/>
          <a:lstStyle/>
          <a:p>
            <a:pPr algn="r" indent="0" marL="0">
              <a:buNone/>
            </a:pPr>
            <a:r>
              <a:rPr lang="en-US" sz="975" dirty="0">
                <a:solidFill>
                  <a:srgbClr val="A89A82"/>
                </a:solidFill>
                <a:latin typeface="Microsoft YaHei UI" pitchFamily="34" charset="0"/>
                <a:ea typeface="Microsoft YaHei" pitchFamily="34" charset="-122"/>
                <a:cs typeface="Microsoft YaHei UI" pitchFamily="34" charset="-120"/>
              </a:rPr>
              <a:t>yuan of gold</a:t>
            </a:r>
            <a:endParaRPr lang="en-US" sz="975" dirty="0">
              <a:latin typeface="Microsoft YaHei UI" pitchFamily="34" charset="0"/>
              <a:ea typeface="Microsoft YaHei" pitchFamily="34" charset="-122"/>
              <a:cs typeface="Microsoft YaHei UI" pitchFamily="34" charset="-120"/>
            </a:endParaRPr>
          </a:p>
        </p:txBody>
      </p:sp>
      <p:sp>
        <p:nvSpPr>
          <p:cNvPr id="49" name="Text 47"/>
          <p:cNvSpPr/>
          <p:nvPr/>
        </p:nvSpPr>
        <p:spPr>
          <a:xfrm>
            <a:off x="0" y="4218214"/>
            <a:ext cx="9144000" cy="617220"/>
          </a:xfrm>
          <a:prstGeom prst="rect">
            <a:avLst/>
          </a:prstGeom>
          <a:noFill/>
          <a:ln/>
        </p:spPr>
        <p:txBody>
          <a:bodyPr wrap="none" lIns="0" tIns="0" rIns="0" bIns="0" rtlCol="0" anchor="t"/>
          <a:lstStyle/>
          <a:p>
            <a:pPr algn="ctr" indent="0" marL="0">
              <a:buNone/>
            </a:pPr>
            <a:r>
              <a:rPr lang="en-US" sz="4050" b="1" dirty="0">
                <a:solidFill>
                  <a:srgbClr val="F5EFE3"/>
                </a:solidFill>
                <a:latin typeface="Times New Roman" pitchFamily="34" charset="0"/>
                <a:ea typeface="SimSun" pitchFamily="34" charset="-122"/>
                <a:cs typeface="Times New Roman" pitchFamily="34" charset="-120"/>
              </a:rPr>
              <a:t>About 11.50</a:t>
            </a:r>
            <a:pPr algn="ctr" indent="0" marL="0">
              <a:buNone/>
            </a:pPr>
            <a:r>
              <a:rPr lang="en-US" sz="1350" dirty="0">
                <a:solidFill>
                  <a:srgbClr val="A89A82"/>
                </a:solidFill>
                <a:latin typeface="Microsoft YaHei UI" pitchFamily="34" charset="0"/>
                <a:ea typeface="Microsoft YaHei" pitchFamily="34" charset="-122"/>
                <a:cs typeface="Microsoft YaHei UI" pitchFamily="34" charset="-120"/>
              </a:rPr>
              <a:t> yuan</a:t>
            </a:r>
            <a:endParaRPr lang="en-US" sz="4050" dirty="0">
              <a:latin typeface="Times New Roman" pitchFamily="34" charset="0"/>
              <a:ea typeface="SimSun" pitchFamily="34" charset="-122"/>
              <a:cs typeface="Times New Roman" pitchFamily="34" charset="-120"/>
            </a:endParaRPr>
          </a:p>
        </p:txBody>
      </p:sp>
      <p:sp>
        <p:nvSpPr>
          <p:cNvPr id="50" name="Text 48"/>
          <p:cNvSpPr/>
          <p:nvPr/>
        </p:nvSpPr>
        <p:spPr>
          <a:xfrm>
            <a:off x="6096000" y="4218214"/>
            <a:ext cx="6096000" cy="617220"/>
          </a:xfrm>
          <a:prstGeom prst="rect">
            <a:avLst/>
          </a:prstGeom>
          <a:noFill/>
          <a:ln/>
        </p:spPr>
        <p:txBody>
          <a:bodyPr wrap="none" lIns="0" tIns="0" rIns="0" bIns="0" rtlCol="0" anchor="t"/>
          <a:lstStyle/>
          <a:p>
            <a:pPr algn="ctr" indent="0" marL="0">
              <a:buNone/>
            </a:pPr>
            <a:r>
              <a:rPr lang="en-US" sz="4050" b="1" dirty="0">
                <a:solidFill>
                  <a:srgbClr val="C6A15B"/>
                </a:solidFill>
                <a:latin typeface="Times New Roman" pitchFamily="34" charset="0"/>
                <a:ea typeface="SimSun" pitchFamily="34" charset="-122"/>
                <a:cs typeface="Times New Roman" pitchFamily="34" charset="-120"/>
              </a:rPr>
              <a:t>6.00</a:t>
            </a:r>
            <a:pPr algn="ctr" indent="0" marL="0">
              <a:buNone/>
            </a:pPr>
            <a:r>
              <a:rPr lang="en-US" sz="1350" dirty="0">
                <a:solidFill>
                  <a:srgbClr val="A89A82"/>
                </a:solidFill>
                <a:latin typeface="Microsoft YaHei UI" pitchFamily="34" charset="0"/>
                <a:ea typeface="Microsoft YaHei" pitchFamily="34" charset="-122"/>
                <a:cs typeface="Microsoft YaHei UI" pitchFamily="34" charset="-120"/>
              </a:rPr>
              <a:t> yuan</a:t>
            </a:r>
            <a:endParaRPr lang="en-US" sz="4050" dirty="0">
              <a:latin typeface="Times New Roman" pitchFamily="34" charset="0"/>
              <a:ea typeface="SimSun" pitchFamily="34" charset="-122"/>
              <a:cs typeface="Times New Roman" pitchFamily="34" charset="-120"/>
            </a:endParaRPr>
          </a:p>
        </p:txBody>
      </p:sp>
      <p:sp>
        <p:nvSpPr>
          <p:cNvPr id="51" name="Text 49"/>
          <p:cNvSpPr/>
          <p:nvPr/>
        </p:nvSpPr>
        <p:spPr>
          <a:xfrm>
            <a:off x="6096000" y="5024375"/>
            <a:ext cx="6096000" cy="148590"/>
          </a:xfrm>
          <a:prstGeom prst="rect">
            <a:avLst/>
          </a:prstGeom>
          <a:noFill/>
          <a:ln/>
        </p:spPr>
        <p:txBody>
          <a:bodyPr wrap="none" lIns="0" tIns="0" rIns="0" bIns="0" rtlCol="0" anchor="t"/>
          <a:lstStyle/>
          <a:p>
            <a:pPr algn="ctr" indent="0" marL="0">
              <a:buNone/>
            </a:pPr>
            <a:r>
              <a:rPr lang="en-US" sz="975" b="1" dirty="0">
                <a:solidFill>
                  <a:srgbClr val="DEC89F"/>
                </a:solidFill>
                <a:latin typeface="Microsoft YaHei UI" pitchFamily="34" charset="0"/>
                <a:ea typeface="Microsoft YaHei" pitchFamily="34" charset="-122"/>
                <a:cs typeface="Microsoft YaHei UI" pitchFamily="34" charset="-120"/>
              </a:rPr>
              <a:t>About 5.50 yuan less</a:t>
            </a:r>
            <a:endParaRPr lang="en-US" sz="975" dirty="0">
              <a:latin typeface="Microsoft YaHei UI" pitchFamily="34" charset="0"/>
              <a:ea typeface="Microsoft YaHei" pitchFamily="34" charset="-122"/>
              <a:cs typeface="Microsoft YaHei UI" pitchFamily="34" charset="-120"/>
            </a:endParaRPr>
          </a:p>
        </p:txBody>
      </p:sp>
      <p:sp>
        <p:nvSpPr>
          <p:cNvPr id="52" name="Text 50"/>
          <p:cNvSpPr/>
          <p:nvPr/>
        </p:nvSpPr>
        <p:spPr>
          <a:xfrm>
            <a:off x="609600" y="5718977"/>
            <a:ext cx="115824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Source: Ministry of Finance and State Taxation Administration, both documents in full. Credit calculated by the announcement</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 formulas: 100 × 13 ÷ 113, 100 × 6%</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11"/>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12</a:t>
            </a:fld>
            <a:endParaRPr lang="en-US" sz="900" dirty="0">
              <a:latin typeface="Times New Roman" pitchFamily="34" charset="0"/>
              <a:ea typeface="SimSun" pitchFamily="34" charset="-122"/>
              <a:cs typeface="Times New Roman" pitchFamily="34" charset="-120"/>
            </a:endParaRPr>
          </a:p>
        </p:txBody>
      </p:sp>
      <p:sp>
        <p:nvSpPr>
          <p:cNvPr id="11" name="Shape 9"/>
          <p:cNvSpPr/>
          <p:nvPr/>
        </p:nvSpPr>
        <p:spPr>
          <a:xfrm>
            <a:off x="4421212" y="462915"/>
            <a:ext cx="266700" cy="7620"/>
          </a:xfrm>
          <a:prstGeom prst="rect">
            <a:avLst/>
          </a:prstGeom>
          <a:solidFill>
            <a:srgbClr val="C6A15B"/>
          </a:solidFill>
          <a:ln/>
        </p:spPr>
      </p:sp>
      <p:sp>
        <p:nvSpPr>
          <p:cNvPr id="12" name="Text 10"/>
          <p:cNvSpPr/>
          <p:nvPr/>
        </p:nvSpPr>
        <p:spPr>
          <a:xfrm>
            <a:off x="0" y="394864"/>
            <a:ext cx="12192000" cy="137160"/>
          </a:xfrm>
          <a:prstGeom prst="rect">
            <a:avLst/>
          </a:prstGeom>
          <a:noFill/>
          <a:ln/>
        </p:spPr>
        <p:txBody>
          <a:bodyPr wrap="none" lIns="0" tIns="0" rIns="0" bIns="0" rtlCol="0" anchor="t"/>
          <a:lstStyle/>
          <a:p>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p</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d</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504088" y="462915"/>
            <a:ext cx="266700" cy="7620"/>
          </a:xfrm>
          <a:prstGeom prst="rect">
            <a:avLst/>
          </a:prstGeom>
          <a:solidFill>
            <a:srgbClr val="C6A15B"/>
          </a:solidFill>
          <a:ln/>
        </p:spPr>
      </p:sp>
      <p:sp>
        <p:nvSpPr>
          <p:cNvPr id="14" name="Text 12"/>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Purity rules date from 2012, new ones pending</a:t>
            </a:r>
            <a:endParaRPr lang="en-US" sz="2250" dirty="0">
              <a:latin typeface="Times New Roman" pitchFamily="34" charset="0"/>
              <a:ea typeface="SimSun" pitchFamily="34" charset="-122"/>
              <a:cs typeface="Times New Roman" pitchFamily="34" charset="-120"/>
            </a:endParaRPr>
          </a:p>
        </p:txBody>
      </p:sp>
      <p:sp>
        <p:nvSpPr>
          <p:cNvPr id="15" name="Shape 13"/>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6" name="Shape 14"/>
          <p:cNvSpPr/>
          <p:nvPr/>
        </p:nvSpPr>
        <p:spPr>
          <a:xfrm>
            <a:off x="5753100" y="1483043"/>
            <a:ext cx="228600" cy="7144"/>
          </a:xfrm>
          <a:prstGeom prst="rect">
            <a:avLst/>
          </a:prstGeom>
          <a:solidFill>
            <a:srgbClr val="C6A15B"/>
          </a:solidFill>
          <a:ln/>
        </p:spPr>
      </p:sp>
      <p:sp>
        <p:nvSpPr>
          <p:cNvPr id="17" name="Shape 15"/>
          <p:cNvSpPr/>
          <p:nvPr/>
        </p:nvSpPr>
        <p:spPr>
          <a:xfrm>
            <a:off x="6210300" y="1483043"/>
            <a:ext cx="228600" cy="7144"/>
          </a:xfrm>
          <a:prstGeom prst="rect">
            <a:avLst/>
          </a:prstGeom>
          <a:solidFill>
            <a:srgbClr val="C6A15B"/>
          </a:solidFill>
          <a:ln/>
        </p:spPr>
      </p:sp>
      <p:sp>
        <p:nvSpPr>
          <p:cNvPr id="18" name="Shape 16"/>
          <p:cNvSpPr/>
          <p:nvPr/>
        </p:nvSpPr>
        <p:spPr>
          <a:xfrm>
            <a:off x="952500" y="3613785"/>
            <a:ext cx="857250" cy="11430"/>
          </a:xfrm>
          <a:prstGeom prst="rect">
            <a:avLst/>
          </a:prstGeom>
          <a:solidFill>
            <a:srgbClr val="C6A15B"/>
          </a:solidFill>
          <a:ln/>
        </p:spPr>
      </p:sp>
      <p:sp>
        <p:nvSpPr>
          <p:cNvPr id="19" name="Shape 17"/>
          <p:cNvSpPr/>
          <p:nvPr/>
        </p:nvSpPr>
        <p:spPr>
          <a:xfrm>
            <a:off x="1809750" y="3619500"/>
            <a:ext cx="190500" cy="0"/>
          </a:xfrm>
          <a:prstGeom prst="line">
            <a:avLst/>
          </a:prstGeom>
          <a:noFill/>
          <a:ln w="11430">
            <a:solidFill>
              <a:srgbClr val="C6A15B"/>
            </a:solidFill>
            <a:prstDash val="sysDot"/>
          </a:ln>
        </p:spPr>
      </p:sp>
      <p:sp>
        <p:nvSpPr>
          <p:cNvPr id="20" name="Shape 18"/>
          <p:cNvSpPr/>
          <p:nvPr/>
        </p:nvSpPr>
        <p:spPr>
          <a:xfrm>
            <a:off x="2171700" y="3613785"/>
            <a:ext cx="8496300" cy="11430"/>
          </a:xfrm>
          <a:prstGeom prst="rect">
            <a:avLst/>
          </a:prstGeom>
          <a:solidFill>
            <a:srgbClr val="C6A15B"/>
          </a:solidFill>
          <a:ln/>
        </p:spPr>
      </p:sp>
      <p:sp>
        <p:nvSpPr>
          <p:cNvPr id="21" name="Shape 19"/>
          <p:cNvSpPr/>
          <p:nvPr/>
        </p:nvSpPr>
        <p:spPr>
          <a:xfrm flipV="1">
            <a:off x="1943100" y="3543300"/>
            <a:ext cx="114300" cy="152400"/>
          </a:xfrm>
          <a:prstGeom prst="line">
            <a:avLst/>
          </a:prstGeom>
          <a:noFill/>
          <a:ln w="9525">
            <a:solidFill>
              <a:srgbClr val="A89A82"/>
            </a:solidFill>
            <a:prstDash val="solid"/>
          </a:ln>
        </p:spPr>
      </p:sp>
      <p:sp>
        <p:nvSpPr>
          <p:cNvPr id="22" name="Shape 20"/>
          <p:cNvSpPr/>
          <p:nvPr/>
        </p:nvSpPr>
        <p:spPr>
          <a:xfrm flipV="1">
            <a:off x="2038350" y="3543300"/>
            <a:ext cx="114300" cy="152400"/>
          </a:xfrm>
          <a:prstGeom prst="line">
            <a:avLst/>
          </a:prstGeom>
          <a:noFill/>
          <a:ln w="9525">
            <a:solidFill>
              <a:srgbClr val="A89A82"/>
            </a:solidFill>
            <a:prstDash val="solid"/>
          </a:ln>
        </p:spPr>
      </p:sp>
      <p:sp>
        <p:nvSpPr>
          <p:cNvPr id="23" name="Shape 21"/>
          <p:cNvSpPr/>
          <p:nvPr/>
        </p:nvSpPr>
        <p:spPr>
          <a:xfrm>
            <a:off x="1138238" y="3143250"/>
            <a:ext cx="9525" cy="381000"/>
          </a:xfrm>
          <a:prstGeom prst="rect">
            <a:avLst/>
          </a:prstGeom>
          <a:solidFill>
            <a:srgbClr val="2E2822"/>
          </a:solidFill>
          <a:ln/>
        </p:spPr>
      </p:sp>
      <p:sp>
        <p:nvSpPr>
          <p:cNvPr id="24" name="Shape 22"/>
          <p:cNvSpPr/>
          <p:nvPr/>
        </p:nvSpPr>
        <p:spPr>
          <a:xfrm>
            <a:off x="1085850" y="3562350"/>
            <a:ext cx="114300" cy="114300"/>
          </a:xfrm>
          <a:prstGeom prst="ellipse">
            <a:avLst/>
          </a:prstGeom>
          <a:solidFill>
            <a:srgbClr val="C6A15B"/>
          </a:solidFill>
          <a:ln/>
        </p:spPr>
      </p:sp>
      <p:sp>
        <p:nvSpPr>
          <p:cNvPr id="25" name="Text 23"/>
          <p:cNvSpPr/>
          <p:nvPr/>
        </p:nvSpPr>
        <p:spPr>
          <a:xfrm>
            <a:off x="0" y="2595139"/>
            <a:ext cx="2286000" cy="137160"/>
          </a:xfrm>
          <a:prstGeom prst="rect">
            <a:avLst/>
          </a:prstGeom>
          <a:noFill/>
          <a:ln/>
        </p:spPr>
        <p:txBody>
          <a:bodyPr wrap="none" lIns="0" tIns="0" rIns="0" bIns="0" rtlCol="0" anchor="t"/>
          <a:lstStyle/>
          <a:p>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1</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3</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5</a:t>
            </a:r>
            <a:endParaRPr lang="en-US" sz="900" dirty="0">
              <a:latin typeface="Microsoft YaHei UI" pitchFamily="34" charset="0"/>
              <a:ea typeface="Microsoft YaHei" pitchFamily="34" charset="-122"/>
              <a:cs typeface="Microsoft YaHei UI" pitchFamily="34" charset="-120"/>
            </a:endParaRPr>
          </a:p>
        </p:txBody>
      </p:sp>
      <p:sp>
        <p:nvSpPr>
          <p:cNvPr id="26" name="Text 24"/>
          <p:cNvSpPr/>
          <p:nvPr/>
        </p:nvSpPr>
        <p:spPr>
          <a:xfrm>
            <a:off x="0" y="2786214"/>
            <a:ext cx="2286000" cy="171450"/>
          </a:xfrm>
          <a:prstGeom prst="rect">
            <a:avLst/>
          </a:prstGeom>
          <a:noFill/>
          <a:ln/>
        </p:spPr>
        <p:txBody>
          <a:bodyPr wrap="none" lIns="0" tIns="0" rIns="0" bIns="0" rtlCol="0" anchor="t"/>
          <a:lstStyle/>
          <a:p>
            <a:pPr algn="ctr" indent="0" marL="0">
              <a:buNone/>
            </a:pPr>
            <a:r>
              <a:rPr lang="en-US" sz="1125" b="1" dirty="0">
                <a:solidFill>
                  <a:srgbClr val="F5EFE3"/>
                </a:solidFill>
                <a:latin typeface="Times New Roman" pitchFamily="34" charset="0"/>
                <a:ea typeface="SimSun" pitchFamily="34" charset="-122"/>
                <a:cs typeface="Times New Roman" pitchFamily="34" charset="-120"/>
              </a:rPr>
              <a:t>GB 11887-2012 in force</a:t>
            </a:r>
            <a:endParaRPr lang="en-US" sz="1125" dirty="0">
              <a:latin typeface="Times New Roman" pitchFamily="34" charset="0"/>
              <a:ea typeface="SimSun" pitchFamily="34" charset="-122"/>
              <a:cs typeface="Times New Roman" pitchFamily="34" charset="-120"/>
            </a:endParaRPr>
          </a:p>
        </p:txBody>
      </p:sp>
      <p:sp>
        <p:nvSpPr>
          <p:cNvPr id="27" name="Text 25"/>
          <p:cNvSpPr/>
          <p:nvPr/>
        </p:nvSpPr>
        <p:spPr>
          <a:xfrm>
            <a:off x="0" y="3013877"/>
            <a:ext cx="2286000" cy="125730"/>
          </a:xfrm>
          <a:prstGeom prst="rect">
            <a:avLst/>
          </a:prstGeom>
          <a:noFill/>
          <a:ln/>
        </p:spPr>
        <p:txBody>
          <a:bodyPr wrap="none" lIns="0" tIns="0" rIns="0" bIns="0" rtlCol="0" anchor="t"/>
          <a:lstStyle/>
          <a:p>
            <a:pPr algn="ctr" indent="0" marL="0">
              <a:buNone/>
            </a:pPr>
            <a:r>
              <a:rPr lang="en-US" sz="825" dirty="0">
                <a:solidFill>
                  <a:srgbClr val="6F6656"/>
                </a:solidFill>
                <a:latin typeface="Microsoft YaHei UI" pitchFamily="34" charset="0"/>
                <a:ea typeface="Microsoft YaHei" pitchFamily="34" charset="-122"/>
                <a:cs typeface="Microsoft YaHei UI" pitchFamily="34" charset="-120"/>
              </a:rPr>
              <a:t>Mandatory, still current</a:t>
            </a:r>
            <a:endParaRPr lang="en-US" sz="825" dirty="0">
              <a:latin typeface="Microsoft YaHei UI" pitchFamily="34" charset="0"/>
              <a:ea typeface="Microsoft YaHei" pitchFamily="34" charset="-122"/>
              <a:cs typeface="Microsoft YaHei UI" pitchFamily="34" charset="-120"/>
            </a:endParaRPr>
          </a:p>
        </p:txBody>
      </p:sp>
      <p:sp>
        <p:nvSpPr>
          <p:cNvPr id="28" name="Shape 26"/>
          <p:cNvSpPr/>
          <p:nvPr/>
        </p:nvSpPr>
        <p:spPr>
          <a:xfrm>
            <a:off x="2967038" y="3714750"/>
            <a:ext cx="9525" cy="133350"/>
          </a:xfrm>
          <a:prstGeom prst="rect">
            <a:avLst/>
          </a:prstGeom>
          <a:solidFill>
            <a:srgbClr val="2E2822"/>
          </a:solidFill>
          <a:ln/>
        </p:spPr>
      </p:sp>
      <p:sp>
        <p:nvSpPr>
          <p:cNvPr id="29" name="Shape 27"/>
          <p:cNvSpPr/>
          <p:nvPr/>
        </p:nvSpPr>
        <p:spPr>
          <a:xfrm>
            <a:off x="2914650" y="3562350"/>
            <a:ext cx="114300" cy="114300"/>
          </a:xfrm>
          <a:prstGeom prst="ellipse">
            <a:avLst/>
          </a:prstGeom>
          <a:solidFill>
            <a:srgbClr val="C6A15B"/>
          </a:solidFill>
          <a:ln/>
        </p:spPr>
      </p:sp>
      <p:sp>
        <p:nvSpPr>
          <p:cNvPr id="30" name="Text 28"/>
          <p:cNvSpPr/>
          <p:nvPr/>
        </p:nvSpPr>
        <p:spPr>
          <a:xfrm>
            <a:off x="0" y="3928639"/>
            <a:ext cx="5943600" cy="137160"/>
          </a:xfrm>
          <a:prstGeom prst="rect">
            <a:avLst/>
          </a:prstGeom>
          <a:noFill/>
          <a:ln/>
        </p:spPr>
        <p:txBody>
          <a:bodyPr wrap="none" lIns="0" tIns="0" rIns="0" bIns="0" rtlCol="0" anchor="t"/>
          <a:lstStyle/>
          <a:p>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7</a:t>
            </a:r>
            <a:endParaRPr lang="en-US" sz="900" dirty="0">
              <a:latin typeface="Microsoft YaHei UI" pitchFamily="34" charset="0"/>
              <a:ea typeface="Microsoft YaHei" pitchFamily="34" charset="-122"/>
              <a:cs typeface="Microsoft YaHei UI" pitchFamily="34" charset="-120"/>
            </a:endParaRPr>
          </a:p>
        </p:txBody>
      </p:sp>
      <p:sp>
        <p:nvSpPr>
          <p:cNvPr id="31" name="Text 29"/>
          <p:cNvSpPr/>
          <p:nvPr/>
        </p:nvSpPr>
        <p:spPr>
          <a:xfrm>
            <a:off x="0" y="4119714"/>
            <a:ext cx="5943600" cy="171450"/>
          </a:xfrm>
          <a:prstGeom prst="rect">
            <a:avLst/>
          </a:prstGeom>
          <a:noFill/>
          <a:ln/>
        </p:spPr>
        <p:txBody>
          <a:bodyPr wrap="none" lIns="0" tIns="0" rIns="0" bIns="0" rtlCol="0" anchor="t"/>
          <a:lstStyle/>
          <a:p>
            <a:pPr algn="ctr" indent="0" marL="0">
              <a:buNone/>
            </a:pPr>
            <a:r>
              <a:rPr lang="en-US" sz="1125" b="1" dirty="0">
                <a:solidFill>
                  <a:srgbClr val="F5EFE3"/>
                </a:solidFill>
                <a:latin typeface="Times New Roman" pitchFamily="34" charset="0"/>
                <a:ea typeface="SimSun" pitchFamily="34" charset="-122"/>
                <a:cs typeface="Times New Roman" pitchFamily="34" charset="-120"/>
              </a:rPr>
              <a:t>Price-marking rules</a:t>
            </a:r>
            <a:endParaRPr lang="en-US" sz="1125" dirty="0">
              <a:latin typeface="Times New Roman" pitchFamily="34" charset="0"/>
              <a:ea typeface="SimSun" pitchFamily="34" charset="-122"/>
              <a:cs typeface="Times New Roman" pitchFamily="34" charset="-120"/>
            </a:endParaRPr>
          </a:p>
        </p:txBody>
      </p:sp>
      <p:sp>
        <p:nvSpPr>
          <p:cNvPr id="32" name="Text 30"/>
          <p:cNvSpPr/>
          <p:nvPr/>
        </p:nvSpPr>
        <p:spPr>
          <a:xfrm>
            <a:off x="0" y="4347377"/>
            <a:ext cx="5943600" cy="125730"/>
          </a:xfrm>
          <a:prstGeom prst="rect">
            <a:avLst/>
          </a:prstGeom>
          <a:noFill/>
          <a:ln/>
        </p:spPr>
        <p:txBody>
          <a:bodyPr wrap="none" lIns="0" tIns="0" rIns="0" bIns="0" rtlCol="0" anchor="t"/>
          <a:lstStyle/>
          <a:p>
            <a:pPr algn="ctr" indent="0" marL="0">
              <a:buNone/>
            </a:pPr>
            <a:r>
              <a:rPr lang="en-US" sz="825" dirty="0">
                <a:solidFill>
                  <a:srgbClr val="6F6656"/>
                </a:solidFill>
                <a:latin typeface="Microsoft YaHei UI" pitchFamily="34" charset="0"/>
                <a:ea typeface="Microsoft YaHei" pitchFamily="34" charset="-122"/>
                <a:cs typeface="Microsoft YaHei UI" pitchFamily="34" charset="-120"/>
              </a:rPr>
              <a:t>No charges beyond the tag</a:t>
            </a:r>
            <a:endParaRPr lang="en-US" sz="825" dirty="0">
              <a:latin typeface="Microsoft YaHei UI" pitchFamily="34" charset="0"/>
              <a:ea typeface="Microsoft YaHei" pitchFamily="34" charset="-122"/>
              <a:cs typeface="Microsoft YaHei UI" pitchFamily="34" charset="-120"/>
            </a:endParaRPr>
          </a:p>
        </p:txBody>
      </p:sp>
      <p:sp>
        <p:nvSpPr>
          <p:cNvPr id="33" name="Shape 31"/>
          <p:cNvSpPr/>
          <p:nvPr/>
        </p:nvSpPr>
        <p:spPr>
          <a:xfrm>
            <a:off x="4795838" y="3143250"/>
            <a:ext cx="9525" cy="381000"/>
          </a:xfrm>
          <a:prstGeom prst="rect">
            <a:avLst/>
          </a:prstGeom>
          <a:solidFill>
            <a:srgbClr val="2E2822"/>
          </a:solidFill>
          <a:ln/>
        </p:spPr>
      </p:sp>
      <p:sp>
        <p:nvSpPr>
          <p:cNvPr id="34" name="Shape 32"/>
          <p:cNvSpPr/>
          <p:nvPr/>
        </p:nvSpPr>
        <p:spPr>
          <a:xfrm>
            <a:off x="4743450" y="3562350"/>
            <a:ext cx="114300" cy="114300"/>
          </a:xfrm>
          <a:prstGeom prst="ellipse">
            <a:avLst/>
          </a:prstGeom>
          <a:solidFill>
            <a:srgbClr val="C6A15B"/>
          </a:solidFill>
          <a:ln/>
        </p:spPr>
      </p:sp>
      <p:sp>
        <p:nvSpPr>
          <p:cNvPr id="35" name="Text 33"/>
          <p:cNvSpPr/>
          <p:nvPr/>
        </p:nvSpPr>
        <p:spPr>
          <a:xfrm>
            <a:off x="0" y="2595139"/>
            <a:ext cx="9601200" cy="137160"/>
          </a:xfrm>
          <a:prstGeom prst="rect">
            <a:avLst/>
          </a:prstGeom>
          <a:noFill/>
          <a:ln/>
        </p:spPr>
        <p:txBody>
          <a:bodyPr wrap="none" lIns="0" tIns="0" rIns="0" bIns="0" rtlCol="0" anchor="t"/>
          <a:lstStyle/>
          <a:p>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4</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1</a:t>
            </a:r>
            <a:endParaRPr lang="en-US" sz="900" dirty="0">
              <a:latin typeface="Microsoft YaHei UI" pitchFamily="34" charset="0"/>
              <a:ea typeface="Microsoft YaHei" pitchFamily="34" charset="-122"/>
              <a:cs typeface="Microsoft YaHei UI" pitchFamily="34" charset="-120"/>
            </a:endParaRPr>
          </a:p>
        </p:txBody>
      </p:sp>
      <p:sp>
        <p:nvSpPr>
          <p:cNvPr id="36" name="Text 34"/>
          <p:cNvSpPr/>
          <p:nvPr/>
        </p:nvSpPr>
        <p:spPr>
          <a:xfrm>
            <a:off x="0" y="2786214"/>
            <a:ext cx="9601200" cy="171450"/>
          </a:xfrm>
          <a:prstGeom prst="rect">
            <a:avLst/>
          </a:prstGeom>
          <a:noFill/>
          <a:ln/>
        </p:spPr>
        <p:txBody>
          <a:bodyPr wrap="none" lIns="0" tIns="0" rIns="0" bIns="0" rtlCol="0" anchor="t"/>
          <a:lstStyle/>
          <a:p>
            <a:pPr algn="ctr" indent="0" marL="0">
              <a:buNone/>
            </a:pPr>
            <a:r>
              <a:rPr lang="en-US" sz="1125" b="1" dirty="0">
                <a:solidFill>
                  <a:srgbClr val="F5EFE3"/>
                </a:solidFill>
                <a:latin typeface="Times New Roman" pitchFamily="34" charset="0"/>
                <a:ea typeface="SimSun" pitchFamily="34" charset="-122"/>
                <a:cs typeface="Times New Roman" pitchFamily="34" charset="-120"/>
              </a:rPr>
              <a:t>Review: revise it</a:t>
            </a:r>
            <a:endParaRPr lang="en-US" sz="1125" dirty="0">
              <a:latin typeface="Times New Roman" pitchFamily="34" charset="0"/>
              <a:ea typeface="SimSun" pitchFamily="34" charset="-122"/>
              <a:cs typeface="Times New Roman" pitchFamily="34" charset="-120"/>
            </a:endParaRPr>
          </a:p>
        </p:txBody>
      </p:sp>
      <p:sp>
        <p:nvSpPr>
          <p:cNvPr id="37" name="Shape 35"/>
          <p:cNvSpPr/>
          <p:nvPr/>
        </p:nvSpPr>
        <p:spPr>
          <a:xfrm>
            <a:off x="6624638" y="3714750"/>
            <a:ext cx="9525" cy="133350"/>
          </a:xfrm>
          <a:prstGeom prst="rect">
            <a:avLst/>
          </a:prstGeom>
          <a:solidFill>
            <a:srgbClr val="2E2822"/>
          </a:solidFill>
          <a:ln/>
        </p:spPr>
      </p:sp>
      <p:sp>
        <p:nvSpPr>
          <p:cNvPr id="38" name="Shape 36"/>
          <p:cNvSpPr/>
          <p:nvPr/>
        </p:nvSpPr>
        <p:spPr>
          <a:xfrm>
            <a:off x="6572250" y="3562350"/>
            <a:ext cx="114300" cy="114300"/>
          </a:xfrm>
          <a:prstGeom prst="ellipse">
            <a:avLst/>
          </a:prstGeom>
          <a:solidFill>
            <a:srgbClr val="C6A15B"/>
          </a:solidFill>
          <a:ln/>
        </p:spPr>
      </p:sp>
      <p:sp>
        <p:nvSpPr>
          <p:cNvPr id="39" name="Text 37"/>
          <p:cNvSpPr/>
          <p:nvPr/>
        </p:nvSpPr>
        <p:spPr>
          <a:xfrm>
            <a:off x="1066800" y="3928639"/>
            <a:ext cx="11125200" cy="137160"/>
          </a:xfrm>
          <a:prstGeom prst="rect">
            <a:avLst/>
          </a:prstGeom>
          <a:noFill/>
          <a:ln/>
        </p:spPr>
        <p:txBody>
          <a:bodyPr wrap="none" lIns="0" tIns="0" rIns="0" bIns="0" rtlCol="0" anchor="t"/>
          <a:lstStyle/>
          <a:p>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4</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1</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0</a:t>
            </a:r>
            <a:endParaRPr lang="en-US" sz="900" dirty="0">
              <a:latin typeface="Microsoft YaHei UI" pitchFamily="34" charset="0"/>
              <a:ea typeface="Microsoft YaHei" pitchFamily="34" charset="-122"/>
              <a:cs typeface="Microsoft YaHei UI" pitchFamily="34" charset="-120"/>
            </a:endParaRPr>
          </a:p>
        </p:txBody>
      </p:sp>
      <p:sp>
        <p:nvSpPr>
          <p:cNvPr id="40" name="Text 38"/>
          <p:cNvSpPr/>
          <p:nvPr/>
        </p:nvSpPr>
        <p:spPr>
          <a:xfrm>
            <a:off x="1066800" y="4119714"/>
            <a:ext cx="11125200" cy="171450"/>
          </a:xfrm>
          <a:prstGeom prst="rect">
            <a:avLst/>
          </a:prstGeom>
          <a:noFill/>
          <a:ln/>
        </p:spPr>
        <p:txBody>
          <a:bodyPr wrap="none" lIns="0" tIns="0" rIns="0" bIns="0" rtlCol="0" anchor="t"/>
          <a:lstStyle/>
          <a:p>
            <a:pPr algn="ctr" indent="0" marL="0">
              <a:buNone/>
            </a:pPr>
            <a:r>
              <a:rPr lang="en-US" sz="1125" b="1" dirty="0">
                <a:solidFill>
                  <a:srgbClr val="F5EFE3"/>
                </a:solidFill>
                <a:latin typeface="Times New Roman" pitchFamily="34" charset="0"/>
                <a:ea typeface="SimSun" pitchFamily="34" charset="-122"/>
                <a:cs typeface="Times New Roman" pitchFamily="34" charset="-120"/>
              </a:rPr>
              <a:t>Revision planned</a:t>
            </a:r>
            <a:endParaRPr lang="en-US" sz="1125" dirty="0">
              <a:latin typeface="Times New Roman" pitchFamily="34" charset="0"/>
              <a:ea typeface="SimSun" pitchFamily="34" charset="-122"/>
              <a:cs typeface="Times New Roman" pitchFamily="34" charset="-120"/>
            </a:endParaRPr>
          </a:p>
        </p:txBody>
      </p:sp>
      <p:sp>
        <p:nvSpPr>
          <p:cNvPr id="41" name="Text 39"/>
          <p:cNvSpPr/>
          <p:nvPr/>
        </p:nvSpPr>
        <p:spPr>
          <a:xfrm>
            <a:off x="1066800" y="4347377"/>
            <a:ext cx="11125200" cy="125730"/>
          </a:xfrm>
          <a:prstGeom prst="rect">
            <a:avLst/>
          </a:prstGeom>
          <a:noFill/>
          <a:ln/>
        </p:spPr>
        <p:txBody>
          <a:bodyPr wrap="none" lIns="0" tIns="0" rIns="0" bIns="0" rtlCol="0" anchor="t"/>
          <a:lstStyle/>
          <a:p>
            <a:pPr algn="ctr" indent="0" marL="0">
              <a:buNone/>
            </a:pPr>
            <a:r>
              <a:rPr lang="en-US" sz="825" dirty="0">
                <a:solidFill>
                  <a:srgbClr val="6F6656"/>
                </a:solidFill>
                <a:latin typeface="Microsoft YaHei UI" pitchFamily="34" charset="0"/>
                <a:ea typeface="Microsoft YaHei" pitchFamily="34" charset="-122"/>
                <a:cs typeface="Microsoft YaHei UI" pitchFamily="34" charset="-120"/>
              </a:rPr>
              <a:t>Name adds labelling</a:t>
            </a:r>
            <a:endParaRPr lang="en-US" sz="825" dirty="0">
              <a:latin typeface="Microsoft YaHei UI" pitchFamily="34" charset="0"/>
              <a:ea typeface="Microsoft YaHei" pitchFamily="34" charset="-122"/>
              <a:cs typeface="Microsoft YaHei UI" pitchFamily="34" charset="-120"/>
            </a:endParaRPr>
          </a:p>
        </p:txBody>
      </p:sp>
      <p:sp>
        <p:nvSpPr>
          <p:cNvPr id="42" name="Shape 40"/>
          <p:cNvSpPr/>
          <p:nvPr/>
        </p:nvSpPr>
        <p:spPr>
          <a:xfrm>
            <a:off x="8453438" y="3143250"/>
            <a:ext cx="9525" cy="381000"/>
          </a:xfrm>
          <a:prstGeom prst="rect">
            <a:avLst/>
          </a:prstGeom>
          <a:solidFill>
            <a:srgbClr val="2E2822"/>
          </a:solidFill>
          <a:ln/>
        </p:spPr>
      </p:sp>
      <p:sp>
        <p:nvSpPr>
          <p:cNvPr id="43" name="Shape 41"/>
          <p:cNvSpPr/>
          <p:nvPr/>
        </p:nvSpPr>
        <p:spPr>
          <a:xfrm>
            <a:off x="8401050" y="3562350"/>
            <a:ext cx="114300" cy="114300"/>
          </a:xfrm>
          <a:prstGeom prst="ellipse">
            <a:avLst/>
          </a:prstGeom>
          <a:solidFill>
            <a:srgbClr val="C6A15B"/>
          </a:solidFill>
          <a:ln/>
        </p:spPr>
      </p:sp>
      <p:sp>
        <p:nvSpPr>
          <p:cNvPr id="44" name="Text 42"/>
          <p:cNvSpPr/>
          <p:nvPr/>
        </p:nvSpPr>
        <p:spPr>
          <a:xfrm>
            <a:off x="4724400" y="2595139"/>
            <a:ext cx="7467600" cy="137160"/>
          </a:xfrm>
          <a:prstGeom prst="rect">
            <a:avLst/>
          </a:prstGeom>
          <a:noFill/>
          <a:ln/>
        </p:spPr>
        <p:txBody>
          <a:bodyPr wrap="none" lIns="0" tIns="0" rIns="0" bIns="0" rtlCol="0" anchor="t"/>
          <a:lstStyle/>
          <a:p>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5</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19" kern="0" dirty="0">
                <a:solidFill>
                  <a:srgbClr val="A89A82"/>
                </a:solidFill>
                <a:latin typeface="Microsoft YaHei UI" pitchFamily="34" charset="0"/>
                <a:ea typeface="Microsoft YaHei" pitchFamily="34" charset="-122"/>
                <a:cs typeface="Microsoft YaHei UI" pitchFamily="34" charset="-120"/>
              </a:rPr>
              <a:t>0</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5</a:t>
            </a:r>
            <a:endParaRPr lang="en-US" sz="900" dirty="0">
              <a:latin typeface="Microsoft YaHei UI" pitchFamily="34" charset="0"/>
              <a:ea typeface="Microsoft YaHei" pitchFamily="34" charset="-122"/>
              <a:cs typeface="Microsoft YaHei UI" pitchFamily="34" charset="-120"/>
            </a:endParaRPr>
          </a:p>
        </p:txBody>
      </p:sp>
      <p:sp>
        <p:nvSpPr>
          <p:cNvPr id="45" name="Text 43"/>
          <p:cNvSpPr/>
          <p:nvPr/>
        </p:nvSpPr>
        <p:spPr>
          <a:xfrm>
            <a:off x="4724400" y="2786214"/>
            <a:ext cx="7467600" cy="171450"/>
          </a:xfrm>
          <a:prstGeom prst="rect">
            <a:avLst/>
          </a:prstGeom>
          <a:noFill/>
          <a:ln/>
        </p:spPr>
        <p:txBody>
          <a:bodyPr wrap="none" lIns="0" tIns="0" rIns="0" bIns="0" rtlCol="0" anchor="t"/>
          <a:lstStyle/>
          <a:p>
            <a:pPr algn="ctr" indent="0" marL="0">
              <a:buNone/>
            </a:pPr>
            <a:r>
              <a:rPr lang="en-US" sz="1125" b="1" dirty="0">
                <a:solidFill>
                  <a:srgbClr val="F5EFE3"/>
                </a:solidFill>
                <a:latin typeface="Times New Roman" pitchFamily="34" charset="0"/>
                <a:ea typeface="SimSun" pitchFamily="34" charset="-122"/>
                <a:cs typeface="Times New Roman" pitchFamily="34" charset="-120"/>
              </a:rPr>
              <a:t>Hard-gold standard</a:t>
            </a:r>
            <a:endParaRPr lang="en-US" sz="1125" dirty="0">
              <a:latin typeface="Times New Roman" pitchFamily="34" charset="0"/>
              <a:ea typeface="SimSun" pitchFamily="34" charset="-122"/>
              <a:cs typeface="Times New Roman" pitchFamily="34" charset="-120"/>
            </a:endParaRPr>
          </a:p>
        </p:txBody>
      </p:sp>
      <p:sp>
        <p:nvSpPr>
          <p:cNvPr id="46" name="Text 44"/>
          <p:cNvSpPr/>
          <p:nvPr/>
        </p:nvSpPr>
        <p:spPr>
          <a:xfrm>
            <a:off x="4724400" y="3013877"/>
            <a:ext cx="7467600" cy="125730"/>
          </a:xfrm>
          <a:prstGeom prst="rect">
            <a:avLst/>
          </a:prstGeom>
          <a:noFill/>
          <a:ln/>
        </p:spPr>
        <p:txBody>
          <a:bodyPr wrap="none" lIns="0" tIns="0" rIns="0" bIns="0" rtlCol="0" anchor="t"/>
          <a:lstStyle/>
          <a:p>
            <a:pPr algn="ctr" indent="0" marL="0">
              <a:buNone/>
            </a:pPr>
            <a:r>
              <a:rPr lang="en-US" sz="825" dirty="0">
                <a:solidFill>
                  <a:srgbClr val="6F6656"/>
                </a:solidFill>
                <a:latin typeface="Microsoft YaHei UI" pitchFamily="34" charset="0"/>
                <a:ea typeface="Microsoft YaHei" pitchFamily="34" charset="-122"/>
                <a:cs typeface="Microsoft YaHei UI" pitchFamily="34" charset="-120"/>
              </a:rPr>
              <a:t>QB/T 5793-2024</a:t>
            </a:r>
            <a:endParaRPr lang="en-US" sz="825" dirty="0">
              <a:latin typeface="Microsoft YaHei UI" pitchFamily="34" charset="0"/>
              <a:ea typeface="Microsoft YaHei" pitchFamily="34" charset="-122"/>
              <a:cs typeface="Microsoft YaHei UI" pitchFamily="34" charset="-120"/>
            </a:endParaRPr>
          </a:p>
        </p:txBody>
      </p:sp>
      <p:sp>
        <p:nvSpPr>
          <p:cNvPr id="47" name="Shape 45"/>
          <p:cNvSpPr/>
          <p:nvPr/>
        </p:nvSpPr>
        <p:spPr>
          <a:xfrm>
            <a:off x="10282238" y="3714750"/>
            <a:ext cx="9525" cy="133350"/>
          </a:xfrm>
          <a:prstGeom prst="rect">
            <a:avLst/>
          </a:prstGeom>
          <a:solidFill>
            <a:srgbClr val="2E2822"/>
          </a:solidFill>
          <a:ln/>
        </p:spPr>
      </p:sp>
      <p:sp>
        <p:nvSpPr>
          <p:cNvPr id="48" name="Shape 46"/>
          <p:cNvSpPr/>
          <p:nvPr/>
        </p:nvSpPr>
        <p:spPr>
          <a:xfrm>
            <a:off x="10220325" y="3552825"/>
            <a:ext cx="133350" cy="133350"/>
          </a:xfrm>
          <a:prstGeom prst="ellipse">
            <a:avLst/>
          </a:prstGeom>
          <a:solidFill>
            <a:srgbClr val="0B0908"/>
          </a:solidFill>
          <a:ln w="15240">
            <a:solidFill>
              <a:srgbClr val="C6A15B"/>
            </a:solidFill>
            <a:prstDash val="solid"/>
          </a:ln>
        </p:spPr>
      </p:sp>
      <p:sp>
        <p:nvSpPr>
          <p:cNvPr id="49" name="Text 47"/>
          <p:cNvSpPr/>
          <p:nvPr/>
        </p:nvSpPr>
        <p:spPr>
          <a:xfrm>
            <a:off x="8382000" y="3928639"/>
            <a:ext cx="3810000" cy="137160"/>
          </a:xfrm>
          <a:prstGeom prst="rect">
            <a:avLst/>
          </a:prstGeom>
          <a:noFill/>
          <a:ln/>
        </p:spPr>
        <p:txBody>
          <a:bodyPr wrap="none" lIns="0" tIns="0" rIns="0" bIns="0" rtlCol="0" anchor="t"/>
          <a:lstStyle/>
          <a:p>
            <a:pPr algn="ctr" indent="0" marL="0">
              <a:buNone/>
            </a:pPr>
            <a:r>
              <a:rPr lang="en-US" sz="900" spc="19" kern="0" dirty="0">
                <a:solidFill>
                  <a:srgbClr val="C6A15B"/>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C6A15B"/>
                </a:solidFill>
                <a:latin typeface="Microsoft YaHei UI" pitchFamily="34" charset="0"/>
                <a:ea typeface="Microsoft YaHei" pitchFamily="34" charset="-122"/>
                <a:cs typeface="Microsoft YaHei UI" pitchFamily="34" charset="-120"/>
              </a:rPr>
              <a:t>0</a:t>
            </a:r>
            <a:pPr algn="ctr" indent="0" marL="0">
              <a:buNone/>
            </a:pPr>
            <a:r>
              <a:rPr lang="en-US" sz="900" spc="19" kern="0" dirty="0">
                <a:solidFill>
                  <a:srgbClr val="C6A15B"/>
                </a:solidFill>
                <a:latin typeface="Microsoft YaHei UI" pitchFamily="34" charset="0"/>
                <a:ea typeface="Microsoft YaHei" pitchFamily="34" charset="-122"/>
                <a:cs typeface="Microsoft YaHei UI" pitchFamily="34" charset="-120"/>
              </a:rPr>
              <a:t>2</a:t>
            </a:r>
            <a:pPr algn="ctr" indent="0" marL="0">
              <a:buNone/>
            </a:pPr>
            <a:r>
              <a:rPr lang="en-US" sz="900" spc="19" kern="0" dirty="0">
                <a:solidFill>
                  <a:srgbClr val="C6A15B"/>
                </a:solidFill>
                <a:latin typeface="Microsoft YaHei UI" pitchFamily="34" charset="0"/>
                <a:ea typeface="Microsoft YaHei" pitchFamily="34" charset="-122"/>
                <a:cs typeface="Microsoft YaHei UI" pitchFamily="34" charset="-120"/>
              </a:rPr>
              <a:t>6</a:t>
            </a:r>
            <a:pPr algn="ctr" indent="0" marL="0">
              <a:buNone/>
            </a:pPr>
            <a:r>
              <a:rPr lang="en-US" sz="900" spc="19" kern="0" dirty="0">
                <a:solidFill>
                  <a:srgbClr val="C6A15B"/>
                </a:solidFill>
                <a:latin typeface="Microsoft YaHei UI" pitchFamily="34" charset="0"/>
                <a:ea typeface="Microsoft YaHei" pitchFamily="34" charset="-122"/>
                <a:cs typeface="Microsoft YaHei UI" pitchFamily="34" charset="-120"/>
              </a:rPr>
              <a:t>-</a:t>
            </a:r>
            <a:pPr algn="ctr" indent="0" marL="0">
              <a:buNone/>
            </a:pPr>
            <a:r>
              <a:rPr lang="en-US" sz="900" spc="19" kern="0" dirty="0">
                <a:solidFill>
                  <a:srgbClr val="C6A15B"/>
                </a:solidFill>
                <a:latin typeface="Microsoft YaHei UI" pitchFamily="34" charset="0"/>
                <a:ea typeface="Microsoft YaHei" pitchFamily="34" charset="-122"/>
                <a:cs typeface="Microsoft YaHei UI" pitchFamily="34" charset="-120"/>
              </a:rPr>
              <a:t>1</a:t>
            </a:r>
            <a:pPr algn="ctr" indent="0" marL="0">
              <a:buNone/>
            </a:pPr>
            <a:r>
              <a:rPr lang="en-US" sz="900" dirty="0">
                <a:solidFill>
                  <a:srgbClr val="C6A15B"/>
                </a:solidFill>
                <a:latin typeface="Microsoft YaHei UI" pitchFamily="34" charset="0"/>
                <a:ea typeface="Microsoft YaHei" pitchFamily="34" charset="-122"/>
                <a:cs typeface="Microsoft YaHei UI" pitchFamily="34" charset="-120"/>
              </a:rPr>
              <a:t>0</a:t>
            </a:r>
            <a:endParaRPr lang="en-US" sz="900" dirty="0">
              <a:latin typeface="Microsoft YaHei UI" pitchFamily="34" charset="0"/>
              <a:ea typeface="Microsoft YaHei" pitchFamily="34" charset="-122"/>
              <a:cs typeface="Microsoft YaHei UI" pitchFamily="34" charset="-120"/>
            </a:endParaRPr>
          </a:p>
        </p:txBody>
      </p:sp>
      <p:sp>
        <p:nvSpPr>
          <p:cNvPr id="50" name="Text 48"/>
          <p:cNvSpPr/>
          <p:nvPr/>
        </p:nvSpPr>
        <p:spPr>
          <a:xfrm>
            <a:off x="8382000" y="4119714"/>
            <a:ext cx="3810000" cy="171450"/>
          </a:xfrm>
          <a:prstGeom prst="rect">
            <a:avLst/>
          </a:prstGeom>
          <a:noFill/>
          <a:ln/>
        </p:spPr>
        <p:txBody>
          <a:bodyPr wrap="none" lIns="0" tIns="0" rIns="0" bIns="0" rtlCol="0" anchor="t"/>
          <a:lstStyle/>
          <a:p>
            <a:pPr algn="ctr" indent="0" marL="0">
              <a:buNone/>
            </a:pPr>
            <a:r>
              <a:rPr lang="en-US" sz="1125" b="1" dirty="0">
                <a:solidFill>
                  <a:srgbClr val="DEC89F"/>
                </a:solidFill>
                <a:latin typeface="Times New Roman" pitchFamily="34" charset="0"/>
                <a:ea typeface="SimSun" pitchFamily="34" charset="-122"/>
                <a:cs typeface="Times New Roman" pitchFamily="34" charset="-120"/>
              </a:rPr>
              <a:t>Still in approval</a:t>
            </a:r>
            <a:endParaRPr lang="en-US" sz="1125" dirty="0">
              <a:latin typeface="Times New Roman" pitchFamily="34" charset="0"/>
              <a:ea typeface="SimSun" pitchFamily="34" charset="-122"/>
              <a:cs typeface="Times New Roman" pitchFamily="34" charset="-120"/>
            </a:endParaRPr>
          </a:p>
        </p:txBody>
      </p:sp>
      <p:sp>
        <p:nvSpPr>
          <p:cNvPr id="51" name="Text 49"/>
          <p:cNvSpPr/>
          <p:nvPr/>
        </p:nvSpPr>
        <p:spPr>
          <a:xfrm>
            <a:off x="8382000" y="4347377"/>
            <a:ext cx="3810000" cy="125730"/>
          </a:xfrm>
          <a:prstGeom prst="rect">
            <a:avLst/>
          </a:prstGeom>
          <a:noFill/>
          <a:ln/>
        </p:spPr>
        <p:txBody>
          <a:bodyPr wrap="none" lIns="0" tIns="0" rIns="0" bIns="0" rtlCol="0" anchor="t"/>
          <a:lstStyle/>
          <a:p>
            <a:pPr algn="ctr" indent="0" marL="0">
              <a:buNone/>
            </a:pPr>
            <a:r>
              <a:rPr lang="en-US" sz="825" dirty="0">
                <a:solidFill>
                  <a:srgbClr val="6F6656"/>
                </a:solidFill>
                <a:latin typeface="Microsoft YaHei UI" pitchFamily="34" charset="0"/>
                <a:ea typeface="Microsoft YaHei" pitchFamily="34" charset="-122"/>
                <a:cs typeface="Microsoft YaHei UI" pitchFamily="34" charset="-120"/>
              </a:rPr>
              <a:t>Not yet published</a:t>
            </a:r>
            <a:endParaRPr lang="en-US" sz="825" dirty="0">
              <a:latin typeface="Microsoft YaHei UI" pitchFamily="34" charset="0"/>
              <a:ea typeface="Microsoft YaHei" pitchFamily="34" charset="-122"/>
              <a:cs typeface="Microsoft YaHei UI" pitchFamily="34" charset="-120"/>
            </a:endParaRPr>
          </a:p>
        </p:txBody>
      </p:sp>
      <p:sp>
        <p:nvSpPr>
          <p:cNvPr id="52" name="Shape 50"/>
          <p:cNvSpPr/>
          <p:nvPr/>
        </p:nvSpPr>
        <p:spPr>
          <a:xfrm>
            <a:off x="2286000" y="4930140"/>
            <a:ext cx="7620000" cy="7620"/>
          </a:xfrm>
          <a:prstGeom prst="rect">
            <a:avLst/>
          </a:prstGeom>
          <a:solidFill>
            <a:srgbClr val="2E2822"/>
          </a:solidFill>
          <a:ln/>
        </p:spPr>
      </p:sp>
      <p:sp>
        <p:nvSpPr>
          <p:cNvPr id="53" name="Text 51"/>
          <p:cNvSpPr/>
          <p:nvPr/>
        </p:nvSpPr>
        <p:spPr>
          <a:xfrm>
            <a:off x="0" y="5071639"/>
            <a:ext cx="12192000" cy="137160"/>
          </a:xfrm>
          <a:prstGeom prst="rect">
            <a:avLst/>
          </a:prstGeom>
          <a:noFill/>
          <a:ln/>
        </p:spPr>
        <p:txBody>
          <a:bodyPr wrap="none" lIns="0" tIns="0" rIns="0" bIns="0" rtlCol="0" anchor="t"/>
          <a:lstStyle/>
          <a:p>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W</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h</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a</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t</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t</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o</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d</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o</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n</a:t>
            </a:r>
            <a:pPr algn="ctr" indent="0" marL="0">
              <a:buNone/>
            </a:pPr>
            <a:r>
              <a:rPr lang="en-US" sz="900" spc="75" kern="0" dirty="0">
                <a:solidFill>
                  <a:srgbClr val="C6A15B"/>
                </a:solidFill>
                <a:latin typeface="Microsoft YaHei UI" pitchFamily="34" charset="0"/>
                <a:ea typeface="Microsoft YaHei" pitchFamily="34" charset="-122"/>
                <a:cs typeface="Microsoft YaHei UI" pitchFamily="34" charset="-120"/>
              </a:rPr>
              <a:t>o</a:t>
            </a:r>
            <a:pPr algn="ctr" indent="0" marL="0">
              <a:buNone/>
            </a:pPr>
            <a:r>
              <a:rPr lang="en-US" sz="900" dirty="0">
                <a:solidFill>
                  <a:srgbClr val="C6A15B"/>
                </a:solidFill>
                <a:latin typeface="Microsoft YaHei UI" pitchFamily="34" charset="0"/>
                <a:ea typeface="Microsoft YaHei" pitchFamily="34" charset="-122"/>
                <a:cs typeface="Microsoft YaHei UI" pitchFamily="34" charset="-120"/>
              </a:rPr>
              <a:t>w</a:t>
            </a:r>
            <a:endParaRPr lang="en-US" sz="900" dirty="0">
              <a:latin typeface="Microsoft YaHei UI" pitchFamily="34" charset="0"/>
              <a:ea typeface="Microsoft YaHei" pitchFamily="34" charset="-122"/>
              <a:cs typeface="Microsoft YaHei UI" pitchFamily="34" charset="-120"/>
            </a:endParaRPr>
          </a:p>
        </p:txBody>
      </p:sp>
      <p:sp>
        <p:nvSpPr>
          <p:cNvPr id="54" name="Text 52"/>
          <p:cNvSpPr/>
          <p:nvPr/>
        </p:nvSpPr>
        <p:spPr>
          <a:xfrm>
            <a:off x="0" y="5310487"/>
            <a:ext cx="12192000" cy="160020"/>
          </a:xfrm>
          <a:prstGeom prst="rect">
            <a:avLst/>
          </a:prstGeom>
          <a:noFill/>
          <a:ln/>
        </p:spPr>
        <p:txBody>
          <a:bodyPr wrap="none" lIns="0" tIns="0" rIns="0" bIns="0" rtlCol="0" anchor="t"/>
          <a:lstStyle/>
          <a:p>
            <a:pPr algn="ctr" indent="0" marL="0">
              <a:buNone/>
            </a:pPr>
            <a:r>
              <a:rPr lang="en-US" sz="1050" dirty="0">
                <a:solidFill>
                  <a:srgbClr val="F5EFE3"/>
                </a:solidFill>
                <a:latin typeface="Microsoft YaHei UI" pitchFamily="34" charset="0"/>
                <a:ea typeface="Microsoft YaHei" pitchFamily="34" charset="-122"/>
                <a:cs typeface="Microsoft YaHei UI" pitchFamily="34" charset="-120"/>
              </a:rPr>
              <a:t>Tags and receipts follow the current rules and show purity, weight, pricing method and labour charge. Once the new</a:t>
            </a:r>
            <a:endParaRPr lang="en-US" sz="1050" dirty="0">
              <a:latin typeface="Microsoft YaHei UI" pitchFamily="34" charset="0"/>
              <a:ea typeface="Microsoft YaHei" pitchFamily="34" charset="-122"/>
              <a:cs typeface="Microsoft YaHei UI" pitchFamily="34" charset="-120"/>
            </a:endParaRPr>
          </a:p>
        </p:txBody>
      </p:sp>
      <p:sp>
        <p:nvSpPr>
          <p:cNvPr id="55" name="Text 53"/>
          <p:cNvSpPr/>
          <p:nvPr/>
        </p:nvSpPr>
        <p:spPr>
          <a:xfrm>
            <a:off x="0" y="5539087"/>
            <a:ext cx="12192000" cy="160020"/>
          </a:xfrm>
          <a:prstGeom prst="rect">
            <a:avLst/>
          </a:prstGeom>
          <a:noFill/>
          <a:ln/>
        </p:spPr>
        <p:txBody>
          <a:bodyPr wrap="none" lIns="0" tIns="0" rIns="0" bIns="0" rtlCol="0" anchor="t"/>
          <a:lstStyle/>
          <a:p>
            <a:pPr algn="ctr" indent="0" marL="0">
              <a:buNone/>
            </a:pPr>
            <a:r>
              <a:rPr lang="en-US" sz="1050" dirty="0">
                <a:solidFill>
                  <a:srgbClr val="F5EFE3"/>
                </a:solidFill>
                <a:latin typeface="Microsoft YaHei UI" pitchFamily="34" charset="0"/>
                <a:ea typeface="Microsoft YaHei" pitchFamily="34" charset="-122"/>
                <a:cs typeface="Microsoft YaHei UI" pitchFamily="34" charset="-120"/>
              </a:rPr>
              <a:t>version is out, head office issues one set of changes to tags and hallmarks</a:t>
            </a:r>
            <a:endParaRPr lang="en-US" sz="1050" dirty="0">
              <a:latin typeface="Microsoft YaHei UI" pitchFamily="34" charset="0"/>
              <a:ea typeface="Microsoft YaHei" pitchFamily="34" charset="-122"/>
              <a:cs typeface="Microsoft YaHei UI" pitchFamily="34" charset="-120"/>
            </a:endParaRPr>
          </a:p>
        </p:txBody>
      </p:sp>
      <p:sp>
        <p:nvSpPr>
          <p:cNvPr id="56" name="Text 54"/>
          <p:cNvSpPr/>
          <p:nvPr/>
        </p:nvSpPr>
        <p:spPr>
          <a:xfrm>
            <a:off x="609600" y="6004727"/>
            <a:ext cx="115824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Source: National Public Service Platform for Standards Information (checked 7 Oct 2026), SAMR Order No. 56, industry standards information platform</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pic>
        <p:nvPicPr>
          <p:cNvPr id="3" name="Image 0" descr="preencoded.png">    </p:cNvPr>
          <p:cNvPicPr>
            <a:picLocks noChangeAspect="1"/>
          </p:cNvPicPr>
          <p:nvPr/>
        </p:nvPicPr>
        <p:blipFill>
          <a:blip r:embed="rId1"/>
          <a:srcRect l="0" r="0" t="7813" b="7813"/>
          <a:stretch/>
        </p:blipFill>
        <p:spPr>
          <a:xfrm>
            <a:off x="0" y="0"/>
            <a:ext cx="12192000" cy="6858000"/>
          </a:xfrm>
          <a:prstGeom prst="rect">
            <a:avLst/>
          </a:prstGeom>
        </p:spPr>
      </p:pic>
      <p:sp>
        <p:nvSpPr>
          <p:cNvPr id="4" name="svg2pptx-gradient-s0012-0000"/>
          <p:cNvSpPr/>
          <p:nvPr/>
        </p:nvSpPr>
        <p:spPr>
          <a:xfrm>
            <a:off x="0" y="0"/>
            <a:ext cx="12192000" cy="6858000"/>
          </a:xfrm>
          <a:prstGeom prst="rect">
            <a:avLst/>
          </a:prstGeom>
          <a:gradFill rotWithShape="1">
            <a:gsLst>
              <a:gs pos="0">
                <a:srgbClr val="0B0908">
                  <a:alpha val="94000"/>
                </a:srgbClr>
              </a:gs>
              <a:gs pos="42000">
                <a:srgbClr val="0B0908">
                  <a:alpha val="78000"/>
                </a:srgbClr>
              </a:gs>
              <a:gs pos="78000">
                <a:srgbClr val="0B0908">
                  <a:alpha val="15000"/>
                </a:srgbClr>
              </a:gs>
              <a:gs pos="100000">
                <a:srgbClr val="0B0908">
                  <a:alpha val="15000"/>
                </a:srgbClr>
              </a:gs>
            </a:gsLst>
            <a:lin ang="0" scaled="1"/>
          </a:gradFill>
          <a:ln/>
        </p:spPr>
      </p:sp>
      <p:sp>
        <p:nvSpPr>
          <p:cNvPr id="5" name="Shape 2"/>
          <p:cNvSpPr/>
          <p:nvPr/>
        </p:nvSpPr>
        <p:spPr>
          <a:xfrm>
            <a:off x="304800" y="304800"/>
            <a:ext cx="11582400" cy="0"/>
          </a:xfrm>
          <a:prstGeom prst="line">
            <a:avLst/>
          </a:prstGeom>
          <a:noFill/>
          <a:ln w="13335">
            <a:solidFill>
              <a:srgbClr val="C6A15B"/>
            </a:solidFill>
            <a:prstDash val="solid"/>
          </a:ln>
        </p:spPr>
      </p:sp>
      <p:sp>
        <p:nvSpPr>
          <p:cNvPr id="6" name="Shape 3"/>
          <p:cNvSpPr/>
          <p:nvPr/>
        </p:nvSpPr>
        <p:spPr>
          <a:xfrm>
            <a:off x="11887200" y="304800"/>
            <a:ext cx="0" cy="6248400"/>
          </a:xfrm>
          <a:prstGeom prst="line">
            <a:avLst/>
          </a:prstGeom>
          <a:noFill/>
          <a:ln w="13335">
            <a:solidFill>
              <a:srgbClr val="C6A15B"/>
            </a:solidFill>
            <a:prstDash val="solid"/>
          </a:ln>
        </p:spPr>
      </p:sp>
      <p:sp>
        <p:nvSpPr>
          <p:cNvPr id="7" name="Shape 4"/>
          <p:cNvSpPr/>
          <p:nvPr/>
        </p:nvSpPr>
        <p:spPr>
          <a:xfrm>
            <a:off x="304800" y="6553200"/>
            <a:ext cx="11582400" cy="0"/>
          </a:xfrm>
          <a:prstGeom prst="line">
            <a:avLst/>
          </a:prstGeom>
          <a:noFill/>
          <a:ln w="13335">
            <a:solidFill>
              <a:srgbClr val="C6A15B"/>
            </a:solidFill>
            <a:prstDash val="solid"/>
          </a:ln>
        </p:spPr>
      </p:sp>
      <p:sp>
        <p:nvSpPr>
          <p:cNvPr id="8" name="Shape 5"/>
          <p:cNvSpPr/>
          <p:nvPr/>
        </p:nvSpPr>
        <p:spPr>
          <a:xfrm>
            <a:off x="304800" y="304800"/>
            <a:ext cx="0" cy="6248400"/>
          </a:xfrm>
          <a:prstGeom prst="line">
            <a:avLst/>
          </a:prstGeom>
          <a:noFill/>
          <a:ln w="13335">
            <a:solidFill>
              <a:srgbClr val="C6A15B"/>
            </a:solidFill>
            <a:prstDash val="solid"/>
          </a:ln>
        </p:spPr>
      </p:sp>
      <p:sp>
        <p:nvSpPr>
          <p:cNvPr id="9" name="Shape 6"/>
          <p:cNvSpPr/>
          <p:nvPr/>
        </p:nvSpPr>
        <p:spPr>
          <a:xfrm>
            <a:off x="381000" y="381000"/>
            <a:ext cx="11430000" cy="0"/>
          </a:xfrm>
          <a:prstGeom prst="line">
            <a:avLst/>
          </a:prstGeom>
          <a:noFill/>
          <a:ln w="6667">
            <a:solidFill>
              <a:srgbClr val="8E7342"/>
            </a:solidFill>
            <a:prstDash val="solid"/>
          </a:ln>
        </p:spPr>
      </p:sp>
      <p:sp>
        <p:nvSpPr>
          <p:cNvPr id="10" name="Shape 7"/>
          <p:cNvSpPr/>
          <p:nvPr/>
        </p:nvSpPr>
        <p:spPr>
          <a:xfrm>
            <a:off x="11811000" y="381000"/>
            <a:ext cx="0" cy="6096000"/>
          </a:xfrm>
          <a:prstGeom prst="line">
            <a:avLst/>
          </a:prstGeom>
          <a:noFill/>
          <a:ln w="6667">
            <a:solidFill>
              <a:srgbClr val="8E7342"/>
            </a:solidFill>
            <a:prstDash val="solid"/>
          </a:ln>
        </p:spPr>
      </p:sp>
      <p:sp>
        <p:nvSpPr>
          <p:cNvPr id="11" name="Shape 8"/>
          <p:cNvSpPr/>
          <p:nvPr/>
        </p:nvSpPr>
        <p:spPr>
          <a:xfrm>
            <a:off x="381000" y="6477000"/>
            <a:ext cx="11430000" cy="0"/>
          </a:xfrm>
          <a:prstGeom prst="line">
            <a:avLst/>
          </a:prstGeom>
          <a:noFill/>
          <a:ln w="6667">
            <a:solidFill>
              <a:srgbClr val="8E7342"/>
            </a:solidFill>
            <a:prstDash val="solid"/>
          </a:ln>
        </p:spPr>
      </p:sp>
      <p:sp>
        <p:nvSpPr>
          <p:cNvPr id="12" name="Shape 9"/>
          <p:cNvSpPr/>
          <p:nvPr/>
        </p:nvSpPr>
        <p:spPr>
          <a:xfrm>
            <a:off x="381000" y="381000"/>
            <a:ext cx="0" cy="6096000"/>
          </a:xfrm>
          <a:prstGeom prst="line">
            <a:avLst/>
          </a:prstGeom>
          <a:noFill/>
          <a:ln w="6667">
            <a:solidFill>
              <a:srgbClr val="8E7342"/>
            </a:solidFill>
            <a:prstDash val="solid"/>
          </a:ln>
        </p:spPr>
      </p:sp>
      <p:sp>
        <p:nvSpPr>
          <p:cNvPr id="13" name="Text 10"/>
          <p:cNvSpPr/>
          <p:nvPr/>
        </p:nvSpPr>
        <p:spPr>
          <a:xfrm>
            <a:off x="914400" y="937789"/>
            <a:ext cx="11277600" cy="137160"/>
          </a:xfrm>
          <a:prstGeom prst="rect">
            <a:avLst/>
          </a:prstGeom>
          <a:noFill/>
          <a:ln/>
        </p:spPr>
        <p:txBody>
          <a:bodyPr wrap="none" lIns="0" tIns="0" rIns="0" bIns="0" rtlCol="0" anchor="t"/>
          <a:lstStyle/>
          <a:p>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A</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u</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a</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l</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 </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D</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a</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l</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r</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 </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C</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o</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f</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r</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C6A15B"/>
                </a:solidFill>
                <a:latin typeface="Microsoft YaHei UI" pitchFamily="34" charset="0"/>
                <a:ea typeface="Microsoft YaHei" pitchFamily="34" charset="-122"/>
                <a:cs typeface="Microsoft YaHei UI" pitchFamily="34" charset="-120"/>
              </a:rPr>
              <a:t>c</a:t>
            </a:r>
            <a:pPr algn="l" indent="0" marL="0">
              <a:buNone/>
            </a:pPr>
            <a:r>
              <a:rPr lang="en-US" sz="900" dirty="0">
                <a:solidFill>
                  <a:srgbClr val="C6A15B"/>
                </a:solidFill>
                <a:latin typeface="Microsoft YaHei UI" pitchFamily="34" charset="0"/>
                <a:ea typeface="Microsoft YaHei" pitchFamily="34" charset="-122"/>
                <a:cs typeface="Microsoft YaHei UI" pitchFamily="34" charset="-120"/>
              </a:rPr>
              <a:t>e</a:t>
            </a:r>
            <a:endParaRPr lang="en-US" sz="900" dirty="0">
              <a:latin typeface="Microsoft YaHei UI" pitchFamily="34" charset="0"/>
              <a:ea typeface="Microsoft YaHei" pitchFamily="34" charset="-122"/>
              <a:cs typeface="Microsoft YaHei UI" pitchFamily="34" charset="-120"/>
            </a:endParaRPr>
          </a:p>
        </p:txBody>
      </p:sp>
      <p:sp>
        <p:nvSpPr>
          <p:cNvPr id="14" name="Text 11"/>
          <p:cNvSpPr/>
          <p:nvPr/>
        </p:nvSpPr>
        <p:spPr>
          <a:xfrm>
            <a:off x="914400" y="2150886"/>
            <a:ext cx="11277600" cy="1600200"/>
          </a:xfrm>
          <a:prstGeom prst="rect">
            <a:avLst/>
          </a:prstGeom>
          <a:noFill/>
          <a:ln/>
        </p:spPr>
        <p:txBody>
          <a:bodyPr wrap="none" lIns="0" tIns="0" rIns="0" bIns="0" rtlCol="0" anchor="t"/>
          <a:lstStyle/>
          <a:p>
            <a:pPr algn="l" indent="0" marL="0">
              <a:buNone/>
            </a:pPr>
            <a:r>
              <a:rPr lang="en-US" sz="10500" spc="-450" kern="0" dirty="0">
                <a:solidFill>
                  <a:srgbClr val="C6A15B"/>
                </a:solidFill>
                <a:latin typeface="Times New Roman" pitchFamily="34" charset="0"/>
                <a:ea typeface="SimSun" pitchFamily="34" charset="-122"/>
                <a:cs typeface="Times New Roman" pitchFamily="34" charset="-120"/>
              </a:rPr>
              <a:t>I</a:t>
            </a:r>
            <a:pPr algn="l" indent="0" marL="0">
              <a:buNone/>
            </a:pPr>
            <a:r>
              <a:rPr lang="en-US" sz="10500" spc="-450" kern="0" dirty="0">
                <a:solidFill>
                  <a:srgbClr val="C6A15B"/>
                </a:solidFill>
                <a:latin typeface="Times New Roman" pitchFamily="34" charset="0"/>
                <a:ea typeface="SimSun" pitchFamily="34" charset="-122"/>
                <a:cs typeface="Times New Roman" pitchFamily="34" charset="-120"/>
              </a:rPr>
              <a:t>I</a:t>
            </a:r>
            <a:pPr algn="l" indent="0" marL="0">
              <a:buNone/>
            </a:pPr>
            <a:r>
              <a:rPr lang="en-US" sz="10500" dirty="0">
                <a:solidFill>
                  <a:srgbClr val="C6A15B"/>
                </a:solidFill>
                <a:latin typeface="Times New Roman" pitchFamily="34" charset="0"/>
                <a:ea typeface="SimSun" pitchFamily="34" charset="-122"/>
                <a:cs typeface="Times New Roman" pitchFamily="34" charset="-120"/>
              </a:rPr>
              <a:t>I</a:t>
            </a:r>
            <a:endParaRPr lang="en-US" sz="10500" dirty="0">
              <a:latin typeface="Times New Roman" pitchFamily="34" charset="0"/>
              <a:ea typeface="SimSun" pitchFamily="34" charset="-122"/>
              <a:cs typeface="Times New Roman" pitchFamily="34" charset="-120"/>
            </a:endParaRPr>
          </a:p>
        </p:txBody>
      </p:sp>
      <p:sp>
        <p:nvSpPr>
          <p:cNvPr id="15" name="Text 12"/>
          <p:cNvSpPr/>
          <p:nvPr/>
        </p:nvSpPr>
        <p:spPr>
          <a:xfrm>
            <a:off x="952500" y="3843637"/>
            <a:ext cx="11239500" cy="160020"/>
          </a:xfrm>
          <a:prstGeom prst="rect">
            <a:avLst/>
          </a:prstGeom>
          <a:noFill/>
          <a:ln/>
        </p:spPr>
        <p:txBody>
          <a:bodyPr wrap="none" lIns="0" tIns="0" rIns="0" bIns="0" rtlCol="0" anchor="t"/>
          <a:lstStyle/>
          <a:p>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C</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a</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p</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r</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r</a:t>
            </a:r>
            <a:pPr algn="l" indent="0" marL="0">
              <a:buNone/>
            </a:pPr>
            <a:r>
              <a:rPr lang="en-US" sz="1050" spc="113"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e</a:t>
            </a:r>
            <a:endParaRPr lang="en-US" sz="1050" dirty="0">
              <a:latin typeface="Microsoft YaHei UI" pitchFamily="34" charset="0"/>
              <a:ea typeface="Microsoft YaHei" pitchFamily="34" charset="-122"/>
              <a:cs typeface="Microsoft YaHei UI" pitchFamily="34" charset="-120"/>
            </a:endParaRPr>
          </a:p>
        </p:txBody>
      </p:sp>
      <p:sp>
        <p:nvSpPr>
          <p:cNvPr id="16" name="Text 13"/>
          <p:cNvSpPr/>
          <p:nvPr/>
        </p:nvSpPr>
        <p:spPr>
          <a:xfrm>
            <a:off x="914400" y="4160409"/>
            <a:ext cx="11277600" cy="594360"/>
          </a:xfrm>
          <a:prstGeom prst="rect">
            <a:avLst/>
          </a:prstGeom>
          <a:noFill/>
          <a:ln/>
        </p:spPr>
        <p:txBody>
          <a:bodyPr wrap="none" lIns="0" tIns="0" rIns="0" bIns="0" rtlCol="0" anchor="t"/>
          <a:lstStyle/>
          <a:p>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W</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h</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a</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t</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 </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w</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e</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 </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d</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o</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 </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t</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o</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g</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e</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t</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h</a:t>
            </a:r>
            <a:pPr algn="l" indent="0" marL="0">
              <a:buNone/>
            </a:pPr>
            <a:r>
              <a:rPr lang="en-US" sz="3900" b="1" spc="75" kern="0" dirty="0">
                <a:solidFill>
                  <a:srgbClr val="F5EFE3"/>
                </a:solidFill>
                <a:latin typeface="Times New Roman" pitchFamily="34" charset="0"/>
                <a:ea typeface="SimSun" pitchFamily="34" charset="-122"/>
                <a:cs typeface="Times New Roman" pitchFamily="34" charset="-120"/>
              </a:rPr>
              <a:t>e</a:t>
            </a:r>
            <a:pPr algn="l" indent="0" marL="0">
              <a:buNone/>
            </a:pPr>
            <a:r>
              <a:rPr lang="en-US" sz="3900" b="1" dirty="0">
                <a:solidFill>
                  <a:srgbClr val="F5EFE3"/>
                </a:solidFill>
                <a:latin typeface="Times New Roman" pitchFamily="34" charset="0"/>
                <a:ea typeface="SimSun" pitchFamily="34" charset="-122"/>
                <a:cs typeface="Times New Roman" pitchFamily="34" charset="-120"/>
              </a:rPr>
              <a:t>r</a:t>
            </a:r>
            <a:endParaRPr lang="en-US" sz="3900" dirty="0">
              <a:latin typeface="Times New Roman" pitchFamily="34" charset="0"/>
              <a:ea typeface="SimSun" pitchFamily="34" charset="-122"/>
              <a:cs typeface="Times New Roman" pitchFamily="34" charset="-120"/>
            </a:endParaRPr>
          </a:p>
        </p:txBody>
      </p:sp>
      <p:sp>
        <p:nvSpPr>
          <p:cNvPr id="17" name="Shape 14"/>
          <p:cNvSpPr/>
          <p:nvPr/>
        </p:nvSpPr>
        <p:spPr>
          <a:xfrm>
            <a:off x="952500" y="4985385"/>
            <a:ext cx="1143000" cy="11430"/>
          </a:xfrm>
          <a:prstGeom prst="rect">
            <a:avLst/>
          </a:prstGeom>
          <a:solidFill>
            <a:srgbClr val="C6A15B"/>
          </a:solidFill>
          <a:ln/>
        </p:spPr>
      </p:sp>
      <p:sp>
        <p:nvSpPr>
          <p:cNvPr id="18" name="Text 15"/>
          <p:cNvSpPr/>
          <p:nvPr/>
        </p:nvSpPr>
        <p:spPr>
          <a:xfrm>
            <a:off x="952500" y="5196548"/>
            <a:ext cx="11239500" cy="171450"/>
          </a:xfrm>
          <a:prstGeom prst="rect">
            <a:avLst/>
          </a:prstGeom>
          <a:noFill/>
          <a:ln/>
        </p:spPr>
        <p:txBody>
          <a:bodyPr wrap="none" lIns="0" tIns="0" rIns="0" bIns="0" rtlCol="0" anchor="t"/>
          <a:lstStyle/>
          <a:p>
            <a:pPr algn="l" indent="0" marL="0">
              <a:buNone/>
            </a:pPr>
            <a:r>
              <a:rPr lang="en-US" sz="1125" dirty="0">
                <a:solidFill>
                  <a:srgbClr val="A89A82"/>
                </a:solidFill>
                <a:latin typeface="Microsoft YaHei UI" pitchFamily="34" charset="0"/>
                <a:ea typeface="Microsoft YaHei" pitchFamily="34" charset="-122"/>
                <a:cs typeface="Microsoft YaHei UI" pitchFamily="34" charset="-120"/>
              </a:rPr>
              <a:t>Product, pricing, store service and gold risk</a:t>
            </a:r>
            <a:endParaRPr lang="en-US" sz="1125" dirty="0">
              <a:latin typeface="Microsoft YaHei UI" pitchFamily="34" charset="0"/>
              <a:ea typeface="Microsoft YaHei" pitchFamily="34" charset="-122"/>
              <a:cs typeface="Microsoft YaHei UI" pitchFamily="34" charset="-120"/>
            </a:endParaRPr>
          </a:p>
        </p:txBody>
      </p:sp>
      <p:sp>
        <p:nvSpPr>
          <p:cNvPr id="19" name="Text 16"/>
          <p:cNvSpPr/>
          <p:nvPr/>
        </p:nvSpPr>
        <p:spPr>
          <a:xfrm>
            <a:off x="0" y="6347265"/>
            <a:ext cx="11620500" cy="114300"/>
          </a:xfrm>
          <a:prstGeom prst="rect">
            <a:avLst/>
          </a:prstGeom>
          <a:noFill/>
          <a:ln/>
        </p:spPr>
        <p:txBody>
          <a:bodyPr wrap="none" lIns="0" tIns="0" rIns="0" bIns="0" rtlCol="0" anchor="t"/>
          <a:lstStyle/>
          <a:p>
            <a:pPr algn="r" indent="0" marL="0">
              <a:buNone/>
            </a:pPr>
            <a:r>
              <a:rPr lang="en-US" sz="750" dirty="0">
                <a:solidFill>
                  <a:srgbClr val="6F6656"/>
                </a:solidFill>
                <a:latin typeface="Microsoft YaHei UI" pitchFamily="34" charset="0"/>
                <a:ea typeface="Microsoft YaHei" pitchFamily="34" charset="-122"/>
                <a:cs typeface="Microsoft YaHei UI" pitchFamily="34" charset="-120"/>
              </a:rPr>
              <a:t>Illustration (AI-generated)</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13"/>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14</a:t>
            </a:fld>
            <a:endParaRPr lang="en-US" sz="900" dirty="0">
              <a:latin typeface="Times New Roman" pitchFamily="34" charset="0"/>
              <a:ea typeface="SimSun" pitchFamily="34" charset="-122"/>
              <a:cs typeface="Times New Roman" pitchFamily="34" charset="-120"/>
            </a:endParaRPr>
          </a:p>
        </p:txBody>
      </p:sp>
      <p:sp>
        <p:nvSpPr>
          <p:cNvPr id="11" name="Shape 9"/>
          <p:cNvSpPr/>
          <p:nvPr/>
        </p:nvSpPr>
        <p:spPr>
          <a:xfrm>
            <a:off x="4420280" y="462915"/>
            <a:ext cx="266700" cy="7620"/>
          </a:xfrm>
          <a:prstGeom prst="rect">
            <a:avLst/>
          </a:prstGeom>
          <a:solidFill>
            <a:srgbClr val="C6A15B"/>
          </a:solidFill>
          <a:ln/>
        </p:spPr>
      </p:sp>
      <p:sp>
        <p:nvSpPr>
          <p:cNvPr id="12" name="Text 10"/>
          <p:cNvSpPr/>
          <p:nvPr/>
        </p:nvSpPr>
        <p:spPr>
          <a:xfrm>
            <a:off x="0" y="394864"/>
            <a:ext cx="12192000" cy="137160"/>
          </a:xfrm>
          <a:prstGeom prst="rect">
            <a:avLst/>
          </a:prstGeom>
          <a:noFill/>
          <a:ln/>
        </p:spPr>
        <p:txBody>
          <a:bodyPr wrap="none" lIns="0" tIns="0" rIns="0" bIns="0" rtlCol="0" anchor="t"/>
          <a:lstStyle/>
          <a:p>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p</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d</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r</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505020" y="462915"/>
            <a:ext cx="266700" cy="7620"/>
          </a:xfrm>
          <a:prstGeom prst="rect">
            <a:avLst/>
          </a:prstGeom>
          <a:solidFill>
            <a:srgbClr val="C6A15B"/>
          </a:solidFill>
          <a:ln/>
        </p:spPr>
      </p:sp>
      <p:sp>
        <p:nvSpPr>
          <p:cNvPr id="14" name="Text 12"/>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New lines go three ways: heritage, design, light</a:t>
            </a:r>
            <a:endParaRPr lang="en-US" sz="2250" dirty="0">
              <a:latin typeface="Times New Roman" pitchFamily="34" charset="0"/>
              <a:ea typeface="SimSun" pitchFamily="34" charset="-122"/>
              <a:cs typeface="Times New Roman" pitchFamily="34" charset="-120"/>
            </a:endParaRPr>
          </a:p>
        </p:txBody>
      </p:sp>
      <p:sp>
        <p:nvSpPr>
          <p:cNvPr id="15" name="Shape 13"/>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6" name="Shape 14"/>
          <p:cNvSpPr/>
          <p:nvPr/>
        </p:nvSpPr>
        <p:spPr>
          <a:xfrm>
            <a:off x="5753100" y="1483043"/>
            <a:ext cx="228600" cy="7144"/>
          </a:xfrm>
          <a:prstGeom prst="rect">
            <a:avLst/>
          </a:prstGeom>
          <a:solidFill>
            <a:srgbClr val="C6A15B"/>
          </a:solidFill>
          <a:ln/>
        </p:spPr>
      </p:sp>
      <p:sp>
        <p:nvSpPr>
          <p:cNvPr id="17" name="Shape 15"/>
          <p:cNvSpPr/>
          <p:nvPr/>
        </p:nvSpPr>
        <p:spPr>
          <a:xfrm>
            <a:off x="6210300" y="1483043"/>
            <a:ext cx="228600" cy="7144"/>
          </a:xfrm>
          <a:prstGeom prst="rect">
            <a:avLst/>
          </a:prstGeom>
          <a:solidFill>
            <a:srgbClr val="C6A15B"/>
          </a:solidFill>
          <a:ln/>
        </p:spPr>
      </p:sp>
      <p:pic>
        <p:nvPicPr>
          <p:cNvPr id="18" name="Image 0" descr="preencoded.png">    </p:cNvPr>
          <p:cNvPicPr>
            <a:picLocks noChangeAspect="1"/>
          </p:cNvPicPr>
          <p:nvPr/>
        </p:nvPicPr>
        <p:blipFill>
          <a:blip r:embed="rId1"/>
          <a:srcRect l="9907" r="9907" t="0" b="0"/>
          <a:stretch/>
        </p:blipFill>
        <p:spPr>
          <a:xfrm>
            <a:off x="914400" y="1828800"/>
            <a:ext cx="3276600" cy="2724150"/>
          </a:xfrm>
          <a:prstGeom prst="rect">
            <a:avLst/>
          </a:prstGeom>
        </p:spPr>
      </p:pic>
      <p:sp>
        <p:nvSpPr>
          <p:cNvPr id="19" name="Shape 16"/>
          <p:cNvSpPr/>
          <p:nvPr/>
        </p:nvSpPr>
        <p:spPr>
          <a:xfrm>
            <a:off x="919162" y="1833563"/>
            <a:ext cx="3267075" cy="0"/>
          </a:xfrm>
          <a:prstGeom prst="line">
            <a:avLst/>
          </a:prstGeom>
          <a:noFill/>
          <a:ln w="7620">
            <a:solidFill>
              <a:srgbClr val="7B643A"/>
            </a:solidFill>
            <a:prstDash val="solid"/>
          </a:ln>
        </p:spPr>
      </p:sp>
      <p:sp>
        <p:nvSpPr>
          <p:cNvPr id="20" name="Shape 17"/>
          <p:cNvSpPr/>
          <p:nvPr/>
        </p:nvSpPr>
        <p:spPr>
          <a:xfrm>
            <a:off x="4186238" y="1833563"/>
            <a:ext cx="0" cy="2714625"/>
          </a:xfrm>
          <a:prstGeom prst="line">
            <a:avLst/>
          </a:prstGeom>
          <a:noFill/>
          <a:ln w="7620">
            <a:solidFill>
              <a:srgbClr val="7B643A"/>
            </a:solidFill>
            <a:prstDash val="solid"/>
          </a:ln>
        </p:spPr>
      </p:sp>
      <p:sp>
        <p:nvSpPr>
          <p:cNvPr id="21" name="Shape 18"/>
          <p:cNvSpPr/>
          <p:nvPr/>
        </p:nvSpPr>
        <p:spPr>
          <a:xfrm>
            <a:off x="919162" y="4548188"/>
            <a:ext cx="3267075" cy="0"/>
          </a:xfrm>
          <a:prstGeom prst="line">
            <a:avLst/>
          </a:prstGeom>
          <a:noFill/>
          <a:ln w="7620">
            <a:solidFill>
              <a:srgbClr val="7B643A"/>
            </a:solidFill>
            <a:prstDash val="solid"/>
          </a:ln>
        </p:spPr>
      </p:sp>
      <p:sp>
        <p:nvSpPr>
          <p:cNvPr id="22" name="Shape 19"/>
          <p:cNvSpPr/>
          <p:nvPr/>
        </p:nvSpPr>
        <p:spPr>
          <a:xfrm>
            <a:off x="919162" y="1833563"/>
            <a:ext cx="0" cy="2714625"/>
          </a:xfrm>
          <a:prstGeom prst="line">
            <a:avLst/>
          </a:prstGeom>
          <a:noFill/>
          <a:ln w="7620">
            <a:solidFill>
              <a:srgbClr val="7B643A"/>
            </a:solidFill>
            <a:prstDash val="solid"/>
          </a:ln>
        </p:spPr>
      </p:sp>
      <p:sp>
        <p:nvSpPr>
          <p:cNvPr id="23" name="Text 20"/>
          <p:cNvSpPr/>
          <p:nvPr/>
        </p:nvSpPr>
        <p:spPr>
          <a:xfrm>
            <a:off x="0" y="4731607"/>
            <a:ext cx="5105400" cy="251460"/>
          </a:xfrm>
          <a:prstGeom prst="rect">
            <a:avLst/>
          </a:prstGeom>
          <a:noFill/>
          <a:ln/>
        </p:spPr>
        <p:txBody>
          <a:bodyPr wrap="none" lIns="0" tIns="0" rIns="0" bIns="0" rtlCol="0" anchor="t"/>
          <a:lstStyle/>
          <a:p>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H</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e</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r</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i</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t</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a</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g</a:t>
            </a:r>
            <a:pPr algn="ctr" indent="0" marL="0">
              <a:buNone/>
            </a:pPr>
            <a:r>
              <a:rPr lang="en-US" sz="1650" b="1" dirty="0">
                <a:solidFill>
                  <a:srgbClr val="C6A15B"/>
                </a:solidFill>
                <a:latin typeface="Times New Roman" pitchFamily="34" charset="0"/>
                <a:ea typeface="SimSun" pitchFamily="34" charset="-122"/>
                <a:cs typeface="Times New Roman" pitchFamily="34" charset="-120"/>
              </a:rPr>
              <a:t>e</a:t>
            </a:r>
            <a:endParaRPr lang="en-US" sz="1650" dirty="0">
              <a:latin typeface="Times New Roman" pitchFamily="34" charset="0"/>
              <a:ea typeface="SimSun" pitchFamily="34" charset="-122"/>
              <a:cs typeface="Times New Roman" pitchFamily="34" charset="-120"/>
            </a:endParaRPr>
          </a:p>
        </p:txBody>
      </p:sp>
      <p:sp>
        <p:nvSpPr>
          <p:cNvPr id="24" name="Text 21"/>
          <p:cNvSpPr/>
          <p:nvPr/>
        </p:nvSpPr>
        <p:spPr>
          <a:xfrm>
            <a:off x="0" y="5062475"/>
            <a:ext cx="5105400" cy="148590"/>
          </a:xfrm>
          <a:prstGeom prst="rect">
            <a:avLst/>
          </a:prstGeom>
          <a:noFill/>
          <a:ln/>
        </p:spPr>
        <p:txBody>
          <a:bodyPr wrap="none" lIns="0" tIns="0" rIns="0" bIns="0" rtlCol="0" anchor="t"/>
          <a:lstStyle/>
          <a:p>
            <a:pPr algn="ctr" indent="0" marL="0">
              <a:buNone/>
            </a:pPr>
            <a:r>
              <a:rPr lang="en-US" sz="975" dirty="0">
                <a:solidFill>
                  <a:srgbClr val="F5EFE3"/>
                </a:solidFill>
                <a:latin typeface="Microsoft YaHei UI" pitchFamily="34" charset="0"/>
                <a:ea typeface="Microsoft YaHei" pitchFamily="34" charset="-122"/>
                <a:cs typeface="Microsoft YaHei UI" pitchFamily="34" charset="-120"/>
              </a:rPr>
              <a:t>Heavy, hand-made, a core profit</a:t>
            </a:r>
            <a:endParaRPr lang="en-US" sz="975" dirty="0">
              <a:latin typeface="Microsoft YaHei UI" pitchFamily="34" charset="0"/>
              <a:ea typeface="Microsoft YaHei" pitchFamily="34" charset="-122"/>
              <a:cs typeface="Microsoft YaHei UI" pitchFamily="34" charset="-120"/>
            </a:endParaRPr>
          </a:p>
        </p:txBody>
      </p:sp>
      <p:pic>
        <p:nvPicPr>
          <p:cNvPr id="25" name="Image 1" descr="preencoded.png">    </p:cNvPr>
          <p:cNvPicPr>
            <a:picLocks noChangeAspect="1"/>
          </p:cNvPicPr>
          <p:nvPr/>
        </p:nvPicPr>
        <p:blipFill>
          <a:blip r:embed="rId2"/>
          <a:srcRect l="9907" r="9907" t="0" b="0"/>
          <a:stretch/>
        </p:blipFill>
        <p:spPr>
          <a:xfrm>
            <a:off x="4457700" y="1828800"/>
            <a:ext cx="3276600" cy="2724150"/>
          </a:xfrm>
          <a:prstGeom prst="rect">
            <a:avLst/>
          </a:prstGeom>
        </p:spPr>
      </p:pic>
      <p:sp>
        <p:nvSpPr>
          <p:cNvPr id="26" name="Shape 22"/>
          <p:cNvSpPr/>
          <p:nvPr/>
        </p:nvSpPr>
        <p:spPr>
          <a:xfrm>
            <a:off x="4462463" y="1833563"/>
            <a:ext cx="3267075" cy="0"/>
          </a:xfrm>
          <a:prstGeom prst="line">
            <a:avLst/>
          </a:prstGeom>
          <a:noFill/>
          <a:ln w="7620">
            <a:solidFill>
              <a:srgbClr val="7B643A"/>
            </a:solidFill>
            <a:prstDash val="solid"/>
          </a:ln>
        </p:spPr>
      </p:sp>
      <p:sp>
        <p:nvSpPr>
          <p:cNvPr id="27" name="Shape 23"/>
          <p:cNvSpPr/>
          <p:nvPr/>
        </p:nvSpPr>
        <p:spPr>
          <a:xfrm>
            <a:off x="7729538" y="1833563"/>
            <a:ext cx="0" cy="2714625"/>
          </a:xfrm>
          <a:prstGeom prst="line">
            <a:avLst/>
          </a:prstGeom>
          <a:noFill/>
          <a:ln w="7620">
            <a:solidFill>
              <a:srgbClr val="7B643A"/>
            </a:solidFill>
            <a:prstDash val="solid"/>
          </a:ln>
        </p:spPr>
      </p:sp>
      <p:sp>
        <p:nvSpPr>
          <p:cNvPr id="28" name="Shape 24"/>
          <p:cNvSpPr/>
          <p:nvPr/>
        </p:nvSpPr>
        <p:spPr>
          <a:xfrm>
            <a:off x="4462463" y="4548188"/>
            <a:ext cx="3267075" cy="0"/>
          </a:xfrm>
          <a:prstGeom prst="line">
            <a:avLst/>
          </a:prstGeom>
          <a:noFill/>
          <a:ln w="7620">
            <a:solidFill>
              <a:srgbClr val="7B643A"/>
            </a:solidFill>
            <a:prstDash val="solid"/>
          </a:ln>
        </p:spPr>
      </p:sp>
      <p:sp>
        <p:nvSpPr>
          <p:cNvPr id="29" name="Shape 25"/>
          <p:cNvSpPr/>
          <p:nvPr/>
        </p:nvSpPr>
        <p:spPr>
          <a:xfrm>
            <a:off x="4462463" y="1833563"/>
            <a:ext cx="0" cy="2714625"/>
          </a:xfrm>
          <a:prstGeom prst="line">
            <a:avLst/>
          </a:prstGeom>
          <a:noFill/>
          <a:ln w="7620">
            <a:solidFill>
              <a:srgbClr val="7B643A"/>
            </a:solidFill>
            <a:prstDash val="solid"/>
          </a:ln>
        </p:spPr>
      </p:sp>
      <p:sp>
        <p:nvSpPr>
          <p:cNvPr id="30" name="Text 26"/>
          <p:cNvSpPr/>
          <p:nvPr/>
        </p:nvSpPr>
        <p:spPr>
          <a:xfrm>
            <a:off x="0" y="4731607"/>
            <a:ext cx="12192000" cy="251460"/>
          </a:xfrm>
          <a:prstGeom prst="rect">
            <a:avLst/>
          </a:prstGeom>
          <a:noFill/>
          <a:ln/>
        </p:spPr>
        <p:txBody>
          <a:bodyPr wrap="none" lIns="0" tIns="0" rIns="0" bIns="0" rtlCol="0" anchor="t"/>
          <a:lstStyle/>
          <a:p>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D</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e</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s</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i</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g</a:t>
            </a:r>
            <a:pPr algn="ctr" indent="0" marL="0">
              <a:buNone/>
            </a:pPr>
            <a:r>
              <a:rPr lang="en-US" sz="1650" b="1" dirty="0">
                <a:solidFill>
                  <a:srgbClr val="C6A15B"/>
                </a:solidFill>
                <a:latin typeface="Times New Roman" pitchFamily="34" charset="0"/>
                <a:ea typeface="SimSun" pitchFamily="34" charset="-122"/>
                <a:cs typeface="Times New Roman" pitchFamily="34" charset="-120"/>
              </a:rPr>
              <a:t>n</a:t>
            </a:r>
            <a:endParaRPr lang="en-US" sz="1650" dirty="0">
              <a:latin typeface="Times New Roman" pitchFamily="34" charset="0"/>
              <a:ea typeface="SimSun" pitchFamily="34" charset="-122"/>
              <a:cs typeface="Times New Roman" pitchFamily="34" charset="-120"/>
            </a:endParaRPr>
          </a:p>
        </p:txBody>
      </p:sp>
      <p:sp>
        <p:nvSpPr>
          <p:cNvPr id="31" name="Text 27"/>
          <p:cNvSpPr/>
          <p:nvPr/>
        </p:nvSpPr>
        <p:spPr>
          <a:xfrm>
            <a:off x="0" y="5062475"/>
            <a:ext cx="12192000" cy="148590"/>
          </a:xfrm>
          <a:prstGeom prst="rect">
            <a:avLst/>
          </a:prstGeom>
          <a:noFill/>
          <a:ln/>
        </p:spPr>
        <p:txBody>
          <a:bodyPr wrap="none" lIns="0" tIns="0" rIns="0" bIns="0" rtlCol="0" anchor="t"/>
          <a:lstStyle/>
          <a:p>
            <a:pPr algn="ctr" indent="0" marL="0">
              <a:buNone/>
            </a:pPr>
            <a:r>
              <a:rPr lang="en-US" sz="975" dirty="0">
                <a:solidFill>
                  <a:srgbClr val="F5EFE3"/>
                </a:solidFill>
                <a:latin typeface="Microsoft YaHei UI" pitchFamily="34" charset="0"/>
                <a:ea typeface="Microsoft YaHei" pitchFamily="34" charset="-122"/>
                <a:cs typeface="Microsoft YaHei UI" pitchFamily="34" charset="-120"/>
              </a:rPr>
              <a:t>Light, distinctive, higher value</a:t>
            </a:r>
            <a:endParaRPr lang="en-US" sz="975" dirty="0">
              <a:latin typeface="Microsoft YaHei UI" pitchFamily="34" charset="0"/>
              <a:ea typeface="Microsoft YaHei" pitchFamily="34" charset="-122"/>
              <a:cs typeface="Microsoft YaHei UI" pitchFamily="34" charset="-120"/>
            </a:endParaRPr>
          </a:p>
        </p:txBody>
      </p:sp>
      <p:pic>
        <p:nvPicPr>
          <p:cNvPr id="32" name="Image 2" descr="preencoded.png">    </p:cNvPr>
          <p:cNvPicPr>
            <a:picLocks noChangeAspect="1"/>
          </p:cNvPicPr>
          <p:nvPr/>
        </p:nvPicPr>
        <p:blipFill>
          <a:blip r:embed="rId3"/>
          <a:srcRect l="9907" r="9907" t="0" b="0"/>
          <a:stretch/>
        </p:blipFill>
        <p:spPr>
          <a:xfrm>
            <a:off x="8001000" y="1828800"/>
            <a:ext cx="3276600" cy="2724150"/>
          </a:xfrm>
          <a:prstGeom prst="rect">
            <a:avLst/>
          </a:prstGeom>
        </p:spPr>
      </p:pic>
      <p:sp>
        <p:nvSpPr>
          <p:cNvPr id="33" name="Shape 28"/>
          <p:cNvSpPr/>
          <p:nvPr/>
        </p:nvSpPr>
        <p:spPr>
          <a:xfrm>
            <a:off x="8005763" y="1833563"/>
            <a:ext cx="3267075" cy="0"/>
          </a:xfrm>
          <a:prstGeom prst="line">
            <a:avLst/>
          </a:prstGeom>
          <a:noFill/>
          <a:ln w="7620">
            <a:solidFill>
              <a:srgbClr val="7B643A"/>
            </a:solidFill>
            <a:prstDash val="solid"/>
          </a:ln>
        </p:spPr>
      </p:sp>
      <p:sp>
        <p:nvSpPr>
          <p:cNvPr id="34" name="Shape 29"/>
          <p:cNvSpPr/>
          <p:nvPr/>
        </p:nvSpPr>
        <p:spPr>
          <a:xfrm>
            <a:off x="11272838" y="1833563"/>
            <a:ext cx="0" cy="2714625"/>
          </a:xfrm>
          <a:prstGeom prst="line">
            <a:avLst/>
          </a:prstGeom>
          <a:noFill/>
          <a:ln w="7620">
            <a:solidFill>
              <a:srgbClr val="7B643A"/>
            </a:solidFill>
            <a:prstDash val="solid"/>
          </a:ln>
        </p:spPr>
      </p:sp>
      <p:sp>
        <p:nvSpPr>
          <p:cNvPr id="35" name="Shape 30"/>
          <p:cNvSpPr/>
          <p:nvPr/>
        </p:nvSpPr>
        <p:spPr>
          <a:xfrm>
            <a:off x="8005763" y="4548188"/>
            <a:ext cx="3267075" cy="0"/>
          </a:xfrm>
          <a:prstGeom prst="line">
            <a:avLst/>
          </a:prstGeom>
          <a:noFill/>
          <a:ln w="7620">
            <a:solidFill>
              <a:srgbClr val="7B643A"/>
            </a:solidFill>
            <a:prstDash val="solid"/>
          </a:ln>
        </p:spPr>
      </p:sp>
      <p:sp>
        <p:nvSpPr>
          <p:cNvPr id="36" name="Shape 31"/>
          <p:cNvSpPr/>
          <p:nvPr/>
        </p:nvSpPr>
        <p:spPr>
          <a:xfrm>
            <a:off x="8005763" y="1833563"/>
            <a:ext cx="0" cy="2714625"/>
          </a:xfrm>
          <a:prstGeom prst="line">
            <a:avLst/>
          </a:prstGeom>
          <a:noFill/>
          <a:ln w="7620">
            <a:solidFill>
              <a:srgbClr val="7B643A"/>
            </a:solidFill>
            <a:prstDash val="solid"/>
          </a:ln>
        </p:spPr>
      </p:sp>
      <p:sp>
        <p:nvSpPr>
          <p:cNvPr id="37" name="Text 32"/>
          <p:cNvSpPr/>
          <p:nvPr/>
        </p:nvSpPr>
        <p:spPr>
          <a:xfrm>
            <a:off x="7086600" y="4731607"/>
            <a:ext cx="5105400" cy="251460"/>
          </a:xfrm>
          <a:prstGeom prst="rect">
            <a:avLst/>
          </a:prstGeom>
          <a:noFill/>
          <a:ln/>
        </p:spPr>
        <p:txBody>
          <a:bodyPr wrap="none" lIns="0" tIns="0" rIns="0" bIns="0" rtlCol="0" anchor="t"/>
          <a:lstStyle/>
          <a:p>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L</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i</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g</a:t>
            </a:r>
            <a:pPr algn="ctr" indent="0" marL="0">
              <a:buNone/>
            </a:pPr>
            <a:r>
              <a:rPr lang="en-US" sz="1650" b="1" spc="113" kern="0" dirty="0">
                <a:solidFill>
                  <a:srgbClr val="C6A15B"/>
                </a:solidFill>
                <a:latin typeface="Times New Roman" pitchFamily="34" charset="0"/>
                <a:ea typeface="SimSun" pitchFamily="34" charset="-122"/>
                <a:cs typeface="Times New Roman" pitchFamily="34" charset="-120"/>
              </a:rPr>
              <a:t>h</a:t>
            </a:r>
            <a:pPr algn="ctr" indent="0" marL="0">
              <a:buNone/>
            </a:pPr>
            <a:r>
              <a:rPr lang="en-US" sz="1650" b="1" dirty="0">
                <a:solidFill>
                  <a:srgbClr val="C6A15B"/>
                </a:solidFill>
                <a:latin typeface="Times New Roman" pitchFamily="34" charset="0"/>
                <a:ea typeface="SimSun" pitchFamily="34" charset="-122"/>
                <a:cs typeface="Times New Roman" pitchFamily="34" charset="-120"/>
              </a:rPr>
              <a:t>t</a:t>
            </a:r>
            <a:endParaRPr lang="en-US" sz="1650" dirty="0">
              <a:latin typeface="Times New Roman" pitchFamily="34" charset="0"/>
              <a:ea typeface="SimSun" pitchFamily="34" charset="-122"/>
              <a:cs typeface="Times New Roman" pitchFamily="34" charset="-120"/>
            </a:endParaRPr>
          </a:p>
        </p:txBody>
      </p:sp>
      <p:sp>
        <p:nvSpPr>
          <p:cNvPr id="38" name="Text 33"/>
          <p:cNvSpPr/>
          <p:nvPr/>
        </p:nvSpPr>
        <p:spPr>
          <a:xfrm>
            <a:off x="7086600" y="5034985"/>
            <a:ext cx="5105400" cy="182880"/>
          </a:xfrm>
          <a:prstGeom prst="rect">
            <a:avLst/>
          </a:prstGeom>
          <a:noFill/>
          <a:ln/>
        </p:spPr>
        <p:txBody>
          <a:bodyPr wrap="none" lIns="0" tIns="0" rIns="0" bIns="0" rtlCol="0" anchor="t"/>
          <a:lstStyle/>
          <a:p>
            <a:pPr algn="ctr" indent="0" marL="0">
              <a:buNone/>
            </a:pPr>
            <a:r>
              <a:rPr lang="en-US" sz="975" dirty="0">
                <a:solidFill>
                  <a:srgbClr val="F5EFE3"/>
                </a:solidFill>
                <a:latin typeface="Microsoft YaHei UI" pitchFamily="34" charset="0"/>
                <a:ea typeface="Microsoft YaHei" pitchFamily="34" charset="-122"/>
                <a:cs typeface="Microsoft YaHei UI" pitchFamily="34" charset="-120"/>
              </a:rPr>
              <a:t>Under 10 g, </a:t>
            </a:r>
            <a:pPr algn="ctr" indent="0" marL="0">
              <a:buNone/>
            </a:pPr>
            <a:r>
              <a:rPr lang="en-US" sz="1200" b="1" dirty="0">
                <a:solidFill>
                  <a:srgbClr val="DEC89F"/>
                </a:solidFill>
                <a:latin typeface="Times New Roman" pitchFamily="34" charset="0"/>
                <a:ea typeface="SimSun" pitchFamily="34" charset="-122"/>
                <a:cs typeface="Times New Roman" pitchFamily="34" charset="-120"/>
              </a:rPr>
              <a:t>45%</a:t>
            </a:r>
            <a:pPr algn="ctr" indent="0" marL="0">
              <a:buNone/>
            </a:pPr>
            <a:r>
              <a:rPr lang="en-US" sz="975" dirty="0">
                <a:solidFill>
                  <a:srgbClr val="F5EFE3"/>
                </a:solidFill>
                <a:latin typeface="Microsoft YaHei UI" pitchFamily="34" charset="0"/>
                <a:ea typeface="Microsoft YaHei" pitchFamily="34" charset="-122"/>
                <a:cs typeface="Microsoft YaHei UI" pitchFamily="34" charset="-120"/>
              </a:rPr>
              <a:t> of units sold</a:t>
            </a:r>
            <a:endParaRPr lang="en-US" sz="975" dirty="0">
              <a:latin typeface="Microsoft YaHei UI" pitchFamily="34" charset="0"/>
              <a:ea typeface="Microsoft YaHei" pitchFamily="34" charset="-122"/>
              <a:cs typeface="Microsoft YaHei UI" pitchFamily="34" charset="-120"/>
            </a:endParaRPr>
          </a:p>
        </p:txBody>
      </p:sp>
      <p:sp>
        <p:nvSpPr>
          <p:cNvPr id="39" name="Text 34"/>
          <p:cNvSpPr/>
          <p:nvPr/>
        </p:nvSpPr>
        <p:spPr>
          <a:xfrm>
            <a:off x="609600" y="5909477"/>
            <a:ext cx="115824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Source: World Gold Council China gold jewellery retail insights 2025 (576 store managers), China Gold Association H1 2025 release. AI-generated illustrations</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14"/>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15</a:t>
            </a:fld>
            <a:endParaRPr lang="en-US" sz="900" dirty="0">
              <a:latin typeface="Times New Roman" pitchFamily="34" charset="0"/>
              <a:ea typeface="SimSun" pitchFamily="34" charset="-122"/>
              <a:cs typeface="Times New Roman" pitchFamily="34" charset="-120"/>
            </a:endParaRPr>
          </a:p>
        </p:txBody>
      </p:sp>
      <p:sp>
        <p:nvSpPr>
          <p:cNvPr id="11" name="Shape 9"/>
          <p:cNvSpPr/>
          <p:nvPr/>
        </p:nvSpPr>
        <p:spPr>
          <a:xfrm>
            <a:off x="4420280" y="462915"/>
            <a:ext cx="266700" cy="7620"/>
          </a:xfrm>
          <a:prstGeom prst="rect">
            <a:avLst/>
          </a:prstGeom>
          <a:solidFill>
            <a:srgbClr val="C6A15B"/>
          </a:solidFill>
          <a:ln/>
        </p:spPr>
      </p:sp>
      <p:sp>
        <p:nvSpPr>
          <p:cNvPr id="12" name="Text 10"/>
          <p:cNvSpPr/>
          <p:nvPr/>
        </p:nvSpPr>
        <p:spPr>
          <a:xfrm>
            <a:off x="0" y="394864"/>
            <a:ext cx="12192000" cy="137160"/>
          </a:xfrm>
          <a:prstGeom prst="rect">
            <a:avLst/>
          </a:prstGeom>
          <a:noFill/>
          <a:ln/>
        </p:spPr>
        <p:txBody>
          <a:bodyPr wrap="none" lIns="0" tIns="0" rIns="0" bIns="0" rtlCol="0" anchor="t"/>
          <a:lstStyle/>
          <a:p>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p</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d</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900" dirty="0">
                <a:solidFill>
                  <a:srgbClr val="A89A82"/>
                </a:solidFill>
                <a:latin typeface="Microsoft YaHei UI" pitchFamily="34" charset="0"/>
                <a:ea typeface="Microsoft YaHei" pitchFamily="34" charset="-122"/>
                <a:cs typeface="Microsoft YaHei UI" pitchFamily="34" charset="-120"/>
              </a:rPr>
              <a:t>r</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505020" y="462915"/>
            <a:ext cx="266700" cy="7620"/>
          </a:xfrm>
          <a:prstGeom prst="rect">
            <a:avLst/>
          </a:prstGeom>
          <a:solidFill>
            <a:srgbClr val="C6A15B"/>
          </a:solidFill>
          <a:ln/>
        </p:spPr>
      </p:sp>
      <p:sp>
        <p:nvSpPr>
          <p:cNvPr id="14" name="Text 12"/>
          <p:cNvSpPr/>
          <p:nvPr/>
        </p:nvSpPr>
        <p:spPr>
          <a:xfrm>
            <a:off x="0" y="1000427"/>
            <a:ext cx="12192000" cy="342900"/>
          </a:xfrm>
          <a:prstGeom prst="rect">
            <a:avLst/>
          </a:prstGeom>
          <a:noFill/>
          <a:ln/>
        </p:spPr>
        <p:txBody>
          <a:bodyPr wrap="none" lIns="0" tIns="0" rIns="0" bIns="0" rtlCol="0" anchor="t"/>
          <a:lstStyle/>
          <a:p>
            <a:pPr algn="ctr" indent="0" marL="0">
              <a:buNone/>
            </a:pPr>
            <a:r>
              <a:rPr lang="en-US" sz="2250" b="1" dirty="0">
                <a:solidFill>
                  <a:srgbClr val="C6A15B"/>
                </a:solidFill>
                <a:latin typeface="Times New Roman" pitchFamily="34" charset="0"/>
                <a:ea typeface="SimSun" pitchFamily="34" charset="-122"/>
                <a:cs typeface="Times New Roman" pitchFamily="34" charset="-120"/>
              </a:rPr>
              <a:t>Fixed price for craft, by weight for plain gold</a:t>
            </a:r>
            <a:endParaRPr lang="en-US" sz="2250" dirty="0">
              <a:latin typeface="Times New Roman" pitchFamily="34" charset="0"/>
              <a:ea typeface="SimSun" pitchFamily="34" charset="-122"/>
              <a:cs typeface="Times New Roman" pitchFamily="34" charset="-120"/>
            </a:endParaRPr>
          </a:p>
        </p:txBody>
      </p:sp>
      <p:sp>
        <p:nvSpPr>
          <p:cNvPr id="15" name="Shape 13"/>
          <p:cNvSpPr/>
          <p:nvPr/>
        </p:nvSpPr>
        <p:spPr>
          <a:xfrm>
            <a:off x="6057900" y="1447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6" name="Shape 14"/>
          <p:cNvSpPr/>
          <p:nvPr/>
        </p:nvSpPr>
        <p:spPr>
          <a:xfrm>
            <a:off x="5753100" y="1483043"/>
            <a:ext cx="228600" cy="7144"/>
          </a:xfrm>
          <a:prstGeom prst="rect">
            <a:avLst/>
          </a:prstGeom>
          <a:solidFill>
            <a:srgbClr val="C6A15B"/>
          </a:solidFill>
          <a:ln/>
        </p:spPr>
      </p:sp>
      <p:sp>
        <p:nvSpPr>
          <p:cNvPr id="17" name="Shape 15"/>
          <p:cNvSpPr/>
          <p:nvPr/>
        </p:nvSpPr>
        <p:spPr>
          <a:xfrm>
            <a:off x="6210300" y="1483043"/>
            <a:ext cx="228600" cy="7144"/>
          </a:xfrm>
          <a:prstGeom prst="rect">
            <a:avLst/>
          </a:prstGeom>
          <a:solidFill>
            <a:srgbClr val="C6A15B"/>
          </a:solidFill>
          <a:ln/>
        </p:spPr>
      </p:sp>
      <p:sp>
        <p:nvSpPr>
          <p:cNvPr id="18" name="Shape 16"/>
          <p:cNvSpPr/>
          <p:nvPr/>
        </p:nvSpPr>
        <p:spPr>
          <a:xfrm>
            <a:off x="6092190" y="2247900"/>
            <a:ext cx="7620" cy="2800350"/>
          </a:xfrm>
          <a:prstGeom prst="rect">
            <a:avLst/>
          </a:prstGeom>
          <a:solidFill>
            <a:srgbClr val="C6A15B"/>
          </a:solidFill>
          <a:ln/>
        </p:spPr>
      </p:sp>
      <p:sp>
        <p:nvSpPr>
          <p:cNvPr id="19" name="Shape 17"/>
          <p:cNvSpPr/>
          <p:nvPr/>
        </p:nvSpPr>
        <p:spPr>
          <a:xfrm>
            <a:off x="6096000" y="1804988"/>
            <a:ext cx="8334" cy="200025"/>
          </a:xfrm>
          <a:custGeom>
            <a:avLst/>
            <a:gdLst/>
            <a:ahLst/>
            <a:cxnLst/>
            <a:rect l="l" t="t" r="r" b="b"/>
            <a:pathLst>
              <a:path w="8334" h="200025">
                <a:moveTo>
                  <a:pt x="0" y="0"/>
                </a:moveTo>
                <a:lnTo>
                  <a:pt x="0" y="200025"/>
                </a:lnTo>
              </a:path>
            </a:pathLst>
          </a:custGeom>
          <a:noFill/>
          <a:ln w="22225">
            <a:solidFill>
              <a:srgbClr val="C6A15B"/>
            </a:solidFill>
            <a:prstDash val="solid"/>
          </a:ln>
        </p:spPr>
      </p:sp>
      <p:sp>
        <p:nvSpPr>
          <p:cNvPr id="20" name="Shape 18"/>
          <p:cNvSpPr/>
          <p:nvPr/>
        </p:nvSpPr>
        <p:spPr>
          <a:xfrm>
            <a:off x="6140450" y="1849438"/>
            <a:ext cx="66675" cy="111125"/>
          </a:xfrm>
          <a:custGeom>
            <a:avLst/>
            <a:gdLst/>
            <a:ahLst/>
            <a:cxnLst/>
            <a:rect l="l" t="t" r="r" b="b"/>
            <a:pathLst>
              <a:path w="66675" h="111125">
                <a:moveTo>
                  <a:pt x="33338" y="11113"/>
                </a:moveTo>
                <a:lnTo>
                  <a:pt x="66675" y="100013"/>
                </a:lnTo>
                <a:arcTo hR="55563" wR="55563" stAng="3187806" swAng="4424388"/>
                <a:close/>
                <a:moveTo>
                  <a:pt x="33338" y="11113"/>
                </a:moveTo>
                <a:lnTo>
                  <a:pt x="33338" y="0"/>
                </a:lnTo>
              </a:path>
            </a:pathLst>
          </a:custGeom>
          <a:noFill/>
          <a:ln w="22225">
            <a:solidFill>
              <a:srgbClr val="C6A15B"/>
            </a:solidFill>
            <a:prstDash val="solid"/>
          </a:ln>
        </p:spPr>
      </p:sp>
      <p:sp>
        <p:nvSpPr>
          <p:cNvPr id="21" name="Shape 19"/>
          <p:cNvSpPr/>
          <p:nvPr/>
        </p:nvSpPr>
        <p:spPr>
          <a:xfrm>
            <a:off x="5995987" y="1827213"/>
            <a:ext cx="200025" cy="22225"/>
          </a:xfrm>
          <a:custGeom>
            <a:avLst/>
            <a:gdLst/>
            <a:ahLst/>
            <a:cxnLst/>
            <a:rect l="l" t="t" r="r" b="b"/>
            <a:pathLst>
              <a:path w="200025" h="22225">
                <a:moveTo>
                  <a:pt x="0" y="22225"/>
                </a:moveTo>
                <a:lnTo>
                  <a:pt x="11113" y="22225"/>
                </a:lnTo>
                <a:arcTo hR="188913" wR="188913" stAng="5400000" swAng="-1684349"/>
                <a:arcTo hR="188913" wR="188913" stAng="7084349" swAng="-1684349"/>
                <a:lnTo>
                  <a:pt x="200025" y="22225"/>
                </a:lnTo>
              </a:path>
            </a:pathLst>
          </a:custGeom>
          <a:noFill/>
          <a:ln w="22225">
            <a:solidFill>
              <a:srgbClr val="C6A15B"/>
            </a:solidFill>
            <a:prstDash val="solid"/>
          </a:ln>
        </p:spPr>
      </p:sp>
      <p:sp>
        <p:nvSpPr>
          <p:cNvPr id="22" name="Shape 20"/>
          <p:cNvSpPr/>
          <p:nvPr/>
        </p:nvSpPr>
        <p:spPr>
          <a:xfrm>
            <a:off x="5984875" y="1849438"/>
            <a:ext cx="66675" cy="111125"/>
          </a:xfrm>
          <a:custGeom>
            <a:avLst/>
            <a:gdLst/>
            <a:ahLst/>
            <a:cxnLst/>
            <a:rect l="l" t="t" r="r" b="b"/>
            <a:pathLst>
              <a:path w="66675" h="111125">
                <a:moveTo>
                  <a:pt x="33338" y="11113"/>
                </a:moveTo>
                <a:lnTo>
                  <a:pt x="66675" y="100013"/>
                </a:lnTo>
                <a:arcTo hR="55563" wR="55563" stAng="3187806" swAng="4424388"/>
                <a:close/>
                <a:moveTo>
                  <a:pt x="33338" y="11113"/>
                </a:moveTo>
                <a:lnTo>
                  <a:pt x="33338" y="0"/>
                </a:lnTo>
              </a:path>
            </a:pathLst>
          </a:custGeom>
          <a:noFill/>
          <a:ln w="22225">
            <a:solidFill>
              <a:srgbClr val="C6A15B"/>
            </a:solidFill>
            <a:prstDash val="solid"/>
          </a:ln>
        </p:spPr>
      </p:sp>
      <p:sp>
        <p:nvSpPr>
          <p:cNvPr id="23" name="Shape 21"/>
          <p:cNvSpPr/>
          <p:nvPr/>
        </p:nvSpPr>
        <p:spPr>
          <a:xfrm>
            <a:off x="6040438" y="2005013"/>
            <a:ext cx="111125" cy="8334"/>
          </a:xfrm>
          <a:custGeom>
            <a:avLst/>
            <a:gdLst/>
            <a:ahLst/>
            <a:cxnLst/>
            <a:rect l="l" t="t" r="r" b="b"/>
            <a:pathLst>
              <a:path w="111125" h="8334">
                <a:moveTo>
                  <a:pt x="0" y="0"/>
                </a:moveTo>
                <a:lnTo>
                  <a:pt x="111125" y="0"/>
                </a:lnTo>
              </a:path>
            </a:pathLst>
          </a:custGeom>
          <a:noFill/>
          <a:ln w="22225">
            <a:solidFill>
              <a:srgbClr val="C6A15B"/>
            </a:solidFill>
            <a:prstDash val="solid"/>
          </a:ln>
        </p:spPr>
      </p:sp>
      <p:sp>
        <p:nvSpPr>
          <p:cNvPr id="24" name="Text 22"/>
          <p:cNvSpPr/>
          <p:nvPr/>
        </p:nvSpPr>
        <p:spPr>
          <a:xfrm>
            <a:off x="0" y="1883632"/>
            <a:ext cx="5524500" cy="251460"/>
          </a:xfrm>
          <a:prstGeom prst="rect">
            <a:avLst/>
          </a:prstGeom>
          <a:noFill/>
          <a:ln/>
        </p:spPr>
        <p:txBody>
          <a:bodyPr wrap="none" lIns="0" tIns="0" rIns="0" bIns="0" rtlCol="0" anchor="t"/>
          <a:lstStyle/>
          <a:p>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F</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i</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x</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e</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d</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 </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p</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r</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i</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c</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e</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 </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 </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p</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e</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r</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 </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p</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i</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e</a:t>
            </a:r>
            <a:pPr algn="r" indent="0" marL="0">
              <a:buNone/>
            </a:pPr>
            <a:r>
              <a:rPr lang="en-US" sz="1650" b="1" spc="38" kern="0" dirty="0">
                <a:solidFill>
                  <a:srgbClr val="C6A15B"/>
                </a:solidFill>
                <a:latin typeface="Times New Roman" pitchFamily="34" charset="0"/>
                <a:ea typeface="SimSun" pitchFamily="34" charset="-122"/>
                <a:cs typeface="Times New Roman" pitchFamily="34" charset="-120"/>
              </a:rPr>
              <a:t>c</a:t>
            </a:r>
            <a:pPr algn="r" indent="0" marL="0">
              <a:buNone/>
            </a:pPr>
            <a:r>
              <a:rPr lang="en-US" sz="1650" b="1" dirty="0">
                <a:solidFill>
                  <a:srgbClr val="C6A15B"/>
                </a:solidFill>
                <a:latin typeface="Times New Roman" pitchFamily="34" charset="0"/>
                <a:ea typeface="SimSun" pitchFamily="34" charset="-122"/>
                <a:cs typeface="Times New Roman" pitchFamily="34" charset="-120"/>
              </a:rPr>
              <a:t>e</a:t>
            </a:r>
            <a:endParaRPr lang="en-US" sz="1650" dirty="0">
              <a:latin typeface="Times New Roman" pitchFamily="34" charset="0"/>
              <a:ea typeface="SimSun" pitchFamily="34" charset="-122"/>
              <a:cs typeface="Times New Roman" pitchFamily="34" charset="-120"/>
            </a:endParaRPr>
          </a:p>
        </p:txBody>
      </p:sp>
      <p:sp>
        <p:nvSpPr>
          <p:cNvPr id="25" name="Text 23"/>
          <p:cNvSpPr/>
          <p:nvPr/>
        </p:nvSpPr>
        <p:spPr>
          <a:xfrm>
            <a:off x="6667500" y="1883632"/>
            <a:ext cx="5524500" cy="251460"/>
          </a:xfrm>
          <a:prstGeom prst="rect">
            <a:avLst/>
          </a:prstGeom>
          <a:noFill/>
          <a:ln/>
        </p:spPr>
        <p:txBody>
          <a:bodyPr wrap="none" lIns="0" tIns="0" rIns="0" bIns="0" rtlCol="0" anchor="t"/>
          <a:lstStyle/>
          <a:p>
            <a:pPr algn="l" indent="0" marL="0">
              <a:buNone/>
            </a:pPr>
            <a:r>
              <a:rPr lang="en-US" sz="1650" b="1" spc="38" kern="0" dirty="0">
                <a:solidFill>
                  <a:srgbClr val="F5EFE3"/>
                </a:solidFill>
                <a:latin typeface="Times New Roman" pitchFamily="34" charset="0"/>
                <a:ea typeface="SimSun" pitchFamily="34" charset="-122"/>
                <a:cs typeface="Times New Roman" pitchFamily="34" charset="-120"/>
              </a:rPr>
              <a:t>B</a:t>
            </a:r>
            <a:pPr algn="l" indent="0" marL="0">
              <a:buNone/>
            </a:pPr>
            <a:r>
              <a:rPr lang="en-US" sz="1650" b="1" spc="38" kern="0" dirty="0">
                <a:solidFill>
                  <a:srgbClr val="F5EFE3"/>
                </a:solidFill>
                <a:latin typeface="Times New Roman" pitchFamily="34" charset="0"/>
                <a:ea typeface="SimSun" pitchFamily="34" charset="-122"/>
                <a:cs typeface="Times New Roman" pitchFamily="34" charset="-120"/>
              </a:rPr>
              <a:t>y</a:t>
            </a:r>
            <a:pPr algn="l" indent="0" marL="0">
              <a:buNone/>
            </a:pPr>
            <a:r>
              <a:rPr lang="en-US" sz="1650" b="1" spc="38" kern="0" dirty="0">
                <a:solidFill>
                  <a:srgbClr val="F5EFE3"/>
                </a:solidFill>
                <a:latin typeface="Times New Roman" pitchFamily="34" charset="0"/>
                <a:ea typeface="SimSun" pitchFamily="34" charset="-122"/>
                <a:cs typeface="Times New Roman" pitchFamily="34" charset="-120"/>
              </a:rPr>
              <a:t> </a:t>
            </a:r>
            <a:pPr algn="l" indent="0" marL="0">
              <a:buNone/>
            </a:pPr>
            <a:r>
              <a:rPr lang="en-US" sz="1650" b="1" spc="38" kern="0" dirty="0">
                <a:solidFill>
                  <a:srgbClr val="F5EFE3"/>
                </a:solidFill>
                <a:latin typeface="Times New Roman" pitchFamily="34" charset="0"/>
                <a:ea typeface="SimSun" pitchFamily="34" charset="-122"/>
                <a:cs typeface="Times New Roman" pitchFamily="34" charset="-120"/>
              </a:rPr>
              <a:t>w</a:t>
            </a:r>
            <a:pPr algn="l" indent="0" marL="0">
              <a:buNone/>
            </a:pPr>
            <a:r>
              <a:rPr lang="en-US" sz="1650" b="1" spc="38" kern="0" dirty="0">
                <a:solidFill>
                  <a:srgbClr val="F5EFE3"/>
                </a:solidFill>
                <a:latin typeface="Times New Roman" pitchFamily="34" charset="0"/>
                <a:ea typeface="SimSun" pitchFamily="34" charset="-122"/>
                <a:cs typeface="Times New Roman" pitchFamily="34" charset="-120"/>
              </a:rPr>
              <a:t>e</a:t>
            </a:r>
            <a:pPr algn="l" indent="0" marL="0">
              <a:buNone/>
            </a:pPr>
            <a:r>
              <a:rPr lang="en-US" sz="1650" b="1" spc="38" kern="0" dirty="0">
                <a:solidFill>
                  <a:srgbClr val="F5EFE3"/>
                </a:solidFill>
                <a:latin typeface="Times New Roman" pitchFamily="34" charset="0"/>
                <a:ea typeface="SimSun" pitchFamily="34" charset="-122"/>
                <a:cs typeface="Times New Roman" pitchFamily="34" charset="-120"/>
              </a:rPr>
              <a:t>i</a:t>
            </a:r>
            <a:pPr algn="l" indent="0" marL="0">
              <a:buNone/>
            </a:pPr>
            <a:r>
              <a:rPr lang="en-US" sz="1650" b="1" spc="38" kern="0" dirty="0">
                <a:solidFill>
                  <a:srgbClr val="F5EFE3"/>
                </a:solidFill>
                <a:latin typeface="Times New Roman" pitchFamily="34" charset="0"/>
                <a:ea typeface="SimSun" pitchFamily="34" charset="-122"/>
                <a:cs typeface="Times New Roman" pitchFamily="34" charset="-120"/>
              </a:rPr>
              <a:t>g</a:t>
            </a:r>
            <a:pPr algn="l" indent="0" marL="0">
              <a:buNone/>
            </a:pPr>
            <a:r>
              <a:rPr lang="en-US" sz="1650" b="1" spc="38" kern="0" dirty="0">
                <a:solidFill>
                  <a:srgbClr val="F5EFE3"/>
                </a:solidFill>
                <a:latin typeface="Times New Roman" pitchFamily="34" charset="0"/>
                <a:ea typeface="SimSun" pitchFamily="34" charset="-122"/>
                <a:cs typeface="Times New Roman" pitchFamily="34" charset="-120"/>
              </a:rPr>
              <a:t>h</a:t>
            </a:r>
            <a:pPr algn="l" indent="0" marL="0">
              <a:buNone/>
            </a:pPr>
            <a:r>
              <a:rPr lang="en-US" sz="1650" b="1" dirty="0">
                <a:solidFill>
                  <a:srgbClr val="F5EFE3"/>
                </a:solidFill>
                <a:latin typeface="Times New Roman" pitchFamily="34" charset="0"/>
                <a:ea typeface="SimSun" pitchFamily="34" charset="-122"/>
                <a:cs typeface="Times New Roman" pitchFamily="34" charset="-120"/>
              </a:rPr>
              <a:t>t</a:t>
            </a:r>
            <a:endParaRPr lang="en-US" sz="1650" dirty="0">
              <a:latin typeface="Times New Roman" pitchFamily="34" charset="0"/>
              <a:ea typeface="SimSun" pitchFamily="34" charset="-122"/>
              <a:cs typeface="Times New Roman" pitchFamily="34" charset="-120"/>
            </a:endParaRPr>
          </a:p>
        </p:txBody>
      </p:sp>
      <p:sp>
        <p:nvSpPr>
          <p:cNvPr id="26" name="Shape 24"/>
          <p:cNvSpPr/>
          <p:nvPr/>
        </p:nvSpPr>
        <p:spPr>
          <a:xfrm>
            <a:off x="5643651" y="2400300"/>
            <a:ext cx="904699" cy="190500"/>
          </a:xfrm>
          <a:prstGeom prst="rect">
            <a:avLst/>
          </a:prstGeom>
          <a:solidFill>
            <a:srgbClr val="0B0908"/>
          </a:solidFill>
          <a:ln/>
        </p:spPr>
      </p:sp>
      <p:sp>
        <p:nvSpPr>
          <p:cNvPr id="27" name="Text 25"/>
          <p:cNvSpPr/>
          <p:nvPr/>
        </p:nvSpPr>
        <p:spPr>
          <a:xfrm>
            <a:off x="0" y="2432852"/>
            <a:ext cx="12192000" cy="125730"/>
          </a:xfrm>
          <a:prstGeom prst="rect">
            <a:avLst/>
          </a:prstGeom>
          <a:noFill/>
          <a:ln/>
        </p:spPr>
        <p:txBody>
          <a:bodyPr wrap="none" lIns="0" tIns="0" rIns="0" bIns="0" rtlCol="0" anchor="t"/>
          <a:lstStyle/>
          <a:p>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i</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p</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i</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c</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825" dirty="0">
                <a:solidFill>
                  <a:srgbClr val="A89A82"/>
                </a:solidFill>
                <a:latin typeface="Microsoft YaHei UI" pitchFamily="34" charset="0"/>
                <a:ea typeface="Microsoft YaHei" pitchFamily="34" charset="-122"/>
                <a:cs typeface="Microsoft YaHei UI" pitchFamily="34" charset="-120"/>
              </a:rPr>
              <a:t>s</a:t>
            </a:r>
            <a:endParaRPr lang="en-US" sz="825" dirty="0">
              <a:latin typeface="Microsoft YaHei UI" pitchFamily="34" charset="0"/>
              <a:ea typeface="Microsoft YaHei" pitchFamily="34" charset="-122"/>
              <a:cs typeface="Microsoft YaHei UI" pitchFamily="34" charset="-120"/>
            </a:endParaRPr>
          </a:p>
        </p:txBody>
      </p:sp>
      <p:sp>
        <p:nvSpPr>
          <p:cNvPr id="28" name="Text 26"/>
          <p:cNvSpPr/>
          <p:nvPr/>
        </p:nvSpPr>
        <p:spPr>
          <a:xfrm>
            <a:off x="0" y="2662898"/>
            <a:ext cx="5715000" cy="171450"/>
          </a:xfrm>
          <a:prstGeom prst="rect">
            <a:avLst/>
          </a:prstGeom>
          <a:noFill/>
          <a:ln/>
        </p:spPr>
        <p:txBody>
          <a:bodyPr wrap="none" lIns="0" tIns="0" rIns="0" bIns="0" rtlCol="0" anchor="t"/>
          <a:lstStyle/>
          <a:p>
            <a:pPr algn="r" indent="0" marL="0">
              <a:buNone/>
            </a:pPr>
            <a:r>
              <a:rPr lang="en-US" sz="1125" dirty="0">
                <a:solidFill>
                  <a:srgbClr val="F5EFE3"/>
                </a:solidFill>
                <a:latin typeface="Microsoft YaHei UI" pitchFamily="34" charset="0"/>
                <a:ea typeface="Microsoft YaHei" pitchFamily="34" charset="-122"/>
                <a:cs typeface="Microsoft YaHei UI" pitchFamily="34" charset="-120"/>
              </a:rPr>
              <a:t>Design, small heritage, complex work</a:t>
            </a:r>
            <a:endParaRPr lang="en-US" sz="1125" dirty="0">
              <a:latin typeface="Microsoft YaHei UI" pitchFamily="34" charset="0"/>
              <a:ea typeface="Microsoft YaHei" pitchFamily="34" charset="-122"/>
              <a:cs typeface="Microsoft YaHei UI" pitchFamily="34" charset="-120"/>
            </a:endParaRPr>
          </a:p>
        </p:txBody>
      </p:sp>
      <p:sp>
        <p:nvSpPr>
          <p:cNvPr id="29" name="Text 27"/>
          <p:cNvSpPr/>
          <p:nvPr/>
        </p:nvSpPr>
        <p:spPr>
          <a:xfrm>
            <a:off x="6477000" y="2662898"/>
            <a:ext cx="5715000" cy="171450"/>
          </a:xfrm>
          <a:prstGeom prst="rect">
            <a:avLst/>
          </a:prstGeom>
          <a:noFill/>
          <a:ln/>
        </p:spPr>
        <p:txBody>
          <a:bodyPr wrap="none" lIns="0" tIns="0" rIns="0" bIns="0" rtlCol="0" anchor="t"/>
          <a:lstStyle/>
          <a:p>
            <a:pPr algn="l" indent="0" marL="0">
              <a:buNone/>
            </a:pPr>
            <a:r>
              <a:rPr lang="en-US" sz="1125" dirty="0">
                <a:solidFill>
                  <a:srgbClr val="F5EFE3"/>
                </a:solidFill>
                <a:latin typeface="Microsoft YaHei UI" pitchFamily="34" charset="0"/>
                <a:ea typeface="Microsoft YaHei" pitchFamily="34" charset="-122"/>
                <a:cs typeface="Microsoft YaHei UI" pitchFamily="34" charset="-120"/>
              </a:rPr>
              <a:t>Plain gold, heavy pieces, bars, coins</a:t>
            </a:r>
            <a:endParaRPr lang="en-US" sz="1125" dirty="0">
              <a:latin typeface="Microsoft YaHei UI" pitchFamily="34" charset="0"/>
              <a:ea typeface="Microsoft YaHei" pitchFamily="34" charset="-122"/>
              <a:cs typeface="Microsoft YaHei UI" pitchFamily="34" charset="-120"/>
            </a:endParaRPr>
          </a:p>
        </p:txBody>
      </p:sp>
      <p:sp>
        <p:nvSpPr>
          <p:cNvPr id="30" name="Shape 28"/>
          <p:cNvSpPr/>
          <p:nvPr/>
        </p:nvSpPr>
        <p:spPr>
          <a:xfrm>
            <a:off x="5562415" y="3067050"/>
            <a:ext cx="1067170" cy="190500"/>
          </a:xfrm>
          <a:prstGeom prst="rect">
            <a:avLst/>
          </a:prstGeom>
          <a:solidFill>
            <a:srgbClr val="0B0908"/>
          </a:solidFill>
          <a:ln/>
        </p:spPr>
      </p:sp>
      <p:sp>
        <p:nvSpPr>
          <p:cNvPr id="31" name="Text 29"/>
          <p:cNvSpPr/>
          <p:nvPr/>
        </p:nvSpPr>
        <p:spPr>
          <a:xfrm>
            <a:off x="0" y="3099602"/>
            <a:ext cx="12192000" cy="125730"/>
          </a:xfrm>
          <a:prstGeom prst="rect">
            <a:avLst/>
          </a:prstGeom>
          <a:noFill/>
          <a:ln/>
        </p:spPr>
        <p:txBody>
          <a:bodyPr wrap="none" lIns="0" tIns="0" rIns="0" bIns="0" rtlCol="0" anchor="t"/>
          <a:lstStyle/>
          <a:p>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l</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d</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i</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s</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825" dirty="0">
                <a:solidFill>
                  <a:srgbClr val="A89A82"/>
                </a:solidFill>
                <a:latin typeface="Microsoft YaHei UI" pitchFamily="34" charset="0"/>
                <a:ea typeface="Microsoft YaHei" pitchFamily="34" charset="-122"/>
                <a:cs typeface="Microsoft YaHei UI" pitchFamily="34" charset="-120"/>
              </a:rPr>
              <a:t>s</a:t>
            </a:r>
            <a:endParaRPr lang="en-US" sz="825" dirty="0">
              <a:latin typeface="Microsoft YaHei UI" pitchFamily="34" charset="0"/>
              <a:ea typeface="Microsoft YaHei" pitchFamily="34" charset="-122"/>
              <a:cs typeface="Microsoft YaHei UI" pitchFamily="34" charset="-120"/>
            </a:endParaRPr>
          </a:p>
        </p:txBody>
      </p:sp>
      <p:sp>
        <p:nvSpPr>
          <p:cNvPr id="32" name="Text 30"/>
          <p:cNvSpPr/>
          <p:nvPr/>
        </p:nvSpPr>
        <p:spPr>
          <a:xfrm>
            <a:off x="0" y="3329648"/>
            <a:ext cx="5715000" cy="171450"/>
          </a:xfrm>
          <a:prstGeom prst="rect">
            <a:avLst/>
          </a:prstGeom>
          <a:noFill/>
          <a:ln/>
        </p:spPr>
        <p:txBody>
          <a:bodyPr wrap="none" lIns="0" tIns="0" rIns="0" bIns="0" rtlCol="0" anchor="t"/>
          <a:lstStyle/>
          <a:p>
            <a:pPr algn="r" indent="0" marL="0">
              <a:buNone/>
            </a:pPr>
            <a:r>
              <a:rPr lang="en-US" sz="1125" dirty="0">
                <a:solidFill>
                  <a:srgbClr val="F5EFE3"/>
                </a:solidFill>
                <a:latin typeface="Microsoft YaHei UI" pitchFamily="34" charset="0"/>
                <a:ea typeface="Microsoft YaHei" pitchFamily="34" charset="-122"/>
                <a:cs typeface="Microsoft YaHei UI" pitchFamily="34" charset="-120"/>
              </a:rPr>
              <a:t>Price holds, its share rises</a:t>
            </a:r>
            <a:endParaRPr lang="en-US" sz="1125" dirty="0">
              <a:latin typeface="Microsoft YaHei UI" pitchFamily="34" charset="0"/>
              <a:ea typeface="Microsoft YaHei" pitchFamily="34" charset="-122"/>
              <a:cs typeface="Microsoft YaHei UI" pitchFamily="34" charset="-120"/>
            </a:endParaRPr>
          </a:p>
        </p:txBody>
      </p:sp>
      <p:sp>
        <p:nvSpPr>
          <p:cNvPr id="33" name="Text 31"/>
          <p:cNvSpPr/>
          <p:nvPr/>
        </p:nvSpPr>
        <p:spPr>
          <a:xfrm>
            <a:off x="6477000" y="3329648"/>
            <a:ext cx="5715000" cy="171450"/>
          </a:xfrm>
          <a:prstGeom prst="rect">
            <a:avLst/>
          </a:prstGeom>
          <a:noFill/>
          <a:ln/>
        </p:spPr>
        <p:txBody>
          <a:bodyPr wrap="none" lIns="0" tIns="0" rIns="0" bIns="0" rtlCol="0" anchor="t"/>
          <a:lstStyle/>
          <a:p>
            <a:pPr algn="l" indent="0" marL="0">
              <a:buNone/>
            </a:pPr>
            <a:r>
              <a:rPr lang="en-US" sz="1125" dirty="0">
                <a:solidFill>
                  <a:srgbClr val="F5EFE3"/>
                </a:solidFill>
                <a:latin typeface="Microsoft YaHei UI" pitchFamily="34" charset="0"/>
                <a:ea typeface="Microsoft YaHei" pitchFamily="34" charset="-122"/>
                <a:cs typeface="Microsoft YaHei UI" pitchFamily="34" charset="-120"/>
              </a:rPr>
              <a:t>Price follows, buyers go lighter</a:t>
            </a:r>
            <a:endParaRPr lang="en-US" sz="1125" dirty="0">
              <a:latin typeface="Microsoft YaHei UI" pitchFamily="34" charset="0"/>
              <a:ea typeface="Microsoft YaHei" pitchFamily="34" charset="-122"/>
              <a:cs typeface="Microsoft YaHei UI" pitchFamily="34" charset="-120"/>
            </a:endParaRPr>
          </a:p>
        </p:txBody>
      </p:sp>
      <p:sp>
        <p:nvSpPr>
          <p:cNvPr id="34" name="Shape 32"/>
          <p:cNvSpPr/>
          <p:nvPr/>
        </p:nvSpPr>
        <p:spPr>
          <a:xfrm>
            <a:off x="5575334" y="3733800"/>
            <a:ext cx="1041332" cy="190500"/>
          </a:xfrm>
          <a:prstGeom prst="rect">
            <a:avLst/>
          </a:prstGeom>
          <a:solidFill>
            <a:srgbClr val="0B0908"/>
          </a:solidFill>
          <a:ln/>
        </p:spPr>
      </p:sp>
      <p:sp>
        <p:nvSpPr>
          <p:cNvPr id="35" name="Text 33"/>
          <p:cNvSpPr/>
          <p:nvPr/>
        </p:nvSpPr>
        <p:spPr>
          <a:xfrm>
            <a:off x="0" y="3766352"/>
            <a:ext cx="12192000" cy="125730"/>
          </a:xfrm>
          <a:prstGeom prst="rect">
            <a:avLst/>
          </a:prstGeom>
          <a:noFill/>
          <a:ln/>
        </p:spPr>
        <p:txBody>
          <a:bodyPr wrap="none" lIns="0" tIns="0" rIns="0" bIns="0" rtlCol="0" anchor="t"/>
          <a:lstStyle/>
          <a:p>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W</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h</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e</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l</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d</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f</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l</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l</a:t>
            </a:r>
            <a:pPr algn="ctr" indent="0" marL="0">
              <a:buNone/>
            </a:pPr>
            <a:r>
              <a:rPr lang="en-US" sz="825" dirty="0">
                <a:solidFill>
                  <a:srgbClr val="A89A82"/>
                </a:solidFill>
                <a:latin typeface="Microsoft YaHei UI" pitchFamily="34" charset="0"/>
                <a:ea typeface="Microsoft YaHei" pitchFamily="34" charset="-122"/>
                <a:cs typeface="Microsoft YaHei UI" pitchFamily="34" charset="-120"/>
              </a:rPr>
              <a:t>s</a:t>
            </a:r>
            <a:endParaRPr lang="en-US" sz="825" dirty="0">
              <a:latin typeface="Microsoft YaHei UI" pitchFamily="34" charset="0"/>
              <a:ea typeface="Microsoft YaHei" pitchFamily="34" charset="-122"/>
              <a:cs typeface="Microsoft YaHei UI" pitchFamily="34" charset="-120"/>
            </a:endParaRPr>
          </a:p>
        </p:txBody>
      </p:sp>
      <p:sp>
        <p:nvSpPr>
          <p:cNvPr id="36" name="Text 34"/>
          <p:cNvSpPr/>
          <p:nvPr/>
        </p:nvSpPr>
        <p:spPr>
          <a:xfrm>
            <a:off x="0" y="3996398"/>
            <a:ext cx="5715000" cy="171450"/>
          </a:xfrm>
          <a:prstGeom prst="rect">
            <a:avLst/>
          </a:prstGeom>
          <a:noFill/>
          <a:ln/>
        </p:spPr>
        <p:txBody>
          <a:bodyPr wrap="none" lIns="0" tIns="0" rIns="0" bIns="0" rtlCol="0" anchor="t"/>
          <a:lstStyle/>
          <a:p>
            <a:pPr algn="r" indent="0" marL="0">
              <a:buNone/>
            </a:pPr>
            <a:r>
              <a:rPr lang="en-US" sz="1125" dirty="0">
                <a:solidFill>
                  <a:srgbClr val="F5EFE3"/>
                </a:solidFill>
                <a:latin typeface="Microsoft YaHei UI" pitchFamily="34" charset="0"/>
                <a:ea typeface="Microsoft YaHei" pitchFamily="34" charset="-122"/>
                <a:cs typeface="Microsoft YaHei UI" pitchFamily="34" charset="-120"/>
              </a:rPr>
              <a:t>Looks dear, review and reprice</a:t>
            </a:r>
            <a:endParaRPr lang="en-US" sz="1125" dirty="0">
              <a:latin typeface="Microsoft YaHei UI" pitchFamily="34" charset="0"/>
              <a:ea typeface="Microsoft YaHei" pitchFamily="34" charset="-122"/>
              <a:cs typeface="Microsoft YaHei UI" pitchFamily="34" charset="-120"/>
            </a:endParaRPr>
          </a:p>
        </p:txBody>
      </p:sp>
      <p:sp>
        <p:nvSpPr>
          <p:cNvPr id="37" name="Text 35"/>
          <p:cNvSpPr/>
          <p:nvPr/>
        </p:nvSpPr>
        <p:spPr>
          <a:xfrm>
            <a:off x="6477000" y="3996398"/>
            <a:ext cx="5715000" cy="171450"/>
          </a:xfrm>
          <a:prstGeom prst="rect">
            <a:avLst/>
          </a:prstGeom>
          <a:noFill/>
          <a:ln/>
        </p:spPr>
        <p:txBody>
          <a:bodyPr wrap="none" lIns="0" tIns="0" rIns="0" bIns="0" rtlCol="0" anchor="t"/>
          <a:lstStyle/>
          <a:p>
            <a:pPr algn="l" indent="0" marL="0">
              <a:buNone/>
            </a:pPr>
            <a:r>
              <a:rPr lang="en-US" sz="1125" dirty="0">
                <a:solidFill>
                  <a:srgbClr val="F5EFE3"/>
                </a:solidFill>
                <a:latin typeface="Microsoft YaHei UI" pitchFamily="34" charset="0"/>
                <a:ea typeface="Microsoft YaHei" pitchFamily="34" charset="-122"/>
                <a:cs typeface="Microsoft YaHei UI" pitchFamily="34" charset="-120"/>
              </a:rPr>
              <a:t>Price follows, recovers first</a:t>
            </a:r>
            <a:endParaRPr lang="en-US" sz="1125" dirty="0">
              <a:latin typeface="Microsoft YaHei UI" pitchFamily="34" charset="0"/>
              <a:ea typeface="Microsoft YaHei" pitchFamily="34" charset="-122"/>
              <a:cs typeface="Microsoft YaHei UI" pitchFamily="34" charset="-120"/>
            </a:endParaRPr>
          </a:p>
        </p:txBody>
      </p:sp>
      <p:sp>
        <p:nvSpPr>
          <p:cNvPr id="38" name="Shape 36"/>
          <p:cNvSpPr/>
          <p:nvPr/>
        </p:nvSpPr>
        <p:spPr>
          <a:xfrm>
            <a:off x="5661009" y="4400550"/>
            <a:ext cx="869981" cy="190500"/>
          </a:xfrm>
          <a:prstGeom prst="rect">
            <a:avLst/>
          </a:prstGeom>
          <a:solidFill>
            <a:srgbClr val="0B0908"/>
          </a:solidFill>
          <a:ln/>
        </p:spPr>
      </p:sp>
      <p:sp>
        <p:nvSpPr>
          <p:cNvPr id="39" name="Text 37"/>
          <p:cNvSpPr/>
          <p:nvPr/>
        </p:nvSpPr>
        <p:spPr>
          <a:xfrm>
            <a:off x="0" y="4433102"/>
            <a:ext cx="12192000" cy="125730"/>
          </a:xfrm>
          <a:prstGeom prst="rect">
            <a:avLst/>
          </a:prstGeom>
          <a:noFill/>
          <a:ln/>
        </p:spPr>
        <p:txBody>
          <a:bodyPr wrap="none" lIns="0" tIns="0" rIns="0" bIns="0" rtlCol="0" anchor="t"/>
          <a:lstStyle/>
          <a:p>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M</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a</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g</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i</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n</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 </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f</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r</a:t>
            </a:r>
            <a:pPr algn="ctr" indent="0" marL="0">
              <a:buNone/>
            </a:pPr>
            <a:r>
              <a:rPr lang="en-US" sz="825" spc="38" kern="0" dirty="0">
                <a:solidFill>
                  <a:srgbClr val="A89A82"/>
                </a:solidFill>
                <a:latin typeface="Microsoft YaHei UI" pitchFamily="34" charset="0"/>
                <a:ea typeface="Microsoft YaHei" pitchFamily="34" charset="-122"/>
                <a:cs typeface="Microsoft YaHei UI" pitchFamily="34" charset="-120"/>
              </a:rPr>
              <a:t>o</a:t>
            </a:r>
            <a:pPr algn="ctr" indent="0" marL="0">
              <a:buNone/>
            </a:pPr>
            <a:r>
              <a:rPr lang="en-US" sz="825" dirty="0">
                <a:solidFill>
                  <a:srgbClr val="A89A82"/>
                </a:solidFill>
                <a:latin typeface="Microsoft YaHei UI" pitchFamily="34" charset="0"/>
                <a:ea typeface="Microsoft YaHei" pitchFamily="34" charset="-122"/>
                <a:cs typeface="Microsoft YaHei UI" pitchFamily="34" charset="-120"/>
              </a:rPr>
              <a:t>m</a:t>
            </a:r>
            <a:endParaRPr lang="en-US" sz="825" dirty="0">
              <a:latin typeface="Microsoft YaHei UI" pitchFamily="34" charset="0"/>
              <a:ea typeface="Microsoft YaHei" pitchFamily="34" charset="-122"/>
              <a:cs typeface="Microsoft YaHei UI" pitchFamily="34" charset="-120"/>
            </a:endParaRPr>
          </a:p>
        </p:txBody>
      </p:sp>
      <p:sp>
        <p:nvSpPr>
          <p:cNvPr id="40" name="Text 38"/>
          <p:cNvSpPr/>
          <p:nvPr/>
        </p:nvSpPr>
        <p:spPr>
          <a:xfrm>
            <a:off x="0" y="4663148"/>
            <a:ext cx="5715000" cy="171450"/>
          </a:xfrm>
          <a:prstGeom prst="rect">
            <a:avLst/>
          </a:prstGeom>
          <a:noFill/>
          <a:ln/>
        </p:spPr>
        <p:txBody>
          <a:bodyPr wrap="none" lIns="0" tIns="0" rIns="0" bIns="0" rtlCol="0" anchor="t"/>
          <a:lstStyle/>
          <a:p>
            <a:pPr algn="r" indent="0" marL="0">
              <a:buNone/>
            </a:pPr>
            <a:r>
              <a:rPr lang="en-US" sz="1125" dirty="0">
                <a:solidFill>
                  <a:srgbClr val="F5EFE3"/>
                </a:solidFill>
                <a:latin typeface="Microsoft YaHei UI" pitchFamily="34" charset="0"/>
                <a:ea typeface="Microsoft YaHei" pitchFamily="34" charset="-122"/>
                <a:cs typeface="Microsoft YaHei UI" pitchFamily="34" charset="-120"/>
              </a:rPr>
              <a:t>Design and craft in the price</a:t>
            </a:r>
            <a:endParaRPr lang="en-US" sz="1125" dirty="0">
              <a:latin typeface="Microsoft YaHei UI" pitchFamily="34" charset="0"/>
              <a:ea typeface="Microsoft YaHei" pitchFamily="34" charset="-122"/>
              <a:cs typeface="Microsoft YaHei UI" pitchFamily="34" charset="-120"/>
            </a:endParaRPr>
          </a:p>
        </p:txBody>
      </p:sp>
      <p:sp>
        <p:nvSpPr>
          <p:cNvPr id="41" name="Text 39"/>
          <p:cNvSpPr/>
          <p:nvPr/>
        </p:nvSpPr>
        <p:spPr>
          <a:xfrm>
            <a:off x="6477000" y="4663148"/>
            <a:ext cx="5715000" cy="171450"/>
          </a:xfrm>
          <a:prstGeom prst="rect">
            <a:avLst/>
          </a:prstGeom>
          <a:noFill/>
          <a:ln/>
        </p:spPr>
        <p:txBody>
          <a:bodyPr wrap="none" lIns="0" tIns="0" rIns="0" bIns="0" rtlCol="0" anchor="t"/>
          <a:lstStyle/>
          <a:p>
            <a:pPr algn="l" indent="0" marL="0">
              <a:buNone/>
            </a:pPr>
            <a:r>
              <a:rPr lang="en-US" sz="1125" dirty="0">
                <a:solidFill>
                  <a:srgbClr val="F5EFE3"/>
                </a:solidFill>
                <a:latin typeface="Microsoft YaHei UI" pitchFamily="34" charset="0"/>
                <a:ea typeface="Microsoft YaHei" pitchFamily="34" charset="-122"/>
                <a:cs typeface="Microsoft YaHei UI" pitchFamily="34" charset="-120"/>
              </a:rPr>
              <a:t>Labour charge, gold at cost</a:t>
            </a:r>
            <a:endParaRPr lang="en-US" sz="1125" dirty="0">
              <a:latin typeface="Microsoft YaHei UI" pitchFamily="34" charset="0"/>
              <a:ea typeface="Microsoft YaHei" pitchFamily="34" charset="-122"/>
              <a:cs typeface="Microsoft YaHei UI" pitchFamily="34" charset="-120"/>
            </a:endParaRPr>
          </a:p>
        </p:txBody>
      </p:sp>
      <p:sp>
        <p:nvSpPr>
          <p:cNvPr id="42" name="Shape 40"/>
          <p:cNvSpPr/>
          <p:nvPr/>
        </p:nvSpPr>
        <p:spPr>
          <a:xfrm>
            <a:off x="2286000" y="5215890"/>
            <a:ext cx="7620000" cy="7620"/>
          </a:xfrm>
          <a:prstGeom prst="rect">
            <a:avLst/>
          </a:prstGeom>
          <a:solidFill>
            <a:srgbClr val="2E2822"/>
          </a:solidFill>
          <a:ln/>
        </p:spPr>
      </p:sp>
      <p:sp>
        <p:nvSpPr>
          <p:cNvPr id="43" name="Text 41"/>
          <p:cNvSpPr/>
          <p:nvPr/>
        </p:nvSpPr>
        <p:spPr>
          <a:xfrm>
            <a:off x="0" y="5367637"/>
            <a:ext cx="12192000" cy="160020"/>
          </a:xfrm>
          <a:prstGeom prst="rect">
            <a:avLst/>
          </a:prstGeom>
          <a:noFill/>
          <a:ln/>
        </p:spPr>
        <p:txBody>
          <a:bodyPr wrap="none" lIns="0" tIns="0" rIns="0" bIns="0" rtlCol="0" anchor="t"/>
          <a:lstStyle/>
          <a:p>
            <a:pPr algn="ctr" indent="0" marL="0">
              <a:buNone/>
            </a:pPr>
            <a:r>
              <a:rPr lang="en-US" sz="1050" dirty="0">
                <a:solidFill>
                  <a:srgbClr val="C6A15B"/>
                </a:solidFill>
                <a:latin typeface="Microsoft YaHei UI" pitchFamily="34" charset="0"/>
                <a:ea typeface="Microsoft YaHei" pitchFamily="34" charset="-122"/>
                <a:cs typeface="Microsoft YaHei UI" pitchFamily="34" charset="-120"/>
              </a:rPr>
              <a:t>Rules for both: </a:t>
            </a:r>
            <a:pPr algn="ctr" indent="0" marL="0">
              <a:buNone/>
            </a:pPr>
            <a:r>
              <a:rPr lang="en-US" sz="1050" dirty="0">
                <a:solidFill>
                  <a:srgbClr val="F5EFE3"/>
                </a:solidFill>
                <a:latin typeface="Microsoft YaHei UI" pitchFamily="34" charset="0"/>
                <a:ea typeface="Microsoft YaHei" pitchFamily="34" charset="-122"/>
                <a:cs typeface="Microsoft YaHei UI" pitchFamily="34" charset="-120"/>
              </a:rPr>
              <a:t>tags show pricing method, weight, purity and labour charge, and nothing is charged beyond the tag</a:t>
            </a:r>
            <a:endParaRPr lang="en-US" sz="1050" dirty="0">
              <a:latin typeface="Microsoft YaHei UI" pitchFamily="34" charset="0"/>
              <a:ea typeface="Microsoft YaHei" pitchFamily="34" charset="-122"/>
              <a:cs typeface="Microsoft YaHei UI" pitchFamily="34" charset="-120"/>
            </a:endParaRPr>
          </a:p>
        </p:txBody>
      </p:sp>
      <p:sp>
        <p:nvSpPr>
          <p:cNvPr id="44" name="Text 42"/>
          <p:cNvSpPr/>
          <p:nvPr/>
        </p:nvSpPr>
        <p:spPr>
          <a:xfrm>
            <a:off x="609600" y="6004727"/>
            <a:ext cx="115824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Basis: disclosures on page 8, Laopu Gold prospectus (priced at launch, not moved by small swings in gold), SAMR Order No. 56</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5567363" y="233362"/>
            <a:ext cx="6391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5567363" y="6624638"/>
            <a:ext cx="6391275" cy="0"/>
          </a:xfrm>
          <a:prstGeom prst="line">
            <a:avLst/>
          </a:prstGeom>
          <a:noFill/>
          <a:ln w="9525">
            <a:solidFill>
              <a:srgbClr val="2E2822"/>
            </a:solidFill>
            <a:prstDash val="solid"/>
          </a:ln>
        </p:spPr>
      </p:sp>
      <p:sp>
        <p:nvSpPr>
          <p:cNvPr id="6" name="Shape 4"/>
          <p:cNvSpPr/>
          <p:nvPr/>
        </p:nvSpPr>
        <p:spPr>
          <a:xfrm>
            <a:off x="5567363" y="233362"/>
            <a:ext cx="0" cy="6391275"/>
          </a:xfrm>
          <a:prstGeom prst="line">
            <a:avLst/>
          </a:prstGeom>
          <a:noFill/>
          <a:ln w="9525">
            <a:solidFill>
              <a:srgbClr val="2E2822"/>
            </a:solidFill>
            <a:prstDash val="solid"/>
          </a:ln>
        </p:spPr>
      </p:sp>
      <p:sp>
        <p:nvSpPr>
          <p:cNvPr id="7" name="Text 5"/>
          <p:cNvSpPr/>
          <p:nvPr/>
        </p:nvSpPr>
        <p:spPr>
          <a:xfrm>
            <a:off x="5791200" y="6366677"/>
            <a:ext cx="64008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15"/>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16</a:t>
            </a:fld>
            <a:endParaRPr lang="en-US" sz="900" dirty="0">
              <a:latin typeface="Times New Roman" pitchFamily="34" charset="0"/>
              <a:ea typeface="SimSun" pitchFamily="34" charset="-122"/>
              <a:cs typeface="Times New Roman" pitchFamily="34" charset="-120"/>
            </a:endParaRPr>
          </a:p>
        </p:txBody>
      </p:sp>
      <p:pic>
        <p:nvPicPr>
          <p:cNvPr id="11" name="Image 0" descr="preencoded.png">    </p:cNvPr>
          <p:cNvPicPr>
            <a:picLocks noChangeAspect="1"/>
          </p:cNvPicPr>
          <p:nvPr/>
        </p:nvPicPr>
        <p:blipFill>
          <a:blip r:embed="rId1"/>
          <a:srcRect l="0" r="0" t="7143" b="7143"/>
          <a:stretch/>
        </p:blipFill>
        <p:spPr>
          <a:xfrm>
            <a:off x="0" y="0"/>
            <a:ext cx="5334000" cy="6858000"/>
          </a:xfrm>
          <a:prstGeom prst="rect">
            <a:avLst/>
          </a:prstGeom>
        </p:spPr>
      </p:pic>
      <p:sp>
        <p:nvSpPr>
          <p:cNvPr id="12" name="svg2pptx-gradient-s0015-0000"/>
          <p:cNvSpPr/>
          <p:nvPr/>
        </p:nvSpPr>
        <p:spPr>
          <a:xfrm>
            <a:off x="3619500" y="0"/>
            <a:ext cx="1714500" cy="6858000"/>
          </a:xfrm>
          <a:prstGeom prst="rect">
            <a:avLst/>
          </a:prstGeom>
          <a:gradFill rotWithShape="1">
            <a:gsLst>
              <a:gs pos="0">
                <a:srgbClr val="0B0908">
                  <a:alpha val="0"/>
                </a:srgbClr>
              </a:gs>
              <a:gs pos="100000">
                <a:srgbClr val="0B0908"/>
              </a:gs>
            </a:gsLst>
            <a:lin ang="0" scaled="1"/>
          </a:gradFill>
          <a:ln/>
        </p:spPr>
      </p:sp>
      <p:sp>
        <p:nvSpPr>
          <p:cNvPr id="13" name="Text 10"/>
          <p:cNvSpPr/>
          <p:nvPr/>
        </p:nvSpPr>
        <p:spPr>
          <a:xfrm>
            <a:off x="5791200" y="394864"/>
            <a:ext cx="6400800" cy="137160"/>
          </a:xfrm>
          <a:prstGeom prst="rect">
            <a:avLst/>
          </a:prstGeom>
          <a:noFill/>
          <a:ln/>
        </p:spPr>
        <p:txBody>
          <a:bodyPr wrap="none" lIns="0" tIns="0" rIns="0" bIns="0" rtlCol="0" anchor="t"/>
          <a:lstStyle/>
          <a:p>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C</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W</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w</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d</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g</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900" spc="56"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r</a:t>
            </a:r>
            <a:endParaRPr lang="en-US" sz="900" dirty="0">
              <a:latin typeface="Microsoft YaHei UI" pitchFamily="34" charset="0"/>
              <a:ea typeface="Microsoft YaHei" pitchFamily="34" charset="-122"/>
              <a:cs typeface="Microsoft YaHei UI" pitchFamily="34" charset="-120"/>
            </a:endParaRPr>
          </a:p>
        </p:txBody>
      </p:sp>
      <p:sp>
        <p:nvSpPr>
          <p:cNvPr id="14" name="Text 11"/>
          <p:cNvSpPr/>
          <p:nvPr/>
        </p:nvSpPr>
        <p:spPr>
          <a:xfrm>
            <a:off x="5791200" y="904522"/>
            <a:ext cx="6400800" cy="320040"/>
          </a:xfrm>
          <a:prstGeom prst="rect">
            <a:avLst/>
          </a:prstGeom>
          <a:noFill/>
          <a:ln/>
        </p:spPr>
        <p:txBody>
          <a:bodyPr wrap="none" lIns="0" tIns="0" rIns="0" bIns="0" rtlCol="0" anchor="t"/>
          <a:lstStyle/>
          <a:p>
            <a:pPr algn="l" indent="0" marL="0">
              <a:buNone/>
            </a:pPr>
            <a:r>
              <a:rPr lang="en-US" sz="2100" b="1" dirty="0">
                <a:solidFill>
                  <a:srgbClr val="C6A15B"/>
                </a:solidFill>
                <a:latin typeface="Times New Roman" pitchFamily="34" charset="0"/>
                <a:ea typeface="SimSun" pitchFamily="34" charset="-122"/>
                <a:cs typeface="Times New Roman" pitchFamily="34" charset="-120"/>
              </a:rPr>
              <a:t>Trade-ins to standard,</a:t>
            </a:r>
            <a:endParaRPr lang="en-US" sz="2100" dirty="0">
              <a:latin typeface="Times New Roman" pitchFamily="34" charset="0"/>
              <a:ea typeface="SimSun" pitchFamily="34" charset="-122"/>
              <a:cs typeface="Times New Roman" pitchFamily="34" charset="-120"/>
            </a:endParaRPr>
          </a:p>
        </p:txBody>
      </p:sp>
      <p:sp>
        <p:nvSpPr>
          <p:cNvPr id="15" name="Text 12"/>
          <p:cNvSpPr/>
          <p:nvPr/>
        </p:nvSpPr>
        <p:spPr>
          <a:xfrm>
            <a:off x="5791200" y="1285522"/>
            <a:ext cx="6400800" cy="320040"/>
          </a:xfrm>
          <a:prstGeom prst="rect">
            <a:avLst/>
          </a:prstGeom>
          <a:noFill/>
          <a:ln/>
        </p:spPr>
        <p:txBody>
          <a:bodyPr wrap="none" lIns="0" tIns="0" rIns="0" bIns="0" rtlCol="0" anchor="t"/>
          <a:lstStyle/>
          <a:p>
            <a:pPr algn="l" indent="0" marL="0">
              <a:buNone/>
            </a:pPr>
            <a:r>
              <a:rPr lang="en-US" sz="2100" b="1" dirty="0">
                <a:solidFill>
                  <a:srgbClr val="C6A15B"/>
                </a:solidFill>
                <a:latin typeface="Times New Roman" pitchFamily="34" charset="0"/>
                <a:ea typeface="SimSun" pitchFamily="34" charset="-122"/>
                <a:cs typeface="Times New Roman" pitchFamily="34" charset="-120"/>
              </a:rPr>
              <a:t>gold risk logged first</a:t>
            </a:r>
            <a:endParaRPr lang="en-US" sz="2100" dirty="0">
              <a:latin typeface="Times New Roman" pitchFamily="34" charset="0"/>
              <a:ea typeface="SimSun" pitchFamily="34" charset="-122"/>
              <a:cs typeface="Times New Roman" pitchFamily="34" charset="-120"/>
            </a:endParaRPr>
          </a:p>
        </p:txBody>
      </p:sp>
      <p:sp>
        <p:nvSpPr>
          <p:cNvPr id="16" name="Shape 13"/>
          <p:cNvSpPr/>
          <p:nvPr/>
        </p:nvSpPr>
        <p:spPr>
          <a:xfrm>
            <a:off x="5791200" y="17907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7" name="Shape 14"/>
          <p:cNvSpPr/>
          <p:nvPr/>
        </p:nvSpPr>
        <p:spPr>
          <a:xfrm>
            <a:off x="5943600" y="1825943"/>
            <a:ext cx="342900" cy="7144"/>
          </a:xfrm>
          <a:prstGeom prst="rect">
            <a:avLst/>
          </a:prstGeom>
          <a:solidFill>
            <a:srgbClr val="C6A15B"/>
          </a:solidFill>
          <a:ln/>
        </p:spPr>
      </p:sp>
      <p:sp>
        <p:nvSpPr>
          <p:cNvPr id="18" name="Shape 15"/>
          <p:cNvSpPr/>
          <p:nvPr/>
        </p:nvSpPr>
        <p:spPr>
          <a:xfrm>
            <a:off x="5848350" y="2228850"/>
            <a:ext cx="419100" cy="419100"/>
          </a:xfrm>
          <a:prstGeom prst="ellipse">
            <a:avLst/>
          </a:prstGeom>
          <a:noFill/>
          <a:ln w="9525">
            <a:solidFill>
              <a:srgbClr val="C6A15B"/>
            </a:solidFill>
            <a:prstDash val="solid"/>
          </a:ln>
        </p:spPr>
      </p:sp>
      <p:sp>
        <p:nvSpPr>
          <p:cNvPr id="19" name="Shape 16"/>
          <p:cNvSpPr/>
          <p:nvPr/>
        </p:nvSpPr>
        <p:spPr>
          <a:xfrm>
            <a:off x="6105525" y="2343150"/>
            <a:ext cx="38100" cy="76200"/>
          </a:xfrm>
          <a:custGeom>
            <a:avLst/>
            <a:gdLst/>
            <a:ahLst/>
            <a:cxnLst/>
            <a:rect l="l" t="t" r="r" b="b"/>
            <a:pathLst>
              <a:path w="38100" h="76200">
                <a:moveTo>
                  <a:pt x="0" y="0"/>
                </a:moveTo>
                <a:lnTo>
                  <a:pt x="38100" y="38100"/>
                </a:lnTo>
                <a:lnTo>
                  <a:pt x="0" y="76200"/>
                </a:lnTo>
              </a:path>
            </a:pathLst>
          </a:custGeom>
          <a:noFill/>
          <a:ln w="19050">
            <a:solidFill>
              <a:srgbClr val="C6A15B"/>
            </a:solidFill>
            <a:prstDash val="solid"/>
          </a:ln>
        </p:spPr>
      </p:sp>
      <p:sp>
        <p:nvSpPr>
          <p:cNvPr id="20" name="Shape 17"/>
          <p:cNvSpPr/>
          <p:nvPr/>
        </p:nvSpPr>
        <p:spPr>
          <a:xfrm>
            <a:off x="5972175" y="2381250"/>
            <a:ext cx="171450" cy="47625"/>
          </a:xfrm>
          <a:custGeom>
            <a:avLst/>
            <a:gdLst/>
            <a:ahLst/>
            <a:cxnLst/>
            <a:rect l="l" t="t" r="r" b="b"/>
            <a:pathLst>
              <a:path w="171450" h="47625">
                <a:moveTo>
                  <a:pt x="0" y="47625"/>
                </a:moveTo>
                <a:lnTo>
                  <a:pt x="0" y="38100"/>
                </a:lnTo>
                <a:arcTo hR="38100" wR="38100" stAng="10800000" swAng="5400000"/>
                <a:lnTo>
                  <a:pt x="171450" y="0"/>
                </a:lnTo>
              </a:path>
            </a:pathLst>
          </a:custGeom>
          <a:noFill/>
          <a:ln w="19050">
            <a:solidFill>
              <a:srgbClr val="C6A15B"/>
            </a:solidFill>
            <a:prstDash val="solid"/>
          </a:ln>
        </p:spPr>
      </p:sp>
      <p:sp>
        <p:nvSpPr>
          <p:cNvPr id="21" name="Shape 18"/>
          <p:cNvSpPr/>
          <p:nvPr/>
        </p:nvSpPr>
        <p:spPr>
          <a:xfrm>
            <a:off x="5972175" y="2457450"/>
            <a:ext cx="38100" cy="76200"/>
          </a:xfrm>
          <a:custGeom>
            <a:avLst/>
            <a:gdLst/>
            <a:ahLst/>
            <a:cxnLst/>
            <a:rect l="l" t="t" r="r" b="b"/>
            <a:pathLst>
              <a:path w="38100" h="76200">
                <a:moveTo>
                  <a:pt x="38100" y="76200"/>
                </a:moveTo>
                <a:lnTo>
                  <a:pt x="0" y="38100"/>
                </a:lnTo>
                <a:lnTo>
                  <a:pt x="38100" y="0"/>
                </a:lnTo>
              </a:path>
            </a:pathLst>
          </a:custGeom>
          <a:noFill/>
          <a:ln w="19050">
            <a:solidFill>
              <a:srgbClr val="C6A15B"/>
            </a:solidFill>
            <a:prstDash val="solid"/>
          </a:ln>
        </p:spPr>
      </p:sp>
      <p:sp>
        <p:nvSpPr>
          <p:cNvPr id="22" name="Shape 19"/>
          <p:cNvSpPr/>
          <p:nvPr/>
        </p:nvSpPr>
        <p:spPr>
          <a:xfrm>
            <a:off x="5972175" y="2447925"/>
            <a:ext cx="171450" cy="47625"/>
          </a:xfrm>
          <a:custGeom>
            <a:avLst/>
            <a:gdLst/>
            <a:ahLst/>
            <a:cxnLst/>
            <a:rect l="l" t="t" r="r" b="b"/>
            <a:pathLst>
              <a:path w="171450" h="47625">
                <a:moveTo>
                  <a:pt x="171450" y="0"/>
                </a:moveTo>
                <a:lnTo>
                  <a:pt x="171450" y="9525"/>
                </a:lnTo>
                <a:arcTo hR="38100" wR="38100" stAng="0" swAng="5400000"/>
                <a:lnTo>
                  <a:pt x="0" y="47625"/>
                </a:lnTo>
              </a:path>
            </a:pathLst>
          </a:custGeom>
          <a:noFill/>
          <a:ln w="19050">
            <a:solidFill>
              <a:srgbClr val="C6A15B"/>
            </a:solidFill>
            <a:prstDash val="solid"/>
          </a:ln>
        </p:spPr>
      </p:sp>
      <p:sp>
        <p:nvSpPr>
          <p:cNvPr id="23" name="Text 20"/>
          <p:cNvSpPr/>
          <p:nvPr/>
        </p:nvSpPr>
        <p:spPr>
          <a:xfrm>
            <a:off x="6477000" y="2235402"/>
            <a:ext cx="571500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Trade-ins</a:t>
            </a:r>
            <a:endParaRPr lang="en-US" sz="1500" dirty="0">
              <a:latin typeface="Times New Roman" pitchFamily="34" charset="0"/>
              <a:ea typeface="SimSun" pitchFamily="34" charset="-122"/>
              <a:cs typeface="Times New Roman" pitchFamily="34" charset="-120"/>
            </a:endParaRPr>
          </a:p>
        </p:txBody>
      </p:sp>
      <p:sp>
        <p:nvSpPr>
          <p:cNvPr id="24" name="Text 21"/>
          <p:cNvSpPr/>
          <p:nvPr/>
        </p:nvSpPr>
        <p:spPr>
          <a:xfrm>
            <a:off x="6477000" y="2567287"/>
            <a:ext cx="5715000" cy="160020"/>
          </a:xfrm>
          <a:prstGeom prst="rect">
            <a:avLst/>
          </a:prstGeom>
          <a:noFill/>
          <a:ln/>
        </p:spPr>
        <p:txBody>
          <a:bodyPr wrap="none" lIns="0" tIns="0" rIns="0" bIns="0" rtlCol="0" anchor="t"/>
          <a:lstStyle/>
          <a:p>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About a fifth of jewellery demand. Follow the industry standard, and receipts</a:t>
            </a:r>
            <a:endParaRPr lang="en-US" sz="1050" dirty="0">
              <a:latin typeface="Microsoft YaHei UI" pitchFamily="34" charset="0"/>
              <a:ea typeface="Microsoft YaHei" pitchFamily="34" charset="-122"/>
              <a:cs typeface="Microsoft YaHei UI" pitchFamily="34" charset="-120"/>
            </a:endParaRPr>
          </a:p>
        </p:txBody>
      </p:sp>
      <p:sp>
        <p:nvSpPr>
          <p:cNvPr id="25" name="Text 22"/>
          <p:cNvSpPr/>
          <p:nvPr/>
        </p:nvSpPr>
        <p:spPr>
          <a:xfrm>
            <a:off x="6477000" y="2795887"/>
            <a:ext cx="5715000" cy="160020"/>
          </a:xfrm>
          <a:prstGeom prst="rect">
            <a:avLst/>
          </a:prstGeom>
          <a:noFill/>
          <a:ln/>
        </p:spPr>
        <p:txBody>
          <a:bodyPr wrap="none" lIns="0" tIns="0" rIns="0" bIns="0" rtlCol="0" anchor="t"/>
          <a:lstStyle/>
          <a:p>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state loss and discount</a:t>
            </a:r>
            <a:endParaRPr lang="en-US" sz="1050" dirty="0">
              <a:latin typeface="Microsoft YaHei UI" pitchFamily="34" charset="0"/>
              <a:ea typeface="Microsoft YaHei" pitchFamily="34" charset="-122"/>
              <a:cs typeface="Microsoft YaHei UI" pitchFamily="34" charset="-120"/>
            </a:endParaRPr>
          </a:p>
        </p:txBody>
      </p:sp>
      <p:sp>
        <p:nvSpPr>
          <p:cNvPr id="26" name="Shape 23"/>
          <p:cNvSpPr/>
          <p:nvPr/>
        </p:nvSpPr>
        <p:spPr>
          <a:xfrm>
            <a:off x="6477000" y="3159443"/>
            <a:ext cx="4953000" cy="7144"/>
          </a:xfrm>
          <a:prstGeom prst="rect">
            <a:avLst/>
          </a:prstGeom>
          <a:solidFill>
            <a:srgbClr val="2E2822"/>
          </a:solidFill>
          <a:ln/>
        </p:spPr>
      </p:sp>
      <p:sp>
        <p:nvSpPr>
          <p:cNvPr id="27" name="Shape 24"/>
          <p:cNvSpPr/>
          <p:nvPr/>
        </p:nvSpPr>
        <p:spPr>
          <a:xfrm>
            <a:off x="5848350" y="3371850"/>
            <a:ext cx="419100" cy="419100"/>
          </a:xfrm>
          <a:prstGeom prst="ellipse">
            <a:avLst/>
          </a:prstGeom>
          <a:noFill/>
          <a:ln w="9525">
            <a:solidFill>
              <a:srgbClr val="C6A15B"/>
            </a:solidFill>
            <a:prstDash val="solid"/>
          </a:ln>
        </p:spPr>
      </p:sp>
      <p:sp>
        <p:nvSpPr>
          <p:cNvPr id="28" name="Shape 25"/>
          <p:cNvSpPr/>
          <p:nvPr/>
        </p:nvSpPr>
        <p:spPr>
          <a:xfrm>
            <a:off x="5972214" y="3557588"/>
            <a:ext cx="39927" cy="90488"/>
          </a:xfrm>
          <a:custGeom>
            <a:avLst/>
            <a:gdLst/>
            <a:ahLst/>
            <a:cxnLst/>
            <a:rect l="l" t="t" r="r" b="b"/>
            <a:pathLst>
              <a:path w="39927" h="90488">
                <a:moveTo>
                  <a:pt x="38061" y="90488"/>
                </a:moveTo>
                <a:lnTo>
                  <a:pt x="17248" y="90488"/>
                </a:lnTo>
                <a:arcTo hR="17431" wR="17431" stAng="5390060" swAng="3535737"/>
                <a:arcTo hR="17002" wR="17002" stAng="8993399" swAng="3597786"/>
                <a:lnTo>
                  <a:pt x="39927" y="0"/>
                </a:lnTo>
              </a:path>
            </a:pathLst>
          </a:custGeom>
          <a:noFill/>
          <a:ln w="19050">
            <a:solidFill>
              <a:srgbClr val="C6A15B"/>
            </a:solidFill>
            <a:prstDash val="solid"/>
          </a:ln>
        </p:spPr>
      </p:sp>
      <p:sp>
        <p:nvSpPr>
          <p:cNvPr id="29" name="Shape 26"/>
          <p:cNvSpPr/>
          <p:nvPr/>
        </p:nvSpPr>
        <p:spPr>
          <a:xfrm>
            <a:off x="6048375" y="3602498"/>
            <a:ext cx="95206" cy="45577"/>
          </a:xfrm>
          <a:custGeom>
            <a:avLst/>
            <a:gdLst/>
            <a:ahLst/>
            <a:cxnLst/>
            <a:rect l="l" t="t" r="r" b="b"/>
            <a:pathLst>
              <a:path w="95206" h="45577">
                <a:moveTo>
                  <a:pt x="0" y="45577"/>
                </a:moveTo>
                <a:lnTo>
                  <a:pt x="78134" y="45577"/>
                </a:lnTo>
                <a:arcTo hR="17431" wR="17431" stAng="5373399" swAng="-3519038"/>
                <a:arcTo hR="16993" wR="16993" stAng="1789995" swAng="-3579991"/>
                <a:lnTo>
                  <a:pt x="81277" y="0"/>
                </a:lnTo>
              </a:path>
            </a:pathLst>
          </a:custGeom>
          <a:noFill/>
          <a:ln w="19050">
            <a:solidFill>
              <a:srgbClr val="C6A15B"/>
            </a:solidFill>
            <a:prstDash val="solid"/>
          </a:ln>
        </p:spPr>
      </p:sp>
      <p:sp>
        <p:nvSpPr>
          <p:cNvPr id="30" name="Shape 27"/>
          <p:cNvSpPr/>
          <p:nvPr/>
        </p:nvSpPr>
        <p:spPr>
          <a:xfrm>
            <a:off x="6048375" y="3619500"/>
            <a:ext cx="28575" cy="57150"/>
          </a:xfrm>
          <a:custGeom>
            <a:avLst/>
            <a:gdLst/>
            <a:ahLst/>
            <a:cxnLst/>
            <a:rect l="l" t="t" r="r" b="b"/>
            <a:pathLst>
              <a:path w="28575" h="57150">
                <a:moveTo>
                  <a:pt x="28575" y="0"/>
                </a:moveTo>
                <a:lnTo>
                  <a:pt x="0" y="28575"/>
                </a:lnTo>
                <a:lnTo>
                  <a:pt x="28575" y="57150"/>
                </a:lnTo>
              </a:path>
            </a:pathLst>
          </a:custGeom>
          <a:noFill/>
          <a:ln w="19050">
            <a:solidFill>
              <a:srgbClr val="C6A15B"/>
            </a:solidFill>
            <a:prstDash val="solid"/>
          </a:ln>
        </p:spPr>
      </p:sp>
      <p:sp>
        <p:nvSpPr>
          <p:cNvPr id="31" name="Shape 28"/>
          <p:cNvSpPr/>
          <p:nvPr/>
        </p:nvSpPr>
        <p:spPr>
          <a:xfrm>
            <a:off x="5973128" y="3557588"/>
            <a:ext cx="49463" cy="39014"/>
          </a:xfrm>
          <a:custGeom>
            <a:avLst/>
            <a:gdLst/>
            <a:ahLst/>
            <a:cxnLst/>
            <a:rect l="l" t="t" r="r" b="b"/>
            <a:pathLst>
              <a:path w="49463" h="39014">
                <a:moveTo>
                  <a:pt x="49463" y="39014"/>
                </a:moveTo>
                <a:lnTo>
                  <a:pt x="39014" y="0"/>
                </a:lnTo>
                <a:lnTo>
                  <a:pt x="0" y="10458"/>
                </a:lnTo>
              </a:path>
            </a:pathLst>
          </a:custGeom>
          <a:noFill/>
          <a:ln w="19050">
            <a:solidFill>
              <a:srgbClr val="C6A15B"/>
            </a:solidFill>
            <a:prstDash val="solid"/>
          </a:ln>
        </p:spPr>
      </p:sp>
      <p:sp>
        <p:nvSpPr>
          <p:cNvPr id="32" name="Shape 29"/>
          <p:cNvSpPr/>
          <p:nvPr/>
        </p:nvSpPr>
        <p:spPr>
          <a:xfrm>
            <a:off x="6032602" y="3495675"/>
            <a:ext cx="77438" cy="73638"/>
          </a:xfrm>
          <a:custGeom>
            <a:avLst/>
            <a:gdLst/>
            <a:ahLst/>
            <a:cxnLst/>
            <a:rect l="l" t="t" r="r" b="b"/>
            <a:pathLst>
              <a:path w="77438" h="73638">
                <a:moveTo>
                  <a:pt x="0" y="26775"/>
                </a:moveTo>
                <a:lnTo>
                  <a:pt x="10411" y="8754"/>
                </a:lnTo>
                <a:arcTo hR="17431" wR="17431" stAng="12590412" swAng="3535619"/>
                <a:arcTo hR="16993" wR="16993" stAng="16193592" swAng="3597507"/>
                <a:lnTo>
                  <a:pt x="77438" y="73638"/>
                </a:lnTo>
              </a:path>
            </a:pathLst>
          </a:custGeom>
          <a:noFill/>
          <a:ln w="19050">
            <a:solidFill>
              <a:srgbClr val="C6A15B"/>
            </a:solidFill>
            <a:prstDash val="solid"/>
          </a:ln>
        </p:spPr>
      </p:sp>
      <p:sp>
        <p:nvSpPr>
          <p:cNvPr id="33" name="Shape 30"/>
          <p:cNvSpPr/>
          <p:nvPr/>
        </p:nvSpPr>
        <p:spPr>
          <a:xfrm>
            <a:off x="6071025" y="3530298"/>
            <a:ext cx="49463" cy="39014"/>
          </a:xfrm>
          <a:custGeom>
            <a:avLst/>
            <a:gdLst/>
            <a:ahLst/>
            <a:cxnLst/>
            <a:rect l="l" t="t" r="r" b="b"/>
            <a:pathLst>
              <a:path w="49463" h="39014">
                <a:moveTo>
                  <a:pt x="0" y="28556"/>
                </a:moveTo>
                <a:lnTo>
                  <a:pt x="39014" y="39014"/>
                </a:lnTo>
                <a:lnTo>
                  <a:pt x="49463" y="0"/>
                </a:lnTo>
              </a:path>
            </a:pathLst>
          </a:custGeom>
          <a:noFill/>
          <a:ln w="19050">
            <a:solidFill>
              <a:srgbClr val="C6A15B"/>
            </a:solidFill>
            <a:prstDash val="solid"/>
          </a:ln>
        </p:spPr>
      </p:sp>
      <p:sp>
        <p:nvSpPr>
          <p:cNvPr id="34" name="Text 31"/>
          <p:cNvSpPr/>
          <p:nvPr/>
        </p:nvSpPr>
        <p:spPr>
          <a:xfrm>
            <a:off x="6477000" y="3378402"/>
            <a:ext cx="571500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Buybacks</a:t>
            </a:r>
            <a:endParaRPr lang="en-US" sz="1500" dirty="0">
              <a:latin typeface="Times New Roman" pitchFamily="34" charset="0"/>
              <a:ea typeface="SimSun" pitchFamily="34" charset="-122"/>
              <a:cs typeface="Times New Roman" pitchFamily="34" charset="-120"/>
            </a:endParaRPr>
          </a:p>
        </p:txBody>
      </p:sp>
      <p:sp>
        <p:nvSpPr>
          <p:cNvPr id="35" name="Text 32"/>
          <p:cNvSpPr/>
          <p:nvPr/>
        </p:nvSpPr>
        <p:spPr>
          <a:xfrm>
            <a:off x="6477000" y="3710287"/>
            <a:ext cx="5715000" cy="160020"/>
          </a:xfrm>
          <a:prstGeom prst="rect">
            <a:avLst/>
          </a:prstGeom>
          <a:noFill/>
          <a:ln/>
        </p:spPr>
        <p:txBody>
          <a:bodyPr wrap="none" lIns="0" tIns="0" rIns="0" bIns="0" rtlCol="0" anchor="t"/>
          <a:lstStyle/>
          <a:p>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Since the tax change, prices include VAT and buybacks do not. Work the</a:t>
            </a:r>
            <a:endParaRPr lang="en-US" sz="1050" dirty="0">
              <a:latin typeface="Microsoft YaHei UI" pitchFamily="34" charset="0"/>
              <a:ea typeface="Microsoft YaHei" pitchFamily="34" charset="-122"/>
              <a:cs typeface="Microsoft YaHei UI" pitchFamily="34" charset="-120"/>
            </a:endParaRPr>
          </a:p>
        </p:txBody>
      </p:sp>
      <p:sp>
        <p:nvSpPr>
          <p:cNvPr id="36" name="Text 33"/>
          <p:cNvSpPr/>
          <p:nvPr/>
        </p:nvSpPr>
        <p:spPr>
          <a:xfrm>
            <a:off x="6477000" y="3938887"/>
            <a:ext cx="5715000" cy="160020"/>
          </a:xfrm>
          <a:prstGeom prst="rect">
            <a:avLst/>
          </a:prstGeom>
          <a:noFill/>
          <a:ln/>
        </p:spPr>
        <p:txBody>
          <a:bodyPr wrap="none" lIns="0" tIns="0" rIns="0" bIns="0" rtlCol="0" anchor="t"/>
          <a:lstStyle/>
          <a:p>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quote out in front of the customer</a:t>
            </a:r>
            <a:endParaRPr lang="en-US" sz="1050" dirty="0">
              <a:latin typeface="Microsoft YaHei UI" pitchFamily="34" charset="0"/>
              <a:ea typeface="Microsoft YaHei" pitchFamily="34" charset="-122"/>
              <a:cs typeface="Microsoft YaHei UI" pitchFamily="34" charset="-120"/>
            </a:endParaRPr>
          </a:p>
        </p:txBody>
      </p:sp>
      <p:sp>
        <p:nvSpPr>
          <p:cNvPr id="37" name="Shape 34"/>
          <p:cNvSpPr/>
          <p:nvPr/>
        </p:nvSpPr>
        <p:spPr>
          <a:xfrm>
            <a:off x="6477000" y="4302443"/>
            <a:ext cx="4953000" cy="7144"/>
          </a:xfrm>
          <a:prstGeom prst="rect">
            <a:avLst/>
          </a:prstGeom>
          <a:solidFill>
            <a:srgbClr val="2E2822"/>
          </a:solidFill>
          <a:ln/>
        </p:spPr>
      </p:sp>
      <p:sp>
        <p:nvSpPr>
          <p:cNvPr id="38" name="Shape 35"/>
          <p:cNvSpPr/>
          <p:nvPr/>
        </p:nvSpPr>
        <p:spPr>
          <a:xfrm>
            <a:off x="5848350" y="4514850"/>
            <a:ext cx="419100" cy="419100"/>
          </a:xfrm>
          <a:prstGeom prst="ellipse">
            <a:avLst/>
          </a:prstGeom>
          <a:noFill/>
          <a:ln w="9525">
            <a:solidFill>
              <a:srgbClr val="C6A15B"/>
            </a:solidFill>
            <a:prstDash val="solid"/>
          </a:ln>
        </p:spPr>
      </p:sp>
      <p:sp>
        <p:nvSpPr>
          <p:cNvPr id="39" name="Shape 36"/>
          <p:cNvSpPr/>
          <p:nvPr/>
        </p:nvSpPr>
        <p:spPr>
          <a:xfrm>
            <a:off x="5981700" y="4629146"/>
            <a:ext cx="152400" cy="190532"/>
          </a:xfrm>
          <a:custGeom>
            <a:avLst/>
            <a:gdLst/>
            <a:ahLst/>
            <a:cxnLst/>
            <a:rect l="l" t="t" r="r" b="b"/>
            <a:pathLst>
              <a:path w="152400" h="190532">
                <a:moveTo>
                  <a:pt x="152400" y="104779"/>
                </a:moveTo>
                <a:cubicBezTo>
                  <a:pt x="152400" y="152404"/>
                  <a:pt x="119063" y="176217"/>
                  <a:pt x="79439" y="190028"/>
                </a:cubicBezTo>
                <a:arcTo hR="9525" wR="9525" stAng="4276817" swAng="2348977"/>
                <a:cubicBezTo>
                  <a:pt x="33338" y="176217"/>
                  <a:pt x="0" y="152404"/>
                  <a:pt x="0" y="104779"/>
                </a:cubicBezTo>
                <a:lnTo>
                  <a:pt x="0" y="38104"/>
                </a:lnTo>
                <a:arcTo hR="9525" wR="9525" stAng="10800000" swAng="5400000"/>
                <a:cubicBezTo>
                  <a:pt x="28575" y="28579"/>
                  <a:pt x="52388" y="17149"/>
                  <a:pt x="68961" y="2671"/>
                </a:cubicBezTo>
                <a:arcTo hR="11144" wR="11144" stAng="13769437" swAng="4861127"/>
                <a:cubicBezTo>
                  <a:pt x="100108" y="17245"/>
                  <a:pt x="123825" y="28579"/>
                  <a:pt x="142875" y="28579"/>
                </a:cubicBezTo>
                <a:arcTo hR="9525" wR="9525" stAng="16200000" swAng="5400000"/>
                <a:close/>
              </a:path>
            </a:pathLst>
          </a:custGeom>
          <a:noFill/>
          <a:ln w="19050">
            <a:solidFill>
              <a:srgbClr val="C6A15B"/>
            </a:solidFill>
            <a:prstDash val="solid"/>
          </a:ln>
        </p:spPr>
      </p:sp>
      <p:sp>
        <p:nvSpPr>
          <p:cNvPr id="40" name="Shape 37"/>
          <p:cNvSpPr/>
          <p:nvPr/>
        </p:nvSpPr>
        <p:spPr>
          <a:xfrm>
            <a:off x="6029325" y="4705350"/>
            <a:ext cx="57150" cy="38100"/>
          </a:xfrm>
          <a:custGeom>
            <a:avLst/>
            <a:gdLst/>
            <a:ahLst/>
            <a:cxnLst/>
            <a:rect l="l" t="t" r="r" b="b"/>
            <a:pathLst>
              <a:path w="57150" h="38100">
                <a:moveTo>
                  <a:pt x="0" y="19050"/>
                </a:moveTo>
                <a:lnTo>
                  <a:pt x="19050" y="38100"/>
                </a:lnTo>
                <a:lnTo>
                  <a:pt x="57150" y="0"/>
                </a:lnTo>
              </a:path>
            </a:pathLst>
          </a:custGeom>
          <a:noFill/>
          <a:ln w="19050">
            <a:solidFill>
              <a:srgbClr val="C6A15B"/>
            </a:solidFill>
            <a:prstDash val="solid"/>
          </a:ln>
        </p:spPr>
      </p:sp>
      <p:sp>
        <p:nvSpPr>
          <p:cNvPr id="41" name="Text 38"/>
          <p:cNvSpPr/>
          <p:nvPr/>
        </p:nvSpPr>
        <p:spPr>
          <a:xfrm>
            <a:off x="6477000" y="4521402"/>
            <a:ext cx="571500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Gold risk</a:t>
            </a:r>
            <a:endParaRPr lang="en-US" sz="1500" dirty="0">
              <a:latin typeface="Times New Roman" pitchFamily="34" charset="0"/>
              <a:ea typeface="SimSun" pitchFamily="34" charset="-122"/>
              <a:cs typeface="Times New Roman" pitchFamily="34" charset="-120"/>
            </a:endParaRPr>
          </a:p>
        </p:txBody>
      </p:sp>
      <p:sp>
        <p:nvSpPr>
          <p:cNvPr id="42" name="Text 39"/>
          <p:cNvSpPr/>
          <p:nvPr/>
        </p:nvSpPr>
        <p:spPr>
          <a:xfrm>
            <a:off x="6477000" y="4853287"/>
            <a:ext cx="5715000" cy="160020"/>
          </a:xfrm>
          <a:prstGeom prst="rect">
            <a:avLst/>
          </a:prstGeom>
          <a:noFill/>
          <a:ln/>
        </p:spPr>
        <p:txBody>
          <a:bodyPr wrap="none" lIns="0" tIns="0" rIns="0" bIns="0" rtlCol="0" anchor="t"/>
          <a:lstStyle/>
          <a:p>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Log each store</a:t>
            </a:r>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s gold by weight and its price exposure first, then talk</a:t>
            </a:r>
            <a:endParaRPr lang="en-US" sz="1050" dirty="0">
              <a:latin typeface="Microsoft YaHei UI" pitchFamily="34" charset="0"/>
              <a:ea typeface="Microsoft YaHei" pitchFamily="34" charset="-122"/>
              <a:cs typeface="Microsoft YaHei UI" pitchFamily="34" charset="-120"/>
            </a:endParaRPr>
          </a:p>
        </p:txBody>
      </p:sp>
      <p:sp>
        <p:nvSpPr>
          <p:cNvPr id="43" name="Text 40"/>
          <p:cNvSpPr/>
          <p:nvPr/>
        </p:nvSpPr>
        <p:spPr>
          <a:xfrm>
            <a:off x="6477000" y="5081887"/>
            <a:ext cx="5715000" cy="160020"/>
          </a:xfrm>
          <a:prstGeom prst="rect">
            <a:avLst/>
          </a:prstGeom>
          <a:noFill/>
          <a:ln/>
        </p:spPr>
        <p:txBody>
          <a:bodyPr wrap="none" lIns="0" tIns="0" rIns="0" bIns="0" rtlCol="0" anchor="t"/>
          <a:lstStyle/>
          <a:p>
            <a:pPr algn="l" indent="0" marL="0">
              <a:buNone/>
            </a:pPr>
            <a:r>
              <a:rPr lang="en-US" sz="1050" dirty="0">
                <a:solidFill>
                  <a:srgbClr val="A89A82"/>
                </a:solidFill>
                <a:latin typeface="Microsoft YaHei UI" pitchFamily="34" charset="0"/>
                <a:ea typeface="Microsoft YaHei" pitchFamily="34" charset="-122"/>
                <a:cs typeface="Microsoft YaHei UI" pitchFamily="34" charset="-120"/>
              </a:rPr>
              <a:t>about hedging</a:t>
            </a:r>
            <a:endParaRPr lang="en-US" sz="1050" dirty="0">
              <a:latin typeface="Microsoft YaHei UI" pitchFamily="34" charset="0"/>
              <a:ea typeface="Microsoft YaHei" pitchFamily="34" charset="-122"/>
              <a:cs typeface="Microsoft YaHei UI" pitchFamily="34" charset="-120"/>
            </a:endParaRPr>
          </a:p>
        </p:txBody>
      </p:sp>
      <p:sp>
        <p:nvSpPr>
          <p:cNvPr id="44" name="Text 41"/>
          <p:cNvSpPr/>
          <p:nvPr/>
        </p:nvSpPr>
        <p:spPr>
          <a:xfrm>
            <a:off x="5791200" y="5718977"/>
            <a:ext cx="64008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Source: China Gold Association (13 Dec 2025, a fifth is an incomplete count), World Gold Council VAT explainer (7</a:t>
            </a:r>
            <a:endParaRPr lang="en-US" sz="825" dirty="0">
              <a:latin typeface="Microsoft YaHei UI" pitchFamily="34" charset="0"/>
              <a:ea typeface="Microsoft YaHei" pitchFamily="34" charset="-122"/>
              <a:cs typeface="Microsoft YaHei UI" pitchFamily="34" charset="-120"/>
            </a:endParaRPr>
          </a:p>
        </p:txBody>
      </p:sp>
      <p:sp>
        <p:nvSpPr>
          <p:cNvPr id="45" name="Text 42"/>
          <p:cNvSpPr/>
          <p:nvPr/>
        </p:nvSpPr>
        <p:spPr>
          <a:xfrm>
            <a:off x="5791200" y="5861852"/>
            <a:ext cx="6400800" cy="125730"/>
          </a:xfrm>
          <a:prstGeom prst="rect">
            <a:avLst/>
          </a:prstGeom>
          <a:noFill/>
          <a:ln/>
        </p:spPr>
        <p:txBody>
          <a:bodyPr wrap="none" lIns="0" tIns="0" rIns="0" bIns="0" rtlCol="0" anchor="t"/>
          <a:lstStyle/>
          <a:p>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Nov 2025). AI-generated illustration</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233362" y="233362"/>
            <a:ext cx="11725275" cy="0"/>
          </a:xfrm>
          <a:prstGeom prst="line">
            <a:avLst/>
          </a:prstGeom>
          <a:noFill/>
          <a:ln w="9525">
            <a:solidFill>
              <a:srgbClr val="2E2822"/>
            </a:solidFill>
            <a:prstDash val="solid"/>
          </a:ln>
        </p:spPr>
      </p:sp>
      <p:sp>
        <p:nvSpPr>
          <p:cNvPr id="4" name="Shape 2"/>
          <p:cNvSpPr/>
          <p:nvPr/>
        </p:nvSpPr>
        <p:spPr>
          <a:xfrm>
            <a:off x="11958638" y="233362"/>
            <a:ext cx="0" cy="6391275"/>
          </a:xfrm>
          <a:prstGeom prst="line">
            <a:avLst/>
          </a:prstGeom>
          <a:noFill/>
          <a:ln w="9525">
            <a:solidFill>
              <a:srgbClr val="2E2822"/>
            </a:solidFill>
            <a:prstDash val="solid"/>
          </a:ln>
        </p:spPr>
      </p:sp>
      <p:sp>
        <p:nvSpPr>
          <p:cNvPr id="5" name="Shape 3"/>
          <p:cNvSpPr/>
          <p:nvPr/>
        </p:nvSpPr>
        <p:spPr>
          <a:xfrm>
            <a:off x="233362" y="6624638"/>
            <a:ext cx="11725275" cy="0"/>
          </a:xfrm>
          <a:prstGeom prst="line">
            <a:avLst/>
          </a:prstGeom>
          <a:noFill/>
          <a:ln w="9525">
            <a:solidFill>
              <a:srgbClr val="2E2822"/>
            </a:solidFill>
            <a:prstDash val="solid"/>
          </a:ln>
        </p:spPr>
      </p:sp>
      <p:sp>
        <p:nvSpPr>
          <p:cNvPr id="6" name="Shape 4"/>
          <p:cNvSpPr/>
          <p:nvPr/>
        </p:nvSpPr>
        <p:spPr>
          <a:xfrm>
            <a:off x="233362" y="233362"/>
            <a:ext cx="0" cy="6391275"/>
          </a:xfrm>
          <a:prstGeom prst="line">
            <a:avLst/>
          </a:prstGeom>
          <a:noFill/>
          <a:ln w="9525">
            <a:solidFill>
              <a:srgbClr val="2E2822"/>
            </a:solidFill>
            <a:prstDash val="solid"/>
          </a:ln>
        </p:spPr>
      </p:sp>
      <p:sp>
        <p:nvSpPr>
          <p:cNvPr id="7" name="Text 5"/>
          <p:cNvSpPr/>
          <p:nvPr/>
        </p:nvSpPr>
        <p:spPr>
          <a:xfrm>
            <a:off x="609600" y="6366677"/>
            <a:ext cx="11582400" cy="125730"/>
          </a:xfrm>
          <a:prstGeom prst="rect">
            <a:avLst/>
          </a:prstGeom>
          <a:noFill/>
          <a:ln/>
        </p:spPr>
        <p:txBody>
          <a:bodyPr wrap="none" lIns="0" tIns="0" rIns="0" bIns="0" rtlCol="0" anchor="t"/>
          <a:lstStyle/>
          <a:p>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u</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D</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l</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f</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n</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c</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t</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o</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b</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e</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r</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 </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0</a:t>
            </a:r>
            <a:pPr algn="l" indent="0" marL="0">
              <a:buNone/>
            </a:pPr>
            <a:r>
              <a:rPr lang="en-US" sz="825" spc="38" kern="0" dirty="0">
                <a:solidFill>
                  <a:srgbClr val="6F6656"/>
                </a:solidFill>
                <a:latin typeface="Microsoft YaHei UI" pitchFamily="34" charset="0"/>
                <a:ea typeface="Microsoft YaHei" pitchFamily="34" charset="-122"/>
                <a:cs typeface="Microsoft YaHei UI" pitchFamily="34" charset="-120"/>
              </a:rPr>
              <a:t>2</a:t>
            </a:r>
            <a:pPr algn="l" indent="0" marL="0">
              <a:buNone/>
            </a:pPr>
            <a:r>
              <a:rPr lang="en-US" sz="825" dirty="0">
                <a:solidFill>
                  <a:srgbClr val="6F6656"/>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129963" y="6329363"/>
            <a:ext cx="447675" cy="200025"/>
          </a:xfrm>
          <a:prstGeom prst="roundRect">
            <a:avLst>
              <a:gd name="adj" fmla="val 50000"/>
            </a:avLst>
          </a:prstGeom>
          <a:noFill/>
          <a:ln w="9525">
            <a:solidFill>
              <a:srgbClr val="C6A15B"/>
            </a:solidFill>
            <a:prstDash val="solid"/>
          </a:ln>
        </p:spPr>
      </p:sp>
      <p:sp>
        <p:nvSpPr>
          <p:cNvPr id="9" name="Shape 7"/>
          <p:cNvSpPr/>
          <p:nvPr/>
        </p:nvSpPr>
        <p:spPr>
          <a:xfrm>
            <a:off x="11153775" y="6353175"/>
            <a:ext cx="400050" cy="152400"/>
          </a:xfrm>
          <a:prstGeom prst="roundRect">
            <a:avLst>
              <a:gd name="adj" fmla="val 50000"/>
            </a:avLst>
          </a:prstGeom>
          <a:noFill/>
          <a:ln w="5715">
            <a:solidFill>
              <a:srgbClr val="7B643A"/>
            </a:solidFill>
            <a:prstDash val="solid"/>
          </a:ln>
        </p:spPr>
      </p:sp>
      <p:sp>
        <p:nvSpPr>
          <p:cNvPr id="10" name="pptwise-slidenum-s0016"/>
          <p:cNvSpPr/>
          <p:nvPr/>
        </p:nvSpPr>
        <p:spPr>
          <a:xfrm>
            <a:off x="10515600" y="6357106"/>
            <a:ext cx="1676400" cy="137160"/>
          </a:xfrm>
          <a:prstGeom prst="rect">
            <a:avLst/>
          </a:prstGeom>
          <a:noFill/>
          <a:ln/>
        </p:spPr>
        <p:txBody>
          <a:bodyPr wrap="none" lIns="0" tIns="0" rIns="0" bIns="0" rtlCol="0" anchor="t"/>
          <a:lstStyle/>
          <a:p>
            <a:pPr algn="ctr" indent="0" marL="0">
              <a:buNone/>
            </a:pPr>
            <a:fld id="{B6F15528-21DE-4FAA-801E-634DDDAF4B2B}" type="slidenum">
              <a:rPr lang="en-US" sz="900" dirty="0">
                <a:solidFill>
                  <a:srgbClr val="C6A15B"/>
                </a:solidFill>
                <a:latin typeface="Times New Roman" pitchFamily="34" charset="0"/>
                <a:ea typeface="SimSun" pitchFamily="34" charset="-122"/>
                <a:cs typeface="Times New Roman" pitchFamily="34" charset="-120"/>
              </a:rPr>
              <a:t>17</a:t>
            </a:fld>
            <a:endParaRPr lang="en-US" sz="900" dirty="0">
              <a:latin typeface="Times New Roman" pitchFamily="34" charset="0"/>
              <a:ea typeface="SimSun" pitchFamily="34" charset="-122"/>
              <a:cs typeface="Times New Roman" pitchFamily="34" charset="-120"/>
            </a:endParaRPr>
          </a:p>
        </p:txBody>
      </p:sp>
      <p:sp>
        <p:nvSpPr>
          <p:cNvPr id="11" name="Shape 9"/>
          <p:cNvSpPr/>
          <p:nvPr/>
        </p:nvSpPr>
        <p:spPr>
          <a:xfrm>
            <a:off x="1905000" y="609600"/>
            <a:ext cx="8382000" cy="0"/>
          </a:xfrm>
          <a:prstGeom prst="line">
            <a:avLst/>
          </a:prstGeom>
          <a:noFill/>
          <a:ln w="13335">
            <a:solidFill>
              <a:srgbClr val="C6A15B"/>
            </a:solidFill>
            <a:prstDash val="solid"/>
          </a:ln>
        </p:spPr>
      </p:sp>
      <p:sp>
        <p:nvSpPr>
          <p:cNvPr id="12" name="Shape 10"/>
          <p:cNvSpPr/>
          <p:nvPr/>
        </p:nvSpPr>
        <p:spPr>
          <a:xfrm>
            <a:off x="10287000" y="609600"/>
            <a:ext cx="0" cy="5562600"/>
          </a:xfrm>
          <a:prstGeom prst="line">
            <a:avLst/>
          </a:prstGeom>
          <a:noFill/>
          <a:ln w="13335">
            <a:solidFill>
              <a:srgbClr val="C6A15B"/>
            </a:solidFill>
            <a:prstDash val="solid"/>
          </a:ln>
        </p:spPr>
      </p:sp>
      <p:sp>
        <p:nvSpPr>
          <p:cNvPr id="13" name="Shape 11"/>
          <p:cNvSpPr/>
          <p:nvPr/>
        </p:nvSpPr>
        <p:spPr>
          <a:xfrm>
            <a:off x="1905000" y="6172200"/>
            <a:ext cx="8382000" cy="0"/>
          </a:xfrm>
          <a:prstGeom prst="line">
            <a:avLst/>
          </a:prstGeom>
          <a:noFill/>
          <a:ln w="13335">
            <a:solidFill>
              <a:srgbClr val="C6A15B"/>
            </a:solidFill>
            <a:prstDash val="solid"/>
          </a:ln>
        </p:spPr>
      </p:sp>
      <p:sp>
        <p:nvSpPr>
          <p:cNvPr id="14" name="Shape 12"/>
          <p:cNvSpPr/>
          <p:nvPr/>
        </p:nvSpPr>
        <p:spPr>
          <a:xfrm>
            <a:off x="1905000" y="609600"/>
            <a:ext cx="0" cy="5562600"/>
          </a:xfrm>
          <a:prstGeom prst="line">
            <a:avLst/>
          </a:prstGeom>
          <a:noFill/>
          <a:ln w="13335">
            <a:solidFill>
              <a:srgbClr val="C6A15B"/>
            </a:solidFill>
            <a:prstDash val="solid"/>
          </a:ln>
        </p:spPr>
      </p:sp>
      <p:sp>
        <p:nvSpPr>
          <p:cNvPr id="15" name="Shape 13"/>
          <p:cNvSpPr/>
          <p:nvPr/>
        </p:nvSpPr>
        <p:spPr>
          <a:xfrm>
            <a:off x="1981200" y="685800"/>
            <a:ext cx="8229600" cy="0"/>
          </a:xfrm>
          <a:prstGeom prst="line">
            <a:avLst/>
          </a:prstGeom>
          <a:noFill/>
          <a:ln w="6667">
            <a:solidFill>
              <a:srgbClr val="8E7342"/>
            </a:solidFill>
            <a:prstDash val="solid"/>
          </a:ln>
        </p:spPr>
      </p:sp>
      <p:sp>
        <p:nvSpPr>
          <p:cNvPr id="16" name="Shape 14"/>
          <p:cNvSpPr/>
          <p:nvPr/>
        </p:nvSpPr>
        <p:spPr>
          <a:xfrm>
            <a:off x="10210800" y="685800"/>
            <a:ext cx="0" cy="5410200"/>
          </a:xfrm>
          <a:prstGeom prst="line">
            <a:avLst/>
          </a:prstGeom>
          <a:noFill/>
          <a:ln w="6667">
            <a:solidFill>
              <a:srgbClr val="8E7342"/>
            </a:solidFill>
            <a:prstDash val="solid"/>
          </a:ln>
        </p:spPr>
      </p:sp>
      <p:sp>
        <p:nvSpPr>
          <p:cNvPr id="17" name="Shape 15"/>
          <p:cNvSpPr/>
          <p:nvPr/>
        </p:nvSpPr>
        <p:spPr>
          <a:xfrm>
            <a:off x="1981200" y="6096000"/>
            <a:ext cx="8229600" cy="0"/>
          </a:xfrm>
          <a:prstGeom prst="line">
            <a:avLst/>
          </a:prstGeom>
          <a:noFill/>
          <a:ln w="6667">
            <a:solidFill>
              <a:srgbClr val="8E7342"/>
            </a:solidFill>
            <a:prstDash val="solid"/>
          </a:ln>
        </p:spPr>
      </p:sp>
      <p:sp>
        <p:nvSpPr>
          <p:cNvPr id="18" name="Shape 16"/>
          <p:cNvSpPr/>
          <p:nvPr/>
        </p:nvSpPr>
        <p:spPr>
          <a:xfrm>
            <a:off x="1981200" y="685800"/>
            <a:ext cx="0" cy="5410200"/>
          </a:xfrm>
          <a:prstGeom prst="line">
            <a:avLst/>
          </a:prstGeom>
          <a:noFill/>
          <a:ln w="6667">
            <a:solidFill>
              <a:srgbClr val="8E7342"/>
            </a:solidFill>
            <a:prstDash val="solid"/>
          </a:ln>
        </p:spPr>
      </p:sp>
      <p:sp>
        <p:nvSpPr>
          <p:cNvPr id="19" name="Shape 17"/>
          <p:cNvSpPr/>
          <p:nvPr/>
        </p:nvSpPr>
        <p:spPr>
          <a:xfrm>
            <a:off x="2476500" y="609600"/>
            <a:ext cx="0" cy="5562600"/>
          </a:xfrm>
          <a:prstGeom prst="line">
            <a:avLst/>
          </a:prstGeom>
          <a:noFill/>
          <a:ln w="9525">
            <a:solidFill>
              <a:srgbClr val="C6A15B"/>
            </a:solidFill>
            <a:prstDash val="sysDot"/>
          </a:ln>
        </p:spPr>
      </p:sp>
      <p:sp>
        <p:nvSpPr>
          <p:cNvPr id="20" name="Text 18"/>
          <p:cNvSpPr/>
          <p:nvPr/>
        </p:nvSpPr>
        <p:spPr>
          <a:xfrm rot="5400000">
            <a:off x="1745808" y="3436620"/>
            <a:ext cx="895899" cy="137160"/>
          </a:xfrm>
          <a:prstGeom prst="rect">
            <a:avLst/>
          </a:prstGeom>
          <a:noFill/>
          <a:ln/>
        </p:spPr>
        <p:txBody>
          <a:bodyPr wrap="none" lIns="0" tIns="0" rIns="0" bIns="0" rtlCol="0" anchor="t"/>
          <a:lstStyle/>
          <a:p>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R</a:t>
            </a:r>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e</a:t>
            </a:r>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p</a:t>
            </a:r>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l</a:t>
            </a:r>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y</a:t>
            </a:r>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 </a:t>
            </a:r>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a:t>
            </a:r>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 </a:t>
            </a:r>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R</a:t>
            </a:r>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S</a:t>
            </a:r>
            <a:pPr algn="l" indent="0" marL="0">
              <a:buNone/>
            </a:pPr>
            <a:r>
              <a:rPr lang="en-US" sz="900" spc="150" kern="0" dirty="0">
                <a:solidFill>
                  <a:srgbClr val="C6A15B"/>
                </a:solidFill>
                <a:latin typeface="Microsoft YaHei UI" pitchFamily="34" charset="0"/>
                <a:ea typeface="Microsoft YaHei" pitchFamily="34" charset="-122"/>
                <a:cs typeface="Microsoft YaHei UI" pitchFamily="34" charset="-120"/>
              </a:rPr>
              <a:t>V</a:t>
            </a:r>
            <a:pPr algn="l" indent="0" marL="0">
              <a:buNone/>
            </a:pPr>
            <a:r>
              <a:rPr lang="en-US" sz="900" dirty="0">
                <a:solidFill>
                  <a:srgbClr val="C6A15B"/>
                </a:solidFill>
                <a:latin typeface="Microsoft YaHei UI" pitchFamily="34" charset="0"/>
                <a:ea typeface="Microsoft YaHei" pitchFamily="34" charset="-122"/>
                <a:cs typeface="Microsoft YaHei UI" pitchFamily="34" charset="-120"/>
              </a:rPr>
              <a:t>P</a:t>
            </a:r>
            <a:endParaRPr lang="en-US" sz="9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2762250" y="890164"/>
            <a:ext cx="9429750" cy="137160"/>
          </a:xfrm>
          <a:prstGeom prst="rect">
            <a:avLst/>
          </a:prstGeom>
          <a:noFill/>
          <a:ln/>
        </p:spPr>
        <p:txBody>
          <a:bodyPr wrap="none" lIns="0" tIns="0" rIns="0" bIns="0" rtlCol="0" anchor="t"/>
          <a:lstStyle/>
          <a:p>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p</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W</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w</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d</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g</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h</a:t>
            </a:r>
            <a:pPr algn="l" indent="0" marL="0">
              <a:buNone/>
            </a:pPr>
            <a:r>
              <a:rPr lang="en-US" sz="900" spc="75" kern="0" dirty="0">
                <a:solidFill>
                  <a:srgbClr val="A89A82"/>
                </a:solidFill>
                <a:latin typeface="Microsoft YaHei UI" pitchFamily="34" charset="0"/>
                <a:ea typeface="Microsoft YaHei" pitchFamily="34" charset="-122"/>
                <a:cs typeface="Microsoft YaHei UI" pitchFamily="34" charset="-120"/>
              </a:rPr>
              <a:t>e</a:t>
            </a:r>
            <a:pPr algn="l" indent="0" marL="0">
              <a:buNone/>
            </a:pPr>
            <a:r>
              <a:rPr lang="en-US" sz="900" dirty="0">
                <a:solidFill>
                  <a:srgbClr val="A89A82"/>
                </a:solidFill>
                <a:latin typeface="Microsoft YaHei UI" pitchFamily="34" charset="0"/>
                <a:ea typeface="Microsoft YaHei" pitchFamily="34" charset="-122"/>
                <a:cs typeface="Microsoft YaHei UI" pitchFamily="34" charset="-120"/>
              </a:rPr>
              <a:t>r</a:t>
            </a:r>
            <a:endParaRPr lang="en-US" sz="900" dirty="0">
              <a:latin typeface="Microsoft YaHei UI" pitchFamily="34" charset="0"/>
              <a:ea typeface="Microsoft YaHei" pitchFamily="34" charset="-122"/>
              <a:cs typeface="Microsoft YaHei UI" pitchFamily="34" charset="-120"/>
            </a:endParaRPr>
          </a:p>
        </p:txBody>
      </p:sp>
      <p:sp>
        <p:nvSpPr>
          <p:cNvPr id="22" name="Text 20"/>
          <p:cNvSpPr/>
          <p:nvPr/>
        </p:nvSpPr>
        <p:spPr>
          <a:xfrm>
            <a:off x="2762250" y="1143302"/>
            <a:ext cx="9429750" cy="342900"/>
          </a:xfrm>
          <a:prstGeom prst="rect">
            <a:avLst/>
          </a:prstGeom>
          <a:noFill/>
          <a:ln/>
        </p:spPr>
        <p:txBody>
          <a:bodyPr wrap="none" lIns="0" tIns="0" rIns="0" bIns="0" rtlCol="0" anchor="t"/>
          <a:lstStyle/>
          <a:p>
            <a:pPr algn="l" indent="0" marL="0">
              <a:buNone/>
            </a:pPr>
            <a:r>
              <a:rPr lang="en-US" sz="2250" b="1" dirty="0">
                <a:solidFill>
                  <a:srgbClr val="C6A15B"/>
                </a:solidFill>
                <a:latin typeface="Times New Roman" pitchFamily="34" charset="0"/>
                <a:ea typeface="SimSun" pitchFamily="34" charset="-122"/>
                <a:cs typeface="Times New Roman" pitchFamily="34" charset="-120"/>
              </a:rPr>
              <a:t>Five things we would like to settle with you</a:t>
            </a:r>
            <a:endParaRPr lang="en-US" sz="2250" dirty="0">
              <a:latin typeface="Times New Roman" pitchFamily="34" charset="0"/>
              <a:ea typeface="SimSun" pitchFamily="34" charset="-122"/>
              <a:cs typeface="Times New Roman" pitchFamily="34" charset="-120"/>
            </a:endParaRPr>
          </a:p>
        </p:txBody>
      </p:sp>
      <p:sp>
        <p:nvSpPr>
          <p:cNvPr id="23" name="Shape 21"/>
          <p:cNvSpPr/>
          <p:nvPr/>
        </p:nvSpPr>
        <p:spPr>
          <a:xfrm>
            <a:off x="2787015" y="1834515"/>
            <a:ext cx="198120" cy="198120"/>
          </a:xfrm>
          <a:prstGeom prst="rect">
            <a:avLst/>
          </a:prstGeom>
          <a:noFill/>
          <a:ln w="11430">
            <a:solidFill>
              <a:srgbClr val="C6A15B"/>
            </a:solidFill>
            <a:prstDash val="solid"/>
          </a:ln>
        </p:spPr>
      </p:sp>
      <p:sp>
        <p:nvSpPr>
          <p:cNvPr id="24" name="Text 22"/>
          <p:cNvSpPr/>
          <p:nvPr/>
        </p:nvSpPr>
        <p:spPr>
          <a:xfrm>
            <a:off x="3181350" y="1816302"/>
            <a:ext cx="901065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New-line mix</a:t>
            </a:r>
            <a:endParaRPr lang="en-US" sz="1500" dirty="0">
              <a:latin typeface="Times New Roman" pitchFamily="34" charset="0"/>
              <a:ea typeface="SimSun" pitchFamily="34" charset="-122"/>
              <a:cs typeface="Times New Roman" pitchFamily="34" charset="-120"/>
            </a:endParaRPr>
          </a:p>
        </p:txBody>
      </p:sp>
      <p:sp>
        <p:nvSpPr>
          <p:cNvPr id="25" name="Text 23"/>
          <p:cNvSpPr/>
          <p:nvPr/>
        </p:nvSpPr>
        <p:spPr>
          <a:xfrm>
            <a:off x="3181350" y="2128775"/>
            <a:ext cx="9010650" cy="148590"/>
          </a:xfrm>
          <a:prstGeom prst="rect">
            <a:avLst/>
          </a:prstGeom>
          <a:noFill/>
          <a:ln/>
        </p:spPr>
        <p:txBody>
          <a:bodyPr wrap="none" lIns="0" tIns="0" rIns="0" bIns="0" rtlCol="0" anchor="t"/>
          <a:lstStyle/>
          <a:p>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How much heritage, design and light pieces in next year</a:t>
            </a:r>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s lines, by region</a:t>
            </a:r>
            <a:endParaRPr lang="en-US" sz="975" dirty="0">
              <a:latin typeface="Microsoft YaHei UI" pitchFamily="34" charset="0"/>
              <a:ea typeface="Microsoft YaHei" pitchFamily="34" charset="-122"/>
              <a:cs typeface="Microsoft YaHei UI" pitchFamily="34" charset="-120"/>
            </a:endParaRPr>
          </a:p>
        </p:txBody>
      </p:sp>
      <p:sp>
        <p:nvSpPr>
          <p:cNvPr id="26" name="Shape 24"/>
          <p:cNvSpPr/>
          <p:nvPr/>
        </p:nvSpPr>
        <p:spPr>
          <a:xfrm>
            <a:off x="3181350" y="2438400"/>
            <a:ext cx="6724650" cy="0"/>
          </a:xfrm>
          <a:prstGeom prst="line">
            <a:avLst/>
          </a:prstGeom>
          <a:noFill/>
          <a:ln w="5715">
            <a:solidFill>
              <a:srgbClr val="2E2822"/>
            </a:solidFill>
            <a:prstDash val="sysDot"/>
          </a:ln>
        </p:spPr>
      </p:sp>
      <p:sp>
        <p:nvSpPr>
          <p:cNvPr id="27" name="Shape 25"/>
          <p:cNvSpPr/>
          <p:nvPr/>
        </p:nvSpPr>
        <p:spPr>
          <a:xfrm>
            <a:off x="2787015" y="2634615"/>
            <a:ext cx="198120" cy="198120"/>
          </a:xfrm>
          <a:prstGeom prst="rect">
            <a:avLst/>
          </a:prstGeom>
          <a:noFill/>
          <a:ln w="11430">
            <a:solidFill>
              <a:srgbClr val="C6A15B"/>
            </a:solidFill>
            <a:prstDash val="solid"/>
          </a:ln>
        </p:spPr>
      </p:sp>
      <p:sp>
        <p:nvSpPr>
          <p:cNvPr id="28" name="Text 26"/>
          <p:cNvSpPr/>
          <p:nvPr/>
        </p:nvSpPr>
        <p:spPr>
          <a:xfrm>
            <a:off x="3181350" y="2616402"/>
            <a:ext cx="901065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Pricing rules</a:t>
            </a:r>
            <a:endParaRPr lang="en-US" sz="1500" dirty="0">
              <a:latin typeface="Times New Roman" pitchFamily="34" charset="0"/>
              <a:ea typeface="SimSun" pitchFamily="34" charset="-122"/>
              <a:cs typeface="Times New Roman" pitchFamily="34" charset="-120"/>
            </a:endParaRPr>
          </a:p>
        </p:txBody>
      </p:sp>
      <p:sp>
        <p:nvSpPr>
          <p:cNvPr id="29" name="Text 27"/>
          <p:cNvSpPr/>
          <p:nvPr/>
        </p:nvSpPr>
        <p:spPr>
          <a:xfrm>
            <a:off x="3181350" y="2928875"/>
            <a:ext cx="9010650" cy="148590"/>
          </a:xfrm>
          <a:prstGeom prst="rect">
            <a:avLst/>
          </a:prstGeom>
          <a:noFill/>
          <a:ln/>
        </p:spPr>
        <p:txBody>
          <a:bodyPr wrap="none" lIns="0" tIns="0" rIns="0" bIns="0" rtlCol="0" anchor="t"/>
          <a:lstStyle/>
          <a:p>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Which pieces are fixed-price, how often to review, and what move in gold triggers a change</a:t>
            </a:r>
            <a:endParaRPr lang="en-US" sz="975" dirty="0">
              <a:latin typeface="Microsoft YaHei UI" pitchFamily="34" charset="0"/>
              <a:ea typeface="Microsoft YaHei" pitchFamily="34" charset="-122"/>
              <a:cs typeface="Microsoft YaHei UI" pitchFamily="34" charset="-120"/>
            </a:endParaRPr>
          </a:p>
        </p:txBody>
      </p:sp>
      <p:sp>
        <p:nvSpPr>
          <p:cNvPr id="30" name="Shape 28"/>
          <p:cNvSpPr/>
          <p:nvPr/>
        </p:nvSpPr>
        <p:spPr>
          <a:xfrm>
            <a:off x="3181350" y="3238500"/>
            <a:ext cx="6724650" cy="0"/>
          </a:xfrm>
          <a:prstGeom prst="line">
            <a:avLst/>
          </a:prstGeom>
          <a:noFill/>
          <a:ln w="5715">
            <a:solidFill>
              <a:srgbClr val="2E2822"/>
            </a:solidFill>
            <a:prstDash val="sysDot"/>
          </a:ln>
        </p:spPr>
      </p:sp>
      <p:sp>
        <p:nvSpPr>
          <p:cNvPr id="31" name="Shape 29"/>
          <p:cNvSpPr/>
          <p:nvPr/>
        </p:nvSpPr>
        <p:spPr>
          <a:xfrm>
            <a:off x="2787015" y="3434715"/>
            <a:ext cx="198120" cy="198120"/>
          </a:xfrm>
          <a:prstGeom prst="rect">
            <a:avLst/>
          </a:prstGeom>
          <a:noFill/>
          <a:ln w="11430">
            <a:solidFill>
              <a:srgbClr val="C6A15B"/>
            </a:solidFill>
            <a:prstDash val="solid"/>
          </a:ln>
        </p:spPr>
      </p:sp>
      <p:sp>
        <p:nvSpPr>
          <p:cNvPr id="32" name="Text 30"/>
          <p:cNvSpPr/>
          <p:nvPr/>
        </p:nvSpPr>
        <p:spPr>
          <a:xfrm>
            <a:off x="3181350" y="3416502"/>
            <a:ext cx="901065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Trade-ins</a:t>
            </a:r>
            <a:endParaRPr lang="en-US" sz="1500" dirty="0">
              <a:latin typeface="Times New Roman" pitchFamily="34" charset="0"/>
              <a:ea typeface="SimSun" pitchFamily="34" charset="-122"/>
              <a:cs typeface="Times New Roman" pitchFamily="34" charset="-120"/>
            </a:endParaRPr>
          </a:p>
        </p:txBody>
      </p:sp>
      <p:sp>
        <p:nvSpPr>
          <p:cNvPr id="33" name="Text 31"/>
          <p:cNvSpPr/>
          <p:nvPr/>
        </p:nvSpPr>
        <p:spPr>
          <a:xfrm>
            <a:off x="3181350" y="3728975"/>
            <a:ext cx="9010650" cy="148590"/>
          </a:xfrm>
          <a:prstGeom prst="rect">
            <a:avLst/>
          </a:prstGeom>
          <a:noFill/>
          <a:ln/>
        </p:spPr>
        <p:txBody>
          <a:bodyPr wrap="none" lIns="0" tIns="0" rIns="0" bIns="0" rtlCol="0" anchor="t"/>
          <a:lstStyle/>
          <a:p>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One standard in every store, and who supplies the testing kit and receipt forms</a:t>
            </a:r>
            <a:endParaRPr lang="en-US" sz="975" dirty="0">
              <a:latin typeface="Microsoft YaHei UI" pitchFamily="34" charset="0"/>
              <a:ea typeface="Microsoft YaHei" pitchFamily="34" charset="-122"/>
              <a:cs typeface="Microsoft YaHei UI" pitchFamily="34" charset="-120"/>
            </a:endParaRPr>
          </a:p>
        </p:txBody>
      </p:sp>
      <p:sp>
        <p:nvSpPr>
          <p:cNvPr id="34" name="Shape 32"/>
          <p:cNvSpPr/>
          <p:nvPr/>
        </p:nvSpPr>
        <p:spPr>
          <a:xfrm>
            <a:off x="3181350" y="4038600"/>
            <a:ext cx="6724650" cy="0"/>
          </a:xfrm>
          <a:prstGeom prst="line">
            <a:avLst/>
          </a:prstGeom>
          <a:noFill/>
          <a:ln w="5715">
            <a:solidFill>
              <a:srgbClr val="2E2822"/>
            </a:solidFill>
            <a:prstDash val="sysDot"/>
          </a:ln>
        </p:spPr>
      </p:sp>
      <p:sp>
        <p:nvSpPr>
          <p:cNvPr id="35" name="Shape 33"/>
          <p:cNvSpPr/>
          <p:nvPr/>
        </p:nvSpPr>
        <p:spPr>
          <a:xfrm>
            <a:off x="2787015" y="4234815"/>
            <a:ext cx="198120" cy="198120"/>
          </a:xfrm>
          <a:prstGeom prst="rect">
            <a:avLst/>
          </a:prstGeom>
          <a:noFill/>
          <a:ln w="11430">
            <a:solidFill>
              <a:srgbClr val="C6A15B"/>
            </a:solidFill>
            <a:prstDash val="solid"/>
          </a:ln>
        </p:spPr>
      </p:sp>
      <p:sp>
        <p:nvSpPr>
          <p:cNvPr id="36" name="Text 34"/>
          <p:cNvSpPr/>
          <p:nvPr/>
        </p:nvSpPr>
        <p:spPr>
          <a:xfrm>
            <a:off x="3181350" y="4216602"/>
            <a:ext cx="901065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Gold risk</a:t>
            </a:r>
            <a:endParaRPr lang="en-US" sz="1500" dirty="0">
              <a:latin typeface="Times New Roman" pitchFamily="34" charset="0"/>
              <a:ea typeface="SimSun" pitchFamily="34" charset="-122"/>
              <a:cs typeface="Times New Roman" pitchFamily="34" charset="-120"/>
            </a:endParaRPr>
          </a:p>
        </p:txBody>
      </p:sp>
      <p:sp>
        <p:nvSpPr>
          <p:cNvPr id="37" name="Text 35"/>
          <p:cNvSpPr/>
          <p:nvPr/>
        </p:nvSpPr>
        <p:spPr>
          <a:xfrm>
            <a:off x="3181350" y="4529075"/>
            <a:ext cx="9010650" cy="148590"/>
          </a:xfrm>
          <a:prstGeom prst="rect">
            <a:avLst/>
          </a:prstGeom>
          <a:noFill/>
          <a:ln/>
        </p:spPr>
        <p:txBody>
          <a:bodyPr wrap="none" lIns="0" tIns="0" rIns="0" bIns="0" rtlCol="0" anchor="t"/>
          <a:lstStyle/>
          <a:p>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An exposure ledger in every store, and leasing and hedging for dealers who opt in</a:t>
            </a:r>
            <a:endParaRPr lang="en-US" sz="975" dirty="0">
              <a:latin typeface="Microsoft YaHei UI" pitchFamily="34" charset="0"/>
              <a:ea typeface="Microsoft YaHei" pitchFamily="34" charset="-122"/>
              <a:cs typeface="Microsoft YaHei UI" pitchFamily="34" charset="-120"/>
            </a:endParaRPr>
          </a:p>
        </p:txBody>
      </p:sp>
      <p:sp>
        <p:nvSpPr>
          <p:cNvPr id="38" name="Shape 36"/>
          <p:cNvSpPr/>
          <p:nvPr/>
        </p:nvSpPr>
        <p:spPr>
          <a:xfrm>
            <a:off x="3181350" y="4838700"/>
            <a:ext cx="6724650" cy="0"/>
          </a:xfrm>
          <a:prstGeom prst="line">
            <a:avLst/>
          </a:prstGeom>
          <a:noFill/>
          <a:ln w="5715">
            <a:solidFill>
              <a:srgbClr val="2E2822"/>
            </a:solidFill>
            <a:prstDash val="sysDot"/>
          </a:ln>
        </p:spPr>
      </p:sp>
      <p:sp>
        <p:nvSpPr>
          <p:cNvPr id="39" name="Shape 37"/>
          <p:cNvSpPr/>
          <p:nvPr/>
        </p:nvSpPr>
        <p:spPr>
          <a:xfrm>
            <a:off x="2787015" y="5034915"/>
            <a:ext cx="198120" cy="198120"/>
          </a:xfrm>
          <a:prstGeom prst="rect">
            <a:avLst/>
          </a:prstGeom>
          <a:noFill/>
          <a:ln w="11430">
            <a:solidFill>
              <a:srgbClr val="C6A15B"/>
            </a:solidFill>
            <a:prstDash val="solid"/>
          </a:ln>
        </p:spPr>
      </p:sp>
      <p:sp>
        <p:nvSpPr>
          <p:cNvPr id="40" name="Text 38"/>
          <p:cNvSpPr/>
          <p:nvPr/>
        </p:nvSpPr>
        <p:spPr>
          <a:xfrm>
            <a:off x="3181350" y="5016702"/>
            <a:ext cx="9010650" cy="228600"/>
          </a:xfrm>
          <a:prstGeom prst="rect">
            <a:avLst/>
          </a:prstGeom>
          <a:noFill/>
          <a:ln/>
        </p:spPr>
        <p:txBody>
          <a:bodyPr wrap="none" lIns="0" tIns="0" rIns="0" bIns="0" rtlCol="0" anchor="t"/>
          <a:lstStyle/>
          <a:p>
            <a:pPr algn="l" indent="0" marL="0">
              <a:buNone/>
            </a:pPr>
            <a:r>
              <a:rPr lang="en-US" sz="1500" b="1" dirty="0">
                <a:solidFill>
                  <a:srgbClr val="F5EFE3"/>
                </a:solidFill>
                <a:latin typeface="Times New Roman" pitchFamily="34" charset="0"/>
                <a:ea typeface="SimSun" pitchFamily="34" charset="-122"/>
                <a:cs typeface="Times New Roman" pitchFamily="34" charset="-120"/>
              </a:rPr>
              <a:t>Tax and sourcing</a:t>
            </a:r>
            <a:endParaRPr lang="en-US" sz="1500" dirty="0">
              <a:latin typeface="Times New Roman" pitchFamily="34" charset="0"/>
              <a:ea typeface="SimSun" pitchFamily="34" charset="-122"/>
              <a:cs typeface="Times New Roman" pitchFamily="34" charset="-120"/>
            </a:endParaRPr>
          </a:p>
        </p:txBody>
      </p:sp>
      <p:sp>
        <p:nvSpPr>
          <p:cNvPr id="41" name="Text 39"/>
          <p:cNvSpPr/>
          <p:nvPr/>
        </p:nvSpPr>
        <p:spPr>
          <a:xfrm>
            <a:off x="3181350" y="5329175"/>
            <a:ext cx="9010650" cy="148590"/>
          </a:xfrm>
          <a:prstGeom prst="rect">
            <a:avLst/>
          </a:prstGeom>
          <a:noFill/>
          <a:ln/>
        </p:spPr>
        <p:txBody>
          <a:bodyPr wrap="none" lIns="0" tIns="0" rIns="0" bIns="0" rtlCol="0" anchor="t"/>
          <a:lstStyle/>
          <a:p>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Check each withdrawal</a:t>
            </a:r>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A89A82"/>
                </a:solidFill>
                <a:latin typeface="Microsoft YaHei UI" pitchFamily="34" charset="0"/>
                <a:ea typeface="Microsoft YaHei" pitchFamily="34" charset="-122"/>
                <a:cs typeface="Microsoft YaHei UI" pitchFamily="34" charset="-120"/>
              </a:rPr>
              <a:t>s use and invoice, and which channel bars come through</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B0908"/>
          </a:solidFill>
          <a:ln/>
        </p:spPr>
      </p:sp>
      <p:sp>
        <p:nvSpPr>
          <p:cNvPr id="3" name="Shape 1"/>
          <p:cNvSpPr/>
          <p:nvPr/>
        </p:nvSpPr>
        <p:spPr>
          <a:xfrm>
            <a:off x="457200" y="457200"/>
            <a:ext cx="11277600" cy="0"/>
          </a:xfrm>
          <a:prstGeom prst="line">
            <a:avLst/>
          </a:prstGeom>
          <a:noFill/>
          <a:ln w="13335">
            <a:solidFill>
              <a:srgbClr val="C6A15B"/>
            </a:solidFill>
            <a:prstDash val="solid"/>
          </a:ln>
        </p:spPr>
      </p:sp>
      <p:sp>
        <p:nvSpPr>
          <p:cNvPr id="4" name="Shape 2"/>
          <p:cNvSpPr/>
          <p:nvPr/>
        </p:nvSpPr>
        <p:spPr>
          <a:xfrm>
            <a:off x="11734800" y="457200"/>
            <a:ext cx="0" cy="5943600"/>
          </a:xfrm>
          <a:prstGeom prst="line">
            <a:avLst/>
          </a:prstGeom>
          <a:noFill/>
          <a:ln w="13335">
            <a:solidFill>
              <a:srgbClr val="C6A15B"/>
            </a:solidFill>
            <a:prstDash val="solid"/>
          </a:ln>
        </p:spPr>
      </p:sp>
      <p:sp>
        <p:nvSpPr>
          <p:cNvPr id="5" name="Shape 3"/>
          <p:cNvSpPr/>
          <p:nvPr/>
        </p:nvSpPr>
        <p:spPr>
          <a:xfrm>
            <a:off x="457200" y="6400800"/>
            <a:ext cx="11277600" cy="0"/>
          </a:xfrm>
          <a:prstGeom prst="line">
            <a:avLst/>
          </a:prstGeom>
          <a:noFill/>
          <a:ln w="13335">
            <a:solidFill>
              <a:srgbClr val="C6A15B"/>
            </a:solidFill>
            <a:prstDash val="solid"/>
          </a:ln>
        </p:spPr>
      </p:sp>
      <p:sp>
        <p:nvSpPr>
          <p:cNvPr id="6" name="Shape 4"/>
          <p:cNvSpPr/>
          <p:nvPr/>
        </p:nvSpPr>
        <p:spPr>
          <a:xfrm>
            <a:off x="457200" y="457200"/>
            <a:ext cx="0" cy="5943600"/>
          </a:xfrm>
          <a:prstGeom prst="line">
            <a:avLst/>
          </a:prstGeom>
          <a:noFill/>
          <a:ln w="13335">
            <a:solidFill>
              <a:srgbClr val="C6A15B"/>
            </a:solidFill>
            <a:prstDash val="solid"/>
          </a:ln>
        </p:spPr>
      </p:sp>
      <p:sp>
        <p:nvSpPr>
          <p:cNvPr id="7" name="Shape 5"/>
          <p:cNvSpPr/>
          <p:nvPr/>
        </p:nvSpPr>
        <p:spPr>
          <a:xfrm>
            <a:off x="533400" y="533400"/>
            <a:ext cx="11125200" cy="0"/>
          </a:xfrm>
          <a:prstGeom prst="line">
            <a:avLst/>
          </a:prstGeom>
          <a:noFill/>
          <a:ln w="6667">
            <a:solidFill>
              <a:srgbClr val="8E7342"/>
            </a:solidFill>
            <a:prstDash val="solid"/>
          </a:ln>
        </p:spPr>
      </p:sp>
      <p:sp>
        <p:nvSpPr>
          <p:cNvPr id="8" name="Shape 6"/>
          <p:cNvSpPr/>
          <p:nvPr/>
        </p:nvSpPr>
        <p:spPr>
          <a:xfrm>
            <a:off x="11658600" y="533400"/>
            <a:ext cx="0" cy="5791200"/>
          </a:xfrm>
          <a:prstGeom prst="line">
            <a:avLst/>
          </a:prstGeom>
          <a:noFill/>
          <a:ln w="6667">
            <a:solidFill>
              <a:srgbClr val="8E7342"/>
            </a:solidFill>
            <a:prstDash val="solid"/>
          </a:ln>
        </p:spPr>
      </p:sp>
      <p:sp>
        <p:nvSpPr>
          <p:cNvPr id="9" name="Shape 7"/>
          <p:cNvSpPr/>
          <p:nvPr/>
        </p:nvSpPr>
        <p:spPr>
          <a:xfrm>
            <a:off x="533400" y="6324600"/>
            <a:ext cx="11125200" cy="0"/>
          </a:xfrm>
          <a:prstGeom prst="line">
            <a:avLst/>
          </a:prstGeom>
          <a:noFill/>
          <a:ln w="6667">
            <a:solidFill>
              <a:srgbClr val="8E7342"/>
            </a:solidFill>
            <a:prstDash val="solid"/>
          </a:ln>
        </p:spPr>
      </p:sp>
      <p:sp>
        <p:nvSpPr>
          <p:cNvPr id="10" name="Shape 8"/>
          <p:cNvSpPr/>
          <p:nvPr/>
        </p:nvSpPr>
        <p:spPr>
          <a:xfrm>
            <a:off x="533400" y="533400"/>
            <a:ext cx="0" cy="5791200"/>
          </a:xfrm>
          <a:prstGeom prst="line">
            <a:avLst/>
          </a:prstGeom>
          <a:noFill/>
          <a:ln w="6667">
            <a:solidFill>
              <a:srgbClr val="8E7342"/>
            </a:solidFill>
            <a:prstDash val="solid"/>
          </a:ln>
        </p:spPr>
      </p:sp>
      <p:sp>
        <p:nvSpPr>
          <p:cNvPr id="11" name="Text 9"/>
          <p:cNvSpPr/>
          <p:nvPr/>
        </p:nvSpPr>
        <p:spPr>
          <a:xfrm>
            <a:off x="0" y="1452500"/>
            <a:ext cx="12192000" cy="148590"/>
          </a:xfrm>
          <a:prstGeom prst="rect">
            <a:avLst/>
          </a:prstGeom>
          <a:noFill/>
          <a:ln/>
        </p:spPr>
        <p:txBody>
          <a:bodyPr wrap="none" lIns="0" tIns="0" rIns="0" bIns="0" rtlCol="0" anchor="t"/>
          <a:lstStyle/>
          <a:p>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A</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n</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n</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u</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a</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l</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D</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e</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a</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l</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e</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r</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 </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C</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o</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n</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f</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e</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r</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e</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n</a:t>
            </a:r>
            <a:pPr algn="ctr" indent="0" marL="0">
              <a:buNone/>
            </a:pPr>
            <a:r>
              <a:rPr lang="en-US" sz="975" spc="150" kern="0" dirty="0">
                <a:solidFill>
                  <a:srgbClr val="C6A15B"/>
                </a:solidFill>
                <a:latin typeface="Microsoft YaHei UI" pitchFamily="34" charset="0"/>
                <a:ea typeface="Microsoft YaHei" pitchFamily="34" charset="-122"/>
                <a:cs typeface="Microsoft YaHei UI" pitchFamily="34" charset="-120"/>
              </a:rPr>
              <a:t>c</a:t>
            </a:r>
            <a:pPr algn="ctr" indent="0" marL="0">
              <a:buNone/>
            </a:pPr>
            <a:r>
              <a:rPr lang="en-US" sz="975" dirty="0">
                <a:solidFill>
                  <a:srgbClr val="C6A15B"/>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6057900" y="1828800"/>
            <a:ext cx="76200" cy="76200"/>
          </a:xfrm>
          <a:custGeom>
            <a:avLst/>
            <a:gdLst/>
            <a:ahLst/>
            <a:cxnLst/>
            <a:rect l="l" t="t" r="r" b="b"/>
            <a:pathLst>
              <a:path w="76200" h="76200">
                <a:moveTo>
                  <a:pt x="38100" y="0"/>
                </a:moveTo>
                <a:lnTo>
                  <a:pt x="76200" y="38100"/>
                </a:lnTo>
                <a:lnTo>
                  <a:pt x="38100" y="76200"/>
                </a:lnTo>
                <a:lnTo>
                  <a:pt x="0" y="38100"/>
                </a:lnTo>
                <a:close/>
              </a:path>
            </a:pathLst>
          </a:custGeom>
          <a:solidFill>
            <a:srgbClr val="C6A15B"/>
          </a:solidFill>
          <a:ln/>
        </p:spPr>
      </p:sp>
      <p:sp>
        <p:nvSpPr>
          <p:cNvPr id="13" name="Shape 11"/>
          <p:cNvSpPr/>
          <p:nvPr/>
        </p:nvSpPr>
        <p:spPr>
          <a:xfrm>
            <a:off x="5619750" y="1863566"/>
            <a:ext cx="381000" cy="7144"/>
          </a:xfrm>
          <a:prstGeom prst="rect">
            <a:avLst/>
          </a:prstGeom>
          <a:solidFill>
            <a:srgbClr val="C6A15B"/>
          </a:solidFill>
          <a:ln/>
        </p:spPr>
      </p:sp>
      <p:sp>
        <p:nvSpPr>
          <p:cNvPr id="14" name="Shape 12"/>
          <p:cNvSpPr/>
          <p:nvPr/>
        </p:nvSpPr>
        <p:spPr>
          <a:xfrm>
            <a:off x="6191250" y="1863566"/>
            <a:ext cx="381000" cy="7144"/>
          </a:xfrm>
          <a:prstGeom prst="rect">
            <a:avLst/>
          </a:prstGeom>
          <a:solidFill>
            <a:srgbClr val="C6A15B"/>
          </a:solidFill>
          <a:ln/>
        </p:spPr>
      </p:sp>
      <p:sp>
        <p:nvSpPr>
          <p:cNvPr id="15" name="Text 13"/>
          <p:cNvSpPr/>
          <p:nvPr/>
        </p:nvSpPr>
        <p:spPr>
          <a:xfrm>
            <a:off x="0" y="2481388"/>
            <a:ext cx="12192000" cy="502920"/>
          </a:xfrm>
          <a:prstGeom prst="rect">
            <a:avLst/>
          </a:prstGeom>
          <a:noFill/>
          <a:ln/>
        </p:spPr>
        <p:txBody>
          <a:bodyPr wrap="none" lIns="0" tIns="0" rIns="0" bIns="0" rtlCol="0" anchor="t"/>
          <a:lstStyle/>
          <a:p>
            <a:pPr algn="ctr" indent="0" marL="0">
              <a:buNone/>
            </a:pPr>
            <a:r>
              <a:rPr lang="en-US" sz="3300" dirty="0">
                <a:solidFill>
                  <a:srgbClr val="F5EFE3"/>
                </a:solidFill>
                <a:latin typeface="Times New Roman" pitchFamily="34" charset="0"/>
                <a:ea typeface="SimSun" pitchFamily="34" charset="-122"/>
                <a:cs typeface="Times New Roman" pitchFamily="34" charset="-120"/>
              </a:rPr>
              <a:t>Gold sets the price.</a:t>
            </a:r>
            <a:endParaRPr lang="en-US" sz="3300" dirty="0">
              <a:latin typeface="Times New Roman" pitchFamily="34" charset="0"/>
              <a:ea typeface="SimSun" pitchFamily="34" charset="-122"/>
              <a:cs typeface="Times New Roman" pitchFamily="34" charset="-120"/>
            </a:endParaRPr>
          </a:p>
        </p:txBody>
      </p:sp>
      <p:sp>
        <p:nvSpPr>
          <p:cNvPr id="16" name="Text 14"/>
          <p:cNvSpPr/>
          <p:nvPr/>
        </p:nvSpPr>
        <p:spPr>
          <a:xfrm>
            <a:off x="0" y="3148138"/>
            <a:ext cx="12192000" cy="502920"/>
          </a:xfrm>
          <a:prstGeom prst="rect">
            <a:avLst/>
          </a:prstGeom>
          <a:noFill/>
          <a:ln/>
        </p:spPr>
        <p:txBody>
          <a:bodyPr wrap="none" lIns="0" tIns="0" rIns="0" bIns="0" rtlCol="0" anchor="t"/>
          <a:lstStyle/>
          <a:p>
            <a:pPr algn="ctr" indent="0" marL="0">
              <a:buNone/>
            </a:pPr>
            <a:r>
              <a:rPr lang="en-US" sz="3300" dirty="0">
                <a:solidFill>
                  <a:srgbClr val="F5EFE3"/>
                </a:solidFill>
                <a:latin typeface="Times New Roman" pitchFamily="34" charset="0"/>
                <a:ea typeface="SimSun" pitchFamily="34" charset="-122"/>
                <a:cs typeface="Times New Roman" pitchFamily="34" charset="-120"/>
              </a:rPr>
              <a:t>The rest we set </a:t>
            </a:r>
            <a:pPr algn="ctr" indent="0" marL="0">
              <a:buNone/>
            </a:pPr>
            <a:r>
              <a:rPr lang="en-US" sz="3300" b="1" dirty="0">
                <a:solidFill>
                  <a:srgbClr val="C6A15B"/>
                </a:solidFill>
                <a:latin typeface="Times New Roman" pitchFamily="34" charset="0"/>
                <a:ea typeface="SimSun" pitchFamily="34" charset="-122"/>
                <a:cs typeface="Times New Roman" pitchFamily="34" charset="-120"/>
              </a:rPr>
              <a:t>together</a:t>
            </a:r>
            <a:pPr algn="ctr" indent="0" marL="0">
              <a:buNone/>
            </a:pPr>
            <a:r>
              <a:rPr lang="en-US" sz="3300" dirty="0">
                <a:solidFill>
                  <a:srgbClr val="F5EFE3"/>
                </a:solidFill>
                <a:latin typeface="Times New Roman" pitchFamily="34" charset="0"/>
                <a:ea typeface="SimSun" pitchFamily="34" charset="-122"/>
                <a:cs typeface="Times New Roman" pitchFamily="34" charset="-120"/>
              </a:rPr>
              <a:t>.</a:t>
            </a:r>
            <a:endParaRPr lang="en-US" sz="3300" dirty="0">
              <a:latin typeface="Times New Roman" pitchFamily="34" charset="0"/>
              <a:ea typeface="SimSun" pitchFamily="34" charset="-122"/>
              <a:cs typeface="Times New Roman" pitchFamily="34" charset="-120"/>
            </a:endParaRPr>
          </a:p>
        </p:txBody>
      </p:sp>
      <p:sp>
        <p:nvSpPr>
          <p:cNvPr id="17" name="Shape 15"/>
          <p:cNvSpPr/>
          <p:nvPr/>
        </p:nvSpPr>
        <p:spPr>
          <a:xfrm>
            <a:off x="5524500" y="4340066"/>
            <a:ext cx="1143000" cy="7144"/>
          </a:xfrm>
          <a:prstGeom prst="rect">
            <a:avLst/>
          </a:prstGeom>
          <a:solidFill>
            <a:srgbClr val="C6A15B"/>
          </a:solidFill>
          <a:ln/>
        </p:spPr>
      </p:sp>
      <p:sp>
        <p:nvSpPr>
          <p:cNvPr id="18" name="Text 16"/>
          <p:cNvSpPr/>
          <p:nvPr/>
        </p:nvSpPr>
        <p:spPr>
          <a:xfrm>
            <a:off x="0" y="4596291"/>
            <a:ext cx="12192000" cy="182880"/>
          </a:xfrm>
          <a:prstGeom prst="rect">
            <a:avLst/>
          </a:prstGeom>
          <a:noFill/>
          <a:ln/>
        </p:spPr>
        <p:txBody>
          <a:bodyPr wrap="none" lIns="0" tIns="0" rIns="0" bIns="0" rtlCol="0" anchor="t"/>
          <a:lstStyle/>
          <a:p>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W</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i</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t</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h</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 </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t</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h</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a</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n</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k</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s</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 </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h</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e</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a</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d</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 </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o</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f</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f</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i</a:t>
            </a:r>
            <a:pPr algn="ctr" indent="0" marL="0">
              <a:buNone/>
            </a:pPr>
            <a:r>
              <a:rPr lang="en-US" sz="1200" spc="75" kern="0" dirty="0">
                <a:solidFill>
                  <a:srgbClr val="A89A82"/>
                </a:solidFill>
                <a:latin typeface="Times New Roman" pitchFamily="34" charset="0"/>
                <a:ea typeface="SimSun" pitchFamily="34" charset="-122"/>
                <a:cs typeface="Times New Roman" pitchFamily="34" charset="-120"/>
              </a:rPr>
              <a:t>c</a:t>
            </a:r>
            <a:pPr algn="ctr" indent="0" marL="0">
              <a:buNone/>
            </a:pPr>
            <a:r>
              <a:rPr lang="en-US" sz="1200" dirty="0">
                <a:solidFill>
                  <a:srgbClr val="A89A82"/>
                </a:solidFill>
                <a:latin typeface="Times New Roman" pitchFamily="34" charset="0"/>
                <a:ea typeface="SimSun" pitchFamily="34" charset="-122"/>
                <a:cs typeface="Times New Roman" pitchFamily="34" charset="-120"/>
              </a:rPr>
              <a:t>e</a:t>
            </a:r>
            <a:endParaRPr lang="en-US" sz="1200" dirty="0">
              <a:latin typeface="Times New Roman" pitchFamily="34" charset="0"/>
              <a:ea typeface="SimSun" pitchFamily="34" charset="-122"/>
              <a:cs typeface="Times New Roman" pitchFamily="34" charset="-120"/>
            </a:endParaRPr>
          </a:p>
        </p:txBody>
      </p:sp>
      <p:sp>
        <p:nvSpPr>
          <p:cNvPr id="19" name="Text 17"/>
          <p:cNvSpPr/>
          <p:nvPr/>
        </p:nvSpPr>
        <p:spPr>
          <a:xfrm>
            <a:off x="0" y="4890911"/>
            <a:ext cx="12192000" cy="160020"/>
          </a:xfrm>
          <a:prstGeom prst="rect">
            <a:avLst/>
          </a:prstGeom>
          <a:noFill/>
          <a:ln/>
        </p:spPr>
        <p:txBody>
          <a:bodyPr wrap="none" lIns="0" tIns="0" rIns="0" bIns="0" rtlCol="0" anchor="t"/>
          <a:lstStyle/>
          <a:p>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O</a:t>
            </a:r>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c</a:t>
            </a:r>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t</a:t>
            </a:r>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o</a:t>
            </a:r>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b</a:t>
            </a:r>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e</a:t>
            </a:r>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r</a:t>
            </a:r>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 </a:t>
            </a:r>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2</a:t>
            </a:r>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0</a:t>
            </a:r>
            <a:pPr algn="ctr" indent="0" marL="0">
              <a:buNone/>
            </a:pPr>
            <a:r>
              <a:rPr lang="en-US" sz="1050" spc="113" kern="0" dirty="0">
                <a:solidFill>
                  <a:srgbClr val="6F6656"/>
                </a:solidFill>
                <a:latin typeface="Times New Roman" pitchFamily="34" charset="0"/>
                <a:ea typeface="SimSun" pitchFamily="34" charset="-122"/>
                <a:cs typeface="Times New Roman" pitchFamily="34" charset="-120"/>
              </a:rPr>
              <a:t>2</a:t>
            </a:r>
            <a:pPr algn="ctr" indent="0" marL="0">
              <a:buNone/>
            </a:pPr>
            <a:r>
              <a:rPr lang="en-US" sz="1050" dirty="0">
                <a:solidFill>
                  <a:srgbClr val="6F6656"/>
                </a:solidFill>
                <a:latin typeface="Times New Roman" pitchFamily="34" charset="0"/>
                <a:ea typeface="SimSun" pitchFamily="34" charset="-122"/>
                <a:cs typeface="Times New Roman" pitchFamily="34" charset="-120"/>
              </a:rPr>
              <a:t>6</a:t>
            </a:r>
            <a:endParaRPr lang="en-US" sz="105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