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这份材料用微软、Alphabet、亚马逊、Meta、甲骨文、英伟达等公司的公开财报、电话会和监管文件，以及 PJM、LBNL、EIA 等机构的数据，判断 2026 至 2027 年 AI 资本开支的走势、钱流向了哪里、风险在哪，最后请投委会定配置方向。数据截至 2026 年 10 月 3 日。资本开支有两种口径：现金口径是现金流量表里的购置不动产和设备，公司口径是各家自己常用的说法（微软含融资租赁，Meta 含租赁本金，亚马逊用净额），同一张图只用一种，页脚写明。公司指引和研究判断分开写，研究判断会注明。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先说结论。第一，开支还在加速：微软、Alphabet、亚马逊、Meta 四家 2026 年指引合计 7,200 至 7,450 亿美元，中值约 7,325 亿，比 2025 年按各家口径算的约 4,100 亿高约 79%，7 月这一轮只有上调和会计口径调整。第二，也是我们认为最先出问题的地方：四家资本开支已经占到经营现金流的 96%，Alphabet 二季度自由现金流转负，开始发债、发股、签长租。第三，需求是真的，但集中在少数 AI 实验室，投资和采购互相缠绕。第四，约束正从芯片转向电力。研究判断（不是公司指引）：2027 年开支继续上升的证据很硬，微软、Alphabet、亚马逊、甲骨文都说会增加或供不应求。能涨多久取决于三件事：融资还顺不顺、实验室的收入撑不撑得起采购承诺、电能不能按时接上。最后一页请投委会定配置方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先看规模。四家公司 7 月给出的最新 2026 年资本开支指引，加起来是 7,200 至 7,450 亿美元，中值约 7,325 亿。2025 年按各家自己的口径算，四家合计约 4,100 亿，所以今年要多花约 79%。分家看，用中值对比：微软 +48%，Alphabet +119%，亚马逊 +71%，Meta +90%。这里用的是公司口径：微软含融资租赁，Meta 含租赁本金，亚马逊用净额。甲骨文的财年截至 5 月，不并进来：它 2027 财年的资本开支据路透报道最高约 950 亿，其中自有支出约 700 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这张图用现金口径，也就是现金流量表里的购置不动产和设备，四家口径一致，可以相加。2026 年二季度四家合计约 1,650 亿美元，比 2025 年二季度的约 882 亿高 87%，是 2024 年一季度约 443 亿的 3.7 倍。增量最大的是 Alphabet，单季从约 224 亿涨到约 449 亿，翻了一倍，后面几页会看到它也是第一个自由现金流转负、开始发股融资的。微软的财年截至 6 月，这里已经换算成日历季度。甲骨文的财季比日历季度早一个月结束，没有并进来：它截至 2026 年 8 月的财季资本开支约 285 亿美元。各家公司口径的数字和这里不同，例如微软含融资租赁，二季度公司口径是 410 亿，下一页的指引用的就是公司口径。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2026 年指引一路上调。Alphabet 从 2 月的 1,750 至 1,850 亿，4 月调到 1,800 至 1,900 亿，7 月再调到 1,950 至 2,050 亿。Meta 从 1 月的 1,150 至 1,350 亿，调到 4 月的 1,250 至 1,450 亿，7 月收窄到 1,300 至 1,450 亿。亚马逊 2 月说约 2,000 亿，7 月因为内存涨价调到约 2,200 亿，这个数字来自电话会，我们是从 Fortune 的报道核到的。微软 4 月给的 2026 日历年计划约 1,900 亿，其中约 250 亿来自零部件涨价，7 月变成约 1,750 亿，原因是把部分未来租赁从融资租赁改成了经营租赁，管理层明确说投资计划没变，所以它不是削减。四家最新指引合计 7,200 至 7,450 亿，中值约 7,325 亿，比 2025 年按各家口径算的约 4,100 亿高 79%。用全年指引减掉上半年实际，四家下半年平均每季要花约 2,100 至 2,220 亿，比二季度公司口径的约 1,701 亿再高 23% 至 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四家合计看，资本开支占经营现金流的比例从 2024 年一季度的 45% 升到 2026 年二季度的 96%。两者的差额，可以理解为扣掉建设投入后自己还剩多少现金，从 547 亿美元降到 67 亿。二季度四家经营现金流约 1,718 亿，现金资本开支约 1,650 亿。按全年指引，下半年每季还要多花几百亿，经营现金流要同步大涨才补得上，这就是后面看到发债、发股和签长租的原因。分开看比例更高：二季度 Alphabet 是 115%，亚马逊上半年是 138%，都已经超过自己的经营现金流。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自由现金流按各家自己的定义，期间不完全一样，所以只看方向，不横向排名。Alphabet 二季度是负 59 亿美元，一年前还是正 53 亿，同一季度它宣布了 847.5 亿美元的股权融资方案。亚马逊披露的是过去十二个月的数，负 76 亿，有媒体把它写成单季，是误读。Meta 二季度只剩 7.8 亿。甲骨文的财年截至 5 月，2026 财年全年负 237 亿，最新的 6 至 8 月财季负 54 亿，而且它当季经营现金流里含 114 亿客户预付款。微软日历二季度 196 亿，比一年前的 256 亿少 23%，管理层说 2027 财年自由现金流仍为正。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上一页的缺口，今年开始用外部资金补，方式分两类。第一类是直接发债和发股。亚马逊今年新发票据约 919 亿美元，长期债务面值从 2025 年底的 688 亿涨到 6 月底的 1,330 亿。Alphabet 上半年发债约 518 亿，6 月宣布 847.5 亿的股权融资方案，包括普通股、强制转换优先股、伯克希尔私募 100 亿和 400 亿的随行就市增发额度，当季到账净额 496 亿。甲骨文 200 亿的随行就市增发额度，一个季度就用完了。第二类是不直接上资产负债表的安排：长期租约、合资和担保。Meta 7 月新签了约 680 亿的租约，还和贝莱德在埃尔帕索合建 1 GW 园区，开发成本约 140 亿，贝莱德持股 80%，其中 125 亿是借款。英伟达为 SB Energy 在俄亥俄的园区提供担保，这个园区 20 年租给 OpenAI，担保上限 1,050 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这是已经签了、但还没开始起租的数据中心租约，所以不在资产负债表上。微软 3,291 亿美元，2027 至 2033 财年起租。甲骨文 2,880 亿，比 5 月底的 2,600 亿又多了。Meta 2,790 亿，7 月又新签了约 680 亿，2027 至 2028 年起租。亚马逊 1,372 亿。Alphabet 852 亿，2026 至 2031 年起租。五家合计约 1.12 万亿，加上 Meta 7 月新签的约 1.19 万亿。这是多年的承诺，不能当成某一年的开支，也不能和年度资本开支相加。它说明的是：今天的开支计划背后，还有一大笔已经锁定、要在未来几年付的钱。相对体量最重的是甲骨文，未起租租约大约是它 2026 财年经营现金流 320 亿的 9 倍。微软、Alphabet、亚马逊、Meta 的数截至 6 月底，甲骨文截至 8 月底。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需求是真的，但集中。微软商业剩余履约义务（RPO，已签合同但还没确认的收入）6,780 亿美元，同比 +84%，剔除 OpenAI 后只增长 25%，1 月时约 45% 来自 OpenAI，微软 2026 财年来自 OpenAI 的收入 241 亿。亚马逊向 OpenAI 投资 500 亿，OpenAI 则把在 AWS 的原有合同扩大 1,000 亿，期限 8 年。亚马逊也投资了 Anthropic，并提供最高 200 亿的融资额度，Anthropic 对 AWS 的承诺扩大超过 1,000 亿，期限 10 年。英伟达为 SB Energy 在俄亥俄的园区担保，园区 20 年租给 OpenAI，担保上限 1,050 亿。微软 RPO、谷歌云积压 5,140 亿、AWS 积压 4,960 亿、甲骨文 RPO 6,640 亿，四项合计约 2.35 万亿，但各家之间可能对应同一批 AI 实验室，合计不等于四份独立的需求。实验室这一端的数字目前都来自媒体报道：路透看到的 Anthropic 招股书显示，未来云、算力和基础设施义务 5,180 亿，2025 年收入近 46 亿，经营亏损超过 80 亿。彭博报道它 7 月底的年化收入约 650 亿。年化收入是报道口径，不能拿来和资本开支相减。投资方和客户互为彼此，是这条链最主要的风险点。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云厂商花出去的钱，先变成上游的收入。英伟达 FY2027 二季度（截至 2026 年 7 月）数据中心收入 890 亿美元，同比 +117%，GAAP 毛利率 75%，下季总收入指引 1,080 亿，不含中国数据中心计算收入。其中超大规模客户 487 亿，AI 云、工业和企业客户 403 亿，后者增长更快。博通 AI 半导体收入单季 167 亿，+221%，下季指引 217 亿。美光单季收入 542 亿，+379%，2027 年绝大部分 HBM 产能已经签约。台积电把 2026 年资本预算从 520 至 560 亿提高到 600 至 640 亿。内存涨价也直接推高了云厂商的账单：微软约 1,900 亿的 2026 年计划里，约 250 亿来自零部件涨价，亚马逊把指引从约 2,000 亿调到约 2,200 亿，原因也是内存成本。估值上，英伟达远期市盈率约 16.5 倍，是 2015 年 1 月以来最低（路透引 LSEG）。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约束正在从芯片转向电力。PJM 是美国东部最大的电网运营商，7 月公布的 2028/29 年度容量拍卖，出清价触及上限，每兆瓦每天 325 美元，总成本 164 亿美元，供给比可靠性标准少 6,831 兆瓦，连续两期全网不足，PJM 明确说负荷预测里持续加入了大型数据中心。德州州长 8 月上旬下令暂停新数据中心并网，先做审计，EIA 的短期能源展望也确认了这一点。LBNL 预测 2030 年美国数据中心用电 649 TWh，占全国 11.8%。电价也在上涨，EIA 数据显示 7 月居民电价同比 +4.9%，这是全国平均，不能都算在 AI 头上，但会让地方对数据中心更挑剔。厂商开始自己找电：微软重启三哩岛机组，Meta 签了最多 6.6 GW 的核电，甲骨文签了最多 2.8 GW 的燃料电池，英伟达担保的俄亥俄园区规划 4.25 GW。配图由 AI 生成，仅作示意。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市场不是普涨也不是普跌，而是在挑。二季度财报当天，云收入加速的微软和亚马逊各涨约 15%，现金流变差的 Alphabet 跌 7.1%、Meta 跌 8.0%。值得注意的是谷歌云二季度增长 82%，增速是三家里最快的，Alphabet 照样下跌，说明市场现在看的不只是收入，还有花了多少钱、钱从哪来。更极端的是甲骨文：6 月给出 2027 财年最高约 950 亿的资本开支和约 400 亿的融资计划后，股价从 6 月 1 日到 7 月 24 日跌了 53.5%，现在比 2025 年 9 月的高点低 56%。上游这边，费城半导体指数 6 月 22 日到 7 月 29 日从高点跌了 28.6%，英伟达远期市盈率约 16.5 倍，是 2015 年以来最低，估值压力已经从「市盈率太高」转向「盈利能不能持续」。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请投委会在三个方向里选一个。我们建议中间这个。理由是：钱最先流到上游，英伟达、博通、美光的收入都在翻倍增长，英伟达远期市盈率约 16.5 倍，是 2015 年以来最低，估值并不拥挤。约束正从芯片转向电力，PJM 容量价格顶格、德州暂停并网，电力的稀缺性会持续好几年。云厂商之间要分化，市场在奖励云收入加速、现金流还撑得住的公司，惩罚靠外部融资撑开支的公司。维持现状的问题在于，云厂商的自由现金流已经接近零或转负，一旦融资变贵，回撤会先落在它们身上。整体减配的问题在于，2027 年开支继续上升的证据很硬，微软、Alphabet、亚马逊、甲骨文都说会增加或供不应求，现在离场太早。中间方案自己的风险是电力受政策和电价牵制，居民电价上涨会让地方更难批新项目，见效也慢。三个改主意的信号：融资成本明显跳升、实验室的收入跟不上它们的采购承诺、电网接入进一步收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最后重复一遍要定的事：配置向上游算力链和电力倾斜，云厂商只保留云收入加速、自由现金流仍为正的。之后按季度盯三个信号：融资成本、AI 实验室的收入能不能撑起采购承诺、电网接入。任何一个明显转坏，回到这张表重新讨论。本材料不构成投资建议。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2062823"/>
            <a:ext cx="11582400" cy="171450"/>
          </a:xfrm>
          <a:prstGeom prst="rect">
            <a:avLst/>
          </a:prstGeom>
          <a:noFill/>
          <a:ln/>
        </p:spPr>
        <p:txBody>
          <a:bodyPr wrap="none" lIns="0" tIns="0" rIns="0" bIns="0" rtlCol="0" anchor="t"/>
          <a:lstStyle/>
          <a:p>
            <a:pPr algn="l" indent="0" marL="0">
              <a:buNone/>
            </a:pPr>
            <a:r>
              <a:rPr lang="en-US" sz="1125" dirty="0">
                <a:solidFill>
                  <a:srgbClr val="F0A63C"/>
                </a:solidFill>
                <a:latin typeface="Microsoft YaHei" pitchFamily="34" charset="0"/>
                <a:ea typeface="Microsoft YaHei" pitchFamily="34" charset="-122"/>
                <a:cs typeface="Microsoft YaHei" pitchFamily="34" charset="-120"/>
              </a:rPr>
              <a:t>投委会专题</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609600" y="2394559"/>
            <a:ext cx="11582400" cy="868680"/>
          </a:xfrm>
          <a:prstGeom prst="rect">
            <a:avLst/>
          </a:prstGeom>
          <a:noFill/>
          <a:ln/>
        </p:spPr>
        <p:txBody>
          <a:bodyPr wrap="none" lIns="0" tIns="0" rIns="0" bIns="0" rtlCol="0" anchor="t"/>
          <a:lstStyle/>
          <a:p>
            <a:pPr algn="l" indent="0" marL="0">
              <a:buNone/>
            </a:pPr>
            <a:r>
              <a:rPr lang="en-US" sz="5700" dirty="0">
                <a:solidFill>
                  <a:srgbClr val="F2EFE8"/>
                </a:solidFill>
                <a:latin typeface="Georgia" pitchFamily="34" charset="0"/>
                <a:ea typeface="Microsoft YaHei" pitchFamily="34" charset="-122"/>
                <a:cs typeface="Georgia" pitchFamily="34" charset="-120"/>
              </a:rPr>
              <a:t>AI 资本开支还能涨多久</a:t>
            </a:r>
            <a:endParaRPr lang="en-US" sz="5700" dirty="0">
              <a:latin typeface="Georgia" pitchFamily="34" charset="0"/>
              <a:ea typeface="Microsoft YaHei" pitchFamily="34" charset="-122"/>
              <a:cs typeface="Georgia" pitchFamily="34" charset="-120"/>
            </a:endParaRPr>
          </a:p>
        </p:txBody>
      </p:sp>
      <p:sp>
        <p:nvSpPr>
          <p:cNvPr id="33" name="Text 31"/>
          <p:cNvSpPr/>
          <p:nvPr/>
        </p:nvSpPr>
        <p:spPr>
          <a:xfrm>
            <a:off x="609600" y="3485302"/>
            <a:ext cx="11582400" cy="274320"/>
          </a:xfrm>
          <a:prstGeom prst="rect">
            <a:avLst/>
          </a:prstGeom>
          <a:noFill/>
          <a:ln/>
        </p:spPr>
        <p:txBody>
          <a:bodyPr wrap="none" lIns="0" tIns="0" rIns="0" bIns="0" rtlCol="0" anchor="t"/>
          <a:lstStyle/>
          <a:p>
            <a:pPr algn="l" indent="0" marL="0">
              <a:buNone/>
            </a:pPr>
            <a:r>
              <a:rPr lang="en-US" sz="1800" dirty="0">
                <a:solidFill>
                  <a:srgbClr val="9AA7B4"/>
                </a:solidFill>
                <a:latin typeface="Microsoft YaHei" pitchFamily="34" charset="0"/>
                <a:ea typeface="Microsoft YaHei" pitchFamily="34" charset="-122"/>
                <a:cs typeface="Microsoft YaHei" pitchFamily="34" charset="-120"/>
              </a:rPr>
              <a:t>2027 年还会涨，能涨多久要看钱、客户和电</a:t>
            </a:r>
            <a:endParaRPr lang="en-US" sz="1800" dirty="0">
              <a:latin typeface="Microsoft YaHei" pitchFamily="34" charset="0"/>
              <a:ea typeface="Microsoft YaHei" pitchFamily="34" charset="-122"/>
              <a:cs typeface="Microsoft YaHei" pitchFamily="34" charset="-120"/>
            </a:endParaRPr>
          </a:p>
        </p:txBody>
      </p:sp>
      <p:sp>
        <p:nvSpPr>
          <p:cNvPr id="34" name="Shape 32"/>
          <p:cNvSpPr/>
          <p:nvPr/>
        </p:nvSpPr>
        <p:spPr>
          <a:xfrm>
            <a:off x="609600" y="4476750"/>
            <a:ext cx="10972800" cy="9525"/>
          </a:xfrm>
          <a:prstGeom prst="rect">
            <a:avLst/>
          </a:prstGeom>
          <a:solidFill>
            <a:srgbClr val="2A3440"/>
          </a:solidFill>
          <a:ln/>
        </p:spPr>
      </p:sp>
      <p:sp>
        <p:nvSpPr>
          <p:cNvPr id="35" name="Text 33"/>
          <p:cNvSpPr/>
          <p:nvPr/>
        </p:nvSpPr>
        <p:spPr>
          <a:xfrm>
            <a:off x="609600" y="4719937"/>
            <a:ext cx="115824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2026 年四家指引中值</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4949573"/>
            <a:ext cx="11582400" cy="594360"/>
          </a:xfrm>
          <a:prstGeom prst="rect">
            <a:avLst/>
          </a:prstGeom>
          <a:noFill/>
          <a:ln/>
        </p:spPr>
        <p:txBody>
          <a:bodyPr wrap="none" lIns="0" tIns="0" rIns="0" bIns="0" rtlCol="0" anchor="t"/>
          <a:lstStyle/>
          <a:p>
            <a:pPr algn="l" indent="0" marL="0">
              <a:buNone/>
            </a:pPr>
            <a:r>
              <a:rPr lang="en-US" sz="3900" dirty="0">
                <a:solidFill>
                  <a:srgbClr val="F0A63C"/>
                </a:solidFill>
                <a:latin typeface="Georgia" pitchFamily="34" charset="0"/>
                <a:ea typeface="Microsoft YaHei" pitchFamily="34" charset="-122"/>
                <a:cs typeface="Georgia" pitchFamily="34" charset="-120"/>
              </a:rPr>
              <a:t>7,325</a:t>
            </a:r>
            <a:endParaRPr lang="en-US" sz="3900" dirty="0">
              <a:latin typeface="Georgia" pitchFamily="34" charset="0"/>
              <a:ea typeface="Microsoft YaHei" pitchFamily="34" charset="-122"/>
              <a:cs typeface="Georgia" pitchFamily="34" charset="-120"/>
            </a:endParaRPr>
          </a:p>
        </p:txBody>
      </p:sp>
      <p:sp>
        <p:nvSpPr>
          <p:cNvPr id="37" name="Text 35"/>
          <p:cNvSpPr/>
          <p:nvPr/>
        </p:nvSpPr>
        <p:spPr>
          <a:xfrm>
            <a:off x="609600" y="5615648"/>
            <a:ext cx="11582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亿美元</a:t>
            </a:r>
            <a:endParaRPr lang="en-US" sz="1125" dirty="0">
              <a:latin typeface="Microsoft YaHei" pitchFamily="34" charset="0"/>
              <a:ea typeface="Microsoft YaHei" pitchFamily="34" charset="-122"/>
              <a:cs typeface="Microsoft YaHei" pitchFamily="34" charset="-120"/>
            </a:endParaRPr>
          </a:p>
        </p:txBody>
      </p:sp>
      <p:sp>
        <p:nvSpPr>
          <p:cNvPr id="38" name="Text 36"/>
          <p:cNvSpPr/>
          <p:nvPr/>
        </p:nvSpPr>
        <p:spPr>
          <a:xfrm>
            <a:off x="609600" y="5863298"/>
            <a:ext cx="11582400" cy="171450"/>
          </a:xfrm>
          <a:prstGeom prst="rect">
            <a:avLst/>
          </a:prstGeom>
          <a:noFill/>
          <a:ln/>
        </p:spPr>
        <p:txBody>
          <a:bodyPr wrap="none" lIns="0" tIns="0" rIns="0" bIns="0" rtlCol="0" anchor="t"/>
          <a:lstStyle/>
          <a:p>
            <a:pPr algn="l" indent="0" marL="0">
              <a:buNone/>
            </a:pPr>
            <a:r>
              <a:rPr lang="en-US" sz="1125" b="1" dirty="0">
                <a:solidFill>
                  <a:srgbClr val="2FA97C"/>
                </a:solidFill>
                <a:latin typeface="Microsoft YaHei" pitchFamily="34" charset="0"/>
                <a:ea typeface="Microsoft YaHei" pitchFamily="34" charset="-122"/>
                <a:cs typeface="Microsoft YaHei" pitchFamily="34" charset="-120"/>
              </a:rPr>
              <a:t>▲ 79%</a:t>
            </a:r>
            <a:endParaRPr lang="en-US" sz="1125" dirty="0">
              <a:latin typeface="Microsoft YaHei" pitchFamily="34" charset="0"/>
              <a:ea typeface="Microsoft YaHei" pitchFamily="34" charset="-122"/>
              <a:cs typeface="Microsoft YaHei" pitchFamily="34" charset="-120"/>
            </a:endParaRPr>
          </a:p>
        </p:txBody>
      </p:sp>
      <p:sp>
        <p:nvSpPr>
          <p:cNvPr id="39" name="Shape 37"/>
          <p:cNvSpPr/>
          <p:nvPr/>
        </p:nvSpPr>
        <p:spPr>
          <a:xfrm>
            <a:off x="3162300" y="4705350"/>
            <a:ext cx="9525" cy="1428750"/>
          </a:xfrm>
          <a:prstGeom prst="rect">
            <a:avLst/>
          </a:prstGeom>
          <a:solidFill>
            <a:srgbClr val="2A3440"/>
          </a:solidFill>
          <a:ln/>
        </p:spPr>
      </p:sp>
      <p:sp>
        <p:nvSpPr>
          <p:cNvPr id="40" name="Text 38"/>
          <p:cNvSpPr/>
          <p:nvPr/>
        </p:nvSpPr>
        <p:spPr>
          <a:xfrm>
            <a:off x="3352800" y="4719937"/>
            <a:ext cx="88392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2026 年二季度资本开支占经营现金流</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3352800" y="4949573"/>
            <a:ext cx="88392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96%</a:t>
            </a:r>
            <a:endParaRPr lang="en-US" sz="3900" dirty="0">
              <a:latin typeface="Georgia" pitchFamily="34" charset="0"/>
              <a:ea typeface="Microsoft YaHei" pitchFamily="34" charset="-122"/>
              <a:cs typeface="Georgia" pitchFamily="34" charset="-120"/>
            </a:endParaRPr>
          </a:p>
        </p:txBody>
      </p:sp>
      <p:sp>
        <p:nvSpPr>
          <p:cNvPr id="42" name="Text 40"/>
          <p:cNvSpPr/>
          <p:nvPr/>
        </p:nvSpPr>
        <p:spPr>
          <a:xfrm>
            <a:off x="3352800" y="5863298"/>
            <a:ext cx="8839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两年前 45%</a:t>
            </a:r>
            <a:endParaRPr lang="en-US" sz="1125" dirty="0">
              <a:latin typeface="Microsoft YaHei" pitchFamily="34" charset="0"/>
              <a:ea typeface="Microsoft YaHei" pitchFamily="34" charset="-122"/>
              <a:cs typeface="Microsoft YaHei" pitchFamily="34" charset="-120"/>
            </a:endParaRPr>
          </a:p>
        </p:txBody>
      </p:sp>
      <p:sp>
        <p:nvSpPr>
          <p:cNvPr id="43" name="Shape 41"/>
          <p:cNvSpPr/>
          <p:nvPr/>
        </p:nvSpPr>
        <p:spPr>
          <a:xfrm>
            <a:off x="5905500" y="4705350"/>
            <a:ext cx="9525" cy="1428750"/>
          </a:xfrm>
          <a:prstGeom prst="rect">
            <a:avLst/>
          </a:prstGeom>
          <a:solidFill>
            <a:srgbClr val="2A3440"/>
          </a:solidFill>
          <a:ln/>
        </p:spPr>
      </p:sp>
      <p:sp>
        <p:nvSpPr>
          <p:cNvPr id="44" name="Text 42"/>
          <p:cNvSpPr/>
          <p:nvPr/>
        </p:nvSpPr>
        <p:spPr>
          <a:xfrm>
            <a:off x="6096000" y="471993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已签未起租的租约</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6096000" y="4949573"/>
            <a:ext cx="60960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1.12</a:t>
            </a:r>
            <a:endParaRPr lang="en-US" sz="3900" dirty="0">
              <a:latin typeface="Georgia" pitchFamily="34" charset="0"/>
              <a:ea typeface="Microsoft YaHei" pitchFamily="34" charset="-122"/>
              <a:cs typeface="Georgia" pitchFamily="34" charset="-120"/>
            </a:endParaRPr>
          </a:p>
        </p:txBody>
      </p:sp>
      <p:sp>
        <p:nvSpPr>
          <p:cNvPr id="46" name="Text 44"/>
          <p:cNvSpPr/>
          <p:nvPr/>
        </p:nvSpPr>
        <p:spPr>
          <a:xfrm>
            <a:off x="6096000" y="5615648"/>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万亿美元</a:t>
            </a:r>
            <a:endParaRPr lang="en-US" sz="1125" dirty="0">
              <a:latin typeface="Microsoft YaHei" pitchFamily="34" charset="0"/>
              <a:ea typeface="Microsoft YaHei" pitchFamily="34" charset="-122"/>
              <a:cs typeface="Microsoft YaHei" pitchFamily="34" charset="-120"/>
            </a:endParaRPr>
          </a:p>
        </p:txBody>
      </p:sp>
      <p:sp>
        <p:nvSpPr>
          <p:cNvPr id="47" name="Text 45"/>
          <p:cNvSpPr/>
          <p:nvPr/>
        </p:nvSpPr>
        <p:spPr>
          <a:xfrm>
            <a:off x="6096000" y="5863298"/>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五家合计</a:t>
            </a:r>
            <a:endParaRPr lang="en-US" sz="1125" dirty="0">
              <a:latin typeface="Microsoft YaHei" pitchFamily="34" charset="0"/>
              <a:ea typeface="Microsoft YaHei" pitchFamily="34" charset="-122"/>
              <a:cs typeface="Microsoft YaHei" pitchFamily="34" charset="-120"/>
            </a:endParaRPr>
          </a:p>
        </p:txBody>
      </p:sp>
      <p:sp>
        <p:nvSpPr>
          <p:cNvPr id="48" name="Shape 46"/>
          <p:cNvSpPr/>
          <p:nvPr/>
        </p:nvSpPr>
        <p:spPr>
          <a:xfrm>
            <a:off x="8648700" y="4705350"/>
            <a:ext cx="9525" cy="1428750"/>
          </a:xfrm>
          <a:prstGeom prst="rect">
            <a:avLst/>
          </a:prstGeom>
          <a:solidFill>
            <a:srgbClr val="2A3440"/>
          </a:solidFill>
          <a:ln/>
        </p:spPr>
      </p:sp>
      <p:sp>
        <p:nvSpPr>
          <p:cNvPr id="49" name="Text 47"/>
          <p:cNvSpPr/>
          <p:nvPr/>
        </p:nvSpPr>
        <p:spPr>
          <a:xfrm>
            <a:off x="8839200" y="4719937"/>
            <a:ext cx="33528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PJM 容量价格</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8839200" y="4949573"/>
            <a:ext cx="33528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325</a:t>
            </a:r>
            <a:endParaRPr lang="en-US" sz="3900" dirty="0">
              <a:latin typeface="Georgia" pitchFamily="34" charset="0"/>
              <a:ea typeface="Microsoft YaHei" pitchFamily="34" charset="-122"/>
              <a:cs typeface="Georgia" pitchFamily="34" charset="-120"/>
            </a:endParaRPr>
          </a:p>
        </p:txBody>
      </p:sp>
      <p:sp>
        <p:nvSpPr>
          <p:cNvPr id="51" name="Text 49"/>
          <p:cNvSpPr/>
          <p:nvPr/>
        </p:nvSpPr>
        <p:spPr>
          <a:xfrm>
            <a:off x="8839200" y="5615648"/>
            <a:ext cx="3352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美元/兆瓦/天</a:t>
            </a:r>
            <a:endParaRPr lang="en-US" sz="1125" dirty="0">
              <a:latin typeface="Microsoft YaHei" pitchFamily="34" charset="0"/>
              <a:ea typeface="Microsoft YaHei" pitchFamily="34" charset="-122"/>
              <a:cs typeface="Microsoft YaHei" pitchFamily="34" charset="-120"/>
            </a:endParaRPr>
          </a:p>
        </p:txBody>
      </p:sp>
      <p:sp>
        <p:nvSpPr>
          <p:cNvPr id="52" name="Text 50"/>
          <p:cNvSpPr/>
          <p:nvPr/>
        </p:nvSpPr>
        <p:spPr>
          <a:xfrm>
            <a:off x="8839200" y="5863298"/>
            <a:ext cx="3352800" cy="171450"/>
          </a:xfrm>
          <a:prstGeom prst="rect">
            <a:avLst/>
          </a:prstGeom>
          <a:noFill/>
          <a:ln/>
        </p:spPr>
        <p:txBody>
          <a:bodyPr wrap="none" lIns="0" tIns="0" rIns="0" bIns="0" rtlCol="0" anchor="t"/>
          <a:lstStyle/>
          <a:p>
            <a:pPr algn="l" indent="0" marL="0">
              <a:buNone/>
            </a:pPr>
            <a:r>
              <a:rPr lang="en-US" sz="1125" b="1" dirty="0">
                <a:solidFill>
                  <a:srgbClr val="F0A63C"/>
                </a:solidFill>
                <a:latin typeface="Microsoft YaHei" pitchFamily="34" charset="0"/>
                <a:ea typeface="Microsoft YaHei" pitchFamily="34" charset="-122"/>
                <a:cs typeface="Microsoft YaHei" pitchFamily="34" charset="-120"/>
              </a:rPr>
              <a:t>触及上限</a:t>
            </a:r>
            <a:endParaRPr lang="en-US" sz="11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结论：开支还在加速，先松动的会是钱，不是需求</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5400675" cy="22383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01</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5391150" cy="9525"/>
          </a:xfrm>
          <a:prstGeom prst="rect">
            <a:avLst/>
          </a:prstGeom>
          <a:solidFill>
            <a:srgbClr val="2A3440"/>
          </a:solidFill>
          <a:ln/>
        </p:spPr>
      </p:sp>
      <p:sp>
        <p:nvSpPr>
          <p:cNvPr id="35" name="Text 33"/>
          <p:cNvSpPr/>
          <p:nvPr/>
        </p:nvSpPr>
        <p:spPr>
          <a:xfrm>
            <a:off x="838200" y="2046762"/>
            <a:ext cx="11353800" cy="320040"/>
          </a:xfrm>
          <a:prstGeom prst="rect">
            <a:avLst/>
          </a:prstGeom>
          <a:noFill/>
          <a:ln/>
        </p:spPr>
        <p:txBody>
          <a:bodyPr wrap="none" lIns="0" tIns="0" rIns="0" bIns="0" rtlCol="0" anchor="t"/>
          <a:lstStyle/>
          <a:p>
            <a:pPr algn="l" indent="0" marL="0">
              <a:buNone/>
            </a:pPr>
            <a:r>
              <a:rPr lang="en-US" sz="2100" dirty="0">
                <a:solidFill>
                  <a:srgbClr val="F2EFE8"/>
                </a:solidFill>
                <a:latin typeface="Georgia" pitchFamily="34" charset="0"/>
                <a:ea typeface="Microsoft YaHei" pitchFamily="34" charset="-122"/>
                <a:cs typeface="Georgia" pitchFamily="34" charset="-120"/>
              </a:rPr>
              <a:t>开支还在上调</a:t>
            </a:r>
            <a:endParaRPr lang="en-US" sz="2100" dirty="0">
              <a:latin typeface="Georgia" pitchFamily="34" charset="0"/>
              <a:ea typeface="Microsoft YaHei" pitchFamily="34" charset="-122"/>
              <a:cs typeface="Georgia" pitchFamily="34" charset="-120"/>
            </a:endParaRPr>
          </a:p>
        </p:txBody>
      </p:sp>
      <p:sp>
        <p:nvSpPr>
          <p:cNvPr id="36" name="Text 34"/>
          <p:cNvSpPr/>
          <p:nvPr/>
        </p:nvSpPr>
        <p:spPr>
          <a:xfrm>
            <a:off x="838200" y="258814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四家 2026 年指引合计约 7,325 亿美元，比 2025 年高约八</a:t>
            </a:r>
            <a:endParaRPr lang="en-US" sz="1425" dirty="0">
              <a:latin typeface="Microsoft YaHei" pitchFamily="34" charset="0"/>
              <a:ea typeface="Microsoft YaHei" pitchFamily="34" charset="-122"/>
              <a:cs typeface="Microsoft YaHei" pitchFamily="34" charset="-120"/>
            </a:endParaRPr>
          </a:p>
        </p:txBody>
      </p:sp>
      <p:sp>
        <p:nvSpPr>
          <p:cNvPr id="37" name="Text 35"/>
          <p:cNvSpPr/>
          <p:nvPr/>
        </p:nvSpPr>
        <p:spPr>
          <a:xfrm>
            <a:off x="838200" y="287389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成，7 月没有一家下调。</a:t>
            </a:r>
            <a:endParaRPr lang="en-US" sz="1425" dirty="0">
              <a:latin typeface="Microsoft YaHei" pitchFamily="34" charset="0"/>
              <a:ea typeface="Microsoft YaHei" pitchFamily="34" charset="-122"/>
              <a:cs typeface="Microsoft YaHei" pitchFamily="34" charset="-120"/>
            </a:endParaRPr>
          </a:p>
        </p:txBody>
      </p:sp>
      <p:sp>
        <p:nvSpPr>
          <p:cNvPr id="38" name="Shape 36"/>
          <p:cNvSpPr/>
          <p:nvPr/>
        </p:nvSpPr>
        <p:spPr>
          <a:xfrm>
            <a:off x="6176963" y="1452563"/>
            <a:ext cx="5400675" cy="2238375"/>
          </a:xfrm>
          <a:prstGeom prst="rect">
            <a:avLst/>
          </a:prstGeom>
          <a:solidFill>
            <a:srgbClr val="171C22"/>
          </a:solidFill>
          <a:ln w="9525">
            <a:solidFill>
              <a:srgbClr val="F0A63C"/>
            </a:solidFill>
            <a:prstDash val="solid"/>
          </a:ln>
        </p:spPr>
      </p:sp>
      <p:sp>
        <p:nvSpPr>
          <p:cNvPr id="39" name="Text 37"/>
          <p:cNvSpPr/>
          <p:nvPr/>
        </p:nvSpPr>
        <p:spPr>
          <a:xfrm>
            <a:off x="6343650" y="1547750"/>
            <a:ext cx="5848350" cy="148590"/>
          </a:xfrm>
          <a:prstGeom prst="rect">
            <a:avLst/>
          </a:prstGeom>
          <a:noFill/>
          <a:ln/>
        </p:spPr>
        <p:txBody>
          <a:bodyPr wrap="none" lIns="0" tIns="0" rIns="0" bIns="0" rtlCol="0" anchor="t"/>
          <a:lstStyle/>
          <a:p>
            <a:pPr algn="l" indent="0" marL="0">
              <a:buNone/>
            </a:pPr>
            <a:r>
              <a:rPr lang="en-US" sz="975" dirty="0">
                <a:solidFill>
                  <a:srgbClr val="F0A63C"/>
                </a:solidFill>
                <a:latin typeface="Microsoft YaHei" pitchFamily="34" charset="0"/>
                <a:ea typeface="Microsoft YaHei" pitchFamily="34" charset="-122"/>
                <a:cs typeface="Microsoft YaHei" pitchFamily="34" charset="-120"/>
              </a:rPr>
              <a:t>02</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6181725" y="1781175"/>
            <a:ext cx="5391150" cy="9525"/>
          </a:xfrm>
          <a:prstGeom prst="rect">
            <a:avLst/>
          </a:prstGeom>
          <a:solidFill>
            <a:srgbClr val="2A3440"/>
          </a:solidFill>
          <a:ln/>
        </p:spPr>
      </p:sp>
      <p:sp>
        <p:nvSpPr>
          <p:cNvPr id="41" name="Text 39"/>
          <p:cNvSpPr/>
          <p:nvPr/>
        </p:nvSpPr>
        <p:spPr>
          <a:xfrm>
            <a:off x="6400800" y="2046762"/>
            <a:ext cx="5791200" cy="320040"/>
          </a:xfrm>
          <a:prstGeom prst="rect">
            <a:avLst/>
          </a:prstGeom>
          <a:noFill/>
          <a:ln/>
        </p:spPr>
        <p:txBody>
          <a:bodyPr wrap="none" lIns="0" tIns="0" rIns="0" bIns="0" rtlCol="0" anchor="t"/>
          <a:lstStyle/>
          <a:p>
            <a:pPr algn="l" indent="0" marL="0">
              <a:buNone/>
            </a:pPr>
            <a:r>
              <a:rPr lang="en-US" sz="2100" dirty="0">
                <a:solidFill>
                  <a:srgbClr val="F0A63C"/>
                </a:solidFill>
                <a:latin typeface="Georgia" pitchFamily="34" charset="0"/>
                <a:ea typeface="Microsoft YaHei" pitchFamily="34" charset="-122"/>
                <a:cs typeface="Georgia" pitchFamily="34" charset="-120"/>
              </a:rPr>
              <a:t>自有现金快不够了</a:t>
            </a:r>
            <a:endParaRPr lang="en-US" sz="2100" dirty="0">
              <a:latin typeface="Georgia" pitchFamily="34" charset="0"/>
              <a:ea typeface="Microsoft YaHei" pitchFamily="34" charset="-122"/>
              <a:cs typeface="Georgia" pitchFamily="34" charset="-120"/>
            </a:endParaRPr>
          </a:p>
        </p:txBody>
      </p:sp>
      <p:sp>
        <p:nvSpPr>
          <p:cNvPr id="42" name="Text 40"/>
          <p:cNvSpPr/>
          <p:nvPr/>
        </p:nvSpPr>
        <p:spPr>
          <a:xfrm>
            <a:off x="6400800" y="2588144"/>
            <a:ext cx="57912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资本开支已占经营现金流的 96%，缺口开始靠发债、发股和长</a:t>
            </a:r>
            <a:endParaRPr lang="en-US" sz="1425" dirty="0">
              <a:latin typeface="Microsoft YaHei" pitchFamily="34" charset="0"/>
              <a:ea typeface="Microsoft YaHei" pitchFamily="34" charset="-122"/>
              <a:cs typeface="Microsoft YaHei" pitchFamily="34" charset="-120"/>
            </a:endParaRPr>
          </a:p>
        </p:txBody>
      </p:sp>
      <p:sp>
        <p:nvSpPr>
          <p:cNvPr id="43" name="Text 41"/>
          <p:cNvSpPr/>
          <p:nvPr/>
        </p:nvSpPr>
        <p:spPr>
          <a:xfrm>
            <a:off x="6400800" y="2873894"/>
            <a:ext cx="57912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期租约补。</a:t>
            </a:r>
            <a:endParaRPr lang="en-US" sz="1425" dirty="0">
              <a:latin typeface="Microsoft YaHei" pitchFamily="34" charset="0"/>
              <a:ea typeface="Microsoft YaHei" pitchFamily="34" charset="-122"/>
              <a:cs typeface="Microsoft YaHei" pitchFamily="34" charset="-120"/>
            </a:endParaRPr>
          </a:p>
        </p:txBody>
      </p:sp>
      <p:sp>
        <p:nvSpPr>
          <p:cNvPr id="44" name="Shape 42"/>
          <p:cNvSpPr/>
          <p:nvPr/>
        </p:nvSpPr>
        <p:spPr>
          <a:xfrm>
            <a:off x="614363" y="3852863"/>
            <a:ext cx="5400675" cy="2238375"/>
          </a:xfrm>
          <a:prstGeom prst="rect">
            <a:avLst/>
          </a:prstGeom>
          <a:solidFill>
            <a:srgbClr val="171C22"/>
          </a:solidFill>
          <a:ln w="9525">
            <a:solidFill>
              <a:srgbClr val="2A3440"/>
            </a:solidFill>
            <a:prstDash val="solid"/>
          </a:ln>
        </p:spPr>
      </p:sp>
      <p:sp>
        <p:nvSpPr>
          <p:cNvPr id="45" name="Text 43"/>
          <p:cNvSpPr/>
          <p:nvPr/>
        </p:nvSpPr>
        <p:spPr>
          <a:xfrm>
            <a:off x="781050" y="39480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03</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619125" y="4181475"/>
            <a:ext cx="5391150" cy="9525"/>
          </a:xfrm>
          <a:prstGeom prst="rect">
            <a:avLst/>
          </a:prstGeom>
          <a:solidFill>
            <a:srgbClr val="2A3440"/>
          </a:solidFill>
          <a:ln/>
        </p:spPr>
      </p:sp>
      <p:sp>
        <p:nvSpPr>
          <p:cNvPr id="47" name="Text 45"/>
          <p:cNvSpPr/>
          <p:nvPr/>
        </p:nvSpPr>
        <p:spPr>
          <a:xfrm>
            <a:off x="838200" y="4447062"/>
            <a:ext cx="11353800" cy="320040"/>
          </a:xfrm>
          <a:prstGeom prst="rect">
            <a:avLst/>
          </a:prstGeom>
          <a:noFill/>
          <a:ln/>
        </p:spPr>
        <p:txBody>
          <a:bodyPr wrap="none" lIns="0" tIns="0" rIns="0" bIns="0" rtlCol="0" anchor="t"/>
          <a:lstStyle/>
          <a:p>
            <a:pPr algn="l" indent="0" marL="0">
              <a:buNone/>
            </a:pPr>
            <a:r>
              <a:rPr lang="en-US" sz="2100" dirty="0">
                <a:solidFill>
                  <a:srgbClr val="F2EFE8"/>
                </a:solidFill>
                <a:latin typeface="Georgia" pitchFamily="34" charset="0"/>
                <a:ea typeface="Microsoft YaHei" pitchFamily="34" charset="-122"/>
                <a:cs typeface="Georgia" pitchFamily="34" charset="-120"/>
              </a:rPr>
              <a:t>需求押在少数客户身上</a:t>
            </a:r>
            <a:endParaRPr lang="en-US" sz="2100" dirty="0">
              <a:latin typeface="Georgia" pitchFamily="34" charset="0"/>
              <a:ea typeface="Microsoft YaHei" pitchFamily="34" charset="-122"/>
              <a:cs typeface="Georgia" pitchFamily="34" charset="-120"/>
            </a:endParaRPr>
          </a:p>
        </p:txBody>
      </p:sp>
      <p:sp>
        <p:nvSpPr>
          <p:cNvPr id="48" name="Text 46"/>
          <p:cNvSpPr/>
          <p:nvPr/>
        </p:nvSpPr>
        <p:spPr>
          <a:xfrm>
            <a:off x="838200" y="498844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订单集中在几家 AI 实验室，投资方和客户常常是同一批</a:t>
            </a:r>
            <a:endParaRPr lang="en-US" sz="1425" dirty="0">
              <a:latin typeface="Microsoft YaHei" pitchFamily="34" charset="0"/>
              <a:ea typeface="Microsoft YaHei" pitchFamily="34" charset="-122"/>
              <a:cs typeface="Microsoft YaHei" pitchFamily="34" charset="-120"/>
            </a:endParaRPr>
          </a:p>
        </p:txBody>
      </p:sp>
      <p:sp>
        <p:nvSpPr>
          <p:cNvPr id="49" name="Text 47"/>
          <p:cNvSpPr/>
          <p:nvPr/>
        </p:nvSpPr>
        <p:spPr>
          <a:xfrm>
            <a:off x="838200" y="5274194"/>
            <a:ext cx="113538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公司。</a:t>
            </a:r>
            <a:endParaRPr lang="en-US" sz="1425" dirty="0">
              <a:latin typeface="Microsoft YaHei" pitchFamily="34" charset="0"/>
              <a:ea typeface="Microsoft YaHei" pitchFamily="34" charset="-122"/>
              <a:cs typeface="Microsoft YaHei" pitchFamily="34" charset="-120"/>
            </a:endParaRPr>
          </a:p>
        </p:txBody>
      </p:sp>
      <p:sp>
        <p:nvSpPr>
          <p:cNvPr id="50" name="Shape 48"/>
          <p:cNvSpPr/>
          <p:nvPr/>
        </p:nvSpPr>
        <p:spPr>
          <a:xfrm>
            <a:off x="6176963" y="3852863"/>
            <a:ext cx="5400675" cy="2238375"/>
          </a:xfrm>
          <a:prstGeom prst="rect">
            <a:avLst/>
          </a:prstGeom>
          <a:solidFill>
            <a:srgbClr val="171C22"/>
          </a:solidFill>
          <a:ln w="9525">
            <a:solidFill>
              <a:srgbClr val="2A3440"/>
            </a:solidFill>
            <a:prstDash val="solid"/>
          </a:ln>
        </p:spPr>
      </p:sp>
      <p:sp>
        <p:nvSpPr>
          <p:cNvPr id="51" name="Text 49"/>
          <p:cNvSpPr/>
          <p:nvPr/>
        </p:nvSpPr>
        <p:spPr>
          <a:xfrm>
            <a:off x="6343650" y="3948050"/>
            <a:ext cx="58483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04</a:t>
            </a:r>
            <a:endParaRPr lang="en-US" sz="975" dirty="0">
              <a:latin typeface="Microsoft YaHei" pitchFamily="34" charset="0"/>
              <a:ea typeface="Microsoft YaHei" pitchFamily="34" charset="-122"/>
              <a:cs typeface="Microsoft YaHei" pitchFamily="34" charset="-120"/>
            </a:endParaRPr>
          </a:p>
        </p:txBody>
      </p:sp>
      <p:sp>
        <p:nvSpPr>
          <p:cNvPr id="52" name="Shape 50"/>
          <p:cNvSpPr/>
          <p:nvPr/>
        </p:nvSpPr>
        <p:spPr>
          <a:xfrm>
            <a:off x="6181725" y="4181475"/>
            <a:ext cx="5391150" cy="9525"/>
          </a:xfrm>
          <a:prstGeom prst="rect">
            <a:avLst/>
          </a:prstGeom>
          <a:solidFill>
            <a:srgbClr val="2A3440"/>
          </a:solidFill>
          <a:ln/>
        </p:spPr>
      </p:sp>
      <p:sp>
        <p:nvSpPr>
          <p:cNvPr id="53" name="Text 51"/>
          <p:cNvSpPr/>
          <p:nvPr/>
        </p:nvSpPr>
        <p:spPr>
          <a:xfrm>
            <a:off x="6400800" y="4447062"/>
            <a:ext cx="5791200" cy="320040"/>
          </a:xfrm>
          <a:prstGeom prst="rect">
            <a:avLst/>
          </a:prstGeom>
          <a:noFill/>
          <a:ln/>
        </p:spPr>
        <p:txBody>
          <a:bodyPr wrap="none" lIns="0" tIns="0" rIns="0" bIns="0" rtlCol="0" anchor="t"/>
          <a:lstStyle/>
          <a:p>
            <a:pPr algn="l" indent="0" marL="0">
              <a:buNone/>
            </a:pPr>
            <a:r>
              <a:rPr lang="en-US" sz="2100" dirty="0">
                <a:solidFill>
                  <a:srgbClr val="F2EFE8"/>
                </a:solidFill>
                <a:latin typeface="Georgia" pitchFamily="34" charset="0"/>
                <a:ea typeface="Microsoft YaHei" pitchFamily="34" charset="-122"/>
                <a:cs typeface="Georgia" pitchFamily="34" charset="-120"/>
              </a:rPr>
              <a:t>瓶颈转向电力</a:t>
            </a:r>
            <a:endParaRPr lang="en-US" sz="2100" dirty="0">
              <a:latin typeface="Georgia" pitchFamily="34" charset="0"/>
              <a:ea typeface="Microsoft YaHei" pitchFamily="34" charset="-122"/>
              <a:cs typeface="Georgia" pitchFamily="34" charset="-120"/>
            </a:endParaRPr>
          </a:p>
        </p:txBody>
      </p:sp>
      <p:sp>
        <p:nvSpPr>
          <p:cNvPr id="54" name="Text 52"/>
          <p:cNvSpPr/>
          <p:nvPr/>
        </p:nvSpPr>
        <p:spPr>
          <a:xfrm>
            <a:off x="6400800" y="4988444"/>
            <a:ext cx="57912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东部电网容量价格触顶，德州暂停新数据中心并网。</a:t>
            </a:r>
            <a:endParaRPr lang="en-US" sz="14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四家 2026 年资本开支指引中值 7,325 亿美元，比去年高约八成</a:t>
            </a:r>
            <a:endParaRPr lang="en-US" sz="2325" dirty="0">
              <a:latin typeface="Georgia" pitchFamily="34" charset="0"/>
              <a:ea typeface="Microsoft YaHei" pitchFamily="34" charset="-122"/>
              <a:cs typeface="Georgia" pitchFamily="34" charset="-120"/>
            </a:endParaRPr>
          </a:p>
        </p:txBody>
      </p:sp>
      <p:sp>
        <p:nvSpPr>
          <p:cNvPr id="32" name="Text 30"/>
          <p:cNvSpPr/>
          <p:nvPr/>
        </p:nvSpPr>
        <p:spPr>
          <a:xfrm>
            <a:off x="609600" y="1653248"/>
            <a:ext cx="11582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微软、Alphabet、亚马逊、Meta 2026 年资本开支指引中值</a:t>
            </a:r>
            <a:endParaRPr lang="en-US" sz="1125" dirty="0">
              <a:latin typeface="Microsoft YaHei" pitchFamily="34" charset="0"/>
              <a:ea typeface="Microsoft YaHei" pitchFamily="34" charset="-122"/>
              <a:cs typeface="Microsoft YaHei" pitchFamily="34" charset="-120"/>
            </a:endParaRPr>
          </a:p>
        </p:txBody>
      </p:sp>
      <p:sp>
        <p:nvSpPr>
          <p:cNvPr id="33" name="Text 31"/>
          <p:cNvSpPr/>
          <p:nvPr/>
        </p:nvSpPr>
        <p:spPr>
          <a:xfrm>
            <a:off x="552450" y="1726964"/>
            <a:ext cx="11639550" cy="2286000"/>
          </a:xfrm>
          <a:prstGeom prst="rect">
            <a:avLst/>
          </a:prstGeom>
          <a:noFill/>
          <a:ln/>
        </p:spPr>
        <p:txBody>
          <a:bodyPr wrap="none" lIns="0" tIns="0" rIns="0" bIns="0" rtlCol="0" anchor="t"/>
          <a:lstStyle/>
          <a:p>
            <a:pPr algn="l" indent="0" marL="0">
              <a:buNone/>
            </a:pPr>
            <a:r>
              <a:rPr lang="en-US" sz="15000" dirty="0">
                <a:solidFill>
                  <a:srgbClr val="F0A63C"/>
                </a:solidFill>
                <a:latin typeface="Georgia" pitchFamily="34" charset="0"/>
                <a:ea typeface="Microsoft YaHei" pitchFamily="34" charset="-122"/>
                <a:cs typeface="Georgia" pitchFamily="34" charset="-120"/>
              </a:rPr>
              <a:t>7,325</a:t>
            </a:r>
            <a:endParaRPr lang="en-US" sz="15000" dirty="0">
              <a:latin typeface="Georgia" pitchFamily="34" charset="0"/>
              <a:ea typeface="Microsoft YaHei" pitchFamily="34" charset="-122"/>
              <a:cs typeface="Georgia" pitchFamily="34" charset="-120"/>
            </a:endParaRPr>
          </a:p>
        </p:txBody>
      </p:sp>
      <p:sp>
        <p:nvSpPr>
          <p:cNvPr id="34" name="Text 32"/>
          <p:cNvSpPr/>
          <p:nvPr/>
        </p:nvSpPr>
        <p:spPr>
          <a:xfrm>
            <a:off x="609600" y="4001791"/>
            <a:ext cx="11582400" cy="411480"/>
          </a:xfrm>
          <a:prstGeom prst="rect">
            <a:avLst/>
          </a:prstGeom>
          <a:noFill/>
          <a:ln/>
        </p:spPr>
        <p:txBody>
          <a:bodyPr wrap="none" lIns="0" tIns="0" rIns="0" bIns="0" rtlCol="0" anchor="t"/>
          <a:lstStyle/>
          <a:p>
            <a:pPr algn="l" indent="0" marL="0">
              <a:buNone/>
            </a:pPr>
            <a:r>
              <a:rPr lang="en-US" sz="2700" dirty="0">
                <a:solidFill>
                  <a:srgbClr val="F2EFE8"/>
                </a:solidFill>
                <a:latin typeface="Georgia" pitchFamily="34" charset="0"/>
                <a:ea typeface="Microsoft YaHei" pitchFamily="34" charset="-122"/>
                <a:cs typeface="Georgia" pitchFamily="34" charset="-120"/>
              </a:rPr>
              <a:t>亿美元</a:t>
            </a:r>
            <a:endParaRPr lang="en-US" sz="2700" dirty="0">
              <a:latin typeface="Georgia" pitchFamily="34" charset="0"/>
              <a:ea typeface="Microsoft YaHei" pitchFamily="34" charset="-122"/>
              <a:cs typeface="Georgia" pitchFamily="34" charset="-120"/>
            </a:endParaRPr>
          </a:p>
        </p:txBody>
      </p:sp>
      <p:sp>
        <p:nvSpPr>
          <p:cNvPr id="35" name="Text 33"/>
          <p:cNvSpPr/>
          <p:nvPr/>
        </p:nvSpPr>
        <p:spPr>
          <a:xfrm>
            <a:off x="609600" y="4664594"/>
            <a:ext cx="115824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区间 7,200 至 7,450 亿美元，7 月这一轮财报只有上调和口径调整，没有</a:t>
            </a:r>
            <a:endParaRPr lang="en-US" sz="1425"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4950344"/>
            <a:ext cx="11582400" cy="217170"/>
          </a:xfrm>
          <a:prstGeom prst="rect">
            <a:avLst/>
          </a:prstGeom>
          <a:noFill/>
          <a:ln/>
        </p:spPr>
        <p:txBody>
          <a:bodyPr wrap="none" lIns="0" tIns="0" rIns="0" bIns="0" rtlCol="0" anchor="t"/>
          <a:lstStyle/>
          <a:p>
            <a:pPr algn="l" indent="0" marL="0">
              <a:buNone/>
            </a:pPr>
            <a:r>
              <a:rPr lang="en-US" sz="1425" dirty="0">
                <a:solidFill>
                  <a:srgbClr val="D8D9D8"/>
                </a:solidFill>
                <a:latin typeface="Microsoft YaHei" pitchFamily="34" charset="0"/>
                <a:ea typeface="Microsoft YaHei" pitchFamily="34" charset="-122"/>
                <a:cs typeface="Microsoft YaHei" pitchFamily="34" charset="-120"/>
              </a:rPr>
              <a:t>一家下调。</a:t>
            </a:r>
            <a:endParaRPr lang="en-US" sz="1425" dirty="0">
              <a:latin typeface="Microsoft YaHei" pitchFamily="34" charset="0"/>
              <a:ea typeface="Microsoft YaHei" pitchFamily="34" charset="-122"/>
              <a:cs typeface="Microsoft YaHei" pitchFamily="34" charset="-120"/>
            </a:endParaRPr>
          </a:p>
        </p:txBody>
      </p:sp>
      <p:sp>
        <p:nvSpPr>
          <p:cNvPr id="37" name="Shape 35"/>
          <p:cNvSpPr/>
          <p:nvPr/>
        </p:nvSpPr>
        <p:spPr>
          <a:xfrm>
            <a:off x="7243763" y="1643063"/>
            <a:ext cx="4333875" cy="3609975"/>
          </a:xfrm>
          <a:prstGeom prst="rect">
            <a:avLst/>
          </a:prstGeom>
          <a:solidFill>
            <a:srgbClr val="171C22"/>
          </a:solidFill>
          <a:ln w="9525">
            <a:solidFill>
              <a:srgbClr val="2A3440"/>
            </a:solidFill>
            <a:prstDash val="solid"/>
          </a:ln>
        </p:spPr>
      </p:sp>
      <p:sp>
        <p:nvSpPr>
          <p:cNvPr id="38" name="Text 36"/>
          <p:cNvSpPr/>
          <p:nvPr/>
        </p:nvSpPr>
        <p:spPr>
          <a:xfrm>
            <a:off x="7410450" y="1738250"/>
            <a:ext cx="4781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与 2025 年对比</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0" y="17382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亿美元</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7248525" y="1971675"/>
            <a:ext cx="4324350" cy="9525"/>
          </a:xfrm>
          <a:prstGeom prst="rect">
            <a:avLst/>
          </a:prstGeom>
          <a:solidFill>
            <a:srgbClr val="2A3440"/>
          </a:solidFill>
          <a:ln/>
        </p:spPr>
      </p:sp>
      <p:sp>
        <p:nvSpPr>
          <p:cNvPr id="41" name="Text 39"/>
          <p:cNvSpPr/>
          <p:nvPr/>
        </p:nvSpPr>
        <p:spPr>
          <a:xfrm>
            <a:off x="7448550" y="2205698"/>
            <a:ext cx="47434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2025 年实际</a:t>
            </a:r>
            <a:endParaRPr lang="en-US" sz="1125" dirty="0">
              <a:latin typeface="Microsoft YaHei" pitchFamily="34" charset="0"/>
              <a:ea typeface="Microsoft YaHei" pitchFamily="34" charset="-122"/>
              <a:cs typeface="Microsoft YaHei" pitchFamily="34" charset="-120"/>
            </a:endParaRPr>
          </a:p>
        </p:txBody>
      </p:sp>
      <p:sp>
        <p:nvSpPr>
          <p:cNvPr id="42" name="Shape 40"/>
          <p:cNvSpPr/>
          <p:nvPr/>
        </p:nvSpPr>
        <p:spPr>
          <a:xfrm>
            <a:off x="7448550" y="2476500"/>
            <a:ext cx="2020814" cy="419100"/>
          </a:xfrm>
          <a:prstGeom prst="rect">
            <a:avLst/>
          </a:prstGeom>
          <a:solidFill>
            <a:srgbClr val="56677A"/>
          </a:solidFill>
          <a:ln/>
        </p:spPr>
      </p:sp>
      <p:sp>
        <p:nvSpPr>
          <p:cNvPr id="43" name="Text 41"/>
          <p:cNvSpPr/>
          <p:nvPr/>
        </p:nvSpPr>
        <p:spPr>
          <a:xfrm>
            <a:off x="0" y="2587783"/>
            <a:ext cx="9374114" cy="205740"/>
          </a:xfrm>
          <a:prstGeom prst="rect">
            <a:avLst/>
          </a:prstGeom>
          <a:noFill/>
          <a:ln/>
        </p:spPr>
        <p:txBody>
          <a:bodyPr wrap="none" lIns="0" tIns="0" rIns="0" bIns="0" rtlCol="0" anchor="t"/>
          <a:lstStyle/>
          <a:p>
            <a:pPr algn="r" indent="0" marL="0">
              <a:buNone/>
            </a:pPr>
            <a:r>
              <a:rPr lang="en-US" sz="1350" b="1" dirty="0">
                <a:solidFill>
                  <a:srgbClr val="FFFFFF"/>
                </a:solidFill>
                <a:latin typeface="Microsoft YaHei" pitchFamily="34" charset="0"/>
                <a:ea typeface="Microsoft YaHei" pitchFamily="34" charset="-122"/>
                <a:cs typeface="Microsoft YaHei" pitchFamily="34" charset="-120"/>
              </a:rPr>
              <a:t>4,100</a:t>
            </a:r>
            <a:endParaRPr lang="en-US" sz="1350" dirty="0">
              <a:latin typeface="Microsoft YaHei" pitchFamily="34" charset="0"/>
              <a:ea typeface="Microsoft YaHei" pitchFamily="34" charset="-122"/>
              <a:cs typeface="Microsoft YaHei" pitchFamily="34" charset="-120"/>
            </a:endParaRPr>
          </a:p>
        </p:txBody>
      </p:sp>
      <p:sp>
        <p:nvSpPr>
          <p:cNvPr id="44" name="Text 42"/>
          <p:cNvSpPr/>
          <p:nvPr/>
        </p:nvSpPr>
        <p:spPr>
          <a:xfrm>
            <a:off x="7448550" y="3348698"/>
            <a:ext cx="47434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2026 年指引中值</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7448550" y="3619500"/>
            <a:ext cx="3610356" cy="419100"/>
          </a:xfrm>
          <a:prstGeom prst="rect">
            <a:avLst/>
          </a:prstGeom>
          <a:solidFill>
            <a:srgbClr val="F0A63C"/>
          </a:solidFill>
          <a:ln/>
        </p:spPr>
      </p:sp>
      <p:sp>
        <p:nvSpPr>
          <p:cNvPr id="46" name="Text 44"/>
          <p:cNvSpPr/>
          <p:nvPr/>
        </p:nvSpPr>
        <p:spPr>
          <a:xfrm>
            <a:off x="0" y="3730783"/>
            <a:ext cx="10963656" cy="205740"/>
          </a:xfrm>
          <a:prstGeom prst="rect">
            <a:avLst/>
          </a:prstGeom>
          <a:noFill/>
          <a:ln/>
        </p:spPr>
        <p:txBody>
          <a:bodyPr wrap="none" lIns="0" tIns="0" rIns="0" bIns="0" rtlCol="0" anchor="t"/>
          <a:lstStyle/>
          <a:p>
            <a:pPr algn="r" indent="0" marL="0">
              <a:buNone/>
            </a:pPr>
            <a:r>
              <a:rPr lang="en-US" sz="1350" b="1" dirty="0">
                <a:solidFill>
                  <a:srgbClr val="0A0E14"/>
                </a:solidFill>
                <a:latin typeface="Microsoft YaHei" pitchFamily="34" charset="0"/>
                <a:ea typeface="Microsoft YaHei" pitchFamily="34" charset="-122"/>
                <a:cs typeface="Microsoft YaHei" pitchFamily="34" charset="-120"/>
              </a:rPr>
              <a:t>7,325</a:t>
            </a:r>
            <a:endParaRPr lang="en-US" sz="1350" dirty="0">
              <a:latin typeface="Microsoft YaHei" pitchFamily="34" charset="0"/>
              <a:ea typeface="Microsoft YaHei" pitchFamily="34" charset="-122"/>
              <a:cs typeface="Microsoft YaHei" pitchFamily="34" charset="-120"/>
            </a:endParaRPr>
          </a:p>
        </p:txBody>
      </p:sp>
      <p:sp>
        <p:nvSpPr>
          <p:cNvPr id="47" name="Text 45"/>
          <p:cNvSpPr/>
          <p:nvPr/>
        </p:nvSpPr>
        <p:spPr>
          <a:xfrm>
            <a:off x="7448550" y="4485763"/>
            <a:ext cx="4743450" cy="342900"/>
          </a:xfrm>
          <a:prstGeom prst="rect">
            <a:avLst/>
          </a:prstGeom>
          <a:noFill/>
          <a:ln/>
        </p:spPr>
        <p:txBody>
          <a:bodyPr wrap="none" lIns="0" tIns="0" rIns="0" bIns="0" rtlCol="0" anchor="t"/>
          <a:lstStyle/>
          <a:p>
            <a:pPr algn="l" indent="0" marL="0">
              <a:buNone/>
            </a:pPr>
            <a:r>
              <a:rPr lang="en-US" sz="2250" dirty="0">
                <a:solidFill>
                  <a:srgbClr val="2FA97C"/>
                </a:solidFill>
                <a:latin typeface="Georgia" pitchFamily="34" charset="0"/>
                <a:ea typeface="Microsoft YaHei" pitchFamily="34" charset="-122"/>
                <a:cs typeface="Georgia" pitchFamily="34" charset="-120"/>
              </a:rPr>
              <a:t>▲ 79%</a:t>
            </a:r>
            <a:endParaRPr lang="en-US" sz="2250" dirty="0">
              <a:latin typeface="Georgia" pitchFamily="34" charset="0"/>
              <a:ea typeface="Microsoft YaHei" pitchFamily="34" charset="-122"/>
              <a:cs typeface="Georgia" pitchFamily="34" charset="-120"/>
            </a:endParaRPr>
          </a:p>
        </p:txBody>
      </p:sp>
      <p:sp>
        <p:nvSpPr>
          <p:cNvPr id="48" name="Text 46"/>
          <p:cNvSpPr/>
          <p:nvPr/>
        </p:nvSpPr>
        <p:spPr>
          <a:xfrm>
            <a:off x="8510597" y="4615885"/>
            <a:ext cx="3681403" cy="182880"/>
          </a:xfrm>
          <a:prstGeom prst="rect">
            <a:avLst/>
          </a:prstGeom>
          <a:noFill/>
          <a:ln/>
        </p:spPr>
        <p:txBody>
          <a:bodyPr wrap="none" lIns="0" tIns="0" rIns="0" bIns="0" rtlCol="0" anchor="t"/>
          <a:lstStyle/>
          <a:p>
            <a:pPr algn="l" indent="0" marL="0">
              <a:buNone/>
            </a:pPr>
            <a:r>
              <a:rPr lang="en-US" sz="1200" dirty="0">
                <a:solidFill>
                  <a:srgbClr val="9AA7B4"/>
                </a:solidFill>
                <a:latin typeface="Microsoft YaHei" pitchFamily="34" charset="0"/>
                <a:ea typeface="Microsoft YaHei" pitchFamily="34" charset="-122"/>
                <a:cs typeface="Microsoft YaHei" pitchFamily="34" charset="-120"/>
              </a:rPr>
              <a:t>一年多出约 3,200 亿美元</a:t>
            </a:r>
            <a:endParaRPr lang="en-US" sz="1200" dirty="0">
              <a:latin typeface="Microsoft YaHei" pitchFamily="34" charset="0"/>
              <a:ea typeface="Microsoft YaHei" pitchFamily="34" charset="-122"/>
              <a:cs typeface="Microsoft YaHei" pitchFamily="34" charset="-120"/>
            </a:endParaRPr>
          </a:p>
        </p:txBody>
      </p:sp>
      <p:sp>
        <p:nvSpPr>
          <p:cNvPr id="49" name="Text 47"/>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来源：各公司新闻稿和电话会（2026 年 7 月），研究团队计算。公司口径</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四家单季资本开支一年涨了 87%，Alphabet 一家翻了一倍</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四家季度资本开支</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亿美元</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10953750" cy="9525"/>
          </a:xfrm>
          <a:prstGeom prst="rect">
            <a:avLst/>
          </a:prstGeom>
          <a:solidFill>
            <a:srgbClr val="2A3440"/>
          </a:solidFill>
          <a:ln/>
        </p:spPr>
      </p:sp>
      <p:sp>
        <p:nvSpPr>
          <p:cNvPr id="36" name="Shape 34"/>
          <p:cNvSpPr/>
          <p:nvPr/>
        </p:nvSpPr>
        <p:spPr>
          <a:xfrm>
            <a:off x="857250" y="5715000"/>
            <a:ext cx="10477500" cy="9525"/>
          </a:xfrm>
          <a:prstGeom prst="rect">
            <a:avLst/>
          </a:prstGeom>
          <a:solidFill>
            <a:srgbClr val="2A3440"/>
          </a:solidFill>
          <a:ln/>
        </p:spPr>
      </p:sp>
      <p:sp>
        <p:nvSpPr>
          <p:cNvPr id="37" name="Shape 35"/>
          <p:cNvSpPr/>
          <p:nvPr/>
        </p:nvSpPr>
        <p:spPr>
          <a:xfrm>
            <a:off x="857250" y="1828800"/>
            <a:ext cx="114300" cy="114300"/>
          </a:xfrm>
          <a:prstGeom prst="rect">
            <a:avLst/>
          </a:prstGeom>
          <a:solidFill>
            <a:srgbClr val="F0A63C"/>
          </a:solidFill>
          <a:ln/>
        </p:spPr>
      </p:sp>
      <p:sp>
        <p:nvSpPr>
          <p:cNvPr id="38" name="Text 36"/>
          <p:cNvSpPr/>
          <p:nvPr/>
        </p:nvSpPr>
        <p:spPr>
          <a:xfrm>
            <a:off x="1028700" y="1805287"/>
            <a:ext cx="1116330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Alphabet</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1876206" y="1828800"/>
            <a:ext cx="114300" cy="114300"/>
          </a:xfrm>
          <a:prstGeom prst="rect">
            <a:avLst/>
          </a:prstGeom>
          <a:solidFill>
            <a:srgbClr val="56677A"/>
          </a:solidFill>
          <a:ln/>
        </p:spPr>
      </p:sp>
      <p:sp>
        <p:nvSpPr>
          <p:cNvPr id="40" name="Text 38"/>
          <p:cNvSpPr/>
          <p:nvPr/>
        </p:nvSpPr>
        <p:spPr>
          <a:xfrm>
            <a:off x="2047656" y="1805287"/>
            <a:ext cx="10144344"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微软</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2581056" y="1828800"/>
            <a:ext cx="114300" cy="114300"/>
          </a:xfrm>
          <a:prstGeom prst="rect">
            <a:avLst/>
          </a:prstGeom>
          <a:solidFill>
            <a:srgbClr val="3D4B5A"/>
          </a:solidFill>
          <a:ln/>
        </p:spPr>
      </p:sp>
      <p:sp>
        <p:nvSpPr>
          <p:cNvPr id="42" name="Text 40"/>
          <p:cNvSpPr/>
          <p:nvPr/>
        </p:nvSpPr>
        <p:spPr>
          <a:xfrm>
            <a:off x="2752506" y="1805287"/>
            <a:ext cx="9439494"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亚马逊</a:t>
            </a:r>
            <a:endParaRPr lang="en-US" sz="1050" dirty="0">
              <a:latin typeface="Microsoft YaHei" pitchFamily="34" charset="0"/>
              <a:ea typeface="Microsoft YaHei" pitchFamily="34" charset="-122"/>
              <a:cs typeface="Microsoft YaHei" pitchFamily="34" charset="-120"/>
            </a:endParaRPr>
          </a:p>
        </p:txBody>
      </p:sp>
      <p:sp>
        <p:nvSpPr>
          <p:cNvPr id="43" name="Shape 41"/>
          <p:cNvSpPr/>
          <p:nvPr/>
        </p:nvSpPr>
        <p:spPr>
          <a:xfrm>
            <a:off x="3419256" y="1828800"/>
            <a:ext cx="114300" cy="114300"/>
          </a:xfrm>
          <a:prstGeom prst="rect">
            <a:avLst/>
          </a:prstGeom>
          <a:solidFill>
            <a:srgbClr val="2E3A47"/>
          </a:solidFill>
          <a:ln/>
        </p:spPr>
      </p:sp>
      <p:sp>
        <p:nvSpPr>
          <p:cNvPr id="44" name="Text 42"/>
          <p:cNvSpPr/>
          <p:nvPr/>
        </p:nvSpPr>
        <p:spPr>
          <a:xfrm>
            <a:off x="3590706" y="1805287"/>
            <a:ext cx="8601294"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Meta</a:t>
            </a:r>
            <a:endParaRPr lang="en-US" sz="1050" dirty="0">
              <a:latin typeface="Microsoft YaHei" pitchFamily="34" charset="0"/>
              <a:ea typeface="Microsoft YaHei" pitchFamily="34" charset="-122"/>
              <a:cs typeface="Microsoft YaHei" pitchFamily="34" charset="-120"/>
            </a:endParaRPr>
          </a:p>
        </p:txBody>
      </p:sp>
      <p:sp>
        <p:nvSpPr>
          <p:cNvPr id="45" name="Shape 43"/>
          <p:cNvSpPr/>
          <p:nvPr/>
        </p:nvSpPr>
        <p:spPr>
          <a:xfrm>
            <a:off x="1077277" y="5599730"/>
            <a:ext cx="607695" cy="105745"/>
          </a:xfrm>
          <a:prstGeom prst="rect">
            <a:avLst/>
          </a:prstGeom>
          <a:solidFill>
            <a:srgbClr val="2E3A47"/>
          </a:solidFill>
          <a:ln/>
        </p:spPr>
      </p:sp>
      <p:sp>
        <p:nvSpPr>
          <p:cNvPr id="46" name="Shape 44"/>
          <p:cNvSpPr/>
          <p:nvPr/>
        </p:nvSpPr>
        <p:spPr>
          <a:xfrm>
            <a:off x="1077277" y="5331368"/>
            <a:ext cx="607695" cy="258838"/>
          </a:xfrm>
          <a:prstGeom prst="rect">
            <a:avLst/>
          </a:prstGeom>
          <a:solidFill>
            <a:srgbClr val="3D4B5A"/>
          </a:solidFill>
          <a:ln/>
        </p:spPr>
      </p:sp>
      <p:sp>
        <p:nvSpPr>
          <p:cNvPr id="47" name="Shape 45"/>
          <p:cNvSpPr/>
          <p:nvPr/>
        </p:nvSpPr>
        <p:spPr>
          <a:xfrm>
            <a:off x="1077277" y="5133248"/>
            <a:ext cx="607695" cy="188595"/>
          </a:xfrm>
          <a:prstGeom prst="rect">
            <a:avLst/>
          </a:prstGeom>
          <a:solidFill>
            <a:srgbClr val="56677A"/>
          </a:solidFill>
          <a:ln/>
        </p:spPr>
      </p:sp>
      <p:sp>
        <p:nvSpPr>
          <p:cNvPr id="48" name="Shape 46"/>
          <p:cNvSpPr/>
          <p:nvPr/>
        </p:nvSpPr>
        <p:spPr>
          <a:xfrm>
            <a:off x="1077277" y="4917117"/>
            <a:ext cx="607695" cy="206606"/>
          </a:xfrm>
          <a:prstGeom prst="rect">
            <a:avLst/>
          </a:prstGeom>
          <a:solidFill>
            <a:srgbClr val="F0A63C"/>
          </a:solidFill>
          <a:ln/>
        </p:spPr>
      </p:sp>
      <p:sp>
        <p:nvSpPr>
          <p:cNvPr id="49" name="Text 47"/>
          <p:cNvSpPr/>
          <p:nvPr/>
        </p:nvSpPr>
        <p:spPr>
          <a:xfrm>
            <a:off x="0" y="4684415"/>
            <a:ext cx="2762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443</a:t>
            </a:r>
            <a:endParaRPr lang="en-US" sz="1125" dirty="0">
              <a:latin typeface="Microsoft YaHei" pitchFamily="34" charset="0"/>
              <a:ea typeface="Microsoft YaHei" pitchFamily="34" charset="-122"/>
              <a:cs typeface="Microsoft YaHei" pitchFamily="34" charset="-120"/>
            </a:endParaRPr>
          </a:p>
        </p:txBody>
      </p:sp>
      <p:sp>
        <p:nvSpPr>
          <p:cNvPr id="50" name="Text 48"/>
          <p:cNvSpPr/>
          <p:nvPr/>
        </p:nvSpPr>
        <p:spPr>
          <a:xfrm>
            <a:off x="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24Q1</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2125028" y="5567311"/>
            <a:ext cx="607695" cy="138164"/>
          </a:xfrm>
          <a:prstGeom prst="rect">
            <a:avLst/>
          </a:prstGeom>
          <a:solidFill>
            <a:srgbClr val="2E3A47"/>
          </a:solidFill>
          <a:ln/>
        </p:spPr>
      </p:sp>
      <p:sp>
        <p:nvSpPr>
          <p:cNvPr id="52" name="Shape 50"/>
          <p:cNvSpPr/>
          <p:nvPr/>
        </p:nvSpPr>
        <p:spPr>
          <a:xfrm>
            <a:off x="2125028" y="5250319"/>
            <a:ext cx="607695" cy="307467"/>
          </a:xfrm>
          <a:prstGeom prst="rect">
            <a:avLst/>
          </a:prstGeom>
          <a:solidFill>
            <a:srgbClr val="3D4B5A"/>
          </a:solidFill>
          <a:ln/>
        </p:spPr>
      </p:sp>
      <p:sp>
        <p:nvSpPr>
          <p:cNvPr id="53" name="Shape 51"/>
          <p:cNvSpPr/>
          <p:nvPr/>
        </p:nvSpPr>
        <p:spPr>
          <a:xfrm>
            <a:off x="2125028" y="4999967"/>
            <a:ext cx="607695" cy="240827"/>
          </a:xfrm>
          <a:prstGeom prst="rect">
            <a:avLst/>
          </a:prstGeom>
          <a:solidFill>
            <a:srgbClr val="56677A"/>
          </a:solidFill>
          <a:ln/>
        </p:spPr>
      </p:sp>
      <p:sp>
        <p:nvSpPr>
          <p:cNvPr id="54" name="Shape 52"/>
          <p:cNvSpPr/>
          <p:nvPr/>
        </p:nvSpPr>
        <p:spPr>
          <a:xfrm>
            <a:off x="2125028" y="4762223"/>
            <a:ext cx="607695" cy="228219"/>
          </a:xfrm>
          <a:prstGeom prst="rect">
            <a:avLst/>
          </a:prstGeom>
          <a:solidFill>
            <a:srgbClr val="F0A63C"/>
          </a:solidFill>
          <a:ln/>
        </p:spPr>
      </p:sp>
      <p:sp>
        <p:nvSpPr>
          <p:cNvPr id="55" name="Text 53"/>
          <p:cNvSpPr/>
          <p:nvPr/>
        </p:nvSpPr>
        <p:spPr>
          <a:xfrm>
            <a:off x="0" y="4529521"/>
            <a:ext cx="4857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529</a:t>
            </a:r>
            <a:endParaRPr lang="en-US" sz="1125" dirty="0">
              <a:latin typeface="Microsoft YaHei" pitchFamily="34" charset="0"/>
              <a:ea typeface="Microsoft YaHei" pitchFamily="34" charset="-122"/>
              <a:cs typeface="Microsoft YaHei" pitchFamily="34" charset="-120"/>
            </a:endParaRPr>
          </a:p>
        </p:txBody>
      </p:sp>
      <p:sp>
        <p:nvSpPr>
          <p:cNvPr id="56" name="Text 54"/>
          <p:cNvSpPr/>
          <p:nvPr/>
        </p:nvSpPr>
        <p:spPr>
          <a:xfrm>
            <a:off x="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24Q2</a:t>
            </a:r>
            <a:endParaRPr lang="en-US" sz="1050" dirty="0">
              <a:latin typeface="Microsoft YaHei" pitchFamily="34" charset="0"/>
              <a:ea typeface="Microsoft YaHei" pitchFamily="34" charset="-122"/>
              <a:cs typeface="Microsoft YaHei" pitchFamily="34" charset="-120"/>
            </a:endParaRPr>
          </a:p>
        </p:txBody>
      </p:sp>
      <p:sp>
        <p:nvSpPr>
          <p:cNvPr id="57" name="Shape 55"/>
          <p:cNvSpPr/>
          <p:nvPr/>
        </p:nvSpPr>
        <p:spPr>
          <a:xfrm>
            <a:off x="3172778" y="5565509"/>
            <a:ext cx="607695" cy="139966"/>
          </a:xfrm>
          <a:prstGeom prst="rect">
            <a:avLst/>
          </a:prstGeom>
          <a:solidFill>
            <a:srgbClr val="2E3A47"/>
          </a:solidFill>
          <a:ln/>
        </p:spPr>
      </p:sp>
      <p:sp>
        <p:nvSpPr>
          <p:cNvPr id="58" name="Shape 56"/>
          <p:cNvSpPr/>
          <p:nvPr/>
        </p:nvSpPr>
        <p:spPr>
          <a:xfrm>
            <a:off x="3172778" y="5158463"/>
            <a:ext cx="607695" cy="397522"/>
          </a:xfrm>
          <a:prstGeom prst="rect">
            <a:avLst/>
          </a:prstGeom>
          <a:solidFill>
            <a:srgbClr val="3D4B5A"/>
          </a:solidFill>
          <a:ln/>
        </p:spPr>
      </p:sp>
      <p:sp>
        <p:nvSpPr>
          <p:cNvPr id="59" name="Shape 57"/>
          <p:cNvSpPr/>
          <p:nvPr/>
        </p:nvSpPr>
        <p:spPr>
          <a:xfrm>
            <a:off x="3172778" y="4890100"/>
            <a:ext cx="607695" cy="258838"/>
          </a:xfrm>
          <a:prstGeom prst="rect">
            <a:avLst/>
          </a:prstGeom>
          <a:solidFill>
            <a:srgbClr val="56677A"/>
          </a:solidFill>
          <a:ln/>
        </p:spPr>
      </p:sp>
      <p:sp>
        <p:nvSpPr>
          <p:cNvPr id="60" name="Shape 58"/>
          <p:cNvSpPr/>
          <p:nvPr/>
        </p:nvSpPr>
        <p:spPr>
          <a:xfrm>
            <a:off x="3172778" y="4654157"/>
            <a:ext cx="607695" cy="226418"/>
          </a:xfrm>
          <a:prstGeom prst="rect">
            <a:avLst/>
          </a:prstGeom>
          <a:solidFill>
            <a:srgbClr val="F0A63C"/>
          </a:solidFill>
          <a:ln/>
        </p:spPr>
      </p:sp>
      <p:sp>
        <p:nvSpPr>
          <p:cNvPr id="61" name="Text 59"/>
          <p:cNvSpPr/>
          <p:nvPr/>
        </p:nvSpPr>
        <p:spPr>
          <a:xfrm>
            <a:off x="0" y="4421456"/>
            <a:ext cx="6953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589</a:t>
            </a:r>
            <a:endParaRPr lang="en-US" sz="1125" dirty="0">
              <a:latin typeface="Microsoft YaHei" pitchFamily="34" charset="0"/>
              <a:ea typeface="Microsoft YaHei" pitchFamily="34" charset="-122"/>
              <a:cs typeface="Microsoft YaHei" pitchFamily="34" charset="-120"/>
            </a:endParaRPr>
          </a:p>
        </p:txBody>
      </p:sp>
      <p:sp>
        <p:nvSpPr>
          <p:cNvPr id="62" name="Text 60"/>
          <p:cNvSpPr/>
          <p:nvPr/>
        </p:nvSpPr>
        <p:spPr>
          <a:xfrm>
            <a:off x="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24Q3</a:t>
            </a:r>
            <a:endParaRPr lang="en-US" sz="1050" dirty="0">
              <a:latin typeface="Microsoft YaHei" pitchFamily="34" charset="0"/>
              <a:ea typeface="Microsoft YaHei" pitchFamily="34" charset="-122"/>
              <a:cs typeface="Microsoft YaHei" pitchFamily="34" charset="-120"/>
            </a:endParaRPr>
          </a:p>
        </p:txBody>
      </p:sp>
      <p:sp>
        <p:nvSpPr>
          <p:cNvPr id="63" name="Shape 61"/>
          <p:cNvSpPr/>
          <p:nvPr/>
        </p:nvSpPr>
        <p:spPr>
          <a:xfrm>
            <a:off x="4220528" y="5455643"/>
            <a:ext cx="607695" cy="249832"/>
          </a:xfrm>
          <a:prstGeom prst="rect">
            <a:avLst/>
          </a:prstGeom>
          <a:solidFill>
            <a:srgbClr val="2E3A47"/>
          </a:solidFill>
          <a:ln/>
        </p:spPr>
      </p:sp>
      <p:sp>
        <p:nvSpPr>
          <p:cNvPr id="64" name="Shape 62"/>
          <p:cNvSpPr/>
          <p:nvPr/>
        </p:nvSpPr>
        <p:spPr>
          <a:xfrm>
            <a:off x="4220528" y="4954940"/>
            <a:ext cx="607695" cy="491178"/>
          </a:xfrm>
          <a:prstGeom prst="rect">
            <a:avLst/>
          </a:prstGeom>
          <a:solidFill>
            <a:srgbClr val="3D4B5A"/>
          </a:solidFill>
          <a:ln/>
        </p:spPr>
      </p:sp>
      <p:sp>
        <p:nvSpPr>
          <p:cNvPr id="65" name="Shape 63"/>
          <p:cNvSpPr/>
          <p:nvPr/>
        </p:nvSpPr>
        <p:spPr>
          <a:xfrm>
            <a:off x="4220528" y="4670367"/>
            <a:ext cx="607695" cy="275047"/>
          </a:xfrm>
          <a:prstGeom prst="rect">
            <a:avLst/>
          </a:prstGeom>
          <a:solidFill>
            <a:srgbClr val="56677A"/>
          </a:solidFill>
          <a:ln/>
        </p:spPr>
      </p:sp>
      <p:sp>
        <p:nvSpPr>
          <p:cNvPr id="66" name="Shape 64"/>
          <p:cNvSpPr/>
          <p:nvPr/>
        </p:nvSpPr>
        <p:spPr>
          <a:xfrm>
            <a:off x="4220528" y="4412811"/>
            <a:ext cx="607695" cy="248031"/>
          </a:xfrm>
          <a:prstGeom prst="rect">
            <a:avLst/>
          </a:prstGeom>
          <a:solidFill>
            <a:srgbClr val="F0A63C"/>
          </a:solidFill>
          <a:ln/>
        </p:spPr>
      </p:sp>
      <p:sp>
        <p:nvSpPr>
          <p:cNvPr id="67" name="Text 65"/>
          <p:cNvSpPr/>
          <p:nvPr/>
        </p:nvSpPr>
        <p:spPr>
          <a:xfrm>
            <a:off x="0" y="4180109"/>
            <a:ext cx="9048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723</a:t>
            </a:r>
            <a:endParaRPr lang="en-US" sz="1125" dirty="0">
              <a:latin typeface="Microsoft YaHei" pitchFamily="34" charset="0"/>
              <a:ea typeface="Microsoft YaHei" pitchFamily="34" charset="-122"/>
              <a:cs typeface="Microsoft YaHei" pitchFamily="34" charset="-120"/>
            </a:endParaRPr>
          </a:p>
        </p:txBody>
      </p:sp>
      <p:sp>
        <p:nvSpPr>
          <p:cNvPr id="68" name="Text 66"/>
          <p:cNvSpPr/>
          <p:nvPr/>
        </p:nvSpPr>
        <p:spPr>
          <a:xfrm>
            <a:off x="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24Q4</a:t>
            </a:r>
            <a:endParaRPr lang="en-US" sz="1050" dirty="0">
              <a:latin typeface="Microsoft YaHei" pitchFamily="34" charset="0"/>
              <a:ea typeface="Microsoft YaHei" pitchFamily="34" charset="-122"/>
              <a:cs typeface="Microsoft YaHei" pitchFamily="34" charset="-120"/>
            </a:endParaRPr>
          </a:p>
        </p:txBody>
      </p:sp>
      <p:sp>
        <p:nvSpPr>
          <p:cNvPr id="69" name="Shape 67"/>
          <p:cNvSpPr/>
          <p:nvPr/>
        </p:nvSpPr>
        <p:spPr>
          <a:xfrm>
            <a:off x="5268278" y="5482659"/>
            <a:ext cx="607695" cy="222816"/>
          </a:xfrm>
          <a:prstGeom prst="rect">
            <a:avLst/>
          </a:prstGeom>
          <a:solidFill>
            <a:srgbClr val="2E3A47"/>
          </a:solidFill>
          <a:ln/>
        </p:spPr>
      </p:sp>
      <p:sp>
        <p:nvSpPr>
          <p:cNvPr id="70" name="Shape 68"/>
          <p:cNvSpPr/>
          <p:nvPr/>
        </p:nvSpPr>
        <p:spPr>
          <a:xfrm>
            <a:off x="5268278" y="5032387"/>
            <a:ext cx="607695" cy="440748"/>
          </a:xfrm>
          <a:prstGeom prst="rect">
            <a:avLst/>
          </a:prstGeom>
          <a:solidFill>
            <a:srgbClr val="3D4B5A"/>
          </a:solidFill>
          <a:ln/>
        </p:spPr>
      </p:sp>
      <p:sp>
        <p:nvSpPr>
          <p:cNvPr id="71" name="Shape 69"/>
          <p:cNvSpPr/>
          <p:nvPr/>
        </p:nvSpPr>
        <p:spPr>
          <a:xfrm>
            <a:off x="5268278" y="4729803"/>
            <a:ext cx="607695" cy="293058"/>
          </a:xfrm>
          <a:prstGeom prst="rect">
            <a:avLst/>
          </a:prstGeom>
          <a:solidFill>
            <a:srgbClr val="56677A"/>
          </a:solidFill>
          <a:ln/>
        </p:spPr>
      </p:sp>
      <p:sp>
        <p:nvSpPr>
          <p:cNvPr id="72" name="Shape 70"/>
          <p:cNvSpPr/>
          <p:nvPr/>
        </p:nvSpPr>
        <p:spPr>
          <a:xfrm>
            <a:off x="5268278" y="4420016"/>
            <a:ext cx="607695" cy="300263"/>
          </a:xfrm>
          <a:prstGeom prst="rect">
            <a:avLst/>
          </a:prstGeom>
          <a:solidFill>
            <a:srgbClr val="F0A63C"/>
          </a:solidFill>
          <a:ln/>
        </p:spPr>
      </p:sp>
      <p:sp>
        <p:nvSpPr>
          <p:cNvPr id="73" name="Text 71"/>
          <p:cNvSpPr/>
          <p:nvPr/>
        </p:nvSpPr>
        <p:spPr>
          <a:xfrm>
            <a:off x="0" y="4187314"/>
            <a:ext cx="11144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719</a:t>
            </a:r>
            <a:endParaRPr lang="en-US" sz="1125" dirty="0">
              <a:latin typeface="Microsoft YaHei" pitchFamily="34" charset="0"/>
              <a:ea typeface="Microsoft YaHei" pitchFamily="34" charset="-122"/>
              <a:cs typeface="Microsoft YaHei" pitchFamily="34" charset="-120"/>
            </a:endParaRPr>
          </a:p>
        </p:txBody>
      </p:sp>
      <p:sp>
        <p:nvSpPr>
          <p:cNvPr id="74" name="Text 72"/>
          <p:cNvSpPr/>
          <p:nvPr/>
        </p:nvSpPr>
        <p:spPr>
          <a:xfrm>
            <a:off x="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25Q1</a:t>
            </a:r>
            <a:endParaRPr lang="en-US" sz="1050" dirty="0">
              <a:latin typeface="Microsoft YaHei" pitchFamily="34" charset="0"/>
              <a:ea typeface="Microsoft YaHei" pitchFamily="34" charset="-122"/>
              <a:cs typeface="Microsoft YaHei" pitchFamily="34" charset="-120"/>
            </a:endParaRPr>
          </a:p>
        </p:txBody>
      </p:sp>
      <p:sp>
        <p:nvSpPr>
          <p:cNvPr id="75" name="Shape 73"/>
          <p:cNvSpPr/>
          <p:nvPr/>
        </p:nvSpPr>
        <p:spPr>
          <a:xfrm>
            <a:off x="6316028" y="5417820"/>
            <a:ext cx="607695" cy="287655"/>
          </a:xfrm>
          <a:prstGeom prst="rect">
            <a:avLst/>
          </a:prstGeom>
          <a:solidFill>
            <a:srgbClr val="2E3A47"/>
          </a:solidFill>
          <a:ln/>
        </p:spPr>
      </p:sp>
      <p:sp>
        <p:nvSpPr>
          <p:cNvPr id="76" name="Shape 74"/>
          <p:cNvSpPr/>
          <p:nvPr/>
        </p:nvSpPr>
        <p:spPr>
          <a:xfrm>
            <a:off x="6316028" y="4837869"/>
            <a:ext cx="607695" cy="570426"/>
          </a:xfrm>
          <a:prstGeom prst="rect">
            <a:avLst/>
          </a:prstGeom>
          <a:solidFill>
            <a:srgbClr val="3D4B5A"/>
          </a:solidFill>
          <a:ln/>
        </p:spPr>
      </p:sp>
      <p:sp>
        <p:nvSpPr>
          <p:cNvPr id="77" name="Shape 75"/>
          <p:cNvSpPr/>
          <p:nvPr/>
        </p:nvSpPr>
        <p:spPr>
          <a:xfrm>
            <a:off x="6316028" y="4529882"/>
            <a:ext cx="607695" cy="298462"/>
          </a:xfrm>
          <a:prstGeom prst="rect">
            <a:avLst/>
          </a:prstGeom>
          <a:solidFill>
            <a:srgbClr val="56677A"/>
          </a:solidFill>
          <a:ln/>
        </p:spPr>
      </p:sp>
      <p:sp>
        <p:nvSpPr>
          <p:cNvPr id="78" name="Shape 76"/>
          <p:cNvSpPr/>
          <p:nvPr/>
        </p:nvSpPr>
        <p:spPr>
          <a:xfrm>
            <a:off x="6316028" y="4126438"/>
            <a:ext cx="607695" cy="393919"/>
          </a:xfrm>
          <a:prstGeom prst="rect">
            <a:avLst/>
          </a:prstGeom>
          <a:solidFill>
            <a:srgbClr val="F0A63C"/>
          </a:solidFill>
          <a:ln/>
        </p:spPr>
      </p:sp>
      <p:sp>
        <p:nvSpPr>
          <p:cNvPr id="79" name="Text 77"/>
          <p:cNvSpPr/>
          <p:nvPr/>
        </p:nvSpPr>
        <p:spPr>
          <a:xfrm>
            <a:off x="1047750" y="3893736"/>
            <a:ext cx="11144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882</a:t>
            </a:r>
            <a:endParaRPr lang="en-US" sz="1125" dirty="0">
              <a:latin typeface="Microsoft YaHei" pitchFamily="34" charset="0"/>
              <a:ea typeface="Microsoft YaHei" pitchFamily="34" charset="-122"/>
              <a:cs typeface="Microsoft YaHei" pitchFamily="34" charset="-120"/>
            </a:endParaRPr>
          </a:p>
        </p:txBody>
      </p:sp>
      <p:sp>
        <p:nvSpPr>
          <p:cNvPr id="80" name="Text 78"/>
          <p:cNvSpPr/>
          <p:nvPr/>
        </p:nvSpPr>
        <p:spPr>
          <a:xfrm>
            <a:off x="104775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25Q2</a:t>
            </a:r>
            <a:endParaRPr lang="en-US" sz="1050" dirty="0">
              <a:latin typeface="Microsoft YaHei" pitchFamily="34" charset="0"/>
              <a:ea typeface="Microsoft YaHei" pitchFamily="34" charset="-122"/>
              <a:cs typeface="Microsoft YaHei" pitchFamily="34" charset="-120"/>
            </a:endParaRPr>
          </a:p>
        </p:txBody>
      </p:sp>
      <p:sp>
        <p:nvSpPr>
          <p:cNvPr id="81" name="Shape 79"/>
          <p:cNvSpPr/>
          <p:nvPr/>
        </p:nvSpPr>
        <p:spPr>
          <a:xfrm>
            <a:off x="7363778" y="5376395"/>
            <a:ext cx="607695" cy="329080"/>
          </a:xfrm>
          <a:prstGeom prst="rect">
            <a:avLst/>
          </a:prstGeom>
          <a:solidFill>
            <a:srgbClr val="2E3A47"/>
          </a:solidFill>
          <a:ln/>
        </p:spPr>
      </p:sp>
      <p:sp>
        <p:nvSpPr>
          <p:cNvPr id="82" name="Shape 80"/>
          <p:cNvSpPr/>
          <p:nvPr/>
        </p:nvSpPr>
        <p:spPr>
          <a:xfrm>
            <a:off x="7363778" y="4744212"/>
            <a:ext cx="607695" cy="622658"/>
          </a:xfrm>
          <a:prstGeom prst="rect">
            <a:avLst/>
          </a:prstGeom>
          <a:solidFill>
            <a:srgbClr val="3D4B5A"/>
          </a:solidFill>
          <a:ln/>
        </p:spPr>
      </p:sp>
      <p:sp>
        <p:nvSpPr>
          <p:cNvPr id="83" name="Shape 81"/>
          <p:cNvSpPr/>
          <p:nvPr/>
        </p:nvSpPr>
        <p:spPr>
          <a:xfrm>
            <a:off x="7363778" y="4394800"/>
            <a:ext cx="607695" cy="339887"/>
          </a:xfrm>
          <a:prstGeom prst="rect">
            <a:avLst/>
          </a:prstGeom>
          <a:solidFill>
            <a:srgbClr val="56677A"/>
          </a:solidFill>
          <a:ln/>
        </p:spPr>
      </p:sp>
      <p:sp>
        <p:nvSpPr>
          <p:cNvPr id="84" name="Shape 82"/>
          <p:cNvSpPr/>
          <p:nvPr/>
        </p:nvSpPr>
        <p:spPr>
          <a:xfrm>
            <a:off x="7363778" y="3962539"/>
            <a:ext cx="607695" cy="422737"/>
          </a:xfrm>
          <a:prstGeom prst="rect">
            <a:avLst/>
          </a:prstGeom>
          <a:solidFill>
            <a:srgbClr val="F0A63C"/>
          </a:solidFill>
          <a:ln/>
        </p:spPr>
      </p:sp>
      <p:sp>
        <p:nvSpPr>
          <p:cNvPr id="85" name="Text 83"/>
          <p:cNvSpPr/>
          <p:nvPr/>
        </p:nvSpPr>
        <p:spPr>
          <a:xfrm>
            <a:off x="3143250" y="3729837"/>
            <a:ext cx="9048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973</a:t>
            </a:r>
            <a:endParaRPr lang="en-US" sz="1125" dirty="0">
              <a:latin typeface="Microsoft YaHei" pitchFamily="34" charset="0"/>
              <a:ea typeface="Microsoft YaHei" pitchFamily="34" charset="-122"/>
              <a:cs typeface="Microsoft YaHei" pitchFamily="34" charset="-120"/>
            </a:endParaRPr>
          </a:p>
        </p:txBody>
      </p:sp>
      <p:sp>
        <p:nvSpPr>
          <p:cNvPr id="86" name="Text 84"/>
          <p:cNvSpPr/>
          <p:nvPr/>
        </p:nvSpPr>
        <p:spPr>
          <a:xfrm>
            <a:off x="314325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25Q3</a:t>
            </a:r>
            <a:endParaRPr lang="en-US" sz="1050" dirty="0">
              <a:latin typeface="Microsoft YaHei" pitchFamily="34" charset="0"/>
              <a:ea typeface="Microsoft YaHei" pitchFamily="34" charset="-122"/>
              <a:cs typeface="Microsoft YaHei" pitchFamily="34" charset="-120"/>
            </a:endParaRPr>
          </a:p>
        </p:txBody>
      </p:sp>
      <p:sp>
        <p:nvSpPr>
          <p:cNvPr id="87" name="Shape 85"/>
          <p:cNvSpPr/>
          <p:nvPr/>
        </p:nvSpPr>
        <p:spPr>
          <a:xfrm>
            <a:off x="8411528" y="5329567"/>
            <a:ext cx="607695" cy="375908"/>
          </a:xfrm>
          <a:prstGeom prst="rect">
            <a:avLst/>
          </a:prstGeom>
          <a:solidFill>
            <a:srgbClr val="2E3A47"/>
          </a:solidFill>
          <a:ln/>
        </p:spPr>
      </p:sp>
      <p:sp>
        <p:nvSpPr>
          <p:cNvPr id="88" name="Shape 86"/>
          <p:cNvSpPr/>
          <p:nvPr/>
        </p:nvSpPr>
        <p:spPr>
          <a:xfrm>
            <a:off x="8411528" y="4618136"/>
            <a:ext cx="607695" cy="701906"/>
          </a:xfrm>
          <a:prstGeom prst="rect">
            <a:avLst/>
          </a:prstGeom>
          <a:solidFill>
            <a:srgbClr val="3D4B5A"/>
          </a:solidFill>
          <a:ln/>
        </p:spPr>
      </p:sp>
      <p:sp>
        <p:nvSpPr>
          <p:cNvPr id="89" name="Shape 87"/>
          <p:cNvSpPr/>
          <p:nvPr/>
        </p:nvSpPr>
        <p:spPr>
          <a:xfrm>
            <a:off x="8411528" y="4079609"/>
            <a:ext cx="607695" cy="529001"/>
          </a:xfrm>
          <a:prstGeom prst="rect">
            <a:avLst/>
          </a:prstGeom>
          <a:solidFill>
            <a:srgbClr val="56677A"/>
          </a:solidFill>
          <a:ln/>
        </p:spPr>
      </p:sp>
      <p:sp>
        <p:nvSpPr>
          <p:cNvPr id="90" name="Shape 88"/>
          <p:cNvSpPr/>
          <p:nvPr/>
        </p:nvSpPr>
        <p:spPr>
          <a:xfrm>
            <a:off x="8411528" y="3578906"/>
            <a:ext cx="607695" cy="491178"/>
          </a:xfrm>
          <a:prstGeom prst="rect">
            <a:avLst/>
          </a:prstGeom>
          <a:solidFill>
            <a:srgbClr val="F0A63C"/>
          </a:solidFill>
          <a:ln/>
        </p:spPr>
      </p:sp>
      <p:sp>
        <p:nvSpPr>
          <p:cNvPr id="91" name="Text 89"/>
          <p:cNvSpPr/>
          <p:nvPr/>
        </p:nvSpPr>
        <p:spPr>
          <a:xfrm>
            <a:off x="5238750" y="3346204"/>
            <a:ext cx="69532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1,186</a:t>
            </a:r>
            <a:endParaRPr lang="en-US" sz="1125" dirty="0">
              <a:latin typeface="Microsoft YaHei" pitchFamily="34" charset="0"/>
              <a:ea typeface="Microsoft YaHei" pitchFamily="34" charset="-122"/>
              <a:cs typeface="Microsoft YaHei" pitchFamily="34" charset="-120"/>
            </a:endParaRPr>
          </a:p>
        </p:txBody>
      </p:sp>
      <p:sp>
        <p:nvSpPr>
          <p:cNvPr id="92" name="Text 90"/>
          <p:cNvSpPr/>
          <p:nvPr/>
        </p:nvSpPr>
        <p:spPr>
          <a:xfrm>
            <a:off x="523875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25Q4</a:t>
            </a:r>
            <a:endParaRPr lang="en-US" sz="1050" dirty="0">
              <a:latin typeface="Microsoft YaHei" pitchFamily="34" charset="0"/>
              <a:ea typeface="Microsoft YaHei" pitchFamily="34" charset="-122"/>
              <a:cs typeface="Microsoft YaHei" pitchFamily="34" charset="-120"/>
            </a:endParaRPr>
          </a:p>
        </p:txBody>
      </p:sp>
      <p:sp>
        <p:nvSpPr>
          <p:cNvPr id="93" name="Shape 91"/>
          <p:cNvSpPr/>
          <p:nvPr/>
        </p:nvSpPr>
        <p:spPr>
          <a:xfrm>
            <a:off x="9459278" y="5372793"/>
            <a:ext cx="607695" cy="332682"/>
          </a:xfrm>
          <a:prstGeom prst="rect">
            <a:avLst/>
          </a:prstGeom>
          <a:solidFill>
            <a:srgbClr val="2E3A47"/>
          </a:solidFill>
          <a:ln/>
        </p:spPr>
      </p:sp>
      <p:sp>
        <p:nvSpPr>
          <p:cNvPr id="94" name="Shape 92"/>
          <p:cNvSpPr/>
          <p:nvPr/>
        </p:nvSpPr>
        <p:spPr>
          <a:xfrm>
            <a:off x="9459278" y="4576711"/>
            <a:ext cx="607695" cy="786557"/>
          </a:xfrm>
          <a:prstGeom prst="rect">
            <a:avLst/>
          </a:prstGeom>
          <a:solidFill>
            <a:srgbClr val="3D4B5A"/>
          </a:solidFill>
          <a:ln/>
        </p:spPr>
      </p:sp>
      <p:sp>
        <p:nvSpPr>
          <p:cNvPr id="95" name="Shape 93"/>
          <p:cNvSpPr/>
          <p:nvPr/>
        </p:nvSpPr>
        <p:spPr>
          <a:xfrm>
            <a:off x="9459278" y="4020173"/>
            <a:ext cx="607695" cy="547012"/>
          </a:xfrm>
          <a:prstGeom prst="rect">
            <a:avLst/>
          </a:prstGeom>
          <a:solidFill>
            <a:srgbClr val="56677A"/>
          </a:solidFill>
          <a:ln/>
        </p:spPr>
      </p:sp>
      <p:sp>
        <p:nvSpPr>
          <p:cNvPr id="96" name="Shape 94"/>
          <p:cNvSpPr/>
          <p:nvPr/>
        </p:nvSpPr>
        <p:spPr>
          <a:xfrm>
            <a:off x="9459278" y="3377184"/>
            <a:ext cx="607695" cy="633464"/>
          </a:xfrm>
          <a:prstGeom prst="rect">
            <a:avLst/>
          </a:prstGeom>
          <a:solidFill>
            <a:srgbClr val="F0A63C"/>
          </a:solidFill>
          <a:ln/>
        </p:spPr>
      </p:sp>
      <p:sp>
        <p:nvSpPr>
          <p:cNvPr id="97" name="Text 95"/>
          <p:cNvSpPr/>
          <p:nvPr/>
        </p:nvSpPr>
        <p:spPr>
          <a:xfrm>
            <a:off x="7334250" y="3144482"/>
            <a:ext cx="4857750" cy="171450"/>
          </a:xfrm>
          <a:prstGeom prst="rect">
            <a:avLst/>
          </a:prstGeom>
          <a:noFill/>
          <a:ln/>
        </p:spPr>
        <p:txBody>
          <a:bodyPr wrap="none" lIns="0" tIns="0" rIns="0" bIns="0" rtlCol="0" anchor="t"/>
          <a:lstStyle/>
          <a:p>
            <a:pPr algn="ctr" indent="0" marL="0">
              <a:buNone/>
            </a:pPr>
            <a:r>
              <a:rPr lang="en-US" sz="1125" dirty="0">
                <a:solidFill>
                  <a:srgbClr val="F2EFE8"/>
                </a:solidFill>
                <a:latin typeface="Microsoft YaHei" pitchFamily="34" charset="0"/>
                <a:ea typeface="Microsoft YaHei" pitchFamily="34" charset="-122"/>
                <a:cs typeface="Microsoft YaHei" pitchFamily="34" charset="-120"/>
              </a:rPr>
              <a:t>1,298</a:t>
            </a:r>
            <a:endParaRPr lang="en-US" sz="1125" dirty="0">
              <a:latin typeface="Microsoft YaHei" pitchFamily="34" charset="0"/>
              <a:ea typeface="Microsoft YaHei" pitchFamily="34" charset="-122"/>
              <a:cs typeface="Microsoft YaHei" pitchFamily="34" charset="-120"/>
            </a:endParaRPr>
          </a:p>
        </p:txBody>
      </p:sp>
      <p:sp>
        <p:nvSpPr>
          <p:cNvPr id="98" name="Text 96"/>
          <p:cNvSpPr/>
          <p:nvPr/>
        </p:nvSpPr>
        <p:spPr>
          <a:xfrm>
            <a:off x="733425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26Q1</a:t>
            </a:r>
            <a:endParaRPr lang="en-US" sz="1050" dirty="0">
              <a:latin typeface="Microsoft YaHei" pitchFamily="34" charset="0"/>
              <a:ea typeface="Microsoft YaHei" pitchFamily="34" charset="-122"/>
              <a:cs typeface="Microsoft YaHei" pitchFamily="34" charset="-120"/>
            </a:endParaRPr>
          </a:p>
        </p:txBody>
      </p:sp>
      <p:sp>
        <p:nvSpPr>
          <p:cNvPr id="99" name="Shape 97"/>
          <p:cNvSpPr/>
          <p:nvPr/>
        </p:nvSpPr>
        <p:spPr>
          <a:xfrm>
            <a:off x="10507028" y="5172872"/>
            <a:ext cx="607695" cy="532603"/>
          </a:xfrm>
          <a:prstGeom prst="rect">
            <a:avLst/>
          </a:prstGeom>
          <a:solidFill>
            <a:srgbClr val="2E3A47"/>
          </a:solidFill>
          <a:ln/>
        </p:spPr>
      </p:sp>
      <p:sp>
        <p:nvSpPr>
          <p:cNvPr id="100" name="Shape 98"/>
          <p:cNvSpPr/>
          <p:nvPr/>
        </p:nvSpPr>
        <p:spPr>
          <a:xfrm>
            <a:off x="10507028" y="4196680"/>
            <a:ext cx="607695" cy="966666"/>
          </a:xfrm>
          <a:prstGeom prst="rect">
            <a:avLst/>
          </a:prstGeom>
          <a:solidFill>
            <a:srgbClr val="3D4B5A"/>
          </a:solidFill>
          <a:ln/>
        </p:spPr>
      </p:sp>
      <p:sp>
        <p:nvSpPr>
          <p:cNvPr id="101" name="Shape 99"/>
          <p:cNvSpPr/>
          <p:nvPr/>
        </p:nvSpPr>
        <p:spPr>
          <a:xfrm>
            <a:off x="10507028" y="3551890"/>
            <a:ext cx="607695" cy="635266"/>
          </a:xfrm>
          <a:prstGeom prst="rect">
            <a:avLst/>
          </a:prstGeom>
          <a:solidFill>
            <a:srgbClr val="56677A"/>
          </a:solidFill>
          <a:ln/>
        </p:spPr>
      </p:sp>
      <p:sp>
        <p:nvSpPr>
          <p:cNvPr id="102" name="Shape 100"/>
          <p:cNvSpPr/>
          <p:nvPr/>
        </p:nvSpPr>
        <p:spPr>
          <a:xfrm>
            <a:off x="10507028" y="2743200"/>
            <a:ext cx="607695" cy="799165"/>
          </a:xfrm>
          <a:prstGeom prst="rect">
            <a:avLst/>
          </a:prstGeom>
          <a:solidFill>
            <a:srgbClr val="F0A63C"/>
          </a:solidFill>
          <a:ln/>
        </p:spPr>
      </p:sp>
      <p:sp>
        <p:nvSpPr>
          <p:cNvPr id="103" name="Text 101"/>
          <p:cNvSpPr/>
          <p:nvPr/>
        </p:nvSpPr>
        <p:spPr>
          <a:xfrm>
            <a:off x="9429750" y="2510498"/>
            <a:ext cx="2762250" cy="171450"/>
          </a:xfrm>
          <a:prstGeom prst="rect">
            <a:avLst/>
          </a:prstGeom>
          <a:noFill/>
          <a:ln/>
        </p:spPr>
        <p:txBody>
          <a:bodyPr wrap="none" lIns="0" tIns="0" rIns="0" bIns="0" rtlCol="0" anchor="t"/>
          <a:lstStyle/>
          <a:p>
            <a:pPr algn="ctr" indent="0" marL="0">
              <a:buNone/>
            </a:pPr>
            <a:r>
              <a:rPr lang="en-US" sz="1125" b="1" dirty="0">
                <a:solidFill>
                  <a:srgbClr val="F2EFE8"/>
                </a:solidFill>
                <a:latin typeface="Microsoft YaHei" pitchFamily="34" charset="0"/>
                <a:ea typeface="Microsoft YaHei" pitchFamily="34" charset="-122"/>
                <a:cs typeface="Microsoft YaHei" pitchFamily="34" charset="-120"/>
              </a:rPr>
              <a:t>1,650</a:t>
            </a:r>
            <a:endParaRPr lang="en-US" sz="1125" dirty="0">
              <a:latin typeface="Microsoft YaHei" pitchFamily="34" charset="0"/>
              <a:ea typeface="Microsoft YaHei" pitchFamily="34" charset="-122"/>
              <a:cs typeface="Microsoft YaHei" pitchFamily="34" charset="-120"/>
            </a:endParaRPr>
          </a:p>
        </p:txBody>
      </p:sp>
      <p:sp>
        <p:nvSpPr>
          <p:cNvPr id="104" name="Text 102"/>
          <p:cNvSpPr/>
          <p:nvPr/>
        </p:nvSpPr>
        <p:spPr>
          <a:xfrm>
            <a:off x="942975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26Q2</a:t>
            </a:r>
            <a:endParaRPr lang="en-US" sz="1050" dirty="0">
              <a:latin typeface="Microsoft YaHei" pitchFamily="34" charset="0"/>
              <a:ea typeface="Microsoft YaHei" pitchFamily="34" charset="-122"/>
              <a:cs typeface="Microsoft YaHei" pitchFamily="34" charset="-120"/>
            </a:endParaRPr>
          </a:p>
        </p:txBody>
      </p:sp>
      <p:sp>
        <p:nvSpPr>
          <p:cNvPr id="105" name="Shape 103"/>
          <p:cNvSpPr/>
          <p:nvPr/>
        </p:nvSpPr>
        <p:spPr>
          <a:xfrm>
            <a:off x="6619875" y="2362200"/>
            <a:ext cx="4191000" cy="1497330"/>
          </a:xfrm>
          <a:custGeom>
            <a:avLst/>
            <a:gdLst/>
            <a:ahLst/>
            <a:cxnLst/>
            <a:rect l="l" t="t" r="r" b="b"/>
            <a:pathLst>
              <a:path w="4191000" h="1497330">
                <a:moveTo>
                  <a:pt x="0" y="1497330"/>
                </a:moveTo>
                <a:lnTo>
                  <a:pt x="0" y="0"/>
                </a:lnTo>
                <a:lnTo>
                  <a:pt x="4191000" y="0"/>
                </a:lnTo>
                <a:lnTo>
                  <a:pt x="4191000" y="114300"/>
                </a:lnTo>
              </a:path>
            </a:pathLst>
          </a:custGeom>
          <a:noFill/>
          <a:ln w="14288">
            <a:solidFill>
              <a:srgbClr val="F0A63C"/>
            </a:solidFill>
            <a:prstDash val="solid"/>
          </a:ln>
        </p:spPr>
      </p:sp>
      <p:sp>
        <p:nvSpPr>
          <p:cNvPr id="106" name="Text 104"/>
          <p:cNvSpPr/>
          <p:nvPr/>
        </p:nvSpPr>
        <p:spPr>
          <a:xfrm>
            <a:off x="5238750" y="2139385"/>
            <a:ext cx="6953250"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 87%</a:t>
            </a:r>
            <a:endParaRPr lang="en-US" sz="1200" dirty="0">
              <a:latin typeface="Microsoft YaHei" pitchFamily="34" charset="0"/>
              <a:ea typeface="Microsoft YaHei" pitchFamily="34" charset="-122"/>
              <a:cs typeface="Microsoft YaHei" pitchFamily="34" charset="-120"/>
            </a:endParaRPr>
          </a:p>
        </p:txBody>
      </p:sp>
      <p:sp>
        <p:nvSpPr>
          <p:cNvPr id="107" name="Text 105"/>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来源：微软、Alphabet、亚马逊、Meta 的 10-Q 和 10-K（2024 年 4 月至 2026 年 7 月）。现金口径，亚马逊为毛额，按日历季度</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指引一路上调：下半年每季开支要比二季度再高两到三成</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4195763" y="1452563"/>
            <a:ext cx="7381875" cy="4714875"/>
          </a:xfrm>
          <a:prstGeom prst="rect">
            <a:avLst/>
          </a:prstGeom>
          <a:solidFill>
            <a:srgbClr val="171C22"/>
          </a:solidFill>
          <a:ln w="9525">
            <a:solidFill>
              <a:srgbClr val="2A3440"/>
            </a:solidFill>
            <a:prstDash val="solid"/>
          </a:ln>
        </p:spPr>
      </p:sp>
      <p:sp>
        <p:nvSpPr>
          <p:cNvPr id="33" name="Text 31"/>
          <p:cNvSpPr/>
          <p:nvPr/>
        </p:nvSpPr>
        <p:spPr>
          <a:xfrm>
            <a:off x="4362450" y="1547750"/>
            <a:ext cx="782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2026 年指引：年内首次 → 7 月最新</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亿美元</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4200525" y="1781175"/>
            <a:ext cx="7372350" cy="9525"/>
          </a:xfrm>
          <a:prstGeom prst="rect">
            <a:avLst/>
          </a:prstGeom>
          <a:solidFill>
            <a:srgbClr val="2A3440"/>
          </a:solidFill>
          <a:ln/>
        </p:spPr>
      </p:sp>
      <p:sp>
        <p:nvSpPr>
          <p:cNvPr id="36" name="Shape 34"/>
          <p:cNvSpPr/>
          <p:nvPr/>
        </p:nvSpPr>
        <p:spPr>
          <a:xfrm>
            <a:off x="5905500" y="2000250"/>
            <a:ext cx="0" cy="3810000"/>
          </a:xfrm>
          <a:prstGeom prst="line">
            <a:avLst/>
          </a:prstGeom>
          <a:noFill/>
          <a:ln w="9525">
            <a:solidFill>
              <a:srgbClr val="2A3440"/>
            </a:solidFill>
            <a:prstDash val="sysDot"/>
          </a:ln>
        </p:spPr>
      </p:sp>
      <p:sp>
        <p:nvSpPr>
          <p:cNvPr id="37" name="Text 35"/>
          <p:cNvSpPr/>
          <p:nvPr/>
        </p:nvSpPr>
        <p:spPr>
          <a:xfrm>
            <a:off x="0" y="5881625"/>
            <a:ext cx="11811000" cy="148590"/>
          </a:xfrm>
          <a:prstGeom prst="rect">
            <a:avLst/>
          </a:prstGeom>
          <a:noFill/>
          <a:ln/>
        </p:spPr>
        <p:txBody>
          <a:bodyPr wrap="none" lIns="0" tIns="0" rIns="0" bIns="0" rtlCol="0" anchor="t"/>
          <a:lstStyle/>
          <a:p>
            <a:pPr algn="ctr" indent="0" marL="0">
              <a:buNone/>
            </a:pPr>
            <a:r>
              <a:rPr lang="en-US" sz="975" dirty="0">
                <a:solidFill>
                  <a:srgbClr val="9AA7B4"/>
                </a:solidFill>
                <a:latin typeface="Microsoft YaHei" pitchFamily="34" charset="0"/>
                <a:ea typeface="Microsoft YaHei" pitchFamily="34" charset="-122"/>
                <a:cs typeface="Microsoft YaHei" pitchFamily="34" charset="-120"/>
              </a:rPr>
              <a:t>1,000</a:t>
            </a:r>
            <a:endParaRPr lang="en-US" sz="975" dirty="0">
              <a:latin typeface="Microsoft YaHei" pitchFamily="34" charset="0"/>
              <a:ea typeface="Microsoft YaHei" pitchFamily="34" charset="-122"/>
              <a:cs typeface="Microsoft YaHei" pitchFamily="34" charset="-120"/>
            </a:endParaRPr>
          </a:p>
        </p:txBody>
      </p:sp>
      <p:sp>
        <p:nvSpPr>
          <p:cNvPr id="38" name="Shape 36"/>
          <p:cNvSpPr/>
          <p:nvPr/>
        </p:nvSpPr>
        <p:spPr>
          <a:xfrm>
            <a:off x="7805073" y="2000250"/>
            <a:ext cx="0" cy="3810000"/>
          </a:xfrm>
          <a:prstGeom prst="line">
            <a:avLst/>
          </a:prstGeom>
          <a:noFill/>
          <a:ln w="9525">
            <a:solidFill>
              <a:srgbClr val="2A3440"/>
            </a:solidFill>
            <a:prstDash val="sysDot"/>
          </a:ln>
        </p:spPr>
      </p:sp>
      <p:sp>
        <p:nvSpPr>
          <p:cNvPr id="39" name="Text 37"/>
          <p:cNvSpPr/>
          <p:nvPr/>
        </p:nvSpPr>
        <p:spPr>
          <a:xfrm>
            <a:off x="3418145" y="5881625"/>
            <a:ext cx="8773855" cy="148590"/>
          </a:xfrm>
          <a:prstGeom prst="rect">
            <a:avLst/>
          </a:prstGeom>
          <a:noFill/>
          <a:ln/>
        </p:spPr>
        <p:txBody>
          <a:bodyPr wrap="none" lIns="0" tIns="0" rIns="0" bIns="0" rtlCol="0" anchor="t"/>
          <a:lstStyle/>
          <a:p>
            <a:pPr algn="ctr" indent="0" marL="0">
              <a:buNone/>
            </a:pPr>
            <a:r>
              <a:rPr lang="en-US" sz="975" dirty="0">
                <a:solidFill>
                  <a:srgbClr val="9AA7B4"/>
                </a:solidFill>
                <a:latin typeface="Microsoft YaHei" pitchFamily="34" charset="0"/>
                <a:ea typeface="Microsoft YaHei" pitchFamily="34" charset="-122"/>
                <a:cs typeface="Microsoft YaHei" pitchFamily="34" charset="-120"/>
              </a:rPr>
              <a:t>1,500</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9704645" y="2000250"/>
            <a:ext cx="0" cy="3810000"/>
          </a:xfrm>
          <a:prstGeom prst="line">
            <a:avLst/>
          </a:prstGeom>
          <a:noFill/>
          <a:ln w="9525">
            <a:solidFill>
              <a:srgbClr val="2A3440"/>
            </a:solidFill>
            <a:prstDash val="sysDot"/>
          </a:ln>
        </p:spPr>
      </p:sp>
      <p:sp>
        <p:nvSpPr>
          <p:cNvPr id="41" name="Text 39"/>
          <p:cNvSpPr/>
          <p:nvPr/>
        </p:nvSpPr>
        <p:spPr>
          <a:xfrm>
            <a:off x="7217291" y="5881625"/>
            <a:ext cx="4974709" cy="148590"/>
          </a:xfrm>
          <a:prstGeom prst="rect">
            <a:avLst/>
          </a:prstGeom>
          <a:noFill/>
          <a:ln/>
        </p:spPr>
        <p:txBody>
          <a:bodyPr wrap="none" lIns="0" tIns="0" rIns="0" bIns="0" rtlCol="0" anchor="t"/>
          <a:lstStyle/>
          <a:p>
            <a:pPr algn="ctr" indent="0" marL="0">
              <a:buNone/>
            </a:pPr>
            <a:r>
              <a:rPr lang="en-US" sz="975" dirty="0">
                <a:solidFill>
                  <a:srgbClr val="9AA7B4"/>
                </a:solidFill>
                <a:latin typeface="Microsoft YaHei" pitchFamily="34" charset="0"/>
                <a:ea typeface="Microsoft YaHei" pitchFamily="34" charset="-122"/>
                <a:cs typeface="Microsoft YaHei" pitchFamily="34" charset="-120"/>
              </a:rPr>
              <a:t>2,000</a:t>
            </a:r>
            <a:endParaRPr lang="en-US" sz="975" dirty="0">
              <a:latin typeface="Microsoft YaHei" pitchFamily="34" charset="0"/>
              <a:ea typeface="Microsoft YaHei" pitchFamily="34" charset="-122"/>
              <a:cs typeface="Microsoft YaHei" pitchFamily="34" charset="-120"/>
            </a:endParaRPr>
          </a:p>
        </p:txBody>
      </p:sp>
      <p:sp>
        <p:nvSpPr>
          <p:cNvPr id="42" name="Text 40"/>
          <p:cNvSpPr/>
          <p:nvPr/>
        </p:nvSpPr>
        <p:spPr>
          <a:xfrm>
            <a:off x="4438650" y="22734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Alphabet</a:t>
            </a:r>
            <a:endParaRPr lang="en-US" sz="1350" dirty="0">
              <a:latin typeface="Microsoft YaHei" pitchFamily="34" charset="0"/>
              <a:ea typeface="Microsoft YaHei" pitchFamily="34" charset="-122"/>
              <a:cs typeface="Microsoft YaHei" pitchFamily="34" charset="-120"/>
            </a:endParaRPr>
          </a:p>
        </p:txBody>
      </p:sp>
      <p:sp>
        <p:nvSpPr>
          <p:cNvPr id="43" name="Shape 41"/>
          <p:cNvSpPr/>
          <p:nvPr/>
        </p:nvSpPr>
        <p:spPr>
          <a:xfrm>
            <a:off x="8944816" y="2381250"/>
            <a:ext cx="759829" cy="0"/>
          </a:xfrm>
          <a:prstGeom prst="line">
            <a:avLst/>
          </a:prstGeom>
          <a:noFill/>
          <a:ln w="28575">
            <a:solidFill>
              <a:srgbClr val="F0A63C"/>
            </a:solidFill>
            <a:prstDash val="solid"/>
          </a:ln>
        </p:spPr>
      </p:sp>
      <p:sp>
        <p:nvSpPr>
          <p:cNvPr id="44" name="Shape 42"/>
          <p:cNvSpPr/>
          <p:nvPr/>
        </p:nvSpPr>
        <p:spPr>
          <a:xfrm>
            <a:off x="8878141" y="2314575"/>
            <a:ext cx="133350" cy="133350"/>
          </a:xfrm>
          <a:prstGeom prst="ellipse">
            <a:avLst/>
          </a:prstGeom>
          <a:solidFill>
            <a:srgbClr val="171C22"/>
          </a:solidFill>
          <a:ln w="19050">
            <a:solidFill>
              <a:srgbClr val="7E93A8"/>
            </a:solidFill>
            <a:prstDash val="solid"/>
          </a:ln>
        </p:spPr>
      </p:sp>
      <p:sp>
        <p:nvSpPr>
          <p:cNvPr id="45" name="Shape 43"/>
          <p:cNvSpPr/>
          <p:nvPr/>
        </p:nvSpPr>
        <p:spPr>
          <a:xfrm>
            <a:off x="9628445" y="2305050"/>
            <a:ext cx="152400" cy="152400"/>
          </a:xfrm>
          <a:prstGeom prst="ellipse">
            <a:avLst/>
          </a:prstGeom>
          <a:solidFill>
            <a:srgbClr val="F0A63C"/>
          </a:solidFill>
          <a:ln/>
        </p:spPr>
      </p:sp>
      <p:sp>
        <p:nvSpPr>
          <p:cNvPr id="46" name="Text 44"/>
          <p:cNvSpPr/>
          <p:nvPr/>
        </p:nvSpPr>
        <p:spPr>
          <a:xfrm>
            <a:off x="5697632" y="2100562"/>
            <a:ext cx="6494368"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1,800</a:t>
            </a:r>
            <a:endParaRPr lang="en-US" sz="1050" dirty="0">
              <a:latin typeface="Microsoft YaHei" pitchFamily="34" charset="0"/>
              <a:ea typeface="Microsoft YaHei" pitchFamily="34" charset="-122"/>
              <a:cs typeface="Microsoft YaHei" pitchFamily="34" charset="-120"/>
            </a:endParaRPr>
          </a:p>
        </p:txBody>
      </p:sp>
      <p:sp>
        <p:nvSpPr>
          <p:cNvPr id="47" name="Text 45"/>
          <p:cNvSpPr/>
          <p:nvPr/>
        </p:nvSpPr>
        <p:spPr>
          <a:xfrm>
            <a:off x="7217291" y="2082235"/>
            <a:ext cx="4974709"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2,000</a:t>
            </a:r>
            <a:endParaRPr lang="en-US" sz="1200" dirty="0">
              <a:latin typeface="Microsoft YaHei" pitchFamily="34" charset="0"/>
              <a:ea typeface="Microsoft YaHei" pitchFamily="34" charset="-122"/>
              <a:cs typeface="Microsoft YaHei" pitchFamily="34" charset="-120"/>
            </a:endParaRPr>
          </a:p>
        </p:txBody>
      </p:sp>
      <p:sp>
        <p:nvSpPr>
          <p:cNvPr id="48" name="Text 46"/>
          <p:cNvSpPr/>
          <p:nvPr/>
        </p:nvSpPr>
        <p:spPr>
          <a:xfrm>
            <a:off x="4438650" y="31878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亚马逊</a:t>
            </a:r>
            <a:endParaRPr lang="en-US" sz="1350" dirty="0">
              <a:latin typeface="Microsoft YaHei" pitchFamily="34" charset="0"/>
              <a:ea typeface="Microsoft YaHei" pitchFamily="34" charset="-122"/>
              <a:cs typeface="Microsoft YaHei" pitchFamily="34" charset="-120"/>
            </a:endParaRPr>
          </a:p>
        </p:txBody>
      </p:sp>
      <p:sp>
        <p:nvSpPr>
          <p:cNvPr id="49" name="Shape 47"/>
          <p:cNvSpPr/>
          <p:nvPr/>
        </p:nvSpPr>
        <p:spPr>
          <a:xfrm>
            <a:off x="9704645" y="3295650"/>
            <a:ext cx="759829" cy="0"/>
          </a:xfrm>
          <a:prstGeom prst="line">
            <a:avLst/>
          </a:prstGeom>
          <a:noFill/>
          <a:ln w="28575">
            <a:solidFill>
              <a:srgbClr val="F0A63C"/>
            </a:solidFill>
            <a:prstDash val="solid"/>
          </a:ln>
        </p:spPr>
      </p:sp>
      <p:sp>
        <p:nvSpPr>
          <p:cNvPr id="50" name="Shape 48"/>
          <p:cNvSpPr/>
          <p:nvPr/>
        </p:nvSpPr>
        <p:spPr>
          <a:xfrm>
            <a:off x="9637970" y="3228975"/>
            <a:ext cx="133350" cy="133350"/>
          </a:xfrm>
          <a:prstGeom prst="ellipse">
            <a:avLst/>
          </a:prstGeom>
          <a:solidFill>
            <a:srgbClr val="171C22"/>
          </a:solidFill>
          <a:ln w="19050">
            <a:solidFill>
              <a:srgbClr val="7E93A8"/>
            </a:solidFill>
            <a:prstDash val="solid"/>
          </a:ln>
        </p:spPr>
      </p:sp>
      <p:sp>
        <p:nvSpPr>
          <p:cNvPr id="51" name="Shape 49"/>
          <p:cNvSpPr/>
          <p:nvPr/>
        </p:nvSpPr>
        <p:spPr>
          <a:xfrm>
            <a:off x="10388274" y="3219450"/>
            <a:ext cx="152400" cy="152400"/>
          </a:xfrm>
          <a:prstGeom prst="ellipse">
            <a:avLst/>
          </a:prstGeom>
          <a:solidFill>
            <a:srgbClr val="F0A63C"/>
          </a:solidFill>
          <a:ln/>
        </p:spPr>
      </p:sp>
      <p:sp>
        <p:nvSpPr>
          <p:cNvPr id="52" name="Text 50"/>
          <p:cNvSpPr/>
          <p:nvPr/>
        </p:nvSpPr>
        <p:spPr>
          <a:xfrm>
            <a:off x="7217291" y="3014962"/>
            <a:ext cx="4974709"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2,000</a:t>
            </a:r>
            <a:endParaRPr lang="en-US" sz="1050" dirty="0">
              <a:latin typeface="Microsoft YaHei" pitchFamily="34" charset="0"/>
              <a:ea typeface="Microsoft YaHei" pitchFamily="34" charset="-122"/>
              <a:cs typeface="Microsoft YaHei" pitchFamily="34" charset="-120"/>
            </a:endParaRPr>
          </a:p>
        </p:txBody>
      </p:sp>
      <p:sp>
        <p:nvSpPr>
          <p:cNvPr id="53" name="Text 51"/>
          <p:cNvSpPr/>
          <p:nvPr/>
        </p:nvSpPr>
        <p:spPr>
          <a:xfrm>
            <a:off x="8736949" y="2996635"/>
            <a:ext cx="3455051"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2,200</a:t>
            </a:r>
            <a:endParaRPr lang="en-US" sz="1200" dirty="0">
              <a:latin typeface="Microsoft YaHei" pitchFamily="34" charset="0"/>
              <a:ea typeface="Microsoft YaHei" pitchFamily="34" charset="-122"/>
              <a:cs typeface="Microsoft YaHei" pitchFamily="34" charset="-120"/>
            </a:endParaRPr>
          </a:p>
        </p:txBody>
      </p:sp>
      <p:sp>
        <p:nvSpPr>
          <p:cNvPr id="54" name="Text 52"/>
          <p:cNvSpPr/>
          <p:nvPr/>
        </p:nvSpPr>
        <p:spPr>
          <a:xfrm>
            <a:off x="4438650" y="41022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Meta</a:t>
            </a:r>
            <a:endParaRPr lang="en-US" sz="1350" dirty="0">
              <a:latin typeface="Microsoft YaHei" pitchFamily="34" charset="0"/>
              <a:ea typeface="Microsoft YaHei" pitchFamily="34" charset="-122"/>
              <a:cs typeface="Microsoft YaHei" pitchFamily="34" charset="-120"/>
            </a:endParaRPr>
          </a:p>
        </p:txBody>
      </p:sp>
      <p:sp>
        <p:nvSpPr>
          <p:cNvPr id="55" name="Shape 53"/>
          <p:cNvSpPr/>
          <p:nvPr/>
        </p:nvSpPr>
        <p:spPr>
          <a:xfrm>
            <a:off x="6855286" y="4210050"/>
            <a:ext cx="474893" cy="0"/>
          </a:xfrm>
          <a:prstGeom prst="line">
            <a:avLst/>
          </a:prstGeom>
          <a:noFill/>
          <a:ln w="28575">
            <a:solidFill>
              <a:srgbClr val="F0A63C"/>
            </a:solidFill>
            <a:prstDash val="solid"/>
          </a:ln>
        </p:spPr>
      </p:sp>
      <p:sp>
        <p:nvSpPr>
          <p:cNvPr id="56" name="Shape 54"/>
          <p:cNvSpPr/>
          <p:nvPr/>
        </p:nvSpPr>
        <p:spPr>
          <a:xfrm>
            <a:off x="6788611" y="4143375"/>
            <a:ext cx="133350" cy="133350"/>
          </a:xfrm>
          <a:prstGeom prst="ellipse">
            <a:avLst/>
          </a:prstGeom>
          <a:solidFill>
            <a:srgbClr val="171C22"/>
          </a:solidFill>
          <a:ln w="19050">
            <a:solidFill>
              <a:srgbClr val="7E93A8"/>
            </a:solidFill>
            <a:prstDash val="solid"/>
          </a:ln>
        </p:spPr>
      </p:sp>
      <p:sp>
        <p:nvSpPr>
          <p:cNvPr id="57" name="Shape 55"/>
          <p:cNvSpPr/>
          <p:nvPr/>
        </p:nvSpPr>
        <p:spPr>
          <a:xfrm>
            <a:off x="7253979" y="4133850"/>
            <a:ext cx="152400" cy="152400"/>
          </a:xfrm>
          <a:prstGeom prst="ellipse">
            <a:avLst/>
          </a:prstGeom>
          <a:solidFill>
            <a:srgbClr val="F0A63C"/>
          </a:solidFill>
          <a:ln/>
        </p:spPr>
      </p:sp>
      <p:sp>
        <p:nvSpPr>
          <p:cNvPr id="58" name="Text 56"/>
          <p:cNvSpPr/>
          <p:nvPr/>
        </p:nvSpPr>
        <p:spPr>
          <a:xfrm>
            <a:off x="1518573" y="3929362"/>
            <a:ext cx="10673427"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1,250</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2468359" y="3911035"/>
            <a:ext cx="9723641" cy="182880"/>
          </a:xfrm>
          <a:prstGeom prst="rect">
            <a:avLst/>
          </a:prstGeom>
          <a:noFill/>
          <a:ln/>
        </p:spPr>
        <p:txBody>
          <a:bodyPr wrap="none" lIns="0" tIns="0" rIns="0" bIns="0" rtlCol="0" anchor="t"/>
          <a:lstStyle/>
          <a:p>
            <a:pPr algn="ctr" indent="0" marL="0">
              <a:buNone/>
            </a:pPr>
            <a:r>
              <a:rPr lang="en-US" sz="1200" b="1" dirty="0">
                <a:solidFill>
                  <a:srgbClr val="F0A63C"/>
                </a:solidFill>
                <a:latin typeface="Microsoft YaHei" pitchFamily="34" charset="0"/>
                <a:ea typeface="Microsoft YaHei" pitchFamily="34" charset="-122"/>
                <a:cs typeface="Microsoft YaHei" pitchFamily="34" charset="-120"/>
              </a:rPr>
              <a:t>1,375</a:t>
            </a:r>
            <a:endParaRPr lang="en-US" sz="1200" dirty="0">
              <a:latin typeface="Microsoft YaHei" pitchFamily="34" charset="0"/>
              <a:ea typeface="Microsoft YaHei" pitchFamily="34" charset="-122"/>
              <a:cs typeface="Microsoft YaHei" pitchFamily="34" charset="-120"/>
            </a:endParaRPr>
          </a:p>
        </p:txBody>
      </p:sp>
      <p:sp>
        <p:nvSpPr>
          <p:cNvPr id="60" name="Text 58"/>
          <p:cNvSpPr/>
          <p:nvPr/>
        </p:nvSpPr>
        <p:spPr>
          <a:xfrm>
            <a:off x="4438650" y="5016658"/>
            <a:ext cx="775335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微软</a:t>
            </a:r>
            <a:endParaRPr lang="en-US" sz="1350" dirty="0">
              <a:latin typeface="Microsoft YaHei" pitchFamily="34" charset="0"/>
              <a:ea typeface="Microsoft YaHei" pitchFamily="34" charset="-122"/>
              <a:cs typeface="Microsoft YaHei" pitchFamily="34" charset="-120"/>
            </a:endParaRPr>
          </a:p>
        </p:txBody>
      </p:sp>
      <p:sp>
        <p:nvSpPr>
          <p:cNvPr id="61" name="Text 59"/>
          <p:cNvSpPr/>
          <p:nvPr/>
        </p:nvSpPr>
        <p:spPr>
          <a:xfrm>
            <a:off x="4438650" y="5272025"/>
            <a:ext cx="77533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租赁改口径，投资不变</a:t>
            </a:r>
            <a:endParaRPr lang="en-US" sz="975" dirty="0">
              <a:latin typeface="Microsoft YaHei" pitchFamily="34" charset="0"/>
              <a:ea typeface="Microsoft YaHei" pitchFamily="34" charset="-122"/>
              <a:cs typeface="Microsoft YaHei" pitchFamily="34" charset="-120"/>
            </a:endParaRPr>
          </a:p>
        </p:txBody>
      </p:sp>
      <p:sp>
        <p:nvSpPr>
          <p:cNvPr id="62" name="Shape 60"/>
          <p:cNvSpPr/>
          <p:nvPr/>
        </p:nvSpPr>
        <p:spPr>
          <a:xfrm>
            <a:off x="8754859" y="5124450"/>
            <a:ext cx="569872" cy="0"/>
          </a:xfrm>
          <a:prstGeom prst="line">
            <a:avLst/>
          </a:prstGeom>
          <a:noFill/>
          <a:ln w="28575">
            <a:solidFill>
              <a:srgbClr val="56677A"/>
            </a:solidFill>
            <a:prstDash val="solid"/>
          </a:ln>
        </p:spPr>
      </p:sp>
      <p:sp>
        <p:nvSpPr>
          <p:cNvPr id="63" name="Shape 61"/>
          <p:cNvSpPr/>
          <p:nvPr/>
        </p:nvSpPr>
        <p:spPr>
          <a:xfrm>
            <a:off x="9258056" y="5057775"/>
            <a:ext cx="133350" cy="133350"/>
          </a:xfrm>
          <a:prstGeom prst="ellipse">
            <a:avLst/>
          </a:prstGeom>
          <a:solidFill>
            <a:srgbClr val="171C22"/>
          </a:solidFill>
          <a:ln w="19050">
            <a:solidFill>
              <a:srgbClr val="7E93A8"/>
            </a:solidFill>
            <a:prstDash val="solid"/>
          </a:ln>
        </p:spPr>
      </p:sp>
      <p:sp>
        <p:nvSpPr>
          <p:cNvPr id="64" name="Shape 62"/>
          <p:cNvSpPr/>
          <p:nvPr/>
        </p:nvSpPr>
        <p:spPr>
          <a:xfrm>
            <a:off x="8678659" y="5048250"/>
            <a:ext cx="152400" cy="152400"/>
          </a:xfrm>
          <a:prstGeom prst="ellipse">
            <a:avLst/>
          </a:prstGeom>
          <a:solidFill>
            <a:srgbClr val="7E93A8"/>
          </a:solidFill>
          <a:ln/>
        </p:spPr>
      </p:sp>
      <p:sp>
        <p:nvSpPr>
          <p:cNvPr id="65" name="Text 63"/>
          <p:cNvSpPr/>
          <p:nvPr/>
        </p:nvSpPr>
        <p:spPr>
          <a:xfrm>
            <a:off x="6457462" y="4843762"/>
            <a:ext cx="5734538"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1,900</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5317718" y="4825435"/>
            <a:ext cx="6874282" cy="182880"/>
          </a:xfrm>
          <a:prstGeom prst="rect">
            <a:avLst/>
          </a:prstGeom>
          <a:noFill/>
          <a:ln/>
        </p:spPr>
        <p:txBody>
          <a:bodyPr wrap="none" lIns="0" tIns="0" rIns="0" bIns="0" rtlCol="0" anchor="t"/>
          <a:lstStyle/>
          <a:p>
            <a:pPr algn="ctr" indent="0" marL="0">
              <a:buNone/>
            </a:pPr>
            <a:r>
              <a:rPr lang="en-US" sz="1200" b="1" dirty="0">
                <a:solidFill>
                  <a:srgbClr val="7E93A8"/>
                </a:solidFill>
                <a:latin typeface="Microsoft YaHei" pitchFamily="34" charset="0"/>
                <a:ea typeface="Microsoft YaHei" pitchFamily="34" charset="-122"/>
                <a:cs typeface="Microsoft YaHei" pitchFamily="34" charset="-120"/>
              </a:rPr>
              <a:t>1,750</a:t>
            </a:r>
            <a:endParaRPr lang="en-US" sz="1200" dirty="0">
              <a:latin typeface="Microsoft YaHei" pitchFamily="34" charset="0"/>
              <a:ea typeface="Microsoft YaHei" pitchFamily="34" charset="-122"/>
              <a:cs typeface="Microsoft YaHei" pitchFamily="34" charset="-120"/>
            </a:endParaRPr>
          </a:p>
        </p:txBody>
      </p:sp>
      <p:sp>
        <p:nvSpPr>
          <p:cNvPr id="67" name="Shape 65"/>
          <p:cNvSpPr/>
          <p:nvPr/>
        </p:nvSpPr>
        <p:spPr>
          <a:xfrm>
            <a:off x="614363" y="1452563"/>
            <a:ext cx="3419475" cy="2276475"/>
          </a:xfrm>
          <a:prstGeom prst="rect">
            <a:avLst/>
          </a:prstGeom>
          <a:solidFill>
            <a:srgbClr val="171C22"/>
          </a:solidFill>
          <a:ln w="9525">
            <a:solidFill>
              <a:srgbClr val="F0A63C"/>
            </a:solidFill>
            <a:prstDash val="solid"/>
          </a:ln>
        </p:spPr>
      </p:sp>
      <p:sp>
        <p:nvSpPr>
          <p:cNvPr id="68" name="Text 66"/>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F0A63C"/>
                </a:solidFill>
                <a:latin typeface="Microsoft YaHei" pitchFamily="34" charset="0"/>
                <a:ea typeface="Microsoft YaHei" pitchFamily="34" charset="-122"/>
                <a:cs typeface="Microsoft YaHei" pitchFamily="34" charset="-120"/>
              </a:rPr>
              <a:t>四家合计比 2025 年</a:t>
            </a:r>
            <a:endParaRPr lang="en-US" sz="975" dirty="0">
              <a:latin typeface="Microsoft YaHei" pitchFamily="34" charset="0"/>
              <a:ea typeface="Microsoft YaHei" pitchFamily="34" charset="-122"/>
              <a:cs typeface="Microsoft YaHei" pitchFamily="34" charset="-120"/>
            </a:endParaRPr>
          </a:p>
        </p:txBody>
      </p:sp>
      <p:sp>
        <p:nvSpPr>
          <p:cNvPr id="69" name="Shape 67"/>
          <p:cNvSpPr/>
          <p:nvPr/>
        </p:nvSpPr>
        <p:spPr>
          <a:xfrm>
            <a:off x="619125" y="1781175"/>
            <a:ext cx="3409950" cy="9525"/>
          </a:xfrm>
          <a:prstGeom prst="rect">
            <a:avLst/>
          </a:prstGeom>
          <a:solidFill>
            <a:srgbClr val="2A3440"/>
          </a:solidFill>
          <a:ln/>
        </p:spPr>
      </p:sp>
      <p:sp>
        <p:nvSpPr>
          <p:cNvPr id="70" name="Text 68"/>
          <p:cNvSpPr/>
          <p:nvPr/>
        </p:nvSpPr>
        <p:spPr>
          <a:xfrm>
            <a:off x="781050" y="1909896"/>
            <a:ext cx="11410950" cy="548640"/>
          </a:xfrm>
          <a:prstGeom prst="rect">
            <a:avLst/>
          </a:prstGeom>
          <a:noFill/>
          <a:ln/>
        </p:spPr>
        <p:txBody>
          <a:bodyPr wrap="none" lIns="0" tIns="0" rIns="0" bIns="0" rtlCol="0" anchor="t"/>
          <a:lstStyle/>
          <a:p>
            <a:pPr algn="l" indent="0" marL="0">
              <a:buNone/>
            </a:pPr>
            <a:r>
              <a:rPr lang="en-US" sz="3600" dirty="0">
                <a:solidFill>
                  <a:srgbClr val="F0A63C"/>
                </a:solidFill>
                <a:latin typeface="Georgia" pitchFamily="34" charset="0"/>
                <a:ea typeface="Microsoft YaHei" pitchFamily="34" charset="-122"/>
                <a:cs typeface="Georgia" pitchFamily="34" charset="-120"/>
              </a:rPr>
              <a:t>+79%</a:t>
            </a:r>
            <a:endParaRPr lang="en-US" sz="3600" dirty="0">
              <a:latin typeface="Georgia" pitchFamily="34" charset="0"/>
              <a:ea typeface="Microsoft YaHei" pitchFamily="34" charset="-122"/>
              <a:cs typeface="Georgia" pitchFamily="34" charset="-120"/>
            </a:endParaRPr>
          </a:p>
        </p:txBody>
      </p:sp>
      <p:sp>
        <p:nvSpPr>
          <p:cNvPr id="71" name="Text 69"/>
          <p:cNvSpPr/>
          <p:nvPr/>
        </p:nvSpPr>
        <p:spPr>
          <a:xfrm>
            <a:off x="2032467" y="2169406"/>
            <a:ext cx="10159533"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72" name="Text 70"/>
          <p:cNvSpPr/>
          <p:nvPr/>
        </p:nvSpPr>
        <p:spPr>
          <a:xfrm>
            <a:off x="781050" y="2481923"/>
            <a:ext cx="114109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约 4,100 亿美元到约 7,325 亿美元</a:t>
            </a:r>
            <a:endParaRPr lang="en-US" sz="1125" dirty="0">
              <a:latin typeface="Microsoft YaHei" pitchFamily="34" charset="0"/>
              <a:ea typeface="Microsoft YaHei" pitchFamily="34" charset="-122"/>
              <a:cs typeface="Microsoft YaHei" pitchFamily="34" charset="-120"/>
            </a:endParaRPr>
          </a:p>
        </p:txBody>
      </p:sp>
      <p:sp>
        <p:nvSpPr>
          <p:cNvPr id="73" name="Shape 71"/>
          <p:cNvSpPr/>
          <p:nvPr/>
        </p:nvSpPr>
        <p:spPr>
          <a:xfrm>
            <a:off x="614363" y="3890962"/>
            <a:ext cx="3419475" cy="2276475"/>
          </a:xfrm>
          <a:prstGeom prst="rect">
            <a:avLst/>
          </a:prstGeom>
          <a:solidFill>
            <a:srgbClr val="171C22"/>
          </a:solidFill>
          <a:ln w="9525">
            <a:solidFill>
              <a:srgbClr val="2A3440"/>
            </a:solidFill>
            <a:prstDash val="solid"/>
          </a:ln>
        </p:spPr>
      </p:sp>
      <p:sp>
        <p:nvSpPr>
          <p:cNvPr id="74" name="Text 72"/>
          <p:cNvSpPr/>
          <p:nvPr/>
        </p:nvSpPr>
        <p:spPr>
          <a:xfrm>
            <a:off x="781050" y="39861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下半年隐含单季</a:t>
            </a:r>
            <a:endParaRPr lang="en-US" sz="975" dirty="0">
              <a:latin typeface="Microsoft YaHei" pitchFamily="34" charset="0"/>
              <a:ea typeface="Microsoft YaHei" pitchFamily="34" charset="-122"/>
              <a:cs typeface="Microsoft YaHei" pitchFamily="34" charset="-120"/>
            </a:endParaRPr>
          </a:p>
        </p:txBody>
      </p:sp>
      <p:sp>
        <p:nvSpPr>
          <p:cNvPr id="75" name="Shape 73"/>
          <p:cNvSpPr/>
          <p:nvPr/>
        </p:nvSpPr>
        <p:spPr>
          <a:xfrm>
            <a:off x="619125" y="4219575"/>
            <a:ext cx="3409950" cy="9525"/>
          </a:xfrm>
          <a:prstGeom prst="rect">
            <a:avLst/>
          </a:prstGeom>
          <a:solidFill>
            <a:srgbClr val="2A3440"/>
          </a:solidFill>
          <a:ln/>
        </p:spPr>
      </p:sp>
      <p:sp>
        <p:nvSpPr>
          <p:cNvPr id="76" name="Text 74"/>
          <p:cNvSpPr/>
          <p:nvPr/>
        </p:nvSpPr>
        <p:spPr>
          <a:xfrm>
            <a:off x="781050" y="4348296"/>
            <a:ext cx="11410950" cy="548640"/>
          </a:xfrm>
          <a:prstGeom prst="rect">
            <a:avLst/>
          </a:prstGeom>
          <a:noFill/>
          <a:ln/>
        </p:spPr>
        <p:txBody>
          <a:bodyPr wrap="none" lIns="0" tIns="0" rIns="0" bIns="0" rtlCol="0" anchor="t"/>
          <a:lstStyle/>
          <a:p>
            <a:pPr algn="l" indent="0" marL="0">
              <a:buNone/>
            </a:pPr>
            <a:r>
              <a:rPr lang="en-US" sz="3600" dirty="0">
                <a:solidFill>
                  <a:srgbClr val="F2EFE8"/>
                </a:solidFill>
                <a:latin typeface="Georgia" pitchFamily="34" charset="0"/>
                <a:ea typeface="Microsoft YaHei" pitchFamily="34" charset="-122"/>
                <a:cs typeface="Georgia" pitchFamily="34" charset="-120"/>
              </a:rPr>
              <a:t>2,100 至 2,220</a:t>
            </a:r>
            <a:endParaRPr lang="en-US" sz="3600" dirty="0">
              <a:latin typeface="Georgia" pitchFamily="34" charset="0"/>
              <a:ea typeface="Microsoft YaHei" pitchFamily="34" charset="-122"/>
              <a:cs typeface="Georgia" pitchFamily="34" charset="-120"/>
            </a:endParaRPr>
          </a:p>
        </p:txBody>
      </p:sp>
      <p:sp>
        <p:nvSpPr>
          <p:cNvPr id="77" name="Text 75"/>
          <p:cNvSpPr/>
          <p:nvPr/>
        </p:nvSpPr>
        <p:spPr>
          <a:xfrm>
            <a:off x="781050" y="4920323"/>
            <a:ext cx="114109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亿美元，比二季度的 1,701 亿高 23% 至 31%</a:t>
            </a:r>
            <a:endParaRPr lang="en-US" sz="1125" dirty="0">
              <a:latin typeface="Microsoft YaHei" pitchFamily="34" charset="0"/>
              <a:ea typeface="Microsoft YaHei" pitchFamily="34" charset="-122"/>
              <a:cs typeface="Microsoft YaHei" pitchFamily="34" charset="-120"/>
            </a:endParaRPr>
          </a:p>
        </p:txBody>
      </p:sp>
      <p:sp>
        <p:nvSpPr>
          <p:cNvPr id="78" name="Text 76"/>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来源：各公司新闻稿和电话会（2026 年 1 至 7 月），亚马逊 2,200 亿据 Fortune（2026 年 7 月）。公司口径，区间取中值</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资本开支已吃掉 96% 的经营现金流，两年前是 45%</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四家合计：经营现金流减资本开支，及资本开支占经营现金流</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114109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亿美元 · %</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10953750" cy="9525"/>
          </a:xfrm>
          <a:prstGeom prst="rect">
            <a:avLst/>
          </a:prstGeom>
          <a:solidFill>
            <a:srgbClr val="2A3440"/>
          </a:solidFill>
          <a:ln/>
        </p:spPr>
      </p:sp>
      <p:sp>
        <p:nvSpPr>
          <p:cNvPr id="36" name="Shape 34"/>
          <p:cNvSpPr/>
          <p:nvPr/>
        </p:nvSpPr>
        <p:spPr>
          <a:xfrm>
            <a:off x="857250" y="5715000"/>
            <a:ext cx="10477500" cy="9525"/>
          </a:xfrm>
          <a:prstGeom prst="rect">
            <a:avLst/>
          </a:prstGeom>
          <a:solidFill>
            <a:srgbClr val="2A3440"/>
          </a:solidFill>
          <a:ln/>
        </p:spPr>
      </p:sp>
      <p:sp>
        <p:nvSpPr>
          <p:cNvPr id="37" name="Shape 35"/>
          <p:cNvSpPr/>
          <p:nvPr/>
        </p:nvSpPr>
        <p:spPr>
          <a:xfrm>
            <a:off x="857250" y="1828800"/>
            <a:ext cx="114300" cy="114300"/>
          </a:xfrm>
          <a:prstGeom prst="rect">
            <a:avLst/>
          </a:prstGeom>
          <a:solidFill>
            <a:srgbClr val="56677A"/>
          </a:solidFill>
          <a:ln/>
        </p:spPr>
      </p:sp>
      <p:sp>
        <p:nvSpPr>
          <p:cNvPr id="38" name="Text 36"/>
          <p:cNvSpPr/>
          <p:nvPr/>
        </p:nvSpPr>
        <p:spPr>
          <a:xfrm>
            <a:off x="1028700" y="1805287"/>
            <a:ext cx="111633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经营现金流减资本开支</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2628900" y="1871663"/>
            <a:ext cx="228600" cy="28575"/>
          </a:xfrm>
          <a:prstGeom prst="rect">
            <a:avLst/>
          </a:prstGeom>
          <a:solidFill>
            <a:srgbClr val="F0A63C"/>
          </a:solidFill>
          <a:ln/>
        </p:spPr>
      </p:sp>
      <p:sp>
        <p:nvSpPr>
          <p:cNvPr id="40" name="Text 38"/>
          <p:cNvSpPr/>
          <p:nvPr/>
        </p:nvSpPr>
        <p:spPr>
          <a:xfrm>
            <a:off x="2933700" y="1805287"/>
            <a:ext cx="925830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资本开支占经营现金流</a:t>
            </a:r>
            <a:endParaRPr lang="en-US" sz="1050" dirty="0">
              <a:latin typeface="Microsoft YaHei" pitchFamily="34" charset="0"/>
              <a:ea typeface="Microsoft YaHei" pitchFamily="34" charset="-122"/>
              <a:cs typeface="Microsoft YaHei" pitchFamily="34" charset="-120"/>
            </a:endParaRPr>
          </a:p>
        </p:txBody>
      </p:sp>
      <p:sp>
        <p:nvSpPr>
          <p:cNvPr id="41" name="Shape 39"/>
          <p:cNvSpPr/>
          <p:nvPr/>
        </p:nvSpPr>
        <p:spPr>
          <a:xfrm>
            <a:off x="1104900" y="3621291"/>
            <a:ext cx="552450" cy="2093709"/>
          </a:xfrm>
          <a:prstGeom prst="rect">
            <a:avLst/>
          </a:prstGeom>
          <a:solidFill>
            <a:srgbClr val="56677A"/>
          </a:solidFill>
          <a:ln/>
        </p:spPr>
      </p:sp>
      <p:sp>
        <p:nvSpPr>
          <p:cNvPr id="42" name="Text 40"/>
          <p:cNvSpPr/>
          <p:nvPr/>
        </p:nvSpPr>
        <p:spPr>
          <a:xfrm>
            <a:off x="0" y="3416803"/>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547</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24Q1</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2152650" y="3586843"/>
            <a:ext cx="552450" cy="2128157"/>
          </a:xfrm>
          <a:prstGeom prst="rect">
            <a:avLst/>
          </a:prstGeom>
          <a:solidFill>
            <a:srgbClr val="56677A"/>
          </a:solidFill>
          <a:ln/>
        </p:spPr>
      </p:sp>
      <p:sp>
        <p:nvSpPr>
          <p:cNvPr id="45" name="Text 43"/>
          <p:cNvSpPr/>
          <p:nvPr/>
        </p:nvSpPr>
        <p:spPr>
          <a:xfrm>
            <a:off x="0" y="3382354"/>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556</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24Q2</a:t>
            </a:r>
            <a:endParaRPr lang="en-US" sz="1050" dirty="0">
              <a:latin typeface="Microsoft YaHei" pitchFamily="34" charset="0"/>
              <a:ea typeface="Microsoft YaHei" pitchFamily="34" charset="-122"/>
              <a:cs typeface="Microsoft YaHei" pitchFamily="34" charset="-120"/>
            </a:endParaRPr>
          </a:p>
        </p:txBody>
      </p:sp>
      <p:sp>
        <p:nvSpPr>
          <p:cNvPr id="47" name="Shape 45"/>
          <p:cNvSpPr/>
          <p:nvPr/>
        </p:nvSpPr>
        <p:spPr>
          <a:xfrm>
            <a:off x="3200400" y="3544739"/>
            <a:ext cx="552450" cy="2170261"/>
          </a:xfrm>
          <a:prstGeom prst="rect">
            <a:avLst/>
          </a:prstGeom>
          <a:solidFill>
            <a:srgbClr val="56677A"/>
          </a:solidFill>
          <a:ln/>
        </p:spPr>
      </p:sp>
      <p:sp>
        <p:nvSpPr>
          <p:cNvPr id="48" name="Text 46"/>
          <p:cNvSpPr/>
          <p:nvPr/>
        </p:nvSpPr>
        <p:spPr>
          <a:xfrm>
            <a:off x="0" y="3340250"/>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567</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24Q3</a:t>
            </a:r>
            <a:endParaRPr lang="en-US" sz="1050" dirty="0">
              <a:latin typeface="Microsoft YaHei" pitchFamily="34" charset="0"/>
              <a:ea typeface="Microsoft YaHei" pitchFamily="34" charset="-122"/>
              <a:cs typeface="Microsoft YaHei" pitchFamily="34" charset="-120"/>
            </a:endParaRPr>
          </a:p>
        </p:txBody>
      </p:sp>
      <p:sp>
        <p:nvSpPr>
          <p:cNvPr id="50" name="Shape 48"/>
          <p:cNvSpPr/>
          <p:nvPr/>
        </p:nvSpPr>
        <p:spPr>
          <a:xfrm>
            <a:off x="4248150" y="3315081"/>
            <a:ext cx="552450" cy="2399919"/>
          </a:xfrm>
          <a:prstGeom prst="rect">
            <a:avLst/>
          </a:prstGeom>
          <a:solidFill>
            <a:srgbClr val="56677A"/>
          </a:solidFill>
          <a:ln/>
        </p:spPr>
      </p:sp>
      <p:sp>
        <p:nvSpPr>
          <p:cNvPr id="51" name="Text 49"/>
          <p:cNvSpPr/>
          <p:nvPr/>
        </p:nvSpPr>
        <p:spPr>
          <a:xfrm>
            <a:off x="0" y="3110593"/>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627</a:t>
            </a:r>
            <a:endParaRPr lang="en-US" sz="1050" dirty="0">
              <a:latin typeface="Microsoft YaHei" pitchFamily="34" charset="0"/>
              <a:ea typeface="Microsoft YaHei" pitchFamily="34" charset="-122"/>
              <a:cs typeface="Microsoft YaHei" pitchFamily="34" charset="-120"/>
            </a:endParaRPr>
          </a:p>
        </p:txBody>
      </p:sp>
      <p:sp>
        <p:nvSpPr>
          <p:cNvPr id="52" name="Text 50"/>
          <p:cNvSpPr/>
          <p:nvPr/>
        </p:nvSpPr>
        <p:spPr>
          <a:xfrm>
            <a:off x="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24Q4</a:t>
            </a:r>
            <a:endParaRPr lang="en-US" sz="1050" dirty="0">
              <a:latin typeface="Microsoft YaHei" pitchFamily="34" charset="0"/>
              <a:ea typeface="Microsoft YaHei" pitchFamily="34" charset="-122"/>
              <a:cs typeface="Microsoft YaHei" pitchFamily="34" charset="-120"/>
            </a:endParaRPr>
          </a:p>
        </p:txBody>
      </p:sp>
      <p:sp>
        <p:nvSpPr>
          <p:cNvPr id="53" name="Shape 51"/>
          <p:cNvSpPr/>
          <p:nvPr/>
        </p:nvSpPr>
        <p:spPr>
          <a:xfrm>
            <a:off x="5295900" y="4095916"/>
            <a:ext cx="552450" cy="1619084"/>
          </a:xfrm>
          <a:prstGeom prst="rect">
            <a:avLst/>
          </a:prstGeom>
          <a:solidFill>
            <a:srgbClr val="56677A"/>
          </a:solidFill>
          <a:ln/>
        </p:spPr>
      </p:sp>
      <p:sp>
        <p:nvSpPr>
          <p:cNvPr id="54" name="Text 52"/>
          <p:cNvSpPr/>
          <p:nvPr/>
        </p:nvSpPr>
        <p:spPr>
          <a:xfrm>
            <a:off x="0" y="3891428"/>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423</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25Q1</a:t>
            </a:r>
            <a:endParaRPr lang="en-US" sz="1050" dirty="0">
              <a:latin typeface="Microsoft YaHei" pitchFamily="34" charset="0"/>
              <a:ea typeface="Microsoft YaHei" pitchFamily="34" charset="-122"/>
              <a:cs typeface="Microsoft YaHei" pitchFamily="34" charset="-120"/>
            </a:endParaRPr>
          </a:p>
        </p:txBody>
      </p:sp>
      <p:sp>
        <p:nvSpPr>
          <p:cNvPr id="56" name="Shape 54"/>
          <p:cNvSpPr/>
          <p:nvPr/>
        </p:nvSpPr>
        <p:spPr>
          <a:xfrm>
            <a:off x="6343650" y="4176296"/>
            <a:ext cx="552450" cy="1538704"/>
          </a:xfrm>
          <a:prstGeom prst="rect">
            <a:avLst/>
          </a:prstGeom>
          <a:solidFill>
            <a:srgbClr val="56677A"/>
          </a:solidFill>
          <a:ln/>
        </p:spPr>
      </p:sp>
      <p:sp>
        <p:nvSpPr>
          <p:cNvPr id="57" name="Text 55"/>
          <p:cNvSpPr/>
          <p:nvPr/>
        </p:nvSpPr>
        <p:spPr>
          <a:xfrm>
            <a:off x="1047750" y="3971808"/>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402</a:t>
            </a:r>
            <a:endParaRPr lang="en-US" sz="1050" dirty="0">
              <a:latin typeface="Microsoft YaHei" pitchFamily="34" charset="0"/>
              <a:ea typeface="Microsoft YaHei" pitchFamily="34" charset="-122"/>
              <a:cs typeface="Microsoft YaHei" pitchFamily="34" charset="-120"/>
            </a:endParaRPr>
          </a:p>
        </p:txBody>
      </p:sp>
      <p:sp>
        <p:nvSpPr>
          <p:cNvPr id="58" name="Text 56"/>
          <p:cNvSpPr/>
          <p:nvPr/>
        </p:nvSpPr>
        <p:spPr>
          <a:xfrm>
            <a:off x="1047750" y="5796262"/>
            <a:ext cx="11144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25Q2</a:t>
            </a:r>
            <a:endParaRPr lang="en-US" sz="1050" dirty="0">
              <a:latin typeface="Microsoft YaHei" pitchFamily="34" charset="0"/>
              <a:ea typeface="Microsoft YaHei" pitchFamily="34" charset="-122"/>
              <a:cs typeface="Microsoft YaHei" pitchFamily="34" charset="-120"/>
            </a:endParaRPr>
          </a:p>
        </p:txBody>
      </p:sp>
      <p:sp>
        <p:nvSpPr>
          <p:cNvPr id="59" name="Shape 57"/>
          <p:cNvSpPr/>
          <p:nvPr/>
        </p:nvSpPr>
        <p:spPr>
          <a:xfrm>
            <a:off x="7391400" y="3353358"/>
            <a:ext cx="552450" cy="2361642"/>
          </a:xfrm>
          <a:prstGeom prst="rect">
            <a:avLst/>
          </a:prstGeom>
          <a:solidFill>
            <a:srgbClr val="56677A"/>
          </a:solidFill>
          <a:ln/>
        </p:spPr>
      </p:sp>
      <p:sp>
        <p:nvSpPr>
          <p:cNvPr id="60" name="Text 58"/>
          <p:cNvSpPr/>
          <p:nvPr/>
        </p:nvSpPr>
        <p:spPr>
          <a:xfrm>
            <a:off x="3143250" y="3148869"/>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617</a:t>
            </a:r>
            <a:endParaRPr lang="en-US" sz="1050" dirty="0">
              <a:latin typeface="Microsoft YaHei" pitchFamily="34" charset="0"/>
              <a:ea typeface="Microsoft YaHei" pitchFamily="34" charset="-122"/>
              <a:cs typeface="Microsoft YaHei" pitchFamily="34" charset="-120"/>
            </a:endParaRPr>
          </a:p>
        </p:txBody>
      </p:sp>
      <p:sp>
        <p:nvSpPr>
          <p:cNvPr id="61" name="Text 59"/>
          <p:cNvSpPr/>
          <p:nvPr/>
        </p:nvSpPr>
        <p:spPr>
          <a:xfrm>
            <a:off x="3143250" y="5796262"/>
            <a:ext cx="9048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25Q3</a:t>
            </a:r>
            <a:endParaRPr lang="en-US" sz="1050" dirty="0">
              <a:latin typeface="Microsoft YaHei" pitchFamily="34" charset="0"/>
              <a:ea typeface="Microsoft YaHei" pitchFamily="34" charset="-122"/>
              <a:cs typeface="Microsoft YaHei" pitchFamily="34" charset="-120"/>
            </a:endParaRPr>
          </a:p>
        </p:txBody>
      </p:sp>
      <p:sp>
        <p:nvSpPr>
          <p:cNvPr id="62" name="Shape 60"/>
          <p:cNvSpPr/>
          <p:nvPr/>
        </p:nvSpPr>
        <p:spPr>
          <a:xfrm>
            <a:off x="8439150" y="3410772"/>
            <a:ext cx="552450" cy="2304228"/>
          </a:xfrm>
          <a:prstGeom prst="rect">
            <a:avLst/>
          </a:prstGeom>
          <a:solidFill>
            <a:srgbClr val="56677A"/>
          </a:solidFill>
          <a:ln/>
        </p:spPr>
      </p:sp>
      <p:sp>
        <p:nvSpPr>
          <p:cNvPr id="63" name="Text 61"/>
          <p:cNvSpPr/>
          <p:nvPr/>
        </p:nvSpPr>
        <p:spPr>
          <a:xfrm>
            <a:off x="5238750" y="3206284"/>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602</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5238750" y="5796262"/>
            <a:ext cx="6953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25Q4</a:t>
            </a:r>
            <a:endParaRPr lang="en-US" sz="1050" dirty="0">
              <a:latin typeface="Microsoft YaHei" pitchFamily="34" charset="0"/>
              <a:ea typeface="Microsoft YaHei" pitchFamily="34" charset="-122"/>
              <a:cs typeface="Microsoft YaHei" pitchFamily="34" charset="-120"/>
            </a:endParaRPr>
          </a:p>
        </p:txBody>
      </p:sp>
      <p:sp>
        <p:nvSpPr>
          <p:cNvPr id="65" name="Shape 63"/>
          <p:cNvSpPr/>
          <p:nvPr/>
        </p:nvSpPr>
        <p:spPr>
          <a:xfrm>
            <a:off x="9486900" y="4911200"/>
            <a:ext cx="552450" cy="803800"/>
          </a:xfrm>
          <a:prstGeom prst="rect">
            <a:avLst/>
          </a:prstGeom>
          <a:solidFill>
            <a:srgbClr val="56677A"/>
          </a:solidFill>
          <a:ln/>
        </p:spPr>
      </p:sp>
      <p:sp>
        <p:nvSpPr>
          <p:cNvPr id="66" name="Text 64"/>
          <p:cNvSpPr/>
          <p:nvPr/>
        </p:nvSpPr>
        <p:spPr>
          <a:xfrm>
            <a:off x="7334250" y="4706711"/>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210</a:t>
            </a:r>
            <a:endParaRPr lang="en-US" sz="1050" dirty="0">
              <a:latin typeface="Microsoft YaHei" pitchFamily="34" charset="0"/>
              <a:ea typeface="Microsoft YaHei" pitchFamily="34" charset="-122"/>
              <a:cs typeface="Microsoft YaHei" pitchFamily="34" charset="-120"/>
            </a:endParaRPr>
          </a:p>
        </p:txBody>
      </p:sp>
      <p:sp>
        <p:nvSpPr>
          <p:cNvPr id="67" name="Text 65"/>
          <p:cNvSpPr/>
          <p:nvPr/>
        </p:nvSpPr>
        <p:spPr>
          <a:xfrm>
            <a:off x="7334250" y="5796262"/>
            <a:ext cx="48577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26Q1</a:t>
            </a:r>
            <a:endParaRPr lang="en-US" sz="1050" dirty="0">
              <a:latin typeface="Microsoft YaHei" pitchFamily="34" charset="0"/>
              <a:ea typeface="Microsoft YaHei" pitchFamily="34" charset="-122"/>
              <a:cs typeface="Microsoft YaHei" pitchFamily="34" charset="-120"/>
            </a:endParaRPr>
          </a:p>
        </p:txBody>
      </p:sp>
      <p:sp>
        <p:nvSpPr>
          <p:cNvPr id="68" name="Shape 66"/>
          <p:cNvSpPr/>
          <p:nvPr/>
        </p:nvSpPr>
        <p:spPr>
          <a:xfrm>
            <a:off x="10534650" y="5458549"/>
            <a:ext cx="552450" cy="256451"/>
          </a:xfrm>
          <a:prstGeom prst="rect">
            <a:avLst/>
          </a:prstGeom>
          <a:solidFill>
            <a:srgbClr val="56677A"/>
          </a:solidFill>
          <a:ln/>
        </p:spPr>
      </p:sp>
      <p:sp>
        <p:nvSpPr>
          <p:cNvPr id="69" name="Text 67"/>
          <p:cNvSpPr/>
          <p:nvPr/>
        </p:nvSpPr>
        <p:spPr>
          <a:xfrm>
            <a:off x="9429750" y="5254061"/>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67</a:t>
            </a:r>
            <a:endParaRPr lang="en-US" sz="1050" dirty="0">
              <a:latin typeface="Microsoft YaHei" pitchFamily="34" charset="0"/>
              <a:ea typeface="Microsoft YaHei" pitchFamily="34" charset="-122"/>
              <a:cs typeface="Microsoft YaHei" pitchFamily="34" charset="-120"/>
            </a:endParaRPr>
          </a:p>
        </p:txBody>
      </p:sp>
      <p:sp>
        <p:nvSpPr>
          <p:cNvPr id="70" name="Text 68"/>
          <p:cNvSpPr/>
          <p:nvPr/>
        </p:nvSpPr>
        <p:spPr>
          <a:xfrm>
            <a:off x="9429750" y="5796262"/>
            <a:ext cx="27622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26Q2</a:t>
            </a:r>
            <a:endParaRPr lang="en-US" sz="1050" dirty="0">
              <a:latin typeface="Microsoft YaHei" pitchFamily="34" charset="0"/>
              <a:ea typeface="Microsoft YaHei" pitchFamily="34" charset="-122"/>
              <a:cs typeface="Microsoft YaHei" pitchFamily="34" charset="-120"/>
            </a:endParaRPr>
          </a:p>
        </p:txBody>
      </p:sp>
      <p:sp>
        <p:nvSpPr>
          <p:cNvPr id="71" name="Shape 69"/>
          <p:cNvSpPr/>
          <p:nvPr/>
        </p:nvSpPr>
        <p:spPr>
          <a:xfrm>
            <a:off x="1381125" y="2649855"/>
            <a:ext cx="9429750" cy="1628775"/>
          </a:xfrm>
          <a:custGeom>
            <a:avLst/>
            <a:gdLst/>
            <a:ahLst/>
            <a:cxnLst/>
            <a:rect l="l" t="t" r="r" b="b"/>
            <a:pathLst>
              <a:path w="9429750" h="1628775">
                <a:moveTo>
                  <a:pt x="0" y="1628775"/>
                </a:moveTo>
                <a:lnTo>
                  <a:pt x="1047750" y="1501140"/>
                </a:lnTo>
                <a:lnTo>
                  <a:pt x="2095500" y="1437323"/>
                </a:lnTo>
                <a:lnTo>
                  <a:pt x="3143250" y="1341120"/>
                </a:lnTo>
                <a:lnTo>
                  <a:pt x="4191000" y="1053465"/>
                </a:lnTo>
                <a:lnTo>
                  <a:pt x="5238750" y="862013"/>
                </a:lnTo>
                <a:lnTo>
                  <a:pt x="6286500" y="1118235"/>
                </a:lnTo>
                <a:lnTo>
                  <a:pt x="7334250" y="958215"/>
                </a:lnTo>
                <a:lnTo>
                  <a:pt x="8382000" y="320040"/>
                </a:lnTo>
                <a:lnTo>
                  <a:pt x="9429750" y="0"/>
                </a:lnTo>
              </a:path>
            </a:pathLst>
          </a:custGeom>
          <a:noFill/>
          <a:ln w="28575">
            <a:solidFill>
              <a:srgbClr val="F0A63C"/>
            </a:solidFill>
            <a:prstDash val="solid"/>
          </a:ln>
        </p:spPr>
      </p:sp>
      <p:sp>
        <p:nvSpPr>
          <p:cNvPr id="72" name="Shape 70"/>
          <p:cNvSpPr/>
          <p:nvPr/>
        </p:nvSpPr>
        <p:spPr>
          <a:xfrm>
            <a:off x="1323975" y="4221270"/>
            <a:ext cx="114300" cy="114300"/>
          </a:xfrm>
          <a:prstGeom prst="ellipse">
            <a:avLst/>
          </a:prstGeom>
          <a:solidFill>
            <a:srgbClr val="F0A63C"/>
          </a:solidFill>
          <a:ln/>
        </p:spPr>
      </p:sp>
      <p:sp>
        <p:nvSpPr>
          <p:cNvPr id="73" name="Shape 71"/>
          <p:cNvSpPr/>
          <p:nvPr/>
        </p:nvSpPr>
        <p:spPr>
          <a:xfrm>
            <a:off x="1136847" y="3969810"/>
            <a:ext cx="488556" cy="232410"/>
          </a:xfrm>
          <a:prstGeom prst="rect">
            <a:avLst/>
          </a:prstGeom>
          <a:solidFill>
            <a:srgbClr val="171C22"/>
          </a:solidFill>
          <a:ln/>
        </p:spPr>
      </p:sp>
      <p:sp>
        <p:nvSpPr>
          <p:cNvPr id="74" name="Text 72"/>
          <p:cNvSpPr/>
          <p:nvPr/>
        </p:nvSpPr>
        <p:spPr>
          <a:xfrm>
            <a:off x="0" y="3961801"/>
            <a:ext cx="2762250" cy="228600"/>
          </a:xfrm>
          <a:prstGeom prst="rect">
            <a:avLst/>
          </a:prstGeom>
          <a:noFill/>
          <a:ln/>
        </p:spPr>
        <p:txBody>
          <a:bodyPr wrap="none" lIns="0" tIns="0" rIns="0" bIns="0" rtlCol="0" anchor="t"/>
          <a:lstStyle/>
          <a:p>
            <a:pPr algn="ctr" indent="0" marL="0">
              <a:buNone/>
            </a:pPr>
            <a:r>
              <a:rPr lang="en-US" sz="1500" b="1" dirty="0">
                <a:solidFill>
                  <a:srgbClr val="F0A63C"/>
                </a:solidFill>
                <a:latin typeface="Microsoft YaHei" pitchFamily="34" charset="0"/>
                <a:ea typeface="Microsoft YaHei" pitchFamily="34" charset="-122"/>
                <a:cs typeface="Microsoft YaHei" pitchFamily="34" charset="-120"/>
              </a:rPr>
              <a:t>45%</a:t>
            </a:r>
            <a:endParaRPr lang="en-US" sz="1500" dirty="0">
              <a:latin typeface="Microsoft YaHei" pitchFamily="34" charset="0"/>
              <a:ea typeface="Microsoft YaHei" pitchFamily="34" charset="-122"/>
              <a:cs typeface="Microsoft YaHei" pitchFamily="34" charset="-120"/>
            </a:endParaRPr>
          </a:p>
        </p:txBody>
      </p:sp>
      <p:sp>
        <p:nvSpPr>
          <p:cNvPr id="75" name="Shape 73"/>
          <p:cNvSpPr/>
          <p:nvPr/>
        </p:nvSpPr>
        <p:spPr>
          <a:xfrm>
            <a:off x="2390775" y="4112624"/>
            <a:ext cx="76200" cy="76200"/>
          </a:xfrm>
          <a:prstGeom prst="ellipse">
            <a:avLst/>
          </a:prstGeom>
          <a:solidFill>
            <a:srgbClr val="F0A63C"/>
          </a:solidFill>
          <a:ln/>
        </p:spPr>
      </p:sp>
      <p:sp>
        <p:nvSpPr>
          <p:cNvPr id="76" name="Shape 74"/>
          <p:cNvSpPr/>
          <p:nvPr/>
        </p:nvSpPr>
        <p:spPr>
          <a:xfrm>
            <a:off x="3438525" y="4048777"/>
            <a:ext cx="76200" cy="76200"/>
          </a:xfrm>
          <a:prstGeom prst="ellipse">
            <a:avLst/>
          </a:prstGeom>
          <a:solidFill>
            <a:srgbClr val="F0A63C"/>
          </a:solidFill>
          <a:ln/>
        </p:spPr>
      </p:sp>
      <p:sp>
        <p:nvSpPr>
          <p:cNvPr id="77" name="Shape 75"/>
          <p:cNvSpPr/>
          <p:nvPr/>
        </p:nvSpPr>
        <p:spPr>
          <a:xfrm>
            <a:off x="4486275" y="3953005"/>
            <a:ext cx="76200" cy="76200"/>
          </a:xfrm>
          <a:prstGeom prst="ellipse">
            <a:avLst/>
          </a:prstGeom>
          <a:solidFill>
            <a:srgbClr val="F0A63C"/>
          </a:solidFill>
          <a:ln/>
        </p:spPr>
      </p:sp>
      <p:sp>
        <p:nvSpPr>
          <p:cNvPr id="78" name="Shape 76"/>
          <p:cNvSpPr/>
          <p:nvPr/>
        </p:nvSpPr>
        <p:spPr>
          <a:xfrm>
            <a:off x="5534025" y="3665689"/>
            <a:ext cx="76200" cy="76200"/>
          </a:xfrm>
          <a:prstGeom prst="ellipse">
            <a:avLst/>
          </a:prstGeom>
          <a:solidFill>
            <a:srgbClr val="F0A63C"/>
          </a:solidFill>
          <a:ln/>
        </p:spPr>
      </p:sp>
      <p:sp>
        <p:nvSpPr>
          <p:cNvPr id="79" name="Shape 77"/>
          <p:cNvSpPr/>
          <p:nvPr/>
        </p:nvSpPr>
        <p:spPr>
          <a:xfrm>
            <a:off x="6581775" y="3474145"/>
            <a:ext cx="76200" cy="76200"/>
          </a:xfrm>
          <a:prstGeom prst="ellipse">
            <a:avLst/>
          </a:prstGeom>
          <a:solidFill>
            <a:srgbClr val="F0A63C"/>
          </a:solidFill>
          <a:ln/>
        </p:spPr>
      </p:sp>
      <p:sp>
        <p:nvSpPr>
          <p:cNvPr id="80" name="Shape 78"/>
          <p:cNvSpPr/>
          <p:nvPr/>
        </p:nvSpPr>
        <p:spPr>
          <a:xfrm>
            <a:off x="7629525" y="3729537"/>
            <a:ext cx="76200" cy="76200"/>
          </a:xfrm>
          <a:prstGeom prst="ellipse">
            <a:avLst/>
          </a:prstGeom>
          <a:solidFill>
            <a:srgbClr val="F0A63C"/>
          </a:solidFill>
          <a:ln/>
        </p:spPr>
      </p:sp>
      <p:sp>
        <p:nvSpPr>
          <p:cNvPr id="81" name="Shape 79"/>
          <p:cNvSpPr/>
          <p:nvPr/>
        </p:nvSpPr>
        <p:spPr>
          <a:xfrm>
            <a:off x="8677275" y="3569917"/>
            <a:ext cx="76200" cy="76200"/>
          </a:xfrm>
          <a:prstGeom prst="ellipse">
            <a:avLst/>
          </a:prstGeom>
          <a:solidFill>
            <a:srgbClr val="F0A63C"/>
          </a:solidFill>
          <a:ln/>
        </p:spPr>
      </p:sp>
      <p:sp>
        <p:nvSpPr>
          <p:cNvPr id="82" name="Shape 80"/>
          <p:cNvSpPr/>
          <p:nvPr/>
        </p:nvSpPr>
        <p:spPr>
          <a:xfrm>
            <a:off x="9725025" y="2931437"/>
            <a:ext cx="76200" cy="76200"/>
          </a:xfrm>
          <a:prstGeom prst="ellipse">
            <a:avLst/>
          </a:prstGeom>
          <a:solidFill>
            <a:srgbClr val="F0A63C"/>
          </a:solidFill>
          <a:ln/>
        </p:spPr>
      </p:sp>
      <p:sp>
        <p:nvSpPr>
          <p:cNvPr id="83" name="Shape 81"/>
          <p:cNvSpPr/>
          <p:nvPr/>
        </p:nvSpPr>
        <p:spPr>
          <a:xfrm>
            <a:off x="10753725" y="2593147"/>
            <a:ext cx="114300" cy="114300"/>
          </a:xfrm>
          <a:prstGeom prst="ellipse">
            <a:avLst/>
          </a:prstGeom>
          <a:solidFill>
            <a:srgbClr val="F0A63C"/>
          </a:solidFill>
          <a:ln/>
        </p:spPr>
      </p:sp>
      <p:sp>
        <p:nvSpPr>
          <p:cNvPr id="84" name="Text 82"/>
          <p:cNvSpPr/>
          <p:nvPr/>
        </p:nvSpPr>
        <p:spPr>
          <a:xfrm>
            <a:off x="9429750" y="2297024"/>
            <a:ext cx="2762250" cy="274320"/>
          </a:xfrm>
          <a:prstGeom prst="rect">
            <a:avLst/>
          </a:prstGeom>
          <a:noFill/>
          <a:ln/>
        </p:spPr>
        <p:txBody>
          <a:bodyPr wrap="none" lIns="0" tIns="0" rIns="0" bIns="0" rtlCol="0" anchor="t"/>
          <a:lstStyle/>
          <a:p>
            <a:pPr algn="ctr" indent="0" marL="0">
              <a:buNone/>
            </a:pPr>
            <a:r>
              <a:rPr lang="en-US" sz="1800" b="1" dirty="0">
                <a:solidFill>
                  <a:srgbClr val="F0A63C"/>
                </a:solidFill>
                <a:latin typeface="Microsoft YaHei" pitchFamily="34" charset="0"/>
                <a:ea typeface="Microsoft YaHei" pitchFamily="34" charset="-122"/>
                <a:cs typeface="Microsoft YaHei" pitchFamily="34" charset="-120"/>
              </a:rPr>
              <a:t>96%</a:t>
            </a:r>
            <a:endParaRPr lang="en-US" sz="1800" dirty="0">
              <a:latin typeface="Microsoft YaHei" pitchFamily="34" charset="0"/>
              <a:ea typeface="Microsoft YaHei" pitchFamily="34" charset="-122"/>
              <a:cs typeface="Microsoft YaHei" pitchFamily="34" charset="-120"/>
            </a:endParaRPr>
          </a:p>
        </p:txBody>
      </p:sp>
      <p:sp>
        <p:nvSpPr>
          <p:cNvPr id="85" name="Text 83"/>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来源：微软、Alphabet、亚马逊、Meta 的 10-Q 和 10-K（2024 年 4 月至 2026 年 7 月），研究团队计算。四家合计，现金口径</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五家里三家自由现金流已转负，另两家也在缩水</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36861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自由现金流（亿美元）</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Text 33"/>
          <p:cNvSpPr/>
          <p:nvPr/>
        </p:nvSpPr>
        <p:spPr>
          <a:xfrm>
            <a:off x="838200" y="1929112"/>
            <a:ext cx="113538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公司</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3054551" y="1929112"/>
            <a:ext cx="9137449"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最新一期</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0" y="1929112"/>
            <a:ext cx="8290284"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自由现金流</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0" y="1929112"/>
            <a:ext cx="11353800"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一年前或对比</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619125" y="2190750"/>
            <a:ext cx="10953750" cy="9525"/>
          </a:xfrm>
          <a:prstGeom prst="rect">
            <a:avLst/>
          </a:prstGeom>
          <a:solidFill>
            <a:srgbClr val="2A3440"/>
          </a:solidFill>
          <a:ln/>
        </p:spPr>
      </p:sp>
      <p:sp>
        <p:nvSpPr>
          <p:cNvPr id="40" name="Shape 38"/>
          <p:cNvSpPr/>
          <p:nvPr/>
        </p:nvSpPr>
        <p:spPr>
          <a:xfrm>
            <a:off x="619125" y="2762250"/>
            <a:ext cx="10953750" cy="9525"/>
          </a:xfrm>
          <a:prstGeom prst="rect">
            <a:avLst/>
          </a:prstGeom>
          <a:solidFill>
            <a:srgbClr val="2A3440"/>
          </a:solidFill>
          <a:ln/>
        </p:spPr>
      </p:sp>
      <p:sp>
        <p:nvSpPr>
          <p:cNvPr id="41" name="Text 39"/>
          <p:cNvSpPr/>
          <p:nvPr/>
        </p:nvSpPr>
        <p:spPr>
          <a:xfrm>
            <a:off x="838200" y="237859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微软</a:t>
            </a:r>
            <a:endParaRPr lang="en-US" sz="1425" dirty="0">
              <a:latin typeface="Microsoft YaHei" pitchFamily="34" charset="0"/>
              <a:ea typeface="Microsoft YaHei" pitchFamily="34" charset="-122"/>
              <a:cs typeface="Microsoft YaHei" pitchFamily="34" charset="-120"/>
            </a:endParaRPr>
          </a:p>
        </p:txBody>
      </p:sp>
      <p:sp>
        <p:nvSpPr>
          <p:cNvPr id="42" name="Text 40"/>
          <p:cNvSpPr/>
          <p:nvPr/>
        </p:nvSpPr>
        <p:spPr>
          <a:xfrm>
            <a:off x="3054551" y="2396921"/>
            <a:ext cx="9137449"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2026 年二季度</a:t>
            </a:r>
            <a:endParaRPr lang="en-US" sz="1275" dirty="0">
              <a:latin typeface="Microsoft YaHei" pitchFamily="34" charset="0"/>
              <a:ea typeface="Microsoft YaHei" pitchFamily="34" charset="-122"/>
              <a:cs typeface="Microsoft YaHei" pitchFamily="34" charset="-120"/>
            </a:endParaRPr>
          </a:p>
        </p:txBody>
      </p:sp>
      <p:sp>
        <p:nvSpPr>
          <p:cNvPr id="43" name="Text 41"/>
          <p:cNvSpPr/>
          <p:nvPr/>
        </p:nvSpPr>
        <p:spPr>
          <a:xfrm>
            <a:off x="0" y="2322987"/>
            <a:ext cx="8290284" cy="320040"/>
          </a:xfrm>
          <a:prstGeom prst="rect">
            <a:avLst/>
          </a:prstGeom>
          <a:noFill/>
          <a:ln/>
        </p:spPr>
        <p:txBody>
          <a:bodyPr wrap="none" lIns="0" tIns="0" rIns="0" bIns="0" rtlCol="0" anchor="t"/>
          <a:lstStyle/>
          <a:p>
            <a:pPr algn="r" indent="0" marL="0">
              <a:buNone/>
            </a:pPr>
            <a:r>
              <a:rPr lang="en-US" sz="2100" dirty="0">
                <a:solidFill>
                  <a:srgbClr val="F2EFE8"/>
                </a:solidFill>
                <a:latin typeface="Georgia" pitchFamily="34" charset="0"/>
                <a:ea typeface="Microsoft YaHei" pitchFamily="34" charset="-122"/>
                <a:cs typeface="Georgia" pitchFamily="34" charset="-120"/>
              </a:rPr>
              <a:t>196</a:t>
            </a:r>
            <a:endParaRPr lang="en-US" sz="2100" dirty="0">
              <a:latin typeface="Georgia" pitchFamily="34" charset="0"/>
              <a:ea typeface="Microsoft YaHei" pitchFamily="34" charset="-122"/>
              <a:cs typeface="Georgia" pitchFamily="34" charset="-120"/>
            </a:endParaRPr>
          </a:p>
        </p:txBody>
      </p:sp>
      <p:sp>
        <p:nvSpPr>
          <p:cNvPr id="44" name="Text 42"/>
          <p:cNvSpPr/>
          <p:nvPr/>
        </p:nvSpPr>
        <p:spPr>
          <a:xfrm>
            <a:off x="0" y="2396921"/>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一年前 256</a:t>
            </a:r>
            <a:endParaRPr lang="en-US" sz="1275" dirty="0">
              <a:latin typeface="Microsoft YaHei" pitchFamily="34" charset="0"/>
              <a:ea typeface="Microsoft YaHei" pitchFamily="34" charset="-122"/>
              <a:cs typeface="Microsoft YaHei" pitchFamily="34" charset="-120"/>
            </a:endParaRPr>
          </a:p>
        </p:txBody>
      </p:sp>
      <p:sp>
        <p:nvSpPr>
          <p:cNvPr id="45" name="Shape 43"/>
          <p:cNvSpPr/>
          <p:nvPr/>
        </p:nvSpPr>
        <p:spPr>
          <a:xfrm>
            <a:off x="619125" y="2771775"/>
            <a:ext cx="10953750" cy="552450"/>
          </a:xfrm>
          <a:prstGeom prst="rect">
            <a:avLst/>
          </a:prstGeom>
          <a:solidFill>
            <a:srgbClr val="2A241B"/>
          </a:solidFill>
          <a:ln/>
        </p:spPr>
      </p:sp>
      <p:sp>
        <p:nvSpPr>
          <p:cNvPr id="46" name="Shape 44"/>
          <p:cNvSpPr/>
          <p:nvPr/>
        </p:nvSpPr>
        <p:spPr>
          <a:xfrm>
            <a:off x="619125" y="2771775"/>
            <a:ext cx="28575" cy="552450"/>
          </a:xfrm>
          <a:prstGeom prst="rect">
            <a:avLst/>
          </a:prstGeom>
          <a:solidFill>
            <a:srgbClr val="F0A63C"/>
          </a:solidFill>
          <a:ln/>
        </p:spPr>
      </p:sp>
      <p:sp>
        <p:nvSpPr>
          <p:cNvPr id="47" name="Shape 45"/>
          <p:cNvSpPr/>
          <p:nvPr/>
        </p:nvSpPr>
        <p:spPr>
          <a:xfrm>
            <a:off x="619125" y="3324225"/>
            <a:ext cx="10953750" cy="9525"/>
          </a:xfrm>
          <a:prstGeom prst="rect">
            <a:avLst/>
          </a:prstGeom>
          <a:solidFill>
            <a:srgbClr val="2A3440"/>
          </a:solidFill>
          <a:ln/>
        </p:spPr>
      </p:sp>
      <p:sp>
        <p:nvSpPr>
          <p:cNvPr id="48" name="Text 46"/>
          <p:cNvSpPr/>
          <p:nvPr/>
        </p:nvSpPr>
        <p:spPr>
          <a:xfrm>
            <a:off x="838200" y="2940569"/>
            <a:ext cx="11353800" cy="217170"/>
          </a:xfrm>
          <a:prstGeom prst="rect">
            <a:avLst/>
          </a:prstGeom>
          <a:noFill/>
          <a:ln/>
        </p:spPr>
        <p:txBody>
          <a:bodyPr wrap="none" lIns="0" tIns="0" rIns="0" bIns="0" rtlCol="0" anchor="t"/>
          <a:lstStyle/>
          <a:p>
            <a:pPr algn="l" indent="0" marL="0">
              <a:buNone/>
            </a:pPr>
            <a:r>
              <a:rPr lang="en-US" sz="1425" b="1" dirty="0">
                <a:solidFill>
                  <a:srgbClr val="F0A63C"/>
                </a:solidFill>
                <a:latin typeface="Microsoft YaHei" pitchFamily="34" charset="0"/>
                <a:ea typeface="Microsoft YaHei" pitchFamily="34" charset="-122"/>
                <a:cs typeface="Microsoft YaHei" pitchFamily="34" charset="-120"/>
              </a:rPr>
              <a:t>Alphabet</a:t>
            </a:r>
            <a:endParaRPr lang="en-US" sz="1425" dirty="0">
              <a:latin typeface="Microsoft YaHei" pitchFamily="34" charset="0"/>
              <a:ea typeface="Microsoft YaHei" pitchFamily="34" charset="-122"/>
              <a:cs typeface="Microsoft YaHei" pitchFamily="34" charset="-120"/>
            </a:endParaRPr>
          </a:p>
        </p:txBody>
      </p:sp>
      <p:sp>
        <p:nvSpPr>
          <p:cNvPr id="49" name="Text 47"/>
          <p:cNvSpPr/>
          <p:nvPr/>
        </p:nvSpPr>
        <p:spPr>
          <a:xfrm>
            <a:off x="3054551" y="2958896"/>
            <a:ext cx="9137449"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2026 年二季度</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0" y="2884962"/>
            <a:ext cx="8290284" cy="320040"/>
          </a:xfrm>
          <a:prstGeom prst="rect">
            <a:avLst/>
          </a:prstGeom>
          <a:noFill/>
          <a:ln/>
        </p:spPr>
        <p:txBody>
          <a:bodyPr wrap="none" lIns="0" tIns="0" rIns="0" bIns="0" rtlCol="0" anchor="t"/>
          <a:lstStyle/>
          <a:p>
            <a:pPr algn="r" indent="0" marL="0">
              <a:buNone/>
            </a:pPr>
            <a:r>
              <a:rPr lang="en-US" sz="2100" dirty="0">
                <a:solidFill>
                  <a:srgbClr val="DA6354"/>
                </a:solidFill>
                <a:latin typeface="Georgia" pitchFamily="34" charset="0"/>
                <a:ea typeface="Microsoft YaHei" pitchFamily="34" charset="-122"/>
                <a:cs typeface="Georgia" pitchFamily="34" charset="-120"/>
              </a:rPr>
              <a:t>−59</a:t>
            </a:r>
            <a:endParaRPr lang="en-US" sz="2100" dirty="0">
              <a:latin typeface="Georgia" pitchFamily="34" charset="0"/>
              <a:ea typeface="Microsoft YaHei" pitchFamily="34" charset="-122"/>
              <a:cs typeface="Georgia" pitchFamily="34" charset="-120"/>
            </a:endParaRPr>
          </a:p>
        </p:txBody>
      </p:sp>
      <p:sp>
        <p:nvSpPr>
          <p:cNvPr id="51" name="Text 49"/>
          <p:cNvSpPr/>
          <p:nvPr/>
        </p:nvSpPr>
        <p:spPr>
          <a:xfrm>
            <a:off x="0" y="2958896"/>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一年前 53</a:t>
            </a:r>
            <a:endParaRPr lang="en-US" sz="1275" dirty="0">
              <a:latin typeface="Microsoft YaHei" pitchFamily="34" charset="0"/>
              <a:ea typeface="Microsoft YaHei" pitchFamily="34" charset="-122"/>
              <a:cs typeface="Microsoft YaHei" pitchFamily="34" charset="-120"/>
            </a:endParaRPr>
          </a:p>
        </p:txBody>
      </p:sp>
      <p:sp>
        <p:nvSpPr>
          <p:cNvPr id="52" name="Shape 50"/>
          <p:cNvSpPr/>
          <p:nvPr/>
        </p:nvSpPr>
        <p:spPr>
          <a:xfrm>
            <a:off x="619125" y="3886200"/>
            <a:ext cx="10953750" cy="9525"/>
          </a:xfrm>
          <a:prstGeom prst="rect">
            <a:avLst/>
          </a:prstGeom>
          <a:solidFill>
            <a:srgbClr val="2A3440"/>
          </a:solidFill>
          <a:ln/>
        </p:spPr>
      </p:sp>
      <p:sp>
        <p:nvSpPr>
          <p:cNvPr id="53" name="Text 51"/>
          <p:cNvSpPr/>
          <p:nvPr/>
        </p:nvSpPr>
        <p:spPr>
          <a:xfrm>
            <a:off x="838200" y="350254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亚马逊</a:t>
            </a:r>
            <a:endParaRPr lang="en-US" sz="1425" dirty="0">
              <a:latin typeface="Microsoft YaHei" pitchFamily="34" charset="0"/>
              <a:ea typeface="Microsoft YaHei" pitchFamily="34" charset="-122"/>
              <a:cs typeface="Microsoft YaHei" pitchFamily="34" charset="-120"/>
            </a:endParaRPr>
          </a:p>
        </p:txBody>
      </p:sp>
      <p:sp>
        <p:nvSpPr>
          <p:cNvPr id="54" name="Text 52"/>
          <p:cNvSpPr/>
          <p:nvPr/>
        </p:nvSpPr>
        <p:spPr>
          <a:xfrm>
            <a:off x="3054551" y="3520871"/>
            <a:ext cx="9137449"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截至 6 月的十二个月</a:t>
            </a:r>
            <a:endParaRPr lang="en-US" sz="1275" dirty="0">
              <a:latin typeface="Microsoft YaHei" pitchFamily="34" charset="0"/>
              <a:ea typeface="Microsoft YaHei" pitchFamily="34" charset="-122"/>
              <a:cs typeface="Microsoft YaHei" pitchFamily="34" charset="-120"/>
            </a:endParaRPr>
          </a:p>
        </p:txBody>
      </p:sp>
      <p:sp>
        <p:nvSpPr>
          <p:cNvPr id="55" name="Text 53"/>
          <p:cNvSpPr/>
          <p:nvPr/>
        </p:nvSpPr>
        <p:spPr>
          <a:xfrm>
            <a:off x="0" y="3446937"/>
            <a:ext cx="8290284" cy="320040"/>
          </a:xfrm>
          <a:prstGeom prst="rect">
            <a:avLst/>
          </a:prstGeom>
          <a:noFill/>
          <a:ln/>
        </p:spPr>
        <p:txBody>
          <a:bodyPr wrap="none" lIns="0" tIns="0" rIns="0" bIns="0" rtlCol="0" anchor="t"/>
          <a:lstStyle/>
          <a:p>
            <a:pPr algn="r" indent="0" marL="0">
              <a:buNone/>
            </a:pPr>
            <a:r>
              <a:rPr lang="en-US" sz="2100" dirty="0">
                <a:solidFill>
                  <a:srgbClr val="DA6354"/>
                </a:solidFill>
                <a:latin typeface="Georgia" pitchFamily="34" charset="0"/>
                <a:ea typeface="Microsoft YaHei" pitchFamily="34" charset="-122"/>
                <a:cs typeface="Georgia" pitchFamily="34" charset="-120"/>
              </a:rPr>
              <a:t>−76</a:t>
            </a:r>
            <a:endParaRPr lang="en-US" sz="2100" dirty="0">
              <a:latin typeface="Georgia" pitchFamily="34" charset="0"/>
              <a:ea typeface="Microsoft YaHei" pitchFamily="34" charset="-122"/>
              <a:cs typeface="Georgia" pitchFamily="34" charset="-120"/>
            </a:endParaRPr>
          </a:p>
        </p:txBody>
      </p:sp>
      <p:sp>
        <p:nvSpPr>
          <p:cNvPr id="56" name="Text 54"/>
          <p:cNvSpPr/>
          <p:nvPr/>
        </p:nvSpPr>
        <p:spPr>
          <a:xfrm>
            <a:off x="0" y="3520871"/>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一年前 182</a:t>
            </a:r>
            <a:endParaRPr lang="en-US" sz="1275" dirty="0">
              <a:latin typeface="Microsoft YaHei" pitchFamily="34" charset="0"/>
              <a:ea typeface="Microsoft YaHei" pitchFamily="34" charset="-122"/>
              <a:cs typeface="Microsoft YaHei" pitchFamily="34" charset="-120"/>
            </a:endParaRPr>
          </a:p>
        </p:txBody>
      </p:sp>
      <p:sp>
        <p:nvSpPr>
          <p:cNvPr id="57" name="Shape 55"/>
          <p:cNvSpPr/>
          <p:nvPr/>
        </p:nvSpPr>
        <p:spPr>
          <a:xfrm>
            <a:off x="619125" y="4448175"/>
            <a:ext cx="10953750" cy="9525"/>
          </a:xfrm>
          <a:prstGeom prst="rect">
            <a:avLst/>
          </a:prstGeom>
          <a:solidFill>
            <a:srgbClr val="2A3440"/>
          </a:solidFill>
          <a:ln/>
        </p:spPr>
      </p:sp>
      <p:sp>
        <p:nvSpPr>
          <p:cNvPr id="58" name="Text 56"/>
          <p:cNvSpPr/>
          <p:nvPr/>
        </p:nvSpPr>
        <p:spPr>
          <a:xfrm>
            <a:off x="838200" y="4064519"/>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Meta</a:t>
            </a:r>
            <a:endParaRPr lang="en-US" sz="1425" dirty="0">
              <a:latin typeface="Microsoft YaHei" pitchFamily="34" charset="0"/>
              <a:ea typeface="Microsoft YaHei" pitchFamily="34" charset="-122"/>
              <a:cs typeface="Microsoft YaHei" pitchFamily="34" charset="-120"/>
            </a:endParaRPr>
          </a:p>
        </p:txBody>
      </p:sp>
      <p:sp>
        <p:nvSpPr>
          <p:cNvPr id="59" name="Text 57"/>
          <p:cNvSpPr/>
          <p:nvPr/>
        </p:nvSpPr>
        <p:spPr>
          <a:xfrm>
            <a:off x="3054551" y="4082846"/>
            <a:ext cx="9137449"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2026 年二季度</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0" y="4008912"/>
            <a:ext cx="8290284" cy="320040"/>
          </a:xfrm>
          <a:prstGeom prst="rect">
            <a:avLst/>
          </a:prstGeom>
          <a:noFill/>
          <a:ln/>
        </p:spPr>
        <p:txBody>
          <a:bodyPr wrap="none" lIns="0" tIns="0" rIns="0" bIns="0" rtlCol="0" anchor="t"/>
          <a:lstStyle/>
          <a:p>
            <a:pPr algn="r" indent="0" marL="0">
              <a:buNone/>
            </a:pPr>
            <a:r>
              <a:rPr lang="en-US" sz="2100" dirty="0">
                <a:solidFill>
                  <a:srgbClr val="F2EFE8"/>
                </a:solidFill>
                <a:latin typeface="Georgia" pitchFamily="34" charset="0"/>
                <a:ea typeface="Microsoft YaHei" pitchFamily="34" charset="-122"/>
                <a:cs typeface="Georgia" pitchFamily="34" charset="-120"/>
              </a:rPr>
              <a:t>7.8</a:t>
            </a:r>
            <a:endParaRPr lang="en-US" sz="2100" dirty="0">
              <a:latin typeface="Georgia" pitchFamily="34" charset="0"/>
              <a:ea typeface="Microsoft YaHei" pitchFamily="34" charset="-122"/>
              <a:cs typeface="Georgia" pitchFamily="34" charset="-120"/>
            </a:endParaRPr>
          </a:p>
        </p:txBody>
      </p:sp>
      <p:sp>
        <p:nvSpPr>
          <p:cNvPr id="61" name="Text 59"/>
          <p:cNvSpPr/>
          <p:nvPr/>
        </p:nvSpPr>
        <p:spPr>
          <a:xfrm>
            <a:off x="0" y="4082846"/>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一年前 85.5</a:t>
            </a:r>
            <a:endParaRPr lang="en-US" sz="1275" dirty="0">
              <a:latin typeface="Microsoft YaHei" pitchFamily="34" charset="0"/>
              <a:ea typeface="Microsoft YaHei" pitchFamily="34" charset="-122"/>
              <a:cs typeface="Microsoft YaHei" pitchFamily="34" charset="-120"/>
            </a:endParaRPr>
          </a:p>
        </p:txBody>
      </p:sp>
      <p:sp>
        <p:nvSpPr>
          <p:cNvPr id="62" name="Shape 60"/>
          <p:cNvSpPr/>
          <p:nvPr/>
        </p:nvSpPr>
        <p:spPr>
          <a:xfrm>
            <a:off x="619125" y="5010150"/>
            <a:ext cx="10953750" cy="9525"/>
          </a:xfrm>
          <a:prstGeom prst="rect">
            <a:avLst/>
          </a:prstGeom>
          <a:solidFill>
            <a:srgbClr val="2A3440"/>
          </a:solidFill>
          <a:ln/>
        </p:spPr>
      </p:sp>
      <p:sp>
        <p:nvSpPr>
          <p:cNvPr id="63" name="Text 61"/>
          <p:cNvSpPr/>
          <p:nvPr/>
        </p:nvSpPr>
        <p:spPr>
          <a:xfrm>
            <a:off x="838200" y="462649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甲骨文</a:t>
            </a:r>
            <a:endParaRPr lang="en-US" sz="1425" dirty="0">
              <a:latin typeface="Microsoft YaHei" pitchFamily="34" charset="0"/>
              <a:ea typeface="Microsoft YaHei" pitchFamily="34" charset="-122"/>
              <a:cs typeface="Microsoft YaHei" pitchFamily="34" charset="-120"/>
            </a:endParaRPr>
          </a:p>
        </p:txBody>
      </p:sp>
      <p:sp>
        <p:nvSpPr>
          <p:cNvPr id="64" name="Text 62"/>
          <p:cNvSpPr/>
          <p:nvPr/>
        </p:nvSpPr>
        <p:spPr>
          <a:xfrm>
            <a:off x="3054551" y="4644821"/>
            <a:ext cx="9137449"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6 至 8 月财季</a:t>
            </a:r>
            <a:endParaRPr lang="en-US" sz="1275" dirty="0">
              <a:latin typeface="Microsoft YaHei" pitchFamily="34" charset="0"/>
              <a:ea typeface="Microsoft YaHei" pitchFamily="34" charset="-122"/>
              <a:cs typeface="Microsoft YaHei" pitchFamily="34" charset="-120"/>
            </a:endParaRPr>
          </a:p>
        </p:txBody>
      </p:sp>
      <p:sp>
        <p:nvSpPr>
          <p:cNvPr id="65" name="Text 63"/>
          <p:cNvSpPr/>
          <p:nvPr/>
        </p:nvSpPr>
        <p:spPr>
          <a:xfrm>
            <a:off x="0" y="4570887"/>
            <a:ext cx="8290284" cy="320040"/>
          </a:xfrm>
          <a:prstGeom prst="rect">
            <a:avLst/>
          </a:prstGeom>
          <a:noFill/>
          <a:ln/>
        </p:spPr>
        <p:txBody>
          <a:bodyPr wrap="none" lIns="0" tIns="0" rIns="0" bIns="0" rtlCol="0" anchor="t"/>
          <a:lstStyle/>
          <a:p>
            <a:pPr algn="r" indent="0" marL="0">
              <a:buNone/>
            </a:pPr>
            <a:r>
              <a:rPr lang="en-US" sz="2100" dirty="0">
                <a:solidFill>
                  <a:srgbClr val="DA6354"/>
                </a:solidFill>
                <a:latin typeface="Georgia" pitchFamily="34" charset="0"/>
                <a:ea typeface="Microsoft YaHei" pitchFamily="34" charset="-122"/>
                <a:cs typeface="Georgia" pitchFamily="34" charset="-120"/>
              </a:rPr>
              <a:t>−54</a:t>
            </a:r>
            <a:endParaRPr lang="en-US" sz="2100" dirty="0">
              <a:latin typeface="Georgia" pitchFamily="34" charset="0"/>
              <a:ea typeface="Microsoft YaHei" pitchFamily="34" charset="-122"/>
              <a:cs typeface="Georgia" pitchFamily="34" charset="-120"/>
            </a:endParaRPr>
          </a:p>
        </p:txBody>
      </p:sp>
      <p:sp>
        <p:nvSpPr>
          <p:cNvPr id="66" name="Text 64"/>
          <p:cNvSpPr/>
          <p:nvPr/>
        </p:nvSpPr>
        <p:spPr>
          <a:xfrm>
            <a:off x="0" y="4644821"/>
            <a:ext cx="11353800" cy="194310"/>
          </a:xfrm>
          <a:prstGeom prst="rect">
            <a:avLst/>
          </a:prstGeom>
          <a:noFill/>
          <a:ln/>
        </p:spPr>
        <p:txBody>
          <a:bodyPr wrap="none" lIns="0" tIns="0" rIns="0" bIns="0" rtlCol="0" anchor="t"/>
          <a:lstStyle/>
          <a:p>
            <a:pPr algn="r" indent="0" marL="0">
              <a:buNone/>
            </a:pPr>
            <a:r>
              <a:rPr lang="en-US" sz="1275" dirty="0">
                <a:solidFill>
                  <a:srgbClr val="9AA7B4"/>
                </a:solidFill>
                <a:latin typeface="Microsoft YaHei" pitchFamily="34" charset="0"/>
                <a:ea typeface="Microsoft YaHei" pitchFamily="34" charset="-122"/>
                <a:cs typeface="Microsoft YaHei" pitchFamily="34" charset="-120"/>
              </a:rPr>
              <a:t>2026 财年 −237</a:t>
            </a:r>
            <a:endParaRPr lang="en-US" sz="1275" dirty="0">
              <a:latin typeface="Microsoft YaHei" pitchFamily="34" charset="0"/>
              <a:ea typeface="Microsoft YaHei" pitchFamily="34" charset="-122"/>
              <a:cs typeface="Microsoft YaHei" pitchFamily="34" charset="-120"/>
            </a:endParaRPr>
          </a:p>
        </p:txBody>
      </p:sp>
      <p:sp>
        <p:nvSpPr>
          <p:cNvPr id="67" name="Shape 65"/>
          <p:cNvSpPr/>
          <p:nvPr/>
        </p:nvSpPr>
        <p:spPr>
          <a:xfrm>
            <a:off x="614363" y="5300663"/>
            <a:ext cx="10963275" cy="866775"/>
          </a:xfrm>
          <a:prstGeom prst="rect">
            <a:avLst/>
          </a:prstGeom>
          <a:solidFill>
            <a:srgbClr val="171C22"/>
          </a:solidFill>
          <a:ln w="9525">
            <a:solidFill>
              <a:srgbClr val="2A3440"/>
            </a:solidFill>
            <a:prstDash val="solid"/>
          </a:ln>
        </p:spPr>
      </p:sp>
      <p:sp>
        <p:nvSpPr>
          <p:cNvPr id="68" name="Text 66"/>
          <p:cNvSpPr/>
          <p:nvPr/>
        </p:nvSpPr>
        <p:spPr>
          <a:xfrm>
            <a:off x="838200" y="559804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微软还明显为正，但比一年前少了 23%，管理层称 2027 财年仍为正。</a:t>
            </a:r>
            <a:endParaRPr lang="en-US" sz="1425" dirty="0">
              <a:latin typeface="Microsoft YaHei" pitchFamily="34" charset="0"/>
              <a:ea typeface="Microsoft YaHei" pitchFamily="34" charset="-122"/>
              <a:cs typeface="Microsoft YaHei" pitchFamily="34" charset="-120"/>
            </a:endParaRPr>
          </a:p>
        </p:txBody>
      </p:sp>
      <p:sp>
        <p:nvSpPr>
          <p:cNvPr id="69" name="Text 67"/>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来源：微软电话会，Alphabet、亚马逊、Meta 新闻稿（2026 年 7 月），甲骨文新闻稿和 10-Q（2026 年 6 月、9 月）。按各公司自己的定义</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缺口开始靠外部资金补：发债、发股、签长租轮番上阵</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34575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2026 年外部融资和长期承诺（亿美元）</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Shape 33"/>
          <p:cNvSpPr/>
          <p:nvPr/>
        </p:nvSpPr>
        <p:spPr>
          <a:xfrm>
            <a:off x="838200" y="2847975"/>
            <a:ext cx="10515600" cy="19050"/>
          </a:xfrm>
          <a:prstGeom prst="rect">
            <a:avLst/>
          </a:prstGeom>
          <a:solidFill>
            <a:srgbClr val="56677A"/>
          </a:solidFill>
          <a:ln/>
        </p:spPr>
      </p:sp>
      <p:sp>
        <p:nvSpPr>
          <p:cNvPr id="36" name="Shape 34"/>
          <p:cNvSpPr/>
          <p:nvPr/>
        </p:nvSpPr>
        <p:spPr>
          <a:xfrm>
            <a:off x="857250" y="2800350"/>
            <a:ext cx="114300" cy="114300"/>
          </a:xfrm>
          <a:prstGeom prst="ellipse">
            <a:avLst/>
          </a:prstGeom>
          <a:solidFill>
            <a:srgbClr val="171C22"/>
          </a:solidFill>
          <a:ln w="19050">
            <a:solidFill>
              <a:srgbClr val="7E93A8"/>
            </a:solidFill>
            <a:prstDash val="solid"/>
          </a:ln>
        </p:spPr>
      </p:sp>
      <p:sp>
        <p:nvSpPr>
          <p:cNvPr id="37" name="Text 35"/>
          <p:cNvSpPr/>
          <p:nvPr/>
        </p:nvSpPr>
        <p:spPr>
          <a:xfrm>
            <a:off x="838200" y="2062823"/>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3 至 7 月</a:t>
            </a:r>
            <a:endParaRPr lang="en-US" sz="1125" dirty="0">
              <a:latin typeface="Microsoft YaHei" pitchFamily="34" charset="0"/>
              <a:ea typeface="Microsoft YaHei" pitchFamily="34" charset="-122"/>
              <a:cs typeface="Microsoft YaHei" pitchFamily="34" charset="-120"/>
            </a:endParaRPr>
          </a:p>
        </p:txBody>
      </p:sp>
      <p:sp>
        <p:nvSpPr>
          <p:cNvPr id="38" name="Text 36"/>
          <p:cNvSpPr/>
          <p:nvPr/>
        </p:nvSpPr>
        <p:spPr>
          <a:xfrm>
            <a:off x="838200" y="3168808"/>
            <a:ext cx="113538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亚马逊发债</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838200" y="3758273"/>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新发约 919 亿</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2609850" y="2800350"/>
            <a:ext cx="114300" cy="114300"/>
          </a:xfrm>
          <a:prstGeom prst="ellipse">
            <a:avLst/>
          </a:prstGeom>
          <a:solidFill>
            <a:srgbClr val="171C22"/>
          </a:solidFill>
          <a:ln w="19050">
            <a:solidFill>
              <a:srgbClr val="7E93A8"/>
            </a:solidFill>
            <a:prstDash val="solid"/>
          </a:ln>
        </p:spPr>
      </p:sp>
      <p:sp>
        <p:nvSpPr>
          <p:cNvPr id="41" name="Text 39"/>
          <p:cNvSpPr/>
          <p:nvPr/>
        </p:nvSpPr>
        <p:spPr>
          <a:xfrm>
            <a:off x="2590800" y="2062823"/>
            <a:ext cx="9601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5 月</a:t>
            </a:r>
            <a:endParaRPr lang="en-US" sz="1125" dirty="0">
              <a:latin typeface="Microsoft YaHei" pitchFamily="34" charset="0"/>
              <a:ea typeface="Microsoft YaHei" pitchFamily="34" charset="-122"/>
              <a:cs typeface="Microsoft YaHei" pitchFamily="34" charset="-120"/>
            </a:endParaRPr>
          </a:p>
        </p:txBody>
      </p:sp>
      <p:sp>
        <p:nvSpPr>
          <p:cNvPr id="42" name="Text 40"/>
          <p:cNvSpPr/>
          <p:nvPr/>
        </p:nvSpPr>
        <p:spPr>
          <a:xfrm>
            <a:off x="2590800" y="3168808"/>
            <a:ext cx="96012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Meta 发债 250 亿</a:t>
            </a:r>
            <a:endParaRPr lang="en-US" sz="1350" dirty="0">
              <a:latin typeface="Microsoft YaHei" pitchFamily="34" charset="0"/>
              <a:ea typeface="Microsoft YaHei" pitchFamily="34" charset="-122"/>
              <a:cs typeface="Microsoft YaHei" pitchFamily="34" charset="-120"/>
            </a:endParaRPr>
          </a:p>
        </p:txBody>
      </p:sp>
      <p:sp>
        <p:nvSpPr>
          <p:cNvPr id="43" name="Text 41"/>
          <p:cNvSpPr/>
          <p:nvPr/>
        </p:nvSpPr>
        <p:spPr>
          <a:xfrm>
            <a:off x="2590800" y="3758273"/>
            <a:ext cx="96012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票据余额升到 840 亿</a:t>
            </a:r>
            <a:endParaRPr lang="en-US" sz="1125" dirty="0">
              <a:latin typeface="Microsoft YaHei" pitchFamily="34" charset="0"/>
              <a:ea typeface="Microsoft YaHei" pitchFamily="34" charset="-122"/>
              <a:cs typeface="Microsoft YaHei" pitchFamily="34" charset="-120"/>
            </a:endParaRPr>
          </a:p>
        </p:txBody>
      </p:sp>
      <p:sp>
        <p:nvSpPr>
          <p:cNvPr id="44" name="Shape 42"/>
          <p:cNvSpPr/>
          <p:nvPr/>
        </p:nvSpPr>
        <p:spPr>
          <a:xfrm>
            <a:off x="4343400" y="2781300"/>
            <a:ext cx="152400" cy="152400"/>
          </a:xfrm>
          <a:prstGeom prst="ellipse">
            <a:avLst/>
          </a:prstGeom>
          <a:solidFill>
            <a:srgbClr val="F0A63C"/>
          </a:solidFill>
          <a:ln w="19050">
            <a:solidFill>
              <a:srgbClr val="F0A63C"/>
            </a:solidFill>
            <a:prstDash val="solid"/>
          </a:ln>
        </p:spPr>
      </p:sp>
      <p:sp>
        <p:nvSpPr>
          <p:cNvPr id="45" name="Text 43"/>
          <p:cNvSpPr/>
          <p:nvPr/>
        </p:nvSpPr>
        <p:spPr>
          <a:xfrm>
            <a:off x="4343400" y="2062823"/>
            <a:ext cx="7848600" cy="171450"/>
          </a:xfrm>
          <a:prstGeom prst="rect">
            <a:avLst/>
          </a:prstGeom>
          <a:noFill/>
          <a:ln/>
        </p:spPr>
        <p:txBody>
          <a:bodyPr wrap="none" lIns="0" tIns="0" rIns="0" bIns="0" rtlCol="0" anchor="t"/>
          <a:lstStyle/>
          <a:p>
            <a:pPr algn="l" indent="0" marL="0">
              <a:buNone/>
            </a:pPr>
            <a:r>
              <a:rPr lang="en-US" sz="1125" b="1" dirty="0">
                <a:solidFill>
                  <a:srgbClr val="F0A63C"/>
                </a:solidFill>
                <a:latin typeface="Microsoft YaHei" pitchFamily="34" charset="0"/>
                <a:ea typeface="Microsoft YaHei" pitchFamily="34" charset="-122"/>
                <a:cs typeface="Microsoft YaHei" pitchFamily="34" charset="-120"/>
              </a:rPr>
              <a:t>6 月 2 日</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4343400" y="3168808"/>
            <a:ext cx="7848600"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Alphabet 发股</a:t>
            </a:r>
            <a:endParaRPr lang="en-US" sz="1350" dirty="0">
              <a:latin typeface="Microsoft YaHei" pitchFamily="34" charset="0"/>
              <a:ea typeface="Microsoft YaHei" pitchFamily="34" charset="-122"/>
              <a:cs typeface="Microsoft YaHei" pitchFamily="34" charset="-120"/>
            </a:endParaRPr>
          </a:p>
        </p:txBody>
      </p:sp>
      <p:sp>
        <p:nvSpPr>
          <p:cNvPr id="47" name="Text 45"/>
          <p:cNvSpPr/>
          <p:nvPr/>
        </p:nvSpPr>
        <p:spPr>
          <a:xfrm>
            <a:off x="4343400" y="3416458"/>
            <a:ext cx="7848600"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847.5 亿</a:t>
            </a:r>
            <a:endParaRPr lang="en-US" sz="1350" dirty="0">
              <a:latin typeface="Microsoft YaHei" pitchFamily="34" charset="0"/>
              <a:ea typeface="Microsoft YaHei" pitchFamily="34" charset="-122"/>
              <a:cs typeface="Microsoft YaHei" pitchFamily="34" charset="-120"/>
            </a:endParaRPr>
          </a:p>
        </p:txBody>
      </p:sp>
      <p:sp>
        <p:nvSpPr>
          <p:cNvPr id="48" name="Text 46"/>
          <p:cNvSpPr/>
          <p:nvPr/>
        </p:nvSpPr>
        <p:spPr>
          <a:xfrm>
            <a:off x="4343400" y="3758273"/>
            <a:ext cx="78486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含伯克希尔 100 亿</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6115050" y="2800350"/>
            <a:ext cx="114300" cy="114300"/>
          </a:xfrm>
          <a:prstGeom prst="ellipse">
            <a:avLst/>
          </a:prstGeom>
          <a:solidFill>
            <a:srgbClr val="171C22"/>
          </a:solidFill>
          <a:ln w="19050">
            <a:solidFill>
              <a:srgbClr val="7E93A8"/>
            </a:solidFill>
            <a:prstDash val="solid"/>
          </a:ln>
        </p:spPr>
      </p:sp>
      <p:sp>
        <p:nvSpPr>
          <p:cNvPr id="50" name="Text 48"/>
          <p:cNvSpPr/>
          <p:nvPr/>
        </p:nvSpPr>
        <p:spPr>
          <a:xfrm>
            <a:off x="6096000" y="2062823"/>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6 至 8 月</a:t>
            </a:r>
            <a:endParaRPr lang="en-US" sz="1125" dirty="0">
              <a:latin typeface="Microsoft YaHei" pitchFamily="34" charset="0"/>
              <a:ea typeface="Microsoft YaHei" pitchFamily="34" charset="-122"/>
              <a:cs typeface="Microsoft YaHei" pitchFamily="34" charset="-120"/>
            </a:endParaRPr>
          </a:p>
        </p:txBody>
      </p:sp>
      <p:sp>
        <p:nvSpPr>
          <p:cNvPr id="51" name="Text 49"/>
          <p:cNvSpPr/>
          <p:nvPr/>
        </p:nvSpPr>
        <p:spPr>
          <a:xfrm>
            <a:off x="6096000" y="3168808"/>
            <a:ext cx="60960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甲骨文增发 199 亿</a:t>
            </a:r>
            <a:endParaRPr lang="en-US" sz="1350" dirty="0">
              <a:latin typeface="Microsoft YaHei" pitchFamily="34" charset="0"/>
              <a:ea typeface="Microsoft YaHei" pitchFamily="34" charset="-122"/>
              <a:cs typeface="Microsoft YaHei" pitchFamily="34" charset="-120"/>
            </a:endParaRPr>
          </a:p>
        </p:txBody>
      </p:sp>
      <p:sp>
        <p:nvSpPr>
          <p:cNvPr id="52" name="Text 50"/>
          <p:cNvSpPr/>
          <p:nvPr/>
        </p:nvSpPr>
        <p:spPr>
          <a:xfrm>
            <a:off x="6096000" y="3758273"/>
            <a:ext cx="60960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额度一个季度用完</a:t>
            </a:r>
            <a:endParaRPr lang="en-US" sz="1125" dirty="0">
              <a:latin typeface="Microsoft YaHei" pitchFamily="34" charset="0"/>
              <a:ea typeface="Microsoft YaHei" pitchFamily="34" charset="-122"/>
              <a:cs typeface="Microsoft YaHei" pitchFamily="34" charset="-120"/>
            </a:endParaRPr>
          </a:p>
        </p:txBody>
      </p:sp>
      <p:sp>
        <p:nvSpPr>
          <p:cNvPr id="53" name="Shape 51"/>
          <p:cNvSpPr/>
          <p:nvPr/>
        </p:nvSpPr>
        <p:spPr>
          <a:xfrm>
            <a:off x="7867650" y="2800350"/>
            <a:ext cx="114300" cy="114300"/>
          </a:xfrm>
          <a:prstGeom prst="ellipse">
            <a:avLst/>
          </a:prstGeom>
          <a:solidFill>
            <a:srgbClr val="171C22"/>
          </a:solidFill>
          <a:ln w="19050">
            <a:solidFill>
              <a:srgbClr val="7E93A8"/>
            </a:solidFill>
            <a:prstDash val="solid"/>
          </a:ln>
        </p:spPr>
      </p:sp>
      <p:sp>
        <p:nvSpPr>
          <p:cNvPr id="54" name="Text 52"/>
          <p:cNvSpPr/>
          <p:nvPr/>
        </p:nvSpPr>
        <p:spPr>
          <a:xfrm>
            <a:off x="7848600" y="2062823"/>
            <a:ext cx="4343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7 月</a:t>
            </a:r>
            <a:endParaRPr lang="en-US" sz="1125" dirty="0">
              <a:latin typeface="Microsoft YaHei" pitchFamily="34" charset="0"/>
              <a:ea typeface="Microsoft YaHei" pitchFamily="34" charset="-122"/>
              <a:cs typeface="Microsoft YaHei" pitchFamily="34" charset="-120"/>
            </a:endParaRPr>
          </a:p>
        </p:txBody>
      </p:sp>
      <p:sp>
        <p:nvSpPr>
          <p:cNvPr id="55" name="Text 53"/>
          <p:cNvSpPr/>
          <p:nvPr/>
        </p:nvSpPr>
        <p:spPr>
          <a:xfrm>
            <a:off x="7848600" y="3168808"/>
            <a:ext cx="43434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Meta 新签长租约</a:t>
            </a:r>
            <a:endParaRPr lang="en-US" sz="1350" dirty="0">
              <a:latin typeface="Microsoft YaHei" pitchFamily="34" charset="0"/>
              <a:ea typeface="Microsoft YaHei" pitchFamily="34" charset="-122"/>
              <a:cs typeface="Microsoft YaHei" pitchFamily="34" charset="-120"/>
            </a:endParaRPr>
          </a:p>
        </p:txBody>
      </p:sp>
      <p:sp>
        <p:nvSpPr>
          <p:cNvPr id="56" name="Text 54"/>
          <p:cNvSpPr/>
          <p:nvPr/>
        </p:nvSpPr>
        <p:spPr>
          <a:xfrm>
            <a:off x="7848600" y="3758273"/>
            <a:ext cx="43434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约 680 亿，2027 年起租</a:t>
            </a:r>
            <a:endParaRPr lang="en-US" sz="1125" dirty="0">
              <a:latin typeface="Microsoft YaHei" pitchFamily="34" charset="0"/>
              <a:ea typeface="Microsoft YaHei" pitchFamily="34" charset="-122"/>
              <a:cs typeface="Microsoft YaHei" pitchFamily="34" charset="-120"/>
            </a:endParaRPr>
          </a:p>
        </p:txBody>
      </p:sp>
      <p:sp>
        <p:nvSpPr>
          <p:cNvPr id="57" name="Shape 55"/>
          <p:cNvSpPr/>
          <p:nvPr/>
        </p:nvSpPr>
        <p:spPr>
          <a:xfrm>
            <a:off x="9620250" y="2800350"/>
            <a:ext cx="114300" cy="114300"/>
          </a:xfrm>
          <a:prstGeom prst="ellipse">
            <a:avLst/>
          </a:prstGeom>
          <a:solidFill>
            <a:srgbClr val="171C22"/>
          </a:solidFill>
          <a:ln w="19050">
            <a:solidFill>
              <a:srgbClr val="7E93A8"/>
            </a:solidFill>
            <a:prstDash val="solid"/>
          </a:ln>
        </p:spPr>
      </p:sp>
      <p:sp>
        <p:nvSpPr>
          <p:cNvPr id="58" name="Text 56"/>
          <p:cNvSpPr/>
          <p:nvPr/>
        </p:nvSpPr>
        <p:spPr>
          <a:xfrm>
            <a:off x="9601200" y="2062823"/>
            <a:ext cx="2590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8 月</a:t>
            </a:r>
            <a:endParaRPr lang="en-US" sz="1125" dirty="0">
              <a:latin typeface="Microsoft YaHei" pitchFamily="34" charset="0"/>
              <a:ea typeface="Microsoft YaHei" pitchFamily="34" charset="-122"/>
              <a:cs typeface="Microsoft YaHei" pitchFamily="34" charset="-120"/>
            </a:endParaRPr>
          </a:p>
        </p:txBody>
      </p:sp>
      <p:sp>
        <p:nvSpPr>
          <p:cNvPr id="59" name="Text 57"/>
          <p:cNvSpPr/>
          <p:nvPr/>
        </p:nvSpPr>
        <p:spPr>
          <a:xfrm>
            <a:off x="9601200" y="3168808"/>
            <a:ext cx="2590800" cy="205740"/>
          </a:xfrm>
          <a:prstGeom prst="rect">
            <a:avLst/>
          </a:prstGeom>
          <a:noFill/>
          <a:ln/>
        </p:spPr>
        <p:txBody>
          <a:bodyPr wrap="none" lIns="0" tIns="0" rIns="0" bIns="0" rtlCol="0" anchor="t"/>
          <a:lstStyle/>
          <a:p>
            <a:pPr algn="l" indent="0" marL="0">
              <a:buNone/>
            </a:pPr>
            <a:r>
              <a:rPr lang="en-US" sz="1350" b="1" dirty="0">
                <a:solidFill>
                  <a:srgbClr val="F2EFE8"/>
                </a:solidFill>
                <a:latin typeface="Microsoft YaHei" pitchFamily="34" charset="0"/>
                <a:ea typeface="Microsoft YaHei" pitchFamily="34" charset="-122"/>
                <a:cs typeface="Microsoft YaHei" pitchFamily="34" charset="-120"/>
              </a:rPr>
              <a:t>英伟达担保</a:t>
            </a:r>
            <a:endParaRPr lang="en-US" sz="1350" dirty="0">
              <a:latin typeface="Microsoft YaHei" pitchFamily="34" charset="0"/>
              <a:ea typeface="Microsoft YaHei" pitchFamily="34" charset="-122"/>
              <a:cs typeface="Microsoft YaHei" pitchFamily="34" charset="-120"/>
            </a:endParaRPr>
          </a:p>
        </p:txBody>
      </p:sp>
      <p:sp>
        <p:nvSpPr>
          <p:cNvPr id="60" name="Text 58"/>
          <p:cNvSpPr/>
          <p:nvPr/>
        </p:nvSpPr>
        <p:spPr>
          <a:xfrm>
            <a:off x="9601200" y="3758273"/>
            <a:ext cx="2590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上限 1,050 亿</a:t>
            </a:r>
            <a:endParaRPr lang="en-US" sz="1125" dirty="0">
              <a:latin typeface="Microsoft YaHei" pitchFamily="34" charset="0"/>
              <a:ea typeface="Microsoft YaHei" pitchFamily="34" charset="-122"/>
              <a:cs typeface="Microsoft YaHei" pitchFamily="34" charset="-120"/>
            </a:endParaRPr>
          </a:p>
        </p:txBody>
      </p:sp>
      <p:sp>
        <p:nvSpPr>
          <p:cNvPr id="61" name="Shape 59"/>
          <p:cNvSpPr/>
          <p:nvPr/>
        </p:nvSpPr>
        <p:spPr>
          <a:xfrm>
            <a:off x="614363" y="5072063"/>
            <a:ext cx="10963275" cy="1095375"/>
          </a:xfrm>
          <a:prstGeom prst="rect">
            <a:avLst/>
          </a:prstGeom>
          <a:solidFill>
            <a:srgbClr val="171C22"/>
          </a:solidFill>
          <a:ln w="9525">
            <a:solidFill>
              <a:srgbClr val="2A3440"/>
            </a:solidFill>
            <a:prstDash val="solid"/>
          </a:ln>
        </p:spPr>
      </p:sp>
      <p:sp>
        <p:nvSpPr>
          <p:cNvPr id="62" name="Text 60"/>
          <p:cNvSpPr/>
          <p:nvPr/>
        </p:nvSpPr>
        <p:spPr>
          <a:xfrm>
            <a:off x="781050" y="51672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表外安排</a:t>
            </a:r>
            <a:endParaRPr lang="en-US" sz="975" dirty="0">
              <a:latin typeface="Microsoft YaHei" pitchFamily="34" charset="0"/>
              <a:ea typeface="Microsoft YaHei" pitchFamily="34" charset="-122"/>
              <a:cs typeface="Microsoft YaHei" pitchFamily="34" charset="-120"/>
            </a:endParaRPr>
          </a:p>
        </p:txBody>
      </p:sp>
      <p:sp>
        <p:nvSpPr>
          <p:cNvPr id="63" name="Shape 61"/>
          <p:cNvSpPr/>
          <p:nvPr/>
        </p:nvSpPr>
        <p:spPr>
          <a:xfrm>
            <a:off x="619125" y="5400675"/>
            <a:ext cx="10953750" cy="9525"/>
          </a:xfrm>
          <a:prstGeom prst="rect">
            <a:avLst/>
          </a:prstGeom>
          <a:solidFill>
            <a:srgbClr val="2A3440"/>
          </a:solidFill>
          <a:ln/>
        </p:spPr>
      </p:sp>
      <p:sp>
        <p:nvSpPr>
          <p:cNvPr id="64" name="Text 62"/>
          <p:cNvSpPr/>
          <p:nvPr/>
        </p:nvSpPr>
        <p:spPr>
          <a:xfrm>
            <a:off x="838200" y="5540894"/>
            <a:ext cx="11353800" cy="217170"/>
          </a:xfrm>
          <a:prstGeom prst="rect">
            <a:avLst/>
          </a:prstGeom>
          <a:noFill/>
          <a:ln/>
        </p:spPr>
        <p:txBody>
          <a:bodyPr wrap="none" lIns="0" tIns="0" rIns="0" bIns="0" rtlCol="0" anchor="t"/>
          <a:lstStyle/>
          <a:p>
            <a:pPr algn="l" indent="0" marL="0">
              <a:buNone/>
            </a:pPr>
            <a:r>
              <a:rPr lang="en-US" sz="1425" dirty="0">
                <a:solidFill>
                  <a:srgbClr val="F2EFE8"/>
                </a:solidFill>
                <a:latin typeface="Microsoft YaHei" pitchFamily="34" charset="0"/>
                <a:ea typeface="Microsoft YaHei" pitchFamily="34" charset="-122"/>
                <a:cs typeface="Microsoft YaHei" pitchFamily="34" charset="-120"/>
              </a:rPr>
              <a:t>Meta 与贝莱德合建 1 GW 园区，贝莱德持股 80%，约 140 亿开发成本里 125 亿是借款。</a:t>
            </a:r>
            <a:endParaRPr lang="en-US" sz="1425" dirty="0">
              <a:latin typeface="Microsoft YaHei" pitchFamily="34" charset="0"/>
              <a:ea typeface="Microsoft YaHei" pitchFamily="34" charset="-122"/>
              <a:cs typeface="Microsoft YaHei" pitchFamily="34" charset="-120"/>
            </a:endParaRPr>
          </a:p>
        </p:txBody>
      </p:sp>
      <p:sp>
        <p:nvSpPr>
          <p:cNvPr id="65" name="Text 63"/>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来源：亚马逊、Alphabet、Meta、甲骨文的 10-Q 和 SEC 公告，Meta 公告，英伟达 CFO 评论（2026 年 6 月至 9 月）。单位为美元</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还没起租的数据中心租约已有 1.12 万亿美元</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72294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已签未起租的数据中心租约</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76771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亿美元</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7219950" cy="9525"/>
          </a:xfrm>
          <a:prstGeom prst="rect">
            <a:avLst/>
          </a:prstGeom>
          <a:solidFill>
            <a:srgbClr val="2A3440"/>
          </a:solidFill>
          <a:ln/>
        </p:spPr>
      </p:sp>
      <p:sp>
        <p:nvSpPr>
          <p:cNvPr id="36" name="Text 34"/>
          <p:cNvSpPr/>
          <p:nvPr/>
        </p:nvSpPr>
        <p:spPr>
          <a:xfrm>
            <a:off x="838200" y="217820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微软</a:t>
            </a:r>
            <a:endParaRPr lang="en-US" sz="1350" dirty="0">
              <a:latin typeface="Microsoft YaHei" pitchFamily="34" charset="0"/>
              <a:ea typeface="Microsoft YaHei" pitchFamily="34" charset="-122"/>
              <a:cs typeface="Microsoft YaHei" pitchFamily="34" charset="-120"/>
            </a:endParaRPr>
          </a:p>
        </p:txBody>
      </p:sp>
      <p:sp>
        <p:nvSpPr>
          <p:cNvPr id="37" name="Shape 35"/>
          <p:cNvSpPr/>
          <p:nvPr/>
        </p:nvSpPr>
        <p:spPr>
          <a:xfrm>
            <a:off x="1905000" y="2133600"/>
            <a:ext cx="4513345" cy="323850"/>
          </a:xfrm>
          <a:prstGeom prst="rect">
            <a:avLst/>
          </a:prstGeom>
          <a:solidFill>
            <a:srgbClr val="56677A"/>
          </a:solidFill>
          <a:ln/>
        </p:spPr>
      </p:sp>
      <p:sp>
        <p:nvSpPr>
          <p:cNvPr id="38" name="Text 36"/>
          <p:cNvSpPr/>
          <p:nvPr/>
        </p:nvSpPr>
        <p:spPr>
          <a:xfrm>
            <a:off x="6532645" y="2197258"/>
            <a:ext cx="5659355"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3,291</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838200" y="2959258"/>
            <a:ext cx="11353800"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甲骨文</a:t>
            </a:r>
            <a:endParaRPr lang="en-US" sz="1350" dirty="0">
              <a:latin typeface="Microsoft YaHei" pitchFamily="34" charset="0"/>
              <a:ea typeface="Microsoft YaHei" pitchFamily="34" charset="-122"/>
              <a:cs typeface="Microsoft YaHei" pitchFamily="34" charset="-120"/>
            </a:endParaRPr>
          </a:p>
        </p:txBody>
      </p:sp>
      <p:sp>
        <p:nvSpPr>
          <p:cNvPr id="40" name="Shape 38"/>
          <p:cNvSpPr/>
          <p:nvPr/>
        </p:nvSpPr>
        <p:spPr>
          <a:xfrm>
            <a:off x="1905000" y="2914650"/>
            <a:ext cx="3949691" cy="323850"/>
          </a:xfrm>
          <a:prstGeom prst="rect">
            <a:avLst/>
          </a:prstGeom>
          <a:solidFill>
            <a:srgbClr val="F0A63C"/>
          </a:solidFill>
          <a:ln/>
        </p:spPr>
      </p:sp>
      <p:sp>
        <p:nvSpPr>
          <p:cNvPr id="41" name="Text 39"/>
          <p:cNvSpPr/>
          <p:nvPr/>
        </p:nvSpPr>
        <p:spPr>
          <a:xfrm>
            <a:off x="5968991" y="2978308"/>
            <a:ext cx="6223009" cy="205740"/>
          </a:xfrm>
          <a:prstGeom prst="rect">
            <a:avLst/>
          </a:prstGeom>
          <a:noFill/>
          <a:ln/>
        </p:spPr>
        <p:txBody>
          <a:bodyPr wrap="none" lIns="0" tIns="0" rIns="0" bIns="0" rtlCol="0" anchor="t"/>
          <a:lstStyle/>
          <a:p>
            <a:pPr algn="l" indent="0" marL="0">
              <a:buNone/>
            </a:pPr>
            <a:r>
              <a:rPr lang="en-US" sz="1350" b="1" dirty="0">
                <a:solidFill>
                  <a:srgbClr val="F0A63C"/>
                </a:solidFill>
                <a:latin typeface="Microsoft YaHei" pitchFamily="34" charset="0"/>
                <a:ea typeface="Microsoft YaHei" pitchFamily="34" charset="-122"/>
                <a:cs typeface="Microsoft YaHei" pitchFamily="34" charset="-120"/>
              </a:rPr>
              <a:t>2,880</a:t>
            </a:r>
            <a:endParaRPr lang="en-US" sz="1350" dirty="0">
              <a:latin typeface="Microsoft YaHei" pitchFamily="34" charset="0"/>
              <a:ea typeface="Microsoft YaHei" pitchFamily="34" charset="-122"/>
              <a:cs typeface="Microsoft YaHei" pitchFamily="34" charset="-120"/>
            </a:endParaRPr>
          </a:p>
        </p:txBody>
      </p:sp>
      <p:sp>
        <p:nvSpPr>
          <p:cNvPr id="42" name="Text 40"/>
          <p:cNvSpPr/>
          <p:nvPr/>
        </p:nvSpPr>
        <p:spPr>
          <a:xfrm>
            <a:off x="838200" y="374030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Meta</a:t>
            </a:r>
            <a:endParaRPr lang="en-US" sz="1350" dirty="0">
              <a:latin typeface="Microsoft YaHei" pitchFamily="34" charset="0"/>
              <a:ea typeface="Microsoft YaHei" pitchFamily="34" charset="-122"/>
              <a:cs typeface="Microsoft YaHei" pitchFamily="34" charset="-120"/>
            </a:endParaRPr>
          </a:p>
        </p:txBody>
      </p:sp>
      <p:sp>
        <p:nvSpPr>
          <p:cNvPr id="43" name="Shape 41"/>
          <p:cNvSpPr/>
          <p:nvPr/>
        </p:nvSpPr>
        <p:spPr>
          <a:xfrm>
            <a:off x="1905000" y="3695700"/>
            <a:ext cx="3826263" cy="323850"/>
          </a:xfrm>
          <a:prstGeom prst="rect">
            <a:avLst/>
          </a:prstGeom>
          <a:solidFill>
            <a:srgbClr val="56677A"/>
          </a:solidFill>
          <a:ln/>
        </p:spPr>
      </p:sp>
      <p:sp>
        <p:nvSpPr>
          <p:cNvPr id="44" name="Text 42"/>
          <p:cNvSpPr/>
          <p:nvPr/>
        </p:nvSpPr>
        <p:spPr>
          <a:xfrm>
            <a:off x="5845563" y="3759358"/>
            <a:ext cx="6346437"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2,790</a:t>
            </a:r>
            <a:endParaRPr lang="en-US" sz="1350" dirty="0">
              <a:latin typeface="Microsoft YaHei" pitchFamily="34" charset="0"/>
              <a:ea typeface="Microsoft YaHei" pitchFamily="34" charset="-122"/>
              <a:cs typeface="Microsoft YaHei" pitchFamily="34" charset="-120"/>
            </a:endParaRPr>
          </a:p>
        </p:txBody>
      </p:sp>
      <p:sp>
        <p:nvSpPr>
          <p:cNvPr id="45" name="Text 43"/>
          <p:cNvSpPr/>
          <p:nvPr/>
        </p:nvSpPr>
        <p:spPr>
          <a:xfrm>
            <a:off x="838200" y="452135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亚马逊</a:t>
            </a:r>
            <a:endParaRPr lang="en-US" sz="1350" dirty="0">
              <a:latin typeface="Microsoft YaHei" pitchFamily="34" charset="0"/>
              <a:ea typeface="Microsoft YaHei" pitchFamily="34" charset="-122"/>
              <a:cs typeface="Microsoft YaHei" pitchFamily="34" charset="-120"/>
            </a:endParaRPr>
          </a:p>
        </p:txBody>
      </p:sp>
      <p:sp>
        <p:nvSpPr>
          <p:cNvPr id="46" name="Shape 44"/>
          <p:cNvSpPr/>
          <p:nvPr/>
        </p:nvSpPr>
        <p:spPr>
          <a:xfrm>
            <a:off x="1905000" y="4476750"/>
            <a:ext cx="1881589" cy="323850"/>
          </a:xfrm>
          <a:prstGeom prst="rect">
            <a:avLst/>
          </a:prstGeom>
          <a:solidFill>
            <a:srgbClr val="56677A"/>
          </a:solidFill>
          <a:ln/>
        </p:spPr>
      </p:sp>
      <p:sp>
        <p:nvSpPr>
          <p:cNvPr id="47" name="Text 45"/>
          <p:cNvSpPr/>
          <p:nvPr/>
        </p:nvSpPr>
        <p:spPr>
          <a:xfrm>
            <a:off x="3900889" y="4540408"/>
            <a:ext cx="8291111"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1,372</a:t>
            </a:r>
            <a:endParaRPr lang="en-US" sz="1350" dirty="0">
              <a:latin typeface="Microsoft YaHei" pitchFamily="34" charset="0"/>
              <a:ea typeface="Microsoft YaHei" pitchFamily="34" charset="-122"/>
              <a:cs typeface="Microsoft YaHei" pitchFamily="34" charset="-120"/>
            </a:endParaRPr>
          </a:p>
        </p:txBody>
      </p:sp>
      <p:sp>
        <p:nvSpPr>
          <p:cNvPr id="48" name="Text 46"/>
          <p:cNvSpPr/>
          <p:nvPr/>
        </p:nvSpPr>
        <p:spPr>
          <a:xfrm>
            <a:off x="838200" y="5302408"/>
            <a:ext cx="1135380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Alphabet</a:t>
            </a:r>
            <a:endParaRPr lang="en-US" sz="1350" dirty="0">
              <a:latin typeface="Microsoft YaHei" pitchFamily="34" charset="0"/>
              <a:ea typeface="Microsoft YaHei" pitchFamily="34" charset="-122"/>
              <a:cs typeface="Microsoft YaHei" pitchFamily="34" charset="-120"/>
            </a:endParaRPr>
          </a:p>
        </p:txBody>
      </p:sp>
      <p:sp>
        <p:nvSpPr>
          <p:cNvPr id="49" name="Shape 47"/>
          <p:cNvSpPr/>
          <p:nvPr/>
        </p:nvSpPr>
        <p:spPr>
          <a:xfrm>
            <a:off x="1905000" y="5257800"/>
            <a:ext cx="1168450" cy="323850"/>
          </a:xfrm>
          <a:prstGeom prst="rect">
            <a:avLst/>
          </a:prstGeom>
          <a:solidFill>
            <a:srgbClr val="56677A"/>
          </a:solidFill>
          <a:ln/>
        </p:spPr>
      </p:sp>
      <p:sp>
        <p:nvSpPr>
          <p:cNvPr id="50" name="Text 48"/>
          <p:cNvSpPr/>
          <p:nvPr/>
        </p:nvSpPr>
        <p:spPr>
          <a:xfrm>
            <a:off x="3187750" y="5321458"/>
            <a:ext cx="9004250" cy="205740"/>
          </a:xfrm>
          <a:prstGeom prst="rect">
            <a:avLst/>
          </a:prstGeom>
          <a:noFill/>
          <a:ln/>
        </p:spPr>
        <p:txBody>
          <a:bodyPr wrap="none" lIns="0" tIns="0" rIns="0" bIns="0" rtlCol="0" anchor="t"/>
          <a:lstStyle/>
          <a:p>
            <a:pPr algn="l" indent="0" marL="0">
              <a:buNone/>
            </a:pPr>
            <a:r>
              <a:rPr lang="en-US" sz="1350" dirty="0">
                <a:solidFill>
                  <a:srgbClr val="F2EFE8"/>
                </a:solidFill>
                <a:latin typeface="Microsoft YaHei" pitchFamily="34" charset="0"/>
                <a:ea typeface="Microsoft YaHei" pitchFamily="34" charset="-122"/>
                <a:cs typeface="Microsoft YaHei" pitchFamily="34" charset="-120"/>
              </a:rPr>
              <a:t>852</a:t>
            </a:r>
            <a:endParaRPr lang="en-US" sz="1350" dirty="0">
              <a:latin typeface="Microsoft YaHei" pitchFamily="34" charset="0"/>
              <a:ea typeface="Microsoft YaHei" pitchFamily="34" charset="-122"/>
              <a:cs typeface="Microsoft YaHei" pitchFamily="34" charset="-120"/>
            </a:endParaRPr>
          </a:p>
        </p:txBody>
      </p:sp>
      <p:sp>
        <p:nvSpPr>
          <p:cNvPr id="51" name="Shape 49"/>
          <p:cNvSpPr/>
          <p:nvPr/>
        </p:nvSpPr>
        <p:spPr>
          <a:xfrm>
            <a:off x="8005763" y="1452563"/>
            <a:ext cx="3571875" cy="2276475"/>
          </a:xfrm>
          <a:prstGeom prst="rect">
            <a:avLst/>
          </a:prstGeom>
          <a:solidFill>
            <a:srgbClr val="171C22"/>
          </a:solidFill>
          <a:ln w="9525">
            <a:solidFill>
              <a:srgbClr val="2A3440"/>
            </a:solidFill>
            <a:prstDash val="solid"/>
          </a:ln>
        </p:spPr>
      </p:sp>
      <p:sp>
        <p:nvSpPr>
          <p:cNvPr id="52" name="Text 50"/>
          <p:cNvSpPr/>
          <p:nvPr/>
        </p:nvSpPr>
        <p:spPr>
          <a:xfrm>
            <a:off x="8172450" y="1547750"/>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五家合计</a:t>
            </a:r>
            <a:endParaRPr lang="en-US" sz="975" dirty="0">
              <a:latin typeface="Microsoft YaHei" pitchFamily="34" charset="0"/>
              <a:ea typeface="Microsoft YaHei" pitchFamily="34" charset="-122"/>
              <a:cs typeface="Microsoft YaHei" pitchFamily="34" charset="-120"/>
            </a:endParaRPr>
          </a:p>
        </p:txBody>
      </p:sp>
      <p:sp>
        <p:nvSpPr>
          <p:cNvPr id="53" name="Shape 51"/>
          <p:cNvSpPr/>
          <p:nvPr/>
        </p:nvSpPr>
        <p:spPr>
          <a:xfrm>
            <a:off x="8010525" y="1781175"/>
            <a:ext cx="3562350" cy="9525"/>
          </a:xfrm>
          <a:prstGeom prst="rect">
            <a:avLst/>
          </a:prstGeom>
          <a:solidFill>
            <a:srgbClr val="2A3440"/>
          </a:solidFill>
          <a:ln/>
        </p:spPr>
      </p:sp>
      <p:sp>
        <p:nvSpPr>
          <p:cNvPr id="54" name="Text 52"/>
          <p:cNvSpPr/>
          <p:nvPr/>
        </p:nvSpPr>
        <p:spPr>
          <a:xfrm>
            <a:off x="8172450" y="1909896"/>
            <a:ext cx="4019550" cy="548640"/>
          </a:xfrm>
          <a:prstGeom prst="rect">
            <a:avLst/>
          </a:prstGeom>
          <a:noFill/>
          <a:ln/>
        </p:spPr>
        <p:txBody>
          <a:bodyPr wrap="none" lIns="0" tIns="0" rIns="0" bIns="0" rtlCol="0" anchor="t"/>
          <a:lstStyle/>
          <a:p>
            <a:pPr algn="l" indent="0" marL="0">
              <a:buNone/>
            </a:pPr>
            <a:r>
              <a:rPr lang="en-US" sz="3600" dirty="0">
                <a:solidFill>
                  <a:srgbClr val="F2EFE8"/>
                </a:solidFill>
                <a:latin typeface="Georgia" pitchFamily="34" charset="0"/>
                <a:ea typeface="Microsoft YaHei" pitchFamily="34" charset="-122"/>
                <a:cs typeface="Georgia" pitchFamily="34" charset="-120"/>
              </a:rPr>
              <a:t>1.12 万亿</a:t>
            </a:r>
            <a:endParaRPr lang="en-US" sz="3600" dirty="0">
              <a:latin typeface="Georgia" pitchFamily="34" charset="0"/>
              <a:ea typeface="Microsoft YaHei" pitchFamily="34" charset="-122"/>
              <a:cs typeface="Georgia" pitchFamily="34" charset="-120"/>
            </a:endParaRPr>
          </a:p>
        </p:txBody>
      </p:sp>
      <p:sp>
        <p:nvSpPr>
          <p:cNvPr id="55" name="Text 53"/>
          <p:cNvSpPr/>
          <p:nvPr/>
        </p:nvSpPr>
        <p:spPr>
          <a:xfrm>
            <a:off x="8172450" y="248192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美元，另有 Meta 7 月新签的约 680 亿</a:t>
            </a:r>
            <a:endParaRPr lang="en-US" sz="1125" dirty="0">
              <a:latin typeface="Microsoft YaHei" pitchFamily="34" charset="0"/>
              <a:ea typeface="Microsoft YaHei" pitchFamily="34" charset="-122"/>
              <a:cs typeface="Microsoft YaHei" pitchFamily="34" charset="-120"/>
            </a:endParaRPr>
          </a:p>
        </p:txBody>
      </p:sp>
      <p:sp>
        <p:nvSpPr>
          <p:cNvPr id="56" name="Shape 54"/>
          <p:cNvSpPr/>
          <p:nvPr/>
        </p:nvSpPr>
        <p:spPr>
          <a:xfrm>
            <a:off x="8005763" y="3890962"/>
            <a:ext cx="3571875" cy="2276475"/>
          </a:xfrm>
          <a:prstGeom prst="rect">
            <a:avLst/>
          </a:prstGeom>
          <a:solidFill>
            <a:srgbClr val="171C22"/>
          </a:solidFill>
          <a:ln w="9525">
            <a:solidFill>
              <a:srgbClr val="F0A63C"/>
            </a:solidFill>
            <a:prstDash val="solid"/>
          </a:ln>
        </p:spPr>
      </p:sp>
      <p:sp>
        <p:nvSpPr>
          <p:cNvPr id="57" name="Text 55"/>
          <p:cNvSpPr/>
          <p:nvPr/>
        </p:nvSpPr>
        <p:spPr>
          <a:xfrm>
            <a:off x="8172450" y="3986150"/>
            <a:ext cx="4019550" cy="148590"/>
          </a:xfrm>
          <a:prstGeom prst="rect">
            <a:avLst/>
          </a:prstGeom>
          <a:noFill/>
          <a:ln/>
        </p:spPr>
        <p:txBody>
          <a:bodyPr wrap="none" lIns="0" tIns="0" rIns="0" bIns="0" rtlCol="0" anchor="t"/>
          <a:lstStyle/>
          <a:p>
            <a:pPr algn="l" indent="0" marL="0">
              <a:buNone/>
            </a:pPr>
            <a:r>
              <a:rPr lang="en-US" sz="975" dirty="0">
                <a:solidFill>
                  <a:srgbClr val="F0A63C"/>
                </a:solidFill>
                <a:latin typeface="Microsoft YaHei" pitchFamily="34" charset="0"/>
                <a:ea typeface="Microsoft YaHei" pitchFamily="34" charset="-122"/>
                <a:cs typeface="Microsoft YaHei" pitchFamily="34" charset="-120"/>
              </a:rPr>
              <a:t>甲骨文租约是年经营现金流的</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8010525" y="4219575"/>
            <a:ext cx="3562350" cy="9525"/>
          </a:xfrm>
          <a:prstGeom prst="rect">
            <a:avLst/>
          </a:prstGeom>
          <a:solidFill>
            <a:srgbClr val="2A3440"/>
          </a:solidFill>
          <a:ln/>
        </p:spPr>
      </p:sp>
      <p:sp>
        <p:nvSpPr>
          <p:cNvPr id="59" name="Text 57"/>
          <p:cNvSpPr/>
          <p:nvPr/>
        </p:nvSpPr>
        <p:spPr>
          <a:xfrm>
            <a:off x="8172450" y="4348296"/>
            <a:ext cx="4019550" cy="548640"/>
          </a:xfrm>
          <a:prstGeom prst="rect">
            <a:avLst/>
          </a:prstGeom>
          <a:noFill/>
          <a:ln/>
        </p:spPr>
        <p:txBody>
          <a:bodyPr wrap="none" lIns="0" tIns="0" rIns="0" bIns="0" rtlCol="0" anchor="t"/>
          <a:lstStyle/>
          <a:p>
            <a:pPr algn="l" indent="0" marL="0">
              <a:buNone/>
            </a:pPr>
            <a:r>
              <a:rPr lang="en-US" sz="3600" dirty="0">
                <a:solidFill>
                  <a:srgbClr val="F0A63C"/>
                </a:solidFill>
                <a:latin typeface="Georgia" pitchFamily="34" charset="0"/>
                <a:ea typeface="Microsoft YaHei" pitchFamily="34" charset="-122"/>
                <a:cs typeface="Georgia" pitchFamily="34" charset="-120"/>
              </a:rPr>
              <a:t>约 9 倍</a:t>
            </a:r>
            <a:endParaRPr lang="en-US" sz="3600" dirty="0">
              <a:latin typeface="Georgia" pitchFamily="34" charset="0"/>
              <a:ea typeface="Microsoft YaHei" pitchFamily="34" charset="-122"/>
              <a:cs typeface="Georgia" pitchFamily="34" charset="-120"/>
            </a:endParaRPr>
          </a:p>
        </p:txBody>
      </p:sp>
      <p:sp>
        <p:nvSpPr>
          <p:cNvPr id="60" name="Text 58"/>
          <p:cNvSpPr/>
          <p:nvPr/>
        </p:nvSpPr>
        <p:spPr>
          <a:xfrm>
            <a:off x="8172450" y="492032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2,880 亿对 2026 财年的 320 亿</a:t>
            </a:r>
            <a:endParaRPr lang="en-US" sz="1125" dirty="0">
              <a:latin typeface="Microsoft YaHei" pitchFamily="34" charset="0"/>
              <a:ea typeface="Microsoft YaHei" pitchFamily="34" charset="-122"/>
              <a:cs typeface="Microsoft YaHei" pitchFamily="34" charset="-120"/>
            </a:endParaRPr>
          </a:p>
        </p:txBody>
      </p:sp>
      <p:sp>
        <p:nvSpPr>
          <p:cNvPr id="61" name="Text 59"/>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来源：微软 10-K，Alphabet、亚马逊、Meta 10-Q（2026 年 7 月），甲骨文 10-Q（2026 年 9 月）。多年承诺，陆续起租，不是年度开支</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订单押在少数 AI 实验室身上，投资方和客户互为彼此</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谁押在 AI 实验室上（亿美元）</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Text 33"/>
          <p:cNvSpPr/>
          <p:nvPr/>
        </p:nvSpPr>
        <p:spPr>
          <a:xfrm>
            <a:off x="838200" y="1929112"/>
            <a:ext cx="113538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谁</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3147104" y="1929112"/>
            <a:ext cx="9044896"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押了什么</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0" y="1929112"/>
            <a:ext cx="11353800" cy="160020"/>
          </a:xfrm>
          <a:prstGeom prst="rect">
            <a:avLst/>
          </a:prstGeom>
          <a:noFill/>
          <a:ln/>
        </p:spPr>
        <p:txBody>
          <a:bodyPr wrap="none" lIns="0" tIns="0" rIns="0" bIns="0" rtlCol="0" anchor="t"/>
          <a:lstStyle/>
          <a:p>
            <a:pPr algn="r" indent="0" marL="0">
              <a:buNone/>
            </a:pPr>
            <a:r>
              <a:rPr lang="en-US" sz="1050" dirty="0">
                <a:solidFill>
                  <a:srgbClr val="9AA7B4"/>
                </a:solidFill>
                <a:latin typeface="Microsoft YaHei" pitchFamily="34" charset="0"/>
                <a:ea typeface="Microsoft YaHei" pitchFamily="34" charset="-122"/>
                <a:cs typeface="Microsoft YaHei" pitchFamily="34" charset="-120"/>
              </a:rPr>
              <a:t>金额</a:t>
            </a:r>
            <a:endParaRPr lang="en-US" sz="1050" dirty="0">
              <a:latin typeface="Microsoft YaHei" pitchFamily="34" charset="0"/>
              <a:ea typeface="Microsoft YaHei" pitchFamily="34" charset="-122"/>
              <a:cs typeface="Microsoft YaHei" pitchFamily="34" charset="-120"/>
            </a:endParaRPr>
          </a:p>
        </p:txBody>
      </p:sp>
      <p:sp>
        <p:nvSpPr>
          <p:cNvPr id="38" name="Shape 36"/>
          <p:cNvSpPr/>
          <p:nvPr/>
        </p:nvSpPr>
        <p:spPr>
          <a:xfrm>
            <a:off x="619125" y="2190750"/>
            <a:ext cx="10953750" cy="9525"/>
          </a:xfrm>
          <a:prstGeom prst="rect">
            <a:avLst/>
          </a:prstGeom>
          <a:solidFill>
            <a:srgbClr val="2A3440"/>
          </a:solidFill>
          <a:ln/>
        </p:spPr>
      </p:sp>
      <p:sp>
        <p:nvSpPr>
          <p:cNvPr id="39" name="Shape 37"/>
          <p:cNvSpPr/>
          <p:nvPr/>
        </p:nvSpPr>
        <p:spPr>
          <a:xfrm>
            <a:off x="619125" y="2971800"/>
            <a:ext cx="10953750" cy="9525"/>
          </a:xfrm>
          <a:prstGeom prst="rect">
            <a:avLst/>
          </a:prstGeom>
          <a:solidFill>
            <a:srgbClr val="2A3440"/>
          </a:solidFill>
          <a:ln/>
        </p:spPr>
      </p:sp>
      <p:sp>
        <p:nvSpPr>
          <p:cNvPr id="40" name="Text 38"/>
          <p:cNvSpPr/>
          <p:nvPr/>
        </p:nvSpPr>
        <p:spPr>
          <a:xfrm>
            <a:off x="838200" y="2483731"/>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微软</a:t>
            </a:r>
            <a:endParaRPr lang="en-US" sz="1500" dirty="0">
              <a:latin typeface="Microsoft YaHei" pitchFamily="34" charset="0"/>
              <a:ea typeface="Microsoft YaHei" pitchFamily="34" charset="-122"/>
              <a:cs typeface="Microsoft YaHei" pitchFamily="34" charset="-120"/>
            </a:endParaRPr>
          </a:p>
        </p:txBody>
      </p:sp>
      <p:sp>
        <p:nvSpPr>
          <p:cNvPr id="41" name="Text 39"/>
          <p:cNvSpPr/>
          <p:nvPr/>
        </p:nvSpPr>
        <p:spPr>
          <a:xfrm>
            <a:off x="3147104" y="2501696"/>
            <a:ext cx="9044896"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商业未确认收入，剔除 OpenAI 只增长 25%</a:t>
            </a:r>
            <a:endParaRPr lang="en-US" sz="1275" dirty="0">
              <a:latin typeface="Microsoft YaHei" pitchFamily="34" charset="0"/>
              <a:ea typeface="Microsoft YaHei" pitchFamily="34" charset="-122"/>
              <a:cs typeface="Microsoft YaHei" pitchFamily="34" charset="-120"/>
            </a:endParaRPr>
          </a:p>
        </p:txBody>
      </p:sp>
      <p:sp>
        <p:nvSpPr>
          <p:cNvPr id="42" name="Text 40"/>
          <p:cNvSpPr/>
          <p:nvPr/>
        </p:nvSpPr>
        <p:spPr>
          <a:xfrm>
            <a:off x="0" y="2382541"/>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6,780</a:t>
            </a:r>
            <a:endParaRPr lang="en-US" sz="2700" dirty="0">
              <a:latin typeface="Georgia" pitchFamily="34" charset="0"/>
              <a:ea typeface="Microsoft YaHei" pitchFamily="34" charset="-122"/>
              <a:cs typeface="Georgia" pitchFamily="34" charset="-120"/>
            </a:endParaRPr>
          </a:p>
        </p:txBody>
      </p:sp>
      <p:sp>
        <p:nvSpPr>
          <p:cNvPr id="43" name="Shape 41"/>
          <p:cNvSpPr/>
          <p:nvPr/>
        </p:nvSpPr>
        <p:spPr>
          <a:xfrm>
            <a:off x="619125" y="3743325"/>
            <a:ext cx="10953750" cy="9525"/>
          </a:xfrm>
          <a:prstGeom prst="rect">
            <a:avLst/>
          </a:prstGeom>
          <a:solidFill>
            <a:srgbClr val="2A3440"/>
          </a:solidFill>
          <a:ln/>
        </p:spPr>
      </p:sp>
      <p:sp>
        <p:nvSpPr>
          <p:cNvPr id="44" name="Text 42"/>
          <p:cNvSpPr/>
          <p:nvPr/>
        </p:nvSpPr>
        <p:spPr>
          <a:xfrm>
            <a:off x="838200" y="3255256"/>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亚马逊</a:t>
            </a:r>
            <a:endParaRPr lang="en-US" sz="1500" dirty="0">
              <a:latin typeface="Microsoft YaHei" pitchFamily="34" charset="0"/>
              <a:ea typeface="Microsoft YaHei" pitchFamily="34" charset="-122"/>
              <a:cs typeface="Microsoft YaHei" pitchFamily="34" charset="-120"/>
            </a:endParaRPr>
          </a:p>
        </p:txBody>
      </p:sp>
      <p:sp>
        <p:nvSpPr>
          <p:cNvPr id="45" name="Text 43"/>
          <p:cNvSpPr/>
          <p:nvPr/>
        </p:nvSpPr>
        <p:spPr>
          <a:xfrm>
            <a:off x="3147104" y="3273221"/>
            <a:ext cx="9044896"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投资 OpenAI，OpenAI 对 AWS 的采购承诺扩大 1,000 亿</a:t>
            </a:r>
            <a:endParaRPr lang="en-US" sz="1275" dirty="0">
              <a:latin typeface="Microsoft YaHei" pitchFamily="34" charset="0"/>
              <a:ea typeface="Microsoft YaHei" pitchFamily="34" charset="-122"/>
              <a:cs typeface="Microsoft YaHei" pitchFamily="34" charset="-120"/>
            </a:endParaRPr>
          </a:p>
        </p:txBody>
      </p:sp>
      <p:sp>
        <p:nvSpPr>
          <p:cNvPr id="46" name="Text 44"/>
          <p:cNvSpPr/>
          <p:nvPr/>
        </p:nvSpPr>
        <p:spPr>
          <a:xfrm>
            <a:off x="0" y="3154066"/>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500</a:t>
            </a:r>
            <a:endParaRPr lang="en-US" sz="2700" dirty="0">
              <a:latin typeface="Georgia" pitchFamily="34" charset="0"/>
              <a:ea typeface="Microsoft YaHei" pitchFamily="34" charset="-122"/>
              <a:cs typeface="Georgia" pitchFamily="34" charset="-120"/>
            </a:endParaRPr>
          </a:p>
        </p:txBody>
      </p:sp>
      <p:sp>
        <p:nvSpPr>
          <p:cNvPr id="47" name="Shape 45"/>
          <p:cNvSpPr/>
          <p:nvPr/>
        </p:nvSpPr>
        <p:spPr>
          <a:xfrm>
            <a:off x="619125" y="4514850"/>
            <a:ext cx="10953750" cy="9525"/>
          </a:xfrm>
          <a:prstGeom prst="rect">
            <a:avLst/>
          </a:prstGeom>
          <a:solidFill>
            <a:srgbClr val="2A3440"/>
          </a:solidFill>
          <a:ln/>
        </p:spPr>
      </p:sp>
      <p:sp>
        <p:nvSpPr>
          <p:cNvPr id="48" name="Text 46"/>
          <p:cNvSpPr/>
          <p:nvPr/>
        </p:nvSpPr>
        <p:spPr>
          <a:xfrm>
            <a:off x="838200" y="4026781"/>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英伟达</a:t>
            </a:r>
            <a:endParaRPr lang="en-US" sz="1500" dirty="0">
              <a:latin typeface="Microsoft YaHei" pitchFamily="34" charset="0"/>
              <a:ea typeface="Microsoft YaHei" pitchFamily="34" charset="-122"/>
              <a:cs typeface="Microsoft YaHei" pitchFamily="34" charset="-120"/>
            </a:endParaRPr>
          </a:p>
        </p:txBody>
      </p:sp>
      <p:sp>
        <p:nvSpPr>
          <p:cNvPr id="49" name="Text 47"/>
          <p:cNvSpPr/>
          <p:nvPr/>
        </p:nvSpPr>
        <p:spPr>
          <a:xfrm>
            <a:off x="3147104" y="4044746"/>
            <a:ext cx="9044896"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为租给 OpenAI 的园区提供担保，上限</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0" y="3925591"/>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1,050</a:t>
            </a:r>
            <a:endParaRPr lang="en-US" sz="2700" dirty="0">
              <a:latin typeface="Georgia" pitchFamily="34" charset="0"/>
              <a:ea typeface="Microsoft YaHei" pitchFamily="34" charset="-122"/>
              <a:cs typeface="Georgia" pitchFamily="34" charset="-120"/>
            </a:endParaRPr>
          </a:p>
        </p:txBody>
      </p:sp>
      <p:sp>
        <p:nvSpPr>
          <p:cNvPr id="51" name="Shape 49"/>
          <p:cNvSpPr/>
          <p:nvPr/>
        </p:nvSpPr>
        <p:spPr>
          <a:xfrm>
            <a:off x="619125" y="5286375"/>
            <a:ext cx="10953750" cy="9525"/>
          </a:xfrm>
          <a:prstGeom prst="rect">
            <a:avLst/>
          </a:prstGeom>
          <a:solidFill>
            <a:srgbClr val="2A3440"/>
          </a:solidFill>
          <a:ln/>
        </p:spPr>
      </p:sp>
      <p:sp>
        <p:nvSpPr>
          <p:cNvPr id="52" name="Text 50"/>
          <p:cNvSpPr/>
          <p:nvPr/>
        </p:nvSpPr>
        <p:spPr>
          <a:xfrm>
            <a:off x="838200" y="4798306"/>
            <a:ext cx="11353800" cy="228600"/>
          </a:xfrm>
          <a:prstGeom prst="rect">
            <a:avLst/>
          </a:prstGeom>
          <a:noFill/>
          <a:ln/>
        </p:spPr>
        <p:txBody>
          <a:bodyPr wrap="none" lIns="0" tIns="0" rIns="0" bIns="0" rtlCol="0" anchor="t"/>
          <a:lstStyle/>
          <a:p>
            <a:pPr algn="l" indent="0" marL="0">
              <a:buNone/>
            </a:pPr>
            <a:r>
              <a:rPr lang="en-US" sz="1500" b="1" dirty="0">
                <a:solidFill>
                  <a:srgbClr val="F2EFE8"/>
                </a:solidFill>
                <a:latin typeface="Microsoft YaHei" pitchFamily="34" charset="0"/>
                <a:ea typeface="Microsoft YaHei" pitchFamily="34" charset="-122"/>
                <a:cs typeface="Microsoft YaHei" pitchFamily="34" charset="-120"/>
              </a:rPr>
              <a:t>Anthropic</a:t>
            </a:r>
            <a:endParaRPr lang="en-US" sz="1500" dirty="0">
              <a:latin typeface="Microsoft YaHei" pitchFamily="34" charset="0"/>
              <a:ea typeface="Microsoft YaHei" pitchFamily="34" charset="-122"/>
              <a:cs typeface="Microsoft YaHei" pitchFamily="34" charset="-120"/>
            </a:endParaRPr>
          </a:p>
        </p:txBody>
      </p:sp>
      <p:sp>
        <p:nvSpPr>
          <p:cNvPr id="53" name="Text 51"/>
          <p:cNvSpPr/>
          <p:nvPr/>
        </p:nvSpPr>
        <p:spPr>
          <a:xfrm>
            <a:off x="3147104" y="4816271"/>
            <a:ext cx="9044896"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未来算力和基础设施义务（路透报道的招股书）</a:t>
            </a:r>
            <a:endParaRPr lang="en-US" sz="1275" dirty="0">
              <a:latin typeface="Microsoft YaHei" pitchFamily="34" charset="0"/>
              <a:ea typeface="Microsoft YaHei" pitchFamily="34" charset="-122"/>
              <a:cs typeface="Microsoft YaHei" pitchFamily="34" charset="-120"/>
            </a:endParaRPr>
          </a:p>
        </p:txBody>
      </p:sp>
      <p:sp>
        <p:nvSpPr>
          <p:cNvPr id="54" name="Text 52"/>
          <p:cNvSpPr/>
          <p:nvPr/>
        </p:nvSpPr>
        <p:spPr>
          <a:xfrm>
            <a:off x="0" y="4697116"/>
            <a:ext cx="11353800" cy="411480"/>
          </a:xfrm>
          <a:prstGeom prst="rect">
            <a:avLst/>
          </a:prstGeom>
          <a:noFill/>
          <a:ln/>
        </p:spPr>
        <p:txBody>
          <a:bodyPr wrap="none" lIns="0" tIns="0" rIns="0" bIns="0" rtlCol="0" anchor="t"/>
          <a:lstStyle/>
          <a:p>
            <a:pPr algn="r" indent="0" marL="0">
              <a:buNone/>
            </a:pPr>
            <a:r>
              <a:rPr lang="en-US" sz="2700" dirty="0">
                <a:solidFill>
                  <a:srgbClr val="F2EFE8"/>
                </a:solidFill>
                <a:latin typeface="Georgia" pitchFamily="34" charset="0"/>
                <a:ea typeface="Microsoft YaHei" pitchFamily="34" charset="-122"/>
                <a:cs typeface="Georgia" pitchFamily="34" charset="-120"/>
              </a:rPr>
              <a:t>5,180</a:t>
            </a:r>
            <a:endParaRPr lang="en-US" sz="2700" dirty="0">
              <a:latin typeface="Georgia" pitchFamily="34" charset="0"/>
              <a:ea typeface="Microsoft YaHei" pitchFamily="34" charset="-122"/>
              <a:cs typeface="Georgia" pitchFamily="34" charset="-120"/>
            </a:endParaRPr>
          </a:p>
        </p:txBody>
      </p:sp>
      <p:sp>
        <p:nvSpPr>
          <p:cNvPr id="55" name="Shape 53"/>
          <p:cNvSpPr/>
          <p:nvPr/>
        </p:nvSpPr>
        <p:spPr>
          <a:xfrm>
            <a:off x="619125" y="5295900"/>
            <a:ext cx="10953750" cy="762000"/>
          </a:xfrm>
          <a:prstGeom prst="rect">
            <a:avLst/>
          </a:prstGeom>
          <a:solidFill>
            <a:srgbClr val="2A241B"/>
          </a:solidFill>
          <a:ln/>
        </p:spPr>
      </p:sp>
      <p:sp>
        <p:nvSpPr>
          <p:cNvPr id="56" name="Shape 54"/>
          <p:cNvSpPr/>
          <p:nvPr/>
        </p:nvSpPr>
        <p:spPr>
          <a:xfrm>
            <a:off x="619125" y="5295900"/>
            <a:ext cx="28575" cy="762000"/>
          </a:xfrm>
          <a:prstGeom prst="rect">
            <a:avLst/>
          </a:prstGeom>
          <a:solidFill>
            <a:srgbClr val="F0A63C"/>
          </a:solidFill>
          <a:ln/>
        </p:spPr>
      </p:sp>
      <p:sp>
        <p:nvSpPr>
          <p:cNvPr id="57" name="Shape 55"/>
          <p:cNvSpPr/>
          <p:nvPr/>
        </p:nvSpPr>
        <p:spPr>
          <a:xfrm>
            <a:off x="619125" y="6057900"/>
            <a:ext cx="10953750" cy="9525"/>
          </a:xfrm>
          <a:prstGeom prst="rect">
            <a:avLst/>
          </a:prstGeom>
          <a:solidFill>
            <a:srgbClr val="2A3440"/>
          </a:solidFill>
          <a:ln/>
        </p:spPr>
      </p:sp>
      <p:sp>
        <p:nvSpPr>
          <p:cNvPr id="58" name="Text 56"/>
          <p:cNvSpPr/>
          <p:nvPr/>
        </p:nvSpPr>
        <p:spPr>
          <a:xfrm>
            <a:off x="838200" y="5569831"/>
            <a:ext cx="11353800" cy="228600"/>
          </a:xfrm>
          <a:prstGeom prst="rect">
            <a:avLst/>
          </a:prstGeom>
          <a:noFill/>
          <a:ln/>
        </p:spPr>
        <p:txBody>
          <a:bodyPr wrap="none" lIns="0" tIns="0" rIns="0" bIns="0" rtlCol="0" anchor="t"/>
          <a:lstStyle/>
          <a:p>
            <a:pPr algn="l" indent="0" marL="0">
              <a:buNone/>
            </a:pPr>
            <a:r>
              <a:rPr lang="en-US" sz="1500" b="1" dirty="0">
                <a:solidFill>
                  <a:srgbClr val="F0A63C"/>
                </a:solidFill>
                <a:latin typeface="Microsoft YaHei" pitchFamily="34" charset="0"/>
                <a:ea typeface="Microsoft YaHei" pitchFamily="34" charset="-122"/>
                <a:cs typeface="Microsoft YaHei" pitchFamily="34" charset="-120"/>
              </a:rPr>
              <a:t>四家云积压订单</a:t>
            </a:r>
            <a:endParaRPr lang="en-US" sz="1500" dirty="0">
              <a:latin typeface="Microsoft YaHei" pitchFamily="34" charset="0"/>
              <a:ea typeface="Microsoft YaHei" pitchFamily="34" charset="-122"/>
              <a:cs typeface="Microsoft YaHei" pitchFamily="34" charset="-120"/>
            </a:endParaRPr>
          </a:p>
        </p:txBody>
      </p:sp>
      <p:sp>
        <p:nvSpPr>
          <p:cNvPr id="59" name="Text 57"/>
          <p:cNvSpPr/>
          <p:nvPr/>
        </p:nvSpPr>
        <p:spPr>
          <a:xfrm>
            <a:off x="3147104" y="5587796"/>
            <a:ext cx="9044896"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可能对应同一批客户，不能简单相加</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0" y="5468641"/>
            <a:ext cx="11353800" cy="411480"/>
          </a:xfrm>
          <a:prstGeom prst="rect">
            <a:avLst/>
          </a:prstGeom>
          <a:noFill/>
          <a:ln/>
        </p:spPr>
        <p:txBody>
          <a:bodyPr wrap="none" lIns="0" tIns="0" rIns="0" bIns="0" rtlCol="0" anchor="t"/>
          <a:lstStyle/>
          <a:p>
            <a:pPr algn="r" indent="0" marL="0">
              <a:buNone/>
            </a:pPr>
            <a:r>
              <a:rPr lang="en-US" sz="2700" dirty="0">
                <a:solidFill>
                  <a:srgbClr val="F0A63C"/>
                </a:solidFill>
                <a:latin typeface="Georgia" pitchFamily="34" charset="0"/>
                <a:ea typeface="Microsoft YaHei" pitchFamily="34" charset="-122"/>
                <a:cs typeface="Georgia" pitchFamily="34" charset="-120"/>
              </a:rPr>
              <a:t>23,520</a:t>
            </a:r>
            <a:endParaRPr lang="en-US" sz="2700" dirty="0">
              <a:latin typeface="Georgia" pitchFamily="34" charset="0"/>
              <a:ea typeface="Microsoft YaHei" pitchFamily="34" charset="-122"/>
              <a:cs typeface="Georgia" pitchFamily="34" charset="-120"/>
            </a:endParaRPr>
          </a:p>
        </p:txBody>
      </p:sp>
      <p:sp>
        <p:nvSpPr>
          <p:cNvPr id="61" name="Text 59"/>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来源：微软 10-K、亚马逊 10-Q、英伟达 CFO 评论（2026 年 4 至 8 月），路透（2026 年 9 月），研究团队计算</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钱先流到上游：英伟达数据中心单季收入一年翻了一倍多</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72294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英伟达数据中心收入</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1547750"/>
            <a:ext cx="7677150" cy="148590"/>
          </a:xfrm>
          <a:prstGeom prst="rect">
            <a:avLst/>
          </a:prstGeom>
          <a:noFill/>
          <a:ln/>
        </p:spPr>
        <p:txBody>
          <a:bodyPr wrap="none" lIns="0" tIns="0" rIns="0" bIns="0" rtlCol="0" anchor="t"/>
          <a:lstStyle/>
          <a:p>
            <a:pPr algn="r" indent="0" marL="0">
              <a:buNone/>
            </a:pPr>
            <a:r>
              <a:rPr lang="en-US" sz="975" dirty="0">
                <a:solidFill>
                  <a:srgbClr val="9AA7B4"/>
                </a:solidFill>
                <a:latin typeface="Microsoft YaHei" pitchFamily="34" charset="0"/>
                <a:ea typeface="Microsoft YaHei" pitchFamily="34" charset="-122"/>
                <a:cs typeface="Microsoft YaHei" pitchFamily="34" charset="-120"/>
              </a:rPr>
              <a:t>亿美元</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1781175"/>
            <a:ext cx="7219950" cy="9525"/>
          </a:xfrm>
          <a:prstGeom prst="rect">
            <a:avLst/>
          </a:prstGeom>
          <a:solidFill>
            <a:srgbClr val="2A3440"/>
          </a:solidFill>
          <a:ln/>
        </p:spPr>
      </p:sp>
      <p:sp>
        <p:nvSpPr>
          <p:cNvPr id="36" name="Shape 34"/>
          <p:cNvSpPr/>
          <p:nvPr/>
        </p:nvSpPr>
        <p:spPr>
          <a:xfrm>
            <a:off x="857250" y="5715000"/>
            <a:ext cx="6743700" cy="9525"/>
          </a:xfrm>
          <a:prstGeom prst="rect">
            <a:avLst/>
          </a:prstGeom>
          <a:solidFill>
            <a:srgbClr val="2A3440"/>
          </a:solidFill>
          <a:ln/>
        </p:spPr>
      </p:sp>
      <p:sp>
        <p:nvSpPr>
          <p:cNvPr id="37" name="Shape 35"/>
          <p:cNvSpPr/>
          <p:nvPr/>
        </p:nvSpPr>
        <p:spPr>
          <a:xfrm>
            <a:off x="968521" y="4960363"/>
            <a:ext cx="451828" cy="754637"/>
          </a:xfrm>
          <a:prstGeom prst="rect">
            <a:avLst/>
          </a:prstGeom>
          <a:solidFill>
            <a:srgbClr val="56677A"/>
          </a:solidFill>
          <a:ln/>
        </p:spPr>
      </p:sp>
      <p:sp>
        <p:nvSpPr>
          <p:cNvPr id="38" name="Text 36"/>
          <p:cNvSpPr/>
          <p:nvPr/>
        </p:nvSpPr>
        <p:spPr>
          <a:xfrm>
            <a:off x="0" y="4755875"/>
            <a:ext cx="23888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226</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0" y="5796262"/>
            <a:ext cx="23888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FY25Q1</a:t>
            </a:r>
            <a:endParaRPr lang="en-US" sz="1050" dirty="0">
              <a:latin typeface="Microsoft YaHei" pitchFamily="34" charset="0"/>
              <a:ea typeface="Microsoft YaHei" pitchFamily="34" charset="-122"/>
              <a:cs typeface="Microsoft YaHei" pitchFamily="34" charset="-120"/>
            </a:endParaRPr>
          </a:p>
        </p:txBody>
      </p:sp>
      <p:sp>
        <p:nvSpPr>
          <p:cNvPr id="40" name="Shape 38"/>
          <p:cNvSpPr/>
          <p:nvPr/>
        </p:nvSpPr>
        <p:spPr>
          <a:xfrm>
            <a:off x="1642891" y="4836816"/>
            <a:ext cx="451828" cy="878184"/>
          </a:xfrm>
          <a:prstGeom prst="rect">
            <a:avLst/>
          </a:prstGeom>
          <a:solidFill>
            <a:srgbClr val="56677A"/>
          </a:solidFill>
          <a:ln/>
        </p:spPr>
      </p:sp>
      <p:sp>
        <p:nvSpPr>
          <p:cNvPr id="41" name="Text 39"/>
          <p:cNvSpPr/>
          <p:nvPr/>
        </p:nvSpPr>
        <p:spPr>
          <a:xfrm>
            <a:off x="0" y="4632328"/>
            <a:ext cx="37376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263</a:t>
            </a:r>
            <a:endParaRPr lang="en-US" sz="1050" dirty="0">
              <a:latin typeface="Microsoft YaHei" pitchFamily="34" charset="0"/>
              <a:ea typeface="Microsoft YaHei" pitchFamily="34" charset="-122"/>
              <a:cs typeface="Microsoft YaHei" pitchFamily="34" charset="-120"/>
            </a:endParaRPr>
          </a:p>
        </p:txBody>
      </p:sp>
      <p:sp>
        <p:nvSpPr>
          <p:cNvPr id="42" name="Text 40"/>
          <p:cNvSpPr/>
          <p:nvPr/>
        </p:nvSpPr>
        <p:spPr>
          <a:xfrm>
            <a:off x="0" y="5796262"/>
            <a:ext cx="37376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FY25Q2</a:t>
            </a:r>
            <a:endParaRPr lang="en-US" sz="1050" dirty="0">
              <a:latin typeface="Microsoft YaHei" pitchFamily="34" charset="0"/>
              <a:ea typeface="Microsoft YaHei" pitchFamily="34" charset="-122"/>
              <a:cs typeface="Microsoft YaHei" pitchFamily="34" charset="-120"/>
            </a:endParaRPr>
          </a:p>
        </p:txBody>
      </p:sp>
      <p:sp>
        <p:nvSpPr>
          <p:cNvPr id="43" name="Shape 41"/>
          <p:cNvSpPr/>
          <p:nvPr/>
        </p:nvSpPr>
        <p:spPr>
          <a:xfrm>
            <a:off x="2317261" y="4686557"/>
            <a:ext cx="451828" cy="1028443"/>
          </a:xfrm>
          <a:prstGeom prst="rect">
            <a:avLst/>
          </a:prstGeom>
          <a:solidFill>
            <a:srgbClr val="56677A"/>
          </a:solidFill>
          <a:ln/>
        </p:spPr>
      </p:sp>
      <p:sp>
        <p:nvSpPr>
          <p:cNvPr id="44" name="Text 42"/>
          <p:cNvSpPr/>
          <p:nvPr/>
        </p:nvSpPr>
        <p:spPr>
          <a:xfrm>
            <a:off x="0" y="4482069"/>
            <a:ext cx="50863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308</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0" y="5796262"/>
            <a:ext cx="50863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FY25Q3</a:t>
            </a:r>
            <a:endParaRPr lang="en-US" sz="1050" dirty="0">
              <a:latin typeface="Microsoft YaHei" pitchFamily="34" charset="0"/>
              <a:ea typeface="Microsoft YaHei" pitchFamily="34" charset="-122"/>
              <a:cs typeface="Microsoft YaHei" pitchFamily="34" charset="-120"/>
            </a:endParaRPr>
          </a:p>
        </p:txBody>
      </p:sp>
      <p:sp>
        <p:nvSpPr>
          <p:cNvPr id="46" name="Shape 44"/>
          <p:cNvSpPr/>
          <p:nvPr/>
        </p:nvSpPr>
        <p:spPr>
          <a:xfrm>
            <a:off x="2991631" y="4526280"/>
            <a:ext cx="451828" cy="1188720"/>
          </a:xfrm>
          <a:prstGeom prst="rect">
            <a:avLst/>
          </a:prstGeom>
          <a:solidFill>
            <a:srgbClr val="56677A"/>
          </a:solidFill>
          <a:ln/>
        </p:spPr>
      </p:sp>
      <p:sp>
        <p:nvSpPr>
          <p:cNvPr id="47" name="Text 45"/>
          <p:cNvSpPr/>
          <p:nvPr/>
        </p:nvSpPr>
        <p:spPr>
          <a:xfrm>
            <a:off x="0" y="4321792"/>
            <a:ext cx="643509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356</a:t>
            </a:r>
            <a:endParaRPr lang="en-US" sz="1050" dirty="0">
              <a:latin typeface="Microsoft YaHei" pitchFamily="34" charset="0"/>
              <a:ea typeface="Microsoft YaHei" pitchFamily="34" charset="-122"/>
              <a:cs typeface="Microsoft YaHei" pitchFamily="34" charset="-120"/>
            </a:endParaRPr>
          </a:p>
        </p:txBody>
      </p:sp>
      <p:sp>
        <p:nvSpPr>
          <p:cNvPr id="48" name="Text 46"/>
          <p:cNvSpPr/>
          <p:nvPr/>
        </p:nvSpPr>
        <p:spPr>
          <a:xfrm>
            <a:off x="0" y="5796262"/>
            <a:ext cx="643509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FY25Q4</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3666001" y="4409411"/>
            <a:ext cx="451828" cy="1305589"/>
          </a:xfrm>
          <a:prstGeom prst="rect">
            <a:avLst/>
          </a:prstGeom>
          <a:solidFill>
            <a:srgbClr val="56677A"/>
          </a:solidFill>
          <a:ln/>
        </p:spPr>
      </p:sp>
      <p:sp>
        <p:nvSpPr>
          <p:cNvPr id="50" name="Text 48"/>
          <p:cNvSpPr/>
          <p:nvPr/>
        </p:nvSpPr>
        <p:spPr>
          <a:xfrm>
            <a:off x="0" y="4204923"/>
            <a:ext cx="778383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391</a:t>
            </a:r>
            <a:endParaRPr lang="en-US" sz="1050" dirty="0">
              <a:latin typeface="Microsoft YaHei" pitchFamily="34" charset="0"/>
              <a:ea typeface="Microsoft YaHei" pitchFamily="34" charset="-122"/>
              <a:cs typeface="Microsoft YaHei" pitchFamily="34" charset="-120"/>
            </a:endParaRPr>
          </a:p>
        </p:txBody>
      </p:sp>
      <p:sp>
        <p:nvSpPr>
          <p:cNvPr id="51" name="Text 49"/>
          <p:cNvSpPr/>
          <p:nvPr/>
        </p:nvSpPr>
        <p:spPr>
          <a:xfrm>
            <a:off x="0" y="5796262"/>
            <a:ext cx="778383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FY26Q1</a:t>
            </a:r>
            <a:endParaRPr lang="en-US" sz="1050" dirty="0">
              <a:latin typeface="Microsoft YaHei" pitchFamily="34" charset="0"/>
              <a:ea typeface="Microsoft YaHei" pitchFamily="34" charset="-122"/>
              <a:cs typeface="Microsoft YaHei" pitchFamily="34" charset="-120"/>
            </a:endParaRPr>
          </a:p>
        </p:txBody>
      </p:sp>
      <p:sp>
        <p:nvSpPr>
          <p:cNvPr id="52" name="Shape 50"/>
          <p:cNvSpPr/>
          <p:nvPr/>
        </p:nvSpPr>
        <p:spPr>
          <a:xfrm>
            <a:off x="4340371" y="4342629"/>
            <a:ext cx="451828" cy="1372371"/>
          </a:xfrm>
          <a:prstGeom prst="rect">
            <a:avLst/>
          </a:prstGeom>
          <a:solidFill>
            <a:srgbClr val="56677A"/>
          </a:solidFill>
          <a:ln/>
        </p:spPr>
      </p:sp>
      <p:sp>
        <p:nvSpPr>
          <p:cNvPr id="53" name="Text 51"/>
          <p:cNvSpPr/>
          <p:nvPr/>
        </p:nvSpPr>
        <p:spPr>
          <a:xfrm>
            <a:off x="0" y="4138141"/>
            <a:ext cx="91325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411</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0" y="5796262"/>
            <a:ext cx="91325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FY26Q2</a:t>
            </a:r>
            <a:endParaRPr lang="en-US" sz="1050" dirty="0">
              <a:latin typeface="Microsoft YaHei" pitchFamily="34" charset="0"/>
              <a:ea typeface="Microsoft YaHei" pitchFamily="34" charset="-122"/>
              <a:cs typeface="Microsoft YaHei" pitchFamily="34" charset="-120"/>
            </a:endParaRPr>
          </a:p>
        </p:txBody>
      </p:sp>
      <p:sp>
        <p:nvSpPr>
          <p:cNvPr id="55" name="Shape 53"/>
          <p:cNvSpPr/>
          <p:nvPr/>
        </p:nvSpPr>
        <p:spPr>
          <a:xfrm>
            <a:off x="5014741" y="4005380"/>
            <a:ext cx="451828" cy="1709620"/>
          </a:xfrm>
          <a:prstGeom prst="rect">
            <a:avLst/>
          </a:prstGeom>
          <a:solidFill>
            <a:srgbClr val="56677A"/>
          </a:solidFill>
          <a:ln/>
        </p:spPr>
      </p:sp>
      <p:sp>
        <p:nvSpPr>
          <p:cNvPr id="56" name="Text 54"/>
          <p:cNvSpPr/>
          <p:nvPr/>
        </p:nvSpPr>
        <p:spPr>
          <a:xfrm>
            <a:off x="0" y="3800892"/>
            <a:ext cx="104813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512</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0" y="5796262"/>
            <a:ext cx="104813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FY26Q3</a:t>
            </a:r>
            <a:endParaRPr lang="en-US" sz="1050" dirty="0">
              <a:latin typeface="Microsoft YaHei" pitchFamily="34" charset="0"/>
              <a:ea typeface="Microsoft YaHei" pitchFamily="34" charset="-122"/>
              <a:cs typeface="Microsoft YaHei" pitchFamily="34" charset="-120"/>
            </a:endParaRPr>
          </a:p>
        </p:txBody>
      </p:sp>
      <p:sp>
        <p:nvSpPr>
          <p:cNvPr id="58" name="Shape 56"/>
          <p:cNvSpPr/>
          <p:nvPr/>
        </p:nvSpPr>
        <p:spPr>
          <a:xfrm>
            <a:off x="5689111" y="3634740"/>
            <a:ext cx="451828" cy="2080260"/>
          </a:xfrm>
          <a:prstGeom prst="rect">
            <a:avLst/>
          </a:prstGeom>
          <a:solidFill>
            <a:srgbClr val="56677A"/>
          </a:solidFill>
          <a:ln/>
        </p:spPr>
      </p:sp>
      <p:sp>
        <p:nvSpPr>
          <p:cNvPr id="59" name="Text 57"/>
          <p:cNvSpPr/>
          <p:nvPr/>
        </p:nvSpPr>
        <p:spPr>
          <a:xfrm>
            <a:off x="0" y="3430252"/>
            <a:ext cx="118300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623</a:t>
            </a:r>
            <a:endParaRPr lang="en-US" sz="1050" dirty="0">
              <a:latin typeface="Microsoft YaHei" pitchFamily="34" charset="0"/>
              <a:ea typeface="Microsoft YaHei" pitchFamily="34" charset="-122"/>
              <a:cs typeface="Microsoft YaHei" pitchFamily="34" charset="-120"/>
            </a:endParaRPr>
          </a:p>
        </p:txBody>
      </p:sp>
      <p:sp>
        <p:nvSpPr>
          <p:cNvPr id="60" name="Text 58"/>
          <p:cNvSpPr/>
          <p:nvPr/>
        </p:nvSpPr>
        <p:spPr>
          <a:xfrm>
            <a:off x="0" y="5796262"/>
            <a:ext cx="1183005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FY26Q4</a:t>
            </a:r>
            <a:endParaRPr lang="en-US" sz="1050" dirty="0">
              <a:latin typeface="Microsoft YaHei" pitchFamily="34" charset="0"/>
              <a:ea typeface="Microsoft YaHei" pitchFamily="34" charset="-122"/>
              <a:cs typeface="Microsoft YaHei" pitchFamily="34" charset="-120"/>
            </a:endParaRPr>
          </a:p>
        </p:txBody>
      </p:sp>
      <p:sp>
        <p:nvSpPr>
          <p:cNvPr id="61" name="Shape 59"/>
          <p:cNvSpPr/>
          <p:nvPr/>
        </p:nvSpPr>
        <p:spPr>
          <a:xfrm>
            <a:off x="6363481" y="3200657"/>
            <a:ext cx="451828" cy="2514343"/>
          </a:xfrm>
          <a:prstGeom prst="rect">
            <a:avLst/>
          </a:prstGeom>
          <a:solidFill>
            <a:srgbClr val="56677A"/>
          </a:solidFill>
          <a:ln/>
        </p:spPr>
      </p:sp>
      <p:sp>
        <p:nvSpPr>
          <p:cNvPr id="62" name="Text 60"/>
          <p:cNvSpPr/>
          <p:nvPr/>
        </p:nvSpPr>
        <p:spPr>
          <a:xfrm>
            <a:off x="986790" y="2996169"/>
            <a:ext cx="112052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753</a:t>
            </a:r>
            <a:endParaRPr lang="en-US" sz="1050" dirty="0">
              <a:latin typeface="Microsoft YaHei" pitchFamily="34" charset="0"/>
              <a:ea typeface="Microsoft YaHei" pitchFamily="34" charset="-122"/>
              <a:cs typeface="Microsoft YaHei" pitchFamily="34" charset="-120"/>
            </a:endParaRPr>
          </a:p>
        </p:txBody>
      </p:sp>
      <p:sp>
        <p:nvSpPr>
          <p:cNvPr id="63" name="Text 61"/>
          <p:cNvSpPr/>
          <p:nvPr/>
        </p:nvSpPr>
        <p:spPr>
          <a:xfrm>
            <a:off x="986790" y="5796262"/>
            <a:ext cx="1120521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FY27Q1</a:t>
            </a:r>
            <a:endParaRPr lang="en-US" sz="1050" dirty="0">
              <a:latin typeface="Microsoft YaHei" pitchFamily="34" charset="0"/>
              <a:ea typeface="Microsoft YaHei" pitchFamily="34" charset="-122"/>
              <a:cs typeface="Microsoft YaHei" pitchFamily="34" charset="-120"/>
            </a:endParaRPr>
          </a:p>
        </p:txBody>
      </p:sp>
      <p:sp>
        <p:nvSpPr>
          <p:cNvPr id="64" name="Shape 62"/>
          <p:cNvSpPr/>
          <p:nvPr/>
        </p:nvSpPr>
        <p:spPr>
          <a:xfrm>
            <a:off x="7037851" y="2743200"/>
            <a:ext cx="451828" cy="2971800"/>
          </a:xfrm>
          <a:prstGeom prst="rect">
            <a:avLst/>
          </a:prstGeom>
          <a:solidFill>
            <a:srgbClr val="F0A63C"/>
          </a:solidFill>
          <a:ln/>
        </p:spPr>
      </p:sp>
      <p:sp>
        <p:nvSpPr>
          <p:cNvPr id="65" name="Text 63"/>
          <p:cNvSpPr/>
          <p:nvPr/>
        </p:nvSpPr>
        <p:spPr>
          <a:xfrm>
            <a:off x="2335530" y="2538712"/>
            <a:ext cx="9856470" cy="160020"/>
          </a:xfrm>
          <a:prstGeom prst="rect">
            <a:avLst/>
          </a:prstGeom>
          <a:noFill/>
          <a:ln/>
        </p:spPr>
        <p:txBody>
          <a:bodyPr wrap="none" lIns="0" tIns="0" rIns="0" bIns="0" rtlCol="0" anchor="t"/>
          <a:lstStyle/>
          <a:p>
            <a:pPr algn="ctr" indent="0" marL="0">
              <a:buNone/>
            </a:pPr>
            <a:r>
              <a:rPr lang="en-US" sz="1050" b="1" dirty="0">
                <a:solidFill>
                  <a:srgbClr val="F0A63C"/>
                </a:solidFill>
                <a:latin typeface="Microsoft YaHei" pitchFamily="34" charset="0"/>
                <a:ea typeface="Microsoft YaHei" pitchFamily="34" charset="-122"/>
                <a:cs typeface="Microsoft YaHei" pitchFamily="34" charset="-120"/>
              </a:rPr>
              <a:t>890</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2335530" y="5796262"/>
            <a:ext cx="9856470" cy="160020"/>
          </a:xfrm>
          <a:prstGeom prst="rect">
            <a:avLst/>
          </a:prstGeom>
          <a:noFill/>
          <a:ln/>
        </p:spPr>
        <p:txBody>
          <a:bodyPr wrap="none" lIns="0" tIns="0" rIns="0" bIns="0" rtlCol="0" anchor="t"/>
          <a:lstStyle/>
          <a:p>
            <a:pPr algn="ctr" indent="0" marL="0">
              <a:buNone/>
            </a:pPr>
            <a:r>
              <a:rPr lang="en-US" sz="1050" dirty="0">
                <a:solidFill>
                  <a:srgbClr val="9AA7B4"/>
                </a:solidFill>
                <a:latin typeface="Microsoft YaHei" pitchFamily="34" charset="0"/>
                <a:ea typeface="Microsoft YaHei" pitchFamily="34" charset="-122"/>
                <a:cs typeface="Microsoft YaHei" pitchFamily="34" charset="-120"/>
              </a:rPr>
              <a:t>FY27Q2</a:t>
            </a:r>
            <a:endParaRPr lang="en-US" sz="1050" dirty="0">
              <a:latin typeface="Microsoft YaHei" pitchFamily="34" charset="0"/>
              <a:ea typeface="Microsoft YaHei" pitchFamily="34" charset="-122"/>
              <a:cs typeface="Microsoft YaHei" pitchFamily="34" charset="-120"/>
            </a:endParaRPr>
          </a:p>
        </p:txBody>
      </p:sp>
      <p:sp>
        <p:nvSpPr>
          <p:cNvPr id="67" name="Shape 65"/>
          <p:cNvSpPr/>
          <p:nvPr/>
        </p:nvSpPr>
        <p:spPr>
          <a:xfrm>
            <a:off x="4566285" y="2362200"/>
            <a:ext cx="2697480" cy="1713547"/>
          </a:xfrm>
          <a:custGeom>
            <a:avLst/>
            <a:gdLst/>
            <a:ahLst/>
            <a:cxnLst/>
            <a:rect l="l" t="t" r="r" b="b"/>
            <a:pathLst>
              <a:path w="2697480" h="1713547">
                <a:moveTo>
                  <a:pt x="0" y="1713547"/>
                </a:moveTo>
                <a:lnTo>
                  <a:pt x="0" y="0"/>
                </a:lnTo>
                <a:lnTo>
                  <a:pt x="2697480" y="0"/>
                </a:lnTo>
                <a:lnTo>
                  <a:pt x="2697480" y="114300"/>
                </a:lnTo>
              </a:path>
            </a:pathLst>
          </a:custGeom>
          <a:noFill/>
          <a:ln w="14288">
            <a:solidFill>
              <a:srgbClr val="2FA97C"/>
            </a:solidFill>
            <a:prstDash val="solid"/>
          </a:ln>
        </p:spPr>
      </p:sp>
      <p:sp>
        <p:nvSpPr>
          <p:cNvPr id="68" name="Text 66"/>
          <p:cNvSpPr/>
          <p:nvPr/>
        </p:nvSpPr>
        <p:spPr>
          <a:xfrm>
            <a:off x="0" y="2139385"/>
            <a:ext cx="11830050" cy="182880"/>
          </a:xfrm>
          <a:prstGeom prst="rect">
            <a:avLst/>
          </a:prstGeom>
          <a:noFill/>
          <a:ln/>
        </p:spPr>
        <p:txBody>
          <a:bodyPr wrap="none" lIns="0" tIns="0" rIns="0" bIns="0" rtlCol="0" anchor="t"/>
          <a:lstStyle/>
          <a:p>
            <a:pPr algn="ctr" indent="0" marL="0">
              <a:buNone/>
            </a:pPr>
            <a:r>
              <a:rPr lang="en-US" sz="1200" b="1" dirty="0">
                <a:solidFill>
                  <a:srgbClr val="2FA97C"/>
                </a:solidFill>
                <a:latin typeface="Microsoft YaHei" pitchFamily="34" charset="0"/>
                <a:ea typeface="Microsoft YaHei" pitchFamily="34" charset="-122"/>
                <a:cs typeface="Microsoft YaHei" pitchFamily="34" charset="-120"/>
              </a:rPr>
              <a:t>▲ 117%</a:t>
            </a:r>
            <a:endParaRPr lang="en-US" sz="1200" dirty="0">
              <a:latin typeface="Microsoft YaHei" pitchFamily="34" charset="0"/>
              <a:ea typeface="Microsoft YaHei" pitchFamily="34" charset="-122"/>
              <a:cs typeface="Microsoft YaHei" pitchFamily="34" charset="-120"/>
            </a:endParaRPr>
          </a:p>
        </p:txBody>
      </p:sp>
      <p:sp>
        <p:nvSpPr>
          <p:cNvPr id="69" name="Shape 67"/>
          <p:cNvSpPr/>
          <p:nvPr/>
        </p:nvSpPr>
        <p:spPr>
          <a:xfrm>
            <a:off x="8005763" y="1452563"/>
            <a:ext cx="3571875" cy="1463675"/>
          </a:xfrm>
          <a:prstGeom prst="rect">
            <a:avLst/>
          </a:prstGeom>
          <a:solidFill>
            <a:srgbClr val="171C22"/>
          </a:solidFill>
          <a:ln w="9525">
            <a:solidFill>
              <a:srgbClr val="2A3440"/>
            </a:solidFill>
            <a:prstDash val="solid"/>
          </a:ln>
        </p:spPr>
      </p:sp>
      <p:sp>
        <p:nvSpPr>
          <p:cNvPr id="70" name="Text 68"/>
          <p:cNvSpPr/>
          <p:nvPr/>
        </p:nvSpPr>
        <p:spPr>
          <a:xfrm>
            <a:off x="8172450" y="1547750"/>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博通 AI 半导体收入，单季</a:t>
            </a:r>
            <a:endParaRPr lang="en-US" sz="975" dirty="0">
              <a:latin typeface="Microsoft YaHei" pitchFamily="34" charset="0"/>
              <a:ea typeface="Microsoft YaHei" pitchFamily="34" charset="-122"/>
              <a:cs typeface="Microsoft YaHei" pitchFamily="34" charset="-120"/>
            </a:endParaRPr>
          </a:p>
        </p:txBody>
      </p:sp>
      <p:sp>
        <p:nvSpPr>
          <p:cNvPr id="71" name="Shape 69"/>
          <p:cNvSpPr/>
          <p:nvPr/>
        </p:nvSpPr>
        <p:spPr>
          <a:xfrm>
            <a:off x="8010525" y="1781175"/>
            <a:ext cx="3562350" cy="9525"/>
          </a:xfrm>
          <a:prstGeom prst="rect">
            <a:avLst/>
          </a:prstGeom>
          <a:solidFill>
            <a:srgbClr val="2A3440"/>
          </a:solidFill>
          <a:ln/>
        </p:spPr>
      </p:sp>
      <p:sp>
        <p:nvSpPr>
          <p:cNvPr id="72" name="Text 70"/>
          <p:cNvSpPr/>
          <p:nvPr/>
        </p:nvSpPr>
        <p:spPr>
          <a:xfrm>
            <a:off x="8172450" y="1924740"/>
            <a:ext cx="4019550" cy="388620"/>
          </a:xfrm>
          <a:prstGeom prst="rect">
            <a:avLst/>
          </a:prstGeom>
          <a:noFill/>
          <a:ln/>
        </p:spPr>
        <p:txBody>
          <a:bodyPr wrap="none" lIns="0" tIns="0" rIns="0" bIns="0" rtlCol="0" anchor="t"/>
          <a:lstStyle/>
          <a:p>
            <a:pPr algn="l" indent="0" marL="0">
              <a:buNone/>
            </a:pPr>
            <a:r>
              <a:rPr lang="en-US" sz="2550" dirty="0">
                <a:solidFill>
                  <a:srgbClr val="F2EFE8"/>
                </a:solidFill>
                <a:latin typeface="Georgia" pitchFamily="34" charset="0"/>
                <a:ea typeface="Microsoft YaHei" pitchFamily="34" charset="-122"/>
                <a:cs typeface="Georgia" pitchFamily="34" charset="-120"/>
              </a:rPr>
              <a:t>167 亿美元</a:t>
            </a:r>
            <a:endParaRPr lang="en-US" sz="2550" dirty="0">
              <a:latin typeface="Georgia" pitchFamily="34" charset="0"/>
              <a:ea typeface="Microsoft YaHei" pitchFamily="34" charset="-122"/>
              <a:cs typeface="Georgia" pitchFamily="34" charset="-120"/>
            </a:endParaRPr>
          </a:p>
        </p:txBody>
      </p:sp>
      <p:sp>
        <p:nvSpPr>
          <p:cNvPr id="73" name="Text 71"/>
          <p:cNvSpPr/>
          <p:nvPr/>
        </p:nvSpPr>
        <p:spPr>
          <a:xfrm>
            <a:off x="9802490" y="2055106"/>
            <a:ext cx="2389510"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74" name="Text 72"/>
          <p:cNvSpPr/>
          <p:nvPr/>
        </p:nvSpPr>
        <p:spPr>
          <a:xfrm>
            <a:off x="8172450" y="234857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同比 +221%</a:t>
            </a:r>
            <a:endParaRPr lang="en-US" sz="1125" dirty="0">
              <a:latin typeface="Microsoft YaHei" pitchFamily="34" charset="0"/>
              <a:ea typeface="Microsoft YaHei" pitchFamily="34" charset="-122"/>
              <a:cs typeface="Microsoft YaHei" pitchFamily="34" charset="-120"/>
            </a:endParaRPr>
          </a:p>
        </p:txBody>
      </p:sp>
      <p:sp>
        <p:nvSpPr>
          <p:cNvPr id="75" name="Shape 73"/>
          <p:cNvSpPr/>
          <p:nvPr/>
        </p:nvSpPr>
        <p:spPr>
          <a:xfrm>
            <a:off x="8005763" y="3078163"/>
            <a:ext cx="3571875" cy="1463675"/>
          </a:xfrm>
          <a:prstGeom prst="rect">
            <a:avLst/>
          </a:prstGeom>
          <a:solidFill>
            <a:srgbClr val="171C22"/>
          </a:solidFill>
          <a:ln w="9525">
            <a:solidFill>
              <a:srgbClr val="2A3440"/>
            </a:solidFill>
            <a:prstDash val="solid"/>
          </a:ln>
        </p:spPr>
      </p:sp>
      <p:sp>
        <p:nvSpPr>
          <p:cNvPr id="76" name="Text 74"/>
          <p:cNvSpPr/>
          <p:nvPr/>
        </p:nvSpPr>
        <p:spPr>
          <a:xfrm>
            <a:off x="8172450" y="3176525"/>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美光单季收入</a:t>
            </a:r>
            <a:endParaRPr lang="en-US" sz="975" dirty="0">
              <a:latin typeface="Microsoft YaHei" pitchFamily="34" charset="0"/>
              <a:ea typeface="Microsoft YaHei" pitchFamily="34" charset="-122"/>
              <a:cs typeface="Microsoft YaHei" pitchFamily="34" charset="-120"/>
            </a:endParaRPr>
          </a:p>
        </p:txBody>
      </p:sp>
      <p:sp>
        <p:nvSpPr>
          <p:cNvPr id="77" name="Shape 75"/>
          <p:cNvSpPr/>
          <p:nvPr/>
        </p:nvSpPr>
        <p:spPr>
          <a:xfrm>
            <a:off x="8010525" y="3406775"/>
            <a:ext cx="3562350" cy="9525"/>
          </a:xfrm>
          <a:prstGeom prst="rect">
            <a:avLst/>
          </a:prstGeom>
          <a:solidFill>
            <a:srgbClr val="2A3440"/>
          </a:solidFill>
          <a:ln/>
        </p:spPr>
      </p:sp>
      <p:sp>
        <p:nvSpPr>
          <p:cNvPr id="78" name="Text 76"/>
          <p:cNvSpPr/>
          <p:nvPr/>
        </p:nvSpPr>
        <p:spPr>
          <a:xfrm>
            <a:off x="8172450" y="3553515"/>
            <a:ext cx="4019550" cy="388620"/>
          </a:xfrm>
          <a:prstGeom prst="rect">
            <a:avLst/>
          </a:prstGeom>
          <a:noFill/>
          <a:ln/>
        </p:spPr>
        <p:txBody>
          <a:bodyPr wrap="none" lIns="0" tIns="0" rIns="0" bIns="0" rtlCol="0" anchor="t"/>
          <a:lstStyle/>
          <a:p>
            <a:pPr algn="l" indent="0" marL="0">
              <a:buNone/>
            </a:pPr>
            <a:r>
              <a:rPr lang="en-US" sz="2550" dirty="0">
                <a:solidFill>
                  <a:srgbClr val="F2EFE8"/>
                </a:solidFill>
                <a:latin typeface="Georgia" pitchFamily="34" charset="0"/>
                <a:ea typeface="Microsoft YaHei" pitchFamily="34" charset="-122"/>
                <a:cs typeface="Georgia" pitchFamily="34" charset="-120"/>
              </a:rPr>
              <a:t>542 亿美元</a:t>
            </a:r>
            <a:endParaRPr lang="en-US" sz="2550" dirty="0">
              <a:latin typeface="Georgia" pitchFamily="34" charset="0"/>
              <a:ea typeface="Microsoft YaHei" pitchFamily="34" charset="-122"/>
              <a:cs typeface="Georgia" pitchFamily="34" charset="-120"/>
            </a:endParaRPr>
          </a:p>
        </p:txBody>
      </p:sp>
      <p:sp>
        <p:nvSpPr>
          <p:cNvPr id="79" name="Text 77"/>
          <p:cNvSpPr/>
          <p:nvPr/>
        </p:nvSpPr>
        <p:spPr>
          <a:xfrm>
            <a:off x="9852298" y="3683881"/>
            <a:ext cx="2339702"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80" name="Text 78"/>
          <p:cNvSpPr/>
          <p:nvPr/>
        </p:nvSpPr>
        <p:spPr>
          <a:xfrm>
            <a:off x="8172450" y="3967823"/>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同比 +379%，内存涨价</a:t>
            </a:r>
            <a:endParaRPr lang="en-US" sz="1125" dirty="0">
              <a:latin typeface="Microsoft YaHei" pitchFamily="34" charset="0"/>
              <a:ea typeface="Microsoft YaHei" pitchFamily="34" charset="-122"/>
              <a:cs typeface="Microsoft YaHei" pitchFamily="34" charset="-120"/>
            </a:endParaRPr>
          </a:p>
        </p:txBody>
      </p:sp>
      <p:sp>
        <p:nvSpPr>
          <p:cNvPr id="81" name="Shape 79"/>
          <p:cNvSpPr/>
          <p:nvPr/>
        </p:nvSpPr>
        <p:spPr>
          <a:xfrm>
            <a:off x="8005763" y="4703763"/>
            <a:ext cx="3571875" cy="1463675"/>
          </a:xfrm>
          <a:prstGeom prst="rect">
            <a:avLst/>
          </a:prstGeom>
          <a:solidFill>
            <a:srgbClr val="171C22"/>
          </a:solidFill>
          <a:ln w="9525">
            <a:solidFill>
              <a:srgbClr val="2A3440"/>
            </a:solidFill>
            <a:prstDash val="solid"/>
          </a:ln>
        </p:spPr>
      </p:sp>
      <p:sp>
        <p:nvSpPr>
          <p:cNvPr id="82" name="Text 80"/>
          <p:cNvSpPr/>
          <p:nvPr/>
        </p:nvSpPr>
        <p:spPr>
          <a:xfrm>
            <a:off x="8172450" y="4795775"/>
            <a:ext cx="40195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台积电 2026 年资本预算</a:t>
            </a:r>
            <a:endParaRPr lang="en-US" sz="975" dirty="0">
              <a:latin typeface="Microsoft YaHei" pitchFamily="34" charset="0"/>
              <a:ea typeface="Microsoft YaHei" pitchFamily="34" charset="-122"/>
              <a:cs typeface="Microsoft YaHei" pitchFamily="34" charset="-120"/>
            </a:endParaRPr>
          </a:p>
        </p:txBody>
      </p:sp>
      <p:sp>
        <p:nvSpPr>
          <p:cNvPr id="83" name="Shape 81"/>
          <p:cNvSpPr/>
          <p:nvPr/>
        </p:nvSpPr>
        <p:spPr>
          <a:xfrm>
            <a:off x="8010525" y="5032375"/>
            <a:ext cx="3562350" cy="9525"/>
          </a:xfrm>
          <a:prstGeom prst="rect">
            <a:avLst/>
          </a:prstGeom>
          <a:solidFill>
            <a:srgbClr val="2A3440"/>
          </a:solidFill>
          <a:ln/>
        </p:spPr>
      </p:sp>
      <p:sp>
        <p:nvSpPr>
          <p:cNvPr id="84" name="Text 82"/>
          <p:cNvSpPr/>
          <p:nvPr/>
        </p:nvSpPr>
        <p:spPr>
          <a:xfrm>
            <a:off x="8172450" y="5172765"/>
            <a:ext cx="4019550" cy="388620"/>
          </a:xfrm>
          <a:prstGeom prst="rect">
            <a:avLst/>
          </a:prstGeom>
          <a:noFill/>
          <a:ln/>
        </p:spPr>
        <p:txBody>
          <a:bodyPr wrap="none" lIns="0" tIns="0" rIns="0" bIns="0" rtlCol="0" anchor="t"/>
          <a:lstStyle/>
          <a:p>
            <a:pPr algn="l" indent="0" marL="0">
              <a:buNone/>
            </a:pPr>
            <a:r>
              <a:rPr lang="en-US" sz="2550" dirty="0">
                <a:solidFill>
                  <a:srgbClr val="F2EFE8"/>
                </a:solidFill>
                <a:latin typeface="Georgia" pitchFamily="34" charset="0"/>
                <a:ea typeface="Microsoft YaHei" pitchFamily="34" charset="-122"/>
                <a:cs typeface="Georgia" pitchFamily="34" charset="-120"/>
              </a:rPr>
              <a:t>600 至 640 亿</a:t>
            </a:r>
            <a:endParaRPr lang="en-US" sz="2550" dirty="0">
              <a:latin typeface="Georgia" pitchFamily="34" charset="0"/>
              <a:ea typeface="Microsoft YaHei" pitchFamily="34" charset="-122"/>
              <a:cs typeface="Georgia" pitchFamily="34" charset="-120"/>
            </a:endParaRPr>
          </a:p>
        </p:txBody>
      </p:sp>
      <p:sp>
        <p:nvSpPr>
          <p:cNvPr id="85" name="Text 83"/>
          <p:cNvSpPr/>
          <p:nvPr/>
        </p:nvSpPr>
        <p:spPr>
          <a:xfrm>
            <a:off x="10295552" y="5303131"/>
            <a:ext cx="1896448"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86" name="Text 84"/>
          <p:cNvSpPr/>
          <p:nvPr/>
        </p:nvSpPr>
        <p:spPr>
          <a:xfrm>
            <a:off x="8172450" y="5596598"/>
            <a:ext cx="40195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美元，此前为 520 至 560 亿</a:t>
            </a:r>
            <a:endParaRPr lang="en-US" sz="1125" dirty="0">
              <a:latin typeface="Microsoft YaHei" pitchFamily="34" charset="0"/>
              <a:ea typeface="Microsoft YaHei" pitchFamily="34" charset="-122"/>
              <a:cs typeface="Microsoft YaHei" pitchFamily="34" charset="-120"/>
            </a:endParaRPr>
          </a:p>
        </p:txBody>
      </p:sp>
      <p:sp>
        <p:nvSpPr>
          <p:cNvPr id="87" name="Text 85"/>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来源：英伟达（2026 年 8 月），博通、美光（2026 年 9 月），台积电（2026 年 7 月）。英伟达按财季，FY27Q2 截至 2026 年 7 月</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pic>
        <p:nvPicPr>
          <p:cNvPr id="31" name="Image 0" descr="preencoded.png">    </p:cNvPr>
          <p:cNvPicPr>
            <a:picLocks noChangeAspect="1"/>
          </p:cNvPicPr>
          <p:nvPr/>
        </p:nvPicPr>
        <p:blipFill>
          <a:blip r:embed="rId1"/>
          <a:srcRect l="25472" r="25472" t="0" b="0"/>
          <a:stretch/>
        </p:blipFill>
        <p:spPr>
          <a:xfrm>
            <a:off x="0" y="304800"/>
            <a:ext cx="5715000" cy="6553200"/>
          </a:xfrm>
          <a:prstGeom prst="rect">
            <a:avLst/>
          </a:prstGeom>
        </p:spPr>
      </p:pic>
      <p:sp>
        <p:nvSpPr>
          <p:cNvPr id="32" name="Text 29"/>
          <p:cNvSpPr/>
          <p:nvPr/>
        </p:nvSpPr>
        <p:spPr>
          <a:xfrm>
            <a:off x="6096000" y="532888"/>
            <a:ext cx="609600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瓶颈从芯片转向电力：</a:t>
            </a:r>
            <a:endParaRPr lang="en-US" sz="2250" dirty="0">
              <a:latin typeface="Georgia" pitchFamily="34" charset="0"/>
              <a:ea typeface="Microsoft YaHei" pitchFamily="34" charset="-122"/>
              <a:cs typeface="Georgia" pitchFamily="34" charset="-120"/>
            </a:endParaRPr>
          </a:p>
        </p:txBody>
      </p:sp>
      <p:sp>
        <p:nvSpPr>
          <p:cNvPr id="33" name="Text 30"/>
          <p:cNvSpPr/>
          <p:nvPr/>
        </p:nvSpPr>
        <p:spPr>
          <a:xfrm>
            <a:off x="6096000" y="923413"/>
            <a:ext cx="609600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电网容量价格顶格，德州暂停并网</a:t>
            </a:r>
            <a:endParaRPr lang="en-US" sz="2250" dirty="0">
              <a:latin typeface="Georgia" pitchFamily="34" charset="0"/>
              <a:ea typeface="Microsoft YaHei" pitchFamily="34" charset="-122"/>
              <a:cs typeface="Georgia" pitchFamily="34" charset="-120"/>
            </a:endParaRPr>
          </a:p>
        </p:txBody>
      </p:sp>
      <p:sp>
        <p:nvSpPr>
          <p:cNvPr id="34" name="Shape 31"/>
          <p:cNvSpPr/>
          <p:nvPr/>
        </p:nvSpPr>
        <p:spPr>
          <a:xfrm>
            <a:off x="6096000" y="1485900"/>
            <a:ext cx="5486400" cy="9525"/>
          </a:xfrm>
          <a:prstGeom prst="rect">
            <a:avLst/>
          </a:prstGeom>
          <a:solidFill>
            <a:srgbClr val="2A3440"/>
          </a:solidFill>
          <a:ln/>
        </p:spPr>
      </p:sp>
      <p:sp>
        <p:nvSpPr>
          <p:cNvPr id="35" name="Text 32"/>
          <p:cNvSpPr/>
          <p:nvPr/>
        </p:nvSpPr>
        <p:spPr>
          <a:xfrm>
            <a:off x="6096000" y="16528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PJM 容量价格，每兆瓦每天</a:t>
            </a:r>
            <a:endParaRPr lang="en-US" sz="1050" dirty="0">
              <a:latin typeface="Microsoft YaHei" pitchFamily="34" charset="0"/>
              <a:ea typeface="Microsoft YaHei" pitchFamily="34" charset="-122"/>
              <a:cs typeface="Microsoft YaHei" pitchFamily="34" charset="-120"/>
            </a:endParaRPr>
          </a:p>
        </p:txBody>
      </p:sp>
      <p:sp>
        <p:nvSpPr>
          <p:cNvPr id="36" name="Text 33"/>
          <p:cNvSpPr/>
          <p:nvPr/>
        </p:nvSpPr>
        <p:spPr>
          <a:xfrm>
            <a:off x="6096000" y="1859868"/>
            <a:ext cx="6096000" cy="457200"/>
          </a:xfrm>
          <a:prstGeom prst="rect">
            <a:avLst/>
          </a:prstGeom>
          <a:noFill/>
          <a:ln/>
        </p:spPr>
        <p:txBody>
          <a:bodyPr wrap="none" lIns="0" tIns="0" rIns="0" bIns="0" rtlCol="0" anchor="t"/>
          <a:lstStyle/>
          <a:p>
            <a:pPr algn="l" indent="0" marL="0">
              <a:buNone/>
            </a:pPr>
            <a:r>
              <a:rPr lang="en-US" sz="3000" dirty="0">
                <a:solidFill>
                  <a:srgbClr val="F0A63C"/>
                </a:solidFill>
                <a:latin typeface="Georgia" pitchFamily="34" charset="0"/>
                <a:ea typeface="Microsoft YaHei" pitchFamily="34" charset="-122"/>
                <a:cs typeface="Georgia" pitchFamily="34" charset="-120"/>
              </a:rPr>
              <a:t>325 美元</a:t>
            </a:r>
            <a:endParaRPr lang="en-US" sz="3000" dirty="0">
              <a:latin typeface="Georgia" pitchFamily="34" charset="0"/>
              <a:ea typeface="Microsoft YaHei" pitchFamily="34" charset="-122"/>
              <a:cs typeface="Georgia" pitchFamily="34" charset="-120"/>
            </a:endParaRPr>
          </a:p>
        </p:txBody>
      </p:sp>
      <p:sp>
        <p:nvSpPr>
          <p:cNvPr id="37" name="Text 34"/>
          <p:cNvSpPr/>
          <p:nvPr/>
        </p:nvSpPr>
        <p:spPr>
          <a:xfrm>
            <a:off x="8953500" y="19580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2028/29 年拍卖，触及上限</a:t>
            </a:r>
            <a:endParaRPr lang="en-US" sz="1125" dirty="0">
              <a:latin typeface="Microsoft YaHei" pitchFamily="34" charset="0"/>
              <a:ea typeface="Microsoft YaHei" pitchFamily="34" charset="-122"/>
              <a:cs typeface="Microsoft YaHei" pitchFamily="34" charset="-120"/>
            </a:endParaRPr>
          </a:p>
        </p:txBody>
      </p:sp>
      <p:sp>
        <p:nvSpPr>
          <p:cNvPr id="38" name="Shape 35"/>
          <p:cNvSpPr/>
          <p:nvPr/>
        </p:nvSpPr>
        <p:spPr>
          <a:xfrm>
            <a:off x="6096000" y="2590800"/>
            <a:ext cx="5486400" cy="9525"/>
          </a:xfrm>
          <a:prstGeom prst="rect">
            <a:avLst/>
          </a:prstGeom>
          <a:solidFill>
            <a:srgbClr val="2A3440"/>
          </a:solidFill>
          <a:ln/>
        </p:spPr>
      </p:sp>
      <p:sp>
        <p:nvSpPr>
          <p:cNvPr id="39" name="Text 36"/>
          <p:cNvSpPr/>
          <p:nvPr/>
        </p:nvSpPr>
        <p:spPr>
          <a:xfrm>
            <a:off x="6096000" y="27577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比可靠性标准少</a:t>
            </a:r>
            <a:endParaRPr lang="en-US" sz="1050" dirty="0">
              <a:latin typeface="Microsoft YaHei" pitchFamily="34" charset="0"/>
              <a:ea typeface="Microsoft YaHei" pitchFamily="34" charset="-122"/>
              <a:cs typeface="Microsoft YaHei" pitchFamily="34" charset="-120"/>
            </a:endParaRPr>
          </a:p>
        </p:txBody>
      </p:sp>
      <p:sp>
        <p:nvSpPr>
          <p:cNvPr id="40" name="Text 37"/>
          <p:cNvSpPr/>
          <p:nvPr/>
        </p:nvSpPr>
        <p:spPr>
          <a:xfrm>
            <a:off x="6096000" y="2964768"/>
            <a:ext cx="6096000" cy="457200"/>
          </a:xfrm>
          <a:prstGeom prst="rect">
            <a:avLst/>
          </a:prstGeom>
          <a:noFill/>
          <a:ln/>
        </p:spPr>
        <p:txBody>
          <a:bodyPr wrap="none" lIns="0" tIns="0" rIns="0" bIns="0" rtlCol="0" anchor="t"/>
          <a:lstStyle/>
          <a:p>
            <a:pPr algn="l" indent="0" marL="0">
              <a:buNone/>
            </a:pPr>
            <a:r>
              <a:rPr lang="en-US" sz="3000" dirty="0">
                <a:solidFill>
                  <a:srgbClr val="F2EFE8"/>
                </a:solidFill>
                <a:latin typeface="Georgia" pitchFamily="34" charset="0"/>
                <a:ea typeface="Microsoft YaHei" pitchFamily="34" charset="-122"/>
                <a:cs typeface="Georgia" pitchFamily="34" charset="-120"/>
              </a:rPr>
              <a:t>6,831 MW</a:t>
            </a:r>
            <a:endParaRPr lang="en-US" sz="3000" dirty="0">
              <a:latin typeface="Georgia" pitchFamily="34" charset="0"/>
              <a:ea typeface="Microsoft YaHei" pitchFamily="34" charset="-122"/>
              <a:cs typeface="Georgia" pitchFamily="34" charset="-120"/>
            </a:endParaRPr>
          </a:p>
        </p:txBody>
      </p:sp>
      <p:sp>
        <p:nvSpPr>
          <p:cNvPr id="41" name="Text 38"/>
          <p:cNvSpPr/>
          <p:nvPr/>
        </p:nvSpPr>
        <p:spPr>
          <a:xfrm>
            <a:off x="8953500" y="30629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连续两期全网不足</a:t>
            </a:r>
            <a:endParaRPr lang="en-US" sz="1125" dirty="0">
              <a:latin typeface="Microsoft YaHei" pitchFamily="34" charset="0"/>
              <a:ea typeface="Microsoft YaHei" pitchFamily="34" charset="-122"/>
              <a:cs typeface="Microsoft YaHei" pitchFamily="34" charset="-120"/>
            </a:endParaRPr>
          </a:p>
        </p:txBody>
      </p:sp>
      <p:sp>
        <p:nvSpPr>
          <p:cNvPr id="42" name="Shape 39"/>
          <p:cNvSpPr/>
          <p:nvPr/>
        </p:nvSpPr>
        <p:spPr>
          <a:xfrm>
            <a:off x="6096000" y="3695700"/>
            <a:ext cx="5486400" cy="9525"/>
          </a:xfrm>
          <a:prstGeom prst="rect">
            <a:avLst/>
          </a:prstGeom>
          <a:solidFill>
            <a:srgbClr val="2A3440"/>
          </a:solidFill>
          <a:ln/>
        </p:spPr>
      </p:sp>
      <p:sp>
        <p:nvSpPr>
          <p:cNvPr id="43" name="Text 40"/>
          <p:cNvSpPr/>
          <p:nvPr/>
        </p:nvSpPr>
        <p:spPr>
          <a:xfrm>
            <a:off x="6096000" y="38626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德州</a:t>
            </a:r>
            <a:endParaRPr lang="en-US" sz="1050" dirty="0">
              <a:latin typeface="Microsoft YaHei" pitchFamily="34" charset="0"/>
              <a:ea typeface="Microsoft YaHei" pitchFamily="34" charset="-122"/>
              <a:cs typeface="Microsoft YaHei" pitchFamily="34" charset="-120"/>
            </a:endParaRPr>
          </a:p>
        </p:txBody>
      </p:sp>
      <p:sp>
        <p:nvSpPr>
          <p:cNvPr id="44" name="Text 41"/>
          <p:cNvSpPr/>
          <p:nvPr/>
        </p:nvSpPr>
        <p:spPr>
          <a:xfrm>
            <a:off x="6096000" y="4069668"/>
            <a:ext cx="6096000" cy="457200"/>
          </a:xfrm>
          <a:prstGeom prst="rect">
            <a:avLst/>
          </a:prstGeom>
          <a:noFill/>
          <a:ln/>
        </p:spPr>
        <p:txBody>
          <a:bodyPr wrap="none" lIns="0" tIns="0" rIns="0" bIns="0" rtlCol="0" anchor="t"/>
          <a:lstStyle/>
          <a:p>
            <a:pPr algn="l" indent="0" marL="0">
              <a:buNone/>
            </a:pPr>
            <a:r>
              <a:rPr lang="en-US" sz="3000" dirty="0">
                <a:solidFill>
                  <a:srgbClr val="F2EFE8"/>
                </a:solidFill>
                <a:latin typeface="Georgia" pitchFamily="34" charset="0"/>
                <a:ea typeface="Microsoft YaHei" pitchFamily="34" charset="-122"/>
                <a:cs typeface="Georgia" pitchFamily="34" charset="-120"/>
              </a:rPr>
              <a:t>暂停并网</a:t>
            </a:r>
            <a:endParaRPr lang="en-US" sz="3000" dirty="0">
              <a:latin typeface="Georgia" pitchFamily="34" charset="0"/>
              <a:ea typeface="Microsoft YaHei" pitchFamily="34" charset="-122"/>
              <a:cs typeface="Georgia" pitchFamily="34" charset="-120"/>
            </a:endParaRPr>
          </a:p>
        </p:txBody>
      </p:sp>
      <p:sp>
        <p:nvSpPr>
          <p:cNvPr id="45" name="Text 42"/>
          <p:cNvSpPr/>
          <p:nvPr/>
        </p:nvSpPr>
        <p:spPr>
          <a:xfrm>
            <a:off x="8953500" y="41678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8 月起暂停新数据中心接入，先做审计</a:t>
            </a:r>
            <a:endParaRPr lang="en-US" sz="1125" dirty="0">
              <a:latin typeface="Microsoft YaHei" pitchFamily="34" charset="0"/>
              <a:ea typeface="Microsoft YaHei" pitchFamily="34" charset="-122"/>
              <a:cs typeface="Microsoft YaHei" pitchFamily="34" charset="-120"/>
            </a:endParaRPr>
          </a:p>
        </p:txBody>
      </p:sp>
      <p:sp>
        <p:nvSpPr>
          <p:cNvPr id="46" name="Shape 43"/>
          <p:cNvSpPr/>
          <p:nvPr/>
        </p:nvSpPr>
        <p:spPr>
          <a:xfrm>
            <a:off x="6096000" y="4800600"/>
            <a:ext cx="5486400" cy="9525"/>
          </a:xfrm>
          <a:prstGeom prst="rect">
            <a:avLst/>
          </a:prstGeom>
          <a:solidFill>
            <a:srgbClr val="2A3440"/>
          </a:solidFill>
          <a:ln/>
        </p:spPr>
      </p:sp>
      <p:sp>
        <p:nvSpPr>
          <p:cNvPr id="47" name="Text 44"/>
          <p:cNvSpPr/>
          <p:nvPr/>
        </p:nvSpPr>
        <p:spPr>
          <a:xfrm>
            <a:off x="6096000" y="4967587"/>
            <a:ext cx="60960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2030 年数据中心占美国用电</a:t>
            </a:r>
            <a:endParaRPr lang="en-US" sz="1050" dirty="0">
              <a:latin typeface="Microsoft YaHei" pitchFamily="34" charset="0"/>
              <a:ea typeface="Microsoft YaHei" pitchFamily="34" charset="-122"/>
              <a:cs typeface="Microsoft YaHei" pitchFamily="34" charset="-120"/>
            </a:endParaRPr>
          </a:p>
        </p:txBody>
      </p:sp>
      <p:sp>
        <p:nvSpPr>
          <p:cNvPr id="48" name="Text 45"/>
          <p:cNvSpPr/>
          <p:nvPr/>
        </p:nvSpPr>
        <p:spPr>
          <a:xfrm>
            <a:off x="6096000" y="5174568"/>
            <a:ext cx="6096000" cy="457200"/>
          </a:xfrm>
          <a:prstGeom prst="rect">
            <a:avLst/>
          </a:prstGeom>
          <a:noFill/>
          <a:ln/>
        </p:spPr>
        <p:txBody>
          <a:bodyPr wrap="none" lIns="0" tIns="0" rIns="0" bIns="0" rtlCol="0" anchor="t"/>
          <a:lstStyle/>
          <a:p>
            <a:pPr algn="l" indent="0" marL="0">
              <a:buNone/>
            </a:pPr>
            <a:r>
              <a:rPr lang="en-US" sz="3000" dirty="0">
                <a:solidFill>
                  <a:srgbClr val="F2EFE8"/>
                </a:solidFill>
                <a:latin typeface="Georgia" pitchFamily="34" charset="0"/>
                <a:ea typeface="Microsoft YaHei" pitchFamily="34" charset="-122"/>
                <a:cs typeface="Georgia" pitchFamily="34" charset="-120"/>
              </a:rPr>
              <a:t>11.8%</a:t>
            </a:r>
            <a:endParaRPr lang="en-US" sz="3000" dirty="0">
              <a:latin typeface="Georgia" pitchFamily="34" charset="0"/>
              <a:ea typeface="Microsoft YaHei" pitchFamily="34" charset="-122"/>
              <a:cs typeface="Georgia" pitchFamily="34" charset="-120"/>
            </a:endParaRPr>
          </a:p>
        </p:txBody>
      </p:sp>
      <p:sp>
        <p:nvSpPr>
          <p:cNvPr id="49" name="Text 46"/>
          <p:cNvSpPr/>
          <p:nvPr/>
        </p:nvSpPr>
        <p:spPr>
          <a:xfrm>
            <a:off x="8953500" y="5272748"/>
            <a:ext cx="32385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LBNL 基准情景预测</a:t>
            </a:r>
            <a:endParaRPr lang="en-US" sz="1125" dirty="0">
              <a:latin typeface="Microsoft YaHei" pitchFamily="34" charset="0"/>
              <a:ea typeface="Microsoft YaHei" pitchFamily="34" charset="-122"/>
              <a:cs typeface="Microsoft YaHei" pitchFamily="34" charset="-120"/>
            </a:endParaRPr>
          </a:p>
        </p:txBody>
      </p:sp>
      <p:sp>
        <p:nvSpPr>
          <p:cNvPr id="50" name="Text 47"/>
          <p:cNvSpPr/>
          <p:nvPr/>
        </p:nvSpPr>
        <p:spPr>
          <a:xfrm>
            <a:off x="6096000" y="6338825"/>
            <a:ext cx="60960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来源：PJM（2026 年 7 月），LBNL（2026 年 6 月），K</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&amp;</a:t>
            </a:r>
            <a:pPr algn="l" indent="0" marL="0">
              <a:buNone/>
            </a:pPr>
            <a:r>
              <a:rPr lang="en-US" sz="975" dirty="0">
                <a:solidFill>
                  <a:srgbClr val="9AA7B4"/>
                </a:solidFill>
                <a:latin typeface="Microsoft YaHei" pitchFamily="34" charset="0"/>
                <a:ea typeface="Microsoft YaHei" pitchFamily="34" charset="-122"/>
                <a:cs typeface="Microsoft YaHei" pitchFamily="34" charset="-120"/>
              </a:rPr>
              <a:t>L Gates、EIA（2026 年 8 月、</a:t>
            </a:r>
            <a:endParaRPr lang="en-US" sz="975" dirty="0">
              <a:latin typeface="Microsoft YaHei" pitchFamily="34" charset="0"/>
              <a:ea typeface="Microsoft YaHei" pitchFamily="34" charset="-122"/>
              <a:cs typeface="Microsoft YaHei" pitchFamily="34" charset="-120"/>
            </a:endParaRPr>
          </a:p>
        </p:txBody>
      </p:sp>
      <p:sp>
        <p:nvSpPr>
          <p:cNvPr id="51" name="Text 48"/>
          <p:cNvSpPr/>
          <p:nvPr/>
        </p:nvSpPr>
        <p:spPr>
          <a:xfrm>
            <a:off x="6096000" y="6510275"/>
            <a:ext cx="60960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9 月）。图为示意图</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市场开始挑：云收入加速的大涨，现金流变差的下跌</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2619375" cy="20859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微软 · 财报日</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2609850" cy="9525"/>
          </a:xfrm>
          <a:prstGeom prst="rect">
            <a:avLst/>
          </a:prstGeom>
          <a:solidFill>
            <a:srgbClr val="2A3440"/>
          </a:solidFill>
          <a:ln/>
        </p:spPr>
      </p:sp>
      <p:sp>
        <p:nvSpPr>
          <p:cNvPr id="35" name="Text 33"/>
          <p:cNvSpPr/>
          <p:nvPr/>
        </p:nvSpPr>
        <p:spPr>
          <a:xfrm>
            <a:off x="781050" y="1909896"/>
            <a:ext cx="11410950" cy="548640"/>
          </a:xfrm>
          <a:prstGeom prst="rect">
            <a:avLst/>
          </a:prstGeom>
          <a:noFill/>
          <a:ln/>
        </p:spPr>
        <p:txBody>
          <a:bodyPr wrap="none" lIns="0" tIns="0" rIns="0" bIns="0" rtlCol="0" anchor="t"/>
          <a:lstStyle/>
          <a:p>
            <a:pPr algn="l" indent="0" marL="0">
              <a:buNone/>
            </a:pPr>
            <a:r>
              <a:rPr lang="en-US" sz="3600" dirty="0">
                <a:solidFill>
                  <a:srgbClr val="2FA97C"/>
                </a:solidFill>
                <a:latin typeface="Georgia" pitchFamily="34" charset="0"/>
                <a:ea typeface="Microsoft YaHei" pitchFamily="34" charset="-122"/>
                <a:cs typeface="Georgia" pitchFamily="34" charset="-120"/>
              </a:rPr>
              <a:t>+15.5%</a:t>
            </a:r>
            <a:endParaRPr lang="en-US" sz="3600" dirty="0">
              <a:latin typeface="Georgia" pitchFamily="34" charset="0"/>
              <a:ea typeface="Microsoft YaHei" pitchFamily="34" charset="-122"/>
              <a:cs typeface="Georgia" pitchFamily="34" charset="-120"/>
            </a:endParaRPr>
          </a:p>
        </p:txBody>
      </p:sp>
      <p:sp>
        <p:nvSpPr>
          <p:cNvPr id="36" name="Text 34"/>
          <p:cNvSpPr/>
          <p:nvPr/>
        </p:nvSpPr>
        <p:spPr>
          <a:xfrm>
            <a:off x="2346792" y="2169406"/>
            <a:ext cx="9845208"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37" name="Text 35"/>
          <p:cNvSpPr/>
          <p:nvPr/>
        </p:nvSpPr>
        <p:spPr>
          <a:xfrm>
            <a:off x="781050" y="2481923"/>
            <a:ext cx="114109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Azure 增长 43%</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3395663" y="1452563"/>
            <a:ext cx="2619375" cy="2085975"/>
          </a:xfrm>
          <a:prstGeom prst="rect">
            <a:avLst/>
          </a:prstGeom>
          <a:solidFill>
            <a:srgbClr val="171C22"/>
          </a:solidFill>
          <a:ln w="9525">
            <a:solidFill>
              <a:srgbClr val="2A3440"/>
            </a:solidFill>
            <a:prstDash val="solid"/>
          </a:ln>
        </p:spPr>
      </p:sp>
      <p:sp>
        <p:nvSpPr>
          <p:cNvPr id="39" name="Text 37"/>
          <p:cNvSpPr/>
          <p:nvPr/>
        </p:nvSpPr>
        <p:spPr>
          <a:xfrm>
            <a:off x="3562350" y="1547750"/>
            <a:ext cx="86296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亚马逊 · 财报日</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3400425" y="1781175"/>
            <a:ext cx="2609850" cy="9525"/>
          </a:xfrm>
          <a:prstGeom prst="rect">
            <a:avLst/>
          </a:prstGeom>
          <a:solidFill>
            <a:srgbClr val="2A3440"/>
          </a:solidFill>
          <a:ln/>
        </p:spPr>
      </p:sp>
      <p:sp>
        <p:nvSpPr>
          <p:cNvPr id="41" name="Text 39"/>
          <p:cNvSpPr/>
          <p:nvPr/>
        </p:nvSpPr>
        <p:spPr>
          <a:xfrm>
            <a:off x="3562350" y="1909896"/>
            <a:ext cx="8629650" cy="548640"/>
          </a:xfrm>
          <a:prstGeom prst="rect">
            <a:avLst/>
          </a:prstGeom>
          <a:noFill/>
          <a:ln/>
        </p:spPr>
        <p:txBody>
          <a:bodyPr wrap="none" lIns="0" tIns="0" rIns="0" bIns="0" rtlCol="0" anchor="t"/>
          <a:lstStyle/>
          <a:p>
            <a:pPr algn="l" indent="0" marL="0">
              <a:buNone/>
            </a:pPr>
            <a:r>
              <a:rPr lang="en-US" sz="3600" dirty="0">
                <a:solidFill>
                  <a:srgbClr val="2FA97C"/>
                </a:solidFill>
                <a:latin typeface="Georgia" pitchFamily="34" charset="0"/>
                <a:ea typeface="Microsoft YaHei" pitchFamily="34" charset="-122"/>
                <a:cs typeface="Georgia" pitchFamily="34" charset="-120"/>
              </a:rPr>
              <a:t>+15.3%</a:t>
            </a:r>
            <a:endParaRPr lang="en-US" sz="3600" dirty="0">
              <a:latin typeface="Georgia" pitchFamily="34" charset="0"/>
              <a:ea typeface="Microsoft YaHei" pitchFamily="34" charset="-122"/>
              <a:cs typeface="Georgia" pitchFamily="34" charset="-120"/>
            </a:endParaRPr>
          </a:p>
        </p:txBody>
      </p:sp>
      <p:sp>
        <p:nvSpPr>
          <p:cNvPr id="42" name="Text 40"/>
          <p:cNvSpPr/>
          <p:nvPr/>
        </p:nvSpPr>
        <p:spPr>
          <a:xfrm>
            <a:off x="5138837" y="2169406"/>
            <a:ext cx="7053163" cy="228600"/>
          </a:xfrm>
          <a:prstGeom prst="rect">
            <a:avLst/>
          </a:prstGeom>
          <a:noFill/>
          <a:ln/>
        </p:spPr>
        <p:txBody>
          <a:bodyPr wrap="none" lIns="0" tIns="0" rIns="0" bIns="0" rtlCol="0" anchor="t"/>
          <a:lstStyle/>
          <a:p>
            <a:pPr algn="l" indent="0" marL="0">
              <a:buNone/>
            </a:pPr>
            <a:r>
              <a:rPr lang="en-US" sz="1500" dirty="0">
                <a:solidFill>
                  <a:srgbClr val="2FA97C"/>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43" name="Text 41"/>
          <p:cNvSpPr/>
          <p:nvPr/>
        </p:nvSpPr>
        <p:spPr>
          <a:xfrm>
            <a:off x="3562350" y="2481923"/>
            <a:ext cx="86296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AWS 增长 37%</a:t>
            </a:r>
            <a:endParaRPr lang="en-US" sz="1125" dirty="0">
              <a:latin typeface="Microsoft YaHei" pitchFamily="34" charset="0"/>
              <a:ea typeface="Microsoft YaHei" pitchFamily="34" charset="-122"/>
              <a:cs typeface="Microsoft YaHei" pitchFamily="34" charset="-120"/>
            </a:endParaRPr>
          </a:p>
        </p:txBody>
      </p:sp>
      <p:sp>
        <p:nvSpPr>
          <p:cNvPr id="44" name="Shape 42"/>
          <p:cNvSpPr/>
          <p:nvPr/>
        </p:nvSpPr>
        <p:spPr>
          <a:xfrm>
            <a:off x="6176963" y="1452563"/>
            <a:ext cx="2619375" cy="2085975"/>
          </a:xfrm>
          <a:prstGeom prst="rect">
            <a:avLst/>
          </a:prstGeom>
          <a:solidFill>
            <a:srgbClr val="171C22"/>
          </a:solidFill>
          <a:ln w="9525">
            <a:solidFill>
              <a:srgbClr val="2A3440"/>
            </a:solidFill>
            <a:prstDash val="solid"/>
          </a:ln>
        </p:spPr>
      </p:sp>
      <p:sp>
        <p:nvSpPr>
          <p:cNvPr id="45" name="Text 43"/>
          <p:cNvSpPr/>
          <p:nvPr/>
        </p:nvSpPr>
        <p:spPr>
          <a:xfrm>
            <a:off x="6343650" y="1547750"/>
            <a:ext cx="58483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Alphabet · 财报日</a:t>
            </a:r>
            <a:endParaRPr lang="en-US" sz="975" dirty="0">
              <a:latin typeface="Microsoft YaHei" pitchFamily="34" charset="0"/>
              <a:ea typeface="Microsoft YaHei" pitchFamily="34" charset="-122"/>
              <a:cs typeface="Microsoft YaHei" pitchFamily="34" charset="-120"/>
            </a:endParaRPr>
          </a:p>
        </p:txBody>
      </p:sp>
      <p:sp>
        <p:nvSpPr>
          <p:cNvPr id="46" name="Shape 44"/>
          <p:cNvSpPr/>
          <p:nvPr/>
        </p:nvSpPr>
        <p:spPr>
          <a:xfrm>
            <a:off x="6181725" y="1781175"/>
            <a:ext cx="2609850" cy="9525"/>
          </a:xfrm>
          <a:prstGeom prst="rect">
            <a:avLst/>
          </a:prstGeom>
          <a:solidFill>
            <a:srgbClr val="2A3440"/>
          </a:solidFill>
          <a:ln/>
        </p:spPr>
      </p:sp>
      <p:sp>
        <p:nvSpPr>
          <p:cNvPr id="47" name="Text 45"/>
          <p:cNvSpPr/>
          <p:nvPr/>
        </p:nvSpPr>
        <p:spPr>
          <a:xfrm>
            <a:off x="6343650" y="1909896"/>
            <a:ext cx="5848350" cy="548640"/>
          </a:xfrm>
          <a:prstGeom prst="rect">
            <a:avLst/>
          </a:prstGeom>
          <a:noFill/>
          <a:ln/>
        </p:spPr>
        <p:txBody>
          <a:bodyPr wrap="none" lIns="0" tIns="0" rIns="0" bIns="0" rtlCol="0" anchor="t"/>
          <a:lstStyle/>
          <a:p>
            <a:pPr algn="l" indent="0" marL="0">
              <a:buNone/>
            </a:pPr>
            <a:r>
              <a:rPr lang="en-US" sz="3600" dirty="0">
                <a:solidFill>
                  <a:srgbClr val="DA6354"/>
                </a:solidFill>
                <a:latin typeface="Georgia" pitchFamily="34" charset="0"/>
                <a:ea typeface="Microsoft YaHei" pitchFamily="34" charset="-122"/>
                <a:cs typeface="Georgia" pitchFamily="34" charset="-120"/>
              </a:rPr>
              <a:t>−7.1%</a:t>
            </a:r>
            <a:endParaRPr lang="en-US" sz="3600" dirty="0">
              <a:latin typeface="Georgia" pitchFamily="34" charset="0"/>
              <a:ea typeface="Microsoft YaHei" pitchFamily="34" charset="-122"/>
              <a:cs typeface="Georgia" pitchFamily="34" charset="-120"/>
            </a:endParaRPr>
          </a:p>
        </p:txBody>
      </p:sp>
      <p:sp>
        <p:nvSpPr>
          <p:cNvPr id="48" name="Text 46"/>
          <p:cNvSpPr/>
          <p:nvPr/>
        </p:nvSpPr>
        <p:spPr>
          <a:xfrm>
            <a:off x="7701092" y="2169406"/>
            <a:ext cx="4490908" cy="228600"/>
          </a:xfrm>
          <a:prstGeom prst="rect">
            <a:avLst/>
          </a:prstGeom>
          <a:noFill/>
          <a:ln/>
        </p:spPr>
        <p:txBody>
          <a:bodyPr wrap="none" lIns="0" tIns="0" rIns="0" bIns="0" rtlCol="0" anchor="t"/>
          <a:lstStyle/>
          <a:p>
            <a:pPr algn="l" indent="0" marL="0">
              <a:buNone/>
            </a:pPr>
            <a:r>
              <a:rPr lang="en-US" sz="1500" dirty="0">
                <a:solidFill>
                  <a:srgbClr val="DA6354"/>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49" name="Text 47"/>
          <p:cNvSpPr/>
          <p:nvPr/>
        </p:nvSpPr>
        <p:spPr>
          <a:xfrm>
            <a:off x="6343650" y="2481923"/>
            <a:ext cx="58483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自由现金流转负</a:t>
            </a:r>
            <a:endParaRPr lang="en-US" sz="1125" dirty="0">
              <a:latin typeface="Microsoft YaHei" pitchFamily="34" charset="0"/>
              <a:ea typeface="Microsoft YaHei" pitchFamily="34" charset="-122"/>
              <a:cs typeface="Microsoft YaHei" pitchFamily="34" charset="-120"/>
            </a:endParaRPr>
          </a:p>
        </p:txBody>
      </p:sp>
      <p:sp>
        <p:nvSpPr>
          <p:cNvPr id="50" name="Shape 48"/>
          <p:cNvSpPr/>
          <p:nvPr/>
        </p:nvSpPr>
        <p:spPr>
          <a:xfrm>
            <a:off x="8958263" y="1452563"/>
            <a:ext cx="2619375" cy="2085975"/>
          </a:xfrm>
          <a:prstGeom prst="rect">
            <a:avLst/>
          </a:prstGeom>
          <a:solidFill>
            <a:srgbClr val="171C22"/>
          </a:solidFill>
          <a:ln w="9525">
            <a:solidFill>
              <a:srgbClr val="2A3440"/>
            </a:solidFill>
            <a:prstDash val="solid"/>
          </a:ln>
        </p:spPr>
      </p:sp>
      <p:sp>
        <p:nvSpPr>
          <p:cNvPr id="51" name="Text 49"/>
          <p:cNvSpPr/>
          <p:nvPr/>
        </p:nvSpPr>
        <p:spPr>
          <a:xfrm>
            <a:off x="9124950" y="1547750"/>
            <a:ext cx="30670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Meta · 财报日</a:t>
            </a:r>
            <a:endParaRPr lang="en-US" sz="975" dirty="0">
              <a:latin typeface="Microsoft YaHei" pitchFamily="34" charset="0"/>
              <a:ea typeface="Microsoft YaHei" pitchFamily="34" charset="-122"/>
              <a:cs typeface="Microsoft YaHei" pitchFamily="34" charset="-120"/>
            </a:endParaRPr>
          </a:p>
        </p:txBody>
      </p:sp>
      <p:sp>
        <p:nvSpPr>
          <p:cNvPr id="52" name="Shape 50"/>
          <p:cNvSpPr/>
          <p:nvPr/>
        </p:nvSpPr>
        <p:spPr>
          <a:xfrm>
            <a:off x="8963025" y="1781175"/>
            <a:ext cx="2609850" cy="9525"/>
          </a:xfrm>
          <a:prstGeom prst="rect">
            <a:avLst/>
          </a:prstGeom>
          <a:solidFill>
            <a:srgbClr val="2A3440"/>
          </a:solidFill>
          <a:ln/>
        </p:spPr>
      </p:sp>
      <p:sp>
        <p:nvSpPr>
          <p:cNvPr id="53" name="Text 51"/>
          <p:cNvSpPr/>
          <p:nvPr/>
        </p:nvSpPr>
        <p:spPr>
          <a:xfrm>
            <a:off x="9124950" y="1909896"/>
            <a:ext cx="3067050" cy="548640"/>
          </a:xfrm>
          <a:prstGeom prst="rect">
            <a:avLst/>
          </a:prstGeom>
          <a:noFill/>
          <a:ln/>
        </p:spPr>
        <p:txBody>
          <a:bodyPr wrap="none" lIns="0" tIns="0" rIns="0" bIns="0" rtlCol="0" anchor="t"/>
          <a:lstStyle/>
          <a:p>
            <a:pPr algn="l" indent="0" marL="0">
              <a:buNone/>
            </a:pPr>
            <a:r>
              <a:rPr lang="en-US" sz="3600" dirty="0">
                <a:solidFill>
                  <a:srgbClr val="DA6354"/>
                </a:solidFill>
                <a:latin typeface="Georgia" pitchFamily="34" charset="0"/>
                <a:ea typeface="Microsoft YaHei" pitchFamily="34" charset="-122"/>
                <a:cs typeface="Georgia" pitchFamily="34" charset="-120"/>
              </a:rPr>
              <a:t>−8.0%</a:t>
            </a:r>
            <a:endParaRPr lang="en-US" sz="3600" dirty="0">
              <a:latin typeface="Georgia" pitchFamily="34" charset="0"/>
              <a:ea typeface="Microsoft YaHei" pitchFamily="34" charset="-122"/>
              <a:cs typeface="Georgia" pitchFamily="34" charset="-120"/>
            </a:endParaRPr>
          </a:p>
        </p:txBody>
      </p:sp>
      <p:sp>
        <p:nvSpPr>
          <p:cNvPr id="54" name="Text 52"/>
          <p:cNvSpPr/>
          <p:nvPr/>
        </p:nvSpPr>
        <p:spPr>
          <a:xfrm>
            <a:off x="10609448" y="2169406"/>
            <a:ext cx="1582552" cy="228600"/>
          </a:xfrm>
          <a:prstGeom prst="rect">
            <a:avLst/>
          </a:prstGeom>
          <a:noFill/>
          <a:ln/>
        </p:spPr>
        <p:txBody>
          <a:bodyPr wrap="none" lIns="0" tIns="0" rIns="0" bIns="0" rtlCol="0" anchor="t"/>
          <a:lstStyle/>
          <a:p>
            <a:pPr algn="l" indent="0" marL="0">
              <a:buNone/>
            </a:pPr>
            <a:r>
              <a:rPr lang="en-US" sz="1500" dirty="0">
                <a:solidFill>
                  <a:srgbClr val="DA6354"/>
                </a:solidFill>
                <a:latin typeface="Microsoft YaHei" pitchFamily="34" charset="0"/>
                <a:ea typeface="Microsoft YaHei" pitchFamily="34" charset="-122"/>
                <a:cs typeface="Microsoft YaHei" pitchFamily="34" charset="-120"/>
              </a:rPr>
              <a:t>▼</a:t>
            </a:r>
            <a:endParaRPr lang="en-US" sz="1500" dirty="0">
              <a:latin typeface="Microsoft YaHei" pitchFamily="34" charset="0"/>
              <a:ea typeface="Microsoft YaHei" pitchFamily="34" charset="-122"/>
              <a:cs typeface="Microsoft YaHei" pitchFamily="34" charset="-120"/>
            </a:endParaRPr>
          </a:p>
        </p:txBody>
      </p:sp>
      <p:sp>
        <p:nvSpPr>
          <p:cNvPr id="55" name="Text 53"/>
          <p:cNvSpPr/>
          <p:nvPr/>
        </p:nvSpPr>
        <p:spPr>
          <a:xfrm>
            <a:off x="9124950" y="2481923"/>
            <a:ext cx="306705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自由现金流只剩 7.8 亿</a:t>
            </a:r>
            <a:endParaRPr lang="en-US" sz="1125" dirty="0">
              <a:latin typeface="Microsoft YaHei" pitchFamily="34" charset="0"/>
              <a:ea typeface="Microsoft YaHei" pitchFamily="34" charset="-122"/>
              <a:cs typeface="Microsoft YaHei" pitchFamily="34" charset="-120"/>
            </a:endParaRPr>
          </a:p>
        </p:txBody>
      </p:sp>
      <p:sp>
        <p:nvSpPr>
          <p:cNvPr id="56" name="Shape 54"/>
          <p:cNvSpPr/>
          <p:nvPr/>
        </p:nvSpPr>
        <p:spPr>
          <a:xfrm>
            <a:off x="614363" y="3700463"/>
            <a:ext cx="10963275" cy="2466975"/>
          </a:xfrm>
          <a:prstGeom prst="rect">
            <a:avLst/>
          </a:prstGeom>
          <a:solidFill>
            <a:srgbClr val="171C22"/>
          </a:solidFill>
          <a:ln w="9525">
            <a:solidFill>
              <a:srgbClr val="2A3440"/>
            </a:solidFill>
            <a:prstDash val="solid"/>
          </a:ln>
        </p:spPr>
      </p:sp>
      <p:sp>
        <p:nvSpPr>
          <p:cNvPr id="57" name="Text 55"/>
          <p:cNvSpPr/>
          <p:nvPr/>
        </p:nvSpPr>
        <p:spPr>
          <a:xfrm>
            <a:off x="781050" y="37956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甲骨文：花钱最多、回款最慢</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619125" y="4029075"/>
            <a:ext cx="10953750" cy="9525"/>
          </a:xfrm>
          <a:prstGeom prst="rect">
            <a:avLst/>
          </a:prstGeom>
          <a:solidFill>
            <a:srgbClr val="2A3440"/>
          </a:solidFill>
          <a:ln/>
        </p:spPr>
      </p:sp>
      <p:sp>
        <p:nvSpPr>
          <p:cNvPr id="59" name="Text 57"/>
          <p:cNvSpPr/>
          <p:nvPr/>
        </p:nvSpPr>
        <p:spPr>
          <a:xfrm>
            <a:off x="838200" y="4109749"/>
            <a:ext cx="11353800" cy="1257300"/>
          </a:xfrm>
          <a:prstGeom prst="rect">
            <a:avLst/>
          </a:prstGeom>
          <a:noFill/>
          <a:ln/>
        </p:spPr>
        <p:txBody>
          <a:bodyPr wrap="none" lIns="0" tIns="0" rIns="0" bIns="0" rtlCol="0" anchor="t"/>
          <a:lstStyle/>
          <a:p>
            <a:pPr algn="l" indent="0" marL="0">
              <a:buNone/>
            </a:pPr>
            <a:r>
              <a:rPr lang="en-US" sz="8250" dirty="0">
                <a:solidFill>
                  <a:srgbClr val="DA6354"/>
                </a:solidFill>
                <a:latin typeface="Georgia" pitchFamily="34" charset="0"/>
                <a:ea typeface="Microsoft YaHei" pitchFamily="34" charset="-122"/>
                <a:cs typeface="Georgia" pitchFamily="34" charset="-120"/>
              </a:rPr>
              <a:t>−56%</a:t>
            </a:r>
            <a:endParaRPr lang="en-US" sz="8250" dirty="0">
              <a:latin typeface="Georgia" pitchFamily="34" charset="0"/>
              <a:ea typeface="Microsoft YaHei" pitchFamily="34" charset="-122"/>
              <a:cs typeface="Georgia" pitchFamily="34" charset="-120"/>
            </a:endParaRPr>
          </a:p>
        </p:txBody>
      </p:sp>
      <p:sp>
        <p:nvSpPr>
          <p:cNvPr id="60" name="Text 58"/>
          <p:cNvSpPr/>
          <p:nvPr/>
        </p:nvSpPr>
        <p:spPr>
          <a:xfrm>
            <a:off x="838200" y="5444921"/>
            <a:ext cx="11353800" cy="194310"/>
          </a:xfrm>
          <a:prstGeom prst="rect">
            <a:avLst/>
          </a:prstGeom>
          <a:noFill/>
          <a:ln/>
        </p:spPr>
        <p:txBody>
          <a:bodyPr wrap="none" lIns="0" tIns="0" rIns="0" bIns="0" rtlCol="0" anchor="t"/>
          <a:lstStyle/>
          <a:p>
            <a:pPr algn="l" indent="0" marL="0">
              <a:buNone/>
            </a:pPr>
            <a:r>
              <a:rPr lang="en-US" sz="1275" dirty="0">
                <a:solidFill>
                  <a:srgbClr val="9AA7B4"/>
                </a:solidFill>
                <a:latin typeface="Microsoft YaHei" pitchFamily="34" charset="0"/>
                <a:ea typeface="Microsoft YaHei" pitchFamily="34" charset="-122"/>
                <a:cs typeface="Microsoft YaHei" pitchFamily="34" charset="-120"/>
              </a:rPr>
              <a:t>股价距 2025 年 9 月高点</a:t>
            </a:r>
            <a:endParaRPr lang="en-US" sz="1275" dirty="0">
              <a:latin typeface="Microsoft YaHei" pitchFamily="34" charset="0"/>
              <a:ea typeface="Microsoft YaHei" pitchFamily="34" charset="-122"/>
              <a:cs typeface="Microsoft YaHei" pitchFamily="34" charset="-120"/>
            </a:endParaRPr>
          </a:p>
        </p:txBody>
      </p:sp>
      <p:sp>
        <p:nvSpPr>
          <p:cNvPr id="61" name="Text 59"/>
          <p:cNvSpPr/>
          <p:nvPr/>
        </p:nvSpPr>
        <p:spPr>
          <a:xfrm>
            <a:off x="5334000" y="4350631"/>
            <a:ext cx="6858000" cy="228600"/>
          </a:xfrm>
          <a:prstGeom prst="rect">
            <a:avLst/>
          </a:prstGeom>
          <a:noFill/>
          <a:ln/>
        </p:spPr>
        <p:txBody>
          <a:bodyPr wrap="none" lIns="0" tIns="0" rIns="0" bIns="0" rtlCol="0" anchor="t"/>
          <a:lstStyle/>
          <a:p>
            <a:pPr algn="l" indent="0" marL="0">
              <a:buNone/>
            </a:pPr>
            <a:r>
              <a:rPr lang="en-US" sz="1500" dirty="0">
                <a:solidFill>
                  <a:srgbClr val="F2EFE8"/>
                </a:solidFill>
                <a:latin typeface="Microsoft YaHei" pitchFamily="34" charset="0"/>
                <a:ea typeface="Microsoft YaHei" pitchFamily="34" charset="-122"/>
                <a:cs typeface="Microsoft YaHei" pitchFamily="34" charset="-120"/>
              </a:rPr>
              <a:t>6 月 1 日到 7 月 24 日就跌了 53.5%。2027 财年资本开支最高约</a:t>
            </a:r>
            <a:endParaRPr lang="en-US" sz="1500" dirty="0">
              <a:latin typeface="Microsoft YaHei" pitchFamily="34" charset="0"/>
              <a:ea typeface="Microsoft YaHei" pitchFamily="34" charset="-122"/>
              <a:cs typeface="Microsoft YaHei" pitchFamily="34" charset="-120"/>
            </a:endParaRPr>
          </a:p>
        </p:txBody>
      </p:sp>
      <p:sp>
        <p:nvSpPr>
          <p:cNvPr id="62" name="Text 60"/>
          <p:cNvSpPr/>
          <p:nvPr/>
        </p:nvSpPr>
        <p:spPr>
          <a:xfrm>
            <a:off x="5334000" y="4655431"/>
            <a:ext cx="6858000" cy="228600"/>
          </a:xfrm>
          <a:prstGeom prst="rect">
            <a:avLst/>
          </a:prstGeom>
          <a:noFill/>
          <a:ln/>
        </p:spPr>
        <p:txBody>
          <a:bodyPr wrap="none" lIns="0" tIns="0" rIns="0" bIns="0" rtlCol="0" anchor="t"/>
          <a:lstStyle/>
          <a:p>
            <a:pPr algn="l" indent="0" marL="0">
              <a:buNone/>
            </a:pPr>
            <a:r>
              <a:rPr lang="en-US" sz="1500" dirty="0">
                <a:solidFill>
                  <a:srgbClr val="F2EFE8"/>
                </a:solidFill>
                <a:latin typeface="Microsoft YaHei" pitchFamily="34" charset="0"/>
                <a:ea typeface="Microsoft YaHei" pitchFamily="34" charset="-122"/>
                <a:cs typeface="Microsoft YaHei" pitchFamily="34" charset="-120"/>
              </a:rPr>
              <a:t>950 亿美元，计划外部融资约 400 亿，上一财年自由现金流 −237 亿。</a:t>
            </a:r>
            <a:endParaRPr lang="en-US" sz="1500" dirty="0">
              <a:latin typeface="Microsoft YaHei" pitchFamily="34" charset="0"/>
              <a:ea typeface="Microsoft YaHei" pitchFamily="34" charset="-122"/>
              <a:cs typeface="Microsoft YaHei" pitchFamily="34" charset="-120"/>
            </a:endParaRPr>
          </a:p>
        </p:txBody>
      </p:sp>
      <p:sp>
        <p:nvSpPr>
          <p:cNvPr id="63" name="Text 61"/>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来源：Yahoo Finance 复权价，研究团队计算（截至 2026 年 10 月 2 日），各公司新闻稿（2026 年 6 月、7 月），路透（2026 年 6 月）</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857039"/>
            <a:ext cx="11582400" cy="354330"/>
          </a:xfrm>
          <a:prstGeom prst="rect">
            <a:avLst/>
          </a:prstGeom>
          <a:noFill/>
          <a:ln/>
        </p:spPr>
        <p:txBody>
          <a:bodyPr wrap="none" lIns="0" tIns="0" rIns="0" bIns="0" rtlCol="0" anchor="t"/>
          <a:lstStyle/>
          <a:p>
            <a:pPr algn="l" indent="0" marL="0">
              <a:buNone/>
            </a:pPr>
            <a:r>
              <a:rPr lang="en-US" sz="2325" dirty="0">
                <a:solidFill>
                  <a:srgbClr val="F2EFE8"/>
                </a:solidFill>
                <a:latin typeface="Georgia" pitchFamily="34" charset="0"/>
                <a:ea typeface="Microsoft YaHei" pitchFamily="34" charset="-122"/>
                <a:cs typeface="Georgia" pitchFamily="34" charset="-120"/>
              </a:rPr>
              <a:t>建议：配置向上游和电力倾斜，云厂商只留回款快的</a:t>
            </a:r>
            <a:endParaRPr lang="en-US" sz="2325" dirty="0">
              <a:latin typeface="Georgia" pitchFamily="34" charset="0"/>
              <a:ea typeface="Microsoft YaHei" pitchFamily="34" charset="-122"/>
              <a:cs typeface="Georgia" pitchFamily="34" charset="-120"/>
            </a:endParaRPr>
          </a:p>
        </p:txBody>
      </p:sp>
      <p:sp>
        <p:nvSpPr>
          <p:cNvPr id="32" name="Shape 30"/>
          <p:cNvSpPr/>
          <p:nvPr/>
        </p:nvSpPr>
        <p:spPr>
          <a:xfrm>
            <a:off x="614363" y="1452563"/>
            <a:ext cx="10963275" cy="4714875"/>
          </a:xfrm>
          <a:prstGeom prst="rect">
            <a:avLst/>
          </a:prstGeom>
          <a:solidFill>
            <a:srgbClr val="171C22"/>
          </a:solidFill>
          <a:ln w="9525">
            <a:solidFill>
              <a:srgbClr val="2A3440"/>
            </a:solidFill>
            <a:prstDash val="solid"/>
          </a:ln>
        </p:spPr>
      </p:sp>
      <p:sp>
        <p:nvSpPr>
          <p:cNvPr id="33" name="Text 31"/>
          <p:cNvSpPr/>
          <p:nvPr/>
        </p:nvSpPr>
        <p:spPr>
          <a:xfrm>
            <a:off x="781050" y="1547750"/>
            <a:ext cx="1141095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三个方案</a:t>
            </a:r>
            <a:endParaRPr lang="en-US" sz="975" dirty="0">
              <a:latin typeface="Microsoft YaHei" pitchFamily="34" charset="0"/>
              <a:ea typeface="Microsoft YaHei" pitchFamily="34" charset="-122"/>
              <a:cs typeface="Microsoft YaHei" pitchFamily="34" charset="-120"/>
            </a:endParaRPr>
          </a:p>
        </p:txBody>
      </p:sp>
      <p:sp>
        <p:nvSpPr>
          <p:cNvPr id="34" name="Shape 32"/>
          <p:cNvSpPr/>
          <p:nvPr/>
        </p:nvSpPr>
        <p:spPr>
          <a:xfrm>
            <a:off x="619125" y="1781175"/>
            <a:ext cx="10953750" cy="9525"/>
          </a:xfrm>
          <a:prstGeom prst="rect">
            <a:avLst/>
          </a:prstGeom>
          <a:solidFill>
            <a:srgbClr val="2A3440"/>
          </a:solidFill>
          <a:ln/>
        </p:spPr>
      </p:sp>
      <p:sp>
        <p:nvSpPr>
          <p:cNvPr id="35" name="Shape 33"/>
          <p:cNvSpPr/>
          <p:nvPr/>
        </p:nvSpPr>
        <p:spPr>
          <a:xfrm>
            <a:off x="5605463" y="1795463"/>
            <a:ext cx="2771775" cy="4257675"/>
          </a:xfrm>
          <a:prstGeom prst="rect">
            <a:avLst/>
          </a:prstGeom>
          <a:solidFill>
            <a:srgbClr val="2A241B"/>
          </a:solidFill>
          <a:ln w="9525">
            <a:solidFill>
              <a:srgbClr val="F0A63C"/>
            </a:solidFill>
            <a:prstDash val="solid"/>
          </a:ln>
        </p:spPr>
      </p:sp>
      <p:sp>
        <p:nvSpPr>
          <p:cNvPr id="36" name="Text 34"/>
          <p:cNvSpPr/>
          <p:nvPr/>
        </p:nvSpPr>
        <p:spPr>
          <a:xfrm>
            <a:off x="2857500" y="1940444"/>
            <a:ext cx="9334500" cy="217170"/>
          </a:xfrm>
          <a:prstGeom prst="rect">
            <a:avLst/>
          </a:prstGeom>
          <a:noFill/>
          <a:ln/>
        </p:spPr>
        <p:txBody>
          <a:bodyPr wrap="none" lIns="0" tIns="0" rIns="0" bIns="0" rtlCol="0" anchor="t"/>
          <a:lstStyle/>
          <a:p>
            <a:pPr algn="l" indent="0" marL="0">
              <a:buNone/>
            </a:pPr>
            <a:r>
              <a:rPr lang="en-US" sz="1425" dirty="0">
                <a:solidFill>
                  <a:srgbClr val="9AA7B4"/>
                </a:solidFill>
                <a:latin typeface="Microsoft YaHei" pitchFamily="34" charset="0"/>
                <a:ea typeface="Microsoft YaHei" pitchFamily="34" charset="-122"/>
                <a:cs typeface="Microsoft YaHei" pitchFamily="34" charset="-120"/>
              </a:rPr>
              <a:t>维持现有配置</a:t>
            </a:r>
            <a:endParaRPr lang="en-US" sz="1425" dirty="0">
              <a:latin typeface="Microsoft YaHei" pitchFamily="34" charset="0"/>
              <a:ea typeface="Microsoft YaHei" pitchFamily="34" charset="-122"/>
              <a:cs typeface="Microsoft YaHei" pitchFamily="34" charset="-120"/>
            </a:endParaRPr>
          </a:p>
        </p:txBody>
      </p:sp>
      <p:sp>
        <p:nvSpPr>
          <p:cNvPr id="37" name="Text 35"/>
          <p:cNvSpPr/>
          <p:nvPr/>
        </p:nvSpPr>
        <p:spPr>
          <a:xfrm>
            <a:off x="5715000" y="1940444"/>
            <a:ext cx="6477000" cy="217170"/>
          </a:xfrm>
          <a:prstGeom prst="rect">
            <a:avLst/>
          </a:prstGeom>
          <a:noFill/>
          <a:ln/>
        </p:spPr>
        <p:txBody>
          <a:bodyPr wrap="none" lIns="0" tIns="0" rIns="0" bIns="0" rtlCol="0" anchor="t"/>
          <a:lstStyle/>
          <a:p>
            <a:pPr algn="l" indent="0" marL="0">
              <a:buNone/>
            </a:pPr>
            <a:r>
              <a:rPr lang="en-US" sz="1425" b="1" dirty="0">
                <a:solidFill>
                  <a:srgbClr val="F0A63C"/>
                </a:solidFill>
                <a:latin typeface="Microsoft YaHei" pitchFamily="34" charset="0"/>
                <a:ea typeface="Microsoft YaHei" pitchFamily="34" charset="-122"/>
                <a:cs typeface="Microsoft YaHei" pitchFamily="34" charset="-120"/>
              </a:rPr>
              <a:t>向上游和电力倾斜（建议）</a:t>
            </a:r>
            <a:endParaRPr lang="en-US" sz="1425" dirty="0">
              <a:latin typeface="Microsoft YaHei" pitchFamily="34" charset="0"/>
              <a:ea typeface="Microsoft YaHei" pitchFamily="34" charset="-122"/>
              <a:cs typeface="Microsoft YaHei" pitchFamily="34" charset="-120"/>
            </a:endParaRPr>
          </a:p>
        </p:txBody>
      </p:sp>
      <p:sp>
        <p:nvSpPr>
          <p:cNvPr id="38" name="Text 36"/>
          <p:cNvSpPr/>
          <p:nvPr/>
        </p:nvSpPr>
        <p:spPr>
          <a:xfrm>
            <a:off x="8572500" y="1940444"/>
            <a:ext cx="3619500" cy="217170"/>
          </a:xfrm>
          <a:prstGeom prst="rect">
            <a:avLst/>
          </a:prstGeom>
          <a:noFill/>
          <a:ln/>
        </p:spPr>
        <p:txBody>
          <a:bodyPr wrap="none" lIns="0" tIns="0" rIns="0" bIns="0" rtlCol="0" anchor="t"/>
          <a:lstStyle/>
          <a:p>
            <a:pPr algn="l" indent="0" marL="0">
              <a:buNone/>
            </a:pPr>
            <a:r>
              <a:rPr lang="en-US" sz="1425" dirty="0">
                <a:solidFill>
                  <a:srgbClr val="9AA7B4"/>
                </a:solidFill>
                <a:latin typeface="Microsoft YaHei" pitchFamily="34" charset="0"/>
                <a:ea typeface="Microsoft YaHei" pitchFamily="34" charset="-122"/>
                <a:cs typeface="Microsoft YaHei" pitchFamily="34" charset="-120"/>
              </a:rPr>
              <a:t>整体减配 AI 链</a:t>
            </a:r>
            <a:endParaRPr lang="en-US" sz="1425" dirty="0">
              <a:latin typeface="Microsoft YaHei" pitchFamily="34" charset="0"/>
              <a:ea typeface="Microsoft YaHei" pitchFamily="34" charset="-122"/>
              <a:cs typeface="Microsoft YaHei" pitchFamily="34" charset="-120"/>
            </a:endParaRPr>
          </a:p>
        </p:txBody>
      </p:sp>
      <p:sp>
        <p:nvSpPr>
          <p:cNvPr id="39" name="Shape 37"/>
          <p:cNvSpPr/>
          <p:nvPr/>
        </p:nvSpPr>
        <p:spPr>
          <a:xfrm>
            <a:off x="619125" y="2324100"/>
            <a:ext cx="10953750" cy="9525"/>
          </a:xfrm>
          <a:prstGeom prst="rect">
            <a:avLst/>
          </a:prstGeom>
          <a:solidFill>
            <a:srgbClr val="2A3440"/>
          </a:solidFill>
          <a:ln/>
        </p:spPr>
      </p:sp>
      <p:sp>
        <p:nvSpPr>
          <p:cNvPr id="40" name="Text 38"/>
          <p:cNvSpPr/>
          <p:nvPr/>
        </p:nvSpPr>
        <p:spPr>
          <a:xfrm>
            <a:off x="838200" y="2529548"/>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做法</a:t>
            </a:r>
            <a:endParaRPr lang="en-US" sz="1125" dirty="0">
              <a:latin typeface="Microsoft YaHei" pitchFamily="34" charset="0"/>
              <a:ea typeface="Microsoft YaHei" pitchFamily="34" charset="-122"/>
              <a:cs typeface="Microsoft YaHei" pitchFamily="34" charset="-120"/>
            </a:endParaRPr>
          </a:p>
        </p:txBody>
      </p:sp>
      <p:sp>
        <p:nvSpPr>
          <p:cNvPr id="41" name="Text 39"/>
          <p:cNvSpPr/>
          <p:nvPr/>
        </p:nvSpPr>
        <p:spPr>
          <a:xfrm>
            <a:off x="2857500" y="2511221"/>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三条线权重不动</a:t>
            </a:r>
            <a:endParaRPr lang="en-US" sz="1275" dirty="0">
              <a:latin typeface="Microsoft YaHei" pitchFamily="34" charset="0"/>
              <a:ea typeface="Microsoft YaHei" pitchFamily="34" charset="-122"/>
              <a:cs typeface="Microsoft YaHei" pitchFamily="34" charset="-120"/>
            </a:endParaRPr>
          </a:p>
        </p:txBody>
      </p:sp>
      <p:sp>
        <p:nvSpPr>
          <p:cNvPr id="42" name="Text 40"/>
          <p:cNvSpPr/>
          <p:nvPr/>
        </p:nvSpPr>
        <p:spPr>
          <a:xfrm>
            <a:off x="5715000" y="251122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算力链保持，电力加配，云厂商只</a:t>
            </a:r>
            <a:endParaRPr lang="en-US" sz="1275" dirty="0">
              <a:latin typeface="Microsoft YaHei" pitchFamily="34" charset="0"/>
              <a:ea typeface="Microsoft YaHei" pitchFamily="34" charset="-122"/>
              <a:cs typeface="Microsoft YaHei" pitchFamily="34" charset="-120"/>
            </a:endParaRPr>
          </a:p>
        </p:txBody>
      </p:sp>
      <p:sp>
        <p:nvSpPr>
          <p:cNvPr id="43" name="Text 41"/>
          <p:cNvSpPr/>
          <p:nvPr/>
        </p:nvSpPr>
        <p:spPr>
          <a:xfrm>
            <a:off x="5715000" y="275887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留回款快的</a:t>
            </a:r>
            <a:endParaRPr lang="en-US" sz="1275" dirty="0">
              <a:latin typeface="Microsoft YaHei" pitchFamily="34" charset="0"/>
              <a:ea typeface="Microsoft YaHei" pitchFamily="34" charset="-122"/>
              <a:cs typeface="Microsoft YaHei" pitchFamily="34" charset="-120"/>
            </a:endParaRPr>
          </a:p>
        </p:txBody>
      </p:sp>
      <p:sp>
        <p:nvSpPr>
          <p:cNvPr id="44" name="Text 42"/>
          <p:cNvSpPr/>
          <p:nvPr/>
        </p:nvSpPr>
        <p:spPr>
          <a:xfrm>
            <a:off x="8572500" y="2511221"/>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三条线同步降权</a:t>
            </a:r>
            <a:endParaRPr lang="en-US" sz="1275" dirty="0">
              <a:latin typeface="Microsoft YaHei" pitchFamily="34" charset="0"/>
              <a:ea typeface="Microsoft YaHei" pitchFamily="34" charset="-122"/>
              <a:cs typeface="Microsoft YaHei" pitchFamily="34" charset="-120"/>
            </a:endParaRPr>
          </a:p>
        </p:txBody>
      </p:sp>
      <p:sp>
        <p:nvSpPr>
          <p:cNvPr id="45" name="Shape 43"/>
          <p:cNvSpPr/>
          <p:nvPr/>
        </p:nvSpPr>
        <p:spPr>
          <a:xfrm>
            <a:off x="619125" y="3257550"/>
            <a:ext cx="10953750" cy="9525"/>
          </a:xfrm>
          <a:prstGeom prst="rect">
            <a:avLst/>
          </a:prstGeom>
          <a:solidFill>
            <a:srgbClr val="2A3440"/>
          </a:solidFill>
          <a:ln/>
        </p:spPr>
      </p:sp>
      <p:sp>
        <p:nvSpPr>
          <p:cNvPr id="46" name="Text 44"/>
          <p:cNvSpPr/>
          <p:nvPr/>
        </p:nvSpPr>
        <p:spPr>
          <a:xfrm>
            <a:off x="838200" y="3462998"/>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依据</a:t>
            </a:r>
            <a:endParaRPr lang="en-US" sz="1125" dirty="0">
              <a:latin typeface="Microsoft YaHei" pitchFamily="34" charset="0"/>
              <a:ea typeface="Microsoft YaHei" pitchFamily="34" charset="-122"/>
              <a:cs typeface="Microsoft YaHei" pitchFamily="34" charset="-120"/>
            </a:endParaRPr>
          </a:p>
        </p:txBody>
      </p:sp>
      <p:sp>
        <p:nvSpPr>
          <p:cNvPr id="47" name="Text 45"/>
          <p:cNvSpPr/>
          <p:nvPr/>
        </p:nvSpPr>
        <p:spPr>
          <a:xfrm>
            <a:off x="2857500" y="3444671"/>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2027 年开支继续上升</a:t>
            </a:r>
            <a:endParaRPr lang="en-US" sz="1275" dirty="0">
              <a:latin typeface="Microsoft YaHei" pitchFamily="34" charset="0"/>
              <a:ea typeface="Microsoft YaHei" pitchFamily="34" charset="-122"/>
              <a:cs typeface="Microsoft YaHei" pitchFamily="34" charset="-120"/>
            </a:endParaRPr>
          </a:p>
        </p:txBody>
      </p:sp>
      <p:sp>
        <p:nvSpPr>
          <p:cNvPr id="48" name="Text 46"/>
          <p:cNvSpPr/>
          <p:nvPr/>
        </p:nvSpPr>
        <p:spPr>
          <a:xfrm>
            <a:off x="5715000" y="344467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钱先流向上游，瓶颈转向电力</a:t>
            </a:r>
            <a:endParaRPr lang="en-US" sz="1275" dirty="0">
              <a:latin typeface="Microsoft YaHei" pitchFamily="34" charset="0"/>
              <a:ea typeface="Microsoft YaHei" pitchFamily="34" charset="-122"/>
              <a:cs typeface="Microsoft YaHei" pitchFamily="34" charset="-120"/>
            </a:endParaRPr>
          </a:p>
        </p:txBody>
      </p:sp>
      <p:sp>
        <p:nvSpPr>
          <p:cNvPr id="49" name="Text 47"/>
          <p:cNvSpPr/>
          <p:nvPr/>
        </p:nvSpPr>
        <p:spPr>
          <a:xfrm>
            <a:off x="8572500" y="3444671"/>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自有现金见底，需求集中</a:t>
            </a:r>
            <a:endParaRPr lang="en-US" sz="1275" dirty="0">
              <a:latin typeface="Microsoft YaHei" pitchFamily="34" charset="0"/>
              <a:ea typeface="Microsoft YaHei" pitchFamily="34" charset="-122"/>
              <a:cs typeface="Microsoft YaHei" pitchFamily="34" charset="-120"/>
            </a:endParaRPr>
          </a:p>
        </p:txBody>
      </p:sp>
      <p:sp>
        <p:nvSpPr>
          <p:cNvPr id="50" name="Shape 48"/>
          <p:cNvSpPr/>
          <p:nvPr/>
        </p:nvSpPr>
        <p:spPr>
          <a:xfrm>
            <a:off x="619125" y="4191000"/>
            <a:ext cx="10953750" cy="9525"/>
          </a:xfrm>
          <a:prstGeom prst="rect">
            <a:avLst/>
          </a:prstGeom>
          <a:solidFill>
            <a:srgbClr val="2A3440"/>
          </a:solidFill>
          <a:ln/>
        </p:spPr>
      </p:sp>
      <p:sp>
        <p:nvSpPr>
          <p:cNvPr id="51" name="Text 49"/>
          <p:cNvSpPr/>
          <p:nvPr/>
        </p:nvSpPr>
        <p:spPr>
          <a:xfrm>
            <a:off x="838200" y="4396448"/>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主要风险</a:t>
            </a:r>
            <a:endParaRPr lang="en-US" sz="1125" dirty="0">
              <a:latin typeface="Microsoft YaHei" pitchFamily="34" charset="0"/>
              <a:ea typeface="Microsoft YaHei" pitchFamily="34" charset="-122"/>
              <a:cs typeface="Microsoft YaHei" pitchFamily="34" charset="-120"/>
            </a:endParaRPr>
          </a:p>
        </p:txBody>
      </p:sp>
      <p:sp>
        <p:nvSpPr>
          <p:cNvPr id="52" name="Text 50"/>
          <p:cNvSpPr/>
          <p:nvPr/>
        </p:nvSpPr>
        <p:spPr>
          <a:xfrm>
            <a:off x="2857500" y="4378121"/>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融资一紧，云厂商先跌</a:t>
            </a:r>
            <a:endParaRPr lang="en-US" sz="1275" dirty="0">
              <a:latin typeface="Microsoft YaHei" pitchFamily="34" charset="0"/>
              <a:ea typeface="Microsoft YaHei" pitchFamily="34" charset="-122"/>
              <a:cs typeface="Microsoft YaHei" pitchFamily="34" charset="-120"/>
            </a:endParaRPr>
          </a:p>
        </p:txBody>
      </p:sp>
      <p:sp>
        <p:nvSpPr>
          <p:cNvPr id="53" name="Text 51"/>
          <p:cNvSpPr/>
          <p:nvPr/>
        </p:nvSpPr>
        <p:spPr>
          <a:xfrm>
            <a:off x="5715000" y="437812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电力受政策和电价牵制</a:t>
            </a:r>
            <a:endParaRPr lang="en-US" sz="1275" dirty="0">
              <a:latin typeface="Microsoft YaHei" pitchFamily="34" charset="0"/>
              <a:ea typeface="Microsoft YaHei" pitchFamily="34" charset="-122"/>
              <a:cs typeface="Microsoft YaHei" pitchFamily="34" charset="-120"/>
            </a:endParaRPr>
          </a:p>
        </p:txBody>
      </p:sp>
      <p:sp>
        <p:nvSpPr>
          <p:cNvPr id="54" name="Text 52"/>
          <p:cNvSpPr/>
          <p:nvPr/>
        </p:nvSpPr>
        <p:spPr>
          <a:xfrm>
            <a:off x="8572500" y="4378121"/>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开支仍在上调，过早离场</a:t>
            </a:r>
            <a:endParaRPr lang="en-US" sz="1275" dirty="0">
              <a:latin typeface="Microsoft YaHei" pitchFamily="34" charset="0"/>
              <a:ea typeface="Microsoft YaHei" pitchFamily="34" charset="-122"/>
              <a:cs typeface="Microsoft YaHei" pitchFamily="34" charset="-120"/>
            </a:endParaRPr>
          </a:p>
        </p:txBody>
      </p:sp>
      <p:sp>
        <p:nvSpPr>
          <p:cNvPr id="55" name="Shape 53"/>
          <p:cNvSpPr/>
          <p:nvPr/>
        </p:nvSpPr>
        <p:spPr>
          <a:xfrm>
            <a:off x="619125" y="5124450"/>
            <a:ext cx="10953750" cy="9525"/>
          </a:xfrm>
          <a:prstGeom prst="rect">
            <a:avLst/>
          </a:prstGeom>
          <a:solidFill>
            <a:srgbClr val="2A3440"/>
          </a:solidFill>
          <a:ln/>
        </p:spPr>
      </p:sp>
      <p:sp>
        <p:nvSpPr>
          <p:cNvPr id="56" name="Text 54"/>
          <p:cNvSpPr/>
          <p:nvPr/>
        </p:nvSpPr>
        <p:spPr>
          <a:xfrm>
            <a:off x="838200" y="5329898"/>
            <a:ext cx="11353800" cy="171450"/>
          </a:xfrm>
          <a:prstGeom prst="rect">
            <a:avLst/>
          </a:prstGeom>
          <a:noFill/>
          <a:ln/>
        </p:spPr>
        <p:txBody>
          <a:bodyPr wrap="none" lIns="0" tIns="0" rIns="0" bIns="0" rtlCol="0" anchor="t"/>
          <a:lstStyle/>
          <a:p>
            <a:pPr algn="l" indent="0" marL="0">
              <a:buNone/>
            </a:pPr>
            <a:r>
              <a:rPr lang="en-US" sz="1125" dirty="0">
                <a:solidFill>
                  <a:srgbClr val="9AA7B4"/>
                </a:solidFill>
                <a:latin typeface="Microsoft YaHei" pitchFamily="34" charset="0"/>
                <a:ea typeface="Microsoft YaHei" pitchFamily="34" charset="-122"/>
                <a:cs typeface="Microsoft YaHei" pitchFamily="34" charset="-120"/>
              </a:rPr>
              <a:t>改主意的信号</a:t>
            </a:r>
            <a:endParaRPr lang="en-US" sz="1125" dirty="0">
              <a:latin typeface="Microsoft YaHei" pitchFamily="34" charset="0"/>
              <a:ea typeface="Microsoft YaHei" pitchFamily="34" charset="-122"/>
              <a:cs typeface="Microsoft YaHei" pitchFamily="34" charset="-120"/>
            </a:endParaRPr>
          </a:p>
        </p:txBody>
      </p:sp>
      <p:sp>
        <p:nvSpPr>
          <p:cNvPr id="57" name="Text 55"/>
          <p:cNvSpPr/>
          <p:nvPr/>
        </p:nvSpPr>
        <p:spPr>
          <a:xfrm>
            <a:off x="2857500" y="5311571"/>
            <a:ext cx="9334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任何一家下调指引</a:t>
            </a:r>
            <a:endParaRPr lang="en-US" sz="1275" dirty="0">
              <a:latin typeface="Microsoft YaHei" pitchFamily="34" charset="0"/>
              <a:ea typeface="Microsoft YaHei" pitchFamily="34" charset="-122"/>
              <a:cs typeface="Microsoft YaHei" pitchFamily="34" charset="-120"/>
            </a:endParaRPr>
          </a:p>
        </p:txBody>
      </p:sp>
      <p:sp>
        <p:nvSpPr>
          <p:cNvPr id="58" name="Text 56"/>
          <p:cNvSpPr/>
          <p:nvPr/>
        </p:nvSpPr>
        <p:spPr>
          <a:xfrm>
            <a:off x="5715000" y="5311571"/>
            <a:ext cx="6477000" cy="194310"/>
          </a:xfrm>
          <a:prstGeom prst="rect">
            <a:avLst/>
          </a:prstGeom>
          <a:noFill/>
          <a:ln/>
        </p:spPr>
        <p:txBody>
          <a:bodyPr wrap="none" lIns="0" tIns="0" rIns="0" bIns="0" rtlCol="0" anchor="t"/>
          <a:lstStyle/>
          <a:p>
            <a:pPr algn="l" indent="0" marL="0">
              <a:buNone/>
            </a:pPr>
            <a:r>
              <a:rPr lang="en-US" sz="1275" b="1" dirty="0">
                <a:solidFill>
                  <a:srgbClr val="F2EFE8"/>
                </a:solidFill>
                <a:latin typeface="Microsoft YaHei" pitchFamily="34" charset="0"/>
                <a:ea typeface="Microsoft YaHei" pitchFamily="34" charset="-122"/>
                <a:cs typeface="Microsoft YaHei" pitchFamily="34" charset="-120"/>
              </a:rPr>
              <a:t>融资成本跳升或实验室收入失速</a:t>
            </a:r>
            <a:endParaRPr lang="en-US" sz="1275" dirty="0">
              <a:latin typeface="Microsoft YaHei" pitchFamily="34" charset="0"/>
              <a:ea typeface="Microsoft YaHei" pitchFamily="34" charset="-122"/>
              <a:cs typeface="Microsoft YaHei" pitchFamily="34" charset="-120"/>
            </a:endParaRPr>
          </a:p>
        </p:txBody>
      </p:sp>
      <p:sp>
        <p:nvSpPr>
          <p:cNvPr id="59" name="Text 57"/>
          <p:cNvSpPr/>
          <p:nvPr/>
        </p:nvSpPr>
        <p:spPr>
          <a:xfrm>
            <a:off x="8572500" y="5311571"/>
            <a:ext cx="3619500" cy="194310"/>
          </a:xfrm>
          <a:prstGeom prst="rect">
            <a:avLst/>
          </a:prstGeom>
          <a:noFill/>
          <a:ln/>
        </p:spPr>
        <p:txBody>
          <a:bodyPr wrap="none" lIns="0" tIns="0" rIns="0" bIns="0" rtlCol="0" anchor="t"/>
          <a:lstStyle/>
          <a:p>
            <a:pPr algn="l" indent="0" marL="0">
              <a:buNone/>
            </a:pPr>
            <a:r>
              <a:rPr lang="en-US" sz="1275" dirty="0">
                <a:solidFill>
                  <a:srgbClr val="C2C7CB"/>
                </a:solidFill>
                <a:latin typeface="Microsoft YaHei" pitchFamily="34" charset="0"/>
                <a:ea typeface="Microsoft YaHei" pitchFamily="34" charset="-122"/>
                <a:cs typeface="Microsoft YaHei" pitchFamily="34" charset="-120"/>
              </a:rPr>
              <a:t>2027 年指引继续上调</a:t>
            </a:r>
            <a:endParaRPr lang="en-US" sz="1275" dirty="0">
              <a:latin typeface="Microsoft YaHei" pitchFamily="34" charset="0"/>
              <a:ea typeface="Microsoft YaHei" pitchFamily="34" charset="-122"/>
              <a:cs typeface="Microsoft YaHei" pitchFamily="34" charset="-120"/>
            </a:endParaRPr>
          </a:p>
        </p:txBody>
      </p:sp>
      <p:sp>
        <p:nvSpPr>
          <p:cNvPr id="60" name="Text 58"/>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研究判断，不是公司指引。「回款快」指云收入在加速、自由现金流仍为正</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295275"/>
          </a:xfrm>
          <a:prstGeom prst="rect">
            <a:avLst/>
          </a:prstGeom>
          <a:solidFill>
            <a:srgbClr val="151B23"/>
          </a:solidFill>
          <a:ln/>
        </p:spPr>
      </p:sp>
      <p:sp>
        <p:nvSpPr>
          <p:cNvPr id="3" name="Shape 1"/>
          <p:cNvSpPr/>
          <p:nvPr/>
        </p:nvSpPr>
        <p:spPr>
          <a:xfrm>
            <a:off x="0" y="285750"/>
            <a:ext cx="12192000" cy="295275"/>
          </a:xfrm>
          <a:prstGeom prst="rect">
            <a:avLst/>
          </a:prstGeom>
          <a:solidFill>
            <a:srgbClr val="151B22"/>
          </a:solidFill>
          <a:ln/>
        </p:spPr>
      </p:sp>
      <p:sp>
        <p:nvSpPr>
          <p:cNvPr id="4" name="Shape 2"/>
          <p:cNvSpPr/>
          <p:nvPr/>
        </p:nvSpPr>
        <p:spPr>
          <a:xfrm>
            <a:off x="0" y="571500"/>
            <a:ext cx="12192000" cy="295275"/>
          </a:xfrm>
          <a:prstGeom prst="rect">
            <a:avLst/>
          </a:prstGeom>
          <a:solidFill>
            <a:srgbClr val="141A22"/>
          </a:solidFill>
          <a:ln/>
        </p:spPr>
      </p:sp>
      <p:sp>
        <p:nvSpPr>
          <p:cNvPr id="5" name="Shape 3"/>
          <p:cNvSpPr/>
          <p:nvPr/>
        </p:nvSpPr>
        <p:spPr>
          <a:xfrm>
            <a:off x="0" y="857250"/>
            <a:ext cx="12192000" cy="295275"/>
          </a:xfrm>
          <a:prstGeom prst="rect">
            <a:avLst/>
          </a:prstGeom>
          <a:solidFill>
            <a:srgbClr val="141A21"/>
          </a:solidFill>
          <a:ln/>
        </p:spPr>
      </p:sp>
      <p:sp>
        <p:nvSpPr>
          <p:cNvPr id="6" name="Shape 4"/>
          <p:cNvSpPr/>
          <p:nvPr/>
        </p:nvSpPr>
        <p:spPr>
          <a:xfrm>
            <a:off x="0" y="1143000"/>
            <a:ext cx="12192000" cy="295275"/>
          </a:xfrm>
          <a:prstGeom prst="rect">
            <a:avLst/>
          </a:prstGeom>
          <a:solidFill>
            <a:srgbClr val="131921"/>
          </a:solidFill>
          <a:ln/>
        </p:spPr>
      </p:sp>
      <p:sp>
        <p:nvSpPr>
          <p:cNvPr id="7" name="Shape 5"/>
          <p:cNvSpPr/>
          <p:nvPr/>
        </p:nvSpPr>
        <p:spPr>
          <a:xfrm>
            <a:off x="0" y="1428750"/>
            <a:ext cx="12192000" cy="295275"/>
          </a:xfrm>
          <a:prstGeom prst="rect">
            <a:avLst/>
          </a:prstGeom>
          <a:solidFill>
            <a:srgbClr val="131920"/>
          </a:solidFill>
          <a:ln/>
        </p:spPr>
      </p:sp>
      <p:sp>
        <p:nvSpPr>
          <p:cNvPr id="8" name="Shape 6"/>
          <p:cNvSpPr/>
          <p:nvPr/>
        </p:nvSpPr>
        <p:spPr>
          <a:xfrm>
            <a:off x="0" y="1714500"/>
            <a:ext cx="12192000" cy="295275"/>
          </a:xfrm>
          <a:prstGeom prst="rect">
            <a:avLst/>
          </a:prstGeom>
          <a:solidFill>
            <a:srgbClr val="131820"/>
          </a:solidFill>
          <a:ln/>
        </p:spPr>
      </p:sp>
      <p:sp>
        <p:nvSpPr>
          <p:cNvPr id="9" name="Shape 7"/>
          <p:cNvSpPr/>
          <p:nvPr/>
        </p:nvSpPr>
        <p:spPr>
          <a:xfrm>
            <a:off x="0" y="2000250"/>
            <a:ext cx="12192000" cy="295275"/>
          </a:xfrm>
          <a:prstGeom prst="rect">
            <a:avLst/>
          </a:prstGeom>
          <a:solidFill>
            <a:srgbClr val="12181F"/>
          </a:solidFill>
          <a:ln/>
        </p:spPr>
      </p:sp>
      <p:sp>
        <p:nvSpPr>
          <p:cNvPr id="10" name="Shape 8"/>
          <p:cNvSpPr/>
          <p:nvPr/>
        </p:nvSpPr>
        <p:spPr>
          <a:xfrm>
            <a:off x="0" y="2286000"/>
            <a:ext cx="12192000" cy="295275"/>
          </a:xfrm>
          <a:prstGeom prst="rect">
            <a:avLst/>
          </a:prstGeom>
          <a:solidFill>
            <a:srgbClr val="12171E"/>
          </a:solidFill>
          <a:ln/>
        </p:spPr>
      </p:sp>
      <p:sp>
        <p:nvSpPr>
          <p:cNvPr id="11" name="Shape 9"/>
          <p:cNvSpPr/>
          <p:nvPr/>
        </p:nvSpPr>
        <p:spPr>
          <a:xfrm>
            <a:off x="0" y="2571750"/>
            <a:ext cx="12192000" cy="295275"/>
          </a:xfrm>
          <a:prstGeom prst="rect">
            <a:avLst/>
          </a:prstGeom>
          <a:solidFill>
            <a:srgbClr val="11171E"/>
          </a:solidFill>
          <a:ln/>
        </p:spPr>
      </p:sp>
      <p:sp>
        <p:nvSpPr>
          <p:cNvPr id="12" name="Shape 10"/>
          <p:cNvSpPr/>
          <p:nvPr/>
        </p:nvSpPr>
        <p:spPr>
          <a:xfrm>
            <a:off x="0" y="2857500"/>
            <a:ext cx="12192000" cy="295275"/>
          </a:xfrm>
          <a:prstGeom prst="rect">
            <a:avLst/>
          </a:prstGeom>
          <a:solidFill>
            <a:srgbClr val="11161D"/>
          </a:solidFill>
          <a:ln/>
        </p:spPr>
      </p:sp>
      <p:sp>
        <p:nvSpPr>
          <p:cNvPr id="13" name="Shape 11"/>
          <p:cNvSpPr/>
          <p:nvPr/>
        </p:nvSpPr>
        <p:spPr>
          <a:xfrm>
            <a:off x="0" y="3143250"/>
            <a:ext cx="12192000" cy="295275"/>
          </a:xfrm>
          <a:prstGeom prst="rect">
            <a:avLst/>
          </a:prstGeom>
          <a:solidFill>
            <a:srgbClr val="11161D"/>
          </a:solidFill>
          <a:ln/>
        </p:spPr>
      </p:sp>
      <p:sp>
        <p:nvSpPr>
          <p:cNvPr id="14" name="Shape 12"/>
          <p:cNvSpPr/>
          <p:nvPr/>
        </p:nvSpPr>
        <p:spPr>
          <a:xfrm>
            <a:off x="0" y="3429000"/>
            <a:ext cx="12192000" cy="295275"/>
          </a:xfrm>
          <a:prstGeom prst="rect">
            <a:avLst/>
          </a:prstGeom>
          <a:solidFill>
            <a:srgbClr val="10151C"/>
          </a:solidFill>
          <a:ln/>
        </p:spPr>
      </p:sp>
      <p:sp>
        <p:nvSpPr>
          <p:cNvPr id="15" name="Shape 13"/>
          <p:cNvSpPr/>
          <p:nvPr/>
        </p:nvSpPr>
        <p:spPr>
          <a:xfrm>
            <a:off x="0" y="3714750"/>
            <a:ext cx="12192000" cy="295275"/>
          </a:xfrm>
          <a:prstGeom prst="rect">
            <a:avLst/>
          </a:prstGeom>
          <a:solidFill>
            <a:srgbClr val="10151C"/>
          </a:solidFill>
          <a:ln/>
        </p:spPr>
      </p:sp>
      <p:sp>
        <p:nvSpPr>
          <p:cNvPr id="16" name="Shape 14"/>
          <p:cNvSpPr/>
          <p:nvPr/>
        </p:nvSpPr>
        <p:spPr>
          <a:xfrm>
            <a:off x="0" y="4000500"/>
            <a:ext cx="12192000" cy="295275"/>
          </a:xfrm>
          <a:prstGeom prst="rect">
            <a:avLst/>
          </a:prstGeom>
          <a:solidFill>
            <a:srgbClr val="10141B"/>
          </a:solidFill>
          <a:ln/>
        </p:spPr>
      </p:sp>
      <p:sp>
        <p:nvSpPr>
          <p:cNvPr id="17" name="Shape 15"/>
          <p:cNvSpPr/>
          <p:nvPr/>
        </p:nvSpPr>
        <p:spPr>
          <a:xfrm>
            <a:off x="0" y="4286250"/>
            <a:ext cx="12192000" cy="295275"/>
          </a:xfrm>
          <a:prstGeom prst="rect">
            <a:avLst/>
          </a:prstGeom>
          <a:solidFill>
            <a:srgbClr val="0F141B"/>
          </a:solidFill>
          <a:ln/>
        </p:spPr>
      </p:sp>
      <p:sp>
        <p:nvSpPr>
          <p:cNvPr id="18" name="Shape 16"/>
          <p:cNvSpPr/>
          <p:nvPr/>
        </p:nvSpPr>
        <p:spPr>
          <a:xfrm>
            <a:off x="0" y="4572000"/>
            <a:ext cx="12192000" cy="295275"/>
          </a:xfrm>
          <a:prstGeom prst="rect">
            <a:avLst/>
          </a:prstGeom>
          <a:solidFill>
            <a:srgbClr val="0F131A"/>
          </a:solidFill>
          <a:ln/>
        </p:spPr>
      </p:sp>
      <p:sp>
        <p:nvSpPr>
          <p:cNvPr id="19" name="Shape 17"/>
          <p:cNvSpPr/>
          <p:nvPr/>
        </p:nvSpPr>
        <p:spPr>
          <a:xfrm>
            <a:off x="0" y="4857750"/>
            <a:ext cx="12192000" cy="295275"/>
          </a:xfrm>
          <a:prstGeom prst="rect">
            <a:avLst/>
          </a:prstGeom>
          <a:solidFill>
            <a:srgbClr val="0E1319"/>
          </a:solidFill>
          <a:ln/>
        </p:spPr>
      </p:sp>
      <p:sp>
        <p:nvSpPr>
          <p:cNvPr id="20" name="Shape 18"/>
          <p:cNvSpPr/>
          <p:nvPr/>
        </p:nvSpPr>
        <p:spPr>
          <a:xfrm>
            <a:off x="0" y="5143500"/>
            <a:ext cx="12192000" cy="295275"/>
          </a:xfrm>
          <a:prstGeom prst="rect">
            <a:avLst/>
          </a:prstGeom>
          <a:solidFill>
            <a:srgbClr val="0E1219"/>
          </a:solidFill>
          <a:ln/>
        </p:spPr>
      </p:sp>
      <p:sp>
        <p:nvSpPr>
          <p:cNvPr id="21" name="Shape 19"/>
          <p:cNvSpPr/>
          <p:nvPr/>
        </p:nvSpPr>
        <p:spPr>
          <a:xfrm>
            <a:off x="0" y="5429250"/>
            <a:ext cx="12192000" cy="295275"/>
          </a:xfrm>
          <a:prstGeom prst="rect">
            <a:avLst/>
          </a:prstGeom>
          <a:solidFill>
            <a:srgbClr val="0E1218"/>
          </a:solidFill>
          <a:ln/>
        </p:spPr>
      </p:sp>
      <p:sp>
        <p:nvSpPr>
          <p:cNvPr id="22" name="Shape 20"/>
          <p:cNvSpPr/>
          <p:nvPr/>
        </p:nvSpPr>
        <p:spPr>
          <a:xfrm>
            <a:off x="0" y="5715000"/>
            <a:ext cx="12192000" cy="295275"/>
          </a:xfrm>
          <a:prstGeom prst="rect">
            <a:avLst/>
          </a:prstGeom>
          <a:solidFill>
            <a:srgbClr val="0D1118"/>
          </a:solidFill>
          <a:ln/>
        </p:spPr>
      </p:sp>
      <p:sp>
        <p:nvSpPr>
          <p:cNvPr id="23" name="Shape 21"/>
          <p:cNvSpPr/>
          <p:nvPr/>
        </p:nvSpPr>
        <p:spPr>
          <a:xfrm>
            <a:off x="0" y="6000750"/>
            <a:ext cx="12192000" cy="295275"/>
          </a:xfrm>
          <a:prstGeom prst="rect">
            <a:avLst/>
          </a:prstGeom>
          <a:solidFill>
            <a:srgbClr val="0D1117"/>
          </a:solidFill>
          <a:ln/>
        </p:spPr>
      </p:sp>
      <p:sp>
        <p:nvSpPr>
          <p:cNvPr id="24" name="Shape 22"/>
          <p:cNvSpPr/>
          <p:nvPr/>
        </p:nvSpPr>
        <p:spPr>
          <a:xfrm>
            <a:off x="0" y="6286500"/>
            <a:ext cx="12192000" cy="295275"/>
          </a:xfrm>
          <a:prstGeom prst="rect">
            <a:avLst/>
          </a:prstGeom>
          <a:solidFill>
            <a:srgbClr val="0C1017"/>
          </a:solidFill>
          <a:ln/>
        </p:spPr>
      </p:sp>
      <p:sp>
        <p:nvSpPr>
          <p:cNvPr id="25" name="Shape 23"/>
          <p:cNvSpPr/>
          <p:nvPr/>
        </p:nvSpPr>
        <p:spPr>
          <a:xfrm>
            <a:off x="0" y="6572250"/>
            <a:ext cx="12192000" cy="295275"/>
          </a:xfrm>
          <a:prstGeom prst="rect">
            <a:avLst/>
          </a:prstGeom>
          <a:solidFill>
            <a:srgbClr val="0C1016"/>
          </a:solidFill>
          <a:ln/>
        </p:spPr>
      </p:sp>
      <p:sp>
        <p:nvSpPr>
          <p:cNvPr id="26" name="Shape 24"/>
          <p:cNvSpPr/>
          <p:nvPr/>
        </p:nvSpPr>
        <p:spPr>
          <a:xfrm>
            <a:off x="0" y="0"/>
            <a:ext cx="12192000" cy="295275"/>
          </a:xfrm>
          <a:prstGeom prst="rect">
            <a:avLst/>
          </a:prstGeom>
          <a:solidFill>
            <a:srgbClr val="0B0F15"/>
          </a:solidFill>
          <a:ln/>
        </p:spPr>
      </p:sp>
      <p:sp>
        <p:nvSpPr>
          <p:cNvPr id="27" name="Shape 25"/>
          <p:cNvSpPr/>
          <p:nvPr/>
        </p:nvSpPr>
        <p:spPr>
          <a:xfrm>
            <a:off x="0" y="295275"/>
            <a:ext cx="12192000" cy="9525"/>
          </a:xfrm>
          <a:prstGeom prst="rect">
            <a:avLst/>
          </a:prstGeom>
          <a:solidFill>
            <a:srgbClr val="2A3440"/>
          </a:solidFill>
          <a:ln/>
        </p:spPr>
      </p:sp>
      <p:sp>
        <p:nvSpPr>
          <p:cNvPr id="28" name="Shape 26"/>
          <p:cNvSpPr/>
          <p:nvPr/>
        </p:nvSpPr>
        <p:spPr>
          <a:xfrm>
            <a:off x="609600" y="123825"/>
            <a:ext cx="57150" cy="57150"/>
          </a:xfrm>
          <a:prstGeom prst="ellipse">
            <a:avLst/>
          </a:prstGeom>
          <a:solidFill>
            <a:srgbClr val="F0A63C"/>
          </a:solidFill>
          <a:ln/>
        </p:spPr>
      </p:sp>
      <p:sp>
        <p:nvSpPr>
          <p:cNvPr id="29" name="Text 27"/>
          <p:cNvSpPr/>
          <p:nvPr/>
        </p:nvSpPr>
        <p:spPr>
          <a:xfrm>
            <a:off x="742950" y="90064"/>
            <a:ext cx="11449050" cy="137160"/>
          </a:xfrm>
          <a:prstGeom prst="rect">
            <a:avLst/>
          </a:prstGeom>
          <a:noFill/>
          <a:ln/>
        </p:spPr>
        <p:txBody>
          <a:bodyPr wrap="none" lIns="0" tIns="0" rIns="0" bIns="0" rtlCol="0" anchor="t"/>
          <a:lstStyle/>
          <a:p>
            <a:pPr algn="l" indent="0" marL="0">
              <a:buNone/>
            </a:pPr>
            <a:r>
              <a:rPr lang="en-US" sz="900" dirty="0">
                <a:solidFill>
                  <a:srgbClr val="9AA7B4"/>
                </a:solidFill>
                <a:latin typeface="Microsoft YaHei" pitchFamily="34" charset="0"/>
                <a:ea typeface="Microsoft YaHei" pitchFamily="34" charset="-122"/>
                <a:cs typeface="Microsoft YaHei" pitchFamily="34" charset="-120"/>
              </a:rPr>
              <a:t>行业研究 · 投委会专题</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0" y="90064"/>
            <a:ext cx="11582400" cy="137160"/>
          </a:xfrm>
          <a:prstGeom prst="rect">
            <a:avLst/>
          </a:prstGeom>
          <a:noFill/>
          <a:ln/>
        </p:spPr>
        <p:txBody>
          <a:bodyPr wrap="none" lIns="0" tIns="0" rIns="0" bIns="0" rtlCol="0" anchor="t"/>
          <a:lstStyle/>
          <a:p>
            <a:pPr algn="r" indent="0" marL="0">
              <a:buNone/>
            </a:pPr>
            <a:r>
              <a:rPr lang="en-US" sz="900" dirty="0">
                <a:solidFill>
                  <a:srgbClr val="9AA7B4"/>
                </a:solidFill>
                <a:latin typeface="Microsoft YaHei" pitchFamily="34" charset="0"/>
                <a:ea typeface="Microsoft YaHei" pitchFamily="34" charset="-122"/>
                <a:cs typeface="Microsoft YaHei" pitchFamily="34" charset="-120"/>
              </a:rPr>
              <a:t>2026 年 10 月</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609600" y="1167473"/>
            <a:ext cx="11582400" cy="171450"/>
          </a:xfrm>
          <a:prstGeom prst="rect">
            <a:avLst/>
          </a:prstGeom>
          <a:noFill/>
          <a:ln/>
        </p:spPr>
        <p:txBody>
          <a:bodyPr wrap="none" lIns="0" tIns="0" rIns="0" bIns="0" rtlCol="0" anchor="t"/>
          <a:lstStyle/>
          <a:p>
            <a:pPr algn="l" indent="0" marL="0">
              <a:buNone/>
            </a:pPr>
            <a:r>
              <a:rPr lang="en-US" sz="1125" dirty="0">
                <a:solidFill>
                  <a:srgbClr val="F0A63C"/>
                </a:solidFill>
                <a:latin typeface="Microsoft YaHei" pitchFamily="34" charset="0"/>
                <a:ea typeface="Microsoft YaHei" pitchFamily="34" charset="-122"/>
                <a:cs typeface="Microsoft YaHei" pitchFamily="34" charset="-120"/>
              </a:rPr>
              <a:t>请投委会定</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609600" y="2234948"/>
            <a:ext cx="11582400" cy="594360"/>
          </a:xfrm>
          <a:prstGeom prst="rect">
            <a:avLst/>
          </a:prstGeom>
          <a:noFill/>
          <a:ln/>
        </p:spPr>
        <p:txBody>
          <a:bodyPr wrap="none" lIns="0" tIns="0" rIns="0" bIns="0" rtlCol="0" anchor="t"/>
          <a:lstStyle/>
          <a:p>
            <a:pPr algn="l" indent="0" marL="0">
              <a:buNone/>
            </a:pPr>
            <a:r>
              <a:rPr lang="en-US" sz="3900" dirty="0">
                <a:solidFill>
                  <a:srgbClr val="F2EFE8"/>
                </a:solidFill>
                <a:latin typeface="Georgia" pitchFamily="34" charset="0"/>
                <a:ea typeface="Microsoft YaHei" pitchFamily="34" charset="-122"/>
                <a:cs typeface="Georgia" pitchFamily="34" charset="-120"/>
              </a:rPr>
              <a:t>向</a:t>
            </a:r>
            <a:pPr algn="l" indent="0" marL="0">
              <a:buNone/>
            </a:pPr>
            <a:r>
              <a:rPr lang="en-US" sz="3900" dirty="0">
                <a:solidFill>
                  <a:srgbClr val="F0A63C"/>
                </a:solidFill>
                <a:latin typeface="Georgia" pitchFamily="34" charset="0"/>
                <a:ea typeface="Microsoft YaHei" pitchFamily="34" charset="-122"/>
                <a:cs typeface="Georgia" pitchFamily="34" charset="-120"/>
              </a:rPr>
              <a:t>上游和电力</a:t>
            </a:r>
            <a:pPr algn="l" indent="0" marL="0">
              <a:buNone/>
            </a:pPr>
            <a:r>
              <a:rPr lang="en-US" sz="3900" dirty="0">
                <a:solidFill>
                  <a:srgbClr val="F2EFE8"/>
                </a:solidFill>
                <a:latin typeface="Georgia" pitchFamily="34" charset="0"/>
                <a:ea typeface="Microsoft YaHei" pitchFamily="34" charset="-122"/>
                <a:cs typeface="Georgia" pitchFamily="34" charset="-120"/>
              </a:rPr>
              <a:t>倾斜，云厂商只留回款快的</a:t>
            </a:r>
            <a:endParaRPr lang="en-US" sz="3900" dirty="0">
              <a:latin typeface="Georgia" pitchFamily="34" charset="0"/>
              <a:ea typeface="Microsoft YaHei" pitchFamily="34" charset="-122"/>
              <a:cs typeface="Georgia" pitchFamily="34" charset="-120"/>
            </a:endParaRPr>
          </a:p>
        </p:txBody>
      </p:sp>
      <p:sp>
        <p:nvSpPr>
          <p:cNvPr id="33" name="Shape 31"/>
          <p:cNvSpPr/>
          <p:nvPr/>
        </p:nvSpPr>
        <p:spPr>
          <a:xfrm>
            <a:off x="609600" y="3238500"/>
            <a:ext cx="10972800" cy="9525"/>
          </a:xfrm>
          <a:prstGeom prst="rect">
            <a:avLst/>
          </a:prstGeom>
          <a:solidFill>
            <a:srgbClr val="2A3440"/>
          </a:solidFill>
          <a:ln/>
        </p:spPr>
      </p:sp>
      <p:sp>
        <p:nvSpPr>
          <p:cNvPr id="34" name="Text 32"/>
          <p:cNvSpPr/>
          <p:nvPr/>
        </p:nvSpPr>
        <p:spPr>
          <a:xfrm>
            <a:off x="609600" y="3462637"/>
            <a:ext cx="11582400" cy="160020"/>
          </a:xfrm>
          <a:prstGeom prst="rect">
            <a:avLst/>
          </a:prstGeom>
          <a:noFill/>
          <a:ln/>
        </p:spPr>
        <p:txBody>
          <a:bodyPr wrap="none" lIns="0" tIns="0" rIns="0" bIns="0" rtlCol="0" anchor="t"/>
          <a:lstStyle/>
          <a:p>
            <a:pPr algn="l" indent="0" marL="0">
              <a:buNone/>
            </a:pPr>
            <a:r>
              <a:rPr lang="en-US" sz="1050" dirty="0">
                <a:solidFill>
                  <a:srgbClr val="9AA7B4"/>
                </a:solidFill>
                <a:latin typeface="Microsoft YaHei" pitchFamily="34" charset="0"/>
                <a:ea typeface="Microsoft YaHei" pitchFamily="34" charset="-122"/>
                <a:cs typeface="Microsoft YaHei" pitchFamily="34" charset="-120"/>
              </a:rPr>
              <a:t>接下来盯三个信号</a:t>
            </a:r>
            <a:endParaRPr lang="en-US" sz="1050" dirty="0">
              <a:latin typeface="Microsoft YaHei" pitchFamily="34" charset="0"/>
              <a:ea typeface="Microsoft YaHei" pitchFamily="34" charset="-122"/>
              <a:cs typeface="Microsoft YaHei" pitchFamily="34" charset="-120"/>
            </a:endParaRPr>
          </a:p>
        </p:txBody>
      </p:sp>
      <p:sp>
        <p:nvSpPr>
          <p:cNvPr id="35" name="Shape 33"/>
          <p:cNvSpPr/>
          <p:nvPr/>
        </p:nvSpPr>
        <p:spPr>
          <a:xfrm>
            <a:off x="614363" y="3776662"/>
            <a:ext cx="3495675" cy="1666875"/>
          </a:xfrm>
          <a:prstGeom prst="rect">
            <a:avLst/>
          </a:prstGeom>
          <a:solidFill>
            <a:srgbClr val="171C22"/>
          </a:solidFill>
          <a:ln w="9525">
            <a:solidFill>
              <a:srgbClr val="2A3440"/>
            </a:solidFill>
            <a:prstDash val="solid"/>
          </a:ln>
        </p:spPr>
      </p:sp>
      <p:sp>
        <p:nvSpPr>
          <p:cNvPr id="36" name="Text 34"/>
          <p:cNvSpPr/>
          <p:nvPr/>
        </p:nvSpPr>
        <p:spPr>
          <a:xfrm>
            <a:off x="819150" y="3996037"/>
            <a:ext cx="1137285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01</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819150" y="4257163"/>
            <a:ext cx="1137285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融资</a:t>
            </a:r>
            <a:endParaRPr lang="en-US" sz="2250" dirty="0">
              <a:latin typeface="Georgia" pitchFamily="34" charset="0"/>
              <a:ea typeface="Microsoft YaHei" pitchFamily="34" charset="-122"/>
              <a:cs typeface="Georgia" pitchFamily="34" charset="-120"/>
            </a:endParaRPr>
          </a:p>
        </p:txBody>
      </p:sp>
      <p:sp>
        <p:nvSpPr>
          <p:cNvPr id="38" name="Text 36"/>
          <p:cNvSpPr/>
          <p:nvPr/>
        </p:nvSpPr>
        <p:spPr>
          <a:xfrm>
            <a:off x="819150" y="4759121"/>
            <a:ext cx="113728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发债和增发的成本有没有跳升</a:t>
            </a:r>
            <a:endParaRPr lang="en-US" sz="1275" dirty="0">
              <a:latin typeface="Microsoft YaHei" pitchFamily="34" charset="0"/>
              <a:ea typeface="Microsoft YaHei" pitchFamily="34" charset="-122"/>
              <a:cs typeface="Microsoft YaHei" pitchFamily="34" charset="-120"/>
            </a:endParaRPr>
          </a:p>
        </p:txBody>
      </p:sp>
      <p:sp>
        <p:nvSpPr>
          <p:cNvPr id="39" name="Shape 37"/>
          <p:cNvSpPr/>
          <p:nvPr/>
        </p:nvSpPr>
        <p:spPr>
          <a:xfrm>
            <a:off x="4271963" y="3776662"/>
            <a:ext cx="3495675" cy="1666875"/>
          </a:xfrm>
          <a:prstGeom prst="rect">
            <a:avLst/>
          </a:prstGeom>
          <a:solidFill>
            <a:srgbClr val="171C22"/>
          </a:solidFill>
          <a:ln w="9525">
            <a:solidFill>
              <a:srgbClr val="2A3440"/>
            </a:solidFill>
            <a:prstDash val="solid"/>
          </a:ln>
        </p:spPr>
      </p:sp>
      <p:sp>
        <p:nvSpPr>
          <p:cNvPr id="40" name="Text 38"/>
          <p:cNvSpPr/>
          <p:nvPr/>
        </p:nvSpPr>
        <p:spPr>
          <a:xfrm>
            <a:off x="4476750" y="3996037"/>
            <a:ext cx="771525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02</a:t>
            </a:r>
            <a:endParaRPr lang="en-US" sz="1050" dirty="0">
              <a:latin typeface="Microsoft YaHei" pitchFamily="34" charset="0"/>
              <a:ea typeface="Microsoft YaHei" pitchFamily="34" charset="-122"/>
              <a:cs typeface="Microsoft YaHei" pitchFamily="34" charset="-120"/>
            </a:endParaRPr>
          </a:p>
        </p:txBody>
      </p:sp>
      <p:sp>
        <p:nvSpPr>
          <p:cNvPr id="41" name="Text 39"/>
          <p:cNvSpPr/>
          <p:nvPr/>
        </p:nvSpPr>
        <p:spPr>
          <a:xfrm>
            <a:off x="4476750" y="4257163"/>
            <a:ext cx="771525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客户</a:t>
            </a:r>
            <a:endParaRPr lang="en-US" sz="2250" dirty="0">
              <a:latin typeface="Georgia" pitchFamily="34" charset="0"/>
              <a:ea typeface="Microsoft YaHei" pitchFamily="34" charset="-122"/>
              <a:cs typeface="Georgia" pitchFamily="34" charset="-120"/>
            </a:endParaRPr>
          </a:p>
        </p:txBody>
      </p:sp>
      <p:sp>
        <p:nvSpPr>
          <p:cNvPr id="42" name="Text 40"/>
          <p:cNvSpPr/>
          <p:nvPr/>
        </p:nvSpPr>
        <p:spPr>
          <a:xfrm>
            <a:off x="4476750" y="4759121"/>
            <a:ext cx="77152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OpenAI、Anthropic 的收入能否撑起采购</a:t>
            </a:r>
            <a:endParaRPr lang="en-US" sz="1275" dirty="0">
              <a:latin typeface="Microsoft YaHei" pitchFamily="34" charset="0"/>
              <a:ea typeface="Microsoft YaHei" pitchFamily="34" charset="-122"/>
              <a:cs typeface="Microsoft YaHei" pitchFamily="34" charset="-120"/>
            </a:endParaRPr>
          </a:p>
        </p:txBody>
      </p:sp>
      <p:sp>
        <p:nvSpPr>
          <p:cNvPr id="43" name="Text 41"/>
          <p:cNvSpPr/>
          <p:nvPr/>
        </p:nvSpPr>
        <p:spPr>
          <a:xfrm>
            <a:off x="4476750" y="5006771"/>
            <a:ext cx="77152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承诺</a:t>
            </a:r>
            <a:endParaRPr lang="en-US" sz="1275" dirty="0">
              <a:latin typeface="Microsoft YaHei" pitchFamily="34" charset="0"/>
              <a:ea typeface="Microsoft YaHei" pitchFamily="34" charset="-122"/>
              <a:cs typeface="Microsoft YaHei" pitchFamily="34" charset="-120"/>
            </a:endParaRPr>
          </a:p>
        </p:txBody>
      </p:sp>
      <p:sp>
        <p:nvSpPr>
          <p:cNvPr id="44" name="Shape 42"/>
          <p:cNvSpPr/>
          <p:nvPr/>
        </p:nvSpPr>
        <p:spPr>
          <a:xfrm>
            <a:off x="7929563" y="3776662"/>
            <a:ext cx="3495675" cy="1666875"/>
          </a:xfrm>
          <a:prstGeom prst="rect">
            <a:avLst/>
          </a:prstGeom>
          <a:solidFill>
            <a:srgbClr val="171C22"/>
          </a:solidFill>
          <a:ln w="9525">
            <a:solidFill>
              <a:srgbClr val="2A3440"/>
            </a:solidFill>
            <a:prstDash val="solid"/>
          </a:ln>
        </p:spPr>
      </p:sp>
      <p:sp>
        <p:nvSpPr>
          <p:cNvPr id="45" name="Text 43"/>
          <p:cNvSpPr/>
          <p:nvPr/>
        </p:nvSpPr>
        <p:spPr>
          <a:xfrm>
            <a:off x="8134350" y="3996037"/>
            <a:ext cx="4057650" cy="160020"/>
          </a:xfrm>
          <a:prstGeom prst="rect">
            <a:avLst/>
          </a:prstGeom>
          <a:noFill/>
          <a:ln/>
        </p:spPr>
        <p:txBody>
          <a:bodyPr wrap="none" lIns="0" tIns="0" rIns="0" bIns="0" rtlCol="0" anchor="t"/>
          <a:lstStyle/>
          <a:p>
            <a:pPr algn="l" indent="0" marL="0">
              <a:buNone/>
            </a:pPr>
            <a:r>
              <a:rPr lang="en-US" sz="1050" dirty="0">
                <a:solidFill>
                  <a:srgbClr val="F0A63C"/>
                </a:solidFill>
                <a:latin typeface="Microsoft YaHei" pitchFamily="34" charset="0"/>
                <a:ea typeface="Microsoft YaHei" pitchFamily="34" charset="-122"/>
                <a:cs typeface="Microsoft YaHei" pitchFamily="34" charset="-120"/>
              </a:rPr>
              <a:t>03</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8134350" y="4257163"/>
            <a:ext cx="4057650" cy="342900"/>
          </a:xfrm>
          <a:prstGeom prst="rect">
            <a:avLst/>
          </a:prstGeom>
          <a:noFill/>
          <a:ln/>
        </p:spPr>
        <p:txBody>
          <a:bodyPr wrap="none" lIns="0" tIns="0" rIns="0" bIns="0" rtlCol="0" anchor="t"/>
          <a:lstStyle/>
          <a:p>
            <a:pPr algn="l" indent="0" marL="0">
              <a:buNone/>
            </a:pPr>
            <a:r>
              <a:rPr lang="en-US" sz="2250" dirty="0">
                <a:solidFill>
                  <a:srgbClr val="F2EFE8"/>
                </a:solidFill>
                <a:latin typeface="Georgia" pitchFamily="34" charset="0"/>
                <a:ea typeface="Microsoft YaHei" pitchFamily="34" charset="-122"/>
                <a:cs typeface="Georgia" pitchFamily="34" charset="-120"/>
              </a:rPr>
              <a:t>电力</a:t>
            </a:r>
            <a:endParaRPr lang="en-US" sz="2250" dirty="0">
              <a:latin typeface="Georgia" pitchFamily="34" charset="0"/>
              <a:ea typeface="Microsoft YaHei" pitchFamily="34" charset="-122"/>
              <a:cs typeface="Georgia" pitchFamily="34" charset="-120"/>
            </a:endParaRPr>
          </a:p>
        </p:txBody>
      </p:sp>
      <p:sp>
        <p:nvSpPr>
          <p:cNvPr id="47" name="Text 45"/>
          <p:cNvSpPr/>
          <p:nvPr/>
        </p:nvSpPr>
        <p:spPr>
          <a:xfrm>
            <a:off x="8134350" y="4759121"/>
            <a:ext cx="4057650" cy="194310"/>
          </a:xfrm>
          <a:prstGeom prst="rect">
            <a:avLst/>
          </a:prstGeom>
          <a:noFill/>
          <a:ln/>
        </p:spPr>
        <p:txBody>
          <a:bodyPr wrap="none" lIns="0" tIns="0" rIns="0" bIns="0" rtlCol="0" anchor="t"/>
          <a:lstStyle/>
          <a:p>
            <a:pPr algn="l" indent="0" marL="0">
              <a:buNone/>
            </a:pPr>
            <a:r>
              <a:rPr lang="en-US" sz="1275" dirty="0">
                <a:solidFill>
                  <a:srgbClr val="D8D9D8"/>
                </a:solidFill>
                <a:latin typeface="Microsoft YaHei" pitchFamily="34" charset="0"/>
                <a:ea typeface="Microsoft YaHei" pitchFamily="34" charset="-122"/>
                <a:cs typeface="Microsoft YaHei" pitchFamily="34" charset="-120"/>
              </a:rPr>
              <a:t>PJM 和德州的并网什么时候松动</a:t>
            </a:r>
            <a:endParaRPr lang="en-US" sz="1275" dirty="0">
              <a:latin typeface="Microsoft YaHei" pitchFamily="34" charset="0"/>
              <a:ea typeface="Microsoft YaHei" pitchFamily="34" charset="-122"/>
              <a:cs typeface="Microsoft YaHei" pitchFamily="34" charset="-120"/>
            </a:endParaRPr>
          </a:p>
        </p:txBody>
      </p:sp>
      <p:sp>
        <p:nvSpPr>
          <p:cNvPr id="48" name="Text 46"/>
          <p:cNvSpPr/>
          <p:nvPr/>
        </p:nvSpPr>
        <p:spPr>
          <a:xfrm>
            <a:off x="609600" y="6338825"/>
            <a:ext cx="11582400" cy="148590"/>
          </a:xfrm>
          <a:prstGeom prst="rect">
            <a:avLst/>
          </a:prstGeom>
          <a:noFill/>
          <a:ln/>
        </p:spPr>
        <p:txBody>
          <a:bodyPr wrap="none" lIns="0" tIns="0" rIns="0" bIns="0" rtlCol="0" anchor="t"/>
          <a:lstStyle/>
          <a:p>
            <a:pPr algn="l" indent="0" marL="0">
              <a:buNone/>
            </a:pPr>
            <a:r>
              <a:rPr lang="en-US" sz="975" dirty="0">
                <a:solidFill>
                  <a:srgbClr val="9AA7B4"/>
                </a:solidFill>
                <a:latin typeface="Microsoft YaHei" pitchFamily="34" charset="0"/>
                <a:ea typeface="Microsoft YaHei" pitchFamily="34" charset="-122"/>
                <a:cs typeface="Microsoft YaHei" pitchFamily="34" charset="-120"/>
              </a:rPr>
              <a:t>本材料不构成投资建议</a:t>
            </a:r>
            <a:endParaRPr lang="en-US" sz="9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