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uses public filings, earnings calls and releases from Microsoft, Alphabet, Amazon, Meta, Oracle and Nvidia, plus data from PJM, LBNL and the EIA, to judge where AI capex goes in 2026 and 2027, where the money ends up and where the risks sit. The last page asks the committee to choose an allocation. Data run to October 3, 2026. Capex comes in two bases. The cash basis is purchases of property and equipment from the cash flow statement. The company basis is what each firm usually quotes: Microsoft includes finance leases, Meta includes finance lease principal, and Amazon uses a net figure. Each chart uses one basis and says which. Company guidance and our own view are kept apart, and our view is labelled as such.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first. One, spending is still accelerating. Microsoft, Alphabet, Amazon and Meta guide to $720bn to $745bn of capex for 2026, a midpoint of about $732.5bn, some 79% above the roughly $410bn they spent in 2025 on their own bases. The July round brought only raises and an accounting change. Two, and this is where we think the strain shows first: capex now takes 96% of the four's operating cash flow, Alphabet's free cash flow turned negative in Q2, and the gap is being filled with debt, equity and long leases. Three, demand is real but concentrated in a few AI labs, and investment and purchasing are tangled together. Four, the binding constraint is moving from chips to power. Our view, not company guidance: the evidence that capex rises again in 2027 is strong, since Microsoft, Alphabet, Amazon and Oracle all say it will rise or that demand outruns supply. How long it lasts depends on three things: whether funding stays easy, whether the labs' revenue can carry their purchase commitments, and whether power arrives on time. The last page asks the committee to choose an allocation.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size. The latest 2026 guidance from the four, given in July, adds up to $720bn to $745bn, a midpoint of about $732.5bn. On each firm's own basis the four spent about $410bn in 2025, so this year is about 79% more. By firm, midpoint against 2025: Microsoft up 48%, Alphabet up 119%, Amazon up 71%, Meta up 90%. These are company-basis figures: Microsoft includes finance leases, Meta includes finance lease principal, Amazon is net. Oracle's fiscal year ends in May, so it is not added in. Reuters reported Oracle's fiscal 2027 capex at up to about $95bn, about $70bn of it its own spending.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is on a cash basis, purchases of property and equipment from the cash flow statement, so the four are comparable and can be added up. The four spent about $165bn in Q2 2026, 87% more than the roughly $88bn of Q2 2025 and 3.7 times the $44bn of Q1 2024. Alphabet added the most: its quarterly spend went from about $22.4bn to about $44.9bn, double, and the next pages show it was also the first to post negative free cash flow and raise equity. Microsoft's fiscal year ends in June and has been mapped to calendar quarters. Oracle's quarters end a month before calendar quarters, so it is left out: its quarter to August 2026 had about $28.5bn of capex. Company-basis figures differ. Microsoft including finance leases was $41.0bn in Q2, and the guidance on the next page is on that basis.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Guidance went one way. Alphabet started 2026 at $175bn to $185bn in February, moved to $180bn to $190bn in April and to $195bn to $205bn in July. Meta went from $115bn to $135bn in January to $125bn to $145bn in April, then narrowed to $130bn to $145bn in July. Amazon said about $200bn in February and about $220bn in July because memory got dearer. That figure was given on the call, and we confirmed it through Fortune's report. Microsoft's April plan for calendar 2026 was about $190bn, about $25bn of it from higher component prices. In July it became about $175bn because some future leases were reclassified from finance to operating leases, and management said the investment plan had not changed, so it is not a cut. The four now total $720bn to $745bn, a midpoint of about $732.5bn, 79% above 2025. Take first-half spending away from full-year guidance and the four need about $210bn to $222bn a quarter in the second half, 23% to 31% more than the roughly $170bn of Q2 on the company basis.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Taken together, the four's capex rose from 45% of operating cash flow in Q1 2024 to 96% in Q2 2026. The difference between the two, roughly what is left after the build-out, fell from $54.7bn to $6.7bn. In Q2 the four generated about $171.8bn of operating cash and spent about $165bn in cash capex. Full-year guidance means the second half adds tens of billions more a quarter, so operating cash would have to jump to keep up. That is why the next pages show debt, equity and long leases. Company by company the ratio is higher still: Alphabet was at 115% in Q2 and Amazon at 138% in the first half, both above their own operating cash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cash flow here follows each company's own definition and the periods differ, so read the direction, not a ranking. Alphabet was minus $5.9bn in Q2 against plus $5.3bn a year earlier, and in the same quarter it announced an $84.75bn equity package. Amazon reports a trailing twelve-month figure, minus $7.6bn, which some outlets misread as a single quarter. Meta had $0.78bn left in Q2. Oracle's fiscal year ends in May: minus $23.7bn for fiscal 2026 and minus $5.4bn in the June to August quarter, and that quarter's operating cash included $11.4bn of customer prepayments. Microsoft made $19.6bn in calendar Q2, 23% less than the $25.6bn a year earlier, and says free cash flow stays positive in fiscal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on the previous pages is now filled with outside money, in two ways. The first is plain debt and equity. Amazon has issued about $91.9bn of new notes this year, and the face value of its long-term debt went from $68.8bn at the end of 2025 to $133.0bn at the end of June. Alphabet issued about $51.8bn of debt in the first half and in June announced an $84.75bn equity package: common stock, mandatory convertible preferred, a $10bn private placement with Berkshire and a $40bn at-the-market facility, with $49.6bn of net proceeds in the quarter. Oracle used up its $20bn at-the-market facility in a single quarter. The second way stays off the balance sheet: long leases, joint ventures and guarantees. Meta signed about $68bn of new leases in July and set up a 1 GW campus in El Paso with BlackRock, which owns 80%, with $12.5bn of the roughly $14bn cost funded by debt. Nvidia guaranteed obligations for SB Energy's Ohio campus, which is leased to OpenAI for 20 years, up to $105bn.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data center leases that are signed but have not started, so they are not on the balance sheet yet. Microsoft has $329.1bn, starting between fiscal 2027 and 2033. Oracle has $288bn, up from $260bn at the end of May. Meta has $279.0bn and signed about $68bn more in July, starting in 2027 and 2028. Amazon has $137.2bn. Alphabet has $85.2bn, starting between 2026 and 2031. The five add up to about $1.12tn, or about $1.19tn with Meta's July signings. These are commitments over many years, so they are not one year's spending and should not be added to annual capex. What they show is how much is already locked in behind today's plans. Oracle carries the most relative to its size: its unstarted leases are about nine times its fiscal 2026 operating cash flow of $32bn. Microsoft, Alphabet, Amazon and Meta are as of the end of June, Oracle as of the end of August.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 is real, but concentrated. Microsoft's commercial remaining performance obligation, signed contracts not yet booked as revenue, is $678bn, up 84%, but only 25% excluding OpenAI. In January about 45% of it came from OpenAI, and Microsoft booked $24.1bn of revenue from OpenAI in fiscal 2026. Amazon has invested $50bn in OpenAI, and OpenAI expanded its existing AWS contract by $100bn over eight years. Amazon also invested in Anthropic and offered up to $20bn of financing, and Anthropic expanded its AWS commitment by more than $100bn over ten years. Nvidia guaranteed obligations for SB Energy's Ohio campus, leased to OpenAI for 20 years, up to $105bn. Microsoft's RPO, Google Cloud's $514bn backlog, AWS's $496bn and Oracle's $664bn RPO add up to about $2.35tn, but they may draw on the same AI labs, so the sum is not four separate pools of demand. On the lab side the figures come from press reports. Reuters, citing Anthropic's IPO prospectus, reported $518bn of future cloud, compute and infrastructure obligations, 2025 revenue of nearly $4.6bn and an operating loss of more than $8bn. Bloomberg reported an annualized revenue run rate of about $65bn at the end of July. Run rates are a reported measure and cannot be netted against capex. Investors and customers being the same firms is the main risk in this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clouds spend becomes supplier revenue first. Nvidia's data center revenue was $89.0bn in the second quarter of fiscal 2027, to July 2026, up 117%, with a GAAP gross margin of 75%. It guided total revenue to $108bn for the next quarter, excluding China data center compute. Hyperscalers bought $48.7bn of it, and AI clouds, industrial and enterprise customers $40.3bn, the faster-growing part. Broadcom's AI semiconductor revenue was $16.7bn in the quarter, up 221%, guided to $21.7bn next. Micron's quarterly revenue was $54.2bn, up 379%, and most of its 2027 HBM capacity is already contracted. TSMC raised its 2026 capex budget from $52bn to $56bn to $60bn to $64bn. Dearer memory also pushes up the clouds' own bills: about $25bn of Microsoft's roughly $190bn plan for 2026 came from component prices, and Amazon raised its guide from about $200bn to about $220bn because of memory costs. On valuation, Nvidia trades at about 16.5 times forward earnings, its lowest since January 2015 (Reuters, citing LSEG).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binding constraint is moving from chips to power. PJM, the largest grid operator in the eastern US, ran its capacity auction for 2028/29 in July. The clearing price hit the cap at $325 per megawatt-day, the total cost was $16.4bn, and the supply procured fell 6,831 megawatts short of the reliability requirement, the second auction in a row to come up short. PJM says its load forecast keeps adding large data centers. In early August the governor of Texas ordered a pause on new data center grid connections pending an audit, which the EIA's short-term outlook also notes. LBNL projects US data centers will use 649 TWh in 2030, 11.8% of the country's electricity. Prices are rising too. EIA data show residential power prices up 4.9% year on year in July. That is a national average and not all of it is AI, but it makes local approvals harder. The big buyers are now sourcing their own power: Microsoft is restarting a Three Mile Island unit, Meta has signed up to 6.6 GW of nuclear, Oracle up to 2.8 GW of fuel cells, and the Ohio campus Nvidia guaranteed is planned at 4.25 GW. The image is AI-generated and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 is neither buying nor selling the whole theme. It is choosing. On Q2 earnings day, Microsoft and Amazon, whose cloud revenue sped up, each rose about 15%, while Alphabet fell 7.1% and Meta 8.0% as their cash flow weakened. Google Cloud grew 82% in the quarter, the fastest of the three, and Alphabet still fell, which says investors now look at how much is spent and where the money comes from, not only at revenue. Oracle is the extreme case. After it guided fiscal 2027 capex to as much as about $95bn with about $40bn of financing in June, the stock fell 53.5% from June 1 to July 24, and it now sits 56% below its September 2025 high. On the supplier side, the Philadelphia Semiconductor Index fell 28.6% from its high between June 22 and July 29, and Nvidia's forward P/E of about 16.5 is its lowest since 2015, so the pressure has moved from high multiples to whether earnings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ask the committee to pick one of three directions, and we recommend the middle one. Money reaches suppliers first: Nvidia, Broadcom and Micron revenues are all more than doubling, and Nvidia's forward P/E of about 16.5 is its lowest since 2015, so the trade is not crowded on valuation. The constraint is moving from chips to power, with PJM capacity prices at the cap and Texas pausing hookups, and that scarcity should last for years. Among the clouds, the market rewards accelerating cloud revenue with cash flow that still holds up and punishes spending carried by outside funding. The problem with holding the current mix is that the clouds' free cash flow is already near zero or negative, so if funding gets dearer they fall first. The problem with cutting is that the evidence for higher 2027 capex is strong, since Microsoft, Alphabet, Amazon and Oracle all say it will rise or that demand outruns supply, so leaving now is early. The middle option's own risk is that power is tied to policy and prices: rising household bills make local approvals harder, and it pays off slowly. Three signals would change our mind: a clear jump in funding costs, lab revenue falling behind its purchase commitments, and tighter grid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restate the decision: tilt toward the chip supply chain and power, and among the clouds keep only those with accelerating cloud revenue and positive free cash flow. Then track three signals each quarter: funding costs, whether AI lab revenue can carry their purchase commitments, and grid access. If any of them turns clearly worse, we come back to this table. This material does not constitute investment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2062823"/>
            <a:ext cx="11582400" cy="171450"/>
          </a:xfrm>
          <a:prstGeom prst="rect">
            <a:avLst/>
          </a:prstGeom>
          <a:noFill/>
          <a:ln/>
        </p:spPr>
        <p:txBody>
          <a:bodyPr wrap="none" lIns="0" tIns="0" rIns="0" bIns="0" rtlCol="0" anchor="t"/>
          <a:lstStyle/>
          <a:p>
            <a:pPr algn="l" indent="0" marL="0">
              <a:buNone/>
            </a:pPr>
            <a:r>
              <a:rPr lang="en-US" sz="1125" dirty="0">
                <a:solidFill>
                  <a:srgbClr val="F0A63C"/>
                </a:solidFill>
                <a:latin typeface="Microsoft YaHei" pitchFamily="34" charset="0"/>
                <a:ea typeface="Microsoft YaHei" pitchFamily="34" charset="-122"/>
                <a:cs typeface="Microsoft YaHei" pitchFamily="34" charset="-120"/>
              </a:rPr>
              <a:t>Investment committee</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609600" y="2403182"/>
            <a:ext cx="11582400" cy="834390"/>
          </a:xfrm>
          <a:prstGeom prst="rect">
            <a:avLst/>
          </a:prstGeom>
          <a:noFill/>
          <a:ln/>
        </p:spPr>
        <p:txBody>
          <a:bodyPr wrap="none" lIns="0" tIns="0" rIns="0" bIns="0" rtlCol="0" anchor="t"/>
          <a:lstStyle/>
          <a:p>
            <a:pPr algn="l" indent="0" marL="0">
              <a:buNone/>
            </a:pPr>
            <a:r>
              <a:rPr lang="en-US" sz="5475" dirty="0">
                <a:solidFill>
                  <a:srgbClr val="F2EFE8"/>
                </a:solidFill>
                <a:latin typeface="Georgia" pitchFamily="34" charset="0"/>
                <a:ea typeface="Microsoft YaHei" pitchFamily="34" charset="-122"/>
                <a:cs typeface="Georgia" pitchFamily="34" charset="-120"/>
              </a:rPr>
              <a:t>How long can AI capex keep rising?</a:t>
            </a:r>
            <a:endParaRPr lang="en-US" sz="5475" dirty="0">
              <a:latin typeface="Georgia" pitchFamily="34" charset="0"/>
              <a:ea typeface="Microsoft YaHei" pitchFamily="34" charset="-122"/>
              <a:cs typeface="Georgia" pitchFamily="34" charset="-120"/>
            </a:endParaRPr>
          </a:p>
        </p:txBody>
      </p:sp>
      <p:sp>
        <p:nvSpPr>
          <p:cNvPr id="33" name="Text 31"/>
          <p:cNvSpPr/>
          <p:nvPr/>
        </p:nvSpPr>
        <p:spPr>
          <a:xfrm>
            <a:off x="609600" y="3485302"/>
            <a:ext cx="11582400" cy="274320"/>
          </a:xfrm>
          <a:prstGeom prst="rect">
            <a:avLst/>
          </a:prstGeom>
          <a:noFill/>
          <a:ln/>
        </p:spPr>
        <p:txBody>
          <a:bodyPr wrap="none" lIns="0" tIns="0" rIns="0" bIns="0" rtlCol="0" anchor="t"/>
          <a:lstStyle/>
          <a:p>
            <a:pPr algn="l" indent="0" marL="0">
              <a:buNone/>
            </a:pPr>
            <a:r>
              <a:rPr lang="en-US" sz="1800" dirty="0">
                <a:solidFill>
                  <a:srgbClr val="9AA7B4"/>
                </a:solidFill>
                <a:latin typeface="Microsoft YaHei" pitchFamily="34" charset="0"/>
                <a:ea typeface="Microsoft YaHei" pitchFamily="34" charset="-122"/>
                <a:cs typeface="Microsoft YaHei" pitchFamily="34" charset="-120"/>
              </a:rPr>
              <a:t>It still rises in 2027. Cash, customers and power decide how long</a:t>
            </a:r>
            <a:endParaRPr lang="en-US" sz="1800" dirty="0">
              <a:latin typeface="Microsoft YaHei" pitchFamily="34" charset="0"/>
              <a:ea typeface="Microsoft YaHei" pitchFamily="34" charset="-122"/>
              <a:cs typeface="Microsoft YaHei" pitchFamily="34" charset="-120"/>
            </a:endParaRPr>
          </a:p>
        </p:txBody>
      </p:sp>
      <p:sp>
        <p:nvSpPr>
          <p:cNvPr id="34" name="Shape 32"/>
          <p:cNvSpPr/>
          <p:nvPr/>
        </p:nvSpPr>
        <p:spPr>
          <a:xfrm>
            <a:off x="609600" y="4476750"/>
            <a:ext cx="10972800" cy="9525"/>
          </a:xfrm>
          <a:prstGeom prst="rect">
            <a:avLst/>
          </a:prstGeom>
          <a:solidFill>
            <a:srgbClr val="2A3440"/>
          </a:solidFill>
          <a:ln/>
        </p:spPr>
      </p:sp>
      <p:sp>
        <p:nvSpPr>
          <p:cNvPr id="35" name="Text 33"/>
          <p:cNvSpPr/>
          <p:nvPr/>
        </p:nvSpPr>
        <p:spPr>
          <a:xfrm>
            <a:off x="609600" y="4719937"/>
            <a:ext cx="115824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2026 guidance, four firms</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4949573"/>
            <a:ext cx="11582400" cy="594360"/>
          </a:xfrm>
          <a:prstGeom prst="rect">
            <a:avLst/>
          </a:prstGeom>
          <a:noFill/>
          <a:ln/>
        </p:spPr>
        <p:txBody>
          <a:bodyPr wrap="none" lIns="0" tIns="0" rIns="0" bIns="0" rtlCol="0" anchor="t"/>
          <a:lstStyle/>
          <a:p>
            <a:pPr algn="l" indent="0" marL="0">
              <a:buNone/>
            </a:pPr>
            <a:r>
              <a:rPr lang="en-US" sz="3900" dirty="0">
                <a:solidFill>
                  <a:srgbClr val="F0A63C"/>
                </a:solidFill>
                <a:latin typeface="Georgia" pitchFamily="34" charset="0"/>
                <a:ea typeface="Microsoft YaHei" pitchFamily="34" charset="-122"/>
                <a:cs typeface="Georgia" pitchFamily="34" charset="-120"/>
              </a:rPr>
              <a:t>732.5</a:t>
            </a:r>
            <a:endParaRPr lang="en-US" sz="3900" dirty="0">
              <a:latin typeface="Georgia" pitchFamily="34" charset="0"/>
              <a:ea typeface="Microsoft YaHei" pitchFamily="34" charset="-122"/>
              <a:cs typeface="Georgia" pitchFamily="34" charset="-120"/>
            </a:endParaRPr>
          </a:p>
        </p:txBody>
      </p:sp>
      <p:sp>
        <p:nvSpPr>
          <p:cNvPr id="37" name="Text 35"/>
          <p:cNvSpPr/>
          <p:nvPr/>
        </p:nvSpPr>
        <p:spPr>
          <a:xfrm>
            <a:off x="609600" y="5615648"/>
            <a:ext cx="11582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 billion</a:t>
            </a:r>
            <a:endParaRPr lang="en-US" sz="1125" dirty="0">
              <a:latin typeface="Microsoft YaHei" pitchFamily="34" charset="0"/>
              <a:ea typeface="Microsoft YaHei" pitchFamily="34" charset="-122"/>
              <a:cs typeface="Microsoft YaHei" pitchFamily="34" charset="-120"/>
            </a:endParaRPr>
          </a:p>
        </p:txBody>
      </p:sp>
      <p:sp>
        <p:nvSpPr>
          <p:cNvPr id="38" name="Text 36"/>
          <p:cNvSpPr/>
          <p:nvPr/>
        </p:nvSpPr>
        <p:spPr>
          <a:xfrm>
            <a:off x="609600" y="5863298"/>
            <a:ext cx="11582400" cy="171450"/>
          </a:xfrm>
          <a:prstGeom prst="rect">
            <a:avLst/>
          </a:prstGeom>
          <a:noFill/>
          <a:ln/>
        </p:spPr>
        <p:txBody>
          <a:bodyPr wrap="none" lIns="0" tIns="0" rIns="0" bIns="0" rtlCol="0" anchor="t"/>
          <a:lstStyle/>
          <a:p>
            <a:pPr algn="l" indent="0" marL="0">
              <a:buNone/>
            </a:pPr>
            <a:r>
              <a:rPr lang="en-US" sz="1125" b="1" dirty="0">
                <a:solidFill>
                  <a:srgbClr val="2FA97C"/>
                </a:solidFill>
                <a:latin typeface="Microsoft YaHei" pitchFamily="34" charset="0"/>
                <a:ea typeface="Microsoft YaHei" pitchFamily="34" charset="-122"/>
                <a:cs typeface="Microsoft YaHei" pitchFamily="34" charset="-120"/>
              </a:rPr>
              <a:t>▲ 79%</a:t>
            </a:r>
            <a:endParaRPr lang="en-US" sz="1125" dirty="0">
              <a:latin typeface="Microsoft YaHei" pitchFamily="34" charset="0"/>
              <a:ea typeface="Microsoft YaHei" pitchFamily="34" charset="-122"/>
              <a:cs typeface="Microsoft YaHei" pitchFamily="34" charset="-120"/>
            </a:endParaRPr>
          </a:p>
        </p:txBody>
      </p:sp>
      <p:sp>
        <p:nvSpPr>
          <p:cNvPr id="39" name="Shape 37"/>
          <p:cNvSpPr/>
          <p:nvPr/>
        </p:nvSpPr>
        <p:spPr>
          <a:xfrm>
            <a:off x="3162300" y="4705350"/>
            <a:ext cx="9525" cy="1428750"/>
          </a:xfrm>
          <a:prstGeom prst="rect">
            <a:avLst/>
          </a:prstGeom>
          <a:solidFill>
            <a:srgbClr val="2A3440"/>
          </a:solidFill>
          <a:ln/>
        </p:spPr>
      </p:sp>
      <p:sp>
        <p:nvSpPr>
          <p:cNvPr id="40" name="Text 38"/>
          <p:cNvSpPr/>
          <p:nvPr/>
        </p:nvSpPr>
        <p:spPr>
          <a:xfrm>
            <a:off x="3352800" y="4719937"/>
            <a:ext cx="88392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Capex share of cash flow, Q2 2026</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3352800" y="4949573"/>
            <a:ext cx="88392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96%</a:t>
            </a:r>
            <a:endParaRPr lang="en-US" sz="3900" dirty="0">
              <a:latin typeface="Georgia" pitchFamily="34" charset="0"/>
              <a:ea typeface="Microsoft YaHei" pitchFamily="34" charset="-122"/>
              <a:cs typeface="Georgia" pitchFamily="34" charset="-120"/>
            </a:endParaRPr>
          </a:p>
        </p:txBody>
      </p:sp>
      <p:sp>
        <p:nvSpPr>
          <p:cNvPr id="42" name="Text 40"/>
          <p:cNvSpPr/>
          <p:nvPr/>
        </p:nvSpPr>
        <p:spPr>
          <a:xfrm>
            <a:off x="3352800" y="5863298"/>
            <a:ext cx="88392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45% two years earlier</a:t>
            </a:r>
            <a:endParaRPr lang="en-US" sz="1125" dirty="0">
              <a:latin typeface="Microsoft YaHei" pitchFamily="34" charset="0"/>
              <a:ea typeface="Microsoft YaHei" pitchFamily="34" charset="-122"/>
              <a:cs typeface="Microsoft YaHei" pitchFamily="34" charset="-120"/>
            </a:endParaRPr>
          </a:p>
        </p:txBody>
      </p:sp>
      <p:sp>
        <p:nvSpPr>
          <p:cNvPr id="43" name="Shape 41"/>
          <p:cNvSpPr/>
          <p:nvPr/>
        </p:nvSpPr>
        <p:spPr>
          <a:xfrm>
            <a:off x="5905500" y="4705350"/>
            <a:ext cx="9525" cy="1428750"/>
          </a:xfrm>
          <a:prstGeom prst="rect">
            <a:avLst/>
          </a:prstGeom>
          <a:solidFill>
            <a:srgbClr val="2A3440"/>
          </a:solidFill>
          <a:ln/>
        </p:spPr>
      </p:sp>
      <p:sp>
        <p:nvSpPr>
          <p:cNvPr id="44" name="Text 42"/>
          <p:cNvSpPr/>
          <p:nvPr/>
        </p:nvSpPr>
        <p:spPr>
          <a:xfrm>
            <a:off x="6096000" y="471993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Signed leases not yet started</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6096000" y="4949573"/>
            <a:ext cx="60960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1.12</a:t>
            </a:r>
            <a:endParaRPr lang="en-US" sz="3900" dirty="0">
              <a:latin typeface="Georgia" pitchFamily="34" charset="0"/>
              <a:ea typeface="Microsoft YaHei" pitchFamily="34" charset="-122"/>
              <a:cs typeface="Georgia" pitchFamily="34" charset="-120"/>
            </a:endParaRPr>
          </a:p>
        </p:txBody>
      </p:sp>
      <p:sp>
        <p:nvSpPr>
          <p:cNvPr id="46" name="Text 44"/>
          <p:cNvSpPr/>
          <p:nvPr/>
        </p:nvSpPr>
        <p:spPr>
          <a:xfrm>
            <a:off x="6096000" y="5615648"/>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 trillion</a:t>
            </a:r>
            <a:endParaRPr lang="en-US" sz="1125" dirty="0">
              <a:latin typeface="Microsoft YaHei" pitchFamily="34" charset="0"/>
              <a:ea typeface="Microsoft YaHei" pitchFamily="34" charset="-122"/>
              <a:cs typeface="Microsoft YaHei" pitchFamily="34" charset="-120"/>
            </a:endParaRPr>
          </a:p>
        </p:txBody>
      </p:sp>
      <p:sp>
        <p:nvSpPr>
          <p:cNvPr id="47" name="Text 45"/>
          <p:cNvSpPr/>
          <p:nvPr/>
        </p:nvSpPr>
        <p:spPr>
          <a:xfrm>
            <a:off x="6096000" y="5863298"/>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Five firms</a:t>
            </a:r>
            <a:endParaRPr lang="en-US" sz="1125" dirty="0">
              <a:latin typeface="Microsoft YaHei" pitchFamily="34" charset="0"/>
              <a:ea typeface="Microsoft YaHei" pitchFamily="34" charset="-122"/>
              <a:cs typeface="Microsoft YaHei" pitchFamily="34" charset="-120"/>
            </a:endParaRPr>
          </a:p>
        </p:txBody>
      </p:sp>
      <p:sp>
        <p:nvSpPr>
          <p:cNvPr id="48" name="Shape 46"/>
          <p:cNvSpPr/>
          <p:nvPr/>
        </p:nvSpPr>
        <p:spPr>
          <a:xfrm>
            <a:off x="8648700" y="4705350"/>
            <a:ext cx="9525" cy="1428750"/>
          </a:xfrm>
          <a:prstGeom prst="rect">
            <a:avLst/>
          </a:prstGeom>
          <a:solidFill>
            <a:srgbClr val="2A3440"/>
          </a:solidFill>
          <a:ln/>
        </p:spPr>
      </p:sp>
      <p:sp>
        <p:nvSpPr>
          <p:cNvPr id="49" name="Text 47"/>
          <p:cNvSpPr/>
          <p:nvPr/>
        </p:nvSpPr>
        <p:spPr>
          <a:xfrm>
            <a:off x="8839200" y="4719937"/>
            <a:ext cx="33528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PJM capacity price</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8839200" y="4949573"/>
            <a:ext cx="33528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325</a:t>
            </a:r>
            <a:endParaRPr lang="en-US" sz="3900" dirty="0">
              <a:latin typeface="Georgia" pitchFamily="34" charset="0"/>
              <a:ea typeface="Microsoft YaHei" pitchFamily="34" charset="-122"/>
              <a:cs typeface="Georgia" pitchFamily="34" charset="-120"/>
            </a:endParaRPr>
          </a:p>
        </p:txBody>
      </p:sp>
      <p:sp>
        <p:nvSpPr>
          <p:cNvPr id="51" name="Text 49"/>
          <p:cNvSpPr/>
          <p:nvPr/>
        </p:nvSpPr>
        <p:spPr>
          <a:xfrm>
            <a:off x="8839200" y="5615648"/>
            <a:ext cx="3352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 per MW-day</a:t>
            </a:r>
            <a:endParaRPr lang="en-US" sz="1125" dirty="0">
              <a:latin typeface="Microsoft YaHei" pitchFamily="34" charset="0"/>
              <a:ea typeface="Microsoft YaHei" pitchFamily="34" charset="-122"/>
              <a:cs typeface="Microsoft YaHei" pitchFamily="34" charset="-120"/>
            </a:endParaRPr>
          </a:p>
        </p:txBody>
      </p:sp>
      <p:sp>
        <p:nvSpPr>
          <p:cNvPr id="52" name="Text 50"/>
          <p:cNvSpPr/>
          <p:nvPr/>
        </p:nvSpPr>
        <p:spPr>
          <a:xfrm>
            <a:off x="8839200" y="5863298"/>
            <a:ext cx="3352800" cy="171450"/>
          </a:xfrm>
          <a:prstGeom prst="rect">
            <a:avLst/>
          </a:prstGeom>
          <a:noFill/>
          <a:ln/>
        </p:spPr>
        <p:txBody>
          <a:bodyPr wrap="none" lIns="0" tIns="0" rIns="0" bIns="0" rtlCol="0" anchor="t"/>
          <a:lstStyle/>
          <a:p>
            <a:pPr algn="l" indent="0" marL="0">
              <a:buNone/>
            </a:pPr>
            <a:r>
              <a:rPr lang="en-US" sz="1125" b="1" dirty="0">
                <a:solidFill>
                  <a:srgbClr val="F0A63C"/>
                </a:solidFill>
                <a:latin typeface="Microsoft YaHei" pitchFamily="34" charset="0"/>
                <a:ea typeface="Microsoft YaHei" pitchFamily="34" charset="-122"/>
                <a:cs typeface="Microsoft YaHei" pitchFamily="34" charset="-120"/>
              </a:rPr>
              <a:t>At the cap</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Capex still climbs. Cash gives out before demand</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5400675" cy="22383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01</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5391150" cy="9525"/>
          </a:xfrm>
          <a:prstGeom prst="rect">
            <a:avLst/>
          </a:prstGeom>
          <a:solidFill>
            <a:srgbClr val="2A3440"/>
          </a:solidFill>
          <a:ln/>
        </p:spPr>
      </p:sp>
      <p:sp>
        <p:nvSpPr>
          <p:cNvPr id="35" name="Text 33"/>
          <p:cNvSpPr/>
          <p:nvPr/>
        </p:nvSpPr>
        <p:spPr>
          <a:xfrm>
            <a:off x="838200" y="2046762"/>
            <a:ext cx="11353800" cy="320040"/>
          </a:xfrm>
          <a:prstGeom prst="rect">
            <a:avLst/>
          </a:prstGeom>
          <a:noFill/>
          <a:ln/>
        </p:spPr>
        <p:txBody>
          <a:bodyPr wrap="none" lIns="0" tIns="0" rIns="0" bIns="0" rtlCol="0" anchor="t"/>
          <a:lstStyle/>
          <a:p>
            <a:pPr algn="l" indent="0" marL="0">
              <a:buNone/>
            </a:pPr>
            <a:r>
              <a:rPr lang="en-US" sz="2100" dirty="0">
                <a:solidFill>
                  <a:srgbClr val="F2EFE8"/>
                </a:solidFill>
                <a:latin typeface="Georgia" pitchFamily="34" charset="0"/>
                <a:ea typeface="Microsoft YaHei" pitchFamily="34" charset="-122"/>
                <a:cs typeface="Georgia" pitchFamily="34" charset="-120"/>
              </a:rPr>
              <a:t>Spending is still rising</a:t>
            </a:r>
            <a:endParaRPr lang="en-US" sz="2100" dirty="0">
              <a:latin typeface="Georgia" pitchFamily="34" charset="0"/>
              <a:ea typeface="Microsoft YaHei" pitchFamily="34" charset="-122"/>
              <a:cs typeface="Georgia" pitchFamily="34" charset="-120"/>
            </a:endParaRPr>
          </a:p>
        </p:txBody>
      </p:sp>
      <p:sp>
        <p:nvSpPr>
          <p:cNvPr id="36" name="Text 34"/>
          <p:cNvSpPr/>
          <p:nvPr/>
        </p:nvSpPr>
        <p:spPr>
          <a:xfrm>
            <a:off x="838200" y="258814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2026 guidance from the four adds up to about $732.5bn,</a:t>
            </a:r>
            <a:endParaRPr lang="en-US" sz="1425" dirty="0">
              <a:latin typeface="Microsoft YaHei" pitchFamily="34" charset="0"/>
              <a:ea typeface="Microsoft YaHei" pitchFamily="34" charset="-122"/>
              <a:cs typeface="Microsoft YaHei" pitchFamily="34" charset="-120"/>
            </a:endParaRPr>
          </a:p>
        </p:txBody>
      </p:sp>
      <p:sp>
        <p:nvSpPr>
          <p:cNvPr id="37" name="Text 35"/>
          <p:cNvSpPr/>
          <p:nvPr/>
        </p:nvSpPr>
        <p:spPr>
          <a:xfrm>
            <a:off x="838200" y="287389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roughly 80% above 2025. Nobody cut in July.</a:t>
            </a:r>
            <a:endParaRPr lang="en-US" sz="1425" dirty="0">
              <a:latin typeface="Microsoft YaHei" pitchFamily="34" charset="0"/>
              <a:ea typeface="Microsoft YaHei" pitchFamily="34" charset="-122"/>
              <a:cs typeface="Microsoft YaHei" pitchFamily="34" charset="-120"/>
            </a:endParaRPr>
          </a:p>
        </p:txBody>
      </p:sp>
      <p:sp>
        <p:nvSpPr>
          <p:cNvPr id="38" name="Shape 36"/>
          <p:cNvSpPr/>
          <p:nvPr/>
        </p:nvSpPr>
        <p:spPr>
          <a:xfrm>
            <a:off x="6176963" y="1452563"/>
            <a:ext cx="5400675" cy="2238375"/>
          </a:xfrm>
          <a:prstGeom prst="rect">
            <a:avLst/>
          </a:prstGeom>
          <a:solidFill>
            <a:srgbClr val="171C22"/>
          </a:solidFill>
          <a:ln w="9525">
            <a:solidFill>
              <a:srgbClr val="F0A63C"/>
            </a:solidFill>
            <a:prstDash val="solid"/>
          </a:ln>
        </p:spPr>
      </p:sp>
      <p:sp>
        <p:nvSpPr>
          <p:cNvPr id="39" name="Text 37"/>
          <p:cNvSpPr/>
          <p:nvPr/>
        </p:nvSpPr>
        <p:spPr>
          <a:xfrm>
            <a:off x="6343650" y="1547750"/>
            <a:ext cx="5848350" cy="148590"/>
          </a:xfrm>
          <a:prstGeom prst="rect">
            <a:avLst/>
          </a:prstGeom>
          <a:noFill/>
          <a:ln/>
        </p:spPr>
        <p:txBody>
          <a:bodyPr wrap="none" lIns="0" tIns="0" rIns="0" bIns="0" rtlCol="0" anchor="t"/>
          <a:lstStyle/>
          <a:p>
            <a:pPr algn="l" indent="0" marL="0">
              <a:buNone/>
            </a:pPr>
            <a:r>
              <a:rPr lang="en-US" sz="975" dirty="0">
                <a:solidFill>
                  <a:srgbClr val="F0A63C"/>
                </a:solidFill>
                <a:latin typeface="Microsoft YaHei" pitchFamily="34" charset="0"/>
                <a:ea typeface="Microsoft YaHei" pitchFamily="34" charset="-122"/>
                <a:cs typeface="Microsoft YaHei" pitchFamily="34" charset="-120"/>
              </a:rPr>
              <a:t>02</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6181725" y="1781175"/>
            <a:ext cx="5391150" cy="9525"/>
          </a:xfrm>
          <a:prstGeom prst="rect">
            <a:avLst/>
          </a:prstGeom>
          <a:solidFill>
            <a:srgbClr val="2A3440"/>
          </a:solidFill>
          <a:ln/>
        </p:spPr>
      </p:sp>
      <p:sp>
        <p:nvSpPr>
          <p:cNvPr id="41" name="Text 39"/>
          <p:cNvSpPr/>
          <p:nvPr/>
        </p:nvSpPr>
        <p:spPr>
          <a:xfrm>
            <a:off x="6400800" y="2046762"/>
            <a:ext cx="5791200" cy="320040"/>
          </a:xfrm>
          <a:prstGeom prst="rect">
            <a:avLst/>
          </a:prstGeom>
          <a:noFill/>
          <a:ln/>
        </p:spPr>
        <p:txBody>
          <a:bodyPr wrap="none" lIns="0" tIns="0" rIns="0" bIns="0" rtlCol="0" anchor="t"/>
          <a:lstStyle/>
          <a:p>
            <a:pPr algn="l" indent="0" marL="0">
              <a:buNone/>
            </a:pPr>
            <a:r>
              <a:rPr lang="en-US" sz="2100" dirty="0">
                <a:solidFill>
                  <a:srgbClr val="F0A63C"/>
                </a:solidFill>
                <a:latin typeface="Georgia" pitchFamily="34" charset="0"/>
                <a:ea typeface="Microsoft YaHei" pitchFamily="34" charset="-122"/>
                <a:cs typeface="Georgia" pitchFamily="34" charset="-120"/>
              </a:rPr>
              <a:t>Own cash is running out</a:t>
            </a:r>
            <a:endParaRPr lang="en-US" sz="2100" dirty="0">
              <a:latin typeface="Georgia" pitchFamily="34" charset="0"/>
              <a:ea typeface="Microsoft YaHei" pitchFamily="34" charset="-122"/>
              <a:cs typeface="Georgia" pitchFamily="34" charset="-120"/>
            </a:endParaRPr>
          </a:p>
        </p:txBody>
      </p:sp>
      <p:sp>
        <p:nvSpPr>
          <p:cNvPr id="42" name="Text 40"/>
          <p:cNvSpPr/>
          <p:nvPr/>
        </p:nvSpPr>
        <p:spPr>
          <a:xfrm>
            <a:off x="6400800" y="2588144"/>
            <a:ext cx="57912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Capex takes 96% of operating cash flow. Debt, equity</a:t>
            </a:r>
            <a:endParaRPr lang="en-US" sz="1425" dirty="0">
              <a:latin typeface="Microsoft YaHei" pitchFamily="34" charset="0"/>
              <a:ea typeface="Microsoft YaHei" pitchFamily="34" charset="-122"/>
              <a:cs typeface="Microsoft YaHei" pitchFamily="34" charset="-120"/>
            </a:endParaRPr>
          </a:p>
        </p:txBody>
      </p:sp>
      <p:sp>
        <p:nvSpPr>
          <p:cNvPr id="43" name="Text 41"/>
          <p:cNvSpPr/>
          <p:nvPr/>
        </p:nvSpPr>
        <p:spPr>
          <a:xfrm>
            <a:off x="6400800" y="2873894"/>
            <a:ext cx="57912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and long leases now cover the gap.</a:t>
            </a:r>
            <a:endParaRPr lang="en-US" sz="1425" dirty="0">
              <a:latin typeface="Microsoft YaHei" pitchFamily="34" charset="0"/>
              <a:ea typeface="Microsoft YaHei" pitchFamily="34" charset="-122"/>
              <a:cs typeface="Microsoft YaHei" pitchFamily="34" charset="-120"/>
            </a:endParaRPr>
          </a:p>
        </p:txBody>
      </p:sp>
      <p:sp>
        <p:nvSpPr>
          <p:cNvPr id="44" name="Shape 42"/>
          <p:cNvSpPr/>
          <p:nvPr/>
        </p:nvSpPr>
        <p:spPr>
          <a:xfrm>
            <a:off x="614363" y="3852863"/>
            <a:ext cx="5400675" cy="2238375"/>
          </a:xfrm>
          <a:prstGeom prst="rect">
            <a:avLst/>
          </a:prstGeom>
          <a:solidFill>
            <a:srgbClr val="171C22"/>
          </a:solidFill>
          <a:ln w="9525">
            <a:solidFill>
              <a:srgbClr val="2A3440"/>
            </a:solidFill>
            <a:prstDash val="solid"/>
          </a:ln>
        </p:spPr>
      </p:sp>
      <p:sp>
        <p:nvSpPr>
          <p:cNvPr id="45" name="Text 43"/>
          <p:cNvSpPr/>
          <p:nvPr/>
        </p:nvSpPr>
        <p:spPr>
          <a:xfrm>
            <a:off x="781050" y="39480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03</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619125" y="4181475"/>
            <a:ext cx="5391150" cy="9525"/>
          </a:xfrm>
          <a:prstGeom prst="rect">
            <a:avLst/>
          </a:prstGeom>
          <a:solidFill>
            <a:srgbClr val="2A3440"/>
          </a:solidFill>
          <a:ln/>
        </p:spPr>
      </p:sp>
      <p:sp>
        <p:nvSpPr>
          <p:cNvPr id="47" name="Text 45"/>
          <p:cNvSpPr/>
          <p:nvPr/>
        </p:nvSpPr>
        <p:spPr>
          <a:xfrm>
            <a:off x="838200" y="4447062"/>
            <a:ext cx="11353800" cy="320040"/>
          </a:xfrm>
          <a:prstGeom prst="rect">
            <a:avLst/>
          </a:prstGeom>
          <a:noFill/>
          <a:ln/>
        </p:spPr>
        <p:txBody>
          <a:bodyPr wrap="none" lIns="0" tIns="0" rIns="0" bIns="0" rtlCol="0" anchor="t"/>
          <a:lstStyle/>
          <a:p>
            <a:pPr algn="l" indent="0" marL="0">
              <a:buNone/>
            </a:pPr>
            <a:r>
              <a:rPr lang="en-US" sz="2100" dirty="0">
                <a:solidFill>
                  <a:srgbClr val="F2EFE8"/>
                </a:solidFill>
                <a:latin typeface="Georgia" pitchFamily="34" charset="0"/>
                <a:ea typeface="Microsoft YaHei" pitchFamily="34" charset="-122"/>
                <a:cs typeface="Georgia" pitchFamily="34" charset="-120"/>
              </a:rPr>
              <a:t>Demand rests on a few buyers</a:t>
            </a:r>
            <a:endParaRPr lang="en-US" sz="2100" dirty="0">
              <a:latin typeface="Georgia" pitchFamily="34" charset="0"/>
              <a:ea typeface="Microsoft YaHei" pitchFamily="34" charset="-122"/>
              <a:cs typeface="Georgia" pitchFamily="34" charset="-120"/>
            </a:endParaRPr>
          </a:p>
        </p:txBody>
      </p:sp>
      <p:sp>
        <p:nvSpPr>
          <p:cNvPr id="48" name="Text 46"/>
          <p:cNvSpPr/>
          <p:nvPr/>
        </p:nvSpPr>
        <p:spPr>
          <a:xfrm>
            <a:off x="838200" y="498844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Orders cluster in a handful of AI labs, and investors and</a:t>
            </a:r>
            <a:endParaRPr lang="en-US" sz="1425" dirty="0">
              <a:latin typeface="Microsoft YaHei" pitchFamily="34" charset="0"/>
              <a:ea typeface="Microsoft YaHei" pitchFamily="34" charset="-122"/>
              <a:cs typeface="Microsoft YaHei" pitchFamily="34" charset="-120"/>
            </a:endParaRPr>
          </a:p>
        </p:txBody>
      </p:sp>
      <p:sp>
        <p:nvSpPr>
          <p:cNvPr id="49" name="Text 47"/>
          <p:cNvSpPr/>
          <p:nvPr/>
        </p:nvSpPr>
        <p:spPr>
          <a:xfrm>
            <a:off x="838200" y="527419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customers are often the same firms.</a:t>
            </a:r>
            <a:endParaRPr lang="en-US" sz="1425" dirty="0">
              <a:latin typeface="Microsoft YaHei" pitchFamily="34" charset="0"/>
              <a:ea typeface="Microsoft YaHei" pitchFamily="34" charset="-122"/>
              <a:cs typeface="Microsoft YaHei" pitchFamily="34" charset="-120"/>
            </a:endParaRPr>
          </a:p>
        </p:txBody>
      </p:sp>
      <p:sp>
        <p:nvSpPr>
          <p:cNvPr id="50" name="Shape 48"/>
          <p:cNvSpPr/>
          <p:nvPr/>
        </p:nvSpPr>
        <p:spPr>
          <a:xfrm>
            <a:off x="6176963" y="3852863"/>
            <a:ext cx="5400675" cy="2238375"/>
          </a:xfrm>
          <a:prstGeom prst="rect">
            <a:avLst/>
          </a:prstGeom>
          <a:solidFill>
            <a:srgbClr val="171C22"/>
          </a:solidFill>
          <a:ln w="9525">
            <a:solidFill>
              <a:srgbClr val="2A3440"/>
            </a:solidFill>
            <a:prstDash val="solid"/>
          </a:ln>
        </p:spPr>
      </p:sp>
      <p:sp>
        <p:nvSpPr>
          <p:cNvPr id="51" name="Text 49"/>
          <p:cNvSpPr/>
          <p:nvPr/>
        </p:nvSpPr>
        <p:spPr>
          <a:xfrm>
            <a:off x="6343650" y="3948050"/>
            <a:ext cx="58483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04</a:t>
            </a:r>
            <a:endParaRPr lang="en-US" sz="975" dirty="0">
              <a:latin typeface="Microsoft YaHei" pitchFamily="34" charset="0"/>
              <a:ea typeface="Microsoft YaHei" pitchFamily="34" charset="-122"/>
              <a:cs typeface="Microsoft YaHei" pitchFamily="34" charset="-120"/>
            </a:endParaRPr>
          </a:p>
        </p:txBody>
      </p:sp>
      <p:sp>
        <p:nvSpPr>
          <p:cNvPr id="52" name="Shape 50"/>
          <p:cNvSpPr/>
          <p:nvPr/>
        </p:nvSpPr>
        <p:spPr>
          <a:xfrm>
            <a:off x="6181725" y="4181475"/>
            <a:ext cx="5391150" cy="9525"/>
          </a:xfrm>
          <a:prstGeom prst="rect">
            <a:avLst/>
          </a:prstGeom>
          <a:solidFill>
            <a:srgbClr val="2A3440"/>
          </a:solidFill>
          <a:ln/>
        </p:spPr>
      </p:sp>
      <p:sp>
        <p:nvSpPr>
          <p:cNvPr id="53" name="Text 51"/>
          <p:cNvSpPr/>
          <p:nvPr/>
        </p:nvSpPr>
        <p:spPr>
          <a:xfrm>
            <a:off x="6400800" y="4447062"/>
            <a:ext cx="5791200" cy="320040"/>
          </a:xfrm>
          <a:prstGeom prst="rect">
            <a:avLst/>
          </a:prstGeom>
          <a:noFill/>
          <a:ln/>
        </p:spPr>
        <p:txBody>
          <a:bodyPr wrap="none" lIns="0" tIns="0" rIns="0" bIns="0" rtlCol="0" anchor="t"/>
          <a:lstStyle/>
          <a:p>
            <a:pPr algn="l" indent="0" marL="0">
              <a:buNone/>
            </a:pPr>
            <a:r>
              <a:rPr lang="en-US" sz="2100" dirty="0">
                <a:solidFill>
                  <a:srgbClr val="F2EFE8"/>
                </a:solidFill>
                <a:latin typeface="Georgia" pitchFamily="34" charset="0"/>
                <a:ea typeface="Microsoft YaHei" pitchFamily="34" charset="-122"/>
                <a:cs typeface="Georgia" pitchFamily="34" charset="-120"/>
              </a:rPr>
              <a:t>Power is the new bottleneck</a:t>
            </a:r>
            <a:endParaRPr lang="en-US" sz="2100" dirty="0">
              <a:latin typeface="Georgia" pitchFamily="34" charset="0"/>
              <a:ea typeface="Microsoft YaHei" pitchFamily="34" charset="-122"/>
              <a:cs typeface="Georgia" pitchFamily="34" charset="-120"/>
            </a:endParaRPr>
          </a:p>
        </p:txBody>
      </p:sp>
      <p:sp>
        <p:nvSpPr>
          <p:cNvPr id="54" name="Text 52"/>
          <p:cNvSpPr/>
          <p:nvPr/>
        </p:nvSpPr>
        <p:spPr>
          <a:xfrm>
            <a:off x="6400800" y="4988444"/>
            <a:ext cx="57912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Capacity prices on the biggest eastern US grid hit the</a:t>
            </a:r>
            <a:endParaRPr lang="en-US" sz="1425" dirty="0">
              <a:latin typeface="Microsoft YaHei" pitchFamily="34" charset="0"/>
              <a:ea typeface="Microsoft YaHei" pitchFamily="34" charset="-122"/>
              <a:cs typeface="Microsoft YaHei" pitchFamily="34" charset="-120"/>
            </a:endParaRPr>
          </a:p>
        </p:txBody>
      </p:sp>
      <p:sp>
        <p:nvSpPr>
          <p:cNvPr id="55" name="Text 53"/>
          <p:cNvSpPr/>
          <p:nvPr/>
        </p:nvSpPr>
        <p:spPr>
          <a:xfrm>
            <a:off x="6400800" y="5274194"/>
            <a:ext cx="57912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cap. Texas paused new data center hookups.</a:t>
            </a:r>
            <a:endParaRPr lang="en-US" sz="14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2026 guidance: $732.5bn, about 80% above 2025</a:t>
            </a:r>
            <a:endParaRPr lang="en-US" sz="2325" dirty="0">
              <a:latin typeface="Georgia" pitchFamily="34" charset="0"/>
              <a:ea typeface="Microsoft YaHei" pitchFamily="34" charset="-122"/>
              <a:cs typeface="Georgia" pitchFamily="34" charset="-120"/>
            </a:endParaRPr>
          </a:p>
        </p:txBody>
      </p:sp>
      <p:sp>
        <p:nvSpPr>
          <p:cNvPr id="32" name="Text 30"/>
          <p:cNvSpPr/>
          <p:nvPr/>
        </p:nvSpPr>
        <p:spPr>
          <a:xfrm>
            <a:off x="609600" y="1653248"/>
            <a:ext cx="11582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2026 capex guidance midpoint for Microsoft, Alphabet, Amazon and Meta</a:t>
            </a:r>
            <a:endParaRPr lang="en-US" sz="1125" dirty="0">
              <a:latin typeface="Microsoft YaHei" pitchFamily="34" charset="0"/>
              <a:ea typeface="Microsoft YaHei" pitchFamily="34" charset="-122"/>
              <a:cs typeface="Microsoft YaHei" pitchFamily="34" charset="-120"/>
            </a:endParaRPr>
          </a:p>
        </p:txBody>
      </p:sp>
      <p:sp>
        <p:nvSpPr>
          <p:cNvPr id="33" name="Text 31"/>
          <p:cNvSpPr/>
          <p:nvPr/>
        </p:nvSpPr>
        <p:spPr>
          <a:xfrm>
            <a:off x="552450" y="1726964"/>
            <a:ext cx="11639550" cy="2286000"/>
          </a:xfrm>
          <a:prstGeom prst="rect">
            <a:avLst/>
          </a:prstGeom>
          <a:noFill/>
          <a:ln/>
        </p:spPr>
        <p:txBody>
          <a:bodyPr wrap="none" lIns="0" tIns="0" rIns="0" bIns="0" rtlCol="0" anchor="t"/>
          <a:lstStyle/>
          <a:p>
            <a:pPr algn="l" indent="0" marL="0">
              <a:buNone/>
            </a:pPr>
            <a:r>
              <a:rPr lang="en-US" sz="15000" dirty="0">
                <a:solidFill>
                  <a:srgbClr val="F0A63C"/>
                </a:solidFill>
                <a:latin typeface="Georgia" pitchFamily="34" charset="0"/>
                <a:ea typeface="Microsoft YaHei" pitchFamily="34" charset="-122"/>
                <a:cs typeface="Georgia" pitchFamily="34" charset="-120"/>
              </a:rPr>
              <a:t>732.5</a:t>
            </a:r>
            <a:endParaRPr lang="en-US" sz="15000" dirty="0">
              <a:latin typeface="Georgia" pitchFamily="34" charset="0"/>
              <a:ea typeface="Microsoft YaHei" pitchFamily="34" charset="-122"/>
              <a:cs typeface="Georgia" pitchFamily="34" charset="-120"/>
            </a:endParaRPr>
          </a:p>
        </p:txBody>
      </p:sp>
      <p:sp>
        <p:nvSpPr>
          <p:cNvPr id="34" name="Text 32"/>
          <p:cNvSpPr/>
          <p:nvPr/>
        </p:nvSpPr>
        <p:spPr>
          <a:xfrm>
            <a:off x="609600" y="4001791"/>
            <a:ext cx="11582400" cy="411480"/>
          </a:xfrm>
          <a:prstGeom prst="rect">
            <a:avLst/>
          </a:prstGeom>
          <a:noFill/>
          <a:ln/>
        </p:spPr>
        <p:txBody>
          <a:bodyPr wrap="none" lIns="0" tIns="0" rIns="0" bIns="0" rtlCol="0" anchor="t"/>
          <a:lstStyle/>
          <a:p>
            <a:pPr algn="l" indent="0" marL="0">
              <a:buNone/>
            </a:pPr>
            <a:r>
              <a:rPr lang="en-US" sz="2700" dirty="0">
                <a:solidFill>
                  <a:srgbClr val="F2EFE8"/>
                </a:solidFill>
                <a:latin typeface="Georgia" pitchFamily="34" charset="0"/>
                <a:ea typeface="Microsoft YaHei" pitchFamily="34" charset="-122"/>
                <a:cs typeface="Georgia" pitchFamily="34" charset="-120"/>
              </a:rPr>
              <a:t>$ billion</a:t>
            </a:r>
            <a:endParaRPr lang="en-US" sz="2700" dirty="0">
              <a:latin typeface="Georgia" pitchFamily="34" charset="0"/>
              <a:ea typeface="Microsoft YaHei" pitchFamily="34" charset="-122"/>
              <a:cs typeface="Georgia" pitchFamily="34" charset="-120"/>
            </a:endParaRPr>
          </a:p>
        </p:txBody>
      </p:sp>
      <p:sp>
        <p:nvSpPr>
          <p:cNvPr id="35" name="Text 33"/>
          <p:cNvSpPr/>
          <p:nvPr/>
        </p:nvSpPr>
        <p:spPr>
          <a:xfrm>
            <a:off x="609600" y="4664594"/>
            <a:ext cx="115824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Range $720bn to $745bn. July</a:t>
            </a:r>
            <a:pPr algn="l" indent="0" marL="0">
              <a:buNone/>
            </a:pPr>
            <a:r>
              <a:rPr lang="en-US" sz="1425" dirty="0">
                <a:solidFill>
                  <a:srgbClr val="D8D9D8"/>
                </a:solidFill>
                <a:latin typeface="Microsoft YaHei" pitchFamily="34" charset="0"/>
                <a:ea typeface="Microsoft YaHei" pitchFamily="34" charset="-122"/>
                <a:cs typeface="Microsoft YaHei" pitchFamily="34" charset="-120"/>
              </a:rPr>
              <a:t>'</a:t>
            </a:r>
            <a:pPr algn="l" indent="0" marL="0">
              <a:buNone/>
            </a:pPr>
            <a:r>
              <a:rPr lang="en-US" sz="1425" dirty="0">
                <a:solidFill>
                  <a:srgbClr val="D8D9D8"/>
                </a:solidFill>
                <a:latin typeface="Microsoft YaHei" pitchFamily="34" charset="0"/>
                <a:ea typeface="Microsoft YaHei" pitchFamily="34" charset="-122"/>
                <a:cs typeface="Microsoft YaHei" pitchFamily="34" charset="-120"/>
              </a:rPr>
              <a:t>s results brought only raises and</a:t>
            </a:r>
            <a:endParaRPr lang="en-US" sz="1425"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4950344"/>
            <a:ext cx="115824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accounting changes, no cuts.</a:t>
            </a:r>
            <a:endParaRPr lang="en-US" sz="1425" dirty="0">
              <a:latin typeface="Microsoft YaHei" pitchFamily="34" charset="0"/>
              <a:ea typeface="Microsoft YaHei" pitchFamily="34" charset="-122"/>
              <a:cs typeface="Microsoft YaHei" pitchFamily="34" charset="-120"/>
            </a:endParaRPr>
          </a:p>
        </p:txBody>
      </p:sp>
      <p:sp>
        <p:nvSpPr>
          <p:cNvPr id="37" name="Shape 35"/>
          <p:cNvSpPr/>
          <p:nvPr/>
        </p:nvSpPr>
        <p:spPr>
          <a:xfrm>
            <a:off x="7243763" y="1643063"/>
            <a:ext cx="4333875" cy="3609975"/>
          </a:xfrm>
          <a:prstGeom prst="rect">
            <a:avLst/>
          </a:prstGeom>
          <a:solidFill>
            <a:srgbClr val="171C22"/>
          </a:solidFill>
          <a:ln w="9525">
            <a:solidFill>
              <a:srgbClr val="2A3440"/>
            </a:solidFill>
            <a:prstDash val="solid"/>
          </a:ln>
        </p:spPr>
      </p:sp>
      <p:sp>
        <p:nvSpPr>
          <p:cNvPr id="38" name="Text 36"/>
          <p:cNvSpPr/>
          <p:nvPr/>
        </p:nvSpPr>
        <p:spPr>
          <a:xfrm>
            <a:off x="7410450" y="1738250"/>
            <a:ext cx="4781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Against 2025</a:t>
            </a:r>
            <a:endParaRPr lang="en-US" sz="975" dirty="0">
              <a:latin typeface="Microsoft YaHei" pitchFamily="34" charset="0"/>
              <a:ea typeface="Microsoft YaHei" pitchFamily="34" charset="-122"/>
              <a:cs typeface="Microsoft YaHei" pitchFamily="34" charset="-120"/>
            </a:endParaRPr>
          </a:p>
        </p:txBody>
      </p:sp>
      <p:sp>
        <p:nvSpPr>
          <p:cNvPr id="39" name="Text 37"/>
          <p:cNvSpPr/>
          <p:nvPr/>
        </p:nvSpPr>
        <p:spPr>
          <a:xfrm>
            <a:off x="0" y="17382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$bn</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7248525" y="1971675"/>
            <a:ext cx="4324350" cy="9525"/>
          </a:xfrm>
          <a:prstGeom prst="rect">
            <a:avLst/>
          </a:prstGeom>
          <a:solidFill>
            <a:srgbClr val="2A3440"/>
          </a:solidFill>
          <a:ln/>
        </p:spPr>
      </p:sp>
      <p:sp>
        <p:nvSpPr>
          <p:cNvPr id="41" name="Text 39"/>
          <p:cNvSpPr/>
          <p:nvPr/>
        </p:nvSpPr>
        <p:spPr>
          <a:xfrm>
            <a:off x="7448550" y="2205698"/>
            <a:ext cx="47434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2025 actual</a:t>
            </a:r>
            <a:endParaRPr lang="en-US" sz="1125" dirty="0">
              <a:latin typeface="Microsoft YaHei" pitchFamily="34" charset="0"/>
              <a:ea typeface="Microsoft YaHei" pitchFamily="34" charset="-122"/>
              <a:cs typeface="Microsoft YaHei" pitchFamily="34" charset="-120"/>
            </a:endParaRPr>
          </a:p>
        </p:txBody>
      </p:sp>
      <p:sp>
        <p:nvSpPr>
          <p:cNvPr id="42" name="Shape 40"/>
          <p:cNvSpPr/>
          <p:nvPr/>
        </p:nvSpPr>
        <p:spPr>
          <a:xfrm>
            <a:off x="7448550" y="2476500"/>
            <a:ext cx="2020814" cy="419100"/>
          </a:xfrm>
          <a:prstGeom prst="rect">
            <a:avLst/>
          </a:prstGeom>
          <a:solidFill>
            <a:srgbClr val="56677A"/>
          </a:solidFill>
          <a:ln/>
        </p:spPr>
      </p:sp>
      <p:sp>
        <p:nvSpPr>
          <p:cNvPr id="43" name="Text 41"/>
          <p:cNvSpPr/>
          <p:nvPr/>
        </p:nvSpPr>
        <p:spPr>
          <a:xfrm>
            <a:off x="0" y="2587783"/>
            <a:ext cx="9374114" cy="205740"/>
          </a:xfrm>
          <a:prstGeom prst="rect">
            <a:avLst/>
          </a:prstGeom>
          <a:noFill/>
          <a:ln/>
        </p:spPr>
        <p:txBody>
          <a:bodyPr wrap="none" lIns="0" tIns="0" rIns="0" bIns="0" rtlCol="0" anchor="t"/>
          <a:lstStyle/>
          <a:p>
            <a:pPr algn="r" indent="0" marL="0">
              <a:buNone/>
            </a:pPr>
            <a:r>
              <a:rPr lang="en-US" sz="1350" b="1" dirty="0">
                <a:solidFill>
                  <a:srgbClr val="FFFFFF"/>
                </a:solidFill>
                <a:latin typeface="Microsoft YaHei" pitchFamily="34" charset="0"/>
                <a:ea typeface="Microsoft YaHei" pitchFamily="34" charset="-122"/>
                <a:cs typeface="Microsoft YaHei" pitchFamily="34" charset="-120"/>
              </a:rPr>
              <a:t>410.0</a:t>
            </a:r>
            <a:endParaRPr lang="en-US" sz="1350" dirty="0">
              <a:latin typeface="Microsoft YaHei" pitchFamily="34" charset="0"/>
              <a:ea typeface="Microsoft YaHei" pitchFamily="34" charset="-122"/>
              <a:cs typeface="Microsoft YaHei" pitchFamily="34" charset="-120"/>
            </a:endParaRPr>
          </a:p>
        </p:txBody>
      </p:sp>
      <p:sp>
        <p:nvSpPr>
          <p:cNvPr id="44" name="Text 42"/>
          <p:cNvSpPr/>
          <p:nvPr/>
        </p:nvSpPr>
        <p:spPr>
          <a:xfrm>
            <a:off x="7448550" y="3348698"/>
            <a:ext cx="47434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2026 guidance midpoint</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7448550" y="3619500"/>
            <a:ext cx="3610356" cy="419100"/>
          </a:xfrm>
          <a:prstGeom prst="rect">
            <a:avLst/>
          </a:prstGeom>
          <a:solidFill>
            <a:srgbClr val="F0A63C"/>
          </a:solidFill>
          <a:ln/>
        </p:spPr>
      </p:sp>
      <p:sp>
        <p:nvSpPr>
          <p:cNvPr id="46" name="Text 44"/>
          <p:cNvSpPr/>
          <p:nvPr/>
        </p:nvSpPr>
        <p:spPr>
          <a:xfrm>
            <a:off x="0" y="3730783"/>
            <a:ext cx="10963656" cy="205740"/>
          </a:xfrm>
          <a:prstGeom prst="rect">
            <a:avLst/>
          </a:prstGeom>
          <a:noFill/>
          <a:ln/>
        </p:spPr>
        <p:txBody>
          <a:bodyPr wrap="none" lIns="0" tIns="0" rIns="0" bIns="0" rtlCol="0" anchor="t"/>
          <a:lstStyle/>
          <a:p>
            <a:pPr algn="r" indent="0" marL="0">
              <a:buNone/>
            </a:pPr>
            <a:r>
              <a:rPr lang="en-US" sz="1350" b="1" dirty="0">
                <a:solidFill>
                  <a:srgbClr val="0A0E14"/>
                </a:solidFill>
                <a:latin typeface="Microsoft YaHei" pitchFamily="34" charset="0"/>
                <a:ea typeface="Microsoft YaHei" pitchFamily="34" charset="-122"/>
                <a:cs typeface="Microsoft YaHei" pitchFamily="34" charset="-120"/>
              </a:rPr>
              <a:t>732.5</a:t>
            </a:r>
            <a:endParaRPr lang="en-US" sz="1350" dirty="0">
              <a:latin typeface="Microsoft YaHei" pitchFamily="34" charset="0"/>
              <a:ea typeface="Microsoft YaHei" pitchFamily="34" charset="-122"/>
              <a:cs typeface="Microsoft YaHei" pitchFamily="34" charset="-120"/>
            </a:endParaRPr>
          </a:p>
        </p:txBody>
      </p:sp>
      <p:sp>
        <p:nvSpPr>
          <p:cNvPr id="47" name="Text 45"/>
          <p:cNvSpPr/>
          <p:nvPr/>
        </p:nvSpPr>
        <p:spPr>
          <a:xfrm>
            <a:off x="7448550" y="4485763"/>
            <a:ext cx="4743450" cy="342900"/>
          </a:xfrm>
          <a:prstGeom prst="rect">
            <a:avLst/>
          </a:prstGeom>
          <a:noFill/>
          <a:ln/>
        </p:spPr>
        <p:txBody>
          <a:bodyPr wrap="none" lIns="0" tIns="0" rIns="0" bIns="0" rtlCol="0" anchor="t"/>
          <a:lstStyle/>
          <a:p>
            <a:pPr algn="l" indent="0" marL="0">
              <a:buNone/>
            </a:pPr>
            <a:r>
              <a:rPr lang="en-US" sz="2250" dirty="0">
                <a:solidFill>
                  <a:srgbClr val="2FA97C"/>
                </a:solidFill>
                <a:latin typeface="Georgia" pitchFamily="34" charset="0"/>
                <a:ea typeface="Microsoft YaHei" pitchFamily="34" charset="-122"/>
                <a:cs typeface="Georgia" pitchFamily="34" charset="-120"/>
              </a:rPr>
              <a:t>▲ 79%</a:t>
            </a:r>
            <a:endParaRPr lang="en-US" sz="2250" dirty="0">
              <a:latin typeface="Georgia" pitchFamily="34" charset="0"/>
              <a:ea typeface="Microsoft YaHei" pitchFamily="34" charset="-122"/>
              <a:cs typeface="Georgia" pitchFamily="34" charset="-120"/>
            </a:endParaRPr>
          </a:p>
        </p:txBody>
      </p:sp>
      <p:sp>
        <p:nvSpPr>
          <p:cNvPr id="48" name="Text 46"/>
          <p:cNvSpPr/>
          <p:nvPr/>
        </p:nvSpPr>
        <p:spPr>
          <a:xfrm>
            <a:off x="8510597" y="4615885"/>
            <a:ext cx="3681403" cy="182880"/>
          </a:xfrm>
          <a:prstGeom prst="rect">
            <a:avLst/>
          </a:prstGeom>
          <a:noFill/>
          <a:ln/>
        </p:spPr>
        <p:txBody>
          <a:bodyPr wrap="none" lIns="0" tIns="0" rIns="0" bIns="0" rtlCol="0" anchor="t"/>
          <a:lstStyle/>
          <a:p>
            <a:pPr algn="l" indent="0" marL="0">
              <a:buNone/>
            </a:pPr>
            <a:r>
              <a:rPr lang="en-US" sz="1200" dirty="0">
                <a:solidFill>
                  <a:srgbClr val="9AA7B4"/>
                </a:solidFill>
                <a:latin typeface="Microsoft YaHei" pitchFamily="34" charset="0"/>
                <a:ea typeface="Microsoft YaHei" pitchFamily="34" charset="-122"/>
                <a:cs typeface="Microsoft YaHei" pitchFamily="34" charset="-120"/>
              </a:rPr>
              <a:t>About $320bn more in a year</a:t>
            </a:r>
            <a:endParaRPr lang="en-US" sz="1200" dirty="0">
              <a:latin typeface="Microsoft YaHei" pitchFamily="34" charset="0"/>
              <a:ea typeface="Microsoft YaHei" pitchFamily="34" charset="-122"/>
              <a:cs typeface="Microsoft YaHei" pitchFamily="34" charset="-120"/>
            </a:endParaRPr>
          </a:p>
        </p:txBody>
      </p:sp>
      <p:sp>
        <p:nvSpPr>
          <p:cNvPr id="49" name="Text 47"/>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company releases and earnings calls (Jul 2026), research team analysis. Company basis</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Capex rose 87% in a year, and Alphabet</a:t>
            </a:r>
            <a:pPr algn="l" indent="0" marL="0">
              <a:buNone/>
            </a:pPr>
            <a:r>
              <a:rPr lang="en-US" sz="2325" dirty="0">
                <a:solidFill>
                  <a:srgbClr val="F2EFE8"/>
                </a:solidFill>
                <a:latin typeface="Georgia" pitchFamily="34" charset="0"/>
                <a:ea typeface="Microsoft YaHei" pitchFamily="34" charset="-122"/>
                <a:cs typeface="Georgia" pitchFamily="34" charset="-120"/>
              </a:rPr>
              <a:t>'</a:t>
            </a:r>
            <a:pPr algn="l" indent="0" marL="0">
              <a:buNone/>
            </a:pPr>
            <a:r>
              <a:rPr lang="en-US" sz="2325" dirty="0">
                <a:solidFill>
                  <a:srgbClr val="F2EFE8"/>
                </a:solidFill>
                <a:latin typeface="Georgia" pitchFamily="34" charset="0"/>
                <a:ea typeface="Microsoft YaHei" pitchFamily="34" charset="-122"/>
                <a:cs typeface="Georgia" pitchFamily="34" charset="-120"/>
              </a:rPr>
              <a:t>s doubled</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Quarterly capex, four firms</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$bn</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10953750" cy="9525"/>
          </a:xfrm>
          <a:prstGeom prst="rect">
            <a:avLst/>
          </a:prstGeom>
          <a:solidFill>
            <a:srgbClr val="2A3440"/>
          </a:solidFill>
          <a:ln/>
        </p:spPr>
      </p:sp>
      <p:sp>
        <p:nvSpPr>
          <p:cNvPr id="36" name="Shape 34"/>
          <p:cNvSpPr/>
          <p:nvPr/>
        </p:nvSpPr>
        <p:spPr>
          <a:xfrm>
            <a:off x="857250" y="5715000"/>
            <a:ext cx="10477500" cy="9525"/>
          </a:xfrm>
          <a:prstGeom prst="rect">
            <a:avLst/>
          </a:prstGeom>
          <a:solidFill>
            <a:srgbClr val="2A3440"/>
          </a:solidFill>
          <a:ln/>
        </p:spPr>
      </p:sp>
      <p:sp>
        <p:nvSpPr>
          <p:cNvPr id="37" name="Shape 35"/>
          <p:cNvSpPr/>
          <p:nvPr/>
        </p:nvSpPr>
        <p:spPr>
          <a:xfrm>
            <a:off x="857250" y="1828800"/>
            <a:ext cx="114300" cy="114300"/>
          </a:xfrm>
          <a:prstGeom prst="rect">
            <a:avLst/>
          </a:prstGeom>
          <a:solidFill>
            <a:srgbClr val="F0A63C"/>
          </a:solidFill>
          <a:ln/>
        </p:spPr>
      </p:sp>
      <p:sp>
        <p:nvSpPr>
          <p:cNvPr id="38" name="Text 36"/>
          <p:cNvSpPr/>
          <p:nvPr/>
        </p:nvSpPr>
        <p:spPr>
          <a:xfrm>
            <a:off x="1028700" y="1805287"/>
            <a:ext cx="1116330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Alphabet</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1876206" y="1828800"/>
            <a:ext cx="114300" cy="114300"/>
          </a:xfrm>
          <a:prstGeom prst="rect">
            <a:avLst/>
          </a:prstGeom>
          <a:solidFill>
            <a:srgbClr val="56677A"/>
          </a:solidFill>
          <a:ln/>
        </p:spPr>
      </p:sp>
      <p:sp>
        <p:nvSpPr>
          <p:cNvPr id="40" name="Text 38"/>
          <p:cNvSpPr/>
          <p:nvPr/>
        </p:nvSpPr>
        <p:spPr>
          <a:xfrm>
            <a:off x="2047656" y="1805287"/>
            <a:ext cx="10144344"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Microsoft</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2925112" y="1828800"/>
            <a:ext cx="114300" cy="114300"/>
          </a:xfrm>
          <a:prstGeom prst="rect">
            <a:avLst/>
          </a:prstGeom>
          <a:solidFill>
            <a:srgbClr val="3D4B5A"/>
          </a:solidFill>
          <a:ln/>
        </p:spPr>
      </p:sp>
      <p:sp>
        <p:nvSpPr>
          <p:cNvPr id="42" name="Text 40"/>
          <p:cNvSpPr/>
          <p:nvPr/>
        </p:nvSpPr>
        <p:spPr>
          <a:xfrm>
            <a:off x="3096562" y="1805287"/>
            <a:ext cx="9095438"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Amazon</a:t>
            </a:r>
            <a:endParaRPr lang="en-US" sz="1050" dirty="0">
              <a:latin typeface="Microsoft YaHei" pitchFamily="34" charset="0"/>
              <a:ea typeface="Microsoft YaHei" pitchFamily="34" charset="-122"/>
              <a:cs typeface="Microsoft YaHei" pitchFamily="34" charset="-120"/>
            </a:endParaRPr>
          </a:p>
        </p:txBody>
      </p:sp>
      <p:sp>
        <p:nvSpPr>
          <p:cNvPr id="43" name="Shape 41"/>
          <p:cNvSpPr/>
          <p:nvPr/>
        </p:nvSpPr>
        <p:spPr>
          <a:xfrm>
            <a:off x="3888248" y="1828800"/>
            <a:ext cx="114300" cy="114300"/>
          </a:xfrm>
          <a:prstGeom prst="rect">
            <a:avLst/>
          </a:prstGeom>
          <a:solidFill>
            <a:srgbClr val="2E3A47"/>
          </a:solidFill>
          <a:ln/>
        </p:spPr>
      </p:sp>
      <p:sp>
        <p:nvSpPr>
          <p:cNvPr id="44" name="Text 42"/>
          <p:cNvSpPr/>
          <p:nvPr/>
        </p:nvSpPr>
        <p:spPr>
          <a:xfrm>
            <a:off x="4059698" y="1805287"/>
            <a:ext cx="8132302"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Meta</a:t>
            </a:r>
            <a:endParaRPr lang="en-US" sz="1050" dirty="0">
              <a:latin typeface="Microsoft YaHei" pitchFamily="34" charset="0"/>
              <a:ea typeface="Microsoft YaHei" pitchFamily="34" charset="-122"/>
              <a:cs typeface="Microsoft YaHei" pitchFamily="34" charset="-120"/>
            </a:endParaRPr>
          </a:p>
        </p:txBody>
      </p:sp>
      <p:sp>
        <p:nvSpPr>
          <p:cNvPr id="45" name="Shape 43"/>
          <p:cNvSpPr/>
          <p:nvPr/>
        </p:nvSpPr>
        <p:spPr>
          <a:xfrm>
            <a:off x="1077277" y="5599730"/>
            <a:ext cx="607695" cy="105745"/>
          </a:xfrm>
          <a:prstGeom prst="rect">
            <a:avLst/>
          </a:prstGeom>
          <a:solidFill>
            <a:srgbClr val="2E3A47"/>
          </a:solidFill>
          <a:ln/>
        </p:spPr>
      </p:sp>
      <p:sp>
        <p:nvSpPr>
          <p:cNvPr id="46" name="Shape 44"/>
          <p:cNvSpPr/>
          <p:nvPr/>
        </p:nvSpPr>
        <p:spPr>
          <a:xfrm>
            <a:off x="1077277" y="5331368"/>
            <a:ext cx="607695" cy="258838"/>
          </a:xfrm>
          <a:prstGeom prst="rect">
            <a:avLst/>
          </a:prstGeom>
          <a:solidFill>
            <a:srgbClr val="3D4B5A"/>
          </a:solidFill>
          <a:ln/>
        </p:spPr>
      </p:sp>
      <p:sp>
        <p:nvSpPr>
          <p:cNvPr id="47" name="Shape 45"/>
          <p:cNvSpPr/>
          <p:nvPr/>
        </p:nvSpPr>
        <p:spPr>
          <a:xfrm>
            <a:off x="1077277" y="5133248"/>
            <a:ext cx="607695" cy="188595"/>
          </a:xfrm>
          <a:prstGeom prst="rect">
            <a:avLst/>
          </a:prstGeom>
          <a:solidFill>
            <a:srgbClr val="56677A"/>
          </a:solidFill>
          <a:ln/>
        </p:spPr>
      </p:sp>
      <p:sp>
        <p:nvSpPr>
          <p:cNvPr id="48" name="Shape 46"/>
          <p:cNvSpPr/>
          <p:nvPr/>
        </p:nvSpPr>
        <p:spPr>
          <a:xfrm>
            <a:off x="1077277" y="4917117"/>
            <a:ext cx="607695" cy="206606"/>
          </a:xfrm>
          <a:prstGeom prst="rect">
            <a:avLst/>
          </a:prstGeom>
          <a:solidFill>
            <a:srgbClr val="F0A63C"/>
          </a:solidFill>
          <a:ln/>
        </p:spPr>
      </p:sp>
      <p:sp>
        <p:nvSpPr>
          <p:cNvPr id="49" name="Text 47"/>
          <p:cNvSpPr/>
          <p:nvPr/>
        </p:nvSpPr>
        <p:spPr>
          <a:xfrm>
            <a:off x="0" y="4684415"/>
            <a:ext cx="2762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44.3</a:t>
            </a:r>
            <a:endParaRPr lang="en-US" sz="1125" dirty="0">
              <a:latin typeface="Microsoft YaHei" pitchFamily="34" charset="0"/>
              <a:ea typeface="Microsoft YaHei" pitchFamily="34" charset="-122"/>
              <a:cs typeface="Microsoft YaHei" pitchFamily="34" charset="-120"/>
            </a:endParaRPr>
          </a:p>
        </p:txBody>
      </p:sp>
      <p:sp>
        <p:nvSpPr>
          <p:cNvPr id="50" name="Text 48"/>
          <p:cNvSpPr/>
          <p:nvPr/>
        </p:nvSpPr>
        <p:spPr>
          <a:xfrm>
            <a:off x="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1Q24</a:t>
            </a:r>
            <a:endParaRPr lang="en-US" sz="1050" dirty="0">
              <a:latin typeface="Microsoft YaHei" pitchFamily="34" charset="0"/>
              <a:ea typeface="Microsoft YaHei" pitchFamily="34" charset="-122"/>
              <a:cs typeface="Microsoft YaHei" pitchFamily="34" charset="-120"/>
            </a:endParaRPr>
          </a:p>
        </p:txBody>
      </p:sp>
      <p:sp>
        <p:nvSpPr>
          <p:cNvPr id="51" name="Shape 49"/>
          <p:cNvSpPr/>
          <p:nvPr/>
        </p:nvSpPr>
        <p:spPr>
          <a:xfrm>
            <a:off x="2125028" y="5567311"/>
            <a:ext cx="607695" cy="138164"/>
          </a:xfrm>
          <a:prstGeom prst="rect">
            <a:avLst/>
          </a:prstGeom>
          <a:solidFill>
            <a:srgbClr val="2E3A47"/>
          </a:solidFill>
          <a:ln/>
        </p:spPr>
      </p:sp>
      <p:sp>
        <p:nvSpPr>
          <p:cNvPr id="52" name="Shape 50"/>
          <p:cNvSpPr/>
          <p:nvPr/>
        </p:nvSpPr>
        <p:spPr>
          <a:xfrm>
            <a:off x="2125028" y="5250319"/>
            <a:ext cx="607695" cy="307467"/>
          </a:xfrm>
          <a:prstGeom prst="rect">
            <a:avLst/>
          </a:prstGeom>
          <a:solidFill>
            <a:srgbClr val="3D4B5A"/>
          </a:solidFill>
          <a:ln/>
        </p:spPr>
      </p:sp>
      <p:sp>
        <p:nvSpPr>
          <p:cNvPr id="53" name="Shape 51"/>
          <p:cNvSpPr/>
          <p:nvPr/>
        </p:nvSpPr>
        <p:spPr>
          <a:xfrm>
            <a:off x="2125028" y="4999967"/>
            <a:ext cx="607695" cy="240827"/>
          </a:xfrm>
          <a:prstGeom prst="rect">
            <a:avLst/>
          </a:prstGeom>
          <a:solidFill>
            <a:srgbClr val="56677A"/>
          </a:solidFill>
          <a:ln/>
        </p:spPr>
      </p:sp>
      <p:sp>
        <p:nvSpPr>
          <p:cNvPr id="54" name="Shape 52"/>
          <p:cNvSpPr/>
          <p:nvPr/>
        </p:nvSpPr>
        <p:spPr>
          <a:xfrm>
            <a:off x="2125028" y="4762223"/>
            <a:ext cx="607695" cy="228219"/>
          </a:xfrm>
          <a:prstGeom prst="rect">
            <a:avLst/>
          </a:prstGeom>
          <a:solidFill>
            <a:srgbClr val="F0A63C"/>
          </a:solidFill>
          <a:ln/>
        </p:spPr>
      </p:sp>
      <p:sp>
        <p:nvSpPr>
          <p:cNvPr id="55" name="Text 53"/>
          <p:cNvSpPr/>
          <p:nvPr/>
        </p:nvSpPr>
        <p:spPr>
          <a:xfrm>
            <a:off x="0" y="4529521"/>
            <a:ext cx="4857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52.9</a:t>
            </a:r>
            <a:endParaRPr lang="en-US" sz="1125" dirty="0">
              <a:latin typeface="Microsoft YaHei" pitchFamily="34" charset="0"/>
              <a:ea typeface="Microsoft YaHei" pitchFamily="34" charset="-122"/>
              <a:cs typeface="Microsoft YaHei" pitchFamily="34" charset="-120"/>
            </a:endParaRPr>
          </a:p>
        </p:txBody>
      </p:sp>
      <p:sp>
        <p:nvSpPr>
          <p:cNvPr id="56" name="Text 54"/>
          <p:cNvSpPr/>
          <p:nvPr/>
        </p:nvSpPr>
        <p:spPr>
          <a:xfrm>
            <a:off x="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2Q24</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3172778" y="5565509"/>
            <a:ext cx="607695" cy="139966"/>
          </a:xfrm>
          <a:prstGeom prst="rect">
            <a:avLst/>
          </a:prstGeom>
          <a:solidFill>
            <a:srgbClr val="2E3A47"/>
          </a:solidFill>
          <a:ln/>
        </p:spPr>
      </p:sp>
      <p:sp>
        <p:nvSpPr>
          <p:cNvPr id="58" name="Shape 56"/>
          <p:cNvSpPr/>
          <p:nvPr/>
        </p:nvSpPr>
        <p:spPr>
          <a:xfrm>
            <a:off x="3172778" y="5158463"/>
            <a:ext cx="607695" cy="397522"/>
          </a:xfrm>
          <a:prstGeom prst="rect">
            <a:avLst/>
          </a:prstGeom>
          <a:solidFill>
            <a:srgbClr val="3D4B5A"/>
          </a:solidFill>
          <a:ln/>
        </p:spPr>
      </p:sp>
      <p:sp>
        <p:nvSpPr>
          <p:cNvPr id="59" name="Shape 57"/>
          <p:cNvSpPr/>
          <p:nvPr/>
        </p:nvSpPr>
        <p:spPr>
          <a:xfrm>
            <a:off x="3172778" y="4890100"/>
            <a:ext cx="607695" cy="258838"/>
          </a:xfrm>
          <a:prstGeom prst="rect">
            <a:avLst/>
          </a:prstGeom>
          <a:solidFill>
            <a:srgbClr val="56677A"/>
          </a:solidFill>
          <a:ln/>
        </p:spPr>
      </p:sp>
      <p:sp>
        <p:nvSpPr>
          <p:cNvPr id="60" name="Shape 58"/>
          <p:cNvSpPr/>
          <p:nvPr/>
        </p:nvSpPr>
        <p:spPr>
          <a:xfrm>
            <a:off x="3172778" y="4654157"/>
            <a:ext cx="607695" cy="226418"/>
          </a:xfrm>
          <a:prstGeom prst="rect">
            <a:avLst/>
          </a:prstGeom>
          <a:solidFill>
            <a:srgbClr val="F0A63C"/>
          </a:solidFill>
          <a:ln/>
        </p:spPr>
      </p:sp>
      <p:sp>
        <p:nvSpPr>
          <p:cNvPr id="61" name="Text 59"/>
          <p:cNvSpPr/>
          <p:nvPr/>
        </p:nvSpPr>
        <p:spPr>
          <a:xfrm>
            <a:off x="0" y="4421456"/>
            <a:ext cx="6953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58.9</a:t>
            </a:r>
            <a:endParaRPr lang="en-US" sz="1125" dirty="0">
              <a:latin typeface="Microsoft YaHei" pitchFamily="34" charset="0"/>
              <a:ea typeface="Microsoft YaHei" pitchFamily="34" charset="-122"/>
              <a:cs typeface="Microsoft YaHei" pitchFamily="34" charset="-120"/>
            </a:endParaRPr>
          </a:p>
        </p:txBody>
      </p:sp>
      <p:sp>
        <p:nvSpPr>
          <p:cNvPr id="62" name="Text 60"/>
          <p:cNvSpPr/>
          <p:nvPr/>
        </p:nvSpPr>
        <p:spPr>
          <a:xfrm>
            <a:off x="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3Q24</a:t>
            </a:r>
            <a:endParaRPr lang="en-US" sz="1050" dirty="0">
              <a:latin typeface="Microsoft YaHei" pitchFamily="34" charset="0"/>
              <a:ea typeface="Microsoft YaHei" pitchFamily="34" charset="-122"/>
              <a:cs typeface="Microsoft YaHei" pitchFamily="34" charset="-120"/>
            </a:endParaRPr>
          </a:p>
        </p:txBody>
      </p:sp>
      <p:sp>
        <p:nvSpPr>
          <p:cNvPr id="63" name="Shape 61"/>
          <p:cNvSpPr/>
          <p:nvPr/>
        </p:nvSpPr>
        <p:spPr>
          <a:xfrm>
            <a:off x="4220528" y="5455643"/>
            <a:ext cx="607695" cy="249832"/>
          </a:xfrm>
          <a:prstGeom prst="rect">
            <a:avLst/>
          </a:prstGeom>
          <a:solidFill>
            <a:srgbClr val="2E3A47"/>
          </a:solidFill>
          <a:ln/>
        </p:spPr>
      </p:sp>
      <p:sp>
        <p:nvSpPr>
          <p:cNvPr id="64" name="Shape 62"/>
          <p:cNvSpPr/>
          <p:nvPr/>
        </p:nvSpPr>
        <p:spPr>
          <a:xfrm>
            <a:off x="4220528" y="4954940"/>
            <a:ext cx="607695" cy="491178"/>
          </a:xfrm>
          <a:prstGeom prst="rect">
            <a:avLst/>
          </a:prstGeom>
          <a:solidFill>
            <a:srgbClr val="3D4B5A"/>
          </a:solidFill>
          <a:ln/>
        </p:spPr>
      </p:sp>
      <p:sp>
        <p:nvSpPr>
          <p:cNvPr id="65" name="Shape 63"/>
          <p:cNvSpPr/>
          <p:nvPr/>
        </p:nvSpPr>
        <p:spPr>
          <a:xfrm>
            <a:off x="4220528" y="4670367"/>
            <a:ext cx="607695" cy="275047"/>
          </a:xfrm>
          <a:prstGeom prst="rect">
            <a:avLst/>
          </a:prstGeom>
          <a:solidFill>
            <a:srgbClr val="56677A"/>
          </a:solidFill>
          <a:ln/>
        </p:spPr>
      </p:sp>
      <p:sp>
        <p:nvSpPr>
          <p:cNvPr id="66" name="Shape 64"/>
          <p:cNvSpPr/>
          <p:nvPr/>
        </p:nvSpPr>
        <p:spPr>
          <a:xfrm>
            <a:off x="4220528" y="4412811"/>
            <a:ext cx="607695" cy="248031"/>
          </a:xfrm>
          <a:prstGeom prst="rect">
            <a:avLst/>
          </a:prstGeom>
          <a:solidFill>
            <a:srgbClr val="F0A63C"/>
          </a:solidFill>
          <a:ln/>
        </p:spPr>
      </p:sp>
      <p:sp>
        <p:nvSpPr>
          <p:cNvPr id="67" name="Text 65"/>
          <p:cNvSpPr/>
          <p:nvPr/>
        </p:nvSpPr>
        <p:spPr>
          <a:xfrm>
            <a:off x="0" y="4180109"/>
            <a:ext cx="9048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72.3</a:t>
            </a:r>
            <a:endParaRPr lang="en-US" sz="1125" dirty="0">
              <a:latin typeface="Microsoft YaHei" pitchFamily="34" charset="0"/>
              <a:ea typeface="Microsoft YaHei" pitchFamily="34" charset="-122"/>
              <a:cs typeface="Microsoft YaHei" pitchFamily="34" charset="-120"/>
            </a:endParaRPr>
          </a:p>
        </p:txBody>
      </p:sp>
      <p:sp>
        <p:nvSpPr>
          <p:cNvPr id="68" name="Text 66"/>
          <p:cNvSpPr/>
          <p:nvPr/>
        </p:nvSpPr>
        <p:spPr>
          <a:xfrm>
            <a:off x="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4Q24</a:t>
            </a:r>
            <a:endParaRPr lang="en-US" sz="1050" dirty="0">
              <a:latin typeface="Microsoft YaHei" pitchFamily="34" charset="0"/>
              <a:ea typeface="Microsoft YaHei" pitchFamily="34" charset="-122"/>
              <a:cs typeface="Microsoft YaHei" pitchFamily="34" charset="-120"/>
            </a:endParaRPr>
          </a:p>
        </p:txBody>
      </p:sp>
      <p:sp>
        <p:nvSpPr>
          <p:cNvPr id="69" name="Shape 67"/>
          <p:cNvSpPr/>
          <p:nvPr/>
        </p:nvSpPr>
        <p:spPr>
          <a:xfrm>
            <a:off x="5268278" y="5482659"/>
            <a:ext cx="607695" cy="222816"/>
          </a:xfrm>
          <a:prstGeom prst="rect">
            <a:avLst/>
          </a:prstGeom>
          <a:solidFill>
            <a:srgbClr val="2E3A47"/>
          </a:solidFill>
          <a:ln/>
        </p:spPr>
      </p:sp>
      <p:sp>
        <p:nvSpPr>
          <p:cNvPr id="70" name="Shape 68"/>
          <p:cNvSpPr/>
          <p:nvPr/>
        </p:nvSpPr>
        <p:spPr>
          <a:xfrm>
            <a:off x="5268278" y="5032387"/>
            <a:ext cx="607695" cy="440748"/>
          </a:xfrm>
          <a:prstGeom prst="rect">
            <a:avLst/>
          </a:prstGeom>
          <a:solidFill>
            <a:srgbClr val="3D4B5A"/>
          </a:solidFill>
          <a:ln/>
        </p:spPr>
      </p:sp>
      <p:sp>
        <p:nvSpPr>
          <p:cNvPr id="71" name="Shape 69"/>
          <p:cNvSpPr/>
          <p:nvPr/>
        </p:nvSpPr>
        <p:spPr>
          <a:xfrm>
            <a:off x="5268278" y="4729803"/>
            <a:ext cx="607695" cy="293058"/>
          </a:xfrm>
          <a:prstGeom prst="rect">
            <a:avLst/>
          </a:prstGeom>
          <a:solidFill>
            <a:srgbClr val="56677A"/>
          </a:solidFill>
          <a:ln/>
        </p:spPr>
      </p:sp>
      <p:sp>
        <p:nvSpPr>
          <p:cNvPr id="72" name="Shape 70"/>
          <p:cNvSpPr/>
          <p:nvPr/>
        </p:nvSpPr>
        <p:spPr>
          <a:xfrm>
            <a:off x="5268278" y="4420016"/>
            <a:ext cx="607695" cy="300263"/>
          </a:xfrm>
          <a:prstGeom prst="rect">
            <a:avLst/>
          </a:prstGeom>
          <a:solidFill>
            <a:srgbClr val="F0A63C"/>
          </a:solidFill>
          <a:ln/>
        </p:spPr>
      </p:sp>
      <p:sp>
        <p:nvSpPr>
          <p:cNvPr id="73" name="Text 71"/>
          <p:cNvSpPr/>
          <p:nvPr/>
        </p:nvSpPr>
        <p:spPr>
          <a:xfrm>
            <a:off x="0" y="4187314"/>
            <a:ext cx="11144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71.9</a:t>
            </a:r>
            <a:endParaRPr lang="en-US" sz="1125" dirty="0">
              <a:latin typeface="Microsoft YaHei" pitchFamily="34" charset="0"/>
              <a:ea typeface="Microsoft YaHei" pitchFamily="34" charset="-122"/>
              <a:cs typeface="Microsoft YaHei" pitchFamily="34" charset="-120"/>
            </a:endParaRPr>
          </a:p>
        </p:txBody>
      </p:sp>
      <p:sp>
        <p:nvSpPr>
          <p:cNvPr id="74" name="Text 72"/>
          <p:cNvSpPr/>
          <p:nvPr/>
        </p:nvSpPr>
        <p:spPr>
          <a:xfrm>
            <a:off x="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1Q25</a:t>
            </a:r>
            <a:endParaRPr lang="en-US" sz="1050" dirty="0">
              <a:latin typeface="Microsoft YaHei" pitchFamily="34" charset="0"/>
              <a:ea typeface="Microsoft YaHei" pitchFamily="34" charset="-122"/>
              <a:cs typeface="Microsoft YaHei" pitchFamily="34" charset="-120"/>
            </a:endParaRPr>
          </a:p>
        </p:txBody>
      </p:sp>
      <p:sp>
        <p:nvSpPr>
          <p:cNvPr id="75" name="Shape 73"/>
          <p:cNvSpPr/>
          <p:nvPr/>
        </p:nvSpPr>
        <p:spPr>
          <a:xfrm>
            <a:off x="6316028" y="5417820"/>
            <a:ext cx="607695" cy="287655"/>
          </a:xfrm>
          <a:prstGeom prst="rect">
            <a:avLst/>
          </a:prstGeom>
          <a:solidFill>
            <a:srgbClr val="2E3A47"/>
          </a:solidFill>
          <a:ln/>
        </p:spPr>
      </p:sp>
      <p:sp>
        <p:nvSpPr>
          <p:cNvPr id="76" name="Shape 74"/>
          <p:cNvSpPr/>
          <p:nvPr/>
        </p:nvSpPr>
        <p:spPr>
          <a:xfrm>
            <a:off x="6316028" y="4837869"/>
            <a:ext cx="607695" cy="570426"/>
          </a:xfrm>
          <a:prstGeom prst="rect">
            <a:avLst/>
          </a:prstGeom>
          <a:solidFill>
            <a:srgbClr val="3D4B5A"/>
          </a:solidFill>
          <a:ln/>
        </p:spPr>
      </p:sp>
      <p:sp>
        <p:nvSpPr>
          <p:cNvPr id="77" name="Shape 75"/>
          <p:cNvSpPr/>
          <p:nvPr/>
        </p:nvSpPr>
        <p:spPr>
          <a:xfrm>
            <a:off x="6316028" y="4529882"/>
            <a:ext cx="607695" cy="298462"/>
          </a:xfrm>
          <a:prstGeom prst="rect">
            <a:avLst/>
          </a:prstGeom>
          <a:solidFill>
            <a:srgbClr val="56677A"/>
          </a:solidFill>
          <a:ln/>
        </p:spPr>
      </p:sp>
      <p:sp>
        <p:nvSpPr>
          <p:cNvPr id="78" name="Shape 76"/>
          <p:cNvSpPr/>
          <p:nvPr/>
        </p:nvSpPr>
        <p:spPr>
          <a:xfrm>
            <a:off x="6316028" y="4126438"/>
            <a:ext cx="607695" cy="393919"/>
          </a:xfrm>
          <a:prstGeom prst="rect">
            <a:avLst/>
          </a:prstGeom>
          <a:solidFill>
            <a:srgbClr val="F0A63C"/>
          </a:solidFill>
          <a:ln/>
        </p:spPr>
      </p:sp>
      <p:sp>
        <p:nvSpPr>
          <p:cNvPr id="79" name="Text 77"/>
          <p:cNvSpPr/>
          <p:nvPr/>
        </p:nvSpPr>
        <p:spPr>
          <a:xfrm>
            <a:off x="1047750" y="3893736"/>
            <a:ext cx="11144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88.2</a:t>
            </a:r>
            <a:endParaRPr lang="en-US" sz="1125" dirty="0">
              <a:latin typeface="Microsoft YaHei" pitchFamily="34" charset="0"/>
              <a:ea typeface="Microsoft YaHei" pitchFamily="34" charset="-122"/>
              <a:cs typeface="Microsoft YaHei" pitchFamily="34" charset="-120"/>
            </a:endParaRPr>
          </a:p>
        </p:txBody>
      </p:sp>
      <p:sp>
        <p:nvSpPr>
          <p:cNvPr id="80" name="Text 78"/>
          <p:cNvSpPr/>
          <p:nvPr/>
        </p:nvSpPr>
        <p:spPr>
          <a:xfrm>
            <a:off x="104775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2Q25</a:t>
            </a:r>
            <a:endParaRPr lang="en-US" sz="1050" dirty="0">
              <a:latin typeface="Microsoft YaHei" pitchFamily="34" charset="0"/>
              <a:ea typeface="Microsoft YaHei" pitchFamily="34" charset="-122"/>
              <a:cs typeface="Microsoft YaHei" pitchFamily="34" charset="-120"/>
            </a:endParaRPr>
          </a:p>
        </p:txBody>
      </p:sp>
      <p:sp>
        <p:nvSpPr>
          <p:cNvPr id="81" name="Shape 79"/>
          <p:cNvSpPr/>
          <p:nvPr/>
        </p:nvSpPr>
        <p:spPr>
          <a:xfrm>
            <a:off x="7363778" y="5376395"/>
            <a:ext cx="607695" cy="329080"/>
          </a:xfrm>
          <a:prstGeom prst="rect">
            <a:avLst/>
          </a:prstGeom>
          <a:solidFill>
            <a:srgbClr val="2E3A47"/>
          </a:solidFill>
          <a:ln/>
        </p:spPr>
      </p:sp>
      <p:sp>
        <p:nvSpPr>
          <p:cNvPr id="82" name="Shape 80"/>
          <p:cNvSpPr/>
          <p:nvPr/>
        </p:nvSpPr>
        <p:spPr>
          <a:xfrm>
            <a:off x="7363778" y="4744212"/>
            <a:ext cx="607695" cy="622658"/>
          </a:xfrm>
          <a:prstGeom prst="rect">
            <a:avLst/>
          </a:prstGeom>
          <a:solidFill>
            <a:srgbClr val="3D4B5A"/>
          </a:solidFill>
          <a:ln/>
        </p:spPr>
      </p:sp>
      <p:sp>
        <p:nvSpPr>
          <p:cNvPr id="83" name="Shape 81"/>
          <p:cNvSpPr/>
          <p:nvPr/>
        </p:nvSpPr>
        <p:spPr>
          <a:xfrm>
            <a:off x="7363778" y="4394800"/>
            <a:ext cx="607695" cy="339887"/>
          </a:xfrm>
          <a:prstGeom prst="rect">
            <a:avLst/>
          </a:prstGeom>
          <a:solidFill>
            <a:srgbClr val="56677A"/>
          </a:solidFill>
          <a:ln/>
        </p:spPr>
      </p:sp>
      <p:sp>
        <p:nvSpPr>
          <p:cNvPr id="84" name="Shape 82"/>
          <p:cNvSpPr/>
          <p:nvPr/>
        </p:nvSpPr>
        <p:spPr>
          <a:xfrm>
            <a:off x="7363778" y="3962539"/>
            <a:ext cx="607695" cy="422737"/>
          </a:xfrm>
          <a:prstGeom prst="rect">
            <a:avLst/>
          </a:prstGeom>
          <a:solidFill>
            <a:srgbClr val="F0A63C"/>
          </a:solidFill>
          <a:ln/>
        </p:spPr>
      </p:sp>
      <p:sp>
        <p:nvSpPr>
          <p:cNvPr id="85" name="Text 83"/>
          <p:cNvSpPr/>
          <p:nvPr/>
        </p:nvSpPr>
        <p:spPr>
          <a:xfrm>
            <a:off x="3143250" y="3729837"/>
            <a:ext cx="9048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97.3</a:t>
            </a:r>
            <a:endParaRPr lang="en-US" sz="1125" dirty="0">
              <a:latin typeface="Microsoft YaHei" pitchFamily="34" charset="0"/>
              <a:ea typeface="Microsoft YaHei" pitchFamily="34" charset="-122"/>
              <a:cs typeface="Microsoft YaHei" pitchFamily="34" charset="-120"/>
            </a:endParaRPr>
          </a:p>
        </p:txBody>
      </p:sp>
      <p:sp>
        <p:nvSpPr>
          <p:cNvPr id="86" name="Text 84"/>
          <p:cNvSpPr/>
          <p:nvPr/>
        </p:nvSpPr>
        <p:spPr>
          <a:xfrm>
            <a:off x="314325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3Q25</a:t>
            </a:r>
            <a:endParaRPr lang="en-US" sz="1050" dirty="0">
              <a:latin typeface="Microsoft YaHei" pitchFamily="34" charset="0"/>
              <a:ea typeface="Microsoft YaHei" pitchFamily="34" charset="-122"/>
              <a:cs typeface="Microsoft YaHei" pitchFamily="34" charset="-120"/>
            </a:endParaRPr>
          </a:p>
        </p:txBody>
      </p:sp>
      <p:sp>
        <p:nvSpPr>
          <p:cNvPr id="87" name="Shape 85"/>
          <p:cNvSpPr/>
          <p:nvPr/>
        </p:nvSpPr>
        <p:spPr>
          <a:xfrm>
            <a:off x="8411528" y="5329567"/>
            <a:ext cx="607695" cy="375908"/>
          </a:xfrm>
          <a:prstGeom prst="rect">
            <a:avLst/>
          </a:prstGeom>
          <a:solidFill>
            <a:srgbClr val="2E3A47"/>
          </a:solidFill>
          <a:ln/>
        </p:spPr>
      </p:sp>
      <p:sp>
        <p:nvSpPr>
          <p:cNvPr id="88" name="Shape 86"/>
          <p:cNvSpPr/>
          <p:nvPr/>
        </p:nvSpPr>
        <p:spPr>
          <a:xfrm>
            <a:off x="8411528" y="4618136"/>
            <a:ext cx="607695" cy="701906"/>
          </a:xfrm>
          <a:prstGeom prst="rect">
            <a:avLst/>
          </a:prstGeom>
          <a:solidFill>
            <a:srgbClr val="3D4B5A"/>
          </a:solidFill>
          <a:ln/>
        </p:spPr>
      </p:sp>
      <p:sp>
        <p:nvSpPr>
          <p:cNvPr id="89" name="Shape 87"/>
          <p:cNvSpPr/>
          <p:nvPr/>
        </p:nvSpPr>
        <p:spPr>
          <a:xfrm>
            <a:off x="8411528" y="4079609"/>
            <a:ext cx="607695" cy="529001"/>
          </a:xfrm>
          <a:prstGeom prst="rect">
            <a:avLst/>
          </a:prstGeom>
          <a:solidFill>
            <a:srgbClr val="56677A"/>
          </a:solidFill>
          <a:ln/>
        </p:spPr>
      </p:sp>
      <p:sp>
        <p:nvSpPr>
          <p:cNvPr id="90" name="Shape 88"/>
          <p:cNvSpPr/>
          <p:nvPr/>
        </p:nvSpPr>
        <p:spPr>
          <a:xfrm>
            <a:off x="8411528" y="3578906"/>
            <a:ext cx="607695" cy="491178"/>
          </a:xfrm>
          <a:prstGeom prst="rect">
            <a:avLst/>
          </a:prstGeom>
          <a:solidFill>
            <a:srgbClr val="F0A63C"/>
          </a:solidFill>
          <a:ln/>
        </p:spPr>
      </p:sp>
      <p:sp>
        <p:nvSpPr>
          <p:cNvPr id="91" name="Text 89"/>
          <p:cNvSpPr/>
          <p:nvPr/>
        </p:nvSpPr>
        <p:spPr>
          <a:xfrm>
            <a:off x="5238750" y="3346204"/>
            <a:ext cx="6953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118.6</a:t>
            </a:r>
            <a:endParaRPr lang="en-US" sz="1125" dirty="0">
              <a:latin typeface="Microsoft YaHei" pitchFamily="34" charset="0"/>
              <a:ea typeface="Microsoft YaHei" pitchFamily="34" charset="-122"/>
              <a:cs typeface="Microsoft YaHei" pitchFamily="34" charset="-120"/>
            </a:endParaRPr>
          </a:p>
        </p:txBody>
      </p:sp>
      <p:sp>
        <p:nvSpPr>
          <p:cNvPr id="92" name="Text 90"/>
          <p:cNvSpPr/>
          <p:nvPr/>
        </p:nvSpPr>
        <p:spPr>
          <a:xfrm>
            <a:off x="523875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4Q25</a:t>
            </a:r>
            <a:endParaRPr lang="en-US" sz="1050" dirty="0">
              <a:latin typeface="Microsoft YaHei" pitchFamily="34" charset="0"/>
              <a:ea typeface="Microsoft YaHei" pitchFamily="34" charset="-122"/>
              <a:cs typeface="Microsoft YaHei" pitchFamily="34" charset="-120"/>
            </a:endParaRPr>
          </a:p>
        </p:txBody>
      </p:sp>
      <p:sp>
        <p:nvSpPr>
          <p:cNvPr id="93" name="Shape 91"/>
          <p:cNvSpPr/>
          <p:nvPr/>
        </p:nvSpPr>
        <p:spPr>
          <a:xfrm>
            <a:off x="9459278" y="5372793"/>
            <a:ext cx="607695" cy="332682"/>
          </a:xfrm>
          <a:prstGeom prst="rect">
            <a:avLst/>
          </a:prstGeom>
          <a:solidFill>
            <a:srgbClr val="2E3A47"/>
          </a:solidFill>
          <a:ln/>
        </p:spPr>
      </p:sp>
      <p:sp>
        <p:nvSpPr>
          <p:cNvPr id="94" name="Shape 92"/>
          <p:cNvSpPr/>
          <p:nvPr/>
        </p:nvSpPr>
        <p:spPr>
          <a:xfrm>
            <a:off x="9459278" y="4576711"/>
            <a:ext cx="607695" cy="786557"/>
          </a:xfrm>
          <a:prstGeom prst="rect">
            <a:avLst/>
          </a:prstGeom>
          <a:solidFill>
            <a:srgbClr val="3D4B5A"/>
          </a:solidFill>
          <a:ln/>
        </p:spPr>
      </p:sp>
      <p:sp>
        <p:nvSpPr>
          <p:cNvPr id="95" name="Shape 93"/>
          <p:cNvSpPr/>
          <p:nvPr/>
        </p:nvSpPr>
        <p:spPr>
          <a:xfrm>
            <a:off x="9459278" y="4020173"/>
            <a:ext cx="607695" cy="547012"/>
          </a:xfrm>
          <a:prstGeom prst="rect">
            <a:avLst/>
          </a:prstGeom>
          <a:solidFill>
            <a:srgbClr val="56677A"/>
          </a:solidFill>
          <a:ln/>
        </p:spPr>
      </p:sp>
      <p:sp>
        <p:nvSpPr>
          <p:cNvPr id="96" name="Shape 94"/>
          <p:cNvSpPr/>
          <p:nvPr/>
        </p:nvSpPr>
        <p:spPr>
          <a:xfrm>
            <a:off x="9459278" y="3377184"/>
            <a:ext cx="607695" cy="633464"/>
          </a:xfrm>
          <a:prstGeom prst="rect">
            <a:avLst/>
          </a:prstGeom>
          <a:solidFill>
            <a:srgbClr val="F0A63C"/>
          </a:solidFill>
          <a:ln/>
        </p:spPr>
      </p:sp>
      <p:sp>
        <p:nvSpPr>
          <p:cNvPr id="97" name="Text 95"/>
          <p:cNvSpPr/>
          <p:nvPr/>
        </p:nvSpPr>
        <p:spPr>
          <a:xfrm>
            <a:off x="7334250" y="3144482"/>
            <a:ext cx="4857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129.8</a:t>
            </a:r>
            <a:endParaRPr lang="en-US" sz="1125" dirty="0">
              <a:latin typeface="Microsoft YaHei" pitchFamily="34" charset="0"/>
              <a:ea typeface="Microsoft YaHei" pitchFamily="34" charset="-122"/>
              <a:cs typeface="Microsoft YaHei" pitchFamily="34" charset="-120"/>
            </a:endParaRPr>
          </a:p>
        </p:txBody>
      </p:sp>
      <p:sp>
        <p:nvSpPr>
          <p:cNvPr id="98" name="Text 96"/>
          <p:cNvSpPr/>
          <p:nvPr/>
        </p:nvSpPr>
        <p:spPr>
          <a:xfrm>
            <a:off x="733425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1Q26</a:t>
            </a:r>
            <a:endParaRPr lang="en-US" sz="1050" dirty="0">
              <a:latin typeface="Microsoft YaHei" pitchFamily="34" charset="0"/>
              <a:ea typeface="Microsoft YaHei" pitchFamily="34" charset="-122"/>
              <a:cs typeface="Microsoft YaHei" pitchFamily="34" charset="-120"/>
            </a:endParaRPr>
          </a:p>
        </p:txBody>
      </p:sp>
      <p:sp>
        <p:nvSpPr>
          <p:cNvPr id="99" name="Shape 97"/>
          <p:cNvSpPr/>
          <p:nvPr/>
        </p:nvSpPr>
        <p:spPr>
          <a:xfrm>
            <a:off x="10507028" y="5172872"/>
            <a:ext cx="607695" cy="532603"/>
          </a:xfrm>
          <a:prstGeom prst="rect">
            <a:avLst/>
          </a:prstGeom>
          <a:solidFill>
            <a:srgbClr val="2E3A47"/>
          </a:solidFill>
          <a:ln/>
        </p:spPr>
      </p:sp>
      <p:sp>
        <p:nvSpPr>
          <p:cNvPr id="100" name="Shape 98"/>
          <p:cNvSpPr/>
          <p:nvPr/>
        </p:nvSpPr>
        <p:spPr>
          <a:xfrm>
            <a:off x="10507028" y="4196680"/>
            <a:ext cx="607695" cy="966666"/>
          </a:xfrm>
          <a:prstGeom prst="rect">
            <a:avLst/>
          </a:prstGeom>
          <a:solidFill>
            <a:srgbClr val="3D4B5A"/>
          </a:solidFill>
          <a:ln/>
        </p:spPr>
      </p:sp>
      <p:sp>
        <p:nvSpPr>
          <p:cNvPr id="101" name="Shape 99"/>
          <p:cNvSpPr/>
          <p:nvPr/>
        </p:nvSpPr>
        <p:spPr>
          <a:xfrm>
            <a:off x="10507028" y="3551890"/>
            <a:ext cx="607695" cy="635266"/>
          </a:xfrm>
          <a:prstGeom prst="rect">
            <a:avLst/>
          </a:prstGeom>
          <a:solidFill>
            <a:srgbClr val="56677A"/>
          </a:solidFill>
          <a:ln/>
        </p:spPr>
      </p:sp>
      <p:sp>
        <p:nvSpPr>
          <p:cNvPr id="102" name="Shape 100"/>
          <p:cNvSpPr/>
          <p:nvPr/>
        </p:nvSpPr>
        <p:spPr>
          <a:xfrm>
            <a:off x="10507028" y="2743200"/>
            <a:ext cx="607695" cy="799165"/>
          </a:xfrm>
          <a:prstGeom prst="rect">
            <a:avLst/>
          </a:prstGeom>
          <a:solidFill>
            <a:srgbClr val="F0A63C"/>
          </a:solidFill>
          <a:ln/>
        </p:spPr>
      </p:sp>
      <p:sp>
        <p:nvSpPr>
          <p:cNvPr id="103" name="Text 101"/>
          <p:cNvSpPr/>
          <p:nvPr/>
        </p:nvSpPr>
        <p:spPr>
          <a:xfrm>
            <a:off x="9429750" y="2510498"/>
            <a:ext cx="2762250" cy="171450"/>
          </a:xfrm>
          <a:prstGeom prst="rect">
            <a:avLst/>
          </a:prstGeom>
          <a:noFill/>
          <a:ln/>
        </p:spPr>
        <p:txBody>
          <a:bodyPr wrap="none" lIns="0" tIns="0" rIns="0" bIns="0" rtlCol="0" anchor="t"/>
          <a:lstStyle/>
          <a:p>
            <a:pPr algn="ctr" indent="0" marL="0">
              <a:buNone/>
            </a:pPr>
            <a:r>
              <a:rPr lang="en-US" sz="1125" b="1" dirty="0">
                <a:solidFill>
                  <a:srgbClr val="F2EFE8"/>
                </a:solidFill>
                <a:latin typeface="Microsoft YaHei" pitchFamily="34" charset="0"/>
                <a:ea typeface="Microsoft YaHei" pitchFamily="34" charset="-122"/>
                <a:cs typeface="Microsoft YaHei" pitchFamily="34" charset="-120"/>
              </a:rPr>
              <a:t>165.0</a:t>
            </a:r>
            <a:endParaRPr lang="en-US" sz="1125" dirty="0">
              <a:latin typeface="Microsoft YaHei" pitchFamily="34" charset="0"/>
              <a:ea typeface="Microsoft YaHei" pitchFamily="34" charset="-122"/>
              <a:cs typeface="Microsoft YaHei" pitchFamily="34" charset="-120"/>
            </a:endParaRPr>
          </a:p>
        </p:txBody>
      </p:sp>
      <p:sp>
        <p:nvSpPr>
          <p:cNvPr id="104" name="Text 102"/>
          <p:cNvSpPr/>
          <p:nvPr/>
        </p:nvSpPr>
        <p:spPr>
          <a:xfrm>
            <a:off x="942975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2Q26</a:t>
            </a:r>
            <a:endParaRPr lang="en-US" sz="1050" dirty="0">
              <a:latin typeface="Microsoft YaHei" pitchFamily="34" charset="0"/>
              <a:ea typeface="Microsoft YaHei" pitchFamily="34" charset="-122"/>
              <a:cs typeface="Microsoft YaHei" pitchFamily="34" charset="-120"/>
            </a:endParaRPr>
          </a:p>
        </p:txBody>
      </p:sp>
      <p:sp>
        <p:nvSpPr>
          <p:cNvPr id="105" name="Shape 103"/>
          <p:cNvSpPr/>
          <p:nvPr/>
        </p:nvSpPr>
        <p:spPr>
          <a:xfrm>
            <a:off x="6619875" y="2362200"/>
            <a:ext cx="4191000" cy="1497330"/>
          </a:xfrm>
          <a:custGeom>
            <a:avLst/>
            <a:gdLst/>
            <a:ahLst/>
            <a:cxnLst/>
            <a:rect l="l" t="t" r="r" b="b"/>
            <a:pathLst>
              <a:path w="4191000" h="1497330">
                <a:moveTo>
                  <a:pt x="0" y="1497330"/>
                </a:moveTo>
                <a:lnTo>
                  <a:pt x="0" y="0"/>
                </a:lnTo>
                <a:lnTo>
                  <a:pt x="4191000" y="0"/>
                </a:lnTo>
                <a:lnTo>
                  <a:pt x="4191000" y="114300"/>
                </a:lnTo>
              </a:path>
            </a:pathLst>
          </a:custGeom>
          <a:noFill/>
          <a:ln w="14288">
            <a:solidFill>
              <a:srgbClr val="F0A63C"/>
            </a:solidFill>
            <a:prstDash val="solid"/>
          </a:ln>
        </p:spPr>
      </p:sp>
      <p:sp>
        <p:nvSpPr>
          <p:cNvPr id="106" name="Text 104"/>
          <p:cNvSpPr/>
          <p:nvPr/>
        </p:nvSpPr>
        <p:spPr>
          <a:xfrm>
            <a:off x="5238750" y="2139385"/>
            <a:ext cx="6953250" cy="182880"/>
          </a:xfrm>
          <a:prstGeom prst="rect">
            <a:avLst/>
          </a:prstGeom>
          <a:noFill/>
          <a:ln/>
        </p:spPr>
        <p:txBody>
          <a:bodyPr wrap="none" lIns="0" tIns="0" rIns="0" bIns="0" rtlCol="0" anchor="t"/>
          <a:lstStyle/>
          <a:p>
            <a:pPr algn="ctr" indent="0" marL="0">
              <a:buNone/>
            </a:pPr>
            <a:r>
              <a:rPr lang="en-US" sz="1200" b="1" dirty="0">
                <a:solidFill>
                  <a:srgbClr val="F0A63C"/>
                </a:solidFill>
                <a:latin typeface="Microsoft YaHei" pitchFamily="34" charset="0"/>
                <a:ea typeface="Microsoft YaHei" pitchFamily="34" charset="-122"/>
                <a:cs typeface="Microsoft YaHei" pitchFamily="34" charset="-120"/>
              </a:rPr>
              <a:t>▲ 87%</a:t>
            </a:r>
            <a:endParaRPr lang="en-US" sz="1200" dirty="0">
              <a:latin typeface="Microsoft YaHei" pitchFamily="34" charset="0"/>
              <a:ea typeface="Microsoft YaHei" pitchFamily="34" charset="-122"/>
              <a:cs typeface="Microsoft YaHei" pitchFamily="34" charset="-120"/>
            </a:endParaRPr>
          </a:p>
        </p:txBody>
      </p:sp>
      <p:sp>
        <p:nvSpPr>
          <p:cNvPr id="107" name="Text 105"/>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Microsoft, Alphabet, Amazon and Meta 10-Qs and 10-Ks (Apr 2024 to Jul 2026). Cash basis, Amazon gross, calendar quarters</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Guidance kept rising. H2 tops Q2 by 23% to 31%</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4195763" y="1452563"/>
            <a:ext cx="7381875" cy="4714875"/>
          </a:xfrm>
          <a:prstGeom prst="rect">
            <a:avLst/>
          </a:prstGeom>
          <a:solidFill>
            <a:srgbClr val="171C22"/>
          </a:solidFill>
          <a:ln w="9525">
            <a:solidFill>
              <a:srgbClr val="2A3440"/>
            </a:solidFill>
            <a:prstDash val="solid"/>
          </a:ln>
        </p:spPr>
      </p:sp>
      <p:sp>
        <p:nvSpPr>
          <p:cNvPr id="33" name="Text 31"/>
          <p:cNvSpPr/>
          <p:nvPr/>
        </p:nvSpPr>
        <p:spPr>
          <a:xfrm>
            <a:off x="4362450" y="1547750"/>
            <a:ext cx="782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2026 guidance: First guide → Latest, July</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$bn</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4200525" y="1781175"/>
            <a:ext cx="7372350" cy="9525"/>
          </a:xfrm>
          <a:prstGeom prst="rect">
            <a:avLst/>
          </a:prstGeom>
          <a:solidFill>
            <a:srgbClr val="2A3440"/>
          </a:solidFill>
          <a:ln/>
        </p:spPr>
      </p:sp>
      <p:sp>
        <p:nvSpPr>
          <p:cNvPr id="36" name="Shape 34"/>
          <p:cNvSpPr/>
          <p:nvPr/>
        </p:nvSpPr>
        <p:spPr>
          <a:xfrm>
            <a:off x="6496050" y="2000250"/>
            <a:ext cx="0" cy="3810000"/>
          </a:xfrm>
          <a:prstGeom prst="line">
            <a:avLst/>
          </a:prstGeom>
          <a:noFill/>
          <a:ln w="9525">
            <a:solidFill>
              <a:srgbClr val="2A3440"/>
            </a:solidFill>
            <a:prstDash val="sysDot"/>
          </a:ln>
        </p:spPr>
      </p:sp>
      <p:sp>
        <p:nvSpPr>
          <p:cNvPr id="37" name="Text 35"/>
          <p:cNvSpPr/>
          <p:nvPr/>
        </p:nvSpPr>
        <p:spPr>
          <a:xfrm>
            <a:off x="800100" y="5881625"/>
            <a:ext cx="11391900" cy="148590"/>
          </a:xfrm>
          <a:prstGeom prst="rect">
            <a:avLst/>
          </a:prstGeom>
          <a:noFill/>
          <a:ln/>
        </p:spPr>
        <p:txBody>
          <a:bodyPr wrap="none" lIns="0" tIns="0" rIns="0" bIns="0" rtlCol="0" anchor="t"/>
          <a:lstStyle/>
          <a:p>
            <a:pPr algn="ctr" indent="0" marL="0">
              <a:buNone/>
            </a:pPr>
            <a:r>
              <a:rPr lang="en-US" sz="975" dirty="0">
                <a:solidFill>
                  <a:srgbClr val="9AA7B4"/>
                </a:solidFill>
                <a:latin typeface="Microsoft YaHei" pitchFamily="34" charset="0"/>
                <a:ea typeface="Microsoft YaHei" pitchFamily="34" charset="-122"/>
                <a:cs typeface="Microsoft YaHei" pitchFamily="34" charset="-120"/>
              </a:rPr>
              <a:t>100</a:t>
            </a:r>
            <a:endParaRPr lang="en-US" sz="975" dirty="0">
              <a:latin typeface="Microsoft YaHei" pitchFamily="34" charset="0"/>
              <a:ea typeface="Microsoft YaHei" pitchFamily="34" charset="-122"/>
              <a:cs typeface="Microsoft YaHei" pitchFamily="34" charset="-120"/>
            </a:endParaRPr>
          </a:p>
        </p:txBody>
      </p:sp>
      <p:sp>
        <p:nvSpPr>
          <p:cNvPr id="38" name="Shape 36"/>
          <p:cNvSpPr/>
          <p:nvPr/>
        </p:nvSpPr>
        <p:spPr>
          <a:xfrm>
            <a:off x="8185313" y="2000250"/>
            <a:ext cx="0" cy="3810000"/>
          </a:xfrm>
          <a:prstGeom prst="line">
            <a:avLst/>
          </a:prstGeom>
          <a:noFill/>
          <a:ln w="9525">
            <a:solidFill>
              <a:srgbClr val="2A3440"/>
            </a:solidFill>
            <a:prstDash val="sysDot"/>
          </a:ln>
        </p:spPr>
      </p:sp>
      <p:sp>
        <p:nvSpPr>
          <p:cNvPr id="39" name="Text 37"/>
          <p:cNvSpPr/>
          <p:nvPr/>
        </p:nvSpPr>
        <p:spPr>
          <a:xfrm>
            <a:off x="4178626" y="5881625"/>
            <a:ext cx="8013374" cy="148590"/>
          </a:xfrm>
          <a:prstGeom prst="rect">
            <a:avLst/>
          </a:prstGeom>
          <a:noFill/>
          <a:ln/>
        </p:spPr>
        <p:txBody>
          <a:bodyPr wrap="none" lIns="0" tIns="0" rIns="0" bIns="0" rtlCol="0" anchor="t"/>
          <a:lstStyle/>
          <a:p>
            <a:pPr algn="ctr" indent="0" marL="0">
              <a:buNone/>
            </a:pPr>
            <a:r>
              <a:rPr lang="en-US" sz="975" dirty="0">
                <a:solidFill>
                  <a:srgbClr val="9AA7B4"/>
                </a:solidFill>
                <a:latin typeface="Microsoft YaHei" pitchFamily="34" charset="0"/>
                <a:ea typeface="Microsoft YaHei" pitchFamily="34" charset="-122"/>
                <a:cs typeface="Microsoft YaHei" pitchFamily="34" charset="-120"/>
              </a:rPr>
              <a:t>150</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9874576" y="2000250"/>
            <a:ext cx="0" cy="3810000"/>
          </a:xfrm>
          <a:prstGeom prst="line">
            <a:avLst/>
          </a:prstGeom>
          <a:noFill/>
          <a:ln w="9525">
            <a:solidFill>
              <a:srgbClr val="2A3440"/>
            </a:solidFill>
            <a:prstDash val="sysDot"/>
          </a:ln>
        </p:spPr>
      </p:sp>
      <p:sp>
        <p:nvSpPr>
          <p:cNvPr id="41" name="Text 39"/>
          <p:cNvSpPr/>
          <p:nvPr/>
        </p:nvSpPr>
        <p:spPr>
          <a:xfrm>
            <a:off x="7557151" y="5881625"/>
            <a:ext cx="4634849" cy="148590"/>
          </a:xfrm>
          <a:prstGeom prst="rect">
            <a:avLst/>
          </a:prstGeom>
          <a:noFill/>
          <a:ln/>
        </p:spPr>
        <p:txBody>
          <a:bodyPr wrap="none" lIns="0" tIns="0" rIns="0" bIns="0" rtlCol="0" anchor="t"/>
          <a:lstStyle/>
          <a:p>
            <a:pPr algn="ctr" indent="0" marL="0">
              <a:buNone/>
            </a:pPr>
            <a:r>
              <a:rPr lang="en-US" sz="975" dirty="0">
                <a:solidFill>
                  <a:srgbClr val="9AA7B4"/>
                </a:solidFill>
                <a:latin typeface="Microsoft YaHei" pitchFamily="34" charset="0"/>
                <a:ea typeface="Microsoft YaHei" pitchFamily="34" charset="-122"/>
                <a:cs typeface="Microsoft YaHei" pitchFamily="34" charset="-120"/>
              </a:rPr>
              <a:t>200</a:t>
            </a:r>
            <a:endParaRPr lang="en-US" sz="975" dirty="0">
              <a:latin typeface="Microsoft YaHei" pitchFamily="34" charset="0"/>
              <a:ea typeface="Microsoft YaHei" pitchFamily="34" charset="-122"/>
              <a:cs typeface="Microsoft YaHei" pitchFamily="34" charset="-120"/>
            </a:endParaRPr>
          </a:p>
        </p:txBody>
      </p:sp>
      <p:sp>
        <p:nvSpPr>
          <p:cNvPr id="42" name="Text 40"/>
          <p:cNvSpPr/>
          <p:nvPr/>
        </p:nvSpPr>
        <p:spPr>
          <a:xfrm>
            <a:off x="4438650" y="22734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Alphabet</a:t>
            </a:r>
            <a:endParaRPr lang="en-US" sz="1350" dirty="0">
              <a:latin typeface="Microsoft YaHei" pitchFamily="34" charset="0"/>
              <a:ea typeface="Microsoft YaHei" pitchFamily="34" charset="-122"/>
              <a:cs typeface="Microsoft YaHei" pitchFamily="34" charset="-120"/>
            </a:endParaRPr>
          </a:p>
        </p:txBody>
      </p:sp>
      <p:sp>
        <p:nvSpPr>
          <p:cNvPr id="43" name="Shape 41"/>
          <p:cNvSpPr/>
          <p:nvPr/>
        </p:nvSpPr>
        <p:spPr>
          <a:xfrm>
            <a:off x="9198871" y="2381250"/>
            <a:ext cx="675705" cy="0"/>
          </a:xfrm>
          <a:prstGeom prst="line">
            <a:avLst/>
          </a:prstGeom>
          <a:noFill/>
          <a:ln w="28575">
            <a:solidFill>
              <a:srgbClr val="F0A63C"/>
            </a:solidFill>
            <a:prstDash val="solid"/>
          </a:ln>
        </p:spPr>
      </p:sp>
      <p:sp>
        <p:nvSpPr>
          <p:cNvPr id="44" name="Shape 42"/>
          <p:cNvSpPr/>
          <p:nvPr/>
        </p:nvSpPr>
        <p:spPr>
          <a:xfrm>
            <a:off x="9132196" y="2314575"/>
            <a:ext cx="133350" cy="133350"/>
          </a:xfrm>
          <a:prstGeom prst="ellipse">
            <a:avLst/>
          </a:prstGeom>
          <a:solidFill>
            <a:srgbClr val="171C22"/>
          </a:solidFill>
          <a:ln w="19050">
            <a:solidFill>
              <a:srgbClr val="7E93A8"/>
            </a:solidFill>
            <a:prstDash val="solid"/>
          </a:ln>
        </p:spPr>
      </p:sp>
      <p:sp>
        <p:nvSpPr>
          <p:cNvPr id="45" name="Shape 43"/>
          <p:cNvSpPr/>
          <p:nvPr/>
        </p:nvSpPr>
        <p:spPr>
          <a:xfrm>
            <a:off x="9798376" y="2305050"/>
            <a:ext cx="152400" cy="152400"/>
          </a:xfrm>
          <a:prstGeom prst="ellipse">
            <a:avLst/>
          </a:prstGeom>
          <a:solidFill>
            <a:srgbClr val="F0A63C"/>
          </a:solidFill>
          <a:ln/>
        </p:spPr>
      </p:sp>
      <p:sp>
        <p:nvSpPr>
          <p:cNvPr id="46" name="Text 44"/>
          <p:cNvSpPr/>
          <p:nvPr/>
        </p:nvSpPr>
        <p:spPr>
          <a:xfrm>
            <a:off x="6205741" y="2100562"/>
            <a:ext cx="5986259"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180.0</a:t>
            </a:r>
            <a:endParaRPr lang="en-US" sz="1050" dirty="0">
              <a:latin typeface="Microsoft YaHei" pitchFamily="34" charset="0"/>
              <a:ea typeface="Microsoft YaHei" pitchFamily="34" charset="-122"/>
              <a:cs typeface="Microsoft YaHei" pitchFamily="34" charset="-120"/>
            </a:endParaRPr>
          </a:p>
        </p:txBody>
      </p:sp>
      <p:sp>
        <p:nvSpPr>
          <p:cNvPr id="47" name="Text 45"/>
          <p:cNvSpPr/>
          <p:nvPr/>
        </p:nvSpPr>
        <p:spPr>
          <a:xfrm>
            <a:off x="7557151" y="2082235"/>
            <a:ext cx="4634849" cy="182880"/>
          </a:xfrm>
          <a:prstGeom prst="rect">
            <a:avLst/>
          </a:prstGeom>
          <a:noFill/>
          <a:ln/>
        </p:spPr>
        <p:txBody>
          <a:bodyPr wrap="none" lIns="0" tIns="0" rIns="0" bIns="0" rtlCol="0" anchor="t"/>
          <a:lstStyle/>
          <a:p>
            <a:pPr algn="ctr" indent="0" marL="0">
              <a:buNone/>
            </a:pPr>
            <a:r>
              <a:rPr lang="en-US" sz="1200" b="1" dirty="0">
                <a:solidFill>
                  <a:srgbClr val="F0A63C"/>
                </a:solidFill>
                <a:latin typeface="Microsoft YaHei" pitchFamily="34" charset="0"/>
                <a:ea typeface="Microsoft YaHei" pitchFamily="34" charset="-122"/>
                <a:cs typeface="Microsoft YaHei" pitchFamily="34" charset="-120"/>
              </a:rPr>
              <a:t>200.0</a:t>
            </a:r>
            <a:endParaRPr lang="en-US" sz="1200" dirty="0">
              <a:latin typeface="Microsoft YaHei" pitchFamily="34" charset="0"/>
              <a:ea typeface="Microsoft YaHei" pitchFamily="34" charset="-122"/>
              <a:cs typeface="Microsoft YaHei" pitchFamily="34" charset="-120"/>
            </a:endParaRPr>
          </a:p>
        </p:txBody>
      </p:sp>
      <p:sp>
        <p:nvSpPr>
          <p:cNvPr id="48" name="Text 46"/>
          <p:cNvSpPr/>
          <p:nvPr/>
        </p:nvSpPr>
        <p:spPr>
          <a:xfrm>
            <a:off x="4438650" y="31878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Amazon</a:t>
            </a:r>
            <a:endParaRPr lang="en-US" sz="1350" dirty="0">
              <a:latin typeface="Microsoft YaHei" pitchFamily="34" charset="0"/>
              <a:ea typeface="Microsoft YaHei" pitchFamily="34" charset="-122"/>
              <a:cs typeface="Microsoft YaHei" pitchFamily="34" charset="-120"/>
            </a:endParaRPr>
          </a:p>
        </p:txBody>
      </p:sp>
      <p:sp>
        <p:nvSpPr>
          <p:cNvPr id="49" name="Shape 47"/>
          <p:cNvSpPr/>
          <p:nvPr/>
        </p:nvSpPr>
        <p:spPr>
          <a:xfrm>
            <a:off x="9874576" y="3295650"/>
            <a:ext cx="675705" cy="0"/>
          </a:xfrm>
          <a:prstGeom prst="line">
            <a:avLst/>
          </a:prstGeom>
          <a:noFill/>
          <a:ln w="28575">
            <a:solidFill>
              <a:srgbClr val="F0A63C"/>
            </a:solidFill>
            <a:prstDash val="solid"/>
          </a:ln>
        </p:spPr>
      </p:sp>
      <p:sp>
        <p:nvSpPr>
          <p:cNvPr id="50" name="Shape 48"/>
          <p:cNvSpPr/>
          <p:nvPr/>
        </p:nvSpPr>
        <p:spPr>
          <a:xfrm>
            <a:off x="9807901" y="3228975"/>
            <a:ext cx="133350" cy="133350"/>
          </a:xfrm>
          <a:prstGeom prst="ellipse">
            <a:avLst/>
          </a:prstGeom>
          <a:solidFill>
            <a:srgbClr val="171C22"/>
          </a:solidFill>
          <a:ln w="19050">
            <a:solidFill>
              <a:srgbClr val="7E93A8"/>
            </a:solidFill>
            <a:prstDash val="solid"/>
          </a:ln>
        </p:spPr>
      </p:sp>
      <p:sp>
        <p:nvSpPr>
          <p:cNvPr id="51" name="Shape 49"/>
          <p:cNvSpPr/>
          <p:nvPr/>
        </p:nvSpPr>
        <p:spPr>
          <a:xfrm>
            <a:off x="10474081" y="3219450"/>
            <a:ext cx="152400" cy="152400"/>
          </a:xfrm>
          <a:prstGeom prst="ellipse">
            <a:avLst/>
          </a:prstGeom>
          <a:solidFill>
            <a:srgbClr val="F0A63C"/>
          </a:solidFill>
          <a:ln/>
        </p:spPr>
      </p:sp>
      <p:sp>
        <p:nvSpPr>
          <p:cNvPr id="52" name="Text 50"/>
          <p:cNvSpPr/>
          <p:nvPr/>
        </p:nvSpPr>
        <p:spPr>
          <a:xfrm>
            <a:off x="7557151" y="3014962"/>
            <a:ext cx="4634849"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200.0</a:t>
            </a:r>
            <a:endParaRPr lang="en-US" sz="1050" dirty="0">
              <a:latin typeface="Microsoft YaHei" pitchFamily="34" charset="0"/>
              <a:ea typeface="Microsoft YaHei" pitchFamily="34" charset="-122"/>
              <a:cs typeface="Microsoft YaHei" pitchFamily="34" charset="-120"/>
            </a:endParaRPr>
          </a:p>
        </p:txBody>
      </p:sp>
      <p:sp>
        <p:nvSpPr>
          <p:cNvPr id="53" name="Text 51"/>
          <p:cNvSpPr/>
          <p:nvPr/>
        </p:nvSpPr>
        <p:spPr>
          <a:xfrm>
            <a:off x="8908562" y="2996635"/>
            <a:ext cx="3283438" cy="182880"/>
          </a:xfrm>
          <a:prstGeom prst="rect">
            <a:avLst/>
          </a:prstGeom>
          <a:noFill/>
          <a:ln/>
        </p:spPr>
        <p:txBody>
          <a:bodyPr wrap="none" lIns="0" tIns="0" rIns="0" bIns="0" rtlCol="0" anchor="t"/>
          <a:lstStyle/>
          <a:p>
            <a:pPr algn="ctr" indent="0" marL="0">
              <a:buNone/>
            </a:pPr>
            <a:r>
              <a:rPr lang="en-US" sz="1200" b="1" dirty="0">
                <a:solidFill>
                  <a:srgbClr val="F0A63C"/>
                </a:solidFill>
                <a:latin typeface="Microsoft YaHei" pitchFamily="34" charset="0"/>
                <a:ea typeface="Microsoft YaHei" pitchFamily="34" charset="-122"/>
                <a:cs typeface="Microsoft YaHei" pitchFamily="34" charset="-120"/>
              </a:rPr>
              <a:t>220.0</a:t>
            </a:r>
            <a:endParaRPr lang="en-US" sz="1200" dirty="0">
              <a:latin typeface="Microsoft YaHei" pitchFamily="34" charset="0"/>
              <a:ea typeface="Microsoft YaHei" pitchFamily="34" charset="-122"/>
              <a:cs typeface="Microsoft YaHei" pitchFamily="34" charset="-120"/>
            </a:endParaRPr>
          </a:p>
        </p:txBody>
      </p:sp>
      <p:sp>
        <p:nvSpPr>
          <p:cNvPr id="54" name="Text 52"/>
          <p:cNvSpPr/>
          <p:nvPr/>
        </p:nvSpPr>
        <p:spPr>
          <a:xfrm>
            <a:off x="4438650" y="41022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Meta</a:t>
            </a:r>
            <a:endParaRPr lang="en-US" sz="1350" dirty="0">
              <a:latin typeface="Microsoft YaHei" pitchFamily="34" charset="0"/>
              <a:ea typeface="Microsoft YaHei" pitchFamily="34" charset="-122"/>
              <a:cs typeface="Microsoft YaHei" pitchFamily="34" charset="-120"/>
            </a:endParaRPr>
          </a:p>
        </p:txBody>
      </p:sp>
      <p:sp>
        <p:nvSpPr>
          <p:cNvPr id="55" name="Shape 53"/>
          <p:cNvSpPr/>
          <p:nvPr/>
        </p:nvSpPr>
        <p:spPr>
          <a:xfrm>
            <a:off x="7340681" y="4210050"/>
            <a:ext cx="422316" cy="0"/>
          </a:xfrm>
          <a:prstGeom prst="line">
            <a:avLst/>
          </a:prstGeom>
          <a:noFill/>
          <a:ln w="28575">
            <a:solidFill>
              <a:srgbClr val="F0A63C"/>
            </a:solidFill>
            <a:prstDash val="solid"/>
          </a:ln>
        </p:spPr>
      </p:sp>
      <p:sp>
        <p:nvSpPr>
          <p:cNvPr id="56" name="Shape 54"/>
          <p:cNvSpPr/>
          <p:nvPr/>
        </p:nvSpPr>
        <p:spPr>
          <a:xfrm>
            <a:off x="7274006" y="4143375"/>
            <a:ext cx="133350" cy="133350"/>
          </a:xfrm>
          <a:prstGeom prst="ellipse">
            <a:avLst/>
          </a:prstGeom>
          <a:solidFill>
            <a:srgbClr val="171C22"/>
          </a:solidFill>
          <a:ln w="19050">
            <a:solidFill>
              <a:srgbClr val="7E93A8"/>
            </a:solidFill>
            <a:prstDash val="solid"/>
          </a:ln>
        </p:spPr>
      </p:sp>
      <p:sp>
        <p:nvSpPr>
          <p:cNvPr id="57" name="Shape 55"/>
          <p:cNvSpPr/>
          <p:nvPr/>
        </p:nvSpPr>
        <p:spPr>
          <a:xfrm>
            <a:off x="7686797" y="4133850"/>
            <a:ext cx="152400" cy="152400"/>
          </a:xfrm>
          <a:prstGeom prst="ellipse">
            <a:avLst/>
          </a:prstGeom>
          <a:solidFill>
            <a:srgbClr val="F0A63C"/>
          </a:solidFill>
          <a:ln/>
        </p:spPr>
      </p:sp>
      <p:sp>
        <p:nvSpPr>
          <p:cNvPr id="58" name="Text 56"/>
          <p:cNvSpPr/>
          <p:nvPr/>
        </p:nvSpPr>
        <p:spPr>
          <a:xfrm>
            <a:off x="0" y="3929362"/>
            <a:ext cx="7340681" cy="160020"/>
          </a:xfrm>
          <a:prstGeom prst="rect">
            <a:avLst/>
          </a:prstGeom>
          <a:noFill/>
          <a:ln/>
        </p:spPr>
        <p:txBody>
          <a:bodyPr wrap="none" lIns="0" tIns="0" rIns="0" bIns="0" rtlCol="0" anchor="t"/>
          <a:lstStyle/>
          <a:p>
            <a:pPr algn="r" indent="0" marL="0">
              <a:buNone/>
            </a:pPr>
            <a:r>
              <a:rPr lang="en-US" sz="1050" dirty="0">
                <a:solidFill>
                  <a:srgbClr val="9AA7B4"/>
                </a:solidFill>
                <a:latin typeface="Microsoft YaHei" pitchFamily="34" charset="0"/>
                <a:ea typeface="Microsoft YaHei" pitchFamily="34" charset="-122"/>
                <a:cs typeface="Microsoft YaHei" pitchFamily="34" charset="-120"/>
              </a:rPr>
              <a:t>125.0</a:t>
            </a:r>
            <a:endParaRPr lang="en-US" sz="1050" dirty="0">
              <a:latin typeface="Microsoft YaHei" pitchFamily="34" charset="0"/>
              <a:ea typeface="Microsoft YaHei" pitchFamily="34" charset="-122"/>
              <a:cs typeface="Microsoft YaHei" pitchFamily="34" charset="-120"/>
            </a:endParaRPr>
          </a:p>
        </p:txBody>
      </p:sp>
      <p:sp>
        <p:nvSpPr>
          <p:cNvPr id="59" name="Text 57"/>
          <p:cNvSpPr/>
          <p:nvPr/>
        </p:nvSpPr>
        <p:spPr>
          <a:xfrm>
            <a:off x="7762997" y="3911035"/>
            <a:ext cx="4429003" cy="182880"/>
          </a:xfrm>
          <a:prstGeom prst="rect">
            <a:avLst/>
          </a:prstGeom>
          <a:noFill/>
          <a:ln/>
        </p:spPr>
        <p:txBody>
          <a:bodyPr wrap="none" lIns="0" tIns="0" rIns="0" bIns="0" rtlCol="0" anchor="t"/>
          <a:lstStyle/>
          <a:p>
            <a:pPr algn="l" indent="0" marL="0">
              <a:buNone/>
            </a:pPr>
            <a:r>
              <a:rPr lang="en-US" sz="1200" b="1" dirty="0">
                <a:solidFill>
                  <a:srgbClr val="F0A63C"/>
                </a:solidFill>
                <a:latin typeface="Microsoft YaHei" pitchFamily="34" charset="0"/>
                <a:ea typeface="Microsoft YaHei" pitchFamily="34" charset="-122"/>
                <a:cs typeface="Microsoft YaHei" pitchFamily="34" charset="-120"/>
              </a:rPr>
              <a:t>137.5</a:t>
            </a:r>
            <a:endParaRPr lang="en-US" sz="1200" dirty="0">
              <a:latin typeface="Microsoft YaHei" pitchFamily="34" charset="0"/>
              <a:ea typeface="Microsoft YaHei" pitchFamily="34" charset="-122"/>
              <a:cs typeface="Microsoft YaHei" pitchFamily="34" charset="-120"/>
            </a:endParaRPr>
          </a:p>
        </p:txBody>
      </p:sp>
      <p:sp>
        <p:nvSpPr>
          <p:cNvPr id="60" name="Text 58"/>
          <p:cNvSpPr/>
          <p:nvPr/>
        </p:nvSpPr>
        <p:spPr>
          <a:xfrm>
            <a:off x="4438650" y="50166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Microsoft</a:t>
            </a:r>
            <a:endParaRPr lang="en-US" sz="1350" dirty="0">
              <a:latin typeface="Microsoft YaHei" pitchFamily="34" charset="0"/>
              <a:ea typeface="Microsoft YaHei" pitchFamily="34" charset="-122"/>
              <a:cs typeface="Microsoft YaHei" pitchFamily="34" charset="-120"/>
            </a:endParaRPr>
          </a:p>
        </p:txBody>
      </p:sp>
      <p:sp>
        <p:nvSpPr>
          <p:cNvPr id="61" name="Text 59"/>
          <p:cNvSpPr/>
          <p:nvPr/>
        </p:nvSpPr>
        <p:spPr>
          <a:xfrm>
            <a:off x="4438650" y="5272025"/>
            <a:ext cx="77533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leases reclassified, same spend</a:t>
            </a:r>
            <a:endParaRPr lang="en-US" sz="975" dirty="0">
              <a:latin typeface="Microsoft YaHei" pitchFamily="34" charset="0"/>
              <a:ea typeface="Microsoft YaHei" pitchFamily="34" charset="-122"/>
              <a:cs typeface="Microsoft YaHei" pitchFamily="34" charset="-120"/>
            </a:endParaRPr>
          </a:p>
        </p:txBody>
      </p:sp>
      <p:sp>
        <p:nvSpPr>
          <p:cNvPr id="62" name="Shape 60"/>
          <p:cNvSpPr/>
          <p:nvPr/>
        </p:nvSpPr>
        <p:spPr>
          <a:xfrm>
            <a:off x="9029944" y="5124450"/>
            <a:ext cx="506779" cy="0"/>
          </a:xfrm>
          <a:prstGeom prst="line">
            <a:avLst/>
          </a:prstGeom>
          <a:noFill/>
          <a:ln w="28575">
            <a:solidFill>
              <a:srgbClr val="56677A"/>
            </a:solidFill>
            <a:prstDash val="solid"/>
          </a:ln>
        </p:spPr>
      </p:sp>
      <p:sp>
        <p:nvSpPr>
          <p:cNvPr id="63" name="Shape 61"/>
          <p:cNvSpPr/>
          <p:nvPr/>
        </p:nvSpPr>
        <p:spPr>
          <a:xfrm>
            <a:off x="9470048" y="5057775"/>
            <a:ext cx="133350" cy="133350"/>
          </a:xfrm>
          <a:prstGeom prst="ellipse">
            <a:avLst/>
          </a:prstGeom>
          <a:solidFill>
            <a:srgbClr val="171C22"/>
          </a:solidFill>
          <a:ln w="19050">
            <a:solidFill>
              <a:srgbClr val="7E93A8"/>
            </a:solidFill>
            <a:prstDash val="solid"/>
          </a:ln>
        </p:spPr>
      </p:sp>
      <p:sp>
        <p:nvSpPr>
          <p:cNvPr id="64" name="Shape 62"/>
          <p:cNvSpPr/>
          <p:nvPr/>
        </p:nvSpPr>
        <p:spPr>
          <a:xfrm>
            <a:off x="8953744" y="5048250"/>
            <a:ext cx="152400" cy="152400"/>
          </a:xfrm>
          <a:prstGeom prst="ellipse">
            <a:avLst/>
          </a:prstGeom>
          <a:solidFill>
            <a:srgbClr val="7E93A8"/>
          </a:solidFill>
          <a:ln/>
        </p:spPr>
      </p:sp>
      <p:sp>
        <p:nvSpPr>
          <p:cNvPr id="65" name="Text 63"/>
          <p:cNvSpPr/>
          <p:nvPr/>
        </p:nvSpPr>
        <p:spPr>
          <a:xfrm>
            <a:off x="6881446" y="4843762"/>
            <a:ext cx="5310554"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190.0</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5867888" y="4825435"/>
            <a:ext cx="6324112" cy="182880"/>
          </a:xfrm>
          <a:prstGeom prst="rect">
            <a:avLst/>
          </a:prstGeom>
          <a:noFill/>
          <a:ln/>
        </p:spPr>
        <p:txBody>
          <a:bodyPr wrap="none" lIns="0" tIns="0" rIns="0" bIns="0" rtlCol="0" anchor="t"/>
          <a:lstStyle/>
          <a:p>
            <a:pPr algn="ctr" indent="0" marL="0">
              <a:buNone/>
            </a:pPr>
            <a:r>
              <a:rPr lang="en-US" sz="1200" b="1" dirty="0">
                <a:solidFill>
                  <a:srgbClr val="7E93A8"/>
                </a:solidFill>
                <a:latin typeface="Microsoft YaHei" pitchFamily="34" charset="0"/>
                <a:ea typeface="Microsoft YaHei" pitchFamily="34" charset="-122"/>
                <a:cs typeface="Microsoft YaHei" pitchFamily="34" charset="-120"/>
              </a:rPr>
              <a:t>175.0</a:t>
            </a:r>
            <a:endParaRPr lang="en-US" sz="1200" dirty="0">
              <a:latin typeface="Microsoft YaHei" pitchFamily="34" charset="0"/>
              <a:ea typeface="Microsoft YaHei" pitchFamily="34" charset="-122"/>
              <a:cs typeface="Microsoft YaHei" pitchFamily="34" charset="-120"/>
            </a:endParaRPr>
          </a:p>
        </p:txBody>
      </p:sp>
      <p:sp>
        <p:nvSpPr>
          <p:cNvPr id="67" name="Shape 65"/>
          <p:cNvSpPr/>
          <p:nvPr/>
        </p:nvSpPr>
        <p:spPr>
          <a:xfrm>
            <a:off x="614363" y="1452563"/>
            <a:ext cx="3419475" cy="2276475"/>
          </a:xfrm>
          <a:prstGeom prst="rect">
            <a:avLst/>
          </a:prstGeom>
          <a:solidFill>
            <a:srgbClr val="171C22"/>
          </a:solidFill>
          <a:ln w="9525">
            <a:solidFill>
              <a:srgbClr val="F0A63C"/>
            </a:solidFill>
            <a:prstDash val="solid"/>
          </a:ln>
        </p:spPr>
      </p:sp>
      <p:sp>
        <p:nvSpPr>
          <p:cNvPr id="68" name="Text 66"/>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F0A63C"/>
                </a:solidFill>
                <a:latin typeface="Microsoft YaHei" pitchFamily="34" charset="0"/>
                <a:ea typeface="Microsoft YaHei" pitchFamily="34" charset="-122"/>
                <a:cs typeface="Microsoft YaHei" pitchFamily="34" charset="-120"/>
              </a:rPr>
              <a:t>Four-firm total vs 2025</a:t>
            </a:r>
            <a:endParaRPr lang="en-US" sz="975" dirty="0">
              <a:latin typeface="Microsoft YaHei" pitchFamily="34" charset="0"/>
              <a:ea typeface="Microsoft YaHei" pitchFamily="34" charset="-122"/>
              <a:cs typeface="Microsoft YaHei" pitchFamily="34" charset="-120"/>
            </a:endParaRPr>
          </a:p>
        </p:txBody>
      </p:sp>
      <p:sp>
        <p:nvSpPr>
          <p:cNvPr id="69" name="Shape 67"/>
          <p:cNvSpPr/>
          <p:nvPr/>
        </p:nvSpPr>
        <p:spPr>
          <a:xfrm>
            <a:off x="619125" y="1781175"/>
            <a:ext cx="3409950" cy="9525"/>
          </a:xfrm>
          <a:prstGeom prst="rect">
            <a:avLst/>
          </a:prstGeom>
          <a:solidFill>
            <a:srgbClr val="2A3440"/>
          </a:solidFill>
          <a:ln/>
        </p:spPr>
      </p:sp>
      <p:sp>
        <p:nvSpPr>
          <p:cNvPr id="70" name="Text 68"/>
          <p:cNvSpPr/>
          <p:nvPr/>
        </p:nvSpPr>
        <p:spPr>
          <a:xfrm>
            <a:off x="781050" y="1909896"/>
            <a:ext cx="11410950" cy="548640"/>
          </a:xfrm>
          <a:prstGeom prst="rect">
            <a:avLst/>
          </a:prstGeom>
          <a:noFill/>
          <a:ln/>
        </p:spPr>
        <p:txBody>
          <a:bodyPr wrap="none" lIns="0" tIns="0" rIns="0" bIns="0" rtlCol="0" anchor="t"/>
          <a:lstStyle/>
          <a:p>
            <a:pPr algn="l" indent="0" marL="0">
              <a:buNone/>
            </a:pPr>
            <a:r>
              <a:rPr lang="en-US" sz="3600" dirty="0">
                <a:solidFill>
                  <a:srgbClr val="F0A63C"/>
                </a:solidFill>
                <a:latin typeface="Georgia" pitchFamily="34" charset="0"/>
                <a:ea typeface="Microsoft YaHei" pitchFamily="34" charset="-122"/>
                <a:cs typeface="Georgia" pitchFamily="34" charset="-120"/>
              </a:rPr>
              <a:t>+79%</a:t>
            </a:r>
            <a:endParaRPr lang="en-US" sz="3600" dirty="0">
              <a:latin typeface="Georgia" pitchFamily="34" charset="0"/>
              <a:ea typeface="Microsoft YaHei" pitchFamily="34" charset="-122"/>
              <a:cs typeface="Georgia" pitchFamily="34" charset="-120"/>
            </a:endParaRPr>
          </a:p>
        </p:txBody>
      </p:sp>
      <p:sp>
        <p:nvSpPr>
          <p:cNvPr id="71" name="Text 69"/>
          <p:cNvSpPr/>
          <p:nvPr/>
        </p:nvSpPr>
        <p:spPr>
          <a:xfrm>
            <a:off x="2032467" y="2169406"/>
            <a:ext cx="10159533"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72" name="Text 70"/>
          <p:cNvSpPr/>
          <p:nvPr/>
        </p:nvSpPr>
        <p:spPr>
          <a:xfrm>
            <a:off x="781050" y="2481923"/>
            <a:ext cx="114109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From about $410bn to $732.5bn</a:t>
            </a:r>
            <a:endParaRPr lang="en-US" sz="1125" dirty="0">
              <a:latin typeface="Microsoft YaHei" pitchFamily="34" charset="0"/>
              <a:ea typeface="Microsoft YaHei" pitchFamily="34" charset="-122"/>
              <a:cs typeface="Microsoft YaHei" pitchFamily="34" charset="-120"/>
            </a:endParaRPr>
          </a:p>
        </p:txBody>
      </p:sp>
      <p:sp>
        <p:nvSpPr>
          <p:cNvPr id="73" name="Shape 71"/>
          <p:cNvSpPr/>
          <p:nvPr/>
        </p:nvSpPr>
        <p:spPr>
          <a:xfrm>
            <a:off x="614363" y="3890962"/>
            <a:ext cx="3419475" cy="2276475"/>
          </a:xfrm>
          <a:prstGeom prst="rect">
            <a:avLst/>
          </a:prstGeom>
          <a:solidFill>
            <a:srgbClr val="171C22"/>
          </a:solidFill>
          <a:ln w="9525">
            <a:solidFill>
              <a:srgbClr val="2A3440"/>
            </a:solidFill>
            <a:prstDash val="solid"/>
          </a:ln>
        </p:spPr>
      </p:sp>
      <p:sp>
        <p:nvSpPr>
          <p:cNvPr id="74" name="Text 72"/>
          <p:cNvSpPr/>
          <p:nvPr/>
        </p:nvSpPr>
        <p:spPr>
          <a:xfrm>
            <a:off x="781050" y="39861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Implied H2 spend per quarter</a:t>
            </a:r>
            <a:endParaRPr lang="en-US" sz="975" dirty="0">
              <a:latin typeface="Microsoft YaHei" pitchFamily="34" charset="0"/>
              <a:ea typeface="Microsoft YaHei" pitchFamily="34" charset="-122"/>
              <a:cs typeface="Microsoft YaHei" pitchFamily="34" charset="-120"/>
            </a:endParaRPr>
          </a:p>
        </p:txBody>
      </p:sp>
      <p:sp>
        <p:nvSpPr>
          <p:cNvPr id="75" name="Shape 73"/>
          <p:cNvSpPr/>
          <p:nvPr/>
        </p:nvSpPr>
        <p:spPr>
          <a:xfrm>
            <a:off x="619125" y="4219575"/>
            <a:ext cx="3409950" cy="9525"/>
          </a:xfrm>
          <a:prstGeom prst="rect">
            <a:avLst/>
          </a:prstGeom>
          <a:solidFill>
            <a:srgbClr val="2A3440"/>
          </a:solidFill>
          <a:ln/>
        </p:spPr>
      </p:sp>
      <p:sp>
        <p:nvSpPr>
          <p:cNvPr id="76" name="Text 74"/>
          <p:cNvSpPr/>
          <p:nvPr/>
        </p:nvSpPr>
        <p:spPr>
          <a:xfrm>
            <a:off x="781050" y="4348296"/>
            <a:ext cx="11410950" cy="548640"/>
          </a:xfrm>
          <a:prstGeom prst="rect">
            <a:avLst/>
          </a:prstGeom>
          <a:noFill/>
          <a:ln/>
        </p:spPr>
        <p:txBody>
          <a:bodyPr wrap="none" lIns="0" tIns="0" rIns="0" bIns="0" rtlCol="0" anchor="t"/>
          <a:lstStyle/>
          <a:p>
            <a:pPr algn="l" indent="0" marL="0">
              <a:buNone/>
            </a:pPr>
            <a:r>
              <a:rPr lang="en-US" sz="3600" dirty="0">
                <a:solidFill>
                  <a:srgbClr val="F2EFE8"/>
                </a:solidFill>
                <a:latin typeface="Georgia" pitchFamily="34" charset="0"/>
                <a:ea typeface="Microsoft YaHei" pitchFamily="34" charset="-122"/>
                <a:cs typeface="Georgia" pitchFamily="34" charset="-120"/>
              </a:rPr>
              <a:t>$210-222bn</a:t>
            </a:r>
            <a:endParaRPr lang="en-US" sz="3600" dirty="0">
              <a:latin typeface="Georgia" pitchFamily="34" charset="0"/>
              <a:ea typeface="Microsoft YaHei" pitchFamily="34" charset="-122"/>
              <a:cs typeface="Georgia" pitchFamily="34" charset="-120"/>
            </a:endParaRPr>
          </a:p>
        </p:txBody>
      </p:sp>
      <p:sp>
        <p:nvSpPr>
          <p:cNvPr id="77" name="Text 75"/>
          <p:cNvSpPr/>
          <p:nvPr/>
        </p:nvSpPr>
        <p:spPr>
          <a:xfrm>
            <a:off x="781050" y="4920323"/>
            <a:ext cx="114109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23% to 31% above Q2</a:t>
            </a:r>
            <a:pPr algn="l" indent="0" marL="0">
              <a:buNone/>
            </a:pPr>
            <a:r>
              <a:rPr lang="en-US" sz="1125" dirty="0">
                <a:solidFill>
                  <a:srgbClr val="9AA7B4"/>
                </a:solidFill>
                <a:latin typeface="Microsoft YaHei" pitchFamily="34" charset="0"/>
                <a:ea typeface="Microsoft YaHei" pitchFamily="34" charset="-122"/>
                <a:cs typeface="Microsoft YaHei" pitchFamily="34" charset="-120"/>
              </a:rPr>
              <a:t>'</a:t>
            </a:r>
            <a:pPr algn="l" indent="0" marL="0">
              <a:buNone/>
            </a:pPr>
            <a:r>
              <a:rPr lang="en-US" sz="1125" dirty="0">
                <a:solidFill>
                  <a:srgbClr val="9AA7B4"/>
                </a:solidFill>
                <a:latin typeface="Microsoft YaHei" pitchFamily="34" charset="0"/>
                <a:ea typeface="Microsoft YaHei" pitchFamily="34" charset="-122"/>
                <a:cs typeface="Microsoft YaHei" pitchFamily="34" charset="-120"/>
              </a:rPr>
              <a:t>s $170.1bn</a:t>
            </a:r>
            <a:endParaRPr lang="en-US" sz="1125" dirty="0">
              <a:latin typeface="Microsoft YaHei" pitchFamily="34" charset="0"/>
              <a:ea typeface="Microsoft YaHei" pitchFamily="34" charset="-122"/>
              <a:cs typeface="Microsoft YaHei" pitchFamily="34" charset="-120"/>
            </a:endParaRPr>
          </a:p>
        </p:txBody>
      </p:sp>
      <p:sp>
        <p:nvSpPr>
          <p:cNvPr id="78" name="Text 76"/>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company releases and calls (Jan to Jul 2026), Amazon</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s $220bn via Fortune (Jul 2026). Company basis, range midpoints</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Capex eats 96% of operating cash flow, from 45%</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Four-firm total: operating cash flow less capex, and capex as a share of it</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$bn · %</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10953750" cy="9525"/>
          </a:xfrm>
          <a:prstGeom prst="rect">
            <a:avLst/>
          </a:prstGeom>
          <a:solidFill>
            <a:srgbClr val="2A3440"/>
          </a:solidFill>
          <a:ln/>
        </p:spPr>
      </p:sp>
      <p:sp>
        <p:nvSpPr>
          <p:cNvPr id="36" name="Shape 34"/>
          <p:cNvSpPr/>
          <p:nvPr/>
        </p:nvSpPr>
        <p:spPr>
          <a:xfrm>
            <a:off x="857250" y="5715000"/>
            <a:ext cx="10477500" cy="9525"/>
          </a:xfrm>
          <a:prstGeom prst="rect">
            <a:avLst/>
          </a:prstGeom>
          <a:solidFill>
            <a:srgbClr val="2A3440"/>
          </a:solidFill>
          <a:ln/>
        </p:spPr>
      </p:sp>
      <p:sp>
        <p:nvSpPr>
          <p:cNvPr id="37" name="Shape 35"/>
          <p:cNvSpPr/>
          <p:nvPr/>
        </p:nvSpPr>
        <p:spPr>
          <a:xfrm>
            <a:off x="857250" y="1828800"/>
            <a:ext cx="114300" cy="114300"/>
          </a:xfrm>
          <a:prstGeom prst="rect">
            <a:avLst/>
          </a:prstGeom>
          <a:solidFill>
            <a:srgbClr val="56677A"/>
          </a:solidFill>
          <a:ln/>
        </p:spPr>
      </p:sp>
      <p:sp>
        <p:nvSpPr>
          <p:cNvPr id="38" name="Text 36"/>
          <p:cNvSpPr/>
          <p:nvPr/>
        </p:nvSpPr>
        <p:spPr>
          <a:xfrm>
            <a:off x="1028700" y="1805287"/>
            <a:ext cx="111633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Cash after capex</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2346238" y="1871663"/>
            <a:ext cx="228600" cy="28575"/>
          </a:xfrm>
          <a:prstGeom prst="rect">
            <a:avLst/>
          </a:prstGeom>
          <a:solidFill>
            <a:srgbClr val="F0A63C"/>
          </a:solidFill>
          <a:ln/>
        </p:spPr>
      </p:sp>
      <p:sp>
        <p:nvSpPr>
          <p:cNvPr id="40" name="Text 38"/>
          <p:cNvSpPr/>
          <p:nvPr/>
        </p:nvSpPr>
        <p:spPr>
          <a:xfrm>
            <a:off x="2651038" y="1805287"/>
            <a:ext cx="9540962"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Capex / cash flow</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1104900" y="3621291"/>
            <a:ext cx="552450" cy="2093709"/>
          </a:xfrm>
          <a:prstGeom prst="rect">
            <a:avLst/>
          </a:prstGeom>
          <a:solidFill>
            <a:srgbClr val="56677A"/>
          </a:solidFill>
          <a:ln/>
        </p:spPr>
      </p:sp>
      <p:sp>
        <p:nvSpPr>
          <p:cNvPr id="42" name="Text 40"/>
          <p:cNvSpPr/>
          <p:nvPr/>
        </p:nvSpPr>
        <p:spPr>
          <a:xfrm>
            <a:off x="0" y="3416803"/>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54.7</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1Q24</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2152650" y="3586843"/>
            <a:ext cx="552450" cy="2128157"/>
          </a:xfrm>
          <a:prstGeom prst="rect">
            <a:avLst/>
          </a:prstGeom>
          <a:solidFill>
            <a:srgbClr val="56677A"/>
          </a:solidFill>
          <a:ln/>
        </p:spPr>
      </p:sp>
      <p:sp>
        <p:nvSpPr>
          <p:cNvPr id="45" name="Text 43"/>
          <p:cNvSpPr/>
          <p:nvPr/>
        </p:nvSpPr>
        <p:spPr>
          <a:xfrm>
            <a:off x="0" y="3382354"/>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55.6</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2Q24</a:t>
            </a:r>
            <a:endParaRPr lang="en-US" sz="1050" dirty="0">
              <a:latin typeface="Microsoft YaHei" pitchFamily="34" charset="0"/>
              <a:ea typeface="Microsoft YaHei" pitchFamily="34" charset="-122"/>
              <a:cs typeface="Microsoft YaHei" pitchFamily="34" charset="-120"/>
            </a:endParaRPr>
          </a:p>
        </p:txBody>
      </p:sp>
      <p:sp>
        <p:nvSpPr>
          <p:cNvPr id="47" name="Shape 45"/>
          <p:cNvSpPr/>
          <p:nvPr/>
        </p:nvSpPr>
        <p:spPr>
          <a:xfrm>
            <a:off x="3200400" y="3544739"/>
            <a:ext cx="552450" cy="2170261"/>
          </a:xfrm>
          <a:prstGeom prst="rect">
            <a:avLst/>
          </a:prstGeom>
          <a:solidFill>
            <a:srgbClr val="56677A"/>
          </a:solidFill>
          <a:ln/>
        </p:spPr>
      </p:sp>
      <p:sp>
        <p:nvSpPr>
          <p:cNvPr id="48" name="Text 46"/>
          <p:cNvSpPr/>
          <p:nvPr/>
        </p:nvSpPr>
        <p:spPr>
          <a:xfrm>
            <a:off x="0" y="3340250"/>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56.7</a:t>
            </a:r>
            <a:endParaRPr lang="en-US" sz="1050" dirty="0">
              <a:latin typeface="Microsoft YaHei" pitchFamily="34" charset="0"/>
              <a:ea typeface="Microsoft YaHei" pitchFamily="34" charset="-122"/>
              <a:cs typeface="Microsoft YaHei" pitchFamily="34" charset="-120"/>
            </a:endParaRPr>
          </a:p>
        </p:txBody>
      </p:sp>
      <p:sp>
        <p:nvSpPr>
          <p:cNvPr id="49" name="Text 47"/>
          <p:cNvSpPr/>
          <p:nvPr/>
        </p:nvSpPr>
        <p:spPr>
          <a:xfrm>
            <a:off x="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3Q24</a:t>
            </a:r>
            <a:endParaRPr lang="en-US" sz="1050" dirty="0">
              <a:latin typeface="Microsoft YaHei" pitchFamily="34" charset="0"/>
              <a:ea typeface="Microsoft YaHei" pitchFamily="34" charset="-122"/>
              <a:cs typeface="Microsoft YaHei" pitchFamily="34" charset="-120"/>
            </a:endParaRPr>
          </a:p>
        </p:txBody>
      </p:sp>
      <p:sp>
        <p:nvSpPr>
          <p:cNvPr id="50" name="Shape 48"/>
          <p:cNvSpPr/>
          <p:nvPr/>
        </p:nvSpPr>
        <p:spPr>
          <a:xfrm>
            <a:off x="4248150" y="3315081"/>
            <a:ext cx="552450" cy="2399919"/>
          </a:xfrm>
          <a:prstGeom prst="rect">
            <a:avLst/>
          </a:prstGeom>
          <a:solidFill>
            <a:srgbClr val="56677A"/>
          </a:solidFill>
          <a:ln/>
        </p:spPr>
      </p:sp>
      <p:sp>
        <p:nvSpPr>
          <p:cNvPr id="51" name="Text 49"/>
          <p:cNvSpPr/>
          <p:nvPr/>
        </p:nvSpPr>
        <p:spPr>
          <a:xfrm>
            <a:off x="0" y="3110593"/>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62.7</a:t>
            </a:r>
            <a:endParaRPr lang="en-US" sz="1050" dirty="0">
              <a:latin typeface="Microsoft YaHei" pitchFamily="34" charset="0"/>
              <a:ea typeface="Microsoft YaHei" pitchFamily="34" charset="-122"/>
              <a:cs typeface="Microsoft YaHei" pitchFamily="34" charset="-120"/>
            </a:endParaRPr>
          </a:p>
        </p:txBody>
      </p:sp>
      <p:sp>
        <p:nvSpPr>
          <p:cNvPr id="52" name="Text 50"/>
          <p:cNvSpPr/>
          <p:nvPr/>
        </p:nvSpPr>
        <p:spPr>
          <a:xfrm>
            <a:off x="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4Q24</a:t>
            </a:r>
            <a:endParaRPr lang="en-US" sz="1050" dirty="0">
              <a:latin typeface="Microsoft YaHei" pitchFamily="34" charset="0"/>
              <a:ea typeface="Microsoft YaHei" pitchFamily="34" charset="-122"/>
              <a:cs typeface="Microsoft YaHei" pitchFamily="34" charset="-120"/>
            </a:endParaRPr>
          </a:p>
        </p:txBody>
      </p:sp>
      <p:sp>
        <p:nvSpPr>
          <p:cNvPr id="53" name="Shape 51"/>
          <p:cNvSpPr/>
          <p:nvPr/>
        </p:nvSpPr>
        <p:spPr>
          <a:xfrm>
            <a:off x="5295900" y="4095916"/>
            <a:ext cx="552450" cy="1619084"/>
          </a:xfrm>
          <a:prstGeom prst="rect">
            <a:avLst/>
          </a:prstGeom>
          <a:solidFill>
            <a:srgbClr val="56677A"/>
          </a:solidFill>
          <a:ln/>
        </p:spPr>
      </p:sp>
      <p:sp>
        <p:nvSpPr>
          <p:cNvPr id="54" name="Text 52"/>
          <p:cNvSpPr/>
          <p:nvPr/>
        </p:nvSpPr>
        <p:spPr>
          <a:xfrm>
            <a:off x="0" y="3891428"/>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42.3</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1Q25</a:t>
            </a:r>
            <a:endParaRPr lang="en-US" sz="1050" dirty="0">
              <a:latin typeface="Microsoft YaHei" pitchFamily="34" charset="0"/>
              <a:ea typeface="Microsoft YaHei" pitchFamily="34" charset="-122"/>
              <a:cs typeface="Microsoft YaHei" pitchFamily="34" charset="-120"/>
            </a:endParaRPr>
          </a:p>
        </p:txBody>
      </p:sp>
      <p:sp>
        <p:nvSpPr>
          <p:cNvPr id="56" name="Shape 54"/>
          <p:cNvSpPr/>
          <p:nvPr/>
        </p:nvSpPr>
        <p:spPr>
          <a:xfrm>
            <a:off x="6343650" y="4176296"/>
            <a:ext cx="552450" cy="1538704"/>
          </a:xfrm>
          <a:prstGeom prst="rect">
            <a:avLst/>
          </a:prstGeom>
          <a:solidFill>
            <a:srgbClr val="56677A"/>
          </a:solidFill>
          <a:ln/>
        </p:spPr>
      </p:sp>
      <p:sp>
        <p:nvSpPr>
          <p:cNvPr id="57" name="Text 55"/>
          <p:cNvSpPr/>
          <p:nvPr/>
        </p:nvSpPr>
        <p:spPr>
          <a:xfrm>
            <a:off x="1047750" y="3971808"/>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40.2</a:t>
            </a:r>
            <a:endParaRPr lang="en-US" sz="1050" dirty="0">
              <a:latin typeface="Microsoft YaHei" pitchFamily="34" charset="0"/>
              <a:ea typeface="Microsoft YaHei" pitchFamily="34" charset="-122"/>
              <a:cs typeface="Microsoft YaHei" pitchFamily="34" charset="-120"/>
            </a:endParaRPr>
          </a:p>
        </p:txBody>
      </p:sp>
      <p:sp>
        <p:nvSpPr>
          <p:cNvPr id="58" name="Text 56"/>
          <p:cNvSpPr/>
          <p:nvPr/>
        </p:nvSpPr>
        <p:spPr>
          <a:xfrm>
            <a:off x="104775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2Q25</a:t>
            </a:r>
            <a:endParaRPr lang="en-US" sz="1050" dirty="0">
              <a:latin typeface="Microsoft YaHei" pitchFamily="34" charset="0"/>
              <a:ea typeface="Microsoft YaHei" pitchFamily="34" charset="-122"/>
              <a:cs typeface="Microsoft YaHei" pitchFamily="34" charset="-120"/>
            </a:endParaRPr>
          </a:p>
        </p:txBody>
      </p:sp>
      <p:sp>
        <p:nvSpPr>
          <p:cNvPr id="59" name="Shape 57"/>
          <p:cNvSpPr/>
          <p:nvPr/>
        </p:nvSpPr>
        <p:spPr>
          <a:xfrm>
            <a:off x="7391400" y="3353358"/>
            <a:ext cx="552450" cy="2361642"/>
          </a:xfrm>
          <a:prstGeom prst="rect">
            <a:avLst/>
          </a:prstGeom>
          <a:solidFill>
            <a:srgbClr val="56677A"/>
          </a:solidFill>
          <a:ln/>
        </p:spPr>
      </p:sp>
      <p:sp>
        <p:nvSpPr>
          <p:cNvPr id="60" name="Text 58"/>
          <p:cNvSpPr/>
          <p:nvPr/>
        </p:nvSpPr>
        <p:spPr>
          <a:xfrm>
            <a:off x="3143250" y="3148869"/>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61.7</a:t>
            </a:r>
            <a:endParaRPr lang="en-US" sz="1050" dirty="0">
              <a:latin typeface="Microsoft YaHei" pitchFamily="34" charset="0"/>
              <a:ea typeface="Microsoft YaHei" pitchFamily="34" charset="-122"/>
              <a:cs typeface="Microsoft YaHei" pitchFamily="34" charset="-120"/>
            </a:endParaRPr>
          </a:p>
        </p:txBody>
      </p:sp>
      <p:sp>
        <p:nvSpPr>
          <p:cNvPr id="61" name="Text 59"/>
          <p:cNvSpPr/>
          <p:nvPr/>
        </p:nvSpPr>
        <p:spPr>
          <a:xfrm>
            <a:off x="314325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3Q25</a:t>
            </a:r>
            <a:endParaRPr lang="en-US" sz="1050" dirty="0">
              <a:latin typeface="Microsoft YaHei" pitchFamily="34" charset="0"/>
              <a:ea typeface="Microsoft YaHei" pitchFamily="34" charset="-122"/>
              <a:cs typeface="Microsoft YaHei" pitchFamily="34" charset="-120"/>
            </a:endParaRPr>
          </a:p>
        </p:txBody>
      </p:sp>
      <p:sp>
        <p:nvSpPr>
          <p:cNvPr id="62" name="Shape 60"/>
          <p:cNvSpPr/>
          <p:nvPr/>
        </p:nvSpPr>
        <p:spPr>
          <a:xfrm>
            <a:off x="8439150" y="3410772"/>
            <a:ext cx="552450" cy="2304228"/>
          </a:xfrm>
          <a:prstGeom prst="rect">
            <a:avLst/>
          </a:prstGeom>
          <a:solidFill>
            <a:srgbClr val="56677A"/>
          </a:solidFill>
          <a:ln/>
        </p:spPr>
      </p:sp>
      <p:sp>
        <p:nvSpPr>
          <p:cNvPr id="63" name="Text 61"/>
          <p:cNvSpPr/>
          <p:nvPr/>
        </p:nvSpPr>
        <p:spPr>
          <a:xfrm>
            <a:off x="5238750" y="3206284"/>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60.2</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523875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4Q25</a:t>
            </a:r>
            <a:endParaRPr lang="en-US" sz="1050" dirty="0">
              <a:latin typeface="Microsoft YaHei" pitchFamily="34" charset="0"/>
              <a:ea typeface="Microsoft YaHei" pitchFamily="34" charset="-122"/>
              <a:cs typeface="Microsoft YaHei" pitchFamily="34" charset="-120"/>
            </a:endParaRPr>
          </a:p>
        </p:txBody>
      </p:sp>
      <p:sp>
        <p:nvSpPr>
          <p:cNvPr id="65" name="Shape 63"/>
          <p:cNvSpPr/>
          <p:nvPr/>
        </p:nvSpPr>
        <p:spPr>
          <a:xfrm>
            <a:off x="9486900" y="4911200"/>
            <a:ext cx="552450" cy="803800"/>
          </a:xfrm>
          <a:prstGeom prst="rect">
            <a:avLst/>
          </a:prstGeom>
          <a:solidFill>
            <a:srgbClr val="56677A"/>
          </a:solidFill>
          <a:ln/>
        </p:spPr>
      </p:sp>
      <p:sp>
        <p:nvSpPr>
          <p:cNvPr id="66" name="Text 64"/>
          <p:cNvSpPr/>
          <p:nvPr/>
        </p:nvSpPr>
        <p:spPr>
          <a:xfrm>
            <a:off x="7334250" y="4706711"/>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21.0</a:t>
            </a:r>
            <a:endParaRPr lang="en-US" sz="1050" dirty="0">
              <a:latin typeface="Microsoft YaHei" pitchFamily="34" charset="0"/>
              <a:ea typeface="Microsoft YaHei" pitchFamily="34" charset="-122"/>
              <a:cs typeface="Microsoft YaHei" pitchFamily="34" charset="-120"/>
            </a:endParaRPr>
          </a:p>
        </p:txBody>
      </p:sp>
      <p:sp>
        <p:nvSpPr>
          <p:cNvPr id="67" name="Text 65"/>
          <p:cNvSpPr/>
          <p:nvPr/>
        </p:nvSpPr>
        <p:spPr>
          <a:xfrm>
            <a:off x="733425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1Q26</a:t>
            </a:r>
            <a:endParaRPr lang="en-US" sz="1050" dirty="0">
              <a:latin typeface="Microsoft YaHei" pitchFamily="34" charset="0"/>
              <a:ea typeface="Microsoft YaHei" pitchFamily="34" charset="-122"/>
              <a:cs typeface="Microsoft YaHei" pitchFamily="34" charset="-120"/>
            </a:endParaRPr>
          </a:p>
        </p:txBody>
      </p:sp>
      <p:sp>
        <p:nvSpPr>
          <p:cNvPr id="68" name="Shape 66"/>
          <p:cNvSpPr/>
          <p:nvPr/>
        </p:nvSpPr>
        <p:spPr>
          <a:xfrm>
            <a:off x="10534650" y="5458549"/>
            <a:ext cx="552450" cy="256451"/>
          </a:xfrm>
          <a:prstGeom prst="rect">
            <a:avLst/>
          </a:prstGeom>
          <a:solidFill>
            <a:srgbClr val="56677A"/>
          </a:solidFill>
          <a:ln/>
        </p:spPr>
      </p:sp>
      <p:sp>
        <p:nvSpPr>
          <p:cNvPr id="69" name="Text 67"/>
          <p:cNvSpPr/>
          <p:nvPr/>
        </p:nvSpPr>
        <p:spPr>
          <a:xfrm>
            <a:off x="9429750" y="5254061"/>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6.7</a:t>
            </a:r>
            <a:endParaRPr lang="en-US" sz="1050" dirty="0">
              <a:latin typeface="Microsoft YaHei" pitchFamily="34" charset="0"/>
              <a:ea typeface="Microsoft YaHei" pitchFamily="34" charset="-122"/>
              <a:cs typeface="Microsoft YaHei" pitchFamily="34" charset="-120"/>
            </a:endParaRPr>
          </a:p>
        </p:txBody>
      </p:sp>
      <p:sp>
        <p:nvSpPr>
          <p:cNvPr id="70" name="Text 68"/>
          <p:cNvSpPr/>
          <p:nvPr/>
        </p:nvSpPr>
        <p:spPr>
          <a:xfrm>
            <a:off x="942975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2Q26</a:t>
            </a:r>
            <a:endParaRPr lang="en-US" sz="1050" dirty="0">
              <a:latin typeface="Microsoft YaHei" pitchFamily="34" charset="0"/>
              <a:ea typeface="Microsoft YaHei" pitchFamily="34" charset="-122"/>
              <a:cs typeface="Microsoft YaHei" pitchFamily="34" charset="-120"/>
            </a:endParaRPr>
          </a:p>
        </p:txBody>
      </p:sp>
      <p:sp>
        <p:nvSpPr>
          <p:cNvPr id="71" name="Shape 69"/>
          <p:cNvSpPr/>
          <p:nvPr/>
        </p:nvSpPr>
        <p:spPr>
          <a:xfrm>
            <a:off x="1381125" y="2649855"/>
            <a:ext cx="9429750" cy="1628775"/>
          </a:xfrm>
          <a:custGeom>
            <a:avLst/>
            <a:gdLst/>
            <a:ahLst/>
            <a:cxnLst/>
            <a:rect l="l" t="t" r="r" b="b"/>
            <a:pathLst>
              <a:path w="9429750" h="1628775">
                <a:moveTo>
                  <a:pt x="0" y="1628775"/>
                </a:moveTo>
                <a:lnTo>
                  <a:pt x="1047750" y="1501140"/>
                </a:lnTo>
                <a:lnTo>
                  <a:pt x="2095500" y="1437323"/>
                </a:lnTo>
                <a:lnTo>
                  <a:pt x="3143250" y="1341120"/>
                </a:lnTo>
                <a:lnTo>
                  <a:pt x="4191000" y="1053465"/>
                </a:lnTo>
                <a:lnTo>
                  <a:pt x="5238750" y="862013"/>
                </a:lnTo>
                <a:lnTo>
                  <a:pt x="6286500" y="1118235"/>
                </a:lnTo>
                <a:lnTo>
                  <a:pt x="7334250" y="958215"/>
                </a:lnTo>
                <a:lnTo>
                  <a:pt x="8382000" y="320040"/>
                </a:lnTo>
                <a:lnTo>
                  <a:pt x="9429750" y="0"/>
                </a:lnTo>
              </a:path>
            </a:pathLst>
          </a:custGeom>
          <a:noFill/>
          <a:ln w="28575">
            <a:solidFill>
              <a:srgbClr val="F0A63C"/>
            </a:solidFill>
            <a:prstDash val="solid"/>
          </a:ln>
        </p:spPr>
      </p:sp>
      <p:sp>
        <p:nvSpPr>
          <p:cNvPr id="72" name="Shape 70"/>
          <p:cNvSpPr/>
          <p:nvPr/>
        </p:nvSpPr>
        <p:spPr>
          <a:xfrm>
            <a:off x="1323975" y="4221270"/>
            <a:ext cx="114300" cy="114300"/>
          </a:xfrm>
          <a:prstGeom prst="ellipse">
            <a:avLst/>
          </a:prstGeom>
          <a:solidFill>
            <a:srgbClr val="F0A63C"/>
          </a:solidFill>
          <a:ln/>
        </p:spPr>
      </p:sp>
      <p:sp>
        <p:nvSpPr>
          <p:cNvPr id="73" name="Shape 71"/>
          <p:cNvSpPr/>
          <p:nvPr/>
        </p:nvSpPr>
        <p:spPr>
          <a:xfrm>
            <a:off x="1136847" y="3969810"/>
            <a:ext cx="488556" cy="232410"/>
          </a:xfrm>
          <a:prstGeom prst="rect">
            <a:avLst/>
          </a:prstGeom>
          <a:solidFill>
            <a:srgbClr val="171C22"/>
          </a:solidFill>
          <a:ln/>
        </p:spPr>
      </p:sp>
      <p:sp>
        <p:nvSpPr>
          <p:cNvPr id="74" name="Text 72"/>
          <p:cNvSpPr/>
          <p:nvPr/>
        </p:nvSpPr>
        <p:spPr>
          <a:xfrm>
            <a:off x="0" y="3961801"/>
            <a:ext cx="2762250" cy="228600"/>
          </a:xfrm>
          <a:prstGeom prst="rect">
            <a:avLst/>
          </a:prstGeom>
          <a:noFill/>
          <a:ln/>
        </p:spPr>
        <p:txBody>
          <a:bodyPr wrap="none" lIns="0" tIns="0" rIns="0" bIns="0" rtlCol="0" anchor="t"/>
          <a:lstStyle/>
          <a:p>
            <a:pPr algn="ctr" indent="0" marL="0">
              <a:buNone/>
            </a:pPr>
            <a:r>
              <a:rPr lang="en-US" sz="1500" b="1" dirty="0">
                <a:solidFill>
                  <a:srgbClr val="F0A63C"/>
                </a:solidFill>
                <a:latin typeface="Microsoft YaHei" pitchFamily="34" charset="0"/>
                <a:ea typeface="Microsoft YaHei" pitchFamily="34" charset="-122"/>
                <a:cs typeface="Microsoft YaHei" pitchFamily="34" charset="-120"/>
              </a:rPr>
              <a:t>45%</a:t>
            </a:r>
            <a:endParaRPr lang="en-US" sz="1500" dirty="0">
              <a:latin typeface="Microsoft YaHei" pitchFamily="34" charset="0"/>
              <a:ea typeface="Microsoft YaHei" pitchFamily="34" charset="-122"/>
              <a:cs typeface="Microsoft YaHei" pitchFamily="34" charset="-120"/>
            </a:endParaRPr>
          </a:p>
        </p:txBody>
      </p:sp>
      <p:sp>
        <p:nvSpPr>
          <p:cNvPr id="75" name="Shape 73"/>
          <p:cNvSpPr/>
          <p:nvPr/>
        </p:nvSpPr>
        <p:spPr>
          <a:xfrm>
            <a:off x="2390775" y="4112624"/>
            <a:ext cx="76200" cy="76200"/>
          </a:xfrm>
          <a:prstGeom prst="ellipse">
            <a:avLst/>
          </a:prstGeom>
          <a:solidFill>
            <a:srgbClr val="F0A63C"/>
          </a:solidFill>
          <a:ln/>
        </p:spPr>
      </p:sp>
      <p:sp>
        <p:nvSpPr>
          <p:cNvPr id="76" name="Shape 74"/>
          <p:cNvSpPr/>
          <p:nvPr/>
        </p:nvSpPr>
        <p:spPr>
          <a:xfrm>
            <a:off x="3438525" y="4048777"/>
            <a:ext cx="76200" cy="76200"/>
          </a:xfrm>
          <a:prstGeom prst="ellipse">
            <a:avLst/>
          </a:prstGeom>
          <a:solidFill>
            <a:srgbClr val="F0A63C"/>
          </a:solidFill>
          <a:ln/>
        </p:spPr>
      </p:sp>
      <p:sp>
        <p:nvSpPr>
          <p:cNvPr id="77" name="Shape 75"/>
          <p:cNvSpPr/>
          <p:nvPr/>
        </p:nvSpPr>
        <p:spPr>
          <a:xfrm>
            <a:off x="4486275" y="3953005"/>
            <a:ext cx="76200" cy="76200"/>
          </a:xfrm>
          <a:prstGeom prst="ellipse">
            <a:avLst/>
          </a:prstGeom>
          <a:solidFill>
            <a:srgbClr val="F0A63C"/>
          </a:solidFill>
          <a:ln/>
        </p:spPr>
      </p:sp>
      <p:sp>
        <p:nvSpPr>
          <p:cNvPr id="78" name="Shape 76"/>
          <p:cNvSpPr/>
          <p:nvPr/>
        </p:nvSpPr>
        <p:spPr>
          <a:xfrm>
            <a:off x="5534025" y="3665689"/>
            <a:ext cx="76200" cy="76200"/>
          </a:xfrm>
          <a:prstGeom prst="ellipse">
            <a:avLst/>
          </a:prstGeom>
          <a:solidFill>
            <a:srgbClr val="F0A63C"/>
          </a:solidFill>
          <a:ln/>
        </p:spPr>
      </p:sp>
      <p:sp>
        <p:nvSpPr>
          <p:cNvPr id="79" name="Shape 77"/>
          <p:cNvSpPr/>
          <p:nvPr/>
        </p:nvSpPr>
        <p:spPr>
          <a:xfrm>
            <a:off x="6581775" y="3474145"/>
            <a:ext cx="76200" cy="76200"/>
          </a:xfrm>
          <a:prstGeom prst="ellipse">
            <a:avLst/>
          </a:prstGeom>
          <a:solidFill>
            <a:srgbClr val="F0A63C"/>
          </a:solidFill>
          <a:ln/>
        </p:spPr>
      </p:sp>
      <p:sp>
        <p:nvSpPr>
          <p:cNvPr id="80" name="Shape 78"/>
          <p:cNvSpPr/>
          <p:nvPr/>
        </p:nvSpPr>
        <p:spPr>
          <a:xfrm>
            <a:off x="7629525" y="3729537"/>
            <a:ext cx="76200" cy="76200"/>
          </a:xfrm>
          <a:prstGeom prst="ellipse">
            <a:avLst/>
          </a:prstGeom>
          <a:solidFill>
            <a:srgbClr val="F0A63C"/>
          </a:solidFill>
          <a:ln/>
        </p:spPr>
      </p:sp>
      <p:sp>
        <p:nvSpPr>
          <p:cNvPr id="81" name="Shape 79"/>
          <p:cNvSpPr/>
          <p:nvPr/>
        </p:nvSpPr>
        <p:spPr>
          <a:xfrm>
            <a:off x="8677275" y="3569917"/>
            <a:ext cx="76200" cy="76200"/>
          </a:xfrm>
          <a:prstGeom prst="ellipse">
            <a:avLst/>
          </a:prstGeom>
          <a:solidFill>
            <a:srgbClr val="F0A63C"/>
          </a:solidFill>
          <a:ln/>
        </p:spPr>
      </p:sp>
      <p:sp>
        <p:nvSpPr>
          <p:cNvPr id="82" name="Shape 80"/>
          <p:cNvSpPr/>
          <p:nvPr/>
        </p:nvSpPr>
        <p:spPr>
          <a:xfrm>
            <a:off x="9725025" y="2931437"/>
            <a:ext cx="76200" cy="76200"/>
          </a:xfrm>
          <a:prstGeom prst="ellipse">
            <a:avLst/>
          </a:prstGeom>
          <a:solidFill>
            <a:srgbClr val="F0A63C"/>
          </a:solidFill>
          <a:ln/>
        </p:spPr>
      </p:sp>
      <p:sp>
        <p:nvSpPr>
          <p:cNvPr id="83" name="Shape 81"/>
          <p:cNvSpPr/>
          <p:nvPr/>
        </p:nvSpPr>
        <p:spPr>
          <a:xfrm>
            <a:off x="10753725" y="2593147"/>
            <a:ext cx="114300" cy="114300"/>
          </a:xfrm>
          <a:prstGeom prst="ellipse">
            <a:avLst/>
          </a:prstGeom>
          <a:solidFill>
            <a:srgbClr val="F0A63C"/>
          </a:solidFill>
          <a:ln/>
        </p:spPr>
      </p:sp>
      <p:sp>
        <p:nvSpPr>
          <p:cNvPr id="84" name="Text 82"/>
          <p:cNvSpPr/>
          <p:nvPr/>
        </p:nvSpPr>
        <p:spPr>
          <a:xfrm>
            <a:off x="9429750" y="2297024"/>
            <a:ext cx="2762250" cy="274320"/>
          </a:xfrm>
          <a:prstGeom prst="rect">
            <a:avLst/>
          </a:prstGeom>
          <a:noFill/>
          <a:ln/>
        </p:spPr>
        <p:txBody>
          <a:bodyPr wrap="none" lIns="0" tIns="0" rIns="0" bIns="0" rtlCol="0" anchor="t"/>
          <a:lstStyle/>
          <a:p>
            <a:pPr algn="ctr" indent="0" marL="0">
              <a:buNone/>
            </a:pPr>
            <a:r>
              <a:rPr lang="en-US" sz="1800" b="1" dirty="0">
                <a:solidFill>
                  <a:srgbClr val="F0A63C"/>
                </a:solidFill>
                <a:latin typeface="Microsoft YaHei" pitchFamily="34" charset="0"/>
                <a:ea typeface="Microsoft YaHei" pitchFamily="34" charset="-122"/>
                <a:cs typeface="Microsoft YaHei" pitchFamily="34" charset="-120"/>
              </a:rPr>
              <a:t>96%</a:t>
            </a:r>
            <a:endParaRPr lang="en-US" sz="1800" dirty="0">
              <a:latin typeface="Microsoft YaHei" pitchFamily="34" charset="0"/>
              <a:ea typeface="Microsoft YaHei" pitchFamily="34" charset="-122"/>
              <a:cs typeface="Microsoft YaHei" pitchFamily="34" charset="-120"/>
            </a:endParaRPr>
          </a:p>
        </p:txBody>
      </p:sp>
      <p:sp>
        <p:nvSpPr>
          <p:cNvPr id="85" name="Text 83"/>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company 10-Q and 10-K filings (Apr 2024 to Jul 2026), research team analysis. Four-firm total, cash basis</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Three of five burn cash, the other two have less</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36861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Free cash flow ($bn)</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Text 33"/>
          <p:cNvSpPr/>
          <p:nvPr/>
        </p:nvSpPr>
        <p:spPr>
          <a:xfrm>
            <a:off x="838200" y="1929112"/>
            <a:ext cx="113538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Company</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2849880" y="1929112"/>
            <a:ext cx="934212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Latest period</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0" y="1929112"/>
            <a:ext cx="7984375" cy="160020"/>
          </a:xfrm>
          <a:prstGeom prst="rect">
            <a:avLst/>
          </a:prstGeom>
          <a:noFill/>
          <a:ln/>
        </p:spPr>
        <p:txBody>
          <a:bodyPr wrap="none" lIns="0" tIns="0" rIns="0" bIns="0" rtlCol="0" anchor="t"/>
          <a:lstStyle/>
          <a:p>
            <a:pPr algn="r" indent="0" marL="0">
              <a:buNone/>
            </a:pPr>
            <a:r>
              <a:rPr lang="en-US" sz="1050" dirty="0">
                <a:solidFill>
                  <a:srgbClr val="9AA7B4"/>
                </a:solidFill>
                <a:latin typeface="Microsoft YaHei" pitchFamily="34" charset="0"/>
                <a:ea typeface="Microsoft YaHei" pitchFamily="34" charset="-122"/>
                <a:cs typeface="Microsoft YaHei" pitchFamily="34" charset="-120"/>
              </a:rPr>
              <a:t>Free cash flow</a:t>
            </a:r>
            <a:endParaRPr lang="en-US" sz="1050" dirty="0">
              <a:latin typeface="Microsoft YaHei" pitchFamily="34" charset="0"/>
              <a:ea typeface="Microsoft YaHei" pitchFamily="34" charset="-122"/>
              <a:cs typeface="Microsoft YaHei" pitchFamily="34" charset="-120"/>
            </a:endParaRPr>
          </a:p>
        </p:txBody>
      </p:sp>
      <p:sp>
        <p:nvSpPr>
          <p:cNvPr id="38" name="Text 36"/>
          <p:cNvSpPr/>
          <p:nvPr/>
        </p:nvSpPr>
        <p:spPr>
          <a:xfrm>
            <a:off x="0" y="1929112"/>
            <a:ext cx="11353800" cy="160020"/>
          </a:xfrm>
          <a:prstGeom prst="rect">
            <a:avLst/>
          </a:prstGeom>
          <a:noFill/>
          <a:ln/>
        </p:spPr>
        <p:txBody>
          <a:bodyPr wrap="none" lIns="0" tIns="0" rIns="0" bIns="0" rtlCol="0" anchor="t"/>
          <a:lstStyle/>
          <a:p>
            <a:pPr algn="r" indent="0" marL="0">
              <a:buNone/>
            </a:pPr>
            <a:r>
              <a:rPr lang="en-US" sz="1050" dirty="0">
                <a:solidFill>
                  <a:srgbClr val="9AA7B4"/>
                </a:solidFill>
                <a:latin typeface="Microsoft YaHei" pitchFamily="34" charset="0"/>
                <a:ea typeface="Microsoft YaHei" pitchFamily="34" charset="-122"/>
                <a:cs typeface="Microsoft YaHei" pitchFamily="34" charset="-120"/>
              </a:rPr>
              <a:t>Compared with</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619125" y="2190750"/>
            <a:ext cx="10953750" cy="9525"/>
          </a:xfrm>
          <a:prstGeom prst="rect">
            <a:avLst/>
          </a:prstGeom>
          <a:solidFill>
            <a:srgbClr val="2A3440"/>
          </a:solidFill>
          <a:ln/>
        </p:spPr>
      </p:sp>
      <p:sp>
        <p:nvSpPr>
          <p:cNvPr id="40" name="Shape 38"/>
          <p:cNvSpPr/>
          <p:nvPr/>
        </p:nvSpPr>
        <p:spPr>
          <a:xfrm>
            <a:off x="619125" y="2762250"/>
            <a:ext cx="10953750" cy="9525"/>
          </a:xfrm>
          <a:prstGeom prst="rect">
            <a:avLst/>
          </a:prstGeom>
          <a:solidFill>
            <a:srgbClr val="2A3440"/>
          </a:solidFill>
          <a:ln/>
        </p:spPr>
      </p:sp>
      <p:sp>
        <p:nvSpPr>
          <p:cNvPr id="41" name="Text 39"/>
          <p:cNvSpPr/>
          <p:nvPr/>
        </p:nvSpPr>
        <p:spPr>
          <a:xfrm>
            <a:off x="838200" y="237859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Microsoft</a:t>
            </a:r>
            <a:endParaRPr lang="en-US" sz="1425" dirty="0">
              <a:latin typeface="Microsoft YaHei" pitchFamily="34" charset="0"/>
              <a:ea typeface="Microsoft YaHei" pitchFamily="34" charset="-122"/>
              <a:cs typeface="Microsoft YaHei" pitchFamily="34" charset="-120"/>
            </a:endParaRPr>
          </a:p>
        </p:txBody>
      </p:sp>
      <p:sp>
        <p:nvSpPr>
          <p:cNvPr id="42" name="Text 40"/>
          <p:cNvSpPr/>
          <p:nvPr/>
        </p:nvSpPr>
        <p:spPr>
          <a:xfrm>
            <a:off x="2849880" y="2396921"/>
            <a:ext cx="9342120"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Q2 2026</a:t>
            </a:r>
            <a:endParaRPr lang="en-US" sz="1275" dirty="0">
              <a:latin typeface="Microsoft YaHei" pitchFamily="34" charset="0"/>
              <a:ea typeface="Microsoft YaHei" pitchFamily="34" charset="-122"/>
              <a:cs typeface="Microsoft YaHei" pitchFamily="34" charset="-120"/>
            </a:endParaRPr>
          </a:p>
        </p:txBody>
      </p:sp>
      <p:sp>
        <p:nvSpPr>
          <p:cNvPr id="43" name="Text 41"/>
          <p:cNvSpPr/>
          <p:nvPr/>
        </p:nvSpPr>
        <p:spPr>
          <a:xfrm>
            <a:off x="0" y="2322987"/>
            <a:ext cx="7984375" cy="320040"/>
          </a:xfrm>
          <a:prstGeom prst="rect">
            <a:avLst/>
          </a:prstGeom>
          <a:noFill/>
          <a:ln/>
        </p:spPr>
        <p:txBody>
          <a:bodyPr wrap="none" lIns="0" tIns="0" rIns="0" bIns="0" rtlCol="0" anchor="t"/>
          <a:lstStyle/>
          <a:p>
            <a:pPr algn="r" indent="0" marL="0">
              <a:buNone/>
            </a:pPr>
            <a:r>
              <a:rPr lang="en-US" sz="2100" dirty="0">
                <a:solidFill>
                  <a:srgbClr val="F2EFE8"/>
                </a:solidFill>
                <a:latin typeface="Georgia" pitchFamily="34" charset="0"/>
                <a:ea typeface="Microsoft YaHei" pitchFamily="34" charset="-122"/>
                <a:cs typeface="Georgia" pitchFamily="34" charset="-120"/>
              </a:rPr>
              <a:t>19.6</a:t>
            </a:r>
            <a:endParaRPr lang="en-US" sz="2100" dirty="0">
              <a:latin typeface="Georgia" pitchFamily="34" charset="0"/>
              <a:ea typeface="Microsoft YaHei" pitchFamily="34" charset="-122"/>
              <a:cs typeface="Georgia" pitchFamily="34" charset="-120"/>
            </a:endParaRPr>
          </a:p>
        </p:txBody>
      </p:sp>
      <p:sp>
        <p:nvSpPr>
          <p:cNvPr id="44" name="Text 42"/>
          <p:cNvSpPr/>
          <p:nvPr/>
        </p:nvSpPr>
        <p:spPr>
          <a:xfrm>
            <a:off x="0" y="2396921"/>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25.6 a year earlier</a:t>
            </a:r>
            <a:endParaRPr lang="en-US" sz="1275" dirty="0">
              <a:latin typeface="Microsoft YaHei" pitchFamily="34" charset="0"/>
              <a:ea typeface="Microsoft YaHei" pitchFamily="34" charset="-122"/>
              <a:cs typeface="Microsoft YaHei" pitchFamily="34" charset="-120"/>
            </a:endParaRPr>
          </a:p>
        </p:txBody>
      </p:sp>
      <p:sp>
        <p:nvSpPr>
          <p:cNvPr id="45" name="Shape 43"/>
          <p:cNvSpPr/>
          <p:nvPr/>
        </p:nvSpPr>
        <p:spPr>
          <a:xfrm>
            <a:off x="619125" y="2771775"/>
            <a:ext cx="10953750" cy="552450"/>
          </a:xfrm>
          <a:prstGeom prst="rect">
            <a:avLst/>
          </a:prstGeom>
          <a:solidFill>
            <a:srgbClr val="2A241B"/>
          </a:solidFill>
          <a:ln/>
        </p:spPr>
      </p:sp>
      <p:sp>
        <p:nvSpPr>
          <p:cNvPr id="46" name="Shape 44"/>
          <p:cNvSpPr/>
          <p:nvPr/>
        </p:nvSpPr>
        <p:spPr>
          <a:xfrm>
            <a:off x="619125" y="2771775"/>
            <a:ext cx="28575" cy="552450"/>
          </a:xfrm>
          <a:prstGeom prst="rect">
            <a:avLst/>
          </a:prstGeom>
          <a:solidFill>
            <a:srgbClr val="F0A63C"/>
          </a:solidFill>
          <a:ln/>
        </p:spPr>
      </p:sp>
      <p:sp>
        <p:nvSpPr>
          <p:cNvPr id="47" name="Shape 45"/>
          <p:cNvSpPr/>
          <p:nvPr/>
        </p:nvSpPr>
        <p:spPr>
          <a:xfrm>
            <a:off x="619125" y="3324225"/>
            <a:ext cx="10953750" cy="9525"/>
          </a:xfrm>
          <a:prstGeom prst="rect">
            <a:avLst/>
          </a:prstGeom>
          <a:solidFill>
            <a:srgbClr val="2A3440"/>
          </a:solidFill>
          <a:ln/>
        </p:spPr>
      </p:sp>
      <p:sp>
        <p:nvSpPr>
          <p:cNvPr id="48" name="Text 46"/>
          <p:cNvSpPr/>
          <p:nvPr/>
        </p:nvSpPr>
        <p:spPr>
          <a:xfrm>
            <a:off x="838200" y="2940569"/>
            <a:ext cx="11353800" cy="217170"/>
          </a:xfrm>
          <a:prstGeom prst="rect">
            <a:avLst/>
          </a:prstGeom>
          <a:noFill/>
          <a:ln/>
        </p:spPr>
        <p:txBody>
          <a:bodyPr wrap="none" lIns="0" tIns="0" rIns="0" bIns="0" rtlCol="0" anchor="t"/>
          <a:lstStyle/>
          <a:p>
            <a:pPr algn="l" indent="0" marL="0">
              <a:buNone/>
            </a:pPr>
            <a:r>
              <a:rPr lang="en-US" sz="1425" b="1" dirty="0">
                <a:solidFill>
                  <a:srgbClr val="F0A63C"/>
                </a:solidFill>
                <a:latin typeface="Microsoft YaHei" pitchFamily="34" charset="0"/>
                <a:ea typeface="Microsoft YaHei" pitchFamily="34" charset="-122"/>
                <a:cs typeface="Microsoft YaHei" pitchFamily="34" charset="-120"/>
              </a:rPr>
              <a:t>Alphabet</a:t>
            </a:r>
            <a:endParaRPr lang="en-US" sz="1425" dirty="0">
              <a:latin typeface="Microsoft YaHei" pitchFamily="34" charset="0"/>
              <a:ea typeface="Microsoft YaHei" pitchFamily="34" charset="-122"/>
              <a:cs typeface="Microsoft YaHei" pitchFamily="34" charset="-120"/>
            </a:endParaRPr>
          </a:p>
        </p:txBody>
      </p:sp>
      <p:sp>
        <p:nvSpPr>
          <p:cNvPr id="49" name="Text 47"/>
          <p:cNvSpPr/>
          <p:nvPr/>
        </p:nvSpPr>
        <p:spPr>
          <a:xfrm>
            <a:off x="2849880" y="2958896"/>
            <a:ext cx="9342120"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Q2 2026</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0" y="2884962"/>
            <a:ext cx="7984375" cy="320040"/>
          </a:xfrm>
          <a:prstGeom prst="rect">
            <a:avLst/>
          </a:prstGeom>
          <a:noFill/>
          <a:ln/>
        </p:spPr>
        <p:txBody>
          <a:bodyPr wrap="none" lIns="0" tIns="0" rIns="0" bIns="0" rtlCol="0" anchor="t"/>
          <a:lstStyle/>
          <a:p>
            <a:pPr algn="r" indent="0" marL="0">
              <a:buNone/>
            </a:pPr>
            <a:r>
              <a:rPr lang="en-US" sz="2100" dirty="0">
                <a:solidFill>
                  <a:srgbClr val="DA6354"/>
                </a:solidFill>
                <a:latin typeface="Georgia" pitchFamily="34" charset="0"/>
                <a:ea typeface="Microsoft YaHei" pitchFamily="34" charset="-122"/>
                <a:cs typeface="Georgia" pitchFamily="34" charset="-120"/>
              </a:rPr>
              <a:t>−5.9</a:t>
            </a:r>
            <a:endParaRPr lang="en-US" sz="2100" dirty="0">
              <a:latin typeface="Georgia" pitchFamily="34" charset="0"/>
              <a:ea typeface="Microsoft YaHei" pitchFamily="34" charset="-122"/>
              <a:cs typeface="Georgia" pitchFamily="34" charset="-120"/>
            </a:endParaRPr>
          </a:p>
        </p:txBody>
      </p:sp>
      <p:sp>
        <p:nvSpPr>
          <p:cNvPr id="51" name="Text 49"/>
          <p:cNvSpPr/>
          <p:nvPr/>
        </p:nvSpPr>
        <p:spPr>
          <a:xfrm>
            <a:off x="0" y="2958896"/>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5.3 a year earlier</a:t>
            </a:r>
            <a:endParaRPr lang="en-US" sz="1275" dirty="0">
              <a:latin typeface="Microsoft YaHei" pitchFamily="34" charset="0"/>
              <a:ea typeface="Microsoft YaHei" pitchFamily="34" charset="-122"/>
              <a:cs typeface="Microsoft YaHei" pitchFamily="34" charset="-120"/>
            </a:endParaRPr>
          </a:p>
        </p:txBody>
      </p:sp>
      <p:sp>
        <p:nvSpPr>
          <p:cNvPr id="52" name="Shape 50"/>
          <p:cNvSpPr/>
          <p:nvPr/>
        </p:nvSpPr>
        <p:spPr>
          <a:xfrm>
            <a:off x="619125" y="3886200"/>
            <a:ext cx="10953750" cy="9525"/>
          </a:xfrm>
          <a:prstGeom prst="rect">
            <a:avLst/>
          </a:prstGeom>
          <a:solidFill>
            <a:srgbClr val="2A3440"/>
          </a:solidFill>
          <a:ln/>
        </p:spPr>
      </p:sp>
      <p:sp>
        <p:nvSpPr>
          <p:cNvPr id="53" name="Text 51"/>
          <p:cNvSpPr/>
          <p:nvPr/>
        </p:nvSpPr>
        <p:spPr>
          <a:xfrm>
            <a:off x="838200" y="350254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Amazon</a:t>
            </a:r>
            <a:endParaRPr lang="en-US" sz="1425" dirty="0">
              <a:latin typeface="Microsoft YaHei" pitchFamily="34" charset="0"/>
              <a:ea typeface="Microsoft YaHei" pitchFamily="34" charset="-122"/>
              <a:cs typeface="Microsoft YaHei" pitchFamily="34" charset="-120"/>
            </a:endParaRPr>
          </a:p>
        </p:txBody>
      </p:sp>
      <p:sp>
        <p:nvSpPr>
          <p:cNvPr id="54" name="Text 52"/>
          <p:cNvSpPr/>
          <p:nvPr/>
        </p:nvSpPr>
        <p:spPr>
          <a:xfrm>
            <a:off x="2849880" y="3520871"/>
            <a:ext cx="9342120"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12 months to June</a:t>
            </a:r>
            <a:endParaRPr lang="en-US" sz="1275" dirty="0">
              <a:latin typeface="Microsoft YaHei" pitchFamily="34" charset="0"/>
              <a:ea typeface="Microsoft YaHei" pitchFamily="34" charset="-122"/>
              <a:cs typeface="Microsoft YaHei" pitchFamily="34" charset="-120"/>
            </a:endParaRPr>
          </a:p>
        </p:txBody>
      </p:sp>
      <p:sp>
        <p:nvSpPr>
          <p:cNvPr id="55" name="Text 53"/>
          <p:cNvSpPr/>
          <p:nvPr/>
        </p:nvSpPr>
        <p:spPr>
          <a:xfrm>
            <a:off x="0" y="3446937"/>
            <a:ext cx="7984375" cy="320040"/>
          </a:xfrm>
          <a:prstGeom prst="rect">
            <a:avLst/>
          </a:prstGeom>
          <a:noFill/>
          <a:ln/>
        </p:spPr>
        <p:txBody>
          <a:bodyPr wrap="none" lIns="0" tIns="0" rIns="0" bIns="0" rtlCol="0" anchor="t"/>
          <a:lstStyle/>
          <a:p>
            <a:pPr algn="r" indent="0" marL="0">
              <a:buNone/>
            </a:pPr>
            <a:r>
              <a:rPr lang="en-US" sz="2100" dirty="0">
                <a:solidFill>
                  <a:srgbClr val="DA6354"/>
                </a:solidFill>
                <a:latin typeface="Georgia" pitchFamily="34" charset="0"/>
                <a:ea typeface="Microsoft YaHei" pitchFamily="34" charset="-122"/>
                <a:cs typeface="Georgia" pitchFamily="34" charset="-120"/>
              </a:rPr>
              <a:t>−7.6</a:t>
            </a:r>
            <a:endParaRPr lang="en-US" sz="2100" dirty="0">
              <a:latin typeface="Georgia" pitchFamily="34" charset="0"/>
              <a:ea typeface="Microsoft YaHei" pitchFamily="34" charset="-122"/>
              <a:cs typeface="Georgia" pitchFamily="34" charset="-120"/>
            </a:endParaRPr>
          </a:p>
        </p:txBody>
      </p:sp>
      <p:sp>
        <p:nvSpPr>
          <p:cNvPr id="56" name="Text 54"/>
          <p:cNvSpPr/>
          <p:nvPr/>
        </p:nvSpPr>
        <p:spPr>
          <a:xfrm>
            <a:off x="0" y="3520871"/>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18.2 a year earlier</a:t>
            </a:r>
            <a:endParaRPr lang="en-US" sz="1275" dirty="0">
              <a:latin typeface="Microsoft YaHei" pitchFamily="34" charset="0"/>
              <a:ea typeface="Microsoft YaHei" pitchFamily="34" charset="-122"/>
              <a:cs typeface="Microsoft YaHei" pitchFamily="34" charset="-120"/>
            </a:endParaRPr>
          </a:p>
        </p:txBody>
      </p:sp>
      <p:sp>
        <p:nvSpPr>
          <p:cNvPr id="57" name="Shape 55"/>
          <p:cNvSpPr/>
          <p:nvPr/>
        </p:nvSpPr>
        <p:spPr>
          <a:xfrm>
            <a:off x="619125" y="4448175"/>
            <a:ext cx="10953750" cy="9525"/>
          </a:xfrm>
          <a:prstGeom prst="rect">
            <a:avLst/>
          </a:prstGeom>
          <a:solidFill>
            <a:srgbClr val="2A3440"/>
          </a:solidFill>
          <a:ln/>
        </p:spPr>
      </p:sp>
      <p:sp>
        <p:nvSpPr>
          <p:cNvPr id="58" name="Text 56"/>
          <p:cNvSpPr/>
          <p:nvPr/>
        </p:nvSpPr>
        <p:spPr>
          <a:xfrm>
            <a:off x="838200" y="4064519"/>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Meta</a:t>
            </a:r>
            <a:endParaRPr lang="en-US" sz="1425" dirty="0">
              <a:latin typeface="Microsoft YaHei" pitchFamily="34" charset="0"/>
              <a:ea typeface="Microsoft YaHei" pitchFamily="34" charset="-122"/>
              <a:cs typeface="Microsoft YaHei" pitchFamily="34" charset="-120"/>
            </a:endParaRPr>
          </a:p>
        </p:txBody>
      </p:sp>
      <p:sp>
        <p:nvSpPr>
          <p:cNvPr id="59" name="Text 57"/>
          <p:cNvSpPr/>
          <p:nvPr/>
        </p:nvSpPr>
        <p:spPr>
          <a:xfrm>
            <a:off x="2849880" y="4082846"/>
            <a:ext cx="9342120"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Q2 2026</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0" y="4008912"/>
            <a:ext cx="7984375" cy="320040"/>
          </a:xfrm>
          <a:prstGeom prst="rect">
            <a:avLst/>
          </a:prstGeom>
          <a:noFill/>
          <a:ln/>
        </p:spPr>
        <p:txBody>
          <a:bodyPr wrap="none" lIns="0" tIns="0" rIns="0" bIns="0" rtlCol="0" anchor="t"/>
          <a:lstStyle/>
          <a:p>
            <a:pPr algn="r" indent="0" marL="0">
              <a:buNone/>
            </a:pPr>
            <a:r>
              <a:rPr lang="en-US" sz="2100" dirty="0">
                <a:solidFill>
                  <a:srgbClr val="F2EFE8"/>
                </a:solidFill>
                <a:latin typeface="Georgia" pitchFamily="34" charset="0"/>
                <a:ea typeface="Microsoft YaHei" pitchFamily="34" charset="-122"/>
                <a:cs typeface="Georgia" pitchFamily="34" charset="-120"/>
              </a:rPr>
              <a:t>0.78</a:t>
            </a:r>
            <a:endParaRPr lang="en-US" sz="2100" dirty="0">
              <a:latin typeface="Georgia" pitchFamily="34" charset="0"/>
              <a:ea typeface="Microsoft YaHei" pitchFamily="34" charset="-122"/>
              <a:cs typeface="Georgia" pitchFamily="34" charset="-120"/>
            </a:endParaRPr>
          </a:p>
        </p:txBody>
      </p:sp>
      <p:sp>
        <p:nvSpPr>
          <p:cNvPr id="61" name="Text 59"/>
          <p:cNvSpPr/>
          <p:nvPr/>
        </p:nvSpPr>
        <p:spPr>
          <a:xfrm>
            <a:off x="0" y="4082846"/>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8.55 a year earlier</a:t>
            </a:r>
            <a:endParaRPr lang="en-US" sz="1275" dirty="0">
              <a:latin typeface="Microsoft YaHei" pitchFamily="34" charset="0"/>
              <a:ea typeface="Microsoft YaHei" pitchFamily="34" charset="-122"/>
              <a:cs typeface="Microsoft YaHei" pitchFamily="34" charset="-120"/>
            </a:endParaRPr>
          </a:p>
        </p:txBody>
      </p:sp>
      <p:sp>
        <p:nvSpPr>
          <p:cNvPr id="62" name="Shape 60"/>
          <p:cNvSpPr/>
          <p:nvPr/>
        </p:nvSpPr>
        <p:spPr>
          <a:xfrm>
            <a:off x="619125" y="5010150"/>
            <a:ext cx="10953750" cy="9525"/>
          </a:xfrm>
          <a:prstGeom prst="rect">
            <a:avLst/>
          </a:prstGeom>
          <a:solidFill>
            <a:srgbClr val="2A3440"/>
          </a:solidFill>
          <a:ln/>
        </p:spPr>
      </p:sp>
      <p:sp>
        <p:nvSpPr>
          <p:cNvPr id="63" name="Text 61"/>
          <p:cNvSpPr/>
          <p:nvPr/>
        </p:nvSpPr>
        <p:spPr>
          <a:xfrm>
            <a:off x="838200" y="462649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Oracle</a:t>
            </a:r>
            <a:endParaRPr lang="en-US" sz="1425" dirty="0">
              <a:latin typeface="Microsoft YaHei" pitchFamily="34" charset="0"/>
              <a:ea typeface="Microsoft YaHei" pitchFamily="34" charset="-122"/>
              <a:cs typeface="Microsoft YaHei" pitchFamily="34" charset="-120"/>
            </a:endParaRPr>
          </a:p>
        </p:txBody>
      </p:sp>
      <p:sp>
        <p:nvSpPr>
          <p:cNvPr id="64" name="Text 62"/>
          <p:cNvSpPr/>
          <p:nvPr/>
        </p:nvSpPr>
        <p:spPr>
          <a:xfrm>
            <a:off x="2849880" y="4644821"/>
            <a:ext cx="9342120"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Jun to Aug quarter</a:t>
            </a:r>
            <a:endParaRPr lang="en-US" sz="1275" dirty="0">
              <a:latin typeface="Microsoft YaHei" pitchFamily="34" charset="0"/>
              <a:ea typeface="Microsoft YaHei" pitchFamily="34" charset="-122"/>
              <a:cs typeface="Microsoft YaHei" pitchFamily="34" charset="-120"/>
            </a:endParaRPr>
          </a:p>
        </p:txBody>
      </p:sp>
      <p:sp>
        <p:nvSpPr>
          <p:cNvPr id="65" name="Text 63"/>
          <p:cNvSpPr/>
          <p:nvPr/>
        </p:nvSpPr>
        <p:spPr>
          <a:xfrm>
            <a:off x="0" y="4570887"/>
            <a:ext cx="7984375" cy="320040"/>
          </a:xfrm>
          <a:prstGeom prst="rect">
            <a:avLst/>
          </a:prstGeom>
          <a:noFill/>
          <a:ln/>
        </p:spPr>
        <p:txBody>
          <a:bodyPr wrap="none" lIns="0" tIns="0" rIns="0" bIns="0" rtlCol="0" anchor="t"/>
          <a:lstStyle/>
          <a:p>
            <a:pPr algn="r" indent="0" marL="0">
              <a:buNone/>
            </a:pPr>
            <a:r>
              <a:rPr lang="en-US" sz="2100" dirty="0">
                <a:solidFill>
                  <a:srgbClr val="DA6354"/>
                </a:solidFill>
                <a:latin typeface="Georgia" pitchFamily="34" charset="0"/>
                <a:ea typeface="Microsoft YaHei" pitchFamily="34" charset="-122"/>
                <a:cs typeface="Georgia" pitchFamily="34" charset="-120"/>
              </a:rPr>
              <a:t>−5.4</a:t>
            </a:r>
            <a:endParaRPr lang="en-US" sz="2100" dirty="0">
              <a:latin typeface="Georgia" pitchFamily="34" charset="0"/>
              <a:ea typeface="Microsoft YaHei" pitchFamily="34" charset="-122"/>
              <a:cs typeface="Georgia" pitchFamily="34" charset="-120"/>
            </a:endParaRPr>
          </a:p>
        </p:txBody>
      </p:sp>
      <p:sp>
        <p:nvSpPr>
          <p:cNvPr id="66" name="Text 64"/>
          <p:cNvSpPr/>
          <p:nvPr/>
        </p:nvSpPr>
        <p:spPr>
          <a:xfrm>
            <a:off x="0" y="4644821"/>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−23.7 in fiscal 2026</a:t>
            </a:r>
            <a:endParaRPr lang="en-US" sz="1275" dirty="0">
              <a:latin typeface="Microsoft YaHei" pitchFamily="34" charset="0"/>
              <a:ea typeface="Microsoft YaHei" pitchFamily="34" charset="-122"/>
              <a:cs typeface="Microsoft YaHei" pitchFamily="34" charset="-120"/>
            </a:endParaRPr>
          </a:p>
        </p:txBody>
      </p:sp>
      <p:sp>
        <p:nvSpPr>
          <p:cNvPr id="67" name="Shape 65"/>
          <p:cNvSpPr/>
          <p:nvPr/>
        </p:nvSpPr>
        <p:spPr>
          <a:xfrm>
            <a:off x="614363" y="5300663"/>
            <a:ext cx="10963275" cy="866775"/>
          </a:xfrm>
          <a:prstGeom prst="rect">
            <a:avLst/>
          </a:prstGeom>
          <a:solidFill>
            <a:srgbClr val="171C22"/>
          </a:solidFill>
          <a:ln w="9525">
            <a:solidFill>
              <a:srgbClr val="2A3440"/>
            </a:solidFill>
            <a:prstDash val="solid"/>
          </a:ln>
        </p:spPr>
      </p:sp>
      <p:sp>
        <p:nvSpPr>
          <p:cNvPr id="68" name="Text 66"/>
          <p:cNvSpPr/>
          <p:nvPr/>
        </p:nvSpPr>
        <p:spPr>
          <a:xfrm>
            <a:off x="838200" y="559804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Microsoft is still clearly positive, but 23% lower than a year ago. It expects positive free cash flow in fiscal 2027.</a:t>
            </a:r>
            <a:endParaRPr lang="en-US" sz="1425" dirty="0">
              <a:latin typeface="Microsoft YaHei" pitchFamily="34" charset="0"/>
              <a:ea typeface="Microsoft YaHei" pitchFamily="34" charset="-122"/>
              <a:cs typeface="Microsoft YaHei" pitchFamily="34" charset="-120"/>
            </a:endParaRPr>
          </a:p>
        </p:txBody>
      </p:sp>
      <p:sp>
        <p:nvSpPr>
          <p:cNvPr id="69" name="Text 67"/>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Microsoft call, company releases (Jul 2026), Oracle filings (Jun, Sep 2026). Each firm</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s own definition</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Debt, equity and long leases now fill the gap</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34575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External funding and long commitments in 2026</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Shape 33"/>
          <p:cNvSpPr/>
          <p:nvPr/>
        </p:nvSpPr>
        <p:spPr>
          <a:xfrm>
            <a:off x="838200" y="2847975"/>
            <a:ext cx="10515600" cy="19050"/>
          </a:xfrm>
          <a:prstGeom prst="rect">
            <a:avLst/>
          </a:prstGeom>
          <a:solidFill>
            <a:srgbClr val="56677A"/>
          </a:solidFill>
          <a:ln/>
        </p:spPr>
      </p:sp>
      <p:sp>
        <p:nvSpPr>
          <p:cNvPr id="36" name="Shape 34"/>
          <p:cNvSpPr/>
          <p:nvPr/>
        </p:nvSpPr>
        <p:spPr>
          <a:xfrm>
            <a:off x="857250" y="2800350"/>
            <a:ext cx="114300" cy="114300"/>
          </a:xfrm>
          <a:prstGeom prst="ellipse">
            <a:avLst/>
          </a:prstGeom>
          <a:solidFill>
            <a:srgbClr val="171C22"/>
          </a:solidFill>
          <a:ln w="19050">
            <a:solidFill>
              <a:srgbClr val="7E93A8"/>
            </a:solidFill>
            <a:prstDash val="solid"/>
          </a:ln>
        </p:spPr>
      </p:sp>
      <p:sp>
        <p:nvSpPr>
          <p:cNvPr id="37" name="Text 35"/>
          <p:cNvSpPr/>
          <p:nvPr/>
        </p:nvSpPr>
        <p:spPr>
          <a:xfrm>
            <a:off x="838200" y="2062823"/>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Mar to Jul</a:t>
            </a:r>
            <a:endParaRPr lang="en-US" sz="1125" dirty="0">
              <a:latin typeface="Microsoft YaHei" pitchFamily="34" charset="0"/>
              <a:ea typeface="Microsoft YaHei" pitchFamily="34" charset="-122"/>
              <a:cs typeface="Microsoft YaHei" pitchFamily="34" charset="-120"/>
            </a:endParaRPr>
          </a:p>
        </p:txBody>
      </p:sp>
      <p:sp>
        <p:nvSpPr>
          <p:cNvPr id="38" name="Text 36"/>
          <p:cNvSpPr/>
          <p:nvPr/>
        </p:nvSpPr>
        <p:spPr>
          <a:xfrm>
            <a:off x="838200" y="3168808"/>
            <a:ext cx="113538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Amazon bonds</a:t>
            </a:r>
            <a:endParaRPr lang="en-US" sz="1350" dirty="0">
              <a:latin typeface="Microsoft YaHei" pitchFamily="34" charset="0"/>
              <a:ea typeface="Microsoft YaHei" pitchFamily="34" charset="-122"/>
              <a:cs typeface="Microsoft YaHei" pitchFamily="34" charset="-120"/>
            </a:endParaRPr>
          </a:p>
        </p:txBody>
      </p:sp>
      <p:sp>
        <p:nvSpPr>
          <p:cNvPr id="39" name="Text 37"/>
          <p:cNvSpPr/>
          <p:nvPr/>
        </p:nvSpPr>
        <p:spPr>
          <a:xfrm>
            <a:off x="838200" y="3758273"/>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About $91.9bn</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a:off x="2609850" y="2800350"/>
            <a:ext cx="114300" cy="114300"/>
          </a:xfrm>
          <a:prstGeom prst="ellipse">
            <a:avLst/>
          </a:prstGeom>
          <a:solidFill>
            <a:srgbClr val="171C22"/>
          </a:solidFill>
          <a:ln w="19050">
            <a:solidFill>
              <a:srgbClr val="7E93A8"/>
            </a:solidFill>
            <a:prstDash val="solid"/>
          </a:ln>
        </p:spPr>
      </p:sp>
      <p:sp>
        <p:nvSpPr>
          <p:cNvPr id="41" name="Text 39"/>
          <p:cNvSpPr/>
          <p:nvPr/>
        </p:nvSpPr>
        <p:spPr>
          <a:xfrm>
            <a:off x="2590800" y="2062823"/>
            <a:ext cx="96012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May</a:t>
            </a:r>
            <a:endParaRPr lang="en-US" sz="1125" dirty="0">
              <a:latin typeface="Microsoft YaHei" pitchFamily="34" charset="0"/>
              <a:ea typeface="Microsoft YaHei" pitchFamily="34" charset="-122"/>
              <a:cs typeface="Microsoft YaHei" pitchFamily="34" charset="-120"/>
            </a:endParaRPr>
          </a:p>
        </p:txBody>
      </p:sp>
      <p:sp>
        <p:nvSpPr>
          <p:cNvPr id="42" name="Text 40"/>
          <p:cNvSpPr/>
          <p:nvPr/>
        </p:nvSpPr>
        <p:spPr>
          <a:xfrm>
            <a:off x="2590800" y="3168808"/>
            <a:ext cx="96012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Meta bonds,</a:t>
            </a:r>
            <a:endParaRPr lang="en-US" sz="1350" dirty="0">
              <a:latin typeface="Microsoft YaHei" pitchFamily="34" charset="0"/>
              <a:ea typeface="Microsoft YaHei" pitchFamily="34" charset="-122"/>
              <a:cs typeface="Microsoft YaHei" pitchFamily="34" charset="-120"/>
            </a:endParaRPr>
          </a:p>
        </p:txBody>
      </p:sp>
      <p:sp>
        <p:nvSpPr>
          <p:cNvPr id="43" name="Text 41"/>
          <p:cNvSpPr/>
          <p:nvPr/>
        </p:nvSpPr>
        <p:spPr>
          <a:xfrm>
            <a:off x="2590800" y="3416458"/>
            <a:ext cx="96012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$25bn</a:t>
            </a:r>
            <a:endParaRPr lang="en-US" sz="1350" dirty="0">
              <a:latin typeface="Microsoft YaHei" pitchFamily="34" charset="0"/>
              <a:ea typeface="Microsoft YaHei" pitchFamily="34" charset="-122"/>
              <a:cs typeface="Microsoft YaHei" pitchFamily="34" charset="-120"/>
            </a:endParaRPr>
          </a:p>
        </p:txBody>
      </p:sp>
      <p:sp>
        <p:nvSpPr>
          <p:cNvPr id="44" name="Text 42"/>
          <p:cNvSpPr/>
          <p:nvPr/>
        </p:nvSpPr>
        <p:spPr>
          <a:xfrm>
            <a:off x="2590800" y="3758273"/>
            <a:ext cx="96012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Notes outstanding</a:t>
            </a:r>
            <a:endParaRPr lang="en-US" sz="1125" dirty="0">
              <a:latin typeface="Microsoft YaHei" pitchFamily="34" charset="0"/>
              <a:ea typeface="Microsoft YaHei" pitchFamily="34" charset="-122"/>
              <a:cs typeface="Microsoft YaHei" pitchFamily="34" charset="-120"/>
            </a:endParaRPr>
          </a:p>
        </p:txBody>
      </p:sp>
      <p:sp>
        <p:nvSpPr>
          <p:cNvPr id="45" name="Text 43"/>
          <p:cNvSpPr/>
          <p:nvPr/>
        </p:nvSpPr>
        <p:spPr>
          <a:xfrm>
            <a:off x="2590800" y="3967823"/>
            <a:ext cx="96012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$84bn</a:t>
            </a:r>
            <a:endParaRPr lang="en-US" sz="1125" dirty="0">
              <a:latin typeface="Microsoft YaHei" pitchFamily="34" charset="0"/>
              <a:ea typeface="Microsoft YaHei" pitchFamily="34" charset="-122"/>
              <a:cs typeface="Microsoft YaHei" pitchFamily="34" charset="-120"/>
            </a:endParaRPr>
          </a:p>
        </p:txBody>
      </p:sp>
      <p:sp>
        <p:nvSpPr>
          <p:cNvPr id="46" name="Shape 44"/>
          <p:cNvSpPr/>
          <p:nvPr/>
        </p:nvSpPr>
        <p:spPr>
          <a:xfrm>
            <a:off x="4343400" y="2781300"/>
            <a:ext cx="152400" cy="152400"/>
          </a:xfrm>
          <a:prstGeom prst="ellipse">
            <a:avLst/>
          </a:prstGeom>
          <a:solidFill>
            <a:srgbClr val="F0A63C"/>
          </a:solidFill>
          <a:ln w="19050">
            <a:solidFill>
              <a:srgbClr val="F0A63C"/>
            </a:solidFill>
            <a:prstDash val="solid"/>
          </a:ln>
        </p:spPr>
      </p:sp>
      <p:sp>
        <p:nvSpPr>
          <p:cNvPr id="47" name="Text 45"/>
          <p:cNvSpPr/>
          <p:nvPr/>
        </p:nvSpPr>
        <p:spPr>
          <a:xfrm>
            <a:off x="4343400" y="2062823"/>
            <a:ext cx="7848600" cy="171450"/>
          </a:xfrm>
          <a:prstGeom prst="rect">
            <a:avLst/>
          </a:prstGeom>
          <a:noFill/>
          <a:ln/>
        </p:spPr>
        <p:txBody>
          <a:bodyPr wrap="none" lIns="0" tIns="0" rIns="0" bIns="0" rtlCol="0" anchor="t"/>
          <a:lstStyle/>
          <a:p>
            <a:pPr algn="l" indent="0" marL="0">
              <a:buNone/>
            </a:pPr>
            <a:r>
              <a:rPr lang="en-US" sz="1125" b="1" dirty="0">
                <a:solidFill>
                  <a:srgbClr val="F0A63C"/>
                </a:solidFill>
                <a:latin typeface="Microsoft YaHei" pitchFamily="34" charset="0"/>
                <a:ea typeface="Microsoft YaHei" pitchFamily="34" charset="-122"/>
                <a:cs typeface="Microsoft YaHei" pitchFamily="34" charset="-120"/>
              </a:rPr>
              <a:t>June 2</a:t>
            </a:r>
            <a:endParaRPr lang="en-US" sz="1125" dirty="0">
              <a:latin typeface="Microsoft YaHei" pitchFamily="34" charset="0"/>
              <a:ea typeface="Microsoft YaHei" pitchFamily="34" charset="-122"/>
              <a:cs typeface="Microsoft YaHei" pitchFamily="34" charset="-120"/>
            </a:endParaRPr>
          </a:p>
        </p:txBody>
      </p:sp>
      <p:sp>
        <p:nvSpPr>
          <p:cNvPr id="48" name="Text 46"/>
          <p:cNvSpPr/>
          <p:nvPr/>
        </p:nvSpPr>
        <p:spPr>
          <a:xfrm>
            <a:off x="4343400" y="3168808"/>
            <a:ext cx="7848600"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Alphabet equity,</a:t>
            </a:r>
            <a:endParaRPr lang="en-US" sz="1350" dirty="0">
              <a:latin typeface="Microsoft YaHei" pitchFamily="34" charset="0"/>
              <a:ea typeface="Microsoft YaHei" pitchFamily="34" charset="-122"/>
              <a:cs typeface="Microsoft YaHei" pitchFamily="34" charset="-120"/>
            </a:endParaRPr>
          </a:p>
        </p:txBody>
      </p:sp>
      <p:sp>
        <p:nvSpPr>
          <p:cNvPr id="49" name="Text 47"/>
          <p:cNvSpPr/>
          <p:nvPr/>
        </p:nvSpPr>
        <p:spPr>
          <a:xfrm>
            <a:off x="4343400" y="3416458"/>
            <a:ext cx="7848600"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$84.75bn</a:t>
            </a:r>
            <a:endParaRPr lang="en-US" sz="1350" dirty="0">
              <a:latin typeface="Microsoft YaHei" pitchFamily="34" charset="0"/>
              <a:ea typeface="Microsoft YaHei" pitchFamily="34" charset="-122"/>
              <a:cs typeface="Microsoft YaHei" pitchFamily="34" charset="-120"/>
            </a:endParaRPr>
          </a:p>
        </p:txBody>
      </p:sp>
      <p:sp>
        <p:nvSpPr>
          <p:cNvPr id="50" name="Text 48"/>
          <p:cNvSpPr/>
          <p:nvPr/>
        </p:nvSpPr>
        <p:spPr>
          <a:xfrm>
            <a:off x="4343400" y="3758273"/>
            <a:ext cx="78486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Including $10bn</a:t>
            </a:r>
            <a:endParaRPr lang="en-US" sz="1125" dirty="0">
              <a:latin typeface="Microsoft YaHei" pitchFamily="34" charset="0"/>
              <a:ea typeface="Microsoft YaHei" pitchFamily="34" charset="-122"/>
              <a:cs typeface="Microsoft YaHei" pitchFamily="34" charset="-120"/>
            </a:endParaRPr>
          </a:p>
        </p:txBody>
      </p:sp>
      <p:sp>
        <p:nvSpPr>
          <p:cNvPr id="51" name="Text 49"/>
          <p:cNvSpPr/>
          <p:nvPr/>
        </p:nvSpPr>
        <p:spPr>
          <a:xfrm>
            <a:off x="4343400" y="3967823"/>
            <a:ext cx="78486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from Berkshire</a:t>
            </a:r>
            <a:endParaRPr lang="en-US" sz="1125" dirty="0">
              <a:latin typeface="Microsoft YaHei" pitchFamily="34" charset="0"/>
              <a:ea typeface="Microsoft YaHei" pitchFamily="34" charset="-122"/>
              <a:cs typeface="Microsoft YaHei" pitchFamily="34" charset="-120"/>
            </a:endParaRPr>
          </a:p>
        </p:txBody>
      </p:sp>
      <p:sp>
        <p:nvSpPr>
          <p:cNvPr id="52" name="Shape 50"/>
          <p:cNvSpPr/>
          <p:nvPr/>
        </p:nvSpPr>
        <p:spPr>
          <a:xfrm>
            <a:off x="6115050" y="2800350"/>
            <a:ext cx="114300" cy="114300"/>
          </a:xfrm>
          <a:prstGeom prst="ellipse">
            <a:avLst/>
          </a:prstGeom>
          <a:solidFill>
            <a:srgbClr val="171C22"/>
          </a:solidFill>
          <a:ln w="19050">
            <a:solidFill>
              <a:srgbClr val="7E93A8"/>
            </a:solidFill>
            <a:prstDash val="solid"/>
          </a:ln>
        </p:spPr>
      </p:sp>
      <p:sp>
        <p:nvSpPr>
          <p:cNvPr id="53" name="Text 51"/>
          <p:cNvSpPr/>
          <p:nvPr/>
        </p:nvSpPr>
        <p:spPr>
          <a:xfrm>
            <a:off x="6096000" y="2062823"/>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Jun to Aug</a:t>
            </a:r>
            <a:endParaRPr lang="en-US" sz="1125" dirty="0">
              <a:latin typeface="Microsoft YaHei" pitchFamily="34" charset="0"/>
              <a:ea typeface="Microsoft YaHei" pitchFamily="34" charset="-122"/>
              <a:cs typeface="Microsoft YaHei" pitchFamily="34" charset="-120"/>
            </a:endParaRPr>
          </a:p>
        </p:txBody>
      </p:sp>
      <p:sp>
        <p:nvSpPr>
          <p:cNvPr id="54" name="Text 52"/>
          <p:cNvSpPr/>
          <p:nvPr/>
        </p:nvSpPr>
        <p:spPr>
          <a:xfrm>
            <a:off x="6096000" y="3168808"/>
            <a:ext cx="60960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Oracle sells</a:t>
            </a:r>
            <a:endParaRPr lang="en-US" sz="1350" dirty="0">
              <a:latin typeface="Microsoft YaHei" pitchFamily="34" charset="0"/>
              <a:ea typeface="Microsoft YaHei" pitchFamily="34" charset="-122"/>
              <a:cs typeface="Microsoft YaHei" pitchFamily="34" charset="-120"/>
            </a:endParaRPr>
          </a:p>
        </p:txBody>
      </p:sp>
      <p:sp>
        <p:nvSpPr>
          <p:cNvPr id="55" name="Text 53"/>
          <p:cNvSpPr/>
          <p:nvPr/>
        </p:nvSpPr>
        <p:spPr>
          <a:xfrm>
            <a:off x="6096000" y="3416458"/>
            <a:ext cx="60960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$19.9bn stock</a:t>
            </a:r>
            <a:endParaRPr lang="en-US" sz="1350" dirty="0">
              <a:latin typeface="Microsoft YaHei" pitchFamily="34" charset="0"/>
              <a:ea typeface="Microsoft YaHei" pitchFamily="34" charset="-122"/>
              <a:cs typeface="Microsoft YaHei" pitchFamily="34" charset="-120"/>
            </a:endParaRPr>
          </a:p>
        </p:txBody>
      </p:sp>
      <p:sp>
        <p:nvSpPr>
          <p:cNvPr id="56" name="Text 54"/>
          <p:cNvSpPr/>
          <p:nvPr/>
        </p:nvSpPr>
        <p:spPr>
          <a:xfrm>
            <a:off x="6096000" y="3758273"/>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Facility used in</a:t>
            </a:r>
            <a:endParaRPr lang="en-US" sz="1125" dirty="0">
              <a:latin typeface="Microsoft YaHei" pitchFamily="34" charset="0"/>
              <a:ea typeface="Microsoft YaHei" pitchFamily="34" charset="-122"/>
              <a:cs typeface="Microsoft YaHei" pitchFamily="34" charset="-120"/>
            </a:endParaRPr>
          </a:p>
        </p:txBody>
      </p:sp>
      <p:sp>
        <p:nvSpPr>
          <p:cNvPr id="57" name="Text 55"/>
          <p:cNvSpPr/>
          <p:nvPr/>
        </p:nvSpPr>
        <p:spPr>
          <a:xfrm>
            <a:off x="6096000" y="3967823"/>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one quarter</a:t>
            </a:r>
            <a:endParaRPr lang="en-US" sz="1125" dirty="0">
              <a:latin typeface="Microsoft YaHei" pitchFamily="34" charset="0"/>
              <a:ea typeface="Microsoft YaHei" pitchFamily="34" charset="-122"/>
              <a:cs typeface="Microsoft YaHei" pitchFamily="34" charset="-120"/>
            </a:endParaRPr>
          </a:p>
        </p:txBody>
      </p:sp>
      <p:sp>
        <p:nvSpPr>
          <p:cNvPr id="58" name="Shape 56"/>
          <p:cNvSpPr/>
          <p:nvPr/>
        </p:nvSpPr>
        <p:spPr>
          <a:xfrm>
            <a:off x="7867650" y="2800350"/>
            <a:ext cx="114300" cy="114300"/>
          </a:xfrm>
          <a:prstGeom prst="ellipse">
            <a:avLst/>
          </a:prstGeom>
          <a:solidFill>
            <a:srgbClr val="171C22"/>
          </a:solidFill>
          <a:ln w="19050">
            <a:solidFill>
              <a:srgbClr val="7E93A8"/>
            </a:solidFill>
            <a:prstDash val="solid"/>
          </a:ln>
        </p:spPr>
      </p:sp>
      <p:sp>
        <p:nvSpPr>
          <p:cNvPr id="59" name="Text 57"/>
          <p:cNvSpPr/>
          <p:nvPr/>
        </p:nvSpPr>
        <p:spPr>
          <a:xfrm>
            <a:off x="7848600" y="2062823"/>
            <a:ext cx="4343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July</a:t>
            </a:r>
            <a:endParaRPr lang="en-US" sz="1125" dirty="0">
              <a:latin typeface="Microsoft YaHei" pitchFamily="34" charset="0"/>
              <a:ea typeface="Microsoft YaHei" pitchFamily="34" charset="-122"/>
              <a:cs typeface="Microsoft YaHei" pitchFamily="34" charset="-120"/>
            </a:endParaRPr>
          </a:p>
        </p:txBody>
      </p:sp>
      <p:sp>
        <p:nvSpPr>
          <p:cNvPr id="60" name="Text 58"/>
          <p:cNvSpPr/>
          <p:nvPr/>
        </p:nvSpPr>
        <p:spPr>
          <a:xfrm>
            <a:off x="7848600" y="3168808"/>
            <a:ext cx="43434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Meta signs</a:t>
            </a:r>
            <a:endParaRPr lang="en-US" sz="1350" dirty="0">
              <a:latin typeface="Microsoft YaHei" pitchFamily="34" charset="0"/>
              <a:ea typeface="Microsoft YaHei" pitchFamily="34" charset="-122"/>
              <a:cs typeface="Microsoft YaHei" pitchFamily="34" charset="-120"/>
            </a:endParaRPr>
          </a:p>
        </p:txBody>
      </p:sp>
      <p:sp>
        <p:nvSpPr>
          <p:cNvPr id="61" name="Text 59"/>
          <p:cNvSpPr/>
          <p:nvPr/>
        </p:nvSpPr>
        <p:spPr>
          <a:xfrm>
            <a:off x="7848600" y="3416458"/>
            <a:ext cx="43434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new leases</a:t>
            </a:r>
            <a:endParaRPr lang="en-US" sz="1350" dirty="0">
              <a:latin typeface="Microsoft YaHei" pitchFamily="34" charset="0"/>
              <a:ea typeface="Microsoft YaHei" pitchFamily="34" charset="-122"/>
              <a:cs typeface="Microsoft YaHei" pitchFamily="34" charset="-120"/>
            </a:endParaRPr>
          </a:p>
        </p:txBody>
      </p:sp>
      <p:sp>
        <p:nvSpPr>
          <p:cNvPr id="62" name="Text 60"/>
          <p:cNvSpPr/>
          <p:nvPr/>
        </p:nvSpPr>
        <p:spPr>
          <a:xfrm>
            <a:off x="7848600" y="3758273"/>
            <a:ext cx="4343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About $68bn,</a:t>
            </a:r>
            <a:endParaRPr lang="en-US" sz="1125" dirty="0">
              <a:latin typeface="Microsoft YaHei" pitchFamily="34" charset="0"/>
              <a:ea typeface="Microsoft YaHei" pitchFamily="34" charset="-122"/>
              <a:cs typeface="Microsoft YaHei" pitchFamily="34" charset="-120"/>
            </a:endParaRPr>
          </a:p>
        </p:txBody>
      </p:sp>
      <p:sp>
        <p:nvSpPr>
          <p:cNvPr id="63" name="Text 61"/>
          <p:cNvSpPr/>
          <p:nvPr/>
        </p:nvSpPr>
        <p:spPr>
          <a:xfrm>
            <a:off x="7848600" y="3967823"/>
            <a:ext cx="4343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from 2027</a:t>
            </a:r>
            <a:endParaRPr lang="en-US" sz="1125" dirty="0">
              <a:latin typeface="Microsoft YaHei" pitchFamily="34" charset="0"/>
              <a:ea typeface="Microsoft YaHei" pitchFamily="34" charset="-122"/>
              <a:cs typeface="Microsoft YaHei" pitchFamily="34" charset="-120"/>
            </a:endParaRPr>
          </a:p>
        </p:txBody>
      </p:sp>
      <p:sp>
        <p:nvSpPr>
          <p:cNvPr id="64" name="Shape 62"/>
          <p:cNvSpPr/>
          <p:nvPr/>
        </p:nvSpPr>
        <p:spPr>
          <a:xfrm>
            <a:off x="9620250" y="2800350"/>
            <a:ext cx="114300" cy="114300"/>
          </a:xfrm>
          <a:prstGeom prst="ellipse">
            <a:avLst/>
          </a:prstGeom>
          <a:solidFill>
            <a:srgbClr val="171C22"/>
          </a:solidFill>
          <a:ln w="19050">
            <a:solidFill>
              <a:srgbClr val="7E93A8"/>
            </a:solidFill>
            <a:prstDash val="solid"/>
          </a:ln>
        </p:spPr>
      </p:sp>
      <p:sp>
        <p:nvSpPr>
          <p:cNvPr id="65" name="Text 63"/>
          <p:cNvSpPr/>
          <p:nvPr/>
        </p:nvSpPr>
        <p:spPr>
          <a:xfrm>
            <a:off x="9601200" y="2062823"/>
            <a:ext cx="2590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August</a:t>
            </a:r>
            <a:endParaRPr lang="en-US" sz="1125" dirty="0">
              <a:latin typeface="Microsoft YaHei" pitchFamily="34" charset="0"/>
              <a:ea typeface="Microsoft YaHei" pitchFamily="34" charset="-122"/>
              <a:cs typeface="Microsoft YaHei" pitchFamily="34" charset="-120"/>
            </a:endParaRPr>
          </a:p>
        </p:txBody>
      </p:sp>
      <p:sp>
        <p:nvSpPr>
          <p:cNvPr id="66" name="Text 64"/>
          <p:cNvSpPr/>
          <p:nvPr/>
        </p:nvSpPr>
        <p:spPr>
          <a:xfrm>
            <a:off x="9601200" y="3168808"/>
            <a:ext cx="25908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Nvidia guarantee</a:t>
            </a:r>
            <a:endParaRPr lang="en-US" sz="1350" dirty="0">
              <a:latin typeface="Microsoft YaHei" pitchFamily="34" charset="0"/>
              <a:ea typeface="Microsoft YaHei" pitchFamily="34" charset="-122"/>
              <a:cs typeface="Microsoft YaHei" pitchFamily="34" charset="-120"/>
            </a:endParaRPr>
          </a:p>
        </p:txBody>
      </p:sp>
      <p:sp>
        <p:nvSpPr>
          <p:cNvPr id="67" name="Text 65"/>
          <p:cNvSpPr/>
          <p:nvPr/>
        </p:nvSpPr>
        <p:spPr>
          <a:xfrm>
            <a:off x="9601200" y="3758273"/>
            <a:ext cx="2590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Up to $105bn</a:t>
            </a:r>
            <a:endParaRPr lang="en-US" sz="1125" dirty="0">
              <a:latin typeface="Microsoft YaHei" pitchFamily="34" charset="0"/>
              <a:ea typeface="Microsoft YaHei" pitchFamily="34" charset="-122"/>
              <a:cs typeface="Microsoft YaHei" pitchFamily="34" charset="-120"/>
            </a:endParaRPr>
          </a:p>
        </p:txBody>
      </p:sp>
      <p:sp>
        <p:nvSpPr>
          <p:cNvPr id="68" name="Shape 66"/>
          <p:cNvSpPr/>
          <p:nvPr/>
        </p:nvSpPr>
        <p:spPr>
          <a:xfrm>
            <a:off x="614363" y="5072063"/>
            <a:ext cx="10963275" cy="1095375"/>
          </a:xfrm>
          <a:prstGeom prst="rect">
            <a:avLst/>
          </a:prstGeom>
          <a:solidFill>
            <a:srgbClr val="171C22"/>
          </a:solidFill>
          <a:ln w="9525">
            <a:solidFill>
              <a:srgbClr val="2A3440"/>
            </a:solidFill>
            <a:prstDash val="solid"/>
          </a:ln>
        </p:spPr>
      </p:sp>
      <p:sp>
        <p:nvSpPr>
          <p:cNvPr id="69" name="Text 67"/>
          <p:cNvSpPr/>
          <p:nvPr/>
        </p:nvSpPr>
        <p:spPr>
          <a:xfrm>
            <a:off x="781050" y="51672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Off balance sheet</a:t>
            </a:r>
            <a:endParaRPr lang="en-US" sz="975" dirty="0">
              <a:latin typeface="Microsoft YaHei" pitchFamily="34" charset="0"/>
              <a:ea typeface="Microsoft YaHei" pitchFamily="34" charset="-122"/>
              <a:cs typeface="Microsoft YaHei" pitchFamily="34" charset="-120"/>
            </a:endParaRPr>
          </a:p>
        </p:txBody>
      </p:sp>
      <p:sp>
        <p:nvSpPr>
          <p:cNvPr id="70" name="Shape 68"/>
          <p:cNvSpPr/>
          <p:nvPr/>
        </p:nvSpPr>
        <p:spPr>
          <a:xfrm>
            <a:off x="619125" y="5400675"/>
            <a:ext cx="10953750" cy="9525"/>
          </a:xfrm>
          <a:prstGeom prst="rect">
            <a:avLst/>
          </a:prstGeom>
          <a:solidFill>
            <a:srgbClr val="2A3440"/>
          </a:solidFill>
          <a:ln/>
        </p:spPr>
      </p:sp>
      <p:sp>
        <p:nvSpPr>
          <p:cNvPr id="71" name="Text 69"/>
          <p:cNvSpPr/>
          <p:nvPr/>
        </p:nvSpPr>
        <p:spPr>
          <a:xfrm>
            <a:off x="838200" y="554089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Meta</a:t>
            </a:r>
            <a:pPr algn="l" indent="0" marL="0">
              <a:buNone/>
            </a:pPr>
            <a:r>
              <a:rPr lang="en-US" sz="1425" dirty="0">
                <a:solidFill>
                  <a:srgbClr val="F2EFE8"/>
                </a:solidFill>
                <a:latin typeface="Microsoft YaHei" pitchFamily="34" charset="0"/>
                <a:ea typeface="Microsoft YaHei" pitchFamily="34" charset="-122"/>
                <a:cs typeface="Microsoft YaHei" pitchFamily="34" charset="-120"/>
              </a:rPr>
              <a:t>'</a:t>
            </a:r>
            <a:pPr algn="l" indent="0" marL="0">
              <a:buNone/>
            </a:pPr>
            <a:r>
              <a:rPr lang="en-US" sz="1425" dirty="0">
                <a:solidFill>
                  <a:srgbClr val="F2EFE8"/>
                </a:solidFill>
                <a:latin typeface="Microsoft YaHei" pitchFamily="34" charset="0"/>
                <a:ea typeface="Microsoft YaHei" pitchFamily="34" charset="-122"/>
                <a:cs typeface="Microsoft YaHei" pitchFamily="34" charset="-120"/>
              </a:rPr>
              <a:t>s 1 GW El Paso venture is 80% owned by BlackRock, and $12.5bn of its roughly $14bn cost is debt.</a:t>
            </a:r>
            <a:endParaRPr lang="en-US" sz="1425" dirty="0">
              <a:latin typeface="Microsoft YaHei" pitchFamily="34" charset="0"/>
              <a:ea typeface="Microsoft YaHei" pitchFamily="34" charset="-122"/>
              <a:cs typeface="Microsoft YaHei" pitchFamily="34" charset="-120"/>
            </a:endParaRPr>
          </a:p>
        </p:txBody>
      </p:sp>
      <p:sp>
        <p:nvSpPr>
          <p:cNvPr id="72" name="Text 70"/>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Amazon, Alphabet, Meta and Oracle 10-Qs and SEC filings, Meta release, Nvidia CFO commentary (Jun to Sep 2026)</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$1.12tn of data center leases have yet to start</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72294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Signed data center leases not yet started</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76771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$bn</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7219950" cy="9525"/>
          </a:xfrm>
          <a:prstGeom prst="rect">
            <a:avLst/>
          </a:prstGeom>
          <a:solidFill>
            <a:srgbClr val="2A3440"/>
          </a:solidFill>
          <a:ln/>
        </p:spPr>
      </p:sp>
      <p:sp>
        <p:nvSpPr>
          <p:cNvPr id="36" name="Text 34"/>
          <p:cNvSpPr/>
          <p:nvPr/>
        </p:nvSpPr>
        <p:spPr>
          <a:xfrm>
            <a:off x="838200" y="217820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Microsoft</a:t>
            </a:r>
            <a:endParaRPr lang="en-US" sz="1350" dirty="0">
              <a:latin typeface="Microsoft YaHei" pitchFamily="34" charset="0"/>
              <a:ea typeface="Microsoft YaHei" pitchFamily="34" charset="-122"/>
              <a:cs typeface="Microsoft YaHei" pitchFamily="34" charset="-120"/>
            </a:endParaRPr>
          </a:p>
        </p:txBody>
      </p:sp>
      <p:sp>
        <p:nvSpPr>
          <p:cNvPr id="37" name="Shape 35"/>
          <p:cNvSpPr/>
          <p:nvPr/>
        </p:nvSpPr>
        <p:spPr>
          <a:xfrm>
            <a:off x="1905000" y="2133600"/>
            <a:ext cx="4513345" cy="323850"/>
          </a:xfrm>
          <a:prstGeom prst="rect">
            <a:avLst/>
          </a:prstGeom>
          <a:solidFill>
            <a:srgbClr val="56677A"/>
          </a:solidFill>
          <a:ln/>
        </p:spPr>
      </p:sp>
      <p:sp>
        <p:nvSpPr>
          <p:cNvPr id="38" name="Text 36"/>
          <p:cNvSpPr/>
          <p:nvPr/>
        </p:nvSpPr>
        <p:spPr>
          <a:xfrm>
            <a:off x="6532645" y="2197258"/>
            <a:ext cx="5659355"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329.1</a:t>
            </a:r>
            <a:endParaRPr lang="en-US" sz="1350" dirty="0">
              <a:latin typeface="Microsoft YaHei" pitchFamily="34" charset="0"/>
              <a:ea typeface="Microsoft YaHei" pitchFamily="34" charset="-122"/>
              <a:cs typeface="Microsoft YaHei" pitchFamily="34" charset="-120"/>
            </a:endParaRPr>
          </a:p>
        </p:txBody>
      </p:sp>
      <p:sp>
        <p:nvSpPr>
          <p:cNvPr id="39" name="Text 37"/>
          <p:cNvSpPr/>
          <p:nvPr/>
        </p:nvSpPr>
        <p:spPr>
          <a:xfrm>
            <a:off x="838200" y="2959258"/>
            <a:ext cx="11353800"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Oracle</a:t>
            </a:r>
            <a:endParaRPr lang="en-US" sz="1350" dirty="0">
              <a:latin typeface="Microsoft YaHei" pitchFamily="34" charset="0"/>
              <a:ea typeface="Microsoft YaHei" pitchFamily="34" charset="-122"/>
              <a:cs typeface="Microsoft YaHei" pitchFamily="34" charset="-120"/>
            </a:endParaRPr>
          </a:p>
        </p:txBody>
      </p:sp>
      <p:sp>
        <p:nvSpPr>
          <p:cNvPr id="40" name="Shape 38"/>
          <p:cNvSpPr/>
          <p:nvPr/>
        </p:nvSpPr>
        <p:spPr>
          <a:xfrm>
            <a:off x="1905000" y="2914650"/>
            <a:ext cx="3949691" cy="323850"/>
          </a:xfrm>
          <a:prstGeom prst="rect">
            <a:avLst/>
          </a:prstGeom>
          <a:solidFill>
            <a:srgbClr val="F0A63C"/>
          </a:solidFill>
          <a:ln/>
        </p:spPr>
      </p:sp>
      <p:sp>
        <p:nvSpPr>
          <p:cNvPr id="41" name="Text 39"/>
          <p:cNvSpPr/>
          <p:nvPr/>
        </p:nvSpPr>
        <p:spPr>
          <a:xfrm>
            <a:off x="5968991" y="2978308"/>
            <a:ext cx="6223009"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288.0</a:t>
            </a:r>
            <a:endParaRPr lang="en-US" sz="1350" dirty="0">
              <a:latin typeface="Microsoft YaHei" pitchFamily="34" charset="0"/>
              <a:ea typeface="Microsoft YaHei" pitchFamily="34" charset="-122"/>
              <a:cs typeface="Microsoft YaHei" pitchFamily="34" charset="-120"/>
            </a:endParaRPr>
          </a:p>
        </p:txBody>
      </p:sp>
      <p:sp>
        <p:nvSpPr>
          <p:cNvPr id="42" name="Text 40"/>
          <p:cNvSpPr/>
          <p:nvPr/>
        </p:nvSpPr>
        <p:spPr>
          <a:xfrm>
            <a:off x="838200" y="374030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Meta</a:t>
            </a:r>
            <a:endParaRPr lang="en-US" sz="1350" dirty="0">
              <a:latin typeface="Microsoft YaHei" pitchFamily="34" charset="0"/>
              <a:ea typeface="Microsoft YaHei" pitchFamily="34" charset="-122"/>
              <a:cs typeface="Microsoft YaHei" pitchFamily="34" charset="-120"/>
            </a:endParaRPr>
          </a:p>
        </p:txBody>
      </p:sp>
      <p:sp>
        <p:nvSpPr>
          <p:cNvPr id="43" name="Shape 41"/>
          <p:cNvSpPr/>
          <p:nvPr/>
        </p:nvSpPr>
        <p:spPr>
          <a:xfrm>
            <a:off x="1905000" y="3695700"/>
            <a:ext cx="3826263" cy="323850"/>
          </a:xfrm>
          <a:prstGeom prst="rect">
            <a:avLst/>
          </a:prstGeom>
          <a:solidFill>
            <a:srgbClr val="56677A"/>
          </a:solidFill>
          <a:ln/>
        </p:spPr>
      </p:sp>
      <p:sp>
        <p:nvSpPr>
          <p:cNvPr id="44" name="Text 42"/>
          <p:cNvSpPr/>
          <p:nvPr/>
        </p:nvSpPr>
        <p:spPr>
          <a:xfrm>
            <a:off x="5845563" y="3759358"/>
            <a:ext cx="6346437"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279.0</a:t>
            </a:r>
            <a:endParaRPr lang="en-US" sz="1350" dirty="0">
              <a:latin typeface="Microsoft YaHei" pitchFamily="34" charset="0"/>
              <a:ea typeface="Microsoft YaHei" pitchFamily="34" charset="-122"/>
              <a:cs typeface="Microsoft YaHei" pitchFamily="34" charset="-120"/>
            </a:endParaRPr>
          </a:p>
        </p:txBody>
      </p:sp>
      <p:sp>
        <p:nvSpPr>
          <p:cNvPr id="45" name="Text 43"/>
          <p:cNvSpPr/>
          <p:nvPr/>
        </p:nvSpPr>
        <p:spPr>
          <a:xfrm>
            <a:off x="838200" y="452135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Amazon</a:t>
            </a:r>
            <a:endParaRPr lang="en-US" sz="1350" dirty="0">
              <a:latin typeface="Microsoft YaHei" pitchFamily="34" charset="0"/>
              <a:ea typeface="Microsoft YaHei" pitchFamily="34" charset="-122"/>
              <a:cs typeface="Microsoft YaHei" pitchFamily="34" charset="-120"/>
            </a:endParaRPr>
          </a:p>
        </p:txBody>
      </p:sp>
      <p:sp>
        <p:nvSpPr>
          <p:cNvPr id="46" name="Shape 44"/>
          <p:cNvSpPr/>
          <p:nvPr/>
        </p:nvSpPr>
        <p:spPr>
          <a:xfrm>
            <a:off x="1905000" y="4476750"/>
            <a:ext cx="1881589" cy="323850"/>
          </a:xfrm>
          <a:prstGeom prst="rect">
            <a:avLst/>
          </a:prstGeom>
          <a:solidFill>
            <a:srgbClr val="56677A"/>
          </a:solidFill>
          <a:ln/>
        </p:spPr>
      </p:sp>
      <p:sp>
        <p:nvSpPr>
          <p:cNvPr id="47" name="Text 45"/>
          <p:cNvSpPr/>
          <p:nvPr/>
        </p:nvSpPr>
        <p:spPr>
          <a:xfrm>
            <a:off x="3900889" y="4540408"/>
            <a:ext cx="8291111"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137.2</a:t>
            </a:r>
            <a:endParaRPr lang="en-US" sz="1350" dirty="0">
              <a:latin typeface="Microsoft YaHei" pitchFamily="34" charset="0"/>
              <a:ea typeface="Microsoft YaHei" pitchFamily="34" charset="-122"/>
              <a:cs typeface="Microsoft YaHei" pitchFamily="34" charset="-120"/>
            </a:endParaRPr>
          </a:p>
        </p:txBody>
      </p:sp>
      <p:sp>
        <p:nvSpPr>
          <p:cNvPr id="48" name="Text 46"/>
          <p:cNvSpPr/>
          <p:nvPr/>
        </p:nvSpPr>
        <p:spPr>
          <a:xfrm>
            <a:off x="838200" y="530240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Alphabet</a:t>
            </a:r>
            <a:endParaRPr lang="en-US" sz="1350" dirty="0">
              <a:latin typeface="Microsoft YaHei" pitchFamily="34" charset="0"/>
              <a:ea typeface="Microsoft YaHei" pitchFamily="34" charset="-122"/>
              <a:cs typeface="Microsoft YaHei" pitchFamily="34" charset="-120"/>
            </a:endParaRPr>
          </a:p>
        </p:txBody>
      </p:sp>
      <p:sp>
        <p:nvSpPr>
          <p:cNvPr id="49" name="Shape 47"/>
          <p:cNvSpPr/>
          <p:nvPr/>
        </p:nvSpPr>
        <p:spPr>
          <a:xfrm>
            <a:off x="1905000" y="5257800"/>
            <a:ext cx="1168450" cy="323850"/>
          </a:xfrm>
          <a:prstGeom prst="rect">
            <a:avLst/>
          </a:prstGeom>
          <a:solidFill>
            <a:srgbClr val="56677A"/>
          </a:solidFill>
          <a:ln/>
        </p:spPr>
      </p:sp>
      <p:sp>
        <p:nvSpPr>
          <p:cNvPr id="50" name="Text 48"/>
          <p:cNvSpPr/>
          <p:nvPr/>
        </p:nvSpPr>
        <p:spPr>
          <a:xfrm>
            <a:off x="3187750" y="5321458"/>
            <a:ext cx="900425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85.2</a:t>
            </a:r>
            <a:endParaRPr lang="en-US" sz="1350" dirty="0">
              <a:latin typeface="Microsoft YaHei" pitchFamily="34" charset="0"/>
              <a:ea typeface="Microsoft YaHei" pitchFamily="34" charset="-122"/>
              <a:cs typeface="Microsoft YaHei" pitchFamily="34" charset="-120"/>
            </a:endParaRPr>
          </a:p>
        </p:txBody>
      </p:sp>
      <p:sp>
        <p:nvSpPr>
          <p:cNvPr id="51" name="Shape 49"/>
          <p:cNvSpPr/>
          <p:nvPr/>
        </p:nvSpPr>
        <p:spPr>
          <a:xfrm>
            <a:off x="8005763" y="1452563"/>
            <a:ext cx="3571875" cy="2276475"/>
          </a:xfrm>
          <a:prstGeom prst="rect">
            <a:avLst/>
          </a:prstGeom>
          <a:solidFill>
            <a:srgbClr val="171C22"/>
          </a:solidFill>
          <a:ln w="9525">
            <a:solidFill>
              <a:srgbClr val="2A3440"/>
            </a:solidFill>
            <a:prstDash val="solid"/>
          </a:ln>
        </p:spPr>
      </p:sp>
      <p:sp>
        <p:nvSpPr>
          <p:cNvPr id="52" name="Text 50"/>
          <p:cNvSpPr/>
          <p:nvPr/>
        </p:nvSpPr>
        <p:spPr>
          <a:xfrm>
            <a:off x="8172450" y="1547750"/>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Five-firm total</a:t>
            </a:r>
            <a:endParaRPr lang="en-US" sz="975" dirty="0">
              <a:latin typeface="Microsoft YaHei" pitchFamily="34" charset="0"/>
              <a:ea typeface="Microsoft YaHei" pitchFamily="34" charset="-122"/>
              <a:cs typeface="Microsoft YaHei" pitchFamily="34" charset="-120"/>
            </a:endParaRPr>
          </a:p>
        </p:txBody>
      </p:sp>
      <p:sp>
        <p:nvSpPr>
          <p:cNvPr id="53" name="Shape 51"/>
          <p:cNvSpPr/>
          <p:nvPr/>
        </p:nvSpPr>
        <p:spPr>
          <a:xfrm>
            <a:off x="8010525" y="1781175"/>
            <a:ext cx="3562350" cy="9525"/>
          </a:xfrm>
          <a:prstGeom prst="rect">
            <a:avLst/>
          </a:prstGeom>
          <a:solidFill>
            <a:srgbClr val="2A3440"/>
          </a:solidFill>
          <a:ln/>
        </p:spPr>
      </p:sp>
      <p:sp>
        <p:nvSpPr>
          <p:cNvPr id="54" name="Text 52"/>
          <p:cNvSpPr/>
          <p:nvPr/>
        </p:nvSpPr>
        <p:spPr>
          <a:xfrm>
            <a:off x="8172450" y="1909896"/>
            <a:ext cx="4019550" cy="548640"/>
          </a:xfrm>
          <a:prstGeom prst="rect">
            <a:avLst/>
          </a:prstGeom>
          <a:noFill/>
          <a:ln/>
        </p:spPr>
        <p:txBody>
          <a:bodyPr wrap="none" lIns="0" tIns="0" rIns="0" bIns="0" rtlCol="0" anchor="t"/>
          <a:lstStyle/>
          <a:p>
            <a:pPr algn="l" indent="0" marL="0">
              <a:buNone/>
            </a:pPr>
            <a:r>
              <a:rPr lang="en-US" sz="3600" dirty="0">
                <a:solidFill>
                  <a:srgbClr val="F2EFE8"/>
                </a:solidFill>
                <a:latin typeface="Georgia" pitchFamily="34" charset="0"/>
                <a:ea typeface="Microsoft YaHei" pitchFamily="34" charset="-122"/>
                <a:cs typeface="Georgia" pitchFamily="34" charset="-120"/>
              </a:rPr>
              <a:t>$1.12tn</a:t>
            </a:r>
            <a:endParaRPr lang="en-US" sz="3600" dirty="0">
              <a:latin typeface="Georgia" pitchFamily="34" charset="0"/>
              <a:ea typeface="Microsoft YaHei" pitchFamily="34" charset="-122"/>
              <a:cs typeface="Georgia" pitchFamily="34" charset="-120"/>
            </a:endParaRPr>
          </a:p>
        </p:txBody>
      </p:sp>
      <p:sp>
        <p:nvSpPr>
          <p:cNvPr id="55" name="Text 53"/>
          <p:cNvSpPr/>
          <p:nvPr/>
        </p:nvSpPr>
        <p:spPr>
          <a:xfrm>
            <a:off x="8172450" y="248192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Plus about $68bn Meta signed in July</a:t>
            </a:r>
            <a:endParaRPr lang="en-US" sz="1125" dirty="0">
              <a:latin typeface="Microsoft YaHei" pitchFamily="34" charset="0"/>
              <a:ea typeface="Microsoft YaHei" pitchFamily="34" charset="-122"/>
              <a:cs typeface="Microsoft YaHei" pitchFamily="34" charset="-120"/>
            </a:endParaRPr>
          </a:p>
        </p:txBody>
      </p:sp>
      <p:sp>
        <p:nvSpPr>
          <p:cNvPr id="56" name="Shape 54"/>
          <p:cNvSpPr/>
          <p:nvPr/>
        </p:nvSpPr>
        <p:spPr>
          <a:xfrm>
            <a:off x="8005763" y="3890962"/>
            <a:ext cx="3571875" cy="2276475"/>
          </a:xfrm>
          <a:prstGeom prst="rect">
            <a:avLst/>
          </a:prstGeom>
          <a:solidFill>
            <a:srgbClr val="171C22"/>
          </a:solidFill>
          <a:ln w="9525">
            <a:solidFill>
              <a:srgbClr val="F0A63C"/>
            </a:solidFill>
            <a:prstDash val="solid"/>
          </a:ln>
        </p:spPr>
      </p:sp>
      <p:sp>
        <p:nvSpPr>
          <p:cNvPr id="57" name="Text 55"/>
          <p:cNvSpPr/>
          <p:nvPr/>
        </p:nvSpPr>
        <p:spPr>
          <a:xfrm>
            <a:off x="8172450" y="3986150"/>
            <a:ext cx="4019550" cy="148590"/>
          </a:xfrm>
          <a:prstGeom prst="rect">
            <a:avLst/>
          </a:prstGeom>
          <a:noFill/>
          <a:ln/>
        </p:spPr>
        <p:txBody>
          <a:bodyPr wrap="none" lIns="0" tIns="0" rIns="0" bIns="0" rtlCol="0" anchor="t"/>
          <a:lstStyle/>
          <a:p>
            <a:pPr algn="l" indent="0" marL="0">
              <a:buNone/>
            </a:pPr>
            <a:r>
              <a:rPr lang="en-US" sz="975" dirty="0">
                <a:solidFill>
                  <a:srgbClr val="F0A63C"/>
                </a:solidFill>
                <a:latin typeface="Microsoft YaHei" pitchFamily="34" charset="0"/>
                <a:ea typeface="Microsoft YaHei" pitchFamily="34" charset="-122"/>
                <a:cs typeface="Microsoft YaHei" pitchFamily="34" charset="-120"/>
              </a:rPr>
              <a:t>Oracle</a:t>
            </a:r>
            <a:pPr algn="l" indent="0" marL="0">
              <a:buNone/>
            </a:pPr>
            <a:r>
              <a:rPr lang="en-US" sz="975" dirty="0">
                <a:solidFill>
                  <a:srgbClr val="F0A63C"/>
                </a:solidFill>
                <a:latin typeface="Microsoft YaHei" pitchFamily="34" charset="0"/>
                <a:ea typeface="Microsoft YaHei" pitchFamily="34" charset="-122"/>
                <a:cs typeface="Microsoft YaHei" pitchFamily="34" charset="-120"/>
              </a:rPr>
              <a:t>'</a:t>
            </a:r>
            <a:pPr algn="l" indent="0" marL="0">
              <a:buNone/>
            </a:pPr>
            <a:r>
              <a:rPr lang="en-US" sz="975" dirty="0">
                <a:solidFill>
                  <a:srgbClr val="F0A63C"/>
                </a:solidFill>
                <a:latin typeface="Microsoft YaHei" pitchFamily="34" charset="0"/>
                <a:ea typeface="Microsoft YaHei" pitchFamily="34" charset="-122"/>
                <a:cs typeface="Microsoft YaHei" pitchFamily="34" charset="-120"/>
              </a:rPr>
              <a:t>s leases vs a year of operating cash</a:t>
            </a:r>
            <a:endParaRPr lang="en-US" sz="975" dirty="0">
              <a:latin typeface="Microsoft YaHei" pitchFamily="34" charset="0"/>
              <a:ea typeface="Microsoft YaHei" pitchFamily="34" charset="-122"/>
              <a:cs typeface="Microsoft YaHei" pitchFamily="34" charset="-120"/>
            </a:endParaRPr>
          </a:p>
        </p:txBody>
      </p:sp>
      <p:sp>
        <p:nvSpPr>
          <p:cNvPr id="58" name="Shape 56"/>
          <p:cNvSpPr/>
          <p:nvPr/>
        </p:nvSpPr>
        <p:spPr>
          <a:xfrm>
            <a:off x="8010525" y="4219575"/>
            <a:ext cx="3562350" cy="9525"/>
          </a:xfrm>
          <a:prstGeom prst="rect">
            <a:avLst/>
          </a:prstGeom>
          <a:solidFill>
            <a:srgbClr val="2A3440"/>
          </a:solidFill>
          <a:ln/>
        </p:spPr>
      </p:sp>
      <p:sp>
        <p:nvSpPr>
          <p:cNvPr id="59" name="Text 57"/>
          <p:cNvSpPr/>
          <p:nvPr/>
        </p:nvSpPr>
        <p:spPr>
          <a:xfrm>
            <a:off x="8172450" y="4348296"/>
            <a:ext cx="4019550" cy="548640"/>
          </a:xfrm>
          <a:prstGeom prst="rect">
            <a:avLst/>
          </a:prstGeom>
          <a:noFill/>
          <a:ln/>
        </p:spPr>
        <p:txBody>
          <a:bodyPr wrap="none" lIns="0" tIns="0" rIns="0" bIns="0" rtlCol="0" anchor="t"/>
          <a:lstStyle/>
          <a:p>
            <a:pPr algn="l" indent="0" marL="0">
              <a:buNone/>
            </a:pPr>
            <a:r>
              <a:rPr lang="en-US" sz="3600" dirty="0">
                <a:solidFill>
                  <a:srgbClr val="F0A63C"/>
                </a:solidFill>
                <a:latin typeface="Georgia" pitchFamily="34" charset="0"/>
                <a:ea typeface="Microsoft YaHei" pitchFamily="34" charset="-122"/>
                <a:cs typeface="Georgia" pitchFamily="34" charset="-120"/>
              </a:rPr>
              <a:t>About 9x</a:t>
            </a:r>
            <a:endParaRPr lang="en-US" sz="3600" dirty="0">
              <a:latin typeface="Georgia" pitchFamily="34" charset="0"/>
              <a:ea typeface="Microsoft YaHei" pitchFamily="34" charset="-122"/>
              <a:cs typeface="Georgia" pitchFamily="34" charset="-120"/>
            </a:endParaRPr>
          </a:p>
        </p:txBody>
      </p:sp>
      <p:sp>
        <p:nvSpPr>
          <p:cNvPr id="60" name="Text 58"/>
          <p:cNvSpPr/>
          <p:nvPr/>
        </p:nvSpPr>
        <p:spPr>
          <a:xfrm>
            <a:off x="8172450" y="492032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$288bn against fiscal 2026</a:t>
            </a:r>
            <a:pPr algn="l" indent="0" marL="0">
              <a:buNone/>
            </a:pPr>
            <a:r>
              <a:rPr lang="en-US" sz="1125" dirty="0">
                <a:solidFill>
                  <a:srgbClr val="9AA7B4"/>
                </a:solidFill>
                <a:latin typeface="Microsoft YaHei" pitchFamily="34" charset="0"/>
                <a:ea typeface="Microsoft YaHei" pitchFamily="34" charset="-122"/>
                <a:cs typeface="Microsoft YaHei" pitchFamily="34" charset="-120"/>
              </a:rPr>
              <a:t>'</a:t>
            </a:r>
            <a:pPr algn="l" indent="0" marL="0">
              <a:buNone/>
            </a:pPr>
            <a:r>
              <a:rPr lang="en-US" sz="1125" dirty="0">
                <a:solidFill>
                  <a:srgbClr val="9AA7B4"/>
                </a:solidFill>
                <a:latin typeface="Microsoft YaHei" pitchFamily="34" charset="0"/>
                <a:ea typeface="Microsoft YaHei" pitchFamily="34" charset="-122"/>
                <a:cs typeface="Microsoft YaHei" pitchFamily="34" charset="-120"/>
              </a:rPr>
              <a:t>s $32bn</a:t>
            </a:r>
            <a:endParaRPr lang="en-US" sz="1125" dirty="0">
              <a:latin typeface="Microsoft YaHei" pitchFamily="34" charset="0"/>
              <a:ea typeface="Microsoft YaHei" pitchFamily="34" charset="-122"/>
              <a:cs typeface="Microsoft YaHei" pitchFamily="34" charset="-120"/>
            </a:endParaRPr>
          </a:p>
        </p:txBody>
      </p:sp>
      <p:sp>
        <p:nvSpPr>
          <p:cNvPr id="61" name="Text 59"/>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company 10-K and 10-Q filings (Jul, Sep 2026). Multi-year commitments, not annual capex</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Orders rest on a few AI labs that suppliers fund</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Who is betting on the AI labs ($bn)</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Text 33"/>
          <p:cNvSpPr/>
          <p:nvPr/>
        </p:nvSpPr>
        <p:spPr>
          <a:xfrm>
            <a:off x="838200" y="1929112"/>
            <a:ext cx="113538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Who</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3751195" y="1929112"/>
            <a:ext cx="8440805"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What they committed</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0" y="1929112"/>
            <a:ext cx="11353800" cy="160020"/>
          </a:xfrm>
          <a:prstGeom prst="rect">
            <a:avLst/>
          </a:prstGeom>
          <a:noFill/>
          <a:ln/>
        </p:spPr>
        <p:txBody>
          <a:bodyPr wrap="none" lIns="0" tIns="0" rIns="0" bIns="0" rtlCol="0" anchor="t"/>
          <a:lstStyle/>
          <a:p>
            <a:pPr algn="r" indent="0" marL="0">
              <a:buNone/>
            </a:pPr>
            <a:r>
              <a:rPr lang="en-US" sz="1050" dirty="0">
                <a:solidFill>
                  <a:srgbClr val="9AA7B4"/>
                </a:solidFill>
                <a:latin typeface="Microsoft YaHei" pitchFamily="34" charset="0"/>
                <a:ea typeface="Microsoft YaHei" pitchFamily="34" charset="-122"/>
                <a:cs typeface="Microsoft YaHei" pitchFamily="34" charset="-120"/>
              </a:rPr>
              <a:t>Amount</a:t>
            </a:r>
            <a:endParaRPr lang="en-US" sz="1050" dirty="0">
              <a:latin typeface="Microsoft YaHei" pitchFamily="34" charset="0"/>
              <a:ea typeface="Microsoft YaHei" pitchFamily="34" charset="-122"/>
              <a:cs typeface="Microsoft YaHei" pitchFamily="34" charset="-120"/>
            </a:endParaRPr>
          </a:p>
        </p:txBody>
      </p:sp>
      <p:sp>
        <p:nvSpPr>
          <p:cNvPr id="38" name="Shape 36"/>
          <p:cNvSpPr/>
          <p:nvPr/>
        </p:nvSpPr>
        <p:spPr>
          <a:xfrm>
            <a:off x="619125" y="2190750"/>
            <a:ext cx="10953750" cy="9525"/>
          </a:xfrm>
          <a:prstGeom prst="rect">
            <a:avLst/>
          </a:prstGeom>
          <a:solidFill>
            <a:srgbClr val="2A3440"/>
          </a:solidFill>
          <a:ln/>
        </p:spPr>
      </p:sp>
      <p:sp>
        <p:nvSpPr>
          <p:cNvPr id="39" name="Shape 37"/>
          <p:cNvSpPr/>
          <p:nvPr/>
        </p:nvSpPr>
        <p:spPr>
          <a:xfrm>
            <a:off x="619125" y="2971800"/>
            <a:ext cx="10953750" cy="9525"/>
          </a:xfrm>
          <a:prstGeom prst="rect">
            <a:avLst/>
          </a:prstGeom>
          <a:solidFill>
            <a:srgbClr val="2A3440"/>
          </a:solidFill>
          <a:ln/>
        </p:spPr>
      </p:sp>
      <p:sp>
        <p:nvSpPr>
          <p:cNvPr id="40" name="Text 38"/>
          <p:cNvSpPr/>
          <p:nvPr/>
        </p:nvSpPr>
        <p:spPr>
          <a:xfrm>
            <a:off x="838200" y="2483731"/>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Microsoft</a:t>
            </a:r>
            <a:endParaRPr lang="en-US" sz="1500" dirty="0">
              <a:latin typeface="Microsoft YaHei" pitchFamily="34" charset="0"/>
              <a:ea typeface="Microsoft YaHei" pitchFamily="34" charset="-122"/>
              <a:cs typeface="Microsoft YaHei" pitchFamily="34" charset="-120"/>
            </a:endParaRPr>
          </a:p>
        </p:txBody>
      </p:sp>
      <p:sp>
        <p:nvSpPr>
          <p:cNvPr id="41" name="Text 39"/>
          <p:cNvSpPr/>
          <p:nvPr/>
        </p:nvSpPr>
        <p:spPr>
          <a:xfrm>
            <a:off x="3751195" y="2501696"/>
            <a:ext cx="8440805"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Commercial backlog, up only 25% without OpenAI</a:t>
            </a:r>
            <a:endParaRPr lang="en-US" sz="1275" dirty="0">
              <a:latin typeface="Microsoft YaHei" pitchFamily="34" charset="0"/>
              <a:ea typeface="Microsoft YaHei" pitchFamily="34" charset="-122"/>
              <a:cs typeface="Microsoft YaHei" pitchFamily="34" charset="-120"/>
            </a:endParaRPr>
          </a:p>
        </p:txBody>
      </p:sp>
      <p:sp>
        <p:nvSpPr>
          <p:cNvPr id="42" name="Text 40"/>
          <p:cNvSpPr/>
          <p:nvPr/>
        </p:nvSpPr>
        <p:spPr>
          <a:xfrm>
            <a:off x="0" y="2382541"/>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678</a:t>
            </a:r>
            <a:endParaRPr lang="en-US" sz="2700" dirty="0">
              <a:latin typeface="Georgia" pitchFamily="34" charset="0"/>
              <a:ea typeface="Microsoft YaHei" pitchFamily="34" charset="-122"/>
              <a:cs typeface="Georgia" pitchFamily="34" charset="-120"/>
            </a:endParaRPr>
          </a:p>
        </p:txBody>
      </p:sp>
      <p:sp>
        <p:nvSpPr>
          <p:cNvPr id="43" name="Shape 41"/>
          <p:cNvSpPr/>
          <p:nvPr/>
        </p:nvSpPr>
        <p:spPr>
          <a:xfrm>
            <a:off x="619125" y="3743325"/>
            <a:ext cx="10953750" cy="9525"/>
          </a:xfrm>
          <a:prstGeom prst="rect">
            <a:avLst/>
          </a:prstGeom>
          <a:solidFill>
            <a:srgbClr val="2A3440"/>
          </a:solidFill>
          <a:ln/>
        </p:spPr>
      </p:sp>
      <p:sp>
        <p:nvSpPr>
          <p:cNvPr id="44" name="Text 42"/>
          <p:cNvSpPr/>
          <p:nvPr/>
        </p:nvSpPr>
        <p:spPr>
          <a:xfrm>
            <a:off x="838200" y="3255256"/>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Amazon</a:t>
            </a:r>
            <a:endParaRPr lang="en-US" sz="1500" dirty="0">
              <a:latin typeface="Microsoft YaHei" pitchFamily="34" charset="0"/>
              <a:ea typeface="Microsoft YaHei" pitchFamily="34" charset="-122"/>
              <a:cs typeface="Microsoft YaHei" pitchFamily="34" charset="-120"/>
            </a:endParaRPr>
          </a:p>
        </p:txBody>
      </p:sp>
      <p:sp>
        <p:nvSpPr>
          <p:cNvPr id="45" name="Text 43"/>
          <p:cNvSpPr/>
          <p:nvPr/>
        </p:nvSpPr>
        <p:spPr>
          <a:xfrm>
            <a:off x="3751195" y="3273221"/>
            <a:ext cx="8440805"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Invests in OpenAI, whose AWS commitment grows $100bn</a:t>
            </a:r>
            <a:endParaRPr lang="en-US" sz="1275" dirty="0">
              <a:latin typeface="Microsoft YaHei" pitchFamily="34" charset="0"/>
              <a:ea typeface="Microsoft YaHei" pitchFamily="34" charset="-122"/>
              <a:cs typeface="Microsoft YaHei" pitchFamily="34" charset="-120"/>
            </a:endParaRPr>
          </a:p>
        </p:txBody>
      </p:sp>
      <p:sp>
        <p:nvSpPr>
          <p:cNvPr id="46" name="Text 44"/>
          <p:cNvSpPr/>
          <p:nvPr/>
        </p:nvSpPr>
        <p:spPr>
          <a:xfrm>
            <a:off x="0" y="3154066"/>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50</a:t>
            </a:r>
            <a:endParaRPr lang="en-US" sz="2700" dirty="0">
              <a:latin typeface="Georgia" pitchFamily="34" charset="0"/>
              <a:ea typeface="Microsoft YaHei" pitchFamily="34" charset="-122"/>
              <a:cs typeface="Georgia" pitchFamily="34" charset="-120"/>
            </a:endParaRPr>
          </a:p>
        </p:txBody>
      </p:sp>
      <p:sp>
        <p:nvSpPr>
          <p:cNvPr id="47" name="Shape 45"/>
          <p:cNvSpPr/>
          <p:nvPr/>
        </p:nvSpPr>
        <p:spPr>
          <a:xfrm>
            <a:off x="619125" y="4514850"/>
            <a:ext cx="10953750" cy="9525"/>
          </a:xfrm>
          <a:prstGeom prst="rect">
            <a:avLst/>
          </a:prstGeom>
          <a:solidFill>
            <a:srgbClr val="2A3440"/>
          </a:solidFill>
          <a:ln/>
        </p:spPr>
      </p:sp>
      <p:sp>
        <p:nvSpPr>
          <p:cNvPr id="48" name="Text 46"/>
          <p:cNvSpPr/>
          <p:nvPr/>
        </p:nvSpPr>
        <p:spPr>
          <a:xfrm>
            <a:off x="838200" y="4026781"/>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Nvidia</a:t>
            </a:r>
            <a:endParaRPr lang="en-US" sz="1500" dirty="0">
              <a:latin typeface="Microsoft YaHei" pitchFamily="34" charset="0"/>
              <a:ea typeface="Microsoft YaHei" pitchFamily="34" charset="-122"/>
              <a:cs typeface="Microsoft YaHei" pitchFamily="34" charset="-120"/>
            </a:endParaRPr>
          </a:p>
        </p:txBody>
      </p:sp>
      <p:sp>
        <p:nvSpPr>
          <p:cNvPr id="49" name="Text 47"/>
          <p:cNvSpPr/>
          <p:nvPr/>
        </p:nvSpPr>
        <p:spPr>
          <a:xfrm>
            <a:off x="3751195" y="4044746"/>
            <a:ext cx="8440805"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Guarantee on a campus leased to OpenAI, up to</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0" y="3925591"/>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105</a:t>
            </a:r>
            <a:endParaRPr lang="en-US" sz="2700" dirty="0">
              <a:latin typeface="Georgia" pitchFamily="34" charset="0"/>
              <a:ea typeface="Microsoft YaHei" pitchFamily="34" charset="-122"/>
              <a:cs typeface="Georgia" pitchFamily="34" charset="-120"/>
            </a:endParaRPr>
          </a:p>
        </p:txBody>
      </p:sp>
      <p:sp>
        <p:nvSpPr>
          <p:cNvPr id="51" name="Shape 49"/>
          <p:cNvSpPr/>
          <p:nvPr/>
        </p:nvSpPr>
        <p:spPr>
          <a:xfrm>
            <a:off x="619125" y="5286375"/>
            <a:ext cx="10953750" cy="9525"/>
          </a:xfrm>
          <a:prstGeom prst="rect">
            <a:avLst/>
          </a:prstGeom>
          <a:solidFill>
            <a:srgbClr val="2A3440"/>
          </a:solidFill>
          <a:ln/>
        </p:spPr>
      </p:sp>
      <p:sp>
        <p:nvSpPr>
          <p:cNvPr id="52" name="Text 50"/>
          <p:cNvSpPr/>
          <p:nvPr/>
        </p:nvSpPr>
        <p:spPr>
          <a:xfrm>
            <a:off x="838200" y="4798306"/>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Anthropic</a:t>
            </a:r>
            <a:endParaRPr lang="en-US" sz="1500" dirty="0">
              <a:latin typeface="Microsoft YaHei" pitchFamily="34" charset="0"/>
              <a:ea typeface="Microsoft YaHei" pitchFamily="34" charset="-122"/>
              <a:cs typeface="Microsoft YaHei" pitchFamily="34" charset="-120"/>
            </a:endParaRPr>
          </a:p>
        </p:txBody>
      </p:sp>
      <p:sp>
        <p:nvSpPr>
          <p:cNvPr id="53" name="Text 51"/>
          <p:cNvSpPr/>
          <p:nvPr/>
        </p:nvSpPr>
        <p:spPr>
          <a:xfrm>
            <a:off x="3751195" y="4816271"/>
            <a:ext cx="8440805"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Future compute obligations (prospectus seen by Reuters)</a:t>
            </a:r>
            <a:endParaRPr lang="en-US" sz="1275" dirty="0">
              <a:latin typeface="Microsoft YaHei" pitchFamily="34" charset="0"/>
              <a:ea typeface="Microsoft YaHei" pitchFamily="34" charset="-122"/>
              <a:cs typeface="Microsoft YaHei" pitchFamily="34" charset="-120"/>
            </a:endParaRPr>
          </a:p>
        </p:txBody>
      </p:sp>
      <p:sp>
        <p:nvSpPr>
          <p:cNvPr id="54" name="Text 52"/>
          <p:cNvSpPr/>
          <p:nvPr/>
        </p:nvSpPr>
        <p:spPr>
          <a:xfrm>
            <a:off x="0" y="4697116"/>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518</a:t>
            </a:r>
            <a:endParaRPr lang="en-US" sz="2700" dirty="0">
              <a:latin typeface="Georgia" pitchFamily="34" charset="0"/>
              <a:ea typeface="Microsoft YaHei" pitchFamily="34" charset="-122"/>
              <a:cs typeface="Georgia" pitchFamily="34" charset="-120"/>
            </a:endParaRPr>
          </a:p>
        </p:txBody>
      </p:sp>
      <p:sp>
        <p:nvSpPr>
          <p:cNvPr id="55" name="Shape 53"/>
          <p:cNvSpPr/>
          <p:nvPr/>
        </p:nvSpPr>
        <p:spPr>
          <a:xfrm>
            <a:off x="619125" y="5295900"/>
            <a:ext cx="10953750" cy="762000"/>
          </a:xfrm>
          <a:prstGeom prst="rect">
            <a:avLst/>
          </a:prstGeom>
          <a:solidFill>
            <a:srgbClr val="2A241B"/>
          </a:solidFill>
          <a:ln/>
        </p:spPr>
      </p:sp>
      <p:sp>
        <p:nvSpPr>
          <p:cNvPr id="56" name="Shape 54"/>
          <p:cNvSpPr/>
          <p:nvPr/>
        </p:nvSpPr>
        <p:spPr>
          <a:xfrm>
            <a:off x="619125" y="5295900"/>
            <a:ext cx="28575" cy="762000"/>
          </a:xfrm>
          <a:prstGeom prst="rect">
            <a:avLst/>
          </a:prstGeom>
          <a:solidFill>
            <a:srgbClr val="F0A63C"/>
          </a:solidFill>
          <a:ln/>
        </p:spPr>
      </p:sp>
      <p:sp>
        <p:nvSpPr>
          <p:cNvPr id="57" name="Shape 55"/>
          <p:cNvSpPr/>
          <p:nvPr/>
        </p:nvSpPr>
        <p:spPr>
          <a:xfrm>
            <a:off x="619125" y="6057900"/>
            <a:ext cx="10953750" cy="9525"/>
          </a:xfrm>
          <a:prstGeom prst="rect">
            <a:avLst/>
          </a:prstGeom>
          <a:solidFill>
            <a:srgbClr val="2A3440"/>
          </a:solidFill>
          <a:ln/>
        </p:spPr>
      </p:sp>
      <p:sp>
        <p:nvSpPr>
          <p:cNvPr id="58" name="Text 56"/>
          <p:cNvSpPr/>
          <p:nvPr/>
        </p:nvSpPr>
        <p:spPr>
          <a:xfrm>
            <a:off x="838200" y="5569831"/>
            <a:ext cx="11353800" cy="228600"/>
          </a:xfrm>
          <a:prstGeom prst="rect">
            <a:avLst/>
          </a:prstGeom>
          <a:noFill/>
          <a:ln/>
        </p:spPr>
        <p:txBody>
          <a:bodyPr wrap="none" lIns="0" tIns="0" rIns="0" bIns="0" rtlCol="0" anchor="t"/>
          <a:lstStyle/>
          <a:p>
            <a:pPr algn="l" indent="0" marL="0">
              <a:buNone/>
            </a:pPr>
            <a:r>
              <a:rPr lang="en-US" sz="1500" b="1" dirty="0">
                <a:solidFill>
                  <a:srgbClr val="F0A63C"/>
                </a:solidFill>
                <a:latin typeface="Microsoft YaHei" pitchFamily="34" charset="0"/>
                <a:ea typeface="Microsoft YaHei" pitchFamily="34" charset="-122"/>
                <a:cs typeface="Microsoft YaHei" pitchFamily="34" charset="-120"/>
              </a:rPr>
              <a:t>Four cloud backlogs</a:t>
            </a:r>
            <a:endParaRPr lang="en-US" sz="1500" dirty="0">
              <a:latin typeface="Microsoft YaHei" pitchFamily="34" charset="0"/>
              <a:ea typeface="Microsoft YaHei" pitchFamily="34" charset="-122"/>
              <a:cs typeface="Microsoft YaHei" pitchFamily="34" charset="-120"/>
            </a:endParaRPr>
          </a:p>
        </p:txBody>
      </p:sp>
      <p:sp>
        <p:nvSpPr>
          <p:cNvPr id="59" name="Text 57"/>
          <p:cNvSpPr/>
          <p:nvPr/>
        </p:nvSpPr>
        <p:spPr>
          <a:xfrm>
            <a:off x="3751195" y="5587796"/>
            <a:ext cx="8440805"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May share customers, so they do not add up</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0" y="5468641"/>
            <a:ext cx="11353800" cy="411480"/>
          </a:xfrm>
          <a:prstGeom prst="rect">
            <a:avLst/>
          </a:prstGeom>
          <a:noFill/>
          <a:ln/>
        </p:spPr>
        <p:txBody>
          <a:bodyPr wrap="none" lIns="0" tIns="0" rIns="0" bIns="0" rtlCol="0" anchor="t"/>
          <a:lstStyle/>
          <a:p>
            <a:pPr algn="r" indent="0" marL="0">
              <a:buNone/>
            </a:pPr>
            <a:r>
              <a:rPr lang="en-US" sz="2700" dirty="0">
                <a:solidFill>
                  <a:srgbClr val="F0A63C"/>
                </a:solidFill>
                <a:latin typeface="Georgia" pitchFamily="34" charset="0"/>
                <a:ea typeface="Microsoft YaHei" pitchFamily="34" charset="-122"/>
                <a:cs typeface="Georgia" pitchFamily="34" charset="-120"/>
              </a:rPr>
              <a:t>2,352</a:t>
            </a:r>
            <a:endParaRPr lang="en-US" sz="2700" dirty="0">
              <a:latin typeface="Georgia" pitchFamily="34" charset="0"/>
              <a:ea typeface="Microsoft YaHei" pitchFamily="34" charset="-122"/>
              <a:cs typeface="Georgia" pitchFamily="34" charset="-120"/>
            </a:endParaRPr>
          </a:p>
        </p:txBody>
      </p:sp>
      <p:sp>
        <p:nvSpPr>
          <p:cNvPr id="61" name="Text 59"/>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Microsoft 10-K, Amazon 10-Qs, Nvidia CFO commentary (Apr to Aug 2026), Reuters (Sep 2026), research team analysis</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Suppliers win: Nvidia data center sales up 117%</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72294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Nvidia data center revenue</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76771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$bn</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7219950" cy="9525"/>
          </a:xfrm>
          <a:prstGeom prst="rect">
            <a:avLst/>
          </a:prstGeom>
          <a:solidFill>
            <a:srgbClr val="2A3440"/>
          </a:solidFill>
          <a:ln/>
        </p:spPr>
      </p:sp>
      <p:sp>
        <p:nvSpPr>
          <p:cNvPr id="36" name="Shape 34"/>
          <p:cNvSpPr/>
          <p:nvPr/>
        </p:nvSpPr>
        <p:spPr>
          <a:xfrm>
            <a:off x="857250" y="5715000"/>
            <a:ext cx="6743700" cy="9525"/>
          </a:xfrm>
          <a:prstGeom prst="rect">
            <a:avLst/>
          </a:prstGeom>
          <a:solidFill>
            <a:srgbClr val="2A3440"/>
          </a:solidFill>
          <a:ln/>
        </p:spPr>
      </p:sp>
      <p:sp>
        <p:nvSpPr>
          <p:cNvPr id="37" name="Shape 35"/>
          <p:cNvSpPr/>
          <p:nvPr/>
        </p:nvSpPr>
        <p:spPr>
          <a:xfrm>
            <a:off x="968521" y="4960363"/>
            <a:ext cx="451828" cy="754637"/>
          </a:xfrm>
          <a:prstGeom prst="rect">
            <a:avLst/>
          </a:prstGeom>
          <a:solidFill>
            <a:srgbClr val="56677A"/>
          </a:solidFill>
          <a:ln/>
        </p:spPr>
      </p:sp>
      <p:sp>
        <p:nvSpPr>
          <p:cNvPr id="38" name="Text 36"/>
          <p:cNvSpPr/>
          <p:nvPr/>
        </p:nvSpPr>
        <p:spPr>
          <a:xfrm>
            <a:off x="0" y="4755875"/>
            <a:ext cx="23888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22.6</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0" y="5796262"/>
            <a:ext cx="23888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FY25Q1</a:t>
            </a:r>
            <a:endParaRPr lang="en-US" sz="1050" dirty="0">
              <a:latin typeface="Microsoft YaHei" pitchFamily="34" charset="0"/>
              <a:ea typeface="Microsoft YaHei" pitchFamily="34" charset="-122"/>
              <a:cs typeface="Microsoft YaHei" pitchFamily="34" charset="-120"/>
            </a:endParaRPr>
          </a:p>
        </p:txBody>
      </p:sp>
      <p:sp>
        <p:nvSpPr>
          <p:cNvPr id="40" name="Shape 38"/>
          <p:cNvSpPr/>
          <p:nvPr/>
        </p:nvSpPr>
        <p:spPr>
          <a:xfrm>
            <a:off x="1642891" y="4836816"/>
            <a:ext cx="451828" cy="878184"/>
          </a:xfrm>
          <a:prstGeom prst="rect">
            <a:avLst/>
          </a:prstGeom>
          <a:solidFill>
            <a:srgbClr val="56677A"/>
          </a:solidFill>
          <a:ln/>
        </p:spPr>
      </p:sp>
      <p:sp>
        <p:nvSpPr>
          <p:cNvPr id="41" name="Text 39"/>
          <p:cNvSpPr/>
          <p:nvPr/>
        </p:nvSpPr>
        <p:spPr>
          <a:xfrm>
            <a:off x="0" y="4632328"/>
            <a:ext cx="37376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26.3</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0" y="5796262"/>
            <a:ext cx="37376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FY25Q2</a:t>
            </a:r>
            <a:endParaRPr lang="en-US" sz="1050" dirty="0">
              <a:latin typeface="Microsoft YaHei" pitchFamily="34" charset="0"/>
              <a:ea typeface="Microsoft YaHei" pitchFamily="34" charset="-122"/>
              <a:cs typeface="Microsoft YaHei" pitchFamily="34" charset="-120"/>
            </a:endParaRPr>
          </a:p>
        </p:txBody>
      </p:sp>
      <p:sp>
        <p:nvSpPr>
          <p:cNvPr id="43" name="Shape 41"/>
          <p:cNvSpPr/>
          <p:nvPr/>
        </p:nvSpPr>
        <p:spPr>
          <a:xfrm>
            <a:off x="2317261" y="4686557"/>
            <a:ext cx="451828" cy="1028443"/>
          </a:xfrm>
          <a:prstGeom prst="rect">
            <a:avLst/>
          </a:prstGeom>
          <a:solidFill>
            <a:srgbClr val="56677A"/>
          </a:solidFill>
          <a:ln/>
        </p:spPr>
      </p:sp>
      <p:sp>
        <p:nvSpPr>
          <p:cNvPr id="44" name="Text 42"/>
          <p:cNvSpPr/>
          <p:nvPr/>
        </p:nvSpPr>
        <p:spPr>
          <a:xfrm>
            <a:off x="0" y="4482069"/>
            <a:ext cx="50863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30.8</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0" y="5796262"/>
            <a:ext cx="50863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FY25Q3</a:t>
            </a:r>
            <a:endParaRPr lang="en-US" sz="1050" dirty="0">
              <a:latin typeface="Microsoft YaHei" pitchFamily="34" charset="0"/>
              <a:ea typeface="Microsoft YaHei" pitchFamily="34" charset="-122"/>
              <a:cs typeface="Microsoft YaHei" pitchFamily="34" charset="-120"/>
            </a:endParaRPr>
          </a:p>
        </p:txBody>
      </p:sp>
      <p:sp>
        <p:nvSpPr>
          <p:cNvPr id="46" name="Shape 44"/>
          <p:cNvSpPr/>
          <p:nvPr/>
        </p:nvSpPr>
        <p:spPr>
          <a:xfrm>
            <a:off x="2991631" y="4526280"/>
            <a:ext cx="451828" cy="1188720"/>
          </a:xfrm>
          <a:prstGeom prst="rect">
            <a:avLst/>
          </a:prstGeom>
          <a:solidFill>
            <a:srgbClr val="56677A"/>
          </a:solidFill>
          <a:ln/>
        </p:spPr>
      </p:sp>
      <p:sp>
        <p:nvSpPr>
          <p:cNvPr id="47" name="Text 45"/>
          <p:cNvSpPr/>
          <p:nvPr/>
        </p:nvSpPr>
        <p:spPr>
          <a:xfrm>
            <a:off x="0" y="4321792"/>
            <a:ext cx="643509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35.6</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0" y="5796262"/>
            <a:ext cx="643509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FY25Q4</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3666001" y="4409411"/>
            <a:ext cx="451828" cy="1305589"/>
          </a:xfrm>
          <a:prstGeom prst="rect">
            <a:avLst/>
          </a:prstGeom>
          <a:solidFill>
            <a:srgbClr val="56677A"/>
          </a:solidFill>
          <a:ln/>
        </p:spPr>
      </p:sp>
      <p:sp>
        <p:nvSpPr>
          <p:cNvPr id="50" name="Text 48"/>
          <p:cNvSpPr/>
          <p:nvPr/>
        </p:nvSpPr>
        <p:spPr>
          <a:xfrm>
            <a:off x="0" y="4204923"/>
            <a:ext cx="778383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39.1</a:t>
            </a:r>
            <a:endParaRPr lang="en-US" sz="1050" dirty="0">
              <a:latin typeface="Microsoft YaHei" pitchFamily="34" charset="0"/>
              <a:ea typeface="Microsoft YaHei" pitchFamily="34" charset="-122"/>
              <a:cs typeface="Microsoft YaHei" pitchFamily="34" charset="-120"/>
            </a:endParaRPr>
          </a:p>
        </p:txBody>
      </p:sp>
      <p:sp>
        <p:nvSpPr>
          <p:cNvPr id="51" name="Text 49"/>
          <p:cNvSpPr/>
          <p:nvPr/>
        </p:nvSpPr>
        <p:spPr>
          <a:xfrm>
            <a:off x="0" y="5796262"/>
            <a:ext cx="778383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FY26Q1</a:t>
            </a:r>
            <a:endParaRPr lang="en-US" sz="1050" dirty="0">
              <a:latin typeface="Microsoft YaHei" pitchFamily="34" charset="0"/>
              <a:ea typeface="Microsoft YaHei" pitchFamily="34" charset="-122"/>
              <a:cs typeface="Microsoft YaHei" pitchFamily="34" charset="-120"/>
            </a:endParaRPr>
          </a:p>
        </p:txBody>
      </p:sp>
      <p:sp>
        <p:nvSpPr>
          <p:cNvPr id="52" name="Shape 50"/>
          <p:cNvSpPr/>
          <p:nvPr/>
        </p:nvSpPr>
        <p:spPr>
          <a:xfrm>
            <a:off x="4340371" y="4342629"/>
            <a:ext cx="451828" cy="1372371"/>
          </a:xfrm>
          <a:prstGeom prst="rect">
            <a:avLst/>
          </a:prstGeom>
          <a:solidFill>
            <a:srgbClr val="56677A"/>
          </a:solidFill>
          <a:ln/>
        </p:spPr>
      </p:sp>
      <p:sp>
        <p:nvSpPr>
          <p:cNvPr id="53" name="Text 51"/>
          <p:cNvSpPr/>
          <p:nvPr/>
        </p:nvSpPr>
        <p:spPr>
          <a:xfrm>
            <a:off x="0" y="4138141"/>
            <a:ext cx="91325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41.1</a:t>
            </a:r>
            <a:endParaRPr lang="en-US" sz="1050" dirty="0">
              <a:latin typeface="Microsoft YaHei" pitchFamily="34" charset="0"/>
              <a:ea typeface="Microsoft YaHei" pitchFamily="34" charset="-122"/>
              <a:cs typeface="Microsoft YaHei" pitchFamily="34" charset="-120"/>
            </a:endParaRPr>
          </a:p>
        </p:txBody>
      </p:sp>
      <p:sp>
        <p:nvSpPr>
          <p:cNvPr id="54" name="Text 52"/>
          <p:cNvSpPr/>
          <p:nvPr/>
        </p:nvSpPr>
        <p:spPr>
          <a:xfrm>
            <a:off x="0" y="5796262"/>
            <a:ext cx="91325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FY26Q2</a:t>
            </a:r>
            <a:endParaRPr lang="en-US" sz="1050" dirty="0">
              <a:latin typeface="Microsoft YaHei" pitchFamily="34" charset="0"/>
              <a:ea typeface="Microsoft YaHei" pitchFamily="34" charset="-122"/>
              <a:cs typeface="Microsoft YaHei" pitchFamily="34" charset="-120"/>
            </a:endParaRPr>
          </a:p>
        </p:txBody>
      </p:sp>
      <p:sp>
        <p:nvSpPr>
          <p:cNvPr id="55" name="Shape 53"/>
          <p:cNvSpPr/>
          <p:nvPr/>
        </p:nvSpPr>
        <p:spPr>
          <a:xfrm>
            <a:off x="5014741" y="4005380"/>
            <a:ext cx="451828" cy="1709620"/>
          </a:xfrm>
          <a:prstGeom prst="rect">
            <a:avLst/>
          </a:prstGeom>
          <a:solidFill>
            <a:srgbClr val="56677A"/>
          </a:solidFill>
          <a:ln/>
        </p:spPr>
      </p:sp>
      <p:sp>
        <p:nvSpPr>
          <p:cNvPr id="56" name="Text 54"/>
          <p:cNvSpPr/>
          <p:nvPr/>
        </p:nvSpPr>
        <p:spPr>
          <a:xfrm>
            <a:off x="0" y="3800892"/>
            <a:ext cx="104813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51.2</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0" y="5796262"/>
            <a:ext cx="104813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FY26Q3</a:t>
            </a:r>
            <a:endParaRPr lang="en-US" sz="1050" dirty="0">
              <a:latin typeface="Microsoft YaHei" pitchFamily="34" charset="0"/>
              <a:ea typeface="Microsoft YaHei" pitchFamily="34" charset="-122"/>
              <a:cs typeface="Microsoft YaHei" pitchFamily="34" charset="-120"/>
            </a:endParaRPr>
          </a:p>
        </p:txBody>
      </p:sp>
      <p:sp>
        <p:nvSpPr>
          <p:cNvPr id="58" name="Shape 56"/>
          <p:cNvSpPr/>
          <p:nvPr/>
        </p:nvSpPr>
        <p:spPr>
          <a:xfrm>
            <a:off x="5689111" y="3634740"/>
            <a:ext cx="451828" cy="2080260"/>
          </a:xfrm>
          <a:prstGeom prst="rect">
            <a:avLst/>
          </a:prstGeom>
          <a:solidFill>
            <a:srgbClr val="56677A"/>
          </a:solidFill>
          <a:ln/>
        </p:spPr>
      </p:sp>
      <p:sp>
        <p:nvSpPr>
          <p:cNvPr id="59" name="Text 57"/>
          <p:cNvSpPr/>
          <p:nvPr/>
        </p:nvSpPr>
        <p:spPr>
          <a:xfrm>
            <a:off x="0" y="3430252"/>
            <a:ext cx="118300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62.3</a:t>
            </a:r>
            <a:endParaRPr lang="en-US" sz="1050" dirty="0">
              <a:latin typeface="Microsoft YaHei" pitchFamily="34" charset="0"/>
              <a:ea typeface="Microsoft YaHei" pitchFamily="34" charset="-122"/>
              <a:cs typeface="Microsoft YaHei" pitchFamily="34" charset="-120"/>
            </a:endParaRPr>
          </a:p>
        </p:txBody>
      </p:sp>
      <p:sp>
        <p:nvSpPr>
          <p:cNvPr id="60" name="Text 58"/>
          <p:cNvSpPr/>
          <p:nvPr/>
        </p:nvSpPr>
        <p:spPr>
          <a:xfrm>
            <a:off x="0" y="5796262"/>
            <a:ext cx="118300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FY26Q4</a:t>
            </a:r>
            <a:endParaRPr lang="en-US" sz="1050" dirty="0">
              <a:latin typeface="Microsoft YaHei" pitchFamily="34" charset="0"/>
              <a:ea typeface="Microsoft YaHei" pitchFamily="34" charset="-122"/>
              <a:cs typeface="Microsoft YaHei" pitchFamily="34" charset="-120"/>
            </a:endParaRPr>
          </a:p>
        </p:txBody>
      </p:sp>
      <p:sp>
        <p:nvSpPr>
          <p:cNvPr id="61" name="Shape 59"/>
          <p:cNvSpPr/>
          <p:nvPr/>
        </p:nvSpPr>
        <p:spPr>
          <a:xfrm>
            <a:off x="6363481" y="3200657"/>
            <a:ext cx="451828" cy="2514343"/>
          </a:xfrm>
          <a:prstGeom prst="rect">
            <a:avLst/>
          </a:prstGeom>
          <a:solidFill>
            <a:srgbClr val="56677A"/>
          </a:solidFill>
          <a:ln/>
        </p:spPr>
      </p:sp>
      <p:sp>
        <p:nvSpPr>
          <p:cNvPr id="62" name="Text 60"/>
          <p:cNvSpPr/>
          <p:nvPr/>
        </p:nvSpPr>
        <p:spPr>
          <a:xfrm>
            <a:off x="986790" y="2996169"/>
            <a:ext cx="112052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75.3</a:t>
            </a:r>
            <a:endParaRPr lang="en-US" sz="1050" dirty="0">
              <a:latin typeface="Microsoft YaHei" pitchFamily="34" charset="0"/>
              <a:ea typeface="Microsoft YaHei" pitchFamily="34" charset="-122"/>
              <a:cs typeface="Microsoft YaHei" pitchFamily="34" charset="-120"/>
            </a:endParaRPr>
          </a:p>
        </p:txBody>
      </p:sp>
      <p:sp>
        <p:nvSpPr>
          <p:cNvPr id="63" name="Text 61"/>
          <p:cNvSpPr/>
          <p:nvPr/>
        </p:nvSpPr>
        <p:spPr>
          <a:xfrm>
            <a:off x="986790" y="5796262"/>
            <a:ext cx="112052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FY27Q1</a:t>
            </a:r>
            <a:endParaRPr lang="en-US" sz="1050" dirty="0">
              <a:latin typeface="Microsoft YaHei" pitchFamily="34" charset="0"/>
              <a:ea typeface="Microsoft YaHei" pitchFamily="34" charset="-122"/>
              <a:cs typeface="Microsoft YaHei" pitchFamily="34" charset="-120"/>
            </a:endParaRPr>
          </a:p>
        </p:txBody>
      </p:sp>
      <p:sp>
        <p:nvSpPr>
          <p:cNvPr id="64" name="Shape 62"/>
          <p:cNvSpPr/>
          <p:nvPr/>
        </p:nvSpPr>
        <p:spPr>
          <a:xfrm>
            <a:off x="7037851" y="2743200"/>
            <a:ext cx="451828" cy="2971800"/>
          </a:xfrm>
          <a:prstGeom prst="rect">
            <a:avLst/>
          </a:prstGeom>
          <a:solidFill>
            <a:srgbClr val="F0A63C"/>
          </a:solidFill>
          <a:ln/>
        </p:spPr>
      </p:sp>
      <p:sp>
        <p:nvSpPr>
          <p:cNvPr id="65" name="Text 63"/>
          <p:cNvSpPr/>
          <p:nvPr/>
        </p:nvSpPr>
        <p:spPr>
          <a:xfrm>
            <a:off x="2335530" y="2538712"/>
            <a:ext cx="9856470" cy="160020"/>
          </a:xfrm>
          <a:prstGeom prst="rect">
            <a:avLst/>
          </a:prstGeom>
          <a:noFill/>
          <a:ln/>
        </p:spPr>
        <p:txBody>
          <a:bodyPr wrap="none" lIns="0" tIns="0" rIns="0" bIns="0" rtlCol="0" anchor="t"/>
          <a:lstStyle/>
          <a:p>
            <a:pPr algn="ctr" indent="0" marL="0">
              <a:buNone/>
            </a:pPr>
            <a:r>
              <a:rPr lang="en-US" sz="1050" b="1" dirty="0">
                <a:solidFill>
                  <a:srgbClr val="F0A63C"/>
                </a:solidFill>
                <a:latin typeface="Microsoft YaHei" pitchFamily="34" charset="0"/>
                <a:ea typeface="Microsoft YaHei" pitchFamily="34" charset="-122"/>
                <a:cs typeface="Microsoft YaHei" pitchFamily="34" charset="-120"/>
              </a:rPr>
              <a:t>89.0</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2335530" y="5796262"/>
            <a:ext cx="98564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FY27Q2</a:t>
            </a:r>
            <a:endParaRPr lang="en-US" sz="1050" dirty="0">
              <a:latin typeface="Microsoft YaHei" pitchFamily="34" charset="0"/>
              <a:ea typeface="Microsoft YaHei" pitchFamily="34" charset="-122"/>
              <a:cs typeface="Microsoft YaHei" pitchFamily="34" charset="-120"/>
            </a:endParaRPr>
          </a:p>
        </p:txBody>
      </p:sp>
      <p:sp>
        <p:nvSpPr>
          <p:cNvPr id="67" name="Shape 65"/>
          <p:cNvSpPr/>
          <p:nvPr/>
        </p:nvSpPr>
        <p:spPr>
          <a:xfrm>
            <a:off x="4566285" y="2362200"/>
            <a:ext cx="2697480" cy="1713547"/>
          </a:xfrm>
          <a:custGeom>
            <a:avLst/>
            <a:gdLst/>
            <a:ahLst/>
            <a:cxnLst/>
            <a:rect l="l" t="t" r="r" b="b"/>
            <a:pathLst>
              <a:path w="2697480" h="1713547">
                <a:moveTo>
                  <a:pt x="0" y="1713547"/>
                </a:moveTo>
                <a:lnTo>
                  <a:pt x="0" y="0"/>
                </a:lnTo>
                <a:lnTo>
                  <a:pt x="2697480" y="0"/>
                </a:lnTo>
                <a:lnTo>
                  <a:pt x="2697480" y="114300"/>
                </a:lnTo>
              </a:path>
            </a:pathLst>
          </a:custGeom>
          <a:noFill/>
          <a:ln w="14288">
            <a:solidFill>
              <a:srgbClr val="2FA97C"/>
            </a:solidFill>
            <a:prstDash val="solid"/>
          </a:ln>
        </p:spPr>
      </p:sp>
      <p:sp>
        <p:nvSpPr>
          <p:cNvPr id="68" name="Text 66"/>
          <p:cNvSpPr/>
          <p:nvPr/>
        </p:nvSpPr>
        <p:spPr>
          <a:xfrm>
            <a:off x="0" y="2139385"/>
            <a:ext cx="11830050" cy="182880"/>
          </a:xfrm>
          <a:prstGeom prst="rect">
            <a:avLst/>
          </a:prstGeom>
          <a:noFill/>
          <a:ln/>
        </p:spPr>
        <p:txBody>
          <a:bodyPr wrap="none" lIns="0" tIns="0" rIns="0" bIns="0" rtlCol="0" anchor="t"/>
          <a:lstStyle/>
          <a:p>
            <a:pPr algn="ctr" indent="0" marL="0">
              <a:buNone/>
            </a:pPr>
            <a:r>
              <a:rPr lang="en-US" sz="1200" b="1" dirty="0">
                <a:solidFill>
                  <a:srgbClr val="2FA97C"/>
                </a:solidFill>
                <a:latin typeface="Microsoft YaHei" pitchFamily="34" charset="0"/>
                <a:ea typeface="Microsoft YaHei" pitchFamily="34" charset="-122"/>
                <a:cs typeface="Microsoft YaHei" pitchFamily="34" charset="-120"/>
              </a:rPr>
              <a:t>▲ 117%</a:t>
            </a:r>
            <a:endParaRPr lang="en-US" sz="1200" dirty="0">
              <a:latin typeface="Microsoft YaHei" pitchFamily="34" charset="0"/>
              <a:ea typeface="Microsoft YaHei" pitchFamily="34" charset="-122"/>
              <a:cs typeface="Microsoft YaHei" pitchFamily="34" charset="-120"/>
            </a:endParaRPr>
          </a:p>
        </p:txBody>
      </p:sp>
      <p:sp>
        <p:nvSpPr>
          <p:cNvPr id="69" name="Shape 67"/>
          <p:cNvSpPr/>
          <p:nvPr/>
        </p:nvSpPr>
        <p:spPr>
          <a:xfrm>
            <a:off x="8005763" y="1452563"/>
            <a:ext cx="3571875" cy="1463675"/>
          </a:xfrm>
          <a:prstGeom prst="rect">
            <a:avLst/>
          </a:prstGeom>
          <a:solidFill>
            <a:srgbClr val="171C22"/>
          </a:solidFill>
          <a:ln w="9525">
            <a:solidFill>
              <a:srgbClr val="2A3440"/>
            </a:solidFill>
            <a:prstDash val="solid"/>
          </a:ln>
        </p:spPr>
      </p:sp>
      <p:sp>
        <p:nvSpPr>
          <p:cNvPr id="70" name="Text 68"/>
          <p:cNvSpPr/>
          <p:nvPr/>
        </p:nvSpPr>
        <p:spPr>
          <a:xfrm>
            <a:off x="8172450" y="1547750"/>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Broadcom AI chip revenue, one quarter</a:t>
            </a:r>
            <a:endParaRPr lang="en-US" sz="975" dirty="0">
              <a:latin typeface="Microsoft YaHei" pitchFamily="34" charset="0"/>
              <a:ea typeface="Microsoft YaHei" pitchFamily="34" charset="-122"/>
              <a:cs typeface="Microsoft YaHei" pitchFamily="34" charset="-120"/>
            </a:endParaRPr>
          </a:p>
        </p:txBody>
      </p:sp>
      <p:sp>
        <p:nvSpPr>
          <p:cNvPr id="71" name="Shape 69"/>
          <p:cNvSpPr/>
          <p:nvPr/>
        </p:nvSpPr>
        <p:spPr>
          <a:xfrm>
            <a:off x="8010525" y="1781175"/>
            <a:ext cx="3562350" cy="9525"/>
          </a:xfrm>
          <a:prstGeom prst="rect">
            <a:avLst/>
          </a:prstGeom>
          <a:solidFill>
            <a:srgbClr val="2A3440"/>
          </a:solidFill>
          <a:ln/>
        </p:spPr>
      </p:sp>
      <p:sp>
        <p:nvSpPr>
          <p:cNvPr id="72" name="Text 70"/>
          <p:cNvSpPr/>
          <p:nvPr/>
        </p:nvSpPr>
        <p:spPr>
          <a:xfrm>
            <a:off x="8172450" y="1924740"/>
            <a:ext cx="4019550" cy="388620"/>
          </a:xfrm>
          <a:prstGeom prst="rect">
            <a:avLst/>
          </a:prstGeom>
          <a:noFill/>
          <a:ln/>
        </p:spPr>
        <p:txBody>
          <a:bodyPr wrap="none" lIns="0" tIns="0" rIns="0" bIns="0" rtlCol="0" anchor="t"/>
          <a:lstStyle/>
          <a:p>
            <a:pPr algn="l" indent="0" marL="0">
              <a:buNone/>
            </a:pPr>
            <a:r>
              <a:rPr lang="en-US" sz="2550" dirty="0">
                <a:solidFill>
                  <a:srgbClr val="F2EFE8"/>
                </a:solidFill>
                <a:latin typeface="Georgia" pitchFamily="34" charset="0"/>
                <a:ea typeface="Microsoft YaHei" pitchFamily="34" charset="-122"/>
                <a:cs typeface="Georgia" pitchFamily="34" charset="-120"/>
              </a:rPr>
              <a:t>$16.7bn</a:t>
            </a:r>
            <a:endParaRPr lang="en-US" sz="2550" dirty="0">
              <a:latin typeface="Georgia" pitchFamily="34" charset="0"/>
              <a:ea typeface="Microsoft YaHei" pitchFamily="34" charset="-122"/>
              <a:cs typeface="Georgia" pitchFamily="34" charset="-120"/>
            </a:endParaRPr>
          </a:p>
        </p:txBody>
      </p:sp>
      <p:sp>
        <p:nvSpPr>
          <p:cNvPr id="73" name="Text 71"/>
          <p:cNvSpPr/>
          <p:nvPr/>
        </p:nvSpPr>
        <p:spPr>
          <a:xfrm>
            <a:off x="9410340" y="2055106"/>
            <a:ext cx="2781660"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74" name="Text 72"/>
          <p:cNvSpPr/>
          <p:nvPr/>
        </p:nvSpPr>
        <p:spPr>
          <a:xfrm>
            <a:off x="8172450" y="234857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Up 221%</a:t>
            </a:r>
            <a:endParaRPr lang="en-US" sz="1125" dirty="0">
              <a:latin typeface="Microsoft YaHei" pitchFamily="34" charset="0"/>
              <a:ea typeface="Microsoft YaHei" pitchFamily="34" charset="-122"/>
              <a:cs typeface="Microsoft YaHei" pitchFamily="34" charset="-120"/>
            </a:endParaRPr>
          </a:p>
        </p:txBody>
      </p:sp>
      <p:sp>
        <p:nvSpPr>
          <p:cNvPr id="75" name="Shape 73"/>
          <p:cNvSpPr/>
          <p:nvPr/>
        </p:nvSpPr>
        <p:spPr>
          <a:xfrm>
            <a:off x="8005763" y="3078163"/>
            <a:ext cx="3571875" cy="1463675"/>
          </a:xfrm>
          <a:prstGeom prst="rect">
            <a:avLst/>
          </a:prstGeom>
          <a:solidFill>
            <a:srgbClr val="171C22"/>
          </a:solidFill>
          <a:ln w="9525">
            <a:solidFill>
              <a:srgbClr val="2A3440"/>
            </a:solidFill>
            <a:prstDash val="solid"/>
          </a:ln>
        </p:spPr>
      </p:sp>
      <p:sp>
        <p:nvSpPr>
          <p:cNvPr id="76" name="Text 74"/>
          <p:cNvSpPr/>
          <p:nvPr/>
        </p:nvSpPr>
        <p:spPr>
          <a:xfrm>
            <a:off x="8172450" y="3176525"/>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Micron quarterly revenue</a:t>
            </a:r>
            <a:endParaRPr lang="en-US" sz="975" dirty="0">
              <a:latin typeface="Microsoft YaHei" pitchFamily="34" charset="0"/>
              <a:ea typeface="Microsoft YaHei" pitchFamily="34" charset="-122"/>
              <a:cs typeface="Microsoft YaHei" pitchFamily="34" charset="-120"/>
            </a:endParaRPr>
          </a:p>
        </p:txBody>
      </p:sp>
      <p:sp>
        <p:nvSpPr>
          <p:cNvPr id="77" name="Shape 75"/>
          <p:cNvSpPr/>
          <p:nvPr/>
        </p:nvSpPr>
        <p:spPr>
          <a:xfrm>
            <a:off x="8010525" y="3406775"/>
            <a:ext cx="3562350" cy="9525"/>
          </a:xfrm>
          <a:prstGeom prst="rect">
            <a:avLst/>
          </a:prstGeom>
          <a:solidFill>
            <a:srgbClr val="2A3440"/>
          </a:solidFill>
          <a:ln/>
        </p:spPr>
      </p:sp>
      <p:sp>
        <p:nvSpPr>
          <p:cNvPr id="78" name="Text 76"/>
          <p:cNvSpPr/>
          <p:nvPr/>
        </p:nvSpPr>
        <p:spPr>
          <a:xfrm>
            <a:off x="8172450" y="3553515"/>
            <a:ext cx="4019550" cy="388620"/>
          </a:xfrm>
          <a:prstGeom prst="rect">
            <a:avLst/>
          </a:prstGeom>
          <a:noFill/>
          <a:ln/>
        </p:spPr>
        <p:txBody>
          <a:bodyPr wrap="none" lIns="0" tIns="0" rIns="0" bIns="0" rtlCol="0" anchor="t"/>
          <a:lstStyle/>
          <a:p>
            <a:pPr algn="l" indent="0" marL="0">
              <a:buNone/>
            </a:pPr>
            <a:r>
              <a:rPr lang="en-US" sz="2550" dirty="0">
                <a:solidFill>
                  <a:srgbClr val="F2EFE8"/>
                </a:solidFill>
                <a:latin typeface="Georgia" pitchFamily="34" charset="0"/>
                <a:ea typeface="Microsoft YaHei" pitchFamily="34" charset="-122"/>
                <a:cs typeface="Georgia" pitchFamily="34" charset="-120"/>
              </a:rPr>
              <a:t>$54.2bn</a:t>
            </a:r>
            <a:endParaRPr lang="en-US" sz="2550" dirty="0">
              <a:latin typeface="Georgia" pitchFamily="34" charset="0"/>
              <a:ea typeface="Microsoft YaHei" pitchFamily="34" charset="-122"/>
              <a:cs typeface="Georgia" pitchFamily="34" charset="-120"/>
            </a:endParaRPr>
          </a:p>
        </p:txBody>
      </p:sp>
      <p:sp>
        <p:nvSpPr>
          <p:cNvPr id="79" name="Text 77"/>
          <p:cNvSpPr/>
          <p:nvPr/>
        </p:nvSpPr>
        <p:spPr>
          <a:xfrm>
            <a:off x="9460148" y="3683881"/>
            <a:ext cx="2731852"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80" name="Text 78"/>
          <p:cNvSpPr/>
          <p:nvPr/>
        </p:nvSpPr>
        <p:spPr>
          <a:xfrm>
            <a:off x="8172450" y="396782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Up 379% on memory prices</a:t>
            </a:r>
            <a:endParaRPr lang="en-US" sz="1125" dirty="0">
              <a:latin typeface="Microsoft YaHei" pitchFamily="34" charset="0"/>
              <a:ea typeface="Microsoft YaHei" pitchFamily="34" charset="-122"/>
              <a:cs typeface="Microsoft YaHei" pitchFamily="34" charset="-120"/>
            </a:endParaRPr>
          </a:p>
        </p:txBody>
      </p:sp>
      <p:sp>
        <p:nvSpPr>
          <p:cNvPr id="81" name="Shape 79"/>
          <p:cNvSpPr/>
          <p:nvPr/>
        </p:nvSpPr>
        <p:spPr>
          <a:xfrm>
            <a:off x="8005763" y="4703763"/>
            <a:ext cx="3571875" cy="1463675"/>
          </a:xfrm>
          <a:prstGeom prst="rect">
            <a:avLst/>
          </a:prstGeom>
          <a:solidFill>
            <a:srgbClr val="171C22"/>
          </a:solidFill>
          <a:ln w="9525">
            <a:solidFill>
              <a:srgbClr val="2A3440"/>
            </a:solidFill>
            <a:prstDash val="solid"/>
          </a:ln>
        </p:spPr>
      </p:sp>
      <p:sp>
        <p:nvSpPr>
          <p:cNvPr id="82" name="Text 80"/>
          <p:cNvSpPr/>
          <p:nvPr/>
        </p:nvSpPr>
        <p:spPr>
          <a:xfrm>
            <a:off x="8172450" y="4795775"/>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TSMC 2026 capex budget</a:t>
            </a:r>
            <a:endParaRPr lang="en-US" sz="975" dirty="0">
              <a:latin typeface="Microsoft YaHei" pitchFamily="34" charset="0"/>
              <a:ea typeface="Microsoft YaHei" pitchFamily="34" charset="-122"/>
              <a:cs typeface="Microsoft YaHei" pitchFamily="34" charset="-120"/>
            </a:endParaRPr>
          </a:p>
        </p:txBody>
      </p:sp>
      <p:sp>
        <p:nvSpPr>
          <p:cNvPr id="83" name="Shape 81"/>
          <p:cNvSpPr/>
          <p:nvPr/>
        </p:nvSpPr>
        <p:spPr>
          <a:xfrm>
            <a:off x="8010525" y="5032375"/>
            <a:ext cx="3562350" cy="9525"/>
          </a:xfrm>
          <a:prstGeom prst="rect">
            <a:avLst/>
          </a:prstGeom>
          <a:solidFill>
            <a:srgbClr val="2A3440"/>
          </a:solidFill>
          <a:ln/>
        </p:spPr>
      </p:sp>
      <p:sp>
        <p:nvSpPr>
          <p:cNvPr id="84" name="Text 82"/>
          <p:cNvSpPr/>
          <p:nvPr/>
        </p:nvSpPr>
        <p:spPr>
          <a:xfrm>
            <a:off x="8172450" y="5172765"/>
            <a:ext cx="4019550" cy="388620"/>
          </a:xfrm>
          <a:prstGeom prst="rect">
            <a:avLst/>
          </a:prstGeom>
          <a:noFill/>
          <a:ln/>
        </p:spPr>
        <p:txBody>
          <a:bodyPr wrap="none" lIns="0" tIns="0" rIns="0" bIns="0" rtlCol="0" anchor="t"/>
          <a:lstStyle/>
          <a:p>
            <a:pPr algn="l" indent="0" marL="0">
              <a:buNone/>
            </a:pPr>
            <a:r>
              <a:rPr lang="en-US" sz="2550" dirty="0">
                <a:solidFill>
                  <a:srgbClr val="F2EFE8"/>
                </a:solidFill>
                <a:latin typeface="Georgia" pitchFamily="34" charset="0"/>
                <a:ea typeface="Microsoft YaHei" pitchFamily="34" charset="-122"/>
                <a:cs typeface="Georgia" pitchFamily="34" charset="-120"/>
              </a:rPr>
              <a:t>$60-64bn</a:t>
            </a:r>
            <a:endParaRPr lang="en-US" sz="2550" dirty="0">
              <a:latin typeface="Georgia" pitchFamily="34" charset="0"/>
              <a:ea typeface="Microsoft YaHei" pitchFamily="34" charset="-122"/>
              <a:cs typeface="Georgia" pitchFamily="34" charset="-120"/>
            </a:endParaRPr>
          </a:p>
        </p:txBody>
      </p:sp>
      <p:sp>
        <p:nvSpPr>
          <p:cNvPr id="85" name="Text 83"/>
          <p:cNvSpPr/>
          <p:nvPr/>
        </p:nvSpPr>
        <p:spPr>
          <a:xfrm>
            <a:off x="9707310" y="5303131"/>
            <a:ext cx="2484690"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86" name="Text 84"/>
          <p:cNvSpPr/>
          <p:nvPr/>
        </p:nvSpPr>
        <p:spPr>
          <a:xfrm>
            <a:off x="8172450" y="5596598"/>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Raised from $52-56bn</a:t>
            </a:r>
            <a:endParaRPr lang="en-US" sz="1125" dirty="0">
              <a:latin typeface="Microsoft YaHei" pitchFamily="34" charset="0"/>
              <a:ea typeface="Microsoft YaHei" pitchFamily="34" charset="-122"/>
              <a:cs typeface="Microsoft YaHei" pitchFamily="34" charset="-120"/>
            </a:endParaRPr>
          </a:p>
        </p:txBody>
      </p:sp>
      <p:sp>
        <p:nvSpPr>
          <p:cNvPr id="87" name="Text 85"/>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Nvidia (Aug 2026), Broadcom and Micron (Sep 2026), TSMC (Jul 2026). Nvidia fiscal quarters, FY27Q2 ended July 2026</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pic>
        <p:nvPicPr>
          <p:cNvPr id="31" name="Image 0" descr="preencoded.png">    </p:cNvPr>
          <p:cNvPicPr>
            <a:picLocks noChangeAspect="1"/>
          </p:cNvPicPr>
          <p:nvPr/>
        </p:nvPicPr>
        <p:blipFill>
          <a:blip r:embed="rId1"/>
          <a:srcRect l="25472" r="25472" t="0" b="0"/>
          <a:stretch/>
        </p:blipFill>
        <p:spPr>
          <a:xfrm>
            <a:off x="0" y="304800"/>
            <a:ext cx="5715000" cy="6553200"/>
          </a:xfrm>
          <a:prstGeom prst="rect">
            <a:avLst/>
          </a:prstGeom>
        </p:spPr>
      </p:pic>
      <p:sp>
        <p:nvSpPr>
          <p:cNvPr id="32" name="Text 29"/>
          <p:cNvSpPr/>
          <p:nvPr/>
        </p:nvSpPr>
        <p:spPr>
          <a:xfrm>
            <a:off x="6096000" y="923413"/>
            <a:ext cx="609600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The bottleneck shifts from chips to power</a:t>
            </a:r>
            <a:endParaRPr lang="en-US" sz="2250" dirty="0">
              <a:latin typeface="Georgia" pitchFamily="34" charset="0"/>
              <a:ea typeface="Microsoft YaHei" pitchFamily="34" charset="-122"/>
              <a:cs typeface="Georgia" pitchFamily="34" charset="-120"/>
            </a:endParaRPr>
          </a:p>
        </p:txBody>
      </p:sp>
      <p:sp>
        <p:nvSpPr>
          <p:cNvPr id="33" name="Shape 30"/>
          <p:cNvSpPr/>
          <p:nvPr/>
        </p:nvSpPr>
        <p:spPr>
          <a:xfrm>
            <a:off x="6096000" y="1485900"/>
            <a:ext cx="5486400" cy="9525"/>
          </a:xfrm>
          <a:prstGeom prst="rect">
            <a:avLst/>
          </a:prstGeom>
          <a:solidFill>
            <a:srgbClr val="2A3440"/>
          </a:solidFill>
          <a:ln/>
        </p:spPr>
      </p:sp>
      <p:sp>
        <p:nvSpPr>
          <p:cNvPr id="34" name="Text 31"/>
          <p:cNvSpPr/>
          <p:nvPr/>
        </p:nvSpPr>
        <p:spPr>
          <a:xfrm>
            <a:off x="6096000" y="16528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PJM capacity price per MW-day</a:t>
            </a:r>
            <a:endParaRPr lang="en-US" sz="1050" dirty="0">
              <a:latin typeface="Microsoft YaHei" pitchFamily="34" charset="0"/>
              <a:ea typeface="Microsoft YaHei" pitchFamily="34" charset="-122"/>
              <a:cs typeface="Microsoft YaHei" pitchFamily="34" charset="-120"/>
            </a:endParaRPr>
          </a:p>
        </p:txBody>
      </p:sp>
      <p:sp>
        <p:nvSpPr>
          <p:cNvPr id="35" name="Text 32"/>
          <p:cNvSpPr/>
          <p:nvPr/>
        </p:nvSpPr>
        <p:spPr>
          <a:xfrm>
            <a:off x="6096000" y="1859868"/>
            <a:ext cx="6096000" cy="457200"/>
          </a:xfrm>
          <a:prstGeom prst="rect">
            <a:avLst/>
          </a:prstGeom>
          <a:noFill/>
          <a:ln/>
        </p:spPr>
        <p:txBody>
          <a:bodyPr wrap="none" lIns="0" tIns="0" rIns="0" bIns="0" rtlCol="0" anchor="t"/>
          <a:lstStyle/>
          <a:p>
            <a:pPr algn="l" indent="0" marL="0">
              <a:buNone/>
            </a:pPr>
            <a:r>
              <a:rPr lang="en-US" sz="3000" dirty="0">
                <a:solidFill>
                  <a:srgbClr val="F0A63C"/>
                </a:solidFill>
                <a:latin typeface="Georgia" pitchFamily="34" charset="0"/>
                <a:ea typeface="Microsoft YaHei" pitchFamily="34" charset="-122"/>
                <a:cs typeface="Georgia" pitchFamily="34" charset="-120"/>
              </a:rPr>
              <a:t>$325</a:t>
            </a:r>
            <a:endParaRPr lang="en-US" sz="3000" dirty="0">
              <a:latin typeface="Georgia" pitchFamily="34" charset="0"/>
              <a:ea typeface="Microsoft YaHei" pitchFamily="34" charset="-122"/>
              <a:cs typeface="Georgia" pitchFamily="34" charset="-120"/>
            </a:endParaRPr>
          </a:p>
        </p:txBody>
      </p:sp>
      <p:sp>
        <p:nvSpPr>
          <p:cNvPr id="36" name="Text 33"/>
          <p:cNvSpPr/>
          <p:nvPr/>
        </p:nvSpPr>
        <p:spPr>
          <a:xfrm>
            <a:off x="8953500" y="19580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2028/29 auction, at the cap</a:t>
            </a:r>
            <a:endParaRPr lang="en-US" sz="1125" dirty="0">
              <a:latin typeface="Microsoft YaHei" pitchFamily="34" charset="0"/>
              <a:ea typeface="Microsoft YaHei" pitchFamily="34" charset="-122"/>
              <a:cs typeface="Microsoft YaHei" pitchFamily="34" charset="-120"/>
            </a:endParaRPr>
          </a:p>
        </p:txBody>
      </p:sp>
      <p:sp>
        <p:nvSpPr>
          <p:cNvPr id="37" name="Shape 34"/>
          <p:cNvSpPr/>
          <p:nvPr/>
        </p:nvSpPr>
        <p:spPr>
          <a:xfrm>
            <a:off x="6096000" y="2590800"/>
            <a:ext cx="5486400" cy="9525"/>
          </a:xfrm>
          <a:prstGeom prst="rect">
            <a:avLst/>
          </a:prstGeom>
          <a:solidFill>
            <a:srgbClr val="2A3440"/>
          </a:solidFill>
          <a:ln/>
        </p:spPr>
      </p:sp>
      <p:sp>
        <p:nvSpPr>
          <p:cNvPr id="38" name="Text 35"/>
          <p:cNvSpPr/>
          <p:nvPr/>
        </p:nvSpPr>
        <p:spPr>
          <a:xfrm>
            <a:off x="6096000" y="27577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Short of the reliability target</a:t>
            </a:r>
            <a:endParaRPr lang="en-US" sz="1050" dirty="0">
              <a:latin typeface="Microsoft YaHei" pitchFamily="34" charset="0"/>
              <a:ea typeface="Microsoft YaHei" pitchFamily="34" charset="-122"/>
              <a:cs typeface="Microsoft YaHei" pitchFamily="34" charset="-120"/>
            </a:endParaRPr>
          </a:p>
        </p:txBody>
      </p:sp>
      <p:sp>
        <p:nvSpPr>
          <p:cNvPr id="39" name="Text 36"/>
          <p:cNvSpPr/>
          <p:nvPr/>
        </p:nvSpPr>
        <p:spPr>
          <a:xfrm>
            <a:off x="6096000" y="2964768"/>
            <a:ext cx="6096000" cy="457200"/>
          </a:xfrm>
          <a:prstGeom prst="rect">
            <a:avLst/>
          </a:prstGeom>
          <a:noFill/>
          <a:ln/>
        </p:spPr>
        <p:txBody>
          <a:bodyPr wrap="none" lIns="0" tIns="0" rIns="0" bIns="0" rtlCol="0" anchor="t"/>
          <a:lstStyle/>
          <a:p>
            <a:pPr algn="l" indent="0" marL="0">
              <a:buNone/>
            </a:pPr>
            <a:r>
              <a:rPr lang="en-US" sz="3000" dirty="0">
                <a:solidFill>
                  <a:srgbClr val="F2EFE8"/>
                </a:solidFill>
                <a:latin typeface="Georgia" pitchFamily="34" charset="0"/>
                <a:ea typeface="Microsoft YaHei" pitchFamily="34" charset="-122"/>
                <a:cs typeface="Georgia" pitchFamily="34" charset="-120"/>
              </a:rPr>
              <a:t>6,831 MW</a:t>
            </a:r>
            <a:endParaRPr lang="en-US" sz="3000" dirty="0">
              <a:latin typeface="Georgia" pitchFamily="34" charset="0"/>
              <a:ea typeface="Microsoft YaHei" pitchFamily="34" charset="-122"/>
              <a:cs typeface="Georgia" pitchFamily="34" charset="-120"/>
            </a:endParaRPr>
          </a:p>
        </p:txBody>
      </p:sp>
      <p:sp>
        <p:nvSpPr>
          <p:cNvPr id="40" name="Text 37"/>
          <p:cNvSpPr/>
          <p:nvPr/>
        </p:nvSpPr>
        <p:spPr>
          <a:xfrm>
            <a:off x="8953500" y="30629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Second shortfall in a row</a:t>
            </a:r>
            <a:endParaRPr lang="en-US" sz="1125" dirty="0">
              <a:latin typeface="Microsoft YaHei" pitchFamily="34" charset="0"/>
              <a:ea typeface="Microsoft YaHei" pitchFamily="34" charset="-122"/>
              <a:cs typeface="Microsoft YaHei" pitchFamily="34" charset="-120"/>
            </a:endParaRPr>
          </a:p>
        </p:txBody>
      </p:sp>
      <p:sp>
        <p:nvSpPr>
          <p:cNvPr id="41" name="Shape 38"/>
          <p:cNvSpPr/>
          <p:nvPr/>
        </p:nvSpPr>
        <p:spPr>
          <a:xfrm>
            <a:off x="6096000" y="3695700"/>
            <a:ext cx="5486400" cy="9525"/>
          </a:xfrm>
          <a:prstGeom prst="rect">
            <a:avLst/>
          </a:prstGeom>
          <a:solidFill>
            <a:srgbClr val="2A3440"/>
          </a:solidFill>
          <a:ln/>
        </p:spPr>
      </p:sp>
      <p:sp>
        <p:nvSpPr>
          <p:cNvPr id="42" name="Text 39"/>
          <p:cNvSpPr/>
          <p:nvPr/>
        </p:nvSpPr>
        <p:spPr>
          <a:xfrm>
            <a:off x="6096000" y="38626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Texas</a:t>
            </a:r>
            <a:endParaRPr lang="en-US" sz="1050" dirty="0">
              <a:latin typeface="Microsoft YaHei" pitchFamily="34" charset="0"/>
              <a:ea typeface="Microsoft YaHei" pitchFamily="34" charset="-122"/>
              <a:cs typeface="Microsoft YaHei" pitchFamily="34" charset="-120"/>
            </a:endParaRPr>
          </a:p>
        </p:txBody>
      </p:sp>
      <p:sp>
        <p:nvSpPr>
          <p:cNvPr id="43" name="Text 40"/>
          <p:cNvSpPr/>
          <p:nvPr/>
        </p:nvSpPr>
        <p:spPr>
          <a:xfrm>
            <a:off x="6096000" y="4069668"/>
            <a:ext cx="6096000" cy="457200"/>
          </a:xfrm>
          <a:prstGeom prst="rect">
            <a:avLst/>
          </a:prstGeom>
          <a:noFill/>
          <a:ln/>
        </p:spPr>
        <p:txBody>
          <a:bodyPr wrap="none" lIns="0" tIns="0" rIns="0" bIns="0" rtlCol="0" anchor="t"/>
          <a:lstStyle/>
          <a:p>
            <a:pPr algn="l" indent="0" marL="0">
              <a:buNone/>
            </a:pPr>
            <a:r>
              <a:rPr lang="en-US" sz="3000" dirty="0">
                <a:solidFill>
                  <a:srgbClr val="F2EFE8"/>
                </a:solidFill>
                <a:latin typeface="Georgia" pitchFamily="34" charset="0"/>
                <a:ea typeface="Microsoft YaHei" pitchFamily="34" charset="-122"/>
                <a:cs typeface="Georgia" pitchFamily="34" charset="-120"/>
              </a:rPr>
              <a:t>Paused</a:t>
            </a:r>
            <a:endParaRPr lang="en-US" sz="3000" dirty="0">
              <a:latin typeface="Georgia" pitchFamily="34" charset="0"/>
              <a:ea typeface="Microsoft YaHei" pitchFamily="34" charset="-122"/>
              <a:cs typeface="Georgia" pitchFamily="34" charset="-120"/>
            </a:endParaRPr>
          </a:p>
        </p:txBody>
      </p:sp>
      <p:sp>
        <p:nvSpPr>
          <p:cNvPr id="44" name="Text 41"/>
          <p:cNvSpPr/>
          <p:nvPr/>
        </p:nvSpPr>
        <p:spPr>
          <a:xfrm>
            <a:off x="8953500" y="41678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New data center hookups halted from</a:t>
            </a:r>
            <a:endParaRPr lang="en-US" sz="1125" dirty="0">
              <a:latin typeface="Microsoft YaHei" pitchFamily="34" charset="0"/>
              <a:ea typeface="Microsoft YaHei" pitchFamily="34" charset="-122"/>
              <a:cs typeface="Microsoft YaHei" pitchFamily="34" charset="-120"/>
            </a:endParaRPr>
          </a:p>
        </p:txBody>
      </p:sp>
      <p:sp>
        <p:nvSpPr>
          <p:cNvPr id="45" name="Text 42"/>
          <p:cNvSpPr/>
          <p:nvPr/>
        </p:nvSpPr>
        <p:spPr>
          <a:xfrm>
            <a:off x="8953500" y="43583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August pending an audit</a:t>
            </a:r>
            <a:endParaRPr lang="en-US" sz="1125" dirty="0">
              <a:latin typeface="Microsoft YaHei" pitchFamily="34" charset="0"/>
              <a:ea typeface="Microsoft YaHei" pitchFamily="34" charset="-122"/>
              <a:cs typeface="Microsoft YaHei" pitchFamily="34" charset="-120"/>
            </a:endParaRPr>
          </a:p>
        </p:txBody>
      </p:sp>
      <p:sp>
        <p:nvSpPr>
          <p:cNvPr id="46" name="Shape 43"/>
          <p:cNvSpPr/>
          <p:nvPr/>
        </p:nvSpPr>
        <p:spPr>
          <a:xfrm>
            <a:off x="6096000" y="4800600"/>
            <a:ext cx="5486400" cy="9525"/>
          </a:xfrm>
          <a:prstGeom prst="rect">
            <a:avLst/>
          </a:prstGeom>
          <a:solidFill>
            <a:srgbClr val="2A3440"/>
          </a:solidFill>
          <a:ln/>
        </p:spPr>
      </p:sp>
      <p:sp>
        <p:nvSpPr>
          <p:cNvPr id="47" name="Text 44"/>
          <p:cNvSpPr/>
          <p:nvPr/>
        </p:nvSpPr>
        <p:spPr>
          <a:xfrm>
            <a:off x="6096000" y="49675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Data centers</a:t>
            </a:r>
            <a:pPr algn="l" indent="0" marL="0">
              <a:buNone/>
            </a:pPr>
            <a:r>
              <a:rPr lang="en-US" sz="1050" dirty="0">
                <a:solidFill>
                  <a:srgbClr val="9AA7B4"/>
                </a:solidFill>
                <a:latin typeface="Microsoft YaHei" pitchFamily="34" charset="0"/>
                <a:ea typeface="Microsoft YaHei" pitchFamily="34" charset="-122"/>
                <a:cs typeface="Microsoft YaHei" pitchFamily="34" charset="-120"/>
              </a:rPr>
              <a:t>'</a:t>
            </a:r>
            <a:pPr algn="l" indent="0" marL="0">
              <a:buNone/>
            </a:pPr>
            <a:r>
              <a:rPr lang="en-US" sz="1050" dirty="0">
                <a:solidFill>
                  <a:srgbClr val="9AA7B4"/>
                </a:solidFill>
                <a:latin typeface="Microsoft YaHei" pitchFamily="34" charset="0"/>
                <a:ea typeface="Microsoft YaHei" pitchFamily="34" charset="-122"/>
                <a:cs typeface="Microsoft YaHei" pitchFamily="34" charset="-120"/>
              </a:rPr>
              <a:t> share of US power, 2030</a:t>
            </a:r>
            <a:endParaRPr lang="en-US" sz="1050" dirty="0">
              <a:latin typeface="Microsoft YaHei" pitchFamily="34" charset="0"/>
              <a:ea typeface="Microsoft YaHei" pitchFamily="34" charset="-122"/>
              <a:cs typeface="Microsoft YaHei" pitchFamily="34" charset="-120"/>
            </a:endParaRPr>
          </a:p>
        </p:txBody>
      </p:sp>
      <p:sp>
        <p:nvSpPr>
          <p:cNvPr id="48" name="Text 45"/>
          <p:cNvSpPr/>
          <p:nvPr/>
        </p:nvSpPr>
        <p:spPr>
          <a:xfrm>
            <a:off x="6096000" y="5174568"/>
            <a:ext cx="6096000" cy="457200"/>
          </a:xfrm>
          <a:prstGeom prst="rect">
            <a:avLst/>
          </a:prstGeom>
          <a:noFill/>
          <a:ln/>
        </p:spPr>
        <p:txBody>
          <a:bodyPr wrap="none" lIns="0" tIns="0" rIns="0" bIns="0" rtlCol="0" anchor="t"/>
          <a:lstStyle/>
          <a:p>
            <a:pPr algn="l" indent="0" marL="0">
              <a:buNone/>
            </a:pPr>
            <a:r>
              <a:rPr lang="en-US" sz="3000" dirty="0">
                <a:solidFill>
                  <a:srgbClr val="F2EFE8"/>
                </a:solidFill>
                <a:latin typeface="Georgia" pitchFamily="34" charset="0"/>
                <a:ea typeface="Microsoft YaHei" pitchFamily="34" charset="-122"/>
                <a:cs typeface="Georgia" pitchFamily="34" charset="-120"/>
              </a:rPr>
              <a:t>11.8%</a:t>
            </a:r>
            <a:endParaRPr lang="en-US" sz="3000" dirty="0">
              <a:latin typeface="Georgia" pitchFamily="34" charset="0"/>
              <a:ea typeface="Microsoft YaHei" pitchFamily="34" charset="-122"/>
              <a:cs typeface="Georgia" pitchFamily="34" charset="-120"/>
            </a:endParaRPr>
          </a:p>
        </p:txBody>
      </p:sp>
      <p:sp>
        <p:nvSpPr>
          <p:cNvPr id="49" name="Text 46"/>
          <p:cNvSpPr/>
          <p:nvPr/>
        </p:nvSpPr>
        <p:spPr>
          <a:xfrm>
            <a:off x="8953500" y="52727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LBNL base case</a:t>
            </a:r>
            <a:endParaRPr lang="en-US" sz="1125" dirty="0">
              <a:latin typeface="Microsoft YaHei" pitchFamily="34" charset="0"/>
              <a:ea typeface="Microsoft YaHei" pitchFamily="34" charset="-122"/>
              <a:cs typeface="Microsoft YaHei" pitchFamily="34" charset="-120"/>
            </a:endParaRPr>
          </a:p>
        </p:txBody>
      </p:sp>
      <p:sp>
        <p:nvSpPr>
          <p:cNvPr id="50" name="Text 47"/>
          <p:cNvSpPr/>
          <p:nvPr/>
        </p:nvSpPr>
        <p:spPr>
          <a:xfrm>
            <a:off x="6096000" y="6338825"/>
            <a:ext cx="60960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PJM (Jul 2026), LBNL (Jun 2026), K</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&amp;</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L Gates and EIA (Aug, Sep 2026). Image</a:t>
            </a:r>
            <a:endParaRPr lang="en-US" sz="975" dirty="0">
              <a:latin typeface="Microsoft YaHei" pitchFamily="34" charset="0"/>
              <a:ea typeface="Microsoft YaHei" pitchFamily="34" charset="-122"/>
              <a:cs typeface="Microsoft YaHei" pitchFamily="34" charset="-120"/>
            </a:endParaRPr>
          </a:p>
        </p:txBody>
      </p:sp>
      <p:sp>
        <p:nvSpPr>
          <p:cNvPr id="51" name="Text 48"/>
          <p:cNvSpPr/>
          <p:nvPr/>
        </p:nvSpPr>
        <p:spPr>
          <a:xfrm>
            <a:off x="6096000" y="6510275"/>
            <a:ext cx="60960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is illustrative</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Markets reward cloud growth and punish cash burn</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2619375" cy="20859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Microsoft · earnings day</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2609850" cy="9525"/>
          </a:xfrm>
          <a:prstGeom prst="rect">
            <a:avLst/>
          </a:prstGeom>
          <a:solidFill>
            <a:srgbClr val="2A3440"/>
          </a:solidFill>
          <a:ln/>
        </p:spPr>
      </p:sp>
      <p:sp>
        <p:nvSpPr>
          <p:cNvPr id="35" name="Text 33"/>
          <p:cNvSpPr/>
          <p:nvPr/>
        </p:nvSpPr>
        <p:spPr>
          <a:xfrm>
            <a:off x="781050" y="1909896"/>
            <a:ext cx="11410950" cy="548640"/>
          </a:xfrm>
          <a:prstGeom prst="rect">
            <a:avLst/>
          </a:prstGeom>
          <a:noFill/>
          <a:ln/>
        </p:spPr>
        <p:txBody>
          <a:bodyPr wrap="none" lIns="0" tIns="0" rIns="0" bIns="0" rtlCol="0" anchor="t"/>
          <a:lstStyle/>
          <a:p>
            <a:pPr algn="l" indent="0" marL="0">
              <a:buNone/>
            </a:pPr>
            <a:r>
              <a:rPr lang="en-US" sz="3600" dirty="0">
                <a:solidFill>
                  <a:srgbClr val="2FA97C"/>
                </a:solidFill>
                <a:latin typeface="Georgia" pitchFamily="34" charset="0"/>
                <a:ea typeface="Microsoft YaHei" pitchFamily="34" charset="-122"/>
                <a:cs typeface="Georgia" pitchFamily="34" charset="-120"/>
              </a:rPr>
              <a:t>+15.5%</a:t>
            </a:r>
            <a:endParaRPr lang="en-US" sz="3600" dirty="0">
              <a:latin typeface="Georgia" pitchFamily="34" charset="0"/>
              <a:ea typeface="Microsoft YaHei" pitchFamily="34" charset="-122"/>
              <a:cs typeface="Georgia" pitchFamily="34" charset="-120"/>
            </a:endParaRPr>
          </a:p>
        </p:txBody>
      </p:sp>
      <p:sp>
        <p:nvSpPr>
          <p:cNvPr id="36" name="Text 34"/>
          <p:cNvSpPr/>
          <p:nvPr/>
        </p:nvSpPr>
        <p:spPr>
          <a:xfrm>
            <a:off x="2346792" y="2169406"/>
            <a:ext cx="9845208"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37" name="Text 35"/>
          <p:cNvSpPr/>
          <p:nvPr/>
        </p:nvSpPr>
        <p:spPr>
          <a:xfrm>
            <a:off x="781050" y="2481923"/>
            <a:ext cx="114109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Azure up 43%</a:t>
            </a:r>
            <a:endParaRPr lang="en-US" sz="1125" dirty="0">
              <a:latin typeface="Microsoft YaHei" pitchFamily="34" charset="0"/>
              <a:ea typeface="Microsoft YaHei" pitchFamily="34" charset="-122"/>
              <a:cs typeface="Microsoft YaHei" pitchFamily="34" charset="-120"/>
            </a:endParaRPr>
          </a:p>
        </p:txBody>
      </p:sp>
      <p:sp>
        <p:nvSpPr>
          <p:cNvPr id="38" name="Shape 36"/>
          <p:cNvSpPr/>
          <p:nvPr/>
        </p:nvSpPr>
        <p:spPr>
          <a:xfrm>
            <a:off x="3395663" y="1452563"/>
            <a:ext cx="2619375" cy="2085975"/>
          </a:xfrm>
          <a:prstGeom prst="rect">
            <a:avLst/>
          </a:prstGeom>
          <a:solidFill>
            <a:srgbClr val="171C22"/>
          </a:solidFill>
          <a:ln w="9525">
            <a:solidFill>
              <a:srgbClr val="2A3440"/>
            </a:solidFill>
            <a:prstDash val="solid"/>
          </a:ln>
        </p:spPr>
      </p:sp>
      <p:sp>
        <p:nvSpPr>
          <p:cNvPr id="39" name="Text 37"/>
          <p:cNvSpPr/>
          <p:nvPr/>
        </p:nvSpPr>
        <p:spPr>
          <a:xfrm>
            <a:off x="3562350" y="1547750"/>
            <a:ext cx="86296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Amazon · earnings day</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3400425" y="1781175"/>
            <a:ext cx="2609850" cy="9525"/>
          </a:xfrm>
          <a:prstGeom prst="rect">
            <a:avLst/>
          </a:prstGeom>
          <a:solidFill>
            <a:srgbClr val="2A3440"/>
          </a:solidFill>
          <a:ln/>
        </p:spPr>
      </p:sp>
      <p:sp>
        <p:nvSpPr>
          <p:cNvPr id="41" name="Text 39"/>
          <p:cNvSpPr/>
          <p:nvPr/>
        </p:nvSpPr>
        <p:spPr>
          <a:xfrm>
            <a:off x="3562350" y="1909896"/>
            <a:ext cx="8629650" cy="548640"/>
          </a:xfrm>
          <a:prstGeom prst="rect">
            <a:avLst/>
          </a:prstGeom>
          <a:noFill/>
          <a:ln/>
        </p:spPr>
        <p:txBody>
          <a:bodyPr wrap="none" lIns="0" tIns="0" rIns="0" bIns="0" rtlCol="0" anchor="t"/>
          <a:lstStyle/>
          <a:p>
            <a:pPr algn="l" indent="0" marL="0">
              <a:buNone/>
            </a:pPr>
            <a:r>
              <a:rPr lang="en-US" sz="3600" dirty="0">
                <a:solidFill>
                  <a:srgbClr val="2FA97C"/>
                </a:solidFill>
                <a:latin typeface="Georgia" pitchFamily="34" charset="0"/>
                <a:ea typeface="Microsoft YaHei" pitchFamily="34" charset="-122"/>
                <a:cs typeface="Georgia" pitchFamily="34" charset="-120"/>
              </a:rPr>
              <a:t>+15.3%</a:t>
            </a:r>
            <a:endParaRPr lang="en-US" sz="3600" dirty="0">
              <a:latin typeface="Georgia" pitchFamily="34" charset="0"/>
              <a:ea typeface="Microsoft YaHei" pitchFamily="34" charset="-122"/>
              <a:cs typeface="Georgia" pitchFamily="34" charset="-120"/>
            </a:endParaRPr>
          </a:p>
        </p:txBody>
      </p:sp>
      <p:sp>
        <p:nvSpPr>
          <p:cNvPr id="42" name="Text 40"/>
          <p:cNvSpPr/>
          <p:nvPr/>
        </p:nvSpPr>
        <p:spPr>
          <a:xfrm>
            <a:off x="5138837" y="2169406"/>
            <a:ext cx="7053163"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43" name="Text 41"/>
          <p:cNvSpPr/>
          <p:nvPr/>
        </p:nvSpPr>
        <p:spPr>
          <a:xfrm>
            <a:off x="3562350" y="2481923"/>
            <a:ext cx="86296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AWS up 37%</a:t>
            </a:r>
            <a:endParaRPr lang="en-US" sz="1125" dirty="0">
              <a:latin typeface="Microsoft YaHei" pitchFamily="34" charset="0"/>
              <a:ea typeface="Microsoft YaHei" pitchFamily="34" charset="-122"/>
              <a:cs typeface="Microsoft YaHei" pitchFamily="34" charset="-120"/>
            </a:endParaRPr>
          </a:p>
        </p:txBody>
      </p:sp>
      <p:sp>
        <p:nvSpPr>
          <p:cNvPr id="44" name="Shape 42"/>
          <p:cNvSpPr/>
          <p:nvPr/>
        </p:nvSpPr>
        <p:spPr>
          <a:xfrm>
            <a:off x="6176963" y="1452563"/>
            <a:ext cx="2619375" cy="2085975"/>
          </a:xfrm>
          <a:prstGeom prst="rect">
            <a:avLst/>
          </a:prstGeom>
          <a:solidFill>
            <a:srgbClr val="171C22"/>
          </a:solidFill>
          <a:ln w="9525">
            <a:solidFill>
              <a:srgbClr val="2A3440"/>
            </a:solidFill>
            <a:prstDash val="solid"/>
          </a:ln>
        </p:spPr>
      </p:sp>
      <p:sp>
        <p:nvSpPr>
          <p:cNvPr id="45" name="Text 43"/>
          <p:cNvSpPr/>
          <p:nvPr/>
        </p:nvSpPr>
        <p:spPr>
          <a:xfrm>
            <a:off x="6343650" y="1547750"/>
            <a:ext cx="58483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Alphabet · earnings day</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6181725" y="1781175"/>
            <a:ext cx="2609850" cy="9525"/>
          </a:xfrm>
          <a:prstGeom prst="rect">
            <a:avLst/>
          </a:prstGeom>
          <a:solidFill>
            <a:srgbClr val="2A3440"/>
          </a:solidFill>
          <a:ln/>
        </p:spPr>
      </p:sp>
      <p:sp>
        <p:nvSpPr>
          <p:cNvPr id="47" name="Text 45"/>
          <p:cNvSpPr/>
          <p:nvPr/>
        </p:nvSpPr>
        <p:spPr>
          <a:xfrm>
            <a:off x="6343650" y="1909896"/>
            <a:ext cx="5848350" cy="548640"/>
          </a:xfrm>
          <a:prstGeom prst="rect">
            <a:avLst/>
          </a:prstGeom>
          <a:noFill/>
          <a:ln/>
        </p:spPr>
        <p:txBody>
          <a:bodyPr wrap="none" lIns="0" tIns="0" rIns="0" bIns="0" rtlCol="0" anchor="t"/>
          <a:lstStyle/>
          <a:p>
            <a:pPr algn="l" indent="0" marL="0">
              <a:buNone/>
            </a:pPr>
            <a:r>
              <a:rPr lang="en-US" sz="3600" dirty="0">
                <a:solidFill>
                  <a:srgbClr val="DA6354"/>
                </a:solidFill>
                <a:latin typeface="Georgia" pitchFamily="34" charset="0"/>
                <a:ea typeface="Microsoft YaHei" pitchFamily="34" charset="-122"/>
                <a:cs typeface="Georgia" pitchFamily="34" charset="-120"/>
              </a:rPr>
              <a:t>−7.1%</a:t>
            </a:r>
            <a:endParaRPr lang="en-US" sz="3600" dirty="0">
              <a:latin typeface="Georgia" pitchFamily="34" charset="0"/>
              <a:ea typeface="Microsoft YaHei" pitchFamily="34" charset="-122"/>
              <a:cs typeface="Georgia" pitchFamily="34" charset="-120"/>
            </a:endParaRPr>
          </a:p>
        </p:txBody>
      </p:sp>
      <p:sp>
        <p:nvSpPr>
          <p:cNvPr id="48" name="Text 46"/>
          <p:cNvSpPr/>
          <p:nvPr/>
        </p:nvSpPr>
        <p:spPr>
          <a:xfrm>
            <a:off x="7701092" y="2169406"/>
            <a:ext cx="4490908" cy="228600"/>
          </a:xfrm>
          <a:prstGeom prst="rect">
            <a:avLst/>
          </a:prstGeom>
          <a:noFill/>
          <a:ln/>
        </p:spPr>
        <p:txBody>
          <a:bodyPr wrap="none" lIns="0" tIns="0" rIns="0" bIns="0" rtlCol="0" anchor="t"/>
          <a:lstStyle/>
          <a:p>
            <a:pPr algn="l" indent="0" marL="0">
              <a:buNone/>
            </a:pPr>
            <a:r>
              <a:rPr lang="en-US" sz="1500" dirty="0">
                <a:solidFill>
                  <a:srgbClr val="DA6354"/>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49" name="Text 47"/>
          <p:cNvSpPr/>
          <p:nvPr/>
        </p:nvSpPr>
        <p:spPr>
          <a:xfrm>
            <a:off x="6343650" y="2481923"/>
            <a:ext cx="58483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Free cash flow turned negative</a:t>
            </a:r>
            <a:endParaRPr lang="en-US" sz="1125" dirty="0">
              <a:latin typeface="Microsoft YaHei" pitchFamily="34" charset="0"/>
              <a:ea typeface="Microsoft YaHei" pitchFamily="34" charset="-122"/>
              <a:cs typeface="Microsoft YaHei" pitchFamily="34" charset="-120"/>
            </a:endParaRPr>
          </a:p>
        </p:txBody>
      </p:sp>
      <p:sp>
        <p:nvSpPr>
          <p:cNvPr id="50" name="Shape 48"/>
          <p:cNvSpPr/>
          <p:nvPr/>
        </p:nvSpPr>
        <p:spPr>
          <a:xfrm>
            <a:off x="8958263" y="1452563"/>
            <a:ext cx="2619375" cy="2085975"/>
          </a:xfrm>
          <a:prstGeom prst="rect">
            <a:avLst/>
          </a:prstGeom>
          <a:solidFill>
            <a:srgbClr val="171C22"/>
          </a:solidFill>
          <a:ln w="9525">
            <a:solidFill>
              <a:srgbClr val="2A3440"/>
            </a:solidFill>
            <a:prstDash val="solid"/>
          </a:ln>
        </p:spPr>
      </p:sp>
      <p:sp>
        <p:nvSpPr>
          <p:cNvPr id="51" name="Text 49"/>
          <p:cNvSpPr/>
          <p:nvPr/>
        </p:nvSpPr>
        <p:spPr>
          <a:xfrm>
            <a:off x="9124950" y="1547750"/>
            <a:ext cx="30670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Meta · earnings day</a:t>
            </a:r>
            <a:endParaRPr lang="en-US" sz="975" dirty="0">
              <a:latin typeface="Microsoft YaHei" pitchFamily="34" charset="0"/>
              <a:ea typeface="Microsoft YaHei" pitchFamily="34" charset="-122"/>
              <a:cs typeface="Microsoft YaHei" pitchFamily="34" charset="-120"/>
            </a:endParaRPr>
          </a:p>
        </p:txBody>
      </p:sp>
      <p:sp>
        <p:nvSpPr>
          <p:cNvPr id="52" name="Shape 50"/>
          <p:cNvSpPr/>
          <p:nvPr/>
        </p:nvSpPr>
        <p:spPr>
          <a:xfrm>
            <a:off x="8963025" y="1781175"/>
            <a:ext cx="2609850" cy="9525"/>
          </a:xfrm>
          <a:prstGeom prst="rect">
            <a:avLst/>
          </a:prstGeom>
          <a:solidFill>
            <a:srgbClr val="2A3440"/>
          </a:solidFill>
          <a:ln/>
        </p:spPr>
      </p:sp>
      <p:sp>
        <p:nvSpPr>
          <p:cNvPr id="53" name="Text 51"/>
          <p:cNvSpPr/>
          <p:nvPr/>
        </p:nvSpPr>
        <p:spPr>
          <a:xfrm>
            <a:off x="9124950" y="1909896"/>
            <a:ext cx="3067050" cy="548640"/>
          </a:xfrm>
          <a:prstGeom prst="rect">
            <a:avLst/>
          </a:prstGeom>
          <a:noFill/>
          <a:ln/>
        </p:spPr>
        <p:txBody>
          <a:bodyPr wrap="none" lIns="0" tIns="0" rIns="0" bIns="0" rtlCol="0" anchor="t"/>
          <a:lstStyle/>
          <a:p>
            <a:pPr algn="l" indent="0" marL="0">
              <a:buNone/>
            </a:pPr>
            <a:r>
              <a:rPr lang="en-US" sz="3600" dirty="0">
                <a:solidFill>
                  <a:srgbClr val="DA6354"/>
                </a:solidFill>
                <a:latin typeface="Georgia" pitchFamily="34" charset="0"/>
                <a:ea typeface="Microsoft YaHei" pitchFamily="34" charset="-122"/>
                <a:cs typeface="Georgia" pitchFamily="34" charset="-120"/>
              </a:rPr>
              <a:t>−8.0%</a:t>
            </a:r>
            <a:endParaRPr lang="en-US" sz="3600" dirty="0">
              <a:latin typeface="Georgia" pitchFamily="34" charset="0"/>
              <a:ea typeface="Microsoft YaHei" pitchFamily="34" charset="-122"/>
              <a:cs typeface="Georgia" pitchFamily="34" charset="-120"/>
            </a:endParaRPr>
          </a:p>
        </p:txBody>
      </p:sp>
      <p:sp>
        <p:nvSpPr>
          <p:cNvPr id="54" name="Text 52"/>
          <p:cNvSpPr/>
          <p:nvPr/>
        </p:nvSpPr>
        <p:spPr>
          <a:xfrm>
            <a:off x="10609448" y="2169406"/>
            <a:ext cx="1582552" cy="228600"/>
          </a:xfrm>
          <a:prstGeom prst="rect">
            <a:avLst/>
          </a:prstGeom>
          <a:noFill/>
          <a:ln/>
        </p:spPr>
        <p:txBody>
          <a:bodyPr wrap="none" lIns="0" tIns="0" rIns="0" bIns="0" rtlCol="0" anchor="t"/>
          <a:lstStyle/>
          <a:p>
            <a:pPr algn="l" indent="0" marL="0">
              <a:buNone/>
            </a:pPr>
            <a:r>
              <a:rPr lang="en-US" sz="1500" dirty="0">
                <a:solidFill>
                  <a:srgbClr val="DA6354"/>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55" name="Text 53"/>
          <p:cNvSpPr/>
          <p:nvPr/>
        </p:nvSpPr>
        <p:spPr>
          <a:xfrm>
            <a:off x="9124950" y="2481923"/>
            <a:ext cx="30670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Free cash flow down to $0.78bn</a:t>
            </a:r>
            <a:endParaRPr lang="en-US" sz="1125" dirty="0">
              <a:latin typeface="Microsoft YaHei" pitchFamily="34" charset="0"/>
              <a:ea typeface="Microsoft YaHei" pitchFamily="34" charset="-122"/>
              <a:cs typeface="Microsoft YaHei" pitchFamily="34" charset="-120"/>
            </a:endParaRPr>
          </a:p>
        </p:txBody>
      </p:sp>
      <p:sp>
        <p:nvSpPr>
          <p:cNvPr id="56" name="Shape 54"/>
          <p:cNvSpPr/>
          <p:nvPr/>
        </p:nvSpPr>
        <p:spPr>
          <a:xfrm>
            <a:off x="614363" y="3700463"/>
            <a:ext cx="10963275" cy="2466975"/>
          </a:xfrm>
          <a:prstGeom prst="rect">
            <a:avLst/>
          </a:prstGeom>
          <a:solidFill>
            <a:srgbClr val="171C22"/>
          </a:solidFill>
          <a:ln w="9525">
            <a:solidFill>
              <a:srgbClr val="2A3440"/>
            </a:solidFill>
            <a:prstDash val="solid"/>
          </a:ln>
        </p:spPr>
      </p:sp>
      <p:sp>
        <p:nvSpPr>
          <p:cNvPr id="57" name="Text 55"/>
          <p:cNvSpPr/>
          <p:nvPr/>
        </p:nvSpPr>
        <p:spPr>
          <a:xfrm>
            <a:off x="781050" y="37956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Oracle: spends most, pays back slowest</a:t>
            </a:r>
            <a:endParaRPr lang="en-US" sz="975" dirty="0">
              <a:latin typeface="Microsoft YaHei" pitchFamily="34" charset="0"/>
              <a:ea typeface="Microsoft YaHei" pitchFamily="34" charset="-122"/>
              <a:cs typeface="Microsoft YaHei" pitchFamily="34" charset="-120"/>
            </a:endParaRPr>
          </a:p>
        </p:txBody>
      </p:sp>
      <p:sp>
        <p:nvSpPr>
          <p:cNvPr id="58" name="Shape 56"/>
          <p:cNvSpPr/>
          <p:nvPr/>
        </p:nvSpPr>
        <p:spPr>
          <a:xfrm>
            <a:off x="619125" y="4029075"/>
            <a:ext cx="10953750" cy="9525"/>
          </a:xfrm>
          <a:prstGeom prst="rect">
            <a:avLst/>
          </a:prstGeom>
          <a:solidFill>
            <a:srgbClr val="2A3440"/>
          </a:solidFill>
          <a:ln/>
        </p:spPr>
      </p:sp>
      <p:sp>
        <p:nvSpPr>
          <p:cNvPr id="59" name="Text 57"/>
          <p:cNvSpPr/>
          <p:nvPr/>
        </p:nvSpPr>
        <p:spPr>
          <a:xfrm>
            <a:off x="838200" y="4109749"/>
            <a:ext cx="11353800" cy="1257300"/>
          </a:xfrm>
          <a:prstGeom prst="rect">
            <a:avLst/>
          </a:prstGeom>
          <a:noFill/>
          <a:ln/>
        </p:spPr>
        <p:txBody>
          <a:bodyPr wrap="none" lIns="0" tIns="0" rIns="0" bIns="0" rtlCol="0" anchor="t"/>
          <a:lstStyle/>
          <a:p>
            <a:pPr algn="l" indent="0" marL="0">
              <a:buNone/>
            </a:pPr>
            <a:r>
              <a:rPr lang="en-US" sz="8250" dirty="0">
                <a:solidFill>
                  <a:srgbClr val="DA6354"/>
                </a:solidFill>
                <a:latin typeface="Georgia" pitchFamily="34" charset="0"/>
                <a:ea typeface="Microsoft YaHei" pitchFamily="34" charset="-122"/>
                <a:cs typeface="Georgia" pitchFamily="34" charset="-120"/>
              </a:rPr>
              <a:t>−56%</a:t>
            </a:r>
            <a:endParaRPr lang="en-US" sz="8250" dirty="0">
              <a:latin typeface="Georgia" pitchFamily="34" charset="0"/>
              <a:ea typeface="Microsoft YaHei" pitchFamily="34" charset="-122"/>
              <a:cs typeface="Georgia" pitchFamily="34" charset="-120"/>
            </a:endParaRPr>
          </a:p>
        </p:txBody>
      </p:sp>
      <p:sp>
        <p:nvSpPr>
          <p:cNvPr id="60" name="Text 58"/>
          <p:cNvSpPr/>
          <p:nvPr/>
        </p:nvSpPr>
        <p:spPr>
          <a:xfrm>
            <a:off x="838200" y="5444921"/>
            <a:ext cx="11353800"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Below its September 2025 high</a:t>
            </a:r>
            <a:endParaRPr lang="en-US" sz="1275" dirty="0">
              <a:latin typeface="Microsoft YaHei" pitchFamily="34" charset="0"/>
              <a:ea typeface="Microsoft YaHei" pitchFamily="34" charset="-122"/>
              <a:cs typeface="Microsoft YaHei" pitchFamily="34" charset="-120"/>
            </a:endParaRPr>
          </a:p>
        </p:txBody>
      </p:sp>
      <p:sp>
        <p:nvSpPr>
          <p:cNvPr id="61" name="Text 59"/>
          <p:cNvSpPr/>
          <p:nvPr/>
        </p:nvSpPr>
        <p:spPr>
          <a:xfrm>
            <a:off x="5334000" y="4350631"/>
            <a:ext cx="6858000" cy="228600"/>
          </a:xfrm>
          <a:prstGeom prst="rect">
            <a:avLst/>
          </a:prstGeom>
          <a:noFill/>
          <a:ln/>
        </p:spPr>
        <p:txBody>
          <a:bodyPr wrap="none" lIns="0" tIns="0" rIns="0" bIns="0" rtlCol="0" anchor="t"/>
          <a:lstStyle/>
          <a:p>
            <a:pPr algn="l" indent="0" marL="0">
              <a:buNone/>
            </a:pPr>
            <a:r>
              <a:rPr lang="en-US" sz="1500" dirty="0">
                <a:solidFill>
                  <a:srgbClr val="F2EFE8"/>
                </a:solidFill>
                <a:latin typeface="Microsoft YaHei" pitchFamily="34" charset="0"/>
                <a:ea typeface="Microsoft YaHei" pitchFamily="34" charset="-122"/>
                <a:cs typeface="Microsoft YaHei" pitchFamily="34" charset="-120"/>
              </a:rPr>
              <a:t>It fell 53.5% from June 1 to July 24. Fiscal 2027 capex runs up to</a:t>
            </a:r>
            <a:endParaRPr lang="en-US" sz="1500" dirty="0">
              <a:latin typeface="Microsoft YaHei" pitchFamily="34" charset="0"/>
              <a:ea typeface="Microsoft YaHei" pitchFamily="34" charset="-122"/>
              <a:cs typeface="Microsoft YaHei" pitchFamily="34" charset="-120"/>
            </a:endParaRPr>
          </a:p>
        </p:txBody>
      </p:sp>
      <p:sp>
        <p:nvSpPr>
          <p:cNvPr id="62" name="Text 60"/>
          <p:cNvSpPr/>
          <p:nvPr/>
        </p:nvSpPr>
        <p:spPr>
          <a:xfrm>
            <a:off x="5334000" y="4655431"/>
            <a:ext cx="6858000" cy="228600"/>
          </a:xfrm>
          <a:prstGeom prst="rect">
            <a:avLst/>
          </a:prstGeom>
          <a:noFill/>
          <a:ln/>
        </p:spPr>
        <p:txBody>
          <a:bodyPr wrap="none" lIns="0" tIns="0" rIns="0" bIns="0" rtlCol="0" anchor="t"/>
          <a:lstStyle/>
          <a:p>
            <a:pPr algn="l" indent="0" marL="0">
              <a:buNone/>
            </a:pPr>
            <a:r>
              <a:rPr lang="en-US" sz="1500" dirty="0">
                <a:solidFill>
                  <a:srgbClr val="F2EFE8"/>
                </a:solidFill>
                <a:latin typeface="Microsoft YaHei" pitchFamily="34" charset="0"/>
                <a:ea typeface="Microsoft YaHei" pitchFamily="34" charset="-122"/>
                <a:cs typeface="Microsoft YaHei" pitchFamily="34" charset="-120"/>
              </a:rPr>
              <a:t>about $95bn, with about $40bn of outside funding planned, after</a:t>
            </a:r>
            <a:endParaRPr lang="en-US" sz="1500" dirty="0">
              <a:latin typeface="Microsoft YaHei" pitchFamily="34" charset="0"/>
              <a:ea typeface="Microsoft YaHei" pitchFamily="34" charset="-122"/>
              <a:cs typeface="Microsoft YaHei" pitchFamily="34" charset="-120"/>
            </a:endParaRPr>
          </a:p>
        </p:txBody>
      </p:sp>
      <p:sp>
        <p:nvSpPr>
          <p:cNvPr id="63" name="Text 61"/>
          <p:cNvSpPr/>
          <p:nvPr/>
        </p:nvSpPr>
        <p:spPr>
          <a:xfrm>
            <a:off x="5334000" y="4960231"/>
            <a:ext cx="6858000" cy="228600"/>
          </a:xfrm>
          <a:prstGeom prst="rect">
            <a:avLst/>
          </a:prstGeom>
          <a:noFill/>
          <a:ln/>
        </p:spPr>
        <p:txBody>
          <a:bodyPr wrap="none" lIns="0" tIns="0" rIns="0" bIns="0" rtlCol="0" anchor="t"/>
          <a:lstStyle/>
          <a:p>
            <a:pPr algn="l" indent="0" marL="0">
              <a:buNone/>
            </a:pPr>
            <a:r>
              <a:rPr lang="en-US" sz="1500" dirty="0">
                <a:solidFill>
                  <a:srgbClr val="F2EFE8"/>
                </a:solidFill>
                <a:latin typeface="Microsoft YaHei" pitchFamily="34" charset="0"/>
                <a:ea typeface="Microsoft YaHei" pitchFamily="34" charset="-122"/>
                <a:cs typeface="Microsoft YaHei" pitchFamily="34" charset="-120"/>
              </a:rPr>
              <a:t>−$23.7bn of free cash flow last fiscal year.</a:t>
            </a:r>
            <a:endParaRPr lang="en-US" sz="1500" dirty="0">
              <a:latin typeface="Microsoft YaHei" pitchFamily="34" charset="0"/>
              <a:ea typeface="Microsoft YaHei" pitchFamily="34" charset="-122"/>
              <a:cs typeface="Microsoft YaHei" pitchFamily="34" charset="-120"/>
            </a:endParaRPr>
          </a:p>
        </p:txBody>
      </p:sp>
      <p:sp>
        <p:nvSpPr>
          <p:cNvPr id="64" name="Text 62"/>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Source: Yahoo Finance adjusted prices, research team analysis (to Oct 2, 2026), company releases (Jun, Jul 2026), Reuters (Jun 2026)</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Recommendation: tilt toward suppliers and power</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Three options</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Shape 33"/>
          <p:cNvSpPr/>
          <p:nvPr/>
        </p:nvSpPr>
        <p:spPr>
          <a:xfrm>
            <a:off x="5605463" y="1795463"/>
            <a:ext cx="2771775" cy="4257675"/>
          </a:xfrm>
          <a:prstGeom prst="rect">
            <a:avLst/>
          </a:prstGeom>
          <a:solidFill>
            <a:srgbClr val="2A241B"/>
          </a:solidFill>
          <a:ln w="9525">
            <a:solidFill>
              <a:srgbClr val="F0A63C"/>
            </a:solidFill>
            <a:prstDash val="solid"/>
          </a:ln>
        </p:spPr>
      </p:sp>
      <p:sp>
        <p:nvSpPr>
          <p:cNvPr id="36" name="Text 34"/>
          <p:cNvSpPr/>
          <p:nvPr/>
        </p:nvSpPr>
        <p:spPr>
          <a:xfrm>
            <a:off x="2857500" y="1940444"/>
            <a:ext cx="9334500" cy="217170"/>
          </a:xfrm>
          <a:prstGeom prst="rect">
            <a:avLst/>
          </a:prstGeom>
          <a:noFill/>
          <a:ln/>
        </p:spPr>
        <p:txBody>
          <a:bodyPr wrap="none" lIns="0" tIns="0" rIns="0" bIns="0" rtlCol="0" anchor="t"/>
          <a:lstStyle/>
          <a:p>
            <a:pPr algn="l" indent="0" marL="0">
              <a:buNone/>
            </a:pPr>
            <a:r>
              <a:rPr lang="en-US" sz="1425" dirty="0">
                <a:solidFill>
                  <a:srgbClr val="9AA7B4"/>
                </a:solidFill>
                <a:latin typeface="Microsoft YaHei" pitchFamily="34" charset="0"/>
                <a:ea typeface="Microsoft YaHei" pitchFamily="34" charset="-122"/>
                <a:cs typeface="Microsoft YaHei" pitchFamily="34" charset="-120"/>
              </a:rPr>
              <a:t>Hold current mix</a:t>
            </a:r>
            <a:endParaRPr lang="en-US" sz="1425" dirty="0">
              <a:latin typeface="Microsoft YaHei" pitchFamily="34" charset="0"/>
              <a:ea typeface="Microsoft YaHei" pitchFamily="34" charset="-122"/>
              <a:cs typeface="Microsoft YaHei" pitchFamily="34" charset="-120"/>
            </a:endParaRPr>
          </a:p>
        </p:txBody>
      </p:sp>
      <p:sp>
        <p:nvSpPr>
          <p:cNvPr id="37" name="Text 35"/>
          <p:cNvSpPr/>
          <p:nvPr/>
        </p:nvSpPr>
        <p:spPr>
          <a:xfrm>
            <a:off x="5715000" y="1940444"/>
            <a:ext cx="6477000" cy="217170"/>
          </a:xfrm>
          <a:prstGeom prst="rect">
            <a:avLst/>
          </a:prstGeom>
          <a:noFill/>
          <a:ln/>
        </p:spPr>
        <p:txBody>
          <a:bodyPr wrap="none" lIns="0" tIns="0" rIns="0" bIns="0" rtlCol="0" anchor="t"/>
          <a:lstStyle/>
          <a:p>
            <a:pPr algn="l" indent="0" marL="0">
              <a:buNone/>
            </a:pPr>
            <a:r>
              <a:rPr lang="en-US" sz="1425" b="1" dirty="0">
                <a:solidFill>
                  <a:srgbClr val="F0A63C"/>
                </a:solidFill>
                <a:latin typeface="Microsoft YaHei" pitchFamily="34" charset="0"/>
                <a:ea typeface="Microsoft YaHei" pitchFamily="34" charset="-122"/>
                <a:cs typeface="Microsoft YaHei" pitchFamily="34" charset="-120"/>
              </a:rPr>
              <a:t>Tilt to suppliers and</a:t>
            </a:r>
            <a:endParaRPr lang="en-US" sz="1425" dirty="0">
              <a:latin typeface="Microsoft YaHei" pitchFamily="34" charset="0"/>
              <a:ea typeface="Microsoft YaHei" pitchFamily="34" charset="-122"/>
              <a:cs typeface="Microsoft YaHei" pitchFamily="34" charset="-120"/>
            </a:endParaRPr>
          </a:p>
        </p:txBody>
      </p:sp>
      <p:sp>
        <p:nvSpPr>
          <p:cNvPr id="38" name="Text 36"/>
          <p:cNvSpPr/>
          <p:nvPr/>
        </p:nvSpPr>
        <p:spPr>
          <a:xfrm>
            <a:off x="5715000" y="2188094"/>
            <a:ext cx="6477000" cy="217170"/>
          </a:xfrm>
          <a:prstGeom prst="rect">
            <a:avLst/>
          </a:prstGeom>
          <a:noFill/>
          <a:ln/>
        </p:spPr>
        <p:txBody>
          <a:bodyPr wrap="none" lIns="0" tIns="0" rIns="0" bIns="0" rtlCol="0" anchor="t"/>
          <a:lstStyle/>
          <a:p>
            <a:pPr algn="l" indent="0" marL="0">
              <a:buNone/>
            </a:pPr>
            <a:r>
              <a:rPr lang="en-US" sz="1425" b="1" dirty="0">
                <a:solidFill>
                  <a:srgbClr val="F0A63C"/>
                </a:solidFill>
                <a:latin typeface="Microsoft YaHei" pitchFamily="34" charset="0"/>
                <a:ea typeface="Microsoft YaHei" pitchFamily="34" charset="-122"/>
                <a:cs typeface="Microsoft YaHei" pitchFamily="34" charset="-120"/>
              </a:rPr>
              <a:t>power (recommended)</a:t>
            </a:r>
            <a:endParaRPr lang="en-US" sz="1425" dirty="0">
              <a:latin typeface="Microsoft YaHei" pitchFamily="34" charset="0"/>
              <a:ea typeface="Microsoft YaHei" pitchFamily="34" charset="-122"/>
              <a:cs typeface="Microsoft YaHei" pitchFamily="34" charset="-120"/>
            </a:endParaRPr>
          </a:p>
        </p:txBody>
      </p:sp>
      <p:sp>
        <p:nvSpPr>
          <p:cNvPr id="39" name="Text 37"/>
          <p:cNvSpPr/>
          <p:nvPr/>
        </p:nvSpPr>
        <p:spPr>
          <a:xfrm>
            <a:off x="8572500" y="1940444"/>
            <a:ext cx="3619500" cy="217170"/>
          </a:xfrm>
          <a:prstGeom prst="rect">
            <a:avLst/>
          </a:prstGeom>
          <a:noFill/>
          <a:ln/>
        </p:spPr>
        <p:txBody>
          <a:bodyPr wrap="none" lIns="0" tIns="0" rIns="0" bIns="0" rtlCol="0" anchor="t"/>
          <a:lstStyle/>
          <a:p>
            <a:pPr algn="l" indent="0" marL="0">
              <a:buNone/>
            </a:pPr>
            <a:r>
              <a:rPr lang="en-US" sz="1425" dirty="0">
                <a:solidFill>
                  <a:srgbClr val="9AA7B4"/>
                </a:solidFill>
                <a:latin typeface="Microsoft YaHei" pitchFamily="34" charset="0"/>
                <a:ea typeface="Microsoft YaHei" pitchFamily="34" charset="-122"/>
                <a:cs typeface="Microsoft YaHei" pitchFamily="34" charset="-120"/>
              </a:rPr>
              <a:t>Cut AI exposure</a:t>
            </a:r>
            <a:endParaRPr lang="en-US" sz="1425" dirty="0">
              <a:latin typeface="Microsoft YaHei" pitchFamily="34" charset="0"/>
              <a:ea typeface="Microsoft YaHei" pitchFamily="34" charset="-122"/>
              <a:cs typeface="Microsoft YaHei" pitchFamily="34" charset="-120"/>
            </a:endParaRPr>
          </a:p>
        </p:txBody>
      </p:sp>
      <p:sp>
        <p:nvSpPr>
          <p:cNvPr id="40" name="Shape 38"/>
          <p:cNvSpPr/>
          <p:nvPr/>
        </p:nvSpPr>
        <p:spPr>
          <a:xfrm>
            <a:off x="619125" y="2571750"/>
            <a:ext cx="10953750" cy="9525"/>
          </a:xfrm>
          <a:prstGeom prst="rect">
            <a:avLst/>
          </a:prstGeom>
          <a:solidFill>
            <a:srgbClr val="2A3440"/>
          </a:solidFill>
          <a:ln/>
        </p:spPr>
      </p:sp>
      <p:sp>
        <p:nvSpPr>
          <p:cNvPr id="41" name="Text 39"/>
          <p:cNvSpPr/>
          <p:nvPr/>
        </p:nvSpPr>
        <p:spPr>
          <a:xfrm>
            <a:off x="838200" y="2777198"/>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Action</a:t>
            </a:r>
            <a:endParaRPr lang="en-US" sz="1125" dirty="0">
              <a:latin typeface="Microsoft YaHei" pitchFamily="34" charset="0"/>
              <a:ea typeface="Microsoft YaHei" pitchFamily="34" charset="-122"/>
              <a:cs typeface="Microsoft YaHei" pitchFamily="34" charset="-120"/>
            </a:endParaRPr>
          </a:p>
        </p:txBody>
      </p:sp>
      <p:sp>
        <p:nvSpPr>
          <p:cNvPr id="42" name="Text 40"/>
          <p:cNvSpPr/>
          <p:nvPr/>
        </p:nvSpPr>
        <p:spPr>
          <a:xfrm>
            <a:off x="2857500" y="2758871"/>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Keep all three weights</a:t>
            </a:r>
            <a:endParaRPr lang="en-US" sz="1275" dirty="0">
              <a:latin typeface="Microsoft YaHei" pitchFamily="34" charset="0"/>
              <a:ea typeface="Microsoft YaHei" pitchFamily="34" charset="-122"/>
              <a:cs typeface="Microsoft YaHei" pitchFamily="34" charset="-120"/>
            </a:endParaRPr>
          </a:p>
        </p:txBody>
      </p:sp>
      <p:sp>
        <p:nvSpPr>
          <p:cNvPr id="43" name="Text 41"/>
          <p:cNvSpPr/>
          <p:nvPr/>
        </p:nvSpPr>
        <p:spPr>
          <a:xfrm>
            <a:off x="5715000" y="275887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Hold chips, add power, keep</a:t>
            </a:r>
            <a:endParaRPr lang="en-US" sz="1275" dirty="0">
              <a:latin typeface="Microsoft YaHei" pitchFamily="34" charset="0"/>
              <a:ea typeface="Microsoft YaHei" pitchFamily="34" charset="-122"/>
              <a:cs typeface="Microsoft YaHei" pitchFamily="34" charset="-120"/>
            </a:endParaRPr>
          </a:p>
        </p:txBody>
      </p:sp>
      <p:sp>
        <p:nvSpPr>
          <p:cNvPr id="44" name="Text 42"/>
          <p:cNvSpPr/>
          <p:nvPr/>
        </p:nvSpPr>
        <p:spPr>
          <a:xfrm>
            <a:off x="5715000" y="300652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fast-payback clouds</a:t>
            </a:r>
            <a:endParaRPr lang="en-US" sz="1275" dirty="0">
              <a:latin typeface="Microsoft YaHei" pitchFamily="34" charset="0"/>
              <a:ea typeface="Microsoft YaHei" pitchFamily="34" charset="-122"/>
              <a:cs typeface="Microsoft YaHei" pitchFamily="34" charset="-120"/>
            </a:endParaRPr>
          </a:p>
        </p:txBody>
      </p:sp>
      <p:sp>
        <p:nvSpPr>
          <p:cNvPr id="45" name="Text 43"/>
          <p:cNvSpPr/>
          <p:nvPr/>
        </p:nvSpPr>
        <p:spPr>
          <a:xfrm>
            <a:off x="8572500" y="2758871"/>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Cut all three</a:t>
            </a:r>
            <a:endParaRPr lang="en-US" sz="1275" dirty="0">
              <a:latin typeface="Microsoft YaHei" pitchFamily="34" charset="0"/>
              <a:ea typeface="Microsoft YaHei" pitchFamily="34" charset="-122"/>
              <a:cs typeface="Microsoft YaHei" pitchFamily="34" charset="-120"/>
            </a:endParaRPr>
          </a:p>
        </p:txBody>
      </p:sp>
      <p:sp>
        <p:nvSpPr>
          <p:cNvPr id="46" name="Shape 44"/>
          <p:cNvSpPr/>
          <p:nvPr/>
        </p:nvSpPr>
        <p:spPr>
          <a:xfrm>
            <a:off x="619125" y="3443288"/>
            <a:ext cx="10953750" cy="9525"/>
          </a:xfrm>
          <a:prstGeom prst="rect">
            <a:avLst/>
          </a:prstGeom>
          <a:solidFill>
            <a:srgbClr val="2A3440"/>
          </a:solidFill>
          <a:ln/>
        </p:spPr>
      </p:sp>
      <p:sp>
        <p:nvSpPr>
          <p:cNvPr id="47" name="Text 45"/>
          <p:cNvSpPr/>
          <p:nvPr/>
        </p:nvSpPr>
        <p:spPr>
          <a:xfrm>
            <a:off x="838200" y="3643973"/>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Case</a:t>
            </a:r>
            <a:endParaRPr lang="en-US" sz="1125" dirty="0">
              <a:latin typeface="Microsoft YaHei" pitchFamily="34" charset="0"/>
              <a:ea typeface="Microsoft YaHei" pitchFamily="34" charset="-122"/>
              <a:cs typeface="Microsoft YaHei" pitchFamily="34" charset="-120"/>
            </a:endParaRPr>
          </a:p>
        </p:txBody>
      </p:sp>
      <p:sp>
        <p:nvSpPr>
          <p:cNvPr id="48" name="Text 46"/>
          <p:cNvSpPr/>
          <p:nvPr/>
        </p:nvSpPr>
        <p:spPr>
          <a:xfrm>
            <a:off x="2857500" y="3625646"/>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2027 capex still rising</a:t>
            </a:r>
            <a:endParaRPr lang="en-US" sz="1275" dirty="0">
              <a:latin typeface="Microsoft YaHei" pitchFamily="34" charset="0"/>
              <a:ea typeface="Microsoft YaHei" pitchFamily="34" charset="-122"/>
              <a:cs typeface="Microsoft YaHei" pitchFamily="34" charset="-120"/>
            </a:endParaRPr>
          </a:p>
        </p:txBody>
      </p:sp>
      <p:sp>
        <p:nvSpPr>
          <p:cNvPr id="49" name="Text 47"/>
          <p:cNvSpPr/>
          <p:nvPr/>
        </p:nvSpPr>
        <p:spPr>
          <a:xfrm>
            <a:off x="5715000" y="3625646"/>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Money flows upstream, power</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5715000" y="3873296"/>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is the bottleneck</a:t>
            </a:r>
            <a:endParaRPr lang="en-US" sz="1275" dirty="0">
              <a:latin typeface="Microsoft YaHei" pitchFamily="34" charset="0"/>
              <a:ea typeface="Microsoft YaHei" pitchFamily="34" charset="-122"/>
              <a:cs typeface="Microsoft YaHei" pitchFamily="34" charset="-120"/>
            </a:endParaRPr>
          </a:p>
        </p:txBody>
      </p:sp>
      <p:sp>
        <p:nvSpPr>
          <p:cNvPr id="51" name="Text 49"/>
          <p:cNvSpPr/>
          <p:nvPr/>
        </p:nvSpPr>
        <p:spPr>
          <a:xfrm>
            <a:off x="8572500" y="3625646"/>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Cash is thin, demand</a:t>
            </a:r>
            <a:endParaRPr lang="en-US" sz="1275" dirty="0">
              <a:latin typeface="Microsoft YaHei" pitchFamily="34" charset="0"/>
              <a:ea typeface="Microsoft YaHei" pitchFamily="34" charset="-122"/>
              <a:cs typeface="Microsoft YaHei" pitchFamily="34" charset="-120"/>
            </a:endParaRPr>
          </a:p>
        </p:txBody>
      </p:sp>
      <p:sp>
        <p:nvSpPr>
          <p:cNvPr id="52" name="Text 50"/>
          <p:cNvSpPr/>
          <p:nvPr/>
        </p:nvSpPr>
        <p:spPr>
          <a:xfrm>
            <a:off x="8572500" y="3873296"/>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is concentrated</a:t>
            </a:r>
            <a:endParaRPr lang="en-US" sz="1275" dirty="0">
              <a:latin typeface="Microsoft YaHei" pitchFamily="34" charset="0"/>
              <a:ea typeface="Microsoft YaHei" pitchFamily="34" charset="-122"/>
              <a:cs typeface="Microsoft YaHei" pitchFamily="34" charset="-120"/>
            </a:endParaRPr>
          </a:p>
        </p:txBody>
      </p:sp>
      <p:sp>
        <p:nvSpPr>
          <p:cNvPr id="53" name="Shape 51"/>
          <p:cNvSpPr/>
          <p:nvPr/>
        </p:nvSpPr>
        <p:spPr>
          <a:xfrm>
            <a:off x="619125" y="4314825"/>
            <a:ext cx="10953750" cy="9525"/>
          </a:xfrm>
          <a:prstGeom prst="rect">
            <a:avLst/>
          </a:prstGeom>
          <a:solidFill>
            <a:srgbClr val="2A3440"/>
          </a:solidFill>
          <a:ln/>
        </p:spPr>
      </p:sp>
      <p:sp>
        <p:nvSpPr>
          <p:cNvPr id="54" name="Text 52"/>
          <p:cNvSpPr/>
          <p:nvPr/>
        </p:nvSpPr>
        <p:spPr>
          <a:xfrm>
            <a:off x="838200" y="4520273"/>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Main risk</a:t>
            </a:r>
            <a:endParaRPr lang="en-US" sz="1125" dirty="0">
              <a:latin typeface="Microsoft YaHei" pitchFamily="34" charset="0"/>
              <a:ea typeface="Microsoft YaHei" pitchFamily="34" charset="-122"/>
              <a:cs typeface="Microsoft YaHei" pitchFamily="34" charset="-120"/>
            </a:endParaRPr>
          </a:p>
        </p:txBody>
      </p:sp>
      <p:sp>
        <p:nvSpPr>
          <p:cNvPr id="55" name="Text 53"/>
          <p:cNvSpPr/>
          <p:nvPr/>
        </p:nvSpPr>
        <p:spPr>
          <a:xfrm>
            <a:off x="2857500" y="4501946"/>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Clouds fall first if</a:t>
            </a:r>
            <a:endParaRPr lang="en-US" sz="1275" dirty="0">
              <a:latin typeface="Microsoft YaHei" pitchFamily="34" charset="0"/>
              <a:ea typeface="Microsoft YaHei" pitchFamily="34" charset="-122"/>
              <a:cs typeface="Microsoft YaHei" pitchFamily="34" charset="-120"/>
            </a:endParaRPr>
          </a:p>
        </p:txBody>
      </p:sp>
      <p:sp>
        <p:nvSpPr>
          <p:cNvPr id="56" name="Text 54"/>
          <p:cNvSpPr/>
          <p:nvPr/>
        </p:nvSpPr>
        <p:spPr>
          <a:xfrm>
            <a:off x="2857500" y="4749596"/>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funding tightens</a:t>
            </a:r>
            <a:endParaRPr lang="en-US" sz="1275" dirty="0">
              <a:latin typeface="Microsoft YaHei" pitchFamily="34" charset="0"/>
              <a:ea typeface="Microsoft YaHei" pitchFamily="34" charset="-122"/>
              <a:cs typeface="Microsoft YaHei" pitchFamily="34" charset="-120"/>
            </a:endParaRPr>
          </a:p>
        </p:txBody>
      </p:sp>
      <p:sp>
        <p:nvSpPr>
          <p:cNvPr id="57" name="Text 55"/>
          <p:cNvSpPr/>
          <p:nvPr/>
        </p:nvSpPr>
        <p:spPr>
          <a:xfrm>
            <a:off x="5715000" y="4501946"/>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Power is tied to policy</a:t>
            </a:r>
            <a:endParaRPr lang="en-US" sz="1275" dirty="0">
              <a:latin typeface="Microsoft YaHei" pitchFamily="34" charset="0"/>
              <a:ea typeface="Microsoft YaHei" pitchFamily="34" charset="-122"/>
              <a:cs typeface="Microsoft YaHei" pitchFamily="34" charset="-120"/>
            </a:endParaRPr>
          </a:p>
        </p:txBody>
      </p:sp>
      <p:sp>
        <p:nvSpPr>
          <p:cNvPr id="58" name="Text 56"/>
          <p:cNvSpPr/>
          <p:nvPr/>
        </p:nvSpPr>
        <p:spPr>
          <a:xfrm>
            <a:off x="5715000" y="4749596"/>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and prices</a:t>
            </a:r>
            <a:endParaRPr lang="en-US" sz="1275" dirty="0">
              <a:latin typeface="Microsoft YaHei" pitchFamily="34" charset="0"/>
              <a:ea typeface="Microsoft YaHei" pitchFamily="34" charset="-122"/>
              <a:cs typeface="Microsoft YaHei" pitchFamily="34" charset="-120"/>
            </a:endParaRPr>
          </a:p>
        </p:txBody>
      </p:sp>
      <p:sp>
        <p:nvSpPr>
          <p:cNvPr id="59" name="Text 57"/>
          <p:cNvSpPr/>
          <p:nvPr/>
        </p:nvSpPr>
        <p:spPr>
          <a:xfrm>
            <a:off x="8572500" y="4501946"/>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Capex still rising, too early</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8572500" y="4749596"/>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to leave</a:t>
            </a:r>
            <a:endParaRPr lang="en-US" sz="1275" dirty="0">
              <a:latin typeface="Microsoft YaHei" pitchFamily="34" charset="0"/>
              <a:ea typeface="Microsoft YaHei" pitchFamily="34" charset="-122"/>
              <a:cs typeface="Microsoft YaHei" pitchFamily="34" charset="-120"/>
            </a:endParaRPr>
          </a:p>
        </p:txBody>
      </p:sp>
      <p:sp>
        <p:nvSpPr>
          <p:cNvPr id="61" name="Shape 59"/>
          <p:cNvSpPr/>
          <p:nvPr/>
        </p:nvSpPr>
        <p:spPr>
          <a:xfrm>
            <a:off x="619125" y="5186363"/>
            <a:ext cx="10953750" cy="9525"/>
          </a:xfrm>
          <a:prstGeom prst="rect">
            <a:avLst/>
          </a:prstGeom>
          <a:solidFill>
            <a:srgbClr val="2A3440"/>
          </a:solidFill>
          <a:ln/>
        </p:spPr>
      </p:sp>
      <p:sp>
        <p:nvSpPr>
          <p:cNvPr id="62" name="Text 60"/>
          <p:cNvSpPr/>
          <p:nvPr/>
        </p:nvSpPr>
        <p:spPr>
          <a:xfrm>
            <a:off x="838200" y="5387048"/>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Change course if</a:t>
            </a:r>
            <a:endParaRPr lang="en-US" sz="1125" dirty="0">
              <a:latin typeface="Microsoft YaHei" pitchFamily="34" charset="0"/>
              <a:ea typeface="Microsoft YaHei" pitchFamily="34" charset="-122"/>
              <a:cs typeface="Microsoft YaHei" pitchFamily="34" charset="-120"/>
            </a:endParaRPr>
          </a:p>
        </p:txBody>
      </p:sp>
      <p:sp>
        <p:nvSpPr>
          <p:cNvPr id="63" name="Text 61"/>
          <p:cNvSpPr/>
          <p:nvPr/>
        </p:nvSpPr>
        <p:spPr>
          <a:xfrm>
            <a:off x="2857500" y="5368721"/>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Anyone cuts guidance</a:t>
            </a:r>
            <a:endParaRPr lang="en-US" sz="1275" dirty="0">
              <a:latin typeface="Microsoft YaHei" pitchFamily="34" charset="0"/>
              <a:ea typeface="Microsoft YaHei" pitchFamily="34" charset="-122"/>
              <a:cs typeface="Microsoft YaHei" pitchFamily="34" charset="-120"/>
            </a:endParaRPr>
          </a:p>
        </p:txBody>
      </p:sp>
      <p:sp>
        <p:nvSpPr>
          <p:cNvPr id="64" name="Text 62"/>
          <p:cNvSpPr/>
          <p:nvPr/>
        </p:nvSpPr>
        <p:spPr>
          <a:xfrm>
            <a:off x="5715000" y="536872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Funding costs jump or lab</a:t>
            </a:r>
            <a:endParaRPr lang="en-US" sz="1275" dirty="0">
              <a:latin typeface="Microsoft YaHei" pitchFamily="34" charset="0"/>
              <a:ea typeface="Microsoft YaHei" pitchFamily="34" charset="-122"/>
              <a:cs typeface="Microsoft YaHei" pitchFamily="34" charset="-120"/>
            </a:endParaRPr>
          </a:p>
        </p:txBody>
      </p:sp>
      <p:sp>
        <p:nvSpPr>
          <p:cNvPr id="65" name="Text 63"/>
          <p:cNvSpPr/>
          <p:nvPr/>
        </p:nvSpPr>
        <p:spPr>
          <a:xfrm>
            <a:off x="5715000" y="561637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revenue stalls</a:t>
            </a:r>
            <a:endParaRPr lang="en-US" sz="1275" dirty="0">
              <a:latin typeface="Microsoft YaHei" pitchFamily="34" charset="0"/>
              <a:ea typeface="Microsoft YaHei" pitchFamily="34" charset="-122"/>
              <a:cs typeface="Microsoft YaHei" pitchFamily="34" charset="-120"/>
            </a:endParaRPr>
          </a:p>
        </p:txBody>
      </p:sp>
      <p:sp>
        <p:nvSpPr>
          <p:cNvPr id="66" name="Text 64"/>
          <p:cNvSpPr/>
          <p:nvPr/>
        </p:nvSpPr>
        <p:spPr>
          <a:xfrm>
            <a:off x="8572500" y="5368721"/>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2027 guidance rises again</a:t>
            </a:r>
            <a:endParaRPr lang="en-US" sz="1275" dirty="0">
              <a:latin typeface="Microsoft YaHei" pitchFamily="34" charset="0"/>
              <a:ea typeface="Microsoft YaHei" pitchFamily="34" charset="-122"/>
              <a:cs typeface="Microsoft YaHei" pitchFamily="34" charset="-120"/>
            </a:endParaRPr>
          </a:p>
        </p:txBody>
      </p:sp>
      <p:sp>
        <p:nvSpPr>
          <p:cNvPr id="67" name="Text 65"/>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Research view, not company guidance. Fast payback means cloud revenue accelerating and free cash flow still positive</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Equity research · Investment committee</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October 2026</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1167473"/>
            <a:ext cx="11582400" cy="171450"/>
          </a:xfrm>
          <a:prstGeom prst="rect">
            <a:avLst/>
          </a:prstGeom>
          <a:noFill/>
          <a:ln/>
        </p:spPr>
        <p:txBody>
          <a:bodyPr wrap="none" lIns="0" tIns="0" rIns="0" bIns="0" rtlCol="0" anchor="t"/>
          <a:lstStyle/>
          <a:p>
            <a:pPr algn="l" indent="0" marL="0">
              <a:buNone/>
            </a:pPr>
            <a:r>
              <a:rPr lang="en-US" sz="1125" dirty="0">
                <a:solidFill>
                  <a:srgbClr val="F0A63C"/>
                </a:solidFill>
                <a:latin typeface="Microsoft YaHei" pitchFamily="34" charset="0"/>
                <a:ea typeface="Microsoft YaHei" pitchFamily="34" charset="-122"/>
                <a:cs typeface="Microsoft YaHei" pitchFamily="34" charset="-120"/>
              </a:rPr>
              <a:t>For the committee to decide</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609600" y="2234948"/>
            <a:ext cx="115824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Favor </a:t>
            </a:r>
            <a:pPr algn="l" indent="0" marL="0">
              <a:buNone/>
            </a:pPr>
            <a:r>
              <a:rPr lang="en-US" sz="3900" dirty="0">
                <a:solidFill>
                  <a:srgbClr val="F0A63C"/>
                </a:solidFill>
                <a:latin typeface="Georgia" pitchFamily="34" charset="0"/>
                <a:ea typeface="Microsoft YaHei" pitchFamily="34" charset="-122"/>
                <a:cs typeface="Georgia" pitchFamily="34" charset="-120"/>
              </a:rPr>
              <a:t>suppliers, power</a:t>
            </a:r>
            <a:pPr algn="l" indent="0" marL="0">
              <a:buNone/>
            </a:pPr>
            <a:r>
              <a:rPr lang="en-US" sz="3900" dirty="0">
                <a:solidFill>
                  <a:srgbClr val="F2EFE8"/>
                </a:solidFill>
                <a:latin typeface="Georgia" pitchFamily="34" charset="0"/>
                <a:ea typeface="Microsoft YaHei" pitchFamily="34" charset="-122"/>
                <a:cs typeface="Georgia" pitchFamily="34" charset="-120"/>
              </a:rPr>
              <a:t> and fast-payback clouds</a:t>
            </a:r>
            <a:endParaRPr lang="en-US" sz="3900" dirty="0">
              <a:latin typeface="Georgia" pitchFamily="34" charset="0"/>
              <a:ea typeface="Microsoft YaHei" pitchFamily="34" charset="-122"/>
              <a:cs typeface="Georgia" pitchFamily="34" charset="-120"/>
            </a:endParaRPr>
          </a:p>
        </p:txBody>
      </p:sp>
      <p:sp>
        <p:nvSpPr>
          <p:cNvPr id="33" name="Shape 31"/>
          <p:cNvSpPr/>
          <p:nvPr/>
        </p:nvSpPr>
        <p:spPr>
          <a:xfrm>
            <a:off x="609600" y="3238500"/>
            <a:ext cx="10972800" cy="9525"/>
          </a:xfrm>
          <a:prstGeom prst="rect">
            <a:avLst/>
          </a:prstGeom>
          <a:solidFill>
            <a:srgbClr val="2A3440"/>
          </a:solidFill>
          <a:ln/>
        </p:spPr>
      </p:sp>
      <p:sp>
        <p:nvSpPr>
          <p:cNvPr id="34" name="Text 32"/>
          <p:cNvSpPr/>
          <p:nvPr/>
        </p:nvSpPr>
        <p:spPr>
          <a:xfrm>
            <a:off x="609600" y="3462637"/>
            <a:ext cx="115824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Three signals to watch next</a:t>
            </a:r>
            <a:endParaRPr lang="en-US" sz="1050" dirty="0">
              <a:latin typeface="Microsoft YaHei" pitchFamily="34" charset="0"/>
              <a:ea typeface="Microsoft YaHei" pitchFamily="34" charset="-122"/>
              <a:cs typeface="Microsoft YaHei" pitchFamily="34" charset="-120"/>
            </a:endParaRPr>
          </a:p>
        </p:txBody>
      </p:sp>
      <p:sp>
        <p:nvSpPr>
          <p:cNvPr id="35" name="Shape 33"/>
          <p:cNvSpPr/>
          <p:nvPr/>
        </p:nvSpPr>
        <p:spPr>
          <a:xfrm>
            <a:off x="614363" y="3776662"/>
            <a:ext cx="3495675" cy="1666875"/>
          </a:xfrm>
          <a:prstGeom prst="rect">
            <a:avLst/>
          </a:prstGeom>
          <a:solidFill>
            <a:srgbClr val="171C22"/>
          </a:solidFill>
          <a:ln w="9525">
            <a:solidFill>
              <a:srgbClr val="2A3440"/>
            </a:solidFill>
            <a:prstDash val="solid"/>
          </a:ln>
        </p:spPr>
      </p:sp>
      <p:sp>
        <p:nvSpPr>
          <p:cNvPr id="36" name="Text 34"/>
          <p:cNvSpPr/>
          <p:nvPr/>
        </p:nvSpPr>
        <p:spPr>
          <a:xfrm>
            <a:off x="819150" y="3996037"/>
            <a:ext cx="1137285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01</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819150" y="4257163"/>
            <a:ext cx="1137285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Funding</a:t>
            </a:r>
            <a:endParaRPr lang="en-US" sz="2250" dirty="0">
              <a:latin typeface="Georgia" pitchFamily="34" charset="0"/>
              <a:ea typeface="Microsoft YaHei" pitchFamily="34" charset="-122"/>
              <a:cs typeface="Georgia" pitchFamily="34" charset="-120"/>
            </a:endParaRPr>
          </a:p>
        </p:txBody>
      </p:sp>
      <p:sp>
        <p:nvSpPr>
          <p:cNvPr id="38" name="Text 36"/>
          <p:cNvSpPr/>
          <p:nvPr/>
        </p:nvSpPr>
        <p:spPr>
          <a:xfrm>
            <a:off x="819150" y="4759121"/>
            <a:ext cx="11372850"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Will bond and equity costs jump</a:t>
            </a:r>
            <a:endParaRPr lang="en-US" sz="1275" dirty="0">
              <a:latin typeface="Microsoft YaHei" pitchFamily="34" charset="0"/>
              <a:ea typeface="Microsoft YaHei" pitchFamily="34" charset="-122"/>
              <a:cs typeface="Microsoft YaHei" pitchFamily="34" charset="-120"/>
            </a:endParaRPr>
          </a:p>
        </p:txBody>
      </p:sp>
      <p:sp>
        <p:nvSpPr>
          <p:cNvPr id="39" name="Shape 37"/>
          <p:cNvSpPr/>
          <p:nvPr/>
        </p:nvSpPr>
        <p:spPr>
          <a:xfrm>
            <a:off x="4271963" y="3776662"/>
            <a:ext cx="3495675" cy="1666875"/>
          </a:xfrm>
          <a:prstGeom prst="rect">
            <a:avLst/>
          </a:prstGeom>
          <a:solidFill>
            <a:srgbClr val="171C22"/>
          </a:solidFill>
          <a:ln w="9525">
            <a:solidFill>
              <a:srgbClr val="2A3440"/>
            </a:solidFill>
            <a:prstDash val="solid"/>
          </a:ln>
        </p:spPr>
      </p:sp>
      <p:sp>
        <p:nvSpPr>
          <p:cNvPr id="40" name="Text 38"/>
          <p:cNvSpPr/>
          <p:nvPr/>
        </p:nvSpPr>
        <p:spPr>
          <a:xfrm>
            <a:off x="4476750" y="3996037"/>
            <a:ext cx="771525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02</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4476750" y="4257163"/>
            <a:ext cx="771525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Customers</a:t>
            </a:r>
            <a:endParaRPr lang="en-US" sz="2250" dirty="0">
              <a:latin typeface="Georgia" pitchFamily="34" charset="0"/>
              <a:ea typeface="Microsoft YaHei" pitchFamily="34" charset="-122"/>
              <a:cs typeface="Georgia" pitchFamily="34" charset="-120"/>
            </a:endParaRPr>
          </a:p>
        </p:txBody>
      </p:sp>
      <p:sp>
        <p:nvSpPr>
          <p:cNvPr id="42" name="Text 40"/>
          <p:cNvSpPr/>
          <p:nvPr/>
        </p:nvSpPr>
        <p:spPr>
          <a:xfrm>
            <a:off x="4476750" y="4759121"/>
            <a:ext cx="7715250"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Can lab revenue cover commitments</a:t>
            </a:r>
            <a:endParaRPr lang="en-US" sz="1275" dirty="0">
              <a:latin typeface="Microsoft YaHei" pitchFamily="34" charset="0"/>
              <a:ea typeface="Microsoft YaHei" pitchFamily="34" charset="-122"/>
              <a:cs typeface="Microsoft YaHei" pitchFamily="34" charset="-120"/>
            </a:endParaRPr>
          </a:p>
        </p:txBody>
      </p:sp>
      <p:sp>
        <p:nvSpPr>
          <p:cNvPr id="43" name="Shape 41"/>
          <p:cNvSpPr/>
          <p:nvPr/>
        </p:nvSpPr>
        <p:spPr>
          <a:xfrm>
            <a:off x="7929563" y="3776662"/>
            <a:ext cx="3495675" cy="1666875"/>
          </a:xfrm>
          <a:prstGeom prst="rect">
            <a:avLst/>
          </a:prstGeom>
          <a:solidFill>
            <a:srgbClr val="171C22"/>
          </a:solidFill>
          <a:ln w="9525">
            <a:solidFill>
              <a:srgbClr val="2A3440"/>
            </a:solidFill>
            <a:prstDash val="solid"/>
          </a:ln>
        </p:spPr>
      </p:sp>
      <p:sp>
        <p:nvSpPr>
          <p:cNvPr id="44" name="Text 42"/>
          <p:cNvSpPr/>
          <p:nvPr/>
        </p:nvSpPr>
        <p:spPr>
          <a:xfrm>
            <a:off x="8134350" y="3996037"/>
            <a:ext cx="405765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03</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8134350" y="4257163"/>
            <a:ext cx="405765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Power</a:t>
            </a:r>
            <a:endParaRPr lang="en-US" sz="2250" dirty="0">
              <a:latin typeface="Georgia" pitchFamily="34" charset="0"/>
              <a:ea typeface="Microsoft YaHei" pitchFamily="34" charset="-122"/>
              <a:cs typeface="Georgia" pitchFamily="34" charset="-120"/>
            </a:endParaRPr>
          </a:p>
        </p:txBody>
      </p:sp>
      <p:sp>
        <p:nvSpPr>
          <p:cNvPr id="46" name="Text 44"/>
          <p:cNvSpPr/>
          <p:nvPr/>
        </p:nvSpPr>
        <p:spPr>
          <a:xfrm>
            <a:off x="8134350" y="4759121"/>
            <a:ext cx="4057650"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When do PJM and Texas hookups ease</a:t>
            </a:r>
            <a:endParaRPr lang="en-US" sz="1275" dirty="0">
              <a:latin typeface="Microsoft YaHei" pitchFamily="34" charset="0"/>
              <a:ea typeface="Microsoft YaHei" pitchFamily="34" charset="-122"/>
              <a:cs typeface="Microsoft YaHei" pitchFamily="34" charset="-120"/>
            </a:endParaRPr>
          </a:p>
        </p:txBody>
      </p:sp>
      <p:sp>
        <p:nvSpPr>
          <p:cNvPr id="47" name="Text 45"/>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This material does not constitute investment advice.</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