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88952" cy="6858000"/>
  <p:notesSz cx="6858000" cy="12188952"/>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晚上好。今晚这一课只讲一件事：个人所得税的年度汇算。很多人工作两三年了，每年三月手机上都会弹出提醒，有人点进去退了几百块，有人被提示要补税，也有人一直没点开过。今晚讲完，大家应该能自己判断要不要办、自己算出大概是退还是补，然后在个税 App 上把它办完。课上所有例题里的人和数字都是虚构的，规则都是真的，每页底下写了出自哪份文件。这是科普课，不是给某个人的税务建议，具体以个税 App 和主管税务机关为准。</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今晚三件事。第一件，看懂：为什么单位每个月已经替你扣了税，年底还要再算一次。第二件，算对：我们拿一道例题，从全年收入开始，一行一行算到最后退多少。第三件，去办：你到底需不需要办，什么时候办，在哪儿办。中间有一次当场练，三道变式题，请大家准备好纸笔或者手机计算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先回答第一个问题：每个月都扣了税，为什么年底还要算？因为平时的扣税是分开、先预扣的。工资由单位按月预扣，用的是累计预扣法，单位只看得到本单位、截至本月的收入和扣除，每个月减 5000 元。劳务报酬、稿酬这些，是支付方按次预扣，劳务的预扣率从 20% 起，而且按次预扣的时候，不减全年 6 万元，也不减专项附加扣除。所以平时各扣各的，扣得多一点少一点很正常。年度汇算，就是年底把工资、劳务、稿酬、特许权使用费这四项合在一起，按全年重新算一遍，多交了退，少交了补。还有一样，大病医疗只能在汇算时扣，平时扣不了。</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这是今晚最重要的一行板书，大家抄下来。应纳税额等于应纳税所得额乘以税率，再减去速算扣除数。应纳税所得额不是你的年薪，是全年收入额减掉 6 万元基本减除费用、三险一金、专项附加扣除和其他扣除以后剩下的那个数。算出全年应纳税额，再减去这一年单位和支付方已经替你预缴的税，结果是负数就退，正数就补。这一条写在国家税务总局令第 57 号，也就是《个人所得税综合所得汇算清缴管理办法》第三条。速算扣除数是什么，讲税率表的时候再说。</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谁要办，谁不用办，按算下来的结果分。多交了，也就是应退税：想把钱拿回来就必须自己申请，不申请税务局不会主动退，你也可以选择不办，等于放弃。少交了，也就是应补税：如果全年综合所得收入不超过 12 万元，或者补税不超过 400 元，可以不办，这条在财政部、税务总局公告 2023 年第 32 号里，管到 2027 年底取得的收入，2025 和 2026 两个年度都适用。但如果是扣缴单位没有依法预扣造成的，不能免。两条都不满足，就必须在 6 月 30 日前申报并且把税缴清。注意两点：12 万元看的是税前收入，工资就是应发工资，不是扣完各种费用以后的数。还有，「年收入不到 12 万不用办」这句话只说对一半，它只免补税，想退税照样得办。</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汇算合在一起算的叫综合所得，一共四项：工资薪金、劳务报酬、稿酬、特许权使用费。注意看最右边一列，年度收入额。工资是全额计入。劳务报酬和特许权使用费按收入的 80% 计入，相当于打八折。稿酬在八折的基础上再乘 70%，也就是收入的 56%。比如一笔 1 万元的稿酬，年度收入额是 5600 元。中间那列是平时怎么预扣，规则和年度不一样：劳务报酬每次不超过 4000 元减 800 元，超过 4000 元减 20%，然后按 20%、30%、40% 三级预扣率扣。这里有个常见的错：汇算的时候还用「减 800 元」。800 元只在预扣时用，年度一律乘 80%。还有一个例外，从 2025 年 10 月 1 日起，从互联网平台拿的劳务报酬改成了累计预扣，后面讲坑的时候再说。</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收入额算出来以后，要减四样东西。第一，基本减除费用，每年 6 万元。大家常说的「起征点 5000」，其实是这 6 万元按月分摊，而且全年只能减一次，有两处工资也只减一次。第二，专项扣除，就是个人缴的三险一金，没有全国统一的数，以你工资条上个人实缴的为准。第三，专项附加扣除，一共七项，下一页细讲。第四，其他扣除，最常见的是个人养老金，2024 年起全国适用，每年 12000 元以内据实扣除。它是其他扣除，不是第八项专项附加扣除。最后提醒一句，扣除额不等于退税额。多扣 12000 元，如果你在 10% 那一档，少交的税是 12000 乘 10%，1200 元，不是退 12000 元。这几项扣除都以当年应纳税所得额为限，扣不完不结转到下一年。</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专项附加扣除一共七项。2023 年国务院发文提高了其中三项，不是七项都提高了：3 岁以下婴幼儿照护和子女教育，都从每孩每月 1000 元提到 2000 元。赡养老人从每月 2000 元提到 3000 元，非独生子女兄弟姐妹分摊，每人最多 1500 元。另外四项标准没变：继续教育，学历教育每月 400 元，拿到技能人员或专业技术人员职业资格证书的那一年扣 3600 元。大病医疗，医保目录内个人自付累计超过 15000 元的部分，在 80000 元以内据实扣，而且只能在汇算时扣。住房贷款利息，首套房每月 1000 元。住房租金按城市分三档，直辖市、省会这类城市每月 1500 元，其他城市按户籍人口多少是 1100 元或 800 元。几条容易填错的：子女教育一个孩子家庭合计每月 2000 元，父母一方全扣或者各扣一半，不能两个人都按 2000 元填。房贷利息和租金同一年只能选一样。夫妻在同一个城市工作，租金只能一方扣。</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这是综合所得的年度税率表，七级超额累进，从 3% 到 45%。先看表头：全年应纳税所得额，是扣完 6 万元和各项扣除之后的数，不是年薪。超额累进的意思是，只有超过 36000 元的那一部分才按 10% 算，前面 36000 元还是按 3%。每一档都这样一段一段加，太麻烦，所以有速算扣除数，一步算出来。它是怎么来的？以第二档为例，前 36000 元本该按 3% 算却按 10% 乘了，多算了 36000 乘 7%，等于 2520，减掉就对了。往上每一档同理。我们待会儿的例题落在第二档，我先把它划出来。</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现在上例题。例题，数字是虚构的。主人公是一个居民个人，全年在一家单位上班，在某个省会城市工作，在这个城市没有自己的房子，租房住。工资每月应发 15000 元，全年 18 万元，没有年终奖。三险一金个人每月实缴 2700 元，这是例题设定，实际要看你自己的工资条。专项附加扣除报了两项，年初就报给了单位：住房租金，省会城市每月 1500 元。赡养老人，父母都满 60 岁，他还有一个兄弟，两人均摊每月 3000 元，每人 1500 元。8 月份他给另一家公司做了一次设计，税前 10000 元，对方直接付钱，不经过互联网平台，按次预扣。没有稿酬、没有个人养老金、没有捐赠。好，大家先猜一下：他是退税还是补税？</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一行一行算。第一行，收入额：工资 18 万全额计入，劳务 1 万元乘 80%，是 8000，合计 188000 元。第二行，扣除：基本减除 6 万，三险一金 2700 乘 12 是 32400，专项附加两项每月 1500 加 1500 乘 12 个月是 36000，合计 128400。第三行，应纳税所得额：188000 减 128400，等于 59600。第四行，查税率表，59600 落在第二档，乘 10% 减速算扣除数 2520，全年应纳税额 3440 元。不信速算扣除数的，可以分段算：36000 乘 3% 是 1080，剩下 23600 乘 10% 是 2360，加起来也是 3440。第五行，已预缴多少？工资按累计预扣法全年扣了 2640 元，劳务那一单扣了 1600 元，一共 4240。4240 减 3440，多交了 800 元，可以申请退税 800 元。顺带说一句，他从 9 月开始到手工资会变少，因为累计应纳税所得额超过 36000 元跨进了 10% 档，不是单位扣错了。</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 800 元是从哪来的？我们拆开看。如果只算工资，全年应纳税所得额是 18 万减 128400，等于 51600，税额 51600 乘 10% 减 2520，等于 2640，正好等于工资全年预扣的 2640。所以工资部分不退不补。退税全部来自那笔设计费：预扣的时候，10000 元减 20% 费用剩 8000，按 20% 的预扣率扣了 1600 元。可是并入全年以后，这个人的边际税率只有 10%，这 8000 元收入额只该交 800 元。多扣的 800 元，就是退给他的钱。所以记住，劳务报酬那个 20% 是预扣率，不是它的税率，汇算时按你全年的税率重新算。</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当场练，三道变式，没写到的条件都和主例题一样。变式 A：他年初忘了把租金报给单位，预扣时每月只扣了赡养老人，汇算时才补填租金，问能退多少。提示：工资每月多扣了一些税。变式 B：他今年没接设计单，而是在另一家单位兼职，每月领 3000 元工资，兼职单位不扣三险一金，也按每月 5000 元减除，所以全年一分税没扣。问要补多少。提示：两家单位各减了一次每月 5000 元。变式 C：一次劳务 3000 元，预扣多少，汇算时计入多少收入额。提示：4000 元以下预扣时怎么减。给大家五分钟，用手机计算器就行，算完我们对答案。</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对答案。变式 A，漏报租金：预扣时每月只扣了赡养老人，工资全年预扣变成 4440 元，加上劳务 1600，已预缴 6040。汇算时补填租金，全年应纳税额还是 3440，所以退 2600 元。比主例题多退的 1800 元，正好是 18000 元租金扣除乘 10%。再说一遍，扣除额不等于退税额。变式 B，两处工资：已预缴还是主单位的 2640，兼职单位 0。汇算时收入额 18 万加 36000 是 216000，减 6 万、减 32400、减 36000，应纳税所得额 87600，税额 87600 乘 10% 减 2520 等于 6240，要补 3600 元。原因是两家单位各按每月 5000 元减了一次，全年等于减了两次 6 万，法律只允许减一次。他全年收入 216000 元，超过 12 万元，补税也超过 400 元，不能免办，要在 6 月 30 日前申报并缴清。变式 C，小额劳务：预扣时 3000 减 800，乘 20%，是 440 元。汇算时收入额是 3000 乘 80%，2400 元，再并进全年按你的税率算。预扣时那 800 元减除不带进汇算。</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四个常见的坑。第一，平台兼职。以前常说兼职收入先按次扣 20%，从 2025 年 10 月 1 日起，从互联网平台企业拿的劳务报酬，改由平台按累计预扣法预扣，每月减 5000 元乘连续的月份数，用 3% 到 45% 的七级预扣率，不能再说一律先扣 20% 了。第二，育儿补贴。育儿补贴从 2025 年 1 月 1 日起免征个税，它是一笔免税的收入，和 3 岁以下婴幼儿照护这项专项附加扣除是两回事，可以同时有，不要以为领了补贴就不能填扣除。第三，「年收入不到 12 万不用办」，它只免补税那一种，想退税还得办。第四，补税截止。要补税的，6 月 30 日前不但要申报，还要把钱缴清。拖过去，从 7 月 1 日起按日加收万分之五的滞纳金。比如变式 B 的 3600 元晚交 30 天，滞纳金是 3600 乘万分之五乘 30，54 元，这只是示意。另外再说一句，填错了别慌，主动改正或者被提醒后及时改，可以首违不罚，但首违不罚只免罚款，该补的税照补。</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看看全国的数。2025 年度汇算，也就是今年 3 月到 6 月办的那一次，2026 年 7 月 28 日国新办发布会公布：超过 2 亿人办理了汇算申报，同比增长 4.38%，超过 1 亿人申报退税，退税总金额超过 1500 亿元。上一次，2024 年度，超过 1 亿人申请退税 1300 多亿元，700 多万人申报补税 480 余亿元。发布会说的是「超过」「多」「余」，都不是精确数，所以不要拿来算精确的增长率。还有一个数经常被搞混：1.26 亿人，那是 2026 年上半年享受专项附加扣除的人数，不是汇算退税人数。所以，退税这件事，全国一年有一亿多人在办，你不是一个人。</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最后讲什么时候、在哪儿办。拿刚结束的 2025 年度做参照：2026 年 2 月 3 日税务总局发了预约通告，2 月 25 日起可以在个税 App 上预约，3 月 1 日开始办，3 月 1 日到 20 日要先预约，21 日以后不用预约，6 月 30 日截止，要补税的这天之前要缴清，7 月 1 日起开始算滞纳金。今天是 10 月，2025 年度已经结束了。下一次是 2026 年度汇算，法定时间是 2027 年 3 月 1 日到 6 月 30 日，预约从哪天开始现在还没公布，到时候留意 App 的通知。在哪儿办：首选个人所得税 App 或者自然人电子税务局网站，自己办。也可以让单位代办，但要和单位书面或电子确认，没确认单位不能代办。还可以签授权书委托涉税专业服务机构或者别人办。综合所得收入额不超过 6 万元、已经预缴过税的，可以用简易申报办退税。资料留存 5 年。</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课后两件作业。第一，打开个税 App，核对一下今年填的专项附加扣除，漏了的记下来，2027 年汇算时可以补填。第二，用今晚这个公式，拿自己的工资条估一估，2026 年度大概是退还是补。下课。再提醒一次，这是科普课，不构成个人税务建议，具体以个税 App 和主管税务机关为准。</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hapter">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endin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4.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image" Target="../media/image-10-2.jpeg"/><Relationship Id="rId3" Type="http://schemas.openxmlformats.org/officeDocument/2006/relationships/slideLayout" Target="../slideLayouts/slideLayout4.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4.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5.xml"/><Relationship Id="rId3"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C2823"/>
          </a:solidFill>
          <a:ln/>
        </p:spPr>
      </p:sp>
      <p:sp>
        <p:nvSpPr>
          <p:cNvPr id="3" name="Shape 1"/>
          <p:cNvSpPr/>
          <p:nvPr/>
        </p:nvSpPr>
        <p:spPr>
          <a:xfrm>
            <a:off x="95250" y="95250"/>
            <a:ext cx="12001500" cy="6667500"/>
          </a:xfrm>
          <a:prstGeom prst="rect">
            <a:avLst/>
          </a:prstGeom>
          <a:noFill/>
          <a:ln w="19050">
            <a:solidFill>
              <a:srgbClr val="5A4632"/>
            </a:solidFill>
            <a:prstDash val="solid"/>
          </a:ln>
        </p:spPr>
      </p:sp>
      <p:sp>
        <p:nvSpPr>
          <p:cNvPr id="4" name="Shape 2"/>
          <p:cNvSpPr/>
          <p:nvPr/>
        </p:nvSpPr>
        <p:spPr>
          <a:xfrm>
            <a:off x="95250" y="6515100"/>
            <a:ext cx="12001500" cy="247650"/>
          </a:xfrm>
          <a:prstGeom prst="rect">
            <a:avLst/>
          </a:prstGeom>
          <a:solidFill>
            <a:srgbClr val="5A4632"/>
          </a:solidFill>
          <a:ln/>
        </p:spPr>
      </p:sp>
      <p:sp>
        <p:nvSpPr>
          <p:cNvPr id="5" name="Shape 3"/>
          <p:cNvSpPr/>
          <p:nvPr/>
        </p:nvSpPr>
        <p:spPr>
          <a:xfrm>
            <a:off x="95250" y="6515100"/>
            <a:ext cx="12001500" cy="28575"/>
          </a:xfrm>
          <a:prstGeom prst="rect">
            <a:avLst/>
          </a:prstGeom>
          <a:solidFill>
            <a:srgbClr val="6F5944"/>
          </a:solidFill>
          <a:ln/>
        </p:spPr>
      </p:sp>
      <p:sp>
        <p:nvSpPr>
          <p:cNvPr id="6" name="Shape 4"/>
          <p:cNvSpPr/>
          <p:nvPr/>
        </p:nvSpPr>
        <p:spPr>
          <a:xfrm>
            <a:off x="10668000" y="6572250"/>
            <a:ext cx="419100" cy="85725"/>
          </a:xfrm>
          <a:prstGeom prst="roundRect">
            <a:avLst>
              <a:gd name="adj" fmla="val 33333"/>
            </a:avLst>
          </a:prstGeom>
          <a:solidFill>
            <a:srgbClr val="EFF3EC">
              <a:alpha val="92000"/>
            </a:srgbClr>
          </a:solidFill>
          <a:ln/>
        </p:spPr>
      </p:sp>
      <p:sp>
        <p:nvSpPr>
          <p:cNvPr id="7" name="Shape 5"/>
          <p:cNvSpPr/>
          <p:nvPr/>
        </p:nvSpPr>
        <p:spPr>
          <a:xfrm>
            <a:off x="11201400" y="6581775"/>
            <a:ext cx="285750" cy="76200"/>
          </a:xfrm>
          <a:prstGeom prst="roundRect">
            <a:avLst>
              <a:gd name="adj" fmla="val 37500"/>
            </a:avLst>
          </a:prstGeom>
          <a:solidFill>
            <a:srgbClr val="E9C46A">
              <a:alpha val="90000"/>
            </a:srgbClr>
          </a:solidFill>
          <a:ln/>
        </p:spPr>
      </p:sp>
      <p:sp>
        <p:nvSpPr>
          <p:cNvPr id="8" name="Shape 6"/>
          <p:cNvSpPr/>
          <p:nvPr/>
        </p:nvSpPr>
        <p:spPr>
          <a:xfrm>
            <a:off x="762000" y="6591300"/>
            <a:ext cx="666750" cy="114300"/>
          </a:xfrm>
          <a:prstGeom prst="roundRect">
            <a:avLst>
              <a:gd name="adj" fmla="val 16667"/>
            </a:avLst>
          </a:prstGeom>
          <a:solidFill>
            <a:srgbClr val="3B3A36"/>
          </a:solidFill>
          <a:ln/>
        </p:spPr>
      </p:sp>
      <p:sp>
        <p:nvSpPr>
          <p:cNvPr id="9" name="Shape 7"/>
          <p:cNvSpPr/>
          <p:nvPr/>
        </p:nvSpPr>
        <p:spPr>
          <a:xfrm>
            <a:off x="762000" y="6591300"/>
            <a:ext cx="666750" cy="38100"/>
          </a:xfrm>
          <a:prstGeom prst="roundRect">
            <a:avLst>
              <a:gd name="adj" fmla="val 25000"/>
            </a:avLst>
          </a:prstGeom>
          <a:solidFill>
            <a:srgbClr val="8B795F"/>
          </a:solidFill>
          <a:ln/>
        </p:spPr>
      </p:sp>
      <p:sp>
        <p:nvSpPr>
          <p:cNvPr id="10" name="Text 8"/>
          <p:cNvSpPr/>
          <p:nvPr/>
        </p:nvSpPr>
        <p:spPr>
          <a:xfrm>
            <a:off x="1619250" y="6594915"/>
            <a:ext cx="10572750" cy="114300"/>
          </a:xfrm>
          <a:prstGeom prst="rect">
            <a:avLst/>
          </a:prstGeom>
          <a:noFill/>
          <a:ln/>
        </p:spPr>
        <p:txBody>
          <a:bodyPr wrap="none" lIns="0" tIns="0" rIns="0" bIns="0" rtlCol="0" anchor="t"/>
          <a:lstStyle/>
          <a:p>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青</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年</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夜</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校</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 </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 </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一</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节</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课</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学</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会</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个</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税</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年</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度</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汇</a:t>
            </a:r>
            <a:pPr algn="l" indent="0" marL="0">
              <a:buNone/>
            </a:pPr>
            <a:r>
              <a:rPr lang="en-US" sz="750" dirty="0">
                <a:solidFill>
                  <a:srgbClr val="C8B89D"/>
                </a:solidFill>
                <a:latin typeface="Microsoft YaHei" pitchFamily="34" charset="0"/>
                <a:ea typeface="Microsoft YaHei" pitchFamily="34" charset="-122"/>
                <a:cs typeface="Microsoft YaHei" pitchFamily="34" charset="-120"/>
              </a:rPr>
              <a:t>算</a:t>
            </a:r>
            <a:endParaRPr lang="en-US" sz="750" dirty="0">
              <a:latin typeface="Microsoft YaHei" pitchFamily="34" charset="0"/>
              <a:ea typeface="Microsoft YaHei" pitchFamily="34" charset="-122"/>
              <a:cs typeface="Microsoft YaHei" pitchFamily="34" charset="-120"/>
            </a:endParaRPr>
          </a:p>
        </p:txBody>
      </p:sp>
      <p:sp>
        <p:nvSpPr>
          <p:cNvPr id="11" name="pptwise-slidenum-s0000"/>
          <p:cNvSpPr/>
          <p:nvPr/>
        </p:nvSpPr>
        <p:spPr>
          <a:xfrm>
            <a:off x="0" y="309714"/>
            <a:ext cx="11328383" cy="171450"/>
          </a:xfrm>
          <a:prstGeom prst="rect">
            <a:avLst/>
          </a:prstGeom>
          <a:noFill/>
          <a:ln/>
        </p:spPr>
        <p:txBody>
          <a:bodyPr wrap="none" lIns="0" tIns="0" rIns="0" bIns="0" rtlCol="0" anchor="t"/>
          <a:lstStyle/>
          <a:p>
            <a:pPr algn="r" indent="0" marL="0">
              <a:buNone/>
            </a:pPr>
            <a:fld id="{B6F15528-21DE-4FAA-801E-634DDDAF4B2B}" type="slidenum">
              <a:rPr lang="en-US" sz="1125" dirty="0">
                <a:solidFill>
                  <a:srgbClr val="A9BCAF"/>
                </a:solidFill>
                <a:latin typeface="Times New Roman" pitchFamily="34" charset="0"/>
                <a:ea typeface="SimSun" pitchFamily="34" charset="-122"/>
                <a:cs typeface="Times New Roman" pitchFamily="34" charset="-120"/>
              </a:rPr>
              <a:t>1</a:t>
            </a:fld>
            <a:endParaRPr lang="en-US" sz="1125" dirty="0">
              <a:latin typeface="Times New Roman" pitchFamily="34" charset="0"/>
              <a:ea typeface="SimSun" pitchFamily="34" charset="-122"/>
              <a:cs typeface="Times New Roman" pitchFamily="34" charset="-120"/>
            </a:endParaRPr>
          </a:p>
        </p:txBody>
      </p:sp>
      <p:sp>
        <p:nvSpPr>
          <p:cNvPr id="12" name="Text 10"/>
          <p:cNvSpPr/>
          <p:nvPr/>
        </p:nvSpPr>
        <p:spPr>
          <a:xfrm>
            <a:off x="11328383" y="309714"/>
            <a:ext cx="863617" cy="171450"/>
          </a:xfrm>
          <a:prstGeom prst="rect">
            <a:avLst/>
          </a:prstGeom>
          <a:noFill/>
          <a:ln/>
        </p:spPr>
        <p:txBody>
          <a:bodyPr wrap="none" lIns="0" tIns="0" rIns="0" bIns="0" rtlCol="0" anchor="t"/>
          <a:lstStyle/>
          <a:p>
            <a:pPr algn="l" indent="0" marL="0">
              <a:buNone/>
            </a:pPr>
            <a:r>
              <a:rPr lang="en-US" sz="1125" dirty="0">
                <a:solidFill>
                  <a:srgbClr val="A9BCAF"/>
                </a:solidFill>
                <a:latin typeface="Times New Roman" pitchFamily="34" charset="0"/>
                <a:ea typeface="SimSun" pitchFamily="34" charset="-122"/>
                <a:cs typeface="Times New Roman" pitchFamily="34" charset="-120"/>
              </a:rPr>
              <a:t> / 18</a:t>
            </a:r>
            <a:endParaRPr lang="en-US" sz="1125" dirty="0">
              <a:latin typeface="Times New Roman" pitchFamily="34" charset="0"/>
              <a:ea typeface="SimSun" pitchFamily="34" charset="-122"/>
              <a:cs typeface="Times New Roman" pitchFamily="34" charset="-120"/>
            </a:endParaRPr>
          </a:p>
        </p:txBody>
      </p:sp>
      <p:sp>
        <p:nvSpPr>
          <p:cNvPr id="13" name="Text 11"/>
          <p:cNvSpPr/>
          <p:nvPr/>
        </p:nvSpPr>
        <p:spPr>
          <a:xfrm>
            <a:off x="609600" y="633350"/>
            <a:ext cx="11582400" cy="148590"/>
          </a:xfrm>
          <a:prstGeom prst="rect">
            <a:avLst/>
          </a:prstGeom>
          <a:noFill/>
          <a:ln/>
        </p:spPr>
        <p:txBody>
          <a:bodyPr wrap="none" lIns="0" tIns="0" rIns="0" bIns="0" rtlCol="0" anchor="t"/>
          <a:lstStyle/>
          <a:p>
            <a:pPr algn="l" indent="0" marL="0">
              <a:buNone/>
            </a:pPr>
            <a:r>
              <a:rPr lang="en-US" sz="975" spc="450" kern="0" dirty="0">
                <a:solidFill>
                  <a:srgbClr val="A9BCAF"/>
                </a:solidFill>
                <a:latin typeface="Microsoft YaHei" pitchFamily="34" charset="0"/>
                <a:ea typeface="Microsoft YaHei" pitchFamily="34" charset="-122"/>
                <a:cs typeface="Microsoft YaHei" pitchFamily="34" charset="-120"/>
              </a:rPr>
              <a:t>青</a:t>
            </a:r>
            <a:pPr algn="l" indent="0" marL="0">
              <a:buNone/>
            </a:pPr>
            <a:r>
              <a:rPr lang="en-US" sz="975" spc="450" kern="0" dirty="0">
                <a:solidFill>
                  <a:srgbClr val="A9BCAF"/>
                </a:solidFill>
                <a:latin typeface="Microsoft YaHei" pitchFamily="34" charset="0"/>
                <a:ea typeface="Microsoft YaHei" pitchFamily="34" charset="-122"/>
                <a:cs typeface="Microsoft YaHei" pitchFamily="34" charset="-120"/>
              </a:rPr>
              <a:t>年</a:t>
            </a:r>
            <a:pPr algn="l" indent="0" marL="0">
              <a:buNone/>
            </a:pPr>
            <a:r>
              <a:rPr lang="en-US" sz="975" spc="450" kern="0" dirty="0">
                <a:solidFill>
                  <a:srgbClr val="A9BCAF"/>
                </a:solidFill>
                <a:latin typeface="Microsoft YaHei" pitchFamily="34" charset="0"/>
                <a:ea typeface="Microsoft YaHei" pitchFamily="34" charset="-122"/>
                <a:cs typeface="Microsoft YaHei" pitchFamily="34" charset="-120"/>
              </a:rPr>
              <a:t>夜</a:t>
            </a:r>
            <a:pPr algn="l" indent="0" marL="0">
              <a:buNone/>
            </a:pPr>
            <a:r>
              <a:rPr lang="en-US" sz="975" spc="450" kern="0" dirty="0">
                <a:solidFill>
                  <a:srgbClr val="A9BCAF"/>
                </a:solidFill>
                <a:latin typeface="Microsoft YaHei" pitchFamily="34" charset="0"/>
                <a:ea typeface="Microsoft YaHei" pitchFamily="34" charset="-122"/>
                <a:cs typeface="Microsoft YaHei" pitchFamily="34" charset="-120"/>
              </a:rPr>
              <a:t>校</a:t>
            </a:r>
            <a:pPr algn="l" indent="0" marL="0">
              <a:buNone/>
            </a:pPr>
            <a:r>
              <a:rPr lang="en-US" sz="975" spc="450" kern="0" dirty="0">
                <a:solidFill>
                  <a:srgbClr val="A9BCAF"/>
                </a:solidFill>
                <a:latin typeface="Microsoft YaHei" pitchFamily="34" charset="0"/>
                <a:ea typeface="Microsoft YaHei" pitchFamily="34" charset="-122"/>
                <a:cs typeface="Microsoft YaHei" pitchFamily="34" charset="-120"/>
              </a:rPr>
              <a:t>　</a:t>
            </a:r>
            <a:pPr algn="l" indent="0" marL="0">
              <a:buNone/>
            </a:pPr>
            <a:r>
              <a:rPr lang="en-US" sz="975" spc="450" kern="0" dirty="0">
                <a:solidFill>
                  <a:srgbClr val="A9BCAF"/>
                </a:solidFill>
                <a:latin typeface="Microsoft YaHei" pitchFamily="34" charset="0"/>
                <a:ea typeface="Microsoft YaHei" pitchFamily="34" charset="-122"/>
                <a:cs typeface="Microsoft YaHei" pitchFamily="34" charset="-120"/>
              </a:rPr>
              <a:t>第</a:t>
            </a:r>
            <a:pPr algn="l" indent="0" marL="0">
              <a:buNone/>
            </a:pPr>
            <a:r>
              <a:rPr lang="en-US" sz="975" spc="450" kern="0" dirty="0">
                <a:solidFill>
                  <a:srgbClr val="A9BCAF"/>
                </a:solidFill>
                <a:latin typeface="Microsoft YaHei" pitchFamily="34" charset="0"/>
                <a:ea typeface="Microsoft YaHei" pitchFamily="34" charset="-122"/>
                <a:cs typeface="Microsoft YaHei" pitchFamily="34" charset="-120"/>
              </a:rPr>
              <a:t> </a:t>
            </a:r>
            <a:pPr algn="l" indent="0" marL="0">
              <a:buNone/>
            </a:pPr>
            <a:r>
              <a:rPr lang="en-US" sz="975" spc="450" kern="0" dirty="0">
                <a:solidFill>
                  <a:srgbClr val="A9BCAF"/>
                </a:solidFill>
                <a:latin typeface="Microsoft YaHei" pitchFamily="34" charset="0"/>
                <a:ea typeface="Microsoft YaHei" pitchFamily="34" charset="-122"/>
                <a:cs typeface="Microsoft YaHei" pitchFamily="34" charset="-120"/>
              </a:rPr>
              <a:t>1</a:t>
            </a:r>
            <a:pPr algn="l" indent="0" marL="0">
              <a:buNone/>
            </a:pPr>
            <a:r>
              <a:rPr lang="en-US" sz="975" spc="450" kern="0" dirty="0">
                <a:solidFill>
                  <a:srgbClr val="A9BCAF"/>
                </a:solidFill>
                <a:latin typeface="Microsoft YaHei" pitchFamily="34" charset="0"/>
                <a:ea typeface="Microsoft YaHei" pitchFamily="34" charset="-122"/>
                <a:cs typeface="Microsoft YaHei" pitchFamily="34" charset="-120"/>
              </a:rPr>
              <a:t> </a:t>
            </a:r>
            <a:pPr algn="l" indent="0" marL="0">
              <a:buNone/>
            </a:pPr>
            <a:r>
              <a:rPr lang="en-US" sz="975" dirty="0">
                <a:solidFill>
                  <a:srgbClr val="A9BCAF"/>
                </a:solidFill>
                <a:latin typeface="Microsoft YaHei" pitchFamily="34" charset="0"/>
                <a:ea typeface="Microsoft YaHei" pitchFamily="34" charset="-122"/>
                <a:cs typeface="Microsoft YaHei" pitchFamily="34" charset="-120"/>
              </a:rPr>
              <a:t>讲</a:t>
            </a:r>
            <a:endParaRPr lang="en-US" sz="975" dirty="0">
              <a:latin typeface="Microsoft YaHei" pitchFamily="34" charset="0"/>
              <a:ea typeface="Microsoft YaHei" pitchFamily="34" charset="-122"/>
              <a:cs typeface="Microsoft YaHei" pitchFamily="34" charset="-120"/>
            </a:endParaRPr>
          </a:p>
        </p:txBody>
      </p:sp>
      <p:sp>
        <p:nvSpPr>
          <p:cNvPr id="14" name="Text 12"/>
          <p:cNvSpPr/>
          <p:nvPr/>
        </p:nvSpPr>
        <p:spPr>
          <a:xfrm>
            <a:off x="609600" y="1799167"/>
            <a:ext cx="11582400" cy="960120"/>
          </a:xfrm>
          <a:prstGeom prst="rect">
            <a:avLst/>
          </a:prstGeom>
          <a:noFill/>
          <a:ln/>
        </p:spPr>
        <p:txBody>
          <a:bodyPr wrap="none" lIns="0" tIns="0" rIns="0" bIns="0" rtlCol="0" anchor="t"/>
          <a:lstStyle/>
          <a:p>
            <a:pPr algn="l" indent="0" marL="0">
              <a:buNone/>
            </a:pPr>
            <a:r>
              <a:rPr lang="en-US" sz="6300" dirty="0">
                <a:solidFill>
                  <a:srgbClr val="EFF3EC"/>
                </a:solidFill>
                <a:latin typeface="Times New Roman" pitchFamily="34" charset="0"/>
                <a:ea typeface="SimSun" pitchFamily="34" charset="-122"/>
                <a:cs typeface="Times New Roman" pitchFamily="34" charset="-120"/>
              </a:rPr>
              <a:t>一节课学会</a:t>
            </a:r>
            <a:endParaRPr lang="en-US" sz="6300" dirty="0">
              <a:latin typeface="Times New Roman" pitchFamily="34" charset="0"/>
              <a:ea typeface="SimSun" pitchFamily="34" charset="-122"/>
              <a:cs typeface="Times New Roman" pitchFamily="34" charset="-120"/>
            </a:endParaRPr>
          </a:p>
        </p:txBody>
      </p:sp>
      <p:sp>
        <p:nvSpPr>
          <p:cNvPr id="15" name="Text 13"/>
          <p:cNvSpPr/>
          <p:nvPr/>
        </p:nvSpPr>
        <p:spPr>
          <a:xfrm>
            <a:off x="609600" y="2729643"/>
            <a:ext cx="11582400" cy="1188720"/>
          </a:xfrm>
          <a:prstGeom prst="rect">
            <a:avLst/>
          </a:prstGeom>
          <a:noFill/>
          <a:ln/>
        </p:spPr>
        <p:txBody>
          <a:bodyPr wrap="none" lIns="0" tIns="0" rIns="0" bIns="0" rtlCol="0" anchor="t"/>
          <a:lstStyle/>
          <a:p>
            <a:pPr algn="l" indent="0" marL="0">
              <a:buNone/>
            </a:pPr>
            <a:r>
              <a:rPr lang="en-US" sz="7800" dirty="0">
                <a:solidFill>
                  <a:srgbClr val="E9C46A"/>
                </a:solidFill>
                <a:latin typeface="Times New Roman" pitchFamily="34" charset="0"/>
                <a:ea typeface="SimSun" pitchFamily="34" charset="-122"/>
                <a:cs typeface="Times New Roman" pitchFamily="34" charset="-120"/>
              </a:rPr>
              <a:t>个税年度汇算</a:t>
            </a:r>
            <a:endParaRPr lang="en-US" sz="7800" dirty="0">
              <a:latin typeface="Times New Roman" pitchFamily="34" charset="0"/>
              <a:ea typeface="SimSun" pitchFamily="34" charset="-122"/>
              <a:cs typeface="Times New Roman" pitchFamily="34" charset="-120"/>
            </a:endParaRPr>
          </a:p>
        </p:txBody>
      </p:sp>
      <p:sp>
        <p:nvSpPr>
          <p:cNvPr id="16" name="Shape 14"/>
          <p:cNvSpPr/>
          <p:nvPr/>
        </p:nvSpPr>
        <p:spPr>
          <a:xfrm>
            <a:off x="666750" y="4048125"/>
            <a:ext cx="6191250" cy="38100"/>
          </a:xfrm>
          <a:custGeom>
            <a:avLst/>
            <a:gdLst/>
            <a:ahLst/>
            <a:cxnLst/>
            <a:rect l="l" t="t" r="r" b="b"/>
            <a:pathLst>
              <a:path w="6191250" h="38100">
                <a:moveTo>
                  <a:pt x="0" y="38100"/>
                </a:moveTo>
                <a:quadBezTo>
                  <a:pt x="3095625" y="0"/>
                  <a:pt x="6191250" y="28575"/>
                </a:quadBezTo>
              </a:path>
            </a:pathLst>
          </a:custGeom>
          <a:noFill/>
          <a:ln w="57150">
            <a:solidFill>
              <a:srgbClr val="E9C46A">
                <a:alpha val="95000"/>
              </a:srgbClr>
            </a:solidFill>
            <a:prstDash val="solid"/>
          </a:ln>
        </p:spPr>
      </p:sp>
      <p:sp>
        <p:nvSpPr>
          <p:cNvPr id="17" name="Shape 15"/>
          <p:cNvSpPr/>
          <p:nvPr/>
        </p:nvSpPr>
        <p:spPr>
          <a:xfrm>
            <a:off x="723900" y="4097655"/>
            <a:ext cx="6096000" cy="17145"/>
          </a:xfrm>
          <a:custGeom>
            <a:avLst/>
            <a:gdLst/>
            <a:ahLst/>
            <a:cxnLst/>
            <a:rect l="l" t="t" r="r" b="b"/>
            <a:pathLst>
              <a:path w="6096000" h="17145">
                <a:moveTo>
                  <a:pt x="0" y="17145"/>
                </a:moveTo>
                <a:lnTo>
                  <a:pt x="133350" y="16192"/>
                </a:lnTo>
                <a:moveTo>
                  <a:pt x="190500" y="15240"/>
                </a:moveTo>
                <a:lnTo>
                  <a:pt x="253365" y="15240"/>
                </a:lnTo>
                <a:lnTo>
                  <a:pt x="476250" y="13335"/>
                </a:lnTo>
                <a:moveTo>
                  <a:pt x="523875" y="12383"/>
                </a:moveTo>
                <a:lnTo>
                  <a:pt x="657225" y="11430"/>
                </a:lnTo>
                <a:moveTo>
                  <a:pt x="714375" y="11430"/>
                </a:moveTo>
                <a:lnTo>
                  <a:pt x="760095" y="10478"/>
                </a:lnTo>
                <a:lnTo>
                  <a:pt x="1000125" y="8573"/>
                </a:lnTo>
                <a:moveTo>
                  <a:pt x="1047750" y="8573"/>
                </a:moveTo>
                <a:lnTo>
                  <a:pt x="1181100" y="7620"/>
                </a:lnTo>
                <a:moveTo>
                  <a:pt x="1238250" y="7620"/>
                </a:moveTo>
                <a:lnTo>
                  <a:pt x="1266825" y="7620"/>
                </a:lnTo>
                <a:lnTo>
                  <a:pt x="1520190" y="5715"/>
                </a:lnTo>
                <a:lnTo>
                  <a:pt x="1524000" y="5715"/>
                </a:lnTo>
                <a:moveTo>
                  <a:pt x="1571625" y="5715"/>
                </a:moveTo>
                <a:lnTo>
                  <a:pt x="1704975" y="4763"/>
                </a:lnTo>
                <a:moveTo>
                  <a:pt x="1762125" y="4763"/>
                </a:moveTo>
                <a:lnTo>
                  <a:pt x="1774508" y="4763"/>
                </a:lnTo>
                <a:lnTo>
                  <a:pt x="2027872" y="3810"/>
                </a:lnTo>
                <a:lnTo>
                  <a:pt x="2047875" y="2858"/>
                </a:lnTo>
                <a:moveTo>
                  <a:pt x="2095500" y="2858"/>
                </a:moveTo>
                <a:lnTo>
                  <a:pt x="2228850" y="2858"/>
                </a:lnTo>
                <a:moveTo>
                  <a:pt x="2286000" y="2858"/>
                </a:moveTo>
                <a:lnTo>
                  <a:pt x="2535555" y="1905"/>
                </a:lnTo>
                <a:lnTo>
                  <a:pt x="2571750" y="1905"/>
                </a:lnTo>
                <a:moveTo>
                  <a:pt x="2619375" y="953"/>
                </a:moveTo>
                <a:lnTo>
                  <a:pt x="2752725" y="953"/>
                </a:lnTo>
                <a:moveTo>
                  <a:pt x="2809875" y="953"/>
                </a:moveTo>
                <a:lnTo>
                  <a:pt x="3043238" y="953"/>
                </a:lnTo>
                <a:lnTo>
                  <a:pt x="3095625" y="0"/>
                </a:lnTo>
                <a:moveTo>
                  <a:pt x="3143250" y="0"/>
                </a:moveTo>
                <a:lnTo>
                  <a:pt x="3276600" y="0"/>
                </a:lnTo>
                <a:moveTo>
                  <a:pt x="3333750" y="0"/>
                </a:moveTo>
                <a:lnTo>
                  <a:pt x="3550920" y="0"/>
                </a:lnTo>
                <a:lnTo>
                  <a:pt x="3619500" y="0"/>
                </a:lnTo>
                <a:moveTo>
                  <a:pt x="3667125" y="0"/>
                </a:moveTo>
                <a:lnTo>
                  <a:pt x="3800475" y="0"/>
                </a:lnTo>
                <a:moveTo>
                  <a:pt x="3857625" y="0"/>
                </a:moveTo>
                <a:lnTo>
                  <a:pt x="4059555" y="0"/>
                </a:lnTo>
                <a:lnTo>
                  <a:pt x="4143375" y="0"/>
                </a:lnTo>
                <a:moveTo>
                  <a:pt x="4191000" y="0"/>
                </a:moveTo>
                <a:lnTo>
                  <a:pt x="4313873" y="953"/>
                </a:lnTo>
                <a:lnTo>
                  <a:pt x="4324350" y="953"/>
                </a:lnTo>
                <a:moveTo>
                  <a:pt x="4381500" y="953"/>
                </a:moveTo>
                <a:lnTo>
                  <a:pt x="4568190" y="953"/>
                </a:lnTo>
                <a:lnTo>
                  <a:pt x="4667250" y="953"/>
                </a:lnTo>
                <a:moveTo>
                  <a:pt x="4714875" y="1905"/>
                </a:moveTo>
                <a:lnTo>
                  <a:pt x="4822508" y="1905"/>
                </a:lnTo>
                <a:lnTo>
                  <a:pt x="4848225" y="1905"/>
                </a:lnTo>
                <a:moveTo>
                  <a:pt x="4905375" y="1905"/>
                </a:moveTo>
                <a:lnTo>
                  <a:pt x="5077778" y="2858"/>
                </a:lnTo>
                <a:lnTo>
                  <a:pt x="5191125" y="2858"/>
                </a:lnTo>
                <a:moveTo>
                  <a:pt x="5238750" y="2858"/>
                </a:moveTo>
                <a:lnTo>
                  <a:pt x="5332095" y="3810"/>
                </a:lnTo>
                <a:lnTo>
                  <a:pt x="5372100" y="3810"/>
                </a:lnTo>
                <a:moveTo>
                  <a:pt x="5429250" y="3810"/>
                </a:moveTo>
                <a:lnTo>
                  <a:pt x="5586413" y="4763"/>
                </a:lnTo>
                <a:lnTo>
                  <a:pt x="5715000" y="5715"/>
                </a:lnTo>
                <a:moveTo>
                  <a:pt x="5762625" y="5715"/>
                </a:moveTo>
                <a:lnTo>
                  <a:pt x="5841682" y="5715"/>
                </a:lnTo>
                <a:lnTo>
                  <a:pt x="5895975" y="6667"/>
                </a:lnTo>
                <a:moveTo>
                  <a:pt x="5953125" y="6667"/>
                </a:moveTo>
                <a:lnTo>
                  <a:pt x="6096000" y="7620"/>
                </a:lnTo>
              </a:path>
            </a:pathLst>
          </a:custGeom>
          <a:noFill/>
          <a:ln w="28575">
            <a:solidFill>
              <a:srgbClr val="E9C46A">
                <a:alpha val="50000"/>
              </a:srgbClr>
            </a:solidFill>
            <a:prstDash val="solid"/>
          </a:ln>
        </p:spPr>
      </p:sp>
      <p:sp>
        <p:nvSpPr>
          <p:cNvPr id="18" name="Text 16"/>
          <p:cNvSpPr/>
          <p:nvPr/>
        </p:nvSpPr>
        <p:spPr>
          <a:xfrm>
            <a:off x="609600" y="4408412"/>
            <a:ext cx="11582400" cy="274320"/>
          </a:xfrm>
          <a:prstGeom prst="rect">
            <a:avLst/>
          </a:prstGeom>
          <a:noFill/>
          <a:ln/>
        </p:spPr>
        <p:txBody>
          <a:bodyPr wrap="none" lIns="0" tIns="0" rIns="0" bIns="0" rtlCol="0" anchor="t"/>
          <a:lstStyle/>
          <a:p>
            <a:pPr algn="l" indent="0" marL="0">
              <a:buNone/>
            </a:pPr>
            <a:r>
              <a:rPr lang="en-US" sz="1800" dirty="0">
                <a:solidFill>
                  <a:srgbClr val="A9BCAF"/>
                </a:solidFill>
                <a:latin typeface="Times New Roman" pitchFamily="34" charset="0"/>
                <a:ea typeface="SimSun" pitchFamily="34" charset="-122"/>
                <a:cs typeface="Times New Roman" pitchFamily="34" charset="-120"/>
              </a:rPr>
              <a:t>把全年的账重算一遍，多交的退回来，少交的按时补上</a:t>
            </a:r>
            <a:endParaRPr lang="en-US" sz="1800" dirty="0">
              <a:latin typeface="Times New Roman" pitchFamily="34" charset="0"/>
              <a:ea typeface="SimSun" pitchFamily="34" charset="-122"/>
              <a:cs typeface="Times New Roman" pitchFamily="34" charset="-120"/>
            </a:endParaRPr>
          </a:p>
        </p:txBody>
      </p:sp>
      <p:sp>
        <p:nvSpPr>
          <p:cNvPr id="19" name="Text 17"/>
          <p:cNvSpPr/>
          <p:nvPr/>
        </p:nvSpPr>
        <p:spPr>
          <a:xfrm>
            <a:off x="609600" y="5558137"/>
            <a:ext cx="11582400" cy="160020"/>
          </a:xfrm>
          <a:prstGeom prst="rect">
            <a:avLst/>
          </a:prstGeom>
          <a:noFill/>
          <a:ln/>
        </p:spPr>
        <p:txBody>
          <a:bodyPr wrap="none" lIns="0" tIns="0" rIns="0" bIns="0" rtlCol="0" anchor="t"/>
          <a:lstStyle/>
          <a:p>
            <a:pPr algn="l" indent="0" marL="0">
              <a:buNone/>
            </a:pPr>
            <a:r>
              <a:rPr lang="en-US" sz="1050" spc="225" kern="0" dirty="0">
                <a:solidFill>
                  <a:srgbClr val="829388"/>
                </a:solidFill>
                <a:latin typeface="Microsoft YaHei" pitchFamily="34" charset="0"/>
                <a:ea typeface="Microsoft YaHei" pitchFamily="34" charset="-122"/>
                <a:cs typeface="Microsoft YaHei" pitchFamily="34" charset="-120"/>
              </a:rPr>
              <a:t>下</a:t>
            </a:r>
            <a:pPr algn="l" indent="0" marL="0">
              <a:buNone/>
            </a:pPr>
            <a:r>
              <a:rPr lang="en-US" sz="1050" spc="225" kern="0" dirty="0">
                <a:solidFill>
                  <a:srgbClr val="829388"/>
                </a:solidFill>
                <a:latin typeface="Microsoft YaHei" pitchFamily="34" charset="0"/>
                <a:ea typeface="Microsoft YaHei" pitchFamily="34" charset="-122"/>
                <a:cs typeface="Microsoft YaHei" pitchFamily="34" charset="-120"/>
              </a:rPr>
              <a:t>课</a:t>
            </a:r>
            <a:pPr algn="l" indent="0" marL="0">
              <a:buNone/>
            </a:pPr>
            <a:r>
              <a:rPr lang="en-US" sz="1050" spc="225" kern="0" dirty="0">
                <a:solidFill>
                  <a:srgbClr val="829388"/>
                </a:solidFill>
                <a:latin typeface="Microsoft YaHei" pitchFamily="34" charset="0"/>
                <a:ea typeface="Microsoft YaHei" pitchFamily="34" charset="-122"/>
                <a:cs typeface="Microsoft YaHei" pitchFamily="34" charset="-120"/>
              </a:rPr>
              <a:t>前</a:t>
            </a:r>
            <a:pPr algn="l" indent="0" marL="0">
              <a:buNone/>
            </a:pPr>
            <a:r>
              <a:rPr lang="en-US" sz="1050" spc="225" kern="0" dirty="0">
                <a:solidFill>
                  <a:srgbClr val="829388"/>
                </a:solidFill>
                <a:latin typeface="Microsoft YaHei" pitchFamily="34" charset="0"/>
                <a:ea typeface="Microsoft YaHei" pitchFamily="34" charset="-122"/>
                <a:cs typeface="Microsoft YaHei" pitchFamily="34" charset="-120"/>
              </a:rPr>
              <a:t>，</a:t>
            </a:r>
            <a:pPr algn="l" indent="0" marL="0">
              <a:buNone/>
            </a:pPr>
            <a:r>
              <a:rPr lang="en-US" sz="1050" spc="225" kern="0" dirty="0">
                <a:solidFill>
                  <a:srgbClr val="829388"/>
                </a:solidFill>
                <a:latin typeface="Microsoft YaHei" pitchFamily="34" charset="0"/>
                <a:ea typeface="Microsoft YaHei" pitchFamily="34" charset="-122"/>
                <a:cs typeface="Microsoft YaHei" pitchFamily="34" charset="-120"/>
              </a:rPr>
              <a:t>你</a:t>
            </a:r>
            <a:pPr algn="l" indent="0" marL="0">
              <a:buNone/>
            </a:pPr>
            <a:r>
              <a:rPr lang="en-US" sz="1050" spc="225" kern="0" dirty="0">
                <a:solidFill>
                  <a:srgbClr val="829388"/>
                </a:solidFill>
                <a:latin typeface="Microsoft YaHei" pitchFamily="34" charset="0"/>
                <a:ea typeface="Microsoft YaHei" pitchFamily="34" charset="-122"/>
                <a:cs typeface="Microsoft YaHei" pitchFamily="34" charset="-120"/>
              </a:rPr>
              <a:t>能</a:t>
            </a:r>
            <a:pPr algn="l" indent="0" marL="0">
              <a:buNone/>
            </a:pPr>
            <a:r>
              <a:rPr lang="en-US" sz="1050" spc="225" kern="0" dirty="0">
                <a:solidFill>
                  <a:srgbClr val="829388"/>
                </a:solidFill>
                <a:latin typeface="Microsoft YaHei" pitchFamily="34" charset="0"/>
                <a:ea typeface="Microsoft YaHei" pitchFamily="34" charset="-122"/>
                <a:cs typeface="Microsoft YaHei" pitchFamily="34" charset="-120"/>
              </a:rPr>
              <a:t>自</a:t>
            </a:r>
            <a:pPr algn="l" indent="0" marL="0">
              <a:buNone/>
            </a:pPr>
            <a:r>
              <a:rPr lang="en-US" sz="1050" spc="225" kern="0" dirty="0">
                <a:solidFill>
                  <a:srgbClr val="829388"/>
                </a:solidFill>
                <a:latin typeface="Microsoft YaHei" pitchFamily="34" charset="0"/>
                <a:ea typeface="Microsoft YaHei" pitchFamily="34" charset="-122"/>
                <a:cs typeface="Microsoft YaHei" pitchFamily="34" charset="-120"/>
              </a:rPr>
              <a:t>己</a:t>
            </a:r>
            <a:pPr algn="l" indent="0" marL="0">
              <a:buNone/>
            </a:pPr>
            <a:r>
              <a:rPr lang="en-US" sz="1050" spc="225" kern="0" dirty="0">
                <a:solidFill>
                  <a:srgbClr val="829388"/>
                </a:solidFill>
                <a:latin typeface="Microsoft YaHei" pitchFamily="34" charset="0"/>
                <a:ea typeface="Microsoft YaHei" pitchFamily="34" charset="-122"/>
                <a:cs typeface="Microsoft YaHei" pitchFamily="34" charset="-120"/>
              </a:rPr>
              <a:t>算</a:t>
            </a:r>
            <a:pPr algn="l" indent="0" marL="0">
              <a:buNone/>
            </a:pPr>
            <a:r>
              <a:rPr lang="en-US" sz="1050" spc="225" kern="0" dirty="0">
                <a:solidFill>
                  <a:srgbClr val="829388"/>
                </a:solidFill>
                <a:latin typeface="Microsoft YaHei" pitchFamily="34" charset="0"/>
                <a:ea typeface="Microsoft YaHei" pitchFamily="34" charset="-122"/>
                <a:cs typeface="Microsoft YaHei" pitchFamily="34" charset="-120"/>
              </a:rPr>
              <a:t>出</a:t>
            </a:r>
            <a:pPr algn="l" indent="0" marL="0">
              <a:buNone/>
            </a:pPr>
            <a:r>
              <a:rPr lang="en-US" sz="1050" spc="225" kern="0" dirty="0">
                <a:solidFill>
                  <a:srgbClr val="829388"/>
                </a:solidFill>
                <a:latin typeface="Microsoft YaHei" pitchFamily="34" charset="0"/>
                <a:ea typeface="Microsoft YaHei" pitchFamily="34" charset="-122"/>
                <a:cs typeface="Microsoft YaHei" pitchFamily="34" charset="-120"/>
              </a:rPr>
              <a:t>是</a:t>
            </a:r>
            <a:pPr algn="l" indent="0" marL="0">
              <a:buNone/>
            </a:pPr>
            <a:r>
              <a:rPr lang="en-US" sz="1050" spc="225" kern="0" dirty="0">
                <a:solidFill>
                  <a:srgbClr val="829388"/>
                </a:solidFill>
                <a:latin typeface="Microsoft YaHei" pitchFamily="34" charset="0"/>
                <a:ea typeface="Microsoft YaHei" pitchFamily="34" charset="-122"/>
                <a:cs typeface="Microsoft YaHei" pitchFamily="34" charset="-120"/>
              </a:rPr>
              <a:t>退</a:t>
            </a:r>
            <a:pPr algn="l" indent="0" marL="0">
              <a:buNone/>
            </a:pPr>
            <a:r>
              <a:rPr lang="en-US" sz="1050" spc="225" kern="0" dirty="0">
                <a:solidFill>
                  <a:srgbClr val="829388"/>
                </a:solidFill>
                <a:latin typeface="Microsoft YaHei" pitchFamily="34" charset="0"/>
                <a:ea typeface="Microsoft YaHei" pitchFamily="34" charset="-122"/>
                <a:cs typeface="Microsoft YaHei" pitchFamily="34" charset="-120"/>
              </a:rPr>
              <a:t>还</a:t>
            </a:r>
            <a:pPr algn="l" indent="0" marL="0">
              <a:buNone/>
            </a:pPr>
            <a:r>
              <a:rPr lang="en-US" sz="1050" spc="225" kern="0" dirty="0">
                <a:solidFill>
                  <a:srgbClr val="829388"/>
                </a:solidFill>
                <a:latin typeface="Microsoft YaHei" pitchFamily="34" charset="0"/>
                <a:ea typeface="Microsoft YaHei" pitchFamily="34" charset="-122"/>
                <a:cs typeface="Microsoft YaHei" pitchFamily="34" charset="-120"/>
              </a:rPr>
              <a:t>是</a:t>
            </a:r>
            <a:pPr algn="l" indent="0" marL="0">
              <a:buNone/>
            </a:pPr>
            <a:r>
              <a:rPr lang="en-US" sz="1050" dirty="0">
                <a:solidFill>
                  <a:srgbClr val="829388"/>
                </a:solidFill>
                <a:latin typeface="Microsoft YaHei" pitchFamily="34" charset="0"/>
                <a:ea typeface="Microsoft YaHei" pitchFamily="34" charset="-122"/>
                <a:cs typeface="Microsoft YaHei" pitchFamily="34" charset="-120"/>
              </a:rPr>
              <a:t>补</a:t>
            </a:r>
            <a:endParaRPr lang="en-US" sz="1050" dirty="0">
              <a:latin typeface="Microsoft YaHei" pitchFamily="34" charset="0"/>
              <a:ea typeface="Microsoft YaHei" pitchFamily="34" charset="-122"/>
              <a:cs typeface="Microsoft YaHei" pitchFamily="34" charset="-120"/>
            </a:endParaRPr>
          </a:p>
        </p:txBody>
      </p:sp>
      <p:sp>
        <p:nvSpPr>
          <p:cNvPr id="20" name="Text 18"/>
          <p:cNvSpPr/>
          <p:nvPr/>
        </p:nvSpPr>
        <p:spPr>
          <a:xfrm>
            <a:off x="0" y="5558137"/>
            <a:ext cx="11582400" cy="160020"/>
          </a:xfrm>
          <a:prstGeom prst="rect">
            <a:avLst/>
          </a:prstGeom>
          <a:noFill/>
          <a:ln/>
        </p:spPr>
        <p:txBody>
          <a:bodyPr wrap="none" lIns="0" tIns="0" rIns="0" bIns="0" rtlCol="0" anchor="t"/>
          <a:lstStyle/>
          <a:p>
            <a:pPr algn="r" indent="0" marL="0">
              <a:buNone/>
            </a:pPr>
            <a:r>
              <a:rPr lang="en-US" sz="1050" spc="225" kern="0" dirty="0">
                <a:solidFill>
                  <a:srgbClr val="829388"/>
                </a:solidFill>
                <a:latin typeface="Microsoft YaHei" pitchFamily="34" charset="0"/>
                <a:ea typeface="Microsoft YaHei" pitchFamily="34" charset="-122"/>
                <a:cs typeface="Microsoft YaHei" pitchFamily="34" charset="-120"/>
              </a:rPr>
              <a:t>2</a:t>
            </a:r>
            <a:pPr algn="r" indent="0" marL="0">
              <a:buNone/>
            </a:pPr>
            <a:r>
              <a:rPr lang="en-US" sz="1050" spc="225" kern="0" dirty="0">
                <a:solidFill>
                  <a:srgbClr val="829388"/>
                </a:solidFill>
                <a:latin typeface="Microsoft YaHei" pitchFamily="34" charset="0"/>
                <a:ea typeface="Microsoft YaHei" pitchFamily="34" charset="-122"/>
                <a:cs typeface="Microsoft YaHei" pitchFamily="34" charset="-120"/>
              </a:rPr>
              <a:t>0</a:t>
            </a:r>
            <a:pPr algn="r" indent="0" marL="0">
              <a:buNone/>
            </a:pPr>
            <a:r>
              <a:rPr lang="en-US" sz="1050" spc="225" kern="0" dirty="0">
                <a:solidFill>
                  <a:srgbClr val="829388"/>
                </a:solidFill>
                <a:latin typeface="Microsoft YaHei" pitchFamily="34" charset="0"/>
                <a:ea typeface="Microsoft YaHei" pitchFamily="34" charset="-122"/>
                <a:cs typeface="Microsoft YaHei" pitchFamily="34" charset="-120"/>
              </a:rPr>
              <a:t>2</a:t>
            </a:r>
            <a:pPr algn="r" indent="0" marL="0">
              <a:buNone/>
            </a:pPr>
            <a:r>
              <a:rPr lang="en-US" sz="1050" spc="225" kern="0" dirty="0">
                <a:solidFill>
                  <a:srgbClr val="829388"/>
                </a:solidFill>
                <a:latin typeface="Microsoft YaHei" pitchFamily="34" charset="0"/>
                <a:ea typeface="Microsoft YaHei" pitchFamily="34" charset="-122"/>
                <a:cs typeface="Microsoft YaHei" pitchFamily="34" charset="-120"/>
              </a:rPr>
              <a:t>6</a:t>
            </a:r>
            <a:pPr algn="r" indent="0" marL="0">
              <a:buNone/>
            </a:pPr>
            <a:r>
              <a:rPr lang="en-US" sz="1050" spc="225" kern="0" dirty="0">
                <a:solidFill>
                  <a:srgbClr val="829388"/>
                </a:solidFill>
                <a:latin typeface="Microsoft YaHei" pitchFamily="34" charset="0"/>
                <a:ea typeface="Microsoft YaHei" pitchFamily="34" charset="-122"/>
                <a:cs typeface="Microsoft YaHei" pitchFamily="34" charset="-120"/>
              </a:rPr>
              <a:t> </a:t>
            </a:r>
            <a:pPr algn="r" indent="0" marL="0">
              <a:buNone/>
            </a:pPr>
            <a:r>
              <a:rPr lang="en-US" sz="1050" spc="225" kern="0" dirty="0">
                <a:solidFill>
                  <a:srgbClr val="829388"/>
                </a:solidFill>
                <a:latin typeface="Microsoft YaHei" pitchFamily="34" charset="0"/>
                <a:ea typeface="Microsoft YaHei" pitchFamily="34" charset="-122"/>
                <a:cs typeface="Microsoft YaHei" pitchFamily="34" charset="-120"/>
              </a:rPr>
              <a:t>年</a:t>
            </a:r>
            <a:pPr algn="r" indent="0" marL="0">
              <a:buNone/>
            </a:pPr>
            <a:r>
              <a:rPr lang="en-US" sz="1050" spc="225" kern="0" dirty="0">
                <a:solidFill>
                  <a:srgbClr val="829388"/>
                </a:solidFill>
                <a:latin typeface="Microsoft YaHei" pitchFamily="34" charset="0"/>
                <a:ea typeface="Microsoft YaHei" pitchFamily="34" charset="-122"/>
                <a:cs typeface="Microsoft YaHei" pitchFamily="34" charset="-120"/>
              </a:rPr>
              <a:t> </a:t>
            </a:r>
            <a:pPr algn="r" indent="0" marL="0">
              <a:buNone/>
            </a:pPr>
            <a:r>
              <a:rPr lang="en-US" sz="1050" spc="225" kern="0" dirty="0">
                <a:solidFill>
                  <a:srgbClr val="829388"/>
                </a:solidFill>
                <a:latin typeface="Microsoft YaHei" pitchFamily="34" charset="0"/>
                <a:ea typeface="Microsoft YaHei" pitchFamily="34" charset="-122"/>
                <a:cs typeface="Microsoft YaHei" pitchFamily="34" charset="-120"/>
              </a:rPr>
              <a:t>1</a:t>
            </a:r>
            <a:pPr algn="r" indent="0" marL="0">
              <a:buNone/>
            </a:pPr>
            <a:r>
              <a:rPr lang="en-US" sz="1050" spc="225" kern="0" dirty="0">
                <a:solidFill>
                  <a:srgbClr val="829388"/>
                </a:solidFill>
                <a:latin typeface="Microsoft YaHei" pitchFamily="34" charset="0"/>
                <a:ea typeface="Microsoft YaHei" pitchFamily="34" charset="-122"/>
                <a:cs typeface="Microsoft YaHei" pitchFamily="34" charset="-120"/>
              </a:rPr>
              <a:t>0</a:t>
            </a:r>
            <a:pPr algn="r" indent="0" marL="0">
              <a:buNone/>
            </a:pPr>
            <a:r>
              <a:rPr lang="en-US" sz="1050" spc="225" kern="0" dirty="0">
                <a:solidFill>
                  <a:srgbClr val="829388"/>
                </a:solidFill>
                <a:latin typeface="Microsoft YaHei" pitchFamily="34" charset="0"/>
                <a:ea typeface="Microsoft YaHei" pitchFamily="34" charset="-122"/>
                <a:cs typeface="Microsoft YaHei" pitchFamily="34" charset="-120"/>
              </a:rPr>
              <a:t> </a:t>
            </a:r>
            <a:pPr algn="r" indent="0" marL="0">
              <a:buNone/>
            </a:pPr>
            <a:r>
              <a:rPr lang="en-US" sz="1050" dirty="0">
                <a:solidFill>
                  <a:srgbClr val="829388"/>
                </a:solidFill>
                <a:latin typeface="Microsoft YaHei" pitchFamily="34" charset="0"/>
                <a:ea typeface="Microsoft YaHei" pitchFamily="34" charset="-122"/>
                <a:cs typeface="Microsoft YaHei" pitchFamily="34" charset="-120"/>
              </a:rPr>
              <a:t>月</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C2823"/>
          </a:solidFill>
          <a:ln/>
        </p:spPr>
      </p:sp>
      <p:sp>
        <p:nvSpPr>
          <p:cNvPr id="3" name="Shape 1"/>
          <p:cNvSpPr/>
          <p:nvPr/>
        </p:nvSpPr>
        <p:spPr>
          <a:xfrm>
            <a:off x="95250" y="95250"/>
            <a:ext cx="12001500" cy="6667500"/>
          </a:xfrm>
          <a:prstGeom prst="rect">
            <a:avLst/>
          </a:prstGeom>
          <a:noFill/>
          <a:ln w="19050">
            <a:solidFill>
              <a:srgbClr val="5A4632"/>
            </a:solidFill>
            <a:prstDash val="solid"/>
          </a:ln>
        </p:spPr>
      </p:sp>
      <p:sp>
        <p:nvSpPr>
          <p:cNvPr id="4" name="Shape 2"/>
          <p:cNvSpPr/>
          <p:nvPr/>
        </p:nvSpPr>
        <p:spPr>
          <a:xfrm>
            <a:off x="95250" y="6515100"/>
            <a:ext cx="12001500" cy="247650"/>
          </a:xfrm>
          <a:prstGeom prst="rect">
            <a:avLst/>
          </a:prstGeom>
          <a:solidFill>
            <a:srgbClr val="5A4632"/>
          </a:solidFill>
          <a:ln/>
        </p:spPr>
      </p:sp>
      <p:sp>
        <p:nvSpPr>
          <p:cNvPr id="5" name="Shape 3"/>
          <p:cNvSpPr/>
          <p:nvPr/>
        </p:nvSpPr>
        <p:spPr>
          <a:xfrm>
            <a:off x="95250" y="6515100"/>
            <a:ext cx="12001500" cy="28575"/>
          </a:xfrm>
          <a:prstGeom prst="rect">
            <a:avLst/>
          </a:prstGeom>
          <a:solidFill>
            <a:srgbClr val="6F5944"/>
          </a:solidFill>
          <a:ln/>
        </p:spPr>
      </p:sp>
      <p:sp>
        <p:nvSpPr>
          <p:cNvPr id="6" name="Shape 4"/>
          <p:cNvSpPr/>
          <p:nvPr/>
        </p:nvSpPr>
        <p:spPr>
          <a:xfrm>
            <a:off x="10668000" y="6572250"/>
            <a:ext cx="419100" cy="85725"/>
          </a:xfrm>
          <a:prstGeom prst="roundRect">
            <a:avLst>
              <a:gd name="adj" fmla="val 33333"/>
            </a:avLst>
          </a:prstGeom>
          <a:solidFill>
            <a:srgbClr val="EFF3EC">
              <a:alpha val="92000"/>
            </a:srgbClr>
          </a:solidFill>
          <a:ln/>
        </p:spPr>
      </p:sp>
      <p:sp>
        <p:nvSpPr>
          <p:cNvPr id="7" name="Shape 5"/>
          <p:cNvSpPr/>
          <p:nvPr/>
        </p:nvSpPr>
        <p:spPr>
          <a:xfrm>
            <a:off x="11201400" y="6581775"/>
            <a:ext cx="285750" cy="76200"/>
          </a:xfrm>
          <a:prstGeom prst="roundRect">
            <a:avLst>
              <a:gd name="adj" fmla="val 37500"/>
            </a:avLst>
          </a:prstGeom>
          <a:solidFill>
            <a:srgbClr val="E9C46A">
              <a:alpha val="90000"/>
            </a:srgbClr>
          </a:solidFill>
          <a:ln/>
        </p:spPr>
      </p:sp>
      <p:sp>
        <p:nvSpPr>
          <p:cNvPr id="8" name="Shape 6"/>
          <p:cNvSpPr/>
          <p:nvPr/>
        </p:nvSpPr>
        <p:spPr>
          <a:xfrm>
            <a:off x="762000" y="6591300"/>
            <a:ext cx="666750" cy="114300"/>
          </a:xfrm>
          <a:prstGeom prst="roundRect">
            <a:avLst>
              <a:gd name="adj" fmla="val 16667"/>
            </a:avLst>
          </a:prstGeom>
          <a:solidFill>
            <a:srgbClr val="3B3A36"/>
          </a:solidFill>
          <a:ln/>
        </p:spPr>
      </p:sp>
      <p:sp>
        <p:nvSpPr>
          <p:cNvPr id="9" name="Shape 7"/>
          <p:cNvSpPr/>
          <p:nvPr/>
        </p:nvSpPr>
        <p:spPr>
          <a:xfrm>
            <a:off x="762000" y="6591300"/>
            <a:ext cx="666750" cy="38100"/>
          </a:xfrm>
          <a:prstGeom prst="roundRect">
            <a:avLst>
              <a:gd name="adj" fmla="val 25000"/>
            </a:avLst>
          </a:prstGeom>
          <a:solidFill>
            <a:srgbClr val="8B795F"/>
          </a:solidFill>
          <a:ln/>
        </p:spPr>
      </p:sp>
      <p:sp>
        <p:nvSpPr>
          <p:cNvPr id="10" name="Text 8"/>
          <p:cNvSpPr/>
          <p:nvPr/>
        </p:nvSpPr>
        <p:spPr>
          <a:xfrm>
            <a:off x="1619250" y="6594915"/>
            <a:ext cx="10572750" cy="114300"/>
          </a:xfrm>
          <a:prstGeom prst="rect">
            <a:avLst/>
          </a:prstGeom>
          <a:noFill/>
          <a:ln/>
        </p:spPr>
        <p:txBody>
          <a:bodyPr wrap="none" lIns="0" tIns="0" rIns="0" bIns="0" rtlCol="0" anchor="t"/>
          <a:lstStyle/>
          <a:p>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青</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年</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夜</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校</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 </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 </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一</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节</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课</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学</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会</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个</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税</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年</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度</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汇</a:t>
            </a:r>
            <a:pPr algn="l" indent="0" marL="0">
              <a:buNone/>
            </a:pPr>
            <a:r>
              <a:rPr lang="en-US" sz="750" dirty="0">
                <a:solidFill>
                  <a:srgbClr val="C8B89D"/>
                </a:solidFill>
                <a:latin typeface="Microsoft YaHei" pitchFamily="34" charset="0"/>
                <a:ea typeface="Microsoft YaHei" pitchFamily="34" charset="-122"/>
                <a:cs typeface="Microsoft YaHei" pitchFamily="34" charset="-120"/>
              </a:rPr>
              <a:t>算</a:t>
            </a:r>
            <a:endParaRPr lang="en-US" sz="750" dirty="0">
              <a:latin typeface="Microsoft YaHei" pitchFamily="34" charset="0"/>
              <a:ea typeface="Microsoft YaHei" pitchFamily="34" charset="-122"/>
              <a:cs typeface="Microsoft YaHei" pitchFamily="34" charset="-120"/>
            </a:endParaRPr>
          </a:p>
        </p:txBody>
      </p:sp>
      <p:sp>
        <p:nvSpPr>
          <p:cNvPr id="11" name="pptwise-slidenum-s0001"/>
          <p:cNvSpPr/>
          <p:nvPr/>
        </p:nvSpPr>
        <p:spPr>
          <a:xfrm>
            <a:off x="0" y="309714"/>
            <a:ext cx="11328383" cy="171450"/>
          </a:xfrm>
          <a:prstGeom prst="rect">
            <a:avLst/>
          </a:prstGeom>
          <a:noFill/>
          <a:ln/>
        </p:spPr>
        <p:txBody>
          <a:bodyPr wrap="none" lIns="0" tIns="0" rIns="0" bIns="0" rtlCol="0" anchor="t"/>
          <a:lstStyle/>
          <a:p>
            <a:pPr algn="r" indent="0" marL="0">
              <a:buNone/>
            </a:pPr>
            <a:fld id="{B6F15528-21DE-4FAA-801E-634DDDAF4B2B}" type="slidenum">
              <a:rPr lang="en-US" sz="1125" dirty="0">
                <a:solidFill>
                  <a:srgbClr val="A9BCAF"/>
                </a:solidFill>
                <a:latin typeface="Times New Roman" pitchFamily="34" charset="0"/>
                <a:ea typeface="SimSun" pitchFamily="34" charset="-122"/>
                <a:cs typeface="Times New Roman" pitchFamily="34" charset="-120"/>
              </a:rPr>
              <a:t>2</a:t>
            </a:fld>
            <a:endParaRPr lang="en-US" sz="1125" dirty="0">
              <a:latin typeface="Times New Roman" pitchFamily="34" charset="0"/>
              <a:ea typeface="SimSun" pitchFamily="34" charset="-122"/>
              <a:cs typeface="Times New Roman" pitchFamily="34" charset="-120"/>
            </a:endParaRPr>
          </a:p>
        </p:txBody>
      </p:sp>
      <p:sp>
        <p:nvSpPr>
          <p:cNvPr id="12" name="Text 10"/>
          <p:cNvSpPr/>
          <p:nvPr/>
        </p:nvSpPr>
        <p:spPr>
          <a:xfrm>
            <a:off x="11328383" y="309714"/>
            <a:ext cx="863617" cy="171450"/>
          </a:xfrm>
          <a:prstGeom prst="rect">
            <a:avLst/>
          </a:prstGeom>
          <a:noFill/>
          <a:ln/>
        </p:spPr>
        <p:txBody>
          <a:bodyPr wrap="none" lIns="0" tIns="0" rIns="0" bIns="0" rtlCol="0" anchor="t"/>
          <a:lstStyle/>
          <a:p>
            <a:pPr algn="l" indent="0" marL="0">
              <a:buNone/>
            </a:pPr>
            <a:r>
              <a:rPr lang="en-US" sz="1125" dirty="0">
                <a:solidFill>
                  <a:srgbClr val="A9BCAF"/>
                </a:solidFill>
                <a:latin typeface="Times New Roman" pitchFamily="34" charset="0"/>
                <a:ea typeface="SimSun" pitchFamily="34" charset="-122"/>
                <a:cs typeface="Times New Roman" pitchFamily="34" charset="-120"/>
              </a:rPr>
              <a:t> / 18</a:t>
            </a:r>
            <a:endParaRPr lang="en-US" sz="1125" dirty="0">
              <a:latin typeface="Times New Roman" pitchFamily="34" charset="0"/>
              <a:ea typeface="SimSun" pitchFamily="34" charset="-122"/>
              <a:cs typeface="Times New Roman" pitchFamily="34" charset="-120"/>
            </a:endParaRPr>
          </a:p>
        </p:txBody>
      </p:sp>
      <p:sp>
        <p:nvSpPr>
          <p:cNvPr id="13" name="Text 11"/>
          <p:cNvSpPr/>
          <p:nvPr/>
        </p:nvSpPr>
        <p:spPr>
          <a:xfrm>
            <a:off x="609600" y="337714"/>
            <a:ext cx="11582400" cy="137160"/>
          </a:xfrm>
          <a:prstGeom prst="rect">
            <a:avLst/>
          </a:prstGeom>
          <a:noFill/>
          <a:ln/>
        </p:spPr>
        <p:txBody>
          <a:bodyPr wrap="none" lIns="0" tIns="0" rIns="0" bIns="0" rtlCol="0" anchor="t"/>
          <a:lstStyle/>
          <a:p>
            <a:pPr algn="l" indent="0" marL="0">
              <a:buNone/>
            </a:pPr>
            <a:r>
              <a:rPr lang="en-US" sz="900" spc="225" kern="0" dirty="0">
                <a:solidFill>
                  <a:srgbClr val="A9BCAF"/>
                </a:solidFill>
                <a:latin typeface="Microsoft YaHei" pitchFamily="34" charset="0"/>
                <a:ea typeface="Microsoft YaHei" pitchFamily="34" charset="-122"/>
                <a:cs typeface="Microsoft YaHei" pitchFamily="34" charset="-120"/>
              </a:rPr>
              <a:t>本</a:t>
            </a:r>
            <a:pPr algn="l" indent="0" marL="0">
              <a:buNone/>
            </a:pPr>
            <a:r>
              <a:rPr lang="en-US" sz="900" spc="225" kern="0" dirty="0">
                <a:solidFill>
                  <a:srgbClr val="A9BCAF"/>
                </a:solidFill>
                <a:latin typeface="Microsoft YaHei" pitchFamily="34" charset="0"/>
                <a:ea typeface="Microsoft YaHei" pitchFamily="34" charset="-122"/>
                <a:cs typeface="Microsoft YaHei" pitchFamily="34" charset="-120"/>
              </a:rPr>
              <a:t>节</a:t>
            </a:r>
            <a:pPr algn="l" indent="0" marL="0">
              <a:buNone/>
            </a:pPr>
            <a:r>
              <a:rPr lang="en-US" sz="900" dirty="0">
                <a:solidFill>
                  <a:srgbClr val="A9BCAF"/>
                </a:solidFill>
                <a:latin typeface="Microsoft YaHei" pitchFamily="34" charset="0"/>
                <a:ea typeface="Microsoft YaHei" pitchFamily="34" charset="-122"/>
                <a:cs typeface="Microsoft YaHei" pitchFamily="34" charset="-120"/>
              </a:rPr>
              <a:t>课</a:t>
            </a:r>
            <a:endParaRPr lang="en-US" sz="900" dirty="0">
              <a:latin typeface="Microsoft YaHei" pitchFamily="34" charset="0"/>
              <a:ea typeface="Microsoft YaHei" pitchFamily="34" charset="-122"/>
              <a:cs typeface="Microsoft YaHei" pitchFamily="34" charset="-120"/>
            </a:endParaRPr>
          </a:p>
        </p:txBody>
      </p:sp>
      <p:sp>
        <p:nvSpPr>
          <p:cNvPr id="14" name="Text 12"/>
          <p:cNvSpPr/>
          <p:nvPr/>
        </p:nvSpPr>
        <p:spPr>
          <a:xfrm>
            <a:off x="609600" y="935063"/>
            <a:ext cx="11582400" cy="388620"/>
          </a:xfrm>
          <a:prstGeom prst="rect">
            <a:avLst/>
          </a:prstGeom>
          <a:noFill/>
          <a:ln/>
        </p:spPr>
        <p:txBody>
          <a:bodyPr wrap="none" lIns="0" tIns="0" rIns="0" bIns="0" rtlCol="0" anchor="t"/>
          <a:lstStyle/>
          <a:p>
            <a:pPr algn="l" indent="0" marL="0">
              <a:buNone/>
            </a:pPr>
            <a:r>
              <a:rPr lang="en-US" sz="2550" dirty="0">
                <a:solidFill>
                  <a:srgbClr val="EFF3EC"/>
                </a:solidFill>
                <a:latin typeface="Times New Roman" pitchFamily="34" charset="0"/>
                <a:ea typeface="SimSun" pitchFamily="34" charset="-122"/>
                <a:cs typeface="Times New Roman" pitchFamily="34" charset="-120"/>
              </a:rPr>
              <a:t>今晚学会三件事：看懂、算对、自己去办</a:t>
            </a:r>
            <a:endParaRPr lang="en-US" sz="2550" dirty="0">
              <a:latin typeface="Times New Roman" pitchFamily="34" charset="0"/>
              <a:ea typeface="SimSun" pitchFamily="34" charset="-122"/>
              <a:cs typeface="Times New Roman" pitchFamily="34" charset="-120"/>
            </a:endParaRPr>
          </a:p>
        </p:txBody>
      </p:sp>
      <p:sp>
        <p:nvSpPr>
          <p:cNvPr id="15" name="Shape 13"/>
          <p:cNvSpPr/>
          <p:nvPr/>
        </p:nvSpPr>
        <p:spPr>
          <a:xfrm>
            <a:off x="609600" y="2000250"/>
            <a:ext cx="3505200" cy="2857500"/>
          </a:xfrm>
          <a:custGeom>
            <a:avLst/>
            <a:gdLst/>
            <a:ahLst/>
            <a:cxnLst/>
            <a:rect l="l" t="t" r="r" b="b"/>
            <a:pathLst>
              <a:path w="3505200" h="2857500">
                <a:moveTo>
                  <a:pt x="0" y="0"/>
                </a:moveTo>
                <a:lnTo>
                  <a:pt x="762000" y="0"/>
                </a:lnTo>
                <a:moveTo>
                  <a:pt x="800100" y="0"/>
                </a:moveTo>
                <a:lnTo>
                  <a:pt x="1181100" y="0"/>
                </a:lnTo>
                <a:moveTo>
                  <a:pt x="1209675" y="0"/>
                </a:moveTo>
                <a:lnTo>
                  <a:pt x="1971675" y="0"/>
                </a:lnTo>
                <a:moveTo>
                  <a:pt x="2009775" y="0"/>
                </a:moveTo>
                <a:lnTo>
                  <a:pt x="2390775" y="0"/>
                </a:lnTo>
                <a:moveTo>
                  <a:pt x="2419350" y="0"/>
                </a:moveTo>
                <a:lnTo>
                  <a:pt x="3181350" y="0"/>
                </a:lnTo>
                <a:moveTo>
                  <a:pt x="3219450" y="0"/>
                </a:moveTo>
                <a:lnTo>
                  <a:pt x="3505200" y="0"/>
                </a:lnTo>
                <a:lnTo>
                  <a:pt x="3505200" y="95250"/>
                </a:lnTo>
                <a:moveTo>
                  <a:pt x="3505200" y="123825"/>
                </a:moveTo>
                <a:lnTo>
                  <a:pt x="3505200" y="885825"/>
                </a:lnTo>
                <a:moveTo>
                  <a:pt x="3505200" y="923925"/>
                </a:moveTo>
                <a:lnTo>
                  <a:pt x="3505200" y="1304925"/>
                </a:lnTo>
                <a:moveTo>
                  <a:pt x="3505200" y="1333500"/>
                </a:moveTo>
                <a:lnTo>
                  <a:pt x="3505200" y="2095500"/>
                </a:lnTo>
                <a:moveTo>
                  <a:pt x="3505200" y="2133600"/>
                </a:moveTo>
                <a:lnTo>
                  <a:pt x="3505200" y="2514600"/>
                </a:lnTo>
                <a:moveTo>
                  <a:pt x="3505200" y="2543175"/>
                </a:moveTo>
                <a:lnTo>
                  <a:pt x="3505200" y="2857500"/>
                </a:lnTo>
                <a:lnTo>
                  <a:pt x="3057525" y="2857500"/>
                </a:lnTo>
                <a:moveTo>
                  <a:pt x="3019425" y="2857500"/>
                </a:moveTo>
                <a:lnTo>
                  <a:pt x="2638425" y="2857500"/>
                </a:lnTo>
                <a:moveTo>
                  <a:pt x="2609850" y="2857500"/>
                </a:moveTo>
                <a:lnTo>
                  <a:pt x="1847850" y="2857500"/>
                </a:lnTo>
                <a:moveTo>
                  <a:pt x="1809750" y="2857500"/>
                </a:moveTo>
                <a:lnTo>
                  <a:pt x="1428750" y="2857500"/>
                </a:lnTo>
                <a:moveTo>
                  <a:pt x="1400175" y="2857500"/>
                </a:moveTo>
                <a:lnTo>
                  <a:pt x="638175" y="2857500"/>
                </a:lnTo>
                <a:moveTo>
                  <a:pt x="600075" y="2857500"/>
                </a:moveTo>
                <a:lnTo>
                  <a:pt x="219075" y="2857500"/>
                </a:lnTo>
                <a:moveTo>
                  <a:pt x="190500" y="2857500"/>
                </a:moveTo>
                <a:lnTo>
                  <a:pt x="0" y="2857500"/>
                </a:lnTo>
                <a:lnTo>
                  <a:pt x="0" y="2286000"/>
                </a:lnTo>
                <a:moveTo>
                  <a:pt x="0" y="2247900"/>
                </a:moveTo>
                <a:lnTo>
                  <a:pt x="0" y="1866900"/>
                </a:lnTo>
                <a:moveTo>
                  <a:pt x="0" y="1838325"/>
                </a:moveTo>
                <a:lnTo>
                  <a:pt x="0" y="1076325"/>
                </a:lnTo>
                <a:moveTo>
                  <a:pt x="0" y="1038225"/>
                </a:moveTo>
                <a:lnTo>
                  <a:pt x="0" y="657225"/>
                </a:lnTo>
                <a:moveTo>
                  <a:pt x="0" y="628650"/>
                </a:moveTo>
                <a:lnTo>
                  <a:pt x="0" y="0"/>
                </a:lnTo>
              </a:path>
            </a:pathLst>
          </a:custGeom>
          <a:noFill/>
          <a:ln w="19050">
            <a:solidFill>
              <a:srgbClr val="A9BCAF"/>
            </a:solidFill>
            <a:prstDash val="solid"/>
          </a:ln>
        </p:spPr>
      </p:sp>
      <p:sp>
        <p:nvSpPr>
          <p:cNvPr id="16" name="Text 14"/>
          <p:cNvSpPr/>
          <p:nvPr/>
        </p:nvSpPr>
        <p:spPr>
          <a:xfrm>
            <a:off x="876300" y="2183140"/>
            <a:ext cx="11315700" cy="731520"/>
          </a:xfrm>
          <a:prstGeom prst="rect">
            <a:avLst/>
          </a:prstGeom>
          <a:noFill/>
          <a:ln/>
        </p:spPr>
        <p:txBody>
          <a:bodyPr wrap="none" lIns="0" tIns="0" rIns="0" bIns="0" rtlCol="0" anchor="t"/>
          <a:lstStyle/>
          <a:p>
            <a:pPr algn="l" indent="0" marL="0">
              <a:buNone/>
            </a:pPr>
            <a:r>
              <a:rPr lang="en-US" sz="4800" dirty="0">
                <a:solidFill>
                  <a:srgbClr val="EFF3EC"/>
                </a:solidFill>
                <a:latin typeface="Times New Roman" pitchFamily="34" charset="0"/>
                <a:ea typeface="SimSun" pitchFamily="34" charset="-122"/>
                <a:cs typeface="Times New Roman" pitchFamily="34" charset="-120"/>
              </a:rPr>
              <a:t>一</a:t>
            </a:r>
            <a:endParaRPr lang="en-US" sz="4800" dirty="0">
              <a:latin typeface="Times New Roman" pitchFamily="34" charset="0"/>
              <a:ea typeface="SimSun" pitchFamily="34" charset="-122"/>
              <a:cs typeface="Times New Roman" pitchFamily="34" charset="-120"/>
            </a:endParaRPr>
          </a:p>
        </p:txBody>
      </p:sp>
      <p:sp>
        <p:nvSpPr>
          <p:cNvPr id="17" name="Shape 15"/>
          <p:cNvSpPr/>
          <p:nvPr/>
        </p:nvSpPr>
        <p:spPr>
          <a:xfrm>
            <a:off x="3638550" y="2386013"/>
            <a:ext cx="10716" cy="200025"/>
          </a:xfrm>
          <a:custGeom>
            <a:avLst/>
            <a:gdLst/>
            <a:ahLst/>
            <a:cxnLst/>
            <a:rect l="l" t="t" r="r" b="b"/>
            <a:pathLst>
              <a:path w="10716" h="200025">
                <a:moveTo>
                  <a:pt x="0" y="0"/>
                </a:moveTo>
                <a:lnTo>
                  <a:pt x="0" y="200025"/>
                </a:lnTo>
              </a:path>
            </a:pathLst>
          </a:custGeom>
          <a:noFill/>
          <a:ln w="22860">
            <a:solidFill>
              <a:srgbClr val="A9BCAF"/>
            </a:solidFill>
            <a:prstDash val="solid"/>
          </a:ln>
        </p:spPr>
      </p:sp>
      <p:sp>
        <p:nvSpPr>
          <p:cNvPr id="18" name="Shape 16"/>
          <p:cNvSpPr/>
          <p:nvPr/>
        </p:nvSpPr>
        <p:spPr>
          <a:xfrm>
            <a:off x="3495675" y="2328863"/>
            <a:ext cx="285750" cy="257175"/>
          </a:xfrm>
          <a:custGeom>
            <a:avLst/>
            <a:gdLst/>
            <a:ahLst/>
            <a:cxnLst/>
            <a:rect l="l" t="t" r="r" b="b"/>
            <a:pathLst>
              <a:path w="285750" h="257175">
                <a:moveTo>
                  <a:pt x="14288" y="214313"/>
                </a:moveTo>
                <a:arcTo hR="14288" wR="14288" stAng="5400000" swAng="5400000"/>
                <a:lnTo>
                  <a:pt x="0" y="14288"/>
                </a:lnTo>
                <a:arcTo hR="14288" wR="14288" stAng="10800000" swAng="5400000"/>
                <a:lnTo>
                  <a:pt x="85725" y="0"/>
                </a:lnTo>
                <a:arcTo hR="57150" wR="57150" stAng="16200000" swAng="5400000"/>
                <a:arcTo hR="57150" wR="57150" stAng="10800000" swAng="5400000"/>
                <a:lnTo>
                  <a:pt x="271463" y="0"/>
                </a:lnTo>
                <a:arcTo hR="14288" wR="14288" stAng="16200000" swAng="5400000"/>
                <a:lnTo>
                  <a:pt x="285750" y="200025"/>
                </a:lnTo>
                <a:arcTo hR="14288" wR="14288" stAng="0" swAng="5400000"/>
                <a:lnTo>
                  <a:pt x="185738" y="214313"/>
                </a:lnTo>
                <a:arcTo hR="42863" wR="42863" stAng="16200000" swAng="-5400000"/>
                <a:arcTo hR="42863" wR="42863" stAng="0" swAng="-5400000"/>
                <a:close/>
              </a:path>
            </a:pathLst>
          </a:custGeom>
          <a:noFill/>
          <a:ln w="22860">
            <a:solidFill>
              <a:srgbClr val="A9BCAF"/>
            </a:solidFill>
            <a:prstDash val="solid"/>
          </a:ln>
        </p:spPr>
      </p:sp>
      <p:sp>
        <p:nvSpPr>
          <p:cNvPr id="19" name="Text 17"/>
          <p:cNvSpPr/>
          <p:nvPr/>
        </p:nvSpPr>
        <p:spPr>
          <a:xfrm>
            <a:off x="876300" y="3163913"/>
            <a:ext cx="11315700" cy="388620"/>
          </a:xfrm>
          <a:prstGeom prst="rect">
            <a:avLst/>
          </a:prstGeom>
          <a:noFill/>
          <a:ln/>
        </p:spPr>
        <p:txBody>
          <a:bodyPr wrap="none" lIns="0" tIns="0" rIns="0" bIns="0" rtlCol="0" anchor="t"/>
          <a:lstStyle/>
          <a:p>
            <a:pPr algn="l" indent="0" marL="0">
              <a:buNone/>
            </a:pPr>
            <a:r>
              <a:rPr lang="en-US" sz="2550" dirty="0">
                <a:solidFill>
                  <a:srgbClr val="EFF3EC"/>
                </a:solidFill>
                <a:latin typeface="Times New Roman" pitchFamily="34" charset="0"/>
                <a:ea typeface="SimSun" pitchFamily="34" charset="-122"/>
                <a:cs typeface="Times New Roman" pitchFamily="34" charset="-120"/>
              </a:rPr>
              <a:t>看懂</a:t>
            </a:r>
            <a:endParaRPr lang="en-US" sz="2550" dirty="0">
              <a:latin typeface="Times New Roman" pitchFamily="34" charset="0"/>
              <a:ea typeface="SimSun" pitchFamily="34" charset="-122"/>
              <a:cs typeface="Times New Roman" pitchFamily="34" charset="-120"/>
            </a:endParaRPr>
          </a:p>
        </p:txBody>
      </p:sp>
      <p:sp>
        <p:nvSpPr>
          <p:cNvPr id="20" name="Text 18"/>
          <p:cNvSpPr/>
          <p:nvPr/>
        </p:nvSpPr>
        <p:spPr>
          <a:xfrm>
            <a:off x="876300" y="3777685"/>
            <a:ext cx="11315700" cy="182880"/>
          </a:xfrm>
          <a:prstGeom prst="rect">
            <a:avLst/>
          </a:prstGeom>
          <a:noFill/>
          <a:ln/>
        </p:spPr>
        <p:txBody>
          <a:bodyPr wrap="none" lIns="0" tIns="0" rIns="0" bIns="0" rtlCol="0" anchor="t"/>
          <a:lstStyle/>
          <a:p>
            <a:pPr algn="l" indent="0" marL="0">
              <a:buNone/>
            </a:pPr>
            <a:r>
              <a:rPr lang="en-US" sz="1200" dirty="0">
                <a:solidFill>
                  <a:srgbClr val="A9BCAF"/>
                </a:solidFill>
                <a:latin typeface="Microsoft YaHei" pitchFamily="34" charset="0"/>
                <a:ea typeface="Microsoft YaHei" pitchFamily="34" charset="-122"/>
                <a:cs typeface="Microsoft YaHei" pitchFamily="34" charset="-120"/>
              </a:rPr>
              <a:t>每月都扣了税，为什么年底还要再算一遍</a:t>
            </a:r>
            <a:endParaRPr lang="en-US" sz="1200" dirty="0">
              <a:latin typeface="Microsoft YaHei" pitchFamily="34" charset="0"/>
              <a:ea typeface="Microsoft YaHei" pitchFamily="34" charset="-122"/>
              <a:cs typeface="Microsoft YaHei" pitchFamily="34" charset="-120"/>
            </a:endParaRPr>
          </a:p>
        </p:txBody>
      </p:sp>
      <p:sp>
        <p:nvSpPr>
          <p:cNvPr id="21" name="Shape 19"/>
          <p:cNvSpPr/>
          <p:nvPr/>
        </p:nvSpPr>
        <p:spPr>
          <a:xfrm>
            <a:off x="4343400" y="2000250"/>
            <a:ext cx="3505200" cy="2857500"/>
          </a:xfrm>
          <a:custGeom>
            <a:avLst/>
            <a:gdLst/>
            <a:ahLst/>
            <a:cxnLst/>
            <a:rect l="l" t="t" r="r" b="b"/>
            <a:pathLst>
              <a:path w="3505200" h="2857500">
                <a:moveTo>
                  <a:pt x="0" y="0"/>
                </a:moveTo>
                <a:lnTo>
                  <a:pt x="762000" y="0"/>
                </a:lnTo>
                <a:moveTo>
                  <a:pt x="800100" y="0"/>
                </a:moveTo>
                <a:lnTo>
                  <a:pt x="1181100" y="0"/>
                </a:lnTo>
                <a:moveTo>
                  <a:pt x="1209675" y="0"/>
                </a:moveTo>
                <a:lnTo>
                  <a:pt x="1971675" y="0"/>
                </a:lnTo>
                <a:moveTo>
                  <a:pt x="2009775" y="0"/>
                </a:moveTo>
                <a:lnTo>
                  <a:pt x="2390775" y="0"/>
                </a:lnTo>
                <a:moveTo>
                  <a:pt x="2419350" y="0"/>
                </a:moveTo>
                <a:lnTo>
                  <a:pt x="3181350" y="0"/>
                </a:lnTo>
                <a:moveTo>
                  <a:pt x="3219450" y="0"/>
                </a:moveTo>
                <a:lnTo>
                  <a:pt x="3505200" y="0"/>
                </a:lnTo>
                <a:lnTo>
                  <a:pt x="3505200" y="95250"/>
                </a:lnTo>
                <a:moveTo>
                  <a:pt x="3505200" y="123825"/>
                </a:moveTo>
                <a:lnTo>
                  <a:pt x="3505200" y="885825"/>
                </a:lnTo>
                <a:moveTo>
                  <a:pt x="3505200" y="923925"/>
                </a:moveTo>
                <a:lnTo>
                  <a:pt x="3505200" y="1304925"/>
                </a:lnTo>
                <a:moveTo>
                  <a:pt x="3505200" y="1333500"/>
                </a:moveTo>
                <a:lnTo>
                  <a:pt x="3505200" y="2095500"/>
                </a:lnTo>
                <a:moveTo>
                  <a:pt x="3505200" y="2133600"/>
                </a:moveTo>
                <a:lnTo>
                  <a:pt x="3505200" y="2514600"/>
                </a:lnTo>
                <a:moveTo>
                  <a:pt x="3505200" y="2543175"/>
                </a:moveTo>
                <a:lnTo>
                  <a:pt x="3505200" y="2857500"/>
                </a:lnTo>
                <a:lnTo>
                  <a:pt x="3057525" y="2857500"/>
                </a:lnTo>
                <a:moveTo>
                  <a:pt x="3019425" y="2857500"/>
                </a:moveTo>
                <a:lnTo>
                  <a:pt x="2638425" y="2857500"/>
                </a:lnTo>
                <a:moveTo>
                  <a:pt x="2609850" y="2857500"/>
                </a:moveTo>
                <a:lnTo>
                  <a:pt x="1847850" y="2857500"/>
                </a:lnTo>
                <a:moveTo>
                  <a:pt x="1809750" y="2857500"/>
                </a:moveTo>
                <a:lnTo>
                  <a:pt x="1428750" y="2857500"/>
                </a:lnTo>
                <a:moveTo>
                  <a:pt x="1400175" y="2857500"/>
                </a:moveTo>
                <a:lnTo>
                  <a:pt x="638175" y="2857500"/>
                </a:lnTo>
                <a:moveTo>
                  <a:pt x="600075" y="2857500"/>
                </a:moveTo>
                <a:lnTo>
                  <a:pt x="219075" y="2857500"/>
                </a:lnTo>
                <a:moveTo>
                  <a:pt x="190500" y="2857500"/>
                </a:moveTo>
                <a:lnTo>
                  <a:pt x="0" y="2857500"/>
                </a:lnTo>
                <a:lnTo>
                  <a:pt x="0" y="2286000"/>
                </a:lnTo>
                <a:moveTo>
                  <a:pt x="0" y="2247900"/>
                </a:moveTo>
                <a:lnTo>
                  <a:pt x="0" y="1866900"/>
                </a:lnTo>
                <a:moveTo>
                  <a:pt x="0" y="1838325"/>
                </a:moveTo>
                <a:lnTo>
                  <a:pt x="0" y="1076325"/>
                </a:lnTo>
                <a:moveTo>
                  <a:pt x="0" y="1038225"/>
                </a:moveTo>
                <a:lnTo>
                  <a:pt x="0" y="657225"/>
                </a:lnTo>
                <a:moveTo>
                  <a:pt x="0" y="628650"/>
                </a:moveTo>
                <a:lnTo>
                  <a:pt x="0" y="0"/>
                </a:lnTo>
              </a:path>
            </a:pathLst>
          </a:custGeom>
          <a:noFill/>
          <a:ln w="19050">
            <a:solidFill>
              <a:srgbClr val="A9BCAF"/>
            </a:solidFill>
            <a:prstDash val="solid"/>
          </a:ln>
        </p:spPr>
      </p:sp>
      <p:sp>
        <p:nvSpPr>
          <p:cNvPr id="22" name="Text 20"/>
          <p:cNvSpPr/>
          <p:nvPr/>
        </p:nvSpPr>
        <p:spPr>
          <a:xfrm>
            <a:off x="4610100" y="2183140"/>
            <a:ext cx="7581900" cy="731520"/>
          </a:xfrm>
          <a:prstGeom prst="rect">
            <a:avLst/>
          </a:prstGeom>
          <a:noFill/>
          <a:ln/>
        </p:spPr>
        <p:txBody>
          <a:bodyPr wrap="none" lIns="0" tIns="0" rIns="0" bIns="0" rtlCol="0" anchor="t"/>
          <a:lstStyle/>
          <a:p>
            <a:pPr algn="l" indent="0" marL="0">
              <a:buNone/>
            </a:pPr>
            <a:r>
              <a:rPr lang="en-US" sz="4800" dirty="0">
                <a:solidFill>
                  <a:srgbClr val="E9C46A"/>
                </a:solidFill>
                <a:latin typeface="Times New Roman" pitchFamily="34" charset="0"/>
                <a:ea typeface="SimSun" pitchFamily="34" charset="-122"/>
                <a:cs typeface="Times New Roman" pitchFamily="34" charset="-120"/>
              </a:rPr>
              <a:t>二</a:t>
            </a:r>
            <a:endParaRPr lang="en-US" sz="4800" dirty="0">
              <a:latin typeface="Times New Roman" pitchFamily="34" charset="0"/>
              <a:ea typeface="SimSun" pitchFamily="34" charset="-122"/>
              <a:cs typeface="Times New Roman" pitchFamily="34" charset="-120"/>
            </a:endParaRPr>
          </a:p>
        </p:txBody>
      </p:sp>
      <p:sp>
        <p:nvSpPr>
          <p:cNvPr id="23" name="Shape 21"/>
          <p:cNvSpPr/>
          <p:nvPr/>
        </p:nvSpPr>
        <p:spPr>
          <a:xfrm>
            <a:off x="7258050" y="2314575"/>
            <a:ext cx="228600" cy="285750"/>
          </a:xfrm>
          <a:prstGeom prst="roundRect">
            <a:avLst>
              <a:gd name="adj" fmla="val 12500"/>
            </a:avLst>
          </a:prstGeom>
          <a:noFill/>
          <a:ln w="22860">
            <a:solidFill>
              <a:srgbClr val="A9BCAF"/>
            </a:solidFill>
            <a:prstDash val="solid"/>
          </a:ln>
        </p:spPr>
      </p:sp>
      <p:sp>
        <p:nvSpPr>
          <p:cNvPr id="24" name="Shape 22"/>
          <p:cNvSpPr/>
          <p:nvPr/>
        </p:nvSpPr>
        <p:spPr>
          <a:xfrm>
            <a:off x="7315200" y="2371725"/>
            <a:ext cx="114300" cy="0"/>
          </a:xfrm>
          <a:prstGeom prst="line">
            <a:avLst/>
          </a:prstGeom>
          <a:noFill/>
          <a:ln w="22860">
            <a:solidFill>
              <a:srgbClr val="A9BCAF"/>
            </a:solidFill>
            <a:prstDash val="solid"/>
          </a:ln>
        </p:spPr>
      </p:sp>
      <p:sp>
        <p:nvSpPr>
          <p:cNvPr id="25" name="Shape 23"/>
          <p:cNvSpPr/>
          <p:nvPr/>
        </p:nvSpPr>
        <p:spPr>
          <a:xfrm>
            <a:off x="7429500" y="2486025"/>
            <a:ext cx="0" cy="57150"/>
          </a:xfrm>
          <a:prstGeom prst="line">
            <a:avLst/>
          </a:prstGeom>
          <a:noFill/>
          <a:ln w="22860">
            <a:solidFill>
              <a:srgbClr val="A9BCAF"/>
            </a:solidFill>
            <a:prstDash val="solid"/>
          </a:ln>
        </p:spPr>
      </p:sp>
      <p:sp>
        <p:nvSpPr>
          <p:cNvPr id="26" name="Shape 24"/>
          <p:cNvSpPr/>
          <p:nvPr/>
        </p:nvSpPr>
        <p:spPr>
          <a:xfrm>
            <a:off x="7429500" y="2428875"/>
            <a:ext cx="10716" cy="10716"/>
          </a:xfrm>
          <a:custGeom>
            <a:avLst/>
            <a:gdLst/>
            <a:ahLst/>
            <a:cxnLst/>
            <a:rect l="l" t="t" r="r" b="b"/>
            <a:pathLst>
              <a:path w="10716" h="10716">
                <a:moveTo>
                  <a:pt x="0" y="0"/>
                </a:moveTo>
                <a:lnTo>
                  <a:pt x="143" y="0"/>
                </a:lnTo>
              </a:path>
            </a:pathLst>
          </a:custGeom>
          <a:noFill/>
          <a:ln w="22860">
            <a:solidFill>
              <a:srgbClr val="A9BCAF"/>
            </a:solidFill>
            <a:prstDash val="solid"/>
          </a:ln>
        </p:spPr>
      </p:sp>
      <p:sp>
        <p:nvSpPr>
          <p:cNvPr id="27" name="Shape 25"/>
          <p:cNvSpPr/>
          <p:nvPr/>
        </p:nvSpPr>
        <p:spPr>
          <a:xfrm>
            <a:off x="7372350" y="2428875"/>
            <a:ext cx="10716" cy="10716"/>
          </a:xfrm>
          <a:custGeom>
            <a:avLst/>
            <a:gdLst/>
            <a:ahLst/>
            <a:cxnLst/>
            <a:rect l="l" t="t" r="r" b="b"/>
            <a:pathLst>
              <a:path w="10716" h="10716">
                <a:moveTo>
                  <a:pt x="0" y="0"/>
                </a:moveTo>
                <a:lnTo>
                  <a:pt x="143" y="0"/>
                </a:lnTo>
              </a:path>
            </a:pathLst>
          </a:custGeom>
          <a:noFill/>
          <a:ln w="22860">
            <a:solidFill>
              <a:srgbClr val="A9BCAF"/>
            </a:solidFill>
            <a:prstDash val="solid"/>
          </a:ln>
        </p:spPr>
      </p:sp>
      <p:sp>
        <p:nvSpPr>
          <p:cNvPr id="28" name="Shape 26"/>
          <p:cNvSpPr/>
          <p:nvPr/>
        </p:nvSpPr>
        <p:spPr>
          <a:xfrm>
            <a:off x="7315200" y="2428875"/>
            <a:ext cx="10716" cy="10716"/>
          </a:xfrm>
          <a:custGeom>
            <a:avLst/>
            <a:gdLst/>
            <a:ahLst/>
            <a:cxnLst/>
            <a:rect l="l" t="t" r="r" b="b"/>
            <a:pathLst>
              <a:path w="10716" h="10716">
                <a:moveTo>
                  <a:pt x="0" y="0"/>
                </a:moveTo>
                <a:lnTo>
                  <a:pt x="143" y="0"/>
                </a:lnTo>
              </a:path>
            </a:pathLst>
          </a:custGeom>
          <a:noFill/>
          <a:ln w="22860">
            <a:solidFill>
              <a:srgbClr val="A9BCAF"/>
            </a:solidFill>
            <a:prstDash val="solid"/>
          </a:ln>
        </p:spPr>
      </p:sp>
      <p:sp>
        <p:nvSpPr>
          <p:cNvPr id="29" name="Shape 27"/>
          <p:cNvSpPr/>
          <p:nvPr/>
        </p:nvSpPr>
        <p:spPr>
          <a:xfrm>
            <a:off x="7372350" y="2486025"/>
            <a:ext cx="10716" cy="10716"/>
          </a:xfrm>
          <a:custGeom>
            <a:avLst/>
            <a:gdLst/>
            <a:ahLst/>
            <a:cxnLst/>
            <a:rect l="l" t="t" r="r" b="b"/>
            <a:pathLst>
              <a:path w="10716" h="10716">
                <a:moveTo>
                  <a:pt x="0" y="0"/>
                </a:moveTo>
                <a:lnTo>
                  <a:pt x="143" y="0"/>
                </a:lnTo>
              </a:path>
            </a:pathLst>
          </a:custGeom>
          <a:noFill/>
          <a:ln w="22860">
            <a:solidFill>
              <a:srgbClr val="A9BCAF"/>
            </a:solidFill>
            <a:prstDash val="solid"/>
          </a:ln>
        </p:spPr>
      </p:sp>
      <p:sp>
        <p:nvSpPr>
          <p:cNvPr id="30" name="Shape 28"/>
          <p:cNvSpPr/>
          <p:nvPr/>
        </p:nvSpPr>
        <p:spPr>
          <a:xfrm>
            <a:off x="7315200" y="2486025"/>
            <a:ext cx="10716" cy="10716"/>
          </a:xfrm>
          <a:custGeom>
            <a:avLst/>
            <a:gdLst/>
            <a:ahLst/>
            <a:cxnLst/>
            <a:rect l="l" t="t" r="r" b="b"/>
            <a:pathLst>
              <a:path w="10716" h="10716">
                <a:moveTo>
                  <a:pt x="0" y="0"/>
                </a:moveTo>
                <a:lnTo>
                  <a:pt x="143" y="0"/>
                </a:lnTo>
              </a:path>
            </a:pathLst>
          </a:custGeom>
          <a:noFill/>
          <a:ln w="22860">
            <a:solidFill>
              <a:srgbClr val="A9BCAF"/>
            </a:solidFill>
            <a:prstDash val="solid"/>
          </a:ln>
        </p:spPr>
      </p:sp>
      <p:sp>
        <p:nvSpPr>
          <p:cNvPr id="31" name="Shape 29"/>
          <p:cNvSpPr/>
          <p:nvPr/>
        </p:nvSpPr>
        <p:spPr>
          <a:xfrm>
            <a:off x="7372350" y="2543175"/>
            <a:ext cx="10716" cy="10716"/>
          </a:xfrm>
          <a:custGeom>
            <a:avLst/>
            <a:gdLst/>
            <a:ahLst/>
            <a:cxnLst/>
            <a:rect l="l" t="t" r="r" b="b"/>
            <a:pathLst>
              <a:path w="10716" h="10716">
                <a:moveTo>
                  <a:pt x="0" y="0"/>
                </a:moveTo>
                <a:lnTo>
                  <a:pt x="143" y="0"/>
                </a:lnTo>
              </a:path>
            </a:pathLst>
          </a:custGeom>
          <a:noFill/>
          <a:ln w="22860">
            <a:solidFill>
              <a:srgbClr val="A9BCAF"/>
            </a:solidFill>
            <a:prstDash val="solid"/>
          </a:ln>
        </p:spPr>
      </p:sp>
      <p:sp>
        <p:nvSpPr>
          <p:cNvPr id="32" name="Shape 30"/>
          <p:cNvSpPr/>
          <p:nvPr/>
        </p:nvSpPr>
        <p:spPr>
          <a:xfrm>
            <a:off x="7315200" y="2543175"/>
            <a:ext cx="10716" cy="10716"/>
          </a:xfrm>
          <a:custGeom>
            <a:avLst/>
            <a:gdLst/>
            <a:ahLst/>
            <a:cxnLst/>
            <a:rect l="l" t="t" r="r" b="b"/>
            <a:pathLst>
              <a:path w="10716" h="10716">
                <a:moveTo>
                  <a:pt x="0" y="0"/>
                </a:moveTo>
                <a:lnTo>
                  <a:pt x="143" y="0"/>
                </a:lnTo>
              </a:path>
            </a:pathLst>
          </a:custGeom>
          <a:noFill/>
          <a:ln w="22860">
            <a:solidFill>
              <a:srgbClr val="A9BCAF"/>
            </a:solidFill>
            <a:prstDash val="solid"/>
          </a:ln>
        </p:spPr>
      </p:sp>
      <p:sp>
        <p:nvSpPr>
          <p:cNvPr id="33" name="Text 31"/>
          <p:cNvSpPr/>
          <p:nvPr/>
        </p:nvSpPr>
        <p:spPr>
          <a:xfrm>
            <a:off x="4610100" y="3163913"/>
            <a:ext cx="7581900" cy="388620"/>
          </a:xfrm>
          <a:prstGeom prst="rect">
            <a:avLst/>
          </a:prstGeom>
          <a:noFill/>
          <a:ln/>
        </p:spPr>
        <p:txBody>
          <a:bodyPr wrap="none" lIns="0" tIns="0" rIns="0" bIns="0" rtlCol="0" anchor="t"/>
          <a:lstStyle/>
          <a:p>
            <a:pPr algn="l" indent="0" marL="0">
              <a:buNone/>
            </a:pPr>
            <a:r>
              <a:rPr lang="en-US" sz="2550" dirty="0">
                <a:solidFill>
                  <a:srgbClr val="EFF3EC"/>
                </a:solidFill>
                <a:latin typeface="Times New Roman" pitchFamily="34" charset="0"/>
                <a:ea typeface="SimSun" pitchFamily="34" charset="-122"/>
                <a:cs typeface="Times New Roman" pitchFamily="34" charset="-120"/>
              </a:rPr>
              <a:t>算对</a:t>
            </a:r>
            <a:endParaRPr lang="en-US" sz="2550" dirty="0">
              <a:latin typeface="Times New Roman" pitchFamily="34" charset="0"/>
              <a:ea typeface="SimSun" pitchFamily="34" charset="-122"/>
              <a:cs typeface="Times New Roman" pitchFamily="34" charset="-120"/>
            </a:endParaRPr>
          </a:p>
        </p:txBody>
      </p:sp>
      <p:sp>
        <p:nvSpPr>
          <p:cNvPr id="34" name="Shape 32"/>
          <p:cNvSpPr/>
          <p:nvPr/>
        </p:nvSpPr>
        <p:spPr>
          <a:xfrm>
            <a:off x="4610100" y="3629025"/>
            <a:ext cx="723900" cy="38100"/>
          </a:xfrm>
          <a:custGeom>
            <a:avLst/>
            <a:gdLst/>
            <a:ahLst/>
            <a:cxnLst/>
            <a:rect l="l" t="t" r="r" b="b"/>
            <a:pathLst>
              <a:path w="723900" h="38100">
                <a:moveTo>
                  <a:pt x="0" y="38100"/>
                </a:moveTo>
                <a:quadBezTo>
                  <a:pt x="361950" y="0"/>
                  <a:pt x="723900" y="28575"/>
                </a:quadBezTo>
              </a:path>
            </a:pathLst>
          </a:custGeom>
          <a:noFill/>
          <a:ln w="38100">
            <a:solidFill>
              <a:srgbClr val="E9C46A">
                <a:alpha val="95000"/>
              </a:srgbClr>
            </a:solidFill>
            <a:prstDash val="solid"/>
          </a:ln>
        </p:spPr>
      </p:sp>
      <p:sp>
        <p:nvSpPr>
          <p:cNvPr id="35" name="Shape 33"/>
          <p:cNvSpPr/>
          <p:nvPr/>
        </p:nvSpPr>
        <p:spPr>
          <a:xfrm>
            <a:off x="4667250" y="3678555"/>
            <a:ext cx="628650" cy="17145"/>
          </a:xfrm>
          <a:custGeom>
            <a:avLst/>
            <a:gdLst/>
            <a:ahLst/>
            <a:cxnLst/>
            <a:rect l="l" t="t" r="r" b="b"/>
            <a:pathLst>
              <a:path w="628650" h="17145">
                <a:moveTo>
                  <a:pt x="0" y="17145"/>
                </a:moveTo>
                <a:lnTo>
                  <a:pt x="25717" y="15240"/>
                </a:lnTo>
                <a:lnTo>
                  <a:pt x="50483" y="12383"/>
                </a:lnTo>
                <a:lnTo>
                  <a:pt x="76200" y="10478"/>
                </a:lnTo>
                <a:lnTo>
                  <a:pt x="101917" y="8573"/>
                </a:lnTo>
                <a:lnTo>
                  <a:pt x="127635" y="7620"/>
                </a:lnTo>
                <a:lnTo>
                  <a:pt x="133350" y="6667"/>
                </a:lnTo>
                <a:moveTo>
                  <a:pt x="190500" y="3810"/>
                </a:moveTo>
                <a:lnTo>
                  <a:pt x="205740" y="3810"/>
                </a:lnTo>
                <a:lnTo>
                  <a:pt x="231457" y="2858"/>
                </a:lnTo>
                <a:lnTo>
                  <a:pt x="257175" y="1905"/>
                </a:lnTo>
                <a:lnTo>
                  <a:pt x="283845" y="953"/>
                </a:lnTo>
                <a:lnTo>
                  <a:pt x="309563" y="953"/>
                </a:lnTo>
                <a:lnTo>
                  <a:pt x="336232" y="0"/>
                </a:lnTo>
                <a:lnTo>
                  <a:pt x="361950" y="0"/>
                </a:lnTo>
                <a:lnTo>
                  <a:pt x="388620" y="0"/>
                </a:lnTo>
                <a:lnTo>
                  <a:pt x="415290" y="0"/>
                </a:lnTo>
                <a:lnTo>
                  <a:pt x="441007" y="953"/>
                </a:lnTo>
                <a:lnTo>
                  <a:pt x="467678" y="953"/>
                </a:lnTo>
                <a:lnTo>
                  <a:pt x="475297" y="953"/>
                </a:lnTo>
                <a:moveTo>
                  <a:pt x="522922" y="2858"/>
                </a:moveTo>
                <a:lnTo>
                  <a:pt x="547688" y="3810"/>
                </a:lnTo>
                <a:lnTo>
                  <a:pt x="574357" y="4763"/>
                </a:lnTo>
                <a:lnTo>
                  <a:pt x="601980" y="5715"/>
                </a:lnTo>
                <a:lnTo>
                  <a:pt x="628650" y="7620"/>
                </a:lnTo>
              </a:path>
            </a:pathLst>
          </a:custGeom>
          <a:noFill/>
          <a:ln w="19050">
            <a:solidFill>
              <a:srgbClr val="E9C46A">
                <a:alpha val="50000"/>
              </a:srgbClr>
            </a:solidFill>
            <a:prstDash val="solid"/>
          </a:ln>
        </p:spPr>
      </p:sp>
      <p:sp>
        <p:nvSpPr>
          <p:cNvPr id="36" name="Text 34"/>
          <p:cNvSpPr/>
          <p:nvPr/>
        </p:nvSpPr>
        <p:spPr>
          <a:xfrm>
            <a:off x="4610100" y="3777685"/>
            <a:ext cx="7581900" cy="182880"/>
          </a:xfrm>
          <a:prstGeom prst="rect">
            <a:avLst/>
          </a:prstGeom>
          <a:noFill/>
          <a:ln/>
        </p:spPr>
        <p:txBody>
          <a:bodyPr wrap="none" lIns="0" tIns="0" rIns="0" bIns="0" rtlCol="0" anchor="t"/>
          <a:lstStyle/>
          <a:p>
            <a:pPr algn="l" indent="0" marL="0">
              <a:buNone/>
            </a:pPr>
            <a:r>
              <a:rPr lang="en-US" sz="1200" dirty="0">
                <a:solidFill>
                  <a:srgbClr val="A9BCAF"/>
                </a:solidFill>
                <a:latin typeface="Microsoft YaHei" pitchFamily="34" charset="0"/>
                <a:ea typeface="Microsoft YaHei" pitchFamily="34" charset="-122"/>
                <a:cs typeface="Microsoft YaHei" pitchFamily="34" charset="-120"/>
              </a:rPr>
              <a:t>跟着一道例题，从全年收入一路算到退税</a:t>
            </a:r>
            <a:endParaRPr lang="en-US" sz="1200" dirty="0">
              <a:latin typeface="Microsoft YaHei" pitchFamily="34" charset="0"/>
              <a:ea typeface="Microsoft YaHei" pitchFamily="34" charset="-122"/>
              <a:cs typeface="Microsoft YaHei" pitchFamily="34" charset="-120"/>
            </a:endParaRPr>
          </a:p>
        </p:txBody>
      </p:sp>
      <p:sp>
        <p:nvSpPr>
          <p:cNvPr id="37" name="Shape 35"/>
          <p:cNvSpPr/>
          <p:nvPr/>
        </p:nvSpPr>
        <p:spPr>
          <a:xfrm>
            <a:off x="8077200" y="2000250"/>
            <a:ext cx="3505200" cy="2857500"/>
          </a:xfrm>
          <a:custGeom>
            <a:avLst/>
            <a:gdLst/>
            <a:ahLst/>
            <a:cxnLst/>
            <a:rect l="l" t="t" r="r" b="b"/>
            <a:pathLst>
              <a:path w="3505200" h="2857500">
                <a:moveTo>
                  <a:pt x="0" y="0"/>
                </a:moveTo>
                <a:lnTo>
                  <a:pt x="762000" y="0"/>
                </a:lnTo>
                <a:moveTo>
                  <a:pt x="800100" y="0"/>
                </a:moveTo>
                <a:lnTo>
                  <a:pt x="1181100" y="0"/>
                </a:lnTo>
                <a:moveTo>
                  <a:pt x="1209675" y="0"/>
                </a:moveTo>
                <a:lnTo>
                  <a:pt x="1971675" y="0"/>
                </a:lnTo>
                <a:moveTo>
                  <a:pt x="2009775" y="0"/>
                </a:moveTo>
                <a:lnTo>
                  <a:pt x="2390775" y="0"/>
                </a:lnTo>
                <a:moveTo>
                  <a:pt x="2419350" y="0"/>
                </a:moveTo>
                <a:lnTo>
                  <a:pt x="3181350" y="0"/>
                </a:lnTo>
                <a:moveTo>
                  <a:pt x="3219450" y="0"/>
                </a:moveTo>
                <a:lnTo>
                  <a:pt x="3505200" y="0"/>
                </a:lnTo>
                <a:lnTo>
                  <a:pt x="3505200" y="95250"/>
                </a:lnTo>
                <a:moveTo>
                  <a:pt x="3505200" y="123825"/>
                </a:moveTo>
                <a:lnTo>
                  <a:pt x="3505200" y="885825"/>
                </a:lnTo>
                <a:moveTo>
                  <a:pt x="3505200" y="923925"/>
                </a:moveTo>
                <a:lnTo>
                  <a:pt x="3505200" y="1304925"/>
                </a:lnTo>
                <a:moveTo>
                  <a:pt x="3505200" y="1333500"/>
                </a:moveTo>
                <a:lnTo>
                  <a:pt x="3505200" y="2095500"/>
                </a:lnTo>
                <a:moveTo>
                  <a:pt x="3505200" y="2133600"/>
                </a:moveTo>
                <a:lnTo>
                  <a:pt x="3505200" y="2514600"/>
                </a:lnTo>
                <a:moveTo>
                  <a:pt x="3505200" y="2543175"/>
                </a:moveTo>
                <a:lnTo>
                  <a:pt x="3505200" y="2857500"/>
                </a:lnTo>
                <a:lnTo>
                  <a:pt x="3057525" y="2857500"/>
                </a:lnTo>
                <a:moveTo>
                  <a:pt x="3019425" y="2857500"/>
                </a:moveTo>
                <a:lnTo>
                  <a:pt x="2638425" y="2857500"/>
                </a:lnTo>
                <a:moveTo>
                  <a:pt x="2609850" y="2857500"/>
                </a:moveTo>
                <a:lnTo>
                  <a:pt x="1847850" y="2857500"/>
                </a:lnTo>
                <a:moveTo>
                  <a:pt x="1809750" y="2857500"/>
                </a:moveTo>
                <a:lnTo>
                  <a:pt x="1428750" y="2857500"/>
                </a:lnTo>
                <a:moveTo>
                  <a:pt x="1400175" y="2857500"/>
                </a:moveTo>
                <a:lnTo>
                  <a:pt x="638175" y="2857500"/>
                </a:lnTo>
                <a:moveTo>
                  <a:pt x="600075" y="2857500"/>
                </a:moveTo>
                <a:lnTo>
                  <a:pt x="219075" y="2857500"/>
                </a:lnTo>
                <a:moveTo>
                  <a:pt x="190500" y="2857500"/>
                </a:moveTo>
                <a:lnTo>
                  <a:pt x="0" y="2857500"/>
                </a:lnTo>
                <a:lnTo>
                  <a:pt x="0" y="2286000"/>
                </a:lnTo>
                <a:moveTo>
                  <a:pt x="0" y="2247900"/>
                </a:moveTo>
                <a:lnTo>
                  <a:pt x="0" y="1866900"/>
                </a:lnTo>
                <a:moveTo>
                  <a:pt x="0" y="1838325"/>
                </a:moveTo>
                <a:lnTo>
                  <a:pt x="0" y="1076325"/>
                </a:lnTo>
                <a:moveTo>
                  <a:pt x="0" y="1038225"/>
                </a:moveTo>
                <a:lnTo>
                  <a:pt x="0" y="657225"/>
                </a:lnTo>
                <a:moveTo>
                  <a:pt x="0" y="628650"/>
                </a:moveTo>
                <a:lnTo>
                  <a:pt x="0" y="0"/>
                </a:lnTo>
              </a:path>
            </a:pathLst>
          </a:custGeom>
          <a:noFill/>
          <a:ln w="19050">
            <a:solidFill>
              <a:srgbClr val="A9BCAF"/>
            </a:solidFill>
            <a:prstDash val="solid"/>
          </a:ln>
        </p:spPr>
      </p:sp>
      <p:sp>
        <p:nvSpPr>
          <p:cNvPr id="38" name="Text 36"/>
          <p:cNvSpPr/>
          <p:nvPr/>
        </p:nvSpPr>
        <p:spPr>
          <a:xfrm>
            <a:off x="8343900" y="2183140"/>
            <a:ext cx="3848100" cy="731520"/>
          </a:xfrm>
          <a:prstGeom prst="rect">
            <a:avLst/>
          </a:prstGeom>
          <a:noFill/>
          <a:ln/>
        </p:spPr>
        <p:txBody>
          <a:bodyPr wrap="none" lIns="0" tIns="0" rIns="0" bIns="0" rtlCol="0" anchor="t"/>
          <a:lstStyle/>
          <a:p>
            <a:pPr algn="l" indent="0" marL="0">
              <a:buNone/>
            </a:pPr>
            <a:r>
              <a:rPr lang="en-US" sz="4800" dirty="0">
                <a:solidFill>
                  <a:srgbClr val="EFF3EC"/>
                </a:solidFill>
                <a:latin typeface="Times New Roman" pitchFamily="34" charset="0"/>
                <a:ea typeface="SimSun" pitchFamily="34" charset="-122"/>
                <a:cs typeface="Times New Roman" pitchFamily="34" charset="-120"/>
              </a:rPr>
              <a:t>三</a:t>
            </a:r>
            <a:endParaRPr lang="en-US" sz="4800" dirty="0">
              <a:latin typeface="Times New Roman" pitchFamily="34" charset="0"/>
              <a:ea typeface="SimSun" pitchFamily="34" charset="-122"/>
              <a:cs typeface="Times New Roman" pitchFamily="34" charset="-120"/>
            </a:endParaRPr>
          </a:p>
        </p:txBody>
      </p:sp>
      <p:sp>
        <p:nvSpPr>
          <p:cNvPr id="39" name="Shape 37"/>
          <p:cNvSpPr/>
          <p:nvPr/>
        </p:nvSpPr>
        <p:spPr>
          <a:xfrm>
            <a:off x="11006138" y="2314575"/>
            <a:ext cx="200025" cy="285750"/>
          </a:xfrm>
          <a:prstGeom prst="roundRect">
            <a:avLst>
              <a:gd name="adj" fmla="val 14286"/>
            </a:avLst>
          </a:prstGeom>
          <a:noFill/>
          <a:ln w="22860">
            <a:solidFill>
              <a:srgbClr val="A9BCAF"/>
            </a:solidFill>
            <a:prstDash val="solid"/>
          </a:ln>
        </p:spPr>
      </p:sp>
      <p:sp>
        <p:nvSpPr>
          <p:cNvPr id="40" name="Shape 38"/>
          <p:cNvSpPr/>
          <p:nvPr/>
        </p:nvSpPr>
        <p:spPr>
          <a:xfrm>
            <a:off x="11106150" y="2543175"/>
            <a:ext cx="10716" cy="10716"/>
          </a:xfrm>
          <a:custGeom>
            <a:avLst/>
            <a:gdLst/>
            <a:ahLst/>
            <a:cxnLst/>
            <a:rect l="l" t="t" r="r" b="b"/>
            <a:pathLst>
              <a:path w="10716" h="10716">
                <a:moveTo>
                  <a:pt x="0" y="0"/>
                </a:moveTo>
                <a:lnTo>
                  <a:pt x="143" y="0"/>
                </a:lnTo>
              </a:path>
            </a:pathLst>
          </a:custGeom>
          <a:noFill/>
          <a:ln w="22860">
            <a:solidFill>
              <a:srgbClr val="A9BCAF"/>
            </a:solidFill>
            <a:prstDash val="solid"/>
          </a:ln>
        </p:spPr>
      </p:sp>
      <p:sp>
        <p:nvSpPr>
          <p:cNvPr id="41" name="Text 39"/>
          <p:cNvSpPr/>
          <p:nvPr/>
        </p:nvSpPr>
        <p:spPr>
          <a:xfrm>
            <a:off x="8343900" y="3163913"/>
            <a:ext cx="3848100" cy="388620"/>
          </a:xfrm>
          <a:prstGeom prst="rect">
            <a:avLst/>
          </a:prstGeom>
          <a:noFill/>
          <a:ln/>
        </p:spPr>
        <p:txBody>
          <a:bodyPr wrap="none" lIns="0" tIns="0" rIns="0" bIns="0" rtlCol="0" anchor="t"/>
          <a:lstStyle/>
          <a:p>
            <a:pPr algn="l" indent="0" marL="0">
              <a:buNone/>
            </a:pPr>
            <a:r>
              <a:rPr lang="en-US" sz="2550" dirty="0">
                <a:solidFill>
                  <a:srgbClr val="EFF3EC"/>
                </a:solidFill>
                <a:latin typeface="Times New Roman" pitchFamily="34" charset="0"/>
                <a:ea typeface="SimSun" pitchFamily="34" charset="-122"/>
                <a:cs typeface="Times New Roman" pitchFamily="34" charset="-120"/>
              </a:rPr>
              <a:t>去办</a:t>
            </a:r>
            <a:endParaRPr lang="en-US" sz="2550" dirty="0">
              <a:latin typeface="Times New Roman" pitchFamily="34" charset="0"/>
              <a:ea typeface="SimSun" pitchFamily="34" charset="-122"/>
              <a:cs typeface="Times New Roman" pitchFamily="34" charset="-120"/>
            </a:endParaRPr>
          </a:p>
        </p:txBody>
      </p:sp>
      <p:sp>
        <p:nvSpPr>
          <p:cNvPr id="42" name="Text 40"/>
          <p:cNvSpPr/>
          <p:nvPr/>
        </p:nvSpPr>
        <p:spPr>
          <a:xfrm>
            <a:off x="8343900" y="3777685"/>
            <a:ext cx="3848100" cy="182880"/>
          </a:xfrm>
          <a:prstGeom prst="rect">
            <a:avLst/>
          </a:prstGeom>
          <a:noFill/>
          <a:ln/>
        </p:spPr>
        <p:txBody>
          <a:bodyPr wrap="none" lIns="0" tIns="0" rIns="0" bIns="0" rtlCol="0" anchor="t"/>
          <a:lstStyle/>
          <a:p>
            <a:pPr algn="l" indent="0" marL="0">
              <a:buNone/>
            </a:pPr>
            <a:r>
              <a:rPr lang="en-US" sz="1200" dirty="0">
                <a:solidFill>
                  <a:srgbClr val="A9BCAF"/>
                </a:solidFill>
                <a:latin typeface="Microsoft YaHei" pitchFamily="34" charset="0"/>
                <a:ea typeface="Microsoft YaHei" pitchFamily="34" charset="-122"/>
                <a:cs typeface="Microsoft YaHei" pitchFamily="34" charset="-120"/>
              </a:rPr>
              <a:t>判断自己要不要办，什么时候、在哪儿办</a:t>
            </a:r>
            <a:endParaRPr lang="en-US" sz="1200" dirty="0">
              <a:latin typeface="Microsoft YaHei" pitchFamily="34" charset="0"/>
              <a:ea typeface="Microsoft YaHei" pitchFamily="34" charset="-122"/>
              <a:cs typeface="Microsoft YaHei" pitchFamily="34" charset="-120"/>
            </a:endParaRPr>
          </a:p>
        </p:txBody>
      </p:sp>
      <p:sp>
        <p:nvSpPr>
          <p:cNvPr id="43" name="Text 41"/>
          <p:cNvSpPr/>
          <p:nvPr/>
        </p:nvSpPr>
        <p:spPr>
          <a:xfrm>
            <a:off x="609600" y="5367998"/>
            <a:ext cx="11582400" cy="171450"/>
          </a:xfrm>
          <a:prstGeom prst="rect">
            <a:avLst/>
          </a:prstGeom>
          <a:noFill/>
          <a:ln/>
        </p:spPr>
        <p:txBody>
          <a:bodyPr wrap="none" lIns="0" tIns="0" rIns="0" bIns="0" rtlCol="0" anchor="t"/>
          <a:lstStyle/>
          <a:p>
            <a:pPr algn="l" indent="0" marL="0">
              <a:buNone/>
            </a:pPr>
            <a:r>
              <a:rPr lang="en-US" sz="1125" dirty="0">
                <a:solidFill>
                  <a:srgbClr val="A9BCAF"/>
                </a:solidFill>
                <a:latin typeface="Microsoft YaHei" pitchFamily="34" charset="0"/>
                <a:ea typeface="Microsoft YaHei" pitchFamily="34" charset="-122"/>
                <a:cs typeface="Microsoft YaHei" pitchFamily="34" charset="-120"/>
              </a:rPr>
              <a:t>例题里的人和数字都是虚构的。规则都标了出处，写在每页底部</a:t>
            </a:r>
            <a:endParaRPr lang="en-US" sz="11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C2823"/>
          </a:solidFill>
          <a:ln/>
        </p:spPr>
      </p:sp>
      <p:sp>
        <p:nvSpPr>
          <p:cNvPr id="3" name="Shape 1"/>
          <p:cNvSpPr/>
          <p:nvPr/>
        </p:nvSpPr>
        <p:spPr>
          <a:xfrm>
            <a:off x="95250" y="95250"/>
            <a:ext cx="12001500" cy="6667500"/>
          </a:xfrm>
          <a:prstGeom prst="rect">
            <a:avLst/>
          </a:prstGeom>
          <a:noFill/>
          <a:ln w="19050">
            <a:solidFill>
              <a:srgbClr val="5A4632"/>
            </a:solidFill>
            <a:prstDash val="solid"/>
          </a:ln>
        </p:spPr>
      </p:sp>
      <p:sp>
        <p:nvSpPr>
          <p:cNvPr id="4" name="Shape 2"/>
          <p:cNvSpPr/>
          <p:nvPr/>
        </p:nvSpPr>
        <p:spPr>
          <a:xfrm>
            <a:off x="95250" y="6515100"/>
            <a:ext cx="12001500" cy="247650"/>
          </a:xfrm>
          <a:prstGeom prst="rect">
            <a:avLst/>
          </a:prstGeom>
          <a:solidFill>
            <a:srgbClr val="5A4632"/>
          </a:solidFill>
          <a:ln/>
        </p:spPr>
      </p:sp>
      <p:sp>
        <p:nvSpPr>
          <p:cNvPr id="5" name="Shape 3"/>
          <p:cNvSpPr/>
          <p:nvPr/>
        </p:nvSpPr>
        <p:spPr>
          <a:xfrm>
            <a:off x="95250" y="6515100"/>
            <a:ext cx="12001500" cy="28575"/>
          </a:xfrm>
          <a:prstGeom prst="rect">
            <a:avLst/>
          </a:prstGeom>
          <a:solidFill>
            <a:srgbClr val="6F5944"/>
          </a:solidFill>
          <a:ln/>
        </p:spPr>
      </p:sp>
      <p:sp>
        <p:nvSpPr>
          <p:cNvPr id="6" name="Shape 4"/>
          <p:cNvSpPr/>
          <p:nvPr/>
        </p:nvSpPr>
        <p:spPr>
          <a:xfrm>
            <a:off x="10668000" y="6572250"/>
            <a:ext cx="419100" cy="85725"/>
          </a:xfrm>
          <a:prstGeom prst="roundRect">
            <a:avLst>
              <a:gd name="adj" fmla="val 33333"/>
            </a:avLst>
          </a:prstGeom>
          <a:solidFill>
            <a:srgbClr val="EFF3EC">
              <a:alpha val="92000"/>
            </a:srgbClr>
          </a:solidFill>
          <a:ln/>
        </p:spPr>
      </p:sp>
      <p:sp>
        <p:nvSpPr>
          <p:cNvPr id="7" name="Shape 5"/>
          <p:cNvSpPr/>
          <p:nvPr/>
        </p:nvSpPr>
        <p:spPr>
          <a:xfrm>
            <a:off x="11201400" y="6581775"/>
            <a:ext cx="285750" cy="76200"/>
          </a:xfrm>
          <a:prstGeom prst="roundRect">
            <a:avLst>
              <a:gd name="adj" fmla="val 37500"/>
            </a:avLst>
          </a:prstGeom>
          <a:solidFill>
            <a:srgbClr val="E9C46A">
              <a:alpha val="90000"/>
            </a:srgbClr>
          </a:solidFill>
          <a:ln/>
        </p:spPr>
      </p:sp>
      <p:sp>
        <p:nvSpPr>
          <p:cNvPr id="8" name="Shape 6"/>
          <p:cNvSpPr/>
          <p:nvPr/>
        </p:nvSpPr>
        <p:spPr>
          <a:xfrm>
            <a:off x="762000" y="6591300"/>
            <a:ext cx="666750" cy="114300"/>
          </a:xfrm>
          <a:prstGeom prst="roundRect">
            <a:avLst>
              <a:gd name="adj" fmla="val 16667"/>
            </a:avLst>
          </a:prstGeom>
          <a:solidFill>
            <a:srgbClr val="3B3A36"/>
          </a:solidFill>
          <a:ln/>
        </p:spPr>
      </p:sp>
      <p:sp>
        <p:nvSpPr>
          <p:cNvPr id="9" name="Shape 7"/>
          <p:cNvSpPr/>
          <p:nvPr/>
        </p:nvSpPr>
        <p:spPr>
          <a:xfrm>
            <a:off x="762000" y="6591300"/>
            <a:ext cx="666750" cy="38100"/>
          </a:xfrm>
          <a:prstGeom prst="roundRect">
            <a:avLst>
              <a:gd name="adj" fmla="val 25000"/>
            </a:avLst>
          </a:prstGeom>
          <a:solidFill>
            <a:srgbClr val="8B795F"/>
          </a:solidFill>
          <a:ln/>
        </p:spPr>
      </p:sp>
      <p:sp>
        <p:nvSpPr>
          <p:cNvPr id="10" name="Text 8"/>
          <p:cNvSpPr/>
          <p:nvPr/>
        </p:nvSpPr>
        <p:spPr>
          <a:xfrm>
            <a:off x="1619250" y="6594915"/>
            <a:ext cx="10572750" cy="114300"/>
          </a:xfrm>
          <a:prstGeom prst="rect">
            <a:avLst/>
          </a:prstGeom>
          <a:noFill/>
          <a:ln/>
        </p:spPr>
        <p:txBody>
          <a:bodyPr wrap="none" lIns="0" tIns="0" rIns="0" bIns="0" rtlCol="0" anchor="t"/>
          <a:lstStyle/>
          <a:p>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青</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年</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夜</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校</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 </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 </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一</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节</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课</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学</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会</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个</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税</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年</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度</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汇</a:t>
            </a:r>
            <a:pPr algn="l" indent="0" marL="0">
              <a:buNone/>
            </a:pPr>
            <a:r>
              <a:rPr lang="en-US" sz="750" dirty="0">
                <a:solidFill>
                  <a:srgbClr val="C8B89D"/>
                </a:solidFill>
                <a:latin typeface="Microsoft YaHei" pitchFamily="34" charset="0"/>
                <a:ea typeface="Microsoft YaHei" pitchFamily="34" charset="-122"/>
                <a:cs typeface="Microsoft YaHei" pitchFamily="34" charset="-120"/>
              </a:rPr>
              <a:t>算</a:t>
            </a:r>
            <a:endParaRPr lang="en-US" sz="750" dirty="0">
              <a:latin typeface="Microsoft YaHei" pitchFamily="34" charset="0"/>
              <a:ea typeface="Microsoft YaHei" pitchFamily="34" charset="-122"/>
              <a:cs typeface="Microsoft YaHei" pitchFamily="34" charset="-120"/>
            </a:endParaRPr>
          </a:p>
        </p:txBody>
      </p:sp>
      <p:sp>
        <p:nvSpPr>
          <p:cNvPr id="11" name="pptwise-slidenum-s0002"/>
          <p:cNvSpPr/>
          <p:nvPr/>
        </p:nvSpPr>
        <p:spPr>
          <a:xfrm>
            <a:off x="0" y="309714"/>
            <a:ext cx="11328383" cy="171450"/>
          </a:xfrm>
          <a:prstGeom prst="rect">
            <a:avLst/>
          </a:prstGeom>
          <a:noFill/>
          <a:ln/>
        </p:spPr>
        <p:txBody>
          <a:bodyPr wrap="none" lIns="0" tIns="0" rIns="0" bIns="0" rtlCol="0" anchor="t"/>
          <a:lstStyle/>
          <a:p>
            <a:pPr algn="r" indent="0" marL="0">
              <a:buNone/>
            </a:pPr>
            <a:fld id="{B6F15528-21DE-4FAA-801E-634DDDAF4B2B}" type="slidenum">
              <a:rPr lang="en-US" sz="1125" dirty="0">
                <a:solidFill>
                  <a:srgbClr val="A9BCAF"/>
                </a:solidFill>
                <a:latin typeface="Times New Roman" pitchFamily="34" charset="0"/>
                <a:ea typeface="SimSun" pitchFamily="34" charset="-122"/>
                <a:cs typeface="Times New Roman" pitchFamily="34" charset="-120"/>
              </a:rPr>
              <a:t>3</a:t>
            </a:fld>
            <a:endParaRPr lang="en-US" sz="1125" dirty="0">
              <a:latin typeface="Times New Roman" pitchFamily="34" charset="0"/>
              <a:ea typeface="SimSun" pitchFamily="34" charset="-122"/>
              <a:cs typeface="Times New Roman" pitchFamily="34" charset="-120"/>
            </a:endParaRPr>
          </a:p>
        </p:txBody>
      </p:sp>
      <p:sp>
        <p:nvSpPr>
          <p:cNvPr id="12" name="Text 10"/>
          <p:cNvSpPr/>
          <p:nvPr/>
        </p:nvSpPr>
        <p:spPr>
          <a:xfrm>
            <a:off x="11328383" y="309714"/>
            <a:ext cx="863617" cy="171450"/>
          </a:xfrm>
          <a:prstGeom prst="rect">
            <a:avLst/>
          </a:prstGeom>
          <a:noFill/>
          <a:ln/>
        </p:spPr>
        <p:txBody>
          <a:bodyPr wrap="none" lIns="0" tIns="0" rIns="0" bIns="0" rtlCol="0" anchor="t"/>
          <a:lstStyle/>
          <a:p>
            <a:pPr algn="l" indent="0" marL="0">
              <a:buNone/>
            </a:pPr>
            <a:r>
              <a:rPr lang="en-US" sz="1125" dirty="0">
                <a:solidFill>
                  <a:srgbClr val="A9BCAF"/>
                </a:solidFill>
                <a:latin typeface="Times New Roman" pitchFamily="34" charset="0"/>
                <a:ea typeface="SimSun" pitchFamily="34" charset="-122"/>
                <a:cs typeface="Times New Roman" pitchFamily="34" charset="-120"/>
              </a:rPr>
              <a:t> / 18</a:t>
            </a:r>
            <a:endParaRPr lang="en-US" sz="1125" dirty="0">
              <a:latin typeface="Times New Roman" pitchFamily="34" charset="0"/>
              <a:ea typeface="SimSun" pitchFamily="34" charset="-122"/>
              <a:cs typeface="Times New Roman" pitchFamily="34" charset="-120"/>
            </a:endParaRPr>
          </a:p>
        </p:txBody>
      </p:sp>
      <p:sp>
        <p:nvSpPr>
          <p:cNvPr id="13" name="Text 11"/>
          <p:cNvSpPr/>
          <p:nvPr/>
        </p:nvSpPr>
        <p:spPr>
          <a:xfrm>
            <a:off x="609600" y="337714"/>
            <a:ext cx="11582400" cy="137160"/>
          </a:xfrm>
          <a:prstGeom prst="rect">
            <a:avLst/>
          </a:prstGeom>
          <a:noFill/>
          <a:ln/>
        </p:spPr>
        <p:txBody>
          <a:bodyPr wrap="none" lIns="0" tIns="0" rIns="0" bIns="0" rtlCol="0" anchor="t"/>
          <a:lstStyle/>
          <a:p>
            <a:pPr algn="l" indent="0" marL="0">
              <a:buNone/>
            </a:pPr>
            <a:r>
              <a:rPr lang="en-US" sz="900" spc="225" kern="0" dirty="0">
                <a:solidFill>
                  <a:srgbClr val="A9BCAF"/>
                </a:solidFill>
                <a:latin typeface="Microsoft YaHei" pitchFamily="34" charset="0"/>
                <a:ea typeface="Microsoft YaHei" pitchFamily="34" charset="-122"/>
                <a:cs typeface="Microsoft YaHei" pitchFamily="34" charset="-120"/>
              </a:rPr>
              <a:t>一</a:t>
            </a:r>
            <a:pPr algn="l" indent="0" marL="0">
              <a:buNone/>
            </a:pPr>
            <a:r>
              <a:rPr lang="en-US" sz="900" spc="225" kern="0" dirty="0">
                <a:solidFill>
                  <a:srgbClr val="A9BCAF"/>
                </a:solidFill>
                <a:latin typeface="Microsoft YaHei" pitchFamily="34" charset="0"/>
                <a:ea typeface="Microsoft YaHei" pitchFamily="34" charset="-122"/>
                <a:cs typeface="Microsoft YaHei" pitchFamily="34" charset="-120"/>
              </a:rPr>
              <a:t>　</a:t>
            </a:r>
            <a:pPr algn="l" indent="0" marL="0">
              <a:buNone/>
            </a:pPr>
            <a:r>
              <a:rPr lang="en-US" sz="900" spc="225" kern="0" dirty="0">
                <a:solidFill>
                  <a:srgbClr val="A9BCAF"/>
                </a:solidFill>
                <a:latin typeface="Microsoft YaHei" pitchFamily="34" charset="0"/>
                <a:ea typeface="Microsoft YaHei" pitchFamily="34" charset="-122"/>
                <a:cs typeface="Microsoft YaHei" pitchFamily="34" charset="-120"/>
              </a:rPr>
              <a:t>看</a:t>
            </a:r>
            <a:pPr algn="l" indent="0" marL="0">
              <a:buNone/>
            </a:pPr>
            <a:r>
              <a:rPr lang="en-US" sz="900" dirty="0">
                <a:solidFill>
                  <a:srgbClr val="A9BCAF"/>
                </a:solidFill>
                <a:latin typeface="Microsoft YaHei" pitchFamily="34" charset="0"/>
                <a:ea typeface="Microsoft YaHei" pitchFamily="34" charset="-122"/>
                <a:cs typeface="Microsoft YaHei" pitchFamily="34" charset="-120"/>
              </a:rPr>
              <a:t>懂</a:t>
            </a:r>
            <a:endParaRPr lang="en-US" sz="900" dirty="0">
              <a:latin typeface="Microsoft YaHei" pitchFamily="34" charset="0"/>
              <a:ea typeface="Microsoft YaHei" pitchFamily="34" charset="-122"/>
              <a:cs typeface="Microsoft YaHei" pitchFamily="34" charset="-120"/>
            </a:endParaRPr>
          </a:p>
        </p:txBody>
      </p:sp>
      <p:sp>
        <p:nvSpPr>
          <p:cNvPr id="14" name="Text 12"/>
          <p:cNvSpPr/>
          <p:nvPr/>
        </p:nvSpPr>
        <p:spPr>
          <a:xfrm>
            <a:off x="609600" y="935063"/>
            <a:ext cx="11582400" cy="388620"/>
          </a:xfrm>
          <a:prstGeom prst="rect">
            <a:avLst/>
          </a:prstGeom>
          <a:noFill/>
          <a:ln/>
        </p:spPr>
        <p:txBody>
          <a:bodyPr wrap="none" lIns="0" tIns="0" rIns="0" bIns="0" rtlCol="0" anchor="t"/>
          <a:lstStyle/>
          <a:p>
            <a:pPr algn="l" indent="0" marL="0">
              <a:buNone/>
            </a:pPr>
            <a:r>
              <a:rPr lang="en-US" sz="2550" dirty="0">
                <a:solidFill>
                  <a:srgbClr val="EFF3EC"/>
                </a:solidFill>
                <a:latin typeface="Times New Roman" pitchFamily="34" charset="0"/>
                <a:ea typeface="SimSun" pitchFamily="34" charset="-122"/>
                <a:cs typeface="Times New Roman" pitchFamily="34" charset="-120"/>
              </a:rPr>
              <a:t>每月扣了税还要汇算，因为平时是分开预扣的</a:t>
            </a:r>
            <a:endParaRPr lang="en-US" sz="2550" dirty="0">
              <a:latin typeface="Times New Roman" pitchFamily="34" charset="0"/>
              <a:ea typeface="SimSun" pitchFamily="34" charset="-122"/>
              <a:cs typeface="Times New Roman" pitchFamily="34" charset="-120"/>
            </a:endParaRPr>
          </a:p>
        </p:txBody>
      </p:sp>
      <p:pic>
        <p:nvPicPr>
          <p:cNvPr id="15" name="Image 0" descr="preencoded.png">    </p:cNvPr>
          <p:cNvPicPr>
            <a:picLocks noChangeAspect="1"/>
          </p:cNvPicPr>
          <p:nvPr/>
        </p:nvPicPr>
        <p:blipFill>
          <a:blip r:embed="rId1"/>
          <a:srcRect l="12500" r="12500" t="0" b="0"/>
          <a:stretch/>
        </p:blipFill>
        <p:spPr>
          <a:xfrm>
            <a:off x="609600" y="1714500"/>
            <a:ext cx="3810000" cy="2857500"/>
          </a:xfrm>
          <a:prstGeom prst="rect">
            <a:avLst/>
          </a:prstGeom>
        </p:spPr>
      </p:pic>
      <p:sp>
        <p:nvSpPr>
          <p:cNvPr id="16" name="Text 13"/>
          <p:cNvSpPr/>
          <p:nvPr/>
        </p:nvSpPr>
        <p:spPr>
          <a:xfrm>
            <a:off x="609600" y="4670865"/>
            <a:ext cx="11582400" cy="114300"/>
          </a:xfrm>
          <a:prstGeom prst="rect">
            <a:avLst/>
          </a:prstGeom>
          <a:noFill/>
          <a:ln/>
        </p:spPr>
        <p:txBody>
          <a:bodyPr wrap="none" lIns="0" tIns="0" rIns="0" bIns="0" rtlCol="0" anchor="t"/>
          <a:lstStyle/>
          <a:p>
            <a:pPr algn="l" indent="0" marL="0">
              <a:buNone/>
            </a:pPr>
            <a:r>
              <a:rPr lang="en-US" sz="750" dirty="0">
                <a:solidFill>
                  <a:srgbClr val="829388"/>
                </a:solidFill>
                <a:latin typeface="Microsoft YaHei" pitchFamily="34" charset="0"/>
                <a:ea typeface="Microsoft YaHei" pitchFamily="34" charset="-122"/>
                <a:cs typeface="Microsoft YaHei" pitchFamily="34" charset="-120"/>
              </a:rPr>
              <a:t>示意图（AI 生成）</a:t>
            </a:r>
            <a:endParaRPr lang="en-US" sz="750" dirty="0">
              <a:latin typeface="Microsoft YaHei" pitchFamily="34" charset="0"/>
              <a:ea typeface="Microsoft YaHei" pitchFamily="34" charset="-122"/>
              <a:cs typeface="Microsoft YaHei" pitchFamily="34" charset="-120"/>
            </a:endParaRPr>
          </a:p>
        </p:txBody>
      </p:sp>
      <p:sp>
        <p:nvSpPr>
          <p:cNvPr id="17" name="Shape 14"/>
          <p:cNvSpPr/>
          <p:nvPr/>
        </p:nvSpPr>
        <p:spPr>
          <a:xfrm>
            <a:off x="4857750" y="1866900"/>
            <a:ext cx="3619500" cy="1047750"/>
          </a:xfrm>
          <a:prstGeom prst="rect">
            <a:avLst/>
          </a:prstGeom>
          <a:solidFill>
            <a:srgbClr val="222F2A"/>
          </a:solidFill>
          <a:ln w="14288">
            <a:solidFill>
              <a:srgbClr val="A9BCAF"/>
            </a:solidFill>
            <a:prstDash val="solid"/>
          </a:ln>
        </p:spPr>
      </p:sp>
      <p:sp>
        <p:nvSpPr>
          <p:cNvPr id="18" name="Text 15"/>
          <p:cNvSpPr/>
          <p:nvPr/>
        </p:nvSpPr>
        <p:spPr>
          <a:xfrm>
            <a:off x="5048250" y="2036032"/>
            <a:ext cx="7143750" cy="251460"/>
          </a:xfrm>
          <a:prstGeom prst="rect">
            <a:avLst/>
          </a:prstGeom>
          <a:noFill/>
          <a:ln/>
        </p:spPr>
        <p:txBody>
          <a:bodyPr wrap="none" lIns="0" tIns="0" rIns="0" bIns="0" rtlCol="0" anchor="t"/>
          <a:lstStyle/>
          <a:p>
            <a:pPr algn="l" indent="0" marL="0">
              <a:buNone/>
            </a:pPr>
            <a:r>
              <a:rPr lang="en-US" sz="1650" dirty="0">
                <a:solidFill>
                  <a:srgbClr val="EFF3EC"/>
                </a:solidFill>
                <a:latin typeface="Times New Roman" pitchFamily="34" charset="0"/>
                <a:ea typeface="SimSun" pitchFamily="34" charset="-122"/>
                <a:cs typeface="Times New Roman" pitchFamily="34" charset="-120"/>
              </a:rPr>
              <a:t>工资</a:t>
            </a:r>
            <a:endParaRPr lang="en-US" sz="1650" dirty="0">
              <a:latin typeface="Times New Roman" pitchFamily="34" charset="0"/>
              <a:ea typeface="SimSun" pitchFamily="34" charset="-122"/>
              <a:cs typeface="Times New Roman" pitchFamily="34" charset="-120"/>
            </a:endParaRPr>
          </a:p>
        </p:txBody>
      </p:sp>
      <p:sp>
        <p:nvSpPr>
          <p:cNvPr id="19" name="Text 16"/>
          <p:cNvSpPr/>
          <p:nvPr/>
        </p:nvSpPr>
        <p:spPr>
          <a:xfrm>
            <a:off x="5048250" y="2386312"/>
            <a:ext cx="7143750" cy="160020"/>
          </a:xfrm>
          <a:prstGeom prst="rect">
            <a:avLst/>
          </a:prstGeom>
          <a:noFill/>
          <a:ln/>
        </p:spPr>
        <p:txBody>
          <a:bodyPr wrap="none" lIns="0" tIns="0" rIns="0" bIns="0" rtlCol="0" anchor="t"/>
          <a:lstStyle/>
          <a:p>
            <a:pPr algn="l" indent="0" marL="0">
              <a:buNone/>
            </a:pPr>
            <a:r>
              <a:rPr lang="en-US" sz="1050" dirty="0">
                <a:solidFill>
                  <a:srgbClr val="A9BCAF"/>
                </a:solidFill>
                <a:latin typeface="Microsoft YaHei" pitchFamily="34" charset="0"/>
                <a:ea typeface="Microsoft YaHei" pitchFamily="34" charset="-122"/>
                <a:cs typeface="Microsoft YaHei" pitchFamily="34" charset="-120"/>
              </a:rPr>
              <a:t>单位按月预扣，只看本单位，每月减 5000 元</a:t>
            </a:r>
            <a:endParaRPr lang="en-US" sz="1050" dirty="0">
              <a:latin typeface="Microsoft YaHei" pitchFamily="34" charset="0"/>
              <a:ea typeface="Microsoft YaHei" pitchFamily="34" charset="-122"/>
              <a:cs typeface="Microsoft YaHei" pitchFamily="34" charset="-120"/>
            </a:endParaRPr>
          </a:p>
        </p:txBody>
      </p:sp>
      <p:sp>
        <p:nvSpPr>
          <p:cNvPr id="20" name="Shape 17"/>
          <p:cNvSpPr/>
          <p:nvPr/>
        </p:nvSpPr>
        <p:spPr>
          <a:xfrm>
            <a:off x="8477250" y="2390775"/>
            <a:ext cx="762000" cy="685800"/>
          </a:xfrm>
          <a:custGeom>
            <a:avLst/>
            <a:gdLst/>
            <a:ahLst/>
            <a:cxnLst/>
            <a:rect l="l" t="t" r="r" b="b"/>
            <a:pathLst>
              <a:path w="762000" h="685800">
                <a:moveTo>
                  <a:pt x="0" y="0"/>
                </a:moveTo>
                <a:cubicBezTo>
                  <a:pt x="381000" y="0"/>
                  <a:pt x="381000" y="685800"/>
                  <a:pt x="762000" y="685800"/>
                </a:cubicBezTo>
              </a:path>
            </a:pathLst>
          </a:custGeom>
          <a:noFill/>
          <a:ln w="22860">
            <a:solidFill>
              <a:srgbClr val="EFF3EC"/>
            </a:solidFill>
            <a:prstDash val="solid"/>
          </a:ln>
        </p:spPr>
      </p:sp>
      <p:sp>
        <p:nvSpPr>
          <p:cNvPr id="21" name="Shape 18"/>
          <p:cNvSpPr/>
          <p:nvPr/>
        </p:nvSpPr>
        <p:spPr>
          <a:xfrm>
            <a:off x="4857750" y="3238500"/>
            <a:ext cx="3619500" cy="1047750"/>
          </a:xfrm>
          <a:prstGeom prst="rect">
            <a:avLst/>
          </a:prstGeom>
          <a:solidFill>
            <a:srgbClr val="222F2A"/>
          </a:solidFill>
          <a:ln w="14288">
            <a:solidFill>
              <a:srgbClr val="A9BCAF"/>
            </a:solidFill>
            <a:prstDash val="solid"/>
          </a:ln>
        </p:spPr>
      </p:sp>
      <p:sp>
        <p:nvSpPr>
          <p:cNvPr id="22" name="Text 19"/>
          <p:cNvSpPr/>
          <p:nvPr/>
        </p:nvSpPr>
        <p:spPr>
          <a:xfrm>
            <a:off x="5048250" y="3407632"/>
            <a:ext cx="7143750" cy="251460"/>
          </a:xfrm>
          <a:prstGeom prst="rect">
            <a:avLst/>
          </a:prstGeom>
          <a:noFill/>
          <a:ln/>
        </p:spPr>
        <p:txBody>
          <a:bodyPr wrap="none" lIns="0" tIns="0" rIns="0" bIns="0" rtlCol="0" anchor="t"/>
          <a:lstStyle/>
          <a:p>
            <a:pPr algn="l" indent="0" marL="0">
              <a:buNone/>
            </a:pPr>
            <a:r>
              <a:rPr lang="en-US" sz="1650" dirty="0">
                <a:solidFill>
                  <a:srgbClr val="EFF3EC"/>
                </a:solidFill>
                <a:latin typeface="Times New Roman" pitchFamily="34" charset="0"/>
                <a:ea typeface="SimSun" pitchFamily="34" charset="-122"/>
                <a:cs typeface="Times New Roman" pitchFamily="34" charset="-120"/>
              </a:rPr>
              <a:t>劳务、稿酬</a:t>
            </a:r>
            <a:endParaRPr lang="en-US" sz="1650" dirty="0">
              <a:latin typeface="Times New Roman" pitchFamily="34" charset="0"/>
              <a:ea typeface="SimSun" pitchFamily="34" charset="-122"/>
              <a:cs typeface="Times New Roman" pitchFamily="34" charset="-120"/>
            </a:endParaRPr>
          </a:p>
        </p:txBody>
      </p:sp>
      <p:sp>
        <p:nvSpPr>
          <p:cNvPr id="23" name="Text 20"/>
          <p:cNvSpPr/>
          <p:nvPr/>
        </p:nvSpPr>
        <p:spPr>
          <a:xfrm>
            <a:off x="5048250" y="3757912"/>
            <a:ext cx="7143750" cy="160020"/>
          </a:xfrm>
          <a:prstGeom prst="rect">
            <a:avLst/>
          </a:prstGeom>
          <a:noFill/>
          <a:ln/>
        </p:spPr>
        <p:txBody>
          <a:bodyPr wrap="none" lIns="0" tIns="0" rIns="0" bIns="0" rtlCol="0" anchor="t"/>
          <a:lstStyle/>
          <a:p>
            <a:pPr algn="l" indent="0" marL="0">
              <a:buNone/>
            </a:pPr>
            <a:r>
              <a:rPr lang="en-US" sz="1050" dirty="0">
                <a:solidFill>
                  <a:srgbClr val="A9BCAF"/>
                </a:solidFill>
                <a:latin typeface="Microsoft YaHei" pitchFamily="34" charset="0"/>
                <a:ea typeface="Microsoft YaHei" pitchFamily="34" charset="-122"/>
                <a:cs typeface="Microsoft YaHei" pitchFamily="34" charset="-120"/>
              </a:rPr>
              <a:t>支付方按次预扣，预扣率 20% 起，不减 6 万元，也不</a:t>
            </a:r>
            <a:endParaRPr lang="en-US" sz="1050" dirty="0">
              <a:latin typeface="Microsoft YaHei" pitchFamily="34" charset="0"/>
              <a:ea typeface="Microsoft YaHei" pitchFamily="34" charset="-122"/>
              <a:cs typeface="Microsoft YaHei" pitchFamily="34" charset="-120"/>
            </a:endParaRPr>
          </a:p>
        </p:txBody>
      </p:sp>
      <p:sp>
        <p:nvSpPr>
          <p:cNvPr id="24" name="Text 21"/>
          <p:cNvSpPr/>
          <p:nvPr/>
        </p:nvSpPr>
        <p:spPr>
          <a:xfrm>
            <a:off x="5048250" y="3967462"/>
            <a:ext cx="7143750" cy="160020"/>
          </a:xfrm>
          <a:prstGeom prst="rect">
            <a:avLst/>
          </a:prstGeom>
          <a:noFill/>
          <a:ln/>
        </p:spPr>
        <p:txBody>
          <a:bodyPr wrap="none" lIns="0" tIns="0" rIns="0" bIns="0" rtlCol="0" anchor="t"/>
          <a:lstStyle/>
          <a:p>
            <a:pPr algn="l" indent="0" marL="0">
              <a:buNone/>
            </a:pPr>
            <a:r>
              <a:rPr lang="en-US" sz="1050" dirty="0">
                <a:solidFill>
                  <a:srgbClr val="A9BCAF"/>
                </a:solidFill>
                <a:latin typeface="Microsoft YaHei" pitchFamily="34" charset="0"/>
                <a:ea typeface="Microsoft YaHei" pitchFamily="34" charset="-122"/>
                <a:cs typeface="Microsoft YaHei" pitchFamily="34" charset="-120"/>
              </a:rPr>
              <a:t>减专项附加扣除</a:t>
            </a:r>
            <a:endParaRPr lang="en-US" sz="1050" dirty="0">
              <a:latin typeface="Microsoft YaHei" pitchFamily="34" charset="0"/>
              <a:ea typeface="Microsoft YaHei" pitchFamily="34" charset="-122"/>
              <a:cs typeface="Microsoft YaHei" pitchFamily="34" charset="-120"/>
            </a:endParaRPr>
          </a:p>
        </p:txBody>
      </p:sp>
      <p:sp>
        <p:nvSpPr>
          <p:cNvPr id="25" name="Shape 22"/>
          <p:cNvSpPr/>
          <p:nvPr/>
        </p:nvSpPr>
        <p:spPr>
          <a:xfrm>
            <a:off x="8477250" y="3076575"/>
            <a:ext cx="762000" cy="685800"/>
          </a:xfrm>
          <a:custGeom>
            <a:avLst/>
            <a:gdLst/>
            <a:ahLst/>
            <a:cxnLst/>
            <a:rect l="l" t="t" r="r" b="b"/>
            <a:pathLst>
              <a:path w="762000" h="685800">
                <a:moveTo>
                  <a:pt x="0" y="685800"/>
                </a:moveTo>
                <a:cubicBezTo>
                  <a:pt x="381000" y="685800"/>
                  <a:pt x="381000" y="0"/>
                  <a:pt x="762000" y="0"/>
                </a:cubicBezTo>
              </a:path>
            </a:pathLst>
          </a:custGeom>
          <a:noFill/>
          <a:ln w="22860">
            <a:solidFill>
              <a:srgbClr val="EFF3EC"/>
            </a:solidFill>
            <a:prstDash val="solid"/>
          </a:ln>
        </p:spPr>
      </p:sp>
      <p:sp>
        <p:nvSpPr>
          <p:cNvPr id="26" name="Shape 23"/>
          <p:cNvSpPr/>
          <p:nvPr/>
        </p:nvSpPr>
        <p:spPr>
          <a:xfrm>
            <a:off x="9163050" y="3009900"/>
            <a:ext cx="95250" cy="133350"/>
          </a:xfrm>
          <a:custGeom>
            <a:avLst/>
            <a:gdLst/>
            <a:ahLst/>
            <a:cxnLst/>
            <a:rect l="l" t="t" r="r" b="b"/>
            <a:pathLst>
              <a:path w="95250" h="133350">
                <a:moveTo>
                  <a:pt x="0" y="0"/>
                </a:moveTo>
                <a:lnTo>
                  <a:pt x="95250" y="66675"/>
                </a:lnTo>
                <a:lnTo>
                  <a:pt x="0" y="133350"/>
                </a:lnTo>
              </a:path>
            </a:pathLst>
          </a:custGeom>
          <a:noFill/>
          <a:ln w="22860">
            <a:solidFill>
              <a:srgbClr val="EFF3EC"/>
            </a:solidFill>
            <a:prstDash val="solid"/>
          </a:ln>
        </p:spPr>
      </p:sp>
      <p:sp>
        <p:nvSpPr>
          <p:cNvPr id="27" name="Shape 24"/>
          <p:cNvSpPr/>
          <p:nvPr/>
        </p:nvSpPr>
        <p:spPr>
          <a:xfrm>
            <a:off x="9334500" y="2381250"/>
            <a:ext cx="2247900" cy="1428750"/>
          </a:xfrm>
          <a:custGeom>
            <a:avLst/>
            <a:gdLst/>
            <a:ahLst/>
            <a:cxnLst/>
            <a:rect l="l" t="t" r="r" b="b"/>
            <a:pathLst>
              <a:path w="2247900" h="1428750">
                <a:moveTo>
                  <a:pt x="0" y="0"/>
                </a:moveTo>
                <a:lnTo>
                  <a:pt x="762000" y="0"/>
                </a:lnTo>
                <a:moveTo>
                  <a:pt x="800100" y="0"/>
                </a:moveTo>
                <a:lnTo>
                  <a:pt x="1181100" y="0"/>
                </a:lnTo>
                <a:moveTo>
                  <a:pt x="1209675" y="0"/>
                </a:moveTo>
                <a:lnTo>
                  <a:pt x="1971675" y="0"/>
                </a:lnTo>
                <a:moveTo>
                  <a:pt x="2009775" y="0"/>
                </a:moveTo>
                <a:lnTo>
                  <a:pt x="2247900" y="0"/>
                </a:lnTo>
                <a:lnTo>
                  <a:pt x="2247900" y="142875"/>
                </a:lnTo>
                <a:moveTo>
                  <a:pt x="2247900" y="171450"/>
                </a:moveTo>
                <a:lnTo>
                  <a:pt x="2247900" y="933450"/>
                </a:lnTo>
                <a:moveTo>
                  <a:pt x="2247900" y="971550"/>
                </a:moveTo>
                <a:lnTo>
                  <a:pt x="2247900" y="1352550"/>
                </a:lnTo>
                <a:moveTo>
                  <a:pt x="2247900" y="1381125"/>
                </a:moveTo>
                <a:lnTo>
                  <a:pt x="2247900" y="1428750"/>
                </a:lnTo>
                <a:lnTo>
                  <a:pt x="1533525" y="1428750"/>
                </a:lnTo>
                <a:moveTo>
                  <a:pt x="1495425" y="1428750"/>
                </a:moveTo>
                <a:lnTo>
                  <a:pt x="1114425" y="1428750"/>
                </a:lnTo>
                <a:moveTo>
                  <a:pt x="1085850" y="1428750"/>
                </a:moveTo>
                <a:lnTo>
                  <a:pt x="323850" y="1428750"/>
                </a:lnTo>
                <a:moveTo>
                  <a:pt x="285750" y="1428750"/>
                </a:moveTo>
                <a:lnTo>
                  <a:pt x="0" y="1428750"/>
                </a:lnTo>
                <a:lnTo>
                  <a:pt x="0" y="1333500"/>
                </a:lnTo>
                <a:moveTo>
                  <a:pt x="0" y="1304925"/>
                </a:moveTo>
                <a:lnTo>
                  <a:pt x="0" y="542925"/>
                </a:lnTo>
                <a:moveTo>
                  <a:pt x="0" y="504825"/>
                </a:moveTo>
                <a:lnTo>
                  <a:pt x="0" y="123825"/>
                </a:lnTo>
                <a:moveTo>
                  <a:pt x="0" y="95250"/>
                </a:moveTo>
                <a:lnTo>
                  <a:pt x="0" y="0"/>
                </a:lnTo>
              </a:path>
            </a:pathLst>
          </a:custGeom>
          <a:noFill/>
          <a:ln w="24765">
            <a:solidFill>
              <a:srgbClr val="E9C46A"/>
            </a:solidFill>
            <a:prstDash val="solid"/>
          </a:ln>
        </p:spPr>
      </p:sp>
      <p:sp>
        <p:nvSpPr>
          <p:cNvPr id="28" name="Text 25"/>
          <p:cNvSpPr/>
          <p:nvPr/>
        </p:nvSpPr>
        <p:spPr>
          <a:xfrm>
            <a:off x="9525000" y="2570742"/>
            <a:ext cx="2667000" cy="297180"/>
          </a:xfrm>
          <a:prstGeom prst="rect">
            <a:avLst/>
          </a:prstGeom>
          <a:noFill/>
          <a:ln/>
        </p:spPr>
        <p:txBody>
          <a:bodyPr wrap="none" lIns="0" tIns="0" rIns="0" bIns="0" rtlCol="0" anchor="t"/>
          <a:lstStyle/>
          <a:p>
            <a:pPr algn="l" indent="0" marL="0">
              <a:buNone/>
            </a:pPr>
            <a:r>
              <a:rPr lang="en-US" sz="1950" dirty="0">
                <a:solidFill>
                  <a:srgbClr val="E9C46A"/>
                </a:solidFill>
                <a:latin typeface="Times New Roman" pitchFamily="34" charset="0"/>
                <a:ea typeface="SimSun" pitchFamily="34" charset="-122"/>
                <a:cs typeface="Times New Roman" pitchFamily="34" charset="-120"/>
              </a:rPr>
              <a:t>年度汇算</a:t>
            </a:r>
            <a:endParaRPr lang="en-US" sz="1950" dirty="0">
              <a:latin typeface="Times New Roman" pitchFamily="34" charset="0"/>
              <a:ea typeface="SimSun" pitchFamily="34" charset="-122"/>
              <a:cs typeface="Times New Roman" pitchFamily="34" charset="-120"/>
            </a:endParaRPr>
          </a:p>
        </p:txBody>
      </p:sp>
      <p:sp>
        <p:nvSpPr>
          <p:cNvPr id="29" name="Text 26"/>
          <p:cNvSpPr/>
          <p:nvPr/>
        </p:nvSpPr>
        <p:spPr>
          <a:xfrm>
            <a:off x="9525000" y="3005798"/>
            <a:ext cx="2667000" cy="171450"/>
          </a:xfrm>
          <a:prstGeom prst="rect">
            <a:avLst/>
          </a:prstGeom>
          <a:noFill/>
          <a:ln/>
        </p:spPr>
        <p:txBody>
          <a:bodyPr wrap="none" lIns="0" tIns="0" rIns="0" bIns="0" rtlCol="0" anchor="t"/>
          <a:lstStyle/>
          <a:p>
            <a:pPr algn="l" indent="0" marL="0">
              <a:buNone/>
            </a:pPr>
            <a:r>
              <a:rPr lang="en-US" sz="1125" dirty="0">
                <a:solidFill>
                  <a:srgbClr val="EFF3EC"/>
                </a:solidFill>
                <a:latin typeface="Microsoft YaHei" pitchFamily="34" charset="0"/>
                <a:ea typeface="Microsoft YaHei" pitchFamily="34" charset="-122"/>
                <a:cs typeface="Microsoft YaHei" pitchFamily="34" charset="-120"/>
              </a:rPr>
              <a:t>四项合起来</a:t>
            </a:r>
            <a:endParaRPr lang="en-US" sz="1125" dirty="0">
              <a:latin typeface="Microsoft YaHei" pitchFamily="34" charset="0"/>
              <a:ea typeface="Microsoft YaHei" pitchFamily="34" charset="-122"/>
              <a:cs typeface="Microsoft YaHei" pitchFamily="34" charset="-120"/>
            </a:endParaRPr>
          </a:p>
        </p:txBody>
      </p:sp>
      <p:sp>
        <p:nvSpPr>
          <p:cNvPr id="30" name="Text 27"/>
          <p:cNvSpPr/>
          <p:nvPr/>
        </p:nvSpPr>
        <p:spPr>
          <a:xfrm>
            <a:off x="9525000" y="3243923"/>
            <a:ext cx="2667000" cy="171450"/>
          </a:xfrm>
          <a:prstGeom prst="rect">
            <a:avLst/>
          </a:prstGeom>
          <a:noFill/>
          <a:ln/>
        </p:spPr>
        <p:txBody>
          <a:bodyPr wrap="none" lIns="0" tIns="0" rIns="0" bIns="0" rtlCol="0" anchor="t"/>
          <a:lstStyle/>
          <a:p>
            <a:pPr algn="l" indent="0" marL="0">
              <a:buNone/>
            </a:pPr>
            <a:r>
              <a:rPr lang="en-US" sz="1125" dirty="0">
                <a:solidFill>
                  <a:srgbClr val="EFF3EC"/>
                </a:solidFill>
                <a:latin typeface="Microsoft YaHei" pitchFamily="34" charset="0"/>
                <a:ea typeface="Microsoft YaHei" pitchFamily="34" charset="-122"/>
                <a:cs typeface="Microsoft YaHei" pitchFamily="34" charset="-120"/>
              </a:rPr>
              <a:t>按全年重算</a:t>
            </a:r>
            <a:endParaRPr lang="en-US" sz="1125" dirty="0">
              <a:latin typeface="Microsoft YaHei" pitchFamily="34" charset="0"/>
              <a:ea typeface="Microsoft YaHei" pitchFamily="34" charset="-122"/>
              <a:cs typeface="Microsoft YaHei" pitchFamily="34" charset="-120"/>
            </a:endParaRPr>
          </a:p>
        </p:txBody>
      </p:sp>
      <p:sp>
        <p:nvSpPr>
          <p:cNvPr id="31" name="Text 28"/>
          <p:cNvSpPr/>
          <p:nvPr/>
        </p:nvSpPr>
        <p:spPr>
          <a:xfrm>
            <a:off x="9525000" y="3482048"/>
            <a:ext cx="2667000" cy="171450"/>
          </a:xfrm>
          <a:prstGeom prst="rect">
            <a:avLst/>
          </a:prstGeom>
          <a:noFill/>
          <a:ln/>
        </p:spPr>
        <p:txBody>
          <a:bodyPr wrap="none" lIns="0" tIns="0" rIns="0" bIns="0" rtlCol="0" anchor="t"/>
          <a:lstStyle/>
          <a:p>
            <a:pPr algn="l" indent="0" marL="0">
              <a:buNone/>
            </a:pPr>
            <a:r>
              <a:rPr lang="en-US" sz="1125" dirty="0">
                <a:solidFill>
                  <a:srgbClr val="EFF3EC"/>
                </a:solidFill>
                <a:latin typeface="Microsoft YaHei" pitchFamily="34" charset="0"/>
                <a:ea typeface="Microsoft YaHei" pitchFamily="34" charset="-122"/>
                <a:cs typeface="Microsoft YaHei" pitchFamily="34" charset="-120"/>
              </a:rPr>
              <a:t>多退少补</a:t>
            </a:r>
            <a:endParaRPr lang="en-US" sz="1125" dirty="0">
              <a:latin typeface="Microsoft YaHei" pitchFamily="34" charset="0"/>
              <a:ea typeface="Microsoft YaHei" pitchFamily="34" charset="-122"/>
              <a:cs typeface="Microsoft YaHei" pitchFamily="34" charset="-120"/>
            </a:endParaRPr>
          </a:p>
        </p:txBody>
      </p:sp>
      <p:sp>
        <p:nvSpPr>
          <p:cNvPr id="32" name="Text 29"/>
          <p:cNvSpPr/>
          <p:nvPr/>
        </p:nvSpPr>
        <p:spPr>
          <a:xfrm>
            <a:off x="609600" y="6157127"/>
            <a:ext cx="11582400" cy="125730"/>
          </a:xfrm>
          <a:prstGeom prst="rect">
            <a:avLst/>
          </a:prstGeom>
          <a:noFill/>
          <a:ln/>
        </p:spPr>
        <p:txBody>
          <a:bodyPr wrap="none" lIns="0" tIns="0" rIns="0" bIns="0" rtlCol="0" anchor="t"/>
          <a:lstStyle/>
          <a:p>
            <a:pPr algn="l" indent="0" marL="0">
              <a:buNone/>
            </a:pPr>
            <a:r>
              <a:rPr lang="en-US" sz="825" dirty="0">
                <a:solidFill>
                  <a:srgbClr val="829388"/>
                </a:solidFill>
                <a:latin typeface="Microsoft YaHei" pitchFamily="34" charset="0"/>
                <a:ea typeface="Microsoft YaHei" pitchFamily="34" charset="-122"/>
                <a:cs typeface="Microsoft YaHei" pitchFamily="34" charset="-120"/>
              </a:rPr>
              <a:t>来源：国家税务总局公告 2018 年第 61 号第六、八条，国家税务总局令第 57 号第三条</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C2823"/>
          </a:solidFill>
          <a:ln/>
        </p:spPr>
      </p:sp>
      <p:sp>
        <p:nvSpPr>
          <p:cNvPr id="3" name="Shape 1"/>
          <p:cNvSpPr/>
          <p:nvPr/>
        </p:nvSpPr>
        <p:spPr>
          <a:xfrm>
            <a:off x="95250" y="95250"/>
            <a:ext cx="12001500" cy="6667500"/>
          </a:xfrm>
          <a:prstGeom prst="rect">
            <a:avLst/>
          </a:prstGeom>
          <a:noFill/>
          <a:ln w="19050">
            <a:solidFill>
              <a:srgbClr val="5A4632"/>
            </a:solidFill>
            <a:prstDash val="solid"/>
          </a:ln>
        </p:spPr>
      </p:sp>
      <p:sp>
        <p:nvSpPr>
          <p:cNvPr id="4" name="Shape 2"/>
          <p:cNvSpPr/>
          <p:nvPr/>
        </p:nvSpPr>
        <p:spPr>
          <a:xfrm>
            <a:off x="95250" y="6515100"/>
            <a:ext cx="12001500" cy="247650"/>
          </a:xfrm>
          <a:prstGeom prst="rect">
            <a:avLst/>
          </a:prstGeom>
          <a:solidFill>
            <a:srgbClr val="5A4632"/>
          </a:solidFill>
          <a:ln/>
        </p:spPr>
      </p:sp>
      <p:sp>
        <p:nvSpPr>
          <p:cNvPr id="5" name="Shape 3"/>
          <p:cNvSpPr/>
          <p:nvPr/>
        </p:nvSpPr>
        <p:spPr>
          <a:xfrm>
            <a:off x="95250" y="6515100"/>
            <a:ext cx="12001500" cy="28575"/>
          </a:xfrm>
          <a:prstGeom prst="rect">
            <a:avLst/>
          </a:prstGeom>
          <a:solidFill>
            <a:srgbClr val="6F5944"/>
          </a:solidFill>
          <a:ln/>
        </p:spPr>
      </p:sp>
      <p:sp>
        <p:nvSpPr>
          <p:cNvPr id="6" name="Shape 4"/>
          <p:cNvSpPr/>
          <p:nvPr/>
        </p:nvSpPr>
        <p:spPr>
          <a:xfrm>
            <a:off x="10668000" y="6572250"/>
            <a:ext cx="419100" cy="85725"/>
          </a:xfrm>
          <a:prstGeom prst="roundRect">
            <a:avLst>
              <a:gd name="adj" fmla="val 33333"/>
            </a:avLst>
          </a:prstGeom>
          <a:solidFill>
            <a:srgbClr val="EFF3EC">
              <a:alpha val="92000"/>
            </a:srgbClr>
          </a:solidFill>
          <a:ln/>
        </p:spPr>
      </p:sp>
      <p:sp>
        <p:nvSpPr>
          <p:cNvPr id="7" name="Shape 5"/>
          <p:cNvSpPr/>
          <p:nvPr/>
        </p:nvSpPr>
        <p:spPr>
          <a:xfrm>
            <a:off x="11201400" y="6581775"/>
            <a:ext cx="285750" cy="76200"/>
          </a:xfrm>
          <a:prstGeom prst="roundRect">
            <a:avLst>
              <a:gd name="adj" fmla="val 37500"/>
            </a:avLst>
          </a:prstGeom>
          <a:solidFill>
            <a:srgbClr val="E9C46A">
              <a:alpha val="90000"/>
            </a:srgbClr>
          </a:solidFill>
          <a:ln/>
        </p:spPr>
      </p:sp>
      <p:sp>
        <p:nvSpPr>
          <p:cNvPr id="8" name="Shape 6"/>
          <p:cNvSpPr/>
          <p:nvPr/>
        </p:nvSpPr>
        <p:spPr>
          <a:xfrm>
            <a:off x="762000" y="6591300"/>
            <a:ext cx="666750" cy="114300"/>
          </a:xfrm>
          <a:prstGeom prst="roundRect">
            <a:avLst>
              <a:gd name="adj" fmla="val 16667"/>
            </a:avLst>
          </a:prstGeom>
          <a:solidFill>
            <a:srgbClr val="3B3A36"/>
          </a:solidFill>
          <a:ln/>
        </p:spPr>
      </p:sp>
      <p:sp>
        <p:nvSpPr>
          <p:cNvPr id="9" name="Shape 7"/>
          <p:cNvSpPr/>
          <p:nvPr/>
        </p:nvSpPr>
        <p:spPr>
          <a:xfrm>
            <a:off x="762000" y="6591300"/>
            <a:ext cx="666750" cy="38100"/>
          </a:xfrm>
          <a:prstGeom prst="roundRect">
            <a:avLst>
              <a:gd name="adj" fmla="val 25000"/>
            </a:avLst>
          </a:prstGeom>
          <a:solidFill>
            <a:srgbClr val="8B795F"/>
          </a:solidFill>
          <a:ln/>
        </p:spPr>
      </p:sp>
      <p:sp>
        <p:nvSpPr>
          <p:cNvPr id="10" name="Text 8"/>
          <p:cNvSpPr/>
          <p:nvPr/>
        </p:nvSpPr>
        <p:spPr>
          <a:xfrm>
            <a:off x="1619250" y="6594915"/>
            <a:ext cx="10572750" cy="114300"/>
          </a:xfrm>
          <a:prstGeom prst="rect">
            <a:avLst/>
          </a:prstGeom>
          <a:noFill/>
          <a:ln/>
        </p:spPr>
        <p:txBody>
          <a:bodyPr wrap="none" lIns="0" tIns="0" rIns="0" bIns="0" rtlCol="0" anchor="t"/>
          <a:lstStyle/>
          <a:p>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青</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年</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夜</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校</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 </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 </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一</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节</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课</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学</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会</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个</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税</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年</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度</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汇</a:t>
            </a:r>
            <a:pPr algn="l" indent="0" marL="0">
              <a:buNone/>
            </a:pPr>
            <a:r>
              <a:rPr lang="en-US" sz="750" dirty="0">
                <a:solidFill>
                  <a:srgbClr val="C8B89D"/>
                </a:solidFill>
                <a:latin typeface="Microsoft YaHei" pitchFamily="34" charset="0"/>
                <a:ea typeface="Microsoft YaHei" pitchFamily="34" charset="-122"/>
                <a:cs typeface="Microsoft YaHei" pitchFamily="34" charset="-120"/>
              </a:rPr>
              <a:t>算</a:t>
            </a:r>
            <a:endParaRPr lang="en-US" sz="750" dirty="0">
              <a:latin typeface="Microsoft YaHei" pitchFamily="34" charset="0"/>
              <a:ea typeface="Microsoft YaHei" pitchFamily="34" charset="-122"/>
              <a:cs typeface="Microsoft YaHei" pitchFamily="34" charset="-120"/>
            </a:endParaRPr>
          </a:p>
        </p:txBody>
      </p:sp>
      <p:sp>
        <p:nvSpPr>
          <p:cNvPr id="11" name="pptwise-slidenum-s0003"/>
          <p:cNvSpPr/>
          <p:nvPr/>
        </p:nvSpPr>
        <p:spPr>
          <a:xfrm>
            <a:off x="0" y="309714"/>
            <a:ext cx="11328383" cy="171450"/>
          </a:xfrm>
          <a:prstGeom prst="rect">
            <a:avLst/>
          </a:prstGeom>
          <a:noFill/>
          <a:ln/>
        </p:spPr>
        <p:txBody>
          <a:bodyPr wrap="none" lIns="0" tIns="0" rIns="0" bIns="0" rtlCol="0" anchor="t"/>
          <a:lstStyle/>
          <a:p>
            <a:pPr algn="r" indent="0" marL="0">
              <a:buNone/>
            </a:pPr>
            <a:fld id="{B6F15528-21DE-4FAA-801E-634DDDAF4B2B}" type="slidenum">
              <a:rPr lang="en-US" sz="1125" dirty="0">
                <a:solidFill>
                  <a:srgbClr val="A9BCAF"/>
                </a:solidFill>
                <a:latin typeface="Times New Roman" pitchFamily="34" charset="0"/>
                <a:ea typeface="SimSun" pitchFamily="34" charset="-122"/>
                <a:cs typeface="Times New Roman" pitchFamily="34" charset="-120"/>
              </a:rPr>
              <a:t>4</a:t>
            </a:fld>
            <a:endParaRPr lang="en-US" sz="1125" dirty="0">
              <a:latin typeface="Times New Roman" pitchFamily="34" charset="0"/>
              <a:ea typeface="SimSun" pitchFamily="34" charset="-122"/>
              <a:cs typeface="Times New Roman" pitchFamily="34" charset="-120"/>
            </a:endParaRPr>
          </a:p>
        </p:txBody>
      </p:sp>
      <p:sp>
        <p:nvSpPr>
          <p:cNvPr id="12" name="Text 10"/>
          <p:cNvSpPr/>
          <p:nvPr/>
        </p:nvSpPr>
        <p:spPr>
          <a:xfrm>
            <a:off x="11328383" y="309714"/>
            <a:ext cx="863617" cy="171450"/>
          </a:xfrm>
          <a:prstGeom prst="rect">
            <a:avLst/>
          </a:prstGeom>
          <a:noFill/>
          <a:ln/>
        </p:spPr>
        <p:txBody>
          <a:bodyPr wrap="none" lIns="0" tIns="0" rIns="0" bIns="0" rtlCol="0" anchor="t"/>
          <a:lstStyle/>
          <a:p>
            <a:pPr algn="l" indent="0" marL="0">
              <a:buNone/>
            </a:pPr>
            <a:r>
              <a:rPr lang="en-US" sz="1125" dirty="0">
                <a:solidFill>
                  <a:srgbClr val="A9BCAF"/>
                </a:solidFill>
                <a:latin typeface="Times New Roman" pitchFamily="34" charset="0"/>
                <a:ea typeface="SimSun" pitchFamily="34" charset="-122"/>
                <a:cs typeface="Times New Roman" pitchFamily="34" charset="-120"/>
              </a:rPr>
              <a:t> / 18</a:t>
            </a:r>
            <a:endParaRPr lang="en-US" sz="1125" dirty="0">
              <a:latin typeface="Times New Roman" pitchFamily="34" charset="0"/>
              <a:ea typeface="SimSun" pitchFamily="34" charset="-122"/>
              <a:cs typeface="Times New Roman" pitchFamily="34" charset="-120"/>
            </a:endParaRPr>
          </a:p>
        </p:txBody>
      </p:sp>
      <p:sp>
        <p:nvSpPr>
          <p:cNvPr id="13" name="Text 11"/>
          <p:cNvSpPr/>
          <p:nvPr/>
        </p:nvSpPr>
        <p:spPr>
          <a:xfrm>
            <a:off x="609600" y="337714"/>
            <a:ext cx="11582400" cy="137160"/>
          </a:xfrm>
          <a:prstGeom prst="rect">
            <a:avLst/>
          </a:prstGeom>
          <a:noFill/>
          <a:ln/>
        </p:spPr>
        <p:txBody>
          <a:bodyPr wrap="none" lIns="0" tIns="0" rIns="0" bIns="0" rtlCol="0" anchor="t"/>
          <a:lstStyle/>
          <a:p>
            <a:pPr algn="l" indent="0" marL="0">
              <a:buNone/>
            </a:pPr>
            <a:r>
              <a:rPr lang="en-US" sz="900" spc="225" kern="0" dirty="0">
                <a:solidFill>
                  <a:srgbClr val="A9BCAF"/>
                </a:solidFill>
                <a:latin typeface="Microsoft YaHei" pitchFamily="34" charset="0"/>
                <a:ea typeface="Microsoft YaHei" pitchFamily="34" charset="-122"/>
                <a:cs typeface="Microsoft YaHei" pitchFamily="34" charset="-120"/>
              </a:rPr>
              <a:t>二</a:t>
            </a:r>
            <a:pPr algn="l" indent="0" marL="0">
              <a:buNone/>
            </a:pPr>
            <a:r>
              <a:rPr lang="en-US" sz="900" spc="225" kern="0" dirty="0">
                <a:solidFill>
                  <a:srgbClr val="A9BCAF"/>
                </a:solidFill>
                <a:latin typeface="Microsoft YaHei" pitchFamily="34" charset="0"/>
                <a:ea typeface="Microsoft YaHei" pitchFamily="34" charset="-122"/>
                <a:cs typeface="Microsoft YaHei" pitchFamily="34" charset="-120"/>
              </a:rPr>
              <a:t>　</a:t>
            </a:r>
            <a:pPr algn="l" indent="0" marL="0">
              <a:buNone/>
            </a:pPr>
            <a:r>
              <a:rPr lang="en-US" sz="900" spc="225" kern="0" dirty="0">
                <a:solidFill>
                  <a:srgbClr val="A9BCAF"/>
                </a:solidFill>
                <a:latin typeface="Microsoft YaHei" pitchFamily="34" charset="0"/>
                <a:ea typeface="Microsoft YaHei" pitchFamily="34" charset="-122"/>
                <a:cs typeface="Microsoft YaHei" pitchFamily="34" charset="-120"/>
              </a:rPr>
              <a:t>算</a:t>
            </a:r>
            <a:pPr algn="l" indent="0" marL="0">
              <a:buNone/>
            </a:pPr>
            <a:r>
              <a:rPr lang="en-US" sz="900" dirty="0">
                <a:solidFill>
                  <a:srgbClr val="A9BCAF"/>
                </a:solidFill>
                <a:latin typeface="Microsoft YaHei" pitchFamily="34" charset="0"/>
                <a:ea typeface="Microsoft YaHei" pitchFamily="34" charset="-122"/>
                <a:cs typeface="Microsoft YaHei" pitchFamily="34" charset="-120"/>
              </a:rPr>
              <a:t>对</a:t>
            </a:r>
            <a:endParaRPr lang="en-US" sz="900" dirty="0">
              <a:latin typeface="Microsoft YaHei" pitchFamily="34" charset="0"/>
              <a:ea typeface="Microsoft YaHei" pitchFamily="34" charset="-122"/>
              <a:cs typeface="Microsoft YaHei" pitchFamily="34" charset="-120"/>
            </a:endParaRPr>
          </a:p>
        </p:txBody>
      </p:sp>
      <p:sp>
        <p:nvSpPr>
          <p:cNvPr id="14" name="Text 12"/>
          <p:cNvSpPr/>
          <p:nvPr/>
        </p:nvSpPr>
        <p:spPr>
          <a:xfrm>
            <a:off x="609600" y="1559083"/>
            <a:ext cx="11582400" cy="205740"/>
          </a:xfrm>
          <a:prstGeom prst="rect">
            <a:avLst/>
          </a:prstGeom>
          <a:noFill/>
          <a:ln/>
        </p:spPr>
        <p:txBody>
          <a:bodyPr wrap="none" lIns="0" tIns="0" rIns="0" bIns="0" rtlCol="0" anchor="t"/>
          <a:lstStyle/>
          <a:p>
            <a:pPr algn="l" indent="0" marL="0">
              <a:buNone/>
            </a:pPr>
            <a:r>
              <a:rPr lang="en-US" sz="1350" spc="300" kern="0" dirty="0">
                <a:solidFill>
                  <a:srgbClr val="A9BCAF"/>
                </a:solidFill>
                <a:latin typeface="Microsoft YaHei" pitchFamily="34" charset="0"/>
                <a:ea typeface="Microsoft YaHei" pitchFamily="34" charset="-122"/>
                <a:cs typeface="Microsoft YaHei" pitchFamily="34" charset="-120"/>
              </a:rPr>
              <a:t>今</a:t>
            </a:r>
            <a:pPr algn="l" indent="0" marL="0">
              <a:buNone/>
            </a:pPr>
            <a:r>
              <a:rPr lang="en-US" sz="1350" spc="300" kern="0" dirty="0">
                <a:solidFill>
                  <a:srgbClr val="A9BCAF"/>
                </a:solidFill>
                <a:latin typeface="Microsoft YaHei" pitchFamily="34" charset="0"/>
                <a:ea typeface="Microsoft YaHei" pitchFamily="34" charset="-122"/>
                <a:cs typeface="Microsoft YaHei" pitchFamily="34" charset="-120"/>
              </a:rPr>
              <a:t>晚</a:t>
            </a:r>
            <a:pPr algn="l" indent="0" marL="0">
              <a:buNone/>
            </a:pPr>
            <a:r>
              <a:rPr lang="en-US" sz="1350" spc="300" kern="0" dirty="0">
                <a:solidFill>
                  <a:srgbClr val="A9BCAF"/>
                </a:solidFill>
                <a:latin typeface="Microsoft YaHei" pitchFamily="34" charset="0"/>
                <a:ea typeface="Microsoft YaHei" pitchFamily="34" charset="-122"/>
                <a:cs typeface="Microsoft YaHei" pitchFamily="34" charset="-120"/>
              </a:rPr>
              <a:t>只</a:t>
            </a:r>
            <a:pPr algn="l" indent="0" marL="0">
              <a:buNone/>
            </a:pPr>
            <a:r>
              <a:rPr lang="en-US" sz="1350" spc="300" kern="0" dirty="0">
                <a:solidFill>
                  <a:srgbClr val="A9BCAF"/>
                </a:solidFill>
                <a:latin typeface="Microsoft YaHei" pitchFamily="34" charset="0"/>
                <a:ea typeface="Microsoft YaHei" pitchFamily="34" charset="-122"/>
                <a:cs typeface="Microsoft YaHei" pitchFamily="34" charset="-120"/>
              </a:rPr>
              <a:t>要</a:t>
            </a:r>
            <a:pPr algn="l" indent="0" marL="0">
              <a:buNone/>
            </a:pPr>
            <a:r>
              <a:rPr lang="en-US" sz="1350" spc="300" kern="0" dirty="0">
                <a:solidFill>
                  <a:srgbClr val="A9BCAF"/>
                </a:solidFill>
                <a:latin typeface="Microsoft YaHei" pitchFamily="34" charset="0"/>
                <a:ea typeface="Microsoft YaHei" pitchFamily="34" charset="-122"/>
                <a:cs typeface="Microsoft YaHei" pitchFamily="34" charset="-120"/>
              </a:rPr>
              <a:t>记</a:t>
            </a:r>
            <a:pPr algn="l" indent="0" marL="0">
              <a:buNone/>
            </a:pPr>
            <a:r>
              <a:rPr lang="en-US" sz="1350" spc="300" kern="0" dirty="0">
                <a:solidFill>
                  <a:srgbClr val="A9BCAF"/>
                </a:solidFill>
                <a:latin typeface="Microsoft YaHei" pitchFamily="34" charset="0"/>
                <a:ea typeface="Microsoft YaHei" pitchFamily="34" charset="-122"/>
                <a:cs typeface="Microsoft YaHei" pitchFamily="34" charset="-120"/>
              </a:rPr>
              <a:t>住</a:t>
            </a:r>
            <a:pPr algn="l" indent="0" marL="0">
              <a:buNone/>
            </a:pPr>
            <a:r>
              <a:rPr lang="en-US" sz="1350" spc="300" kern="0" dirty="0">
                <a:solidFill>
                  <a:srgbClr val="A9BCAF"/>
                </a:solidFill>
                <a:latin typeface="Microsoft YaHei" pitchFamily="34" charset="0"/>
                <a:ea typeface="Microsoft YaHei" pitchFamily="34" charset="-122"/>
                <a:cs typeface="Microsoft YaHei" pitchFamily="34" charset="-120"/>
              </a:rPr>
              <a:t>一</a:t>
            </a:r>
            <a:pPr algn="l" indent="0" marL="0">
              <a:buNone/>
            </a:pPr>
            <a:r>
              <a:rPr lang="en-US" sz="1350" spc="300" kern="0" dirty="0">
                <a:solidFill>
                  <a:srgbClr val="A9BCAF"/>
                </a:solidFill>
                <a:latin typeface="Microsoft YaHei" pitchFamily="34" charset="0"/>
                <a:ea typeface="Microsoft YaHei" pitchFamily="34" charset="-122"/>
                <a:cs typeface="Microsoft YaHei" pitchFamily="34" charset="-120"/>
              </a:rPr>
              <a:t>个</a:t>
            </a:r>
            <a:pPr algn="l" indent="0" marL="0">
              <a:buNone/>
            </a:pPr>
            <a:r>
              <a:rPr lang="en-US" sz="1350" spc="300" kern="0" dirty="0">
                <a:solidFill>
                  <a:srgbClr val="A9BCAF"/>
                </a:solidFill>
                <a:latin typeface="Microsoft YaHei" pitchFamily="34" charset="0"/>
                <a:ea typeface="Microsoft YaHei" pitchFamily="34" charset="-122"/>
                <a:cs typeface="Microsoft YaHei" pitchFamily="34" charset="-120"/>
              </a:rPr>
              <a:t>式</a:t>
            </a:r>
            <a:pPr algn="l" indent="0" marL="0">
              <a:buNone/>
            </a:pPr>
            <a:r>
              <a:rPr lang="en-US" sz="1350" dirty="0">
                <a:solidFill>
                  <a:srgbClr val="A9BCAF"/>
                </a:solidFill>
                <a:latin typeface="Microsoft YaHei" pitchFamily="34" charset="0"/>
                <a:ea typeface="Microsoft YaHei" pitchFamily="34" charset="-122"/>
                <a:cs typeface="Microsoft YaHei" pitchFamily="34" charset="-120"/>
              </a:rPr>
              <a:t>子</a:t>
            </a:r>
            <a:endParaRPr lang="en-US" sz="1350" dirty="0">
              <a:latin typeface="Microsoft YaHei" pitchFamily="34" charset="0"/>
              <a:ea typeface="Microsoft YaHei" pitchFamily="34" charset="-122"/>
              <a:cs typeface="Microsoft YaHei" pitchFamily="34" charset="-120"/>
            </a:endParaRPr>
          </a:p>
        </p:txBody>
      </p:sp>
      <p:sp>
        <p:nvSpPr>
          <p:cNvPr id="15" name="Text 13"/>
          <p:cNvSpPr/>
          <p:nvPr/>
        </p:nvSpPr>
        <p:spPr>
          <a:xfrm>
            <a:off x="0" y="2273149"/>
            <a:ext cx="3505200" cy="548640"/>
          </a:xfrm>
          <a:prstGeom prst="rect">
            <a:avLst/>
          </a:prstGeom>
          <a:noFill/>
          <a:ln/>
        </p:spPr>
        <p:txBody>
          <a:bodyPr wrap="none" lIns="0" tIns="0" rIns="0" bIns="0" rtlCol="0" anchor="t"/>
          <a:lstStyle/>
          <a:p>
            <a:pPr algn="ctr" indent="0" marL="0">
              <a:buNone/>
            </a:pPr>
            <a:r>
              <a:rPr lang="en-US" sz="3600" dirty="0">
                <a:solidFill>
                  <a:srgbClr val="EFF3EC"/>
                </a:solidFill>
                <a:latin typeface="Times New Roman" pitchFamily="34" charset="0"/>
                <a:ea typeface="SimSun" pitchFamily="34" charset="-122"/>
                <a:cs typeface="Times New Roman" pitchFamily="34" charset="-120"/>
              </a:rPr>
              <a:t>应纳税额</a:t>
            </a:r>
            <a:endParaRPr lang="en-US" sz="3600" dirty="0">
              <a:latin typeface="Times New Roman" pitchFamily="34" charset="0"/>
              <a:ea typeface="SimSun" pitchFamily="34" charset="-122"/>
              <a:cs typeface="Times New Roman" pitchFamily="34" charset="-120"/>
            </a:endParaRPr>
          </a:p>
        </p:txBody>
      </p:sp>
      <p:sp>
        <p:nvSpPr>
          <p:cNvPr id="16" name="Text 14"/>
          <p:cNvSpPr/>
          <p:nvPr/>
        </p:nvSpPr>
        <p:spPr>
          <a:xfrm>
            <a:off x="0" y="2273149"/>
            <a:ext cx="6248400" cy="548640"/>
          </a:xfrm>
          <a:prstGeom prst="rect">
            <a:avLst/>
          </a:prstGeom>
          <a:noFill/>
          <a:ln/>
        </p:spPr>
        <p:txBody>
          <a:bodyPr wrap="none" lIns="0" tIns="0" rIns="0" bIns="0" rtlCol="0" anchor="t"/>
          <a:lstStyle/>
          <a:p>
            <a:pPr algn="ctr" indent="0" marL="0">
              <a:buNone/>
            </a:pPr>
            <a:r>
              <a:rPr lang="en-US" sz="3600" dirty="0">
                <a:solidFill>
                  <a:srgbClr val="A9BCAF"/>
                </a:solidFill>
                <a:latin typeface="Times New Roman" pitchFamily="34" charset="0"/>
                <a:ea typeface="SimSun" pitchFamily="34" charset="-122"/>
                <a:cs typeface="Times New Roman" pitchFamily="34" charset="-120"/>
              </a:rPr>
              <a:t>＝</a:t>
            </a:r>
            <a:endParaRPr lang="en-US" sz="3600" dirty="0">
              <a:latin typeface="Times New Roman" pitchFamily="34" charset="0"/>
              <a:ea typeface="SimSun" pitchFamily="34" charset="-122"/>
              <a:cs typeface="Times New Roman" pitchFamily="34" charset="-120"/>
            </a:endParaRPr>
          </a:p>
        </p:txBody>
      </p:sp>
      <p:sp>
        <p:nvSpPr>
          <p:cNvPr id="17" name="Text 15"/>
          <p:cNvSpPr/>
          <p:nvPr/>
        </p:nvSpPr>
        <p:spPr>
          <a:xfrm>
            <a:off x="0" y="2273149"/>
            <a:ext cx="9906000" cy="548640"/>
          </a:xfrm>
          <a:prstGeom prst="rect">
            <a:avLst/>
          </a:prstGeom>
          <a:noFill/>
          <a:ln/>
        </p:spPr>
        <p:txBody>
          <a:bodyPr wrap="none" lIns="0" tIns="0" rIns="0" bIns="0" rtlCol="0" anchor="t"/>
          <a:lstStyle/>
          <a:p>
            <a:pPr algn="ctr" indent="0" marL="0">
              <a:buNone/>
            </a:pPr>
            <a:r>
              <a:rPr lang="en-US" sz="3600" dirty="0">
                <a:solidFill>
                  <a:srgbClr val="EFF3EC"/>
                </a:solidFill>
                <a:latin typeface="Times New Roman" pitchFamily="34" charset="0"/>
                <a:ea typeface="SimSun" pitchFamily="34" charset="-122"/>
                <a:cs typeface="Times New Roman" pitchFamily="34" charset="-120"/>
              </a:rPr>
              <a:t>应纳税所得额</a:t>
            </a:r>
            <a:endParaRPr lang="en-US" sz="3600" dirty="0">
              <a:latin typeface="Times New Roman" pitchFamily="34" charset="0"/>
              <a:ea typeface="SimSun" pitchFamily="34" charset="-122"/>
              <a:cs typeface="Times New Roman" pitchFamily="34" charset="-120"/>
            </a:endParaRPr>
          </a:p>
        </p:txBody>
      </p:sp>
      <p:sp>
        <p:nvSpPr>
          <p:cNvPr id="18" name="Text 16"/>
          <p:cNvSpPr/>
          <p:nvPr/>
        </p:nvSpPr>
        <p:spPr>
          <a:xfrm>
            <a:off x="1371600" y="2273149"/>
            <a:ext cx="10820400" cy="548640"/>
          </a:xfrm>
          <a:prstGeom prst="rect">
            <a:avLst/>
          </a:prstGeom>
          <a:noFill/>
          <a:ln/>
        </p:spPr>
        <p:txBody>
          <a:bodyPr wrap="none" lIns="0" tIns="0" rIns="0" bIns="0" rtlCol="0" anchor="t"/>
          <a:lstStyle/>
          <a:p>
            <a:pPr algn="ctr" indent="0" marL="0">
              <a:buNone/>
            </a:pPr>
            <a:r>
              <a:rPr lang="en-US" sz="3600" dirty="0">
                <a:solidFill>
                  <a:srgbClr val="A9BCAF"/>
                </a:solidFill>
                <a:latin typeface="Times New Roman" pitchFamily="34" charset="0"/>
                <a:ea typeface="SimSun" pitchFamily="34" charset="-122"/>
                <a:cs typeface="Times New Roman" pitchFamily="34" charset="-120"/>
              </a:rPr>
              <a:t>×</a:t>
            </a:r>
            <a:endParaRPr lang="en-US" sz="3600" dirty="0">
              <a:latin typeface="Times New Roman" pitchFamily="34" charset="0"/>
              <a:ea typeface="SimSun" pitchFamily="34" charset="-122"/>
              <a:cs typeface="Times New Roman" pitchFamily="34" charset="-120"/>
            </a:endParaRPr>
          </a:p>
        </p:txBody>
      </p:sp>
      <p:sp>
        <p:nvSpPr>
          <p:cNvPr id="19" name="Text 17"/>
          <p:cNvSpPr/>
          <p:nvPr/>
        </p:nvSpPr>
        <p:spPr>
          <a:xfrm>
            <a:off x="3200400" y="2273149"/>
            <a:ext cx="8991600" cy="548640"/>
          </a:xfrm>
          <a:prstGeom prst="rect">
            <a:avLst/>
          </a:prstGeom>
          <a:noFill/>
          <a:ln/>
        </p:spPr>
        <p:txBody>
          <a:bodyPr wrap="none" lIns="0" tIns="0" rIns="0" bIns="0" rtlCol="0" anchor="t"/>
          <a:lstStyle/>
          <a:p>
            <a:pPr algn="ctr" indent="0" marL="0">
              <a:buNone/>
            </a:pPr>
            <a:r>
              <a:rPr lang="en-US" sz="3600" dirty="0">
                <a:solidFill>
                  <a:srgbClr val="EFF3EC"/>
                </a:solidFill>
                <a:latin typeface="Times New Roman" pitchFamily="34" charset="0"/>
                <a:ea typeface="SimSun" pitchFamily="34" charset="-122"/>
                <a:cs typeface="Times New Roman" pitchFamily="34" charset="-120"/>
              </a:rPr>
              <a:t>税率</a:t>
            </a:r>
            <a:endParaRPr lang="en-US" sz="3600" dirty="0">
              <a:latin typeface="Times New Roman" pitchFamily="34" charset="0"/>
              <a:ea typeface="SimSun" pitchFamily="34" charset="-122"/>
              <a:cs typeface="Times New Roman" pitchFamily="34" charset="-120"/>
            </a:endParaRPr>
          </a:p>
        </p:txBody>
      </p:sp>
      <p:sp>
        <p:nvSpPr>
          <p:cNvPr id="20" name="Text 18"/>
          <p:cNvSpPr/>
          <p:nvPr/>
        </p:nvSpPr>
        <p:spPr>
          <a:xfrm>
            <a:off x="5029200" y="2273149"/>
            <a:ext cx="7162800" cy="548640"/>
          </a:xfrm>
          <a:prstGeom prst="rect">
            <a:avLst/>
          </a:prstGeom>
          <a:noFill/>
          <a:ln/>
        </p:spPr>
        <p:txBody>
          <a:bodyPr wrap="none" lIns="0" tIns="0" rIns="0" bIns="0" rtlCol="0" anchor="t"/>
          <a:lstStyle/>
          <a:p>
            <a:pPr algn="ctr" indent="0" marL="0">
              <a:buNone/>
            </a:pPr>
            <a:r>
              <a:rPr lang="en-US" sz="3600" dirty="0">
                <a:solidFill>
                  <a:srgbClr val="A9BCAF"/>
                </a:solidFill>
                <a:latin typeface="Times New Roman" pitchFamily="34" charset="0"/>
                <a:ea typeface="SimSun" pitchFamily="34" charset="-122"/>
                <a:cs typeface="Times New Roman" pitchFamily="34" charset="-120"/>
              </a:rPr>
              <a:t>−</a:t>
            </a:r>
            <a:endParaRPr lang="en-US" sz="3600" dirty="0">
              <a:latin typeface="Times New Roman" pitchFamily="34" charset="0"/>
              <a:ea typeface="SimSun" pitchFamily="34" charset="-122"/>
              <a:cs typeface="Times New Roman" pitchFamily="34" charset="-120"/>
            </a:endParaRPr>
          </a:p>
        </p:txBody>
      </p:sp>
      <p:sp>
        <p:nvSpPr>
          <p:cNvPr id="21" name="Text 19"/>
          <p:cNvSpPr/>
          <p:nvPr/>
        </p:nvSpPr>
        <p:spPr>
          <a:xfrm>
            <a:off x="8229600" y="2273149"/>
            <a:ext cx="3962400" cy="548640"/>
          </a:xfrm>
          <a:prstGeom prst="rect">
            <a:avLst/>
          </a:prstGeom>
          <a:noFill/>
          <a:ln/>
        </p:spPr>
        <p:txBody>
          <a:bodyPr wrap="none" lIns="0" tIns="0" rIns="0" bIns="0" rtlCol="0" anchor="t"/>
          <a:lstStyle/>
          <a:p>
            <a:pPr algn="ctr" indent="0" marL="0">
              <a:buNone/>
            </a:pPr>
            <a:r>
              <a:rPr lang="en-US" sz="3600" dirty="0">
                <a:solidFill>
                  <a:srgbClr val="E9C46A"/>
                </a:solidFill>
                <a:latin typeface="Times New Roman" pitchFamily="34" charset="0"/>
                <a:ea typeface="SimSun" pitchFamily="34" charset="-122"/>
                <a:cs typeface="Times New Roman" pitchFamily="34" charset="-120"/>
              </a:rPr>
              <a:t>速算扣除数</a:t>
            </a:r>
            <a:endParaRPr lang="en-US" sz="3600" dirty="0">
              <a:latin typeface="Times New Roman" pitchFamily="34" charset="0"/>
              <a:ea typeface="SimSun" pitchFamily="34" charset="-122"/>
              <a:cs typeface="Times New Roman" pitchFamily="34" charset="-120"/>
            </a:endParaRPr>
          </a:p>
        </p:txBody>
      </p:sp>
      <p:sp>
        <p:nvSpPr>
          <p:cNvPr id="22" name="Shape 20"/>
          <p:cNvSpPr/>
          <p:nvPr/>
        </p:nvSpPr>
        <p:spPr>
          <a:xfrm>
            <a:off x="9067800" y="2867025"/>
            <a:ext cx="2286000" cy="38100"/>
          </a:xfrm>
          <a:custGeom>
            <a:avLst/>
            <a:gdLst/>
            <a:ahLst/>
            <a:cxnLst/>
            <a:rect l="l" t="t" r="r" b="b"/>
            <a:pathLst>
              <a:path w="2286000" h="38100">
                <a:moveTo>
                  <a:pt x="0" y="38100"/>
                </a:moveTo>
                <a:quadBezTo>
                  <a:pt x="1143000" y="0"/>
                  <a:pt x="2286000" y="28575"/>
                </a:quadBezTo>
              </a:path>
            </a:pathLst>
          </a:custGeom>
          <a:noFill/>
          <a:ln w="47625">
            <a:solidFill>
              <a:srgbClr val="E9C46A">
                <a:alpha val="95000"/>
              </a:srgbClr>
            </a:solidFill>
            <a:prstDash val="solid"/>
          </a:ln>
        </p:spPr>
      </p:sp>
      <p:sp>
        <p:nvSpPr>
          <p:cNvPr id="23" name="Shape 21"/>
          <p:cNvSpPr/>
          <p:nvPr/>
        </p:nvSpPr>
        <p:spPr>
          <a:xfrm>
            <a:off x="9124950" y="2916555"/>
            <a:ext cx="2190750" cy="17145"/>
          </a:xfrm>
          <a:custGeom>
            <a:avLst/>
            <a:gdLst/>
            <a:ahLst/>
            <a:cxnLst/>
            <a:rect l="l" t="t" r="r" b="b"/>
            <a:pathLst>
              <a:path w="2190750" h="17145">
                <a:moveTo>
                  <a:pt x="0" y="17145"/>
                </a:moveTo>
                <a:lnTo>
                  <a:pt x="90488" y="15240"/>
                </a:lnTo>
                <a:lnTo>
                  <a:pt x="133350" y="14288"/>
                </a:lnTo>
                <a:moveTo>
                  <a:pt x="190500" y="12383"/>
                </a:moveTo>
                <a:lnTo>
                  <a:pt x="271463" y="10478"/>
                </a:lnTo>
                <a:lnTo>
                  <a:pt x="362903" y="8573"/>
                </a:lnTo>
                <a:lnTo>
                  <a:pt x="453390" y="7620"/>
                </a:lnTo>
                <a:lnTo>
                  <a:pt x="476250" y="6667"/>
                </a:lnTo>
                <a:moveTo>
                  <a:pt x="523875" y="5715"/>
                </a:moveTo>
                <a:lnTo>
                  <a:pt x="543878" y="5715"/>
                </a:lnTo>
                <a:lnTo>
                  <a:pt x="635318" y="4763"/>
                </a:lnTo>
                <a:lnTo>
                  <a:pt x="657225" y="3810"/>
                </a:lnTo>
                <a:moveTo>
                  <a:pt x="714375" y="3810"/>
                </a:moveTo>
                <a:lnTo>
                  <a:pt x="725805" y="3810"/>
                </a:lnTo>
                <a:lnTo>
                  <a:pt x="817245" y="2858"/>
                </a:lnTo>
                <a:lnTo>
                  <a:pt x="907732" y="1905"/>
                </a:lnTo>
                <a:lnTo>
                  <a:pt x="999173" y="953"/>
                </a:lnTo>
                <a:lnTo>
                  <a:pt x="1000125" y="953"/>
                </a:lnTo>
                <a:moveTo>
                  <a:pt x="1047750" y="953"/>
                </a:moveTo>
                <a:lnTo>
                  <a:pt x="1090613" y="953"/>
                </a:lnTo>
                <a:lnTo>
                  <a:pt x="1181100" y="0"/>
                </a:lnTo>
                <a:moveTo>
                  <a:pt x="1238250" y="0"/>
                </a:moveTo>
                <a:lnTo>
                  <a:pt x="1273493" y="0"/>
                </a:lnTo>
                <a:lnTo>
                  <a:pt x="1364932" y="0"/>
                </a:lnTo>
                <a:lnTo>
                  <a:pt x="1456373" y="0"/>
                </a:lnTo>
                <a:lnTo>
                  <a:pt x="1524000" y="0"/>
                </a:lnTo>
                <a:moveTo>
                  <a:pt x="1571625" y="953"/>
                </a:moveTo>
                <a:lnTo>
                  <a:pt x="1639252" y="953"/>
                </a:lnTo>
                <a:lnTo>
                  <a:pt x="1704975" y="1905"/>
                </a:lnTo>
                <a:moveTo>
                  <a:pt x="1762125" y="1905"/>
                </a:moveTo>
                <a:lnTo>
                  <a:pt x="1823085" y="2858"/>
                </a:lnTo>
                <a:lnTo>
                  <a:pt x="1914525" y="3810"/>
                </a:lnTo>
                <a:lnTo>
                  <a:pt x="2006918" y="4763"/>
                </a:lnTo>
                <a:lnTo>
                  <a:pt x="2047875" y="5715"/>
                </a:lnTo>
                <a:moveTo>
                  <a:pt x="2095500" y="5715"/>
                </a:moveTo>
                <a:lnTo>
                  <a:pt x="2098357" y="5715"/>
                </a:lnTo>
                <a:lnTo>
                  <a:pt x="2190750" y="7620"/>
                </a:lnTo>
              </a:path>
            </a:pathLst>
          </a:custGeom>
          <a:noFill/>
          <a:ln w="23813">
            <a:solidFill>
              <a:srgbClr val="E9C46A">
                <a:alpha val="50000"/>
              </a:srgbClr>
            </a:solidFill>
            <a:prstDash val="solid"/>
          </a:ln>
        </p:spPr>
      </p:sp>
      <p:sp>
        <p:nvSpPr>
          <p:cNvPr id="24" name="Shape 22"/>
          <p:cNvSpPr/>
          <p:nvPr/>
        </p:nvSpPr>
        <p:spPr>
          <a:xfrm>
            <a:off x="3581400" y="2971800"/>
            <a:ext cx="2743200" cy="190500"/>
          </a:xfrm>
          <a:custGeom>
            <a:avLst/>
            <a:gdLst/>
            <a:ahLst/>
            <a:cxnLst/>
            <a:rect l="l" t="t" r="r" b="b"/>
            <a:pathLst>
              <a:path w="2743200" h="190500">
                <a:moveTo>
                  <a:pt x="0" y="0"/>
                </a:moveTo>
                <a:quadBezTo>
                  <a:pt x="0" y="95250"/>
                  <a:pt x="114300" y="95250"/>
                </a:quadBezTo>
                <a:lnTo>
                  <a:pt x="1276350" y="95250"/>
                </a:lnTo>
                <a:quadBezTo>
                  <a:pt x="1371600" y="95250"/>
                  <a:pt x="1371600" y="190500"/>
                </a:quadBezTo>
                <a:quadBezTo>
                  <a:pt x="1371600" y="95250"/>
                  <a:pt x="1466850" y="95250"/>
                </a:quadBezTo>
                <a:lnTo>
                  <a:pt x="2628900" y="95250"/>
                </a:lnTo>
                <a:quadBezTo>
                  <a:pt x="2743200" y="95250"/>
                  <a:pt x="2743200" y="0"/>
                </a:quadBezTo>
              </a:path>
            </a:pathLst>
          </a:custGeom>
          <a:noFill/>
          <a:ln w="19050">
            <a:solidFill>
              <a:srgbClr val="A9BCAF"/>
            </a:solidFill>
            <a:prstDash val="solid"/>
          </a:ln>
        </p:spPr>
      </p:sp>
      <p:sp>
        <p:nvSpPr>
          <p:cNvPr id="25" name="Text 23"/>
          <p:cNvSpPr/>
          <p:nvPr/>
        </p:nvSpPr>
        <p:spPr>
          <a:xfrm>
            <a:off x="0" y="3367748"/>
            <a:ext cx="9906000" cy="171450"/>
          </a:xfrm>
          <a:prstGeom prst="rect">
            <a:avLst/>
          </a:prstGeom>
          <a:noFill/>
          <a:ln/>
        </p:spPr>
        <p:txBody>
          <a:bodyPr wrap="none" lIns="0" tIns="0" rIns="0" bIns="0" rtlCol="0" anchor="t"/>
          <a:lstStyle/>
          <a:p>
            <a:pPr algn="ctr" indent="0" marL="0">
              <a:buNone/>
            </a:pPr>
            <a:r>
              <a:rPr lang="en-US" sz="1125" dirty="0">
                <a:solidFill>
                  <a:srgbClr val="A9BCAF"/>
                </a:solidFill>
                <a:latin typeface="Microsoft YaHei" pitchFamily="34" charset="0"/>
                <a:ea typeface="Microsoft YaHei" pitchFamily="34" charset="-122"/>
                <a:cs typeface="Microsoft YaHei" pitchFamily="34" charset="-120"/>
              </a:rPr>
              <a:t>收入额 − 6 万 − 各项扣除</a:t>
            </a:r>
            <a:endParaRPr lang="en-US" sz="1125" dirty="0">
              <a:latin typeface="Microsoft YaHei" pitchFamily="34" charset="0"/>
              <a:ea typeface="Microsoft YaHei" pitchFamily="34" charset="-122"/>
              <a:cs typeface="Microsoft YaHei" pitchFamily="34" charset="-120"/>
            </a:endParaRPr>
          </a:p>
        </p:txBody>
      </p:sp>
      <p:sp>
        <p:nvSpPr>
          <p:cNvPr id="26" name="Text 24"/>
          <p:cNvSpPr/>
          <p:nvPr/>
        </p:nvSpPr>
        <p:spPr>
          <a:xfrm>
            <a:off x="0" y="3605873"/>
            <a:ext cx="9906000" cy="171450"/>
          </a:xfrm>
          <a:prstGeom prst="rect">
            <a:avLst/>
          </a:prstGeom>
          <a:noFill/>
          <a:ln/>
        </p:spPr>
        <p:txBody>
          <a:bodyPr wrap="none" lIns="0" tIns="0" rIns="0" bIns="0" rtlCol="0" anchor="t"/>
          <a:lstStyle/>
          <a:p>
            <a:pPr algn="ctr" indent="0" marL="0">
              <a:buNone/>
            </a:pPr>
            <a:r>
              <a:rPr lang="en-US" sz="1125" dirty="0">
                <a:solidFill>
                  <a:srgbClr val="A9BCAF"/>
                </a:solidFill>
                <a:latin typeface="Microsoft YaHei" pitchFamily="34" charset="0"/>
                <a:ea typeface="Microsoft YaHei" pitchFamily="34" charset="-122"/>
                <a:cs typeface="Microsoft YaHei" pitchFamily="34" charset="-120"/>
              </a:rPr>
              <a:t>第 6 到 8 页</a:t>
            </a:r>
            <a:endParaRPr lang="en-US" sz="1125" dirty="0">
              <a:latin typeface="Microsoft YaHei" pitchFamily="34" charset="0"/>
              <a:ea typeface="Microsoft YaHei" pitchFamily="34" charset="-122"/>
              <a:cs typeface="Microsoft YaHei" pitchFamily="34" charset="-120"/>
            </a:endParaRPr>
          </a:p>
        </p:txBody>
      </p:sp>
      <p:sp>
        <p:nvSpPr>
          <p:cNvPr id="27" name="Shape 25"/>
          <p:cNvSpPr/>
          <p:nvPr/>
        </p:nvSpPr>
        <p:spPr>
          <a:xfrm>
            <a:off x="7239000" y="2971800"/>
            <a:ext cx="914400" cy="190500"/>
          </a:xfrm>
          <a:custGeom>
            <a:avLst/>
            <a:gdLst/>
            <a:ahLst/>
            <a:cxnLst/>
            <a:rect l="l" t="t" r="r" b="b"/>
            <a:pathLst>
              <a:path w="914400" h="190500">
                <a:moveTo>
                  <a:pt x="0" y="0"/>
                </a:moveTo>
                <a:quadBezTo>
                  <a:pt x="0" y="95250"/>
                  <a:pt x="114300" y="95250"/>
                </a:quadBezTo>
                <a:lnTo>
                  <a:pt x="361950" y="95250"/>
                </a:lnTo>
                <a:quadBezTo>
                  <a:pt x="457200" y="95250"/>
                  <a:pt x="457200" y="190500"/>
                </a:quadBezTo>
                <a:quadBezTo>
                  <a:pt x="457200" y="95250"/>
                  <a:pt x="552450" y="95250"/>
                </a:quadBezTo>
                <a:lnTo>
                  <a:pt x="800100" y="95250"/>
                </a:lnTo>
                <a:quadBezTo>
                  <a:pt x="914400" y="95250"/>
                  <a:pt x="914400" y="0"/>
                </a:quadBezTo>
              </a:path>
            </a:pathLst>
          </a:custGeom>
          <a:noFill/>
          <a:ln w="19050">
            <a:solidFill>
              <a:srgbClr val="A9BCAF"/>
            </a:solidFill>
            <a:prstDash val="solid"/>
          </a:ln>
        </p:spPr>
      </p:sp>
      <p:sp>
        <p:nvSpPr>
          <p:cNvPr id="28" name="Text 26"/>
          <p:cNvSpPr/>
          <p:nvPr/>
        </p:nvSpPr>
        <p:spPr>
          <a:xfrm>
            <a:off x="3200400" y="3367748"/>
            <a:ext cx="8991600" cy="171450"/>
          </a:xfrm>
          <a:prstGeom prst="rect">
            <a:avLst/>
          </a:prstGeom>
          <a:noFill/>
          <a:ln/>
        </p:spPr>
        <p:txBody>
          <a:bodyPr wrap="none" lIns="0" tIns="0" rIns="0" bIns="0" rtlCol="0" anchor="t"/>
          <a:lstStyle/>
          <a:p>
            <a:pPr algn="ctr" indent="0" marL="0">
              <a:buNone/>
            </a:pPr>
            <a:r>
              <a:rPr lang="en-US" sz="1125" dirty="0">
                <a:solidFill>
                  <a:srgbClr val="A9BCAF"/>
                </a:solidFill>
                <a:latin typeface="Microsoft YaHei" pitchFamily="34" charset="0"/>
                <a:ea typeface="Microsoft YaHei" pitchFamily="34" charset="-122"/>
                <a:cs typeface="Microsoft YaHei" pitchFamily="34" charset="-120"/>
              </a:rPr>
              <a:t>查税率表</a:t>
            </a:r>
            <a:endParaRPr lang="en-US" sz="1125" dirty="0">
              <a:latin typeface="Microsoft YaHei" pitchFamily="34" charset="0"/>
              <a:ea typeface="Microsoft YaHei" pitchFamily="34" charset="-122"/>
              <a:cs typeface="Microsoft YaHei" pitchFamily="34" charset="-120"/>
            </a:endParaRPr>
          </a:p>
        </p:txBody>
      </p:sp>
      <p:sp>
        <p:nvSpPr>
          <p:cNvPr id="29" name="Text 27"/>
          <p:cNvSpPr/>
          <p:nvPr/>
        </p:nvSpPr>
        <p:spPr>
          <a:xfrm>
            <a:off x="3200400" y="3605873"/>
            <a:ext cx="8991600" cy="171450"/>
          </a:xfrm>
          <a:prstGeom prst="rect">
            <a:avLst/>
          </a:prstGeom>
          <a:noFill/>
          <a:ln/>
        </p:spPr>
        <p:txBody>
          <a:bodyPr wrap="none" lIns="0" tIns="0" rIns="0" bIns="0" rtlCol="0" anchor="t"/>
          <a:lstStyle/>
          <a:p>
            <a:pPr algn="ctr" indent="0" marL="0">
              <a:buNone/>
            </a:pPr>
            <a:r>
              <a:rPr lang="en-US" sz="1125" dirty="0">
                <a:solidFill>
                  <a:srgbClr val="A9BCAF"/>
                </a:solidFill>
                <a:latin typeface="Microsoft YaHei" pitchFamily="34" charset="0"/>
                <a:ea typeface="Microsoft YaHei" pitchFamily="34" charset="-122"/>
                <a:cs typeface="Microsoft YaHei" pitchFamily="34" charset="-120"/>
              </a:rPr>
              <a:t>第 9 页</a:t>
            </a:r>
            <a:endParaRPr lang="en-US" sz="1125" dirty="0">
              <a:latin typeface="Microsoft YaHei" pitchFamily="34" charset="0"/>
              <a:ea typeface="Microsoft YaHei" pitchFamily="34" charset="-122"/>
              <a:cs typeface="Microsoft YaHei" pitchFamily="34" charset="-120"/>
            </a:endParaRPr>
          </a:p>
        </p:txBody>
      </p:sp>
      <p:sp>
        <p:nvSpPr>
          <p:cNvPr id="30" name="Shape 28"/>
          <p:cNvSpPr/>
          <p:nvPr/>
        </p:nvSpPr>
        <p:spPr>
          <a:xfrm>
            <a:off x="9067800" y="2971800"/>
            <a:ext cx="2286000" cy="190500"/>
          </a:xfrm>
          <a:custGeom>
            <a:avLst/>
            <a:gdLst/>
            <a:ahLst/>
            <a:cxnLst/>
            <a:rect l="l" t="t" r="r" b="b"/>
            <a:pathLst>
              <a:path w="2286000" h="190500">
                <a:moveTo>
                  <a:pt x="0" y="0"/>
                </a:moveTo>
                <a:quadBezTo>
                  <a:pt x="0" y="95250"/>
                  <a:pt x="114300" y="95250"/>
                </a:quadBezTo>
                <a:lnTo>
                  <a:pt x="1047750" y="95250"/>
                </a:lnTo>
                <a:quadBezTo>
                  <a:pt x="1143000" y="95250"/>
                  <a:pt x="1143000" y="190500"/>
                </a:quadBezTo>
                <a:quadBezTo>
                  <a:pt x="1143000" y="95250"/>
                  <a:pt x="1238250" y="95250"/>
                </a:quadBezTo>
                <a:lnTo>
                  <a:pt x="2171700" y="95250"/>
                </a:lnTo>
                <a:quadBezTo>
                  <a:pt x="2286000" y="95250"/>
                  <a:pt x="2286000" y="0"/>
                </a:quadBezTo>
              </a:path>
            </a:pathLst>
          </a:custGeom>
          <a:noFill/>
          <a:ln w="19050">
            <a:solidFill>
              <a:srgbClr val="A9BCAF"/>
            </a:solidFill>
            <a:prstDash val="solid"/>
          </a:ln>
        </p:spPr>
      </p:sp>
      <p:sp>
        <p:nvSpPr>
          <p:cNvPr id="31" name="Text 29"/>
          <p:cNvSpPr/>
          <p:nvPr/>
        </p:nvSpPr>
        <p:spPr>
          <a:xfrm>
            <a:off x="8229600" y="3367748"/>
            <a:ext cx="3962400" cy="171450"/>
          </a:xfrm>
          <a:prstGeom prst="rect">
            <a:avLst/>
          </a:prstGeom>
          <a:noFill/>
          <a:ln/>
        </p:spPr>
        <p:txBody>
          <a:bodyPr wrap="none" lIns="0" tIns="0" rIns="0" bIns="0" rtlCol="0" anchor="t"/>
          <a:lstStyle/>
          <a:p>
            <a:pPr algn="ctr" indent="0" marL="0">
              <a:buNone/>
            </a:pPr>
            <a:r>
              <a:rPr lang="en-US" sz="1125" dirty="0">
                <a:solidFill>
                  <a:srgbClr val="A9BCAF"/>
                </a:solidFill>
                <a:latin typeface="Microsoft YaHei" pitchFamily="34" charset="0"/>
                <a:ea typeface="Microsoft YaHei" pitchFamily="34" charset="-122"/>
                <a:cs typeface="Microsoft YaHei" pitchFamily="34" charset="-120"/>
              </a:rPr>
              <a:t>跟税率配套</a:t>
            </a:r>
            <a:endParaRPr lang="en-US" sz="1125" dirty="0">
              <a:latin typeface="Microsoft YaHei" pitchFamily="34" charset="0"/>
              <a:ea typeface="Microsoft YaHei" pitchFamily="34" charset="-122"/>
              <a:cs typeface="Microsoft YaHei" pitchFamily="34" charset="-120"/>
            </a:endParaRPr>
          </a:p>
        </p:txBody>
      </p:sp>
      <p:sp>
        <p:nvSpPr>
          <p:cNvPr id="32" name="Text 30"/>
          <p:cNvSpPr/>
          <p:nvPr/>
        </p:nvSpPr>
        <p:spPr>
          <a:xfrm>
            <a:off x="8229600" y="3605873"/>
            <a:ext cx="3962400" cy="171450"/>
          </a:xfrm>
          <a:prstGeom prst="rect">
            <a:avLst/>
          </a:prstGeom>
          <a:noFill/>
          <a:ln/>
        </p:spPr>
        <p:txBody>
          <a:bodyPr wrap="none" lIns="0" tIns="0" rIns="0" bIns="0" rtlCol="0" anchor="t"/>
          <a:lstStyle/>
          <a:p>
            <a:pPr algn="ctr" indent="0" marL="0">
              <a:buNone/>
            </a:pPr>
            <a:r>
              <a:rPr lang="en-US" sz="1125" dirty="0">
                <a:solidFill>
                  <a:srgbClr val="A9BCAF"/>
                </a:solidFill>
                <a:latin typeface="Microsoft YaHei" pitchFamily="34" charset="0"/>
                <a:ea typeface="Microsoft YaHei" pitchFamily="34" charset="-122"/>
                <a:cs typeface="Microsoft YaHei" pitchFamily="34" charset="-120"/>
              </a:rPr>
              <a:t>算起来省事</a:t>
            </a:r>
            <a:endParaRPr lang="en-US" sz="1125" dirty="0">
              <a:latin typeface="Microsoft YaHei" pitchFamily="34" charset="0"/>
              <a:ea typeface="Microsoft YaHei" pitchFamily="34" charset="-122"/>
              <a:cs typeface="Microsoft YaHei" pitchFamily="34" charset="-120"/>
            </a:endParaRPr>
          </a:p>
        </p:txBody>
      </p:sp>
      <p:sp>
        <p:nvSpPr>
          <p:cNvPr id="33" name="Text 31"/>
          <p:cNvSpPr/>
          <p:nvPr/>
        </p:nvSpPr>
        <p:spPr>
          <a:xfrm>
            <a:off x="609600" y="6157127"/>
            <a:ext cx="11582400" cy="125730"/>
          </a:xfrm>
          <a:prstGeom prst="rect">
            <a:avLst/>
          </a:prstGeom>
          <a:noFill/>
          <a:ln/>
        </p:spPr>
        <p:txBody>
          <a:bodyPr wrap="none" lIns="0" tIns="0" rIns="0" bIns="0" rtlCol="0" anchor="t"/>
          <a:lstStyle/>
          <a:p>
            <a:pPr algn="l" indent="0" marL="0">
              <a:buNone/>
            </a:pPr>
            <a:r>
              <a:rPr lang="en-US" sz="825" dirty="0">
                <a:solidFill>
                  <a:srgbClr val="829388"/>
                </a:solidFill>
                <a:latin typeface="Microsoft YaHei" pitchFamily="34" charset="0"/>
                <a:ea typeface="Microsoft YaHei" pitchFamily="34" charset="-122"/>
                <a:cs typeface="Microsoft YaHei" pitchFamily="34" charset="-120"/>
              </a:rPr>
              <a:t>来源：国家税务总局令第 57 号第三条，个人所得税法附税率表一</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C2823"/>
          </a:solidFill>
          <a:ln/>
        </p:spPr>
      </p:sp>
      <p:sp>
        <p:nvSpPr>
          <p:cNvPr id="3" name="Shape 1"/>
          <p:cNvSpPr/>
          <p:nvPr/>
        </p:nvSpPr>
        <p:spPr>
          <a:xfrm>
            <a:off x="95250" y="95250"/>
            <a:ext cx="12001500" cy="6667500"/>
          </a:xfrm>
          <a:prstGeom prst="rect">
            <a:avLst/>
          </a:prstGeom>
          <a:noFill/>
          <a:ln w="19050">
            <a:solidFill>
              <a:srgbClr val="5A4632"/>
            </a:solidFill>
            <a:prstDash val="solid"/>
          </a:ln>
        </p:spPr>
      </p:sp>
      <p:sp>
        <p:nvSpPr>
          <p:cNvPr id="4" name="Shape 2"/>
          <p:cNvSpPr/>
          <p:nvPr/>
        </p:nvSpPr>
        <p:spPr>
          <a:xfrm>
            <a:off x="95250" y="6515100"/>
            <a:ext cx="12001500" cy="247650"/>
          </a:xfrm>
          <a:prstGeom prst="rect">
            <a:avLst/>
          </a:prstGeom>
          <a:solidFill>
            <a:srgbClr val="5A4632"/>
          </a:solidFill>
          <a:ln/>
        </p:spPr>
      </p:sp>
      <p:sp>
        <p:nvSpPr>
          <p:cNvPr id="5" name="Shape 3"/>
          <p:cNvSpPr/>
          <p:nvPr/>
        </p:nvSpPr>
        <p:spPr>
          <a:xfrm>
            <a:off x="95250" y="6515100"/>
            <a:ext cx="12001500" cy="28575"/>
          </a:xfrm>
          <a:prstGeom prst="rect">
            <a:avLst/>
          </a:prstGeom>
          <a:solidFill>
            <a:srgbClr val="6F5944"/>
          </a:solidFill>
          <a:ln/>
        </p:spPr>
      </p:sp>
      <p:sp>
        <p:nvSpPr>
          <p:cNvPr id="6" name="Shape 4"/>
          <p:cNvSpPr/>
          <p:nvPr/>
        </p:nvSpPr>
        <p:spPr>
          <a:xfrm>
            <a:off x="10668000" y="6572250"/>
            <a:ext cx="419100" cy="85725"/>
          </a:xfrm>
          <a:prstGeom prst="roundRect">
            <a:avLst>
              <a:gd name="adj" fmla="val 33333"/>
            </a:avLst>
          </a:prstGeom>
          <a:solidFill>
            <a:srgbClr val="EFF3EC">
              <a:alpha val="92000"/>
            </a:srgbClr>
          </a:solidFill>
          <a:ln/>
        </p:spPr>
      </p:sp>
      <p:sp>
        <p:nvSpPr>
          <p:cNvPr id="7" name="Shape 5"/>
          <p:cNvSpPr/>
          <p:nvPr/>
        </p:nvSpPr>
        <p:spPr>
          <a:xfrm>
            <a:off x="11201400" y="6581775"/>
            <a:ext cx="285750" cy="76200"/>
          </a:xfrm>
          <a:prstGeom prst="roundRect">
            <a:avLst>
              <a:gd name="adj" fmla="val 37500"/>
            </a:avLst>
          </a:prstGeom>
          <a:solidFill>
            <a:srgbClr val="E9C46A">
              <a:alpha val="90000"/>
            </a:srgbClr>
          </a:solidFill>
          <a:ln/>
        </p:spPr>
      </p:sp>
      <p:sp>
        <p:nvSpPr>
          <p:cNvPr id="8" name="Shape 6"/>
          <p:cNvSpPr/>
          <p:nvPr/>
        </p:nvSpPr>
        <p:spPr>
          <a:xfrm>
            <a:off x="762000" y="6591300"/>
            <a:ext cx="666750" cy="114300"/>
          </a:xfrm>
          <a:prstGeom prst="roundRect">
            <a:avLst>
              <a:gd name="adj" fmla="val 16667"/>
            </a:avLst>
          </a:prstGeom>
          <a:solidFill>
            <a:srgbClr val="3B3A36"/>
          </a:solidFill>
          <a:ln/>
        </p:spPr>
      </p:sp>
      <p:sp>
        <p:nvSpPr>
          <p:cNvPr id="9" name="Shape 7"/>
          <p:cNvSpPr/>
          <p:nvPr/>
        </p:nvSpPr>
        <p:spPr>
          <a:xfrm>
            <a:off x="762000" y="6591300"/>
            <a:ext cx="666750" cy="38100"/>
          </a:xfrm>
          <a:prstGeom prst="roundRect">
            <a:avLst>
              <a:gd name="adj" fmla="val 25000"/>
            </a:avLst>
          </a:prstGeom>
          <a:solidFill>
            <a:srgbClr val="8B795F"/>
          </a:solidFill>
          <a:ln/>
        </p:spPr>
      </p:sp>
      <p:sp>
        <p:nvSpPr>
          <p:cNvPr id="10" name="Text 8"/>
          <p:cNvSpPr/>
          <p:nvPr/>
        </p:nvSpPr>
        <p:spPr>
          <a:xfrm>
            <a:off x="1619250" y="6594915"/>
            <a:ext cx="10572750" cy="114300"/>
          </a:xfrm>
          <a:prstGeom prst="rect">
            <a:avLst/>
          </a:prstGeom>
          <a:noFill/>
          <a:ln/>
        </p:spPr>
        <p:txBody>
          <a:bodyPr wrap="none" lIns="0" tIns="0" rIns="0" bIns="0" rtlCol="0" anchor="t"/>
          <a:lstStyle/>
          <a:p>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青</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年</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夜</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校</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 </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 </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一</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节</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课</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学</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会</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个</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税</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年</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度</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汇</a:t>
            </a:r>
            <a:pPr algn="l" indent="0" marL="0">
              <a:buNone/>
            </a:pPr>
            <a:r>
              <a:rPr lang="en-US" sz="750" dirty="0">
                <a:solidFill>
                  <a:srgbClr val="C8B89D"/>
                </a:solidFill>
                <a:latin typeface="Microsoft YaHei" pitchFamily="34" charset="0"/>
                <a:ea typeface="Microsoft YaHei" pitchFamily="34" charset="-122"/>
                <a:cs typeface="Microsoft YaHei" pitchFamily="34" charset="-120"/>
              </a:rPr>
              <a:t>算</a:t>
            </a:r>
            <a:endParaRPr lang="en-US" sz="750" dirty="0">
              <a:latin typeface="Microsoft YaHei" pitchFamily="34" charset="0"/>
              <a:ea typeface="Microsoft YaHei" pitchFamily="34" charset="-122"/>
              <a:cs typeface="Microsoft YaHei" pitchFamily="34" charset="-120"/>
            </a:endParaRPr>
          </a:p>
        </p:txBody>
      </p:sp>
      <p:sp>
        <p:nvSpPr>
          <p:cNvPr id="11" name="pptwise-slidenum-s0004"/>
          <p:cNvSpPr/>
          <p:nvPr/>
        </p:nvSpPr>
        <p:spPr>
          <a:xfrm>
            <a:off x="0" y="309714"/>
            <a:ext cx="11328383" cy="171450"/>
          </a:xfrm>
          <a:prstGeom prst="rect">
            <a:avLst/>
          </a:prstGeom>
          <a:noFill/>
          <a:ln/>
        </p:spPr>
        <p:txBody>
          <a:bodyPr wrap="none" lIns="0" tIns="0" rIns="0" bIns="0" rtlCol="0" anchor="t"/>
          <a:lstStyle/>
          <a:p>
            <a:pPr algn="r" indent="0" marL="0">
              <a:buNone/>
            </a:pPr>
            <a:fld id="{B6F15528-21DE-4FAA-801E-634DDDAF4B2B}" type="slidenum">
              <a:rPr lang="en-US" sz="1125" dirty="0">
                <a:solidFill>
                  <a:srgbClr val="A9BCAF"/>
                </a:solidFill>
                <a:latin typeface="Times New Roman" pitchFamily="34" charset="0"/>
                <a:ea typeface="SimSun" pitchFamily="34" charset="-122"/>
                <a:cs typeface="Times New Roman" pitchFamily="34" charset="-120"/>
              </a:rPr>
              <a:t>5</a:t>
            </a:fld>
            <a:endParaRPr lang="en-US" sz="1125" dirty="0">
              <a:latin typeface="Times New Roman" pitchFamily="34" charset="0"/>
              <a:ea typeface="SimSun" pitchFamily="34" charset="-122"/>
              <a:cs typeface="Times New Roman" pitchFamily="34" charset="-120"/>
            </a:endParaRPr>
          </a:p>
        </p:txBody>
      </p:sp>
      <p:sp>
        <p:nvSpPr>
          <p:cNvPr id="12" name="Text 10"/>
          <p:cNvSpPr/>
          <p:nvPr/>
        </p:nvSpPr>
        <p:spPr>
          <a:xfrm>
            <a:off x="11328383" y="309714"/>
            <a:ext cx="863617" cy="171450"/>
          </a:xfrm>
          <a:prstGeom prst="rect">
            <a:avLst/>
          </a:prstGeom>
          <a:noFill/>
          <a:ln/>
        </p:spPr>
        <p:txBody>
          <a:bodyPr wrap="none" lIns="0" tIns="0" rIns="0" bIns="0" rtlCol="0" anchor="t"/>
          <a:lstStyle/>
          <a:p>
            <a:pPr algn="l" indent="0" marL="0">
              <a:buNone/>
            </a:pPr>
            <a:r>
              <a:rPr lang="en-US" sz="1125" dirty="0">
                <a:solidFill>
                  <a:srgbClr val="A9BCAF"/>
                </a:solidFill>
                <a:latin typeface="Times New Roman" pitchFamily="34" charset="0"/>
                <a:ea typeface="SimSun" pitchFamily="34" charset="-122"/>
                <a:cs typeface="Times New Roman" pitchFamily="34" charset="-120"/>
              </a:rPr>
              <a:t> / 18</a:t>
            </a:r>
            <a:endParaRPr lang="en-US" sz="1125" dirty="0">
              <a:latin typeface="Times New Roman" pitchFamily="34" charset="0"/>
              <a:ea typeface="SimSun" pitchFamily="34" charset="-122"/>
              <a:cs typeface="Times New Roman" pitchFamily="34" charset="-120"/>
            </a:endParaRPr>
          </a:p>
        </p:txBody>
      </p:sp>
      <p:sp>
        <p:nvSpPr>
          <p:cNvPr id="13" name="Text 11"/>
          <p:cNvSpPr/>
          <p:nvPr/>
        </p:nvSpPr>
        <p:spPr>
          <a:xfrm>
            <a:off x="609600" y="337714"/>
            <a:ext cx="11582400" cy="137160"/>
          </a:xfrm>
          <a:prstGeom prst="rect">
            <a:avLst/>
          </a:prstGeom>
          <a:noFill/>
          <a:ln/>
        </p:spPr>
        <p:txBody>
          <a:bodyPr wrap="none" lIns="0" tIns="0" rIns="0" bIns="0" rtlCol="0" anchor="t"/>
          <a:lstStyle/>
          <a:p>
            <a:pPr algn="l" indent="0" marL="0">
              <a:buNone/>
            </a:pPr>
            <a:r>
              <a:rPr lang="en-US" sz="900" spc="225" kern="0" dirty="0">
                <a:solidFill>
                  <a:srgbClr val="A9BCAF"/>
                </a:solidFill>
                <a:latin typeface="Microsoft YaHei" pitchFamily="34" charset="0"/>
                <a:ea typeface="Microsoft YaHei" pitchFamily="34" charset="-122"/>
                <a:cs typeface="Microsoft YaHei" pitchFamily="34" charset="-120"/>
              </a:rPr>
              <a:t>三</a:t>
            </a:r>
            <a:pPr algn="l" indent="0" marL="0">
              <a:buNone/>
            </a:pPr>
            <a:r>
              <a:rPr lang="en-US" sz="900" spc="225" kern="0" dirty="0">
                <a:solidFill>
                  <a:srgbClr val="A9BCAF"/>
                </a:solidFill>
                <a:latin typeface="Microsoft YaHei" pitchFamily="34" charset="0"/>
                <a:ea typeface="Microsoft YaHei" pitchFamily="34" charset="-122"/>
                <a:cs typeface="Microsoft YaHei" pitchFamily="34" charset="-120"/>
              </a:rPr>
              <a:t>　</a:t>
            </a:r>
            <a:pPr algn="l" indent="0" marL="0">
              <a:buNone/>
            </a:pPr>
            <a:r>
              <a:rPr lang="en-US" sz="900" spc="225" kern="0" dirty="0">
                <a:solidFill>
                  <a:srgbClr val="A9BCAF"/>
                </a:solidFill>
                <a:latin typeface="Microsoft YaHei" pitchFamily="34" charset="0"/>
                <a:ea typeface="Microsoft YaHei" pitchFamily="34" charset="-122"/>
                <a:cs typeface="Microsoft YaHei" pitchFamily="34" charset="-120"/>
              </a:rPr>
              <a:t>去</a:t>
            </a:r>
            <a:pPr algn="l" indent="0" marL="0">
              <a:buNone/>
            </a:pPr>
            <a:r>
              <a:rPr lang="en-US" sz="900" dirty="0">
                <a:solidFill>
                  <a:srgbClr val="A9BCAF"/>
                </a:solidFill>
                <a:latin typeface="Microsoft YaHei" pitchFamily="34" charset="0"/>
                <a:ea typeface="Microsoft YaHei" pitchFamily="34" charset="-122"/>
                <a:cs typeface="Microsoft YaHei" pitchFamily="34" charset="-120"/>
              </a:rPr>
              <a:t>办</a:t>
            </a:r>
            <a:endParaRPr lang="en-US" sz="900" dirty="0">
              <a:latin typeface="Microsoft YaHei" pitchFamily="34" charset="0"/>
              <a:ea typeface="Microsoft YaHei" pitchFamily="34" charset="-122"/>
              <a:cs typeface="Microsoft YaHei" pitchFamily="34" charset="-120"/>
            </a:endParaRPr>
          </a:p>
        </p:txBody>
      </p:sp>
      <p:sp>
        <p:nvSpPr>
          <p:cNvPr id="14" name="Text 12"/>
          <p:cNvSpPr/>
          <p:nvPr/>
        </p:nvSpPr>
        <p:spPr>
          <a:xfrm>
            <a:off x="609600" y="935063"/>
            <a:ext cx="11582400" cy="388620"/>
          </a:xfrm>
          <a:prstGeom prst="rect">
            <a:avLst/>
          </a:prstGeom>
          <a:noFill/>
          <a:ln/>
        </p:spPr>
        <p:txBody>
          <a:bodyPr wrap="none" lIns="0" tIns="0" rIns="0" bIns="0" rtlCol="0" anchor="t"/>
          <a:lstStyle/>
          <a:p>
            <a:pPr algn="l" indent="0" marL="0">
              <a:buNone/>
            </a:pPr>
            <a:r>
              <a:rPr lang="en-US" sz="2550" dirty="0">
                <a:solidFill>
                  <a:srgbClr val="EFF3EC"/>
                </a:solidFill>
                <a:latin typeface="Times New Roman" pitchFamily="34" charset="0"/>
                <a:ea typeface="SimSun" pitchFamily="34" charset="-122"/>
                <a:cs typeface="Times New Roman" pitchFamily="34" charset="-120"/>
              </a:rPr>
              <a:t>想退税就得自己办，补税不多的可以不办</a:t>
            </a:r>
            <a:endParaRPr lang="en-US" sz="2550" dirty="0">
              <a:latin typeface="Times New Roman" pitchFamily="34" charset="0"/>
              <a:ea typeface="SimSun" pitchFamily="34" charset="-122"/>
              <a:cs typeface="Times New Roman" pitchFamily="34" charset="-120"/>
            </a:endParaRPr>
          </a:p>
        </p:txBody>
      </p:sp>
      <p:sp>
        <p:nvSpPr>
          <p:cNvPr id="15" name="Text 13"/>
          <p:cNvSpPr/>
          <p:nvPr/>
        </p:nvSpPr>
        <p:spPr>
          <a:xfrm>
            <a:off x="609600" y="3170162"/>
            <a:ext cx="11582400" cy="274320"/>
          </a:xfrm>
          <a:prstGeom prst="rect">
            <a:avLst/>
          </a:prstGeom>
          <a:noFill/>
          <a:ln/>
        </p:spPr>
        <p:txBody>
          <a:bodyPr wrap="none" lIns="0" tIns="0" rIns="0" bIns="0" rtlCol="0" anchor="t"/>
          <a:lstStyle/>
          <a:p>
            <a:pPr algn="l" indent="0" marL="0">
              <a:buNone/>
            </a:pPr>
            <a:r>
              <a:rPr lang="en-US" sz="1800" dirty="0">
                <a:solidFill>
                  <a:srgbClr val="EFF3EC"/>
                </a:solidFill>
                <a:latin typeface="Times New Roman" pitchFamily="34" charset="0"/>
                <a:ea typeface="SimSun" pitchFamily="34" charset="-122"/>
                <a:cs typeface="Times New Roman" pitchFamily="34" charset="-120"/>
              </a:rPr>
              <a:t>算下来是哪一种？</a:t>
            </a:r>
            <a:endParaRPr lang="en-US" sz="1800" dirty="0">
              <a:latin typeface="Times New Roman" pitchFamily="34" charset="0"/>
              <a:ea typeface="SimSun" pitchFamily="34" charset="-122"/>
              <a:cs typeface="Times New Roman" pitchFamily="34" charset="-120"/>
            </a:endParaRPr>
          </a:p>
        </p:txBody>
      </p:sp>
      <p:sp>
        <p:nvSpPr>
          <p:cNvPr id="16" name="Shape 14"/>
          <p:cNvSpPr/>
          <p:nvPr/>
        </p:nvSpPr>
        <p:spPr>
          <a:xfrm>
            <a:off x="2667000" y="3295650"/>
            <a:ext cx="476250" cy="0"/>
          </a:xfrm>
          <a:prstGeom prst="line">
            <a:avLst/>
          </a:prstGeom>
          <a:noFill/>
          <a:ln w="19050">
            <a:solidFill>
              <a:srgbClr val="EFF3EC"/>
            </a:solidFill>
            <a:prstDash val="solid"/>
          </a:ln>
        </p:spPr>
      </p:sp>
      <p:sp>
        <p:nvSpPr>
          <p:cNvPr id="17" name="Shape 15"/>
          <p:cNvSpPr/>
          <p:nvPr/>
        </p:nvSpPr>
        <p:spPr>
          <a:xfrm>
            <a:off x="3143250" y="2381250"/>
            <a:ext cx="0" cy="1905000"/>
          </a:xfrm>
          <a:prstGeom prst="line">
            <a:avLst/>
          </a:prstGeom>
          <a:noFill/>
          <a:ln w="19050">
            <a:solidFill>
              <a:srgbClr val="EFF3EC"/>
            </a:solidFill>
            <a:prstDash val="solid"/>
          </a:ln>
        </p:spPr>
      </p:sp>
      <p:sp>
        <p:nvSpPr>
          <p:cNvPr id="18" name="Shape 16"/>
          <p:cNvSpPr/>
          <p:nvPr/>
        </p:nvSpPr>
        <p:spPr>
          <a:xfrm>
            <a:off x="3143250" y="2381250"/>
            <a:ext cx="381000" cy="0"/>
          </a:xfrm>
          <a:prstGeom prst="line">
            <a:avLst/>
          </a:prstGeom>
          <a:noFill/>
          <a:ln w="19050">
            <a:solidFill>
              <a:srgbClr val="EFF3EC"/>
            </a:solidFill>
            <a:prstDash val="solid"/>
          </a:ln>
        </p:spPr>
      </p:sp>
      <p:sp>
        <p:nvSpPr>
          <p:cNvPr id="19" name="Text 17"/>
          <p:cNvSpPr/>
          <p:nvPr/>
        </p:nvSpPr>
        <p:spPr>
          <a:xfrm>
            <a:off x="3619500" y="2245582"/>
            <a:ext cx="8572500" cy="251460"/>
          </a:xfrm>
          <a:prstGeom prst="rect">
            <a:avLst/>
          </a:prstGeom>
          <a:noFill/>
          <a:ln/>
        </p:spPr>
        <p:txBody>
          <a:bodyPr wrap="none" lIns="0" tIns="0" rIns="0" bIns="0" rtlCol="0" anchor="t"/>
          <a:lstStyle/>
          <a:p>
            <a:pPr algn="l" indent="0" marL="0">
              <a:buNone/>
            </a:pPr>
            <a:r>
              <a:rPr lang="en-US" sz="1650" dirty="0">
                <a:solidFill>
                  <a:srgbClr val="EFF3EC"/>
                </a:solidFill>
                <a:latin typeface="Times New Roman" pitchFamily="34" charset="0"/>
                <a:ea typeface="SimSun" pitchFamily="34" charset="-122"/>
                <a:cs typeface="Times New Roman" pitchFamily="34" charset="-120"/>
              </a:rPr>
              <a:t>多交了</a:t>
            </a:r>
            <a:endParaRPr lang="en-US" sz="1650" dirty="0">
              <a:latin typeface="Times New Roman" pitchFamily="34" charset="0"/>
              <a:ea typeface="SimSun" pitchFamily="34" charset="-122"/>
              <a:cs typeface="Times New Roman" pitchFamily="34" charset="-120"/>
            </a:endParaRPr>
          </a:p>
        </p:txBody>
      </p:sp>
      <p:sp>
        <p:nvSpPr>
          <p:cNvPr id="20" name="Text 18"/>
          <p:cNvSpPr/>
          <p:nvPr/>
        </p:nvSpPr>
        <p:spPr>
          <a:xfrm>
            <a:off x="3619500" y="2566925"/>
            <a:ext cx="8572500" cy="148590"/>
          </a:xfrm>
          <a:prstGeom prst="rect">
            <a:avLst/>
          </a:prstGeom>
          <a:noFill/>
          <a:ln/>
        </p:spPr>
        <p:txBody>
          <a:bodyPr wrap="none" lIns="0" tIns="0" rIns="0" bIns="0" rtlCol="0" anchor="t"/>
          <a:lstStyle/>
          <a:p>
            <a:pPr algn="l" indent="0" marL="0">
              <a:buNone/>
            </a:pPr>
            <a:r>
              <a:rPr lang="en-US" sz="975" dirty="0">
                <a:solidFill>
                  <a:srgbClr val="A9BCAF"/>
                </a:solidFill>
                <a:latin typeface="Microsoft YaHei" pitchFamily="34" charset="0"/>
                <a:ea typeface="Microsoft YaHei" pitchFamily="34" charset="-122"/>
                <a:cs typeface="Microsoft YaHei" pitchFamily="34" charset="-120"/>
              </a:rPr>
              <a:t>应退税</a:t>
            </a:r>
            <a:endParaRPr lang="en-US" sz="975" dirty="0">
              <a:latin typeface="Microsoft YaHei" pitchFamily="34" charset="0"/>
              <a:ea typeface="Microsoft YaHei" pitchFamily="34" charset="-122"/>
              <a:cs typeface="Microsoft YaHei" pitchFamily="34" charset="-120"/>
            </a:endParaRPr>
          </a:p>
        </p:txBody>
      </p:sp>
      <p:sp>
        <p:nvSpPr>
          <p:cNvPr id="21" name="Shape 19"/>
          <p:cNvSpPr/>
          <p:nvPr/>
        </p:nvSpPr>
        <p:spPr>
          <a:xfrm>
            <a:off x="4667250" y="2381250"/>
            <a:ext cx="476250" cy="0"/>
          </a:xfrm>
          <a:prstGeom prst="line">
            <a:avLst/>
          </a:prstGeom>
          <a:noFill/>
          <a:ln w="19050">
            <a:solidFill>
              <a:srgbClr val="EFF3EC"/>
            </a:solidFill>
            <a:prstDash val="solid"/>
          </a:ln>
        </p:spPr>
      </p:sp>
      <p:sp>
        <p:nvSpPr>
          <p:cNvPr id="22" name="Shape 20"/>
          <p:cNvSpPr/>
          <p:nvPr/>
        </p:nvSpPr>
        <p:spPr>
          <a:xfrm>
            <a:off x="5143500" y="1905000"/>
            <a:ext cx="0" cy="952500"/>
          </a:xfrm>
          <a:prstGeom prst="line">
            <a:avLst/>
          </a:prstGeom>
          <a:noFill/>
          <a:ln w="19050">
            <a:solidFill>
              <a:srgbClr val="EFF3EC"/>
            </a:solidFill>
            <a:prstDash val="solid"/>
          </a:ln>
        </p:spPr>
      </p:sp>
      <p:sp>
        <p:nvSpPr>
          <p:cNvPr id="23" name="Shape 21"/>
          <p:cNvSpPr/>
          <p:nvPr/>
        </p:nvSpPr>
        <p:spPr>
          <a:xfrm>
            <a:off x="5143500" y="1905000"/>
            <a:ext cx="1524000" cy="0"/>
          </a:xfrm>
          <a:prstGeom prst="line">
            <a:avLst/>
          </a:prstGeom>
          <a:noFill/>
          <a:ln w="19050">
            <a:solidFill>
              <a:srgbClr val="EFF3EC"/>
            </a:solidFill>
            <a:prstDash val="solid"/>
          </a:ln>
        </p:spPr>
      </p:sp>
      <p:sp>
        <p:nvSpPr>
          <p:cNvPr id="24" name="Text 22"/>
          <p:cNvSpPr/>
          <p:nvPr/>
        </p:nvSpPr>
        <p:spPr>
          <a:xfrm>
            <a:off x="5276850" y="1709675"/>
            <a:ext cx="6915150" cy="148590"/>
          </a:xfrm>
          <a:prstGeom prst="rect">
            <a:avLst/>
          </a:prstGeom>
          <a:noFill/>
          <a:ln/>
        </p:spPr>
        <p:txBody>
          <a:bodyPr wrap="none" lIns="0" tIns="0" rIns="0" bIns="0" rtlCol="0" anchor="t"/>
          <a:lstStyle/>
          <a:p>
            <a:pPr algn="l" indent="0" marL="0">
              <a:buNone/>
            </a:pPr>
            <a:r>
              <a:rPr lang="en-US" sz="975" dirty="0">
                <a:solidFill>
                  <a:srgbClr val="A9BCAF"/>
                </a:solidFill>
                <a:latin typeface="Microsoft YaHei" pitchFamily="34" charset="0"/>
                <a:ea typeface="Microsoft YaHei" pitchFamily="34" charset="-122"/>
                <a:cs typeface="Microsoft YaHei" pitchFamily="34" charset="-120"/>
              </a:rPr>
              <a:t>想拿回来</a:t>
            </a:r>
            <a:endParaRPr lang="en-US" sz="975" dirty="0">
              <a:latin typeface="Microsoft YaHei" pitchFamily="34" charset="0"/>
              <a:ea typeface="Microsoft YaHei" pitchFamily="34" charset="-122"/>
              <a:cs typeface="Microsoft YaHei" pitchFamily="34" charset="-120"/>
            </a:endParaRPr>
          </a:p>
        </p:txBody>
      </p:sp>
      <p:sp>
        <p:nvSpPr>
          <p:cNvPr id="25" name="Text 23"/>
          <p:cNvSpPr/>
          <p:nvPr/>
        </p:nvSpPr>
        <p:spPr>
          <a:xfrm>
            <a:off x="6819900" y="1769332"/>
            <a:ext cx="5372100" cy="251460"/>
          </a:xfrm>
          <a:prstGeom prst="rect">
            <a:avLst/>
          </a:prstGeom>
          <a:noFill/>
          <a:ln/>
        </p:spPr>
        <p:txBody>
          <a:bodyPr wrap="none" lIns="0" tIns="0" rIns="0" bIns="0" rtlCol="0" anchor="t"/>
          <a:lstStyle/>
          <a:p>
            <a:pPr algn="l" indent="0" marL="0">
              <a:buNone/>
            </a:pPr>
            <a:r>
              <a:rPr lang="en-US" sz="1650" dirty="0">
                <a:solidFill>
                  <a:srgbClr val="E9C46A"/>
                </a:solidFill>
                <a:latin typeface="Times New Roman" pitchFamily="34" charset="0"/>
                <a:ea typeface="SimSun" pitchFamily="34" charset="-122"/>
                <a:cs typeface="Times New Roman" pitchFamily="34" charset="-120"/>
              </a:rPr>
              <a:t>要办</a:t>
            </a:r>
            <a:endParaRPr lang="en-US" sz="1650" dirty="0">
              <a:latin typeface="Times New Roman" pitchFamily="34" charset="0"/>
              <a:ea typeface="SimSun" pitchFamily="34" charset="-122"/>
              <a:cs typeface="Times New Roman" pitchFamily="34" charset="-120"/>
            </a:endParaRPr>
          </a:p>
        </p:txBody>
      </p:sp>
      <p:sp>
        <p:nvSpPr>
          <p:cNvPr id="26" name="Text 24"/>
          <p:cNvSpPr/>
          <p:nvPr/>
        </p:nvSpPr>
        <p:spPr>
          <a:xfrm>
            <a:off x="6819900" y="2166875"/>
            <a:ext cx="5372100" cy="148590"/>
          </a:xfrm>
          <a:prstGeom prst="rect">
            <a:avLst/>
          </a:prstGeom>
          <a:noFill/>
          <a:ln/>
        </p:spPr>
        <p:txBody>
          <a:bodyPr wrap="none" lIns="0" tIns="0" rIns="0" bIns="0" rtlCol="0" anchor="t"/>
          <a:lstStyle/>
          <a:p>
            <a:pPr algn="l" indent="0" marL="0">
              <a:buNone/>
            </a:pPr>
            <a:r>
              <a:rPr lang="en-US" sz="975" dirty="0">
                <a:solidFill>
                  <a:srgbClr val="A9BCAF"/>
                </a:solidFill>
                <a:latin typeface="Microsoft YaHei" pitchFamily="34" charset="0"/>
                <a:ea typeface="Microsoft YaHei" pitchFamily="34" charset="-122"/>
                <a:cs typeface="Microsoft YaHei" pitchFamily="34" charset="-120"/>
              </a:rPr>
              <a:t>不申请，就不会退</a:t>
            </a:r>
            <a:endParaRPr lang="en-US" sz="975" dirty="0">
              <a:latin typeface="Microsoft YaHei" pitchFamily="34" charset="0"/>
              <a:ea typeface="Microsoft YaHei" pitchFamily="34" charset="-122"/>
              <a:cs typeface="Microsoft YaHei" pitchFamily="34" charset="-120"/>
            </a:endParaRPr>
          </a:p>
        </p:txBody>
      </p:sp>
      <p:sp>
        <p:nvSpPr>
          <p:cNvPr id="27" name="Shape 25"/>
          <p:cNvSpPr/>
          <p:nvPr/>
        </p:nvSpPr>
        <p:spPr>
          <a:xfrm>
            <a:off x="6649403" y="1731645"/>
            <a:ext cx="874395" cy="346710"/>
          </a:xfrm>
          <a:custGeom>
            <a:avLst/>
            <a:gdLst/>
            <a:ahLst/>
            <a:cxnLst/>
            <a:rect l="l" t="t" r="r" b="b"/>
            <a:pathLst>
              <a:path w="874395" h="346710">
                <a:moveTo>
                  <a:pt x="874395" y="142875"/>
                </a:moveTo>
                <a:lnTo>
                  <a:pt x="873442" y="158115"/>
                </a:lnTo>
                <a:lnTo>
                  <a:pt x="869632" y="173355"/>
                </a:lnTo>
                <a:lnTo>
                  <a:pt x="862013" y="187642"/>
                </a:lnTo>
                <a:lnTo>
                  <a:pt x="852488" y="202882"/>
                </a:lnTo>
                <a:lnTo>
                  <a:pt x="838200" y="218122"/>
                </a:lnTo>
                <a:lnTo>
                  <a:pt x="822007" y="232410"/>
                </a:lnTo>
                <a:lnTo>
                  <a:pt x="802005" y="246697"/>
                </a:lnTo>
                <a:lnTo>
                  <a:pt x="780097" y="260032"/>
                </a:lnTo>
                <a:lnTo>
                  <a:pt x="754380" y="272415"/>
                </a:lnTo>
                <a:lnTo>
                  <a:pt x="727710" y="284797"/>
                </a:lnTo>
                <a:lnTo>
                  <a:pt x="697230" y="296227"/>
                </a:lnTo>
                <a:lnTo>
                  <a:pt x="665797" y="305752"/>
                </a:lnTo>
                <a:lnTo>
                  <a:pt x="632460" y="315277"/>
                </a:lnTo>
                <a:lnTo>
                  <a:pt x="598170" y="323850"/>
                </a:lnTo>
                <a:lnTo>
                  <a:pt x="561975" y="330517"/>
                </a:lnTo>
                <a:lnTo>
                  <a:pt x="524828" y="336232"/>
                </a:lnTo>
                <a:lnTo>
                  <a:pt x="487680" y="340995"/>
                </a:lnTo>
                <a:lnTo>
                  <a:pt x="449580" y="344805"/>
                </a:lnTo>
                <a:lnTo>
                  <a:pt x="411480" y="346710"/>
                </a:lnTo>
                <a:lnTo>
                  <a:pt x="379095" y="346710"/>
                </a:lnTo>
                <a:moveTo>
                  <a:pt x="340995" y="346710"/>
                </a:moveTo>
                <a:lnTo>
                  <a:pt x="335280" y="346710"/>
                </a:lnTo>
                <a:lnTo>
                  <a:pt x="299085" y="344805"/>
                </a:lnTo>
                <a:lnTo>
                  <a:pt x="262890" y="340995"/>
                </a:lnTo>
                <a:lnTo>
                  <a:pt x="228600" y="337185"/>
                </a:lnTo>
                <a:lnTo>
                  <a:pt x="196215" y="330517"/>
                </a:lnTo>
                <a:lnTo>
                  <a:pt x="165735" y="323850"/>
                </a:lnTo>
                <a:lnTo>
                  <a:pt x="136207" y="316230"/>
                </a:lnTo>
                <a:lnTo>
                  <a:pt x="110490" y="306705"/>
                </a:lnTo>
                <a:lnTo>
                  <a:pt x="85725" y="296227"/>
                </a:lnTo>
                <a:lnTo>
                  <a:pt x="64770" y="285750"/>
                </a:lnTo>
                <a:moveTo>
                  <a:pt x="40957" y="269557"/>
                </a:moveTo>
                <a:lnTo>
                  <a:pt x="30480" y="260985"/>
                </a:lnTo>
                <a:lnTo>
                  <a:pt x="18097" y="246697"/>
                </a:lnTo>
                <a:lnTo>
                  <a:pt x="8572" y="233362"/>
                </a:lnTo>
                <a:lnTo>
                  <a:pt x="2857" y="219075"/>
                </a:lnTo>
                <a:lnTo>
                  <a:pt x="0" y="203835"/>
                </a:lnTo>
                <a:lnTo>
                  <a:pt x="953" y="188595"/>
                </a:lnTo>
                <a:lnTo>
                  <a:pt x="4763" y="173355"/>
                </a:lnTo>
                <a:lnTo>
                  <a:pt x="12382" y="159067"/>
                </a:lnTo>
                <a:lnTo>
                  <a:pt x="21907" y="143827"/>
                </a:lnTo>
                <a:lnTo>
                  <a:pt x="36195" y="128588"/>
                </a:lnTo>
                <a:lnTo>
                  <a:pt x="52388" y="114300"/>
                </a:lnTo>
                <a:lnTo>
                  <a:pt x="72390" y="100013"/>
                </a:lnTo>
                <a:lnTo>
                  <a:pt x="94297" y="86677"/>
                </a:lnTo>
                <a:lnTo>
                  <a:pt x="120015" y="74295"/>
                </a:lnTo>
                <a:lnTo>
                  <a:pt x="146685" y="61912"/>
                </a:lnTo>
                <a:lnTo>
                  <a:pt x="177165" y="50482"/>
                </a:lnTo>
                <a:lnTo>
                  <a:pt x="208597" y="40957"/>
                </a:lnTo>
                <a:lnTo>
                  <a:pt x="241935" y="31432"/>
                </a:lnTo>
                <a:lnTo>
                  <a:pt x="276225" y="22860"/>
                </a:lnTo>
                <a:lnTo>
                  <a:pt x="312420" y="16192"/>
                </a:lnTo>
                <a:lnTo>
                  <a:pt x="349567" y="10477"/>
                </a:lnTo>
                <a:lnTo>
                  <a:pt x="386715" y="5715"/>
                </a:lnTo>
                <a:lnTo>
                  <a:pt x="415290" y="2857"/>
                </a:lnTo>
                <a:moveTo>
                  <a:pt x="453390" y="952"/>
                </a:moveTo>
                <a:lnTo>
                  <a:pt x="462915" y="0"/>
                </a:lnTo>
                <a:lnTo>
                  <a:pt x="501015" y="0"/>
                </a:lnTo>
                <a:lnTo>
                  <a:pt x="539115" y="0"/>
                </a:lnTo>
                <a:lnTo>
                  <a:pt x="575310" y="1905"/>
                </a:lnTo>
                <a:lnTo>
                  <a:pt x="611505" y="5715"/>
                </a:lnTo>
                <a:lnTo>
                  <a:pt x="645795" y="9525"/>
                </a:lnTo>
                <a:lnTo>
                  <a:pt x="678180" y="16192"/>
                </a:lnTo>
                <a:lnTo>
                  <a:pt x="708660" y="22860"/>
                </a:lnTo>
                <a:lnTo>
                  <a:pt x="736282" y="30480"/>
                </a:lnTo>
                <a:moveTo>
                  <a:pt x="762953" y="40005"/>
                </a:moveTo>
                <a:lnTo>
                  <a:pt x="763905" y="40005"/>
                </a:lnTo>
                <a:lnTo>
                  <a:pt x="788670" y="50482"/>
                </a:lnTo>
                <a:lnTo>
                  <a:pt x="809625" y="60960"/>
                </a:lnTo>
                <a:lnTo>
                  <a:pt x="828675" y="73342"/>
                </a:lnTo>
                <a:lnTo>
                  <a:pt x="843915" y="85725"/>
                </a:lnTo>
                <a:lnTo>
                  <a:pt x="856297" y="100013"/>
                </a:lnTo>
                <a:lnTo>
                  <a:pt x="865822" y="113347"/>
                </a:lnTo>
                <a:lnTo>
                  <a:pt x="871538" y="127635"/>
                </a:lnTo>
                <a:lnTo>
                  <a:pt x="874395" y="142875"/>
                </a:lnTo>
              </a:path>
            </a:pathLst>
          </a:custGeom>
          <a:noFill/>
          <a:ln w="24765">
            <a:solidFill>
              <a:srgbClr val="E9C46A"/>
            </a:solidFill>
            <a:prstDash val="solid"/>
          </a:ln>
        </p:spPr>
      </p:sp>
      <p:sp>
        <p:nvSpPr>
          <p:cNvPr id="28" name="Shape 26"/>
          <p:cNvSpPr/>
          <p:nvPr/>
        </p:nvSpPr>
        <p:spPr>
          <a:xfrm>
            <a:off x="5143500" y="2857500"/>
            <a:ext cx="1524000" cy="0"/>
          </a:xfrm>
          <a:prstGeom prst="line">
            <a:avLst/>
          </a:prstGeom>
          <a:noFill/>
          <a:ln w="19050">
            <a:solidFill>
              <a:srgbClr val="EFF3EC"/>
            </a:solidFill>
            <a:prstDash val="solid"/>
          </a:ln>
        </p:spPr>
      </p:sp>
      <p:sp>
        <p:nvSpPr>
          <p:cNvPr id="29" name="Text 27"/>
          <p:cNvSpPr/>
          <p:nvPr/>
        </p:nvSpPr>
        <p:spPr>
          <a:xfrm>
            <a:off x="5276850" y="2662175"/>
            <a:ext cx="6915150" cy="148590"/>
          </a:xfrm>
          <a:prstGeom prst="rect">
            <a:avLst/>
          </a:prstGeom>
          <a:noFill/>
          <a:ln/>
        </p:spPr>
        <p:txBody>
          <a:bodyPr wrap="none" lIns="0" tIns="0" rIns="0" bIns="0" rtlCol="0" anchor="t"/>
          <a:lstStyle/>
          <a:p>
            <a:pPr algn="l" indent="0" marL="0">
              <a:buNone/>
            </a:pPr>
            <a:r>
              <a:rPr lang="en-US" sz="975" dirty="0">
                <a:solidFill>
                  <a:srgbClr val="A9BCAF"/>
                </a:solidFill>
                <a:latin typeface="Microsoft YaHei" pitchFamily="34" charset="0"/>
                <a:ea typeface="Microsoft YaHei" pitchFamily="34" charset="-122"/>
                <a:cs typeface="Microsoft YaHei" pitchFamily="34" charset="-120"/>
              </a:rPr>
              <a:t>不申请</a:t>
            </a:r>
            <a:endParaRPr lang="en-US" sz="975" dirty="0">
              <a:latin typeface="Microsoft YaHei" pitchFamily="34" charset="0"/>
              <a:ea typeface="Microsoft YaHei" pitchFamily="34" charset="-122"/>
              <a:cs typeface="Microsoft YaHei" pitchFamily="34" charset="-120"/>
            </a:endParaRPr>
          </a:p>
        </p:txBody>
      </p:sp>
      <p:sp>
        <p:nvSpPr>
          <p:cNvPr id="30" name="Text 28"/>
          <p:cNvSpPr/>
          <p:nvPr/>
        </p:nvSpPr>
        <p:spPr>
          <a:xfrm>
            <a:off x="6819900" y="2721832"/>
            <a:ext cx="5372100" cy="251460"/>
          </a:xfrm>
          <a:prstGeom prst="rect">
            <a:avLst/>
          </a:prstGeom>
          <a:noFill/>
          <a:ln/>
        </p:spPr>
        <p:txBody>
          <a:bodyPr wrap="none" lIns="0" tIns="0" rIns="0" bIns="0" rtlCol="0" anchor="t"/>
          <a:lstStyle/>
          <a:p>
            <a:pPr algn="l" indent="0" marL="0">
              <a:buNone/>
            </a:pPr>
            <a:r>
              <a:rPr lang="en-US" sz="1650" dirty="0">
                <a:solidFill>
                  <a:srgbClr val="EFF3EC"/>
                </a:solidFill>
                <a:latin typeface="Times New Roman" pitchFamily="34" charset="0"/>
                <a:ea typeface="SimSun" pitchFamily="34" charset="-122"/>
                <a:cs typeface="Times New Roman" pitchFamily="34" charset="-120"/>
              </a:rPr>
              <a:t>可以不办</a:t>
            </a:r>
            <a:endParaRPr lang="en-US" sz="1650" dirty="0">
              <a:latin typeface="Times New Roman" pitchFamily="34" charset="0"/>
              <a:ea typeface="SimSun" pitchFamily="34" charset="-122"/>
              <a:cs typeface="Times New Roman" pitchFamily="34" charset="-120"/>
            </a:endParaRPr>
          </a:p>
        </p:txBody>
      </p:sp>
      <p:sp>
        <p:nvSpPr>
          <p:cNvPr id="31" name="Text 29"/>
          <p:cNvSpPr/>
          <p:nvPr/>
        </p:nvSpPr>
        <p:spPr>
          <a:xfrm>
            <a:off x="6819900" y="3043175"/>
            <a:ext cx="5372100" cy="148590"/>
          </a:xfrm>
          <a:prstGeom prst="rect">
            <a:avLst/>
          </a:prstGeom>
          <a:noFill/>
          <a:ln/>
        </p:spPr>
        <p:txBody>
          <a:bodyPr wrap="none" lIns="0" tIns="0" rIns="0" bIns="0" rtlCol="0" anchor="t"/>
          <a:lstStyle/>
          <a:p>
            <a:pPr algn="l" indent="0" marL="0">
              <a:buNone/>
            </a:pPr>
            <a:r>
              <a:rPr lang="en-US" sz="975" dirty="0">
                <a:solidFill>
                  <a:srgbClr val="A9BCAF"/>
                </a:solidFill>
                <a:latin typeface="Microsoft YaHei" pitchFamily="34" charset="0"/>
                <a:ea typeface="Microsoft YaHei" pitchFamily="34" charset="-122"/>
                <a:cs typeface="Microsoft YaHei" pitchFamily="34" charset="-120"/>
              </a:rPr>
              <a:t>等于放弃这笔退税</a:t>
            </a:r>
            <a:endParaRPr lang="en-US" sz="975" dirty="0">
              <a:latin typeface="Microsoft YaHei" pitchFamily="34" charset="0"/>
              <a:ea typeface="Microsoft YaHei" pitchFamily="34" charset="-122"/>
              <a:cs typeface="Microsoft YaHei" pitchFamily="34" charset="-120"/>
            </a:endParaRPr>
          </a:p>
        </p:txBody>
      </p:sp>
      <p:sp>
        <p:nvSpPr>
          <p:cNvPr id="32" name="Shape 30"/>
          <p:cNvSpPr/>
          <p:nvPr/>
        </p:nvSpPr>
        <p:spPr>
          <a:xfrm>
            <a:off x="3143250" y="4286250"/>
            <a:ext cx="381000" cy="0"/>
          </a:xfrm>
          <a:prstGeom prst="line">
            <a:avLst/>
          </a:prstGeom>
          <a:noFill/>
          <a:ln w="19050">
            <a:solidFill>
              <a:srgbClr val="EFF3EC"/>
            </a:solidFill>
            <a:prstDash val="solid"/>
          </a:ln>
        </p:spPr>
      </p:sp>
      <p:sp>
        <p:nvSpPr>
          <p:cNvPr id="33" name="Text 31"/>
          <p:cNvSpPr/>
          <p:nvPr/>
        </p:nvSpPr>
        <p:spPr>
          <a:xfrm>
            <a:off x="3619500" y="4150582"/>
            <a:ext cx="8572500" cy="251460"/>
          </a:xfrm>
          <a:prstGeom prst="rect">
            <a:avLst/>
          </a:prstGeom>
          <a:noFill/>
          <a:ln/>
        </p:spPr>
        <p:txBody>
          <a:bodyPr wrap="none" lIns="0" tIns="0" rIns="0" bIns="0" rtlCol="0" anchor="t"/>
          <a:lstStyle/>
          <a:p>
            <a:pPr algn="l" indent="0" marL="0">
              <a:buNone/>
            </a:pPr>
            <a:r>
              <a:rPr lang="en-US" sz="1650" dirty="0">
                <a:solidFill>
                  <a:srgbClr val="EFF3EC"/>
                </a:solidFill>
                <a:latin typeface="Times New Roman" pitchFamily="34" charset="0"/>
                <a:ea typeface="SimSun" pitchFamily="34" charset="-122"/>
                <a:cs typeface="Times New Roman" pitchFamily="34" charset="-120"/>
              </a:rPr>
              <a:t>少交了</a:t>
            </a:r>
            <a:endParaRPr lang="en-US" sz="1650" dirty="0">
              <a:latin typeface="Times New Roman" pitchFamily="34" charset="0"/>
              <a:ea typeface="SimSun" pitchFamily="34" charset="-122"/>
              <a:cs typeface="Times New Roman" pitchFamily="34" charset="-120"/>
            </a:endParaRPr>
          </a:p>
        </p:txBody>
      </p:sp>
      <p:sp>
        <p:nvSpPr>
          <p:cNvPr id="34" name="Text 32"/>
          <p:cNvSpPr/>
          <p:nvPr/>
        </p:nvSpPr>
        <p:spPr>
          <a:xfrm>
            <a:off x="3619500" y="4471925"/>
            <a:ext cx="8572500" cy="148590"/>
          </a:xfrm>
          <a:prstGeom prst="rect">
            <a:avLst/>
          </a:prstGeom>
          <a:noFill/>
          <a:ln/>
        </p:spPr>
        <p:txBody>
          <a:bodyPr wrap="none" lIns="0" tIns="0" rIns="0" bIns="0" rtlCol="0" anchor="t"/>
          <a:lstStyle/>
          <a:p>
            <a:pPr algn="l" indent="0" marL="0">
              <a:buNone/>
            </a:pPr>
            <a:r>
              <a:rPr lang="en-US" sz="975" dirty="0">
                <a:solidFill>
                  <a:srgbClr val="A9BCAF"/>
                </a:solidFill>
                <a:latin typeface="Microsoft YaHei" pitchFamily="34" charset="0"/>
                <a:ea typeface="Microsoft YaHei" pitchFamily="34" charset="-122"/>
                <a:cs typeface="Microsoft YaHei" pitchFamily="34" charset="-120"/>
              </a:rPr>
              <a:t>应补税</a:t>
            </a:r>
            <a:endParaRPr lang="en-US" sz="975" dirty="0">
              <a:latin typeface="Microsoft YaHei" pitchFamily="34" charset="0"/>
              <a:ea typeface="Microsoft YaHei" pitchFamily="34" charset="-122"/>
              <a:cs typeface="Microsoft YaHei" pitchFamily="34" charset="-120"/>
            </a:endParaRPr>
          </a:p>
        </p:txBody>
      </p:sp>
      <p:sp>
        <p:nvSpPr>
          <p:cNvPr id="35" name="Shape 33"/>
          <p:cNvSpPr/>
          <p:nvPr/>
        </p:nvSpPr>
        <p:spPr>
          <a:xfrm>
            <a:off x="4667250" y="4286250"/>
            <a:ext cx="952500" cy="0"/>
          </a:xfrm>
          <a:prstGeom prst="line">
            <a:avLst/>
          </a:prstGeom>
          <a:noFill/>
          <a:ln w="19050">
            <a:solidFill>
              <a:srgbClr val="EFF3EC"/>
            </a:solidFill>
            <a:prstDash val="solid"/>
          </a:ln>
        </p:spPr>
      </p:sp>
      <p:sp>
        <p:nvSpPr>
          <p:cNvPr id="36" name="Shape 34"/>
          <p:cNvSpPr/>
          <p:nvPr/>
        </p:nvSpPr>
        <p:spPr>
          <a:xfrm>
            <a:off x="5619750" y="3810000"/>
            <a:ext cx="0" cy="952500"/>
          </a:xfrm>
          <a:prstGeom prst="line">
            <a:avLst/>
          </a:prstGeom>
          <a:noFill/>
          <a:ln w="19050">
            <a:solidFill>
              <a:srgbClr val="EFF3EC"/>
            </a:solidFill>
            <a:prstDash val="solid"/>
          </a:ln>
        </p:spPr>
      </p:sp>
      <p:sp>
        <p:nvSpPr>
          <p:cNvPr id="37" name="Shape 35"/>
          <p:cNvSpPr/>
          <p:nvPr/>
        </p:nvSpPr>
        <p:spPr>
          <a:xfrm>
            <a:off x="5619750" y="3810000"/>
            <a:ext cx="1047750" cy="0"/>
          </a:xfrm>
          <a:prstGeom prst="line">
            <a:avLst/>
          </a:prstGeom>
          <a:noFill/>
          <a:ln w="19050">
            <a:solidFill>
              <a:srgbClr val="EFF3EC"/>
            </a:solidFill>
            <a:prstDash val="solid"/>
          </a:ln>
        </p:spPr>
      </p:sp>
      <p:sp>
        <p:nvSpPr>
          <p:cNvPr id="38" name="Text 36"/>
          <p:cNvSpPr/>
          <p:nvPr/>
        </p:nvSpPr>
        <p:spPr>
          <a:xfrm>
            <a:off x="5753100" y="3614675"/>
            <a:ext cx="6438900" cy="148590"/>
          </a:xfrm>
          <a:prstGeom prst="rect">
            <a:avLst/>
          </a:prstGeom>
          <a:noFill/>
          <a:ln/>
        </p:spPr>
        <p:txBody>
          <a:bodyPr wrap="none" lIns="0" tIns="0" rIns="0" bIns="0" rtlCol="0" anchor="t"/>
          <a:lstStyle/>
          <a:p>
            <a:pPr algn="l" indent="0" marL="0">
              <a:buNone/>
            </a:pPr>
            <a:r>
              <a:rPr lang="en-US" sz="975" dirty="0">
                <a:solidFill>
                  <a:srgbClr val="A9BCAF"/>
                </a:solidFill>
                <a:latin typeface="Microsoft YaHei" pitchFamily="34" charset="0"/>
                <a:ea typeface="Microsoft YaHei" pitchFamily="34" charset="-122"/>
                <a:cs typeface="Microsoft YaHei" pitchFamily="34" charset="-120"/>
              </a:rPr>
              <a:t>补得不多</a:t>
            </a:r>
            <a:endParaRPr lang="en-US" sz="975" dirty="0">
              <a:latin typeface="Microsoft YaHei" pitchFamily="34" charset="0"/>
              <a:ea typeface="Microsoft YaHei" pitchFamily="34" charset="-122"/>
              <a:cs typeface="Microsoft YaHei" pitchFamily="34" charset="-120"/>
            </a:endParaRPr>
          </a:p>
        </p:txBody>
      </p:sp>
      <p:sp>
        <p:nvSpPr>
          <p:cNvPr id="39" name="Text 37"/>
          <p:cNvSpPr/>
          <p:nvPr/>
        </p:nvSpPr>
        <p:spPr>
          <a:xfrm>
            <a:off x="6819900" y="3674332"/>
            <a:ext cx="5372100" cy="251460"/>
          </a:xfrm>
          <a:prstGeom prst="rect">
            <a:avLst/>
          </a:prstGeom>
          <a:noFill/>
          <a:ln/>
        </p:spPr>
        <p:txBody>
          <a:bodyPr wrap="none" lIns="0" tIns="0" rIns="0" bIns="0" rtlCol="0" anchor="t"/>
          <a:lstStyle/>
          <a:p>
            <a:pPr algn="l" indent="0" marL="0">
              <a:buNone/>
            </a:pPr>
            <a:r>
              <a:rPr lang="en-US" sz="1650" dirty="0">
                <a:solidFill>
                  <a:srgbClr val="EFF3EC"/>
                </a:solidFill>
                <a:latin typeface="Times New Roman" pitchFamily="34" charset="0"/>
                <a:ea typeface="SimSun" pitchFamily="34" charset="-122"/>
                <a:cs typeface="Times New Roman" pitchFamily="34" charset="-120"/>
              </a:rPr>
              <a:t>可以不办</a:t>
            </a:r>
            <a:endParaRPr lang="en-US" sz="1650" dirty="0">
              <a:latin typeface="Times New Roman" pitchFamily="34" charset="0"/>
              <a:ea typeface="SimSun" pitchFamily="34" charset="-122"/>
              <a:cs typeface="Times New Roman" pitchFamily="34" charset="-120"/>
            </a:endParaRPr>
          </a:p>
        </p:txBody>
      </p:sp>
      <p:sp>
        <p:nvSpPr>
          <p:cNvPr id="40" name="Text 38"/>
          <p:cNvSpPr/>
          <p:nvPr/>
        </p:nvSpPr>
        <p:spPr>
          <a:xfrm>
            <a:off x="6819900" y="3995675"/>
            <a:ext cx="5372100" cy="148590"/>
          </a:xfrm>
          <a:prstGeom prst="rect">
            <a:avLst/>
          </a:prstGeom>
          <a:noFill/>
          <a:ln/>
        </p:spPr>
        <p:txBody>
          <a:bodyPr wrap="none" lIns="0" tIns="0" rIns="0" bIns="0" rtlCol="0" anchor="t"/>
          <a:lstStyle/>
          <a:p>
            <a:pPr algn="l" indent="0" marL="0">
              <a:buNone/>
            </a:pPr>
            <a:r>
              <a:rPr lang="en-US" sz="975" dirty="0">
                <a:solidFill>
                  <a:srgbClr val="A9BCAF"/>
                </a:solidFill>
                <a:latin typeface="Microsoft YaHei" pitchFamily="34" charset="0"/>
                <a:ea typeface="Microsoft YaHei" pitchFamily="34" charset="-122"/>
                <a:cs typeface="Microsoft YaHei" pitchFamily="34" charset="-120"/>
              </a:rPr>
              <a:t>年收入 ≤ 12 万元，或补税 ≤ 400 元</a:t>
            </a:r>
            <a:endParaRPr lang="en-US" sz="975" dirty="0">
              <a:latin typeface="Microsoft YaHei" pitchFamily="34" charset="0"/>
              <a:ea typeface="Microsoft YaHei" pitchFamily="34" charset="-122"/>
              <a:cs typeface="Microsoft YaHei" pitchFamily="34" charset="-120"/>
            </a:endParaRPr>
          </a:p>
        </p:txBody>
      </p:sp>
      <p:sp>
        <p:nvSpPr>
          <p:cNvPr id="41" name="Shape 39"/>
          <p:cNvSpPr/>
          <p:nvPr/>
        </p:nvSpPr>
        <p:spPr>
          <a:xfrm>
            <a:off x="5619750" y="4762500"/>
            <a:ext cx="1047750" cy="0"/>
          </a:xfrm>
          <a:prstGeom prst="line">
            <a:avLst/>
          </a:prstGeom>
          <a:noFill/>
          <a:ln w="19050">
            <a:solidFill>
              <a:srgbClr val="EFF3EC"/>
            </a:solidFill>
            <a:prstDash val="solid"/>
          </a:ln>
        </p:spPr>
      </p:sp>
      <p:sp>
        <p:nvSpPr>
          <p:cNvPr id="42" name="Text 40"/>
          <p:cNvSpPr/>
          <p:nvPr/>
        </p:nvSpPr>
        <p:spPr>
          <a:xfrm>
            <a:off x="5753100" y="4567175"/>
            <a:ext cx="6438900" cy="148590"/>
          </a:xfrm>
          <a:prstGeom prst="rect">
            <a:avLst/>
          </a:prstGeom>
          <a:noFill/>
          <a:ln/>
        </p:spPr>
        <p:txBody>
          <a:bodyPr wrap="none" lIns="0" tIns="0" rIns="0" bIns="0" rtlCol="0" anchor="t"/>
          <a:lstStyle/>
          <a:p>
            <a:pPr algn="l" indent="0" marL="0">
              <a:buNone/>
            </a:pPr>
            <a:r>
              <a:rPr lang="en-US" sz="975" dirty="0">
                <a:solidFill>
                  <a:srgbClr val="A9BCAF"/>
                </a:solidFill>
                <a:latin typeface="Microsoft YaHei" pitchFamily="34" charset="0"/>
                <a:ea typeface="Microsoft YaHei" pitchFamily="34" charset="-122"/>
                <a:cs typeface="Microsoft YaHei" pitchFamily="34" charset="-120"/>
              </a:rPr>
              <a:t>补得多</a:t>
            </a:r>
            <a:endParaRPr lang="en-US" sz="975" dirty="0">
              <a:latin typeface="Microsoft YaHei" pitchFamily="34" charset="0"/>
              <a:ea typeface="Microsoft YaHei" pitchFamily="34" charset="-122"/>
              <a:cs typeface="Microsoft YaHei" pitchFamily="34" charset="-120"/>
            </a:endParaRPr>
          </a:p>
        </p:txBody>
      </p:sp>
      <p:sp>
        <p:nvSpPr>
          <p:cNvPr id="43" name="Text 41"/>
          <p:cNvSpPr/>
          <p:nvPr/>
        </p:nvSpPr>
        <p:spPr>
          <a:xfrm>
            <a:off x="6819900" y="4626832"/>
            <a:ext cx="5372100" cy="251460"/>
          </a:xfrm>
          <a:prstGeom prst="rect">
            <a:avLst/>
          </a:prstGeom>
          <a:noFill/>
          <a:ln/>
        </p:spPr>
        <p:txBody>
          <a:bodyPr wrap="none" lIns="0" tIns="0" rIns="0" bIns="0" rtlCol="0" anchor="t"/>
          <a:lstStyle/>
          <a:p>
            <a:pPr algn="l" indent="0" marL="0">
              <a:buNone/>
            </a:pPr>
            <a:r>
              <a:rPr lang="en-US" sz="1650" dirty="0">
                <a:solidFill>
                  <a:srgbClr val="EFF3EC"/>
                </a:solidFill>
                <a:latin typeface="Times New Roman" pitchFamily="34" charset="0"/>
                <a:ea typeface="SimSun" pitchFamily="34" charset="-122"/>
                <a:cs typeface="Times New Roman" pitchFamily="34" charset="-120"/>
              </a:rPr>
              <a:t>要办</a:t>
            </a:r>
            <a:endParaRPr lang="en-US" sz="1650" dirty="0">
              <a:latin typeface="Times New Roman" pitchFamily="34" charset="0"/>
              <a:ea typeface="SimSun" pitchFamily="34" charset="-122"/>
              <a:cs typeface="Times New Roman" pitchFamily="34" charset="-120"/>
            </a:endParaRPr>
          </a:p>
        </p:txBody>
      </p:sp>
      <p:sp>
        <p:nvSpPr>
          <p:cNvPr id="44" name="Text 42"/>
          <p:cNvSpPr/>
          <p:nvPr/>
        </p:nvSpPr>
        <p:spPr>
          <a:xfrm>
            <a:off x="6819900" y="4948175"/>
            <a:ext cx="5372100" cy="148590"/>
          </a:xfrm>
          <a:prstGeom prst="rect">
            <a:avLst/>
          </a:prstGeom>
          <a:noFill/>
          <a:ln/>
        </p:spPr>
        <p:txBody>
          <a:bodyPr wrap="none" lIns="0" tIns="0" rIns="0" bIns="0" rtlCol="0" anchor="t"/>
          <a:lstStyle/>
          <a:p>
            <a:pPr algn="l" indent="0" marL="0">
              <a:buNone/>
            </a:pPr>
            <a:r>
              <a:rPr lang="en-US" sz="975" dirty="0">
                <a:solidFill>
                  <a:srgbClr val="A9BCAF"/>
                </a:solidFill>
                <a:latin typeface="Microsoft YaHei" pitchFamily="34" charset="0"/>
                <a:ea typeface="Microsoft YaHei" pitchFamily="34" charset="-122"/>
                <a:cs typeface="Microsoft YaHei" pitchFamily="34" charset="-120"/>
              </a:rPr>
              <a:t>6 月 30 日前申报并缴清</a:t>
            </a:r>
            <a:endParaRPr lang="en-US" sz="975" dirty="0">
              <a:latin typeface="Microsoft YaHei" pitchFamily="34" charset="0"/>
              <a:ea typeface="Microsoft YaHei" pitchFamily="34" charset="-122"/>
              <a:cs typeface="Microsoft YaHei" pitchFamily="34" charset="-120"/>
            </a:endParaRPr>
          </a:p>
        </p:txBody>
      </p:sp>
      <p:sp>
        <p:nvSpPr>
          <p:cNvPr id="45" name="Text 43"/>
          <p:cNvSpPr/>
          <p:nvPr/>
        </p:nvSpPr>
        <p:spPr>
          <a:xfrm>
            <a:off x="609600" y="5558498"/>
            <a:ext cx="11582400" cy="171450"/>
          </a:xfrm>
          <a:prstGeom prst="rect">
            <a:avLst/>
          </a:prstGeom>
          <a:noFill/>
          <a:ln/>
        </p:spPr>
        <p:txBody>
          <a:bodyPr wrap="none" lIns="0" tIns="0" rIns="0" bIns="0" rtlCol="0" anchor="t"/>
          <a:lstStyle/>
          <a:p>
            <a:pPr algn="l" indent="0" marL="0">
              <a:buNone/>
            </a:pPr>
            <a:r>
              <a:rPr lang="en-US" sz="1125" dirty="0">
                <a:solidFill>
                  <a:srgbClr val="EFF3EC"/>
                </a:solidFill>
                <a:latin typeface="Microsoft YaHei" pitchFamily="34" charset="0"/>
                <a:ea typeface="Microsoft YaHei" pitchFamily="34" charset="-122"/>
                <a:cs typeface="Microsoft YaHei" pitchFamily="34" charset="-120"/>
              </a:rPr>
              <a:t>注意：</a:t>
            </a:r>
            <a:pPr algn="l" indent="0" marL="0">
              <a:buNone/>
            </a:pPr>
            <a:r>
              <a:rPr lang="en-US" sz="1125" dirty="0">
                <a:solidFill>
                  <a:srgbClr val="E9C46A"/>
                </a:solidFill>
                <a:latin typeface="Microsoft YaHei" pitchFamily="34" charset="0"/>
                <a:ea typeface="Microsoft YaHei" pitchFamily="34" charset="-122"/>
                <a:cs typeface="Microsoft YaHei" pitchFamily="34" charset="-120"/>
              </a:rPr>
              <a:t>12 万元看税前收入</a:t>
            </a:r>
            <a:pPr algn="l" indent="0" marL="0">
              <a:buNone/>
            </a:pPr>
            <a:r>
              <a:rPr lang="en-US" sz="1125" dirty="0">
                <a:solidFill>
                  <a:srgbClr val="EFF3EC"/>
                </a:solidFill>
                <a:latin typeface="Microsoft YaHei" pitchFamily="34" charset="0"/>
                <a:ea typeface="Microsoft YaHei" pitchFamily="34" charset="-122"/>
                <a:cs typeface="Microsoft YaHei" pitchFamily="34" charset="-120"/>
              </a:rPr>
              <a:t>。单位没依法预扣的，不能免办</a:t>
            </a:r>
            <a:endParaRPr lang="en-US" sz="1125" dirty="0">
              <a:latin typeface="Microsoft YaHei" pitchFamily="34" charset="0"/>
              <a:ea typeface="Microsoft YaHei" pitchFamily="34" charset="-122"/>
              <a:cs typeface="Microsoft YaHei" pitchFamily="34" charset="-120"/>
            </a:endParaRPr>
          </a:p>
        </p:txBody>
      </p:sp>
      <p:sp>
        <p:nvSpPr>
          <p:cNvPr id="46" name="Text 44"/>
          <p:cNvSpPr/>
          <p:nvPr/>
        </p:nvSpPr>
        <p:spPr>
          <a:xfrm>
            <a:off x="609600" y="6157127"/>
            <a:ext cx="11582400" cy="125730"/>
          </a:xfrm>
          <a:prstGeom prst="rect">
            <a:avLst/>
          </a:prstGeom>
          <a:noFill/>
          <a:ln/>
        </p:spPr>
        <p:txBody>
          <a:bodyPr wrap="none" lIns="0" tIns="0" rIns="0" bIns="0" rtlCol="0" anchor="t"/>
          <a:lstStyle/>
          <a:p>
            <a:pPr algn="l" indent="0" marL="0">
              <a:buNone/>
            </a:pPr>
            <a:r>
              <a:rPr lang="en-US" sz="825" dirty="0">
                <a:solidFill>
                  <a:srgbClr val="829388"/>
                </a:solidFill>
                <a:latin typeface="Microsoft YaHei" pitchFamily="34" charset="0"/>
                <a:ea typeface="Microsoft YaHei" pitchFamily="34" charset="-122"/>
                <a:cs typeface="Microsoft YaHei" pitchFamily="34" charset="-120"/>
              </a:rPr>
              <a:t>来源：国家税务总局令第 57 号第六、七条，财政部 税务总局公告 2023 年第 32 号（适用 2024 年至 2027 年取得的综合所得）</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C2823"/>
          </a:solidFill>
          <a:ln/>
        </p:spPr>
      </p:sp>
      <p:sp>
        <p:nvSpPr>
          <p:cNvPr id="3" name="Shape 1"/>
          <p:cNvSpPr/>
          <p:nvPr/>
        </p:nvSpPr>
        <p:spPr>
          <a:xfrm>
            <a:off x="95250" y="95250"/>
            <a:ext cx="12001500" cy="6667500"/>
          </a:xfrm>
          <a:prstGeom prst="rect">
            <a:avLst/>
          </a:prstGeom>
          <a:noFill/>
          <a:ln w="19050">
            <a:solidFill>
              <a:srgbClr val="5A4632"/>
            </a:solidFill>
            <a:prstDash val="solid"/>
          </a:ln>
        </p:spPr>
      </p:sp>
      <p:sp>
        <p:nvSpPr>
          <p:cNvPr id="4" name="Shape 2"/>
          <p:cNvSpPr/>
          <p:nvPr/>
        </p:nvSpPr>
        <p:spPr>
          <a:xfrm>
            <a:off x="95250" y="6515100"/>
            <a:ext cx="12001500" cy="247650"/>
          </a:xfrm>
          <a:prstGeom prst="rect">
            <a:avLst/>
          </a:prstGeom>
          <a:solidFill>
            <a:srgbClr val="5A4632"/>
          </a:solidFill>
          <a:ln/>
        </p:spPr>
      </p:sp>
      <p:sp>
        <p:nvSpPr>
          <p:cNvPr id="5" name="Shape 3"/>
          <p:cNvSpPr/>
          <p:nvPr/>
        </p:nvSpPr>
        <p:spPr>
          <a:xfrm>
            <a:off x="95250" y="6515100"/>
            <a:ext cx="12001500" cy="28575"/>
          </a:xfrm>
          <a:prstGeom prst="rect">
            <a:avLst/>
          </a:prstGeom>
          <a:solidFill>
            <a:srgbClr val="6F5944"/>
          </a:solidFill>
          <a:ln/>
        </p:spPr>
      </p:sp>
      <p:sp>
        <p:nvSpPr>
          <p:cNvPr id="6" name="Shape 4"/>
          <p:cNvSpPr/>
          <p:nvPr/>
        </p:nvSpPr>
        <p:spPr>
          <a:xfrm>
            <a:off x="10668000" y="6572250"/>
            <a:ext cx="419100" cy="85725"/>
          </a:xfrm>
          <a:prstGeom prst="roundRect">
            <a:avLst>
              <a:gd name="adj" fmla="val 33333"/>
            </a:avLst>
          </a:prstGeom>
          <a:solidFill>
            <a:srgbClr val="EFF3EC">
              <a:alpha val="92000"/>
            </a:srgbClr>
          </a:solidFill>
          <a:ln/>
        </p:spPr>
      </p:sp>
      <p:sp>
        <p:nvSpPr>
          <p:cNvPr id="7" name="Shape 5"/>
          <p:cNvSpPr/>
          <p:nvPr/>
        </p:nvSpPr>
        <p:spPr>
          <a:xfrm>
            <a:off x="11201400" y="6581775"/>
            <a:ext cx="285750" cy="76200"/>
          </a:xfrm>
          <a:prstGeom prst="roundRect">
            <a:avLst>
              <a:gd name="adj" fmla="val 37500"/>
            </a:avLst>
          </a:prstGeom>
          <a:solidFill>
            <a:srgbClr val="E9C46A">
              <a:alpha val="90000"/>
            </a:srgbClr>
          </a:solidFill>
          <a:ln/>
        </p:spPr>
      </p:sp>
      <p:sp>
        <p:nvSpPr>
          <p:cNvPr id="8" name="Shape 6"/>
          <p:cNvSpPr/>
          <p:nvPr/>
        </p:nvSpPr>
        <p:spPr>
          <a:xfrm>
            <a:off x="762000" y="6591300"/>
            <a:ext cx="666750" cy="114300"/>
          </a:xfrm>
          <a:prstGeom prst="roundRect">
            <a:avLst>
              <a:gd name="adj" fmla="val 16667"/>
            </a:avLst>
          </a:prstGeom>
          <a:solidFill>
            <a:srgbClr val="3B3A36"/>
          </a:solidFill>
          <a:ln/>
        </p:spPr>
      </p:sp>
      <p:sp>
        <p:nvSpPr>
          <p:cNvPr id="9" name="Shape 7"/>
          <p:cNvSpPr/>
          <p:nvPr/>
        </p:nvSpPr>
        <p:spPr>
          <a:xfrm>
            <a:off x="762000" y="6591300"/>
            <a:ext cx="666750" cy="38100"/>
          </a:xfrm>
          <a:prstGeom prst="roundRect">
            <a:avLst>
              <a:gd name="adj" fmla="val 25000"/>
            </a:avLst>
          </a:prstGeom>
          <a:solidFill>
            <a:srgbClr val="8B795F"/>
          </a:solidFill>
          <a:ln/>
        </p:spPr>
      </p:sp>
      <p:sp>
        <p:nvSpPr>
          <p:cNvPr id="10" name="Text 8"/>
          <p:cNvSpPr/>
          <p:nvPr/>
        </p:nvSpPr>
        <p:spPr>
          <a:xfrm>
            <a:off x="1619250" y="6594915"/>
            <a:ext cx="10572750" cy="114300"/>
          </a:xfrm>
          <a:prstGeom prst="rect">
            <a:avLst/>
          </a:prstGeom>
          <a:noFill/>
          <a:ln/>
        </p:spPr>
        <p:txBody>
          <a:bodyPr wrap="none" lIns="0" tIns="0" rIns="0" bIns="0" rtlCol="0" anchor="t"/>
          <a:lstStyle/>
          <a:p>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青</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年</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夜</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校</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 </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 </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一</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节</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课</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学</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会</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个</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税</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年</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度</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汇</a:t>
            </a:r>
            <a:pPr algn="l" indent="0" marL="0">
              <a:buNone/>
            </a:pPr>
            <a:r>
              <a:rPr lang="en-US" sz="750" dirty="0">
                <a:solidFill>
                  <a:srgbClr val="C8B89D"/>
                </a:solidFill>
                <a:latin typeface="Microsoft YaHei" pitchFamily="34" charset="0"/>
                <a:ea typeface="Microsoft YaHei" pitchFamily="34" charset="-122"/>
                <a:cs typeface="Microsoft YaHei" pitchFamily="34" charset="-120"/>
              </a:rPr>
              <a:t>算</a:t>
            </a:r>
            <a:endParaRPr lang="en-US" sz="750" dirty="0">
              <a:latin typeface="Microsoft YaHei" pitchFamily="34" charset="0"/>
              <a:ea typeface="Microsoft YaHei" pitchFamily="34" charset="-122"/>
              <a:cs typeface="Microsoft YaHei" pitchFamily="34" charset="-120"/>
            </a:endParaRPr>
          </a:p>
        </p:txBody>
      </p:sp>
      <p:sp>
        <p:nvSpPr>
          <p:cNvPr id="11" name="pptwise-slidenum-s0005"/>
          <p:cNvSpPr/>
          <p:nvPr/>
        </p:nvSpPr>
        <p:spPr>
          <a:xfrm>
            <a:off x="0" y="309714"/>
            <a:ext cx="11328383" cy="171450"/>
          </a:xfrm>
          <a:prstGeom prst="rect">
            <a:avLst/>
          </a:prstGeom>
          <a:noFill/>
          <a:ln/>
        </p:spPr>
        <p:txBody>
          <a:bodyPr wrap="none" lIns="0" tIns="0" rIns="0" bIns="0" rtlCol="0" anchor="t"/>
          <a:lstStyle/>
          <a:p>
            <a:pPr algn="r" indent="0" marL="0">
              <a:buNone/>
            </a:pPr>
            <a:fld id="{B6F15528-21DE-4FAA-801E-634DDDAF4B2B}" type="slidenum">
              <a:rPr lang="en-US" sz="1125" dirty="0">
                <a:solidFill>
                  <a:srgbClr val="A9BCAF"/>
                </a:solidFill>
                <a:latin typeface="Times New Roman" pitchFamily="34" charset="0"/>
                <a:ea typeface="SimSun" pitchFamily="34" charset="-122"/>
                <a:cs typeface="Times New Roman" pitchFamily="34" charset="-120"/>
              </a:rPr>
              <a:t>6</a:t>
            </a:fld>
            <a:endParaRPr lang="en-US" sz="1125" dirty="0">
              <a:latin typeface="Times New Roman" pitchFamily="34" charset="0"/>
              <a:ea typeface="SimSun" pitchFamily="34" charset="-122"/>
              <a:cs typeface="Times New Roman" pitchFamily="34" charset="-120"/>
            </a:endParaRPr>
          </a:p>
        </p:txBody>
      </p:sp>
      <p:sp>
        <p:nvSpPr>
          <p:cNvPr id="12" name="Text 10"/>
          <p:cNvSpPr/>
          <p:nvPr/>
        </p:nvSpPr>
        <p:spPr>
          <a:xfrm>
            <a:off x="11328383" y="309714"/>
            <a:ext cx="863617" cy="171450"/>
          </a:xfrm>
          <a:prstGeom prst="rect">
            <a:avLst/>
          </a:prstGeom>
          <a:noFill/>
          <a:ln/>
        </p:spPr>
        <p:txBody>
          <a:bodyPr wrap="none" lIns="0" tIns="0" rIns="0" bIns="0" rtlCol="0" anchor="t"/>
          <a:lstStyle/>
          <a:p>
            <a:pPr algn="l" indent="0" marL="0">
              <a:buNone/>
            </a:pPr>
            <a:r>
              <a:rPr lang="en-US" sz="1125" dirty="0">
                <a:solidFill>
                  <a:srgbClr val="A9BCAF"/>
                </a:solidFill>
                <a:latin typeface="Times New Roman" pitchFamily="34" charset="0"/>
                <a:ea typeface="SimSun" pitchFamily="34" charset="-122"/>
                <a:cs typeface="Times New Roman" pitchFamily="34" charset="-120"/>
              </a:rPr>
              <a:t> / 18</a:t>
            </a:r>
            <a:endParaRPr lang="en-US" sz="1125" dirty="0">
              <a:latin typeface="Times New Roman" pitchFamily="34" charset="0"/>
              <a:ea typeface="SimSun" pitchFamily="34" charset="-122"/>
              <a:cs typeface="Times New Roman" pitchFamily="34" charset="-120"/>
            </a:endParaRPr>
          </a:p>
        </p:txBody>
      </p:sp>
      <p:sp>
        <p:nvSpPr>
          <p:cNvPr id="13" name="Text 11"/>
          <p:cNvSpPr/>
          <p:nvPr/>
        </p:nvSpPr>
        <p:spPr>
          <a:xfrm>
            <a:off x="609600" y="337714"/>
            <a:ext cx="11582400" cy="137160"/>
          </a:xfrm>
          <a:prstGeom prst="rect">
            <a:avLst/>
          </a:prstGeom>
          <a:noFill/>
          <a:ln/>
        </p:spPr>
        <p:txBody>
          <a:bodyPr wrap="none" lIns="0" tIns="0" rIns="0" bIns="0" rtlCol="0" anchor="t"/>
          <a:lstStyle/>
          <a:p>
            <a:pPr algn="l" indent="0" marL="0">
              <a:buNone/>
            </a:pPr>
            <a:r>
              <a:rPr lang="en-US" sz="900" spc="225" kern="0" dirty="0">
                <a:solidFill>
                  <a:srgbClr val="A9BCAF"/>
                </a:solidFill>
                <a:latin typeface="Microsoft YaHei" pitchFamily="34" charset="0"/>
                <a:ea typeface="Microsoft YaHei" pitchFamily="34" charset="-122"/>
                <a:cs typeface="Microsoft YaHei" pitchFamily="34" charset="-120"/>
              </a:rPr>
              <a:t>二</a:t>
            </a:r>
            <a:pPr algn="l" indent="0" marL="0">
              <a:buNone/>
            </a:pPr>
            <a:r>
              <a:rPr lang="en-US" sz="900" spc="225" kern="0" dirty="0">
                <a:solidFill>
                  <a:srgbClr val="A9BCAF"/>
                </a:solidFill>
                <a:latin typeface="Microsoft YaHei" pitchFamily="34" charset="0"/>
                <a:ea typeface="Microsoft YaHei" pitchFamily="34" charset="-122"/>
                <a:cs typeface="Microsoft YaHei" pitchFamily="34" charset="-120"/>
              </a:rPr>
              <a:t>　</a:t>
            </a:r>
            <a:pPr algn="l" indent="0" marL="0">
              <a:buNone/>
            </a:pPr>
            <a:r>
              <a:rPr lang="en-US" sz="900" spc="225" kern="0" dirty="0">
                <a:solidFill>
                  <a:srgbClr val="A9BCAF"/>
                </a:solidFill>
                <a:latin typeface="Microsoft YaHei" pitchFamily="34" charset="0"/>
                <a:ea typeface="Microsoft YaHei" pitchFamily="34" charset="-122"/>
                <a:cs typeface="Microsoft YaHei" pitchFamily="34" charset="-120"/>
              </a:rPr>
              <a:t>算</a:t>
            </a:r>
            <a:pPr algn="l" indent="0" marL="0">
              <a:buNone/>
            </a:pPr>
            <a:r>
              <a:rPr lang="en-US" sz="900" dirty="0">
                <a:solidFill>
                  <a:srgbClr val="A9BCAF"/>
                </a:solidFill>
                <a:latin typeface="Microsoft YaHei" pitchFamily="34" charset="0"/>
                <a:ea typeface="Microsoft YaHei" pitchFamily="34" charset="-122"/>
                <a:cs typeface="Microsoft YaHei" pitchFamily="34" charset="-120"/>
              </a:rPr>
              <a:t>对</a:t>
            </a:r>
            <a:endParaRPr lang="en-US" sz="900" dirty="0">
              <a:latin typeface="Microsoft YaHei" pitchFamily="34" charset="0"/>
              <a:ea typeface="Microsoft YaHei" pitchFamily="34" charset="-122"/>
              <a:cs typeface="Microsoft YaHei" pitchFamily="34" charset="-120"/>
            </a:endParaRPr>
          </a:p>
        </p:txBody>
      </p:sp>
      <p:sp>
        <p:nvSpPr>
          <p:cNvPr id="14" name="Text 12"/>
          <p:cNvSpPr/>
          <p:nvPr/>
        </p:nvSpPr>
        <p:spPr>
          <a:xfrm>
            <a:off x="609600" y="935063"/>
            <a:ext cx="11582400" cy="388620"/>
          </a:xfrm>
          <a:prstGeom prst="rect">
            <a:avLst/>
          </a:prstGeom>
          <a:noFill/>
          <a:ln/>
        </p:spPr>
        <p:txBody>
          <a:bodyPr wrap="none" lIns="0" tIns="0" rIns="0" bIns="0" rtlCol="0" anchor="t"/>
          <a:lstStyle/>
          <a:p>
            <a:pPr algn="l" indent="0" marL="0">
              <a:buNone/>
            </a:pPr>
            <a:r>
              <a:rPr lang="en-US" sz="2550" dirty="0">
                <a:solidFill>
                  <a:srgbClr val="EFF3EC"/>
                </a:solidFill>
                <a:latin typeface="Times New Roman" pitchFamily="34" charset="0"/>
                <a:ea typeface="SimSun" pitchFamily="34" charset="-122"/>
                <a:cs typeface="Times New Roman" pitchFamily="34" charset="-120"/>
              </a:rPr>
              <a:t>四项收入合起来算：劳务和特许权打八折，稿酬再乘七成</a:t>
            </a:r>
            <a:endParaRPr lang="en-US" sz="2550" dirty="0">
              <a:latin typeface="Times New Roman" pitchFamily="34" charset="0"/>
              <a:ea typeface="SimSun" pitchFamily="34" charset="-122"/>
              <a:cs typeface="Times New Roman" pitchFamily="34" charset="-120"/>
            </a:endParaRPr>
          </a:p>
        </p:txBody>
      </p:sp>
      <p:sp>
        <p:nvSpPr>
          <p:cNvPr id="15" name="Shape 13"/>
          <p:cNvSpPr/>
          <p:nvPr/>
        </p:nvSpPr>
        <p:spPr>
          <a:xfrm>
            <a:off x="5334000" y="1809750"/>
            <a:ext cx="0" cy="3333750"/>
          </a:xfrm>
          <a:prstGeom prst="line">
            <a:avLst/>
          </a:prstGeom>
          <a:noFill/>
          <a:ln w="9525">
            <a:solidFill>
              <a:srgbClr val="3B4942"/>
            </a:solidFill>
            <a:prstDash val="dash"/>
          </a:ln>
        </p:spPr>
      </p:sp>
      <p:sp>
        <p:nvSpPr>
          <p:cNvPr id="16" name="Shape 14"/>
          <p:cNvSpPr/>
          <p:nvPr/>
        </p:nvSpPr>
        <p:spPr>
          <a:xfrm>
            <a:off x="698500" y="1908175"/>
            <a:ext cx="88900" cy="200025"/>
          </a:xfrm>
          <a:custGeom>
            <a:avLst/>
            <a:gdLst/>
            <a:ahLst/>
            <a:cxnLst/>
            <a:rect l="l" t="t" r="r" b="b"/>
            <a:pathLst>
              <a:path w="88900" h="200025">
                <a:moveTo>
                  <a:pt x="88900" y="200025"/>
                </a:moveTo>
                <a:lnTo>
                  <a:pt x="88900" y="22225"/>
                </a:lnTo>
                <a:arcTo hR="22225" wR="22225" stAng="0" swAng="-5400000"/>
                <a:lnTo>
                  <a:pt x="22225" y="0"/>
                </a:lnTo>
                <a:arcTo hR="22225" wR="22225" stAng="16200000" swAng="-5400000"/>
                <a:lnTo>
                  <a:pt x="0" y="200025"/>
                </a:lnTo>
              </a:path>
            </a:pathLst>
          </a:custGeom>
          <a:noFill/>
          <a:ln w="17780">
            <a:solidFill>
              <a:srgbClr val="A9BCAF"/>
            </a:solidFill>
            <a:prstDash val="solid"/>
          </a:ln>
        </p:spPr>
      </p:sp>
      <p:sp>
        <p:nvSpPr>
          <p:cNvPr id="17" name="Shape 15"/>
          <p:cNvSpPr/>
          <p:nvPr/>
        </p:nvSpPr>
        <p:spPr>
          <a:xfrm>
            <a:off x="631825" y="1952625"/>
            <a:ext cx="222250" cy="155575"/>
          </a:xfrm>
          <a:prstGeom prst="roundRect">
            <a:avLst>
              <a:gd name="adj" fmla="val 14286"/>
            </a:avLst>
          </a:prstGeom>
          <a:noFill/>
          <a:ln w="17780">
            <a:solidFill>
              <a:srgbClr val="A9BCAF"/>
            </a:solidFill>
            <a:prstDash val="solid"/>
          </a:ln>
        </p:spPr>
      </p:sp>
      <p:sp>
        <p:nvSpPr>
          <p:cNvPr id="18" name="Text 16"/>
          <p:cNvSpPr/>
          <p:nvPr/>
        </p:nvSpPr>
        <p:spPr>
          <a:xfrm>
            <a:off x="1028700" y="1846842"/>
            <a:ext cx="11163300" cy="297180"/>
          </a:xfrm>
          <a:prstGeom prst="rect">
            <a:avLst/>
          </a:prstGeom>
          <a:noFill/>
          <a:ln/>
        </p:spPr>
        <p:txBody>
          <a:bodyPr wrap="none" lIns="0" tIns="0" rIns="0" bIns="0" rtlCol="0" anchor="t"/>
          <a:lstStyle/>
          <a:p>
            <a:pPr algn="l" indent="0" marL="0">
              <a:buNone/>
            </a:pPr>
            <a:r>
              <a:rPr lang="en-US" sz="1950" dirty="0">
                <a:solidFill>
                  <a:srgbClr val="EFF3EC"/>
                </a:solidFill>
                <a:latin typeface="Times New Roman" pitchFamily="34" charset="0"/>
                <a:ea typeface="SimSun" pitchFamily="34" charset="-122"/>
                <a:cs typeface="Times New Roman" pitchFamily="34" charset="-120"/>
              </a:rPr>
              <a:t>工资薪金</a:t>
            </a:r>
            <a:endParaRPr lang="en-US" sz="1950" dirty="0">
              <a:latin typeface="Times New Roman" pitchFamily="34" charset="0"/>
              <a:ea typeface="SimSun" pitchFamily="34" charset="-122"/>
              <a:cs typeface="Times New Roman" pitchFamily="34" charset="-120"/>
            </a:endParaRPr>
          </a:p>
        </p:txBody>
      </p:sp>
      <p:sp>
        <p:nvSpPr>
          <p:cNvPr id="19" name="Text 17"/>
          <p:cNvSpPr/>
          <p:nvPr/>
        </p:nvSpPr>
        <p:spPr>
          <a:xfrm>
            <a:off x="1028700" y="2233912"/>
            <a:ext cx="11163300" cy="160020"/>
          </a:xfrm>
          <a:prstGeom prst="rect">
            <a:avLst/>
          </a:prstGeom>
          <a:noFill/>
          <a:ln/>
        </p:spPr>
        <p:txBody>
          <a:bodyPr wrap="none" lIns="0" tIns="0" rIns="0" bIns="0" rtlCol="0" anchor="t"/>
          <a:lstStyle/>
          <a:p>
            <a:pPr algn="l" indent="0" marL="0">
              <a:buNone/>
            </a:pPr>
            <a:r>
              <a:rPr lang="en-US" sz="1050" dirty="0">
                <a:solidFill>
                  <a:srgbClr val="A9BCAF"/>
                </a:solidFill>
                <a:latin typeface="Microsoft YaHei" pitchFamily="34" charset="0"/>
                <a:ea typeface="Microsoft YaHei" pitchFamily="34" charset="-122"/>
                <a:cs typeface="Microsoft YaHei" pitchFamily="34" charset="-120"/>
              </a:rPr>
              <a:t>工资、奖金、津贴、补贴</a:t>
            </a:r>
            <a:endParaRPr lang="en-US" sz="1050" dirty="0">
              <a:latin typeface="Microsoft YaHei" pitchFamily="34" charset="0"/>
              <a:ea typeface="Microsoft YaHei" pitchFamily="34" charset="-122"/>
              <a:cs typeface="Microsoft YaHei" pitchFamily="34" charset="-120"/>
            </a:endParaRPr>
          </a:p>
        </p:txBody>
      </p:sp>
      <p:sp>
        <p:nvSpPr>
          <p:cNvPr id="20" name="Text 18"/>
          <p:cNvSpPr/>
          <p:nvPr/>
        </p:nvSpPr>
        <p:spPr>
          <a:xfrm>
            <a:off x="5905500" y="1813328"/>
            <a:ext cx="6286500" cy="457200"/>
          </a:xfrm>
          <a:prstGeom prst="rect">
            <a:avLst/>
          </a:prstGeom>
          <a:noFill/>
          <a:ln/>
        </p:spPr>
        <p:txBody>
          <a:bodyPr wrap="none" lIns="0" tIns="0" rIns="0" bIns="0" rtlCol="0" anchor="t"/>
          <a:lstStyle/>
          <a:p>
            <a:pPr algn="l" indent="0" marL="0">
              <a:buNone/>
            </a:pPr>
            <a:r>
              <a:rPr lang="en-US" sz="3000" dirty="0">
                <a:solidFill>
                  <a:srgbClr val="EFF3EC"/>
                </a:solidFill>
                <a:latin typeface="Times New Roman" pitchFamily="34" charset="0"/>
                <a:ea typeface="SimSun" pitchFamily="34" charset="-122"/>
                <a:cs typeface="Times New Roman" pitchFamily="34" charset="-120"/>
              </a:rPr>
              <a:t>× 100%</a:t>
            </a:r>
            <a:endParaRPr lang="en-US" sz="3000" dirty="0">
              <a:latin typeface="Times New Roman" pitchFamily="34" charset="0"/>
              <a:ea typeface="SimSun" pitchFamily="34" charset="-122"/>
              <a:cs typeface="Times New Roman" pitchFamily="34" charset="-120"/>
            </a:endParaRPr>
          </a:p>
        </p:txBody>
      </p:sp>
      <p:sp>
        <p:nvSpPr>
          <p:cNvPr id="21" name="Shape 19"/>
          <p:cNvSpPr/>
          <p:nvPr/>
        </p:nvSpPr>
        <p:spPr>
          <a:xfrm>
            <a:off x="609600" y="2533650"/>
            <a:ext cx="10972800" cy="0"/>
          </a:xfrm>
          <a:prstGeom prst="line">
            <a:avLst/>
          </a:prstGeom>
          <a:noFill/>
          <a:ln w="9525">
            <a:solidFill>
              <a:srgbClr val="3B4942"/>
            </a:solidFill>
            <a:prstDash val="solid"/>
          </a:ln>
        </p:spPr>
      </p:sp>
      <p:sp>
        <p:nvSpPr>
          <p:cNvPr id="22" name="Shape 20"/>
          <p:cNvSpPr/>
          <p:nvPr/>
        </p:nvSpPr>
        <p:spPr>
          <a:xfrm>
            <a:off x="747553" y="2881153"/>
            <a:ext cx="101919" cy="101919"/>
          </a:xfrm>
          <a:custGeom>
            <a:avLst/>
            <a:gdLst/>
            <a:ahLst/>
            <a:cxnLst/>
            <a:rect l="l" t="t" r="r" b="b"/>
            <a:pathLst>
              <a:path w="101919" h="101919">
                <a:moveTo>
                  <a:pt x="36591" y="98666"/>
                </a:moveTo>
                <a:arcTo hR="11113" wR="11113" stAng="2700519" swAng="5398962"/>
                <a:lnTo>
                  <a:pt x="3254" y="81041"/>
                </a:lnTo>
                <a:arcTo hR="11113" wR="11113" stAng="8100519" swAng="5398962"/>
                <a:lnTo>
                  <a:pt x="65328" y="3254"/>
                </a:lnTo>
                <a:arcTo hR="11113" wR="11113" stAng="13500519" swAng="5398962"/>
                <a:lnTo>
                  <a:pt x="98666" y="20878"/>
                </a:lnTo>
                <a:arcTo hR="11113" wR="11113" stAng="18900519" swAng="5398962"/>
                <a:close/>
              </a:path>
            </a:pathLst>
          </a:custGeom>
          <a:noFill/>
          <a:ln w="17780">
            <a:solidFill>
              <a:srgbClr val="A9BCAF"/>
            </a:solidFill>
            <a:prstDash val="solid"/>
          </a:ln>
        </p:spPr>
      </p:sp>
      <p:sp>
        <p:nvSpPr>
          <p:cNvPr id="23" name="Shape 21"/>
          <p:cNvSpPr/>
          <p:nvPr/>
        </p:nvSpPr>
        <p:spPr>
          <a:xfrm>
            <a:off x="631825" y="2765425"/>
            <a:ext cx="177800" cy="177800"/>
          </a:xfrm>
          <a:custGeom>
            <a:avLst/>
            <a:gdLst/>
            <a:ahLst/>
            <a:cxnLst/>
            <a:rect l="l" t="t" r="r" b="b"/>
            <a:pathLst>
              <a:path w="177800" h="177800">
                <a:moveTo>
                  <a:pt x="177800" y="122238"/>
                </a:moveTo>
                <a:lnTo>
                  <a:pt x="162520" y="45850"/>
                </a:lnTo>
                <a:arcTo hR="11113" wR="11113" stAng="20921476" swAng="-3907447"/>
                <a:lnTo>
                  <a:pt x="13724" y="311"/>
                </a:lnTo>
                <a:arcTo hR="11113" wR="11113" stAng="17015519" swAng="-7031038"/>
                <a:lnTo>
                  <a:pt x="37227" y="154230"/>
                </a:lnTo>
                <a:arcTo hR="11113" wR="11113" stAng="9985971" swAng="-3907447"/>
                <a:lnTo>
                  <a:pt x="122238" y="177800"/>
                </a:lnTo>
              </a:path>
            </a:pathLst>
          </a:custGeom>
          <a:noFill/>
          <a:ln w="17780">
            <a:solidFill>
              <a:srgbClr val="A9BCAF"/>
            </a:solidFill>
            <a:prstDash val="solid"/>
          </a:ln>
        </p:spPr>
      </p:sp>
      <p:sp>
        <p:nvSpPr>
          <p:cNvPr id="24" name="Shape 22"/>
          <p:cNvSpPr/>
          <p:nvPr/>
        </p:nvSpPr>
        <p:spPr>
          <a:xfrm>
            <a:off x="635159" y="2768759"/>
            <a:ext cx="80966" cy="80966"/>
          </a:xfrm>
          <a:custGeom>
            <a:avLst/>
            <a:gdLst/>
            <a:ahLst/>
            <a:cxnLst/>
            <a:rect l="l" t="t" r="r" b="b"/>
            <a:pathLst>
              <a:path w="80966" h="80966">
                <a:moveTo>
                  <a:pt x="0" y="0"/>
                </a:moveTo>
                <a:lnTo>
                  <a:pt x="80966" y="80966"/>
                </a:lnTo>
              </a:path>
            </a:pathLst>
          </a:custGeom>
          <a:noFill/>
          <a:ln w="17780">
            <a:solidFill>
              <a:srgbClr val="A9BCAF"/>
            </a:solidFill>
            <a:prstDash val="solid"/>
          </a:ln>
        </p:spPr>
      </p:sp>
      <p:sp>
        <p:nvSpPr>
          <p:cNvPr id="25" name="Shape 23"/>
          <p:cNvSpPr/>
          <p:nvPr/>
        </p:nvSpPr>
        <p:spPr>
          <a:xfrm>
            <a:off x="709613" y="2843213"/>
            <a:ext cx="44450" cy="44450"/>
          </a:xfrm>
          <a:prstGeom prst="ellipse">
            <a:avLst/>
          </a:prstGeom>
          <a:noFill/>
          <a:ln w="17780">
            <a:solidFill>
              <a:srgbClr val="A9BCAF"/>
            </a:solidFill>
            <a:prstDash val="solid"/>
          </a:ln>
        </p:spPr>
      </p:sp>
      <p:sp>
        <p:nvSpPr>
          <p:cNvPr id="26" name="Text 24"/>
          <p:cNvSpPr/>
          <p:nvPr/>
        </p:nvSpPr>
        <p:spPr>
          <a:xfrm>
            <a:off x="1028700" y="2704092"/>
            <a:ext cx="11163300" cy="297180"/>
          </a:xfrm>
          <a:prstGeom prst="rect">
            <a:avLst/>
          </a:prstGeom>
          <a:noFill/>
          <a:ln/>
        </p:spPr>
        <p:txBody>
          <a:bodyPr wrap="none" lIns="0" tIns="0" rIns="0" bIns="0" rtlCol="0" anchor="t"/>
          <a:lstStyle/>
          <a:p>
            <a:pPr algn="l" indent="0" marL="0">
              <a:buNone/>
            </a:pPr>
            <a:r>
              <a:rPr lang="en-US" sz="1950" dirty="0">
                <a:solidFill>
                  <a:srgbClr val="EFF3EC"/>
                </a:solidFill>
                <a:latin typeface="Times New Roman" pitchFamily="34" charset="0"/>
                <a:ea typeface="SimSun" pitchFamily="34" charset="-122"/>
                <a:cs typeface="Times New Roman" pitchFamily="34" charset="-120"/>
              </a:rPr>
              <a:t>劳务报酬</a:t>
            </a:r>
            <a:endParaRPr lang="en-US" sz="1950" dirty="0">
              <a:latin typeface="Times New Roman" pitchFamily="34" charset="0"/>
              <a:ea typeface="SimSun" pitchFamily="34" charset="-122"/>
              <a:cs typeface="Times New Roman" pitchFamily="34" charset="-120"/>
            </a:endParaRPr>
          </a:p>
        </p:txBody>
      </p:sp>
      <p:sp>
        <p:nvSpPr>
          <p:cNvPr id="27" name="Text 25"/>
          <p:cNvSpPr/>
          <p:nvPr/>
        </p:nvSpPr>
        <p:spPr>
          <a:xfrm>
            <a:off x="1028700" y="3091162"/>
            <a:ext cx="11163300" cy="160020"/>
          </a:xfrm>
          <a:prstGeom prst="rect">
            <a:avLst/>
          </a:prstGeom>
          <a:noFill/>
          <a:ln/>
        </p:spPr>
        <p:txBody>
          <a:bodyPr wrap="none" lIns="0" tIns="0" rIns="0" bIns="0" rtlCol="0" anchor="t"/>
          <a:lstStyle/>
          <a:p>
            <a:pPr algn="l" indent="0" marL="0">
              <a:buNone/>
            </a:pPr>
            <a:r>
              <a:rPr lang="en-US" sz="1050" dirty="0">
                <a:solidFill>
                  <a:srgbClr val="A9BCAF"/>
                </a:solidFill>
                <a:latin typeface="Microsoft YaHei" pitchFamily="34" charset="0"/>
                <a:ea typeface="Microsoft YaHei" pitchFamily="34" charset="-122"/>
                <a:cs typeface="Microsoft YaHei" pitchFamily="34" charset="-120"/>
              </a:rPr>
              <a:t>设计、咨询、讲学、翻译</a:t>
            </a:r>
            <a:endParaRPr lang="en-US" sz="1050" dirty="0">
              <a:latin typeface="Microsoft YaHei" pitchFamily="34" charset="0"/>
              <a:ea typeface="Microsoft YaHei" pitchFamily="34" charset="-122"/>
              <a:cs typeface="Microsoft YaHei" pitchFamily="34" charset="-120"/>
            </a:endParaRPr>
          </a:p>
        </p:txBody>
      </p:sp>
      <p:sp>
        <p:nvSpPr>
          <p:cNvPr id="28" name="Text 26"/>
          <p:cNvSpPr/>
          <p:nvPr/>
        </p:nvSpPr>
        <p:spPr>
          <a:xfrm>
            <a:off x="5905500" y="2670578"/>
            <a:ext cx="6286500" cy="457200"/>
          </a:xfrm>
          <a:prstGeom prst="rect">
            <a:avLst/>
          </a:prstGeom>
          <a:noFill/>
          <a:ln/>
        </p:spPr>
        <p:txBody>
          <a:bodyPr wrap="none" lIns="0" tIns="0" rIns="0" bIns="0" rtlCol="0" anchor="t"/>
          <a:lstStyle/>
          <a:p>
            <a:pPr algn="l" indent="0" marL="0">
              <a:buNone/>
            </a:pPr>
            <a:r>
              <a:rPr lang="en-US" sz="3000" dirty="0">
                <a:solidFill>
                  <a:srgbClr val="E9C46A"/>
                </a:solidFill>
                <a:latin typeface="Times New Roman" pitchFamily="34" charset="0"/>
                <a:ea typeface="SimSun" pitchFamily="34" charset="-122"/>
                <a:cs typeface="Times New Roman" pitchFamily="34" charset="-120"/>
              </a:rPr>
              <a:t>× 80%</a:t>
            </a:r>
            <a:endParaRPr lang="en-US" sz="3000" dirty="0">
              <a:latin typeface="Times New Roman" pitchFamily="34" charset="0"/>
              <a:ea typeface="SimSun" pitchFamily="34" charset="-122"/>
              <a:cs typeface="Times New Roman" pitchFamily="34" charset="-120"/>
            </a:endParaRPr>
          </a:p>
        </p:txBody>
      </p:sp>
      <p:sp>
        <p:nvSpPr>
          <p:cNvPr id="29" name="Shape 27"/>
          <p:cNvSpPr/>
          <p:nvPr/>
        </p:nvSpPr>
        <p:spPr>
          <a:xfrm>
            <a:off x="609600" y="3390900"/>
            <a:ext cx="10972800" cy="0"/>
          </a:xfrm>
          <a:prstGeom prst="line">
            <a:avLst/>
          </a:prstGeom>
          <a:noFill/>
          <a:ln w="9525">
            <a:solidFill>
              <a:srgbClr val="3B4942"/>
            </a:solidFill>
            <a:prstDash val="solid"/>
          </a:ln>
        </p:spPr>
      </p:sp>
      <p:sp>
        <p:nvSpPr>
          <p:cNvPr id="30" name="Shape 28"/>
          <p:cNvSpPr/>
          <p:nvPr/>
        </p:nvSpPr>
        <p:spPr>
          <a:xfrm>
            <a:off x="742950" y="3678238"/>
            <a:ext cx="8334" cy="155575"/>
          </a:xfrm>
          <a:custGeom>
            <a:avLst/>
            <a:gdLst/>
            <a:ahLst/>
            <a:cxnLst/>
            <a:rect l="l" t="t" r="r" b="b"/>
            <a:pathLst>
              <a:path w="8334" h="155575">
                <a:moveTo>
                  <a:pt x="0" y="0"/>
                </a:moveTo>
                <a:lnTo>
                  <a:pt x="0" y="155575"/>
                </a:lnTo>
              </a:path>
            </a:pathLst>
          </a:custGeom>
          <a:noFill/>
          <a:ln w="17780">
            <a:solidFill>
              <a:srgbClr val="A9BCAF"/>
            </a:solidFill>
            <a:prstDash val="solid"/>
          </a:ln>
        </p:spPr>
      </p:sp>
      <p:sp>
        <p:nvSpPr>
          <p:cNvPr id="31" name="Shape 29"/>
          <p:cNvSpPr/>
          <p:nvPr/>
        </p:nvSpPr>
        <p:spPr>
          <a:xfrm>
            <a:off x="631825" y="3633788"/>
            <a:ext cx="222250" cy="200025"/>
          </a:xfrm>
          <a:custGeom>
            <a:avLst/>
            <a:gdLst/>
            <a:ahLst/>
            <a:cxnLst/>
            <a:rect l="l" t="t" r="r" b="b"/>
            <a:pathLst>
              <a:path w="222250" h="200025">
                <a:moveTo>
                  <a:pt x="11113" y="166688"/>
                </a:moveTo>
                <a:arcTo hR="11113" wR="11113" stAng="5400000" swAng="5400000"/>
                <a:lnTo>
                  <a:pt x="0" y="11113"/>
                </a:lnTo>
                <a:arcTo hR="11113" wR="11113" stAng="10800000" swAng="5400000"/>
                <a:lnTo>
                  <a:pt x="66675" y="0"/>
                </a:lnTo>
                <a:arcTo hR="44450" wR="44450" stAng="16200000" swAng="5400000"/>
                <a:arcTo hR="44450" wR="44450" stAng="10800000" swAng="5400000"/>
                <a:lnTo>
                  <a:pt x="211138" y="0"/>
                </a:lnTo>
                <a:arcTo hR="11113" wR="11113" stAng="16200000" swAng="5400000"/>
                <a:lnTo>
                  <a:pt x="222250" y="155575"/>
                </a:lnTo>
                <a:arcTo hR="11113" wR="11113" stAng="0" swAng="5400000"/>
                <a:lnTo>
                  <a:pt x="144463" y="166688"/>
                </a:lnTo>
                <a:arcTo hR="33338" wR="33338" stAng="16200000" swAng="-5400000"/>
                <a:arcTo hR="33338" wR="33338" stAng="0" swAng="-5400000"/>
                <a:close/>
              </a:path>
            </a:pathLst>
          </a:custGeom>
          <a:noFill/>
          <a:ln w="17780">
            <a:solidFill>
              <a:srgbClr val="A9BCAF"/>
            </a:solidFill>
            <a:prstDash val="solid"/>
          </a:ln>
        </p:spPr>
      </p:sp>
      <p:sp>
        <p:nvSpPr>
          <p:cNvPr id="32" name="Text 30"/>
          <p:cNvSpPr/>
          <p:nvPr/>
        </p:nvSpPr>
        <p:spPr>
          <a:xfrm>
            <a:off x="1028700" y="3561342"/>
            <a:ext cx="11163300" cy="297180"/>
          </a:xfrm>
          <a:prstGeom prst="rect">
            <a:avLst/>
          </a:prstGeom>
          <a:noFill/>
          <a:ln/>
        </p:spPr>
        <p:txBody>
          <a:bodyPr wrap="none" lIns="0" tIns="0" rIns="0" bIns="0" rtlCol="0" anchor="t"/>
          <a:lstStyle/>
          <a:p>
            <a:pPr algn="l" indent="0" marL="0">
              <a:buNone/>
            </a:pPr>
            <a:r>
              <a:rPr lang="en-US" sz="1950" dirty="0">
                <a:solidFill>
                  <a:srgbClr val="EFF3EC"/>
                </a:solidFill>
                <a:latin typeface="Times New Roman" pitchFamily="34" charset="0"/>
                <a:ea typeface="SimSun" pitchFamily="34" charset="-122"/>
                <a:cs typeface="Times New Roman" pitchFamily="34" charset="-120"/>
              </a:rPr>
              <a:t>稿酬</a:t>
            </a:r>
            <a:endParaRPr lang="en-US" sz="1950" dirty="0">
              <a:latin typeface="Times New Roman" pitchFamily="34" charset="0"/>
              <a:ea typeface="SimSun" pitchFamily="34" charset="-122"/>
              <a:cs typeface="Times New Roman" pitchFamily="34" charset="-120"/>
            </a:endParaRPr>
          </a:p>
        </p:txBody>
      </p:sp>
      <p:sp>
        <p:nvSpPr>
          <p:cNvPr id="33" name="Text 31"/>
          <p:cNvSpPr/>
          <p:nvPr/>
        </p:nvSpPr>
        <p:spPr>
          <a:xfrm>
            <a:off x="1028700" y="3948412"/>
            <a:ext cx="11163300" cy="160020"/>
          </a:xfrm>
          <a:prstGeom prst="rect">
            <a:avLst/>
          </a:prstGeom>
          <a:noFill/>
          <a:ln/>
        </p:spPr>
        <p:txBody>
          <a:bodyPr wrap="none" lIns="0" tIns="0" rIns="0" bIns="0" rtlCol="0" anchor="t"/>
          <a:lstStyle/>
          <a:p>
            <a:pPr algn="l" indent="0" marL="0">
              <a:buNone/>
            </a:pPr>
            <a:r>
              <a:rPr lang="en-US" sz="1050" dirty="0">
                <a:solidFill>
                  <a:srgbClr val="A9BCAF"/>
                </a:solidFill>
                <a:latin typeface="Microsoft YaHei" pitchFamily="34" charset="0"/>
                <a:ea typeface="Microsoft YaHei" pitchFamily="34" charset="-122"/>
                <a:cs typeface="Microsoft YaHei" pitchFamily="34" charset="-120"/>
              </a:rPr>
              <a:t>作品出版、发表</a:t>
            </a:r>
            <a:endParaRPr lang="en-US" sz="1050" dirty="0">
              <a:latin typeface="Microsoft YaHei" pitchFamily="34" charset="0"/>
              <a:ea typeface="Microsoft YaHei" pitchFamily="34" charset="-122"/>
              <a:cs typeface="Microsoft YaHei" pitchFamily="34" charset="-120"/>
            </a:endParaRPr>
          </a:p>
        </p:txBody>
      </p:sp>
      <p:sp>
        <p:nvSpPr>
          <p:cNvPr id="34" name="Text 32"/>
          <p:cNvSpPr/>
          <p:nvPr/>
        </p:nvSpPr>
        <p:spPr>
          <a:xfrm>
            <a:off x="5905500" y="3527828"/>
            <a:ext cx="6286500" cy="457200"/>
          </a:xfrm>
          <a:prstGeom prst="rect">
            <a:avLst/>
          </a:prstGeom>
          <a:noFill/>
          <a:ln/>
        </p:spPr>
        <p:txBody>
          <a:bodyPr wrap="none" lIns="0" tIns="0" rIns="0" bIns="0" rtlCol="0" anchor="t"/>
          <a:lstStyle/>
          <a:p>
            <a:pPr algn="l" indent="0" marL="0">
              <a:buNone/>
            </a:pPr>
            <a:r>
              <a:rPr lang="en-US" sz="3000" dirty="0">
                <a:solidFill>
                  <a:srgbClr val="EFF3EC"/>
                </a:solidFill>
                <a:latin typeface="Times New Roman" pitchFamily="34" charset="0"/>
                <a:ea typeface="SimSun" pitchFamily="34" charset="-122"/>
                <a:cs typeface="Times New Roman" pitchFamily="34" charset="-120"/>
              </a:rPr>
              <a:t>× 80% × 70%</a:t>
            </a:r>
            <a:endParaRPr lang="en-US" sz="3000" dirty="0">
              <a:latin typeface="Times New Roman" pitchFamily="34" charset="0"/>
              <a:ea typeface="SimSun" pitchFamily="34" charset="-122"/>
              <a:cs typeface="Times New Roman" pitchFamily="34" charset="-120"/>
            </a:endParaRPr>
          </a:p>
        </p:txBody>
      </p:sp>
      <p:sp>
        <p:nvSpPr>
          <p:cNvPr id="35" name="Shape 33"/>
          <p:cNvSpPr/>
          <p:nvPr/>
        </p:nvSpPr>
        <p:spPr>
          <a:xfrm>
            <a:off x="609600" y="4248150"/>
            <a:ext cx="10972800" cy="0"/>
          </a:xfrm>
          <a:prstGeom prst="line">
            <a:avLst/>
          </a:prstGeom>
          <a:noFill/>
          <a:ln w="9525">
            <a:solidFill>
              <a:srgbClr val="3B4942"/>
            </a:solidFill>
            <a:prstDash val="solid"/>
          </a:ln>
        </p:spPr>
      </p:sp>
      <p:sp>
        <p:nvSpPr>
          <p:cNvPr id="36" name="Shape 34"/>
          <p:cNvSpPr/>
          <p:nvPr/>
        </p:nvSpPr>
        <p:spPr>
          <a:xfrm>
            <a:off x="631825" y="4479500"/>
            <a:ext cx="222675" cy="222675"/>
          </a:xfrm>
          <a:custGeom>
            <a:avLst/>
            <a:gdLst/>
            <a:ahLst/>
            <a:cxnLst/>
            <a:rect l="l" t="t" r="r" b="b"/>
            <a:pathLst>
              <a:path w="222675" h="222675">
                <a:moveTo>
                  <a:pt x="6512" y="171713"/>
                </a:moveTo>
                <a:arcTo hR="22225" wR="22225" stAng="13500519" swAng="-2699785"/>
                <a:lnTo>
                  <a:pt x="0" y="211562"/>
                </a:lnTo>
                <a:arcTo hR="11113" wR="11113" stAng="10800000" swAng="-5400000"/>
                <a:lnTo>
                  <a:pt x="44450" y="222675"/>
                </a:lnTo>
                <a:arcTo hR="11113" wR="11113" stAng="5400000" swAng="-5400000"/>
                <a:lnTo>
                  <a:pt x="55563" y="200450"/>
                </a:lnTo>
                <a:arcTo hR="11113" wR="11113" stAng="10800000" swAng="5400000"/>
                <a:lnTo>
                  <a:pt x="77788" y="189337"/>
                </a:lnTo>
                <a:arcTo hR="11113" wR="11113" stAng="5400000" swAng="-5400000"/>
                <a:lnTo>
                  <a:pt x="88900" y="167112"/>
                </a:lnTo>
                <a:arcTo hR="11113" wR="11113" stAng="10800000" swAng="5400000"/>
                <a:lnTo>
                  <a:pt x="101924" y="156000"/>
                </a:lnTo>
                <a:arcTo hR="22225" wR="22225" stAng="5399266" swAng="-2699785"/>
                <a:lnTo>
                  <a:pt x="126683" y="140442"/>
                </a:lnTo>
                <a:arcTo hR="72231" wR="72231" stAng="6552338" swAng="-18504676"/>
                <a:close/>
              </a:path>
            </a:pathLst>
          </a:custGeom>
          <a:noFill/>
          <a:ln w="17780">
            <a:solidFill>
              <a:srgbClr val="A9BCAF"/>
            </a:solidFill>
            <a:prstDash val="solid"/>
          </a:ln>
        </p:spPr>
      </p:sp>
      <p:sp>
        <p:nvSpPr>
          <p:cNvPr id="37" name="Shape 35"/>
          <p:cNvSpPr/>
          <p:nvPr/>
        </p:nvSpPr>
        <p:spPr>
          <a:xfrm>
            <a:off x="787400" y="4535488"/>
            <a:ext cx="11113" cy="11113"/>
          </a:xfrm>
          <a:prstGeom prst="ellipse">
            <a:avLst/>
          </a:prstGeom>
          <a:solidFill>
            <a:srgbClr val="A9BCAF"/>
          </a:solidFill>
          <a:ln w="17780">
            <a:solidFill>
              <a:srgbClr val="A9BCAF"/>
            </a:solidFill>
            <a:prstDash val="solid"/>
          </a:ln>
        </p:spPr>
      </p:sp>
      <p:sp>
        <p:nvSpPr>
          <p:cNvPr id="38" name="Text 36"/>
          <p:cNvSpPr/>
          <p:nvPr/>
        </p:nvSpPr>
        <p:spPr>
          <a:xfrm>
            <a:off x="1028700" y="4418592"/>
            <a:ext cx="11163300" cy="297180"/>
          </a:xfrm>
          <a:prstGeom prst="rect">
            <a:avLst/>
          </a:prstGeom>
          <a:noFill/>
          <a:ln/>
        </p:spPr>
        <p:txBody>
          <a:bodyPr wrap="none" lIns="0" tIns="0" rIns="0" bIns="0" rtlCol="0" anchor="t"/>
          <a:lstStyle/>
          <a:p>
            <a:pPr algn="l" indent="0" marL="0">
              <a:buNone/>
            </a:pPr>
            <a:r>
              <a:rPr lang="en-US" sz="1950" dirty="0">
                <a:solidFill>
                  <a:srgbClr val="EFF3EC"/>
                </a:solidFill>
                <a:latin typeface="Times New Roman" pitchFamily="34" charset="0"/>
                <a:ea typeface="SimSun" pitchFamily="34" charset="-122"/>
                <a:cs typeface="Times New Roman" pitchFamily="34" charset="-120"/>
              </a:rPr>
              <a:t>特许权使用费</a:t>
            </a:r>
            <a:endParaRPr lang="en-US" sz="1950" dirty="0">
              <a:latin typeface="Times New Roman" pitchFamily="34" charset="0"/>
              <a:ea typeface="SimSun" pitchFamily="34" charset="-122"/>
              <a:cs typeface="Times New Roman" pitchFamily="34" charset="-120"/>
            </a:endParaRPr>
          </a:p>
        </p:txBody>
      </p:sp>
      <p:sp>
        <p:nvSpPr>
          <p:cNvPr id="39" name="Text 37"/>
          <p:cNvSpPr/>
          <p:nvPr/>
        </p:nvSpPr>
        <p:spPr>
          <a:xfrm>
            <a:off x="1028700" y="4805662"/>
            <a:ext cx="11163300" cy="160020"/>
          </a:xfrm>
          <a:prstGeom prst="rect">
            <a:avLst/>
          </a:prstGeom>
          <a:noFill/>
          <a:ln/>
        </p:spPr>
        <p:txBody>
          <a:bodyPr wrap="none" lIns="0" tIns="0" rIns="0" bIns="0" rtlCol="0" anchor="t"/>
          <a:lstStyle/>
          <a:p>
            <a:pPr algn="l" indent="0" marL="0">
              <a:buNone/>
            </a:pPr>
            <a:r>
              <a:rPr lang="en-US" sz="1050" dirty="0">
                <a:solidFill>
                  <a:srgbClr val="A9BCAF"/>
                </a:solidFill>
                <a:latin typeface="Microsoft YaHei" pitchFamily="34" charset="0"/>
                <a:ea typeface="Microsoft YaHei" pitchFamily="34" charset="-122"/>
                <a:cs typeface="Microsoft YaHei" pitchFamily="34" charset="-120"/>
              </a:rPr>
              <a:t>专利、商标、著作权等</a:t>
            </a:r>
            <a:endParaRPr lang="en-US" sz="1050" dirty="0">
              <a:latin typeface="Microsoft YaHei" pitchFamily="34" charset="0"/>
              <a:ea typeface="Microsoft YaHei" pitchFamily="34" charset="-122"/>
              <a:cs typeface="Microsoft YaHei" pitchFamily="34" charset="-120"/>
            </a:endParaRPr>
          </a:p>
        </p:txBody>
      </p:sp>
      <p:sp>
        <p:nvSpPr>
          <p:cNvPr id="40" name="Text 38"/>
          <p:cNvSpPr/>
          <p:nvPr/>
        </p:nvSpPr>
        <p:spPr>
          <a:xfrm>
            <a:off x="5905500" y="4385078"/>
            <a:ext cx="6286500" cy="457200"/>
          </a:xfrm>
          <a:prstGeom prst="rect">
            <a:avLst/>
          </a:prstGeom>
          <a:noFill/>
          <a:ln/>
        </p:spPr>
        <p:txBody>
          <a:bodyPr wrap="none" lIns="0" tIns="0" rIns="0" bIns="0" rtlCol="0" anchor="t"/>
          <a:lstStyle/>
          <a:p>
            <a:pPr algn="l" indent="0" marL="0">
              <a:buNone/>
            </a:pPr>
            <a:r>
              <a:rPr lang="en-US" sz="3000" dirty="0">
                <a:solidFill>
                  <a:srgbClr val="EFF3EC"/>
                </a:solidFill>
                <a:latin typeface="Times New Roman" pitchFamily="34" charset="0"/>
                <a:ea typeface="SimSun" pitchFamily="34" charset="-122"/>
                <a:cs typeface="Times New Roman" pitchFamily="34" charset="-120"/>
              </a:rPr>
              <a:t>× 80%</a:t>
            </a:r>
            <a:endParaRPr lang="en-US" sz="3000" dirty="0">
              <a:latin typeface="Times New Roman" pitchFamily="34" charset="0"/>
              <a:ea typeface="SimSun" pitchFamily="34" charset="-122"/>
              <a:cs typeface="Times New Roman" pitchFamily="34" charset="-120"/>
            </a:endParaRPr>
          </a:p>
        </p:txBody>
      </p:sp>
      <p:sp>
        <p:nvSpPr>
          <p:cNvPr id="41" name="Shape 39"/>
          <p:cNvSpPr/>
          <p:nvPr/>
        </p:nvSpPr>
        <p:spPr>
          <a:xfrm>
            <a:off x="609600" y="5105400"/>
            <a:ext cx="10972800" cy="0"/>
          </a:xfrm>
          <a:prstGeom prst="line">
            <a:avLst/>
          </a:prstGeom>
          <a:noFill/>
          <a:ln w="9525">
            <a:solidFill>
              <a:srgbClr val="3B4942"/>
            </a:solidFill>
            <a:prstDash val="solid"/>
          </a:ln>
        </p:spPr>
      </p:sp>
      <p:sp>
        <p:nvSpPr>
          <p:cNvPr id="42" name="Text 40"/>
          <p:cNvSpPr/>
          <p:nvPr/>
        </p:nvSpPr>
        <p:spPr>
          <a:xfrm>
            <a:off x="609600" y="5387410"/>
            <a:ext cx="11582400" cy="182880"/>
          </a:xfrm>
          <a:prstGeom prst="rect">
            <a:avLst/>
          </a:prstGeom>
          <a:noFill/>
          <a:ln/>
        </p:spPr>
        <p:txBody>
          <a:bodyPr wrap="none" lIns="0" tIns="0" rIns="0" bIns="0" rtlCol="0" anchor="t"/>
          <a:lstStyle/>
          <a:p>
            <a:pPr algn="l" indent="0" marL="0">
              <a:buNone/>
            </a:pPr>
            <a:r>
              <a:rPr lang="en-US" sz="1200" dirty="0">
                <a:solidFill>
                  <a:srgbClr val="EFF3EC"/>
                </a:solidFill>
                <a:latin typeface="Microsoft YaHei" pitchFamily="34" charset="0"/>
                <a:ea typeface="Microsoft YaHei" pitchFamily="34" charset="-122"/>
                <a:cs typeface="Microsoft YaHei" pitchFamily="34" charset="-120"/>
              </a:rPr>
              <a:t>例：稿酬 10000 元，年度收入额 = 10000 × 80% × 70% = 5600 元</a:t>
            </a:r>
            <a:endParaRPr lang="en-US" sz="1200" dirty="0">
              <a:latin typeface="Microsoft YaHei" pitchFamily="34" charset="0"/>
              <a:ea typeface="Microsoft YaHei" pitchFamily="34" charset="-122"/>
              <a:cs typeface="Microsoft YaHei" pitchFamily="34" charset="-120"/>
            </a:endParaRPr>
          </a:p>
        </p:txBody>
      </p:sp>
      <p:sp>
        <p:nvSpPr>
          <p:cNvPr id="43" name="Text 41"/>
          <p:cNvSpPr/>
          <p:nvPr/>
        </p:nvSpPr>
        <p:spPr>
          <a:xfrm>
            <a:off x="609600" y="6157127"/>
            <a:ext cx="11582400" cy="125730"/>
          </a:xfrm>
          <a:prstGeom prst="rect">
            <a:avLst/>
          </a:prstGeom>
          <a:noFill/>
          <a:ln/>
        </p:spPr>
        <p:txBody>
          <a:bodyPr wrap="none" lIns="0" tIns="0" rIns="0" bIns="0" rtlCol="0" anchor="t"/>
          <a:lstStyle/>
          <a:p>
            <a:pPr algn="l" indent="0" marL="0">
              <a:buNone/>
            </a:pPr>
            <a:r>
              <a:rPr lang="en-US" sz="825" dirty="0">
                <a:solidFill>
                  <a:srgbClr val="829388"/>
                </a:solidFill>
                <a:latin typeface="Microsoft YaHei" pitchFamily="34" charset="0"/>
                <a:ea typeface="Microsoft YaHei" pitchFamily="34" charset="-122"/>
                <a:cs typeface="Microsoft YaHei" pitchFamily="34" charset="-120"/>
              </a:rPr>
              <a:t>来源：个人所得税法第二、六条，个人所得税法实施条例第六条，国家税务总局公告 2018 年第 61 号第八条</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C2823"/>
          </a:solidFill>
          <a:ln/>
        </p:spPr>
      </p:sp>
      <p:sp>
        <p:nvSpPr>
          <p:cNvPr id="3" name="Shape 1"/>
          <p:cNvSpPr/>
          <p:nvPr/>
        </p:nvSpPr>
        <p:spPr>
          <a:xfrm>
            <a:off x="95250" y="95250"/>
            <a:ext cx="12001500" cy="6667500"/>
          </a:xfrm>
          <a:prstGeom prst="rect">
            <a:avLst/>
          </a:prstGeom>
          <a:noFill/>
          <a:ln w="19050">
            <a:solidFill>
              <a:srgbClr val="5A4632"/>
            </a:solidFill>
            <a:prstDash val="solid"/>
          </a:ln>
        </p:spPr>
      </p:sp>
      <p:sp>
        <p:nvSpPr>
          <p:cNvPr id="4" name="Shape 2"/>
          <p:cNvSpPr/>
          <p:nvPr/>
        </p:nvSpPr>
        <p:spPr>
          <a:xfrm>
            <a:off x="95250" y="6515100"/>
            <a:ext cx="12001500" cy="247650"/>
          </a:xfrm>
          <a:prstGeom prst="rect">
            <a:avLst/>
          </a:prstGeom>
          <a:solidFill>
            <a:srgbClr val="5A4632"/>
          </a:solidFill>
          <a:ln/>
        </p:spPr>
      </p:sp>
      <p:sp>
        <p:nvSpPr>
          <p:cNvPr id="5" name="Shape 3"/>
          <p:cNvSpPr/>
          <p:nvPr/>
        </p:nvSpPr>
        <p:spPr>
          <a:xfrm>
            <a:off x="95250" y="6515100"/>
            <a:ext cx="12001500" cy="28575"/>
          </a:xfrm>
          <a:prstGeom prst="rect">
            <a:avLst/>
          </a:prstGeom>
          <a:solidFill>
            <a:srgbClr val="6F5944"/>
          </a:solidFill>
          <a:ln/>
        </p:spPr>
      </p:sp>
      <p:sp>
        <p:nvSpPr>
          <p:cNvPr id="6" name="Shape 4"/>
          <p:cNvSpPr/>
          <p:nvPr/>
        </p:nvSpPr>
        <p:spPr>
          <a:xfrm>
            <a:off x="10668000" y="6572250"/>
            <a:ext cx="419100" cy="85725"/>
          </a:xfrm>
          <a:prstGeom prst="roundRect">
            <a:avLst>
              <a:gd name="adj" fmla="val 33333"/>
            </a:avLst>
          </a:prstGeom>
          <a:solidFill>
            <a:srgbClr val="EFF3EC">
              <a:alpha val="92000"/>
            </a:srgbClr>
          </a:solidFill>
          <a:ln/>
        </p:spPr>
      </p:sp>
      <p:sp>
        <p:nvSpPr>
          <p:cNvPr id="7" name="Shape 5"/>
          <p:cNvSpPr/>
          <p:nvPr/>
        </p:nvSpPr>
        <p:spPr>
          <a:xfrm>
            <a:off x="11201400" y="6581775"/>
            <a:ext cx="285750" cy="76200"/>
          </a:xfrm>
          <a:prstGeom prst="roundRect">
            <a:avLst>
              <a:gd name="adj" fmla="val 37500"/>
            </a:avLst>
          </a:prstGeom>
          <a:solidFill>
            <a:srgbClr val="E9C46A">
              <a:alpha val="90000"/>
            </a:srgbClr>
          </a:solidFill>
          <a:ln/>
        </p:spPr>
      </p:sp>
      <p:sp>
        <p:nvSpPr>
          <p:cNvPr id="8" name="Shape 6"/>
          <p:cNvSpPr/>
          <p:nvPr/>
        </p:nvSpPr>
        <p:spPr>
          <a:xfrm>
            <a:off x="762000" y="6591300"/>
            <a:ext cx="666750" cy="114300"/>
          </a:xfrm>
          <a:prstGeom prst="roundRect">
            <a:avLst>
              <a:gd name="adj" fmla="val 16667"/>
            </a:avLst>
          </a:prstGeom>
          <a:solidFill>
            <a:srgbClr val="3B3A36"/>
          </a:solidFill>
          <a:ln/>
        </p:spPr>
      </p:sp>
      <p:sp>
        <p:nvSpPr>
          <p:cNvPr id="9" name="Shape 7"/>
          <p:cNvSpPr/>
          <p:nvPr/>
        </p:nvSpPr>
        <p:spPr>
          <a:xfrm>
            <a:off x="762000" y="6591300"/>
            <a:ext cx="666750" cy="38100"/>
          </a:xfrm>
          <a:prstGeom prst="roundRect">
            <a:avLst>
              <a:gd name="adj" fmla="val 25000"/>
            </a:avLst>
          </a:prstGeom>
          <a:solidFill>
            <a:srgbClr val="8B795F"/>
          </a:solidFill>
          <a:ln/>
        </p:spPr>
      </p:sp>
      <p:sp>
        <p:nvSpPr>
          <p:cNvPr id="10" name="Text 8"/>
          <p:cNvSpPr/>
          <p:nvPr/>
        </p:nvSpPr>
        <p:spPr>
          <a:xfrm>
            <a:off x="1619250" y="6594915"/>
            <a:ext cx="10572750" cy="114300"/>
          </a:xfrm>
          <a:prstGeom prst="rect">
            <a:avLst/>
          </a:prstGeom>
          <a:noFill/>
          <a:ln/>
        </p:spPr>
        <p:txBody>
          <a:bodyPr wrap="none" lIns="0" tIns="0" rIns="0" bIns="0" rtlCol="0" anchor="t"/>
          <a:lstStyle/>
          <a:p>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青</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年</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夜</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校</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 </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 </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一</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节</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课</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学</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会</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个</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税</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年</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度</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汇</a:t>
            </a:r>
            <a:pPr algn="l" indent="0" marL="0">
              <a:buNone/>
            </a:pPr>
            <a:r>
              <a:rPr lang="en-US" sz="750" dirty="0">
                <a:solidFill>
                  <a:srgbClr val="C8B89D"/>
                </a:solidFill>
                <a:latin typeface="Microsoft YaHei" pitchFamily="34" charset="0"/>
                <a:ea typeface="Microsoft YaHei" pitchFamily="34" charset="-122"/>
                <a:cs typeface="Microsoft YaHei" pitchFamily="34" charset="-120"/>
              </a:rPr>
              <a:t>算</a:t>
            </a:r>
            <a:endParaRPr lang="en-US" sz="750" dirty="0">
              <a:latin typeface="Microsoft YaHei" pitchFamily="34" charset="0"/>
              <a:ea typeface="Microsoft YaHei" pitchFamily="34" charset="-122"/>
              <a:cs typeface="Microsoft YaHei" pitchFamily="34" charset="-120"/>
            </a:endParaRPr>
          </a:p>
        </p:txBody>
      </p:sp>
      <p:sp>
        <p:nvSpPr>
          <p:cNvPr id="11" name="pptwise-slidenum-s0006"/>
          <p:cNvSpPr/>
          <p:nvPr/>
        </p:nvSpPr>
        <p:spPr>
          <a:xfrm>
            <a:off x="0" y="309714"/>
            <a:ext cx="11328383" cy="171450"/>
          </a:xfrm>
          <a:prstGeom prst="rect">
            <a:avLst/>
          </a:prstGeom>
          <a:noFill/>
          <a:ln/>
        </p:spPr>
        <p:txBody>
          <a:bodyPr wrap="none" lIns="0" tIns="0" rIns="0" bIns="0" rtlCol="0" anchor="t"/>
          <a:lstStyle/>
          <a:p>
            <a:pPr algn="r" indent="0" marL="0">
              <a:buNone/>
            </a:pPr>
            <a:fld id="{B6F15528-21DE-4FAA-801E-634DDDAF4B2B}" type="slidenum">
              <a:rPr lang="en-US" sz="1125" dirty="0">
                <a:solidFill>
                  <a:srgbClr val="A9BCAF"/>
                </a:solidFill>
                <a:latin typeface="Times New Roman" pitchFamily="34" charset="0"/>
                <a:ea typeface="SimSun" pitchFamily="34" charset="-122"/>
                <a:cs typeface="Times New Roman" pitchFamily="34" charset="-120"/>
              </a:rPr>
              <a:t>7</a:t>
            </a:fld>
            <a:endParaRPr lang="en-US" sz="1125" dirty="0">
              <a:latin typeface="Times New Roman" pitchFamily="34" charset="0"/>
              <a:ea typeface="SimSun" pitchFamily="34" charset="-122"/>
              <a:cs typeface="Times New Roman" pitchFamily="34" charset="-120"/>
            </a:endParaRPr>
          </a:p>
        </p:txBody>
      </p:sp>
      <p:sp>
        <p:nvSpPr>
          <p:cNvPr id="12" name="Text 10"/>
          <p:cNvSpPr/>
          <p:nvPr/>
        </p:nvSpPr>
        <p:spPr>
          <a:xfrm>
            <a:off x="11328383" y="309714"/>
            <a:ext cx="863617" cy="171450"/>
          </a:xfrm>
          <a:prstGeom prst="rect">
            <a:avLst/>
          </a:prstGeom>
          <a:noFill/>
          <a:ln/>
        </p:spPr>
        <p:txBody>
          <a:bodyPr wrap="none" lIns="0" tIns="0" rIns="0" bIns="0" rtlCol="0" anchor="t"/>
          <a:lstStyle/>
          <a:p>
            <a:pPr algn="l" indent="0" marL="0">
              <a:buNone/>
            </a:pPr>
            <a:r>
              <a:rPr lang="en-US" sz="1125" dirty="0">
                <a:solidFill>
                  <a:srgbClr val="A9BCAF"/>
                </a:solidFill>
                <a:latin typeface="Times New Roman" pitchFamily="34" charset="0"/>
                <a:ea typeface="SimSun" pitchFamily="34" charset="-122"/>
                <a:cs typeface="Times New Roman" pitchFamily="34" charset="-120"/>
              </a:rPr>
              <a:t> / 18</a:t>
            </a:r>
            <a:endParaRPr lang="en-US" sz="1125" dirty="0">
              <a:latin typeface="Times New Roman" pitchFamily="34" charset="0"/>
              <a:ea typeface="SimSun" pitchFamily="34" charset="-122"/>
              <a:cs typeface="Times New Roman" pitchFamily="34" charset="-120"/>
            </a:endParaRPr>
          </a:p>
        </p:txBody>
      </p:sp>
      <p:sp>
        <p:nvSpPr>
          <p:cNvPr id="13" name="Text 11"/>
          <p:cNvSpPr/>
          <p:nvPr/>
        </p:nvSpPr>
        <p:spPr>
          <a:xfrm>
            <a:off x="609600" y="337714"/>
            <a:ext cx="11582400" cy="137160"/>
          </a:xfrm>
          <a:prstGeom prst="rect">
            <a:avLst/>
          </a:prstGeom>
          <a:noFill/>
          <a:ln/>
        </p:spPr>
        <p:txBody>
          <a:bodyPr wrap="none" lIns="0" tIns="0" rIns="0" bIns="0" rtlCol="0" anchor="t"/>
          <a:lstStyle/>
          <a:p>
            <a:pPr algn="l" indent="0" marL="0">
              <a:buNone/>
            </a:pPr>
            <a:r>
              <a:rPr lang="en-US" sz="900" spc="225" kern="0" dirty="0">
                <a:solidFill>
                  <a:srgbClr val="A9BCAF"/>
                </a:solidFill>
                <a:latin typeface="Microsoft YaHei" pitchFamily="34" charset="0"/>
                <a:ea typeface="Microsoft YaHei" pitchFamily="34" charset="-122"/>
                <a:cs typeface="Microsoft YaHei" pitchFamily="34" charset="-120"/>
              </a:rPr>
              <a:t>二</a:t>
            </a:r>
            <a:pPr algn="l" indent="0" marL="0">
              <a:buNone/>
            </a:pPr>
            <a:r>
              <a:rPr lang="en-US" sz="900" spc="225" kern="0" dirty="0">
                <a:solidFill>
                  <a:srgbClr val="A9BCAF"/>
                </a:solidFill>
                <a:latin typeface="Microsoft YaHei" pitchFamily="34" charset="0"/>
                <a:ea typeface="Microsoft YaHei" pitchFamily="34" charset="-122"/>
                <a:cs typeface="Microsoft YaHei" pitchFamily="34" charset="-120"/>
              </a:rPr>
              <a:t>　</a:t>
            </a:r>
            <a:pPr algn="l" indent="0" marL="0">
              <a:buNone/>
            </a:pPr>
            <a:r>
              <a:rPr lang="en-US" sz="900" spc="225" kern="0" dirty="0">
                <a:solidFill>
                  <a:srgbClr val="A9BCAF"/>
                </a:solidFill>
                <a:latin typeface="Microsoft YaHei" pitchFamily="34" charset="0"/>
                <a:ea typeface="Microsoft YaHei" pitchFamily="34" charset="-122"/>
                <a:cs typeface="Microsoft YaHei" pitchFamily="34" charset="-120"/>
              </a:rPr>
              <a:t>算</a:t>
            </a:r>
            <a:pPr algn="l" indent="0" marL="0">
              <a:buNone/>
            </a:pPr>
            <a:r>
              <a:rPr lang="en-US" sz="900" dirty="0">
                <a:solidFill>
                  <a:srgbClr val="A9BCAF"/>
                </a:solidFill>
                <a:latin typeface="Microsoft YaHei" pitchFamily="34" charset="0"/>
                <a:ea typeface="Microsoft YaHei" pitchFamily="34" charset="-122"/>
                <a:cs typeface="Microsoft YaHei" pitchFamily="34" charset="-120"/>
              </a:rPr>
              <a:t>对</a:t>
            </a:r>
            <a:endParaRPr lang="en-US" sz="900" dirty="0">
              <a:latin typeface="Microsoft YaHei" pitchFamily="34" charset="0"/>
              <a:ea typeface="Microsoft YaHei" pitchFamily="34" charset="-122"/>
              <a:cs typeface="Microsoft YaHei" pitchFamily="34" charset="-120"/>
            </a:endParaRPr>
          </a:p>
        </p:txBody>
      </p:sp>
      <p:sp>
        <p:nvSpPr>
          <p:cNvPr id="14" name="Text 12"/>
          <p:cNvSpPr/>
          <p:nvPr/>
        </p:nvSpPr>
        <p:spPr>
          <a:xfrm>
            <a:off x="609600" y="935063"/>
            <a:ext cx="11582400" cy="388620"/>
          </a:xfrm>
          <a:prstGeom prst="rect">
            <a:avLst/>
          </a:prstGeom>
          <a:noFill/>
          <a:ln/>
        </p:spPr>
        <p:txBody>
          <a:bodyPr wrap="none" lIns="0" tIns="0" rIns="0" bIns="0" rtlCol="0" anchor="t"/>
          <a:lstStyle/>
          <a:p>
            <a:pPr algn="l" indent="0" marL="0">
              <a:buNone/>
            </a:pPr>
            <a:r>
              <a:rPr lang="en-US" sz="2550" dirty="0">
                <a:solidFill>
                  <a:srgbClr val="EFF3EC"/>
                </a:solidFill>
                <a:latin typeface="Times New Roman" pitchFamily="34" charset="0"/>
                <a:ea typeface="SimSun" pitchFamily="34" charset="-122"/>
                <a:cs typeface="Times New Roman" pitchFamily="34" charset="-120"/>
              </a:rPr>
              <a:t>6 万元全年只减一次，再减三险一金、专项附加和其他扣除</a:t>
            </a:r>
            <a:endParaRPr lang="en-US" sz="2550" dirty="0">
              <a:latin typeface="Times New Roman" pitchFamily="34" charset="0"/>
              <a:ea typeface="SimSun" pitchFamily="34" charset="-122"/>
              <a:cs typeface="Times New Roman" pitchFamily="34" charset="-120"/>
            </a:endParaRPr>
          </a:p>
        </p:txBody>
      </p:sp>
      <p:sp>
        <p:nvSpPr>
          <p:cNvPr id="15" name="Text 13"/>
          <p:cNvSpPr/>
          <p:nvPr/>
        </p:nvSpPr>
        <p:spPr>
          <a:xfrm>
            <a:off x="609600" y="1830715"/>
            <a:ext cx="11582400" cy="731520"/>
          </a:xfrm>
          <a:prstGeom prst="rect">
            <a:avLst/>
          </a:prstGeom>
          <a:noFill/>
          <a:ln/>
        </p:spPr>
        <p:txBody>
          <a:bodyPr wrap="none" lIns="0" tIns="0" rIns="0" bIns="0" rtlCol="0" anchor="t"/>
          <a:lstStyle/>
          <a:p>
            <a:pPr algn="l" indent="0" marL="0">
              <a:buNone/>
            </a:pPr>
            <a:r>
              <a:rPr lang="en-US" sz="4800" dirty="0">
                <a:solidFill>
                  <a:srgbClr val="E9C46A"/>
                </a:solidFill>
                <a:latin typeface="Times New Roman" pitchFamily="34" charset="0"/>
                <a:ea typeface="SimSun" pitchFamily="34" charset="-122"/>
                <a:cs typeface="Times New Roman" pitchFamily="34" charset="-120"/>
              </a:rPr>
              <a:t>−</a:t>
            </a:r>
            <a:endParaRPr lang="en-US" sz="4800" dirty="0">
              <a:latin typeface="Times New Roman" pitchFamily="34" charset="0"/>
              <a:ea typeface="SimSun" pitchFamily="34" charset="-122"/>
              <a:cs typeface="Times New Roman" pitchFamily="34" charset="-120"/>
            </a:endParaRPr>
          </a:p>
        </p:txBody>
      </p:sp>
      <p:sp>
        <p:nvSpPr>
          <p:cNvPr id="16" name="Shape 14"/>
          <p:cNvSpPr/>
          <p:nvPr/>
        </p:nvSpPr>
        <p:spPr>
          <a:xfrm>
            <a:off x="1254919" y="2093119"/>
            <a:ext cx="226219" cy="154781"/>
          </a:xfrm>
          <a:custGeom>
            <a:avLst/>
            <a:gdLst/>
            <a:ahLst/>
            <a:cxnLst/>
            <a:rect l="l" t="t" r="r" b="b"/>
            <a:pathLst>
              <a:path w="226219" h="154781">
                <a:moveTo>
                  <a:pt x="190500" y="47625"/>
                </a:moveTo>
                <a:lnTo>
                  <a:pt x="190500" y="11906"/>
                </a:lnTo>
                <a:arcTo hR="11906" wR="11906" stAng="0" swAng="-5400000"/>
                <a:lnTo>
                  <a:pt x="23812" y="0"/>
                </a:lnTo>
                <a:arcTo hR="23812" wR="23812" stAng="16200000" swAng="-10800000"/>
                <a:lnTo>
                  <a:pt x="202406" y="47625"/>
                </a:lnTo>
                <a:arcTo hR="11906" wR="11906" stAng="16200000" swAng="5400000"/>
                <a:lnTo>
                  <a:pt x="214313" y="107156"/>
                </a:lnTo>
                <a:lnTo>
                  <a:pt x="178594" y="107156"/>
                </a:lnTo>
                <a:arcTo hR="23812" wR="23812" stAng="16200000" swAng="-10800000"/>
                <a:lnTo>
                  <a:pt x="214313" y="154781"/>
                </a:lnTo>
                <a:arcTo hR="11906" wR="11906" stAng="5400000" swAng="-5400000"/>
                <a:lnTo>
                  <a:pt x="226219" y="119063"/>
                </a:lnTo>
                <a:arcTo hR="11906" wR="11906" stAng="0" swAng="-5400000"/>
              </a:path>
            </a:pathLst>
          </a:custGeom>
          <a:noFill/>
          <a:ln w="19050">
            <a:solidFill>
              <a:srgbClr val="EFF3EC"/>
            </a:solidFill>
            <a:prstDash val="solid"/>
          </a:ln>
        </p:spPr>
      </p:sp>
      <p:sp>
        <p:nvSpPr>
          <p:cNvPr id="17" name="Shape 15"/>
          <p:cNvSpPr/>
          <p:nvPr/>
        </p:nvSpPr>
        <p:spPr>
          <a:xfrm>
            <a:off x="1254919" y="2116931"/>
            <a:ext cx="214313" cy="190500"/>
          </a:xfrm>
          <a:custGeom>
            <a:avLst/>
            <a:gdLst/>
            <a:ahLst/>
            <a:cxnLst/>
            <a:rect l="l" t="t" r="r" b="b"/>
            <a:pathLst>
              <a:path w="214313" h="190500">
                <a:moveTo>
                  <a:pt x="0" y="0"/>
                </a:moveTo>
                <a:lnTo>
                  <a:pt x="0" y="166688"/>
                </a:lnTo>
                <a:arcTo hR="23812" wR="23812" stAng="10800000" swAng="-5400000"/>
                <a:lnTo>
                  <a:pt x="202406" y="190500"/>
                </a:lnTo>
                <a:arcTo hR="11906" wR="11906" stAng="5400000" swAng="-5400000"/>
                <a:lnTo>
                  <a:pt x="214313" y="130969"/>
                </a:lnTo>
              </a:path>
            </a:pathLst>
          </a:custGeom>
          <a:noFill/>
          <a:ln w="19050">
            <a:solidFill>
              <a:srgbClr val="EFF3EC"/>
            </a:solidFill>
            <a:prstDash val="solid"/>
          </a:ln>
        </p:spPr>
      </p:sp>
      <p:sp>
        <p:nvSpPr>
          <p:cNvPr id="18" name="Text 16"/>
          <p:cNvSpPr/>
          <p:nvPr/>
        </p:nvSpPr>
        <p:spPr>
          <a:xfrm>
            <a:off x="609600" y="2789162"/>
            <a:ext cx="11582400" cy="274320"/>
          </a:xfrm>
          <a:prstGeom prst="rect">
            <a:avLst/>
          </a:prstGeom>
          <a:noFill/>
          <a:ln/>
        </p:spPr>
        <p:txBody>
          <a:bodyPr wrap="none" lIns="0" tIns="0" rIns="0" bIns="0" rtlCol="0" anchor="t"/>
          <a:lstStyle/>
          <a:p>
            <a:pPr algn="l" indent="0" marL="0">
              <a:buNone/>
            </a:pPr>
            <a:r>
              <a:rPr lang="en-US" sz="1800" dirty="0">
                <a:solidFill>
                  <a:srgbClr val="EFF3EC"/>
                </a:solidFill>
                <a:latin typeface="Times New Roman" pitchFamily="34" charset="0"/>
                <a:ea typeface="SimSun" pitchFamily="34" charset="-122"/>
                <a:cs typeface="Times New Roman" pitchFamily="34" charset="-120"/>
              </a:rPr>
              <a:t>基本减除费用</a:t>
            </a:r>
            <a:endParaRPr lang="en-US" sz="1800" dirty="0">
              <a:latin typeface="Times New Roman" pitchFamily="34" charset="0"/>
              <a:ea typeface="SimSun" pitchFamily="34" charset="-122"/>
              <a:cs typeface="Times New Roman" pitchFamily="34" charset="-120"/>
            </a:endParaRPr>
          </a:p>
        </p:txBody>
      </p:sp>
      <p:sp>
        <p:nvSpPr>
          <p:cNvPr id="19" name="Text 17"/>
          <p:cNvSpPr/>
          <p:nvPr/>
        </p:nvSpPr>
        <p:spPr>
          <a:xfrm>
            <a:off x="609600" y="3177610"/>
            <a:ext cx="11582400" cy="182880"/>
          </a:xfrm>
          <a:prstGeom prst="rect">
            <a:avLst/>
          </a:prstGeom>
          <a:noFill/>
          <a:ln/>
        </p:spPr>
        <p:txBody>
          <a:bodyPr wrap="none" lIns="0" tIns="0" rIns="0" bIns="0" rtlCol="0" anchor="t"/>
          <a:lstStyle/>
          <a:p>
            <a:pPr algn="l" indent="0" marL="0">
              <a:buNone/>
            </a:pPr>
            <a:r>
              <a:rPr lang="en-US" sz="1200" dirty="0">
                <a:solidFill>
                  <a:srgbClr val="E9C46A"/>
                </a:solidFill>
                <a:latin typeface="Microsoft YaHei" pitchFamily="34" charset="0"/>
                <a:ea typeface="Microsoft YaHei" pitchFamily="34" charset="-122"/>
                <a:cs typeface="Microsoft YaHei" pitchFamily="34" charset="-120"/>
              </a:rPr>
              <a:t>每年 60000 元</a:t>
            </a:r>
            <a:endParaRPr lang="en-US" sz="1200" dirty="0">
              <a:latin typeface="Microsoft YaHei" pitchFamily="34" charset="0"/>
              <a:ea typeface="Microsoft YaHei" pitchFamily="34" charset="-122"/>
              <a:cs typeface="Microsoft YaHei" pitchFamily="34" charset="-120"/>
            </a:endParaRPr>
          </a:p>
        </p:txBody>
      </p:sp>
      <p:sp>
        <p:nvSpPr>
          <p:cNvPr id="20" name="Shape 18"/>
          <p:cNvSpPr/>
          <p:nvPr/>
        </p:nvSpPr>
        <p:spPr>
          <a:xfrm>
            <a:off x="609600" y="3419475"/>
            <a:ext cx="1394277" cy="38100"/>
          </a:xfrm>
          <a:custGeom>
            <a:avLst/>
            <a:gdLst/>
            <a:ahLst/>
            <a:cxnLst/>
            <a:rect l="l" t="t" r="r" b="b"/>
            <a:pathLst>
              <a:path w="1394277" h="38100">
                <a:moveTo>
                  <a:pt x="0" y="38100"/>
                </a:moveTo>
                <a:quadBezTo>
                  <a:pt x="697139" y="0"/>
                  <a:pt x="1394277" y="28575"/>
                </a:quadBezTo>
              </a:path>
            </a:pathLst>
          </a:custGeom>
          <a:noFill/>
          <a:ln w="38100">
            <a:solidFill>
              <a:srgbClr val="E9C46A">
                <a:alpha val="95000"/>
              </a:srgbClr>
            </a:solidFill>
            <a:prstDash val="solid"/>
          </a:ln>
        </p:spPr>
      </p:sp>
      <p:sp>
        <p:nvSpPr>
          <p:cNvPr id="21" name="Shape 19"/>
          <p:cNvSpPr/>
          <p:nvPr/>
        </p:nvSpPr>
        <p:spPr>
          <a:xfrm>
            <a:off x="666750" y="3469005"/>
            <a:ext cx="1299210" cy="17145"/>
          </a:xfrm>
          <a:custGeom>
            <a:avLst/>
            <a:gdLst/>
            <a:ahLst/>
            <a:cxnLst/>
            <a:rect l="l" t="t" r="r" b="b"/>
            <a:pathLst>
              <a:path w="1299210" h="17145">
                <a:moveTo>
                  <a:pt x="0" y="17145"/>
                </a:moveTo>
                <a:lnTo>
                  <a:pt x="53340" y="15240"/>
                </a:lnTo>
                <a:lnTo>
                  <a:pt x="106680" y="12383"/>
                </a:lnTo>
                <a:lnTo>
                  <a:pt x="133350" y="11430"/>
                </a:lnTo>
                <a:moveTo>
                  <a:pt x="190500" y="9525"/>
                </a:moveTo>
                <a:lnTo>
                  <a:pt x="214313" y="8573"/>
                </a:lnTo>
                <a:lnTo>
                  <a:pt x="267652" y="7620"/>
                </a:lnTo>
                <a:lnTo>
                  <a:pt x="320993" y="5715"/>
                </a:lnTo>
                <a:lnTo>
                  <a:pt x="375285" y="4763"/>
                </a:lnTo>
                <a:lnTo>
                  <a:pt x="428625" y="3810"/>
                </a:lnTo>
                <a:lnTo>
                  <a:pt x="476250" y="2858"/>
                </a:lnTo>
                <a:moveTo>
                  <a:pt x="523875" y="1905"/>
                </a:moveTo>
                <a:lnTo>
                  <a:pt x="536258" y="1905"/>
                </a:lnTo>
                <a:lnTo>
                  <a:pt x="590550" y="953"/>
                </a:lnTo>
                <a:lnTo>
                  <a:pt x="644842" y="953"/>
                </a:lnTo>
                <a:lnTo>
                  <a:pt x="657225" y="0"/>
                </a:lnTo>
                <a:moveTo>
                  <a:pt x="714375" y="0"/>
                </a:moveTo>
                <a:lnTo>
                  <a:pt x="753427" y="0"/>
                </a:lnTo>
                <a:lnTo>
                  <a:pt x="807720" y="0"/>
                </a:lnTo>
                <a:lnTo>
                  <a:pt x="862013" y="0"/>
                </a:lnTo>
                <a:lnTo>
                  <a:pt x="916305" y="953"/>
                </a:lnTo>
                <a:lnTo>
                  <a:pt x="970598" y="953"/>
                </a:lnTo>
                <a:lnTo>
                  <a:pt x="1000125" y="1905"/>
                </a:lnTo>
                <a:moveTo>
                  <a:pt x="1047750" y="1905"/>
                </a:moveTo>
                <a:lnTo>
                  <a:pt x="1080135" y="2858"/>
                </a:lnTo>
                <a:lnTo>
                  <a:pt x="1134427" y="3810"/>
                </a:lnTo>
                <a:lnTo>
                  <a:pt x="1181100" y="4763"/>
                </a:lnTo>
                <a:moveTo>
                  <a:pt x="1238250" y="5715"/>
                </a:moveTo>
                <a:lnTo>
                  <a:pt x="1243965" y="5715"/>
                </a:lnTo>
                <a:lnTo>
                  <a:pt x="1299210" y="7620"/>
                </a:lnTo>
              </a:path>
            </a:pathLst>
          </a:custGeom>
          <a:noFill/>
          <a:ln w="19050">
            <a:solidFill>
              <a:srgbClr val="E9C46A">
                <a:alpha val="50000"/>
              </a:srgbClr>
            </a:solidFill>
            <a:prstDash val="solid"/>
          </a:ln>
        </p:spPr>
      </p:sp>
      <p:sp>
        <p:nvSpPr>
          <p:cNvPr id="22" name="Text 20"/>
          <p:cNvSpPr/>
          <p:nvPr/>
        </p:nvSpPr>
        <p:spPr>
          <a:xfrm>
            <a:off x="609600" y="3709925"/>
            <a:ext cx="11582400" cy="148590"/>
          </a:xfrm>
          <a:prstGeom prst="rect">
            <a:avLst/>
          </a:prstGeom>
          <a:noFill/>
          <a:ln/>
        </p:spPr>
        <p:txBody>
          <a:bodyPr wrap="none" lIns="0" tIns="0" rIns="0" bIns="0" rtlCol="0" anchor="t"/>
          <a:lstStyle/>
          <a:p>
            <a:pPr algn="l" indent="0" marL="0">
              <a:buNone/>
            </a:pPr>
            <a:r>
              <a:rPr lang="en-US" sz="975" dirty="0">
                <a:solidFill>
                  <a:srgbClr val="A9BCAF"/>
                </a:solidFill>
                <a:latin typeface="Microsoft YaHei" pitchFamily="34" charset="0"/>
                <a:ea typeface="Microsoft YaHei" pitchFamily="34" charset="-122"/>
                <a:cs typeface="Microsoft YaHei" pitchFamily="34" charset="-120"/>
              </a:rPr>
              <a:t>两处工资也只减一次</a:t>
            </a:r>
            <a:endParaRPr lang="en-US" sz="975" dirty="0">
              <a:latin typeface="Microsoft YaHei" pitchFamily="34" charset="0"/>
              <a:ea typeface="Microsoft YaHei" pitchFamily="34" charset="-122"/>
              <a:cs typeface="Microsoft YaHei" pitchFamily="34" charset="-120"/>
            </a:endParaRPr>
          </a:p>
        </p:txBody>
      </p:sp>
      <p:sp>
        <p:nvSpPr>
          <p:cNvPr id="23" name="Text 21"/>
          <p:cNvSpPr/>
          <p:nvPr/>
        </p:nvSpPr>
        <p:spPr>
          <a:xfrm>
            <a:off x="3390900" y="1830715"/>
            <a:ext cx="8801100" cy="731520"/>
          </a:xfrm>
          <a:prstGeom prst="rect">
            <a:avLst/>
          </a:prstGeom>
          <a:noFill/>
          <a:ln/>
        </p:spPr>
        <p:txBody>
          <a:bodyPr wrap="none" lIns="0" tIns="0" rIns="0" bIns="0" rtlCol="0" anchor="t"/>
          <a:lstStyle/>
          <a:p>
            <a:pPr algn="l" indent="0" marL="0">
              <a:buNone/>
            </a:pPr>
            <a:r>
              <a:rPr lang="en-US" sz="4800" dirty="0">
                <a:solidFill>
                  <a:srgbClr val="A9BCAF"/>
                </a:solidFill>
                <a:latin typeface="Times New Roman" pitchFamily="34" charset="0"/>
                <a:ea typeface="SimSun" pitchFamily="34" charset="-122"/>
                <a:cs typeface="Times New Roman" pitchFamily="34" charset="-120"/>
              </a:rPr>
              <a:t>−</a:t>
            </a:r>
            <a:endParaRPr lang="en-US" sz="4800" dirty="0">
              <a:latin typeface="Times New Roman" pitchFamily="34" charset="0"/>
              <a:ea typeface="SimSun" pitchFamily="34" charset="-122"/>
              <a:cs typeface="Times New Roman" pitchFamily="34" charset="-120"/>
            </a:endParaRPr>
          </a:p>
        </p:txBody>
      </p:sp>
      <p:sp>
        <p:nvSpPr>
          <p:cNvPr id="24" name="Shape 22"/>
          <p:cNvSpPr/>
          <p:nvPr/>
        </p:nvSpPr>
        <p:spPr>
          <a:xfrm>
            <a:off x="4143375" y="2140744"/>
            <a:ext cx="8930" cy="119063"/>
          </a:xfrm>
          <a:custGeom>
            <a:avLst/>
            <a:gdLst/>
            <a:ahLst/>
            <a:cxnLst/>
            <a:rect l="l" t="t" r="r" b="b"/>
            <a:pathLst>
              <a:path w="8930" h="119063">
                <a:moveTo>
                  <a:pt x="0" y="119063"/>
                </a:moveTo>
                <a:lnTo>
                  <a:pt x="0" y="0"/>
                </a:lnTo>
              </a:path>
            </a:pathLst>
          </a:custGeom>
          <a:noFill/>
          <a:ln w="19050">
            <a:solidFill>
              <a:srgbClr val="EFF3EC"/>
            </a:solidFill>
            <a:prstDash val="solid"/>
          </a:ln>
        </p:spPr>
      </p:sp>
      <p:sp>
        <p:nvSpPr>
          <p:cNvPr id="25" name="Shape 23"/>
          <p:cNvSpPr/>
          <p:nvPr/>
        </p:nvSpPr>
        <p:spPr>
          <a:xfrm>
            <a:off x="4095750" y="2152650"/>
            <a:ext cx="95250" cy="95250"/>
          </a:xfrm>
          <a:custGeom>
            <a:avLst/>
            <a:gdLst/>
            <a:ahLst/>
            <a:cxnLst/>
            <a:rect l="l" t="t" r="r" b="b"/>
            <a:pathLst>
              <a:path w="95250" h="95250">
                <a:moveTo>
                  <a:pt x="95250" y="0"/>
                </a:moveTo>
                <a:lnTo>
                  <a:pt x="23812" y="0"/>
                </a:lnTo>
                <a:arcTo hR="23812" wR="23812" stAng="16200000" swAng="-10800000"/>
                <a:lnTo>
                  <a:pt x="71438" y="47625"/>
                </a:lnTo>
                <a:arcTo hR="23812" wR="23812" stAng="16200000" swAng="10800000"/>
                <a:lnTo>
                  <a:pt x="0" y="95250"/>
                </a:lnTo>
              </a:path>
            </a:pathLst>
          </a:custGeom>
          <a:noFill/>
          <a:ln w="19050">
            <a:solidFill>
              <a:srgbClr val="EFF3EC"/>
            </a:solidFill>
            <a:prstDash val="solid"/>
          </a:ln>
        </p:spPr>
      </p:sp>
      <p:sp>
        <p:nvSpPr>
          <p:cNvPr id="26" name="Shape 24"/>
          <p:cNvSpPr/>
          <p:nvPr/>
        </p:nvSpPr>
        <p:spPr>
          <a:xfrm>
            <a:off x="4048125" y="2081158"/>
            <a:ext cx="190500" cy="238233"/>
          </a:xfrm>
          <a:custGeom>
            <a:avLst/>
            <a:gdLst/>
            <a:ahLst/>
            <a:cxnLst/>
            <a:rect l="l" t="t" r="r" b="b"/>
            <a:pathLst>
              <a:path w="190500" h="238233">
                <a:moveTo>
                  <a:pt x="0" y="11960"/>
                </a:moveTo>
                <a:arcTo hR="11906" wR="11906" stAng="10800000" swAng="5400000"/>
                <a:arcTo hR="15478" wR="15478" stAng="16181096" swAng="1951255"/>
                <a:lnTo>
                  <a:pt x="31349" y="9579"/>
                </a:lnTo>
                <a:arcTo hR="15478" wR="15478" stAng="7354738" swAng="-3909476"/>
                <a:lnTo>
                  <a:pt x="59138" y="2435"/>
                </a:lnTo>
                <a:arcTo hR="15478" wR="15478" stAng="14245262" swAng="3909476"/>
                <a:lnTo>
                  <a:pt x="86916" y="9579"/>
                </a:lnTo>
                <a:arcTo hR="15478" wR="15478" stAng="7354738" swAng="-3909476"/>
                <a:lnTo>
                  <a:pt x="114693" y="2435"/>
                </a:lnTo>
                <a:arcTo hR="15478" wR="15478" stAng="14245262" swAng="3909476"/>
                <a:lnTo>
                  <a:pt x="142482" y="9579"/>
                </a:lnTo>
                <a:arcTo hR="15478" wR="15478" stAng="7354738" swAng="-3909476"/>
                <a:lnTo>
                  <a:pt x="170259" y="2435"/>
                </a:lnTo>
                <a:arcTo hR="15478" wR="15478" stAng="14267649" swAng="1951255"/>
                <a:arcTo hR="11906" wR="11906" stAng="16200000" swAng="5400000"/>
                <a:lnTo>
                  <a:pt x="190500" y="226273"/>
                </a:lnTo>
                <a:arcTo hR="11906" wR="11906" stAng="0" swAng="5400000"/>
                <a:arcTo hR="15478" wR="15478" stAng="5381096" swAng="1951255"/>
                <a:lnTo>
                  <a:pt x="159151" y="228654"/>
                </a:lnTo>
                <a:arcTo hR="15478" wR="15478" stAng="18154738" swAng="-3909476"/>
                <a:lnTo>
                  <a:pt x="131362" y="235798"/>
                </a:lnTo>
                <a:arcTo hR="15478" wR="15478" stAng="3445262" swAng="3909476"/>
                <a:lnTo>
                  <a:pt x="103584" y="228654"/>
                </a:lnTo>
                <a:arcTo hR="15478" wR="15478" stAng="18154738" swAng="-3909476"/>
                <a:lnTo>
                  <a:pt x="75807" y="235798"/>
                </a:lnTo>
                <a:arcTo hR="15478" wR="15478" stAng="3445262" swAng="3909476"/>
                <a:lnTo>
                  <a:pt x="48018" y="228654"/>
                </a:lnTo>
                <a:arcTo hR="15478" wR="15478" stAng="18154738" swAng="-3909476"/>
                <a:lnTo>
                  <a:pt x="20241" y="235798"/>
                </a:lnTo>
                <a:arcTo hR="15478" wR="15478" stAng="3467649" swAng="1951255"/>
                <a:arcTo hR="11906" wR="11906" stAng="5400000" swAng="5400000"/>
                <a:close/>
              </a:path>
            </a:pathLst>
          </a:custGeom>
          <a:noFill/>
          <a:ln w="19050">
            <a:solidFill>
              <a:srgbClr val="EFF3EC"/>
            </a:solidFill>
            <a:prstDash val="solid"/>
          </a:ln>
        </p:spPr>
      </p:sp>
      <p:sp>
        <p:nvSpPr>
          <p:cNvPr id="27" name="Text 25"/>
          <p:cNvSpPr/>
          <p:nvPr/>
        </p:nvSpPr>
        <p:spPr>
          <a:xfrm>
            <a:off x="3390900" y="2789162"/>
            <a:ext cx="8801100" cy="274320"/>
          </a:xfrm>
          <a:prstGeom prst="rect">
            <a:avLst/>
          </a:prstGeom>
          <a:noFill/>
          <a:ln/>
        </p:spPr>
        <p:txBody>
          <a:bodyPr wrap="none" lIns="0" tIns="0" rIns="0" bIns="0" rtlCol="0" anchor="t"/>
          <a:lstStyle/>
          <a:p>
            <a:pPr algn="l" indent="0" marL="0">
              <a:buNone/>
            </a:pPr>
            <a:r>
              <a:rPr lang="en-US" sz="1800" dirty="0">
                <a:solidFill>
                  <a:srgbClr val="EFF3EC"/>
                </a:solidFill>
                <a:latin typeface="Times New Roman" pitchFamily="34" charset="0"/>
                <a:ea typeface="SimSun" pitchFamily="34" charset="-122"/>
                <a:cs typeface="Times New Roman" pitchFamily="34" charset="-120"/>
              </a:rPr>
              <a:t>专项扣除</a:t>
            </a:r>
            <a:endParaRPr lang="en-US" sz="1800" dirty="0">
              <a:latin typeface="Times New Roman" pitchFamily="34" charset="0"/>
              <a:ea typeface="SimSun" pitchFamily="34" charset="-122"/>
              <a:cs typeface="Times New Roman" pitchFamily="34" charset="-120"/>
            </a:endParaRPr>
          </a:p>
        </p:txBody>
      </p:sp>
      <p:sp>
        <p:nvSpPr>
          <p:cNvPr id="28" name="Text 26"/>
          <p:cNvSpPr/>
          <p:nvPr/>
        </p:nvSpPr>
        <p:spPr>
          <a:xfrm>
            <a:off x="3390900" y="3177610"/>
            <a:ext cx="8801100" cy="182880"/>
          </a:xfrm>
          <a:prstGeom prst="rect">
            <a:avLst/>
          </a:prstGeom>
          <a:noFill/>
          <a:ln/>
        </p:spPr>
        <p:txBody>
          <a:bodyPr wrap="none" lIns="0" tIns="0" rIns="0" bIns="0" rtlCol="0" anchor="t"/>
          <a:lstStyle/>
          <a:p>
            <a:pPr algn="l" indent="0" marL="0">
              <a:buNone/>
            </a:pPr>
            <a:r>
              <a:rPr lang="en-US" sz="1200" dirty="0">
                <a:solidFill>
                  <a:srgbClr val="EFF3EC"/>
                </a:solidFill>
                <a:latin typeface="Microsoft YaHei" pitchFamily="34" charset="0"/>
                <a:ea typeface="Microsoft YaHei" pitchFamily="34" charset="-122"/>
                <a:cs typeface="Microsoft YaHei" pitchFamily="34" charset="-120"/>
              </a:rPr>
              <a:t>三险一金个人实缴</a:t>
            </a:r>
            <a:endParaRPr lang="en-US" sz="1200" dirty="0">
              <a:latin typeface="Microsoft YaHei" pitchFamily="34" charset="0"/>
              <a:ea typeface="Microsoft YaHei" pitchFamily="34" charset="-122"/>
              <a:cs typeface="Microsoft YaHei" pitchFamily="34" charset="-120"/>
            </a:endParaRPr>
          </a:p>
        </p:txBody>
      </p:sp>
      <p:sp>
        <p:nvSpPr>
          <p:cNvPr id="29" name="Text 27"/>
          <p:cNvSpPr/>
          <p:nvPr/>
        </p:nvSpPr>
        <p:spPr>
          <a:xfrm>
            <a:off x="3390900" y="3709925"/>
            <a:ext cx="8801100" cy="148590"/>
          </a:xfrm>
          <a:prstGeom prst="rect">
            <a:avLst/>
          </a:prstGeom>
          <a:noFill/>
          <a:ln/>
        </p:spPr>
        <p:txBody>
          <a:bodyPr wrap="none" lIns="0" tIns="0" rIns="0" bIns="0" rtlCol="0" anchor="t"/>
          <a:lstStyle/>
          <a:p>
            <a:pPr algn="l" indent="0" marL="0">
              <a:buNone/>
            </a:pPr>
            <a:r>
              <a:rPr lang="en-US" sz="975" dirty="0">
                <a:solidFill>
                  <a:srgbClr val="A9BCAF"/>
                </a:solidFill>
                <a:latin typeface="Microsoft YaHei" pitchFamily="34" charset="0"/>
                <a:ea typeface="Microsoft YaHei" pitchFamily="34" charset="-122"/>
                <a:cs typeface="Microsoft YaHei" pitchFamily="34" charset="-120"/>
              </a:rPr>
              <a:t>以工资条为准</a:t>
            </a:r>
            <a:endParaRPr lang="en-US" sz="975" dirty="0">
              <a:latin typeface="Microsoft YaHei" pitchFamily="34" charset="0"/>
              <a:ea typeface="Microsoft YaHei" pitchFamily="34" charset="-122"/>
              <a:cs typeface="Microsoft YaHei" pitchFamily="34" charset="-120"/>
            </a:endParaRPr>
          </a:p>
        </p:txBody>
      </p:sp>
      <p:sp>
        <p:nvSpPr>
          <p:cNvPr id="30" name="Text 28"/>
          <p:cNvSpPr/>
          <p:nvPr/>
        </p:nvSpPr>
        <p:spPr>
          <a:xfrm>
            <a:off x="6172200" y="1830715"/>
            <a:ext cx="6019800" cy="731520"/>
          </a:xfrm>
          <a:prstGeom prst="rect">
            <a:avLst/>
          </a:prstGeom>
          <a:noFill/>
          <a:ln/>
        </p:spPr>
        <p:txBody>
          <a:bodyPr wrap="none" lIns="0" tIns="0" rIns="0" bIns="0" rtlCol="0" anchor="t"/>
          <a:lstStyle/>
          <a:p>
            <a:pPr algn="l" indent="0" marL="0">
              <a:buNone/>
            </a:pPr>
            <a:r>
              <a:rPr lang="en-US" sz="4800" dirty="0">
                <a:solidFill>
                  <a:srgbClr val="A9BCAF"/>
                </a:solidFill>
                <a:latin typeface="Times New Roman" pitchFamily="34" charset="0"/>
                <a:ea typeface="SimSun" pitchFamily="34" charset="-122"/>
                <a:cs typeface="Times New Roman" pitchFamily="34" charset="-120"/>
              </a:rPr>
              <a:t>−</a:t>
            </a:r>
            <a:endParaRPr lang="en-US" sz="4800" dirty="0">
              <a:latin typeface="Times New Roman" pitchFamily="34" charset="0"/>
              <a:ea typeface="SimSun" pitchFamily="34" charset="-122"/>
              <a:cs typeface="Times New Roman" pitchFamily="34" charset="-120"/>
            </a:endParaRPr>
          </a:p>
        </p:txBody>
      </p:sp>
      <p:sp>
        <p:nvSpPr>
          <p:cNvPr id="31" name="Shape 29"/>
          <p:cNvSpPr/>
          <p:nvPr/>
        </p:nvSpPr>
        <p:spPr>
          <a:xfrm>
            <a:off x="6936581" y="2116931"/>
            <a:ext cx="95250" cy="8930"/>
          </a:xfrm>
          <a:custGeom>
            <a:avLst/>
            <a:gdLst/>
            <a:ahLst/>
            <a:cxnLst/>
            <a:rect l="l" t="t" r="r" b="b"/>
            <a:pathLst>
              <a:path w="95250" h="8930">
                <a:moveTo>
                  <a:pt x="0" y="0"/>
                </a:moveTo>
                <a:lnTo>
                  <a:pt x="95250" y="0"/>
                </a:lnTo>
              </a:path>
            </a:pathLst>
          </a:custGeom>
          <a:noFill/>
          <a:ln w="19050">
            <a:solidFill>
              <a:srgbClr val="EFF3EC"/>
            </a:solidFill>
            <a:prstDash val="solid"/>
          </a:ln>
        </p:spPr>
      </p:sp>
      <p:sp>
        <p:nvSpPr>
          <p:cNvPr id="32" name="Shape 30"/>
          <p:cNvSpPr/>
          <p:nvPr/>
        </p:nvSpPr>
        <p:spPr>
          <a:xfrm>
            <a:off x="6936581" y="2200275"/>
            <a:ext cx="95250" cy="8930"/>
          </a:xfrm>
          <a:custGeom>
            <a:avLst/>
            <a:gdLst/>
            <a:ahLst/>
            <a:cxnLst/>
            <a:rect l="l" t="t" r="r" b="b"/>
            <a:pathLst>
              <a:path w="95250" h="8930">
                <a:moveTo>
                  <a:pt x="0" y="0"/>
                </a:moveTo>
                <a:lnTo>
                  <a:pt x="95250" y="0"/>
                </a:lnTo>
              </a:path>
            </a:pathLst>
          </a:custGeom>
          <a:noFill/>
          <a:ln w="19050">
            <a:solidFill>
              <a:srgbClr val="EFF3EC"/>
            </a:solidFill>
            <a:prstDash val="solid"/>
          </a:ln>
        </p:spPr>
      </p:sp>
      <p:sp>
        <p:nvSpPr>
          <p:cNvPr id="33" name="Shape 31"/>
          <p:cNvSpPr/>
          <p:nvPr/>
        </p:nvSpPr>
        <p:spPr>
          <a:xfrm>
            <a:off x="6936581" y="2283619"/>
            <a:ext cx="95250" cy="8930"/>
          </a:xfrm>
          <a:custGeom>
            <a:avLst/>
            <a:gdLst/>
            <a:ahLst/>
            <a:cxnLst/>
            <a:rect l="l" t="t" r="r" b="b"/>
            <a:pathLst>
              <a:path w="95250" h="8930">
                <a:moveTo>
                  <a:pt x="0" y="0"/>
                </a:moveTo>
                <a:lnTo>
                  <a:pt x="95250" y="0"/>
                </a:lnTo>
              </a:path>
            </a:pathLst>
          </a:custGeom>
          <a:noFill/>
          <a:ln w="19050">
            <a:solidFill>
              <a:srgbClr val="EFF3EC"/>
            </a:solidFill>
            <a:prstDash val="solid"/>
          </a:ln>
        </p:spPr>
      </p:sp>
      <p:sp>
        <p:nvSpPr>
          <p:cNvPr id="34" name="Shape 32"/>
          <p:cNvSpPr/>
          <p:nvPr/>
        </p:nvSpPr>
        <p:spPr>
          <a:xfrm>
            <a:off x="6817519" y="2235994"/>
            <a:ext cx="71438" cy="47625"/>
          </a:xfrm>
          <a:custGeom>
            <a:avLst/>
            <a:gdLst/>
            <a:ahLst/>
            <a:cxnLst/>
            <a:rect l="l" t="t" r="r" b="b"/>
            <a:pathLst>
              <a:path w="71438" h="47625">
                <a:moveTo>
                  <a:pt x="0" y="23812"/>
                </a:moveTo>
                <a:lnTo>
                  <a:pt x="23812" y="47625"/>
                </a:lnTo>
                <a:lnTo>
                  <a:pt x="71438" y="0"/>
                </a:lnTo>
              </a:path>
            </a:pathLst>
          </a:custGeom>
          <a:noFill/>
          <a:ln w="19050">
            <a:solidFill>
              <a:srgbClr val="EFF3EC"/>
            </a:solidFill>
            <a:prstDash val="solid"/>
          </a:ln>
        </p:spPr>
      </p:sp>
      <p:sp>
        <p:nvSpPr>
          <p:cNvPr id="35" name="Shape 33"/>
          <p:cNvSpPr/>
          <p:nvPr/>
        </p:nvSpPr>
        <p:spPr>
          <a:xfrm>
            <a:off x="6817519" y="2116931"/>
            <a:ext cx="71438" cy="47625"/>
          </a:xfrm>
          <a:custGeom>
            <a:avLst/>
            <a:gdLst/>
            <a:ahLst/>
            <a:cxnLst/>
            <a:rect l="l" t="t" r="r" b="b"/>
            <a:pathLst>
              <a:path w="71438" h="47625">
                <a:moveTo>
                  <a:pt x="0" y="23812"/>
                </a:moveTo>
                <a:lnTo>
                  <a:pt x="23812" y="47625"/>
                </a:lnTo>
                <a:lnTo>
                  <a:pt x="71438" y="0"/>
                </a:lnTo>
              </a:path>
            </a:pathLst>
          </a:custGeom>
          <a:noFill/>
          <a:ln w="19050">
            <a:solidFill>
              <a:srgbClr val="EFF3EC"/>
            </a:solidFill>
            <a:prstDash val="solid"/>
          </a:ln>
        </p:spPr>
      </p:sp>
      <p:sp>
        <p:nvSpPr>
          <p:cNvPr id="36" name="Text 34"/>
          <p:cNvSpPr/>
          <p:nvPr/>
        </p:nvSpPr>
        <p:spPr>
          <a:xfrm>
            <a:off x="6172200" y="2789162"/>
            <a:ext cx="6019800" cy="274320"/>
          </a:xfrm>
          <a:prstGeom prst="rect">
            <a:avLst/>
          </a:prstGeom>
          <a:noFill/>
          <a:ln/>
        </p:spPr>
        <p:txBody>
          <a:bodyPr wrap="none" lIns="0" tIns="0" rIns="0" bIns="0" rtlCol="0" anchor="t"/>
          <a:lstStyle/>
          <a:p>
            <a:pPr algn="l" indent="0" marL="0">
              <a:buNone/>
            </a:pPr>
            <a:r>
              <a:rPr lang="en-US" sz="1800" dirty="0">
                <a:solidFill>
                  <a:srgbClr val="EFF3EC"/>
                </a:solidFill>
                <a:latin typeface="Times New Roman" pitchFamily="34" charset="0"/>
                <a:ea typeface="SimSun" pitchFamily="34" charset="-122"/>
                <a:cs typeface="Times New Roman" pitchFamily="34" charset="-120"/>
              </a:rPr>
              <a:t>专项附加扣除</a:t>
            </a:r>
            <a:endParaRPr lang="en-US" sz="1800" dirty="0">
              <a:latin typeface="Times New Roman" pitchFamily="34" charset="0"/>
              <a:ea typeface="SimSun" pitchFamily="34" charset="-122"/>
              <a:cs typeface="Times New Roman" pitchFamily="34" charset="-120"/>
            </a:endParaRPr>
          </a:p>
        </p:txBody>
      </p:sp>
      <p:sp>
        <p:nvSpPr>
          <p:cNvPr id="37" name="Text 35"/>
          <p:cNvSpPr/>
          <p:nvPr/>
        </p:nvSpPr>
        <p:spPr>
          <a:xfrm>
            <a:off x="6172200" y="3177610"/>
            <a:ext cx="6019800" cy="182880"/>
          </a:xfrm>
          <a:prstGeom prst="rect">
            <a:avLst/>
          </a:prstGeom>
          <a:noFill/>
          <a:ln/>
        </p:spPr>
        <p:txBody>
          <a:bodyPr wrap="none" lIns="0" tIns="0" rIns="0" bIns="0" rtlCol="0" anchor="t"/>
          <a:lstStyle/>
          <a:p>
            <a:pPr algn="l" indent="0" marL="0">
              <a:buNone/>
            </a:pPr>
            <a:r>
              <a:rPr lang="en-US" sz="1200" dirty="0">
                <a:solidFill>
                  <a:srgbClr val="EFF3EC"/>
                </a:solidFill>
                <a:latin typeface="Microsoft YaHei" pitchFamily="34" charset="0"/>
                <a:ea typeface="Microsoft YaHei" pitchFamily="34" charset="-122"/>
                <a:cs typeface="Microsoft YaHei" pitchFamily="34" charset="-120"/>
              </a:rPr>
              <a:t>七项</a:t>
            </a:r>
            <a:endParaRPr lang="en-US" sz="1200" dirty="0">
              <a:latin typeface="Microsoft YaHei" pitchFamily="34" charset="0"/>
              <a:ea typeface="Microsoft YaHei" pitchFamily="34" charset="-122"/>
              <a:cs typeface="Microsoft YaHei" pitchFamily="34" charset="-120"/>
            </a:endParaRPr>
          </a:p>
        </p:txBody>
      </p:sp>
      <p:sp>
        <p:nvSpPr>
          <p:cNvPr id="38" name="Text 36"/>
          <p:cNvSpPr/>
          <p:nvPr/>
        </p:nvSpPr>
        <p:spPr>
          <a:xfrm>
            <a:off x="6172200" y="3709925"/>
            <a:ext cx="6019800" cy="148590"/>
          </a:xfrm>
          <a:prstGeom prst="rect">
            <a:avLst/>
          </a:prstGeom>
          <a:noFill/>
          <a:ln/>
        </p:spPr>
        <p:txBody>
          <a:bodyPr wrap="none" lIns="0" tIns="0" rIns="0" bIns="0" rtlCol="0" anchor="t"/>
          <a:lstStyle/>
          <a:p>
            <a:pPr algn="l" indent="0" marL="0">
              <a:buNone/>
            </a:pPr>
            <a:r>
              <a:rPr lang="en-US" sz="975" dirty="0">
                <a:solidFill>
                  <a:srgbClr val="A9BCAF"/>
                </a:solidFill>
                <a:latin typeface="Microsoft YaHei" pitchFamily="34" charset="0"/>
                <a:ea typeface="Microsoft YaHei" pitchFamily="34" charset="-122"/>
                <a:cs typeface="Microsoft YaHei" pitchFamily="34" charset="-120"/>
              </a:rPr>
              <a:t>下一页逐项看</a:t>
            </a:r>
            <a:endParaRPr lang="en-US" sz="975" dirty="0">
              <a:latin typeface="Microsoft YaHei" pitchFamily="34" charset="0"/>
              <a:ea typeface="Microsoft YaHei" pitchFamily="34" charset="-122"/>
              <a:cs typeface="Microsoft YaHei" pitchFamily="34" charset="-120"/>
            </a:endParaRPr>
          </a:p>
        </p:txBody>
      </p:sp>
      <p:sp>
        <p:nvSpPr>
          <p:cNvPr id="39" name="Text 37"/>
          <p:cNvSpPr/>
          <p:nvPr/>
        </p:nvSpPr>
        <p:spPr>
          <a:xfrm>
            <a:off x="8953500" y="1830715"/>
            <a:ext cx="3238500" cy="731520"/>
          </a:xfrm>
          <a:prstGeom prst="rect">
            <a:avLst/>
          </a:prstGeom>
          <a:noFill/>
          <a:ln/>
        </p:spPr>
        <p:txBody>
          <a:bodyPr wrap="none" lIns="0" tIns="0" rIns="0" bIns="0" rtlCol="0" anchor="t"/>
          <a:lstStyle/>
          <a:p>
            <a:pPr algn="l" indent="0" marL="0">
              <a:buNone/>
            </a:pPr>
            <a:r>
              <a:rPr lang="en-US" sz="4800" dirty="0">
                <a:solidFill>
                  <a:srgbClr val="A9BCAF"/>
                </a:solidFill>
                <a:latin typeface="Times New Roman" pitchFamily="34" charset="0"/>
                <a:ea typeface="SimSun" pitchFamily="34" charset="-122"/>
                <a:cs typeface="Times New Roman" pitchFamily="34" charset="-120"/>
              </a:rPr>
              <a:t>−</a:t>
            </a:r>
            <a:endParaRPr lang="en-US" sz="4800" dirty="0">
              <a:latin typeface="Times New Roman" pitchFamily="34" charset="0"/>
              <a:ea typeface="SimSun" pitchFamily="34" charset="-122"/>
              <a:cs typeface="Times New Roman" pitchFamily="34" charset="-120"/>
            </a:endParaRPr>
          </a:p>
        </p:txBody>
      </p:sp>
      <p:sp>
        <p:nvSpPr>
          <p:cNvPr id="40" name="Shape 38"/>
          <p:cNvSpPr/>
          <p:nvPr/>
        </p:nvSpPr>
        <p:spPr>
          <a:xfrm>
            <a:off x="9622631" y="2093119"/>
            <a:ext cx="202406" cy="202406"/>
          </a:xfrm>
          <a:custGeom>
            <a:avLst/>
            <a:gdLst/>
            <a:ahLst/>
            <a:cxnLst/>
            <a:rect l="l" t="t" r="r" b="b"/>
            <a:pathLst>
              <a:path w="202406" h="202406">
                <a:moveTo>
                  <a:pt x="71438" y="166688"/>
                </a:moveTo>
                <a:lnTo>
                  <a:pt x="107156" y="166688"/>
                </a:lnTo>
                <a:lnTo>
                  <a:pt x="107156" y="190500"/>
                </a:lnTo>
                <a:arcTo hR="11906" wR="11906" stAng="10800000" swAng="-5400000"/>
                <a:lnTo>
                  <a:pt x="142875" y="202406"/>
                </a:lnTo>
                <a:arcTo hR="11906" wR="11906" stAng="5400000" swAng="-5400000"/>
                <a:lnTo>
                  <a:pt x="154781" y="154781"/>
                </a:lnTo>
                <a:arcTo hR="37624" wR="37624" stAng="4295142" swAng="-3190284"/>
                <a:lnTo>
                  <a:pt x="190500" y="130969"/>
                </a:lnTo>
                <a:arcTo hR="11906" wR="11906" stAng="5400000" swAng="-5400000"/>
                <a:lnTo>
                  <a:pt x="202406" y="95250"/>
                </a:lnTo>
                <a:arcTo hR="11906" wR="11906" stAng="0" swAng="-5400000"/>
                <a:lnTo>
                  <a:pt x="178594" y="83344"/>
                </a:lnTo>
                <a:arcTo hR="59531" wR="59531" stAng="0" swAng="-3187806"/>
                <a:lnTo>
                  <a:pt x="154781" y="0"/>
                </a:lnTo>
                <a:arcTo hR="47625" wR="47625" stAng="16200000" swAng="-3187806"/>
                <a:lnTo>
                  <a:pt x="113109" y="23812"/>
                </a:lnTo>
                <a:lnTo>
                  <a:pt x="71438" y="23812"/>
                </a:lnTo>
                <a:arcTo hR="71438" wR="71438" stAng="16200000" swAng="-5400000"/>
                <a:lnTo>
                  <a:pt x="0" y="107156"/>
                </a:lnTo>
                <a:arcTo hR="59531" wR="59531" stAng="10800000" swAng="-3187806"/>
                <a:lnTo>
                  <a:pt x="23812" y="190500"/>
                </a:lnTo>
                <a:arcTo hR="11906" wR="11906" stAng="10800000" swAng="-5400000"/>
                <a:lnTo>
                  <a:pt x="59531" y="202406"/>
                </a:lnTo>
                <a:arcTo hR="11906" wR="11906" stAng="5400000" swAng="-5400000"/>
                <a:close/>
              </a:path>
            </a:pathLst>
          </a:custGeom>
          <a:noFill/>
          <a:ln w="19050">
            <a:solidFill>
              <a:srgbClr val="EFF3EC"/>
            </a:solidFill>
            <a:prstDash val="solid"/>
          </a:ln>
        </p:spPr>
      </p:sp>
      <p:sp>
        <p:nvSpPr>
          <p:cNvPr id="41" name="Shape 39"/>
          <p:cNvSpPr/>
          <p:nvPr/>
        </p:nvSpPr>
        <p:spPr>
          <a:xfrm>
            <a:off x="9753600" y="2176463"/>
            <a:ext cx="8930" cy="8930"/>
          </a:xfrm>
          <a:custGeom>
            <a:avLst/>
            <a:gdLst/>
            <a:ahLst/>
            <a:cxnLst/>
            <a:rect l="l" t="t" r="r" b="b"/>
            <a:pathLst>
              <a:path w="8930" h="8930">
                <a:moveTo>
                  <a:pt x="0" y="0"/>
                </a:moveTo>
                <a:lnTo>
                  <a:pt x="119" y="0"/>
                </a:lnTo>
              </a:path>
            </a:pathLst>
          </a:custGeom>
          <a:noFill/>
          <a:ln w="19050">
            <a:solidFill>
              <a:srgbClr val="EFF3EC"/>
            </a:solidFill>
            <a:prstDash val="solid"/>
          </a:ln>
        </p:spPr>
      </p:sp>
      <p:sp>
        <p:nvSpPr>
          <p:cNvPr id="42" name="Shape 40"/>
          <p:cNvSpPr/>
          <p:nvPr/>
        </p:nvSpPr>
        <p:spPr>
          <a:xfrm>
            <a:off x="9586913" y="2152650"/>
            <a:ext cx="35719" cy="35719"/>
          </a:xfrm>
          <a:custGeom>
            <a:avLst/>
            <a:gdLst/>
            <a:ahLst/>
            <a:cxnLst/>
            <a:rect l="l" t="t" r="r" b="b"/>
            <a:pathLst>
              <a:path w="35719" h="35719">
                <a:moveTo>
                  <a:pt x="0" y="0"/>
                </a:moveTo>
                <a:lnTo>
                  <a:pt x="0" y="11906"/>
                </a:lnTo>
                <a:arcTo hR="23812" wR="23812" stAng="10800000" swAng="-5400000"/>
                <a:lnTo>
                  <a:pt x="35719" y="35719"/>
                </a:lnTo>
              </a:path>
            </a:pathLst>
          </a:custGeom>
          <a:noFill/>
          <a:ln w="19050">
            <a:solidFill>
              <a:srgbClr val="EFF3EC"/>
            </a:solidFill>
            <a:prstDash val="solid"/>
          </a:ln>
        </p:spPr>
      </p:sp>
      <p:sp>
        <p:nvSpPr>
          <p:cNvPr id="43" name="Text 41"/>
          <p:cNvSpPr/>
          <p:nvPr/>
        </p:nvSpPr>
        <p:spPr>
          <a:xfrm>
            <a:off x="8953500" y="2789162"/>
            <a:ext cx="3238500" cy="274320"/>
          </a:xfrm>
          <a:prstGeom prst="rect">
            <a:avLst/>
          </a:prstGeom>
          <a:noFill/>
          <a:ln/>
        </p:spPr>
        <p:txBody>
          <a:bodyPr wrap="none" lIns="0" tIns="0" rIns="0" bIns="0" rtlCol="0" anchor="t"/>
          <a:lstStyle/>
          <a:p>
            <a:pPr algn="l" indent="0" marL="0">
              <a:buNone/>
            </a:pPr>
            <a:r>
              <a:rPr lang="en-US" sz="1800" dirty="0">
                <a:solidFill>
                  <a:srgbClr val="EFF3EC"/>
                </a:solidFill>
                <a:latin typeface="Times New Roman" pitchFamily="34" charset="0"/>
                <a:ea typeface="SimSun" pitchFamily="34" charset="-122"/>
                <a:cs typeface="Times New Roman" pitchFamily="34" charset="-120"/>
              </a:rPr>
              <a:t>其他扣除</a:t>
            </a:r>
            <a:endParaRPr lang="en-US" sz="1800" dirty="0">
              <a:latin typeface="Times New Roman" pitchFamily="34" charset="0"/>
              <a:ea typeface="SimSun" pitchFamily="34" charset="-122"/>
              <a:cs typeface="Times New Roman" pitchFamily="34" charset="-120"/>
            </a:endParaRPr>
          </a:p>
        </p:txBody>
      </p:sp>
      <p:sp>
        <p:nvSpPr>
          <p:cNvPr id="44" name="Text 42"/>
          <p:cNvSpPr/>
          <p:nvPr/>
        </p:nvSpPr>
        <p:spPr>
          <a:xfrm>
            <a:off x="8953500" y="3177610"/>
            <a:ext cx="3238500" cy="182880"/>
          </a:xfrm>
          <a:prstGeom prst="rect">
            <a:avLst/>
          </a:prstGeom>
          <a:noFill/>
          <a:ln/>
        </p:spPr>
        <p:txBody>
          <a:bodyPr wrap="none" lIns="0" tIns="0" rIns="0" bIns="0" rtlCol="0" anchor="t"/>
          <a:lstStyle/>
          <a:p>
            <a:pPr algn="l" indent="0" marL="0">
              <a:buNone/>
            </a:pPr>
            <a:r>
              <a:rPr lang="en-US" sz="1200" dirty="0">
                <a:solidFill>
                  <a:srgbClr val="EFF3EC"/>
                </a:solidFill>
                <a:latin typeface="Microsoft YaHei" pitchFamily="34" charset="0"/>
                <a:ea typeface="Microsoft YaHei" pitchFamily="34" charset="-122"/>
                <a:cs typeface="Microsoft YaHei" pitchFamily="34" charset="-120"/>
              </a:rPr>
              <a:t>如个人养老金，每年最多 12000 元</a:t>
            </a:r>
            <a:endParaRPr lang="en-US" sz="1200" dirty="0">
              <a:latin typeface="Microsoft YaHei" pitchFamily="34" charset="0"/>
              <a:ea typeface="Microsoft YaHei" pitchFamily="34" charset="-122"/>
              <a:cs typeface="Microsoft YaHei" pitchFamily="34" charset="-120"/>
            </a:endParaRPr>
          </a:p>
        </p:txBody>
      </p:sp>
      <p:sp>
        <p:nvSpPr>
          <p:cNvPr id="45" name="Shape 43"/>
          <p:cNvSpPr/>
          <p:nvPr/>
        </p:nvSpPr>
        <p:spPr>
          <a:xfrm>
            <a:off x="609600" y="4381500"/>
            <a:ext cx="10972800" cy="666750"/>
          </a:xfrm>
          <a:prstGeom prst="rect">
            <a:avLst/>
          </a:prstGeom>
          <a:solidFill>
            <a:srgbClr val="222F2A"/>
          </a:solidFill>
          <a:ln w="14288">
            <a:solidFill>
              <a:srgbClr val="A9BCAF"/>
            </a:solidFill>
            <a:prstDash val="dash"/>
          </a:ln>
        </p:spPr>
      </p:sp>
      <p:sp>
        <p:nvSpPr>
          <p:cNvPr id="46" name="Shape 44"/>
          <p:cNvSpPr/>
          <p:nvPr/>
        </p:nvSpPr>
        <p:spPr>
          <a:xfrm>
            <a:off x="820552" y="4621863"/>
            <a:ext cx="206540" cy="185882"/>
          </a:xfrm>
          <a:custGeom>
            <a:avLst/>
            <a:gdLst/>
            <a:ahLst/>
            <a:cxnLst/>
            <a:rect l="l" t="t" r="r" b="b"/>
            <a:pathLst>
              <a:path w="206540" h="185882">
                <a:moveTo>
                  <a:pt x="203775" y="154925"/>
                </a:moveTo>
                <a:lnTo>
                  <a:pt x="121225" y="10462"/>
                </a:lnTo>
                <a:arcTo hR="20637" wR="20637" stAng="19827518" swAng="-7255037"/>
                <a:lnTo>
                  <a:pt x="2765" y="154925"/>
                </a:lnTo>
                <a:arcTo hR="20637" wR="20637" stAng="12600161" swAng="-7231094"/>
                <a:lnTo>
                  <a:pt x="185923" y="185881"/>
                </a:lnTo>
                <a:arcTo hR="20637" wR="20637" stAng="5396476" swAng="-7196478"/>
              </a:path>
            </a:pathLst>
          </a:custGeom>
          <a:noFill/>
          <a:ln w="18574">
            <a:solidFill>
              <a:srgbClr val="E9C46A"/>
            </a:solidFill>
            <a:prstDash val="solid"/>
          </a:ln>
        </p:spPr>
      </p:sp>
      <p:sp>
        <p:nvSpPr>
          <p:cNvPr id="47" name="Shape 45"/>
          <p:cNvSpPr/>
          <p:nvPr/>
        </p:nvSpPr>
        <p:spPr>
          <a:xfrm>
            <a:off x="923925" y="4683919"/>
            <a:ext cx="7739" cy="41275"/>
          </a:xfrm>
          <a:custGeom>
            <a:avLst/>
            <a:gdLst/>
            <a:ahLst/>
            <a:cxnLst/>
            <a:rect l="l" t="t" r="r" b="b"/>
            <a:pathLst>
              <a:path w="7739" h="41275">
                <a:moveTo>
                  <a:pt x="0" y="0"/>
                </a:moveTo>
                <a:lnTo>
                  <a:pt x="0" y="41275"/>
                </a:lnTo>
              </a:path>
            </a:pathLst>
          </a:custGeom>
          <a:noFill/>
          <a:ln w="18574">
            <a:solidFill>
              <a:srgbClr val="E9C46A"/>
            </a:solidFill>
            <a:prstDash val="solid"/>
          </a:ln>
        </p:spPr>
      </p:sp>
      <p:sp>
        <p:nvSpPr>
          <p:cNvPr id="48" name="Shape 46"/>
          <p:cNvSpPr/>
          <p:nvPr/>
        </p:nvSpPr>
        <p:spPr>
          <a:xfrm>
            <a:off x="923925" y="4766469"/>
            <a:ext cx="7739" cy="7739"/>
          </a:xfrm>
          <a:custGeom>
            <a:avLst/>
            <a:gdLst/>
            <a:ahLst/>
            <a:cxnLst/>
            <a:rect l="l" t="t" r="r" b="b"/>
            <a:pathLst>
              <a:path w="7739" h="7739">
                <a:moveTo>
                  <a:pt x="0" y="0"/>
                </a:moveTo>
                <a:lnTo>
                  <a:pt x="103" y="0"/>
                </a:lnTo>
              </a:path>
            </a:pathLst>
          </a:custGeom>
          <a:noFill/>
          <a:ln w="18574">
            <a:solidFill>
              <a:srgbClr val="E9C46A"/>
            </a:solidFill>
            <a:prstDash val="solid"/>
          </a:ln>
        </p:spPr>
      </p:sp>
      <p:sp>
        <p:nvSpPr>
          <p:cNvPr id="49" name="Text 47"/>
          <p:cNvSpPr/>
          <p:nvPr/>
        </p:nvSpPr>
        <p:spPr>
          <a:xfrm>
            <a:off x="1181100" y="4597558"/>
            <a:ext cx="11010900" cy="205740"/>
          </a:xfrm>
          <a:prstGeom prst="rect">
            <a:avLst/>
          </a:prstGeom>
          <a:noFill/>
          <a:ln/>
        </p:spPr>
        <p:txBody>
          <a:bodyPr wrap="none" lIns="0" tIns="0" rIns="0" bIns="0" rtlCol="0" anchor="t"/>
          <a:lstStyle/>
          <a:p>
            <a:pPr algn="l" indent="0" marL="0">
              <a:buNone/>
            </a:pPr>
            <a:r>
              <a:rPr lang="en-US" sz="1350" dirty="0">
                <a:solidFill>
                  <a:srgbClr val="EFF3EC"/>
                </a:solidFill>
                <a:latin typeface="Microsoft YaHei" pitchFamily="34" charset="0"/>
                <a:ea typeface="Microsoft YaHei" pitchFamily="34" charset="-122"/>
                <a:cs typeface="Microsoft YaHei" pitchFamily="34" charset="-120"/>
              </a:rPr>
              <a:t>扣除额不等于退税额：多扣 12000 元，在 10% 那一档只少交 1200 元</a:t>
            </a:r>
            <a:endParaRPr lang="en-US" sz="1350" dirty="0">
              <a:latin typeface="Microsoft YaHei" pitchFamily="34" charset="0"/>
              <a:ea typeface="Microsoft YaHei" pitchFamily="34" charset="-122"/>
              <a:cs typeface="Microsoft YaHei" pitchFamily="34" charset="-120"/>
            </a:endParaRPr>
          </a:p>
        </p:txBody>
      </p:sp>
      <p:sp>
        <p:nvSpPr>
          <p:cNvPr id="50" name="Text 48"/>
          <p:cNvSpPr/>
          <p:nvPr/>
        </p:nvSpPr>
        <p:spPr>
          <a:xfrm>
            <a:off x="609600" y="5329537"/>
            <a:ext cx="11582400" cy="160020"/>
          </a:xfrm>
          <a:prstGeom prst="rect">
            <a:avLst/>
          </a:prstGeom>
          <a:noFill/>
          <a:ln/>
        </p:spPr>
        <p:txBody>
          <a:bodyPr wrap="none" lIns="0" tIns="0" rIns="0" bIns="0" rtlCol="0" anchor="t"/>
          <a:lstStyle/>
          <a:p>
            <a:pPr algn="l" indent="0" marL="0">
              <a:buNone/>
            </a:pPr>
            <a:r>
              <a:rPr lang="en-US" sz="1050" dirty="0">
                <a:solidFill>
                  <a:srgbClr val="A9BCAF"/>
                </a:solidFill>
                <a:latin typeface="Microsoft YaHei" pitchFamily="34" charset="0"/>
                <a:ea typeface="Microsoft YaHei" pitchFamily="34" charset="-122"/>
                <a:cs typeface="Microsoft YaHei" pitchFamily="34" charset="-120"/>
              </a:rPr>
              <a:t>这几项扣除都以当年应纳税所得额为限，扣不完不结转到下一年</a:t>
            </a:r>
            <a:endParaRPr lang="en-US" sz="1050" dirty="0">
              <a:latin typeface="Microsoft YaHei" pitchFamily="34" charset="0"/>
              <a:ea typeface="Microsoft YaHei" pitchFamily="34" charset="-122"/>
              <a:cs typeface="Microsoft YaHei" pitchFamily="34" charset="-120"/>
            </a:endParaRPr>
          </a:p>
        </p:txBody>
      </p:sp>
      <p:sp>
        <p:nvSpPr>
          <p:cNvPr id="51" name="Text 49"/>
          <p:cNvSpPr/>
          <p:nvPr/>
        </p:nvSpPr>
        <p:spPr>
          <a:xfrm>
            <a:off x="609600" y="6157127"/>
            <a:ext cx="11582400" cy="125730"/>
          </a:xfrm>
          <a:prstGeom prst="rect">
            <a:avLst/>
          </a:prstGeom>
          <a:noFill/>
          <a:ln/>
        </p:spPr>
        <p:txBody>
          <a:bodyPr wrap="none" lIns="0" tIns="0" rIns="0" bIns="0" rtlCol="0" anchor="t"/>
          <a:lstStyle/>
          <a:p>
            <a:pPr algn="l" indent="0" marL="0">
              <a:buNone/>
            </a:pPr>
            <a:r>
              <a:rPr lang="en-US" sz="825" dirty="0">
                <a:solidFill>
                  <a:srgbClr val="829388"/>
                </a:solidFill>
                <a:latin typeface="Microsoft YaHei" pitchFamily="34" charset="0"/>
                <a:ea typeface="Microsoft YaHei" pitchFamily="34" charset="-122"/>
                <a:cs typeface="Microsoft YaHei" pitchFamily="34" charset="-120"/>
              </a:rPr>
              <a:t>来源：个人所得税法第六条，个人所得税法实施条例第十三条，财政部 税务总局公告 2024 年第 21 号</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C2823"/>
          </a:solidFill>
          <a:ln/>
        </p:spPr>
      </p:sp>
      <p:sp>
        <p:nvSpPr>
          <p:cNvPr id="3" name="Shape 1"/>
          <p:cNvSpPr/>
          <p:nvPr/>
        </p:nvSpPr>
        <p:spPr>
          <a:xfrm>
            <a:off x="95250" y="95250"/>
            <a:ext cx="12001500" cy="6667500"/>
          </a:xfrm>
          <a:prstGeom prst="rect">
            <a:avLst/>
          </a:prstGeom>
          <a:noFill/>
          <a:ln w="19050">
            <a:solidFill>
              <a:srgbClr val="5A4632"/>
            </a:solidFill>
            <a:prstDash val="solid"/>
          </a:ln>
        </p:spPr>
      </p:sp>
      <p:sp>
        <p:nvSpPr>
          <p:cNvPr id="4" name="Shape 2"/>
          <p:cNvSpPr/>
          <p:nvPr/>
        </p:nvSpPr>
        <p:spPr>
          <a:xfrm>
            <a:off x="95250" y="6515100"/>
            <a:ext cx="12001500" cy="247650"/>
          </a:xfrm>
          <a:prstGeom prst="rect">
            <a:avLst/>
          </a:prstGeom>
          <a:solidFill>
            <a:srgbClr val="5A4632"/>
          </a:solidFill>
          <a:ln/>
        </p:spPr>
      </p:sp>
      <p:sp>
        <p:nvSpPr>
          <p:cNvPr id="5" name="Shape 3"/>
          <p:cNvSpPr/>
          <p:nvPr/>
        </p:nvSpPr>
        <p:spPr>
          <a:xfrm>
            <a:off x="95250" y="6515100"/>
            <a:ext cx="12001500" cy="28575"/>
          </a:xfrm>
          <a:prstGeom prst="rect">
            <a:avLst/>
          </a:prstGeom>
          <a:solidFill>
            <a:srgbClr val="6F5944"/>
          </a:solidFill>
          <a:ln/>
        </p:spPr>
      </p:sp>
      <p:sp>
        <p:nvSpPr>
          <p:cNvPr id="6" name="Shape 4"/>
          <p:cNvSpPr/>
          <p:nvPr/>
        </p:nvSpPr>
        <p:spPr>
          <a:xfrm>
            <a:off x="10668000" y="6572250"/>
            <a:ext cx="419100" cy="85725"/>
          </a:xfrm>
          <a:prstGeom prst="roundRect">
            <a:avLst>
              <a:gd name="adj" fmla="val 33333"/>
            </a:avLst>
          </a:prstGeom>
          <a:solidFill>
            <a:srgbClr val="EFF3EC">
              <a:alpha val="92000"/>
            </a:srgbClr>
          </a:solidFill>
          <a:ln/>
        </p:spPr>
      </p:sp>
      <p:sp>
        <p:nvSpPr>
          <p:cNvPr id="7" name="Shape 5"/>
          <p:cNvSpPr/>
          <p:nvPr/>
        </p:nvSpPr>
        <p:spPr>
          <a:xfrm>
            <a:off x="11201400" y="6581775"/>
            <a:ext cx="285750" cy="76200"/>
          </a:xfrm>
          <a:prstGeom prst="roundRect">
            <a:avLst>
              <a:gd name="adj" fmla="val 37500"/>
            </a:avLst>
          </a:prstGeom>
          <a:solidFill>
            <a:srgbClr val="E9C46A">
              <a:alpha val="90000"/>
            </a:srgbClr>
          </a:solidFill>
          <a:ln/>
        </p:spPr>
      </p:sp>
      <p:sp>
        <p:nvSpPr>
          <p:cNvPr id="8" name="Shape 6"/>
          <p:cNvSpPr/>
          <p:nvPr/>
        </p:nvSpPr>
        <p:spPr>
          <a:xfrm>
            <a:off x="762000" y="6591300"/>
            <a:ext cx="666750" cy="114300"/>
          </a:xfrm>
          <a:prstGeom prst="roundRect">
            <a:avLst>
              <a:gd name="adj" fmla="val 16667"/>
            </a:avLst>
          </a:prstGeom>
          <a:solidFill>
            <a:srgbClr val="3B3A36"/>
          </a:solidFill>
          <a:ln/>
        </p:spPr>
      </p:sp>
      <p:sp>
        <p:nvSpPr>
          <p:cNvPr id="9" name="Shape 7"/>
          <p:cNvSpPr/>
          <p:nvPr/>
        </p:nvSpPr>
        <p:spPr>
          <a:xfrm>
            <a:off x="762000" y="6591300"/>
            <a:ext cx="666750" cy="38100"/>
          </a:xfrm>
          <a:prstGeom prst="roundRect">
            <a:avLst>
              <a:gd name="adj" fmla="val 25000"/>
            </a:avLst>
          </a:prstGeom>
          <a:solidFill>
            <a:srgbClr val="8B795F"/>
          </a:solidFill>
          <a:ln/>
        </p:spPr>
      </p:sp>
      <p:sp>
        <p:nvSpPr>
          <p:cNvPr id="10" name="Text 8"/>
          <p:cNvSpPr/>
          <p:nvPr/>
        </p:nvSpPr>
        <p:spPr>
          <a:xfrm>
            <a:off x="1619250" y="6594915"/>
            <a:ext cx="10572750" cy="114300"/>
          </a:xfrm>
          <a:prstGeom prst="rect">
            <a:avLst/>
          </a:prstGeom>
          <a:noFill/>
          <a:ln/>
        </p:spPr>
        <p:txBody>
          <a:bodyPr wrap="none" lIns="0" tIns="0" rIns="0" bIns="0" rtlCol="0" anchor="t"/>
          <a:lstStyle/>
          <a:p>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青</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年</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夜</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校</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 </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 </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一</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节</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课</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学</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会</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个</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税</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年</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度</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汇</a:t>
            </a:r>
            <a:pPr algn="l" indent="0" marL="0">
              <a:buNone/>
            </a:pPr>
            <a:r>
              <a:rPr lang="en-US" sz="750" dirty="0">
                <a:solidFill>
                  <a:srgbClr val="C8B89D"/>
                </a:solidFill>
                <a:latin typeface="Microsoft YaHei" pitchFamily="34" charset="0"/>
                <a:ea typeface="Microsoft YaHei" pitchFamily="34" charset="-122"/>
                <a:cs typeface="Microsoft YaHei" pitchFamily="34" charset="-120"/>
              </a:rPr>
              <a:t>算</a:t>
            </a:r>
            <a:endParaRPr lang="en-US" sz="750" dirty="0">
              <a:latin typeface="Microsoft YaHei" pitchFamily="34" charset="0"/>
              <a:ea typeface="Microsoft YaHei" pitchFamily="34" charset="-122"/>
              <a:cs typeface="Microsoft YaHei" pitchFamily="34" charset="-120"/>
            </a:endParaRPr>
          </a:p>
        </p:txBody>
      </p:sp>
      <p:sp>
        <p:nvSpPr>
          <p:cNvPr id="11" name="pptwise-slidenum-s0007"/>
          <p:cNvSpPr/>
          <p:nvPr/>
        </p:nvSpPr>
        <p:spPr>
          <a:xfrm>
            <a:off x="0" y="309714"/>
            <a:ext cx="11328383" cy="171450"/>
          </a:xfrm>
          <a:prstGeom prst="rect">
            <a:avLst/>
          </a:prstGeom>
          <a:noFill/>
          <a:ln/>
        </p:spPr>
        <p:txBody>
          <a:bodyPr wrap="none" lIns="0" tIns="0" rIns="0" bIns="0" rtlCol="0" anchor="t"/>
          <a:lstStyle/>
          <a:p>
            <a:pPr algn="r" indent="0" marL="0">
              <a:buNone/>
            </a:pPr>
            <a:fld id="{B6F15528-21DE-4FAA-801E-634DDDAF4B2B}" type="slidenum">
              <a:rPr lang="en-US" sz="1125" dirty="0">
                <a:solidFill>
                  <a:srgbClr val="A9BCAF"/>
                </a:solidFill>
                <a:latin typeface="Times New Roman" pitchFamily="34" charset="0"/>
                <a:ea typeface="SimSun" pitchFamily="34" charset="-122"/>
                <a:cs typeface="Times New Roman" pitchFamily="34" charset="-120"/>
              </a:rPr>
              <a:t>8</a:t>
            </a:fld>
            <a:endParaRPr lang="en-US" sz="1125" dirty="0">
              <a:latin typeface="Times New Roman" pitchFamily="34" charset="0"/>
              <a:ea typeface="SimSun" pitchFamily="34" charset="-122"/>
              <a:cs typeface="Times New Roman" pitchFamily="34" charset="-120"/>
            </a:endParaRPr>
          </a:p>
        </p:txBody>
      </p:sp>
      <p:sp>
        <p:nvSpPr>
          <p:cNvPr id="12" name="Text 10"/>
          <p:cNvSpPr/>
          <p:nvPr/>
        </p:nvSpPr>
        <p:spPr>
          <a:xfrm>
            <a:off x="11328383" y="309714"/>
            <a:ext cx="863617" cy="171450"/>
          </a:xfrm>
          <a:prstGeom prst="rect">
            <a:avLst/>
          </a:prstGeom>
          <a:noFill/>
          <a:ln/>
        </p:spPr>
        <p:txBody>
          <a:bodyPr wrap="none" lIns="0" tIns="0" rIns="0" bIns="0" rtlCol="0" anchor="t"/>
          <a:lstStyle/>
          <a:p>
            <a:pPr algn="l" indent="0" marL="0">
              <a:buNone/>
            </a:pPr>
            <a:r>
              <a:rPr lang="en-US" sz="1125" dirty="0">
                <a:solidFill>
                  <a:srgbClr val="A9BCAF"/>
                </a:solidFill>
                <a:latin typeface="Times New Roman" pitchFamily="34" charset="0"/>
                <a:ea typeface="SimSun" pitchFamily="34" charset="-122"/>
                <a:cs typeface="Times New Roman" pitchFamily="34" charset="-120"/>
              </a:rPr>
              <a:t> / 18</a:t>
            </a:r>
            <a:endParaRPr lang="en-US" sz="1125" dirty="0">
              <a:latin typeface="Times New Roman" pitchFamily="34" charset="0"/>
              <a:ea typeface="SimSun" pitchFamily="34" charset="-122"/>
              <a:cs typeface="Times New Roman" pitchFamily="34" charset="-120"/>
            </a:endParaRPr>
          </a:p>
        </p:txBody>
      </p:sp>
      <p:sp>
        <p:nvSpPr>
          <p:cNvPr id="13" name="Text 11"/>
          <p:cNvSpPr/>
          <p:nvPr/>
        </p:nvSpPr>
        <p:spPr>
          <a:xfrm>
            <a:off x="609600" y="337714"/>
            <a:ext cx="11582400" cy="137160"/>
          </a:xfrm>
          <a:prstGeom prst="rect">
            <a:avLst/>
          </a:prstGeom>
          <a:noFill/>
          <a:ln/>
        </p:spPr>
        <p:txBody>
          <a:bodyPr wrap="none" lIns="0" tIns="0" rIns="0" bIns="0" rtlCol="0" anchor="t"/>
          <a:lstStyle/>
          <a:p>
            <a:pPr algn="l" indent="0" marL="0">
              <a:buNone/>
            </a:pPr>
            <a:r>
              <a:rPr lang="en-US" sz="900" spc="225" kern="0" dirty="0">
                <a:solidFill>
                  <a:srgbClr val="A9BCAF"/>
                </a:solidFill>
                <a:latin typeface="Microsoft YaHei" pitchFamily="34" charset="0"/>
                <a:ea typeface="Microsoft YaHei" pitchFamily="34" charset="-122"/>
                <a:cs typeface="Microsoft YaHei" pitchFamily="34" charset="-120"/>
              </a:rPr>
              <a:t>二</a:t>
            </a:r>
            <a:pPr algn="l" indent="0" marL="0">
              <a:buNone/>
            </a:pPr>
            <a:r>
              <a:rPr lang="en-US" sz="900" spc="225" kern="0" dirty="0">
                <a:solidFill>
                  <a:srgbClr val="A9BCAF"/>
                </a:solidFill>
                <a:latin typeface="Microsoft YaHei" pitchFamily="34" charset="0"/>
                <a:ea typeface="Microsoft YaHei" pitchFamily="34" charset="-122"/>
                <a:cs typeface="Microsoft YaHei" pitchFamily="34" charset="-120"/>
              </a:rPr>
              <a:t>　</a:t>
            </a:r>
            <a:pPr algn="l" indent="0" marL="0">
              <a:buNone/>
            </a:pPr>
            <a:r>
              <a:rPr lang="en-US" sz="900" spc="225" kern="0" dirty="0">
                <a:solidFill>
                  <a:srgbClr val="A9BCAF"/>
                </a:solidFill>
                <a:latin typeface="Microsoft YaHei" pitchFamily="34" charset="0"/>
                <a:ea typeface="Microsoft YaHei" pitchFamily="34" charset="-122"/>
                <a:cs typeface="Microsoft YaHei" pitchFamily="34" charset="-120"/>
              </a:rPr>
              <a:t>算</a:t>
            </a:r>
            <a:pPr algn="l" indent="0" marL="0">
              <a:buNone/>
            </a:pPr>
            <a:r>
              <a:rPr lang="en-US" sz="900" dirty="0">
                <a:solidFill>
                  <a:srgbClr val="A9BCAF"/>
                </a:solidFill>
                <a:latin typeface="Microsoft YaHei" pitchFamily="34" charset="0"/>
                <a:ea typeface="Microsoft YaHei" pitchFamily="34" charset="-122"/>
                <a:cs typeface="Microsoft YaHei" pitchFamily="34" charset="-120"/>
              </a:rPr>
              <a:t>对</a:t>
            </a:r>
            <a:endParaRPr lang="en-US" sz="900" dirty="0">
              <a:latin typeface="Microsoft YaHei" pitchFamily="34" charset="0"/>
              <a:ea typeface="Microsoft YaHei" pitchFamily="34" charset="-122"/>
              <a:cs typeface="Microsoft YaHei" pitchFamily="34" charset="-120"/>
            </a:endParaRPr>
          </a:p>
        </p:txBody>
      </p:sp>
      <p:sp>
        <p:nvSpPr>
          <p:cNvPr id="14" name="Text 12"/>
          <p:cNvSpPr/>
          <p:nvPr/>
        </p:nvSpPr>
        <p:spPr>
          <a:xfrm>
            <a:off x="609600" y="935063"/>
            <a:ext cx="11582400" cy="388620"/>
          </a:xfrm>
          <a:prstGeom prst="rect">
            <a:avLst/>
          </a:prstGeom>
          <a:noFill/>
          <a:ln/>
        </p:spPr>
        <p:txBody>
          <a:bodyPr wrap="none" lIns="0" tIns="0" rIns="0" bIns="0" rtlCol="0" anchor="t"/>
          <a:lstStyle/>
          <a:p>
            <a:pPr algn="l" indent="0" marL="0">
              <a:buNone/>
            </a:pPr>
            <a:r>
              <a:rPr lang="en-US" sz="2550" dirty="0">
                <a:solidFill>
                  <a:srgbClr val="EFF3EC"/>
                </a:solidFill>
                <a:latin typeface="Times New Roman" pitchFamily="34" charset="0"/>
                <a:ea typeface="SimSun" pitchFamily="34" charset="-122"/>
                <a:cs typeface="Times New Roman" pitchFamily="34" charset="-120"/>
              </a:rPr>
              <a:t>专项附加扣除有七项，2023 年只提高了其中三项</a:t>
            </a:r>
            <a:endParaRPr lang="en-US" sz="2550" dirty="0">
              <a:latin typeface="Times New Roman" pitchFamily="34" charset="0"/>
              <a:ea typeface="SimSun" pitchFamily="34" charset="-122"/>
              <a:cs typeface="Times New Roman" pitchFamily="34" charset="-120"/>
            </a:endParaRPr>
          </a:p>
        </p:txBody>
      </p:sp>
      <p:sp>
        <p:nvSpPr>
          <p:cNvPr id="15" name="Shape 13"/>
          <p:cNvSpPr/>
          <p:nvPr/>
        </p:nvSpPr>
        <p:spPr>
          <a:xfrm>
            <a:off x="609600" y="1771650"/>
            <a:ext cx="3505200" cy="1809750"/>
          </a:xfrm>
          <a:prstGeom prst="rect">
            <a:avLst/>
          </a:prstGeom>
          <a:solidFill>
            <a:srgbClr val="222F2A"/>
          </a:solidFill>
          <a:ln w="14288">
            <a:solidFill>
              <a:srgbClr val="E9C46A"/>
            </a:solidFill>
            <a:prstDash val="solid"/>
          </a:ln>
        </p:spPr>
      </p:sp>
      <p:sp>
        <p:nvSpPr>
          <p:cNvPr id="16" name="Shape 14"/>
          <p:cNvSpPr/>
          <p:nvPr/>
        </p:nvSpPr>
        <p:spPr>
          <a:xfrm>
            <a:off x="903288" y="2127250"/>
            <a:ext cx="41275" cy="7739"/>
          </a:xfrm>
          <a:custGeom>
            <a:avLst/>
            <a:gdLst/>
            <a:ahLst/>
            <a:cxnLst/>
            <a:rect l="l" t="t" r="r" b="b"/>
            <a:pathLst>
              <a:path w="41275" h="7739">
                <a:moveTo>
                  <a:pt x="0" y="0"/>
                </a:moveTo>
                <a:cubicBezTo>
                  <a:pt x="5159" y="3096"/>
                  <a:pt x="12382" y="5159"/>
                  <a:pt x="20637" y="5159"/>
                </a:cubicBezTo>
                <a:cubicBezTo>
                  <a:pt x="28893" y="5159"/>
                  <a:pt x="36116" y="3096"/>
                  <a:pt x="41275" y="0"/>
                </a:cubicBezTo>
              </a:path>
            </a:pathLst>
          </a:custGeom>
          <a:noFill/>
          <a:ln w="16510">
            <a:solidFill>
              <a:srgbClr val="E9C46A"/>
            </a:solidFill>
            <a:prstDash val="solid"/>
          </a:ln>
        </p:spPr>
      </p:sp>
      <p:sp>
        <p:nvSpPr>
          <p:cNvPr id="17" name="Shape 15"/>
          <p:cNvSpPr/>
          <p:nvPr/>
        </p:nvSpPr>
        <p:spPr>
          <a:xfrm>
            <a:off x="954881" y="2085975"/>
            <a:ext cx="7739" cy="7739"/>
          </a:xfrm>
          <a:custGeom>
            <a:avLst/>
            <a:gdLst/>
            <a:ahLst/>
            <a:cxnLst/>
            <a:rect l="l" t="t" r="r" b="b"/>
            <a:pathLst>
              <a:path w="7739" h="7739">
                <a:moveTo>
                  <a:pt x="0" y="0"/>
                </a:moveTo>
                <a:lnTo>
                  <a:pt x="103" y="0"/>
                </a:lnTo>
              </a:path>
            </a:pathLst>
          </a:custGeom>
          <a:noFill/>
          <a:ln w="16510">
            <a:solidFill>
              <a:srgbClr val="E9C46A"/>
            </a:solidFill>
            <a:prstDash val="solid"/>
          </a:ln>
        </p:spPr>
      </p:sp>
      <p:sp>
        <p:nvSpPr>
          <p:cNvPr id="18" name="Shape 16"/>
          <p:cNvSpPr/>
          <p:nvPr/>
        </p:nvSpPr>
        <p:spPr>
          <a:xfrm>
            <a:off x="821478" y="1993106"/>
            <a:ext cx="204894" cy="184842"/>
          </a:xfrm>
          <a:custGeom>
            <a:avLst/>
            <a:gdLst/>
            <a:ahLst/>
            <a:cxnLst/>
            <a:rect l="l" t="t" r="r" b="b"/>
            <a:pathLst>
              <a:path w="204894" h="184842">
                <a:moveTo>
                  <a:pt x="178599" y="39345"/>
                </a:moveTo>
                <a:arcTo hR="92869" wR="92869" stAng="19528868" swAng="1412760"/>
                <a:arcTo hR="20637" wR="20637" stAng="17750516" swAng="7698968"/>
                <a:arcTo hR="92869" wR="92869" stAng="726090" swAng="9347821"/>
                <a:arcTo hR="20637" wR="20637" stAng="6950516" swAng="7698968"/>
                <a:arcTo hR="92869" wR="92869" stAng="11492210" swAng="4700850"/>
                <a:cubicBezTo>
                  <a:pt x="123084" y="0"/>
                  <a:pt x="138562" y="11351"/>
                  <a:pt x="138562" y="25797"/>
                </a:cubicBezTo>
                <a:cubicBezTo>
                  <a:pt x="138562" y="40243"/>
                  <a:pt x="129276" y="51594"/>
                  <a:pt x="117925" y="51594"/>
                </a:cubicBezTo>
                <a:cubicBezTo>
                  <a:pt x="109670" y="51594"/>
                  <a:pt x="102447" y="47466"/>
                  <a:pt x="102447" y="41275"/>
                </a:cubicBezTo>
              </a:path>
            </a:pathLst>
          </a:custGeom>
          <a:noFill/>
          <a:ln w="16510">
            <a:solidFill>
              <a:srgbClr val="E9C46A"/>
            </a:solidFill>
            <a:prstDash val="solid"/>
          </a:ln>
        </p:spPr>
      </p:sp>
      <p:sp>
        <p:nvSpPr>
          <p:cNvPr id="19" name="Shape 17"/>
          <p:cNvSpPr/>
          <p:nvPr/>
        </p:nvSpPr>
        <p:spPr>
          <a:xfrm>
            <a:off x="892969" y="2085975"/>
            <a:ext cx="7739" cy="7739"/>
          </a:xfrm>
          <a:custGeom>
            <a:avLst/>
            <a:gdLst/>
            <a:ahLst/>
            <a:cxnLst/>
            <a:rect l="l" t="t" r="r" b="b"/>
            <a:pathLst>
              <a:path w="7739" h="7739">
                <a:moveTo>
                  <a:pt x="0" y="0"/>
                </a:moveTo>
                <a:lnTo>
                  <a:pt x="103" y="0"/>
                </a:lnTo>
              </a:path>
            </a:pathLst>
          </a:custGeom>
          <a:noFill/>
          <a:ln w="16510">
            <a:solidFill>
              <a:srgbClr val="E9C46A"/>
            </a:solidFill>
            <a:prstDash val="solid"/>
          </a:ln>
        </p:spPr>
      </p:sp>
      <p:sp>
        <p:nvSpPr>
          <p:cNvPr id="20" name="Text 18"/>
          <p:cNvSpPr/>
          <p:nvPr/>
        </p:nvSpPr>
        <p:spPr>
          <a:xfrm>
            <a:off x="1162050" y="1968702"/>
            <a:ext cx="11029950" cy="228600"/>
          </a:xfrm>
          <a:prstGeom prst="rect">
            <a:avLst/>
          </a:prstGeom>
          <a:noFill/>
          <a:ln/>
        </p:spPr>
        <p:txBody>
          <a:bodyPr wrap="none" lIns="0" tIns="0" rIns="0" bIns="0" rtlCol="0" anchor="t"/>
          <a:lstStyle/>
          <a:p>
            <a:pPr algn="l" indent="0" marL="0">
              <a:buNone/>
            </a:pPr>
            <a:r>
              <a:rPr lang="en-US" sz="1500" dirty="0">
                <a:solidFill>
                  <a:srgbClr val="EFF3EC"/>
                </a:solidFill>
                <a:latin typeface="Times New Roman" pitchFamily="34" charset="0"/>
                <a:ea typeface="SimSun" pitchFamily="34" charset="-122"/>
                <a:cs typeface="Times New Roman" pitchFamily="34" charset="-120"/>
              </a:rPr>
              <a:t>3 岁以下婴幼儿照护</a:t>
            </a:r>
            <a:endParaRPr lang="en-US" sz="1500" dirty="0">
              <a:latin typeface="Times New Roman" pitchFamily="34" charset="0"/>
              <a:ea typeface="SimSun" pitchFamily="34" charset="-122"/>
              <a:cs typeface="Times New Roman" pitchFamily="34" charset="-120"/>
            </a:endParaRPr>
          </a:p>
        </p:txBody>
      </p:sp>
      <p:sp>
        <p:nvSpPr>
          <p:cNvPr id="21" name="Text 19"/>
          <p:cNvSpPr/>
          <p:nvPr/>
        </p:nvSpPr>
        <p:spPr>
          <a:xfrm>
            <a:off x="800100" y="2399292"/>
            <a:ext cx="11391900" cy="297180"/>
          </a:xfrm>
          <a:prstGeom prst="rect">
            <a:avLst/>
          </a:prstGeom>
          <a:noFill/>
          <a:ln/>
        </p:spPr>
        <p:txBody>
          <a:bodyPr wrap="none" lIns="0" tIns="0" rIns="0" bIns="0" rtlCol="0" anchor="t"/>
          <a:lstStyle/>
          <a:p>
            <a:pPr algn="l" indent="0" marL="0">
              <a:buNone/>
            </a:pPr>
            <a:r>
              <a:rPr lang="en-US" sz="1950" dirty="0">
                <a:solidFill>
                  <a:srgbClr val="E9C46A"/>
                </a:solidFill>
                <a:latin typeface="Times New Roman" pitchFamily="34" charset="0"/>
                <a:ea typeface="SimSun" pitchFamily="34" charset="-122"/>
                <a:cs typeface="Times New Roman" pitchFamily="34" charset="-120"/>
              </a:rPr>
              <a:t>每孩每月 2000 元</a:t>
            </a:r>
            <a:endParaRPr lang="en-US" sz="1950" dirty="0">
              <a:latin typeface="Times New Roman" pitchFamily="34" charset="0"/>
              <a:ea typeface="SimSun" pitchFamily="34" charset="-122"/>
              <a:cs typeface="Times New Roman" pitchFamily="34" charset="-120"/>
            </a:endParaRPr>
          </a:p>
        </p:txBody>
      </p:sp>
      <p:sp>
        <p:nvSpPr>
          <p:cNvPr id="22" name="Text 20"/>
          <p:cNvSpPr/>
          <p:nvPr/>
        </p:nvSpPr>
        <p:spPr>
          <a:xfrm>
            <a:off x="800100" y="2814575"/>
            <a:ext cx="11391900" cy="148590"/>
          </a:xfrm>
          <a:prstGeom prst="rect">
            <a:avLst/>
          </a:prstGeom>
          <a:noFill/>
          <a:ln/>
        </p:spPr>
        <p:txBody>
          <a:bodyPr wrap="none" lIns="0" tIns="0" rIns="0" bIns="0" rtlCol="0" anchor="t"/>
          <a:lstStyle/>
          <a:p>
            <a:pPr algn="l" indent="0" marL="0">
              <a:buNone/>
            </a:pPr>
            <a:r>
              <a:rPr lang="en-US" sz="975" dirty="0">
                <a:solidFill>
                  <a:srgbClr val="A9BCAF"/>
                </a:solidFill>
                <a:latin typeface="Microsoft YaHei" pitchFamily="34" charset="0"/>
                <a:ea typeface="Microsoft YaHei" pitchFamily="34" charset="-122"/>
                <a:cs typeface="Microsoft YaHei" pitchFamily="34" charset="-120"/>
              </a:rPr>
              <a:t>原来 1000 元</a:t>
            </a:r>
            <a:endParaRPr lang="en-US" sz="975" dirty="0">
              <a:latin typeface="Microsoft YaHei" pitchFamily="34" charset="0"/>
              <a:ea typeface="Microsoft YaHei" pitchFamily="34" charset="-122"/>
              <a:cs typeface="Microsoft YaHei" pitchFamily="34" charset="-120"/>
            </a:endParaRPr>
          </a:p>
        </p:txBody>
      </p:sp>
      <p:sp>
        <p:nvSpPr>
          <p:cNvPr id="23" name="Shape 21"/>
          <p:cNvSpPr/>
          <p:nvPr/>
        </p:nvSpPr>
        <p:spPr>
          <a:xfrm>
            <a:off x="3353753" y="1923098"/>
            <a:ext cx="645795" cy="344805"/>
          </a:xfrm>
          <a:custGeom>
            <a:avLst/>
            <a:gdLst/>
            <a:ahLst/>
            <a:cxnLst/>
            <a:rect l="l" t="t" r="r" b="b"/>
            <a:pathLst>
              <a:path w="645795" h="344805">
                <a:moveTo>
                  <a:pt x="645795" y="149542"/>
                </a:moveTo>
                <a:lnTo>
                  <a:pt x="645795" y="164782"/>
                </a:lnTo>
                <a:lnTo>
                  <a:pt x="642938" y="180023"/>
                </a:lnTo>
                <a:lnTo>
                  <a:pt x="638175" y="195263"/>
                </a:lnTo>
                <a:lnTo>
                  <a:pt x="630555" y="209550"/>
                </a:lnTo>
                <a:lnTo>
                  <a:pt x="621030" y="223838"/>
                </a:lnTo>
                <a:lnTo>
                  <a:pt x="608647" y="238125"/>
                </a:lnTo>
                <a:lnTo>
                  <a:pt x="594360" y="252413"/>
                </a:lnTo>
                <a:lnTo>
                  <a:pt x="578167" y="264795"/>
                </a:lnTo>
                <a:lnTo>
                  <a:pt x="560070" y="277177"/>
                </a:lnTo>
                <a:lnTo>
                  <a:pt x="540067" y="288607"/>
                </a:lnTo>
                <a:lnTo>
                  <a:pt x="518160" y="299085"/>
                </a:lnTo>
                <a:lnTo>
                  <a:pt x="494347" y="309563"/>
                </a:lnTo>
                <a:lnTo>
                  <a:pt x="470535" y="318135"/>
                </a:lnTo>
                <a:lnTo>
                  <a:pt x="444817" y="325755"/>
                </a:lnTo>
                <a:lnTo>
                  <a:pt x="418147" y="331470"/>
                </a:lnTo>
                <a:lnTo>
                  <a:pt x="390525" y="337185"/>
                </a:lnTo>
                <a:lnTo>
                  <a:pt x="362902" y="340995"/>
                </a:lnTo>
                <a:lnTo>
                  <a:pt x="335280" y="343852"/>
                </a:lnTo>
                <a:lnTo>
                  <a:pt x="306705" y="344805"/>
                </a:lnTo>
                <a:lnTo>
                  <a:pt x="278130" y="344805"/>
                </a:lnTo>
                <a:lnTo>
                  <a:pt x="250507" y="343852"/>
                </a:lnTo>
                <a:lnTo>
                  <a:pt x="223838" y="340995"/>
                </a:lnTo>
                <a:lnTo>
                  <a:pt x="197167" y="337185"/>
                </a:lnTo>
                <a:lnTo>
                  <a:pt x="171450" y="331470"/>
                </a:lnTo>
                <a:lnTo>
                  <a:pt x="162877" y="329565"/>
                </a:lnTo>
                <a:moveTo>
                  <a:pt x="126682" y="318135"/>
                </a:moveTo>
                <a:lnTo>
                  <a:pt x="124777" y="318135"/>
                </a:lnTo>
                <a:lnTo>
                  <a:pt x="102870" y="309563"/>
                </a:lnTo>
                <a:lnTo>
                  <a:pt x="82867" y="300038"/>
                </a:lnTo>
                <a:lnTo>
                  <a:pt x="64770" y="288607"/>
                </a:lnTo>
                <a:lnTo>
                  <a:pt x="49530" y="277177"/>
                </a:lnTo>
                <a:lnTo>
                  <a:pt x="35242" y="264795"/>
                </a:lnTo>
                <a:lnTo>
                  <a:pt x="23813" y="252413"/>
                </a:lnTo>
                <a:lnTo>
                  <a:pt x="14288" y="238125"/>
                </a:lnTo>
                <a:lnTo>
                  <a:pt x="6667" y="224790"/>
                </a:lnTo>
                <a:lnTo>
                  <a:pt x="1905" y="209550"/>
                </a:lnTo>
                <a:lnTo>
                  <a:pt x="0" y="195263"/>
                </a:lnTo>
                <a:lnTo>
                  <a:pt x="0" y="180023"/>
                </a:lnTo>
                <a:lnTo>
                  <a:pt x="2857" y="164782"/>
                </a:lnTo>
                <a:lnTo>
                  <a:pt x="7620" y="149542"/>
                </a:lnTo>
                <a:lnTo>
                  <a:pt x="15240" y="135255"/>
                </a:lnTo>
                <a:lnTo>
                  <a:pt x="24765" y="120967"/>
                </a:lnTo>
                <a:lnTo>
                  <a:pt x="37147" y="106680"/>
                </a:lnTo>
                <a:lnTo>
                  <a:pt x="37147" y="106680"/>
                </a:lnTo>
                <a:moveTo>
                  <a:pt x="58102" y="87630"/>
                </a:moveTo>
                <a:lnTo>
                  <a:pt x="67627" y="80010"/>
                </a:lnTo>
                <a:lnTo>
                  <a:pt x="85725" y="67627"/>
                </a:lnTo>
                <a:lnTo>
                  <a:pt x="105727" y="56198"/>
                </a:lnTo>
                <a:lnTo>
                  <a:pt x="127635" y="45720"/>
                </a:lnTo>
                <a:lnTo>
                  <a:pt x="151447" y="35242"/>
                </a:lnTo>
                <a:lnTo>
                  <a:pt x="175260" y="26670"/>
                </a:lnTo>
                <a:lnTo>
                  <a:pt x="200977" y="19050"/>
                </a:lnTo>
                <a:lnTo>
                  <a:pt x="227647" y="13335"/>
                </a:lnTo>
                <a:lnTo>
                  <a:pt x="255270" y="7620"/>
                </a:lnTo>
                <a:lnTo>
                  <a:pt x="282892" y="3810"/>
                </a:lnTo>
                <a:lnTo>
                  <a:pt x="310515" y="952"/>
                </a:lnTo>
                <a:lnTo>
                  <a:pt x="339090" y="0"/>
                </a:lnTo>
                <a:lnTo>
                  <a:pt x="367665" y="0"/>
                </a:lnTo>
                <a:lnTo>
                  <a:pt x="395288" y="952"/>
                </a:lnTo>
                <a:lnTo>
                  <a:pt x="421957" y="3810"/>
                </a:lnTo>
                <a:lnTo>
                  <a:pt x="448627" y="7620"/>
                </a:lnTo>
                <a:lnTo>
                  <a:pt x="474345" y="13335"/>
                </a:lnTo>
                <a:lnTo>
                  <a:pt x="498157" y="19050"/>
                </a:lnTo>
                <a:lnTo>
                  <a:pt x="521017" y="26670"/>
                </a:lnTo>
                <a:lnTo>
                  <a:pt x="542925" y="35242"/>
                </a:lnTo>
                <a:lnTo>
                  <a:pt x="562927" y="44767"/>
                </a:lnTo>
                <a:lnTo>
                  <a:pt x="581025" y="56198"/>
                </a:lnTo>
                <a:lnTo>
                  <a:pt x="596265" y="67627"/>
                </a:lnTo>
                <a:lnTo>
                  <a:pt x="598170" y="68580"/>
                </a:lnTo>
                <a:moveTo>
                  <a:pt x="624840" y="95250"/>
                </a:moveTo>
                <a:lnTo>
                  <a:pt x="631507" y="106680"/>
                </a:lnTo>
                <a:lnTo>
                  <a:pt x="639127" y="120015"/>
                </a:lnTo>
                <a:lnTo>
                  <a:pt x="643890" y="135255"/>
                </a:lnTo>
                <a:lnTo>
                  <a:pt x="645795" y="149542"/>
                </a:lnTo>
              </a:path>
            </a:pathLst>
          </a:custGeom>
          <a:noFill/>
          <a:ln w="24765">
            <a:solidFill>
              <a:srgbClr val="E9C46A"/>
            </a:solidFill>
            <a:prstDash val="solid"/>
          </a:ln>
        </p:spPr>
      </p:sp>
      <p:sp>
        <p:nvSpPr>
          <p:cNvPr id="24" name="Text 22"/>
          <p:cNvSpPr/>
          <p:nvPr/>
        </p:nvSpPr>
        <p:spPr>
          <a:xfrm>
            <a:off x="0" y="2014837"/>
            <a:ext cx="7353300" cy="160020"/>
          </a:xfrm>
          <a:prstGeom prst="rect">
            <a:avLst/>
          </a:prstGeom>
          <a:noFill/>
          <a:ln/>
        </p:spPr>
        <p:txBody>
          <a:bodyPr wrap="none" lIns="0" tIns="0" rIns="0" bIns="0" rtlCol="0" anchor="t"/>
          <a:lstStyle/>
          <a:p>
            <a:pPr algn="ctr" indent="0" marL="0">
              <a:buNone/>
            </a:pPr>
            <a:r>
              <a:rPr lang="en-US" sz="1050" b="1" dirty="0">
                <a:solidFill>
                  <a:srgbClr val="E9C46A"/>
                </a:solidFill>
                <a:latin typeface="Microsoft YaHei" pitchFamily="34" charset="0"/>
                <a:ea typeface="Microsoft YaHei" pitchFamily="34" charset="-122"/>
                <a:cs typeface="Microsoft YaHei" pitchFamily="34" charset="-120"/>
              </a:rPr>
              <a:t>提高</a:t>
            </a:r>
            <a:endParaRPr lang="en-US" sz="1050" dirty="0">
              <a:latin typeface="Microsoft YaHei" pitchFamily="34" charset="0"/>
              <a:ea typeface="Microsoft YaHei" pitchFamily="34" charset="-122"/>
              <a:cs typeface="Microsoft YaHei" pitchFamily="34" charset="-120"/>
            </a:endParaRPr>
          </a:p>
        </p:txBody>
      </p:sp>
      <p:sp>
        <p:nvSpPr>
          <p:cNvPr id="25" name="Shape 23"/>
          <p:cNvSpPr/>
          <p:nvPr/>
        </p:nvSpPr>
        <p:spPr>
          <a:xfrm>
            <a:off x="4343400" y="1771650"/>
            <a:ext cx="3505200" cy="1809750"/>
          </a:xfrm>
          <a:prstGeom prst="rect">
            <a:avLst/>
          </a:prstGeom>
          <a:solidFill>
            <a:srgbClr val="222F2A"/>
          </a:solidFill>
          <a:ln w="14288">
            <a:solidFill>
              <a:srgbClr val="E9C46A"/>
            </a:solidFill>
            <a:prstDash val="solid"/>
          </a:ln>
        </p:spPr>
      </p:sp>
      <p:sp>
        <p:nvSpPr>
          <p:cNvPr id="26" name="Shape 24"/>
          <p:cNvSpPr/>
          <p:nvPr/>
        </p:nvSpPr>
        <p:spPr>
          <a:xfrm>
            <a:off x="4554550" y="2013740"/>
            <a:ext cx="206532" cy="103195"/>
          </a:xfrm>
          <a:custGeom>
            <a:avLst/>
            <a:gdLst/>
            <a:ahLst/>
            <a:cxnLst/>
            <a:rect l="l" t="t" r="r" b="b"/>
            <a:pathLst>
              <a:path w="206532" h="103195">
                <a:moveTo>
                  <a:pt x="200378" y="61111"/>
                </a:moveTo>
                <a:arcTo hR="10319" wR="10319" stAng="3971712" swAng="-8014495"/>
                <a:lnTo>
                  <a:pt x="111740" y="1861"/>
                </a:lnTo>
                <a:arcTo hR="20637" wR="20637" stAng="17671159" swAng="-2942318"/>
                <a:lnTo>
                  <a:pt x="6179" y="42104"/>
                </a:lnTo>
                <a:arcTo hR="10319" wR="10319" stAng="14780889" swAng="-7961777"/>
                <a:lnTo>
                  <a:pt x="94611" y="101334"/>
                </a:lnTo>
                <a:arcTo hR="20637" wR="20637" stAng="6871159" swAng="-2942318"/>
                <a:close/>
              </a:path>
            </a:pathLst>
          </a:custGeom>
          <a:noFill/>
          <a:ln w="16510">
            <a:solidFill>
              <a:srgbClr val="E9C46A"/>
            </a:solidFill>
            <a:prstDash val="solid"/>
          </a:ln>
        </p:spPr>
      </p:sp>
      <p:sp>
        <p:nvSpPr>
          <p:cNvPr id="27" name="Shape 25"/>
          <p:cNvSpPr/>
          <p:nvPr/>
        </p:nvSpPr>
        <p:spPr>
          <a:xfrm>
            <a:off x="4760913" y="2065338"/>
            <a:ext cx="7739" cy="61912"/>
          </a:xfrm>
          <a:custGeom>
            <a:avLst/>
            <a:gdLst/>
            <a:ahLst/>
            <a:cxnLst/>
            <a:rect l="l" t="t" r="r" b="b"/>
            <a:pathLst>
              <a:path w="7739" h="61912">
                <a:moveTo>
                  <a:pt x="0" y="0"/>
                </a:moveTo>
                <a:lnTo>
                  <a:pt x="0" y="61912"/>
                </a:lnTo>
              </a:path>
            </a:pathLst>
          </a:custGeom>
          <a:noFill/>
          <a:ln w="16510">
            <a:solidFill>
              <a:srgbClr val="E9C46A"/>
            </a:solidFill>
            <a:prstDash val="solid"/>
          </a:ln>
        </p:spPr>
      </p:sp>
      <p:sp>
        <p:nvSpPr>
          <p:cNvPr id="28" name="Shape 26"/>
          <p:cNvSpPr/>
          <p:nvPr/>
        </p:nvSpPr>
        <p:spPr>
          <a:xfrm>
            <a:off x="4595812" y="2091134"/>
            <a:ext cx="123825" cy="67072"/>
          </a:xfrm>
          <a:custGeom>
            <a:avLst/>
            <a:gdLst/>
            <a:ahLst/>
            <a:cxnLst/>
            <a:rect l="l" t="t" r="r" b="b"/>
            <a:pathLst>
              <a:path w="123825" h="67072">
                <a:moveTo>
                  <a:pt x="0" y="0"/>
                </a:moveTo>
                <a:lnTo>
                  <a:pt x="0" y="36116"/>
                </a:lnTo>
                <a:arcTo hR="30956" wR="61912" stAng="10800000" swAng="-10800000"/>
                <a:lnTo>
                  <a:pt x="123825" y="0"/>
                </a:lnTo>
              </a:path>
            </a:pathLst>
          </a:custGeom>
          <a:noFill/>
          <a:ln w="16510">
            <a:solidFill>
              <a:srgbClr val="E9C46A"/>
            </a:solidFill>
            <a:prstDash val="solid"/>
          </a:ln>
        </p:spPr>
      </p:sp>
      <p:sp>
        <p:nvSpPr>
          <p:cNvPr id="29" name="Text 27"/>
          <p:cNvSpPr/>
          <p:nvPr/>
        </p:nvSpPr>
        <p:spPr>
          <a:xfrm>
            <a:off x="4895850" y="1968702"/>
            <a:ext cx="7296150" cy="228600"/>
          </a:xfrm>
          <a:prstGeom prst="rect">
            <a:avLst/>
          </a:prstGeom>
          <a:noFill/>
          <a:ln/>
        </p:spPr>
        <p:txBody>
          <a:bodyPr wrap="none" lIns="0" tIns="0" rIns="0" bIns="0" rtlCol="0" anchor="t"/>
          <a:lstStyle/>
          <a:p>
            <a:pPr algn="l" indent="0" marL="0">
              <a:buNone/>
            </a:pPr>
            <a:r>
              <a:rPr lang="en-US" sz="1500" dirty="0">
                <a:solidFill>
                  <a:srgbClr val="EFF3EC"/>
                </a:solidFill>
                <a:latin typeface="Times New Roman" pitchFamily="34" charset="0"/>
                <a:ea typeface="SimSun" pitchFamily="34" charset="-122"/>
                <a:cs typeface="Times New Roman" pitchFamily="34" charset="-120"/>
              </a:rPr>
              <a:t>子女教育</a:t>
            </a:r>
            <a:endParaRPr lang="en-US" sz="1500" dirty="0">
              <a:latin typeface="Times New Roman" pitchFamily="34" charset="0"/>
              <a:ea typeface="SimSun" pitchFamily="34" charset="-122"/>
              <a:cs typeface="Times New Roman" pitchFamily="34" charset="-120"/>
            </a:endParaRPr>
          </a:p>
        </p:txBody>
      </p:sp>
      <p:sp>
        <p:nvSpPr>
          <p:cNvPr id="30" name="Text 28"/>
          <p:cNvSpPr/>
          <p:nvPr/>
        </p:nvSpPr>
        <p:spPr>
          <a:xfrm>
            <a:off x="4533900" y="2399292"/>
            <a:ext cx="7658100" cy="297180"/>
          </a:xfrm>
          <a:prstGeom prst="rect">
            <a:avLst/>
          </a:prstGeom>
          <a:noFill/>
          <a:ln/>
        </p:spPr>
        <p:txBody>
          <a:bodyPr wrap="none" lIns="0" tIns="0" rIns="0" bIns="0" rtlCol="0" anchor="t"/>
          <a:lstStyle/>
          <a:p>
            <a:pPr algn="l" indent="0" marL="0">
              <a:buNone/>
            </a:pPr>
            <a:r>
              <a:rPr lang="en-US" sz="1950" dirty="0">
                <a:solidFill>
                  <a:srgbClr val="E9C46A"/>
                </a:solidFill>
                <a:latin typeface="Times New Roman" pitchFamily="34" charset="0"/>
                <a:ea typeface="SimSun" pitchFamily="34" charset="-122"/>
                <a:cs typeface="Times New Roman" pitchFamily="34" charset="-120"/>
              </a:rPr>
              <a:t>每孩每月 2000 元</a:t>
            </a:r>
            <a:endParaRPr lang="en-US" sz="1950" dirty="0">
              <a:latin typeface="Times New Roman" pitchFamily="34" charset="0"/>
              <a:ea typeface="SimSun" pitchFamily="34" charset="-122"/>
              <a:cs typeface="Times New Roman" pitchFamily="34" charset="-120"/>
            </a:endParaRPr>
          </a:p>
        </p:txBody>
      </p:sp>
      <p:sp>
        <p:nvSpPr>
          <p:cNvPr id="31" name="Text 29"/>
          <p:cNvSpPr/>
          <p:nvPr/>
        </p:nvSpPr>
        <p:spPr>
          <a:xfrm>
            <a:off x="4533900" y="2814575"/>
            <a:ext cx="7658100" cy="148590"/>
          </a:xfrm>
          <a:prstGeom prst="rect">
            <a:avLst/>
          </a:prstGeom>
          <a:noFill/>
          <a:ln/>
        </p:spPr>
        <p:txBody>
          <a:bodyPr wrap="none" lIns="0" tIns="0" rIns="0" bIns="0" rtlCol="0" anchor="t"/>
          <a:lstStyle/>
          <a:p>
            <a:pPr algn="l" indent="0" marL="0">
              <a:buNone/>
            </a:pPr>
            <a:r>
              <a:rPr lang="en-US" sz="975" dirty="0">
                <a:solidFill>
                  <a:srgbClr val="A9BCAF"/>
                </a:solidFill>
                <a:latin typeface="Microsoft YaHei" pitchFamily="34" charset="0"/>
                <a:ea typeface="Microsoft YaHei" pitchFamily="34" charset="-122"/>
                <a:cs typeface="Microsoft YaHei" pitchFamily="34" charset="-120"/>
              </a:rPr>
              <a:t>原来 1000 元</a:t>
            </a:r>
            <a:endParaRPr lang="en-US" sz="975" dirty="0">
              <a:latin typeface="Microsoft YaHei" pitchFamily="34" charset="0"/>
              <a:ea typeface="Microsoft YaHei" pitchFamily="34" charset="-122"/>
              <a:cs typeface="Microsoft YaHei" pitchFamily="34" charset="-120"/>
            </a:endParaRPr>
          </a:p>
        </p:txBody>
      </p:sp>
      <p:sp>
        <p:nvSpPr>
          <p:cNvPr id="32" name="Shape 30"/>
          <p:cNvSpPr/>
          <p:nvPr/>
        </p:nvSpPr>
        <p:spPr>
          <a:xfrm>
            <a:off x="7087553" y="1923098"/>
            <a:ext cx="645795" cy="344805"/>
          </a:xfrm>
          <a:custGeom>
            <a:avLst/>
            <a:gdLst/>
            <a:ahLst/>
            <a:cxnLst/>
            <a:rect l="l" t="t" r="r" b="b"/>
            <a:pathLst>
              <a:path w="645795" h="344805">
                <a:moveTo>
                  <a:pt x="645795" y="149542"/>
                </a:moveTo>
                <a:lnTo>
                  <a:pt x="645795" y="164782"/>
                </a:lnTo>
                <a:lnTo>
                  <a:pt x="642938" y="180023"/>
                </a:lnTo>
                <a:lnTo>
                  <a:pt x="638175" y="195263"/>
                </a:lnTo>
                <a:lnTo>
                  <a:pt x="630555" y="209550"/>
                </a:lnTo>
                <a:lnTo>
                  <a:pt x="621030" y="223838"/>
                </a:lnTo>
                <a:lnTo>
                  <a:pt x="608647" y="238125"/>
                </a:lnTo>
                <a:lnTo>
                  <a:pt x="594360" y="252413"/>
                </a:lnTo>
                <a:lnTo>
                  <a:pt x="578167" y="264795"/>
                </a:lnTo>
                <a:lnTo>
                  <a:pt x="560070" y="277177"/>
                </a:lnTo>
                <a:lnTo>
                  <a:pt x="540067" y="288607"/>
                </a:lnTo>
                <a:lnTo>
                  <a:pt x="518160" y="299085"/>
                </a:lnTo>
                <a:lnTo>
                  <a:pt x="494347" y="309563"/>
                </a:lnTo>
                <a:lnTo>
                  <a:pt x="470535" y="318135"/>
                </a:lnTo>
                <a:lnTo>
                  <a:pt x="444817" y="325755"/>
                </a:lnTo>
                <a:lnTo>
                  <a:pt x="418147" y="331470"/>
                </a:lnTo>
                <a:lnTo>
                  <a:pt x="390525" y="337185"/>
                </a:lnTo>
                <a:lnTo>
                  <a:pt x="362903" y="340995"/>
                </a:lnTo>
                <a:lnTo>
                  <a:pt x="335280" y="343852"/>
                </a:lnTo>
                <a:lnTo>
                  <a:pt x="306705" y="344805"/>
                </a:lnTo>
                <a:lnTo>
                  <a:pt x="278130" y="344805"/>
                </a:lnTo>
                <a:lnTo>
                  <a:pt x="250507" y="343852"/>
                </a:lnTo>
                <a:lnTo>
                  <a:pt x="223838" y="340995"/>
                </a:lnTo>
                <a:lnTo>
                  <a:pt x="197167" y="337185"/>
                </a:lnTo>
                <a:lnTo>
                  <a:pt x="171450" y="331470"/>
                </a:lnTo>
                <a:lnTo>
                  <a:pt x="162878" y="329565"/>
                </a:lnTo>
                <a:moveTo>
                  <a:pt x="126682" y="318135"/>
                </a:moveTo>
                <a:lnTo>
                  <a:pt x="124778" y="318135"/>
                </a:lnTo>
                <a:lnTo>
                  <a:pt x="102870" y="309563"/>
                </a:lnTo>
                <a:lnTo>
                  <a:pt x="82867" y="300038"/>
                </a:lnTo>
                <a:lnTo>
                  <a:pt x="64770" y="288607"/>
                </a:lnTo>
                <a:lnTo>
                  <a:pt x="49530" y="277177"/>
                </a:lnTo>
                <a:lnTo>
                  <a:pt x="35242" y="264795"/>
                </a:lnTo>
                <a:lnTo>
                  <a:pt x="23813" y="252413"/>
                </a:lnTo>
                <a:lnTo>
                  <a:pt x="14288" y="238125"/>
                </a:lnTo>
                <a:lnTo>
                  <a:pt x="6667" y="224790"/>
                </a:lnTo>
                <a:lnTo>
                  <a:pt x="1905" y="209550"/>
                </a:lnTo>
                <a:lnTo>
                  <a:pt x="0" y="195263"/>
                </a:lnTo>
                <a:lnTo>
                  <a:pt x="0" y="180023"/>
                </a:lnTo>
                <a:lnTo>
                  <a:pt x="2857" y="164782"/>
                </a:lnTo>
                <a:lnTo>
                  <a:pt x="7620" y="149542"/>
                </a:lnTo>
                <a:lnTo>
                  <a:pt x="15240" y="135255"/>
                </a:lnTo>
                <a:lnTo>
                  <a:pt x="24765" y="120967"/>
                </a:lnTo>
                <a:lnTo>
                  <a:pt x="37147" y="106680"/>
                </a:lnTo>
                <a:lnTo>
                  <a:pt x="37147" y="106680"/>
                </a:lnTo>
                <a:moveTo>
                  <a:pt x="58103" y="87630"/>
                </a:moveTo>
                <a:lnTo>
                  <a:pt x="67628" y="80010"/>
                </a:lnTo>
                <a:lnTo>
                  <a:pt x="85725" y="67627"/>
                </a:lnTo>
                <a:lnTo>
                  <a:pt x="105728" y="56198"/>
                </a:lnTo>
                <a:lnTo>
                  <a:pt x="127635" y="45720"/>
                </a:lnTo>
                <a:lnTo>
                  <a:pt x="151447" y="35242"/>
                </a:lnTo>
                <a:lnTo>
                  <a:pt x="175260" y="26670"/>
                </a:lnTo>
                <a:lnTo>
                  <a:pt x="200978" y="19050"/>
                </a:lnTo>
                <a:lnTo>
                  <a:pt x="227647" y="13335"/>
                </a:lnTo>
                <a:lnTo>
                  <a:pt x="255270" y="7620"/>
                </a:lnTo>
                <a:lnTo>
                  <a:pt x="282892" y="3810"/>
                </a:lnTo>
                <a:lnTo>
                  <a:pt x="310515" y="952"/>
                </a:lnTo>
                <a:lnTo>
                  <a:pt x="339090" y="0"/>
                </a:lnTo>
                <a:lnTo>
                  <a:pt x="367665" y="0"/>
                </a:lnTo>
                <a:lnTo>
                  <a:pt x="395288" y="952"/>
                </a:lnTo>
                <a:lnTo>
                  <a:pt x="421957" y="3810"/>
                </a:lnTo>
                <a:lnTo>
                  <a:pt x="448628" y="7620"/>
                </a:lnTo>
                <a:lnTo>
                  <a:pt x="474345" y="13335"/>
                </a:lnTo>
                <a:lnTo>
                  <a:pt x="498157" y="19050"/>
                </a:lnTo>
                <a:lnTo>
                  <a:pt x="521017" y="26670"/>
                </a:lnTo>
                <a:lnTo>
                  <a:pt x="542925" y="35242"/>
                </a:lnTo>
                <a:lnTo>
                  <a:pt x="562928" y="44767"/>
                </a:lnTo>
                <a:lnTo>
                  <a:pt x="581025" y="56198"/>
                </a:lnTo>
                <a:lnTo>
                  <a:pt x="596265" y="67627"/>
                </a:lnTo>
                <a:lnTo>
                  <a:pt x="598170" y="68580"/>
                </a:lnTo>
                <a:moveTo>
                  <a:pt x="624840" y="95250"/>
                </a:moveTo>
                <a:lnTo>
                  <a:pt x="631507" y="106680"/>
                </a:lnTo>
                <a:lnTo>
                  <a:pt x="639128" y="120015"/>
                </a:lnTo>
                <a:lnTo>
                  <a:pt x="643890" y="135255"/>
                </a:lnTo>
                <a:lnTo>
                  <a:pt x="645795" y="149542"/>
                </a:lnTo>
              </a:path>
            </a:pathLst>
          </a:custGeom>
          <a:noFill/>
          <a:ln w="24765">
            <a:solidFill>
              <a:srgbClr val="E9C46A"/>
            </a:solidFill>
            <a:prstDash val="solid"/>
          </a:ln>
        </p:spPr>
      </p:sp>
      <p:sp>
        <p:nvSpPr>
          <p:cNvPr id="33" name="Text 31"/>
          <p:cNvSpPr/>
          <p:nvPr/>
        </p:nvSpPr>
        <p:spPr>
          <a:xfrm>
            <a:off x="2628900" y="2014837"/>
            <a:ext cx="9563100" cy="160020"/>
          </a:xfrm>
          <a:prstGeom prst="rect">
            <a:avLst/>
          </a:prstGeom>
          <a:noFill/>
          <a:ln/>
        </p:spPr>
        <p:txBody>
          <a:bodyPr wrap="none" lIns="0" tIns="0" rIns="0" bIns="0" rtlCol="0" anchor="t"/>
          <a:lstStyle/>
          <a:p>
            <a:pPr algn="ctr" indent="0" marL="0">
              <a:buNone/>
            </a:pPr>
            <a:r>
              <a:rPr lang="en-US" sz="1050" b="1" dirty="0">
                <a:solidFill>
                  <a:srgbClr val="E9C46A"/>
                </a:solidFill>
                <a:latin typeface="Microsoft YaHei" pitchFamily="34" charset="0"/>
                <a:ea typeface="Microsoft YaHei" pitchFamily="34" charset="-122"/>
                <a:cs typeface="Microsoft YaHei" pitchFamily="34" charset="-120"/>
              </a:rPr>
              <a:t>提高</a:t>
            </a:r>
            <a:endParaRPr lang="en-US" sz="1050" dirty="0">
              <a:latin typeface="Microsoft YaHei" pitchFamily="34" charset="0"/>
              <a:ea typeface="Microsoft YaHei" pitchFamily="34" charset="-122"/>
              <a:cs typeface="Microsoft YaHei" pitchFamily="34" charset="-120"/>
            </a:endParaRPr>
          </a:p>
        </p:txBody>
      </p:sp>
      <p:sp>
        <p:nvSpPr>
          <p:cNvPr id="34" name="Shape 32"/>
          <p:cNvSpPr/>
          <p:nvPr/>
        </p:nvSpPr>
        <p:spPr>
          <a:xfrm>
            <a:off x="8077200" y="1771650"/>
            <a:ext cx="3505200" cy="1809750"/>
          </a:xfrm>
          <a:prstGeom prst="rect">
            <a:avLst/>
          </a:prstGeom>
          <a:solidFill>
            <a:srgbClr val="222F2A"/>
          </a:solidFill>
          <a:ln w="14288">
            <a:solidFill>
              <a:srgbClr val="E9C46A"/>
            </a:solidFill>
            <a:prstDash val="solid"/>
          </a:ln>
        </p:spPr>
      </p:sp>
      <p:sp>
        <p:nvSpPr>
          <p:cNvPr id="35" name="Shape 33"/>
          <p:cNvSpPr/>
          <p:nvPr/>
        </p:nvSpPr>
        <p:spPr>
          <a:xfrm>
            <a:off x="8298656" y="2065338"/>
            <a:ext cx="123825" cy="61912"/>
          </a:xfrm>
          <a:custGeom>
            <a:avLst/>
            <a:gdLst/>
            <a:ahLst/>
            <a:cxnLst/>
            <a:rect l="l" t="t" r="r" b="b"/>
            <a:pathLst>
              <a:path w="123825" h="61912">
                <a:moveTo>
                  <a:pt x="82550" y="41275"/>
                </a:moveTo>
                <a:lnTo>
                  <a:pt x="103188" y="41275"/>
                </a:lnTo>
                <a:arcTo hR="20637" wR="20637" stAng="5400000" swAng="-10800000"/>
                <a:lnTo>
                  <a:pt x="72231" y="0"/>
                </a:lnTo>
                <a:cubicBezTo>
                  <a:pt x="66040" y="0"/>
                  <a:pt x="60881" y="2064"/>
                  <a:pt x="57785" y="6191"/>
                </a:cubicBezTo>
                <a:lnTo>
                  <a:pt x="0" y="61912"/>
                </a:lnTo>
              </a:path>
            </a:pathLst>
          </a:custGeom>
          <a:noFill/>
          <a:ln w="16510">
            <a:solidFill>
              <a:srgbClr val="E9C46A"/>
            </a:solidFill>
            <a:prstDash val="solid"/>
          </a:ln>
        </p:spPr>
      </p:sp>
      <p:sp>
        <p:nvSpPr>
          <p:cNvPr id="36" name="Shape 34"/>
          <p:cNvSpPr/>
          <p:nvPr/>
        </p:nvSpPr>
        <p:spPr>
          <a:xfrm>
            <a:off x="8381206" y="1993100"/>
            <a:ext cx="103188" cy="107218"/>
          </a:xfrm>
          <a:custGeom>
            <a:avLst/>
            <a:gdLst/>
            <a:ahLst/>
            <a:cxnLst/>
            <a:rect l="l" t="t" r="r" b="b"/>
            <a:pathLst>
              <a:path w="103188" h="107218">
                <a:moveTo>
                  <a:pt x="35600" y="107218"/>
                </a:moveTo>
                <a:lnTo>
                  <a:pt x="87709" y="58782"/>
                </a:lnTo>
                <a:cubicBezTo>
                  <a:pt x="94891" y="51600"/>
                  <a:pt x="103188" y="39734"/>
                  <a:pt x="103188" y="28383"/>
                </a:cubicBezTo>
                <a:arcTo hR="28377" wR="28377" stAng="775" swAng="-8287044"/>
                <a:arcTo hR="2848" wR="2848" stAng="2558994" swAng="5682011"/>
                <a:arcTo hR="28377" wR="28377" stAng="19086268" swAng="-8287044"/>
                <a:cubicBezTo>
                  <a:pt x="0" y="40765"/>
                  <a:pt x="8276" y="51580"/>
                  <a:pt x="15478" y="58782"/>
                </a:cubicBezTo>
                <a:lnTo>
                  <a:pt x="51594" y="92359"/>
                </a:lnTo>
              </a:path>
            </a:pathLst>
          </a:custGeom>
          <a:noFill/>
          <a:ln w="16510">
            <a:solidFill>
              <a:srgbClr val="E9C46A"/>
            </a:solidFill>
            <a:prstDash val="solid"/>
          </a:ln>
        </p:spPr>
      </p:sp>
      <p:sp>
        <p:nvSpPr>
          <p:cNvPr id="37" name="Shape 35"/>
          <p:cNvSpPr/>
          <p:nvPr/>
        </p:nvSpPr>
        <p:spPr>
          <a:xfrm>
            <a:off x="8288338" y="2116931"/>
            <a:ext cx="61912" cy="61912"/>
          </a:xfrm>
          <a:custGeom>
            <a:avLst/>
            <a:gdLst/>
            <a:ahLst/>
            <a:cxnLst/>
            <a:rect l="l" t="t" r="r" b="b"/>
            <a:pathLst>
              <a:path w="61912" h="61912">
                <a:moveTo>
                  <a:pt x="0" y="0"/>
                </a:moveTo>
                <a:lnTo>
                  <a:pt x="61912" y="61912"/>
                </a:lnTo>
              </a:path>
            </a:pathLst>
          </a:custGeom>
          <a:noFill/>
          <a:ln w="16510">
            <a:solidFill>
              <a:srgbClr val="E9C46A"/>
            </a:solidFill>
            <a:prstDash val="solid"/>
          </a:ln>
        </p:spPr>
      </p:sp>
      <p:sp>
        <p:nvSpPr>
          <p:cNvPr id="38" name="Shape 36"/>
          <p:cNvSpPr/>
          <p:nvPr/>
        </p:nvSpPr>
        <p:spPr>
          <a:xfrm>
            <a:off x="8339931" y="2054431"/>
            <a:ext cx="155059" cy="114094"/>
          </a:xfrm>
          <a:custGeom>
            <a:avLst/>
            <a:gdLst/>
            <a:ahLst/>
            <a:cxnLst/>
            <a:rect l="l" t="t" r="r" b="b"/>
            <a:pathLst>
              <a:path w="155059" h="114094">
                <a:moveTo>
                  <a:pt x="0" y="114094"/>
                </a:moveTo>
                <a:lnTo>
                  <a:pt x="16510" y="99647"/>
                </a:lnTo>
                <a:cubicBezTo>
                  <a:pt x="19606" y="95520"/>
                  <a:pt x="24765" y="93456"/>
                  <a:pt x="30956" y="93456"/>
                </a:cubicBezTo>
                <a:lnTo>
                  <a:pt x="72231" y="93456"/>
                </a:lnTo>
                <a:cubicBezTo>
                  <a:pt x="83582" y="93456"/>
                  <a:pt x="93901" y="89329"/>
                  <a:pt x="101124" y="81074"/>
                </a:cubicBezTo>
                <a:lnTo>
                  <a:pt x="148590" y="35671"/>
                </a:lnTo>
                <a:arcTo hR="20657" wR="20657" stAng="2797154" swAng="-10800000"/>
              </a:path>
            </a:pathLst>
          </a:custGeom>
          <a:noFill/>
          <a:ln w="16510">
            <a:solidFill>
              <a:srgbClr val="E9C46A"/>
            </a:solidFill>
            <a:prstDash val="solid"/>
          </a:ln>
        </p:spPr>
      </p:sp>
      <p:sp>
        <p:nvSpPr>
          <p:cNvPr id="39" name="Text 37"/>
          <p:cNvSpPr/>
          <p:nvPr/>
        </p:nvSpPr>
        <p:spPr>
          <a:xfrm>
            <a:off x="8629650" y="1968702"/>
            <a:ext cx="3562350" cy="228600"/>
          </a:xfrm>
          <a:prstGeom prst="rect">
            <a:avLst/>
          </a:prstGeom>
          <a:noFill/>
          <a:ln/>
        </p:spPr>
        <p:txBody>
          <a:bodyPr wrap="none" lIns="0" tIns="0" rIns="0" bIns="0" rtlCol="0" anchor="t"/>
          <a:lstStyle/>
          <a:p>
            <a:pPr algn="l" indent="0" marL="0">
              <a:buNone/>
            </a:pPr>
            <a:r>
              <a:rPr lang="en-US" sz="1500" dirty="0">
                <a:solidFill>
                  <a:srgbClr val="EFF3EC"/>
                </a:solidFill>
                <a:latin typeface="Times New Roman" pitchFamily="34" charset="0"/>
                <a:ea typeface="SimSun" pitchFamily="34" charset="-122"/>
                <a:cs typeface="Times New Roman" pitchFamily="34" charset="-120"/>
              </a:rPr>
              <a:t>赡养老人</a:t>
            </a:r>
            <a:endParaRPr lang="en-US" sz="1500" dirty="0">
              <a:latin typeface="Times New Roman" pitchFamily="34" charset="0"/>
              <a:ea typeface="SimSun" pitchFamily="34" charset="-122"/>
              <a:cs typeface="Times New Roman" pitchFamily="34" charset="-120"/>
            </a:endParaRPr>
          </a:p>
        </p:txBody>
      </p:sp>
      <p:sp>
        <p:nvSpPr>
          <p:cNvPr id="40" name="Text 38"/>
          <p:cNvSpPr/>
          <p:nvPr/>
        </p:nvSpPr>
        <p:spPr>
          <a:xfrm>
            <a:off x="8267700" y="2399292"/>
            <a:ext cx="3924300" cy="297180"/>
          </a:xfrm>
          <a:prstGeom prst="rect">
            <a:avLst/>
          </a:prstGeom>
          <a:noFill/>
          <a:ln/>
        </p:spPr>
        <p:txBody>
          <a:bodyPr wrap="none" lIns="0" tIns="0" rIns="0" bIns="0" rtlCol="0" anchor="t"/>
          <a:lstStyle/>
          <a:p>
            <a:pPr algn="l" indent="0" marL="0">
              <a:buNone/>
            </a:pPr>
            <a:r>
              <a:rPr lang="en-US" sz="1950" dirty="0">
                <a:solidFill>
                  <a:srgbClr val="E9C46A"/>
                </a:solidFill>
                <a:latin typeface="Times New Roman" pitchFamily="34" charset="0"/>
                <a:ea typeface="SimSun" pitchFamily="34" charset="-122"/>
                <a:cs typeface="Times New Roman" pitchFamily="34" charset="-120"/>
              </a:rPr>
              <a:t>每月 3000 元</a:t>
            </a:r>
            <a:endParaRPr lang="en-US" sz="1950" dirty="0">
              <a:latin typeface="Times New Roman" pitchFamily="34" charset="0"/>
              <a:ea typeface="SimSun" pitchFamily="34" charset="-122"/>
              <a:cs typeface="Times New Roman" pitchFamily="34" charset="-120"/>
            </a:endParaRPr>
          </a:p>
        </p:txBody>
      </p:sp>
      <p:sp>
        <p:nvSpPr>
          <p:cNvPr id="41" name="Text 39"/>
          <p:cNvSpPr/>
          <p:nvPr/>
        </p:nvSpPr>
        <p:spPr>
          <a:xfrm>
            <a:off x="8267700" y="2814575"/>
            <a:ext cx="3924300" cy="148590"/>
          </a:xfrm>
          <a:prstGeom prst="rect">
            <a:avLst/>
          </a:prstGeom>
          <a:noFill/>
          <a:ln/>
        </p:spPr>
        <p:txBody>
          <a:bodyPr wrap="none" lIns="0" tIns="0" rIns="0" bIns="0" rtlCol="0" anchor="t"/>
          <a:lstStyle/>
          <a:p>
            <a:pPr algn="l" indent="0" marL="0">
              <a:buNone/>
            </a:pPr>
            <a:r>
              <a:rPr lang="en-US" sz="975" dirty="0">
                <a:solidFill>
                  <a:srgbClr val="A9BCAF"/>
                </a:solidFill>
                <a:latin typeface="Microsoft YaHei" pitchFamily="34" charset="0"/>
                <a:ea typeface="Microsoft YaHei" pitchFamily="34" charset="-122"/>
                <a:cs typeface="Microsoft YaHei" pitchFamily="34" charset="-120"/>
              </a:rPr>
              <a:t>非独生子女每人最多 1500 元，原来 2000 元</a:t>
            </a:r>
            <a:endParaRPr lang="en-US" sz="975" dirty="0">
              <a:latin typeface="Microsoft YaHei" pitchFamily="34" charset="0"/>
              <a:ea typeface="Microsoft YaHei" pitchFamily="34" charset="-122"/>
              <a:cs typeface="Microsoft YaHei" pitchFamily="34" charset="-120"/>
            </a:endParaRPr>
          </a:p>
        </p:txBody>
      </p:sp>
      <p:sp>
        <p:nvSpPr>
          <p:cNvPr id="42" name="Shape 40"/>
          <p:cNvSpPr/>
          <p:nvPr/>
        </p:nvSpPr>
        <p:spPr>
          <a:xfrm>
            <a:off x="10821353" y="1923098"/>
            <a:ext cx="645795" cy="344805"/>
          </a:xfrm>
          <a:custGeom>
            <a:avLst/>
            <a:gdLst/>
            <a:ahLst/>
            <a:cxnLst/>
            <a:rect l="l" t="t" r="r" b="b"/>
            <a:pathLst>
              <a:path w="645795" h="344805">
                <a:moveTo>
                  <a:pt x="645795" y="149542"/>
                </a:moveTo>
                <a:lnTo>
                  <a:pt x="645795" y="164782"/>
                </a:lnTo>
                <a:lnTo>
                  <a:pt x="642938" y="180023"/>
                </a:lnTo>
                <a:lnTo>
                  <a:pt x="638175" y="195263"/>
                </a:lnTo>
                <a:lnTo>
                  <a:pt x="630555" y="209550"/>
                </a:lnTo>
                <a:lnTo>
                  <a:pt x="621030" y="223838"/>
                </a:lnTo>
                <a:lnTo>
                  <a:pt x="608648" y="238125"/>
                </a:lnTo>
                <a:lnTo>
                  <a:pt x="594360" y="252413"/>
                </a:lnTo>
                <a:lnTo>
                  <a:pt x="578168" y="264795"/>
                </a:lnTo>
                <a:lnTo>
                  <a:pt x="560070" y="277177"/>
                </a:lnTo>
                <a:lnTo>
                  <a:pt x="540068" y="288607"/>
                </a:lnTo>
                <a:lnTo>
                  <a:pt x="518160" y="299085"/>
                </a:lnTo>
                <a:lnTo>
                  <a:pt x="494348" y="309563"/>
                </a:lnTo>
                <a:lnTo>
                  <a:pt x="470535" y="318135"/>
                </a:lnTo>
                <a:lnTo>
                  <a:pt x="444818" y="325755"/>
                </a:lnTo>
                <a:lnTo>
                  <a:pt x="418148" y="331470"/>
                </a:lnTo>
                <a:lnTo>
                  <a:pt x="390525" y="337185"/>
                </a:lnTo>
                <a:lnTo>
                  <a:pt x="362903" y="340995"/>
                </a:lnTo>
                <a:lnTo>
                  <a:pt x="335280" y="343852"/>
                </a:lnTo>
                <a:lnTo>
                  <a:pt x="306705" y="344805"/>
                </a:lnTo>
                <a:lnTo>
                  <a:pt x="278130" y="344805"/>
                </a:lnTo>
                <a:lnTo>
                  <a:pt x="250508" y="343852"/>
                </a:lnTo>
                <a:lnTo>
                  <a:pt x="223838" y="340995"/>
                </a:lnTo>
                <a:lnTo>
                  <a:pt x="197168" y="337185"/>
                </a:lnTo>
                <a:lnTo>
                  <a:pt x="171450" y="331470"/>
                </a:lnTo>
                <a:lnTo>
                  <a:pt x="162878" y="329565"/>
                </a:lnTo>
                <a:moveTo>
                  <a:pt x="126683" y="318135"/>
                </a:moveTo>
                <a:lnTo>
                  <a:pt x="124778" y="318135"/>
                </a:lnTo>
                <a:lnTo>
                  <a:pt x="102870" y="309563"/>
                </a:lnTo>
                <a:lnTo>
                  <a:pt x="82868" y="300038"/>
                </a:lnTo>
                <a:lnTo>
                  <a:pt x="64770" y="288607"/>
                </a:lnTo>
                <a:lnTo>
                  <a:pt x="49530" y="277177"/>
                </a:lnTo>
                <a:lnTo>
                  <a:pt x="35243" y="264795"/>
                </a:lnTo>
                <a:lnTo>
                  <a:pt x="23813" y="252413"/>
                </a:lnTo>
                <a:lnTo>
                  <a:pt x="14288" y="238125"/>
                </a:lnTo>
                <a:lnTo>
                  <a:pt x="6668" y="224790"/>
                </a:lnTo>
                <a:lnTo>
                  <a:pt x="1905" y="209550"/>
                </a:lnTo>
                <a:lnTo>
                  <a:pt x="0" y="195263"/>
                </a:lnTo>
                <a:lnTo>
                  <a:pt x="0" y="180023"/>
                </a:lnTo>
                <a:lnTo>
                  <a:pt x="2858" y="164782"/>
                </a:lnTo>
                <a:lnTo>
                  <a:pt x="7620" y="149542"/>
                </a:lnTo>
                <a:lnTo>
                  <a:pt x="15240" y="135255"/>
                </a:lnTo>
                <a:lnTo>
                  <a:pt x="24765" y="120967"/>
                </a:lnTo>
                <a:lnTo>
                  <a:pt x="37148" y="106680"/>
                </a:lnTo>
                <a:lnTo>
                  <a:pt x="37148" y="106680"/>
                </a:lnTo>
                <a:moveTo>
                  <a:pt x="58103" y="87630"/>
                </a:moveTo>
                <a:lnTo>
                  <a:pt x="67628" y="80010"/>
                </a:lnTo>
                <a:lnTo>
                  <a:pt x="85725" y="67627"/>
                </a:lnTo>
                <a:lnTo>
                  <a:pt x="105728" y="56198"/>
                </a:lnTo>
                <a:lnTo>
                  <a:pt x="127635" y="45720"/>
                </a:lnTo>
                <a:lnTo>
                  <a:pt x="151448" y="35242"/>
                </a:lnTo>
                <a:lnTo>
                  <a:pt x="175260" y="26670"/>
                </a:lnTo>
                <a:lnTo>
                  <a:pt x="200978" y="19050"/>
                </a:lnTo>
                <a:lnTo>
                  <a:pt x="227648" y="13335"/>
                </a:lnTo>
                <a:lnTo>
                  <a:pt x="255270" y="7620"/>
                </a:lnTo>
                <a:lnTo>
                  <a:pt x="282893" y="3810"/>
                </a:lnTo>
                <a:lnTo>
                  <a:pt x="310515" y="952"/>
                </a:lnTo>
                <a:lnTo>
                  <a:pt x="339090" y="0"/>
                </a:lnTo>
                <a:lnTo>
                  <a:pt x="367665" y="0"/>
                </a:lnTo>
                <a:lnTo>
                  <a:pt x="395288" y="952"/>
                </a:lnTo>
                <a:lnTo>
                  <a:pt x="421958" y="3810"/>
                </a:lnTo>
                <a:lnTo>
                  <a:pt x="448628" y="7620"/>
                </a:lnTo>
                <a:lnTo>
                  <a:pt x="474345" y="13335"/>
                </a:lnTo>
                <a:lnTo>
                  <a:pt x="498158" y="19050"/>
                </a:lnTo>
                <a:lnTo>
                  <a:pt x="521018" y="26670"/>
                </a:lnTo>
                <a:lnTo>
                  <a:pt x="542925" y="35242"/>
                </a:lnTo>
                <a:lnTo>
                  <a:pt x="562928" y="44767"/>
                </a:lnTo>
                <a:lnTo>
                  <a:pt x="581025" y="56198"/>
                </a:lnTo>
                <a:lnTo>
                  <a:pt x="596265" y="67627"/>
                </a:lnTo>
                <a:lnTo>
                  <a:pt x="598170" y="68580"/>
                </a:lnTo>
                <a:moveTo>
                  <a:pt x="624840" y="95250"/>
                </a:moveTo>
                <a:lnTo>
                  <a:pt x="631508" y="106680"/>
                </a:lnTo>
                <a:lnTo>
                  <a:pt x="639128" y="120015"/>
                </a:lnTo>
                <a:lnTo>
                  <a:pt x="643890" y="135255"/>
                </a:lnTo>
                <a:lnTo>
                  <a:pt x="645795" y="149542"/>
                </a:lnTo>
              </a:path>
            </a:pathLst>
          </a:custGeom>
          <a:noFill/>
          <a:ln w="24765">
            <a:solidFill>
              <a:srgbClr val="E9C46A"/>
            </a:solidFill>
            <a:prstDash val="solid"/>
          </a:ln>
        </p:spPr>
      </p:sp>
      <p:sp>
        <p:nvSpPr>
          <p:cNvPr id="43" name="Text 41"/>
          <p:cNvSpPr/>
          <p:nvPr/>
        </p:nvSpPr>
        <p:spPr>
          <a:xfrm>
            <a:off x="10096500" y="2014837"/>
            <a:ext cx="2095500" cy="160020"/>
          </a:xfrm>
          <a:prstGeom prst="rect">
            <a:avLst/>
          </a:prstGeom>
          <a:noFill/>
          <a:ln/>
        </p:spPr>
        <p:txBody>
          <a:bodyPr wrap="none" lIns="0" tIns="0" rIns="0" bIns="0" rtlCol="0" anchor="t"/>
          <a:lstStyle/>
          <a:p>
            <a:pPr algn="ctr" indent="0" marL="0">
              <a:buNone/>
            </a:pPr>
            <a:r>
              <a:rPr lang="en-US" sz="1050" b="1" dirty="0">
                <a:solidFill>
                  <a:srgbClr val="E9C46A"/>
                </a:solidFill>
                <a:latin typeface="Microsoft YaHei" pitchFamily="34" charset="0"/>
                <a:ea typeface="Microsoft YaHei" pitchFamily="34" charset="-122"/>
                <a:cs typeface="Microsoft YaHei" pitchFamily="34" charset="-120"/>
              </a:rPr>
              <a:t>提高</a:t>
            </a:r>
            <a:endParaRPr lang="en-US" sz="1050" dirty="0">
              <a:latin typeface="Microsoft YaHei" pitchFamily="34" charset="0"/>
              <a:ea typeface="Microsoft YaHei" pitchFamily="34" charset="-122"/>
              <a:cs typeface="Microsoft YaHei" pitchFamily="34" charset="-120"/>
            </a:endParaRPr>
          </a:p>
        </p:txBody>
      </p:sp>
      <p:sp>
        <p:nvSpPr>
          <p:cNvPr id="44" name="Shape 42"/>
          <p:cNvSpPr/>
          <p:nvPr/>
        </p:nvSpPr>
        <p:spPr>
          <a:xfrm>
            <a:off x="609600" y="3810000"/>
            <a:ext cx="2600325" cy="1619250"/>
          </a:xfrm>
          <a:prstGeom prst="rect">
            <a:avLst/>
          </a:prstGeom>
          <a:solidFill>
            <a:srgbClr val="222F2A"/>
          </a:solidFill>
          <a:ln w="14288">
            <a:solidFill>
              <a:srgbClr val="3B4942"/>
            </a:solidFill>
            <a:prstDash val="solid"/>
          </a:ln>
        </p:spPr>
      </p:sp>
      <p:sp>
        <p:nvSpPr>
          <p:cNvPr id="45" name="Shape 43"/>
          <p:cNvSpPr/>
          <p:nvPr/>
        </p:nvSpPr>
        <p:spPr>
          <a:xfrm>
            <a:off x="923925" y="4072731"/>
            <a:ext cx="7739" cy="144463"/>
          </a:xfrm>
          <a:custGeom>
            <a:avLst/>
            <a:gdLst/>
            <a:ahLst/>
            <a:cxnLst/>
            <a:rect l="l" t="t" r="r" b="b"/>
            <a:pathLst>
              <a:path w="7739" h="144463">
                <a:moveTo>
                  <a:pt x="0" y="0"/>
                </a:moveTo>
                <a:lnTo>
                  <a:pt x="0" y="144463"/>
                </a:lnTo>
              </a:path>
            </a:pathLst>
          </a:custGeom>
          <a:noFill/>
          <a:ln w="16510">
            <a:solidFill>
              <a:srgbClr val="A9BCAF"/>
            </a:solidFill>
            <a:prstDash val="solid"/>
          </a:ln>
        </p:spPr>
      </p:sp>
      <p:sp>
        <p:nvSpPr>
          <p:cNvPr id="46" name="Shape 44"/>
          <p:cNvSpPr/>
          <p:nvPr/>
        </p:nvSpPr>
        <p:spPr>
          <a:xfrm>
            <a:off x="820738" y="4031456"/>
            <a:ext cx="206375" cy="185738"/>
          </a:xfrm>
          <a:custGeom>
            <a:avLst/>
            <a:gdLst/>
            <a:ahLst/>
            <a:cxnLst/>
            <a:rect l="l" t="t" r="r" b="b"/>
            <a:pathLst>
              <a:path w="206375" h="185738">
                <a:moveTo>
                  <a:pt x="10319" y="154781"/>
                </a:moveTo>
                <a:arcTo hR="10319" wR="10319" stAng="5400000" swAng="5400000"/>
                <a:lnTo>
                  <a:pt x="0" y="10319"/>
                </a:lnTo>
                <a:arcTo hR="10319" wR="10319" stAng="10800000" swAng="5400000"/>
                <a:lnTo>
                  <a:pt x="61912" y="0"/>
                </a:lnTo>
                <a:arcTo hR="41275" wR="41275" stAng="16200000" swAng="5400000"/>
                <a:arcTo hR="41275" wR="41275" stAng="10800000" swAng="5400000"/>
                <a:lnTo>
                  <a:pt x="196056" y="0"/>
                </a:lnTo>
                <a:arcTo hR="10319" wR="10319" stAng="16200000" swAng="5400000"/>
                <a:lnTo>
                  <a:pt x="206375" y="144463"/>
                </a:lnTo>
                <a:arcTo hR="10319" wR="10319" stAng="0" swAng="5400000"/>
                <a:lnTo>
                  <a:pt x="134144" y="154781"/>
                </a:lnTo>
                <a:arcTo hR="30956" wR="30956" stAng="16200000" swAng="-5400000"/>
                <a:arcTo hR="30956" wR="30956" stAng="0" swAng="-5400000"/>
                <a:close/>
              </a:path>
            </a:pathLst>
          </a:custGeom>
          <a:noFill/>
          <a:ln w="16510">
            <a:solidFill>
              <a:srgbClr val="A9BCAF"/>
            </a:solidFill>
            <a:prstDash val="solid"/>
          </a:ln>
        </p:spPr>
      </p:sp>
      <p:sp>
        <p:nvSpPr>
          <p:cNvPr id="47" name="Text 45"/>
          <p:cNvSpPr/>
          <p:nvPr/>
        </p:nvSpPr>
        <p:spPr>
          <a:xfrm>
            <a:off x="1162050" y="4015921"/>
            <a:ext cx="11029950" cy="205740"/>
          </a:xfrm>
          <a:prstGeom prst="rect">
            <a:avLst/>
          </a:prstGeom>
          <a:noFill/>
          <a:ln/>
        </p:spPr>
        <p:txBody>
          <a:bodyPr wrap="none" lIns="0" tIns="0" rIns="0" bIns="0" rtlCol="0" anchor="t"/>
          <a:lstStyle/>
          <a:p>
            <a:pPr algn="l" indent="0" marL="0">
              <a:buNone/>
            </a:pPr>
            <a:r>
              <a:rPr lang="en-US" sz="1350" dirty="0">
                <a:solidFill>
                  <a:srgbClr val="EFF3EC"/>
                </a:solidFill>
                <a:latin typeface="Times New Roman" pitchFamily="34" charset="0"/>
                <a:ea typeface="SimSun" pitchFamily="34" charset="-122"/>
                <a:cs typeface="Times New Roman" pitchFamily="34" charset="-120"/>
              </a:rPr>
              <a:t>继续教育</a:t>
            </a:r>
            <a:endParaRPr lang="en-US" sz="1350" dirty="0">
              <a:latin typeface="Times New Roman" pitchFamily="34" charset="0"/>
              <a:ea typeface="SimSun" pitchFamily="34" charset="-122"/>
              <a:cs typeface="Times New Roman" pitchFamily="34" charset="-120"/>
            </a:endParaRPr>
          </a:p>
        </p:txBody>
      </p:sp>
      <p:sp>
        <p:nvSpPr>
          <p:cNvPr id="48" name="Text 46"/>
          <p:cNvSpPr/>
          <p:nvPr/>
        </p:nvSpPr>
        <p:spPr>
          <a:xfrm>
            <a:off x="800100" y="4473777"/>
            <a:ext cx="11391900" cy="228600"/>
          </a:xfrm>
          <a:prstGeom prst="rect">
            <a:avLst/>
          </a:prstGeom>
          <a:noFill/>
          <a:ln/>
        </p:spPr>
        <p:txBody>
          <a:bodyPr wrap="none" lIns="0" tIns="0" rIns="0" bIns="0" rtlCol="0" anchor="t"/>
          <a:lstStyle/>
          <a:p>
            <a:pPr algn="l" indent="0" marL="0">
              <a:buNone/>
            </a:pPr>
            <a:r>
              <a:rPr lang="en-US" sz="1500" dirty="0">
                <a:solidFill>
                  <a:srgbClr val="EFF3EC"/>
                </a:solidFill>
                <a:latin typeface="Times New Roman" pitchFamily="34" charset="0"/>
                <a:ea typeface="SimSun" pitchFamily="34" charset="-122"/>
                <a:cs typeface="Times New Roman" pitchFamily="34" charset="-120"/>
              </a:rPr>
              <a:t>学历每月 400 元</a:t>
            </a:r>
            <a:endParaRPr lang="en-US" sz="1500" dirty="0">
              <a:latin typeface="Times New Roman" pitchFamily="34" charset="0"/>
              <a:ea typeface="SimSun" pitchFamily="34" charset="-122"/>
              <a:cs typeface="Times New Roman" pitchFamily="34" charset="-120"/>
            </a:endParaRPr>
          </a:p>
        </p:txBody>
      </p:sp>
      <p:sp>
        <p:nvSpPr>
          <p:cNvPr id="49" name="Text 47"/>
          <p:cNvSpPr/>
          <p:nvPr/>
        </p:nvSpPr>
        <p:spPr>
          <a:xfrm>
            <a:off x="800100" y="4852925"/>
            <a:ext cx="11391900" cy="148590"/>
          </a:xfrm>
          <a:prstGeom prst="rect">
            <a:avLst/>
          </a:prstGeom>
          <a:noFill/>
          <a:ln/>
        </p:spPr>
        <p:txBody>
          <a:bodyPr wrap="none" lIns="0" tIns="0" rIns="0" bIns="0" rtlCol="0" anchor="t"/>
          <a:lstStyle/>
          <a:p>
            <a:pPr algn="l" indent="0" marL="0">
              <a:buNone/>
            </a:pPr>
            <a:r>
              <a:rPr lang="en-US" sz="975" dirty="0">
                <a:solidFill>
                  <a:srgbClr val="A9BCAF"/>
                </a:solidFill>
                <a:latin typeface="Microsoft YaHei" pitchFamily="34" charset="0"/>
                <a:ea typeface="Microsoft YaHei" pitchFamily="34" charset="-122"/>
                <a:cs typeface="Microsoft YaHei" pitchFamily="34" charset="-120"/>
              </a:rPr>
              <a:t>取证当年 3600 元</a:t>
            </a:r>
            <a:endParaRPr lang="en-US" sz="975" dirty="0">
              <a:latin typeface="Microsoft YaHei" pitchFamily="34" charset="0"/>
              <a:ea typeface="Microsoft YaHei" pitchFamily="34" charset="-122"/>
              <a:cs typeface="Microsoft YaHei" pitchFamily="34" charset="-120"/>
            </a:endParaRPr>
          </a:p>
        </p:txBody>
      </p:sp>
      <p:sp>
        <p:nvSpPr>
          <p:cNvPr id="50" name="Shape 48"/>
          <p:cNvSpPr/>
          <p:nvPr/>
        </p:nvSpPr>
        <p:spPr>
          <a:xfrm>
            <a:off x="3400425" y="3810000"/>
            <a:ext cx="2600325" cy="1619250"/>
          </a:xfrm>
          <a:prstGeom prst="rect">
            <a:avLst/>
          </a:prstGeom>
          <a:solidFill>
            <a:srgbClr val="222F2A"/>
          </a:solidFill>
          <a:ln w="14288">
            <a:solidFill>
              <a:srgbClr val="3B4942"/>
            </a:solidFill>
            <a:prstDash val="solid"/>
          </a:ln>
        </p:spPr>
      </p:sp>
      <p:sp>
        <p:nvSpPr>
          <p:cNvPr id="51" name="Shape 49"/>
          <p:cNvSpPr/>
          <p:nvPr/>
        </p:nvSpPr>
        <p:spPr>
          <a:xfrm>
            <a:off x="3611563" y="4041608"/>
            <a:ext cx="206376" cy="175582"/>
          </a:xfrm>
          <a:custGeom>
            <a:avLst/>
            <a:gdLst/>
            <a:ahLst/>
            <a:cxnLst/>
            <a:rect l="l" t="t" r="r" b="b"/>
            <a:pathLst>
              <a:path w="206376" h="175582">
                <a:moveTo>
                  <a:pt x="0" y="56920"/>
                </a:moveTo>
                <a:arcTo hR="56753" wR="56753" stAng="10800063" swAng="8283398"/>
                <a:arcTo hR="5779" wR="5779" stAng="8214981" swAng="-5629961"/>
                <a:arcTo hR="56650" wR="56650" stAng="13300099" swAng="8316277"/>
                <a:cubicBezTo>
                  <a:pt x="206375" y="80550"/>
                  <a:pt x="190897" y="98195"/>
                  <a:pt x="175419" y="113673"/>
                </a:cubicBezTo>
                <a:lnTo>
                  <a:pt x="118748" y="168496"/>
                </a:lnTo>
                <a:arcTo hR="20637" wR="20637" stAng="2462727" swAng="5831002"/>
                <a:lnTo>
                  <a:pt x="30956" y="113673"/>
                </a:lnTo>
                <a:cubicBezTo>
                  <a:pt x="15478" y="98195"/>
                  <a:pt x="0" y="80653"/>
                  <a:pt x="0" y="56920"/>
                </a:cubicBezTo>
              </a:path>
            </a:pathLst>
          </a:custGeom>
          <a:noFill/>
          <a:ln w="16510">
            <a:solidFill>
              <a:srgbClr val="A9BCAF"/>
            </a:solidFill>
            <a:prstDash val="solid"/>
          </a:ln>
        </p:spPr>
      </p:sp>
      <p:sp>
        <p:nvSpPr>
          <p:cNvPr id="52" name="Shape 50"/>
          <p:cNvSpPr/>
          <p:nvPr/>
        </p:nvSpPr>
        <p:spPr>
          <a:xfrm>
            <a:off x="3624151" y="4098528"/>
            <a:ext cx="181094" cy="72231"/>
          </a:xfrm>
          <a:custGeom>
            <a:avLst/>
            <a:gdLst/>
            <a:ahLst/>
            <a:cxnLst/>
            <a:rect l="l" t="t" r="r" b="b"/>
            <a:pathLst>
              <a:path w="181094" h="72231">
                <a:moveTo>
                  <a:pt x="0" y="36116"/>
                </a:moveTo>
                <a:lnTo>
                  <a:pt x="64802" y="36116"/>
                </a:lnTo>
                <a:lnTo>
                  <a:pt x="69961" y="25797"/>
                </a:lnTo>
                <a:lnTo>
                  <a:pt x="90599" y="72231"/>
                </a:lnTo>
                <a:lnTo>
                  <a:pt x="111236" y="0"/>
                </a:lnTo>
                <a:lnTo>
                  <a:pt x="126714" y="36116"/>
                </a:lnTo>
                <a:lnTo>
                  <a:pt x="181094" y="36116"/>
                </a:lnTo>
              </a:path>
            </a:pathLst>
          </a:custGeom>
          <a:noFill/>
          <a:ln w="16510">
            <a:solidFill>
              <a:srgbClr val="A9BCAF"/>
            </a:solidFill>
            <a:prstDash val="solid"/>
          </a:ln>
        </p:spPr>
      </p:sp>
      <p:sp>
        <p:nvSpPr>
          <p:cNvPr id="53" name="Text 51"/>
          <p:cNvSpPr/>
          <p:nvPr/>
        </p:nvSpPr>
        <p:spPr>
          <a:xfrm>
            <a:off x="3952875" y="4015921"/>
            <a:ext cx="8239125" cy="205740"/>
          </a:xfrm>
          <a:prstGeom prst="rect">
            <a:avLst/>
          </a:prstGeom>
          <a:noFill/>
          <a:ln/>
        </p:spPr>
        <p:txBody>
          <a:bodyPr wrap="none" lIns="0" tIns="0" rIns="0" bIns="0" rtlCol="0" anchor="t"/>
          <a:lstStyle/>
          <a:p>
            <a:pPr algn="l" indent="0" marL="0">
              <a:buNone/>
            </a:pPr>
            <a:r>
              <a:rPr lang="en-US" sz="1350" dirty="0">
                <a:solidFill>
                  <a:srgbClr val="EFF3EC"/>
                </a:solidFill>
                <a:latin typeface="Times New Roman" pitchFamily="34" charset="0"/>
                <a:ea typeface="SimSun" pitchFamily="34" charset="-122"/>
                <a:cs typeface="Times New Roman" pitchFamily="34" charset="-120"/>
              </a:rPr>
              <a:t>大病医疗</a:t>
            </a:r>
            <a:endParaRPr lang="en-US" sz="1350" dirty="0">
              <a:latin typeface="Times New Roman" pitchFamily="34" charset="0"/>
              <a:ea typeface="SimSun" pitchFamily="34" charset="-122"/>
              <a:cs typeface="Times New Roman" pitchFamily="34" charset="-120"/>
            </a:endParaRPr>
          </a:p>
        </p:txBody>
      </p:sp>
      <p:sp>
        <p:nvSpPr>
          <p:cNvPr id="54" name="Text 52"/>
          <p:cNvSpPr/>
          <p:nvPr/>
        </p:nvSpPr>
        <p:spPr>
          <a:xfrm>
            <a:off x="3590925" y="4473777"/>
            <a:ext cx="8601075" cy="228600"/>
          </a:xfrm>
          <a:prstGeom prst="rect">
            <a:avLst/>
          </a:prstGeom>
          <a:noFill/>
          <a:ln/>
        </p:spPr>
        <p:txBody>
          <a:bodyPr wrap="none" lIns="0" tIns="0" rIns="0" bIns="0" rtlCol="0" anchor="t"/>
          <a:lstStyle/>
          <a:p>
            <a:pPr algn="l" indent="0" marL="0">
              <a:buNone/>
            </a:pPr>
            <a:r>
              <a:rPr lang="en-US" sz="1500" dirty="0">
                <a:solidFill>
                  <a:srgbClr val="EFF3EC"/>
                </a:solidFill>
                <a:latin typeface="Times New Roman" pitchFamily="34" charset="0"/>
                <a:ea typeface="SimSun" pitchFamily="34" charset="-122"/>
                <a:cs typeface="Times New Roman" pitchFamily="34" charset="-120"/>
              </a:rPr>
              <a:t>自付超 15000 元的部分</a:t>
            </a:r>
            <a:endParaRPr lang="en-US" sz="1500" dirty="0">
              <a:latin typeface="Times New Roman" pitchFamily="34" charset="0"/>
              <a:ea typeface="SimSun" pitchFamily="34" charset="-122"/>
              <a:cs typeface="Times New Roman" pitchFamily="34" charset="-120"/>
            </a:endParaRPr>
          </a:p>
        </p:txBody>
      </p:sp>
      <p:sp>
        <p:nvSpPr>
          <p:cNvPr id="55" name="Text 53"/>
          <p:cNvSpPr/>
          <p:nvPr/>
        </p:nvSpPr>
        <p:spPr>
          <a:xfrm>
            <a:off x="3590925" y="4852925"/>
            <a:ext cx="8601075" cy="148590"/>
          </a:xfrm>
          <a:prstGeom prst="rect">
            <a:avLst/>
          </a:prstGeom>
          <a:noFill/>
          <a:ln/>
        </p:spPr>
        <p:txBody>
          <a:bodyPr wrap="none" lIns="0" tIns="0" rIns="0" bIns="0" rtlCol="0" anchor="t"/>
          <a:lstStyle/>
          <a:p>
            <a:pPr algn="l" indent="0" marL="0">
              <a:buNone/>
            </a:pPr>
            <a:r>
              <a:rPr lang="en-US" sz="975" dirty="0">
                <a:solidFill>
                  <a:srgbClr val="A9BCAF"/>
                </a:solidFill>
                <a:latin typeface="Microsoft YaHei" pitchFamily="34" charset="0"/>
                <a:ea typeface="Microsoft YaHei" pitchFamily="34" charset="-122"/>
                <a:cs typeface="Microsoft YaHei" pitchFamily="34" charset="-120"/>
              </a:rPr>
              <a:t>每年限 80000 元</a:t>
            </a:r>
            <a:endParaRPr lang="en-US" sz="975" dirty="0">
              <a:latin typeface="Microsoft YaHei" pitchFamily="34" charset="0"/>
              <a:ea typeface="Microsoft YaHei" pitchFamily="34" charset="-122"/>
              <a:cs typeface="Microsoft YaHei" pitchFamily="34" charset="-120"/>
            </a:endParaRPr>
          </a:p>
        </p:txBody>
      </p:sp>
      <p:sp>
        <p:nvSpPr>
          <p:cNvPr id="56" name="Shape 54"/>
          <p:cNvSpPr/>
          <p:nvPr/>
        </p:nvSpPr>
        <p:spPr>
          <a:xfrm>
            <a:off x="6191250" y="3810000"/>
            <a:ext cx="2600325" cy="1619250"/>
          </a:xfrm>
          <a:prstGeom prst="rect">
            <a:avLst/>
          </a:prstGeom>
          <a:solidFill>
            <a:srgbClr val="222F2A"/>
          </a:solidFill>
          <a:ln w="14288">
            <a:solidFill>
              <a:srgbClr val="3B4942"/>
            </a:solidFill>
            <a:prstDash val="solid"/>
          </a:ln>
        </p:spPr>
      </p:sp>
      <p:sp>
        <p:nvSpPr>
          <p:cNvPr id="57" name="Shape 55"/>
          <p:cNvSpPr/>
          <p:nvPr/>
        </p:nvSpPr>
        <p:spPr>
          <a:xfrm>
            <a:off x="6474619" y="4124325"/>
            <a:ext cx="61912" cy="92869"/>
          </a:xfrm>
          <a:custGeom>
            <a:avLst/>
            <a:gdLst/>
            <a:ahLst/>
            <a:cxnLst/>
            <a:rect l="l" t="t" r="r" b="b"/>
            <a:pathLst>
              <a:path w="61912" h="92869">
                <a:moveTo>
                  <a:pt x="61912" y="92869"/>
                </a:moveTo>
                <a:lnTo>
                  <a:pt x="61912" y="10319"/>
                </a:lnTo>
                <a:arcTo hR="10319" wR="10319" stAng="0" swAng="-5400000"/>
                <a:lnTo>
                  <a:pt x="10319" y="0"/>
                </a:lnTo>
                <a:arcTo hR="10319" wR="10319" stAng="16200000" swAng="-5400000"/>
                <a:lnTo>
                  <a:pt x="0" y="92869"/>
                </a:lnTo>
              </a:path>
            </a:pathLst>
          </a:custGeom>
          <a:noFill/>
          <a:ln w="16510">
            <a:solidFill>
              <a:srgbClr val="A9BCAF"/>
            </a:solidFill>
            <a:prstDash val="solid"/>
          </a:ln>
        </p:spPr>
      </p:sp>
      <p:sp>
        <p:nvSpPr>
          <p:cNvPr id="58" name="Shape 56"/>
          <p:cNvSpPr/>
          <p:nvPr/>
        </p:nvSpPr>
        <p:spPr>
          <a:xfrm>
            <a:off x="6412706" y="4021133"/>
            <a:ext cx="185738" cy="196061"/>
          </a:xfrm>
          <a:custGeom>
            <a:avLst/>
            <a:gdLst/>
            <a:ahLst/>
            <a:cxnLst/>
            <a:rect l="l" t="t" r="r" b="b"/>
            <a:pathLst>
              <a:path w="185738" h="196061">
                <a:moveTo>
                  <a:pt x="0" y="82555"/>
                </a:moveTo>
                <a:arcTo hR="20637" wR="20637" stAng="10799176" swAng="2988634"/>
                <a:lnTo>
                  <a:pt x="79547" y="4875"/>
                </a:lnTo>
                <a:arcTo hR="20637" wR="20637" stAng="13787810" swAng="4824381"/>
                <a:lnTo>
                  <a:pt x="178422" y="66788"/>
                </a:lnTo>
                <a:arcTo hR="20637" wR="20637" stAng="18612190" swAng="2988634"/>
                <a:lnTo>
                  <a:pt x="185738" y="175424"/>
                </a:lnTo>
                <a:arcTo hR="20637" wR="20637" stAng="0" swAng="5400000"/>
                <a:lnTo>
                  <a:pt x="20638" y="196061"/>
                </a:lnTo>
                <a:arcTo hR="20637" wR="20637" stAng="5400000" swAng="5400000"/>
                <a:close/>
              </a:path>
            </a:pathLst>
          </a:custGeom>
          <a:noFill/>
          <a:ln w="16510">
            <a:solidFill>
              <a:srgbClr val="A9BCAF"/>
            </a:solidFill>
            <a:prstDash val="solid"/>
          </a:ln>
        </p:spPr>
      </p:sp>
      <p:sp>
        <p:nvSpPr>
          <p:cNvPr id="59" name="Text 57"/>
          <p:cNvSpPr/>
          <p:nvPr/>
        </p:nvSpPr>
        <p:spPr>
          <a:xfrm>
            <a:off x="6743700" y="4015921"/>
            <a:ext cx="5448300" cy="205740"/>
          </a:xfrm>
          <a:prstGeom prst="rect">
            <a:avLst/>
          </a:prstGeom>
          <a:noFill/>
          <a:ln/>
        </p:spPr>
        <p:txBody>
          <a:bodyPr wrap="none" lIns="0" tIns="0" rIns="0" bIns="0" rtlCol="0" anchor="t"/>
          <a:lstStyle/>
          <a:p>
            <a:pPr algn="l" indent="0" marL="0">
              <a:buNone/>
            </a:pPr>
            <a:r>
              <a:rPr lang="en-US" sz="1350" dirty="0">
                <a:solidFill>
                  <a:srgbClr val="EFF3EC"/>
                </a:solidFill>
                <a:latin typeface="Times New Roman" pitchFamily="34" charset="0"/>
                <a:ea typeface="SimSun" pitchFamily="34" charset="-122"/>
                <a:cs typeface="Times New Roman" pitchFamily="34" charset="-120"/>
              </a:rPr>
              <a:t>住房贷款利息</a:t>
            </a:r>
            <a:endParaRPr lang="en-US" sz="1350" dirty="0">
              <a:latin typeface="Times New Roman" pitchFamily="34" charset="0"/>
              <a:ea typeface="SimSun" pitchFamily="34" charset="-122"/>
              <a:cs typeface="Times New Roman" pitchFamily="34" charset="-120"/>
            </a:endParaRPr>
          </a:p>
        </p:txBody>
      </p:sp>
      <p:sp>
        <p:nvSpPr>
          <p:cNvPr id="60" name="Text 58"/>
          <p:cNvSpPr/>
          <p:nvPr/>
        </p:nvSpPr>
        <p:spPr>
          <a:xfrm>
            <a:off x="6381750" y="4473777"/>
            <a:ext cx="5810250" cy="228600"/>
          </a:xfrm>
          <a:prstGeom prst="rect">
            <a:avLst/>
          </a:prstGeom>
          <a:noFill/>
          <a:ln/>
        </p:spPr>
        <p:txBody>
          <a:bodyPr wrap="none" lIns="0" tIns="0" rIns="0" bIns="0" rtlCol="0" anchor="t"/>
          <a:lstStyle/>
          <a:p>
            <a:pPr algn="l" indent="0" marL="0">
              <a:buNone/>
            </a:pPr>
            <a:r>
              <a:rPr lang="en-US" sz="1500" dirty="0">
                <a:solidFill>
                  <a:srgbClr val="EFF3EC"/>
                </a:solidFill>
                <a:latin typeface="Times New Roman" pitchFamily="34" charset="0"/>
                <a:ea typeface="SimSun" pitchFamily="34" charset="-122"/>
                <a:cs typeface="Times New Roman" pitchFamily="34" charset="-120"/>
              </a:rPr>
              <a:t>首套每月 1000 元</a:t>
            </a:r>
            <a:endParaRPr lang="en-US" sz="1500" dirty="0">
              <a:latin typeface="Times New Roman" pitchFamily="34" charset="0"/>
              <a:ea typeface="SimSun" pitchFamily="34" charset="-122"/>
              <a:cs typeface="Times New Roman" pitchFamily="34" charset="-120"/>
            </a:endParaRPr>
          </a:p>
        </p:txBody>
      </p:sp>
      <p:sp>
        <p:nvSpPr>
          <p:cNvPr id="61" name="Shape 59"/>
          <p:cNvSpPr/>
          <p:nvPr/>
        </p:nvSpPr>
        <p:spPr>
          <a:xfrm>
            <a:off x="8982075" y="3810000"/>
            <a:ext cx="2600325" cy="1619250"/>
          </a:xfrm>
          <a:prstGeom prst="rect">
            <a:avLst/>
          </a:prstGeom>
          <a:solidFill>
            <a:srgbClr val="222F2A"/>
          </a:solidFill>
          <a:ln w="14288">
            <a:solidFill>
              <a:srgbClr val="3B4942"/>
            </a:solidFill>
            <a:prstDash val="solid"/>
          </a:ln>
        </p:spPr>
      </p:sp>
      <p:sp>
        <p:nvSpPr>
          <p:cNvPr id="62" name="Shape 60"/>
          <p:cNvSpPr/>
          <p:nvPr/>
        </p:nvSpPr>
        <p:spPr>
          <a:xfrm>
            <a:off x="9296400" y="4103688"/>
            <a:ext cx="7739" cy="7739"/>
          </a:xfrm>
          <a:custGeom>
            <a:avLst/>
            <a:gdLst/>
            <a:ahLst/>
            <a:cxnLst/>
            <a:rect l="l" t="t" r="r" b="b"/>
            <a:pathLst>
              <a:path w="7739" h="7739">
                <a:moveTo>
                  <a:pt x="0" y="0"/>
                </a:moveTo>
                <a:lnTo>
                  <a:pt x="103" y="0"/>
                </a:lnTo>
              </a:path>
            </a:pathLst>
          </a:custGeom>
          <a:noFill/>
          <a:ln w="16510">
            <a:solidFill>
              <a:srgbClr val="A9BCAF"/>
            </a:solidFill>
            <a:prstDash val="solid"/>
          </a:ln>
        </p:spPr>
      </p:sp>
      <p:sp>
        <p:nvSpPr>
          <p:cNvPr id="63" name="Shape 61"/>
          <p:cNvSpPr/>
          <p:nvPr/>
        </p:nvSpPr>
        <p:spPr>
          <a:xfrm>
            <a:off x="9296400" y="4144962"/>
            <a:ext cx="7739" cy="7739"/>
          </a:xfrm>
          <a:custGeom>
            <a:avLst/>
            <a:gdLst/>
            <a:ahLst/>
            <a:cxnLst/>
            <a:rect l="l" t="t" r="r" b="b"/>
            <a:pathLst>
              <a:path w="7739" h="7739">
                <a:moveTo>
                  <a:pt x="0" y="0"/>
                </a:moveTo>
                <a:lnTo>
                  <a:pt x="103" y="0"/>
                </a:lnTo>
              </a:path>
            </a:pathLst>
          </a:custGeom>
          <a:noFill/>
          <a:ln w="16510">
            <a:solidFill>
              <a:srgbClr val="A9BCAF"/>
            </a:solidFill>
            <a:prstDash val="solid"/>
          </a:ln>
        </p:spPr>
      </p:sp>
      <p:sp>
        <p:nvSpPr>
          <p:cNvPr id="64" name="Shape 62"/>
          <p:cNvSpPr/>
          <p:nvPr/>
        </p:nvSpPr>
        <p:spPr>
          <a:xfrm>
            <a:off x="9296400" y="4062412"/>
            <a:ext cx="7739" cy="7739"/>
          </a:xfrm>
          <a:custGeom>
            <a:avLst/>
            <a:gdLst/>
            <a:ahLst/>
            <a:cxnLst/>
            <a:rect l="l" t="t" r="r" b="b"/>
            <a:pathLst>
              <a:path w="7739" h="7739">
                <a:moveTo>
                  <a:pt x="0" y="0"/>
                </a:moveTo>
                <a:lnTo>
                  <a:pt x="103" y="0"/>
                </a:lnTo>
              </a:path>
            </a:pathLst>
          </a:custGeom>
          <a:noFill/>
          <a:ln w="16510">
            <a:solidFill>
              <a:srgbClr val="A9BCAF"/>
            </a:solidFill>
            <a:prstDash val="solid"/>
          </a:ln>
        </p:spPr>
      </p:sp>
      <p:sp>
        <p:nvSpPr>
          <p:cNvPr id="65" name="Shape 63"/>
          <p:cNvSpPr/>
          <p:nvPr/>
        </p:nvSpPr>
        <p:spPr>
          <a:xfrm>
            <a:off x="9337675" y="4103688"/>
            <a:ext cx="7739" cy="7739"/>
          </a:xfrm>
          <a:custGeom>
            <a:avLst/>
            <a:gdLst/>
            <a:ahLst/>
            <a:cxnLst/>
            <a:rect l="l" t="t" r="r" b="b"/>
            <a:pathLst>
              <a:path w="7739" h="7739">
                <a:moveTo>
                  <a:pt x="0" y="0"/>
                </a:moveTo>
                <a:lnTo>
                  <a:pt x="103" y="0"/>
                </a:lnTo>
              </a:path>
            </a:pathLst>
          </a:custGeom>
          <a:noFill/>
          <a:ln w="16510">
            <a:solidFill>
              <a:srgbClr val="A9BCAF"/>
            </a:solidFill>
            <a:prstDash val="solid"/>
          </a:ln>
        </p:spPr>
      </p:sp>
      <p:sp>
        <p:nvSpPr>
          <p:cNvPr id="66" name="Shape 64"/>
          <p:cNvSpPr/>
          <p:nvPr/>
        </p:nvSpPr>
        <p:spPr>
          <a:xfrm>
            <a:off x="9337675" y="4144962"/>
            <a:ext cx="7739" cy="7739"/>
          </a:xfrm>
          <a:custGeom>
            <a:avLst/>
            <a:gdLst/>
            <a:ahLst/>
            <a:cxnLst/>
            <a:rect l="l" t="t" r="r" b="b"/>
            <a:pathLst>
              <a:path w="7739" h="7739">
                <a:moveTo>
                  <a:pt x="0" y="0"/>
                </a:moveTo>
                <a:lnTo>
                  <a:pt x="103" y="0"/>
                </a:lnTo>
              </a:path>
            </a:pathLst>
          </a:custGeom>
          <a:noFill/>
          <a:ln w="16510">
            <a:solidFill>
              <a:srgbClr val="A9BCAF"/>
            </a:solidFill>
            <a:prstDash val="solid"/>
          </a:ln>
        </p:spPr>
      </p:sp>
      <p:sp>
        <p:nvSpPr>
          <p:cNvPr id="67" name="Shape 65"/>
          <p:cNvSpPr/>
          <p:nvPr/>
        </p:nvSpPr>
        <p:spPr>
          <a:xfrm>
            <a:off x="9337675" y="4062412"/>
            <a:ext cx="7739" cy="7739"/>
          </a:xfrm>
          <a:custGeom>
            <a:avLst/>
            <a:gdLst/>
            <a:ahLst/>
            <a:cxnLst/>
            <a:rect l="l" t="t" r="r" b="b"/>
            <a:pathLst>
              <a:path w="7739" h="7739">
                <a:moveTo>
                  <a:pt x="0" y="0"/>
                </a:moveTo>
                <a:lnTo>
                  <a:pt x="103" y="0"/>
                </a:lnTo>
              </a:path>
            </a:pathLst>
          </a:custGeom>
          <a:noFill/>
          <a:ln w="16510">
            <a:solidFill>
              <a:srgbClr val="A9BCAF"/>
            </a:solidFill>
            <a:prstDash val="solid"/>
          </a:ln>
        </p:spPr>
      </p:sp>
      <p:sp>
        <p:nvSpPr>
          <p:cNvPr id="68" name="Shape 66"/>
          <p:cNvSpPr/>
          <p:nvPr/>
        </p:nvSpPr>
        <p:spPr>
          <a:xfrm>
            <a:off x="9255125" y="4103688"/>
            <a:ext cx="7739" cy="7739"/>
          </a:xfrm>
          <a:custGeom>
            <a:avLst/>
            <a:gdLst/>
            <a:ahLst/>
            <a:cxnLst/>
            <a:rect l="l" t="t" r="r" b="b"/>
            <a:pathLst>
              <a:path w="7739" h="7739">
                <a:moveTo>
                  <a:pt x="0" y="0"/>
                </a:moveTo>
                <a:lnTo>
                  <a:pt x="103" y="0"/>
                </a:lnTo>
              </a:path>
            </a:pathLst>
          </a:custGeom>
          <a:noFill/>
          <a:ln w="16510">
            <a:solidFill>
              <a:srgbClr val="A9BCAF"/>
            </a:solidFill>
            <a:prstDash val="solid"/>
          </a:ln>
        </p:spPr>
      </p:sp>
      <p:sp>
        <p:nvSpPr>
          <p:cNvPr id="69" name="Shape 67"/>
          <p:cNvSpPr/>
          <p:nvPr/>
        </p:nvSpPr>
        <p:spPr>
          <a:xfrm>
            <a:off x="9255125" y="4144962"/>
            <a:ext cx="7739" cy="7739"/>
          </a:xfrm>
          <a:custGeom>
            <a:avLst/>
            <a:gdLst/>
            <a:ahLst/>
            <a:cxnLst/>
            <a:rect l="l" t="t" r="r" b="b"/>
            <a:pathLst>
              <a:path w="7739" h="7739">
                <a:moveTo>
                  <a:pt x="0" y="0"/>
                </a:moveTo>
                <a:lnTo>
                  <a:pt x="103" y="0"/>
                </a:lnTo>
              </a:path>
            </a:pathLst>
          </a:custGeom>
          <a:noFill/>
          <a:ln w="16510">
            <a:solidFill>
              <a:srgbClr val="A9BCAF"/>
            </a:solidFill>
            <a:prstDash val="solid"/>
          </a:ln>
        </p:spPr>
      </p:sp>
      <p:sp>
        <p:nvSpPr>
          <p:cNvPr id="70" name="Shape 68"/>
          <p:cNvSpPr/>
          <p:nvPr/>
        </p:nvSpPr>
        <p:spPr>
          <a:xfrm>
            <a:off x="9255125" y="4062412"/>
            <a:ext cx="7739" cy="7739"/>
          </a:xfrm>
          <a:custGeom>
            <a:avLst/>
            <a:gdLst/>
            <a:ahLst/>
            <a:cxnLst/>
            <a:rect l="l" t="t" r="r" b="b"/>
            <a:pathLst>
              <a:path w="7739" h="7739">
                <a:moveTo>
                  <a:pt x="0" y="0"/>
                </a:moveTo>
                <a:lnTo>
                  <a:pt x="103" y="0"/>
                </a:lnTo>
              </a:path>
            </a:pathLst>
          </a:custGeom>
          <a:noFill/>
          <a:ln w="16510">
            <a:solidFill>
              <a:srgbClr val="A9BCAF"/>
            </a:solidFill>
            <a:prstDash val="solid"/>
          </a:ln>
        </p:spPr>
      </p:sp>
      <p:sp>
        <p:nvSpPr>
          <p:cNvPr id="71" name="Shape 69"/>
          <p:cNvSpPr/>
          <p:nvPr/>
        </p:nvSpPr>
        <p:spPr>
          <a:xfrm>
            <a:off x="9265444" y="4186238"/>
            <a:ext cx="61912" cy="41275"/>
          </a:xfrm>
          <a:custGeom>
            <a:avLst/>
            <a:gdLst/>
            <a:ahLst/>
            <a:cxnLst/>
            <a:rect l="l" t="t" r="r" b="b"/>
            <a:pathLst>
              <a:path w="61912" h="41275">
                <a:moveTo>
                  <a:pt x="0" y="41275"/>
                </a:moveTo>
                <a:lnTo>
                  <a:pt x="0" y="10319"/>
                </a:lnTo>
                <a:arcTo hR="10319" wR="10319" stAng="10800000" swAng="5400000"/>
                <a:lnTo>
                  <a:pt x="51594" y="0"/>
                </a:lnTo>
                <a:arcTo hR="10319" wR="10319" stAng="16200000" swAng="5400000"/>
                <a:lnTo>
                  <a:pt x="61912" y="41275"/>
                </a:lnTo>
              </a:path>
            </a:pathLst>
          </a:custGeom>
          <a:noFill/>
          <a:ln w="16510">
            <a:solidFill>
              <a:srgbClr val="A9BCAF"/>
            </a:solidFill>
            <a:prstDash val="solid"/>
          </a:ln>
        </p:spPr>
      </p:sp>
      <p:sp>
        <p:nvSpPr>
          <p:cNvPr id="72" name="Shape 70"/>
          <p:cNvSpPr/>
          <p:nvPr/>
        </p:nvSpPr>
        <p:spPr>
          <a:xfrm>
            <a:off x="9213850" y="4021138"/>
            <a:ext cx="165100" cy="206375"/>
          </a:xfrm>
          <a:prstGeom prst="roundRect">
            <a:avLst>
              <a:gd name="adj" fmla="val 12500"/>
            </a:avLst>
          </a:prstGeom>
          <a:noFill/>
          <a:ln w="16510">
            <a:solidFill>
              <a:srgbClr val="A9BCAF"/>
            </a:solidFill>
            <a:prstDash val="solid"/>
          </a:ln>
        </p:spPr>
      </p:sp>
      <p:sp>
        <p:nvSpPr>
          <p:cNvPr id="73" name="Text 71"/>
          <p:cNvSpPr/>
          <p:nvPr/>
        </p:nvSpPr>
        <p:spPr>
          <a:xfrm>
            <a:off x="9534525" y="4015921"/>
            <a:ext cx="2657475" cy="205740"/>
          </a:xfrm>
          <a:prstGeom prst="rect">
            <a:avLst/>
          </a:prstGeom>
          <a:noFill/>
          <a:ln/>
        </p:spPr>
        <p:txBody>
          <a:bodyPr wrap="none" lIns="0" tIns="0" rIns="0" bIns="0" rtlCol="0" anchor="t"/>
          <a:lstStyle/>
          <a:p>
            <a:pPr algn="l" indent="0" marL="0">
              <a:buNone/>
            </a:pPr>
            <a:r>
              <a:rPr lang="en-US" sz="1350" dirty="0">
                <a:solidFill>
                  <a:srgbClr val="EFF3EC"/>
                </a:solidFill>
                <a:latin typeface="Times New Roman" pitchFamily="34" charset="0"/>
                <a:ea typeface="SimSun" pitchFamily="34" charset="-122"/>
                <a:cs typeface="Times New Roman" pitchFamily="34" charset="-120"/>
              </a:rPr>
              <a:t>住房租金</a:t>
            </a:r>
            <a:endParaRPr lang="en-US" sz="1350" dirty="0">
              <a:latin typeface="Times New Roman" pitchFamily="34" charset="0"/>
              <a:ea typeface="SimSun" pitchFamily="34" charset="-122"/>
              <a:cs typeface="Times New Roman" pitchFamily="34" charset="-120"/>
            </a:endParaRPr>
          </a:p>
        </p:txBody>
      </p:sp>
      <p:sp>
        <p:nvSpPr>
          <p:cNvPr id="74" name="Text 72"/>
          <p:cNvSpPr/>
          <p:nvPr/>
        </p:nvSpPr>
        <p:spPr>
          <a:xfrm>
            <a:off x="9172575" y="4473777"/>
            <a:ext cx="3019425" cy="228600"/>
          </a:xfrm>
          <a:prstGeom prst="rect">
            <a:avLst/>
          </a:prstGeom>
          <a:noFill/>
          <a:ln/>
        </p:spPr>
        <p:txBody>
          <a:bodyPr wrap="none" lIns="0" tIns="0" rIns="0" bIns="0" rtlCol="0" anchor="t"/>
          <a:lstStyle/>
          <a:p>
            <a:pPr algn="l" indent="0" marL="0">
              <a:buNone/>
            </a:pPr>
            <a:r>
              <a:rPr lang="en-US" sz="1500" dirty="0">
                <a:solidFill>
                  <a:srgbClr val="EFF3EC"/>
                </a:solidFill>
                <a:latin typeface="Times New Roman" pitchFamily="34" charset="0"/>
                <a:ea typeface="SimSun" pitchFamily="34" charset="-122"/>
                <a:cs typeface="Times New Roman" pitchFamily="34" charset="-120"/>
              </a:rPr>
              <a:t>每月 800 至 1500 元</a:t>
            </a:r>
            <a:endParaRPr lang="en-US" sz="1500" dirty="0">
              <a:latin typeface="Times New Roman" pitchFamily="34" charset="0"/>
              <a:ea typeface="SimSun" pitchFamily="34" charset="-122"/>
              <a:cs typeface="Times New Roman" pitchFamily="34" charset="-120"/>
            </a:endParaRPr>
          </a:p>
        </p:txBody>
      </p:sp>
      <p:sp>
        <p:nvSpPr>
          <p:cNvPr id="75" name="Text 73"/>
          <p:cNvSpPr/>
          <p:nvPr/>
        </p:nvSpPr>
        <p:spPr>
          <a:xfrm>
            <a:off x="9172575" y="4852925"/>
            <a:ext cx="3019425" cy="148590"/>
          </a:xfrm>
          <a:prstGeom prst="rect">
            <a:avLst/>
          </a:prstGeom>
          <a:noFill/>
          <a:ln/>
        </p:spPr>
        <p:txBody>
          <a:bodyPr wrap="none" lIns="0" tIns="0" rIns="0" bIns="0" rtlCol="0" anchor="t"/>
          <a:lstStyle/>
          <a:p>
            <a:pPr algn="l" indent="0" marL="0">
              <a:buNone/>
            </a:pPr>
            <a:r>
              <a:rPr lang="en-US" sz="975" dirty="0">
                <a:solidFill>
                  <a:srgbClr val="A9BCAF"/>
                </a:solidFill>
                <a:latin typeface="Microsoft YaHei" pitchFamily="34" charset="0"/>
                <a:ea typeface="Microsoft YaHei" pitchFamily="34" charset="-122"/>
                <a:cs typeface="Microsoft YaHei" pitchFamily="34" charset="-120"/>
              </a:rPr>
              <a:t>按城市分三档：1500、1100、800 元</a:t>
            </a:r>
            <a:endParaRPr lang="en-US" sz="975" dirty="0">
              <a:latin typeface="Microsoft YaHei" pitchFamily="34" charset="0"/>
              <a:ea typeface="Microsoft YaHei" pitchFamily="34" charset="-122"/>
              <a:cs typeface="Microsoft YaHei" pitchFamily="34" charset="-120"/>
            </a:endParaRPr>
          </a:p>
        </p:txBody>
      </p:sp>
      <p:sp>
        <p:nvSpPr>
          <p:cNvPr id="76" name="Text 74"/>
          <p:cNvSpPr/>
          <p:nvPr/>
        </p:nvSpPr>
        <p:spPr>
          <a:xfrm>
            <a:off x="609600" y="6099977"/>
            <a:ext cx="11582400" cy="125730"/>
          </a:xfrm>
          <a:prstGeom prst="rect">
            <a:avLst/>
          </a:prstGeom>
          <a:noFill/>
          <a:ln/>
        </p:spPr>
        <p:txBody>
          <a:bodyPr wrap="none" lIns="0" tIns="0" rIns="0" bIns="0" rtlCol="0" anchor="t"/>
          <a:lstStyle/>
          <a:p>
            <a:pPr algn="l" indent="0" marL="0">
              <a:buNone/>
            </a:pPr>
            <a:r>
              <a:rPr lang="en-US" sz="825" dirty="0">
                <a:solidFill>
                  <a:srgbClr val="829388"/>
                </a:solidFill>
                <a:latin typeface="Microsoft YaHei" pitchFamily="34" charset="0"/>
                <a:ea typeface="Microsoft YaHei" pitchFamily="34" charset="-122"/>
                <a:cs typeface="Microsoft YaHei" pitchFamily="34" charset="-120"/>
              </a:rPr>
              <a:t>来源：国发〔2018〕41 号，国发〔2022〕8 号，国发〔2023〕13 号（2023 年 1 月 1 日起实施）</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C2823"/>
          </a:solidFill>
          <a:ln/>
        </p:spPr>
      </p:sp>
      <p:sp>
        <p:nvSpPr>
          <p:cNvPr id="3" name="Shape 1"/>
          <p:cNvSpPr/>
          <p:nvPr/>
        </p:nvSpPr>
        <p:spPr>
          <a:xfrm>
            <a:off x="95250" y="95250"/>
            <a:ext cx="12001500" cy="6667500"/>
          </a:xfrm>
          <a:prstGeom prst="rect">
            <a:avLst/>
          </a:prstGeom>
          <a:noFill/>
          <a:ln w="19050">
            <a:solidFill>
              <a:srgbClr val="5A4632"/>
            </a:solidFill>
            <a:prstDash val="solid"/>
          </a:ln>
        </p:spPr>
      </p:sp>
      <p:sp>
        <p:nvSpPr>
          <p:cNvPr id="4" name="Shape 2"/>
          <p:cNvSpPr/>
          <p:nvPr/>
        </p:nvSpPr>
        <p:spPr>
          <a:xfrm>
            <a:off x="95250" y="6515100"/>
            <a:ext cx="12001500" cy="247650"/>
          </a:xfrm>
          <a:prstGeom prst="rect">
            <a:avLst/>
          </a:prstGeom>
          <a:solidFill>
            <a:srgbClr val="5A4632"/>
          </a:solidFill>
          <a:ln/>
        </p:spPr>
      </p:sp>
      <p:sp>
        <p:nvSpPr>
          <p:cNvPr id="5" name="Shape 3"/>
          <p:cNvSpPr/>
          <p:nvPr/>
        </p:nvSpPr>
        <p:spPr>
          <a:xfrm>
            <a:off x="95250" y="6515100"/>
            <a:ext cx="12001500" cy="28575"/>
          </a:xfrm>
          <a:prstGeom prst="rect">
            <a:avLst/>
          </a:prstGeom>
          <a:solidFill>
            <a:srgbClr val="6F5944"/>
          </a:solidFill>
          <a:ln/>
        </p:spPr>
      </p:sp>
      <p:sp>
        <p:nvSpPr>
          <p:cNvPr id="6" name="Shape 4"/>
          <p:cNvSpPr/>
          <p:nvPr/>
        </p:nvSpPr>
        <p:spPr>
          <a:xfrm>
            <a:off x="10668000" y="6572250"/>
            <a:ext cx="419100" cy="85725"/>
          </a:xfrm>
          <a:prstGeom prst="roundRect">
            <a:avLst>
              <a:gd name="adj" fmla="val 33333"/>
            </a:avLst>
          </a:prstGeom>
          <a:solidFill>
            <a:srgbClr val="EFF3EC">
              <a:alpha val="92000"/>
            </a:srgbClr>
          </a:solidFill>
          <a:ln/>
        </p:spPr>
      </p:sp>
      <p:sp>
        <p:nvSpPr>
          <p:cNvPr id="7" name="Shape 5"/>
          <p:cNvSpPr/>
          <p:nvPr/>
        </p:nvSpPr>
        <p:spPr>
          <a:xfrm>
            <a:off x="11201400" y="6581775"/>
            <a:ext cx="285750" cy="76200"/>
          </a:xfrm>
          <a:prstGeom prst="roundRect">
            <a:avLst>
              <a:gd name="adj" fmla="val 37500"/>
            </a:avLst>
          </a:prstGeom>
          <a:solidFill>
            <a:srgbClr val="E9C46A">
              <a:alpha val="90000"/>
            </a:srgbClr>
          </a:solidFill>
          <a:ln/>
        </p:spPr>
      </p:sp>
      <p:sp>
        <p:nvSpPr>
          <p:cNvPr id="8" name="Shape 6"/>
          <p:cNvSpPr/>
          <p:nvPr/>
        </p:nvSpPr>
        <p:spPr>
          <a:xfrm>
            <a:off x="762000" y="6591300"/>
            <a:ext cx="666750" cy="114300"/>
          </a:xfrm>
          <a:prstGeom prst="roundRect">
            <a:avLst>
              <a:gd name="adj" fmla="val 16667"/>
            </a:avLst>
          </a:prstGeom>
          <a:solidFill>
            <a:srgbClr val="3B3A36"/>
          </a:solidFill>
          <a:ln/>
        </p:spPr>
      </p:sp>
      <p:sp>
        <p:nvSpPr>
          <p:cNvPr id="9" name="Shape 7"/>
          <p:cNvSpPr/>
          <p:nvPr/>
        </p:nvSpPr>
        <p:spPr>
          <a:xfrm>
            <a:off x="762000" y="6591300"/>
            <a:ext cx="666750" cy="38100"/>
          </a:xfrm>
          <a:prstGeom prst="roundRect">
            <a:avLst>
              <a:gd name="adj" fmla="val 25000"/>
            </a:avLst>
          </a:prstGeom>
          <a:solidFill>
            <a:srgbClr val="8B795F"/>
          </a:solidFill>
          <a:ln/>
        </p:spPr>
      </p:sp>
      <p:sp>
        <p:nvSpPr>
          <p:cNvPr id="10" name="Text 8"/>
          <p:cNvSpPr/>
          <p:nvPr/>
        </p:nvSpPr>
        <p:spPr>
          <a:xfrm>
            <a:off x="1619250" y="6594915"/>
            <a:ext cx="10572750" cy="114300"/>
          </a:xfrm>
          <a:prstGeom prst="rect">
            <a:avLst/>
          </a:prstGeom>
          <a:noFill/>
          <a:ln/>
        </p:spPr>
        <p:txBody>
          <a:bodyPr wrap="none" lIns="0" tIns="0" rIns="0" bIns="0" rtlCol="0" anchor="t"/>
          <a:lstStyle/>
          <a:p>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青</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年</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夜</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校</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 </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 </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一</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节</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课</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学</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会</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个</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税</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年</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度</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汇</a:t>
            </a:r>
            <a:pPr algn="l" indent="0" marL="0">
              <a:buNone/>
            </a:pPr>
            <a:r>
              <a:rPr lang="en-US" sz="750" dirty="0">
                <a:solidFill>
                  <a:srgbClr val="C8B89D"/>
                </a:solidFill>
                <a:latin typeface="Microsoft YaHei" pitchFamily="34" charset="0"/>
                <a:ea typeface="Microsoft YaHei" pitchFamily="34" charset="-122"/>
                <a:cs typeface="Microsoft YaHei" pitchFamily="34" charset="-120"/>
              </a:rPr>
              <a:t>算</a:t>
            </a:r>
            <a:endParaRPr lang="en-US" sz="750" dirty="0">
              <a:latin typeface="Microsoft YaHei" pitchFamily="34" charset="0"/>
              <a:ea typeface="Microsoft YaHei" pitchFamily="34" charset="-122"/>
              <a:cs typeface="Microsoft YaHei" pitchFamily="34" charset="-120"/>
            </a:endParaRPr>
          </a:p>
        </p:txBody>
      </p:sp>
      <p:sp>
        <p:nvSpPr>
          <p:cNvPr id="11" name="pptwise-slidenum-s0008"/>
          <p:cNvSpPr/>
          <p:nvPr/>
        </p:nvSpPr>
        <p:spPr>
          <a:xfrm>
            <a:off x="0" y="309714"/>
            <a:ext cx="11328383" cy="171450"/>
          </a:xfrm>
          <a:prstGeom prst="rect">
            <a:avLst/>
          </a:prstGeom>
          <a:noFill/>
          <a:ln/>
        </p:spPr>
        <p:txBody>
          <a:bodyPr wrap="none" lIns="0" tIns="0" rIns="0" bIns="0" rtlCol="0" anchor="t"/>
          <a:lstStyle/>
          <a:p>
            <a:pPr algn="r" indent="0" marL="0">
              <a:buNone/>
            </a:pPr>
            <a:fld id="{B6F15528-21DE-4FAA-801E-634DDDAF4B2B}" type="slidenum">
              <a:rPr lang="en-US" sz="1125" dirty="0">
                <a:solidFill>
                  <a:srgbClr val="A9BCAF"/>
                </a:solidFill>
                <a:latin typeface="Times New Roman" pitchFamily="34" charset="0"/>
                <a:ea typeface="SimSun" pitchFamily="34" charset="-122"/>
                <a:cs typeface="Times New Roman" pitchFamily="34" charset="-120"/>
              </a:rPr>
              <a:t>9</a:t>
            </a:fld>
            <a:endParaRPr lang="en-US" sz="1125" dirty="0">
              <a:latin typeface="Times New Roman" pitchFamily="34" charset="0"/>
              <a:ea typeface="SimSun" pitchFamily="34" charset="-122"/>
              <a:cs typeface="Times New Roman" pitchFamily="34" charset="-120"/>
            </a:endParaRPr>
          </a:p>
        </p:txBody>
      </p:sp>
      <p:sp>
        <p:nvSpPr>
          <p:cNvPr id="12" name="Text 10"/>
          <p:cNvSpPr/>
          <p:nvPr/>
        </p:nvSpPr>
        <p:spPr>
          <a:xfrm>
            <a:off x="11328383" y="309714"/>
            <a:ext cx="863617" cy="171450"/>
          </a:xfrm>
          <a:prstGeom prst="rect">
            <a:avLst/>
          </a:prstGeom>
          <a:noFill/>
          <a:ln/>
        </p:spPr>
        <p:txBody>
          <a:bodyPr wrap="none" lIns="0" tIns="0" rIns="0" bIns="0" rtlCol="0" anchor="t"/>
          <a:lstStyle/>
          <a:p>
            <a:pPr algn="l" indent="0" marL="0">
              <a:buNone/>
            </a:pPr>
            <a:r>
              <a:rPr lang="en-US" sz="1125" dirty="0">
                <a:solidFill>
                  <a:srgbClr val="A9BCAF"/>
                </a:solidFill>
                <a:latin typeface="Times New Roman" pitchFamily="34" charset="0"/>
                <a:ea typeface="SimSun" pitchFamily="34" charset="-122"/>
                <a:cs typeface="Times New Roman" pitchFamily="34" charset="-120"/>
              </a:rPr>
              <a:t> / 18</a:t>
            </a:r>
            <a:endParaRPr lang="en-US" sz="1125" dirty="0">
              <a:latin typeface="Times New Roman" pitchFamily="34" charset="0"/>
              <a:ea typeface="SimSun" pitchFamily="34" charset="-122"/>
              <a:cs typeface="Times New Roman" pitchFamily="34" charset="-120"/>
            </a:endParaRPr>
          </a:p>
        </p:txBody>
      </p:sp>
      <p:sp>
        <p:nvSpPr>
          <p:cNvPr id="13" name="Text 11"/>
          <p:cNvSpPr/>
          <p:nvPr/>
        </p:nvSpPr>
        <p:spPr>
          <a:xfrm>
            <a:off x="609600" y="337714"/>
            <a:ext cx="11582400" cy="137160"/>
          </a:xfrm>
          <a:prstGeom prst="rect">
            <a:avLst/>
          </a:prstGeom>
          <a:noFill/>
          <a:ln/>
        </p:spPr>
        <p:txBody>
          <a:bodyPr wrap="none" lIns="0" tIns="0" rIns="0" bIns="0" rtlCol="0" anchor="t"/>
          <a:lstStyle/>
          <a:p>
            <a:pPr algn="l" indent="0" marL="0">
              <a:buNone/>
            </a:pPr>
            <a:r>
              <a:rPr lang="en-US" sz="900" spc="225" kern="0" dirty="0">
                <a:solidFill>
                  <a:srgbClr val="A9BCAF"/>
                </a:solidFill>
                <a:latin typeface="Microsoft YaHei" pitchFamily="34" charset="0"/>
                <a:ea typeface="Microsoft YaHei" pitchFamily="34" charset="-122"/>
                <a:cs typeface="Microsoft YaHei" pitchFamily="34" charset="-120"/>
              </a:rPr>
              <a:t>二</a:t>
            </a:r>
            <a:pPr algn="l" indent="0" marL="0">
              <a:buNone/>
            </a:pPr>
            <a:r>
              <a:rPr lang="en-US" sz="900" spc="225" kern="0" dirty="0">
                <a:solidFill>
                  <a:srgbClr val="A9BCAF"/>
                </a:solidFill>
                <a:latin typeface="Microsoft YaHei" pitchFamily="34" charset="0"/>
                <a:ea typeface="Microsoft YaHei" pitchFamily="34" charset="-122"/>
                <a:cs typeface="Microsoft YaHei" pitchFamily="34" charset="-120"/>
              </a:rPr>
              <a:t>　</a:t>
            </a:r>
            <a:pPr algn="l" indent="0" marL="0">
              <a:buNone/>
            </a:pPr>
            <a:r>
              <a:rPr lang="en-US" sz="900" spc="225" kern="0" dirty="0">
                <a:solidFill>
                  <a:srgbClr val="A9BCAF"/>
                </a:solidFill>
                <a:latin typeface="Microsoft YaHei" pitchFamily="34" charset="0"/>
                <a:ea typeface="Microsoft YaHei" pitchFamily="34" charset="-122"/>
                <a:cs typeface="Microsoft YaHei" pitchFamily="34" charset="-120"/>
              </a:rPr>
              <a:t>算</a:t>
            </a:r>
            <a:pPr algn="l" indent="0" marL="0">
              <a:buNone/>
            </a:pPr>
            <a:r>
              <a:rPr lang="en-US" sz="900" dirty="0">
                <a:solidFill>
                  <a:srgbClr val="A9BCAF"/>
                </a:solidFill>
                <a:latin typeface="Microsoft YaHei" pitchFamily="34" charset="0"/>
                <a:ea typeface="Microsoft YaHei" pitchFamily="34" charset="-122"/>
                <a:cs typeface="Microsoft YaHei" pitchFamily="34" charset="-120"/>
              </a:rPr>
              <a:t>对</a:t>
            </a:r>
            <a:endParaRPr lang="en-US" sz="900" dirty="0">
              <a:latin typeface="Microsoft YaHei" pitchFamily="34" charset="0"/>
              <a:ea typeface="Microsoft YaHei" pitchFamily="34" charset="-122"/>
              <a:cs typeface="Microsoft YaHei" pitchFamily="34" charset="-120"/>
            </a:endParaRPr>
          </a:p>
        </p:txBody>
      </p:sp>
      <p:sp>
        <p:nvSpPr>
          <p:cNvPr id="14" name="Text 12"/>
          <p:cNvSpPr/>
          <p:nvPr/>
        </p:nvSpPr>
        <p:spPr>
          <a:xfrm>
            <a:off x="609600" y="935063"/>
            <a:ext cx="11582400" cy="388620"/>
          </a:xfrm>
          <a:prstGeom prst="rect">
            <a:avLst/>
          </a:prstGeom>
          <a:noFill/>
          <a:ln/>
        </p:spPr>
        <p:txBody>
          <a:bodyPr wrap="none" lIns="0" tIns="0" rIns="0" bIns="0" rtlCol="0" anchor="t"/>
          <a:lstStyle/>
          <a:p>
            <a:pPr algn="l" indent="0" marL="0">
              <a:buNone/>
            </a:pPr>
            <a:r>
              <a:rPr lang="en-US" sz="2550" dirty="0">
                <a:solidFill>
                  <a:srgbClr val="EFF3EC"/>
                </a:solidFill>
                <a:latin typeface="Times New Roman" pitchFamily="34" charset="0"/>
                <a:ea typeface="SimSun" pitchFamily="34" charset="-122"/>
                <a:cs typeface="Times New Roman" pitchFamily="34" charset="-120"/>
              </a:rPr>
              <a:t>税率表看的是扣完之后的全年应纳税所得额，不是年薪</a:t>
            </a:r>
            <a:endParaRPr lang="en-US" sz="2550" dirty="0">
              <a:latin typeface="Times New Roman" pitchFamily="34" charset="0"/>
              <a:ea typeface="SimSun" pitchFamily="34" charset="-122"/>
              <a:cs typeface="Times New Roman" pitchFamily="34" charset="-120"/>
            </a:endParaRPr>
          </a:p>
        </p:txBody>
      </p:sp>
      <p:sp>
        <p:nvSpPr>
          <p:cNvPr id="15" name="Text 13"/>
          <p:cNvSpPr/>
          <p:nvPr/>
        </p:nvSpPr>
        <p:spPr>
          <a:xfrm>
            <a:off x="609600" y="1595014"/>
            <a:ext cx="11582400" cy="137160"/>
          </a:xfrm>
          <a:prstGeom prst="rect">
            <a:avLst/>
          </a:prstGeom>
          <a:noFill/>
          <a:ln/>
        </p:spPr>
        <p:txBody>
          <a:bodyPr wrap="none" lIns="0" tIns="0" rIns="0" bIns="0" rtlCol="0" anchor="t"/>
          <a:lstStyle/>
          <a:p>
            <a:pPr algn="l" indent="0" marL="0">
              <a:buNone/>
            </a:pPr>
            <a:r>
              <a:rPr lang="en-US" sz="900" spc="75" kern="0" dirty="0">
                <a:solidFill>
                  <a:srgbClr val="829388"/>
                </a:solidFill>
                <a:latin typeface="Microsoft YaHei" pitchFamily="34" charset="0"/>
                <a:ea typeface="Microsoft YaHei" pitchFamily="34" charset="-122"/>
                <a:cs typeface="Microsoft YaHei" pitchFamily="34" charset="-120"/>
              </a:rPr>
              <a:t>全</a:t>
            </a:r>
            <a:pPr algn="l" indent="0" marL="0">
              <a:buNone/>
            </a:pPr>
            <a:r>
              <a:rPr lang="en-US" sz="900" spc="75" kern="0" dirty="0">
                <a:solidFill>
                  <a:srgbClr val="829388"/>
                </a:solidFill>
                <a:latin typeface="Microsoft YaHei" pitchFamily="34" charset="0"/>
                <a:ea typeface="Microsoft YaHei" pitchFamily="34" charset="-122"/>
                <a:cs typeface="Microsoft YaHei" pitchFamily="34" charset="-120"/>
              </a:rPr>
              <a:t>年</a:t>
            </a:r>
            <a:pPr algn="l" indent="0" marL="0">
              <a:buNone/>
            </a:pPr>
            <a:r>
              <a:rPr lang="en-US" sz="900" spc="75" kern="0" dirty="0">
                <a:solidFill>
                  <a:srgbClr val="829388"/>
                </a:solidFill>
                <a:latin typeface="Microsoft YaHei" pitchFamily="34" charset="0"/>
                <a:ea typeface="Microsoft YaHei" pitchFamily="34" charset="-122"/>
                <a:cs typeface="Microsoft YaHei" pitchFamily="34" charset="-120"/>
              </a:rPr>
              <a:t>应</a:t>
            </a:r>
            <a:pPr algn="l" indent="0" marL="0">
              <a:buNone/>
            </a:pPr>
            <a:r>
              <a:rPr lang="en-US" sz="900" spc="75" kern="0" dirty="0">
                <a:solidFill>
                  <a:srgbClr val="829388"/>
                </a:solidFill>
                <a:latin typeface="Microsoft YaHei" pitchFamily="34" charset="0"/>
                <a:ea typeface="Microsoft YaHei" pitchFamily="34" charset="-122"/>
                <a:cs typeface="Microsoft YaHei" pitchFamily="34" charset="-120"/>
              </a:rPr>
              <a:t>纳</a:t>
            </a:r>
            <a:pPr algn="l" indent="0" marL="0">
              <a:buNone/>
            </a:pPr>
            <a:r>
              <a:rPr lang="en-US" sz="900" spc="75" kern="0" dirty="0">
                <a:solidFill>
                  <a:srgbClr val="829388"/>
                </a:solidFill>
                <a:latin typeface="Microsoft YaHei" pitchFamily="34" charset="0"/>
                <a:ea typeface="Microsoft YaHei" pitchFamily="34" charset="-122"/>
                <a:cs typeface="Microsoft YaHei" pitchFamily="34" charset="-120"/>
              </a:rPr>
              <a:t>税</a:t>
            </a:r>
            <a:pPr algn="l" indent="0" marL="0">
              <a:buNone/>
            </a:pPr>
            <a:r>
              <a:rPr lang="en-US" sz="900" spc="75" kern="0" dirty="0">
                <a:solidFill>
                  <a:srgbClr val="829388"/>
                </a:solidFill>
                <a:latin typeface="Microsoft YaHei" pitchFamily="34" charset="0"/>
                <a:ea typeface="Microsoft YaHei" pitchFamily="34" charset="-122"/>
                <a:cs typeface="Microsoft YaHei" pitchFamily="34" charset="-120"/>
              </a:rPr>
              <a:t>所</a:t>
            </a:r>
            <a:pPr algn="l" indent="0" marL="0">
              <a:buNone/>
            </a:pPr>
            <a:r>
              <a:rPr lang="en-US" sz="900" spc="75" kern="0" dirty="0">
                <a:solidFill>
                  <a:srgbClr val="829388"/>
                </a:solidFill>
                <a:latin typeface="Microsoft YaHei" pitchFamily="34" charset="0"/>
                <a:ea typeface="Microsoft YaHei" pitchFamily="34" charset="-122"/>
                <a:cs typeface="Microsoft YaHei" pitchFamily="34" charset="-120"/>
              </a:rPr>
              <a:t>得</a:t>
            </a:r>
            <a:pPr algn="l" indent="0" marL="0">
              <a:buNone/>
            </a:pPr>
            <a:r>
              <a:rPr lang="en-US" sz="900" spc="75" kern="0" dirty="0">
                <a:solidFill>
                  <a:srgbClr val="829388"/>
                </a:solidFill>
                <a:latin typeface="Microsoft YaHei" pitchFamily="34" charset="0"/>
                <a:ea typeface="Microsoft YaHei" pitchFamily="34" charset="-122"/>
                <a:cs typeface="Microsoft YaHei" pitchFamily="34" charset="-120"/>
              </a:rPr>
              <a:t>额</a:t>
            </a:r>
            <a:pPr algn="l" indent="0" marL="0">
              <a:buNone/>
            </a:pPr>
            <a:r>
              <a:rPr lang="en-US" sz="900" spc="75" kern="0" dirty="0">
                <a:solidFill>
                  <a:srgbClr val="829388"/>
                </a:solidFill>
                <a:latin typeface="Microsoft YaHei" pitchFamily="34" charset="0"/>
                <a:ea typeface="Microsoft YaHei" pitchFamily="34" charset="-122"/>
                <a:cs typeface="Microsoft YaHei" pitchFamily="34" charset="-120"/>
              </a:rPr>
              <a:t>（</a:t>
            </a:r>
            <a:pPr algn="l" indent="0" marL="0">
              <a:buNone/>
            </a:pPr>
            <a:r>
              <a:rPr lang="en-US" sz="900" spc="75" kern="0" dirty="0">
                <a:solidFill>
                  <a:srgbClr val="829388"/>
                </a:solidFill>
                <a:latin typeface="Microsoft YaHei" pitchFamily="34" charset="0"/>
                <a:ea typeface="Microsoft YaHei" pitchFamily="34" charset="-122"/>
                <a:cs typeface="Microsoft YaHei" pitchFamily="34" charset="-120"/>
              </a:rPr>
              <a:t>元</a:t>
            </a:r>
            <a:pPr algn="l" indent="0" marL="0">
              <a:buNone/>
            </a:pPr>
            <a:r>
              <a:rPr lang="en-US" sz="900" spc="75" kern="0" dirty="0">
                <a:solidFill>
                  <a:srgbClr val="829388"/>
                </a:solidFill>
                <a:latin typeface="Microsoft YaHei" pitchFamily="34" charset="0"/>
                <a:ea typeface="Microsoft YaHei" pitchFamily="34" charset="-122"/>
                <a:cs typeface="Microsoft YaHei" pitchFamily="34" charset="-120"/>
              </a:rPr>
              <a:t>）</a:t>
            </a:r>
            <a:pPr algn="l" indent="0" marL="0">
              <a:buNone/>
            </a:pPr>
            <a:r>
              <a:rPr lang="en-US" sz="900" spc="75" kern="0" dirty="0">
                <a:solidFill>
                  <a:srgbClr val="829388"/>
                </a:solidFill>
                <a:latin typeface="Microsoft YaHei" pitchFamily="34" charset="0"/>
                <a:ea typeface="Microsoft YaHei" pitchFamily="34" charset="-122"/>
                <a:cs typeface="Microsoft YaHei" pitchFamily="34" charset="-120"/>
              </a:rPr>
              <a:t>　</a:t>
            </a:r>
            <a:pPr algn="l" indent="0" marL="0">
              <a:buNone/>
            </a:pPr>
            <a:r>
              <a:rPr lang="en-US" sz="900" spc="75" kern="0" dirty="0">
                <a:solidFill>
                  <a:srgbClr val="829388"/>
                </a:solidFill>
                <a:latin typeface="Microsoft YaHei" pitchFamily="34" charset="0"/>
                <a:ea typeface="Microsoft YaHei" pitchFamily="34" charset="-122"/>
                <a:cs typeface="Microsoft YaHei" pitchFamily="34" charset="-120"/>
              </a:rPr>
              <a:t>·</a:t>
            </a:r>
            <a:pPr algn="l" indent="0" marL="0">
              <a:buNone/>
            </a:pPr>
            <a:r>
              <a:rPr lang="en-US" sz="900" spc="75" kern="0" dirty="0">
                <a:solidFill>
                  <a:srgbClr val="829388"/>
                </a:solidFill>
                <a:latin typeface="Microsoft YaHei" pitchFamily="34" charset="0"/>
                <a:ea typeface="Microsoft YaHei" pitchFamily="34" charset="-122"/>
                <a:cs typeface="Microsoft YaHei" pitchFamily="34" charset="-120"/>
              </a:rPr>
              <a:t>　</a:t>
            </a:r>
            <a:pPr algn="l" indent="0" marL="0">
              <a:buNone/>
            </a:pPr>
            <a:r>
              <a:rPr lang="en-US" sz="900" spc="75" kern="0" dirty="0">
                <a:solidFill>
                  <a:srgbClr val="829388"/>
                </a:solidFill>
                <a:latin typeface="Microsoft YaHei" pitchFamily="34" charset="0"/>
                <a:ea typeface="Microsoft YaHei" pitchFamily="34" charset="-122"/>
                <a:cs typeface="Microsoft YaHei" pitchFamily="34" charset="-120"/>
              </a:rPr>
              <a:t>税</a:t>
            </a:r>
            <a:pPr algn="l" indent="0" marL="0">
              <a:buNone/>
            </a:pPr>
            <a:r>
              <a:rPr lang="en-US" sz="900" spc="75" kern="0" dirty="0">
                <a:solidFill>
                  <a:srgbClr val="829388"/>
                </a:solidFill>
                <a:latin typeface="Microsoft YaHei" pitchFamily="34" charset="0"/>
                <a:ea typeface="Microsoft YaHei" pitchFamily="34" charset="-122"/>
                <a:cs typeface="Microsoft YaHei" pitchFamily="34" charset="-120"/>
              </a:rPr>
              <a:t>率</a:t>
            </a:r>
            <a:pPr algn="l" indent="0" marL="0">
              <a:buNone/>
            </a:pPr>
            <a:r>
              <a:rPr lang="en-US" sz="900" spc="75" kern="0" dirty="0">
                <a:solidFill>
                  <a:srgbClr val="829388"/>
                </a:solidFill>
                <a:latin typeface="Microsoft YaHei" pitchFamily="34" charset="0"/>
                <a:ea typeface="Microsoft YaHei" pitchFamily="34" charset="-122"/>
                <a:cs typeface="Microsoft YaHei" pitchFamily="34" charset="-120"/>
              </a:rPr>
              <a:t>　</a:t>
            </a:r>
            <a:pPr algn="l" indent="0" marL="0">
              <a:buNone/>
            </a:pPr>
            <a:r>
              <a:rPr lang="en-US" sz="900" spc="75" kern="0" dirty="0">
                <a:solidFill>
                  <a:srgbClr val="829388"/>
                </a:solidFill>
                <a:latin typeface="Microsoft YaHei" pitchFamily="34" charset="0"/>
                <a:ea typeface="Microsoft YaHei" pitchFamily="34" charset="-122"/>
                <a:cs typeface="Microsoft YaHei" pitchFamily="34" charset="-120"/>
              </a:rPr>
              <a:t>·</a:t>
            </a:r>
            <a:pPr algn="l" indent="0" marL="0">
              <a:buNone/>
            </a:pPr>
            <a:r>
              <a:rPr lang="en-US" sz="900" spc="75" kern="0" dirty="0">
                <a:solidFill>
                  <a:srgbClr val="829388"/>
                </a:solidFill>
                <a:latin typeface="Microsoft YaHei" pitchFamily="34" charset="0"/>
                <a:ea typeface="Microsoft YaHei" pitchFamily="34" charset="-122"/>
                <a:cs typeface="Microsoft YaHei" pitchFamily="34" charset="-120"/>
              </a:rPr>
              <a:t>　</a:t>
            </a:r>
            <a:pPr algn="l" indent="0" marL="0">
              <a:buNone/>
            </a:pPr>
            <a:r>
              <a:rPr lang="en-US" sz="900" spc="75" kern="0" dirty="0">
                <a:solidFill>
                  <a:srgbClr val="829388"/>
                </a:solidFill>
                <a:latin typeface="Microsoft YaHei" pitchFamily="34" charset="0"/>
                <a:ea typeface="Microsoft YaHei" pitchFamily="34" charset="-122"/>
                <a:cs typeface="Microsoft YaHei" pitchFamily="34" charset="-120"/>
              </a:rPr>
              <a:t>速</a:t>
            </a:r>
            <a:pPr algn="l" indent="0" marL="0">
              <a:buNone/>
            </a:pPr>
            <a:r>
              <a:rPr lang="en-US" sz="900" spc="75" kern="0" dirty="0">
                <a:solidFill>
                  <a:srgbClr val="829388"/>
                </a:solidFill>
                <a:latin typeface="Microsoft YaHei" pitchFamily="34" charset="0"/>
                <a:ea typeface="Microsoft YaHei" pitchFamily="34" charset="-122"/>
                <a:cs typeface="Microsoft YaHei" pitchFamily="34" charset="-120"/>
              </a:rPr>
              <a:t>算</a:t>
            </a:r>
            <a:pPr algn="l" indent="0" marL="0">
              <a:buNone/>
            </a:pPr>
            <a:r>
              <a:rPr lang="en-US" sz="900" spc="75" kern="0" dirty="0">
                <a:solidFill>
                  <a:srgbClr val="829388"/>
                </a:solidFill>
                <a:latin typeface="Microsoft YaHei" pitchFamily="34" charset="0"/>
                <a:ea typeface="Microsoft YaHei" pitchFamily="34" charset="-122"/>
                <a:cs typeface="Microsoft YaHei" pitchFamily="34" charset="-120"/>
              </a:rPr>
              <a:t>扣</a:t>
            </a:r>
            <a:pPr algn="l" indent="0" marL="0">
              <a:buNone/>
            </a:pPr>
            <a:r>
              <a:rPr lang="en-US" sz="900" spc="75" kern="0" dirty="0">
                <a:solidFill>
                  <a:srgbClr val="829388"/>
                </a:solidFill>
                <a:latin typeface="Microsoft YaHei" pitchFamily="34" charset="0"/>
                <a:ea typeface="Microsoft YaHei" pitchFamily="34" charset="-122"/>
                <a:cs typeface="Microsoft YaHei" pitchFamily="34" charset="-120"/>
              </a:rPr>
              <a:t>除</a:t>
            </a:r>
            <a:pPr algn="l" indent="0" marL="0">
              <a:buNone/>
            </a:pPr>
            <a:r>
              <a:rPr lang="en-US" sz="900" spc="75" kern="0" dirty="0">
                <a:solidFill>
                  <a:srgbClr val="829388"/>
                </a:solidFill>
                <a:latin typeface="Microsoft YaHei" pitchFamily="34" charset="0"/>
                <a:ea typeface="Microsoft YaHei" pitchFamily="34" charset="-122"/>
                <a:cs typeface="Microsoft YaHei" pitchFamily="34" charset="-120"/>
              </a:rPr>
              <a:t>数</a:t>
            </a:r>
            <a:pPr algn="l" indent="0" marL="0">
              <a:buNone/>
            </a:pPr>
            <a:r>
              <a:rPr lang="en-US" sz="900" spc="75" kern="0" dirty="0">
                <a:solidFill>
                  <a:srgbClr val="829388"/>
                </a:solidFill>
                <a:latin typeface="Microsoft YaHei" pitchFamily="34" charset="0"/>
                <a:ea typeface="Microsoft YaHei" pitchFamily="34" charset="-122"/>
                <a:cs typeface="Microsoft YaHei" pitchFamily="34" charset="-120"/>
              </a:rPr>
              <a:t>（</a:t>
            </a:r>
            <a:pPr algn="l" indent="0" marL="0">
              <a:buNone/>
            </a:pPr>
            <a:r>
              <a:rPr lang="en-US" sz="900" spc="75" kern="0" dirty="0">
                <a:solidFill>
                  <a:srgbClr val="829388"/>
                </a:solidFill>
                <a:latin typeface="Microsoft YaHei" pitchFamily="34" charset="0"/>
                <a:ea typeface="Microsoft YaHei" pitchFamily="34" charset="-122"/>
                <a:cs typeface="Microsoft YaHei" pitchFamily="34" charset="-120"/>
              </a:rPr>
              <a:t>元</a:t>
            </a:r>
            <a:pPr algn="l" indent="0" marL="0">
              <a:buNone/>
            </a:pPr>
            <a:r>
              <a:rPr lang="en-US" sz="900" dirty="0">
                <a:solidFill>
                  <a:srgbClr val="829388"/>
                </a:solidFill>
                <a:latin typeface="Microsoft YaHei" pitchFamily="34" charset="0"/>
                <a:ea typeface="Microsoft YaHei" pitchFamily="34" charset="-122"/>
                <a:cs typeface="Microsoft YaHei" pitchFamily="34" charset="-120"/>
              </a:rPr>
              <a:t>）</a:t>
            </a:r>
            <a:endParaRPr lang="en-US" sz="900" dirty="0">
              <a:latin typeface="Microsoft YaHei" pitchFamily="34" charset="0"/>
              <a:ea typeface="Microsoft YaHei" pitchFamily="34" charset="-122"/>
              <a:cs typeface="Microsoft YaHei" pitchFamily="34" charset="-120"/>
            </a:endParaRPr>
          </a:p>
        </p:txBody>
      </p:sp>
      <p:sp>
        <p:nvSpPr>
          <p:cNvPr id="16" name="Shape 14"/>
          <p:cNvSpPr/>
          <p:nvPr/>
        </p:nvSpPr>
        <p:spPr>
          <a:xfrm>
            <a:off x="609600" y="5143500"/>
            <a:ext cx="1442357" cy="190500"/>
          </a:xfrm>
          <a:prstGeom prst="rect">
            <a:avLst/>
          </a:prstGeom>
          <a:solidFill>
            <a:srgbClr val="222F2A"/>
          </a:solidFill>
          <a:ln w="14288">
            <a:solidFill>
              <a:srgbClr val="A9BCAF"/>
            </a:solidFill>
            <a:prstDash val="solid"/>
          </a:ln>
        </p:spPr>
      </p:sp>
      <p:sp>
        <p:nvSpPr>
          <p:cNvPr id="17" name="Text 15"/>
          <p:cNvSpPr/>
          <p:nvPr/>
        </p:nvSpPr>
        <p:spPr>
          <a:xfrm>
            <a:off x="0" y="4807807"/>
            <a:ext cx="2661557" cy="251460"/>
          </a:xfrm>
          <a:prstGeom prst="rect">
            <a:avLst/>
          </a:prstGeom>
          <a:noFill/>
          <a:ln/>
        </p:spPr>
        <p:txBody>
          <a:bodyPr wrap="none" lIns="0" tIns="0" rIns="0" bIns="0" rtlCol="0" anchor="t"/>
          <a:lstStyle/>
          <a:p>
            <a:pPr algn="ctr" indent="0" marL="0">
              <a:buNone/>
            </a:pPr>
            <a:r>
              <a:rPr lang="en-US" sz="1650" dirty="0">
                <a:solidFill>
                  <a:srgbClr val="EFF3EC"/>
                </a:solidFill>
                <a:latin typeface="Times New Roman" pitchFamily="34" charset="0"/>
                <a:ea typeface="SimSun" pitchFamily="34" charset="-122"/>
                <a:cs typeface="Times New Roman" pitchFamily="34" charset="-120"/>
              </a:rPr>
              <a:t>3%</a:t>
            </a:r>
            <a:endParaRPr lang="en-US" sz="1650" dirty="0">
              <a:latin typeface="Times New Roman" pitchFamily="34" charset="0"/>
              <a:ea typeface="SimSun" pitchFamily="34" charset="-122"/>
              <a:cs typeface="Times New Roman" pitchFamily="34" charset="-120"/>
            </a:endParaRPr>
          </a:p>
        </p:txBody>
      </p:sp>
      <p:sp>
        <p:nvSpPr>
          <p:cNvPr id="18" name="Text 16"/>
          <p:cNvSpPr/>
          <p:nvPr/>
        </p:nvSpPr>
        <p:spPr>
          <a:xfrm>
            <a:off x="0" y="5452639"/>
            <a:ext cx="2661557" cy="137160"/>
          </a:xfrm>
          <a:prstGeom prst="rect">
            <a:avLst/>
          </a:prstGeom>
          <a:noFill/>
          <a:ln/>
        </p:spPr>
        <p:txBody>
          <a:bodyPr wrap="none" lIns="0" tIns="0" rIns="0" bIns="0" rtlCol="0" anchor="t"/>
          <a:lstStyle/>
          <a:p>
            <a:pPr algn="ctr" indent="0" marL="0">
              <a:buNone/>
            </a:pPr>
            <a:r>
              <a:rPr lang="en-US" sz="900" dirty="0">
                <a:solidFill>
                  <a:srgbClr val="A9BCAF"/>
                </a:solidFill>
                <a:latin typeface="Microsoft YaHei" pitchFamily="34" charset="0"/>
                <a:ea typeface="Microsoft YaHei" pitchFamily="34" charset="-122"/>
                <a:cs typeface="Microsoft YaHei" pitchFamily="34" charset="-120"/>
              </a:rPr>
              <a:t>不超过 3.6 万</a:t>
            </a:r>
            <a:endParaRPr lang="en-US" sz="900" dirty="0">
              <a:latin typeface="Microsoft YaHei" pitchFamily="34" charset="0"/>
              <a:ea typeface="Microsoft YaHei" pitchFamily="34" charset="-122"/>
              <a:cs typeface="Microsoft YaHei" pitchFamily="34" charset="-120"/>
            </a:endParaRPr>
          </a:p>
        </p:txBody>
      </p:sp>
      <p:sp>
        <p:nvSpPr>
          <p:cNvPr id="19" name="Text 17"/>
          <p:cNvSpPr/>
          <p:nvPr/>
        </p:nvSpPr>
        <p:spPr>
          <a:xfrm>
            <a:off x="0" y="5643139"/>
            <a:ext cx="2661557" cy="137160"/>
          </a:xfrm>
          <a:prstGeom prst="rect">
            <a:avLst/>
          </a:prstGeom>
          <a:noFill/>
          <a:ln/>
        </p:spPr>
        <p:txBody>
          <a:bodyPr wrap="none" lIns="0" tIns="0" rIns="0" bIns="0" rtlCol="0" anchor="t"/>
          <a:lstStyle/>
          <a:p>
            <a:pPr algn="ctr" indent="0" marL="0">
              <a:buNone/>
            </a:pPr>
            <a:r>
              <a:rPr lang="en-US" sz="900" dirty="0">
                <a:solidFill>
                  <a:srgbClr val="829388"/>
                </a:solidFill>
                <a:latin typeface="Microsoft YaHei" pitchFamily="34" charset="0"/>
                <a:ea typeface="Microsoft YaHei" pitchFamily="34" charset="-122"/>
                <a:cs typeface="Microsoft YaHei" pitchFamily="34" charset="-120"/>
              </a:rPr>
              <a:t>扣 0</a:t>
            </a:r>
            <a:endParaRPr lang="en-US" sz="900" dirty="0">
              <a:latin typeface="Microsoft YaHei" pitchFamily="34" charset="0"/>
              <a:ea typeface="Microsoft YaHei" pitchFamily="34" charset="-122"/>
              <a:cs typeface="Microsoft YaHei" pitchFamily="34" charset="-120"/>
            </a:endParaRPr>
          </a:p>
        </p:txBody>
      </p:sp>
      <p:sp>
        <p:nvSpPr>
          <p:cNvPr id="20" name="Shape 18"/>
          <p:cNvSpPr/>
          <p:nvPr/>
        </p:nvSpPr>
        <p:spPr>
          <a:xfrm>
            <a:off x="2166257" y="4699000"/>
            <a:ext cx="1442357" cy="635000"/>
          </a:xfrm>
          <a:prstGeom prst="rect">
            <a:avLst/>
          </a:prstGeom>
          <a:solidFill>
            <a:srgbClr val="E9C46A"/>
          </a:solidFill>
          <a:ln w="14288">
            <a:solidFill>
              <a:srgbClr val="E9C46A"/>
            </a:solidFill>
            <a:prstDash val="solid"/>
          </a:ln>
        </p:spPr>
      </p:sp>
      <p:sp>
        <p:nvSpPr>
          <p:cNvPr id="21" name="Text 19"/>
          <p:cNvSpPr/>
          <p:nvPr/>
        </p:nvSpPr>
        <p:spPr>
          <a:xfrm>
            <a:off x="0" y="4308122"/>
            <a:ext cx="5774871" cy="320040"/>
          </a:xfrm>
          <a:prstGeom prst="rect">
            <a:avLst/>
          </a:prstGeom>
          <a:noFill/>
          <a:ln/>
        </p:spPr>
        <p:txBody>
          <a:bodyPr wrap="none" lIns="0" tIns="0" rIns="0" bIns="0" rtlCol="0" anchor="t"/>
          <a:lstStyle/>
          <a:p>
            <a:pPr algn="ctr" indent="0" marL="0">
              <a:buNone/>
            </a:pPr>
            <a:r>
              <a:rPr lang="en-US" sz="2100" dirty="0">
                <a:solidFill>
                  <a:srgbClr val="E9C46A"/>
                </a:solidFill>
                <a:latin typeface="Times New Roman" pitchFamily="34" charset="0"/>
                <a:ea typeface="SimSun" pitchFamily="34" charset="-122"/>
                <a:cs typeface="Times New Roman" pitchFamily="34" charset="-120"/>
              </a:rPr>
              <a:t>10%</a:t>
            </a:r>
            <a:endParaRPr lang="en-US" sz="2100" dirty="0">
              <a:latin typeface="Times New Roman" pitchFamily="34" charset="0"/>
              <a:ea typeface="SimSun" pitchFamily="34" charset="-122"/>
              <a:cs typeface="Times New Roman" pitchFamily="34" charset="-120"/>
            </a:endParaRPr>
          </a:p>
        </p:txBody>
      </p:sp>
      <p:sp>
        <p:nvSpPr>
          <p:cNvPr id="22" name="Text 20"/>
          <p:cNvSpPr/>
          <p:nvPr/>
        </p:nvSpPr>
        <p:spPr>
          <a:xfrm>
            <a:off x="0" y="5452639"/>
            <a:ext cx="5774871" cy="137160"/>
          </a:xfrm>
          <a:prstGeom prst="rect">
            <a:avLst/>
          </a:prstGeom>
          <a:noFill/>
          <a:ln/>
        </p:spPr>
        <p:txBody>
          <a:bodyPr wrap="none" lIns="0" tIns="0" rIns="0" bIns="0" rtlCol="0" anchor="t"/>
          <a:lstStyle/>
          <a:p>
            <a:pPr algn="ctr" indent="0" marL="0">
              <a:buNone/>
            </a:pPr>
            <a:r>
              <a:rPr lang="en-US" sz="900" dirty="0">
                <a:solidFill>
                  <a:srgbClr val="EFF3EC"/>
                </a:solidFill>
                <a:latin typeface="Microsoft YaHei" pitchFamily="34" charset="0"/>
                <a:ea typeface="Microsoft YaHei" pitchFamily="34" charset="-122"/>
                <a:cs typeface="Microsoft YaHei" pitchFamily="34" charset="-120"/>
              </a:rPr>
              <a:t>3.6 万至 14.4 万</a:t>
            </a:r>
            <a:endParaRPr lang="en-US" sz="900" dirty="0">
              <a:latin typeface="Microsoft YaHei" pitchFamily="34" charset="0"/>
              <a:ea typeface="Microsoft YaHei" pitchFamily="34" charset="-122"/>
              <a:cs typeface="Microsoft YaHei" pitchFamily="34" charset="-120"/>
            </a:endParaRPr>
          </a:p>
        </p:txBody>
      </p:sp>
      <p:sp>
        <p:nvSpPr>
          <p:cNvPr id="23" name="Text 21"/>
          <p:cNvSpPr/>
          <p:nvPr/>
        </p:nvSpPr>
        <p:spPr>
          <a:xfrm>
            <a:off x="0" y="5643139"/>
            <a:ext cx="5774871" cy="137160"/>
          </a:xfrm>
          <a:prstGeom prst="rect">
            <a:avLst/>
          </a:prstGeom>
          <a:noFill/>
          <a:ln/>
        </p:spPr>
        <p:txBody>
          <a:bodyPr wrap="none" lIns="0" tIns="0" rIns="0" bIns="0" rtlCol="0" anchor="t"/>
          <a:lstStyle/>
          <a:p>
            <a:pPr algn="ctr" indent="0" marL="0">
              <a:buNone/>
            </a:pPr>
            <a:r>
              <a:rPr lang="en-US" sz="900" dirty="0">
                <a:solidFill>
                  <a:srgbClr val="829388"/>
                </a:solidFill>
                <a:latin typeface="Microsoft YaHei" pitchFamily="34" charset="0"/>
                <a:ea typeface="Microsoft YaHei" pitchFamily="34" charset="-122"/>
                <a:cs typeface="Microsoft YaHei" pitchFamily="34" charset="-120"/>
              </a:rPr>
              <a:t>扣 2,520</a:t>
            </a:r>
            <a:endParaRPr lang="en-US" sz="900" dirty="0">
              <a:latin typeface="Microsoft YaHei" pitchFamily="34" charset="0"/>
              <a:ea typeface="Microsoft YaHei" pitchFamily="34" charset="-122"/>
              <a:cs typeface="Microsoft YaHei" pitchFamily="34" charset="-120"/>
            </a:endParaRPr>
          </a:p>
        </p:txBody>
      </p:sp>
      <p:sp>
        <p:nvSpPr>
          <p:cNvPr id="24" name="Shape 22"/>
          <p:cNvSpPr/>
          <p:nvPr/>
        </p:nvSpPr>
        <p:spPr>
          <a:xfrm>
            <a:off x="3722914" y="4064000"/>
            <a:ext cx="1442357" cy="1270000"/>
          </a:xfrm>
          <a:prstGeom prst="rect">
            <a:avLst/>
          </a:prstGeom>
          <a:solidFill>
            <a:srgbClr val="222F2A"/>
          </a:solidFill>
          <a:ln w="14288">
            <a:solidFill>
              <a:srgbClr val="A9BCAF"/>
            </a:solidFill>
            <a:prstDash val="solid"/>
          </a:ln>
        </p:spPr>
      </p:sp>
      <p:sp>
        <p:nvSpPr>
          <p:cNvPr id="25" name="Text 23"/>
          <p:cNvSpPr/>
          <p:nvPr/>
        </p:nvSpPr>
        <p:spPr>
          <a:xfrm>
            <a:off x="0" y="3728307"/>
            <a:ext cx="8888186" cy="251460"/>
          </a:xfrm>
          <a:prstGeom prst="rect">
            <a:avLst/>
          </a:prstGeom>
          <a:noFill/>
          <a:ln/>
        </p:spPr>
        <p:txBody>
          <a:bodyPr wrap="none" lIns="0" tIns="0" rIns="0" bIns="0" rtlCol="0" anchor="t"/>
          <a:lstStyle/>
          <a:p>
            <a:pPr algn="ctr" indent="0" marL="0">
              <a:buNone/>
            </a:pPr>
            <a:r>
              <a:rPr lang="en-US" sz="1650" dirty="0">
                <a:solidFill>
                  <a:srgbClr val="EFF3EC"/>
                </a:solidFill>
                <a:latin typeface="Times New Roman" pitchFamily="34" charset="0"/>
                <a:ea typeface="SimSun" pitchFamily="34" charset="-122"/>
                <a:cs typeface="Times New Roman" pitchFamily="34" charset="-120"/>
              </a:rPr>
              <a:t>20%</a:t>
            </a:r>
            <a:endParaRPr lang="en-US" sz="1650" dirty="0">
              <a:latin typeface="Times New Roman" pitchFamily="34" charset="0"/>
              <a:ea typeface="SimSun" pitchFamily="34" charset="-122"/>
              <a:cs typeface="Times New Roman" pitchFamily="34" charset="-120"/>
            </a:endParaRPr>
          </a:p>
        </p:txBody>
      </p:sp>
      <p:sp>
        <p:nvSpPr>
          <p:cNvPr id="26" name="Text 24"/>
          <p:cNvSpPr/>
          <p:nvPr/>
        </p:nvSpPr>
        <p:spPr>
          <a:xfrm>
            <a:off x="0" y="5452639"/>
            <a:ext cx="8888186" cy="137160"/>
          </a:xfrm>
          <a:prstGeom prst="rect">
            <a:avLst/>
          </a:prstGeom>
          <a:noFill/>
          <a:ln/>
        </p:spPr>
        <p:txBody>
          <a:bodyPr wrap="none" lIns="0" tIns="0" rIns="0" bIns="0" rtlCol="0" anchor="t"/>
          <a:lstStyle/>
          <a:p>
            <a:pPr algn="ctr" indent="0" marL="0">
              <a:buNone/>
            </a:pPr>
            <a:r>
              <a:rPr lang="en-US" sz="900" dirty="0">
                <a:solidFill>
                  <a:srgbClr val="A9BCAF"/>
                </a:solidFill>
                <a:latin typeface="Microsoft YaHei" pitchFamily="34" charset="0"/>
                <a:ea typeface="Microsoft YaHei" pitchFamily="34" charset="-122"/>
                <a:cs typeface="Microsoft YaHei" pitchFamily="34" charset="-120"/>
              </a:rPr>
              <a:t>14.4 万至 30 万</a:t>
            </a:r>
            <a:endParaRPr lang="en-US" sz="900" dirty="0">
              <a:latin typeface="Microsoft YaHei" pitchFamily="34" charset="0"/>
              <a:ea typeface="Microsoft YaHei" pitchFamily="34" charset="-122"/>
              <a:cs typeface="Microsoft YaHei" pitchFamily="34" charset="-120"/>
            </a:endParaRPr>
          </a:p>
        </p:txBody>
      </p:sp>
      <p:sp>
        <p:nvSpPr>
          <p:cNvPr id="27" name="Text 25"/>
          <p:cNvSpPr/>
          <p:nvPr/>
        </p:nvSpPr>
        <p:spPr>
          <a:xfrm>
            <a:off x="0" y="5643139"/>
            <a:ext cx="8888186" cy="137160"/>
          </a:xfrm>
          <a:prstGeom prst="rect">
            <a:avLst/>
          </a:prstGeom>
          <a:noFill/>
          <a:ln/>
        </p:spPr>
        <p:txBody>
          <a:bodyPr wrap="none" lIns="0" tIns="0" rIns="0" bIns="0" rtlCol="0" anchor="t"/>
          <a:lstStyle/>
          <a:p>
            <a:pPr algn="ctr" indent="0" marL="0">
              <a:buNone/>
            </a:pPr>
            <a:r>
              <a:rPr lang="en-US" sz="900" dirty="0">
                <a:solidFill>
                  <a:srgbClr val="829388"/>
                </a:solidFill>
                <a:latin typeface="Microsoft YaHei" pitchFamily="34" charset="0"/>
                <a:ea typeface="Microsoft YaHei" pitchFamily="34" charset="-122"/>
                <a:cs typeface="Microsoft YaHei" pitchFamily="34" charset="-120"/>
              </a:rPr>
              <a:t>扣 16,920</a:t>
            </a:r>
            <a:endParaRPr lang="en-US" sz="900" dirty="0">
              <a:latin typeface="Microsoft YaHei" pitchFamily="34" charset="0"/>
              <a:ea typeface="Microsoft YaHei" pitchFamily="34" charset="-122"/>
              <a:cs typeface="Microsoft YaHei" pitchFamily="34" charset="-120"/>
            </a:endParaRPr>
          </a:p>
        </p:txBody>
      </p:sp>
      <p:sp>
        <p:nvSpPr>
          <p:cNvPr id="28" name="Shape 26"/>
          <p:cNvSpPr/>
          <p:nvPr/>
        </p:nvSpPr>
        <p:spPr>
          <a:xfrm>
            <a:off x="5279571" y="3746500"/>
            <a:ext cx="1442357" cy="1587500"/>
          </a:xfrm>
          <a:prstGeom prst="rect">
            <a:avLst/>
          </a:prstGeom>
          <a:solidFill>
            <a:srgbClr val="222F2A"/>
          </a:solidFill>
          <a:ln w="14288">
            <a:solidFill>
              <a:srgbClr val="A9BCAF"/>
            </a:solidFill>
            <a:prstDash val="solid"/>
          </a:ln>
        </p:spPr>
      </p:sp>
      <p:sp>
        <p:nvSpPr>
          <p:cNvPr id="29" name="Text 27"/>
          <p:cNvSpPr/>
          <p:nvPr/>
        </p:nvSpPr>
        <p:spPr>
          <a:xfrm>
            <a:off x="0" y="3410807"/>
            <a:ext cx="12001500" cy="251460"/>
          </a:xfrm>
          <a:prstGeom prst="rect">
            <a:avLst/>
          </a:prstGeom>
          <a:noFill/>
          <a:ln/>
        </p:spPr>
        <p:txBody>
          <a:bodyPr wrap="none" lIns="0" tIns="0" rIns="0" bIns="0" rtlCol="0" anchor="t"/>
          <a:lstStyle/>
          <a:p>
            <a:pPr algn="ctr" indent="0" marL="0">
              <a:buNone/>
            </a:pPr>
            <a:r>
              <a:rPr lang="en-US" sz="1650" dirty="0">
                <a:solidFill>
                  <a:srgbClr val="EFF3EC"/>
                </a:solidFill>
                <a:latin typeface="Times New Roman" pitchFamily="34" charset="0"/>
                <a:ea typeface="SimSun" pitchFamily="34" charset="-122"/>
                <a:cs typeface="Times New Roman" pitchFamily="34" charset="-120"/>
              </a:rPr>
              <a:t>25%</a:t>
            </a:r>
            <a:endParaRPr lang="en-US" sz="1650" dirty="0">
              <a:latin typeface="Times New Roman" pitchFamily="34" charset="0"/>
              <a:ea typeface="SimSun" pitchFamily="34" charset="-122"/>
              <a:cs typeface="Times New Roman" pitchFamily="34" charset="-120"/>
            </a:endParaRPr>
          </a:p>
        </p:txBody>
      </p:sp>
      <p:sp>
        <p:nvSpPr>
          <p:cNvPr id="30" name="Text 28"/>
          <p:cNvSpPr/>
          <p:nvPr/>
        </p:nvSpPr>
        <p:spPr>
          <a:xfrm>
            <a:off x="0" y="5452639"/>
            <a:ext cx="12001500" cy="137160"/>
          </a:xfrm>
          <a:prstGeom prst="rect">
            <a:avLst/>
          </a:prstGeom>
          <a:noFill/>
          <a:ln/>
        </p:spPr>
        <p:txBody>
          <a:bodyPr wrap="none" lIns="0" tIns="0" rIns="0" bIns="0" rtlCol="0" anchor="t"/>
          <a:lstStyle/>
          <a:p>
            <a:pPr algn="ctr" indent="0" marL="0">
              <a:buNone/>
            </a:pPr>
            <a:r>
              <a:rPr lang="en-US" sz="900" dirty="0">
                <a:solidFill>
                  <a:srgbClr val="A9BCAF"/>
                </a:solidFill>
                <a:latin typeface="Microsoft YaHei" pitchFamily="34" charset="0"/>
                <a:ea typeface="Microsoft YaHei" pitchFamily="34" charset="-122"/>
                <a:cs typeface="Microsoft YaHei" pitchFamily="34" charset="-120"/>
              </a:rPr>
              <a:t>30 万至 42 万</a:t>
            </a:r>
            <a:endParaRPr lang="en-US" sz="900" dirty="0">
              <a:latin typeface="Microsoft YaHei" pitchFamily="34" charset="0"/>
              <a:ea typeface="Microsoft YaHei" pitchFamily="34" charset="-122"/>
              <a:cs typeface="Microsoft YaHei" pitchFamily="34" charset="-120"/>
            </a:endParaRPr>
          </a:p>
        </p:txBody>
      </p:sp>
      <p:sp>
        <p:nvSpPr>
          <p:cNvPr id="31" name="Text 29"/>
          <p:cNvSpPr/>
          <p:nvPr/>
        </p:nvSpPr>
        <p:spPr>
          <a:xfrm>
            <a:off x="0" y="5643139"/>
            <a:ext cx="12001500" cy="137160"/>
          </a:xfrm>
          <a:prstGeom prst="rect">
            <a:avLst/>
          </a:prstGeom>
          <a:noFill/>
          <a:ln/>
        </p:spPr>
        <p:txBody>
          <a:bodyPr wrap="none" lIns="0" tIns="0" rIns="0" bIns="0" rtlCol="0" anchor="t"/>
          <a:lstStyle/>
          <a:p>
            <a:pPr algn="ctr" indent="0" marL="0">
              <a:buNone/>
            </a:pPr>
            <a:r>
              <a:rPr lang="en-US" sz="900" dirty="0">
                <a:solidFill>
                  <a:srgbClr val="829388"/>
                </a:solidFill>
                <a:latin typeface="Microsoft YaHei" pitchFamily="34" charset="0"/>
                <a:ea typeface="Microsoft YaHei" pitchFamily="34" charset="-122"/>
                <a:cs typeface="Microsoft YaHei" pitchFamily="34" charset="-120"/>
              </a:rPr>
              <a:t>扣 31,920</a:t>
            </a:r>
            <a:endParaRPr lang="en-US" sz="900" dirty="0">
              <a:latin typeface="Microsoft YaHei" pitchFamily="34" charset="0"/>
              <a:ea typeface="Microsoft YaHei" pitchFamily="34" charset="-122"/>
              <a:cs typeface="Microsoft YaHei" pitchFamily="34" charset="-120"/>
            </a:endParaRPr>
          </a:p>
        </p:txBody>
      </p:sp>
      <p:sp>
        <p:nvSpPr>
          <p:cNvPr id="32" name="Shape 30"/>
          <p:cNvSpPr/>
          <p:nvPr/>
        </p:nvSpPr>
        <p:spPr>
          <a:xfrm>
            <a:off x="6836229" y="3429000"/>
            <a:ext cx="1442357" cy="1905000"/>
          </a:xfrm>
          <a:prstGeom prst="rect">
            <a:avLst/>
          </a:prstGeom>
          <a:solidFill>
            <a:srgbClr val="222F2A"/>
          </a:solidFill>
          <a:ln w="14288">
            <a:solidFill>
              <a:srgbClr val="A9BCAF"/>
            </a:solidFill>
            <a:prstDash val="solid"/>
          </a:ln>
        </p:spPr>
      </p:sp>
      <p:sp>
        <p:nvSpPr>
          <p:cNvPr id="33" name="Text 31"/>
          <p:cNvSpPr/>
          <p:nvPr/>
        </p:nvSpPr>
        <p:spPr>
          <a:xfrm>
            <a:off x="2922814" y="3093307"/>
            <a:ext cx="9269186" cy="251460"/>
          </a:xfrm>
          <a:prstGeom prst="rect">
            <a:avLst/>
          </a:prstGeom>
          <a:noFill/>
          <a:ln/>
        </p:spPr>
        <p:txBody>
          <a:bodyPr wrap="none" lIns="0" tIns="0" rIns="0" bIns="0" rtlCol="0" anchor="t"/>
          <a:lstStyle/>
          <a:p>
            <a:pPr algn="ctr" indent="0" marL="0">
              <a:buNone/>
            </a:pPr>
            <a:r>
              <a:rPr lang="en-US" sz="1650" dirty="0">
                <a:solidFill>
                  <a:srgbClr val="EFF3EC"/>
                </a:solidFill>
                <a:latin typeface="Times New Roman" pitchFamily="34" charset="0"/>
                <a:ea typeface="SimSun" pitchFamily="34" charset="-122"/>
                <a:cs typeface="Times New Roman" pitchFamily="34" charset="-120"/>
              </a:rPr>
              <a:t>30%</a:t>
            </a:r>
            <a:endParaRPr lang="en-US" sz="1650" dirty="0">
              <a:latin typeface="Times New Roman" pitchFamily="34" charset="0"/>
              <a:ea typeface="SimSun" pitchFamily="34" charset="-122"/>
              <a:cs typeface="Times New Roman" pitchFamily="34" charset="-120"/>
            </a:endParaRPr>
          </a:p>
        </p:txBody>
      </p:sp>
      <p:sp>
        <p:nvSpPr>
          <p:cNvPr id="34" name="Text 32"/>
          <p:cNvSpPr/>
          <p:nvPr/>
        </p:nvSpPr>
        <p:spPr>
          <a:xfrm>
            <a:off x="2922814" y="5452639"/>
            <a:ext cx="9269186" cy="137160"/>
          </a:xfrm>
          <a:prstGeom prst="rect">
            <a:avLst/>
          </a:prstGeom>
          <a:noFill/>
          <a:ln/>
        </p:spPr>
        <p:txBody>
          <a:bodyPr wrap="none" lIns="0" tIns="0" rIns="0" bIns="0" rtlCol="0" anchor="t"/>
          <a:lstStyle/>
          <a:p>
            <a:pPr algn="ctr" indent="0" marL="0">
              <a:buNone/>
            </a:pPr>
            <a:r>
              <a:rPr lang="en-US" sz="900" dirty="0">
                <a:solidFill>
                  <a:srgbClr val="A9BCAF"/>
                </a:solidFill>
                <a:latin typeface="Microsoft YaHei" pitchFamily="34" charset="0"/>
                <a:ea typeface="Microsoft YaHei" pitchFamily="34" charset="-122"/>
                <a:cs typeface="Microsoft YaHei" pitchFamily="34" charset="-120"/>
              </a:rPr>
              <a:t>42 万至 66 万</a:t>
            </a:r>
            <a:endParaRPr lang="en-US" sz="900" dirty="0">
              <a:latin typeface="Microsoft YaHei" pitchFamily="34" charset="0"/>
              <a:ea typeface="Microsoft YaHei" pitchFamily="34" charset="-122"/>
              <a:cs typeface="Microsoft YaHei" pitchFamily="34" charset="-120"/>
            </a:endParaRPr>
          </a:p>
        </p:txBody>
      </p:sp>
      <p:sp>
        <p:nvSpPr>
          <p:cNvPr id="35" name="Text 33"/>
          <p:cNvSpPr/>
          <p:nvPr/>
        </p:nvSpPr>
        <p:spPr>
          <a:xfrm>
            <a:off x="2922814" y="5643139"/>
            <a:ext cx="9269186" cy="137160"/>
          </a:xfrm>
          <a:prstGeom prst="rect">
            <a:avLst/>
          </a:prstGeom>
          <a:noFill/>
          <a:ln/>
        </p:spPr>
        <p:txBody>
          <a:bodyPr wrap="none" lIns="0" tIns="0" rIns="0" bIns="0" rtlCol="0" anchor="t"/>
          <a:lstStyle/>
          <a:p>
            <a:pPr algn="ctr" indent="0" marL="0">
              <a:buNone/>
            </a:pPr>
            <a:r>
              <a:rPr lang="en-US" sz="900" dirty="0">
                <a:solidFill>
                  <a:srgbClr val="829388"/>
                </a:solidFill>
                <a:latin typeface="Microsoft YaHei" pitchFamily="34" charset="0"/>
                <a:ea typeface="Microsoft YaHei" pitchFamily="34" charset="-122"/>
                <a:cs typeface="Microsoft YaHei" pitchFamily="34" charset="-120"/>
              </a:rPr>
              <a:t>扣 52,920</a:t>
            </a:r>
            <a:endParaRPr lang="en-US" sz="900" dirty="0">
              <a:latin typeface="Microsoft YaHei" pitchFamily="34" charset="0"/>
              <a:ea typeface="Microsoft YaHei" pitchFamily="34" charset="-122"/>
              <a:cs typeface="Microsoft YaHei" pitchFamily="34" charset="-120"/>
            </a:endParaRPr>
          </a:p>
        </p:txBody>
      </p:sp>
      <p:sp>
        <p:nvSpPr>
          <p:cNvPr id="36" name="Shape 34"/>
          <p:cNvSpPr/>
          <p:nvPr/>
        </p:nvSpPr>
        <p:spPr>
          <a:xfrm>
            <a:off x="8392886" y="3111500"/>
            <a:ext cx="1442357" cy="2222500"/>
          </a:xfrm>
          <a:prstGeom prst="rect">
            <a:avLst/>
          </a:prstGeom>
          <a:solidFill>
            <a:srgbClr val="222F2A"/>
          </a:solidFill>
          <a:ln w="14288">
            <a:solidFill>
              <a:srgbClr val="A9BCAF"/>
            </a:solidFill>
            <a:prstDash val="solid"/>
          </a:ln>
        </p:spPr>
      </p:sp>
      <p:sp>
        <p:nvSpPr>
          <p:cNvPr id="37" name="Text 35"/>
          <p:cNvSpPr/>
          <p:nvPr/>
        </p:nvSpPr>
        <p:spPr>
          <a:xfrm>
            <a:off x="6036129" y="2775807"/>
            <a:ext cx="6155871" cy="251460"/>
          </a:xfrm>
          <a:prstGeom prst="rect">
            <a:avLst/>
          </a:prstGeom>
          <a:noFill/>
          <a:ln/>
        </p:spPr>
        <p:txBody>
          <a:bodyPr wrap="none" lIns="0" tIns="0" rIns="0" bIns="0" rtlCol="0" anchor="t"/>
          <a:lstStyle/>
          <a:p>
            <a:pPr algn="ctr" indent="0" marL="0">
              <a:buNone/>
            </a:pPr>
            <a:r>
              <a:rPr lang="en-US" sz="1650" dirty="0">
                <a:solidFill>
                  <a:srgbClr val="EFF3EC"/>
                </a:solidFill>
                <a:latin typeface="Times New Roman" pitchFamily="34" charset="0"/>
                <a:ea typeface="SimSun" pitchFamily="34" charset="-122"/>
                <a:cs typeface="Times New Roman" pitchFamily="34" charset="-120"/>
              </a:rPr>
              <a:t>35%</a:t>
            </a:r>
            <a:endParaRPr lang="en-US" sz="1650" dirty="0">
              <a:latin typeface="Times New Roman" pitchFamily="34" charset="0"/>
              <a:ea typeface="SimSun" pitchFamily="34" charset="-122"/>
              <a:cs typeface="Times New Roman" pitchFamily="34" charset="-120"/>
            </a:endParaRPr>
          </a:p>
        </p:txBody>
      </p:sp>
      <p:sp>
        <p:nvSpPr>
          <p:cNvPr id="38" name="Text 36"/>
          <p:cNvSpPr/>
          <p:nvPr/>
        </p:nvSpPr>
        <p:spPr>
          <a:xfrm>
            <a:off x="6036129" y="5452639"/>
            <a:ext cx="6155871" cy="137160"/>
          </a:xfrm>
          <a:prstGeom prst="rect">
            <a:avLst/>
          </a:prstGeom>
          <a:noFill/>
          <a:ln/>
        </p:spPr>
        <p:txBody>
          <a:bodyPr wrap="none" lIns="0" tIns="0" rIns="0" bIns="0" rtlCol="0" anchor="t"/>
          <a:lstStyle/>
          <a:p>
            <a:pPr algn="ctr" indent="0" marL="0">
              <a:buNone/>
            </a:pPr>
            <a:r>
              <a:rPr lang="en-US" sz="900" dirty="0">
                <a:solidFill>
                  <a:srgbClr val="A9BCAF"/>
                </a:solidFill>
                <a:latin typeface="Microsoft YaHei" pitchFamily="34" charset="0"/>
                <a:ea typeface="Microsoft YaHei" pitchFamily="34" charset="-122"/>
                <a:cs typeface="Microsoft YaHei" pitchFamily="34" charset="-120"/>
              </a:rPr>
              <a:t>66 万至 96 万</a:t>
            </a:r>
            <a:endParaRPr lang="en-US" sz="900" dirty="0">
              <a:latin typeface="Microsoft YaHei" pitchFamily="34" charset="0"/>
              <a:ea typeface="Microsoft YaHei" pitchFamily="34" charset="-122"/>
              <a:cs typeface="Microsoft YaHei" pitchFamily="34" charset="-120"/>
            </a:endParaRPr>
          </a:p>
        </p:txBody>
      </p:sp>
      <p:sp>
        <p:nvSpPr>
          <p:cNvPr id="39" name="Text 37"/>
          <p:cNvSpPr/>
          <p:nvPr/>
        </p:nvSpPr>
        <p:spPr>
          <a:xfrm>
            <a:off x="6036129" y="5643139"/>
            <a:ext cx="6155871" cy="137160"/>
          </a:xfrm>
          <a:prstGeom prst="rect">
            <a:avLst/>
          </a:prstGeom>
          <a:noFill/>
          <a:ln/>
        </p:spPr>
        <p:txBody>
          <a:bodyPr wrap="none" lIns="0" tIns="0" rIns="0" bIns="0" rtlCol="0" anchor="t"/>
          <a:lstStyle/>
          <a:p>
            <a:pPr algn="ctr" indent="0" marL="0">
              <a:buNone/>
            </a:pPr>
            <a:r>
              <a:rPr lang="en-US" sz="900" dirty="0">
                <a:solidFill>
                  <a:srgbClr val="829388"/>
                </a:solidFill>
                <a:latin typeface="Microsoft YaHei" pitchFamily="34" charset="0"/>
                <a:ea typeface="Microsoft YaHei" pitchFamily="34" charset="-122"/>
                <a:cs typeface="Microsoft YaHei" pitchFamily="34" charset="-120"/>
              </a:rPr>
              <a:t>扣 85,920</a:t>
            </a:r>
            <a:endParaRPr lang="en-US" sz="900" dirty="0">
              <a:latin typeface="Microsoft YaHei" pitchFamily="34" charset="0"/>
              <a:ea typeface="Microsoft YaHei" pitchFamily="34" charset="-122"/>
              <a:cs typeface="Microsoft YaHei" pitchFamily="34" charset="-120"/>
            </a:endParaRPr>
          </a:p>
        </p:txBody>
      </p:sp>
      <p:sp>
        <p:nvSpPr>
          <p:cNvPr id="40" name="Shape 38"/>
          <p:cNvSpPr/>
          <p:nvPr/>
        </p:nvSpPr>
        <p:spPr>
          <a:xfrm>
            <a:off x="9949543" y="2476500"/>
            <a:ext cx="1442357" cy="2857500"/>
          </a:xfrm>
          <a:prstGeom prst="rect">
            <a:avLst/>
          </a:prstGeom>
          <a:solidFill>
            <a:srgbClr val="222F2A"/>
          </a:solidFill>
          <a:ln w="14288">
            <a:solidFill>
              <a:srgbClr val="A9BCAF"/>
            </a:solidFill>
            <a:prstDash val="solid"/>
          </a:ln>
        </p:spPr>
      </p:sp>
      <p:sp>
        <p:nvSpPr>
          <p:cNvPr id="41" name="Text 39"/>
          <p:cNvSpPr/>
          <p:nvPr/>
        </p:nvSpPr>
        <p:spPr>
          <a:xfrm>
            <a:off x="9149443" y="2140807"/>
            <a:ext cx="3042557" cy="251460"/>
          </a:xfrm>
          <a:prstGeom prst="rect">
            <a:avLst/>
          </a:prstGeom>
          <a:noFill/>
          <a:ln/>
        </p:spPr>
        <p:txBody>
          <a:bodyPr wrap="none" lIns="0" tIns="0" rIns="0" bIns="0" rtlCol="0" anchor="t"/>
          <a:lstStyle/>
          <a:p>
            <a:pPr algn="ctr" indent="0" marL="0">
              <a:buNone/>
            </a:pPr>
            <a:r>
              <a:rPr lang="en-US" sz="1650" dirty="0">
                <a:solidFill>
                  <a:srgbClr val="EFF3EC"/>
                </a:solidFill>
                <a:latin typeface="Times New Roman" pitchFamily="34" charset="0"/>
                <a:ea typeface="SimSun" pitchFamily="34" charset="-122"/>
                <a:cs typeface="Times New Roman" pitchFamily="34" charset="-120"/>
              </a:rPr>
              <a:t>45%</a:t>
            </a:r>
            <a:endParaRPr lang="en-US" sz="1650" dirty="0">
              <a:latin typeface="Times New Roman" pitchFamily="34" charset="0"/>
              <a:ea typeface="SimSun" pitchFamily="34" charset="-122"/>
              <a:cs typeface="Times New Roman" pitchFamily="34" charset="-120"/>
            </a:endParaRPr>
          </a:p>
        </p:txBody>
      </p:sp>
      <p:sp>
        <p:nvSpPr>
          <p:cNvPr id="42" name="Text 40"/>
          <p:cNvSpPr/>
          <p:nvPr/>
        </p:nvSpPr>
        <p:spPr>
          <a:xfrm>
            <a:off x="9149443" y="5452639"/>
            <a:ext cx="3042557" cy="137160"/>
          </a:xfrm>
          <a:prstGeom prst="rect">
            <a:avLst/>
          </a:prstGeom>
          <a:noFill/>
          <a:ln/>
        </p:spPr>
        <p:txBody>
          <a:bodyPr wrap="none" lIns="0" tIns="0" rIns="0" bIns="0" rtlCol="0" anchor="t"/>
          <a:lstStyle/>
          <a:p>
            <a:pPr algn="ctr" indent="0" marL="0">
              <a:buNone/>
            </a:pPr>
            <a:r>
              <a:rPr lang="en-US" sz="900" dirty="0">
                <a:solidFill>
                  <a:srgbClr val="A9BCAF"/>
                </a:solidFill>
                <a:latin typeface="Microsoft YaHei" pitchFamily="34" charset="0"/>
                <a:ea typeface="Microsoft YaHei" pitchFamily="34" charset="-122"/>
                <a:cs typeface="Microsoft YaHei" pitchFamily="34" charset="-120"/>
              </a:rPr>
              <a:t>超过 96 万</a:t>
            </a:r>
            <a:endParaRPr lang="en-US" sz="900" dirty="0">
              <a:latin typeface="Microsoft YaHei" pitchFamily="34" charset="0"/>
              <a:ea typeface="Microsoft YaHei" pitchFamily="34" charset="-122"/>
              <a:cs typeface="Microsoft YaHei" pitchFamily="34" charset="-120"/>
            </a:endParaRPr>
          </a:p>
        </p:txBody>
      </p:sp>
      <p:sp>
        <p:nvSpPr>
          <p:cNvPr id="43" name="Text 41"/>
          <p:cNvSpPr/>
          <p:nvPr/>
        </p:nvSpPr>
        <p:spPr>
          <a:xfrm>
            <a:off x="9149443" y="5643139"/>
            <a:ext cx="3042557" cy="137160"/>
          </a:xfrm>
          <a:prstGeom prst="rect">
            <a:avLst/>
          </a:prstGeom>
          <a:noFill/>
          <a:ln/>
        </p:spPr>
        <p:txBody>
          <a:bodyPr wrap="none" lIns="0" tIns="0" rIns="0" bIns="0" rtlCol="0" anchor="t"/>
          <a:lstStyle/>
          <a:p>
            <a:pPr algn="ctr" indent="0" marL="0">
              <a:buNone/>
            </a:pPr>
            <a:r>
              <a:rPr lang="en-US" sz="900" dirty="0">
                <a:solidFill>
                  <a:srgbClr val="829388"/>
                </a:solidFill>
                <a:latin typeface="Microsoft YaHei" pitchFamily="34" charset="0"/>
                <a:ea typeface="Microsoft YaHei" pitchFamily="34" charset="-122"/>
                <a:cs typeface="Microsoft YaHei" pitchFamily="34" charset="-120"/>
              </a:rPr>
              <a:t>扣 181,920</a:t>
            </a:r>
            <a:endParaRPr lang="en-US" sz="900" dirty="0">
              <a:latin typeface="Microsoft YaHei" pitchFamily="34" charset="0"/>
              <a:ea typeface="Microsoft YaHei" pitchFamily="34" charset="-122"/>
              <a:cs typeface="Microsoft YaHei" pitchFamily="34" charset="-120"/>
            </a:endParaRPr>
          </a:p>
        </p:txBody>
      </p:sp>
      <p:sp>
        <p:nvSpPr>
          <p:cNvPr id="44" name="Shape 42"/>
          <p:cNvSpPr/>
          <p:nvPr/>
        </p:nvSpPr>
        <p:spPr>
          <a:xfrm>
            <a:off x="609600" y="5334000"/>
            <a:ext cx="10782300" cy="0"/>
          </a:xfrm>
          <a:prstGeom prst="line">
            <a:avLst/>
          </a:prstGeom>
          <a:noFill/>
          <a:ln w="19050">
            <a:solidFill>
              <a:srgbClr val="EFF3EC"/>
            </a:solidFill>
            <a:prstDash val="solid"/>
          </a:ln>
        </p:spPr>
      </p:sp>
      <p:sp>
        <p:nvSpPr>
          <p:cNvPr id="45" name="Text 43"/>
          <p:cNvSpPr/>
          <p:nvPr/>
        </p:nvSpPr>
        <p:spPr>
          <a:xfrm>
            <a:off x="609600" y="5844248"/>
            <a:ext cx="11582400" cy="171450"/>
          </a:xfrm>
          <a:prstGeom prst="rect">
            <a:avLst/>
          </a:prstGeom>
          <a:noFill/>
          <a:ln/>
        </p:spPr>
        <p:txBody>
          <a:bodyPr wrap="none" lIns="0" tIns="0" rIns="0" bIns="0" rtlCol="0" anchor="t"/>
          <a:lstStyle/>
          <a:p>
            <a:pPr algn="l" indent="0" marL="0">
              <a:buNone/>
            </a:pPr>
            <a:r>
              <a:rPr lang="en-US" sz="1125" dirty="0">
                <a:solidFill>
                  <a:srgbClr val="EFF3EC"/>
                </a:solidFill>
                <a:latin typeface="Microsoft YaHei" pitchFamily="34" charset="0"/>
                <a:ea typeface="Microsoft YaHei" pitchFamily="34" charset="-122"/>
                <a:cs typeface="Microsoft YaHei" pitchFamily="34" charset="-120"/>
              </a:rPr>
              <a:t>速算扣除数是省事用的：36000 × (10% − 3%) = 2520。例题落在 10% 这一级</a:t>
            </a:r>
            <a:endParaRPr lang="en-US" sz="1125" dirty="0">
              <a:latin typeface="Microsoft YaHei" pitchFamily="34" charset="0"/>
              <a:ea typeface="Microsoft YaHei" pitchFamily="34" charset="-122"/>
              <a:cs typeface="Microsoft YaHei" pitchFamily="34" charset="-120"/>
            </a:endParaRPr>
          </a:p>
        </p:txBody>
      </p:sp>
      <p:sp>
        <p:nvSpPr>
          <p:cNvPr id="46" name="Text 44"/>
          <p:cNvSpPr/>
          <p:nvPr/>
        </p:nvSpPr>
        <p:spPr>
          <a:xfrm>
            <a:off x="609600" y="6138077"/>
            <a:ext cx="11582400" cy="125730"/>
          </a:xfrm>
          <a:prstGeom prst="rect">
            <a:avLst/>
          </a:prstGeom>
          <a:noFill/>
          <a:ln/>
        </p:spPr>
        <p:txBody>
          <a:bodyPr wrap="none" lIns="0" tIns="0" rIns="0" bIns="0" rtlCol="0" anchor="t"/>
          <a:lstStyle/>
          <a:p>
            <a:pPr algn="l" indent="0" marL="0">
              <a:buNone/>
            </a:pPr>
            <a:r>
              <a:rPr lang="en-US" sz="825" dirty="0">
                <a:solidFill>
                  <a:srgbClr val="829388"/>
                </a:solidFill>
                <a:latin typeface="Microsoft YaHei" pitchFamily="34" charset="0"/>
                <a:ea typeface="Microsoft YaHei" pitchFamily="34" charset="-122"/>
                <a:cs typeface="Microsoft YaHei" pitchFamily="34" charset="-120"/>
              </a:rPr>
              <a:t>来源：个人所得税法附税率表一，国家税务总局公告 2024 年第 2 号附件 1。各档含上限，不含下限</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C2823"/>
          </a:solidFill>
          <a:ln/>
        </p:spPr>
      </p:sp>
      <p:sp>
        <p:nvSpPr>
          <p:cNvPr id="3" name="Shape 1"/>
          <p:cNvSpPr/>
          <p:nvPr/>
        </p:nvSpPr>
        <p:spPr>
          <a:xfrm>
            <a:off x="95250" y="95250"/>
            <a:ext cx="12001500" cy="6667500"/>
          </a:xfrm>
          <a:prstGeom prst="rect">
            <a:avLst/>
          </a:prstGeom>
          <a:noFill/>
          <a:ln w="19050">
            <a:solidFill>
              <a:srgbClr val="5A4632"/>
            </a:solidFill>
            <a:prstDash val="solid"/>
          </a:ln>
        </p:spPr>
      </p:sp>
      <p:sp>
        <p:nvSpPr>
          <p:cNvPr id="4" name="Shape 2"/>
          <p:cNvSpPr/>
          <p:nvPr/>
        </p:nvSpPr>
        <p:spPr>
          <a:xfrm>
            <a:off x="95250" y="6515100"/>
            <a:ext cx="12001500" cy="247650"/>
          </a:xfrm>
          <a:prstGeom prst="rect">
            <a:avLst/>
          </a:prstGeom>
          <a:solidFill>
            <a:srgbClr val="5A4632"/>
          </a:solidFill>
          <a:ln/>
        </p:spPr>
      </p:sp>
      <p:sp>
        <p:nvSpPr>
          <p:cNvPr id="5" name="Shape 3"/>
          <p:cNvSpPr/>
          <p:nvPr/>
        </p:nvSpPr>
        <p:spPr>
          <a:xfrm>
            <a:off x="95250" y="6515100"/>
            <a:ext cx="12001500" cy="28575"/>
          </a:xfrm>
          <a:prstGeom prst="rect">
            <a:avLst/>
          </a:prstGeom>
          <a:solidFill>
            <a:srgbClr val="6F5944"/>
          </a:solidFill>
          <a:ln/>
        </p:spPr>
      </p:sp>
      <p:sp>
        <p:nvSpPr>
          <p:cNvPr id="6" name="Shape 4"/>
          <p:cNvSpPr/>
          <p:nvPr/>
        </p:nvSpPr>
        <p:spPr>
          <a:xfrm>
            <a:off x="10668000" y="6572250"/>
            <a:ext cx="419100" cy="85725"/>
          </a:xfrm>
          <a:prstGeom prst="roundRect">
            <a:avLst>
              <a:gd name="adj" fmla="val 33333"/>
            </a:avLst>
          </a:prstGeom>
          <a:solidFill>
            <a:srgbClr val="EFF3EC">
              <a:alpha val="92000"/>
            </a:srgbClr>
          </a:solidFill>
          <a:ln/>
        </p:spPr>
      </p:sp>
      <p:sp>
        <p:nvSpPr>
          <p:cNvPr id="7" name="Shape 5"/>
          <p:cNvSpPr/>
          <p:nvPr/>
        </p:nvSpPr>
        <p:spPr>
          <a:xfrm>
            <a:off x="11201400" y="6581775"/>
            <a:ext cx="285750" cy="76200"/>
          </a:xfrm>
          <a:prstGeom prst="roundRect">
            <a:avLst>
              <a:gd name="adj" fmla="val 37500"/>
            </a:avLst>
          </a:prstGeom>
          <a:solidFill>
            <a:srgbClr val="E9C46A">
              <a:alpha val="90000"/>
            </a:srgbClr>
          </a:solidFill>
          <a:ln/>
        </p:spPr>
      </p:sp>
      <p:sp>
        <p:nvSpPr>
          <p:cNvPr id="8" name="Shape 6"/>
          <p:cNvSpPr/>
          <p:nvPr/>
        </p:nvSpPr>
        <p:spPr>
          <a:xfrm>
            <a:off x="762000" y="6591300"/>
            <a:ext cx="666750" cy="114300"/>
          </a:xfrm>
          <a:prstGeom prst="roundRect">
            <a:avLst>
              <a:gd name="adj" fmla="val 16667"/>
            </a:avLst>
          </a:prstGeom>
          <a:solidFill>
            <a:srgbClr val="3B3A36"/>
          </a:solidFill>
          <a:ln/>
        </p:spPr>
      </p:sp>
      <p:sp>
        <p:nvSpPr>
          <p:cNvPr id="9" name="Shape 7"/>
          <p:cNvSpPr/>
          <p:nvPr/>
        </p:nvSpPr>
        <p:spPr>
          <a:xfrm>
            <a:off x="762000" y="6591300"/>
            <a:ext cx="666750" cy="38100"/>
          </a:xfrm>
          <a:prstGeom prst="roundRect">
            <a:avLst>
              <a:gd name="adj" fmla="val 25000"/>
            </a:avLst>
          </a:prstGeom>
          <a:solidFill>
            <a:srgbClr val="8B795F"/>
          </a:solidFill>
          <a:ln/>
        </p:spPr>
      </p:sp>
      <p:sp>
        <p:nvSpPr>
          <p:cNvPr id="10" name="Text 8"/>
          <p:cNvSpPr/>
          <p:nvPr/>
        </p:nvSpPr>
        <p:spPr>
          <a:xfrm>
            <a:off x="1619250" y="6594915"/>
            <a:ext cx="10572750" cy="114300"/>
          </a:xfrm>
          <a:prstGeom prst="rect">
            <a:avLst/>
          </a:prstGeom>
          <a:noFill/>
          <a:ln/>
        </p:spPr>
        <p:txBody>
          <a:bodyPr wrap="none" lIns="0" tIns="0" rIns="0" bIns="0" rtlCol="0" anchor="t"/>
          <a:lstStyle/>
          <a:p>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青</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年</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夜</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校</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 </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 </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一</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节</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课</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学</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会</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个</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税</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年</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度</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汇</a:t>
            </a:r>
            <a:pPr algn="l" indent="0" marL="0">
              <a:buNone/>
            </a:pPr>
            <a:r>
              <a:rPr lang="en-US" sz="750" dirty="0">
                <a:solidFill>
                  <a:srgbClr val="C8B89D"/>
                </a:solidFill>
                <a:latin typeface="Microsoft YaHei" pitchFamily="34" charset="0"/>
                <a:ea typeface="Microsoft YaHei" pitchFamily="34" charset="-122"/>
                <a:cs typeface="Microsoft YaHei" pitchFamily="34" charset="-120"/>
              </a:rPr>
              <a:t>算</a:t>
            </a:r>
            <a:endParaRPr lang="en-US" sz="750" dirty="0">
              <a:latin typeface="Microsoft YaHei" pitchFamily="34" charset="0"/>
              <a:ea typeface="Microsoft YaHei" pitchFamily="34" charset="-122"/>
              <a:cs typeface="Microsoft YaHei" pitchFamily="34" charset="-120"/>
            </a:endParaRPr>
          </a:p>
        </p:txBody>
      </p:sp>
      <p:sp>
        <p:nvSpPr>
          <p:cNvPr id="11" name="pptwise-slidenum-s0009"/>
          <p:cNvSpPr/>
          <p:nvPr/>
        </p:nvSpPr>
        <p:spPr>
          <a:xfrm>
            <a:off x="0" y="309714"/>
            <a:ext cx="11328383" cy="171450"/>
          </a:xfrm>
          <a:prstGeom prst="rect">
            <a:avLst/>
          </a:prstGeom>
          <a:noFill/>
          <a:ln/>
        </p:spPr>
        <p:txBody>
          <a:bodyPr wrap="none" lIns="0" tIns="0" rIns="0" bIns="0" rtlCol="0" anchor="t"/>
          <a:lstStyle/>
          <a:p>
            <a:pPr algn="r" indent="0" marL="0">
              <a:buNone/>
            </a:pPr>
            <a:fld id="{B6F15528-21DE-4FAA-801E-634DDDAF4B2B}" type="slidenum">
              <a:rPr lang="en-US" sz="1125" dirty="0">
                <a:solidFill>
                  <a:srgbClr val="A9BCAF"/>
                </a:solidFill>
                <a:latin typeface="Times New Roman" pitchFamily="34" charset="0"/>
                <a:ea typeface="SimSun" pitchFamily="34" charset="-122"/>
                <a:cs typeface="Times New Roman" pitchFamily="34" charset="-120"/>
              </a:rPr>
              <a:t>10</a:t>
            </a:fld>
            <a:endParaRPr lang="en-US" sz="1125" dirty="0">
              <a:latin typeface="Times New Roman" pitchFamily="34" charset="0"/>
              <a:ea typeface="SimSun" pitchFamily="34" charset="-122"/>
              <a:cs typeface="Times New Roman" pitchFamily="34" charset="-120"/>
            </a:endParaRPr>
          </a:p>
        </p:txBody>
      </p:sp>
      <p:sp>
        <p:nvSpPr>
          <p:cNvPr id="12" name="Text 10"/>
          <p:cNvSpPr/>
          <p:nvPr/>
        </p:nvSpPr>
        <p:spPr>
          <a:xfrm>
            <a:off x="11328383" y="309714"/>
            <a:ext cx="863617" cy="171450"/>
          </a:xfrm>
          <a:prstGeom prst="rect">
            <a:avLst/>
          </a:prstGeom>
          <a:noFill/>
          <a:ln/>
        </p:spPr>
        <p:txBody>
          <a:bodyPr wrap="none" lIns="0" tIns="0" rIns="0" bIns="0" rtlCol="0" anchor="t"/>
          <a:lstStyle/>
          <a:p>
            <a:pPr algn="l" indent="0" marL="0">
              <a:buNone/>
            </a:pPr>
            <a:r>
              <a:rPr lang="en-US" sz="1125" dirty="0">
                <a:solidFill>
                  <a:srgbClr val="A9BCAF"/>
                </a:solidFill>
                <a:latin typeface="Times New Roman" pitchFamily="34" charset="0"/>
                <a:ea typeface="SimSun" pitchFamily="34" charset="-122"/>
                <a:cs typeface="Times New Roman" pitchFamily="34" charset="-120"/>
              </a:rPr>
              <a:t> / 18</a:t>
            </a:r>
            <a:endParaRPr lang="en-US" sz="1125" dirty="0">
              <a:latin typeface="Times New Roman" pitchFamily="34" charset="0"/>
              <a:ea typeface="SimSun" pitchFamily="34" charset="-122"/>
              <a:cs typeface="Times New Roman" pitchFamily="34" charset="-120"/>
            </a:endParaRPr>
          </a:p>
        </p:txBody>
      </p:sp>
      <p:sp>
        <p:nvSpPr>
          <p:cNvPr id="13" name="Text 11"/>
          <p:cNvSpPr/>
          <p:nvPr/>
        </p:nvSpPr>
        <p:spPr>
          <a:xfrm>
            <a:off x="609600" y="337714"/>
            <a:ext cx="11582400" cy="137160"/>
          </a:xfrm>
          <a:prstGeom prst="rect">
            <a:avLst/>
          </a:prstGeom>
          <a:noFill/>
          <a:ln/>
        </p:spPr>
        <p:txBody>
          <a:bodyPr wrap="none" lIns="0" tIns="0" rIns="0" bIns="0" rtlCol="0" anchor="t"/>
          <a:lstStyle/>
          <a:p>
            <a:pPr algn="l" indent="0" marL="0">
              <a:buNone/>
            </a:pPr>
            <a:r>
              <a:rPr lang="en-US" sz="900" spc="225" kern="0" dirty="0">
                <a:solidFill>
                  <a:srgbClr val="A9BCAF"/>
                </a:solidFill>
                <a:latin typeface="Microsoft YaHei" pitchFamily="34" charset="0"/>
                <a:ea typeface="Microsoft YaHei" pitchFamily="34" charset="-122"/>
                <a:cs typeface="Microsoft YaHei" pitchFamily="34" charset="-120"/>
              </a:rPr>
              <a:t>二</a:t>
            </a:r>
            <a:pPr algn="l" indent="0" marL="0">
              <a:buNone/>
            </a:pPr>
            <a:r>
              <a:rPr lang="en-US" sz="900" spc="225" kern="0" dirty="0">
                <a:solidFill>
                  <a:srgbClr val="A9BCAF"/>
                </a:solidFill>
                <a:latin typeface="Microsoft YaHei" pitchFamily="34" charset="0"/>
                <a:ea typeface="Microsoft YaHei" pitchFamily="34" charset="-122"/>
                <a:cs typeface="Microsoft YaHei" pitchFamily="34" charset="-120"/>
              </a:rPr>
              <a:t>　</a:t>
            </a:r>
            <a:pPr algn="l" indent="0" marL="0">
              <a:buNone/>
            </a:pPr>
            <a:r>
              <a:rPr lang="en-US" sz="900" spc="225" kern="0" dirty="0">
                <a:solidFill>
                  <a:srgbClr val="A9BCAF"/>
                </a:solidFill>
                <a:latin typeface="Microsoft YaHei" pitchFamily="34" charset="0"/>
                <a:ea typeface="Microsoft YaHei" pitchFamily="34" charset="-122"/>
                <a:cs typeface="Microsoft YaHei" pitchFamily="34" charset="-120"/>
              </a:rPr>
              <a:t>算</a:t>
            </a:r>
            <a:pPr algn="l" indent="0" marL="0">
              <a:buNone/>
            </a:pPr>
            <a:r>
              <a:rPr lang="en-US" sz="900" dirty="0">
                <a:solidFill>
                  <a:srgbClr val="A9BCAF"/>
                </a:solidFill>
                <a:latin typeface="Microsoft YaHei" pitchFamily="34" charset="0"/>
                <a:ea typeface="Microsoft YaHei" pitchFamily="34" charset="-122"/>
                <a:cs typeface="Microsoft YaHei" pitchFamily="34" charset="-120"/>
              </a:rPr>
              <a:t>对</a:t>
            </a:r>
            <a:endParaRPr lang="en-US" sz="900" dirty="0">
              <a:latin typeface="Microsoft YaHei" pitchFamily="34" charset="0"/>
              <a:ea typeface="Microsoft YaHei" pitchFamily="34" charset="-122"/>
              <a:cs typeface="Microsoft YaHei" pitchFamily="34" charset="-120"/>
            </a:endParaRPr>
          </a:p>
        </p:txBody>
      </p:sp>
      <p:sp>
        <p:nvSpPr>
          <p:cNvPr id="14" name="Text 12"/>
          <p:cNvSpPr/>
          <p:nvPr/>
        </p:nvSpPr>
        <p:spPr>
          <a:xfrm>
            <a:off x="609600" y="935063"/>
            <a:ext cx="11582400" cy="388620"/>
          </a:xfrm>
          <a:prstGeom prst="rect">
            <a:avLst/>
          </a:prstGeom>
          <a:noFill/>
          <a:ln/>
        </p:spPr>
        <p:txBody>
          <a:bodyPr wrap="none" lIns="0" tIns="0" rIns="0" bIns="0" rtlCol="0" anchor="t"/>
          <a:lstStyle/>
          <a:p>
            <a:pPr algn="l" indent="0" marL="0">
              <a:buNone/>
            </a:pPr>
            <a:r>
              <a:rPr lang="en-US" sz="2550" dirty="0">
                <a:solidFill>
                  <a:srgbClr val="EFF3EC"/>
                </a:solidFill>
                <a:latin typeface="Times New Roman" pitchFamily="34" charset="0"/>
                <a:ea typeface="SimSun" pitchFamily="34" charset="-122"/>
                <a:cs typeface="Times New Roman" pitchFamily="34" charset="-120"/>
              </a:rPr>
              <a:t>例题：月薪 15000 元，租房，赡养父母，8 月接了一单设计</a:t>
            </a:r>
            <a:endParaRPr lang="en-US" sz="2550" dirty="0">
              <a:latin typeface="Times New Roman" pitchFamily="34" charset="0"/>
              <a:ea typeface="SimSun" pitchFamily="34" charset="-122"/>
              <a:cs typeface="Times New Roman" pitchFamily="34" charset="-120"/>
            </a:endParaRPr>
          </a:p>
        </p:txBody>
      </p:sp>
      <p:sp>
        <p:nvSpPr>
          <p:cNvPr id="15" name="Shape 13"/>
          <p:cNvSpPr/>
          <p:nvPr/>
        </p:nvSpPr>
        <p:spPr>
          <a:xfrm>
            <a:off x="609600" y="1638300"/>
            <a:ext cx="1428750" cy="228600"/>
          </a:xfrm>
          <a:prstGeom prst="roundRect">
            <a:avLst>
              <a:gd name="adj" fmla="val 16667"/>
            </a:avLst>
          </a:prstGeom>
          <a:noFill/>
          <a:ln w="14288">
            <a:solidFill>
              <a:srgbClr val="E9C46A"/>
            </a:solidFill>
            <a:prstDash val="dash"/>
          </a:ln>
        </p:spPr>
      </p:sp>
      <p:sp>
        <p:nvSpPr>
          <p:cNvPr id="16" name="Text 14"/>
          <p:cNvSpPr/>
          <p:nvPr/>
        </p:nvSpPr>
        <p:spPr>
          <a:xfrm>
            <a:off x="0" y="1680739"/>
            <a:ext cx="2647950" cy="137160"/>
          </a:xfrm>
          <a:prstGeom prst="rect">
            <a:avLst/>
          </a:prstGeom>
          <a:noFill/>
          <a:ln/>
        </p:spPr>
        <p:txBody>
          <a:bodyPr wrap="none" lIns="0" tIns="0" rIns="0" bIns="0" rtlCol="0" anchor="t"/>
          <a:lstStyle/>
          <a:p>
            <a:pPr algn="ctr" indent="0" marL="0">
              <a:buNone/>
            </a:pPr>
            <a:r>
              <a:rPr lang="en-US" sz="900" b="1" dirty="0">
                <a:solidFill>
                  <a:srgbClr val="E9C46A"/>
                </a:solidFill>
                <a:latin typeface="Microsoft YaHei" pitchFamily="34" charset="0"/>
                <a:ea typeface="Microsoft YaHei" pitchFamily="34" charset="-122"/>
                <a:cs typeface="Microsoft YaHei" pitchFamily="34" charset="-120"/>
              </a:rPr>
              <a:t>例题 · 数字为虚构</a:t>
            </a:r>
            <a:endParaRPr lang="en-US" sz="900" dirty="0">
              <a:latin typeface="Microsoft YaHei" pitchFamily="34" charset="0"/>
              <a:ea typeface="Microsoft YaHei" pitchFamily="34" charset="-122"/>
              <a:cs typeface="Microsoft YaHei" pitchFamily="34" charset="-120"/>
            </a:endParaRPr>
          </a:p>
        </p:txBody>
      </p:sp>
      <p:sp>
        <p:nvSpPr>
          <p:cNvPr id="17" name="Text 15"/>
          <p:cNvSpPr/>
          <p:nvPr/>
        </p:nvSpPr>
        <p:spPr>
          <a:xfrm>
            <a:off x="609600" y="2132592"/>
            <a:ext cx="11582400" cy="297180"/>
          </a:xfrm>
          <a:prstGeom prst="rect">
            <a:avLst/>
          </a:prstGeom>
          <a:noFill/>
          <a:ln/>
        </p:spPr>
        <p:txBody>
          <a:bodyPr wrap="none" lIns="0" tIns="0" rIns="0" bIns="0" rtlCol="0" anchor="t"/>
          <a:lstStyle/>
          <a:p>
            <a:pPr algn="l" indent="0" marL="0">
              <a:buNone/>
            </a:pPr>
            <a:r>
              <a:rPr lang="en-US" sz="1950" dirty="0">
                <a:solidFill>
                  <a:srgbClr val="E9C46A"/>
                </a:solidFill>
                <a:latin typeface="Times New Roman" pitchFamily="34" charset="0"/>
                <a:ea typeface="SimSun" pitchFamily="34" charset="-122"/>
                <a:cs typeface="Times New Roman" pitchFamily="34" charset="-120"/>
              </a:rPr>
              <a:t>工资</a:t>
            </a:r>
            <a:endParaRPr lang="en-US" sz="1950" dirty="0">
              <a:latin typeface="Times New Roman" pitchFamily="34" charset="0"/>
              <a:ea typeface="SimSun" pitchFamily="34" charset="-122"/>
              <a:cs typeface="Times New Roman" pitchFamily="34" charset="-120"/>
            </a:endParaRPr>
          </a:p>
        </p:txBody>
      </p:sp>
      <p:sp>
        <p:nvSpPr>
          <p:cNvPr id="18" name="Text 16"/>
          <p:cNvSpPr/>
          <p:nvPr/>
        </p:nvSpPr>
        <p:spPr>
          <a:xfrm>
            <a:off x="1714500" y="2187371"/>
            <a:ext cx="10477500" cy="194310"/>
          </a:xfrm>
          <a:prstGeom prst="rect">
            <a:avLst/>
          </a:prstGeom>
          <a:noFill/>
          <a:ln/>
        </p:spPr>
        <p:txBody>
          <a:bodyPr wrap="none" lIns="0" tIns="0" rIns="0" bIns="0" rtlCol="0" anchor="t"/>
          <a:lstStyle/>
          <a:p>
            <a:pPr algn="l" indent="0" marL="0">
              <a:buNone/>
            </a:pPr>
            <a:r>
              <a:rPr lang="en-US" sz="1275" dirty="0">
                <a:solidFill>
                  <a:srgbClr val="EFF3EC"/>
                </a:solidFill>
                <a:latin typeface="Microsoft YaHei" pitchFamily="34" charset="0"/>
                <a:ea typeface="Microsoft YaHei" pitchFamily="34" charset="-122"/>
                <a:cs typeface="Microsoft YaHei" pitchFamily="34" charset="-120"/>
              </a:rPr>
              <a:t>每月应发 15000 元，三险一金个人每月 2700 元</a:t>
            </a:r>
            <a:endParaRPr lang="en-US" sz="1275" dirty="0">
              <a:latin typeface="Microsoft YaHei" pitchFamily="34" charset="0"/>
              <a:ea typeface="Microsoft YaHei" pitchFamily="34" charset="-122"/>
              <a:cs typeface="Microsoft YaHei" pitchFamily="34" charset="-120"/>
            </a:endParaRPr>
          </a:p>
        </p:txBody>
      </p:sp>
      <p:sp>
        <p:nvSpPr>
          <p:cNvPr id="19" name="Shape 17"/>
          <p:cNvSpPr/>
          <p:nvPr/>
        </p:nvSpPr>
        <p:spPr>
          <a:xfrm>
            <a:off x="609600" y="2781300"/>
            <a:ext cx="5867400" cy="0"/>
          </a:xfrm>
          <a:prstGeom prst="line">
            <a:avLst/>
          </a:prstGeom>
          <a:noFill/>
          <a:ln w="9525">
            <a:solidFill>
              <a:srgbClr val="3B4942"/>
            </a:solidFill>
            <a:prstDash val="dash"/>
          </a:ln>
        </p:spPr>
      </p:sp>
      <p:sp>
        <p:nvSpPr>
          <p:cNvPr id="20" name="Text 18"/>
          <p:cNvSpPr/>
          <p:nvPr/>
        </p:nvSpPr>
        <p:spPr>
          <a:xfrm>
            <a:off x="609600" y="2932692"/>
            <a:ext cx="11582400" cy="297180"/>
          </a:xfrm>
          <a:prstGeom prst="rect">
            <a:avLst/>
          </a:prstGeom>
          <a:noFill/>
          <a:ln/>
        </p:spPr>
        <p:txBody>
          <a:bodyPr wrap="none" lIns="0" tIns="0" rIns="0" bIns="0" rtlCol="0" anchor="t"/>
          <a:lstStyle/>
          <a:p>
            <a:pPr algn="l" indent="0" marL="0">
              <a:buNone/>
            </a:pPr>
            <a:r>
              <a:rPr lang="en-US" sz="1950" dirty="0">
                <a:solidFill>
                  <a:srgbClr val="E9C46A"/>
                </a:solidFill>
                <a:latin typeface="Times New Roman" pitchFamily="34" charset="0"/>
                <a:ea typeface="SimSun" pitchFamily="34" charset="-122"/>
                <a:cs typeface="Times New Roman" pitchFamily="34" charset="-120"/>
              </a:rPr>
              <a:t>租房</a:t>
            </a:r>
            <a:endParaRPr lang="en-US" sz="1950" dirty="0">
              <a:latin typeface="Times New Roman" pitchFamily="34" charset="0"/>
              <a:ea typeface="SimSun" pitchFamily="34" charset="-122"/>
              <a:cs typeface="Times New Roman" pitchFamily="34" charset="-120"/>
            </a:endParaRPr>
          </a:p>
        </p:txBody>
      </p:sp>
      <p:sp>
        <p:nvSpPr>
          <p:cNvPr id="21" name="Text 19"/>
          <p:cNvSpPr/>
          <p:nvPr/>
        </p:nvSpPr>
        <p:spPr>
          <a:xfrm>
            <a:off x="1714500" y="2987471"/>
            <a:ext cx="10477500" cy="194310"/>
          </a:xfrm>
          <a:prstGeom prst="rect">
            <a:avLst/>
          </a:prstGeom>
          <a:noFill/>
          <a:ln/>
        </p:spPr>
        <p:txBody>
          <a:bodyPr wrap="none" lIns="0" tIns="0" rIns="0" bIns="0" rtlCol="0" anchor="t"/>
          <a:lstStyle/>
          <a:p>
            <a:pPr algn="l" indent="0" marL="0">
              <a:buNone/>
            </a:pPr>
            <a:r>
              <a:rPr lang="en-US" sz="1275" dirty="0">
                <a:solidFill>
                  <a:srgbClr val="EFF3EC"/>
                </a:solidFill>
                <a:latin typeface="Microsoft YaHei" pitchFamily="34" charset="0"/>
                <a:ea typeface="Microsoft YaHei" pitchFamily="34" charset="-122"/>
                <a:cs typeface="Microsoft YaHei" pitchFamily="34" charset="-120"/>
              </a:rPr>
              <a:t>省会城市，住房租金每月扣 1500 元，年初已报给单位</a:t>
            </a:r>
            <a:endParaRPr lang="en-US" sz="1275" dirty="0">
              <a:latin typeface="Microsoft YaHei" pitchFamily="34" charset="0"/>
              <a:ea typeface="Microsoft YaHei" pitchFamily="34" charset="-122"/>
              <a:cs typeface="Microsoft YaHei" pitchFamily="34" charset="-120"/>
            </a:endParaRPr>
          </a:p>
        </p:txBody>
      </p:sp>
      <p:sp>
        <p:nvSpPr>
          <p:cNvPr id="22" name="Shape 20"/>
          <p:cNvSpPr/>
          <p:nvPr/>
        </p:nvSpPr>
        <p:spPr>
          <a:xfrm>
            <a:off x="609600" y="3581400"/>
            <a:ext cx="5867400" cy="0"/>
          </a:xfrm>
          <a:prstGeom prst="line">
            <a:avLst/>
          </a:prstGeom>
          <a:noFill/>
          <a:ln w="9525">
            <a:solidFill>
              <a:srgbClr val="3B4942"/>
            </a:solidFill>
            <a:prstDash val="dash"/>
          </a:ln>
        </p:spPr>
      </p:sp>
      <p:sp>
        <p:nvSpPr>
          <p:cNvPr id="23" name="Text 21"/>
          <p:cNvSpPr/>
          <p:nvPr/>
        </p:nvSpPr>
        <p:spPr>
          <a:xfrm>
            <a:off x="609600" y="3732792"/>
            <a:ext cx="11582400" cy="297180"/>
          </a:xfrm>
          <a:prstGeom prst="rect">
            <a:avLst/>
          </a:prstGeom>
          <a:noFill/>
          <a:ln/>
        </p:spPr>
        <p:txBody>
          <a:bodyPr wrap="none" lIns="0" tIns="0" rIns="0" bIns="0" rtlCol="0" anchor="t"/>
          <a:lstStyle/>
          <a:p>
            <a:pPr algn="l" indent="0" marL="0">
              <a:buNone/>
            </a:pPr>
            <a:r>
              <a:rPr lang="en-US" sz="1950" dirty="0">
                <a:solidFill>
                  <a:srgbClr val="E9C46A"/>
                </a:solidFill>
                <a:latin typeface="Times New Roman" pitchFamily="34" charset="0"/>
                <a:ea typeface="SimSun" pitchFamily="34" charset="-122"/>
                <a:cs typeface="Times New Roman" pitchFamily="34" charset="-120"/>
              </a:rPr>
              <a:t>赡养</a:t>
            </a:r>
            <a:endParaRPr lang="en-US" sz="1950" dirty="0">
              <a:latin typeface="Times New Roman" pitchFamily="34" charset="0"/>
              <a:ea typeface="SimSun" pitchFamily="34" charset="-122"/>
              <a:cs typeface="Times New Roman" pitchFamily="34" charset="-120"/>
            </a:endParaRPr>
          </a:p>
        </p:txBody>
      </p:sp>
      <p:sp>
        <p:nvSpPr>
          <p:cNvPr id="24" name="Text 22"/>
          <p:cNvSpPr/>
          <p:nvPr/>
        </p:nvSpPr>
        <p:spPr>
          <a:xfrm>
            <a:off x="1714500" y="3787571"/>
            <a:ext cx="10477500" cy="194310"/>
          </a:xfrm>
          <a:prstGeom prst="rect">
            <a:avLst/>
          </a:prstGeom>
          <a:noFill/>
          <a:ln/>
        </p:spPr>
        <p:txBody>
          <a:bodyPr wrap="none" lIns="0" tIns="0" rIns="0" bIns="0" rtlCol="0" anchor="t"/>
          <a:lstStyle/>
          <a:p>
            <a:pPr algn="l" indent="0" marL="0">
              <a:buNone/>
            </a:pPr>
            <a:r>
              <a:rPr lang="en-US" sz="1275" dirty="0">
                <a:solidFill>
                  <a:srgbClr val="EFF3EC"/>
                </a:solidFill>
                <a:latin typeface="Microsoft YaHei" pitchFamily="34" charset="0"/>
                <a:ea typeface="Microsoft YaHei" pitchFamily="34" charset="-122"/>
                <a:cs typeface="Microsoft YaHei" pitchFamily="34" charset="-120"/>
              </a:rPr>
              <a:t>和兄弟均摊，每人每月扣 1500 元</a:t>
            </a:r>
            <a:endParaRPr lang="en-US" sz="1275" dirty="0">
              <a:latin typeface="Microsoft YaHei" pitchFamily="34" charset="0"/>
              <a:ea typeface="Microsoft YaHei" pitchFamily="34" charset="-122"/>
              <a:cs typeface="Microsoft YaHei" pitchFamily="34" charset="-120"/>
            </a:endParaRPr>
          </a:p>
        </p:txBody>
      </p:sp>
      <p:sp>
        <p:nvSpPr>
          <p:cNvPr id="25" name="Shape 23"/>
          <p:cNvSpPr/>
          <p:nvPr/>
        </p:nvSpPr>
        <p:spPr>
          <a:xfrm>
            <a:off x="609600" y="4381500"/>
            <a:ext cx="5867400" cy="0"/>
          </a:xfrm>
          <a:prstGeom prst="line">
            <a:avLst/>
          </a:prstGeom>
          <a:noFill/>
          <a:ln w="9525">
            <a:solidFill>
              <a:srgbClr val="3B4942"/>
            </a:solidFill>
            <a:prstDash val="dash"/>
          </a:ln>
        </p:spPr>
      </p:sp>
      <p:sp>
        <p:nvSpPr>
          <p:cNvPr id="26" name="Text 24"/>
          <p:cNvSpPr/>
          <p:nvPr/>
        </p:nvSpPr>
        <p:spPr>
          <a:xfrm>
            <a:off x="609600" y="4532892"/>
            <a:ext cx="11582400" cy="297180"/>
          </a:xfrm>
          <a:prstGeom prst="rect">
            <a:avLst/>
          </a:prstGeom>
          <a:noFill/>
          <a:ln/>
        </p:spPr>
        <p:txBody>
          <a:bodyPr wrap="none" lIns="0" tIns="0" rIns="0" bIns="0" rtlCol="0" anchor="t"/>
          <a:lstStyle/>
          <a:p>
            <a:pPr algn="l" indent="0" marL="0">
              <a:buNone/>
            </a:pPr>
            <a:r>
              <a:rPr lang="en-US" sz="1950" dirty="0">
                <a:solidFill>
                  <a:srgbClr val="E9C46A"/>
                </a:solidFill>
                <a:latin typeface="Times New Roman" pitchFamily="34" charset="0"/>
                <a:ea typeface="SimSun" pitchFamily="34" charset="-122"/>
                <a:cs typeface="Times New Roman" pitchFamily="34" charset="-120"/>
              </a:rPr>
              <a:t>设计</a:t>
            </a:r>
            <a:endParaRPr lang="en-US" sz="1950" dirty="0">
              <a:latin typeface="Times New Roman" pitchFamily="34" charset="0"/>
              <a:ea typeface="SimSun" pitchFamily="34" charset="-122"/>
              <a:cs typeface="Times New Roman" pitchFamily="34" charset="-120"/>
            </a:endParaRPr>
          </a:p>
        </p:txBody>
      </p:sp>
      <p:sp>
        <p:nvSpPr>
          <p:cNvPr id="27" name="Text 25"/>
          <p:cNvSpPr/>
          <p:nvPr/>
        </p:nvSpPr>
        <p:spPr>
          <a:xfrm>
            <a:off x="1714500" y="4587671"/>
            <a:ext cx="10477500" cy="194310"/>
          </a:xfrm>
          <a:prstGeom prst="rect">
            <a:avLst/>
          </a:prstGeom>
          <a:noFill/>
          <a:ln/>
        </p:spPr>
        <p:txBody>
          <a:bodyPr wrap="none" lIns="0" tIns="0" rIns="0" bIns="0" rtlCol="0" anchor="t"/>
          <a:lstStyle/>
          <a:p>
            <a:pPr algn="l" indent="0" marL="0">
              <a:buNone/>
            </a:pPr>
            <a:r>
              <a:rPr lang="en-US" sz="1275" dirty="0">
                <a:solidFill>
                  <a:srgbClr val="EFF3EC"/>
                </a:solidFill>
                <a:latin typeface="Microsoft YaHei" pitchFamily="34" charset="0"/>
                <a:ea typeface="Microsoft YaHei" pitchFamily="34" charset="-122"/>
                <a:cs typeface="Microsoft YaHei" pitchFamily="34" charset="-120"/>
              </a:rPr>
              <a:t>8 月接了一单，税前 10000 元，对方按次预扣</a:t>
            </a:r>
            <a:endParaRPr lang="en-US" sz="1275" dirty="0">
              <a:latin typeface="Microsoft YaHei" pitchFamily="34" charset="0"/>
              <a:ea typeface="Microsoft YaHei" pitchFamily="34" charset="-122"/>
              <a:cs typeface="Microsoft YaHei" pitchFamily="34" charset="-120"/>
            </a:endParaRPr>
          </a:p>
        </p:txBody>
      </p:sp>
      <p:sp>
        <p:nvSpPr>
          <p:cNvPr id="28" name="Shape 26"/>
          <p:cNvSpPr/>
          <p:nvPr/>
        </p:nvSpPr>
        <p:spPr>
          <a:xfrm>
            <a:off x="609600" y="5181600"/>
            <a:ext cx="5867400" cy="0"/>
          </a:xfrm>
          <a:prstGeom prst="line">
            <a:avLst/>
          </a:prstGeom>
          <a:noFill/>
          <a:ln w="9525">
            <a:solidFill>
              <a:srgbClr val="3B4942"/>
            </a:solidFill>
            <a:prstDash val="dash"/>
          </a:ln>
        </p:spPr>
      </p:sp>
      <p:pic>
        <p:nvPicPr>
          <p:cNvPr id="29" name="Image 0" descr="preencoded.png">    </p:cNvPr>
          <p:cNvPicPr>
            <a:picLocks noChangeAspect="1"/>
          </p:cNvPicPr>
          <p:nvPr/>
        </p:nvPicPr>
        <p:blipFill>
          <a:blip r:embed="rId1"/>
          <a:srcRect l="0" r="0" t="13420" b="13420"/>
          <a:stretch/>
        </p:blipFill>
        <p:spPr>
          <a:xfrm>
            <a:off x="6953250" y="1638300"/>
            <a:ext cx="4629150" cy="1905000"/>
          </a:xfrm>
          <a:prstGeom prst="rect">
            <a:avLst/>
          </a:prstGeom>
        </p:spPr>
      </p:pic>
      <p:pic>
        <p:nvPicPr>
          <p:cNvPr id="30" name="Image 1" descr="preencoded.png">    </p:cNvPr>
          <p:cNvPicPr>
            <a:picLocks noChangeAspect="1"/>
          </p:cNvPicPr>
          <p:nvPr/>
        </p:nvPicPr>
        <p:blipFill>
          <a:blip r:embed="rId2"/>
          <a:srcRect l="0" r="0" t="13440" b="13440"/>
          <a:stretch/>
        </p:blipFill>
        <p:spPr>
          <a:xfrm>
            <a:off x="6953250" y="3657600"/>
            <a:ext cx="4629150" cy="1905000"/>
          </a:xfrm>
          <a:prstGeom prst="rect">
            <a:avLst/>
          </a:prstGeom>
        </p:spPr>
      </p:pic>
      <p:sp>
        <p:nvSpPr>
          <p:cNvPr id="31" name="Text 27"/>
          <p:cNvSpPr/>
          <p:nvPr/>
        </p:nvSpPr>
        <p:spPr>
          <a:xfrm>
            <a:off x="0" y="5661465"/>
            <a:ext cx="11582400" cy="114300"/>
          </a:xfrm>
          <a:prstGeom prst="rect">
            <a:avLst/>
          </a:prstGeom>
          <a:noFill/>
          <a:ln/>
        </p:spPr>
        <p:txBody>
          <a:bodyPr wrap="none" lIns="0" tIns="0" rIns="0" bIns="0" rtlCol="0" anchor="t"/>
          <a:lstStyle/>
          <a:p>
            <a:pPr algn="r" indent="0" marL="0">
              <a:buNone/>
            </a:pPr>
            <a:r>
              <a:rPr lang="en-US" sz="750" dirty="0">
                <a:solidFill>
                  <a:srgbClr val="829388"/>
                </a:solidFill>
                <a:latin typeface="Microsoft YaHei" pitchFamily="34" charset="0"/>
                <a:ea typeface="Microsoft YaHei" pitchFamily="34" charset="-122"/>
                <a:cs typeface="Microsoft YaHei" pitchFamily="34" charset="-120"/>
              </a:rPr>
              <a:t>示意图（AI 生成）</a:t>
            </a:r>
            <a:endParaRPr lang="en-US" sz="750" dirty="0">
              <a:latin typeface="Microsoft YaHei" pitchFamily="34" charset="0"/>
              <a:ea typeface="Microsoft YaHei" pitchFamily="34" charset="-122"/>
              <a:cs typeface="Microsoft YaHei" pitchFamily="34" charset="-120"/>
            </a:endParaRPr>
          </a:p>
        </p:txBody>
      </p:sp>
      <p:sp>
        <p:nvSpPr>
          <p:cNvPr id="32" name="Text 28"/>
          <p:cNvSpPr/>
          <p:nvPr/>
        </p:nvSpPr>
        <p:spPr>
          <a:xfrm>
            <a:off x="609600" y="6157127"/>
            <a:ext cx="11582400" cy="125730"/>
          </a:xfrm>
          <a:prstGeom prst="rect">
            <a:avLst/>
          </a:prstGeom>
          <a:noFill/>
          <a:ln/>
        </p:spPr>
        <p:txBody>
          <a:bodyPr wrap="none" lIns="0" tIns="0" rIns="0" bIns="0" rtlCol="0" anchor="t"/>
          <a:lstStyle/>
          <a:p>
            <a:pPr algn="l" indent="0" marL="0">
              <a:buNone/>
            </a:pPr>
            <a:r>
              <a:rPr lang="en-US" sz="825" dirty="0">
                <a:solidFill>
                  <a:srgbClr val="829388"/>
                </a:solidFill>
                <a:latin typeface="Microsoft YaHei" pitchFamily="34" charset="0"/>
                <a:ea typeface="Microsoft YaHei" pitchFamily="34" charset="-122"/>
                <a:cs typeface="Microsoft YaHei" pitchFamily="34" charset="-120"/>
              </a:rPr>
              <a:t>例题，数字为虚构。三险一金按例题设定，实际以工资条为准</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C2823"/>
          </a:solidFill>
          <a:ln/>
        </p:spPr>
      </p:sp>
      <p:sp>
        <p:nvSpPr>
          <p:cNvPr id="3" name="Shape 1"/>
          <p:cNvSpPr/>
          <p:nvPr/>
        </p:nvSpPr>
        <p:spPr>
          <a:xfrm>
            <a:off x="95250" y="95250"/>
            <a:ext cx="12001500" cy="6667500"/>
          </a:xfrm>
          <a:prstGeom prst="rect">
            <a:avLst/>
          </a:prstGeom>
          <a:noFill/>
          <a:ln w="19050">
            <a:solidFill>
              <a:srgbClr val="5A4632"/>
            </a:solidFill>
            <a:prstDash val="solid"/>
          </a:ln>
        </p:spPr>
      </p:sp>
      <p:sp>
        <p:nvSpPr>
          <p:cNvPr id="4" name="Shape 2"/>
          <p:cNvSpPr/>
          <p:nvPr/>
        </p:nvSpPr>
        <p:spPr>
          <a:xfrm>
            <a:off x="95250" y="6515100"/>
            <a:ext cx="12001500" cy="247650"/>
          </a:xfrm>
          <a:prstGeom prst="rect">
            <a:avLst/>
          </a:prstGeom>
          <a:solidFill>
            <a:srgbClr val="5A4632"/>
          </a:solidFill>
          <a:ln/>
        </p:spPr>
      </p:sp>
      <p:sp>
        <p:nvSpPr>
          <p:cNvPr id="5" name="Shape 3"/>
          <p:cNvSpPr/>
          <p:nvPr/>
        </p:nvSpPr>
        <p:spPr>
          <a:xfrm>
            <a:off x="95250" y="6515100"/>
            <a:ext cx="12001500" cy="28575"/>
          </a:xfrm>
          <a:prstGeom prst="rect">
            <a:avLst/>
          </a:prstGeom>
          <a:solidFill>
            <a:srgbClr val="6F5944"/>
          </a:solidFill>
          <a:ln/>
        </p:spPr>
      </p:sp>
      <p:sp>
        <p:nvSpPr>
          <p:cNvPr id="6" name="Shape 4"/>
          <p:cNvSpPr/>
          <p:nvPr/>
        </p:nvSpPr>
        <p:spPr>
          <a:xfrm>
            <a:off x="10668000" y="6572250"/>
            <a:ext cx="419100" cy="85725"/>
          </a:xfrm>
          <a:prstGeom prst="roundRect">
            <a:avLst>
              <a:gd name="adj" fmla="val 33333"/>
            </a:avLst>
          </a:prstGeom>
          <a:solidFill>
            <a:srgbClr val="EFF3EC">
              <a:alpha val="92000"/>
            </a:srgbClr>
          </a:solidFill>
          <a:ln/>
        </p:spPr>
      </p:sp>
      <p:sp>
        <p:nvSpPr>
          <p:cNvPr id="7" name="Shape 5"/>
          <p:cNvSpPr/>
          <p:nvPr/>
        </p:nvSpPr>
        <p:spPr>
          <a:xfrm>
            <a:off x="11201400" y="6581775"/>
            <a:ext cx="285750" cy="76200"/>
          </a:xfrm>
          <a:prstGeom prst="roundRect">
            <a:avLst>
              <a:gd name="adj" fmla="val 37500"/>
            </a:avLst>
          </a:prstGeom>
          <a:solidFill>
            <a:srgbClr val="E9C46A">
              <a:alpha val="90000"/>
            </a:srgbClr>
          </a:solidFill>
          <a:ln/>
        </p:spPr>
      </p:sp>
      <p:sp>
        <p:nvSpPr>
          <p:cNvPr id="8" name="Shape 6"/>
          <p:cNvSpPr/>
          <p:nvPr/>
        </p:nvSpPr>
        <p:spPr>
          <a:xfrm>
            <a:off x="762000" y="6591300"/>
            <a:ext cx="666750" cy="114300"/>
          </a:xfrm>
          <a:prstGeom prst="roundRect">
            <a:avLst>
              <a:gd name="adj" fmla="val 16667"/>
            </a:avLst>
          </a:prstGeom>
          <a:solidFill>
            <a:srgbClr val="3B3A36"/>
          </a:solidFill>
          <a:ln/>
        </p:spPr>
      </p:sp>
      <p:sp>
        <p:nvSpPr>
          <p:cNvPr id="9" name="Shape 7"/>
          <p:cNvSpPr/>
          <p:nvPr/>
        </p:nvSpPr>
        <p:spPr>
          <a:xfrm>
            <a:off x="762000" y="6591300"/>
            <a:ext cx="666750" cy="38100"/>
          </a:xfrm>
          <a:prstGeom prst="roundRect">
            <a:avLst>
              <a:gd name="adj" fmla="val 25000"/>
            </a:avLst>
          </a:prstGeom>
          <a:solidFill>
            <a:srgbClr val="8B795F"/>
          </a:solidFill>
          <a:ln/>
        </p:spPr>
      </p:sp>
      <p:sp>
        <p:nvSpPr>
          <p:cNvPr id="10" name="Text 8"/>
          <p:cNvSpPr/>
          <p:nvPr/>
        </p:nvSpPr>
        <p:spPr>
          <a:xfrm>
            <a:off x="1619250" y="6594915"/>
            <a:ext cx="10572750" cy="114300"/>
          </a:xfrm>
          <a:prstGeom prst="rect">
            <a:avLst/>
          </a:prstGeom>
          <a:noFill/>
          <a:ln/>
        </p:spPr>
        <p:txBody>
          <a:bodyPr wrap="none" lIns="0" tIns="0" rIns="0" bIns="0" rtlCol="0" anchor="t"/>
          <a:lstStyle/>
          <a:p>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青</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年</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夜</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校</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 </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 </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一</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节</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课</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学</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会</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个</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税</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年</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度</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汇</a:t>
            </a:r>
            <a:pPr algn="l" indent="0" marL="0">
              <a:buNone/>
            </a:pPr>
            <a:r>
              <a:rPr lang="en-US" sz="750" dirty="0">
                <a:solidFill>
                  <a:srgbClr val="C8B89D"/>
                </a:solidFill>
                <a:latin typeface="Microsoft YaHei" pitchFamily="34" charset="0"/>
                <a:ea typeface="Microsoft YaHei" pitchFamily="34" charset="-122"/>
                <a:cs typeface="Microsoft YaHei" pitchFamily="34" charset="-120"/>
              </a:rPr>
              <a:t>算</a:t>
            </a:r>
            <a:endParaRPr lang="en-US" sz="750" dirty="0">
              <a:latin typeface="Microsoft YaHei" pitchFamily="34" charset="0"/>
              <a:ea typeface="Microsoft YaHei" pitchFamily="34" charset="-122"/>
              <a:cs typeface="Microsoft YaHei" pitchFamily="34" charset="-120"/>
            </a:endParaRPr>
          </a:p>
        </p:txBody>
      </p:sp>
      <p:sp>
        <p:nvSpPr>
          <p:cNvPr id="11" name="pptwise-slidenum-s0010"/>
          <p:cNvSpPr/>
          <p:nvPr/>
        </p:nvSpPr>
        <p:spPr>
          <a:xfrm>
            <a:off x="0" y="309714"/>
            <a:ext cx="11328383" cy="171450"/>
          </a:xfrm>
          <a:prstGeom prst="rect">
            <a:avLst/>
          </a:prstGeom>
          <a:noFill/>
          <a:ln/>
        </p:spPr>
        <p:txBody>
          <a:bodyPr wrap="none" lIns="0" tIns="0" rIns="0" bIns="0" rtlCol="0" anchor="t"/>
          <a:lstStyle/>
          <a:p>
            <a:pPr algn="r" indent="0" marL="0">
              <a:buNone/>
            </a:pPr>
            <a:fld id="{B6F15528-21DE-4FAA-801E-634DDDAF4B2B}" type="slidenum">
              <a:rPr lang="en-US" sz="1125" dirty="0">
                <a:solidFill>
                  <a:srgbClr val="A9BCAF"/>
                </a:solidFill>
                <a:latin typeface="Times New Roman" pitchFamily="34" charset="0"/>
                <a:ea typeface="SimSun" pitchFamily="34" charset="-122"/>
                <a:cs typeface="Times New Roman" pitchFamily="34" charset="-120"/>
              </a:rPr>
              <a:t>11</a:t>
            </a:fld>
            <a:endParaRPr lang="en-US" sz="1125" dirty="0">
              <a:latin typeface="Times New Roman" pitchFamily="34" charset="0"/>
              <a:ea typeface="SimSun" pitchFamily="34" charset="-122"/>
              <a:cs typeface="Times New Roman" pitchFamily="34" charset="-120"/>
            </a:endParaRPr>
          </a:p>
        </p:txBody>
      </p:sp>
      <p:sp>
        <p:nvSpPr>
          <p:cNvPr id="12" name="Text 10"/>
          <p:cNvSpPr/>
          <p:nvPr/>
        </p:nvSpPr>
        <p:spPr>
          <a:xfrm>
            <a:off x="11328383" y="309714"/>
            <a:ext cx="863617" cy="171450"/>
          </a:xfrm>
          <a:prstGeom prst="rect">
            <a:avLst/>
          </a:prstGeom>
          <a:noFill/>
          <a:ln/>
        </p:spPr>
        <p:txBody>
          <a:bodyPr wrap="none" lIns="0" tIns="0" rIns="0" bIns="0" rtlCol="0" anchor="t"/>
          <a:lstStyle/>
          <a:p>
            <a:pPr algn="l" indent="0" marL="0">
              <a:buNone/>
            </a:pPr>
            <a:r>
              <a:rPr lang="en-US" sz="1125" dirty="0">
                <a:solidFill>
                  <a:srgbClr val="A9BCAF"/>
                </a:solidFill>
                <a:latin typeface="Times New Roman" pitchFamily="34" charset="0"/>
                <a:ea typeface="SimSun" pitchFamily="34" charset="-122"/>
                <a:cs typeface="Times New Roman" pitchFamily="34" charset="-120"/>
              </a:rPr>
              <a:t> / 18</a:t>
            </a:r>
            <a:endParaRPr lang="en-US" sz="1125" dirty="0">
              <a:latin typeface="Times New Roman" pitchFamily="34" charset="0"/>
              <a:ea typeface="SimSun" pitchFamily="34" charset="-122"/>
              <a:cs typeface="Times New Roman" pitchFamily="34" charset="-120"/>
            </a:endParaRPr>
          </a:p>
        </p:txBody>
      </p:sp>
      <p:sp>
        <p:nvSpPr>
          <p:cNvPr id="13" name="Text 11"/>
          <p:cNvSpPr/>
          <p:nvPr/>
        </p:nvSpPr>
        <p:spPr>
          <a:xfrm>
            <a:off x="609600" y="337714"/>
            <a:ext cx="11582400" cy="137160"/>
          </a:xfrm>
          <a:prstGeom prst="rect">
            <a:avLst/>
          </a:prstGeom>
          <a:noFill/>
          <a:ln/>
        </p:spPr>
        <p:txBody>
          <a:bodyPr wrap="none" lIns="0" tIns="0" rIns="0" bIns="0" rtlCol="0" anchor="t"/>
          <a:lstStyle/>
          <a:p>
            <a:pPr algn="l" indent="0" marL="0">
              <a:buNone/>
            </a:pPr>
            <a:r>
              <a:rPr lang="en-US" sz="900" spc="225" kern="0" dirty="0">
                <a:solidFill>
                  <a:srgbClr val="A9BCAF"/>
                </a:solidFill>
                <a:latin typeface="Microsoft YaHei" pitchFamily="34" charset="0"/>
                <a:ea typeface="Microsoft YaHei" pitchFamily="34" charset="-122"/>
                <a:cs typeface="Microsoft YaHei" pitchFamily="34" charset="-120"/>
              </a:rPr>
              <a:t>二</a:t>
            </a:r>
            <a:pPr algn="l" indent="0" marL="0">
              <a:buNone/>
            </a:pPr>
            <a:r>
              <a:rPr lang="en-US" sz="900" spc="225" kern="0" dirty="0">
                <a:solidFill>
                  <a:srgbClr val="A9BCAF"/>
                </a:solidFill>
                <a:latin typeface="Microsoft YaHei" pitchFamily="34" charset="0"/>
                <a:ea typeface="Microsoft YaHei" pitchFamily="34" charset="-122"/>
                <a:cs typeface="Microsoft YaHei" pitchFamily="34" charset="-120"/>
              </a:rPr>
              <a:t>　</a:t>
            </a:r>
            <a:pPr algn="l" indent="0" marL="0">
              <a:buNone/>
            </a:pPr>
            <a:r>
              <a:rPr lang="en-US" sz="900" spc="225" kern="0" dirty="0">
                <a:solidFill>
                  <a:srgbClr val="A9BCAF"/>
                </a:solidFill>
                <a:latin typeface="Microsoft YaHei" pitchFamily="34" charset="0"/>
                <a:ea typeface="Microsoft YaHei" pitchFamily="34" charset="-122"/>
                <a:cs typeface="Microsoft YaHei" pitchFamily="34" charset="-120"/>
              </a:rPr>
              <a:t>算</a:t>
            </a:r>
            <a:pPr algn="l" indent="0" marL="0">
              <a:buNone/>
            </a:pPr>
            <a:r>
              <a:rPr lang="en-US" sz="900" dirty="0">
                <a:solidFill>
                  <a:srgbClr val="A9BCAF"/>
                </a:solidFill>
                <a:latin typeface="Microsoft YaHei" pitchFamily="34" charset="0"/>
                <a:ea typeface="Microsoft YaHei" pitchFamily="34" charset="-122"/>
                <a:cs typeface="Microsoft YaHei" pitchFamily="34" charset="-120"/>
              </a:rPr>
              <a:t>对</a:t>
            </a:r>
            <a:endParaRPr lang="en-US" sz="900" dirty="0">
              <a:latin typeface="Microsoft YaHei" pitchFamily="34" charset="0"/>
              <a:ea typeface="Microsoft YaHei" pitchFamily="34" charset="-122"/>
              <a:cs typeface="Microsoft YaHei" pitchFamily="34" charset="-120"/>
            </a:endParaRPr>
          </a:p>
        </p:txBody>
      </p:sp>
      <p:sp>
        <p:nvSpPr>
          <p:cNvPr id="14" name="Text 12"/>
          <p:cNvSpPr/>
          <p:nvPr/>
        </p:nvSpPr>
        <p:spPr>
          <a:xfrm>
            <a:off x="609600" y="935063"/>
            <a:ext cx="11582400" cy="388620"/>
          </a:xfrm>
          <a:prstGeom prst="rect">
            <a:avLst/>
          </a:prstGeom>
          <a:noFill/>
          <a:ln/>
        </p:spPr>
        <p:txBody>
          <a:bodyPr wrap="none" lIns="0" tIns="0" rIns="0" bIns="0" rtlCol="0" anchor="t"/>
          <a:lstStyle/>
          <a:p>
            <a:pPr algn="l" indent="0" marL="0">
              <a:buNone/>
            </a:pPr>
            <a:r>
              <a:rPr lang="en-US" sz="2550" dirty="0">
                <a:solidFill>
                  <a:srgbClr val="EFF3EC"/>
                </a:solidFill>
                <a:latin typeface="Times New Roman" pitchFamily="34" charset="0"/>
                <a:ea typeface="SimSun" pitchFamily="34" charset="-122"/>
                <a:cs typeface="Times New Roman" pitchFamily="34" charset="-120"/>
              </a:rPr>
              <a:t>一步步算：全年应纳 3440 元，已预缴 4240 元，应退 800 元</a:t>
            </a:r>
            <a:endParaRPr lang="en-US" sz="2550" dirty="0">
              <a:latin typeface="Times New Roman" pitchFamily="34" charset="0"/>
              <a:ea typeface="SimSun" pitchFamily="34" charset="-122"/>
              <a:cs typeface="Times New Roman" pitchFamily="34" charset="-120"/>
            </a:endParaRPr>
          </a:p>
        </p:txBody>
      </p:sp>
      <p:sp>
        <p:nvSpPr>
          <p:cNvPr id="15" name="Shape 13"/>
          <p:cNvSpPr/>
          <p:nvPr/>
        </p:nvSpPr>
        <p:spPr>
          <a:xfrm>
            <a:off x="10153650" y="704850"/>
            <a:ext cx="1428750" cy="228600"/>
          </a:xfrm>
          <a:prstGeom prst="roundRect">
            <a:avLst>
              <a:gd name="adj" fmla="val 16667"/>
            </a:avLst>
          </a:prstGeom>
          <a:noFill/>
          <a:ln w="14288">
            <a:solidFill>
              <a:srgbClr val="E9C46A"/>
            </a:solidFill>
            <a:prstDash val="dash"/>
          </a:ln>
        </p:spPr>
      </p:sp>
      <p:sp>
        <p:nvSpPr>
          <p:cNvPr id="16" name="Text 14"/>
          <p:cNvSpPr/>
          <p:nvPr/>
        </p:nvSpPr>
        <p:spPr>
          <a:xfrm>
            <a:off x="9544050" y="747289"/>
            <a:ext cx="2647950" cy="137160"/>
          </a:xfrm>
          <a:prstGeom prst="rect">
            <a:avLst/>
          </a:prstGeom>
          <a:noFill/>
          <a:ln/>
        </p:spPr>
        <p:txBody>
          <a:bodyPr wrap="none" lIns="0" tIns="0" rIns="0" bIns="0" rtlCol="0" anchor="t"/>
          <a:lstStyle/>
          <a:p>
            <a:pPr algn="ctr" indent="0" marL="0">
              <a:buNone/>
            </a:pPr>
            <a:r>
              <a:rPr lang="en-US" sz="900" b="1" dirty="0">
                <a:solidFill>
                  <a:srgbClr val="E9C46A"/>
                </a:solidFill>
                <a:latin typeface="Microsoft YaHei" pitchFamily="34" charset="0"/>
                <a:ea typeface="Microsoft YaHei" pitchFamily="34" charset="-122"/>
                <a:cs typeface="Microsoft YaHei" pitchFamily="34" charset="-120"/>
              </a:rPr>
              <a:t>例题 · 数字为虚构</a:t>
            </a:r>
            <a:endParaRPr lang="en-US" sz="900" dirty="0">
              <a:latin typeface="Microsoft YaHei" pitchFamily="34" charset="0"/>
              <a:ea typeface="Microsoft YaHei" pitchFamily="34" charset="-122"/>
              <a:cs typeface="Microsoft YaHei" pitchFamily="34" charset="-120"/>
            </a:endParaRPr>
          </a:p>
        </p:txBody>
      </p:sp>
      <p:sp>
        <p:nvSpPr>
          <p:cNvPr id="17" name="Text 15"/>
          <p:cNvSpPr/>
          <p:nvPr/>
        </p:nvSpPr>
        <p:spPr>
          <a:xfrm>
            <a:off x="609600" y="1894467"/>
            <a:ext cx="11582400" cy="297180"/>
          </a:xfrm>
          <a:prstGeom prst="rect">
            <a:avLst/>
          </a:prstGeom>
          <a:noFill/>
          <a:ln/>
        </p:spPr>
        <p:txBody>
          <a:bodyPr wrap="none" lIns="0" tIns="0" rIns="0" bIns="0" rtlCol="0" anchor="t"/>
          <a:lstStyle/>
          <a:p>
            <a:pPr algn="l" indent="0" marL="0">
              <a:buNone/>
            </a:pPr>
            <a:r>
              <a:rPr lang="en-US" sz="1950" dirty="0">
                <a:solidFill>
                  <a:srgbClr val="A9BCAF"/>
                </a:solidFill>
                <a:latin typeface="Times New Roman" pitchFamily="34" charset="0"/>
                <a:ea typeface="SimSun" pitchFamily="34" charset="-122"/>
                <a:cs typeface="Times New Roman" pitchFamily="34" charset="-120"/>
              </a:rPr>
              <a:t>1.</a:t>
            </a:r>
            <a:endParaRPr lang="en-US" sz="1950" dirty="0">
              <a:latin typeface="Times New Roman" pitchFamily="34" charset="0"/>
              <a:ea typeface="SimSun" pitchFamily="34" charset="-122"/>
              <a:cs typeface="Times New Roman" pitchFamily="34" charset="-120"/>
            </a:endParaRPr>
          </a:p>
        </p:txBody>
      </p:sp>
      <p:sp>
        <p:nvSpPr>
          <p:cNvPr id="18" name="Text 16"/>
          <p:cNvSpPr/>
          <p:nvPr/>
        </p:nvSpPr>
        <p:spPr>
          <a:xfrm>
            <a:off x="0" y="1876727"/>
            <a:ext cx="3238500" cy="342900"/>
          </a:xfrm>
          <a:prstGeom prst="rect">
            <a:avLst/>
          </a:prstGeom>
          <a:noFill/>
          <a:ln/>
        </p:spPr>
        <p:txBody>
          <a:bodyPr wrap="none" lIns="0" tIns="0" rIns="0" bIns="0" rtlCol="0" anchor="t"/>
          <a:lstStyle/>
          <a:p>
            <a:pPr algn="r" indent="0" marL="0">
              <a:buNone/>
            </a:pPr>
            <a:r>
              <a:rPr lang="en-US" sz="2250" dirty="0">
                <a:solidFill>
                  <a:srgbClr val="EFF3EC"/>
                </a:solidFill>
                <a:latin typeface="Times New Roman" pitchFamily="34" charset="0"/>
                <a:ea typeface="SimSun" pitchFamily="34" charset="-122"/>
                <a:cs typeface="Times New Roman" pitchFamily="34" charset="-120"/>
              </a:rPr>
              <a:t>收入额</a:t>
            </a:r>
            <a:endParaRPr lang="en-US" sz="2250" dirty="0">
              <a:latin typeface="Times New Roman" pitchFamily="34" charset="0"/>
              <a:ea typeface="SimSun" pitchFamily="34" charset="-122"/>
              <a:cs typeface="Times New Roman" pitchFamily="34" charset="-120"/>
            </a:endParaRPr>
          </a:p>
        </p:txBody>
      </p:sp>
      <p:sp>
        <p:nvSpPr>
          <p:cNvPr id="19" name="Text 17"/>
          <p:cNvSpPr/>
          <p:nvPr/>
        </p:nvSpPr>
        <p:spPr>
          <a:xfrm>
            <a:off x="0" y="1876727"/>
            <a:ext cx="7086600" cy="342900"/>
          </a:xfrm>
          <a:prstGeom prst="rect">
            <a:avLst/>
          </a:prstGeom>
          <a:noFill/>
          <a:ln/>
        </p:spPr>
        <p:txBody>
          <a:bodyPr wrap="none" lIns="0" tIns="0" rIns="0" bIns="0" rtlCol="0" anchor="t"/>
          <a:lstStyle/>
          <a:p>
            <a:pPr algn="ctr" indent="0" marL="0">
              <a:buNone/>
            </a:pPr>
            <a:r>
              <a:rPr lang="en-US" sz="2250" dirty="0">
                <a:solidFill>
                  <a:srgbClr val="A9BCAF"/>
                </a:solidFill>
                <a:latin typeface="Times New Roman" pitchFamily="34" charset="0"/>
                <a:ea typeface="SimSun" pitchFamily="34" charset="-122"/>
                <a:cs typeface="Times New Roman" pitchFamily="34" charset="-120"/>
              </a:rPr>
              <a:t>＝</a:t>
            </a:r>
            <a:endParaRPr lang="en-US" sz="2250" dirty="0">
              <a:latin typeface="Times New Roman" pitchFamily="34" charset="0"/>
              <a:ea typeface="SimSun" pitchFamily="34" charset="-122"/>
              <a:cs typeface="Times New Roman" pitchFamily="34" charset="-120"/>
            </a:endParaRPr>
          </a:p>
        </p:txBody>
      </p:sp>
      <p:sp>
        <p:nvSpPr>
          <p:cNvPr id="20" name="Text 18"/>
          <p:cNvSpPr/>
          <p:nvPr/>
        </p:nvSpPr>
        <p:spPr>
          <a:xfrm>
            <a:off x="3810000" y="1876727"/>
            <a:ext cx="8382000" cy="342900"/>
          </a:xfrm>
          <a:prstGeom prst="rect">
            <a:avLst/>
          </a:prstGeom>
          <a:noFill/>
          <a:ln/>
        </p:spPr>
        <p:txBody>
          <a:bodyPr wrap="none" lIns="0" tIns="0" rIns="0" bIns="0" rtlCol="0" anchor="t"/>
          <a:lstStyle/>
          <a:p>
            <a:pPr algn="l" indent="0" marL="0">
              <a:buNone/>
            </a:pPr>
            <a:r>
              <a:rPr lang="en-US" sz="2250" dirty="0">
                <a:solidFill>
                  <a:srgbClr val="EFF3EC"/>
                </a:solidFill>
                <a:latin typeface="Times New Roman" pitchFamily="34" charset="0"/>
                <a:ea typeface="SimSun" pitchFamily="34" charset="-122"/>
                <a:cs typeface="Times New Roman" pitchFamily="34" charset="-120"/>
              </a:rPr>
              <a:t>180000 + 10000 × 80%</a:t>
            </a:r>
            <a:endParaRPr lang="en-US" sz="2250" dirty="0">
              <a:latin typeface="Times New Roman" pitchFamily="34" charset="0"/>
              <a:ea typeface="SimSun" pitchFamily="34" charset="-122"/>
              <a:cs typeface="Times New Roman" pitchFamily="34" charset="-120"/>
            </a:endParaRPr>
          </a:p>
        </p:txBody>
      </p:sp>
      <p:sp>
        <p:nvSpPr>
          <p:cNvPr id="21" name="Text 19"/>
          <p:cNvSpPr/>
          <p:nvPr/>
        </p:nvSpPr>
        <p:spPr>
          <a:xfrm>
            <a:off x="4762500" y="1876727"/>
            <a:ext cx="7429500" cy="342900"/>
          </a:xfrm>
          <a:prstGeom prst="rect">
            <a:avLst/>
          </a:prstGeom>
          <a:noFill/>
          <a:ln/>
        </p:spPr>
        <p:txBody>
          <a:bodyPr wrap="none" lIns="0" tIns="0" rIns="0" bIns="0" rtlCol="0" anchor="t"/>
          <a:lstStyle/>
          <a:p>
            <a:pPr algn="ctr" indent="0" marL="0">
              <a:buNone/>
            </a:pPr>
            <a:r>
              <a:rPr lang="en-US" sz="2250" dirty="0">
                <a:solidFill>
                  <a:srgbClr val="A9BCAF"/>
                </a:solidFill>
                <a:latin typeface="Times New Roman" pitchFamily="34" charset="0"/>
                <a:ea typeface="SimSun" pitchFamily="34" charset="-122"/>
                <a:cs typeface="Times New Roman" pitchFamily="34" charset="-120"/>
              </a:rPr>
              <a:t>＝</a:t>
            </a:r>
            <a:endParaRPr lang="en-US" sz="2250" dirty="0">
              <a:latin typeface="Times New Roman" pitchFamily="34" charset="0"/>
              <a:ea typeface="SimSun" pitchFamily="34" charset="-122"/>
              <a:cs typeface="Times New Roman" pitchFamily="34" charset="-120"/>
            </a:endParaRPr>
          </a:p>
        </p:txBody>
      </p:sp>
      <p:sp>
        <p:nvSpPr>
          <p:cNvPr id="22" name="Text 20"/>
          <p:cNvSpPr/>
          <p:nvPr/>
        </p:nvSpPr>
        <p:spPr>
          <a:xfrm>
            <a:off x="8763000" y="1876727"/>
            <a:ext cx="3429000" cy="342900"/>
          </a:xfrm>
          <a:prstGeom prst="rect">
            <a:avLst/>
          </a:prstGeom>
          <a:noFill/>
          <a:ln/>
        </p:spPr>
        <p:txBody>
          <a:bodyPr wrap="none" lIns="0" tIns="0" rIns="0" bIns="0" rtlCol="0" anchor="t"/>
          <a:lstStyle/>
          <a:p>
            <a:pPr algn="l" indent="0" marL="0">
              <a:buNone/>
            </a:pPr>
            <a:r>
              <a:rPr lang="en-US" sz="2250" dirty="0">
                <a:solidFill>
                  <a:srgbClr val="EFF3EC"/>
                </a:solidFill>
                <a:latin typeface="Times New Roman" pitchFamily="34" charset="0"/>
                <a:ea typeface="SimSun" pitchFamily="34" charset="-122"/>
                <a:cs typeface="Times New Roman" pitchFamily="34" charset="-120"/>
              </a:rPr>
              <a:t>188000</a:t>
            </a:r>
            <a:endParaRPr lang="en-US" sz="2250" dirty="0">
              <a:latin typeface="Times New Roman" pitchFamily="34" charset="0"/>
              <a:ea typeface="SimSun" pitchFamily="34" charset="-122"/>
              <a:cs typeface="Times New Roman" pitchFamily="34" charset="-120"/>
            </a:endParaRPr>
          </a:p>
        </p:txBody>
      </p:sp>
      <p:sp>
        <p:nvSpPr>
          <p:cNvPr id="23" name="Text 21"/>
          <p:cNvSpPr/>
          <p:nvPr/>
        </p:nvSpPr>
        <p:spPr>
          <a:xfrm>
            <a:off x="609600" y="2580267"/>
            <a:ext cx="11582400" cy="297180"/>
          </a:xfrm>
          <a:prstGeom prst="rect">
            <a:avLst/>
          </a:prstGeom>
          <a:noFill/>
          <a:ln/>
        </p:spPr>
        <p:txBody>
          <a:bodyPr wrap="none" lIns="0" tIns="0" rIns="0" bIns="0" rtlCol="0" anchor="t"/>
          <a:lstStyle/>
          <a:p>
            <a:pPr algn="l" indent="0" marL="0">
              <a:buNone/>
            </a:pPr>
            <a:r>
              <a:rPr lang="en-US" sz="1950" dirty="0">
                <a:solidFill>
                  <a:srgbClr val="A9BCAF"/>
                </a:solidFill>
                <a:latin typeface="Times New Roman" pitchFamily="34" charset="0"/>
                <a:ea typeface="SimSun" pitchFamily="34" charset="-122"/>
                <a:cs typeface="Times New Roman" pitchFamily="34" charset="-120"/>
              </a:rPr>
              <a:t>2.</a:t>
            </a:r>
            <a:endParaRPr lang="en-US" sz="1950" dirty="0">
              <a:latin typeface="Times New Roman" pitchFamily="34" charset="0"/>
              <a:ea typeface="SimSun" pitchFamily="34" charset="-122"/>
              <a:cs typeface="Times New Roman" pitchFamily="34" charset="-120"/>
            </a:endParaRPr>
          </a:p>
        </p:txBody>
      </p:sp>
      <p:sp>
        <p:nvSpPr>
          <p:cNvPr id="24" name="Text 22"/>
          <p:cNvSpPr/>
          <p:nvPr/>
        </p:nvSpPr>
        <p:spPr>
          <a:xfrm>
            <a:off x="0" y="2562527"/>
            <a:ext cx="3238500" cy="342900"/>
          </a:xfrm>
          <a:prstGeom prst="rect">
            <a:avLst/>
          </a:prstGeom>
          <a:noFill/>
          <a:ln/>
        </p:spPr>
        <p:txBody>
          <a:bodyPr wrap="none" lIns="0" tIns="0" rIns="0" bIns="0" rtlCol="0" anchor="t"/>
          <a:lstStyle/>
          <a:p>
            <a:pPr algn="r" indent="0" marL="0">
              <a:buNone/>
            </a:pPr>
            <a:r>
              <a:rPr lang="en-US" sz="2250" dirty="0">
                <a:solidFill>
                  <a:srgbClr val="EFF3EC"/>
                </a:solidFill>
                <a:latin typeface="Times New Roman" pitchFamily="34" charset="0"/>
                <a:ea typeface="SimSun" pitchFamily="34" charset="-122"/>
                <a:cs typeface="Times New Roman" pitchFamily="34" charset="-120"/>
              </a:rPr>
              <a:t>扣除</a:t>
            </a:r>
            <a:endParaRPr lang="en-US" sz="2250" dirty="0">
              <a:latin typeface="Times New Roman" pitchFamily="34" charset="0"/>
              <a:ea typeface="SimSun" pitchFamily="34" charset="-122"/>
              <a:cs typeface="Times New Roman" pitchFamily="34" charset="-120"/>
            </a:endParaRPr>
          </a:p>
        </p:txBody>
      </p:sp>
      <p:sp>
        <p:nvSpPr>
          <p:cNvPr id="25" name="Text 23"/>
          <p:cNvSpPr/>
          <p:nvPr/>
        </p:nvSpPr>
        <p:spPr>
          <a:xfrm>
            <a:off x="0" y="2562527"/>
            <a:ext cx="7086600" cy="342900"/>
          </a:xfrm>
          <a:prstGeom prst="rect">
            <a:avLst/>
          </a:prstGeom>
          <a:noFill/>
          <a:ln/>
        </p:spPr>
        <p:txBody>
          <a:bodyPr wrap="none" lIns="0" tIns="0" rIns="0" bIns="0" rtlCol="0" anchor="t"/>
          <a:lstStyle/>
          <a:p>
            <a:pPr algn="ctr" indent="0" marL="0">
              <a:buNone/>
            </a:pPr>
            <a:r>
              <a:rPr lang="en-US" sz="2250" dirty="0">
                <a:solidFill>
                  <a:srgbClr val="A9BCAF"/>
                </a:solidFill>
                <a:latin typeface="Times New Roman" pitchFamily="34" charset="0"/>
                <a:ea typeface="SimSun" pitchFamily="34" charset="-122"/>
                <a:cs typeface="Times New Roman" pitchFamily="34" charset="-120"/>
              </a:rPr>
              <a:t>＝</a:t>
            </a:r>
            <a:endParaRPr lang="en-US" sz="2250" dirty="0">
              <a:latin typeface="Times New Roman" pitchFamily="34" charset="0"/>
              <a:ea typeface="SimSun" pitchFamily="34" charset="-122"/>
              <a:cs typeface="Times New Roman" pitchFamily="34" charset="-120"/>
            </a:endParaRPr>
          </a:p>
        </p:txBody>
      </p:sp>
      <p:sp>
        <p:nvSpPr>
          <p:cNvPr id="26" name="Text 24"/>
          <p:cNvSpPr/>
          <p:nvPr/>
        </p:nvSpPr>
        <p:spPr>
          <a:xfrm>
            <a:off x="3810000" y="2562527"/>
            <a:ext cx="8382000" cy="342900"/>
          </a:xfrm>
          <a:prstGeom prst="rect">
            <a:avLst/>
          </a:prstGeom>
          <a:noFill/>
          <a:ln/>
        </p:spPr>
        <p:txBody>
          <a:bodyPr wrap="none" lIns="0" tIns="0" rIns="0" bIns="0" rtlCol="0" anchor="t"/>
          <a:lstStyle/>
          <a:p>
            <a:pPr algn="l" indent="0" marL="0">
              <a:buNone/>
            </a:pPr>
            <a:r>
              <a:rPr lang="en-US" sz="2250" dirty="0">
                <a:solidFill>
                  <a:srgbClr val="EFF3EC"/>
                </a:solidFill>
                <a:latin typeface="Times New Roman" pitchFamily="34" charset="0"/>
                <a:ea typeface="SimSun" pitchFamily="34" charset="-122"/>
                <a:cs typeface="Times New Roman" pitchFamily="34" charset="-120"/>
              </a:rPr>
              <a:t>60000 + 32400 + 36000</a:t>
            </a:r>
            <a:endParaRPr lang="en-US" sz="2250" dirty="0">
              <a:latin typeface="Times New Roman" pitchFamily="34" charset="0"/>
              <a:ea typeface="SimSun" pitchFamily="34" charset="-122"/>
              <a:cs typeface="Times New Roman" pitchFamily="34" charset="-120"/>
            </a:endParaRPr>
          </a:p>
        </p:txBody>
      </p:sp>
      <p:sp>
        <p:nvSpPr>
          <p:cNvPr id="27" name="Text 25"/>
          <p:cNvSpPr/>
          <p:nvPr/>
        </p:nvSpPr>
        <p:spPr>
          <a:xfrm>
            <a:off x="4762500" y="2562527"/>
            <a:ext cx="7429500" cy="342900"/>
          </a:xfrm>
          <a:prstGeom prst="rect">
            <a:avLst/>
          </a:prstGeom>
          <a:noFill/>
          <a:ln/>
        </p:spPr>
        <p:txBody>
          <a:bodyPr wrap="none" lIns="0" tIns="0" rIns="0" bIns="0" rtlCol="0" anchor="t"/>
          <a:lstStyle/>
          <a:p>
            <a:pPr algn="ctr" indent="0" marL="0">
              <a:buNone/>
            </a:pPr>
            <a:r>
              <a:rPr lang="en-US" sz="2250" dirty="0">
                <a:solidFill>
                  <a:srgbClr val="A9BCAF"/>
                </a:solidFill>
                <a:latin typeface="Times New Roman" pitchFamily="34" charset="0"/>
                <a:ea typeface="SimSun" pitchFamily="34" charset="-122"/>
                <a:cs typeface="Times New Roman" pitchFamily="34" charset="-120"/>
              </a:rPr>
              <a:t>＝</a:t>
            </a:r>
            <a:endParaRPr lang="en-US" sz="2250" dirty="0">
              <a:latin typeface="Times New Roman" pitchFamily="34" charset="0"/>
              <a:ea typeface="SimSun" pitchFamily="34" charset="-122"/>
              <a:cs typeface="Times New Roman" pitchFamily="34" charset="-120"/>
            </a:endParaRPr>
          </a:p>
        </p:txBody>
      </p:sp>
      <p:sp>
        <p:nvSpPr>
          <p:cNvPr id="28" name="Text 26"/>
          <p:cNvSpPr/>
          <p:nvPr/>
        </p:nvSpPr>
        <p:spPr>
          <a:xfrm>
            <a:off x="8763000" y="2562527"/>
            <a:ext cx="3429000" cy="342900"/>
          </a:xfrm>
          <a:prstGeom prst="rect">
            <a:avLst/>
          </a:prstGeom>
          <a:noFill/>
          <a:ln/>
        </p:spPr>
        <p:txBody>
          <a:bodyPr wrap="none" lIns="0" tIns="0" rIns="0" bIns="0" rtlCol="0" anchor="t"/>
          <a:lstStyle/>
          <a:p>
            <a:pPr algn="l" indent="0" marL="0">
              <a:buNone/>
            </a:pPr>
            <a:r>
              <a:rPr lang="en-US" sz="2250" dirty="0">
                <a:solidFill>
                  <a:srgbClr val="EFF3EC"/>
                </a:solidFill>
                <a:latin typeface="Times New Roman" pitchFamily="34" charset="0"/>
                <a:ea typeface="SimSun" pitchFamily="34" charset="-122"/>
                <a:cs typeface="Times New Roman" pitchFamily="34" charset="-120"/>
              </a:rPr>
              <a:t>128400</a:t>
            </a:r>
            <a:endParaRPr lang="en-US" sz="2250" dirty="0">
              <a:latin typeface="Times New Roman" pitchFamily="34" charset="0"/>
              <a:ea typeface="SimSun" pitchFamily="34" charset="-122"/>
              <a:cs typeface="Times New Roman" pitchFamily="34" charset="-120"/>
            </a:endParaRPr>
          </a:p>
        </p:txBody>
      </p:sp>
      <p:sp>
        <p:nvSpPr>
          <p:cNvPr id="29" name="Text 27"/>
          <p:cNvSpPr/>
          <p:nvPr/>
        </p:nvSpPr>
        <p:spPr>
          <a:xfrm>
            <a:off x="609600" y="3266067"/>
            <a:ext cx="11582400" cy="297180"/>
          </a:xfrm>
          <a:prstGeom prst="rect">
            <a:avLst/>
          </a:prstGeom>
          <a:noFill/>
          <a:ln/>
        </p:spPr>
        <p:txBody>
          <a:bodyPr wrap="none" lIns="0" tIns="0" rIns="0" bIns="0" rtlCol="0" anchor="t"/>
          <a:lstStyle/>
          <a:p>
            <a:pPr algn="l" indent="0" marL="0">
              <a:buNone/>
            </a:pPr>
            <a:r>
              <a:rPr lang="en-US" sz="1950" dirty="0">
                <a:solidFill>
                  <a:srgbClr val="A9BCAF"/>
                </a:solidFill>
                <a:latin typeface="Times New Roman" pitchFamily="34" charset="0"/>
                <a:ea typeface="SimSun" pitchFamily="34" charset="-122"/>
                <a:cs typeface="Times New Roman" pitchFamily="34" charset="-120"/>
              </a:rPr>
              <a:t>3.</a:t>
            </a:r>
            <a:endParaRPr lang="en-US" sz="1950" dirty="0">
              <a:latin typeface="Times New Roman" pitchFamily="34" charset="0"/>
              <a:ea typeface="SimSun" pitchFamily="34" charset="-122"/>
              <a:cs typeface="Times New Roman" pitchFamily="34" charset="-120"/>
            </a:endParaRPr>
          </a:p>
        </p:txBody>
      </p:sp>
      <p:sp>
        <p:nvSpPr>
          <p:cNvPr id="30" name="Text 28"/>
          <p:cNvSpPr/>
          <p:nvPr/>
        </p:nvSpPr>
        <p:spPr>
          <a:xfrm>
            <a:off x="0" y="3248327"/>
            <a:ext cx="3238500" cy="342900"/>
          </a:xfrm>
          <a:prstGeom prst="rect">
            <a:avLst/>
          </a:prstGeom>
          <a:noFill/>
          <a:ln/>
        </p:spPr>
        <p:txBody>
          <a:bodyPr wrap="none" lIns="0" tIns="0" rIns="0" bIns="0" rtlCol="0" anchor="t"/>
          <a:lstStyle/>
          <a:p>
            <a:pPr algn="r" indent="0" marL="0">
              <a:buNone/>
            </a:pPr>
            <a:r>
              <a:rPr lang="en-US" sz="2250" dirty="0">
                <a:solidFill>
                  <a:srgbClr val="EFF3EC"/>
                </a:solidFill>
                <a:latin typeface="Times New Roman" pitchFamily="34" charset="0"/>
                <a:ea typeface="SimSun" pitchFamily="34" charset="-122"/>
                <a:cs typeface="Times New Roman" pitchFamily="34" charset="-120"/>
              </a:rPr>
              <a:t>应纳税所得额</a:t>
            </a:r>
            <a:endParaRPr lang="en-US" sz="2250" dirty="0">
              <a:latin typeface="Times New Roman" pitchFamily="34" charset="0"/>
              <a:ea typeface="SimSun" pitchFamily="34" charset="-122"/>
              <a:cs typeface="Times New Roman" pitchFamily="34" charset="-120"/>
            </a:endParaRPr>
          </a:p>
        </p:txBody>
      </p:sp>
      <p:sp>
        <p:nvSpPr>
          <p:cNvPr id="31" name="Text 29"/>
          <p:cNvSpPr/>
          <p:nvPr/>
        </p:nvSpPr>
        <p:spPr>
          <a:xfrm>
            <a:off x="0" y="3248327"/>
            <a:ext cx="7086600" cy="342900"/>
          </a:xfrm>
          <a:prstGeom prst="rect">
            <a:avLst/>
          </a:prstGeom>
          <a:noFill/>
          <a:ln/>
        </p:spPr>
        <p:txBody>
          <a:bodyPr wrap="none" lIns="0" tIns="0" rIns="0" bIns="0" rtlCol="0" anchor="t"/>
          <a:lstStyle/>
          <a:p>
            <a:pPr algn="ctr" indent="0" marL="0">
              <a:buNone/>
            </a:pPr>
            <a:r>
              <a:rPr lang="en-US" sz="2250" dirty="0">
                <a:solidFill>
                  <a:srgbClr val="A9BCAF"/>
                </a:solidFill>
                <a:latin typeface="Times New Roman" pitchFamily="34" charset="0"/>
                <a:ea typeface="SimSun" pitchFamily="34" charset="-122"/>
                <a:cs typeface="Times New Roman" pitchFamily="34" charset="-120"/>
              </a:rPr>
              <a:t>＝</a:t>
            </a:r>
            <a:endParaRPr lang="en-US" sz="2250" dirty="0">
              <a:latin typeface="Times New Roman" pitchFamily="34" charset="0"/>
              <a:ea typeface="SimSun" pitchFamily="34" charset="-122"/>
              <a:cs typeface="Times New Roman" pitchFamily="34" charset="-120"/>
            </a:endParaRPr>
          </a:p>
        </p:txBody>
      </p:sp>
      <p:sp>
        <p:nvSpPr>
          <p:cNvPr id="32" name="Text 30"/>
          <p:cNvSpPr/>
          <p:nvPr/>
        </p:nvSpPr>
        <p:spPr>
          <a:xfrm>
            <a:off x="3810000" y="3248327"/>
            <a:ext cx="8382000" cy="342900"/>
          </a:xfrm>
          <a:prstGeom prst="rect">
            <a:avLst/>
          </a:prstGeom>
          <a:noFill/>
          <a:ln/>
        </p:spPr>
        <p:txBody>
          <a:bodyPr wrap="none" lIns="0" tIns="0" rIns="0" bIns="0" rtlCol="0" anchor="t"/>
          <a:lstStyle/>
          <a:p>
            <a:pPr algn="l" indent="0" marL="0">
              <a:buNone/>
            </a:pPr>
            <a:r>
              <a:rPr lang="en-US" sz="2250" dirty="0">
                <a:solidFill>
                  <a:srgbClr val="EFF3EC"/>
                </a:solidFill>
                <a:latin typeface="Times New Roman" pitchFamily="34" charset="0"/>
                <a:ea typeface="SimSun" pitchFamily="34" charset="-122"/>
                <a:cs typeface="Times New Roman" pitchFamily="34" charset="-120"/>
              </a:rPr>
              <a:t>188000 − 128400</a:t>
            </a:r>
            <a:endParaRPr lang="en-US" sz="2250" dirty="0">
              <a:latin typeface="Times New Roman" pitchFamily="34" charset="0"/>
              <a:ea typeface="SimSun" pitchFamily="34" charset="-122"/>
              <a:cs typeface="Times New Roman" pitchFamily="34" charset="-120"/>
            </a:endParaRPr>
          </a:p>
        </p:txBody>
      </p:sp>
      <p:sp>
        <p:nvSpPr>
          <p:cNvPr id="33" name="Text 31"/>
          <p:cNvSpPr/>
          <p:nvPr/>
        </p:nvSpPr>
        <p:spPr>
          <a:xfrm>
            <a:off x="4762500" y="3248327"/>
            <a:ext cx="7429500" cy="342900"/>
          </a:xfrm>
          <a:prstGeom prst="rect">
            <a:avLst/>
          </a:prstGeom>
          <a:noFill/>
          <a:ln/>
        </p:spPr>
        <p:txBody>
          <a:bodyPr wrap="none" lIns="0" tIns="0" rIns="0" bIns="0" rtlCol="0" anchor="t"/>
          <a:lstStyle/>
          <a:p>
            <a:pPr algn="ctr" indent="0" marL="0">
              <a:buNone/>
            </a:pPr>
            <a:r>
              <a:rPr lang="en-US" sz="2250" dirty="0">
                <a:solidFill>
                  <a:srgbClr val="A9BCAF"/>
                </a:solidFill>
                <a:latin typeface="Times New Roman" pitchFamily="34" charset="0"/>
                <a:ea typeface="SimSun" pitchFamily="34" charset="-122"/>
                <a:cs typeface="Times New Roman" pitchFamily="34" charset="-120"/>
              </a:rPr>
              <a:t>＝</a:t>
            </a:r>
            <a:endParaRPr lang="en-US" sz="2250" dirty="0">
              <a:latin typeface="Times New Roman" pitchFamily="34" charset="0"/>
              <a:ea typeface="SimSun" pitchFamily="34" charset="-122"/>
              <a:cs typeface="Times New Roman" pitchFamily="34" charset="-120"/>
            </a:endParaRPr>
          </a:p>
        </p:txBody>
      </p:sp>
      <p:sp>
        <p:nvSpPr>
          <p:cNvPr id="34" name="Text 32"/>
          <p:cNvSpPr/>
          <p:nvPr/>
        </p:nvSpPr>
        <p:spPr>
          <a:xfrm>
            <a:off x="8763000" y="3248327"/>
            <a:ext cx="3429000" cy="342900"/>
          </a:xfrm>
          <a:prstGeom prst="rect">
            <a:avLst/>
          </a:prstGeom>
          <a:noFill/>
          <a:ln/>
        </p:spPr>
        <p:txBody>
          <a:bodyPr wrap="none" lIns="0" tIns="0" rIns="0" bIns="0" rtlCol="0" anchor="t"/>
          <a:lstStyle/>
          <a:p>
            <a:pPr algn="l" indent="0" marL="0">
              <a:buNone/>
            </a:pPr>
            <a:r>
              <a:rPr lang="en-US" sz="2250" dirty="0">
                <a:solidFill>
                  <a:srgbClr val="EFF3EC"/>
                </a:solidFill>
                <a:latin typeface="Times New Roman" pitchFamily="34" charset="0"/>
                <a:ea typeface="SimSun" pitchFamily="34" charset="-122"/>
                <a:cs typeface="Times New Roman" pitchFamily="34" charset="-120"/>
              </a:rPr>
              <a:t>59600</a:t>
            </a:r>
            <a:endParaRPr lang="en-US" sz="2250" dirty="0">
              <a:latin typeface="Times New Roman" pitchFamily="34" charset="0"/>
              <a:ea typeface="SimSun" pitchFamily="34" charset="-122"/>
              <a:cs typeface="Times New Roman" pitchFamily="34" charset="-120"/>
            </a:endParaRPr>
          </a:p>
        </p:txBody>
      </p:sp>
      <p:sp>
        <p:nvSpPr>
          <p:cNvPr id="35" name="Text 33"/>
          <p:cNvSpPr/>
          <p:nvPr/>
        </p:nvSpPr>
        <p:spPr>
          <a:xfrm>
            <a:off x="609600" y="3951867"/>
            <a:ext cx="11582400" cy="297180"/>
          </a:xfrm>
          <a:prstGeom prst="rect">
            <a:avLst/>
          </a:prstGeom>
          <a:noFill/>
          <a:ln/>
        </p:spPr>
        <p:txBody>
          <a:bodyPr wrap="none" lIns="0" tIns="0" rIns="0" bIns="0" rtlCol="0" anchor="t"/>
          <a:lstStyle/>
          <a:p>
            <a:pPr algn="l" indent="0" marL="0">
              <a:buNone/>
            </a:pPr>
            <a:r>
              <a:rPr lang="en-US" sz="1950" dirty="0">
                <a:solidFill>
                  <a:srgbClr val="A9BCAF"/>
                </a:solidFill>
                <a:latin typeface="Times New Roman" pitchFamily="34" charset="0"/>
                <a:ea typeface="SimSun" pitchFamily="34" charset="-122"/>
                <a:cs typeface="Times New Roman" pitchFamily="34" charset="-120"/>
              </a:rPr>
              <a:t>4.</a:t>
            </a:r>
            <a:endParaRPr lang="en-US" sz="1950" dirty="0">
              <a:latin typeface="Times New Roman" pitchFamily="34" charset="0"/>
              <a:ea typeface="SimSun" pitchFamily="34" charset="-122"/>
              <a:cs typeface="Times New Roman" pitchFamily="34" charset="-120"/>
            </a:endParaRPr>
          </a:p>
        </p:txBody>
      </p:sp>
      <p:sp>
        <p:nvSpPr>
          <p:cNvPr id="36" name="Text 34"/>
          <p:cNvSpPr/>
          <p:nvPr/>
        </p:nvSpPr>
        <p:spPr>
          <a:xfrm>
            <a:off x="0" y="3934127"/>
            <a:ext cx="3238500" cy="342900"/>
          </a:xfrm>
          <a:prstGeom prst="rect">
            <a:avLst/>
          </a:prstGeom>
          <a:noFill/>
          <a:ln/>
        </p:spPr>
        <p:txBody>
          <a:bodyPr wrap="none" lIns="0" tIns="0" rIns="0" bIns="0" rtlCol="0" anchor="t"/>
          <a:lstStyle/>
          <a:p>
            <a:pPr algn="r" indent="0" marL="0">
              <a:buNone/>
            </a:pPr>
            <a:r>
              <a:rPr lang="en-US" sz="2250" dirty="0">
                <a:solidFill>
                  <a:srgbClr val="EFF3EC"/>
                </a:solidFill>
                <a:latin typeface="Times New Roman" pitchFamily="34" charset="0"/>
                <a:ea typeface="SimSun" pitchFamily="34" charset="-122"/>
                <a:cs typeface="Times New Roman" pitchFamily="34" charset="-120"/>
              </a:rPr>
              <a:t>应纳税额</a:t>
            </a:r>
            <a:endParaRPr lang="en-US" sz="2250" dirty="0">
              <a:latin typeface="Times New Roman" pitchFamily="34" charset="0"/>
              <a:ea typeface="SimSun" pitchFamily="34" charset="-122"/>
              <a:cs typeface="Times New Roman" pitchFamily="34" charset="-120"/>
            </a:endParaRPr>
          </a:p>
        </p:txBody>
      </p:sp>
      <p:sp>
        <p:nvSpPr>
          <p:cNvPr id="37" name="Text 35"/>
          <p:cNvSpPr/>
          <p:nvPr/>
        </p:nvSpPr>
        <p:spPr>
          <a:xfrm>
            <a:off x="0" y="3934127"/>
            <a:ext cx="7086600" cy="342900"/>
          </a:xfrm>
          <a:prstGeom prst="rect">
            <a:avLst/>
          </a:prstGeom>
          <a:noFill/>
          <a:ln/>
        </p:spPr>
        <p:txBody>
          <a:bodyPr wrap="none" lIns="0" tIns="0" rIns="0" bIns="0" rtlCol="0" anchor="t"/>
          <a:lstStyle/>
          <a:p>
            <a:pPr algn="ctr" indent="0" marL="0">
              <a:buNone/>
            </a:pPr>
            <a:r>
              <a:rPr lang="en-US" sz="2250" dirty="0">
                <a:solidFill>
                  <a:srgbClr val="A9BCAF"/>
                </a:solidFill>
                <a:latin typeface="Times New Roman" pitchFamily="34" charset="0"/>
                <a:ea typeface="SimSun" pitchFamily="34" charset="-122"/>
                <a:cs typeface="Times New Roman" pitchFamily="34" charset="-120"/>
              </a:rPr>
              <a:t>＝</a:t>
            </a:r>
            <a:endParaRPr lang="en-US" sz="2250" dirty="0">
              <a:latin typeface="Times New Roman" pitchFamily="34" charset="0"/>
              <a:ea typeface="SimSun" pitchFamily="34" charset="-122"/>
              <a:cs typeface="Times New Roman" pitchFamily="34" charset="-120"/>
            </a:endParaRPr>
          </a:p>
        </p:txBody>
      </p:sp>
      <p:sp>
        <p:nvSpPr>
          <p:cNvPr id="38" name="Text 36"/>
          <p:cNvSpPr/>
          <p:nvPr/>
        </p:nvSpPr>
        <p:spPr>
          <a:xfrm>
            <a:off x="3810000" y="3934127"/>
            <a:ext cx="8382000" cy="342900"/>
          </a:xfrm>
          <a:prstGeom prst="rect">
            <a:avLst/>
          </a:prstGeom>
          <a:noFill/>
          <a:ln/>
        </p:spPr>
        <p:txBody>
          <a:bodyPr wrap="none" lIns="0" tIns="0" rIns="0" bIns="0" rtlCol="0" anchor="t"/>
          <a:lstStyle/>
          <a:p>
            <a:pPr algn="l" indent="0" marL="0">
              <a:buNone/>
            </a:pPr>
            <a:r>
              <a:rPr lang="en-US" sz="2250" dirty="0">
                <a:solidFill>
                  <a:srgbClr val="EFF3EC"/>
                </a:solidFill>
                <a:latin typeface="Times New Roman" pitchFamily="34" charset="0"/>
                <a:ea typeface="SimSun" pitchFamily="34" charset="-122"/>
                <a:cs typeface="Times New Roman" pitchFamily="34" charset="-120"/>
              </a:rPr>
              <a:t>59600 × 10% − 2520</a:t>
            </a:r>
            <a:endParaRPr lang="en-US" sz="2250" dirty="0">
              <a:latin typeface="Times New Roman" pitchFamily="34" charset="0"/>
              <a:ea typeface="SimSun" pitchFamily="34" charset="-122"/>
              <a:cs typeface="Times New Roman" pitchFamily="34" charset="-120"/>
            </a:endParaRPr>
          </a:p>
        </p:txBody>
      </p:sp>
      <p:sp>
        <p:nvSpPr>
          <p:cNvPr id="39" name="Text 37"/>
          <p:cNvSpPr/>
          <p:nvPr/>
        </p:nvSpPr>
        <p:spPr>
          <a:xfrm>
            <a:off x="4762500" y="3934127"/>
            <a:ext cx="7429500" cy="342900"/>
          </a:xfrm>
          <a:prstGeom prst="rect">
            <a:avLst/>
          </a:prstGeom>
          <a:noFill/>
          <a:ln/>
        </p:spPr>
        <p:txBody>
          <a:bodyPr wrap="none" lIns="0" tIns="0" rIns="0" bIns="0" rtlCol="0" anchor="t"/>
          <a:lstStyle/>
          <a:p>
            <a:pPr algn="ctr" indent="0" marL="0">
              <a:buNone/>
            </a:pPr>
            <a:r>
              <a:rPr lang="en-US" sz="2250" dirty="0">
                <a:solidFill>
                  <a:srgbClr val="A9BCAF"/>
                </a:solidFill>
                <a:latin typeface="Times New Roman" pitchFamily="34" charset="0"/>
                <a:ea typeface="SimSun" pitchFamily="34" charset="-122"/>
                <a:cs typeface="Times New Roman" pitchFamily="34" charset="-120"/>
              </a:rPr>
              <a:t>＝</a:t>
            </a:r>
            <a:endParaRPr lang="en-US" sz="2250" dirty="0">
              <a:latin typeface="Times New Roman" pitchFamily="34" charset="0"/>
              <a:ea typeface="SimSun" pitchFamily="34" charset="-122"/>
              <a:cs typeface="Times New Roman" pitchFamily="34" charset="-120"/>
            </a:endParaRPr>
          </a:p>
        </p:txBody>
      </p:sp>
      <p:sp>
        <p:nvSpPr>
          <p:cNvPr id="40" name="Text 38"/>
          <p:cNvSpPr/>
          <p:nvPr/>
        </p:nvSpPr>
        <p:spPr>
          <a:xfrm>
            <a:off x="8763000" y="3934127"/>
            <a:ext cx="3429000" cy="342900"/>
          </a:xfrm>
          <a:prstGeom prst="rect">
            <a:avLst/>
          </a:prstGeom>
          <a:noFill/>
          <a:ln/>
        </p:spPr>
        <p:txBody>
          <a:bodyPr wrap="none" lIns="0" tIns="0" rIns="0" bIns="0" rtlCol="0" anchor="t"/>
          <a:lstStyle/>
          <a:p>
            <a:pPr algn="l" indent="0" marL="0">
              <a:buNone/>
            </a:pPr>
            <a:r>
              <a:rPr lang="en-US" sz="2250" dirty="0">
                <a:solidFill>
                  <a:srgbClr val="EFF3EC"/>
                </a:solidFill>
                <a:latin typeface="Times New Roman" pitchFamily="34" charset="0"/>
                <a:ea typeface="SimSun" pitchFamily="34" charset="-122"/>
                <a:cs typeface="Times New Roman" pitchFamily="34" charset="-120"/>
              </a:rPr>
              <a:t>3440</a:t>
            </a:r>
            <a:endParaRPr lang="en-US" sz="2250" dirty="0">
              <a:latin typeface="Times New Roman" pitchFamily="34" charset="0"/>
              <a:ea typeface="SimSun" pitchFamily="34" charset="-122"/>
              <a:cs typeface="Times New Roman" pitchFamily="34" charset="-120"/>
            </a:endParaRPr>
          </a:p>
        </p:txBody>
      </p:sp>
      <p:sp>
        <p:nvSpPr>
          <p:cNvPr id="41" name="Text 39"/>
          <p:cNvSpPr/>
          <p:nvPr/>
        </p:nvSpPr>
        <p:spPr>
          <a:xfrm>
            <a:off x="609600" y="4637667"/>
            <a:ext cx="11582400" cy="297180"/>
          </a:xfrm>
          <a:prstGeom prst="rect">
            <a:avLst/>
          </a:prstGeom>
          <a:noFill/>
          <a:ln/>
        </p:spPr>
        <p:txBody>
          <a:bodyPr wrap="none" lIns="0" tIns="0" rIns="0" bIns="0" rtlCol="0" anchor="t"/>
          <a:lstStyle/>
          <a:p>
            <a:pPr algn="l" indent="0" marL="0">
              <a:buNone/>
            </a:pPr>
            <a:r>
              <a:rPr lang="en-US" sz="1950" dirty="0">
                <a:solidFill>
                  <a:srgbClr val="A9BCAF"/>
                </a:solidFill>
                <a:latin typeface="Times New Roman" pitchFamily="34" charset="0"/>
                <a:ea typeface="SimSun" pitchFamily="34" charset="-122"/>
                <a:cs typeface="Times New Roman" pitchFamily="34" charset="-120"/>
              </a:rPr>
              <a:t>5.</a:t>
            </a:r>
            <a:endParaRPr lang="en-US" sz="1950" dirty="0">
              <a:latin typeface="Times New Roman" pitchFamily="34" charset="0"/>
              <a:ea typeface="SimSun" pitchFamily="34" charset="-122"/>
              <a:cs typeface="Times New Roman" pitchFamily="34" charset="-120"/>
            </a:endParaRPr>
          </a:p>
        </p:txBody>
      </p:sp>
      <p:sp>
        <p:nvSpPr>
          <p:cNvPr id="42" name="Text 40"/>
          <p:cNvSpPr/>
          <p:nvPr/>
        </p:nvSpPr>
        <p:spPr>
          <a:xfrm>
            <a:off x="0" y="4619927"/>
            <a:ext cx="3238500" cy="342900"/>
          </a:xfrm>
          <a:prstGeom prst="rect">
            <a:avLst/>
          </a:prstGeom>
          <a:noFill/>
          <a:ln/>
        </p:spPr>
        <p:txBody>
          <a:bodyPr wrap="none" lIns="0" tIns="0" rIns="0" bIns="0" rtlCol="0" anchor="t"/>
          <a:lstStyle/>
          <a:p>
            <a:pPr algn="r" indent="0" marL="0">
              <a:buNone/>
            </a:pPr>
            <a:r>
              <a:rPr lang="en-US" sz="2250" dirty="0">
                <a:solidFill>
                  <a:srgbClr val="EFF3EC"/>
                </a:solidFill>
                <a:latin typeface="Times New Roman" pitchFamily="34" charset="0"/>
                <a:ea typeface="SimSun" pitchFamily="34" charset="-122"/>
                <a:cs typeface="Times New Roman" pitchFamily="34" charset="-120"/>
              </a:rPr>
              <a:t>应退</a:t>
            </a:r>
            <a:endParaRPr lang="en-US" sz="2250" dirty="0">
              <a:latin typeface="Times New Roman" pitchFamily="34" charset="0"/>
              <a:ea typeface="SimSun" pitchFamily="34" charset="-122"/>
              <a:cs typeface="Times New Roman" pitchFamily="34" charset="-120"/>
            </a:endParaRPr>
          </a:p>
        </p:txBody>
      </p:sp>
      <p:sp>
        <p:nvSpPr>
          <p:cNvPr id="43" name="Text 41"/>
          <p:cNvSpPr/>
          <p:nvPr/>
        </p:nvSpPr>
        <p:spPr>
          <a:xfrm>
            <a:off x="0" y="4619927"/>
            <a:ext cx="7086600" cy="342900"/>
          </a:xfrm>
          <a:prstGeom prst="rect">
            <a:avLst/>
          </a:prstGeom>
          <a:noFill/>
          <a:ln/>
        </p:spPr>
        <p:txBody>
          <a:bodyPr wrap="none" lIns="0" tIns="0" rIns="0" bIns="0" rtlCol="0" anchor="t"/>
          <a:lstStyle/>
          <a:p>
            <a:pPr algn="ctr" indent="0" marL="0">
              <a:buNone/>
            </a:pPr>
            <a:r>
              <a:rPr lang="en-US" sz="2250" dirty="0">
                <a:solidFill>
                  <a:srgbClr val="A9BCAF"/>
                </a:solidFill>
                <a:latin typeface="Times New Roman" pitchFamily="34" charset="0"/>
                <a:ea typeface="SimSun" pitchFamily="34" charset="-122"/>
                <a:cs typeface="Times New Roman" pitchFamily="34" charset="-120"/>
              </a:rPr>
              <a:t>＝</a:t>
            </a:r>
            <a:endParaRPr lang="en-US" sz="2250" dirty="0">
              <a:latin typeface="Times New Roman" pitchFamily="34" charset="0"/>
              <a:ea typeface="SimSun" pitchFamily="34" charset="-122"/>
              <a:cs typeface="Times New Roman" pitchFamily="34" charset="-120"/>
            </a:endParaRPr>
          </a:p>
        </p:txBody>
      </p:sp>
      <p:sp>
        <p:nvSpPr>
          <p:cNvPr id="44" name="Text 42"/>
          <p:cNvSpPr/>
          <p:nvPr/>
        </p:nvSpPr>
        <p:spPr>
          <a:xfrm>
            <a:off x="3810000" y="4619927"/>
            <a:ext cx="8382000" cy="342900"/>
          </a:xfrm>
          <a:prstGeom prst="rect">
            <a:avLst/>
          </a:prstGeom>
          <a:noFill/>
          <a:ln/>
        </p:spPr>
        <p:txBody>
          <a:bodyPr wrap="none" lIns="0" tIns="0" rIns="0" bIns="0" rtlCol="0" anchor="t"/>
          <a:lstStyle/>
          <a:p>
            <a:pPr algn="l" indent="0" marL="0">
              <a:buNone/>
            </a:pPr>
            <a:r>
              <a:rPr lang="en-US" sz="2250" dirty="0">
                <a:solidFill>
                  <a:srgbClr val="EFF3EC"/>
                </a:solidFill>
                <a:latin typeface="Times New Roman" pitchFamily="34" charset="0"/>
                <a:ea typeface="SimSun" pitchFamily="34" charset="-122"/>
                <a:cs typeface="Times New Roman" pitchFamily="34" charset="-120"/>
              </a:rPr>
              <a:t>已预缴 4240 − 3440</a:t>
            </a:r>
            <a:endParaRPr lang="en-US" sz="2250" dirty="0">
              <a:latin typeface="Times New Roman" pitchFamily="34" charset="0"/>
              <a:ea typeface="SimSun" pitchFamily="34" charset="-122"/>
              <a:cs typeface="Times New Roman" pitchFamily="34" charset="-120"/>
            </a:endParaRPr>
          </a:p>
        </p:txBody>
      </p:sp>
      <p:sp>
        <p:nvSpPr>
          <p:cNvPr id="45" name="Text 43"/>
          <p:cNvSpPr/>
          <p:nvPr/>
        </p:nvSpPr>
        <p:spPr>
          <a:xfrm>
            <a:off x="4762500" y="4619927"/>
            <a:ext cx="7429500" cy="342900"/>
          </a:xfrm>
          <a:prstGeom prst="rect">
            <a:avLst/>
          </a:prstGeom>
          <a:noFill/>
          <a:ln/>
        </p:spPr>
        <p:txBody>
          <a:bodyPr wrap="none" lIns="0" tIns="0" rIns="0" bIns="0" rtlCol="0" anchor="t"/>
          <a:lstStyle/>
          <a:p>
            <a:pPr algn="ctr" indent="0" marL="0">
              <a:buNone/>
            </a:pPr>
            <a:r>
              <a:rPr lang="en-US" sz="2250" dirty="0">
                <a:solidFill>
                  <a:srgbClr val="A9BCAF"/>
                </a:solidFill>
                <a:latin typeface="Times New Roman" pitchFamily="34" charset="0"/>
                <a:ea typeface="SimSun" pitchFamily="34" charset="-122"/>
                <a:cs typeface="Times New Roman" pitchFamily="34" charset="-120"/>
              </a:rPr>
              <a:t>＝</a:t>
            </a:r>
            <a:endParaRPr lang="en-US" sz="2250" dirty="0">
              <a:latin typeface="Times New Roman" pitchFamily="34" charset="0"/>
              <a:ea typeface="SimSun" pitchFamily="34" charset="-122"/>
              <a:cs typeface="Times New Roman" pitchFamily="34" charset="-120"/>
            </a:endParaRPr>
          </a:p>
        </p:txBody>
      </p:sp>
      <p:sp>
        <p:nvSpPr>
          <p:cNvPr id="46" name="Text 44"/>
          <p:cNvSpPr/>
          <p:nvPr/>
        </p:nvSpPr>
        <p:spPr>
          <a:xfrm>
            <a:off x="8763000" y="4583793"/>
            <a:ext cx="3429000" cy="411480"/>
          </a:xfrm>
          <a:prstGeom prst="rect">
            <a:avLst/>
          </a:prstGeom>
          <a:noFill/>
          <a:ln/>
        </p:spPr>
        <p:txBody>
          <a:bodyPr wrap="none" lIns="0" tIns="0" rIns="0" bIns="0" rtlCol="0" anchor="t"/>
          <a:lstStyle/>
          <a:p>
            <a:pPr algn="l" indent="0" marL="0">
              <a:buNone/>
            </a:pPr>
            <a:r>
              <a:rPr lang="en-US" sz="2700" dirty="0">
                <a:solidFill>
                  <a:srgbClr val="E9C46A"/>
                </a:solidFill>
                <a:latin typeface="Times New Roman" pitchFamily="34" charset="0"/>
                <a:ea typeface="SimSun" pitchFamily="34" charset="-122"/>
                <a:cs typeface="Times New Roman" pitchFamily="34" charset="-120"/>
              </a:rPr>
              <a:t>800 元</a:t>
            </a:r>
            <a:endParaRPr lang="en-US" sz="2700" dirty="0">
              <a:latin typeface="Times New Roman" pitchFamily="34" charset="0"/>
              <a:ea typeface="SimSun" pitchFamily="34" charset="-122"/>
              <a:cs typeface="Times New Roman" pitchFamily="34" charset="-120"/>
            </a:endParaRPr>
          </a:p>
        </p:txBody>
      </p:sp>
      <p:sp>
        <p:nvSpPr>
          <p:cNvPr id="47" name="Shape 45"/>
          <p:cNvSpPr/>
          <p:nvPr/>
        </p:nvSpPr>
        <p:spPr>
          <a:xfrm>
            <a:off x="8763000" y="5000625"/>
            <a:ext cx="1323975" cy="38100"/>
          </a:xfrm>
          <a:custGeom>
            <a:avLst/>
            <a:gdLst/>
            <a:ahLst/>
            <a:cxnLst/>
            <a:rect l="l" t="t" r="r" b="b"/>
            <a:pathLst>
              <a:path w="1323975" h="38100">
                <a:moveTo>
                  <a:pt x="0" y="38100"/>
                </a:moveTo>
                <a:quadBezTo>
                  <a:pt x="661988" y="0"/>
                  <a:pt x="1323975" y="28575"/>
                </a:quadBezTo>
              </a:path>
            </a:pathLst>
          </a:custGeom>
          <a:noFill/>
          <a:ln w="57150">
            <a:solidFill>
              <a:srgbClr val="E9C46A">
                <a:alpha val="95000"/>
              </a:srgbClr>
            </a:solidFill>
            <a:prstDash val="solid"/>
          </a:ln>
        </p:spPr>
      </p:sp>
      <p:sp>
        <p:nvSpPr>
          <p:cNvPr id="48" name="Shape 46"/>
          <p:cNvSpPr/>
          <p:nvPr/>
        </p:nvSpPr>
        <p:spPr>
          <a:xfrm>
            <a:off x="8820150" y="5050155"/>
            <a:ext cx="1181100" cy="17145"/>
          </a:xfrm>
          <a:custGeom>
            <a:avLst/>
            <a:gdLst/>
            <a:ahLst/>
            <a:cxnLst/>
            <a:rect l="l" t="t" r="r" b="b"/>
            <a:pathLst>
              <a:path w="1181100" h="17145">
                <a:moveTo>
                  <a:pt x="0" y="17145"/>
                </a:moveTo>
                <a:lnTo>
                  <a:pt x="50482" y="15240"/>
                </a:lnTo>
                <a:lnTo>
                  <a:pt x="100965" y="12382"/>
                </a:lnTo>
                <a:lnTo>
                  <a:pt x="133350" y="11430"/>
                </a:lnTo>
                <a:moveTo>
                  <a:pt x="190500" y="9525"/>
                </a:moveTo>
                <a:lnTo>
                  <a:pt x="201930" y="8572"/>
                </a:lnTo>
                <a:lnTo>
                  <a:pt x="252413" y="7620"/>
                </a:lnTo>
                <a:lnTo>
                  <a:pt x="303847" y="5715"/>
                </a:lnTo>
                <a:lnTo>
                  <a:pt x="354330" y="4763"/>
                </a:lnTo>
                <a:lnTo>
                  <a:pt x="405765" y="3810"/>
                </a:lnTo>
                <a:lnTo>
                  <a:pt x="456247" y="2857"/>
                </a:lnTo>
                <a:lnTo>
                  <a:pt x="476250" y="1905"/>
                </a:lnTo>
                <a:moveTo>
                  <a:pt x="523875" y="952"/>
                </a:moveTo>
                <a:lnTo>
                  <a:pt x="558165" y="952"/>
                </a:lnTo>
                <a:lnTo>
                  <a:pt x="609600" y="952"/>
                </a:lnTo>
                <a:lnTo>
                  <a:pt x="657225" y="0"/>
                </a:lnTo>
                <a:moveTo>
                  <a:pt x="714375" y="0"/>
                </a:moveTo>
                <a:lnTo>
                  <a:pt x="763905" y="0"/>
                </a:lnTo>
                <a:lnTo>
                  <a:pt x="815340" y="0"/>
                </a:lnTo>
                <a:lnTo>
                  <a:pt x="866775" y="952"/>
                </a:lnTo>
                <a:lnTo>
                  <a:pt x="918210" y="952"/>
                </a:lnTo>
                <a:lnTo>
                  <a:pt x="969645" y="1905"/>
                </a:lnTo>
                <a:lnTo>
                  <a:pt x="1000125" y="1905"/>
                </a:lnTo>
                <a:moveTo>
                  <a:pt x="1047750" y="2857"/>
                </a:moveTo>
                <a:lnTo>
                  <a:pt x="1073468" y="3810"/>
                </a:lnTo>
                <a:lnTo>
                  <a:pt x="1124902" y="4763"/>
                </a:lnTo>
                <a:lnTo>
                  <a:pt x="1176338" y="5715"/>
                </a:lnTo>
                <a:lnTo>
                  <a:pt x="1181100" y="6667"/>
                </a:lnTo>
              </a:path>
            </a:pathLst>
          </a:custGeom>
          <a:noFill/>
          <a:ln w="28575">
            <a:solidFill>
              <a:srgbClr val="E9C46A">
                <a:alpha val="50000"/>
              </a:srgbClr>
            </a:solidFill>
            <a:prstDash val="solid"/>
          </a:ln>
        </p:spPr>
      </p:sp>
      <p:sp>
        <p:nvSpPr>
          <p:cNvPr id="49" name="Text 47"/>
          <p:cNvSpPr/>
          <p:nvPr/>
        </p:nvSpPr>
        <p:spPr>
          <a:xfrm>
            <a:off x="609600" y="5424787"/>
            <a:ext cx="11582400" cy="160020"/>
          </a:xfrm>
          <a:prstGeom prst="rect">
            <a:avLst/>
          </a:prstGeom>
          <a:noFill/>
          <a:ln/>
        </p:spPr>
        <p:txBody>
          <a:bodyPr wrap="none" lIns="0" tIns="0" rIns="0" bIns="0" rtlCol="0" anchor="t"/>
          <a:lstStyle/>
          <a:p>
            <a:pPr algn="l" indent="0" marL="0">
              <a:buNone/>
            </a:pPr>
            <a:r>
              <a:rPr lang="en-US" sz="1050" dirty="0">
                <a:solidFill>
                  <a:srgbClr val="A9BCAF"/>
                </a:solidFill>
                <a:latin typeface="Microsoft YaHei" pitchFamily="34" charset="0"/>
                <a:ea typeface="Microsoft YaHei" pitchFamily="34" charset="-122"/>
                <a:cs typeface="Microsoft YaHei" pitchFamily="34" charset="-120"/>
              </a:rPr>
              <a:t>三险一金 2700 × 12 = 32400，专项附加 (1500 + 1500) × 12 = 36000，已预缴 4240 = 工资全年预扣 2640 + 劳务预扣 1600</a:t>
            </a:r>
            <a:endParaRPr lang="en-US" sz="1050" dirty="0">
              <a:latin typeface="Microsoft YaHei" pitchFamily="34" charset="0"/>
              <a:ea typeface="Microsoft YaHei" pitchFamily="34" charset="-122"/>
              <a:cs typeface="Microsoft YaHei" pitchFamily="34" charset="-120"/>
            </a:endParaRPr>
          </a:p>
        </p:txBody>
      </p:sp>
      <p:sp>
        <p:nvSpPr>
          <p:cNvPr id="50" name="Text 48"/>
          <p:cNvSpPr/>
          <p:nvPr/>
        </p:nvSpPr>
        <p:spPr>
          <a:xfrm>
            <a:off x="609600" y="6157127"/>
            <a:ext cx="11582400" cy="125730"/>
          </a:xfrm>
          <a:prstGeom prst="rect">
            <a:avLst/>
          </a:prstGeom>
          <a:noFill/>
          <a:ln/>
        </p:spPr>
        <p:txBody>
          <a:bodyPr wrap="none" lIns="0" tIns="0" rIns="0" bIns="0" rtlCol="0" anchor="t"/>
          <a:lstStyle/>
          <a:p>
            <a:pPr algn="l" indent="0" marL="0">
              <a:buNone/>
            </a:pPr>
            <a:r>
              <a:rPr lang="en-US" sz="825" dirty="0">
                <a:solidFill>
                  <a:srgbClr val="829388"/>
                </a:solidFill>
                <a:latin typeface="Microsoft YaHei" pitchFamily="34" charset="0"/>
                <a:ea typeface="Microsoft YaHei" pitchFamily="34" charset="-122"/>
                <a:cs typeface="Microsoft YaHei" pitchFamily="34" charset="-120"/>
              </a:rPr>
              <a:t>依据：国家税务总局令第 57 号第三条，国家税务总局公告 2018 年第 61 号第六、八条</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C2823"/>
          </a:solidFill>
          <a:ln/>
        </p:spPr>
      </p:sp>
      <p:sp>
        <p:nvSpPr>
          <p:cNvPr id="3" name="Shape 1"/>
          <p:cNvSpPr/>
          <p:nvPr/>
        </p:nvSpPr>
        <p:spPr>
          <a:xfrm>
            <a:off x="95250" y="95250"/>
            <a:ext cx="12001500" cy="6667500"/>
          </a:xfrm>
          <a:prstGeom prst="rect">
            <a:avLst/>
          </a:prstGeom>
          <a:noFill/>
          <a:ln w="19050">
            <a:solidFill>
              <a:srgbClr val="5A4632"/>
            </a:solidFill>
            <a:prstDash val="solid"/>
          </a:ln>
        </p:spPr>
      </p:sp>
      <p:sp>
        <p:nvSpPr>
          <p:cNvPr id="4" name="Shape 2"/>
          <p:cNvSpPr/>
          <p:nvPr/>
        </p:nvSpPr>
        <p:spPr>
          <a:xfrm>
            <a:off x="95250" y="6515100"/>
            <a:ext cx="12001500" cy="247650"/>
          </a:xfrm>
          <a:prstGeom prst="rect">
            <a:avLst/>
          </a:prstGeom>
          <a:solidFill>
            <a:srgbClr val="5A4632"/>
          </a:solidFill>
          <a:ln/>
        </p:spPr>
      </p:sp>
      <p:sp>
        <p:nvSpPr>
          <p:cNvPr id="5" name="Shape 3"/>
          <p:cNvSpPr/>
          <p:nvPr/>
        </p:nvSpPr>
        <p:spPr>
          <a:xfrm>
            <a:off x="95250" y="6515100"/>
            <a:ext cx="12001500" cy="28575"/>
          </a:xfrm>
          <a:prstGeom prst="rect">
            <a:avLst/>
          </a:prstGeom>
          <a:solidFill>
            <a:srgbClr val="6F5944"/>
          </a:solidFill>
          <a:ln/>
        </p:spPr>
      </p:sp>
      <p:sp>
        <p:nvSpPr>
          <p:cNvPr id="6" name="Shape 4"/>
          <p:cNvSpPr/>
          <p:nvPr/>
        </p:nvSpPr>
        <p:spPr>
          <a:xfrm>
            <a:off x="10668000" y="6572250"/>
            <a:ext cx="419100" cy="85725"/>
          </a:xfrm>
          <a:prstGeom prst="roundRect">
            <a:avLst>
              <a:gd name="adj" fmla="val 33333"/>
            </a:avLst>
          </a:prstGeom>
          <a:solidFill>
            <a:srgbClr val="EFF3EC">
              <a:alpha val="92000"/>
            </a:srgbClr>
          </a:solidFill>
          <a:ln/>
        </p:spPr>
      </p:sp>
      <p:sp>
        <p:nvSpPr>
          <p:cNvPr id="7" name="Shape 5"/>
          <p:cNvSpPr/>
          <p:nvPr/>
        </p:nvSpPr>
        <p:spPr>
          <a:xfrm>
            <a:off x="11201400" y="6581775"/>
            <a:ext cx="285750" cy="76200"/>
          </a:xfrm>
          <a:prstGeom prst="roundRect">
            <a:avLst>
              <a:gd name="adj" fmla="val 37500"/>
            </a:avLst>
          </a:prstGeom>
          <a:solidFill>
            <a:srgbClr val="E9C46A">
              <a:alpha val="90000"/>
            </a:srgbClr>
          </a:solidFill>
          <a:ln/>
        </p:spPr>
      </p:sp>
      <p:sp>
        <p:nvSpPr>
          <p:cNvPr id="8" name="Shape 6"/>
          <p:cNvSpPr/>
          <p:nvPr/>
        </p:nvSpPr>
        <p:spPr>
          <a:xfrm>
            <a:off x="762000" y="6591300"/>
            <a:ext cx="666750" cy="114300"/>
          </a:xfrm>
          <a:prstGeom prst="roundRect">
            <a:avLst>
              <a:gd name="adj" fmla="val 16667"/>
            </a:avLst>
          </a:prstGeom>
          <a:solidFill>
            <a:srgbClr val="3B3A36"/>
          </a:solidFill>
          <a:ln/>
        </p:spPr>
      </p:sp>
      <p:sp>
        <p:nvSpPr>
          <p:cNvPr id="9" name="Shape 7"/>
          <p:cNvSpPr/>
          <p:nvPr/>
        </p:nvSpPr>
        <p:spPr>
          <a:xfrm>
            <a:off x="762000" y="6591300"/>
            <a:ext cx="666750" cy="38100"/>
          </a:xfrm>
          <a:prstGeom prst="roundRect">
            <a:avLst>
              <a:gd name="adj" fmla="val 25000"/>
            </a:avLst>
          </a:prstGeom>
          <a:solidFill>
            <a:srgbClr val="8B795F"/>
          </a:solidFill>
          <a:ln/>
        </p:spPr>
      </p:sp>
      <p:sp>
        <p:nvSpPr>
          <p:cNvPr id="10" name="Text 8"/>
          <p:cNvSpPr/>
          <p:nvPr/>
        </p:nvSpPr>
        <p:spPr>
          <a:xfrm>
            <a:off x="1619250" y="6594915"/>
            <a:ext cx="10572750" cy="114300"/>
          </a:xfrm>
          <a:prstGeom prst="rect">
            <a:avLst/>
          </a:prstGeom>
          <a:noFill/>
          <a:ln/>
        </p:spPr>
        <p:txBody>
          <a:bodyPr wrap="none" lIns="0" tIns="0" rIns="0" bIns="0" rtlCol="0" anchor="t"/>
          <a:lstStyle/>
          <a:p>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青</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年</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夜</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校</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 </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 </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一</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节</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课</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学</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会</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个</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税</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年</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度</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汇</a:t>
            </a:r>
            <a:pPr algn="l" indent="0" marL="0">
              <a:buNone/>
            </a:pPr>
            <a:r>
              <a:rPr lang="en-US" sz="750" dirty="0">
                <a:solidFill>
                  <a:srgbClr val="C8B89D"/>
                </a:solidFill>
                <a:latin typeface="Microsoft YaHei" pitchFamily="34" charset="0"/>
                <a:ea typeface="Microsoft YaHei" pitchFamily="34" charset="-122"/>
                <a:cs typeface="Microsoft YaHei" pitchFamily="34" charset="-120"/>
              </a:rPr>
              <a:t>算</a:t>
            </a:r>
            <a:endParaRPr lang="en-US" sz="750" dirty="0">
              <a:latin typeface="Microsoft YaHei" pitchFamily="34" charset="0"/>
              <a:ea typeface="Microsoft YaHei" pitchFamily="34" charset="-122"/>
              <a:cs typeface="Microsoft YaHei" pitchFamily="34" charset="-120"/>
            </a:endParaRPr>
          </a:p>
        </p:txBody>
      </p:sp>
      <p:sp>
        <p:nvSpPr>
          <p:cNvPr id="11" name="pptwise-slidenum-s0011"/>
          <p:cNvSpPr/>
          <p:nvPr/>
        </p:nvSpPr>
        <p:spPr>
          <a:xfrm>
            <a:off x="0" y="309714"/>
            <a:ext cx="11328383" cy="171450"/>
          </a:xfrm>
          <a:prstGeom prst="rect">
            <a:avLst/>
          </a:prstGeom>
          <a:noFill/>
          <a:ln/>
        </p:spPr>
        <p:txBody>
          <a:bodyPr wrap="none" lIns="0" tIns="0" rIns="0" bIns="0" rtlCol="0" anchor="t"/>
          <a:lstStyle/>
          <a:p>
            <a:pPr algn="r" indent="0" marL="0">
              <a:buNone/>
            </a:pPr>
            <a:fld id="{B6F15528-21DE-4FAA-801E-634DDDAF4B2B}" type="slidenum">
              <a:rPr lang="en-US" sz="1125" dirty="0">
                <a:solidFill>
                  <a:srgbClr val="A9BCAF"/>
                </a:solidFill>
                <a:latin typeface="Times New Roman" pitchFamily="34" charset="0"/>
                <a:ea typeface="SimSun" pitchFamily="34" charset="-122"/>
                <a:cs typeface="Times New Roman" pitchFamily="34" charset="-120"/>
              </a:rPr>
              <a:t>12</a:t>
            </a:fld>
            <a:endParaRPr lang="en-US" sz="1125" dirty="0">
              <a:latin typeface="Times New Roman" pitchFamily="34" charset="0"/>
              <a:ea typeface="SimSun" pitchFamily="34" charset="-122"/>
              <a:cs typeface="Times New Roman" pitchFamily="34" charset="-120"/>
            </a:endParaRPr>
          </a:p>
        </p:txBody>
      </p:sp>
      <p:sp>
        <p:nvSpPr>
          <p:cNvPr id="12" name="Text 10"/>
          <p:cNvSpPr/>
          <p:nvPr/>
        </p:nvSpPr>
        <p:spPr>
          <a:xfrm>
            <a:off x="11328383" y="309714"/>
            <a:ext cx="863617" cy="171450"/>
          </a:xfrm>
          <a:prstGeom prst="rect">
            <a:avLst/>
          </a:prstGeom>
          <a:noFill/>
          <a:ln/>
        </p:spPr>
        <p:txBody>
          <a:bodyPr wrap="none" lIns="0" tIns="0" rIns="0" bIns="0" rtlCol="0" anchor="t"/>
          <a:lstStyle/>
          <a:p>
            <a:pPr algn="l" indent="0" marL="0">
              <a:buNone/>
            </a:pPr>
            <a:r>
              <a:rPr lang="en-US" sz="1125" dirty="0">
                <a:solidFill>
                  <a:srgbClr val="A9BCAF"/>
                </a:solidFill>
                <a:latin typeface="Times New Roman" pitchFamily="34" charset="0"/>
                <a:ea typeface="SimSun" pitchFamily="34" charset="-122"/>
                <a:cs typeface="Times New Roman" pitchFamily="34" charset="-120"/>
              </a:rPr>
              <a:t> / 18</a:t>
            </a:r>
            <a:endParaRPr lang="en-US" sz="1125" dirty="0">
              <a:latin typeface="Times New Roman" pitchFamily="34" charset="0"/>
              <a:ea typeface="SimSun" pitchFamily="34" charset="-122"/>
              <a:cs typeface="Times New Roman" pitchFamily="34" charset="-120"/>
            </a:endParaRPr>
          </a:p>
        </p:txBody>
      </p:sp>
      <p:sp>
        <p:nvSpPr>
          <p:cNvPr id="13" name="Text 11"/>
          <p:cNvSpPr/>
          <p:nvPr/>
        </p:nvSpPr>
        <p:spPr>
          <a:xfrm>
            <a:off x="609600" y="337714"/>
            <a:ext cx="11582400" cy="137160"/>
          </a:xfrm>
          <a:prstGeom prst="rect">
            <a:avLst/>
          </a:prstGeom>
          <a:noFill/>
          <a:ln/>
        </p:spPr>
        <p:txBody>
          <a:bodyPr wrap="none" lIns="0" tIns="0" rIns="0" bIns="0" rtlCol="0" anchor="t"/>
          <a:lstStyle/>
          <a:p>
            <a:pPr algn="l" indent="0" marL="0">
              <a:buNone/>
            </a:pPr>
            <a:r>
              <a:rPr lang="en-US" sz="900" spc="225" kern="0" dirty="0">
                <a:solidFill>
                  <a:srgbClr val="A9BCAF"/>
                </a:solidFill>
                <a:latin typeface="Microsoft YaHei" pitchFamily="34" charset="0"/>
                <a:ea typeface="Microsoft YaHei" pitchFamily="34" charset="-122"/>
                <a:cs typeface="Microsoft YaHei" pitchFamily="34" charset="-120"/>
              </a:rPr>
              <a:t>二</a:t>
            </a:r>
            <a:pPr algn="l" indent="0" marL="0">
              <a:buNone/>
            </a:pPr>
            <a:r>
              <a:rPr lang="en-US" sz="900" spc="225" kern="0" dirty="0">
                <a:solidFill>
                  <a:srgbClr val="A9BCAF"/>
                </a:solidFill>
                <a:latin typeface="Microsoft YaHei" pitchFamily="34" charset="0"/>
                <a:ea typeface="Microsoft YaHei" pitchFamily="34" charset="-122"/>
                <a:cs typeface="Microsoft YaHei" pitchFamily="34" charset="-120"/>
              </a:rPr>
              <a:t>　</a:t>
            </a:r>
            <a:pPr algn="l" indent="0" marL="0">
              <a:buNone/>
            </a:pPr>
            <a:r>
              <a:rPr lang="en-US" sz="900" spc="225" kern="0" dirty="0">
                <a:solidFill>
                  <a:srgbClr val="A9BCAF"/>
                </a:solidFill>
                <a:latin typeface="Microsoft YaHei" pitchFamily="34" charset="0"/>
                <a:ea typeface="Microsoft YaHei" pitchFamily="34" charset="-122"/>
                <a:cs typeface="Microsoft YaHei" pitchFamily="34" charset="-120"/>
              </a:rPr>
              <a:t>算</a:t>
            </a:r>
            <a:pPr algn="l" indent="0" marL="0">
              <a:buNone/>
            </a:pPr>
            <a:r>
              <a:rPr lang="en-US" sz="900" dirty="0">
                <a:solidFill>
                  <a:srgbClr val="A9BCAF"/>
                </a:solidFill>
                <a:latin typeface="Microsoft YaHei" pitchFamily="34" charset="0"/>
                <a:ea typeface="Microsoft YaHei" pitchFamily="34" charset="-122"/>
                <a:cs typeface="Microsoft YaHei" pitchFamily="34" charset="-120"/>
              </a:rPr>
              <a:t>对</a:t>
            </a:r>
            <a:endParaRPr lang="en-US" sz="900" dirty="0">
              <a:latin typeface="Microsoft YaHei" pitchFamily="34" charset="0"/>
              <a:ea typeface="Microsoft YaHei" pitchFamily="34" charset="-122"/>
              <a:cs typeface="Microsoft YaHei" pitchFamily="34" charset="-120"/>
            </a:endParaRPr>
          </a:p>
        </p:txBody>
      </p:sp>
      <p:sp>
        <p:nvSpPr>
          <p:cNvPr id="14" name="Text 12"/>
          <p:cNvSpPr/>
          <p:nvPr/>
        </p:nvSpPr>
        <p:spPr>
          <a:xfrm>
            <a:off x="609600" y="935063"/>
            <a:ext cx="11582400" cy="388620"/>
          </a:xfrm>
          <a:prstGeom prst="rect">
            <a:avLst/>
          </a:prstGeom>
          <a:noFill/>
          <a:ln/>
        </p:spPr>
        <p:txBody>
          <a:bodyPr wrap="none" lIns="0" tIns="0" rIns="0" bIns="0" rtlCol="0" anchor="t"/>
          <a:lstStyle/>
          <a:p>
            <a:pPr algn="l" indent="0" marL="0">
              <a:buNone/>
            </a:pPr>
            <a:r>
              <a:rPr lang="en-US" sz="2550" dirty="0">
                <a:solidFill>
                  <a:srgbClr val="EFF3EC"/>
                </a:solidFill>
                <a:latin typeface="Times New Roman" pitchFamily="34" charset="0"/>
                <a:ea typeface="SimSun" pitchFamily="34" charset="-122"/>
                <a:cs typeface="Times New Roman" pitchFamily="34" charset="-120"/>
              </a:rPr>
              <a:t>这 800 元退税，全是设计费多预扣的</a:t>
            </a:r>
            <a:endParaRPr lang="en-US" sz="2550" dirty="0">
              <a:latin typeface="Times New Roman" pitchFamily="34" charset="0"/>
              <a:ea typeface="SimSun" pitchFamily="34" charset="-122"/>
              <a:cs typeface="Times New Roman" pitchFamily="34" charset="-120"/>
            </a:endParaRPr>
          </a:p>
        </p:txBody>
      </p:sp>
      <p:sp>
        <p:nvSpPr>
          <p:cNvPr id="15" name="Shape 13"/>
          <p:cNvSpPr/>
          <p:nvPr/>
        </p:nvSpPr>
        <p:spPr>
          <a:xfrm>
            <a:off x="10153650" y="704850"/>
            <a:ext cx="1428750" cy="228600"/>
          </a:xfrm>
          <a:prstGeom prst="roundRect">
            <a:avLst>
              <a:gd name="adj" fmla="val 16667"/>
            </a:avLst>
          </a:prstGeom>
          <a:noFill/>
          <a:ln w="14288">
            <a:solidFill>
              <a:srgbClr val="E9C46A"/>
            </a:solidFill>
            <a:prstDash val="dash"/>
          </a:ln>
        </p:spPr>
      </p:sp>
      <p:sp>
        <p:nvSpPr>
          <p:cNvPr id="16" name="Text 14"/>
          <p:cNvSpPr/>
          <p:nvPr/>
        </p:nvSpPr>
        <p:spPr>
          <a:xfrm>
            <a:off x="9544050" y="747289"/>
            <a:ext cx="2647950" cy="137160"/>
          </a:xfrm>
          <a:prstGeom prst="rect">
            <a:avLst/>
          </a:prstGeom>
          <a:noFill/>
          <a:ln/>
        </p:spPr>
        <p:txBody>
          <a:bodyPr wrap="none" lIns="0" tIns="0" rIns="0" bIns="0" rtlCol="0" anchor="t"/>
          <a:lstStyle/>
          <a:p>
            <a:pPr algn="ctr" indent="0" marL="0">
              <a:buNone/>
            </a:pPr>
            <a:r>
              <a:rPr lang="en-US" sz="900" b="1" dirty="0">
                <a:solidFill>
                  <a:srgbClr val="E9C46A"/>
                </a:solidFill>
                <a:latin typeface="Microsoft YaHei" pitchFamily="34" charset="0"/>
                <a:ea typeface="Microsoft YaHei" pitchFamily="34" charset="-122"/>
                <a:cs typeface="Microsoft YaHei" pitchFamily="34" charset="-120"/>
              </a:rPr>
              <a:t>例题 · 数字为虚构</a:t>
            </a:r>
            <a:endParaRPr lang="en-US" sz="900" dirty="0">
              <a:latin typeface="Microsoft YaHei" pitchFamily="34" charset="0"/>
              <a:ea typeface="Microsoft YaHei" pitchFamily="34" charset="-122"/>
              <a:cs typeface="Microsoft YaHei" pitchFamily="34" charset="-120"/>
            </a:endParaRPr>
          </a:p>
        </p:txBody>
      </p:sp>
      <p:sp>
        <p:nvSpPr>
          <p:cNvPr id="17" name="Shape 15"/>
          <p:cNvSpPr/>
          <p:nvPr/>
        </p:nvSpPr>
        <p:spPr>
          <a:xfrm>
            <a:off x="1333500" y="5334000"/>
            <a:ext cx="9144000" cy="0"/>
          </a:xfrm>
          <a:prstGeom prst="line">
            <a:avLst/>
          </a:prstGeom>
          <a:noFill/>
          <a:ln w="19050">
            <a:solidFill>
              <a:srgbClr val="EFF3EC"/>
            </a:solidFill>
            <a:prstDash val="solid"/>
          </a:ln>
        </p:spPr>
      </p:sp>
      <p:sp>
        <p:nvSpPr>
          <p:cNvPr id="18" name="Shape 16"/>
          <p:cNvSpPr/>
          <p:nvPr/>
        </p:nvSpPr>
        <p:spPr>
          <a:xfrm>
            <a:off x="1905000" y="2857500"/>
            <a:ext cx="1905000" cy="2476500"/>
          </a:xfrm>
          <a:prstGeom prst="rect">
            <a:avLst/>
          </a:prstGeom>
          <a:solidFill>
            <a:srgbClr val="222F2A"/>
          </a:solidFill>
          <a:ln w="19050">
            <a:solidFill>
              <a:srgbClr val="EFF3EC"/>
            </a:solidFill>
            <a:prstDash val="solid"/>
          </a:ln>
        </p:spPr>
      </p:sp>
      <p:sp>
        <p:nvSpPr>
          <p:cNvPr id="19" name="Text 17"/>
          <p:cNvSpPr/>
          <p:nvPr/>
        </p:nvSpPr>
        <p:spPr>
          <a:xfrm>
            <a:off x="0" y="2337203"/>
            <a:ext cx="5715000" cy="457200"/>
          </a:xfrm>
          <a:prstGeom prst="rect">
            <a:avLst/>
          </a:prstGeom>
          <a:noFill/>
          <a:ln/>
        </p:spPr>
        <p:txBody>
          <a:bodyPr wrap="none" lIns="0" tIns="0" rIns="0" bIns="0" rtlCol="0" anchor="t"/>
          <a:lstStyle/>
          <a:p>
            <a:pPr algn="ctr" indent="0" marL="0">
              <a:buNone/>
            </a:pPr>
            <a:r>
              <a:rPr lang="en-US" sz="3000" dirty="0">
                <a:solidFill>
                  <a:srgbClr val="EFF3EC"/>
                </a:solidFill>
                <a:latin typeface="Times New Roman" pitchFamily="34" charset="0"/>
                <a:ea typeface="SimSun" pitchFamily="34" charset="-122"/>
                <a:cs typeface="Times New Roman" pitchFamily="34" charset="-120"/>
              </a:rPr>
              <a:t>1600</a:t>
            </a:r>
            <a:endParaRPr lang="en-US" sz="3000" dirty="0">
              <a:latin typeface="Times New Roman" pitchFamily="34" charset="0"/>
              <a:ea typeface="SimSun" pitchFamily="34" charset="-122"/>
              <a:cs typeface="Times New Roman" pitchFamily="34" charset="-120"/>
            </a:endParaRPr>
          </a:p>
        </p:txBody>
      </p:sp>
      <p:sp>
        <p:nvSpPr>
          <p:cNvPr id="20" name="Text 18"/>
          <p:cNvSpPr/>
          <p:nvPr/>
        </p:nvSpPr>
        <p:spPr>
          <a:xfrm>
            <a:off x="0" y="5482298"/>
            <a:ext cx="5715000" cy="171450"/>
          </a:xfrm>
          <a:prstGeom prst="rect">
            <a:avLst/>
          </a:prstGeom>
          <a:noFill/>
          <a:ln/>
        </p:spPr>
        <p:txBody>
          <a:bodyPr wrap="none" lIns="0" tIns="0" rIns="0" bIns="0" rtlCol="0" anchor="t"/>
          <a:lstStyle/>
          <a:p>
            <a:pPr algn="ctr" indent="0" marL="0">
              <a:buNone/>
            </a:pPr>
            <a:r>
              <a:rPr lang="en-US" sz="1125" dirty="0">
                <a:solidFill>
                  <a:srgbClr val="EFF3EC"/>
                </a:solidFill>
                <a:latin typeface="Microsoft YaHei" pitchFamily="34" charset="0"/>
                <a:ea typeface="Microsoft YaHei" pitchFamily="34" charset="-122"/>
                <a:cs typeface="Microsoft YaHei" pitchFamily="34" charset="-120"/>
              </a:rPr>
              <a:t>预扣：8000 × 20%</a:t>
            </a:r>
            <a:endParaRPr lang="en-US" sz="1125" dirty="0">
              <a:latin typeface="Microsoft YaHei" pitchFamily="34" charset="0"/>
              <a:ea typeface="Microsoft YaHei" pitchFamily="34" charset="-122"/>
              <a:cs typeface="Microsoft YaHei" pitchFamily="34" charset="-120"/>
            </a:endParaRPr>
          </a:p>
        </p:txBody>
      </p:sp>
      <p:sp>
        <p:nvSpPr>
          <p:cNvPr id="21" name="Shape 19"/>
          <p:cNvSpPr/>
          <p:nvPr/>
        </p:nvSpPr>
        <p:spPr>
          <a:xfrm>
            <a:off x="3810000" y="4095750"/>
            <a:ext cx="1143000" cy="0"/>
          </a:xfrm>
          <a:prstGeom prst="line">
            <a:avLst/>
          </a:prstGeom>
          <a:noFill/>
          <a:ln w="14288">
            <a:solidFill>
              <a:srgbClr val="A9BCAF"/>
            </a:solidFill>
            <a:prstDash val="dash"/>
          </a:ln>
        </p:spPr>
      </p:sp>
      <p:sp>
        <p:nvSpPr>
          <p:cNvPr id="22" name="Shape 20"/>
          <p:cNvSpPr/>
          <p:nvPr/>
        </p:nvSpPr>
        <p:spPr>
          <a:xfrm>
            <a:off x="4953000" y="4095750"/>
            <a:ext cx="1905000" cy="1238250"/>
          </a:xfrm>
          <a:prstGeom prst="rect">
            <a:avLst/>
          </a:prstGeom>
          <a:solidFill>
            <a:srgbClr val="222F2A"/>
          </a:solidFill>
          <a:ln w="19050">
            <a:solidFill>
              <a:srgbClr val="A9BCAF"/>
            </a:solidFill>
            <a:prstDash val="solid"/>
          </a:ln>
        </p:spPr>
      </p:sp>
      <p:sp>
        <p:nvSpPr>
          <p:cNvPr id="23" name="Text 21"/>
          <p:cNvSpPr/>
          <p:nvPr/>
        </p:nvSpPr>
        <p:spPr>
          <a:xfrm>
            <a:off x="0" y="3575453"/>
            <a:ext cx="11811000" cy="457200"/>
          </a:xfrm>
          <a:prstGeom prst="rect">
            <a:avLst/>
          </a:prstGeom>
          <a:noFill/>
          <a:ln/>
        </p:spPr>
        <p:txBody>
          <a:bodyPr wrap="none" lIns="0" tIns="0" rIns="0" bIns="0" rtlCol="0" anchor="t"/>
          <a:lstStyle/>
          <a:p>
            <a:pPr algn="ctr" indent="0" marL="0">
              <a:buNone/>
            </a:pPr>
            <a:r>
              <a:rPr lang="en-US" sz="3000" dirty="0">
                <a:solidFill>
                  <a:srgbClr val="A9BCAF"/>
                </a:solidFill>
                <a:latin typeface="Times New Roman" pitchFamily="34" charset="0"/>
                <a:ea typeface="SimSun" pitchFamily="34" charset="-122"/>
                <a:cs typeface="Times New Roman" pitchFamily="34" charset="-120"/>
              </a:rPr>
              <a:t>800</a:t>
            </a:r>
            <a:endParaRPr lang="en-US" sz="3000" dirty="0">
              <a:latin typeface="Times New Roman" pitchFamily="34" charset="0"/>
              <a:ea typeface="SimSun" pitchFamily="34" charset="-122"/>
              <a:cs typeface="Times New Roman" pitchFamily="34" charset="-120"/>
            </a:endParaRPr>
          </a:p>
        </p:txBody>
      </p:sp>
      <p:sp>
        <p:nvSpPr>
          <p:cNvPr id="24" name="Text 22"/>
          <p:cNvSpPr/>
          <p:nvPr/>
        </p:nvSpPr>
        <p:spPr>
          <a:xfrm>
            <a:off x="0" y="5482298"/>
            <a:ext cx="11811000" cy="171450"/>
          </a:xfrm>
          <a:prstGeom prst="rect">
            <a:avLst/>
          </a:prstGeom>
          <a:noFill/>
          <a:ln/>
        </p:spPr>
        <p:txBody>
          <a:bodyPr wrap="none" lIns="0" tIns="0" rIns="0" bIns="0" rtlCol="0" anchor="t"/>
          <a:lstStyle/>
          <a:p>
            <a:pPr algn="ctr" indent="0" marL="0">
              <a:buNone/>
            </a:pPr>
            <a:r>
              <a:rPr lang="en-US" sz="1125" dirty="0">
                <a:solidFill>
                  <a:srgbClr val="EFF3EC"/>
                </a:solidFill>
                <a:latin typeface="Microsoft YaHei" pitchFamily="34" charset="0"/>
                <a:ea typeface="Microsoft YaHei" pitchFamily="34" charset="-122"/>
                <a:cs typeface="Microsoft YaHei" pitchFamily="34" charset="-120"/>
              </a:rPr>
              <a:t>全年只该交：8000 × 10%</a:t>
            </a:r>
            <a:endParaRPr lang="en-US" sz="1125" dirty="0">
              <a:latin typeface="Microsoft YaHei" pitchFamily="34" charset="0"/>
              <a:ea typeface="Microsoft YaHei" pitchFamily="34" charset="-122"/>
              <a:cs typeface="Microsoft YaHei" pitchFamily="34" charset="-120"/>
            </a:endParaRPr>
          </a:p>
        </p:txBody>
      </p:sp>
      <p:sp>
        <p:nvSpPr>
          <p:cNvPr id="25" name="Shape 23"/>
          <p:cNvSpPr/>
          <p:nvPr/>
        </p:nvSpPr>
        <p:spPr>
          <a:xfrm>
            <a:off x="6858000" y="2857500"/>
            <a:ext cx="1143000" cy="0"/>
          </a:xfrm>
          <a:prstGeom prst="line">
            <a:avLst/>
          </a:prstGeom>
          <a:noFill/>
          <a:ln w="14288">
            <a:solidFill>
              <a:srgbClr val="A9BCAF"/>
            </a:solidFill>
            <a:prstDash val="dash"/>
          </a:ln>
        </p:spPr>
      </p:sp>
      <p:sp>
        <p:nvSpPr>
          <p:cNvPr id="26" name="Shape 24"/>
          <p:cNvSpPr/>
          <p:nvPr/>
        </p:nvSpPr>
        <p:spPr>
          <a:xfrm>
            <a:off x="8001000" y="2857500"/>
            <a:ext cx="1905000" cy="1238250"/>
          </a:xfrm>
          <a:prstGeom prst="rect">
            <a:avLst/>
          </a:prstGeom>
          <a:noFill/>
          <a:ln w="19050">
            <a:solidFill>
              <a:srgbClr val="E9C46A"/>
            </a:solidFill>
            <a:prstDash val="dash"/>
          </a:ln>
        </p:spPr>
      </p:sp>
      <p:sp>
        <p:nvSpPr>
          <p:cNvPr id="27" name="Text 25"/>
          <p:cNvSpPr/>
          <p:nvPr/>
        </p:nvSpPr>
        <p:spPr>
          <a:xfrm>
            <a:off x="5715000" y="2337203"/>
            <a:ext cx="6477000" cy="457200"/>
          </a:xfrm>
          <a:prstGeom prst="rect">
            <a:avLst/>
          </a:prstGeom>
          <a:noFill/>
          <a:ln/>
        </p:spPr>
        <p:txBody>
          <a:bodyPr wrap="none" lIns="0" tIns="0" rIns="0" bIns="0" rtlCol="0" anchor="t"/>
          <a:lstStyle/>
          <a:p>
            <a:pPr algn="ctr" indent="0" marL="0">
              <a:buNone/>
            </a:pPr>
            <a:r>
              <a:rPr lang="en-US" sz="3000" dirty="0">
                <a:solidFill>
                  <a:srgbClr val="E9C46A"/>
                </a:solidFill>
                <a:latin typeface="Times New Roman" pitchFamily="34" charset="0"/>
                <a:ea typeface="SimSun" pitchFamily="34" charset="-122"/>
                <a:cs typeface="Times New Roman" pitchFamily="34" charset="-120"/>
              </a:rPr>
              <a:t>800</a:t>
            </a:r>
            <a:endParaRPr lang="en-US" sz="3000" dirty="0">
              <a:latin typeface="Times New Roman" pitchFamily="34" charset="0"/>
              <a:ea typeface="SimSun" pitchFamily="34" charset="-122"/>
              <a:cs typeface="Times New Roman" pitchFamily="34" charset="-120"/>
            </a:endParaRPr>
          </a:p>
        </p:txBody>
      </p:sp>
      <p:sp>
        <p:nvSpPr>
          <p:cNvPr id="28" name="Text 26"/>
          <p:cNvSpPr/>
          <p:nvPr/>
        </p:nvSpPr>
        <p:spPr>
          <a:xfrm>
            <a:off x="5715000" y="5482298"/>
            <a:ext cx="6477000" cy="171450"/>
          </a:xfrm>
          <a:prstGeom prst="rect">
            <a:avLst/>
          </a:prstGeom>
          <a:noFill/>
          <a:ln/>
        </p:spPr>
        <p:txBody>
          <a:bodyPr wrap="none" lIns="0" tIns="0" rIns="0" bIns="0" rtlCol="0" anchor="t"/>
          <a:lstStyle/>
          <a:p>
            <a:pPr algn="ctr" indent="0" marL="0">
              <a:buNone/>
            </a:pPr>
            <a:r>
              <a:rPr lang="en-US" sz="1125" dirty="0">
                <a:solidFill>
                  <a:srgbClr val="EFF3EC"/>
                </a:solidFill>
                <a:latin typeface="Microsoft YaHei" pitchFamily="34" charset="0"/>
                <a:ea typeface="Microsoft YaHei" pitchFamily="34" charset="-122"/>
                <a:cs typeface="Microsoft YaHei" pitchFamily="34" charset="-120"/>
              </a:rPr>
              <a:t>多扣的，汇算时退回</a:t>
            </a:r>
            <a:endParaRPr lang="en-US" sz="1125" dirty="0">
              <a:latin typeface="Microsoft YaHei" pitchFamily="34" charset="0"/>
              <a:ea typeface="Microsoft YaHei" pitchFamily="34" charset="-122"/>
              <a:cs typeface="Microsoft YaHei" pitchFamily="34" charset="-120"/>
            </a:endParaRPr>
          </a:p>
        </p:txBody>
      </p:sp>
      <p:sp>
        <p:nvSpPr>
          <p:cNvPr id="29" name="Text 27"/>
          <p:cNvSpPr/>
          <p:nvPr/>
        </p:nvSpPr>
        <p:spPr>
          <a:xfrm>
            <a:off x="0" y="5825198"/>
            <a:ext cx="12192000" cy="171450"/>
          </a:xfrm>
          <a:prstGeom prst="rect">
            <a:avLst/>
          </a:prstGeom>
          <a:noFill/>
          <a:ln/>
        </p:spPr>
        <p:txBody>
          <a:bodyPr wrap="none" lIns="0" tIns="0" rIns="0" bIns="0" rtlCol="0" anchor="t"/>
          <a:lstStyle/>
          <a:p>
            <a:pPr algn="ctr" indent="0" marL="0">
              <a:buNone/>
            </a:pPr>
            <a:r>
              <a:rPr lang="en-US" sz="1125" dirty="0">
                <a:solidFill>
                  <a:srgbClr val="A9BCAF"/>
                </a:solidFill>
                <a:latin typeface="Microsoft YaHei" pitchFamily="34" charset="0"/>
                <a:ea typeface="Microsoft YaHei" pitchFamily="34" charset="-122"/>
                <a:cs typeface="Microsoft YaHei" pitchFamily="34" charset="-120"/>
              </a:rPr>
              <a:t>这单设计费的收入额 8000 元，平时按 20% 预扣，年度汇算时落在 10% 那一档</a:t>
            </a:r>
            <a:endParaRPr lang="en-US" sz="1125" dirty="0">
              <a:latin typeface="Microsoft YaHei" pitchFamily="34" charset="0"/>
              <a:ea typeface="Microsoft YaHei" pitchFamily="34" charset="-122"/>
              <a:cs typeface="Microsoft YaHei" pitchFamily="34" charset="-120"/>
            </a:endParaRPr>
          </a:p>
        </p:txBody>
      </p:sp>
      <p:sp>
        <p:nvSpPr>
          <p:cNvPr id="30" name="Text 28"/>
          <p:cNvSpPr/>
          <p:nvPr/>
        </p:nvSpPr>
        <p:spPr>
          <a:xfrm>
            <a:off x="609600" y="6157127"/>
            <a:ext cx="11582400" cy="125730"/>
          </a:xfrm>
          <a:prstGeom prst="rect">
            <a:avLst/>
          </a:prstGeom>
          <a:noFill/>
          <a:ln/>
        </p:spPr>
        <p:txBody>
          <a:bodyPr wrap="none" lIns="0" tIns="0" rIns="0" bIns="0" rtlCol="0" anchor="t"/>
          <a:lstStyle/>
          <a:p>
            <a:pPr algn="l" indent="0" marL="0">
              <a:buNone/>
            </a:pPr>
            <a:r>
              <a:rPr lang="en-US" sz="825" dirty="0">
                <a:solidFill>
                  <a:srgbClr val="829388"/>
                </a:solidFill>
                <a:latin typeface="Microsoft YaHei" pitchFamily="34" charset="0"/>
                <a:ea typeface="Microsoft YaHei" pitchFamily="34" charset="-122"/>
                <a:cs typeface="Microsoft YaHei" pitchFamily="34" charset="-120"/>
              </a:rPr>
              <a:t>来源：国家税务总局公告 2018 年第 61 号第八条及预扣率表二</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C2823"/>
          </a:solidFill>
          <a:ln/>
        </p:spPr>
      </p:sp>
      <p:sp>
        <p:nvSpPr>
          <p:cNvPr id="3" name="Shape 1"/>
          <p:cNvSpPr/>
          <p:nvPr/>
        </p:nvSpPr>
        <p:spPr>
          <a:xfrm>
            <a:off x="95250" y="95250"/>
            <a:ext cx="12001500" cy="6667500"/>
          </a:xfrm>
          <a:prstGeom prst="rect">
            <a:avLst/>
          </a:prstGeom>
          <a:noFill/>
          <a:ln w="19050">
            <a:solidFill>
              <a:srgbClr val="5A4632"/>
            </a:solidFill>
            <a:prstDash val="solid"/>
          </a:ln>
        </p:spPr>
      </p:sp>
      <p:sp>
        <p:nvSpPr>
          <p:cNvPr id="4" name="Shape 2"/>
          <p:cNvSpPr/>
          <p:nvPr/>
        </p:nvSpPr>
        <p:spPr>
          <a:xfrm>
            <a:off x="95250" y="6515100"/>
            <a:ext cx="12001500" cy="247650"/>
          </a:xfrm>
          <a:prstGeom prst="rect">
            <a:avLst/>
          </a:prstGeom>
          <a:solidFill>
            <a:srgbClr val="5A4632"/>
          </a:solidFill>
          <a:ln/>
        </p:spPr>
      </p:sp>
      <p:sp>
        <p:nvSpPr>
          <p:cNvPr id="5" name="Shape 3"/>
          <p:cNvSpPr/>
          <p:nvPr/>
        </p:nvSpPr>
        <p:spPr>
          <a:xfrm>
            <a:off x="95250" y="6515100"/>
            <a:ext cx="12001500" cy="28575"/>
          </a:xfrm>
          <a:prstGeom prst="rect">
            <a:avLst/>
          </a:prstGeom>
          <a:solidFill>
            <a:srgbClr val="6F5944"/>
          </a:solidFill>
          <a:ln/>
        </p:spPr>
      </p:sp>
      <p:sp>
        <p:nvSpPr>
          <p:cNvPr id="6" name="Shape 4"/>
          <p:cNvSpPr/>
          <p:nvPr/>
        </p:nvSpPr>
        <p:spPr>
          <a:xfrm>
            <a:off x="10668000" y="6572250"/>
            <a:ext cx="419100" cy="85725"/>
          </a:xfrm>
          <a:prstGeom prst="roundRect">
            <a:avLst>
              <a:gd name="adj" fmla="val 33333"/>
            </a:avLst>
          </a:prstGeom>
          <a:solidFill>
            <a:srgbClr val="EFF3EC">
              <a:alpha val="92000"/>
            </a:srgbClr>
          </a:solidFill>
          <a:ln/>
        </p:spPr>
      </p:sp>
      <p:sp>
        <p:nvSpPr>
          <p:cNvPr id="7" name="Shape 5"/>
          <p:cNvSpPr/>
          <p:nvPr/>
        </p:nvSpPr>
        <p:spPr>
          <a:xfrm>
            <a:off x="11201400" y="6581775"/>
            <a:ext cx="285750" cy="76200"/>
          </a:xfrm>
          <a:prstGeom prst="roundRect">
            <a:avLst>
              <a:gd name="adj" fmla="val 37500"/>
            </a:avLst>
          </a:prstGeom>
          <a:solidFill>
            <a:srgbClr val="E9C46A">
              <a:alpha val="90000"/>
            </a:srgbClr>
          </a:solidFill>
          <a:ln/>
        </p:spPr>
      </p:sp>
      <p:sp>
        <p:nvSpPr>
          <p:cNvPr id="8" name="Shape 6"/>
          <p:cNvSpPr/>
          <p:nvPr/>
        </p:nvSpPr>
        <p:spPr>
          <a:xfrm>
            <a:off x="762000" y="6591300"/>
            <a:ext cx="666750" cy="114300"/>
          </a:xfrm>
          <a:prstGeom prst="roundRect">
            <a:avLst>
              <a:gd name="adj" fmla="val 16667"/>
            </a:avLst>
          </a:prstGeom>
          <a:solidFill>
            <a:srgbClr val="3B3A36"/>
          </a:solidFill>
          <a:ln/>
        </p:spPr>
      </p:sp>
      <p:sp>
        <p:nvSpPr>
          <p:cNvPr id="9" name="Shape 7"/>
          <p:cNvSpPr/>
          <p:nvPr/>
        </p:nvSpPr>
        <p:spPr>
          <a:xfrm>
            <a:off x="762000" y="6591300"/>
            <a:ext cx="666750" cy="38100"/>
          </a:xfrm>
          <a:prstGeom prst="roundRect">
            <a:avLst>
              <a:gd name="adj" fmla="val 25000"/>
            </a:avLst>
          </a:prstGeom>
          <a:solidFill>
            <a:srgbClr val="8B795F"/>
          </a:solidFill>
          <a:ln/>
        </p:spPr>
      </p:sp>
      <p:sp>
        <p:nvSpPr>
          <p:cNvPr id="10" name="Text 8"/>
          <p:cNvSpPr/>
          <p:nvPr/>
        </p:nvSpPr>
        <p:spPr>
          <a:xfrm>
            <a:off x="1619250" y="6594915"/>
            <a:ext cx="10572750" cy="114300"/>
          </a:xfrm>
          <a:prstGeom prst="rect">
            <a:avLst/>
          </a:prstGeom>
          <a:noFill/>
          <a:ln/>
        </p:spPr>
        <p:txBody>
          <a:bodyPr wrap="none" lIns="0" tIns="0" rIns="0" bIns="0" rtlCol="0" anchor="t"/>
          <a:lstStyle/>
          <a:p>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青</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年</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夜</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校</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 </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 </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一</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节</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课</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学</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会</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个</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税</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年</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度</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汇</a:t>
            </a:r>
            <a:pPr algn="l" indent="0" marL="0">
              <a:buNone/>
            </a:pPr>
            <a:r>
              <a:rPr lang="en-US" sz="750" dirty="0">
                <a:solidFill>
                  <a:srgbClr val="C8B89D"/>
                </a:solidFill>
                <a:latin typeface="Microsoft YaHei" pitchFamily="34" charset="0"/>
                <a:ea typeface="Microsoft YaHei" pitchFamily="34" charset="-122"/>
                <a:cs typeface="Microsoft YaHei" pitchFamily="34" charset="-120"/>
              </a:rPr>
              <a:t>算</a:t>
            </a:r>
            <a:endParaRPr lang="en-US" sz="750" dirty="0">
              <a:latin typeface="Microsoft YaHei" pitchFamily="34" charset="0"/>
              <a:ea typeface="Microsoft YaHei" pitchFamily="34" charset="-122"/>
              <a:cs typeface="Microsoft YaHei" pitchFamily="34" charset="-120"/>
            </a:endParaRPr>
          </a:p>
        </p:txBody>
      </p:sp>
      <p:sp>
        <p:nvSpPr>
          <p:cNvPr id="11" name="pptwise-slidenum-s0012"/>
          <p:cNvSpPr/>
          <p:nvPr/>
        </p:nvSpPr>
        <p:spPr>
          <a:xfrm>
            <a:off x="0" y="309714"/>
            <a:ext cx="11328383" cy="171450"/>
          </a:xfrm>
          <a:prstGeom prst="rect">
            <a:avLst/>
          </a:prstGeom>
          <a:noFill/>
          <a:ln/>
        </p:spPr>
        <p:txBody>
          <a:bodyPr wrap="none" lIns="0" tIns="0" rIns="0" bIns="0" rtlCol="0" anchor="t"/>
          <a:lstStyle/>
          <a:p>
            <a:pPr algn="r" indent="0" marL="0">
              <a:buNone/>
            </a:pPr>
            <a:fld id="{B6F15528-21DE-4FAA-801E-634DDDAF4B2B}" type="slidenum">
              <a:rPr lang="en-US" sz="1125" dirty="0">
                <a:solidFill>
                  <a:srgbClr val="A9BCAF"/>
                </a:solidFill>
                <a:latin typeface="Times New Roman" pitchFamily="34" charset="0"/>
                <a:ea typeface="SimSun" pitchFamily="34" charset="-122"/>
                <a:cs typeface="Times New Roman" pitchFamily="34" charset="-120"/>
              </a:rPr>
              <a:t>13</a:t>
            </a:fld>
            <a:endParaRPr lang="en-US" sz="1125" dirty="0">
              <a:latin typeface="Times New Roman" pitchFamily="34" charset="0"/>
              <a:ea typeface="SimSun" pitchFamily="34" charset="-122"/>
              <a:cs typeface="Times New Roman" pitchFamily="34" charset="-120"/>
            </a:endParaRPr>
          </a:p>
        </p:txBody>
      </p:sp>
      <p:sp>
        <p:nvSpPr>
          <p:cNvPr id="12" name="Text 10"/>
          <p:cNvSpPr/>
          <p:nvPr/>
        </p:nvSpPr>
        <p:spPr>
          <a:xfrm>
            <a:off x="11328383" y="309714"/>
            <a:ext cx="863617" cy="171450"/>
          </a:xfrm>
          <a:prstGeom prst="rect">
            <a:avLst/>
          </a:prstGeom>
          <a:noFill/>
          <a:ln/>
        </p:spPr>
        <p:txBody>
          <a:bodyPr wrap="none" lIns="0" tIns="0" rIns="0" bIns="0" rtlCol="0" anchor="t"/>
          <a:lstStyle/>
          <a:p>
            <a:pPr algn="l" indent="0" marL="0">
              <a:buNone/>
            </a:pPr>
            <a:r>
              <a:rPr lang="en-US" sz="1125" dirty="0">
                <a:solidFill>
                  <a:srgbClr val="A9BCAF"/>
                </a:solidFill>
                <a:latin typeface="Times New Roman" pitchFamily="34" charset="0"/>
                <a:ea typeface="SimSun" pitchFamily="34" charset="-122"/>
                <a:cs typeface="Times New Roman" pitchFamily="34" charset="-120"/>
              </a:rPr>
              <a:t> / 18</a:t>
            </a:r>
            <a:endParaRPr lang="en-US" sz="1125" dirty="0">
              <a:latin typeface="Times New Roman" pitchFamily="34" charset="0"/>
              <a:ea typeface="SimSun" pitchFamily="34" charset="-122"/>
              <a:cs typeface="Times New Roman" pitchFamily="34" charset="-120"/>
            </a:endParaRPr>
          </a:p>
        </p:txBody>
      </p:sp>
      <p:sp>
        <p:nvSpPr>
          <p:cNvPr id="13" name="Text 11"/>
          <p:cNvSpPr/>
          <p:nvPr/>
        </p:nvSpPr>
        <p:spPr>
          <a:xfrm>
            <a:off x="609600" y="337714"/>
            <a:ext cx="11582400" cy="137160"/>
          </a:xfrm>
          <a:prstGeom prst="rect">
            <a:avLst/>
          </a:prstGeom>
          <a:noFill/>
          <a:ln/>
        </p:spPr>
        <p:txBody>
          <a:bodyPr wrap="none" lIns="0" tIns="0" rIns="0" bIns="0" rtlCol="0" anchor="t"/>
          <a:lstStyle/>
          <a:p>
            <a:pPr algn="l" indent="0" marL="0">
              <a:buNone/>
            </a:pPr>
            <a:r>
              <a:rPr lang="en-US" sz="900" spc="225" kern="0" dirty="0">
                <a:solidFill>
                  <a:srgbClr val="A9BCAF"/>
                </a:solidFill>
                <a:latin typeface="Microsoft YaHei" pitchFamily="34" charset="0"/>
                <a:ea typeface="Microsoft YaHei" pitchFamily="34" charset="-122"/>
                <a:cs typeface="Microsoft YaHei" pitchFamily="34" charset="-120"/>
              </a:rPr>
              <a:t>当</a:t>
            </a:r>
            <a:pPr algn="l" indent="0" marL="0">
              <a:buNone/>
            </a:pPr>
            <a:r>
              <a:rPr lang="en-US" sz="900" spc="225" kern="0" dirty="0">
                <a:solidFill>
                  <a:srgbClr val="A9BCAF"/>
                </a:solidFill>
                <a:latin typeface="Microsoft YaHei" pitchFamily="34" charset="0"/>
                <a:ea typeface="Microsoft YaHei" pitchFamily="34" charset="-122"/>
                <a:cs typeface="Microsoft YaHei" pitchFamily="34" charset="-120"/>
              </a:rPr>
              <a:t>场</a:t>
            </a:r>
            <a:pPr algn="l" indent="0" marL="0">
              <a:buNone/>
            </a:pPr>
            <a:r>
              <a:rPr lang="en-US" sz="900" dirty="0">
                <a:solidFill>
                  <a:srgbClr val="A9BCAF"/>
                </a:solidFill>
                <a:latin typeface="Microsoft YaHei" pitchFamily="34" charset="0"/>
                <a:ea typeface="Microsoft YaHei" pitchFamily="34" charset="-122"/>
                <a:cs typeface="Microsoft YaHei" pitchFamily="34" charset="-120"/>
              </a:rPr>
              <a:t>练</a:t>
            </a:r>
            <a:endParaRPr lang="en-US" sz="900" dirty="0">
              <a:latin typeface="Microsoft YaHei" pitchFamily="34" charset="0"/>
              <a:ea typeface="Microsoft YaHei" pitchFamily="34" charset="-122"/>
              <a:cs typeface="Microsoft YaHei" pitchFamily="34" charset="-120"/>
            </a:endParaRPr>
          </a:p>
        </p:txBody>
      </p:sp>
      <p:sp>
        <p:nvSpPr>
          <p:cNvPr id="14" name="Text 12"/>
          <p:cNvSpPr/>
          <p:nvPr/>
        </p:nvSpPr>
        <p:spPr>
          <a:xfrm>
            <a:off x="609600" y="935063"/>
            <a:ext cx="11582400" cy="388620"/>
          </a:xfrm>
          <a:prstGeom prst="rect">
            <a:avLst/>
          </a:prstGeom>
          <a:noFill/>
          <a:ln/>
        </p:spPr>
        <p:txBody>
          <a:bodyPr wrap="none" lIns="0" tIns="0" rIns="0" bIns="0" rtlCol="0" anchor="t"/>
          <a:lstStyle/>
          <a:p>
            <a:pPr algn="l" indent="0" marL="0">
              <a:buNone/>
            </a:pPr>
            <a:r>
              <a:rPr lang="en-US" sz="2550" dirty="0">
                <a:solidFill>
                  <a:srgbClr val="EFF3EC"/>
                </a:solidFill>
                <a:latin typeface="Times New Roman" pitchFamily="34" charset="0"/>
                <a:ea typeface="SimSun" pitchFamily="34" charset="-122"/>
                <a:cs typeface="Times New Roman" pitchFamily="34" charset="-120"/>
              </a:rPr>
              <a:t>当场练：三道变式，先自己算，五分钟后对答案</a:t>
            </a:r>
            <a:endParaRPr lang="en-US" sz="2550" dirty="0">
              <a:latin typeface="Times New Roman" pitchFamily="34" charset="0"/>
              <a:ea typeface="SimSun" pitchFamily="34" charset="-122"/>
              <a:cs typeface="Times New Roman" pitchFamily="34" charset="-120"/>
            </a:endParaRPr>
          </a:p>
        </p:txBody>
      </p:sp>
      <p:sp>
        <p:nvSpPr>
          <p:cNvPr id="15" name="Shape 13"/>
          <p:cNvSpPr/>
          <p:nvPr/>
        </p:nvSpPr>
        <p:spPr>
          <a:xfrm>
            <a:off x="647700" y="1733550"/>
            <a:ext cx="533400" cy="533400"/>
          </a:xfrm>
          <a:prstGeom prst="ellipse">
            <a:avLst/>
          </a:prstGeom>
          <a:noFill/>
          <a:ln w="22860">
            <a:solidFill>
              <a:srgbClr val="E9C46A"/>
            </a:solidFill>
            <a:prstDash val="solid"/>
          </a:ln>
        </p:spPr>
      </p:sp>
      <p:sp>
        <p:nvSpPr>
          <p:cNvPr id="16" name="Text 14"/>
          <p:cNvSpPr/>
          <p:nvPr/>
        </p:nvSpPr>
        <p:spPr>
          <a:xfrm>
            <a:off x="0" y="1810708"/>
            <a:ext cx="1828800" cy="365760"/>
          </a:xfrm>
          <a:prstGeom prst="rect">
            <a:avLst/>
          </a:prstGeom>
          <a:noFill/>
          <a:ln/>
        </p:spPr>
        <p:txBody>
          <a:bodyPr wrap="none" lIns="0" tIns="0" rIns="0" bIns="0" rtlCol="0" anchor="t"/>
          <a:lstStyle/>
          <a:p>
            <a:pPr algn="ctr" indent="0" marL="0">
              <a:buNone/>
            </a:pPr>
            <a:r>
              <a:rPr lang="en-US" sz="2400" dirty="0">
                <a:solidFill>
                  <a:srgbClr val="E9C46A"/>
                </a:solidFill>
                <a:latin typeface="Times New Roman" pitchFamily="34" charset="0"/>
                <a:ea typeface="SimSun" pitchFamily="34" charset="-122"/>
                <a:cs typeface="Times New Roman" pitchFamily="34" charset="-120"/>
              </a:rPr>
              <a:t>A</a:t>
            </a:r>
            <a:endParaRPr lang="en-US" sz="2400" dirty="0">
              <a:latin typeface="Times New Roman" pitchFamily="34" charset="0"/>
              <a:ea typeface="SimSun" pitchFamily="34" charset="-122"/>
              <a:cs typeface="Times New Roman" pitchFamily="34" charset="-120"/>
            </a:endParaRPr>
          </a:p>
        </p:txBody>
      </p:sp>
      <p:sp>
        <p:nvSpPr>
          <p:cNvPr id="17" name="Text 15"/>
          <p:cNvSpPr/>
          <p:nvPr/>
        </p:nvSpPr>
        <p:spPr>
          <a:xfrm>
            <a:off x="1390650" y="1741412"/>
            <a:ext cx="10801350" cy="274320"/>
          </a:xfrm>
          <a:prstGeom prst="rect">
            <a:avLst/>
          </a:prstGeom>
          <a:noFill/>
          <a:ln/>
        </p:spPr>
        <p:txBody>
          <a:bodyPr wrap="none" lIns="0" tIns="0" rIns="0" bIns="0" rtlCol="0" anchor="t"/>
          <a:lstStyle/>
          <a:p>
            <a:pPr algn="l" indent="0" marL="0">
              <a:buNone/>
            </a:pPr>
            <a:r>
              <a:rPr lang="en-US" sz="1800" dirty="0">
                <a:solidFill>
                  <a:srgbClr val="EFF3EC"/>
                </a:solidFill>
                <a:latin typeface="Times New Roman" pitchFamily="34" charset="0"/>
                <a:ea typeface="SimSun" pitchFamily="34" charset="-122"/>
                <a:cs typeface="Times New Roman" pitchFamily="34" charset="-120"/>
              </a:rPr>
              <a:t>漏报租金</a:t>
            </a:r>
            <a:endParaRPr lang="en-US" sz="1800" dirty="0">
              <a:latin typeface="Times New Roman" pitchFamily="34" charset="0"/>
              <a:ea typeface="SimSun" pitchFamily="34" charset="-122"/>
              <a:cs typeface="Times New Roman" pitchFamily="34" charset="-120"/>
            </a:endParaRPr>
          </a:p>
        </p:txBody>
      </p:sp>
      <p:sp>
        <p:nvSpPr>
          <p:cNvPr id="18" name="Text 16"/>
          <p:cNvSpPr/>
          <p:nvPr/>
        </p:nvSpPr>
        <p:spPr>
          <a:xfrm>
            <a:off x="1390650" y="2110810"/>
            <a:ext cx="10801350" cy="182880"/>
          </a:xfrm>
          <a:prstGeom prst="rect">
            <a:avLst/>
          </a:prstGeom>
          <a:noFill/>
          <a:ln/>
        </p:spPr>
        <p:txBody>
          <a:bodyPr wrap="none" lIns="0" tIns="0" rIns="0" bIns="0" rtlCol="0" anchor="t"/>
          <a:lstStyle/>
          <a:p>
            <a:pPr algn="l" indent="0" marL="0">
              <a:buNone/>
            </a:pPr>
            <a:r>
              <a:rPr lang="en-US" sz="1200" dirty="0">
                <a:solidFill>
                  <a:srgbClr val="A9BCAF"/>
                </a:solidFill>
                <a:latin typeface="Microsoft YaHei" pitchFamily="34" charset="0"/>
                <a:ea typeface="Microsoft YaHei" pitchFamily="34" charset="-122"/>
                <a:cs typeface="Microsoft YaHei" pitchFamily="34" charset="-120"/>
              </a:rPr>
              <a:t>租金年中没报给单位，汇算时才补填。能退多少？</a:t>
            </a:r>
            <a:endParaRPr lang="en-US" sz="1200" dirty="0">
              <a:latin typeface="Microsoft YaHei" pitchFamily="34" charset="0"/>
              <a:ea typeface="Microsoft YaHei" pitchFamily="34" charset="-122"/>
              <a:cs typeface="Microsoft YaHei" pitchFamily="34" charset="-120"/>
            </a:endParaRPr>
          </a:p>
        </p:txBody>
      </p:sp>
      <p:sp>
        <p:nvSpPr>
          <p:cNvPr id="19" name="Shape 17"/>
          <p:cNvSpPr/>
          <p:nvPr/>
        </p:nvSpPr>
        <p:spPr>
          <a:xfrm>
            <a:off x="1390650" y="2743200"/>
            <a:ext cx="5848350" cy="0"/>
          </a:xfrm>
          <a:prstGeom prst="line">
            <a:avLst/>
          </a:prstGeom>
          <a:noFill/>
          <a:ln w="14288">
            <a:solidFill>
              <a:srgbClr val="3B4942"/>
            </a:solidFill>
            <a:prstDash val="sysDot"/>
          </a:ln>
        </p:spPr>
      </p:sp>
      <p:sp>
        <p:nvSpPr>
          <p:cNvPr id="20" name="Text 18"/>
          <p:cNvSpPr/>
          <p:nvPr/>
        </p:nvSpPr>
        <p:spPr>
          <a:xfrm>
            <a:off x="1390650" y="2557762"/>
            <a:ext cx="10801350" cy="160020"/>
          </a:xfrm>
          <a:prstGeom prst="rect">
            <a:avLst/>
          </a:prstGeom>
          <a:noFill/>
          <a:ln/>
        </p:spPr>
        <p:txBody>
          <a:bodyPr wrap="none" lIns="0" tIns="0" rIns="0" bIns="0" rtlCol="0" anchor="t"/>
          <a:lstStyle/>
          <a:p>
            <a:pPr algn="l" indent="0" marL="0">
              <a:buNone/>
            </a:pPr>
            <a:r>
              <a:rPr lang="en-US" sz="1050" dirty="0">
                <a:solidFill>
                  <a:srgbClr val="829388"/>
                </a:solidFill>
                <a:latin typeface="Microsoft YaHei" pitchFamily="34" charset="0"/>
                <a:ea typeface="Microsoft YaHei" pitchFamily="34" charset="-122"/>
                <a:cs typeface="Microsoft YaHei" pitchFamily="34" charset="-120"/>
              </a:rPr>
              <a:t>答：</a:t>
            </a:r>
            <a:endParaRPr lang="en-US" sz="1050" dirty="0">
              <a:latin typeface="Microsoft YaHei" pitchFamily="34" charset="0"/>
              <a:ea typeface="Microsoft YaHei" pitchFamily="34" charset="-122"/>
              <a:cs typeface="Microsoft YaHei" pitchFamily="34" charset="-120"/>
            </a:endParaRPr>
          </a:p>
        </p:txBody>
      </p:sp>
      <p:sp>
        <p:nvSpPr>
          <p:cNvPr id="21" name="Shape 19"/>
          <p:cNvSpPr/>
          <p:nvPr/>
        </p:nvSpPr>
        <p:spPr>
          <a:xfrm>
            <a:off x="647700" y="3067050"/>
            <a:ext cx="533400" cy="533400"/>
          </a:xfrm>
          <a:prstGeom prst="ellipse">
            <a:avLst/>
          </a:prstGeom>
          <a:noFill/>
          <a:ln w="22860">
            <a:solidFill>
              <a:srgbClr val="E9C46A"/>
            </a:solidFill>
            <a:prstDash val="solid"/>
          </a:ln>
        </p:spPr>
      </p:sp>
      <p:sp>
        <p:nvSpPr>
          <p:cNvPr id="22" name="Text 20"/>
          <p:cNvSpPr/>
          <p:nvPr/>
        </p:nvSpPr>
        <p:spPr>
          <a:xfrm>
            <a:off x="0" y="3144208"/>
            <a:ext cx="1828800" cy="365760"/>
          </a:xfrm>
          <a:prstGeom prst="rect">
            <a:avLst/>
          </a:prstGeom>
          <a:noFill/>
          <a:ln/>
        </p:spPr>
        <p:txBody>
          <a:bodyPr wrap="none" lIns="0" tIns="0" rIns="0" bIns="0" rtlCol="0" anchor="t"/>
          <a:lstStyle/>
          <a:p>
            <a:pPr algn="ctr" indent="0" marL="0">
              <a:buNone/>
            </a:pPr>
            <a:r>
              <a:rPr lang="en-US" sz="2400" dirty="0">
                <a:solidFill>
                  <a:srgbClr val="E9C46A"/>
                </a:solidFill>
                <a:latin typeface="Times New Roman" pitchFamily="34" charset="0"/>
                <a:ea typeface="SimSun" pitchFamily="34" charset="-122"/>
                <a:cs typeface="Times New Roman" pitchFamily="34" charset="-120"/>
              </a:rPr>
              <a:t>B</a:t>
            </a:r>
            <a:endParaRPr lang="en-US" sz="2400" dirty="0">
              <a:latin typeface="Times New Roman" pitchFamily="34" charset="0"/>
              <a:ea typeface="SimSun" pitchFamily="34" charset="-122"/>
              <a:cs typeface="Times New Roman" pitchFamily="34" charset="-120"/>
            </a:endParaRPr>
          </a:p>
        </p:txBody>
      </p:sp>
      <p:sp>
        <p:nvSpPr>
          <p:cNvPr id="23" name="Text 21"/>
          <p:cNvSpPr/>
          <p:nvPr/>
        </p:nvSpPr>
        <p:spPr>
          <a:xfrm>
            <a:off x="1390650" y="3074912"/>
            <a:ext cx="10801350" cy="274320"/>
          </a:xfrm>
          <a:prstGeom prst="rect">
            <a:avLst/>
          </a:prstGeom>
          <a:noFill/>
          <a:ln/>
        </p:spPr>
        <p:txBody>
          <a:bodyPr wrap="none" lIns="0" tIns="0" rIns="0" bIns="0" rtlCol="0" anchor="t"/>
          <a:lstStyle/>
          <a:p>
            <a:pPr algn="l" indent="0" marL="0">
              <a:buNone/>
            </a:pPr>
            <a:r>
              <a:rPr lang="en-US" sz="1800" dirty="0">
                <a:solidFill>
                  <a:srgbClr val="EFF3EC"/>
                </a:solidFill>
                <a:latin typeface="Times New Roman" pitchFamily="34" charset="0"/>
                <a:ea typeface="SimSun" pitchFamily="34" charset="-122"/>
                <a:cs typeface="Times New Roman" pitchFamily="34" charset="-120"/>
              </a:rPr>
              <a:t>两处工资</a:t>
            </a:r>
            <a:endParaRPr lang="en-US" sz="1800" dirty="0">
              <a:latin typeface="Times New Roman" pitchFamily="34" charset="0"/>
              <a:ea typeface="SimSun" pitchFamily="34" charset="-122"/>
              <a:cs typeface="Times New Roman" pitchFamily="34" charset="-120"/>
            </a:endParaRPr>
          </a:p>
        </p:txBody>
      </p:sp>
      <p:sp>
        <p:nvSpPr>
          <p:cNvPr id="24" name="Text 22"/>
          <p:cNvSpPr/>
          <p:nvPr/>
        </p:nvSpPr>
        <p:spPr>
          <a:xfrm>
            <a:off x="1390650" y="3444310"/>
            <a:ext cx="10801350" cy="182880"/>
          </a:xfrm>
          <a:prstGeom prst="rect">
            <a:avLst/>
          </a:prstGeom>
          <a:noFill/>
          <a:ln/>
        </p:spPr>
        <p:txBody>
          <a:bodyPr wrap="none" lIns="0" tIns="0" rIns="0" bIns="0" rtlCol="0" anchor="t"/>
          <a:lstStyle/>
          <a:p>
            <a:pPr algn="l" indent="0" marL="0">
              <a:buNone/>
            </a:pPr>
            <a:r>
              <a:rPr lang="en-US" sz="1200" dirty="0">
                <a:solidFill>
                  <a:srgbClr val="A9BCAF"/>
                </a:solidFill>
                <a:latin typeface="Microsoft YaHei" pitchFamily="34" charset="0"/>
                <a:ea typeface="Microsoft YaHei" pitchFamily="34" charset="-122"/>
                <a:cs typeface="Microsoft YaHei" pitchFamily="34" charset="-120"/>
              </a:rPr>
              <a:t>没接设计单，兼职每月 3000 元，全年预扣 0 元。要补多少？</a:t>
            </a:r>
            <a:endParaRPr lang="en-US" sz="1200" dirty="0">
              <a:latin typeface="Microsoft YaHei" pitchFamily="34" charset="0"/>
              <a:ea typeface="Microsoft YaHei" pitchFamily="34" charset="-122"/>
              <a:cs typeface="Microsoft YaHei" pitchFamily="34" charset="-120"/>
            </a:endParaRPr>
          </a:p>
        </p:txBody>
      </p:sp>
      <p:sp>
        <p:nvSpPr>
          <p:cNvPr id="25" name="Shape 23"/>
          <p:cNvSpPr/>
          <p:nvPr/>
        </p:nvSpPr>
        <p:spPr>
          <a:xfrm>
            <a:off x="1390650" y="4076700"/>
            <a:ext cx="5848350" cy="0"/>
          </a:xfrm>
          <a:prstGeom prst="line">
            <a:avLst/>
          </a:prstGeom>
          <a:noFill/>
          <a:ln w="14288">
            <a:solidFill>
              <a:srgbClr val="3B4942"/>
            </a:solidFill>
            <a:prstDash val="sysDot"/>
          </a:ln>
        </p:spPr>
      </p:sp>
      <p:sp>
        <p:nvSpPr>
          <p:cNvPr id="26" name="Text 24"/>
          <p:cNvSpPr/>
          <p:nvPr/>
        </p:nvSpPr>
        <p:spPr>
          <a:xfrm>
            <a:off x="1390650" y="3891262"/>
            <a:ext cx="10801350" cy="160020"/>
          </a:xfrm>
          <a:prstGeom prst="rect">
            <a:avLst/>
          </a:prstGeom>
          <a:noFill/>
          <a:ln/>
        </p:spPr>
        <p:txBody>
          <a:bodyPr wrap="none" lIns="0" tIns="0" rIns="0" bIns="0" rtlCol="0" anchor="t"/>
          <a:lstStyle/>
          <a:p>
            <a:pPr algn="l" indent="0" marL="0">
              <a:buNone/>
            </a:pPr>
            <a:r>
              <a:rPr lang="en-US" sz="1050" dirty="0">
                <a:solidFill>
                  <a:srgbClr val="829388"/>
                </a:solidFill>
                <a:latin typeface="Microsoft YaHei" pitchFamily="34" charset="0"/>
                <a:ea typeface="Microsoft YaHei" pitchFamily="34" charset="-122"/>
                <a:cs typeface="Microsoft YaHei" pitchFamily="34" charset="-120"/>
              </a:rPr>
              <a:t>答：</a:t>
            </a:r>
            <a:endParaRPr lang="en-US" sz="1050" dirty="0">
              <a:latin typeface="Microsoft YaHei" pitchFamily="34" charset="0"/>
              <a:ea typeface="Microsoft YaHei" pitchFamily="34" charset="-122"/>
              <a:cs typeface="Microsoft YaHei" pitchFamily="34" charset="-120"/>
            </a:endParaRPr>
          </a:p>
        </p:txBody>
      </p:sp>
      <p:sp>
        <p:nvSpPr>
          <p:cNvPr id="27" name="Shape 25"/>
          <p:cNvSpPr/>
          <p:nvPr/>
        </p:nvSpPr>
        <p:spPr>
          <a:xfrm>
            <a:off x="647700" y="4400550"/>
            <a:ext cx="533400" cy="533400"/>
          </a:xfrm>
          <a:prstGeom prst="ellipse">
            <a:avLst/>
          </a:prstGeom>
          <a:noFill/>
          <a:ln w="22860">
            <a:solidFill>
              <a:srgbClr val="E9C46A"/>
            </a:solidFill>
            <a:prstDash val="solid"/>
          </a:ln>
        </p:spPr>
      </p:sp>
      <p:sp>
        <p:nvSpPr>
          <p:cNvPr id="28" name="Text 26"/>
          <p:cNvSpPr/>
          <p:nvPr/>
        </p:nvSpPr>
        <p:spPr>
          <a:xfrm>
            <a:off x="0" y="4477708"/>
            <a:ext cx="1828800" cy="365760"/>
          </a:xfrm>
          <a:prstGeom prst="rect">
            <a:avLst/>
          </a:prstGeom>
          <a:noFill/>
          <a:ln/>
        </p:spPr>
        <p:txBody>
          <a:bodyPr wrap="none" lIns="0" tIns="0" rIns="0" bIns="0" rtlCol="0" anchor="t"/>
          <a:lstStyle/>
          <a:p>
            <a:pPr algn="ctr" indent="0" marL="0">
              <a:buNone/>
            </a:pPr>
            <a:r>
              <a:rPr lang="en-US" sz="2400" dirty="0">
                <a:solidFill>
                  <a:srgbClr val="E9C46A"/>
                </a:solidFill>
                <a:latin typeface="Times New Roman" pitchFamily="34" charset="0"/>
                <a:ea typeface="SimSun" pitchFamily="34" charset="-122"/>
                <a:cs typeface="Times New Roman" pitchFamily="34" charset="-120"/>
              </a:rPr>
              <a:t>C</a:t>
            </a:r>
            <a:endParaRPr lang="en-US" sz="2400" dirty="0">
              <a:latin typeface="Times New Roman" pitchFamily="34" charset="0"/>
              <a:ea typeface="SimSun" pitchFamily="34" charset="-122"/>
              <a:cs typeface="Times New Roman" pitchFamily="34" charset="-120"/>
            </a:endParaRPr>
          </a:p>
        </p:txBody>
      </p:sp>
      <p:sp>
        <p:nvSpPr>
          <p:cNvPr id="29" name="Text 27"/>
          <p:cNvSpPr/>
          <p:nvPr/>
        </p:nvSpPr>
        <p:spPr>
          <a:xfrm>
            <a:off x="1390650" y="4408412"/>
            <a:ext cx="10801350" cy="274320"/>
          </a:xfrm>
          <a:prstGeom prst="rect">
            <a:avLst/>
          </a:prstGeom>
          <a:noFill/>
          <a:ln/>
        </p:spPr>
        <p:txBody>
          <a:bodyPr wrap="none" lIns="0" tIns="0" rIns="0" bIns="0" rtlCol="0" anchor="t"/>
          <a:lstStyle/>
          <a:p>
            <a:pPr algn="l" indent="0" marL="0">
              <a:buNone/>
            </a:pPr>
            <a:r>
              <a:rPr lang="en-US" sz="1800" dirty="0">
                <a:solidFill>
                  <a:srgbClr val="EFF3EC"/>
                </a:solidFill>
                <a:latin typeface="Times New Roman" pitchFamily="34" charset="0"/>
                <a:ea typeface="SimSun" pitchFamily="34" charset="-122"/>
                <a:cs typeface="Times New Roman" pitchFamily="34" charset="-120"/>
              </a:rPr>
              <a:t>小额劳务</a:t>
            </a:r>
            <a:endParaRPr lang="en-US" sz="1800" dirty="0">
              <a:latin typeface="Times New Roman" pitchFamily="34" charset="0"/>
              <a:ea typeface="SimSun" pitchFamily="34" charset="-122"/>
              <a:cs typeface="Times New Roman" pitchFamily="34" charset="-120"/>
            </a:endParaRPr>
          </a:p>
        </p:txBody>
      </p:sp>
      <p:sp>
        <p:nvSpPr>
          <p:cNvPr id="30" name="Text 28"/>
          <p:cNvSpPr/>
          <p:nvPr/>
        </p:nvSpPr>
        <p:spPr>
          <a:xfrm>
            <a:off x="1390650" y="4777810"/>
            <a:ext cx="10801350" cy="182880"/>
          </a:xfrm>
          <a:prstGeom prst="rect">
            <a:avLst/>
          </a:prstGeom>
          <a:noFill/>
          <a:ln/>
        </p:spPr>
        <p:txBody>
          <a:bodyPr wrap="none" lIns="0" tIns="0" rIns="0" bIns="0" rtlCol="0" anchor="t"/>
          <a:lstStyle/>
          <a:p>
            <a:pPr algn="l" indent="0" marL="0">
              <a:buNone/>
            </a:pPr>
            <a:r>
              <a:rPr lang="en-US" sz="1200" dirty="0">
                <a:solidFill>
                  <a:srgbClr val="A9BCAF"/>
                </a:solidFill>
                <a:latin typeface="Microsoft YaHei" pitchFamily="34" charset="0"/>
                <a:ea typeface="Microsoft YaHei" pitchFamily="34" charset="-122"/>
                <a:cs typeface="Microsoft YaHei" pitchFamily="34" charset="-120"/>
              </a:rPr>
              <a:t>一次劳务 3000 元，预扣多少？汇算计入多少？</a:t>
            </a:r>
            <a:endParaRPr lang="en-US" sz="1200" dirty="0">
              <a:latin typeface="Microsoft YaHei" pitchFamily="34" charset="0"/>
              <a:ea typeface="Microsoft YaHei" pitchFamily="34" charset="-122"/>
              <a:cs typeface="Microsoft YaHei" pitchFamily="34" charset="-120"/>
            </a:endParaRPr>
          </a:p>
        </p:txBody>
      </p:sp>
      <p:sp>
        <p:nvSpPr>
          <p:cNvPr id="31" name="Shape 29"/>
          <p:cNvSpPr/>
          <p:nvPr/>
        </p:nvSpPr>
        <p:spPr>
          <a:xfrm>
            <a:off x="1390650" y="5410200"/>
            <a:ext cx="5848350" cy="0"/>
          </a:xfrm>
          <a:prstGeom prst="line">
            <a:avLst/>
          </a:prstGeom>
          <a:noFill/>
          <a:ln w="14288">
            <a:solidFill>
              <a:srgbClr val="3B4942"/>
            </a:solidFill>
            <a:prstDash val="sysDot"/>
          </a:ln>
        </p:spPr>
      </p:sp>
      <p:sp>
        <p:nvSpPr>
          <p:cNvPr id="32" name="Text 30"/>
          <p:cNvSpPr/>
          <p:nvPr/>
        </p:nvSpPr>
        <p:spPr>
          <a:xfrm>
            <a:off x="1390650" y="5224762"/>
            <a:ext cx="10801350" cy="160020"/>
          </a:xfrm>
          <a:prstGeom prst="rect">
            <a:avLst/>
          </a:prstGeom>
          <a:noFill/>
          <a:ln/>
        </p:spPr>
        <p:txBody>
          <a:bodyPr wrap="none" lIns="0" tIns="0" rIns="0" bIns="0" rtlCol="0" anchor="t"/>
          <a:lstStyle/>
          <a:p>
            <a:pPr algn="l" indent="0" marL="0">
              <a:buNone/>
            </a:pPr>
            <a:r>
              <a:rPr lang="en-US" sz="1050" dirty="0">
                <a:solidFill>
                  <a:srgbClr val="829388"/>
                </a:solidFill>
                <a:latin typeface="Microsoft YaHei" pitchFamily="34" charset="0"/>
                <a:ea typeface="Microsoft YaHei" pitchFamily="34" charset="-122"/>
                <a:cs typeface="Microsoft YaHei" pitchFamily="34" charset="-120"/>
              </a:rPr>
              <a:t>答：</a:t>
            </a:r>
            <a:endParaRPr lang="en-US" sz="1050" dirty="0">
              <a:latin typeface="Microsoft YaHei" pitchFamily="34" charset="0"/>
              <a:ea typeface="Microsoft YaHei" pitchFamily="34" charset="-122"/>
              <a:cs typeface="Microsoft YaHei" pitchFamily="34" charset="-120"/>
            </a:endParaRPr>
          </a:p>
        </p:txBody>
      </p:sp>
      <p:pic>
        <p:nvPicPr>
          <p:cNvPr id="33" name="Image 0" descr="preencoded.png">    </p:cNvPr>
          <p:cNvPicPr>
            <a:picLocks noChangeAspect="1"/>
          </p:cNvPicPr>
          <p:nvPr/>
        </p:nvPicPr>
        <p:blipFill>
          <a:blip r:embed="rId1"/>
          <a:srcRect l="8007" r="8007" t="0" b="0"/>
          <a:stretch/>
        </p:blipFill>
        <p:spPr>
          <a:xfrm>
            <a:off x="7886700" y="1638300"/>
            <a:ext cx="3695700" cy="2476500"/>
          </a:xfrm>
          <a:prstGeom prst="rect">
            <a:avLst/>
          </a:prstGeom>
        </p:spPr>
      </p:pic>
      <p:sp>
        <p:nvSpPr>
          <p:cNvPr id="34" name="Text 31"/>
          <p:cNvSpPr/>
          <p:nvPr/>
        </p:nvSpPr>
        <p:spPr>
          <a:xfrm>
            <a:off x="0" y="4213665"/>
            <a:ext cx="11582400" cy="114300"/>
          </a:xfrm>
          <a:prstGeom prst="rect">
            <a:avLst/>
          </a:prstGeom>
          <a:noFill/>
          <a:ln/>
        </p:spPr>
        <p:txBody>
          <a:bodyPr wrap="none" lIns="0" tIns="0" rIns="0" bIns="0" rtlCol="0" anchor="t"/>
          <a:lstStyle/>
          <a:p>
            <a:pPr algn="r" indent="0" marL="0">
              <a:buNone/>
            </a:pPr>
            <a:r>
              <a:rPr lang="en-US" sz="750" dirty="0">
                <a:solidFill>
                  <a:srgbClr val="829388"/>
                </a:solidFill>
                <a:latin typeface="Microsoft YaHei" pitchFamily="34" charset="0"/>
                <a:ea typeface="Microsoft YaHei" pitchFamily="34" charset="-122"/>
                <a:cs typeface="Microsoft YaHei" pitchFamily="34" charset="-120"/>
              </a:rPr>
              <a:t>示意图（AI 生成）</a:t>
            </a:r>
            <a:endParaRPr lang="en-US" sz="750" dirty="0">
              <a:latin typeface="Microsoft YaHei" pitchFamily="34" charset="0"/>
              <a:ea typeface="Microsoft YaHei" pitchFamily="34" charset="-122"/>
              <a:cs typeface="Microsoft YaHei" pitchFamily="34" charset="-120"/>
            </a:endParaRPr>
          </a:p>
        </p:txBody>
      </p:sp>
      <p:sp>
        <p:nvSpPr>
          <p:cNvPr id="35" name="Shape 32"/>
          <p:cNvSpPr/>
          <p:nvPr/>
        </p:nvSpPr>
        <p:spPr>
          <a:xfrm>
            <a:off x="7886700" y="4476750"/>
            <a:ext cx="1428750" cy="228600"/>
          </a:xfrm>
          <a:prstGeom prst="roundRect">
            <a:avLst>
              <a:gd name="adj" fmla="val 16667"/>
            </a:avLst>
          </a:prstGeom>
          <a:noFill/>
          <a:ln w="14288">
            <a:solidFill>
              <a:srgbClr val="E9C46A"/>
            </a:solidFill>
            <a:prstDash val="dash"/>
          </a:ln>
        </p:spPr>
      </p:sp>
      <p:sp>
        <p:nvSpPr>
          <p:cNvPr id="36" name="Text 33"/>
          <p:cNvSpPr/>
          <p:nvPr/>
        </p:nvSpPr>
        <p:spPr>
          <a:xfrm>
            <a:off x="5010150" y="4519189"/>
            <a:ext cx="7181850" cy="137160"/>
          </a:xfrm>
          <a:prstGeom prst="rect">
            <a:avLst/>
          </a:prstGeom>
          <a:noFill/>
          <a:ln/>
        </p:spPr>
        <p:txBody>
          <a:bodyPr wrap="none" lIns="0" tIns="0" rIns="0" bIns="0" rtlCol="0" anchor="t"/>
          <a:lstStyle/>
          <a:p>
            <a:pPr algn="ctr" indent="0" marL="0">
              <a:buNone/>
            </a:pPr>
            <a:r>
              <a:rPr lang="en-US" sz="900" b="1" dirty="0">
                <a:solidFill>
                  <a:srgbClr val="E9C46A"/>
                </a:solidFill>
                <a:latin typeface="Microsoft YaHei" pitchFamily="34" charset="0"/>
                <a:ea typeface="Microsoft YaHei" pitchFamily="34" charset="-122"/>
                <a:cs typeface="Microsoft YaHei" pitchFamily="34" charset="-120"/>
              </a:rPr>
              <a:t>例题 · 数字为虚构</a:t>
            </a:r>
            <a:endParaRPr lang="en-US" sz="900" dirty="0">
              <a:latin typeface="Microsoft YaHei" pitchFamily="34" charset="0"/>
              <a:ea typeface="Microsoft YaHei" pitchFamily="34" charset="-122"/>
              <a:cs typeface="Microsoft YaHei" pitchFamily="34" charset="-120"/>
            </a:endParaRPr>
          </a:p>
        </p:txBody>
      </p:sp>
      <p:sp>
        <p:nvSpPr>
          <p:cNvPr id="37" name="Text 34"/>
          <p:cNvSpPr/>
          <p:nvPr/>
        </p:nvSpPr>
        <p:spPr>
          <a:xfrm>
            <a:off x="7886700" y="4852925"/>
            <a:ext cx="4305300" cy="148590"/>
          </a:xfrm>
          <a:prstGeom prst="rect">
            <a:avLst/>
          </a:prstGeom>
          <a:noFill/>
          <a:ln/>
        </p:spPr>
        <p:txBody>
          <a:bodyPr wrap="none" lIns="0" tIns="0" rIns="0" bIns="0" rtlCol="0" anchor="t"/>
          <a:lstStyle/>
          <a:p>
            <a:pPr algn="l" indent="0" marL="0">
              <a:buNone/>
            </a:pPr>
            <a:r>
              <a:rPr lang="en-US" sz="975" dirty="0">
                <a:solidFill>
                  <a:srgbClr val="A9BCAF"/>
                </a:solidFill>
                <a:latin typeface="Microsoft YaHei" pitchFamily="34" charset="0"/>
                <a:ea typeface="Microsoft YaHei" pitchFamily="34" charset="-122"/>
                <a:cs typeface="Microsoft YaHei" pitchFamily="34" charset="-120"/>
              </a:rPr>
              <a:t>没写到的条件都和主例题一样</a:t>
            </a:r>
            <a:endParaRPr lang="en-US" sz="97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C2823"/>
          </a:solidFill>
          <a:ln/>
        </p:spPr>
      </p:sp>
      <p:sp>
        <p:nvSpPr>
          <p:cNvPr id="3" name="Shape 1"/>
          <p:cNvSpPr/>
          <p:nvPr/>
        </p:nvSpPr>
        <p:spPr>
          <a:xfrm>
            <a:off x="95250" y="95250"/>
            <a:ext cx="12001500" cy="6667500"/>
          </a:xfrm>
          <a:prstGeom prst="rect">
            <a:avLst/>
          </a:prstGeom>
          <a:noFill/>
          <a:ln w="19050">
            <a:solidFill>
              <a:srgbClr val="5A4632"/>
            </a:solidFill>
            <a:prstDash val="solid"/>
          </a:ln>
        </p:spPr>
      </p:sp>
      <p:sp>
        <p:nvSpPr>
          <p:cNvPr id="4" name="Shape 2"/>
          <p:cNvSpPr/>
          <p:nvPr/>
        </p:nvSpPr>
        <p:spPr>
          <a:xfrm>
            <a:off x="95250" y="6515100"/>
            <a:ext cx="12001500" cy="247650"/>
          </a:xfrm>
          <a:prstGeom prst="rect">
            <a:avLst/>
          </a:prstGeom>
          <a:solidFill>
            <a:srgbClr val="5A4632"/>
          </a:solidFill>
          <a:ln/>
        </p:spPr>
      </p:sp>
      <p:sp>
        <p:nvSpPr>
          <p:cNvPr id="5" name="Shape 3"/>
          <p:cNvSpPr/>
          <p:nvPr/>
        </p:nvSpPr>
        <p:spPr>
          <a:xfrm>
            <a:off x="95250" y="6515100"/>
            <a:ext cx="12001500" cy="28575"/>
          </a:xfrm>
          <a:prstGeom prst="rect">
            <a:avLst/>
          </a:prstGeom>
          <a:solidFill>
            <a:srgbClr val="6F5944"/>
          </a:solidFill>
          <a:ln/>
        </p:spPr>
      </p:sp>
      <p:sp>
        <p:nvSpPr>
          <p:cNvPr id="6" name="Shape 4"/>
          <p:cNvSpPr/>
          <p:nvPr/>
        </p:nvSpPr>
        <p:spPr>
          <a:xfrm>
            <a:off x="10668000" y="6572250"/>
            <a:ext cx="419100" cy="85725"/>
          </a:xfrm>
          <a:prstGeom prst="roundRect">
            <a:avLst>
              <a:gd name="adj" fmla="val 33333"/>
            </a:avLst>
          </a:prstGeom>
          <a:solidFill>
            <a:srgbClr val="EFF3EC">
              <a:alpha val="92000"/>
            </a:srgbClr>
          </a:solidFill>
          <a:ln/>
        </p:spPr>
      </p:sp>
      <p:sp>
        <p:nvSpPr>
          <p:cNvPr id="7" name="Shape 5"/>
          <p:cNvSpPr/>
          <p:nvPr/>
        </p:nvSpPr>
        <p:spPr>
          <a:xfrm>
            <a:off x="11201400" y="6581775"/>
            <a:ext cx="285750" cy="76200"/>
          </a:xfrm>
          <a:prstGeom prst="roundRect">
            <a:avLst>
              <a:gd name="adj" fmla="val 37500"/>
            </a:avLst>
          </a:prstGeom>
          <a:solidFill>
            <a:srgbClr val="E9C46A">
              <a:alpha val="90000"/>
            </a:srgbClr>
          </a:solidFill>
          <a:ln/>
        </p:spPr>
      </p:sp>
      <p:sp>
        <p:nvSpPr>
          <p:cNvPr id="8" name="Shape 6"/>
          <p:cNvSpPr/>
          <p:nvPr/>
        </p:nvSpPr>
        <p:spPr>
          <a:xfrm>
            <a:off x="762000" y="6591300"/>
            <a:ext cx="666750" cy="114300"/>
          </a:xfrm>
          <a:prstGeom prst="roundRect">
            <a:avLst>
              <a:gd name="adj" fmla="val 16667"/>
            </a:avLst>
          </a:prstGeom>
          <a:solidFill>
            <a:srgbClr val="3B3A36"/>
          </a:solidFill>
          <a:ln/>
        </p:spPr>
      </p:sp>
      <p:sp>
        <p:nvSpPr>
          <p:cNvPr id="9" name="Shape 7"/>
          <p:cNvSpPr/>
          <p:nvPr/>
        </p:nvSpPr>
        <p:spPr>
          <a:xfrm>
            <a:off x="762000" y="6591300"/>
            <a:ext cx="666750" cy="38100"/>
          </a:xfrm>
          <a:prstGeom prst="roundRect">
            <a:avLst>
              <a:gd name="adj" fmla="val 25000"/>
            </a:avLst>
          </a:prstGeom>
          <a:solidFill>
            <a:srgbClr val="8B795F"/>
          </a:solidFill>
          <a:ln/>
        </p:spPr>
      </p:sp>
      <p:sp>
        <p:nvSpPr>
          <p:cNvPr id="10" name="Text 8"/>
          <p:cNvSpPr/>
          <p:nvPr/>
        </p:nvSpPr>
        <p:spPr>
          <a:xfrm>
            <a:off x="1619250" y="6594915"/>
            <a:ext cx="10572750" cy="114300"/>
          </a:xfrm>
          <a:prstGeom prst="rect">
            <a:avLst/>
          </a:prstGeom>
          <a:noFill/>
          <a:ln/>
        </p:spPr>
        <p:txBody>
          <a:bodyPr wrap="none" lIns="0" tIns="0" rIns="0" bIns="0" rtlCol="0" anchor="t"/>
          <a:lstStyle/>
          <a:p>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青</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年</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夜</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校</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 </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 </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一</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节</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课</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学</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会</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个</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税</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年</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度</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汇</a:t>
            </a:r>
            <a:pPr algn="l" indent="0" marL="0">
              <a:buNone/>
            </a:pPr>
            <a:r>
              <a:rPr lang="en-US" sz="750" dirty="0">
                <a:solidFill>
                  <a:srgbClr val="C8B89D"/>
                </a:solidFill>
                <a:latin typeface="Microsoft YaHei" pitchFamily="34" charset="0"/>
                <a:ea typeface="Microsoft YaHei" pitchFamily="34" charset="-122"/>
                <a:cs typeface="Microsoft YaHei" pitchFamily="34" charset="-120"/>
              </a:rPr>
              <a:t>算</a:t>
            </a:r>
            <a:endParaRPr lang="en-US" sz="750" dirty="0">
              <a:latin typeface="Microsoft YaHei" pitchFamily="34" charset="0"/>
              <a:ea typeface="Microsoft YaHei" pitchFamily="34" charset="-122"/>
              <a:cs typeface="Microsoft YaHei" pitchFamily="34" charset="-120"/>
            </a:endParaRPr>
          </a:p>
        </p:txBody>
      </p:sp>
      <p:sp>
        <p:nvSpPr>
          <p:cNvPr id="11" name="pptwise-slidenum-s0013"/>
          <p:cNvSpPr/>
          <p:nvPr/>
        </p:nvSpPr>
        <p:spPr>
          <a:xfrm>
            <a:off x="0" y="309714"/>
            <a:ext cx="11328383" cy="171450"/>
          </a:xfrm>
          <a:prstGeom prst="rect">
            <a:avLst/>
          </a:prstGeom>
          <a:noFill/>
          <a:ln/>
        </p:spPr>
        <p:txBody>
          <a:bodyPr wrap="none" lIns="0" tIns="0" rIns="0" bIns="0" rtlCol="0" anchor="t"/>
          <a:lstStyle/>
          <a:p>
            <a:pPr algn="r" indent="0" marL="0">
              <a:buNone/>
            </a:pPr>
            <a:fld id="{B6F15528-21DE-4FAA-801E-634DDDAF4B2B}" type="slidenum">
              <a:rPr lang="en-US" sz="1125" dirty="0">
                <a:solidFill>
                  <a:srgbClr val="A9BCAF"/>
                </a:solidFill>
                <a:latin typeface="Times New Roman" pitchFamily="34" charset="0"/>
                <a:ea typeface="SimSun" pitchFamily="34" charset="-122"/>
                <a:cs typeface="Times New Roman" pitchFamily="34" charset="-120"/>
              </a:rPr>
              <a:t>14</a:t>
            </a:fld>
            <a:endParaRPr lang="en-US" sz="1125" dirty="0">
              <a:latin typeface="Times New Roman" pitchFamily="34" charset="0"/>
              <a:ea typeface="SimSun" pitchFamily="34" charset="-122"/>
              <a:cs typeface="Times New Roman" pitchFamily="34" charset="-120"/>
            </a:endParaRPr>
          </a:p>
        </p:txBody>
      </p:sp>
      <p:sp>
        <p:nvSpPr>
          <p:cNvPr id="12" name="Text 10"/>
          <p:cNvSpPr/>
          <p:nvPr/>
        </p:nvSpPr>
        <p:spPr>
          <a:xfrm>
            <a:off x="11328383" y="309714"/>
            <a:ext cx="863617" cy="171450"/>
          </a:xfrm>
          <a:prstGeom prst="rect">
            <a:avLst/>
          </a:prstGeom>
          <a:noFill/>
          <a:ln/>
        </p:spPr>
        <p:txBody>
          <a:bodyPr wrap="none" lIns="0" tIns="0" rIns="0" bIns="0" rtlCol="0" anchor="t"/>
          <a:lstStyle/>
          <a:p>
            <a:pPr algn="l" indent="0" marL="0">
              <a:buNone/>
            </a:pPr>
            <a:r>
              <a:rPr lang="en-US" sz="1125" dirty="0">
                <a:solidFill>
                  <a:srgbClr val="A9BCAF"/>
                </a:solidFill>
                <a:latin typeface="Times New Roman" pitchFamily="34" charset="0"/>
                <a:ea typeface="SimSun" pitchFamily="34" charset="-122"/>
                <a:cs typeface="Times New Roman" pitchFamily="34" charset="-120"/>
              </a:rPr>
              <a:t> / 18</a:t>
            </a:r>
            <a:endParaRPr lang="en-US" sz="1125" dirty="0">
              <a:latin typeface="Times New Roman" pitchFamily="34" charset="0"/>
              <a:ea typeface="SimSun" pitchFamily="34" charset="-122"/>
              <a:cs typeface="Times New Roman" pitchFamily="34" charset="-120"/>
            </a:endParaRPr>
          </a:p>
        </p:txBody>
      </p:sp>
      <p:sp>
        <p:nvSpPr>
          <p:cNvPr id="13" name="Text 11"/>
          <p:cNvSpPr/>
          <p:nvPr/>
        </p:nvSpPr>
        <p:spPr>
          <a:xfrm>
            <a:off x="609600" y="337714"/>
            <a:ext cx="11582400" cy="137160"/>
          </a:xfrm>
          <a:prstGeom prst="rect">
            <a:avLst/>
          </a:prstGeom>
          <a:noFill/>
          <a:ln/>
        </p:spPr>
        <p:txBody>
          <a:bodyPr wrap="none" lIns="0" tIns="0" rIns="0" bIns="0" rtlCol="0" anchor="t"/>
          <a:lstStyle/>
          <a:p>
            <a:pPr algn="l" indent="0" marL="0">
              <a:buNone/>
            </a:pPr>
            <a:r>
              <a:rPr lang="en-US" sz="900" spc="225" kern="0" dirty="0">
                <a:solidFill>
                  <a:srgbClr val="A9BCAF"/>
                </a:solidFill>
                <a:latin typeface="Microsoft YaHei" pitchFamily="34" charset="0"/>
                <a:ea typeface="Microsoft YaHei" pitchFamily="34" charset="-122"/>
                <a:cs typeface="Microsoft YaHei" pitchFamily="34" charset="-120"/>
              </a:rPr>
              <a:t>当</a:t>
            </a:r>
            <a:pPr algn="l" indent="0" marL="0">
              <a:buNone/>
            </a:pPr>
            <a:r>
              <a:rPr lang="en-US" sz="900" spc="225" kern="0" dirty="0">
                <a:solidFill>
                  <a:srgbClr val="A9BCAF"/>
                </a:solidFill>
                <a:latin typeface="Microsoft YaHei" pitchFamily="34" charset="0"/>
                <a:ea typeface="Microsoft YaHei" pitchFamily="34" charset="-122"/>
                <a:cs typeface="Microsoft YaHei" pitchFamily="34" charset="-120"/>
              </a:rPr>
              <a:t>场</a:t>
            </a:r>
            <a:pPr algn="l" indent="0" marL="0">
              <a:buNone/>
            </a:pPr>
            <a:r>
              <a:rPr lang="en-US" sz="900" dirty="0">
                <a:solidFill>
                  <a:srgbClr val="A9BCAF"/>
                </a:solidFill>
                <a:latin typeface="Microsoft YaHei" pitchFamily="34" charset="0"/>
                <a:ea typeface="Microsoft YaHei" pitchFamily="34" charset="-122"/>
                <a:cs typeface="Microsoft YaHei" pitchFamily="34" charset="-120"/>
              </a:rPr>
              <a:t>练</a:t>
            </a:r>
            <a:endParaRPr lang="en-US" sz="900" dirty="0">
              <a:latin typeface="Microsoft YaHei" pitchFamily="34" charset="0"/>
              <a:ea typeface="Microsoft YaHei" pitchFamily="34" charset="-122"/>
              <a:cs typeface="Microsoft YaHei" pitchFamily="34" charset="-120"/>
            </a:endParaRPr>
          </a:p>
        </p:txBody>
      </p:sp>
      <p:sp>
        <p:nvSpPr>
          <p:cNvPr id="14" name="Text 12"/>
          <p:cNvSpPr/>
          <p:nvPr/>
        </p:nvSpPr>
        <p:spPr>
          <a:xfrm>
            <a:off x="609600" y="935063"/>
            <a:ext cx="11582400" cy="388620"/>
          </a:xfrm>
          <a:prstGeom prst="rect">
            <a:avLst/>
          </a:prstGeom>
          <a:noFill/>
          <a:ln/>
        </p:spPr>
        <p:txBody>
          <a:bodyPr wrap="none" lIns="0" tIns="0" rIns="0" bIns="0" rtlCol="0" anchor="t"/>
          <a:lstStyle/>
          <a:p>
            <a:pPr algn="l" indent="0" marL="0">
              <a:buNone/>
            </a:pPr>
            <a:r>
              <a:rPr lang="en-US" sz="2550" dirty="0">
                <a:solidFill>
                  <a:srgbClr val="EFF3EC"/>
                </a:solidFill>
                <a:latin typeface="Times New Roman" pitchFamily="34" charset="0"/>
                <a:ea typeface="SimSun" pitchFamily="34" charset="-122"/>
                <a:cs typeface="Times New Roman" pitchFamily="34" charset="-120"/>
              </a:rPr>
              <a:t>对答案：漏报租金退 2600 元，两处工资补 3600 元</a:t>
            </a:r>
            <a:endParaRPr lang="en-US" sz="2550" dirty="0">
              <a:latin typeface="Times New Roman" pitchFamily="34" charset="0"/>
              <a:ea typeface="SimSun" pitchFamily="34" charset="-122"/>
              <a:cs typeface="Times New Roman" pitchFamily="34" charset="-120"/>
            </a:endParaRPr>
          </a:p>
        </p:txBody>
      </p:sp>
      <p:sp>
        <p:nvSpPr>
          <p:cNvPr id="15" name="Text 13"/>
          <p:cNvSpPr/>
          <p:nvPr/>
        </p:nvSpPr>
        <p:spPr>
          <a:xfrm>
            <a:off x="609600" y="1808742"/>
            <a:ext cx="11582400" cy="297180"/>
          </a:xfrm>
          <a:prstGeom prst="rect">
            <a:avLst/>
          </a:prstGeom>
          <a:noFill/>
          <a:ln/>
        </p:spPr>
        <p:txBody>
          <a:bodyPr wrap="none" lIns="0" tIns="0" rIns="0" bIns="0" rtlCol="0" anchor="t"/>
          <a:lstStyle/>
          <a:p>
            <a:pPr algn="l" indent="0" marL="0">
              <a:buNone/>
            </a:pPr>
            <a:r>
              <a:rPr lang="en-US" sz="1950" dirty="0">
                <a:solidFill>
                  <a:srgbClr val="EFF3EC"/>
                </a:solidFill>
                <a:latin typeface="Times New Roman" pitchFamily="34" charset="0"/>
                <a:ea typeface="SimSun" pitchFamily="34" charset="-122"/>
                <a:cs typeface="Times New Roman" pitchFamily="34" charset="-120"/>
              </a:rPr>
              <a:t>A　漏报租金</a:t>
            </a:r>
            <a:endParaRPr lang="en-US" sz="1950" dirty="0">
              <a:latin typeface="Times New Roman" pitchFamily="34" charset="0"/>
              <a:ea typeface="SimSun" pitchFamily="34" charset="-122"/>
              <a:cs typeface="Times New Roman" pitchFamily="34" charset="-120"/>
            </a:endParaRPr>
          </a:p>
        </p:txBody>
      </p:sp>
      <p:sp>
        <p:nvSpPr>
          <p:cNvPr id="16" name="Text 14"/>
          <p:cNvSpPr/>
          <p:nvPr/>
        </p:nvSpPr>
        <p:spPr>
          <a:xfrm>
            <a:off x="609600" y="2396560"/>
            <a:ext cx="11582400" cy="182880"/>
          </a:xfrm>
          <a:prstGeom prst="rect">
            <a:avLst/>
          </a:prstGeom>
          <a:noFill/>
          <a:ln/>
        </p:spPr>
        <p:txBody>
          <a:bodyPr wrap="none" lIns="0" tIns="0" rIns="0" bIns="0" rtlCol="0" anchor="t"/>
          <a:lstStyle/>
          <a:p>
            <a:pPr algn="l" indent="0" marL="0">
              <a:buNone/>
            </a:pPr>
            <a:r>
              <a:rPr lang="en-US" sz="1200" dirty="0">
                <a:solidFill>
                  <a:srgbClr val="A9BCAF"/>
                </a:solidFill>
                <a:latin typeface="Microsoft YaHei" pitchFamily="34" charset="0"/>
                <a:ea typeface="Microsoft YaHei" pitchFamily="34" charset="-122"/>
                <a:cs typeface="Microsoft YaHei" pitchFamily="34" charset="-120"/>
              </a:rPr>
              <a:t>已预缴　4440 + 1600 = 6040</a:t>
            </a:r>
            <a:endParaRPr lang="en-US" sz="1200" dirty="0">
              <a:latin typeface="Microsoft YaHei" pitchFamily="34" charset="0"/>
              <a:ea typeface="Microsoft YaHei" pitchFamily="34" charset="-122"/>
              <a:cs typeface="Microsoft YaHei" pitchFamily="34" charset="-120"/>
            </a:endParaRPr>
          </a:p>
        </p:txBody>
      </p:sp>
      <p:sp>
        <p:nvSpPr>
          <p:cNvPr id="17" name="Text 15"/>
          <p:cNvSpPr/>
          <p:nvPr/>
        </p:nvSpPr>
        <p:spPr>
          <a:xfrm>
            <a:off x="609600" y="2815660"/>
            <a:ext cx="11582400" cy="182880"/>
          </a:xfrm>
          <a:prstGeom prst="rect">
            <a:avLst/>
          </a:prstGeom>
          <a:noFill/>
          <a:ln/>
        </p:spPr>
        <p:txBody>
          <a:bodyPr wrap="none" lIns="0" tIns="0" rIns="0" bIns="0" rtlCol="0" anchor="t"/>
          <a:lstStyle/>
          <a:p>
            <a:pPr algn="l" indent="0" marL="0">
              <a:buNone/>
            </a:pPr>
            <a:r>
              <a:rPr lang="en-US" sz="1200" dirty="0">
                <a:solidFill>
                  <a:srgbClr val="A9BCAF"/>
                </a:solidFill>
                <a:latin typeface="Microsoft YaHei" pitchFamily="34" charset="0"/>
                <a:ea typeface="Microsoft YaHei" pitchFamily="34" charset="-122"/>
                <a:cs typeface="Microsoft YaHei" pitchFamily="34" charset="-120"/>
              </a:rPr>
              <a:t>全年　仍应纳 3440</a:t>
            </a:r>
            <a:endParaRPr lang="en-US" sz="1200" dirty="0">
              <a:latin typeface="Microsoft YaHei" pitchFamily="34" charset="0"/>
              <a:ea typeface="Microsoft YaHei" pitchFamily="34" charset="-122"/>
              <a:cs typeface="Microsoft YaHei" pitchFamily="34" charset="-120"/>
            </a:endParaRPr>
          </a:p>
        </p:txBody>
      </p:sp>
      <p:sp>
        <p:nvSpPr>
          <p:cNvPr id="18" name="Text 16"/>
          <p:cNvSpPr/>
          <p:nvPr/>
        </p:nvSpPr>
        <p:spPr>
          <a:xfrm>
            <a:off x="609600" y="3157114"/>
            <a:ext cx="11582400" cy="137160"/>
          </a:xfrm>
          <a:prstGeom prst="rect">
            <a:avLst/>
          </a:prstGeom>
          <a:noFill/>
          <a:ln/>
        </p:spPr>
        <p:txBody>
          <a:bodyPr wrap="none" lIns="0" tIns="0" rIns="0" bIns="0" rtlCol="0" anchor="t"/>
          <a:lstStyle/>
          <a:p>
            <a:pPr algn="l" indent="0" marL="0">
              <a:buNone/>
            </a:pPr>
            <a:r>
              <a:rPr lang="en-US" sz="900" dirty="0">
                <a:solidFill>
                  <a:srgbClr val="829388"/>
                </a:solidFill>
                <a:latin typeface="Microsoft YaHei" pitchFamily="34" charset="0"/>
                <a:ea typeface="Microsoft YaHei" pitchFamily="34" charset="-122"/>
                <a:cs typeface="Microsoft YaHei" pitchFamily="34" charset="-120"/>
              </a:rPr>
              <a:t>结果</a:t>
            </a:r>
            <a:endParaRPr lang="en-US" sz="900" dirty="0">
              <a:latin typeface="Microsoft YaHei" pitchFamily="34" charset="0"/>
              <a:ea typeface="Microsoft YaHei" pitchFamily="34" charset="-122"/>
              <a:cs typeface="Microsoft YaHei" pitchFamily="34" charset="-120"/>
            </a:endParaRPr>
          </a:p>
        </p:txBody>
      </p:sp>
      <p:sp>
        <p:nvSpPr>
          <p:cNvPr id="19" name="Text 17"/>
          <p:cNvSpPr/>
          <p:nvPr/>
        </p:nvSpPr>
        <p:spPr>
          <a:xfrm>
            <a:off x="609600" y="3406624"/>
            <a:ext cx="11582400" cy="548640"/>
          </a:xfrm>
          <a:prstGeom prst="rect">
            <a:avLst/>
          </a:prstGeom>
          <a:noFill/>
          <a:ln/>
        </p:spPr>
        <p:txBody>
          <a:bodyPr wrap="none" lIns="0" tIns="0" rIns="0" bIns="0" rtlCol="0" anchor="t"/>
          <a:lstStyle/>
          <a:p>
            <a:pPr algn="l" indent="0" marL="0">
              <a:buNone/>
            </a:pPr>
            <a:r>
              <a:rPr lang="en-US" sz="3600" dirty="0">
                <a:solidFill>
                  <a:srgbClr val="E9C46A"/>
                </a:solidFill>
                <a:latin typeface="Times New Roman" pitchFamily="34" charset="0"/>
                <a:ea typeface="SimSun" pitchFamily="34" charset="-122"/>
                <a:cs typeface="Times New Roman" pitchFamily="34" charset="-120"/>
              </a:rPr>
              <a:t>退 2600 元</a:t>
            </a:r>
            <a:endParaRPr lang="en-US" sz="3600" dirty="0">
              <a:latin typeface="Times New Roman" pitchFamily="34" charset="0"/>
              <a:ea typeface="SimSun" pitchFamily="34" charset="-122"/>
              <a:cs typeface="Times New Roman" pitchFamily="34" charset="-120"/>
            </a:endParaRPr>
          </a:p>
        </p:txBody>
      </p:sp>
      <p:sp>
        <p:nvSpPr>
          <p:cNvPr id="20" name="Shape 18"/>
          <p:cNvSpPr/>
          <p:nvPr/>
        </p:nvSpPr>
        <p:spPr>
          <a:xfrm>
            <a:off x="609600" y="4048125"/>
            <a:ext cx="2095500" cy="38100"/>
          </a:xfrm>
          <a:custGeom>
            <a:avLst/>
            <a:gdLst/>
            <a:ahLst/>
            <a:cxnLst/>
            <a:rect l="l" t="t" r="r" b="b"/>
            <a:pathLst>
              <a:path w="2095500" h="38100">
                <a:moveTo>
                  <a:pt x="0" y="38100"/>
                </a:moveTo>
                <a:quadBezTo>
                  <a:pt x="1047750" y="0"/>
                  <a:pt x="2095500" y="28575"/>
                </a:quadBezTo>
              </a:path>
            </a:pathLst>
          </a:custGeom>
          <a:noFill/>
          <a:ln w="47625">
            <a:solidFill>
              <a:srgbClr val="E9C46A">
                <a:alpha val="95000"/>
              </a:srgbClr>
            </a:solidFill>
            <a:prstDash val="solid"/>
          </a:ln>
        </p:spPr>
      </p:sp>
      <p:sp>
        <p:nvSpPr>
          <p:cNvPr id="21" name="Shape 19"/>
          <p:cNvSpPr/>
          <p:nvPr/>
        </p:nvSpPr>
        <p:spPr>
          <a:xfrm>
            <a:off x="666750" y="4097655"/>
            <a:ext cx="2000250" cy="17145"/>
          </a:xfrm>
          <a:custGeom>
            <a:avLst/>
            <a:gdLst/>
            <a:ahLst/>
            <a:cxnLst/>
            <a:rect l="l" t="t" r="r" b="b"/>
            <a:pathLst>
              <a:path w="2000250" h="17145">
                <a:moveTo>
                  <a:pt x="0" y="17145"/>
                </a:moveTo>
                <a:lnTo>
                  <a:pt x="82868" y="15240"/>
                </a:lnTo>
                <a:lnTo>
                  <a:pt x="133350" y="13335"/>
                </a:lnTo>
                <a:moveTo>
                  <a:pt x="190500" y="12383"/>
                </a:moveTo>
                <a:lnTo>
                  <a:pt x="247650" y="10478"/>
                </a:lnTo>
                <a:lnTo>
                  <a:pt x="330518" y="8573"/>
                </a:lnTo>
                <a:lnTo>
                  <a:pt x="413385" y="7620"/>
                </a:lnTo>
                <a:lnTo>
                  <a:pt x="476250" y="6667"/>
                </a:lnTo>
                <a:moveTo>
                  <a:pt x="523875" y="5715"/>
                </a:moveTo>
                <a:lnTo>
                  <a:pt x="579120" y="4763"/>
                </a:lnTo>
                <a:lnTo>
                  <a:pt x="657225" y="3810"/>
                </a:lnTo>
                <a:moveTo>
                  <a:pt x="714375" y="2858"/>
                </a:moveTo>
                <a:lnTo>
                  <a:pt x="745808" y="2858"/>
                </a:lnTo>
                <a:lnTo>
                  <a:pt x="828675" y="1905"/>
                </a:lnTo>
                <a:lnTo>
                  <a:pt x="912495" y="953"/>
                </a:lnTo>
                <a:lnTo>
                  <a:pt x="995363" y="953"/>
                </a:lnTo>
                <a:lnTo>
                  <a:pt x="1000125" y="0"/>
                </a:lnTo>
                <a:moveTo>
                  <a:pt x="1047750" y="0"/>
                </a:moveTo>
                <a:lnTo>
                  <a:pt x="1079183" y="0"/>
                </a:lnTo>
                <a:lnTo>
                  <a:pt x="1162050" y="0"/>
                </a:lnTo>
                <a:lnTo>
                  <a:pt x="1181100" y="0"/>
                </a:lnTo>
                <a:moveTo>
                  <a:pt x="1238250" y="0"/>
                </a:moveTo>
                <a:lnTo>
                  <a:pt x="1245870" y="0"/>
                </a:lnTo>
                <a:lnTo>
                  <a:pt x="1329690" y="0"/>
                </a:lnTo>
                <a:lnTo>
                  <a:pt x="1412558" y="953"/>
                </a:lnTo>
                <a:lnTo>
                  <a:pt x="1496378" y="953"/>
                </a:lnTo>
                <a:lnTo>
                  <a:pt x="1524000" y="953"/>
                </a:lnTo>
                <a:moveTo>
                  <a:pt x="1571625" y="1905"/>
                </a:moveTo>
                <a:lnTo>
                  <a:pt x="1580198" y="1905"/>
                </a:lnTo>
                <a:lnTo>
                  <a:pt x="1664017" y="2858"/>
                </a:lnTo>
                <a:lnTo>
                  <a:pt x="1704975" y="2858"/>
                </a:lnTo>
                <a:moveTo>
                  <a:pt x="1762125" y="3810"/>
                </a:moveTo>
                <a:lnTo>
                  <a:pt x="1831658" y="4763"/>
                </a:lnTo>
                <a:lnTo>
                  <a:pt x="1916430" y="5715"/>
                </a:lnTo>
                <a:lnTo>
                  <a:pt x="2000250" y="7620"/>
                </a:lnTo>
              </a:path>
            </a:pathLst>
          </a:custGeom>
          <a:noFill/>
          <a:ln w="23813">
            <a:solidFill>
              <a:srgbClr val="E9C46A">
                <a:alpha val="50000"/>
              </a:srgbClr>
            </a:solidFill>
            <a:prstDash val="solid"/>
          </a:ln>
        </p:spPr>
      </p:sp>
      <p:sp>
        <p:nvSpPr>
          <p:cNvPr id="22" name="Text 20"/>
          <p:cNvSpPr/>
          <p:nvPr/>
        </p:nvSpPr>
        <p:spPr>
          <a:xfrm>
            <a:off x="609600" y="4339298"/>
            <a:ext cx="11582400" cy="171450"/>
          </a:xfrm>
          <a:prstGeom prst="rect">
            <a:avLst/>
          </a:prstGeom>
          <a:noFill/>
          <a:ln/>
        </p:spPr>
        <p:txBody>
          <a:bodyPr wrap="none" lIns="0" tIns="0" rIns="0" bIns="0" rtlCol="0" anchor="t"/>
          <a:lstStyle/>
          <a:p>
            <a:pPr algn="l" indent="0" marL="0">
              <a:buNone/>
            </a:pPr>
            <a:r>
              <a:rPr lang="en-US" sz="1125" dirty="0">
                <a:solidFill>
                  <a:srgbClr val="EFF3EC"/>
                </a:solidFill>
                <a:latin typeface="Microsoft YaHei" pitchFamily="34" charset="0"/>
                <a:ea typeface="Microsoft YaHei" pitchFamily="34" charset="-122"/>
                <a:cs typeface="Microsoft YaHei" pitchFamily="34" charset="-120"/>
              </a:rPr>
              <a:t>为什么：多退的 1800 = 18000 × 10%</a:t>
            </a:r>
            <a:endParaRPr lang="en-US" sz="1125" dirty="0">
              <a:latin typeface="Microsoft YaHei" pitchFamily="34" charset="0"/>
              <a:ea typeface="Microsoft YaHei" pitchFamily="34" charset="-122"/>
              <a:cs typeface="Microsoft YaHei" pitchFamily="34" charset="-120"/>
            </a:endParaRPr>
          </a:p>
        </p:txBody>
      </p:sp>
      <p:sp>
        <p:nvSpPr>
          <p:cNvPr id="23" name="Shape 21"/>
          <p:cNvSpPr/>
          <p:nvPr/>
        </p:nvSpPr>
        <p:spPr>
          <a:xfrm>
            <a:off x="4229100" y="1771650"/>
            <a:ext cx="0" cy="3943350"/>
          </a:xfrm>
          <a:prstGeom prst="line">
            <a:avLst/>
          </a:prstGeom>
          <a:noFill/>
          <a:ln w="9525">
            <a:solidFill>
              <a:srgbClr val="3B4942"/>
            </a:solidFill>
            <a:prstDash val="solid"/>
          </a:ln>
        </p:spPr>
      </p:sp>
      <p:sp>
        <p:nvSpPr>
          <p:cNvPr id="24" name="Text 22"/>
          <p:cNvSpPr/>
          <p:nvPr/>
        </p:nvSpPr>
        <p:spPr>
          <a:xfrm>
            <a:off x="4343400" y="1808742"/>
            <a:ext cx="7848600" cy="297180"/>
          </a:xfrm>
          <a:prstGeom prst="rect">
            <a:avLst/>
          </a:prstGeom>
          <a:noFill/>
          <a:ln/>
        </p:spPr>
        <p:txBody>
          <a:bodyPr wrap="none" lIns="0" tIns="0" rIns="0" bIns="0" rtlCol="0" anchor="t"/>
          <a:lstStyle/>
          <a:p>
            <a:pPr algn="l" indent="0" marL="0">
              <a:buNone/>
            </a:pPr>
            <a:r>
              <a:rPr lang="en-US" sz="1950" dirty="0">
                <a:solidFill>
                  <a:srgbClr val="EFF3EC"/>
                </a:solidFill>
                <a:latin typeface="Times New Roman" pitchFamily="34" charset="0"/>
                <a:ea typeface="SimSun" pitchFamily="34" charset="-122"/>
                <a:cs typeface="Times New Roman" pitchFamily="34" charset="-120"/>
              </a:rPr>
              <a:t>B　两处工资</a:t>
            </a:r>
            <a:endParaRPr lang="en-US" sz="1950" dirty="0">
              <a:latin typeface="Times New Roman" pitchFamily="34" charset="0"/>
              <a:ea typeface="SimSun" pitchFamily="34" charset="-122"/>
              <a:cs typeface="Times New Roman" pitchFamily="34" charset="-120"/>
            </a:endParaRPr>
          </a:p>
        </p:txBody>
      </p:sp>
      <p:sp>
        <p:nvSpPr>
          <p:cNvPr id="25" name="Text 23"/>
          <p:cNvSpPr/>
          <p:nvPr/>
        </p:nvSpPr>
        <p:spPr>
          <a:xfrm>
            <a:off x="4343400" y="2396560"/>
            <a:ext cx="7848600" cy="182880"/>
          </a:xfrm>
          <a:prstGeom prst="rect">
            <a:avLst/>
          </a:prstGeom>
          <a:noFill/>
          <a:ln/>
        </p:spPr>
        <p:txBody>
          <a:bodyPr wrap="none" lIns="0" tIns="0" rIns="0" bIns="0" rtlCol="0" anchor="t"/>
          <a:lstStyle/>
          <a:p>
            <a:pPr algn="l" indent="0" marL="0">
              <a:buNone/>
            </a:pPr>
            <a:r>
              <a:rPr lang="en-US" sz="1200" dirty="0">
                <a:solidFill>
                  <a:srgbClr val="A9BCAF"/>
                </a:solidFill>
                <a:latin typeface="Microsoft YaHei" pitchFamily="34" charset="0"/>
                <a:ea typeface="Microsoft YaHei" pitchFamily="34" charset="-122"/>
                <a:cs typeface="Microsoft YaHei" pitchFamily="34" charset="-120"/>
              </a:rPr>
              <a:t>已预缴　2640 + 0 = 2640</a:t>
            </a:r>
            <a:endParaRPr lang="en-US" sz="1200" dirty="0">
              <a:latin typeface="Microsoft YaHei" pitchFamily="34" charset="0"/>
              <a:ea typeface="Microsoft YaHei" pitchFamily="34" charset="-122"/>
              <a:cs typeface="Microsoft YaHei" pitchFamily="34" charset="-120"/>
            </a:endParaRPr>
          </a:p>
        </p:txBody>
      </p:sp>
      <p:sp>
        <p:nvSpPr>
          <p:cNvPr id="26" name="Text 24"/>
          <p:cNvSpPr/>
          <p:nvPr/>
        </p:nvSpPr>
        <p:spPr>
          <a:xfrm>
            <a:off x="4343400" y="2815660"/>
            <a:ext cx="7848600" cy="182880"/>
          </a:xfrm>
          <a:prstGeom prst="rect">
            <a:avLst/>
          </a:prstGeom>
          <a:noFill/>
          <a:ln/>
        </p:spPr>
        <p:txBody>
          <a:bodyPr wrap="none" lIns="0" tIns="0" rIns="0" bIns="0" rtlCol="0" anchor="t"/>
          <a:lstStyle/>
          <a:p>
            <a:pPr algn="l" indent="0" marL="0">
              <a:buNone/>
            </a:pPr>
            <a:r>
              <a:rPr lang="en-US" sz="1200" dirty="0">
                <a:solidFill>
                  <a:srgbClr val="A9BCAF"/>
                </a:solidFill>
                <a:latin typeface="Microsoft YaHei" pitchFamily="34" charset="0"/>
                <a:ea typeface="Microsoft YaHei" pitchFamily="34" charset="-122"/>
                <a:cs typeface="Microsoft YaHei" pitchFamily="34" charset="-120"/>
              </a:rPr>
              <a:t>全年　87600 × 10% − 2520 = 6240</a:t>
            </a:r>
            <a:endParaRPr lang="en-US" sz="1200" dirty="0">
              <a:latin typeface="Microsoft YaHei" pitchFamily="34" charset="0"/>
              <a:ea typeface="Microsoft YaHei" pitchFamily="34" charset="-122"/>
              <a:cs typeface="Microsoft YaHei" pitchFamily="34" charset="-120"/>
            </a:endParaRPr>
          </a:p>
        </p:txBody>
      </p:sp>
      <p:sp>
        <p:nvSpPr>
          <p:cNvPr id="27" name="Text 25"/>
          <p:cNvSpPr/>
          <p:nvPr/>
        </p:nvSpPr>
        <p:spPr>
          <a:xfrm>
            <a:off x="4343400" y="3157114"/>
            <a:ext cx="7848600" cy="137160"/>
          </a:xfrm>
          <a:prstGeom prst="rect">
            <a:avLst/>
          </a:prstGeom>
          <a:noFill/>
          <a:ln/>
        </p:spPr>
        <p:txBody>
          <a:bodyPr wrap="none" lIns="0" tIns="0" rIns="0" bIns="0" rtlCol="0" anchor="t"/>
          <a:lstStyle/>
          <a:p>
            <a:pPr algn="l" indent="0" marL="0">
              <a:buNone/>
            </a:pPr>
            <a:r>
              <a:rPr lang="en-US" sz="900" dirty="0">
                <a:solidFill>
                  <a:srgbClr val="829388"/>
                </a:solidFill>
                <a:latin typeface="Microsoft YaHei" pitchFamily="34" charset="0"/>
                <a:ea typeface="Microsoft YaHei" pitchFamily="34" charset="-122"/>
                <a:cs typeface="Microsoft YaHei" pitchFamily="34" charset="-120"/>
              </a:rPr>
              <a:t>结果</a:t>
            </a:r>
            <a:endParaRPr lang="en-US" sz="900" dirty="0">
              <a:latin typeface="Microsoft YaHei" pitchFamily="34" charset="0"/>
              <a:ea typeface="Microsoft YaHei" pitchFamily="34" charset="-122"/>
              <a:cs typeface="Microsoft YaHei" pitchFamily="34" charset="-120"/>
            </a:endParaRPr>
          </a:p>
        </p:txBody>
      </p:sp>
      <p:sp>
        <p:nvSpPr>
          <p:cNvPr id="28" name="Text 26"/>
          <p:cNvSpPr/>
          <p:nvPr/>
        </p:nvSpPr>
        <p:spPr>
          <a:xfrm>
            <a:off x="4343400" y="3406624"/>
            <a:ext cx="7848600" cy="548640"/>
          </a:xfrm>
          <a:prstGeom prst="rect">
            <a:avLst/>
          </a:prstGeom>
          <a:noFill/>
          <a:ln/>
        </p:spPr>
        <p:txBody>
          <a:bodyPr wrap="none" lIns="0" tIns="0" rIns="0" bIns="0" rtlCol="0" anchor="t"/>
          <a:lstStyle/>
          <a:p>
            <a:pPr algn="l" indent="0" marL="0">
              <a:buNone/>
            </a:pPr>
            <a:r>
              <a:rPr lang="en-US" sz="3600" dirty="0">
                <a:solidFill>
                  <a:srgbClr val="E9C46A"/>
                </a:solidFill>
                <a:latin typeface="Times New Roman" pitchFamily="34" charset="0"/>
                <a:ea typeface="SimSun" pitchFamily="34" charset="-122"/>
                <a:cs typeface="Times New Roman" pitchFamily="34" charset="-120"/>
              </a:rPr>
              <a:t>补 3600 元</a:t>
            </a:r>
            <a:endParaRPr lang="en-US" sz="3600" dirty="0">
              <a:latin typeface="Times New Roman" pitchFamily="34" charset="0"/>
              <a:ea typeface="SimSun" pitchFamily="34" charset="-122"/>
              <a:cs typeface="Times New Roman" pitchFamily="34" charset="-120"/>
            </a:endParaRPr>
          </a:p>
        </p:txBody>
      </p:sp>
      <p:sp>
        <p:nvSpPr>
          <p:cNvPr id="29" name="Shape 27"/>
          <p:cNvSpPr/>
          <p:nvPr/>
        </p:nvSpPr>
        <p:spPr>
          <a:xfrm>
            <a:off x="4343400" y="4048125"/>
            <a:ext cx="2095500" cy="38100"/>
          </a:xfrm>
          <a:custGeom>
            <a:avLst/>
            <a:gdLst/>
            <a:ahLst/>
            <a:cxnLst/>
            <a:rect l="l" t="t" r="r" b="b"/>
            <a:pathLst>
              <a:path w="2095500" h="38100">
                <a:moveTo>
                  <a:pt x="0" y="38100"/>
                </a:moveTo>
                <a:quadBezTo>
                  <a:pt x="1047750" y="0"/>
                  <a:pt x="2095500" y="28575"/>
                </a:quadBezTo>
              </a:path>
            </a:pathLst>
          </a:custGeom>
          <a:noFill/>
          <a:ln w="47625">
            <a:solidFill>
              <a:srgbClr val="E9C46A">
                <a:alpha val="95000"/>
              </a:srgbClr>
            </a:solidFill>
            <a:prstDash val="solid"/>
          </a:ln>
        </p:spPr>
      </p:sp>
      <p:sp>
        <p:nvSpPr>
          <p:cNvPr id="30" name="Shape 28"/>
          <p:cNvSpPr/>
          <p:nvPr/>
        </p:nvSpPr>
        <p:spPr>
          <a:xfrm>
            <a:off x="4400550" y="4097655"/>
            <a:ext cx="2000250" cy="17145"/>
          </a:xfrm>
          <a:custGeom>
            <a:avLst/>
            <a:gdLst/>
            <a:ahLst/>
            <a:cxnLst/>
            <a:rect l="l" t="t" r="r" b="b"/>
            <a:pathLst>
              <a:path w="2000250" h="17145">
                <a:moveTo>
                  <a:pt x="0" y="17145"/>
                </a:moveTo>
                <a:lnTo>
                  <a:pt x="82867" y="15240"/>
                </a:lnTo>
                <a:lnTo>
                  <a:pt x="133350" y="13335"/>
                </a:lnTo>
                <a:moveTo>
                  <a:pt x="190500" y="12383"/>
                </a:moveTo>
                <a:lnTo>
                  <a:pt x="247650" y="10478"/>
                </a:lnTo>
                <a:lnTo>
                  <a:pt x="330517" y="8573"/>
                </a:lnTo>
                <a:lnTo>
                  <a:pt x="413385" y="7620"/>
                </a:lnTo>
                <a:lnTo>
                  <a:pt x="476250" y="6667"/>
                </a:lnTo>
                <a:moveTo>
                  <a:pt x="523875" y="5715"/>
                </a:moveTo>
                <a:lnTo>
                  <a:pt x="579120" y="4763"/>
                </a:lnTo>
                <a:lnTo>
                  <a:pt x="657225" y="3810"/>
                </a:lnTo>
                <a:moveTo>
                  <a:pt x="714375" y="2858"/>
                </a:moveTo>
                <a:lnTo>
                  <a:pt x="745807" y="2858"/>
                </a:lnTo>
                <a:lnTo>
                  <a:pt x="828675" y="1905"/>
                </a:lnTo>
                <a:lnTo>
                  <a:pt x="912495" y="953"/>
                </a:lnTo>
                <a:lnTo>
                  <a:pt x="995363" y="953"/>
                </a:lnTo>
                <a:lnTo>
                  <a:pt x="1000125" y="0"/>
                </a:lnTo>
                <a:moveTo>
                  <a:pt x="1047750" y="0"/>
                </a:moveTo>
                <a:lnTo>
                  <a:pt x="1079182" y="0"/>
                </a:lnTo>
                <a:lnTo>
                  <a:pt x="1162050" y="0"/>
                </a:lnTo>
                <a:lnTo>
                  <a:pt x="1181100" y="0"/>
                </a:lnTo>
                <a:moveTo>
                  <a:pt x="1238250" y="0"/>
                </a:moveTo>
                <a:lnTo>
                  <a:pt x="1245870" y="0"/>
                </a:lnTo>
                <a:lnTo>
                  <a:pt x="1329690" y="0"/>
                </a:lnTo>
                <a:lnTo>
                  <a:pt x="1412557" y="953"/>
                </a:lnTo>
                <a:lnTo>
                  <a:pt x="1496378" y="953"/>
                </a:lnTo>
                <a:lnTo>
                  <a:pt x="1524000" y="953"/>
                </a:lnTo>
                <a:moveTo>
                  <a:pt x="1571625" y="1905"/>
                </a:moveTo>
                <a:lnTo>
                  <a:pt x="1580197" y="1905"/>
                </a:lnTo>
                <a:lnTo>
                  <a:pt x="1664018" y="2858"/>
                </a:lnTo>
                <a:lnTo>
                  <a:pt x="1704975" y="2858"/>
                </a:lnTo>
                <a:moveTo>
                  <a:pt x="1762125" y="3810"/>
                </a:moveTo>
                <a:lnTo>
                  <a:pt x="1831657" y="4763"/>
                </a:lnTo>
                <a:lnTo>
                  <a:pt x="1916430" y="5715"/>
                </a:lnTo>
                <a:lnTo>
                  <a:pt x="2000250" y="7620"/>
                </a:lnTo>
              </a:path>
            </a:pathLst>
          </a:custGeom>
          <a:noFill/>
          <a:ln w="23813">
            <a:solidFill>
              <a:srgbClr val="E9C46A">
                <a:alpha val="50000"/>
              </a:srgbClr>
            </a:solidFill>
            <a:prstDash val="solid"/>
          </a:ln>
        </p:spPr>
      </p:sp>
      <p:sp>
        <p:nvSpPr>
          <p:cNvPr id="31" name="Text 29"/>
          <p:cNvSpPr/>
          <p:nvPr/>
        </p:nvSpPr>
        <p:spPr>
          <a:xfrm>
            <a:off x="4343400" y="4339298"/>
            <a:ext cx="7848600" cy="171450"/>
          </a:xfrm>
          <a:prstGeom prst="rect">
            <a:avLst/>
          </a:prstGeom>
          <a:noFill/>
          <a:ln/>
        </p:spPr>
        <p:txBody>
          <a:bodyPr wrap="none" lIns="0" tIns="0" rIns="0" bIns="0" rtlCol="0" anchor="t"/>
          <a:lstStyle/>
          <a:p>
            <a:pPr algn="l" indent="0" marL="0">
              <a:buNone/>
            </a:pPr>
            <a:r>
              <a:rPr lang="en-US" sz="1125" dirty="0">
                <a:solidFill>
                  <a:srgbClr val="EFF3EC"/>
                </a:solidFill>
                <a:latin typeface="Microsoft YaHei" pitchFamily="34" charset="0"/>
                <a:ea typeface="Microsoft YaHei" pitchFamily="34" charset="-122"/>
                <a:cs typeface="Microsoft YaHei" pitchFamily="34" charset="-120"/>
              </a:rPr>
              <a:t>为什么：6 万元被减了两次</a:t>
            </a:r>
            <a:endParaRPr lang="en-US" sz="1125" dirty="0">
              <a:latin typeface="Microsoft YaHei" pitchFamily="34" charset="0"/>
              <a:ea typeface="Microsoft YaHei" pitchFamily="34" charset="-122"/>
              <a:cs typeface="Microsoft YaHei" pitchFamily="34" charset="-120"/>
            </a:endParaRPr>
          </a:p>
        </p:txBody>
      </p:sp>
      <p:sp>
        <p:nvSpPr>
          <p:cNvPr id="32" name="Shape 30"/>
          <p:cNvSpPr/>
          <p:nvPr/>
        </p:nvSpPr>
        <p:spPr>
          <a:xfrm>
            <a:off x="7962900" y="1771650"/>
            <a:ext cx="0" cy="3943350"/>
          </a:xfrm>
          <a:prstGeom prst="line">
            <a:avLst/>
          </a:prstGeom>
          <a:noFill/>
          <a:ln w="9525">
            <a:solidFill>
              <a:srgbClr val="3B4942"/>
            </a:solidFill>
            <a:prstDash val="solid"/>
          </a:ln>
        </p:spPr>
      </p:sp>
      <p:sp>
        <p:nvSpPr>
          <p:cNvPr id="33" name="Text 31"/>
          <p:cNvSpPr/>
          <p:nvPr/>
        </p:nvSpPr>
        <p:spPr>
          <a:xfrm>
            <a:off x="8077200" y="1808742"/>
            <a:ext cx="4114800" cy="297180"/>
          </a:xfrm>
          <a:prstGeom prst="rect">
            <a:avLst/>
          </a:prstGeom>
          <a:noFill/>
          <a:ln/>
        </p:spPr>
        <p:txBody>
          <a:bodyPr wrap="none" lIns="0" tIns="0" rIns="0" bIns="0" rtlCol="0" anchor="t"/>
          <a:lstStyle/>
          <a:p>
            <a:pPr algn="l" indent="0" marL="0">
              <a:buNone/>
            </a:pPr>
            <a:r>
              <a:rPr lang="en-US" sz="1950" dirty="0">
                <a:solidFill>
                  <a:srgbClr val="EFF3EC"/>
                </a:solidFill>
                <a:latin typeface="Times New Roman" pitchFamily="34" charset="0"/>
                <a:ea typeface="SimSun" pitchFamily="34" charset="-122"/>
                <a:cs typeface="Times New Roman" pitchFamily="34" charset="-120"/>
              </a:rPr>
              <a:t>C　小额劳务</a:t>
            </a:r>
            <a:endParaRPr lang="en-US" sz="1950" dirty="0">
              <a:latin typeface="Times New Roman" pitchFamily="34" charset="0"/>
              <a:ea typeface="SimSun" pitchFamily="34" charset="-122"/>
              <a:cs typeface="Times New Roman" pitchFamily="34" charset="-120"/>
            </a:endParaRPr>
          </a:p>
        </p:txBody>
      </p:sp>
      <p:sp>
        <p:nvSpPr>
          <p:cNvPr id="34" name="Text 32"/>
          <p:cNvSpPr/>
          <p:nvPr/>
        </p:nvSpPr>
        <p:spPr>
          <a:xfrm>
            <a:off x="8077200" y="2396560"/>
            <a:ext cx="4114800" cy="182880"/>
          </a:xfrm>
          <a:prstGeom prst="rect">
            <a:avLst/>
          </a:prstGeom>
          <a:noFill/>
          <a:ln/>
        </p:spPr>
        <p:txBody>
          <a:bodyPr wrap="none" lIns="0" tIns="0" rIns="0" bIns="0" rtlCol="0" anchor="t"/>
          <a:lstStyle/>
          <a:p>
            <a:pPr algn="l" indent="0" marL="0">
              <a:buNone/>
            </a:pPr>
            <a:r>
              <a:rPr lang="en-US" sz="1200" dirty="0">
                <a:solidFill>
                  <a:srgbClr val="A9BCAF"/>
                </a:solidFill>
                <a:latin typeface="Microsoft YaHei" pitchFamily="34" charset="0"/>
                <a:ea typeface="Microsoft YaHei" pitchFamily="34" charset="-122"/>
                <a:cs typeface="Microsoft YaHei" pitchFamily="34" charset="-120"/>
              </a:rPr>
              <a:t>已预缴　(3000 − 800) × 20% = 440</a:t>
            </a:r>
            <a:endParaRPr lang="en-US" sz="1200" dirty="0">
              <a:latin typeface="Microsoft YaHei" pitchFamily="34" charset="0"/>
              <a:ea typeface="Microsoft YaHei" pitchFamily="34" charset="-122"/>
              <a:cs typeface="Microsoft YaHei" pitchFamily="34" charset="-120"/>
            </a:endParaRPr>
          </a:p>
        </p:txBody>
      </p:sp>
      <p:sp>
        <p:nvSpPr>
          <p:cNvPr id="35" name="Text 33"/>
          <p:cNvSpPr/>
          <p:nvPr/>
        </p:nvSpPr>
        <p:spPr>
          <a:xfrm>
            <a:off x="8077200" y="2815660"/>
            <a:ext cx="4114800" cy="182880"/>
          </a:xfrm>
          <a:prstGeom prst="rect">
            <a:avLst/>
          </a:prstGeom>
          <a:noFill/>
          <a:ln/>
        </p:spPr>
        <p:txBody>
          <a:bodyPr wrap="none" lIns="0" tIns="0" rIns="0" bIns="0" rtlCol="0" anchor="t"/>
          <a:lstStyle/>
          <a:p>
            <a:pPr algn="l" indent="0" marL="0">
              <a:buNone/>
            </a:pPr>
            <a:r>
              <a:rPr lang="en-US" sz="1200" dirty="0">
                <a:solidFill>
                  <a:srgbClr val="A9BCAF"/>
                </a:solidFill>
                <a:latin typeface="Microsoft YaHei" pitchFamily="34" charset="0"/>
                <a:ea typeface="Microsoft YaHei" pitchFamily="34" charset="-122"/>
                <a:cs typeface="Microsoft YaHei" pitchFamily="34" charset="-120"/>
              </a:rPr>
              <a:t>全年　计入 3000 × 80% = 2400</a:t>
            </a:r>
            <a:endParaRPr lang="en-US" sz="1200" dirty="0">
              <a:latin typeface="Microsoft YaHei" pitchFamily="34" charset="0"/>
              <a:ea typeface="Microsoft YaHei" pitchFamily="34" charset="-122"/>
              <a:cs typeface="Microsoft YaHei" pitchFamily="34" charset="-120"/>
            </a:endParaRPr>
          </a:p>
        </p:txBody>
      </p:sp>
      <p:sp>
        <p:nvSpPr>
          <p:cNvPr id="36" name="Text 34"/>
          <p:cNvSpPr/>
          <p:nvPr/>
        </p:nvSpPr>
        <p:spPr>
          <a:xfrm>
            <a:off x="8077200" y="3157114"/>
            <a:ext cx="4114800" cy="137160"/>
          </a:xfrm>
          <a:prstGeom prst="rect">
            <a:avLst/>
          </a:prstGeom>
          <a:noFill/>
          <a:ln/>
        </p:spPr>
        <p:txBody>
          <a:bodyPr wrap="none" lIns="0" tIns="0" rIns="0" bIns="0" rtlCol="0" anchor="t"/>
          <a:lstStyle/>
          <a:p>
            <a:pPr algn="l" indent="0" marL="0">
              <a:buNone/>
            </a:pPr>
            <a:r>
              <a:rPr lang="en-US" sz="900" dirty="0">
                <a:solidFill>
                  <a:srgbClr val="829388"/>
                </a:solidFill>
                <a:latin typeface="Microsoft YaHei" pitchFamily="34" charset="0"/>
                <a:ea typeface="Microsoft YaHei" pitchFamily="34" charset="-122"/>
                <a:cs typeface="Microsoft YaHei" pitchFamily="34" charset="-120"/>
              </a:rPr>
              <a:t>结果</a:t>
            </a:r>
            <a:endParaRPr lang="en-US" sz="900" dirty="0">
              <a:latin typeface="Microsoft YaHei" pitchFamily="34" charset="0"/>
              <a:ea typeface="Microsoft YaHei" pitchFamily="34" charset="-122"/>
              <a:cs typeface="Microsoft YaHei" pitchFamily="34" charset="-120"/>
            </a:endParaRPr>
          </a:p>
        </p:txBody>
      </p:sp>
      <p:sp>
        <p:nvSpPr>
          <p:cNvPr id="37" name="Text 35"/>
          <p:cNvSpPr/>
          <p:nvPr/>
        </p:nvSpPr>
        <p:spPr>
          <a:xfrm>
            <a:off x="8077200" y="3406624"/>
            <a:ext cx="4114800" cy="548640"/>
          </a:xfrm>
          <a:prstGeom prst="rect">
            <a:avLst/>
          </a:prstGeom>
          <a:noFill/>
          <a:ln/>
        </p:spPr>
        <p:txBody>
          <a:bodyPr wrap="none" lIns="0" tIns="0" rIns="0" bIns="0" rtlCol="0" anchor="t"/>
          <a:lstStyle/>
          <a:p>
            <a:pPr algn="l" indent="0" marL="0">
              <a:buNone/>
            </a:pPr>
            <a:r>
              <a:rPr lang="en-US" sz="3600" dirty="0">
                <a:solidFill>
                  <a:srgbClr val="E9C46A"/>
                </a:solidFill>
                <a:latin typeface="Times New Roman" pitchFamily="34" charset="0"/>
                <a:ea typeface="SimSun" pitchFamily="34" charset="-122"/>
                <a:cs typeface="Times New Roman" pitchFamily="34" charset="-120"/>
              </a:rPr>
              <a:t>两套规则</a:t>
            </a:r>
            <a:endParaRPr lang="en-US" sz="3600" dirty="0">
              <a:latin typeface="Times New Roman" pitchFamily="34" charset="0"/>
              <a:ea typeface="SimSun" pitchFamily="34" charset="-122"/>
              <a:cs typeface="Times New Roman" pitchFamily="34" charset="-120"/>
            </a:endParaRPr>
          </a:p>
        </p:txBody>
      </p:sp>
      <p:sp>
        <p:nvSpPr>
          <p:cNvPr id="38" name="Shape 36"/>
          <p:cNvSpPr/>
          <p:nvPr/>
        </p:nvSpPr>
        <p:spPr>
          <a:xfrm>
            <a:off x="8077200" y="4048125"/>
            <a:ext cx="2095500" cy="38100"/>
          </a:xfrm>
          <a:custGeom>
            <a:avLst/>
            <a:gdLst/>
            <a:ahLst/>
            <a:cxnLst/>
            <a:rect l="l" t="t" r="r" b="b"/>
            <a:pathLst>
              <a:path w="2095500" h="38100">
                <a:moveTo>
                  <a:pt x="0" y="38100"/>
                </a:moveTo>
                <a:quadBezTo>
                  <a:pt x="1047750" y="0"/>
                  <a:pt x="2095500" y="28575"/>
                </a:quadBezTo>
              </a:path>
            </a:pathLst>
          </a:custGeom>
          <a:noFill/>
          <a:ln w="47625">
            <a:solidFill>
              <a:srgbClr val="E9C46A">
                <a:alpha val="95000"/>
              </a:srgbClr>
            </a:solidFill>
            <a:prstDash val="solid"/>
          </a:ln>
        </p:spPr>
      </p:sp>
      <p:sp>
        <p:nvSpPr>
          <p:cNvPr id="39" name="Shape 37"/>
          <p:cNvSpPr/>
          <p:nvPr/>
        </p:nvSpPr>
        <p:spPr>
          <a:xfrm>
            <a:off x="8134350" y="4097655"/>
            <a:ext cx="2000250" cy="17145"/>
          </a:xfrm>
          <a:custGeom>
            <a:avLst/>
            <a:gdLst/>
            <a:ahLst/>
            <a:cxnLst/>
            <a:rect l="l" t="t" r="r" b="b"/>
            <a:pathLst>
              <a:path w="2000250" h="17145">
                <a:moveTo>
                  <a:pt x="0" y="17145"/>
                </a:moveTo>
                <a:lnTo>
                  <a:pt x="82868" y="15240"/>
                </a:lnTo>
                <a:lnTo>
                  <a:pt x="133350" y="13335"/>
                </a:lnTo>
                <a:moveTo>
                  <a:pt x="190500" y="12383"/>
                </a:moveTo>
                <a:lnTo>
                  <a:pt x="247650" y="10478"/>
                </a:lnTo>
                <a:lnTo>
                  <a:pt x="330518" y="8573"/>
                </a:lnTo>
                <a:lnTo>
                  <a:pt x="413385" y="7620"/>
                </a:lnTo>
                <a:lnTo>
                  <a:pt x="476250" y="6667"/>
                </a:lnTo>
                <a:moveTo>
                  <a:pt x="523875" y="5715"/>
                </a:moveTo>
                <a:lnTo>
                  <a:pt x="579120" y="4763"/>
                </a:lnTo>
                <a:lnTo>
                  <a:pt x="657225" y="3810"/>
                </a:lnTo>
                <a:moveTo>
                  <a:pt x="714375" y="2858"/>
                </a:moveTo>
                <a:lnTo>
                  <a:pt x="745807" y="2858"/>
                </a:lnTo>
                <a:lnTo>
                  <a:pt x="828675" y="1905"/>
                </a:lnTo>
                <a:lnTo>
                  <a:pt x="912495" y="953"/>
                </a:lnTo>
                <a:lnTo>
                  <a:pt x="995363" y="953"/>
                </a:lnTo>
                <a:lnTo>
                  <a:pt x="1000125" y="0"/>
                </a:lnTo>
                <a:moveTo>
                  <a:pt x="1047750" y="0"/>
                </a:moveTo>
                <a:lnTo>
                  <a:pt x="1079182" y="0"/>
                </a:lnTo>
                <a:lnTo>
                  <a:pt x="1162050" y="0"/>
                </a:lnTo>
                <a:lnTo>
                  <a:pt x="1181100" y="0"/>
                </a:lnTo>
                <a:moveTo>
                  <a:pt x="1238250" y="0"/>
                </a:moveTo>
                <a:lnTo>
                  <a:pt x="1245870" y="0"/>
                </a:lnTo>
                <a:lnTo>
                  <a:pt x="1329690" y="0"/>
                </a:lnTo>
                <a:lnTo>
                  <a:pt x="1412557" y="953"/>
                </a:lnTo>
                <a:lnTo>
                  <a:pt x="1496378" y="953"/>
                </a:lnTo>
                <a:lnTo>
                  <a:pt x="1524000" y="953"/>
                </a:lnTo>
                <a:moveTo>
                  <a:pt x="1571625" y="1905"/>
                </a:moveTo>
                <a:lnTo>
                  <a:pt x="1580197" y="1905"/>
                </a:lnTo>
                <a:lnTo>
                  <a:pt x="1664018" y="2858"/>
                </a:lnTo>
                <a:lnTo>
                  <a:pt x="1704975" y="2858"/>
                </a:lnTo>
                <a:moveTo>
                  <a:pt x="1762125" y="3810"/>
                </a:moveTo>
                <a:lnTo>
                  <a:pt x="1831657" y="4763"/>
                </a:lnTo>
                <a:lnTo>
                  <a:pt x="1916430" y="5715"/>
                </a:lnTo>
                <a:lnTo>
                  <a:pt x="2000250" y="7620"/>
                </a:lnTo>
              </a:path>
            </a:pathLst>
          </a:custGeom>
          <a:noFill/>
          <a:ln w="23813">
            <a:solidFill>
              <a:srgbClr val="E9C46A">
                <a:alpha val="50000"/>
              </a:srgbClr>
            </a:solidFill>
            <a:prstDash val="solid"/>
          </a:ln>
        </p:spPr>
      </p:sp>
      <p:sp>
        <p:nvSpPr>
          <p:cNvPr id="40" name="Text 38"/>
          <p:cNvSpPr/>
          <p:nvPr/>
        </p:nvSpPr>
        <p:spPr>
          <a:xfrm>
            <a:off x="8077200" y="4339298"/>
            <a:ext cx="4114800" cy="171450"/>
          </a:xfrm>
          <a:prstGeom prst="rect">
            <a:avLst/>
          </a:prstGeom>
          <a:noFill/>
          <a:ln/>
        </p:spPr>
        <p:txBody>
          <a:bodyPr wrap="none" lIns="0" tIns="0" rIns="0" bIns="0" rtlCol="0" anchor="t"/>
          <a:lstStyle/>
          <a:p>
            <a:pPr algn="l" indent="0" marL="0">
              <a:buNone/>
            </a:pPr>
            <a:r>
              <a:rPr lang="en-US" sz="1125" dirty="0">
                <a:solidFill>
                  <a:srgbClr val="EFF3EC"/>
                </a:solidFill>
                <a:latin typeface="Microsoft YaHei" pitchFamily="34" charset="0"/>
                <a:ea typeface="Microsoft YaHei" pitchFamily="34" charset="-122"/>
                <a:cs typeface="Microsoft YaHei" pitchFamily="34" charset="-120"/>
              </a:rPr>
              <a:t>为什么：800 元减除不带进汇算</a:t>
            </a:r>
            <a:endParaRPr lang="en-US" sz="1125" dirty="0">
              <a:latin typeface="Microsoft YaHei" pitchFamily="34" charset="0"/>
              <a:ea typeface="Microsoft YaHei" pitchFamily="34" charset="-122"/>
              <a:cs typeface="Microsoft YaHei" pitchFamily="34" charset="-120"/>
            </a:endParaRPr>
          </a:p>
        </p:txBody>
      </p:sp>
      <p:sp>
        <p:nvSpPr>
          <p:cNvPr id="41" name="Text 39"/>
          <p:cNvSpPr/>
          <p:nvPr/>
        </p:nvSpPr>
        <p:spPr>
          <a:xfrm>
            <a:off x="609600" y="6157127"/>
            <a:ext cx="11582400" cy="125730"/>
          </a:xfrm>
          <a:prstGeom prst="rect">
            <a:avLst/>
          </a:prstGeom>
          <a:noFill/>
          <a:ln/>
        </p:spPr>
        <p:txBody>
          <a:bodyPr wrap="none" lIns="0" tIns="0" rIns="0" bIns="0" rtlCol="0" anchor="t"/>
          <a:lstStyle/>
          <a:p>
            <a:pPr algn="l" indent="0" marL="0">
              <a:buNone/>
            </a:pPr>
            <a:r>
              <a:rPr lang="en-US" sz="825" dirty="0">
                <a:solidFill>
                  <a:srgbClr val="829388"/>
                </a:solidFill>
                <a:latin typeface="Microsoft YaHei" pitchFamily="34" charset="0"/>
                <a:ea typeface="Microsoft YaHei" pitchFamily="34" charset="-122"/>
                <a:cs typeface="Microsoft YaHei" pitchFamily="34" charset="-120"/>
              </a:rPr>
              <a:t>例题，数字为虚构。依据：国家税务总局公告 2018 年第 61 号第六、八条，个人所得税法第六条，个人所得税法实施条例第二十五条</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C2823"/>
          </a:solidFill>
          <a:ln/>
        </p:spPr>
      </p:sp>
      <p:sp>
        <p:nvSpPr>
          <p:cNvPr id="3" name="Shape 1"/>
          <p:cNvSpPr/>
          <p:nvPr/>
        </p:nvSpPr>
        <p:spPr>
          <a:xfrm>
            <a:off x="95250" y="95250"/>
            <a:ext cx="12001500" cy="6667500"/>
          </a:xfrm>
          <a:prstGeom prst="rect">
            <a:avLst/>
          </a:prstGeom>
          <a:noFill/>
          <a:ln w="19050">
            <a:solidFill>
              <a:srgbClr val="5A4632"/>
            </a:solidFill>
            <a:prstDash val="solid"/>
          </a:ln>
        </p:spPr>
      </p:sp>
      <p:sp>
        <p:nvSpPr>
          <p:cNvPr id="4" name="Shape 2"/>
          <p:cNvSpPr/>
          <p:nvPr/>
        </p:nvSpPr>
        <p:spPr>
          <a:xfrm>
            <a:off x="95250" y="6515100"/>
            <a:ext cx="12001500" cy="247650"/>
          </a:xfrm>
          <a:prstGeom prst="rect">
            <a:avLst/>
          </a:prstGeom>
          <a:solidFill>
            <a:srgbClr val="5A4632"/>
          </a:solidFill>
          <a:ln/>
        </p:spPr>
      </p:sp>
      <p:sp>
        <p:nvSpPr>
          <p:cNvPr id="5" name="Shape 3"/>
          <p:cNvSpPr/>
          <p:nvPr/>
        </p:nvSpPr>
        <p:spPr>
          <a:xfrm>
            <a:off x="95250" y="6515100"/>
            <a:ext cx="12001500" cy="28575"/>
          </a:xfrm>
          <a:prstGeom prst="rect">
            <a:avLst/>
          </a:prstGeom>
          <a:solidFill>
            <a:srgbClr val="6F5944"/>
          </a:solidFill>
          <a:ln/>
        </p:spPr>
      </p:sp>
      <p:sp>
        <p:nvSpPr>
          <p:cNvPr id="6" name="Shape 4"/>
          <p:cNvSpPr/>
          <p:nvPr/>
        </p:nvSpPr>
        <p:spPr>
          <a:xfrm>
            <a:off x="10668000" y="6572250"/>
            <a:ext cx="419100" cy="85725"/>
          </a:xfrm>
          <a:prstGeom prst="roundRect">
            <a:avLst>
              <a:gd name="adj" fmla="val 33333"/>
            </a:avLst>
          </a:prstGeom>
          <a:solidFill>
            <a:srgbClr val="EFF3EC">
              <a:alpha val="92000"/>
            </a:srgbClr>
          </a:solidFill>
          <a:ln/>
        </p:spPr>
      </p:sp>
      <p:sp>
        <p:nvSpPr>
          <p:cNvPr id="7" name="Shape 5"/>
          <p:cNvSpPr/>
          <p:nvPr/>
        </p:nvSpPr>
        <p:spPr>
          <a:xfrm>
            <a:off x="11201400" y="6581775"/>
            <a:ext cx="285750" cy="76200"/>
          </a:xfrm>
          <a:prstGeom prst="roundRect">
            <a:avLst>
              <a:gd name="adj" fmla="val 37500"/>
            </a:avLst>
          </a:prstGeom>
          <a:solidFill>
            <a:srgbClr val="E9C46A">
              <a:alpha val="90000"/>
            </a:srgbClr>
          </a:solidFill>
          <a:ln/>
        </p:spPr>
      </p:sp>
      <p:sp>
        <p:nvSpPr>
          <p:cNvPr id="8" name="Shape 6"/>
          <p:cNvSpPr/>
          <p:nvPr/>
        </p:nvSpPr>
        <p:spPr>
          <a:xfrm>
            <a:off x="762000" y="6591300"/>
            <a:ext cx="666750" cy="114300"/>
          </a:xfrm>
          <a:prstGeom prst="roundRect">
            <a:avLst>
              <a:gd name="adj" fmla="val 16667"/>
            </a:avLst>
          </a:prstGeom>
          <a:solidFill>
            <a:srgbClr val="3B3A36"/>
          </a:solidFill>
          <a:ln/>
        </p:spPr>
      </p:sp>
      <p:sp>
        <p:nvSpPr>
          <p:cNvPr id="9" name="Shape 7"/>
          <p:cNvSpPr/>
          <p:nvPr/>
        </p:nvSpPr>
        <p:spPr>
          <a:xfrm>
            <a:off x="762000" y="6591300"/>
            <a:ext cx="666750" cy="38100"/>
          </a:xfrm>
          <a:prstGeom prst="roundRect">
            <a:avLst>
              <a:gd name="adj" fmla="val 25000"/>
            </a:avLst>
          </a:prstGeom>
          <a:solidFill>
            <a:srgbClr val="8B795F"/>
          </a:solidFill>
          <a:ln/>
        </p:spPr>
      </p:sp>
      <p:sp>
        <p:nvSpPr>
          <p:cNvPr id="10" name="Text 8"/>
          <p:cNvSpPr/>
          <p:nvPr/>
        </p:nvSpPr>
        <p:spPr>
          <a:xfrm>
            <a:off x="1619250" y="6594915"/>
            <a:ext cx="10572750" cy="114300"/>
          </a:xfrm>
          <a:prstGeom prst="rect">
            <a:avLst/>
          </a:prstGeom>
          <a:noFill/>
          <a:ln/>
        </p:spPr>
        <p:txBody>
          <a:bodyPr wrap="none" lIns="0" tIns="0" rIns="0" bIns="0" rtlCol="0" anchor="t"/>
          <a:lstStyle/>
          <a:p>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青</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年</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夜</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校</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 </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 </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一</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节</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课</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学</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会</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个</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税</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年</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度</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汇</a:t>
            </a:r>
            <a:pPr algn="l" indent="0" marL="0">
              <a:buNone/>
            </a:pPr>
            <a:r>
              <a:rPr lang="en-US" sz="750" dirty="0">
                <a:solidFill>
                  <a:srgbClr val="C8B89D"/>
                </a:solidFill>
                <a:latin typeface="Microsoft YaHei" pitchFamily="34" charset="0"/>
                <a:ea typeface="Microsoft YaHei" pitchFamily="34" charset="-122"/>
                <a:cs typeface="Microsoft YaHei" pitchFamily="34" charset="-120"/>
              </a:rPr>
              <a:t>算</a:t>
            </a:r>
            <a:endParaRPr lang="en-US" sz="750" dirty="0">
              <a:latin typeface="Microsoft YaHei" pitchFamily="34" charset="0"/>
              <a:ea typeface="Microsoft YaHei" pitchFamily="34" charset="-122"/>
              <a:cs typeface="Microsoft YaHei" pitchFamily="34" charset="-120"/>
            </a:endParaRPr>
          </a:p>
        </p:txBody>
      </p:sp>
      <p:sp>
        <p:nvSpPr>
          <p:cNvPr id="11" name="pptwise-slidenum-s0014"/>
          <p:cNvSpPr/>
          <p:nvPr/>
        </p:nvSpPr>
        <p:spPr>
          <a:xfrm>
            <a:off x="0" y="309714"/>
            <a:ext cx="11328383" cy="171450"/>
          </a:xfrm>
          <a:prstGeom prst="rect">
            <a:avLst/>
          </a:prstGeom>
          <a:noFill/>
          <a:ln/>
        </p:spPr>
        <p:txBody>
          <a:bodyPr wrap="none" lIns="0" tIns="0" rIns="0" bIns="0" rtlCol="0" anchor="t"/>
          <a:lstStyle/>
          <a:p>
            <a:pPr algn="r" indent="0" marL="0">
              <a:buNone/>
            </a:pPr>
            <a:fld id="{B6F15528-21DE-4FAA-801E-634DDDAF4B2B}" type="slidenum">
              <a:rPr lang="en-US" sz="1125" dirty="0">
                <a:solidFill>
                  <a:srgbClr val="A9BCAF"/>
                </a:solidFill>
                <a:latin typeface="Times New Roman" pitchFamily="34" charset="0"/>
                <a:ea typeface="SimSun" pitchFamily="34" charset="-122"/>
                <a:cs typeface="Times New Roman" pitchFamily="34" charset="-120"/>
              </a:rPr>
              <a:t>15</a:t>
            </a:fld>
            <a:endParaRPr lang="en-US" sz="1125" dirty="0">
              <a:latin typeface="Times New Roman" pitchFamily="34" charset="0"/>
              <a:ea typeface="SimSun" pitchFamily="34" charset="-122"/>
              <a:cs typeface="Times New Roman" pitchFamily="34" charset="-120"/>
            </a:endParaRPr>
          </a:p>
        </p:txBody>
      </p:sp>
      <p:sp>
        <p:nvSpPr>
          <p:cNvPr id="12" name="Text 10"/>
          <p:cNvSpPr/>
          <p:nvPr/>
        </p:nvSpPr>
        <p:spPr>
          <a:xfrm>
            <a:off x="11328383" y="309714"/>
            <a:ext cx="863617" cy="171450"/>
          </a:xfrm>
          <a:prstGeom prst="rect">
            <a:avLst/>
          </a:prstGeom>
          <a:noFill/>
          <a:ln/>
        </p:spPr>
        <p:txBody>
          <a:bodyPr wrap="none" lIns="0" tIns="0" rIns="0" bIns="0" rtlCol="0" anchor="t"/>
          <a:lstStyle/>
          <a:p>
            <a:pPr algn="l" indent="0" marL="0">
              <a:buNone/>
            </a:pPr>
            <a:r>
              <a:rPr lang="en-US" sz="1125" dirty="0">
                <a:solidFill>
                  <a:srgbClr val="A9BCAF"/>
                </a:solidFill>
                <a:latin typeface="Times New Roman" pitchFamily="34" charset="0"/>
                <a:ea typeface="SimSun" pitchFamily="34" charset="-122"/>
                <a:cs typeface="Times New Roman" pitchFamily="34" charset="-120"/>
              </a:rPr>
              <a:t> / 18</a:t>
            </a:r>
            <a:endParaRPr lang="en-US" sz="1125" dirty="0">
              <a:latin typeface="Times New Roman" pitchFamily="34" charset="0"/>
              <a:ea typeface="SimSun" pitchFamily="34" charset="-122"/>
              <a:cs typeface="Times New Roman" pitchFamily="34" charset="-120"/>
            </a:endParaRPr>
          </a:p>
        </p:txBody>
      </p:sp>
      <p:sp>
        <p:nvSpPr>
          <p:cNvPr id="13" name="Text 11"/>
          <p:cNvSpPr/>
          <p:nvPr/>
        </p:nvSpPr>
        <p:spPr>
          <a:xfrm>
            <a:off x="609600" y="337714"/>
            <a:ext cx="11582400" cy="137160"/>
          </a:xfrm>
          <a:prstGeom prst="rect">
            <a:avLst/>
          </a:prstGeom>
          <a:noFill/>
          <a:ln/>
        </p:spPr>
        <p:txBody>
          <a:bodyPr wrap="none" lIns="0" tIns="0" rIns="0" bIns="0" rtlCol="0" anchor="t"/>
          <a:lstStyle/>
          <a:p>
            <a:pPr algn="l" indent="0" marL="0">
              <a:buNone/>
            </a:pPr>
            <a:r>
              <a:rPr lang="en-US" sz="900" spc="225" kern="0" dirty="0">
                <a:solidFill>
                  <a:srgbClr val="A9BCAF"/>
                </a:solidFill>
                <a:latin typeface="Microsoft YaHei" pitchFamily="34" charset="0"/>
                <a:ea typeface="Microsoft YaHei" pitchFamily="34" charset="-122"/>
                <a:cs typeface="Microsoft YaHei" pitchFamily="34" charset="-120"/>
              </a:rPr>
              <a:t>三</a:t>
            </a:r>
            <a:pPr algn="l" indent="0" marL="0">
              <a:buNone/>
            </a:pPr>
            <a:r>
              <a:rPr lang="en-US" sz="900" spc="225" kern="0" dirty="0">
                <a:solidFill>
                  <a:srgbClr val="A9BCAF"/>
                </a:solidFill>
                <a:latin typeface="Microsoft YaHei" pitchFamily="34" charset="0"/>
                <a:ea typeface="Microsoft YaHei" pitchFamily="34" charset="-122"/>
                <a:cs typeface="Microsoft YaHei" pitchFamily="34" charset="-120"/>
              </a:rPr>
              <a:t>　</a:t>
            </a:r>
            <a:pPr algn="l" indent="0" marL="0">
              <a:buNone/>
            </a:pPr>
            <a:r>
              <a:rPr lang="en-US" sz="900" spc="225" kern="0" dirty="0">
                <a:solidFill>
                  <a:srgbClr val="A9BCAF"/>
                </a:solidFill>
                <a:latin typeface="Microsoft YaHei" pitchFamily="34" charset="0"/>
                <a:ea typeface="Microsoft YaHei" pitchFamily="34" charset="-122"/>
                <a:cs typeface="Microsoft YaHei" pitchFamily="34" charset="-120"/>
              </a:rPr>
              <a:t>去</a:t>
            </a:r>
            <a:pPr algn="l" indent="0" marL="0">
              <a:buNone/>
            </a:pPr>
            <a:r>
              <a:rPr lang="en-US" sz="900" dirty="0">
                <a:solidFill>
                  <a:srgbClr val="A9BCAF"/>
                </a:solidFill>
                <a:latin typeface="Microsoft YaHei" pitchFamily="34" charset="0"/>
                <a:ea typeface="Microsoft YaHei" pitchFamily="34" charset="-122"/>
                <a:cs typeface="Microsoft YaHei" pitchFamily="34" charset="-120"/>
              </a:rPr>
              <a:t>办</a:t>
            </a:r>
            <a:endParaRPr lang="en-US" sz="900" dirty="0">
              <a:latin typeface="Microsoft YaHei" pitchFamily="34" charset="0"/>
              <a:ea typeface="Microsoft YaHei" pitchFamily="34" charset="-122"/>
              <a:cs typeface="Microsoft YaHei" pitchFamily="34" charset="-120"/>
            </a:endParaRPr>
          </a:p>
        </p:txBody>
      </p:sp>
      <p:sp>
        <p:nvSpPr>
          <p:cNvPr id="14" name="Text 12"/>
          <p:cNvSpPr/>
          <p:nvPr/>
        </p:nvSpPr>
        <p:spPr>
          <a:xfrm>
            <a:off x="609600" y="935063"/>
            <a:ext cx="11582400" cy="388620"/>
          </a:xfrm>
          <a:prstGeom prst="rect">
            <a:avLst/>
          </a:prstGeom>
          <a:noFill/>
          <a:ln/>
        </p:spPr>
        <p:txBody>
          <a:bodyPr wrap="none" lIns="0" tIns="0" rIns="0" bIns="0" rtlCol="0" anchor="t"/>
          <a:lstStyle/>
          <a:p>
            <a:pPr algn="l" indent="0" marL="0">
              <a:buNone/>
            </a:pPr>
            <a:r>
              <a:rPr lang="en-US" sz="2550" dirty="0">
                <a:solidFill>
                  <a:srgbClr val="EFF3EC"/>
                </a:solidFill>
                <a:latin typeface="Times New Roman" pitchFamily="34" charset="0"/>
                <a:ea typeface="SimSun" pitchFamily="34" charset="-122"/>
                <a:cs typeface="Times New Roman" pitchFamily="34" charset="-120"/>
              </a:rPr>
              <a:t>四个常见的坑，踩中就可能多交或交晚</a:t>
            </a:r>
            <a:endParaRPr lang="en-US" sz="2550" dirty="0">
              <a:latin typeface="Times New Roman" pitchFamily="34" charset="0"/>
              <a:ea typeface="SimSun" pitchFamily="34" charset="-122"/>
              <a:cs typeface="Times New Roman" pitchFamily="34" charset="-120"/>
            </a:endParaRPr>
          </a:p>
        </p:txBody>
      </p:sp>
      <p:sp>
        <p:nvSpPr>
          <p:cNvPr id="15" name="Shape 13"/>
          <p:cNvSpPr/>
          <p:nvPr/>
        </p:nvSpPr>
        <p:spPr>
          <a:xfrm>
            <a:off x="666750" y="1847850"/>
            <a:ext cx="266700" cy="266700"/>
          </a:xfrm>
          <a:custGeom>
            <a:avLst/>
            <a:gdLst/>
            <a:ahLst/>
            <a:cxnLst/>
            <a:rect l="l" t="t" r="r" b="b"/>
            <a:pathLst>
              <a:path w="266700" h="266700">
                <a:moveTo>
                  <a:pt x="0" y="0"/>
                </a:moveTo>
                <a:lnTo>
                  <a:pt x="266700" y="266700"/>
                </a:lnTo>
                <a:moveTo>
                  <a:pt x="266700" y="0"/>
                </a:moveTo>
                <a:lnTo>
                  <a:pt x="0" y="266700"/>
                </a:lnTo>
              </a:path>
            </a:pathLst>
          </a:custGeom>
          <a:noFill/>
          <a:ln w="32385">
            <a:solidFill>
              <a:srgbClr val="E9C46A"/>
            </a:solidFill>
            <a:prstDash val="solid"/>
          </a:ln>
        </p:spPr>
      </p:sp>
      <p:sp>
        <p:nvSpPr>
          <p:cNvPr id="16" name="Shape 14"/>
          <p:cNvSpPr/>
          <p:nvPr/>
        </p:nvSpPr>
        <p:spPr>
          <a:xfrm>
            <a:off x="1194594" y="1868488"/>
            <a:ext cx="144463" cy="206375"/>
          </a:xfrm>
          <a:prstGeom prst="roundRect">
            <a:avLst>
              <a:gd name="adj" fmla="val 14286"/>
            </a:avLst>
          </a:prstGeom>
          <a:noFill/>
          <a:ln w="16510">
            <a:solidFill>
              <a:srgbClr val="A9BCAF"/>
            </a:solidFill>
            <a:prstDash val="solid"/>
          </a:ln>
        </p:spPr>
      </p:sp>
      <p:sp>
        <p:nvSpPr>
          <p:cNvPr id="17" name="Shape 15"/>
          <p:cNvSpPr/>
          <p:nvPr/>
        </p:nvSpPr>
        <p:spPr>
          <a:xfrm>
            <a:off x="1266825" y="2033588"/>
            <a:ext cx="7739" cy="7739"/>
          </a:xfrm>
          <a:custGeom>
            <a:avLst/>
            <a:gdLst/>
            <a:ahLst/>
            <a:cxnLst/>
            <a:rect l="l" t="t" r="r" b="b"/>
            <a:pathLst>
              <a:path w="7739" h="7739">
                <a:moveTo>
                  <a:pt x="0" y="0"/>
                </a:moveTo>
                <a:lnTo>
                  <a:pt x="103" y="0"/>
                </a:lnTo>
              </a:path>
            </a:pathLst>
          </a:custGeom>
          <a:noFill/>
          <a:ln w="16510">
            <a:solidFill>
              <a:srgbClr val="A9BCAF"/>
            </a:solidFill>
            <a:prstDash val="solid"/>
          </a:ln>
        </p:spPr>
      </p:sp>
      <p:sp>
        <p:nvSpPr>
          <p:cNvPr id="18" name="Text 16"/>
          <p:cNvSpPr/>
          <p:nvPr/>
        </p:nvSpPr>
        <p:spPr>
          <a:xfrm>
            <a:off x="1543050" y="1827137"/>
            <a:ext cx="10648950" cy="274320"/>
          </a:xfrm>
          <a:prstGeom prst="rect">
            <a:avLst/>
          </a:prstGeom>
          <a:noFill/>
          <a:ln/>
        </p:spPr>
        <p:txBody>
          <a:bodyPr wrap="none" lIns="0" tIns="0" rIns="0" bIns="0" rtlCol="0" anchor="t"/>
          <a:lstStyle/>
          <a:p>
            <a:pPr algn="l" indent="0" marL="0">
              <a:buNone/>
            </a:pPr>
            <a:r>
              <a:rPr lang="en-US" sz="1800" dirty="0">
                <a:solidFill>
                  <a:srgbClr val="EFF3EC"/>
                </a:solidFill>
                <a:latin typeface="Times New Roman" pitchFamily="34" charset="0"/>
                <a:ea typeface="SimSun" pitchFamily="34" charset="-122"/>
                <a:cs typeface="Times New Roman" pitchFamily="34" charset="-120"/>
              </a:rPr>
              <a:t>平台兼职不再一律按次扣 20%</a:t>
            </a:r>
            <a:endParaRPr lang="en-US" sz="1800" dirty="0">
              <a:latin typeface="Times New Roman" pitchFamily="34" charset="0"/>
              <a:ea typeface="SimSun" pitchFamily="34" charset="-122"/>
              <a:cs typeface="Times New Roman" pitchFamily="34" charset="-120"/>
            </a:endParaRPr>
          </a:p>
        </p:txBody>
      </p:sp>
      <p:sp>
        <p:nvSpPr>
          <p:cNvPr id="19" name="Text 17"/>
          <p:cNvSpPr/>
          <p:nvPr/>
        </p:nvSpPr>
        <p:spPr>
          <a:xfrm>
            <a:off x="1543050" y="2205698"/>
            <a:ext cx="10648950" cy="171450"/>
          </a:xfrm>
          <a:prstGeom prst="rect">
            <a:avLst/>
          </a:prstGeom>
          <a:noFill/>
          <a:ln/>
        </p:spPr>
        <p:txBody>
          <a:bodyPr wrap="none" lIns="0" tIns="0" rIns="0" bIns="0" rtlCol="0" anchor="t"/>
          <a:lstStyle/>
          <a:p>
            <a:pPr algn="l" indent="0" marL="0">
              <a:buNone/>
            </a:pPr>
            <a:r>
              <a:rPr lang="en-US" sz="1125" dirty="0">
                <a:solidFill>
                  <a:srgbClr val="A9BCAF"/>
                </a:solidFill>
                <a:latin typeface="Microsoft YaHei" pitchFamily="34" charset="0"/>
                <a:ea typeface="Microsoft YaHei" pitchFamily="34" charset="-122"/>
                <a:cs typeface="Microsoft YaHei" pitchFamily="34" charset="-120"/>
              </a:rPr>
              <a:t>2025 年 10 月 1 日起，从互联网平台取得的劳务报酬，由平台按累计预扣法预扣</a:t>
            </a:r>
            <a:endParaRPr lang="en-US" sz="1125" dirty="0">
              <a:latin typeface="Microsoft YaHei" pitchFamily="34" charset="0"/>
              <a:ea typeface="Microsoft YaHei" pitchFamily="34" charset="-122"/>
              <a:cs typeface="Microsoft YaHei" pitchFamily="34" charset="-120"/>
            </a:endParaRPr>
          </a:p>
        </p:txBody>
      </p:sp>
      <p:sp>
        <p:nvSpPr>
          <p:cNvPr id="20" name="Shape 18"/>
          <p:cNvSpPr/>
          <p:nvPr/>
        </p:nvSpPr>
        <p:spPr>
          <a:xfrm>
            <a:off x="609600" y="2609850"/>
            <a:ext cx="10972800" cy="0"/>
          </a:xfrm>
          <a:prstGeom prst="line">
            <a:avLst/>
          </a:prstGeom>
          <a:noFill/>
          <a:ln w="9525">
            <a:solidFill>
              <a:srgbClr val="3B4942"/>
            </a:solidFill>
            <a:prstDash val="dash"/>
          </a:ln>
        </p:spPr>
      </p:sp>
      <p:sp>
        <p:nvSpPr>
          <p:cNvPr id="21" name="Shape 19"/>
          <p:cNvSpPr/>
          <p:nvPr/>
        </p:nvSpPr>
        <p:spPr>
          <a:xfrm>
            <a:off x="666750" y="2838450"/>
            <a:ext cx="266700" cy="266700"/>
          </a:xfrm>
          <a:custGeom>
            <a:avLst/>
            <a:gdLst/>
            <a:ahLst/>
            <a:cxnLst/>
            <a:rect l="l" t="t" r="r" b="b"/>
            <a:pathLst>
              <a:path w="266700" h="266700">
                <a:moveTo>
                  <a:pt x="0" y="0"/>
                </a:moveTo>
                <a:lnTo>
                  <a:pt x="266700" y="266700"/>
                </a:lnTo>
                <a:moveTo>
                  <a:pt x="266700" y="0"/>
                </a:moveTo>
                <a:lnTo>
                  <a:pt x="0" y="266700"/>
                </a:lnTo>
              </a:path>
            </a:pathLst>
          </a:custGeom>
          <a:noFill/>
          <a:ln w="32385">
            <a:solidFill>
              <a:srgbClr val="E9C46A"/>
            </a:solidFill>
            <a:prstDash val="solid"/>
          </a:ln>
        </p:spPr>
      </p:sp>
      <p:sp>
        <p:nvSpPr>
          <p:cNvPr id="22" name="Shape 20"/>
          <p:cNvSpPr/>
          <p:nvPr/>
        </p:nvSpPr>
        <p:spPr>
          <a:xfrm>
            <a:off x="1246188" y="3003550"/>
            <a:ext cx="41275" cy="7739"/>
          </a:xfrm>
          <a:custGeom>
            <a:avLst/>
            <a:gdLst/>
            <a:ahLst/>
            <a:cxnLst/>
            <a:rect l="l" t="t" r="r" b="b"/>
            <a:pathLst>
              <a:path w="41275" h="7739">
                <a:moveTo>
                  <a:pt x="0" y="0"/>
                </a:moveTo>
                <a:cubicBezTo>
                  <a:pt x="5159" y="3096"/>
                  <a:pt x="12382" y="5159"/>
                  <a:pt x="20637" y="5159"/>
                </a:cubicBezTo>
                <a:cubicBezTo>
                  <a:pt x="28893" y="5159"/>
                  <a:pt x="36116" y="3096"/>
                  <a:pt x="41275" y="0"/>
                </a:cubicBezTo>
              </a:path>
            </a:pathLst>
          </a:custGeom>
          <a:noFill/>
          <a:ln w="16510">
            <a:solidFill>
              <a:srgbClr val="A9BCAF"/>
            </a:solidFill>
            <a:prstDash val="solid"/>
          </a:ln>
        </p:spPr>
      </p:sp>
      <p:sp>
        <p:nvSpPr>
          <p:cNvPr id="23" name="Shape 21"/>
          <p:cNvSpPr/>
          <p:nvPr/>
        </p:nvSpPr>
        <p:spPr>
          <a:xfrm>
            <a:off x="1297781" y="2962275"/>
            <a:ext cx="7739" cy="7739"/>
          </a:xfrm>
          <a:custGeom>
            <a:avLst/>
            <a:gdLst/>
            <a:ahLst/>
            <a:cxnLst/>
            <a:rect l="l" t="t" r="r" b="b"/>
            <a:pathLst>
              <a:path w="7739" h="7739">
                <a:moveTo>
                  <a:pt x="0" y="0"/>
                </a:moveTo>
                <a:lnTo>
                  <a:pt x="103" y="0"/>
                </a:lnTo>
              </a:path>
            </a:pathLst>
          </a:custGeom>
          <a:noFill/>
          <a:ln w="16510">
            <a:solidFill>
              <a:srgbClr val="A9BCAF"/>
            </a:solidFill>
            <a:prstDash val="solid"/>
          </a:ln>
        </p:spPr>
      </p:sp>
      <p:sp>
        <p:nvSpPr>
          <p:cNvPr id="24" name="Shape 22"/>
          <p:cNvSpPr/>
          <p:nvPr/>
        </p:nvSpPr>
        <p:spPr>
          <a:xfrm>
            <a:off x="1164378" y="2869406"/>
            <a:ext cx="204894" cy="184842"/>
          </a:xfrm>
          <a:custGeom>
            <a:avLst/>
            <a:gdLst/>
            <a:ahLst/>
            <a:cxnLst/>
            <a:rect l="l" t="t" r="r" b="b"/>
            <a:pathLst>
              <a:path w="204894" h="184842">
                <a:moveTo>
                  <a:pt x="178599" y="39345"/>
                </a:moveTo>
                <a:arcTo hR="92869" wR="92869" stAng="19528868" swAng="1412760"/>
                <a:arcTo hR="20637" wR="20637" stAng="17750516" swAng="7698968"/>
                <a:arcTo hR="92869" wR="92869" stAng="726090" swAng="9347821"/>
                <a:arcTo hR="20637" wR="20637" stAng="6950516" swAng="7698968"/>
                <a:arcTo hR="92869" wR="92869" stAng="11492210" swAng="4700850"/>
                <a:cubicBezTo>
                  <a:pt x="123084" y="0"/>
                  <a:pt x="138562" y="11351"/>
                  <a:pt x="138562" y="25797"/>
                </a:cubicBezTo>
                <a:cubicBezTo>
                  <a:pt x="138562" y="40243"/>
                  <a:pt x="129276" y="51594"/>
                  <a:pt x="117925" y="51594"/>
                </a:cubicBezTo>
                <a:cubicBezTo>
                  <a:pt x="109670" y="51594"/>
                  <a:pt x="102447" y="47466"/>
                  <a:pt x="102447" y="41275"/>
                </a:cubicBezTo>
              </a:path>
            </a:pathLst>
          </a:custGeom>
          <a:noFill/>
          <a:ln w="16510">
            <a:solidFill>
              <a:srgbClr val="A9BCAF"/>
            </a:solidFill>
            <a:prstDash val="solid"/>
          </a:ln>
        </p:spPr>
      </p:sp>
      <p:sp>
        <p:nvSpPr>
          <p:cNvPr id="25" name="Shape 23"/>
          <p:cNvSpPr/>
          <p:nvPr/>
        </p:nvSpPr>
        <p:spPr>
          <a:xfrm>
            <a:off x="1235869" y="2962275"/>
            <a:ext cx="7739" cy="7739"/>
          </a:xfrm>
          <a:custGeom>
            <a:avLst/>
            <a:gdLst/>
            <a:ahLst/>
            <a:cxnLst/>
            <a:rect l="l" t="t" r="r" b="b"/>
            <a:pathLst>
              <a:path w="7739" h="7739">
                <a:moveTo>
                  <a:pt x="0" y="0"/>
                </a:moveTo>
                <a:lnTo>
                  <a:pt x="103" y="0"/>
                </a:lnTo>
              </a:path>
            </a:pathLst>
          </a:custGeom>
          <a:noFill/>
          <a:ln w="16510">
            <a:solidFill>
              <a:srgbClr val="A9BCAF"/>
            </a:solidFill>
            <a:prstDash val="solid"/>
          </a:ln>
        </p:spPr>
      </p:sp>
      <p:sp>
        <p:nvSpPr>
          <p:cNvPr id="26" name="Text 24"/>
          <p:cNvSpPr/>
          <p:nvPr/>
        </p:nvSpPr>
        <p:spPr>
          <a:xfrm>
            <a:off x="1543050" y="2817737"/>
            <a:ext cx="10648950" cy="274320"/>
          </a:xfrm>
          <a:prstGeom prst="rect">
            <a:avLst/>
          </a:prstGeom>
          <a:noFill/>
          <a:ln/>
        </p:spPr>
        <p:txBody>
          <a:bodyPr wrap="none" lIns="0" tIns="0" rIns="0" bIns="0" rtlCol="0" anchor="t"/>
          <a:lstStyle/>
          <a:p>
            <a:pPr algn="l" indent="0" marL="0">
              <a:buNone/>
            </a:pPr>
            <a:r>
              <a:rPr lang="en-US" sz="1800" dirty="0">
                <a:solidFill>
                  <a:srgbClr val="EFF3EC"/>
                </a:solidFill>
                <a:latin typeface="Times New Roman" pitchFamily="34" charset="0"/>
                <a:ea typeface="SimSun" pitchFamily="34" charset="-122"/>
                <a:cs typeface="Times New Roman" pitchFamily="34" charset="-120"/>
              </a:rPr>
              <a:t>育儿补贴不是婴幼儿照护扣除</a:t>
            </a:r>
            <a:endParaRPr lang="en-US" sz="1800" dirty="0">
              <a:latin typeface="Times New Roman" pitchFamily="34" charset="0"/>
              <a:ea typeface="SimSun" pitchFamily="34" charset="-122"/>
              <a:cs typeface="Times New Roman" pitchFamily="34" charset="-120"/>
            </a:endParaRPr>
          </a:p>
        </p:txBody>
      </p:sp>
      <p:sp>
        <p:nvSpPr>
          <p:cNvPr id="27" name="Text 25"/>
          <p:cNvSpPr/>
          <p:nvPr/>
        </p:nvSpPr>
        <p:spPr>
          <a:xfrm>
            <a:off x="1543050" y="3196298"/>
            <a:ext cx="10648950" cy="171450"/>
          </a:xfrm>
          <a:prstGeom prst="rect">
            <a:avLst/>
          </a:prstGeom>
          <a:noFill/>
          <a:ln/>
        </p:spPr>
        <p:txBody>
          <a:bodyPr wrap="none" lIns="0" tIns="0" rIns="0" bIns="0" rtlCol="0" anchor="t"/>
          <a:lstStyle/>
          <a:p>
            <a:pPr algn="l" indent="0" marL="0">
              <a:buNone/>
            </a:pPr>
            <a:r>
              <a:rPr lang="en-US" sz="1125" dirty="0">
                <a:solidFill>
                  <a:srgbClr val="A9BCAF"/>
                </a:solidFill>
                <a:latin typeface="Microsoft YaHei" pitchFamily="34" charset="0"/>
                <a:ea typeface="Microsoft YaHei" pitchFamily="34" charset="-122"/>
                <a:cs typeface="Microsoft YaHei" pitchFamily="34" charset="-120"/>
              </a:rPr>
              <a:t>育儿补贴自 2025 年起免征个税，照护扣除每孩每月 2000 元，两样可以同时有</a:t>
            </a:r>
            <a:endParaRPr lang="en-US" sz="1125" dirty="0">
              <a:latin typeface="Microsoft YaHei" pitchFamily="34" charset="0"/>
              <a:ea typeface="Microsoft YaHei" pitchFamily="34" charset="-122"/>
              <a:cs typeface="Microsoft YaHei" pitchFamily="34" charset="-120"/>
            </a:endParaRPr>
          </a:p>
        </p:txBody>
      </p:sp>
      <p:sp>
        <p:nvSpPr>
          <p:cNvPr id="28" name="Shape 26"/>
          <p:cNvSpPr/>
          <p:nvPr/>
        </p:nvSpPr>
        <p:spPr>
          <a:xfrm>
            <a:off x="609600" y="3600450"/>
            <a:ext cx="10972800" cy="0"/>
          </a:xfrm>
          <a:prstGeom prst="line">
            <a:avLst/>
          </a:prstGeom>
          <a:noFill/>
          <a:ln w="9525">
            <a:solidFill>
              <a:srgbClr val="3B4942"/>
            </a:solidFill>
            <a:prstDash val="dash"/>
          </a:ln>
        </p:spPr>
      </p:sp>
      <p:sp>
        <p:nvSpPr>
          <p:cNvPr id="29" name="Shape 27"/>
          <p:cNvSpPr/>
          <p:nvPr/>
        </p:nvSpPr>
        <p:spPr>
          <a:xfrm>
            <a:off x="666750" y="3829050"/>
            <a:ext cx="266700" cy="266700"/>
          </a:xfrm>
          <a:custGeom>
            <a:avLst/>
            <a:gdLst/>
            <a:ahLst/>
            <a:cxnLst/>
            <a:rect l="l" t="t" r="r" b="b"/>
            <a:pathLst>
              <a:path w="266700" h="266700">
                <a:moveTo>
                  <a:pt x="0" y="0"/>
                </a:moveTo>
                <a:lnTo>
                  <a:pt x="266700" y="266700"/>
                </a:lnTo>
                <a:moveTo>
                  <a:pt x="266700" y="0"/>
                </a:moveTo>
                <a:lnTo>
                  <a:pt x="0" y="266700"/>
                </a:lnTo>
              </a:path>
            </a:pathLst>
          </a:custGeom>
          <a:noFill/>
          <a:ln w="32385">
            <a:solidFill>
              <a:srgbClr val="E9C46A"/>
            </a:solidFill>
            <a:prstDash val="solid"/>
          </a:ln>
        </p:spPr>
      </p:sp>
      <p:sp>
        <p:nvSpPr>
          <p:cNvPr id="30" name="Shape 28"/>
          <p:cNvSpPr/>
          <p:nvPr/>
        </p:nvSpPr>
        <p:spPr>
          <a:xfrm>
            <a:off x="1163638" y="3849688"/>
            <a:ext cx="206375" cy="206375"/>
          </a:xfrm>
          <a:prstGeom prst="ellipse">
            <a:avLst/>
          </a:prstGeom>
          <a:noFill/>
          <a:ln w="16510">
            <a:solidFill>
              <a:srgbClr val="A9BCAF"/>
            </a:solidFill>
            <a:prstDash val="solid"/>
          </a:ln>
        </p:spPr>
      </p:sp>
      <p:sp>
        <p:nvSpPr>
          <p:cNvPr id="31" name="Shape 29"/>
          <p:cNvSpPr/>
          <p:nvPr/>
        </p:nvSpPr>
        <p:spPr>
          <a:xfrm>
            <a:off x="1193861" y="3879911"/>
            <a:ext cx="145917" cy="145928"/>
          </a:xfrm>
          <a:custGeom>
            <a:avLst/>
            <a:gdLst/>
            <a:ahLst/>
            <a:cxnLst/>
            <a:rect l="l" t="t" r="r" b="b"/>
            <a:pathLst>
              <a:path w="145917" h="145928">
                <a:moveTo>
                  <a:pt x="0" y="0"/>
                </a:moveTo>
                <a:lnTo>
                  <a:pt x="145917" y="145928"/>
                </a:lnTo>
              </a:path>
            </a:pathLst>
          </a:custGeom>
          <a:noFill/>
          <a:ln w="16510">
            <a:solidFill>
              <a:srgbClr val="A9BCAF"/>
            </a:solidFill>
            <a:prstDash val="solid"/>
          </a:ln>
        </p:spPr>
      </p:sp>
      <p:sp>
        <p:nvSpPr>
          <p:cNvPr id="32" name="Text 30"/>
          <p:cNvSpPr/>
          <p:nvPr/>
        </p:nvSpPr>
        <p:spPr>
          <a:xfrm>
            <a:off x="1543050" y="3808337"/>
            <a:ext cx="10648950" cy="274320"/>
          </a:xfrm>
          <a:prstGeom prst="rect">
            <a:avLst/>
          </a:prstGeom>
          <a:noFill/>
          <a:ln/>
        </p:spPr>
        <p:txBody>
          <a:bodyPr wrap="none" lIns="0" tIns="0" rIns="0" bIns="0" rtlCol="0" anchor="t"/>
          <a:lstStyle/>
          <a:p>
            <a:pPr algn="l" indent="0" marL="0">
              <a:buNone/>
            </a:pPr>
            <a:r>
              <a:rPr lang="en-US" sz="1800" dirty="0">
                <a:solidFill>
                  <a:srgbClr val="EFF3EC"/>
                </a:solidFill>
                <a:latin typeface="Times New Roman" pitchFamily="34" charset="0"/>
                <a:ea typeface="SimSun" pitchFamily="34" charset="-122"/>
                <a:cs typeface="Times New Roman" pitchFamily="34" charset="-120"/>
              </a:rPr>
              <a:t>「年收入不到 12 万不用办」只对一半</a:t>
            </a:r>
            <a:endParaRPr lang="en-US" sz="1800" dirty="0">
              <a:latin typeface="Times New Roman" pitchFamily="34" charset="0"/>
              <a:ea typeface="SimSun" pitchFamily="34" charset="-122"/>
              <a:cs typeface="Times New Roman" pitchFamily="34" charset="-120"/>
            </a:endParaRPr>
          </a:p>
        </p:txBody>
      </p:sp>
      <p:sp>
        <p:nvSpPr>
          <p:cNvPr id="33" name="Text 31"/>
          <p:cNvSpPr/>
          <p:nvPr/>
        </p:nvSpPr>
        <p:spPr>
          <a:xfrm>
            <a:off x="1543050" y="4186898"/>
            <a:ext cx="10648950" cy="171450"/>
          </a:xfrm>
          <a:prstGeom prst="rect">
            <a:avLst/>
          </a:prstGeom>
          <a:noFill/>
          <a:ln/>
        </p:spPr>
        <p:txBody>
          <a:bodyPr wrap="none" lIns="0" tIns="0" rIns="0" bIns="0" rtlCol="0" anchor="t"/>
          <a:lstStyle/>
          <a:p>
            <a:pPr algn="l" indent="0" marL="0">
              <a:buNone/>
            </a:pPr>
            <a:r>
              <a:rPr lang="en-US" sz="1125" dirty="0">
                <a:solidFill>
                  <a:srgbClr val="A9BCAF"/>
                </a:solidFill>
                <a:latin typeface="Microsoft YaHei" pitchFamily="34" charset="0"/>
                <a:ea typeface="Microsoft YaHei" pitchFamily="34" charset="-122"/>
                <a:cs typeface="Microsoft YaHei" pitchFamily="34" charset="-120"/>
              </a:rPr>
              <a:t>只免补税的那一种，想退税还得办</a:t>
            </a:r>
            <a:endParaRPr lang="en-US" sz="1125" dirty="0">
              <a:latin typeface="Microsoft YaHei" pitchFamily="34" charset="0"/>
              <a:ea typeface="Microsoft YaHei" pitchFamily="34" charset="-122"/>
              <a:cs typeface="Microsoft YaHei" pitchFamily="34" charset="-120"/>
            </a:endParaRPr>
          </a:p>
        </p:txBody>
      </p:sp>
      <p:sp>
        <p:nvSpPr>
          <p:cNvPr id="34" name="Shape 32"/>
          <p:cNvSpPr/>
          <p:nvPr/>
        </p:nvSpPr>
        <p:spPr>
          <a:xfrm>
            <a:off x="609600" y="4591050"/>
            <a:ext cx="10972800" cy="0"/>
          </a:xfrm>
          <a:prstGeom prst="line">
            <a:avLst/>
          </a:prstGeom>
          <a:noFill/>
          <a:ln w="9525">
            <a:solidFill>
              <a:srgbClr val="3B4942"/>
            </a:solidFill>
            <a:prstDash val="dash"/>
          </a:ln>
        </p:spPr>
      </p:sp>
      <p:sp>
        <p:nvSpPr>
          <p:cNvPr id="35" name="Shape 33"/>
          <p:cNvSpPr/>
          <p:nvPr/>
        </p:nvSpPr>
        <p:spPr>
          <a:xfrm>
            <a:off x="666750" y="4819650"/>
            <a:ext cx="266700" cy="266700"/>
          </a:xfrm>
          <a:custGeom>
            <a:avLst/>
            <a:gdLst/>
            <a:ahLst/>
            <a:cxnLst/>
            <a:rect l="l" t="t" r="r" b="b"/>
            <a:pathLst>
              <a:path w="266700" h="266700">
                <a:moveTo>
                  <a:pt x="0" y="0"/>
                </a:moveTo>
                <a:lnTo>
                  <a:pt x="266700" y="266700"/>
                </a:lnTo>
                <a:moveTo>
                  <a:pt x="266700" y="0"/>
                </a:moveTo>
                <a:lnTo>
                  <a:pt x="0" y="266700"/>
                </a:lnTo>
              </a:path>
            </a:pathLst>
          </a:custGeom>
          <a:noFill/>
          <a:ln w="32385">
            <a:solidFill>
              <a:srgbClr val="E9C46A"/>
            </a:solidFill>
            <a:prstDash val="solid"/>
          </a:ln>
        </p:spPr>
      </p:sp>
      <p:sp>
        <p:nvSpPr>
          <p:cNvPr id="36" name="Shape 34"/>
          <p:cNvSpPr/>
          <p:nvPr/>
        </p:nvSpPr>
        <p:spPr>
          <a:xfrm>
            <a:off x="1163452" y="4850463"/>
            <a:ext cx="206540" cy="185882"/>
          </a:xfrm>
          <a:custGeom>
            <a:avLst/>
            <a:gdLst/>
            <a:ahLst/>
            <a:cxnLst/>
            <a:rect l="l" t="t" r="r" b="b"/>
            <a:pathLst>
              <a:path w="206540" h="185882">
                <a:moveTo>
                  <a:pt x="203775" y="154925"/>
                </a:moveTo>
                <a:lnTo>
                  <a:pt x="121225" y="10462"/>
                </a:lnTo>
                <a:arcTo hR="20637" wR="20637" stAng="19827518" swAng="-7255037"/>
                <a:lnTo>
                  <a:pt x="2765" y="154925"/>
                </a:lnTo>
                <a:arcTo hR="20637" wR="20637" stAng="12600161" swAng="-7231094"/>
                <a:lnTo>
                  <a:pt x="185923" y="185881"/>
                </a:lnTo>
                <a:arcTo hR="20637" wR="20637" stAng="5396476" swAng="-7196478"/>
              </a:path>
            </a:pathLst>
          </a:custGeom>
          <a:noFill/>
          <a:ln w="16510">
            <a:solidFill>
              <a:srgbClr val="A9BCAF"/>
            </a:solidFill>
            <a:prstDash val="solid"/>
          </a:ln>
        </p:spPr>
      </p:sp>
      <p:sp>
        <p:nvSpPr>
          <p:cNvPr id="37" name="Shape 35"/>
          <p:cNvSpPr/>
          <p:nvPr/>
        </p:nvSpPr>
        <p:spPr>
          <a:xfrm>
            <a:off x="1266825" y="4912519"/>
            <a:ext cx="7739" cy="41275"/>
          </a:xfrm>
          <a:custGeom>
            <a:avLst/>
            <a:gdLst/>
            <a:ahLst/>
            <a:cxnLst/>
            <a:rect l="l" t="t" r="r" b="b"/>
            <a:pathLst>
              <a:path w="7739" h="41275">
                <a:moveTo>
                  <a:pt x="0" y="0"/>
                </a:moveTo>
                <a:lnTo>
                  <a:pt x="0" y="41275"/>
                </a:lnTo>
              </a:path>
            </a:pathLst>
          </a:custGeom>
          <a:noFill/>
          <a:ln w="16510">
            <a:solidFill>
              <a:srgbClr val="A9BCAF"/>
            </a:solidFill>
            <a:prstDash val="solid"/>
          </a:ln>
        </p:spPr>
      </p:sp>
      <p:sp>
        <p:nvSpPr>
          <p:cNvPr id="38" name="Shape 36"/>
          <p:cNvSpPr/>
          <p:nvPr/>
        </p:nvSpPr>
        <p:spPr>
          <a:xfrm>
            <a:off x="1266825" y="4995069"/>
            <a:ext cx="7739" cy="7739"/>
          </a:xfrm>
          <a:custGeom>
            <a:avLst/>
            <a:gdLst/>
            <a:ahLst/>
            <a:cxnLst/>
            <a:rect l="l" t="t" r="r" b="b"/>
            <a:pathLst>
              <a:path w="7739" h="7739">
                <a:moveTo>
                  <a:pt x="0" y="0"/>
                </a:moveTo>
                <a:lnTo>
                  <a:pt x="103" y="0"/>
                </a:lnTo>
              </a:path>
            </a:pathLst>
          </a:custGeom>
          <a:noFill/>
          <a:ln w="16510">
            <a:solidFill>
              <a:srgbClr val="A9BCAF"/>
            </a:solidFill>
            <a:prstDash val="solid"/>
          </a:ln>
        </p:spPr>
      </p:sp>
      <p:sp>
        <p:nvSpPr>
          <p:cNvPr id="39" name="Text 37"/>
          <p:cNvSpPr/>
          <p:nvPr/>
        </p:nvSpPr>
        <p:spPr>
          <a:xfrm>
            <a:off x="1543050" y="4798937"/>
            <a:ext cx="10648950" cy="274320"/>
          </a:xfrm>
          <a:prstGeom prst="rect">
            <a:avLst/>
          </a:prstGeom>
          <a:noFill/>
          <a:ln/>
        </p:spPr>
        <p:txBody>
          <a:bodyPr wrap="none" lIns="0" tIns="0" rIns="0" bIns="0" rtlCol="0" anchor="t"/>
          <a:lstStyle/>
          <a:p>
            <a:pPr algn="l" indent="0" marL="0">
              <a:buNone/>
            </a:pPr>
            <a:r>
              <a:rPr lang="en-US" sz="1800" dirty="0">
                <a:solidFill>
                  <a:srgbClr val="EFF3EC"/>
                </a:solidFill>
                <a:latin typeface="Times New Roman" pitchFamily="34" charset="0"/>
                <a:ea typeface="SimSun" pitchFamily="34" charset="-122"/>
                <a:cs typeface="Times New Roman" pitchFamily="34" charset="-120"/>
              </a:rPr>
              <a:t>补税拖过 6 月 30 日</a:t>
            </a:r>
            <a:endParaRPr lang="en-US" sz="1800" dirty="0">
              <a:latin typeface="Times New Roman" pitchFamily="34" charset="0"/>
              <a:ea typeface="SimSun" pitchFamily="34" charset="-122"/>
              <a:cs typeface="Times New Roman" pitchFamily="34" charset="-120"/>
            </a:endParaRPr>
          </a:p>
        </p:txBody>
      </p:sp>
      <p:sp>
        <p:nvSpPr>
          <p:cNvPr id="40" name="Text 38"/>
          <p:cNvSpPr/>
          <p:nvPr/>
        </p:nvSpPr>
        <p:spPr>
          <a:xfrm>
            <a:off x="1543050" y="5177498"/>
            <a:ext cx="10648950" cy="171450"/>
          </a:xfrm>
          <a:prstGeom prst="rect">
            <a:avLst/>
          </a:prstGeom>
          <a:noFill/>
          <a:ln/>
        </p:spPr>
        <p:txBody>
          <a:bodyPr wrap="none" lIns="0" tIns="0" rIns="0" bIns="0" rtlCol="0" anchor="t"/>
          <a:lstStyle/>
          <a:p>
            <a:pPr algn="l" indent="0" marL="0">
              <a:buNone/>
            </a:pPr>
            <a:r>
              <a:rPr lang="en-US" sz="1125" dirty="0">
                <a:solidFill>
                  <a:srgbClr val="A9BCAF"/>
                </a:solidFill>
                <a:latin typeface="Microsoft YaHei" pitchFamily="34" charset="0"/>
                <a:ea typeface="Microsoft YaHei" pitchFamily="34" charset="-122"/>
                <a:cs typeface="Microsoft YaHei" pitchFamily="34" charset="-120"/>
              </a:rPr>
              <a:t>7 月 1 日起按日加收万分之五滞纳金：3600 元晚交 30 天，多交 54 元</a:t>
            </a:r>
            <a:endParaRPr lang="en-US" sz="1125" dirty="0">
              <a:latin typeface="Microsoft YaHei" pitchFamily="34" charset="0"/>
              <a:ea typeface="Microsoft YaHei" pitchFamily="34" charset="-122"/>
              <a:cs typeface="Microsoft YaHei" pitchFamily="34" charset="-120"/>
            </a:endParaRPr>
          </a:p>
        </p:txBody>
      </p:sp>
      <p:sp>
        <p:nvSpPr>
          <p:cNvPr id="41" name="Shape 39"/>
          <p:cNvSpPr/>
          <p:nvPr/>
        </p:nvSpPr>
        <p:spPr>
          <a:xfrm>
            <a:off x="609600" y="5581650"/>
            <a:ext cx="10972800" cy="0"/>
          </a:xfrm>
          <a:prstGeom prst="line">
            <a:avLst/>
          </a:prstGeom>
          <a:noFill/>
          <a:ln w="9525">
            <a:solidFill>
              <a:srgbClr val="3B4942"/>
            </a:solidFill>
            <a:prstDash val="dash"/>
          </a:ln>
        </p:spPr>
      </p:sp>
      <p:sp>
        <p:nvSpPr>
          <p:cNvPr id="42" name="Text 40"/>
          <p:cNvSpPr/>
          <p:nvPr/>
        </p:nvSpPr>
        <p:spPr>
          <a:xfrm>
            <a:off x="609600" y="6157127"/>
            <a:ext cx="11582400" cy="125730"/>
          </a:xfrm>
          <a:prstGeom prst="rect">
            <a:avLst/>
          </a:prstGeom>
          <a:noFill/>
          <a:ln/>
        </p:spPr>
        <p:txBody>
          <a:bodyPr wrap="none" lIns="0" tIns="0" rIns="0" bIns="0" rtlCol="0" anchor="t"/>
          <a:lstStyle/>
          <a:p>
            <a:pPr algn="l" indent="0" marL="0">
              <a:buNone/>
            </a:pPr>
            <a:r>
              <a:rPr lang="en-US" sz="825" dirty="0">
                <a:solidFill>
                  <a:srgbClr val="829388"/>
                </a:solidFill>
                <a:latin typeface="Microsoft YaHei" pitchFamily="34" charset="0"/>
                <a:ea typeface="Microsoft YaHei" pitchFamily="34" charset="-122"/>
                <a:cs typeface="Microsoft YaHei" pitchFamily="34" charset="-120"/>
              </a:rPr>
              <a:t>来源：税务总局公告 2025 年第 16 号，财政部 税务总局公告 2025 年第 6 号、2023 年第 32 号，总局令第 57 号，征管法第三十二条，征管法实施细则第七十五条</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C2823"/>
          </a:solidFill>
          <a:ln/>
        </p:spPr>
      </p:sp>
      <p:sp>
        <p:nvSpPr>
          <p:cNvPr id="3" name="Shape 1"/>
          <p:cNvSpPr/>
          <p:nvPr/>
        </p:nvSpPr>
        <p:spPr>
          <a:xfrm>
            <a:off x="95250" y="95250"/>
            <a:ext cx="12001500" cy="6667500"/>
          </a:xfrm>
          <a:prstGeom prst="rect">
            <a:avLst/>
          </a:prstGeom>
          <a:noFill/>
          <a:ln w="19050">
            <a:solidFill>
              <a:srgbClr val="5A4632"/>
            </a:solidFill>
            <a:prstDash val="solid"/>
          </a:ln>
        </p:spPr>
      </p:sp>
      <p:sp>
        <p:nvSpPr>
          <p:cNvPr id="4" name="Shape 2"/>
          <p:cNvSpPr/>
          <p:nvPr/>
        </p:nvSpPr>
        <p:spPr>
          <a:xfrm>
            <a:off x="95250" y="6515100"/>
            <a:ext cx="12001500" cy="247650"/>
          </a:xfrm>
          <a:prstGeom prst="rect">
            <a:avLst/>
          </a:prstGeom>
          <a:solidFill>
            <a:srgbClr val="5A4632"/>
          </a:solidFill>
          <a:ln/>
        </p:spPr>
      </p:sp>
      <p:sp>
        <p:nvSpPr>
          <p:cNvPr id="5" name="Shape 3"/>
          <p:cNvSpPr/>
          <p:nvPr/>
        </p:nvSpPr>
        <p:spPr>
          <a:xfrm>
            <a:off x="95250" y="6515100"/>
            <a:ext cx="12001500" cy="28575"/>
          </a:xfrm>
          <a:prstGeom prst="rect">
            <a:avLst/>
          </a:prstGeom>
          <a:solidFill>
            <a:srgbClr val="6F5944"/>
          </a:solidFill>
          <a:ln/>
        </p:spPr>
      </p:sp>
      <p:sp>
        <p:nvSpPr>
          <p:cNvPr id="6" name="Shape 4"/>
          <p:cNvSpPr/>
          <p:nvPr/>
        </p:nvSpPr>
        <p:spPr>
          <a:xfrm>
            <a:off x="10668000" y="6572250"/>
            <a:ext cx="419100" cy="85725"/>
          </a:xfrm>
          <a:prstGeom prst="roundRect">
            <a:avLst>
              <a:gd name="adj" fmla="val 33333"/>
            </a:avLst>
          </a:prstGeom>
          <a:solidFill>
            <a:srgbClr val="EFF3EC">
              <a:alpha val="92000"/>
            </a:srgbClr>
          </a:solidFill>
          <a:ln/>
        </p:spPr>
      </p:sp>
      <p:sp>
        <p:nvSpPr>
          <p:cNvPr id="7" name="Shape 5"/>
          <p:cNvSpPr/>
          <p:nvPr/>
        </p:nvSpPr>
        <p:spPr>
          <a:xfrm>
            <a:off x="11201400" y="6581775"/>
            <a:ext cx="285750" cy="76200"/>
          </a:xfrm>
          <a:prstGeom prst="roundRect">
            <a:avLst>
              <a:gd name="adj" fmla="val 37500"/>
            </a:avLst>
          </a:prstGeom>
          <a:solidFill>
            <a:srgbClr val="E9C46A">
              <a:alpha val="90000"/>
            </a:srgbClr>
          </a:solidFill>
          <a:ln/>
        </p:spPr>
      </p:sp>
      <p:sp>
        <p:nvSpPr>
          <p:cNvPr id="8" name="Shape 6"/>
          <p:cNvSpPr/>
          <p:nvPr/>
        </p:nvSpPr>
        <p:spPr>
          <a:xfrm>
            <a:off x="762000" y="6591300"/>
            <a:ext cx="666750" cy="114300"/>
          </a:xfrm>
          <a:prstGeom prst="roundRect">
            <a:avLst>
              <a:gd name="adj" fmla="val 16667"/>
            </a:avLst>
          </a:prstGeom>
          <a:solidFill>
            <a:srgbClr val="3B3A36"/>
          </a:solidFill>
          <a:ln/>
        </p:spPr>
      </p:sp>
      <p:sp>
        <p:nvSpPr>
          <p:cNvPr id="9" name="Shape 7"/>
          <p:cNvSpPr/>
          <p:nvPr/>
        </p:nvSpPr>
        <p:spPr>
          <a:xfrm>
            <a:off x="762000" y="6591300"/>
            <a:ext cx="666750" cy="38100"/>
          </a:xfrm>
          <a:prstGeom prst="roundRect">
            <a:avLst>
              <a:gd name="adj" fmla="val 25000"/>
            </a:avLst>
          </a:prstGeom>
          <a:solidFill>
            <a:srgbClr val="8B795F"/>
          </a:solidFill>
          <a:ln/>
        </p:spPr>
      </p:sp>
      <p:sp>
        <p:nvSpPr>
          <p:cNvPr id="10" name="Text 8"/>
          <p:cNvSpPr/>
          <p:nvPr/>
        </p:nvSpPr>
        <p:spPr>
          <a:xfrm>
            <a:off x="1619250" y="6594915"/>
            <a:ext cx="10572750" cy="114300"/>
          </a:xfrm>
          <a:prstGeom prst="rect">
            <a:avLst/>
          </a:prstGeom>
          <a:noFill/>
          <a:ln/>
        </p:spPr>
        <p:txBody>
          <a:bodyPr wrap="none" lIns="0" tIns="0" rIns="0" bIns="0" rtlCol="0" anchor="t"/>
          <a:lstStyle/>
          <a:p>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青</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年</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夜</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校</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 </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 </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一</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节</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课</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学</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会</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个</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税</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年</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度</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汇</a:t>
            </a:r>
            <a:pPr algn="l" indent="0" marL="0">
              <a:buNone/>
            </a:pPr>
            <a:r>
              <a:rPr lang="en-US" sz="750" dirty="0">
                <a:solidFill>
                  <a:srgbClr val="C8B89D"/>
                </a:solidFill>
                <a:latin typeface="Microsoft YaHei" pitchFamily="34" charset="0"/>
                <a:ea typeface="Microsoft YaHei" pitchFamily="34" charset="-122"/>
                <a:cs typeface="Microsoft YaHei" pitchFamily="34" charset="-120"/>
              </a:rPr>
              <a:t>算</a:t>
            </a:r>
            <a:endParaRPr lang="en-US" sz="750" dirty="0">
              <a:latin typeface="Microsoft YaHei" pitchFamily="34" charset="0"/>
              <a:ea typeface="Microsoft YaHei" pitchFamily="34" charset="-122"/>
              <a:cs typeface="Microsoft YaHei" pitchFamily="34" charset="-120"/>
            </a:endParaRPr>
          </a:p>
        </p:txBody>
      </p:sp>
      <p:sp>
        <p:nvSpPr>
          <p:cNvPr id="11" name="pptwise-slidenum-s0015"/>
          <p:cNvSpPr/>
          <p:nvPr/>
        </p:nvSpPr>
        <p:spPr>
          <a:xfrm>
            <a:off x="0" y="309714"/>
            <a:ext cx="11328383" cy="171450"/>
          </a:xfrm>
          <a:prstGeom prst="rect">
            <a:avLst/>
          </a:prstGeom>
          <a:noFill/>
          <a:ln/>
        </p:spPr>
        <p:txBody>
          <a:bodyPr wrap="none" lIns="0" tIns="0" rIns="0" bIns="0" rtlCol="0" anchor="t"/>
          <a:lstStyle/>
          <a:p>
            <a:pPr algn="r" indent="0" marL="0">
              <a:buNone/>
            </a:pPr>
            <a:fld id="{B6F15528-21DE-4FAA-801E-634DDDAF4B2B}" type="slidenum">
              <a:rPr lang="en-US" sz="1125" dirty="0">
                <a:solidFill>
                  <a:srgbClr val="A9BCAF"/>
                </a:solidFill>
                <a:latin typeface="Times New Roman" pitchFamily="34" charset="0"/>
                <a:ea typeface="SimSun" pitchFamily="34" charset="-122"/>
                <a:cs typeface="Times New Roman" pitchFamily="34" charset="-120"/>
              </a:rPr>
              <a:t>16</a:t>
            </a:fld>
            <a:endParaRPr lang="en-US" sz="1125" dirty="0">
              <a:latin typeface="Times New Roman" pitchFamily="34" charset="0"/>
              <a:ea typeface="SimSun" pitchFamily="34" charset="-122"/>
              <a:cs typeface="Times New Roman" pitchFamily="34" charset="-120"/>
            </a:endParaRPr>
          </a:p>
        </p:txBody>
      </p:sp>
      <p:sp>
        <p:nvSpPr>
          <p:cNvPr id="12" name="Text 10"/>
          <p:cNvSpPr/>
          <p:nvPr/>
        </p:nvSpPr>
        <p:spPr>
          <a:xfrm>
            <a:off x="11328383" y="309714"/>
            <a:ext cx="863617" cy="171450"/>
          </a:xfrm>
          <a:prstGeom prst="rect">
            <a:avLst/>
          </a:prstGeom>
          <a:noFill/>
          <a:ln/>
        </p:spPr>
        <p:txBody>
          <a:bodyPr wrap="none" lIns="0" tIns="0" rIns="0" bIns="0" rtlCol="0" anchor="t"/>
          <a:lstStyle/>
          <a:p>
            <a:pPr algn="l" indent="0" marL="0">
              <a:buNone/>
            </a:pPr>
            <a:r>
              <a:rPr lang="en-US" sz="1125" dirty="0">
                <a:solidFill>
                  <a:srgbClr val="A9BCAF"/>
                </a:solidFill>
                <a:latin typeface="Times New Roman" pitchFamily="34" charset="0"/>
                <a:ea typeface="SimSun" pitchFamily="34" charset="-122"/>
                <a:cs typeface="Times New Roman" pitchFamily="34" charset="-120"/>
              </a:rPr>
              <a:t> / 18</a:t>
            </a:r>
            <a:endParaRPr lang="en-US" sz="1125" dirty="0">
              <a:latin typeface="Times New Roman" pitchFamily="34" charset="0"/>
              <a:ea typeface="SimSun" pitchFamily="34" charset="-122"/>
              <a:cs typeface="Times New Roman" pitchFamily="34" charset="-120"/>
            </a:endParaRPr>
          </a:p>
        </p:txBody>
      </p:sp>
      <p:sp>
        <p:nvSpPr>
          <p:cNvPr id="13" name="Text 11"/>
          <p:cNvSpPr/>
          <p:nvPr/>
        </p:nvSpPr>
        <p:spPr>
          <a:xfrm>
            <a:off x="609600" y="337714"/>
            <a:ext cx="11582400" cy="137160"/>
          </a:xfrm>
          <a:prstGeom prst="rect">
            <a:avLst/>
          </a:prstGeom>
          <a:noFill/>
          <a:ln/>
        </p:spPr>
        <p:txBody>
          <a:bodyPr wrap="none" lIns="0" tIns="0" rIns="0" bIns="0" rtlCol="0" anchor="t"/>
          <a:lstStyle/>
          <a:p>
            <a:pPr algn="l" indent="0" marL="0">
              <a:buNone/>
            </a:pPr>
            <a:r>
              <a:rPr lang="en-US" sz="900" spc="225" kern="0" dirty="0">
                <a:solidFill>
                  <a:srgbClr val="A9BCAF"/>
                </a:solidFill>
                <a:latin typeface="Microsoft YaHei" pitchFamily="34" charset="0"/>
                <a:ea typeface="Microsoft YaHei" pitchFamily="34" charset="-122"/>
                <a:cs typeface="Microsoft YaHei" pitchFamily="34" charset="-120"/>
              </a:rPr>
              <a:t>三</a:t>
            </a:r>
            <a:pPr algn="l" indent="0" marL="0">
              <a:buNone/>
            </a:pPr>
            <a:r>
              <a:rPr lang="en-US" sz="900" spc="225" kern="0" dirty="0">
                <a:solidFill>
                  <a:srgbClr val="A9BCAF"/>
                </a:solidFill>
                <a:latin typeface="Microsoft YaHei" pitchFamily="34" charset="0"/>
                <a:ea typeface="Microsoft YaHei" pitchFamily="34" charset="-122"/>
                <a:cs typeface="Microsoft YaHei" pitchFamily="34" charset="-120"/>
              </a:rPr>
              <a:t>　</a:t>
            </a:r>
            <a:pPr algn="l" indent="0" marL="0">
              <a:buNone/>
            </a:pPr>
            <a:r>
              <a:rPr lang="en-US" sz="900" spc="225" kern="0" dirty="0">
                <a:solidFill>
                  <a:srgbClr val="A9BCAF"/>
                </a:solidFill>
                <a:latin typeface="Microsoft YaHei" pitchFamily="34" charset="0"/>
                <a:ea typeface="Microsoft YaHei" pitchFamily="34" charset="-122"/>
                <a:cs typeface="Microsoft YaHei" pitchFamily="34" charset="-120"/>
              </a:rPr>
              <a:t>去</a:t>
            </a:r>
            <a:pPr algn="l" indent="0" marL="0">
              <a:buNone/>
            </a:pPr>
            <a:r>
              <a:rPr lang="en-US" sz="900" dirty="0">
                <a:solidFill>
                  <a:srgbClr val="A9BCAF"/>
                </a:solidFill>
                <a:latin typeface="Microsoft YaHei" pitchFamily="34" charset="0"/>
                <a:ea typeface="Microsoft YaHei" pitchFamily="34" charset="-122"/>
                <a:cs typeface="Microsoft YaHei" pitchFamily="34" charset="-120"/>
              </a:rPr>
              <a:t>办</a:t>
            </a:r>
            <a:endParaRPr lang="en-US" sz="900" dirty="0">
              <a:latin typeface="Microsoft YaHei" pitchFamily="34" charset="0"/>
              <a:ea typeface="Microsoft YaHei" pitchFamily="34" charset="-122"/>
              <a:cs typeface="Microsoft YaHei" pitchFamily="34" charset="-120"/>
            </a:endParaRPr>
          </a:p>
        </p:txBody>
      </p:sp>
      <p:sp>
        <p:nvSpPr>
          <p:cNvPr id="14" name="Text 12"/>
          <p:cNvSpPr/>
          <p:nvPr/>
        </p:nvSpPr>
        <p:spPr>
          <a:xfrm>
            <a:off x="609600" y="935063"/>
            <a:ext cx="11582400" cy="388620"/>
          </a:xfrm>
          <a:prstGeom prst="rect">
            <a:avLst/>
          </a:prstGeom>
          <a:noFill/>
          <a:ln/>
        </p:spPr>
        <p:txBody>
          <a:bodyPr wrap="none" lIns="0" tIns="0" rIns="0" bIns="0" rtlCol="0" anchor="t"/>
          <a:lstStyle/>
          <a:p>
            <a:pPr algn="l" indent="0" marL="0">
              <a:buNone/>
            </a:pPr>
            <a:r>
              <a:rPr lang="en-US" sz="2550" dirty="0">
                <a:solidFill>
                  <a:srgbClr val="EFF3EC"/>
                </a:solidFill>
                <a:latin typeface="Times New Roman" pitchFamily="34" charset="0"/>
                <a:ea typeface="SimSun" pitchFamily="34" charset="-122"/>
                <a:cs typeface="Times New Roman" pitchFamily="34" charset="-120"/>
              </a:rPr>
              <a:t>2025 年度超过 2 亿人办了汇算，超过 1 亿人申报退税</a:t>
            </a:r>
            <a:endParaRPr lang="en-US" sz="2550" dirty="0">
              <a:latin typeface="Times New Roman" pitchFamily="34" charset="0"/>
              <a:ea typeface="SimSun" pitchFamily="34" charset="-122"/>
              <a:cs typeface="Times New Roman" pitchFamily="34" charset="-120"/>
            </a:endParaRPr>
          </a:p>
        </p:txBody>
      </p:sp>
      <p:sp>
        <p:nvSpPr>
          <p:cNvPr id="15" name="Text 13"/>
          <p:cNvSpPr/>
          <p:nvPr/>
        </p:nvSpPr>
        <p:spPr>
          <a:xfrm>
            <a:off x="609600" y="1979839"/>
            <a:ext cx="11582400" cy="617220"/>
          </a:xfrm>
          <a:prstGeom prst="rect">
            <a:avLst/>
          </a:prstGeom>
          <a:noFill/>
          <a:ln/>
        </p:spPr>
        <p:txBody>
          <a:bodyPr wrap="none" lIns="0" tIns="0" rIns="0" bIns="0" rtlCol="0" anchor="t"/>
          <a:lstStyle/>
          <a:p>
            <a:pPr algn="l" indent="0" marL="0">
              <a:buNone/>
            </a:pPr>
            <a:r>
              <a:rPr lang="en-US" sz="4050" dirty="0">
                <a:solidFill>
                  <a:srgbClr val="EFF3EC"/>
                </a:solidFill>
                <a:latin typeface="Times New Roman" pitchFamily="34" charset="0"/>
                <a:ea typeface="SimSun" pitchFamily="34" charset="-122"/>
                <a:cs typeface="Times New Roman" pitchFamily="34" charset="-120"/>
              </a:rPr>
              <a:t>超过 2 亿</a:t>
            </a:r>
            <a:pPr algn="l" indent="0" marL="0">
              <a:buNone/>
            </a:pPr>
            <a:r>
              <a:rPr lang="en-US" sz="1650" dirty="0">
                <a:solidFill>
                  <a:srgbClr val="EFF3EC"/>
                </a:solidFill>
                <a:latin typeface="Times New Roman" pitchFamily="34" charset="0"/>
                <a:ea typeface="SimSun" pitchFamily="34" charset="-122"/>
                <a:cs typeface="Times New Roman" pitchFamily="34" charset="-120"/>
              </a:rPr>
              <a:t> 人</a:t>
            </a:r>
            <a:endParaRPr lang="en-US" sz="4050" dirty="0">
              <a:latin typeface="Times New Roman" pitchFamily="34" charset="0"/>
              <a:ea typeface="SimSun" pitchFamily="34" charset="-122"/>
              <a:cs typeface="Times New Roman" pitchFamily="34" charset="-120"/>
            </a:endParaRPr>
          </a:p>
        </p:txBody>
      </p:sp>
      <p:sp>
        <p:nvSpPr>
          <p:cNvPr id="16" name="Text 14"/>
          <p:cNvSpPr/>
          <p:nvPr/>
        </p:nvSpPr>
        <p:spPr>
          <a:xfrm>
            <a:off x="609600" y="2815660"/>
            <a:ext cx="11582400" cy="182880"/>
          </a:xfrm>
          <a:prstGeom prst="rect">
            <a:avLst/>
          </a:prstGeom>
          <a:noFill/>
          <a:ln/>
        </p:spPr>
        <p:txBody>
          <a:bodyPr wrap="none" lIns="0" tIns="0" rIns="0" bIns="0" rtlCol="0" anchor="t"/>
          <a:lstStyle/>
          <a:p>
            <a:pPr algn="l" indent="0" marL="0">
              <a:buNone/>
            </a:pPr>
            <a:r>
              <a:rPr lang="en-US" sz="1200" dirty="0">
                <a:solidFill>
                  <a:srgbClr val="A9BCAF"/>
                </a:solidFill>
                <a:latin typeface="Microsoft YaHei" pitchFamily="34" charset="0"/>
                <a:ea typeface="Microsoft YaHei" pitchFamily="34" charset="-122"/>
                <a:cs typeface="Microsoft YaHei" pitchFamily="34" charset="-120"/>
              </a:rPr>
              <a:t>办理汇算申报，同比增长 4.38%</a:t>
            </a:r>
            <a:endParaRPr lang="en-US" sz="1200" dirty="0">
              <a:latin typeface="Microsoft YaHei" pitchFamily="34" charset="0"/>
              <a:ea typeface="Microsoft YaHei" pitchFamily="34" charset="-122"/>
              <a:cs typeface="Microsoft YaHei" pitchFamily="34" charset="-120"/>
            </a:endParaRPr>
          </a:p>
        </p:txBody>
      </p:sp>
      <p:sp>
        <p:nvSpPr>
          <p:cNvPr id="17" name="Text 15"/>
          <p:cNvSpPr/>
          <p:nvPr/>
        </p:nvSpPr>
        <p:spPr>
          <a:xfrm>
            <a:off x="4343400" y="1979839"/>
            <a:ext cx="7848600" cy="617220"/>
          </a:xfrm>
          <a:prstGeom prst="rect">
            <a:avLst/>
          </a:prstGeom>
          <a:noFill/>
          <a:ln/>
        </p:spPr>
        <p:txBody>
          <a:bodyPr wrap="none" lIns="0" tIns="0" rIns="0" bIns="0" rtlCol="0" anchor="t"/>
          <a:lstStyle/>
          <a:p>
            <a:pPr algn="l" indent="0" marL="0">
              <a:buNone/>
            </a:pPr>
            <a:r>
              <a:rPr lang="en-US" sz="4050" dirty="0">
                <a:solidFill>
                  <a:srgbClr val="E9C46A"/>
                </a:solidFill>
                <a:latin typeface="Times New Roman" pitchFamily="34" charset="0"/>
                <a:ea typeface="SimSun" pitchFamily="34" charset="-122"/>
                <a:cs typeface="Times New Roman" pitchFamily="34" charset="-120"/>
              </a:rPr>
              <a:t>超过 1 亿</a:t>
            </a:r>
            <a:pPr algn="l" indent="0" marL="0">
              <a:buNone/>
            </a:pPr>
            <a:r>
              <a:rPr lang="en-US" sz="1650" dirty="0">
                <a:solidFill>
                  <a:srgbClr val="E9C46A"/>
                </a:solidFill>
                <a:latin typeface="Times New Roman" pitchFamily="34" charset="0"/>
                <a:ea typeface="SimSun" pitchFamily="34" charset="-122"/>
                <a:cs typeface="Times New Roman" pitchFamily="34" charset="-120"/>
              </a:rPr>
              <a:t> 人</a:t>
            </a:r>
            <a:endParaRPr lang="en-US" sz="4050" dirty="0">
              <a:latin typeface="Times New Roman" pitchFamily="34" charset="0"/>
              <a:ea typeface="SimSun" pitchFamily="34" charset="-122"/>
              <a:cs typeface="Times New Roman" pitchFamily="34" charset="-120"/>
            </a:endParaRPr>
          </a:p>
        </p:txBody>
      </p:sp>
      <p:sp>
        <p:nvSpPr>
          <p:cNvPr id="18" name="Shape 16"/>
          <p:cNvSpPr/>
          <p:nvPr/>
        </p:nvSpPr>
        <p:spPr>
          <a:xfrm>
            <a:off x="4343400" y="2733675"/>
            <a:ext cx="2057400" cy="38100"/>
          </a:xfrm>
          <a:custGeom>
            <a:avLst/>
            <a:gdLst/>
            <a:ahLst/>
            <a:cxnLst/>
            <a:rect l="l" t="t" r="r" b="b"/>
            <a:pathLst>
              <a:path w="2057400" h="38100">
                <a:moveTo>
                  <a:pt x="0" y="38100"/>
                </a:moveTo>
                <a:quadBezTo>
                  <a:pt x="1028700" y="0"/>
                  <a:pt x="2057400" y="28575"/>
                </a:quadBezTo>
              </a:path>
            </a:pathLst>
          </a:custGeom>
          <a:noFill/>
          <a:ln w="47625">
            <a:solidFill>
              <a:srgbClr val="E9C46A">
                <a:alpha val="95000"/>
              </a:srgbClr>
            </a:solidFill>
            <a:prstDash val="solid"/>
          </a:ln>
        </p:spPr>
      </p:sp>
      <p:sp>
        <p:nvSpPr>
          <p:cNvPr id="19" name="Shape 17"/>
          <p:cNvSpPr/>
          <p:nvPr/>
        </p:nvSpPr>
        <p:spPr>
          <a:xfrm>
            <a:off x="4400550" y="2783205"/>
            <a:ext cx="1962150" cy="17145"/>
          </a:xfrm>
          <a:custGeom>
            <a:avLst/>
            <a:gdLst/>
            <a:ahLst/>
            <a:cxnLst/>
            <a:rect l="l" t="t" r="r" b="b"/>
            <a:pathLst>
              <a:path w="1962150" h="17145">
                <a:moveTo>
                  <a:pt x="0" y="17145"/>
                </a:moveTo>
                <a:lnTo>
                  <a:pt x="80963" y="15240"/>
                </a:lnTo>
                <a:lnTo>
                  <a:pt x="133350" y="13335"/>
                </a:lnTo>
                <a:moveTo>
                  <a:pt x="190500" y="12383"/>
                </a:moveTo>
                <a:lnTo>
                  <a:pt x="242888" y="10478"/>
                </a:lnTo>
                <a:lnTo>
                  <a:pt x="324803" y="8573"/>
                </a:lnTo>
                <a:lnTo>
                  <a:pt x="405765" y="7620"/>
                </a:lnTo>
                <a:lnTo>
                  <a:pt x="476250" y="5715"/>
                </a:lnTo>
                <a:moveTo>
                  <a:pt x="523875" y="5715"/>
                </a:moveTo>
                <a:lnTo>
                  <a:pt x="568643" y="4763"/>
                </a:lnTo>
                <a:lnTo>
                  <a:pt x="649605" y="3810"/>
                </a:lnTo>
                <a:lnTo>
                  <a:pt x="657225" y="2858"/>
                </a:lnTo>
                <a:moveTo>
                  <a:pt x="714375" y="2858"/>
                </a:moveTo>
                <a:lnTo>
                  <a:pt x="731520" y="2858"/>
                </a:lnTo>
                <a:lnTo>
                  <a:pt x="812482" y="1905"/>
                </a:lnTo>
                <a:lnTo>
                  <a:pt x="894397" y="953"/>
                </a:lnTo>
                <a:lnTo>
                  <a:pt x="976312" y="953"/>
                </a:lnTo>
                <a:lnTo>
                  <a:pt x="1000125" y="0"/>
                </a:lnTo>
                <a:moveTo>
                  <a:pt x="1047750" y="0"/>
                </a:moveTo>
                <a:lnTo>
                  <a:pt x="1058228" y="0"/>
                </a:lnTo>
                <a:lnTo>
                  <a:pt x="1140143" y="0"/>
                </a:lnTo>
                <a:lnTo>
                  <a:pt x="1181100" y="0"/>
                </a:lnTo>
                <a:moveTo>
                  <a:pt x="1238250" y="0"/>
                </a:moveTo>
                <a:lnTo>
                  <a:pt x="1303972" y="0"/>
                </a:lnTo>
                <a:lnTo>
                  <a:pt x="1385888" y="953"/>
                </a:lnTo>
                <a:lnTo>
                  <a:pt x="1467803" y="953"/>
                </a:lnTo>
                <a:lnTo>
                  <a:pt x="1524000" y="1905"/>
                </a:lnTo>
                <a:moveTo>
                  <a:pt x="1571625" y="1905"/>
                </a:moveTo>
                <a:lnTo>
                  <a:pt x="1632585" y="2858"/>
                </a:lnTo>
                <a:lnTo>
                  <a:pt x="1704975" y="3810"/>
                </a:lnTo>
                <a:moveTo>
                  <a:pt x="1762125" y="3810"/>
                </a:moveTo>
                <a:lnTo>
                  <a:pt x="1797368" y="4763"/>
                </a:lnTo>
                <a:lnTo>
                  <a:pt x="1879282" y="5715"/>
                </a:lnTo>
                <a:lnTo>
                  <a:pt x="1962150" y="7620"/>
                </a:lnTo>
              </a:path>
            </a:pathLst>
          </a:custGeom>
          <a:noFill/>
          <a:ln w="23813">
            <a:solidFill>
              <a:srgbClr val="E9C46A">
                <a:alpha val="50000"/>
              </a:srgbClr>
            </a:solidFill>
            <a:prstDash val="solid"/>
          </a:ln>
        </p:spPr>
      </p:sp>
      <p:sp>
        <p:nvSpPr>
          <p:cNvPr id="20" name="Text 18"/>
          <p:cNvSpPr/>
          <p:nvPr/>
        </p:nvSpPr>
        <p:spPr>
          <a:xfrm>
            <a:off x="4343400" y="2815660"/>
            <a:ext cx="7848600" cy="182880"/>
          </a:xfrm>
          <a:prstGeom prst="rect">
            <a:avLst/>
          </a:prstGeom>
          <a:noFill/>
          <a:ln/>
        </p:spPr>
        <p:txBody>
          <a:bodyPr wrap="none" lIns="0" tIns="0" rIns="0" bIns="0" rtlCol="0" anchor="t"/>
          <a:lstStyle/>
          <a:p>
            <a:pPr algn="l" indent="0" marL="0">
              <a:buNone/>
            </a:pPr>
            <a:r>
              <a:rPr lang="en-US" sz="1200" dirty="0">
                <a:solidFill>
                  <a:srgbClr val="A9BCAF"/>
                </a:solidFill>
                <a:latin typeface="Microsoft YaHei" pitchFamily="34" charset="0"/>
                <a:ea typeface="Microsoft YaHei" pitchFamily="34" charset="-122"/>
                <a:cs typeface="Microsoft YaHei" pitchFamily="34" charset="-120"/>
              </a:rPr>
              <a:t>申报退税</a:t>
            </a:r>
            <a:endParaRPr lang="en-US" sz="1200" dirty="0">
              <a:latin typeface="Microsoft YaHei" pitchFamily="34" charset="0"/>
              <a:ea typeface="Microsoft YaHei" pitchFamily="34" charset="-122"/>
              <a:cs typeface="Microsoft YaHei" pitchFamily="34" charset="-120"/>
            </a:endParaRPr>
          </a:p>
        </p:txBody>
      </p:sp>
      <p:sp>
        <p:nvSpPr>
          <p:cNvPr id="21" name="Text 19"/>
          <p:cNvSpPr/>
          <p:nvPr/>
        </p:nvSpPr>
        <p:spPr>
          <a:xfrm>
            <a:off x="8077200" y="1979839"/>
            <a:ext cx="4114800" cy="617220"/>
          </a:xfrm>
          <a:prstGeom prst="rect">
            <a:avLst/>
          </a:prstGeom>
          <a:noFill/>
          <a:ln/>
        </p:spPr>
        <p:txBody>
          <a:bodyPr wrap="none" lIns="0" tIns="0" rIns="0" bIns="0" rtlCol="0" anchor="t"/>
          <a:lstStyle/>
          <a:p>
            <a:pPr algn="l" indent="0" marL="0">
              <a:buNone/>
            </a:pPr>
            <a:r>
              <a:rPr lang="en-US" sz="4050" dirty="0">
                <a:solidFill>
                  <a:srgbClr val="EFF3EC"/>
                </a:solidFill>
                <a:latin typeface="Times New Roman" pitchFamily="34" charset="0"/>
                <a:ea typeface="SimSun" pitchFamily="34" charset="-122"/>
                <a:cs typeface="Times New Roman" pitchFamily="34" charset="-120"/>
              </a:rPr>
              <a:t>超过 1500 亿</a:t>
            </a:r>
            <a:pPr algn="l" indent="0" marL="0">
              <a:buNone/>
            </a:pPr>
            <a:r>
              <a:rPr lang="en-US" sz="1650" dirty="0">
                <a:solidFill>
                  <a:srgbClr val="EFF3EC"/>
                </a:solidFill>
                <a:latin typeface="Times New Roman" pitchFamily="34" charset="0"/>
                <a:ea typeface="SimSun" pitchFamily="34" charset="-122"/>
                <a:cs typeface="Times New Roman" pitchFamily="34" charset="-120"/>
              </a:rPr>
              <a:t> 元</a:t>
            </a:r>
            <a:endParaRPr lang="en-US" sz="4050" dirty="0">
              <a:latin typeface="Times New Roman" pitchFamily="34" charset="0"/>
              <a:ea typeface="SimSun" pitchFamily="34" charset="-122"/>
              <a:cs typeface="Times New Roman" pitchFamily="34" charset="-120"/>
            </a:endParaRPr>
          </a:p>
        </p:txBody>
      </p:sp>
      <p:sp>
        <p:nvSpPr>
          <p:cNvPr id="22" name="Text 20"/>
          <p:cNvSpPr/>
          <p:nvPr/>
        </p:nvSpPr>
        <p:spPr>
          <a:xfrm>
            <a:off x="8077200" y="2815660"/>
            <a:ext cx="4114800" cy="182880"/>
          </a:xfrm>
          <a:prstGeom prst="rect">
            <a:avLst/>
          </a:prstGeom>
          <a:noFill/>
          <a:ln/>
        </p:spPr>
        <p:txBody>
          <a:bodyPr wrap="none" lIns="0" tIns="0" rIns="0" bIns="0" rtlCol="0" anchor="t"/>
          <a:lstStyle/>
          <a:p>
            <a:pPr algn="l" indent="0" marL="0">
              <a:buNone/>
            </a:pPr>
            <a:r>
              <a:rPr lang="en-US" sz="1200" dirty="0">
                <a:solidFill>
                  <a:srgbClr val="A9BCAF"/>
                </a:solidFill>
                <a:latin typeface="Microsoft YaHei" pitchFamily="34" charset="0"/>
                <a:ea typeface="Microsoft YaHei" pitchFamily="34" charset="-122"/>
                <a:cs typeface="Microsoft YaHei" pitchFamily="34" charset="-120"/>
              </a:rPr>
              <a:t>退税总金额</a:t>
            </a:r>
            <a:endParaRPr lang="en-US" sz="1200" dirty="0">
              <a:latin typeface="Microsoft YaHei" pitchFamily="34" charset="0"/>
              <a:ea typeface="Microsoft YaHei" pitchFamily="34" charset="-122"/>
              <a:cs typeface="Microsoft YaHei" pitchFamily="34" charset="-120"/>
            </a:endParaRPr>
          </a:p>
        </p:txBody>
      </p:sp>
      <p:sp>
        <p:nvSpPr>
          <p:cNvPr id="23" name="Shape 21"/>
          <p:cNvSpPr/>
          <p:nvPr/>
        </p:nvSpPr>
        <p:spPr>
          <a:xfrm>
            <a:off x="609600" y="3695700"/>
            <a:ext cx="10972800" cy="914400"/>
          </a:xfrm>
          <a:prstGeom prst="rect">
            <a:avLst/>
          </a:prstGeom>
          <a:solidFill>
            <a:srgbClr val="222F2A"/>
          </a:solidFill>
          <a:ln w="14288">
            <a:solidFill>
              <a:srgbClr val="A9BCAF"/>
            </a:solidFill>
            <a:prstDash val="dash"/>
          </a:ln>
        </p:spPr>
      </p:sp>
      <p:sp>
        <p:nvSpPr>
          <p:cNvPr id="24" name="Text 22"/>
          <p:cNvSpPr/>
          <p:nvPr/>
        </p:nvSpPr>
        <p:spPr>
          <a:xfrm>
            <a:off x="838200" y="3881563"/>
            <a:ext cx="11353800" cy="502920"/>
          </a:xfrm>
          <a:prstGeom prst="rect">
            <a:avLst/>
          </a:prstGeom>
          <a:noFill/>
          <a:ln/>
        </p:spPr>
        <p:txBody>
          <a:bodyPr wrap="none" lIns="0" tIns="0" rIns="0" bIns="0" rtlCol="0" anchor="t"/>
          <a:lstStyle/>
          <a:p>
            <a:pPr algn="l" indent="0" marL="0">
              <a:buNone/>
            </a:pPr>
            <a:r>
              <a:rPr lang="en-US" sz="3300" dirty="0">
                <a:solidFill>
                  <a:srgbClr val="829388"/>
                </a:solidFill>
                <a:latin typeface="Times New Roman" pitchFamily="34" charset="0"/>
                <a:ea typeface="SimSun" pitchFamily="34" charset="-122"/>
                <a:cs typeface="Times New Roman" pitchFamily="34" charset="-120"/>
              </a:rPr>
              <a:t>1.26 亿</a:t>
            </a:r>
            <a:endParaRPr lang="en-US" sz="3300" dirty="0">
              <a:latin typeface="Times New Roman" pitchFamily="34" charset="0"/>
              <a:ea typeface="SimSun" pitchFamily="34" charset="-122"/>
              <a:cs typeface="Times New Roman" pitchFamily="34" charset="-120"/>
            </a:endParaRPr>
          </a:p>
        </p:txBody>
      </p:sp>
      <p:sp>
        <p:nvSpPr>
          <p:cNvPr id="25" name="Shape 23"/>
          <p:cNvSpPr/>
          <p:nvPr/>
        </p:nvSpPr>
        <p:spPr>
          <a:xfrm>
            <a:off x="800100" y="4152138"/>
            <a:ext cx="1333500" cy="8382"/>
          </a:xfrm>
          <a:custGeom>
            <a:avLst/>
            <a:gdLst/>
            <a:ahLst/>
            <a:cxnLst/>
            <a:rect l="l" t="t" r="r" b="b"/>
            <a:pathLst>
              <a:path w="1333500" h="8382">
                <a:moveTo>
                  <a:pt x="0" y="8382"/>
                </a:moveTo>
                <a:lnTo>
                  <a:pt x="1333500" y="0"/>
                </a:lnTo>
              </a:path>
            </a:pathLst>
          </a:custGeom>
          <a:noFill/>
          <a:ln w="28575">
            <a:solidFill>
              <a:srgbClr val="E9C46A"/>
            </a:solidFill>
            <a:prstDash val="solid"/>
          </a:ln>
        </p:spPr>
      </p:sp>
      <p:sp>
        <p:nvSpPr>
          <p:cNvPr id="26" name="Text 24"/>
          <p:cNvSpPr/>
          <p:nvPr/>
        </p:nvSpPr>
        <p:spPr>
          <a:xfrm>
            <a:off x="4191000" y="3930085"/>
            <a:ext cx="8001000" cy="182880"/>
          </a:xfrm>
          <a:prstGeom prst="rect">
            <a:avLst/>
          </a:prstGeom>
          <a:noFill/>
          <a:ln/>
        </p:spPr>
        <p:txBody>
          <a:bodyPr wrap="none" lIns="0" tIns="0" rIns="0" bIns="0" rtlCol="0" anchor="t"/>
          <a:lstStyle/>
          <a:p>
            <a:pPr algn="l" indent="0" marL="0">
              <a:buNone/>
            </a:pPr>
            <a:r>
              <a:rPr lang="en-US" sz="1200" dirty="0">
                <a:solidFill>
                  <a:srgbClr val="EFF3EC"/>
                </a:solidFill>
                <a:latin typeface="Microsoft YaHei" pitchFamily="34" charset="0"/>
                <a:ea typeface="Microsoft YaHei" pitchFamily="34" charset="-122"/>
                <a:cs typeface="Microsoft YaHei" pitchFamily="34" charset="-120"/>
              </a:rPr>
              <a:t>常被引用的这个数，是 2026 年上半年享受专项附加扣除的人数，不是退税人数</a:t>
            </a:r>
            <a:endParaRPr lang="en-US" sz="1200" dirty="0">
              <a:latin typeface="Microsoft YaHei" pitchFamily="34" charset="0"/>
              <a:ea typeface="Microsoft YaHei" pitchFamily="34" charset="-122"/>
              <a:cs typeface="Microsoft YaHei" pitchFamily="34" charset="-120"/>
            </a:endParaRPr>
          </a:p>
        </p:txBody>
      </p:sp>
      <p:sp>
        <p:nvSpPr>
          <p:cNvPr id="27" name="Text 25"/>
          <p:cNvSpPr/>
          <p:nvPr/>
        </p:nvSpPr>
        <p:spPr>
          <a:xfrm>
            <a:off x="609600" y="4986998"/>
            <a:ext cx="11582400" cy="171450"/>
          </a:xfrm>
          <a:prstGeom prst="rect">
            <a:avLst/>
          </a:prstGeom>
          <a:noFill/>
          <a:ln/>
        </p:spPr>
        <p:txBody>
          <a:bodyPr wrap="none" lIns="0" tIns="0" rIns="0" bIns="0" rtlCol="0" anchor="t"/>
          <a:lstStyle/>
          <a:p>
            <a:pPr algn="l" indent="0" marL="0">
              <a:buNone/>
            </a:pPr>
            <a:r>
              <a:rPr lang="en-US" sz="1125" dirty="0">
                <a:solidFill>
                  <a:srgbClr val="A9BCAF"/>
                </a:solidFill>
                <a:latin typeface="Microsoft YaHei" pitchFamily="34" charset="0"/>
                <a:ea typeface="Microsoft YaHei" pitchFamily="34" charset="-122"/>
                <a:cs typeface="Microsoft YaHei" pitchFamily="34" charset="-120"/>
              </a:rPr>
              <a:t>上一次（2024 年度）：超过 1 亿人申请退税 1300 多亿元，700 多万人申报补税 480 余亿元</a:t>
            </a:r>
            <a:endParaRPr lang="en-US" sz="1125" dirty="0">
              <a:latin typeface="Microsoft YaHei" pitchFamily="34" charset="0"/>
              <a:ea typeface="Microsoft YaHei" pitchFamily="34" charset="-122"/>
              <a:cs typeface="Microsoft YaHei" pitchFamily="34" charset="-120"/>
            </a:endParaRPr>
          </a:p>
        </p:txBody>
      </p:sp>
      <p:sp>
        <p:nvSpPr>
          <p:cNvPr id="28" name="Text 26"/>
          <p:cNvSpPr/>
          <p:nvPr/>
        </p:nvSpPr>
        <p:spPr>
          <a:xfrm>
            <a:off x="609600" y="6157127"/>
            <a:ext cx="11582400" cy="125730"/>
          </a:xfrm>
          <a:prstGeom prst="rect">
            <a:avLst/>
          </a:prstGeom>
          <a:noFill/>
          <a:ln/>
        </p:spPr>
        <p:txBody>
          <a:bodyPr wrap="none" lIns="0" tIns="0" rIns="0" bIns="0" rtlCol="0" anchor="t"/>
          <a:lstStyle/>
          <a:p>
            <a:pPr algn="l" indent="0" marL="0">
              <a:buNone/>
            </a:pPr>
            <a:r>
              <a:rPr lang="en-US" sz="825" dirty="0">
                <a:solidFill>
                  <a:srgbClr val="829388"/>
                </a:solidFill>
                <a:latin typeface="Microsoft YaHei" pitchFamily="34" charset="0"/>
                <a:ea typeface="Microsoft YaHei" pitchFamily="34" charset="-122"/>
                <a:cs typeface="Microsoft YaHei" pitchFamily="34" charset="-120"/>
              </a:rPr>
              <a:t>来源：国务院新闻办公室新闻发布会（2026-07-28 公布 2025 年度，2025-07-28 公布 2024 年度）。原话为「超过」「多」「余」，不是精确数</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C2823"/>
          </a:solidFill>
          <a:ln/>
        </p:spPr>
      </p:sp>
      <p:sp>
        <p:nvSpPr>
          <p:cNvPr id="3" name="Shape 1"/>
          <p:cNvSpPr/>
          <p:nvPr/>
        </p:nvSpPr>
        <p:spPr>
          <a:xfrm>
            <a:off x="95250" y="95250"/>
            <a:ext cx="12001500" cy="6667500"/>
          </a:xfrm>
          <a:prstGeom prst="rect">
            <a:avLst/>
          </a:prstGeom>
          <a:noFill/>
          <a:ln w="19050">
            <a:solidFill>
              <a:srgbClr val="5A4632"/>
            </a:solidFill>
            <a:prstDash val="solid"/>
          </a:ln>
        </p:spPr>
      </p:sp>
      <p:sp>
        <p:nvSpPr>
          <p:cNvPr id="4" name="Shape 2"/>
          <p:cNvSpPr/>
          <p:nvPr/>
        </p:nvSpPr>
        <p:spPr>
          <a:xfrm>
            <a:off x="95250" y="6515100"/>
            <a:ext cx="12001500" cy="247650"/>
          </a:xfrm>
          <a:prstGeom prst="rect">
            <a:avLst/>
          </a:prstGeom>
          <a:solidFill>
            <a:srgbClr val="5A4632"/>
          </a:solidFill>
          <a:ln/>
        </p:spPr>
      </p:sp>
      <p:sp>
        <p:nvSpPr>
          <p:cNvPr id="5" name="Shape 3"/>
          <p:cNvSpPr/>
          <p:nvPr/>
        </p:nvSpPr>
        <p:spPr>
          <a:xfrm>
            <a:off x="95250" y="6515100"/>
            <a:ext cx="12001500" cy="28575"/>
          </a:xfrm>
          <a:prstGeom prst="rect">
            <a:avLst/>
          </a:prstGeom>
          <a:solidFill>
            <a:srgbClr val="6F5944"/>
          </a:solidFill>
          <a:ln/>
        </p:spPr>
      </p:sp>
      <p:sp>
        <p:nvSpPr>
          <p:cNvPr id="6" name="Shape 4"/>
          <p:cNvSpPr/>
          <p:nvPr/>
        </p:nvSpPr>
        <p:spPr>
          <a:xfrm>
            <a:off x="10668000" y="6572250"/>
            <a:ext cx="419100" cy="85725"/>
          </a:xfrm>
          <a:prstGeom prst="roundRect">
            <a:avLst>
              <a:gd name="adj" fmla="val 33333"/>
            </a:avLst>
          </a:prstGeom>
          <a:solidFill>
            <a:srgbClr val="EFF3EC">
              <a:alpha val="92000"/>
            </a:srgbClr>
          </a:solidFill>
          <a:ln/>
        </p:spPr>
      </p:sp>
      <p:sp>
        <p:nvSpPr>
          <p:cNvPr id="7" name="Shape 5"/>
          <p:cNvSpPr/>
          <p:nvPr/>
        </p:nvSpPr>
        <p:spPr>
          <a:xfrm>
            <a:off x="11201400" y="6581775"/>
            <a:ext cx="285750" cy="76200"/>
          </a:xfrm>
          <a:prstGeom prst="roundRect">
            <a:avLst>
              <a:gd name="adj" fmla="val 37500"/>
            </a:avLst>
          </a:prstGeom>
          <a:solidFill>
            <a:srgbClr val="E9C46A">
              <a:alpha val="90000"/>
            </a:srgbClr>
          </a:solidFill>
          <a:ln/>
        </p:spPr>
      </p:sp>
      <p:sp>
        <p:nvSpPr>
          <p:cNvPr id="8" name="Shape 6"/>
          <p:cNvSpPr/>
          <p:nvPr/>
        </p:nvSpPr>
        <p:spPr>
          <a:xfrm>
            <a:off x="762000" y="6591300"/>
            <a:ext cx="666750" cy="114300"/>
          </a:xfrm>
          <a:prstGeom prst="roundRect">
            <a:avLst>
              <a:gd name="adj" fmla="val 16667"/>
            </a:avLst>
          </a:prstGeom>
          <a:solidFill>
            <a:srgbClr val="3B3A36"/>
          </a:solidFill>
          <a:ln/>
        </p:spPr>
      </p:sp>
      <p:sp>
        <p:nvSpPr>
          <p:cNvPr id="9" name="Shape 7"/>
          <p:cNvSpPr/>
          <p:nvPr/>
        </p:nvSpPr>
        <p:spPr>
          <a:xfrm>
            <a:off x="762000" y="6591300"/>
            <a:ext cx="666750" cy="38100"/>
          </a:xfrm>
          <a:prstGeom prst="roundRect">
            <a:avLst>
              <a:gd name="adj" fmla="val 25000"/>
            </a:avLst>
          </a:prstGeom>
          <a:solidFill>
            <a:srgbClr val="8B795F"/>
          </a:solidFill>
          <a:ln/>
        </p:spPr>
      </p:sp>
      <p:sp>
        <p:nvSpPr>
          <p:cNvPr id="10" name="Text 8"/>
          <p:cNvSpPr/>
          <p:nvPr/>
        </p:nvSpPr>
        <p:spPr>
          <a:xfrm>
            <a:off x="1619250" y="6594915"/>
            <a:ext cx="10572750" cy="114300"/>
          </a:xfrm>
          <a:prstGeom prst="rect">
            <a:avLst/>
          </a:prstGeom>
          <a:noFill/>
          <a:ln/>
        </p:spPr>
        <p:txBody>
          <a:bodyPr wrap="none" lIns="0" tIns="0" rIns="0" bIns="0" rtlCol="0" anchor="t"/>
          <a:lstStyle/>
          <a:p>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青</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年</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夜</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校</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 </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 </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一</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节</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课</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学</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会</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个</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税</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年</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度</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汇</a:t>
            </a:r>
            <a:pPr algn="l" indent="0" marL="0">
              <a:buNone/>
            </a:pPr>
            <a:r>
              <a:rPr lang="en-US" sz="750" dirty="0">
                <a:solidFill>
                  <a:srgbClr val="C8B89D"/>
                </a:solidFill>
                <a:latin typeface="Microsoft YaHei" pitchFamily="34" charset="0"/>
                <a:ea typeface="Microsoft YaHei" pitchFamily="34" charset="-122"/>
                <a:cs typeface="Microsoft YaHei" pitchFamily="34" charset="-120"/>
              </a:rPr>
              <a:t>算</a:t>
            </a:r>
            <a:endParaRPr lang="en-US" sz="750" dirty="0">
              <a:latin typeface="Microsoft YaHei" pitchFamily="34" charset="0"/>
              <a:ea typeface="Microsoft YaHei" pitchFamily="34" charset="-122"/>
              <a:cs typeface="Microsoft YaHei" pitchFamily="34" charset="-120"/>
            </a:endParaRPr>
          </a:p>
        </p:txBody>
      </p:sp>
      <p:sp>
        <p:nvSpPr>
          <p:cNvPr id="11" name="pptwise-slidenum-s0016"/>
          <p:cNvSpPr/>
          <p:nvPr/>
        </p:nvSpPr>
        <p:spPr>
          <a:xfrm>
            <a:off x="0" y="309714"/>
            <a:ext cx="11328383" cy="171450"/>
          </a:xfrm>
          <a:prstGeom prst="rect">
            <a:avLst/>
          </a:prstGeom>
          <a:noFill/>
          <a:ln/>
        </p:spPr>
        <p:txBody>
          <a:bodyPr wrap="none" lIns="0" tIns="0" rIns="0" bIns="0" rtlCol="0" anchor="t"/>
          <a:lstStyle/>
          <a:p>
            <a:pPr algn="r" indent="0" marL="0">
              <a:buNone/>
            </a:pPr>
            <a:fld id="{B6F15528-21DE-4FAA-801E-634DDDAF4B2B}" type="slidenum">
              <a:rPr lang="en-US" sz="1125" dirty="0">
                <a:solidFill>
                  <a:srgbClr val="A9BCAF"/>
                </a:solidFill>
                <a:latin typeface="Times New Roman" pitchFamily="34" charset="0"/>
                <a:ea typeface="SimSun" pitchFamily="34" charset="-122"/>
                <a:cs typeface="Times New Roman" pitchFamily="34" charset="-120"/>
              </a:rPr>
              <a:t>17</a:t>
            </a:fld>
            <a:endParaRPr lang="en-US" sz="1125" dirty="0">
              <a:latin typeface="Times New Roman" pitchFamily="34" charset="0"/>
              <a:ea typeface="SimSun" pitchFamily="34" charset="-122"/>
              <a:cs typeface="Times New Roman" pitchFamily="34" charset="-120"/>
            </a:endParaRPr>
          </a:p>
        </p:txBody>
      </p:sp>
      <p:sp>
        <p:nvSpPr>
          <p:cNvPr id="12" name="Text 10"/>
          <p:cNvSpPr/>
          <p:nvPr/>
        </p:nvSpPr>
        <p:spPr>
          <a:xfrm>
            <a:off x="11328383" y="309714"/>
            <a:ext cx="863617" cy="171450"/>
          </a:xfrm>
          <a:prstGeom prst="rect">
            <a:avLst/>
          </a:prstGeom>
          <a:noFill/>
          <a:ln/>
        </p:spPr>
        <p:txBody>
          <a:bodyPr wrap="none" lIns="0" tIns="0" rIns="0" bIns="0" rtlCol="0" anchor="t"/>
          <a:lstStyle/>
          <a:p>
            <a:pPr algn="l" indent="0" marL="0">
              <a:buNone/>
            </a:pPr>
            <a:r>
              <a:rPr lang="en-US" sz="1125" dirty="0">
                <a:solidFill>
                  <a:srgbClr val="A9BCAF"/>
                </a:solidFill>
                <a:latin typeface="Times New Roman" pitchFamily="34" charset="0"/>
                <a:ea typeface="SimSun" pitchFamily="34" charset="-122"/>
                <a:cs typeface="Times New Roman" pitchFamily="34" charset="-120"/>
              </a:rPr>
              <a:t> / 18</a:t>
            </a:r>
            <a:endParaRPr lang="en-US" sz="1125" dirty="0">
              <a:latin typeface="Times New Roman" pitchFamily="34" charset="0"/>
              <a:ea typeface="SimSun" pitchFamily="34" charset="-122"/>
              <a:cs typeface="Times New Roman" pitchFamily="34" charset="-120"/>
            </a:endParaRPr>
          </a:p>
        </p:txBody>
      </p:sp>
      <p:sp>
        <p:nvSpPr>
          <p:cNvPr id="13" name="Text 11"/>
          <p:cNvSpPr/>
          <p:nvPr/>
        </p:nvSpPr>
        <p:spPr>
          <a:xfrm>
            <a:off x="609600" y="337714"/>
            <a:ext cx="11582400" cy="137160"/>
          </a:xfrm>
          <a:prstGeom prst="rect">
            <a:avLst/>
          </a:prstGeom>
          <a:noFill/>
          <a:ln/>
        </p:spPr>
        <p:txBody>
          <a:bodyPr wrap="none" lIns="0" tIns="0" rIns="0" bIns="0" rtlCol="0" anchor="t"/>
          <a:lstStyle/>
          <a:p>
            <a:pPr algn="l" indent="0" marL="0">
              <a:buNone/>
            </a:pPr>
            <a:r>
              <a:rPr lang="en-US" sz="900" spc="225" kern="0" dirty="0">
                <a:solidFill>
                  <a:srgbClr val="A9BCAF"/>
                </a:solidFill>
                <a:latin typeface="Microsoft YaHei" pitchFamily="34" charset="0"/>
                <a:ea typeface="Microsoft YaHei" pitchFamily="34" charset="-122"/>
                <a:cs typeface="Microsoft YaHei" pitchFamily="34" charset="-120"/>
              </a:rPr>
              <a:t>三</a:t>
            </a:r>
            <a:pPr algn="l" indent="0" marL="0">
              <a:buNone/>
            </a:pPr>
            <a:r>
              <a:rPr lang="en-US" sz="900" spc="225" kern="0" dirty="0">
                <a:solidFill>
                  <a:srgbClr val="A9BCAF"/>
                </a:solidFill>
                <a:latin typeface="Microsoft YaHei" pitchFamily="34" charset="0"/>
                <a:ea typeface="Microsoft YaHei" pitchFamily="34" charset="-122"/>
                <a:cs typeface="Microsoft YaHei" pitchFamily="34" charset="-120"/>
              </a:rPr>
              <a:t>　</a:t>
            </a:r>
            <a:pPr algn="l" indent="0" marL="0">
              <a:buNone/>
            </a:pPr>
            <a:r>
              <a:rPr lang="en-US" sz="900" spc="225" kern="0" dirty="0">
                <a:solidFill>
                  <a:srgbClr val="A9BCAF"/>
                </a:solidFill>
                <a:latin typeface="Microsoft YaHei" pitchFamily="34" charset="0"/>
                <a:ea typeface="Microsoft YaHei" pitchFamily="34" charset="-122"/>
                <a:cs typeface="Microsoft YaHei" pitchFamily="34" charset="-120"/>
              </a:rPr>
              <a:t>去</a:t>
            </a:r>
            <a:pPr algn="l" indent="0" marL="0">
              <a:buNone/>
            </a:pPr>
            <a:r>
              <a:rPr lang="en-US" sz="900" dirty="0">
                <a:solidFill>
                  <a:srgbClr val="A9BCAF"/>
                </a:solidFill>
                <a:latin typeface="Microsoft YaHei" pitchFamily="34" charset="0"/>
                <a:ea typeface="Microsoft YaHei" pitchFamily="34" charset="-122"/>
                <a:cs typeface="Microsoft YaHei" pitchFamily="34" charset="-120"/>
              </a:rPr>
              <a:t>办</a:t>
            </a:r>
            <a:endParaRPr lang="en-US" sz="900" dirty="0">
              <a:latin typeface="Microsoft YaHei" pitchFamily="34" charset="0"/>
              <a:ea typeface="Microsoft YaHei" pitchFamily="34" charset="-122"/>
              <a:cs typeface="Microsoft YaHei" pitchFamily="34" charset="-120"/>
            </a:endParaRPr>
          </a:p>
        </p:txBody>
      </p:sp>
      <p:sp>
        <p:nvSpPr>
          <p:cNvPr id="14" name="Text 12"/>
          <p:cNvSpPr/>
          <p:nvPr/>
        </p:nvSpPr>
        <p:spPr>
          <a:xfrm>
            <a:off x="609600" y="935063"/>
            <a:ext cx="11582400" cy="388620"/>
          </a:xfrm>
          <a:prstGeom prst="rect">
            <a:avLst/>
          </a:prstGeom>
          <a:noFill/>
          <a:ln/>
        </p:spPr>
        <p:txBody>
          <a:bodyPr wrap="none" lIns="0" tIns="0" rIns="0" bIns="0" rtlCol="0" anchor="t"/>
          <a:lstStyle/>
          <a:p>
            <a:pPr algn="l" indent="0" marL="0">
              <a:buNone/>
            </a:pPr>
            <a:r>
              <a:rPr lang="en-US" sz="2550" dirty="0">
                <a:solidFill>
                  <a:srgbClr val="EFF3EC"/>
                </a:solidFill>
                <a:latin typeface="Times New Roman" pitchFamily="34" charset="0"/>
                <a:ea typeface="SimSun" pitchFamily="34" charset="-122"/>
                <a:cs typeface="Times New Roman" pitchFamily="34" charset="-120"/>
              </a:rPr>
              <a:t>下一次汇算：2027 年 3 月 1 日至 6 月 30 日</a:t>
            </a:r>
            <a:endParaRPr lang="en-US" sz="2550" dirty="0">
              <a:latin typeface="Times New Roman" pitchFamily="34" charset="0"/>
              <a:ea typeface="SimSun" pitchFamily="34" charset="-122"/>
              <a:cs typeface="Times New Roman" pitchFamily="34" charset="-120"/>
            </a:endParaRPr>
          </a:p>
        </p:txBody>
      </p:sp>
      <p:sp>
        <p:nvSpPr>
          <p:cNvPr id="15" name="Shape 13"/>
          <p:cNvSpPr/>
          <p:nvPr/>
        </p:nvSpPr>
        <p:spPr>
          <a:xfrm>
            <a:off x="952500" y="3238500"/>
            <a:ext cx="10287000" cy="0"/>
          </a:xfrm>
          <a:prstGeom prst="line">
            <a:avLst/>
          </a:prstGeom>
          <a:noFill/>
          <a:ln w="19050">
            <a:solidFill>
              <a:srgbClr val="A9BCAF"/>
            </a:solidFill>
            <a:prstDash val="solid"/>
          </a:ln>
        </p:spPr>
      </p:sp>
      <p:sp>
        <p:nvSpPr>
          <p:cNvPr id="16" name="Shape 14"/>
          <p:cNvSpPr/>
          <p:nvPr/>
        </p:nvSpPr>
        <p:spPr>
          <a:xfrm>
            <a:off x="1238250" y="3105150"/>
            <a:ext cx="2259382" cy="266700"/>
          </a:xfrm>
          <a:prstGeom prst="rect">
            <a:avLst/>
          </a:prstGeom>
          <a:solidFill>
            <a:srgbClr val="3B4942"/>
          </a:solidFill>
          <a:ln/>
        </p:spPr>
      </p:sp>
      <p:sp>
        <p:nvSpPr>
          <p:cNvPr id="17" name="Text 15"/>
          <p:cNvSpPr/>
          <p:nvPr/>
        </p:nvSpPr>
        <p:spPr>
          <a:xfrm>
            <a:off x="0" y="2833264"/>
            <a:ext cx="4735882" cy="137160"/>
          </a:xfrm>
          <a:prstGeom prst="rect">
            <a:avLst/>
          </a:prstGeom>
          <a:noFill/>
          <a:ln/>
        </p:spPr>
        <p:txBody>
          <a:bodyPr wrap="none" lIns="0" tIns="0" rIns="0" bIns="0" rtlCol="0" anchor="t"/>
          <a:lstStyle/>
          <a:p>
            <a:pPr algn="ctr" indent="0" marL="0">
              <a:buNone/>
            </a:pPr>
            <a:r>
              <a:rPr lang="en-US" sz="900" dirty="0">
                <a:solidFill>
                  <a:srgbClr val="829388"/>
                </a:solidFill>
                <a:latin typeface="Microsoft YaHei" pitchFamily="34" charset="0"/>
                <a:ea typeface="Microsoft YaHei" pitchFamily="34" charset="-122"/>
                <a:cs typeface="Microsoft YaHei" pitchFamily="34" charset="-120"/>
              </a:rPr>
              <a:t>2025 年度汇算</a:t>
            </a:r>
            <a:endParaRPr lang="en-US" sz="900" dirty="0">
              <a:latin typeface="Microsoft YaHei" pitchFamily="34" charset="0"/>
              <a:ea typeface="Microsoft YaHei" pitchFamily="34" charset="-122"/>
              <a:cs typeface="Microsoft YaHei" pitchFamily="34" charset="-120"/>
            </a:endParaRPr>
          </a:p>
        </p:txBody>
      </p:sp>
      <p:sp>
        <p:nvSpPr>
          <p:cNvPr id="18" name="Shape 16"/>
          <p:cNvSpPr/>
          <p:nvPr/>
        </p:nvSpPr>
        <p:spPr>
          <a:xfrm>
            <a:off x="8096250" y="3067050"/>
            <a:ext cx="2259330" cy="342900"/>
          </a:xfrm>
          <a:custGeom>
            <a:avLst/>
            <a:gdLst/>
            <a:ahLst/>
            <a:cxnLst/>
            <a:rect l="l" t="t" r="r" b="b"/>
            <a:pathLst>
              <a:path w="2259330" h="342900">
                <a:moveTo>
                  <a:pt x="0" y="0"/>
                </a:moveTo>
                <a:lnTo>
                  <a:pt x="381000" y="0"/>
                </a:lnTo>
                <a:moveTo>
                  <a:pt x="419100" y="0"/>
                </a:moveTo>
                <a:lnTo>
                  <a:pt x="800100" y="0"/>
                </a:lnTo>
                <a:moveTo>
                  <a:pt x="838200" y="0"/>
                </a:moveTo>
                <a:lnTo>
                  <a:pt x="1219200" y="0"/>
                </a:lnTo>
                <a:moveTo>
                  <a:pt x="1257300" y="0"/>
                </a:moveTo>
                <a:lnTo>
                  <a:pt x="1638300" y="0"/>
                </a:lnTo>
                <a:moveTo>
                  <a:pt x="1676400" y="0"/>
                </a:moveTo>
                <a:lnTo>
                  <a:pt x="2057400" y="0"/>
                </a:lnTo>
                <a:moveTo>
                  <a:pt x="2095500" y="0"/>
                </a:moveTo>
                <a:lnTo>
                  <a:pt x="2259330" y="0"/>
                </a:lnTo>
                <a:lnTo>
                  <a:pt x="2259330" y="217170"/>
                </a:lnTo>
                <a:moveTo>
                  <a:pt x="2259330" y="255270"/>
                </a:moveTo>
                <a:lnTo>
                  <a:pt x="2259330" y="342900"/>
                </a:lnTo>
                <a:lnTo>
                  <a:pt x="1965960" y="342900"/>
                </a:lnTo>
                <a:moveTo>
                  <a:pt x="1927860" y="342900"/>
                </a:moveTo>
                <a:lnTo>
                  <a:pt x="1546860" y="342900"/>
                </a:lnTo>
                <a:moveTo>
                  <a:pt x="1508760" y="342900"/>
                </a:moveTo>
                <a:lnTo>
                  <a:pt x="1127760" y="342900"/>
                </a:lnTo>
                <a:moveTo>
                  <a:pt x="1089660" y="342900"/>
                </a:moveTo>
                <a:lnTo>
                  <a:pt x="708660" y="342900"/>
                </a:lnTo>
                <a:moveTo>
                  <a:pt x="670560" y="342900"/>
                </a:moveTo>
                <a:lnTo>
                  <a:pt x="289560" y="342900"/>
                </a:lnTo>
                <a:moveTo>
                  <a:pt x="251460" y="342900"/>
                </a:moveTo>
                <a:lnTo>
                  <a:pt x="0" y="342900"/>
                </a:lnTo>
                <a:lnTo>
                  <a:pt x="0" y="213360"/>
                </a:lnTo>
                <a:moveTo>
                  <a:pt x="0" y="175260"/>
                </a:moveTo>
                <a:lnTo>
                  <a:pt x="0" y="0"/>
                </a:lnTo>
              </a:path>
            </a:pathLst>
          </a:custGeom>
          <a:noFill/>
          <a:ln w="22860">
            <a:solidFill>
              <a:srgbClr val="E9C46A"/>
            </a:solidFill>
            <a:prstDash val="solid"/>
          </a:ln>
        </p:spPr>
      </p:sp>
      <p:sp>
        <p:nvSpPr>
          <p:cNvPr id="19" name="Text 17"/>
          <p:cNvSpPr/>
          <p:nvPr/>
        </p:nvSpPr>
        <p:spPr>
          <a:xfrm>
            <a:off x="6259882" y="2833264"/>
            <a:ext cx="5932118" cy="137160"/>
          </a:xfrm>
          <a:prstGeom prst="rect">
            <a:avLst/>
          </a:prstGeom>
          <a:noFill/>
          <a:ln/>
        </p:spPr>
        <p:txBody>
          <a:bodyPr wrap="none" lIns="0" tIns="0" rIns="0" bIns="0" rtlCol="0" anchor="t"/>
          <a:lstStyle/>
          <a:p>
            <a:pPr algn="ctr" indent="0" marL="0">
              <a:buNone/>
            </a:pPr>
            <a:r>
              <a:rPr lang="en-US" sz="900" dirty="0">
                <a:solidFill>
                  <a:srgbClr val="E9C46A"/>
                </a:solidFill>
                <a:latin typeface="Microsoft YaHei" pitchFamily="34" charset="0"/>
                <a:ea typeface="Microsoft YaHei" pitchFamily="34" charset="-122"/>
                <a:cs typeface="Microsoft YaHei" pitchFamily="34" charset="-120"/>
              </a:rPr>
              <a:t>2026 年度汇算</a:t>
            </a:r>
            <a:endParaRPr lang="en-US" sz="900" dirty="0">
              <a:latin typeface="Microsoft YaHei" pitchFamily="34" charset="0"/>
              <a:ea typeface="Microsoft YaHei" pitchFamily="34" charset="-122"/>
              <a:cs typeface="Microsoft YaHei" pitchFamily="34" charset="-120"/>
            </a:endParaRPr>
          </a:p>
        </p:txBody>
      </p:sp>
      <p:sp>
        <p:nvSpPr>
          <p:cNvPr id="20" name="Text 18"/>
          <p:cNvSpPr/>
          <p:nvPr/>
        </p:nvSpPr>
        <p:spPr>
          <a:xfrm>
            <a:off x="0" y="3585739"/>
            <a:ext cx="2476500" cy="137160"/>
          </a:xfrm>
          <a:prstGeom prst="rect">
            <a:avLst/>
          </a:prstGeom>
          <a:noFill/>
          <a:ln/>
        </p:spPr>
        <p:txBody>
          <a:bodyPr wrap="none" lIns="0" tIns="0" rIns="0" bIns="0" rtlCol="0" anchor="t"/>
          <a:lstStyle/>
          <a:p>
            <a:pPr algn="ctr" indent="0" marL="0">
              <a:buNone/>
            </a:pPr>
            <a:r>
              <a:rPr lang="en-US" sz="900" dirty="0">
                <a:solidFill>
                  <a:srgbClr val="829388"/>
                </a:solidFill>
                <a:latin typeface="Microsoft YaHei" pitchFamily="34" charset="0"/>
                <a:ea typeface="Microsoft YaHei" pitchFamily="34" charset="-122"/>
                <a:cs typeface="Microsoft YaHei" pitchFamily="34" charset="-120"/>
              </a:rPr>
              <a:t>2026.3</a:t>
            </a:r>
            <a:endParaRPr lang="en-US" sz="900" dirty="0">
              <a:latin typeface="Microsoft YaHei" pitchFamily="34" charset="0"/>
              <a:ea typeface="Microsoft YaHei" pitchFamily="34" charset="-122"/>
              <a:cs typeface="Microsoft YaHei" pitchFamily="34" charset="-120"/>
            </a:endParaRPr>
          </a:p>
        </p:txBody>
      </p:sp>
      <p:sp>
        <p:nvSpPr>
          <p:cNvPr id="21" name="Text 19"/>
          <p:cNvSpPr/>
          <p:nvPr/>
        </p:nvSpPr>
        <p:spPr>
          <a:xfrm>
            <a:off x="0" y="3585739"/>
            <a:ext cx="5905500" cy="137160"/>
          </a:xfrm>
          <a:prstGeom prst="rect">
            <a:avLst/>
          </a:prstGeom>
          <a:noFill/>
          <a:ln/>
        </p:spPr>
        <p:txBody>
          <a:bodyPr wrap="none" lIns="0" tIns="0" rIns="0" bIns="0" rtlCol="0" anchor="t"/>
          <a:lstStyle/>
          <a:p>
            <a:pPr algn="ctr" indent="0" marL="0">
              <a:buNone/>
            </a:pPr>
            <a:r>
              <a:rPr lang="en-US" sz="900" dirty="0">
                <a:solidFill>
                  <a:srgbClr val="829388"/>
                </a:solidFill>
                <a:latin typeface="Microsoft YaHei" pitchFamily="34" charset="0"/>
                <a:ea typeface="Microsoft YaHei" pitchFamily="34" charset="-122"/>
                <a:cs typeface="Microsoft YaHei" pitchFamily="34" charset="-120"/>
              </a:rPr>
              <a:t>2026.6</a:t>
            </a:r>
            <a:endParaRPr lang="en-US" sz="900" dirty="0">
              <a:latin typeface="Microsoft YaHei" pitchFamily="34" charset="0"/>
              <a:ea typeface="Microsoft YaHei" pitchFamily="34" charset="-122"/>
              <a:cs typeface="Microsoft YaHei" pitchFamily="34" charset="-120"/>
            </a:endParaRPr>
          </a:p>
        </p:txBody>
      </p:sp>
      <p:sp>
        <p:nvSpPr>
          <p:cNvPr id="22" name="Text 20"/>
          <p:cNvSpPr/>
          <p:nvPr/>
        </p:nvSpPr>
        <p:spPr>
          <a:xfrm>
            <a:off x="0" y="3585739"/>
            <a:ext cx="9334500" cy="137160"/>
          </a:xfrm>
          <a:prstGeom prst="rect">
            <a:avLst/>
          </a:prstGeom>
          <a:noFill/>
          <a:ln/>
        </p:spPr>
        <p:txBody>
          <a:bodyPr wrap="none" lIns="0" tIns="0" rIns="0" bIns="0" rtlCol="0" anchor="t"/>
          <a:lstStyle/>
          <a:p>
            <a:pPr algn="ctr" indent="0" marL="0">
              <a:buNone/>
            </a:pPr>
            <a:r>
              <a:rPr lang="en-US" sz="900" dirty="0">
                <a:solidFill>
                  <a:srgbClr val="829388"/>
                </a:solidFill>
                <a:latin typeface="Microsoft YaHei" pitchFamily="34" charset="0"/>
                <a:ea typeface="Microsoft YaHei" pitchFamily="34" charset="-122"/>
                <a:cs typeface="Microsoft YaHei" pitchFamily="34" charset="-120"/>
              </a:rPr>
              <a:t>2026.9</a:t>
            </a:r>
            <a:endParaRPr lang="en-US" sz="900" dirty="0">
              <a:latin typeface="Microsoft YaHei" pitchFamily="34" charset="0"/>
              <a:ea typeface="Microsoft YaHei" pitchFamily="34" charset="-122"/>
              <a:cs typeface="Microsoft YaHei" pitchFamily="34" charset="-120"/>
            </a:endParaRPr>
          </a:p>
        </p:txBody>
      </p:sp>
      <p:sp>
        <p:nvSpPr>
          <p:cNvPr id="23" name="Text 21"/>
          <p:cNvSpPr/>
          <p:nvPr/>
        </p:nvSpPr>
        <p:spPr>
          <a:xfrm>
            <a:off x="571500" y="3585739"/>
            <a:ext cx="11620500" cy="137160"/>
          </a:xfrm>
          <a:prstGeom prst="rect">
            <a:avLst/>
          </a:prstGeom>
          <a:noFill/>
          <a:ln/>
        </p:spPr>
        <p:txBody>
          <a:bodyPr wrap="none" lIns="0" tIns="0" rIns="0" bIns="0" rtlCol="0" anchor="t"/>
          <a:lstStyle/>
          <a:p>
            <a:pPr algn="ctr" indent="0" marL="0">
              <a:buNone/>
            </a:pPr>
            <a:r>
              <a:rPr lang="en-US" sz="900" dirty="0">
                <a:solidFill>
                  <a:srgbClr val="829388"/>
                </a:solidFill>
                <a:latin typeface="Microsoft YaHei" pitchFamily="34" charset="0"/>
                <a:ea typeface="Microsoft YaHei" pitchFamily="34" charset="-122"/>
                <a:cs typeface="Microsoft YaHei" pitchFamily="34" charset="-120"/>
              </a:rPr>
              <a:t>2026.12</a:t>
            </a:r>
            <a:endParaRPr lang="en-US" sz="900" dirty="0">
              <a:latin typeface="Microsoft YaHei" pitchFamily="34" charset="0"/>
              <a:ea typeface="Microsoft YaHei" pitchFamily="34" charset="-122"/>
              <a:cs typeface="Microsoft YaHei" pitchFamily="34" charset="-120"/>
            </a:endParaRPr>
          </a:p>
        </p:txBody>
      </p:sp>
      <p:sp>
        <p:nvSpPr>
          <p:cNvPr id="24" name="Text 22"/>
          <p:cNvSpPr/>
          <p:nvPr/>
        </p:nvSpPr>
        <p:spPr>
          <a:xfrm>
            <a:off x="4000500" y="3585739"/>
            <a:ext cx="8191500" cy="137160"/>
          </a:xfrm>
          <a:prstGeom prst="rect">
            <a:avLst/>
          </a:prstGeom>
          <a:noFill/>
          <a:ln/>
        </p:spPr>
        <p:txBody>
          <a:bodyPr wrap="none" lIns="0" tIns="0" rIns="0" bIns="0" rtlCol="0" anchor="t"/>
          <a:lstStyle/>
          <a:p>
            <a:pPr algn="ctr" indent="0" marL="0">
              <a:buNone/>
            </a:pPr>
            <a:r>
              <a:rPr lang="en-US" sz="900" dirty="0">
                <a:solidFill>
                  <a:srgbClr val="829388"/>
                </a:solidFill>
                <a:latin typeface="Microsoft YaHei" pitchFamily="34" charset="0"/>
                <a:ea typeface="Microsoft YaHei" pitchFamily="34" charset="-122"/>
                <a:cs typeface="Microsoft YaHei" pitchFamily="34" charset="-120"/>
              </a:rPr>
              <a:t>2027.3</a:t>
            </a:r>
            <a:endParaRPr lang="en-US" sz="900" dirty="0">
              <a:latin typeface="Microsoft YaHei" pitchFamily="34" charset="0"/>
              <a:ea typeface="Microsoft YaHei" pitchFamily="34" charset="-122"/>
              <a:cs typeface="Microsoft YaHei" pitchFamily="34" charset="-120"/>
            </a:endParaRPr>
          </a:p>
        </p:txBody>
      </p:sp>
      <p:sp>
        <p:nvSpPr>
          <p:cNvPr id="25" name="Text 23"/>
          <p:cNvSpPr/>
          <p:nvPr/>
        </p:nvSpPr>
        <p:spPr>
          <a:xfrm>
            <a:off x="7429500" y="3585739"/>
            <a:ext cx="4762500" cy="137160"/>
          </a:xfrm>
          <a:prstGeom prst="rect">
            <a:avLst/>
          </a:prstGeom>
          <a:noFill/>
          <a:ln/>
        </p:spPr>
        <p:txBody>
          <a:bodyPr wrap="none" lIns="0" tIns="0" rIns="0" bIns="0" rtlCol="0" anchor="t"/>
          <a:lstStyle/>
          <a:p>
            <a:pPr algn="ctr" indent="0" marL="0">
              <a:buNone/>
            </a:pPr>
            <a:r>
              <a:rPr lang="en-US" sz="900" dirty="0">
                <a:solidFill>
                  <a:srgbClr val="829388"/>
                </a:solidFill>
                <a:latin typeface="Microsoft YaHei" pitchFamily="34" charset="0"/>
                <a:ea typeface="Microsoft YaHei" pitchFamily="34" charset="-122"/>
                <a:cs typeface="Microsoft YaHei" pitchFamily="34" charset="-120"/>
              </a:rPr>
              <a:t>2027.6</a:t>
            </a:r>
            <a:endParaRPr lang="en-US" sz="900" dirty="0">
              <a:latin typeface="Microsoft YaHei" pitchFamily="34" charset="0"/>
              <a:ea typeface="Microsoft YaHei" pitchFamily="34" charset="-122"/>
              <a:cs typeface="Microsoft YaHei" pitchFamily="34" charset="-120"/>
            </a:endParaRPr>
          </a:p>
        </p:txBody>
      </p:sp>
      <p:sp>
        <p:nvSpPr>
          <p:cNvPr id="26" name="Shape 24"/>
          <p:cNvSpPr/>
          <p:nvPr/>
        </p:nvSpPr>
        <p:spPr>
          <a:xfrm>
            <a:off x="1117687" y="2743200"/>
            <a:ext cx="0" cy="419100"/>
          </a:xfrm>
          <a:prstGeom prst="line">
            <a:avLst/>
          </a:prstGeom>
          <a:noFill/>
          <a:ln w="9525">
            <a:solidFill>
              <a:srgbClr val="3B4942"/>
            </a:solidFill>
            <a:prstDash val="solid"/>
          </a:ln>
        </p:spPr>
      </p:sp>
      <p:sp>
        <p:nvSpPr>
          <p:cNvPr id="27" name="Shape 25"/>
          <p:cNvSpPr/>
          <p:nvPr/>
        </p:nvSpPr>
        <p:spPr>
          <a:xfrm>
            <a:off x="1060537" y="3181350"/>
            <a:ext cx="114300" cy="114300"/>
          </a:xfrm>
          <a:prstGeom prst="ellipse">
            <a:avLst/>
          </a:prstGeom>
          <a:solidFill>
            <a:srgbClr val="A9BCAF"/>
          </a:solidFill>
          <a:ln/>
        </p:spPr>
      </p:sp>
      <p:sp>
        <p:nvSpPr>
          <p:cNvPr id="28" name="Text 26"/>
          <p:cNvSpPr/>
          <p:nvPr/>
        </p:nvSpPr>
        <p:spPr>
          <a:xfrm>
            <a:off x="0" y="2023639"/>
            <a:ext cx="2243134" cy="137160"/>
          </a:xfrm>
          <a:prstGeom prst="rect">
            <a:avLst/>
          </a:prstGeom>
          <a:noFill/>
          <a:ln/>
        </p:spPr>
        <p:txBody>
          <a:bodyPr wrap="none" lIns="0" tIns="0" rIns="0" bIns="0" rtlCol="0" anchor="t"/>
          <a:lstStyle/>
          <a:p>
            <a:pPr algn="ctr" indent="0" marL="0">
              <a:buNone/>
            </a:pPr>
            <a:r>
              <a:rPr lang="en-US" sz="900" dirty="0">
                <a:solidFill>
                  <a:srgbClr val="A9BCAF"/>
                </a:solidFill>
                <a:latin typeface="Microsoft YaHei" pitchFamily="34" charset="0"/>
                <a:ea typeface="Microsoft YaHei" pitchFamily="34" charset="-122"/>
                <a:cs typeface="Microsoft YaHei" pitchFamily="34" charset="-120"/>
              </a:rPr>
              <a:t>2026-02-25</a:t>
            </a:r>
            <a:endParaRPr lang="en-US" sz="900" dirty="0">
              <a:latin typeface="Microsoft YaHei" pitchFamily="34" charset="0"/>
              <a:ea typeface="Microsoft YaHei" pitchFamily="34" charset="-122"/>
              <a:cs typeface="Microsoft YaHei" pitchFamily="34" charset="-120"/>
            </a:endParaRPr>
          </a:p>
        </p:txBody>
      </p:sp>
      <p:sp>
        <p:nvSpPr>
          <p:cNvPr id="29" name="Text 27"/>
          <p:cNvSpPr/>
          <p:nvPr/>
        </p:nvSpPr>
        <p:spPr>
          <a:xfrm>
            <a:off x="0" y="2234746"/>
            <a:ext cx="2243134" cy="205740"/>
          </a:xfrm>
          <a:prstGeom prst="rect">
            <a:avLst/>
          </a:prstGeom>
          <a:noFill/>
          <a:ln/>
        </p:spPr>
        <p:txBody>
          <a:bodyPr wrap="none" lIns="0" tIns="0" rIns="0" bIns="0" rtlCol="0" anchor="t"/>
          <a:lstStyle/>
          <a:p>
            <a:pPr algn="ctr" indent="0" marL="0">
              <a:buNone/>
            </a:pPr>
            <a:r>
              <a:rPr lang="en-US" sz="1350" dirty="0">
                <a:solidFill>
                  <a:srgbClr val="EFF3EC"/>
                </a:solidFill>
                <a:latin typeface="Times New Roman" pitchFamily="34" charset="0"/>
                <a:ea typeface="SimSun" pitchFamily="34" charset="-122"/>
                <a:cs typeface="Times New Roman" pitchFamily="34" charset="-120"/>
              </a:rPr>
              <a:t>App 开放预约</a:t>
            </a:r>
            <a:endParaRPr lang="en-US" sz="1350" dirty="0">
              <a:latin typeface="Times New Roman" pitchFamily="34" charset="0"/>
              <a:ea typeface="SimSun" pitchFamily="34" charset="-122"/>
              <a:cs typeface="Times New Roman" pitchFamily="34" charset="-120"/>
            </a:endParaRPr>
          </a:p>
        </p:txBody>
      </p:sp>
      <p:sp>
        <p:nvSpPr>
          <p:cNvPr id="30" name="Text 28"/>
          <p:cNvSpPr/>
          <p:nvPr/>
        </p:nvSpPr>
        <p:spPr>
          <a:xfrm>
            <a:off x="0" y="2509414"/>
            <a:ext cx="2243134" cy="137160"/>
          </a:xfrm>
          <a:prstGeom prst="rect">
            <a:avLst/>
          </a:prstGeom>
          <a:noFill/>
          <a:ln/>
        </p:spPr>
        <p:txBody>
          <a:bodyPr wrap="none" lIns="0" tIns="0" rIns="0" bIns="0" rtlCol="0" anchor="t"/>
          <a:lstStyle/>
          <a:p>
            <a:pPr algn="ctr" indent="0" marL="0">
              <a:buNone/>
            </a:pPr>
            <a:r>
              <a:rPr lang="en-US" sz="900" dirty="0">
                <a:solidFill>
                  <a:srgbClr val="A9BCAF"/>
                </a:solidFill>
                <a:latin typeface="Microsoft YaHei" pitchFamily="34" charset="0"/>
                <a:ea typeface="Microsoft YaHei" pitchFamily="34" charset="-122"/>
                <a:cs typeface="Microsoft YaHei" pitchFamily="34" charset="-120"/>
              </a:rPr>
              <a:t>2025 年度那一次</a:t>
            </a:r>
            <a:endParaRPr lang="en-US" sz="900" dirty="0">
              <a:latin typeface="Microsoft YaHei" pitchFamily="34" charset="0"/>
              <a:ea typeface="Microsoft YaHei" pitchFamily="34" charset="-122"/>
              <a:cs typeface="Microsoft YaHei" pitchFamily="34" charset="-120"/>
            </a:endParaRPr>
          </a:p>
        </p:txBody>
      </p:sp>
      <p:sp>
        <p:nvSpPr>
          <p:cNvPr id="31" name="Shape 29"/>
          <p:cNvSpPr/>
          <p:nvPr/>
        </p:nvSpPr>
        <p:spPr>
          <a:xfrm>
            <a:off x="1238250" y="3314700"/>
            <a:ext cx="0" cy="571500"/>
          </a:xfrm>
          <a:prstGeom prst="line">
            <a:avLst/>
          </a:prstGeom>
          <a:noFill/>
          <a:ln w="9525">
            <a:solidFill>
              <a:srgbClr val="3B4942"/>
            </a:solidFill>
            <a:prstDash val="solid"/>
          </a:ln>
        </p:spPr>
      </p:sp>
      <p:sp>
        <p:nvSpPr>
          <p:cNvPr id="32" name="Shape 30"/>
          <p:cNvSpPr/>
          <p:nvPr/>
        </p:nvSpPr>
        <p:spPr>
          <a:xfrm>
            <a:off x="1181100" y="3181350"/>
            <a:ext cx="114300" cy="114300"/>
          </a:xfrm>
          <a:prstGeom prst="ellipse">
            <a:avLst/>
          </a:prstGeom>
          <a:solidFill>
            <a:srgbClr val="A9BCAF"/>
          </a:solidFill>
          <a:ln/>
        </p:spPr>
      </p:sp>
      <p:sp>
        <p:nvSpPr>
          <p:cNvPr id="33" name="Text 31"/>
          <p:cNvSpPr/>
          <p:nvPr/>
        </p:nvSpPr>
        <p:spPr>
          <a:xfrm>
            <a:off x="0" y="3928639"/>
            <a:ext cx="2476500" cy="137160"/>
          </a:xfrm>
          <a:prstGeom prst="rect">
            <a:avLst/>
          </a:prstGeom>
          <a:noFill/>
          <a:ln/>
        </p:spPr>
        <p:txBody>
          <a:bodyPr wrap="none" lIns="0" tIns="0" rIns="0" bIns="0" rtlCol="0" anchor="t"/>
          <a:lstStyle/>
          <a:p>
            <a:pPr algn="ctr" indent="0" marL="0">
              <a:buNone/>
            </a:pPr>
            <a:r>
              <a:rPr lang="en-US" sz="900" dirty="0">
                <a:solidFill>
                  <a:srgbClr val="A9BCAF"/>
                </a:solidFill>
                <a:latin typeface="Microsoft YaHei" pitchFamily="34" charset="0"/>
                <a:ea typeface="Microsoft YaHei" pitchFamily="34" charset="-122"/>
                <a:cs typeface="Microsoft YaHei" pitchFamily="34" charset="-120"/>
              </a:rPr>
              <a:t>2026-03-01</a:t>
            </a:r>
            <a:endParaRPr lang="en-US" sz="900" dirty="0">
              <a:latin typeface="Microsoft YaHei" pitchFamily="34" charset="0"/>
              <a:ea typeface="Microsoft YaHei" pitchFamily="34" charset="-122"/>
              <a:cs typeface="Microsoft YaHei" pitchFamily="34" charset="-120"/>
            </a:endParaRPr>
          </a:p>
        </p:txBody>
      </p:sp>
      <p:sp>
        <p:nvSpPr>
          <p:cNvPr id="34" name="Text 32"/>
          <p:cNvSpPr/>
          <p:nvPr/>
        </p:nvSpPr>
        <p:spPr>
          <a:xfrm>
            <a:off x="0" y="4139746"/>
            <a:ext cx="2476500" cy="205740"/>
          </a:xfrm>
          <a:prstGeom prst="rect">
            <a:avLst/>
          </a:prstGeom>
          <a:noFill/>
          <a:ln/>
        </p:spPr>
        <p:txBody>
          <a:bodyPr wrap="none" lIns="0" tIns="0" rIns="0" bIns="0" rtlCol="0" anchor="t"/>
          <a:lstStyle/>
          <a:p>
            <a:pPr algn="ctr" indent="0" marL="0">
              <a:buNone/>
            </a:pPr>
            <a:r>
              <a:rPr lang="en-US" sz="1350" dirty="0">
                <a:solidFill>
                  <a:srgbClr val="EFF3EC"/>
                </a:solidFill>
                <a:latin typeface="Times New Roman" pitchFamily="34" charset="0"/>
                <a:ea typeface="SimSun" pitchFamily="34" charset="-122"/>
                <a:cs typeface="Times New Roman" pitchFamily="34" charset="-120"/>
              </a:rPr>
              <a:t>开始办理</a:t>
            </a:r>
            <a:endParaRPr lang="en-US" sz="1350" dirty="0">
              <a:latin typeface="Times New Roman" pitchFamily="34" charset="0"/>
              <a:ea typeface="SimSun" pitchFamily="34" charset="-122"/>
              <a:cs typeface="Times New Roman" pitchFamily="34" charset="-120"/>
            </a:endParaRPr>
          </a:p>
        </p:txBody>
      </p:sp>
      <p:sp>
        <p:nvSpPr>
          <p:cNvPr id="35" name="Text 33"/>
          <p:cNvSpPr/>
          <p:nvPr/>
        </p:nvSpPr>
        <p:spPr>
          <a:xfrm>
            <a:off x="0" y="4414414"/>
            <a:ext cx="2476500" cy="137160"/>
          </a:xfrm>
          <a:prstGeom prst="rect">
            <a:avLst/>
          </a:prstGeom>
          <a:noFill/>
          <a:ln/>
        </p:spPr>
        <p:txBody>
          <a:bodyPr wrap="none" lIns="0" tIns="0" rIns="0" bIns="0" rtlCol="0" anchor="t"/>
          <a:lstStyle/>
          <a:p>
            <a:pPr algn="ctr" indent="0" marL="0">
              <a:buNone/>
            </a:pPr>
            <a:r>
              <a:rPr lang="en-US" sz="900" dirty="0">
                <a:solidFill>
                  <a:srgbClr val="A9BCAF"/>
                </a:solidFill>
                <a:latin typeface="Microsoft YaHei" pitchFamily="34" charset="0"/>
                <a:ea typeface="Microsoft YaHei" pitchFamily="34" charset="-122"/>
                <a:cs typeface="Microsoft YaHei" pitchFamily="34" charset="-120"/>
              </a:rPr>
              <a:t>1 日至 20 日要预约</a:t>
            </a:r>
            <a:endParaRPr lang="en-US" sz="900" dirty="0">
              <a:latin typeface="Microsoft YaHei" pitchFamily="34" charset="0"/>
              <a:ea typeface="Microsoft YaHei" pitchFamily="34" charset="-122"/>
              <a:cs typeface="Microsoft YaHei" pitchFamily="34" charset="-120"/>
            </a:endParaRPr>
          </a:p>
        </p:txBody>
      </p:sp>
      <p:sp>
        <p:nvSpPr>
          <p:cNvPr id="36" name="Shape 34"/>
          <p:cNvSpPr/>
          <p:nvPr/>
        </p:nvSpPr>
        <p:spPr>
          <a:xfrm>
            <a:off x="3497632" y="2743200"/>
            <a:ext cx="0" cy="419100"/>
          </a:xfrm>
          <a:prstGeom prst="line">
            <a:avLst/>
          </a:prstGeom>
          <a:noFill/>
          <a:ln w="9525">
            <a:solidFill>
              <a:srgbClr val="3B4942"/>
            </a:solidFill>
            <a:prstDash val="solid"/>
          </a:ln>
        </p:spPr>
      </p:sp>
      <p:sp>
        <p:nvSpPr>
          <p:cNvPr id="37" name="Shape 35"/>
          <p:cNvSpPr/>
          <p:nvPr/>
        </p:nvSpPr>
        <p:spPr>
          <a:xfrm>
            <a:off x="3440482" y="3181350"/>
            <a:ext cx="114300" cy="114300"/>
          </a:xfrm>
          <a:prstGeom prst="ellipse">
            <a:avLst/>
          </a:prstGeom>
          <a:solidFill>
            <a:srgbClr val="A9BCAF"/>
          </a:solidFill>
          <a:ln/>
        </p:spPr>
      </p:sp>
      <p:sp>
        <p:nvSpPr>
          <p:cNvPr id="38" name="Text 36"/>
          <p:cNvSpPr/>
          <p:nvPr/>
        </p:nvSpPr>
        <p:spPr>
          <a:xfrm>
            <a:off x="0" y="2023639"/>
            <a:ext cx="6995264" cy="137160"/>
          </a:xfrm>
          <a:prstGeom prst="rect">
            <a:avLst/>
          </a:prstGeom>
          <a:noFill/>
          <a:ln/>
        </p:spPr>
        <p:txBody>
          <a:bodyPr wrap="none" lIns="0" tIns="0" rIns="0" bIns="0" rtlCol="0" anchor="t"/>
          <a:lstStyle/>
          <a:p>
            <a:pPr algn="ctr" indent="0" marL="0">
              <a:buNone/>
            </a:pPr>
            <a:r>
              <a:rPr lang="en-US" sz="900" dirty="0">
                <a:solidFill>
                  <a:srgbClr val="A9BCAF"/>
                </a:solidFill>
                <a:latin typeface="Microsoft YaHei" pitchFamily="34" charset="0"/>
                <a:ea typeface="Microsoft YaHei" pitchFamily="34" charset="-122"/>
                <a:cs typeface="Microsoft YaHei" pitchFamily="34" charset="-120"/>
              </a:rPr>
              <a:t>2026-06-30</a:t>
            </a:r>
            <a:endParaRPr lang="en-US" sz="900" dirty="0">
              <a:latin typeface="Microsoft YaHei" pitchFamily="34" charset="0"/>
              <a:ea typeface="Microsoft YaHei" pitchFamily="34" charset="-122"/>
              <a:cs typeface="Microsoft YaHei" pitchFamily="34" charset="-120"/>
            </a:endParaRPr>
          </a:p>
        </p:txBody>
      </p:sp>
      <p:sp>
        <p:nvSpPr>
          <p:cNvPr id="39" name="Text 37"/>
          <p:cNvSpPr/>
          <p:nvPr/>
        </p:nvSpPr>
        <p:spPr>
          <a:xfrm>
            <a:off x="0" y="2234746"/>
            <a:ext cx="6995264" cy="205740"/>
          </a:xfrm>
          <a:prstGeom prst="rect">
            <a:avLst/>
          </a:prstGeom>
          <a:noFill/>
          <a:ln/>
        </p:spPr>
        <p:txBody>
          <a:bodyPr wrap="none" lIns="0" tIns="0" rIns="0" bIns="0" rtlCol="0" anchor="t"/>
          <a:lstStyle/>
          <a:p>
            <a:pPr algn="ctr" indent="0" marL="0">
              <a:buNone/>
            </a:pPr>
            <a:r>
              <a:rPr lang="en-US" sz="1350" dirty="0">
                <a:solidFill>
                  <a:srgbClr val="EFF3EC"/>
                </a:solidFill>
                <a:latin typeface="Times New Roman" pitchFamily="34" charset="0"/>
                <a:ea typeface="SimSun" pitchFamily="34" charset="-122"/>
                <a:cs typeface="Times New Roman" pitchFamily="34" charset="-120"/>
              </a:rPr>
              <a:t>最后一天</a:t>
            </a:r>
            <a:endParaRPr lang="en-US" sz="1350" dirty="0">
              <a:latin typeface="Times New Roman" pitchFamily="34" charset="0"/>
              <a:ea typeface="SimSun" pitchFamily="34" charset="-122"/>
              <a:cs typeface="Times New Roman" pitchFamily="34" charset="-120"/>
            </a:endParaRPr>
          </a:p>
        </p:txBody>
      </p:sp>
      <p:sp>
        <p:nvSpPr>
          <p:cNvPr id="40" name="Text 38"/>
          <p:cNvSpPr/>
          <p:nvPr/>
        </p:nvSpPr>
        <p:spPr>
          <a:xfrm>
            <a:off x="0" y="2509414"/>
            <a:ext cx="6995264" cy="137160"/>
          </a:xfrm>
          <a:prstGeom prst="rect">
            <a:avLst/>
          </a:prstGeom>
          <a:noFill/>
          <a:ln/>
        </p:spPr>
        <p:txBody>
          <a:bodyPr wrap="none" lIns="0" tIns="0" rIns="0" bIns="0" rtlCol="0" anchor="t"/>
          <a:lstStyle/>
          <a:p>
            <a:pPr algn="ctr" indent="0" marL="0">
              <a:buNone/>
            </a:pPr>
            <a:r>
              <a:rPr lang="en-US" sz="900" dirty="0">
                <a:solidFill>
                  <a:srgbClr val="A9BCAF"/>
                </a:solidFill>
                <a:latin typeface="Microsoft YaHei" pitchFamily="34" charset="0"/>
                <a:ea typeface="Microsoft YaHei" pitchFamily="34" charset="-122"/>
                <a:cs typeface="Microsoft YaHei" pitchFamily="34" charset="-120"/>
              </a:rPr>
              <a:t>补税也要缴清</a:t>
            </a:r>
            <a:endParaRPr lang="en-US" sz="900" dirty="0">
              <a:latin typeface="Microsoft YaHei" pitchFamily="34" charset="0"/>
              <a:ea typeface="Microsoft YaHei" pitchFamily="34" charset="-122"/>
              <a:cs typeface="Microsoft YaHei" pitchFamily="34" charset="-120"/>
            </a:endParaRPr>
          </a:p>
        </p:txBody>
      </p:sp>
      <p:sp>
        <p:nvSpPr>
          <p:cNvPr id="41" name="Shape 39"/>
          <p:cNvSpPr/>
          <p:nvPr/>
        </p:nvSpPr>
        <p:spPr>
          <a:xfrm>
            <a:off x="3524250" y="3314700"/>
            <a:ext cx="0" cy="571500"/>
          </a:xfrm>
          <a:prstGeom prst="line">
            <a:avLst/>
          </a:prstGeom>
          <a:noFill/>
          <a:ln w="9525">
            <a:solidFill>
              <a:srgbClr val="3B4942"/>
            </a:solidFill>
            <a:prstDash val="solid"/>
          </a:ln>
        </p:spPr>
      </p:sp>
      <p:sp>
        <p:nvSpPr>
          <p:cNvPr id="42" name="Shape 40"/>
          <p:cNvSpPr/>
          <p:nvPr/>
        </p:nvSpPr>
        <p:spPr>
          <a:xfrm>
            <a:off x="3467100" y="3181350"/>
            <a:ext cx="114300" cy="114300"/>
          </a:xfrm>
          <a:prstGeom prst="ellipse">
            <a:avLst/>
          </a:prstGeom>
          <a:solidFill>
            <a:srgbClr val="A9BCAF"/>
          </a:solidFill>
          <a:ln/>
        </p:spPr>
      </p:sp>
      <p:sp>
        <p:nvSpPr>
          <p:cNvPr id="43" name="Text 41"/>
          <p:cNvSpPr/>
          <p:nvPr/>
        </p:nvSpPr>
        <p:spPr>
          <a:xfrm>
            <a:off x="0" y="3928639"/>
            <a:ext cx="7048500" cy="137160"/>
          </a:xfrm>
          <a:prstGeom prst="rect">
            <a:avLst/>
          </a:prstGeom>
          <a:noFill/>
          <a:ln/>
        </p:spPr>
        <p:txBody>
          <a:bodyPr wrap="none" lIns="0" tIns="0" rIns="0" bIns="0" rtlCol="0" anchor="t"/>
          <a:lstStyle/>
          <a:p>
            <a:pPr algn="ctr" indent="0" marL="0">
              <a:buNone/>
            </a:pPr>
            <a:r>
              <a:rPr lang="en-US" sz="900" dirty="0">
                <a:solidFill>
                  <a:srgbClr val="A9BCAF"/>
                </a:solidFill>
                <a:latin typeface="Microsoft YaHei" pitchFamily="34" charset="0"/>
                <a:ea typeface="Microsoft YaHei" pitchFamily="34" charset="-122"/>
                <a:cs typeface="Microsoft YaHei" pitchFamily="34" charset="-120"/>
              </a:rPr>
              <a:t>2026-07-01</a:t>
            </a:r>
            <a:endParaRPr lang="en-US" sz="900" dirty="0">
              <a:latin typeface="Microsoft YaHei" pitchFamily="34" charset="0"/>
              <a:ea typeface="Microsoft YaHei" pitchFamily="34" charset="-122"/>
              <a:cs typeface="Microsoft YaHei" pitchFamily="34" charset="-120"/>
            </a:endParaRPr>
          </a:p>
        </p:txBody>
      </p:sp>
      <p:sp>
        <p:nvSpPr>
          <p:cNvPr id="44" name="Text 42"/>
          <p:cNvSpPr/>
          <p:nvPr/>
        </p:nvSpPr>
        <p:spPr>
          <a:xfrm>
            <a:off x="0" y="4139746"/>
            <a:ext cx="7048500" cy="205740"/>
          </a:xfrm>
          <a:prstGeom prst="rect">
            <a:avLst/>
          </a:prstGeom>
          <a:noFill/>
          <a:ln/>
        </p:spPr>
        <p:txBody>
          <a:bodyPr wrap="none" lIns="0" tIns="0" rIns="0" bIns="0" rtlCol="0" anchor="t"/>
          <a:lstStyle/>
          <a:p>
            <a:pPr algn="ctr" indent="0" marL="0">
              <a:buNone/>
            </a:pPr>
            <a:r>
              <a:rPr lang="en-US" sz="1350" dirty="0">
                <a:solidFill>
                  <a:srgbClr val="EFF3EC"/>
                </a:solidFill>
                <a:latin typeface="Times New Roman" pitchFamily="34" charset="0"/>
                <a:ea typeface="SimSun" pitchFamily="34" charset="-122"/>
                <a:cs typeface="Times New Roman" pitchFamily="34" charset="-120"/>
              </a:rPr>
              <a:t>滞纳金起算</a:t>
            </a:r>
            <a:endParaRPr lang="en-US" sz="1350" dirty="0">
              <a:latin typeface="Times New Roman" pitchFamily="34" charset="0"/>
              <a:ea typeface="SimSun" pitchFamily="34" charset="-122"/>
              <a:cs typeface="Times New Roman" pitchFamily="34" charset="-120"/>
            </a:endParaRPr>
          </a:p>
        </p:txBody>
      </p:sp>
      <p:sp>
        <p:nvSpPr>
          <p:cNvPr id="45" name="Text 43"/>
          <p:cNvSpPr/>
          <p:nvPr/>
        </p:nvSpPr>
        <p:spPr>
          <a:xfrm>
            <a:off x="0" y="4414414"/>
            <a:ext cx="7048500" cy="137160"/>
          </a:xfrm>
          <a:prstGeom prst="rect">
            <a:avLst/>
          </a:prstGeom>
          <a:noFill/>
          <a:ln/>
        </p:spPr>
        <p:txBody>
          <a:bodyPr wrap="none" lIns="0" tIns="0" rIns="0" bIns="0" rtlCol="0" anchor="t"/>
          <a:lstStyle/>
          <a:p>
            <a:pPr algn="ctr" indent="0" marL="0">
              <a:buNone/>
            </a:pPr>
            <a:r>
              <a:rPr lang="en-US" sz="900" dirty="0">
                <a:solidFill>
                  <a:srgbClr val="A9BCAF"/>
                </a:solidFill>
                <a:latin typeface="Microsoft YaHei" pitchFamily="34" charset="0"/>
                <a:ea typeface="Microsoft YaHei" pitchFamily="34" charset="-122"/>
                <a:cs typeface="Microsoft YaHei" pitchFamily="34" charset="-120"/>
              </a:rPr>
              <a:t>按日万分之五</a:t>
            </a:r>
            <a:endParaRPr lang="en-US" sz="900" dirty="0">
              <a:latin typeface="Microsoft YaHei" pitchFamily="34" charset="0"/>
              <a:ea typeface="Microsoft YaHei" pitchFamily="34" charset="-122"/>
              <a:cs typeface="Microsoft YaHei" pitchFamily="34" charset="-120"/>
            </a:endParaRPr>
          </a:p>
        </p:txBody>
      </p:sp>
      <p:sp>
        <p:nvSpPr>
          <p:cNvPr id="46" name="Shape 44"/>
          <p:cNvSpPr/>
          <p:nvPr/>
        </p:nvSpPr>
        <p:spPr>
          <a:xfrm>
            <a:off x="8096250" y="2743200"/>
            <a:ext cx="0" cy="419100"/>
          </a:xfrm>
          <a:prstGeom prst="line">
            <a:avLst/>
          </a:prstGeom>
          <a:noFill/>
          <a:ln w="9525">
            <a:solidFill>
              <a:srgbClr val="3B4942"/>
            </a:solidFill>
            <a:prstDash val="solid"/>
          </a:ln>
        </p:spPr>
      </p:sp>
      <p:sp>
        <p:nvSpPr>
          <p:cNvPr id="47" name="Shape 45"/>
          <p:cNvSpPr/>
          <p:nvPr/>
        </p:nvSpPr>
        <p:spPr>
          <a:xfrm>
            <a:off x="8039100" y="3181350"/>
            <a:ext cx="114300" cy="114300"/>
          </a:xfrm>
          <a:prstGeom prst="ellipse">
            <a:avLst/>
          </a:prstGeom>
          <a:solidFill>
            <a:srgbClr val="E9C46A"/>
          </a:solidFill>
          <a:ln/>
        </p:spPr>
      </p:sp>
      <p:sp>
        <p:nvSpPr>
          <p:cNvPr id="48" name="Text 46"/>
          <p:cNvSpPr/>
          <p:nvPr/>
        </p:nvSpPr>
        <p:spPr>
          <a:xfrm>
            <a:off x="4000500" y="2023639"/>
            <a:ext cx="8191500" cy="137160"/>
          </a:xfrm>
          <a:prstGeom prst="rect">
            <a:avLst/>
          </a:prstGeom>
          <a:noFill/>
          <a:ln/>
        </p:spPr>
        <p:txBody>
          <a:bodyPr wrap="none" lIns="0" tIns="0" rIns="0" bIns="0" rtlCol="0" anchor="t"/>
          <a:lstStyle/>
          <a:p>
            <a:pPr algn="ctr" indent="0" marL="0">
              <a:buNone/>
            </a:pPr>
            <a:r>
              <a:rPr lang="en-US" sz="900" dirty="0">
                <a:solidFill>
                  <a:srgbClr val="E9C46A"/>
                </a:solidFill>
                <a:latin typeface="Microsoft YaHei" pitchFamily="34" charset="0"/>
                <a:ea typeface="Microsoft YaHei" pitchFamily="34" charset="-122"/>
                <a:cs typeface="Microsoft YaHei" pitchFamily="34" charset="-120"/>
              </a:rPr>
              <a:t>2027-03-01</a:t>
            </a:r>
            <a:endParaRPr lang="en-US" sz="900" dirty="0">
              <a:latin typeface="Microsoft YaHei" pitchFamily="34" charset="0"/>
              <a:ea typeface="Microsoft YaHei" pitchFamily="34" charset="-122"/>
              <a:cs typeface="Microsoft YaHei" pitchFamily="34" charset="-120"/>
            </a:endParaRPr>
          </a:p>
        </p:txBody>
      </p:sp>
      <p:sp>
        <p:nvSpPr>
          <p:cNvPr id="49" name="Text 47"/>
          <p:cNvSpPr/>
          <p:nvPr/>
        </p:nvSpPr>
        <p:spPr>
          <a:xfrm>
            <a:off x="4000500" y="2234746"/>
            <a:ext cx="8191500" cy="205740"/>
          </a:xfrm>
          <a:prstGeom prst="rect">
            <a:avLst/>
          </a:prstGeom>
          <a:noFill/>
          <a:ln/>
        </p:spPr>
        <p:txBody>
          <a:bodyPr wrap="none" lIns="0" tIns="0" rIns="0" bIns="0" rtlCol="0" anchor="t"/>
          <a:lstStyle/>
          <a:p>
            <a:pPr algn="ctr" indent="0" marL="0">
              <a:buNone/>
            </a:pPr>
            <a:r>
              <a:rPr lang="en-US" sz="1350" dirty="0">
                <a:solidFill>
                  <a:srgbClr val="E9C46A"/>
                </a:solidFill>
                <a:latin typeface="Times New Roman" pitchFamily="34" charset="0"/>
                <a:ea typeface="SimSun" pitchFamily="34" charset="-122"/>
                <a:cs typeface="Times New Roman" pitchFamily="34" charset="-120"/>
              </a:rPr>
              <a:t>2026 年度开始</a:t>
            </a:r>
            <a:endParaRPr lang="en-US" sz="1350" dirty="0">
              <a:latin typeface="Times New Roman" pitchFamily="34" charset="0"/>
              <a:ea typeface="SimSun" pitchFamily="34" charset="-122"/>
              <a:cs typeface="Times New Roman" pitchFamily="34" charset="-120"/>
            </a:endParaRPr>
          </a:p>
        </p:txBody>
      </p:sp>
      <p:sp>
        <p:nvSpPr>
          <p:cNvPr id="50" name="Text 48"/>
          <p:cNvSpPr/>
          <p:nvPr/>
        </p:nvSpPr>
        <p:spPr>
          <a:xfrm>
            <a:off x="4000500" y="2509414"/>
            <a:ext cx="8191500" cy="137160"/>
          </a:xfrm>
          <a:prstGeom prst="rect">
            <a:avLst/>
          </a:prstGeom>
          <a:noFill/>
          <a:ln/>
        </p:spPr>
        <p:txBody>
          <a:bodyPr wrap="none" lIns="0" tIns="0" rIns="0" bIns="0" rtlCol="0" anchor="t"/>
          <a:lstStyle/>
          <a:p>
            <a:pPr algn="ctr" indent="0" marL="0">
              <a:buNone/>
            </a:pPr>
            <a:r>
              <a:rPr lang="en-US" sz="900" dirty="0">
                <a:solidFill>
                  <a:srgbClr val="A9BCAF"/>
                </a:solidFill>
                <a:latin typeface="Microsoft YaHei" pitchFamily="34" charset="0"/>
                <a:ea typeface="Microsoft YaHei" pitchFamily="34" charset="-122"/>
                <a:cs typeface="Microsoft YaHei" pitchFamily="34" charset="-120"/>
              </a:rPr>
              <a:t>预约日期尚未公布</a:t>
            </a:r>
            <a:endParaRPr lang="en-US" sz="900" dirty="0">
              <a:latin typeface="Microsoft YaHei" pitchFamily="34" charset="0"/>
              <a:ea typeface="Microsoft YaHei" pitchFamily="34" charset="-122"/>
              <a:cs typeface="Microsoft YaHei" pitchFamily="34" charset="-120"/>
            </a:endParaRPr>
          </a:p>
        </p:txBody>
      </p:sp>
      <p:sp>
        <p:nvSpPr>
          <p:cNvPr id="51" name="Shape 49"/>
          <p:cNvSpPr/>
          <p:nvPr/>
        </p:nvSpPr>
        <p:spPr>
          <a:xfrm>
            <a:off x="10355632" y="3314700"/>
            <a:ext cx="0" cy="571500"/>
          </a:xfrm>
          <a:prstGeom prst="line">
            <a:avLst/>
          </a:prstGeom>
          <a:noFill/>
          <a:ln w="9525">
            <a:solidFill>
              <a:srgbClr val="3B4942"/>
            </a:solidFill>
            <a:prstDash val="solid"/>
          </a:ln>
        </p:spPr>
      </p:sp>
      <p:sp>
        <p:nvSpPr>
          <p:cNvPr id="52" name="Shape 50"/>
          <p:cNvSpPr/>
          <p:nvPr/>
        </p:nvSpPr>
        <p:spPr>
          <a:xfrm>
            <a:off x="10298482" y="3181350"/>
            <a:ext cx="114300" cy="114300"/>
          </a:xfrm>
          <a:prstGeom prst="ellipse">
            <a:avLst/>
          </a:prstGeom>
          <a:solidFill>
            <a:srgbClr val="E9C46A"/>
          </a:solidFill>
          <a:ln/>
        </p:spPr>
      </p:sp>
      <p:sp>
        <p:nvSpPr>
          <p:cNvPr id="53" name="Text 51"/>
          <p:cNvSpPr/>
          <p:nvPr/>
        </p:nvSpPr>
        <p:spPr>
          <a:xfrm>
            <a:off x="8519264" y="3928639"/>
            <a:ext cx="3672736" cy="137160"/>
          </a:xfrm>
          <a:prstGeom prst="rect">
            <a:avLst/>
          </a:prstGeom>
          <a:noFill/>
          <a:ln/>
        </p:spPr>
        <p:txBody>
          <a:bodyPr wrap="none" lIns="0" tIns="0" rIns="0" bIns="0" rtlCol="0" anchor="t"/>
          <a:lstStyle/>
          <a:p>
            <a:pPr algn="ctr" indent="0" marL="0">
              <a:buNone/>
            </a:pPr>
            <a:r>
              <a:rPr lang="en-US" sz="900" dirty="0">
                <a:solidFill>
                  <a:srgbClr val="E9C46A"/>
                </a:solidFill>
                <a:latin typeface="Microsoft YaHei" pitchFamily="34" charset="0"/>
                <a:ea typeface="Microsoft YaHei" pitchFamily="34" charset="-122"/>
                <a:cs typeface="Microsoft YaHei" pitchFamily="34" charset="-120"/>
              </a:rPr>
              <a:t>2027-06-30</a:t>
            </a:r>
            <a:endParaRPr lang="en-US" sz="900" dirty="0">
              <a:latin typeface="Microsoft YaHei" pitchFamily="34" charset="0"/>
              <a:ea typeface="Microsoft YaHei" pitchFamily="34" charset="-122"/>
              <a:cs typeface="Microsoft YaHei" pitchFamily="34" charset="-120"/>
            </a:endParaRPr>
          </a:p>
        </p:txBody>
      </p:sp>
      <p:sp>
        <p:nvSpPr>
          <p:cNvPr id="54" name="Text 52"/>
          <p:cNvSpPr/>
          <p:nvPr/>
        </p:nvSpPr>
        <p:spPr>
          <a:xfrm>
            <a:off x="8519264" y="4139746"/>
            <a:ext cx="3672736" cy="205740"/>
          </a:xfrm>
          <a:prstGeom prst="rect">
            <a:avLst/>
          </a:prstGeom>
          <a:noFill/>
          <a:ln/>
        </p:spPr>
        <p:txBody>
          <a:bodyPr wrap="none" lIns="0" tIns="0" rIns="0" bIns="0" rtlCol="0" anchor="t"/>
          <a:lstStyle/>
          <a:p>
            <a:pPr algn="ctr" indent="0" marL="0">
              <a:buNone/>
            </a:pPr>
            <a:r>
              <a:rPr lang="en-US" sz="1350" dirty="0">
                <a:solidFill>
                  <a:srgbClr val="E9C46A"/>
                </a:solidFill>
                <a:latin typeface="Times New Roman" pitchFamily="34" charset="0"/>
                <a:ea typeface="SimSun" pitchFamily="34" charset="-122"/>
                <a:cs typeface="Times New Roman" pitchFamily="34" charset="-120"/>
              </a:rPr>
              <a:t>2026 年度截止</a:t>
            </a:r>
            <a:endParaRPr lang="en-US" sz="1350" dirty="0">
              <a:latin typeface="Times New Roman" pitchFamily="34" charset="0"/>
              <a:ea typeface="SimSun" pitchFamily="34" charset="-122"/>
              <a:cs typeface="Times New Roman" pitchFamily="34" charset="-120"/>
            </a:endParaRPr>
          </a:p>
        </p:txBody>
      </p:sp>
      <p:sp>
        <p:nvSpPr>
          <p:cNvPr id="55" name="Text 53"/>
          <p:cNvSpPr/>
          <p:nvPr/>
        </p:nvSpPr>
        <p:spPr>
          <a:xfrm>
            <a:off x="8519264" y="4414414"/>
            <a:ext cx="3672736" cy="137160"/>
          </a:xfrm>
          <a:prstGeom prst="rect">
            <a:avLst/>
          </a:prstGeom>
          <a:noFill/>
          <a:ln/>
        </p:spPr>
        <p:txBody>
          <a:bodyPr wrap="none" lIns="0" tIns="0" rIns="0" bIns="0" rtlCol="0" anchor="t"/>
          <a:lstStyle/>
          <a:p>
            <a:pPr algn="ctr" indent="0" marL="0">
              <a:buNone/>
            </a:pPr>
            <a:r>
              <a:rPr lang="en-US" sz="900" dirty="0">
                <a:solidFill>
                  <a:srgbClr val="A9BCAF"/>
                </a:solidFill>
                <a:latin typeface="Microsoft YaHei" pitchFamily="34" charset="0"/>
                <a:ea typeface="Microsoft YaHei" pitchFamily="34" charset="-122"/>
                <a:cs typeface="Microsoft YaHei" pitchFamily="34" charset="-120"/>
              </a:rPr>
              <a:t>补税也要缴清</a:t>
            </a:r>
            <a:endParaRPr lang="en-US" sz="900" dirty="0">
              <a:latin typeface="Microsoft YaHei" pitchFamily="34" charset="0"/>
              <a:ea typeface="Microsoft YaHei" pitchFamily="34" charset="-122"/>
              <a:cs typeface="Microsoft YaHei" pitchFamily="34" charset="-120"/>
            </a:endParaRPr>
          </a:p>
        </p:txBody>
      </p:sp>
      <p:sp>
        <p:nvSpPr>
          <p:cNvPr id="56" name="Text 54"/>
          <p:cNvSpPr/>
          <p:nvPr/>
        </p:nvSpPr>
        <p:spPr>
          <a:xfrm>
            <a:off x="609600" y="5367998"/>
            <a:ext cx="11582400" cy="171450"/>
          </a:xfrm>
          <a:prstGeom prst="rect">
            <a:avLst/>
          </a:prstGeom>
          <a:noFill/>
          <a:ln/>
        </p:spPr>
        <p:txBody>
          <a:bodyPr wrap="none" lIns="0" tIns="0" rIns="0" bIns="0" rtlCol="0" anchor="t"/>
          <a:lstStyle/>
          <a:p>
            <a:pPr algn="l" indent="0" marL="0">
              <a:buNone/>
            </a:pPr>
            <a:r>
              <a:rPr lang="en-US" sz="1125" dirty="0">
                <a:solidFill>
                  <a:srgbClr val="EFF3EC"/>
                </a:solidFill>
                <a:latin typeface="Microsoft YaHei" pitchFamily="34" charset="0"/>
                <a:ea typeface="Microsoft YaHei" pitchFamily="34" charset="-122"/>
                <a:cs typeface="Microsoft YaHei" pitchFamily="34" charset="-120"/>
              </a:rPr>
              <a:t>在哪办：个税 App 或自然人电子税务局网站自己办，也可以确认后请单位代办，或委托他人</a:t>
            </a:r>
            <a:endParaRPr lang="en-US" sz="1125" dirty="0">
              <a:latin typeface="Microsoft YaHei" pitchFamily="34" charset="0"/>
              <a:ea typeface="Microsoft YaHei" pitchFamily="34" charset="-122"/>
              <a:cs typeface="Microsoft YaHei" pitchFamily="34" charset="-120"/>
            </a:endParaRPr>
          </a:p>
        </p:txBody>
      </p:sp>
      <p:sp>
        <p:nvSpPr>
          <p:cNvPr id="57" name="Text 55"/>
          <p:cNvSpPr/>
          <p:nvPr/>
        </p:nvSpPr>
        <p:spPr>
          <a:xfrm>
            <a:off x="609600" y="6157127"/>
            <a:ext cx="11582400" cy="125730"/>
          </a:xfrm>
          <a:prstGeom prst="rect">
            <a:avLst/>
          </a:prstGeom>
          <a:noFill/>
          <a:ln/>
        </p:spPr>
        <p:txBody>
          <a:bodyPr wrap="none" lIns="0" tIns="0" rIns="0" bIns="0" rtlCol="0" anchor="t"/>
          <a:lstStyle/>
          <a:p>
            <a:pPr algn="l" indent="0" marL="0">
              <a:buNone/>
            </a:pPr>
            <a:r>
              <a:rPr lang="en-US" sz="825" dirty="0">
                <a:solidFill>
                  <a:srgbClr val="829388"/>
                </a:solidFill>
                <a:latin typeface="Microsoft YaHei" pitchFamily="34" charset="0"/>
                <a:ea typeface="Microsoft YaHei" pitchFamily="34" charset="-122"/>
                <a:cs typeface="Microsoft YaHei" pitchFamily="34" charset="-120"/>
              </a:rPr>
              <a:t>来源：国家税务总局通告 2026 年第 1 号，个人所得税法第十一条，国家税务总局令第 57 号第五、十四、十五条，税收征收管理法实施细则第七十五条</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C2823"/>
          </a:solidFill>
          <a:ln/>
        </p:spPr>
      </p:sp>
      <p:pic>
        <p:nvPicPr>
          <p:cNvPr id="3" name="Image 0" descr="preencoded.png">    </p:cNvPr>
          <p:cNvPicPr>
            <a:picLocks noChangeAspect="1"/>
          </p:cNvPicPr>
          <p:nvPr/>
        </p:nvPicPr>
        <p:blipFill>
          <a:blip r:embed="rId1"/>
          <a:srcRect l="0" r="0" t="0" b="0"/>
          <a:stretch/>
        </p:blipFill>
        <p:spPr>
          <a:xfrm>
            <a:off x="0" y="0"/>
            <a:ext cx="12192000" cy="6858000"/>
          </a:xfrm>
          <a:prstGeom prst="rect">
            <a:avLst/>
          </a:prstGeom>
        </p:spPr>
      </p:pic>
      <p:sp>
        <p:nvSpPr>
          <p:cNvPr id="4" name="svg2pptx-gradient-s0017-0000"/>
          <p:cNvSpPr/>
          <p:nvPr/>
        </p:nvSpPr>
        <p:spPr>
          <a:xfrm>
            <a:off x="0" y="0"/>
            <a:ext cx="12192000" cy="6858000"/>
          </a:xfrm>
          <a:prstGeom prst="rect">
            <a:avLst/>
          </a:prstGeom>
          <a:gradFill rotWithShape="1">
            <a:gsLst>
              <a:gs pos="0">
                <a:srgbClr val="1C2823">
                  <a:alpha val="97000"/>
                </a:srgbClr>
              </a:gs>
              <a:gs pos="50000">
                <a:srgbClr val="1C2823">
                  <a:alpha val="85000"/>
                </a:srgbClr>
              </a:gs>
              <a:gs pos="100000">
                <a:srgbClr val="1C2823">
                  <a:alpha val="30000"/>
                </a:srgbClr>
              </a:gs>
            </a:gsLst>
            <a:lin ang="0" scaled="1"/>
          </a:gradFill>
          <a:ln/>
        </p:spPr>
      </p:sp>
      <p:sp>
        <p:nvSpPr>
          <p:cNvPr id="5" name="Shape 2"/>
          <p:cNvSpPr/>
          <p:nvPr/>
        </p:nvSpPr>
        <p:spPr>
          <a:xfrm>
            <a:off x="95250" y="95250"/>
            <a:ext cx="12001500" cy="6667500"/>
          </a:xfrm>
          <a:prstGeom prst="rect">
            <a:avLst/>
          </a:prstGeom>
          <a:noFill/>
          <a:ln w="19050">
            <a:solidFill>
              <a:srgbClr val="5A4632"/>
            </a:solidFill>
            <a:prstDash val="solid"/>
          </a:ln>
        </p:spPr>
      </p:sp>
      <p:sp>
        <p:nvSpPr>
          <p:cNvPr id="6" name="Shape 3"/>
          <p:cNvSpPr/>
          <p:nvPr/>
        </p:nvSpPr>
        <p:spPr>
          <a:xfrm>
            <a:off x="95250" y="6515100"/>
            <a:ext cx="12001500" cy="247650"/>
          </a:xfrm>
          <a:prstGeom prst="rect">
            <a:avLst/>
          </a:prstGeom>
          <a:solidFill>
            <a:srgbClr val="5A4632"/>
          </a:solidFill>
          <a:ln/>
        </p:spPr>
      </p:sp>
      <p:sp>
        <p:nvSpPr>
          <p:cNvPr id="7" name="Shape 4"/>
          <p:cNvSpPr/>
          <p:nvPr/>
        </p:nvSpPr>
        <p:spPr>
          <a:xfrm>
            <a:off x="95250" y="6515100"/>
            <a:ext cx="12001500" cy="28575"/>
          </a:xfrm>
          <a:prstGeom prst="rect">
            <a:avLst/>
          </a:prstGeom>
          <a:solidFill>
            <a:srgbClr val="6F5944"/>
          </a:solidFill>
          <a:ln/>
        </p:spPr>
      </p:sp>
      <p:sp>
        <p:nvSpPr>
          <p:cNvPr id="8" name="Shape 5"/>
          <p:cNvSpPr/>
          <p:nvPr/>
        </p:nvSpPr>
        <p:spPr>
          <a:xfrm>
            <a:off x="10668000" y="6572250"/>
            <a:ext cx="419100" cy="85725"/>
          </a:xfrm>
          <a:prstGeom prst="roundRect">
            <a:avLst>
              <a:gd name="adj" fmla="val 33333"/>
            </a:avLst>
          </a:prstGeom>
          <a:solidFill>
            <a:srgbClr val="EFF3EC">
              <a:alpha val="92000"/>
            </a:srgbClr>
          </a:solidFill>
          <a:ln/>
        </p:spPr>
      </p:sp>
      <p:sp>
        <p:nvSpPr>
          <p:cNvPr id="9" name="Shape 6"/>
          <p:cNvSpPr/>
          <p:nvPr/>
        </p:nvSpPr>
        <p:spPr>
          <a:xfrm>
            <a:off x="11201400" y="6581775"/>
            <a:ext cx="285750" cy="76200"/>
          </a:xfrm>
          <a:prstGeom prst="roundRect">
            <a:avLst>
              <a:gd name="adj" fmla="val 37500"/>
            </a:avLst>
          </a:prstGeom>
          <a:solidFill>
            <a:srgbClr val="E9C46A">
              <a:alpha val="90000"/>
            </a:srgbClr>
          </a:solidFill>
          <a:ln/>
        </p:spPr>
      </p:sp>
      <p:sp>
        <p:nvSpPr>
          <p:cNvPr id="10" name="Shape 7"/>
          <p:cNvSpPr/>
          <p:nvPr/>
        </p:nvSpPr>
        <p:spPr>
          <a:xfrm>
            <a:off x="762000" y="6591300"/>
            <a:ext cx="666750" cy="114300"/>
          </a:xfrm>
          <a:prstGeom prst="roundRect">
            <a:avLst>
              <a:gd name="adj" fmla="val 16667"/>
            </a:avLst>
          </a:prstGeom>
          <a:solidFill>
            <a:srgbClr val="3B3A36"/>
          </a:solidFill>
          <a:ln/>
        </p:spPr>
      </p:sp>
      <p:sp>
        <p:nvSpPr>
          <p:cNvPr id="11" name="Shape 8"/>
          <p:cNvSpPr/>
          <p:nvPr/>
        </p:nvSpPr>
        <p:spPr>
          <a:xfrm>
            <a:off x="762000" y="6591300"/>
            <a:ext cx="666750" cy="38100"/>
          </a:xfrm>
          <a:prstGeom prst="roundRect">
            <a:avLst>
              <a:gd name="adj" fmla="val 25000"/>
            </a:avLst>
          </a:prstGeom>
          <a:solidFill>
            <a:srgbClr val="8B795F"/>
          </a:solidFill>
          <a:ln/>
        </p:spPr>
      </p:sp>
      <p:sp>
        <p:nvSpPr>
          <p:cNvPr id="12" name="Text 9"/>
          <p:cNvSpPr/>
          <p:nvPr/>
        </p:nvSpPr>
        <p:spPr>
          <a:xfrm>
            <a:off x="1619250" y="6594915"/>
            <a:ext cx="10572750" cy="114300"/>
          </a:xfrm>
          <a:prstGeom prst="rect">
            <a:avLst/>
          </a:prstGeom>
          <a:noFill/>
          <a:ln/>
        </p:spPr>
        <p:txBody>
          <a:bodyPr wrap="none" lIns="0" tIns="0" rIns="0" bIns="0" rtlCol="0" anchor="t"/>
          <a:lstStyle/>
          <a:p>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青</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年</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夜</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校</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 </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 </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一</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节</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课</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学</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会</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个</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税</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年</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度</a:t>
            </a:r>
            <a:pPr algn="l" indent="0" marL="0">
              <a:buNone/>
            </a:pPr>
            <a:r>
              <a:rPr lang="en-US" sz="750" spc="150" kern="0" dirty="0">
                <a:solidFill>
                  <a:srgbClr val="C8B89D"/>
                </a:solidFill>
                <a:latin typeface="Microsoft YaHei" pitchFamily="34" charset="0"/>
                <a:ea typeface="Microsoft YaHei" pitchFamily="34" charset="-122"/>
                <a:cs typeface="Microsoft YaHei" pitchFamily="34" charset="-120"/>
              </a:rPr>
              <a:t>汇</a:t>
            </a:r>
            <a:pPr algn="l" indent="0" marL="0">
              <a:buNone/>
            </a:pPr>
            <a:r>
              <a:rPr lang="en-US" sz="750" dirty="0">
                <a:solidFill>
                  <a:srgbClr val="C8B89D"/>
                </a:solidFill>
                <a:latin typeface="Microsoft YaHei" pitchFamily="34" charset="0"/>
                <a:ea typeface="Microsoft YaHei" pitchFamily="34" charset="-122"/>
                <a:cs typeface="Microsoft YaHei" pitchFamily="34" charset="-120"/>
              </a:rPr>
              <a:t>算</a:t>
            </a:r>
            <a:endParaRPr lang="en-US" sz="750" dirty="0">
              <a:latin typeface="Microsoft YaHei" pitchFamily="34" charset="0"/>
              <a:ea typeface="Microsoft YaHei" pitchFamily="34" charset="-122"/>
              <a:cs typeface="Microsoft YaHei" pitchFamily="34" charset="-120"/>
            </a:endParaRPr>
          </a:p>
        </p:txBody>
      </p:sp>
      <p:sp>
        <p:nvSpPr>
          <p:cNvPr id="13" name="pptwise-slidenum-s0017"/>
          <p:cNvSpPr/>
          <p:nvPr/>
        </p:nvSpPr>
        <p:spPr>
          <a:xfrm>
            <a:off x="0" y="309714"/>
            <a:ext cx="11328383" cy="171450"/>
          </a:xfrm>
          <a:prstGeom prst="rect">
            <a:avLst/>
          </a:prstGeom>
          <a:noFill/>
          <a:ln/>
        </p:spPr>
        <p:txBody>
          <a:bodyPr wrap="none" lIns="0" tIns="0" rIns="0" bIns="0" rtlCol="0" anchor="t"/>
          <a:lstStyle/>
          <a:p>
            <a:pPr algn="r" indent="0" marL="0">
              <a:buNone/>
            </a:pPr>
            <a:fld id="{B6F15528-21DE-4FAA-801E-634DDDAF4B2B}" type="slidenum">
              <a:rPr lang="en-US" sz="1125" dirty="0">
                <a:solidFill>
                  <a:srgbClr val="A9BCAF"/>
                </a:solidFill>
                <a:latin typeface="Times New Roman" pitchFamily="34" charset="0"/>
                <a:ea typeface="SimSun" pitchFamily="34" charset="-122"/>
                <a:cs typeface="Times New Roman" pitchFamily="34" charset="-120"/>
              </a:rPr>
              <a:t>18</a:t>
            </a:fld>
            <a:endParaRPr lang="en-US" sz="1125" dirty="0">
              <a:latin typeface="Times New Roman" pitchFamily="34" charset="0"/>
              <a:ea typeface="SimSun" pitchFamily="34" charset="-122"/>
              <a:cs typeface="Times New Roman" pitchFamily="34" charset="-120"/>
            </a:endParaRPr>
          </a:p>
        </p:txBody>
      </p:sp>
      <p:sp>
        <p:nvSpPr>
          <p:cNvPr id="14" name="Text 11"/>
          <p:cNvSpPr/>
          <p:nvPr/>
        </p:nvSpPr>
        <p:spPr>
          <a:xfrm>
            <a:off x="11328383" y="309714"/>
            <a:ext cx="863617" cy="171450"/>
          </a:xfrm>
          <a:prstGeom prst="rect">
            <a:avLst/>
          </a:prstGeom>
          <a:noFill/>
          <a:ln/>
        </p:spPr>
        <p:txBody>
          <a:bodyPr wrap="none" lIns="0" tIns="0" rIns="0" bIns="0" rtlCol="0" anchor="t"/>
          <a:lstStyle/>
          <a:p>
            <a:pPr algn="l" indent="0" marL="0">
              <a:buNone/>
            </a:pPr>
            <a:r>
              <a:rPr lang="en-US" sz="1125" dirty="0">
                <a:solidFill>
                  <a:srgbClr val="A9BCAF"/>
                </a:solidFill>
                <a:latin typeface="Times New Roman" pitchFamily="34" charset="0"/>
                <a:ea typeface="SimSun" pitchFamily="34" charset="-122"/>
                <a:cs typeface="Times New Roman" pitchFamily="34" charset="-120"/>
              </a:rPr>
              <a:t> / 18</a:t>
            </a:r>
            <a:endParaRPr lang="en-US" sz="1125" dirty="0">
              <a:latin typeface="Times New Roman" pitchFamily="34" charset="0"/>
              <a:ea typeface="SimSun" pitchFamily="34" charset="-122"/>
              <a:cs typeface="Times New Roman" pitchFamily="34" charset="-120"/>
            </a:endParaRPr>
          </a:p>
        </p:txBody>
      </p:sp>
      <p:sp>
        <p:nvSpPr>
          <p:cNvPr id="15" name="Text 12"/>
          <p:cNvSpPr/>
          <p:nvPr/>
        </p:nvSpPr>
        <p:spPr>
          <a:xfrm>
            <a:off x="609600" y="739210"/>
            <a:ext cx="11582400" cy="182880"/>
          </a:xfrm>
          <a:prstGeom prst="rect">
            <a:avLst/>
          </a:prstGeom>
          <a:noFill/>
          <a:ln/>
        </p:spPr>
        <p:txBody>
          <a:bodyPr wrap="none" lIns="0" tIns="0" rIns="0" bIns="0" rtlCol="0" anchor="t"/>
          <a:lstStyle/>
          <a:p>
            <a:pPr algn="l" indent="0" marL="0">
              <a:buNone/>
            </a:pPr>
            <a:r>
              <a:rPr lang="en-US" sz="1200" spc="600" kern="0" dirty="0">
                <a:solidFill>
                  <a:srgbClr val="E9C46A"/>
                </a:solidFill>
                <a:latin typeface="Microsoft YaHei" pitchFamily="34" charset="0"/>
                <a:ea typeface="Microsoft YaHei" pitchFamily="34" charset="-122"/>
                <a:cs typeface="Microsoft YaHei" pitchFamily="34" charset="-120"/>
              </a:rPr>
              <a:t>课</a:t>
            </a:r>
            <a:pPr algn="l" indent="0" marL="0">
              <a:buNone/>
            </a:pPr>
            <a:r>
              <a:rPr lang="en-US" sz="1200" spc="600" kern="0" dirty="0">
                <a:solidFill>
                  <a:srgbClr val="E9C46A"/>
                </a:solidFill>
                <a:latin typeface="Microsoft YaHei" pitchFamily="34" charset="0"/>
                <a:ea typeface="Microsoft YaHei" pitchFamily="34" charset="-122"/>
                <a:cs typeface="Microsoft YaHei" pitchFamily="34" charset="-120"/>
              </a:rPr>
              <a:t>后</a:t>
            </a:r>
            <a:pPr algn="l" indent="0" marL="0">
              <a:buNone/>
            </a:pPr>
            <a:r>
              <a:rPr lang="en-US" sz="1200" spc="600" kern="0" dirty="0">
                <a:solidFill>
                  <a:srgbClr val="E9C46A"/>
                </a:solidFill>
                <a:latin typeface="Microsoft YaHei" pitchFamily="34" charset="0"/>
                <a:ea typeface="Microsoft YaHei" pitchFamily="34" charset="-122"/>
                <a:cs typeface="Microsoft YaHei" pitchFamily="34" charset="-120"/>
              </a:rPr>
              <a:t>作</a:t>
            </a:r>
            <a:pPr algn="l" indent="0" marL="0">
              <a:buNone/>
            </a:pPr>
            <a:r>
              <a:rPr lang="en-US" sz="1200" dirty="0">
                <a:solidFill>
                  <a:srgbClr val="E9C46A"/>
                </a:solidFill>
                <a:latin typeface="Microsoft YaHei" pitchFamily="34" charset="0"/>
                <a:ea typeface="Microsoft YaHei" pitchFamily="34" charset="-122"/>
                <a:cs typeface="Microsoft YaHei" pitchFamily="34" charset="-120"/>
              </a:rPr>
              <a:t>业</a:t>
            </a:r>
            <a:endParaRPr lang="en-US" sz="1200" dirty="0">
              <a:latin typeface="Microsoft YaHei" pitchFamily="34" charset="0"/>
              <a:ea typeface="Microsoft YaHei" pitchFamily="34" charset="-122"/>
              <a:cs typeface="Microsoft YaHei" pitchFamily="34" charset="-120"/>
            </a:endParaRPr>
          </a:p>
        </p:txBody>
      </p:sp>
      <p:sp>
        <p:nvSpPr>
          <p:cNvPr id="16" name="Shape 13"/>
          <p:cNvSpPr/>
          <p:nvPr/>
        </p:nvSpPr>
        <p:spPr>
          <a:xfrm>
            <a:off x="609600" y="1000125"/>
            <a:ext cx="1390650" cy="38100"/>
          </a:xfrm>
          <a:custGeom>
            <a:avLst/>
            <a:gdLst/>
            <a:ahLst/>
            <a:cxnLst/>
            <a:rect l="l" t="t" r="r" b="b"/>
            <a:pathLst>
              <a:path w="1390650" h="38100">
                <a:moveTo>
                  <a:pt x="0" y="38100"/>
                </a:moveTo>
                <a:quadBezTo>
                  <a:pt x="695325" y="0"/>
                  <a:pt x="1390650" y="28575"/>
                </a:quadBezTo>
              </a:path>
            </a:pathLst>
          </a:custGeom>
          <a:noFill/>
          <a:ln w="38100">
            <a:solidFill>
              <a:srgbClr val="E9C46A">
                <a:alpha val="95000"/>
              </a:srgbClr>
            </a:solidFill>
            <a:prstDash val="solid"/>
          </a:ln>
        </p:spPr>
      </p:sp>
      <p:sp>
        <p:nvSpPr>
          <p:cNvPr id="17" name="Shape 14"/>
          <p:cNvSpPr/>
          <p:nvPr/>
        </p:nvSpPr>
        <p:spPr>
          <a:xfrm>
            <a:off x="666750" y="1049655"/>
            <a:ext cx="1295400" cy="17145"/>
          </a:xfrm>
          <a:custGeom>
            <a:avLst/>
            <a:gdLst/>
            <a:ahLst/>
            <a:cxnLst/>
            <a:rect l="l" t="t" r="r" b="b"/>
            <a:pathLst>
              <a:path w="1295400" h="17145">
                <a:moveTo>
                  <a:pt x="0" y="17145"/>
                </a:moveTo>
                <a:lnTo>
                  <a:pt x="53340" y="15240"/>
                </a:lnTo>
                <a:lnTo>
                  <a:pt x="106680" y="12382"/>
                </a:lnTo>
                <a:lnTo>
                  <a:pt x="133350" y="11430"/>
                </a:lnTo>
                <a:moveTo>
                  <a:pt x="190500" y="9525"/>
                </a:moveTo>
                <a:lnTo>
                  <a:pt x="213360" y="8572"/>
                </a:lnTo>
                <a:lnTo>
                  <a:pt x="266700" y="7620"/>
                </a:lnTo>
                <a:lnTo>
                  <a:pt x="320040" y="5715"/>
                </a:lnTo>
                <a:lnTo>
                  <a:pt x="374333" y="4763"/>
                </a:lnTo>
                <a:lnTo>
                  <a:pt x="427673" y="3810"/>
                </a:lnTo>
                <a:lnTo>
                  <a:pt x="476250" y="2857"/>
                </a:lnTo>
                <a:moveTo>
                  <a:pt x="523875" y="1905"/>
                </a:moveTo>
                <a:lnTo>
                  <a:pt x="535305" y="1905"/>
                </a:lnTo>
                <a:lnTo>
                  <a:pt x="588645" y="952"/>
                </a:lnTo>
                <a:lnTo>
                  <a:pt x="642938" y="952"/>
                </a:lnTo>
                <a:lnTo>
                  <a:pt x="657225" y="0"/>
                </a:lnTo>
                <a:moveTo>
                  <a:pt x="714375" y="0"/>
                </a:moveTo>
                <a:lnTo>
                  <a:pt x="750570" y="0"/>
                </a:lnTo>
                <a:lnTo>
                  <a:pt x="804863" y="0"/>
                </a:lnTo>
                <a:lnTo>
                  <a:pt x="859155" y="0"/>
                </a:lnTo>
                <a:lnTo>
                  <a:pt x="913448" y="952"/>
                </a:lnTo>
                <a:lnTo>
                  <a:pt x="967740" y="952"/>
                </a:lnTo>
                <a:lnTo>
                  <a:pt x="1000125" y="1905"/>
                </a:lnTo>
                <a:moveTo>
                  <a:pt x="1047750" y="1905"/>
                </a:moveTo>
                <a:lnTo>
                  <a:pt x="1077277" y="2857"/>
                </a:lnTo>
                <a:lnTo>
                  <a:pt x="1131570" y="3810"/>
                </a:lnTo>
                <a:lnTo>
                  <a:pt x="1181100" y="4763"/>
                </a:lnTo>
                <a:moveTo>
                  <a:pt x="1238250" y="5715"/>
                </a:moveTo>
                <a:lnTo>
                  <a:pt x="1241108" y="5715"/>
                </a:lnTo>
                <a:lnTo>
                  <a:pt x="1295400" y="7620"/>
                </a:lnTo>
              </a:path>
            </a:pathLst>
          </a:custGeom>
          <a:noFill/>
          <a:ln w="19050">
            <a:solidFill>
              <a:srgbClr val="E9C46A">
                <a:alpha val="50000"/>
              </a:srgbClr>
            </a:solidFill>
            <a:prstDash val="solid"/>
          </a:ln>
        </p:spPr>
      </p:sp>
      <p:sp>
        <p:nvSpPr>
          <p:cNvPr id="18" name="Shape 15"/>
          <p:cNvSpPr/>
          <p:nvPr/>
        </p:nvSpPr>
        <p:spPr>
          <a:xfrm>
            <a:off x="609600" y="1581150"/>
            <a:ext cx="323850" cy="323850"/>
          </a:xfrm>
          <a:prstGeom prst="rect">
            <a:avLst/>
          </a:prstGeom>
          <a:noFill/>
          <a:ln w="22860">
            <a:solidFill>
              <a:srgbClr val="EFF3EC"/>
            </a:solidFill>
            <a:prstDash val="solid"/>
          </a:ln>
        </p:spPr>
      </p:sp>
      <p:sp>
        <p:nvSpPr>
          <p:cNvPr id="19" name="Text 16"/>
          <p:cNvSpPr/>
          <p:nvPr/>
        </p:nvSpPr>
        <p:spPr>
          <a:xfrm>
            <a:off x="1143000" y="1553533"/>
            <a:ext cx="11049000" cy="365760"/>
          </a:xfrm>
          <a:prstGeom prst="rect">
            <a:avLst/>
          </a:prstGeom>
          <a:noFill/>
          <a:ln/>
        </p:spPr>
        <p:txBody>
          <a:bodyPr wrap="none" lIns="0" tIns="0" rIns="0" bIns="0" rtlCol="0" anchor="t"/>
          <a:lstStyle/>
          <a:p>
            <a:pPr algn="l" indent="0" marL="0">
              <a:buNone/>
            </a:pPr>
            <a:r>
              <a:rPr lang="en-US" sz="2400" dirty="0">
                <a:solidFill>
                  <a:srgbClr val="EFF3EC"/>
                </a:solidFill>
                <a:latin typeface="Times New Roman" pitchFamily="34" charset="0"/>
                <a:ea typeface="SimSun" pitchFamily="34" charset="-122"/>
                <a:cs typeface="Times New Roman" pitchFamily="34" charset="-120"/>
              </a:rPr>
              <a:t>核对 App 里今年填的专项附加扣除</a:t>
            </a:r>
            <a:endParaRPr lang="en-US" sz="2400" dirty="0">
              <a:latin typeface="Times New Roman" pitchFamily="34" charset="0"/>
              <a:ea typeface="SimSun" pitchFamily="34" charset="-122"/>
              <a:cs typeface="Times New Roman" pitchFamily="34" charset="-120"/>
            </a:endParaRPr>
          </a:p>
        </p:txBody>
      </p:sp>
      <p:sp>
        <p:nvSpPr>
          <p:cNvPr id="20" name="Text 17"/>
          <p:cNvSpPr/>
          <p:nvPr/>
        </p:nvSpPr>
        <p:spPr>
          <a:xfrm>
            <a:off x="1143000" y="2053660"/>
            <a:ext cx="11049000" cy="182880"/>
          </a:xfrm>
          <a:prstGeom prst="rect">
            <a:avLst/>
          </a:prstGeom>
          <a:noFill/>
          <a:ln/>
        </p:spPr>
        <p:txBody>
          <a:bodyPr wrap="none" lIns="0" tIns="0" rIns="0" bIns="0" rtlCol="0" anchor="t"/>
          <a:lstStyle/>
          <a:p>
            <a:pPr algn="l" indent="0" marL="0">
              <a:buNone/>
            </a:pPr>
            <a:r>
              <a:rPr lang="en-US" sz="1200" dirty="0">
                <a:solidFill>
                  <a:srgbClr val="A9BCAF"/>
                </a:solidFill>
                <a:latin typeface="Microsoft YaHei" pitchFamily="34" charset="0"/>
                <a:ea typeface="Microsoft YaHei" pitchFamily="34" charset="-122"/>
                <a:cs typeface="Microsoft YaHei" pitchFamily="34" charset="-120"/>
              </a:rPr>
              <a:t>租房、赡养、子女，有没有漏填或填错</a:t>
            </a:r>
            <a:endParaRPr lang="en-US" sz="1200" dirty="0">
              <a:latin typeface="Microsoft YaHei" pitchFamily="34" charset="0"/>
              <a:ea typeface="Microsoft YaHei" pitchFamily="34" charset="-122"/>
              <a:cs typeface="Microsoft YaHei" pitchFamily="34" charset="-120"/>
            </a:endParaRPr>
          </a:p>
        </p:txBody>
      </p:sp>
      <p:sp>
        <p:nvSpPr>
          <p:cNvPr id="21" name="Shape 18"/>
          <p:cNvSpPr/>
          <p:nvPr/>
        </p:nvSpPr>
        <p:spPr>
          <a:xfrm>
            <a:off x="609600" y="2819400"/>
            <a:ext cx="323850" cy="323850"/>
          </a:xfrm>
          <a:prstGeom prst="rect">
            <a:avLst/>
          </a:prstGeom>
          <a:noFill/>
          <a:ln w="22860">
            <a:solidFill>
              <a:srgbClr val="EFF3EC"/>
            </a:solidFill>
            <a:prstDash val="solid"/>
          </a:ln>
        </p:spPr>
      </p:sp>
      <p:sp>
        <p:nvSpPr>
          <p:cNvPr id="22" name="Text 19"/>
          <p:cNvSpPr/>
          <p:nvPr/>
        </p:nvSpPr>
        <p:spPr>
          <a:xfrm>
            <a:off x="1143000" y="2791783"/>
            <a:ext cx="11049000" cy="365760"/>
          </a:xfrm>
          <a:prstGeom prst="rect">
            <a:avLst/>
          </a:prstGeom>
          <a:noFill/>
          <a:ln/>
        </p:spPr>
        <p:txBody>
          <a:bodyPr wrap="none" lIns="0" tIns="0" rIns="0" bIns="0" rtlCol="0" anchor="t"/>
          <a:lstStyle/>
          <a:p>
            <a:pPr algn="l" indent="0" marL="0">
              <a:buNone/>
            </a:pPr>
            <a:r>
              <a:rPr lang="en-US" sz="2400" dirty="0">
                <a:solidFill>
                  <a:srgbClr val="EFF3EC"/>
                </a:solidFill>
                <a:latin typeface="Times New Roman" pitchFamily="34" charset="0"/>
                <a:ea typeface="SimSun" pitchFamily="34" charset="-122"/>
                <a:cs typeface="Times New Roman" pitchFamily="34" charset="-120"/>
              </a:rPr>
              <a:t>用今晚的公式，估一估自己是退还是补</a:t>
            </a:r>
            <a:endParaRPr lang="en-US" sz="2400" dirty="0">
              <a:latin typeface="Times New Roman" pitchFamily="34" charset="0"/>
              <a:ea typeface="SimSun" pitchFamily="34" charset="-122"/>
              <a:cs typeface="Times New Roman" pitchFamily="34" charset="-120"/>
            </a:endParaRPr>
          </a:p>
        </p:txBody>
      </p:sp>
      <p:sp>
        <p:nvSpPr>
          <p:cNvPr id="23" name="Text 20"/>
          <p:cNvSpPr/>
          <p:nvPr/>
        </p:nvSpPr>
        <p:spPr>
          <a:xfrm>
            <a:off x="1143000" y="3291910"/>
            <a:ext cx="11049000" cy="182880"/>
          </a:xfrm>
          <a:prstGeom prst="rect">
            <a:avLst/>
          </a:prstGeom>
          <a:noFill/>
          <a:ln/>
        </p:spPr>
        <p:txBody>
          <a:bodyPr wrap="none" lIns="0" tIns="0" rIns="0" bIns="0" rtlCol="0" anchor="t"/>
          <a:lstStyle/>
          <a:p>
            <a:pPr algn="l" indent="0" marL="0">
              <a:buNone/>
            </a:pPr>
            <a:r>
              <a:rPr lang="en-US" sz="1200" dirty="0">
                <a:solidFill>
                  <a:srgbClr val="A9BCAF"/>
                </a:solidFill>
                <a:latin typeface="Microsoft YaHei" pitchFamily="34" charset="0"/>
                <a:ea typeface="Microsoft YaHei" pitchFamily="34" charset="-122"/>
                <a:cs typeface="Microsoft YaHei" pitchFamily="34" charset="-120"/>
              </a:rPr>
              <a:t>应纳税额 ＝ 应纳税所得额 × 税率 − 速算扣除数</a:t>
            </a:r>
            <a:endParaRPr lang="en-US" sz="1200" dirty="0">
              <a:latin typeface="Microsoft YaHei" pitchFamily="34" charset="0"/>
              <a:ea typeface="Microsoft YaHei" pitchFamily="34" charset="-122"/>
              <a:cs typeface="Microsoft YaHei" pitchFamily="34" charset="-120"/>
            </a:endParaRPr>
          </a:p>
        </p:txBody>
      </p:sp>
      <p:sp>
        <p:nvSpPr>
          <p:cNvPr id="24" name="Text 21"/>
          <p:cNvSpPr/>
          <p:nvPr/>
        </p:nvSpPr>
        <p:spPr>
          <a:xfrm>
            <a:off x="609600" y="4132842"/>
            <a:ext cx="11582400" cy="297180"/>
          </a:xfrm>
          <a:prstGeom prst="rect">
            <a:avLst/>
          </a:prstGeom>
          <a:noFill/>
          <a:ln/>
        </p:spPr>
        <p:txBody>
          <a:bodyPr wrap="none" lIns="0" tIns="0" rIns="0" bIns="0" rtlCol="0" anchor="t"/>
          <a:lstStyle/>
          <a:p>
            <a:pPr algn="l" indent="0" marL="0">
              <a:buNone/>
            </a:pPr>
            <a:r>
              <a:rPr lang="en-US" sz="1950" dirty="0">
                <a:solidFill>
                  <a:srgbClr val="EFF3EC"/>
                </a:solidFill>
                <a:latin typeface="Times New Roman" pitchFamily="34" charset="0"/>
                <a:ea typeface="SimSun" pitchFamily="34" charset="-122"/>
                <a:cs typeface="Times New Roman" pitchFamily="34" charset="-120"/>
              </a:rPr>
              <a:t>下次窗口：</a:t>
            </a:r>
            <a:pPr algn="l" indent="0" marL="0">
              <a:buNone/>
            </a:pPr>
            <a:r>
              <a:rPr lang="en-US" sz="1950" dirty="0">
                <a:solidFill>
                  <a:srgbClr val="E9C46A"/>
                </a:solidFill>
                <a:latin typeface="Times New Roman" pitchFamily="34" charset="0"/>
                <a:ea typeface="SimSun" pitchFamily="34" charset="-122"/>
                <a:cs typeface="Times New Roman" pitchFamily="34" charset="-120"/>
              </a:rPr>
              <a:t>2027 年 3 月 1 日至 6 月 30 日</a:t>
            </a:r>
            <a:endParaRPr lang="en-US" sz="1950" dirty="0">
              <a:latin typeface="Times New Roman" pitchFamily="34" charset="0"/>
              <a:ea typeface="SimSun" pitchFamily="34" charset="-122"/>
              <a:cs typeface="Times New Roman" pitchFamily="34" charset="-120"/>
            </a:endParaRPr>
          </a:p>
        </p:txBody>
      </p:sp>
      <p:sp>
        <p:nvSpPr>
          <p:cNvPr id="25" name="Text 22"/>
          <p:cNvSpPr/>
          <p:nvPr/>
        </p:nvSpPr>
        <p:spPr>
          <a:xfrm>
            <a:off x="609600" y="4989084"/>
            <a:ext cx="11582400" cy="594360"/>
          </a:xfrm>
          <a:prstGeom prst="rect">
            <a:avLst/>
          </a:prstGeom>
          <a:noFill/>
          <a:ln/>
        </p:spPr>
        <p:txBody>
          <a:bodyPr wrap="none" lIns="0" tIns="0" rIns="0" bIns="0" rtlCol="0" anchor="t"/>
          <a:lstStyle/>
          <a:p>
            <a:pPr algn="l" indent="0" marL="0">
              <a:buNone/>
            </a:pPr>
            <a:r>
              <a:rPr lang="en-US" sz="3900" dirty="0">
                <a:solidFill>
                  <a:srgbClr val="EFF3EC"/>
                </a:solidFill>
                <a:latin typeface="Times New Roman" pitchFamily="34" charset="0"/>
                <a:ea typeface="SimSun" pitchFamily="34" charset="-122"/>
                <a:cs typeface="Times New Roman" pitchFamily="34" charset="-120"/>
              </a:rPr>
              <a:t>下课。</a:t>
            </a:r>
            <a:endParaRPr lang="en-US" sz="3900" dirty="0">
              <a:latin typeface="Times New Roman" pitchFamily="34" charset="0"/>
              <a:ea typeface="SimSun" pitchFamily="34" charset="-122"/>
              <a:cs typeface="Times New Roman" pitchFamily="34" charset="-120"/>
            </a:endParaRPr>
          </a:p>
        </p:txBody>
      </p:sp>
      <p:sp>
        <p:nvSpPr>
          <p:cNvPr id="26" name="Text 23"/>
          <p:cNvSpPr/>
          <p:nvPr/>
        </p:nvSpPr>
        <p:spPr>
          <a:xfrm>
            <a:off x="609600" y="5834000"/>
            <a:ext cx="11582400" cy="148590"/>
          </a:xfrm>
          <a:prstGeom prst="rect">
            <a:avLst/>
          </a:prstGeom>
          <a:noFill/>
          <a:ln/>
        </p:spPr>
        <p:txBody>
          <a:bodyPr wrap="none" lIns="0" tIns="0" rIns="0" bIns="0" rtlCol="0" anchor="t"/>
          <a:lstStyle/>
          <a:p>
            <a:pPr algn="l" indent="0" marL="0">
              <a:buNone/>
            </a:pPr>
            <a:r>
              <a:rPr lang="en-US" sz="975" dirty="0">
                <a:solidFill>
                  <a:srgbClr val="A9BCAF"/>
                </a:solidFill>
                <a:latin typeface="Microsoft YaHei" pitchFamily="34" charset="0"/>
                <a:ea typeface="Microsoft YaHei" pitchFamily="34" charset="-122"/>
                <a:cs typeface="Microsoft YaHei" pitchFamily="34" charset="-120"/>
              </a:rPr>
              <a:t>本课是科普教学，不构成个人税务建议，具体以个税 App 和主管税务机关为准。配图为 AI 生成示意</a:t>
            </a:r>
            <a:endParaRPr lang="en-US" sz="97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1980-01-01T00:00:00Z</dcterms:created>
  <dcterms:modified xsi:type="dcterms:W3CDTF">1980-01-01T00:00:00Z</dcterms:modified>
</cp:coreProperties>
</file>