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Tonight is about one thing: China's annual reconciliation for individual income tax. If you have worked here for a couple of years, your phone has probably nudged you every March. Some people tap through and get a few hundred yuan back, some are told they owe a little, and some never open it. By the end of tonight you should be able to tell whether you need to file, work out roughly whether you get money back or owe some, and finish it in the IIT app yourself. The people and figures in tonight's examples are made up. The rules are real, and each page cites its source. This is general teaching, not personal tax advice. The IIT app and your tax office have the final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tonight. First, understand why your employer withholds tax every month and the year still has to be recalculated. Second, calculate: one worked example, line by line, from income to refund. Third, file: do you need to, when, and where. Halfway through you get three practice problems, so have a pen or your phone's calculator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recalculate at all? Because during the year tax is withheld in separate pieces. Your employer withholds on salary every month using the cumulative method. It only sees its own payroll so far this year, and it takes RMB 5,000 off for each month. Freelance fees, author's fees and royalties are withheld by whoever pays you, payment by payment. Freelance fees start at a 20% withholding rate, and at that point nobody takes off the RMB 60,000 annual allowance or your special additional deductions. So each piece is a bit off. The annual reconciliation pools the four kinds of income, recalculates the whole year, refunds what was overpaid and collects what was underpaid. Serious illness costs can only be deducted at this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one line to copy down tonight. Tax due equals taxable income times the rate, minus the quick deduction. Taxable income is not your salary. It is what is left of the year's income after the RMB 60,000 basic deduction, social insurance and housing fund, special additional deductions and other deductions. Work out the tax due for the year, subtract what was already withheld, and a negative result is a refund while a positive one is a top-up. This is Article 3 of the State Taxation Administration's Order No. 57, the measures on annual reconciliation. The quick deduction is explained with the rate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has to file depends on the result. If you overpaid, you only get the money back by claiming it. The tax office does not refund on its own, and you may choose not to claim. If you underpaid, you can skip filing when your comprehensive income for the year is no more than RMB 120,000, or the top-up is no more than RMB 400. That comes from Announcement No. 32 of 2023 by the Ministry of Finance and the State Taxation Administration and covers income received up to the end of 2027, so tax years 2025 and 2026 both qualify. It does not apply if the shortfall exists because a payer failed to withhold as required. Otherwise you must declare and pay in full by June 30. Two points: RMB 120,000 means gross income, your pre-tax pay, not what is left after deductions. And the line about income under 120,000 only waives top-ups. If you want a refund, you still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gets pooled is called comprehensive income, and it has four parts: wages and salaries, freelance fees (the law calls them remuneration for personal services), author's fees, and royalties. Look at the right-hand column. Salary counts in full. Freelance fees and royalties count at 80%. Author's fees count at 80% and then 70% of that, so 56%. RMB 10,000 of author's fees counts as 5,600. The middle column is withholding, which uses different rules. A freelance payment of up to RMB 4,000 has 800 taken off, a larger one has 20% taken off, and the rest is withheld at 20%, 30% or 40%. A common mistake is to use the 800 at year end. It only applies to withholding. At year end it is always 80%. One exception: since October 1, 2025, freelance pay through internet platforms is withheld cumulatively. More on that under traps.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income you take off four things. One, the basic deduction: RMB 60,000 a year. The famous 5,000 a month threshold is this amount spread over twelve months, and it can only be taken once a year, even if you have two employers. Two, special deductions: your own contributions to social insurance and the housing fund. There is no national figure, so use your payslip. Three, the seven special additional deductions on the next page. Four, other deductions, the most common being the private pension, deductible up to RMB 12,000 a year nationwide since 2024. It is an other deduction, not an eighth special additional deduction. And remember, a deduction is not a refund. Another 12,000 off in the 10% bracket saves 1,200, not 12,000.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seven special additional deductions, and in 2023 the State Council raised three of them, not all seven. Infant care for children under 3 and children's education each went from RMB 1,000 to 2,000 per child a month. Support for elderly parents went from 2,000 to 3,000 a month, and siblings who share it can take at most 1,500 each. The other four did not change. Further education: RMB 400 a month for a degree course, or 3,600 in the year you obtain a vocational or professional certificate. Serious illness: the part of your own out-of-pocket costs under the medical insurance list above RMB 15,000, up to 80,000, and only at year end. Mortgage interest on a first home: 1,000 a month. Rent: 1,500, 1,100 or 800 a month depending on the city. Watch out: one child means 2,000 a month in total, taken by one parent or split in half. Mortgage interest and rent cannot both be claimed in the same year, and a couple working in the same city can only claim rent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annual rate table for comprehensive income, seven progressive brackets from 3% to 45%. Read the header first: annual taxable income, what is left after the 60,000 and all deductions. Not salary. Progressive means only the part above 36,000 is taxed at 10%. The first 36,000 is still at 3%. Adding bracket by bracket is tedious, hence the quick deduction. Where does 2,520 come from? Multiplying everything by 10% overcharges the first 36,000 by 7 points, which is 2,520, so you take it back off. Every bracket works the same way. Tonight's example lands in bracket 2, so I have marked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example. The figures are made up. Our person is a tax resident with one employer all year, working in a provincial capital with no home of their own there, so they rent. Gross pay is RMB 15,000 a month, 180,000 a year, with no year-end bonus. Their own social insurance and housing fund contribution is 2,700 a month, which is set for the example, so check your own payslip. They told their employer about two special additional deductions at the start of the year: rent, 1,500 a month in a provincial capital, and elderly parents. Both parents are over 60 and they share the 3,000 with a brother, 1,500 each. In August they did one design job for another company, RMB 10,000 before tax, paid directly rather than through a platform, with tax withheld on that payment. No author's fees, private pension or donations. Quick guess before we start: refund or top-up?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by line. Income: salary counts in full at 180,000, the design fee at 80%, so 8,000, total 188,000. Deductions: 60,000 basic, social insurance 2,700 times 12 is 32,400, and the two special additional deductions, 1,500 plus 1,500 for 12 months, are 36,000. Total 128,400. Taxable income: 188,000 minus 128,400 is 59,600. That lands in bracket 2: times 10% minus 2,520 gives tax due of 3,440. If you don't trust the quick deduction, do it in pieces: 36,000 at 3% is 1,080, the remaining 23,600 at 10% is 2,360, total 3,440. Already paid: the employer withheld 2,640 over the year and the design job had 1,600 withheld, 4,240 in all. 4,240 minus 3,440: they overpaid by 800 and can claim RMB 800 back. Side note: their take-home pay drops from September, because cumulative taxable income passes 36,000 and moves into the 10% bracket. The employer has not made a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the 800 come from? Take salary alone: taxable income would be 180,000 minus 128,400, which is 51,600, and the tax 51,600 times 10% minus 2,520, which is 2,640. Exactly what the employer withheld. So salary breaks even. The whole refund comes from the design fee. When it was paid, 20% was taken off as expenses, leaving 8,000, and 20% of that was withheld: 1,600. Pooled with the year, this person's top rate is only 10%, so those 8,000 should bear 800. The extra 800 comes back. The 20% on freelance pay is a withholding rate, not the tax rate. At year end it is recalculated at your own rate.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time. Anything not stated is the same as the main example. A: they forgot to tell their employer about the rent, so only the parents deduction was used each month, and they add the rent at year end. How much comes back? Hint: the monthly salary withholding was a little higher. B: no design job this year, but a second job paying RMB 3,000 a month. The second employer takes no social insurance and also takes 5,000 off a month, so it withholds nothing all year. How much is owed? Hint: both employers took 5,000 a month off. C: a single freelance job paying 3,000. How much is withheld, and how much counts as income at year end? Hint: how is a payment under 4,000 treated. Five minutes, your phone calculator is 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rent left off: only the parents deduction was used in withholding, so salary withholding rises to 4,440, plus 1,600 on the design fee, 6,040 paid. Add the rent at year end and tax due is still 3,440, so 2,600 comes back. The extra 1,800 compared with the main example is exactly 18,000 of rent deduction times 10%. Again, a deduction is not a refund. B, two jobs: paid is still the main employer's 2,640 plus zero. At year end income is 180,000 plus 36,000, 216,000. Take off 60,000, 32,400 and 36,000 and taxable income is 87,600. Tax due 87,600 times 10% minus 2,520, 6,240. Owed: 3,600. Why? Both employers took 5,000 a month off, so the 60,000 was used twice, and the law allows it once. Their income of 216,000 is over 120,000 and the top-up is over 400, so no exemption: declare and pay by June 30. C, small fee: withholding is 3,000 minus 800, times 20%, 440. At year end it counts as 3,000 times 80%, 2,400, taxed at your own rate. The 800 allowance belongs to withholding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traps. One, platform gigs. People used to say side income is always withheld at 20% per job. From October 1, 2025, freelance pay from internet platform companies is withheld cumulatively by the platform: 5,000 off for each consecutive month, at the seven rates from 3% to 45%. So the flat 20% story is out of date. Two, the childcare subsidy. It has been exempt from income tax since January 1, 2025. It is tax-free income, a different thing from the infant care special additional deduction, and you can have both. Three, under RMB 120,000 you don't need to file: that only waives top-ups. To get a refund you still file. Four, the deadline. If you owe, you must declare and pay by June 30. From July 1 a late fee of 0.05% a day applies. The 3,600 from problem B paid 30 days late adds 3,600 times 0.05% times 30, 54 yuan. That is only an illustration. And if you made a mistake on a form, correcting it yourself, or promptly once reminded, can qualify for no penalty on a first offence. That only waives the fine. The tax is still owed.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national numbers. For tax year 2025, the round filed between March and June this year, a State Council Information Office press conference on July 28, 2026 reported that over 200 million people filed, up 4.38% on the year, over 100 million claimed refunds, and refunds totalled over 150 billion yuan. The year before, tax year 2024: over 100 million people claimed refunds of more than 130 billion yuan, and more than 7 million declared top-ups of more than 48 billion. Officials said over and more than, so these are not exact, and you should not compute precise growth rates from them. One number often gets mixed in: 126 million. That is the number of people using special additional deductions in the first half of 2026, not refund claims. So if you claim a refund, you are one of a hundred million.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when and where. Use tax year 2025, which has just finished, as the model. On February 3, 2026 the State Taxation Administration published its booking notice. From February 25 you could book a slot in the IIT app. Filing opened on March 1, with booking required from March 1 to 20 and not after the 21st. It closed on June 30, by which any top-up had to be paid, and late fees started on July 1. It is October now, so tax year 2025 is over. Next is tax year 2026, legally from March 1 to June 30, 2027. The booking date has not been announced, so watch for the app's notice. Where: first choice is the IIT app or the Natural Person Electronic Taxation Bureau website, doing it yourself. Your employer can file for you, but only after you confirm in writing or electronically. You can also authorise a tax agent or another person in writing. If your comprehensive income amount is no more than 60,000 and tax was withheld, a simplified return can claim the refund. Keep your records for five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pieces of homework. One, open the IIT app and check the special additional deductions you have entered this year. Note anything missing, you can add it when you file in 2027. Two, take tonight's formula and your payslip and estimate whether tax year 2026 means a refund or a top-up. Class dismissed. Once more: this is general teaching, not personal tax advice. The IIT app and your tax office have the final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jpeg"/><Relationship Id="rId3" Type="http://schemas.openxmlformats.org/officeDocument/2006/relationships/slideLayout" Target="../slideLayouts/slideLayout4.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0"/>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633350"/>
            <a:ext cx="11582400" cy="148590"/>
          </a:xfrm>
          <a:prstGeom prst="rect">
            <a:avLst/>
          </a:prstGeom>
          <a:noFill/>
          <a:ln/>
        </p:spPr>
        <p:txBody>
          <a:bodyPr wrap="none" lIns="0" tIns="0" rIns="0" bIns="0" rtlCol="0" anchor="t"/>
          <a:lstStyle/>
          <a:p>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Y</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h</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v</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g</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S</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c</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h</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s</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s</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75" spc="113"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1</a:t>
            </a:r>
            <a:endParaRPr lang="en-US" sz="975"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1799167"/>
            <a:ext cx="11582400" cy="960120"/>
          </a:xfrm>
          <a:prstGeom prst="rect">
            <a:avLst/>
          </a:prstGeom>
          <a:noFill/>
          <a:ln/>
        </p:spPr>
        <p:txBody>
          <a:bodyPr wrap="none" lIns="0" tIns="0" rIns="0" bIns="0" rtlCol="0" anchor="t"/>
          <a:lstStyle/>
          <a:p>
            <a:pPr algn="l" indent="0" marL="0">
              <a:buNone/>
            </a:pPr>
            <a:r>
              <a:rPr lang="en-US" sz="6300" dirty="0">
                <a:solidFill>
                  <a:srgbClr val="EFF3EC"/>
                </a:solidFill>
                <a:latin typeface="Times New Roman" pitchFamily="34" charset="0"/>
                <a:ea typeface="SimSun" pitchFamily="34" charset="-122"/>
                <a:cs typeface="Times New Roman" pitchFamily="34" charset="-120"/>
              </a:rPr>
              <a:t>One class on</a:t>
            </a:r>
            <a:endParaRPr lang="en-US" sz="6300" dirty="0">
              <a:latin typeface="Times New Roman" pitchFamily="34" charset="0"/>
              <a:ea typeface="SimSun" pitchFamily="34" charset="-122"/>
              <a:cs typeface="Times New Roman" pitchFamily="34" charset="-120"/>
            </a:endParaRPr>
          </a:p>
        </p:txBody>
      </p:sp>
      <p:sp>
        <p:nvSpPr>
          <p:cNvPr id="15" name="Text 13"/>
          <p:cNvSpPr/>
          <p:nvPr/>
        </p:nvSpPr>
        <p:spPr>
          <a:xfrm>
            <a:off x="609600" y="2729643"/>
            <a:ext cx="11582400" cy="1188720"/>
          </a:xfrm>
          <a:prstGeom prst="rect">
            <a:avLst/>
          </a:prstGeom>
          <a:noFill/>
          <a:ln/>
        </p:spPr>
        <p:txBody>
          <a:bodyPr wrap="none" lIns="0" tIns="0" rIns="0" bIns="0" rtlCol="0" anchor="t"/>
          <a:lstStyle/>
          <a:p>
            <a:pPr algn="l" indent="0" marL="0">
              <a:buNone/>
            </a:pPr>
            <a:r>
              <a:rPr lang="en-US" sz="7800" dirty="0">
                <a:solidFill>
                  <a:srgbClr val="E9C46A"/>
                </a:solidFill>
                <a:latin typeface="Times New Roman" pitchFamily="34" charset="0"/>
                <a:ea typeface="SimSun" pitchFamily="34" charset="-122"/>
                <a:cs typeface="Times New Roman" pitchFamily="34" charset="-120"/>
              </a:rPr>
              <a:t>annual tax reconciliation</a:t>
            </a:r>
            <a:endParaRPr lang="en-US" sz="7800" dirty="0">
              <a:latin typeface="Times New Roman" pitchFamily="34" charset="0"/>
              <a:ea typeface="SimSun" pitchFamily="34" charset="-122"/>
              <a:cs typeface="Times New Roman" pitchFamily="34" charset="-120"/>
            </a:endParaRPr>
          </a:p>
        </p:txBody>
      </p:sp>
      <p:sp>
        <p:nvSpPr>
          <p:cNvPr id="16" name="Shape 14"/>
          <p:cNvSpPr/>
          <p:nvPr/>
        </p:nvSpPr>
        <p:spPr>
          <a:xfrm>
            <a:off x="666750" y="4048125"/>
            <a:ext cx="10040424" cy="38100"/>
          </a:xfrm>
          <a:custGeom>
            <a:avLst/>
            <a:gdLst/>
            <a:ahLst/>
            <a:cxnLst/>
            <a:rect l="l" t="t" r="r" b="b"/>
            <a:pathLst>
              <a:path w="10040424" h="38100">
                <a:moveTo>
                  <a:pt x="0" y="38100"/>
                </a:moveTo>
                <a:quadBezTo>
                  <a:pt x="5020212" y="0"/>
                  <a:pt x="10040424" y="28575"/>
                </a:quadBezTo>
              </a:path>
            </a:pathLst>
          </a:custGeom>
          <a:noFill/>
          <a:ln w="57150">
            <a:solidFill>
              <a:srgbClr val="E9C46A">
                <a:alpha val="95000"/>
              </a:srgbClr>
            </a:solidFill>
            <a:prstDash val="solid"/>
          </a:ln>
        </p:spPr>
      </p:sp>
      <p:sp>
        <p:nvSpPr>
          <p:cNvPr id="17" name="Shape 15"/>
          <p:cNvSpPr/>
          <p:nvPr/>
        </p:nvSpPr>
        <p:spPr>
          <a:xfrm>
            <a:off x="723900" y="4097655"/>
            <a:ext cx="9906000" cy="17145"/>
          </a:xfrm>
          <a:custGeom>
            <a:avLst/>
            <a:gdLst/>
            <a:ahLst/>
            <a:cxnLst/>
            <a:rect l="l" t="t" r="r" b="b"/>
            <a:pathLst>
              <a:path w="9906000" h="17145">
                <a:moveTo>
                  <a:pt x="0" y="17145"/>
                </a:moveTo>
                <a:lnTo>
                  <a:pt x="133350" y="16192"/>
                </a:lnTo>
                <a:moveTo>
                  <a:pt x="190500" y="16192"/>
                </a:moveTo>
                <a:lnTo>
                  <a:pt x="413385" y="15240"/>
                </a:lnTo>
                <a:lnTo>
                  <a:pt x="476250" y="14288"/>
                </a:lnTo>
                <a:moveTo>
                  <a:pt x="523875" y="14288"/>
                </a:moveTo>
                <a:lnTo>
                  <a:pt x="657225" y="13335"/>
                </a:lnTo>
                <a:moveTo>
                  <a:pt x="714375" y="13335"/>
                </a:moveTo>
                <a:lnTo>
                  <a:pt x="827723" y="12383"/>
                </a:lnTo>
                <a:lnTo>
                  <a:pt x="1000125" y="11430"/>
                </a:lnTo>
                <a:moveTo>
                  <a:pt x="1047750" y="11430"/>
                </a:moveTo>
                <a:lnTo>
                  <a:pt x="1181100" y="11430"/>
                </a:lnTo>
                <a:moveTo>
                  <a:pt x="1238250" y="10478"/>
                </a:moveTo>
                <a:lnTo>
                  <a:pt x="1241108" y="10478"/>
                </a:lnTo>
                <a:lnTo>
                  <a:pt x="1524000" y="9525"/>
                </a:lnTo>
                <a:moveTo>
                  <a:pt x="1571625" y="9525"/>
                </a:moveTo>
                <a:lnTo>
                  <a:pt x="1654493" y="8573"/>
                </a:lnTo>
                <a:lnTo>
                  <a:pt x="1704975" y="8573"/>
                </a:lnTo>
                <a:moveTo>
                  <a:pt x="1762125" y="8573"/>
                </a:moveTo>
                <a:lnTo>
                  <a:pt x="2047875" y="7620"/>
                </a:lnTo>
                <a:moveTo>
                  <a:pt x="2095500" y="7620"/>
                </a:moveTo>
                <a:lnTo>
                  <a:pt x="2228850" y="6667"/>
                </a:lnTo>
                <a:moveTo>
                  <a:pt x="2286000" y="6667"/>
                </a:moveTo>
                <a:lnTo>
                  <a:pt x="2483167" y="5715"/>
                </a:lnTo>
                <a:lnTo>
                  <a:pt x="2571750" y="5715"/>
                </a:lnTo>
                <a:moveTo>
                  <a:pt x="2619375" y="5715"/>
                </a:moveTo>
                <a:lnTo>
                  <a:pt x="2752725" y="4763"/>
                </a:lnTo>
                <a:moveTo>
                  <a:pt x="2809875" y="4763"/>
                </a:moveTo>
                <a:lnTo>
                  <a:pt x="2896553" y="4763"/>
                </a:lnTo>
                <a:lnTo>
                  <a:pt x="3095625" y="3810"/>
                </a:lnTo>
                <a:moveTo>
                  <a:pt x="3143250" y="3810"/>
                </a:moveTo>
                <a:lnTo>
                  <a:pt x="3276600" y="3810"/>
                </a:lnTo>
                <a:moveTo>
                  <a:pt x="3333750" y="2858"/>
                </a:moveTo>
                <a:lnTo>
                  <a:pt x="3619500" y="2858"/>
                </a:lnTo>
                <a:moveTo>
                  <a:pt x="3667125" y="2858"/>
                </a:moveTo>
                <a:lnTo>
                  <a:pt x="3725228" y="2858"/>
                </a:lnTo>
                <a:lnTo>
                  <a:pt x="3800475" y="1905"/>
                </a:lnTo>
                <a:moveTo>
                  <a:pt x="3857625" y="1905"/>
                </a:moveTo>
                <a:lnTo>
                  <a:pt x="4139565" y="1905"/>
                </a:lnTo>
                <a:lnTo>
                  <a:pt x="4143375" y="1905"/>
                </a:lnTo>
                <a:moveTo>
                  <a:pt x="4191000" y="1905"/>
                </a:moveTo>
                <a:lnTo>
                  <a:pt x="4324350" y="953"/>
                </a:lnTo>
                <a:moveTo>
                  <a:pt x="4381500" y="953"/>
                </a:moveTo>
                <a:lnTo>
                  <a:pt x="4553903" y="953"/>
                </a:lnTo>
                <a:lnTo>
                  <a:pt x="4667250" y="953"/>
                </a:lnTo>
                <a:moveTo>
                  <a:pt x="4714875" y="953"/>
                </a:moveTo>
                <a:lnTo>
                  <a:pt x="4848225" y="953"/>
                </a:lnTo>
                <a:moveTo>
                  <a:pt x="4905375" y="953"/>
                </a:moveTo>
                <a:lnTo>
                  <a:pt x="4968240" y="953"/>
                </a:lnTo>
                <a:lnTo>
                  <a:pt x="5191125" y="0"/>
                </a:lnTo>
                <a:moveTo>
                  <a:pt x="5238750" y="0"/>
                </a:moveTo>
                <a:lnTo>
                  <a:pt x="5372100" y="0"/>
                </a:lnTo>
                <a:moveTo>
                  <a:pt x="5429250" y="0"/>
                </a:moveTo>
                <a:lnTo>
                  <a:pt x="5715000" y="0"/>
                </a:lnTo>
                <a:moveTo>
                  <a:pt x="5762625" y="0"/>
                </a:moveTo>
                <a:lnTo>
                  <a:pt x="5796915" y="0"/>
                </a:lnTo>
                <a:lnTo>
                  <a:pt x="5895975" y="0"/>
                </a:lnTo>
                <a:moveTo>
                  <a:pt x="5953125" y="0"/>
                </a:moveTo>
                <a:lnTo>
                  <a:pt x="6211253" y="0"/>
                </a:lnTo>
                <a:lnTo>
                  <a:pt x="6238875" y="0"/>
                </a:lnTo>
                <a:moveTo>
                  <a:pt x="6286500" y="0"/>
                </a:moveTo>
                <a:lnTo>
                  <a:pt x="6419850" y="0"/>
                </a:lnTo>
                <a:moveTo>
                  <a:pt x="6477000" y="0"/>
                </a:moveTo>
                <a:lnTo>
                  <a:pt x="6625590" y="0"/>
                </a:lnTo>
                <a:lnTo>
                  <a:pt x="6762750" y="0"/>
                </a:lnTo>
                <a:moveTo>
                  <a:pt x="6810375" y="0"/>
                </a:moveTo>
                <a:lnTo>
                  <a:pt x="6943725" y="953"/>
                </a:lnTo>
                <a:moveTo>
                  <a:pt x="7000875" y="953"/>
                </a:moveTo>
                <a:lnTo>
                  <a:pt x="7040880" y="953"/>
                </a:lnTo>
                <a:lnTo>
                  <a:pt x="7286625" y="953"/>
                </a:lnTo>
                <a:moveTo>
                  <a:pt x="7334250" y="953"/>
                </a:moveTo>
                <a:lnTo>
                  <a:pt x="7455218" y="953"/>
                </a:lnTo>
                <a:lnTo>
                  <a:pt x="7467600" y="953"/>
                </a:lnTo>
                <a:moveTo>
                  <a:pt x="7524750" y="953"/>
                </a:moveTo>
                <a:lnTo>
                  <a:pt x="7810500" y="1905"/>
                </a:lnTo>
                <a:moveTo>
                  <a:pt x="7858125" y="1905"/>
                </a:moveTo>
                <a:lnTo>
                  <a:pt x="7870508" y="1905"/>
                </a:lnTo>
                <a:lnTo>
                  <a:pt x="7991475" y="1905"/>
                </a:lnTo>
                <a:moveTo>
                  <a:pt x="8048625" y="1905"/>
                </a:moveTo>
                <a:lnTo>
                  <a:pt x="8284845" y="2858"/>
                </a:lnTo>
                <a:lnTo>
                  <a:pt x="8334375" y="2858"/>
                </a:lnTo>
                <a:moveTo>
                  <a:pt x="8382000" y="2858"/>
                </a:moveTo>
                <a:lnTo>
                  <a:pt x="8515350" y="2858"/>
                </a:lnTo>
                <a:moveTo>
                  <a:pt x="8572500" y="2858"/>
                </a:moveTo>
                <a:lnTo>
                  <a:pt x="8700135" y="3810"/>
                </a:lnTo>
                <a:lnTo>
                  <a:pt x="8858250" y="3810"/>
                </a:lnTo>
                <a:moveTo>
                  <a:pt x="8905875" y="3810"/>
                </a:moveTo>
                <a:lnTo>
                  <a:pt x="9039225" y="4763"/>
                </a:lnTo>
                <a:moveTo>
                  <a:pt x="9096375" y="4763"/>
                </a:moveTo>
                <a:lnTo>
                  <a:pt x="9115425" y="4763"/>
                </a:lnTo>
                <a:lnTo>
                  <a:pt x="9382125" y="5715"/>
                </a:lnTo>
                <a:moveTo>
                  <a:pt x="9429750" y="5715"/>
                </a:moveTo>
                <a:lnTo>
                  <a:pt x="9529763" y="5715"/>
                </a:lnTo>
                <a:lnTo>
                  <a:pt x="9563100" y="6667"/>
                </a:lnTo>
                <a:moveTo>
                  <a:pt x="9620250" y="6667"/>
                </a:moveTo>
                <a:lnTo>
                  <a:pt x="9906000" y="7620"/>
                </a:lnTo>
              </a:path>
            </a:pathLst>
          </a:custGeom>
          <a:noFill/>
          <a:ln w="28575">
            <a:solidFill>
              <a:srgbClr val="E9C46A">
                <a:alpha val="50000"/>
              </a:srgbClr>
            </a:solidFill>
            <a:prstDash val="solid"/>
          </a:ln>
        </p:spPr>
      </p:sp>
      <p:sp>
        <p:nvSpPr>
          <p:cNvPr id="18" name="Text 16"/>
          <p:cNvSpPr/>
          <p:nvPr/>
        </p:nvSpPr>
        <p:spPr>
          <a:xfrm>
            <a:off x="609600" y="4408412"/>
            <a:ext cx="11582400" cy="274320"/>
          </a:xfrm>
          <a:prstGeom prst="rect">
            <a:avLst/>
          </a:prstGeom>
          <a:noFill/>
          <a:ln/>
        </p:spPr>
        <p:txBody>
          <a:bodyPr wrap="none" lIns="0" tIns="0" rIns="0" bIns="0" rtlCol="0" anchor="t"/>
          <a:lstStyle/>
          <a:p>
            <a:pPr algn="l" indent="0" marL="0">
              <a:buNone/>
            </a:pPr>
            <a:r>
              <a:rPr lang="en-US" sz="1800" dirty="0">
                <a:solidFill>
                  <a:srgbClr val="A9BCAF"/>
                </a:solidFill>
                <a:latin typeface="Times New Roman" pitchFamily="34" charset="0"/>
                <a:ea typeface="SimSun" pitchFamily="34" charset="-122"/>
                <a:cs typeface="Times New Roman" pitchFamily="34" charset="-120"/>
              </a:rPr>
              <a:t>Redo the year</a:t>
            </a:r>
            <a:pPr algn="l" indent="0" marL="0">
              <a:buNone/>
            </a:pPr>
            <a:r>
              <a:rPr lang="en-US" sz="1800" dirty="0">
                <a:solidFill>
                  <a:srgbClr val="A9BCAF"/>
                </a:solidFill>
                <a:latin typeface="Times New Roman" pitchFamily="34" charset="0"/>
                <a:ea typeface="SimSun" pitchFamily="34" charset="-122"/>
                <a:cs typeface="Times New Roman" pitchFamily="34" charset="-120"/>
              </a:rPr>
              <a:t>'</a:t>
            </a:r>
            <a:pPr algn="l" indent="0" marL="0">
              <a:buNone/>
            </a:pPr>
            <a:r>
              <a:rPr lang="en-US" sz="1800" dirty="0">
                <a:solidFill>
                  <a:srgbClr val="A9BCAF"/>
                </a:solidFill>
                <a:latin typeface="Times New Roman" pitchFamily="34" charset="0"/>
                <a:ea typeface="SimSun" pitchFamily="34" charset="-122"/>
                <a:cs typeface="Times New Roman" pitchFamily="34" charset="-120"/>
              </a:rPr>
              <a:t>s sums: get back what was overpaid, pay any shortfall on time</a:t>
            </a:r>
            <a:endParaRPr lang="en-US" sz="1800" dirty="0">
              <a:latin typeface="Times New Roman" pitchFamily="34" charset="0"/>
              <a:ea typeface="SimSun" pitchFamily="34" charset="-122"/>
              <a:cs typeface="Times New Roman" pitchFamily="34" charset="-120"/>
            </a:endParaRPr>
          </a:p>
        </p:txBody>
      </p:sp>
      <p:sp>
        <p:nvSpPr>
          <p:cNvPr id="19" name="Text 17"/>
          <p:cNvSpPr/>
          <p:nvPr/>
        </p:nvSpPr>
        <p:spPr>
          <a:xfrm>
            <a:off x="609600" y="5558137"/>
            <a:ext cx="11582400" cy="160020"/>
          </a:xfrm>
          <a:prstGeom prst="rect">
            <a:avLst/>
          </a:prstGeom>
          <a:noFill/>
          <a:ln/>
        </p:spPr>
        <p:txBody>
          <a:bodyPr wrap="none" lIns="0" tIns="0" rIns="0" bIns="0" rtlCol="0" anchor="t"/>
          <a:lstStyle/>
          <a:p>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B</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y</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h</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n</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d</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f</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c</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l</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a</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s</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s</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y</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u</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c</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a</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n</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l</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l</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w</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h</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h</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r</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y</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u</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g</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m</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n</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y</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b</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a</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c</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k</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r</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w</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m</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r</a:t>
            </a:r>
            <a:pPr algn="l" indent="0" marL="0">
              <a:buNone/>
            </a:pPr>
            <a:r>
              <a:rPr lang="en-US" sz="1050" dirty="0">
                <a:solidFill>
                  <a:srgbClr val="829388"/>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0" y="5558137"/>
            <a:ext cx="11582400" cy="160020"/>
          </a:xfrm>
          <a:prstGeom prst="rect">
            <a:avLst/>
          </a:prstGeom>
          <a:noFill/>
          <a:ln/>
        </p:spPr>
        <p:txBody>
          <a:bodyPr wrap="none" lIns="0" tIns="0" rIns="0" bIns="0" rtlCol="0" anchor="t"/>
          <a:lstStyle/>
          <a:p>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c</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t</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o</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b</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e</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r</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 </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2</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0</a:t>
            </a:r>
            <a:pPr algn="r" indent="0" marL="0">
              <a:buNone/>
            </a:pPr>
            <a:r>
              <a:rPr lang="en-US" sz="1050" spc="56" kern="0" dirty="0">
                <a:solidFill>
                  <a:srgbClr val="829388"/>
                </a:solidFill>
                <a:latin typeface="Microsoft YaHei UI" pitchFamily="34" charset="0"/>
                <a:ea typeface="Microsoft YaHei" pitchFamily="34" charset="-122"/>
                <a:cs typeface="Microsoft YaHei UI" pitchFamily="34" charset="-120"/>
              </a:rPr>
              <a:t>2</a:t>
            </a:r>
            <a:pPr algn="r" indent="0" marL="0">
              <a:buNone/>
            </a:pPr>
            <a:r>
              <a:rPr lang="en-US" sz="1050" dirty="0">
                <a:solidFill>
                  <a:srgbClr val="829388"/>
                </a:solidFill>
                <a:latin typeface="Microsoft YaHei UI" pitchFamily="34" charset="0"/>
                <a:ea typeface="Microsoft YaHei" pitchFamily="34" charset="-122"/>
                <a:cs typeface="Microsoft YaHei UI" pitchFamily="34" charset="-120"/>
              </a:rPr>
              <a:t>6</a:t>
            </a:r>
            <a:endParaRPr lang="en-US" sz="10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1"/>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2</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g</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h</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Tonight: understand it, work it out, file it</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09600" y="2000250"/>
            <a:ext cx="3505200" cy="2857500"/>
          </a:xfrm>
          <a:custGeom>
            <a:avLst/>
            <a:gdLst/>
            <a:ahLst/>
            <a:cxnLst/>
            <a:rect l="l" t="t" r="r" b="b"/>
            <a:pathLst>
              <a:path w="3505200" h="2857500">
                <a:moveTo>
                  <a:pt x="0" y="0"/>
                </a:moveTo>
                <a:lnTo>
                  <a:pt x="762000" y="0"/>
                </a:lnTo>
                <a:moveTo>
                  <a:pt x="800100" y="0"/>
                </a:moveTo>
                <a:lnTo>
                  <a:pt x="1181100" y="0"/>
                </a:lnTo>
                <a:moveTo>
                  <a:pt x="1209675" y="0"/>
                </a:moveTo>
                <a:lnTo>
                  <a:pt x="1971675" y="0"/>
                </a:lnTo>
                <a:moveTo>
                  <a:pt x="2009775" y="0"/>
                </a:moveTo>
                <a:lnTo>
                  <a:pt x="2390775" y="0"/>
                </a:lnTo>
                <a:moveTo>
                  <a:pt x="2419350" y="0"/>
                </a:moveTo>
                <a:lnTo>
                  <a:pt x="3181350" y="0"/>
                </a:lnTo>
                <a:moveTo>
                  <a:pt x="3219450" y="0"/>
                </a:moveTo>
                <a:lnTo>
                  <a:pt x="3505200" y="0"/>
                </a:lnTo>
                <a:lnTo>
                  <a:pt x="3505200" y="95250"/>
                </a:lnTo>
                <a:moveTo>
                  <a:pt x="3505200" y="123825"/>
                </a:moveTo>
                <a:lnTo>
                  <a:pt x="3505200" y="885825"/>
                </a:lnTo>
                <a:moveTo>
                  <a:pt x="3505200" y="923925"/>
                </a:moveTo>
                <a:lnTo>
                  <a:pt x="3505200" y="1304925"/>
                </a:lnTo>
                <a:moveTo>
                  <a:pt x="3505200" y="1333500"/>
                </a:moveTo>
                <a:lnTo>
                  <a:pt x="3505200" y="2095500"/>
                </a:lnTo>
                <a:moveTo>
                  <a:pt x="3505200" y="2133600"/>
                </a:moveTo>
                <a:lnTo>
                  <a:pt x="3505200" y="2514600"/>
                </a:lnTo>
                <a:moveTo>
                  <a:pt x="3505200" y="2543175"/>
                </a:moveTo>
                <a:lnTo>
                  <a:pt x="3505200" y="2857500"/>
                </a:lnTo>
                <a:lnTo>
                  <a:pt x="3057525" y="2857500"/>
                </a:lnTo>
                <a:moveTo>
                  <a:pt x="3019425" y="2857500"/>
                </a:moveTo>
                <a:lnTo>
                  <a:pt x="2638425" y="2857500"/>
                </a:lnTo>
                <a:moveTo>
                  <a:pt x="2609850" y="2857500"/>
                </a:moveTo>
                <a:lnTo>
                  <a:pt x="1847850" y="2857500"/>
                </a:lnTo>
                <a:moveTo>
                  <a:pt x="1809750" y="2857500"/>
                </a:moveTo>
                <a:lnTo>
                  <a:pt x="1428750" y="2857500"/>
                </a:lnTo>
                <a:moveTo>
                  <a:pt x="1400175" y="2857500"/>
                </a:moveTo>
                <a:lnTo>
                  <a:pt x="638175" y="2857500"/>
                </a:lnTo>
                <a:moveTo>
                  <a:pt x="600075" y="2857500"/>
                </a:moveTo>
                <a:lnTo>
                  <a:pt x="219075" y="2857500"/>
                </a:lnTo>
                <a:moveTo>
                  <a:pt x="190500" y="2857500"/>
                </a:moveTo>
                <a:lnTo>
                  <a:pt x="0" y="2857500"/>
                </a:lnTo>
                <a:lnTo>
                  <a:pt x="0" y="2286000"/>
                </a:lnTo>
                <a:moveTo>
                  <a:pt x="0" y="2247900"/>
                </a:moveTo>
                <a:lnTo>
                  <a:pt x="0" y="1866900"/>
                </a:lnTo>
                <a:moveTo>
                  <a:pt x="0" y="1838325"/>
                </a:moveTo>
                <a:lnTo>
                  <a:pt x="0" y="1076325"/>
                </a:lnTo>
                <a:moveTo>
                  <a:pt x="0" y="1038225"/>
                </a:moveTo>
                <a:lnTo>
                  <a:pt x="0" y="657225"/>
                </a:lnTo>
                <a:moveTo>
                  <a:pt x="0" y="628650"/>
                </a:moveTo>
                <a:lnTo>
                  <a:pt x="0" y="0"/>
                </a:lnTo>
              </a:path>
            </a:pathLst>
          </a:custGeom>
          <a:noFill/>
          <a:ln w="19050">
            <a:solidFill>
              <a:srgbClr val="A9BCAF"/>
            </a:solidFill>
            <a:prstDash val="solid"/>
          </a:ln>
        </p:spPr>
      </p:sp>
      <p:sp>
        <p:nvSpPr>
          <p:cNvPr id="16" name="Text 14"/>
          <p:cNvSpPr/>
          <p:nvPr/>
        </p:nvSpPr>
        <p:spPr>
          <a:xfrm>
            <a:off x="876300" y="2183140"/>
            <a:ext cx="11315700" cy="731520"/>
          </a:xfrm>
          <a:prstGeom prst="rect">
            <a:avLst/>
          </a:prstGeom>
          <a:noFill/>
          <a:ln/>
        </p:spPr>
        <p:txBody>
          <a:bodyPr wrap="none" lIns="0" tIns="0" rIns="0" bIns="0" rtlCol="0" anchor="t"/>
          <a:lstStyle/>
          <a:p>
            <a:pPr algn="l" indent="0" marL="0">
              <a:buNone/>
            </a:pPr>
            <a:r>
              <a:rPr lang="en-US" sz="4800" dirty="0">
                <a:solidFill>
                  <a:srgbClr val="EFF3EC"/>
                </a:solidFill>
                <a:latin typeface="Times New Roman" pitchFamily="34" charset="0"/>
                <a:ea typeface="SimSun" pitchFamily="34" charset="-122"/>
                <a:cs typeface="Times New Roman" pitchFamily="34" charset="-120"/>
              </a:rPr>
              <a:t>1</a:t>
            </a:r>
            <a:endParaRPr lang="en-US" sz="4800" dirty="0">
              <a:latin typeface="Times New Roman" pitchFamily="34" charset="0"/>
              <a:ea typeface="SimSun" pitchFamily="34" charset="-122"/>
              <a:cs typeface="Times New Roman" pitchFamily="34" charset="-120"/>
            </a:endParaRPr>
          </a:p>
        </p:txBody>
      </p:sp>
      <p:sp>
        <p:nvSpPr>
          <p:cNvPr id="17" name="Shape 15"/>
          <p:cNvSpPr/>
          <p:nvPr/>
        </p:nvSpPr>
        <p:spPr>
          <a:xfrm>
            <a:off x="3638550" y="2386013"/>
            <a:ext cx="10716" cy="200025"/>
          </a:xfrm>
          <a:custGeom>
            <a:avLst/>
            <a:gdLst/>
            <a:ahLst/>
            <a:cxnLst/>
            <a:rect l="l" t="t" r="r" b="b"/>
            <a:pathLst>
              <a:path w="10716" h="200025">
                <a:moveTo>
                  <a:pt x="0" y="0"/>
                </a:moveTo>
                <a:lnTo>
                  <a:pt x="0" y="200025"/>
                </a:lnTo>
              </a:path>
            </a:pathLst>
          </a:custGeom>
          <a:noFill/>
          <a:ln w="22860">
            <a:solidFill>
              <a:srgbClr val="A9BCAF"/>
            </a:solidFill>
            <a:prstDash val="solid"/>
          </a:ln>
        </p:spPr>
      </p:sp>
      <p:sp>
        <p:nvSpPr>
          <p:cNvPr id="18" name="Shape 16"/>
          <p:cNvSpPr/>
          <p:nvPr/>
        </p:nvSpPr>
        <p:spPr>
          <a:xfrm>
            <a:off x="3495675" y="2328863"/>
            <a:ext cx="285750" cy="257175"/>
          </a:xfrm>
          <a:custGeom>
            <a:avLst/>
            <a:gdLst/>
            <a:ahLst/>
            <a:cxnLst/>
            <a:rect l="l" t="t" r="r" b="b"/>
            <a:pathLst>
              <a:path w="285750" h="257175">
                <a:moveTo>
                  <a:pt x="14288" y="214313"/>
                </a:moveTo>
                <a:arcTo hR="14288" wR="14288" stAng="5400000" swAng="5400000"/>
                <a:lnTo>
                  <a:pt x="0" y="14288"/>
                </a:lnTo>
                <a:arcTo hR="14288" wR="14288" stAng="10800000" swAng="5400000"/>
                <a:lnTo>
                  <a:pt x="85725" y="0"/>
                </a:lnTo>
                <a:arcTo hR="57150" wR="57150" stAng="16200000" swAng="5400000"/>
                <a:arcTo hR="57150" wR="57150" stAng="10800000" swAng="5400000"/>
                <a:lnTo>
                  <a:pt x="271463" y="0"/>
                </a:lnTo>
                <a:arcTo hR="14288" wR="14288" stAng="16200000" swAng="5400000"/>
                <a:lnTo>
                  <a:pt x="285750" y="200025"/>
                </a:lnTo>
                <a:arcTo hR="14288" wR="14288" stAng="0" swAng="5400000"/>
                <a:lnTo>
                  <a:pt x="185738" y="214313"/>
                </a:lnTo>
                <a:arcTo hR="42863" wR="42863" stAng="16200000" swAng="-5400000"/>
                <a:arcTo hR="42863" wR="42863" stAng="0" swAng="-5400000"/>
                <a:close/>
              </a:path>
            </a:pathLst>
          </a:custGeom>
          <a:noFill/>
          <a:ln w="22860">
            <a:solidFill>
              <a:srgbClr val="A9BCAF"/>
            </a:solidFill>
            <a:prstDash val="solid"/>
          </a:ln>
        </p:spPr>
      </p:sp>
      <p:sp>
        <p:nvSpPr>
          <p:cNvPr id="19" name="Text 17"/>
          <p:cNvSpPr/>
          <p:nvPr/>
        </p:nvSpPr>
        <p:spPr>
          <a:xfrm>
            <a:off x="876300" y="3163913"/>
            <a:ext cx="113157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Understand</a:t>
            </a:r>
            <a:endParaRPr lang="en-US" sz="2550" dirty="0">
              <a:latin typeface="Times New Roman" pitchFamily="34" charset="0"/>
              <a:ea typeface="SimSun" pitchFamily="34" charset="-122"/>
              <a:cs typeface="Times New Roman" pitchFamily="34" charset="-120"/>
            </a:endParaRPr>
          </a:p>
        </p:txBody>
      </p:sp>
      <p:sp>
        <p:nvSpPr>
          <p:cNvPr id="20" name="Text 18"/>
          <p:cNvSpPr/>
          <p:nvPr/>
        </p:nvSpPr>
        <p:spPr>
          <a:xfrm>
            <a:off x="876300" y="3777685"/>
            <a:ext cx="113157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Why tax withheld every month is</a:t>
            </a:r>
            <a:endParaRPr lang="en-US" sz="12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876300" y="4044385"/>
            <a:ext cx="113157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worked out again at year end</a:t>
            </a:r>
            <a:endParaRPr lang="en-US" sz="120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4343400" y="2000250"/>
            <a:ext cx="3505200" cy="2857500"/>
          </a:xfrm>
          <a:custGeom>
            <a:avLst/>
            <a:gdLst/>
            <a:ahLst/>
            <a:cxnLst/>
            <a:rect l="l" t="t" r="r" b="b"/>
            <a:pathLst>
              <a:path w="3505200" h="2857500">
                <a:moveTo>
                  <a:pt x="0" y="0"/>
                </a:moveTo>
                <a:lnTo>
                  <a:pt x="762000" y="0"/>
                </a:lnTo>
                <a:moveTo>
                  <a:pt x="800100" y="0"/>
                </a:moveTo>
                <a:lnTo>
                  <a:pt x="1181100" y="0"/>
                </a:lnTo>
                <a:moveTo>
                  <a:pt x="1209675" y="0"/>
                </a:moveTo>
                <a:lnTo>
                  <a:pt x="1971675" y="0"/>
                </a:lnTo>
                <a:moveTo>
                  <a:pt x="2009775" y="0"/>
                </a:moveTo>
                <a:lnTo>
                  <a:pt x="2390775" y="0"/>
                </a:lnTo>
                <a:moveTo>
                  <a:pt x="2419350" y="0"/>
                </a:moveTo>
                <a:lnTo>
                  <a:pt x="3181350" y="0"/>
                </a:lnTo>
                <a:moveTo>
                  <a:pt x="3219450" y="0"/>
                </a:moveTo>
                <a:lnTo>
                  <a:pt x="3505200" y="0"/>
                </a:lnTo>
                <a:lnTo>
                  <a:pt x="3505200" y="95250"/>
                </a:lnTo>
                <a:moveTo>
                  <a:pt x="3505200" y="123825"/>
                </a:moveTo>
                <a:lnTo>
                  <a:pt x="3505200" y="885825"/>
                </a:lnTo>
                <a:moveTo>
                  <a:pt x="3505200" y="923925"/>
                </a:moveTo>
                <a:lnTo>
                  <a:pt x="3505200" y="1304925"/>
                </a:lnTo>
                <a:moveTo>
                  <a:pt x="3505200" y="1333500"/>
                </a:moveTo>
                <a:lnTo>
                  <a:pt x="3505200" y="2095500"/>
                </a:lnTo>
                <a:moveTo>
                  <a:pt x="3505200" y="2133600"/>
                </a:moveTo>
                <a:lnTo>
                  <a:pt x="3505200" y="2514600"/>
                </a:lnTo>
                <a:moveTo>
                  <a:pt x="3505200" y="2543175"/>
                </a:moveTo>
                <a:lnTo>
                  <a:pt x="3505200" y="2857500"/>
                </a:lnTo>
                <a:lnTo>
                  <a:pt x="3057525" y="2857500"/>
                </a:lnTo>
                <a:moveTo>
                  <a:pt x="3019425" y="2857500"/>
                </a:moveTo>
                <a:lnTo>
                  <a:pt x="2638425" y="2857500"/>
                </a:lnTo>
                <a:moveTo>
                  <a:pt x="2609850" y="2857500"/>
                </a:moveTo>
                <a:lnTo>
                  <a:pt x="1847850" y="2857500"/>
                </a:lnTo>
                <a:moveTo>
                  <a:pt x="1809750" y="2857500"/>
                </a:moveTo>
                <a:lnTo>
                  <a:pt x="1428750" y="2857500"/>
                </a:lnTo>
                <a:moveTo>
                  <a:pt x="1400175" y="2857500"/>
                </a:moveTo>
                <a:lnTo>
                  <a:pt x="638175" y="2857500"/>
                </a:lnTo>
                <a:moveTo>
                  <a:pt x="600075" y="2857500"/>
                </a:moveTo>
                <a:lnTo>
                  <a:pt x="219075" y="2857500"/>
                </a:lnTo>
                <a:moveTo>
                  <a:pt x="190500" y="2857500"/>
                </a:moveTo>
                <a:lnTo>
                  <a:pt x="0" y="2857500"/>
                </a:lnTo>
                <a:lnTo>
                  <a:pt x="0" y="2286000"/>
                </a:lnTo>
                <a:moveTo>
                  <a:pt x="0" y="2247900"/>
                </a:moveTo>
                <a:lnTo>
                  <a:pt x="0" y="1866900"/>
                </a:lnTo>
                <a:moveTo>
                  <a:pt x="0" y="1838325"/>
                </a:moveTo>
                <a:lnTo>
                  <a:pt x="0" y="1076325"/>
                </a:lnTo>
                <a:moveTo>
                  <a:pt x="0" y="1038225"/>
                </a:moveTo>
                <a:lnTo>
                  <a:pt x="0" y="657225"/>
                </a:lnTo>
                <a:moveTo>
                  <a:pt x="0" y="628650"/>
                </a:moveTo>
                <a:lnTo>
                  <a:pt x="0" y="0"/>
                </a:lnTo>
              </a:path>
            </a:pathLst>
          </a:custGeom>
          <a:noFill/>
          <a:ln w="19050">
            <a:solidFill>
              <a:srgbClr val="A9BCAF"/>
            </a:solidFill>
            <a:prstDash val="solid"/>
          </a:ln>
        </p:spPr>
      </p:sp>
      <p:sp>
        <p:nvSpPr>
          <p:cNvPr id="23" name="Text 21"/>
          <p:cNvSpPr/>
          <p:nvPr/>
        </p:nvSpPr>
        <p:spPr>
          <a:xfrm>
            <a:off x="4610100" y="2183140"/>
            <a:ext cx="7581900" cy="731520"/>
          </a:xfrm>
          <a:prstGeom prst="rect">
            <a:avLst/>
          </a:prstGeom>
          <a:noFill/>
          <a:ln/>
        </p:spPr>
        <p:txBody>
          <a:bodyPr wrap="none" lIns="0" tIns="0" rIns="0" bIns="0" rtlCol="0" anchor="t"/>
          <a:lstStyle/>
          <a:p>
            <a:pPr algn="l" indent="0" marL="0">
              <a:buNone/>
            </a:pPr>
            <a:r>
              <a:rPr lang="en-US" sz="4800" dirty="0">
                <a:solidFill>
                  <a:srgbClr val="E9C46A"/>
                </a:solidFill>
                <a:latin typeface="Times New Roman" pitchFamily="34" charset="0"/>
                <a:ea typeface="SimSun" pitchFamily="34" charset="-122"/>
                <a:cs typeface="Times New Roman" pitchFamily="34" charset="-120"/>
              </a:rPr>
              <a:t>2</a:t>
            </a:r>
            <a:endParaRPr lang="en-US" sz="4800" dirty="0">
              <a:latin typeface="Times New Roman" pitchFamily="34" charset="0"/>
              <a:ea typeface="SimSun" pitchFamily="34" charset="-122"/>
              <a:cs typeface="Times New Roman" pitchFamily="34" charset="-120"/>
            </a:endParaRPr>
          </a:p>
        </p:txBody>
      </p:sp>
      <p:sp>
        <p:nvSpPr>
          <p:cNvPr id="24" name="Shape 22"/>
          <p:cNvSpPr/>
          <p:nvPr/>
        </p:nvSpPr>
        <p:spPr>
          <a:xfrm>
            <a:off x="7258050" y="2314575"/>
            <a:ext cx="228600" cy="285750"/>
          </a:xfrm>
          <a:prstGeom prst="roundRect">
            <a:avLst>
              <a:gd name="adj" fmla="val 12500"/>
            </a:avLst>
          </a:prstGeom>
          <a:noFill/>
          <a:ln w="22860">
            <a:solidFill>
              <a:srgbClr val="A9BCAF"/>
            </a:solidFill>
            <a:prstDash val="solid"/>
          </a:ln>
        </p:spPr>
      </p:sp>
      <p:sp>
        <p:nvSpPr>
          <p:cNvPr id="25" name="Shape 23"/>
          <p:cNvSpPr/>
          <p:nvPr/>
        </p:nvSpPr>
        <p:spPr>
          <a:xfrm>
            <a:off x="7315200" y="2371725"/>
            <a:ext cx="114300" cy="0"/>
          </a:xfrm>
          <a:prstGeom prst="line">
            <a:avLst/>
          </a:prstGeom>
          <a:noFill/>
          <a:ln w="22860">
            <a:solidFill>
              <a:srgbClr val="A9BCAF"/>
            </a:solidFill>
            <a:prstDash val="solid"/>
          </a:ln>
        </p:spPr>
      </p:sp>
      <p:sp>
        <p:nvSpPr>
          <p:cNvPr id="26" name="Shape 24"/>
          <p:cNvSpPr/>
          <p:nvPr/>
        </p:nvSpPr>
        <p:spPr>
          <a:xfrm>
            <a:off x="7429500" y="2486025"/>
            <a:ext cx="0" cy="57150"/>
          </a:xfrm>
          <a:prstGeom prst="line">
            <a:avLst/>
          </a:prstGeom>
          <a:noFill/>
          <a:ln w="22860">
            <a:solidFill>
              <a:srgbClr val="A9BCAF"/>
            </a:solidFill>
            <a:prstDash val="solid"/>
          </a:ln>
        </p:spPr>
      </p:sp>
      <p:sp>
        <p:nvSpPr>
          <p:cNvPr id="27" name="Shape 25"/>
          <p:cNvSpPr/>
          <p:nvPr/>
        </p:nvSpPr>
        <p:spPr>
          <a:xfrm>
            <a:off x="7429500" y="24288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28" name="Shape 26"/>
          <p:cNvSpPr/>
          <p:nvPr/>
        </p:nvSpPr>
        <p:spPr>
          <a:xfrm>
            <a:off x="7372350" y="24288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29" name="Shape 27"/>
          <p:cNvSpPr/>
          <p:nvPr/>
        </p:nvSpPr>
        <p:spPr>
          <a:xfrm>
            <a:off x="7315200" y="24288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0" name="Shape 28"/>
          <p:cNvSpPr/>
          <p:nvPr/>
        </p:nvSpPr>
        <p:spPr>
          <a:xfrm>
            <a:off x="7372350" y="248602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1" name="Shape 29"/>
          <p:cNvSpPr/>
          <p:nvPr/>
        </p:nvSpPr>
        <p:spPr>
          <a:xfrm>
            <a:off x="7315200" y="248602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2" name="Shape 30"/>
          <p:cNvSpPr/>
          <p:nvPr/>
        </p:nvSpPr>
        <p:spPr>
          <a:xfrm>
            <a:off x="7372350" y="25431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3" name="Shape 31"/>
          <p:cNvSpPr/>
          <p:nvPr/>
        </p:nvSpPr>
        <p:spPr>
          <a:xfrm>
            <a:off x="7315200" y="25431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34" name="Text 32"/>
          <p:cNvSpPr/>
          <p:nvPr/>
        </p:nvSpPr>
        <p:spPr>
          <a:xfrm>
            <a:off x="4610100" y="3163913"/>
            <a:ext cx="75819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Work it out</a:t>
            </a:r>
            <a:endParaRPr lang="en-US" sz="2550" dirty="0">
              <a:latin typeface="Times New Roman" pitchFamily="34" charset="0"/>
              <a:ea typeface="SimSun" pitchFamily="34" charset="-122"/>
              <a:cs typeface="Times New Roman" pitchFamily="34" charset="-120"/>
            </a:endParaRPr>
          </a:p>
        </p:txBody>
      </p:sp>
      <p:sp>
        <p:nvSpPr>
          <p:cNvPr id="35" name="Shape 33"/>
          <p:cNvSpPr/>
          <p:nvPr/>
        </p:nvSpPr>
        <p:spPr>
          <a:xfrm>
            <a:off x="4610100" y="3629025"/>
            <a:ext cx="1569375" cy="38100"/>
          </a:xfrm>
          <a:custGeom>
            <a:avLst/>
            <a:gdLst/>
            <a:ahLst/>
            <a:cxnLst/>
            <a:rect l="l" t="t" r="r" b="b"/>
            <a:pathLst>
              <a:path w="1569375" h="38100">
                <a:moveTo>
                  <a:pt x="0" y="38100"/>
                </a:moveTo>
                <a:quadBezTo>
                  <a:pt x="784688" y="0"/>
                  <a:pt x="1569375" y="28575"/>
                </a:quadBezTo>
              </a:path>
            </a:pathLst>
          </a:custGeom>
          <a:noFill/>
          <a:ln w="38100">
            <a:solidFill>
              <a:srgbClr val="E9C46A">
                <a:alpha val="95000"/>
              </a:srgbClr>
            </a:solidFill>
            <a:prstDash val="solid"/>
          </a:ln>
        </p:spPr>
      </p:sp>
      <p:sp>
        <p:nvSpPr>
          <p:cNvPr id="36" name="Shape 34"/>
          <p:cNvSpPr/>
          <p:nvPr/>
        </p:nvSpPr>
        <p:spPr>
          <a:xfrm>
            <a:off x="4667250" y="3678555"/>
            <a:ext cx="1474470" cy="17145"/>
          </a:xfrm>
          <a:custGeom>
            <a:avLst/>
            <a:gdLst/>
            <a:ahLst/>
            <a:cxnLst/>
            <a:rect l="l" t="t" r="r" b="b"/>
            <a:pathLst>
              <a:path w="1474470" h="17145">
                <a:moveTo>
                  <a:pt x="0" y="17145"/>
                </a:moveTo>
                <a:lnTo>
                  <a:pt x="60960" y="15240"/>
                </a:lnTo>
                <a:lnTo>
                  <a:pt x="120967" y="12383"/>
                </a:lnTo>
                <a:lnTo>
                  <a:pt x="133350" y="12383"/>
                </a:lnTo>
                <a:moveTo>
                  <a:pt x="190500" y="10478"/>
                </a:moveTo>
                <a:lnTo>
                  <a:pt x="242888" y="8573"/>
                </a:lnTo>
                <a:lnTo>
                  <a:pt x="303847" y="7620"/>
                </a:lnTo>
                <a:lnTo>
                  <a:pt x="364807" y="5715"/>
                </a:lnTo>
                <a:lnTo>
                  <a:pt x="425768" y="4763"/>
                </a:lnTo>
                <a:lnTo>
                  <a:pt x="476250" y="3810"/>
                </a:lnTo>
                <a:moveTo>
                  <a:pt x="523875" y="2858"/>
                </a:moveTo>
                <a:lnTo>
                  <a:pt x="548640" y="2858"/>
                </a:lnTo>
                <a:lnTo>
                  <a:pt x="609600" y="1905"/>
                </a:lnTo>
                <a:lnTo>
                  <a:pt x="657225" y="953"/>
                </a:lnTo>
                <a:moveTo>
                  <a:pt x="714375" y="953"/>
                </a:moveTo>
                <a:lnTo>
                  <a:pt x="732472" y="953"/>
                </a:lnTo>
                <a:lnTo>
                  <a:pt x="793432" y="0"/>
                </a:lnTo>
                <a:lnTo>
                  <a:pt x="855345" y="0"/>
                </a:lnTo>
                <a:lnTo>
                  <a:pt x="917257" y="0"/>
                </a:lnTo>
                <a:lnTo>
                  <a:pt x="978218" y="0"/>
                </a:lnTo>
                <a:lnTo>
                  <a:pt x="1000125" y="0"/>
                </a:lnTo>
                <a:moveTo>
                  <a:pt x="1047750" y="953"/>
                </a:moveTo>
                <a:lnTo>
                  <a:pt x="1102043" y="953"/>
                </a:lnTo>
                <a:lnTo>
                  <a:pt x="1163955" y="1905"/>
                </a:lnTo>
                <a:lnTo>
                  <a:pt x="1181100" y="1905"/>
                </a:lnTo>
                <a:moveTo>
                  <a:pt x="1238250" y="2858"/>
                </a:moveTo>
                <a:lnTo>
                  <a:pt x="1287780" y="3810"/>
                </a:lnTo>
                <a:lnTo>
                  <a:pt x="1349693" y="4763"/>
                </a:lnTo>
                <a:lnTo>
                  <a:pt x="1411605" y="5715"/>
                </a:lnTo>
                <a:lnTo>
                  <a:pt x="1474470" y="7620"/>
                </a:lnTo>
              </a:path>
            </a:pathLst>
          </a:custGeom>
          <a:noFill/>
          <a:ln w="19050">
            <a:solidFill>
              <a:srgbClr val="E9C46A">
                <a:alpha val="50000"/>
              </a:srgbClr>
            </a:solidFill>
            <a:prstDash val="solid"/>
          </a:ln>
        </p:spPr>
      </p:sp>
      <p:sp>
        <p:nvSpPr>
          <p:cNvPr id="37" name="Text 35"/>
          <p:cNvSpPr/>
          <p:nvPr/>
        </p:nvSpPr>
        <p:spPr>
          <a:xfrm>
            <a:off x="4610100" y="3777685"/>
            <a:ext cx="75819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One worked example, from a year</a:t>
            </a:r>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s</a:t>
            </a:r>
            <a:endParaRPr lang="en-US" sz="1200" dirty="0">
              <a:latin typeface="Microsoft YaHei UI" pitchFamily="34" charset="0"/>
              <a:ea typeface="Microsoft YaHei" pitchFamily="34" charset="-122"/>
              <a:cs typeface="Microsoft YaHei UI" pitchFamily="34" charset="-120"/>
            </a:endParaRPr>
          </a:p>
        </p:txBody>
      </p:sp>
      <p:sp>
        <p:nvSpPr>
          <p:cNvPr id="38" name="Text 36"/>
          <p:cNvSpPr/>
          <p:nvPr/>
        </p:nvSpPr>
        <p:spPr>
          <a:xfrm>
            <a:off x="4610100" y="4044385"/>
            <a:ext cx="75819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income to the refund</a:t>
            </a:r>
            <a:endParaRPr lang="en-US" sz="1200" dirty="0">
              <a:latin typeface="Microsoft YaHei UI" pitchFamily="34" charset="0"/>
              <a:ea typeface="Microsoft YaHei" pitchFamily="34" charset="-122"/>
              <a:cs typeface="Microsoft YaHei UI" pitchFamily="34" charset="-120"/>
            </a:endParaRPr>
          </a:p>
        </p:txBody>
      </p:sp>
      <p:sp>
        <p:nvSpPr>
          <p:cNvPr id="39" name="Shape 37"/>
          <p:cNvSpPr/>
          <p:nvPr/>
        </p:nvSpPr>
        <p:spPr>
          <a:xfrm>
            <a:off x="8077200" y="2000250"/>
            <a:ext cx="3505200" cy="2857500"/>
          </a:xfrm>
          <a:custGeom>
            <a:avLst/>
            <a:gdLst/>
            <a:ahLst/>
            <a:cxnLst/>
            <a:rect l="l" t="t" r="r" b="b"/>
            <a:pathLst>
              <a:path w="3505200" h="2857500">
                <a:moveTo>
                  <a:pt x="0" y="0"/>
                </a:moveTo>
                <a:lnTo>
                  <a:pt x="762000" y="0"/>
                </a:lnTo>
                <a:moveTo>
                  <a:pt x="800100" y="0"/>
                </a:moveTo>
                <a:lnTo>
                  <a:pt x="1181100" y="0"/>
                </a:lnTo>
                <a:moveTo>
                  <a:pt x="1209675" y="0"/>
                </a:moveTo>
                <a:lnTo>
                  <a:pt x="1971675" y="0"/>
                </a:lnTo>
                <a:moveTo>
                  <a:pt x="2009775" y="0"/>
                </a:moveTo>
                <a:lnTo>
                  <a:pt x="2390775" y="0"/>
                </a:lnTo>
                <a:moveTo>
                  <a:pt x="2419350" y="0"/>
                </a:moveTo>
                <a:lnTo>
                  <a:pt x="3181350" y="0"/>
                </a:lnTo>
                <a:moveTo>
                  <a:pt x="3219450" y="0"/>
                </a:moveTo>
                <a:lnTo>
                  <a:pt x="3505200" y="0"/>
                </a:lnTo>
                <a:lnTo>
                  <a:pt x="3505200" y="95250"/>
                </a:lnTo>
                <a:moveTo>
                  <a:pt x="3505200" y="123825"/>
                </a:moveTo>
                <a:lnTo>
                  <a:pt x="3505200" y="885825"/>
                </a:lnTo>
                <a:moveTo>
                  <a:pt x="3505200" y="923925"/>
                </a:moveTo>
                <a:lnTo>
                  <a:pt x="3505200" y="1304925"/>
                </a:lnTo>
                <a:moveTo>
                  <a:pt x="3505200" y="1333500"/>
                </a:moveTo>
                <a:lnTo>
                  <a:pt x="3505200" y="2095500"/>
                </a:lnTo>
                <a:moveTo>
                  <a:pt x="3505200" y="2133600"/>
                </a:moveTo>
                <a:lnTo>
                  <a:pt x="3505200" y="2514600"/>
                </a:lnTo>
                <a:moveTo>
                  <a:pt x="3505200" y="2543175"/>
                </a:moveTo>
                <a:lnTo>
                  <a:pt x="3505200" y="2857500"/>
                </a:lnTo>
                <a:lnTo>
                  <a:pt x="3057525" y="2857500"/>
                </a:lnTo>
                <a:moveTo>
                  <a:pt x="3019425" y="2857500"/>
                </a:moveTo>
                <a:lnTo>
                  <a:pt x="2638425" y="2857500"/>
                </a:lnTo>
                <a:moveTo>
                  <a:pt x="2609850" y="2857500"/>
                </a:moveTo>
                <a:lnTo>
                  <a:pt x="1847850" y="2857500"/>
                </a:lnTo>
                <a:moveTo>
                  <a:pt x="1809750" y="2857500"/>
                </a:moveTo>
                <a:lnTo>
                  <a:pt x="1428750" y="2857500"/>
                </a:lnTo>
                <a:moveTo>
                  <a:pt x="1400175" y="2857500"/>
                </a:moveTo>
                <a:lnTo>
                  <a:pt x="638175" y="2857500"/>
                </a:lnTo>
                <a:moveTo>
                  <a:pt x="600075" y="2857500"/>
                </a:moveTo>
                <a:lnTo>
                  <a:pt x="219075" y="2857500"/>
                </a:lnTo>
                <a:moveTo>
                  <a:pt x="190500" y="2857500"/>
                </a:moveTo>
                <a:lnTo>
                  <a:pt x="0" y="2857500"/>
                </a:lnTo>
                <a:lnTo>
                  <a:pt x="0" y="2286000"/>
                </a:lnTo>
                <a:moveTo>
                  <a:pt x="0" y="2247900"/>
                </a:moveTo>
                <a:lnTo>
                  <a:pt x="0" y="1866900"/>
                </a:lnTo>
                <a:moveTo>
                  <a:pt x="0" y="1838325"/>
                </a:moveTo>
                <a:lnTo>
                  <a:pt x="0" y="1076325"/>
                </a:lnTo>
                <a:moveTo>
                  <a:pt x="0" y="1038225"/>
                </a:moveTo>
                <a:lnTo>
                  <a:pt x="0" y="657225"/>
                </a:lnTo>
                <a:moveTo>
                  <a:pt x="0" y="628650"/>
                </a:moveTo>
                <a:lnTo>
                  <a:pt x="0" y="0"/>
                </a:lnTo>
              </a:path>
            </a:pathLst>
          </a:custGeom>
          <a:noFill/>
          <a:ln w="19050">
            <a:solidFill>
              <a:srgbClr val="A9BCAF"/>
            </a:solidFill>
            <a:prstDash val="solid"/>
          </a:ln>
        </p:spPr>
      </p:sp>
      <p:sp>
        <p:nvSpPr>
          <p:cNvPr id="40" name="Text 38"/>
          <p:cNvSpPr/>
          <p:nvPr/>
        </p:nvSpPr>
        <p:spPr>
          <a:xfrm>
            <a:off x="8343900" y="2183140"/>
            <a:ext cx="3848100" cy="731520"/>
          </a:xfrm>
          <a:prstGeom prst="rect">
            <a:avLst/>
          </a:prstGeom>
          <a:noFill/>
          <a:ln/>
        </p:spPr>
        <p:txBody>
          <a:bodyPr wrap="none" lIns="0" tIns="0" rIns="0" bIns="0" rtlCol="0" anchor="t"/>
          <a:lstStyle/>
          <a:p>
            <a:pPr algn="l" indent="0" marL="0">
              <a:buNone/>
            </a:pPr>
            <a:r>
              <a:rPr lang="en-US" sz="4800" dirty="0">
                <a:solidFill>
                  <a:srgbClr val="EFF3EC"/>
                </a:solidFill>
                <a:latin typeface="Times New Roman" pitchFamily="34" charset="0"/>
                <a:ea typeface="SimSun" pitchFamily="34" charset="-122"/>
                <a:cs typeface="Times New Roman" pitchFamily="34" charset="-120"/>
              </a:rPr>
              <a:t>3</a:t>
            </a:r>
            <a:endParaRPr lang="en-US" sz="4800" dirty="0">
              <a:latin typeface="Times New Roman" pitchFamily="34" charset="0"/>
              <a:ea typeface="SimSun" pitchFamily="34" charset="-122"/>
              <a:cs typeface="Times New Roman" pitchFamily="34" charset="-120"/>
            </a:endParaRPr>
          </a:p>
        </p:txBody>
      </p:sp>
      <p:sp>
        <p:nvSpPr>
          <p:cNvPr id="41" name="Shape 39"/>
          <p:cNvSpPr/>
          <p:nvPr/>
        </p:nvSpPr>
        <p:spPr>
          <a:xfrm>
            <a:off x="11006138" y="2314575"/>
            <a:ext cx="200025" cy="285750"/>
          </a:xfrm>
          <a:prstGeom prst="roundRect">
            <a:avLst>
              <a:gd name="adj" fmla="val 14286"/>
            </a:avLst>
          </a:prstGeom>
          <a:noFill/>
          <a:ln w="22860">
            <a:solidFill>
              <a:srgbClr val="A9BCAF"/>
            </a:solidFill>
            <a:prstDash val="solid"/>
          </a:ln>
        </p:spPr>
      </p:sp>
      <p:sp>
        <p:nvSpPr>
          <p:cNvPr id="42" name="Shape 40"/>
          <p:cNvSpPr/>
          <p:nvPr/>
        </p:nvSpPr>
        <p:spPr>
          <a:xfrm>
            <a:off x="11106150" y="2543175"/>
            <a:ext cx="10716" cy="10716"/>
          </a:xfrm>
          <a:custGeom>
            <a:avLst/>
            <a:gdLst/>
            <a:ahLst/>
            <a:cxnLst/>
            <a:rect l="l" t="t" r="r" b="b"/>
            <a:pathLst>
              <a:path w="10716" h="10716">
                <a:moveTo>
                  <a:pt x="0" y="0"/>
                </a:moveTo>
                <a:lnTo>
                  <a:pt x="143" y="0"/>
                </a:lnTo>
              </a:path>
            </a:pathLst>
          </a:custGeom>
          <a:noFill/>
          <a:ln w="22860">
            <a:solidFill>
              <a:srgbClr val="A9BCAF"/>
            </a:solidFill>
            <a:prstDash val="solid"/>
          </a:ln>
        </p:spPr>
      </p:sp>
      <p:sp>
        <p:nvSpPr>
          <p:cNvPr id="43" name="Text 41"/>
          <p:cNvSpPr/>
          <p:nvPr/>
        </p:nvSpPr>
        <p:spPr>
          <a:xfrm>
            <a:off x="8343900" y="3163913"/>
            <a:ext cx="38481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File it</a:t>
            </a:r>
            <a:endParaRPr lang="en-US" sz="2550" dirty="0">
              <a:latin typeface="Times New Roman" pitchFamily="34" charset="0"/>
              <a:ea typeface="SimSun" pitchFamily="34" charset="-122"/>
              <a:cs typeface="Times New Roman" pitchFamily="34" charset="-120"/>
            </a:endParaRPr>
          </a:p>
        </p:txBody>
      </p:sp>
      <p:sp>
        <p:nvSpPr>
          <p:cNvPr id="44" name="Text 42"/>
          <p:cNvSpPr/>
          <p:nvPr/>
        </p:nvSpPr>
        <p:spPr>
          <a:xfrm>
            <a:off x="8343900" y="3777685"/>
            <a:ext cx="38481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Whether you need to, and when and</a:t>
            </a:r>
            <a:endParaRPr lang="en-US" sz="12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8343900" y="4044385"/>
            <a:ext cx="38481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where to do it</a:t>
            </a:r>
            <a:endParaRPr lang="en-US" sz="1200" dirty="0">
              <a:latin typeface="Microsoft YaHei UI" pitchFamily="34" charset="0"/>
              <a:ea typeface="Microsoft YaHei" pitchFamily="34" charset="-122"/>
              <a:cs typeface="Microsoft YaHei UI" pitchFamily="34" charset="-120"/>
            </a:endParaRPr>
          </a:p>
        </p:txBody>
      </p:sp>
      <p:sp>
        <p:nvSpPr>
          <p:cNvPr id="46" name="Text 44"/>
          <p:cNvSpPr/>
          <p:nvPr/>
        </p:nvSpPr>
        <p:spPr>
          <a:xfrm>
            <a:off x="609600" y="5367998"/>
            <a:ext cx="1158240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UI" pitchFamily="34" charset="0"/>
                <a:ea typeface="Microsoft YaHei" pitchFamily="34" charset="-122"/>
                <a:cs typeface="Microsoft YaHei UI" pitchFamily="34" charset="-120"/>
              </a:rPr>
              <a:t>The people and figures in the examples are made up. Every rule cites its source at the foot of the page</a:t>
            </a:r>
            <a:endParaRPr lang="en-US" sz="11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2"/>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3</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1</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d</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s</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d</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Withheld in pieces, so the year needs a recount</a:t>
            </a:r>
            <a:endParaRPr lang="en-US" sz="2550" dirty="0">
              <a:latin typeface="Times New Roman" pitchFamily="34" charset="0"/>
              <a:ea typeface="SimSun" pitchFamily="34" charset="-122"/>
              <a:cs typeface="Times New Roman" pitchFamily="34" charset="-120"/>
            </a:endParaRPr>
          </a:p>
        </p:txBody>
      </p:sp>
      <p:pic>
        <p:nvPicPr>
          <p:cNvPr id="15" name="Image 0" descr="preencoded.png">    </p:cNvPr>
          <p:cNvPicPr>
            <a:picLocks noChangeAspect="1"/>
          </p:cNvPicPr>
          <p:nvPr/>
        </p:nvPicPr>
        <p:blipFill>
          <a:blip r:embed="rId1"/>
          <a:srcRect l="12500" r="12500" t="0" b="0"/>
          <a:stretch/>
        </p:blipFill>
        <p:spPr>
          <a:xfrm>
            <a:off x="609600" y="1714500"/>
            <a:ext cx="3810000" cy="2857500"/>
          </a:xfrm>
          <a:prstGeom prst="rect">
            <a:avLst/>
          </a:prstGeom>
        </p:spPr>
      </p:pic>
      <p:sp>
        <p:nvSpPr>
          <p:cNvPr id="16" name="Text 13"/>
          <p:cNvSpPr/>
          <p:nvPr/>
        </p:nvSpPr>
        <p:spPr>
          <a:xfrm>
            <a:off x="609600" y="4670865"/>
            <a:ext cx="11582400" cy="114300"/>
          </a:xfrm>
          <a:prstGeom prst="rect">
            <a:avLst/>
          </a:prstGeom>
          <a:noFill/>
          <a:ln/>
        </p:spPr>
        <p:txBody>
          <a:bodyPr wrap="none" lIns="0" tIns="0" rIns="0" bIns="0" rtlCol="0" anchor="t"/>
          <a:lstStyle/>
          <a:p>
            <a:pPr algn="l" indent="0" marL="0">
              <a:buNone/>
            </a:pPr>
            <a:r>
              <a:rPr lang="en-US" sz="750" dirty="0">
                <a:solidFill>
                  <a:srgbClr val="829388"/>
                </a:solidFill>
                <a:latin typeface="Microsoft YaHei UI" pitchFamily="34" charset="0"/>
                <a:ea typeface="Microsoft YaHei" pitchFamily="34" charset="-122"/>
                <a:cs typeface="Microsoft YaHei UI" pitchFamily="34" charset="-120"/>
              </a:rPr>
              <a:t>Illustration (AI-generated)</a:t>
            </a:r>
            <a:endParaRPr lang="en-US" sz="750" dirty="0">
              <a:latin typeface="Microsoft YaHei UI" pitchFamily="34" charset="0"/>
              <a:ea typeface="Microsoft YaHei" pitchFamily="34" charset="-122"/>
              <a:cs typeface="Microsoft YaHei UI" pitchFamily="34" charset="-120"/>
            </a:endParaRPr>
          </a:p>
        </p:txBody>
      </p:sp>
      <p:sp>
        <p:nvSpPr>
          <p:cNvPr id="17" name="Shape 14"/>
          <p:cNvSpPr/>
          <p:nvPr/>
        </p:nvSpPr>
        <p:spPr>
          <a:xfrm>
            <a:off x="4857750" y="1866900"/>
            <a:ext cx="3619500" cy="1047750"/>
          </a:xfrm>
          <a:prstGeom prst="rect">
            <a:avLst/>
          </a:prstGeom>
          <a:solidFill>
            <a:srgbClr val="222F2A"/>
          </a:solidFill>
          <a:ln w="14288">
            <a:solidFill>
              <a:srgbClr val="A9BCAF"/>
            </a:solidFill>
            <a:prstDash val="solid"/>
          </a:ln>
        </p:spPr>
      </p:sp>
      <p:sp>
        <p:nvSpPr>
          <p:cNvPr id="18" name="Text 15"/>
          <p:cNvSpPr/>
          <p:nvPr/>
        </p:nvSpPr>
        <p:spPr>
          <a:xfrm>
            <a:off x="5048250" y="2036032"/>
            <a:ext cx="714375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Salary</a:t>
            </a:r>
            <a:endParaRPr lang="en-US" sz="1650" dirty="0">
              <a:latin typeface="Times New Roman" pitchFamily="34" charset="0"/>
              <a:ea typeface="SimSun" pitchFamily="34" charset="-122"/>
              <a:cs typeface="Times New Roman" pitchFamily="34" charset="-120"/>
            </a:endParaRPr>
          </a:p>
        </p:txBody>
      </p:sp>
      <p:sp>
        <p:nvSpPr>
          <p:cNvPr id="19" name="Text 16"/>
          <p:cNvSpPr/>
          <p:nvPr/>
        </p:nvSpPr>
        <p:spPr>
          <a:xfrm>
            <a:off x="5048250" y="238631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Your employer withholds monthly, sees only its</a:t>
            </a:r>
            <a:endParaRPr lang="en-US" sz="1050" dirty="0">
              <a:latin typeface="Microsoft YaHei UI" pitchFamily="34" charset="0"/>
              <a:ea typeface="Microsoft YaHei" pitchFamily="34" charset="-122"/>
              <a:cs typeface="Microsoft YaHei UI" pitchFamily="34" charset="-120"/>
            </a:endParaRPr>
          </a:p>
        </p:txBody>
      </p:sp>
      <p:sp>
        <p:nvSpPr>
          <p:cNvPr id="20" name="Text 17"/>
          <p:cNvSpPr/>
          <p:nvPr/>
        </p:nvSpPr>
        <p:spPr>
          <a:xfrm>
            <a:off x="5048250" y="259586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own pay and takes RMB 5,000 off a month</a:t>
            </a:r>
            <a:endParaRPr lang="en-US" sz="1050" dirty="0">
              <a:latin typeface="Microsoft YaHei UI" pitchFamily="34" charset="0"/>
              <a:ea typeface="Microsoft YaHei" pitchFamily="34" charset="-122"/>
              <a:cs typeface="Microsoft YaHei UI" pitchFamily="34" charset="-120"/>
            </a:endParaRPr>
          </a:p>
        </p:txBody>
      </p:sp>
      <p:sp>
        <p:nvSpPr>
          <p:cNvPr id="21" name="Shape 18"/>
          <p:cNvSpPr/>
          <p:nvPr/>
        </p:nvSpPr>
        <p:spPr>
          <a:xfrm>
            <a:off x="8477250" y="2390775"/>
            <a:ext cx="762000" cy="685800"/>
          </a:xfrm>
          <a:custGeom>
            <a:avLst/>
            <a:gdLst/>
            <a:ahLst/>
            <a:cxnLst/>
            <a:rect l="l" t="t" r="r" b="b"/>
            <a:pathLst>
              <a:path w="762000" h="685800">
                <a:moveTo>
                  <a:pt x="0" y="0"/>
                </a:moveTo>
                <a:cubicBezTo>
                  <a:pt x="381000" y="0"/>
                  <a:pt x="381000" y="685800"/>
                  <a:pt x="762000" y="685800"/>
                </a:cubicBezTo>
              </a:path>
            </a:pathLst>
          </a:custGeom>
          <a:noFill/>
          <a:ln w="22860">
            <a:solidFill>
              <a:srgbClr val="EFF3EC"/>
            </a:solidFill>
            <a:prstDash val="solid"/>
          </a:ln>
        </p:spPr>
      </p:sp>
      <p:sp>
        <p:nvSpPr>
          <p:cNvPr id="22" name="Shape 19"/>
          <p:cNvSpPr/>
          <p:nvPr/>
        </p:nvSpPr>
        <p:spPr>
          <a:xfrm>
            <a:off x="4857750" y="3238500"/>
            <a:ext cx="3619500" cy="1047750"/>
          </a:xfrm>
          <a:prstGeom prst="rect">
            <a:avLst/>
          </a:prstGeom>
          <a:solidFill>
            <a:srgbClr val="222F2A"/>
          </a:solidFill>
          <a:ln w="14288">
            <a:solidFill>
              <a:srgbClr val="A9BCAF"/>
            </a:solidFill>
            <a:prstDash val="solid"/>
          </a:ln>
        </p:spPr>
      </p:sp>
      <p:sp>
        <p:nvSpPr>
          <p:cNvPr id="23" name="Text 20"/>
          <p:cNvSpPr/>
          <p:nvPr/>
        </p:nvSpPr>
        <p:spPr>
          <a:xfrm>
            <a:off x="5048250" y="3407632"/>
            <a:ext cx="714375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Freelance and author</a:t>
            </a:r>
            <a:pPr algn="l" indent="0" marL="0">
              <a:buNone/>
            </a:pPr>
            <a:r>
              <a:rPr lang="en-US" sz="1650" dirty="0">
                <a:solidFill>
                  <a:srgbClr val="EFF3EC"/>
                </a:solidFill>
                <a:latin typeface="Times New Roman" pitchFamily="34" charset="0"/>
                <a:ea typeface="SimSun" pitchFamily="34" charset="-122"/>
                <a:cs typeface="Times New Roman" pitchFamily="34" charset="-120"/>
              </a:rPr>
              <a:t>'</a:t>
            </a:r>
            <a:pPr algn="l" indent="0" marL="0">
              <a:buNone/>
            </a:pPr>
            <a:r>
              <a:rPr lang="en-US" sz="1650" dirty="0">
                <a:solidFill>
                  <a:srgbClr val="EFF3EC"/>
                </a:solidFill>
                <a:latin typeface="Times New Roman" pitchFamily="34" charset="0"/>
                <a:ea typeface="SimSun" pitchFamily="34" charset="-122"/>
                <a:cs typeface="Times New Roman" pitchFamily="34" charset="-120"/>
              </a:rPr>
              <a:t>s fees</a:t>
            </a:r>
            <a:endParaRPr lang="en-US" sz="1650" dirty="0">
              <a:latin typeface="Times New Roman" pitchFamily="34" charset="0"/>
              <a:ea typeface="SimSun" pitchFamily="34" charset="-122"/>
              <a:cs typeface="Times New Roman" pitchFamily="34" charset="-120"/>
            </a:endParaRPr>
          </a:p>
        </p:txBody>
      </p:sp>
      <p:sp>
        <p:nvSpPr>
          <p:cNvPr id="24" name="Text 21"/>
          <p:cNvSpPr/>
          <p:nvPr/>
        </p:nvSpPr>
        <p:spPr>
          <a:xfrm>
            <a:off x="5048250" y="375791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Withheld per payment, from 20%, without the</a:t>
            </a:r>
            <a:endParaRPr lang="en-US" sz="1050" dirty="0">
              <a:latin typeface="Microsoft YaHei UI" pitchFamily="34" charset="0"/>
              <a:ea typeface="Microsoft YaHei" pitchFamily="34" charset="-122"/>
              <a:cs typeface="Microsoft YaHei UI" pitchFamily="34" charset="-120"/>
            </a:endParaRPr>
          </a:p>
        </p:txBody>
      </p:sp>
      <p:sp>
        <p:nvSpPr>
          <p:cNvPr id="25" name="Text 22"/>
          <p:cNvSpPr/>
          <p:nvPr/>
        </p:nvSpPr>
        <p:spPr>
          <a:xfrm>
            <a:off x="5048250" y="3967462"/>
            <a:ext cx="714375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RMB 60,000 or special additional deductions</a:t>
            </a:r>
            <a:endParaRPr lang="en-US" sz="1050" dirty="0">
              <a:latin typeface="Microsoft YaHei UI" pitchFamily="34" charset="0"/>
              <a:ea typeface="Microsoft YaHei" pitchFamily="34" charset="-122"/>
              <a:cs typeface="Microsoft YaHei UI" pitchFamily="34" charset="-120"/>
            </a:endParaRPr>
          </a:p>
        </p:txBody>
      </p:sp>
      <p:sp>
        <p:nvSpPr>
          <p:cNvPr id="26" name="Shape 23"/>
          <p:cNvSpPr/>
          <p:nvPr/>
        </p:nvSpPr>
        <p:spPr>
          <a:xfrm>
            <a:off x="8477250" y="3076575"/>
            <a:ext cx="762000" cy="685800"/>
          </a:xfrm>
          <a:custGeom>
            <a:avLst/>
            <a:gdLst/>
            <a:ahLst/>
            <a:cxnLst/>
            <a:rect l="l" t="t" r="r" b="b"/>
            <a:pathLst>
              <a:path w="762000" h="685800">
                <a:moveTo>
                  <a:pt x="0" y="685800"/>
                </a:moveTo>
                <a:cubicBezTo>
                  <a:pt x="381000" y="685800"/>
                  <a:pt x="381000" y="0"/>
                  <a:pt x="762000" y="0"/>
                </a:cubicBezTo>
              </a:path>
            </a:pathLst>
          </a:custGeom>
          <a:noFill/>
          <a:ln w="22860">
            <a:solidFill>
              <a:srgbClr val="EFF3EC"/>
            </a:solidFill>
            <a:prstDash val="solid"/>
          </a:ln>
        </p:spPr>
      </p:sp>
      <p:sp>
        <p:nvSpPr>
          <p:cNvPr id="27" name="Shape 24"/>
          <p:cNvSpPr/>
          <p:nvPr/>
        </p:nvSpPr>
        <p:spPr>
          <a:xfrm>
            <a:off x="9163050" y="3009900"/>
            <a:ext cx="95250" cy="133350"/>
          </a:xfrm>
          <a:custGeom>
            <a:avLst/>
            <a:gdLst/>
            <a:ahLst/>
            <a:cxnLst/>
            <a:rect l="l" t="t" r="r" b="b"/>
            <a:pathLst>
              <a:path w="95250" h="133350">
                <a:moveTo>
                  <a:pt x="0" y="0"/>
                </a:moveTo>
                <a:lnTo>
                  <a:pt x="95250" y="66675"/>
                </a:lnTo>
                <a:lnTo>
                  <a:pt x="0" y="133350"/>
                </a:lnTo>
              </a:path>
            </a:pathLst>
          </a:custGeom>
          <a:noFill/>
          <a:ln w="22860">
            <a:solidFill>
              <a:srgbClr val="EFF3EC"/>
            </a:solidFill>
            <a:prstDash val="solid"/>
          </a:ln>
        </p:spPr>
      </p:sp>
      <p:sp>
        <p:nvSpPr>
          <p:cNvPr id="28" name="Shape 25"/>
          <p:cNvSpPr/>
          <p:nvPr/>
        </p:nvSpPr>
        <p:spPr>
          <a:xfrm>
            <a:off x="9334500" y="2381250"/>
            <a:ext cx="2247900" cy="1428750"/>
          </a:xfrm>
          <a:custGeom>
            <a:avLst/>
            <a:gdLst/>
            <a:ahLst/>
            <a:cxnLst/>
            <a:rect l="l" t="t" r="r" b="b"/>
            <a:pathLst>
              <a:path w="2247900" h="1428750">
                <a:moveTo>
                  <a:pt x="0" y="0"/>
                </a:moveTo>
                <a:lnTo>
                  <a:pt x="762000" y="0"/>
                </a:lnTo>
                <a:moveTo>
                  <a:pt x="800100" y="0"/>
                </a:moveTo>
                <a:lnTo>
                  <a:pt x="1181100" y="0"/>
                </a:lnTo>
                <a:moveTo>
                  <a:pt x="1209675" y="0"/>
                </a:moveTo>
                <a:lnTo>
                  <a:pt x="1971675" y="0"/>
                </a:lnTo>
                <a:moveTo>
                  <a:pt x="2009775" y="0"/>
                </a:moveTo>
                <a:lnTo>
                  <a:pt x="2247900" y="0"/>
                </a:lnTo>
                <a:lnTo>
                  <a:pt x="2247900" y="142875"/>
                </a:lnTo>
                <a:moveTo>
                  <a:pt x="2247900" y="171450"/>
                </a:moveTo>
                <a:lnTo>
                  <a:pt x="2247900" y="933450"/>
                </a:lnTo>
                <a:moveTo>
                  <a:pt x="2247900" y="971550"/>
                </a:moveTo>
                <a:lnTo>
                  <a:pt x="2247900" y="1352550"/>
                </a:lnTo>
                <a:moveTo>
                  <a:pt x="2247900" y="1381125"/>
                </a:moveTo>
                <a:lnTo>
                  <a:pt x="2247900" y="1428750"/>
                </a:lnTo>
                <a:lnTo>
                  <a:pt x="1533525" y="1428750"/>
                </a:lnTo>
                <a:moveTo>
                  <a:pt x="1495425" y="1428750"/>
                </a:moveTo>
                <a:lnTo>
                  <a:pt x="1114425" y="1428750"/>
                </a:lnTo>
                <a:moveTo>
                  <a:pt x="1085850" y="1428750"/>
                </a:moveTo>
                <a:lnTo>
                  <a:pt x="323850" y="1428750"/>
                </a:lnTo>
                <a:moveTo>
                  <a:pt x="285750" y="1428750"/>
                </a:moveTo>
                <a:lnTo>
                  <a:pt x="0" y="1428750"/>
                </a:lnTo>
                <a:lnTo>
                  <a:pt x="0" y="1333500"/>
                </a:lnTo>
                <a:moveTo>
                  <a:pt x="0" y="1304925"/>
                </a:moveTo>
                <a:lnTo>
                  <a:pt x="0" y="542925"/>
                </a:lnTo>
                <a:moveTo>
                  <a:pt x="0" y="504825"/>
                </a:moveTo>
                <a:lnTo>
                  <a:pt x="0" y="123825"/>
                </a:lnTo>
                <a:moveTo>
                  <a:pt x="0" y="95250"/>
                </a:moveTo>
                <a:lnTo>
                  <a:pt x="0" y="0"/>
                </a:lnTo>
              </a:path>
            </a:pathLst>
          </a:custGeom>
          <a:noFill/>
          <a:ln w="24765">
            <a:solidFill>
              <a:srgbClr val="E9C46A"/>
            </a:solidFill>
            <a:prstDash val="solid"/>
          </a:ln>
        </p:spPr>
      </p:sp>
      <p:sp>
        <p:nvSpPr>
          <p:cNvPr id="29" name="Text 26"/>
          <p:cNvSpPr/>
          <p:nvPr/>
        </p:nvSpPr>
        <p:spPr>
          <a:xfrm>
            <a:off x="9525000" y="2570742"/>
            <a:ext cx="26670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Reconciliation</a:t>
            </a:r>
            <a:endParaRPr lang="en-US" sz="1950" dirty="0">
              <a:latin typeface="Times New Roman" pitchFamily="34" charset="0"/>
              <a:ea typeface="SimSun" pitchFamily="34" charset="-122"/>
              <a:cs typeface="Times New Roman" pitchFamily="34" charset="-120"/>
            </a:endParaRPr>
          </a:p>
        </p:txBody>
      </p:sp>
      <p:sp>
        <p:nvSpPr>
          <p:cNvPr id="30" name="Text 27"/>
          <p:cNvSpPr/>
          <p:nvPr/>
        </p:nvSpPr>
        <p:spPr>
          <a:xfrm>
            <a:off x="9525000" y="3005798"/>
            <a:ext cx="26670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All four incomes</a:t>
            </a:r>
            <a:endParaRPr lang="en-US" sz="1125" dirty="0">
              <a:latin typeface="Microsoft YaHei UI" pitchFamily="34" charset="0"/>
              <a:ea typeface="Microsoft YaHei" pitchFamily="34" charset="-122"/>
              <a:cs typeface="Microsoft YaHei UI" pitchFamily="34" charset="-120"/>
            </a:endParaRPr>
          </a:p>
        </p:txBody>
      </p:sp>
      <p:sp>
        <p:nvSpPr>
          <p:cNvPr id="31" name="Text 28"/>
          <p:cNvSpPr/>
          <p:nvPr/>
        </p:nvSpPr>
        <p:spPr>
          <a:xfrm>
            <a:off x="9525000" y="3243923"/>
            <a:ext cx="26670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worked out for the year</a:t>
            </a:r>
            <a:endParaRPr lang="en-US" sz="1125" dirty="0">
              <a:latin typeface="Microsoft YaHei UI" pitchFamily="34" charset="0"/>
              <a:ea typeface="Microsoft YaHei" pitchFamily="34" charset="-122"/>
              <a:cs typeface="Microsoft YaHei UI" pitchFamily="34" charset="-120"/>
            </a:endParaRPr>
          </a:p>
        </p:txBody>
      </p:sp>
      <p:sp>
        <p:nvSpPr>
          <p:cNvPr id="32" name="Text 29"/>
          <p:cNvSpPr/>
          <p:nvPr/>
        </p:nvSpPr>
        <p:spPr>
          <a:xfrm>
            <a:off x="9525000" y="3482048"/>
            <a:ext cx="26670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refund or top-up</a:t>
            </a:r>
            <a:endParaRPr lang="en-US" sz="1125" dirty="0">
              <a:latin typeface="Microsoft YaHei UI" pitchFamily="34" charset="0"/>
              <a:ea typeface="Microsoft YaHei" pitchFamily="34" charset="-122"/>
              <a:cs typeface="Microsoft YaHei UI" pitchFamily="34" charset="-120"/>
            </a:endParaRPr>
          </a:p>
        </p:txBody>
      </p:sp>
      <p:sp>
        <p:nvSpPr>
          <p:cNvPr id="33" name="Text 30"/>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 Announcement No. 61 of 2018, Arts. 6 and 8, STA Order No. 57, Art. 3</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3"/>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4</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1559083"/>
            <a:ext cx="11582400" cy="205740"/>
          </a:xfrm>
          <a:prstGeom prst="rect">
            <a:avLst/>
          </a:prstGeom>
          <a:noFill/>
          <a:ln/>
        </p:spPr>
        <p:txBody>
          <a:bodyPr wrap="none" lIns="0" tIns="0" rIns="0" bIns="0" rtlCol="0" anchor="t"/>
          <a:lstStyle/>
          <a:p>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g</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h</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m</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m</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b</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1350" spc="75"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1350" dirty="0">
                <a:solidFill>
                  <a:srgbClr val="A9BCAF"/>
                </a:solidFill>
                <a:latin typeface="Microsoft YaHei UI" pitchFamily="34" charset="0"/>
                <a:ea typeface="Microsoft YaHei" pitchFamily="34" charset="-122"/>
                <a:cs typeface="Microsoft YaHei UI" pitchFamily="34" charset="-120"/>
              </a:rPr>
              <a:t>e</a:t>
            </a:r>
            <a:endParaRPr lang="en-US" sz="1350" dirty="0">
              <a:latin typeface="Microsoft YaHei UI" pitchFamily="34" charset="0"/>
              <a:ea typeface="Microsoft YaHei" pitchFamily="34" charset="-122"/>
              <a:cs typeface="Microsoft YaHei UI" pitchFamily="34" charset="-120"/>
            </a:endParaRPr>
          </a:p>
        </p:txBody>
      </p:sp>
      <p:sp>
        <p:nvSpPr>
          <p:cNvPr id="15" name="Text 13"/>
          <p:cNvSpPr/>
          <p:nvPr/>
        </p:nvSpPr>
        <p:spPr>
          <a:xfrm>
            <a:off x="0" y="2273149"/>
            <a:ext cx="3050149" cy="548640"/>
          </a:xfrm>
          <a:prstGeom prst="rect">
            <a:avLst/>
          </a:prstGeom>
          <a:noFill/>
          <a:ln/>
        </p:spPr>
        <p:txBody>
          <a:bodyPr wrap="none" lIns="0" tIns="0" rIns="0" bIns="0" rtlCol="0" anchor="t"/>
          <a:lstStyle/>
          <a:p>
            <a:pPr algn="ctr" indent="0" marL="0">
              <a:buNone/>
            </a:pPr>
            <a:r>
              <a:rPr lang="en-US" sz="3600" dirty="0">
                <a:solidFill>
                  <a:srgbClr val="EFF3EC"/>
                </a:solidFill>
                <a:latin typeface="Times New Roman" pitchFamily="34" charset="0"/>
                <a:ea typeface="SimSun" pitchFamily="34" charset="-122"/>
                <a:cs typeface="Times New Roman" pitchFamily="34" charset="-120"/>
              </a:rPr>
              <a:t>Tax due</a:t>
            </a:r>
            <a:endParaRPr lang="en-US" sz="3600" dirty="0">
              <a:latin typeface="Times New Roman" pitchFamily="34" charset="0"/>
              <a:ea typeface="SimSun" pitchFamily="34" charset="-122"/>
              <a:cs typeface="Times New Roman" pitchFamily="34" charset="-120"/>
            </a:endParaRPr>
          </a:p>
        </p:txBody>
      </p:sp>
      <p:sp>
        <p:nvSpPr>
          <p:cNvPr id="16" name="Text 14"/>
          <p:cNvSpPr/>
          <p:nvPr/>
        </p:nvSpPr>
        <p:spPr>
          <a:xfrm>
            <a:off x="0" y="2273149"/>
            <a:ext cx="5449854" cy="548640"/>
          </a:xfrm>
          <a:prstGeom prst="rect">
            <a:avLst/>
          </a:prstGeom>
          <a:noFill/>
          <a:ln/>
        </p:spPr>
        <p:txBody>
          <a:bodyPr wrap="none" lIns="0" tIns="0" rIns="0" bIns="0" rtlCol="0" anchor="t"/>
          <a:lstStyle/>
          <a:p>
            <a:pPr algn="ctr" indent="0" marL="0">
              <a:buNone/>
            </a:pPr>
            <a:r>
              <a:rPr lang="en-US" sz="3600" dirty="0">
                <a:solidFill>
                  <a:srgbClr val="A9BCAF"/>
                </a:solidFill>
                <a:latin typeface="Times New Roman" pitchFamily="34" charset="0"/>
                <a:ea typeface="SimSun" pitchFamily="34" charset="-122"/>
                <a:cs typeface="Times New Roman" pitchFamily="34" charset="-120"/>
              </a:rPr>
              <a:t>=</a:t>
            </a:r>
            <a:endParaRPr lang="en-US" sz="3600" dirty="0">
              <a:latin typeface="Times New Roman" pitchFamily="34" charset="0"/>
              <a:ea typeface="SimSun" pitchFamily="34" charset="-122"/>
              <a:cs typeface="Times New Roman" pitchFamily="34" charset="-120"/>
            </a:endParaRPr>
          </a:p>
        </p:txBody>
      </p:sp>
      <p:sp>
        <p:nvSpPr>
          <p:cNvPr id="17" name="Text 15"/>
          <p:cNvSpPr/>
          <p:nvPr/>
        </p:nvSpPr>
        <p:spPr>
          <a:xfrm>
            <a:off x="0" y="2273149"/>
            <a:ext cx="9144533" cy="548640"/>
          </a:xfrm>
          <a:prstGeom prst="rect">
            <a:avLst/>
          </a:prstGeom>
          <a:noFill/>
          <a:ln/>
        </p:spPr>
        <p:txBody>
          <a:bodyPr wrap="none" lIns="0" tIns="0" rIns="0" bIns="0" rtlCol="0" anchor="t"/>
          <a:lstStyle/>
          <a:p>
            <a:pPr algn="ctr" indent="0" marL="0">
              <a:buNone/>
            </a:pPr>
            <a:r>
              <a:rPr lang="en-US" sz="3600" dirty="0">
                <a:solidFill>
                  <a:srgbClr val="EFF3EC"/>
                </a:solidFill>
                <a:latin typeface="Times New Roman" pitchFamily="34" charset="0"/>
                <a:ea typeface="SimSun" pitchFamily="34" charset="-122"/>
                <a:cs typeface="Times New Roman" pitchFamily="34" charset="-120"/>
              </a:rPr>
              <a:t>taxable income</a:t>
            </a:r>
            <a:endParaRPr lang="en-US" sz="3600" dirty="0">
              <a:latin typeface="Times New Roman" pitchFamily="34" charset="0"/>
              <a:ea typeface="SimSun" pitchFamily="34" charset="-122"/>
              <a:cs typeface="Times New Roman" pitchFamily="34" charset="-120"/>
            </a:endParaRPr>
          </a:p>
        </p:txBody>
      </p:sp>
      <p:sp>
        <p:nvSpPr>
          <p:cNvPr id="18" name="Text 16"/>
          <p:cNvSpPr/>
          <p:nvPr/>
        </p:nvSpPr>
        <p:spPr>
          <a:xfrm>
            <a:off x="647212" y="2273149"/>
            <a:ext cx="11544788" cy="548640"/>
          </a:xfrm>
          <a:prstGeom prst="rect">
            <a:avLst/>
          </a:prstGeom>
          <a:noFill/>
          <a:ln/>
        </p:spPr>
        <p:txBody>
          <a:bodyPr wrap="none" lIns="0" tIns="0" rIns="0" bIns="0" rtlCol="0" anchor="t"/>
          <a:lstStyle/>
          <a:p>
            <a:pPr algn="ctr" indent="0" marL="0">
              <a:buNone/>
            </a:pPr>
            <a:r>
              <a:rPr lang="en-US" sz="3600" dirty="0">
                <a:solidFill>
                  <a:srgbClr val="A9BCAF"/>
                </a:solidFill>
                <a:latin typeface="Times New Roman" pitchFamily="34" charset="0"/>
                <a:ea typeface="SimSun" pitchFamily="34" charset="-122"/>
                <a:cs typeface="Times New Roman" pitchFamily="34" charset="-120"/>
              </a:rPr>
              <a:t>×</a:t>
            </a:r>
            <a:endParaRPr lang="en-US" sz="3600" dirty="0">
              <a:latin typeface="Times New Roman" pitchFamily="34" charset="0"/>
              <a:ea typeface="SimSun" pitchFamily="34" charset="-122"/>
              <a:cs typeface="Times New Roman" pitchFamily="34" charset="-120"/>
            </a:endParaRPr>
          </a:p>
        </p:txBody>
      </p:sp>
      <p:sp>
        <p:nvSpPr>
          <p:cNvPr id="19" name="Text 17"/>
          <p:cNvSpPr/>
          <p:nvPr/>
        </p:nvSpPr>
        <p:spPr>
          <a:xfrm>
            <a:off x="2246864" y="2273149"/>
            <a:ext cx="9945136" cy="548640"/>
          </a:xfrm>
          <a:prstGeom prst="rect">
            <a:avLst/>
          </a:prstGeom>
          <a:noFill/>
          <a:ln/>
        </p:spPr>
        <p:txBody>
          <a:bodyPr wrap="none" lIns="0" tIns="0" rIns="0" bIns="0" rtlCol="0" anchor="t"/>
          <a:lstStyle/>
          <a:p>
            <a:pPr algn="ctr" indent="0" marL="0">
              <a:buNone/>
            </a:pPr>
            <a:r>
              <a:rPr lang="en-US" sz="3600" dirty="0">
                <a:solidFill>
                  <a:srgbClr val="EFF3EC"/>
                </a:solidFill>
                <a:latin typeface="Times New Roman" pitchFamily="34" charset="0"/>
                <a:ea typeface="SimSun" pitchFamily="34" charset="-122"/>
                <a:cs typeface="Times New Roman" pitchFamily="34" charset="-120"/>
              </a:rPr>
              <a:t>rate</a:t>
            </a:r>
            <a:endParaRPr lang="en-US" sz="3600" dirty="0">
              <a:latin typeface="Times New Roman" pitchFamily="34" charset="0"/>
              <a:ea typeface="SimSun" pitchFamily="34" charset="-122"/>
              <a:cs typeface="Times New Roman" pitchFamily="34" charset="-120"/>
            </a:endParaRPr>
          </a:p>
        </p:txBody>
      </p:sp>
      <p:sp>
        <p:nvSpPr>
          <p:cNvPr id="20" name="Text 18"/>
          <p:cNvSpPr/>
          <p:nvPr/>
        </p:nvSpPr>
        <p:spPr>
          <a:xfrm>
            <a:off x="3846515" y="2273149"/>
            <a:ext cx="8345485" cy="548640"/>
          </a:xfrm>
          <a:prstGeom prst="rect">
            <a:avLst/>
          </a:prstGeom>
          <a:noFill/>
          <a:ln/>
        </p:spPr>
        <p:txBody>
          <a:bodyPr wrap="none" lIns="0" tIns="0" rIns="0" bIns="0" rtlCol="0" anchor="t"/>
          <a:lstStyle/>
          <a:p>
            <a:pPr algn="ctr" indent="0" marL="0">
              <a:buNone/>
            </a:pPr>
            <a:r>
              <a:rPr lang="en-US" sz="3600" dirty="0">
                <a:solidFill>
                  <a:srgbClr val="A9BCAF"/>
                </a:solidFill>
                <a:latin typeface="Times New Roman" pitchFamily="34" charset="0"/>
                <a:ea typeface="SimSun" pitchFamily="34" charset="-122"/>
                <a:cs typeface="Times New Roman" pitchFamily="34" charset="-120"/>
              </a:rPr>
              <a:t>−</a:t>
            </a:r>
            <a:endParaRPr lang="en-US" sz="3600" dirty="0">
              <a:latin typeface="Times New Roman" pitchFamily="34" charset="0"/>
              <a:ea typeface="SimSun" pitchFamily="34" charset="-122"/>
              <a:cs typeface="Times New Roman" pitchFamily="34" charset="-120"/>
            </a:endParaRPr>
          </a:p>
        </p:txBody>
      </p:sp>
      <p:sp>
        <p:nvSpPr>
          <p:cNvPr id="21" name="Text 19"/>
          <p:cNvSpPr/>
          <p:nvPr/>
        </p:nvSpPr>
        <p:spPr>
          <a:xfrm>
            <a:off x="7694036" y="2273149"/>
            <a:ext cx="4497964" cy="548640"/>
          </a:xfrm>
          <a:prstGeom prst="rect">
            <a:avLst/>
          </a:prstGeom>
          <a:noFill/>
          <a:ln/>
        </p:spPr>
        <p:txBody>
          <a:bodyPr wrap="none" lIns="0" tIns="0" rIns="0" bIns="0" rtlCol="0" anchor="t"/>
          <a:lstStyle/>
          <a:p>
            <a:pPr algn="ctr" indent="0" marL="0">
              <a:buNone/>
            </a:pPr>
            <a:r>
              <a:rPr lang="en-US" sz="3600" dirty="0">
                <a:solidFill>
                  <a:srgbClr val="E9C46A"/>
                </a:solidFill>
                <a:latin typeface="Times New Roman" pitchFamily="34" charset="0"/>
                <a:ea typeface="SimSun" pitchFamily="34" charset="-122"/>
                <a:cs typeface="Times New Roman" pitchFamily="34" charset="-120"/>
              </a:rPr>
              <a:t>quick deduction</a:t>
            </a:r>
            <a:endParaRPr lang="en-US" sz="3600" dirty="0">
              <a:latin typeface="Times New Roman" pitchFamily="34" charset="0"/>
              <a:ea typeface="SimSun" pitchFamily="34" charset="-122"/>
              <a:cs typeface="Times New Roman" pitchFamily="34" charset="-120"/>
            </a:endParaRPr>
          </a:p>
        </p:txBody>
      </p:sp>
      <p:sp>
        <p:nvSpPr>
          <p:cNvPr id="22" name="Shape 20"/>
          <p:cNvSpPr/>
          <p:nvPr/>
        </p:nvSpPr>
        <p:spPr>
          <a:xfrm>
            <a:off x="8476458" y="2867025"/>
            <a:ext cx="2933121" cy="38100"/>
          </a:xfrm>
          <a:custGeom>
            <a:avLst/>
            <a:gdLst/>
            <a:ahLst/>
            <a:cxnLst/>
            <a:rect l="l" t="t" r="r" b="b"/>
            <a:pathLst>
              <a:path w="2933121" h="38100">
                <a:moveTo>
                  <a:pt x="0" y="38100"/>
                </a:moveTo>
                <a:quadBezTo>
                  <a:pt x="1466560" y="0"/>
                  <a:pt x="2933121" y="28575"/>
                </a:quadBezTo>
              </a:path>
            </a:pathLst>
          </a:custGeom>
          <a:noFill/>
          <a:ln w="47625">
            <a:solidFill>
              <a:srgbClr val="E9C46A">
                <a:alpha val="95000"/>
              </a:srgbClr>
            </a:solidFill>
            <a:prstDash val="solid"/>
          </a:ln>
        </p:spPr>
      </p:sp>
      <p:sp>
        <p:nvSpPr>
          <p:cNvPr id="23" name="Shape 21"/>
          <p:cNvSpPr/>
          <p:nvPr/>
        </p:nvSpPr>
        <p:spPr>
          <a:xfrm>
            <a:off x="8533448" y="2916555"/>
            <a:ext cx="2838450" cy="17145"/>
          </a:xfrm>
          <a:custGeom>
            <a:avLst/>
            <a:gdLst/>
            <a:ahLst/>
            <a:cxnLst/>
            <a:rect l="l" t="t" r="r" b="b"/>
            <a:pathLst>
              <a:path w="2838450" h="17145">
                <a:moveTo>
                  <a:pt x="0" y="17145"/>
                </a:moveTo>
                <a:lnTo>
                  <a:pt x="118110" y="15240"/>
                </a:lnTo>
                <a:lnTo>
                  <a:pt x="133350" y="14288"/>
                </a:lnTo>
                <a:moveTo>
                  <a:pt x="190500" y="13335"/>
                </a:moveTo>
                <a:lnTo>
                  <a:pt x="235268" y="12383"/>
                </a:lnTo>
                <a:lnTo>
                  <a:pt x="352425" y="10478"/>
                </a:lnTo>
                <a:lnTo>
                  <a:pt x="470535" y="8573"/>
                </a:lnTo>
                <a:lnTo>
                  <a:pt x="476250" y="8573"/>
                </a:lnTo>
                <a:moveTo>
                  <a:pt x="523875" y="8573"/>
                </a:moveTo>
                <a:lnTo>
                  <a:pt x="588645" y="7620"/>
                </a:lnTo>
                <a:lnTo>
                  <a:pt x="657225" y="6667"/>
                </a:lnTo>
                <a:moveTo>
                  <a:pt x="714375" y="5715"/>
                </a:moveTo>
                <a:lnTo>
                  <a:pt x="823913" y="4763"/>
                </a:lnTo>
                <a:lnTo>
                  <a:pt x="942022" y="3810"/>
                </a:lnTo>
                <a:lnTo>
                  <a:pt x="1000125" y="2858"/>
                </a:lnTo>
                <a:moveTo>
                  <a:pt x="1047750" y="2858"/>
                </a:moveTo>
                <a:lnTo>
                  <a:pt x="1060133" y="2858"/>
                </a:lnTo>
                <a:lnTo>
                  <a:pt x="1178243" y="1905"/>
                </a:lnTo>
                <a:lnTo>
                  <a:pt x="1181100" y="1905"/>
                </a:lnTo>
                <a:moveTo>
                  <a:pt x="1238250" y="953"/>
                </a:moveTo>
                <a:lnTo>
                  <a:pt x="1296353" y="953"/>
                </a:lnTo>
                <a:lnTo>
                  <a:pt x="1414463" y="953"/>
                </a:lnTo>
                <a:lnTo>
                  <a:pt x="1524000" y="0"/>
                </a:lnTo>
                <a:moveTo>
                  <a:pt x="1571625" y="0"/>
                </a:moveTo>
                <a:lnTo>
                  <a:pt x="1650683" y="0"/>
                </a:lnTo>
                <a:lnTo>
                  <a:pt x="1704975" y="0"/>
                </a:lnTo>
                <a:moveTo>
                  <a:pt x="1762125" y="0"/>
                </a:moveTo>
                <a:lnTo>
                  <a:pt x="1769745" y="0"/>
                </a:lnTo>
                <a:lnTo>
                  <a:pt x="1887855" y="0"/>
                </a:lnTo>
                <a:lnTo>
                  <a:pt x="2005965" y="953"/>
                </a:lnTo>
                <a:lnTo>
                  <a:pt x="2047875" y="953"/>
                </a:lnTo>
                <a:moveTo>
                  <a:pt x="2095500" y="953"/>
                </a:moveTo>
                <a:lnTo>
                  <a:pt x="2125028" y="953"/>
                </a:lnTo>
                <a:lnTo>
                  <a:pt x="2228850" y="1905"/>
                </a:lnTo>
                <a:moveTo>
                  <a:pt x="2286000" y="1905"/>
                </a:moveTo>
                <a:lnTo>
                  <a:pt x="2362200" y="2858"/>
                </a:lnTo>
                <a:lnTo>
                  <a:pt x="2481263" y="3810"/>
                </a:lnTo>
                <a:lnTo>
                  <a:pt x="2571750" y="4763"/>
                </a:lnTo>
                <a:moveTo>
                  <a:pt x="2619375" y="4763"/>
                </a:moveTo>
                <a:lnTo>
                  <a:pt x="2719388" y="5715"/>
                </a:lnTo>
                <a:lnTo>
                  <a:pt x="2752725" y="6667"/>
                </a:lnTo>
                <a:moveTo>
                  <a:pt x="2809875" y="7620"/>
                </a:moveTo>
                <a:lnTo>
                  <a:pt x="2838450" y="7620"/>
                </a:lnTo>
              </a:path>
            </a:pathLst>
          </a:custGeom>
          <a:noFill/>
          <a:ln w="23813">
            <a:solidFill>
              <a:srgbClr val="E9C46A">
                <a:alpha val="50000"/>
              </a:srgbClr>
            </a:solidFill>
            <a:prstDash val="solid"/>
          </a:ln>
        </p:spPr>
      </p:sp>
      <p:sp>
        <p:nvSpPr>
          <p:cNvPr id="24" name="Shape 22"/>
          <p:cNvSpPr/>
          <p:nvPr/>
        </p:nvSpPr>
        <p:spPr>
          <a:xfrm>
            <a:off x="3182127" y="2971800"/>
            <a:ext cx="2780279" cy="190500"/>
          </a:xfrm>
          <a:custGeom>
            <a:avLst/>
            <a:gdLst/>
            <a:ahLst/>
            <a:cxnLst/>
            <a:rect l="l" t="t" r="r" b="b"/>
            <a:pathLst>
              <a:path w="2780279" h="190500">
                <a:moveTo>
                  <a:pt x="0" y="0"/>
                </a:moveTo>
                <a:quadBezTo>
                  <a:pt x="0" y="95250"/>
                  <a:pt x="114300" y="95250"/>
                </a:quadBezTo>
                <a:lnTo>
                  <a:pt x="1294889" y="95250"/>
                </a:lnTo>
                <a:quadBezTo>
                  <a:pt x="1390139" y="95250"/>
                  <a:pt x="1390139" y="190500"/>
                </a:quadBezTo>
                <a:quadBezTo>
                  <a:pt x="1390139" y="95250"/>
                  <a:pt x="1485389" y="95250"/>
                </a:quadBezTo>
                <a:lnTo>
                  <a:pt x="2665979" y="95250"/>
                </a:lnTo>
                <a:quadBezTo>
                  <a:pt x="2780279" y="95250"/>
                  <a:pt x="2780279" y="0"/>
                </a:quadBezTo>
              </a:path>
            </a:pathLst>
          </a:custGeom>
          <a:noFill/>
          <a:ln w="19050">
            <a:solidFill>
              <a:srgbClr val="A9BCAF"/>
            </a:solidFill>
            <a:prstDash val="solid"/>
          </a:ln>
        </p:spPr>
      </p:sp>
      <p:sp>
        <p:nvSpPr>
          <p:cNvPr id="25" name="Text 23"/>
          <p:cNvSpPr/>
          <p:nvPr/>
        </p:nvSpPr>
        <p:spPr>
          <a:xfrm>
            <a:off x="0" y="3367748"/>
            <a:ext cx="9144533"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UI" pitchFamily="34" charset="0"/>
                <a:ea typeface="Microsoft YaHei" pitchFamily="34" charset="-122"/>
                <a:cs typeface="Microsoft YaHei UI" pitchFamily="34" charset="-120"/>
              </a:rPr>
              <a:t>Income − 60,000 − deductions</a:t>
            </a:r>
            <a:endParaRPr lang="en-US" sz="112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6876806" y="2971800"/>
            <a:ext cx="685251" cy="190500"/>
          </a:xfrm>
          <a:custGeom>
            <a:avLst/>
            <a:gdLst/>
            <a:ahLst/>
            <a:cxnLst/>
            <a:rect l="l" t="t" r="r" b="b"/>
            <a:pathLst>
              <a:path w="685251" h="190500">
                <a:moveTo>
                  <a:pt x="0" y="0"/>
                </a:moveTo>
                <a:quadBezTo>
                  <a:pt x="0" y="95250"/>
                  <a:pt x="114300" y="95250"/>
                </a:quadBezTo>
                <a:lnTo>
                  <a:pt x="247376" y="95250"/>
                </a:lnTo>
                <a:quadBezTo>
                  <a:pt x="342626" y="95250"/>
                  <a:pt x="342626" y="190500"/>
                </a:quadBezTo>
                <a:quadBezTo>
                  <a:pt x="342626" y="95250"/>
                  <a:pt x="437876" y="95250"/>
                </a:quadBezTo>
                <a:lnTo>
                  <a:pt x="570951" y="95250"/>
                </a:lnTo>
                <a:quadBezTo>
                  <a:pt x="685251" y="95250"/>
                  <a:pt x="685251" y="0"/>
                </a:quadBezTo>
              </a:path>
            </a:pathLst>
          </a:custGeom>
          <a:noFill/>
          <a:ln w="19050">
            <a:solidFill>
              <a:srgbClr val="A9BCAF"/>
            </a:solidFill>
            <a:prstDash val="solid"/>
          </a:ln>
        </p:spPr>
      </p:sp>
      <p:sp>
        <p:nvSpPr>
          <p:cNvPr id="27" name="Text 25"/>
          <p:cNvSpPr/>
          <p:nvPr/>
        </p:nvSpPr>
        <p:spPr>
          <a:xfrm>
            <a:off x="2246864" y="3367748"/>
            <a:ext cx="9945136"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UI" pitchFamily="34" charset="0"/>
                <a:ea typeface="Microsoft YaHei" pitchFamily="34" charset="-122"/>
                <a:cs typeface="Microsoft YaHei UI" pitchFamily="34" charset="-120"/>
              </a:rPr>
              <a:t>From the table</a:t>
            </a:r>
            <a:endParaRPr lang="en-US" sz="1125" dirty="0">
              <a:latin typeface="Microsoft YaHei UI" pitchFamily="34" charset="0"/>
              <a:ea typeface="Microsoft YaHei" pitchFamily="34" charset="-122"/>
              <a:cs typeface="Microsoft YaHei UI" pitchFamily="34" charset="-120"/>
            </a:endParaRPr>
          </a:p>
        </p:txBody>
      </p:sp>
      <p:sp>
        <p:nvSpPr>
          <p:cNvPr id="28" name="Text 26"/>
          <p:cNvSpPr/>
          <p:nvPr/>
        </p:nvSpPr>
        <p:spPr>
          <a:xfrm>
            <a:off x="2246864" y="3605873"/>
            <a:ext cx="9945136"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UI" pitchFamily="34" charset="0"/>
                <a:ea typeface="Microsoft YaHei" pitchFamily="34" charset="-122"/>
                <a:cs typeface="Microsoft YaHei UI" pitchFamily="34" charset="-120"/>
              </a:rPr>
              <a:t>on page 9</a:t>
            </a:r>
            <a:endParaRPr lang="en-US" sz="1125" dirty="0">
              <a:latin typeface="Microsoft YaHei UI" pitchFamily="34" charset="0"/>
              <a:ea typeface="Microsoft YaHei" pitchFamily="34" charset="-122"/>
              <a:cs typeface="Microsoft YaHei UI" pitchFamily="34" charset="-120"/>
            </a:endParaRPr>
          </a:p>
        </p:txBody>
      </p:sp>
      <p:sp>
        <p:nvSpPr>
          <p:cNvPr id="29" name="Shape 27"/>
          <p:cNvSpPr/>
          <p:nvPr/>
        </p:nvSpPr>
        <p:spPr>
          <a:xfrm>
            <a:off x="8476458" y="2971800"/>
            <a:ext cx="2933121" cy="190500"/>
          </a:xfrm>
          <a:custGeom>
            <a:avLst/>
            <a:gdLst/>
            <a:ahLst/>
            <a:cxnLst/>
            <a:rect l="l" t="t" r="r" b="b"/>
            <a:pathLst>
              <a:path w="2933121" h="190500">
                <a:moveTo>
                  <a:pt x="0" y="0"/>
                </a:moveTo>
                <a:quadBezTo>
                  <a:pt x="0" y="95250"/>
                  <a:pt x="114300" y="95250"/>
                </a:quadBezTo>
                <a:lnTo>
                  <a:pt x="1371310" y="95250"/>
                </a:lnTo>
                <a:quadBezTo>
                  <a:pt x="1466560" y="95250"/>
                  <a:pt x="1466560" y="190500"/>
                </a:quadBezTo>
                <a:quadBezTo>
                  <a:pt x="1466560" y="95250"/>
                  <a:pt x="1561810" y="95250"/>
                </a:quadBezTo>
                <a:lnTo>
                  <a:pt x="2818821" y="95250"/>
                </a:lnTo>
                <a:quadBezTo>
                  <a:pt x="2933121" y="95250"/>
                  <a:pt x="2933121" y="0"/>
                </a:quadBezTo>
              </a:path>
            </a:pathLst>
          </a:custGeom>
          <a:noFill/>
          <a:ln w="19050">
            <a:solidFill>
              <a:srgbClr val="A9BCAF"/>
            </a:solidFill>
            <a:prstDash val="solid"/>
          </a:ln>
        </p:spPr>
      </p:sp>
      <p:sp>
        <p:nvSpPr>
          <p:cNvPr id="30" name="Text 28"/>
          <p:cNvSpPr/>
          <p:nvPr/>
        </p:nvSpPr>
        <p:spPr>
          <a:xfrm>
            <a:off x="7694036" y="3367748"/>
            <a:ext cx="4497964"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UI" pitchFamily="34" charset="0"/>
                <a:ea typeface="Microsoft YaHei" pitchFamily="34" charset="-122"/>
                <a:cs typeface="Microsoft YaHei UI" pitchFamily="34" charset="-120"/>
              </a:rPr>
              <a:t>Goes with the rate</a:t>
            </a:r>
            <a:endParaRPr lang="en-US" sz="1125" dirty="0">
              <a:latin typeface="Microsoft YaHei UI" pitchFamily="34" charset="0"/>
              <a:ea typeface="Microsoft YaHei" pitchFamily="34" charset="-122"/>
              <a:cs typeface="Microsoft YaHei UI" pitchFamily="34" charset="-120"/>
            </a:endParaRPr>
          </a:p>
        </p:txBody>
      </p:sp>
      <p:sp>
        <p:nvSpPr>
          <p:cNvPr id="31" name="Text 29"/>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 Order No. 57, Art. 3, Individual Income Tax Law, Schedule 1</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4"/>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5</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3</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F</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File for a refund. Small top-ups can be skipped</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3008237"/>
            <a:ext cx="115824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What did the</a:t>
            </a:r>
            <a:endParaRPr lang="en-US" sz="1800" dirty="0">
              <a:latin typeface="Times New Roman" pitchFamily="34" charset="0"/>
              <a:ea typeface="SimSun" pitchFamily="34" charset="-122"/>
              <a:cs typeface="Times New Roman" pitchFamily="34" charset="-120"/>
            </a:endParaRPr>
          </a:p>
        </p:txBody>
      </p:sp>
      <p:sp>
        <p:nvSpPr>
          <p:cNvPr id="16" name="Text 14"/>
          <p:cNvSpPr/>
          <p:nvPr/>
        </p:nvSpPr>
        <p:spPr>
          <a:xfrm>
            <a:off x="609600" y="3332087"/>
            <a:ext cx="115824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sums show?</a:t>
            </a:r>
            <a:endParaRPr lang="en-US" sz="1800" dirty="0">
              <a:latin typeface="Times New Roman" pitchFamily="34" charset="0"/>
              <a:ea typeface="SimSun" pitchFamily="34" charset="-122"/>
              <a:cs typeface="Times New Roman" pitchFamily="34" charset="-120"/>
            </a:endParaRPr>
          </a:p>
        </p:txBody>
      </p:sp>
      <p:sp>
        <p:nvSpPr>
          <p:cNvPr id="17" name="Shape 15"/>
          <p:cNvSpPr/>
          <p:nvPr/>
        </p:nvSpPr>
        <p:spPr>
          <a:xfrm>
            <a:off x="2667000" y="3295650"/>
            <a:ext cx="476250" cy="0"/>
          </a:xfrm>
          <a:prstGeom prst="line">
            <a:avLst/>
          </a:prstGeom>
          <a:noFill/>
          <a:ln w="19050">
            <a:solidFill>
              <a:srgbClr val="EFF3EC"/>
            </a:solidFill>
            <a:prstDash val="solid"/>
          </a:ln>
        </p:spPr>
      </p:sp>
      <p:sp>
        <p:nvSpPr>
          <p:cNvPr id="18" name="Shape 16"/>
          <p:cNvSpPr/>
          <p:nvPr/>
        </p:nvSpPr>
        <p:spPr>
          <a:xfrm>
            <a:off x="3143250" y="2381250"/>
            <a:ext cx="0" cy="1905000"/>
          </a:xfrm>
          <a:prstGeom prst="line">
            <a:avLst/>
          </a:prstGeom>
          <a:noFill/>
          <a:ln w="19050">
            <a:solidFill>
              <a:srgbClr val="EFF3EC"/>
            </a:solidFill>
            <a:prstDash val="solid"/>
          </a:ln>
        </p:spPr>
      </p:sp>
      <p:sp>
        <p:nvSpPr>
          <p:cNvPr id="19" name="Shape 17"/>
          <p:cNvSpPr/>
          <p:nvPr/>
        </p:nvSpPr>
        <p:spPr>
          <a:xfrm>
            <a:off x="3143250" y="2381250"/>
            <a:ext cx="381000" cy="0"/>
          </a:xfrm>
          <a:prstGeom prst="line">
            <a:avLst/>
          </a:prstGeom>
          <a:noFill/>
          <a:ln w="19050">
            <a:solidFill>
              <a:srgbClr val="EFF3EC"/>
            </a:solidFill>
            <a:prstDash val="solid"/>
          </a:ln>
        </p:spPr>
      </p:sp>
      <p:sp>
        <p:nvSpPr>
          <p:cNvPr id="20" name="Text 18"/>
          <p:cNvSpPr/>
          <p:nvPr/>
        </p:nvSpPr>
        <p:spPr>
          <a:xfrm>
            <a:off x="3619500" y="2245582"/>
            <a:ext cx="85725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Overpaid</a:t>
            </a:r>
            <a:endParaRPr lang="en-US" sz="1650" dirty="0">
              <a:latin typeface="Times New Roman" pitchFamily="34" charset="0"/>
              <a:ea typeface="SimSun" pitchFamily="34" charset="-122"/>
              <a:cs typeface="Times New Roman" pitchFamily="34" charset="-120"/>
            </a:endParaRPr>
          </a:p>
        </p:txBody>
      </p:sp>
      <p:sp>
        <p:nvSpPr>
          <p:cNvPr id="21" name="Text 19"/>
          <p:cNvSpPr/>
          <p:nvPr/>
        </p:nvSpPr>
        <p:spPr>
          <a:xfrm>
            <a:off x="3619500" y="2566925"/>
            <a:ext cx="85725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Refund due</a:t>
            </a:r>
            <a:endParaRPr lang="en-US" sz="97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4667250" y="2381250"/>
            <a:ext cx="476250" cy="0"/>
          </a:xfrm>
          <a:prstGeom prst="line">
            <a:avLst/>
          </a:prstGeom>
          <a:noFill/>
          <a:ln w="19050">
            <a:solidFill>
              <a:srgbClr val="EFF3EC"/>
            </a:solidFill>
            <a:prstDash val="solid"/>
          </a:ln>
        </p:spPr>
      </p:sp>
      <p:sp>
        <p:nvSpPr>
          <p:cNvPr id="23" name="Shape 21"/>
          <p:cNvSpPr/>
          <p:nvPr/>
        </p:nvSpPr>
        <p:spPr>
          <a:xfrm>
            <a:off x="5143500" y="1905000"/>
            <a:ext cx="0" cy="952500"/>
          </a:xfrm>
          <a:prstGeom prst="line">
            <a:avLst/>
          </a:prstGeom>
          <a:noFill/>
          <a:ln w="19050">
            <a:solidFill>
              <a:srgbClr val="EFF3EC"/>
            </a:solidFill>
            <a:prstDash val="solid"/>
          </a:ln>
        </p:spPr>
      </p:sp>
      <p:sp>
        <p:nvSpPr>
          <p:cNvPr id="24" name="Shape 22"/>
          <p:cNvSpPr/>
          <p:nvPr/>
        </p:nvSpPr>
        <p:spPr>
          <a:xfrm>
            <a:off x="5143500" y="1905000"/>
            <a:ext cx="1524000" cy="0"/>
          </a:xfrm>
          <a:prstGeom prst="line">
            <a:avLst/>
          </a:prstGeom>
          <a:noFill/>
          <a:ln w="19050">
            <a:solidFill>
              <a:srgbClr val="EFF3EC"/>
            </a:solidFill>
            <a:prstDash val="solid"/>
          </a:ln>
        </p:spPr>
      </p:sp>
      <p:sp>
        <p:nvSpPr>
          <p:cNvPr id="25" name="Text 23"/>
          <p:cNvSpPr/>
          <p:nvPr/>
        </p:nvSpPr>
        <p:spPr>
          <a:xfrm>
            <a:off x="5276850" y="1709675"/>
            <a:ext cx="691515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Want it back</a:t>
            </a:r>
            <a:endParaRPr lang="en-US" sz="975" dirty="0">
              <a:latin typeface="Microsoft YaHei UI" pitchFamily="34" charset="0"/>
              <a:ea typeface="Microsoft YaHei" pitchFamily="34" charset="-122"/>
              <a:cs typeface="Microsoft YaHei UI" pitchFamily="34" charset="-120"/>
            </a:endParaRPr>
          </a:p>
        </p:txBody>
      </p:sp>
      <p:sp>
        <p:nvSpPr>
          <p:cNvPr id="26" name="Text 24"/>
          <p:cNvSpPr/>
          <p:nvPr/>
        </p:nvSpPr>
        <p:spPr>
          <a:xfrm>
            <a:off x="6819900" y="1769332"/>
            <a:ext cx="5372100" cy="251460"/>
          </a:xfrm>
          <a:prstGeom prst="rect">
            <a:avLst/>
          </a:prstGeom>
          <a:noFill/>
          <a:ln/>
        </p:spPr>
        <p:txBody>
          <a:bodyPr wrap="none" lIns="0" tIns="0" rIns="0" bIns="0" rtlCol="0" anchor="t"/>
          <a:lstStyle/>
          <a:p>
            <a:pPr algn="l" indent="0" marL="0">
              <a:buNone/>
            </a:pPr>
            <a:r>
              <a:rPr lang="en-US" sz="1650" dirty="0">
                <a:solidFill>
                  <a:srgbClr val="E9C46A"/>
                </a:solidFill>
                <a:latin typeface="Times New Roman" pitchFamily="34" charset="0"/>
                <a:ea typeface="SimSun" pitchFamily="34" charset="-122"/>
                <a:cs typeface="Times New Roman" pitchFamily="34" charset="-120"/>
              </a:rPr>
              <a:t>File</a:t>
            </a:r>
            <a:endParaRPr lang="en-US" sz="1650" dirty="0">
              <a:latin typeface="Times New Roman" pitchFamily="34" charset="0"/>
              <a:ea typeface="SimSun" pitchFamily="34" charset="-122"/>
              <a:cs typeface="Times New Roman" pitchFamily="34" charset="-120"/>
            </a:endParaRPr>
          </a:p>
        </p:txBody>
      </p:sp>
      <p:sp>
        <p:nvSpPr>
          <p:cNvPr id="27" name="Text 25"/>
          <p:cNvSpPr/>
          <p:nvPr/>
        </p:nvSpPr>
        <p:spPr>
          <a:xfrm>
            <a:off x="6819900" y="21668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No claim, no refund</a:t>
            </a:r>
            <a:endParaRPr lang="en-US" sz="975" dirty="0">
              <a:latin typeface="Microsoft YaHei UI" pitchFamily="34" charset="0"/>
              <a:ea typeface="Microsoft YaHei" pitchFamily="34" charset="-122"/>
              <a:cs typeface="Microsoft YaHei UI" pitchFamily="34" charset="-120"/>
            </a:endParaRPr>
          </a:p>
        </p:txBody>
      </p:sp>
      <p:sp>
        <p:nvSpPr>
          <p:cNvPr id="28" name="Shape 26"/>
          <p:cNvSpPr/>
          <p:nvPr/>
        </p:nvSpPr>
        <p:spPr>
          <a:xfrm>
            <a:off x="6649403" y="1731645"/>
            <a:ext cx="781050" cy="346710"/>
          </a:xfrm>
          <a:custGeom>
            <a:avLst/>
            <a:gdLst/>
            <a:ahLst/>
            <a:cxnLst/>
            <a:rect l="l" t="t" r="r" b="b"/>
            <a:pathLst>
              <a:path w="781050" h="346710">
                <a:moveTo>
                  <a:pt x="781050" y="145732"/>
                </a:moveTo>
                <a:lnTo>
                  <a:pt x="781050" y="160972"/>
                </a:lnTo>
                <a:lnTo>
                  <a:pt x="777240" y="176213"/>
                </a:lnTo>
                <a:lnTo>
                  <a:pt x="771525" y="191452"/>
                </a:lnTo>
                <a:lnTo>
                  <a:pt x="762000" y="205740"/>
                </a:lnTo>
                <a:lnTo>
                  <a:pt x="749617" y="220980"/>
                </a:lnTo>
                <a:lnTo>
                  <a:pt x="735330" y="235267"/>
                </a:lnTo>
                <a:lnTo>
                  <a:pt x="717232" y="248602"/>
                </a:lnTo>
                <a:lnTo>
                  <a:pt x="697230" y="261937"/>
                </a:lnTo>
                <a:lnTo>
                  <a:pt x="675322" y="275272"/>
                </a:lnTo>
                <a:lnTo>
                  <a:pt x="650557" y="286702"/>
                </a:lnTo>
                <a:lnTo>
                  <a:pt x="624840" y="298132"/>
                </a:lnTo>
                <a:lnTo>
                  <a:pt x="596265" y="307657"/>
                </a:lnTo>
                <a:lnTo>
                  <a:pt x="566738" y="317182"/>
                </a:lnTo>
                <a:lnTo>
                  <a:pt x="535305" y="324802"/>
                </a:lnTo>
                <a:lnTo>
                  <a:pt x="502920" y="331470"/>
                </a:lnTo>
                <a:lnTo>
                  <a:pt x="470535" y="337185"/>
                </a:lnTo>
                <a:lnTo>
                  <a:pt x="436245" y="340995"/>
                </a:lnTo>
                <a:lnTo>
                  <a:pt x="402907" y="344805"/>
                </a:lnTo>
                <a:lnTo>
                  <a:pt x="368617" y="345757"/>
                </a:lnTo>
                <a:lnTo>
                  <a:pt x="334328" y="346710"/>
                </a:lnTo>
                <a:lnTo>
                  <a:pt x="300990" y="345757"/>
                </a:lnTo>
                <a:lnTo>
                  <a:pt x="290513" y="344805"/>
                </a:lnTo>
                <a:moveTo>
                  <a:pt x="252413" y="341947"/>
                </a:moveTo>
                <a:lnTo>
                  <a:pt x="236220" y="340042"/>
                </a:lnTo>
                <a:lnTo>
                  <a:pt x="205740" y="335280"/>
                </a:lnTo>
                <a:lnTo>
                  <a:pt x="176213" y="329565"/>
                </a:lnTo>
                <a:lnTo>
                  <a:pt x="148590" y="321945"/>
                </a:lnTo>
                <a:lnTo>
                  <a:pt x="122872" y="313372"/>
                </a:lnTo>
                <a:lnTo>
                  <a:pt x="99060" y="303847"/>
                </a:lnTo>
                <a:lnTo>
                  <a:pt x="77153" y="293370"/>
                </a:lnTo>
                <a:lnTo>
                  <a:pt x="58103" y="282892"/>
                </a:lnTo>
                <a:lnTo>
                  <a:pt x="41910" y="270510"/>
                </a:lnTo>
                <a:lnTo>
                  <a:pt x="27622" y="257175"/>
                </a:lnTo>
                <a:lnTo>
                  <a:pt x="16192" y="243840"/>
                </a:lnTo>
                <a:lnTo>
                  <a:pt x="7620" y="229552"/>
                </a:lnTo>
                <a:lnTo>
                  <a:pt x="5715" y="222885"/>
                </a:lnTo>
                <a:moveTo>
                  <a:pt x="0" y="195263"/>
                </a:moveTo>
                <a:lnTo>
                  <a:pt x="0" y="185738"/>
                </a:lnTo>
                <a:lnTo>
                  <a:pt x="3810" y="170497"/>
                </a:lnTo>
                <a:lnTo>
                  <a:pt x="10478" y="155257"/>
                </a:lnTo>
                <a:lnTo>
                  <a:pt x="19050" y="140970"/>
                </a:lnTo>
                <a:lnTo>
                  <a:pt x="31432" y="125730"/>
                </a:lnTo>
                <a:lnTo>
                  <a:pt x="46672" y="111442"/>
                </a:lnTo>
                <a:lnTo>
                  <a:pt x="63817" y="98107"/>
                </a:lnTo>
                <a:lnTo>
                  <a:pt x="83820" y="84772"/>
                </a:lnTo>
                <a:lnTo>
                  <a:pt x="105728" y="71438"/>
                </a:lnTo>
                <a:lnTo>
                  <a:pt x="130492" y="60007"/>
                </a:lnTo>
                <a:lnTo>
                  <a:pt x="157163" y="48577"/>
                </a:lnTo>
                <a:lnTo>
                  <a:pt x="184785" y="39052"/>
                </a:lnTo>
                <a:lnTo>
                  <a:pt x="214313" y="29527"/>
                </a:lnTo>
                <a:lnTo>
                  <a:pt x="245745" y="21907"/>
                </a:lnTo>
                <a:lnTo>
                  <a:pt x="278130" y="15240"/>
                </a:lnTo>
                <a:lnTo>
                  <a:pt x="311467" y="9525"/>
                </a:lnTo>
                <a:lnTo>
                  <a:pt x="344805" y="5715"/>
                </a:lnTo>
                <a:lnTo>
                  <a:pt x="379095" y="1905"/>
                </a:lnTo>
                <a:lnTo>
                  <a:pt x="412432" y="952"/>
                </a:lnTo>
                <a:lnTo>
                  <a:pt x="446722" y="0"/>
                </a:lnTo>
                <a:lnTo>
                  <a:pt x="480060" y="952"/>
                </a:lnTo>
                <a:lnTo>
                  <a:pt x="496253" y="1905"/>
                </a:lnTo>
                <a:moveTo>
                  <a:pt x="534353" y="5715"/>
                </a:moveTo>
                <a:lnTo>
                  <a:pt x="544830" y="6667"/>
                </a:lnTo>
                <a:lnTo>
                  <a:pt x="575310" y="11430"/>
                </a:lnTo>
                <a:lnTo>
                  <a:pt x="604838" y="17145"/>
                </a:lnTo>
                <a:lnTo>
                  <a:pt x="632460" y="24765"/>
                </a:lnTo>
                <a:lnTo>
                  <a:pt x="658178" y="33338"/>
                </a:lnTo>
                <a:lnTo>
                  <a:pt x="681990" y="42863"/>
                </a:lnTo>
                <a:lnTo>
                  <a:pt x="703897" y="53340"/>
                </a:lnTo>
                <a:lnTo>
                  <a:pt x="722947" y="63817"/>
                </a:lnTo>
                <a:lnTo>
                  <a:pt x="740092" y="76200"/>
                </a:lnTo>
                <a:lnTo>
                  <a:pt x="753428" y="89535"/>
                </a:lnTo>
                <a:lnTo>
                  <a:pt x="764857" y="102870"/>
                </a:lnTo>
                <a:lnTo>
                  <a:pt x="773430" y="117157"/>
                </a:lnTo>
                <a:lnTo>
                  <a:pt x="778192" y="128588"/>
                </a:lnTo>
              </a:path>
            </a:pathLst>
          </a:custGeom>
          <a:noFill/>
          <a:ln w="24765">
            <a:solidFill>
              <a:srgbClr val="E9C46A"/>
            </a:solidFill>
            <a:prstDash val="solid"/>
          </a:ln>
        </p:spPr>
      </p:sp>
      <p:sp>
        <p:nvSpPr>
          <p:cNvPr id="29" name="Shape 27"/>
          <p:cNvSpPr/>
          <p:nvPr/>
        </p:nvSpPr>
        <p:spPr>
          <a:xfrm>
            <a:off x="5143500" y="2857500"/>
            <a:ext cx="1524000" cy="0"/>
          </a:xfrm>
          <a:prstGeom prst="line">
            <a:avLst/>
          </a:prstGeom>
          <a:noFill/>
          <a:ln w="19050">
            <a:solidFill>
              <a:srgbClr val="EFF3EC"/>
            </a:solidFill>
            <a:prstDash val="solid"/>
          </a:ln>
        </p:spPr>
      </p:sp>
      <p:sp>
        <p:nvSpPr>
          <p:cNvPr id="30" name="Text 28"/>
          <p:cNvSpPr/>
          <p:nvPr/>
        </p:nvSpPr>
        <p:spPr>
          <a:xfrm>
            <a:off x="5276850" y="2662175"/>
            <a:ext cx="691515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Skip it</a:t>
            </a:r>
            <a:endParaRPr lang="en-US" sz="975" dirty="0">
              <a:latin typeface="Microsoft YaHei UI" pitchFamily="34" charset="0"/>
              <a:ea typeface="Microsoft YaHei" pitchFamily="34" charset="-122"/>
              <a:cs typeface="Microsoft YaHei UI" pitchFamily="34" charset="-120"/>
            </a:endParaRPr>
          </a:p>
        </p:txBody>
      </p:sp>
      <p:sp>
        <p:nvSpPr>
          <p:cNvPr id="31" name="Text 29"/>
          <p:cNvSpPr/>
          <p:nvPr/>
        </p:nvSpPr>
        <p:spPr>
          <a:xfrm>
            <a:off x="6819900" y="2721832"/>
            <a:ext cx="53721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Optional</a:t>
            </a:r>
            <a:endParaRPr lang="en-US" sz="1650" dirty="0">
              <a:latin typeface="Times New Roman" pitchFamily="34" charset="0"/>
              <a:ea typeface="SimSun" pitchFamily="34" charset="-122"/>
              <a:cs typeface="Times New Roman" pitchFamily="34" charset="-120"/>
            </a:endParaRPr>
          </a:p>
        </p:txBody>
      </p:sp>
      <p:sp>
        <p:nvSpPr>
          <p:cNvPr id="32" name="Text 30"/>
          <p:cNvSpPr/>
          <p:nvPr/>
        </p:nvSpPr>
        <p:spPr>
          <a:xfrm>
            <a:off x="6819900" y="30431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You give up the refund</a:t>
            </a:r>
            <a:endParaRPr lang="en-US" sz="975" dirty="0">
              <a:latin typeface="Microsoft YaHei UI" pitchFamily="34" charset="0"/>
              <a:ea typeface="Microsoft YaHei" pitchFamily="34" charset="-122"/>
              <a:cs typeface="Microsoft YaHei UI" pitchFamily="34" charset="-120"/>
            </a:endParaRPr>
          </a:p>
        </p:txBody>
      </p:sp>
      <p:sp>
        <p:nvSpPr>
          <p:cNvPr id="33" name="Shape 31"/>
          <p:cNvSpPr/>
          <p:nvPr/>
        </p:nvSpPr>
        <p:spPr>
          <a:xfrm>
            <a:off x="3143250" y="4286250"/>
            <a:ext cx="381000" cy="0"/>
          </a:xfrm>
          <a:prstGeom prst="line">
            <a:avLst/>
          </a:prstGeom>
          <a:noFill/>
          <a:ln w="19050">
            <a:solidFill>
              <a:srgbClr val="EFF3EC"/>
            </a:solidFill>
            <a:prstDash val="solid"/>
          </a:ln>
        </p:spPr>
      </p:sp>
      <p:sp>
        <p:nvSpPr>
          <p:cNvPr id="34" name="Text 32"/>
          <p:cNvSpPr/>
          <p:nvPr/>
        </p:nvSpPr>
        <p:spPr>
          <a:xfrm>
            <a:off x="3619500" y="4150582"/>
            <a:ext cx="85725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Underpaid</a:t>
            </a:r>
            <a:endParaRPr lang="en-US" sz="1650" dirty="0">
              <a:latin typeface="Times New Roman" pitchFamily="34" charset="0"/>
              <a:ea typeface="SimSun" pitchFamily="34" charset="-122"/>
              <a:cs typeface="Times New Roman" pitchFamily="34" charset="-120"/>
            </a:endParaRPr>
          </a:p>
        </p:txBody>
      </p:sp>
      <p:sp>
        <p:nvSpPr>
          <p:cNvPr id="35" name="Text 33"/>
          <p:cNvSpPr/>
          <p:nvPr/>
        </p:nvSpPr>
        <p:spPr>
          <a:xfrm>
            <a:off x="3619500" y="4471925"/>
            <a:ext cx="85725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Top-up due</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4667250" y="4286250"/>
            <a:ext cx="952500" cy="0"/>
          </a:xfrm>
          <a:prstGeom prst="line">
            <a:avLst/>
          </a:prstGeom>
          <a:noFill/>
          <a:ln w="19050">
            <a:solidFill>
              <a:srgbClr val="EFF3EC"/>
            </a:solidFill>
            <a:prstDash val="solid"/>
          </a:ln>
        </p:spPr>
      </p:sp>
      <p:sp>
        <p:nvSpPr>
          <p:cNvPr id="37" name="Shape 35"/>
          <p:cNvSpPr/>
          <p:nvPr/>
        </p:nvSpPr>
        <p:spPr>
          <a:xfrm>
            <a:off x="5619750" y="3810000"/>
            <a:ext cx="0" cy="952500"/>
          </a:xfrm>
          <a:prstGeom prst="line">
            <a:avLst/>
          </a:prstGeom>
          <a:noFill/>
          <a:ln w="19050">
            <a:solidFill>
              <a:srgbClr val="EFF3EC"/>
            </a:solidFill>
            <a:prstDash val="solid"/>
          </a:ln>
        </p:spPr>
      </p:sp>
      <p:sp>
        <p:nvSpPr>
          <p:cNvPr id="38" name="Shape 36"/>
          <p:cNvSpPr/>
          <p:nvPr/>
        </p:nvSpPr>
        <p:spPr>
          <a:xfrm>
            <a:off x="5619750" y="3810000"/>
            <a:ext cx="1047750" cy="0"/>
          </a:xfrm>
          <a:prstGeom prst="line">
            <a:avLst/>
          </a:prstGeom>
          <a:noFill/>
          <a:ln w="19050">
            <a:solidFill>
              <a:srgbClr val="EFF3EC"/>
            </a:solidFill>
            <a:prstDash val="solid"/>
          </a:ln>
        </p:spPr>
      </p:sp>
      <p:sp>
        <p:nvSpPr>
          <p:cNvPr id="39" name="Text 37"/>
          <p:cNvSpPr/>
          <p:nvPr/>
        </p:nvSpPr>
        <p:spPr>
          <a:xfrm>
            <a:off x="5753100" y="3614675"/>
            <a:ext cx="6438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Small</a:t>
            </a:r>
            <a:endParaRPr lang="en-US" sz="975" dirty="0">
              <a:latin typeface="Microsoft YaHei UI" pitchFamily="34" charset="0"/>
              <a:ea typeface="Microsoft YaHei" pitchFamily="34" charset="-122"/>
              <a:cs typeface="Microsoft YaHei UI" pitchFamily="34" charset="-120"/>
            </a:endParaRPr>
          </a:p>
        </p:txBody>
      </p:sp>
      <p:sp>
        <p:nvSpPr>
          <p:cNvPr id="40" name="Text 38"/>
          <p:cNvSpPr/>
          <p:nvPr/>
        </p:nvSpPr>
        <p:spPr>
          <a:xfrm>
            <a:off x="6819900" y="3674332"/>
            <a:ext cx="53721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Optional</a:t>
            </a:r>
            <a:endParaRPr lang="en-US" sz="1650" dirty="0">
              <a:latin typeface="Times New Roman" pitchFamily="34" charset="0"/>
              <a:ea typeface="SimSun" pitchFamily="34" charset="-122"/>
              <a:cs typeface="Times New Roman" pitchFamily="34" charset="-120"/>
            </a:endParaRPr>
          </a:p>
        </p:txBody>
      </p:sp>
      <p:sp>
        <p:nvSpPr>
          <p:cNvPr id="41" name="Text 39"/>
          <p:cNvSpPr/>
          <p:nvPr/>
        </p:nvSpPr>
        <p:spPr>
          <a:xfrm>
            <a:off x="6819900" y="39956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Income up to RMB 120,000, or a top-up up to RMB 400</a:t>
            </a:r>
            <a:endParaRPr lang="en-US" sz="975" dirty="0">
              <a:latin typeface="Microsoft YaHei UI" pitchFamily="34" charset="0"/>
              <a:ea typeface="Microsoft YaHei" pitchFamily="34" charset="-122"/>
              <a:cs typeface="Microsoft YaHei UI" pitchFamily="34" charset="-120"/>
            </a:endParaRPr>
          </a:p>
        </p:txBody>
      </p:sp>
      <p:sp>
        <p:nvSpPr>
          <p:cNvPr id="42" name="Shape 40"/>
          <p:cNvSpPr/>
          <p:nvPr/>
        </p:nvSpPr>
        <p:spPr>
          <a:xfrm>
            <a:off x="5619750" y="4762500"/>
            <a:ext cx="1047750" cy="0"/>
          </a:xfrm>
          <a:prstGeom prst="line">
            <a:avLst/>
          </a:prstGeom>
          <a:noFill/>
          <a:ln w="19050">
            <a:solidFill>
              <a:srgbClr val="EFF3EC"/>
            </a:solidFill>
            <a:prstDash val="solid"/>
          </a:ln>
        </p:spPr>
      </p:sp>
      <p:sp>
        <p:nvSpPr>
          <p:cNvPr id="43" name="Text 41"/>
          <p:cNvSpPr/>
          <p:nvPr/>
        </p:nvSpPr>
        <p:spPr>
          <a:xfrm>
            <a:off x="5753100" y="4567175"/>
            <a:ext cx="6438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Larger</a:t>
            </a:r>
            <a:endParaRPr lang="en-US" sz="975" dirty="0">
              <a:latin typeface="Microsoft YaHei UI" pitchFamily="34" charset="0"/>
              <a:ea typeface="Microsoft YaHei" pitchFamily="34" charset="-122"/>
              <a:cs typeface="Microsoft YaHei UI" pitchFamily="34" charset="-120"/>
            </a:endParaRPr>
          </a:p>
        </p:txBody>
      </p:sp>
      <p:sp>
        <p:nvSpPr>
          <p:cNvPr id="44" name="Text 42"/>
          <p:cNvSpPr/>
          <p:nvPr/>
        </p:nvSpPr>
        <p:spPr>
          <a:xfrm>
            <a:off x="6819900" y="4626832"/>
            <a:ext cx="5372100" cy="251460"/>
          </a:xfrm>
          <a:prstGeom prst="rect">
            <a:avLst/>
          </a:prstGeom>
          <a:noFill/>
          <a:ln/>
        </p:spPr>
        <p:txBody>
          <a:bodyPr wrap="none" lIns="0" tIns="0" rIns="0" bIns="0" rtlCol="0" anchor="t"/>
          <a:lstStyle/>
          <a:p>
            <a:pPr algn="l" indent="0" marL="0">
              <a:buNone/>
            </a:pPr>
            <a:r>
              <a:rPr lang="en-US" sz="1650" dirty="0">
                <a:solidFill>
                  <a:srgbClr val="EFF3EC"/>
                </a:solidFill>
                <a:latin typeface="Times New Roman" pitchFamily="34" charset="0"/>
                <a:ea typeface="SimSun" pitchFamily="34" charset="-122"/>
                <a:cs typeface="Times New Roman" pitchFamily="34" charset="-120"/>
              </a:rPr>
              <a:t>File</a:t>
            </a:r>
            <a:endParaRPr lang="en-US" sz="1650" dirty="0">
              <a:latin typeface="Times New Roman" pitchFamily="34" charset="0"/>
              <a:ea typeface="SimSun" pitchFamily="34" charset="-122"/>
              <a:cs typeface="Times New Roman" pitchFamily="34" charset="-120"/>
            </a:endParaRPr>
          </a:p>
        </p:txBody>
      </p:sp>
      <p:sp>
        <p:nvSpPr>
          <p:cNvPr id="45" name="Text 43"/>
          <p:cNvSpPr/>
          <p:nvPr/>
        </p:nvSpPr>
        <p:spPr>
          <a:xfrm>
            <a:off x="6819900" y="4948175"/>
            <a:ext cx="5372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Declare and pay in full by June 30</a:t>
            </a:r>
            <a:endParaRPr lang="en-US" sz="975" dirty="0">
              <a:latin typeface="Microsoft YaHei UI" pitchFamily="34" charset="0"/>
              <a:ea typeface="Microsoft YaHei" pitchFamily="34" charset="-122"/>
              <a:cs typeface="Microsoft YaHei UI" pitchFamily="34" charset="-120"/>
            </a:endParaRPr>
          </a:p>
        </p:txBody>
      </p:sp>
      <p:sp>
        <p:nvSpPr>
          <p:cNvPr id="46" name="Text 44"/>
          <p:cNvSpPr/>
          <p:nvPr/>
        </p:nvSpPr>
        <p:spPr>
          <a:xfrm>
            <a:off x="609600" y="555849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Note: </a:t>
            </a:r>
            <a:pPr algn="l" indent="0" marL="0">
              <a:buNone/>
            </a:pPr>
            <a:r>
              <a:rPr lang="en-US" sz="1125" dirty="0">
                <a:solidFill>
                  <a:srgbClr val="E9C46A"/>
                </a:solidFill>
                <a:latin typeface="Microsoft YaHei UI" pitchFamily="34" charset="0"/>
                <a:ea typeface="Microsoft YaHei" pitchFamily="34" charset="-122"/>
                <a:cs typeface="Microsoft YaHei UI" pitchFamily="34" charset="-120"/>
              </a:rPr>
              <a:t>the RMB 120,000 is income before tax</a:t>
            </a:r>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 If a payer failed to withhold as required, you still have to file</a:t>
            </a:r>
            <a:endParaRPr lang="en-US" sz="1125" dirty="0">
              <a:latin typeface="Microsoft YaHei UI" pitchFamily="34" charset="0"/>
              <a:ea typeface="Microsoft YaHei" pitchFamily="34" charset="-122"/>
              <a:cs typeface="Microsoft YaHei UI" pitchFamily="34" charset="-120"/>
            </a:endParaRPr>
          </a:p>
        </p:txBody>
      </p:sp>
      <p:sp>
        <p:nvSpPr>
          <p:cNvPr id="47" name="Text 45"/>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 Order No. 57, Arts. 6 and 7, MOF and STA Announcement No. 32 of 2023 (income received 2024 to 2027)</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5"/>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6</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Four incomes pooled, three of them discounted</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5334000" y="1809750"/>
            <a:ext cx="0" cy="3333750"/>
          </a:xfrm>
          <a:prstGeom prst="line">
            <a:avLst/>
          </a:prstGeom>
          <a:noFill/>
          <a:ln w="9525">
            <a:solidFill>
              <a:srgbClr val="3B4942"/>
            </a:solidFill>
            <a:prstDash val="dash"/>
          </a:ln>
        </p:spPr>
      </p:sp>
      <p:sp>
        <p:nvSpPr>
          <p:cNvPr id="16" name="Shape 14"/>
          <p:cNvSpPr/>
          <p:nvPr/>
        </p:nvSpPr>
        <p:spPr>
          <a:xfrm>
            <a:off x="698500" y="1908175"/>
            <a:ext cx="88900" cy="200025"/>
          </a:xfrm>
          <a:custGeom>
            <a:avLst/>
            <a:gdLst/>
            <a:ahLst/>
            <a:cxnLst/>
            <a:rect l="l" t="t" r="r" b="b"/>
            <a:pathLst>
              <a:path w="88900" h="200025">
                <a:moveTo>
                  <a:pt x="88900" y="200025"/>
                </a:moveTo>
                <a:lnTo>
                  <a:pt x="88900" y="22225"/>
                </a:lnTo>
                <a:arcTo hR="22225" wR="22225" stAng="0" swAng="-5400000"/>
                <a:lnTo>
                  <a:pt x="22225" y="0"/>
                </a:lnTo>
                <a:arcTo hR="22225" wR="22225" stAng="16200000" swAng="-5400000"/>
                <a:lnTo>
                  <a:pt x="0" y="200025"/>
                </a:lnTo>
              </a:path>
            </a:pathLst>
          </a:custGeom>
          <a:noFill/>
          <a:ln w="17780">
            <a:solidFill>
              <a:srgbClr val="A9BCAF"/>
            </a:solidFill>
            <a:prstDash val="solid"/>
          </a:ln>
        </p:spPr>
      </p:sp>
      <p:sp>
        <p:nvSpPr>
          <p:cNvPr id="17" name="Shape 15"/>
          <p:cNvSpPr/>
          <p:nvPr/>
        </p:nvSpPr>
        <p:spPr>
          <a:xfrm>
            <a:off x="631825" y="1952625"/>
            <a:ext cx="222250" cy="155575"/>
          </a:xfrm>
          <a:prstGeom prst="roundRect">
            <a:avLst>
              <a:gd name="adj" fmla="val 14286"/>
            </a:avLst>
          </a:prstGeom>
          <a:noFill/>
          <a:ln w="17780">
            <a:solidFill>
              <a:srgbClr val="A9BCAF"/>
            </a:solidFill>
            <a:prstDash val="solid"/>
          </a:ln>
        </p:spPr>
      </p:sp>
      <p:sp>
        <p:nvSpPr>
          <p:cNvPr id="18" name="Text 16"/>
          <p:cNvSpPr/>
          <p:nvPr/>
        </p:nvSpPr>
        <p:spPr>
          <a:xfrm>
            <a:off x="1028700" y="184684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Wages and salaries</a:t>
            </a:r>
            <a:endParaRPr lang="en-US" sz="1950" dirty="0">
              <a:latin typeface="Times New Roman" pitchFamily="34" charset="0"/>
              <a:ea typeface="SimSun" pitchFamily="34" charset="-122"/>
              <a:cs typeface="Times New Roman" pitchFamily="34" charset="-120"/>
            </a:endParaRPr>
          </a:p>
        </p:txBody>
      </p:sp>
      <p:sp>
        <p:nvSpPr>
          <p:cNvPr id="19" name="Text 17"/>
          <p:cNvSpPr/>
          <p:nvPr/>
        </p:nvSpPr>
        <p:spPr>
          <a:xfrm>
            <a:off x="1028700" y="223391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Pay, bonuses, allowances, subsidies</a:t>
            </a:r>
            <a:endParaRPr lang="en-US" sz="10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5905500" y="1813328"/>
            <a:ext cx="6286500" cy="457200"/>
          </a:xfrm>
          <a:prstGeom prst="rect">
            <a:avLst/>
          </a:prstGeom>
          <a:noFill/>
          <a:ln/>
        </p:spPr>
        <p:txBody>
          <a:bodyPr wrap="none" lIns="0" tIns="0" rIns="0" bIns="0" rtlCol="0" anchor="t"/>
          <a:lstStyle/>
          <a:p>
            <a:pPr algn="l" indent="0" marL="0">
              <a:buNone/>
            </a:pPr>
            <a:r>
              <a:rPr lang="en-US" sz="3000" dirty="0">
                <a:solidFill>
                  <a:srgbClr val="EFF3EC"/>
                </a:solidFill>
                <a:latin typeface="Times New Roman" pitchFamily="34" charset="0"/>
                <a:ea typeface="SimSun" pitchFamily="34" charset="-122"/>
                <a:cs typeface="Times New Roman" pitchFamily="34" charset="-120"/>
              </a:rPr>
              <a:t>× 100%</a:t>
            </a:r>
            <a:endParaRPr lang="en-US" sz="3000" dirty="0">
              <a:latin typeface="Times New Roman" pitchFamily="34" charset="0"/>
              <a:ea typeface="SimSun" pitchFamily="34" charset="-122"/>
              <a:cs typeface="Times New Roman" pitchFamily="34" charset="-120"/>
            </a:endParaRPr>
          </a:p>
        </p:txBody>
      </p:sp>
      <p:sp>
        <p:nvSpPr>
          <p:cNvPr id="21" name="Shape 19"/>
          <p:cNvSpPr/>
          <p:nvPr/>
        </p:nvSpPr>
        <p:spPr>
          <a:xfrm>
            <a:off x="609600" y="2533650"/>
            <a:ext cx="10972800" cy="0"/>
          </a:xfrm>
          <a:prstGeom prst="line">
            <a:avLst/>
          </a:prstGeom>
          <a:noFill/>
          <a:ln w="9525">
            <a:solidFill>
              <a:srgbClr val="3B4942"/>
            </a:solidFill>
            <a:prstDash val="solid"/>
          </a:ln>
        </p:spPr>
      </p:sp>
      <p:sp>
        <p:nvSpPr>
          <p:cNvPr id="22" name="Shape 20"/>
          <p:cNvSpPr/>
          <p:nvPr/>
        </p:nvSpPr>
        <p:spPr>
          <a:xfrm>
            <a:off x="747553" y="2881153"/>
            <a:ext cx="101919" cy="101919"/>
          </a:xfrm>
          <a:custGeom>
            <a:avLst/>
            <a:gdLst/>
            <a:ahLst/>
            <a:cxnLst/>
            <a:rect l="l" t="t" r="r" b="b"/>
            <a:pathLst>
              <a:path w="101919" h="101919">
                <a:moveTo>
                  <a:pt x="36591" y="98666"/>
                </a:moveTo>
                <a:arcTo hR="11113" wR="11113" stAng="2700519" swAng="5398962"/>
                <a:lnTo>
                  <a:pt x="3254" y="81041"/>
                </a:lnTo>
                <a:arcTo hR="11113" wR="11113" stAng="8100519" swAng="5398962"/>
                <a:lnTo>
                  <a:pt x="65328" y="3254"/>
                </a:lnTo>
                <a:arcTo hR="11113" wR="11113" stAng="13500519" swAng="5398962"/>
                <a:lnTo>
                  <a:pt x="98666" y="20878"/>
                </a:lnTo>
                <a:arcTo hR="11113" wR="11113" stAng="18900519" swAng="5398962"/>
                <a:close/>
              </a:path>
            </a:pathLst>
          </a:custGeom>
          <a:noFill/>
          <a:ln w="17780">
            <a:solidFill>
              <a:srgbClr val="A9BCAF"/>
            </a:solidFill>
            <a:prstDash val="solid"/>
          </a:ln>
        </p:spPr>
      </p:sp>
      <p:sp>
        <p:nvSpPr>
          <p:cNvPr id="23" name="Shape 21"/>
          <p:cNvSpPr/>
          <p:nvPr/>
        </p:nvSpPr>
        <p:spPr>
          <a:xfrm>
            <a:off x="631825" y="2765425"/>
            <a:ext cx="177800" cy="177800"/>
          </a:xfrm>
          <a:custGeom>
            <a:avLst/>
            <a:gdLst/>
            <a:ahLst/>
            <a:cxnLst/>
            <a:rect l="l" t="t" r="r" b="b"/>
            <a:pathLst>
              <a:path w="177800" h="177800">
                <a:moveTo>
                  <a:pt x="177800" y="122238"/>
                </a:moveTo>
                <a:lnTo>
                  <a:pt x="162520" y="45850"/>
                </a:lnTo>
                <a:arcTo hR="11113" wR="11113" stAng="20921476" swAng="-3907447"/>
                <a:lnTo>
                  <a:pt x="13724" y="311"/>
                </a:lnTo>
                <a:arcTo hR="11113" wR="11113" stAng="17015519" swAng="-7031038"/>
                <a:lnTo>
                  <a:pt x="37227" y="154230"/>
                </a:lnTo>
                <a:arcTo hR="11113" wR="11113" stAng="9985971" swAng="-3907447"/>
                <a:lnTo>
                  <a:pt x="122238" y="177800"/>
                </a:lnTo>
              </a:path>
            </a:pathLst>
          </a:custGeom>
          <a:noFill/>
          <a:ln w="17780">
            <a:solidFill>
              <a:srgbClr val="A9BCAF"/>
            </a:solidFill>
            <a:prstDash val="solid"/>
          </a:ln>
        </p:spPr>
      </p:sp>
      <p:sp>
        <p:nvSpPr>
          <p:cNvPr id="24" name="Shape 22"/>
          <p:cNvSpPr/>
          <p:nvPr/>
        </p:nvSpPr>
        <p:spPr>
          <a:xfrm>
            <a:off x="635159" y="2768759"/>
            <a:ext cx="80966" cy="80966"/>
          </a:xfrm>
          <a:custGeom>
            <a:avLst/>
            <a:gdLst/>
            <a:ahLst/>
            <a:cxnLst/>
            <a:rect l="l" t="t" r="r" b="b"/>
            <a:pathLst>
              <a:path w="80966" h="80966">
                <a:moveTo>
                  <a:pt x="0" y="0"/>
                </a:moveTo>
                <a:lnTo>
                  <a:pt x="80966" y="80966"/>
                </a:lnTo>
              </a:path>
            </a:pathLst>
          </a:custGeom>
          <a:noFill/>
          <a:ln w="17780">
            <a:solidFill>
              <a:srgbClr val="A9BCAF"/>
            </a:solidFill>
            <a:prstDash val="solid"/>
          </a:ln>
        </p:spPr>
      </p:sp>
      <p:sp>
        <p:nvSpPr>
          <p:cNvPr id="25" name="Shape 23"/>
          <p:cNvSpPr/>
          <p:nvPr/>
        </p:nvSpPr>
        <p:spPr>
          <a:xfrm>
            <a:off x="709613" y="2843213"/>
            <a:ext cx="44450" cy="44450"/>
          </a:xfrm>
          <a:prstGeom prst="ellipse">
            <a:avLst/>
          </a:prstGeom>
          <a:noFill/>
          <a:ln w="17780">
            <a:solidFill>
              <a:srgbClr val="A9BCAF"/>
            </a:solidFill>
            <a:prstDash val="solid"/>
          </a:ln>
        </p:spPr>
      </p:sp>
      <p:sp>
        <p:nvSpPr>
          <p:cNvPr id="26" name="Text 24"/>
          <p:cNvSpPr/>
          <p:nvPr/>
        </p:nvSpPr>
        <p:spPr>
          <a:xfrm>
            <a:off x="1028700" y="270409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Freelance fees</a:t>
            </a:r>
            <a:endParaRPr lang="en-US" sz="1950" dirty="0">
              <a:latin typeface="Times New Roman" pitchFamily="34" charset="0"/>
              <a:ea typeface="SimSun" pitchFamily="34" charset="-122"/>
              <a:cs typeface="Times New Roman" pitchFamily="34" charset="-120"/>
            </a:endParaRPr>
          </a:p>
        </p:txBody>
      </p:sp>
      <p:sp>
        <p:nvSpPr>
          <p:cNvPr id="27" name="Text 25"/>
          <p:cNvSpPr/>
          <p:nvPr/>
        </p:nvSpPr>
        <p:spPr>
          <a:xfrm>
            <a:off x="1028700" y="309116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Design, consulting, teaching, translation</a:t>
            </a:r>
            <a:endParaRPr lang="en-US" sz="1050" dirty="0">
              <a:latin typeface="Microsoft YaHei UI" pitchFamily="34" charset="0"/>
              <a:ea typeface="Microsoft YaHei" pitchFamily="34" charset="-122"/>
              <a:cs typeface="Microsoft YaHei UI" pitchFamily="34" charset="-120"/>
            </a:endParaRPr>
          </a:p>
        </p:txBody>
      </p:sp>
      <p:sp>
        <p:nvSpPr>
          <p:cNvPr id="28" name="Text 26"/>
          <p:cNvSpPr/>
          <p:nvPr/>
        </p:nvSpPr>
        <p:spPr>
          <a:xfrm>
            <a:off x="5905500" y="2670578"/>
            <a:ext cx="6286500" cy="457200"/>
          </a:xfrm>
          <a:prstGeom prst="rect">
            <a:avLst/>
          </a:prstGeom>
          <a:noFill/>
          <a:ln/>
        </p:spPr>
        <p:txBody>
          <a:bodyPr wrap="none" lIns="0" tIns="0" rIns="0" bIns="0" rtlCol="0" anchor="t"/>
          <a:lstStyle/>
          <a:p>
            <a:pPr algn="l" indent="0" marL="0">
              <a:buNone/>
            </a:pPr>
            <a:r>
              <a:rPr lang="en-US" sz="3000" dirty="0">
                <a:solidFill>
                  <a:srgbClr val="E9C46A"/>
                </a:solidFill>
                <a:latin typeface="Times New Roman" pitchFamily="34" charset="0"/>
                <a:ea typeface="SimSun" pitchFamily="34" charset="-122"/>
                <a:cs typeface="Times New Roman" pitchFamily="34" charset="-120"/>
              </a:rPr>
              <a:t>× 80%</a:t>
            </a:r>
            <a:endParaRPr lang="en-US" sz="3000" dirty="0">
              <a:latin typeface="Times New Roman" pitchFamily="34" charset="0"/>
              <a:ea typeface="SimSun" pitchFamily="34" charset="-122"/>
              <a:cs typeface="Times New Roman" pitchFamily="34" charset="-120"/>
            </a:endParaRPr>
          </a:p>
        </p:txBody>
      </p:sp>
      <p:sp>
        <p:nvSpPr>
          <p:cNvPr id="29" name="Shape 27"/>
          <p:cNvSpPr/>
          <p:nvPr/>
        </p:nvSpPr>
        <p:spPr>
          <a:xfrm>
            <a:off x="609600" y="3390900"/>
            <a:ext cx="10972800" cy="0"/>
          </a:xfrm>
          <a:prstGeom prst="line">
            <a:avLst/>
          </a:prstGeom>
          <a:noFill/>
          <a:ln w="9525">
            <a:solidFill>
              <a:srgbClr val="3B4942"/>
            </a:solidFill>
            <a:prstDash val="solid"/>
          </a:ln>
        </p:spPr>
      </p:sp>
      <p:sp>
        <p:nvSpPr>
          <p:cNvPr id="30" name="Shape 28"/>
          <p:cNvSpPr/>
          <p:nvPr/>
        </p:nvSpPr>
        <p:spPr>
          <a:xfrm>
            <a:off x="742950" y="3678238"/>
            <a:ext cx="8334" cy="155575"/>
          </a:xfrm>
          <a:custGeom>
            <a:avLst/>
            <a:gdLst/>
            <a:ahLst/>
            <a:cxnLst/>
            <a:rect l="l" t="t" r="r" b="b"/>
            <a:pathLst>
              <a:path w="8334" h="155575">
                <a:moveTo>
                  <a:pt x="0" y="0"/>
                </a:moveTo>
                <a:lnTo>
                  <a:pt x="0" y="155575"/>
                </a:lnTo>
              </a:path>
            </a:pathLst>
          </a:custGeom>
          <a:noFill/>
          <a:ln w="17780">
            <a:solidFill>
              <a:srgbClr val="A9BCAF"/>
            </a:solidFill>
            <a:prstDash val="solid"/>
          </a:ln>
        </p:spPr>
      </p:sp>
      <p:sp>
        <p:nvSpPr>
          <p:cNvPr id="31" name="Shape 29"/>
          <p:cNvSpPr/>
          <p:nvPr/>
        </p:nvSpPr>
        <p:spPr>
          <a:xfrm>
            <a:off x="631825" y="3633788"/>
            <a:ext cx="222250" cy="200025"/>
          </a:xfrm>
          <a:custGeom>
            <a:avLst/>
            <a:gdLst/>
            <a:ahLst/>
            <a:cxnLst/>
            <a:rect l="l" t="t" r="r" b="b"/>
            <a:pathLst>
              <a:path w="222250" h="200025">
                <a:moveTo>
                  <a:pt x="11113" y="166688"/>
                </a:moveTo>
                <a:arcTo hR="11113" wR="11113" stAng="5400000" swAng="5400000"/>
                <a:lnTo>
                  <a:pt x="0" y="11113"/>
                </a:lnTo>
                <a:arcTo hR="11113" wR="11113" stAng="10800000" swAng="5400000"/>
                <a:lnTo>
                  <a:pt x="66675" y="0"/>
                </a:lnTo>
                <a:arcTo hR="44450" wR="44450" stAng="16200000" swAng="5400000"/>
                <a:arcTo hR="44450" wR="44450" stAng="10800000" swAng="5400000"/>
                <a:lnTo>
                  <a:pt x="211138" y="0"/>
                </a:lnTo>
                <a:arcTo hR="11113" wR="11113" stAng="16200000" swAng="5400000"/>
                <a:lnTo>
                  <a:pt x="222250" y="155575"/>
                </a:lnTo>
                <a:arcTo hR="11113" wR="11113" stAng="0" swAng="5400000"/>
                <a:lnTo>
                  <a:pt x="144463" y="166688"/>
                </a:lnTo>
                <a:arcTo hR="33338" wR="33338" stAng="16200000" swAng="-5400000"/>
                <a:arcTo hR="33338" wR="33338" stAng="0" swAng="-5400000"/>
                <a:close/>
              </a:path>
            </a:pathLst>
          </a:custGeom>
          <a:noFill/>
          <a:ln w="17780">
            <a:solidFill>
              <a:srgbClr val="A9BCAF"/>
            </a:solidFill>
            <a:prstDash val="solid"/>
          </a:ln>
        </p:spPr>
      </p:sp>
      <p:sp>
        <p:nvSpPr>
          <p:cNvPr id="32" name="Text 30"/>
          <p:cNvSpPr/>
          <p:nvPr/>
        </p:nvSpPr>
        <p:spPr>
          <a:xfrm>
            <a:off x="1028700" y="356134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Author</a:t>
            </a:r>
            <a:pPr algn="l" indent="0" marL="0">
              <a:buNone/>
            </a:pPr>
            <a:r>
              <a:rPr lang="en-US" sz="1950" dirty="0">
                <a:solidFill>
                  <a:srgbClr val="EFF3EC"/>
                </a:solidFill>
                <a:latin typeface="Times New Roman" pitchFamily="34" charset="0"/>
                <a:ea typeface="SimSun" pitchFamily="34" charset="-122"/>
                <a:cs typeface="Times New Roman" pitchFamily="34" charset="-120"/>
              </a:rPr>
              <a:t>'</a:t>
            </a:r>
            <a:pPr algn="l" indent="0" marL="0">
              <a:buNone/>
            </a:pPr>
            <a:r>
              <a:rPr lang="en-US" sz="1950" dirty="0">
                <a:solidFill>
                  <a:srgbClr val="EFF3EC"/>
                </a:solidFill>
                <a:latin typeface="Times New Roman" pitchFamily="34" charset="0"/>
                <a:ea typeface="SimSun" pitchFamily="34" charset="-122"/>
                <a:cs typeface="Times New Roman" pitchFamily="34" charset="-120"/>
              </a:rPr>
              <a:t>s fees</a:t>
            </a:r>
            <a:endParaRPr lang="en-US" sz="1950" dirty="0">
              <a:latin typeface="Times New Roman" pitchFamily="34" charset="0"/>
              <a:ea typeface="SimSun" pitchFamily="34" charset="-122"/>
              <a:cs typeface="Times New Roman" pitchFamily="34" charset="-120"/>
            </a:endParaRPr>
          </a:p>
        </p:txBody>
      </p:sp>
      <p:sp>
        <p:nvSpPr>
          <p:cNvPr id="33" name="Text 31"/>
          <p:cNvSpPr/>
          <p:nvPr/>
        </p:nvSpPr>
        <p:spPr>
          <a:xfrm>
            <a:off x="1028700" y="394841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Published books and articles</a:t>
            </a:r>
            <a:endParaRPr lang="en-US" sz="10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5905500" y="3527828"/>
            <a:ext cx="6286500" cy="457200"/>
          </a:xfrm>
          <a:prstGeom prst="rect">
            <a:avLst/>
          </a:prstGeom>
          <a:noFill/>
          <a:ln/>
        </p:spPr>
        <p:txBody>
          <a:bodyPr wrap="none" lIns="0" tIns="0" rIns="0" bIns="0" rtlCol="0" anchor="t"/>
          <a:lstStyle/>
          <a:p>
            <a:pPr algn="l" indent="0" marL="0">
              <a:buNone/>
            </a:pPr>
            <a:r>
              <a:rPr lang="en-US" sz="3000" dirty="0">
                <a:solidFill>
                  <a:srgbClr val="EFF3EC"/>
                </a:solidFill>
                <a:latin typeface="Times New Roman" pitchFamily="34" charset="0"/>
                <a:ea typeface="SimSun" pitchFamily="34" charset="-122"/>
                <a:cs typeface="Times New Roman" pitchFamily="34" charset="-120"/>
              </a:rPr>
              <a:t>× 80% × 70%</a:t>
            </a:r>
            <a:endParaRPr lang="en-US" sz="3000" dirty="0">
              <a:latin typeface="Times New Roman" pitchFamily="34" charset="0"/>
              <a:ea typeface="SimSun" pitchFamily="34" charset="-122"/>
              <a:cs typeface="Times New Roman" pitchFamily="34" charset="-120"/>
            </a:endParaRPr>
          </a:p>
        </p:txBody>
      </p:sp>
      <p:sp>
        <p:nvSpPr>
          <p:cNvPr id="35" name="Shape 33"/>
          <p:cNvSpPr/>
          <p:nvPr/>
        </p:nvSpPr>
        <p:spPr>
          <a:xfrm>
            <a:off x="609600" y="4248150"/>
            <a:ext cx="10972800" cy="0"/>
          </a:xfrm>
          <a:prstGeom prst="line">
            <a:avLst/>
          </a:prstGeom>
          <a:noFill/>
          <a:ln w="9525">
            <a:solidFill>
              <a:srgbClr val="3B4942"/>
            </a:solidFill>
            <a:prstDash val="solid"/>
          </a:ln>
        </p:spPr>
      </p:sp>
      <p:sp>
        <p:nvSpPr>
          <p:cNvPr id="36" name="Shape 34"/>
          <p:cNvSpPr/>
          <p:nvPr/>
        </p:nvSpPr>
        <p:spPr>
          <a:xfrm>
            <a:off x="631825" y="4479500"/>
            <a:ext cx="222675" cy="222675"/>
          </a:xfrm>
          <a:custGeom>
            <a:avLst/>
            <a:gdLst/>
            <a:ahLst/>
            <a:cxnLst/>
            <a:rect l="l" t="t" r="r" b="b"/>
            <a:pathLst>
              <a:path w="222675" h="222675">
                <a:moveTo>
                  <a:pt x="6512" y="171713"/>
                </a:moveTo>
                <a:arcTo hR="22225" wR="22225" stAng="13500519" swAng="-2699785"/>
                <a:lnTo>
                  <a:pt x="0" y="211562"/>
                </a:lnTo>
                <a:arcTo hR="11113" wR="11113" stAng="10800000" swAng="-5400000"/>
                <a:lnTo>
                  <a:pt x="44450" y="222675"/>
                </a:lnTo>
                <a:arcTo hR="11113" wR="11113" stAng="5400000" swAng="-5400000"/>
                <a:lnTo>
                  <a:pt x="55563" y="200450"/>
                </a:lnTo>
                <a:arcTo hR="11113" wR="11113" stAng="10800000" swAng="5400000"/>
                <a:lnTo>
                  <a:pt x="77788" y="189337"/>
                </a:lnTo>
                <a:arcTo hR="11113" wR="11113" stAng="5400000" swAng="-5400000"/>
                <a:lnTo>
                  <a:pt x="88900" y="167112"/>
                </a:lnTo>
                <a:arcTo hR="11113" wR="11113" stAng="10800000" swAng="5400000"/>
                <a:lnTo>
                  <a:pt x="101924" y="156000"/>
                </a:lnTo>
                <a:arcTo hR="22225" wR="22225" stAng="5399266" swAng="-2699785"/>
                <a:lnTo>
                  <a:pt x="126683" y="140442"/>
                </a:lnTo>
                <a:arcTo hR="72231" wR="72231" stAng="6552338" swAng="-18504676"/>
                <a:close/>
              </a:path>
            </a:pathLst>
          </a:custGeom>
          <a:noFill/>
          <a:ln w="17780">
            <a:solidFill>
              <a:srgbClr val="A9BCAF"/>
            </a:solidFill>
            <a:prstDash val="solid"/>
          </a:ln>
        </p:spPr>
      </p:sp>
      <p:sp>
        <p:nvSpPr>
          <p:cNvPr id="37" name="Shape 35"/>
          <p:cNvSpPr/>
          <p:nvPr/>
        </p:nvSpPr>
        <p:spPr>
          <a:xfrm>
            <a:off x="787400" y="4535488"/>
            <a:ext cx="11113" cy="11113"/>
          </a:xfrm>
          <a:prstGeom prst="ellipse">
            <a:avLst/>
          </a:prstGeom>
          <a:solidFill>
            <a:srgbClr val="A9BCAF"/>
          </a:solidFill>
          <a:ln w="17780">
            <a:solidFill>
              <a:srgbClr val="A9BCAF"/>
            </a:solidFill>
            <a:prstDash val="solid"/>
          </a:ln>
        </p:spPr>
      </p:sp>
      <p:sp>
        <p:nvSpPr>
          <p:cNvPr id="38" name="Text 36"/>
          <p:cNvSpPr/>
          <p:nvPr/>
        </p:nvSpPr>
        <p:spPr>
          <a:xfrm>
            <a:off x="1028700" y="4418592"/>
            <a:ext cx="111633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Royalties</a:t>
            </a:r>
            <a:endParaRPr lang="en-US" sz="1950" dirty="0">
              <a:latin typeface="Times New Roman" pitchFamily="34" charset="0"/>
              <a:ea typeface="SimSun" pitchFamily="34" charset="-122"/>
              <a:cs typeface="Times New Roman" pitchFamily="34" charset="-120"/>
            </a:endParaRPr>
          </a:p>
        </p:txBody>
      </p:sp>
      <p:sp>
        <p:nvSpPr>
          <p:cNvPr id="39" name="Text 37"/>
          <p:cNvSpPr/>
          <p:nvPr/>
        </p:nvSpPr>
        <p:spPr>
          <a:xfrm>
            <a:off x="1028700" y="4805662"/>
            <a:ext cx="111633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Patents, trademarks, copyright</a:t>
            </a:r>
            <a:endParaRPr lang="en-US" sz="1050" dirty="0">
              <a:latin typeface="Microsoft YaHei UI" pitchFamily="34" charset="0"/>
              <a:ea typeface="Microsoft YaHei" pitchFamily="34" charset="-122"/>
              <a:cs typeface="Microsoft YaHei UI" pitchFamily="34" charset="-120"/>
            </a:endParaRPr>
          </a:p>
        </p:txBody>
      </p:sp>
      <p:sp>
        <p:nvSpPr>
          <p:cNvPr id="40" name="Text 38"/>
          <p:cNvSpPr/>
          <p:nvPr/>
        </p:nvSpPr>
        <p:spPr>
          <a:xfrm>
            <a:off x="5905500" y="4385078"/>
            <a:ext cx="6286500" cy="457200"/>
          </a:xfrm>
          <a:prstGeom prst="rect">
            <a:avLst/>
          </a:prstGeom>
          <a:noFill/>
          <a:ln/>
        </p:spPr>
        <p:txBody>
          <a:bodyPr wrap="none" lIns="0" tIns="0" rIns="0" bIns="0" rtlCol="0" anchor="t"/>
          <a:lstStyle/>
          <a:p>
            <a:pPr algn="l" indent="0" marL="0">
              <a:buNone/>
            </a:pPr>
            <a:r>
              <a:rPr lang="en-US" sz="3000" dirty="0">
                <a:solidFill>
                  <a:srgbClr val="EFF3EC"/>
                </a:solidFill>
                <a:latin typeface="Times New Roman" pitchFamily="34" charset="0"/>
                <a:ea typeface="SimSun" pitchFamily="34" charset="-122"/>
                <a:cs typeface="Times New Roman" pitchFamily="34" charset="-120"/>
              </a:rPr>
              <a:t>× 80%</a:t>
            </a:r>
            <a:endParaRPr lang="en-US" sz="3000" dirty="0">
              <a:latin typeface="Times New Roman" pitchFamily="34" charset="0"/>
              <a:ea typeface="SimSun" pitchFamily="34" charset="-122"/>
              <a:cs typeface="Times New Roman" pitchFamily="34" charset="-120"/>
            </a:endParaRPr>
          </a:p>
        </p:txBody>
      </p:sp>
      <p:sp>
        <p:nvSpPr>
          <p:cNvPr id="41" name="Shape 39"/>
          <p:cNvSpPr/>
          <p:nvPr/>
        </p:nvSpPr>
        <p:spPr>
          <a:xfrm>
            <a:off x="609600" y="5105400"/>
            <a:ext cx="10972800" cy="0"/>
          </a:xfrm>
          <a:prstGeom prst="line">
            <a:avLst/>
          </a:prstGeom>
          <a:noFill/>
          <a:ln w="9525">
            <a:solidFill>
              <a:srgbClr val="3B4942"/>
            </a:solidFill>
            <a:prstDash val="solid"/>
          </a:ln>
        </p:spPr>
      </p:sp>
      <p:sp>
        <p:nvSpPr>
          <p:cNvPr id="42" name="Text 40"/>
          <p:cNvSpPr/>
          <p:nvPr/>
        </p:nvSpPr>
        <p:spPr>
          <a:xfrm>
            <a:off x="609600" y="5387410"/>
            <a:ext cx="115824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Example: RMB 10,000 of author</a:t>
            </a:r>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a:t>
            </a:r>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s fees counts as 10,000 × 80% × 70% = RMB 5,600</a:t>
            </a:r>
            <a:endParaRPr lang="en-US" sz="1200" dirty="0">
              <a:latin typeface="Microsoft YaHei UI" pitchFamily="34" charset="0"/>
              <a:ea typeface="Microsoft YaHei" pitchFamily="34" charset="-122"/>
              <a:cs typeface="Microsoft YaHei UI" pitchFamily="34" charset="-120"/>
            </a:endParaRPr>
          </a:p>
        </p:txBody>
      </p:sp>
      <p:sp>
        <p:nvSpPr>
          <p:cNvPr id="43" name="Text 41"/>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Individual Income Tax Law, Arts. 2 and 6, Implementing Regulations, Art. 6, STA Announcement No. 61 of 2018, Art. 8</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6"/>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7</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RMB 60,000 off once, then three more deductions</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830715"/>
            <a:ext cx="11582400" cy="731520"/>
          </a:xfrm>
          <a:prstGeom prst="rect">
            <a:avLst/>
          </a:prstGeom>
          <a:noFill/>
          <a:ln/>
        </p:spPr>
        <p:txBody>
          <a:bodyPr wrap="none" lIns="0" tIns="0" rIns="0" bIns="0" rtlCol="0" anchor="t"/>
          <a:lstStyle/>
          <a:p>
            <a:pPr algn="l" indent="0" marL="0">
              <a:buNone/>
            </a:pPr>
            <a:r>
              <a:rPr lang="en-US" sz="4800" dirty="0">
                <a:solidFill>
                  <a:srgbClr val="E9C46A"/>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16" name="Shape 14"/>
          <p:cNvSpPr/>
          <p:nvPr/>
        </p:nvSpPr>
        <p:spPr>
          <a:xfrm>
            <a:off x="1254919" y="2093119"/>
            <a:ext cx="226219" cy="154781"/>
          </a:xfrm>
          <a:custGeom>
            <a:avLst/>
            <a:gdLst/>
            <a:ahLst/>
            <a:cxnLst/>
            <a:rect l="l" t="t" r="r" b="b"/>
            <a:pathLst>
              <a:path w="226219" h="154781">
                <a:moveTo>
                  <a:pt x="190500" y="47625"/>
                </a:moveTo>
                <a:lnTo>
                  <a:pt x="190500" y="11906"/>
                </a:lnTo>
                <a:arcTo hR="11906" wR="11906" stAng="0" swAng="-5400000"/>
                <a:lnTo>
                  <a:pt x="23812" y="0"/>
                </a:lnTo>
                <a:arcTo hR="23812" wR="23812" stAng="16200000" swAng="-10800000"/>
                <a:lnTo>
                  <a:pt x="202406" y="47625"/>
                </a:lnTo>
                <a:arcTo hR="11906" wR="11906" stAng="16200000" swAng="5400000"/>
                <a:lnTo>
                  <a:pt x="214313" y="107156"/>
                </a:lnTo>
                <a:lnTo>
                  <a:pt x="178594" y="107156"/>
                </a:lnTo>
                <a:arcTo hR="23812" wR="23812" stAng="16200000" swAng="-10800000"/>
                <a:lnTo>
                  <a:pt x="214313" y="154781"/>
                </a:lnTo>
                <a:arcTo hR="11906" wR="11906" stAng="5400000" swAng="-5400000"/>
                <a:lnTo>
                  <a:pt x="226219" y="119063"/>
                </a:lnTo>
                <a:arcTo hR="11906" wR="11906" stAng="0" swAng="-5400000"/>
              </a:path>
            </a:pathLst>
          </a:custGeom>
          <a:noFill/>
          <a:ln w="19050">
            <a:solidFill>
              <a:srgbClr val="EFF3EC"/>
            </a:solidFill>
            <a:prstDash val="solid"/>
          </a:ln>
        </p:spPr>
      </p:sp>
      <p:sp>
        <p:nvSpPr>
          <p:cNvPr id="17" name="Shape 15"/>
          <p:cNvSpPr/>
          <p:nvPr/>
        </p:nvSpPr>
        <p:spPr>
          <a:xfrm>
            <a:off x="1254919" y="2116931"/>
            <a:ext cx="214313" cy="190500"/>
          </a:xfrm>
          <a:custGeom>
            <a:avLst/>
            <a:gdLst/>
            <a:ahLst/>
            <a:cxnLst/>
            <a:rect l="l" t="t" r="r" b="b"/>
            <a:pathLst>
              <a:path w="214313" h="190500">
                <a:moveTo>
                  <a:pt x="0" y="0"/>
                </a:moveTo>
                <a:lnTo>
                  <a:pt x="0" y="166688"/>
                </a:lnTo>
                <a:arcTo hR="23812" wR="23812" stAng="10800000" swAng="-5400000"/>
                <a:lnTo>
                  <a:pt x="202406" y="190500"/>
                </a:lnTo>
                <a:arcTo hR="11906" wR="11906" stAng="5400000" swAng="-5400000"/>
                <a:lnTo>
                  <a:pt x="214313" y="130969"/>
                </a:lnTo>
              </a:path>
            </a:pathLst>
          </a:custGeom>
          <a:noFill/>
          <a:ln w="19050">
            <a:solidFill>
              <a:srgbClr val="EFF3EC"/>
            </a:solidFill>
            <a:prstDash val="solid"/>
          </a:ln>
        </p:spPr>
      </p:sp>
      <p:sp>
        <p:nvSpPr>
          <p:cNvPr id="18" name="Text 16"/>
          <p:cNvSpPr/>
          <p:nvPr/>
        </p:nvSpPr>
        <p:spPr>
          <a:xfrm>
            <a:off x="609600" y="2789162"/>
            <a:ext cx="115824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Basic deduction</a:t>
            </a:r>
            <a:endParaRPr lang="en-US" sz="1800" dirty="0">
              <a:latin typeface="Times New Roman" pitchFamily="34" charset="0"/>
              <a:ea typeface="SimSun" pitchFamily="34" charset="-122"/>
              <a:cs typeface="Times New Roman" pitchFamily="34" charset="-120"/>
            </a:endParaRPr>
          </a:p>
        </p:txBody>
      </p:sp>
      <p:sp>
        <p:nvSpPr>
          <p:cNvPr id="19" name="Text 17"/>
          <p:cNvSpPr/>
          <p:nvPr/>
        </p:nvSpPr>
        <p:spPr>
          <a:xfrm>
            <a:off x="609600" y="3177610"/>
            <a:ext cx="11582400" cy="182880"/>
          </a:xfrm>
          <a:prstGeom prst="rect">
            <a:avLst/>
          </a:prstGeom>
          <a:noFill/>
          <a:ln/>
        </p:spPr>
        <p:txBody>
          <a:bodyPr wrap="none" lIns="0" tIns="0" rIns="0" bIns="0" rtlCol="0" anchor="t"/>
          <a:lstStyle/>
          <a:p>
            <a:pPr algn="l" indent="0" marL="0">
              <a:buNone/>
            </a:pPr>
            <a:r>
              <a:rPr lang="en-US" sz="1200" dirty="0">
                <a:solidFill>
                  <a:srgbClr val="E9C46A"/>
                </a:solidFill>
                <a:latin typeface="Microsoft YaHei UI" pitchFamily="34" charset="0"/>
                <a:ea typeface="Microsoft YaHei" pitchFamily="34" charset="-122"/>
                <a:cs typeface="Microsoft YaHei UI" pitchFamily="34" charset="-120"/>
              </a:rPr>
              <a:t>RMB 60,000 a year</a:t>
            </a:r>
            <a:endParaRPr lang="en-US" sz="120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09600" y="3419475"/>
            <a:ext cx="1756654" cy="38100"/>
          </a:xfrm>
          <a:custGeom>
            <a:avLst/>
            <a:gdLst/>
            <a:ahLst/>
            <a:cxnLst/>
            <a:rect l="l" t="t" r="r" b="b"/>
            <a:pathLst>
              <a:path w="1756654" h="38100">
                <a:moveTo>
                  <a:pt x="0" y="38100"/>
                </a:moveTo>
                <a:quadBezTo>
                  <a:pt x="878327" y="0"/>
                  <a:pt x="1756654" y="28575"/>
                </a:quadBezTo>
              </a:path>
            </a:pathLst>
          </a:custGeom>
          <a:noFill/>
          <a:ln w="38100">
            <a:solidFill>
              <a:srgbClr val="E9C46A">
                <a:alpha val="95000"/>
              </a:srgbClr>
            </a:solidFill>
            <a:prstDash val="solid"/>
          </a:ln>
        </p:spPr>
      </p:sp>
      <p:sp>
        <p:nvSpPr>
          <p:cNvPr id="21" name="Shape 19"/>
          <p:cNvSpPr/>
          <p:nvPr/>
        </p:nvSpPr>
        <p:spPr>
          <a:xfrm>
            <a:off x="666750" y="3469005"/>
            <a:ext cx="1661160" cy="17145"/>
          </a:xfrm>
          <a:custGeom>
            <a:avLst/>
            <a:gdLst/>
            <a:ahLst/>
            <a:cxnLst/>
            <a:rect l="l" t="t" r="r" b="b"/>
            <a:pathLst>
              <a:path w="1661160" h="17145">
                <a:moveTo>
                  <a:pt x="0" y="17145"/>
                </a:moveTo>
                <a:lnTo>
                  <a:pt x="68580" y="15240"/>
                </a:lnTo>
                <a:lnTo>
                  <a:pt x="133350" y="12383"/>
                </a:lnTo>
                <a:moveTo>
                  <a:pt x="190500" y="11430"/>
                </a:moveTo>
                <a:lnTo>
                  <a:pt x="205740" y="10478"/>
                </a:lnTo>
                <a:lnTo>
                  <a:pt x="274320" y="8573"/>
                </a:lnTo>
                <a:lnTo>
                  <a:pt x="342900" y="7620"/>
                </a:lnTo>
                <a:lnTo>
                  <a:pt x="411480" y="5715"/>
                </a:lnTo>
                <a:lnTo>
                  <a:pt x="476250" y="4763"/>
                </a:lnTo>
                <a:moveTo>
                  <a:pt x="523875" y="3810"/>
                </a:moveTo>
                <a:lnTo>
                  <a:pt x="549593" y="3810"/>
                </a:lnTo>
                <a:lnTo>
                  <a:pt x="618173" y="2858"/>
                </a:lnTo>
                <a:lnTo>
                  <a:pt x="657225" y="1905"/>
                </a:lnTo>
                <a:moveTo>
                  <a:pt x="714375" y="953"/>
                </a:moveTo>
                <a:lnTo>
                  <a:pt x="756285" y="953"/>
                </a:lnTo>
                <a:lnTo>
                  <a:pt x="825817" y="953"/>
                </a:lnTo>
                <a:lnTo>
                  <a:pt x="895350" y="0"/>
                </a:lnTo>
                <a:lnTo>
                  <a:pt x="964883" y="0"/>
                </a:lnTo>
                <a:lnTo>
                  <a:pt x="1000125" y="0"/>
                </a:lnTo>
                <a:moveTo>
                  <a:pt x="1047750" y="0"/>
                </a:moveTo>
                <a:lnTo>
                  <a:pt x="1102995" y="0"/>
                </a:lnTo>
                <a:lnTo>
                  <a:pt x="1172528" y="953"/>
                </a:lnTo>
                <a:lnTo>
                  <a:pt x="1181100" y="953"/>
                </a:lnTo>
                <a:moveTo>
                  <a:pt x="1238250" y="953"/>
                </a:moveTo>
                <a:lnTo>
                  <a:pt x="1242060" y="953"/>
                </a:lnTo>
                <a:lnTo>
                  <a:pt x="1312545" y="1905"/>
                </a:lnTo>
                <a:lnTo>
                  <a:pt x="1382078" y="2858"/>
                </a:lnTo>
                <a:lnTo>
                  <a:pt x="1451610" y="3810"/>
                </a:lnTo>
                <a:lnTo>
                  <a:pt x="1521142" y="4763"/>
                </a:lnTo>
                <a:lnTo>
                  <a:pt x="1524000" y="4763"/>
                </a:lnTo>
                <a:moveTo>
                  <a:pt x="1571625" y="5715"/>
                </a:moveTo>
                <a:lnTo>
                  <a:pt x="1591627" y="5715"/>
                </a:lnTo>
                <a:lnTo>
                  <a:pt x="1661160" y="7620"/>
                </a:lnTo>
              </a:path>
            </a:pathLst>
          </a:custGeom>
          <a:noFill/>
          <a:ln w="19050">
            <a:solidFill>
              <a:srgbClr val="E9C46A">
                <a:alpha val="50000"/>
              </a:srgbClr>
            </a:solidFill>
            <a:prstDash val="solid"/>
          </a:ln>
        </p:spPr>
      </p:sp>
      <p:sp>
        <p:nvSpPr>
          <p:cNvPr id="22" name="Text 20"/>
          <p:cNvSpPr/>
          <p:nvPr/>
        </p:nvSpPr>
        <p:spPr>
          <a:xfrm>
            <a:off x="609600" y="3709925"/>
            <a:ext cx="115824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Only once, even with two jobs</a:t>
            </a:r>
            <a:endParaRPr lang="en-US" sz="9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3390900" y="1830715"/>
            <a:ext cx="8801100" cy="731520"/>
          </a:xfrm>
          <a:prstGeom prst="rect">
            <a:avLst/>
          </a:prstGeom>
          <a:noFill/>
          <a:ln/>
        </p:spPr>
        <p:txBody>
          <a:bodyPr wrap="none" lIns="0" tIns="0" rIns="0" bIns="0" rtlCol="0" anchor="t"/>
          <a:lstStyle/>
          <a:p>
            <a:pPr algn="l" indent="0" marL="0">
              <a:buNone/>
            </a:pPr>
            <a:r>
              <a:rPr lang="en-US" sz="4800" dirty="0">
                <a:solidFill>
                  <a:srgbClr val="A9BCAF"/>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24" name="Shape 22"/>
          <p:cNvSpPr/>
          <p:nvPr/>
        </p:nvSpPr>
        <p:spPr>
          <a:xfrm>
            <a:off x="4143375" y="2140744"/>
            <a:ext cx="8930" cy="119063"/>
          </a:xfrm>
          <a:custGeom>
            <a:avLst/>
            <a:gdLst/>
            <a:ahLst/>
            <a:cxnLst/>
            <a:rect l="l" t="t" r="r" b="b"/>
            <a:pathLst>
              <a:path w="8930" h="119063">
                <a:moveTo>
                  <a:pt x="0" y="119063"/>
                </a:moveTo>
                <a:lnTo>
                  <a:pt x="0" y="0"/>
                </a:lnTo>
              </a:path>
            </a:pathLst>
          </a:custGeom>
          <a:noFill/>
          <a:ln w="19050">
            <a:solidFill>
              <a:srgbClr val="EFF3EC"/>
            </a:solidFill>
            <a:prstDash val="solid"/>
          </a:ln>
        </p:spPr>
      </p:sp>
      <p:sp>
        <p:nvSpPr>
          <p:cNvPr id="25" name="Shape 23"/>
          <p:cNvSpPr/>
          <p:nvPr/>
        </p:nvSpPr>
        <p:spPr>
          <a:xfrm>
            <a:off x="4095750" y="2152650"/>
            <a:ext cx="95250" cy="95250"/>
          </a:xfrm>
          <a:custGeom>
            <a:avLst/>
            <a:gdLst/>
            <a:ahLst/>
            <a:cxnLst/>
            <a:rect l="l" t="t" r="r" b="b"/>
            <a:pathLst>
              <a:path w="95250" h="95250">
                <a:moveTo>
                  <a:pt x="95250" y="0"/>
                </a:moveTo>
                <a:lnTo>
                  <a:pt x="23812" y="0"/>
                </a:lnTo>
                <a:arcTo hR="23812" wR="23812" stAng="16200000" swAng="-10800000"/>
                <a:lnTo>
                  <a:pt x="71438" y="47625"/>
                </a:lnTo>
                <a:arcTo hR="23812" wR="23812" stAng="16200000" swAng="10800000"/>
                <a:lnTo>
                  <a:pt x="0" y="95250"/>
                </a:lnTo>
              </a:path>
            </a:pathLst>
          </a:custGeom>
          <a:noFill/>
          <a:ln w="19050">
            <a:solidFill>
              <a:srgbClr val="EFF3EC"/>
            </a:solidFill>
            <a:prstDash val="solid"/>
          </a:ln>
        </p:spPr>
      </p:sp>
      <p:sp>
        <p:nvSpPr>
          <p:cNvPr id="26" name="Shape 24"/>
          <p:cNvSpPr/>
          <p:nvPr/>
        </p:nvSpPr>
        <p:spPr>
          <a:xfrm>
            <a:off x="4048125" y="2081158"/>
            <a:ext cx="190500" cy="238233"/>
          </a:xfrm>
          <a:custGeom>
            <a:avLst/>
            <a:gdLst/>
            <a:ahLst/>
            <a:cxnLst/>
            <a:rect l="l" t="t" r="r" b="b"/>
            <a:pathLst>
              <a:path w="190500" h="238233">
                <a:moveTo>
                  <a:pt x="0" y="11960"/>
                </a:moveTo>
                <a:arcTo hR="11906" wR="11906" stAng="10800000" swAng="5400000"/>
                <a:arcTo hR="15478" wR="15478" stAng="16181096" swAng="1951255"/>
                <a:lnTo>
                  <a:pt x="31349" y="9579"/>
                </a:lnTo>
                <a:arcTo hR="15478" wR="15478" stAng="7354738" swAng="-3909476"/>
                <a:lnTo>
                  <a:pt x="59138" y="2435"/>
                </a:lnTo>
                <a:arcTo hR="15478" wR="15478" stAng="14245262" swAng="3909476"/>
                <a:lnTo>
                  <a:pt x="86916" y="9579"/>
                </a:lnTo>
                <a:arcTo hR="15478" wR="15478" stAng="7354738" swAng="-3909476"/>
                <a:lnTo>
                  <a:pt x="114693" y="2435"/>
                </a:lnTo>
                <a:arcTo hR="15478" wR="15478" stAng="14245262" swAng="3909476"/>
                <a:lnTo>
                  <a:pt x="142482" y="9579"/>
                </a:lnTo>
                <a:arcTo hR="15478" wR="15478" stAng="7354738" swAng="-3909476"/>
                <a:lnTo>
                  <a:pt x="170259" y="2435"/>
                </a:lnTo>
                <a:arcTo hR="15478" wR="15478" stAng="14267649" swAng="1951255"/>
                <a:arcTo hR="11906" wR="11906" stAng="16200000" swAng="5400000"/>
                <a:lnTo>
                  <a:pt x="190500" y="226273"/>
                </a:lnTo>
                <a:arcTo hR="11906" wR="11906" stAng="0" swAng="5400000"/>
                <a:arcTo hR="15478" wR="15478" stAng="5381096" swAng="1951255"/>
                <a:lnTo>
                  <a:pt x="159151" y="228654"/>
                </a:lnTo>
                <a:arcTo hR="15478" wR="15478" stAng="18154738" swAng="-3909476"/>
                <a:lnTo>
                  <a:pt x="131362" y="235798"/>
                </a:lnTo>
                <a:arcTo hR="15478" wR="15478" stAng="3445262" swAng="3909476"/>
                <a:lnTo>
                  <a:pt x="103584" y="228654"/>
                </a:lnTo>
                <a:arcTo hR="15478" wR="15478" stAng="18154738" swAng="-3909476"/>
                <a:lnTo>
                  <a:pt x="75807" y="235798"/>
                </a:lnTo>
                <a:arcTo hR="15478" wR="15478" stAng="3445262" swAng="3909476"/>
                <a:lnTo>
                  <a:pt x="48018" y="228654"/>
                </a:lnTo>
                <a:arcTo hR="15478" wR="15478" stAng="18154738" swAng="-3909476"/>
                <a:lnTo>
                  <a:pt x="20241" y="235798"/>
                </a:lnTo>
                <a:arcTo hR="15478" wR="15478" stAng="3467649" swAng="1951255"/>
                <a:arcTo hR="11906" wR="11906" stAng="5400000" swAng="5400000"/>
                <a:close/>
              </a:path>
            </a:pathLst>
          </a:custGeom>
          <a:noFill/>
          <a:ln w="19050">
            <a:solidFill>
              <a:srgbClr val="EFF3EC"/>
            </a:solidFill>
            <a:prstDash val="solid"/>
          </a:ln>
        </p:spPr>
      </p:sp>
      <p:sp>
        <p:nvSpPr>
          <p:cNvPr id="27" name="Text 25"/>
          <p:cNvSpPr/>
          <p:nvPr/>
        </p:nvSpPr>
        <p:spPr>
          <a:xfrm>
            <a:off x="3390900" y="2789162"/>
            <a:ext cx="88011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Special deductions</a:t>
            </a:r>
            <a:endParaRPr lang="en-US" sz="1800" dirty="0">
              <a:latin typeface="Times New Roman" pitchFamily="34" charset="0"/>
              <a:ea typeface="SimSun" pitchFamily="34" charset="-122"/>
              <a:cs typeface="Times New Roman" pitchFamily="34" charset="-120"/>
            </a:endParaRPr>
          </a:p>
        </p:txBody>
      </p:sp>
      <p:sp>
        <p:nvSpPr>
          <p:cNvPr id="28" name="Text 26"/>
          <p:cNvSpPr/>
          <p:nvPr/>
        </p:nvSpPr>
        <p:spPr>
          <a:xfrm>
            <a:off x="3390900" y="3177610"/>
            <a:ext cx="88011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Your own social insurance</a:t>
            </a:r>
            <a:endParaRPr lang="en-US" sz="12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3390900" y="3709925"/>
            <a:ext cx="8801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As on your payslip</a:t>
            </a:r>
            <a:endParaRPr lang="en-US" sz="975" dirty="0">
              <a:latin typeface="Microsoft YaHei UI" pitchFamily="34" charset="0"/>
              <a:ea typeface="Microsoft YaHei" pitchFamily="34" charset="-122"/>
              <a:cs typeface="Microsoft YaHei UI" pitchFamily="34" charset="-120"/>
            </a:endParaRPr>
          </a:p>
        </p:txBody>
      </p:sp>
      <p:sp>
        <p:nvSpPr>
          <p:cNvPr id="30" name="Text 28"/>
          <p:cNvSpPr/>
          <p:nvPr/>
        </p:nvSpPr>
        <p:spPr>
          <a:xfrm>
            <a:off x="6172200" y="1830715"/>
            <a:ext cx="6019800" cy="731520"/>
          </a:xfrm>
          <a:prstGeom prst="rect">
            <a:avLst/>
          </a:prstGeom>
          <a:noFill/>
          <a:ln/>
        </p:spPr>
        <p:txBody>
          <a:bodyPr wrap="none" lIns="0" tIns="0" rIns="0" bIns="0" rtlCol="0" anchor="t"/>
          <a:lstStyle/>
          <a:p>
            <a:pPr algn="l" indent="0" marL="0">
              <a:buNone/>
            </a:pPr>
            <a:r>
              <a:rPr lang="en-US" sz="4800" dirty="0">
                <a:solidFill>
                  <a:srgbClr val="A9BCAF"/>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31" name="Shape 29"/>
          <p:cNvSpPr/>
          <p:nvPr/>
        </p:nvSpPr>
        <p:spPr>
          <a:xfrm>
            <a:off x="6936581" y="2116931"/>
            <a:ext cx="95250" cy="8930"/>
          </a:xfrm>
          <a:custGeom>
            <a:avLst/>
            <a:gdLst/>
            <a:ahLst/>
            <a:cxnLst/>
            <a:rect l="l" t="t" r="r" b="b"/>
            <a:pathLst>
              <a:path w="95250" h="8930">
                <a:moveTo>
                  <a:pt x="0" y="0"/>
                </a:moveTo>
                <a:lnTo>
                  <a:pt x="95250" y="0"/>
                </a:lnTo>
              </a:path>
            </a:pathLst>
          </a:custGeom>
          <a:noFill/>
          <a:ln w="19050">
            <a:solidFill>
              <a:srgbClr val="EFF3EC"/>
            </a:solidFill>
            <a:prstDash val="solid"/>
          </a:ln>
        </p:spPr>
      </p:sp>
      <p:sp>
        <p:nvSpPr>
          <p:cNvPr id="32" name="Shape 30"/>
          <p:cNvSpPr/>
          <p:nvPr/>
        </p:nvSpPr>
        <p:spPr>
          <a:xfrm>
            <a:off x="6936581" y="2200275"/>
            <a:ext cx="95250" cy="8930"/>
          </a:xfrm>
          <a:custGeom>
            <a:avLst/>
            <a:gdLst/>
            <a:ahLst/>
            <a:cxnLst/>
            <a:rect l="l" t="t" r="r" b="b"/>
            <a:pathLst>
              <a:path w="95250" h="8930">
                <a:moveTo>
                  <a:pt x="0" y="0"/>
                </a:moveTo>
                <a:lnTo>
                  <a:pt x="95250" y="0"/>
                </a:lnTo>
              </a:path>
            </a:pathLst>
          </a:custGeom>
          <a:noFill/>
          <a:ln w="19050">
            <a:solidFill>
              <a:srgbClr val="EFF3EC"/>
            </a:solidFill>
            <a:prstDash val="solid"/>
          </a:ln>
        </p:spPr>
      </p:sp>
      <p:sp>
        <p:nvSpPr>
          <p:cNvPr id="33" name="Shape 31"/>
          <p:cNvSpPr/>
          <p:nvPr/>
        </p:nvSpPr>
        <p:spPr>
          <a:xfrm>
            <a:off x="6936581" y="2283619"/>
            <a:ext cx="95250" cy="8930"/>
          </a:xfrm>
          <a:custGeom>
            <a:avLst/>
            <a:gdLst/>
            <a:ahLst/>
            <a:cxnLst/>
            <a:rect l="l" t="t" r="r" b="b"/>
            <a:pathLst>
              <a:path w="95250" h="8930">
                <a:moveTo>
                  <a:pt x="0" y="0"/>
                </a:moveTo>
                <a:lnTo>
                  <a:pt x="95250" y="0"/>
                </a:lnTo>
              </a:path>
            </a:pathLst>
          </a:custGeom>
          <a:noFill/>
          <a:ln w="19050">
            <a:solidFill>
              <a:srgbClr val="EFF3EC"/>
            </a:solidFill>
            <a:prstDash val="solid"/>
          </a:ln>
        </p:spPr>
      </p:sp>
      <p:sp>
        <p:nvSpPr>
          <p:cNvPr id="34" name="Shape 32"/>
          <p:cNvSpPr/>
          <p:nvPr/>
        </p:nvSpPr>
        <p:spPr>
          <a:xfrm>
            <a:off x="6817519" y="2235994"/>
            <a:ext cx="71438" cy="47625"/>
          </a:xfrm>
          <a:custGeom>
            <a:avLst/>
            <a:gdLst/>
            <a:ahLst/>
            <a:cxnLst/>
            <a:rect l="l" t="t" r="r" b="b"/>
            <a:pathLst>
              <a:path w="71438" h="47625">
                <a:moveTo>
                  <a:pt x="0" y="23812"/>
                </a:moveTo>
                <a:lnTo>
                  <a:pt x="23812" y="47625"/>
                </a:lnTo>
                <a:lnTo>
                  <a:pt x="71438" y="0"/>
                </a:lnTo>
              </a:path>
            </a:pathLst>
          </a:custGeom>
          <a:noFill/>
          <a:ln w="19050">
            <a:solidFill>
              <a:srgbClr val="EFF3EC"/>
            </a:solidFill>
            <a:prstDash val="solid"/>
          </a:ln>
        </p:spPr>
      </p:sp>
      <p:sp>
        <p:nvSpPr>
          <p:cNvPr id="35" name="Shape 33"/>
          <p:cNvSpPr/>
          <p:nvPr/>
        </p:nvSpPr>
        <p:spPr>
          <a:xfrm>
            <a:off x="6817519" y="2116931"/>
            <a:ext cx="71438" cy="47625"/>
          </a:xfrm>
          <a:custGeom>
            <a:avLst/>
            <a:gdLst/>
            <a:ahLst/>
            <a:cxnLst/>
            <a:rect l="l" t="t" r="r" b="b"/>
            <a:pathLst>
              <a:path w="71438" h="47625">
                <a:moveTo>
                  <a:pt x="0" y="23812"/>
                </a:moveTo>
                <a:lnTo>
                  <a:pt x="23812" y="47625"/>
                </a:lnTo>
                <a:lnTo>
                  <a:pt x="71438" y="0"/>
                </a:lnTo>
              </a:path>
            </a:pathLst>
          </a:custGeom>
          <a:noFill/>
          <a:ln w="19050">
            <a:solidFill>
              <a:srgbClr val="EFF3EC"/>
            </a:solidFill>
            <a:prstDash val="solid"/>
          </a:ln>
        </p:spPr>
      </p:sp>
      <p:sp>
        <p:nvSpPr>
          <p:cNvPr id="36" name="Text 34"/>
          <p:cNvSpPr/>
          <p:nvPr/>
        </p:nvSpPr>
        <p:spPr>
          <a:xfrm>
            <a:off x="6172200" y="2789162"/>
            <a:ext cx="60198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Special additional</a:t>
            </a:r>
            <a:endParaRPr lang="en-US" sz="1800" dirty="0">
              <a:latin typeface="Times New Roman" pitchFamily="34" charset="0"/>
              <a:ea typeface="SimSun" pitchFamily="34" charset="-122"/>
              <a:cs typeface="Times New Roman" pitchFamily="34" charset="-120"/>
            </a:endParaRPr>
          </a:p>
        </p:txBody>
      </p:sp>
      <p:sp>
        <p:nvSpPr>
          <p:cNvPr id="37" name="Text 35"/>
          <p:cNvSpPr/>
          <p:nvPr/>
        </p:nvSpPr>
        <p:spPr>
          <a:xfrm>
            <a:off x="6172200" y="3177610"/>
            <a:ext cx="60198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Seven items</a:t>
            </a:r>
            <a:endParaRPr lang="en-US" sz="1200" dirty="0">
              <a:latin typeface="Microsoft YaHei UI" pitchFamily="34" charset="0"/>
              <a:ea typeface="Microsoft YaHei" pitchFamily="34" charset="-122"/>
              <a:cs typeface="Microsoft YaHei UI" pitchFamily="34" charset="-120"/>
            </a:endParaRPr>
          </a:p>
        </p:txBody>
      </p:sp>
      <p:sp>
        <p:nvSpPr>
          <p:cNvPr id="38" name="Text 36"/>
          <p:cNvSpPr/>
          <p:nvPr/>
        </p:nvSpPr>
        <p:spPr>
          <a:xfrm>
            <a:off x="6172200" y="3709925"/>
            <a:ext cx="60198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One by one on the next page</a:t>
            </a:r>
            <a:endParaRPr lang="en-US" sz="975" dirty="0">
              <a:latin typeface="Microsoft YaHei UI" pitchFamily="34" charset="0"/>
              <a:ea typeface="Microsoft YaHei" pitchFamily="34" charset="-122"/>
              <a:cs typeface="Microsoft YaHei UI" pitchFamily="34" charset="-120"/>
            </a:endParaRPr>
          </a:p>
        </p:txBody>
      </p:sp>
      <p:sp>
        <p:nvSpPr>
          <p:cNvPr id="39" name="Text 37"/>
          <p:cNvSpPr/>
          <p:nvPr/>
        </p:nvSpPr>
        <p:spPr>
          <a:xfrm>
            <a:off x="8953500" y="1830715"/>
            <a:ext cx="3238500" cy="731520"/>
          </a:xfrm>
          <a:prstGeom prst="rect">
            <a:avLst/>
          </a:prstGeom>
          <a:noFill/>
          <a:ln/>
        </p:spPr>
        <p:txBody>
          <a:bodyPr wrap="none" lIns="0" tIns="0" rIns="0" bIns="0" rtlCol="0" anchor="t"/>
          <a:lstStyle/>
          <a:p>
            <a:pPr algn="l" indent="0" marL="0">
              <a:buNone/>
            </a:pPr>
            <a:r>
              <a:rPr lang="en-US" sz="4800" dirty="0">
                <a:solidFill>
                  <a:srgbClr val="A9BCAF"/>
                </a:solidFill>
                <a:latin typeface="Times New Roman" pitchFamily="34" charset="0"/>
                <a:ea typeface="SimSun" pitchFamily="34" charset="-122"/>
                <a:cs typeface="Times New Roman" pitchFamily="34" charset="-120"/>
              </a:rPr>
              <a:t>−</a:t>
            </a:r>
            <a:endParaRPr lang="en-US" sz="4800" dirty="0">
              <a:latin typeface="Times New Roman" pitchFamily="34" charset="0"/>
              <a:ea typeface="SimSun" pitchFamily="34" charset="-122"/>
              <a:cs typeface="Times New Roman" pitchFamily="34" charset="-120"/>
            </a:endParaRPr>
          </a:p>
        </p:txBody>
      </p:sp>
      <p:sp>
        <p:nvSpPr>
          <p:cNvPr id="40" name="Shape 38"/>
          <p:cNvSpPr/>
          <p:nvPr/>
        </p:nvSpPr>
        <p:spPr>
          <a:xfrm>
            <a:off x="9622631" y="2093119"/>
            <a:ext cx="202406" cy="202406"/>
          </a:xfrm>
          <a:custGeom>
            <a:avLst/>
            <a:gdLst/>
            <a:ahLst/>
            <a:cxnLst/>
            <a:rect l="l" t="t" r="r" b="b"/>
            <a:pathLst>
              <a:path w="202406" h="202406">
                <a:moveTo>
                  <a:pt x="71438" y="166688"/>
                </a:moveTo>
                <a:lnTo>
                  <a:pt x="107156" y="166688"/>
                </a:lnTo>
                <a:lnTo>
                  <a:pt x="107156" y="190500"/>
                </a:lnTo>
                <a:arcTo hR="11906" wR="11906" stAng="10800000" swAng="-5400000"/>
                <a:lnTo>
                  <a:pt x="142875" y="202406"/>
                </a:lnTo>
                <a:arcTo hR="11906" wR="11906" stAng="5400000" swAng="-5400000"/>
                <a:lnTo>
                  <a:pt x="154781" y="154781"/>
                </a:lnTo>
                <a:arcTo hR="37624" wR="37624" stAng="4295142" swAng="-3190284"/>
                <a:lnTo>
                  <a:pt x="190500" y="130969"/>
                </a:lnTo>
                <a:arcTo hR="11906" wR="11906" stAng="5400000" swAng="-5400000"/>
                <a:lnTo>
                  <a:pt x="202406" y="95250"/>
                </a:lnTo>
                <a:arcTo hR="11906" wR="11906" stAng="0" swAng="-5400000"/>
                <a:lnTo>
                  <a:pt x="178594" y="83344"/>
                </a:lnTo>
                <a:arcTo hR="59531" wR="59531" stAng="0" swAng="-3187806"/>
                <a:lnTo>
                  <a:pt x="154781" y="0"/>
                </a:lnTo>
                <a:arcTo hR="47625" wR="47625" stAng="16200000" swAng="-3187806"/>
                <a:lnTo>
                  <a:pt x="113109" y="23812"/>
                </a:lnTo>
                <a:lnTo>
                  <a:pt x="71438" y="23812"/>
                </a:lnTo>
                <a:arcTo hR="71438" wR="71438" stAng="16200000" swAng="-5400000"/>
                <a:lnTo>
                  <a:pt x="0" y="107156"/>
                </a:lnTo>
                <a:arcTo hR="59531" wR="59531" stAng="10800000" swAng="-3187806"/>
                <a:lnTo>
                  <a:pt x="23812" y="190500"/>
                </a:lnTo>
                <a:arcTo hR="11906" wR="11906" stAng="10800000" swAng="-5400000"/>
                <a:lnTo>
                  <a:pt x="59531" y="202406"/>
                </a:lnTo>
                <a:arcTo hR="11906" wR="11906" stAng="5400000" swAng="-5400000"/>
                <a:close/>
              </a:path>
            </a:pathLst>
          </a:custGeom>
          <a:noFill/>
          <a:ln w="19050">
            <a:solidFill>
              <a:srgbClr val="EFF3EC"/>
            </a:solidFill>
            <a:prstDash val="solid"/>
          </a:ln>
        </p:spPr>
      </p:sp>
      <p:sp>
        <p:nvSpPr>
          <p:cNvPr id="41" name="Shape 39"/>
          <p:cNvSpPr/>
          <p:nvPr/>
        </p:nvSpPr>
        <p:spPr>
          <a:xfrm>
            <a:off x="9753600" y="2176463"/>
            <a:ext cx="8930" cy="8930"/>
          </a:xfrm>
          <a:custGeom>
            <a:avLst/>
            <a:gdLst/>
            <a:ahLst/>
            <a:cxnLst/>
            <a:rect l="l" t="t" r="r" b="b"/>
            <a:pathLst>
              <a:path w="8930" h="8930">
                <a:moveTo>
                  <a:pt x="0" y="0"/>
                </a:moveTo>
                <a:lnTo>
                  <a:pt x="119" y="0"/>
                </a:lnTo>
              </a:path>
            </a:pathLst>
          </a:custGeom>
          <a:noFill/>
          <a:ln w="19050">
            <a:solidFill>
              <a:srgbClr val="EFF3EC"/>
            </a:solidFill>
            <a:prstDash val="solid"/>
          </a:ln>
        </p:spPr>
      </p:sp>
      <p:sp>
        <p:nvSpPr>
          <p:cNvPr id="42" name="Shape 40"/>
          <p:cNvSpPr/>
          <p:nvPr/>
        </p:nvSpPr>
        <p:spPr>
          <a:xfrm>
            <a:off x="9586913" y="2152650"/>
            <a:ext cx="35719" cy="35719"/>
          </a:xfrm>
          <a:custGeom>
            <a:avLst/>
            <a:gdLst/>
            <a:ahLst/>
            <a:cxnLst/>
            <a:rect l="l" t="t" r="r" b="b"/>
            <a:pathLst>
              <a:path w="35719" h="35719">
                <a:moveTo>
                  <a:pt x="0" y="0"/>
                </a:moveTo>
                <a:lnTo>
                  <a:pt x="0" y="11906"/>
                </a:lnTo>
                <a:arcTo hR="23812" wR="23812" stAng="10800000" swAng="-5400000"/>
                <a:lnTo>
                  <a:pt x="35719" y="35719"/>
                </a:lnTo>
              </a:path>
            </a:pathLst>
          </a:custGeom>
          <a:noFill/>
          <a:ln w="19050">
            <a:solidFill>
              <a:srgbClr val="EFF3EC"/>
            </a:solidFill>
            <a:prstDash val="solid"/>
          </a:ln>
        </p:spPr>
      </p:sp>
      <p:sp>
        <p:nvSpPr>
          <p:cNvPr id="43" name="Text 41"/>
          <p:cNvSpPr/>
          <p:nvPr/>
        </p:nvSpPr>
        <p:spPr>
          <a:xfrm>
            <a:off x="8953500" y="2789162"/>
            <a:ext cx="323850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Other deductions</a:t>
            </a:r>
            <a:endParaRPr lang="en-US" sz="1800" dirty="0">
              <a:latin typeface="Times New Roman" pitchFamily="34" charset="0"/>
              <a:ea typeface="SimSun" pitchFamily="34" charset="-122"/>
              <a:cs typeface="Times New Roman" pitchFamily="34" charset="-120"/>
            </a:endParaRPr>
          </a:p>
        </p:txBody>
      </p:sp>
      <p:sp>
        <p:nvSpPr>
          <p:cNvPr id="44" name="Text 42"/>
          <p:cNvSpPr/>
          <p:nvPr/>
        </p:nvSpPr>
        <p:spPr>
          <a:xfrm>
            <a:off x="8953500" y="3177610"/>
            <a:ext cx="32385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Such as a private pension, up to</a:t>
            </a:r>
            <a:endParaRPr lang="en-US" sz="12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8953500" y="3425260"/>
            <a:ext cx="32385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RMB 12,000 a year</a:t>
            </a:r>
            <a:endParaRPr lang="en-US" sz="1200" dirty="0">
              <a:latin typeface="Microsoft YaHei UI" pitchFamily="34" charset="0"/>
              <a:ea typeface="Microsoft YaHei" pitchFamily="34" charset="-122"/>
              <a:cs typeface="Microsoft YaHei UI" pitchFamily="34" charset="-120"/>
            </a:endParaRPr>
          </a:p>
        </p:txBody>
      </p:sp>
      <p:sp>
        <p:nvSpPr>
          <p:cNvPr id="46" name="Shape 44"/>
          <p:cNvSpPr/>
          <p:nvPr/>
        </p:nvSpPr>
        <p:spPr>
          <a:xfrm>
            <a:off x="609600" y="4381500"/>
            <a:ext cx="10972800" cy="666750"/>
          </a:xfrm>
          <a:prstGeom prst="rect">
            <a:avLst/>
          </a:prstGeom>
          <a:solidFill>
            <a:srgbClr val="222F2A"/>
          </a:solidFill>
          <a:ln w="14288">
            <a:solidFill>
              <a:srgbClr val="A9BCAF"/>
            </a:solidFill>
            <a:prstDash val="dash"/>
          </a:ln>
        </p:spPr>
      </p:sp>
      <p:sp>
        <p:nvSpPr>
          <p:cNvPr id="47" name="Shape 45"/>
          <p:cNvSpPr/>
          <p:nvPr/>
        </p:nvSpPr>
        <p:spPr>
          <a:xfrm>
            <a:off x="820552" y="4621863"/>
            <a:ext cx="206540" cy="185882"/>
          </a:xfrm>
          <a:custGeom>
            <a:avLst/>
            <a:gdLst/>
            <a:ahLst/>
            <a:cxnLst/>
            <a:rect l="l" t="t" r="r" b="b"/>
            <a:pathLst>
              <a:path w="206540" h="185882">
                <a:moveTo>
                  <a:pt x="203775" y="154925"/>
                </a:moveTo>
                <a:lnTo>
                  <a:pt x="121225" y="10462"/>
                </a:lnTo>
                <a:arcTo hR="20637" wR="20637" stAng="19827518" swAng="-7255037"/>
                <a:lnTo>
                  <a:pt x="2765" y="154925"/>
                </a:lnTo>
                <a:arcTo hR="20637" wR="20637" stAng="12600161" swAng="-7231094"/>
                <a:lnTo>
                  <a:pt x="185923" y="185881"/>
                </a:lnTo>
                <a:arcTo hR="20637" wR="20637" stAng="5396476" swAng="-7196478"/>
              </a:path>
            </a:pathLst>
          </a:custGeom>
          <a:noFill/>
          <a:ln w="18574">
            <a:solidFill>
              <a:srgbClr val="E9C46A"/>
            </a:solidFill>
            <a:prstDash val="solid"/>
          </a:ln>
        </p:spPr>
      </p:sp>
      <p:sp>
        <p:nvSpPr>
          <p:cNvPr id="48" name="Shape 46"/>
          <p:cNvSpPr/>
          <p:nvPr/>
        </p:nvSpPr>
        <p:spPr>
          <a:xfrm>
            <a:off x="923925" y="4683919"/>
            <a:ext cx="7739" cy="41275"/>
          </a:xfrm>
          <a:custGeom>
            <a:avLst/>
            <a:gdLst/>
            <a:ahLst/>
            <a:cxnLst/>
            <a:rect l="l" t="t" r="r" b="b"/>
            <a:pathLst>
              <a:path w="7739" h="41275">
                <a:moveTo>
                  <a:pt x="0" y="0"/>
                </a:moveTo>
                <a:lnTo>
                  <a:pt x="0" y="41275"/>
                </a:lnTo>
              </a:path>
            </a:pathLst>
          </a:custGeom>
          <a:noFill/>
          <a:ln w="18574">
            <a:solidFill>
              <a:srgbClr val="E9C46A"/>
            </a:solidFill>
            <a:prstDash val="solid"/>
          </a:ln>
        </p:spPr>
      </p:sp>
      <p:sp>
        <p:nvSpPr>
          <p:cNvPr id="49" name="Shape 47"/>
          <p:cNvSpPr/>
          <p:nvPr/>
        </p:nvSpPr>
        <p:spPr>
          <a:xfrm>
            <a:off x="923925" y="4766469"/>
            <a:ext cx="7739" cy="7739"/>
          </a:xfrm>
          <a:custGeom>
            <a:avLst/>
            <a:gdLst/>
            <a:ahLst/>
            <a:cxnLst/>
            <a:rect l="l" t="t" r="r" b="b"/>
            <a:pathLst>
              <a:path w="7739" h="7739">
                <a:moveTo>
                  <a:pt x="0" y="0"/>
                </a:moveTo>
                <a:lnTo>
                  <a:pt x="103" y="0"/>
                </a:lnTo>
              </a:path>
            </a:pathLst>
          </a:custGeom>
          <a:noFill/>
          <a:ln w="18574">
            <a:solidFill>
              <a:srgbClr val="E9C46A"/>
            </a:solidFill>
            <a:prstDash val="solid"/>
          </a:ln>
        </p:spPr>
      </p:sp>
      <p:sp>
        <p:nvSpPr>
          <p:cNvPr id="50" name="Text 48"/>
          <p:cNvSpPr/>
          <p:nvPr/>
        </p:nvSpPr>
        <p:spPr>
          <a:xfrm>
            <a:off x="1181100" y="4597558"/>
            <a:ext cx="11010900" cy="205740"/>
          </a:xfrm>
          <a:prstGeom prst="rect">
            <a:avLst/>
          </a:prstGeom>
          <a:noFill/>
          <a:ln/>
        </p:spPr>
        <p:txBody>
          <a:bodyPr wrap="none" lIns="0" tIns="0" rIns="0" bIns="0" rtlCol="0" anchor="t"/>
          <a:lstStyle/>
          <a:p>
            <a:pPr algn="l" indent="0" marL="0">
              <a:buNone/>
            </a:pPr>
            <a:r>
              <a:rPr lang="en-US" sz="1350" dirty="0">
                <a:solidFill>
                  <a:srgbClr val="EFF3EC"/>
                </a:solidFill>
                <a:latin typeface="Microsoft YaHei UI" pitchFamily="34" charset="0"/>
                <a:ea typeface="Microsoft YaHei" pitchFamily="34" charset="-122"/>
                <a:cs typeface="Microsoft YaHei UI" pitchFamily="34" charset="-120"/>
              </a:rPr>
              <a:t>A deduction is not a refund: RMB 12,000 more off saves only RMB 1,200 in the 10% bracket</a:t>
            </a:r>
            <a:endParaRPr lang="en-US" sz="1350" dirty="0">
              <a:latin typeface="Microsoft YaHei UI" pitchFamily="34" charset="0"/>
              <a:ea typeface="Microsoft YaHei" pitchFamily="34" charset="-122"/>
              <a:cs typeface="Microsoft YaHei UI" pitchFamily="34" charset="-120"/>
            </a:endParaRPr>
          </a:p>
        </p:txBody>
      </p:sp>
      <p:sp>
        <p:nvSpPr>
          <p:cNvPr id="51" name="Text 49"/>
          <p:cNvSpPr/>
          <p:nvPr/>
        </p:nvSpPr>
        <p:spPr>
          <a:xfrm>
            <a:off x="609600" y="5329537"/>
            <a:ext cx="115824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Deductions stop at that year</a:t>
            </a:r>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s taxable income. Anything unused does not carry over to the next year</a:t>
            </a:r>
            <a:endParaRPr lang="en-US" sz="1050" dirty="0">
              <a:latin typeface="Microsoft YaHei UI" pitchFamily="34" charset="0"/>
              <a:ea typeface="Microsoft YaHei" pitchFamily="34" charset="-122"/>
              <a:cs typeface="Microsoft YaHei UI" pitchFamily="34" charset="-120"/>
            </a:endParaRPr>
          </a:p>
        </p:txBody>
      </p:sp>
      <p:sp>
        <p:nvSpPr>
          <p:cNvPr id="52" name="Text 50"/>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Individual Income Tax Law, Art. 6, Implementing Regulations, Art. 13, MOF and STA Announcement No. 21 of 2024</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7"/>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8</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Seven special deductions, three raised in 2023</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09600" y="1771650"/>
            <a:ext cx="3505200" cy="1809750"/>
          </a:xfrm>
          <a:prstGeom prst="rect">
            <a:avLst/>
          </a:prstGeom>
          <a:solidFill>
            <a:srgbClr val="222F2A"/>
          </a:solidFill>
          <a:ln w="14288">
            <a:solidFill>
              <a:srgbClr val="E9C46A"/>
            </a:solidFill>
            <a:prstDash val="solid"/>
          </a:ln>
        </p:spPr>
      </p:sp>
      <p:sp>
        <p:nvSpPr>
          <p:cNvPr id="16" name="Shape 14"/>
          <p:cNvSpPr/>
          <p:nvPr/>
        </p:nvSpPr>
        <p:spPr>
          <a:xfrm>
            <a:off x="903288" y="2127250"/>
            <a:ext cx="41275" cy="7739"/>
          </a:xfrm>
          <a:custGeom>
            <a:avLst/>
            <a:gdLst/>
            <a:ahLst/>
            <a:cxnLst/>
            <a:rect l="l" t="t" r="r" b="b"/>
            <a:pathLst>
              <a:path w="41275" h="7739">
                <a:moveTo>
                  <a:pt x="0" y="0"/>
                </a:moveTo>
                <a:cubicBezTo>
                  <a:pt x="5159" y="3096"/>
                  <a:pt x="12382" y="5159"/>
                  <a:pt x="20637" y="5159"/>
                </a:cubicBezTo>
                <a:cubicBezTo>
                  <a:pt x="28893" y="5159"/>
                  <a:pt x="36116" y="3096"/>
                  <a:pt x="41275" y="0"/>
                </a:cubicBezTo>
              </a:path>
            </a:pathLst>
          </a:custGeom>
          <a:noFill/>
          <a:ln w="16510">
            <a:solidFill>
              <a:srgbClr val="E9C46A"/>
            </a:solidFill>
            <a:prstDash val="solid"/>
          </a:ln>
        </p:spPr>
      </p:sp>
      <p:sp>
        <p:nvSpPr>
          <p:cNvPr id="17" name="Shape 15"/>
          <p:cNvSpPr/>
          <p:nvPr/>
        </p:nvSpPr>
        <p:spPr>
          <a:xfrm>
            <a:off x="954881" y="2085975"/>
            <a:ext cx="7739" cy="7739"/>
          </a:xfrm>
          <a:custGeom>
            <a:avLst/>
            <a:gdLst/>
            <a:ahLst/>
            <a:cxnLst/>
            <a:rect l="l" t="t" r="r" b="b"/>
            <a:pathLst>
              <a:path w="7739" h="7739">
                <a:moveTo>
                  <a:pt x="0" y="0"/>
                </a:moveTo>
                <a:lnTo>
                  <a:pt x="103" y="0"/>
                </a:lnTo>
              </a:path>
            </a:pathLst>
          </a:custGeom>
          <a:noFill/>
          <a:ln w="16510">
            <a:solidFill>
              <a:srgbClr val="E9C46A"/>
            </a:solidFill>
            <a:prstDash val="solid"/>
          </a:ln>
        </p:spPr>
      </p:sp>
      <p:sp>
        <p:nvSpPr>
          <p:cNvPr id="18" name="Shape 16"/>
          <p:cNvSpPr/>
          <p:nvPr/>
        </p:nvSpPr>
        <p:spPr>
          <a:xfrm>
            <a:off x="821478" y="1993106"/>
            <a:ext cx="204894" cy="184842"/>
          </a:xfrm>
          <a:custGeom>
            <a:avLst/>
            <a:gdLst/>
            <a:ahLst/>
            <a:cxnLst/>
            <a:rect l="l" t="t" r="r" b="b"/>
            <a:pathLst>
              <a:path w="204894" h="184842">
                <a:moveTo>
                  <a:pt x="178599" y="39345"/>
                </a:moveTo>
                <a:arcTo hR="92869" wR="92869" stAng="19528868" swAng="1412760"/>
                <a:arcTo hR="20637" wR="20637" stAng="17750516" swAng="7698968"/>
                <a:arcTo hR="92869" wR="92869" stAng="726090" swAng="9347821"/>
                <a:arcTo hR="20637" wR="20637" stAng="6950516" swAng="7698968"/>
                <a:arcTo hR="92869" wR="92869" stAng="11492210" swAng="4700850"/>
                <a:cubicBezTo>
                  <a:pt x="123084" y="0"/>
                  <a:pt x="138562" y="11351"/>
                  <a:pt x="138562" y="25797"/>
                </a:cubicBezTo>
                <a:cubicBezTo>
                  <a:pt x="138562" y="40243"/>
                  <a:pt x="129276" y="51594"/>
                  <a:pt x="117925" y="51594"/>
                </a:cubicBezTo>
                <a:cubicBezTo>
                  <a:pt x="109670" y="51594"/>
                  <a:pt x="102447" y="47466"/>
                  <a:pt x="102447" y="41275"/>
                </a:cubicBezTo>
              </a:path>
            </a:pathLst>
          </a:custGeom>
          <a:noFill/>
          <a:ln w="16510">
            <a:solidFill>
              <a:srgbClr val="E9C46A"/>
            </a:solidFill>
            <a:prstDash val="solid"/>
          </a:ln>
        </p:spPr>
      </p:sp>
      <p:sp>
        <p:nvSpPr>
          <p:cNvPr id="19" name="Shape 17"/>
          <p:cNvSpPr/>
          <p:nvPr/>
        </p:nvSpPr>
        <p:spPr>
          <a:xfrm>
            <a:off x="892969" y="2085975"/>
            <a:ext cx="7739" cy="7739"/>
          </a:xfrm>
          <a:custGeom>
            <a:avLst/>
            <a:gdLst/>
            <a:ahLst/>
            <a:cxnLst/>
            <a:rect l="l" t="t" r="r" b="b"/>
            <a:pathLst>
              <a:path w="7739" h="7739">
                <a:moveTo>
                  <a:pt x="0" y="0"/>
                </a:moveTo>
                <a:lnTo>
                  <a:pt x="103" y="0"/>
                </a:lnTo>
              </a:path>
            </a:pathLst>
          </a:custGeom>
          <a:noFill/>
          <a:ln w="16510">
            <a:solidFill>
              <a:srgbClr val="E9C46A"/>
            </a:solidFill>
            <a:prstDash val="solid"/>
          </a:ln>
        </p:spPr>
      </p:sp>
      <p:sp>
        <p:nvSpPr>
          <p:cNvPr id="20" name="Text 18"/>
          <p:cNvSpPr/>
          <p:nvPr/>
        </p:nvSpPr>
        <p:spPr>
          <a:xfrm>
            <a:off x="1162050" y="1968702"/>
            <a:ext cx="110299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Infant care (under 3)</a:t>
            </a:r>
            <a:endParaRPr lang="en-US" sz="1500" dirty="0">
              <a:latin typeface="Times New Roman" pitchFamily="34" charset="0"/>
              <a:ea typeface="SimSun" pitchFamily="34" charset="-122"/>
              <a:cs typeface="Times New Roman" pitchFamily="34" charset="-120"/>
            </a:endParaRPr>
          </a:p>
        </p:txBody>
      </p:sp>
      <p:sp>
        <p:nvSpPr>
          <p:cNvPr id="21" name="Text 19"/>
          <p:cNvSpPr/>
          <p:nvPr/>
        </p:nvSpPr>
        <p:spPr>
          <a:xfrm>
            <a:off x="800100" y="2399292"/>
            <a:ext cx="113919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RMB 2,000 per child a month</a:t>
            </a:r>
            <a:endParaRPr lang="en-US" sz="1950" dirty="0">
              <a:latin typeface="Times New Roman" pitchFamily="34" charset="0"/>
              <a:ea typeface="SimSun" pitchFamily="34" charset="-122"/>
              <a:cs typeface="Times New Roman" pitchFamily="34" charset="-120"/>
            </a:endParaRPr>
          </a:p>
        </p:txBody>
      </p:sp>
      <p:sp>
        <p:nvSpPr>
          <p:cNvPr id="22" name="Text 20"/>
          <p:cNvSpPr/>
          <p:nvPr/>
        </p:nvSpPr>
        <p:spPr>
          <a:xfrm>
            <a:off x="800100" y="2814575"/>
            <a:ext cx="11391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Was RMB 1,000</a:t>
            </a:r>
            <a:endParaRPr lang="en-US" sz="97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3353753" y="1923098"/>
            <a:ext cx="645795" cy="344805"/>
          </a:xfrm>
          <a:custGeom>
            <a:avLst/>
            <a:gdLst/>
            <a:ahLst/>
            <a:cxnLst/>
            <a:rect l="l" t="t" r="r" b="b"/>
            <a:pathLst>
              <a:path w="645795" h="344805">
                <a:moveTo>
                  <a:pt x="645795" y="149542"/>
                </a:moveTo>
                <a:lnTo>
                  <a:pt x="645795" y="164782"/>
                </a:lnTo>
                <a:lnTo>
                  <a:pt x="642938" y="180023"/>
                </a:lnTo>
                <a:lnTo>
                  <a:pt x="638175" y="195263"/>
                </a:lnTo>
                <a:lnTo>
                  <a:pt x="630555" y="209550"/>
                </a:lnTo>
                <a:lnTo>
                  <a:pt x="621030" y="223838"/>
                </a:lnTo>
                <a:lnTo>
                  <a:pt x="608647" y="238125"/>
                </a:lnTo>
                <a:lnTo>
                  <a:pt x="594360" y="252413"/>
                </a:lnTo>
                <a:lnTo>
                  <a:pt x="578167" y="264795"/>
                </a:lnTo>
                <a:lnTo>
                  <a:pt x="560070" y="277177"/>
                </a:lnTo>
                <a:lnTo>
                  <a:pt x="540067" y="288607"/>
                </a:lnTo>
                <a:lnTo>
                  <a:pt x="518160" y="299085"/>
                </a:lnTo>
                <a:lnTo>
                  <a:pt x="494347" y="309563"/>
                </a:lnTo>
                <a:lnTo>
                  <a:pt x="470535" y="318135"/>
                </a:lnTo>
                <a:lnTo>
                  <a:pt x="444817" y="325755"/>
                </a:lnTo>
                <a:lnTo>
                  <a:pt x="418147" y="331470"/>
                </a:lnTo>
                <a:lnTo>
                  <a:pt x="390525" y="337185"/>
                </a:lnTo>
                <a:lnTo>
                  <a:pt x="362902" y="340995"/>
                </a:lnTo>
                <a:lnTo>
                  <a:pt x="335280" y="343852"/>
                </a:lnTo>
                <a:lnTo>
                  <a:pt x="306705" y="344805"/>
                </a:lnTo>
                <a:lnTo>
                  <a:pt x="278130" y="344805"/>
                </a:lnTo>
                <a:lnTo>
                  <a:pt x="250507" y="343852"/>
                </a:lnTo>
                <a:lnTo>
                  <a:pt x="223838" y="340995"/>
                </a:lnTo>
                <a:lnTo>
                  <a:pt x="197167" y="337185"/>
                </a:lnTo>
                <a:lnTo>
                  <a:pt x="171450" y="331470"/>
                </a:lnTo>
                <a:lnTo>
                  <a:pt x="162877" y="329565"/>
                </a:lnTo>
                <a:moveTo>
                  <a:pt x="126682" y="318135"/>
                </a:moveTo>
                <a:lnTo>
                  <a:pt x="124777" y="318135"/>
                </a:lnTo>
                <a:lnTo>
                  <a:pt x="102870" y="309563"/>
                </a:lnTo>
                <a:lnTo>
                  <a:pt x="82867" y="300038"/>
                </a:lnTo>
                <a:lnTo>
                  <a:pt x="64770" y="288607"/>
                </a:lnTo>
                <a:lnTo>
                  <a:pt x="49530" y="277177"/>
                </a:lnTo>
                <a:lnTo>
                  <a:pt x="35242" y="264795"/>
                </a:lnTo>
                <a:lnTo>
                  <a:pt x="23813" y="252413"/>
                </a:lnTo>
                <a:lnTo>
                  <a:pt x="14288" y="238125"/>
                </a:lnTo>
                <a:lnTo>
                  <a:pt x="6667" y="224790"/>
                </a:lnTo>
                <a:lnTo>
                  <a:pt x="1905" y="209550"/>
                </a:lnTo>
                <a:lnTo>
                  <a:pt x="0" y="195263"/>
                </a:lnTo>
                <a:lnTo>
                  <a:pt x="0" y="180023"/>
                </a:lnTo>
                <a:lnTo>
                  <a:pt x="2857" y="164782"/>
                </a:lnTo>
                <a:lnTo>
                  <a:pt x="7620" y="149542"/>
                </a:lnTo>
                <a:lnTo>
                  <a:pt x="15240" y="135255"/>
                </a:lnTo>
                <a:lnTo>
                  <a:pt x="24765" y="120967"/>
                </a:lnTo>
                <a:lnTo>
                  <a:pt x="37147" y="106680"/>
                </a:lnTo>
                <a:lnTo>
                  <a:pt x="37147" y="106680"/>
                </a:lnTo>
                <a:moveTo>
                  <a:pt x="58102" y="87630"/>
                </a:moveTo>
                <a:lnTo>
                  <a:pt x="67627" y="80010"/>
                </a:lnTo>
                <a:lnTo>
                  <a:pt x="85725" y="67627"/>
                </a:lnTo>
                <a:lnTo>
                  <a:pt x="105727" y="56198"/>
                </a:lnTo>
                <a:lnTo>
                  <a:pt x="127635" y="45720"/>
                </a:lnTo>
                <a:lnTo>
                  <a:pt x="151447" y="35242"/>
                </a:lnTo>
                <a:lnTo>
                  <a:pt x="175260" y="26670"/>
                </a:lnTo>
                <a:lnTo>
                  <a:pt x="200977" y="19050"/>
                </a:lnTo>
                <a:lnTo>
                  <a:pt x="227647" y="13335"/>
                </a:lnTo>
                <a:lnTo>
                  <a:pt x="255270" y="7620"/>
                </a:lnTo>
                <a:lnTo>
                  <a:pt x="282892" y="3810"/>
                </a:lnTo>
                <a:lnTo>
                  <a:pt x="310515" y="952"/>
                </a:lnTo>
                <a:lnTo>
                  <a:pt x="339090" y="0"/>
                </a:lnTo>
                <a:lnTo>
                  <a:pt x="367665" y="0"/>
                </a:lnTo>
                <a:lnTo>
                  <a:pt x="395288" y="952"/>
                </a:lnTo>
                <a:lnTo>
                  <a:pt x="421957" y="3810"/>
                </a:lnTo>
                <a:lnTo>
                  <a:pt x="448627" y="7620"/>
                </a:lnTo>
                <a:lnTo>
                  <a:pt x="474345" y="13335"/>
                </a:lnTo>
                <a:lnTo>
                  <a:pt x="498157" y="19050"/>
                </a:lnTo>
                <a:lnTo>
                  <a:pt x="521017" y="26670"/>
                </a:lnTo>
                <a:lnTo>
                  <a:pt x="542925" y="35242"/>
                </a:lnTo>
                <a:lnTo>
                  <a:pt x="562927" y="44767"/>
                </a:lnTo>
                <a:lnTo>
                  <a:pt x="581025" y="56198"/>
                </a:lnTo>
                <a:lnTo>
                  <a:pt x="596265" y="67627"/>
                </a:lnTo>
                <a:lnTo>
                  <a:pt x="598170" y="68580"/>
                </a:lnTo>
                <a:moveTo>
                  <a:pt x="624840" y="95250"/>
                </a:moveTo>
                <a:lnTo>
                  <a:pt x="631507" y="106680"/>
                </a:lnTo>
                <a:lnTo>
                  <a:pt x="639127" y="120015"/>
                </a:lnTo>
                <a:lnTo>
                  <a:pt x="643890" y="135255"/>
                </a:lnTo>
                <a:lnTo>
                  <a:pt x="645795" y="149542"/>
                </a:lnTo>
              </a:path>
            </a:pathLst>
          </a:custGeom>
          <a:noFill/>
          <a:ln w="24765">
            <a:solidFill>
              <a:srgbClr val="E9C46A"/>
            </a:solidFill>
            <a:prstDash val="solid"/>
          </a:ln>
        </p:spPr>
      </p:sp>
      <p:sp>
        <p:nvSpPr>
          <p:cNvPr id="24" name="Text 22"/>
          <p:cNvSpPr/>
          <p:nvPr/>
        </p:nvSpPr>
        <p:spPr>
          <a:xfrm>
            <a:off x="0" y="2014837"/>
            <a:ext cx="7353300" cy="160020"/>
          </a:xfrm>
          <a:prstGeom prst="rect">
            <a:avLst/>
          </a:prstGeom>
          <a:noFill/>
          <a:ln/>
        </p:spPr>
        <p:txBody>
          <a:bodyPr wrap="none" lIns="0" tIns="0" rIns="0" bIns="0" rtlCol="0" anchor="t"/>
          <a:lstStyle/>
          <a:p>
            <a:pPr algn="ctr" indent="0" marL="0">
              <a:buNone/>
            </a:pPr>
            <a:r>
              <a:rPr lang="en-US" sz="1050" b="1" dirty="0">
                <a:solidFill>
                  <a:srgbClr val="E9C46A"/>
                </a:solidFill>
                <a:latin typeface="Microsoft YaHei UI" pitchFamily="34" charset="0"/>
                <a:ea typeface="Microsoft YaHei" pitchFamily="34" charset="-122"/>
                <a:cs typeface="Microsoft YaHei UI" pitchFamily="34" charset="-120"/>
              </a:rPr>
              <a:t>Raised</a:t>
            </a:r>
            <a:endParaRPr lang="en-US" sz="10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4343400" y="1771650"/>
            <a:ext cx="3505200" cy="1809750"/>
          </a:xfrm>
          <a:prstGeom prst="rect">
            <a:avLst/>
          </a:prstGeom>
          <a:solidFill>
            <a:srgbClr val="222F2A"/>
          </a:solidFill>
          <a:ln w="14288">
            <a:solidFill>
              <a:srgbClr val="E9C46A"/>
            </a:solidFill>
            <a:prstDash val="solid"/>
          </a:ln>
        </p:spPr>
      </p:sp>
      <p:sp>
        <p:nvSpPr>
          <p:cNvPr id="26" name="Shape 24"/>
          <p:cNvSpPr/>
          <p:nvPr/>
        </p:nvSpPr>
        <p:spPr>
          <a:xfrm>
            <a:off x="4554550" y="2013740"/>
            <a:ext cx="206532" cy="103195"/>
          </a:xfrm>
          <a:custGeom>
            <a:avLst/>
            <a:gdLst/>
            <a:ahLst/>
            <a:cxnLst/>
            <a:rect l="l" t="t" r="r" b="b"/>
            <a:pathLst>
              <a:path w="206532" h="103195">
                <a:moveTo>
                  <a:pt x="200378" y="61111"/>
                </a:moveTo>
                <a:arcTo hR="10319" wR="10319" stAng="3971712" swAng="-8014495"/>
                <a:lnTo>
                  <a:pt x="111740" y="1861"/>
                </a:lnTo>
                <a:arcTo hR="20637" wR="20637" stAng="17671159" swAng="-2942318"/>
                <a:lnTo>
                  <a:pt x="6179" y="42104"/>
                </a:lnTo>
                <a:arcTo hR="10319" wR="10319" stAng="14780889" swAng="-7961777"/>
                <a:lnTo>
                  <a:pt x="94611" y="101334"/>
                </a:lnTo>
                <a:arcTo hR="20637" wR="20637" stAng="6871159" swAng="-2942318"/>
                <a:close/>
              </a:path>
            </a:pathLst>
          </a:custGeom>
          <a:noFill/>
          <a:ln w="16510">
            <a:solidFill>
              <a:srgbClr val="E9C46A"/>
            </a:solidFill>
            <a:prstDash val="solid"/>
          </a:ln>
        </p:spPr>
      </p:sp>
      <p:sp>
        <p:nvSpPr>
          <p:cNvPr id="27" name="Shape 25"/>
          <p:cNvSpPr/>
          <p:nvPr/>
        </p:nvSpPr>
        <p:spPr>
          <a:xfrm>
            <a:off x="4760913" y="2065338"/>
            <a:ext cx="7739" cy="61912"/>
          </a:xfrm>
          <a:custGeom>
            <a:avLst/>
            <a:gdLst/>
            <a:ahLst/>
            <a:cxnLst/>
            <a:rect l="l" t="t" r="r" b="b"/>
            <a:pathLst>
              <a:path w="7739" h="61912">
                <a:moveTo>
                  <a:pt x="0" y="0"/>
                </a:moveTo>
                <a:lnTo>
                  <a:pt x="0" y="61912"/>
                </a:lnTo>
              </a:path>
            </a:pathLst>
          </a:custGeom>
          <a:noFill/>
          <a:ln w="16510">
            <a:solidFill>
              <a:srgbClr val="E9C46A"/>
            </a:solidFill>
            <a:prstDash val="solid"/>
          </a:ln>
        </p:spPr>
      </p:sp>
      <p:sp>
        <p:nvSpPr>
          <p:cNvPr id="28" name="Shape 26"/>
          <p:cNvSpPr/>
          <p:nvPr/>
        </p:nvSpPr>
        <p:spPr>
          <a:xfrm>
            <a:off x="4595812" y="2091134"/>
            <a:ext cx="123825" cy="67072"/>
          </a:xfrm>
          <a:custGeom>
            <a:avLst/>
            <a:gdLst/>
            <a:ahLst/>
            <a:cxnLst/>
            <a:rect l="l" t="t" r="r" b="b"/>
            <a:pathLst>
              <a:path w="123825" h="67072">
                <a:moveTo>
                  <a:pt x="0" y="0"/>
                </a:moveTo>
                <a:lnTo>
                  <a:pt x="0" y="36116"/>
                </a:lnTo>
                <a:arcTo hR="30956" wR="61912" stAng="10800000" swAng="-10800000"/>
                <a:lnTo>
                  <a:pt x="123825" y="0"/>
                </a:lnTo>
              </a:path>
            </a:pathLst>
          </a:custGeom>
          <a:noFill/>
          <a:ln w="16510">
            <a:solidFill>
              <a:srgbClr val="E9C46A"/>
            </a:solidFill>
            <a:prstDash val="solid"/>
          </a:ln>
        </p:spPr>
      </p:sp>
      <p:sp>
        <p:nvSpPr>
          <p:cNvPr id="29" name="Text 27"/>
          <p:cNvSpPr/>
          <p:nvPr/>
        </p:nvSpPr>
        <p:spPr>
          <a:xfrm>
            <a:off x="4895850" y="1968702"/>
            <a:ext cx="72961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Children</a:t>
            </a:r>
            <a:pPr algn="l" indent="0" marL="0">
              <a:buNone/>
            </a:pPr>
            <a:r>
              <a:rPr lang="en-US" sz="1500" dirty="0">
                <a:solidFill>
                  <a:srgbClr val="EFF3EC"/>
                </a:solidFill>
                <a:latin typeface="Times New Roman" pitchFamily="34" charset="0"/>
                <a:ea typeface="SimSun" pitchFamily="34" charset="-122"/>
                <a:cs typeface="Times New Roman" pitchFamily="34" charset="-120"/>
              </a:rPr>
              <a:t>'</a:t>
            </a:r>
            <a:pPr algn="l" indent="0" marL="0">
              <a:buNone/>
            </a:pPr>
            <a:r>
              <a:rPr lang="en-US" sz="1500" dirty="0">
                <a:solidFill>
                  <a:srgbClr val="EFF3EC"/>
                </a:solidFill>
                <a:latin typeface="Times New Roman" pitchFamily="34" charset="0"/>
                <a:ea typeface="SimSun" pitchFamily="34" charset="-122"/>
                <a:cs typeface="Times New Roman" pitchFamily="34" charset="-120"/>
              </a:rPr>
              <a:t>s education</a:t>
            </a:r>
            <a:endParaRPr lang="en-US" sz="1500" dirty="0">
              <a:latin typeface="Times New Roman" pitchFamily="34" charset="0"/>
              <a:ea typeface="SimSun" pitchFamily="34" charset="-122"/>
              <a:cs typeface="Times New Roman" pitchFamily="34" charset="-120"/>
            </a:endParaRPr>
          </a:p>
        </p:txBody>
      </p:sp>
      <p:sp>
        <p:nvSpPr>
          <p:cNvPr id="30" name="Text 28"/>
          <p:cNvSpPr/>
          <p:nvPr/>
        </p:nvSpPr>
        <p:spPr>
          <a:xfrm>
            <a:off x="4533900" y="2399292"/>
            <a:ext cx="76581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RMB 2,000 per child a month</a:t>
            </a:r>
            <a:endParaRPr lang="en-US" sz="1950" dirty="0">
              <a:latin typeface="Times New Roman" pitchFamily="34" charset="0"/>
              <a:ea typeface="SimSun" pitchFamily="34" charset="-122"/>
              <a:cs typeface="Times New Roman" pitchFamily="34" charset="-120"/>
            </a:endParaRPr>
          </a:p>
        </p:txBody>
      </p:sp>
      <p:sp>
        <p:nvSpPr>
          <p:cNvPr id="31" name="Text 29"/>
          <p:cNvSpPr/>
          <p:nvPr/>
        </p:nvSpPr>
        <p:spPr>
          <a:xfrm>
            <a:off x="4533900" y="2814575"/>
            <a:ext cx="76581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Was RMB 1,000</a:t>
            </a:r>
            <a:endParaRPr lang="en-US" sz="975" dirty="0">
              <a:latin typeface="Microsoft YaHei UI" pitchFamily="34" charset="0"/>
              <a:ea typeface="Microsoft YaHei" pitchFamily="34" charset="-122"/>
              <a:cs typeface="Microsoft YaHei UI" pitchFamily="34" charset="-120"/>
            </a:endParaRPr>
          </a:p>
        </p:txBody>
      </p:sp>
      <p:sp>
        <p:nvSpPr>
          <p:cNvPr id="32" name="Shape 30"/>
          <p:cNvSpPr/>
          <p:nvPr/>
        </p:nvSpPr>
        <p:spPr>
          <a:xfrm>
            <a:off x="7087553" y="1923098"/>
            <a:ext cx="645795" cy="344805"/>
          </a:xfrm>
          <a:custGeom>
            <a:avLst/>
            <a:gdLst/>
            <a:ahLst/>
            <a:cxnLst/>
            <a:rect l="l" t="t" r="r" b="b"/>
            <a:pathLst>
              <a:path w="645795" h="344805">
                <a:moveTo>
                  <a:pt x="645795" y="149542"/>
                </a:moveTo>
                <a:lnTo>
                  <a:pt x="645795" y="164782"/>
                </a:lnTo>
                <a:lnTo>
                  <a:pt x="642938" y="180023"/>
                </a:lnTo>
                <a:lnTo>
                  <a:pt x="638175" y="195263"/>
                </a:lnTo>
                <a:lnTo>
                  <a:pt x="630555" y="209550"/>
                </a:lnTo>
                <a:lnTo>
                  <a:pt x="621030" y="223838"/>
                </a:lnTo>
                <a:lnTo>
                  <a:pt x="608647" y="238125"/>
                </a:lnTo>
                <a:lnTo>
                  <a:pt x="594360" y="252413"/>
                </a:lnTo>
                <a:lnTo>
                  <a:pt x="578167" y="264795"/>
                </a:lnTo>
                <a:lnTo>
                  <a:pt x="560070" y="277177"/>
                </a:lnTo>
                <a:lnTo>
                  <a:pt x="540067" y="288607"/>
                </a:lnTo>
                <a:lnTo>
                  <a:pt x="518160" y="299085"/>
                </a:lnTo>
                <a:lnTo>
                  <a:pt x="494347" y="309563"/>
                </a:lnTo>
                <a:lnTo>
                  <a:pt x="470535" y="318135"/>
                </a:lnTo>
                <a:lnTo>
                  <a:pt x="444817" y="325755"/>
                </a:lnTo>
                <a:lnTo>
                  <a:pt x="418147" y="331470"/>
                </a:lnTo>
                <a:lnTo>
                  <a:pt x="390525" y="337185"/>
                </a:lnTo>
                <a:lnTo>
                  <a:pt x="362903" y="340995"/>
                </a:lnTo>
                <a:lnTo>
                  <a:pt x="335280" y="343852"/>
                </a:lnTo>
                <a:lnTo>
                  <a:pt x="306705" y="344805"/>
                </a:lnTo>
                <a:lnTo>
                  <a:pt x="278130" y="344805"/>
                </a:lnTo>
                <a:lnTo>
                  <a:pt x="250507" y="343852"/>
                </a:lnTo>
                <a:lnTo>
                  <a:pt x="223838" y="340995"/>
                </a:lnTo>
                <a:lnTo>
                  <a:pt x="197167" y="337185"/>
                </a:lnTo>
                <a:lnTo>
                  <a:pt x="171450" y="331470"/>
                </a:lnTo>
                <a:lnTo>
                  <a:pt x="162878" y="329565"/>
                </a:lnTo>
                <a:moveTo>
                  <a:pt x="126682" y="318135"/>
                </a:moveTo>
                <a:lnTo>
                  <a:pt x="124778" y="318135"/>
                </a:lnTo>
                <a:lnTo>
                  <a:pt x="102870" y="309563"/>
                </a:lnTo>
                <a:lnTo>
                  <a:pt x="82867" y="300038"/>
                </a:lnTo>
                <a:lnTo>
                  <a:pt x="64770" y="288607"/>
                </a:lnTo>
                <a:lnTo>
                  <a:pt x="49530" y="277177"/>
                </a:lnTo>
                <a:lnTo>
                  <a:pt x="35242" y="264795"/>
                </a:lnTo>
                <a:lnTo>
                  <a:pt x="23813" y="252413"/>
                </a:lnTo>
                <a:lnTo>
                  <a:pt x="14288" y="238125"/>
                </a:lnTo>
                <a:lnTo>
                  <a:pt x="6667" y="224790"/>
                </a:lnTo>
                <a:lnTo>
                  <a:pt x="1905" y="209550"/>
                </a:lnTo>
                <a:lnTo>
                  <a:pt x="0" y="195263"/>
                </a:lnTo>
                <a:lnTo>
                  <a:pt x="0" y="180023"/>
                </a:lnTo>
                <a:lnTo>
                  <a:pt x="2857" y="164782"/>
                </a:lnTo>
                <a:lnTo>
                  <a:pt x="7620" y="149542"/>
                </a:lnTo>
                <a:lnTo>
                  <a:pt x="15240" y="135255"/>
                </a:lnTo>
                <a:lnTo>
                  <a:pt x="24765" y="120967"/>
                </a:lnTo>
                <a:lnTo>
                  <a:pt x="37147" y="106680"/>
                </a:lnTo>
                <a:lnTo>
                  <a:pt x="37147" y="106680"/>
                </a:lnTo>
                <a:moveTo>
                  <a:pt x="58103" y="87630"/>
                </a:moveTo>
                <a:lnTo>
                  <a:pt x="67628" y="80010"/>
                </a:lnTo>
                <a:lnTo>
                  <a:pt x="85725" y="67627"/>
                </a:lnTo>
                <a:lnTo>
                  <a:pt x="105728" y="56198"/>
                </a:lnTo>
                <a:lnTo>
                  <a:pt x="127635" y="45720"/>
                </a:lnTo>
                <a:lnTo>
                  <a:pt x="151447" y="35242"/>
                </a:lnTo>
                <a:lnTo>
                  <a:pt x="175260" y="26670"/>
                </a:lnTo>
                <a:lnTo>
                  <a:pt x="200978" y="19050"/>
                </a:lnTo>
                <a:lnTo>
                  <a:pt x="227647" y="13335"/>
                </a:lnTo>
                <a:lnTo>
                  <a:pt x="255270" y="7620"/>
                </a:lnTo>
                <a:lnTo>
                  <a:pt x="282892" y="3810"/>
                </a:lnTo>
                <a:lnTo>
                  <a:pt x="310515" y="952"/>
                </a:lnTo>
                <a:lnTo>
                  <a:pt x="339090" y="0"/>
                </a:lnTo>
                <a:lnTo>
                  <a:pt x="367665" y="0"/>
                </a:lnTo>
                <a:lnTo>
                  <a:pt x="395288" y="952"/>
                </a:lnTo>
                <a:lnTo>
                  <a:pt x="421957" y="3810"/>
                </a:lnTo>
                <a:lnTo>
                  <a:pt x="448628" y="7620"/>
                </a:lnTo>
                <a:lnTo>
                  <a:pt x="474345" y="13335"/>
                </a:lnTo>
                <a:lnTo>
                  <a:pt x="498157" y="19050"/>
                </a:lnTo>
                <a:lnTo>
                  <a:pt x="521017" y="26670"/>
                </a:lnTo>
                <a:lnTo>
                  <a:pt x="542925" y="35242"/>
                </a:lnTo>
                <a:lnTo>
                  <a:pt x="562928" y="44767"/>
                </a:lnTo>
                <a:lnTo>
                  <a:pt x="581025" y="56198"/>
                </a:lnTo>
                <a:lnTo>
                  <a:pt x="596265" y="67627"/>
                </a:lnTo>
                <a:lnTo>
                  <a:pt x="598170" y="68580"/>
                </a:lnTo>
                <a:moveTo>
                  <a:pt x="624840" y="95250"/>
                </a:moveTo>
                <a:lnTo>
                  <a:pt x="631507" y="106680"/>
                </a:lnTo>
                <a:lnTo>
                  <a:pt x="639128" y="120015"/>
                </a:lnTo>
                <a:lnTo>
                  <a:pt x="643890" y="135255"/>
                </a:lnTo>
                <a:lnTo>
                  <a:pt x="645795" y="149542"/>
                </a:lnTo>
              </a:path>
            </a:pathLst>
          </a:custGeom>
          <a:noFill/>
          <a:ln w="24765">
            <a:solidFill>
              <a:srgbClr val="E9C46A"/>
            </a:solidFill>
            <a:prstDash val="solid"/>
          </a:ln>
        </p:spPr>
      </p:sp>
      <p:sp>
        <p:nvSpPr>
          <p:cNvPr id="33" name="Text 31"/>
          <p:cNvSpPr/>
          <p:nvPr/>
        </p:nvSpPr>
        <p:spPr>
          <a:xfrm>
            <a:off x="2628900" y="2014837"/>
            <a:ext cx="9563100" cy="160020"/>
          </a:xfrm>
          <a:prstGeom prst="rect">
            <a:avLst/>
          </a:prstGeom>
          <a:noFill/>
          <a:ln/>
        </p:spPr>
        <p:txBody>
          <a:bodyPr wrap="none" lIns="0" tIns="0" rIns="0" bIns="0" rtlCol="0" anchor="t"/>
          <a:lstStyle/>
          <a:p>
            <a:pPr algn="ctr" indent="0" marL="0">
              <a:buNone/>
            </a:pPr>
            <a:r>
              <a:rPr lang="en-US" sz="1050" b="1" dirty="0">
                <a:solidFill>
                  <a:srgbClr val="E9C46A"/>
                </a:solidFill>
                <a:latin typeface="Microsoft YaHei UI" pitchFamily="34" charset="0"/>
                <a:ea typeface="Microsoft YaHei" pitchFamily="34" charset="-122"/>
                <a:cs typeface="Microsoft YaHei UI" pitchFamily="34" charset="-120"/>
              </a:rPr>
              <a:t>Raised</a:t>
            </a:r>
            <a:endParaRPr lang="en-US" sz="105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8077200" y="1771650"/>
            <a:ext cx="3505200" cy="1809750"/>
          </a:xfrm>
          <a:prstGeom prst="rect">
            <a:avLst/>
          </a:prstGeom>
          <a:solidFill>
            <a:srgbClr val="222F2A"/>
          </a:solidFill>
          <a:ln w="14288">
            <a:solidFill>
              <a:srgbClr val="E9C46A"/>
            </a:solidFill>
            <a:prstDash val="solid"/>
          </a:ln>
        </p:spPr>
      </p:sp>
      <p:sp>
        <p:nvSpPr>
          <p:cNvPr id="35" name="Shape 33"/>
          <p:cNvSpPr/>
          <p:nvPr/>
        </p:nvSpPr>
        <p:spPr>
          <a:xfrm>
            <a:off x="8298656" y="2065338"/>
            <a:ext cx="123825" cy="61912"/>
          </a:xfrm>
          <a:custGeom>
            <a:avLst/>
            <a:gdLst/>
            <a:ahLst/>
            <a:cxnLst/>
            <a:rect l="l" t="t" r="r" b="b"/>
            <a:pathLst>
              <a:path w="123825" h="61912">
                <a:moveTo>
                  <a:pt x="82550" y="41275"/>
                </a:moveTo>
                <a:lnTo>
                  <a:pt x="103188" y="41275"/>
                </a:lnTo>
                <a:arcTo hR="20637" wR="20637" stAng="5400000" swAng="-10800000"/>
                <a:lnTo>
                  <a:pt x="72231" y="0"/>
                </a:lnTo>
                <a:cubicBezTo>
                  <a:pt x="66040" y="0"/>
                  <a:pt x="60881" y="2064"/>
                  <a:pt x="57785" y="6191"/>
                </a:cubicBezTo>
                <a:lnTo>
                  <a:pt x="0" y="61912"/>
                </a:lnTo>
              </a:path>
            </a:pathLst>
          </a:custGeom>
          <a:noFill/>
          <a:ln w="16510">
            <a:solidFill>
              <a:srgbClr val="E9C46A"/>
            </a:solidFill>
            <a:prstDash val="solid"/>
          </a:ln>
        </p:spPr>
      </p:sp>
      <p:sp>
        <p:nvSpPr>
          <p:cNvPr id="36" name="Shape 34"/>
          <p:cNvSpPr/>
          <p:nvPr/>
        </p:nvSpPr>
        <p:spPr>
          <a:xfrm>
            <a:off x="8381206" y="1993100"/>
            <a:ext cx="103188" cy="107218"/>
          </a:xfrm>
          <a:custGeom>
            <a:avLst/>
            <a:gdLst/>
            <a:ahLst/>
            <a:cxnLst/>
            <a:rect l="l" t="t" r="r" b="b"/>
            <a:pathLst>
              <a:path w="103188" h="107218">
                <a:moveTo>
                  <a:pt x="35600" y="107218"/>
                </a:moveTo>
                <a:lnTo>
                  <a:pt x="87709" y="58782"/>
                </a:lnTo>
                <a:cubicBezTo>
                  <a:pt x="94891" y="51600"/>
                  <a:pt x="103188" y="39734"/>
                  <a:pt x="103188" y="28383"/>
                </a:cubicBezTo>
                <a:arcTo hR="28377" wR="28377" stAng="775" swAng="-8287044"/>
                <a:arcTo hR="2848" wR="2848" stAng="2558994" swAng="5682011"/>
                <a:arcTo hR="28377" wR="28377" stAng="19086268" swAng="-8287044"/>
                <a:cubicBezTo>
                  <a:pt x="0" y="40765"/>
                  <a:pt x="8276" y="51580"/>
                  <a:pt x="15478" y="58782"/>
                </a:cubicBezTo>
                <a:lnTo>
                  <a:pt x="51594" y="92359"/>
                </a:lnTo>
              </a:path>
            </a:pathLst>
          </a:custGeom>
          <a:noFill/>
          <a:ln w="16510">
            <a:solidFill>
              <a:srgbClr val="E9C46A"/>
            </a:solidFill>
            <a:prstDash val="solid"/>
          </a:ln>
        </p:spPr>
      </p:sp>
      <p:sp>
        <p:nvSpPr>
          <p:cNvPr id="37" name="Shape 35"/>
          <p:cNvSpPr/>
          <p:nvPr/>
        </p:nvSpPr>
        <p:spPr>
          <a:xfrm>
            <a:off x="8288338" y="2116931"/>
            <a:ext cx="61912" cy="61912"/>
          </a:xfrm>
          <a:custGeom>
            <a:avLst/>
            <a:gdLst/>
            <a:ahLst/>
            <a:cxnLst/>
            <a:rect l="l" t="t" r="r" b="b"/>
            <a:pathLst>
              <a:path w="61912" h="61912">
                <a:moveTo>
                  <a:pt x="0" y="0"/>
                </a:moveTo>
                <a:lnTo>
                  <a:pt x="61912" y="61912"/>
                </a:lnTo>
              </a:path>
            </a:pathLst>
          </a:custGeom>
          <a:noFill/>
          <a:ln w="16510">
            <a:solidFill>
              <a:srgbClr val="E9C46A"/>
            </a:solidFill>
            <a:prstDash val="solid"/>
          </a:ln>
        </p:spPr>
      </p:sp>
      <p:sp>
        <p:nvSpPr>
          <p:cNvPr id="38" name="Shape 36"/>
          <p:cNvSpPr/>
          <p:nvPr/>
        </p:nvSpPr>
        <p:spPr>
          <a:xfrm>
            <a:off x="8339931" y="2054431"/>
            <a:ext cx="155059" cy="114094"/>
          </a:xfrm>
          <a:custGeom>
            <a:avLst/>
            <a:gdLst/>
            <a:ahLst/>
            <a:cxnLst/>
            <a:rect l="l" t="t" r="r" b="b"/>
            <a:pathLst>
              <a:path w="155059" h="114094">
                <a:moveTo>
                  <a:pt x="0" y="114094"/>
                </a:moveTo>
                <a:lnTo>
                  <a:pt x="16510" y="99647"/>
                </a:lnTo>
                <a:cubicBezTo>
                  <a:pt x="19606" y="95520"/>
                  <a:pt x="24765" y="93456"/>
                  <a:pt x="30956" y="93456"/>
                </a:cubicBezTo>
                <a:lnTo>
                  <a:pt x="72231" y="93456"/>
                </a:lnTo>
                <a:cubicBezTo>
                  <a:pt x="83582" y="93456"/>
                  <a:pt x="93901" y="89329"/>
                  <a:pt x="101124" y="81074"/>
                </a:cubicBezTo>
                <a:lnTo>
                  <a:pt x="148590" y="35671"/>
                </a:lnTo>
                <a:arcTo hR="20657" wR="20657" stAng="2797154" swAng="-10800000"/>
              </a:path>
            </a:pathLst>
          </a:custGeom>
          <a:noFill/>
          <a:ln w="16510">
            <a:solidFill>
              <a:srgbClr val="E9C46A"/>
            </a:solidFill>
            <a:prstDash val="solid"/>
          </a:ln>
        </p:spPr>
      </p:sp>
      <p:sp>
        <p:nvSpPr>
          <p:cNvPr id="39" name="Text 37"/>
          <p:cNvSpPr/>
          <p:nvPr/>
        </p:nvSpPr>
        <p:spPr>
          <a:xfrm>
            <a:off x="8629650" y="1968702"/>
            <a:ext cx="35623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Elderly parents</a:t>
            </a:r>
            <a:endParaRPr lang="en-US" sz="1500" dirty="0">
              <a:latin typeface="Times New Roman" pitchFamily="34" charset="0"/>
              <a:ea typeface="SimSun" pitchFamily="34" charset="-122"/>
              <a:cs typeface="Times New Roman" pitchFamily="34" charset="-120"/>
            </a:endParaRPr>
          </a:p>
        </p:txBody>
      </p:sp>
      <p:sp>
        <p:nvSpPr>
          <p:cNvPr id="40" name="Text 38"/>
          <p:cNvSpPr/>
          <p:nvPr/>
        </p:nvSpPr>
        <p:spPr>
          <a:xfrm>
            <a:off x="8267700" y="2399292"/>
            <a:ext cx="39243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RMB 3,000 a month</a:t>
            </a:r>
            <a:endParaRPr lang="en-US" sz="1950" dirty="0">
              <a:latin typeface="Times New Roman" pitchFamily="34" charset="0"/>
              <a:ea typeface="SimSun" pitchFamily="34" charset="-122"/>
              <a:cs typeface="Times New Roman" pitchFamily="34" charset="-120"/>
            </a:endParaRPr>
          </a:p>
        </p:txBody>
      </p:sp>
      <p:sp>
        <p:nvSpPr>
          <p:cNvPr id="41" name="Text 39"/>
          <p:cNvSpPr/>
          <p:nvPr/>
        </p:nvSpPr>
        <p:spPr>
          <a:xfrm>
            <a:off x="8267700" y="2814575"/>
            <a:ext cx="39243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Siblings share it, up to RMB 1,500 each. Was</a:t>
            </a:r>
            <a:endParaRPr lang="en-US" sz="975" dirty="0">
              <a:latin typeface="Microsoft YaHei UI" pitchFamily="34" charset="0"/>
              <a:ea typeface="Microsoft YaHei" pitchFamily="34" charset="-122"/>
              <a:cs typeface="Microsoft YaHei UI" pitchFamily="34" charset="-120"/>
            </a:endParaRPr>
          </a:p>
        </p:txBody>
      </p:sp>
      <p:sp>
        <p:nvSpPr>
          <p:cNvPr id="42" name="Text 40"/>
          <p:cNvSpPr/>
          <p:nvPr/>
        </p:nvSpPr>
        <p:spPr>
          <a:xfrm>
            <a:off x="8267700" y="3024125"/>
            <a:ext cx="39243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RMB 2,000</a:t>
            </a:r>
            <a:endParaRPr lang="en-US" sz="975" dirty="0">
              <a:latin typeface="Microsoft YaHei UI" pitchFamily="34" charset="0"/>
              <a:ea typeface="Microsoft YaHei" pitchFamily="34" charset="-122"/>
              <a:cs typeface="Microsoft YaHei UI" pitchFamily="34" charset="-120"/>
            </a:endParaRPr>
          </a:p>
        </p:txBody>
      </p:sp>
      <p:sp>
        <p:nvSpPr>
          <p:cNvPr id="43" name="Shape 41"/>
          <p:cNvSpPr/>
          <p:nvPr/>
        </p:nvSpPr>
        <p:spPr>
          <a:xfrm>
            <a:off x="10821353" y="1923098"/>
            <a:ext cx="645795" cy="344805"/>
          </a:xfrm>
          <a:custGeom>
            <a:avLst/>
            <a:gdLst/>
            <a:ahLst/>
            <a:cxnLst/>
            <a:rect l="l" t="t" r="r" b="b"/>
            <a:pathLst>
              <a:path w="645795" h="344805">
                <a:moveTo>
                  <a:pt x="645795" y="149542"/>
                </a:moveTo>
                <a:lnTo>
                  <a:pt x="645795" y="164782"/>
                </a:lnTo>
                <a:lnTo>
                  <a:pt x="642938" y="180023"/>
                </a:lnTo>
                <a:lnTo>
                  <a:pt x="638175" y="195263"/>
                </a:lnTo>
                <a:lnTo>
                  <a:pt x="630555" y="209550"/>
                </a:lnTo>
                <a:lnTo>
                  <a:pt x="621030" y="223838"/>
                </a:lnTo>
                <a:lnTo>
                  <a:pt x="608648" y="238125"/>
                </a:lnTo>
                <a:lnTo>
                  <a:pt x="594360" y="252413"/>
                </a:lnTo>
                <a:lnTo>
                  <a:pt x="578168" y="264795"/>
                </a:lnTo>
                <a:lnTo>
                  <a:pt x="560070" y="277177"/>
                </a:lnTo>
                <a:lnTo>
                  <a:pt x="540068" y="288607"/>
                </a:lnTo>
                <a:lnTo>
                  <a:pt x="518160" y="299085"/>
                </a:lnTo>
                <a:lnTo>
                  <a:pt x="494348" y="309563"/>
                </a:lnTo>
                <a:lnTo>
                  <a:pt x="470535" y="318135"/>
                </a:lnTo>
                <a:lnTo>
                  <a:pt x="444818" y="325755"/>
                </a:lnTo>
                <a:lnTo>
                  <a:pt x="418148" y="331470"/>
                </a:lnTo>
                <a:lnTo>
                  <a:pt x="390525" y="337185"/>
                </a:lnTo>
                <a:lnTo>
                  <a:pt x="362903" y="340995"/>
                </a:lnTo>
                <a:lnTo>
                  <a:pt x="335280" y="343852"/>
                </a:lnTo>
                <a:lnTo>
                  <a:pt x="306705" y="344805"/>
                </a:lnTo>
                <a:lnTo>
                  <a:pt x="278130" y="344805"/>
                </a:lnTo>
                <a:lnTo>
                  <a:pt x="250508" y="343852"/>
                </a:lnTo>
                <a:lnTo>
                  <a:pt x="223838" y="340995"/>
                </a:lnTo>
                <a:lnTo>
                  <a:pt x="197168" y="337185"/>
                </a:lnTo>
                <a:lnTo>
                  <a:pt x="171450" y="331470"/>
                </a:lnTo>
                <a:lnTo>
                  <a:pt x="162878" y="329565"/>
                </a:lnTo>
                <a:moveTo>
                  <a:pt x="126683" y="318135"/>
                </a:moveTo>
                <a:lnTo>
                  <a:pt x="124778" y="318135"/>
                </a:lnTo>
                <a:lnTo>
                  <a:pt x="102870" y="309563"/>
                </a:lnTo>
                <a:lnTo>
                  <a:pt x="82868" y="300038"/>
                </a:lnTo>
                <a:lnTo>
                  <a:pt x="64770" y="288607"/>
                </a:lnTo>
                <a:lnTo>
                  <a:pt x="49530" y="277177"/>
                </a:lnTo>
                <a:lnTo>
                  <a:pt x="35243" y="264795"/>
                </a:lnTo>
                <a:lnTo>
                  <a:pt x="23813" y="252413"/>
                </a:lnTo>
                <a:lnTo>
                  <a:pt x="14288" y="238125"/>
                </a:lnTo>
                <a:lnTo>
                  <a:pt x="6668" y="224790"/>
                </a:lnTo>
                <a:lnTo>
                  <a:pt x="1905" y="209550"/>
                </a:lnTo>
                <a:lnTo>
                  <a:pt x="0" y="195263"/>
                </a:lnTo>
                <a:lnTo>
                  <a:pt x="0" y="180023"/>
                </a:lnTo>
                <a:lnTo>
                  <a:pt x="2858" y="164782"/>
                </a:lnTo>
                <a:lnTo>
                  <a:pt x="7620" y="149542"/>
                </a:lnTo>
                <a:lnTo>
                  <a:pt x="15240" y="135255"/>
                </a:lnTo>
                <a:lnTo>
                  <a:pt x="24765" y="120967"/>
                </a:lnTo>
                <a:lnTo>
                  <a:pt x="37148" y="106680"/>
                </a:lnTo>
                <a:lnTo>
                  <a:pt x="37148" y="106680"/>
                </a:lnTo>
                <a:moveTo>
                  <a:pt x="58103" y="87630"/>
                </a:moveTo>
                <a:lnTo>
                  <a:pt x="67628" y="80010"/>
                </a:lnTo>
                <a:lnTo>
                  <a:pt x="85725" y="67627"/>
                </a:lnTo>
                <a:lnTo>
                  <a:pt x="105728" y="56198"/>
                </a:lnTo>
                <a:lnTo>
                  <a:pt x="127635" y="45720"/>
                </a:lnTo>
                <a:lnTo>
                  <a:pt x="151448" y="35242"/>
                </a:lnTo>
                <a:lnTo>
                  <a:pt x="175260" y="26670"/>
                </a:lnTo>
                <a:lnTo>
                  <a:pt x="200978" y="19050"/>
                </a:lnTo>
                <a:lnTo>
                  <a:pt x="227648" y="13335"/>
                </a:lnTo>
                <a:lnTo>
                  <a:pt x="255270" y="7620"/>
                </a:lnTo>
                <a:lnTo>
                  <a:pt x="282893" y="3810"/>
                </a:lnTo>
                <a:lnTo>
                  <a:pt x="310515" y="952"/>
                </a:lnTo>
                <a:lnTo>
                  <a:pt x="339090" y="0"/>
                </a:lnTo>
                <a:lnTo>
                  <a:pt x="367665" y="0"/>
                </a:lnTo>
                <a:lnTo>
                  <a:pt x="395288" y="952"/>
                </a:lnTo>
                <a:lnTo>
                  <a:pt x="421958" y="3810"/>
                </a:lnTo>
                <a:lnTo>
                  <a:pt x="448628" y="7620"/>
                </a:lnTo>
                <a:lnTo>
                  <a:pt x="474345" y="13335"/>
                </a:lnTo>
                <a:lnTo>
                  <a:pt x="498158" y="19050"/>
                </a:lnTo>
                <a:lnTo>
                  <a:pt x="521018" y="26670"/>
                </a:lnTo>
                <a:lnTo>
                  <a:pt x="542925" y="35242"/>
                </a:lnTo>
                <a:lnTo>
                  <a:pt x="562928" y="44767"/>
                </a:lnTo>
                <a:lnTo>
                  <a:pt x="581025" y="56198"/>
                </a:lnTo>
                <a:lnTo>
                  <a:pt x="596265" y="67627"/>
                </a:lnTo>
                <a:lnTo>
                  <a:pt x="598170" y="68580"/>
                </a:lnTo>
                <a:moveTo>
                  <a:pt x="624840" y="95250"/>
                </a:moveTo>
                <a:lnTo>
                  <a:pt x="631508" y="106680"/>
                </a:lnTo>
                <a:lnTo>
                  <a:pt x="639128" y="120015"/>
                </a:lnTo>
                <a:lnTo>
                  <a:pt x="643890" y="135255"/>
                </a:lnTo>
                <a:lnTo>
                  <a:pt x="645795" y="149542"/>
                </a:lnTo>
              </a:path>
            </a:pathLst>
          </a:custGeom>
          <a:noFill/>
          <a:ln w="24765">
            <a:solidFill>
              <a:srgbClr val="E9C46A"/>
            </a:solidFill>
            <a:prstDash val="solid"/>
          </a:ln>
        </p:spPr>
      </p:sp>
      <p:sp>
        <p:nvSpPr>
          <p:cNvPr id="44" name="Text 42"/>
          <p:cNvSpPr/>
          <p:nvPr/>
        </p:nvSpPr>
        <p:spPr>
          <a:xfrm>
            <a:off x="10096500" y="2014837"/>
            <a:ext cx="2095500" cy="160020"/>
          </a:xfrm>
          <a:prstGeom prst="rect">
            <a:avLst/>
          </a:prstGeom>
          <a:noFill/>
          <a:ln/>
        </p:spPr>
        <p:txBody>
          <a:bodyPr wrap="none" lIns="0" tIns="0" rIns="0" bIns="0" rtlCol="0" anchor="t"/>
          <a:lstStyle/>
          <a:p>
            <a:pPr algn="ctr" indent="0" marL="0">
              <a:buNone/>
            </a:pPr>
            <a:r>
              <a:rPr lang="en-US" sz="1050" b="1" dirty="0">
                <a:solidFill>
                  <a:srgbClr val="E9C46A"/>
                </a:solidFill>
                <a:latin typeface="Microsoft YaHei UI" pitchFamily="34" charset="0"/>
                <a:ea typeface="Microsoft YaHei" pitchFamily="34" charset="-122"/>
                <a:cs typeface="Microsoft YaHei UI" pitchFamily="34" charset="-120"/>
              </a:rPr>
              <a:t>Raised</a:t>
            </a:r>
            <a:endParaRPr lang="en-US" sz="1050" dirty="0">
              <a:latin typeface="Microsoft YaHei UI" pitchFamily="34" charset="0"/>
              <a:ea typeface="Microsoft YaHei" pitchFamily="34" charset="-122"/>
              <a:cs typeface="Microsoft YaHei UI" pitchFamily="34" charset="-120"/>
            </a:endParaRPr>
          </a:p>
        </p:txBody>
      </p:sp>
      <p:sp>
        <p:nvSpPr>
          <p:cNvPr id="45" name="Shape 43"/>
          <p:cNvSpPr/>
          <p:nvPr/>
        </p:nvSpPr>
        <p:spPr>
          <a:xfrm>
            <a:off x="609600" y="3810000"/>
            <a:ext cx="2600325" cy="1619250"/>
          </a:xfrm>
          <a:prstGeom prst="rect">
            <a:avLst/>
          </a:prstGeom>
          <a:solidFill>
            <a:srgbClr val="222F2A"/>
          </a:solidFill>
          <a:ln w="14288">
            <a:solidFill>
              <a:srgbClr val="3B4942"/>
            </a:solidFill>
            <a:prstDash val="solid"/>
          </a:ln>
        </p:spPr>
      </p:sp>
      <p:sp>
        <p:nvSpPr>
          <p:cNvPr id="46" name="Shape 44"/>
          <p:cNvSpPr/>
          <p:nvPr/>
        </p:nvSpPr>
        <p:spPr>
          <a:xfrm>
            <a:off x="923925" y="4072731"/>
            <a:ext cx="7739" cy="144463"/>
          </a:xfrm>
          <a:custGeom>
            <a:avLst/>
            <a:gdLst/>
            <a:ahLst/>
            <a:cxnLst/>
            <a:rect l="l" t="t" r="r" b="b"/>
            <a:pathLst>
              <a:path w="7739" h="144463">
                <a:moveTo>
                  <a:pt x="0" y="0"/>
                </a:moveTo>
                <a:lnTo>
                  <a:pt x="0" y="144463"/>
                </a:lnTo>
              </a:path>
            </a:pathLst>
          </a:custGeom>
          <a:noFill/>
          <a:ln w="16510">
            <a:solidFill>
              <a:srgbClr val="A9BCAF"/>
            </a:solidFill>
            <a:prstDash val="solid"/>
          </a:ln>
        </p:spPr>
      </p:sp>
      <p:sp>
        <p:nvSpPr>
          <p:cNvPr id="47" name="Shape 45"/>
          <p:cNvSpPr/>
          <p:nvPr/>
        </p:nvSpPr>
        <p:spPr>
          <a:xfrm>
            <a:off x="820738" y="4031456"/>
            <a:ext cx="206375" cy="185738"/>
          </a:xfrm>
          <a:custGeom>
            <a:avLst/>
            <a:gdLst/>
            <a:ahLst/>
            <a:cxnLst/>
            <a:rect l="l" t="t" r="r" b="b"/>
            <a:pathLst>
              <a:path w="206375" h="185738">
                <a:moveTo>
                  <a:pt x="10319" y="154781"/>
                </a:moveTo>
                <a:arcTo hR="10319" wR="10319" stAng="5400000" swAng="5400000"/>
                <a:lnTo>
                  <a:pt x="0" y="10319"/>
                </a:lnTo>
                <a:arcTo hR="10319" wR="10319" stAng="10800000" swAng="5400000"/>
                <a:lnTo>
                  <a:pt x="61912" y="0"/>
                </a:lnTo>
                <a:arcTo hR="41275" wR="41275" stAng="16200000" swAng="5400000"/>
                <a:arcTo hR="41275" wR="41275" stAng="10800000" swAng="5400000"/>
                <a:lnTo>
                  <a:pt x="196056" y="0"/>
                </a:lnTo>
                <a:arcTo hR="10319" wR="10319" stAng="16200000" swAng="5400000"/>
                <a:lnTo>
                  <a:pt x="206375" y="144463"/>
                </a:lnTo>
                <a:arcTo hR="10319" wR="10319" stAng="0" swAng="5400000"/>
                <a:lnTo>
                  <a:pt x="134144" y="154781"/>
                </a:lnTo>
                <a:arcTo hR="30956" wR="30956" stAng="16200000" swAng="-5400000"/>
                <a:arcTo hR="30956" wR="30956" stAng="0" swAng="-5400000"/>
                <a:close/>
              </a:path>
            </a:pathLst>
          </a:custGeom>
          <a:noFill/>
          <a:ln w="16510">
            <a:solidFill>
              <a:srgbClr val="A9BCAF"/>
            </a:solidFill>
            <a:prstDash val="solid"/>
          </a:ln>
        </p:spPr>
      </p:sp>
      <p:sp>
        <p:nvSpPr>
          <p:cNvPr id="48" name="Text 46"/>
          <p:cNvSpPr/>
          <p:nvPr/>
        </p:nvSpPr>
        <p:spPr>
          <a:xfrm>
            <a:off x="1162050" y="4015921"/>
            <a:ext cx="11029950"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Further education</a:t>
            </a:r>
            <a:endParaRPr lang="en-US" sz="1350" dirty="0">
              <a:latin typeface="Times New Roman" pitchFamily="34" charset="0"/>
              <a:ea typeface="SimSun" pitchFamily="34" charset="-122"/>
              <a:cs typeface="Times New Roman" pitchFamily="34" charset="-120"/>
            </a:endParaRPr>
          </a:p>
        </p:txBody>
      </p:sp>
      <p:sp>
        <p:nvSpPr>
          <p:cNvPr id="49" name="Text 47"/>
          <p:cNvSpPr/>
          <p:nvPr/>
        </p:nvSpPr>
        <p:spPr>
          <a:xfrm>
            <a:off x="800100" y="4473777"/>
            <a:ext cx="1139190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Degree: RMB 400 a month</a:t>
            </a:r>
            <a:endParaRPr lang="en-US" sz="1500" dirty="0">
              <a:latin typeface="Times New Roman" pitchFamily="34" charset="0"/>
              <a:ea typeface="SimSun" pitchFamily="34" charset="-122"/>
              <a:cs typeface="Times New Roman" pitchFamily="34" charset="-120"/>
            </a:endParaRPr>
          </a:p>
        </p:txBody>
      </p:sp>
      <p:sp>
        <p:nvSpPr>
          <p:cNvPr id="50" name="Text 48"/>
          <p:cNvSpPr/>
          <p:nvPr/>
        </p:nvSpPr>
        <p:spPr>
          <a:xfrm>
            <a:off x="800100" y="4852925"/>
            <a:ext cx="113919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Certificate year: RMB 3,600</a:t>
            </a:r>
            <a:endParaRPr lang="en-US" sz="975" dirty="0">
              <a:latin typeface="Microsoft YaHei UI" pitchFamily="34" charset="0"/>
              <a:ea typeface="Microsoft YaHei" pitchFamily="34" charset="-122"/>
              <a:cs typeface="Microsoft YaHei UI" pitchFamily="34" charset="-120"/>
            </a:endParaRPr>
          </a:p>
        </p:txBody>
      </p:sp>
      <p:sp>
        <p:nvSpPr>
          <p:cNvPr id="51" name="Shape 49"/>
          <p:cNvSpPr/>
          <p:nvPr/>
        </p:nvSpPr>
        <p:spPr>
          <a:xfrm>
            <a:off x="3400425" y="3810000"/>
            <a:ext cx="2600325" cy="1619250"/>
          </a:xfrm>
          <a:prstGeom prst="rect">
            <a:avLst/>
          </a:prstGeom>
          <a:solidFill>
            <a:srgbClr val="222F2A"/>
          </a:solidFill>
          <a:ln w="14288">
            <a:solidFill>
              <a:srgbClr val="3B4942"/>
            </a:solidFill>
            <a:prstDash val="solid"/>
          </a:ln>
        </p:spPr>
      </p:sp>
      <p:sp>
        <p:nvSpPr>
          <p:cNvPr id="52" name="Shape 50"/>
          <p:cNvSpPr/>
          <p:nvPr/>
        </p:nvSpPr>
        <p:spPr>
          <a:xfrm>
            <a:off x="3611563" y="4041608"/>
            <a:ext cx="206376" cy="175582"/>
          </a:xfrm>
          <a:custGeom>
            <a:avLst/>
            <a:gdLst/>
            <a:ahLst/>
            <a:cxnLst/>
            <a:rect l="l" t="t" r="r" b="b"/>
            <a:pathLst>
              <a:path w="206376" h="175582">
                <a:moveTo>
                  <a:pt x="0" y="56920"/>
                </a:moveTo>
                <a:arcTo hR="56753" wR="56753" stAng="10800063" swAng="8283398"/>
                <a:arcTo hR="5779" wR="5779" stAng="8214981" swAng="-5629961"/>
                <a:arcTo hR="56650" wR="56650" stAng="13300099" swAng="8316277"/>
                <a:cubicBezTo>
                  <a:pt x="206375" y="80550"/>
                  <a:pt x="190897" y="98195"/>
                  <a:pt x="175419" y="113673"/>
                </a:cubicBezTo>
                <a:lnTo>
                  <a:pt x="118748" y="168496"/>
                </a:lnTo>
                <a:arcTo hR="20637" wR="20637" stAng="2462727" swAng="5831002"/>
                <a:lnTo>
                  <a:pt x="30956" y="113673"/>
                </a:lnTo>
                <a:cubicBezTo>
                  <a:pt x="15478" y="98195"/>
                  <a:pt x="0" y="80653"/>
                  <a:pt x="0" y="56920"/>
                </a:cubicBezTo>
              </a:path>
            </a:pathLst>
          </a:custGeom>
          <a:noFill/>
          <a:ln w="16510">
            <a:solidFill>
              <a:srgbClr val="A9BCAF"/>
            </a:solidFill>
            <a:prstDash val="solid"/>
          </a:ln>
        </p:spPr>
      </p:sp>
      <p:sp>
        <p:nvSpPr>
          <p:cNvPr id="53" name="Shape 51"/>
          <p:cNvSpPr/>
          <p:nvPr/>
        </p:nvSpPr>
        <p:spPr>
          <a:xfrm>
            <a:off x="3624151" y="4098528"/>
            <a:ext cx="181094" cy="72231"/>
          </a:xfrm>
          <a:custGeom>
            <a:avLst/>
            <a:gdLst/>
            <a:ahLst/>
            <a:cxnLst/>
            <a:rect l="l" t="t" r="r" b="b"/>
            <a:pathLst>
              <a:path w="181094" h="72231">
                <a:moveTo>
                  <a:pt x="0" y="36116"/>
                </a:moveTo>
                <a:lnTo>
                  <a:pt x="64802" y="36116"/>
                </a:lnTo>
                <a:lnTo>
                  <a:pt x="69961" y="25797"/>
                </a:lnTo>
                <a:lnTo>
                  <a:pt x="90599" y="72231"/>
                </a:lnTo>
                <a:lnTo>
                  <a:pt x="111236" y="0"/>
                </a:lnTo>
                <a:lnTo>
                  <a:pt x="126714" y="36116"/>
                </a:lnTo>
                <a:lnTo>
                  <a:pt x="181094" y="36116"/>
                </a:lnTo>
              </a:path>
            </a:pathLst>
          </a:custGeom>
          <a:noFill/>
          <a:ln w="16510">
            <a:solidFill>
              <a:srgbClr val="A9BCAF"/>
            </a:solidFill>
            <a:prstDash val="solid"/>
          </a:ln>
        </p:spPr>
      </p:sp>
      <p:sp>
        <p:nvSpPr>
          <p:cNvPr id="54" name="Text 52"/>
          <p:cNvSpPr/>
          <p:nvPr/>
        </p:nvSpPr>
        <p:spPr>
          <a:xfrm>
            <a:off x="3952875" y="4015921"/>
            <a:ext cx="8239125"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Serious illness</a:t>
            </a:r>
            <a:endParaRPr lang="en-US" sz="1350" dirty="0">
              <a:latin typeface="Times New Roman" pitchFamily="34" charset="0"/>
              <a:ea typeface="SimSun" pitchFamily="34" charset="-122"/>
              <a:cs typeface="Times New Roman" pitchFamily="34" charset="-120"/>
            </a:endParaRPr>
          </a:p>
        </p:txBody>
      </p:sp>
      <p:sp>
        <p:nvSpPr>
          <p:cNvPr id="55" name="Text 53"/>
          <p:cNvSpPr/>
          <p:nvPr/>
        </p:nvSpPr>
        <p:spPr>
          <a:xfrm>
            <a:off x="3590925" y="4473777"/>
            <a:ext cx="8601075"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Own costs above 15,000</a:t>
            </a:r>
            <a:endParaRPr lang="en-US" sz="1500" dirty="0">
              <a:latin typeface="Times New Roman" pitchFamily="34" charset="0"/>
              <a:ea typeface="SimSun" pitchFamily="34" charset="-122"/>
              <a:cs typeface="Times New Roman" pitchFamily="34" charset="-120"/>
            </a:endParaRPr>
          </a:p>
        </p:txBody>
      </p:sp>
      <p:sp>
        <p:nvSpPr>
          <p:cNvPr id="56" name="Text 54"/>
          <p:cNvSpPr/>
          <p:nvPr/>
        </p:nvSpPr>
        <p:spPr>
          <a:xfrm>
            <a:off x="3590925" y="4852925"/>
            <a:ext cx="8601075"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Up to RMB 80,000 a year</a:t>
            </a:r>
            <a:endParaRPr lang="en-US" sz="975" dirty="0">
              <a:latin typeface="Microsoft YaHei UI" pitchFamily="34" charset="0"/>
              <a:ea typeface="Microsoft YaHei" pitchFamily="34" charset="-122"/>
              <a:cs typeface="Microsoft YaHei UI" pitchFamily="34" charset="-120"/>
            </a:endParaRPr>
          </a:p>
        </p:txBody>
      </p:sp>
      <p:sp>
        <p:nvSpPr>
          <p:cNvPr id="57" name="Shape 55"/>
          <p:cNvSpPr/>
          <p:nvPr/>
        </p:nvSpPr>
        <p:spPr>
          <a:xfrm>
            <a:off x="6191250" y="3810000"/>
            <a:ext cx="2600325" cy="1619250"/>
          </a:xfrm>
          <a:prstGeom prst="rect">
            <a:avLst/>
          </a:prstGeom>
          <a:solidFill>
            <a:srgbClr val="222F2A"/>
          </a:solidFill>
          <a:ln w="14288">
            <a:solidFill>
              <a:srgbClr val="3B4942"/>
            </a:solidFill>
            <a:prstDash val="solid"/>
          </a:ln>
        </p:spPr>
      </p:sp>
      <p:sp>
        <p:nvSpPr>
          <p:cNvPr id="58" name="Shape 56"/>
          <p:cNvSpPr/>
          <p:nvPr/>
        </p:nvSpPr>
        <p:spPr>
          <a:xfrm>
            <a:off x="6474619" y="4124325"/>
            <a:ext cx="61912" cy="92869"/>
          </a:xfrm>
          <a:custGeom>
            <a:avLst/>
            <a:gdLst/>
            <a:ahLst/>
            <a:cxnLst/>
            <a:rect l="l" t="t" r="r" b="b"/>
            <a:pathLst>
              <a:path w="61912" h="92869">
                <a:moveTo>
                  <a:pt x="61912" y="92869"/>
                </a:moveTo>
                <a:lnTo>
                  <a:pt x="61912" y="10319"/>
                </a:lnTo>
                <a:arcTo hR="10319" wR="10319" stAng="0" swAng="-5400000"/>
                <a:lnTo>
                  <a:pt x="10319" y="0"/>
                </a:lnTo>
                <a:arcTo hR="10319" wR="10319" stAng="16200000" swAng="-5400000"/>
                <a:lnTo>
                  <a:pt x="0" y="92869"/>
                </a:lnTo>
              </a:path>
            </a:pathLst>
          </a:custGeom>
          <a:noFill/>
          <a:ln w="16510">
            <a:solidFill>
              <a:srgbClr val="A9BCAF"/>
            </a:solidFill>
            <a:prstDash val="solid"/>
          </a:ln>
        </p:spPr>
      </p:sp>
      <p:sp>
        <p:nvSpPr>
          <p:cNvPr id="59" name="Shape 57"/>
          <p:cNvSpPr/>
          <p:nvPr/>
        </p:nvSpPr>
        <p:spPr>
          <a:xfrm>
            <a:off x="6412706" y="4021133"/>
            <a:ext cx="185738" cy="196061"/>
          </a:xfrm>
          <a:custGeom>
            <a:avLst/>
            <a:gdLst/>
            <a:ahLst/>
            <a:cxnLst/>
            <a:rect l="l" t="t" r="r" b="b"/>
            <a:pathLst>
              <a:path w="185738" h="196061">
                <a:moveTo>
                  <a:pt x="0" y="82555"/>
                </a:moveTo>
                <a:arcTo hR="20637" wR="20637" stAng="10799176" swAng="2988634"/>
                <a:lnTo>
                  <a:pt x="79547" y="4875"/>
                </a:lnTo>
                <a:arcTo hR="20637" wR="20637" stAng="13787810" swAng="4824381"/>
                <a:lnTo>
                  <a:pt x="178422" y="66788"/>
                </a:lnTo>
                <a:arcTo hR="20637" wR="20637" stAng="18612190" swAng="2988634"/>
                <a:lnTo>
                  <a:pt x="185738" y="175424"/>
                </a:lnTo>
                <a:arcTo hR="20637" wR="20637" stAng="0" swAng="5400000"/>
                <a:lnTo>
                  <a:pt x="20638" y="196061"/>
                </a:lnTo>
                <a:arcTo hR="20637" wR="20637" stAng="5400000" swAng="5400000"/>
                <a:close/>
              </a:path>
            </a:pathLst>
          </a:custGeom>
          <a:noFill/>
          <a:ln w="16510">
            <a:solidFill>
              <a:srgbClr val="A9BCAF"/>
            </a:solidFill>
            <a:prstDash val="solid"/>
          </a:ln>
        </p:spPr>
      </p:sp>
      <p:sp>
        <p:nvSpPr>
          <p:cNvPr id="60" name="Text 58"/>
          <p:cNvSpPr/>
          <p:nvPr/>
        </p:nvSpPr>
        <p:spPr>
          <a:xfrm>
            <a:off x="6743700" y="4015921"/>
            <a:ext cx="5448300"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Mortgage interest</a:t>
            </a:r>
            <a:endParaRPr lang="en-US" sz="1350" dirty="0">
              <a:latin typeface="Times New Roman" pitchFamily="34" charset="0"/>
              <a:ea typeface="SimSun" pitchFamily="34" charset="-122"/>
              <a:cs typeface="Times New Roman" pitchFamily="34" charset="-120"/>
            </a:endParaRPr>
          </a:p>
        </p:txBody>
      </p:sp>
      <p:sp>
        <p:nvSpPr>
          <p:cNvPr id="61" name="Text 59"/>
          <p:cNvSpPr/>
          <p:nvPr/>
        </p:nvSpPr>
        <p:spPr>
          <a:xfrm>
            <a:off x="6381750" y="4473777"/>
            <a:ext cx="5810250"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RMB 1,000 a month</a:t>
            </a:r>
            <a:endParaRPr lang="en-US" sz="1500" dirty="0">
              <a:latin typeface="Times New Roman" pitchFamily="34" charset="0"/>
              <a:ea typeface="SimSun" pitchFamily="34" charset="-122"/>
              <a:cs typeface="Times New Roman" pitchFamily="34" charset="-120"/>
            </a:endParaRPr>
          </a:p>
        </p:txBody>
      </p:sp>
      <p:sp>
        <p:nvSpPr>
          <p:cNvPr id="62" name="Text 60"/>
          <p:cNvSpPr/>
          <p:nvPr/>
        </p:nvSpPr>
        <p:spPr>
          <a:xfrm>
            <a:off x="6381750" y="4852925"/>
            <a:ext cx="581025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First home only</a:t>
            </a:r>
            <a:endParaRPr lang="en-US" sz="975" dirty="0">
              <a:latin typeface="Microsoft YaHei UI" pitchFamily="34" charset="0"/>
              <a:ea typeface="Microsoft YaHei" pitchFamily="34" charset="-122"/>
              <a:cs typeface="Microsoft YaHei UI" pitchFamily="34" charset="-120"/>
            </a:endParaRPr>
          </a:p>
        </p:txBody>
      </p:sp>
      <p:sp>
        <p:nvSpPr>
          <p:cNvPr id="63" name="Shape 61"/>
          <p:cNvSpPr/>
          <p:nvPr/>
        </p:nvSpPr>
        <p:spPr>
          <a:xfrm>
            <a:off x="8982075" y="3810000"/>
            <a:ext cx="2600325" cy="1619250"/>
          </a:xfrm>
          <a:prstGeom prst="rect">
            <a:avLst/>
          </a:prstGeom>
          <a:solidFill>
            <a:srgbClr val="222F2A"/>
          </a:solidFill>
          <a:ln w="14288">
            <a:solidFill>
              <a:srgbClr val="3B4942"/>
            </a:solidFill>
            <a:prstDash val="solid"/>
          </a:ln>
        </p:spPr>
      </p:sp>
      <p:sp>
        <p:nvSpPr>
          <p:cNvPr id="64" name="Shape 62"/>
          <p:cNvSpPr/>
          <p:nvPr/>
        </p:nvSpPr>
        <p:spPr>
          <a:xfrm>
            <a:off x="9296400" y="41036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5" name="Shape 63"/>
          <p:cNvSpPr/>
          <p:nvPr/>
        </p:nvSpPr>
        <p:spPr>
          <a:xfrm>
            <a:off x="9296400" y="414496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6" name="Shape 64"/>
          <p:cNvSpPr/>
          <p:nvPr/>
        </p:nvSpPr>
        <p:spPr>
          <a:xfrm>
            <a:off x="9296400" y="406241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7" name="Shape 65"/>
          <p:cNvSpPr/>
          <p:nvPr/>
        </p:nvSpPr>
        <p:spPr>
          <a:xfrm>
            <a:off x="9337675" y="41036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8" name="Shape 66"/>
          <p:cNvSpPr/>
          <p:nvPr/>
        </p:nvSpPr>
        <p:spPr>
          <a:xfrm>
            <a:off x="9337675" y="414496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69" name="Shape 67"/>
          <p:cNvSpPr/>
          <p:nvPr/>
        </p:nvSpPr>
        <p:spPr>
          <a:xfrm>
            <a:off x="9337675" y="406241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70" name="Shape 68"/>
          <p:cNvSpPr/>
          <p:nvPr/>
        </p:nvSpPr>
        <p:spPr>
          <a:xfrm>
            <a:off x="9255125" y="41036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71" name="Shape 69"/>
          <p:cNvSpPr/>
          <p:nvPr/>
        </p:nvSpPr>
        <p:spPr>
          <a:xfrm>
            <a:off x="9255125" y="414496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72" name="Shape 70"/>
          <p:cNvSpPr/>
          <p:nvPr/>
        </p:nvSpPr>
        <p:spPr>
          <a:xfrm>
            <a:off x="9255125" y="4062412"/>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73" name="Shape 71"/>
          <p:cNvSpPr/>
          <p:nvPr/>
        </p:nvSpPr>
        <p:spPr>
          <a:xfrm>
            <a:off x="9265444" y="4186238"/>
            <a:ext cx="61912" cy="41275"/>
          </a:xfrm>
          <a:custGeom>
            <a:avLst/>
            <a:gdLst/>
            <a:ahLst/>
            <a:cxnLst/>
            <a:rect l="l" t="t" r="r" b="b"/>
            <a:pathLst>
              <a:path w="61912" h="41275">
                <a:moveTo>
                  <a:pt x="0" y="41275"/>
                </a:moveTo>
                <a:lnTo>
                  <a:pt x="0" y="10319"/>
                </a:lnTo>
                <a:arcTo hR="10319" wR="10319" stAng="10800000" swAng="5400000"/>
                <a:lnTo>
                  <a:pt x="51594" y="0"/>
                </a:lnTo>
                <a:arcTo hR="10319" wR="10319" stAng="16200000" swAng="5400000"/>
                <a:lnTo>
                  <a:pt x="61912" y="41275"/>
                </a:lnTo>
              </a:path>
            </a:pathLst>
          </a:custGeom>
          <a:noFill/>
          <a:ln w="16510">
            <a:solidFill>
              <a:srgbClr val="A9BCAF"/>
            </a:solidFill>
            <a:prstDash val="solid"/>
          </a:ln>
        </p:spPr>
      </p:sp>
      <p:sp>
        <p:nvSpPr>
          <p:cNvPr id="74" name="Shape 72"/>
          <p:cNvSpPr/>
          <p:nvPr/>
        </p:nvSpPr>
        <p:spPr>
          <a:xfrm>
            <a:off x="9213850" y="4021138"/>
            <a:ext cx="165100" cy="206375"/>
          </a:xfrm>
          <a:prstGeom prst="roundRect">
            <a:avLst>
              <a:gd name="adj" fmla="val 12500"/>
            </a:avLst>
          </a:prstGeom>
          <a:noFill/>
          <a:ln w="16510">
            <a:solidFill>
              <a:srgbClr val="A9BCAF"/>
            </a:solidFill>
            <a:prstDash val="solid"/>
          </a:ln>
        </p:spPr>
      </p:sp>
      <p:sp>
        <p:nvSpPr>
          <p:cNvPr id="75" name="Text 73"/>
          <p:cNvSpPr/>
          <p:nvPr/>
        </p:nvSpPr>
        <p:spPr>
          <a:xfrm>
            <a:off x="9534525" y="4015921"/>
            <a:ext cx="2657475" cy="205740"/>
          </a:xfrm>
          <a:prstGeom prst="rect">
            <a:avLst/>
          </a:prstGeom>
          <a:noFill/>
          <a:ln/>
        </p:spPr>
        <p:txBody>
          <a:bodyPr wrap="none" lIns="0" tIns="0" rIns="0" bIns="0" rtlCol="0" anchor="t"/>
          <a:lstStyle/>
          <a:p>
            <a:pPr algn="l" indent="0" marL="0">
              <a:buNone/>
            </a:pPr>
            <a:r>
              <a:rPr lang="en-US" sz="1350" dirty="0">
                <a:solidFill>
                  <a:srgbClr val="EFF3EC"/>
                </a:solidFill>
                <a:latin typeface="Times New Roman" pitchFamily="34" charset="0"/>
                <a:ea typeface="SimSun" pitchFamily="34" charset="-122"/>
                <a:cs typeface="Times New Roman" pitchFamily="34" charset="-120"/>
              </a:rPr>
              <a:t>Rent</a:t>
            </a:r>
            <a:endParaRPr lang="en-US" sz="1350" dirty="0">
              <a:latin typeface="Times New Roman" pitchFamily="34" charset="0"/>
              <a:ea typeface="SimSun" pitchFamily="34" charset="-122"/>
              <a:cs typeface="Times New Roman" pitchFamily="34" charset="-120"/>
            </a:endParaRPr>
          </a:p>
        </p:txBody>
      </p:sp>
      <p:sp>
        <p:nvSpPr>
          <p:cNvPr id="76" name="Text 74"/>
          <p:cNvSpPr/>
          <p:nvPr/>
        </p:nvSpPr>
        <p:spPr>
          <a:xfrm>
            <a:off x="9172575" y="4473777"/>
            <a:ext cx="3019425" cy="228600"/>
          </a:xfrm>
          <a:prstGeom prst="rect">
            <a:avLst/>
          </a:prstGeom>
          <a:noFill/>
          <a:ln/>
        </p:spPr>
        <p:txBody>
          <a:bodyPr wrap="none" lIns="0" tIns="0" rIns="0" bIns="0" rtlCol="0" anchor="t"/>
          <a:lstStyle/>
          <a:p>
            <a:pPr algn="l" indent="0" marL="0">
              <a:buNone/>
            </a:pPr>
            <a:r>
              <a:rPr lang="en-US" sz="1500" dirty="0">
                <a:solidFill>
                  <a:srgbClr val="EFF3EC"/>
                </a:solidFill>
                <a:latin typeface="Times New Roman" pitchFamily="34" charset="0"/>
                <a:ea typeface="SimSun" pitchFamily="34" charset="-122"/>
                <a:cs typeface="Times New Roman" pitchFamily="34" charset="-120"/>
              </a:rPr>
              <a:t>RMB 800 to 1,500 a month</a:t>
            </a:r>
            <a:endParaRPr lang="en-US" sz="1500" dirty="0">
              <a:latin typeface="Times New Roman" pitchFamily="34" charset="0"/>
              <a:ea typeface="SimSun" pitchFamily="34" charset="-122"/>
              <a:cs typeface="Times New Roman" pitchFamily="34" charset="-120"/>
            </a:endParaRPr>
          </a:p>
        </p:txBody>
      </p:sp>
      <p:sp>
        <p:nvSpPr>
          <p:cNvPr id="77" name="Text 75"/>
          <p:cNvSpPr/>
          <p:nvPr/>
        </p:nvSpPr>
        <p:spPr>
          <a:xfrm>
            <a:off x="9172575" y="4852925"/>
            <a:ext cx="3019425"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Three tiers by city: 1,500, 1,100</a:t>
            </a:r>
            <a:endParaRPr lang="en-US" sz="975" dirty="0">
              <a:latin typeface="Microsoft YaHei UI" pitchFamily="34" charset="0"/>
              <a:ea typeface="Microsoft YaHei" pitchFamily="34" charset="-122"/>
              <a:cs typeface="Microsoft YaHei UI" pitchFamily="34" charset="-120"/>
            </a:endParaRPr>
          </a:p>
        </p:txBody>
      </p:sp>
      <p:sp>
        <p:nvSpPr>
          <p:cNvPr id="78" name="Text 76"/>
          <p:cNvSpPr/>
          <p:nvPr/>
        </p:nvSpPr>
        <p:spPr>
          <a:xfrm>
            <a:off x="9172575" y="5062475"/>
            <a:ext cx="3019425"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or 800</a:t>
            </a:r>
            <a:endParaRPr lang="en-US" sz="975" dirty="0">
              <a:latin typeface="Microsoft YaHei UI" pitchFamily="34" charset="0"/>
              <a:ea typeface="Microsoft YaHei" pitchFamily="34" charset="-122"/>
              <a:cs typeface="Microsoft YaHei UI" pitchFamily="34" charset="-120"/>
            </a:endParaRPr>
          </a:p>
        </p:txBody>
      </p:sp>
      <p:sp>
        <p:nvSpPr>
          <p:cNvPr id="79" name="Text 77"/>
          <p:cNvSpPr/>
          <p:nvPr/>
        </p:nvSpPr>
        <p:spPr>
          <a:xfrm>
            <a:off x="609600" y="609997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State Council Guofa [2018] No. 41, [2022] No. 8 and [2023] No. 13 (in force from January 1, 2023)</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8"/>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9</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Rates apply to taxable income, not to salary</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595014"/>
            <a:ext cx="11582400" cy="137160"/>
          </a:xfrm>
          <a:prstGeom prst="rect">
            <a:avLst/>
          </a:prstGeom>
          <a:noFill/>
          <a:ln/>
        </p:spPr>
        <p:txBody>
          <a:bodyPr wrap="none" lIns="0" tIns="0" rIns="0" bIns="0" rtlCol="0" anchor="t"/>
          <a:lstStyle/>
          <a:p>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x</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b</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l</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i</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n</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c</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m</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R</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M</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B</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R</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Q</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u</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i</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c</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k</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d</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e</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d</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u</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c</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i</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o</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n</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 </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R</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M</a:t>
            </a:r>
            <a:pPr algn="l" indent="0" marL="0">
              <a:buNone/>
            </a:pPr>
            <a:r>
              <a:rPr lang="en-US" sz="900" spc="19" kern="0" dirty="0">
                <a:solidFill>
                  <a:srgbClr val="829388"/>
                </a:solidFill>
                <a:latin typeface="Microsoft YaHei UI" pitchFamily="34" charset="0"/>
                <a:ea typeface="Microsoft YaHei" pitchFamily="34" charset="-122"/>
                <a:cs typeface="Microsoft YaHei UI" pitchFamily="34" charset="-120"/>
              </a:rPr>
              <a:t>B</a:t>
            </a:r>
            <a:pPr algn="l" indent="0" marL="0">
              <a:buNone/>
            </a:pPr>
            <a:r>
              <a:rPr lang="en-US" sz="900" dirty="0">
                <a:solidFill>
                  <a:srgbClr val="829388"/>
                </a:solidFill>
                <a:latin typeface="Microsoft YaHei UI" pitchFamily="34" charset="0"/>
                <a:ea typeface="Microsoft YaHei" pitchFamily="34" charset="-122"/>
                <a:cs typeface="Microsoft YaHei UI" pitchFamily="34" charset="-120"/>
              </a:rPr>
              <a:t>)</a:t>
            </a:r>
            <a:endParaRPr lang="en-US" sz="90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609600" y="5143500"/>
            <a:ext cx="1442357" cy="190500"/>
          </a:xfrm>
          <a:prstGeom prst="rect">
            <a:avLst/>
          </a:prstGeom>
          <a:solidFill>
            <a:srgbClr val="222F2A"/>
          </a:solidFill>
          <a:ln w="14288">
            <a:solidFill>
              <a:srgbClr val="A9BCAF"/>
            </a:solidFill>
            <a:prstDash val="solid"/>
          </a:ln>
        </p:spPr>
      </p:sp>
      <p:sp>
        <p:nvSpPr>
          <p:cNvPr id="17" name="Text 15"/>
          <p:cNvSpPr/>
          <p:nvPr/>
        </p:nvSpPr>
        <p:spPr>
          <a:xfrm>
            <a:off x="0" y="4807807"/>
            <a:ext cx="2661557"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3%</a:t>
            </a:r>
            <a:endParaRPr lang="en-US" sz="1650" dirty="0">
              <a:latin typeface="Times New Roman" pitchFamily="34" charset="0"/>
              <a:ea typeface="SimSun" pitchFamily="34" charset="-122"/>
              <a:cs typeface="Times New Roman" pitchFamily="34" charset="-120"/>
            </a:endParaRPr>
          </a:p>
        </p:txBody>
      </p:sp>
      <p:sp>
        <p:nvSpPr>
          <p:cNvPr id="18" name="Text 16"/>
          <p:cNvSpPr/>
          <p:nvPr/>
        </p:nvSpPr>
        <p:spPr>
          <a:xfrm>
            <a:off x="0" y="5452639"/>
            <a:ext cx="2661557"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Up to 36,000</a:t>
            </a:r>
            <a:endParaRPr lang="en-US" sz="9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0" y="5643139"/>
            <a:ext cx="2661557"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0</a:t>
            </a:r>
            <a:endParaRPr lang="en-US" sz="90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2166257" y="4699000"/>
            <a:ext cx="1442357" cy="635000"/>
          </a:xfrm>
          <a:prstGeom prst="rect">
            <a:avLst/>
          </a:prstGeom>
          <a:solidFill>
            <a:srgbClr val="E9C46A"/>
          </a:solidFill>
          <a:ln w="14288">
            <a:solidFill>
              <a:srgbClr val="E9C46A"/>
            </a:solidFill>
            <a:prstDash val="solid"/>
          </a:ln>
        </p:spPr>
      </p:sp>
      <p:sp>
        <p:nvSpPr>
          <p:cNvPr id="21" name="Text 19"/>
          <p:cNvSpPr/>
          <p:nvPr/>
        </p:nvSpPr>
        <p:spPr>
          <a:xfrm>
            <a:off x="0" y="4308122"/>
            <a:ext cx="5774871" cy="320040"/>
          </a:xfrm>
          <a:prstGeom prst="rect">
            <a:avLst/>
          </a:prstGeom>
          <a:noFill/>
          <a:ln/>
        </p:spPr>
        <p:txBody>
          <a:bodyPr wrap="none" lIns="0" tIns="0" rIns="0" bIns="0" rtlCol="0" anchor="t"/>
          <a:lstStyle/>
          <a:p>
            <a:pPr algn="ctr" indent="0" marL="0">
              <a:buNone/>
            </a:pPr>
            <a:r>
              <a:rPr lang="en-US" sz="2100" dirty="0">
                <a:solidFill>
                  <a:srgbClr val="E9C46A"/>
                </a:solidFill>
                <a:latin typeface="Times New Roman" pitchFamily="34" charset="0"/>
                <a:ea typeface="SimSun" pitchFamily="34" charset="-122"/>
                <a:cs typeface="Times New Roman" pitchFamily="34" charset="-120"/>
              </a:rPr>
              <a:t>10%</a:t>
            </a:r>
            <a:endParaRPr lang="en-US" sz="2100" dirty="0">
              <a:latin typeface="Times New Roman" pitchFamily="34" charset="0"/>
              <a:ea typeface="SimSun" pitchFamily="34" charset="-122"/>
              <a:cs typeface="Times New Roman" pitchFamily="34" charset="-120"/>
            </a:endParaRPr>
          </a:p>
        </p:txBody>
      </p:sp>
      <p:sp>
        <p:nvSpPr>
          <p:cNvPr id="22" name="Text 20"/>
          <p:cNvSpPr/>
          <p:nvPr/>
        </p:nvSpPr>
        <p:spPr>
          <a:xfrm>
            <a:off x="0" y="5452639"/>
            <a:ext cx="5774871" cy="137160"/>
          </a:xfrm>
          <a:prstGeom prst="rect">
            <a:avLst/>
          </a:prstGeom>
          <a:noFill/>
          <a:ln/>
        </p:spPr>
        <p:txBody>
          <a:bodyPr wrap="none" lIns="0" tIns="0" rIns="0" bIns="0" rtlCol="0" anchor="t"/>
          <a:lstStyle/>
          <a:p>
            <a:pPr algn="ctr" indent="0" marL="0">
              <a:buNone/>
            </a:pPr>
            <a:r>
              <a:rPr lang="en-US" sz="900" dirty="0">
                <a:solidFill>
                  <a:srgbClr val="EFF3EC"/>
                </a:solidFill>
                <a:latin typeface="Microsoft YaHei UI" pitchFamily="34" charset="0"/>
                <a:ea typeface="Microsoft YaHei" pitchFamily="34" charset="-122"/>
                <a:cs typeface="Microsoft YaHei UI" pitchFamily="34" charset="-120"/>
              </a:rPr>
              <a:t>36,000 to 144,000</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0" y="5643139"/>
            <a:ext cx="5774871"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2,520</a:t>
            </a:r>
            <a:endParaRPr lang="en-US" sz="90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3722914" y="4064000"/>
            <a:ext cx="1442357" cy="1270000"/>
          </a:xfrm>
          <a:prstGeom prst="rect">
            <a:avLst/>
          </a:prstGeom>
          <a:solidFill>
            <a:srgbClr val="222F2A"/>
          </a:solidFill>
          <a:ln w="14288">
            <a:solidFill>
              <a:srgbClr val="A9BCAF"/>
            </a:solidFill>
            <a:prstDash val="solid"/>
          </a:ln>
        </p:spPr>
      </p:sp>
      <p:sp>
        <p:nvSpPr>
          <p:cNvPr id="25" name="Text 23"/>
          <p:cNvSpPr/>
          <p:nvPr/>
        </p:nvSpPr>
        <p:spPr>
          <a:xfrm>
            <a:off x="0" y="3728307"/>
            <a:ext cx="8888186"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20%</a:t>
            </a:r>
            <a:endParaRPr lang="en-US" sz="1650" dirty="0">
              <a:latin typeface="Times New Roman" pitchFamily="34" charset="0"/>
              <a:ea typeface="SimSun" pitchFamily="34" charset="-122"/>
              <a:cs typeface="Times New Roman" pitchFamily="34" charset="-120"/>
            </a:endParaRPr>
          </a:p>
        </p:txBody>
      </p:sp>
      <p:sp>
        <p:nvSpPr>
          <p:cNvPr id="26" name="Text 24"/>
          <p:cNvSpPr/>
          <p:nvPr/>
        </p:nvSpPr>
        <p:spPr>
          <a:xfrm>
            <a:off x="0" y="5452639"/>
            <a:ext cx="8888186"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144,000 to 300,000</a:t>
            </a:r>
            <a:endParaRPr lang="en-US" sz="9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0" y="5643139"/>
            <a:ext cx="8888186"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16,920</a:t>
            </a:r>
            <a:endParaRPr lang="en-US" sz="90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5279571" y="3746500"/>
            <a:ext cx="1442357" cy="1587500"/>
          </a:xfrm>
          <a:prstGeom prst="rect">
            <a:avLst/>
          </a:prstGeom>
          <a:solidFill>
            <a:srgbClr val="222F2A"/>
          </a:solidFill>
          <a:ln w="14288">
            <a:solidFill>
              <a:srgbClr val="A9BCAF"/>
            </a:solidFill>
            <a:prstDash val="solid"/>
          </a:ln>
        </p:spPr>
      </p:sp>
      <p:sp>
        <p:nvSpPr>
          <p:cNvPr id="29" name="Text 27"/>
          <p:cNvSpPr/>
          <p:nvPr/>
        </p:nvSpPr>
        <p:spPr>
          <a:xfrm>
            <a:off x="0" y="3410807"/>
            <a:ext cx="12001500"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25%</a:t>
            </a:r>
            <a:endParaRPr lang="en-US" sz="1650" dirty="0">
              <a:latin typeface="Times New Roman" pitchFamily="34" charset="0"/>
              <a:ea typeface="SimSun" pitchFamily="34" charset="-122"/>
              <a:cs typeface="Times New Roman" pitchFamily="34" charset="-120"/>
            </a:endParaRPr>
          </a:p>
        </p:txBody>
      </p:sp>
      <p:sp>
        <p:nvSpPr>
          <p:cNvPr id="30" name="Text 28"/>
          <p:cNvSpPr/>
          <p:nvPr/>
        </p:nvSpPr>
        <p:spPr>
          <a:xfrm>
            <a:off x="0" y="5452639"/>
            <a:ext cx="12001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300,000 to 420,000</a:t>
            </a:r>
            <a:endParaRPr lang="en-US" sz="9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0" y="5643139"/>
            <a:ext cx="12001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31,920</a:t>
            </a:r>
            <a:endParaRPr lang="en-US" sz="90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6836229" y="3429000"/>
            <a:ext cx="1442357" cy="1905000"/>
          </a:xfrm>
          <a:prstGeom prst="rect">
            <a:avLst/>
          </a:prstGeom>
          <a:solidFill>
            <a:srgbClr val="222F2A"/>
          </a:solidFill>
          <a:ln w="14288">
            <a:solidFill>
              <a:srgbClr val="A9BCAF"/>
            </a:solidFill>
            <a:prstDash val="solid"/>
          </a:ln>
        </p:spPr>
      </p:sp>
      <p:sp>
        <p:nvSpPr>
          <p:cNvPr id="33" name="Text 31"/>
          <p:cNvSpPr/>
          <p:nvPr/>
        </p:nvSpPr>
        <p:spPr>
          <a:xfrm>
            <a:off x="2922814" y="3093307"/>
            <a:ext cx="9269186"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30%</a:t>
            </a:r>
            <a:endParaRPr lang="en-US" sz="1650" dirty="0">
              <a:latin typeface="Times New Roman" pitchFamily="34" charset="0"/>
              <a:ea typeface="SimSun" pitchFamily="34" charset="-122"/>
              <a:cs typeface="Times New Roman" pitchFamily="34" charset="-120"/>
            </a:endParaRPr>
          </a:p>
        </p:txBody>
      </p:sp>
      <p:sp>
        <p:nvSpPr>
          <p:cNvPr id="34" name="Text 32"/>
          <p:cNvSpPr/>
          <p:nvPr/>
        </p:nvSpPr>
        <p:spPr>
          <a:xfrm>
            <a:off x="2922814" y="5452639"/>
            <a:ext cx="9269186"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420,000 to 660,000</a:t>
            </a:r>
            <a:endParaRPr lang="en-US" sz="9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2922814" y="5643139"/>
            <a:ext cx="9269186"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52,920</a:t>
            </a:r>
            <a:endParaRPr lang="en-US" sz="90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8392886" y="3111500"/>
            <a:ext cx="1442357" cy="2222500"/>
          </a:xfrm>
          <a:prstGeom prst="rect">
            <a:avLst/>
          </a:prstGeom>
          <a:solidFill>
            <a:srgbClr val="222F2A"/>
          </a:solidFill>
          <a:ln w="14288">
            <a:solidFill>
              <a:srgbClr val="A9BCAF"/>
            </a:solidFill>
            <a:prstDash val="solid"/>
          </a:ln>
        </p:spPr>
      </p:sp>
      <p:sp>
        <p:nvSpPr>
          <p:cNvPr id="37" name="Text 35"/>
          <p:cNvSpPr/>
          <p:nvPr/>
        </p:nvSpPr>
        <p:spPr>
          <a:xfrm>
            <a:off x="6036129" y="2775807"/>
            <a:ext cx="6155871"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35%</a:t>
            </a:r>
            <a:endParaRPr lang="en-US" sz="1650" dirty="0">
              <a:latin typeface="Times New Roman" pitchFamily="34" charset="0"/>
              <a:ea typeface="SimSun" pitchFamily="34" charset="-122"/>
              <a:cs typeface="Times New Roman" pitchFamily="34" charset="-120"/>
            </a:endParaRPr>
          </a:p>
        </p:txBody>
      </p:sp>
      <p:sp>
        <p:nvSpPr>
          <p:cNvPr id="38" name="Text 36"/>
          <p:cNvSpPr/>
          <p:nvPr/>
        </p:nvSpPr>
        <p:spPr>
          <a:xfrm>
            <a:off x="6036129" y="5452639"/>
            <a:ext cx="6155871"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660,000 to 960,000</a:t>
            </a:r>
            <a:endParaRPr lang="en-US" sz="9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6036129" y="5643139"/>
            <a:ext cx="6155871"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85,920</a:t>
            </a:r>
            <a:endParaRPr lang="en-US" sz="90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9949543" y="2476500"/>
            <a:ext cx="1442357" cy="2857500"/>
          </a:xfrm>
          <a:prstGeom prst="rect">
            <a:avLst/>
          </a:prstGeom>
          <a:solidFill>
            <a:srgbClr val="222F2A"/>
          </a:solidFill>
          <a:ln w="14288">
            <a:solidFill>
              <a:srgbClr val="A9BCAF"/>
            </a:solidFill>
            <a:prstDash val="solid"/>
          </a:ln>
        </p:spPr>
      </p:sp>
      <p:sp>
        <p:nvSpPr>
          <p:cNvPr id="41" name="Text 39"/>
          <p:cNvSpPr/>
          <p:nvPr/>
        </p:nvSpPr>
        <p:spPr>
          <a:xfrm>
            <a:off x="9149443" y="2140807"/>
            <a:ext cx="3042557" cy="251460"/>
          </a:xfrm>
          <a:prstGeom prst="rect">
            <a:avLst/>
          </a:prstGeom>
          <a:noFill/>
          <a:ln/>
        </p:spPr>
        <p:txBody>
          <a:bodyPr wrap="none" lIns="0" tIns="0" rIns="0" bIns="0" rtlCol="0" anchor="t"/>
          <a:lstStyle/>
          <a:p>
            <a:pPr algn="ctr" indent="0" marL="0">
              <a:buNone/>
            </a:pPr>
            <a:r>
              <a:rPr lang="en-US" sz="1650" dirty="0">
                <a:solidFill>
                  <a:srgbClr val="EFF3EC"/>
                </a:solidFill>
                <a:latin typeface="Times New Roman" pitchFamily="34" charset="0"/>
                <a:ea typeface="SimSun" pitchFamily="34" charset="-122"/>
                <a:cs typeface="Times New Roman" pitchFamily="34" charset="-120"/>
              </a:rPr>
              <a:t>45%</a:t>
            </a:r>
            <a:endParaRPr lang="en-US" sz="1650" dirty="0">
              <a:latin typeface="Times New Roman" pitchFamily="34" charset="0"/>
              <a:ea typeface="SimSun" pitchFamily="34" charset="-122"/>
              <a:cs typeface="Times New Roman" pitchFamily="34" charset="-120"/>
            </a:endParaRPr>
          </a:p>
        </p:txBody>
      </p:sp>
      <p:sp>
        <p:nvSpPr>
          <p:cNvPr id="42" name="Text 40"/>
          <p:cNvSpPr/>
          <p:nvPr/>
        </p:nvSpPr>
        <p:spPr>
          <a:xfrm>
            <a:off x="9149443" y="5452639"/>
            <a:ext cx="3042557"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Over 960,000</a:t>
            </a:r>
            <a:endParaRPr lang="en-US" sz="900" dirty="0">
              <a:latin typeface="Microsoft YaHei UI" pitchFamily="34" charset="0"/>
              <a:ea typeface="Microsoft YaHei" pitchFamily="34" charset="-122"/>
              <a:cs typeface="Microsoft YaHei UI" pitchFamily="34" charset="-120"/>
            </a:endParaRPr>
          </a:p>
        </p:txBody>
      </p:sp>
      <p:sp>
        <p:nvSpPr>
          <p:cNvPr id="43" name="Text 41"/>
          <p:cNvSpPr/>
          <p:nvPr/>
        </p:nvSpPr>
        <p:spPr>
          <a:xfrm>
            <a:off x="9149443" y="5643139"/>
            <a:ext cx="3042557"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minus 181,920</a:t>
            </a:r>
            <a:endParaRPr lang="en-US" sz="90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09600" y="5334000"/>
            <a:ext cx="10782300" cy="0"/>
          </a:xfrm>
          <a:prstGeom prst="line">
            <a:avLst/>
          </a:prstGeom>
          <a:noFill/>
          <a:ln w="19050">
            <a:solidFill>
              <a:srgbClr val="EFF3EC"/>
            </a:solidFill>
            <a:prstDash val="solid"/>
          </a:ln>
        </p:spPr>
      </p:sp>
      <p:sp>
        <p:nvSpPr>
          <p:cNvPr id="45" name="Text 43"/>
          <p:cNvSpPr/>
          <p:nvPr/>
        </p:nvSpPr>
        <p:spPr>
          <a:xfrm>
            <a:off x="609600" y="584424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The quick deduction is a shortcut: 36,000 × (10% − 3%) = 2,520. The example falls in the 10% bracket</a:t>
            </a:r>
            <a:endParaRPr lang="en-US" sz="1125" dirty="0">
              <a:latin typeface="Microsoft YaHei UI" pitchFamily="34" charset="0"/>
              <a:ea typeface="Microsoft YaHei" pitchFamily="34" charset="-122"/>
              <a:cs typeface="Microsoft YaHei UI" pitchFamily="34" charset="-120"/>
            </a:endParaRPr>
          </a:p>
        </p:txBody>
      </p:sp>
      <p:sp>
        <p:nvSpPr>
          <p:cNvPr id="46" name="Text 44"/>
          <p:cNvSpPr/>
          <p:nvPr/>
        </p:nvSpPr>
        <p:spPr>
          <a:xfrm>
            <a:off x="609600" y="613807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Individual Income Tax Law, Schedule 1, STA Announcement No. 2 of 2024, Annex 1. Each bracket includes its upper limit, not its lower</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09"/>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10</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Example: RMB 15,000 a month and one design job</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09600" y="1638300"/>
            <a:ext cx="1819275" cy="228600"/>
          </a:xfrm>
          <a:prstGeom prst="roundRect">
            <a:avLst>
              <a:gd name="adj" fmla="val 16667"/>
            </a:avLst>
          </a:prstGeom>
          <a:noFill/>
          <a:ln w="14288">
            <a:solidFill>
              <a:srgbClr val="E9C46A"/>
            </a:solidFill>
            <a:prstDash val="dash"/>
          </a:ln>
        </p:spPr>
      </p:sp>
      <p:sp>
        <p:nvSpPr>
          <p:cNvPr id="16" name="Text 14"/>
          <p:cNvSpPr/>
          <p:nvPr/>
        </p:nvSpPr>
        <p:spPr>
          <a:xfrm>
            <a:off x="0" y="1680739"/>
            <a:ext cx="3038475"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UI" pitchFamily="34" charset="0"/>
                <a:ea typeface="Microsoft YaHei" pitchFamily="34" charset="-122"/>
                <a:cs typeface="Microsoft YaHei UI" pitchFamily="34" charset="-120"/>
              </a:rPr>
              <a:t>Example · figures made up</a:t>
            </a:r>
            <a:endParaRPr lang="en-US" sz="9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21325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Pay</a:t>
            </a:r>
            <a:endParaRPr lang="en-US" sz="1950" dirty="0">
              <a:latin typeface="Times New Roman" pitchFamily="34" charset="0"/>
              <a:ea typeface="SimSun" pitchFamily="34" charset="-122"/>
              <a:cs typeface="Times New Roman" pitchFamily="34" charset="-120"/>
            </a:endParaRPr>
          </a:p>
        </p:txBody>
      </p:sp>
      <p:sp>
        <p:nvSpPr>
          <p:cNvPr id="18" name="Text 16"/>
          <p:cNvSpPr/>
          <p:nvPr/>
        </p:nvSpPr>
        <p:spPr>
          <a:xfrm>
            <a:off x="1714500" y="21873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RMB 15,000 a month before tax, social insurance RMB 2,700</a:t>
            </a:r>
            <a:endParaRPr lang="en-US" sz="1275" dirty="0">
              <a:latin typeface="Microsoft YaHei UI" pitchFamily="34" charset="0"/>
              <a:ea typeface="Microsoft YaHei" pitchFamily="34" charset="-122"/>
              <a:cs typeface="Microsoft YaHei UI" pitchFamily="34" charset="-120"/>
            </a:endParaRPr>
          </a:p>
        </p:txBody>
      </p:sp>
      <p:sp>
        <p:nvSpPr>
          <p:cNvPr id="19" name="Text 17"/>
          <p:cNvSpPr/>
          <p:nvPr/>
        </p:nvSpPr>
        <p:spPr>
          <a:xfrm>
            <a:off x="1714500" y="24540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a month</a:t>
            </a:r>
            <a:endParaRPr lang="en-US" sz="127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09600" y="2781300"/>
            <a:ext cx="5867400" cy="0"/>
          </a:xfrm>
          <a:prstGeom prst="line">
            <a:avLst/>
          </a:prstGeom>
          <a:noFill/>
          <a:ln w="9525">
            <a:solidFill>
              <a:srgbClr val="3B4942"/>
            </a:solidFill>
            <a:prstDash val="dash"/>
          </a:ln>
        </p:spPr>
      </p:sp>
      <p:sp>
        <p:nvSpPr>
          <p:cNvPr id="21" name="Text 19"/>
          <p:cNvSpPr/>
          <p:nvPr/>
        </p:nvSpPr>
        <p:spPr>
          <a:xfrm>
            <a:off x="609600" y="29326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Rent</a:t>
            </a:r>
            <a:endParaRPr lang="en-US" sz="1950" dirty="0">
              <a:latin typeface="Times New Roman" pitchFamily="34" charset="0"/>
              <a:ea typeface="SimSun" pitchFamily="34" charset="-122"/>
              <a:cs typeface="Times New Roman" pitchFamily="34" charset="-120"/>
            </a:endParaRPr>
          </a:p>
        </p:txBody>
      </p:sp>
      <p:sp>
        <p:nvSpPr>
          <p:cNvPr id="22" name="Text 20"/>
          <p:cNvSpPr/>
          <p:nvPr/>
        </p:nvSpPr>
        <p:spPr>
          <a:xfrm>
            <a:off x="1714500" y="29874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A provincial capital, rent deduction RMB 1,500 a month,</a:t>
            </a:r>
            <a:endParaRPr lang="en-US" sz="1275" dirty="0">
              <a:latin typeface="Microsoft YaHei UI" pitchFamily="34" charset="0"/>
              <a:ea typeface="Microsoft YaHei" pitchFamily="34" charset="-122"/>
              <a:cs typeface="Microsoft YaHei UI" pitchFamily="34" charset="-120"/>
            </a:endParaRPr>
          </a:p>
        </p:txBody>
      </p:sp>
      <p:sp>
        <p:nvSpPr>
          <p:cNvPr id="23" name="Text 21"/>
          <p:cNvSpPr/>
          <p:nvPr/>
        </p:nvSpPr>
        <p:spPr>
          <a:xfrm>
            <a:off x="1714500" y="32541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reported at work in January</a:t>
            </a:r>
            <a:endParaRPr lang="en-US" sz="1275" dirty="0">
              <a:latin typeface="Microsoft YaHei UI" pitchFamily="34" charset="0"/>
              <a:ea typeface="Microsoft YaHei" pitchFamily="34" charset="-122"/>
              <a:cs typeface="Microsoft YaHei UI" pitchFamily="34" charset="-120"/>
            </a:endParaRPr>
          </a:p>
        </p:txBody>
      </p:sp>
      <p:sp>
        <p:nvSpPr>
          <p:cNvPr id="24" name="Shape 22"/>
          <p:cNvSpPr/>
          <p:nvPr/>
        </p:nvSpPr>
        <p:spPr>
          <a:xfrm>
            <a:off x="609600" y="3581400"/>
            <a:ext cx="5867400" cy="0"/>
          </a:xfrm>
          <a:prstGeom prst="line">
            <a:avLst/>
          </a:prstGeom>
          <a:noFill/>
          <a:ln w="9525">
            <a:solidFill>
              <a:srgbClr val="3B4942"/>
            </a:solidFill>
            <a:prstDash val="dash"/>
          </a:ln>
        </p:spPr>
      </p:sp>
      <p:sp>
        <p:nvSpPr>
          <p:cNvPr id="25" name="Text 23"/>
          <p:cNvSpPr/>
          <p:nvPr/>
        </p:nvSpPr>
        <p:spPr>
          <a:xfrm>
            <a:off x="609600" y="37327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Parents</a:t>
            </a:r>
            <a:endParaRPr lang="en-US" sz="1950" dirty="0">
              <a:latin typeface="Times New Roman" pitchFamily="34" charset="0"/>
              <a:ea typeface="SimSun" pitchFamily="34" charset="-122"/>
              <a:cs typeface="Times New Roman" pitchFamily="34" charset="-120"/>
            </a:endParaRPr>
          </a:p>
        </p:txBody>
      </p:sp>
      <p:sp>
        <p:nvSpPr>
          <p:cNvPr id="26" name="Text 24"/>
          <p:cNvSpPr/>
          <p:nvPr/>
        </p:nvSpPr>
        <p:spPr>
          <a:xfrm>
            <a:off x="1714500" y="37875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Shared with a brother, RMB 1,500 a month each</a:t>
            </a:r>
            <a:endParaRPr lang="en-US" sz="127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609600" y="4381500"/>
            <a:ext cx="5867400" cy="0"/>
          </a:xfrm>
          <a:prstGeom prst="line">
            <a:avLst/>
          </a:prstGeom>
          <a:noFill/>
          <a:ln w="9525">
            <a:solidFill>
              <a:srgbClr val="3B4942"/>
            </a:solidFill>
            <a:prstDash val="dash"/>
          </a:ln>
        </p:spPr>
      </p:sp>
      <p:sp>
        <p:nvSpPr>
          <p:cNvPr id="28" name="Text 26"/>
          <p:cNvSpPr/>
          <p:nvPr/>
        </p:nvSpPr>
        <p:spPr>
          <a:xfrm>
            <a:off x="609600" y="4532892"/>
            <a:ext cx="11582400" cy="297180"/>
          </a:xfrm>
          <a:prstGeom prst="rect">
            <a:avLst/>
          </a:prstGeom>
          <a:noFill/>
          <a:ln/>
        </p:spPr>
        <p:txBody>
          <a:bodyPr wrap="none" lIns="0" tIns="0" rIns="0" bIns="0" rtlCol="0" anchor="t"/>
          <a:lstStyle/>
          <a:p>
            <a:pPr algn="l" indent="0" marL="0">
              <a:buNone/>
            </a:pPr>
            <a:r>
              <a:rPr lang="en-US" sz="1950" dirty="0">
                <a:solidFill>
                  <a:srgbClr val="E9C46A"/>
                </a:solidFill>
                <a:latin typeface="Times New Roman" pitchFamily="34" charset="0"/>
                <a:ea typeface="SimSun" pitchFamily="34" charset="-122"/>
                <a:cs typeface="Times New Roman" pitchFamily="34" charset="-120"/>
              </a:rPr>
              <a:t>Side job</a:t>
            </a:r>
            <a:endParaRPr lang="en-US" sz="1950" dirty="0">
              <a:latin typeface="Times New Roman" pitchFamily="34" charset="0"/>
              <a:ea typeface="SimSun" pitchFamily="34" charset="-122"/>
              <a:cs typeface="Times New Roman" pitchFamily="34" charset="-120"/>
            </a:endParaRPr>
          </a:p>
        </p:txBody>
      </p:sp>
      <p:sp>
        <p:nvSpPr>
          <p:cNvPr id="29" name="Text 27"/>
          <p:cNvSpPr/>
          <p:nvPr/>
        </p:nvSpPr>
        <p:spPr>
          <a:xfrm>
            <a:off x="1714500" y="45876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One design job in August, RMB 10,000 before tax, withheld</a:t>
            </a:r>
            <a:endParaRPr lang="en-US" sz="1275" dirty="0">
              <a:latin typeface="Microsoft YaHei UI" pitchFamily="34" charset="0"/>
              <a:ea typeface="Microsoft YaHei" pitchFamily="34" charset="-122"/>
              <a:cs typeface="Microsoft YaHei UI" pitchFamily="34" charset="-120"/>
            </a:endParaRPr>
          </a:p>
        </p:txBody>
      </p:sp>
      <p:sp>
        <p:nvSpPr>
          <p:cNvPr id="30" name="Text 28"/>
          <p:cNvSpPr/>
          <p:nvPr/>
        </p:nvSpPr>
        <p:spPr>
          <a:xfrm>
            <a:off x="1714500" y="4854371"/>
            <a:ext cx="10477500" cy="194310"/>
          </a:xfrm>
          <a:prstGeom prst="rect">
            <a:avLst/>
          </a:prstGeom>
          <a:noFill/>
          <a:ln/>
        </p:spPr>
        <p:txBody>
          <a:bodyPr wrap="none" lIns="0" tIns="0" rIns="0" bIns="0" rtlCol="0" anchor="t"/>
          <a:lstStyle/>
          <a:p>
            <a:pPr algn="l" indent="0" marL="0">
              <a:buNone/>
            </a:pPr>
            <a:r>
              <a:rPr lang="en-US" sz="1275" dirty="0">
                <a:solidFill>
                  <a:srgbClr val="EFF3EC"/>
                </a:solidFill>
                <a:latin typeface="Microsoft YaHei UI" pitchFamily="34" charset="0"/>
                <a:ea typeface="Microsoft YaHei" pitchFamily="34" charset="-122"/>
                <a:cs typeface="Microsoft YaHei UI" pitchFamily="34" charset="-120"/>
              </a:rPr>
              <a:t>per payment</a:t>
            </a:r>
            <a:endParaRPr lang="en-US" sz="1275" dirty="0">
              <a:latin typeface="Microsoft YaHei UI" pitchFamily="34" charset="0"/>
              <a:ea typeface="Microsoft YaHei" pitchFamily="34" charset="-122"/>
              <a:cs typeface="Microsoft YaHei UI" pitchFamily="34" charset="-120"/>
            </a:endParaRPr>
          </a:p>
        </p:txBody>
      </p:sp>
      <p:sp>
        <p:nvSpPr>
          <p:cNvPr id="31" name="Shape 29"/>
          <p:cNvSpPr/>
          <p:nvPr/>
        </p:nvSpPr>
        <p:spPr>
          <a:xfrm>
            <a:off x="609600" y="5181600"/>
            <a:ext cx="5867400" cy="0"/>
          </a:xfrm>
          <a:prstGeom prst="line">
            <a:avLst/>
          </a:prstGeom>
          <a:noFill/>
          <a:ln w="9525">
            <a:solidFill>
              <a:srgbClr val="3B4942"/>
            </a:solidFill>
            <a:prstDash val="dash"/>
          </a:ln>
        </p:spPr>
      </p:sp>
      <p:pic>
        <p:nvPicPr>
          <p:cNvPr id="32" name="Image 0" descr="preencoded.png">    </p:cNvPr>
          <p:cNvPicPr>
            <a:picLocks noChangeAspect="1"/>
          </p:cNvPicPr>
          <p:nvPr/>
        </p:nvPicPr>
        <p:blipFill>
          <a:blip r:embed="rId1"/>
          <a:srcRect l="0" r="0" t="13420" b="13420"/>
          <a:stretch/>
        </p:blipFill>
        <p:spPr>
          <a:xfrm>
            <a:off x="6953250" y="1638300"/>
            <a:ext cx="4629150" cy="1905000"/>
          </a:xfrm>
          <a:prstGeom prst="rect">
            <a:avLst/>
          </a:prstGeom>
        </p:spPr>
      </p:pic>
      <p:pic>
        <p:nvPicPr>
          <p:cNvPr id="33" name="Image 1" descr="preencoded.png">    </p:cNvPr>
          <p:cNvPicPr>
            <a:picLocks noChangeAspect="1"/>
          </p:cNvPicPr>
          <p:nvPr/>
        </p:nvPicPr>
        <p:blipFill>
          <a:blip r:embed="rId2"/>
          <a:srcRect l="0" r="0" t="13440" b="13440"/>
          <a:stretch/>
        </p:blipFill>
        <p:spPr>
          <a:xfrm>
            <a:off x="6953250" y="3657600"/>
            <a:ext cx="4629150" cy="1905000"/>
          </a:xfrm>
          <a:prstGeom prst="rect">
            <a:avLst/>
          </a:prstGeom>
        </p:spPr>
      </p:pic>
      <p:sp>
        <p:nvSpPr>
          <p:cNvPr id="34" name="Text 30"/>
          <p:cNvSpPr/>
          <p:nvPr/>
        </p:nvSpPr>
        <p:spPr>
          <a:xfrm>
            <a:off x="0" y="5661465"/>
            <a:ext cx="11582400" cy="114300"/>
          </a:xfrm>
          <a:prstGeom prst="rect">
            <a:avLst/>
          </a:prstGeom>
          <a:noFill/>
          <a:ln/>
        </p:spPr>
        <p:txBody>
          <a:bodyPr wrap="none" lIns="0" tIns="0" rIns="0" bIns="0" rtlCol="0" anchor="t"/>
          <a:lstStyle/>
          <a:p>
            <a:pPr algn="r" indent="0" marL="0">
              <a:buNone/>
            </a:pPr>
            <a:r>
              <a:rPr lang="en-US" sz="750" dirty="0">
                <a:solidFill>
                  <a:srgbClr val="829388"/>
                </a:solidFill>
                <a:latin typeface="Microsoft YaHei UI" pitchFamily="34" charset="0"/>
                <a:ea typeface="Microsoft YaHei" pitchFamily="34" charset="-122"/>
                <a:cs typeface="Microsoft YaHei UI" pitchFamily="34" charset="-120"/>
              </a:rPr>
              <a:t>Illustration (AI-generated)</a:t>
            </a:r>
            <a:endParaRPr lang="en-US" sz="750" dirty="0">
              <a:latin typeface="Microsoft YaHei UI" pitchFamily="34" charset="0"/>
              <a:ea typeface="Microsoft YaHei" pitchFamily="34" charset="-122"/>
              <a:cs typeface="Microsoft YaHei UI" pitchFamily="34" charset="-120"/>
            </a:endParaRPr>
          </a:p>
        </p:txBody>
      </p:sp>
      <p:sp>
        <p:nvSpPr>
          <p:cNvPr id="35" name="Text 31"/>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Example, figures are made up. Social insurance is set for the example, use your own payslip</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0"/>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11</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Step by step: 3,440 due, 4,240 paid, 800 back</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9763125" y="704850"/>
            <a:ext cx="1819275" cy="228600"/>
          </a:xfrm>
          <a:prstGeom prst="roundRect">
            <a:avLst>
              <a:gd name="adj" fmla="val 16667"/>
            </a:avLst>
          </a:prstGeom>
          <a:noFill/>
          <a:ln w="14288">
            <a:solidFill>
              <a:srgbClr val="E9C46A"/>
            </a:solidFill>
            <a:prstDash val="dash"/>
          </a:ln>
        </p:spPr>
      </p:sp>
      <p:sp>
        <p:nvSpPr>
          <p:cNvPr id="16" name="Text 14"/>
          <p:cNvSpPr/>
          <p:nvPr/>
        </p:nvSpPr>
        <p:spPr>
          <a:xfrm>
            <a:off x="9153525" y="747289"/>
            <a:ext cx="3038475"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UI" pitchFamily="34" charset="0"/>
                <a:ea typeface="Microsoft YaHei" pitchFamily="34" charset="-122"/>
                <a:cs typeface="Microsoft YaHei UI" pitchFamily="34" charset="-120"/>
              </a:rPr>
              <a:t>Example · figures made up</a:t>
            </a:r>
            <a:endParaRPr lang="en-US" sz="9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18944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1.</a:t>
            </a:r>
            <a:endParaRPr lang="en-US" sz="1950" dirty="0">
              <a:latin typeface="Times New Roman" pitchFamily="34" charset="0"/>
              <a:ea typeface="SimSun" pitchFamily="34" charset="-122"/>
              <a:cs typeface="Times New Roman" pitchFamily="34" charset="-120"/>
            </a:endParaRPr>
          </a:p>
        </p:txBody>
      </p:sp>
      <p:sp>
        <p:nvSpPr>
          <p:cNvPr id="18" name="Text 16"/>
          <p:cNvSpPr/>
          <p:nvPr/>
        </p:nvSpPr>
        <p:spPr>
          <a:xfrm>
            <a:off x="0" y="18767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Income</a:t>
            </a:r>
            <a:endParaRPr lang="en-US" sz="2250" dirty="0">
              <a:latin typeface="Times New Roman" pitchFamily="34" charset="0"/>
              <a:ea typeface="SimSun" pitchFamily="34" charset="-122"/>
              <a:cs typeface="Times New Roman" pitchFamily="34" charset="-120"/>
            </a:endParaRPr>
          </a:p>
        </p:txBody>
      </p:sp>
      <p:sp>
        <p:nvSpPr>
          <p:cNvPr id="19" name="Text 17"/>
          <p:cNvSpPr/>
          <p:nvPr/>
        </p:nvSpPr>
        <p:spPr>
          <a:xfrm>
            <a:off x="0" y="18767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0" name="Text 18"/>
          <p:cNvSpPr/>
          <p:nvPr/>
        </p:nvSpPr>
        <p:spPr>
          <a:xfrm>
            <a:off x="3810000" y="18767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180,000 + 10,000 × 80%</a:t>
            </a:r>
            <a:endParaRPr lang="en-US" sz="2250" dirty="0">
              <a:latin typeface="Times New Roman" pitchFamily="34" charset="0"/>
              <a:ea typeface="SimSun" pitchFamily="34" charset="-122"/>
              <a:cs typeface="Times New Roman" pitchFamily="34" charset="-120"/>
            </a:endParaRPr>
          </a:p>
        </p:txBody>
      </p:sp>
      <p:sp>
        <p:nvSpPr>
          <p:cNvPr id="21" name="Text 19"/>
          <p:cNvSpPr/>
          <p:nvPr/>
        </p:nvSpPr>
        <p:spPr>
          <a:xfrm>
            <a:off x="4762500" y="18767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2" name="Text 20"/>
          <p:cNvSpPr/>
          <p:nvPr/>
        </p:nvSpPr>
        <p:spPr>
          <a:xfrm>
            <a:off x="8763000" y="18767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188,000</a:t>
            </a:r>
            <a:endParaRPr lang="en-US" sz="2250" dirty="0">
              <a:latin typeface="Times New Roman" pitchFamily="34" charset="0"/>
              <a:ea typeface="SimSun" pitchFamily="34" charset="-122"/>
              <a:cs typeface="Times New Roman" pitchFamily="34" charset="-120"/>
            </a:endParaRPr>
          </a:p>
        </p:txBody>
      </p:sp>
      <p:sp>
        <p:nvSpPr>
          <p:cNvPr id="23" name="Text 21"/>
          <p:cNvSpPr/>
          <p:nvPr/>
        </p:nvSpPr>
        <p:spPr>
          <a:xfrm>
            <a:off x="609600" y="25802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2.</a:t>
            </a:r>
            <a:endParaRPr lang="en-US" sz="1950" dirty="0">
              <a:latin typeface="Times New Roman" pitchFamily="34" charset="0"/>
              <a:ea typeface="SimSun" pitchFamily="34" charset="-122"/>
              <a:cs typeface="Times New Roman" pitchFamily="34" charset="-120"/>
            </a:endParaRPr>
          </a:p>
        </p:txBody>
      </p:sp>
      <p:sp>
        <p:nvSpPr>
          <p:cNvPr id="24" name="Text 22"/>
          <p:cNvSpPr/>
          <p:nvPr/>
        </p:nvSpPr>
        <p:spPr>
          <a:xfrm>
            <a:off x="0" y="25625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Deductions</a:t>
            </a:r>
            <a:endParaRPr lang="en-US" sz="2250" dirty="0">
              <a:latin typeface="Times New Roman" pitchFamily="34" charset="0"/>
              <a:ea typeface="SimSun" pitchFamily="34" charset="-122"/>
              <a:cs typeface="Times New Roman" pitchFamily="34" charset="-120"/>
            </a:endParaRPr>
          </a:p>
        </p:txBody>
      </p:sp>
      <p:sp>
        <p:nvSpPr>
          <p:cNvPr id="25" name="Text 23"/>
          <p:cNvSpPr/>
          <p:nvPr/>
        </p:nvSpPr>
        <p:spPr>
          <a:xfrm>
            <a:off x="0" y="25625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6" name="Text 24"/>
          <p:cNvSpPr/>
          <p:nvPr/>
        </p:nvSpPr>
        <p:spPr>
          <a:xfrm>
            <a:off x="3810000" y="25625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60,000 + 32,400 + 36,000</a:t>
            </a:r>
            <a:endParaRPr lang="en-US" sz="2250" dirty="0">
              <a:latin typeface="Times New Roman" pitchFamily="34" charset="0"/>
              <a:ea typeface="SimSun" pitchFamily="34" charset="-122"/>
              <a:cs typeface="Times New Roman" pitchFamily="34" charset="-120"/>
            </a:endParaRPr>
          </a:p>
        </p:txBody>
      </p:sp>
      <p:sp>
        <p:nvSpPr>
          <p:cNvPr id="27" name="Text 25"/>
          <p:cNvSpPr/>
          <p:nvPr/>
        </p:nvSpPr>
        <p:spPr>
          <a:xfrm>
            <a:off x="4762500" y="25625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28" name="Text 26"/>
          <p:cNvSpPr/>
          <p:nvPr/>
        </p:nvSpPr>
        <p:spPr>
          <a:xfrm>
            <a:off x="8763000" y="25625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128,400</a:t>
            </a:r>
            <a:endParaRPr lang="en-US" sz="2250" dirty="0">
              <a:latin typeface="Times New Roman" pitchFamily="34" charset="0"/>
              <a:ea typeface="SimSun" pitchFamily="34" charset="-122"/>
              <a:cs typeface="Times New Roman" pitchFamily="34" charset="-120"/>
            </a:endParaRPr>
          </a:p>
        </p:txBody>
      </p:sp>
      <p:sp>
        <p:nvSpPr>
          <p:cNvPr id="29" name="Text 27"/>
          <p:cNvSpPr/>
          <p:nvPr/>
        </p:nvSpPr>
        <p:spPr>
          <a:xfrm>
            <a:off x="609600" y="32660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3.</a:t>
            </a:r>
            <a:endParaRPr lang="en-US" sz="1950" dirty="0">
              <a:latin typeface="Times New Roman" pitchFamily="34" charset="0"/>
              <a:ea typeface="SimSun" pitchFamily="34" charset="-122"/>
              <a:cs typeface="Times New Roman" pitchFamily="34" charset="-120"/>
            </a:endParaRPr>
          </a:p>
        </p:txBody>
      </p:sp>
      <p:sp>
        <p:nvSpPr>
          <p:cNvPr id="30" name="Text 28"/>
          <p:cNvSpPr/>
          <p:nvPr/>
        </p:nvSpPr>
        <p:spPr>
          <a:xfrm>
            <a:off x="0" y="32483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Taxable</a:t>
            </a:r>
            <a:endParaRPr lang="en-US" sz="2250" dirty="0">
              <a:latin typeface="Times New Roman" pitchFamily="34" charset="0"/>
              <a:ea typeface="SimSun" pitchFamily="34" charset="-122"/>
              <a:cs typeface="Times New Roman" pitchFamily="34" charset="-120"/>
            </a:endParaRPr>
          </a:p>
        </p:txBody>
      </p:sp>
      <p:sp>
        <p:nvSpPr>
          <p:cNvPr id="31" name="Text 29"/>
          <p:cNvSpPr/>
          <p:nvPr/>
        </p:nvSpPr>
        <p:spPr>
          <a:xfrm>
            <a:off x="0" y="32483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32" name="Text 30"/>
          <p:cNvSpPr/>
          <p:nvPr/>
        </p:nvSpPr>
        <p:spPr>
          <a:xfrm>
            <a:off x="3810000" y="32483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188,000 − 128,400</a:t>
            </a:r>
            <a:endParaRPr lang="en-US" sz="2250" dirty="0">
              <a:latin typeface="Times New Roman" pitchFamily="34" charset="0"/>
              <a:ea typeface="SimSun" pitchFamily="34" charset="-122"/>
              <a:cs typeface="Times New Roman" pitchFamily="34" charset="-120"/>
            </a:endParaRPr>
          </a:p>
        </p:txBody>
      </p:sp>
      <p:sp>
        <p:nvSpPr>
          <p:cNvPr id="33" name="Text 31"/>
          <p:cNvSpPr/>
          <p:nvPr/>
        </p:nvSpPr>
        <p:spPr>
          <a:xfrm>
            <a:off x="4762500" y="32483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34" name="Text 32"/>
          <p:cNvSpPr/>
          <p:nvPr/>
        </p:nvSpPr>
        <p:spPr>
          <a:xfrm>
            <a:off x="8763000" y="32483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59,600</a:t>
            </a:r>
            <a:endParaRPr lang="en-US" sz="2250" dirty="0">
              <a:latin typeface="Times New Roman" pitchFamily="34" charset="0"/>
              <a:ea typeface="SimSun" pitchFamily="34" charset="-122"/>
              <a:cs typeface="Times New Roman" pitchFamily="34" charset="-120"/>
            </a:endParaRPr>
          </a:p>
        </p:txBody>
      </p:sp>
      <p:sp>
        <p:nvSpPr>
          <p:cNvPr id="35" name="Text 33"/>
          <p:cNvSpPr/>
          <p:nvPr/>
        </p:nvSpPr>
        <p:spPr>
          <a:xfrm>
            <a:off x="609600" y="39518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4.</a:t>
            </a:r>
            <a:endParaRPr lang="en-US" sz="1950" dirty="0">
              <a:latin typeface="Times New Roman" pitchFamily="34" charset="0"/>
              <a:ea typeface="SimSun" pitchFamily="34" charset="-122"/>
              <a:cs typeface="Times New Roman" pitchFamily="34" charset="-120"/>
            </a:endParaRPr>
          </a:p>
        </p:txBody>
      </p:sp>
      <p:sp>
        <p:nvSpPr>
          <p:cNvPr id="36" name="Text 34"/>
          <p:cNvSpPr/>
          <p:nvPr/>
        </p:nvSpPr>
        <p:spPr>
          <a:xfrm>
            <a:off x="0" y="39341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Tax due</a:t>
            </a:r>
            <a:endParaRPr lang="en-US" sz="2250" dirty="0">
              <a:latin typeface="Times New Roman" pitchFamily="34" charset="0"/>
              <a:ea typeface="SimSun" pitchFamily="34" charset="-122"/>
              <a:cs typeface="Times New Roman" pitchFamily="34" charset="-120"/>
            </a:endParaRPr>
          </a:p>
        </p:txBody>
      </p:sp>
      <p:sp>
        <p:nvSpPr>
          <p:cNvPr id="37" name="Text 35"/>
          <p:cNvSpPr/>
          <p:nvPr/>
        </p:nvSpPr>
        <p:spPr>
          <a:xfrm>
            <a:off x="0" y="39341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38" name="Text 36"/>
          <p:cNvSpPr/>
          <p:nvPr/>
        </p:nvSpPr>
        <p:spPr>
          <a:xfrm>
            <a:off x="3810000" y="39341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59,600 × 10% − 2,520</a:t>
            </a:r>
            <a:endParaRPr lang="en-US" sz="2250" dirty="0">
              <a:latin typeface="Times New Roman" pitchFamily="34" charset="0"/>
              <a:ea typeface="SimSun" pitchFamily="34" charset="-122"/>
              <a:cs typeface="Times New Roman" pitchFamily="34" charset="-120"/>
            </a:endParaRPr>
          </a:p>
        </p:txBody>
      </p:sp>
      <p:sp>
        <p:nvSpPr>
          <p:cNvPr id="39" name="Text 37"/>
          <p:cNvSpPr/>
          <p:nvPr/>
        </p:nvSpPr>
        <p:spPr>
          <a:xfrm>
            <a:off x="4762500" y="39341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40" name="Text 38"/>
          <p:cNvSpPr/>
          <p:nvPr/>
        </p:nvSpPr>
        <p:spPr>
          <a:xfrm>
            <a:off x="8763000" y="3934127"/>
            <a:ext cx="3429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3,440</a:t>
            </a:r>
            <a:endParaRPr lang="en-US" sz="2250" dirty="0">
              <a:latin typeface="Times New Roman" pitchFamily="34" charset="0"/>
              <a:ea typeface="SimSun" pitchFamily="34" charset="-122"/>
              <a:cs typeface="Times New Roman" pitchFamily="34" charset="-120"/>
            </a:endParaRPr>
          </a:p>
        </p:txBody>
      </p:sp>
      <p:sp>
        <p:nvSpPr>
          <p:cNvPr id="41" name="Text 39"/>
          <p:cNvSpPr/>
          <p:nvPr/>
        </p:nvSpPr>
        <p:spPr>
          <a:xfrm>
            <a:off x="609600" y="4637667"/>
            <a:ext cx="11582400" cy="297180"/>
          </a:xfrm>
          <a:prstGeom prst="rect">
            <a:avLst/>
          </a:prstGeom>
          <a:noFill/>
          <a:ln/>
        </p:spPr>
        <p:txBody>
          <a:bodyPr wrap="none" lIns="0" tIns="0" rIns="0" bIns="0" rtlCol="0" anchor="t"/>
          <a:lstStyle/>
          <a:p>
            <a:pPr algn="l" indent="0" marL="0">
              <a:buNone/>
            </a:pPr>
            <a:r>
              <a:rPr lang="en-US" sz="1950" dirty="0">
                <a:solidFill>
                  <a:srgbClr val="A9BCAF"/>
                </a:solidFill>
                <a:latin typeface="Times New Roman" pitchFamily="34" charset="0"/>
                <a:ea typeface="SimSun" pitchFamily="34" charset="-122"/>
                <a:cs typeface="Times New Roman" pitchFamily="34" charset="-120"/>
              </a:rPr>
              <a:t>5.</a:t>
            </a:r>
            <a:endParaRPr lang="en-US" sz="1950" dirty="0">
              <a:latin typeface="Times New Roman" pitchFamily="34" charset="0"/>
              <a:ea typeface="SimSun" pitchFamily="34" charset="-122"/>
              <a:cs typeface="Times New Roman" pitchFamily="34" charset="-120"/>
            </a:endParaRPr>
          </a:p>
        </p:txBody>
      </p:sp>
      <p:sp>
        <p:nvSpPr>
          <p:cNvPr id="42" name="Text 40"/>
          <p:cNvSpPr/>
          <p:nvPr/>
        </p:nvSpPr>
        <p:spPr>
          <a:xfrm>
            <a:off x="0" y="4619927"/>
            <a:ext cx="3238500" cy="342900"/>
          </a:xfrm>
          <a:prstGeom prst="rect">
            <a:avLst/>
          </a:prstGeom>
          <a:noFill/>
          <a:ln/>
        </p:spPr>
        <p:txBody>
          <a:bodyPr wrap="none" lIns="0" tIns="0" rIns="0" bIns="0" rtlCol="0" anchor="t"/>
          <a:lstStyle/>
          <a:p>
            <a:pPr algn="r" indent="0" marL="0">
              <a:buNone/>
            </a:pPr>
            <a:r>
              <a:rPr lang="en-US" sz="2250" dirty="0">
                <a:solidFill>
                  <a:srgbClr val="EFF3EC"/>
                </a:solidFill>
                <a:latin typeface="Times New Roman" pitchFamily="34" charset="0"/>
                <a:ea typeface="SimSun" pitchFamily="34" charset="-122"/>
                <a:cs typeface="Times New Roman" pitchFamily="34" charset="-120"/>
              </a:rPr>
              <a:t>Refund</a:t>
            </a:r>
            <a:endParaRPr lang="en-US" sz="2250" dirty="0">
              <a:latin typeface="Times New Roman" pitchFamily="34" charset="0"/>
              <a:ea typeface="SimSun" pitchFamily="34" charset="-122"/>
              <a:cs typeface="Times New Roman" pitchFamily="34" charset="-120"/>
            </a:endParaRPr>
          </a:p>
        </p:txBody>
      </p:sp>
      <p:sp>
        <p:nvSpPr>
          <p:cNvPr id="43" name="Text 41"/>
          <p:cNvSpPr/>
          <p:nvPr/>
        </p:nvSpPr>
        <p:spPr>
          <a:xfrm>
            <a:off x="0" y="4619927"/>
            <a:ext cx="70866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44" name="Text 42"/>
          <p:cNvSpPr/>
          <p:nvPr/>
        </p:nvSpPr>
        <p:spPr>
          <a:xfrm>
            <a:off x="3810000" y="4619927"/>
            <a:ext cx="8382000" cy="342900"/>
          </a:xfrm>
          <a:prstGeom prst="rect">
            <a:avLst/>
          </a:prstGeom>
          <a:noFill/>
          <a:ln/>
        </p:spPr>
        <p:txBody>
          <a:bodyPr wrap="none" lIns="0" tIns="0" rIns="0" bIns="0" rtlCol="0" anchor="t"/>
          <a:lstStyle/>
          <a:p>
            <a:pPr algn="l" indent="0" marL="0">
              <a:buNone/>
            </a:pPr>
            <a:r>
              <a:rPr lang="en-US" sz="2250" dirty="0">
                <a:solidFill>
                  <a:srgbClr val="EFF3EC"/>
                </a:solidFill>
                <a:latin typeface="Times New Roman" pitchFamily="34" charset="0"/>
                <a:ea typeface="SimSun" pitchFamily="34" charset="-122"/>
                <a:cs typeface="Times New Roman" pitchFamily="34" charset="-120"/>
              </a:rPr>
              <a:t>4,240 paid − 3,440</a:t>
            </a:r>
            <a:endParaRPr lang="en-US" sz="2250" dirty="0">
              <a:latin typeface="Times New Roman" pitchFamily="34" charset="0"/>
              <a:ea typeface="SimSun" pitchFamily="34" charset="-122"/>
              <a:cs typeface="Times New Roman" pitchFamily="34" charset="-120"/>
            </a:endParaRPr>
          </a:p>
        </p:txBody>
      </p:sp>
      <p:sp>
        <p:nvSpPr>
          <p:cNvPr id="45" name="Text 43"/>
          <p:cNvSpPr/>
          <p:nvPr/>
        </p:nvSpPr>
        <p:spPr>
          <a:xfrm>
            <a:off x="4762500" y="4619927"/>
            <a:ext cx="7429500" cy="342900"/>
          </a:xfrm>
          <a:prstGeom prst="rect">
            <a:avLst/>
          </a:prstGeom>
          <a:noFill/>
          <a:ln/>
        </p:spPr>
        <p:txBody>
          <a:bodyPr wrap="none" lIns="0" tIns="0" rIns="0" bIns="0" rtlCol="0" anchor="t"/>
          <a:lstStyle/>
          <a:p>
            <a:pPr algn="ctr" indent="0" marL="0">
              <a:buNone/>
            </a:pPr>
            <a:r>
              <a:rPr lang="en-US" sz="2250" dirty="0">
                <a:solidFill>
                  <a:srgbClr val="A9BCAF"/>
                </a:solidFill>
                <a:latin typeface="Times New Roman" pitchFamily="34" charset="0"/>
                <a:ea typeface="SimSun" pitchFamily="34" charset="-122"/>
                <a:cs typeface="Times New Roman" pitchFamily="34" charset="-120"/>
              </a:rPr>
              <a:t>=</a:t>
            </a:r>
            <a:endParaRPr lang="en-US" sz="2250" dirty="0">
              <a:latin typeface="Times New Roman" pitchFamily="34" charset="0"/>
              <a:ea typeface="SimSun" pitchFamily="34" charset="-122"/>
              <a:cs typeface="Times New Roman" pitchFamily="34" charset="-120"/>
            </a:endParaRPr>
          </a:p>
        </p:txBody>
      </p:sp>
      <p:sp>
        <p:nvSpPr>
          <p:cNvPr id="46" name="Text 44"/>
          <p:cNvSpPr/>
          <p:nvPr/>
        </p:nvSpPr>
        <p:spPr>
          <a:xfrm>
            <a:off x="8763000" y="4583793"/>
            <a:ext cx="3429000" cy="411480"/>
          </a:xfrm>
          <a:prstGeom prst="rect">
            <a:avLst/>
          </a:prstGeom>
          <a:noFill/>
          <a:ln/>
        </p:spPr>
        <p:txBody>
          <a:bodyPr wrap="none" lIns="0" tIns="0" rIns="0" bIns="0" rtlCol="0" anchor="t"/>
          <a:lstStyle/>
          <a:p>
            <a:pPr algn="l" indent="0" marL="0">
              <a:buNone/>
            </a:pPr>
            <a:r>
              <a:rPr lang="en-US" sz="2700" dirty="0">
                <a:solidFill>
                  <a:srgbClr val="E9C46A"/>
                </a:solidFill>
                <a:latin typeface="Times New Roman" pitchFamily="34" charset="0"/>
                <a:ea typeface="SimSun" pitchFamily="34" charset="-122"/>
                <a:cs typeface="Times New Roman" pitchFamily="34" charset="-120"/>
              </a:rPr>
              <a:t>RMB 800</a:t>
            </a:r>
            <a:endParaRPr lang="en-US" sz="2700" dirty="0">
              <a:latin typeface="Times New Roman" pitchFamily="34" charset="0"/>
              <a:ea typeface="SimSun" pitchFamily="34" charset="-122"/>
              <a:cs typeface="Times New Roman" pitchFamily="34" charset="-120"/>
            </a:endParaRPr>
          </a:p>
        </p:txBody>
      </p:sp>
      <p:sp>
        <p:nvSpPr>
          <p:cNvPr id="47" name="Shape 45"/>
          <p:cNvSpPr/>
          <p:nvPr/>
        </p:nvSpPr>
        <p:spPr>
          <a:xfrm>
            <a:off x="8763000" y="5000625"/>
            <a:ext cx="1743410" cy="38100"/>
          </a:xfrm>
          <a:custGeom>
            <a:avLst/>
            <a:gdLst/>
            <a:ahLst/>
            <a:cxnLst/>
            <a:rect l="l" t="t" r="r" b="b"/>
            <a:pathLst>
              <a:path w="1743410" h="38100">
                <a:moveTo>
                  <a:pt x="0" y="38100"/>
                </a:moveTo>
                <a:quadBezTo>
                  <a:pt x="871705" y="0"/>
                  <a:pt x="1743410" y="28575"/>
                </a:quadBezTo>
              </a:path>
            </a:pathLst>
          </a:custGeom>
          <a:noFill/>
          <a:ln w="57150">
            <a:solidFill>
              <a:srgbClr val="E9C46A">
                <a:alpha val="95000"/>
              </a:srgbClr>
            </a:solidFill>
            <a:prstDash val="solid"/>
          </a:ln>
        </p:spPr>
      </p:sp>
      <p:sp>
        <p:nvSpPr>
          <p:cNvPr id="48" name="Shape 46"/>
          <p:cNvSpPr/>
          <p:nvPr/>
        </p:nvSpPr>
        <p:spPr>
          <a:xfrm>
            <a:off x="8820150" y="5050155"/>
            <a:ext cx="1647825" cy="17145"/>
          </a:xfrm>
          <a:custGeom>
            <a:avLst/>
            <a:gdLst/>
            <a:ahLst/>
            <a:cxnLst/>
            <a:rect l="l" t="t" r="r" b="b"/>
            <a:pathLst>
              <a:path w="1647825" h="17145">
                <a:moveTo>
                  <a:pt x="0" y="17145"/>
                </a:moveTo>
                <a:lnTo>
                  <a:pt x="67628" y="15240"/>
                </a:lnTo>
                <a:lnTo>
                  <a:pt x="133350" y="12382"/>
                </a:lnTo>
                <a:moveTo>
                  <a:pt x="190500" y="11430"/>
                </a:moveTo>
                <a:lnTo>
                  <a:pt x="203835" y="10477"/>
                </a:lnTo>
                <a:lnTo>
                  <a:pt x="272415" y="8572"/>
                </a:lnTo>
                <a:lnTo>
                  <a:pt x="340043" y="7620"/>
                </a:lnTo>
                <a:lnTo>
                  <a:pt x="408622" y="5715"/>
                </a:lnTo>
                <a:lnTo>
                  <a:pt x="476250" y="4763"/>
                </a:lnTo>
                <a:moveTo>
                  <a:pt x="523875" y="3810"/>
                </a:moveTo>
                <a:lnTo>
                  <a:pt x="544830" y="3810"/>
                </a:lnTo>
                <a:lnTo>
                  <a:pt x="613410" y="2857"/>
                </a:lnTo>
                <a:lnTo>
                  <a:pt x="657225" y="1905"/>
                </a:lnTo>
                <a:moveTo>
                  <a:pt x="714375" y="952"/>
                </a:moveTo>
                <a:lnTo>
                  <a:pt x="750570" y="952"/>
                </a:lnTo>
                <a:lnTo>
                  <a:pt x="819150" y="952"/>
                </a:lnTo>
                <a:lnTo>
                  <a:pt x="887730" y="0"/>
                </a:lnTo>
                <a:lnTo>
                  <a:pt x="957263" y="0"/>
                </a:lnTo>
                <a:lnTo>
                  <a:pt x="1000125" y="0"/>
                </a:lnTo>
                <a:moveTo>
                  <a:pt x="1047750" y="0"/>
                </a:moveTo>
                <a:lnTo>
                  <a:pt x="1094423" y="0"/>
                </a:lnTo>
                <a:lnTo>
                  <a:pt x="1163955" y="952"/>
                </a:lnTo>
                <a:lnTo>
                  <a:pt x="1181100" y="952"/>
                </a:lnTo>
                <a:moveTo>
                  <a:pt x="1238250" y="952"/>
                </a:moveTo>
                <a:lnTo>
                  <a:pt x="1302068" y="1905"/>
                </a:lnTo>
                <a:lnTo>
                  <a:pt x="1370648" y="2857"/>
                </a:lnTo>
                <a:lnTo>
                  <a:pt x="1440180" y="3810"/>
                </a:lnTo>
                <a:lnTo>
                  <a:pt x="1509713" y="4763"/>
                </a:lnTo>
                <a:lnTo>
                  <a:pt x="1524000" y="4763"/>
                </a:lnTo>
                <a:moveTo>
                  <a:pt x="1571625" y="5715"/>
                </a:moveTo>
                <a:lnTo>
                  <a:pt x="1578293" y="5715"/>
                </a:lnTo>
                <a:lnTo>
                  <a:pt x="1647825" y="7620"/>
                </a:lnTo>
              </a:path>
            </a:pathLst>
          </a:custGeom>
          <a:noFill/>
          <a:ln w="28575">
            <a:solidFill>
              <a:srgbClr val="E9C46A">
                <a:alpha val="50000"/>
              </a:srgbClr>
            </a:solidFill>
            <a:prstDash val="solid"/>
          </a:ln>
        </p:spPr>
      </p:sp>
      <p:sp>
        <p:nvSpPr>
          <p:cNvPr id="49" name="Text 47"/>
          <p:cNvSpPr/>
          <p:nvPr/>
        </p:nvSpPr>
        <p:spPr>
          <a:xfrm>
            <a:off x="609600" y="5424787"/>
            <a:ext cx="11582400" cy="160020"/>
          </a:xfrm>
          <a:prstGeom prst="rect">
            <a:avLst/>
          </a:prstGeom>
          <a:noFill/>
          <a:ln/>
        </p:spPr>
        <p:txBody>
          <a:bodyPr wrap="none" lIns="0" tIns="0" rIns="0" bIns="0" rtlCol="0" anchor="t"/>
          <a:lstStyle/>
          <a:p>
            <a:pPr algn="l" indent="0" marL="0">
              <a:buNone/>
            </a:pPr>
            <a:r>
              <a:rPr lang="en-US" sz="1050" dirty="0">
                <a:solidFill>
                  <a:srgbClr val="A9BCAF"/>
                </a:solidFill>
                <a:latin typeface="Microsoft YaHei UI" pitchFamily="34" charset="0"/>
                <a:ea typeface="Microsoft YaHei" pitchFamily="34" charset="-122"/>
                <a:cs typeface="Microsoft YaHei UI" pitchFamily="34" charset="-120"/>
              </a:rPr>
              <a:t>Social insurance 2,700 × 12 = 32,400. Special additional (1,500 + 1,500) × 12 = 36,000. Paid 4,240 = salary withholding 2,640 + design fee withholding 1,600</a:t>
            </a:r>
            <a:endParaRPr lang="en-US" sz="1050" dirty="0">
              <a:latin typeface="Microsoft YaHei UI" pitchFamily="34" charset="0"/>
              <a:ea typeface="Microsoft YaHei" pitchFamily="34" charset="-122"/>
              <a:cs typeface="Microsoft YaHei UI" pitchFamily="34" charset="-120"/>
            </a:endParaRPr>
          </a:p>
        </p:txBody>
      </p:sp>
      <p:sp>
        <p:nvSpPr>
          <p:cNvPr id="50" name="Text 48"/>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Example, figures are made up. Basis: STA Order No. 57, Art. 3, STA Announcement No. 61 of 2018, Arts. 6 and 8</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1"/>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12</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2</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W</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k</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u</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The RMB 800 refund all comes from the design fee</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9763125" y="704850"/>
            <a:ext cx="1819275" cy="228600"/>
          </a:xfrm>
          <a:prstGeom prst="roundRect">
            <a:avLst>
              <a:gd name="adj" fmla="val 16667"/>
            </a:avLst>
          </a:prstGeom>
          <a:noFill/>
          <a:ln w="14288">
            <a:solidFill>
              <a:srgbClr val="E9C46A"/>
            </a:solidFill>
            <a:prstDash val="dash"/>
          </a:ln>
        </p:spPr>
      </p:sp>
      <p:sp>
        <p:nvSpPr>
          <p:cNvPr id="16" name="Text 14"/>
          <p:cNvSpPr/>
          <p:nvPr/>
        </p:nvSpPr>
        <p:spPr>
          <a:xfrm>
            <a:off x="9153525" y="747289"/>
            <a:ext cx="3038475"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UI" pitchFamily="34" charset="0"/>
                <a:ea typeface="Microsoft YaHei" pitchFamily="34" charset="-122"/>
                <a:cs typeface="Microsoft YaHei UI" pitchFamily="34" charset="-120"/>
              </a:rPr>
              <a:t>Example · figures made up</a:t>
            </a:r>
            <a:endParaRPr lang="en-US" sz="90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1333500" y="5334000"/>
            <a:ext cx="9144000" cy="0"/>
          </a:xfrm>
          <a:prstGeom prst="line">
            <a:avLst/>
          </a:prstGeom>
          <a:noFill/>
          <a:ln w="19050">
            <a:solidFill>
              <a:srgbClr val="EFF3EC"/>
            </a:solidFill>
            <a:prstDash val="solid"/>
          </a:ln>
        </p:spPr>
      </p:sp>
      <p:sp>
        <p:nvSpPr>
          <p:cNvPr id="18" name="Shape 16"/>
          <p:cNvSpPr/>
          <p:nvPr/>
        </p:nvSpPr>
        <p:spPr>
          <a:xfrm>
            <a:off x="1905000" y="2857500"/>
            <a:ext cx="1905000" cy="2476500"/>
          </a:xfrm>
          <a:prstGeom prst="rect">
            <a:avLst/>
          </a:prstGeom>
          <a:solidFill>
            <a:srgbClr val="222F2A"/>
          </a:solidFill>
          <a:ln w="19050">
            <a:solidFill>
              <a:srgbClr val="EFF3EC"/>
            </a:solidFill>
            <a:prstDash val="solid"/>
          </a:ln>
        </p:spPr>
      </p:sp>
      <p:sp>
        <p:nvSpPr>
          <p:cNvPr id="19" name="Text 17"/>
          <p:cNvSpPr/>
          <p:nvPr/>
        </p:nvSpPr>
        <p:spPr>
          <a:xfrm>
            <a:off x="0" y="2337203"/>
            <a:ext cx="5715000" cy="457200"/>
          </a:xfrm>
          <a:prstGeom prst="rect">
            <a:avLst/>
          </a:prstGeom>
          <a:noFill/>
          <a:ln/>
        </p:spPr>
        <p:txBody>
          <a:bodyPr wrap="none" lIns="0" tIns="0" rIns="0" bIns="0" rtlCol="0" anchor="t"/>
          <a:lstStyle/>
          <a:p>
            <a:pPr algn="ctr" indent="0" marL="0">
              <a:buNone/>
            </a:pPr>
            <a:r>
              <a:rPr lang="en-US" sz="3000" dirty="0">
                <a:solidFill>
                  <a:srgbClr val="EFF3EC"/>
                </a:solidFill>
                <a:latin typeface="Times New Roman" pitchFamily="34" charset="0"/>
                <a:ea typeface="SimSun" pitchFamily="34" charset="-122"/>
                <a:cs typeface="Times New Roman" pitchFamily="34" charset="-120"/>
              </a:rPr>
              <a:t>1,600</a:t>
            </a:r>
            <a:endParaRPr lang="en-US" sz="3000" dirty="0">
              <a:latin typeface="Times New Roman" pitchFamily="34" charset="0"/>
              <a:ea typeface="SimSun" pitchFamily="34" charset="-122"/>
              <a:cs typeface="Times New Roman" pitchFamily="34" charset="-120"/>
            </a:endParaRPr>
          </a:p>
        </p:txBody>
      </p:sp>
      <p:sp>
        <p:nvSpPr>
          <p:cNvPr id="20" name="Text 18"/>
          <p:cNvSpPr/>
          <p:nvPr/>
        </p:nvSpPr>
        <p:spPr>
          <a:xfrm>
            <a:off x="0" y="5482298"/>
            <a:ext cx="5715000" cy="171450"/>
          </a:xfrm>
          <a:prstGeom prst="rect">
            <a:avLst/>
          </a:prstGeom>
          <a:noFill/>
          <a:ln/>
        </p:spPr>
        <p:txBody>
          <a:bodyPr wrap="none" lIns="0" tIns="0" rIns="0" bIns="0" rtlCol="0" anchor="t"/>
          <a:lstStyle/>
          <a:p>
            <a:pPr algn="ctr" indent="0" marL="0">
              <a:buNone/>
            </a:pPr>
            <a:r>
              <a:rPr lang="en-US" sz="1125" dirty="0">
                <a:solidFill>
                  <a:srgbClr val="EFF3EC"/>
                </a:solidFill>
                <a:latin typeface="Microsoft YaHei UI" pitchFamily="34" charset="0"/>
                <a:ea typeface="Microsoft YaHei" pitchFamily="34" charset="-122"/>
                <a:cs typeface="Microsoft YaHei UI" pitchFamily="34" charset="-120"/>
              </a:rPr>
              <a:t>Withheld: 8,000 × 20%</a:t>
            </a:r>
            <a:endParaRPr lang="en-US" sz="1125" dirty="0">
              <a:latin typeface="Microsoft YaHei UI" pitchFamily="34" charset="0"/>
              <a:ea typeface="Microsoft YaHei" pitchFamily="34" charset="-122"/>
              <a:cs typeface="Microsoft YaHei UI" pitchFamily="34" charset="-120"/>
            </a:endParaRPr>
          </a:p>
        </p:txBody>
      </p:sp>
      <p:sp>
        <p:nvSpPr>
          <p:cNvPr id="21" name="Shape 19"/>
          <p:cNvSpPr/>
          <p:nvPr/>
        </p:nvSpPr>
        <p:spPr>
          <a:xfrm>
            <a:off x="3810000" y="4095750"/>
            <a:ext cx="1143000" cy="0"/>
          </a:xfrm>
          <a:prstGeom prst="line">
            <a:avLst/>
          </a:prstGeom>
          <a:noFill/>
          <a:ln w="14288">
            <a:solidFill>
              <a:srgbClr val="A9BCAF"/>
            </a:solidFill>
            <a:prstDash val="dash"/>
          </a:ln>
        </p:spPr>
      </p:sp>
      <p:sp>
        <p:nvSpPr>
          <p:cNvPr id="22" name="Shape 20"/>
          <p:cNvSpPr/>
          <p:nvPr/>
        </p:nvSpPr>
        <p:spPr>
          <a:xfrm>
            <a:off x="4953000" y="4095750"/>
            <a:ext cx="1905000" cy="1238250"/>
          </a:xfrm>
          <a:prstGeom prst="rect">
            <a:avLst/>
          </a:prstGeom>
          <a:solidFill>
            <a:srgbClr val="222F2A"/>
          </a:solidFill>
          <a:ln w="19050">
            <a:solidFill>
              <a:srgbClr val="A9BCAF"/>
            </a:solidFill>
            <a:prstDash val="solid"/>
          </a:ln>
        </p:spPr>
      </p:sp>
      <p:sp>
        <p:nvSpPr>
          <p:cNvPr id="23" name="Text 21"/>
          <p:cNvSpPr/>
          <p:nvPr/>
        </p:nvSpPr>
        <p:spPr>
          <a:xfrm>
            <a:off x="0" y="3575453"/>
            <a:ext cx="11811000" cy="457200"/>
          </a:xfrm>
          <a:prstGeom prst="rect">
            <a:avLst/>
          </a:prstGeom>
          <a:noFill/>
          <a:ln/>
        </p:spPr>
        <p:txBody>
          <a:bodyPr wrap="none" lIns="0" tIns="0" rIns="0" bIns="0" rtlCol="0" anchor="t"/>
          <a:lstStyle/>
          <a:p>
            <a:pPr algn="ctr" indent="0" marL="0">
              <a:buNone/>
            </a:pPr>
            <a:r>
              <a:rPr lang="en-US" sz="3000" dirty="0">
                <a:solidFill>
                  <a:srgbClr val="A9BCAF"/>
                </a:solidFill>
                <a:latin typeface="Times New Roman" pitchFamily="34" charset="0"/>
                <a:ea typeface="SimSun" pitchFamily="34" charset="-122"/>
                <a:cs typeface="Times New Roman" pitchFamily="34" charset="-120"/>
              </a:rPr>
              <a:t>800</a:t>
            </a:r>
            <a:endParaRPr lang="en-US" sz="3000" dirty="0">
              <a:latin typeface="Times New Roman" pitchFamily="34" charset="0"/>
              <a:ea typeface="SimSun" pitchFamily="34" charset="-122"/>
              <a:cs typeface="Times New Roman" pitchFamily="34" charset="-120"/>
            </a:endParaRPr>
          </a:p>
        </p:txBody>
      </p:sp>
      <p:sp>
        <p:nvSpPr>
          <p:cNvPr id="24" name="Text 22"/>
          <p:cNvSpPr/>
          <p:nvPr/>
        </p:nvSpPr>
        <p:spPr>
          <a:xfrm>
            <a:off x="0" y="5482298"/>
            <a:ext cx="11811000" cy="171450"/>
          </a:xfrm>
          <a:prstGeom prst="rect">
            <a:avLst/>
          </a:prstGeom>
          <a:noFill/>
          <a:ln/>
        </p:spPr>
        <p:txBody>
          <a:bodyPr wrap="none" lIns="0" tIns="0" rIns="0" bIns="0" rtlCol="0" anchor="t"/>
          <a:lstStyle/>
          <a:p>
            <a:pPr algn="ctr" indent="0" marL="0">
              <a:buNone/>
            </a:pPr>
            <a:r>
              <a:rPr lang="en-US" sz="1125" dirty="0">
                <a:solidFill>
                  <a:srgbClr val="EFF3EC"/>
                </a:solidFill>
                <a:latin typeface="Microsoft YaHei UI" pitchFamily="34" charset="0"/>
                <a:ea typeface="Microsoft YaHei" pitchFamily="34" charset="-122"/>
                <a:cs typeface="Microsoft YaHei UI" pitchFamily="34" charset="-120"/>
              </a:rPr>
              <a:t>Actually due: 8,000 × 10%</a:t>
            </a:r>
            <a:endParaRPr lang="en-US" sz="1125"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858000" y="2857500"/>
            <a:ext cx="1143000" cy="0"/>
          </a:xfrm>
          <a:prstGeom prst="line">
            <a:avLst/>
          </a:prstGeom>
          <a:noFill/>
          <a:ln w="14288">
            <a:solidFill>
              <a:srgbClr val="A9BCAF"/>
            </a:solidFill>
            <a:prstDash val="dash"/>
          </a:ln>
        </p:spPr>
      </p:sp>
      <p:sp>
        <p:nvSpPr>
          <p:cNvPr id="26" name="Shape 24"/>
          <p:cNvSpPr/>
          <p:nvPr/>
        </p:nvSpPr>
        <p:spPr>
          <a:xfrm>
            <a:off x="8001000" y="2857500"/>
            <a:ext cx="1905000" cy="1238250"/>
          </a:xfrm>
          <a:prstGeom prst="rect">
            <a:avLst/>
          </a:prstGeom>
          <a:noFill/>
          <a:ln w="19050">
            <a:solidFill>
              <a:srgbClr val="E9C46A"/>
            </a:solidFill>
            <a:prstDash val="dash"/>
          </a:ln>
        </p:spPr>
      </p:sp>
      <p:sp>
        <p:nvSpPr>
          <p:cNvPr id="27" name="Text 25"/>
          <p:cNvSpPr/>
          <p:nvPr/>
        </p:nvSpPr>
        <p:spPr>
          <a:xfrm>
            <a:off x="5715000" y="2337203"/>
            <a:ext cx="6477000" cy="457200"/>
          </a:xfrm>
          <a:prstGeom prst="rect">
            <a:avLst/>
          </a:prstGeom>
          <a:noFill/>
          <a:ln/>
        </p:spPr>
        <p:txBody>
          <a:bodyPr wrap="none" lIns="0" tIns="0" rIns="0" bIns="0" rtlCol="0" anchor="t"/>
          <a:lstStyle/>
          <a:p>
            <a:pPr algn="ctr" indent="0" marL="0">
              <a:buNone/>
            </a:pPr>
            <a:r>
              <a:rPr lang="en-US" sz="3000" dirty="0">
                <a:solidFill>
                  <a:srgbClr val="E9C46A"/>
                </a:solidFill>
                <a:latin typeface="Times New Roman" pitchFamily="34" charset="0"/>
                <a:ea typeface="SimSun" pitchFamily="34" charset="-122"/>
                <a:cs typeface="Times New Roman" pitchFamily="34" charset="-120"/>
              </a:rPr>
              <a:t>800</a:t>
            </a:r>
            <a:endParaRPr lang="en-US" sz="3000" dirty="0">
              <a:latin typeface="Times New Roman" pitchFamily="34" charset="0"/>
              <a:ea typeface="SimSun" pitchFamily="34" charset="-122"/>
              <a:cs typeface="Times New Roman" pitchFamily="34" charset="-120"/>
            </a:endParaRPr>
          </a:p>
        </p:txBody>
      </p:sp>
      <p:sp>
        <p:nvSpPr>
          <p:cNvPr id="28" name="Text 26"/>
          <p:cNvSpPr/>
          <p:nvPr/>
        </p:nvSpPr>
        <p:spPr>
          <a:xfrm>
            <a:off x="5715000" y="5482298"/>
            <a:ext cx="6477000" cy="171450"/>
          </a:xfrm>
          <a:prstGeom prst="rect">
            <a:avLst/>
          </a:prstGeom>
          <a:noFill/>
          <a:ln/>
        </p:spPr>
        <p:txBody>
          <a:bodyPr wrap="none" lIns="0" tIns="0" rIns="0" bIns="0" rtlCol="0" anchor="t"/>
          <a:lstStyle/>
          <a:p>
            <a:pPr algn="ctr" indent="0" marL="0">
              <a:buNone/>
            </a:pPr>
            <a:r>
              <a:rPr lang="en-US" sz="1125" dirty="0">
                <a:solidFill>
                  <a:srgbClr val="EFF3EC"/>
                </a:solidFill>
                <a:latin typeface="Microsoft YaHei UI" pitchFamily="34" charset="0"/>
                <a:ea typeface="Microsoft YaHei" pitchFamily="34" charset="-122"/>
                <a:cs typeface="Microsoft YaHei UI" pitchFamily="34" charset="-120"/>
              </a:rPr>
              <a:t>Overpaid, refunded at year end</a:t>
            </a:r>
            <a:endParaRPr lang="en-US" sz="1125" dirty="0">
              <a:latin typeface="Microsoft YaHei UI" pitchFamily="34" charset="0"/>
              <a:ea typeface="Microsoft YaHei" pitchFamily="34" charset="-122"/>
              <a:cs typeface="Microsoft YaHei UI" pitchFamily="34" charset="-120"/>
            </a:endParaRPr>
          </a:p>
        </p:txBody>
      </p:sp>
      <p:sp>
        <p:nvSpPr>
          <p:cNvPr id="29" name="Text 27"/>
          <p:cNvSpPr/>
          <p:nvPr/>
        </p:nvSpPr>
        <p:spPr>
          <a:xfrm>
            <a:off x="0" y="5825198"/>
            <a:ext cx="12192000" cy="171450"/>
          </a:xfrm>
          <a:prstGeom prst="rect">
            <a:avLst/>
          </a:prstGeom>
          <a:noFill/>
          <a:ln/>
        </p:spPr>
        <p:txBody>
          <a:bodyPr wrap="none" lIns="0" tIns="0" rIns="0" bIns="0" rtlCol="0" anchor="t"/>
          <a:lstStyle/>
          <a:p>
            <a:pPr algn="ctr" indent="0" marL="0">
              <a:buNone/>
            </a:pPr>
            <a:r>
              <a:rPr lang="en-US" sz="1125" dirty="0">
                <a:solidFill>
                  <a:srgbClr val="A9BCAF"/>
                </a:solidFill>
                <a:latin typeface="Microsoft YaHei UI" pitchFamily="34" charset="0"/>
                <a:ea typeface="Microsoft YaHei" pitchFamily="34" charset="-122"/>
                <a:cs typeface="Microsoft YaHei UI" pitchFamily="34" charset="-120"/>
              </a:rPr>
              <a:t>The design fee counts as RMB 8,000. It was withheld at 20%, and at year end it falls in the 10% bracket</a:t>
            </a:r>
            <a:endParaRPr lang="en-US" sz="1125" dirty="0">
              <a:latin typeface="Microsoft YaHei UI" pitchFamily="34" charset="0"/>
              <a:ea typeface="Microsoft YaHei" pitchFamily="34" charset="-122"/>
              <a:cs typeface="Microsoft YaHei UI" pitchFamily="34" charset="-120"/>
            </a:endParaRPr>
          </a:p>
        </p:txBody>
      </p:sp>
      <p:sp>
        <p:nvSpPr>
          <p:cNvPr id="30" name="Text 28"/>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 Announcement No. 61 of 2018, Art. 8 and withholding rate table 2</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2"/>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13</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y</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w</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Try it now: three variations, five minutes</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47700" y="1733550"/>
            <a:ext cx="533400" cy="533400"/>
          </a:xfrm>
          <a:prstGeom prst="ellipse">
            <a:avLst/>
          </a:prstGeom>
          <a:noFill/>
          <a:ln w="22860">
            <a:solidFill>
              <a:srgbClr val="E9C46A"/>
            </a:solidFill>
            <a:prstDash val="solid"/>
          </a:ln>
        </p:spPr>
      </p:sp>
      <p:sp>
        <p:nvSpPr>
          <p:cNvPr id="16" name="Text 14"/>
          <p:cNvSpPr/>
          <p:nvPr/>
        </p:nvSpPr>
        <p:spPr>
          <a:xfrm>
            <a:off x="0" y="1810708"/>
            <a:ext cx="1828800" cy="365760"/>
          </a:xfrm>
          <a:prstGeom prst="rect">
            <a:avLst/>
          </a:prstGeom>
          <a:noFill/>
          <a:ln/>
        </p:spPr>
        <p:txBody>
          <a:bodyPr wrap="none" lIns="0" tIns="0" rIns="0" bIns="0" rtlCol="0" anchor="t"/>
          <a:lstStyle/>
          <a:p>
            <a:pPr algn="ctr" indent="0" marL="0">
              <a:buNone/>
            </a:pPr>
            <a:r>
              <a:rPr lang="en-US" sz="2400" dirty="0">
                <a:solidFill>
                  <a:srgbClr val="E9C46A"/>
                </a:solidFill>
                <a:latin typeface="Times New Roman" pitchFamily="34" charset="0"/>
                <a:ea typeface="SimSun" pitchFamily="34" charset="-122"/>
                <a:cs typeface="Times New Roman" pitchFamily="34" charset="-120"/>
              </a:rPr>
              <a:t>A</a:t>
            </a:r>
            <a:endParaRPr lang="en-US" sz="2400" dirty="0">
              <a:latin typeface="Times New Roman" pitchFamily="34" charset="0"/>
              <a:ea typeface="SimSun" pitchFamily="34" charset="-122"/>
              <a:cs typeface="Times New Roman" pitchFamily="34" charset="-120"/>
            </a:endParaRPr>
          </a:p>
        </p:txBody>
      </p:sp>
      <p:sp>
        <p:nvSpPr>
          <p:cNvPr id="17" name="Text 15"/>
          <p:cNvSpPr/>
          <p:nvPr/>
        </p:nvSpPr>
        <p:spPr>
          <a:xfrm>
            <a:off x="1390650" y="1741412"/>
            <a:ext cx="108013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Rent left off</a:t>
            </a:r>
            <a:endParaRPr lang="en-US" sz="1800" dirty="0">
              <a:latin typeface="Times New Roman" pitchFamily="34" charset="0"/>
              <a:ea typeface="SimSun" pitchFamily="34" charset="-122"/>
              <a:cs typeface="Times New Roman" pitchFamily="34" charset="-120"/>
            </a:endParaRPr>
          </a:p>
        </p:txBody>
      </p:sp>
      <p:sp>
        <p:nvSpPr>
          <p:cNvPr id="18" name="Text 16"/>
          <p:cNvSpPr/>
          <p:nvPr/>
        </p:nvSpPr>
        <p:spPr>
          <a:xfrm>
            <a:off x="1390650" y="2110810"/>
            <a:ext cx="1080135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Rent was not reported at work, only added at year end. How much comes back?</a:t>
            </a:r>
            <a:endParaRPr lang="en-US" sz="120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1390650" y="2743200"/>
            <a:ext cx="5848350" cy="0"/>
          </a:xfrm>
          <a:prstGeom prst="line">
            <a:avLst/>
          </a:prstGeom>
          <a:noFill/>
          <a:ln w="14288">
            <a:solidFill>
              <a:srgbClr val="3B4942"/>
            </a:solidFill>
            <a:prstDash val="sysDot"/>
          </a:ln>
        </p:spPr>
      </p:sp>
      <p:sp>
        <p:nvSpPr>
          <p:cNvPr id="20" name="Text 18"/>
          <p:cNvSpPr/>
          <p:nvPr/>
        </p:nvSpPr>
        <p:spPr>
          <a:xfrm>
            <a:off x="1390650" y="2557762"/>
            <a:ext cx="10801350" cy="160020"/>
          </a:xfrm>
          <a:prstGeom prst="rect">
            <a:avLst/>
          </a:prstGeom>
          <a:noFill/>
          <a:ln/>
        </p:spPr>
        <p:txBody>
          <a:bodyPr wrap="none" lIns="0" tIns="0" rIns="0" bIns="0" rtlCol="0" anchor="t"/>
          <a:lstStyle/>
          <a:p>
            <a:pPr algn="l" indent="0" marL="0">
              <a:buNone/>
            </a:pPr>
            <a:r>
              <a:rPr lang="en-US" sz="1050" dirty="0">
                <a:solidFill>
                  <a:srgbClr val="829388"/>
                </a:solidFill>
                <a:latin typeface="Microsoft YaHei UI" pitchFamily="34" charset="0"/>
                <a:ea typeface="Microsoft YaHei" pitchFamily="34" charset="-122"/>
                <a:cs typeface="Microsoft YaHei UI" pitchFamily="34" charset="-120"/>
              </a:rPr>
              <a:t>Answer:</a:t>
            </a:r>
            <a:endParaRPr lang="en-US" sz="10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47700" y="3067050"/>
            <a:ext cx="533400" cy="533400"/>
          </a:xfrm>
          <a:prstGeom prst="ellipse">
            <a:avLst/>
          </a:prstGeom>
          <a:noFill/>
          <a:ln w="22860">
            <a:solidFill>
              <a:srgbClr val="E9C46A"/>
            </a:solidFill>
            <a:prstDash val="solid"/>
          </a:ln>
        </p:spPr>
      </p:sp>
      <p:sp>
        <p:nvSpPr>
          <p:cNvPr id="22" name="Text 20"/>
          <p:cNvSpPr/>
          <p:nvPr/>
        </p:nvSpPr>
        <p:spPr>
          <a:xfrm>
            <a:off x="0" y="3144208"/>
            <a:ext cx="1828800" cy="365760"/>
          </a:xfrm>
          <a:prstGeom prst="rect">
            <a:avLst/>
          </a:prstGeom>
          <a:noFill/>
          <a:ln/>
        </p:spPr>
        <p:txBody>
          <a:bodyPr wrap="none" lIns="0" tIns="0" rIns="0" bIns="0" rtlCol="0" anchor="t"/>
          <a:lstStyle/>
          <a:p>
            <a:pPr algn="ctr" indent="0" marL="0">
              <a:buNone/>
            </a:pPr>
            <a:r>
              <a:rPr lang="en-US" sz="2400" dirty="0">
                <a:solidFill>
                  <a:srgbClr val="E9C46A"/>
                </a:solidFill>
                <a:latin typeface="Times New Roman" pitchFamily="34" charset="0"/>
                <a:ea typeface="SimSun" pitchFamily="34" charset="-122"/>
                <a:cs typeface="Times New Roman" pitchFamily="34" charset="-120"/>
              </a:rPr>
              <a:t>B</a:t>
            </a:r>
            <a:endParaRPr lang="en-US" sz="2400" dirty="0">
              <a:latin typeface="Times New Roman" pitchFamily="34" charset="0"/>
              <a:ea typeface="SimSun" pitchFamily="34" charset="-122"/>
              <a:cs typeface="Times New Roman" pitchFamily="34" charset="-120"/>
            </a:endParaRPr>
          </a:p>
        </p:txBody>
      </p:sp>
      <p:sp>
        <p:nvSpPr>
          <p:cNvPr id="23" name="Text 21"/>
          <p:cNvSpPr/>
          <p:nvPr/>
        </p:nvSpPr>
        <p:spPr>
          <a:xfrm>
            <a:off x="1390650" y="3074912"/>
            <a:ext cx="108013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Two jobs</a:t>
            </a:r>
            <a:endParaRPr lang="en-US" sz="1800" dirty="0">
              <a:latin typeface="Times New Roman" pitchFamily="34" charset="0"/>
              <a:ea typeface="SimSun" pitchFamily="34" charset="-122"/>
              <a:cs typeface="Times New Roman" pitchFamily="34" charset="-120"/>
            </a:endParaRPr>
          </a:p>
        </p:txBody>
      </p:sp>
      <p:sp>
        <p:nvSpPr>
          <p:cNvPr id="24" name="Text 22"/>
          <p:cNvSpPr/>
          <p:nvPr/>
        </p:nvSpPr>
        <p:spPr>
          <a:xfrm>
            <a:off x="1390650" y="3444310"/>
            <a:ext cx="1080135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No design job, a second job at 3,000 a month, none withheld. How much is owed?</a:t>
            </a:r>
            <a:endParaRPr lang="en-US" sz="12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1390650" y="4076700"/>
            <a:ext cx="5848350" cy="0"/>
          </a:xfrm>
          <a:prstGeom prst="line">
            <a:avLst/>
          </a:prstGeom>
          <a:noFill/>
          <a:ln w="14288">
            <a:solidFill>
              <a:srgbClr val="3B4942"/>
            </a:solidFill>
            <a:prstDash val="sysDot"/>
          </a:ln>
        </p:spPr>
      </p:sp>
      <p:sp>
        <p:nvSpPr>
          <p:cNvPr id="26" name="Text 24"/>
          <p:cNvSpPr/>
          <p:nvPr/>
        </p:nvSpPr>
        <p:spPr>
          <a:xfrm>
            <a:off x="1390650" y="3891262"/>
            <a:ext cx="10801350" cy="160020"/>
          </a:xfrm>
          <a:prstGeom prst="rect">
            <a:avLst/>
          </a:prstGeom>
          <a:noFill/>
          <a:ln/>
        </p:spPr>
        <p:txBody>
          <a:bodyPr wrap="none" lIns="0" tIns="0" rIns="0" bIns="0" rtlCol="0" anchor="t"/>
          <a:lstStyle/>
          <a:p>
            <a:pPr algn="l" indent="0" marL="0">
              <a:buNone/>
            </a:pPr>
            <a:r>
              <a:rPr lang="en-US" sz="1050" dirty="0">
                <a:solidFill>
                  <a:srgbClr val="829388"/>
                </a:solidFill>
                <a:latin typeface="Microsoft YaHei UI" pitchFamily="34" charset="0"/>
                <a:ea typeface="Microsoft YaHei" pitchFamily="34" charset="-122"/>
                <a:cs typeface="Microsoft YaHei UI" pitchFamily="34" charset="-120"/>
              </a:rPr>
              <a:t>Answer:</a:t>
            </a:r>
            <a:endParaRPr lang="en-US" sz="1050" dirty="0">
              <a:latin typeface="Microsoft YaHei UI" pitchFamily="34" charset="0"/>
              <a:ea typeface="Microsoft YaHei" pitchFamily="34" charset="-122"/>
              <a:cs typeface="Microsoft YaHei UI" pitchFamily="34" charset="-120"/>
            </a:endParaRPr>
          </a:p>
        </p:txBody>
      </p:sp>
      <p:sp>
        <p:nvSpPr>
          <p:cNvPr id="27" name="Shape 25"/>
          <p:cNvSpPr/>
          <p:nvPr/>
        </p:nvSpPr>
        <p:spPr>
          <a:xfrm>
            <a:off x="647700" y="4400550"/>
            <a:ext cx="533400" cy="533400"/>
          </a:xfrm>
          <a:prstGeom prst="ellipse">
            <a:avLst/>
          </a:prstGeom>
          <a:noFill/>
          <a:ln w="22860">
            <a:solidFill>
              <a:srgbClr val="E9C46A"/>
            </a:solidFill>
            <a:prstDash val="solid"/>
          </a:ln>
        </p:spPr>
      </p:sp>
      <p:sp>
        <p:nvSpPr>
          <p:cNvPr id="28" name="Text 26"/>
          <p:cNvSpPr/>
          <p:nvPr/>
        </p:nvSpPr>
        <p:spPr>
          <a:xfrm>
            <a:off x="0" y="4477708"/>
            <a:ext cx="1828800" cy="365760"/>
          </a:xfrm>
          <a:prstGeom prst="rect">
            <a:avLst/>
          </a:prstGeom>
          <a:noFill/>
          <a:ln/>
        </p:spPr>
        <p:txBody>
          <a:bodyPr wrap="none" lIns="0" tIns="0" rIns="0" bIns="0" rtlCol="0" anchor="t"/>
          <a:lstStyle/>
          <a:p>
            <a:pPr algn="ctr" indent="0" marL="0">
              <a:buNone/>
            </a:pPr>
            <a:r>
              <a:rPr lang="en-US" sz="2400" dirty="0">
                <a:solidFill>
                  <a:srgbClr val="E9C46A"/>
                </a:solidFill>
                <a:latin typeface="Times New Roman" pitchFamily="34" charset="0"/>
                <a:ea typeface="SimSun" pitchFamily="34" charset="-122"/>
                <a:cs typeface="Times New Roman" pitchFamily="34" charset="-120"/>
              </a:rPr>
              <a:t>C</a:t>
            </a:r>
            <a:endParaRPr lang="en-US" sz="2400" dirty="0">
              <a:latin typeface="Times New Roman" pitchFamily="34" charset="0"/>
              <a:ea typeface="SimSun" pitchFamily="34" charset="-122"/>
              <a:cs typeface="Times New Roman" pitchFamily="34" charset="-120"/>
            </a:endParaRPr>
          </a:p>
        </p:txBody>
      </p:sp>
      <p:sp>
        <p:nvSpPr>
          <p:cNvPr id="29" name="Text 27"/>
          <p:cNvSpPr/>
          <p:nvPr/>
        </p:nvSpPr>
        <p:spPr>
          <a:xfrm>
            <a:off x="1390650" y="4408412"/>
            <a:ext cx="108013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A small fee</a:t>
            </a:r>
            <a:endParaRPr lang="en-US" sz="1800" dirty="0">
              <a:latin typeface="Times New Roman" pitchFamily="34" charset="0"/>
              <a:ea typeface="SimSun" pitchFamily="34" charset="-122"/>
              <a:cs typeface="Times New Roman" pitchFamily="34" charset="-120"/>
            </a:endParaRPr>
          </a:p>
        </p:txBody>
      </p:sp>
      <p:sp>
        <p:nvSpPr>
          <p:cNvPr id="30" name="Text 28"/>
          <p:cNvSpPr/>
          <p:nvPr/>
        </p:nvSpPr>
        <p:spPr>
          <a:xfrm>
            <a:off x="1390650" y="4777810"/>
            <a:ext cx="1080135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One job paying 3,000. How much is withheld? How much counts at year end?</a:t>
            </a:r>
            <a:endParaRPr lang="en-US" sz="1200" dirty="0">
              <a:latin typeface="Microsoft YaHei UI" pitchFamily="34" charset="0"/>
              <a:ea typeface="Microsoft YaHei" pitchFamily="34" charset="-122"/>
              <a:cs typeface="Microsoft YaHei UI" pitchFamily="34" charset="-120"/>
            </a:endParaRPr>
          </a:p>
        </p:txBody>
      </p:sp>
      <p:sp>
        <p:nvSpPr>
          <p:cNvPr id="31" name="Shape 29"/>
          <p:cNvSpPr/>
          <p:nvPr/>
        </p:nvSpPr>
        <p:spPr>
          <a:xfrm>
            <a:off x="1390650" y="5410200"/>
            <a:ext cx="5848350" cy="0"/>
          </a:xfrm>
          <a:prstGeom prst="line">
            <a:avLst/>
          </a:prstGeom>
          <a:noFill/>
          <a:ln w="14288">
            <a:solidFill>
              <a:srgbClr val="3B4942"/>
            </a:solidFill>
            <a:prstDash val="sysDot"/>
          </a:ln>
        </p:spPr>
      </p:sp>
      <p:sp>
        <p:nvSpPr>
          <p:cNvPr id="32" name="Text 30"/>
          <p:cNvSpPr/>
          <p:nvPr/>
        </p:nvSpPr>
        <p:spPr>
          <a:xfrm>
            <a:off x="1390650" y="5224762"/>
            <a:ext cx="10801350" cy="160020"/>
          </a:xfrm>
          <a:prstGeom prst="rect">
            <a:avLst/>
          </a:prstGeom>
          <a:noFill/>
          <a:ln/>
        </p:spPr>
        <p:txBody>
          <a:bodyPr wrap="none" lIns="0" tIns="0" rIns="0" bIns="0" rtlCol="0" anchor="t"/>
          <a:lstStyle/>
          <a:p>
            <a:pPr algn="l" indent="0" marL="0">
              <a:buNone/>
            </a:pPr>
            <a:r>
              <a:rPr lang="en-US" sz="1050" dirty="0">
                <a:solidFill>
                  <a:srgbClr val="829388"/>
                </a:solidFill>
                <a:latin typeface="Microsoft YaHei UI" pitchFamily="34" charset="0"/>
                <a:ea typeface="Microsoft YaHei" pitchFamily="34" charset="-122"/>
                <a:cs typeface="Microsoft YaHei UI" pitchFamily="34" charset="-120"/>
              </a:rPr>
              <a:t>Answer:</a:t>
            </a:r>
            <a:endParaRPr lang="en-US" sz="1050" dirty="0">
              <a:latin typeface="Microsoft YaHei UI" pitchFamily="34" charset="0"/>
              <a:ea typeface="Microsoft YaHei" pitchFamily="34" charset="-122"/>
              <a:cs typeface="Microsoft YaHei UI" pitchFamily="34" charset="-120"/>
            </a:endParaRPr>
          </a:p>
        </p:txBody>
      </p:sp>
      <p:pic>
        <p:nvPicPr>
          <p:cNvPr id="33" name="Image 0" descr="preencoded.png">    </p:cNvPr>
          <p:cNvPicPr>
            <a:picLocks noChangeAspect="1"/>
          </p:cNvPicPr>
          <p:nvPr/>
        </p:nvPicPr>
        <p:blipFill>
          <a:blip r:embed="rId1"/>
          <a:srcRect l="8007" r="8007" t="0" b="0"/>
          <a:stretch/>
        </p:blipFill>
        <p:spPr>
          <a:xfrm>
            <a:off x="7886700" y="1638300"/>
            <a:ext cx="3695700" cy="2476500"/>
          </a:xfrm>
          <a:prstGeom prst="rect">
            <a:avLst/>
          </a:prstGeom>
        </p:spPr>
      </p:pic>
      <p:sp>
        <p:nvSpPr>
          <p:cNvPr id="34" name="Text 31"/>
          <p:cNvSpPr/>
          <p:nvPr/>
        </p:nvSpPr>
        <p:spPr>
          <a:xfrm>
            <a:off x="0" y="4213665"/>
            <a:ext cx="11582400" cy="114300"/>
          </a:xfrm>
          <a:prstGeom prst="rect">
            <a:avLst/>
          </a:prstGeom>
          <a:noFill/>
          <a:ln/>
        </p:spPr>
        <p:txBody>
          <a:bodyPr wrap="none" lIns="0" tIns="0" rIns="0" bIns="0" rtlCol="0" anchor="t"/>
          <a:lstStyle/>
          <a:p>
            <a:pPr algn="r" indent="0" marL="0">
              <a:buNone/>
            </a:pPr>
            <a:r>
              <a:rPr lang="en-US" sz="750" dirty="0">
                <a:solidFill>
                  <a:srgbClr val="829388"/>
                </a:solidFill>
                <a:latin typeface="Microsoft YaHei UI" pitchFamily="34" charset="0"/>
                <a:ea typeface="Microsoft YaHei" pitchFamily="34" charset="-122"/>
                <a:cs typeface="Microsoft YaHei UI" pitchFamily="34" charset="-120"/>
              </a:rPr>
              <a:t>Illustration (AI-generated)</a:t>
            </a:r>
            <a:endParaRPr lang="en-US" sz="750" dirty="0">
              <a:latin typeface="Microsoft YaHei UI" pitchFamily="34" charset="0"/>
              <a:ea typeface="Microsoft YaHei" pitchFamily="34" charset="-122"/>
              <a:cs typeface="Microsoft YaHei UI" pitchFamily="34" charset="-120"/>
            </a:endParaRPr>
          </a:p>
        </p:txBody>
      </p:sp>
      <p:sp>
        <p:nvSpPr>
          <p:cNvPr id="35" name="Shape 32"/>
          <p:cNvSpPr/>
          <p:nvPr/>
        </p:nvSpPr>
        <p:spPr>
          <a:xfrm>
            <a:off x="7886700" y="4476750"/>
            <a:ext cx="1819275" cy="228600"/>
          </a:xfrm>
          <a:prstGeom prst="roundRect">
            <a:avLst>
              <a:gd name="adj" fmla="val 16667"/>
            </a:avLst>
          </a:prstGeom>
          <a:noFill/>
          <a:ln w="14288">
            <a:solidFill>
              <a:srgbClr val="E9C46A"/>
            </a:solidFill>
            <a:prstDash val="dash"/>
          </a:ln>
        </p:spPr>
      </p:sp>
      <p:sp>
        <p:nvSpPr>
          <p:cNvPr id="36" name="Text 33"/>
          <p:cNvSpPr/>
          <p:nvPr/>
        </p:nvSpPr>
        <p:spPr>
          <a:xfrm>
            <a:off x="5400675" y="4519189"/>
            <a:ext cx="6791325" cy="137160"/>
          </a:xfrm>
          <a:prstGeom prst="rect">
            <a:avLst/>
          </a:prstGeom>
          <a:noFill/>
          <a:ln/>
        </p:spPr>
        <p:txBody>
          <a:bodyPr wrap="none" lIns="0" tIns="0" rIns="0" bIns="0" rtlCol="0" anchor="t"/>
          <a:lstStyle/>
          <a:p>
            <a:pPr algn="ctr" indent="0" marL="0">
              <a:buNone/>
            </a:pPr>
            <a:r>
              <a:rPr lang="en-US" sz="900" b="1" dirty="0">
                <a:solidFill>
                  <a:srgbClr val="E9C46A"/>
                </a:solidFill>
                <a:latin typeface="Microsoft YaHei UI" pitchFamily="34" charset="0"/>
                <a:ea typeface="Microsoft YaHei" pitchFamily="34" charset="-122"/>
                <a:cs typeface="Microsoft YaHei UI" pitchFamily="34" charset="-120"/>
              </a:rPr>
              <a:t>Example · figures made up</a:t>
            </a:r>
            <a:endParaRPr lang="en-US" sz="900" dirty="0">
              <a:latin typeface="Microsoft YaHei UI" pitchFamily="34" charset="0"/>
              <a:ea typeface="Microsoft YaHei" pitchFamily="34" charset="-122"/>
              <a:cs typeface="Microsoft YaHei UI" pitchFamily="34" charset="-120"/>
            </a:endParaRPr>
          </a:p>
        </p:txBody>
      </p:sp>
      <p:sp>
        <p:nvSpPr>
          <p:cNvPr id="37" name="Text 34"/>
          <p:cNvSpPr/>
          <p:nvPr/>
        </p:nvSpPr>
        <p:spPr>
          <a:xfrm>
            <a:off x="7886700" y="4852925"/>
            <a:ext cx="43053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Anything not stated is as in the main example</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3"/>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14</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y</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n</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o</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w</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Answers: A gets RMB 2,600 back, B owes RMB 3,600</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1808742"/>
            <a:ext cx="115824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A  Rent left off</a:t>
            </a:r>
            <a:endParaRPr lang="en-US" sz="1950" dirty="0">
              <a:latin typeface="Times New Roman" pitchFamily="34" charset="0"/>
              <a:ea typeface="SimSun" pitchFamily="34" charset="-122"/>
              <a:cs typeface="Times New Roman" pitchFamily="34" charset="-120"/>
            </a:endParaRPr>
          </a:p>
        </p:txBody>
      </p:sp>
      <p:sp>
        <p:nvSpPr>
          <p:cNvPr id="16" name="Text 14"/>
          <p:cNvSpPr/>
          <p:nvPr/>
        </p:nvSpPr>
        <p:spPr>
          <a:xfrm>
            <a:off x="609600" y="2396560"/>
            <a:ext cx="115824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Paid  4,440 + 1,600 = 6,040</a:t>
            </a:r>
            <a:endParaRPr lang="en-US" sz="12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2815660"/>
            <a:ext cx="115824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Year  Still 3,440 due</a:t>
            </a:r>
            <a:endParaRPr lang="en-US" sz="1200" dirty="0">
              <a:latin typeface="Microsoft YaHei UI" pitchFamily="34" charset="0"/>
              <a:ea typeface="Microsoft YaHei" pitchFamily="34" charset="-122"/>
              <a:cs typeface="Microsoft YaHei UI" pitchFamily="34" charset="-120"/>
            </a:endParaRPr>
          </a:p>
        </p:txBody>
      </p:sp>
      <p:sp>
        <p:nvSpPr>
          <p:cNvPr id="18" name="Text 16"/>
          <p:cNvSpPr/>
          <p:nvPr/>
        </p:nvSpPr>
        <p:spPr>
          <a:xfrm>
            <a:off x="609600" y="3157114"/>
            <a:ext cx="11582400" cy="137160"/>
          </a:xfrm>
          <a:prstGeom prst="rect">
            <a:avLst/>
          </a:prstGeom>
          <a:noFill/>
          <a:ln/>
        </p:spPr>
        <p:txBody>
          <a:bodyPr wrap="none" lIns="0" tIns="0" rIns="0" bIns="0" rtlCol="0" anchor="t"/>
          <a:lstStyle/>
          <a:p>
            <a:pPr algn="l" indent="0" marL="0">
              <a:buNone/>
            </a:pPr>
            <a:r>
              <a:rPr lang="en-US" sz="900" dirty="0">
                <a:solidFill>
                  <a:srgbClr val="829388"/>
                </a:solidFill>
                <a:latin typeface="Microsoft YaHei UI" pitchFamily="34" charset="0"/>
                <a:ea typeface="Microsoft YaHei" pitchFamily="34" charset="-122"/>
                <a:cs typeface="Microsoft YaHei UI" pitchFamily="34" charset="-120"/>
              </a:rPr>
              <a:t>Result</a:t>
            </a:r>
            <a:endParaRPr lang="en-US" sz="9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609600" y="3406624"/>
            <a:ext cx="11582400" cy="548640"/>
          </a:xfrm>
          <a:prstGeom prst="rect">
            <a:avLst/>
          </a:prstGeom>
          <a:noFill/>
          <a:ln/>
        </p:spPr>
        <p:txBody>
          <a:bodyPr wrap="none" lIns="0" tIns="0" rIns="0" bIns="0" rtlCol="0" anchor="t"/>
          <a:lstStyle/>
          <a:p>
            <a:pPr algn="l" indent="0" marL="0">
              <a:buNone/>
            </a:pPr>
            <a:r>
              <a:rPr lang="en-US" sz="3600" dirty="0">
                <a:solidFill>
                  <a:srgbClr val="E9C46A"/>
                </a:solidFill>
                <a:latin typeface="Times New Roman" pitchFamily="34" charset="0"/>
                <a:ea typeface="SimSun" pitchFamily="34" charset="-122"/>
                <a:cs typeface="Times New Roman" pitchFamily="34" charset="-120"/>
              </a:rPr>
              <a:t>RMB 2,600 back</a:t>
            </a:r>
            <a:endParaRPr lang="en-US" sz="3600" dirty="0">
              <a:latin typeface="Times New Roman" pitchFamily="34" charset="0"/>
              <a:ea typeface="SimSun" pitchFamily="34" charset="-122"/>
              <a:cs typeface="Times New Roman" pitchFamily="34" charset="-120"/>
            </a:endParaRPr>
          </a:p>
        </p:txBody>
      </p:sp>
      <p:sp>
        <p:nvSpPr>
          <p:cNvPr id="20" name="Shape 18"/>
          <p:cNvSpPr/>
          <p:nvPr/>
        </p:nvSpPr>
        <p:spPr>
          <a:xfrm>
            <a:off x="609600" y="4048125"/>
            <a:ext cx="3136849" cy="38100"/>
          </a:xfrm>
          <a:custGeom>
            <a:avLst/>
            <a:gdLst/>
            <a:ahLst/>
            <a:cxnLst/>
            <a:rect l="l" t="t" r="r" b="b"/>
            <a:pathLst>
              <a:path w="3136849" h="38100">
                <a:moveTo>
                  <a:pt x="0" y="38100"/>
                </a:moveTo>
                <a:quadBezTo>
                  <a:pt x="1568425" y="0"/>
                  <a:pt x="3136849" y="28575"/>
                </a:quadBezTo>
              </a:path>
            </a:pathLst>
          </a:custGeom>
          <a:noFill/>
          <a:ln w="47625">
            <a:solidFill>
              <a:srgbClr val="E9C46A">
                <a:alpha val="95000"/>
              </a:srgbClr>
            </a:solidFill>
            <a:prstDash val="solid"/>
          </a:ln>
        </p:spPr>
      </p:sp>
      <p:sp>
        <p:nvSpPr>
          <p:cNvPr id="21" name="Shape 19"/>
          <p:cNvSpPr/>
          <p:nvPr/>
        </p:nvSpPr>
        <p:spPr>
          <a:xfrm>
            <a:off x="666750" y="4097655"/>
            <a:ext cx="3041333" cy="17145"/>
          </a:xfrm>
          <a:custGeom>
            <a:avLst/>
            <a:gdLst/>
            <a:ahLst/>
            <a:cxnLst/>
            <a:rect l="l" t="t" r="r" b="b"/>
            <a:pathLst>
              <a:path w="3041333" h="17145">
                <a:moveTo>
                  <a:pt x="0" y="17145"/>
                </a:moveTo>
                <a:lnTo>
                  <a:pt x="125730" y="15240"/>
                </a:lnTo>
                <a:lnTo>
                  <a:pt x="133350" y="14288"/>
                </a:lnTo>
                <a:moveTo>
                  <a:pt x="190500" y="13335"/>
                </a:moveTo>
                <a:lnTo>
                  <a:pt x="252413" y="12383"/>
                </a:lnTo>
                <a:lnTo>
                  <a:pt x="378143" y="10478"/>
                </a:lnTo>
                <a:lnTo>
                  <a:pt x="476250" y="9525"/>
                </a:lnTo>
                <a:moveTo>
                  <a:pt x="523875" y="8573"/>
                </a:moveTo>
                <a:lnTo>
                  <a:pt x="630555" y="7620"/>
                </a:lnTo>
                <a:lnTo>
                  <a:pt x="657225" y="6667"/>
                </a:lnTo>
                <a:moveTo>
                  <a:pt x="714375" y="6667"/>
                </a:moveTo>
                <a:lnTo>
                  <a:pt x="757238" y="5715"/>
                </a:lnTo>
                <a:lnTo>
                  <a:pt x="882967" y="4763"/>
                </a:lnTo>
                <a:lnTo>
                  <a:pt x="1000125" y="3810"/>
                </a:lnTo>
                <a:moveTo>
                  <a:pt x="1047750" y="2858"/>
                </a:moveTo>
                <a:lnTo>
                  <a:pt x="1136333" y="2858"/>
                </a:lnTo>
                <a:lnTo>
                  <a:pt x="1181100" y="1905"/>
                </a:lnTo>
                <a:moveTo>
                  <a:pt x="1238250" y="1905"/>
                </a:moveTo>
                <a:lnTo>
                  <a:pt x="1263015" y="1905"/>
                </a:lnTo>
                <a:lnTo>
                  <a:pt x="1389698" y="953"/>
                </a:lnTo>
                <a:lnTo>
                  <a:pt x="1516380" y="953"/>
                </a:lnTo>
                <a:lnTo>
                  <a:pt x="1524000" y="0"/>
                </a:lnTo>
                <a:moveTo>
                  <a:pt x="1571625" y="0"/>
                </a:moveTo>
                <a:lnTo>
                  <a:pt x="1643063" y="0"/>
                </a:lnTo>
                <a:lnTo>
                  <a:pt x="1704975" y="0"/>
                </a:lnTo>
                <a:moveTo>
                  <a:pt x="1762125" y="0"/>
                </a:moveTo>
                <a:lnTo>
                  <a:pt x="1769745" y="0"/>
                </a:lnTo>
                <a:lnTo>
                  <a:pt x="1896428" y="0"/>
                </a:lnTo>
                <a:lnTo>
                  <a:pt x="2023110" y="0"/>
                </a:lnTo>
                <a:lnTo>
                  <a:pt x="2047875" y="0"/>
                </a:lnTo>
                <a:moveTo>
                  <a:pt x="2095500" y="0"/>
                </a:moveTo>
                <a:lnTo>
                  <a:pt x="2150745" y="953"/>
                </a:lnTo>
                <a:lnTo>
                  <a:pt x="2228850" y="953"/>
                </a:lnTo>
                <a:moveTo>
                  <a:pt x="2286000" y="953"/>
                </a:moveTo>
                <a:lnTo>
                  <a:pt x="2405063" y="1905"/>
                </a:lnTo>
                <a:lnTo>
                  <a:pt x="2531745" y="2858"/>
                </a:lnTo>
                <a:lnTo>
                  <a:pt x="2571750" y="2858"/>
                </a:lnTo>
                <a:moveTo>
                  <a:pt x="2619375" y="2858"/>
                </a:moveTo>
                <a:lnTo>
                  <a:pt x="2659380" y="3810"/>
                </a:lnTo>
                <a:lnTo>
                  <a:pt x="2752725" y="4763"/>
                </a:lnTo>
                <a:moveTo>
                  <a:pt x="2809875" y="4763"/>
                </a:moveTo>
                <a:lnTo>
                  <a:pt x="2913697" y="5715"/>
                </a:lnTo>
                <a:lnTo>
                  <a:pt x="3041333" y="7620"/>
                </a:lnTo>
              </a:path>
            </a:pathLst>
          </a:custGeom>
          <a:noFill/>
          <a:ln w="23813">
            <a:solidFill>
              <a:srgbClr val="E9C46A">
                <a:alpha val="50000"/>
              </a:srgbClr>
            </a:solidFill>
            <a:prstDash val="solid"/>
          </a:ln>
        </p:spPr>
      </p:sp>
      <p:sp>
        <p:nvSpPr>
          <p:cNvPr id="22" name="Text 20"/>
          <p:cNvSpPr/>
          <p:nvPr/>
        </p:nvSpPr>
        <p:spPr>
          <a:xfrm>
            <a:off x="609600" y="433929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Why: The extra 1,800 = 18,000 × 10%</a:t>
            </a:r>
            <a:endParaRPr lang="en-US" sz="1125" dirty="0">
              <a:latin typeface="Microsoft YaHei UI" pitchFamily="34" charset="0"/>
              <a:ea typeface="Microsoft YaHei" pitchFamily="34" charset="-122"/>
              <a:cs typeface="Microsoft YaHei UI" pitchFamily="34" charset="-120"/>
            </a:endParaRPr>
          </a:p>
        </p:txBody>
      </p:sp>
      <p:sp>
        <p:nvSpPr>
          <p:cNvPr id="23" name="Shape 21"/>
          <p:cNvSpPr/>
          <p:nvPr/>
        </p:nvSpPr>
        <p:spPr>
          <a:xfrm>
            <a:off x="4229100" y="1771650"/>
            <a:ext cx="0" cy="3943350"/>
          </a:xfrm>
          <a:prstGeom prst="line">
            <a:avLst/>
          </a:prstGeom>
          <a:noFill/>
          <a:ln w="9525">
            <a:solidFill>
              <a:srgbClr val="3B4942"/>
            </a:solidFill>
            <a:prstDash val="solid"/>
          </a:ln>
        </p:spPr>
      </p:sp>
      <p:sp>
        <p:nvSpPr>
          <p:cNvPr id="24" name="Text 22"/>
          <p:cNvSpPr/>
          <p:nvPr/>
        </p:nvSpPr>
        <p:spPr>
          <a:xfrm>
            <a:off x="4343400" y="1808742"/>
            <a:ext cx="78486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B  Two jobs</a:t>
            </a:r>
            <a:endParaRPr lang="en-US" sz="1950" dirty="0">
              <a:latin typeface="Times New Roman" pitchFamily="34" charset="0"/>
              <a:ea typeface="SimSun" pitchFamily="34" charset="-122"/>
              <a:cs typeface="Times New Roman" pitchFamily="34" charset="-120"/>
            </a:endParaRPr>
          </a:p>
        </p:txBody>
      </p:sp>
      <p:sp>
        <p:nvSpPr>
          <p:cNvPr id="25" name="Text 23"/>
          <p:cNvSpPr/>
          <p:nvPr/>
        </p:nvSpPr>
        <p:spPr>
          <a:xfrm>
            <a:off x="4343400" y="2396560"/>
            <a:ext cx="78486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Paid  2,640 + 0 = 2,640</a:t>
            </a:r>
            <a:endParaRPr lang="en-US" sz="12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4343400" y="2815660"/>
            <a:ext cx="78486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Year  87,600 × 10% − 2,520 = 6,240</a:t>
            </a:r>
            <a:endParaRPr lang="en-US" sz="12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4343400" y="3157114"/>
            <a:ext cx="7848600" cy="137160"/>
          </a:xfrm>
          <a:prstGeom prst="rect">
            <a:avLst/>
          </a:prstGeom>
          <a:noFill/>
          <a:ln/>
        </p:spPr>
        <p:txBody>
          <a:bodyPr wrap="none" lIns="0" tIns="0" rIns="0" bIns="0" rtlCol="0" anchor="t"/>
          <a:lstStyle/>
          <a:p>
            <a:pPr algn="l" indent="0" marL="0">
              <a:buNone/>
            </a:pPr>
            <a:r>
              <a:rPr lang="en-US" sz="900" dirty="0">
                <a:solidFill>
                  <a:srgbClr val="829388"/>
                </a:solidFill>
                <a:latin typeface="Microsoft YaHei UI" pitchFamily="34" charset="0"/>
                <a:ea typeface="Microsoft YaHei" pitchFamily="34" charset="-122"/>
                <a:cs typeface="Microsoft YaHei UI" pitchFamily="34" charset="-120"/>
              </a:rPr>
              <a:t>Result</a:t>
            </a:r>
            <a:endParaRPr lang="en-US" sz="9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4343400" y="3406624"/>
            <a:ext cx="7848600" cy="548640"/>
          </a:xfrm>
          <a:prstGeom prst="rect">
            <a:avLst/>
          </a:prstGeom>
          <a:noFill/>
          <a:ln/>
        </p:spPr>
        <p:txBody>
          <a:bodyPr wrap="none" lIns="0" tIns="0" rIns="0" bIns="0" rtlCol="0" anchor="t"/>
          <a:lstStyle/>
          <a:p>
            <a:pPr algn="l" indent="0" marL="0">
              <a:buNone/>
            </a:pPr>
            <a:r>
              <a:rPr lang="en-US" sz="3600" dirty="0">
                <a:solidFill>
                  <a:srgbClr val="E9C46A"/>
                </a:solidFill>
                <a:latin typeface="Times New Roman" pitchFamily="34" charset="0"/>
                <a:ea typeface="SimSun" pitchFamily="34" charset="-122"/>
                <a:cs typeface="Times New Roman" pitchFamily="34" charset="-120"/>
              </a:rPr>
              <a:t>RMB 3,600 owed</a:t>
            </a:r>
            <a:endParaRPr lang="en-US" sz="3600" dirty="0">
              <a:latin typeface="Times New Roman" pitchFamily="34" charset="0"/>
              <a:ea typeface="SimSun" pitchFamily="34" charset="-122"/>
              <a:cs typeface="Times New Roman" pitchFamily="34" charset="-120"/>
            </a:endParaRPr>
          </a:p>
        </p:txBody>
      </p:sp>
      <p:sp>
        <p:nvSpPr>
          <p:cNvPr id="29" name="Shape 27"/>
          <p:cNvSpPr/>
          <p:nvPr/>
        </p:nvSpPr>
        <p:spPr>
          <a:xfrm>
            <a:off x="4343400" y="4048125"/>
            <a:ext cx="3264088" cy="38100"/>
          </a:xfrm>
          <a:custGeom>
            <a:avLst/>
            <a:gdLst/>
            <a:ahLst/>
            <a:cxnLst/>
            <a:rect l="l" t="t" r="r" b="b"/>
            <a:pathLst>
              <a:path w="3264088" h="38100">
                <a:moveTo>
                  <a:pt x="0" y="38100"/>
                </a:moveTo>
                <a:quadBezTo>
                  <a:pt x="1632044" y="0"/>
                  <a:pt x="3264088" y="28575"/>
                </a:quadBezTo>
              </a:path>
            </a:pathLst>
          </a:custGeom>
          <a:noFill/>
          <a:ln w="47625">
            <a:solidFill>
              <a:srgbClr val="E9C46A">
                <a:alpha val="95000"/>
              </a:srgbClr>
            </a:solidFill>
            <a:prstDash val="solid"/>
          </a:ln>
        </p:spPr>
      </p:sp>
      <p:sp>
        <p:nvSpPr>
          <p:cNvPr id="30" name="Shape 28"/>
          <p:cNvSpPr/>
          <p:nvPr/>
        </p:nvSpPr>
        <p:spPr>
          <a:xfrm>
            <a:off x="4400550" y="4097655"/>
            <a:ext cx="3168968" cy="17145"/>
          </a:xfrm>
          <a:custGeom>
            <a:avLst/>
            <a:gdLst/>
            <a:ahLst/>
            <a:cxnLst/>
            <a:rect l="l" t="t" r="r" b="b"/>
            <a:pathLst>
              <a:path w="3168968" h="17145">
                <a:moveTo>
                  <a:pt x="0" y="17145"/>
                </a:moveTo>
                <a:lnTo>
                  <a:pt x="131445" y="15240"/>
                </a:lnTo>
                <a:lnTo>
                  <a:pt x="133350" y="15240"/>
                </a:lnTo>
                <a:moveTo>
                  <a:pt x="190500" y="14288"/>
                </a:moveTo>
                <a:lnTo>
                  <a:pt x="262890" y="12383"/>
                </a:lnTo>
                <a:lnTo>
                  <a:pt x="394335" y="10478"/>
                </a:lnTo>
                <a:lnTo>
                  <a:pt x="476250" y="9525"/>
                </a:lnTo>
                <a:moveTo>
                  <a:pt x="523875" y="8573"/>
                </a:moveTo>
                <a:lnTo>
                  <a:pt x="525780" y="8573"/>
                </a:lnTo>
                <a:lnTo>
                  <a:pt x="657225" y="7620"/>
                </a:lnTo>
                <a:lnTo>
                  <a:pt x="657225" y="7620"/>
                </a:lnTo>
                <a:moveTo>
                  <a:pt x="714375" y="6667"/>
                </a:moveTo>
                <a:lnTo>
                  <a:pt x="788670" y="5715"/>
                </a:lnTo>
                <a:lnTo>
                  <a:pt x="920115" y="4763"/>
                </a:lnTo>
                <a:lnTo>
                  <a:pt x="1000125" y="3810"/>
                </a:lnTo>
                <a:moveTo>
                  <a:pt x="1047750" y="3810"/>
                </a:moveTo>
                <a:lnTo>
                  <a:pt x="1052513" y="3810"/>
                </a:lnTo>
                <a:lnTo>
                  <a:pt x="1181100" y="2858"/>
                </a:lnTo>
                <a:moveTo>
                  <a:pt x="1238250" y="1905"/>
                </a:moveTo>
                <a:lnTo>
                  <a:pt x="1315403" y="1905"/>
                </a:lnTo>
                <a:lnTo>
                  <a:pt x="1447800" y="953"/>
                </a:lnTo>
                <a:lnTo>
                  <a:pt x="1524000" y="953"/>
                </a:lnTo>
                <a:moveTo>
                  <a:pt x="1571625" y="953"/>
                </a:moveTo>
                <a:lnTo>
                  <a:pt x="1579245" y="953"/>
                </a:lnTo>
                <a:lnTo>
                  <a:pt x="1704975" y="0"/>
                </a:lnTo>
                <a:moveTo>
                  <a:pt x="1762125" y="0"/>
                </a:moveTo>
                <a:lnTo>
                  <a:pt x="1844040" y="0"/>
                </a:lnTo>
                <a:lnTo>
                  <a:pt x="1976438" y="0"/>
                </a:lnTo>
                <a:lnTo>
                  <a:pt x="2047875" y="0"/>
                </a:lnTo>
                <a:moveTo>
                  <a:pt x="2095500" y="0"/>
                </a:moveTo>
                <a:lnTo>
                  <a:pt x="2107882" y="0"/>
                </a:lnTo>
                <a:lnTo>
                  <a:pt x="2228850" y="953"/>
                </a:lnTo>
                <a:moveTo>
                  <a:pt x="2286000" y="953"/>
                </a:moveTo>
                <a:lnTo>
                  <a:pt x="2372678" y="953"/>
                </a:lnTo>
                <a:lnTo>
                  <a:pt x="2505075" y="1905"/>
                </a:lnTo>
                <a:lnTo>
                  <a:pt x="2571750" y="1905"/>
                </a:lnTo>
                <a:moveTo>
                  <a:pt x="2619375" y="2858"/>
                </a:moveTo>
                <a:lnTo>
                  <a:pt x="2638425" y="2858"/>
                </a:lnTo>
                <a:lnTo>
                  <a:pt x="2752725" y="3810"/>
                </a:lnTo>
                <a:moveTo>
                  <a:pt x="2809875" y="3810"/>
                </a:moveTo>
                <a:lnTo>
                  <a:pt x="2903220" y="4763"/>
                </a:lnTo>
                <a:lnTo>
                  <a:pt x="3035618" y="5715"/>
                </a:lnTo>
                <a:lnTo>
                  <a:pt x="3095625" y="6667"/>
                </a:lnTo>
                <a:moveTo>
                  <a:pt x="3143250" y="7620"/>
                </a:moveTo>
                <a:lnTo>
                  <a:pt x="3168968" y="7620"/>
                </a:lnTo>
              </a:path>
            </a:pathLst>
          </a:custGeom>
          <a:noFill/>
          <a:ln w="23813">
            <a:solidFill>
              <a:srgbClr val="E9C46A">
                <a:alpha val="50000"/>
              </a:srgbClr>
            </a:solidFill>
            <a:prstDash val="solid"/>
          </a:ln>
        </p:spPr>
      </p:sp>
      <p:sp>
        <p:nvSpPr>
          <p:cNvPr id="31" name="Text 29"/>
          <p:cNvSpPr/>
          <p:nvPr/>
        </p:nvSpPr>
        <p:spPr>
          <a:xfrm>
            <a:off x="4343400" y="4339298"/>
            <a:ext cx="78486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Why: RMB 60,000 was taken off twice</a:t>
            </a:r>
            <a:endParaRPr lang="en-US" sz="1125" dirty="0">
              <a:latin typeface="Microsoft YaHei UI" pitchFamily="34" charset="0"/>
              <a:ea typeface="Microsoft YaHei" pitchFamily="34" charset="-122"/>
              <a:cs typeface="Microsoft YaHei UI" pitchFamily="34" charset="-120"/>
            </a:endParaRPr>
          </a:p>
        </p:txBody>
      </p:sp>
      <p:sp>
        <p:nvSpPr>
          <p:cNvPr id="32" name="Shape 30"/>
          <p:cNvSpPr/>
          <p:nvPr/>
        </p:nvSpPr>
        <p:spPr>
          <a:xfrm>
            <a:off x="7962900" y="1771650"/>
            <a:ext cx="0" cy="3943350"/>
          </a:xfrm>
          <a:prstGeom prst="line">
            <a:avLst/>
          </a:prstGeom>
          <a:noFill/>
          <a:ln w="9525">
            <a:solidFill>
              <a:srgbClr val="3B4942"/>
            </a:solidFill>
            <a:prstDash val="solid"/>
          </a:ln>
        </p:spPr>
      </p:sp>
      <p:sp>
        <p:nvSpPr>
          <p:cNvPr id="33" name="Text 31"/>
          <p:cNvSpPr/>
          <p:nvPr/>
        </p:nvSpPr>
        <p:spPr>
          <a:xfrm>
            <a:off x="8077200" y="1808742"/>
            <a:ext cx="41148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C  A small fee</a:t>
            </a:r>
            <a:endParaRPr lang="en-US" sz="1950" dirty="0">
              <a:latin typeface="Times New Roman" pitchFamily="34" charset="0"/>
              <a:ea typeface="SimSun" pitchFamily="34" charset="-122"/>
              <a:cs typeface="Times New Roman" pitchFamily="34" charset="-120"/>
            </a:endParaRPr>
          </a:p>
        </p:txBody>
      </p:sp>
      <p:sp>
        <p:nvSpPr>
          <p:cNvPr id="34" name="Text 32"/>
          <p:cNvSpPr/>
          <p:nvPr/>
        </p:nvSpPr>
        <p:spPr>
          <a:xfrm>
            <a:off x="8077200" y="2396560"/>
            <a:ext cx="41148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Paid  (3,000 − 800) × 20% = 440</a:t>
            </a:r>
            <a:endParaRPr lang="en-US" sz="12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8077200" y="2815660"/>
            <a:ext cx="41148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Year  Counts as 3,000 × 80% = 2,400</a:t>
            </a:r>
            <a:endParaRPr lang="en-US" sz="12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8077200" y="3157114"/>
            <a:ext cx="4114800" cy="137160"/>
          </a:xfrm>
          <a:prstGeom prst="rect">
            <a:avLst/>
          </a:prstGeom>
          <a:noFill/>
          <a:ln/>
        </p:spPr>
        <p:txBody>
          <a:bodyPr wrap="none" lIns="0" tIns="0" rIns="0" bIns="0" rtlCol="0" anchor="t"/>
          <a:lstStyle/>
          <a:p>
            <a:pPr algn="l" indent="0" marL="0">
              <a:buNone/>
            </a:pPr>
            <a:r>
              <a:rPr lang="en-US" sz="900" dirty="0">
                <a:solidFill>
                  <a:srgbClr val="829388"/>
                </a:solidFill>
                <a:latin typeface="Microsoft YaHei UI" pitchFamily="34" charset="0"/>
                <a:ea typeface="Microsoft YaHei" pitchFamily="34" charset="-122"/>
                <a:cs typeface="Microsoft YaHei UI" pitchFamily="34" charset="-120"/>
              </a:rPr>
              <a:t>Result</a:t>
            </a:r>
            <a:endParaRPr lang="en-US" sz="900" dirty="0">
              <a:latin typeface="Microsoft YaHei UI" pitchFamily="34" charset="0"/>
              <a:ea typeface="Microsoft YaHei" pitchFamily="34" charset="-122"/>
              <a:cs typeface="Microsoft YaHei UI" pitchFamily="34" charset="-120"/>
            </a:endParaRPr>
          </a:p>
        </p:txBody>
      </p:sp>
      <p:sp>
        <p:nvSpPr>
          <p:cNvPr id="37" name="Text 35"/>
          <p:cNvSpPr/>
          <p:nvPr/>
        </p:nvSpPr>
        <p:spPr>
          <a:xfrm>
            <a:off x="8077200" y="3406624"/>
            <a:ext cx="4114800" cy="548640"/>
          </a:xfrm>
          <a:prstGeom prst="rect">
            <a:avLst/>
          </a:prstGeom>
          <a:noFill/>
          <a:ln/>
        </p:spPr>
        <p:txBody>
          <a:bodyPr wrap="none" lIns="0" tIns="0" rIns="0" bIns="0" rtlCol="0" anchor="t"/>
          <a:lstStyle/>
          <a:p>
            <a:pPr algn="l" indent="0" marL="0">
              <a:buNone/>
            </a:pPr>
            <a:r>
              <a:rPr lang="en-US" sz="3600" dirty="0">
                <a:solidFill>
                  <a:srgbClr val="E9C46A"/>
                </a:solidFill>
                <a:latin typeface="Times New Roman" pitchFamily="34" charset="0"/>
                <a:ea typeface="SimSun" pitchFamily="34" charset="-122"/>
                <a:cs typeface="Times New Roman" pitchFamily="34" charset="-120"/>
              </a:rPr>
              <a:t>Two rule sets</a:t>
            </a:r>
            <a:endParaRPr lang="en-US" sz="3600" dirty="0">
              <a:latin typeface="Times New Roman" pitchFamily="34" charset="0"/>
              <a:ea typeface="SimSun" pitchFamily="34" charset="-122"/>
              <a:cs typeface="Times New Roman" pitchFamily="34" charset="-120"/>
            </a:endParaRPr>
          </a:p>
        </p:txBody>
      </p:sp>
      <p:sp>
        <p:nvSpPr>
          <p:cNvPr id="38" name="Shape 36"/>
          <p:cNvSpPr/>
          <p:nvPr/>
        </p:nvSpPr>
        <p:spPr>
          <a:xfrm>
            <a:off x="8077200" y="4048125"/>
            <a:ext cx="2463485" cy="38100"/>
          </a:xfrm>
          <a:custGeom>
            <a:avLst/>
            <a:gdLst/>
            <a:ahLst/>
            <a:cxnLst/>
            <a:rect l="l" t="t" r="r" b="b"/>
            <a:pathLst>
              <a:path w="2463485" h="38100">
                <a:moveTo>
                  <a:pt x="0" y="38100"/>
                </a:moveTo>
                <a:quadBezTo>
                  <a:pt x="1231743" y="0"/>
                  <a:pt x="2463485" y="28575"/>
                </a:quadBezTo>
              </a:path>
            </a:pathLst>
          </a:custGeom>
          <a:noFill/>
          <a:ln w="47625">
            <a:solidFill>
              <a:srgbClr val="E9C46A">
                <a:alpha val="95000"/>
              </a:srgbClr>
            </a:solidFill>
            <a:prstDash val="solid"/>
          </a:ln>
        </p:spPr>
      </p:sp>
      <p:sp>
        <p:nvSpPr>
          <p:cNvPr id="39" name="Shape 37"/>
          <p:cNvSpPr/>
          <p:nvPr/>
        </p:nvSpPr>
        <p:spPr>
          <a:xfrm>
            <a:off x="8134350" y="4097655"/>
            <a:ext cx="2367915" cy="17145"/>
          </a:xfrm>
          <a:custGeom>
            <a:avLst/>
            <a:gdLst/>
            <a:ahLst/>
            <a:cxnLst/>
            <a:rect l="l" t="t" r="r" b="b"/>
            <a:pathLst>
              <a:path w="2367915" h="17145">
                <a:moveTo>
                  <a:pt x="0" y="17145"/>
                </a:moveTo>
                <a:lnTo>
                  <a:pt x="98107" y="15240"/>
                </a:lnTo>
                <a:lnTo>
                  <a:pt x="133350" y="14288"/>
                </a:lnTo>
                <a:moveTo>
                  <a:pt x="190500" y="12383"/>
                </a:moveTo>
                <a:lnTo>
                  <a:pt x="196215" y="12383"/>
                </a:lnTo>
                <a:lnTo>
                  <a:pt x="294322" y="10478"/>
                </a:lnTo>
                <a:lnTo>
                  <a:pt x="392430" y="8573"/>
                </a:lnTo>
                <a:lnTo>
                  <a:pt x="476250" y="7620"/>
                </a:lnTo>
                <a:moveTo>
                  <a:pt x="523875" y="6667"/>
                </a:moveTo>
                <a:lnTo>
                  <a:pt x="588645" y="5715"/>
                </a:lnTo>
                <a:lnTo>
                  <a:pt x="657225" y="4763"/>
                </a:lnTo>
                <a:moveTo>
                  <a:pt x="714375" y="3810"/>
                </a:moveTo>
                <a:lnTo>
                  <a:pt x="784860" y="3810"/>
                </a:lnTo>
                <a:lnTo>
                  <a:pt x="883920" y="2858"/>
                </a:lnTo>
                <a:lnTo>
                  <a:pt x="982028" y="1905"/>
                </a:lnTo>
                <a:lnTo>
                  <a:pt x="1000125" y="1905"/>
                </a:lnTo>
                <a:moveTo>
                  <a:pt x="1047750" y="953"/>
                </a:moveTo>
                <a:lnTo>
                  <a:pt x="1081088" y="953"/>
                </a:lnTo>
                <a:lnTo>
                  <a:pt x="1179195" y="953"/>
                </a:lnTo>
                <a:lnTo>
                  <a:pt x="1181100" y="0"/>
                </a:lnTo>
                <a:moveTo>
                  <a:pt x="1238250" y="0"/>
                </a:moveTo>
                <a:lnTo>
                  <a:pt x="1278255" y="0"/>
                </a:lnTo>
                <a:lnTo>
                  <a:pt x="1377315" y="0"/>
                </a:lnTo>
                <a:lnTo>
                  <a:pt x="1475422" y="0"/>
                </a:lnTo>
                <a:lnTo>
                  <a:pt x="1524000" y="0"/>
                </a:lnTo>
                <a:moveTo>
                  <a:pt x="1571625" y="0"/>
                </a:moveTo>
                <a:lnTo>
                  <a:pt x="1574482" y="0"/>
                </a:lnTo>
                <a:lnTo>
                  <a:pt x="1673543" y="953"/>
                </a:lnTo>
                <a:lnTo>
                  <a:pt x="1704975" y="953"/>
                </a:lnTo>
                <a:moveTo>
                  <a:pt x="1762125" y="953"/>
                </a:moveTo>
                <a:lnTo>
                  <a:pt x="1772602" y="953"/>
                </a:lnTo>
                <a:lnTo>
                  <a:pt x="1871663" y="1905"/>
                </a:lnTo>
                <a:lnTo>
                  <a:pt x="1970723" y="2858"/>
                </a:lnTo>
                <a:lnTo>
                  <a:pt x="2047875" y="3810"/>
                </a:lnTo>
                <a:moveTo>
                  <a:pt x="2095500" y="3810"/>
                </a:moveTo>
                <a:lnTo>
                  <a:pt x="2169795" y="4763"/>
                </a:lnTo>
                <a:lnTo>
                  <a:pt x="2228850" y="5715"/>
                </a:lnTo>
                <a:moveTo>
                  <a:pt x="2286000" y="6667"/>
                </a:moveTo>
                <a:lnTo>
                  <a:pt x="2367915" y="7620"/>
                </a:lnTo>
              </a:path>
            </a:pathLst>
          </a:custGeom>
          <a:noFill/>
          <a:ln w="23813">
            <a:solidFill>
              <a:srgbClr val="E9C46A">
                <a:alpha val="50000"/>
              </a:srgbClr>
            </a:solidFill>
            <a:prstDash val="solid"/>
          </a:ln>
        </p:spPr>
      </p:sp>
      <p:sp>
        <p:nvSpPr>
          <p:cNvPr id="40" name="Text 38"/>
          <p:cNvSpPr/>
          <p:nvPr/>
        </p:nvSpPr>
        <p:spPr>
          <a:xfrm>
            <a:off x="8077200" y="4339298"/>
            <a:ext cx="41148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Why: The 800 allowance is not used at year end</a:t>
            </a:r>
            <a:endParaRPr lang="en-US" sz="1125" dirty="0">
              <a:latin typeface="Microsoft YaHei UI" pitchFamily="34" charset="0"/>
              <a:ea typeface="Microsoft YaHei" pitchFamily="34" charset="-122"/>
              <a:cs typeface="Microsoft YaHei UI" pitchFamily="34" charset="-120"/>
            </a:endParaRPr>
          </a:p>
        </p:txBody>
      </p:sp>
      <p:sp>
        <p:nvSpPr>
          <p:cNvPr id="41" name="Text 39"/>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Example, figures are made up. Basis: STA Announcement No. 61 of 2018, Arts. 6 and 8, Individual Income Tax Law, Art. 6, Implementing Regulations, Art. 25</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4"/>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15</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3</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F</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Four traps that cost money or make you late</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666750" y="18478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16" name="Shape 14"/>
          <p:cNvSpPr/>
          <p:nvPr/>
        </p:nvSpPr>
        <p:spPr>
          <a:xfrm>
            <a:off x="1194594" y="1868488"/>
            <a:ext cx="144463" cy="206375"/>
          </a:xfrm>
          <a:prstGeom prst="roundRect">
            <a:avLst>
              <a:gd name="adj" fmla="val 14286"/>
            </a:avLst>
          </a:prstGeom>
          <a:noFill/>
          <a:ln w="16510">
            <a:solidFill>
              <a:srgbClr val="A9BCAF"/>
            </a:solidFill>
            <a:prstDash val="solid"/>
          </a:ln>
        </p:spPr>
      </p:sp>
      <p:sp>
        <p:nvSpPr>
          <p:cNvPr id="17" name="Shape 15"/>
          <p:cNvSpPr/>
          <p:nvPr/>
        </p:nvSpPr>
        <p:spPr>
          <a:xfrm>
            <a:off x="1266825" y="2033588"/>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18" name="Text 16"/>
          <p:cNvSpPr/>
          <p:nvPr/>
        </p:nvSpPr>
        <p:spPr>
          <a:xfrm>
            <a:off x="1543050" y="18271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Platform gigs are no longer a flat 20% per job</a:t>
            </a:r>
            <a:endParaRPr lang="en-US" sz="1800" dirty="0">
              <a:latin typeface="Times New Roman" pitchFamily="34" charset="0"/>
              <a:ea typeface="SimSun" pitchFamily="34" charset="-122"/>
              <a:cs typeface="Times New Roman" pitchFamily="34" charset="-120"/>
            </a:endParaRPr>
          </a:p>
        </p:txBody>
      </p:sp>
      <p:sp>
        <p:nvSpPr>
          <p:cNvPr id="19" name="Text 17"/>
          <p:cNvSpPr/>
          <p:nvPr/>
        </p:nvSpPr>
        <p:spPr>
          <a:xfrm>
            <a:off x="1543050" y="22056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UI" pitchFamily="34" charset="0"/>
                <a:ea typeface="Microsoft YaHei" pitchFamily="34" charset="-122"/>
                <a:cs typeface="Microsoft YaHei UI" pitchFamily="34" charset="-120"/>
              </a:rPr>
              <a:t>From October 1, 2025, internet platforms withhold on freelance pay cumulatively, as an employer does</a:t>
            </a:r>
            <a:endParaRPr lang="en-US" sz="112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609600" y="2609850"/>
            <a:ext cx="10972800" cy="0"/>
          </a:xfrm>
          <a:prstGeom prst="line">
            <a:avLst/>
          </a:prstGeom>
          <a:noFill/>
          <a:ln w="9525">
            <a:solidFill>
              <a:srgbClr val="3B4942"/>
            </a:solidFill>
            <a:prstDash val="dash"/>
          </a:ln>
        </p:spPr>
      </p:sp>
      <p:sp>
        <p:nvSpPr>
          <p:cNvPr id="21" name="Shape 19"/>
          <p:cNvSpPr/>
          <p:nvPr/>
        </p:nvSpPr>
        <p:spPr>
          <a:xfrm>
            <a:off x="666750" y="28384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22" name="Shape 20"/>
          <p:cNvSpPr/>
          <p:nvPr/>
        </p:nvSpPr>
        <p:spPr>
          <a:xfrm>
            <a:off x="1246188" y="3003550"/>
            <a:ext cx="41275" cy="7739"/>
          </a:xfrm>
          <a:custGeom>
            <a:avLst/>
            <a:gdLst/>
            <a:ahLst/>
            <a:cxnLst/>
            <a:rect l="l" t="t" r="r" b="b"/>
            <a:pathLst>
              <a:path w="41275" h="7739">
                <a:moveTo>
                  <a:pt x="0" y="0"/>
                </a:moveTo>
                <a:cubicBezTo>
                  <a:pt x="5159" y="3096"/>
                  <a:pt x="12382" y="5159"/>
                  <a:pt x="20637" y="5159"/>
                </a:cubicBezTo>
                <a:cubicBezTo>
                  <a:pt x="28893" y="5159"/>
                  <a:pt x="36116" y="3096"/>
                  <a:pt x="41275" y="0"/>
                </a:cubicBezTo>
              </a:path>
            </a:pathLst>
          </a:custGeom>
          <a:noFill/>
          <a:ln w="16510">
            <a:solidFill>
              <a:srgbClr val="A9BCAF"/>
            </a:solidFill>
            <a:prstDash val="solid"/>
          </a:ln>
        </p:spPr>
      </p:sp>
      <p:sp>
        <p:nvSpPr>
          <p:cNvPr id="23" name="Shape 21"/>
          <p:cNvSpPr/>
          <p:nvPr/>
        </p:nvSpPr>
        <p:spPr>
          <a:xfrm>
            <a:off x="1297781" y="2962275"/>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24" name="Shape 22"/>
          <p:cNvSpPr/>
          <p:nvPr/>
        </p:nvSpPr>
        <p:spPr>
          <a:xfrm>
            <a:off x="1164378" y="2869406"/>
            <a:ext cx="204894" cy="184842"/>
          </a:xfrm>
          <a:custGeom>
            <a:avLst/>
            <a:gdLst/>
            <a:ahLst/>
            <a:cxnLst/>
            <a:rect l="l" t="t" r="r" b="b"/>
            <a:pathLst>
              <a:path w="204894" h="184842">
                <a:moveTo>
                  <a:pt x="178599" y="39345"/>
                </a:moveTo>
                <a:arcTo hR="92869" wR="92869" stAng="19528868" swAng="1412760"/>
                <a:arcTo hR="20637" wR="20637" stAng="17750516" swAng="7698968"/>
                <a:arcTo hR="92869" wR="92869" stAng="726090" swAng="9347821"/>
                <a:arcTo hR="20637" wR="20637" stAng="6950516" swAng="7698968"/>
                <a:arcTo hR="92869" wR="92869" stAng="11492210" swAng="4700850"/>
                <a:cubicBezTo>
                  <a:pt x="123084" y="0"/>
                  <a:pt x="138562" y="11351"/>
                  <a:pt x="138562" y="25797"/>
                </a:cubicBezTo>
                <a:cubicBezTo>
                  <a:pt x="138562" y="40243"/>
                  <a:pt x="129276" y="51594"/>
                  <a:pt x="117925" y="51594"/>
                </a:cubicBezTo>
                <a:cubicBezTo>
                  <a:pt x="109670" y="51594"/>
                  <a:pt x="102447" y="47466"/>
                  <a:pt x="102447" y="41275"/>
                </a:cubicBezTo>
              </a:path>
            </a:pathLst>
          </a:custGeom>
          <a:noFill/>
          <a:ln w="16510">
            <a:solidFill>
              <a:srgbClr val="A9BCAF"/>
            </a:solidFill>
            <a:prstDash val="solid"/>
          </a:ln>
        </p:spPr>
      </p:sp>
      <p:sp>
        <p:nvSpPr>
          <p:cNvPr id="25" name="Shape 23"/>
          <p:cNvSpPr/>
          <p:nvPr/>
        </p:nvSpPr>
        <p:spPr>
          <a:xfrm>
            <a:off x="1235869" y="2962275"/>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26" name="Text 24"/>
          <p:cNvSpPr/>
          <p:nvPr/>
        </p:nvSpPr>
        <p:spPr>
          <a:xfrm>
            <a:off x="1543050" y="28177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The childcare subsidy is not the infant care deduction</a:t>
            </a:r>
            <a:endParaRPr lang="en-US" sz="1800" dirty="0">
              <a:latin typeface="Times New Roman" pitchFamily="34" charset="0"/>
              <a:ea typeface="SimSun" pitchFamily="34" charset="-122"/>
              <a:cs typeface="Times New Roman" pitchFamily="34" charset="-120"/>
            </a:endParaRPr>
          </a:p>
        </p:txBody>
      </p:sp>
      <p:sp>
        <p:nvSpPr>
          <p:cNvPr id="27" name="Text 25"/>
          <p:cNvSpPr/>
          <p:nvPr/>
        </p:nvSpPr>
        <p:spPr>
          <a:xfrm>
            <a:off x="1543050" y="31962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UI" pitchFamily="34" charset="0"/>
                <a:ea typeface="Microsoft YaHei" pitchFamily="34" charset="-122"/>
                <a:cs typeface="Microsoft YaHei UI" pitchFamily="34" charset="-120"/>
              </a:rPr>
              <a:t>The subsidy is tax-free from 2025. The deduction is RMB 2,000 per child a month. You can have both</a:t>
            </a:r>
            <a:endParaRPr lang="en-US" sz="1125" dirty="0">
              <a:latin typeface="Microsoft YaHei UI" pitchFamily="34" charset="0"/>
              <a:ea typeface="Microsoft YaHei" pitchFamily="34" charset="-122"/>
              <a:cs typeface="Microsoft YaHei UI" pitchFamily="34" charset="-120"/>
            </a:endParaRPr>
          </a:p>
        </p:txBody>
      </p:sp>
      <p:sp>
        <p:nvSpPr>
          <p:cNvPr id="28" name="Shape 26"/>
          <p:cNvSpPr/>
          <p:nvPr/>
        </p:nvSpPr>
        <p:spPr>
          <a:xfrm>
            <a:off x="609600" y="3600450"/>
            <a:ext cx="10972800" cy="0"/>
          </a:xfrm>
          <a:prstGeom prst="line">
            <a:avLst/>
          </a:prstGeom>
          <a:noFill/>
          <a:ln w="9525">
            <a:solidFill>
              <a:srgbClr val="3B4942"/>
            </a:solidFill>
            <a:prstDash val="dash"/>
          </a:ln>
        </p:spPr>
      </p:sp>
      <p:sp>
        <p:nvSpPr>
          <p:cNvPr id="29" name="Shape 27"/>
          <p:cNvSpPr/>
          <p:nvPr/>
        </p:nvSpPr>
        <p:spPr>
          <a:xfrm>
            <a:off x="666750" y="38290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30" name="Shape 28"/>
          <p:cNvSpPr/>
          <p:nvPr/>
        </p:nvSpPr>
        <p:spPr>
          <a:xfrm>
            <a:off x="1163638" y="3849688"/>
            <a:ext cx="206375" cy="206375"/>
          </a:xfrm>
          <a:prstGeom prst="ellipse">
            <a:avLst/>
          </a:prstGeom>
          <a:noFill/>
          <a:ln w="16510">
            <a:solidFill>
              <a:srgbClr val="A9BCAF"/>
            </a:solidFill>
            <a:prstDash val="solid"/>
          </a:ln>
        </p:spPr>
      </p:sp>
      <p:sp>
        <p:nvSpPr>
          <p:cNvPr id="31" name="Shape 29"/>
          <p:cNvSpPr/>
          <p:nvPr/>
        </p:nvSpPr>
        <p:spPr>
          <a:xfrm>
            <a:off x="1193861" y="3879911"/>
            <a:ext cx="145917" cy="145928"/>
          </a:xfrm>
          <a:custGeom>
            <a:avLst/>
            <a:gdLst/>
            <a:ahLst/>
            <a:cxnLst/>
            <a:rect l="l" t="t" r="r" b="b"/>
            <a:pathLst>
              <a:path w="145917" h="145928">
                <a:moveTo>
                  <a:pt x="0" y="0"/>
                </a:moveTo>
                <a:lnTo>
                  <a:pt x="145917" y="145928"/>
                </a:lnTo>
              </a:path>
            </a:pathLst>
          </a:custGeom>
          <a:noFill/>
          <a:ln w="16510">
            <a:solidFill>
              <a:srgbClr val="A9BCAF"/>
            </a:solidFill>
            <a:prstDash val="solid"/>
          </a:ln>
        </p:spPr>
      </p:sp>
      <p:sp>
        <p:nvSpPr>
          <p:cNvPr id="32" name="Text 30"/>
          <p:cNvSpPr/>
          <p:nvPr/>
        </p:nvSpPr>
        <p:spPr>
          <a:xfrm>
            <a:off x="1543050" y="38083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“Under RMB 120,000, no need to file” is half true</a:t>
            </a:r>
            <a:endParaRPr lang="en-US" sz="1800" dirty="0">
              <a:latin typeface="Times New Roman" pitchFamily="34" charset="0"/>
              <a:ea typeface="SimSun" pitchFamily="34" charset="-122"/>
              <a:cs typeface="Times New Roman" pitchFamily="34" charset="-120"/>
            </a:endParaRPr>
          </a:p>
        </p:txBody>
      </p:sp>
      <p:sp>
        <p:nvSpPr>
          <p:cNvPr id="33" name="Text 31"/>
          <p:cNvSpPr/>
          <p:nvPr/>
        </p:nvSpPr>
        <p:spPr>
          <a:xfrm>
            <a:off x="1543050" y="41868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UI" pitchFamily="34" charset="0"/>
                <a:ea typeface="Microsoft YaHei" pitchFamily="34" charset="-122"/>
                <a:cs typeface="Microsoft YaHei UI" pitchFamily="34" charset="-120"/>
              </a:rPr>
              <a:t>It only waives a small top-up. To get a refund you still have to file</a:t>
            </a:r>
            <a:endParaRPr lang="en-US" sz="1125" dirty="0">
              <a:latin typeface="Microsoft YaHei UI" pitchFamily="34" charset="0"/>
              <a:ea typeface="Microsoft YaHei" pitchFamily="34" charset="-122"/>
              <a:cs typeface="Microsoft YaHei UI" pitchFamily="34" charset="-120"/>
            </a:endParaRPr>
          </a:p>
        </p:txBody>
      </p:sp>
      <p:sp>
        <p:nvSpPr>
          <p:cNvPr id="34" name="Shape 32"/>
          <p:cNvSpPr/>
          <p:nvPr/>
        </p:nvSpPr>
        <p:spPr>
          <a:xfrm>
            <a:off x="609600" y="4591050"/>
            <a:ext cx="10972800" cy="0"/>
          </a:xfrm>
          <a:prstGeom prst="line">
            <a:avLst/>
          </a:prstGeom>
          <a:noFill/>
          <a:ln w="9525">
            <a:solidFill>
              <a:srgbClr val="3B4942"/>
            </a:solidFill>
            <a:prstDash val="dash"/>
          </a:ln>
        </p:spPr>
      </p:sp>
      <p:sp>
        <p:nvSpPr>
          <p:cNvPr id="35" name="Shape 33"/>
          <p:cNvSpPr/>
          <p:nvPr/>
        </p:nvSpPr>
        <p:spPr>
          <a:xfrm>
            <a:off x="666750" y="4819650"/>
            <a:ext cx="266700" cy="266700"/>
          </a:xfrm>
          <a:custGeom>
            <a:avLst/>
            <a:gdLst/>
            <a:ahLst/>
            <a:cxnLst/>
            <a:rect l="l" t="t" r="r" b="b"/>
            <a:pathLst>
              <a:path w="266700" h="266700">
                <a:moveTo>
                  <a:pt x="0" y="0"/>
                </a:moveTo>
                <a:lnTo>
                  <a:pt x="266700" y="266700"/>
                </a:lnTo>
                <a:moveTo>
                  <a:pt x="266700" y="0"/>
                </a:moveTo>
                <a:lnTo>
                  <a:pt x="0" y="266700"/>
                </a:lnTo>
              </a:path>
            </a:pathLst>
          </a:custGeom>
          <a:noFill/>
          <a:ln w="32385">
            <a:solidFill>
              <a:srgbClr val="E9C46A"/>
            </a:solidFill>
            <a:prstDash val="solid"/>
          </a:ln>
        </p:spPr>
      </p:sp>
      <p:sp>
        <p:nvSpPr>
          <p:cNvPr id="36" name="Shape 34"/>
          <p:cNvSpPr/>
          <p:nvPr/>
        </p:nvSpPr>
        <p:spPr>
          <a:xfrm>
            <a:off x="1163452" y="4850463"/>
            <a:ext cx="206540" cy="185882"/>
          </a:xfrm>
          <a:custGeom>
            <a:avLst/>
            <a:gdLst/>
            <a:ahLst/>
            <a:cxnLst/>
            <a:rect l="l" t="t" r="r" b="b"/>
            <a:pathLst>
              <a:path w="206540" h="185882">
                <a:moveTo>
                  <a:pt x="203775" y="154925"/>
                </a:moveTo>
                <a:lnTo>
                  <a:pt x="121225" y="10462"/>
                </a:lnTo>
                <a:arcTo hR="20637" wR="20637" stAng="19827518" swAng="-7255037"/>
                <a:lnTo>
                  <a:pt x="2765" y="154925"/>
                </a:lnTo>
                <a:arcTo hR="20637" wR="20637" stAng="12600161" swAng="-7231094"/>
                <a:lnTo>
                  <a:pt x="185923" y="185881"/>
                </a:lnTo>
                <a:arcTo hR="20637" wR="20637" stAng="5396476" swAng="-7196478"/>
              </a:path>
            </a:pathLst>
          </a:custGeom>
          <a:noFill/>
          <a:ln w="16510">
            <a:solidFill>
              <a:srgbClr val="A9BCAF"/>
            </a:solidFill>
            <a:prstDash val="solid"/>
          </a:ln>
        </p:spPr>
      </p:sp>
      <p:sp>
        <p:nvSpPr>
          <p:cNvPr id="37" name="Shape 35"/>
          <p:cNvSpPr/>
          <p:nvPr/>
        </p:nvSpPr>
        <p:spPr>
          <a:xfrm>
            <a:off x="1266825" y="4912519"/>
            <a:ext cx="7739" cy="41275"/>
          </a:xfrm>
          <a:custGeom>
            <a:avLst/>
            <a:gdLst/>
            <a:ahLst/>
            <a:cxnLst/>
            <a:rect l="l" t="t" r="r" b="b"/>
            <a:pathLst>
              <a:path w="7739" h="41275">
                <a:moveTo>
                  <a:pt x="0" y="0"/>
                </a:moveTo>
                <a:lnTo>
                  <a:pt x="0" y="41275"/>
                </a:lnTo>
              </a:path>
            </a:pathLst>
          </a:custGeom>
          <a:noFill/>
          <a:ln w="16510">
            <a:solidFill>
              <a:srgbClr val="A9BCAF"/>
            </a:solidFill>
            <a:prstDash val="solid"/>
          </a:ln>
        </p:spPr>
      </p:sp>
      <p:sp>
        <p:nvSpPr>
          <p:cNvPr id="38" name="Shape 36"/>
          <p:cNvSpPr/>
          <p:nvPr/>
        </p:nvSpPr>
        <p:spPr>
          <a:xfrm>
            <a:off x="1266825" y="4995069"/>
            <a:ext cx="7739" cy="7739"/>
          </a:xfrm>
          <a:custGeom>
            <a:avLst/>
            <a:gdLst/>
            <a:ahLst/>
            <a:cxnLst/>
            <a:rect l="l" t="t" r="r" b="b"/>
            <a:pathLst>
              <a:path w="7739" h="7739">
                <a:moveTo>
                  <a:pt x="0" y="0"/>
                </a:moveTo>
                <a:lnTo>
                  <a:pt x="103" y="0"/>
                </a:lnTo>
              </a:path>
            </a:pathLst>
          </a:custGeom>
          <a:noFill/>
          <a:ln w="16510">
            <a:solidFill>
              <a:srgbClr val="A9BCAF"/>
            </a:solidFill>
            <a:prstDash val="solid"/>
          </a:ln>
        </p:spPr>
      </p:sp>
      <p:sp>
        <p:nvSpPr>
          <p:cNvPr id="39" name="Text 37"/>
          <p:cNvSpPr/>
          <p:nvPr/>
        </p:nvSpPr>
        <p:spPr>
          <a:xfrm>
            <a:off x="1543050" y="4798937"/>
            <a:ext cx="10648950" cy="274320"/>
          </a:xfrm>
          <a:prstGeom prst="rect">
            <a:avLst/>
          </a:prstGeom>
          <a:noFill/>
          <a:ln/>
        </p:spPr>
        <p:txBody>
          <a:bodyPr wrap="none" lIns="0" tIns="0" rIns="0" bIns="0" rtlCol="0" anchor="t"/>
          <a:lstStyle/>
          <a:p>
            <a:pPr algn="l" indent="0" marL="0">
              <a:buNone/>
            </a:pPr>
            <a:r>
              <a:rPr lang="en-US" sz="1800" dirty="0">
                <a:solidFill>
                  <a:srgbClr val="EFF3EC"/>
                </a:solidFill>
                <a:latin typeface="Times New Roman" pitchFamily="34" charset="0"/>
                <a:ea typeface="SimSun" pitchFamily="34" charset="-122"/>
                <a:cs typeface="Times New Roman" pitchFamily="34" charset="-120"/>
              </a:rPr>
              <a:t>Paying a top-up after June 30</a:t>
            </a:r>
            <a:endParaRPr lang="en-US" sz="1800" dirty="0">
              <a:latin typeface="Times New Roman" pitchFamily="34" charset="0"/>
              <a:ea typeface="SimSun" pitchFamily="34" charset="-122"/>
              <a:cs typeface="Times New Roman" pitchFamily="34" charset="-120"/>
            </a:endParaRPr>
          </a:p>
        </p:txBody>
      </p:sp>
      <p:sp>
        <p:nvSpPr>
          <p:cNvPr id="40" name="Text 38"/>
          <p:cNvSpPr/>
          <p:nvPr/>
        </p:nvSpPr>
        <p:spPr>
          <a:xfrm>
            <a:off x="1543050" y="5177498"/>
            <a:ext cx="1064895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UI" pitchFamily="34" charset="0"/>
                <a:ea typeface="Microsoft YaHei" pitchFamily="34" charset="-122"/>
                <a:cs typeface="Microsoft YaHei UI" pitchFamily="34" charset="-120"/>
              </a:rPr>
              <a:t>A late fee of 0.05% a day from July 1: RMB 3,600 paid 30 days late costs RMB 54 more</a:t>
            </a:r>
            <a:endParaRPr lang="en-US" sz="1125" dirty="0">
              <a:latin typeface="Microsoft YaHei UI" pitchFamily="34" charset="0"/>
              <a:ea typeface="Microsoft YaHei" pitchFamily="34" charset="-122"/>
              <a:cs typeface="Microsoft YaHei UI" pitchFamily="34" charset="-120"/>
            </a:endParaRPr>
          </a:p>
        </p:txBody>
      </p:sp>
      <p:sp>
        <p:nvSpPr>
          <p:cNvPr id="41" name="Shape 39"/>
          <p:cNvSpPr/>
          <p:nvPr/>
        </p:nvSpPr>
        <p:spPr>
          <a:xfrm>
            <a:off x="609600" y="5581650"/>
            <a:ext cx="10972800" cy="0"/>
          </a:xfrm>
          <a:prstGeom prst="line">
            <a:avLst/>
          </a:prstGeom>
          <a:noFill/>
          <a:ln w="9525">
            <a:solidFill>
              <a:srgbClr val="3B4942"/>
            </a:solidFill>
            <a:prstDash val="dash"/>
          </a:ln>
        </p:spPr>
      </p:sp>
      <p:sp>
        <p:nvSpPr>
          <p:cNvPr id="42" name="Text 40"/>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 Announcement No. 16 of 2025, MOF and STA Announcements No. 6 of 2025 and No. 32 of 2023, STA Order No. 57, Tax Collection Law, Art. 32, and its Implementing Rules, Art. 75</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5"/>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16</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3</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F</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Tax year 2025: over 100 million claimed refunds</a:t>
            </a:r>
            <a:endParaRPr lang="en-US" sz="2550" dirty="0">
              <a:latin typeface="Times New Roman" pitchFamily="34" charset="0"/>
              <a:ea typeface="SimSun" pitchFamily="34" charset="-122"/>
              <a:cs typeface="Times New Roman" pitchFamily="34" charset="-120"/>
            </a:endParaRPr>
          </a:p>
        </p:txBody>
      </p:sp>
      <p:sp>
        <p:nvSpPr>
          <p:cNvPr id="15" name="Text 13"/>
          <p:cNvSpPr/>
          <p:nvPr/>
        </p:nvSpPr>
        <p:spPr>
          <a:xfrm>
            <a:off x="609600" y="2016301"/>
            <a:ext cx="11582400" cy="560070"/>
          </a:xfrm>
          <a:prstGeom prst="rect">
            <a:avLst/>
          </a:prstGeom>
          <a:noFill/>
          <a:ln/>
        </p:spPr>
        <p:txBody>
          <a:bodyPr wrap="none" lIns="0" tIns="0" rIns="0" bIns="0" rtlCol="0" anchor="t"/>
          <a:lstStyle/>
          <a:p>
            <a:pPr algn="l" indent="0" marL="0">
              <a:buNone/>
            </a:pPr>
            <a:r>
              <a:rPr lang="en-US" sz="3675" dirty="0">
                <a:solidFill>
                  <a:srgbClr val="EFF3EC"/>
                </a:solidFill>
                <a:latin typeface="Times New Roman" pitchFamily="34" charset="0"/>
                <a:ea typeface="SimSun" pitchFamily="34" charset="-122"/>
                <a:cs typeface="Times New Roman" pitchFamily="34" charset="-120"/>
              </a:rPr>
              <a:t>Over 200</a:t>
            </a:r>
            <a:pPr algn="l" indent="0" marL="0">
              <a:buNone/>
            </a:pPr>
            <a:r>
              <a:rPr lang="en-US" sz="1500" dirty="0">
                <a:solidFill>
                  <a:srgbClr val="EFF3EC"/>
                </a:solidFill>
                <a:latin typeface="Times New Roman" pitchFamily="34" charset="0"/>
                <a:ea typeface="SimSun" pitchFamily="34" charset="-122"/>
                <a:cs typeface="Times New Roman" pitchFamily="34" charset="-120"/>
              </a:rPr>
              <a:t> million</a:t>
            </a:r>
            <a:endParaRPr lang="en-US" sz="3675" dirty="0">
              <a:latin typeface="Times New Roman" pitchFamily="34" charset="0"/>
              <a:ea typeface="SimSun" pitchFamily="34" charset="-122"/>
              <a:cs typeface="Times New Roman" pitchFamily="34" charset="-120"/>
            </a:endParaRPr>
          </a:p>
        </p:txBody>
      </p:sp>
      <p:sp>
        <p:nvSpPr>
          <p:cNvPr id="16" name="Text 14"/>
          <p:cNvSpPr/>
          <p:nvPr/>
        </p:nvSpPr>
        <p:spPr>
          <a:xfrm>
            <a:off x="609600" y="2815660"/>
            <a:ext cx="115824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people filed, up 4.38% on the year</a:t>
            </a:r>
            <a:endParaRPr lang="en-US" sz="12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4343400" y="2016301"/>
            <a:ext cx="7848600" cy="560070"/>
          </a:xfrm>
          <a:prstGeom prst="rect">
            <a:avLst/>
          </a:prstGeom>
          <a:noFill/>
          <a:ln/>
        </p:spPr>
        <p:txBody>
          <a:bodyPr wrap="none" lIns="0" tIns="0" rIns="0" bIns="0" rtlCol="0" anchor="t"/>
          <a:lstStyle/>
          <a:p>
            <a:pPr algn="l" indent="0" marL="0">
              <a:buNone/>
            </a:pPr>
            <a:r>
              <a:rPr lang="en-US" sz="3675" dirty="0">
                <a:solidFill>
                  <a:srgbClr val="E9C46A"/>
                </a:solidFill>
                <a:latin typeface="Times New Roman" pitchFamily="34" charset="0"/>
                <a:ea typeface="SimSun" pitchFamily="34" charset="-122"/>
                <a:cs typeface="Times New Roman" pitchFamily="34" charset="-120"/>
              </a:rPr>
              <a:t>Over 100</a:t>
            </a:r>
            <a:pPr algn="l" indent="0" marL="0">
              <a:buNone/>
            </a:pPr>
            <a:r>
              <a:rPr lang="en-US" sz="1500" dirty="0">
                <a:solidFill>
                  <a:srgbClr val="E9C46A"/>
                </a:solidFill>
                <a:latin typeface="Times New Roman" pitchFamily="34" charset="0"/>
                <a:ea typeface="SimSun" pitchFamily="34" charset="-122"/>
                <a:cs typeface="Times New Roman" pitchFamily="34" charset="-120"/>
              </a:rPr>
              <a:t> million</a:t>
            </a:r>
            <a:endParaRPr lang="en-US" sz="3675" dirty="0">
              <a:latin typeface="Times New Roman" pitchFamily="34" charset="0"/>
              <a:ea typeface="SimSun" pitchFamily="34" charset="-122"/>
              <a:cs typeface="Times New Roman" pitchFamily="34" charset="-120"/>
            </a:endParaRPr>
          </a:p>
        </p:txBody>
      </p:sp>
      <p:sp>
        <p:nvSpPr>
          <p:cNvPr id="18" name="Shape 16"/>
          <p:cNvSpPr/>
          <p:nvPr/>
        </p:nvSpPr>
        <p:spPr>
          <a:xfrm>
            <a:off x="4343400" y="2733675"/>
            <a:ext cx="1749845" cy="38100"/>
          </a:xfrm>
          <a:custGeom>
            <a:avLst/>
            <a:gdLst/>
            <a:ahLst/>
            <a:cxnLst/>
            <a:rect l="l" t="t" r="r" b="b"/>
            <a:pathLst>
              <a:path w="1749845" h="38100">
                <a:moveTo>
                  <a:pt x="0" y="38100"/>
                </a:moveTo>
                <a:quadBezTo>
                  <a:pt x="874923" y="0"/>
                  <a:pt x="1749845" y="28575"/>
                </a:quadBezTo>
              </a:path>
            </a:pathLst>
          </a:custGeom>
          <a:noFill/>
          <a:ln w="47625">
            <a:solidFill>
              <a:srgbClr val="E9C46A">
                <a:alpha val="95000"/>
              </a:srgbClr>
            </a:solidFill>
            <a:prstDash val="solid"/>
          </a:ln>
        </p:spPr>
      </p:sp>
      <p:sp>
        <p:nvSpPr>
          <p:cNvPr id="19" name="Shape 17"/>
          <p:cNvSpPr/>
          <p:nvPr/>
        </p:nvSpPr>
        <p:spPr>
          <a:xfrm>
            <a:off x="4400550" y="2783205"/>
            <a:ext cx="1654493" cy="17145"/>
          </a:xfrm>
          <a:custGeom>
            <a:avLst/>
            <a:gdLst/>
            <a:ahLst/>
            <a:cxnLst/>
            <a:rect l="l" t="t" r="r" b="b"/>
            <a:pathLst>
              <a:path w="1654493" h="17145">
                <a:moveTo>
                  <a:pt x="0" y="17145"/>
                </a:moveTo>
                <a:lnTo>
                  <a:pt x="68580" y="15240"/>
                </a:lnTo>
                <a:lnTo>
                  <a:pt x="133350" y="12383"/>
                </a:lnTo>
                <a:moveTo>
                  <a:pt x="190500" y="11430"/>
                </a:moveTo>
                <a:lnTo>
                  <a:pt x="204788" y="10478"/>
                </a:lnTo>
                <a:lnTo>
                  <a:pt x="273367" y="8573"/>
                </a:lnTo>
                <a:lnTo>
                  <a:pt x="341947" y="7620"/>
                </a:lnTo>
                <a:lnTo>
                  <a:pt x="410528" y="5715"/>
                </a:lnTo>
                <a:lnTo>
                  <a:pt x="476250" y="4763"/>
                </a:lnTo>
                <a:moveTo>
                  <a:pt x="523875" y="3810"/>
                </a:moveTo>
                <a:lnTo>
                  <a:pt x="547688" y="3810"/>
                </a:lnTo>
                <a:lnTo>
                  <a:pt x="616268" y="2858"/>
                </a:lnTo>
                <a:lnTo>
                  <a:pt x="657225" y="1905"/>
                </a:lnTo>
                <a:moveTo>
                  <a:pt x="714375" y="953"/>
                </a:moveTo>
                <a:lnTo>
                  <a:pt x="753428" y="953"/>
                </a:lnTo>
                <a:lnTo>
                  <a:pt x="822960" y="953"/>
                </a:lnTo>
                <a:lnTo>
                  <a:pt x="891540" y="0"/>
                </a:lnTo>
                <a:lnTo>
                  <a:pt x="960120" y="0"/>
                </a:lnTo>
                <a:lnTo>
                  <a:pt x="1000125" y="0"/>
                </a:lnTo>
                <a:moveTo>
                  <a:pt x="1047750" y="0"/>
                </a:moveTo>
                <a:lnTo>
                  <a:pt x="1099185" y="0"/>
                </a:lnTo>
                <a:lnTo>
                  <a:pt x="1167765" y="953"/>
                </a:lnTo>
                <a:lnTo>
                  <a:pt x="1181100" y="953"/>
                </a:lnTo>
                <a:moveTo>
                  <a:pt x="1238250" y="953"/>
                </a:moveTo>
                <a:lnTo>
                  <a:pt x="1306830" y="1905"/>
                </a:lnTo>
                <a:lnTo>
                  <a:pt x="1376363" y="2858"/>
                </a:lnTo>
                <a:lnTo>
                  <a:pt x="1445895" y="3810"/>
                </a:lnTo>
                <a:lnTo>
                  <a:pt x="1515428" y="4763"/>
                </a:lnTo>
                <a:lnTo>
                  <a:pt x="1524000" y="4763"/>
                </a:lnTo>
                <a:moveTo>
                  <a:pt x="1571625" y="5715"/>
                </a:moveTo>
                <a:lnTo>
                  <a:pt x="1584960" y="5715"/>
                </a:lnTo>
                <a:lnTo>
                  <a:pt x="1654493" y="7620"/>
                </a:lnTo>
              </a:path>
            </a:pathLst>
          </a:custGeom>
          <a:noFill/>
          <a:ln w="23813">
            <a:solidFill>
              <a:srgbClr val="E9C46A">
                <a:alpha val="50000"/>
              </a:srgbClr>
            </a:solidFill>
            <a:prstDash val="solid"/>
          </a:ln>
        </p:spPr>
      </p:sp>
      <p:sp>
        <p:nvSpPr>
          <p:cNvPr id="20" name="Text 18"/>
          <p:cNvSpPr/>
          <p:nvPr/>
        </p:nvSpPr>
        <p:spPr>
          <a:xfrm>
            <a:off x="4343400" y="2815660"/>
            <a:ext cx="78486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claimed a refund</a:t>
            </a:r>
            <a:endParaRPr lang="en-US" sz="12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8077200" y="2016301"/>
            <a:ext cx="4114800" cy="560070"/>
          </a:xfrm>
          <a:prstGeom prst="rect">
            <a:avLst/>
          </a:prstGeom>
          <a:noFill/>
          <a:ln/>
        </p:spPr>
        <p:txBody>
          <a:bodyPr wrap="none" lIns="0" tIns="0" rIns="0" bIns="0" rtlCol="0" anchor="t"/>
          <a:lstStyle/>
          <a:p>
            <a:pPr algn="l" indent="0" marL="0">
              <a:buNone/>
            </a:pPr>
            <a:r>
              <a:rPr lang="en-US" sz="3675" dirty="0">
                <a:solidFill>
                  <a:srgbClr val="EFF3EC"/>
                </a:solidFill>
                <a:latin typeface="Times New Roman" pitchFamily="34" charset="0"/>
                <a:ea typeface="SimSun" pitchFamily="34" charset="-122"/>
                <a:cs typeface="Times New Roman" pitchFamily="34" charset="-120"/>
              </a:rPr>
              <a:t>Over RMB 150</a:t>
            </a:r>
            <a:pPr algn="l" indent="0" marL="0">
              <a:buNone/>
            </a:pPr>
            <a:r>
              <a:rPr lang="en-US" sz="1500" dirty="0">
                <a:solidFill>
                  <a:srgbClr val="EFF3EC"/>
                </a:solidFill>
                <a:latin typeface="Times New Roman" pitchFamily="34" charset="0"/>
                <a:ea typeface="SimSun" pitchFamily="34" charset="-122"/>
                <a:cs typeface="Times New Roman" pitchFamily="34" charset="-120"/>
              </a:rPr>
              <a:t> billion</a:t>
            </a:r>
            <a:endParaRPr lang="en-US" sz="3675" dirty="0">
              <a:latin typeface="Times New Roman" pitchFamily="34" charset="0"/>
              <a:ea typeface="SimSun" pitchFamily="34" charset="-122"/>
              <a:cs typeface="Times New Roman" pitchFamily="34" charset="-120"/>
            </a:endParaRPr>
          </a:p>
        </p:txBody>
      </p:sp>
      <p:sp>
        <p:nvSpPr>
          <p:cNvPr id="22" name="Text 20"/>
          <p:cNvSpPr/>
          <p:nvPr/>
        </p:nvSpPr>
        <p:spPr>
          <a:xfrm>
            <a:off x="8077200" y="2815660"/>
            <a:ext cx="41148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refunded in total</a:t>
            </a:r>
            <a:endParaRPr lang="en-US" sz="120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609600" y="3695700"/>
            <a:ext cx="10972800" cy="914400"/>
          </a:xfrm>
          <a:prstGeom prst="rect">
            <a:avLst/>
          </a:prstGeom>
          <a:solidFill>
            <a:srgbClr val="222F2A"/>
          </a:solidFill>
          <a:ln w="14288">
            <a:solidFill>
              <a:srgbClr val="A9BCAF"/>
            </a:solidFill>
            <a:prstDash val="dash"/>
          </a:ln>
        </p:spPr>
      </p:sp>
      <p:sp>
        <p:nvSpPr>
          <p:cNvPr id="24" name="Text 22"/>
          <p:cNvSpPr/>
          <p:nvPr/>
        </p:nvSpPr>
        <p:spPr>
          <a:xfrm>
            <a:off x="838200" y="3881563"/>
            <a:ext cx="11353800" cy="502920"/>
          </a:xfrm>
          <a:prstGeom prst="rect">
            <a:avLst/>
          </a:prstGeom>
          <a:noFill/>
          <a:ln/>
        </p:spPr>
        <p:txBody>
          <a:bodyPr wrap="none" lIns="0" tIns="0" rIns="0" bIns="0" rtlCol="0" anchor="t"/>
          <a:lstStyle/>
          <a:p>
            <a:pPr algn="l" indent="0" marL="0">
              <a:buNone/>
            </a:pPr>
            <a:r>
              <a:rPr lang="en-US" sz="3300" dirty="0">
                <a:solidFill>
                  <a:srgbClr val="829388"/>
                </a:solidFill>
                <a:latin typeface="Times New Roman" pitchFamily="34" charset="0"/>
                <a:ea typeface="SimSun" pitchFamily="34" charset="-122"/>
                <a:cs typeface="Times New Roman" pitchFamily="34" charset="-120"/>
              </a:rPr>
              <a:t>126 million</a:t>
            </a:r>
            <a:endParaRPr lang="en-US" sz="3300" dirty="0">
              <a:latin typeface="Times New Roman" pitchFamily="34" charset="0"/>
              <a:ea typeface="SimSun" pitchFamily="34" charset="-122"/>
              <a:cs typeface="Times New Roman" pitchFamily="34" charset="-120"/>
            </a:endParaRPr>
          </a:p>
        </p:txBody>
      </p:sp>
      <p:sp>
        <p:nvSpPr>
          <p:cNvPr id="25" name="Shape 23"/>
          <p:cNvSpPr/>
          <p:nvPr/>
        </p:nvSpPr>
        <p:spPr>
          <a:xfrm>
            <a:off x="800100" y="4152138"/>
            <a:ext cx="2020614" cy="8382"/>
          </a:xfrm>
          <a:custGeom>
            <a:avLst/>
            <a:gdLst/>
            <a:ahLst/>
            <a:cxnLst/>
            <a:rect l="l" t="t" r="r" b="b"/>
            <a:pathLst>
              <a:path w="2020614" h="8382">
                <a:moveTo>
                  <a:pt x="0" y="8382"/>
                </a:moveTo>
                <a:lnTo>
                  <a:pt x="2020614" y="0"/>
                </a:lnTo>
              </a:path>
            </a:pathLst>
          </a:custGeom>
          <a:noFill/>
          <a:ln w="28575">
            <a:solidFill>
              <a:srgbClr val="E9C46A"/>
            </a:solidFill>
            <a:prstDash val="solid"/>
          </a:ln>
        </p:spPr>
      </p:sp>
      <p:sp>
        <p:nvSpPr>
          <p:cNvPr id="26" name="Text 24"/>
          <p:cNvSpPr/>
          <p:nvPr/>
        </p:nvSpPr>
        <p:spPr>
          <a:xfrm>
            <a:off x="4191000" y="3930085"/>
            <a:ext cx="80010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This often-quoted figure is the number of people using special additional deductions in the first</a:t>
            </a:r>
            <a:endParaRPr lang="en-US" sz="12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4191000" y="4196785"/>
            <a:ext cx="8001000" cy="182880"/>
          </a:xfrm>
          <a:prstGeom prst="rect">
            <a:avLst/>
          </a:prstGeom>
          <a:noFill/>
          <a:ln/>
        </p:spPr>
        <p:txBody>
          <a:bodyPr wrap="none" lIns="0" tIns="0" rIns="0" bIns="0" rtlCol="0" anchor="t"/>
          <a:lstStyle/>
          <a:p>
            <a:pPr algn="l" indent="0" marL="0">
              <a:buNone/>
            </a:pPr>
            <a:r>
              <a:rPr lang="en-US" sz="1200" dirty="0">
                <a:solidFill>
                  <a:srgbClr val="EFF3EC"/>
                </a:solidFill>
                <a:latin typeface="Microsoft YaHei UI" pitchFamily="34" charset="0"/>
                <a:ea typeface="Microsoft YaHei" pitchFamily="34" charset="-122"/>
                <a:cs typeface="Microsoft YaHei UI" pitchFamily="34" charset="-120"/>
              </a:rPr>
              <a:t>half of 2026, not refund claims</a:t>
            </a:r>
            <a:endParaRPr lang="en-US" sz="12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609600" y="4986998"/>
            <a:ext cx="11582400" cy="171450"/>
          </a:xfrm>
          <a:prstGeom prst="rect">
            <a:avLst/>
          </a:prstGeom>
          <a:noFill/>
          <a:ln/>
        </p:spPr>
        <p:txBody>
          <a:bodyPr wrap="none" lIns="0" tIns="0" rIns="0" bIns="0" rtlCol="0" anchor="t"/>
          <a:lstStyle/>
          <a:p>
            <a:pPr algn="l" indent="0" marL="0">
              <a:buNone/>
            </a:pPr>
            <a:r>
              <a:rPr lang="en-US" sz="1125" dirty="0">
                <a:solidFill>
                  <a:srgbClr val="A9BCAF"/>
                </a:solidFill>
                <a:latin typeface="Microsoft YaHei UI" pitchFamily="34" charset="0"/>
                <a:ea typeface="Microsoft YaHei" pitchFamily="34" charset="-122"/>
                <a:cs typeface="Microsoft YaHei UI" pitchFamily="34" charset="-120"/>
              </a:rPr>
              <a:t>Tax year 2024: over 100 million people claimed more than RMB 130 billion back, and more than 7 million declared more than RMB 48 billion owed</a:t>
            </a:r>
            <a:endParaRPr lang="en-US" sz="1125" dirty="0">
              <a:latin typeface="Microsoft YaHei UI" pitchFamily="34" charset="0"/>
              <a:ea typeface="Microsoft YaHei" pitchFamily="34" charset="-122"/>
              <a:cs typeface="Microsoft YaHei UI" pitchFamily="34" charset="-120"/>
            </a:endParaRPr>
          </a:p>
        </p:txBody>
      </p:sp>
      <p:sp>
        <p:nvSpPr>
          <p:cNvPr id="29" name="Text 27"/>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State Council Information Office press conferences (July 28, 2026 for tax year 2025, July 28, 2025 for tax year 2024). Officials gave these as lower bounds, not exact figures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sp>
        <p:nvSpPr>
          <p:cNvPr id="3" name="Shape 1"/>
          <p:cNvSpPr/>
          <p:nvPr/>
        </p:nvSpPr>
        <p:spPr>
          <a:xfrm>
            <a:off x="95250" y="95250"/>
            <a:ext cx="12001500" cy="6667500"/>
          </a:xfrm>
          <a:prstGeom prst="rect">
            <a:avLst/>
          </a:prstGeom>
          <a:noFill/>
          <a:ln w="19050">
            <a:solidFill>
              <a:srgbClr val="5A4632"/>
            </a:solidFill>
            <a:prstDash val="solid"/>
          </a:ln>
        </p:spPr>
      </p:sp>
      <p:sp>
        <p:nvSpPr>
          <p:cNvPr id="4" name="Shape 2"/>
          <p:cNvSpPr/>
          <p:nvPr/>
        </p:nvSpPr>
        <p:spPr>
          <a:xfrm>
            <a:off x="95250" y="6515100"/>
            <a:ext cx="12001500" cy="247650"/>
          </a:xfrm>
          <a:prstGeom prst="rect">
            <a:avLst/>
          </a:prstGeom>
          <a:solidFill>
            <a:srgbClr val="5A4632"/>
          </a:solidFill>
          <a:ln/>
        </p:spPr>
      </p:sp>
      <p:sp>
        <p:nvSpPr>
          <p:cNvPr id="5" name="Shape 3"/>
          <p:cNvSpPr/>
          <p:nvPr/>
        </p:nvSpPr>
        <p:spPr>
          <a:xfrm>
            <a:off x="95250" y="6515100"/>
            <a:ext cx="12001500" cy="28575"/>
          </a:xfrm>
          <a:prstGeom prst="rect">
            <a:avLst/>
          </a:prstGeom>
          <a:solidFill>
            <a:srgbClr val="6F5944"/>
          </a:solidFill>
          <a:ln/>
        </p:spPr>
      </p:sp>
      <p:sp>
        <p:nvSpPr>
          <p:cNvPr id="6" name="Shape 4"/>
          <p:cNvSpPr/>
          <p:nvPr/>
        </p:nvSpPr>
        <p:spPr>
          <a:xfrm>
            <a:off x="10668000" y="6572250"/>
            <a:ext cx="419100" cy="85725"/>
          </a:xfrm>
          <a:prstGeom prst="roundRect">
            <a:avLst>
              <a:gd name="adj" fmla="val 33333"/>
            </a:avLst>
          </a:prstGeom>
          <a:solidFill>
            <a:srgbClr val="EFF3EC">
              <a:alpha val="92000"/>
            </a:srgbClr>
          </a:solidFill>
          <a:ln/>
        </p:spPr>
      </p:sp>
      <p:sp>
        <p:nvSpPr>
          <p:cNvPr id="7" name="Shape 5"/>
          <p:cNvSpPr/>
          <p:nvPr/>
        </p:nvSpPr>
        <p:spPr>
          <a:xfrm>
            <a:off x="11201400" y="6581775"/>
            <a:ext cx="285750" cy="76200"/>
          </a:xfrm>
          <a:prstGeom prst="roundRect">
            <a:avLst>
              <a:gd name="adj" fmla="val 37500"/>
            </a:avLst>
          </a:prstGeom>
          <a:solidFill>
            <a:srgbClr val="E9C46A">
              <a:alpha val="90000"/>
            </a:srgbClr>
          </a:solidFill>
          <a:ln/>
        </p:spPr>
      </p:sp>
      <p:sp>
        <p:nvSpPr>
          <p:cNvPr id="8" name="Shape 6"/>
          <p:cNvSpPr/>
          <p:nvPr/>
        </p:nvSpPr>
        <p:spPr>
          <a:xfrm>
            <a:off x="762000" y="6591300"/>
            <a:ext cx="666750" cy="114300"/>
          </a:xfrm>
          <a:prstGeom prst="roundRect">
            <a:avLst>
              <a:gd name="adj" fmla="val 16667"/>
            </a:avLst>
          </a:prstGeom>
          <a:solidFill>
            <a:srgbClr val="3B3A36"/>
          </a:solidFill>
          <a:ln/>
        </p:spPr>
      </p:sp>
      <p:sp>
        <p:nvSpPr>
          <p:cNvPr id="9" name="Shape 7"/>
          <p:cNvSpPr/>
          <p:nvPr/>
        </p:nvSpPr>
        <p:spPr>
          <a:xfrm>
            <a:off x="762000" y="6591300"/>
            <a:ext cx="666750" cy="38100"/>
          </a:xfrm>
          <a:prstGeom prst="roundRect">
            <a:avLst>
              <a:gd name="adj" fmla="val 25000"/>
            </a:avLst>
          </a:prstGeom>
          <a:solidFill>
            <a:srgbClr val="8B795F"/>
          </a:solidFill>
          <a:ln/>
        </p:spPr>
      </p:sp>
      <p:sp>
        <p:nvSpPr>
          <p:cNvPr id="10" name="Text 8"/>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1" name="pptwise-slidenum-s0016"/>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17</a:t>
            </a:fld>
            <a:endParaRPr lang="en-US" sz="1125" dirty="0">
              <a:latin typeface="Times New Roman" pitchFamily="34" charset="0"/>
              <a:ea typeface="SimSun" pitchFamily="34" charset="-122"/>
              <a:cs typeface="Times New Roman" pitchFamily="34" charset="-120"/>
            </a:endParaRPr>
          </a:p>
        </p:txBody>
      </p:sp>
      <p:sp>
        <p:nvSpPr>
          <p:cNvPr id="12" name="Text 10"/>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3" name="Text 11"/>
          <p:cNvSpPr/>
          <p:nvPr/>
        </p:nvSpPr>
        <p:spPr>
          <a:xfrm>
            <a:off x="609600" y="337714"/>
            <a:ext cx="11582400" cy="137160"/>
          </a:xfrm>
          <a:prstGeom prst="rect">
            <a:avLst/>
          </a:prstGeom>
          <a:noFill/>
          <a:ln/>
        </p:spPr>
        <p:txBody>
          <a:bodyPr wrap="none" lIns="0" tIns="0" rIns="0" bIns="0" rtlCol="0" anchor="t"/>
          <a:lstStyle/>
          <a:p>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P</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r</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3</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F</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l</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e</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 </a:t>
            </a:r>
            <a:pPr algn="l" indent="0" marL="0">
              <a:buNone/>
            </a:pPr>
            <a:r>
              <a:rPr lang="en-US" sz="900" spc="56" kern="0" dirty="0">
                <a:solidFill>
                  <a:srgbClr val="A9BCAF"/>
                </a:solidFill>
                <a:latin typeface="Microsoft YaHei UI" pitchFamily="34" charset="0"/>
                <a:ea typeface="Microsoft YaHei" pitchFamily="34" charset="-122"/>
                <a:cs typeface="Microsoft YaHei UI" pitchFamily="34" charset="-120"/>
              </a:rPr>
              <a:t>i</a:t>
            </a:r>
            <a:pPr algn="l" indent="0" marL="0">
              <a:buNone/>
            </a:pPr>
            <a:r>
              <a:rPr lang="en-US" sz="900" dirty="0">
                <a:solidFill>
                  <a:srgbClr val="A9BCAF"/>
                </a:solidFill>
                <a:latin typeface="Microsoft YaHei UI" pitchFamily="34" charset="0"/>
                <a:ea typeface="Microsoft YaHei" pitchFamily="34" charset="-122"/>
                <a:cs typeface="Microsoft YaHei UI" pitchFamily="34" charset="-120"/>
              </a:rPr>
              <a:t>t</a:t>
            </a:r>
            <a:endParaRPr lang="en-US" sz="900" dirty="0">
              <a:latin typeface="Microsoft YaHei UI" pitchFamily="34" charset="0"/>
              <a:ea typeface="Microsoft YaHei" pitchFamily="34" charset="-122"/>
              <a:cs typeface="Microsoft YaHei UI" pitchFamily="34" charset="-120"/>
            </a:endParaRPr>
          </a:p>
        </p:txBody>
      </p:sp>
      <p:sp>
        <p:nvSpPr>
          <p:cNvPr id="14" name="Text 12"/>
          <p:cNvSpPr/>
          <p:nvPr/>
        </p:nvSpPr>
        <p:spPr>
          <a:xfrm>
            <a:off x="609600" y="935063"/>
            <a:ext cx="11582400" cy="388620"/>
          </a:xfrm>
          <a:prstGeom prst="rect">
            <a:avLst/>
          </a:prstGeom>
          <a:noFill/>
          <a:ln/>
        </p:spPr>
        <p:txBody>
          <a:bodyPr wrap="none" lIns="0" tIns="0" rIns="0" bIns="0" rtlCol="0" anchor="t"/>
          <a:lstStyle/>
          <a:p>
            <a:pPr algn="l" indent="0" marL="0">
              <a:buNone/>
            </a:pPr>
            <a:r>
              <a:rPr lang="en-US" sz="2550" dirty="0">
                <a:solidFill>
                  <a:srgbClr val="EFF3EC"/>
                </a:solidFill>
                <a:latin typeface="Times New Roman" pitchFamily="34" charset="0"/>
                <a:ea typeface="SimSun" pitchFamily="34" charset="-122"/>
                <a:cs typeface="Times New Roman" pitchFamily="34" charset="-120"/>
              </a:rPr>
              <a:t>Next reconciliation: March 1 to June 30, 2027</a:t>
            </a:r>
            <a:endParaRPr lang="en-US" sz="2550" dirty="0">
              <a:latin typeface="Times New Roman" pitchFamily="34" charset="0"/>
              <a:ea typeface="SimSun" pitchFamily="34" charset="-122"/>
              <a:cs typeface="Times New Roman" pitchFamily="34" charset="-120"/>
            </a:endParaRPr>
          </a:p>
        </p:txBody>
      </p:sp>
      <p:sp>
        <p:nvSpPr>
          <p:cNvPr id="15" name="Shape 13"/>
          <p:cNvSpPr/>
          <p:nvPr/>
        </p:nvSpPr>
        <p:spPr>
          <a:xfrm>
            <a:off x="952500" y="3238500"/>
            <a:ext cx="10287000" cy="0"/>
          </a:xfrm>
          <a:prstGeom prst="line">
            <a:avLst/>
          </a:prstGeom>
          <a:noFill/>
          <a:ln w="19050">
            <a:solidFill>
              <a:srgbClr val="A9BCAF"/>
            </a:solidFill>
            <a:prstDash val="solid"/>
          </a:ln>
        </p:spPr>
      </p:sp>
      <p:sp>
        <p:nvSpPr>
          <p:cNvPr id="16" name="Shape 14"/>
          <p:cNvSpPr/>
          <p:nvPr/>
        </p:nvSpPr>
        <p:spPr>
          <a:xfrm>
            <a:off x="1238250" y="3105150"/>
            <a:ext cx="2259382" cy="266700"/>
          </a:xfrm>
          <a:prstGeom prst="rect">
            <a:avLst/>
          </a:prstGeom>
          <a:solidFill>
            <a:srgbClr val="3B4942"/>
          </a:solidFill>
          <a:ln/>
        </p:spPr>
      </p:sp>
      <p:sp>
        <p:nvSpPr>
          <p:cNvPr id="17" name="Text 15"/>
          <p:cNvSpPr/>
          <p:nvPr/>
        </p:nvSpPr>
        <p:spPr>
          <a:xfrm>
            <a:off x="0" y="2833264"/>
            <a:ext cx="4735882"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Tax year 2025</a:t>
            </a:r>
            <a:endParaRPr lang="en-US" sz="90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8096250" y="3067050"/>
            <a:ext cx="2259330" cy="342900"/>
          </a:xfrm>
          <a:custGeom>
            <a:avLst/>
            <a:gdLst/>
            <a:ahLst/>
            <a:cxnLst/>
            <a:rect l="l" t="t" r="r" b="b"/>
            <a:pathLst>
              <a:path w="2259330" h="342900">
                <a:moveTo>
                  <a:pt x="0" y="0"/>
                </a:moveTo>
                <a:lnTo>
                  <a:pt x="381000" y="0"/>
                </a:lnTo>
                <a:moveTo>
                  <a:pt x="419100" y="0"/>
                </a:moveTo>
                <a:lnTo>
                  <a:pt x="800100" y="0"/>
                </a:lnTo>
                <a:moveTo>
                  <a:pt x="838200" y="0"/>
                </a:moveTo>
                <a:lnTo>
                  <a:pt x="1219200" y="0"/>
                </a:lnTo>
                <a:moveTo>
                  <a:pt x="1257300" y="0"/>
                </a:moveTo>
                <a:lnTo>
                  <a:pt x="1638300" y="0"/>
                </a:lnTo>
                <a:moveTo>
                  <a:pt x="1676400" y="0"/>
                </a:moveTo>
                <a:lnTo>
                  <a:pt x="2057400" y="0"/>
                </a:lnTo>
                <a:moveTo>
                  <a:pt x="2095500" y="0"/>
                </a:moveTo>
                <a:lnTo>
                  <a:pt x="2259330" y="0"/>
                </a:lnTo>
                <a:lnTo>
                  <a:pt x="2259330" y="217170"/>
                </a:lnTo>
                <a:moveTo>
                  <a:pt x="2259330" y="255270"/>
                </a:moveTo>
                <a:lnTo>
                  <a:pt x="2259330" y="342900"/>
                </a:lnTo>
                <a:lnTo>
                  <a:pt x="1965960" y="342900"/>
                </a:lnTo>
                <a:moveTo>
                  <a:pt x="1927860" y="342900"/>
                </a:moveTo>
                <a:lnTo>
                  <a:pt x="1546860" y="342900"/>
                </a:lnTo>
                <a:moveTo>
                  <a:pt x="1508760" y="342900"/>
                </a:moveTo>
                <a:lnTo>
                  <a:pt x="1127760" y="342900"/>
                </a:lnTo>
                <a:moveTo>
                  <a:pt x="1089660" y="342900"/>
                </a:moveTo>
                <a:lnTo>
                  <a:pt x="708660" y="342900"/>
                </a:lnTo>
                <a:moveTo>
                  <a:pt x="670560" y="342900"/>
                </a:moveTo>
                <a:lnTo>
                  <a:pt x="289560" y="342900"/>
                </a:lnTo>
                <a:moveTo>
                  <a:pt x="251460" y="342900"/>
                </a:moveTo>
                <a:lnTo>
                  <a:pt x="0" y="342900"/>
                </a:lnTo>
                <a:lnTo>
                  <a:pt x="0" y="213360"/>
                </a:lnTo>
                <a:moveTo>
                  <a:pt x="0" y="175260"/>
                </a:moveTo>
                <a:lnTo>
                  <a:pt x="0" y="0"/>
                </a:lnTo>
              </a:path>
            </a:pathLst>
          </a:custGeom>
          <a:noFill/>
          <a:ln w="22860">
            <a:solidFill>
              <a:srgbClr val="E9C46A"/>
            </a:solidFill>
            <a:prstDash val="solid"/>
          </a:ln>
        </p:spPr>
      </p:sp>
      <p:sp>
        <p:nvSpPr>
          <p:cNvPr id="19" name="Text 17"/>
          <p:cNvSpPr/>
          <p:nvPr/>
        </p:nvSpPr>
        <p:spPr>
          <a:xfrm>
            <a:off x="6259882" y="2833264"/>
            <a:ext cx="5932118" cy="137160"/>
          </a:xfrm>
          <a:prstGeom prst="rect">
            <a:avLst/>
          </a:prstGeom>
          <a:noFill/>
          <a:ln/>
        </p:spPr>
        <p:txBody>
          <a:bodyPr wrap="none" lIns="0" tIns="0" rIns="0" bIns="0" rtlCol="0" anchor="t"/>
          <a:lstStyle/>
          <a:p>
            <a:pPr algn="ctr" indent="0" marL="0">
              <a:buNone/>
            </a:pPr>
            <a:r>
              <a:rPr lang="en-US" sz="900" dirty="0">
                <a:solidFill>
                  <a:srgbClr val="E9C46A"/>
                </a:solidFill>
                <a:latin typeface="Microsoft YaHei UI" pitchFamily="34" charset="0"/>
                <a:ea typeface="Microsoft YaHei" pitchFamily="34" charset="-122"/>
                <a:cs typeface="Microsoft YaHei UI" pitchFamily="34" charset="-120"/>
              </a:rPr>
              <a:t>Tax year 2026</a:t>
            </a:r>
            <a:endParaRPr lang="en-US" sz="900" dirty="0">
              <a:latin typeface="Microsoft YaHei UI" pitchFamily="34" charset="0"/>
              <a:ea typeface="Microsoft YaHei" pitchFamily="34" charset="-122"/>
              <a:cs typeface="Microsoft YaHei UI" pitchFamily="34" charset="-120"/>
            </a:endParaRPr>
          </a:p>
        </p:txBody>
      </p:sp>
      <p:sp>
        <p:nvSpPr>
          <p:cNvPr id="20" name="Text 18"/>
          <p:cNvSpPr/>
          <p:nvPr/>
        </p:nvSpPr>
        <p:spPr>
          <a:xfrm>
            <a:off x="0" y="3585739"/>
            <a:ext cx="2476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2026.3</a:t>
            </a:r>
            <a:endParaRPr lang="en-US" sz="9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0" y="3585739"/>
            <a:ext cx="5905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2026.6</a:t>
            </a:r>
            <a:endParaRPr lang="en-US" sz="900" dirty="0">
              <a:latin typeface="Microsoft YaHei UI" pitchFamily="34" charset="0"/>
              <a:ea typeface="Microsoft YaHei" pitchFamily="34" charset="-122"/>
              <a:cs typeface="Microsoft YaHei UI" pitchFamily="34" charset="-120"/>
            </a:endParaRPr>
          </a:p>
        </p:txBody>
      </p:sp>
      <p:sp>
        <p:nvSpPr>
          <p:cNvPr id="22" name="Text 20"/>
          <p:cNvSpPr/>
          <p:nvPr/>
        </p:nvSpPr>
        <p:spPr>
          <a:xfrm>
            <a:off x="0" y="3585739"/>
            <a:ext cx="9334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2026.9</a:t>
            </a:r>
            <a:endParaRPr lang="en-US" sz="9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571500" y="3585739"/>
            <a:ext cx="11620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2026.12</a:t>
            </a:r>
            <a:endParaRPr lang="en-US" sz="9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4000500" y="3585739"/>
            <a:ext cx="8191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2027.3</a:t>
            </a:r>
            <a:endParaRPr lang="en-US" sz="9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7429500" y="3585739"/>
            <a:ext cx="4762500" cy="137160"/>
          </a:xfrm>
          <a:prstGeom prst="rect">
            <a:avLst/>
          </a:prstGeom>
          <a:noFill/>
          <a:ln/>
        </p:spPr>
        <p:txBody>
          <a:bodyPr wrap="none" lIns="0" tIns="0" rIns="0" bIns="0" rtlCol="0" anchor="t"/>
          <a:lstStyle/>
          <a:p>
            <a:pPr algn="ctr" indent="0" marL="0">
              <a:buNone/>
            </a:pPr>
            <a:r>
              <a:rPr lang="en-US" sz="900" dirty="0">
                <a:solidFill>
                  <a:srgbClr val="829388"/>
                </a:solidFill>
                <a:latin typeface="Microsoft YaHei UI" pitchFamily="34" charset="0"/>
                <a:ea typeface="Microsoft YaHei" pitchFamily="34" charset="-122"/>
                <a:cs typeface="Microsoft YaHei UI" pitchFamily="34" charset="-120"/>
              </a:rPr>
              <a:t>2027.6</a:t>
            </a:r>
            <a:endParaRPr lang="en-US" sz="90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1117687" y="2743200"/>
            <a:ext cx="0" cy="419100"/>
          </a:xfrm>
          <a:prstGeom prst="line">
            <a:avLst/>
          </a:prstGeom>
          <a:noFill/>
          <a:ln w="9525">
            <a:solidFill>
              <a:srgbClr val="3B4942"/>
            </a:solidFill>
            <a:prstDash val="solid"/>
          </a:ln>
        </p:spPr>
      </p:sp>
      <p:sp>
        <p:nvSpPr>
          <p:cNvPr id="27" name="Shape 25"/>
          <p:cNvSpPr/>
          <p:nvPr/>
        </p:nvSpPr>
        <p:spPr>
          <a:xfrm>
            <a:off x="1060537" y="3181350"/>
            <a:ext cx="114300" cy="114300"/>
          </a:xfrm>
          <a:prstGeom prst="ellipse">
            <a:avLst/>
          </a:prstGeom>
          <a:solidFill>
            <a:srgbClr val="A9BCAF"/>
          </a:solidFill>
          <a:ln/>
        </p:spPr>
      </p:sp>
      <p:sp>
        <p:nvSpPr>
          <p:cNvPr id="28" name="Text 26"/>
          <p:cNvSpPr/>
          <p:nvPr/>
        </p:nvSpPr>
        <p:spPr>
          <a:xfrm>
            <a:off x="0" y="2023639"/>
            <a:ext cx="2252701"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2026-02-25</a:t>
            </a:r>
            <a:endParaRPr lang="en-US" sz="9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0" y="2234746"/>
            <a:ext cx="2252701"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Booking opens</a:t>
            </a:r>
            <a:endParaRPr lang="en-US" sz="1350" dirty="0">
              <a:latin typeface="Times New Roman" pitchFamily="34" charset="0"/>
              <a:ea typeface="SimSun" pitchFamily="34" charset="-122"/>
              <a:cs typeface="Times New Roman" pitchFamily="34" charset="-120"/>
            </a:endParaRPr>
          </a:p>
        </p:txBody>
      </p:sp>
      <p:sp>
        <p:nvSpPr>
          <p:cNvPr id="30" name="Text 28"/>
          <p:cNvSpPr/>
          <p:nvPr/>
        </p:nvSpPr>
        <p:spPr>
          <a:xfrm>
            <a:off x="0" y="2509414"/>
            <a:ext cx="2252701"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For tax year 2025</a:t>
            </a:r>
            <a:endParaRPr lang="en-US" sz="900" dirty="0">
              <a:latin typeface="Microsoft YaHei UI" pitchFamily="34" charset="0"/>
              <a:ea typeface="Microsoft YaHei" pitchFamily="34" charset="-122"/>
              <a:cs typeface="Microsoft YaHei UI" pitchFamily="34" charset="-120"/>
            </a:endParaRPr>
          </a:p>
        </p:txBody>
      </p:sp>
      <p:sp>
        <p:nvSpPr>
          <p:cNvPr id="31" name="Shape 29"/>
          <p:cNvSpPr/>
          <p:nvPr/>
        </p:nvSpPr>
        <p:spPr>
          <a:xfrm>
            <a:off x="1238250" y="3314700"/>
            <a:ext cx="0" cy="571500"/>
          </a:xfrm>
          <a:prstGeom prst="line">
            <a:avLst/>
          </a:prstGeom>
          <a:noFill/>
          <a:ln w="9525">
            <a:solidFill>
              <a:srgbClr val="3B4942"/>
            </a:solidFill>
            <a:prstDash val="solid"/>
          </a:ln>
        </p:spPr>
      </p:sp>
      <p:sp>
        <p:nvSpPr>
          <p:cNvPr id="32" name="Shape 30"/>
          <p:cNvSpPr/>
          <p:nvPr/>
        </p:nvSpPr>
        <p:spPr>
          <a:xfrm>
            <a:off x="1181100" y="3181350"/>
            <a:ext cx="114300" cy="114300"/>
          </a:xfrm>
          <a:prstGeom prst="ellipse">
            <a:avLst/>
          </a:prstGeom>
          <a:solidFill>
            <a:srgbClr val="A9BCAF"/>
          </a:solidFill>
          <a:ln/>
        </p:spPr>
      </p:sp>
      <p:sp>
        <p:nvSpPr>
          <p:cNvPr id="33" name="Text 31"/>
          <p:cNvSpPr/>
          <p:nvPr/>
        </p:nvSpPr>
        <p:spPr>
          <a:xfrm>
            <a:off x="0" y="3928639"/>
            <a:ext cx="2854513"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2026-03-01</a:t>
            </a:r>
            <a:endParaRPr lang="en-US" sz="9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0" y="4139746"/>
            <a:ext cx="2854513"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Filing opens</a:t>
            </a:r>
            <a:endParaRPr lang="en-US" sz="1350" dirty="0">
              <a:latin typeface="Times New Roman" pitchFamily="34" charset="0"/>
              <a:ea typeface="SimSun" pitchFamily="34" charset="-122"/>
              <a:cs typeface="Times New Roman" pitchFamily="34" charset="-120"/>
            </a:endParaRPr>
          </a:p>
        </p:txBody>
      </p:sp>
      <p:sp>
        <p:nvSpPr>
          <p:cNvPr id="35" name="Text 33"/>
          <p:cNvSpPr/>
          <p:nvPr/>
        </p:nvSpPr>
        <p:spPr>
          <a:xfrm>
            <a:off x="0" y="4414414"/>
            <a:ext cx="2854513"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Book ahead for March 1 to 20</a:t>
            </a:r>
            <a:endParaRPr lang="en-US" sz="90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3497632" y="2743200"/>
            <a:ext cx="0" cy="419100"/>
          </a:xfrm>
          <a:prstGeom prst="line">
            <a:avLst/>
          </a:prstGeom>
          <a:noFill/>
          <a:ln w="9525">
            <a:solidFill>
              <a:srgbClr val="3B4942"/>
            </a:solidFill>
            <a:prstDash val="solid"/>
          </a:ln>
        </p:spPr>
      </p:sp>
      <p:sp>
        <p:nvSpPr>
          <p:cNvPr id="37" name="Shape 35"/>
          <p:cNvSpPr/>
          <p:nvPr/>
        </p:nvSpPr>
        <p:spPr>
          <a:xfrm>
            <a:off x="3440482" y="3181350"/>
            <a:ext cx="114300" cy="114300"/>
          </a:xfrm>
          <a:prstGeom prst="ellipse">
            <a:avLst/>
          </a:prstGeom>
          <a:solidFill>
            <a:srgbClr val="A9BCAF"/>
          </a:solidFill>
          <a:ln/>
        </p:spPr>
      </p:sp>
      <p:sp>
        <p:nvSpPr>
          <p:cNvPr id="38" name="Text 36"/>
          <p:cNvSpPr/>
          <p:nvPr/>
        </p:nvSpPr>
        <p:spPr>
          <a:xfrm>
            <a:off x="0" y="2023639"/>
            <a:ext cx="6995264"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2026-06-30</a:t>
            </a:r>
            <a:endParaRPr lang="en-US" sz="9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0" y="2234746"/>
            <a:ext cx="6995264"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Last day</a:t>
            </a:r>
            <a:endParaRPr lang="en-US" sz="1350" dirty="0">
              <a:latin typeface="Times New Roman" pitchFamily="34" charset="0"/>
              <a:ea typeface="SimSun" pitchFamily="34" charset="-122"/>
              <a:cs typeface="Times New Roman" pitchFamily="34" charset="-120"/>
            </a:endParaRPr>
          </a:p>
        </p:txBody>
      </p:sp>
      <p:sp>
        <p:nvSpPr>
          <p:cNvPr id="40" name="Text 38"/>
          <p:cNvSpPr/>
          <p:nvPr/>
        </p:nvSpPr>
        <p:spPr>
          <a:xfrm>
            <a:off x="0" y="2509414"/>
            <a:ext cx="6995264"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Top-ups paid in full</a:t>
            </a:r>
            <a:endParaRPr lang="en-US" sz="90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3524250" y="3314700"/>
            <a:ext cx="0" cy="571500"/>
          </a:xfrm>
          <a:prstGeom prst="line">
            <a:avLst/>
          </a:prstGeom>
          <a:noFill/>
          <a:ln w="9525">
            <a:solidFill>
              <a:srgbClr val="3B4942"/>
            </a:solidFill>
            <a:prstDash val="solid"/>
          </a:ln>
        </p:spPr>
      </p:sp>
      <p:sp>
        <p:nvSpPr>
          <p:cNvPr id="42" name="Shape 40"/>
          <p:cNvSpPr/>
          <p:nvPr/>
        </p:nvSpPr>
        <p:spPr>
          <a:xfrm>
            <a:off x="3467100" y="3181350"/>
            <a:ext cx="114300" cy="114300"/>
          </a:xfrm>
          <a:prstGeom prst="ellipse">
            <a:avLst/>
          </a:prstGeom>
          <a:solidFill>
            <a:srgbClr val="A9BCAF"/>
          </a:solidFill>
          <a:ln/>
        </p:spPr>
      </p:sp>
      <p:sp>
        <p:nvSpPr>
          <p:cNvPr id="43" name="Text 41"/>
          <p:cNvSpPr/>
          <p:nvPr/>
        </p:nvSpPr>
        <p:spPr>
          <a:xfrm>
            <a:off x="0" y="3928639"/>
            <a:ext cx="7048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2026-07-01</a:t>
            </a:r>
            <a:endParaRPr lang="en-US" sz="900" dirty="0">
              <a:latin typeface="Microsoft YaHei UI" pitchFamily="34" charset="0"/>
              <a:ea typeface="Microsoft YaHei" pitchFamily="34" charset="-122"/>
              <a:cs typeface="Microsoft YaHei UI" pitchFamily="34" charset="-120"/>
            </a:endParaRPr>
          </a:p>
        </p:txBody>
      </p:sp>
      <p:sp>
        <p:nvSpPr>
          <p:cNvPr id="44" name="Text 42"/>
          <p:cNvSpPr/>
          <p:nvPr/>
        </p:nvSpPr>
        <p:spPr>
          <a:xfrm>
            <a:off x="0" y="4139746"/>
            <a:ext cx="7048500" cy="205740"/>
          </a:xfrm>
          <a:prstGeom prst="rect">
            <a:avLst/>
          </a:prstGeom>
          <a:noFill/>
          <a:ln/>
        </p:spPr>
        <p:txBody>
          <a:bodyPr wrap="none" lIns="0" tIns="0" rIns="0" bIns="0" rtlCol="0" anchor="t"/>
          <a:lstStyle/>
          <a:p>
            <a:pPr algn="ctr" indent="0" marL="0">
              <a:buNone/>
            </a:pPr>
            <a:r>
              <a:rPr lang="en-US" sz="1350" dirty="0">
                <a:solidFill>
                  <a:srgbClr val="EFF3EC"/>
                </a:solidFill>
                <a:latin typeface="Times New Roman" pitchFamily="34" charset="0"/>
                <a:ea typeface="SimSun" pitchFamily="34" charset="-122"/>
                <a:cs typeface="Times New Roman" pitchFamily="34" charset="-120"/>
              </a:rPr>
              <a:t>Late fees start</a:t>
            </a:r>
            <a:endParaRPr lang="en-US" sz="1350" dirty="0">
              <a:latin typeface="Times New Roman" pitchFamily="34" charset="0"/>
              <a:ea typeface="SimSun" pitchFamily="34" charset="-122"/>
              <a:cs typeface="Times New Roman" pitchFamily="34" charset="-120"/>
            </a:endParaRPr>
          </a:p>
        </p:txBody>
      </p:sp>
      <p:sp>
        <p:nvSpPr>
          <p:cNvPr id="45" name="Text 43"/>
          <p:cNvSpPr/>
          <p:nvPr/>
        </p:nvSpPr>
        <p:spPr>
          <a:xfrm>
            <a:off x="0" y="4414414"/>
            <a:ext cx="7048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0.05% a day</a:t>
            </a:r>
            <a:endParaRPr lang="en-US" sz="900" dirty="0">
              <a:latin typeface="Microsoft YaHei UI" pitchFamily="34" charset="0"/>
              <a:ea typeface="Microsoft YaHei" pitchFamily="34" charset="-122"/>
              <a:cs typeface="Microsoft YaHei UI" pitchFamily="34" charset="-120"/>
            </a:endParaRPr>
          </a:p>
        </p:txBody>
      </p:sp>
      <p:sp>
        <p:nvSpPr>
          <p:cNvPr id="46" name="Shape 44"/>
          <p:cNvSpPr/>
          <p:nvPr/>
        </p:nvSpPr>
        <p:spPr>
          <a:xfrm>
            <a:off x="8096250" y="2743200"/>
            <a:ext cx="0" cy="419100"/>
          </a:xfrm>
          <a:prstGeom prst="line">
            <a:avLst/>
          </a:prstGeom>
          <a:noFill/>
          <a:ln w="9525">
            <a:solidFill>
              <a:srgbClr val="3B4942"/>
            </a:solidFill>
            <a:prstDash val="solid"/>
          </a:ln>
        </p:spPr>
      </p:sp>
      <p:sp>
        <p:nvSpPr>
          <p:cNvPr id="47" name="Shape 45"/>
          <p:cNvSpPr/>
          <p:nvPr/>
        </p:nvSpPr>
        <p:spPr>
          <a:xfrm>
            <a:off x="8039100" y="3181350"/>
            <a:ext cx="114300" cy="114300"/>
          </a:xfrm>
          <a:prstGeom prst="ellipse">
            <a:avLst/>
          </a:prstGeom>
          <a:solidFill>
            <a:srgbClr val="E9C46A"/>
          </a:solidFill>
          <a:ln/>
        </p:spPr>
      </p:sp>
      <p:sp>
        <p:nvSpPr>
          <p:cNvPr id="48" name="Text 46"/>
          <p:cNvSpPr/>
          <p:nvPr/>
        </p:nvSpPr>
        <p:spPr>
          <a:xfrm>
            <a:off x="4000500" y="2023639"/>
            <a:ext cx="8191500" cy="137160"/>
          </a:xfrm>
          <a:prstGeom prst="rect">
            <a:avLst/>
          </a:prstGeom>
          <a:noFill/>
          <a:ln/>
        </p:spPr>
        <p:txBody>
          <a:bodyPr wrap="none" lIns="0" tIns="0" rIns="0" bIns="0" rtlCol="0" anchor="t"/>
          <a:lstStyle/>
          <a:p>
            <a:pPr algn="ctr" indent="0" marL="0">
              <a:buNone/>
            </a:pPr>
            <a:r>
              <a:rPr lang="en-US" sz="900" dirty="0">
                <a:solidFill>
                  <a:srgbClr val="E9C46A"/>
                </a:solidFill>
                <a:latin typeface="Microsoft YaHei UI" pitchFamily="34" charset="0"/>
                <a:ea typeface="Microsoft YaHei" pitchFamily="34" charset="-122"/>
                <a:cs typeface="Microsoft YaHei UI" pitchFamily="34" charset="-120"/>
              </a:rPr>
              <a:t>2027-03-01</a:t>
            </a:r>
            <a:endParaRPr lang="en-US" sz="900" dirty="0">
              <a:latin typeface="Microsoft YaHei UI" pitchFamily="34" charset="0"/>
              <a:ea typeface="Microsoft YaHei" pitchFamily="34" charset="-122"/>
              <a:cs typeface="Microsoft YaHei UI" pitchFamily="34" charset="-120"/>
            </a:endParaRPr>
          </a:p>
        </p:txBody>
      </p:sp>
      <p:sp>
        <p:nvSpPr>
          <p:cNvPr id="49" name="Text 47"/>
          <p:cNvSpPr/>
          <p:nvPr/>
        </p:nvSpPr>
        <p:spPr>
          <a:xfrm>
            <a:off x="4000500" y="2234746"/>
            <a:ext cx="8191500" cy="205740"/>
          </a:xfrm>
          <a:prstGeom prst="rect">
            <a:avLst/>
          </a:prstGeom>
          <a:noFill/>
          <a:ln/>
        </p:spPr>
        <p:txBody>
          <a:bodyPr wrap="none" lIns="0" tIns="0" rIns="0" bIns="0" rtlCol="0" anchor="t"/>
          <a:lstStyle/>
          <a:p>
            <a:pPr algn="ctr" indent="0" marL="0">
              <a:buNone/>
            </a:pPr>
            <a:r>
              <a:rPr lang="en-US" sz="1350" dirty="0">
                <a:solidFill>
                  <a:srgbClr val="E9C46A"/>
                </a:solidFill>
                <a:latin typeface="Times New Roman" pitchFamily="34" charset="0"/>
                <a:ea typeface="SimSun" pitchFamily="34" charset="-122"/>
                <a:cs typeface="Times New Roman" pitchFamily="34" charset="-120"/>
              </a:rPr>
              <a:t>Tax year 2026 opens</a:t>
            </a:r>
            <a:endParaRPr lang="en-US" sz="1350" dirty="0">
              <a:latin typeface="Times New Roman" pitchFamily="34" charset="0"/>
              <a:ea typeface="SimSun" pitchFamily="34" charset="-122"/>
              <a:cs typeface="Times New Roman" pitchFamily="34" charset="-120"/>
            </a:endParaRPr>
          </a:p>
        </p:txBody>
      </p:sp>
      <p:sp>
        <p:nvSpPr>
          <p:cNvPr id="50" name="Text 48"/>
          <p:cNvSpPr/>
          <p:nvPr/>
        </p:nvSpPr>
        <p:spPr>
          <a:xfrm>
            <a:off x="4000500" y="2509414"/>
            <a:ext cx="8191500"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Booking date not out yet</a:t>
            </a:r>
            <a:endParaRPr lang="en-US" sz="900" dirty="0">
              <a:latin typeface="Microsoft YaHei UI" pitchFamily="34" charset="0"/>
              <a:ea typeface="Microsoft YaHei" pitchFamily="34" charset="-122"/>
              <a:cs typeface="Microsoft YaHei UI" pitchFamily="34" charset="-120"/>
            </a:endParaRPr>
          </a:p>
        </p:txBody>
      </p:sp>
      <p:sp>
        <p:nvSpPr>
          <p:cNvPr id="51" name="Shape 49"/>
          <p:cNvSpPr/>
          <p:nvPr/>
        </p:nvSpPr>
        <p:spPr>
          <a:xfrm>
            <a:off x="10355632" y="3314700"/>
            <a:ext cx="0" cy="571500"/>
          </a:xfrm>
          <a:prstGeom prst="line">
            <a:avLst/>
          </a:prstGeom>
          <a:noFill/>
          <a:ln w="9525">
            <a:solidFill>
              <a:srgbClr val="3B4942"/>
            </a:solidFill>
            <a:prstDash val="solid"/>
          </a:ln>
        </p:spPr>
      </p:sp>
      <p:sp>
        <p:nvSpPr>
          <p:cNvPr id="52" name="Shape 50"/>
          <p:cNvSpPr/>
          <p:nvPr/>
        </p:nvSpPr>
        <p:spPr>
          <a:xfrm>
            <a:off x="10298482" y="3181350"/>
            <a:ext cx="114300" cy="114300"/>
          </a:xfrm>
          <a:prstGeom prst="ellipse">
            <a:avLst/>
          </a:prstGeom>
          <a:solidFill>
            <a:srgbClr val="E9C46A"/>
          </a:solidFill>
          <a:ln/>
        </p:spPr>
      </p:sp>
      <p:sp>
        <p:nvSpPr>
          <p:cNvPr id="53" name="Text 51"/>
          <p:cNvSpPr/>
          <p:nvPr/>
        </p:nvSpPr>
        <p:spPr>
          <a:xfrm>
            <a:off x="8519264" y="3928639"/>
            <a:ext cx="3672736" cy="137160"/>
          </a:xfrm>
          <a:prstGeom prst="rect">
            <a:avLst/>
          </a:prstGeom>
          <a:noFill/>
          <a:ln/>
        </p:spPr>
        <p:txBody>
          <a:bodyPr wrap="none" lIns="0" tIns="0" rIns="0" bIns="0" rtlCol="0" anchor="t"/>
          <a:lstStyle/>
          <a:p>
            <a:pPr algn="ctr" indent="0" marL="0">
              <a:buNone/>
            </a:pPr>
            <a:r>
              <a:rPr lang="en-US" sz="900" dirty="0">
                <a:solidFill>
                  <a:srgbClr val="E9C46A"/>
                </a:solidFill>
                <a:latin typeface="Microsoft YaHei UI" pitchFamily="34" charset="0"/>
                <a:ea typeface="Microsoft YaHei" pitchFamily="34" charset="-122"/>
                <a:cs typeface="Microsoft YaHei UI" pitchFamily="34" charset="-120"/>
              </a:rPr>
              <a:t>2027-06-30</a:t>
            </a:r>
            <a:endParaRPr lang="en-US" sz="9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8519264" y="4139746"/>
            <a:ext cx="3672736" cy="205740"/>
          </a:xfrm>
          <a:prstGeom prst="rect">
            <a:avLst/>
          </a:prstGeom>
          <a:noFill/>
          <a:ln/>
        </p:spPr>
        <p:txBody>
          <a:bodyPr wrap="none" lIns="0" tIns="0" rIns="0" bIns="0" rtlCol="0" anchor="t"/>
          <a:lstStyle/>
          <a:p>
            <a:pPr algn="ctr" indent="0" marL="0">
              <a:buNone/>
            </a:pPr>
            <a:r>
              <a:rPr lang="en-US" sz="1350" dirty="0">
                <a:solidFill>
                  <a:srgbClr val="E9C46A"/>
                </a:solidFill>
                <a:latin typeface="Times New Roman" pitchFamily="34" charset="0"/>
                <a:ea typeface="SimSun" pitchFamily="34" charset="-122"/>
                <a:cs typeface="Times New Roman" pitchFamily="34" charset="-120"/>
              </a:rPr>
              <a:t>Tax year 2026 closes</a:t>
            </a:r>
            <a:endParaRPr lang="en-US" sz="1350" dirty="0">
              <a:latin typeface="Times New Roman" pitchFamily="34" charset="0"/>
              <a:ea typeface="SimSun" pitchFamily="34" charset="-122"/>
              <a:cs typeface="Times New Roman" pitchFamily="34" charset="-120"/>
            </a:endParaRPr>
          </a:p>
        </p:txBody>
      </p:sp>
      <p:sp>
        <p:nvSpPr>
          <p:cNvPr id="55" name="Text 53"/>
          <p:cNvSpPr/>
          <p:nvPr/>
        </p:nvSpPr>
        <p:spPr>
          <a:xfrm>
            <a:off x="8519264" y="4414414"/>
            <a:ext cx="3672736" cy="137160"/>
          </a:xfrm>
          <a:prstGeom prst="rect">
            <a:avLst/>
          </a:prstGeom>
          <a:noFill/>
          <a:ln/>
        </p:spPr>
        <p:txBody>
          <a:bodyPr wrap="none" lIns="0" tIns="0" rIns="0" bIns="0" rtlCol="0" anchor="t"/>
          <a:lstStyle/>
          <a:p>
            <a:pPr algn="ctr" indent="0" marL="0">
              <a:buNone/>
            </a:pPr>
            <a:r>
              <a:rPr lang="en-US" sz="900" dirty="0">
                <a:solidFill>
                  <a:srgbClr val="A9BCAF"/>
                </a:solidFill>
                <a:latin typeface="Microsoft YaHei UI" pitchFamily="34" charset="0"/>
                <a:ea typeface="Microsoft YaHei" pitchFamily="34" charset="-122"/>
                <a:cs typeface="Microsoft YaHei UI" pitchFamily="34" charset="-120"/>
              </a:rPr>
              <a:t>Top-ups paid in full</a:t>
            </a:r>
            <a:endParaRPr lang="en-US" sz="900" dirty="0">
              <a:latin typeface="Microsoft YaHei UI" pitchFamily="34" charset="0"/>
              <a:ea typeface="Microsoft YaHei" pitchFamily="34" charset="-122"/>
              <a:cs typeface="Microsoft YaHei UI" pitchFamily="34" charset="-120"/>
            </a:endParaRPr>
          </a:p>
        </p:txBody>
      </p:sp>
      <p:sp>
        <p:nvSpPr>
          <p:cNvPr id="56" name="Text 54"/>
          <p:cNvSpPr/>
          <p:nvPr/>
        </p:nvSpPr>
        <p:spPr>
          <a:xfrm>
            <a:off x="609600" y="5367998"/>
            <a:ext cx="11582400" cy="171450"/>
          </a:xfrm>
          <a:prstGeom prst="rect">
            <a:avLst/>
          </a:prstGeom>
          <a:noFill/>
          <a:ln/>
        </p:spPr>
        <p:txBody>
          <a:bodyPr wrap="none" lIns="0" tIns="0" rIns="0" bIns="0" rtlCol="0" anchor="t"/>
          <a:lstStyle/>
          <a:p>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Where: yourself in the IIT app or on the tax bureau</a:t>
            </a:r>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a:t>
            </a:r>
            <a:pPr algn="l" indent="0" marL="0">
              <a:buNone/>
            </a:pPr>
            <a:r>
              <a:rPr lang="en-US" sz="1125" dirty="0">
                <a:solidFill>
                  <a:srgbClr val="EFF3EC"/>
                </a:solidFill>
                <a:latin typeface="Microsoft YaHei UI" pitchFamily="34" charset="0"/>
                <a:ea typeface="Microsoft YaHei" pitchFamily="34" charset="-122"/>
                <a:cs typeface="Microsoft YaHei UI" pitchFamily="34" charset="-120"/>
              </a:rPr>
              <a:t>s website for individuals, through your employer once you confirm, or through someone you authorize</a:t>
            </a:r>
            <a:endParaRPr lang="en-US" sz="1125" dirty="0">
              <a:latin typeface="Microsoft YaHei UI" pitchFamily="34" charset="0"/>
              <a:ea typeface="Microsoft YaHei" pitchFamily="34" charset="-122"/>
              <a:cs typeface="Microsoft YaHei UI" pitchFamily="34" charset="-120"/>
            </a:endParaRPr>
          </a:p>
        </p:txBody>
      </p:sp>
      <p:sp>
        <p:nvSpPr>
          <p:cNvPr id="57" name="Text 55"/>
          <p:cNvSpPr/>
          <p:nvPr/>
        </p:nvSpPr>
        <p:spPr>
          <a:xfrm>
            <a:off x="609600" y="6157127"/>
            <a:ext cx="11582400" cy="125730"/>
          </a:xfrm>
          <a:prstGeom prst="rect">
            <a:avLst/>
          </a:prstGeom>
          <a:noFill/>
          <a:ln/>
        </p:spPr>
        <p:txBody>
          <a:bodyPr wrap="none" lIns="0" tIns="0" rIns="0" bIns="0" rtlCol="0" anchor="t"/>
          <a:lstStyle/>
          <a:p>
            <a:pPr algn="l" indent="0" marL="0">
              <a:buNone/>
            </a:pPr>
            <a:r>
              <a:rPr lang="en-US" sz="825" dirty="0">
                <a:solidFill>
                  <a:srgbClr val="829388"/>
                </a:solidFill>
                <a:latin typeface="Microsoft YaHei UI" pitchFamily="34" charset="0"/>
                <a:ea typeface="Microsoft YaHei" pitchFamily="34" charset="-122"/>
                <a:cs typeface="Microsoft YaHei UI" pitchFamily="34" charset="-120"/>
              </a:rPr>
              <a:t>Source: STA Notice No. 1 of 2026, Individual Income Tax Law, Art. 11, STA Order No. 57, Arts. 5, 14 and 15, Tax Collection Law Implementing Rules, Art. 75</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C2823"/>
          </a:solidFill>
          <a:ln/>
        </p:spPr>
      </p:sp>
      <p:pic>
        <p:nvPicPr>
          <p:cNvPr id="3"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4" name="svg2pptx-gradient-s0017-0000"/>
          <p:cNvSpPr/>
          <p:nvPr/>
        </p:nvSpPr>
        <p:spPr>
          <a:xfrm>
            <a:off x="0" y="0"/>
            <a:ext cx="12192000" cy="6858000"/>
          </a:xfrm>
          <a:prstGeom prst="rect">
            <a:avLst/>
          </a:prstGeom>
          <a:gradFill rotWithShape="1">
            <a:gsLst>
              <a:gs pos="0">
                <a:srgbClr val="1C2823">
                  <a:alpha val="97000"/>
                </a:srgbClr>
              </a:gs>
              <a:gs pos="50000">
                <a:srgbClr val="1C2823">
                  <a:alpha val="85000"/>
                </a:srgbClr>
              </a:gs>
              <a:gs pos="100000">
                <a:srgbClr val="1C2823">
                  <a:alpha val="30000"/>
                </a:srgbClr>
              </a:gs>
            </a:gsLst>
            <a:lin ang="0" scaled="1"/>
          </a:gradFill>
          <a:ln/>
        </p:spPr>
      </p:sp>
      <p:sp>
        <p:nvSpPr>
          <p:cNvPr id="5" name="Shape 2"/>
          <p:cNvSpPr/>
          <p:nvPr/>
        </p:nvSpPr>
        <p:spPr>
          <a:xfrm>
            <a:off x="95250" y="95250"/>
            <a:ext cx="12001500" cy="6667500"/>
          </a:xfrm>
          <a:prstGeom prst="rect">
            <a:avLst/>
          </a:prstGeom>
          <a:noFill/>
          <a:ln w="19050">
            <a:solidFill>
              <a:srgbClr val="5A4632"/>
            </a:solidFill>
            <a:prstDash val="solid"/>
          </a:ln>
        </p:spPr>
      </p:sp>
      <p:sp>
        <p:nvSpPr>
          <p:cNvPr id="6" name="Shape 3"/>
          <p:cNvSpPr/>
          <p:nvPr/>
        </p:nvSpPr>
        <p:spPr>
          <a:xfrm>
            <a:off x="95250" y="6515100"/>
            <a:ext cx="12001500" cy="247650"/>
          </a:xfrm>
          <a:prstGeom prst="rect">
            <a:avLst/>
          </a:prstGeom>
          <a:solidFill>
            <a:srgbClr val="5A4632"/>
          </a:solidFill>
          <a:ln/>
        </p:spPr>
      </p:sp>
      <p:sp>
        <p:nvSpPr>
          <p:cNvPr id="7" name="Shape 4"/>
          <p:cNvSpPr/>
          <p:nvPr/>
        </p:nvSpPr>
        <p:spPr>
          <a:xfrm>
            <a:off x="95250" y="6515100"/>
            <a:ext cx="12001500" cy="28575"/>
          </a:xfrm>
          <a:prstGeom prst="rect">
            <a:avLst/>
          </a:prstGeom>
          <a:solidFill>
            <a:srgbClr val="6F5944"/>
          </a:solidFill>
          <a:ln/>
        </p:spPr>
      </p:sp>
      <p:sp>
        <p:nvSpPr>
          <p:cNvPr id="8" name="Shape 5"/>
          <p:cNvSpPr/>
          <p:nvPr/>
        </p:nvSpPr>
        <p:spPr>
          <a:xfrm>
            <a:off x="10668000" y="6572250"/>
            <a:ext cx="419100" cy="85725"/>
          </a:xfrm>
          <a:prstGeom prst="roundRect">
            <a:avLst>
              <a:gd name="adj" fmla="val 33333"/>
            </a:avLst>
          </a:prstGeom>
          <a:solidFill>
            <a:srgbClr val="EFF3EC">
              <a:alpha val="92000"/>
            </a:srgbClr>
          </a:solidFill>
          <a:ln/>
        </p:spPr>
      </p:sp>
      <p:sp>
        <p:nvSpPr>
          <p:cNvPr id="9" name="Shape 6"/>
          <p:cNvSpPr/>
          <p:nvPr/>
        </p:nvSpPr>
        <p:spPr>
          <a:xfrm>
            <a:off x="11201400" y="6581775"/>
            <a:ext cx="285750" cy="76200"/>
          </a:xfrm>
          <a:prstGeom prst="roundRect">
            <a:avLst>
              <a:gd name="adj" fmla="val 37500"/>
            </a:avLst>
          </a:prstGeom>
          <a:solidFill>
            <a:srgbClr val="E9C46A">
              <a:alpha val="90000"/>
            </a:srgbClr>
          </a:solidFill>
          <a:ln/>
        </p:spPr>
      </p:sp>
      <p:sp>
        <p:nvSpPr>
          <p:cNvPr id="10" name="Shape 7"/>
          <p:cNvSpPr/>
          <p:nvPr/>
        </p:nvSpPr>
        <p:spPr>
          <a:xfrm>
            <a:off x="762000" y="6591300"/>
            <a:ext cx="666750" cy="114300"/>
          </a:xfrm>
          <a:prstGeom prst="roundRect">
            <a:avLst>
              <a:gd name="adj" fmla="val 16667"/>
            </a:avLst>
          </a:prstGeom>
          <a:solidFill>
            <a:srgbClr val="3B3A36"/>
          </a:solidFill>
          <a:ln/>
        </p:spPr>
      </p:sp>
      <p:sp>
        <p:nvSpPr>
          <p:cNvPr id="11" name="Shape 8"/>
          <p:cNvSpPr/>
          <p:nvPr/>
        </p:nvSpPr>
        <p:spPr>
          <a:xfrm>
            <a:off x="762000" y="6591300"/>
            <a:ext cx="666750" cy="38100"/>
          </a:xfrm>
          <a:prstGeom prst="roundRect">
            <a:avLst>
              <a:gd name="adj" fmla="val 25000"/>
            </a:avLst>
          </a:prstGeom>
          <a:solidFill>
            <a:srgbClr val="8B795F"/>
          </a:solidFill>
          <a:ln/>
        </p:spPr>
      </p:sp>
      <p:sp>
        <p:nvSpPr>
          <p:cNvPr id="12" name="Text 9"/>
          <p:cNvSpPr/>
          <p:nvPr/>
        </p:nvSpPr>
        <p:spPr>
          <a:xfrm>
            <a:off x="1619250" y="6594915"/>
            <a:ext cx="10572750" cy="114300"/>
          </a:xfrm>
          <a:prstGeom prst="rect">
            <a:avLst/>
          </a:prstGeom>
          <a:noFill/>
          <a:ln/>
        </p:spPr>
        <p:txBody>
          <a:bodyPr wrap="none" lIns="0" tIns="0" rIns="0" bIns="0" rtlCol="0" anchor="t"/>
          <a:lstStyle/>
          <a:p>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Y</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v</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g</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h</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u</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x</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r</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t</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i</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o</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n</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e</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 </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c</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l</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a</a:t>
            </a:r>
            <a:pPr algn="l" indent="0" marL="0">
              <a:buNone/>
            </a:pPr>
            <a:r>
              <a:rPr lang="en-US" sz="750" spc="38" kern="0" dirty="0">
                <a:solidFill>
                  <a:srgbClr val="C8B89D"/>
                </a:solidFill>
                <a:latin typeface="Microsoft YaHei UI" pitchFamily="34" charset="0"/>
                <a:ea typeface="Microsoft YaHei" pitchFamily="34" charset="-122"/>
                <a:cs typeface="Microsoft YaHei UI" pitchFamily="34" charset="-120"/>
              </a:rPr>
              <a:t>s</a:t>
            </a:r>
            <a:pPr algn="l" indent="0" marL="0">
              <a:buNone/>
            </a:pPr>
            <a:r>
              <a:rPr lang="en-US" sz="750" dirty="0">
                <a:solidFill>
                  <a:srgbClr val="C8B89D"/>
                </a:solidFill>
                <a:latin typeface="Microsoft YaHei UI" pitchFamily="34" charset="0"/>
                <a:ea typeface="Microsoft YaHei" pitchFamily="34" charset="-122"/>
                <a:cs typeface="Microsoft YaHei UI" pitchFamily="34" charset="-120"/>
              </a:rPr>
              <a:t>s</a:t>
            </a:r>
            <a:endParaRPr lang="en-US" sz="750" dirty="0">
              <a:latin typeface="Microsoft YaHei UI" pitchFamily="34" charset="0"/>
              <a:ea typeface="Microsoft YaHei" pitchFamily="34" charset="-122"/>
              <a:cs typeface="Microsoft YaHei UI" pitchFamily="34" charset="-120"/>
            </a:endParaRPr>
          </a:p>
        </p:txBody>
      </p:sp>
      <p:sp>
        <p:nvSpPr>
          <p:cNvPr id="13" name="pptwise-slidenum-s0017"/>
          <p:cNvSpPr/>
          <p:nvPr/>
        </p:nvSpPr>
        <p:spPr>
          <a:xfrm>
            <a:off x="0" y="309714"/>
            <a:ext cx="11328383" cy="171450"/>
          </a:xfrm>
          <a:prstGeom prst="rect">
            <a:avLst/>
          </a:prstGeom>
          <a:noFill/>
          <a:ln/>
        </p:spPr>
        <p:txBody>
          <a:bodyPr wrap="none" lIns="0" tIns="0" rIns="0" bIns="0" rtlCol="0" anchor="t"/>
          <a:lstStyle/>
          <a:p>
            <a:pPr algn="r" indent="0" marL="0">
              <a:buNone/>
            </a:pPr>
            <a:fld id="{B6F15528-21DE-4FAA-801E-634DDDAF4B2B}" type="slidenum">
              <a:rPr lang="en-US" sz="1125" dirty="0">
                <a:solidFill>
                  <a:srgbClr val="A9BCAF"/>
                </a:solidFill>
                <a:latin typeface="Times New Roman" pitchFamily="34" charset="0"/>
                <a:ea typeface="SimSun" pitchFamily="34" charset="-122"/>
                <a:cs typeface="Times New Roman" pitchFamily="34" charset="-120"/>
              </a:rPr>
              <a:t>18</a:t>
            </a:fld>
            <a:endParaRPr lang="en-US" sz="1125" dirty="0">
              <a:latin typeface="Times New Roman" pitchFamily="34" charset="0"/>
              <a:ea typeface="SimSun" pitchFamily="34" charset="-122"/>
              <a:cs typeface="Times New Roman" pitchFamily="34" charset="-120"/>
            </a:endParaRPr>
          </a:p>
        </p:txBody>
      </p:sp>
      <p:sp>
        <p:nvSpPr>
          <p:cNvPr id="14" name="Text 11"/>
          <p:cNvSpPr/>
          <p:nvPr/>
        </p:nvSpPr>
        <p:spPr>
          <a:xfrm>
            <a:off x="11328383" y="309714"/>
            <a:ext cx="863617" cy="171450"/>
          </a:xfrm>
          <a:prstGeom prst="rect">
            <a:avLst/>
          </a:prstGeom>
          <a:noFill/>
          <a:ln/>
        </p:spPr>
        <p:txBody>
          <a:bodyPr wrap="none" lIns="0" tIns="0" rIns="0" bIns="0" rtlCol="0" anchor="t"/>
          <a:lstStyle/>
          <a:p>
            <a:pPr algn="l" indent="0" marL="0">
              <a:buNone/>
            </a:pPr>
            <a:r>
              <a:rPr lang="en-US" sz="1125" dirty="0">
                <a:solidFill>
                  <a:srgbClr val="A9BCAF"/>
                </a:solidFill>
                <a:latin typeface="Times New Roman" pitchFamily="34" charset="0"/>
                <a:ea typeface="SimSun" pitchFamily="34" charset="-122"/>
                <a:cs typeface="Times New Roman" pitchFamily="34" charset="-120"/>
              </a:rPr>
              <a:t> / 18</a:t>
            </a:r>
            <a:endParaRPr lang="en-US" sz="1125" dirty="0">
              <a:latin typeface="Times New Roman" pitchFamily="34" charset="0"/>
              <a:ea typeface="SimSun" pitchFamily="34" charset="-122"/>
              <a:cs typeface="Times New Roman" pitchFamily="34" charset="-120"/>
            </a:endParaRPr>
          </a:p>
        </p:txBody>
      </p:sp>
      <p:sp>
        <p:nvSpPr>
          <p:cNvPr id="15" name="Text 12"/>
          <p:cNvSpPr/>
          <p:nvPr/>
        </p:nvSpPr>
        <p:spPr>
          <a:xfrm>
            <a:off x="609600" y="739210"/>
            <a:ext cx="11582400" cy="182880"/>
          </a:xfrm>
          <a:prstGeom prst="rect">
            <a:avLst/>
          </a:prstGeom>
          <a:noFill/>
          <a:ln/>
        </p:spPr>
        <p:txBody>
          <a:bodyPr wrap="none" lIns="0" tIns="0" rIns="0" bIns="0" rtlCol="0" anchor="t"/>
          <a:lstStyle/>
          <a:p>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H</a:t>
            </a:r>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o</a:t>
            </a:r>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m</a:t>
            </a:r>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e</a:t>
            </a:r>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w</a:t>
            </a:r>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o</a:t>
            </a:r>
            <a:pPr algn="l" indent="0" marL="0">
              <a:buNone/>
            </a:pPr>
            <a:r>
              <a:rPr lang="en-US" sz="1200" spc="150" kern="0" dirty="0">
                <a:solidFill>
                  <a:srgbClr val="E9C46A"/>
                </a:solidFill>
                <a:latin typeface="Microsoft YaHei UI" pitchFamily="34" charset="0"/>
                <a:ea typeface="Microsoft YaHei" pitchFamily="34" charset="-122"/>
                <a:cs typeface="Microsoft YaHei UI" pitchFamily="34" charset="-120"/>
              </a:rPr>
              <a:t>r</a:t>
            </a:r>
            <a:pPr algn="l" indent="0" marL="0">
              <a:buNone/>
            </a:pPr>
            <a:r>
              <a:rPr lang="en-US" sz="1200" dirty="0">
                <a:solidFill>
                  <a:srgbClr val="E9C46A"/>
                </a:solidFill>
                <a:latin typeface="Microsoft YaHei UI" pitchFamily="34" charset="0"/>
                <a:ea typeface="Microsoft YaHei" pitchFamily="34" charset="-122"/>
                <a:cs typeface="Microsoft YaHei UI" pitchFamily="34" charset="-120"/>
              </a:rPr>
              <a:t>k</a:t>
            </a:r>
            <a:endParaRPr lang="en-US" sz="1200" dirty="0">
              <a:latin typeface="Microsoft YaHei UI" pitchFamily="34" charset="0"/>
              <a:ea typeface="Microsoft YaHei" pitchFamily="34" charset="-122"/>
              <a:cs typeface="Microsoft YaHei UI" pitchFamily="34" charset="-120"/>
            </a:endParaRPr>
          </a:p>
        </p:txBody>
      </p:sp>
      <p:sp>
        <p:nvSpPr>
          <p:cNvPr id="16" name="Shape 13"/>
          <p:cNvSpPr/>
          <p:nvPr/>
        </p:nvSpPr>
        <p:spPr>
          <a:xfrm>
            <a:off x="609600" y="1000125"/>
            <a:ext cx="1488186" cy="38100"/>
          </a:xfrm>
          <a:custGeom>
            <a:avLst/>
            <a:gdLst/>
            <a:ahLst/>
            <a:cxnLst/>
            <a:rect l="l" t="t" r="r" b="b"/>
            <a:pathLst>
              <a:path w="1488186" h="38100">
                <a:moveTo>
                  <a:pt x="0" y="38100"/>
                </a:moveTo>
                <a:quadBezTo>
                  <a:pt x="744093" y="0"/>
                  <a:pt x="1488186" y="28575"/>
                </a:quadBezTo>
              </a:path>
            </a:pathLst>
          </a:custGeom>
          <a:noFill/>
          <a:ln w="38100">
            <a:solidFill>
              <a:srgbClr val="E9C46A">
                <a:alpha val="95000"/>
              </a:srgbClr>
            </a:solidFill>
            <a:prstDash val="solid"/>
          </a:ln>
        </p:spPr>
      </p:sp>
      <p:sp>
        <p:nvSpPr>
          <p:cNvPr id="17" name="Shape 14"/>
          <p:cNvSpPr/>
          <p:nvPr/>
        </p:nvSpPr>
        <p:spPr>
          <a:xfrm>
            <a:off x="666750" y="1049655"/>
            <a:ext cx="1392555" cy="17145"/>
          </a:xfrm>
          <a:custGeom>
            <a:avLst/>
            <a:gdLst/>
            <a:ahLst/>
            <a:cxnLst/>
            <a:rect l="l" t="t" r="r" b="b"/>
            <a:pathLst>
              <a:path w="1392555" h="17145">
                <a:moveTo>
                  <a:pt x="0" y="17145"/>
                </a:moveTo>
                <a:lnTo>
                  <a:pt x="57150" y="15240"/>
                </a:lnTo>
                <a:lnTo>
                  <a:pt x="114300" y="12382"/>
                </a:lnTo>
                <a:lnTo>
                  <a:pt x="133350" y="12382"/>
                </a:lnTo>
                <a:moveTo>
                  <a:pt x="190500" y="10477"/>
                </a:moveTo>
                <a:lnTo>
                  <a:pt x="229552" y="8572"/>
                </a:lnTo>
                <a:lnTo>
                  <a:pt x="286702" y="7620"/>
                </a:lnTo>
                <a:lnTo>
                  <a:pt x="344805" y="5715"/>
                </a:lnTo>
                <a:lnTo>
                  <a:pt x="401955" y="4763"/>
                </a:lnTo>
                <a:lnTo>
                  <a:pt x="460057" y="3810"/>
                </a:lnTo>
                <a:lnTo>
                  <a:pt x="476250" y="2857"/>
                </a:lnTo>
                <a:moveTo>
                  <a:pt x="523875" y="1905"/>
                </a:moveTo>
                <a:lnTo>
                  <a:pt x="575310" y="1905"/>
                </a:lnTo>
                <a:lnTo>
                  <a:pt x="633413" y="952"/>
                </a:lnTo>
                <a:lnTo>
                  <a:pt x="657225" y="952"/>
                </a:lnTo>
                <a:moveTo>
                  <a:pt x="714375" y="0"/>
                </a:moveTo>
                <a:lnTo>
                  <a:pt x="749617" y="0"/>
                </a:lnTo>
                <a:lnTo>
                  <a:pt x="807720" y="0"/>
                </a:lnTo>
                <a:lnTo>
                  <a:pt x="865823" y="0"/>
                </a:lnTo>
                <a:lnTo>
                  <a:pt x="923925" y="0"/>
                </a:lnTo>
                <a:lnTo>
                  <a:pt x="982980" y="952"/>
                </a:lnTo>
                <a:lnTo>
                  <a:pt x="1000125" y="952"/>
                </a:lnTo>
                <a:moveTo>
                  <a:pt x="1047750" y="952"/>
                </a:moveTo>
                <a:lnTo>
                  <a:pt x="1099185" y="1905"/>
                </a:lnTo>
                <a:lnTo>
                  <a:pt x="1158240" y="2857"/>
                </a:lnTo>
                <a:lnTo>
                  <a:pt x="1181100" y="2857"/>
                </a:lnTo>
                <a:moveTo>
                  <a:pt x="1238250" y="3810"/>
                </a:moveTo>
                <a:lnTo>
                  <a:pt x="1275398" y="4763"/>
                </a:lnTo>
                <a:lnTo>
                  <a:pt x="1334452" y="5715"/>
                </a:lnTo>
                <a:lnTo>
                  <a:pt x="1392555" y="7620"/>
                </a:lnTo>
              </a:path>
            </a:pathLst>
          </a:custGeom>
          <a:noFill/>
          <a:ln w="19050">
            <a:solidFill>
              <a:srgbClr val="E9C46A">
                <a:alpha val="50000"/>
              </a:srgbClr>
            </a:solidFill>
            <a:prstDash val="solid"/>
          </a:ln>
        </p:spPr>
      </p:sp>
      <p:sp>
        <p:nvSpPr>
          <p:cNvPr id="18" name="Shape 15"/>
          <p:cNvSpPr/>
          <p:nvPr/>
        </p:nvSpPr>
        <p:spPr>
          <a:xfrm>
            <a:off x="609600" y="1581150"/>
            <a:ext cx="323850" cy="323850"/>
          </a:xfrm>
          <a:prstGeom prst="rect">
            <a:avLst/>
          </a:prstGeom>
          <a:noFill/>
          <a:ln w="22860">
            <a:solidFill>
              <a:srgbClr val="EFF3EC"/>
            </a:solidFill>
            <a:prstDash val="solid"/>
          </a:ln>
        </p:spPr>
      </p:sp>
      <p:sp>
        <p:nvSpPr>
          <p:cNvPr id="19" name="Text 16"/>
          <p:cNvSpPr/>
          <p:nvPr/>
        </p:nvSpPr>
        <p:spPr>
          <a:xfrm>
            <a:off x="1143000" y="1553533"/>
            <a:ext cx="11049000" cy="365760"/>
          </a:xfrm>
          <a:prstGeom prst="rect">
            <a:avLst/>
          </a:prstGeom>
          <a:noFill/>
          <a:ln/>
        </p:spPr>
        <p:txBody>
          <a:bodyPr wrap="none" lIns="0" tIns="0" rIns="0" bIns="0" rtlCol="0" anchor="t"/>
          <a:lstStyle/>
          <a:p>
            <a:pPr algn="l" indent="0" marL="0">
              <a:buNone/>
            </a:pPr>
            <a:r>
              <a:rPr lang="en-US" sz="2400" dirty="0">
                <a:solidFill>
                  <a:srgbClr val="EFF3EC"/>
                </a:solidFill>
                <a:latin typeface="Times New Roman" pitchFamily="34" charset="0"/>
                <a:ea typeface="SimSun" pitchFamily="34" charset="-122"/>
                <a:cs typeface="Times New Roman" pitchFamily="34" charset="-120"/>
              </a:rPr>
              <a:t>Check the deductions you filed in the app</a:t>
            </a:r>
            <a:endParaRPr lang="en-US" sz="2400" dirty="0">
              <a:latin typeface="Times New Roman" pitchFamily="34" charset="0"/>
              <a:ea typeface="SimSun" pitchFamily="34" charset="-122"/>
              <a:cs typeface="Times New Roman" pitchFamily="34" charset="-120"/>
            </a:endParaRPr>
          </a:p>
        </p:txBody>
      </p:sp>
      <p:sp>
        <p:nvSpPr>
          <p:cNvPr id="20" name="Text 17"/>
          <p:cNvSpPr/>
          <p:nvPr/>
        </p:nvSpPr>
        <p:spPr>
          <a:xfrm>
            <a:off x="1143000" y="2053660"/>
            <a:ext cx="110490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Rent, parents, children: is anything missing or wrong?</a:t>
            </a:r>
            <a:endParaRPr lang="en-US" sz="1200" dirty="0">
              <a:latin typeface="Microsoft YaHei UI" pitchFamily="34" charset="0"/>
              <a:ea typeface="Microsoft YaHei" pitchFamily="34" charset="-122"/>
              <a:cs typeface="Microsoft YaHei UI" pitchFamily="34" charset="-120"/>
            </a:endParaRPr>
          </a:p>
        </p:txBody>
      </p:sp>
      <p:sp>
        <p:nvSpPr>
          <p:cNvPr id="21" name="Shape 18"/>
          <p:cNvSpPr/>
          <p:nvPr/>
        </p:nvSpPr>
        <p:spPr>
          <a:xfrm>
            <a:off x="609600" y="2819400"/>
            <a:ext cx="323850" cy="323850"/>
          </a:xfrm>
          <a:prstGeom prst="rect">
            <a:avLst/>
          </a:prstGeom>
          <a:noFill/>
          <a:ln w="22860">
            <a:solidFill>
              <a:srgbClr val="EFF3EC"/>
            </a:solidFill>
            <a:prstDash val="solid"/>
          </a:ln>
        </p:spPr>
      </p:sp>
      <p:sp>
        <p:nvSpPr>
          <p:cNvPr id="22" name="Text 19"/>
          <p:cNvSpPr/>
          <p:nvPr/>
        </p:nvSpPr>
        <p:spPr>
          <a:xfrm>
            <a:off x="1143000" y="2791783"/>
            <a:ext cx="11049000" cy="365760"/>
          </a:xfrm>
          <a:prstGeom prst="rect">
            <a:avLst/>
          </a:prstGeom>
          <a:noFill/>
          <a:ln/>
        </p:spPr>
        <p:txBody>
          <a:bodyPr wrap="none" lIns="0" tIns="0" rIns="0" bIns="0" rtlCol="0" anchor="t"/>
          <a:lstStyle/>
          <a:p>
            <a:pPr algn="l" indent="0" marL="0">
              <a:buNone/>
            </a:pPr>
            <a:r>
              <a:rPr lang="en-US" sz="2400" dirty="0">
                <a:solidFill>
                  <a:srgbClr val="EFF3EC"/>
                </a:solidFill>
                <a:latin typeface="Times New Roman" pitchFamily="34" charset="0"/>
                <a:ea typeface="SimSun" pitchFamily="34" charset="-122"/>
                <a:cs typeface="Times New Roman" pitchFamily="34" charset="-120"/>
              </a:rPr>
              <a:t>Use tonight</a:t>
            </a:r>
            <a:pPr algn="l" indent="0" marL="0">
              <a:buNone/>
            </a:pPr>
            <a:r>
              <a:rPr lang="en-US" sz="2400" dirty="0">
                <a:solidFill>
                  <a:srgbClr val="EFF3EC"/>
                </a:solidFill>
                <a:latin typeface="Times New Roman" pitchFamily="34" charset="0"/>
                <a:ea typeface="SimSun" pitchFamily="34" charset="-122"/>
                <a:cs typeface="Times New Roman" pitchFamily="34" charset="-120"/>
              </a:rPr>
              <a:t>'</a:t>
            </a:r>
            <a:pPr algn="l" indent="0" marL="0">
              <a:buNone/>
            </a:pPr>
            <a:r>
              <a:rPr lang="en-US" sz="2400" dirty="0">
                <a:solidFill>
                  <a:srgbClr val="EFF3EC"/>
                </a:solidFill>
                <a:latin typeface="Times New Roman" pitchFamily="34" charset="0"/>
                <a:ea typeface="SimSun" pitchFamily="34" charset="-122"/>
                <a:cs typeface="Times New Roman" pitchFamily="34" charset="-120"/>
              </a:rPr>
              <a:t>s formula on your own payslip</a:t>
            </a:r>
            <a:endParaRPr lang="en-US" sz="2400" dirty="0">
              <a:latin typeface="Times New Roman" pitchFamily="34" charset="0"/>
              <a:ea typeface="SimSun" pitchFamily="34" charset="-122"/>
              <a:cs typeface="Times New Roman" pitchFamily="34" charset="-120"/>
            </a:endParaRPr>
          </a:p>
        </p:txBody>
      </p:sp>
      <p:sp>
        <p:nvSpPr>
          <p:cNvPr id="23" name="Text 20"/>
          <p:cNvSpPr/>
          <p:nvPr/>
        </p:nvSpPr>
        <p:spPr>
          <a:xfrm>
            <a:off x="1143000" y="3291910"/>
            <a:ext cx="11049000" cy="182880"/>
          </a:xfrm>
          <a:prstGeom prst="rect">
            <a:avLst/>
          </a:prstGeom>
          <a:noFill/>
          <a:ln/>
        </p:spPr>
        <p:txBody>
          <a:bodyPr wrap="none" lIns="0" tIns="0" rIns="0" bIns="0" rtlCol="0" anchor="t"/>
          <a:lstStyle/>
          <a:p>
            <a:pPr algn="l" indent="0" marL="0">
              <a:buNone/>
            </a:pPr>
            <a:r>
              <a:rPr lang="en-US" sz="1200" dirty="0">
                <a:solidFill>
                  <a:srgbClr val="A9BCAF"/>
                </a:solidFill>
                <a:latin typeface="Microsoft YaHei UI" pitchFamily="34" charset="0"/>
                <a:ea typeface="Microsoft YaHei" pitchFamily="34" charset="-122"/>
                <a:cs typeface="Microsoft YaHei UI" pitchFamily="34" charset="-120"/>
              </a:rPr>
              <a:t>Tax due = taxable income × rate − quick deduction</a:t>
            </a:r>
            <a:endParaRPr lang="en-US" sz="1200" dirty="0">
              <a:latin typeface="Microsoft YaHei UI" pitchFamily="34" charset="0"/>
              <a:ea typeface="Microsoft YaHei" pitchFamily="34" charset="-122"/>
              <a:cs typeface="Microsoft YaHei UI" pitchFamily="34" charset="-120"/>
            </a:endParaRPr>
          </a:p>
        </p:txBody>
      </p:sp>
      <p:sp>
        <p:nvSpPr>
          <p:cNvPr id="24" name="Text 21"/>
          <p:cNvSpPr/>
          <p:nvPr/>
        </p:nvSpPr>
        <p:spPr>
          <a:xfrm>
            <a:off x="609600" y="4132842"/>
            <a:ext cx="11582400" cy="297180"/>
          </a:xfrm>
          <a:prstGeom prst="rect">
            <a:avLst/>
          </a:prstGeom>
          <a:noFill/>
          <a:ln/>
        </p:spPr>
        <p:txBody>
          <a:bodyPr wrap="none" lIns="0" tIns="0" rIns="0" bIns="0" rtlCol="0" anchor="t"/>
          <a:lstStyle/>
          <a:p>
            <a:pPr algn="l" indent="0" marL="0">
              <a:buNone/>
            </a:pPr>
            <a:r>
              <a:rPr lang="en-US" sz="1950" dirty="0">
                <a:solidFill>
                  <a:srgbClr val="EFF3EC"/>
                </a:solidFill>
                <a:latin typeface="Times New Roman" pitchFamily="34" charset="0"/>
                <a:ea typeface="SimSun" pitchFamily="34" charset="-122"/>
                <a:cs typeface="Times New Roman" pitchFamily="34" charset="-120"/>
              </a:rPr>
              <a:t>Next window: </a:t>
            </a:r>
            <a:pPr algn="l" indent="0" marL="0">
              <a:buNone/>
            </a:pPr>
            <a:r>
              <a:rPr lang="en-US" sz="1950" dirty="0">
                <a:solidFill>
                  <a:srgbClr val="E9C46A"/>
                </a:solidFill>
                <a:latin typeface="Times New Roman" pitchFamily="34" charset="0"/>
                <a:ea typeface="SimSun" pitchFamily="34" charset="-122"/>
                <a:cs typeface="Times New Roman" pitchFamily="34" charset="-120"/>
              </a:rPr>
              <a:t>March 1 to June 30, 2027</a:t>
            </a:r>
            <a:endParaRPr lang="en-US" sz="1950" dirty="0">
              <a:latin typeface="Times New Roman" pitchFamily="34" charset="0"/>
              <a:ea typeface="SimSun" pitchFamily="34" charset="-122"/>
              <a:cs typeface="Times New Roman" pitchFamily="34" charset="-120"/>
            </a:endParaRPr>
          </a:p>
        </p:txBody>
      </p:sp>
      <p:sp>
        <p:nvSpPr>
          <p:cNvPr id="25" name="Text 22"/>
          <p:cNvSpPr/>
          <p:nvPr/>
        </p:nvSpPr>
        <p:spPr>
          <a:xfrm>
            <a:off x="609600" y="4989084"/>
            <a:ext cx="11582400" cy="594360"/>
          </a:xfrm>
          <a:prstGeom prst="rect">
            <a:avLst/>
          </a:prstGeom>
          <a:noFill/>
          <a:ln/>
        </p:spPr>
        <p:txBody>
          <a:bodyPr wrap="none" lIns="0" tIns="0" rIns="0" bIns="0" rtlCol="0" anchor="t"/>
          <a:lstStyle/>
          <a:p>
            <a:pPr algn="l" indent="0" marL="0">
              <a:buNone/>
            </a:pPr>
            <a:r>
              <a:rPr lang="en-US" sz="3900" dirty="0">
                <a:solidFill>
                  <a:srgbClr val="EFF3EC"/>
                </a:solidFill>
                <a:latin typeface="Times New Roman" pitchFamily="34" charset="0"/>
                <a:ea typeface="SimSun" pitchFamily="34" charset="-122"/>
                <a:cs typeface="Times New Roman" pitchFamily="34" charset="-120"/>
              </a:rPr>
              <a:t>Class dismissed.</a:t>
            </a:r>
            <a:endParaRPr lang="en-US" sz="3900" dirty="0">
              <a:latin typeface="Times New Roman" pitchFamily="34" charset="0"/>
              <a:ea typeface="SimSun" pitchFamily="34" charset="-122"/>
              <a:cs typeface="Times New Roman" pitchFamily="34" charset="-120"/>
            </a:endParaRPr>
          </a:p>
        </p:txBody>
      </p:sp>
      <p:sp>
        <p:nvSpPr>
          <p:cNvPr id="26" name="Text 23"/>
          <p:cNvSpPr/>
          <p:nvPr/>
        </p:nvSpPr>
        <p:spPr>
          <a:xfrm>
            <a:off x="609600" y="5834000"/>
            <a:ext cx="115824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General teaching, not personal tax advice. The IIT app and your tax office have the final word. The photograph is an</a:t>
            </a:r>
            <a:endParaRPr lang="en-US" sz="975" dirty="0">
              <a:latin typeface="Microsoft YaHei UI" pitchFamily="34" charset="0"/>
              <a:ea typeface="Microsoft YaHei" pitchFamily="34" charset="-122"/>
              <a:cs typeface="Microsoft YaHei UI" pitchFamily="34" charset="-120"/>
            </a:endParaRPr>
          </a:p>
        </p:txBody>
      </p:sp>
      <p:sp>
        <p:nvSpPr>
          <p:cNvPr id="27" name="Text 24"/>
          <p:cNvSpPr/>
          <p:nvPr/>
        </p:nvSpPr>
        <p:spPr>
          <a:xfrm>
            <a:off x="609600" y="6024500"/>
            <a:ext cx="11582400" cy="148590"/>
          </a:xfrm>
          <a:prstGeom prst="rect">
            <a:avLst/>
          </a:prstGeom>
          <a:noFill/>
          <a:ln/>
        </p:spPr>
        <p:txBody>
          <a:bodyPr wrap="none" lIns="0" tIns="0" rIns="0" bIns="0" rtlCol="0" anchor="t"/>
          <a:lstStyle/>
          <a:p>
            <a:pPr algn="l" indent="0" marL="0">
              <a:buNone/>
            </a:pPr>
            <a:r>
              <a:rPr lang="en-US" sz="975" dirty="0">
                <a:solidFill>
                  <a:srgbClr val="A9BCAF"/>
                </a:solidFill>
                <a:latin typeface="Microsoft YaHei UI" pitchFamily="34" charset="0"/>
                <a:ea typeface="Microsoft YaHei" pitchFamily="34" charset="-122"/>
                <a:cs typeface="Microsoft YaHei UI" pitchFamily="34" charset="-120"/>
              </a:rPr>
              <a:t>AI-generated illustration</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