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封面图：斯卡蒙《北美西北海岸的海洋哺乳动物》（1874）图版 VIII，座头鲸拍尾、跃身与拍鳍。公有领域。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鲸和海豚同属鲸目，是哺乳动物：用肺呼吸，胎生哺乳。尾鳍水平，靠上下摆动推进，鱼的尾鳍竖直，左右摆动。座头鲸妊娠约 11 个月，幼崽出生时 13 到 16 英尺（约 4 到 4.9 米），约 1 年后断奶。来源：NOAA Fisheries, Humpback Whale (fisheries.noaa.gov/species/humpback-whale)；Whale and Dolphin Conservation, Why do whale and dolphin tails go up and down (whales.org)。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数字均为 NOAA Fisheries 物种页 Quick Facts 给出的最大体长，英尺换算成米并保留一位小数：蓝鲸 up to 110 ft（33.5 m），长须鲸 75 to 85 ft（取 85 ft，25.9 m），座头鲸 up to about 60 ft（18.3 m），抹香鲸雄性 52 ft（15.8 m），虎鲸 up to 32 ft（9.8 m）。蓝鲸体重：in the Antarctic, they can reach up to about 110 feet and weigh more than 330,000 pounds（约 150 吨）。NOAA 原文：The blue whale is the largest animal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 Fisheries, Bowhead Whale：17- to 19-inch thick blubber layer, thicker than that of any other whale（43 到 48 厘米）；break through 8-inch-thick sea ice（约 20 厘米）；bow-shaped skull can be over 16.5 feet long, about a third of a bowhead's body length（约 5 米）；evidence suggests they can live over 200 years。另：George 等 1999 年《加拿大动物学杂志》用眼球晶状体氨基酸外消旋法估算，最老个体约 211 岁，方法误差约 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Schorr, Falcone, Moretti, Andrews 2014, First Long-Term Behavioral Records from Cuvier's Beaked Whales Reveal Record-Breaking Dives, PLOS ONE 9(3): e92633：group mean deep dive 1401 m and 67.4 min; dives to 2992 m depth and lasting 137.5 min, both new mammalian dive records。NOAA Fisheries, Sperm Whale：deep dives that routinely reach depths of 2,000 feet（约 610 米）and can last for 45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 Fisheries, Blue Whale：Some of the biggest individuals may eat up to 6 tons of krill a day（6 美吨约 5.4 公吨）。Humpback Whale：filter-feed on small crustaceans (mostly krill) and small fish。Sperm Whale：diet consists of species such as squid, sharks, skates, and fish。磷虾为小型甲壳动物，体长以厘米计。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Payne &amp; McVay 1971, Songs of Humpback Whales, Science 173(3997):585-597 摘要：produce a series of beautiful and varied sounds for a period of 7 to 30 minutes and then repeat the same series with considerable precision；Songs are repeated without any obvious pause between them; thus song sessions may continue for several hours。NOAA Sanctuaries：It's believed that song is produced only by male humpback whales（sanctuaries.noaa.gov/news/jul21/humpbacks-olympic-coast.html）；Humpback males all sing the same current rendition of a song while in a particular breeding area（sanctuaries.noaa.gov/news/sep22/mysteries-of-humpback-whale-song.html）。 NOAA Olympic Coast：Adult male humpbacks will sing in sessions ranging from five minutes to over 24 hours（sanctuaries.noaa.gov/news/jul21/humpbacks-olympic-coast.html）。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 Fisheries, Gray Whale：traveling about 10,000 miles round-trip and in some cases upwards of 14,000 miles（约 1.6 万公里，2.25 万公里）。Humpback Whale：the roughly 3,000-mile trip（Alaska to Hawaii）can take as few as 28 days；some animals migrating 5,000 miles between high-latitude summer feeding grounds and winter breeding areas in tropical waters。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Rocha, Clapham &amp; Ivashchenko 2014, Emptying the Oceans: A Summary of Industrial Whaling Catches in the 20th Century, Marine Fisheries Review 76(4)：North Atlantic 276,442，North Pacific 563,696，Southern Hemisphere 2,053,956，合计约 290 万。国际捕鲸委员会 1982 年通过暂停商业捕鲸，1986 年沿岸季和 1985/86 远洋季起捕获限额为零。 种群回升：NOAA Fisheries 座头鲸物种页，2016 年把 14 个种群中的 9 个移出濒危物种名录，因已恢复。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鲸喷出的水柱是它呼出的暖湿空气遇冷凝结而成。背景：17 世纪荷兰冰岛、扬马延岛与斯匹次卑尔根海图，荷兰国立博物馆藏，CC0。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14871" b="14871"/>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EFEBE1"/>
          </a:solidFill>
          <a:ln/>
        </p:spPr>
      </p:sp>
      <p:pic>
        <p:nvPicPr>
          <p:cNvPr id="4" name="Image 1" descr="preencoded.png">    </p:cNvPr>
          <p:cNvPicPr>
            <a:picLocks noChangeAspect="1"/>
          </p:cNvPicPr>
          <p:nvPr/>
        </p:nvPicPr>
        <p:blipFill>
          <a:blip r:embed="rId2"/>
          <a:srcRect l="13305" r="13305" t="0" b="0"/>
          <a:stretch/>
        </p:blipFill>
        <p:spPr>
          <a:xfrm>
            <a:off x="5905500" y="0"/>
            <a:ext cx="6286500" cy="6858000"/>
          </a:xfrm>
          <a:prstGeom prst="rect">
            <a:avLst/>
          </a:prstGeom>
        </p:spPr>
      </p:pic>
      <p:sp>
        <p:nvSpPr>
          <p:cNvPr id="5" name="Shape 1"/>
          <p:cNvSpPr/>
          <p:nvPr/>
        </p:nvSpPr>
        <p:spPr>
          <a:xfrm>
            <a:off x="609600" y="598170"/>
            <a:ext cx="4876800" cy="22860"/>
          </a:xfrm>
          <a:prstGeom prst="rect">
            <a:avLst/>
          </a:prstGeom>
          <a:solidFill>
            <a:srgbClr val="2C2C2A"/>
          </a:solidFill>
          <a:ln/>
        </p:spPr>
      </p:sp>
      <p:sp>
        <p:nvSpPr>
          <p:cNvPr id="6" name="Shape 2"/>
          <p:cNvSpPr/>
          <p:nvPr/>
        </p:nvSpPr>
        <p:spPr>
          <a:xfrm>
            <a:off x="609600" y="663893"/>
            <a:ext cx="4876800" cy="7144"/>
          </a:xfrm>
          <a:prstGeom prst="rect">
            <a:avLst/>
          </a:prstGeom>
          <a:solidFill>
            <a:srgbClr val="2C2C2A"/>
          </a:solidFill>
          <a:ln/>
        </p:spPr>
      </p:sp>
      <p:sp>
        <p:nvSpPr>
          <p:cNvPr id="7" name="Shape 3"/>
          <p:cNvSpPr/>
          <p:nvPr/>
        </p:nvSpPr>
        <p:spPr>
          <a:xfrm>
            <a:off x="609600" y="2245043"/>
            <a:ext cx="4876800" cy="7144"/>
          </a:xfrm>
          <a:prstGeom prst="rect">
            <a:avLst/>
          </a:prstGeom>
          <a:solidFill>
            <a:srgbClr val="2C2C2A"/>
          </a:solidFill>
          <a:ln/>
        </p:spPr>
      </p:sp>
      <p:sp>
        <p:nvSpPr>
          <p:cNvPr id="8" name="Text 4"/>
          <p:cNvSpPr/>
          <p:nvPr/>
        </p:nvSpPr>
        <p:spPr>
          <a:xfrm>
            <a:off x="609600" y="26039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鲸：回到海里的哺乳动物</a:t>
            </a:r>
            <a:endParaRPr lang="en-US" sz="300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鲸长得像鱼，却是哺乳动物</a:t>
            </a:r>
            <a:endParaRPr lang="en-US" sz="2400" dirty="0">
              <a:latin typeface="Times New Roman" pitchFamily="34" charset="0"/>
              <a:ea typeface="SimSun" pitchFamily="34" charset="-122"/>
              <a:cs typeface="Times New Roman" pitchFamily="34" charset="-120"/>
            </a:endParaRPr>
          </a:p>
        </p:txBody>
      </p:sp>
      <p:sp>
        <p:nvSpPr>
          <p:cNvPr id="6" name="Text 4"/>
          <p:cNvSpPr/>
          <p:nvPr/>
        </p:nvSpPr>
        <p:spPr>
          <a:xfrm>
            <a:off x="723900" y="2044858"/>
            <a:ext cx="11468100"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pitchFamily="34" charset="0"/>
                <a:ea typeface="Microsoft YaHei" pitchFamily="34" charset="-122"/>
                <a:cs typeface="Microsoft YaHei" pitchFamily="34" charset="-120"/>
              </a:rPr>
              <a:t>看哪里</a:t>
            </a:r>
            <a:endParaRPr lang="en-US" sz="1350" dirty="0">
              <a:latin typeface="Microsoft YaHei" pitchFamily="34" charset="0"/>
              <a:ea typeface="Microsoft YaHei" pitchFamily="34" charset="-122"/>
              <a:cs typeface="Microsoft YaHei" pitchFamily="34" charset="-120"/>
            </a:endParaRPr>
          </a:p>
        </p:txBody>
      </p:sp>
      <p:sp>
        <p:nvSpPr>
          <p:cNvPr id="7" name="Text 5"/>
          <p:cNvSpPr/>
          <p:nvPr/>
        </p:nvSpPr>
        <p:spPr>
          <a:xfrm>
            <a:off x="2683329" y="2044858"/>
            <a:ext cx="9508671"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pitchFamily="34" charset="0"/>
                <a:ea typeface="Microsoft YaHei" pitchFamily="34" charset="-122"/>
                <a:cs typeface="Microsoft YaHei" pitchFamily="34" charset="-120"/>
              </a:rPr>
              <a:t>鲸</a:t>
            </a:r>
            <a:endParaRPr lang="en-US" sz="1350" dirty="0">
              <a:latin typeface="Microsoft YaHei" pitchFamily="34" charset="0"/>
              <a:ea typeface="Microsoft YaHei" pitchFamily="34" charset="-122"/>
              <a:cs typeface="Microsoft YaHei" pitchFamily="34" charset="-120"/>
            </a:endParaRPr>
          </a:p>
        </p:txBody>
      </p:sp>
      <p:sp>
        <p:nvSpPr>
          <p:cNvPr id="8" name="Text 6"/>
          <p:cNvSpPr/>
          <p:nvPr/>
        </p:nvSpPr>
        <p:spPr>
          <a:xfrm>
            <a:off x="7777843" y="2044858"/>
            <a:ext cx="4414157"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pitchFamily="34" charset="0"/>
                <a:ea typeface="Microsoft YaHei" pitchFamily="34" charset="-122"/>
                <a:cs typeface="Microsoft YaHei" pitchFamily="34" charset="-120"/>
              </a:rPr>
              <a:t>鱼</a:t>
            </a:r>
            <a:endParaRPr lang="en-US" sz="1350" dirty="0">
              <a:latin typeface="Microsoft YaHei" pitchFamily="34" charset="0"/>
              <a:ea typeface="Microsoft YaHei" pitchFamily="34" charset="-122"/>
              <a:cs typeface="Microsoft YaHei" pitchFamily="34" charset="-120"/>
            </a:endParaRPr>
          </a:p>
        </p:txBody>
      </p:sp>
      <p:sp>
        <p:nvSpPr>
          <p:cNvPr id="9" name="Shape 7"/>
          <p:cNvSpPr/>
          <p:nvPr/>
        </p:nvSpPr>
        <p:spPr>
          <a:xfrm>
            <a:off x="609600" y="2362200"/>
            <a:ext cx="10972800" cy="0"/>
          </a:xfrm>
          <a:prstGeom prst="line">
            <a:avLst/>
          </a:prstGeom>
          <a:noFill/>
          <a:ln w="19050">
            <a:solidFill>
              <a:srgbClr val="26261F"/>
            </a:solidFill>
            <a:prstDash val="solid"/>
          </a:ln>
        </p:spPr>
      </p:sp>
      <p:sp>
        <p:nvSpPr>
          <p:cNvPr id="10" name="Shape 8"/>
          <p:cNvSpPr/>
          <p:nvPr/>
        </p:nvSpPr>
        <p:spPr>
          <a:xfrm>
            <a:off x="609600" y="2781300"/>
            <a:ext cx="10972800" cy="0"/>
          </a:xfrm>
          <a:prstGeom prst="line">
            <a:avLst/>
          </a:prstGeom>
          <a:noFill/>
          <a:ln w="9525">
            <a:solidFill>
              <a:srgbClr val="D9D3C2"/>
            </a:solidFill>
            <a:prstDash val="solid"/>
          </a:ln>
        </p:spPr>
      </p:sp>
      <p:sp>
        <p:nvSpPr>
          <p:cNvPr id="11" name="Shape 9"/>
          <p:cNvSpPr/>
          <p:nvPr/>
        </p:nvSpPr>
        <p:spPr>
          <a:xfrm>
            <a:off x="609600" y="3200400"/>
            <a:ext cx="10972800" cy="0"/>
          </a:xfrm>
          <a:prstGeom prst="line">
            <a:avLst/>
          </a:prstGeom>
          <a:noFill/>
          <a:ln w="9525">
            <a:solidFill>
              <a:srgbClr val="D9D3C2"/>
            </a:solidFill>
            <a:prstDash val="solid"/>
          </a:ln>
        </p:spPr>
      </p:sp>
      <p:sp>
        <p:nvSpPr>
          <p:cNvPr id="12" name="Shape 10"/>
          <p:cNvSpPr/>
          <p:nvPr/>
        </p:nvSpPr>
        <p:spPr>
          <a:xfrm>
            <a:off x="609600" y="3619500"/>
            <a:ext cx="10972800" cy="0"/>
          </a:xfrm>
          <a:prstGeom prst="line">
            <a:avLst/>
          </a:prstGeom>
          <a:noFill/>
          <a:ln w="9525">
            <a:solidFill>
              <a:srgbClr val="D9D3C2"/>
            </a:solidFill>
            <a:prstDash val="solid"/>
          </a:ln>
        </p:spPr>
      </p:sp>
      <p:sp>
        <p:nvSpPr>
          <p:cNvPr id="13" name="Shape 11"/>
          <p:cNvSpPr/>
          <p:nvPr/>
        </p:nvSpPr>
        <p:spPr>
          <a:xfrm>
            <a:off x="609600" y="2371725"/>
            <a:ext cx="10972800" cy="409575"/>
          </a:xfrm>
          <a:prstGeom prst="rect">
            <a:avLst/>
          </a:prstGeom>
          <a:solidFill>
            <a:srgbClr val="E5DBD1"/>
          </a:solidFill>
          <a:ln/>
        </p:spPr>
      </p:sp>
      <p:sp>
        <p:nvSpPr>
          <p:cNvPr id="14" name="Text 12"/>
          <p:cNvSpPr/>
          <p:nvPr/>
        </p:nvSpPr>
        <p:spPr>
          <a:xfrm>
            <a:off x="723900" y="24822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怎么呼吸</a:t>
            </a:r>
            <a:endParaRPr lang="en-US" sz="1200" dirty="0">
              <a:latin typeface="Microsoft YaHei" pitchFamily="34" charset="0"/>
              <a:ea typeface="Microsoft YaHei" pitchFamily="34" charset="-122"/>
              <a:cs typeface="Microsoft YaHei" pitchFamily="34" charset="-120"/>
            </a:endParaRPr>
          </a:p>
        </p:txBody>
      </p:sp>
      <p:sp>
        <p:nvSpPr>
          <p:cNvPr id="15" name="Text 13"/>
          <p:cNvSpPr/>
          <p:nvPr/>
        </p:nvSpPr>
        <p:spPr>
          <a:xfrm>
            <a:off x="2683329" y="2482285"/>
            <a:ext cx="95086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用肺，浮上水面从喷气孔换气</a:t>
            </a:r>
            <a:endParaRPr lang="en-US" sz="1200" dirty="0">
              <a:latin typeface="Microsoft YaHei" pitchFamily="34" charset="0"/>
              <a:ea typeface="Microsoft YaHei" pitchFamily="34" charset="-122"/>
              <a:cs typeface="Microsoft YaHei" pitchFamily="34" charset="-120"/>
            </a:endParaRPr>
          </a:p>
        </p:txBody>
      </p:sp>
      <p:sp>
        <p:nvSpPr>
          <p:cNvPr id="16" name="Text 14"/>
          <p:cNvSpPr/>
          <p:nvPr/>
        </p:nvSpPr>
        <p:spPr>
          <a:xfrm>
            <a:off x="7777843" y="2482285"/>
            <a:ext cx="441415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用鳃，直接从水里取氧</a:t>
            </a:r>
            <a:endParaRPr lang="en-US" sz="1200" dirty="0">
              <a:latin typeface="Microsoft YaHei" pitchFamily="34" charset="0"/>
              <a:ea typeface="Microsoft YaHei" pitchFamily="34" charset="-122"/>
              <a:cs typeface="Microsoft YaHei" pitchFamily="34" charset="-120"/>
            </a:endParaRPr>
          </a:p>
        </p:txBody>
      </p:sp>
      <p:sp>
        <p:nvSpPr>
          <p:cNvPr id="17" name="Text 15"/>
          <p:cNvSpPr/>
          <p:nvPr/>
        </p:nvSpPr>
        <p:spPr>
          <a:xfrm>
            <a:off x="723900" y="29013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怎么出生</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2683329" y="2901385"/>
            <a:ext cx="95086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胎生，幼崽靠母乳长大</a:t>
            </a:r>
            <a:endParaRPr lang="en-US" sz="1200" dirty="0">
              <a:latin typeface="Microsoft YaHei" pitchFamily="34" charset="0"/>
              <a:ea typeface="Microsoft YaHei" pitchFamily="34" charset="-122"/>
              <a:cs typeface="Microsoft YaHei" pitchFamily="34" charset="-120"/>
            </a:endParaRPr>
          </a:p>
        </p:txBody>
      </p:sp>
      <p:sp>
        <p:nvSpPr>
          <p:cNvPr id="19" name="Text 17"/>
          <p:cNvSpPr/>
          <p:nvPr/>
        </p:nvSpPr>
        <p:spPr>
          <a:xfrm>
            <a:off x="7777843" y="2901385"/>
            <a:ext cx="441415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大多数产卵</a:t>
            </a:r>
            <a:endParaRPr lang="en-US" sz="1200" dirty="0">
              <a:latin typeface="Microsoft YaHei" pitchFamily="34" charset="0"/>
              <a:ea typeface="Microsoft YaHei" pitchFamily="34" charset="-122"/>
              <a:cs typeface="Microsoft YaHei" pitchFamily="34" charset="-120"/>
            </a:endParaRPr>
          </a:p>
        </p:txBody>
      </p:sp>
      <p:sp>
        <p:nvSpPr>
          <p:cNvPr id="20" name="Text 18"/>
          <p:cNvSpPr/>
          <p:nvPr/>
        </p:nvSpPr>
        <p:spPr>
          <a:xfrm>
            <a:off x="723900" y="33204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尾巴怎么摆</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2683329" y="3320485"/>
            <a:ext cx="9508671"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尾鳍横着长，上下拍水</a:t>
            </a:r>
            <a:endParaRPr lang="en-US" sz="1200" dirty="0">
              <a:latin typeface="Microsoft YaHei" pitchFamily="34" charset="0"/>
              <a:ea typeface="Microsoft YaHei" pitchFamily="34" charset="-122"/>
              <a:cs typeface="Microsoft YaHei" pitchFamily="34" charset="-120"/>
            </a:endParaRPr>
          </a:p>
        </p:txBody>
      </p:sp>
      <p:sp>
        <p:nvSpPr>
          <p:cNvPr id="22" name="Text 20"/>
          <p:cNvSpPr/>
          <p:nvPr/>
        </p:nvSpPr>
        <p:spPr>
          <a:xfrm>
            <a:off x="7777843" y="3320485"/>
            <a:ext cx="441415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尾鳍竖着长，左右摆动</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3876675"/>
            <a:ext cx="10972800" cy="1647825"/>
          </a:xfrm>
          <a:prstGeom prst="roundRect">
            <a:avLst>
              <a:gd name="adj" fmla="val 1156"/>
            </a:avLst>
          </a:prstGeom>
          <a:solidFill>
            <a:srgbClr val="E4E0D6"/>
          </a:solidFill>
          <a:ln/>
        </p:spPr>
      </p:sp>
      <p:sp>
        <p:nvSpPr>
          <p:cNvPr id="24" name="Text 22"/>
          <p:cNvSpPr/>
          <p:nvPr/>
        </p:nvSpPr>
        <p:spPr>
          <a:xfrm>
            <a:off x="1143000" y="4040645"/>
            <a:ext cx="11049000" cy="365760"/>
          </a:xfrm>
          <a:prstGeom prst="rect">
            <a:avLst/>
          </a:prstGeom>
          <a:noFill/>
          <a:ln/>
        </p:spPr>
        <p:txBody>
          <a:bodyPr wrap="none" lIns="0" tIns="0" rIns="0" bIns="0" rtlCol="0" anchor="t"/>
          <a:lstStyle/>
          <a:p>
            <a:pPr algn="l" indent="0" marL="0">
              <a:buNone/>
            </a:pPr>
            <a:r>
              <a:rPr lang="en-US" sz="2400" b="1" dirty="0">
                <a:solidFill>
                  <a:srgbClr val="26261F"/>
                </a:solidFill>
                <a:latin typeface="Microsoft YaHei" pitchFamily="34" charset="0"/>
                <a:ea typeface="Microsoft YaHei" pitchFamily="34" charset="-122"/>
                <a:cs typeface="Microsoft YaHei" pitchFamily="34" charset="-120"/>
              </a:rPr>
              <a:t>一出生就是大个子</a:t>
            </a:r>
            <a:endParaRPr lang="en-US" sz="2400" dirty="0">
              <a:latin typeface="Microsoft YaHei" pitchFamily="34" charset="0"/>
              <a:ea typeface="Microsoft YaHei" pitchFamily="34" charset="-122"/>
              <a:cs typeface="Microsoft YaHei" pitchFamily="34" charset="-120"/>
            </a:endParaRPr>
          </a:p>
        </p:txBody>
      </p:sp>
      <p:sp>
        <p:nvSpPr>
          <p:cNvPr id="25" name="Shape 23"/>
          <p:cNvSpPr/>
          <p:nvPr/>
        </p:nvSpPr>
        <p:spPr>
          <a:xfrm>
            <a:off x="817563" y="4170363"/>
            <a:ext cx="174625" cy="174625"/>
          </a:xfrm>
          <a:prstGeom prst="ellipse">
            <a:avLst/>
          </a:prstGeom>
          <a:noFill/>
          <a:ln w="17463">
            <a:solidFill>
              <a:srgbClr val="2C2C2A"/>
            </a:solidFill>
            <a:prstDash val="solid"/>
          </a:ln>
        </p:spPr>
      </p:sp>
      <p:sp>
        <p:nvSpPr>
          <p:cNvPr id="26" name="Shape 24"/>
          <p:cNvSpPr/>
          <p:nvPr/>
        </p:nvSpPr>
        <p:spPr>
          <a:xfrm>
            <a:off x="904875" y="4257675"/>
            <a:ext cx="6548" cy="34925"/>
          </a:xfrm>
          <a:custGeom>
            <a:avLst/>
            <a:gdLst/>
            <a:ahLst/>
            <a:cxnLst/>
            <a:rect l="l" t="t" r="r" b="b"/>
            <a:pathLst>
              <a:path w="6548" h="34925">
                <a:moveTo>
                  <a:pt x="0" y="34925"/>
                </a:moveTo>
                <a:lnTo>
                  <a:pt x="0" y="0"/>
                </a:lnTo>
              </a:path>
            </a:pathLst>
          </a:custGeom>
          <a:noFill/>
          <a:ln w="17463">
            <a:solidFill>
              <a:srgbClr val="2C2C2A"/>
            </a:solidFill>
            <a:prstDash val="solid"/>
          </a:ln>
        </p:spPr>
      </p:sp>
      <p:sp>
        <p:nvSpPr>
          <p:cNvPr id="27" name="Shape 25"/>
          <p:cNvSpPr/>
          <p:nvPr/>
        </p:nvSpPr>
        <p:spPr>
          <a:xfrm>
            <a:off x="904875" y="4222750"/>
            <a:ext cx="6548" cy="6548"/>
          </a:xfrm>
          <a:custGeom>
            <a:avLst/>
            <a:gdLst/>
            <a:ahLst/>
            <a:cxnLst/>
            <a:rect l="l" t="t" r="r" b="b"/>
            <a:pathLst>
              <a:path w="6548" h="6548">
                <a:moveTo>
                  <a:pt x="0" y="0"/>
                </a:moveTo>
                <a:lnTo>
                  <a:pt x="87" y="0"/>
                </a:lnTo>
              </a:path>
            </a:pathLst>
          </a:custGeom>
          <a:noFill/>
          <a:ln w="17463">
            <a:solidFill>
              <a:srgbClr val="2C2C2A"/>
            </a:solidFill>
            <a:prstDash val="solid"/>
          </a:ln>
        </p:spPr>
      </p:sp>
      <p:sp>
        <p:nvSpPr>
          <p:cNvPr id="28" name="Text 26"/>
          <p:cNvSpPr/>
          <p:nvPr/>
        </p:nvSpPr>
        <p:spPr>
          <a:xfrm>
            <a:off x="1143000" y="4526420"/>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pitchFamily="34" charset="0"/>
                <a:ea typeface="Microsoft YaHei" pitchFamily="34" charset="-122"/>
                <a:cs typeface="Microsoft YaHei" pitchFamily="34" charset="-120"/>
              </a:rPr>
              <a:t>座头鲸怀胎约 11 个月，幼崽出生时就有 4 到 5 米长，在妈妈身边最多待一</a:t>
            </a:r>
            <a:endParaRPr lang="en-US" sz="2400" dirty="0">
              <a:latin typeface="Microsoft YaHei" pitchFamily="34" charset="0"/>
              <a:ea typeface="Microsoft YaHei" pitchFamily="34" charset="-122"/>
              <a:cs typeface="Microsoft YaHei" pitchFamily="34" charset="-120"/>
            </a:endParaRPr>
          </a:p>
        </p:txBody>
      </p:sp>
      <p:sp>
        <p:nvSpPr>
          <p:cNvPr id="29" name="Text 27"/>
          <p:cNvSpPr/>
          <p:nvPr/>
        </p:nvSpPr>
        <p:spPr>
          <a:xfrm>
            <a:off x="1143000" y="4955045"/>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pitchFamily="34" charset="0"/>
                <a:ea typeface="Microsoft YaHei" pitchFamily="34" charset="-122"/>
                <a:cs typeface="Microsoft YaHei" pitchFamily="34" charset="-120"/>
              </a:rPr>
              <a:t>年左右才断奶。</a:t>
            </a:r>
            <a:endParaRPr lang="en-US" sz="2400" dirty="0">
              <a:latin typeface="Microsoft YaHei" pitchFamily="34" charset="0"/>
              <a:ea typeface="Microsoft YaHei" pitchFamily="34" charset="-122"/>
              <a:cs typeface="Microsoft YaHei" pitchFamily="34" charset="-120"/>
            </a:endParaRPr>
          </a:p>
        </p:txBody>
      </p:sp>
      <p:sp>
        <p:nvSpPr>
          <p:cNvPr id="30" name="Text 28"/>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资料：NOAA Fisheries 座头鲸物种页；Whale and Dolphin Conservation</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蓝鲸是地球上最大的动物</a:t>
            </a:r>
            <a:endParaRPr lang="en-US" sz="2400" dirty="0">
              <a:latin typeface="Times New Roman" pitchFamily="34" charset="0"/>
              <a:ea typeface="SimSun" pitchFamily="34" charset="-122"/>
              <a:cs typeface="Times New Roman" pitchFamily="34" charset="-120"/>
            </a:endParaRPr>
          </a:p>
        </p:txBody>
      </p:sp>
      <p:sp>
        <p:nvSpPr>
          <p:cNvPr id="6" name="Text 4"/>
          <p:cNvSpPr/>
          <p:nvPr/>
        </p:nvSpPr>
        <p:spPr>
          <a:xfrm>
            <a:off x="609600" y="1948523"/>
            <a:ext cx="1158240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蓝鲸</a:t>
            </a:r>
            <a:endParaRPr lang="en-US" sz="1125" dirty="0">
              <a:latin typeface="Microsoft YaHei" pitchFamily="34" charset="0"/>
              <a:ea typeface="Microsoft YaHei" pitchFamily="34" charset="-122"/>
              <a:cs typeface="Microsoft YaHei" pitchFamily="34" charset="-120"/>
            </a:endParaRPr>
          </a:p>
        </p:txBody>
      </p:sp>
      <p:sp>
        <p:nvSpPr>
          <p:cNvPr id="7" name="Shape 5"/>
          <p:cNvSpPr/>
          <p:nvPr/>
        </p:nvSpPr>
        <p:spPr>
          <a:xfrm>
            <a:off x="2190750" y="1924050"/>
            <a:ext cx="4381500" cy="228600"/>
          </a:xfrm>
          <a:prstGeom prst="rect">
            <a:avLst/>
          </a:prstGeom>
          <a:solidFill>
            <a:srgbClr val="8C4A3C"/>
          </a:solidFill>
          <a:ln/>
        </p:spPr>
      </p:sp>
      <p:sp>
        <p:nvSpPr>
          <p:cNvPr id="8" name="Text 6"/>
          <p:cNvSpPr/>
          <p:nvPr/>
        </p:nvSpPr>
        <p:spPr>
          <a:xfrm>
            <a:off x="6667500" y="1929946"/>
            <a:ext cx="5524500" cy="205740"/>
          </a:xfrm>
          <a:prstGeom prst="rect">
            <a:avLst/>
          </a:prstGeom>
          <a:noFill/>
          <a:ln/>
        </p:spPr>
        <p:txBody>
          <a:bodyPr wrap="none" lIns="0" tIns="0" rIns="0" bIns="0" rtlCol="0" anchor="t"/>
          <a:lstStyle/>
          <a:p>
            <a:pPr algn="l" indent="0" marL="0">
              <a:buNone/>
            </a:pPr>
            <a:r>
              <a:rPr lang="en-US" sz="1350" b="1" dirty="0">
                <a:solidFill>
                  <a:srgbClr val="8C4A3C"/>
                </a:solidFill>
                <a:latin typeface="Times New Roman" pitchFamily="34" charset="0"/>
                <a:ea typeface="SimSun" pitchFamily="34" charset="-122"/>
                <a:cs typeface="Times New Roman" pitchFamily="34" charset="-120"/>
              </a:rPr>
              <a:t>33.5 米</a:t>
            </a:r>
            <a:endParaRPr lang="en-US" sz="1350" dirty="0">
              <a:latin typeface="Times New Roman" pitchFamily="34" charset="0"/>
              <a:ea typeface="SimSun" pitchFamily="34" charset="-122"/>
              <a:cs typeface="Times New Roman" pitchFamily="34" charset="-120"/>
            </a:endParaRPr>
          </a:p>
        </p:txBody>
      </p:sp>
      <p:sp>
        <p:nvSpPr>
          <p:cNvPr id="9" name="Text 7"/>
          <p:cNvSpPr/>
          <p:nvPr/>
        </p:nvSpPr>
        <p:spPr>
          <a:xfrm>
            <a:off x="609600" y="253907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长须鲸</a:t>
            </a:r>
            <a:endParaRPr lang="en-US" sz="1125" dirty="0">
              <a:latin typeface="Microsoft YaHei" pitchFamily="34" charset="0"/>
              <a:ea typeface="Microsoft YaHei" pitchFamily="34" charset="-122"/>
              <a:cs typeface="Microsoft YaHei" pitchFamily="34" charset="-120"/>
            </a:endParaRPr>
          </a:p>
        </p:txBody>
      </p:sp>
      <p:sp>
        <p:nvSpPr>
          <p:cNvPr id="10" name="Shape 8"/>
          <p:cNvSpPr/>
          <p:nvPr/>
        </p:nvSpPr>
        <p:spPr>
          <a:xfrm>
            <a:off x="2190750" y="2514600"/>
            <a:ext cx="3387488" cy="228600"/>
          </a:xfrm>
          <a:prstGeom prst="rect">
            <a:avLst/>
          </a:prstGeom>
          <a:solidFill>
            <a:srgbClr val="2C2C2A"/>
          </a:solidFill>
          <a:ln/>
        </p:spPr>
      </p:sp>
      <p:sp>
        <p:nvSpPr>
          <p:cNvPr id="11" name="Text 9"/>
          <p:cNvSpPr/>
          <p:nvPr/>
        </p:nvSpPr>
        <p:spPr>
          <a:xfrm>
            <a:off x="5673488" y="2520496"/>
            <a:ext cx="6518512"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25.9 米</a:t>
            </a:r>
            <a:endParaRPr lang="en-US" sz="1350" dirty="0">
              <a:latin typeface="Times New Roman" pitchFamily="34" charset="0"/>
              <a:ea typeface="SimSun" pitchFamily="34" charset="-122"/>
              <a:cs typeface="Times New Roman" pitchFamily="34" charset="-120"/>
            </a:endParaRPr>
          </a:p>
        </p:txBody>
      </p:sp>
      <p:sp>
        <p:nvSpPr>
          <p:cNvPr id="12" name="Text 10"/>
          <p:cNvSpPr/>
          <p:nvPr/>
        </p:nvSpPr>
        <p:spPr>
          <a:xfrm>
            <a:off x="609600" y="312962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座头鲸</a:t>
            </a:r>
            <a:endParaRPr lang="en-US" sz="1125" dirty="0">
              <a:latin typeface="Microsoft YaHei" pitchFamily="34" charset="0"/>
              <a:ea typeface="Microsoft YaHei" pitchFamily="34" charset="-122"/>
              <a:cs typeface="Microsoft YaHei" pitchFamily="34" charset="-120"/>
            </a:endParaRPr>
          </a:p>
        </p:txBody>
      </p:sp>
      <p:sp>
        <p:nvSpPr>
          <p:cNvPr id="13" name="Shape 11"/>
          <p:cNvSpPr/>
          <p:nvPr/>
        </p:nvSpPr>
        <p:spPr>
          <a:xfrm>
            <a:off x="2190750" y="3105150"/>
            <a:ext cx="2393476" cy="228600"/>
          </a:xfrm>
          <a:prstGeom prst="rect">
            <a:avLst/>
          </a:prstGeom>
          <a:solidFill>
            <a:srgbClr val="2C2C2A"/>
          </a:solidFill>
          <a:ln/>
        </p:spPr>
      </p:sp>
      <p:sp>
        <p:nvSpPr>
          <p:cNvPr id="14" name="Text 12"/>
          <p:cNvSpPr/>
          <p:nvPr/>
        </p:nvSpPr>
        <p:spPr>
          <a:xfrm>
            <a:off x="4679476" y="3111046"/>
            <a:ext cx="7512524"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18.3 米</a:t>
            </a:r>
            <a:endParaRPr lang="en-US" sz="1350" dirty="0">
              <a:latin typeface="Times New Roman" pitchFamily="34" charset="0"/>
              <a:ea typeface="SimSun" pitchFamily="34" charset="-122"/>
              <a:cs typeface="Times New Roman" pitchFamily="34" charset="-120"/>
            </a:endParaRPr>
          </a:p>
        </p:txBody>
      </p:sp>
      <p:sp>
        <p:nvSpPr>
          <p:cNvPr id="15" name="Text 13"/>
          <p:cNvSpPr/>
          <p:nvPr/>
        </p:nvSpPr>
        <p:spPr>
          <a:xfrm>
            <a:off x="609600" y="372017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抹香鲸（雄）</a:t>
            </a:r>
            <a:endParaRPr lang="en-US" sz="1125" dirty="0">
              <a:latin typeface="Microsoft YaHei" pitchFamily="34" charset="0"/>
              <a:ea typeface="Microsoft YaHei" pitchFamily="34" charset="-122"/>
              <a:cs typeface="Microsoft YaHei" pitchFamily="34" charset="-120"/>
            </a:endParaRPr>
          </a:p>
        </p:txBody>
      </p:sp>
      <p:sp>
        <p:nvSpPr>
          <p:cNvPr id="16" name="Shape 14"/>
          <p:cNvSpPr/>
          <p:nvPr/>
        </p:nvSpPr>
        <p:spPr>
          <a:xfrm>
            <a:off x="2190750" y="3695700"/>
            <a:ext cx="2066499" cy="228600"/>
          </a:xfrm>
          <a:prstGeom prst="rect">
            <a:avLst/>
          </a:prstGeom>
          <a:solidFill>
            <a:srgbClr val="2C2C2A"/>
          </a:solidFill>
          <a:ln/>
        </p:spPr>
      </p:sp>
      <p:sp>
        <p:nvSpPr>
          <p:cNvPr id="17" name="Text 15"/>
          <p:cNvSpPr/>
          <p:nvPr/>
        </p:nvSpPr>
        <p:spPr>
          <a:xfrm>
            <a:off x="4352499" y="3701596"/>
            <a:ext cx="7839501"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15.8 米</a:t>
            </a:r>
            <a:endParaRPr lang="en-US" sz="1350" dirty="0">
              <a:latin typeface="Times New Roman" pitchFamily="34" charset="0"/>
              <a:ea typeface="SimSun" pitchFamily="34" charset="-122"/>
              <a:cs typeface="Times New Roman" pitchFamily="34" charset="-120"/>
            </a:endParaRPr>
          </a:p>
        </p:txBody>
      </p:sp>
      <p:sp>
        <p:nvSpPr>
          <p:cNvPr id="18" name="Text 16"/>
          <p:cNvSpPr/>
          <p:nvPr/>
        </p:nvSpPr>
        <p:spPr>
          <a:xfrm>
            <a:off x="609600" y="4310723"/>
            <a:ext cx="1158240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虎鲸</a:t>
            </a:r>
            <a:endParaRPr lang="en-US" sz="1125" dirty="0">
              <a:latin typeface="Microsoft YaHei" pitchFamily="34" charset="0"/>
              <a:ea typeface="Microsoft YaHei" pitchFamily="34" charset="-122"/>
              <a:cs typeface="Microsoft YaHei" pitchFamily="34" charset="-120"/>
            </a:endParaRPr>
          </a:p>
        </p:txBody>
      </p:sp>
      <p:sp>
        <p:nvSpPr>
          <p:cNvPr id="19" name="Shape 17"/>
          <p:cNvSpPr/>
          <p:nvPr/>
        </p:nvSpPr>
        <p:spPr>
          <a:xfrm>
            <a:off x="2190750" y="4286250"/>
            <a:ext cx="1281752" cy="228600"/>
          </a:xfrm>
          <a:prstGeom prst="rect">
            <a:avLst/>
          </a:prstGeom>
          <a:solidFill>
            <a:srgbClr val="2C2C2A"/>
          </a:solidFill>
          <a:ln/>
        </p:spPr>
      </p:sp>
      <p:sp>
        <p:nvSpPr>
          <p:cNvPr id="20" name="Text 18"/>
          <p:cNvSpPr/>
          <p:nvPr/>
        </p:nvSpPr>
        <p:spPr>
          <a:xfrm>
            <a:off x="3567752" y="4292146"/>
            <a:ext cx="8624248"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9.8 米</a:t>
            </a:r>
            <a:endParaRPr lang="en-US" sz="1350" dirty="0">
              <a:latin typeface="Times New Roman" pitchFamily="34" charset="0"/>
              <a:ea typeface="SimSun" pitchFamily="34" charset="-122"/>
              <a:cs typeface="Times New Roman" pitchFamily="34" charset="-120"/>
            </a:endParaRPr>
          </a:p>
        </p:txBody>
      </p:sp>
      <p:sp>
        <p:nvSpPr>
          <p:cNvPr id="21" name="Text 19"/>
          <p:cNvSpPr/>
          <p:nvPr/>
        </p:nvSpPr>
        <p:spPr>
          <a:xfrm>
            <a:off x="609600" y="4976389"/>
            <a:ext cx="115824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图</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22" name="Text 20"/>
          <p:cNvSpPr/>
          <p:nvPr/>
        </p:nvSpPr>
        <p:spPr>
          <a:xfrm>
            <a:off x="961789" y="4976389"/>
            <a:ext cx="11230211"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几种鲸的最大体长</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609600" y="5195384"/>
            <a:ext cx="115824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南极的大个子蓝鲸体重可超过 150 吨。排第二的长须鲸，也只有它四分之三长。</a:t>
            </a:r>
            <a:endParaRPr lang="en-US" sz="975" dirty="0">
              <a:latin typeface="Times New Roman" pitchFamily="34" charset="0"/>
              <a:ea typeface="SimSun" pitchFamily="34" charset="-122"/>
              <a:cs typeface="Times New Roman" pitchFamily="34" charset="-120"/>
            </a:endParaRPr>
          </a:p>
        </p:txBody>
      </p:sp>
      <p:pic>
        <p:nvPicPr>
          <p:cNvPr id="24" name="Image 0" descr="preencoded.png">    </p:cNvPr>
          <p:cNvPicPr>
            <a:picLocks noChangeAspect="1"/>
          </p:cNvPicPr>
          <p:nvPr/>
        </p:nvPicPr>
        <p:blipFill>
          <a:blip r:embed="rId1"/>
          <a:srcRect l="15500" r="15500" t="0" b="0"/>
          <a:stretch/>
        </p:blipFill>
        <p:spPr>
          <a:xfrm>
            <a:off x="7810500" y="1714500"/>
            <a:ext cx="3771900" cy="3143250"/>
          </a:xfrm>
          <a:prstGeom prst="rect">
            <a:avLst/>
          </a:prstGeom>
        </p:spPr>
      </p:pic>
      <p:sp>
        <p:nvSpPr>
          <p:cNvPr id="25" name="Text 22"/>
          <p:cNvSpPr/>
          <p:nvPr/>
        </p:nvSpPr>
        <p:spPr>
          <a:xfrm>
            <a:off x="7810500" y="4918503"/>
            <a:ext cx="43815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蓝鲸，斯卡蒙图版 XIII，1874</a:t>
            </a:r>
            <a:endParaRPr lang="en-US" sz="825" dirty="0">
              <a:latin typeface="Times New Roman" pitchFamily="34" charset="0"/>
              <a:ea typeface="SimSun" pitchFamily="34" charset="-122"/>
              <a:cs typeface="Times New Roman" pitchFamily="34" charset="-120"/>
            </a:endParaRPr>
          </a:p>
        </p:txBody>
      </p:sp>
      <p:sp>
        <p:nvSpPr>
          <p:cNvPr id="26" name="Text 23"/>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资料：NOAA Fisheries 各物种页，英尺换算为米</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pic>
        <p:nvPicPr>
          <p:cNvPr id="5" name="Image 0" descr="preencoded.png">    </p:cNvPr>
          <p:cNvPicPr>
            <a:picLocks noChangeAspect="1"/>
          </p:cNvPicPr>
          <p:nvPr/>
        </p:nvPicPr>
        <p:blipFill>
          <a:blip r:embed="rId1"/>
          <a:srcRect l="25015" r="25015" t="0" b="0"/>
          <a:stretch/>
        </p:blipFill>
        <p:spPr>
          <a:xfrm>
            <a:off x="609600" y="666750"/>
            <a:ext cx="3619500" cy="5219700"/>
          </a:xfrm>
          <a:prstGeom prst="rect">
            <a:avLst/>
          </a:prstGeom>
        </p:spPr>
      </p:pic>
      <p:sp>
        <p:nvSpPr>
          <p:cNvPr id="6" name="Text 3"/>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弓头鲸，斯卡蒙图版 XI，1874</a:t>
            </a:r>
            <a:endParaRPr lang="en-US" sz="825" dirty="0">
              <a:latin typeface="Times New Roman" pitchFamily="34" charset="0"/>
              <a:ea typeface="SimSun" pitchFamily="34" charset="-122"/>
              <a:cs typeface="Times New Roman" pitchFamily="34" charset="-120"/>
            </a:endParaRPr>
          </a:p>
        </p:txBody>
      </p:sp>
      <p:sp>
        <p:nvSpPr>
          <p:cNvPr id="7" name="Text 4"/>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弓头鲸，也许能活过两百岁</a:t>
            </a:r>
            <a:endParaRPr lang="en-US" sz="2400" dirty="0">
              <a:latin typeface="Times New Roman" pitchFamily="34" charset="0"/>
              <a:ea typeface="SimSun" pitchFamily="34" charset="-122"/>
              <a:cs typeface="Times New Roman" pitchFamily="34" charset="-120"/>
            </a:endParaRPr>
          </a:p>
        </p:txBody>
      </p:sp>
      <p:sp>
        <p:nvSpPr>
          <p:cNvPr id="8" name="Text 5"/>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43–48</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厘米</a:t>
            </a:r>
            <a:endParaRPr lang="en-US" sz="3450" dirty="0">
              <a:latin typeface="Times New Roman" pitchFamily="34" charset="0"/>
              <a:ea typeface="SimSun" pitchFamily="34" charset="-122"/>
              <a:cs typeface="Times New Roman" pitchFamily="34" charset="-120"/>
            </a:endParaRPr>
          </a:p>
        </p:txBody>
      </p:sp>
      <p:sp>
        <p:nvSpPr>
          <p:cNvPr id="9" name="Text 6"/>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鲸脂厚度，所有鲸里最厚</a:t>
            </a:r>
            <a:endParaRPr lang="en-US" sz="975" dirty="0">
              <a:latin typeface="Microsoft YaHei" pitchFamily="34" charset="0"/>
              <a:ea typeface="Microsoft YaHei" pitchFamily="34" charset="-122"/>
              <a:cs typeface="Microsoft YaHei" pitchFamily="34" charset="-120"/>
            </a:endParaRPr>
          </a:p>
        </p:txBody>
      </p:sp>
      <p:sp>
        <p:nvSpPr>
          <p:cNvPr id="10" name="Text 7"/>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20</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厘米</a:t>
            </a:r>
            <a:endParaRPr lang="en-US" sz="3450" dirty="0">
              <a:latin typeface="Times New Roman" pitchFamily="34" charset="0"/>
              <a:ea typeface="SimSun" pitchFamily="34" charset="-122"/>
              <a:cs typeface="Times New Roman" pitchFamily="34" charset="-120"/>
            </a:endParaRPr>
          </a:p>
        </p:txBody>
      </p:sp>
      <p:sp>
        <p:nvSpPr>
          <p:cNvPr id="11" name="Text 8"/>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能用头顶破的海冰厚度</a:t>
            </a:r>
            <a:endParaRPr lang="en-US" sz="975" dirty="0">
              <a:latin typeface="Microsoft YaHei" pitchFamily="34" charset="0"/>
              <a:ea typeface="Microsoft YaHei" pitchFamily="34" charset="-122"/>
              <a:cs typeface="Microsoft YaHei" pitchFamily="34" charset="-120"/>
            </a:endParaRPr>
          </a:p>
        </p:txBody>
      </p:sp>
      <p:sp>
        <p:nvSpPr>
          <p:cNvPr id="12" name="Text 9"/>
          <p:cNvSpPr/>
          <p:nvPr/>
        </p:nvSpPr>
        <p:spPr>
          <a:xfrm>
            <a:off x="9315450" y="2167719"/>
            <a:ext cx="28765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5</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米以上</a:t>
            </a:r>
            <a:endParaRPr lang="en-US" sz="3450" dirty="0">
              <a:latin typeface="Times New Roman" pitchFamily="34" charset="0"/>
              <a:ea typeface="SimSun" pitchFamily="34" charset="-122"/>
              <a:cs typeface="Times New Roman" pitchFamily="34" charset="-120"/>
            </a:endParaRPr>
          </a:p>
        </p:txBody>
      </p:sp>
      <p:sp>
        <p:nvSpPr>
          <p:cNvPr id="13" name="Text 10"/>
          <p:cNvSpPr/>
          <p:nvPr/>
        </p:nvSpPr>
        <p:spPr>
          <a:xfrm>
            <a:off x="9315450" y="2795525"/>
            <a:ext cx="28765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弓形头骨，约占体长三分之一</a:t>
            </a:r>
            <a:endParaRPr lang="en-US" sz="975" dirty="0">
              <a:latin typeface="Microsoft YaHei" pitchFamily="34" charset="0"/>
              <a:ea typeface="Microsoft YaHei" pitchFamily="34" charset="-122"/>
              <a:cs typeface="Microsoft YaHei" pitchFamily="34" charset="-120"/>
            </a:endParaRPr>
          </a:p>
        </p:txBody>
      </p:sp>
      <p:sp>
        <p:nvSpPr>
          <p:cNvPr id="14" name="Shape 11"/>
          <p:cNvSpPr/>
          <p:nvPr/>
        </p:nvSpPr>
        <p:spPr>
          <a:xfrm>
            <a:off x="4667250" y="3614738"/>
            <a:ext cx="6915150" cy="9525"/>
          </a:xfrm>
          <a:prstGeom prst="rect">
            <a:avLst/>
          </a:prstGeom>
          <a:solidFill>
            <a:srgbClr val="2C2C2A"/>
          </a:solidFill>
          <a:ln/>
        </p:spPr>
      </p:sp>
      <p:sp>
        <p:nvSpPr>
          <p:cNvPr id="15" name="Shape 12"/>
          <p:cNvSpPr/>
          <p:nvPr/>
        </p:nvSpPr>
        <p:spPr>
          <a:xfrm>
            <a:off x="4667250" y="5519738"/>
            <a:ext cx="6915150" cy="9525"/>
          </a:xfrm>
          <a:prstGeom prst="rect">
            <a:avLst/>
          </a:prstGeom>
          <a:solidFill>
            <a:srgbClr val="2C2C2A"/>
          </a:solidFill>
          <a:ln/>
        </p:spPr>
      </p:sp>
      <p:sp>
        <p:nvSpPr>
          <p:cNvPr id="16" name="Text 13"/>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17" name="Text 14"/>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有证据表明，它们能活两百年以上。</a:t>
            </a:r>
            <a:endParaRPr lang="en-US" sz="1800" dirty="0">
              <a:latin typeface="Times New Roman" pitchFamily="34" charset="0"/>
              <a:ea typeface="SimSun" pitchFamily="34" charset="-122"/>
              <a:cs typeface="Times New Roman" pitchFamily="34" charset="-120"/>
            </a:endParaRPr>
          </a:p>
        </p:txBody>
      </p:sp>
      <p:sp>
        <p:nvSpPr>
          <p:cNvPr id="18" name="Text 15"/>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资料：NOAA Fisheries 弓头鲸物种页（引文同出此页）</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一口气，潜到海面下近三千米</a:t>
            </a:r>
            <a:endParaRPr lang="en-US" sz="2400" dirty="0">
              <a:latin typeface="Times New Roman" pitchFamily="34" charset="0"/>
              <a:ea typeface="SimSun" pitchFamily="34" charset="-122"/>
              <a:cs typeface="Times New Roman" pitchFamily="34" charset="-120"/>
            </a:endParaRPr>
          </a:p>
        </p:txBody>
      </p:sp>
      <p:sp>
        <p:nvSpPr>
          <p:cNvPr id="6" name="Shape 4"/>
          <p:cNvSpPr/>
          <p:nvPr/>
        </p:nvSpPr>
        <p:spPr>
          <a:xfrm>
            <a:off x="762000" y="4471988"/>
            <a:ext cx="7048500" cy="9525"/>
          </a:xfrm>
          <a:prstGeom prst="rect">
            <a:avLst/>
          </a:prstGeom>
          <a:solidFill>
            <a:srgbClr val="2C2C2A"/>
          </a:solidFill>
          <a:ln/>
        </p:spPr>
      </p:sp>
      <p:sp>
        <p:nvSpPr>
          <p:cNvPr id="7" name="Shape 5"/>
          <p:cNvSpPr/>
          <p:nvPr/>
        </p:nvSpPr>
        <p:spPr>
          <a:xfrm>
            <a:off x="952500" y="2695575"/>
            <a:ext cx="571500" cy="1781175"/>
          </a:xfrm>
          <a:prstGeom prst="rect">
            <a:avLst/>
          </a:prstGeom>
          <a:solidFill>
            <a:srgbClr val="8C4A3C"/>
          </a:solidFill>
          <a:ln/>
        </p:spPr>
      </p:sp>
      <p:sp>
        <p:nvSpPr>
          <p:cNvPr id="8" name="Text 6"/>
          <p:cNvSpPr/>
          <p:nvPr/>
        </p:nvSpPr>
        <p:spPr>
          <a:xfrm>
            <a:off x="0" y="2491087"/>
            <a:ext cx="2476500" cy="160020"/>
          </a:xfrm>
          <a:prstGeom prst="rect">
            <a:avLst/>
          </a:prstGeom>
          <a:noFill/>
          <a:ln/>
        </p:spPr>
        <p:txBody>
          <a:bodyPr wrap="none" lIns="0" tIns="0" rIns="0" bIns="0" rtlCol="0" anchor="t"/>
          <a:lstStyle/>
          <a:p>
            <a:pPr algn="ctr" indent="0" marL="0">
              <a:buNone/>
            </a:pPr>
            <a:r>
              <a:rPr lang="en-US" sz="1050" b="1" dirty="0">
                <a:solidFill>
                  <a:srgbClr val="8C4A3C"/>
                </a:solidFill>
                <a:latin typeface="Microsoft YaHei" pitchFamily="34" charset="0"/>
                <a:ea typeface="Microsoft YaHei" pitchFamily="34" charset="-122"/>
                <a:cs typeface="Microsoft YaHei" pitchFamily="34" charset="-120"/>
              </a:rPr>
              <a:t>2992</a:t>
            </a:r>
            <a:endParaRPr lang="en-US" sz="1050" dirty="0">
              <a:latin typeface="Microsoft YaHei" pitchFamily="34" charset="0"/>
              <a:ea typeface="Microsoft YaHei" pitchFamily="34" charset="-122"/>
              <a:cs typeface="Microsoft YaHei" pitchFamily="34" charset="-120"/>
            </a:endParaRPr>
          </a:p>
        </p:txBody>
      </p:sp>
      <p:sp>
        <p:nvSpPr>
          <p:cNvPr id="9" name="Text 7"/>
          <p:cNvSpPr/>
          <p:nvPr/>
        </p:nvSpPr>
        <p:spPr>
          <a:xfrm>
            <a:off x="0" y="4557289"/>
            <a:ext cx="247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喙鲸最深纪录</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1714500" y="3642717"/>
            <a:ext cx="571500" cy="834033"/>
          </a:xfrm>
          <a:prstGeom prst="rect">
            <a:avLst/>
          </a:prstGeom>
          <a:solidFill>
            <a:srgbClr val="2C2C2A"/>
          </a:solidFill>
          <a:ln/>
        </p:spPr>
      </p:sp>
      <p:sp>
        <p:nvSpPr>
          <p:cNvPr id="11" name="Text 9"/>
          <p:cNvSpPr/>
          <p:nvPr/>
        </p:nvSpPr>
        <p:spPr>
          <a:xfrm>
            <a:off x="0" y="3438229"/>
            <a:ext cx="4000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1401</a:t>
            </a:r>
            <a:endParaRPr lang="en-US" sz="1050" dirty="0">
              <a:latin typeface="Microsoft YaHei" pitchFamily="34" charset="0"/>
              <a:ea typeface="Microsoft YaHei" pitchFamily="34" charset="-122"/>
              <a:cs typeface="Microsoft YaHei" pitchFamily="34" charset="-120"/>
            </a:endParaRPr>
          </a:p>
        </p:txBody>
      </p:sp>
      <p:sp>
        <p:nvSpPr>
          <p:cNvPr id="12" name="Text 10"/>
          <p:cNvSpPr/>
          <p:nvPr/>
        </p:nvSpPr>
        <p:spPr>
          <a:xfrm>
            <a:off x="0" y="4557289"/>
            <a:ext cx="400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喙鲸平均深潜</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2476500" y="4113609"/>
            <a:ext cx="571500" cy="363141"/>
          </a:xfrm>
          <a:prstGeom prst="rect">
            <a:avLst/>
          </a:prstGeom>
          <a:solidFill>
            <a:srgbClr val="2C2C2A"/>
          </a:solidFill>
          <a:ln/>
        </p:spPr>
      </p:sp>
      <p:sp>
        <p:nvSpPr>
          <p:cNvPr id="14" name="Text 12"/>
          <p:cNvSpPr/>
          <p:nvPr/>
        </p:nvSpPr>
        <p:spPr>
          <a:xfrm>
            <a:off x="0" y="3909121"/>
            <a:ext cx="5524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610</a:t>
            </a:r>
            <a:endParaRPr lang="en-US" sz="1050" dirty="0">
              <a:latin typeface="Microsoft YaHei" pitchFamily="34" charset="0"/>
              <a:ea typeface="Microsoft YaHei" pitchFamily="34" charset="-122"/>
              <a:cs typeface="Microsoft YaHei" pitchFamily="34" charset="-120"/>
            </a:endParaRPr>
          </a:p>
        </p:txBody>
      </p:sp>
      <p:sp>
        <p:nvSpPr>
          <p:cNvPr id="15" name="Text 13"/>
          <p:cNvSpPr/>
          <p:nvPr/>
        </p:nvSpPr>
        <p:spPr>
          <a:xfrm>
            <a:off x="0" y="4557289"/>
            <a:ext cx="5524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抹香鲸日常</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762000" y="491923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图</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1114189" y="4919239"/>
            <a:ext cx="11077811"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鲸的下潜深度（米）</a:t>
            </a:r>
            <a:endParaRPr lang="en-US" sz="900" dirty="0">
              <a:latin typeface="Microsoft YaHei" pitchFamily="34" charset="0"/>
              <a:ea typeface="Microsoft YaHei" pitchFamily="34" charset="-122"/>
              <a:cs typeface="Microsoft YaHei" pitchFamily="34" charset="-120"/>
            </a:endParaRPr>
          </a:p>
        </p:txBody>
      </p:sp>
      <p:sp>
        <p:nvSpPr>
          <p:cNvPr id="18" name="Text 16"/>
          <p:cNvSpPr/>
          <p:nvPr/>
        </p:nvSpPr>
        <p:spPr>
          <a:xfrm>
            <a:off x="762000" y="513823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两项纪录都来自 2014 年加州外海的标记数据，也都是哺乳动物下潜的新纪录。</a:t>
            </a:r>
            <a:endParaRPr lang="en-US" sz="975" dirty="0">
              <a:latin typeface="Times New Roman" pitchFamily="34" charset="0"/>
              <a:ea typeface="SimSun" pitchFamily="34" charset="-122"/>
              <a:cs typeface="Times New Roman" pitchFamily="34" charset="-120"/>
            </a:endParaRPr>
          </a:p>
        </p:txBody>
      </p:sp>
      <p:sp>
        <p:nvSpPr>
          <p:cNvPr id="19" name="Shape 17"/>
          <p:cNvSpPr/>
          <p:nvPr/>
        </p:nvSpPr>
        <p:spPr>
          <a:xfrm>
            <a:off x="8382000" y="1866900"/>
            <a:ext cx="3200400" cy="1524000"/>
          </a:xfrm>
          <a:prstGeom prst="rect">
            <a:avLst/>
          </a:prstGeom>
          <a:solidFill>
            <a:srgbClr val="F8F5EC"/>
          </a:solidFill>
          <a:ln/>
        </p:spPr>
      </p:sp>
      <p:sp>
        <p:nvSpPr>
          <p:cNvPr id="20" name="Shape 18"/>
          <p:cNvSpPr/>
          <p:nvPr/>
        </p:nvSpPr>
        <p:spPr>
          <a:xfrm>
            <a:off x="8382000" y="1866900"/>
            <a:ext cx="3200400" cy="28575"/>
          </a:xfrm>
          <a:prstGeom prst="rect">
            <a:avLst/>
          </a:prstGeom>
          <a:solidFill>
            <a:srgbClr val="2C2C2A"/>
          </a:solidFill>
          <a:ln/>
        </p:spPr>
      </p:sp>
      <p:sp>
        <p:nvSpPr>
          <p:cNvPr id="21" name="Text 19"/>
          <p:cNvSpPr/>
          <p:nvPr/>
        </p:nvSpPr>
        <p:spPr>
          <a:xfrm>
            <a:off x="8591550" y="20153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137.5</a:t>
            </a:r>
            <a:pPr algn="l" indent="0" marL="0">
              <a:buNone/>
            </a:pPr>
            <a:r>
              <a:rPr lang="en-US" sz="1380" dirty="0">
                <a:solidFill>
                  <a:srgbClr val="626159"/>
                </a:solidFill>
                <a:latin typeface="Microsoft YaHei" pitchFamily="34" charset="0"/>
                <a:ea typeface="Microsoft YaHei" pitchFamily="34" charset="-122"/>
                <a:cs typeface="Microsoft YaHei" pitchFamily="34" charset="-120"/>
              </a:rPr>
              <a:t> 分钟</a:t>
            </a:r>
            <a:endParaRPr lang="en-US" sz="3450" dirty="0">
              <a:latin typeface="Times New Roman" pitchFamily="34" charset="0"/>
              <a:ea typeface="SimSun" pitchFamily="34" charset="-122"/>
              <a:cs typeface="Times New Roman" pitchFamily="34" charset="-120"/>
            </a:endParaRPr>
          </a:p>
        </p:txBody>
      </p:sp>
      <p:sp>
        <p:nvSpPr>
          <p:cNvPr id="22" name="Text 20"/>
          <p:cNvSpPr/>
          <p:nvPr/>
        </p:nvSpPr>
        <p:spPr>
          <a:xfrm>
            <a:off x="8591550" y="26533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柯氏喙鲸最长的一次闭气</a:t>
            </a:r>
            <a:endParaRPr lang="en-US" sz="1125" dirty="0">
              <a:latin typeface="Microsoft YaHei" pitchFamily="34" charset="0"/>
              <a:ea typeface="Microsoft YaHei" pitchFamily="34" charset="-122"/>
              <a:cs typeface="Microsoft YaHei" pitchFamily="34" charset="-120"/>
            </a:endParaRPr>
          </a:p>
        </p:txBody>
      </p:sp>
      <p:sp>
        <p:nvSpPr>
          <p:cNvPr id="23" name="Text 21"/>
          <p:cNvSpPr/>
          <p:nvPr/>
        </p:nvSpPr>
        <p:spPr>
          <a:xfrm>
            <a:off x="8591550" y="29189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同一批记录，2014 年发表</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8382000" y="3581400"/>
            <a:ext cx="3200400" cy="1524000"/>
          </a:xfrm>
          <a:prstGeom prst="rect">
            <a:avLst/>
          </a:prstGeom>
          <a:solidFill>
            <a:srgbClr val="F8F5EC"/>
          </a:solidFill>
          <a:ln/>
        </p:spPr>
      </p:sp>
      <p:sp>
        <p:nvSpPr>
          <p:cNvPr id="25" name="Shape 23"/>
          <p:cNvSpPr/>
          <p:nvPr/>
        </p:nvSpPr>
        <p:spPr>
          <a:xfrm>
            <a:off x="8382000" y="3581400"/>
            <a:ext cx="3200400" cy="28575"/>
          </a:xfrm>
          <a:prstGeom prst="rect">
            <a:avLst/>
          </a:prstGeom>
          <a:solidFill>
            <a:srgbClr val="827C6B"/>
          </a:solidFill>
          <a:ln/>
        </p:spPr>
      </p:sp>
      <p:sp>
        <p:nvSpPr>
          <p:cNvPr id="26" name="Text 24"/>
          <p:cNvSpPr/>
          <p:nvPr/>
        </p:nvSpPr>
        <p:spPr>
          <a:xfrm>
            <a:off x="8591550" y="37298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45</a:t>
            </a:r>
            <a:pPr algn="l" indent="0" marL="0">
              <a:buNone/>
            </a:pPr>
            <a:r>
              <a:rPr lang="en-US" sz="1380" dirty="0">
                <a:solidFill>
                  <a:srgbClr val="626159"/>
                </a:solidFill>
                <a:latin typeface="Microsoft YaHei" pitchFamily="34" charset="0"/>
                <a:ea typeface="Microsoft YaHei" pitchFamily="34" charset="-122"/>
                <a:cs typeface="Microsoft YaHei" pitchFamily="34" charset="-120"/>
              </a:rPr>
              <a:t> 分钟</a:t>
            </a:r>
            <a:endParaRPr lang="en-US" sz="3450" dirty="0">
              <a:latin typeface="Times New Roman" pitchFamily="34" charset="0"/>
              <a:ea typeface="SimSun" pitchFamily="34" charset="-122"/>
              <a:cs typeface="Times New Roman" pitchFamily="34" charset="-120"/>
            </a:endParaRPr>
          </a:p>
        </p:txBody>
      </p:sp>
      <p:sp>
        <p:nvSpPr>
          <p:cNvPr id="27" name="Text 25"/>
          <p:cNvSpPr/>
          <p:nvPr/>
        </p:nvSpPr>
        <p:spPr>
          <a:xfrm>
            <a:off x="8591550" y="43678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抹香鲸日常一潜</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8591550" y="46334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常潜到约 600 米深处捕猎</a:t>
            </a:r>
            <a:endParaRPr lang="en-US" sz="900" dirty="0">
              <a:latin typeface="Microsoft YaHei" pitchFamily="34" charset="0"/>
              <a:ea typeface="Microsoft YaHei" pitchFamily="34" charset="-122"/>
              <a:cs typeface="Microsoft YaHei" pitchFamily="34" charset="-120"/>
            </a:endParaRPr>
          </a:p>
        </p:txBody>
      </p:sp>
      <p:sp>
        <p:nvSpPr>
          <p:cNvPr id="29" name="Text 27"/>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资料：Schorr 等，PLOS ONE 9(3): e92633（2014）；NOAA Fisheries 抹香鲸物种页</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最大的鲸，吃最小的虾</a:t>
            </a:r>
            <a:endParaRPr lang="en-US" sz="2400" dirty="0">
              <a:latin typeface="Times New Roman" pitchFamily="34" charset="0"/>
              <a:ea typeface="SimSun" pitchFamily="34" charset="-122"/>
              <a:cs typeface="Times New Roman" pitchFamily="34" charset="-120"/>
            </a:endParaRPr>
          </a:p>
        </p:txBody>
      </p:sp>
      <p:sp>
        <p:nvSpPr>
          <p:cNvPr id="6" name="Text 4"/>
          <p:cNvSpPr/>
          <p:nvPr/>
        </p:nvSpPr>
        <p:spPr>
          <a:xfrm>
            <a:off x="723900" y="2044858"/>
            <a:ext cx="11468100"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pitchFamily="34" charset="0"/>
                <a:ea typeface="Microsoft YaHei" pitchFamily="34" charset="-122"/>
                <a:cs typeface="Microsoft YaHei" pitchFamily="34" charset="-120"/>
              </a:rPr>
              <a:t>两种吃法</a:t>
            </a:r>
            <a:endParaRPr lang="en-US" sz="1350" dirty="0">
              <a:latin typeface="Microsoft YaHei" pitchFamily="34" charset="0"/>
              <a:ea typeface="Microsoft YaHei" pitchFamily="34" charset="-122"/>
              <a:cs typeface="Microsoft YaHei" pitchFamily="34" charset="-120"/>
            </a:endParaRPr>
          </a:p>
        </p:txBody>
      </p:sp>
      <p:sp>
        <p:nvSpPr>
          <p:cNvPr id="7" name="Text 5"/>
          <p:cNvSpPr/>
          <p:nvPr/>
        </p:nvSpPr>
        <p:spPr>
          <a:xfrm>
            <a:off x="2632213" y="2044858"/>
            <a:ext cx="9559787"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pitchFamily="34" charset="0"/>
                <a:ea typeface="Microsoft YaHei" pitchFamily="34" charset="-122"/>
                <a:cs typeface="Microsoft YaHei" pitchFamily="34" charset="-120"/>
              </a:rPr>
              <a:t>须鲸</a:t>
            </a:r>
            <a:endParaRPr lang="en-US" sz="1350" dirty="0">
              <a:latin typeface="Microsoft YaHei" pitchFamily="34" charset="0"/>
              <a:ea typeface="Microsoft YaHei" pitchFamily="34" charset="-122"/>
              <a:cs typeface="Microsoft YaHei" pitchFamily="34" charset="-120"/>
            </a:endParaRPr>
          </a:p>
        </p:txBody>
      </p:sp>
      <p:sp>
        <p:nvSpPr>
          <p:cNvPr id="8" name="Text 6"/>
          <p:cNvSpPr/>
          <p:nvPr/>
        </p:nvSpPr>
        <p:spPr>
          <a:xfrm>
            <a:off x="7402996" y="2044858"/>
            <a:ext cx="4789004" cy="205740"/>
          </a:xfrm>
          <a:prstGeom prst="rect">
            <a:avLst/>
          </a:prstGeom>
          <a:noFill/>
          <a:ln/>
        </p:spPr>
        <p:txBody>
          <a:bodyPr wrap="none" lIns="0" tIns="0" rIns="0" bIns="0" rtlCol="0" anchor="t"/>
          <a:lstStyle/>
          <a:p>
            <a:pPr algn="l" indent="0" marL="0">
              <a:buNone/>
            </a:pPr>
            <a:r>
              <a:rPr lang="en-US" sz="1350" b="1" dirty="0">
                <a:solidFill>
                  <a:srgbClr val="26261F"/>
                </a:solidFill>
                <a:latin typeface="Microsoft YaHei" pitchFamily="34" charset="0"/>
                <a:ea typeface="Microsoft YaHei" pitchFamily="34" charset="-122"/>
                <a:cs typeface="Microsoft YaHei" pitchFamily="34" charset="-120"/>
              </a:rPr>
              <a:t>齿鲸</a:t>
            </a:r>
            <a:endParaRPr lang="en-US" sz="1350" dirty="0">
              <a:latin typeface="Microsoft YaHei" pitchFamily="34" charset="0"/>
              <a:ea typeface="Microsoft YaHei" pitchFamily="34" charset="-122"/>
              <a:cs typeface="Microsoft YaHei" pitchFamily="34" charset="-120"/>
            </a:endParaRPr>
          </a:p>
        </p:txBody>
      </p:sp>
      <p:sp>
        <p:nvSpPr>
          <p:cNvPr id="9" name="Shape 7"/>
          <p:cNvSpPr/>
          <p:nvPr/>
        </p:nvSpPr>
        <p:spPr>
          <a:xfrm>
            <a:off x="609600" y="2362200"/>
            <a:ext cx="10972800" cy="0"/>
          </a:xfrm>
          <a:prstGeom prst="line">
            <a:avLst/>
          </a:prstGeom>
          <a:noFill/>
          <a:ln w="19050">
            <a:solidFill>
              <a:srgbClr val="26261F"/>
            </a:solidFill>
            <a:prstDash val="solid"/>
          </a:ln>
        </p:spPr>
      </p:sp>
      <p:sp>
        <p:nvSpPr>
          <p:cNvPr id="10" name="Shape 8"/>
          <p:cNvSpPr/>
          <p:nvPr/>
        </p:nvSpPr>
        <p:spPr>
          <a:xfrm>
            <a:off x="609600" y="2781300"/>
            <a:ext cx="10972800" cy="0"/>
          </a:xfrm>
          <a:prstGeom prst="line">
            <a:avLst/>
          </a:prstGeom>
          <a:noFill/>
          <a:ln w="9525">
            <a:solidFill>
              <a:srgbClr val="D9D3C2"/>
            </a:solidFill>
            <a:prstDash val="solid"/>
          </a:ln>
        </p:spPr>
      </p:sp>
      <p:sp>
        <p:nvSpPr>
          <p:cNvPr id="11" name="Shape 9"/>
          <p:cNvSpPr/>
          <p:nvPr/>
        </p:nvSpPr>
        <p:spPr>
          <a:xfrm>
            <a:off x="609600" y="3200400"/>
            <a:ext cx="10972800" cy="0"/>
          </a:xfrm>
          <a:prstGeom prst="line">
            <a:avLst/>
          </a:prstGeom>
          <a:noFill/>
          <a:ln w="9525">
            <a:solidFill>
              <a:srgbClr val="D9D3C2"/>
            </a:solidFill>
            <a:prstDash val="solid"/>
          </a:ln>
        </p:spPr>
      </p:sp>
      <p:sp>
        <p:nvSpPr>
          <p:cNvPr id="12" name="Shape 10"/>
          <p:cNvSpPr/>
          <p:nvPr/>
        </p:nvSpPr>
        <p:spPr>
          <a:xfrm>
            <a:off x="609600" y="3619500"/>
            <a:ext cx="10972800" cy="0"/>
          </a:xfrm>
          <a:prstGeom prst="line">
            <a:avLst/>
          </a:prstGeom>
          <a:noFill/>
          <a:ln w="9525">
            <a:solidFill>
              <a:srgbClr val="D9D3C2"/>
            </a:solidFill>
            <a:prstDash val="solid"/>
          </a:ln>
        </p:spPr>
      </p:sp>
      <p:sp>
        <p:nvSpPr>
          <p:cNvPr id="13" name="Shape 11"/>
          <p:cNvSpPr/>
          <p:nvPr/>
        </p:nvSpPr>
        <p:spPr>
          <a:xfrm>
            <a:off x="609600" y="4038600"/>
            <a:ext cx="10972800" cy="0"/>
          </a:xfrm>
          <a:prstGeom prst="line">
            <a:avLst/>
          </a:prstGeom>
          <a:noFill/>
          <a:ln w="9525">
            <a:solidFill>
              <a:srgbClr val="D9D3C2"/>
            </a:solidFill>
            <a:prstDash val="solid"/>
          </a:ln>
        </p:spPr>
      </p:sp>
      <p:sp>
        <p:nvSpPr>
          <p:cNvPr id="14" name="Text 12"/>
          <p:cNvSpPr/>
          <p:nvPr/>
        </p:nvSpPr>
        <p:spPr>
          <a:xfrm>
            <a:off x="723900" y="24822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嘴里长着</a:t>
            </a:r>
            <a:endParaRPr lang="en-US" sz="1200" dirty="0">
              <a:latin typeface="Microsoft YaHei" pitchFamily="34" charset="0"/>
              <a:ea typeface="Microsoft YaHei" pitchFamily="34" charset="-122"/>
              <a:cs typeface="Microsoft YaHei" pitchFamily="34" charset="-120"/>
            </a:endParaRPr>
          </a:p>
        </p:txBody>
      </p:sp>
      <p:sp>
        <p:nvSpPr>
          <p:cNvPr id="15" name="Text 13"/>
          <p:cNvSpPr/>
          <p:nvPr/>
        </p:nvSpPr>
        <p:spPr>
          <a:xfrm>
            <a:off x="2632213" y="2482285"/>
            <a:ext cx="955978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一排排梳子似的鲸须</a:t>
            </a:r>
            <a:endParaRPr lang="en-US" sz="1200" dirty="0">
              <a:latin typeface="Microsoft YaHei" pitchFamily="34" charset="0"/>
              <a:ea typeface="Microsoft YaHei" pitchFamily="34" charset="-122"/>
              <a:cs typeface="Microsoft YaHei" pitchFamily="34" charset="-120"/>
            </a:endParaRPr>
          </a:p>
        </p:txBody>
      </p:sp>
      <p:sp>
        <p:nvSpPr>
          <p:cNvPr id="16" name="Text 14"/>
          <p:cNvSpPr/>
          <p:nvPr/>
        </p:nvSpPr>
        <p:spPr>
          <a:xfrm>
            <a:off x="7402996" y="2482285"/>
            <a:ext cx="478900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牙齿</a:t>
            </a:r>
            <a:endParaRPr lang="en-US" sz="1200" dirty="0">
              <a:latin typeface="Microsoft YaHei" pitchFamily="34" charset="0"/>
              <a:ea typeface="Microsoft YaHei" pitchFamily="34" charset="-122"/>
              <a:cs typeface="Microsoft YaHei" pitchFamily="34" charset="-120"/>
            </a:endParaRPr>
          </a:p>
        </p:txBody>
      </p:sp>
      <p:sp>
        <p:nvSpPr>
          <p:cNvPr id="17" name="Text 15"/>
          <p:cNvSpPr/>
          <p:nvPr/>
        </p:nvSpPr>
        <p:spPr>
          <a:xfrm>
            <a:off x="723900" y="29013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主要吃</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2632213" y="2901385"/>
            <a:ext cx="955978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磷虾和成群的小鱼</a:t>
            </a:r>
            <a:endParaRPr lang="en-US" sz="1200" dirty="0">
              <a:latin typeface="Microsoft YaHei" pitchFamily="34" charset="0"/>
              <a:ea typeface="Microsoft YaHei" pitchFamily="34" charset="-122"/>
              <a:cs typeface="Microsoft YaHei" pitchFamily="34" charset="-120"/>
            </a:endParaRPr>
          </a:p>
        </p:txBody>
      </p:sp>
      <p:sp>
        <p:nvSpPr>
          <p:cNvPr id="19" name="Text 17"/>
          <p:cNvSpPr/>
          <p:nvPr/>
        </p:nvSpPr>
        <p:spPr>
          <a:xfrm>
            <a:off x="7402996" y="2901385"/>
            <a:ext cx="478900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鱿鱼、鱼，甚至鲨鱼</a:t>
            </a:r>
            <a:endParaRPr lang="en-US" sz="120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3209925"/>
            <a:ext cx="10972800" cy="409575"/>
          </a:xfrm>
          <a:prstGeom prst="rect">
            <a:avLst/>
          </a:prstGeom>
          <a:solidFill>
            <a:srgbClr val="E5DBD1"/>
          </a:solidFill>
          <a:ln/>
        </p:spPr>
      </p:sp>
      <p:sp>
        <p:nvSpPr>
          <p:cNvPr id="21" name="Text 19"/>
          <p:cNvSpPr/>
          <p:nvPr/>
        </p:nvSpPr>
        <p:spPr>
          <a:xfrm>
            <a:off x="723900" y="33204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怎么吃</a:t>
            </a:r>
            <a:endParaRPr lang="en-US" sz="1200" dirty="0">
              <a:latin typeface="Microsoft YaHei" pitchFamily="34" charset="0"/>
              <a:ea typeface="Microsoft YaHei" pitchFamily="34" charset="-122"/>
              <a:cs typeface="Microsoft YaHei" pitchFamily="34" charset="-120"/>
            </a:endParaRPr>
          </a:p>
        </p:txBody>
      </p:sp>
      <p:sp>
        <p:nvSpPr>
          <p:cNvPr id="22" name="Text 20"/>
          <p:cNvSpPr/>
          <p:nvPr/>
        </p:nvSpPr>
        <p:spPr>
          <a:xfrm>
            <a:off x="2632213" y="3320485"/>
            <a:ext cx="955978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一大口海水滤出食物</a:t>
            </a:r>
            <a:endParaRPr lang="en-US" sz="1200" dirty="0">
              <a:latin typeface="Microsoft YaHei" pitchFamily="34" charset="0"/>
              <a:ea typeface="Microsoft YaHei" pitchFamily="34" charset="-122"/>
              <a:cs typeface="Microsoft YaHei" pitchFamily="34" charset="-120"/>
            </a:endParaRPr>
          </a:p>
        </p:txBody>
      </p:sp>
      <p:sp>
        <p:nvSpPr>
          <p:cNvPr id="23" name="Text 21"/>
          <p:cNvSpPr/>
          <p:nvPr/>
        </p:nvSpPr>
        <p:spPr>
          <a:xfrm>
            <a:off x="7402996" y="3320485"/>
            <a:ext cx="478900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潜到深处一只只追捕</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723900" y="3739585"/>
            <a:ext cx="11468100" cy="182880"/>
          </a:xfrm>
          <a:prstGeom prst="rect">
            <a:avLst/>
          </a:prstGeom>
          <a:noFill/>
          <a:ln/>
        </p:spPr>
        <p:txBody>
          <a:bodyPr wrap="none" lIns="0" tIns="0" rIns="0" bIns="0" rtlCol="0" anchor="t"/>
          <a:lstStyle/>
          <a:p>
            <a:pPr algn="l" indent="0" marL="0">
              <a:buNone/>
            </a:pPr>
            <a:r>
              <a:rPr lang="en-US" sz="1200" b="1" dirty="0">
                <a:solidFill>
                  <a:srgbClr val="626159"/>
                </a:solidFill>
                <a:latin typeface="Microsoft YaHei" pitchFamily="34" charset="0"/>
                <a:ea typeface="Microsoft YaHei" pitchFamily="34" charset="-122"/>
                <a:cs typeface="Microsoft YaHei" pitchFamily="34" charset="-120"/>
              </a:rPr>
              <a:t>代表</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2632213" y="3739585"/>
            <a:ext cx="9559787"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蓝鲸、座头鲸、弓头鲸</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7402996" y="3739585"/>
            <a:ext cx="4789004" cy="182880"/>
          </a:xfrm>
          <a:prstGeom prst="rect">
            <a:avLst/>
          </a:prstGeom>
          <a:noFill/>
          <a:ln/>
        </p:spPr>
        <p:txBody>
          <a:bodyPr wrap="none" lIns="0" tIns="0" rIns="0" bIns="0" rtlCol="0" anchor="t"/>
          <a:lstStyle/>
          <a:p>
            <a:pPr algn="l" indent="0" marL="0">
              <a:buNone/>
            </a:pPr>
            <a:r>
              <a:rPr lang="en-US" sz="1200" dirty="0">
                <a:solidFill>
                  <a:srgbClr val="26261F"/>
                </a:solidFill>
                <a:latin typeface="Microsoft YaHei" pitchFamily="34" charset="0"/>
                <a:ea typeface="Microsoft YaHei" pitchFamily="34" charset="-122"/>
                <a:cs typeface="Microsoft YaHei" pitchFamily="34" charset="-120"/>
              </a:rPr>
              <a:t>抹香鲸、虎鲸</a:t>
            </a:r>
            <a:endParaRPr lang="en-US" sz="1200" dirty="0">
              <a:latin typeface="Microsoft YaHei" pitchFamily="34" charset="0"/>
              <a:ea typeface="Microsoft YaHei" pitchFamily="34" charset="-122"/>
              <a:cs typeface="Microsoft YaHei" pitchFamily="34" charset="-120"/>
            </a:endParaRPr>
          </a:p>
        </p:txBody>
      </p:sp>
      <p:sp>
        <p:nvSpPr>
          <p:cNvPr id="27" name="Shape 25"/>
          <p:cNvSpPr/>
          <p:nvPr/>
        </p:nvSpPr>
        <p:spPr>
          <a:xfrm>
            <a:off x="609600" y="4295775"/>
            <a:ext cx="10972800" cy="1219200"/>
          </a:xfrm>
          <a:prstGeom prst="roundRect">
            <a:avLst>
              <a:gd name="adj" fmla="val 1563"/>
            </a:avLst>
          </a:prstGeom>
          <a:solidFill>
            <a:srgbClr val="E4E0D6"/>
          </a:solidFill>
          <a:ln/>
        </p:spPr>
      </p:sp>
      <p:sp>
        <p:nvSpPr>
          <p:cNvPr id="28" name="Text 26"/>
          <p:cNvSpPr/>
          <p:nvPr/>
        </p:nvSpPr>
        <p:spPr>
          <a:xfrm>
            <a:off x="1143000" y="4459745"/>
            <a:ext cx="11049000" cy="365760"/>
          </a:xfrm>
          <a:prstGeom prst="rect">
            <a:avLst/>
          </a:prstGeom>
          <a:noFill/>
          <a:ln/>
        </p:spPr>
        <p:txBody>
          <a:bodyPr wrap="none" lIns="0" tIns="0" rIns="0" bIns="0" rtlCol="0" anchor="t"/>
          <a:lstStyle/>
          <a:p>
            <a:pPr algn="l" indent="0" marL="0">
              <a:buNone/>
            </a:pPr>
            <a:r>
              <a:rPr lang="en-US" sz="2400" b="1" dirty="0">
                <a:solidFill>
                  <a:srgbClr val="26261F"/>
                </a:solidFill>
                <a:latin typeface="Microsoft YaHei" pitchFamily="34" charset="0"/>
                <a:ea typeface="Microsoft YaHei" pitchFamily="34" charset="-122"/>
                <a:cs typeface="Microsoft YaHei" pitchFamily="34" charset="-120"/>
              </a:rPr>
              <a:t>一天五吨磷虾</a:t>
            </a:r>
            <a:endParaRPr lang="en-US" sz="2400" dirty="0">
              <a:latin typeface="Microsoft YaHei" pitchFamily="34" charset="0"/>
              <a:ea typeface="Microsoft YaHei" pitchFamily="34" charset="-122"/>
              <a:cs typeface="Microsoft YaHei" pitchFamily="34" charset="-120"/>
            </a:endParaRPr>
          </a:p>
        </p:txBody>
      </p:sp>
      <p:sp>
        <p:nvSpPr>
          <p:cNvPr id="29" name="Shape 27"/>
          <p:cNvSpPr/>
          <p:nvPr/>
        </p:nvSpPr>
        <p:spPr>
          <a:xfrm>
            <a:off x="817563" y="4589463"/>
            <a:ext cx="174625" cy="174625"/>
          </a:xfrm>
          <a:prstGeom prst="ellipse">
            <a:avLst/>
          </a:prstGeom>
          <a:noFill/>
          <a:ln w="17463">
            <a:solidFill>
              <a:srgbClr val="2C2C2A"/>
            </a:solidFill>
            <a:prstDash val="solid"/>
          </a:ln>
        </p:spPr>
      </p:sp>
      <p:sp>
        <p:nvSpPr>
          <p:cNvPr id="30" name="Shape 28"/>
          <p:cNvSpPr/>
          <p:nvPr/>
        </p:nvSpPr>
        <p:spPr>
          <a:xfrm>
            <a:off x="904875" y="4676775"/>
            <a:ext cx="6548" cy="34925"/>
          </a:xfrm>
          <a:custGeom>
            <a:avLst/>
            <a:gdLst/>
            <a:ahLst/>
            <a:cxnLst/>
            <a:rect l="l" t="t" r="r" b="b"/>
            <a:pathLst>
              <a:path w="6548" h="34925">
                <a:moveTo>
                  <a:pt x="0" y="34925"/>
                </a:moveTo>
                <a:lnTo>
                  <a:pt x="0" y="0"/>
                </a:lnTo>
              </a:path>
            </a:pathLst>
          </a:custGeom>
          <a:noFill/>
          <a:ln w="17463">
            <a:solidFill>
              <a:srgbClr val="2C2C2A"/>
            </a:solidFill>
            <a:prstDash val="solid"/>
          </a:ln>
        </p:spPr>
      </p:sp>
      <p:sp>
        <p:nvSpPr>
          <p:cNvPr id="31" name="Shape 29"/>
          <p:cNvSpPr/>
          <p:nvPr/>
        </p:nvSpPr>
        <p:spPr>
          <a:xfrm>
            <a:off x="904875" y="4641850"/>
            <a:ext cx="6548" cy="6548"/>
          </a:xfrm>
          <a:custGeom>
            <a:avLst/>
            <a:gdLst/>
            <a:ahLst/>
            <a:cxnLst/>
            <a:rect l="l" t="t" r="r" b="b"/>
            <a:pathLst>
              <a:path w="6548" h="6548">
                <a:moveTo>
                  <a:pt x="0" y="0"/>
                </a:moveTo>
                <a:lnTo>
                  <a:pt x="87" y="0"/>
                </a:lnTo>
              </a:path>
            </a:pathLst>
          </a:custGeom>
          <a:noFill/>
          <a:ln w="17463">
            <a:solidFill>
              <a:srgbClr val="2C2C2A"/>
            </a:solidFill>
            <a:prstDash val="solid"/>
          </a:ln>
        </p:spPr>
      </p:sp>
      <p:sp>
        <p:nvSpPr>
          <p:cNvPr id="32" name="Text 30"/>
          <p:cNvSpPr/>
          <p:nvPr/>
        </p:nvSpPr>
        <p:spPr>
          <a:xfrm>
            <a:off x="1143000" y="4945520"/>
            <a:ext cx="11049000" cy="365760"/>
          </a:xfrm>
          <a:prstGeom prst="rect">
            <a:avLst/>
          </a:prstGeom>
          <a:noFill/>
          <a:ln/>
        </p:spPr>
        <p:txBody>
          <a:bodyPr wrap="none" lIns="0" tIns="0" rIns="0" bIns="0" rtlCol="0" anchor="t"/>
          <a:lstStyle/>
          <a:p>
            <a:pPr algn="l" indent="0" marL="0">
              <a:buNone/>
            </a:pPr>
            <a:r>
              <a:rPr lang="en-US" sz="2400" dirty="0">
                <a:solidFill>
                  <a:srgbClr val="26261F"/>
                </a:solidFill>
                <a:latin typeface="Microsoft YaHei" pitchFamily="34" charset="0"/>
                <a:ea typeface="Microsoft YaHei" pitchFamily="34" charset="-122"/>
                <a:cs typeface="Microsoft YaHei" pitchFamily="34" charset="-120"/>
              </a:rPr>
              <a:t>最大的蓝鲸一天能吃掉五吨多磷虾，而一只磷虾不过几厘米长。</a:t>
            </a:r>
            <a:endParaRPr lang="en-US" sz="2400" dirty="0">
              <a:latin typeface="Microsoft YaHei" pitchFamily="34" charset="0"/>
              <a:ea typeface="Microsoft YaHei" pitchFamily="34" charset="-122"/>
              <a:cs typeface="Microsoft YaHei" pitchFamily="34" charset="-120"/>
            </a:endParaRPr>
          </a:p>
        </p:txBody>
      </p:sp>
      <p:sp>
        <p:nvSpPr>
          <p:cNvPr id="33" name="Text 31"/>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资料：NOAA Fisheries 蓝鲸、座头鲸、抹香鲸物种页</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pic>
        <p:nvPicPr>
          <p:cNvPr id="5" name="Image 0" descr="preencoded.png">    </p:cNvPr>
          <p:cNvPicPr>
            <a:picLocks noChangeAspect="1"/>
          </p:cNvPicPr>
          <p:nvPr/>
        </p:nvPicPr>
        <p:blipFill>
          <a:blip r:embed="rId1"/>
          <a:srcRect l="0" r="0" t="272" b="272"/>
          <a:stretch/>
        </p:blipFill>
        <p:spPr>
          <a:xfrm>
            <a:off x="609600" y="666750"/>
            <a:ext cx="3619500" cy="5219700"/>
          </a:xfrm>
          <a:prstGeom prst="rect">
            <a:avLst/>
          </a:prstGeom>
        </p:spPr>
      </p:pic>
      <p:sp>
        <p:nvSpPr>
          <p:cNvPr id="6" name="Text 3"/>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座头鲸，斯卡蒙图版 VII，1874</a:t>
            </a:r>
            <a:endParaRPr lang="en-US" sz="825" dirty="0">
              <a:latin typeface="Times New Roman" pitchFamily="34" charset="0"/>
              <a:ea typeface="SimSun" pitchFamily="34" charset="-122"/>
              <a:cs typeface="Times New Roman" pitchFamily="34" charset="-120"/>
            </a:endParaRPr>
          </a:p>
        </p:txBody>
      </p:sp>
      <p:sp>
        <p:nvSpPr>
          <p:cNvPr id="7" name="Text 4"/>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座头鲸会唱歌，一唱就是几个小时</a:t>
            </a:r>
            <a:endParaRPr lang="en-US" sz="2400" dirty="0">
              <a:latin typeface="Times New Roman" pitchFamily="34" charset="0"/>
              <a:ea typeface="SimSun" pitchFamily="34" charset="-122"/>
              <a:cs typeface="Times New Roman" pitchFamily="34" charset="-120"/>
            </a:endParaRPr>
          </a:p>
        </p:txBody>
      </p:sp>
      <p:sp>
        <p:nvSpPr>
          <p:cNvPr id="8" name="Text 5"/>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7–30</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分钟</a:t>
            </a:r>
            <a:endParaRPr lang="en-US" sz="3450" dirty="0">
              <a:latin typeface="Times New Roman" pitchFamily="34" charset="0"/>
              <a:ea typeface="SimSun" pitchFamily="34" charset="-122"/>
              <a:cs typeface="Times New Roman" pitchFamily="34" charset="-120"/>
            </a:endParaRPr>
          </a:p>
        </p:txBody>
      </p:sp>
      <p:sp>
        <p:nvSpPr>
          <p:cNvPr id="9" name="Text 6"/>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一首歌的长度</a:t>
            </a:r>
            <a:endParaRPr lang="en-US" sz="975" dirty="0">
              <a:latin typeface="Microsoft YaHei" pitchFamily="34" charset="0"/>
              <a:ea typeface="Microsoft YaHei" pitchFamily="34" charset="-122"/>
              <a:cs typeface="Microsoft YaHei" pitchFamily="34" charset="-120"/>
            </a:endParaRPr>
          </a:p>
        </p:txBody>
      </p:sp>
      <p:sp>
        <p:nvSpPr>
          <p:cNvPr id="10" name="Text 7"/>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24</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小时以上</a:t>
            </a:r>
            <a:endParaRPr lang="en-US" sz="3450" dirty="0">
              <a:latin typeface="Times New Roman" pitchFamily="34" charset="0"/>
              <a:ea typeface="SimSun" pitchFamily="34" charset="-122"/>
              <a:cs typeface="Times New Roman" pitchFamily="34" charset="-120"/>
            </a:endParaRPr>
          </a:p>
        </p:txBody>
      </p:sp>
      <p:sp>
        <p:nvSpPr>
          <p:cNvPr id="11" name="Text 8"/>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雄鲸最长的一场演唱</a:t>
            </a:r>
            <a:endParaRPr lang="en-US" sz="975" dirty="0">
              <a:latin typeface="Microsoft YaHei" pitchFamily="34" charset="0"/>
              <a:ea typeface="Microsoft YaHei" pitchFamily="34" charset="-122"/>
              <a:cs typeface="Microsoft YaHei" pitchFamily="34" charset="-120"/>
            </a:endParaRPr>
          </a:p>
        </p:txBody>
      </p:sp>
      <p:sp>
        <p:nvSpPr>
          <p:cNvPr id="12" name="Shape 9"/>
          <p:cNvSpPr/>
          <p:nvPr/>
        </p:nvSpPr>
        <p:spPr>
          <a:xfrm>
            <a:off x="4667250" y="3614738"/>
            <a:ext cx="6915150" cy="9525"/>
          </a:xfrm>
          <a:prstGeom prst="rect">
            <a:avLst/>
          </a:prstGeom>
          <a:solidFill>
            <a:srgbClr val="2C2C2A"/>
          </a:solidFill>
          <a:ln/>
        </p:spPr>
      </p:sp>
      <p:sp>
        <p:nvSpPr>
          <p:cNvPr id="13" name="Shape 10"/>
          <p:cNvSpPr/>
          <p:nvPr/>
        </p:nvSpPr>
        <p:spPr>
          <a:xfrm>
            <a:off x="4667250" y="5519738"/>
            <a:ext cx="6915150" cy="9525"/>
          </a:xfrm>
          <a:prstGeom prst="rect">
            <a:avLst/>
          </a:prstGeom>
          <a:solidFill>
            <a:srgbClr val="2C2C2A"/>
          </a:solidFill>
          <a:ln/>
        </p:spPr>
      </p:sp>
      <p:sp>
        <p:nvSpPr>
          <p:cNvPr id="14" name="Text 11"/>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15" name="Text 12"/>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座头鲸发出一连串美妙多变的声音，持续 7 到 30 分钟，然后相</a:t>
            </a:r>
            <a:endParaRPr lang="en-US" sz="1800" dirty="0">
              <a:latin typeface="Times New Roman" pitchFamily="34" charset="0"/>
              <a:ea typeface="SimSun" pitchFamily="34" charset="-122"/>
              <a:cs typeface="Times New Roman" pitchFamily="34" charset="-120"/>
            </a:endParaRPr>
          </a:p>
        </p:txBody>
      </p:sp>
      <p:sp>
        <p:nvSpPr>
          <p:cNvPr id="16" name="Text 13"/>
          <p:cNvSpPr/>
          <p:nvPr/>
        </p:nvSpPr>
        <p:spPr>
          <a:xfrm>
            <a:off x="5200650" y="4303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当精确地把同一串声音再唱一遍。</a:t>
            </a:r>
            <a:endParaRPr lang="en-US" sz="1800" dirty="0">
              <a:latin typeface="Times New Roman" pitchFamily="34" charset="0"/>
              <a:ea typeface="SimSun" pitchFamily="34" charset="-122"/>
              <a:cs typeface="Times New Roman" pitchFamily="34" charset="-120"/>
            </a:endParaRPr>
          </a:p>
        </p:txBody>
      </p:sp>
      <p:sp>
        <p:nvSpPr>
          <p:cNvPr id="17" name="Text 14"/>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引文：Payne </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&amp;</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 McVay，《科学》173:585（1971）。资料：NOAA 国家海洋保护区</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pic>
        <p:nvPicPr>
          <p:cNvPr id="5" name="Image 0" descr="preencoded.png">    </p:cNvPr>
          <p:cNvPicPr>
            <a:picLocks noChangeAspect="1"/>
          </p:cNvPicPr>
          <p:nvPr/>
        </p:nvPicPr>
        <p:blipFill>
          <a:blip r:embed="rId1"/>
          <a:srcRect l="26272" r="26272" t="0" b="0"/>
          <a:stretch/>
        </p:blipFill>
        <p:spPr>
          <a:xfrm>
            <a:off x="609600" y="666750"/>
            <a:ext cx="3619500" cy="5219700"/>
          </a:xfrm>
          <a:prstGeom prst="rect">
            <a:avLst/>
          </a:prstGeom>
        </p:spPr>
      </p:pic>
      <p:sp>
        <p:nvSpPr>
          <p:cNvPr id="6" name="Text 3"/>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冰海中的灰鲸，斯卡蒙图版 V，1874</a:t>
            </a:r>
            <a:endParaRPr lang="en-US" sz="825" dirty="0">
              <a:latin typeface="Times New Roman" pitchFamily="34" charset="0"/>
              <a:ea typeface="SimSun" pitchFamily="34" charset="-122"/>
              <a:cs typeface="Times New Roman" pitchFamily="34" charset="-120"/>
            </a:endParaRPr>
          </a:p>
        </p:txBody>
      </p:sp>
      <p:sp>
        <p:nvSpPr>
          <p:cNvPr id="7" name="Text 4"/>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灰鲸每年往返约一万六千公里</a:t>
            </a:r>
            <a:endParaRPr lang="en-US" sz="2400" dirty="0">
              <a:latin typeface="Times New Roman" pitchFamily="34" charset="0"/>
              <a:ea typeface="SimSun" pitchFamily="34" charset="-122"/>
              <a:cs typeface="Times New Roman" pitchFamily="34" charset="-120"/>
            </a:endParaRPr>
          </a:p>
        </p:txBody>
      </p:sp>
      <p:sp>
        <p:nvSpPr>
          <p:cNvPr id="8" name="Text 5"/>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1.6</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万公里</a:t>
            </a:r>
            <a:endParaRPr lang="en-US" sz="3450" dirty="0">
              <a:latin typeface="Times New Roman" pitchFamily="34" charset="0"/>
              <a:ea typeface="SimSun" pitchFamily="34" charset="-122"/>
              <a:cs typeface="Times New Roman" pitchFamily="34" charset="-120"/>
            </a:endParaRPr>
          </a:p>
        </p:txBody>
      </p:sp>
      <p:sp>
        <p:nvSpPr>
          <p:cNvPr id="9" name="Text 6"/>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灰鲸往返一趟的大致路程</a:t>
            </a:r>
            <a:endParaRPr lang="en-US" sz="975" dirty="0">
              <a:latin typeface="Microsoft YaHei" pitchFamily="34" charset="0"/>
              <a:ea typeface="Microsoft YaHei" pitchFamily="34" charset="-122"/>
              <a:cs typeface="Microsoft YaHei" pitchFamily="34" charset="-120"/>
            </a:endParaRPr>
          </a:p>
        </p:txBody>
      </p:sp>
      <p:sp>
        <p:nvSpPr>
          <p:cNvPr id="10" name="Text 7"/>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2.2</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万公里以上</a:t>
            </a:r>
            <a:endParaRPr lang="en-US" sz="3450" dirty="0">
              <a:latin typeface="Times New Roman" pitchFamily="34" charset="0"/>
              <a:ea typeface="SimSun" pitchFamily="34" charset="-122"/>
              <a:cs typeface="Times New Roman" pitchFamily="34" charset="-120"/>
            </a:endParaRPr>
          </a:p>
        </p:txBody>
      </p:sp>
      <p:sp>
        <p:nvSpPr>
          <p:cNvPr id="11" name="Text 8"/>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有的灰鲸游得更远</a:t>
            </a:r>
            <a:endParaRPr lang="en-US" sz="975" dirty="0">
              <a:latin typeface="Microsoft YaHei" pitchFamily="34" charset="0"/>
              <a:ea typeface="Microsoft YaHei" pitchFamily="34" charset="-122"/>
              <a:cs typeface="Microsoft YaHei" pitchFamily="34" charset="-120"/>
            </a:endParaRPr>
          </a:p>
        </p:txBody>
      </p:sp>
      <p:sp>
        <p:nvSpPr>
          <p:cNvPr id="12" name="Text 9"/>
          <p:cNvSpPr/>
          <p:nvPr/>
        </p:nvSpPr>
        <p:spPr>
          <a:xfrm>
            <a:off x="9315450" y="2167719"/>
            <a:ext cx="28765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28</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天</a:t>
            </a:r>
            <a:endParaRPr lang="en-US" sz="3450" dirty="0">
              <a:latin typeface="Times New Roman" pitchFamily="34" charset="0"/>
              <a:ea typeface="SimSun" pitchFamily="34" charset="-122"/>
              <a:cs typeface="Times New Roman" pitchFamily="34" charset="-120"/>
            </a:endParaRPr>
          </a:p>
        </p:txBody>
      </p:sp>
      <p:sp>
        <p:nvSpPr>
          <p:cNvPr id="13" name="Text 10"/>
          <p:cNvSpPr/>
          <p:nvPr/>
        </p:nvSpPr>
        <p:spPr>
          <a:xfrm>
            <a:off x="9315450" y="2795525"/>
            <a:ext cx="28765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座头鲸阿拉斯加到夏威夷最快</a:t>
            </a:r>
            <a:endParaRPr lang="en-US" sz="975" dirty="0">
              <a:latin typeface="Microsoft YaHei" pitchFamily="34" charset="0"/>
              <a:ea typeface="Microsoft YaHei" pitchFamily="34" charset="-122"/>
              <a:cs typeface="Microsoft YaHei" pitchFamily="34" charset="-120"/>
            </a:endParaRPr>
          </a:p>
        </p:txBody>
      </p:sp>
      <p:sp>
        <p:nvSpPr>
          <p:cNvPr id="14" name="Shape 11"/>
          <p:cNvSpPr/>
          <p:nvPr/>
        </p:nvSpPr>
        <p:spPr>
          <a:xfrm>
            <a:off x="4667250" y="3614738"/>
            <a:ext cx="6915150" cy="9525"/>
          </a:xfrm>
          <a:prstGeom prst="rect">
            <a:avLst/>
          </a:prstGeom>
          <a:solidFill>
            <a:srgbClr val="2C2C2A"/>
          </a:solidFill>
          <a:ln/>
        </p:spPr>
      </p:sp>
      <p:sp>
        <p:nvSpPr>
          <p:cNvPr id="15" name="Shape 12"/>
          <p:cNvSpPr/>
          <p:nvPr/>
        </p:nvSpPr>
        <p:spPr>
          <a:xfrm>
            <a:off x="4667250" y="5519738"/>
            <a:ext cx="6915150" cy="9525"/>
          </a:xfrm>
          <a:prstGeom prst="rect">
            <a:avLst/>
          </a:prstGeom>
          <a:solidFill>
            <a:srgbClr val="2C2C2A"/>
          </a:solidFill>
          <a:ln/>
        </p:spPr>
      </p:sp>
      <p:sp>
        <p:nvSpPr>
          <p:cNvPr id="16" name="Text 13"/>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17" name="Text 14"/>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夏天在寒冷的高纬度海域吃饱，冬天回到温暖的海湾生下</a:t>
            </a:r>
            <a:endParaRPr lang="en-US" sz="1800" dirty="0">
              <a:latin typeface="Times New Roman" pitchFamily="34" charset="0"/>
              <a:ea typeface="SimSun" pitchFamily="34" charset="-122"/>
              <a:cs typeface="Times New Roman" pitchFamily="34" charset="-120"/>
            </a:endParaRPr>
          </a:p>
        </p:txBody>
      </p:sp>
      <p:sp>
        <p:nvSpPr>
          <p:cNvPr id="18" name="Text 15"/>
          <p:cNvSpPr/>
          <p:nvPr/>
        </p:nvSpPr>
        <p:spPr>
          <a:xfrm>
            <a:off x="5200650" y="4303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幼崽。</a:t>
            </a:r>
            <a:endParaRPr lang="en-US" sz="1800" dirty="0">
              <a:latin typeface="Times New Roman" pitchFamily="34" charset="0"/>
              <a:ea typeface="SimSun" pitchFamily="34" charset="-122"/>
              <a:cs typeface="Times New Roman" pitchFamily="34" charset="-120"/>
            </a:endParaRPr>
          </a:p>
        </p:txBody>
      </p:sp>
      <p:sp>
        <p:nvSpPr>
          <p:cNvPr id="19" name="Text 16"/>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资料：NOAA Fisheries 灰鲸、座头鲸物种页</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Shape 1"/>
          <p:cNvSpPr/>
          <p:nvPr/>
        </p:nvSpPr>
        <p:spPr>
          <a:xfrm>
            <a:off x="609600" y="465773"/>
            <a:ext cx="10972800" cy="20955"/>
          </a:xfrm>
          <a:prstGeom prst="rect">
            <a:avLst/>
          </a:prstGeom>
          <a:solidFill>
            <a:srgbClr val="2C2C2A"/>
          </a:solidFill>
          <a:ln/>
        </p:spPr>
      </p:sp>
      <p:sp>
        <p:nvSpPr>
          <p:cNvPr id="4" name="Shape 2"/>
          <p:cNvSpPr/>
          <p:nvPr/>
        </p:nvSpPr>
        <p:spPr>
          <a:xfrm>
            <a:off x="609600" y="521018"/>
            <a:ext cx="10972800" cy="7144"/>
          </a:xfrm>
          <a:prstGeom prst="rect">
            <a:avLst/>
          </a:prstGeom>
          <a:solidFill>
            <a:srgbClr val="2C2C2A"/>
          </a:solidFill>
          <a:ln/>
        </p:spPr>
      </p:sp>
      <p:sp>
        <p:nvSpPr>
          <p:cNvPr id="5" name="Text 3"/>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一个世纪里，人类捕杀了近三百万头鲸</a:t>
            </a:r>
            <a:endParaRPr lang="en-US" sz="2400" dirty="0">
              <a:latin typeface="Times New Roman" pitchFamily="34" charset="0"/>
              <a:ea typeface="SimSun" pitchFamily="34" charset="-122"/>
              <a:cs typeface="Times New Roman" pitchFamily="34" charset="-120"/>
            </a:endParaRPr>
          </a:p>
        </p:txBody>
      </p:sp>
      <p:sp>
        <p:nvSpPr>
          <p:cNvPr id="6" name="Shape 4"/>
          <p:cNvSpPr/>
          <p:nvPr/>
        </p:nvSpPr>
        <p:spPr>
          <a:xfrm>
            <a:off x="762000" y="4471988"/>
            <a:ext cx="7048500" cy="9525"/>
          </a:xfrm>
          <a:prstGeom prst="rect">
            <a:avLst/>
          </a:prstGeom>
          <a:solidFill>
            <a:srgbClr val="2C2C2A"/>
          </a:solidFill>
          <a:ln/>
        </p:spPr>
      </p:sp>
      <p:sp>
        <p:nvSpPr>
          <p:cNvPr id="7" name="Shape 5"/>
          <p:cNvSpPr/>
          <p:nvPr/>
        </p:nvSpPr>
        <p:spPr>
          <a:xfrm>
            <a:off x="952500" y="2520315"/>
            <a:ext cx="571500" cy="1956435"/>
          </a:xfrm>
          <a:prstGeom prst="rect">
            <a:avLst/>
          </a:prstGeom>
          <a:solidFill>
            <a:srgbClr val="8C4A3C"/>
          </a:solidFill>
          <a:ln/>
        </p:spPr>
      </p:sp>
      <p:sp>
        <p:nvSpPr>
          <p:cNvPr id="8" name="Text 6"/>
          <p:cNvSpPr/>
          <p:nvPr/>
        </p:nvSpPr>
        <p:spPr>
          <a:xfrm>
            <a:off x="0" y="2315827"/>
            <a:ext cx="2476500" cy="160020"/>
          </a:xfrm>
          <a:prstGeom prst="rect">
            <a:avLst/>
          </a:prstGeom>
          <a:noFill/>
          <a:ln/>
        </p:spPr>
        <p:txBody>
          <a:bodyPr wrap="none" lIns="0" tIns="0" rIns="0" bIns="0" rtlCol="0" anchor="t"/>
          <a:lstStyle/>
          <a:p>
            <a:pPr algn="ctr" indent="0" marL="0">
              <a:buNone/>
            </a:pPr>
            <a:r>
              <a:rPr lang="en-US" sz="1050" b="1" dirty="0">
                <a:solidFill>
                  <a:srgbClr val="8C4A3C"/>
                </a:solidFill>
                <a:latin typeface="Microsoft YaHei" pitchFamily="34" charset="0"/>
                <a:ea typeface="Microsoft YaHei" pitchFamily="34" charset="-122"/>
                <a:cs typeface="Microsoft YaHei" pitchFamily="34" charset="-120"/>
              </a:rPr>
              <a:t>205.4</a:t>
            </a:r>
            <a:endParaRPr lang="en-US" sz="1050" dirty="0">
              <a:latin typeface="Microsoft YaHei" pitchFamily="34" charset="0"/>
              <a:ea typeface="Microsoft YaHei" pitchFamily="34" charset="-122"/>
              <a:cs typeface="Microsoft YaHei" pitchFamily="34" charset="-120"/>
            </a:endParaRPr>
          </a:p>
        </p:txBody>
      </p:sp>
      <p:sp>
        <p:nvSpPr>
          <p:cNvPr id="9" name="Text 7"/>
          <p:cNvSpPr/>
          <p:nvPr/>
        </p:nvSpPr>
        <p:spPr>
          <a:xfrm>
            <a:off x="0" y="4557289"/>
            <a:ext cx="247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南半球</a:t>
            </a:r>
            <a:endParaRPr lang="en-US" sz="900" dirty="0">
              <a:latin typeface="Microsoft YaHei" pitchFamily="34" charset="0"/>
              <a:ea typeface="Microsoft YaHei" pitchFamily="34" charset="-122"/>
              <a:cs typeface="Microsoft YaHei" pitchFamily="34" charset="-120"/>
            </a:endParaRPr>
          </a:p>
        </p:txBody>
      </p:sp>
      <p:sp>
        <p:nvSpPr>
          <p:cNvPr id="10" name="Shape 8"/>
          <p:cNvSpPr/>
          <p:nvPr/>
        </p:nvSpPr>
        <p:spPr>
          <a:xfrm>
            <a:off x="1714500" y="3939540"/>
            <a:ext cx="571500" cy="537210"/>
          </a:xfrm>
          <a:prstGeom prst="rect">
            <a:avLst/>
          </a:prstGeom>
          <a:solidFill>
            <a:srgbClr val="2C2C2A"/>
          </a:solidFill>
          <a:ln/>
        </p:spPr>
      </p:sp>
      <p:sp>
        <p:nvSpPr>
          <p:cNvPr id="11" name="Text 9"/>
          <p:cNvSpPr/>
          <p:nvPr/>
        </p:nvSpPr>
        <p:spPr>
          <a:xfrm>
            <a:off x="0" y="3735052"/>
            <a:ext cx="4000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56.4</a:t>
            </a:r>
            <a:endParaRPr lang="en-US" sz="1050" dirty="0">
              <a:latin typeface="Microsoft YaHei" pitchFamily="34" charset="0"/>
              <a:ea typeface="Microsoft YaHei" pitchFamily="34" charset="-122"/>
              <a:cs typeface="Microsoft YaHei" pitchFamily="34" charset="-120"/>
            </a:endParaRPr>
          </a:p>
        </p:txBody>
      </p:sp>
      <p:sp>
        <p:nvSpPr>
          <p:cNvPr id="12" name="Text 10"/>
          <p:cNvSpPr/>
          <p:nvPr/>
        </p:nvSpPr>
        <p:spPr>
          <a:xfrm>
            <a:off x="0" y="4557289"/>
            <a:ext cx="400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北太平洋</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2476500" y="4213860"/>
            <a:ext cx="571500" cy="262890"/>
          </a:xfrm>
          <a:prstGeom prst="rect">
            <a:avLst/>
          </a:prstGeom>
          <a:solidFill>
            <a:srgbClr val="2C2C2A"/>
          </a:solidFill>
          <a:ln/>
        </p:spPr>
      </p:sp>
      <p:sp>
        <p:nvSpPr>
          <p:cNvPr id="14" name="Text 12"/>
          <p:cNvSpPr/>
          <p:nvPr/>
        </p:nvSpPr>
        <p:spPr>
          <a:xfrm>
            <a:off x="0" y="4009372"/>
            <a:ext cx="5524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27.6</a:t>
            </a:r>
            <a:endParaRPr lang="en-US" sz="1050" dirty="0">
              <a:latin typeface="Microsoft YaHei" pitchFamily="34" charset="0"/>
              <a:ea typeface="Microsoft YaHei" pitchFamily="34" charset="-122"/>
              <a:cs typeface="Microsoft YaHei" pitchFamily="34" charset="-120"/>
            </a:endParaRPr>
          </a:p>
        </p:txBody>
      </p:sp>
      <p:sp>
        <p:nvSpPr>
          <p:cNvPr id="15" name="Text 13"/>
          <p:cNvSpPr/>
          <p:nvPr/>
        </p:nvSpPr>
        <p:spPr>
          <a:xfrm>
            <a:off x="0" y="4557289"/>
            <a:ext cx="5524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北大西洋</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762000" y="491923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图</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1114189" y="4919239"/>
            <a:ext cx="11077811"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1900 至 1999 年工业捕鲸的捕杀数（万头）</a:t>
            </a:r>
            <a:endParaRPr lang="en-US" sz="900" dirty="0">
              <a:latin typeface="Microsoft YaHei" pitchFamily="34" charset="0"/>
              <a:ea typeface="Microsoft YaHei" pitchFamily="34" charset="-122"/>
              <a:cs typeface="Microsoft YaHei" pitchFamily="34" charset="-120"/>
            </a:endParaRPr>
          </a:p>
        </p:txBody>
      </p:sp>
      <p:sp>
        <p:nvSpPr>
          <p:cNvPr id="18" name="Text 16"/>
          <p:cNvSpPr/>
          <p:nvPr/>
        </p:nvSpPr>
        <p:spPr>
          <a:xfrm>
            <a:off x="762000" y="513823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停捕之后，座头鲸等一些种群开始慢慢回升。</a:t>
            </a:r>
            <a:endParaRPr lang="en-US" sz="975" dirty="0">
              <a:latin typeface="Times New Roman" pitchFamily="34" charset="0"/>
              <a:ea typeface="SimSun" pitchFamily="34" charset="-122"/>
              <a:cs typeface="Times New Roman" pitchFamily="34" charset="-120"/>
            </a:endParaRPr>
          </a:p>
        </p:txBody>
      </p:sp>
      <p:sp>
        <p:nvSpPr>
          <p:cNvPr id="19" name="Shape 17"/>
          <p:cNvSpPr/>
          <p:nvPr/>
        </p:nvSpPr>
        <p:spPr>
          <a:xfrm>
            <a:off x="8382000" y="1866900"/>
            <a:ext cx="3200400" cy="1524000"/>
          </a:xfrm>
          <a:prstGeom prst="rect">
            <a:avLst/>
          </a:prstGeom>
          <a:solidFill>
            <a:srgbClr val="F8F5EC"/>
          </a:solidFill>
          <a:ln/>
        </p:spPr>
      </p:sp>
      <p:sp>
        <p:nvSpPr>
          <p:cNvPr id="20" name="Shape 18"/>
          <p:cNvSpPr/>
          <p:nvPr/>
        </p:nvSpPr>
        <p:spPr>
          <a:xfrm>
            <a:off x="8382000" y="1866900"/>
            <a:ext cx="3200400" cy="28575"/>
          </a:xfrm>
          <a:prstGeom prst="rect">
            <a:avLst/>
          </a:prstGeom>
          <a:solidFill>
            <a:srgbClr val="2C2C2A"/>
          </a:solidFill>
          <a:ln/>
        </p:spPr>
      </p:sp>
      <p:sp>
        <p:nvSpPr>
          <p:cNvPr id="21" name="Text 19"/>
          <p:cNvSpPr/>
          <p:nvPr/>
        </p:nvSpPr>
        <p:spPr>
          <a:xfrm>
            <a:off x="8591550" y="20153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约 290</a:t>
            </a:r>
            <a:pPr algn="l" indent="0" marL="0">
              <a:buNone/>
            </a:pPr>
            <a:r>
              <a:rPr lang="en-US" sz="1380" dirty="0">
                <a:solidFill>
                  <a:srgbClr val="626159"/>
                </a:solidFill>
                <a:latin typeface="Microsoft YaHei" pitchFamily="34" charset="0"/>
                <a:ea typeface="Microsoft YaHei" pitchFamily="34" charset="-122"/>
                <a:cs typeface="Microsoft YaHei" pitchFamily="34" charset="-120"/>
              </a:rPr>
              <a:t> 万头</a:t>
            </a:r>
            <a:endParaRPr lang="en-US" sz="3450" dirty="0">
              <a:latin typeface="Times New Roman" pitchFamily="34" charset="0"/>
              <a:ea typeface="SimSun" pitchFamily="34" charset="-122"/>
              <a:cs typeface="Times New Roman" pitchFamily="34" charset="-120"/>
            </a:endParaRPr>
          </a:p>
        </p:txBody>
      </p:sp>
      <p:sp>
        <p:nvSpPr>
          <p:cNvPr id="22" name="Text 20"/>
          <p:cNvSpPr/>
          <p:nvPr/>
        </p:nvSpPr>
        <p:spPr>
          <a:xfrm>
            <a:off x="8591550" y="26533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二十世纪被捕杀的大型鲸</a:t>
            </a:r>
            <a:endParaRPr lang="en-US" sz="1125" dirty="0">
              <a:latin typeface="Microsoft YaHei" pitchFamily="34" charset="0"/>
              <a:ea typeface="Microsoft YaHei" pitchFamily="34" charset="-122"/>
              <a:cs typeface="Microsoft YaHei" pitchFamily="34" charset="-120"/>
            </a:endParaRPr>
          </a:p>
        </p:txBody>
      </p:sp>
      <p:sp>
        <p:nvSpPr>
          <p:cNvPr id="23" name="Text 21"/>
          <p:cNvSpPr/>
          <p:nvPr/>
        </p:nvSpPr>
        <p:spPr>
          <a:xfrm>
            <a:off x="8591550" y="29189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三片海域合计 289.4 万头</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8382000" y="3581400"/>
            <a:ext cx="3200400" cy="1524000"/>
          </a:xfrm>
          <a:prstGeom prst="rect">
            <a:avLst/>
          </a:prstGeom>
          <a:solidFill>
            <a:srgbClr val="F8F5EC"/>
          </a:solidFill>
          <a:ln/>
        </p:spPr>
      </p:sp>
      <p:sp>
        <p:nvSpPr>
          <p:cNvPr id="25" name="Shape 23"/>
          <p:cNvSpPr/>
          <p:nvPr/>
        </p:nvSpPr>
        <p:spPr>
          <a:xfrm>
            <a:off x="8382000" y="3581400"/>
            <a:ext cx="3200400" cy="28575"/>
          </a:xfrm>
          <a:prstGeom prst="rect">
            <a:avLst/>
          </a:prstGeom>
          <a:solidFill>
            <a:srgbClr val="827C6B"/>
          </a:solidFill>
          <a:ln/>
        </p:spPr>
      </p:sp>
      <p:sp>
        <p:nvSpPr>
          <p:cNvPr id="26" name="Text 24"/>
          <p:cNvSpPr/>
          <p:nvPr/>
        </p:nvSpPr>
        <p:spPr>
          <a:xfrm>
            <a:off x="8591550" y="37298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1982</a:t>
            </a:r>
            <a:pPr algn="l" indent="0" marL="0">
              <a:buNone/>
            </a:pPr>
            <a:r>
              <a:rPr lang="en-US" sz="1380" dirty="0">
                <a:solidFill>
                  <a:srgbClr val="626159"/>
                </a:solidFill>
                <a:latin typeface="Microsoft YaHei" pitchFamily="34" charset="0"/>
                <a:ea typeface="Microsoft YaHei" pitchFamily="34" charset="-122"/>
                <a:cs typeface="Microsoft YaHei" pitchFamily="34" charset="-120"/>
              </a:rPr>
              <a:t> 年</a:t>
            </a:r>
            <a:endParaRPr lang="en-US" sz="3450" dirty="0">
              <a:latin typeface="Times New Roman" pitchFamily="34" charset="0"/>
              <a:ea typeface="SimSun" pitchFamily="34" charset="-122"/>
              <a:cs typeface="Times New Roman" pitchFamily="34" charset="-120"/>
            </a:endParaRPr>
          </a:p>
        </p:txBody>
      </p:sp>
      <p:sp>
        <p:nvSpPr>
          <p:cNvPr id="27" name="Text 25"/>
          <p:cNvSpPr/>
          <p:nvPr/>
        </p:nvSpPr>
        <p:spPr>
          <a:xfrm>
            <a:off x="8591550" y="43678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国际捕鲸委员会通过暂停商业捕鲸</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8591550" y="46334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1985/86 捕鲸季起配额定为零</a:t>
            </a:r>
            <a:endParaRPr lang="en-US" sz="900" dirty="0">
              <a:latin typeface="Microsoft YaHei" pitchFamily="34" charset="0"/>
              <a:ea typeface="Microsoft YaHei" pitchFamily="34" charset="-122"/>
              <a:cs typeface="Microsoft YaHei" pitchFamily="34" charset="-120"/>
            </a:endParaRPr>
          </a:p>
        </p:txBody>
      </p:sp>
      <p:sp>
        <p:nvSpPr>
          <p:cNvPr id="29" name="Text 27"/>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资料：Rocha、Clapham、Ivashchenko，Marine Fisheries Review 76(4)（2014）；国际捕鲸委员会</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18017" b="18017"/>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EFEBE1">
              <a:alpha val="66000"/>
            </a:srgbClr>
          </a:solidFill>
          <a:ln/>
        </p:spPr>
      </p:sp>
      <p:sp>
        <p:nvSpPr>
          <p:cNvPr id="4" name="Shape 1"/>
          <p:cNvSpPr/>
          <p:nvPr/>
        </p:nvSpPr>
        <p:spPr>
          <a:xfrm>
            <a:off x="609600" y="465773"/>
            <a:ext cx="10972800" cy="20955"/>
          </a:xfrm>
          <a:prstGeom prst="rect">
            <a:avLst/>
          </a:prstGeom>
          <a:solidFill>
            <a:srgbClr val="2C2C2A"/>
          </a:solidFill>
          <a:ln/>
        </p:spPr>
      </p:sp>
      <p:sp>
        <p:nvSpPr>
          <p:cNvPr id="5" name="Shape 2"/>
          <p:cNvSpPr/>
          <p:nvPr/>
        </p:nvSpPr>
        <p:spPr>
          <a:xfrm>
            <a:off x="609600" y="521018"/>
            <a:ext cx="10972800" cy="7144"/>
          </a:xfrm>
          <a:prstGeom prst="rect">
            <a:avLst/>
          </a:prstGeom>
          <a:solidFill>
            <a:srgbClr val="2C2C2A"/>
          </a:solidFill>
          <a:ln/>
        </p:spPr>
      </p:sp>
      <p:sp>
        <p:nvSpPr>
          <p:cNvPr id="6" name="Text 3"/>
          <p:cNvSpPr/>
          <p:nvPr/>
        </p:nvSpPr>
        <p:spPr>
          <a:xfrm>
            <a:off x="609600" y="2005138"/>
            <a:ext cx="11582400" cy="502920"/>
          </a:xfrm>
          <a:prstGeom prst="rect">
            <a:avLst/>
          </a:prstGeom>
          <a:noFill/>
          <a:ln/>
        </p:spPr>
        <p:txBody>
          <a:bodyPr wrap="none" lIns="0" tIns="0" rIns="0" bIns="0" rtlCol="0" anchor="t"/>
          <a:lstStyle/>
          <a:p>
            <a:pPr algn="l" indent="0" marL="0">
              <a:buNone/>
            </a:pPr>
            <a:r>
              <a:rPr lang="en-US" sz="3300" b="1" dirty="0">
                <a:solidFill>
                  <a:srgbClr val="26261F"/>
                </a:solidFill>
                <a:latin typeface="Times New Roman" pitchFamily="34" charset="0"/>
                <a:ea typeface="SimSun" pitchFamily="34" charset="-122"/>
                <a:cs typeface="Times New Roman" pitchFamily="34" charset="-120"/>
              </a:rPr>
              <a:t>海面上升起水柱，那是一头鲸在呼气</a:t>
            </a:r>
            <a:endParaRPr lang="en-US" sz="330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