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plate: C. M. Scammon, The Marine Mammals of the North-western Coast of North America (1874), Plate VIII, humpbacks lobtailing, breaching and finning. Public domain.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Whales and dolphins are cetaceans, mammals that breathe with lungs, give birth to live young and nurse them. Their flukes are horizontal and move up and down, while a fish's tail fin is vertical and moves side to side. Humpback gestation about 11 months; calves 13 to 16 ft (about 4 to 4.9 m) at birth; stay near their mothers for up to 1 year before weaning. Sources: NOAA Fisheries, Humpback Whale (fisheries.noaa.gov/species/humpback-whale); Whale and Dolphin Conservation, Why do whale and dolphin tails go up and down (whales.org).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Maximum lengths from NOAA Fisheries species pages (Quick Facts), converted from feet and rounded to 0.1 m: blue whale up to 110 ft (33.5 m), fin whale 75 to 85 ft (85 ft, 25.9 m), humpback up to about 60 ft (18.3 m), sperm whale males 52 ft (15.8 m), killer whale up to 32 ft (9.8 m). Blue whale weight: in the Antarctic, they can reach up to about 110 feet and weigh more than 330,000 pounds (about 150 tonnes). NOAA: The blue whale is the largest animal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 Fisheries, Bowhead Whale: 17- to 19-inch thick blubber layer, thicker than that of any other whale (43 to 48 cm); can break through 8-inch-thick sea ice (about 20 cm); bow-shaped skull can be over 16.5 feet long, about a third of a bowhead's body length (about 5 m); evidence suggests they can live over 200 years. Also: George et al. 1999, Canadian Journal of Zoology 77:571-580, estimated one individual at about 211 years by aspartic acid racemization of the eye lens, with a method error of about 16 percent.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Schorr, Falcone, Moretti and Andrews 2014, First Long-Term Behavioral Records from Cuvier's Beaked Whales Reveal Record-Breaking Dives, PLOS ONE 9(3): e92633: group mean deep dive 1401 m and 67.4 min; dives to 2992 m depth and lasting 137.5 min, both new mammalian dive records. NOAA Fisheries, Sperm Whale: deep dives that routinely reach depths of 2,000 feet (about 610 m) and can last for 45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 Fisheries, Blue Whale: Some of the biggest individuals may eat up to 6 tons of krill a day (6 short tons is about 5.4 tonnes). Humpback Whale: filter-feed on small crustaceans (mostly krill) and small fish. Sperm Whale: diet consists of species such as squid, sharks, skates, and fish. Krill are small crustaceans measured in centimetres.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Payne &amp; McVay 1971, Songs of Humpback Whales, Science 173(3997):585-597, abstract: produce a series of beautiful and varied sounds for a period of 7 to 30 minutes and then repeat the same series with considerable precision; Songs are repeated without any obvious pause between them; thus song sessions may continue for several hours. NOAA Sanctuaries: It's believed that song is produced only by male humpback whales; Adult male humpbacks will sing in sessions ranging from five minutes to over 24 hours (sanctuaries.noaa.gov/news/jul21/humpbacks-olympic-coast.html); Humpback males all sing the same current rendition of a song while in a particular breeding area (sanctuaries.noaa.gov/news/sep22/mysteries-of-humpback-whale-song.html).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 Fisheries, Gray Whale: traveling about 10,000 miles round-trip and in some cases upwards of 14,000 miles (about 16,000 km and 22,500 km). Humpback Whale: the roughly 3,000-mile trip from Alaska to Hawaii can take as few as 28 days; some animals migrating 5,000 miles between high-latitude summer feeding grounds and winter breeding areas in tropical waters.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Rocha, Clapham &amp; Ivashchenko 2014, Emptying the Oceans: A Summary of Industrial Whaling Catches in the 20th Century, Marine Fisheries Review 76(4): North Atlantic 276,442, North Pacific 563,696, Southern Hemisphere 2,053,956, about 2.9 million in total. The IWC adopted the commercial whaling moratorium in 1982, with zero catch limits from the 1986 coastal and 1985/86 pelagic seasons. Recovery: NOAA Fisheries, Humpback Whale page, 2016 revision removed 9 of 14 distinct population segments from ESA listing as recovered.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whale's spout is warm exhaled air that condenses as it meets cooler air. Background: Dutch sea chart of Iceland, Jan Mayen and Spitsbergen, Rijksmuseum, CC0.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14871" b="14871"/>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EFEBE1"/>
          </a:solidFill>
          <a:ln/>
        </p:spPr>
      </p:sp>
      <p:pic>
        <p:nvPicPr>
          <p:cNvPr id="4" name="Image 1" descr="preencoded.png">    </p:cNvPr>
          <p:cNvPicPr>
            <a:picLocks noChangeAspect="1"/>
          </p:cNvPicPr>
          <p:nvPr/>
        </p:nvPicPr>
        <p:blipFill>
          <a:blip r:embed="rId2"/>
          <a:srcRect l="13305" r="13305" t="0" b="0"/>
          <a:stretch/>
        </p:blipFill>
        <p:spPr>
          <a:xfrm>
            <a:off x="5905500" y="0"/>
            <a:ext cx="6286500" cy="6858000"/>
          </a:xfrm>
          <a:prstGeom prst="rect">
            <a:avLst/>
          </a:prstGeom>
        </p:spPr>
      </p:pic>
      <p:sp>
        <p:nvSpPr>
          <p:cNvPr id="5" name="Shape 1"/>
          <p:cNvSpPr/>
          <p:nvPr/>
        </p:nvSpPr>
        <p:spPr>
          <a:xfrm>
            <a:off x="609600" y="598170"/>
            <a:ext cx="4876800" cy="22860"/>
          </a:xfrm>
          <a:prstGeom prst="rect">
            <a:avLst/>
          </a:prstGeom>
          <a:solidFill>
            <a:srgbClr val="2C2C2A"/>
          </a:solidFill>
          <a:ln/>
        </p:spPr>
      </p:sp>
      <p:sp>
        <p:nvSpPr>
          <p:cNvPr id="6" name="Shape 2"/>
          <p:cNvSpPr/>
          <p:nvPr/>
        </p:nvSpPr>
        <p:spPr>
          <a:xfrm>
            <a:off x="609600" y="663893"/>
            <a:ext cx="4876800" cy="7144"/>
          </a:xfrm>
          <a:prstGeom prst="rect">
            <a:avLst/>
          </a:prstGeom>
          <a:solidFill>
            <a:srgbClr val="2C2C2A"/>
          </a:solidFill>
          <a:ln/>
        </p:spPr>
      </p:sp>
      <p:sp>
        <p:nvSpPr>
          <p:cNvPr id="7" name="Shape 3"/>
          <p:cNvSpPr/>
          <p:nvPr/>
        </p:nvSpPr>
        <p:spPr>
          <a:xfrm>
            <a:off x="609600" y="2245043"/>
            <a:ext cx="4876800" cy="7144"/>
          </a:xfrm>
          <a:prstGeom prst="rect">
            <a:avLst/>
          </a:prstGeom>
          <a:solidFill>
            <a:srgbClr val="2C2C2A"/>
          </a:solidFill>
          <a:ln/>
        </p:spPr>
      </p:sp>
      <p:sp>
        <p:nvSpPr>
          <p:cNvPr id="8" name="Text 4"/>
          <p:cNvSpPr/>
          <p:nvPr/>
        </p:nvSpPr>
        <p:spPr>
          <a:xfrm>
            <a:off x="609600" y="26039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Whales: the mammals that</a:t>
            </a:r>
            <a:endParaRPr lang="en-US" sz="3000" dirty="0">
              <a:latin typeface="Times New Roman" pitchFamily="34" charset="0"/>
              <a:ea typeface="SimSun" pitchFamily="34" charset="-122"/>
              <a:cs typeface="Times New Roman" pitchFamily="34" charset="-120"/>
            </a:endParaRPr>
          </a:p>
        </p:txBody>
      </p:sp>
      <p:sp>
        <p:nvSpPr>
          <p:cNvPr id="9" name="Text 5"/>
          <p:cNvSpPr/>
          <p:nvPr/>
        </p:nvSpPr>
        <p:spPr>
          <a:xfrm>
            <a:off x="609600" y="30992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went back to sea</a:t>
            </a:r>
            <a:endParaRPr lang="en-US" sz="300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Whales look like fish, but they are mammals</a:t>
            </a:r>
            <a:endParaRPr lang="en-US" sz="2400" dirty="0">
              <a:latin typeface="Times New Roman" pitchFamily="34" charset="0"/>
              <a:ea typeface="SimSun" pitchFamily="34" charset="-122"/>
              <a:cs typeface="Times New Roman" pitchFamily="34" charset="-120"/>
            </a:endParaRPr>
          </a:p>
        </p:txBody>
      </p:sp>
      <p:sp>
        <p:nvSpPr>
          <p:cNvPr id="6" name="Text 4"/>
          <p:cNvSpPr/>
          <p:nvPr/>
        </p:nvSpPr>
        <p:spPr>
          <a:xfrm>
            <a:off x="723900" y="2044858"/>
            <a:ext cx="11468100"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UI" pitchFamily="34" charset="0"/>
                <a:ea typeface="Microsoft YaHei" pitchFamily="34" charset="-122"/>
                <a:cs typeface="Microsoft YaHei UI" pitchFamily="34" charset="-120"/>
              </a:rPr>
              <a:t>Look at</a:t>
            </a:r>
            <a:endParaRPr lang="en-US" sz="1350" dirty="0">
              <a:latin typeface="Microsoft YaHei UI" pitchFamily="34" charset="0"/>
              <a:ea typeface="Microsoft YaHei" pitchFamily="34" charset="-122"/>
              <a:cs typeface="Microsoft YaHei UI" pitchFamily="34" charset="-120"/>
            </a:endParaRPr>
          </a:p>
        </p:txBody>
      </p:sp>
      <p:sp>
        <p:nvSpPr>
          <p:cNvPr id="7" name="Text 5"/>
          <p:cNvSpPr/>
          <p:nvPr/>
        </p:nvSpPr>
        <p:spPr>
          <a:xfrm>
            <a:off x="1771841" y="2044858"/>
            <a:ext cx="10420159"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UI" pitchFamily="34" charset="0"/>
                <a:ea typeface="Microsoft YaHei" pitchFamily="34" charset="-122"/>
                <a:cs typeface="Microsoft YaHei UI" pitchFamily="34" charset="-120"/>
              </a:rPr>
              <a:t>Whale</a:t>
            </a:r>
            <a:endParaRPr lang="en-US" sz="1350" dirty="0">
              <a:latin typeface="Microsoft YaHei UI" pitchFamily="34" charset="0"/>
              <a:ea typeface="Microsoft YaHei" pitchFamily="34" charset="-122"/>
              <a:cs typeface="Microsoft YaHei UI" pitchFamily="34" charset="-120"/>
            </a:endParaRPr>
          </a:p>
        </p:txBody>
      </p:sp>
      <p:sp>
        <p:nvSpPr>
          <p:cNvPr id="8" name="Text 6"/>
          <p:cNvSpPr/>
          <p:nvPr/>
        </p:nvSpPr>
        <p:spPr>
          <a:xfrm>
            <a:off x="6652719" y="2044858"/>
            <a:ext cx="5539281"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UI" pitchFamily="34" charset="0"/>
                <a:ea typeface="Microsoft YaHei" pitchFamily="34" charset="-122"/>
                <a:cs typeface="Microsoft YaHei UI" pitchFamily="34" charset="-120"/>
              </a:rPr>
              <a:t>Fish</a:t>
            </a:r>
            <a:endParaRPr lang="en-US" sz="135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 y="2362200"/>
            <a:ext cx="10972800" cy="0"/>
          </a:xfrm>
          <a:prstGeom prst="line">
            <a:avLst/>
          </a:prstGeom>
          <a:noFill/>
          <a:ln w="19050">
            <a:solidFill>
              <a:srgbClr val="26261F"/>
            </a:solidFill>
            <a:prstDash val="solid"/>
          </a:ln>
        </p:spPr>
      </p:sp>
      <p:sp>
        <p:nvSpPr>
          <p:cNvPr id="10" name="Shape 8"/>
          <p:cNvSpPr/>
          <p:nvPr/>
        </p:nvSpPr>
        <p:spPr>
          <a:xfrm>
            <a:off x="609600" y="2781300"/>
            <a:ext cx="10972800" cy="0"/>
          </a:xfrm>
          <a:prstGeom prst="line">
            <a:avLst/>
          </a:prstGeom>
          <a:noFill/>
          <a:ln w="9525">
            <a:solidFill>
              <a:srgbClr val="D9D3C2"/>
            </a:solidFill>
            <a:prstDash val="solid"/>
          </a:ln>
        </p:spPr>
      </p:sp>
      <p:sp>
        <p:nvSpPr>
          <p:cNvPr id="11" name="Shape 9"/>
          <p:cNvSpPr/>
          <p:nvPr/>
        </p:nvSpPr>
        <p:spPr>
          <a:xfrm>
            <a:off x="609600" y="3200400"/>
            <a:ext cx="10972800" cy="0"/>
          </a:xfrm>
          <a:prstGeom prst="line">
            <a:avLst/>
          </a:prstGeom>
          <a:noFill/>
          <a:ln w="9525">
            <a:solidFill>
              <a:srgbClr val="D9D3C2"/>
            </a:solidFill>
            <a:prstDash val="solid"/>
          </a:ln>
        </p:spPr>
      </p:sp>
      <p:sp>
        <p:nvSpPr>
          <p:cNvPr id="12" name="Shape 10"/>
          <p:cNvSpPr/>
          <p:nvPr/>
        </p:nvSpPr>
        <p:spPr>
          <a:xfrm>
            <a:off x="609600" y="3619500"/>
            <a:ext cx="10972800" cy="0"/>
          </a:xfrm>
          <a:prstGeom prst="line">
            <a:avLst/>
          </a:prstGeom>
          <a:noFill/>
          <a:ln w="9525">
            <a:solidFill>
              <a:srgbClr val="D9D3C2"/>
            </a:solidFill>
            <a:prstDash val="solid"/>
          </a:ln>
        </p:spPr>
      </p:sp>
      <p:sp>
        <p:nvSpPr>
          <p:cNvPr id="13" name="Shape 11"/>
          <p:cNvSpPr/>
          <p:nvPr/>
        </p:nvSpPr>
        <p:spPr>
          <a:xfrm>
            <a:off x="609600" y="2371725"/>
            <a:ext cx="10972800" cy="409575"/>
          </a:xfrm>
          <a:prstGeom prst="rect">
            <a:avLst/>
          </a:prstGeom>
          <a:solidFill>
            <a:srgbClr val="E5DBD1"/>
          </a:solidFill>
          <a:ln/>
        </p:spPr>
      </p:sp>
      <p:sp>
        <p:nvSpPr>
          <p:cNvPr id="14" name="Text 12"/>
          <p:cNvSpPr/>
          <p:nvPr/>
        </p:nvSpPr>
        <p:spPr>
          <a:xfrm>
            <a:off x="723900" y="24822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Breathing</a:t>
            </a:r>
            <a:endParaRPr lang="en-US" sz="12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1771841" y="2482285"/>
            <a:ext cx="10420159"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Lungs: surfaces to breathe through a blowhole</a:t>
            </a:r>
            <a:endParaRPr lang="en-US" sz="12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6652719" y="2482285"/>
            <a:ext cx="553928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Gills: takes oxygen straight from the water</a:t>
            </a:r>
            <a:endParaRPr lang="en-US" sz="12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723900" y="29013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Birth</a:t>
            </a:r>
            <a:endParaRPr lang="en-US" sz="12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1771841" y="2901385"/>
            <a:ext cx="10420159"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Live young, raised on milk</a:t>
            </a:r>
            <a:endParaRPr lang="en-US" sz="12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6652719" y="2901385"/>
            <a:ext cx="553928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Most lay eggs</a:t>
            </a:r>
            <a:endParaRPr lang="en-US" sz="1200" dirty="0">
              <a:latin typeface="Microsoft YaHei UI" pitchFamily="34" charset="0"/>
              <a:ea typeface="Microsoft YaHei" pitchFamily="34" charset="-122"/>
              <a:cs typeface="Microsoft YaHei UI" pitchFamily="34" charset="-120"/>
            </a:endParaRPr>
          </a:p>
        </p:txBody>
      </p:sp>
      <p:sp>
        <p:nvSpPr>
          <p:cNvPr id="20" name="Text 18"/>
          <p:cNvSpPr/>
          <p:nvPr/>
        </p:nvSpPr>
        <p:spPr>
          <a:xfrm>
            <a:off x="723900" y="33204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Tail</a:t>
            </a:r>
            <a:endParaRPr lang="en-US" sz="12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1771841" y="3320485"/>
            <a:ext cx="10420159"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Flukes lie flat and beat up and down</a:t>
            </a:r>
            <a:endParaRPr lang="en-US" sz="12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6652719" y="3320485"/>
            <a:ext cx="553928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Tail fin stands upright and sweeps side to side</a:t>
            </a:r>
            <a:endParaRPr lang="en-US" sz="120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609600" y="3876675"/>
            <a:ext cx="10972800" cy="1647825"/>
          </a:xfrm>
          <a:prstGeom prst="roundRect">
            <a:avLst>
              <a:gd name="adj" fmla="val 1156"/>
            </a:avLst>
          </a:prstGeom>
          <a:solidFill>
            <a:srgbClr val="E4E0D6"/>
          </a:solidFill>
          <a:ln/>
        </p:spPr>
      </p:sp>
      <p:sp>
        <p:nvSpPr>
          <p:cNvPr id="24" name="Text 22"/>
          <p:cNvSpPr/>
          <p:nvPr/>
        </p:nvSpPr>
        <p:spPr>
          <a:xfrm>
            <a:off x="1143000" y="4040645"/>
            <a:ext cx="11049000" cy="365760"/>
          </a:xfrm>
          <a:prstGeom prst="rect">
            <a:avLst/>
          </a:prstGeom>
          <a:noFill/>
          <a:ln/>
        </p:spPr>
        <p:txBody>
          <a:bodyPr wrap="none" lIns="0" tIns="0" rIns="0" bIns="0" rtlCol="0" anchor="t"/>
          <a:lstStyle/>
          <a:p>
            <a:pPr algn="l" indent="0" marL="0">
              <a:buNone/>
            </a:pPr>
            <a:r>
              <a:rPr lang="en-US" sz="2400" b="1" dirty="0">
                <a:solidFill>
                  <a:srgbClr val="26261F"/>
                </a:solidFill>
                <a:latin typeface="Microsoft YaHei UI" pitchFamily="34" charset="0"/>
                <a:ea typeface="Microsoft YaHei" pitchFamily="34" charset="-122"/>
                <a:cs typeface="Microsoft YaHei UI" pitchFamily="34" charset="-120"/>
              </a:rPr>
              <a:t>Big from day one</a:t>
            </a:r>
            <a:endParaRPr lang="en-US" sz="24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817563" y="4170363"/>
            <a:ext cx="174625" cy="174625"/>
          </a:xfrm>
          <a:prstGeom prst="ellipse">
            <a:avLst/>
          </a:prstGeom>
          <a:noFill/>
          <a:ln w="17463">
            <a:solidFill>
              <a:srgbClr val="2C2C2A"/>
            </a:solidFill>
            <a:prstDash val="solid"/>
          </a:ln>
        </p:spPr>
      </p:sp>
      <p:sp>
        <p:nvSpPr>
          <p:cNvPr id="26" name="Shape 24"/>
          <p:cNvSpPr/>
          <p:nvPr/>
        </p:nvSpPr>
        <p:spPr>
          <a:xfrm>
            <a:off x="904875" y="4257675"/>
            <a:ext cx="6548" cy="34925"/>
          </a:xfrm>
          <a:custGeom>
            <a:avLst/>
            <a:gdLst/>
            <a:ahLst/>
            <a:cxnLst/>
            <a:rect l="l" t="t" r="r" b="b"/>
            <a:pathLst>
              <a:path w="6548" h="34925">
                <a:moveTo>
                  <a:pt x="0" y="34925"/>
                </a:moveTo>
                <a:lnTo>
                  <a:pt x="0" y="0"/>
                </a:lnTo>
              </a:path>
            </a:pathLst>
          </a:custGeom>
          <a:noFill/>
          <a:ln w="17463">
            <a:solidFill>
              <a:srgbClr val="2C2C2A"/>
            </a:solidFill>
            <a:prstDash val="solid"/>
          </a:ln>
        </p:spPr>
      </p:sp>
      <p:sp>
        <p:nvSpPr>
          <p:cNvPr id="27" name="Shape 25"/>
          <p:cNvSpPr/>
          <p:nvPr/>
        </p:nvSpPr>
        <p:spPr>
          <a:xfrm>
            <a:off x="904875" y="4222750"/>
            <a:ext cx="6548" cy="6548"/>
          </a:xfrm>
          <a:custGeom>
            <a:avLst/>
            <a:gdLst/>
            <a:ahLst/>
            <a:cxnLst/>
            <a:rect l="l" t="t" r="r" b="b"/>
            <a:pathLst>
              <a:path w="6548" h="6548">
                <a:moveTo>
                  <a:pt x="0" y="0"/>
                </a:moveTo>
                <a:lnTo>
                  <a:pt x="87" y="0"/>
                </a:lnTo>
              </a:path>
            </a:pathLst>
          </a:custGeom>
          <a:noFill/>
          <a:ln w="17463">
            <a:solidFill>
              <a:srgbClr val="2C2C2A"/>
            </a:solidFill>
            <a:prstDash val="solid"/>
          </a:ln>
        </p:spPr>
      </p:sp>
      <p:sp>
        <p:nvSpPr>
          <p:cNvPr id="28" name="Text 26"/>
          <p:cNvSpPr/>
          <p:nvPr/>
        </p:nvSpPr>
        <p:spPr>
          <a:xfrm>
            <a:off x="1143000" y="4526420"/>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UI" pitchFamily="34" charset="0"/>
                <a:ea typeface="Microsoft YaHei" pitchFamily="34" charset="-122"/>
                <a:cs typeface="Microsoft YaHei UI" pitchFamily="34" charset="-120"/>
              </a:rPr>
              <a:t>A humpback carries her calf for about 11 months. It is born 4 to 5</a:t>
            </a:r>
            <a:endParaRPr lang="en-US" sz="24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1143000" y="4955045"/>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UI" pitchFamily="34" charset="0"/>
                <a:ea typeface="Microsoft YaHei" pitchFamily="34" charset="-122"/>
                <a:cs typeface="Microsoft YaHei UI" pitchFamily="34" charset="-120"/>
              </a:rPr>
              <a:t>metres long and stays close to her for up to a year before weaning.</a:t>
            </a:r>
            <a:endParaRPr lang="en-US" sz="2400" dirty="0">
              <a:latin typeface="Microsoft YaHei UI" pitchFamily="34" charset="0"/>
              <a:ea typeface="Microsoft YaHei" pitchFamily="34" charset="-122"/>
              <a:cs typeface="Microsoft YaHei UI" pitchFamily="34" charset="-120"/>
            </a:endParaRPr>
          </a:p>
        </p:txBody>
      </p:sp>
      <p:sp>
        <p:nvSpPr>
          <p:cNvPr id="30" name="Text 28"/>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Sources: NOAA Fisheries, Humpback Whale; Whale and Dolphin Conservation</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The blue whale is the largest animal on Earth</a:t>
            </a:r>
            <a:endParaRPr lang="en-US" sz="2400" dirty="0">
              <a:latin typeface="Times New Roman" pitchFamily="34" charset="0"/>
              <a:ea typeface="SimSun" pitchFamily="34" charset="-122"/>
              <a:cs typeface="Times New Roman" pitchFamily="34" charset="-120"/>
            </a:endParaRPr>
          </a:p>
        </p:txBody>
      </p:sp>
      <p:sp>
        <p:nvSpPr>
          <p:cNvPr id="6" name="Text 4"/>
          <p:cNvSpPr/>
          <p:nvPr/>
        </p:nvSpPr>
        <p:spPr>
          <a:xfrm>
            <a:off x="609600" y="1948523"/>
            <a:ext cx="1158240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UI" pitchFamily="34" charset="0"/>
                <a:ea typeface="Microsoft YaHei" pitchFamily="34" charset="-122"/>
                <a:cs typeface="Microsoft YaHei UI" pitchFamily="34" charset="-120"/>
              </a:rPr>
              <a:t>Blue whale</a:t>
            </a:r>
            <a:endParaRPr lang="en-US" sz="1125" dirty="0">
              <a:latin typeface="Microsoft YaHei UI" pitchFamily="34" charset="0"/>
              <a:ea typeface="Microsoft YaHei" pitchFamily="34" charset="-122"/>
              <a:cs typeface="Microsoft YaHei UI" pitchFamily="34" charset="-120"/>
            </a:endParaRPr>
          </a:p>
        </p:txBody>
      </p:sp>
      <p:sp>
        <p:nvSpPr>
          <p:cNvPr id="7" name="Shape 5"/>
          <p:cNvSpPr/>
          <p:nvPr/>
        </p:nvSpPr>
        <p:spPr>
          <a:xfrm>
            <a:off x="2190750" y="1924050"/>
            <a:ext cx="4381500" cy="228600"/>
          </a:xfrm>
          <a:prstGeom prst="rect">
            <a:avLst/>
          </a:prstGeom>
          <a:solidFill>
            <a:srgbClr val="8C4A3C"/>
          </a:solidFill>
          <a:ln/>
        </p:spPr>
      </p:sp>
      <p:sp>
        <p:nvSpPr>
          <p:cNvPr id="8" name="Text 6"/>
          <p:cNvSpPr/>
          <p:nvPr/>
        </p:nvSpPr>
        <p:spPr>
          <a:xfrm>
            <a:off x="6667500" y="1929946"/>
            <a:ext cx="5524500" cy="205740"/>
          </a:xfrm>
          <a:prstGeom prst="rect">
            <a:avLst/>
          </a:prstGeom>
          <a:noFill/>
          <a:ln/>
        </p:spPr>
        <p:txBody>
          <a:bodyPr wrap="none" lIns="0" tIns="0" rIns="0" bIns="0" rtlCol="0" anchor="t"/>
          <a:lstStyle/>
          <a:p>
            <a:pPr algn="l" indent="0" marL="0">
              <a:buNone/>
            </a:pPr>
            <a:r>
              <a:rPr lang="en-US" sz="1350" b="1" dirty="0">
                <a:solidFill>
                  <a:srgbClr val="8C4A3C"/>
                </a:solidFill>
                <a:latin typeface="Times New Roman" pitchFamily="34" charset="0"/>
                <a:ea typeface="SimSun" pitchFamily="34" charset="-122"/>
                <a:cs typeface="Times New Roman" pitchFamily="34" charset="-120"/>
              </a:rPr>
              <a:t>33.5 m</a:t>
            </a:r>
            <a:endParaRPr lang="en-US" sz="1350" dirty="0">
              <a:latin typeface="Times New Roman" pitchFamily="34" charset="0"/>
              <a:ea typeface="SimSun" pitchFamily="34" charset="-122"/>
              <a:cs typeface="Times New Roman" pitchFamily="34" charset="-120"/>
            </a:endParaRPr>
          </a:p>
        </p:txBody>
      </p:sp>
      <p:sp>
        <p:nvSpPr>
          <p:cNvPr id="9" name="Text 7"/>
          <p:cNvSpPr/>
          <p:nvPr/>
        </p:nvSpPr>
        <p:spPr>
          <a:xfrm>
            <a:off x="609600" y="253907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UI" pitchFamily="34" charset="0"/>
                <a:ea typeface="Microsoft YaHei" pitchFamily="34" charset="-122"/>
                <a:cs typeface="Microsoft YaHei UI" pitchFamily="34" charset="-120"/>
              </a:rPr>
              <a:t>Fin whale</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2190750" y="2514600"/>
            <a:ext cx="3387488" cy="228600"/>
          </a:xfrm>
          <a:prstGeom prst="rect">
            <a:avLst/>
          </a:prstGeom>
          <a:solidFill>
            <a:srgbClr val="2C2C2A"/>
          </a:solidFill>
          <a:ln/>
        </p:spPr>
      </p:sp>
      <p:sp>
        <p:nvSpPr>
          <p:cNvPr id="11" name="Text 9"/>
          <p:cNvSpPr/>
          <p:nvPr/>
        </p:nvSpPr>
        <p:spPr>
          <a:xfrm>
            <a:off x="5673488" y="2520496"/>
            <a:ext cx="6518512"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25.9 m</a:t>
            </a:r>
            <a:endParaRPr lang="en-US" sz="1350" dirty="0">
              <a:latin typeface="Times New Roman" pitchFamily="34" charset="0"/>
              <a:ea typeface="SimSun" pitchFamily="34" charset="-122"/>
              <a:cs typeface="Times New Roman" pitchFamily="34" charset="-120"/>
            </a:endParaRPr>
          </a:p>
        </p:txBody>
      </p:sp>
      <p:sp>
        <p:nvSpPr>
          <p:cNvPr id="12" name="Text 10"/>
          <p:cNvSpPr/>
          <p:nvPr/>
        </p:nvSpPr>
        <p:spPr>
          <a:xfrm>
            <a:off x="609600" y="312962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UI" pitchFamily="34" charset="0"/>
                <a:ea typeface="Microsoft YaHei" pitchFamily="34" charset="-122"/>
                <a:cs typeface="Microsoft YaHei UI" pitchFamily="34" charset="-120"/>
              </a:rPr>
              <a:t>Humpback</a:t>
            </a:r>
            <a:endParaRPr lang="en-US" sz="112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2190750" y="3105150"/>
            <a:ext cx="2393476" cy="228600"/>
          </a:xfrm>
          <a:prstGeom prst="rect">
            <a:avLst/>
          </a:prstGeom>
          <a:solidFill>
            <a:srgbClr val="2C2C2A"/>
          </a:solidFill>
          <a:ln/>
        </p:spPr>
      </p:sp>
      <p:sp>
        <p:nvSpPr>
          <p:cNvPr id="14" name="Text 12"/>
          <p:cNvSpPr/>
          <p:nvPr/>
        </p:nvSpPr>
        <p:spPr>
          <a:xfrm>
            <a:off x="4679476" y="3111046"/>
            <a:ext cx="7512524"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18.3 m</a:t>
            </a:r>
            <a:endParaRPr lang="en-US" sz="1350" dirty="0">
              <a:latin typeface="Times New Roman" pitchFamily="34" charset="0"/>
              <a:ea typeface="SimSun" pitchFamily="34" charset="-122"/>
              <a:cs typeface="Times New Roman" pitchFamily="34" charset="-120"/>
            </a:endParaRPr>
          </a:p>
        </p:txBody>
      </p:sp>
      <p:sp>
        <p:nvSpPr>
          <p:cNvPr id="15" name="Text 13"/>
          <p:cNvSpPr/>
          <p:nvPr/>
        </p:nvSpPr>
        <p:spPr>
          <a:xfrm>
            <a:off x="609600" y="372017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UI" pitchFamily="34" charset="0"/>
                <a:ea typeface="Microsoft YaHei" pitchFamily="34" charset="-122"/>
                <a:cs typeface="Microsoft YaHei UI" pitchFamily="34" charset="-120"/>
              </a:rPr>
              <a:t>Sperm (male)</a:t>
            </a:r>
            <a:endParaRPr lang="en-US" sz="1125" dirty="0">
              <a:latin typeface="Microsoft YaHei UI" pitchFamily="34" charset="0"/>
              <a:ea typeface="Microsoft YaHei" pitchFamily="34" charset="-122"/>
              <a:cs typeface="Microsoft YaHei UI" pitchFamily="34" charset="-120"/>
            </a:endParaRPr>
          </a:p>
        </p:txBody>
      </p:sp>
      <p:sp>
        <p:nvSpPr>
          <p:cNvPr id="16" name="Shape 14"/>
          <p:cNvSpPr/>
          <p:nvPr/>
        </p:nvSpPr>
        <p:spPr>
          <a:xfrm>
            <a:off x="2190750" y="3695700"/>
            <a:ext cx="2066499" cy="228600"/>
          </a:xfrm>
          <a:prstGeom prst="rect">
            <a:avLst/>
          </a:prstGeom>
          <a:solidFill>
            <a:srgbClr val="2C2C2A"/>
          </a:solidFill>
          <a:ln/>
        </p:spPr>
      </p:sp>
      <p:sp>
        <p:nvSpPr>
          <p:cNvPr id="17" name="Text 15"/>
          <p:cNvSpPr/>
          <p:nvPr/>
        </p:nvSpPr>
        <p:spPr>
          <a:xfrm>
            <a:off x="4352499" y="3701596"/>
            <a:ext cx="7839501"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15.8 m</a:t>
            </a:r>
            <a:endParaRPr lang="en-US" sz="1350" dirty="0">
              <a:latin typeface="Times New Roman" pitchFamily="34" charset="0"/>
              <a:ea typeface="SimSun" pitchFamily="34" charset="-122"/>
              <a:cs typeface="Times New Roman" pitchFamily="34" charset="-120"/>
            </a:endParaRPr>
          </a:p>
        </p:txBody>
      </p:sp>
      <p:sp>
        <p:nvSpPr>
          <p:cNvPr id="18" name="Text 16"/>
          <p:cNvSpPr/>
          <p:nvPr/>
        </p:nvSpPr>
        <p:spPr>
          <a:xfrm>
            <a:off x="609600" y="431072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UI" pitchFamily="34" charset="0"/>
                <a:ea typeface="Microsoft YaHei" pitchFamily="34" charset="-122"/>
                <a:cs typeface="Microsoft YaHei UI" pitchFamily="34" charset="-120"/>
              </a:rPr>
              <a:t>Orca</a:t>
            </a:r>
            <a:endParaRPr lang="en-US" sz="1125" dirty="0">
              <a:latin typeface="Microsoft YaHei UI" pitchFamily="34" charset="0"/>
              <a:ea typeface="Microsoft YaHei" pitchFamily="34" charset="-122"/>
              <a:cs typeface="Microsoft YaHei UI" pitchFamily="34" charset="-120"/>
            </a:endParaRPr>
          </a:p>
        </p:txBody>
      </p:sp>
      <p:sp>
        <p:nvSpPr>
          <p:cNvPr id="19" name="Shape 17"/>
          <p:cNvSpPr/>
          <p:nvPr/>
        </p:nvSpPr>
        <p:spPr>
          <a:xfrm>
            <a:off x="2190750" y="4286250"/>
            <a:ext cx="1281752" cy="228600"/>
          </a:xfrm>
          <a:prstGeom prst="rect">
            <a:avLst/>
          </a:prstGeom>
          <a:solidFill>
            <a:srgbClr val="2C2C2A"/>
          </a:solidFill>
          <a:ln/>
        </p:spPr>
      </p:sp>
      <p:sp>
        <p:nvSpPr>
          <p:cNvPr id="20" name="Text 18"/>
          <p:cNvSpPr/>
          <p:nvPr/>
        </p:nvSpPr>
        <p:spPr>
          <a:xfrm>
            <a:off x="3567752" y="4292146"/>
            <a:ext cx="8624248"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9.8 m</a:t>
            </a:r>
            <a:endParaRPr lang="en-US" sz="1350" dirty="0">
              <a:latin typeface="Times New Roman" pitchFamily="34" charset="0"/>
              <a:ea typeface="SimSun" pitchFamily="34" charset="-122"/>
              <a:cs typeface="Times New Roman" pitchFamily="34" charset="-120"/>
            </a:endParaRPr>
          </a:p>
        </p:txBody>
      </p:sp>
      <p:sp>
        <p:nvSpPr>
          <p:cNvPr id="21" name="Text 19"/>
          <p:cNvSpPr/>
          <p:nvPr/>
        </p:nvSpPr>
        <p:spPr>
          <a:xfrm>
            <a:off x="609600" y="4976389"/>
            <a:ext cx="115824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 </a:t>
            </a:r>
            <a:pPr algn="l" indent="0" marL="0">
              <a:buNone/>
            </a:pPr>
            <a:r>
              <a:rPr lang="en-US" sz="900" b="1" dirty="0">
                <a:solidFill>
                  <a:srgbClr val="8C4A3C"/>
                </a:solidFill>
                <a:latin typeface="Microsoft YaHei UI" pitchFamily="34" charset="0"/>
                <a:ea typeface="Microsoft YaHei" pitchFamily="34" charset="-122"/>
                <a:cs typeface="Microsoft YaHei UI" pitchFamily="34" charset="-120"/>
              </a:rPr>
              <a:t>1</a:t>
            </a:r>
            <a:endParaRPr lang="en-US" sz="9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1257708" y="4976389"/>
            <a:ext cx="109342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UI" pitchFamily="34" charset="0"/>
                <a:ea typeface="Microsoft YaHei" pitchFamily="34" charset="-122"/>
                <a:cs typeface="Microsoft YaHei UI" pitchFamily="34" charset="-120"/>
              </a:rPr>
              <a:t>Maximum length of five whales</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609600" y="5195384"/>
            <a:ext cx="115824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Large Antarctic blue whales can top 150 tonnes. The runner-up, the fin whale, reaches only three quarters of its length.</a:t>
            </a:r>
            <a:endParaRPr lang="en-US" sz="975" dirty="0">
              <a:latin typeface="Times New Roman" pitchFamily="34" charset="0"/>
              <a:ea typeface="SimSun" pitchFamily="34" charset="-122"/>
              <a:cs typeface="Times New Roman" pitchFamily="34" charset="-120"/>
            </a:endParaRPr>
          </a:p>
        </p:txBody>
      </p:sp>
      <p:pic>
        <p:nvPicPr>
          <p:cNvPr id="24" name="Image 0" descr="preencoded.png">    </p:cNvPr>
          <p:cNvPicPr>
            <a:picLocks noChangeAspect="1"/>
          </p:cNvPicPr>
          <p:nvPr/>
        </p:nvPicPr>
        <p:blipFill>
          <a:blip r:embed="rId1"/>
          <a:srcRect l="15500" r="15500" t="0" b="0"/>
          <a:stretch/>
        </p:blipFill>
        <p:spPr>
          <a:xfrm>
            <a:off x="7810500" y="1714500"/>
            <a:ext cx="3771900" cy="3143250"/>
          </a:xfrm>
          <a:prstGeom prst="rect">
            <a:avLst/>
          </a:prstGeom>
        </p:spPr>
      </p:pic>
      <p:sp>
        <p:nvSpPr>
          <p:cNvPr id="25" name="Text 22"/>
          <p:cNvSpPr/>
          <p:nvPr/>
        </p:nvSpPr>
        <p:spPr>
          <a:xfrm>
            <a:off x="7810500" y="4918503"/>
            <a:ext cx="43815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Blue whale, Scammon Plate XIII, 1874</a:t>
            </a:r>
            <a:endParaRPr lang="en-US" sz="825" dirty="0">
              <a:latin typeface="Times New Roman" pitchFamily="34" charset="0"/>
              <a:ea typeface="SimSun" pitchFamily="34" charset="-122"/>
              <a:cs typeface="Times New Roman" pitchFamily="34" charset="-120"/>
            </a:endParaRPr>
          </a:p>
        </p:txBody>
      </p:sp>
      <p:sp>
        <p:nvSpPr>
          <p:cNvPr id="26" name="Text 23"/>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 NOAA Fisheries species pages, feet converted to metres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pic>
        <p:nvPicPr>
          <p:cNvPr id="5" name="Image 0" descr="preencoded.png">    </p:cNvPr>
          <p:cNvPicPr>
            <a:picLocks noChangeAspect="1"/>
          </p:cNvPicPr>
          <p:nvPr/>
        </p:nvPicPr>
        <p:blipFill>
          <a:blip r:embed="rId1"/>
          <a:srcRect l="25015" r="25015" t="0" b="0"/>
          <a:stretch/>
        </p:blipFill>
        <p:spPr>
          <a:xfrm>
            <a:off x="609600" y="666750"/>
            <a:ext cx="3619500" cy="5219700"/>
          </a:xfrm>
          <a:prstGeom prst="rect">
            <a:avLst/>
          </a:prstGeom>
        </p:spPr>
      </p:pic>
      <p:sp>
        <p:nvSpPr>
          <p:cNvPr id="6" name="Text 3"/>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Bowhead, Scammon Plate XI, 1874</a:t>
            </a:r>
            <a:endParaRPr lang="en-US" sz="825" dirty="0">
              <a:latin typeface="Times New Roman" pitchFamily="34" charset="0"/>
              <a:ea typeface="SimSun" pitchFamily="34" charset="-122"/>
              <a:cs typeface="Times New Roman" pitchFamily="34" charset="-120"/>
            </a:endParaRPr>
          </a:p>
        </p:txBody>
      </p:sp>
      <p:sp>
        <p:nvSpPr>
          <p:cNvPr id="7" name="Text 4"/>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A bowhead may live past 200</a:t>
            </a:r>
            <a:endParaRPr lang="en-US" sz="2400" dirty="0">
              <a:latin typeface="Times New Roman" pitchFamily="34" charset="0"/>
              <a:ea typeface="SimSun" pitchFamily="34" charset="-122"/>
              <a:cs typeface="Times New Roman" pitchFamily="34" charset="-120"/>
            </a:endParaRPr>
          </a:p>
        </p:txBody>
      </p:sp>
      <p:sp>
        <p:nvSpPr>
          <p:cNvPr id="8" name="Text 5"/>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43–48</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cm</a:t>
            </a:r>
            <a:endParaRPr lang="en-US" sz="3450" dirty="0">
              <a:latin typeface="Times New Roman" pitchFamily="34" charset="0"/>
              <a:ea typeface="SimSun" pitchFamily="34" charset="-122"/>
              <a:cs typeface="Times New Roman" pitchFamily="34" charset="-120"/>
            </a:endParaRPr>
          </a:p>
        </p:txBody>
      </p:sp>
      <p:sp>
        <p:nvSpPr>
          <p:cNvPr id="9" name="Text 6"/>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Blubber, thickest of any whale</a:t>
            </a:r>
            <a:endParaRPr lang="en-US" sz="975" dirty="0">
              <a:latin typeface="Microsoft YaHei UI" pitchFamily="34" charset="0"/>
              <a:ea typeface="Microsoft YaHei" pitchFamily="34" charset="-122"/>
              <a:cs typeface="Microsoft YaHei UI" pitchFamily="34" charset="-120"/>
            </a:endParaRPr>
          </a:p>
        </p:txBody>
      </p:sp>
      <p:sp>
        <p:nvSpPr>
          <p:cNvPr id="10" name="Text 7"/>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20</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cm</a:t>
            </a:r>
            <a:endParaRPr lang="en-US" sz="3450" dirty="0">
              <a:latin typeface="Times New Roman" pitchFamily="34" charset="0"/>
              <a:ea typeface="SimSun" pitchFamily="34" charset="-122"/>
              <a:cs typeface="Times New Roman" pitchFamily="34" charset="-120"/>
            </a:endParaRPr>
          </a:p>
        </p:txBody>
      </p:sp>
      <p:sp>
        <p:nvSpPr>
          <p:cNvPr id="11" name="Text 8"/>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Sea ice it can break</a:t>
            </a:r>
            <a:endParaRPr lang="en-US" sz="975" dirty="0">
              <a:latin typeface="Microsoft YaHei UI" pitchFamily="34" charset="0"/>
              <a:ea typeface="Microsoft YaHei" pitchFamily="34" charset="-122"/>
              <a:cs typeface="Microsoft YaHei UI" pitchFamily="34" charset="-120"/>
            </a:endParaRPr>
          </a:p>
        </p:txBody>
      </p:sp>
      <p:sp>
        <p:nvSpPr>
          <p:cNvPr id="12" name="Text 9"/>
          <p:cNvSpPr/>
          <p:nvPr/>
        </p:nvSpPr>
        <p:spPr>
          <a:xfrm>
            <a:off x="9315450" y="2167719"/>
            <a:ext cx="28765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5</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m+</a:t>
            </a:r>
            <a:endParaRPr lang="en-US" sz="3450" dirty="0">
              <a:latin typeface="Times New Roman" pitchFamily="34" charset="0"/>
              <a:ea typeface="SimSun" pitchFamily="34" charset="-122"/>
              <a:cs typeface="Times New Roman" pitchFamily="34" charset="-120"/>
            </a:endParaRPr>
          </a:p>
        </p:txBody>
      </p:sp>
      <p:sp>
        <p:nvSpPr>
          <p:cNvPr id="13" name="Text 10"/>
          <p:cNvSpPr/>
          <p:nvPr/>
        </p:nvSpPr>
        <p:spPr>
          <a:xfrm>
            <a:off x="9315450" y="2795525"/>
            <a:ext cx="28765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Skull, a third of its length</a:t>
            </a:r>
            <a:endParaRPr lang="en-US" sz="975" dirty="0">
              <a:latin typeface="Microsoft YaHei UI" pitchFamily="34" charset="0"/>
              <a:ea typeface="Microsoft YaHei" pitchFamily="34" charset="-122"/>
              <a:cs typeface="Microsoft YaHei UI" pitchFamily="34" charset="-120"/>
            </a:endParaRPr>
          </a:p>
        </p:txBody>
      </p:sp>
      <p:sp>
        <p:nvSpPr>
          <p:cNvPr id="14" name="Shape 11"/>
          <p:cNvSpPr/>
          <p:nvPr/>
        </p:nvSpPr>
        <p:spPr>
          <a:xfrm>
            <a:off x="4667250" y="3614738"/>
            <a:ext cx="6915150" cy="9525"/>
          </a:xfrm>
          <a:prstGeom prst="rect">
            <a:avLst/>
          </a:prstGeom>
          <a:solidFill>
            <a:srgbClr val="2C2C2A"/>
          </a:solidFill>
          <a:ln/>
        </p:spPr>
      </p:sp>
      <p:sp>
        <p:nvSpPr>
          <p:cNvPr id="15" name="Shape 12"/>
          <p:cNvSpPr/>
          <p:nvPr/>
        </p:nvSpPr>
        <p:spPr>
          <a:xfrm>
            <a:off x="4667250" y="5519738"/>
            <a:ext cx="6915150" cy="9525"/>
          </a:xfrm>
          <a:prstGeom prst="rect">
            <a:avLst/>
          </a:prstGeom>
          <a:solidFill>
            <a:srgbClr val="2C2C2A"/>
          </a:solidFill>
          <a:ln/>
        </p:spPr>
      </p:sp>
      <p:sp>
        <p:nvSpPr>
          <p:cNvPr id="16" name="Text 13"/>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17" name="Text 14"/>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Evidence suggests they can live over 200 years.</a:t>
            </a:r>
            <a:endParaRPr lang="en-US" sz="1800" dirty="0">
              <a:latin typeface="Times New Roman" pitchFamily="34" charset="0"/>
              <a:ea typeface="SimSun" pitchFamily="34" charset="-122"/>
              <a:cs typeface="Times New Roman" pitchFamily="34" charset="-120"/>
            </a:endParaRPr>
          </a:p>
        </p:txBody>
      </p:sp>
      <p:sp>
        <p:nvSpPr>
          <p:cNvPr id="18" name="Text 15"/>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 NOAA Fisheries, Bowhead Whale (quote from the same page)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One breath, nearly three kilometres down</a:t>
            </a:r>
            <a:endParaRPr lang="en-US" sz="2400" dirty="0">
              <a:latin typeface="Times New Roman" pitchFamily="34" charset="0"/>
              <a:ea typeface="SimSun" pitchFamily="34" charset="-122"/>
              <a:cs typeface="Times New Roman" pitchFamily="34" charset="-120"/>
            </a:endParaRPr>
          </a:p>
        </p:txBody>
      </p:sp>
      <p:sp>
        <p:nvSpPr>
          <p:cNvPr id="6" name="Shape 4"/>
          <p:cNvSpPr/>
          <p:nvPr/>
        </p:nvSpPr>
        <p:spPr>
          <a:xfrm>
            <a:off x="762000" y="4471988"/>
            <a:ext cx="7048500" cy="9525"/>
          </a:xfrm>
          <a:prstGeom prst="rect">
            <a:avLst/>
          </a:prstGeom>
          <a:solidFill>
            <a:srgbClr val="2C2C2A"/>
          </a:solidFill>
          <a:ln/>
        </p:spPr>
      </p:sp>
      <p:sp>
        <p:nvSpPr>
          <p:cNvPr id="7" name="Shape 5"/>
          <p:cNvSpPr/>
          <p:nvPr/>
        </p:nvSpPr>
        <p:spPr>
          <a:xfrm>
            <a:off x="952500" y="2695575"/>
            <a:ext cx="571500" cy="1781175"/>
          </a:xfrm>
          <a:prstGeom prst="rect">
            <a:avLst/>
          </a:prstGeom>
          <a:solidFill>
            <a:srgbClr val="8C4A3C"/>
          </a:solidFill>
          <a:ln/>
        </p:spPr>
      </p:sp>
      <p:sp>
        <p:nvSpPr>
          <p:cNvPr id="8" name="Text 6"/>
          <p:cNvSpPr/>
          <p:nvPr/>
        </p:nvSpPr>
        <p:spPr>
          <a:xfrm>
            <a:off x="0" y="2491087"/>
            <a:ext cx="2476500" cy="160020"/>
          </a:xfrm>
          <a:prstGeom prst="rect">
            <a:avLst/>
          </a:prstGeom>
          <a:noFill/>
          <a:ln/>
        </p:spPr>
        <p:txBody>
          <a:bodyPr wrap="none" lIns="0" tIns="0" rIns="0" bIns="0" rtlCol="0" anchor="t"/>
          <a:lstStyle/>
          <a:p>
            <a:pPr algn="ctr" indent="0" marL="0">
              <a:buNone/>
            </a:pPr>
            <a:r>
              <a:rPr lang="en-US" sz="1050" b="1" dirty="0">
                <a:solidFill>
                  <a:srgbClr val="8C4A3C"/>
                </a:solidFill>
                <a:latin typeface="Microsoft YaHei UI" pitchFamily="34" charset="0"/>
                <a:ea typeface="Microsoft YaHei" pitchFamily="34" charset="-122"/>
                <a:cs typeface="Microsoft YaHei UI" pitchFamily="34" charset="-120"/>
              </a:rPr>
              <a:t>2992</a:t>
            </a:r>
            <a:endParaRPr lang="en-US" sz="1050" dirty="0">
              <a:latin typeface="Microsoft YaHei UI" pitchFamily="34" charset="0"/>
              <a:ea typeface="Microsoft YaHei" pitchFamily="34" charset="-122"/>
              <a:cs typeface="Microsoft YaHei UI" pitchFamily="34" charset="-120"/>
            </a:endParaRPr>
          </a:p>
        </p:txBody>
      </p:sp>
      <p:sp>
        <p:nvSpPr>
          <p:cNvPr id="9" name="Text 7"/>
          <p:cNvSpPr/>
          <p:nvPr/>
        </p:nvSpPr>
        <p:spPr>
          <a:xfrm>
            <a:off x="0" y="4557289"/>
            <a:ext cx="247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UI" pitchFamily="34" charset="0"/>
                <a:ea typeface="Microsoft YaHei" pitchFamily="34" charset="-122"/>
                <a:cs typeface="Microsoft YaHei UI" pitchFamily="34" charset="-120"/>
              </a:rPr>
              <a:t>Beaked, max</a:t>
            </a:r>
            <a:endParaRPr lang="en-US" sz="9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1714500" y="3642717"/>
            <a:ext cx="571500" cy="834033"/>
          </a:xfrm>
          <a:prstGeom prst="rect">
            <a:avLst/>
          </a:prstGeom>
          <a:solidFill>
            <a:srgbClr val="2C2C2A"/>
          </a:solidFill>
          <a:ln/>
        </p:spPr>
      </p:sp>
      <p:sp>
        <p:nvSpPr>
          <p:cNvPr id="11" name="Text 9"/>
          <p:cNvSpPr/>
          <p:nvPr/>
        </p:nvSpPr>
        <p:spPr>
          <a:xfrm>
            <a:off x="0" y="3438229"/>
            <a:ext cx="4000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UI" pitchFamily="34" charset="0"/>
                <a:ea typeface="Microsoft YaHei" pitchFamily="34" charset="-122"/>
                <a:cs typeface="Microsoft YaHei UI" pitchFamily="34" charset="-120"/>
              </a:rPr>
              <a:t>1401</a:t>
            </a:r>
            <a:endParaRPr lang="en-US" sz="1050"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4557289"/>
            <a:ext cx="400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UI" pitchFamily="34" charset="0"/>
                <a:ea typeface="Microsoft YaHei" pitchFamily="34" charset="-122"/>
                <a:cs typeface="Microsoft YaHei UI" pitchFamily="34" charset="-120"/>
              </a:rPr>
              <a:t>Beaked, avg</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2476500" y="4113609"/>
            <a:ext cx="571500" cy="363141"/>
          </a:xfrm>
          <a:prstGeom prst="rect">
            <a:avLst/>
          </a:prstGeom>
          <a:solidFill>
            <a:srgbClr val="2C2C2A"/>
          </a:solidFill>
          <a:ln/>
        </p:spPr>
      </p:sp>
      <p:sp>
        <p:nvSpPr>
          <p:cNvPr id="14" name="Text 12"/>
          <p:cNvSpPr/>
          <p:nvPr/>
        </p:nvSpPr>
        <p:spPr>
          <a:xfrm>
            <a:off x="0" y="3909121"/>
            <a:ext cx="5524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UI" pitchFamily="34" charset="0"/>
                <a:ea typeface="Microsoft YaHei" pitchFamily="34" charset="-122"/>
                <a:cs typeface="Microsoft YaHei UI" pitchFamily="34" charset="-120"/>
              </a:rPr>
              <a:t>610</a:t>
            </a:r>
            <a:endParaRPr lang="en-US" sz="10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4557289"/>
            <a:ext cx="5524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UI" pitchFamily="34" charset="0"/>
                <a:ea typeface="Microsoft YaHei" pitchFamily="34" charset="-122"/>
                <a:cs typeface="Microsoft YaHei UI" pitchFamily="34" charset="-120"/>
              </a:rPr>
              <a:t>Sperm whale</a:t>
            </a:r>
            <a:endParaRPr lang="en-US" sz="9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762000" y="491923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 </a:t>
            </a:r>
            <a:pPr algn="l" indent="0" marL="0">
              <a:buNone/>
            </a:pPr>
            <a:r>
              <a:rPr lang="en-US" sz="900" b="1" dirty="0">
                <a:solidFill>
                  <a:srgbClr val="8C4A3C"/>
                </a:solidFill>
                <a:latin typeface="Microsoft YaHei UI" pitchFamily="34" charset="0"/>
                <a:ea typeface="Microsoft YaHei" pitchFamily="34" charset="-122"/>
                <a:cs typeface="Microsoft YaHei UI" pitchFamily="34" charset="-120"/>
              </a:rPr>
              <a:t>2</a:t>
            </a:r>
            <a:endParaRPr lang="en-US" sz="9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1410108" y="4919239"/>
            <a:ext cx="107818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UI" pitchFamily="34" charset="0"/>
                <a:ea typeface="Microsoft YaHei" pitchFamily="34" charset="-122"/>
                <a:cs typeface="Microsoft YaHei UI" pitchFamily="34" charset="-120"/>
              </a:rPr>
              <a:t>How deep whales dive (metres)</a:t>
            </a:r>
            <a:endParaRPr lang="en-US" sz="9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762000" y="513823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Both records come from tags on Cuvier</a:t>
            </a:r>
            <a:pPr algn="l" indent="0" marL="0">
              <a:buNone/>
            </a:pPr>
            <a:r>
              <a:rPr lang="en-US" sz="975" i="1" dirty="0">
                <a:solidFill>
                  <a:srgbClr val="626159"/>
                </a:solidFill>
                <a:latin typeface="Times New Roman" pitchFamily="34" charset="0"/>
                <a:ea typeface="SimSun" pitchFamily="34" charset="-122"/>
                <a:cs typeface="Times New Roman" pitchFamily="34" charset="-120"/>
              </a:rPr>
              <a:t>'</a:t>
            </a:r>
            <a:pPr algn="l" indent="0" marL="0">
              <a:buNone/>
            </a:pPr>
            <a:r>
              <a:rPr lang="en-US" sz="975" i="1" dirty="0">
                <a:solidFill>
                  <a:srgbClr val="626159"/>
                </a:solidFill>
                <a:latin typeface="Times New Roman" pitchFamily="34" charset="0"/>
                <a:ea typeface="SimSun" pitchFamily="34" charset="-122"/>
                <a:cs typeface="Times New Roman" pitchFamily="34" charset="-120"/>
              </a:rPr>
              <a:t>s beaked whales off California, published in 2014, and both were new records for any mammal.</a:t>
            </a:r>
            <a:endParaRPr lang="en-US" sz="975" dirty="0">
              <a:latin typeface="Times New Roman" pitchFamily="34" charset="0"/>
              <a:ea typeface="SimSun" pitchFamily="34" charset="-122"/>
              <a:cs typeface="Times New Roman" pitchFamily="34" charset="-120"/>
            </a:endParaRPr>
          </a:p>
        </p:txBody>
      </p:sp>
      <p:sp>
        <p:nvSpPr>
          <p:cNvPr id="19" name="Shape 17"/>
          <p:cNvSpPr/>
          <p:nvPr/>
        </p:nvSpPr>
        <p:spPr>
          <a:xfrm>
            <a:off x="8382000" y="1866900"/>
            <a:ext cx="3200400" cy="1524000"/>
          </a:xfrm>
          <a:prstGeom prst="rect">
            <a:avLst/>
          </a:prstGeom>
          <a:solidFill>
            <a:srgbClr val="F8F5EC"/>
          </a:solidFill>
          <a:ln/>
        </p:spPr>
      </p:sp>
      <p:sp>
        <p:nvSpPr>
          <p:cNvPr id="20" name="Shape 18"/>
          <p:cNvSpPr/>
          <p:nvPr/>
        </p:nvSpPr>
        <p:spPr>
          <a:xfrm>
            <a:off x="8382000" y="1866900"/>
            <a:ext cx="3200400" cy="28575"/>
          </a:xfrm>
          <a:prstGeom prst="rect">
            <a:avLst/>
          </a:prstGeom>
          <a:solidFill>
            <a:srgbClr val="2C2C2A"/>
          </a:solidFill>
          <a:ln/>
        </p:spPr>
      </p:sp>
      <p:sp>
        <p:nvSpPr>
          <p:cNvPr id="21" name="Text 19"/>
          <p:cNvSpPr/>
          <p:nvPr/>
        </p:nvSpPr>
        <p:spPr>
          <a:xfrm>
            <a:off x="8591550" y="20153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137.5</a:t>
            </a:r>
            <a:pPr algn="l" indent="0" marL="0">
              <a:buNone/>
            </a:pPr>
            <a:r>
              <a:rPr lang="en-US" sz="1380" dirty="0">
                <a:solidFill>
                  <a:srgbClr val="626159"/>
                </a:solidFill>
                <a:latin typeface="Microsoft YaHei UI" pitchFamily="34" charset="0"/>
                <a:ea typeface="Microsoft YaHei" pitchFamily="34" charset="-122"/>
                <a:cs typeface="Microsoft YaHei UI" pitchFamily="34" charset="-120"/>
              </a:rPr>
              <a:t> min</a:t>
            </a:r>
            <a:endParaRPr lang="en-US" sz="3450" dirty="0">
              <a:latin typeface="Times New Roman" pitchFamily="34" charset="0"/>
              <a:ea typeface="SimSun" pitchFamily="34" charset="-122"/>
              <a:cs typeface="Times New Roman" pitchFamily="34" charset="-120"/>
            </a:endParaRPr>
          </a:p>
        </p:txBody>
      </p:sp>
      <p:sp>
        <p:nvSpPr>
          <p:cNvPr id="22" name="Text 20"/>
          <p:cNvSpPr/>
          <p:nvPr/>
        </p:nvSpPr>
        <p:spPr>
          <a:xfrm>
            <a:off x="8591550" y="26533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UI" pitchFamily="34" charset="0"/>
                <a:ea typeface="Microsoft YaHei" pitchFamily="34" charset="-122"/>
                <a:cs typeface="Microsoft YaHei UI" pitchFamily="34" charset="-120"/>
              </a:rPr>
              <a:t>Longest breath-hold</a:t>
            </a:r>
            <a:endParaRPr lang="en-US" sz="1125" dirty="0">
              <a:latin typeface="Microsoft YaHei UI" pitchFamily="34" charset="0"/>
              <a:ea typeface="Microsoft YaHei" pitchFamily="34" charset="-122"/>
              <a:cs typeface="Microsoft YaHei UI" pitchFamily="34" charset="-120"/>
            </a:endParaRPr>
          </a:p>
        </p:txBody>
      </p:sp>
      <p:sp>
        <p:nvSpPr>
          <p:cNvPr id="23" name="Text 21"/>
          <p:cNvSpPr/>
          <p:nvPr/>
        </p:nvSpPr>
        <p:spPr>
          <a:xfrm>
            <a:off x="8591550" y="29189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UI" pitchFamily="34" charset="0"/>
                <a:ea typeface="Microsoft YaHei" pitchFamily="34" charset="-122"/>
                <a:cs typeface="Microsoft YaHei UI" pitchFamily="34" charset="-120"/>
              </a:rPr>
              <a:t>Cuvier</a:t>
            </a:r>
            <a:pPr algn="l" indent="0" marL="0">
              <a:buNone/>
            </a:pPr>
            <a:r>
              <a:rPr lang="en-US" sz="900" dirty="0">
                <a:solidFill>
                  <a:srgbClr val="626159"/>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626159"/>
                </a:solidFill>
                <a:latin typeface="Microsoft YaHei UI" pitchFamily="34" charset="0"/>
                <a:ea typeface="Microsoft YaHei" pitchFamily="34" charset="-122"/>
                <a:cs typeface="Microsoft YaHei UI" pitchFamily="34" charset="-120"/>
              </a:rPr>
              <a:t>s beaked whale, 2014 tags</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8382000" y="3581400"/>
            <a:ext cx="3200400" cy="1524000"/>
          </a:xfrm>
          <a:prstGeom prst="rect">
            <a:avLst/>
          </a:prstGeom>
          <a:solidFill>
            <a:srgbClr val="F8F5EC"/>
          </a:solidFill>
          <a:ln/>
        </p:spPr>
      </p:sp>
      <p:sp>
        <p:nvSpPr>
          <p:cNvPr id="25" name="Shape 23"/>
          <p:cNvSpPr/>
          <p:nvPr/>
        </p:nvSpPr>
        <p:spPr>
          <a:xfrm>
            <a:off x="8382000" y="3581400"/>
            <a:ext cx="3200400" cy="28575"/>
          </a:xfrm>
          <a:prstGeom prst="rect">
            <a:avLst/>
          </a:prstGeom>
          <a:solidFill>
            <a:srgbClr val="827C6B"/>
          </a:solidFill>
          <a:ln/>
        </p:spPr>
      </p:sp>
      <p:sp>
        <p:nvSpPr>
          <p:cNvPr id="26" name="Text 24"/>
          <p:cNvSpPr/>
          <p:nvPr/>
        </p:nvSpPr>
        <p:spPr>
          <a:xfrm>
            <a:off x="8591550" y="37298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45</a:t>
            </a:r>
            <a:pPr algn="l" indent="0" marL="0">
              <a:buNone/>
            </a:pPr>
            <a:r>
              <a:rPr lang="en-US" sz="1380" dirty="0">
                <a:solidFill>
                  <a:srgbClr val="626159"/>
                </a:solidFill>
                <a:latin typeface="Microsoft YaHei UI" pitchFamily="34" charset="0"/>
                <a:ea typeface="Microsoft YaHei" pitchFamily="34" charset="-122"/>
                <a:cs typeface="Microsoft YaHei UI" pitchFamily="34" charset="-120"/>
              </a:rPr>
              <a:t> min</a:t>
            </a:r>
            <a:endParaRPr lang="en-US" sz="3450" dirty="0">
              <a:latin typeface="Times New Roman" pitchFamily="34" charset="0"/>
              <a:ea typeface="SimSun" pitchFamily="34" charset="-122"/>
              <a:cs typeface="Times New Roman" pitchFamily="34" charset="-120"/>
            </a:endParaRPr>
          </a:p>
        </p:txBody>
      </p:sp>
      <p:sp>
        <p:nvSpPr>
          <p:cNvPr id="27" name="Text 25"/>
          <p:cNvSpPr/>
          <p:nvPr/>
        </p:nvSpPr>
        <p:spPr>
          <a:xfrm>
            <a:off x="8591550" y="43678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UI" pitchFamily="34" charset="0"/>
                <a:ea typeface="Microsoft YaHei" pitchFamily="34" charset="-122"/>
                <a:cs typeface="Microsoft YaHei UI" pitchFamily="34" charset="-120"/>
              </a:rPr>
              <a:t>Typical sperm whale dive</a:t>
            </a:r>
            <a:endParaRPr lang="en-US" sz="1125" dirty="0">
              <a:latin typeface="Microsoft YaHei UI" pitchFamily="34" charset="0"/>
              <a:ea typeface="Microsoft YaHei" pitchFamily="34" charset="-122"/>
              <a:cs typeface="Microsoft YaHei UI" pitchFamily="34" charset="-120"/>
            </a:endParaRPr>
          </a:p>
        </p:txBody>
      </p:sp>
      <p:sp>
        <p:nvSpPr>
          <p:cNvPr id="28" name="Text 26"/>
          <p:cNvSpPr/>
          <p:nvPr/>
        </p:nvSpPr>
        <p:spPr>
          <a:xfrm>
            <a:off x="8591550" y="46334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UI" pitchFamily="34" charset="0"/>
                <a:ea typeface="Microsoft YaHei" pitchFamily="34" charset="-122"/>
                <a:cs typeface="Microsoft YaHei UI" pitchFamily="34" charset="-120"/>
              </a:rPr>
              <a:t>Often to about 600 metres</a:t>
            </a:r>
            <a:endParaRPr lang="en-US" sz="9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Sources: Schorr et al., PLOS ONE 9(3): e92633 (2014); NOAA Fisheries, Sperm Whale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The biggest whales eat some of the smallest prey</a:t>
            </a:r>
            <a:endParaRPr lang="en-US" sz="2400" dirty="0">
              <a:latin typeface="Times New Roman" pitchFamily="34" charset="0"/>
              <a:ea typeface="SimSun" pitchFamily="34" charset="-122"/>
              <a:cs typeface="Times New Roman" pitchFamily="34" charset="-120"/>
            </a:endParaRPr>
          </a:p>
        </p:txBody>
      </p:sp>
      <p:sp>
        <p:nvSpPr>
          <p:cNvPr id="6" name="Text 4"/>
          <p:cNvSpPr/>
          <p:nvPr/>
        </p:nvSpPr>
        <p:spPr>
          <a:xfrm>
            <a:off x="723900" y="2029046"/>
            <a:ext cx="11468100"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UI" pitchFamily="34" charset="0"/>
                <a:ea typeface="Microsoft YaHei" pitchFamily="34" charset="-122"/>
                <a:cs typeface="Microsoft YaHei UI" pitchFamily="34" charset="-120"/>
              </a:rPr>
              <a:t>Two ways to eat</a:t>
            </a:r>
            <a:endParaRPr lang="en-US" sz="1350" dirty="0">
              <a:latin typeface="Microsoft YaHei UI" pitchFamily="34" charset="0"/>
              <a:ea typeface="Microsoft YaHei" pitchFamily="34" charset="-122"/>
              <a:cs typeface="Microsoft YaHei UI" pitchFamily="34" charset="-120"/>
            </a:endParaRPr>
          </a:p>
        </p:txBody>
      </p:sp>
      <p:sp>
        <p:nvSpPr>
          <p:cNvPr id="7" name="Text 5"/>
          <p:cNvSpPr/>
          <p:nvPr/>
        </p:nvSpPr>
        <p:spPr>
          <a:xfrm>
            <a:off x="2833229" y="2029046"/>
            <a:ext cx="9358771"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UI" pitchFamily="34" charset="0"/>
                <a:ea typeface="Microsoft YaHei" pitchFamily="34" charset="-122"/>
                <a:cs typeface="Microsoft YaHei UI" pitchFamily="34" charset="-120"/>
              </a:rPr>
              <a:t>Baleen whales</a:t>
            </a:r>
            <a:endParaRPr lang="en-US" sz="13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54936" y="2029046"/>
            <a:ext cx="4537064"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UI" pitchFamily="34" charset="0"/>
                <a:ea typeface="Microsoft YaHei" pitchFamily="34" charset="-122"/>
                <a:cs typeface="Microsoft YaHei UI" pitchFamily="34" charset="-120"/>
              </a:rPr>
              <a:t>Toothed whales</a:t>
            </a:r>
            <a:endParaRPr lang="en-US" sz="135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 y="2346389"/>
            <a:ext cx="10972800" cy="0"/>
          </a:xfrm>
          <a:prstGeom prst="line">
            <a:avLst/>
          </a:prstGeom>
          <a:noFill/>
          <a:ln w="19050">
            <a:solidFill>
              <a:srgbClr val="26261F"/>
            </a:solidFill>
            <a:prstDash val="solid"/>
          </a:ln>
        </p:spPr>
      </p:sp>
      <p:sp>
        <p:nvSpPr>
          <p:cNvPr id="10" name="Shape 8"/>
          <p:cNvSpPr/>
          <p:nvPr/>
        </p:nvSpPr>
        <p:spPr>
          <a:xfrm>
            <a:off x="609600" y="2765489"/>
            <a:ext cx="10972800" cy="0"/>
          </a:xfrm>
          <a:prstGeom prst="line">
            <a:avLst/>
          </a:prstGeom>
          <a:noFill/>
          <a:ln w="9525">
            <a:solidFill>
              <a:srgbClr val="D9D3C2"/>
            </a:solidFill>
            <a:prstDash val="solid"/>
          </a:ln>
        </p:spPr>
      </p:sp>
      <p:sp>
        <p:nvSpPr>
          <p:cNvPr id="11" name="Shape 9"/>
          <p:cNvSpPr/>
          <p:nvPr/>
        </p:nvSpPr>
        <p:spPr>
          <a:xfrm>
            <a:off x="609600" y="3184589"/>
            <a:ext cx="10972800" cy="0"/>
          </a:xfrm>
          <a:prstGeom prst="line">
            <a:avLst/>
          </a:prstGeom>
          <a:noFill/>
          <a:ln w="9525">
            <a:solidFill>
              <a:srgbClr val="D9D3C2"/>
            </a:solidFill>
            <a:prstDash val="solid"/>
          </a:ln>
        </p:spPr>
      </p:sp>
      <p:sp>
        <p:nvSpPr>
          <p:cNvPr id="12" name="Shape 10"/>
          <p:cNvSpPr/>
          <p:nvPr/>
        </p:nvSpPr>
        <p:spPr>
          <a:xfrm>
            <a:off x="609600" y="3603689"/>
            <a:ext cx="10972800" cy="0"/>
          </a:xfrm>
          <a:prstGeom prst="line">
            <a:avLst/>
          </a:prstGeom>
          <a:noFill/>
          <a:ln w="9525">
            <a:solidFill>
              <a:srgbClr val="D9D3C2"/>
            </a:solidFill>
            <a:prstDash val="solid"/>
          </a:ln>
        </p:spPr>
      </p:sp>
      <p:sp>
        <p:nvSpPr>
          <p:cNvPr id="13" name="Shape 11"/>
          <p:cNvSpPr/>
          <p:nvPr/>
        </p:nvSpPr>
        <p:spPr>
          <a:xfrm>
            <a:off x="609600" y="4022789"/>
            <a:ext cx="10972800" cy="0"/>
          </a:xfrm>
          <a:prstGeom prst="line">
            <a:avLst/>
          </a:prstGeom>
          <a:noFill/>
          <a:ln w="9525">
            <a:solidFill>
              <a:srgbClr val="D9D3C2"/>
            </a:solidFill>
            <a:prstDash val="solid"/>
          </a:ln>
        </p:spPr>
      </p:sp>
      <p:sp>
        <p:nvSpPr>
          <p:cNvPr id="14" name="Text 12"/>
          <p:cNvSpPr/>
          <p:nvPr/>
        </p:nvSpPr>
        <p:spPr>
          <a:xfrm>
            <a:off x="723900" y="2466473"/>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In the mouth</a:t>
            </a:r>
            <a:endParaRPr lang="en-US" sz="12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2833229" y="2466473"/>
            <a:ext cx="93587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Rows of comb-like baleen</a:t>
            </a:r>
            <a:endParaRPr lang="en-US" sz="12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7654936" y="2466473"/>
            <a:ext cx="453706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Teeth</a:t>
            </a:r>
            <a:endParaRPr lang="en-US" sz="12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723900" y="2885573"/>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Main food</a:t>
            </a:r>
            <a:endParaRPr lang="en-US" sz="12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2833229" y="2885573"/>
            <a:ext cx="93587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Krill and schooling fish</a:t>
            </a:r>
            <a:endParaRPr lang="en-US" sz="12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7654936" y="2885573"/>
            <a:ext cx="453706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Squid, fish, even sharks</a:t>
            </a:r>
            <a:endParaRPr lang="en-US" sz="120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09600" y="3194114"/>
            <a:ext cx="10972800" cy="409575"/>
          </a:xfrm>
          <a:prstGeom prst="rect">
            <a:avLst/>
          </a:prstGeom>
          <a:solidFill>
            <a:srgbClr val="E5DBD1"/>
          </a:solidFill>
          <a:ln/>
        </p:spPr>
      </p:sp>
      <p:sp>
        <p:nvSpPr>
          <p:cNvPr id="21" name="Text 19"/>
          <p:cNvSpPr/>
          <p:nvPr/>
        </p:nvSpPr>
        <p:spPr>
          <a:xfrm>
            <a:off x="723900" y="3304673"/>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How</a:t>
            </a:r>
            <a:endParaRPr lang="en-US" sz="12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2833229" y="3304673"/>
            <a:ext cx="93587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Gulp seawater, strain out the food</a:t>
            </a:r>
            <a:endParaRPr lang="en-US" sz="12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7654936" y="3304673"/>
            <a:ext cx="453706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Dive deep and hunt one by one</a:t>
            </a:r>
            <a:endParaRPr lang="en-US" sz="12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723900" y="3723773"/>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UI" pitchFamily="34" charset="0"/>
                <a:ea typeface="Microsoft YaHei" pitchFamily="34" charset="-122"/>
                <a:cs typeface="Microsoft YaHei UI" pitchFamily="34" charset="-120"/>
              </a:rPr>
              <a:t>Examples</a:t>
            </a:r>
            <a:endParaRPr lang="en-US" sz="12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2833229" y="3723773"/>
            <a:ext cx="93587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Blue, humpback, bowhead</a:t>
            </a:r>
            <a:endParaRPr lang="en-US" sz="12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7654936" y="3723773"/>
            <a:ext cx="453706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UI" pitchFamily="34" charset="0"/>
                <a:ea typeface="Microsoft YaHei" pitchFamily="34" charset="-122"/>
                <a:cs typeface="Microsoft YaHei UI" pitchFamily="34" charset="-120"/>
              </a:rPr>
              <a:t>Sperm whale, orca</a:t>
            </a:r>
            <a:endParaRPr lang="en-US" sz="1200" dirty="0">
              <a:latin typeface="Microsoft YaHei UI" pitchFamily="34" charset="0"/>
              <a:ea typeface="Microsoft YaHei" pitchFamily="34" charset="-122"/>
              <a:cs typeface="Microsoft YaHei UI" pitchFamily="34" charset="-120"/>
            </a:endParaRPr>
          </a:p>
        </p:txBody>
      </p:sp>
      <p:sp>
        <p:nvSpPr>
          <p:cNvPr id="27" name="Shape 25"/>
          <p:cNvSpPr/>
          <p:nvPr/>
        </p:nvSpPr>
        <p:spPr>
          <a:xfrm>
            <a:off x="609600" y="4194239"/>
            <a:ext cx="10972800" cy="1647825"/>
          </a:xfrm>
          <a:prstGeom prst="roundRect">
            <a:avLst>
              <a:gd name="adj" fmla="val 1156"/>
            </a:avLst>
          </a:prstGeom>
          <a:solidFill>
            <a:srgbClr val="E4E0D6"/>
          </a:solidFill>
          <a:ln/>
        </p:spPr>
      </p:sp>
      <p:sp>
        <p:nvSpPr>
          <p:cNvPr id="28" name="Text 26"/>
          <p:cNvSpPr/>
          <p:nvPr/>
        </p:nvSpPr>
        <p:spPr>
          <a:xfrm>
            <a:off x="1143000" y="4358208"/>
            <a:ext cx="11049000" cy="365760"/>
          </a:xfrm>
          <a:prstGeom prst="rect">
            <a:avLst/>
          </a:prstGeom>
          <a:noFill/>
          <a:ln/>
        </p:spPr>
        <p:txBody>
          <a:bodyPr wrap="none" lIns="0" tIns="0" rIns="0" bIns="0" rtlCol="0" anchor="t"/>
          <a:lstStyle/>
          <a:p>
            <a:pPr algn="l" indent="0" marL="0">
              <a:buNone/>
            </a:pPr>
            <a:r>
              <a:rPr lang="en-US" sz="2400" b="1" dirty="0">
                <a:solidFill>
                  <a:srgbClr val="26261F"/>
                </a:solidFill>
                <a:latin typeface="Microsoft YaHei UI" pitchFamily="34" charset="0"/>
                <a:ea typeface="Microsoft YaHei" pitchFamily="34" charset="-122"/>
                <a:cs typeface="Microsoft YaHei UI" pitchFamily="34" charset="-120"/>
              </a:rPr>
              <a:t>Five tonnes of krill a day</a:t>
            </a:r>
            <a:endParaRPr lang="en-US" sz="240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817563" y="4487926"/>
            <a:ext cx="174625" cy="174625"/>
          </a:xfrm>
          <a:prstGeom prst="ellipse">
            <a:avLst/>
          </a:prstGeom>
          <a:noFill/>
          <a:ln w="17463">
            <a:solidFill>
              <a:srgbClr val="2C2C2A"/>
            </a:solidFill>
            <a:prstDash val="solid"/>
          </a:ln>
        </p:spPr>
      </p:sp>
      <p:sp>
        <p:nvSpPr>
          <p:cNvPr id="30" name="Shape 28"/>
          <p:cNvSpPr/>
          <p:nvPr/>
        </p:nvSpPr>
        <p:spPr>
          <a:xfrm>
            <a:off x="904875" y="4575238"/>
            <a:ext cx="6548" cy="34925"/>
          </a:xfrm>
          <a:custGeom>
            <a:avLst/>
            <a:gdLst/>
            <a:ahLst/>
            <a:cxnLst/>
            <a:rect l="l" t="t" r="r" b="b"/>
            <a:pathLst>
              <a:path w="6548" h="34925">
                <a:moveTo>
                  <a:pt x="0" y="34925"/>
                </a:moveTo>
                <a:lnTo>
                  <a:pt x="0" y="0"/>
                </a:lnTo>
              </a:path>
            </a:pathLst>
          </a:custGeom>
          <a:noFill/>
          <a:ln w="17463">
            <a:solidFill>
              <a:srgbClr val="2C2C2A"/>
            </a:solidFill>
            <a:prstDash val="solid"/>
          </a:ln>
        </p:spPr>
      </p:sp>
      <p:sp>
        <p:nvSpPr>
          <p:cNvPr id="31" name="Shape 29"/>
          <p:cNvSpPr/>
          <p:nvPr/>
        </p:nvSpPr>
        <p:spPr>
          <a:xfrm>
            <a:off x="904875" y="4540314"/>
            <a:ext cx="6548" cy="6548"/>
          </a:xfrm>
          <a:custGeom>
            <a:avLst/>
            <a:gdLst/>
            <a:ahLst/>
            <a:cxnLst/>
            <a:rect l="l" t="t" r="r" b="b"/>
            <a:pathLst>
              <a:path w="6548" h="6548">
                <a:moveTo>
                  <a:pt x="0" y="0"/>
                </a:moveTo>
                <a:lnTo>
                  <a:pt x="87" y="0"/>
                </a:lnTo>
              </a:path>
            </a:pathLst>
          </a:custGeom>
          <a:noFill/>
          <a:ln w="17463">
            <a:solidFill>
              <a:srgbClr val="2C2C2A"/>
            </a:solidFill>
            <a:prstDash val="solid"/>
          </a:ln>
        </p:spPr>
      </p:sp>
      <p:sp>
        <p:nvSpPr>
          <p:cNvPr id="32" name="Text 30"/>
          <p:cNvSpPr/>
          <p:nvPr/>
        </p:nvSpPr>
        <p:spPr>
          <a:xfrm>
            <a:off x="1143000" y="4843983"/>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UI" pitchFamily="34" charset="0"/>
                <a:ea typeface="Microsoft YaHei" pitchFamily="34" charset="-122"/>
                <a:cs typeface="Microsoft YaHei UI" pitchFamily="34" charset="-120"/>
              </a:rPr>
              <a:t>The biggest blue whales can eat more than five tonnes of krill a day,</a:t>
            </a:r>
            <a:endParaRPr lang="en-US" sz="2400" dirty="0">
              <a:latin typeface="Microsoft YaHei UI" pitchFamily="34" charset="0"/>
              <a:ea typeface="Microsoft YaHei" pitchFamily="34" charset="-122"/>
              <a:cs typeface="Microsoft YaHei UI" pitchFamily="34" charset="-120"/>
            </a:endParaRPr>
          </a:p>
        </p:txBody>
      </p:sp>
      <p:sp>
        <p:nvSpPr>
          <p:cNvPr id="33" name="Text 31"/>
          <p:cNvSpPr/>
          <p:nvPr/>
        </p:nvSpPr>
        <p:spPr>
          <a:xfrm>
            <a:off x="1143000" y="5272608"/>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UI" pitchFamily="34" charset="0"/>
                <a:ea typeface="Microsoft YaHei" pitchFamily="34" charset="-122"/>
                <a:cs typeface="Microsoft YaHei UI" pitchFamily="34" charset="-120"/>
              </a:rPr>
              <a:t>and each krill is only a few centimetres long.</a:t>
            </a:r>
            <a:endParaRPr lang="en-US" sz="24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Sources: NOAA Fisheries, Blue Whale, Humpback Whale, Sperm Whale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pic>
        <p:nvPicPr>
          <p:cNvPr id="5" name="Image 0" descr="preencoded.png">    </p:cNvPr>
          <p:cNvPicPr>
            <a:picLocks noChangeAspect="1"/>
          </p:cNvPicPr>
          <p:nvPr/>
        </p:nvPicPr>
        <p:blipFill>
          <a:blip r:embed="rId1"/>
          <a:srcRect l="0" r="0" t="272" b="272"/>
          <a:stretch/>
        </p:blipFill>
        <p:spPr>
          <a:xfrm>
            <a:off x="609600" y="666750"/>
            <a:ext cx="3619500" cy="5219700"/>
          </a:xfrm>
          <a:prstGeom prst="rect">
            <a:avLst/>
          </a:prstGeom>
        </p:spPr>
      </p:pic>
      <p:sp>
        <p:nvSpPr>
          <p:cNvPr id="6" name="Text 3"/>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Humpback, Scammon Plate VII, 1874</a:t>
            </a:r>
            <a:endParaRPr lang="en-US" sz="825" dirty="0">
              <a:latin typeface="Times New Roman" pitchFamily="34" charset="0"/>
              <a:ea typeface="SimSun" pitchFamily="34" charset="-122"/>
              <a:cs typeface="Times New Roman" pitchFamily="34" charset="-120"/>
            </a:endParaRPr>
          </a:p>
        </p:txBody>
      </p:sp>
      <p:sp>
        <p:nvSpPr>
          <p:cNvPr id="7" name="Text 4"/>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Humpbacks sing, sometimes for hours on end</a:t>
            </a:r>
            <a:endParaRPr lang="en-US" sz="2400" dirty="0">
              <a:latin typeface="Times New Roman" pitchFamily="34" charset="0"/>
              <a:ea typeface="SimSun" pitchFamily="34" charset="-122"/>
              <a:cs typeface="Times New Roman" pitchFamily="34" charset="-120"/>
            </a:endParaRPr>
          </a:p>
        </p:txBody>
      </p:sp>
      <p:sp>
        <p:nvSpPr>
          <p:cNvPr id="8" name="Text 5"/>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7–30</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min</a:t>
            </a:r>
            <a:endParaRPr lang="en-US" sz="3450" dirty="0">
              <a:latin typeface="Times New Roman" pitchFamily="34" charset="0"/>
              <a:ea typeface="SimSun" pitchFamily="34" charset="-122"/>
              <a:cs typeface="Times New Roman" pitchFamily="34" charset="-120"/>
            </a:endParaRPr>
          </a:p>
        </p:txBody>
      </p:sp>
      <p:sp>
        <p:nvSpPr>
          <p:cNvPr id="9" name="Text 6"/>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Length of one song</a:t>
            </a:r>
            <a:endParaRPr lang="en-US" sz="975" dirty="0">
              <a:latin typeface="Microsoft YaHei UI" pitchFamily="34" charset="0"/>
              <a:ea typeface="Microsoft YaHei" pitchFamily="34" charset="-122"/>
              <a:cs typeface="Microsoft YaHei UI" pitchFamily="34" charset="-120"/>
            </a:endParaRPr>
          </a:p>
        </p:txBody>
      </p:sp>
      <p:sp>
        <p:nvSpPr>
          <p:cNvPr id="10" name="Text 7"/>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24</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h+</a:t>
            </a:r>
            <a:endParaRPr lang="en-US" sz="3450" dirty="0">
              <a:latin typeface="Times New Roman" pitchFamily="34" charset="0"/>
              <a:ea typeface="SimSun" pitchFamily="34" charset="-122"/>
              <a:cs typeface="Times New Roman" pitchFamily="34" charset="-120"/>
            </a:endParaRPr>
          </a:p>
        </p:txBody>
      </p:sp>
      <p:sp>
        <p:nvSpPr>
          <p:cNvPr id="11" name="Text 8"/>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Longest singing session by a male</a:t>
            </a:r>
            <a:endParaRPr lang="en-US" sz="975" dirty="0">
              <a:latin typeface="Microsoft YaHei UI" pitchFamily="34" charset="0"/>
              <a:ea typeface="Microsoft YaHei" pitchFamily="34" charset="-122"/>
              <a:cs typeface="Microsoft YaHei UI" pitchFamily="34" charset="-120"/>
            </a:endParaRPr>
          </a:p>
        </p:txBody>
      </p:sp>
      <p:sp>
        <p:nvSpPr>
          <p:cNvPr id="12" name="Shape 9"/>
          <p:cNvSpPr/>
          <p:nvPr/>
        </p:nvSpPr>
        <p:spPr>
          <a:xfrm>
            <a:off x="4667250" y="3614738"/>
            <a:ext cx="6915150" cy="9525"/>
          </a:xfrm>
          <a:prstGeom prst="rect">
            <a:avLst/>
          </a:prstGeom>
          <a:solidFill>
            <a:srgbClr val="2C2C2A"/>
          </a:solidFill>
          <a:ln/>
        </p:spPr>
      </p:sp>
      <p:sp>
        <p:nvSpPr>
          <p:cNvPr id="13" name="Shape 10"/>
          <p:cNvSpPr/>
          <p:nvPr/>
        </p:nvSpPr>
        <p:spPr>
          <a:xfrm>
            <a:off x="4667250" y="5519738"/>
            <a:ext cx="6915150" cy="9525"/>
          </a:xfrm>
          <a:prstGeom prst="rect">
            <a:avLst/>
          </a:prstGeom>
          <a:solidFill>
            <a:srgbClr val="2C2C2A"/>
          </a:solidFill>
          <a:ln/>
        </p:spPr>
      </p:sp>
      <p:sp>
        <p:nvSpPr>
          <p:cNvPr id="14" name="Text 11"/>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15" name="Text 12"/>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Humpback whales produce a series of beautiful and varied</a:t>
            </a:r>
            <a:endParaRPr lang="en-US" sz="1800" dirty="0">
              <a:latin typeface="Times New Roman" pitchFamily="34" charset="0"/>
              <a:ea typeface="SimSun" pitchFamily="34" charset="-122"/>
              <a:cs typeface="Times New Roman" pitchFamily="34" charset="-120"/>
            </a:endParaRPr>
          </a:p>
        </p:txBody>
      </p:sp>
      <p:sp>
        <p:nvSpPr>
          <p:cNvPr id="16" name="Text 13"/>
          <p:cNvSpPr/>
          <p:nvPr/>
        </p:nvSpPr>
        <p:spPr>
          <a:xfrm>
            <a:off x="5200650" y="4303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sounds for a period of 7 to 30 minutes and then repeat the same</a:t>
            </a:r>
            <a:endParaRPr lang="en-US" sz="1800" dirty="0">
              <a:latin typeface="Times New Roman" pitchFamily="34" charset="0"/>
              <a:ea typeface="SimSun" pitchFamily="34" charset="-122"/>
              <a:cs typeface="Times New Roman" pitchFamily="34" charset="-120"/>
            </a:endParaRPr>
          </a:p>
        </p:txBody>
      </p:sp>
      <p:sp>
        <p:nvSpPr>
          <p:cNvPr id="17" name="Text 14"/>
          <p:cNvSpPr/>
          <p:nvPr/>
        </p:nvSpPr>
        <p:spPr>
          <a:xfrm>
            <a:off x="5200650" y="4684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series with considerable precision.</a:t>
            </a:r>
            <a:endParaRPr lang="en-US" sz="1800" dirty="0">
              <a:latin typeface="Times New Roman" pitchFamily="34" charset="0"/>
              <a:ea typeface="SimSun" pitchFamily="34" charset="-122"/>
              <a:cs typeface="Times New Roman" pitchFamily="34" charset="-120"/>
            </a:endParaRPr>
          </a:p>
        </p:txBody>
      </p:sp>
      <p:sp>
        <p:nvSpPr>
          <p:cNvPr id="18" name="Text 15"/>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Quote: Payne </a:t>
            </a:r>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&amp;</a:t>
            </a:r>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 McVay, Science 173:585 (1971). Source: NOAA National Marine Sanctuaries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pic>
        <p:nvPicPr>
          <p:cNvPr id="5" name="Image 0" descr="preencoded.png">    </p:cNvPr>
          <p:cNvPicPr>
            <a:picLocks noChangeAspect="1"/>
          </p:cNvPicPr>
          <p:nvPr/>
        </p:nvPicPr>
        <p:blipFill>
          <a:blip r:embed="rId1"/>
          <a:srcRect l="26272" r="26272" t="0" b="0"/>
          <a:stretch/>
        </p:blipFill>
        <p:spPr>
          <a:xfrm>
            <a:off x="609600" y="666750"/>
            <a:ext cx="3619500" cy="5219700"/>
          </a:xfrm>
          <a:prstGeom prst="rect">
            <a:avLst/>
          </a:prstGeom>
        </p:spPr>
      </p:pic>
      <p:sp>
        <p:nvSpPr>
          <p:cNvPr id="6" name="Text 3"/>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Gray whales among the ice, Scammon Plate V, 1874</a:t>
            </a:r>
            <a:endParaRPr lang="en-US" sz="825" dirty="0">
              <a:latin typeface="Times New Roman" pitchFamily="34" charset="0"/>
              <a:ea typeface="SimSun" pitchFamily="34" charset="-122"/>
              <a:cs typeface="Times New Roman" pitchFamily="34" charset="-120"/>
            </a:endParaRPr>
          </a:p>
        </p:txBody>
      </p:sp>
      <p:sp>
        <p:nvSpPr>
          <p:cNvPr id="7" name="Text 4"/>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Gray whales swim about 16,000 km a year</a:t>
            </a:r>
            <a:endParaRPr lang="en-US" sz="2400" dirty="0">
              <a:latin typeface="Times New Roman" pitchFamily="34" charset="0"/>
              <a:ea typeface="SimSun" pitchFamily="34" charset="-122"/>
              <a:cs typeface="Times New Roman" pitchFamily="34" charset="-120"/>
            </a:endParaRPr>
          </a:p>
        </p:txBody>
      </p:sp>
      <p:sp>
        <p:nvSpPr>
          <p:cNvPr id="8" name="Text 5"/>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16,000</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km</a:t>
            </a:r>
            <a:endParaRPr lang="en-US" sz="3450" dirty="0">
              <a:latin typeface="Times New Roman" pitchFamily="34" charset="0"/>
              <a:ea typeface="SimSun" pitchFamily="34" charset="-122"/>
              <a:cs typeface="Times New Roman" pitchFamily="34" charset="-120"/>
            </a:endParaRPr>
          </a:p>
        </p:txBody>
      </p:sp>
      <p:sp>
        <p:nvSpPr>
          <p:cNvPr id="9" name="Text 6"/>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Usual round trip, gray whale</a:t>
            </a:r>
            <a:endParaRPr lang="en-US" sz="975" dirty="0">
              <a:latin typeface="Microsoft YaHei UI" pitchFamily="34" charset="0"/>
              <a:ea typeface="Microsoft YaHei" pitchFamily="34" charset="-122"/>
              <a:cs typeface="Microsoft YaHei UI" pitchFamily="34" charset="-120"/>
            </a:endParaRPr>
          </a:p>
        </p:txBody>
      </p:sp>
      <p:sp>
        <p:nvSpPr>
          <p:cNvPr id="10" name="Text 7"/>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22,500</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km</a:t>
            </a:r>
            <a:endParaRPr lang="en-US" sz="3450" dirty="0">
              <a:latin typeface="Times New Roman" pitchFamily="34" charset="0"/>
              <a:ea typeface="SimSun" pitchFamily="34" charset="-122"/>
              <a:cs typeface="Times New Roman" pitchFamily="34" charset="-120"/>
            </a:endParaRPr>
          </a:p>
        </p:txBody>
      </p:sp>
      <p:sp>
        <p:nvSpPr>
          <p:cNvPr id="11" name="Text 8"/>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Farthest gray whale trips</a:t>
            </a:r>
            <a:endParaRPr lang="en-US" sz="975" dirty="0">
              <a:latin typeface="Microsoft YaHei UI" pitchFamily="34" charset="0"/>
              <a:ea typeface="Microsoft YaHei" pitchFamily="34" charset="-122"/>
              <a:cs typeface="Microsoft YaHei UI" pitchFamily="34" charset="-120"/>
            </a:endParaRPr>
          </a:p>
        </p:txBody>
      </p:sp>
      <p:sp>
        <p:nvSpPr>
          <p:cNvPr id="12" name="Text 9"/>
          <p:cNvSpPr/>
          <p:nvPr/>
        </p:nvSpPr>
        <p:spPr>
          <a:xfrm>
            <a:off x="9315450" y="2167719"/>
            <a:ext cx="28765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28</a:t>
            </a:r>
            <a:pPr algn="l" indent="0" marL="0">
              <a:buNone/>
            </a:pPr>
            <a:r>
              <a:rPr lang="en-US" sz="1200" dirty="0">
                <a:solidFill>
                  <a:srgbClr val="626159"/>
                </a:solidFill>
                <a:latin typeface="Microsoft YaHei UI" pitchFamily="34" charset="0"/>
                <a:ea typeface="Microsoft YaHei" pitchFamily="34" charset="-122"/>
                <a:cs typeface="Microsoft YaHei UI" pitchFamily="34" charset="-120"/>
              </a:rPr>
              <a:t> days</a:t>
            </a:r>
            <a:endParaRPr lang="en-US" sz="3450" dirty="0">
              <a:latin typeface="Times New Roman" pitchFamily="34" charset="0"/>
              <a:ea typeface="SimSun" pitchFamily="34" charset="-122"/>
              <a:cs typeface="Times New Roman" pitchFamily="34" charset="-120"/>
            </a:endParaRPr>
          </a:p>
        </p:txBody>
      </p:sp>
      <p:sp>
        <p:nvSpPr>
          <p:cNvPr id="13" name="Text 10"/>
          <p:cNvSpPr/>
          <p:nvPr/>
        </p:nvSpPr>
        <p:spPr>
          <a:xfrm>
            <a:off x="9315450" y="2795525"/>
            <a:ext cx="28765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UI" pitchFamily="34" charset="0"/>
                <a:ea typeface="Microsoft YaHei" pitchFamily="34" charset="-122"/>
                <a:cs typeface="Microsoft YaHei UI" pitchFamily="34" charset="-120"/>
              </a:rPr>
              <a:t>Humpback, Alaska to Hawaii</a:t>
            </a:r>
            <a:endParaRPr lang="en-US" sz="975" dirty="0">
              <a:latin typeface="Microsoft YaHei UI" pitchFamily="34" charset="0"/>
              <a:ea typeface="Microsoft YaHei" pitchFamily="34" charset="-122"/>
              <a:cs typeface="Microsoft YaHei UI" pitchFamily="34" charset="-120"/>
            </a:endParaRPr>
          </a:p>
        </p:txBody>
      </p:sp>
      <p:sp>
        <p:nvSpPr>
          <p:cNvPr id="14" name="Shape 11"/>
          <p:cNvSpPr/>
          <p:nvPr/>
        </p:nvSpPr>
        <p:spPr>
          <a:xfrm>
            <a:off x="4667250" y="3614738"/>
            <a:ext cx="6915150" cy="9525"/>
          </a:xfrm>
          <a:prstGeom prst="rect">
            <a:avLst/>
          </a:prstGeom>
          <a:solidFill>
            <a:srgbClr val="2C2C2A"/>
          </a:solidFill>
          <a:ln/>
        </p:spPr>
      </p:sp>
      <p:sp>
        <p:nvSpPr>
          <p:cNvPr id="15" name="Shape 12"/>
          <p:cNvSpPr/>
          <p:nvPr/>
        </p:nvSpPr>
        <p:spPr>
          <a:xfrm>
            <a:off x="4667250" y="5519738"/>
            <a:ext cx="6915150" cy="9525"/>
          </a:xfrm>
          <a:prstGeom prst="rect">
            <a:avLst/>
          </a:prstGeom>
          <a:solidFill>
            <a:srgbClr val="2C2C2A"/>
          </a:solidFill>
          <a:ln/>
        </p:spPr>
      </p:sp>
      <p:sp>
        <p:nvSpPr>
          <p:cNvPr id="16" name="Text 13"/>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17" name="Text 14"/>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They feed through the summer in cold high-latitude seas, then</a:t>
            </a:r>
            <a:endParaRPr lang="en-US" sz="1800" dirty="0">
              <a:latin typeface="Times New Roman" pitchFamily="34" charset="0"/>
              <a:ea typeface="SimSun" pitchFamily="34" charset="-122"/>
              <a:cs typeface="Times New Roman" pitchFamily="34" charset="-120"/>
            </a:endParaRPr>
          </a:p>
        </p:txBody>
      </p:sp>
      <p:sp>
        <p:nvSpPr>
          <p:cNvPr id="18" name="Text 15"/>
          <p:cNvSpPr/>
          <p:nvPr/>
        </p:nvSpPr>
        <p:spPr>
          <a:xfrm>
            <a:off x="5200650" y="4303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return to warm bays in winter to give birth.</a:t>
            </a:r>
            <a:endParaRPr lang="en-US" sz="1800" dirty="0">
              <a:latin typeface="Times New Roman" pitchFamily="34" charset="0"/>
              <a:ea typeface="SimSun" pitchFamily="34" charset="-122"/>
              <a:cs typeface="Times New Roman" pitchFamily="34" charset="-120"/>
            </a:endParaRPr>
          </a:p>
        </p:txBody>
      </p:sp>
      <p:sp>
        <p:nvSpPr>
          <p:cNvPr id="19" name="Text 16"/>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Sources: NOAA Fisheries, Gray Whale, Humpback Whale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One century of whaling killed nearly 3 million</a:t>
            </a:r>
            <a:endParaRPr lang="en-US" sz="2400" dirty="0">
              <a:latin typeface="Times New Roman" pitchFamily="34" charset="0"/>
              <a:ea typeface="SimSun" pitchFamily="34" charset="-122"/>
              <a:cs typeface="Times New Roman" pitchFamily="34" charset="-120"/>
            </a:endParaRPr>
          </a:p>
        </p:txBody>
      </p:sp>
      <p:sp>
        <p:nvSpPr>
          <p:cNvPr id="6" name="Shape 4"/>
          <p:cNvSpPr/>
          <p:nvPr/>
        </p:nvSpPr>
        <p:spPr>
          <a:xfrm>
            <a:off x="762000" y="4471988"/>
            <a:ext cx="7048500" cy="9525"/>
          </a:xfrm>
          <a:prstGeom prst="rect">
            <a:avLst/>
          </a:prstGeom>
          <a:solidFill>
            <a:srgbClr val="2C2C2A"/>
          </a:solidFill>
          <a:ln/>
        </p:spPr>
      </p:sp>
      <p:sp>
        <p:nvSpPr>
          <p:cNvPr id="7" name="Shape 5"/>
          <p:cNvSpPr/>
          <p:nvPr/>
        </p:nvSpPr>
        <p:spPr>
          <a:xfrm>
            <a:off x="952500" y="2520315"/>
            <a:ext cx="571500" cy="1956435"/>
          </a:xfrm>
          <a:prstGeom prst="rect">
            <a:avLst/>
          </a:prstGeom>
          <a:solidFill>
            <a:srgbClr val="8C4A3C"/>
          </a:solidFill>
          <a:ln/>
        </p:spPr>
      </p:sp>
      <p:sp>
        <p:nvSpPr>
          <p:cNvPr id="8" name="Text 6"/>
          <p:cNvSpPr/>
          <p:nvPr/>
        </p:nvSpPr>
        <p:spPr>
          <a:xfrm>
            <a:off x="0" y="2315827"/>
            <a:ext cx="2476500" cy="160020"/>
          </a:xfrm>
          <a:prstGeom prst="rect">
            <a:avLst/>
          </a:prstGeom>
          <a:noFill/>
          <a:ln/>
        </p:spPr>
        <p:txBody>
          <a:bodyPr wrap="none" lIns="0" tIns="0" rIns="0" bIns="0" rtlCol="0" anchor="t"/>
          <a:lstStyle/>
          <a:p>
            <a:pPr algn="ctr" indent="0" marL="0">
              <a:buNone/>
            </a:pPr>
            <a:r>
              <a:rPr lang="en-US" sz="1050" b="1" dirty="0">
                <a:solidFill>
                  <a:srgbClr val="8C4A3C"/>
                </a:solidFill>
                <a:latin typeface="Microsoft YaHei UI" pitchFamily="34" charset="0"/>
                <a:ea typeface="Microsoft YaHei" pitchFamily="34" charset="-122"/>
                <a:cs typeface="Microsoft YaHei UI" pitchFamily="34" charset="-120"/>
              </a:rPr>
              <a:t>2054</a:t>
            </a:r>
            <a:endParaRPr lang="en-US" sz="1050" dirty="0">
              <a:latin typeface="Microsoft YaHei UI" pitchFamily="34" charset="0"/>
              <a:ea typeface="Microsoft YaHei" pitchFamily="34" charset="-122"/>
              <a:cs typeface="Microsoft YaHei UI" pitchFamily="34" charset="-120"/>
            </a:endParaRPr>
          </a:p>
        </p:txBody>
      </p:sp>
      <p:sp>
        <p:nvSpPr>
          <p:cNvPr id="9" name="Text 7"/>
          <p:cNvSpPr/>
          <p:nvPr/>
        </p:nvSpPr>
        <p:spPr>
          <a:xfrm>
            <a:off x="0" y="4557289"/>
            <a:ext cx="247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UI" pitchFamily="34" charset="0"/>
                <a:ea typeface="Microsoft YaHei" pitchFamily="34" charset="-122"/>
                <a:cs typeface="Microsoft YaHei UI" pitchFamily="34" charset="-120"/>
              </a:rPr>
              <a:t>South</a:t>
            </a:r>
            <a:endParaRPr lang="en-US" sz="9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1714500" y="3939540"/>
            <a:ext cx="571500" cy="537210"/>
          </a:xfrm>
          <a:prstGeom prst="rect">
            <a:avLst/>
          </a:prstGeom>
          <a:solidFill>
            <a:srgbClr val="2C2C2A"/>
          </a:solidFill>
          <a:ln/>
        </p:spPr>
      </p:sp>
      <p:sp>
        <p:nvSpPr>
          <p:cNvPr id="11" name="Text 9"/>
          <p:cNvSpPr/>
          <p:nvPr/>
        </p:nvSpPr>
        <p:spPr>
          <a:xfrm>
            <a:off x="0" y="3735052"/>
            <a:ext cx="4000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UI" pitchFamily="34" charset="0"/>
                <a:ea typeface="Microsoft YaHei" pitchFamily="34" charset="-122"/>
                <a:cs typeface="Microsoft YaHei UI" pitchFamily="34" charset="-120"/>
              </a:rPr>
              <a:t>564</a:t>
            </a:r>
            <a:endParaRPr lang="en-US" sz="1050"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4557289"/>
            <a:ext cx="400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UI" pitchFamily="34" charset="0"/>
                <a:ea typeface="Microsoft YaHei" pitchFamily="34" charset="-122"/>
                <a:cs typeface="Microsoft YaHei UI" pitchFamily="34" charset="-120"/>
              </a:rPr>
              <a:t>N. Pacific</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2476500" y="4213860"/>
            <a:ext cx="571500" cy="262890"/>
          </a:xfrm>
          <a:prstGeom prst="rect">
            <a:avLst/>
          </a:prstGeom>
          <a:solidFill>
            <a:srgbClr val="2C2C2A"/>
          </a:solidFill>
          <a:ln/>
        </p:spPr>
      </p:sp>
      <p:sp>
        <p:nvSpPr>
          <p:cNvPr id="14" name="Text 12"/>
          <p:cNvSpPr/>
          <p:nvPr/>
        </p:nvSpPr>
        <p:spPr>
          <a:xfrm>
            <a:off x="0" y="4009372"/>
            <a:ext cx="5524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UI" pitchFamily="34" charset="0"/>
                <a:ea typeface="Microsoft YaHei" pitchFamily="34" charset="-122"/>
                <a:cs typeface="Microsoft YaHei UI" pitchFamily="34" charset="-120"/>
              </a:rPr>
              <a:t>276</a:t>
            </a:r>
            <a:endParaRPr lang="en-US" sz="10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4557289"/>
            <a:ext cx="5524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UI" pitchFamily="34" charset="0"/>
                <a:ea typeface="Microsoft YaHei" pitchFamily="34" charset="-122"/>
                <a:cs typeface="Microsoft YaHei UI" pitchFamily="34" charset="-120"/>
              </a:rPr>
              <a:t>N. Atlantic</a:t>
            </a:r>
            <a:endParaRPr lang="en-US" sz="9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762000" y="491923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8C4A3C"/>
                </a:solidFill>
                <a:latin typeface="Microsoft YaHei UI" pitchFamily="34" charset="0"/>
                <a:ea typeface="Microsoft YaHei" pitchFamily="34" charset="-122"/>
                <a:cs typeface="Microsoft YaHei UI" pitchFamily="34" charset="-120"/>
              </a:rPr>
              <a:t> </a:t>
            </a:r>
            <a:pPr algn="l" indent="0" marL="0">
              <a:buNone/>
            </a:pPr>
            <a:r>
              <a:rPr lang="en-US" sz="900" b="1" dirty="0">
                <a:solidFill>
                  <a:srgbClr val="8C4A3C"/>
                </a:solidFill>
                <a:latin typeface="Microsoft YaHei UI" pitchFamily="34" charset="0"/>
                <a:ea typeface="Microsoft YaHei" pitchFamily="34" charset="-122"/>
                <a:cs typeface="Microsoft YaHei UI" pitchFamily="34" charset="-120"/>
              </a:rPr>
              <a:t>3</a:t>
            </a:r>
            <a:endParaRPr lang="en-US" sz="9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1410108" y="4919239"/>
            <a:ext cx="107818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UI" pitchFamily="34" charset="0"/>
                <a:ea typeface="Microsoft YaHei" pitchFamily="34" charset="-122"/>
                <a:cs typeface="Microsoft YaHei UI" pitchFamily="34" charset="-120"/>
              </a:rPr>
              <a:t>Whales killed by industrial whaling, 1900–1999 (thousands)</a:t>
            </a:r>
            <a:endParaRPr lang="en-US" sz="9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762000" y="513823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Since the pause, humpbacks and some other populations have slowly recovered.</a:t>
            </a:r>
            <a:endParaRPr lang="en-US" sz="975" dirty="0">
              <a:latin typeface="Times New Roman" pitchFamily="34" charset="0"/>
              <a:ea typeface="SimSun" pitchFamily="34" charset="-122"/>
              <a:cs typeface="Times New Roman" pitchFamily="34" charset="-120"/>
            </a:endParaRPr>
          </a:p>
        </p:txBody>
      </p:sp>
      <p:sp>
        <p:nvSpPr>
          <p:cNvPr id="19" name="Shape 17"/>
          <p:cNvSpPr/>
          <p:nvPr/>
        </p:nvSpPr>
        <p:spPr>
          <a:xfrm>
            <a:off x="8382000" y="1866900"/>
            <a:ext cx="3200400" cy="1524000"/>
          </a:xfrm>
          <a:prstGeom prst="rect">
            <a:avLst/>
          </a:prstGeom>
          <a:solidFill>
            <a:srgbClr val="F8F5EC"/>
          </a:solidFill>
          <a:ln/>
        </p:spPr>
      </p:sp>
      <p:sp>
        <p:nvSpPr>
          <p:cNvPr id="20" name="Shape 18"/>
          <p:cNvSpPr/>
          <p:nvPr/>
        </p:nvSpPr>
        <p:spPr>
          <a:xfrm>
            <a:off x="8382000" y="1866900"/>
            <a:ext cx="3200400" cy="28575"/>
          </a:xfrm>
          <a:prstGeom prst="rect">
            <a:avLst/>
          </a:prstGeom>
          <a:solidFill>
            <a:srgbClr val="2C2C2A"/>
          </a:solidFill>
          <a:ln/>
        </p:spPr>
      </p:sp>
      <p:sp>
        <p:nvSpPr>
          <p:cNvPr id="21" name="Text 19"/>
          <p:cNvSpPr/>
          <p:nvPr/>
        </p:nvSpPr>
        <p:spPr>
          <a:xfrm>
            <a:off x="8591550" y="20153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2.9</a:t>
            </a:r>
            <a:pPr algn="l" indent="0" marL="0">
              <a:buNone/>
            </a:pPr>
            <a:r>
              <a:rPr lang="en-US" sz="1380" dirty="0">
                <a:solidFill>
                  <a:srgbClr val="626159"/>
                </a:solidFill>
                <a:latin typeface="Microsoft YaHei UI" pitchFamily="34" charset="0"/>
                <a:ea typeface="Microsoft YaHei" pitchFamily="34" charset="-122"/>
                <a:cs typeface="Microsoft YaHei UI" pitchFamily="34" charset="-120"/>
              </a:rPr>
              <a:t> million</a:t>
            </a:r>
            <a:endParaRPr lang="en-US" sz="3450" dirty="0">
              <a:latin typeface="Times New Roman" pitchFamily="34" charset="0"/>
              <a:ea typeface="SimSun" pitchFamily="34" charset="-122"/>
              <a:cs typeface="Times New Roman" pitchFamily="34" charset="-120"/>
            </a:endParaRPr>
          </a:p>
        </p:txBody>
      </p:sp>
      <p:sp>
        <p:nvSpPr>
          <p:cNvPr id="22" name="Text 20"/>
          <p:cNvSpPr/>
          <p:nvPr/>
        </p:nvSpPr>
        <p:spPr>
          <a:xfrm>
            <a:off x="8591550" y="26533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UI" pitchFamily="34" charset="0"/>
                <a:ea typeface="Microsoft YaHei" pitchFamily="34" charset="-122"/>
                <a:cs typeface="Microsoft YaHei UI" pitchFamily="34" charset="-120"/>
              </a:rPr>
              <a:t>Large whales killed, 1900s</a:t>
            </a:r>
            <a:endParaRPr lang="en-US" sz="1125" dirty="0">
              <a:latin typeface="Microsoft YaHei UI" pitchFamily="34" charset="0"/>
              <a:ea typeface="Microsoft YaHei" pitchFamily="34" charset="-122"/>
              <a:cs typeface="Microsoft YaHei UI" pitchFamily="34" charset="-120"/>
            </a:endParaRPr>
          </a:p>
        </p:txBody>
      </p:sp>
      <p:sp>
        <p:nvSpPr>
          <p:cNvPr id="23" name="Text 21"/>
          <p:cNvSpPr/>
          <p:nvPr/>
        </p:nvSpPr>
        <p:spPr>
          <a:xfrm>
            <a:off x="8591550" y="29189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UI" pitchFamily="34" charset="0"/>
                <a:ea typeface="Microsoft YaHei" pitchFamily="34" charset="-122"/>
                <a:cs typeface="Microsoft YaHei UI" pitchFamily="34" charset="-120"/>
              </a:rPr>
              <a:t>2,894,094 across the three oceans</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8382000" y="3581400"/>
            <a:ext cx="3200400" cy="1524000"/>
          </a:xfrm>
          <a:prstGeom prst="rect">
            <a:avLst/>
          </a:prstGeom>
          <a:solidFill>
            <a:srgbClr val="F8F5EC"/>
          </a:solidFill>
          <a:ln/>
        </p:spPr>
      </p:sp>
      <p:sp>
        <p:nvSpPr>
          <p:cNvPr id="25" name="Shape 23"/>
          <p:cNvSpPr/>
          <p:nvPr/>
        </p:nvSpPr>
        <p:spPr>
          <a:xfrm>
            <a:off x="8382000" y="3581400"/>
            <a:ext cx="3200400" cy="28575"/>
          </a:xfrm>
          <a:prstGeom prst="rect">
            <a:avLst/>
          </a:prstGeom>
          <a:solidFill>
            <a:srgbClr val="827C6B"/>
          </a:solidFill>
          <a:ln/>
        </p:spPr>
      </p:sp>
      <p:sp>
        <p:nvSpPr>
          <p:cNvPr id="26" name="Text 24"/>
          <p:cNvSpPr/>
          <p:nvPr/>
        </p:nvSpPr>
        <p:spPr>
          <a:xfrm>
            <a:off x="8591550" y="37298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1982</a:t>
            </a:r>
            <a:endParaRPr lang="en-US" sz="3450" dirty="0">
              <a:latin typeface="Times New Roman" pitchFamily="34" charset="0"/>
              <a:ea typeface="SimSun" pitchFamily="34" charset="-122"/>
              <a:cs typeface="Times New Roman" pitchFamily="34" charset="-120"/>
            </a:endParaRPr>
          </a:p>
        </p:txBody>
      </p:sp>
      <p:sp>
        <p:nvSpPr>
          <p:cNvPr id="27" name="Text 25"/>
          <p:cNvSpPr/>
          <p:nvPr/>
        </p:nvSpPr>
        <p:spPr>
          <a:xfrm>
            <a:off x="8591550" y="43678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UI" pitchFamily="34" charset="0"/>
                <a:ea typeface="Microsoft YaHei" pitchFamily="34" charset="-122"/>
                <a:cs typeface="Microsoft YaHei UI" pitchFamily="34" charset="-120"/>
              </a:rPr>
              <a:t>IWC votes to pause whaling</a:t>
            </a:r>
            <a:endParaRPr lang="en-US" sz="1125" dirty="0">
              <a:latin typeface="Microsoft YaHei UI" pitchFamily="34" charset="0"/>
              <a:ea typeface="Microsoft YaHei" pitchFamily="34" charset="-122"/>
              <a:cs typeface="Microsoft YaHei UI" pitchFamily="34" charset="-120"/>
            </a:endParaRPr>
          </a:p>
        </p:txBody>
      </p:sp>
      <p:sp>
        <p:nvSpPr>
          <p:cNvPr id="28" name="Text 26"/>
          <p:cNvSpPr/>
          <p:nvPr/>
        </p:nvSpPr>
        <p:spPr>
          <a:xfrm>
            <a:off x="8591550" y="46334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UI" pitchFamily="34" charset="0"/>
                <a:ea typeface="Microsoft YaHei" pitchFamily="34" charset="-122"/>
                <a:cs typeface="Microsoft YaHei UI" pitchFamily="34" charset="-120"/>
              </a:rPr>
              <a:t>Catch limits set to zero from 1985/86</a:t>
            </a:r>
            <a:endParaRPr lang="en-US" sz="9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Sources: Rocha, Clapham </a:t>
            </a:r>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&amp;</a:t>
            </a:r>
            <a:pPr algn="l" indent="0" marL="0">
              <a:buNone/>
            </a:pPr>
            <a:r>
              <a:rPr lang="en-US" sz="825" dirty="0">
                <a:solidFill>
                  <a:srgbClr val="626159"/>
                </a:solidFill>
                <a:latin typeface="Microsoft YaHei UI" pitchFamily="34" charset="0"/>
                <a:ea typeface="Microsoft YaHei" pitchFamily="34" charset="-122"/>
                <a:cs typeface="Microsoft YaHei UI" pitchFamily="34" charset="-120"/>
              </a:rPr>
              <a:t> Ivashchenko, Marine Fisheries Review 76(4) (2014); International Whaling Commission</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18017" b="18017"/>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EFEBE1">
              <a:alpha val="66000"/>
            </a:srgbClr>
          </a:solidFill>
          <a:ln/>
        </p:spPr>
      </p:sp>
      <p:sp>
        <p:nvSpPr>
          <p:cNvPr id="4" name="Shape 1"/>
          <p:cNvSpPr/>
          <p:nvPr/>
        </p:nvSpPr>
        <p:spPr>
          <a:xfrm>
            <a:off x="609600" y="465773"/>
            <a:ext cx="10972800" cy="20955"/>
          </a:xfrm>
          <a:prstGeom prst="rect">
            <a:avLst/>
          </a:prstGeom>
          <a:solidFill>
            <a:srgbClr val="2C2C2A"/>
          </a:solidFill>
          <a:ln/>
        </p:spPr>
      </p:sp>
      <p:sp>
        <p:nvSpPr>
          <p:cNvPr id="5" name="Shape 2"/>
          <p:cNvSpPr/>
          <p:nvPr/>
        </p:nvSpPr>
        <p:spPr>
          <a:xfrm>
            <a:off x="609600" y="521018"/>
            <a:ext cx="10972800" cy="7144"/>
          </a:xfrm>
          <a:prstGeom prst="rect">
            <a:avLst/>
          </a:prstGeom>
          <a:solidFill>
            <a:srgbClr val="2C2C2A"/>
          </a:solidFill>
          <a:ln/>
        </p:spPr>
      </p:sp>
      <p:sp>
        <p:nvSpPr>
          <p:cNvPr id="6" name="Text 3"/>
          <p:cNvSpPr/>
          <p:nvPr/>
        </p:nvSpPr>
        <p:spPr>
          <a:xfrm>
            <a:off x="609600" y="2005138"/>
            <a:ext cx="11582400" cy="502920"/>
          </a:xfrm>
          <a:prstGeom prst="rect">
            <a:avLst/>
          </a:prstGeom>
          <a:noFill/>
          <a:ln/>
        </p:spPr>
        <p:txBody>
          <a:bodyPr wrap="none" lIns="0" tIns="0" rIns="0" bIns="0" rtlCol="0" anchor="t"/>
          <a:lstStyle/>
          <a:p>
            <a:pPr algn="l" indent="0" marL="0">
              <a:buNone/>
            </a:pPr>
            <a:r>
              <a:rPr lang="en-US" sz="3300" b="1" dirty="0">
                <a:solidFill>
                  <a:srgbClr val="26261F"/>
                </a:solidFill>
                <a:latin typeface="Times New Roman" pitchFamily="34" charset="0"/>
                <a:ea typeface="SimSun" pitchFamily="34" charset="-122"/>
                <a:cs typeface="Times New Roman" pitchFamily="34" charset="-120"/>
              </a:rPr>
              <a:t>A spout at the surface is a whale breathing out</a:t>
            </a:r>
            <a:endParaRPr lang="en-US" sz="330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