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这是编辑部每年秋天写给订阅读者的一封长信，今年只问一个问题：我们还在读书吗。信里的数字主要来自中国新闻出版研究院的全国国民阅读调查（每年 4 月发布上一年的数据，信里写「2025 年」都指调查年份），图书市场的数字来自北京开卷，图书馆的数字来自文化和旅游部的统计公报，国外的数字来自美国 Pew、美国国家艺术基金会、日本文化厅和英国国家读写基金会。每张数据页都写了来源和口径。信里没有本刊自己的订阅数和销量，编辑部的打算只写成计划。配图都是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先说结论：读书的人没有变少，变的是读法，而读法一变，最先吃亏的是报刊，也就是我们自己。三个数各管一句。按全国国民阅读调查的口径，成年人图书阅读率十年从 58.4% 到 60.0%，几乎没动。数字化阅读的接触率从 64.0% 升到 80.8%，读法确实换了。期刊阅读率从 34.6% 降到 16.6%，少了一半还多。这里的图书阅读率是该调查自己的指标，发布稿没有写明是否只算纸书，所以我们不把它说成「四成人一年没读过一本纸书」。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第一张图是十年里人均读了几本书。纸书从 4.58 本到 4.81 本，只多了 0.23 本。电子书从 3.26 本到 3.58 本，中间 2019 年有个凹点，2.84 本。同一时期，按这项调查的口径，成年人图书阅读率从 58.4% 到 60.0%。也就是说，读书的人和读的本数，十年几乎没动。要提醒两件事：这项调查的样本量和方式变过好几次，2020 年起改成网络加电话，2025 年又以面访为主，所以每年零点几的涨跌不必当真。另外 4.81 本是平均数，发布稿没给中位数，大多数人读得比这少。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变的是读法。2025 年，79.0% 的成年人用手机读，66.4% 在电脑上读，38.7% 听书，21.3% 用电子阅读器，6.3% 看视频讲书。这些比例互相重叠，一个人可以既用手机读又听书，所以不能加起来。听书是这几年涨得最稳的一种，2016 年是 17.0%。数字化阅读的总接触率从 2015 年的 64.0% 升到 2019 年的 79.3%，之后六年只多了 1.5 个百分点，基本到顶。还要说明一点：这个总接触率的范围在变，2016 年还算光盘，第 22 次调查起明确算进了听书和视频讲书。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时间去了哪里。2025 年成年人平均每天接触手机 109.54 分钟，读纸书 24.68 分钟，手机大约是纸书的 4.4 倍。但纸书的时间并没有缩水，2015 年是 19.69 分钟，十年多了约 5 分钟。手机这一项 2017 年起叫「手机接触时长」，2015 年公布的是「手机阅读时长」，名字不同，我们不拿来比，所以手机从 2017 年的 80.43 分钟算起。2019 年手机时长一年跳了 15 分钟多，正好是调查样本和方式变动的时候，读的时候要小心。短视频用户到 2025 年底有 10.74 亿，几乎覆盖所有网民。它是不是抢走了读书时间，我们找不到能回答这个问题的研究，所以只说两件事同时在发生，不说谁导致了谁。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这一页只放一个数：16.6%。2025 年，读过期刊的成年人只占 16.6%，十年前是 34.6%，少了一半还多。在这项调查列出的所有读法里，报刊跌得最狠，报纸阅读率也从 45.7% 降到 21.2%。我们是一本期刊，这条线说的就是我们自己。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再看细一点。成年人平均一年读的纸质期刊，从 2015 年的 4.91 期降到 2025 年的 1.57 期，少了约 68%。每天读期刊的时间从 8.83 分钟降到 2.77 分钟。报纸更明显，阅读率从 45.7% 降到 21.2%，人均一年读的报纸从 54.76 期降到 11.59 期。这些线说的是整个报刊，也说的是我们。我们不在这里列本刊自己的订阅数，这封信想讲的是读者和读法，不是我们的账本。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调查里不读书的人自己给的理由，排在前面的三条：没有读书的习惯或不喜欢读书，工作太忙，因为上网、玩游戏、看电视、玩手机等没时间。其次才是找不到感兴趣的书、缺少读书氛围、不知道该读什么、没有看书的地方。发布稿没有公布每条原因各占多少，所以我们只引原话，不排先后的比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常读书的人是少数，但在慢慢变多。一年读 10 本以上纸书的成年人，2017 年是 10.2%，2025 年是 13.5%，八年多了 3.3 个百分点。2018 年和 2022 年的数我们没核到，图上留空，没有补。另一组数更耐人寻味：45.9% 的人说最想用的方式是拿一本纸书读，但只有 30.3% 对自己的阅读满意。想读和读到之间有一段距离，这段距离正是一本读书杂志该待的地方。倾向题 2024 年起各项加起来超过 100%，可能允许多选，所以我们不把它画成饼图。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谁读得少。城乡之间的差距很稳：2022 年城镇成年人图书阅读率 68.6%，农村 50.2%，差 18.4 个百分点，五年里几乎没缩小。人均纸书城镇 5.61 本，农村 3.77 本。这是公开发布稿里最新的城乡数字，2023 年以后的发布稿只写了城市高于农村，没有给数。另一头是孩子：0 到 17 岁的未成年人图书阅读率 86.7%，人均 11.72 本，每天读纸书 36.82 分钟，都比大人高得多。读得少的是大人，尤其是农村的大人。成年人按年龄、学历拆开的阅读率，近年的发布稿都没有给。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书卖得更少，也卖得更便宜。按北京开卷的数，2025 年图书零售码洋 1104 亿元，同比降 2.24%，只有 2019 年的 86%。码洋是按书的定价算的销售额，实洋是按实际成交价算的，2025 年实洋降了 3.80%，比码洋降得多，因为折扣越打越深：平均 5.8 折，今年一季度 5.6 折。口径要说清楚：开卷 2025 年初改了推算方法，把 2019 到 2023 年的数整体上调了约 25.7%，比如 2023 年当年公布的是 912 亿元，回溯后是 1146 亿元。图上是回溯后的新口径，旧值不能和它接成一条线，更不能拿新值和旧值算增长。另一家监测公司中金易云给的 2025 年降幅是 11.2%，和开卷差很远，这里只用开卷一家。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书在哪里卖，卖的是什么。2025 年内容电商卖掉了 40.53% 的书，第一次成为最大的渠道，四年前只有 16.42%。传统的平台电商从 45.06% 降到 32.37%。实体店 2025 年占 13.65%，2023 到 2024 年它的占比从 11.93% 升到 13.99%，中间跨了开卷的口径调整，实体店本身的销售仍在下降。卖的是什么：少儿占码洋 28.79%，教辅 26.47%，加起来一半多，文学只占 8.84%。2024 年内容电商渠道的平均折扣在 60% 以上，也就是四折以下卖，这和上一页折扣越打越深是同一件事。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图书馆是这封信里最让人意外的一页。2025 年全国公共图书馆总流通 14.7 亿人次，比 2019 年多 63%，人确实回来了，而且比疫情前更多。但借出去的书只有 8.3 亿册次，比 2019 年只多 35%，比 2024 年还少了 0.3%，这是 2020 年以来第一次下降。算下来，每个到馆人次借出的书从 2019 年的 0.68 册降到 2025 年的 0.56 册。人们去图书馆，越来越多是去坐、去自习、去参加活动，2025 年图书馆办了 35.4 万次活动。另一面是，城镇成年人里只有 16.2% 说自己用过图书馆。两张图的单位不同，各用自己的纵轴，不能叠在一起比高低。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别的国家也在问同一个问题，但问法各不相同，所以这张表只能并排看，不能排高低。美国 Pew 问的是过去 12 个月有没有读过至少一本书，纸、电子、有声都算，读了一部分也算，2025 年是 75%，十多年都在这个位置。美国国家艺术基金会问的是不算工作和学习用书的阅读，2022 年是 48.5%，2012 年是 54.6%，在往下走。日本文化厅问 16 岁以上的人一个月读几本书，不含杂志和漫画，62.6% 说一本都不读，但它 2020 年起从面访改成了邮寄调查，和以前的数不宜直接比。英国国家读写基金会问的是 8 到 18 岁的孩子喜不喜欢课余读书，2025 年跌到 32.7%，是二十年最低，2026 年回到 36.1%。中国这一行是按国民阅读调查口径的图书阅读率。五个问题，五种答法，各看各的走向。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纸和屏幕到底差多少。两篇元分析的结论很一致：在屏幕上读，理解比纸上略差。Delgado 等人 2018 年汇总了 54 项研究、17 万多人，总体效应量 g 是 -0.21。Clinton 2019 年汇总了 33 项随机实验，g 是 -0.25。这在统计上叫小效应，不能说成「纸上读理解提高 21%」。差距主要出在说明文和限时阅读上，读故事几乎没有差别，自己掌握节奏时差距也小得多。Clinton 还发现，读纸的人对自己读懂了多少判断得更准，屏幕读者更容易高估自己。要补一句：这些实验都没有覆盖短视频和跟 AI 对话这类新读法。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读完这些数字，我们的判断是：读者没有离开书，离开的是报刊上那段固定的时间。从前每天早上翻报纸、睡前翻几页杂志的那十几分钟，现在给了手机。这不是坏消息，也不全是好消息。我们不打算把文章剪短去追屏幕，屏幕那边已经有足够多的东西。我们想做的是另一件事，让值得读完的文章更容易被读完。具体怎么做，下一页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接下来一年，编辑部打算做四件事，每一件都从前面的数字里来。第一，每期留一篇能一口气读完的长文，因为纸书的时间十年没少，45.9% 的人最想拿一本纸书读。第二，重点文章做音频版，38.7% 的成年人已经在听书，好文章也应该能被听完。第三，把读者会搬进公共图书馆，那里的人比疫情前多了六成，书却借得少了，我们想在那张长桌上和你见面。第四，以后杂志里引用的每个数字都写明来源和口径，这封信就是第一次练习。这些是计划，不是成绩，做到多少，明年这封信里再交代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人还在读，只是换了读法。我们也换一种做法，接着陪你读。谢谢你这一年的订阅，明年秋天，还在这封信里见。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1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8906" b="2890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9091" b="9091"/>
          <a:stretch/>
        </p:blipFill>
        <p:spPr>
          <a:xfrm>
            <a:off x="5905500" y="0"/>
            <a:ext cx="6286500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09600" y="598170"/>
            <a:ext cx="4876800" cy="2286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6" name="Shape 2"/>
          <p:cNvSpPr/>
          <p:nvPr/>
        </p:nvSpPr>
        <p:spPr>
          <a:xfrm>
            <a:off x="609600" y="663893"/>
            <a:ext cx="4876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7" name="Text 3"/>
          <p:cNvSpPr/>
          <p:nvPr/>
        </p:nvSpPr>
        <p:spPr>
          <a:xfrm>
            <a:off x="609600" y="764873"/>
            <a:ext cx="11582400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200" b="1" spc="60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7200" b="1" spc="60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7200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7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09600" y="191922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封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给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订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阅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者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975" spc="225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609600" y="2245043"/>
            <a:ext cx="4876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Text 6"/>
          <p:cNvSpPr/>
          <p:nvPr/>
        </p:nvSpPr>
        <p:spPr>
          <a:xfrm>
            <a:off x="609600" y="2607179"/>
            <a:ext cx="115824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我们还在读书吗</a:t>
            </a:r>
            <a:endParaRPr lang="en-US" sz="3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609600" y="32631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十年阅读调查读下来，主编想和你说的话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609600" y="4262438"/>
            <a:ext cx="4876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3" name="Text 9"/>
          <p:cNvSpPr/>
          <p:nvPr/>
        </p:nvSpPr>
        <p:spPr>
          <a:xfrm>
            <a:off x="609600" y="396008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03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181100" y="4005741"/>
            <a:ext cx="11010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十年里，读书的人和本数几乎没变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609600" y="4700588"/>
            <a:ext cx="4876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6" name="Text 12"/>
          <p:cNvSpPr/>
          <p:nvPr/>
        </p:nvSpPr>
        <p:spPr>
          <a:xfrm>
            <a:off x="609600" y="43982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06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1181100" y="4443891"/>
            <a:ext cx="11010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跌得最狠的是报刊，我们也在其中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609600" y="5138738"/>
            <a:ext cx="4876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9" name="Text 15"/>
          <p:cNvSpPr/>
          <p:nvPr/>
        </p:nvSpPr>
        <p:spPr>
          <a:xfrm>
            <a:off x="609600" y="483638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1181100" y="4882041"/>
            <a:ext cx="11010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书卖得更少、更便宜，也换了地方卖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609600" y="5576888"/>
            <a:ext cx="4876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22" name="Text 18"/>
          <p:cNvSpPr/>
          <p:nvPr/>
        </p:nvSpPr>
        <p:spPr>
          <a:xfrm>
            <a:off x="609600" y="5274532"/>
            <a:ext cx="11582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17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1181100" y="5320191"/>
            <a:ext cx="11010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编辑部接下来一年的四个打算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609600" y="62047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封面图为 AI 生成的示意图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1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824538" y="270677"/>
            <a:ext cx="6367463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者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读书的人没变少，变的是读法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1713089"/>
            <a:ext cx="11582400" cy="128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4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今</a:t>
            </a:r>
            <a:endParaRPr lang="en-US" sz="8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809750" y="1892502"/>
            <a:ext cx="10382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年我们把十年的全国国民阅读调查从头读了一遍，想回答一个常被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809750" y="2254452"/>
            <a:ext cx="10382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问起的问题：大家还在读书吗？答案比担心的好，也比想的复杂。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809750" y="2616402"/>
            <a:ext cx="10382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读书的人和本数几乎没动，动的是读的方式和花的时间，而跌得最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9600" y="2978352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狠的那一条线，正好是我们自己。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920038" y="1790700"/>
            <a:ext cx="9525" cy="3924300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8" name="Shape 16"/>
          <p:cNvSpPr/>
          <p:nvPr/>
        </p:nvSpPr>
        <p:spPr>
          <a:xfrm>
            <a:off x="8334375" y="1928019"/>
            <a:ext cx="6548" cy="122238"/>
          </a:xfrm>
          <a:custGeom>
            <a:avLst/>
            <a:gdLst/>
            <a:ahLst/>
            <a:cxnLst/>
            <a:rect l="l" t="t" r="r" b="b"/>
            <a:pathLst>
              <a:path w="6548" h="122238">
                <a:moveTo>
                  <a:pt x="0" y="0"/>
                </a:moveTo>
                <a:lnTo>
                  <a:pt x="0" y="122238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47062" y="1893094"/>
            <a:ext cx="174625" cy="157163"/>
          </a:xfrm>
          <a:custGeom>
            <a:avLst/>
            <a:gdLst/>
            <a:ahLst/>
            <a:cxnLst/>
            <a:rect l="l" t="t" r="r" b="b"/>
            <a:pathLst>
              <a:path w="174625" h="157163">
                <a:moveTo>
                  <a:pt x="8731" y="130969"/>
                </a:moveTo>
                <a:arcTo hR="8731" wR="8731" stAng="5400000" swAng="5400000"/>
                <a:lnTo>
                  <a:pt x="0" y="8731"/>
                </a:lnTo>
                <a:arcTo hR="8731" wR="8731" stAng="10800000" swAng="5400000"/>
                <a:lnTo>
                  <a:pt x="52388" y="0"/>
                </a:lnTo>
                <a:arcTo hR="34925" wR="34925" stAng="16200000" swAng="5400000"/>
                <a:arcTo hR="34925" wR="34925" stAng="10800000" swAng="5400000"/>
                <a:lnTo>
                  <a:pt x="165894" y="0"/>
                </a:lnTo>
                <a:arcTo hR="8731" wR="8731" stAng="16200000" swAng="5400000"/>
                <a:lnTo>
                  <a:pt x="174625" y="122238"/>
                </a:lnTo>
                <a:arcTo hR="8731" wR="8731" stAng="0" swAng="5400000"/>
                <a:lnTo>
                  <a:pt x="113506" y="130969"/>
                </a:lnTo>
                <a:arcTo hR="26194" wR="26194" stAng="16200000" swAng="-5400000"/>
                <a:arcTo hR="26194" wR="26194" stAng="0" swAng="-5400000"/>
                <a:close/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72500" y="1796899"/>
            <a:ext cx="36195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60.0%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229600" y="2452625"/>
            <a:ext cx="396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成年人图书阅读率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229600" y="2671339"/>
            <a:ext cx="396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 58.4%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273256" y="3217863"/>
            <a:ext cx="122238" cy="174625"/>
          </a:xfrm>
          <a:prstGeom prst="roundRect">
            <a:avLst>
              <a:gd name="adj" fmla="val 14286"/>
            </a:avLst>
          </a:pr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34375" y="3357563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72500" y="3130399"/>
            <a:ext cx="36195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80.8%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229600" y="3786125"/>
            <a:ext cx="396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数字化阅读接触率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229600" y="4004839"/>
            <a:ext cx="396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 64.0%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316913" y="4691063"/>
            <a:ext cx="43656" cy="6548"/>
          </a:xfrm>
          <a:custGeom>
            <a:avLst/>
            <a:gdLst/>
            <a:ahLst/>
            <a:cxnLst/>
            <a:rect l="l" t="t" r="r" b="b"/>
            <a:pathLst>
              <a:path w="43656" h="6548">
                <a:moveTo>
                  <a:pt x="43656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16913" y="4656138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69850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7062" y="4551363"/>
            <a:ext cx="174625" cy="174625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17463" y="174625"/>
                </a:moveTo>
                <a:lnTo>
                  <a:pt x="157163" y="174625"/>
                </a:lnTo>
                <a:arcTo hR="17463" wR="17463" stAng="5400000" swAng="-5400000"/>
                <a:lnTo>
                  <a:pt x="174625" y="17463"/>
                </a:lnTo>
                <a:arcTo hR="17463" wR="17463" stAng="0" swAng="-5400000"/>
                <a:lnTo>
                  <a:pt x="52388" y="0"/>
                </a:lnTo>
                <a:arcTo hR="17463" wR="17463" stAng="16200000" swAng="-5400000"/>
                <a:lnTo>
                  <a:pt x="34925" y="157163"/>
                </a:lnTo>
                <a:arcTo hR="17463" wR="17463" stAng="0" swAng="10800000"/>
                <a:lnTo>
                  <a:pt x="0" y="78581"/>
                </a:lnTo>
                <a:arcTo hR="17463" wR="17463" stAng="10800000" swAng="5400000"/>
                <a:lnTo>
                  <a:pt x="34925" y="61119"/>
                </a:lnTo>
              </a:path>
            </a:pathLst>
          </a:cu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316913" y="4586288"/>
            <a:ext cx="69850" cy="34925"/>
          </a:xfrm>
          <a:prstGeom prst="roundRect">
            <a:avLst>
              <a:gd name="adj" fmla="val 25000"/>
            </a:avLst>
          </a:pr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572500" y="4463899"/>
            <a:ext cx="36195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16.6%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229600" y="5119625"/>
            <a:ext cx="396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期刊阅读率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229600" y="5338339"/>
            <a:ext cx="396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 34.6%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13、23 次全国国民阅读调查（中国新闻出版研究院，调查年份 2015、2025），成年人，按该调查口径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2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十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十年里，读书的人从 58.4% 到 60.0%，人均纸书只多了 0.23 本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38250" y="4948238"/>
            <a:ext cx="885825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4881139"/>
            <a:ext cx="1123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本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238250" y="3932238"/>
            <a:ext cx="885825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3865139"/>
            <a:ext cx="1123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本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238250" y="2916238"/>
            <a:ext cx="885825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2849139"/>
            <a:ext cx="1123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本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238250" y="1900238"/>
            <a:ext cx="885825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1833139"/>
            <a:ext cx="1123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本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5052589"/>
            <a:ext cx="247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5052589"/>
            <a:ext cx="4248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5052589"/>
            <a:ext cx="601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5052589"/>
            <a:ext cx="7791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5052589"/>
            <a:ext cx="9563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5052589"/>
            <a:ext cx="11334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14400" y="5052589"/>
            <a:ext cx="11277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686050" y="5052589"/>
            <a:ext cx="9505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457700" y="5052589"/>
            <a:ext cx="773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229350" y="5052589"/>
            <a:ext cx="5962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01000" y="5052589"/>
            <a:ext cx="419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1238250" y="2509520"/>
            <a:ext cx="8858250" cy="116840"/>
          </a:xfrm>
          <a:custGeom>
            <a:avLst/>
            <a:gdLst/>
            <a:ahLst/>
            <a:cxnLst/>
            <a:rect l="l" t="t" r="r" b="b"/>
            <a:pathLst>
              <a:path w="8858250" h="116840">
                <a:moveTo>
                  <a:pt x="0" y="116840"/>
                </a:moveTo>
                <a:lnTo>
                  <a:pt x="885825" y="81280"/>
                </a:lnTo>
                <a:lnTo>
                  <a:pt x="1771650" y="76200"/>
                </a:lnTo>
                <a:lnTo>
                  <a:pt x="2657475" y="71120"/>
                </a:lnTo>
                <a:lnTo>
                  <a:pt x="3543300" y="81280"/>
                </a:lnTo>
                <a:lnTo>
                  <a:pt x="4429125" y="55880"/>
                </a:lnTo>
                <a:lnTo>
                  <a:pt x="5314950" y="25400"/>
                </a:lnTo>
                <a:lnTo>
                  <a:pt x="6200775" y="15240"/>
                </a:lnTo>
                <a:lnTo>
                  <a:pt x="7086600" y="30480"/>
                </a:lnTo>
                <a:lnTo>
                  <a:pt x="7972425" y="10160"/>
                </a:lnTo>
                <a:lnTo>
                  <a:pt x="8858250" y="0"/>
                </a:lnTo>
              </a:path>
            </a:pathLst>
          </a:custGeom>
          <a:noFill/>
          <a:ln w="24765">
            <a:solidFill>
              <a:srgbClr val="2C2C2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95388" y="2583498"/>
            <a:ext cx="85725" cy="85725"/>
          </a:xfrm>
          <a:prstGeom prst="ellipse">
            <a:avLst/>
          </a:prstGeom>
          <a:solidFill>
            <a:srgbClr val="2C2C2A"/>
          </a:solidFill>
          <a:ln/>
        </p:spPr>
      </p:sp>
      <p:sp>
        <p:nvSpPr>
          <p:cNvPr id="33" name="Shape 31"/>
          <p:cNvSpPr/>
          <p:nvPr/>
        </p:nvSpPr>
        <p:spPr>
          <a:xfrm>
            <a:off x="10053638" y="2466658"/>
            <a:ext cx="85725" cy="85725"/>
          </a:xfrm>
          <a:prstGeom prst="ellipse">
            <a:avLst/>
          </a:prstGeom>
          <a:solidFill>
            <a:srgbClr val="2C2C2A"/>
          </a:solidFill>
          <a:ln/>
        </p:spPr>
      </p:sp>
      <p:sp>
        <p:nvSpPr>
          <p:cNvPr id="34" name="Shape 32"/>
          <p:cNvSpPr/>
          <p:nvPr/>
        </p:nvSpPr>
        <p:spPr>
          <a:xfrm>
            <a:off x="1238250" y="3134360"/>
            <a:ext cx="8858250" cy="375920"/>
          </a:xfrm>
          <a:custGeom>
            <a:avLst/>
            <a:gdLst/>
            <a:ahLst/>
            <a:cxnLst/>
            <a:rect l="l" t="t" r="r" b="b"/>
            <a:pathLst>
              <a:path w="8858250" h="375920">
                <a:moveTo>
                  <a:pt x="0" y="162560"/>
                </a:moveTo>
                <a:lnTo>
                  <a:pt x="885825" y="187960"/>
                </a:lnTo>
                <a:lnTo>
                  <a:pt x="1771650" y="233680"/>
                </a:lnTo>
                <a:lnTo>
                  <a:pt x="2657475" y="132080"/>
                </a:lnTo>
                <a:lnTo>
                  <a:pt x="3543300" y="375920"/>
                </a:lnTo>
                <a:lnTo>
                  <a:pt x="4429125" y="147320"/>
                </a:lnTo>
                <a:lnTo>
                  <a:pt x="5314950" y="142240"/>
                </a:lnTo>
                <a:lnTo>
                  <a:pt x="6200775" y="127000"/>
                </a:lnTo>
                <a:lnTo>
                  <a:pt x="7086600" y="91440"/>
                </a:lnTo>
                <a:lnTo>
                  <a:pt x="7972425" y="30480"/>
                </a:lnTo>
                <a:lnTo>
                  <a:pt x="8858250" y="0"/>
                </a:lnTo>
              </a:path>
            </a:pathLst>
          </a:custGeom>
          <a:noFill/>
          <a:ln w="24765">
            <a:solidFill>
              <a:srgbClr val="827C6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95388" y="3254058"/>
            <a:ext cx="85725" cy="85725"/>
          </a:xfrm>
          <a:prstGeom prst="ellipse">
            <a:avLst/>
          </a:prstGeom>
          <a:solidFill>
            <a:srgbClr val="827C6B"/>
          </a:solidFill>
          <a:ln/>
        </p:spPr>
      </p:sp>
      <p:sp>
        <p:nvSpPr>
          <p:cNvPr id="36" name="Shape 34"/>
          <p:cNvSpPr/>
          <p:nvPr/>
        </p:nvSpPr>
        <p:spPr>
          <a:xfrm>
            <a:off x="10053638" y="3091498"/>
            <a:ext cx="85725" cy="85725"/>
          </a:xfrm>
          <a:prstGeom prst="ellipse">
            <a:avLst/>
          </a:prstGeom>
          <a:solidFill>
            <a:srgbClr val="827C6B"/>
          </a:solidFill>
          <a:ln/>
        </p:spPr>
      </p:sp>
      <p:sp>
        <p:nvSpPr>
          <p:cNvPr id="37" name="Text 35"/>
          <p:cNvSpPr/>
          <p:nvPr/>
        </p:nvSpPr>
        <p:spPr>
          <a:xfrm>
            <a:off x="0" y="2536172"/>
            <a:ext cx="114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4.58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10210800" y="2419693"/>
            <a:ext cx="1981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纸书 4.81 本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3206732"/>
            <a:ext cx="1143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3.26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10210800" y="3044533"/>
            <a:ext cx="1981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电子书 3.58 本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4743450" y="3472180"/>
            <a:ext cx="76200" cy="76200"/>
          </a:xfrm>
          <a:prstGeom prst="ellipse">
            <a:avLst/>
          </a:prstGeom>
          <a:noFill/>
          <a:ln w="15240">
            <a:solidFill>
              <a:srgbClr val="8C4A3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0" y="3609869"/>
            <a:ext cx="9563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 年电子书 2.84 本，一个凹点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09600" y="5414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961789" y="5414539"/>
            <a:ext cx="1123021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成年人人均阅读量（本），分母是全体成年人，调查年份 2015 至 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09600" y="56335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4.81 本是平均数，被少数读得多的人拉高了，发布稿没有给中位数。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13 至 23 次全国国民阅读调查（中国新闻出版研究院）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3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变的是读法：79.0% 的人用手机读，38.7% 的人用耳朵听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9288" y="1958975"/>
            <a:ext cx="111125" cy="158750"/>
          </a:xfrm>
          <a:prstGeom prst="roundRect">
            <a:avLst>
              <a:gd name="adj" fmla="val 14286"/>
            </a:avLst>
          </a:pr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4850" y="208597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5350" y="1948523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手机阅读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190750" y="1924050"/>
            <a:ext cx="3461385" cy="2286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6" name="Text 14"/>
          <p:cNvSpPr/>
          <p:nvPr/>
        </p:nvSpPr>
        <p:spPr>
          <a:xfrm>
            <a:off x="5747385" y="1929946"/>
            <a:ext cx="6444615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79.0%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88975" y="2549525"/>
            <a:ext cx="47625" cy="63500"/>
          </a:xfrm>
          <a:custGeom>
            <a:avLst/>
            <a:gdLst/>
            <a:ahLst/>
            <a:cxnLst/>
            <a:rect l="l" t="t" r="r" b="b"/>
            <a:pathLst>
              <a:path w="47625" h="63500">
                <a:moveTo>
                  <a:pt x="0" y="0"/>
                </a:moveTo>
                <a:lnTo>
                  <a:pt x="0" y="63500"/>
                </a:lnTo>
                <a:lnTo>
                  <a:pt x="23813" y="39688"/>
                </a:lnTo>
                <a:lnTo>
                  <a:pt x="47625" y="63500"/>
                </a:lnTo>
                <a:lnTo>
                  <a:pt x="47625" y="0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1350" y="2549525"/>
            <a:ext cx="127000" cy="158750"/>
          </a:xfrm>
          <a:custGeom>
            <a:avLst/>
            <a:gdLst/>
            <a:ahLst/>
            <a:cxnLst/>
            <a:rect l="l" t="t" r="r" b="b"/>
            <a:pathLst>
              <a:path w="127000" h="158750">
                <a:moveTo>
                  <a:pt x="0" y="138906"/>
                </a:moveTo>
                <a:lnTo>
                  <a:pt x="0" y="19844"/>
                </a:lnTo>
                <a:arcTo hR="19844" wR="19844" stAng="10800000" swAng="5400000"/>
                <a:lnTo>
                  <a:pt x="119063" y="0"/>
                </a:lnTo>
                <a:arcTo hR="7938" wR="7938" stAng="16200000" swAng="5400000"/>
                <a:lnTo>
                  <a:pt x="127000" y="150813"/>
                </a:lnTo>
                <a:arcTo hR="7938" wR="7938" stAng="0" swAng="5400000"/>
                <a:lnTo>
                  <a:pt x="19844" y="158750"/>
                </a:lnTo>
                <a:arcTo hR="19844" wR="19844" stAng="5400000" swAng="10800000"/>
                <a:lnTo>
                  <a:pt x="127000" y="119063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5350" y="2539073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电脑端在线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190750" y="2514600"/>
            <a:ext cx="2909316" cy="2286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1" name="Text 19"/>
          <p:cNvSpPr/>
          <p:nvPr/>
        </p:nvSpPr>
        <p:spPr>
          <a:xfrm>
            <a:off x="5195316" y="2520496"/>
            <a:ext cx="6996684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66.4%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33412" y="314801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0" y="87313"/>
                </a:moveTo>
                <a:lnTo>
                  <a:pt x="23813" y="87313"/>
                </a:lnTo>
                <a:arcTo hR="15875" wR="15875" stAng="16200000" swAng="5400000"/>
                <a:lnTo>
                  <a:pt x="39688" y="127000"/>
                </a:lnTo>
                <a:arcTo hR="15875" wR="15875" stAng="0" swAng="5400000"/>
                <a:lnTo>
                  <a:pt x="15875" y="142875"/>
                </a:lnTo>
                <a:arcTo hR="15875" wR="15875" stAng="5400000" swAng="5400000"/>
                <a:lnTo>
                  <a:pt x="0" y="71438"/>
                </a:lnTo>
                <a:arcTo hR="71438" wR="71438" stAng="10800000" swAng="10800000"/>
                <a:lnTo>
                  <a:pt x="142875" y="127000"/>
                </a:lnTo>
                <a:arcTo hR="15875" wR="15875" stAng="0" swAng="5400000"/>
                <a:lnTo>
                  <a:pt x="119063" y="142875"/>
                </a:lnTo>
                <a:arcTo hR="15875" wR="15875" stAng="5400000" swAng="5400000"/>
                <a:lnTo>
                  <a:pt x="103188" y="103188"/>
                </a:lnTo>
                <a:arcTo hR="15875" wR="15875" stAng="10800000" swAng="5400000"/>
                <a:lnTo>
                  <a:pt x="142875" y="87313"/>
                </a:lnTo>
              </a:path>
            </a:pathLst>
          </a:custGeom>
          <a:noFill/>
          <a:ln w="15875">
            <a:solidFill>
              <a:srgbClr val="8C4A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95350" y="3129623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190750" y="3105150"/>
            <a:ext cx="1695641" cy="228600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25" name="Text 23"/>
          <p:cNvSpPr/>
          <p:nvPr/>
        </p:nvSpPr>
        <p:spPr>
          <a:xfrm>
            <a:off x="3981641" y="3111046"/>
            <a:ext cx="821036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38.7%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04850" y="3770313"/>
            <a:ext cx="5953" cy="111125"/>
          </a:xfrm>
          <a:custGeom>
            <a:avLst/>
            <a:gdLst/>
            <a:ahLst/>
            <a:cxnLst/>
            <a:rect l="l" t="t" r="r" b="b"/>
            <a:pathLst>
              <a:path w="5953" h="111125">
                <a:moveTo>
                  <a:pt x="0" y="0"/>
                </a:moveTo>
                <a:lnTo>
                  <a:pt x="0" y="111125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5475" y="3738563"/>
            <a:ext cx="158750" cy="142875"/>
          </a:xfrm>
          <a:custGeom>
            <a:avLst/>
            <a:gdLst/>
            <a:ahLst/>
            <a:cxnLst/>
            <a:rect l="l" t="t" r="r" b="b"/>
            <a:pathLst>
              <a:path w="158750" h="142875">
                <a:moveTo>
                  <a:pt x="7938" y="119063"/>
                </a:moveTo>
                <a:arcTo hR="7938" wR="7938" stAng="5400000" swAng="5400000"/>
                <a:lnTo>
                  <a:pt x="0" y="7938"/>
                </a:lnTo>
                <a:arcTo hR="7938" wR="7938" stAng="10800000" swAng="5400000"/>
                <a:lnTo>
                  <a:pt x="47625" y="0"/>
                </a:lnTo>
                <a:arcTo hR="31750" wR="31750" stAng="16200000" swAng="5400000"/>
                <a:arcTo hR="31750" wR="31750" stAng="10800000" swAng="5400000"/>
                <a:lnTo>
                  <a:pt x="150813" y="0"/>
                </a:lnTo>
                <a:arcTo hR="7938" wR="7938" stAng="16200000" swAng="5400000"/>
                <a:lnTo>
                  <a:pt x="158750" y="111125"/>
                </a:lnTo>
                <a:arcTo hR="7938" wR="7938" stAng="0" swAng="5400000"/>
                <a:lnTo>
                  <a:pt x="103188" y="119063"/>
                </a:lnTo>
                <a:arcTo hR="23813" wR="23813" stAng="16200000" swAng="-5400000"/>
                <a:arcTo hR="23813" wR="23813" stAng="0" swAng="-5400000"/>
                <a:close/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95350" y="3720173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电子阅读器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190750" y="3695700"/>
            <a:ext cx="933260" cy="2286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0" name="Text 28"/>
          <p:cNvSpPr/>
          <p:nvPr/>
        </p:nvSpPr>
        <p:spPr>
          <a:xfrm>
            <a:off x="3219260" y="3701596"/>
            <a:ext cx="8972741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21.3%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707200" y="4332795"/>
            <a:ext cx="23971" cy="31401"/>
          </a:xfrm>
          <a:custGeom>
            <a:avLst/>
            <a:gdLst/>
            <a:ahLst/>
            <a:cxnLst/>
            <a:rect l="l" t="t" r="r" b="b"/>
            <a:pathLst>
              <a:path w="23971" h="31401">
                <a:moveTo>
                  <a:pt x="0" y="0"/>
                </a:moveTo>
                <a:lnTo>
                  <a:pt x="23971" y="31401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3888" y="4319588"/>
            <a:ext cx="146050" cy="73025"/>
          </a:xfrm>
          <a:custGeom>
            <a:avLst/>
            <a:gdLst/>
            <a:ahLst/>
            <a:cxnLst/>
            <a:rect l="l" t="t" r="r" b="b"/>
            <a:pathLst>
              <a:path w="146050" h="73025">
                <a:moveTo>
                  <a:pt x="146050" y="33338"/>
                </a:moveTo>
                <a:lnTo>
                  <a:pt x="9525" y="73025"/>
                </a:lnTo>
                <a:lnTo>
                  <a:pt x="2381" y="53975"/>
                </a:lnTo>
                <a:cubicBezTo>
                  <a:pt x="0" y="45244"/>
                  <a:pt x="4762" y="36513"/>
                  <a:pt x="12700" y="34131"/>
                </a:cubicBezTo>
                <a:lnTo>
                  <a:pt x="119856" y="2381"/>
                </a:lnTo>
                <a:cubicBezTo>
                  <a:pt x="128588" y="0"/>
                  <a:pt x="137319" y="4762"/>
                  <a:pt x="139700" y="12700"/>
                </a:cubicBezTo>
                <a:close/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33412" y="4392612"/>
            <a:ext cx="142875" cy="79375"/>
          </a:xfrm>
          <a:custGeom>
            <a:avLst/>
            <a:gdLst/>
            <a:ahLst/>
            <a:cxnLst/>
            <a:rect l="l" t="t" r="r" b="b"/>
            <a:pathLst>
              <a:path w="142875" h="79375">
                <a:moveTo>
                  <a:pt x="0" y="0"/>
                </a:moveTo>
                <a:lnTo>
                  <a:pt x="142875" y="0"/>
                </a:lnTo>
                <a:lnTo>
                  <a:pt x="142875" y="63500"/>
                </a:lnTo>
                <a:arcTo hR="15875" wR="15875" stAng="0" swAng="5400000"/>
                <a:lnTo>
                  <a:pt x="15875" y="79375"/>
                </a:lnTo>
                <a:arcTo hR="15875" wR="15875" stAng="5400000" swAng="5400000"/>
                <a:close/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58654" y="4347178"/>
            <a:ext cx="24606" cy="30948"/>
          </a:xfrm>
          <a:custGeom>
            <a:avLst/>
            <a:gdLst/>
            <a:ahLst/>
            <a:cxnLst/>
            <a:rect l="l" t="t" r="r" b="b"/>
            <a:pathLst>
              <a:path w="24606" h="30948">
                <a:moveTo>
                  <a:pt x="0" y="0"/>
                </a:moveTo>
                <a:lnTo>
                  <a:pt x="24606" y="30948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95350" y="4310723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视频讲书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2190750" y="4286250"/>
            <a:ext cx="276035" cy="2286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7" name="Text 35"/>
          <p:cNvSpPr/>
          <p:nvPr/>
        </p:nvSpPr>
        <p:spPr>
          <a:xfrm>
            <a:off x="2562035" y="4292146"/>
            <a:ext cx="9629966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6.3%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49763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961789" y="4976389"/>
            <a:ext cx="1123021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年成年人各种读法的接触率（%），一个人可以同时用几种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09600" y="519538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数字化阅读接触率十年从 64.0% 升到 80.8%，但 2019 年以后几乎不再涨。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41" name="Image 0" descr="preencoded.png">    </p:cNvPr>
          <p:cNvPicPr>
            <a:picLocks noChangeAspect="1"/>
          </p:cNvPicPr>
          <p:nvPr/>
        </p:nvPicPr>
        <p:blipFill>
          <a:blip r:embed="rId1"/>
          <a:srcRect l="20000" r="20000" t="0" b="0"/>
          <a:stretch/>
        </p:blipFill>
        <p:spPr>
          <a:xfrm>
            <a:off x="7810500" y="1714500"/>
            <a:ext cx="3771900" cy="3143250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7810500" y="4918503"/>
            <a:ext cx="4381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窗边听书的人（AI 生成示意）</a:t>
            </a:r>
            <a:endParaRPr lang="en-US" sz="8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3" name="Text 40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13、17、23 次全国国民阅读调查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4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间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071" b="1071"/>
          <a:stretch/>
        </p:blipFill>
        <p:spPr>
          <a:xfrm>
            <a:off x="609600" y="666750"/>
            <a:ext cx="4000500" cy="52197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09600" y="5947203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晚高峰的地铁车厢（AI 生成示意）</a:t>
            </a:r>
            <a:endParaRPr lang="en-US" sz="8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5048250" y="1105858"/>
            <a:ext cx="714375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纸书的时间没少，手机的时间多得多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0235603" y="1924050"/>
            <a:ext cx="95250" cy="9525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5" name="Text 12"/>
          <p:cNvSpPr/>
          <p:nvPr/>
        </p:nvSpPr>
        <p:spPr>
          <a:xfrm>
            <a:off x="10388003" y="1909339"/>
            <a:ext cx="180399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11042352" y="1905000"/>
            <a:ext cx="0" cy="133350"/>
          </a:xfrm>
          <a:prstGeom prst="line">
            <a:avLst/>
          </a:prstGeom>
          <a:noFill/>
          <a:ln w="19050">
            <a:solidFill>
              <a:srgbClr val="626159"/>
            </a:solidFill>
            <a:prstDash val="dash"/>
          </a:ln>
        </p:spPr>
      </p:sp>
      <p:sp>
        <p:nvSpPr>
          <p:cNvPr id="17" name="Text 14"/>
          <p:cNvSpPr/>
          <p:nvPr/>
        </p:nvSpPr>
        <p:spPr>
          <a:xfrm>
            <a:off x="11166177" y="1909339"/>
            <a:ext cx="102582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 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087938" y="1901825"/>
            <a:ext cx="111125" cy="158750"/>
          </a:xfrm>
          <a:prstGeom prst="roundRect">
            <a:avLst>
              <a:gd name="adj" fmla="val 14286"/>
            </a:avLst>
          </a:pr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143500" y="202882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334000" y="1900537"/>
            <a:ext cx="685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每天接触手机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5048250" y="2190750"/>
            <a:ext cx="5421185" cy="28575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2" name="Shape 19"/>
          <p:cNvSpPr/>
          <p:nvPr/>
        </p:nvSpPr>
        <p:spPr>
          <a:xfrm>
            <a:off x="9028768" y="2133600"/>
            <a:ext cx="0" cy="400050"/>
          </a:xfrm>
          <a:prstGeom prst="line">
            <a:avLst/>
          </a:prstGeom>
          <a:noFill/>
          <a:ln w="19050">
            <a:solidFill>
              <a:srgbClr val="EFEBE1"/>
            </a:solidFill>
            <a:prstDash val="dash"/>
          </a:ln>
        </p:spPr>
      </p:sp>
      <p:sp>
        <p:nvSpPr>
          <p:cNvPr id="23" name="Text 20"/>
          <p:cNvSpPr/>
          <p:nvPr/>
        </p:nvSpPr>
        <p:spPr>
          <a:xfrm>
            <a:off x="10564685" y="2171347"/>
            <a:ext cx="1627315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109.54</a:t>
            </a:r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分钟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5048250" y="2576089"/>
            <a:ext cx="7143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虚线是 2017 年：80.43 分钟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5143500" y="3179763"/>
            <a:ext cx="5953" cy="111125"/>
          </a:xfrm>
          <a:custGeom>
            <a:avLst/>
            <a:gdLst/>
            <a:ahLst/>
            <a:cxnLst/>
            <a:rect l="l" t="t" r="r" b="b"/>
            <a:pathLst>
              <a:path w="5953" h="111125">
                <a:moveTo>
                  <a:pt x="0" y="0"/>
                </a:moveTo>
                <a:lnTo>
                  <a:pt x="0" y="111125"/>
                </a:lnTo>
              </a:path>
            </a:pathLst>
          </a:custGeom>
          <a:noFill/>
          <a:ln w="15875">
            <a:solidFill>
              <a:srgbClr val="8C4A3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064125" y="3148012"/>
            <a:ext cx="158750" cy="142875"/>
          </a:xfrm>
          <a:custGeom>
            <a:avLst/>
            <a:gdLst/>
            <a:ahLst/>
            <a:cxnLst/>
            <a:rect l="l" t="t" r="r" b="b"/>
            <a:pathLst>
              <a:path w="158750" h="142875">
                <a:moveTo>
                  <a:pt x="7938" y="119063"/>
                </a:moveTo>
                <a:arcTo hR="7938" wR="7938" stAng="5400000" swAng="5400000"/>
                <a:lnTo>
                  <a:pt x="0" y="7938"/>
                </a:lnTo>
                <a:arcTo hR="7938" wR="7938" stAng="10800000" swAng="5400000"/>
                <a:lnTo>
                  <a:pt x="47625" y="0"/>
                </a:lnTo>
                <a:arcTo hR="31750" wR="31750" stAng="16200000" swAng="5400000"/>
                <a:arcTo hR="31750" wR="31750" stAng="10800000" swAng="5400000"/>
                <a:lnTo>
                  <a:pt x="150813" y="0"/>
                </a:lnTo>
                <a:arcTo hR="7938" wR="7938" stAng="16200000" swAng="5400000"/>
                <a:lnTo>
                  <a:pt x="158750" y="111125"/>
                </a:lnTo>
                <a:arcTo hR="7938" wR="7938" stAng="0" swAng="5400000"/>
                <a:lnTo>
                  <a:pt x="103188" y="119063"/>
                </a:lnTo>
                <a:arcTo hR="23813" wR="23813" stAng="16200000" swAng="-5400000"/>
                <a:arcTo hR="23813" wR="23813" stAng="0" swAng="-5400000"/>
                <a:close/>
              </a:path>
            </a:pathLst>
          </a:custGeom>
          <a:noFill/>
          <a:ln w="15875">
            <a:solidFill>
              <a:srgbClr val="8C4A3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334000" y="3138787"/>
            <a:ext cx="685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每天读纸书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5048250" y="3429000"/>
            <a:ext cx="1221425" cy="285750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29" name="Shape 26"/>
          <p:cNvSpPr/>
          <p:nvPr/>
        </p:nvSpPr>
        <p:spPr>
          <a:xfrm>
            <a:off x="6056866" y="3371850"/>
            <a:ext cx="0" cy="400050"/>
          </a:xfrm>
          <a:prstGeom prst="line">
            <a:avLst/>
          </a:prstGeom>
          <a:noFill/>
          <a:ln w="19050">
            <a:solidFill>
              <a:srgbClr val="EFEBE1"/>
            </a:solidFill>
            <a:prstDash val="dash"/>
          </a:ln>
        </p:spPr>
      </p:sp>
      <p:sp>
        <p:nvSpPr>
          <p:cNvPr id="30" name="Text 27"/>
          <p:cNvSpPr/>
          <p:nvPr/>
        </p:nvSpPr>
        <p:spPr>
          <a:xfrm>
            <a:off x="6364925" y="3409597"/>
            <a:ext cx="5827075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24.68</a:t>
            </a:r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分钟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5048250" y="3814339"/>
            <a:ext cx="7143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虚线是 2017 年：20.38 分钟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5048250" y="4471988"/>
            <a:ext cx="653415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3" name="Text 30"/>
          <p:cNvSpPr/>
          <p:nvPr/>
        </p:nvSpPr>
        <p:spPr>
          <a:xfrm>
            <a:off x="5048250" y="4653441"/>
            <a:ext cx="7143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短视频用户 10.74 亿，占网民 95.4%。它挤走了多少读书时间，没有数据，只能说两件事同时在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5048250" y="4920141"/>
            <a:ext cx="7143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发生。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15、23 次全国国民阅读调查，CNNIC 第 57 次报告。2015 至 2016 年的手机时长指标名称不同，未并入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5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刊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跌得最狠的是报刊：期刊阅读率十年少了一半还多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1808591"/>
            <a:ext cx="11582400" cy="2286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0" b="1" spc="-450" kern="0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</a:t>
            </a:r>
            <a:pPr algn="l" indent="0" marL="0">
              <a:buNone/>
            </a:pPr>
            <a:r>
              <a:rPr lang="en-US" sz="15000" b="1" spc="-450" kern="0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r>
            <a:pPr algn="l" indent="0" marL="0">
              <a:buNone/>
            </a:pPr>
            <a:r>
              <a:rPr lang="en-US" sz="15000" b="1" spc="-450" kern="0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.</a:t>
            </a:r>
            <a:pPr algn="l" indent="0" marL="0">
              <a:buNone/>
            </a:pPr>
            <a:r>
              <a:rPr lang="en-US" sz="150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r>
            <a:pPr algn="l" indent="0" marL="0">
              <a:buNone/>
            </a:pPr>
            <a:r>
              <a:rPr lang="en-US" sz="54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%</a:t>
            </a:r>
            <a:endParaRPr lang="en-US" sz="15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66750" y="4111171"/>
            <a:ext cx="11525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2025 年成年人期刊阅读率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6750" y="4414775"/>
            <a:ext cx="1152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年是 34.6%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048500" y="4471988"/>
            <a:ext cx="254124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6" name="Shape 14"/>
          <p:cNvSpPr/>
          <p:nvPr/>
        </p:nvSpPr>
        <p:spPr>
          <a:xfrm>
            <a:off x="7588374" y="4471988"/>
            <a:ext cx="3430116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4414052"/>
            <a:ext cx="6972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0%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048500" y="3281363"/>
            <a:ext cx="396999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3223427"/>
            <a:ext cx="6972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25%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02136" y="2090738"/>
            <a:ext cx="3716354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2032802"/>
            <a:ext cx="6972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50%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905000" y="4547402"/>
            <a:ext cx="1028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698998" y="4547402"/>
            <a:ext cx="9493002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2016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492996" y="4547402"/>
            <a:ext cx="8699004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286994" y="4547402"/>
            <a:ext cx="7905006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080992" y="4547402"/>
            <a:ext cx="7111008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5874990" y="4547402"/>
            <a:ext cx="6317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668987" y="4547402"/>
            <a:ext cx="5523013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462985" y="4547402"/>
            <a:ext cx="472901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256983" y="4547402"/>
            <a:ext cx="3935017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050981" y="4547402"/>
            <a:ext cx="3141019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844979" y="4547402"/>
            <a:ext cx="2347021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2698998" y="4327965"/>
            <a:ext cx="949300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留空</a:t>
            </a:r>
            <a:endParaRPr lang="en-US" sz="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019925" y="2271713"/>
            <a:ext cx="57150" cy="57150"/>
          </a:xfrm>
          <a:prstGeom prst="ellipse">
            <a:avLst/>
          </a:prstGeom>
          <a:solidFill>
            <a:srgbClr val="827C6B"/>
          </a:solidFill>
          <a:ln/>
        </p:spPr>
      </p:sp>
      <p:sp>
        <p:nvSpPr>
          <p:cNvPr id="35" name="Shape 33"/>
          <p:cNvSpPr/>
          <p:nvPr/>
        </p:nvSpPr>
        <p:spPr>
          <a:xfrm>
            <a:off x="7842498" y="2686050"/>
            <a:ext cx="3175992" cy="781050"/>
          </a:xfrm>
          <a:custGeom>
            <a:avLst/>
            <a:gdLst/>
            <a:ahLst/>
            <a:cxnLst/>
            <a:rect l="l" t="t" r="r" b="b"/>
            <a:pathLst>
              <a:path w="3175992" h="781050">
                <a:moveTo>
                  <a:pt x="0" y="0"/>
                </a:moveTo>
                <a:lnTo>
                  <a:pt x="396999" y="119063"/>
                </a:lnTo>
                <a:lnTo>
                  <a:pt x="793998" y="476250"/>
                </a:lnTo>
                <a:lnTo>
                  <a:pt x="1190997" y="576263"/>
                </a:lnTo>
                <a:lnTo>
                  <a:pt x="1587996" y="619125"/>
                </a:lnTo>
                <a:lnTo>
                  <a:pt x="1984995" y="671513"/>
                </a:lnTo>
                <a:lnTo>
                  <a:pt x="2381994" y="690563"/>
                </a:lnTo>
                <a:lnTo>
                  <a:pt x="2778993" y="719138"/>
                </a:lnTo>
                <a:lnTo>
                  <a:pt x="3175992" y="781050"/>
                </a:lnTo>
              </a:path>
            </a:pathLst>
          </a:custGeom>
          <a:noFill/>
          <a:ln w="22860">
            <a:solidFill>
              <a:srgbClr val="827C6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019925" y="2800350"/>
            <a:ext cx="57150" cy="57150"/>
          </a:xfrm>
          <a:prstGeom prst="ellipse">
            <a:avLst/>
          </a:prstGeom>
          <a:solidFill>
            <a:srgbClr val="8C4A3C"/>
          </a:solidFill>
          <a:ln/>
        </p:spPr>
      </p:sp>
      <p:sp>
        <p:nvSpPr>
          <p:cNvPr id="37" name="Shape 35"/>
          <p:cNvSpPr/>
          <p:nvPr/>
        </p:nvSpPr>
        <p:spPr>
          <a:xfrm>
            <a:off x="7842498" y="3271838"/>
            <a:ext cx="3175992" cy="414338"/>
          </a:xfrm>
          <a:custGeom>
            <a:avLst/>
            <a:gdLst/>
            <a:ahLst/>
            <a:cxnLst/>
            <a:rect l="l" t="t" r="r" b="b"/>
            <a:pathLst>
              <a:path w="3175992" h="414338">
                <a:moveTo>
                  <a:pt x="0" y="0"/>
                </a:moveTo>
                <a:lnTo>
                  <a:pt x="396999" y="90488"/>
                </a:lnTo>
                <a:lnTo>
                  <a:pt x="793998" y="285750"/>
                </a:lnTo>
                <a:lnTo>
                  <a:pt x="1190997" y="314325"/>
                </a:lnTo>
                <a:lnTo>
                  <a:pt x="1587996" y="328613"/>
                </a:lnTo>
                <a:lnTo>
                  <a:pt x="1984995" y="361950"/>
                </a:lnTo>
                <a:lnTo>
                  <a:pt x="2381994" y="371475"/>
                </a:lnTo>
                <a:lnTo>
                  <a:pt x="2778993" y="390525"/>
                </a:lnTo>
                <a:lnTo>
                  <a:pt x="3175992" y="414338"/>
                </a:lnTo>
              </a:path>
            </a:pathLst>
          </a:custGeom>
          <a:noFill/>
          <a:ln w="22860">
            <a:solidFill>
              <a:srgbClr val="8C4A3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010400" y="2114126"/>
            <a:ext cx="5181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45.7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1075640" y="3395239"/>
            <a:ext cx="111636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报纸 21.2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7010400" y="2642764"/>
            <a:ext cx="5181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34.6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1075640" y="3614314"/>
            <a:ext cx="111636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期刊 16.6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048500" y="4843039"/>
            <a:ext cx="5143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400689" y="4843039"/>
            <a:ext cx="479131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成年人报纸和期刊阅读率（%）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048500" y="5062034"/>
            <a:ext cx="5143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2016 年两格没能核实，留空不连。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13 至 23 次全国国民阅读调查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6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刊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rcRect l="3771" r="3771" t="0" b="0"/>
          <a:stretch/>
        </p:blipFill>
        <p:spPr>
          <a:xfrm>
            <a:off x="609600" y="666750"/>
            <a:ext cx="3619500" cy="52197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09600" y="5947203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一摞旧杂志的书脊（AI 生成示意）</a:t>
            </a:r>
            <a:endParaRPr lang="en-US" sz="8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667250" y="1105858"/>
            <a:ext cx="752475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报刊的线都在往下走，我们也在其中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746625" y="1882775"/>
            <a:ext cx="47625" cy="63500"/>
          </a:xfrm>
          <a:custGeom>
            <a:avLst/>
            <a:gdLst/>
            <a:ahLst/>
            <a:cxnLst/>
            <a:rect l="l" t="t" r="r" b="b"/>
            <a:pathLst>
              <a:path w="47625" h="63500">
                <a:moveTo>
                  <a:pt x="0" y="0"/>
                </a:moveTo>
                <a:lnTo>
                  <a:pt x="0" y="63500"/>
                </a:lnTo>
                <a:lnTo>
                  <a:pt x="23813" y="39688"/>
                </a:lnTo>
                <a:lnTo>
                  <a:pt x="47625" y="63500"/>
                </a:lnTo>
                <a:lnTo>
                  <a:pt x="47625" y="0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699000" y="1882775"/>
            <a:ext cx="127000" cy="158750"/>
          </a:xfrm>
          <a:custGeom>
            <a:avLst/>
            <a:gdLst/>
            <a:ahLst/>
            <a:cxnLst/>
            <a:rect l="l" t="t" r="r" b="b"/>
            <a:pathLst>
              <a:path w="127000" h="158750">
                <a:moveTo>
                  <a:pt x="0" y="138906"/>
                </a:moveTo>
                <a:lnTo>
                  <a:pt x="0" y="19844"/>
                </a:lnTo>
                <a:arcTo hR="19844" wR="19844" stAng="10800000" swAng="5400000"/>
                <a:lnTo>
                  <a:pt x="119063" y="0"/>
                </a:lnTo>
                <a:arcTo hR="7938" wR="7938" stAng="16200000" swAng="5400000"/>
                <a:lnTo>
                  <a:pt x="127000" y="150813"/>
                </a:lnTo>
                <a:arcTo hR="7938" wR="7938" stAng="0" swAng="5400000"/>
                <a:lnTo>
                  <a:pt x="19844" y="158750"/>
                </a:lnTo>
                <a:arcTo hR="19844" wR="19844" stAng="5400000" swAng="10800000"/>
                <a:lnTo>
                  <a:pt x="127000" y="119063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67250" y="2167719"/>
            <a:ext cx="75247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1.57</a:t>
            </a:r>
            <a:pPr algn="l" indent="0" marL="0">
              <a:buNone/>
            </a:pPr>
            <a:r>
              <a:rPr lang="en-US" sz="12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期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667250" y="2795525"/>
            <a:ext cx="752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人均每年读的纸质期刊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667250" y="3014239"/>
            <a:ext cx="7524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 4.91 期，少了 68%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7007225" y="1882775"/>
            <a:ext cx="158750" cy="158750"/>
          </a:xfrm>
          <a:prstGeom prst="ellipse">
            <a:avLst/>
          </a:pr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086600" y="1914525"/>
            <a:ext cx="31750" cy="63500"/>
          </a:xfrm>
          <a:custGeom>
            <a:avLst/>
            <a:gdLst/>
            <a:ahLst/>
            <a:cxnLst/>
            <a:rect l="l" t="t" r="r" b="b"/>
            <a:pathLst>
              <a:path w="31750" h="63500">
                <a:moveTo>
                  <a:pt x="0" y="0"/>
                </a:moveTo>
                <a:lnTo>
                  <a:pt x="0" y="47625"/>
                </a:lnTo>
                <a:lnTo>
                  <a:pt x="31750" y="63500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991350" y="2167719"/>
            <a:ext cx="52006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2.77</a:t>
            </a:r>
            <a:pPr algn="l" indent="0" marL="0">
              <a:buNone/>
            </a:pPr>
            <a:r>
              <a:rPr lang="en-US" sz="12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分钟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991350" y="2795525"/>
            <a:ext cx="5200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每天读期刊的时间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991350" y="3014239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 8.83 分钟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9394825" y="2009775"/>
            <a:ext cx="39688" cy="5953"/>
          </a:xfrm>
          <a:custGeom>
            <a:avLst/>
            <a:gdLst/>
            <a:ahLst/>
            <a:cxnLst/>
            <a:rect l="l" t="t" r="r" b="b"/>
            <a:pathLst>
              <a:path w="39688" h="5953">
                <a:moveTo>
                  <a:pt x="39688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394825" y="1978025"/>
            <a:ext cx="63500" cy="5953"/>
          </a:xfrm>
          <a:custGeom>
            <a:avLst/>
            <a:gdLst/>
            <a:ahLst/>
            <a:cxnLst/>
            <a:rect l="l" t="t" r="r" b="b"/>
            <a:pathLst>
              <a:path w="63500" h="5953">
                <a:moveTo>
                  <a:pt x="63500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331325" y="1882775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5875" y="158750"/>
                </a:moveTo>
                <a:lnTo>
                  <a:pt x="142875" y="158750"/>
                </a:lnTo>
                <a:arcTo hR="15875" wR="15875" stAng="5400000" swAng="-5400000"/>
                <a:lnTo>
                  <a:pt x="158750" y="15875"/>
                </a:lnTo>
                <a:arcTo hR="15875" wR="15875" stAng="0" swAng="-5400000"/>
                <a:lnTo>
                  <a:pt x="47625" y="0"/>
                </a:lnTo>
                <a:arcTo hR="15875" wR="15875" stAng="16200000" swAng="-5400000"/>
                <a:lnTo>
                  <a:pt x="31750" y="142875"/>
                </a:lnTo>
                <a:arcTo hR="15875" wR="15875" stAng="0" swAng="10800000"/>
                <a:lnTo>
                  <a:pt x="0" y="71438"/>
                </a:lnTo>
                <a:arcTo hR="15875" wR="15875" stAng="10800000" swAng="5400000"/>
                <a:lnTo>
                  <a:pt x="31750" y="55563"/>
                </a:lnTo>
              </a:path>
            </a:pathLst>
          </a:cu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394825" y="1914525"/>
            <a:ext cx="63500" cy="31750"/>
          </a:xfrm>
          <a:prstGeom prst="roundRect">
            <a:avLst>
              <a:gd name="adj" fmla="val 25000"/>
            </a:avLst>
          </a:prstGeom>
          <a:noFill/>
          <a:ln w="15875">
            <a:solidFill>
              <a:srgbClr val="2C2C2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315450" y="2167719"/>
            <a:ext cx="28765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21.2</a:t>
            </a:r>
            <a:pPr algn="l" indent="0" marL="0">
              <a:buNone/>
            </a:pPr>
            <a:r>
              <a:rPr lang="en-US" sz="12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%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9315450" y="2795525"/>
            <a:ext cx="28765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报纸阅读率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9315450" y="3014239"/>
            <a:ext cx="2876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 45.7%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4667250" y="3614738"/>
            <a:ext cx="691515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2" name="Shape 29"/>
          <p:cNvSpPr/>
          <p:nvPr/>
        </p:nvSpPr>
        <p:spPr>
          <a:xfrm>
            <a:off x="4667250" y="5519738"/>
            <a:ext cx="691515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3" name="Text 30"/>
          <p:cNvSpPr/>
          <p:nvPr/>
        </p:nvSpPr>
        <p:spPr>
          <a:xfrm>
            <a:off x="4667250" y="3579031"/>
            <a:ext cx="752475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“</a:t>
            </a:r>
            <a:endParaRPr lang="en-US" sz="6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5200650" y="3922637"/>
            <a:ext cx="69913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这不是别人的数字。一本靠订阅读者撑着的杂志，就站在这几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5200650" y="4303637"/>
            <a:ext cx="69913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条线上。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13、23 次全国国民阅读调查，成年人。期刊十年少了 68% 由两年数值计算：1.57 ÷ 4.91 − 1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7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715000" y="270677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2095500" y="995300"/>
            <a:ext cx="10096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22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</a:t>
            </a:r>
            <a:pPr algn="l" indent="0" marL="0">
              <a:buNone/>
            </a:pPr>
            <a:r>
              <a:rPr lang="en-US" sz="975" b="1" spc="22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pPr algn="l" indent="0" marL="0">
              <a:buNone/>
            </a:pPr>
            <a:r>
              <a:rPr lang="en-US" sz="975" b="1" spc="22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</a:t>
            </a:r>
            <a:pPr algn="l" indent="0" marL="0">
              <a:buNone/>
            </a:pPr>
            <a:r>
              <a:rPr lang="en-US" sz="975" b="1" spc="22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975" b="1" spc="22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pPr algn="l" indent="0" marL="0">
              <a:buNone/>
            </a:pPr>
            <a:r>
              <a:rPr lang="en-US" sz="975" b="1" spc="22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</a:t>
            </a:r>
            <a:pPr algn="l" indent="0" marL="0">
              <a:buNone/>
            </a:pPr>
            <a:r>
              <a:rPr lang="en-US" sz="975" b="1" spc="22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己</a:t>
            </a:r>
            <a:pPr algn="l" indent="0" marL="0">
              <a:buNone/>
            </a:pPr>
            <a:r>
              <a:rPr lang="en-US" sz="97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1037066"/>
            <a:ext cx="11582400" cy="2286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“</a:t>
            </a:r>
            <a:endParaRPr lang="en-US" sz="15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095500" y="1689503"/>
            <a:ext cx="10096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没有读书的习惯或不喜欢读书。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095500" y="2299103"/>
            <a:ext cx="10096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工作太忙。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095500" y="2908703"/>
            <a:ext cx="10096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因上网、玩游戏、看电视、玩手机等没时间。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095500" y="4467225"/>
            <a:ext cx="762000" cy="19050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17" name="Text 15"/>
          <p:cNvSpPr/>
          <p:nvPr/>
        </p:nvSpPr>
        <p:spPr>
          <a:xfrm>
            <a:off x="2095500" y="4662787"/>
            <a:ext cx="10096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23 次全国国民阅读调查列出的不读书三条主要原因。各原因的占比没有公布。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8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9087" y="6538409"/>
            <a:ext cx="1187291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715000" y="270677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常读书的人在慢慢变多：一年读 10 本以上纸书的人从 10.2% 升到 13.5%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4471988"/>
            <a:ext cx="704850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3" name="Shape 11"/>
          <p:cNvSpPr/>
          <p:nvPr/>
        </p:nvSpPr>
        <p:spPr>
          <a:xfrm>
            <a:off x="952500" y="2958703"/>
            <a:ext cx="571500" cy="1518047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2754215"/>
            <a:ext cx="2476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10.2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4557289"/>
            <a:ext cx="247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719263" y="2699827"/>
            <a:ext cx="561975" cy="1772160"/>
          </a:xfrm>
          <a:prstGeom prst="rect">
            <a:avLst/>
          </a:prstGeom>
          <a:noFill/>
          <a:ln w="9525">
            <a:solidFill>
              <a:srgbClr val="C8C2B1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0" y="2518067"/>
            <a:ext cx="4000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0" y="4557289"/>
            <a:ext cx="400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476500" y="2824758"/>
            <a:ext cx="571500" cy="1651992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0" name="Text 18"/>
          <p:cNvSpPr/>
          <p:nvPr/>
        </p:nvSpPr>
        <p:spPr>
          <a:xfrm>
            <a:off x="0" y="2620269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4557289"/>
            <a:ext cx="5524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238500" y="2750344"/>
            <a:ext cx="571500" cy="1726406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2545855"/>
            <a:ext cx="7048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4557289"/>
            <a:ext cx="7048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000500" y="2705695"/>
            <a:ext cx="571500" cy="17710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6" name="Text 24"/>
          <p:cNvSpPr/>
          <p:nvPr/>
        </p:nvSpPr>
        <p:spPr>
          <a:xfrm>
            <a:off x="0" y="2501207"/>
            <a:ext cx="8572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11.9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4557289"/>
            <a:ext cx="8572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767263" y="2699827"/>
            <a:ext cx="561975" cy="1772160"/>
          </a:xfrm>
          <a:prstGeom prst="rect">
            <a:avLst/>
          </a:prstGeom>
          <a:noFill/>
          <a:ln w="9525">
            <a:solidFill>
              <a:srgbClr val="C8C2B1"/>
            </a:solidFill>
            <a:prstDash val="dash"/>
          </a:ln>
        </p:spPr>
      </p:sp>
      <p:sp>
        <p:nvSpPr>
          <p:cNvPr id="29" name="Text 27"/>
          <p:cNvSpPr/>
          <p:nvPr/>
        </p:nvSpPr>
        <p:spPr>
          <a:xfrm>
            <a:off x="0" y="2518067"/>
            <a:ext cx="10096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4557289"/>
            <a:ext cx="1009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5524500" y="2646164"/>
            <a:ext cx="571500" cy="1830586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2" name="Text 30"/>
          <p:cNvSpPr/>
          <p:nvPr/>
        </p:nvSpPr>
        <p:spPr>
          <a:xfrm>
            <a:off x="0" y="2441676"/>
            <a:ext cx="11620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12.3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4557289"/>
            <a:ext cx="1162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286500" y="2512219"/>
            <a:ext cx="571500" cy="1964531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5" name="Text 33"/>
          <p:cNvSpPr/>
          <p:nvPr/>
        </p:nvSpPr>
        <p:spPr>
          <a:xfrm>
            <a:off x="952500" y="2307730"/>
            <a:ext cx="1123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13.2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952500" y="4557289"/>
            <a:ext cx="1123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048500" y="2467570"/>
            <a:ext cx="571500" cy="2009180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38" name="Text 36"/>
          <p:cNvSpPr/>
          <p:nvPr/>
        </p:nvSpPr>
        <p:spPr>
          <a:xfrm>
            <a:off x="2476500" y="2263082"/>
            <a:ext cx="9715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13.5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2476500" y="4557289"/>
            <a:ext cx="971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762000" y="49192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114189" y="4919239"/>
            <a:ext cx="1107781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一年读 10 本以上纸书的成年人（%）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62000" y="5138234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2018、2022 年没有可核的数，留空。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382000" y="1866900"/>
            <a:ext cx="3200400" cy="1524000"/>
          </a:xfrm>
          <a:prstGeom prst="rect">
            <a:avLst/>
          </a:prstGeom>
          <a:solidFill>
            <a:srgbClr val="F8F5EC"/>
          </a:solidFill>
          <a:ln/>
        </p:spPr>
      </p:sp>
      <p:sp>
        <p:nvSpPr>
          <p:cNvPr id="44" name="Shape 42"/>
          <p:cNvSpPr/>
          <p:nvPr/>
        </p:nvSpPr>
        <p:spPr>
          <a:xfrm>
            <a:off x="8382000" y="1866900"/>
            <a:ext cx="3200400" cy="2857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45" name="Text 43"/>
          <p:cNvSpPr/>
          <p:nvPr/>
        </p:nvSpPr>
        <p:spPr>
          <a:xfrm>
            <a:off x="8591550" y="2015319"/>
            <a:ext cx="36004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45.9%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591550" y="2653373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最想「拿一本纸质书读」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591550" y="2918989"/>
            <a:ext cx="3600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倾向题，2024 年起可能多选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8382000" y="3581400"/>
            <a:ext cx="3200400" cy="1524000"/>
          </a:xfrm>
          <a:prstGeom prst="rect">
            <a:avLst/>
          </a:prstGeom>
          <a:solidFill>
            <a:srgbClr val="F8F5EC"/>
          </a:solidFill>
          <a:ln/>
        </p:spPr>
      </p:sp>
      <p:sp>
        <p:nvSpPr>
          <p:cNvPr id="49" name="Shape 47"/>
          <p:cNvSpPr/>
          <p:nvPr/>
        </p:nvSpPr>
        <p:spPr>
          <a:xfrm>
            <a:off x="8382000" y="3581400"/>
            <a:ext cx="3200400" cy="28575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50" name="Text 48"/>
          <p:cNvSpPr/>
          <p:nvPr/>
        </p:nvSpPr>
        <p:spPr>
          <a:xfrm>
            <a:off x="8591550" y="3729819"/>
            <a:ext cx="36004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30.3%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8591550" y="4367873"/>
            <a:ext cx="3600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对自己的阅读满意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8591550" y="4633489"/>
            <a:ext cx="3600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不满意 13.8%，一般 46.2%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15 至 23 次全国国民阅读调查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09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715000" y="270677"/>
            <a:ext cx="6477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得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城镇和农村差 18.4 个百分点，孩子比大人读得多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57250" y="1924050"/>
            <a:ext cx="114300" cy="1143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3" name="Text 11"/>
          <p:cNvSpPr/>
          <p:nvPr/>
        </p:nvSpPr>
        <p:spPr>
          <a:xfrm>
            <a:off x="1028700" y="1909339"/>
            <a:ext cx="11163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524000" y="1924050"/>
            <a:ext cx="114300" cy="114300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15" name="Text 13"/>
          <p:cNvSpPr/>
          <p:nvPr/>
        </p:nvSpPr>
        <p:spPr>
          <a:xfrm>
            <a:off x="1695450" y="1909339"/>
            <a:ext cx="10496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农村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66750" y="4567238"/>
            <a:ext cx="657225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7" name="Shape 15"/>
          <p:cNvSpPr/>
          <p:nvPr/>
        </p:nvSpPr>
        <p:spPr>
          <a:xfrm>
            <a:off x="857250" y="2402086"/>
            <a:ext cx="381000" cy="216991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2225450"/>
            <a:ext cx="209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67.5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276350" y="2987159"/>
            <a:ext cx="381000" cy="1584841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20" name="Text 18"/>
          <p:cNvSpPr/>
          <p:nvPr/>
        </p:nvSpPr>
        <p:spPr>
          <a:xfrm>
            <a:off x="0" y="2810523"/>
            <a:ext cx="2933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49.3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4652539"/>
            <a:ext cx="251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924050" y="2389227"/>
            <a:ext cx="381000" cy="2182773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2212591"/>
            <a:ext cx="4229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67.9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343150" y="2971086"/>
            <a:ext cx="381000" cy="1600914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2794449"/>
            <a:ext cx="5067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49.8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4652539"/>
            <a:ext cx="4648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990850" y="2376368"/>
            <a:ext cx="381000" cy="2195632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8" name="Text 26"/>
          <p:cNvSpPr/>
          <p:nvPr/>
        </p:nvSpPr>
        <p:spPr>
          <a:xfrm>
            <a:off x="0" y="2199732"/>
            <a:ext cx="6362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68.3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409950" y="2967871"/>
            <a:ext cx="381000" cy="1604129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2791235"/>
            <a:ext cx="7200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49.9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4652539"/>
            <a:ext cx="678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057650" y="2369939"/>
            <a:ext cx="381000" cy="2202061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2193303"/>
            <a:ext cx="8496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68.5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476750" y="2964656"/>
            <a:ext cx="381000" cy="1607344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35" name="Text 33"/>
          <p:cNvSpPr/>
          <p:nvPr/>
        </p:nvSpPr>
        <p:spPr>
          <a:xfrm>
            <a:off x="0" y="2788020"/>
            <a:ext cx="9334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50.0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0" y="4652539"/>
            <a:ext cx="8915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5124450" y="2366724"/>
            <a:ext cx="381000" cy="2205276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8" name="Text 36"/>
          <p:cNvSpPr/>
          <p:nvPr/>
        </p:nvSpPr>
        <p:spPr>
          <a:xfrm>
            <a:off x="0" y="2190088"/>
            <a:ext cx="10629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68.6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5543550" y="2958227"/>
            <a:ext cx="381000" cy="1613773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40" name="Text 38"/>
          <p:cNvSpPr/>
          <p:nvPr/>
        </p:nvSpPr>
        <p:spPr>
          <a:xfrm>
            <a:off x="0" y="2781590"/>
            <a:ext cx="1146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A66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50.2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0" y="4652539"/>
            <a:ext cx="1104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196013" y="2385632"/>
            <a:ext cx="790575" cy="2181606"/>
          </a:xfrm>
          <a:prstGeom prst="rect">
            <a:avLst/>
          </a:prstGeom>
          <a:noFill/>
          <a:ln w="9525">
            <a:solidFill>
              <a:srgbClr val="C8C2B1"/>
            </a:solidFill>
            <a:prstDash val="dash"/>
          </a:ln>
        </p:spPr>
      </p:sp>
      <p:sp>
        <p:nvSpPr>
          <p:cNvPr id="43" name="Text 41"/>
          <p:cNvSpPr/>
          <p:nvPr/>
        </p:nvSpPr>
        <p:spPr>
          <a:xfrm>
            <a:off x="990600" y="2661071"/>
            <a:ext cx="11201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 年起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990600" y="2813471"/>
            <a:ext cx="11201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66750" y="4976389"/>
            <a:ext cx="11525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1018939" y="4976389"/>
            <a:ext cx="1117306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城乡成年人图书阅读率（%）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66750" y="5195384"/>
            <a:ext cx="1152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2022 年人均纸书：城镇 5.61 本，农村 3.77 本。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810500" y="1866900"/>
            <a:ext cx="3771900" cy="3143250"/>
          </a:xfrm>
          <a:prstGeom prst="rect">
            <a:avLst/>
          </a:prstGeom>
          <a:solidFill>
            <a:srgbClr val="F8F5EC"/>
          </a:solidFill>
          <a:ln/>
        </p:spPr>
      </p:sp>
      <p:sp>
        <p:nvSpPr>
          <p:cNvPr id="49" name="Shape 47"/>
          <p:cNvSpPr/>
          <p:nvPr/>
        </p:nvSpPr>
        <p:spPr>
          <a:xfrm>
            <a:off x="8145463" y="2235200"/>
            <a:ext cx="34925" cy="6548"/>
          </a:xfrm>
          <a:custGeom>
            <a:avLst/>
            <a:gdLst/>
            <a:ahLst/>
            <a:cxnLst/>
            <a:rect l="l" t="t" r="r" b="b"/>
            <a:pathLst>
              <a:path w="34925" h="6548">
                <a:moveTo>
                  <a:pt x="0" y="0"/>
                </a:moveTo>
                <a:cubicBezTo>
                  <a:pt x="4366" y="2619"/>
                  <a:pt x="10477" y="4366"/>
                  <a:pt x="17463" y="4366"/>
                </a:cubicBezTo>
                <a:cubicBezTo>
                  <a:pt x="24448" y="4366"/>
                  <a:pt x="30559" y="2619"/>
                  <a:pt x="34925" y="0"/>
                </a:cubicBezTo>
              </a:path>
            </a:pathLst>
          </a:cu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189119" y="220027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076239" y="2121694"/>
            <a:ext cx="173372" cy="156405"/>
          </a:xfrm>
          <a:custGeom>
            <a:avLst/>
            <a:gdLst/>
            <a:ahLst/>
            <a:cxnLst/>
            <a:rect l="l" t="t" r="r" b="b"/>
            <a:pathLst>
              <a:path w="173372" h="156405">
                <a:moveTo>
                  <a:pt x="151122" y="33292"/>
                </a:moveTo>
                <a:arcTo hR="78581" wR="78581" stAng="19528868" swAng="1412760"/>
                <a:arcTo hR="17463" wR="17463" stAng="17750516" swAng="7698968"/>
                <a:arcTo hR="78581" wR="78581" stAng="726090" swAng="9347821"/>
                <a:arcTo hR="17463" wR="17463" stAng="6950516" swAng="7698968"/>
                <a:arcTo hR="78581" wR="78581" stAng="11492210" swAng="4700850"/>
                <a:cubicBezTo>
                  <a:pt x="104148" y="0"/>
                  <a:pt x="117245" y="9604"/>
                  <a:pt x="117245" y="21828"/>
                </a:cubicBezTo>
                <a:cubicBezTo>
                  <a:pt x="117245" y="34052"/>
                  <a:pt x="109387" y="43656"/>
                  <a:pt x="99783" y="43656"/>
                </a:cubicBezTo>
                <a:cubicBezTo>
                  <a:pt x="92798" y="43656"/>
                  <a:pt x="86686" y="40164"/>
                  <a:pt x="86686" y="34925"/>
                </a:cubicBezTo>
              </a:path>
            </a:pathLst>
          </a:cu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136731" y="220027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8C4A3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382000" y="2100923"/>
            <a:ext cx="381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至 17 岁的孩子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8058150" y="2458055"/>
            <a:ext cx="413385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86.7%</a:t>
            </a:r>
            <a:endParaRPr lang="en-US" sz="4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8058150" y="3214625"/>
            <a:ext cx="4133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图书阅读率，成年人是 60.0%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8058150" y="3630638"/>
            <a:ext cx="413385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11.72</a:t>
            </a:r>
            <a:pPr algn="l" indent="0" marL="0">
              <a:buNone/>
            </a:pPr>
            <a:r>
              <a:rPr lang="en-US" sz="105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本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8058150" y="4109975"/>
            <a:ext cx="4133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人均图书阅读量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8058150" y="4462039"/>
            <a:ext cx="413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孩子和大人的「本」口径不同，只比阅读率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来源：第 15、17 至 20、23 次全国国民阅读调查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10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书卖得更少也更便宜：码洋只有 2019 年的 86%，平均 5.8 折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62000" y="1813727"/>
            <a:ext cx="11430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径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溯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</a:t>
            </a:r>
            <a:pPr algn="l" indent="0" marL="0">
              <a:buNone/>
            </a:pPr>
            <a:r>
              <a:rPr lang="en-US" sz="825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径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4567238"/>
            <a:ext cx="666750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4" name="Shape 12"/>
          <p:cNvSpPr/>
          <p:nvPr/>
        </p:nvSpPr>
        <p:spPr>
          <a:xfrm>
            <a:off x="952500" y="2297158"/>
            <a:ext cx="609600" cy="2274842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2101833"/>
            <a:ext cx="251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1286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4652539"/>
            <a:ext cx="251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866900" y="2412138"/>
            <a:ext cx="609600" cy="2159862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2216813"/>
            <a:ext cx="4343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1221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4652539"/>
            <a:ext cx="4343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781300" y="2376760"/>
            <a:ext cx="609600" cy="219524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2181435"/>
            <a:ext cx="6172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1241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4652539"/>
            <a:ext cx="6172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695700" y="2635023"/>
            <a:ext cx="609600" cy="1936977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4" name="Text 22"/>
          <p:cNvSpPr/>
          <p:nvPr/>
        </p:nvSpPr>
        <p:spPr>
          <a:xfrm>
            <a:off x="0" y="2439698"/>
            <a:ext cx="800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1095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4652539"/>
            <a:ext cx="800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610100" y="2544808"/>
            <a:ext cx="609600" cy="2027192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2349483"/>
            <a:ext cx="9829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1146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4652539"/>
            <a:ext cx="982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524500" y="2574880"/>
            <a:ext cx="609600" cy="199712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2379555"/>
            <a:ext cx="11658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1129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4652539"/>
            <a:ext cx="11658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438900" y="2619103"/>
            <a:ext cx="609600" cy="1952897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33" name="Text 31"/>
          <p:cNvSpPr/>
          <p:nvPr/>
        </p:nvSpPr>
        <p:spPr>
          <a:xfrm>
            <a:off x="1295400" y="2423778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1104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295400" y="4652539"/>
            <a:ext cx="10896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1257300" y="2026648"/>
            <a:ext cx="5486400" cy="7620"/>
          </a:xfrm>
          <a:prstGeom prst="rect">
            <a:avLst/>
          </a:prstGeom>
          <a:solidFill>
            <a:srgbClr val="626159"/>
          </a:solidFill>
          <a:ln/>
        </p:spPr>
      </p:sp>
      <p:sp>
        <p:nvSpPr>
          <p:cNvPr id="36" name="Shape 34"/>
          <p:cNvSpPr/>
          <p:nvPr/>
        </p:nvSpPr>
        <p:spPr>
          <a:xfrm>
            <a:off x="1253490" y="2030458"/>
            <a:ext cx="7620" cy="57150"/>
          </a:xfrm>
          <a:prstGeom prst="rect">
            <a:avLst/>
          </a:prstGeom>
          <a:solidFill>
            <a:srgbClr val="626159"/>
          </a:solidFill>
          <a:ln/>
        </p:spPr>
      </p:sp>
      <p:sp>
        <p:nvSpPr>
          <p:cNvPr id="37" name="Shape 35"/>
          <p:cNvSpPr/>
          <p:nvPr/>
        </p:nvSpPr>
        <p:spPr>
          <a:xfrm>
            <a:off x="6739890" y="2030458"/>
            <a:ext cx="7620" cy="379095"/>
          </a:xfrm>
          <a:prstGeom prst="rect">
            <a:avLst/>
          </a:prstGeom>
          <a:solidFill>
            <a:srgbClr val="626159"/>
          </a:solidFill>
          <a:ln/>
        </p:spPr>
      </p:sp>
      <p:sp>
        <p:nvSpPr>
          <p:cNvPr id="38" name="Text 36"/>
          <p:cNvSpPr/>
          <p:nvPr/>
        </p:nvSpPr>
        <p:spPr>
          <a:xfrm>
            <a:off x="0" y="1863346"/>
            <a:ext cx="800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−14%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62000" y="493828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1114189" y="4938289"/>
            <a:ext cx="1107781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图书零售码洋（亿元，按定价计）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762000" y="5157284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旧口径的当年公布值约低 25.7%，不能和这条线相接。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001000" y="1909700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平均折扣（实付占定价）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8001000" y="2385950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8953500" y="2295172"/>
            <a:ext cx="32385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6.6</a:t>
            </a:r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折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8001000" y="2757488"/>
            <a:ext cx="35814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46" name="Text 44"/>
          <p:cNvSpPr/>
          <p:nvPr/>
        </p:nvSpPr>
        <p:spPr>
          <a:xfrm>
            <a:off x="8001000" y="2995550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953500" y="2904772"/>
            <a:ext cx="32385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6.1</a:t>
            </a:r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折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8001000" y="3367088"/>
            <a:ext cx="35814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49" name="Text 47"/>
          <p:cNvSpPr/>
          <p:nvPr/>
        </p:nvSpPr>
        <p:spPr>
          <a:xfrm>
            <a:off x="8001000" y="3605150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8953500" y="3469368"/>
            <a:ext cx="32385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5.8</a:t>
            </a:r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折</a:t>
            </a:r>
            <a:endParaRPr lang="en-US" sz="27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001000" y="3976687"/>
            <a:ext cx="35814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52" name="Text 50"/>
          <p:cNvSpPr/>
          <p:nvPr/>
        </p:nvSpPr>
        <p:spPr>
          <a:xfrm>
            <a:off x="8001000" y="4214750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Q1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8953500" y="4123972"/>
            <a:ext cx="32385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5.6</a:t>
            </a:r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折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8001000" y="4586288"/>
            <a:ext cx="35814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55" name="Text 53"/>
          <p:cNvSpPr/>
          <p:nvPr/>
        </p:nvSpPr>
        <p:spPr>
          <a:xfrm>
            <a:off x="8001000" y="4785889"/>
            <a:ext cx="419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年码洋 −2.24%，实洋 −3.80%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来源：北京开卷（企业口径），经德国图书信息中心《Buchmarkt China 2024、2025》转述，虎嗅转北京开卷（2026 年一季度）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11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12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四成的书在内容电商卖出，少儿和教辅占码洋一半多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57250" y="1809750"/>
            <a:ext cx="114300" cy="114300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13" name="Text 11"/>
          <p:cNvSpPr/>
          <p:nvPr/>
        </p:nvSpPr>
        <p:spPr>
          <a:xfrm>
            <a:off x="1028700" y="1795039"/>
            <a:ext cx="11163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平台电商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924050" y="1809750"/>
            <a:ext cx="114300" cy="114300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15" name="Text 13"/>
          <p:cNvSpPr/>
          <p:nvPr/>
        </p:nvSpPr>
        <p:spPr>
          <a:xfrm>
            <a:off x="2095500" y="1795039"/>
            <a:ext cx="1009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内容电商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990850" y="1809750"/>
            <a:ext cx="114300" cy="114300"/>
          </a:xfrm>
          <a:prstGeom prst="rect">
            <a:avLst/>
          </a:prstGeom>
          <a:solidFill>
            <a:srgbClr val="C8C2B1"/>
          </a:solidFill>
          <a:ln/>
        </p:spPr>
      </p:sp>
      <p:sp>
        <p:nvSpPr>
          <p:cNvPr id="17" name="Text 15"/>
          <p:cNvSpPr/>
          <p:nvPr/>
        </p:nvSpPr>
        <p:spPr>
          <a:xfrm>
            <a:off x="3162300" y="1795039"/>
            <a:ext cx="9029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垂直及其他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057650" y="1809750"/>
            <a:ext cx="114300" cy="114300"/>
          </a:xfrm>
          <a:prstGeom prst="rect">
            <a:avLst/>
          </a:prstGeom>
          <a:solidFill>
            <a:srgbClr val="4E5E4A"/>
          </a:solidFill>
          <a:ln/>
        </p:spPr>
      </p:sp>
      <p:sp>
        <p:nvSpPr>
          <p:cNvPr id="19" name="Text 17"/>
          <p:cNvSpPr/>
          <p:nvPr/>
        </p:nvSpPr>
        <p:spPr>
          <a:xfrm>
            <a:off x="4229100" y="1795039"/>
            <a:ext cx="7962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实体店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57250" y="3412141"/>
            <a:ext cx="800100" cy="1145572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3929734"/>
            <a:ext cx="251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45.1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57250" y="2990374"/>
            <a:ext cx="800100" cy="407479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3138921"/>
            <a:ext cx="251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57250" y="2393728"/>
            <a:ext cx="800100" cy="582358"/>
          </a:xfrm>
          <a:prstGeom prst="rect">
            <a:avLst/>
          </a:prstGeom>
          <a:solidFill>
            <a:srgbClr val="C8C2B1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2629714"/>
            <a:ext cx="251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23.2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57250" y="2000250"/>
            <a:ext cx="800100" cy="379190"/>
          </a:xfrm>
          <a:prstGeom prst="rect">
            <a:avLst/>
          </a:prstGeom>
          <a:solidFill>
            <a:srgbClr val="4E5E4A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2134652"/>
            <a:ext cx="251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15.3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4652539"/>
            <a:ext cx="251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038350" y="3504724"/>
            <a:ext cx="800100" cy="1052989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3976025"/>
            <a:ext cx="487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41.5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2038350" y="2818067"/>
            <a:ext cx="800100" cy="672370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32" name="Text 30"/>
          <p:cNvSpPr/>
          <p:nvPr/>
        </p:nvSpPr>
        <p:spPr>
          <a:xfrm>
            <a:off x="0" y="3099059"/>
            <a:ext cx="487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26.7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2038350" y="2306288"/>
            <a:ext cx="800100" cy="497491"/>
          </a:xfrm>
          <a:prstGeom prst="rect">
            <a:avLst/>
          </a:prstGeom>
          <a:solidFill>
            <a:srgbClr val="C8C2B1"/>
          </a:solidFill>
          <a:ln/>
        </p:spPr>
      </p:sp>
      <p:sp>
        <p:nvSpPr>
          <p:cNvPr id="34" name="Text 32"/>
          <p:cNvSpPr/>
          <p:nvPr/>
        </p:nvSpPr>
        <p:spPr>
          <a:xfrm>
            <a:off x="0" y="2499841"/>
            <a:ext cx="487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19.9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038350" y="2000250"/>
            <a:ext cx="800100" cy="291751"/>
          </a:xfrm>
          <a:prstGeom prst="rect">
            <a:avLst/>
          </a:prstGeom>
          <a:solidFill>
            <a:srgbClr val="4E5E4A"/>
          </a:solidFill>
          <a:ln/>
        </p:spPr>
      </p:sp>
      <p:sp>
        <p:nvSpPr>
          <p:cNvPr id="36" name="Text 34"/>
          <p:cNvSpPr/>
          <p:nvPr/>
        </p:nvSpPr>
        <p:spPr>
          <a:xfrm>
            <a:off x="0" y="2090933"/>
            <a:ext cx="487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0" y="4652539"/>
            <a:ext cx="487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219450" y="3520154"/>
            <a:ext cx="800100" cy="1037558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39" name="Text 37"/>
          <p:cNvSpPr/>
          <p:nvPr/>
        </p:nvSpPr>
        <p:spPr>
          <a:xfrm>
            <a:off x="0" y="3983741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40.9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219450" y="2738342"/>
            <a:ext cx="800100" cy="767524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41" name="Text 39"/>
          <p:cNvSpPr/>
          <p:nvPr/>
        </p:nvSpPr>
        <p:spPr>
          <a:xfrm>
            <a:off x="0" y="3066912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219450" y="2360295"/>
            <a:ext cx="800100" cy="363760"/>
          </a:xfrm>
          <a:prstGeom prst="rect">
            <a:avLst/>
          </a:prstGeom>
          <a:solidFill>
            <a:srgbClr val="C8C2B1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2486982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14.7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3219450" y="2000250"/>
            <a:ext cx="800100" cy="345758"/>
          </a:xfrm>
          <a:prstGeom prst="rect">
            <a:avLst/>
          </a:prstGeom>
          <a:solidFill>
            <a:srgbClr val="4E5E4A"/>
          </a:solidFill>
          <a:ln/>
        </p:spPr>
      </p:sp>
      <p:sp>
        <p:nvSpPr>
          <p:cNvPr id="45" name="Text 43"/>
          <p:cNvSpPr/>
          <p:nvPr/>
        </p:nvSpPr>
        <p:spPr>
          <a:xfrm>
            <a:off x="0" y="2117936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14.0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0" y="4652539"/>
            <a:ext cx="7239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4400550" y="3738753"/>
            <a:ext cx="800100" cy="818960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48" name="Text 46"/>
          <p:cNvSpPr/>
          <p:nvPr/>
        </p:nvSpPr>
        <p:spPr>
          <a:xfrm>
            <a:off x="0" y="4093040"/>
            <a:ext cx="9601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4400550" y="2697194"/>
            <a:ext cx="800100" cy="1027271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50" name="Text 48"/>
          <p:cNvSpPr/>
          <p:nvPr/>
        </p:nvSpPr>
        <p:spPr>
          <a:xfrm>
            <a:off x="0" y="3137310"/>
            <a:ext cx="9601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40.5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4400550" y="2352580"/>
            <a:ext cx="800100" cy="330327"/>
          </a:xfrm>
          <a:prstGeom prst="rect">
            <a:avLst/>
          </a:prstGeom>
          <a:solidFill>
            <a:srgbClr val="C8C2B1"/>
          </a:solidFill>
          <a:ln/>
        </p:spPr>
      </p:sp>
      <p:sp>
        <p:nvSpPr>
          <p:cNvPr id="52" name="Text 50"/>
          <p:cNvSpPr/>
          <p:nvPr/>
        </p:nvSpPr>
        <p:spPr>
          <a:xfrm>
            <a:off x="0" y="2462551"/>
            <a:ext cx="9601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4400550" y="2000250"/>
            <a:ext cx="800100" cy="338042"/>
          </a:xfrm>
          <a:prstGeom prst="rect">
            <a:avLst/>
          </a:prstGeom>
          <a:solidFill>
            <a:srgbClr val="4E5E4A"/>
          </a:solidFill>
          <a:ln/>
        </p:spPr>
      </p:sp>
      <p:sp>
        <p:nvSpPr>
          <p:cNvPr id="54" name="Text 52"/>
          <p:cNvSpPr/>
          <p:nvPr/>
        </p:nvSpPr>
        <p:spPr>
          <a:xfrm>
            <a:off x="0" y="2114078"/>
            <a:ext cx="9601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13.7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0" y="4652539"/>
            <a:ext cx="9601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857250" y="4938289"/>
            <a:ext cx="11334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1209439" y="4938289"/>
            <a:ext cx="1098256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零售码洋渠道结构（%）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857250" y="5157284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内容电商指抖音、快手、小红书这类平台。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5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3349" b="13349"/>
          <a:stretch/>
        </p:blipFill>
        <p:spPr>
          <a:xfrm>
            <a:off x="6096000" y="1771650"/>
            <a:ext cx="5486400" cy="1809750"/>
          </a:xfrm>
          <a:prstGeom prst="rect">
            <a:avLst/>
          </a:prstGeom>
        </p:spPr>
      </p:pic>
      <p:sp>
        <p:nvSpPr>
          <p:cNvPr id="60" name="Text 57"/>
          <p:cNvSpPr/>
          <p:nvPr/>
        </p:nvSpPr>
        <p:spPr>
          <a:xfrm>
            <a:off x="6096000" y="3642153"/>
            <a:ext cx="6096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街角的小书店（AI 生成示意）</a:t>
            </a:r>
            <a:endParaRPr lang="en-US" sz="8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1" name="Text 58"/>
          <p:cNvSpPr/>
          <p:nvPr/>
        </p:nvSpPr>
        <p:spPr>
          <a:xfrm>
            <a:off x="6096000" y="3938525"/>
            <a:ext cx="609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年码洋按品类（%）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59"/>
          <p:cNvSpPr/>
          <p:nvPr/>
        </p:nvSpPr>
        <p:spPr>
          <a:xfrm>
            <a:off x="6096000" y="4191000"/>
            <a:ext cx="1560485" cy="3810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63" name="Text 60"/>
          <p:cNvSpPr/>
          <p:nvPr/>
        </p:nvSpPr>
        <p:spPr>
          <a:xfrm>
            <a:off x="6172200" y="4214389"/>
            <a:ext cx="601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少儿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1"/>
          <p:cNvSpPr/>
          <p:nvPr/>
        </p:nvSpPr>
        <p:spPr>
          <a:xfrm>
            <a:off x="6172200" y="4404889"/>
            <a:ext cx="601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28.79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2"/>
          <p:cNvSpPr/>
          <p:nvPr/>
        </p:nvSpPr>
        <p:spPr>
          <a:xfrm>
            <a:off x="7675535" y="4191000"/>
            <a:ext cx="1433200" cy="381000"/>
          </a:xfrm>
          <a:prstGeom prst="rect">
            <a:avLst/>
          </a:prstGeom>
          <a:solidFill>
            <a:srgbClr val="827C6B"/>
          </a:solidFill>
          <a:ln/>
        </p:spPr>
      </p:sp>
      <p:sp>
        <p:nvSpPr>
          <p:cNvPr id="66" name="Text 63"/>
          <p:cNvSpPr/>
          <p:nvPr/>
        </p:nvSpPr>
        <p:spPr>
          <a:xfrm>
            <a:off x="7751735" y="4214389"/>
            <a:ext cx="444026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教辅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4"/>
          <p:cNvSpPr/>
          <p:nvPr/>
        </p:nvSpPr>
        <p:spPr>
          <a:xfrm>
            <a:off x="7751735" y="4404889"/>
            <a:ext cx="444026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26.47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5"/>
          <p:cNvSpPr/>
          <p:nvPr/>
        </p:nvSpPr>
        <p:spPr>
          <a:xfrm>
            <a:off x="9127785" y="4191000"/>
            <a:ext cx="465948" cy="381000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69" name="Text 66"/>
          <p:cNvSpPr/>
          <p:nvPr/>
        </p:nvSpPr>
        <p:spPr>
          <a:xfrm>
            <a:off x="9203985" y="4214389"/>
            <a:ext cx="298801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文学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7"/>
          <p:cNvSpPr/>
          <p:nvPr/>
        </p:nvSpPr>
        <p:spPr>
          <a:xfrm>
            <a:off x="9203985" y="4404889"/>
            <a:ext cx="298801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8.84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8"/>
          <p:cNvSpPr/>
          <p:nvPr/>
        </p:nvSpPr>
        <p:spPr>
          <a:xfrm>
            <a:off x="9612782" y="4191000"/>
            <a:ext cx="1950568" cy="381000"/>
          </a:xfrm>
          <a:prstGeom prst="rect">
            <a:avLst/>
          </a:prstGeom>
          <a:solidFill>
            <a:srgbClr val="C8C2B1"/>
          </a:solidFill>
          <a:ln/>
        </p:spPr>
      </p:sp>
      <p:sp>
        <p:nvSpPr>
          <p:cNvPr id="72" name="Text 69"/>
          <p:cNvSpPr/>
          <p:nvPr/>
        </p:nvSpPr>
        <p:spPr>
          <a:xfrm>
            <a:off x="9688982" y="4214389"/>
            <a:ext cx="250301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其他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0"/>
          <p:cNvSpPr/>
          <p:nvPr/>
        </p:nvSpPr>
        <p:spPr>
          <a:xfrm>
            <a:off x="9688982" y="4404889"/>
            <a:ext cx="250301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35.90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1"/>
          <p:cNvSpPr/>
          <p:nvPr/>
        </p:nvSpPr>
        <p:spPr>
          <a:xfrm>
            <a:off x="6096000" y="46906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文学只占 8.84%。「其他」由 100 减三类计算。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2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来源：北京开卷（企业口径），经德国图书信息中心转述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12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824538" y="270677"/>
            <a:ext cx="6367463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馆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去图书馆的人比 2019 年多 63%，借出的书却比上年少了 0.3%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62000" y="178587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总流通（亿人次）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4471988"/>
            <a:ext cx="476250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4" name="Shape 12"/>
          <p:cNvSpPr/>
          <p:nvPr/>
        </p:nvSpPr>
        <p:spPr>
          <a:xfrm>
            <a:off x="857250" y="3243084"/>
            <a:ext cx="457200" cy="1233666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3047759"/>
            <a:ext cx="2171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9.01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4566452"/>
            <a:ext cx="2171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1524000" y="3736003"/>
            <a:ext cx="457200" cy="740747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3540678"/>
            <a:ext cx="3505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0" y="4566452"/>
            <a:ext cx="3505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190750" y="3455313"/>
            <a:ext cx="457200" cy="1021437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3259988"/>
            <a:ext cx="4838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7.46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4566452"/>
            <a:ext cx="4838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857500" y="3395067"/>
            <a:ext cx="457200" cy="1081683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4" name="Text 22"/>
          <p:cNvSpPr/>
          <p:nvPr/>
        </p:nvSpPr>
        <p:spPr>
          <a:xfrm>
            <a:off x="0" y="3199742"/>
            <a:ext cx="6172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7.9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4566452"/>
            <a:ext cx="6172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524250" y="2887087"/>
            <a:ext cx="457200" cy="1589663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2691762"/>
            <a:ext cx="750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11.61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4566452"/>
            <a:ext cx="7505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191000" y="2641997"/>
            <a:ext cx="457200" cy="1834753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2446672"/>
            <a:ext cx="8839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13.4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4566452"/>
            <a:ext cx="883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857750" y="2463998"/>
            <a:ext cx="457200" cy="2012752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3" name="Text 31"/>
          <p:cNvSpPr/>
          <p:nvPr/>
        </p:nvSpPr>
        <p:spPr>
          <a:xfrm>
            <a:off x="0" y="2268674"/>
            <a:ext cx="10172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14.7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4566452"/>
            <a:ext cx="10172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286500" y="1785875"/>
            <a:ext cx="5905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书刊外借（亿册次）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286500" y="4471988"/>
            <a:ext cx="4762500" cy="952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7" name="Shape 35"/>
          <p:cNvSpPr/>
          <p:nvPr/>
        </p:nvSpPr>
        <p:spPr>
          <a:xfrm>
            <a:off x="6381750" y="3131629"/>
            <a:ext cx="457200" cy="1345121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8" name="Text 36"/>
          <p:cNvSpPr/>
          <p:nvPr/>
        </p:nvSpPr>
        <p:spPr>
          <a:xfrm>
            <a:off x="1028700" y="2936305"/>
            <a:ext cx="11163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028700" y="4566452"/>
            <a:ext cx="11163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048500" y="3554444"/>
            <a:ext cx="457200" cy="922306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41" name="Text 39"/>
          <p:cNvSpPr/>
          <p:nvPr/>
        </p:nvSpPr>
        <p:spPr>
          <a:xfrm>
            <a:off x="2362200" y="3359119"/>
            <a:ext cx="9829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362200" y="4566452"/>
            <a:ext cx="9829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715250" y="3190780"/>
            <a:ext cx="457200" cy="128597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44" name="Text 42"/>
          <p:cNvSpPr/>
          <p:nvPr/>
        </p:nvSpPr>
        <p:spPr>
          <a:xfrm>
            <a:off x="3695700" y="2995455"/>
            <a:ext cx="8496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5.87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3695700" y="4566452"/>
            <a:ext cx="8496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8382000" y="3146965"/>
            <a:ext cx="457200" cy="132978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47" name="Text 45"/>
          <p:cNvSpPr/>
          <p:nvPr/>
        </p:nvSpPr>
        <p:spPr>
          <a:xfrm>
            <a:off x="5029200" y="2951640"/>
            <a:ext cx="7162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6.07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5029200" y="4566452"/>
            <a:ext cx="7162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9048750" y="2761393"/>
            <a:ext cx="457200" cy="1715357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50" name="Text 48"/>
          <p:cNvSpPr/>
          <p:nvPr/>
        </p:nvSpPr>
        <p:spPr>
          <a:xfrm>
            <a:off x="6362700" y="2566068"/>
            <a:ext cx="5829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7.83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362700" y="4566452"/>
            <a:ext cx="5829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9715500" y="2636520"/>
            <a:ext cx="457200" cy="184023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53" name="Text 51"/>
          <p:cNvSpPr/>
          <p:nvPr/>
        </p:nvSpPr>
        <p:spPr>
          <a:xfrm>
            <a:off x="7696200" y="2441195"/>
            <a:ext cx="4495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7696200" y="4566452"/>
            <a:ext cx="4495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10382250" y="2658428"/>
            <a:ext cx="457200" cy="1818322"/>
          </a:xfrm>
          <a:prstGeom prst="rect">
            <a:avLst/>
          </a:prstGeom>
          <a:solidFill>
            <a:srgbClr val="8C4A3C"/>
          </a:solidFill>
          <a:ln/>
        </p:spPr>
      </p:sp>
      <p:sp>
        <p:nvSpPr>
          <p:cNvPr id="56" name="Text 54"/>
          <p:cNvSpPr/>
          <p:nvPr/>
        </p:nvSpPr>
        <p:spPr>
          <a:xfrm>
            <a:off x="9029700" y="2463103"/>
            <a:ext cx="3162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8.3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9029700" y="4566452"/>
            <a:ext cx="31623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762000" y="48811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、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1485428" y="4881139"/>
            <a:ext cx="1070657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公共图书馆总流通和书刊外借，各用自己的纵轴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762000" y="5100134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每个到馆人次借出的书，从 0.68 册降到 0.56 册。城镇成年人里只有 16.2% 用过图书馆。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来源：文化和旅游部 2019 至 2025 年文化和旅游发展统计公报，第 23 次全国国民阅读调查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13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14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别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别的国家也在问这个问题，但问法不同，只能并排看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1857375"/>
            <a:ext cx="10972800" cy="1905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3" name="Text 11"/>
          <p:cNvSpPr/>
          <p:nvPr/>
        </p:nvSpPr>
        <p:spPr>
          <a:xfrm>
            <a:off x="609600" y="19569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524250" y="1956964"/>
            <a:ext cx="8667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问的是什么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572500" y="1956964"/>
            <a:ext cx="361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结果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810750" y="1956964"/>
            <a:ext cx="2381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早些时候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2168842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8" name="Shape 16"/>
          <p:cNvSpPr/>
          <p:nvPr/>
        </p:nvSpPr>
        <p:spPr>
          <a:xfrm>
            <a:off x="635000" y="2422525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0" y="127000"/>
                </a:moveTo>
                <a:lnTo>
                  <a:pt x="0" y="12700"/>
                </a:lnTo>
                <a:arcTo hR="6350" wR="6350" stAng="10800000" swAng="3187806"/>
                <a:arcTo hR="38100" wR="38100" stAng="13987806" swAng="2212194"/>
                <a:cubicBezTo>
                  <a:pt x="44450" y="0"/>
                  <a:pt x="57150" y="12700"/>
                  <a:pt x="71965" y="12700"/>
                </a:cubicBezTo>
                <a:quadBezTo>
                  <a:pt x="84665" y="12700"/>
                  <a:pt x="91440" y="7620"/>
                </a:quadBezTo>
                <a:arcTo hR="6350" wR="6350" stAng="13987806" swAng="7612194"/>
                <a:lnTo>
                  <a:pt x="101600" y="76200"/>
                </a:lnTo>
                <a:arcTo hR="6350" wR="6350" stAng="0" swAng="3187806"/>
                <a:arcTo hR="38100" wR="38100" stAng="3187806" swAng="2212194"/>
                <a:cubicBezTo>
                  <a:pt x="57150" y="88900"/>
                  <a:pt x="44450" y="76200"/>
                  <a:pt x="25400" y="76200"/>
                </a:cubicBezTo>
                <a:arcTo hR="38100" wR="38100" stAng="16199913" swAng="-2508649"/>
              </a:path>
            </a:pathLst>
          </a:custGeom>
          <a:noFill/>
          <a:ln w="12700">
            <a:solidFill>
              <a:srgbClr val="827C6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7250" y="2415066"/>
            <a:ext cx="11334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美国 · Pew，2025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524250" y="2424412"/>
            <a:ext cx="8667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过去 12 个月读过至少一本书，读一部分也算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572500" y="2351667"/>
            <a:ext cx="3619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75%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810750" y="2433575"/>
            <a:ext cx="2381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2011 年 78%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2814638"/>
            <a:ext cx="10972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24" name="Shape 22"/>
          <p:cNvSpPr/>
          <p:nvPr/>
        </p:nvSpPr>
        <p:spPr>
          <a:xfrm>
            <a:off x="635000" y="3032125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0" y="127000"/>
                </a:moveTo>
                <a:lnTo>
                  <a:pt x="0" y="12700"/>
                </a:lnTo>
                <a:arcTo hR="6350" wR="6350" stAng="10800000" swAng="3187806"/>
                <a:arcTo hR="38100" wR="38100" stAng="13987806" swAng="2212194"/>
                <a:cubicBezTo>
                  <a:pt x="44450" y="0"/>
                  <a:pt x="57150" y="12700"/>
                  <a:pt x="71965" y="12700"/>
                </a:cubicBezTo>
                <a:quadBezTo>
                  <a:pt x="84665" y="12700"/>
                  <a:pt x="91440" y="7620"/>
                </a:quadBezTo>
                <a:arcTo hR="6350" wR="6350" stAng="13987806" swAng="7612194"/>
                <a:lnTo>
                  <a:pt x="101600" y="76200"/>
                </a:lnTo>
                <a:arcTo hR="6350" wR="6350" stAng="0" swAng="3187806"/>
                <a:arcTo hR="38100" wR="38100" stAng="3187806" swAng="2212194"/>
                <a:cubicBezTo>
                  <a:pt x="57150" y="88900"/>
                  <a:pt x="44450" y="76200"/>
                  <a:pt x="25400" y="76200"/>
                </a:cubicBezTo>
                <a:arcTo hR="38100" wR="38100" stAng="16199913" swAng="-2508649"/>
              </a:path>
            </a:pathLst>
          </a:custGeom>
          <a:noFill/>
          <a:ln w="12700">
            <a:solidFill>
              <a:srgbClr val="827C6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7250" y="3024666"/>
            <a:ext cx="11334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美国 · NEA，2022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524250" y="3034012"/>
            <a:ext cx="8667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过去一年为兴趣读过书，不含工作和学习用书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572500" y="2961267"/>
            <a:ext cx="3619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48.5%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810750" y="3043175"/>
            <a:ext cx="2381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2012 年 54.6%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09600" y="3424238"/>
            <a:ext cx="10972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30" name="Shape 28"/>
          <p:cNvSpPr/>
          <p:nvPr/>
        </p:nvSpPr>
        <p:spPr>
          <a:xfrm>
            <a:off x="635000" y="3641725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0" y="127000"/>
                </a:moveTo>
                <a:lnTo>
                  <a:pt x="0" y="12700"/>
                </a:lnTo>
                <a:arcTo hR="6350" wR="6350" stAng="10800000" swAng="3187806"/>
                <a:arcTo hR="38100" wR="38100" stAng="13987806" swAng="2212194"/>
                <a:cubicBezTo>
                  <a:pt x="44450" y="0"/>
                  <a:pt x="57150" y="12700"/>
                  <a:pt x="71965" y="12700"/>
                </a:cubicBezTo>
                <a:quadBezTo>
                  <a:pt x="84665" y="12700"/>
                  <a:pt x="91440" y="7620"/>
                </a:quadBezTo>
                <a:arcTo hR="6350" wR="6350" stAng="13987806" swAng="7612194"/>
                <a:lnTo>
                  <a:pt x="101600" y="76200"/>
                </a:lnTo>
                <a:arcTo hR="6350" wR="6350" stAng="0" swAng="3187806"/>
                <a:arcTo hR="38100" wR="38100" stAng="3187806" swAng="2212194"/>
                <a:cubicBezTo>
                  <a:pt x="57150" y="88900"/>
                  <a:pt x="44450" y="76200"/>
                  <a:pt x="25400" y="76200"/>
                </a:cubicBezTo>
                <a:arcTo hR="38100" wR="38100" stAng="16199913" swAng="-2508649"/>
              </a:path>
            </a:pathLst>
          </a:custGeom>
          <a:noFill/>
          <a:ln w="12700">
            <a:solidFill>
              <a:srgbClr val="827C6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57250" y="3634266"/>
            <a:ext cx="11334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日本 · 文化厅，2024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524250" y="3643612"/>
            <a:ext cx="8667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 岁以上，一个月一本书都不读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72500" y="3570867"/>
            <a:ext cx="3619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62.6%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810750" y="3652775"/>
            <a:ext cx="2381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调查方式已改，前后不宜比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09600" y="4033837"/>
            <a:ext cx="10972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36" name="Shape 34"/>
          <p:cNvSpPr/>
          <p:nvPr/>
        </p:nvSpPr>
        <p:spPr>
          <a:xfrm>
            <a:off x="635000" y="4251325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0" y="127000"/>
                </a:moveTo>
                <a:lnTo>
                  <a:pt x="0" y="12700"/>
                </a:lnTo>
                <a:arcTo hR="6350" wR="6350" stAng="10800000" swAng="3187806"/>
                <a:arcTo hR="38100" wR="38100" stAng="13987806" swAng="2212194"/>
                <a:cubicBezTo>
                  <a:pt x="44450" y="0"/>
                  <a:pt x="57150" y="12700"/>
                  <a:pt x="71965" y="12700"/>
                </a:cubicBezTo>
                <a:quadBezTo>
                  <a:pt x="84665" y="12700"/>
                  <a:pt x="91440" y="7620"/>
                </a:quadBezTo>
                <a:arcTo hR="6350" wR="6350" stAng="13987806" swAng="7612194"/>
                <a:lnTo>
                  <a:pt x="101600" y="76200"/>
                </a:lnTo>
                <a:arcTo hR="6350" wR="6350" stAng="0" swAng="3187806"/>
                <a:arcTo hR="38100" wR="38100" stAng="3187806" swAng="2212194"/>
                <a:cubicBezTo>
                  <a:pt x="57150" y="88900"/>
                  <a:pt x="44450" y="76200"/>
                  <a:pt x="25400" y="76200"/>
                </a:cubicBezTo>
                <a:arcTo hR="38100" wR="38100" stAng="16199913" swAng="-2508649"/>
              </a:path>
            </a:pathLst>
          </a:custGeom>
          <a:noFill/>
          <a:ln w="12700">
            <a:solidFill>
              <a:srgbClr val="827C6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57250" y="4243866"/>
            <a:ext cx="11334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英国 · NLT，2026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524250" y="4253212"/>
            <a:ext cx="8667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至 18 岁，喜欢课余读书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572500" y="4180467"/>
            <a:ext cx="3619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36.1%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9810750" y="4262375"/>
            <a:ext cx="2381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 32.7%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09600" y="4643438"/>
            <a:ext cx="10972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42" name="Shape 40"/>
          <p:cNvSpPr/>
          <p:nvPr/>
        </p:nvSpPr>
        <p:spPr>
          <a:xfrm>
            <a:off x="635000" y="4860925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0" y="127000"/>
                </a:moveTo>
                <a:lnTo>
                  <a:pt x="0" y="12700"/>
                </a:lnTo>
                <a:arcTo hR="6350" wR="6350" stAng="10800000" swAng="3187806"/>
                <a:arcTo hR="38100" wR="38100" stAng="13987806" swAng="2212194"/>
                <a:cubicBezTo>
                  <a:pt x="44450" y="0"/>
                  <a:pt x="57150" y="12700"/>
                  <a:pt x="71965" y="12700"/>
                </a:cubicBezTo>
                <a:quadBezTo>
                  <a:pt x="84665" y="12700"/>
                  <a:pt x="91440" y="7620"/>
                </a:quadBezTo>
                <a:arcTo hR="6350" wR="6350" stAng="13987806" swAng="7612194"/>
                <a:lnTo>
                  <a:pt x="101600" y="76200"/>
                </a:lnTo>
                <a:arcTo hR="6350" wR="6350" stAng="0" swAng="3187806"/>
                <a:arcTo hR="38100" wR="38100" stAng="3187806" swAng="2212194"/>
                <a:cubicBezTo>
                  <a:pt x="57150" y="88900"/>
                  <a:pt x="44450" y="76200"/>
                  <a:pt x="25400" y="76200"/>
                </a:cubicBezTo>
                <a:arcTo hR="38100" wR="38100" stAng="16199913" swAng="-2508649"/>
              </a:path>
            </a:pathLst>
          </a:custGeom>
          <a:noFill/>
          <a:ln w="12700">
            <a:solidFill>
              <a:srgbClr val="827C6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57250" y="4853466"/>
            <a:ext cx="11334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中国 · 国民阅读调查，2025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3524250" y="4862812"/>
            <a:ext cx="8667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成年人图书阅读率，按该调查口径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572500" y="4790067"/>
            <a:ext cx="3619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60.0%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9810750" y="4871975"/>
            <a:ext cx="2381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 年 58.4%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609600" y="5253038"/>
            <a:ext cx="109728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48" name="Text 46"/>
          <p:cNvSpPr/>
          <p:nvPr/>
        </p:nvSpPr>
        <p:spPr>
          <a:xfrm>
            <a:off x="609600" y="5463066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问的不是同一个问题。只能并排看，不能排高低。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来源：Pew Research Center（2026-04），NEA 2022 艺术参与调查，日本文化厅（2024-09），英国 National Literacy Trust（2025、2026），第 13、23 次全国国民阅读调查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14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15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824538" y="270677"/>
            <a:ext cx="6367463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纸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屏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纸比屏幕读得懂一点，差距是小效应，主要在说明文和限时阅读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705100" y="1847850"/>
            <a:ext cx="114300" cy="114300"/>
          </a:xfrm>
          <a:prstGeom prst="ellipse">
            <a:avLst/>
          </a:prstGeom>
          <a:solidFill>
            <a:srgbClr val="8C4A3C"/>
          </a:solidFill>
          <a:ln/>
        </p:spPr>
      </p:sp>
      <p:sp>
        <p:nvSpPr>
          <p:cNvPr id="13" name="Text 11"/>
          <p:cNvSpPr/>
          <p:nvPr/>
        </p:nvSpPr>
        <p:spPr>
          <a:xfrm>
            <a:off x="2876550" y="1833139"/>
            <a:ext cx="9315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Delgado 等 2018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 rot="2700000">
            <a:off x="3967185" y="1847850"/>
            <a:ext cx="104775" cy="10477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5" name="Text 13"/>
          <p:cNvSpPr/>
          <p:nvPr/>
        </p:nvSpPr>
        <p:spPr>
          <a:xfrm>
            <a:off x="4133873" y="1833139"/>
            <a:ext cx="805812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Clinton 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048000" y="1962150"/>
            <a:ext cx="0" cy="2990850"/>
          </a:xfrm>
          <a:prstGeom prst="line">
            <a:avLst/>
          </a:prstGeom>
          <a:noFill/>
          <a:ln w="9525">
            <a:solidFill>
              <a:srgbClr val="D9D3C2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0" y="5033539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095750" y="1962150"/>
            <a:ext cx="0" cy="935355"/>
          </a:xfrm>
          <a:prstGeom prst="line">
            <a:avLst/>
          </a:prstGeom>
          <a:noFill/>
          <a:ln w="9525">
            <a:solidFill>
              <a:srgbClr val="D9D3C2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4095750" y="3124200"/>
            <a:ext cx="0" cy="1828800"/>
          </a:xfrm>
          <a:prstGeom prst="line">
            <a:avLst/>
          </a:prstGeom>
          <a:noFill/>
          <a:ln w="9525">
            <a:solidFill>
              <a:srgbClr val="D9D3C2"/>
            </a:solidFill>
            <a:prstDash val="dash"/>
          </a:ln>
        </p:spPr>
      </p:sp>
      <p:sp>
        <p:nvSpPr>
          <p:cNvPr id="20" name="Text 18"/>
          <p:cNvSpPr/>
          <p:nvPr/>
        </p:nvSpPr>
        <p:spPr>
          <a:xfrm>
            <a:off x="0" y="5033539"/>
            <a:ext cx="819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143500" y="2190750"/>
            <a:ext cx="0" cy="2762250"/>
          </a:xfrm>
          <a:prstGeom prst="line">
            <a:avLst/>
          </a:prstGeom>
          <a:noFill/>
          <a:ln w="9525">
            <a:solidFill>
              <a:srgbClr val="D9D3C2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0" y="5033539"/>
            <a:ext cx="10287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191250" y="1962150"/>
            <a:ext cx="0" cy="2287905"/>
          </a:xfrm>
          <a:prstGeom prst="line">
            <a:avLst/>
          </a:prstGeom>
          <a:noFill/>
          <a:ln w="9525">
            <a:solidFill>
              <a:srgbClr val="D9D3C2"/>
            </a:solidFill>
            <a:prstDash val="dash"/>
          </a:ln>
        </p:spPr>
      </p:sp>
      <p:sp>
        <p:nvSpPr>
          <p:cNvPr id="24" name="Shape 22"/>
          <p:cNvSpPr/>
          <p:nvPr/>
        </p:nvSpPr>
        <p:spPr>
          <a:xfrm>
            <a:off x="6191250" y="4476750"/>
            <a:ext cx="0" cy="476250"/>
          </a:xfrm>
          <a:prstGeom prst="line">
            <a:avLst/>
          </a:prstGeom>
          <a:noFill/>
          <a:ln w="9525">
            <a:solidFill>
              <a:srgbClr val="D9D3C2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190500" y="5033539"/>
            <a:ext cx="1200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286750" y="1962150"/>
            <a:ext cx="0" cy="2990850"/>
          </a:xfrm>
          <a:prstGeom prst="line">
            <a:avLst/>
          </a:prstGeom>
          <a:noFill/>
          <a:ln w="9525">
            <a:solidFill>
              <a:srgbClr val="D9D3C2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4381500" y="5033539"/>
            <a:ext cx="781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+0.1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233285" y="1962150"/>
            <a:ext cx="11430" cy="114490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9" name="Shape 27"/>
          <p:cNvSpPr/>
          <p:nvPr/>
        </p:nvSpPr>
        <p:spPr>
          <a:xfrm>
            <a:off x="7233285" y="3333750"/>
            <a:ext cx="11430" cy="161925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30" name="Text 28"/>
          <p:cNvSpPr/>
          <p:nvPr/>
        </p:nvSpPr>
        <p:spPr>
          <a:xfrm>
            <a:off x="2286000" y="503353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626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048000" y="5243089"/>
            <a:ext cx="9144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← 屏幕比纸差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5243089"/>
            <a:ext cx="8286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纸比屏幕差 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09600" y="21582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总体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048000" y="2254567"/>
            <a:ext cx="5238750" cy="7144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35" name="Text 33"/>
          <p:cNvSpPr/>
          <p:nvPr/>
        </p:nvSpPr>
        <p:spPr>
          <a:xfrm>
            <a:off x="609600" y="27297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说明文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048000" y="2826067"/>
            <a:ext cx="5238750" cy="7144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37" name="Text 35"/>
          <p:cNvSpPr/>
          <p:nvPr/>
        </p:nvSpPr>
        <p:spPr>
          <a:xfrm>
            <a:off x="609600" y="33012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叙事文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048000" y="3397567"/>
            <a:ext cx="5238750" cy="7144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39" name="Text 37"/>
          <p:cNvSpPr/>
          <p:nvPr/>
        </p:nvSpPr>
        <p:spPr>
          <a:xfrm>
            <a:off x="609600" y="38727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限时阅读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048000" y="3969068"/>
            <a:ext cx="5238750" cy="7144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41" name="Text 39"/>
          <p:cNvSpPr/>
          <p:nvPr/>
        </p:nvSpPr>
        <p:spPr>
          <a:xfrm>
            <a:off x="609600" y="44442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自定节奏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048000" y="4540568"/>
            <a:ext cx="5238750" cy="7144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43" name="Shape 41"/>
          <p:cNvSpPr/>
          <p:nvPr/>
        </p:nvSpPr>
        <p:spPr>
          <a:xfrm>
            <a:off x="4972050" y="2190750"/>
            <a:ext cx="133350" cy="133350"/>
          </a:xfrm>
          <a:prstGeom prst="ellipse">
            <a:avLst/>
          </a:prstGeom>
          <a:solidFill>
            <a:srgbClr val="8C4A3C"/>
          </a:solidFill>
          <a:ln/>
        </p:spPr>
      </p:sp>
      <p:sp>
        <p:nvSpPr>
          <p:cNvPr id="44" name="Text 42"/>
          <p:cNvSpPr/>
          <p:nvPr/>
        </p:nvSpPr>
        <p:spPr>
          <a:xfrm>
            <a:off x="0" y="2004589"/>
            <a:ext cx="1007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4343400" y="2762250"/>
            <a:ext cx="133350" cy="133350"/>
          </a:xfrm>
          <a:prstGeom prst="ellipse">
            <a:avLst/>
          </a:prstGeom>
          <a:solidFill>
            <a:srgbClr val="8C4A3C"/>
          </a:solidFill>
          <a:ln/>
        </p:spPr>
      </p:sp>
      <p:sp>
        <p:nvSpPr>
          <p:cNvPr id="46" name="Text 44"/>
          <p:cNvSpPr/>
          <p:nvPr/>
        </p:nvSpPr>
        <p:spPr>
          <a:xfrm>
            <a:off x="0" y="2576089"/>
            <a:ext cx="8820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−0.27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7277100" y="3333750"/>
            <a:ext cx="133350" cy="133350"/>
          </a:xfrm>
          <a:prstGeom prst="ellipse">
            <a:avLst/>
          </a:prstGeom>
          <a:solidFill>
            <a:srgbClr val="8C4A3C"/>
          </a:solidFill>
          <a:ln/>
        </p:spPr>
      </p:sp>
      <p:sp>
        <p:nvSpPr>
          <p:cNvPr id="48" name="Text 46"/>
          <p:cNvSpPr/>
          <p:nvPr/>
        </p:nvSpPr>
        <p:spPr>
          <a:xfrm>
            <a:off x="2495550" y="3147589"/>
            <a:ext cx="9696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+0.01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4448175" y="3905250"/>
            <a:ext cx="133350" cy="133350"/>
          </a:xfrm>
          <a:prstGeom prst="ellipse">
            <a:avLst/>
          </a:prstGeom>
          <a:solidFill>
            <a:srgbClr val="8C4A3C"/>
          </a:solidFill>
          <a:ln/>
        </p:spPr>
      </p:sp>
      <p:sp>
        <p:nvSpPr>
          <p:cNvPr id="50" name="Text 48"/>
          <p:cNvSpPr/>
          <p:nvPr/>
        </p:nvSpPr>
        <p:spPr>
          <a:xfrm>
            <a:off x="0" y="3719089"/>
            <a:ext cx="9029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−0.26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229350" y="4476750"/>
            <a:ext cx="133350" cy="133350"/>
          </a:xfrm>
          <a:prstGeom prst="ellipse">
            <a:avLst/>
          </a:prstGeom>
          <a:solidFill>
            <a:srgbClr val="8C4A3C"/>
          </a:solidFill>
          <a:ln/>
        </p:spPr>
      </p:sp>
      <p:sp>
        <p:nvSpPr>
          <p:cNvPr id="52" name="Text 50"/>
          <p:cNvSpPr/>
          <p:nvPr/>
        </p:nvSpPr>
        <p:spPr>
          <a:xfrm>
            <a:off x="400050" y="4290589"/>
            <a:ext cx="117919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−0.09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 rot="2700000">
            <a:off x="4562475" y="2200275"/>
            <a:ext cx="114300" cy="1143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54" name="Text 52"/>
          <p:cNvSpPr/>
          <p:nvPr/>
        </p:nvSpPr>
        <p:spPr>
          <a:xfrm>
            <a:off x="0" y="2366539"/>
            <a:ext cx="9239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 rot="2700000">
            <a:off x="3829050" y="2771775"/>
            <a:ext cx="114300" cy="1143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56" name="Text 54"/>
          <p:cNvSpPr/>
          <p:nvPr/>
        </p:nvSpPr>
        <p:spPr>
          <a:xfrm>
            <a:off x="0" y="2938039"/>
            <a:ext cx="777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−0.32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 rot="2700000">
            <a:off x="6762750" y="3343275"/>
            <a:ext cx="114300" cy="11430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58" name="Text 56"/>
          <p:cNvSpPr/>
          <p:nvPr/>
        </p:nvSpPr>
        <p:spPr>
          <a:xfrm>
            <a:off x="1447800" y="3509539"/>
            <a:ext cx="10744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2C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−0.04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09600" y="5577039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Hedges</a:t>
            </a:r>
            <a:pPr algn="l" indent="0" marL="0">
              <a:buNone/>
            </a:pPr>
            <a:r>
              <a:rPr lang="en-US" sz="11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'</a:t>
            </a:r>
            <a:pPr algn="l" indent="0" marL="0">
              <a:buNone/>
            </a:pPr>
            <a:r>
              <a:rPr lang="en-US" sz="11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g 约 0.2 是小效应，不能读成「理解提高 21%」。读纸的人对自己读懂了多少，判断也更准。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609600" y="61761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来源：Delgado 等（2018），Educational Research Review 25，Clinton（2019），Journal of Research in Reading 42(2)。均为元分析，Clinton 未单列限时和自定节奏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15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16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读者没有离开书，离开的是报刊上那段固定的时间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1835352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把这些数字放在一起读，编辑部最直接的感受是：读书的人还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9600" y="2197302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在。十年里读书的人、读的本数几乎没动，每天读纸书的时间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2559252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还多了约 5 分钟。少掉的是报刊，是从前每天留给报纸和杂志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09600" y="2921202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的那一段时间。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438900" y="1835352"/>
            <a:ext cx="5753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一本杂志能做的，是让值得读完的文章更容易被读完：在纸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438900" y="2197302"/>
            <a:ext cx="5753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上，在耳机里，在图书馆的长桌上。下一页是编辑部接下来一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438900" y="2559252"/>
            <a:ext cx="5753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年的打算，每一条都写了为什么，做到多少，明年这封信里再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438900" y="2921202"/>
            <a:ext cx="5753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向你交代。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091238" y="1809750"/>
            <a:ext cx="9525" cy="2000250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600" y="3994785"/>
            <a:ext cx="10972800" cy="1143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2" name="Shape 20"/>
          <p:cNvSpPr/>
          <p:nvPr/>
        </p:nvSpPr>
        <p:spPr>
          <a:xfrm>
            <a:off x="609600" y="5404485"/>
            <a:ext cx="10972800" cy="1143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23" name="Text 21"/>
          <p:cNvSpPr/>
          <p:nvPr/>
        </p:nvSpPr>
        <p:spPr>
          <a:xfrm>
            <a:off x="609600" y="4001407"/>
            <a:ext cx="1158240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5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“</a:t>
            </a:r>
            <a:endParaRPr lang="en-US" sz="67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428750" y="4353883"/>
            <a:ext cx="1076325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我们不打算把文章剪短，去和屏幕抢那几秒钟。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pptwise-slidenum-s0016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17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1000" y="6538409"/>
            <a:ext cx="1181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·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95925" y="270677"/>
            <a:ext cx="66960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辑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打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0" name="Shape 8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105858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接下来一年，编辑部打算做四件事，每件都从这些数字里来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1880003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343025" y="2061369"/>
            <a:ext cx="6548" cy="122238"/>
          </a:xfrm>
          <a:custGeom>
            <a:avLst/>
            <a:gdLst/>
            <a:ahLst/>
            <a:cxnLst/>
            <a:rect l="l" t="t" r="r" b="b"/>
            <a:pathLst>
              <a:path w="6548" h="122238">
                <a:moveTo>
                  <a:pt x="0" y="0"/>
                </a:moveTo>
                <a:lnTo>
                  <a:pt x="0" y="122238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55713" y="2026444"/>
            <a:ext cx="174625" cy="157163"/>
          </a:xfrm>
          <a:custGeom>
            <a:avLst/>
            <a:gdLst/>
            <a:ahLst/>
            <a:cxnLst/>
            <a:rect l="l" t="t" r="r" b="b"/>
            <a:pathLst>
              <a:path w="174625" h="157163">
                <a:moveTo>
                  <a:pt x="8731" y="130969"/>
                </a:moveTo>
                <a:arcTo hR="8731" wR="8731" stAng="5400000" swAng="5400000"/>
                <a:lnTo>
                  <a:pt x="0" y="8731"/>
                </a:lnTo>
                <a:arcTo hR="8731" wR="8731" stAng="10800000" swAng="5400000"/>
                <a:lnTo>
                  <a:pt x="52388" y="0"/>
                </a:lnTo>
                <a:arcTo hR="34925" wR="34925" stAng="16200000" swAng="5400000"/>
                <a:arcTo hR="34925" wR="34925" stAng="10800000" swAng="5400000"/>
                <a:lnTo>
                  <a:pt x="165894" y="0"/>
                </a:lnTo>
                <a:arcTo hR="8731" wR="8731" stAng="16200000" swAng="5400000"/>
                <a:lnTo>
                  <a:pt x="174625" y="122238"/>
                </a:lnTo>
                <a:arcTo hR="8731" wR="8731" stAng="0" swAng="5400000"/>
                <a:lnTo>
                  <a:pt x="113506" y="130969"/>
                </a:lnTo>
                <a:arcTo hR="26194" wR="26194" stAng="16200000" swAng="-5400000"/>
                <a:arcTo hR="26194" wR="26194" stAng="0" swAng="-5400000"/>
                <a:close/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581150" y="1931257"/>
            <a:ext cx="10610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每期留一篇能读完的长文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581150" y="2272012"/>
            <a:ext cx="1061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为什么：纸书的时间十年没少，45.9% 的人最想拿一本纸质书读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2605088"/>
            <a:ext cx="66294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18" name="Text 16"/>
          <p:cNvSpPr/>
          <p:nvPr/>
        </p:nvSpPr>
        <p:spPr>
          <a:xfrm>
            <a:off x="609600" y="2756303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264444" y="290274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57163" h="157163">
                <a:moveTo>
                  <a:pt x="0" y="96044"/>
                </a:moveTo>
                <a:lnTo>
                  <a:pt x="26194" y="96044"/>
                </a:lnTo>
                <a:arcTo hR="17463" wR="17463" stAng="16200000" swAng="5400000"/>
                <a:lnTo>
                  <a:pt x="43656" y="139700"/>
                </a:lnTo>
                <a:arcTo hR="17463" wR="17463" stAng="0" swAng="5400000"/>
                <a:lnTo>
                  <a:pt x="17463" y="157163"/>
                </a:lnTo>
                <a:arcTo hR="17463" wR="17463" stAng="5400000" swAng="5400000"/>
                <a:lnTo>
                  <a:pt x="0" y="78581"/>
                </a:lnTo>
                <a:arcTo hR="78581" wR="78581" stAng="10800000" swAng="10800000"/>
                <a:lnTo>
                  <a:pt x="157163" y="139700"/>
                </a:lnTo>
                <a:arcTo hR="17463" wR="17463" stAng="0" swAng="5400000"/>
                <a:lnTo>
                  <a:pt x="130969" y="157163"/>
                </a:lnTo>
                <a:arcTo hR="17463" wR="17463" stAng="5400000" swAng="5400000"/>
                <a:lnTo>
                  <a:pt x="113506" y="113506"/>
                </a:lnTo>
                <a:arcTo hR="17463" wR="17463" stAng="10800000" swAng="5400000"/>
                <a:lnTo>
                  <a:pt x="157163" y="96044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581150" y="2807557"/>
            <a:ext cx="10610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重点文章出音频版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581150" y="3148312"/>
            <a:ext cx="1061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为什么：38.7% 的成年人在听书，文章也该能被听完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3481388"/>
            <a:ext cx="66294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23" name="Text 21"/>
          <p:cNvSpPr/>
          <p:nvPr/>
        </p:nvSpPr>
        <p:spPr>
          <a:xfrm>
            <a:off x="609600" y="3632603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377950" y="3805238"/>
            <a:ext cx="34925" cy="122238"/>
          </a:xfrm>
          <a:custGeom>
            <a:avLst/>
            <a:gdLst/>
            <a:ahLst/>
            <a:cxnLst/>
            <a:rect l="l" t="t" r="r" b="b"/>
            <a:pathLst>
              <a:path w="34925" h="122238">
                <a:moveTo>
                  <a:pt x="0" y="0"/>
                </a:moveTo>
                <a:lnTo>
                  <a:pt x="34925" y="122238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343025" y="3805238"/>
            <a:ext cx="6548" cy="122238"/>
          </a:xfrm>
          <a:custGeom>
            <a:avLst/>
            <a:gdLst/>
            <a:ahLst/>
            <a:cxnLst/>
            <a:rect l="l" t="t" r="r" b="b"/>
            <a:pathLst>
              <a:path w="6548" h="122238">
                <a:moveTo>
                  <a:pt x="0" y="0"/>
                </a:moveTo>
                <a:lnTo>
                  <a:pt x="0" y="122238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308100" y="3822700"/>
            <a:ext cx="6548" cy="104775"/>
          </a:xfrm>
          <a:custGeom>
            <a:avLst/>
            <a:gdLst/>
            <a:ahLst/>
            <a:cxnLst/>
            <a:rect l="l" t="t" r="r" b="b"/>
            <a:pathLst>
              <a:path w="6548" h="104775">
                <a:moveTo>
                  <a:pt x="0" y="0"/>
                </a:moveTo>
                <a:lnTo>
                  <a:pt x="0" y="104775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73175" y="3787775"/>
            <a:ext cx="6548" cy="139700"/>
          </a:xfrm>
          <a:custGeom>
            <a:avLst/>
            <a:gdLst/>
            <a:ahLst/>
            <a:cxnLst/>
            <a:rect l="l" t="t" r="r" b="b"/>
            <a:pathLst>
              <a:path w="6548" h="139700">
                <a:moveTo>
                  <a:pt x="0" y="0"/>
                </a:moveTo>
                <a:lnTo>
                  <a:pt x="0" y="139700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81150" y="3683857"/>
            <a:ext cx="10610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读者会搬进公共图书馆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581150" y="4024612"/>
            <a:ext cx="1061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为什么：到馆人次比 2019 年多 63%，借书却停了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09600" y="4357688"/>
            <a:ext cx="6629400" cy="9525"/>
          </a:xfrm>
          <a:prstGeom prst="rect">
            <a:avLst/>
          </a:prstGeom>
          <a:solidFill>
            <a:srgbClr val="D9D3C2"/>
          </a:solidFill>
          <a:ln/>
        </p:spPr>
      </p:sp>
      <p:sp>
        <p:nvSpPr>
          <p:cNvPr id="31" name="Text 29"/>
          <p:cNvSpPr/>
          <p:nvPr/>
        </p:nvSpPr>
        <p:spPr>
          <a:xfrm>
            <a:off x="609600" y="4508903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8C4A3C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351756" y="4812506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0" y="0"/>
                </a:moveTo>
                <a:lnTo>
                  <a:pt x="69850" y="0"/>
                </a:lnTo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255713" y="4646609"/>
            <a:ext cx="174623" cy="174621"/>
          </a:xfrm>
          <a:custGeom>
            <a:avLst/>
            <a:gdLst/>
            <a:ahLst/>
            <a:cxnLst/>
            <a:rect l="l" t="t" r="r" b="b"/>
            <a:pathLst>
              <a:path w="174623" h="174621">
                <a:moveTo>
                  <a:pt x="167412" y="42018"/>
                </a:moveTo>
                <a:arcTo hR="24612" wR="24612" stAng="2700431" swAng="-10800000"/>
                <a:lnTo>
                  <a:pt x="16082" y="123760"/>
                </a:lnTo>
                <a:arcTo hR="17463" wR="17463" stAng="13505045" swAng="-1682269"/>
                <a:lnTo>
                  <a:pt x="183" y="169005"/>
                </a:lnTo>
                <a:arcTo hR="4366" wR="4366" stAng="11798303" swAng="-7402128"/>
                <a:lnTo>
                  <a:pt x="43629" y="162911"/>
                </a:lnTo>
                <a:arcTo hR="17463" wR="17463" stAng="4384988" swAng="-1679533"/>
                <a:close/>
              </a:path>
            </a:pathLst>
          </a:custGeom>
          <a:noFill/>
          <a:ln w="17463">
            <a:solidFill>
              <a:srgbClr val="2C2C2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581150" y="4560157"/>
            <a:ext cx="10610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每个数字都写明口径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581150" y="4900912"/>
            <a:ext cx="10610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为什么：这封信里的数，几乎每个都要带着口径读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09600" y="5233988"/>
            <a:ext cx="6629400" cy="9525"/>
          </a:xfrm>
          <a:prstGeom prst="rect">
            <a:avLst/>
          </a:prstGeom>
          <a:solidFill>
            <a:srgbClr val="D9D3C2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1"/>
          <a:srcRect l="21111" r="21111" t="0" b="0"/>
          <a:stretch/>
        </p:blipFill>
        <p:spPr>
          <a:xfrm>
            <a:off x="7620000" y="1828800"/>
            <a:ext cx="3962400" cy="3429000"/>
          </a:xfrm>
          <a:prstGeom prst="rect">
            <a:avLst/>
          </a:prstGeom>
        </p:spPr>
      </p:pic>
      <p:sp>
        <p:nvSpPr>
          <p:cNvPr id="38" name="Text 35"/>
          <p:cNvSpPr/>
          <p:nvPr/>
        </p:nvSpPr>
        <p:spPr>
          <a:xfrm>
            <a:off x="7620000" y="5318553"/>
            <a:ext cx="4572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公共图书馆的阅览区（AI 生成示意）</a:t>
            </a:r>
            <a:endParaRPr lang="en-US" sz="8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609600" y="5452886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以上是编辑部的计划，不是已经做到的事。数字来源见前文各页。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BE1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434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致</a:t>
            </a:r>
            <a:pPr algn="l" indent="0" marL="0">
              <a:buNone/>
            </a:pPr>
            <a:r>
              <a:rPr lang="en-US" sz="975" b="1" spc="450" kern="0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读</a:t>
            </a:r>
            <a:pPr algn="l" indent="0" marL="0">
              <a:buNone/>
            </a:pPr>
            <a:r>
              <a:rPr lang="en-US" sz="975" b="1" dirty="0">
                <a:solidFill>
                  <a:srgbClr val="2C2C2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者</a:t>
            </a:r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934075" y="270677"/>
            <a:ext cx="6257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spc="900" kern="0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</a:t>
            </a:r>
            <a:pPr algn="l" indent="0" marL="0">
              <a:buNone/>
            </a:pPr>
            <a:r>
              <a:rPr lang="en-US" sz="825" b="1" dirty="0">
                <a:solidFill>
                  <a:srgbClr val="8C4A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218825" y="270677"/>
            <a:ext cx="19731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〇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秋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度</a:t>
            </a:r>
            <a:pPr algn="l" indent="0" marL="0">
              <a:buNone/>
            </a:pPr>
            <a:r>
              <a:rPr lang="en-US" sz="825" spc="150" kern="0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</a:t>
            </a:r>
            <a:pPr algn="l" indent="0" marL="0">
              <a:buNone/>
            </a:pPr>
            <a:r>
              <a:rPr lang="en-US" sz="825" dirty="0">
                <a:solidFill>
                  <a:srgbClr val="6261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600" y="465773"/>
            <a:ext cx="10972800" cy="20955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7" name="Shape 5"/>
          <p:cNvSpPr/>
          <p:nvPr/>
        </p:nvSpPr>
        <p:spPr>
          <a:xfrm>
            <a:off x="609600" y="521018"/>
            <a:ext cx="10972800" cy="7144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200513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人还在读，只是换了读法。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2709988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我们也换一种做法，接着陪你读。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572500" y="4472940"/>
            <a:ext cx="3009900" cy="7620"/>
          </a:xfrm>
          <a:prstGeom prst="rect">
            <a:avLst/>
          </a:prstGeom>
          <a:solidFill>
            <a:srgbClr val="2C2C2A"/>
          </a:solidFill>
          <a:ln/>
        </p:spPr>
      </p:sp>
      <p:sp>
        <p:nvSpPr>
          <p:cNvPr id="11" name="Text 9"/>
          <p:cNvSpPr/>
          <p:nvPr/>
        </p:nvSpPr>
        <p:spPr>
          <a:xfrm>
            <a:off x="10725150" y="4647192"/>
            <a:ext cx="14668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spc="450" kern="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编</a:t>
            </a:r>
            <a:pPr algn="l" indent="0" marL="0">
              <a:buNone/>
            </a:pPr>
            <a:r>
              <a:rPr lang="en-US" sz="1950" b="1" spc="450" kern="0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辑</a:t>
            </a:r>
            <a:pPr algn="l" indent="0" marL="0">
              <a:buNone/>
            </a:pPr>
            <a:r>
              <a:rPr lang="en-US" sz="1950" b="1" dirty="0">
                <a:solidFill>
                  <a:srgbClr val="2626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部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410825" y="5062689"/>
            <a:ext cx="17811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spc="225" kern="0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l" indent="0" marL="0">
              <a:buNone/>
            </a:pPr>
            <a:r>
              <a:rPr lang="en-US" sz="1125" spc="225" kern="0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〇</a:t>
            </a:r>
            <a:pPr algn="l" indent="0" marL="0">
              <a:buNone/>
            </a:pPr>
            <a:r>
              <a:rPr lang="en-US" sz="1125" spc="225" kern="0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l" indent="0" marL="0">
              <a:buNone/>
            </a:pPr>
            <a:r>
              <a:rPr lang="en-US" sz="1125" spc="225" kern="0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</a:t>
            </a:r>
            <a:pPr algn="l" indent="0" marL="0">
              <a:buNone/>
            </a:pPr>
            <a:r>
              <a:rPr lang="en-US" sz="1125" spc="225" kern="0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</a:t>
            </a:r>
            <a:pPr algn="l" indent="0" marL="0">
              <a:buNone/>
            </a:pPr>
            <a:r>
              <a:rPr lang="en-US" sz="1125" spc="225" kern="0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十</a:t>
            </a:r>
            <a:pPr algn="l" indent="0" marL="0">
              <a:buNone/>
            </a:pPr>
            <a:r>
              <a:rPr lang="en-US" sz="1125" dirty="0">
                <a:solidFill>
                  <a:srgbClr val="626159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月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