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autumn the editors write a long letter to our subscribers. This year it asks one question: are we still reading? Most figures come from China's National Reading Survey, run by the Chinese Academy of Press and Publication (CAPP). It is released each April for the year before, so "2025" in this letter always means the survey year. Book market figures come from OpenBook, library figures from the Ministry of Culture and Tourism, and figures from abroad from Pew Research Center, the US National Endowment for the Arts, Japan's Agency for Cultural Affairs and the UK's National Literacy Trust. Every data page names its source and how the figure is defined. The letter gives none of our own subscription or sales numbers, and our plans are written as plans. The photographs are AI-generated illustrations.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version: people are not reading fewer books, they are reading in different ways, and when reading changes shape, periodicals lose first. That includes us. One number for each part. By the survey's own measure, the share of adults who read books went from 58.4% to 60.0% in ten years, barely a change. The share who read digitally in some form went from 64.0% to 80.8%. The share who read periodicals fell from 34.6% to 16.6%, more than halved. The book reading rate is the survey's own indicator, and its releases do not say whether it counts print only, so we do not turn it into "four in ten adults never read a print book".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chart is how many books the average adult read each year. Print went from 4.58 to 4.81, up just 0.23. E-books went from 3.26 to 3.58, with a dip to 2.84 in 2019. Over the same decade, by the survey's own measure, the share of adults who read books moved from 58.4% to 60.0%. So the number of readers and the number of books barely moved. Two cautions. The survey's sample and method changed several times, to online and phone interviews from 2020 and mainly face to face again in 2025, so a change of a tenth of a point a year means little. And 4.81 is a mean, with no median published, so most people read fewer.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changed is how people read. In 2025, 79.0% of adults read on a phone, 66.4% read online on a computer, 38.7% listened to books, 21.3% used an e-reader and 6.3% watched videos about books. These overlap, since one person can read on a phone and listen too, so they do not add up. Listening has grown most steadily: it was 17.0% in 2016. The overall share who read digitally in some way went from 64.0% in 2015 to 79.3% in 2019, then rose only 1.5 points in six years. Its scope also shifted: it still counted CD-ROMs in 2016, and from the 22nd round it explicitly includes listening and book videos.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did the time go? In 2025 the average adult spent 109.54 minutes a day on a phone and 24.68 minutes reading print books, about 4.4 times as much on the phone. But print time did not shrink. It was 19.69 minutes in 2015, so it grew by about five minutes. The survey renamed the phone measure in 2017, from phone reading time to phone use time, so we start the phone figure at 80.43 minutes in 2017. The phone figure jumped by more than 15 minutes in 2019, exactly when the survey's sample and method changed, so read that year with care. These daily times overlap and cannot be added into one day. By the end of 2025, 1.074 billion people used short-video apps, almost every internet user. Did short video take reading time away? We found no study that can answer that, so we only say the two are happening at the same time, not that one caused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number on this page: 16.6%. In 2025, only 16.6% of adults read a periodical, against 34.6% ten years earlier. That is more than half gone. Of every way of reading the survey tracks, newspapers and magazines fell furthest, and the newspaper reading rate also fell from 45.7% to 21.2%. We are a periodical. This line is about 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closer look. The average adult read 4.91 print periodical issues a year in 2015 and 1.57 in 2025, about 68% fewer. Daily time with periodicals fell from 8.83 to 2.77 minutes. Newspapers fell further: the reading rate went from 45.7% to 21.2%, and issues per adult from 54.76 to 11.59 a year. These lines describe the whole periodical press, and they describe us. We do not list our own subscription figures here. This letter is about readers and how they read, not about our accounts.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reasons non-readers gave in the survey, the top three: no reading habit or no liking for reading, being too busy at work, and no time because of the internet, games, television and phones. After those come not finding interesting books, no reading atmosphere, not knowing what to read and having nowhere to read. The release does not give each reason's share, so we quote the words and do not rank them by size.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Heavy readers are a minority, but a slowly growing one. Adults who read ten or more print books a year were 10.2% in 2017 and 13.5% in 2025, up 3.3 points in eight years. We could not verify 2018 or 2022, so those years are blank, not filled in. Another pair of numbers says more: 45.9% say their preferred way to read is to pick up a print book, yet only 30.3% are satisfied with their own reading. There is a gap between wanting to read and getting to read, and that gap is where a reading magazine belongs. Since 2024 the answers to the preference question add up to more than 100%, so several answers may be allowed, and we do not draw it as a pie.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Who reads less? The urban-rural gap is steady. In 2022 the book reading rate was 68.6% for urban adults and 50.2% for rural adults, a gap of 18.4 points that barely narrowed in five years. Urban adults read 5.61 print books a year, rural adults 3.77. These are the latest urban-rural figures in any public release. Releases since 2023 say only that cities read more, with no numbers. At the other end are children: 86.7% of those aged 0 to 17 read books, 11.72 a year on average, with 36.82 minutes of print reading a day, all well above adults. The ones reading less are adults, rural adults most of all. Recent releases give no adult reading rates by age or education.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Books are selling less, and more cheaply. By OpenBook's count, retail book sales at list price were 110.4 billion yuan in 2025, down 2.24% on the year and only 86% of 2019. List-price sales count books at their cover price. Net sales count what buyers actually paid, and those fell 3.80% in 2025, faster than list-price sales, because discounts keep deepening: books sold at 58% of list price on average in 2025 and at 56% in the first quarter of 2026. One caution on definitions. In early 2025 OpenBook changed its estimation method and restated 2019 to 2023 upward by about 25.7%. The 2023 figure first published as 91.2 billion yuan became 114.6 billion. The chart shows the restated series. The old figures cannot be joined to it, and growth should never be computed between an old and a new figure. Another tracker, Zhongjin Yiyun, puts the 2025 fall at 11.2%, far from OpenBook. We use OpenBook only.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Where books sell, and what sells. In 2025 content commerce, the apps that sell through recommended videos and posts, such as Douyin, Kuaishou and Xiaohongshu, sold 40.53% of books by list price and became the largest channel for the first time. Four years earlier it was 16.42%. Traditional online marketplaces fell from 45.06% to 32.37%. Bookstores held 13.65% in 2025. Their share rose from 11.93% to 13.99% between 2023 and 2024, but that crosses OpenBook's restatement, and bookstore sales themselves kept falling. As for what sells: children's books were 28.79% of list-price sales and study aids 26.47%, together more than half, while literature was 8.84%. In 2024 the average discount in content commerce was over 60%, so books there sold below 40% of list price, the same story as the deepening discounts on the previous page. Source details: OpenBook, as reported in the German Book Information Centre Beijing's Buchmarkt China 2025.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library page surprised us most. In 2025 China's public libraries counted 1.47 billion visits, 63% more than in 2019. People came back, and in greater numbers than before the pandemic. But loans were only 830 million, 35% above 2019, and 0.3% below 2024, the first fall since 2020. Loans per visit went from 0.68 in 2019 to 0.56 in 2025. More and more, people go to the library to sit, study and attend events: libraries held 354,000 events in 2025. Meanwhile only 16.2% of urban adults say they have used a library. The two charts use different units, each on its own axis, and should not be compared bar for bar.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countries ask the same question, each in its own way, so this table can only be read side by side, never as a league table. Pew in the US asks whether you read at least one book in the past twelve months, in print, digital or audio, whole or in part. It was 75% in 2025, about where it has been for over a decade. The National Endowment for the Arts asks about reading not for work or school: 48.5% in 2022, down from 54.6% in 2012. Japan's Agency for Cultural Affairs asks people aged 16 and over how many books they read in a month, excluding magazines and manga, and 62.6% said none, but it switched from face-to-face to mail surveys in 2020, so older figures do not compare directly. The UK's National Literacy Trust asks children aged 8 to 18 whether they enjoy reading in their free time: 32.7% in 2025, the lowest in twenty years, and 36.1% in 2026. The China row is the book reading rate as the National Reading Survey defines it. Five questions, five ways of answering. Read each country's own direction.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much does paper beat the screen? Two meta-analyses agree: comprehension on screens is slightly worse than on paper. Delgado and colleagues pooled 54 studies with over 171,000 participants in 2018 and found an overall effect size g of -0.21. Clinton pooled 33 randomized experiments in 2019 and found -0.25. In statistics that is a small effect, and it must not be read as "21% better comprehension on paper". The gap sits mainly in informational texts and timed reading. With stories there is almost no difference, and when readers set their own pace the gap shrinks. Clinton also found print readers judge how much they understood more accurately, while screen readers tend to overrate themselves. One more caveat: none of these experiments covered short video or reading through conversations with 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where we land. Readers have not left books. What they left is the fixed time once given to newspapers and magazines, the morning paper and the few pages before bed, which now goes to the phone. That is not bad news, and not entirely good news either. We will not shorten our pieces to chase screens, which already have plenty. We want to do something else: make the pieces worth finishing easier to finish. The next page says how.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the coming year the editors plan four things, each drawn from the numbers before. First, one long read in every issue, short enough to finish in one sitting, because print reading time held for ten years and 45.9% say they would most like to read a print book. Second, audio editions of our main pieces, because 38.7% of adults already listen to books and a good piece should be listenable to the end. Third, moving our reader evenings into public libraries, where visits are 63% above 2019 while loans have stalled. We would like to meet you at those long tables. Fourth, every figure we print will carry its source and definition, and this letter is our first practice. These are plans, not results. How far we get, we will report next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People are still reading, only differently. We will change how we work too, and keep reading with you. Thank you for this year's subscription. See you in this letter next autumn.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1.jpeg"/><Relationship Id="rId3" Type="http://schemas.openxmlformats.org/officeDocument/2006/relationships/slideLayout" Target="../slideLayouts/slideLayout2.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4.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4.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4.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eg"/><Relationship Id="rId2"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4.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28906" b="28906"/>
          <a:stretch/>
        </p:blipFill>
        <p:spPr>
          <a:xfrm>
            <a:off x="0" y="0"/>
            <a:ext cx="12192000" cy="6858000"/>
          </a:xfrm>
          <a:prstGeom prst="rect">
            <a:avLst/>
          </a:prstGeom>
        </p:spPr>
      </p:pic>
      <p:sp>
        <p:nvSpPr>
          <p:cNvPr id="3" name="Shape 0"/>
          <p:cNvSpPr/>
          <p:nvPr/>
        </p:nvSpPr>
        <p:spPr>
          <a:xfrm>
            <a:off x="0" y="0"/>
            <a:ext cx="12192000" cy="6858000"/>
          </a:xfrm>
          <a:prstGeom prst="rect">
            <a:avLst/>
          </a:prstGeom>
          <a:solidFill>
            <a:srgbClr val="EFEBE1"/>
          </a:solidFill>
          <a:ln/>
        </p:spPr>
      </p:sp>
      <p:pic>
        <p:nvPicPr>
          <p:cNvPr id="4" name="Image 1" descr="preencoded.png">    </p:cNvPr>
          <p:cNvPicPr>
            <a:picLocks noChangeAspect="1"/>
          </p:cNvPicPr>
          <p:nvPr/>
        </p:nvPicPr>
        <p:blipFill>
          <a:blip r:embed="rId2"/>
          <a:srcRect l="0" r="0" t="9091" b="9091"/>
          <a:stretch/>
        </p:blipFill>
        <p:spPr>
          <a:xfrm>
            <a:off x="5905500" y="0"/>
            <a:ext cx="6286500" cy="6858000"/>
          </a:xfrm>
          <a:prstGeom prst="rect">
            <a:avLst/>
          </a:prstGeom>
        </p:spPr>
      </p:pic>
      <p:sp>
        <p:nvSpPr>
          <p:cNvPr id="5" name="Shape 1"/>
          <p:cNvSpPr/>
          <p:nvPr/>
        </p:nvSpPr>
        <p:spPr>
          <a:xfrm>
            <a:off x="609600" y="598170"/>
            <a:ext cx="4876800" cy="22860"/>
          </a:xfrm>
          <a:prstGeom prst="rect">
            <a:avLst/>
          </a:prstGeom>
          <a:solidFill>
            <a:srgbClr val="2C2C2A"/>
          </a:solidFill>
          <a:ln/>
        </p:spPr>
      </p:sp>
      <p:sp>
        <p:nvSpPr>
          <p:cNvPr id="6" name="Shape 2"/>
          <p:cNvSpPr/>
          <p:nvPr/>
        </p:nvSpPr>
        <p:spPr>
          <a:xfrm>
            <a:off x="609600" y="663893"/>
            <a:ext cx="4876800" cy="7144"/>
          </a:xfrm>
          <a:prstGeom prst="rect">
            <a:avLst/>
          </a:prstGeom>
          <a:solidFill>
            <a:srgbClr val="2C2C2A"/>
          </a:solidFill>
          <a:ln/>
        </p:spPr>
      </p:sp>
      <p:sp>
        <p:nvSpPr>
          <p:cNvPr id="7" name="Text 3"/>
          <p:cNvSpPr/>
          <p:nvPr/>
        </p:nvSpPr>
        <p:spPr>
          <a:xfrm>
            <a:off x="609600" y="927150"/>
            <a:ext cx="11582400" cy="777240"/>
          </a:xfrm>
          <a:prstGeom prst="rect">
            <a:avLst/>
          </a:prstGeom>
          <a:noFill/>
          <a:ln/>
        </p:spPr>
        <p:txBody>
          <a:bodyPr wrap="none" lIns="0" tIns="0" rIns="0" bIns="0" rtlCol="0" anchor="t"/>
          <a:lstStyle/>
          <a:p>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T</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o</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 </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O</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u</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r</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 </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R</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e</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a</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d</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e</a:t>
            </a:r>
            <a:pPr algn="l" indent="0" marL="0">
              <a:buNone/>
            </a:pPr>
            <a:r>
              <a:rPr lang="en-US" sz="5100" b="1" spc="150" kern="0" dirty="0">
                <a:solidFill>
                  <a:srgbClr val="2C2C2A"/>
                </a:solidFill>
                <a:latin typeface="Times New Roman" pitchFamily="34" charset="0"/>
                <a:ea typeface="SimSun" pitchFamily="34" charset="-122"/>
                <a:cs typeface="Times New Roman" pitchFamily="34" charset="-120"/>
              </a:rPr>
              <a:t>r</a:t>
            </a:r>
            <a:pPr algn="l" indent="0" marL="0">
              <a:buNone/>
            </a:pPr>
            <a:r>
              <a:rPr lang="en-US" sz="5100" b="1" dirty="0">
                <a:solidFill>
                  <a:srgbClr val="2C2C2A"/>
                </a:solidFill>
                <a:latin typeface="Times New Roman" pitchFamily="34" charset="0"/>
                <a:ea typeface="SimSun" pitchFamily="34" charset="-122"/>
                <a:cs typeface="Times New Roman" pitchFamily="34" charset="-120"/>
              </a:rPr>
              <a:t>s</a:t>
            </a:r>
            <a:endParaRPr lang="en-US" sz="5100" dirty="0">
              <a:latin typeface="Times New Roman" pitchFamily="34" charset="0"/>
              <a:ea typeface="SimSun" pitchFamily="34" charset="-122"/>
              <a:cs typeface="Times New Roman" pitchFamily="34" charset="-120"/>
            </a:endParaRPr>
          </a:p>
        </p:txBody>
      </p:sp>
      <p:sp>
        <p:nvSpPr>
          <p:cNvPr id="8" name="Text 4"/>
          <p:cNvSpPr/>
          <p:nvPr/>
        </p:nvSpPr>
        <p:spPr>
          <a:xfrm>
            <a:off x="609600" y="1919225"/>
            <a:ext cx="11582400" cy="148590"/>
          </a:xfrm>
          <a:prstGeom prst="rect">
            <a:avLst/>
          </a:prstGeom>
          <a:noFill/>
          <a:ln/>
        </p:spPr>
        <p:txBody>
          <a:bodyPr wrap="none" lIns="0" tIns="0" rIns="0" bIns="0" rtlCol="0" anchor="t"/>
          <a:lstStyle/>
          <a:p>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o</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s</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s</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c</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r</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i</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b</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975" spc="75" kern="0" dirty="0">
                <a:solidFill>
                  <a:srgbClr val="626159"/>
                </a:solidFill>
                <a:latin typeface="Microsoft YaHei" pitchFamily="34" charset="0"/>
                <a:ea typeface="Microsoft YaHei" pitchFamily="34" charset="-122"/>
                <a:cs typeface="Microsoft YaHei" pitchFamily="34" charset="-120"/>
              </a:rPr>
              <a:t>r</a:t>
            </a:r>
            <a:pPr algn="l" indent="0" marL="0">
              <a:buNone/>
            </a:pPr>
            <a:r>
              <a:rPr lang="en-US" sz="975" dirty="0">
                <a:solidFill>
                  <a:srgbClr val="626159"/>
                </a:solidFill>
                <a:latin typeface="Microsoft YaHei" pitchFamily="34" charset="0"/>
                <a:ea typeface="Microsoft YaHei" pitchFamily="34" charset="-122"/>
                <a:cs typeface="Microsoft YaHei" pitchFamily="34" charset="-120"/>
              </a:rPr>
              <a:t>s</a:t>
            </a:r>
            <a:endParaRPr lang="en-US" sz="975" dirty="0">
              <a:latin typeface="Microsoft YaHei" pitchFamily="34" charset="0"/>
              <a:ea typeface="Microsoft YaHei" pitchFamily="34" charset="-122"/>
              <a:cs typeface="Microsoft YaHei" pitchFamily="34" charset="-120"/>
            </a:endParaRPr>
          </a:p>
        </p:txBody>
      </p:sp>
      <p:sp>
        <p:nvSpPr>
          <p:cNvPr id="9" name="Shape 5"/>
          <p:cNvSpPr/>
          <p:nvPr/>
        </p:nvSpPr>
        <p:spPr>
          <a:xfrm>
            <a:off x="609600" y="2245043"/>
            <a:ext cx="4876800" cy="7144"/>
          </a:xfrm>
          <a:prstGeom prst="rect">
            <a:avLst/>
          </a:prstGeom>
          <a:solidFill>
            <a:srgbClr val="2C2C2A"/>
          </a:solidFill>
          <a:ln/>
        </p:spPr>
      </p:sp>
      <p:sp>
        <p:nvSpPr>
          <p:cNvPr id="10" name="Text 6"/>
          <p:cNvSpPr/>
          <p:nvPr/>
        </p:nvSpPr>
        <p:spPr>
          <a:xfrm>
            <a:off x="609600" y="2607179"/>
            <a:ext cx="11582400" cy="571500"/>
          </a:xfrm>
          <a:prstGeom prst="rect">
            <a:avLst/>
          </a:prstGeom>
          <a:noFill/>
          <a:ln/>
        </p:spPr>
        <p:txBody>
          <a:bodyPr wrap="none" lIns="0" tIns="0" rIns="0" bIns="0" rtlCol="0" anchor="t"/>
          <a:lstStyle/>
          <a:p>
            <a:pPr algn="l" indent="0" marL="0">
              <a:buNone/>
            </a:pPr>
            <a:r>
              <a:rPr lang="en-US" sz="3750" b="1" dirty="0">
                <a:solidFill>
                  <a:srgbClr val="8C4A3C"/>
                </a:solidFill>
                <a:latin typeface="Times New Roman" pitchFamily="34" charset="0"/>
                <a:ea typeface="SimSun" pitchFamily="34" charset="-122"/>
                <a:cs typeface="Times New Roman" pitchFamily="34" charset="-120"/>
              </a:rPr>
              <a:t>Are we still reading?</a:t>
            </a:r>
            <a:endParaRPr lang="en-US" sz="3750" dirty="0">
              <a:latin typeface="Times New Roman" pitchFamily="34" charset="0"/>
              <a:ea typeface="SimSun" pitchFamily="34" charset="-122"/>
              <a:cs typeface="Times New Roman" pitchFamily="34" charset="-120"/>
            </a:endParaRPr>
          </a:p>
        </p:txBody>
      </p:sp>
      <p:sp>
        <p:nvSpPr>
          <p:cNvPr id="11" name="Text 7"/>
          <p:cNvSpPr/>
          <p:nvPr/>
        </p:nvSpPr>
        <p:spPr>
          <a:xfrm>
            <a:off x="609600" y="3263119"/>
            <a:ext cx="11582400" cy="194310"/>
          </a:xfrm>
          <a:prstGeom prst="rect">
            <a:avLst/>
          </a:prstGeom>
          <a:noFill/>
          <a:ln/>
        </p:spPr>
        <p:txBody>
          <a:bodyPr wrap="none" lIns="0" tIns="0" rIns="0" bIns="0" rtlCol="0" anchor="t"/>
          <a:lstStyle/>
          <a:p>
            <a:pPr algn="l" indent="0" marL="0">
              <a:buNone/>
            </a:pPr>
            <a:r>
              <a:rPr lang="en-US" sz="1275" dirty="0">
                <a:solidFill>
                  <a:srgbClr val="26261F"/>
                </a:solidFill>
                <a:latin typeface="Times New Roman" pitchFamily="34" charset="0"/>
                <a:ea typeface="SimSun" pitchFamily="34" charset="-122"/>
                <a:cs typeface="Times New Roman" pitchFamily="34" charset="-120"/>
              </a:rPr>
              <a:t>Ten years of reading surveys, and what the editor wants to tell you</a:t>
            </a:r>
            <a:endParaRPr lang="en-US" sz="1275" dirty="0">
              <a:latin typeface="Times New Roman" pitchFamily="34" charset="0"/>
              <a:ea typeface="SimSun" pitchFamily="34" charset="-122"/>
              <a:cs typeface="Times New Roman" pitchFamily="34" charset="-120"/>
            </a:endParaRPr>
          </a:p>
        </p:txBody>
      </p:sp>
      <p:sp>
        <p:nvSpPr>
          <p:cNvPr id="12" name="Shape 8"/>
          <p:cNvSpPr/>
          <p:nvPr/>
        </p:nvSpPr>
        <p:spPr>
          <a:xfrm>
            <a:off x="609600" y="4262438"/>
            <a:ext cx="4876800" cy="9525"/>
          </a:xfrm>
          <a:prstGeom prst="rect">
            <a:avLst/>
          </a:prstGeom>
          <a:solidFill>
            <a:srgbClr val="D9D3C2"/>
          </a:solidFill>
          <a:ln/>
        </p:spPr>
      </p:sp>
      <p:sp>
        <p:nvSpPr>
          <p:cNvPr id="13" name="Text 9"/>
          <p:cNvSpPr/>
          <p:nvPr/>
        </p:nvSpPr>
        <p:spPr>
          <a:xfrm>
            <a:off x="609600" y="3960082"/>
            <a:ext cx="11582400" cy="251460"/>
          </a:xfrm>
          <a:prstGeom prst="rect">
            <a:avLst/>
          </a:prstGeom>
          <a:noFill/>
          <a:ln/>
        </p:spPr>
        <p:txBody>
          <a:bodyPr wrap="none" lIns="0" tIns="0" rIns="0" bIns="0" rtlCol="0" anchor="t"/>
          <a:lstStyle/>
          <a:p>
            <a:pPr algn="l" indent="0" marL="0">
              <a:buNone/>
            </a:pPr>
            <a:r>
              <a:rPr lang="en-US" sz="1650" b="1" dirty="0">
                <a:solidFill>
                  <a:srgbClr val="8C4A3C"/>
                </a:solidFill>
                <a:latin typeface="Times New Roman" pitchFamily="34" charset="0"/>
                <a:ea typeface="SimSun" pitchFamily="34" charset="-122"/>
                <a:cs typeface="Times New Roman" pitchFamily="34" charset="-120"/>
              </a:rPr>
              <a:t>03</a:t>
            </a:r>
            <a:endParaRPr lang="en-US" sz="1650" dirty="0">
              <a:latin typeface="Times New Roman" pitchFamily="34" charset="0"/>
              <a:ea typeface="SimSun" pitchFamily="34" charset="-122"/>
              <a:cs typeface="Times New Roman" pitchFamily="34" charset="-120"/>
            </a:endParaRPr>
          </a:p>
        </p:txBody>
      </p:sp>
      <p:sp>
        <p:nvSpPr>
          <p:cNvPr id="14" name="Text 10"/>
          <p:cNvSpPr/>
          <p:nvPr/>
        </p:nvSpPr>
        <p:spPr>
          <a:xfrm>
            <a:off x="1181100" y="4005741"/>
            <a:ext cx="1101090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Ten years on, the same readers, the same books</a:t>
            </a:r>
            <a:endParaRPr lang="en-US" sz="1200" dirty="0">
              <a:latin typeface="Times New Roman" pitchFamily="34" charset="0"/>
              <a:ea typeface="SimSun" pitchFamily="34" charset="-122"/>
              <a:cs typeface="Times New Roman" pitchFamily="34" charset="-120"/>
            </a:endParaRPr>
          </a:p>
        </p:txBody>
      </p:sp>
      <p:sp>
        <p:nvSpPr>
          <p:cNvPr id="15" name="Shape 11"/>
          <p:cNvSpPr/>
          <p:nvPr/>
        </p:nvSpPr>
        <p:spPr>
          <a:xfrm>
            <a:off x="609600" y="4700588"/>
            <a:ext cx="4876800" cy="9525"/>
          </a:xfrm>
          <a:prstGeom prst="rect">
            <a:avLst/>
          </a:prstGeom>
          <a:solidFill>
            <a:srgbClr val="D9D3C2"/>
          </a:solidFill>
          <a:ln/>
        </p:spPr>
      </p:sp>
      <p:sp>
        <p:nvSpPr>
          <p:cNvPr id="16" name="Text 12"/>
          <p:cNvSpPr/>
          <p:nvPr/>
        </p:nvSpPr>
        <p:spPr>
          <a:xfrm>
            <a:off x="609600" y="4398232"/>
            <a:ext cx="11582400" cy="251460"/>
          </a:xfrm>
          <a:prstGeom prst="rect">
            <a:avLst/>
          </a:prstGeom>
          <a:noFill/>
          <a:ln/>
        </p:spPr>
        <p:txBody>
          <a:bodyPr wrap="none" lIns="0" tIns="0" rIns="0" bIns="0" rtlCol="0" anchor="t"/>
          <a:lstStyle/>
          <a:p>
            <a:pPr algn="l" indent="0" marL="0">
              <a:buNone/>
            </a:pPr>
            <a:r>
              <a:rPr lang="en-US" sz="1650" b="1" dirty="0">
                <a:solidFill>
                  <a:srgbClr val="8C4A3C"/>
                </a:solidFill>
                <a:latin typeface="Times New Roman" pitchFamily="34" charset="0"/>
                <a:ea typeface="SimSun" pitchFamily="34" charset="-122"/>
                <a:cs typeface="Times New Roman" pitchFamily="34" charset="-120"/>
              </a:rPr>
              <a:t>06</a:t>
            </a:r>
            <a:endParaRPr lang="en-US" sz="1650" dirty="0">
              <a:latin typeface="Times New Roman" pitchFamily="34" charset="0"/>
              <a:ea typeface="SimSun" pitchFamily="34" charset="-122"/>
              <a:cs typeface="Times New Roman" pitchFamily="34" charset="-120"/>
            </a:endParaRPr>
          </a:p>
        </p:txBody>
      </p:sp>
      <p:sp>
        <p:nvSpPr>
          <p:cNvPr id="17" name="Text 13"/>
          <p:cNvSpPr/>
          <p:nvPr/>
        </p:nvSpPr>
        <p:spPr>
          <a:xfrm>
            <a:off x="1181100" y="4443891"/>
            <a:ext cx="1101090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Periodicals fell hardest, and we are among them</a:t>
            </a:r>
            <a:endParaRPr lang="en-US" sz="1200" dirty="0">
              <a:latin typeface="Times New Roman" pitchFamily="34" charset="0"/>
              <a:ea typeface="SimSun" pitchFamily="34" charset="-122"/>
              <a:cs typeface="Times New Roman" pitchFamily="34" charset="-120"/>
            </a:endParaRPr>
          </a:p>
        </p:txBody>
      </p:sp>
      <p:sp>
        <p:nvSpPr>
          <p:cNvPr id="18" name="Shape 14"/>
          <p:cNvSpPr/>
          <p:nvPr/>
        </p:nvSpPr>
        <p:spPr>
          <a:xfrm>
            <a:off x="609600" y="5138738"/>
            <a:ext cx="4876800" cy="9525"/>
          </a:xfrm>
          <a:prstGeom prst="rect">
            <a:avLst/>
          </a:prstGeom>
          <a:solidFill>
            <a:srgbClr val="D9D3C2"/>
          </a:solidFill>
          <a:ln/>
        </p:spPr>
      </p:sp>
      <p:sp>
        <p:nvSpPr>
          <p:cNvPr id="19" name="Text 15"/>
          <p:cNvSpPr/>
          <p:nvPr/>
        </p:nvSpPr>
        <p:spPr>
          <a:xfrm>
            <a:off x="609600" y="4836382"/>
            <a:ext cx="11582400" cy="251460"/>
          </a:xfrm>
          <a:prstGeom prst="rect">
            <a:avLst/>
          </a:prstGeom>
          <a:noFill/>
          <a:ln/>
        </p:spPr>
        <p:txBody>
          <a:bodyPr wrap="none" lIns="0" tIns="0" rIns="0" bIns="0" rtlCol="0" anchor="t"/>
          <a:lstStyle/>
          <a:p>
            <a:pPr algn="l" indent="0" marL="0">
              <a:buNone/>
            </a:pPr>
            <a:r>
              <a:rPr lang="en-US" sz="1650" b="1" dirty="0">
                <a:solidFill>
                  <a:srgbClr val="8C4A3C"/>
                </a:solidFill>
                <a:latin typeface="Times New Roman" pitchFamily="34" charset="0"/>
                <a:ea typeface="SimSun" pitchFamily="34" charset="-122"/>
                <a:cs typeface="Times New Roman" pitchFamily="34" charset="-120"/>
              </a:rPr>
              <a:t>11</a:t>
            </a:r>
            <a:endParaRPr lang="en-US" sz="1650" dirty="0">
              <a:latin typeface="Times New Roman" pitchFamily="34" charset="0"/>
              <a:ea typeface="SimSun" pitchFamily="34" charset="-122"/>
              <a:cs typeface="Times New Roman" pitchFamily="34" charset="-120"/>
            </a:endParaRPr>
          </a:p>
        </p:txBody>
      </p:sp>
      <p:sp>
        <p:nvSpPr>
          <p:cNvPr id="20" name="Text 16"/>
          <p:cNvSpPr/>
          <p:nvPr/>
        </p:nvSpPr>
        <p:spPr>
          <a:xfrm>
            <a:off x="1181100" y="4882041"/>
            <a:ext cx="1101090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Books sell less, cheaper, and somewhere else</a:t>
            </a:r>
            <a:endParaRPr lang="en-US" sz="1200" dirty="0">
              <a:latin typeface="Times New Roman" pitchFamily="34" charset="0"/>
              <a:ea typeface="SimSun" pitchFamily="34" charset="-122"/>
              <a:cs typeface="Times New Roman" pitchFamily="34" charset="-120"/>
            </a:endParaRPr>
          </a:p>
        </p:txBody>
      </p:sp>
      <p:sp>
        <p:nvSpPr>
          <p:cNvPr id="21" name="Shape 17"/>
          <p:cNvSpPr/>
          <p:nvPr/>
        </p:nvSpPr>
        <p:spPr>
          <a:xfrm>
            <a:off x="609600" y="5576888"/>
            <a:ext cx="4876800" cy="9525"/>
          </a:xfrm>
          <a:prstGeom prst="rect">
            <a:avLst/>
          </a:prstGeom>
          <a:solidFill>
            <a:srgbClr val="D9D3C2"/>
          </a:solidFill>
          <a:ln/>
        </p:spPr>
      </p:sp>
      <p:sp>
        <p:nvSpPr>
          <p:cNvPr id="22" name="Text 18"/>
          <p:cNvSpPr/>
          <p:nvPr/>
        </p:nvSpPr>
        <p:spPr>
          <a:xfrm>
            <a:off x="609600" y="5274532"/>
            <a:ext cx="11582400" cy="251460"/>
          </a:xfrm>
          <a:prstGeom prst="rect">
            <a:avLst/>
          </a:prstGeom>
          <a:noFill/>
          <a:ln/>
        </p:spPr>
        <p:txBody>
          <a:bodyPr wrap="none" lIns="0" tIns="0" rIns="0" bIns="0" rtlCol="0" anchor="t"/>
          <a:lstStyle/>
          <a:p>
            <a:pPr algn="l" indent="0" marL="0">
              <a:buNone/>
            </a:pPr>
            <a:r>
              <a:rPr lang="en-US" sz="1650" b="1" dirty="0">
                <a:solidFill>
                  <a:srgbClr val="8C4A3C"/>
                </a:solidFill>
                <a:latin typeface="Times New Roman" pitchFamily="34" charset="0"/>
                <a:ea typeface="SimSun" pitchFamily="34" charset="-122"/>
                <a:cs typeface="Times New Roman" pitchFamily="34" charset="-120"/>
              </a:rPr>
              <a:t>17</a:t>
            </a:r>
            <a:endParaRPr lang="en-US" sz="1650" dirty="0">
              <a:latin typeface="Times New Roman" pitchFamily="34" charset="0"/>
              <a:ea typeface="SimSun" pitchFamily="34" charset="-122"/>
              <a:cs typeface="Times New Roman" pitchFamily="34" charset="-120"/>
            </a:endParaRPr>
          </a:p>
        </p:txBody>
      </p:sp>
      <p:sp>
        <p:nvSpPr>
          <p:cNvPr id="23" name="Text 19"/>
          <p:cNvSpPr/>
          <p:nvPr/>
        </p:nvSpPr>
        <p:spPr>
          <a:xfrm>
            <a:off x="1181100" y="5320191"/>
            <a:ext cx="1101090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Four things the editors plan for the year ahead</a:t>
            </a:r>
            <a:endParaRPr lang="en-US" sz="1200" dirty="0">
              <a:latin typeface="Times New Roman" pitchFamily="34" charset="0"/>
              <a:ea typeface="SimSun" pitchFamily="34" charset="-122"/>
              <a:cs typeface="Times New Roman" pitchFamily="34" charset="-120"/>
            </a:endParaRPr>
          </a:p>
        </p:txBody>
      </p:sp>
      <p:sp>
        <p:nvSpPr>
          <p:cNvPr id="24" name="Text 20"/>
          <p:cNvSpPr/>
          <p:nvPr/>
        </p:nvSpPr>
        <p:spPr>
          <a:xfrm>
            <a:off x="609600" y="6204752"/>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Cover image is AI-generated and illustrative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1"/>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2</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644937" y="270677"/>
            <a:ext cx="6547063"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e</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People still read books, just differently</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609600" y="1713089"/>
            <a:ext cx="11582400" cy="1280160"/>
          </a:xfrm>
          <a:prstGeom prst="rect">
            <a:avLst/>
          </a:prstGeom>
          <a:noFill/>
          <a:ln/>
        </p:spPr>
        <p:txBody>
          <a:bodyPr wrap="none" lIns="0" tIns="0" rIns="0" bIns="0" rtlCol="0" anchor="t"/>
          <a:lstStyle/>
          <a:p>
            <a:pPr algn="l" indent="0" marL="0">
              <a:buNone/>
            </a:pPr>
            <a:r>
              <a:rPr lang="en-US" sz="8400" b="1" dirty="0">
                <a:solidFill>
                  <a:srgbClr val="8C4A3C"/>
                </a:solidFill>
                <a:latin typeface="Times New Roman" pitchFamily="34" charset="0"/>
                <a:ea typeface="SimSun" pitchFamily="34" charset="-122"/>
                <a:cs typeface="Times New Roman" pitchFamily="34" charset="-120"/>
              </a:rPr>
              <a:t>T</a:t>
            </a:r>
            <a:endParaRPr lang="en-US" sz="8400" dirty="0">
              <a:latin typeface="Times New Roman" pitchFamily="34" charset="0"/>
              <a:ea typeface="SimSun" pitchFamily="34" charset="-122"/>
              <a:cs typeface="Times New Roman" pitchFamily="34" charset="-120"/>
            </a:endParaRPr>
          </a:p>
        </p:txBody>
      </p:sp>
      <p:sp>
        <p:nvSpPr>
          <p:cNvPr id="13" name="Text 11"/>
          <p:cNvSpPr/>
          <p:nvPr/>
        </p:nvSpPr>
        <p:spPr>
          <a:xfrm>
            <a:off x="1454506" y="1892502"/>
            <a:ext cx="10737494"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his year we read ten years of China</a:t>
            </a:r>
            <a:pPr algn="l" indent="0" marL="0">
              <a:buNone/>
            </a:pPr>
            <a:r>
              <a:rPr lang="en-US" sz="1500" dirty="0">
                <a:solidFill>
                  <a:srgbClr val="26261F"/>
                </a:solidFill>
                <a:latin typeface="Times New Roman" pitchFamily="34" charset="0"/>
                <a:ea typeface="SimSun" pitchFamily="34" charset="-122"/>
                <a:cs typeface="Times New Roman" pitchFamily="34" charset="-120"/>
              </a:rPr>
              <a:t>'</a:t>
            </a:r>
            <a:pPr algn="l" indent="0" marL="0">
              <a:buNone/>
            </a:pPr>
            <a:r>
              <a:rPr lang="en-US" sz="1500" dirty="0">
                <a:solidFill>
                  <a:srgbClr val="26261F"/>
                </a:solidFill>
                <a:latin typeface="Times New Roman" pitchFamily="34" charset="0"/>
                <a:ea typeface="SimSun" pitchFamily="34" charset="-122"/>
                <a:cs typeface="Times New Roman" pitchFamily="34" charset="-120"/>
              </a:rPr>
              <a:t>s National Reading Survey from start to</a:t>
            </a:r>
            <a:endParaRPr lang="en-US" sz="1500" dirty="0">
              <a:latin typeface="Times New Roman" pitchFamily="34" charset="0"/>
              <a:ea typeface="SimSun" pitchFamily="34" charset="-122"/>
              <a:cs typeface="Times New Roman" pitchFamily="34" charset="-120"/>
            </a:endParaRPr>
          </a:p>
        </p:txBody>
      </p:sp>
      <p:sp>
        <p:nvSpPr>
          <p:cNvPr id="14" name="Text 12"/>
          <p:cNvSpPr/>
          <p:nvPr/>
        </p:nvSpPr>
        <p:spPr>
          <a:xfrm>
            <a:off x="1454506" y="2254452"/>
            <a:ext cx="10737494"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finish, to answer a question we are often asked: are people still reading? The</a:t>
            </a:r>
            <a:endParaRPr lang="en-US" sz="1500" dirty="0">
              <a:latin typeface="Times New Roman" pitchFamily="34" charset="0"/>
              <a:ea typeface="SimSun" pitchFamily="34" charset="-122"/>
              <a:cs typeface="Times New Roman" pitchFamily="34" charset="-120"/>
            </a:endParaRPr>
          </a:p>
        </p:txBody>
      </p:sp>
      <p:sp>
        <p:nvSpPr>
          <p:cNvPr id="15" name="Text 13"/>
          <p:cNvSpPr/>
          <p:nvPr/>
        </p:nvSpPr>
        <p:spPr>
          <a:xfrm>
            <a:off x="1454506" y="2616402"/>
            <a:ext cx="10737494"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answer is better than we feared and more complicated than we thought. The</a:t>
            </a:r>
            <a:endParaRPr lang="en-US" sz="1500" dirty="0">
              <a:latin typeface="Times New Roman" pitchFamily="34" charset="0"/>
              <a:ea typeface="SimSun" pitchFamily="34" charset="-122"/>
              <a:cs typeface="Times New Roman" pitchFamily="34" charset="-120"/>
            </a:endParaRPr>
          </a:p>
        </p:txBody>
      </p:sp>
      <p:sp>
        <p:nvSpPr>
          <p:cNvPr id="16" name="Text 14"/>
          <p:cNvSpPr/>
          <p:nvPr/>
        </p:nvSpPr>
        <p:spPr>
          <a:xfrm>
            <a:off x="609600" y="297835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share of readers and the books they read barely moved. What moved was how people</a:t>
            </a:r>
            <a:endParaRPr lang="en-US" sz="1500" dirty="0">
              <a:latin typeface="Times New Roman" pitchFamily="34" charset="0"/>
              <a:ea typeface="SimSun" pitchFamily="34" charset="-122"/>
              <a:cs typeface="Times New Roman" pitchFamily="34" charset="-120"/>
            </a:endParaRPr>
          </a:p>
        </p:txBody>
      </p:sp>
      <p:sp>
        <p:nvSpPr>
          <p:cNvPr id="17" name="Text 15"/>
          <p:cNvSpPr/>
          <p:nvPr/>
        </p:nvSpPr>
        <p:spPr>
          <a:xfrm>
            <a:off x="609600" y="334030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read and where their time goes, and the line that fell furthest is our own.</a:t>
            </a:r>
            <a:endParaRPr lang="en-US" sz="1500" dirty="0">
              <a:latin typeface="Times New Roman" pitchFamily="34" charset="0"/>
              <a:ea typeface="SimSun" pitchFamily="34" charset="-122"/>
              <a:cs typeface="Times New Roman" pitchFamily="34" charset="-120"/>
            </a:endParaRPr>
          </a:p>
        </p:txBody>
      </p:sp>
      <p:sp>
        <p:nvSpPr>
          <p:cNvPr id="18" name="Shape 16"/>
          <p:cNvSpPr/>
          <p:nvPr/>
        </p:nvSpPr>
        <p:spPr>
          <a:xfrm>
            <a:off x="7920038" y="1790700"/>
            <a:ext cx="9525" cy="3924300"/>
          </a:xfrm>
          <a:prstGeom prst="rect">
            <a:avLst/>
          </a:prstGeom>
          <a:solidFill>
            <a:srgbClr val="D9D3C2"/>
          </a:solidFill>
          <a:ln/>
        </p:spPr>
      </p:sp>
      <p:sp>
        <p:nvSpPr>
          <p:cNvPr id="19" name="Shape 17"/>
          <p:cNvSpPr/>
          <p:nvPr/>
        </p:nvSpPr>
        <p:spPr>
          <a:xfrm>
            <a:off x="8334375" y="1928019"/>
            <a:ext cx="6548" cy="122238"/>
          </a:xfrm>
          <a:custGeom>
            <a:avLst/>
            <a:gdLst/>
            <a:ahLst/>
            <a:cxnLst/>
            <a:rect l="l" t="t" r="r" b="b"/>
            <a:pathLst>
              <a:path w="6548" h="122238">
                <a:moveTo>
                  <a:pt x="0" y="0"/>
                </a:moveTo>
                <a:lnTo>
                  <a:pt x="0" y="122238"/>
                </a:lnTo>
              </a:path>
            </a:pathLst>
          </a:custGeom>
          <a:noFill/>
          <a:ln w="17463">
            <a:solidFill>
              <a:srgbClr val="2C2C2A"/>
            </a:solidFill>
            <a:prstDash val="solid"/>
          </a:ln>
        </p:spPr>
      </p:sp>
      <p:sp>
        <p:nvSpPr>
          <p:cNvPr id="20" name="Shape 18"/>
          <p:cNvSpPr/>
          <p:nvPr/>
        </p:nvSpPr>
        <p:spPr>
          <a:xfrm>
            <a:off x="8247062" y="1893094"/>
            <a:ext cx="174625" cy="157163"/>
          </a:xfrm>
          <a:custGeom>
            <a:avLst/>
            <a:gdLst/>
            <a:ahLst/>
            <a:cxnLst/>
            <a:rect l="l" t="t" r="r" b="b"/>
            <a:pathLst>
              <a:path w="174625" h="157163">
                <a:moveTo>
                  <a:pt x="8731" y="130969"/>
                </a:moveTo>
                <a:arcTo hR="8731" wR="8731" stAng="5400000" swAng="5400000"/>
                <a:lnTo>
                  <a:pt x="0" y="8731"/>
                </a:lnTo>
                <a:arcTo hR="8731" wR="8731" stAng="10800000" swAng="5400000"/>
                <a:lnTo>
                  <a:pt x="52388" y="0"/>
                </a:lnTo>
                <a:arcTo hR="34925" wR="34925" stAng="16200000" swAng="5400000"/>
                <a:arcTo hR="34925" wR="34925" stAng="10800000" swAng="5400000"/>
                <a:lnTo>
                  <a:pt x="165894" y="0"/>
                </a:lnTo>
                <a:arcTo hR="8731" wR="8731" stAng="16200000" swAng="5400000"/>
                <a:lnTo>
                  <a:pt x="174625" y="122238"/>
                </a:lnTo>
                <a:arcTo hR="8731" wR="8731" stAng="0" swAng="5400000"/>
                <a:lnTo>
                  <a:pt x="113506" y="130969"/>
                </a:lnTo>
                <a:arcTo hR="26194" wR="26194" stAng="16200000" swAng="-5400000"/>
                <a:arcTo hR="26194" wR="26194" stAng="0" swAng="-5400000"/>
                <a:close/>
              </a:path>
            </a:pathLst>
          </a:custGeom>
          <a:noFill/>
          <a:ln w="17463">
            <a:solidFill>
              <a:srgbClr val="2C2C2A"/>
            </a:solidFill>
            <a:prstDash val="solid"/>
          </a:ln>
        </p:spPr>
      </p:sp>
      <p:sp>
        <p:nvSpPr>
          <p:cNvPr id="21" name="Text 19"/>
          <p:cNvSpPr/>
          <p:nvPr/>
        </p:nvSpPr>
        <p:spPr>
          <a:xfrm>
            <a:off x="8572500" y="1796899"/>
            <a:ext cx="3619500" cy="548640"/>
          </a:xfrm>
          <a:prstGeom prst="rect">
            <a:avLst/>
          </a:prstGeom>
          <a:noFill/>
          <a:ln/>
        </p:spPr>
        <p:txBody>
          <a:bodyPr wrap="none" lIns="0" tIns="0" rIns="0" bIns="0" rtlCol="0" anchor="t"/>
          <a:lstStyle/>
          <a:p>
            <a:pPr algn="l" indent="0" marL="0">
              <a:buNone/>
            </a:pPr>
            <a:r>
              <a:rPr lang="en-US" sz="3600" b="1" dirty="0">
                <a:solidFill>
                  <a:srgbClr val="2C2C2A"/>
                </a:solidFill>
                <a:latin typeface="Times New Roman" pitchFamily="34" charset="0"/>
                <a:ea typeface="SimSun" pitchFamily="34" charset="-122"/>
                <a:cs typeface="Times New Roman" pitchFamily="34" charset="-120"/>
              </a:rPr>
              <a:t>60.0%</a:t>
            </a:r>
            <a:endParaRPr lang="en-US" sz="3600" dirty="0">
              <a:latin typeface="Times New Roman" pitchFamily="34" charset="0"/>
              <a:ea typeface="SimSun" pitchFamily="34" charset="-122"/>
              <a:cs typeface="Times New Roman" pitchFamily="34" charset="-120"/>
            </a:endParaRPr>
          </a:p>
        </p:txBody>
      </p:sp>
      <p:sp>
        <p:nvSpPr>
          <p:cNvPr id="22" name="Text 20"/>
          <p:cNvSpPr/>
          <p:nvPr/>
        </p:nvSpPr>
        <p:spPr>
          <a:xfrm>
            <a:off x="8229600" y="2452625"/>
            <a:ext cx="39624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Adults who read books</a:t>
            </a:r>
            <a:endParaRPr lang="en-US" sz="975" dirty="0">
              <a:latin typeface="Microsoft YaHei" pitchFamily="34" charset="0"/>
              <a:ea typeface="Microsoft YaHei" pitchFamily="34" charset="-122"/>
              <a:cs typeface="Microsoft YaHei" pitchFamily="34" charset="-120"/>
            </a:endParaRPr>
          </a:p>
        </p:txBody>
      </p:sp>
      <p:sp>
        <p:nvSpPr>
          <p:cNvPr id="23" name="Text 21"/>
          <p:cNvSpPr/>
          <p:nvPr/>
        </p:nvSpPr>
        <p:spPr>
          <a:xfrm>
            <a:off x="8229600" y="2671339"/>
            <a:ext cx="39624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58.4% in 2015</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8273256" y="3217863"/>
            <a:ext cx="122238" cy="174625"/>
          </a:xfrm>
          <a:prstGeom prst="roundRect">
            <a:avLst>
              <a:gd name="adj" fmla="val 14286"/>
            </a:avLst>
          </a:prstGeom>
          <a:noFill/>
          <a:ln w="17463">
            <a:solidFill>
              <a:srgbClr val="2C2C2A"/>
            </a:solidFill>
            <a:prstDash val="solid"/>
          </a:ln>
        </p:spPr>
      </p:sp>
      <p:sp>
        <p:nvSpPr>
          <p:cNvPr id="25" name="Shape 23"/>
          <p:cNvSpPr/>
          <p:nvPr/>
        </p:nvSpPr>
        <p:spPr>
          <a:xfrm>
            <a:off x="8334375" y="3357563"/>
            <a:ext cx="6548" cy="6548"/>
          </a:xfrm>
          <a:custGeom>
            <a:avLst/>
            <a:gdLst/>
            <a:ahLst/>
            <a:cxnLst/>
            <a:rect l="l" t="t" r="r" b="b"/>
            <a:pathLst>
              <a:path w="6548" h="6548">
                <a:moveTo>
                  <a:pt x="0" y="0"/>
                </a:moveTo>
                <a:lnTo>
                  <a:pt x="87" y="0"/>
                </a:lnTo>
              </a:path>
            </a:pathLst>
          </a:custGeom>
          <a:noFill/>
          <a:ln w="17463">
            <a:solidFill>
              <a:srgbClr val="2C2C2A"/>
            </a:solidFill>
            <a:prstDash val="solid"/>
          </a:ln>
        </p:spPr>
      </p:sp>
      <p:sp>
        <p:nvSpPr>
          <p:cNvPr id="26" name="Text 24"/>
          <p:cNvSpPr/>
          <p:nvPr/>
        </p:nvSpPr>
        <p:spPr>
          <a:xfrm>
            <a:off x="8572500" y="3130399"/>
            <a:ext cx="3619500" cy="548640"/>
          </a:xfrm>
          <a:prstGeom prst="rect">
            <a:avLst/>
          </a:prstGeom>
          <a:noFill/>
          <a:ln/>
        </p:spPr>
        <p:txBody>
          <a:bodyPr wrap="none" lIns="0" tIns="0" rIns="0" bIns="0" rtlCol="0" anchor="t"/>
          <a:lstStyle/>
          <a:p>
            <a:pPr algn="l" indent="0" marL="0">
              <a:buNone/>
            </a:pPr>
            <a:r>
              <a:rPr lang="en-US" sz="3600" b="1" dirty="0">
                <a:solidFill>
                  <a:srgbClr val="2C2C2A"/>
                </a:solidFill>
                <a:latin typeface="Times New Roman" pitchFamily="34" charset="0"/>
                <a:ea typeface="SimSun" pitchFamily="34" charset="-122"/>
                <a:cs typeface="Times New Roman" pitchFamily="34" charset="-120"/>
              </a:rPr>
              <a:t>80.8%</a:t>
            </a:r>
            <a:endParaRPr lang="en-US" sz="3600" dirty="0">
              <a:latin typeface="Times New Roman" pitchFamily="34" charset="0"/>
              <a:ea typeface="SimSun" pitchFamily="34" charset="-122"/>
              <a:cs typeface="Times New Roman" pitchFamily="34" charset="-120"/>
            </a:endParaRPr>
          </a:p>
        </p:txBody>
      </p:sp>
      <p:sp>
        <p:nvSpPr>
          <p:cNvPr id="27" name="Text 25"/>
          <p:cNvSpPr/>
          <p:nvPr/>
        </p:nvSpPr>
        <p:spPr>
          <a:xfrm>
            <a:off x="8229600" y="3786125"/>
            <a:ext cx="39624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Adults who read digitally</a:t>
            </a:r>
            <a:endParaRPr lang="en-US" sz="975" dirty="0">
              <a:latin typeface="Microsoft YaHei" pitchFamily="34" charset="0"/>
              <a:ea typeface="Microsoft YaHei" pitchFamily="34" charset="-122"/>
              <a:cs typeface="Microsoft YaHei" pitchFamily="34" charset="-120"/>
            </a:endParaRPr>
          </a:p>
        </p:txBody>
      </p:sp>
      <p:sp>
        <p:nvSpPr>
          <p:cNvPr id="28" name="Text 26"/>
          <p:cNvSpPr/>
          <p:nvPr/>
        </p:nvSpPr>
        <p:spPr>
          <a:xfrm>
            <a:off x="8229600" y="4004839"/>
            <a:ext cx="39624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64.0% in 2015</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8316913" y="4691063"/>
            <a:ext cx="43656" cy="6548"/>
          </a:xfrm>
          <a:custGeom>
            <a:avLst/>
            <a:gdLst/>
            <a:ahLst/>
            <a:cxnLst/>
            <a:rect l="l" t="t" r="r" b="b"/>
            <a:pathLst>
              <a:path w="43656" h="6548">
                <a:moveTo>
                  <a:pt x="43656" y="0"/>
                </a:moveTo>
                <a:lnTo>
                  <a:pt x="0" y="0"/>
                </a:lnTo>
              </a:path>
            </a:pathLst>
          </a:custGeom>
          <a:noFill/>
          <a:ln w="17463">
            <a:solidFill>
              <a:srgbClr val="8C4A3C"/>
            </a:solidFill>
            <a:prstDash val="solid"/>
          </a:ln>
        </p:spPr>
      </p:sp>
      <p:sp>
        <p:nvSpPr>
          <p:cNvPr id="30" name="Shape 28"/>
          <p:cNvSpPr/>
          <p:nvPr/>
        </p:nvSpPr>
        <p:spPr>
          <a:xfrm>
            <a:off x="8316913" y="4656138"/>
            <a:ext cx="69850" cy="6548"/>
          </a:xfrm>
          <a:custGeom>
            <a:avLst/>
            <a:gdLst/>
            <a:ahLst/>
            <a:cxnLst/>
            <a:rect l="l" t="t" r="r" b="b"/>
            <a:pathLst>
              <a:path w="69850" h="6548">
                <a:moveTo>
                  <a:pt x="69850" y="0"/>
                </a:moveTo>
                <a:lnTo>
                  <a:pt x="0" y="0"/>
                </a:lnTo>
              </a:path>
            </a:pathLst>
          </a:custGeom>
          <a:noFill/>
          <a:ln w="17463">
            <a:solidFill>
              <a:srgbClr val="8C4A3C"/>
            </a:solidFill>
            <a:prstDash val="solid"/>
          </a:ln>
        </p:spPr>
      </p:sp>
      <p:sp>
        <p:nvSpPr>
          <p:cNvPr id="31" name="Shape 29"/>
          <p:cNvSpPr/>
          <p:nvPr/>
        </p:nvSpPr>
        <p:spPr>
          <a:xfrm>
            <a:off x="8247062" y="4551363"/>
            <a:ext cx="174625" cy="174625"/>
          </a:xfrm>
          <a:custGeom>
            <a:avLst/>
            <a:gdLst/>
            <a:ahLst/>
            <a:cxnLst/>
            <a:rect l="l" t="t" r="r" b="b"/>
            <a:pathLst>
              <a:path w="174625" h="174625">
                <a:moveTo>
                  <a:pt x="17463" y="174625"/>
                </a:moveTo>
                <a:lnTo>
                  <a:pt x="157163" y="174625"/>
                </a:lnTo>
                <a:arcTo hR="17463" wR="17463" stAng="5400000" swAng="-5400000"/>
                <a:lnTo>
                  <a:pt x="174625" y="17463"/>
                </a:lnTo>
                <a:arcTo hR="17463" wR="17463" stAng="0" swAng="-5400000"/>
                <a:lnTo>
                  <a:pt x="52388" y="0"/>
                </a:lnTo>
                <a:arcTo hR="17463" wR="17463" stAng="16200000" swAng="-5400000"/>
                <a:lnTo>
                  <a:pt x="34925" y="157163"/>
                </a:lnTo>
                <a:arcTo hR="17463" wR="17463" stAng="0" swAng="10800000"/>
                <a:lnTo>
                  <a:pt x="0" y="78581"/>
                </a:lnTo>
                <a:arcTo hR="17463" wR="17463" stAng="10800000" swAng="5400000"/>
                <a:lnTo>
                  <a:pt x="34925" y="61119"/>
                </a:lnTo>
              </a:path>
            </a:pathLst>
          </a:custGeom>
          <a:noFill/>
          <a:ln w="17463">
            <a:solidFill>
              <a:srgbClr val="8C4A3C"/>
            </a:solidFill>
            <a:prstDash val="solid"/>
          </a:ln>
        </p:spPr>
      </p:sp>
      <p:sp>
        <p:nvSpPr>
          <p:cNvPr id="32" name="Shape 30"/>
          <p:cNvSpPr/>
          <p:nvPr/>
        </p:nvSpPr>
        <p:spPr>
          <a:xfrm>
            <a:off x="8316913" y="4586288"/>
            <a:ext cx="69850" cy="34925"/>
          </a:xfrm>
          <a:prstGeom prst="roundRect">
            <a:avLst>
              <a:gd name="adj" fmla="val 25000"/>
            </a:avLst>
          </a:prstGeom>
          <a:noFill/>
          <a:ln w="17463">
            <a:solidFill>
              <a:srgbClr val="8C4A3C"/>
            </a:solidFill>
            <a:prstDash val="solid"/>
          </a:ln>
        </p:spPr>
      </p:sp>
      <p:sp>
        <p:nvSpPr>
          <p:cNvPr id="33" name="Text 31"/>
          <p:cNvSpPr/>
          <p:nvPr/>
        </p:nvSpPr>
        <p:spPr>
          <a:xfrm>
            <a:off x="8572500" y="4463899"/>
            <a:ext cx="3619500" cy="548640"/>
          </a:xfrm>
          <a:prstGeom prst="rect">
            <a:avLst/>
          </a:prstGeom>
          <a:noFill/>
          <a:ln/>
        </p:spPr>
        <p:txBody>
          <a:bodyPr wrap="none" lIns="0" tIns="0" rIns="0" bIns="0" rtlCol="0" anchor="t"/>
          <a:lstStyle/>
          <a:p>
            <a:pPr algn="l" indent="0" marL="0">
              <a:buNone/>
            </a:pPr>
            <a:r>
              <a:rPr lang="en-US" sz="3600" b="1" dirty="0">
                <a:solidFill>
                  <a:srgbClr val="8C4A3C"/>
                </a:solidFill>
                <a:latin typeface="Times New Roman" pitchFamily="34" charset="0"/>
                <a:ea typeface="SimSun" pitchFamily="34" charset="-122"/>
                <a:cs typeface="Times New Roman" pitchFamily="34" charset="-120"/>
              </a:rPr>
              <a:t>16.6%</a:t>
            </a:r>
            <a:endParaRPr lang="en-US" sz="3600" dirty="0">
              <a:latin typeface="Times New Roman" pitchFamily="34" charset="0"/>
              <a:ea typeface="SimSun" pitchFamily="34" charset="-122"/>
              <a:cs typeface="Times New Roman" pitchFamily="34" charset="-120"/>
            </a:endParaRPr>
          </a:p>
        </p:txBody>
      </p:sp>
      <p:sp>
        <p:nvSpPr>
          <p:cNvPr id="34" name="Text 32"/>
          <p:cNvSpPr/>
          <p:nvPr/>
        </p:nvSpPr>
        <p:spPr>
          <a:xfrm>
            <a:off x="8229600" y="5119625"/>
            <a:ext cx="39624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Adults who read periodicals</a:t>
            </a:r>
            <a:endParaRPr lang="en-US" sz="975" dirty="0">
              <a:latin typeface="Microsoft YaHei" pitchFamily="34" charset="0"/>
              <a:ea typeface="Microsoft YaHei" pitchFamily="34" charset="-122"/>
              <a:cs typeface="Microsoft YaHei" pitchFamily="34" charset="-120"/>
            </a:endParaRPr>
          </a:p>
        </p:txBody>
      </p:sp>
      <p:sp>
        <p:nvSpPr>
          <p:cNvPr id="35" name="Text 33"/>
          <p:cNvSpPr/>
          <p:nvPr/>
        </p:nvSpPr>
        <p:spPr>
          <a:xfrm>
            <a:off x="8229600" y="5338339"/>
            <a:ext cx="39624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34.6% in 2015</a:t>
            </a:r>
            <a:endParaRPr lang="en-US" sz="900" dirty="0">
              <a:latin typeface="Microsoft YaHei" pitchFamily="34" charset="0"/>
              <a:ea typeface="Microsoft YaHei" pitchFamily="34" charset="-122"/>
              <a:cs typeface="Microsoft YaHei" pitchFamily="34" charset="-120"/>
            </a:endParaRPr>
          </a:p>
        </p:txBody>
      </p:sp>
      <p:sp>
        <p:nvSpPr>
          <p:cNvPr id="36" name="Text 34"/>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13th and 23rd National Reading Surveys (Chinese Academy of Press and Publication, survey years 2015 and 2025), adults, as the survey defines its rates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2"/>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3</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68099" y="270677"/>
            <a:ext cx="6423901"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y</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Ten years on, readers went from 58.4% to 60.0%</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1238250" y="4948238"/>
            <a:ext cx="8858250" cy="9525"/>
          </a:xfrm>
          <a:prstGeom prst="rect">
            <a:avLst/>
          </a:prstGeom>
          <a:solidFill>
            <a:srgbClr val="D9D3C2"/>
          </a:solidFill>
          <a:ln/>
        </p:spPr>
      </p:sp>
      <p:sp>
        <p:nvSpPr>
          <p:cNvPr id="13" name="Text 11"/>
          <p:cNvSpPr/>
          <p:nvPr/>
        </p:nvSpPr>
        <p:spPr>
          <a:xfrm>
            <a:off x="0" y="4881139"/>
            <a:ext cx="1123950" cy="137160"/>
          </a:xfrm>
          <a:prstGeom prst="rect">
            <a:avLst/>
          </a:prstGeom>
          <a:noFill/>
          <a:ln/>
        </p:spPr>
        <p:txBody>
          <a:bodyPr wrap="none" lIns="0" tIns="0" rIns="0" bIns="0" rtlCol="0" anchor="t"/>
          <a:lstStyle/>
          <a:p>
            <a:pPr algn="r" indent="0" marL="0">
              <a:buNone/>
            </a:pPr>
            <a:r>
              <a:rPr lang="en-US" sz="900" dirty="0">
                <a:solidFill>
                  <a:srgbClr val="626159"/>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238250" y="3932238"/>
            <a:ext cx="8858250" cy="9525"/>
          </a:xfrm>
          <a:prstGeom prst="rect">
            <a:avLst/>
          </a:prstGeom>
          <a:solidFill>
            <a:srgbClr val="D9D3C2"/>
          </a:solidFill>
          <a:ln/>
        </p:spPr>
      </p:sp>
      <p:sp>
        <p:nvSpPr>
          <p:cNvPr id="15" name="Text 13"/>
          <p:cNvSpPr/>
          <p:nvPr/>
        </p:nvSpPr>
        <p:spPr>
          <a:xfrm>
            <a:off x="0" y="3865139"/>
            <a:ext cx="1123950" cy="137160"/>
          </a:xfrm>
          <a:prstGeom prst="rect">
            <a:avLst/>
          </a:prstGeom>
          <a:noFill/>
          <a:ln/>
        </p:spPr>
        <p:txBody>
          <a:bodyPr wrap="none" lIns="0" tIns="0" rIns="0" bIns="0" rtlCol="0" anchor="t"/>
          <a:lstStyle/>
          <a:p>
            <a:pPr algn="r" indent="0" marL="0">
              <a:buNone/>
            </a:pPr>
            <a:r>
              <a:rPr lang="en-US" sz="900" dirty="0">
                <a:solidFill>
                  <a:srgbClr val="626159"/>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238250" y="2916238"/>
            <a:ext cx="8858250" cy="9525"/>
          </a:xfrm>
          <a:prstGeom prst="rect">
            <a:avLst/>
          </a:prstGeom>
          <a:solidFill>
            <a:srgbClr val="D9D3C2"/>
          </a:solidFill>
          <a:ln/>
        </p:spPr>
      </p:sp>
      <p:sp>
        <p:nvSpPr>
          <p:cNvPr id="17" name="Text 15"/>
          <p:cNvSpPr/>
          <p:nvPr/>
        </p:nvSpPr>
        <p:spPr>
          <a:xfrm>
            <a:off x="0" y="2849139"/>
            <a:ext cx="1123950" cy="137160"/>
          </a:xfrm>
          <a:prstGeom prst="rect">
            <a:avLst/>
          </a:prstGeom>
          <a:noFill/>
          <a:ln/>
        </p:spPr>
        <p:txBody>
          <a:bodyPr wrap="none" lIns="0" tIns="0" rIns="0" bIns="0" rtlCol="0" anchor="t"/>
          <a:lstStyle/>
          <a:p>
            <a:pPr algn="r" indent="0" marL="0">
              <a:buNone/>
            </a:pPr>
            <a:r>
              <a:rPr lang="en-US" sz="900" dirty="0">
                <a:solidFill>
                  <a:srgbClr val="626159"/>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1238250" y="1900238"/>
            <a:ext cx="8858250" cy="9525"/>
          </a:xfrm>
          <a:prstGeom prst="rect">
            <a:avLst/>
          </a:prstGeom>
          <a:solidFill>
            <a:srgbClr val="D9D3C2"/>
          </a:solidFill>
          <a:ln/>
        </p:spPr>
      </p:sp>
      <p:sp>
        <p:nvSpPr>
          <p:cNvPr id="19" name="Text 17"/>
          <p:cNvSpPr/>
          <p:nvPr/>
        </p:nvSpPr>
        <p:spPr>
          <a:xfrm>
            <a:off x="0" y="1833139"/>
            <a:ext cx="1123950" cy="137160"/>
          </a:xfrm>
          <a:prstGeom prst="rect">
            <a:avLst/>
          </a:prstGeom>
          <a:noFill/>
          <a:ln/>
        </p:spPr>
        <p:txBody>
          <a:bodyPr wrap="none" lIns="0" tIns="0" rIns="0" bIns="0" rtlCol="0" anchor="t"/>
          <a:lstStyle/>
          <a:p>
            <a:pPr algn="r" indent="0" marL="0">
              <a:buNone/>
            </a:pPr>
            <a:r>
              <a:rPr lang="en-US" sz="900" dirty="0">
                <a:solidFill>
                  <a:srgbClr val="626159"/>
                </a:solidFill>
                <a:latin typeface="Microsoft YaHei" pitchFamily="34" charset="0"/>
                <a:ea typeface="Microsoft YaHei" pitchFamily="34" charset="-122"/>
                <a:cs typeface="Microsoft YaHei" pitchFamily="34" charset="-120"/>
              </a:rPr>
              <a:t>6</a:t>
            </a:r>
            <a:endParaRPr lang="en-US" sz="900" dirty="0">
              <a:latin typeface="Microsoft YaHei" pitchFamily="34" charset="0"/>
              <a:ea typeface="Microsoft YaHei" pitchFamily="34" charset="-122"/>
              <a:cs typeface="Microsoft YaHei" pitchFamily="34" charset="-120"/>
            </a:endParaRPr>
          </a:p>
        </p:txBody>
      </p:sp>
      <p:sp>
        <p:nvSpPr>
          <p:cNvPr id="20" name="Text 18"/>
          <p:cNvSpPr/>
          <p:nvPr/>
        </p:nvSpPr>
        <p:spPr>
          <a:xfrm>
            <a:off x="0" y="50525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2015</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0" y="5052589"/>
            <a:ext cx="424815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2016</a:t>
            </a:r>
            <a:endParaRPr lang="en-US" sz="900" dirty="0">
              <a:latin typeface="Microsoft YaHei" pitchFamily="34" charset="0"/>
              <a:ea typeface="Microsoft YaHei" pitchFamily="34" charset="-122"/>
              <a:cs typeface="Microsoft YaHei" pitchFamily="34" charset="-120"/>
            </a:endParaRPr>
          </a:p>
        </p:txBody>
      </p:sp>
      <p:sp>
        <p:nvSpPr>
          <p:cNvPr id="22" name="Text 20"/>
          <p:cNvSpPr/>
          <p:nvPr/>
        </p:nvSpPr>
        <p:spPr>
          <a:xfrm>
            <a:off x="0" y="5052589"/>
            <a:ext cx="60198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2017</a:t>
            </a:r>
            <a:endParaRPr lang="en-US" sz="900" dirty="0">
              <a:latin typeface="Microsoft YaHei" pitchFamily="34" charset="0"/>
              <a:ea typeface="Microsoft YaHei" pitchFamily="34" charset="-122"/>
              <a:cs typeface="Microsoft YaHei" pitchFamily="34" charset="-120"/>
            </a:endParaRPr>
          </a:p>
        </p:txBody>
      </p:sp>
      <p:sp>
        <p:nvSpPr>
          <p:cNvPr id="23" name="Text 21"/>
          <p:cNvSpPr/>
          <p:nvPr/>
        </p:nvSpPr>
        <p:spPr>
          <a:xfrm>
            <a:off x="0" y="5052589"/>
            <a:ext cx="779145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24" name="Text 22"/>
          <p:cNvSpPr/>
          <p:nvPr/>
        </p:nvSpPr>
        <p:spPr>
          <a:xfrm>
            <a:off x="0" y="5052589"/>
            <a:ext cx="95631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2019</a:t>
            </a:r>
            <a:endParaRPr lang="en-US" sz="900" dirty="0">
              <a:latin typeface="Microsoft YaHei" pitchFamily="34" charset="0"/>
              <a:ea typeface="Microsoft YaHei" pitchFamily="34" charset="-122"/>
              <a:cs typeface="Microsoft YaHei" pitchFamily="34" charset="-120"/>
            </a:endParaRPr>
          </a:p>
        </p:txBody>
      </p:sp>
      <p:sp>
        <p:nvSpPr>
          <p:cNvPr id="25" name="Text 23"/>
          <p:cNvSpPr/>
          <p:nvPr/>
        </p:nvSpPr>
        <p:spPr>
          <a:xfrm>
            <a:off x="0" y="5052589"/>
            <a:ext cx="1133475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914400" y="5052589"/>
            <a:ext cx="11277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2021</a:t>
            </a:r>
            <a:endParaRPr lang="en-US" sz="900" dirty="0">
              <a:latin typeface="Microsoft YaHei" pitchFamily="34" charset="0"/>
              <a:ea typeface="Microsoft YaHei" pitchFamily="34" charset="-122"/>
              <a:cs typeface="Microsoft YaHei" pitchFamily="34" charset="-120"/>
            </a:endParaRPr>
          </a:p>
        </p:txBody>
      </p:sp>
      <p:sp>
        <p:nvSpPr>
          <p:cNvPr id="27" name="Text 25"/>
          <p:cNvSpPr/>
          <p:nvPr/>
        </p:nvSpPr>
        <p:spPr>
          <a:xfrm>
            <a:off x="2686050" y="5052589"/>
            <a:ext cx="950595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28" name="Text 26"/>
          <p:cNvSpPr/>
          <p:nvPr/>
        </p:nvSpPr>
        <p:spPr>
          <a:xfrm>
            <a:off x="4457700" y="5052589"/>
            <a:ext cx="77343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2023</a:t>
            </a:r>
            <a:endParaRPr lang="en-US" sz="900" dirty="0">
              <a:latin typeface="Microsoft YaHei" pitchFamily="34" charset="0"/>
              <a:ea typeface="Microsoft YaHei" pitchFamily="34" charset="-122"/>
              <a:cs typeface="Microsoft YaHei" pitchFamily="34" charset="-120"/>
            </a:endParaRPr>
          </a:p>
        </p:txBody>
      </p:sp>
      <p:sp>
        <p:nvSpPr>
          <p:cNvPr id="29" name="Text 27"/>
          <p:cNvSpPr/>
          <p:nvPr/>
        </p:nvSpPr>
        <p:spPr>
          <a:xfrm>
            <a:off x="6229350" y="5052589"/>
            <a:ext cx="596265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30" name="Text 28"/>
          <p:cNvSpPr/>
          <p:nvPr/>
        </p:nvSpPr>
        <p:spPr>
          <a:xfrm>
            <a:off x="8001000" y="5052589"/>
            <a:ext cx="4191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31" name="Shape 29"/>
          <p:cNvSpPr/>
          <p:nvPr/>
        </p:nvSpPr>
        <p:spPr>
          <a:xfrm>
            <a:off x="1238250" y="2509520"/>
            <a:ext cx="8858250" cy="116840"/>
          </a:xfrm>
          <a:custGeom>
            <a:avLst/>
            <a:gdLst/>
            <a:ahLst/>
            <a:cxnLst/>
            <a:rect l="l" t="t" r="r" b="b"/>
            <a:pathLst>
              <a:path w="8858250" h="116840">
                <a:moveTo>
                  <a:pt x="0" y="116840"/>
                </a:moveTo>
                <a:lnTo>
                  <a:pt x="885825" y="81280"/>
                </a:lnTo>
                <a:lnTo>
                  <a:pt x="1771650" y="76200"/>
                </a:lnTo>
                <a:lnTo>
                  <a:pt x="2657475" y="71120"/>
                </a:lnTo>
                <a:lnTo>
                  <a:pt x="3543300" y="81280"/>
                </a:lnTo>
                <a:lnTo>
                  <a:pt x="4429125" y="55880"/>
                </a:lnTo>
                <a:lnTo>
                  <a:pt x="5314950" y="25400"/>
                </a:lnTo>
                <a:lnTo>
                  <a:pt x="6200775" y="15240"/>
                </a:lnTo>
                <a:lnTo>
                  <a:pt x="7086600" y="30480"/>
                </a:lnTo>
                <a:lnTo>
                  <a:pt x="7972425" y="10160"/>
                </a:lnTo>
                <a:lnTo>
                  <a:pt x="8858250" y="0"/>
                </a:lnTo>
              </a:path>
            </a:pathLst>
          </a:custGeom>
          <a:noFill/>
          <a:ln w="24765">
            <a:solidFill>
              <a:srgbClr val="2C2C2A"/>
            </a:solidFill>
            <a:prstDash val="solid"/>
          </a:ln>
        </p:spPr>
      </p:sp>
      <p:sp>
        <p:nvSpPr>
          <p:cNvPr id="32" name="Shape 30"/>
          <p:cNvSpPr/>
          <p:nvPr/>
        </p:nvSpPr>
        <p:spPr>
          <a:xfrm>
            <a:off x="1195388" y="2583498"/>
            <a:ext cx="85725" cy="85725"/>
          </a:xfrm>
          <a:prstGeom prst="ellipse">
            <a:avLst/>
          </a:prstGeom>
          <a:solidFill>
            <a:srgbClr val="2C2C2A"/>
          </a:solidFill>
          <a:ln/>
        </p:spPr>
      </p:sp>
      <p:sp>
        <p:nvSpPr>
          <p:cNvPr id="33" name="Shape 31"/>
          <p:cNvSpPr/>
          <p:nvPr/>
        </p:nvSpPr>
        <p:spPr>
          <a:xfrm>
            <a:off x="10053638" y="2466658"/>
            <a:ext cx="85725" cy="85725"/>
          </a:xfrm>
          <a:prstGeom prst="ellipse">
            <a:avLst/>
          </a:prstGeom>
          <a:solidFill>
            <a:srgbClr val="2C2C2A"/>
          </a:solidFill>
          <a:ln/>
        </p:spPr>
      </p:sp>
      <p:sp>
        <p:nvSpPr>
          <p:cNvPr id="34" name="Shape 32"/>
          <p:cNvSpPr/>
          <p:nvPr/>
        </p:nvSpPr>
        <p:spPr>
          <a:xfrm>
            <a:off x="1238250" y="3134360"/>
            <a:ext cx="8858250" cy="375920"/>
          </a:xfrm>
          <a:custGeom>
            <a:avLst/>
            <a:gdLst/>
            <a:ahLst/>
            <a:cxnLst/>
            <a:rect l="l" t="t" r="r" b="b"/>
            <a:pathLst>
              <a:path w="8858250" h="375920">
                <a:moveTo>
                  <a:pt x="0" y="162560"/>
                </a:moveTo>
                <a:lnTo>
                  <a:pt x="885825" y="187960"/>
                </a:lnTo>
                <a:lnTo>
                  <a:pt x="1771650" y="233680"/>
                </a:lnTo>
                <a:lnTo>
                  <a:pt x="2657475" y="132080"/>
                </a:lnTo>
                <a:lnTo>
                  <a:pt x="3543300" y="375920"/>
                </a:lnTo>
                <a:lnTo>
                  <a:pt x="4429125" y="147320"/>
                </a:lnTo>
                <a:lnTo>
                  <a:pt x="5314950" y="142240"/>
                </a:lnTo>
                <a:lnTo>
                  <a:pt x="6200775" y="127000"/>
                </a:lnTo>
                <a:lnTo>
                  <a:pt x="7086600" y="91440"/>
                </a:lnTo>
                <a:lnTo>
                  <a:pt x="7972425" y="30480"/>
                </a:lnTo>
                <a:lnTo>
                  <a:pt x="8858250" y="0"/>
                </a:lnTo>
              </a:path>
            </a:pathLst>
          </a:custGeom>
          <a:noFill/>
          <a:ln w="24765">
            <a:solidFill>
              <a:srgbClr val="827C6B"/>
            </a:solidFill>
            <a:prstDash val="solid"/>
          </a:ln>
        </p:spPr>
      </p:sp>
      <p:sp>
        <p:nvSpPr>
          <p:cNvPr id="35" name="Shape 33"/>
          <p:cNvSpPr/>
          <p:nvPr/>
        </p:nvSpPr>
        <p:spPr>
          <a:xfrm>
            <a:off x="1195388" y="3254058"/>
            <a:ext cx="85725" cy="85725"/>
          </a:xfrm>
          <a:prstGeom prst="ellipse">
            <a:avLst/>
          </a:prstGeom>
          <a:solidFill>
            <a:srgbClr val="827C6B"/>
          </a:solidFill>
          <a:ln/>
        </p:spPr>
      </p:sp>
      <p:sp>
        <p:nvSpPr>
          <p:cNvPr id="36" name="Shape 34"/>
          <p:cNvSpPr/>
          <p:nvPr/>
        </p:nvSpPr>
        <p:spPr>
          <a:xfrm>
            <a:off x="10053638" y="3091498"/>
            <a:ext cx="85725" cy="85725"/>
          </a:xfrm>
          <a:prstGeom prst="ellipse">
            <a:avLst/>
          </a:prstGeom>
          <a:solidFill>
            <a:srgbClr val="827C6B"/>
          </a:solidFill>
          <a:ln/>
        </p:spPr>
      </p:sp>
      <p:sp>
        <p:nvSpPr>
          <p:cNvPr id="37" name="Text 35"/>
          <p:cNvSpPr/>
          <p:nvPr/>
        </p:nvSpPr>
        <p:spPr>
          <a:xfrm>
            <a:off x="0" y="2536172"/>
            <a:ext cx="1143000" cy="160020"/>
          </a:xfrm>
          <a:prstGeom prst="rect">
            <a:avLst/>
          </a:prstGeom>
          <a:noFill/>
          <a:ln/>
        </p:spPr>
        <p:txBody>
          <a:bodyPr wrap="none" lIns="0" tIns="0" rIns="0" bIns="0" rtlCol="0" anchor="t"/>
          <a:lstStyle/>
          <a:p>
            <a:pPr algn="r" indent="0" marL="0">
              <a:buNone/>
            </a:pPr>
            <a:r>
              <a:rPr lang="en-US" sz="1050" b="1" dirty="0">
                <a:solidFill>
                  <a:srgbClr val="2C2C2A"/>
                </a:solidFill>
                <a:latin typeface="Microsoft YaHei" pitchFamily="34" charset="0"/>
                <a:ea typeface="Microsoft YaHei" pitchFamily="34" charset="-122"/>
                <a:cs typeface="Microsoft YaHei" pitchFamily="34" charset="-120"/>
              </a:rPr>
              <a:t>4.58</a:t>
            </a:r>
            <a:endParaRPr lang="en-US" sz="1050" dirty="0">
              <a:latin typeface="Microsoft YaHei" pitchFamily="34" charset="0"/>
              <a:ea typeface="Microsoft YaHei" pitchFamily="34" charset="-122"/>
              <a:cs typeface="Microsoft YaHei" pitchFamily="34" charset="-120"/>
            </a:endParaRPr>
          </a:p>
        </p:txBody>
      </p:sp>
      <p:sp>
        <p:nvSpPr>
          <p:cNvPr id="38" name="Text 36"/>
          <p:cNvSpPr/>
          <p:nvPr/>
        </p:nvSpPr>
        <p:spPr>
          <a:xfrm>
            <a:off x="10210800" y="2419693"/>
            <a:ext cx="1981200" cy="171450"/>
          </a:xfrm>
          <a:prstGeom prst="rect">
            <a:avLst/>
          </a:prstGeom>
          <a:noFill/>
          <a:ln/>
        </p:spPr>
        <p:txBody>
          <a:bodyPr wrap="none" lIns="0" tIns="0" rIns="0" bIns="0" rtlCol="0" anchor="t"/>
          <a:lstStyle/>
          <a:p>
            <a:pPr algn="l" indent="0" marL="0">
              <a:buNone/>
            </a:pPr>
            <a:r>
              <a:rPr lang="en-US" sz="1125" b="1" dirty="0">
                <a:solidFill>
                  <a:srgbClr val="2C2C2A"/>
                </a:solidFill>
                <a:latin typeface="Microsoft YaHei" pitchFamily="34" charset="0"/>
                <a:ea typeface="Microsoft YaHei" pitchFamily="34" charset="-122"/>
                <a:cs typeface="Microsoft YaHei" pitchFamily="34" charset="-120"/>
              </a:rPr>
              <a:t>Print 4.81</a:t>
            </a:r>
            <a:endParaRPr lang="en-US" sz="1125" dirty="0">
              <a:latin typeface="Microsoft YaHei" pitchFamily="34" charset="0"/>
              <a:ea typeface="Microsoft YaHei" pitchFamily="34" charset="-122"/>
              <a:cs typeface="Microsoft YaHei" pitchFamily="34" charset="-120"/>
            </a:endParaRPr>
          </a:p>
        </p:txBody>
      </p:sp>
      <p:sp>
        <p:nvSpPr>
          <p:cNvPr id="39" name="Text 37"/>
          <p:cNvSpPr/>
          <p:nvPr/>
        </p:nvSpPr>
        <p:spPr>
          <a:xfrm>
            <a:off x="0" y="3206732"/>
            <a:ext cx="1143000" cy="160020"/>
          </a:xfrm>
          <a:prstGeom prst="rect">
            <a:avLst/>
          </a:prstGeom>
          <a:noFill/>
          <a:ln/>
        </p:spPr>
        <p:txBody>
          <a:bodyPr wrap="none" lIns="0" tIns="0" rIns="0" bIns="0" rtlCol="0" anchor="t"/>
          <a:lstStyle/>
          <a:p>
            <a:pPr algn="r" indent="0" marL="0">
              <a:buNone/>
            </a:pPr>
            <a:r>
              <a:rPr lang="en-US" sz="1050" b="1" dirty="0">
                <a:solidFill>
                  <a:srgbClr val="6A665A"/>
                </a:solidFill>
                <a:latin typeface="Microsoft YaHei" pitchFamily="34" charset="0"/>
                <a:ea typeface="Microsoft YaHei" pitchFamily="34" charset="-122"/>
                <a:cs typeface="Microsoft YaHei" pitchFamily="34" charset="-120"/>
              </a:rPr>
              <a:t>3.26</a:t>
            </a:r>
            <a:endParaRPr lang="en-US" sz="1050" dirty="0">
              <a:latin typeface="Microsoft YaHei" pitchFamily="34" charset="0"/>
              <a:ea typeface="Microsoft YaHei" pitchFamily="34" charset="-122"/>
              <a:cs typeface="Microsoft YaHei" pitchFamily="34" charset="-120"/>
            </a:endParaRPr>
          </a:p>
        </p:txBody>
      </p:sp>
      <p:sp>
        <p:nvSpPr>
          <p:cNvPr id="40" name="Text 38"/>
          <p:cNvSpPr/>
          <p:nvPr/>
        </p:nvSpPr>
        <p:spPr>
          <a:xfrm>
            <a:off x="10210800" y="3044533"/>
            <a:ext cx="1981200" cy="171450"/>
          </a:xfrm>
          <a:prstGeom prst="rect">
            <a:avLst/>
          </a:prstGeom>
          <a:noFill/>
          <a:ln/>
        </p:spPr>
        <p:txBody>
          <a:bodyPr wrap="none" lIns="0" tIns="0" rIns="0" bIns="0" rtlCol="0" anchor="t"/>
          <a:lstStyle/>
          <a:p>
            <a:pPr algn="l" indent="0" marL="0">
              <a:buNone/>
            </a:pPr>
            <a:r>
              <a:rPr lang="en-US" sz="1125" b="1" dirty="0">
                <a:solidFill>
                  <a:srgbClr val="6A665A"/>
                </a:solidFill>
                <a:latin typeface="Microsoft YaHei" pitchFamily="34" charset="0"/>
                <a:ea typeface="Microsoft YaHei" pitchFamily="34" charset="-122"/>
                <a:cs typeface="Microsoft YaHei" pitchFamily="34" charset="-120"/>
              </a:rPr>
              <a:t>E-books 3.58</a:t>
            </a:r>
            <a:endParaRPr lang="en-US" sz="1125" dirty="0">
              <a:latin typeface="Microsoft YaHei" pitchFamily="34" charset="0"/>
              <a:ea typeface="Microsoft YaHei" pitchFamily="34" charset="-122"/>
              <a:cs typeface="Microsoft YaHei" pitchFamily="34" charset="-120"/>
            </a:endParaRPr>
          </a:p>
        </p:txBody>
      </p:sp>
      <p:sp>
        <p:nvSpPr>
          <p:cNvPr id="41" name="Shape 39"/>
          <p:cNvSpPr/>
          <p:nvPr/>
        </p:nvSpPr>
        <p:spPr>
          <a:xfrm>
            <a:off x="4743450" y="3472180"/>
            <a:ext cx="76200" cy="76200"/>
          </a:xfrm>
          <a:prstGeom prst="ellipse">
            <a:avLst/>
          </a:prstGeom>
          <a:noFill/>
          <a:ln w="15240">
            <a:solidFill>
              <a:srgbClr val="8C4A3C"/>
            </a:solidFill>
            <a:prstDash val="solid"/>
          </a:ln>
        </p:spPr>
      </p:sp>
      <p:sp>
        <p:nvSpPr>
          <p:cNvPr id="42" name="Text 40"/>
          <p:cNvSpPr/>
          <p:nvPr/>
        </p:nvSpPr>
        <p:spPr>
          <a:xfrm>
            <a:off x="0" y="3609869"/>
            <a:ext cx="956310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E-books dip to 2.84 in 2019</a:t>
            </a:r>
            <a:endParaRPr lang="en-US" sz="900" dirty="0">
              <a:latin typeface="Microsoft YaHei" pitchFamily="34" charset="0"/>
              <a:ea typeface="Microsoft YaHei" pitchFamily="34" charset="-122"/>
              <a:cs typeface="Microsoft YaHei" pitchFamily="34" charset="-120"/>
            </a:endParaRPr>
          </a:p>
        </p:txBody>
      </p:sp>
      <p:sp>
        <p:nvSpPr>
          <p:cNvPr id="43" name="Text 41"/>
          <p:cNvSpPr/>
          <p:nvPr/>
        </p:nvSpPr>
        <p:spPr>
          <a:xfrm>
            <a:off x="609600" y="5414539"/>
            <a:ext cx="115824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1</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1257708" y="5414539"/>
            <a:ext cx="109342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Books read per adult a year, counting all adults, survey years 2015 to 2025</a:t>
            </a:r>
            <a:endParaRPr lang="en-US" sz="900" dirty="0">
              <a:latin typeface="Microsoft YaHei" pitchFamily="34" charset="0"/>
              <a:ea typeface="Microsoft YaHei" pitchFamily="34" charset="-122"/>
              <a:cs typeface="Microsoft YaHei" pitchFamily="34" charset="-120"/>
            </a:endParaRPr>
          </a:p>
        </p:txBody>
      </p:sp>
      <p:sp>
        <p:nvSpPr>
          <p:cNvPr id="45" name="Text 43"/>
          <p:cNvSpPr/>
          <p:nvPr/>
        </p:nvSpPr>
        <p:spPr>
          <a:xfrm>
            <a:off x="609600" y="5633534"/>
            <a:ext cx="115824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4.81 is an average, lifted by a few heavy readers. No median is published.</a:t>
            </a:r>
            <a:endParaRPr lang="en-US" sz="975" dirty="0">
              <a:latin typeface="Times New Roman" pitchFamily="34" charset="0"/>
              <a:ea typeface="SimSun" pitchFamily="34" charset="-122"/>
              <a:cs typeface="Times New Roman" pitchFamily="34" charset="-120"/>
            </a:endParaRPr>
          </a:p>
        </p:txBody>
      </p:sp>
      <p:sp>
        <p:nvSpPr>
          <p:cNvPr id="46" name="Text 44"/>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13th to 23rd National Reading Surveys (Chinese Academy of Press and Publication)</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3"/>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4</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654600" y="270677"/>
            <a:ext cx="6537400"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d</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79.0% read on phones, 38.7% listen to books</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649288" y="1958975"/>
            <a:ext cx="111125" cy="158750"/>
          </a:xfrm>
          <a:prstGeom prst="roundRect">
            <a:avLst>
              <a:gd name="adj" fmla="val 14286"/>
            </a:avLst>
          </a:prstGeom>
          <a:noFill/>
          <a:ln w="15875">
            <a:solidFill>
              <a:srgbClr val="2C2C2A"/>
            </a:solidFill>
            <a:prstDash val="solid"/>
          </a:ln>
        </p:spPr>
      </p:sp>
      <p:sp>
        <p:nvSpPr>
          <p:cNvPr id="13" name="Shape 11"/>
          <p:cNvSpPr/>
          <p:nvPr/>
        </p:nvSpPr>
        <p:spPr>
          <a:xfrm>
            <a:off x="704850" y="2085975"/>
            <a:ext cx="5953" cy="5953"/>
          </a:xfrm>
          <a:custGeom>
            <a:avLst/>
            <a:gdLst/>
            <a:ahLst/>
            <a:cxnLst/>
            <a:rect l="l" t="t" r="r" b="b"/>
            <a:pathLst>
              <a:path w="5953" h="5953">
                <a:moveTo>
                  <a:pt x="0" y="0"/>
                </a:moveTo>
                <a:lnTo>
                  <a:pt x="79" y="0"/>
                </a:lnTo>
              </a:path>
            </a:pathLst>
          </a:custGeom>
          <a:noFill/>
          <a:ln w="15875">
            <a:solidFill>
              <a:srgbClr val="2C2C2A"/>
            </a:solidFill>
            <a:prstDash val="solid"/>
          </a:ln>
        </p:spPr>
      </p:sp>
      <p:sp>
        <p:nvSpPr>
          <p:cNvPr id="14" name="Text 12"/>
          <p:cNvSpPr/>
          <p:nvPr/>
        </p:nvSpPr>
        <p:spPr>
          <a:xfrm>
            <a:off x="895350" y="1948523"/>
            <a:ext cx="1129665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Phone</a:t>
            </a:r>
            <a:endParaRPr lang="en-US" sz="1125" dirty="0">
              <a:latin typeface="Microsoft YaHei" pitchFamily="34" charset="0"/>
              <a:ea typeface="Microsoft YaHei" pitchFamily="34" charset="-122"/>
              <a:cs typeface="Microsoft YaHei" pitchFamily="34" charset="-120"/>
            </a:endParaRPr>
          </a:p>
        </p:txBody>
      </p:sp>
      <p:sp>
        <p:nvSpPr>
          <p:cNvPr id="15" name="Shape 13"/>
          <p:cNvSpPr/>
          <p:nvPr/>
        </p:nvSpPr>
        <p:spPr>
          <a:xfrm>
            <a:off x="2190750" y="1924050"/>
            <a:ext cx="3461385" cy="228600"/>
          </a:xfrm>
          <a:prstGeom prst="rect">
            <a:avLst/>
          </a:prstGeom>
          <a:solidFill>
            <a:srgbClr val="2C2C2A"/>
          </a:solidFill>
          <a:ln/>
        </p:spPr>
      </p:sp>
      <p:sp>
        <p:nvSpPr>
          <p:cNvPr id="16" name="Text 14"/>
          <p:cNvSpPr/>
          <p:nvPr/>
        </p:nvSpPr>
        <p:spPr>
          <a:xfrm>
            <a:off x="5747385" y="1929946"/>
            <a:ext cx="6444615"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79.0%</a:t>
            </a:r>
            <a:endParaRPr lang="en-US" sz="1350" dirty="0">
              <a:latin typeface="Times New Roman" pitchFamily="34" charset="0"/>
              <a:ea typeface="SimSun" pitchFamily="34" charset="-122"/>
              <a:cs typeface="Times New Roman" pitchFamily="34" charset="-120"/>
            </a:endParaRPr>
          </a:p>
        </p:txBody>
      </p:sp>
      <p:sp>
        <p:nvSpPr>
          <p:cNvPr id="17" name="Shape 15"/>
          <p:cNvSpPr/>
          <p:nvPr/>
        </p:nvSpPr>
        <p:spPr>
          <a:xfrm>
            <a:off x="688975" y="2549525"/>
            <a:ext cx="47625" cy="63500"/>
          </a:xfrm>
          <a:custGeom>
            <a:avLst/>
            <a:gdLst/>
            <a:ahLst/>
            <a:cxnLst/>
            <a:rect l="l" t="t" r="r" b="b"/>
            <a:pathLst>
              <a:path w="47625" h="63500">
                <a:moveTo>
                  <a:pt x="0" y="0"/>
                </a:moveTo>
                <a:lnTo>
                  <a:pt x="0" y="63500"/>
                </a:lnTo>
                <a:lnTo>
                  <a:pt x="23813" y="39688"/>
                </a:lnTo>
                <a:lnTo>
                  <a:pt x="47625" y="63500"/>
                </a:lnTo>
                <a:lnTo>
                  <a:pt x="47625" y="0"/>
                </a:lnTo>
              </a:path>
            </a:pathLst>
          </a:custGeom>
          <a:noFill/>
          <a:ln w="15875">
            <a:solidFill>
              <a:srgbClr val="2C2C2A"/>
            </a:solidFill>
            <a:prstDash val="solid"/>
          </a:ln>
        </p:spPr>
      </p:sp>
      <p:sp>
        <p:nvSpPr>
          <p:cNvPr id="18" name="Shape 16"/>
          <p:cNvSpPr/>
          <p:nvPr/>
        </p:nvSpPr>
        <p:spPr>
          <a:xfrm>
            <a:off x="641350" y="2549525"/>
            <a:ext cx="127000" cy="158750"/>
          </a:xfrm>
          <a:custGeom>
            <a:avLst/>
            <a:gdLst/>
            <a:ahLst/>
            <a:cxnLst/>
            <a:rect l="l" t="t" r="r" b="b"/>
            <a:pathLst>
              <a:path w="127000" h="158750">
                <a:moveTo>
                  <a:pt x="0" y="138906"/>
                </a:moveTo>
                <a:lnTo>
                  <a:pt x="0" y="19844"/>
                </a:lnTo>
                <a:arcTo hR="19844" wR="19844" stAng="10800000" swAng="5400000"/>
                <a:lnTo>
                  <a:pt x="119063" y="0"/>
                </a:lnTo>
                <a:arcTo hR="7938" wR="7938" stAng="16200000" swAng="5400000"/>
                <a:lnTo>
                  <a:pt x="127000" y="150813"/>
                </a:lnTo>
                <a:arcTo hR="7938" wR="7938" stAng="0" swAng="5400000"/>
                <a:lnTo>
                  <a:pt x="19844" y="158750"/>
                </a:lnTo>
                <a:arcTo hR="19844" wR="19844" stAng="5400000" swAng="10800000"/>
                <a:lnTo>
                  <a:pt x="127000" y="119063"/>
                </a:lnTo>
              </a:path>
            </a:pathLst>
          </a:custGeom>
          <a:noFill/>
          <a:ln w="15875">
            <a:solidFill>
              <a:srgbClr val="2C2C2A"/>
            </a:solidFill>
            <a:prstDash val="solid"/>
          </a:ln>
        </p:spPr>
      </p:sp>
      <p:sp>
        <p:nvSpPr>
          <p:cNvPr id="19" name="Text 17"/>
          <p:cNvSpPr/>
          <p:nvPr/>
        </p:nvSpPr>
        <p:spPr>
          <a:xfrm>
            <a:off x="895350" y="2539073"/>
            <a:ext cx="1129665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Computer</a:t>
            </a:r>
            <a:endParaRPr lang="en-US" sz="1125" dirty="0">
              <a:latin typeface="Microsoft YaHei" pitchFamily="34" charset="0"/>
              <a:ea typeface="Microsoft YaHei" pitchFamily="34" charset="-122"/>
              <a:cs typeface="Microsoft YaHei" pitchFamily="34" charset="-120"/>
            </a:endParaRPr>
          </a:p>
        </p:txBody>
      </p:sp>
      <p:sp>
        <p:nvSpPr>
          <p:cNvPr id="20" name="Shape 18"/>
          <p:cNvSpPr/>
          <p:nvPr/>
        </p:nvSpPr>
        <p:spPr>
          <a:xfrm>
            <a:off x="2190750" y="2514600"/>
            <a:ext cx="2909316" cy="228600"/>
          </a:xfrm>
          <a:prstGeom prst="rect">
            <a:avLst/>
          </a:prstGeom>
          <a:solidFill>
            <a:srgbClr val="2C2C2A"/>
          </a:solidFill>
          <a:ln/>
        </p:spPr>
      </p:sp>
      <p:sp>
        <p:nvSpPr>
          <p:cNvPr id="21" name="Text 19"/>
          <p:cNvSpPr/>
          <p:nvPr/>
        </p:nvSpPr>
        <p:spPr>
          <a:xfrm>
            <a:off x="5195316" y="2520496"/>
            <a:ext cx="6996684"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66.4%</a:t>
            </a:r>
            <a:endParaRPr lang="en-US" sz="1350" dirty="0">
              <a:latin typeface="Times New Roman" pitchFamily="34" charset="0"/>
              <a:ea typeface="SimSun" pitchFamily="34" charset="-122"/>
              <a:cs typeface="Times New Roman" pitchFamily="34" charset="-120"/>
            </a:endParaRPr>
          </a:p>
        </p:txBody>
      </p:sp>
      <p:sp>
        <p:nvSpPr>
          <p:cNvPr id="22" name="Shape 20"/>
          <p:cNvSpPr/>
          <p:nvPr/>
        </p:nvSpPr>
        <p:spPr>
          <a:xfrm>
            <a:off x="633412" y="3148012"/>
            <a:ext cx="142875" cy="142875"/>
          </a:xfrm>
          <a:custGeom>
            <a:avLst/>
            <a:gdLst/>
            <a:ahLst/>
            <a:cxnLst/>
            <a:rect l="l" t="t" r="r" b="b"/>
            <a:pathLst>
              <a:path w="142875" h="142875">
                <a:moveTo>
                  <a:pt x="0" y="87313"/>
                </a:moveTo>
                <a:lnTo>
                  <a:pt x="23813" y="87313"/>
                </a:lnTo>
                <a:arcTo hR="15875" wR="15875" stAng="16200000" swAng="5400000"/>
                <a:lnTo>
                  <a:pt x="39688" y="127000"/>
                </a:lnTo>
                <a:arcTo hR="15875" wR="15875" stAng="0" swAng="5400000"/>
                <a:lnTo>
                  <a:pt x="15875" y="142875"/>
                </a:lnTo>
                <a:arcTo hR="15875" wR="15875" stAng="5400000" swAng="5400000"/>
                <a:lnTo>
                  <a:pt x="0" y="71438"/>
                </a:lnTo>
                <a:arcTo hR="71438" wR="71438" stAng="10800000" swAng="10800000"/>
                <a:lnTo>
                  <a:pt x="142875" y="127000"/>
                </a:lnTo>
                <a:arcTo hR="15875" wR="15875" stAng="0" swAng="5400000"/>
                <a:lnTo>
                  <a:pt x="119063" y="142875"/>
                </a:lnTo>
                <a:arcTo hR="15875" wR="15875" stAng="5400000" swAng="5400000"/>
                <a:lnTo>
                  <a:pt x="103188" y="103188"/>
                </a:lnTo>
                <a:arcTo hR="15875" wR="15875" stAng="10800000" swAng="5400000"/>
                <a:lnTo>
                  <a:pt x="142875" y="87313"/>
                </a:lnTo>
              </a:path>
            </a:pathLst>
          </a:custGeom>
          <a:noFill/>
          <a:ln w="15875">
            <a:solidFill>
              <a:srgbClr val="8C4A3C"/>
            </a:solidFill>
            <a:prstDash val="solid"/>
          </a:ln>
        </p:spPr>
      </p:sp>
      <p:sp>
        <p:nvSpPr>
          <p:cNvPr id="23" name="Text 21"/>
          <p:cNvSpPr/>
          <p:nvPr/>
        </p:nvSpPr>
        <p:spPr>
          <a:xfrm>
            <a:off x="895350" y="3129623"/>
            <a:ext cx="112966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Listening</a:t>
            </a:r>
            <a:endParaRPr lang="en-US" sz="1125" dirty="0">
              <a:latin typeface="Microsoft YaHei" pitchFamily="34" charset="0"/>
              <a:ea typeface="Microsoft YaHei" pitchFamily="34" charset="-122"/>
              <a:cs typeface="Microsoft YaHei" pitchFamily="34" charset="-120"/>
            </a:endParaRPr>
          </a:p>
        </p:txBody>
      </p:sp>
      <p:sp>
        <p:nvSpPr>
          <p:cNvPr id="24" name="Shape 22"/>
          <p:cNvSpPr/>
          <p:nvPr/>
        </p:nvSpPr>
        <p:spPr>
          <a:xfrm>
            <a:off x="2190750" y="3105150"/>
            <a:ext cx="1695641" cy="228600"/>
          </a:xfrm>
          <a:prstGeom prst="rect">
            <a:avLst/>
          </a:prstGeom>
          <a:solidFill>
            <a:srgbClr val="8C4A3C"/>
          </a:solidFill>
          <a:ln/>
        </p:spPr>
      </p:sp>
      <p:sp>
        <p:nvSpPr>
          <p:cNvPr id="25" name="Text 23"/>
          <p:cNvSpPr/>
          <p:nvPr/>
        </p:nvSpPr>
        <p:spPr>
          <a:xfrm>
            <a:off x="3981641" y="3111046"/>
            <a:ext cx="8210360" cy="205740"/>
          </a:xfrm>
          <a:prstGeom prst="rect">
            <a:avLst/>
          </a:prstGeom>
          <a:noFill/>
          <a:ln/>
        </p:spPr>
        <p:txBody>
          <a:bodyPr wrap="none" lIns="0" tIns="0" rIns="0" bIns="0" rtlCol="0" anchor="t"/>
          <a:lstStyle/>
          <a:p>
            <a:pPr algn="l" indent="0" marL="0">
              <a:buNone/>
            </a:pPr>
            <a:r>
              <a:rPr lang="en-US" sz="1350" b="1" dirty="0">
                <a:solidFill>
                  <a:srgbClr val="8C4A3C"/>
                </a:solidFill>
                <a:latin typeface="Times New Roman" pitchFamily="34" charset="0"/>
                <a:ea typeface="SimSun" pitchFamily="34" charset="-122"/>
                <a:cs typeface="Times New Roman" pitchFamily="34" charset="-120"/>
              </a:rPr>
              <a:t>38.7%</a:t>
            </a:r>
            <a:endParaRPr lang="en-US" sz="1350" dirty="0">
              <a:latin typeface="Times New Roman" pitchFamily="34" charset="0"/>
              <a:ea typeface="SimSun" pitchFamily="34" charset="-122"/>
              <a:cs typeface="Times New Roman" pitchFamily="34" charset="-120"/>
            </a:endParaRPr>
          </a:p>
        </p:txBody>
      </p:sp>
      <p:sp>
        <p:nvSpPr>
          <p:cNvPr id="26" name="Shape 24"/>
          <p:cNvSpPr/>
          <p:nvPr/>
        </p:nvSpPr>
        <p:spPr>
          <a:xfrm>
            <a:off x="704850" y="3770313"/>
            <a:ext cx="5953" cy="111125"/>
          </a:xfrm>
          <a:custGeom>
            <a:avLst/>
            <a:gdLst/>
            <a:ahLst/>
            <a:cxnLst/>
            <a:rect l="l" t="t" r="r" b="b"/>
            <a:pathLst>
              <a:path w="5953" h="111125">
                <a:moveTo>
                  <a:pt x="0" y="0"/>
                </a:moveTo>
                <a:lnTo>
                  <a:pt x="0" y="111125"/>
                </a:lnTo>
              </a:path>
            </a:pathLst>
          </a:custGeom>
          <a:noFill/>
          <a:ln w="15875">
            <a:solidFill>
              <a:srgbClr val="2C2C2A"/>
            </a:solidFill>
            <a:prstDash val="solid"/>
          </a:ln>
        </p:spPr>
      </p:sp>
      <p:sp>
        <p:nvSpPr>
          <p:cNvPr id="27" name="Shape 25"/>
          <p:cNvSpPr/>
          <p:nvPr/>
        </p:nvSpPr>
        <p:spPr>
          <a:xfrm>
            <a:off x="625475" y="3738563"/>
            <a:ext cx="158750" cy="142875"/>
          </a:xfrm>
          <a:custGeom>
            <a:avLst/>
            <a:gdLst/>
            <a:ahLst/>
            <a:cxnLst/>
            <a:rect l="l" t="t" r="r" b="b"/>
            <a:pathLst>
              <a:path w="158750" h="142875">
                <a:moveTo>
                  <a:pt x="7938" y="119063"/>
                </a:moveTo>
                <a:arcTo hR="7938" wR="7938" stAng="5400000" swAng="5400000"/>
                <a:lnTo>
                  <a:pt x="0" y="7938"/>
                </a:lnTo>
                <a:arcTo hR="7938" wR="7938" stAng="10800000" swAng="5400000"/>
                <a:lnTo>
                  <a:pt x="47625" y="0"/>
                </a:lnTo>
                <a:arcTo hR="31750" wR="31750" stAng="16200000" swAng="5400000"/>
                <a:arcTo hR="31750" wR="31750" stAng="10800000" swAng="5400000"/>
                <a:lnTo>
                  <a:pt x="150813" y="0"/>
                </a:lnTo>
                <a:arcTo hR="7938" wR="7938" stAng="16200000" swAng="5400000"/>
                <a:lnTo>
                  <a:pt x="158750" y="111125"/>
                </a:lnTo>
                <a:arcTo hR="7938" wR="7938" stAng="0" swAng="5400000"/>
                <a:lnTo>
                  <a:pt x="103188" y="119063"/>
                </a:lnTo>
                <a:arcTo hR="23813" wR="23813" stAng="16200000" swAng="-5400000"/>
                <a:arcTo hR="23813" wR="23813" stAng="0" swAng="-5400000"/>
                <a:close/>
              </a:path>
            </a:pathLst>
          </a:custGeom>
          <a:noFill/>
          <a:ln w="15875">
            <a:solidFill>
              <a:srgbClr val="2C2C2A"/>
            </a:solidFill>
            <a:prstDash val="solid"/>
          </a:ln>
        </p:spPr>
      </p:sp>
      <p:sp>
        <p:nvSpPr>
          <p:cNvPr id="28" name="Text 26"/>
          <p:cNvSpPr/>
          <p:nvPr/>
        </p:nvSpPr>
        <p:spPr>
          <a:xfrm>
            <a:off x="895350" y="3720173"/>
            <a:ext cx="1129665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E-reader</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2190750" y="3695700"/>
            <a:ext cx="933260" cy="228600"/>
          </a:xfrm>
          <a:prstGeom prst="rect">
            <a:avLst/>
          </a:prstGeom>
          <a:solidFill>
            <a:srgbClr val="2C2C2A"/>
          </a:solidFill>
          <a:ln/>
        </p:spPr>
      </p:sp>
      <p:sp>
        <p:nvSpPr>
          <p:cNvPr id="30" name="Text 28"/>
          <p:cNvSpPr/>
          <p:nvPr/>
        </p:nvSpPr>
        <p:spPr>
          <a:xfrm>
            <a:off x="3219260" y="3701596"/>
            <a:ext cx="8972741"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21.3%</a:t>
            </a:r>
            <a:endParaRPr lang="en-US" sz="1350" dirty="0">
              <a:latin typeface="Times New Roman" pitchFamily="34" charset="0"/>
              <a:ea typeface="SimSun" pitchFamily="34" charset="-122"/>
              <a:cs typeface="Times New Roman" pitchFamily="34" charset="-120"/>
            </a:endParaRPr>
          </a:p>
        </p:txBody>
      </p:sp>
      <p:sp>
        <p:nvSpPr>
          <p:cNvPr id="31" name="Shape 29"/>
          <p:cNvSpPr/>
          <p:nvPr/>
        </p:nvSpPr>
        <p:spPr>
          <a:xfrm>
            <a:off x="707200" y="4332795"/>
            <a:ext cx="23971" cy="31401"/>
          </a:xfrm>
          <a:custGeom>
            <a:avLst/>
            <a:gdLst/>
            <a:ahLst/>
            <a:cxnLst/>
            <a:rect l="l" t="t" r="r" b="b"/>
            <a:pathLst>
              <a:path w="23971" h="31401">
                <a:moveTo>
                  <a:pt x="0" y="0"/>
                </a:moveTo>
                <a:lnTo>
                  <a:pt x="23971" y="31401"/>
                </a:lnTo>
              </a:path>
            </a:pathLst>
          </a:custGeom>
          <a:noFill/>
          <a:ln w="15875">
            <a:solidFill>
              <a:srgbClr val="2C2C2A"/>
            </a:solidFill>
            <a:prstDash val="solid"/>
          </a:ln>
        </p:spPr>
      </p:sp>
      <p:sp>
        <p:nvSpPr>
          <p:cNvPr id="32" name="Shape 30"/>
          <p:cNvSpPr/>
          <p:nvPr/>
        </p:nvSpPr>
        <p:spPr>
          <a:xfrm>
            <a:off x="623888" y="4319588"/>
            <a:ext cx="146050" cy="73025"/>
          </a:xfrm>
          <a:custGeom>
            <a:avLst/>
            <a:gdLst/>
            <a:ahLst/>
            <a:cxnLst/>
            <a:rect l="l" t="t" r="r" b="b"/>
            <a:pathLst>
              <a:path w="146050" h="73025">
                <a:moveTo>
                  <a:pt x="146050" y="33338"/>
                </a:moveTo>
                <a:lnTo>
                  <a:pt x="9525" y="73025"/>
                </a:lnTo>
                <a:lnTo>
                  <a:pt x="2381" y="53975"/>
                </a:lnTo>
                <a:cubicBezTo>
                  <a:pt x="0" y="45244"/>
                  <a:pt x="4762" y="36513"/>
                  <a:pt x="12700" y="34131"/>
                </a:cubicBezTo>
                <a:lnTo>
                  <a:pt x="119856" y="2381"/>
                </a:lnTo>
                <a:cubicBezTo>
                  <a:pt x="128588" y="0"/>
                  <a:pt x="137319" y="4762"/>
                  <a:pt x="139700" y="12700"/>
                </a:cubicBezTo>
                <a:close/>
              </a:path>
            </a:pathLst>
          </a:custGeom>
          <a:noFill/>
          <a:ln w="15875">
            <a:solidFill>
              <a:srgbClr val="2C2C2A"/>
            </a:solidFill>
            <a:prstDash val="solid"/>
          </a:ln>
        </p:spPr>
      </p:sp>
      <p:sp>
        <p:nvSpPr>
          <p:cNvPr id="33" name="Shape 31"/>
          <p:cNvSpPr/>
          <p:nvPr/>
        </p:nvSpPr>
        <p:spPr>
          <a:xfrm>
            <a:off x="633412" y="4392612"/>
            <a:ext cx="142875" cy="79375"/>
          </a:xfrm>
          <a:custGeom>
            <a:avLst/>
            <a:gdLst/>
            <a:ahLst/>
            <a:cxnLst/>
            <a:rect l="l" t="t" r="r" b="b"/>
            <a:pathLst>
              <a:path w="142875" h="79375">
                <a:moveTo>
                  <a:pt x="0" y="0"/>
                </a:moveTo>
                <a:lnTo>
                  <a:pt x="142875" y="0"/>
                </a:lnTo>
                <a:lnTo>
                  <a:pt x="142875" y="63500"/>
                </a:lnTo>
                <a:arcTo hR="15875" wR="15875" stAng="0" swAng="5400000"/>
                <a:lnTo>
                  <a:pt x="15875" y="79375"/>
                </a:lnTo>
                <a:arcTo hR="15875" wR="15875" stAng="5400000" swAng="5400000"/>
                <a:close/>
              </a:path>
            </a:pathLst>
          </a:custGeom>
          <a:noFill/>
          <a:ln w="15875">
            <a:solidFill>
              <a:srgbClr val="2C2C2A"/>
            </a:solidFill>
            <a:prstDash val="solid"/>
          </a:ln>
        </p:spPr>
      </p:sp>
      <p:sp>
        <p:nvSpPr>
          <p:cNvPr id="34" name="Shape 32"/>
          <p:cNvSpPr/>
          <p:nvPr/>
        </p:nvSpPr>
        <p:spPr>
          <a:xfrm>
            <a:off x="658654" y="4347178"/>
            <a:ext cx="24606" cy="30948"/>
          </a:xfrm>
          <a:custGeom>
            <a:avLst/>
            <a:gdLst/>
            <a:ahLst/>
            <a:cxnLst/>
            <a:rect l="l" t="t" r="r" b="b"/>
            <a:pathLst>
              <a:path w="24606" h="30948">
                <a:moveTo>
                  <a:pt x="0" y="0"/>
                </a:moveTo>
                <a:lnTo>
                  <a:pt x="24606" y="30948"/>
                </a:lnTo>
              </a:path>
            </a:pathLst>
          </a:custGeom>
          <a:noFill/>
          <a:ln w="15875">
            <a:solidFill>
              <a:srgbClr val="2C2C2A"/>
            </a:solidFill>
            <a:prstDash val="solid"/>
          </a:ln>
        </p:spPr>
      </p:sp>
      <p:sp>
        <p:nvSpPr>
          <p:cNvPr id="35" name="Text 33"/>
          <p:cNvSpPr/>
          <p:nvPr/>
        </p:nvSpPr>
        <p:spPr>
          <a:xfrm>
            <a:off x="895350" y="4310723"/>
            <a:ext cx="11296650" cy="171450"/>
          </a:xfrm>
          <a:prstGeom prst="rect">
            <a:avLst/>
          </a:prstGeom>
          <a:noFill/>
          <a:ln/>
        </p:spPr>
        <p:txBody>
          <a:bodyPr wrap="none" lIns="0" tIns="0" rIns="0" bIns="0" rtlCol="0" anchor="t"/>
          <a:lstStyle/>
          <a:p>
            <a:pPr algn="l" indent="0" marL="0">
              <a:buNone/>
            </a:pPr>
            <a:r>
              <a:rPr lang="en-US" sz="1125" dirty="0">
                <a:solidFill>
                  <a:srgbClr val="26261F"/>
                </a:solidFill>
                <a:latin typeface="Microsoft YaHei" pitchFamily="34" charset="0"/>
                <a:ea typeface="Microsoft YaHei" pitchFamily="34" charset="-122"/>
                <a:cs typeface="Microsoft YaHei" pitchFamily="34" charset="-120"/>
              </a:rPr>
              <a:t>Book videos</a:t>
            </a:r>
            <a:endParaRPr lang="en-US" sz="1125" dirty="0">
              <a:latin typeface="Microsoft YaHei" pitchFamily="34" charset="0"/>
              <a:ea typeface="Microsoft YaHei" pitchFamily="34" charset="-122"/>
              <a:cs typeface="Microsoft YaHei" pitchFamily="34" charset="-120"/>
            </a:endParaRPr>
          </a:p>
        </p:txBody>
      </p:sp>
      <p:sp>
        <p:nvSpPr>
          <p:cNvPr id="36" name="Shape 34"/>
          <p:cNvSpPr/>
          <p:nvPr/>
        </p:nvSpPr>
        <p:spPr>
          <a:xfrm>
            <a:off x="2190750" y="4286250"/>
            <a:ext cx="276035" cy="228600"/>
          </a:xfrm>
          <a:prstGeom prst="rect">
            <a:avLst/>
          </a:prstGeom>
          <a:solidFill>
            <a:srgbClr val="2C2C2A"/>
          </a:solidFill>
          <a:ln/>
        </p:spPr>
      </p:sp>
      <p:sp>
        <p:nvSpPr>
          <p:cNvPr id="37" name="Text 35"/>
          <p:cNvSpPr/>
          <p:nvPr/>
        </p:nvSpPr>
        <p:spPr>
          <a:xfrm>
            <a:off x="2562035" y="4292146"/>
            <a:ext cx="9629966" cy="205740"/>
          </a:xfrm>
          <a:prstGeom prst="rect">
            <a:avLst/>
          </a:prstGeom>
          <a:noFill/>
          <a:ln/>
        </p:spPr>
        <p:txBody>
          <a:bodyPr wrap="none" lIns="0" tIns="0" rIns="0" bIns="0" rtlCol="0" anchor="t"/>
          <a:lstStyle/>
          <a:p>
            <a:pPr algn="l" indent="0" marL="0">
              <a:buNone/>
            </a:pPr>
            <a:r>
              <a:rPr lang="en-US" sz="1350" b="1" dirty="0">
                <a:solidFill>
                  <a:srgbClr val="26261F"/>
                </a:solidFill>
                <a:latin typeface="Times New Roman" pitchFamily="34" charset="0"/>
                <a:ea typeface="SimSun" pitchFamily="34" charset="-122"/>
                <a:cs typeface="Times New Roman" pitchFamily="34" charset="-120"/>
              </a:rPr>
              <a:t>6.3%</a:t>
            </a:r>
            <a:endParaRPr lang="en-US" sz="1350" dirty="0">
              <a:latin typeface="Times New Roman" pitchFamily="34" charset="0"/>
              <a:ea typeface="SimSun" pitchFamily="34" charset="-122"/>
              <a:cs typeface="Times New Roman" pitchFamily="34" charset="-120"/>
            </a:endParaRPr>
          </a:p>
        </p:txBody>
      </p:sp>
      <p:sp>
        <p:nvSpPr>
          <p:cNvPr id="38" name="Text 36"/>
          <p:cNvSpPr/>
          <p:nvPr/>
        </p:nvSpPr>
        <p:spPr>
          <a:xfrm>
            <a:off x="609600" y="4976389"/>
            <a:ext cx="115824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2</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1257708" y="4976389"/>
            <a:ext cx="109342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Adults using each way of reading in 2025 (%), one person may use several</a:t>
            </a:r>
            <a:endParaRPr lang="en-US" sz="900" dirty="0">
              <a:latin typeface="Microsoft YaHei" pitchFamily="34" charset="0"/>
              <a:ea typeface="Microsoft YaHei" pitchFamily="34" charset="-122"/>
              <a:cs typeface="Microsoft YaHei" pitchFamily="34" charset="-120"/>
            </a:endParaRPr>
          </a:p>
        </p:txBody>
      </p:sp>
      <p:sp>
        <p:nvSpPr>
          <p:cNvPr id="40" name="Text 38"/>
          <p:cNvSpPr/>
          <p:nvPr/>
        </p:nvSpPr>
        <p:spPr>
          <a:xfrm>
            <a:off x="609600" y="5195384"/>
            <a:ext cx="115824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Digital reading rose from 64.0% to 80.8% of adults in ten years, and has barely moved since 2019.</a:t>
            </a:r>
            <a:endParaRPr lang="en-US" sz="975" dirty="0">
              <a:latin typeface="Times New Roman" pitchFamily="34" charset="0"/>
              <a:ea typeface="SimSun" pitchFamily="34" charset="-122"/>
              <a:cs typeface="Times New Roman" pitchFamily="34" charset="-120"/>
            </a:endParaRPr>
          </a:p>
        </p:txBody>
      </p:sp>
      <p:pic>
        <p:nvPicPr>
          <p:cNvPr id="41" name="Image 0" descr="preencoded.png">    </p:cNvPr>
          <p:cNvPicPr>
            <a:picLocks noChangeAspect="1"/>
          </p:cNvPicPr>
          <p:nvPr/>
        </p:nvPicPr>
        <p:blipFill>
          <a:blip r:embed="rId1"/>
          <a:srcRect l="20000" r="20000" t="0" b="0"/>
          <a:stretch/>
        </p:blipFill>
        <p:spPr>
          <a:xfrm>
            <a:off x="7810500" y="1714500"/>
            <a:ext cx="3771900" cy="3143250"/>
          </a:xfrm>
          <a:prstGeom prst="rect">
            <a:avLst/>
          </a:prstGeom>
        </p:spPr>
      </p:pic>
      <p:sp>
        <p:nvSpPr>
          <p:cNvPr id="42" name="Text 39"/>
          <p:cNvSpPr/>
          <p:nvPr/>
        </p:nvSpPr>
        <p:spPr>
          <a:xfrm>
            <a:off x="7810500" y="4918503"/>
            <a:ext cx="43815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Listening by the window (AI-generated)</a:t>
            </a:r>
            <a:endParaRPr lang="en-US" sz="825" dirty="0">
              <a:latin typeface="Times New Roman" pitchFamily="34" charset="0"/>
              <a:ea typeface="SimSun" pitchFamily="34" charset="-122"/>
              <a:cs typeface="Times New Roman" pitchFamily="34" charset="-120"/>
            </a:endParaRPr>
          </a:p>
        </p:txBody>
      </p:sp>
      <p:sp>
        <p:nvSpPr>
          <p:cNvPr id="43" name="Text 40"/>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13th, 17th and 23rd National Reading Surveys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4"/>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5</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937226" y="270677"/>
            <a:ext cx="6254774"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m</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e</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pic>
        <p:nvPicPr>
          <p:cNvPr id="11" name="Image 0" descr="preencoded.png">    </p:cNvPr>
          <p:cNvPicPr>
            <a:picLocks noChangeAspect="1"/>
          </p:cNvPicPr>
          <p:nvPr/>
        </p:nvPicPr>
        <p:blipFill>
          <a:blip r:embed="rId1"/>
          <a:srcRect l="0" r="0" t="1071" b="1071"/>
          <a:stretch/>
        </p:blipFill>
        <p:spPr>
          <a:xfrm>
            <a:off x="609600" y="666750"/>
            <a:ext cx="4000500" cy="5219700"/>
          </a:xfrm>
          <a:prstGeom prst="rect">
            <a:avLst/>
          </a:prstGeom>
        </p:spPr>
      </p:pic>
      <p:sp>
        <p:nvSpPr>
          <p:cNvPr id="12" name="Text 9"/>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A metro car at rush hour (AI-generated)</a:t>
            </a:r>
            <a:endParaRPr lang="en-US" sz="825" dirty="0">
              <a:latin typeface="Times New Roman" pitchFamily="34" charset="0"/>
              <a:ea typeface="SimSun" pitchFamily="34" charset="-122"/>
              <a:cs typeface="Times New Roman" pitchFamily="34" charset="-120"/>
            </a:endParaRPr>
          </a:p>
        </p:txBody>
      </p:sp>
      <p:sp>
        <p:nvSpPr>
          <p:cNvPr id="13" name="Text 10"/>
          <p:cNvSpPr/>
          <p:nvPr/>
        </p:nvSpPr>
        <p:spPr>
          <a:xfrm>
            <a:off x="5048250" y="1105858"/>
            <a:ext cx="7143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Print time held, phone time grew far more</a:t>
            </a:r>
            <a:endParaRPr lang="en-US" sz="2400" dirty="0">
              <a:latin typeface="Times New Roman" pitchFamily="34" charset="0"/>
              <a:ea typeface="SimSun" pitchFamily="34" charset="-122"/>
              <a:cs typeface="Times New Roman" pitchFamily="34" charset="-120"/>
            </a:endParaRPr>
          </a:p>
        </p:txBody>
      </p:sp>
      <p:sp>
        <p:nvSpPr>
          <p:cNvPr id="14" name="Shape 11"/>
          <p:cNvSpPr/>
          <p:nvPr/>
        </p:nvSpPr>
        <p:spPr>
          <a:xfrm>
            <a:off x="10531846" y="1924050"/>
            <a:ext cx="95250" cy="95250"/>
          </a:xfrm>
          <a:prstGeom prst="rect">
            <a:avLst/>
          </a:prstGeom>
          <a:solidFill>
            <a:srgbClr val="2C2C2A"/>
          </a:solidFill>
          <a:ln/>
        </p:spPr>
      </p:sp>
      <p:sp>
        <p:nvSpPr>
          <p:cNvPr id="15" name="Text 12"/>
          <p:cNvSpPr/>
          <p:nvPr/>
        </p:nvSpPr>
        <p:spPr>
          <a:xfrm>
            <a:off x="10684246" y="1909339"/>
            <a:ext cx="1507754"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16" name="Shape 13"/>
          <p:cNvSpPr/>
          <p:nvPr/>
        </p:nvSpPr>
        <p:spPr>
          <a:xfrm>
            <a:off x="11190473" y="1905000"/>
            <a:ext cx="0" cy="133350"/>
          </a:xfrm>
          <a:prstGeom prst="line">
            <a:avLst/>
          </a:prstGeom>
          <a:noFill/>
          <a:ln w="19050">
            <a:solidFill>
              <a:srgbClr val="626159"/>
            </a:solidFill>
            <a:prstDash val="dash"/>
          </a:ln>
        </p:spPr>
      </p:sp>
      <p:sp>
        <p:nvSpPr>
          <p:cNvPr id="17" name="Text 14"/>
          <p:cNvSpPr/>
          <p:nvPr/>
        </p:nvSpPr>
        <p:spPr>
          <a:xfrm>
            <a:off x="11314298" y="1909339"/>
            <a:ext cx="877702"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2017</a:t>
            </a:r>
            <a:endParaRPr lang="en-US" sz="900" dirty="0">
              <a:latin typeface="Microsoft YaHei" pitchFamily="34" charset="0"/>
              <a:ea typeface="Microsoft YaHei" pitchFamily="34" charset="-122"/>
              <a:cs typeface="Microsoft YaHei" pitchFamily="34" charset="-120"/>
            </a:endParaRPr>
          </a:p>
        </p:txBody>
      </p:sp>
      <p:sp>
        <p:nvSpPr>
          <p:cNvPr id="18" name="Shape 15"/>
          <p:cNvSpPr/>
          <p:nvPr/>
        </p:nvSpPr>
        <p:spPr>
          <a:xfrm>
            <a:off x="5087938" y="1901825"/>
            <a:ext cx="111125" cy="158750"/>
          </a:xfrm>
          <a:prstGeom prst="roundRect">
            <a:avLst>
              <a:gd name="adj" fmla="val 14286"/>
            </a:avLst>
          </a:prstGeom>
          <a:noFill/>
          <a:ln w="15875">
            <a:solidFill>
              <a:srgbClr val="2C2C2A"/>
            </a:solidFill>
            <a:prstDash val="solid"/>
          </a:ln>
        </p:spPr>
      </p:sp>
      <p:sp>
        <p:nvSpPr>
          <p:cNvPr id="19" name="Shape 16"/>
          <p:cNvSpPr/>
          <p:nvPr/>
        </p:nvSpPr>
        <p:spPr>
          <a:xfrm>
            <a:off x="5143500" y="2028825"/>
            <a:ext cx="5953" cy="5953"/>
          </a:xfrm>
          <a:custGeom>
            <a:avLst/>
            <a:gdLst/>
            <a:ahLst/>
            <a:cxnLst/>
            <a:rect l="l" t="t" r="r" b="b"/>
            <a:pathLst>
              <a:path w="5953" h="5953">
                <a:moveTo>
                  <a:pt x="0" y="0"/>
                </a:moveTo>
                <a:lnTo>
                  <a:pt x="79" y="0"/>
                </a:lnTo>
              </a:path>
            </a:pathLst>
          </a:custGeom>
          <a:noFill/>
          <a:ln w="15875">
            <a:solidFill>
              <a:srgbClr val="2C2C2A"/>
            </a:solidFill>
            <a:prstDash val="solid"/>
          </a:ln>
        </p:spPr>
      </p:sp>
      <p:sp>
        <p:nvSpPr>
          <p:cNvPr id="20" name="Text 17"/>
          <p:cNvSpPr/>
          <p:nvPr/>
        </p:nvSpPr>
        <p:spPr>
          <a:xfrm>
            <a:off x="5334000" y="1900537"/>
            <a:ext cx="6858000" cy="160020"/>
          </a:xfrm>
          <a:prstGeom prst="rect">
            <a:avLst/>
          </a:prstGeom>
          <a:noFill/>
          <a:ln/>
        </p:spPr>
        <p:txBody>
          <a:bodyPr wrap="none" lIns="0" tIns="0" rIns="0" bIns="0" rtlCol="0" anchor="t"/>
          <a:lstStyle/>
          <a:p>
            <a:pPr algn="l" indent="0" marL="0">
              <a:buNone/>
            </a:pPr>
            <a:r>
              <a:rPr lang="en-US" sz="1050" b="1" dirty="0">
                <a:solidFill>
                  <a:srgbClr val="26261F"/>
                </a:solidFill>
                <a:latin typeface="Microsoft YaHei" pitchFamily="34" charset="0"/>
                <a:ea typeface="Microsoft YaHei" pitchFamily="34" charset="-122"/>
                <a:cs typeface="Microsoft YaHei" pitchFamily="34" charset="-120"/>
              </a:rPr>
              <a:t>Phone use a day</a:t>
            </a:r>
            <a:endParaRPr lang="en-US" sz="1050" dirty="0">
              <a:latin typeface="Microsoft YaHei" pitchFamily="34" charset="0"/>
              <a:ea typeface="Microsoft YaHei" pitchFamily="34" charset="-122"/>
              <a:cs typeface="Microsoft YaHei" pitchFamily="34" charset="-120"/>
            </a:endParaRPr>
          </a:p>
        </p:txBody>
      </p:sp>
      <p:sp>
        <p:nvSpPr>
          <p:cNvPr id="21" name="Shape 18"/>
          <p:cNvSpPr/>
          <p:nvPr/>
        </p:nvSpPr>
        <p:spPr>
          <a:xfrm>
            <a:off x="5048250" y="2190750"/>
            <a:ext cx="5443560" cy="285750"/>
          </a:xfrm>
          <a:prstGeom prst="rect">
            <a:avLst/>
          </a:prstGeom>
          <a:solidFill>
            <a:srgbClr val="2C2C2A"/>
          </a:solidFill>
          <a:ln/>
        </p:spPr>
      </p:sp>
      <p:sp>
        <p:nvSpPr>
          <p:cNvPr id="22" name="Shape 19"/>
          <p:cNvSpPr/>
          <p:nvPr/>
        </p:nvSpPr>
        <p:spPr>
          <a:xfrm>
            <a:off x="9045197" y="2133600"/>
            <a:ext cx="0" cy="400050"/>
          </a:xfrm>
          <a:prstGeom prst="line">
            <a:avLst/>
          </a:prstGeom>
          <a:noFill/>
          <a:ln w="19050">
            <a:solidFill>
              <a:srgbClr val="EFEBE1"/>
            </a:solidFill>
            <a:prstDash val="dash"/>
          </a:ln>
        </p:spPr>
      </p:sp>
      <p:sp>
        <p:nvSpPr>
          <p:cNvPr id="23" name="Text 20"/>
          <p:cNvSpPr/>
          <p:nvPr/>
        </p:nvSpPr>
        <p:spPr>
          <a:xfrm>
            <a:off x="10587060" y="2171347"/>
            <a:ext cx="1604940" cy="320040"/>
          </a:xfrm>
          <a:prstGeom prst="rect">
            <a:avLst/>
          </a:prstGeom>
          <a:noFill/>
          <a:ln/>
        </p:spPr>
        <p:txBody>
          <a:bodyPr wrap="none" lIns="0" tIns="0" rIns="0" bIns="0" rtlCol="0" anchor="t"/>
          <a:lstStyle/>
          <a:p>
            <a:pPr algn="l" indent="0" marL="0">
              <a:buNone/>
            </a:pPr>
            <a:r>
              <a:rPr lang="en-US" sz="2100" b="1" dirty="0">
                <a:solidFill>
                  <a:srgbClr val="2C2C2A"/>
                </a:solidFill>
                <a:latin typeface="Times New Roman" pitchFamily="34" charset="0"/>
                <a:ea typeface="SimSun" pitchFamily="34" charset="-122"/>
                <a:cs typeface="Times New Roman" pitchFamily="34" charset="-120"/>
              </a:rPr>
              <a:t>109.54</a:t>
            </a:r>
            <a:pPr algn="l" indent="0" marL="0">
              <a:buNone/>
            </a:pPr>
            <a:r>
              <a:rPr lang="en-US" sz="975" dirty="0">
                <a:solidFill>
                  <a:srgbClr val="626159"/>
                </a:solidFill>
                <a:latin typeface="Microsoft YaHei" pitchFamily="34" charset="0"/>
                <a:ea typeface="Microsoft YaHei" pitchFamily="34" charset="-122"/>
                <a:cs typeface="Microsoft YaHei" pitchFamily="34" charset="-120"/>
              </a:rPr>
              <a:t> min</a:t>
            </a:r>
            <a:endParaRPr lang="en-US" sz="2100" dirty="0">
              <a:latin typeface="Times New Roman" pitchFamily="34" charset="0"/>
              <a:ea typeface="SimSun" pitchFamily="34" charset="-122"/>
              <a:cs typeface="Times New Roman" pitchFamily="34" charset="-120"/>
            </a:endParaRPr>
          </a:p>
        </p:txBody>
      </p:sp>
      <p:sp>
        <p:nvSpPr>
          <p:cNvPr id="24" name="Text 21"/>
          <p:cNvSpPr/>
          <p:nvPr/>
        </p:nvSpPr>
        <p:spPr>
          <a:xfrm>
            <a:off x="5048250" y="2576089"/>
            <a:ext cx="71437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Dashed line: 80.43 min in 2017</a:t>
            </a:r>
            <a:endParaRPr lang="en-US" sz="900" dirty="0">
              <a:latin typeface="Microsoft YaHei" pitchFamily="34" charset="0"/>
              <a:ea typeface="Microsoft YaHei" pitchFamily="34" charset="-122"/>
              <a:cs typeface="Microsoft YaHei" pitchFamily="34" charset="-120"/>
            </a:endParaRPr>
          </a:p>
        </p:txBody>
      </p:sp>
      <p:sp>
        <p:nvSpPr>
          <p:cNvPr id="25" name="Shape 22"/>
          <p:cNvSpPr/>
          <p:nvPr/>
        </p:nvSpPr>
        <p:spPr>
          <a:xfrm>
            <a:off x="5143500" y="3179763"/>
            <a:ext cx="5953" cy="111125"/>
          </a:xfrm>
          <a:custGeom>
            <a:avLst/>
            <a:gdLst/>
            <a:ahLst/>
            <a:cxnLst/>
            <a:rect l="l" t="t" r="r" b="b"/>
            <a:pathLst>
              <a:path w="5953" h="111125">
                <a:moveTo>
                  <a:pt x="0" y="0"/>
                </a:moveTo>
                <a:lnTo>
                  <a:pt x="0" y="111125"/>
                </a:lnTo>
              </a:path>
            </a:pathLst>
          </a:custGeom>
          <a:noFill/>
          <a:ln w="15875">
            <a:solidFill>
              <a:srgbClr val="8C4A3C"/>
            </a:solidFill>
            <a:prstDash val="solid"/>
          </a:ln>
        </p:spPr>
      </p:sp>
      <p:sp>
        <p:nvSpPr>
          <p:cNvPr id="26" name="Shape 23"/>
          <p:cNvSpPr/>
          <p:nvPr/>
        </p:nvSpPr>
        <p:spPr>
          <a:xfrm>
            <a:off x="5064125" y="3148012"/>
            <a:ext cx="158750" cy="142875"/>
          </a:xfrm>
          <a:custGeom>
            <a:avLst/>
            <a:gdLst/>
            <a:ahLst/>
            <a:cxnLst/>
            <a:rect l="l" t="t" r="r" b="b"/>
            <a:pathLst>
              <a:path w="158750" h="142875">
                <a:moveTo>
                  <a:pt x="7938" y="119063"/>
                </a:moveTo>
                <a:arcTo hR="7938" wR="7938" stAng="5400000" swAng="5400000"/>
                <a:lnTo>
                  <a:pt x="0" y="7938"/>
                </a:lnTo>
                <a:arcTo hR="7938" wR="7938" stAng="10800000" swAng="5400000"/>
                <a:lnTo>
                  <a:pt x="47625" y="0"/>
                </a:lnTo>
                <a:arcTo hR="31750" wR="31750" stAng="16200000" swAng="5400000"/>
                <a:arcTo hR="31750" wR="31750" stAng="10800000" swAng="5400000"/>
                <a:lnTo>
                  <a:pt x="150813" y="0"/>
                </a:lnTo>
                <a:arcTo hR="7938" wR="7938" stAng="16200000" swAng="5400000"/>
                <a:lnTo>
                  <a:pt x="158750" y="111125"/>
                </a:lnTo>
                <a:arcTo hR="7938" wR="7938" stAng="0" swAng="5400000"/>
                <a:lnTo>
                  <a:pt x="103188" y="119063"/>
                </a:lnTo>
                <a:arcTo hR="23813" wR="23813" stAng="16200000" swAng="-5400000"/>
                <a:arcTo hR="23813" wR="23813" stAng="0" swAng="-5400000"/>
                <a:close/>
              </a:path>
            </a:pathLst>
          </a:custGeom>
          <a:noFill/>
          <a:ln w="15875">
            <a:solidFill>
              <a:srgbClr val="8C4A3C"/>
            </a:solidFill>
            <a:prstDash val="solid"/>
          </a:ln>
        </p:spPr>
      </p:sp>
      <p:sp>
        <p:nvSpPr>
          <p:cNvPr id="27" name="Text 24"/>
          <p:cNvSpPr/>
          <p:nvPr/>
        </p:nvSpPr>
        <p:spPr>
          <a:xfrm>
            <a:off x="5334000" y="3138787"/>
            <a:ext cx="6858000" cy="160020"/>
          </a:xfrm>
          <a:prstGeom prst="rect">
            <a:avLst/>
          </a:prstGeom>
          <a:noFill/>
          <a:ln/>
        </p:spPr>
        <p:txBody>
          <a:bodyPr wrap="none" lIns="0" tIns="0" rIns="0" bIns="0" rtlCol="0" anchor="t"/>
          <a:lstStyle/>
          <a:p>
            <a:pPr algn="l" indent="0" marL="0">
              <a:buNone/>
            </a:pPr>
            <a:r>
              <a:rPr lang="en-US" sz="1050" b="1" dirty="0">
                <a:solidFill>
                  <a:srgbClr val="26261F"/>
                </a:solidFill>
                <a:latin typeface="Microsoft YaHei" pitchFamily="34" charset="0"/>
                <a:ea typeface="Microsoft YaHei" pitchFamily="34" charset="-122"/>
                <a:cs typeface="Microsoft YaHei" pitchFamily="34" charset="-120"/>
              </a:rPr>
              <a:t>Print reading a day</a:t>
            </a:r>
            <a:endParaRPr lang="en-US" sz="1050" dirty="0">
              <a:latin typeface="Microsoft YaHei" pitchFamily="34" charset="0"/>
              <a:ea typeface="Microsoft YaHei" pitchFamily="34" charset="-122"/>
              <a:cs typeface="Microsoft YaHei" pitchFamily="34" charset="-120"/>
            </a:endParaRPr>
          </a:p>
        </p:txBody>
      </p:sp>
      <p:sp>
        <p:nvSpPr>
          <p:cNvPr id="28" name="Shape 25"/>
          <p:cNvSpPr/>
          <p:nvPr/>
        </p:nvSpPr>
        <p:spPr>
          <a:xfrm>
            <a:off x="5048250" y="3429000"/>
            <a:ext cx="1226466" cy="285750"/>
          </a:xfrm>
          <a:prstGeom prst="rect">
            <a:avLst/>
          </a:prstGeom>
          <a:solidFill>
            <a:srgbClr val="8C4A3C"/>
          </a:solidFill>
          <a:ln/>
        </p:spPr>
      </p:sp>
      <p:sp>
        <p:nvSpPr>
          <p:cNvPr id="29" name="Shape 26"/>
          <p:cNvSpPr/>
          <p:nvPr/>
        </p:nvSpPr>
        <p:spPr>
          <a:xfrm>
            <a:off x="6061029" y="3371850"/>
            <a:ext cx="0" cy="400050"/>
          </a:xfrm>
          <a:prstGeom prst="line">
            <a:avLst/>
          </a:prstGeom>
          <a:noFill/>
          <a:ln w="19050">
            <a:solidFill>
              <a:srgbClr val="EFEBE1"/>
            </a:solidFill>
            <a:prstDash val="dash"/>
          </a:ln>
        </p:spPr>
      </p:sp>
      <p:sp>
        <p:nvSpPr>
          <p:cNvPr id="30" name="Text 27"/>
          <p:cNvSpPr/>
          <p:nvPr/>
        </p:nvSpPr>
        <p:spPr>
          <a:xfrm>
            <a:off x="6369966" y="3409597"/>
            <a:ext cx="5822034" cy="320040"/>
          </a:xfrm>
          <a:prstGeom prst="rect">
            <a:avLst/>
          </a:prstGeom>
          <a:noFill/>
          <a:ln/>
        </p:spPr>
        <p:txBody>
          <a:bodyPr wrap="none" lIns="0" tIns="0" rIns="0" bIns="0" rtlCol="0" anchor="t"/>
          <a:lstStyle/>
          <a:p>
            <a:pPr algn="l" indent="0" marL="0">
              <a:buNone/>
            </a:pPr>
            <a:r>
              <a:rPr lang="en-US" sz="2100" b="1" dirty="0">
                <a:solidFill>
                  <a:srgbClr val="8C4A3C"/>
                </a:solidFill>
                <a:latin typeface="Times New Roman" pitchFamily="34" charset="0"/>
                <a:ea typeface="SimSun" pitchFamily="34" charset="-122"/>
                <a:cs typeface="Times New Roman" pitchFamily="34" charset="-120"/>
              </a:rPr>
              <a:t>24.68</a:t>
            </a:r>
            <a:pPr algn="l" indent="0" marL="0">
              <a:buNone/>
            </a:pPr>
            <a:r>
              <a:rPr lang="en-US" sz="975" dirty="0">
                <a:solidFill>
                  <a:srgbClr val="626159"/>
                </a:solidFill>
                <a:latin typeface="Microsoft YaHei" pitchFamily="34" charset="0"/>
                <a:ea typeface="Microsoft YaHei" pitchFamily="34" charset="-122"/>
                <a:cs typeface="Microsoft YaHei" pitchFamily="34" charset="-120"/>
              </a:rPr>
              <a:t> min</a:t>
            </a:r>
            <a:endParaRPr lang="en-US" sz="2100" dirty="0">
              <a:latin typeface="Times New Roman" pitchFamily="34" charset="0"/>
              <a:ea typeface="SimSun" pitchFamily="34" charset="-122"/>
              <a:cs typeface="Times New Roman" pitchFamily="34" charset="-120"/>
            </a:endParaRPr>
          </a:p>
        </p:txBody>
      </p:sp>
      <p:sp>
        <p:nvSpPr>
          <p:cNvPr id="31" name="Text 28"/>
          <p:cNvSpPr/>
          <p:nvPr/>
        </p:nvSpPr>
        <p:spPr>
          <a:xfrm>
            <a:off x="5048250" y="3814339"/>
            <a:ext cx="71437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Dashed line: 20.38 min in 2017</a:t>
            </a:r>
            <a:endParaRPr lang="en-US" sz="900" dirty="0">
              <a:latin typeface="Microsoft YaHei" pitchFamily="34" charset="0"/>
              <a:ea typeface="Microsoft YaHei" pitchFamily="34" charset="-122"/>
              <a:cs typeface="Microsoft YaHei" pitchFamily="34" charset="-120"/>
            </a:endParaRPr>
          </a:p>
        </p:txBody>
      </p:sp>
      <p:sp>
        <p:nvSpPr>
          <p:cNvPr id="32" name="Shape 29"/>
          <p:cNvSpPr/>
          <p:nvPr/>
        </p:nvSpPr>
        <p:spPr>
          <a:xfrm>
            <a:off x="5048250" y="4471988"/>
            <a:ext cx="6534150" cy="9525"/>
          </a:xfrm>
          <a:prstGeom prst="rect">
            <a:avLst/>
          </a:prstGeom>
          <a:solidFill>
            <a:srgbClr val="2C2C2A"/>
          </a:solidFill>
          <a:ln/>
        </p:spPr>
      </p:sp>
      <p:sp>
        <p:nvSpPr>
          <p:cNvPr id="33" name="Text 30"/>
          <p:cNvSpPr/>
          <p:nvPr/>
        </p:nvSpPr>
        <p:spPr>
          <a:xfrm>
            <a:off x="5048250" y="4653441"/>
            <a:ext cx="714375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Short video reaches 1.074 billion people, 95.4% of internet users. No data shows how much reading time it</a:t>
            </a:r>
            <a:endParaRPr lang="en-US" sz="1200" dirty="0">
              <a:latin typeface="Times New Roman" pitchFamily="34" charset="0"/>
              <a:ea typeface="SimSun" pitchFamily="34" charset="-122"/>
              <a:cs typeface="Times New Roman" pitchFamily="34" charset="-120"/>
            </a:endParaRPr>
          </a:p>
        </p:txBody>
      </p:sp>
      <p:sp>
        <p:nvSpPr>
          <p:cNvPr id="34" name="Text 31"/>
          <p:cNvSpPr/>
          <p:nvPr/>
        </p:nvSpPr>
        <p:spPr>
          <a:xfrm>
            <a:off x="5048250" y="4920141"/>
            <a:ext cx="7143750" cy="182880"/>
          </a:xfrm>
          <a:prstGeom prst="rect">
            <a:avLst/>
          </a:prstGeom>
          <a:noFill/>
          <a:ln/>
        </p:spPr>
        <p:txBody>
          <a:bodyPr wrap="none" lIns="0" tIns="0" rIns="0" bIns="0" rtlCol="0" anchor="t"/>
          <a:lstStyle/>
          <a:p>
            <a:pPr algn="l" indent="0" marL="0">
              <a:buNone/>
            </a:pPr>
            <a:r>
              <a:rPr lang="en-US" sz="1200" dirty="0">
                <a:solidFill>
                  <a:srgbClr val="26261F"/>
                </a:solidFill>
                <a:latin typeface="Times New Roman" pitchFamily="34" charset="0"/>
                <a:ea typeface="SimSun" pitchFamily="34" charset="-122"/>
                <a:cs typeface="Times New Roman" pitchFamily="34" charset="-120"/>
              </a:rPr>
              <a:t>takes. We can only say both are happening at once.</a:t>
            </a:r>
            <a:endParaRPr lang="en-US" sz="1200" dirty="0">
              <a:latin typeface="Times New Roman" pitchFamily="34" charset="0"/>
              <a:ea typeface="SimSun" pitchFamily="34" charset="-122"/>
              <a:cs typeface="Times New Roman" pitchFamily="34" charset="-120"/>
            </a:endParaRPr>
          </a:p>
        </p:txBody>
      </p:sp>
      <p:sp>
        <p:nvSpPr>
          <p:cNvPr id="35" name="Text 32"/>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Sources: 15th and 23rd National Reading Surveys, CNNIC 57th report. Phone time for 2015 and 2016 was measured under another name and is left out</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5"/>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6</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14693" y="270677"/>
            <a:ext cx="6477307"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c</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Periodicals fell hardest, by more than half</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609600" y="1808591"/>
            <a:ext cx="11582400" cy="2286000"/>
          </a:xfrm>
          <a:prstGeom prst="rect">
            <a:avLst/>
          </a:prstGeom>
          <a:noFill/>
          <a:ln/>
        </p:spPr>
        <p:txBody>
          <a:bodyPr wrap="none" lIns="0" tIns="0" rIns="0" bIns="0" rtlCol="0" anchor="t"/>
          <a:lstStyle/>
          <a:p>
            <a:pPr algn="l" indent="0" marL="0">
              <a:buNone/>
            </a:pPr>
            <a:r>
              <a:rPr lang="en-US" sz="15000" b="1" spc="-450" kern="0" dirty="0">
                <a:solidFill>
                  <a:srgbClr val="8C4A3C"/>
                </a:solidFill>
                <a:latin typeface="Times New Roman" pitchFamily="34" charset="0"/>
                <a:ea typeface="SimSun" pitchFamily="34" charset="-122"/>
                <a:cs typeface="Times New Roman" pitchFamily="34" charset="-120"/>
              </a:rPr>
              <a:t>1</a:t>
            </a:r>
            <a:pPr algn="l" indent="0" marL="0">
              <a:buNone/>
            </a:pPr>
            <a:r>
              <a:rPr lang="en-US" sz="15000" b="1" spc="-450" kern="0" dirty="0">
                <a:solidFill>
                  <a:srgbClr val="8C4A3C"/>
                </a:solidFill>
                <a:latin typeface="Times New Roman" pitchFamily="34" charset="0"/>
                <a:ea typeface="SimSun" pitchFamily="34" charset="-122"/>
                <a:cs typeface="Times New Roman" pitchFamily="34" charset="-120"/>
              </a:rPr>
              <a:t>6</a:t>
            </a:r>
            <a:pPr algn="l" indent="0" marL="0">
              <a:buNone/>
            </a:pPr>
            <a:r>
              <a:rPr lang="en-US" sz="15000" b="1" spc="-450" kern="0" dirty="0">
                <a:solidFill>
                  <a:srgbClr val="8C4A3C"/>
                </a:solidFill>
                <a:latin typeface="Times New Roman" pitchFamily="34" charset="0"/>
                <a:ea typeface="SimSun" pitchFamily="34" charset="-122"/>
                <a:cs typeface="Times New Roman" pitchFamily="34" charset="-120"/>
              </a:rPr>
              <a:t>.</a:t>
            </a:r>
            <a:pPr algn="l" indent="0" marL="0">
              <a:buNone/>
            </a:pPr>
            <a:r>
              <a:rPr lang="en-US" sz="15000" b="1" dirty="0">
                <a:solidFill>
                  <a:srgbClr val="8C4A3C"/>
                </a:solidFill>
                <a:latin typeface="Times New Roman" pitchFamily="34" charset="0"/>
                <a:ea typeface="SimSun" pitchFamily="34" charset="-122"/>
                <a:cs typeface="Times New Roman" pitchFamily="34" charset="-120"/>
              </a:rPr>
              <a:t>6</a:t>
            </a:r>
            <a:pPr algn="l" indent="0" marL="0">
              <a:buNone/>
            </a:pPr>
            <a:r>
              <a:rPr lang="en-US" sz="5400" b="1" dirty="0">
                <a:solidFill>
                  <a:srgbClr val="8C4A3C"/>
                </a:solidFill>
                <a:latin typeface="Times New Roman" pitchFamily="34" charset="0"/>
                <a:ea typeface="SimSun" pitchFamily="34" charset="-122"/>
                <a:cs typeface="Times New Roman" pitchFamily="34" charset="-120"/>
              </a:rPr>
              <a:t>%</a:t>
            </a:r>
            <a:endParaRPr lang="en-US" sz="15000" dirty="0">
              <a:latin typeface="Times New Roman" pitchFamily="34" charset="0"/>
              <a:ea typeface="SimSun" pitchFamily="34" charset="-122"/>
              <a:cs typeface="Times New Roman" pitchFamily="34" charset="-120"/>
            </a:endParaRPr>
          </a:p>
        </p:txBody>
      </p:sp>
      <p:sp>
        <p:nvSpPr>
          <p:cNvPr id="13" name="Text 11"/>
          <p:cNvSpPr/>
          <p:nvPr/>
        </p:nvSpPr>
        <p:spPr>
          <a:xfrm>
            <a:off x="666750" y="4111171"/>
            <a:ext cx="11525250" cy="205740"/>
          </a:xfrm>
          <a:prstGeom prst="rect">
            <a:avLst/>
          </a:prstGeom>
          <a:noFill/>
          <a:ln/>
        </p:spPr>
        <p:txBody>
          <a:bodyPr wrap="none" lIns="0" tIns="0" rIns="0" bIns="0" rtlCol="0" anchor="t"/>
          <a:lstStyle/>
          <a:p>
            <a:pPr algn="l" indent="0" marL="0">
              <a:buNone/>
            </a:pPr>
            <a:r>
              <a:rPr lang="en-US" sz="1350" dirty="0">
                <a:solidFill>
                  <a:srgbClr val="26261F"/>
                </a:solidFill>
                <a:latin typeface="Times New Roman" pitchFamily="34" charset="0"/>
                <a:ea typeface="SimSun" pitchFamily="34" charset="-122"/>
                <a:cs typeface="Times New Roman" pitchFamily="34" charset="-120"/>
              </a:rPr>
              <a:t>Adults who read periodicals in 2025</a:t>
            </a:r>
            <a:endParaRPr lang="en-US" sz="1350" dirty="0">
              <a:latin typeface="Times New Roman" pitchFamily="34" charset="0"/>
              <a:ea typeface="SimSun" pitchFamily="34" charset="-122"/>
              <a:cs typeface="Times New Roman" pitchFamily="34" charset="-120"/>
            </a:endParaRPr>
          </a:p>
        </p:txBody>
      </p:sp>
      <p:sp>
        <p:nvSpPr>
          <p:cNvPr id="14" name="Text 12"/>
          <p:cNvSpPr/>
          <p:nvPr/>
        </p:nvSpPr>
        <p:spPr>
          <a:xfrm>
            <a:off x="666750" y="4414775"/>
            <a:ext cx="11525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34.6% in 2015</a:t>
            </a:r>
            <a:endParaRPr lang="en-US" sz="975" dirty="0">
              <a:latin typeface="Microsoft YaHei" pitchFamily="34" charset="0"/>
              <a:ea typeface="Microsoft YaHei" pitchFamily="34" charset="-122"/>
              <a:cs typeface="Microsoft YaHei" pitchFamily="34" charset="-120"/>
            </a:endParaRPr>
          </a:p>
        </p:txBody>
      </p:sp>
      <p:sp>
        <p:nvSpPr>
          <p:cNvPr id="15" name="Shape 13"/>
          <p:cNvSpPr/>
          <p:nvPr/>
        </p:nvSpPr>
        <p:spPr>
          <a:xfrm>
            <a:off x="7048500" y="4471988"/>
            <a:ext cx="176858" cy="9525"/>
          </a:xfrm>
          <a:prstGeom prst="rect">
            <a:avLst/>
          </a:prstGeom>
          <a:solidFill>
            <a:srgbClr val="D9D3C2"/>
          </a:solidFill>
          <a:ln/>
        </p:spPr>
      </p:sp>
      <p:sp>
        <p:nvSpPr>
          <p:cNvPr id="16" name="Shape 14"/>
          <p:cNvSpPr/>
          <p:nvPr/>
        </p:nvSpPr>
        <p:spPr>
          <a:xfrm>
            <a:off x="7569982" y="4471988"/>
            <a:ext cx="2970219" cy="9525"/>
          </a:xfrm>
          <a:prstGeom prst="rect">
            <a:avLst/>
          </a:prstGeom>
          <a:solidFill>
            <a:srgbClr val="D9D3C2"/>
          </a:solidFill>
          <a:ln/>
        </p:spPr>
      </p:sp>
      <p:sp>
        <p:nvSpPr>
          <p:cNvPr id="17" name="Text 15"/>
          <p:cNvSpPr/>
          <p:nvPr/>
        </p:nvSpPr>
        <p:spPr>
          <a:xfrm>
            <a:off x="0" y="4414052"/>
            <a:ext cx="6972300" cy="125730"/>
          </a:xfrm>
          <a:prstGeom prst="rect">
            <a:avLst/>
          </a:prstGeom>
          <a:noFill/>
          <a:ln/>
        </p:spPr>
        <p:txBody>
          <a:bodyPr wrap="none" lIns="0" tIns="0" rIns="0" bIns="0" rtlCol="0" anchor="t"/>
          <a:lstStyle/>
          <a:p>
            <a:pPr algn="r" indent="0" marL="0">
              <a:buNone/>
            </a:pPr>
            <a:r>
              <a:rPr lang="en-US" sz="825" dirty="0">
                <a:solidFill>
                  <a:srgbClr val="626159"/>
                </a:solidFill>
                <a:latin typeface="Microsoft YaHei" pitchFamily="34" charset="0"/>
                <a:ea typeface="Microsoft YaHei" pitchFamily="34" charset="-122"/>
                <a:cs typeface="Microsoft YaHei" pitchFamily="34" charset="-120"/>
              </a:rPr>
              <a:t>0%</a:t>
            </a:r>
            <a:endParaRPr lang="en-US" sz="825" dirty="0">
              <a:latin typeface="Microsoft YaHei" pitchFamily="34" charset="0"/>
              <a:ea typeface="Microsoft YaHei" pitchFamily="34" charset="-122"/>
              <a:cs typeface="Microsoft YaHei" pitchFamily="34" charset="-120"/>
            </a:endParaRPr>
          </a:p>
        </p:txBody>
      </p:sp>
      <p:sp>
        <p:nvSpPr>
          <p:cNvPr id="18" name="Shape 16"/>
          <p:cNvSpPr/>
          <p:nvPr/>
        </p:nvSpPr>
        <p:spPr>
          <a:xfrm>
            <a:off x="7048500" y="3281363"/>
            <a:ext cx="3491701" cy="9525"/>
          </a:xfrm>
          <a:prstGeom prst="rect">
            <a:avLst/>
          </a:prstGeom>
          <a:solidFill>
            <a:srgbClr val="D9D3C2"/>
          </a:solidFill>
          <a:ln/>
        </p:spPr>
      </p:sp>
      <p:sp>
        <p:nvSpPr>
          <p:cNvPr id="19" name="Text 17"/>
          <p:cNvSpPr/>
          <p:nvPr/>
        </p:nvSpPr>
        <p:spPr>
          <a:xfrm>
            <a:off x="0" y="3223427"/>
            <a:ext cx="6972300" cy="125730"/>
          </a:xfrm>
          <a:prstGeom prst="rect">
            <a:avLst/>
          </a:prstGeom>
          <a:noFill/>
          <a:ln/>
        </p:spPr>
        <p:txBody>
          <a:bodyPr wrap="none" lIns="0" tIns="0" rIns="0" bIns="0" rtlCol="0" anchor="t"/>
          <a:lstStyle/>
          <a:p>
            <a:pPr algn="r" indent="0" marL="0">
              <a:buNone/>
            </a:pPr>
            <a:r>
              <a:rPr lang="en-US" sz="825" dirty="0">
                <a:solidFill>
                  <a:srgbClr val="626159"/>
                </a:solidFill>
                <a:latin typeface="Microsoft YaHei" pitchFamily="34" charset="0"/>
                <a:ea typeface="Microsoft YaHei" pitchFamily="34" charset="-122"/>
                <a:cs typeface="Microsoft YaHei" pitchFamily="34" charset="-120"/>
              </a:rPr>
              <a:t>25%</a:t>
            </a:r>
            <a:endParaRPr lang="en-US" sz="825" dirty="0">
              <a:latin typeface="Microsoft YaHei" pitchFamily="34" charset="0"/>
              <a:ea typeface="Microsoft YaHei" pitchFamily="34" charset="-122"/>
              <a:cs typeface="Microsoft YaHei" pitchFamily="34" charset="-120"/>
            </a:endParaRPr>
          </a:p>
        </p:txBody>
      </p:sp>
      <p:sp>
        <p:nvSpPr>
          <p:cNvPr id="20" name="Shape 18"/>
          <p:cNvSpPr/>
          <p:nvPr/>
        </p:nvSpPr>
        <p:spPr>
          <a:xfrm>
            <a:off x="7302136" y="2090738"/>
            <a:ext cx="3238066" cy="9525"/>
          </a:xfrm>
          <a:prstGeom prst="rect">
            <a:avLst/>
          </a:prstGeom>
          <a:solidFill>
            <a:srgbClr val="D9D3C2"/>
          </a:solidFill>
          <a:ln/>
        </p:spPr>
      </p:sp>
      <p:sp>
        <p:nvSpPr>
          <p:cNvPr id="21" name="Text 19"/>
          <p:cNvSpPr/>
          <p:nvPr/>
        </p:nvSpPr>
        <p:spPr>
          <a:xfrm>
            <a:off x="0" y="2032802"/>
            <a:ext cx="6972300" cy="125730"/>
          </a:xfrm>
          <a:prstGeom prst="rect">
            <a:avLst/>
          </a:prstGeom>
          <a:noFill/>
          <a:ln/>
        </p:spPr>
        <p:txBody>
          <a:bodyPr wrap="none" lIns="0" tIns="0" rIns="0" bIns="0" rtlCol="0" anchor="t"/>
          <a:lstStyle/>
          <a:p>
            <a:pPr algn="r" indent="0" marL="0">
              <a:buNone/>
            </a:pPr>
            <a:r>
              <a:rPr lang="en-US" sz="825" dirty="0">
                <a:solidFill>
                  <a:srgbClr val="626159"/>
                </a:solidFill>
                <a:latin typeface="Microsoft YaHei" pitchFamily="34" charset="0"/>
                <a:ea typeface="Microsoft YaHei" pitchFamily="34" charset="-122"/>
                <a:cs typeface="Microsoft YaHei" pitchFamily="34" charset="-120"/>
              </a:rPr>
              <a:t>50%</a:t>
            </a:r>
            <a:endParaRPr lang="en-US" sz="825" dirty="0">
              <a:latin typeface="Microsoft YaHei" pitchFamily="34" charset="0"/>
              <a:ea typeface="Microsoft YaHei" pitchFamily="34" charset="-122"/>
              <a:cs typeface="Microsoft YaHei" pitchFamily="34" charset="-120"/>
            </a:endParaRPr>
          </a:p>
        </p:txBody>
      </p:sp>
      <p:sp>
        <p:nvSpPr>
          <p:cNvPr id="22" name="Text 20"/>
          <p:cNvSpPr/>
          <p:nvPr/>
        </p:nvSpPr>
        <p:spPr>
          <a:xfrm>
            <a:off x="1905000" y="4547402"/>
            <a:ext cx="102870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2015</a:t>
            </a:r>
            <a:endParaRPr lang="en-US" sz="825" dirty="0">
              <a:latin typeface="Microsoft YaHei" pitchFamily="34" charset="0"/>
              <a:ea typeface="Microsoft YaHei" pitchFamily="34" charset="-122"/>
              <a:cs typeface="Microsoft YaHei" pitchFamily="34" charset="-120"/>
            </a:endParaRPr>
          </a:p>
        </p:txBody>
      </p:sp>
      <p:sp>
        <p:nvSpPr>
          <p:cNvPr id="23" name="Text 21"/>
          <p:cNvSpPr/>
          <p:nvPr/>
        </p:nvSpPr>
        <p:spPr>
          <a:xfrm>
            <a:off x="2603340" y="4547402"/>
            <a:ext cx="958866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2016</a:t>
            </a:r>
            <a:endParaRPr lang="en-US" sz="825" dirty="0">
              <a:latin typeface="Microsoft YaHei" pitchFamily="34" charset="0"/>
              <a:ea typeface="Microsoft YaHei" pitchFamily="34" charset="-122"/>
              <a:cs typeface="Microsoft YaHei" pitchFamily="34" charset="-120"/>
            </a:endParaRPr>
          </a:p>
        </p:txBody>
      </p:sp>
      <p:sp>
        <p:nvSpPr>
          <p:cNvPr id="24" name="Text 22"/>
          <p:cNvSpPr/>
          <p:nvPr/>
        </p:nvSpPr>
        <p:spPr>
          <a:xfrm>
            <a:off x="3301680" y="4547402"/>
            <a:ext cx="889032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2017</a:t>
            </a:r>
            <a:endParaRPr lang="en-US" sz="825" dirty="0">
              <a:latin typeface="Microsoft YaHei" pitchFamily="34" charset="0"/>
              <a:ea typeface="Microsoft YaHei" pitchFamily="34" charset="-122"/>
              <a:cs typeface="Microsoft YaHei" pitchFamily="34" charset="-120"/>
            </a:endParaRPr>
          </a:p>
        </p:txBody>
      </p:sp>
      <p:sp>
        <p:nvSpPr>
          <p:cNvPr id="25" name="Text 23"/>
          <p:cNvSpPr/>
          <p:nvPr/>
        </p:nvSpPr>
        <p:spPr>
          <a:xfrm>
            <a:off x="4000021" y="4547402"/>
            <a:ext cx="8191979"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2018</a:t>
            </a:r>
            <a:endParaRPr lang="en-US" sz="825" dirty="0">
              <a:latin typeface="Microsoft YaHei" pitchFamily="34" charset="0"/>
              <a:ea typeface="Microsoft YaHei" pitchFamily="34" charset="-122"/>
              <a:cs typeface="Microsoft YaHei" pitchFamily="34" charset="-120"/>
            </a:endParaRPr>
          </a:p>
        </p:txBody>
      </p:sp>
      <p:sp>
        <p:nvSpPr>
          <p:cNvPr id="26" name="Text 24"/>
          <p:cNvSpPr/>
          <p:nvPr/>
        </p:nvSpPr>
        <p:spPr>
          <a:xfrm>
            <a:off x="4698361" y="4547402"/>
            <a:ext cx="7493639"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2019</a:t>
            </a:r>
            <a:endParaRPr lang="en-US" sz="825" dirty="0">
              <a:latin typeface="Microsoft YaHei" pitchFamily="34" charset="0"/>
              <a:ea typeface="Microsoft YaHei" pitchFamily="34" charset="-122"/>
              <a:cs typeface="Microsoft YaHei" pitchFamily="34" charset="-120"/>
            </a:endParaRPr>
          </a:p>
        </p:txBody>
      </p:sp>
      <p:sp>
        <p:nvSpPr>
          <p:cNvPr id="27" name="Text 25"/>
          <p:cNvSpPr/>
          <p:nvPr/>
        </p:nvSpPr>
        <p:spPr>
          <a:xfrm>
            <a:off x="5396701" y="4547402"/>
            <a:ext cx="6795299"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2020</a:t>
            </a:r>
            <a:endParaRPr lang="en-US" sz="825" dirty="0">
              <a:latin typeface="Microsoft YaHei" pitchFamily="34" charset="0"/>
              <a:ea typeface="Microsoft YaHei" pitchFamily="34" charset="-122"/>
              <a:cs typeface="Microsoft YaHei" pitchFamily="34" charset="-120"/>
            </a:endParaRPr>
          </a:p>
        </p:txBody>
      </p:sp>
      <p:sp>
        <p:nvSpPr>
          <p:cNvPr id="28" name="Text 26"/>
          <p:cNvSpPr/>
          <p:nvPr/>
        </p:nvSpPr>
        <p:spPr>
          <a:xfrm>
            <a:off x="6095041" y="4547402"/>
            <a:ext cx="6096959"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2021</a:t>
            </a:r>
            <a:endParaRPr lang="en-US" sz="825" dirty="0">
              <a:latin typeface="Microsoft YaHei" pitchFamily="34" charset="0"/>
              <a:ea typeface="Microsoft YaHei" pitchFamily="34" charset="-122"/>
              <a:cs typeface="Microsoft YaHei" pitchFamily="34" charset="-120"/>
            </a:endParaRPr>
          </a:p>
        </p:txBody>
      </p:sp>
      <p:sp>
        <p:nvSpPr>
          <p:cNvPr id="29" name="Text 27"/>
          <p:cNvSpPr/>
          <p:nvPr/>
        </p:nvSpPr>
        <p:spPr>
          <a:xfrm>
            <a:off x="6793382" y="4547402"/>
            <a:ext cx="5398618"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2022</a:t>
            </a:r>
            <a:endParaRPr lang="en-US" sz="825" dirty="0">
              <a:latin typeface="Microsoft YaHei" pitchFamily="34" charset="0"/>
              <a:ea typeface="Microsoft YaHei" pitchFamily="34" charset="-122"/>
              <a:cs typeface="Microsoft YaHei" pitchFamily="34" charset="-120"/>
            </a:endParaRPr>
          </a:p>
        </p:txBody>
      </p:sp>
      <p:sp>
        <p:nvSpPr>
          <p:cNvPr id="30" name="Text 28"/>
          <p:cNvSpPr/>
          <p:nvPr/>
        </p:nvSpPr>
        <p:spPr>
          <a:xfrm>
            <a:off x="7491722" y="4547402"/>
            <a:ext cx="4700278"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2023</a:t>
            </a:r>
            <a:endParaRPr lang="en-US" sz="825" dirty="0">
              <a:latin typeface="Microsoft YaHei" pitchFamily="34" charset="0"/>
              <a:ea typeface="Microsoft YaHei" pitchFamily="34" charset="-122"/>
              <a:cs typeface="Microsoft YaHei" pitchFamily="34" charset="-120"/>
            </a:endParaRPr>
          </a:p>
        </p:txBody>
      </p:sp>
      <p:sp>
        <p:nvSpPr>
          <p:cNvPr id="31" name="Text 29"/>
          <p:cNvSpPr/>
          <p:nvPr/>
        </p:nvSpPr>
        <p:spPr>
          <a:xfrm>
            <a:off x="8190062" y="4547402"/>
            <a:ext cx="4001938"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2024</a:t>
            </a:r>
            <a:endParaRPr lang="en-US" sz="825" dirty="0">
              <a:latin typeface="Microsoft YaHei" pitchFamily="34" charset="0"/>
              <a:ea typeface="Microsoft YaHei" pitchFamily="34" charset="-122"/>
              <a:cs typeface="Microsoft YaHei" pitchFamily="34" charset="-120"/>
            </a:endParaRPr>
          </a:p>
        </p:txBody>
      </p:sp>
      <p:sp>
        <p:nvSpPr>
          <p:cNvPr id="32" name="Text 30"/>
          <p:cNvSpPr/>
          <p:nvPr/>
        </p:nvSpPr>
        <p:spPr>
          <a:xfrm>
            <a:off x="8888402" y="4547402"/>
            <a:ext cx="3303598"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2025</a:t>
            </a:r>
            <a:endParaRPr lang="en-US" sz="825" dirty="0">
              <a:latin typeface="Microsoft YaHei" pitchFamily="34" charset="0"/>
              <a:ea typeface="Microsoft YaHei" pitchFamily="34" charset="-122"/>
              <a:cs typeface="Microsoft YaHei" pitchFamily="34" charset="-120"/>
            </a:endParaRPr>
          </a:p>
        </p:txBody>
      </p:sp>
      <p:sp>
        <p:nvSpPr>
          <p:cNvPr id="33" name="Text 31"/>
          <p:cNvSpPr/>
          <p:nvPr/>
        </p:nvSpPr>
        <p:spPr>
          <a:xfrm>
            <a:off x="2603340" y="4327965"/>
            <a:ext cx="9588660" cy="114300"/>
          </a:xfrm>
          <a:prstGeom prst="rect">
            <a:avLst/>
          </a:prstGeom>
          <a:noFill/>
          <a:ln/>
        </p:spPr>
        <p:txBody>
          <a:bodyPr wrap="none" lIns="0" tIns="0" rIns="0" bIns="0" rtlCol="0" anchor="t"/>
          <a:lstStyle/>
          <a:p>
            <a:pPr algn="ctr" indent="0" marL="0">
              <a:buNone/>
            </a:pPr>
            <a:r>
              <a:rPr lang="en-US" sz="750" dirty="0">
                <a:solidFill>
                  <a:srgbClr val="626159"/>
                </a:solidFill>
                <a:latin typeface="Microsoft YaHei" pitchFamily="34" charset="0"/>
                <a:ea typeface="Microsoft YaHei" pitchFamily="34" charset="-122"/>
                <a:cs typeface="Microsoft YaHei" pitchFamily="34" charset="-120"/>
              </a:rPr>
              <a:t>blank</a:t>
            </a:r>
            <a:endParaRPr lang="en-US" sz="750" dirty="0">
              <a:latin typeface="Microsoft YaHei" pitchFamily="34" charset="0"/>
              <a:ea typeface="Microsoft YaHei" pitchFamily="34" charset="-122"/>
              <a:cs typeface="Microsoft YaHei" pitchFamily="34" charset="-120"/>
            </a:endParaRPr>
          </a:p>
        </p:txBody>
      </p:sp>
      <p:sp>
        <p:nvSpPr>
          <p:cNvPr id="34" name="Shape 32"/>
          <p:cNvSpPr/>
          <p:nvPr/>
        </p:nvSpPr>
        <p:spPr>
          <a:xfrm>
            <a:off x="7019925" y="2271713"/>
            <a:ext cx="57150" cy="57150"/>
          </a:xfrm>
          <a:prstGeom prst="ellipse">
            <a:avLst/>
          </a:prstGeom>
          <a:solidFill>
            <a:srgbClr val="827C6B"/>
          </a:solidFill>
          <a:ln/>
        </p:spPr>
      </p:sp>
      <p:sp>
        <p:nvSpPr>
          <p:cNvPr id="35" name="Shape 33"/>
          <p:cNvSpPr/>
          <p:nvPr/>
        </p:nvSpPr>
        <p:spPr>
          <a:xfrm>
            <a:off x="7746840" y="2686050"/>
            <a:ext cx="2793361" cy="781050"/>
          </a:xfrm>
          <a:custGeom>
            <a:avLst/>
            <a:gdLst/>
            <a:ahLst/>
            <a:cxnLst/>
            <a:rect l="l" t="t" r="r" b="b"/>
            <a:pathLst>
              <a:path w="2793361" h="781050">
                <a:moveTo>
                  <a:pt x="0" y="0"/>
                </a:moveTo>
                <a:lnTo>
                  <a:pt x="349170" y="119063"/>
                </a:lnTo>
                <a:lnTo>
                  <a:pt x="698340" y="476250"/>
                </a:lnTo>
                <a:lnTo>
                  <a:pt x="1047510" y="576263"/>
                </a:lnTo>
                <a:lnTo>
                  <a:pt x="1396680" y="619125"/>
                </a:lnTo>
                <a:lnTo>
                  <a:pt x="1745851" y="671513"/>
                </a:lnTo>
                <a:lnTo>
                  <a:pt x="2095021" y="690563"/>
                </a:lnTo>
                <a:lnTo>
                  <a:pt x="2444191" y="719138"/>
                </a:lnTo>
                <a:lnTo>
                  <a:pt x="2793361" y="781050"/>
                </a:lnTo>
              </a:path>
            </a:pathLst>
          </a:custGeom>
          <a:noFill/>
          <a:ln w="22860">
            <a:solidFill>
              <a:srgbClr val="827C6B"/>
            </a:solidFill>
            <a:prstDash val="solid"/>
          </a:ln>
        </p:spPr>
      </p:sp>
      <p:sp>
        <p:nvSpPr>
          <p:cNvPr id="36" name="Shape 34"/>
          <p:cNvSpPr/>
          <p:nvPr/>
        </p:nvSpPr>
        <p:spPr>
          <a:xfrm>
            <a:off x="7019925" y="2800350"/>
            <a:ext cx="57150" cy="57150"/>
          </a:xfrm>
          <a:prstGeom prst="ellipse">
            <a:avLst/>
          </a:prstGeom>
          <a:solidFill>
            <a:srgbClr val="8C4A3C"/>
          </a:solidFill>
          <a:ln/>
        </p:spPr>
      </p:sp>
      <p:sp>
        <p:nvSpPr>
          <p:cNvPr id="37" name="Shape 35"/>
          <p:cNvSpPr/>
          <p:nvPr/>
        </p:nvSpPr>
        <p:spPr>
          <a:xfrm>
            <a:off x="7746840" y="3271838"/>
            <a:ext cx="2793361" cy="414338"/>
          </a:xfrm>
          <a:custGeom>
            <a:avLst/>
            <a:gdLst/>
            <a:ahLst/>
            <a:cxnLst/>
            <a:rect l="l" t="t" r="r" b="b"/>
            <a:pathLst>
              <a:path w="2793361" h="414338">
                <a:moveTo>
                  <a:pt x="0" y="0"/>
                </a:moveTo>
                <a:lnTo>
                  <a:pt x="349170" y="90488"/>
                </a:lnTo>
                <a:lnTo>
                  <a:pt x="698340" y="285750"/>
                </a:lnTo>
                <a:lnTo>
                  <a:pt x="1047510" y="314325"/>
                </a:lnTo>
                <a:lnTo>
                  <a:pt x="1396680" y="328613"/>
                </a:lnTo>
                <a:lnTo>
                  <a:pt x="1745851" y="361950"/>
                </a:lnTo>
                <a:lnTo>
                  <a:pt x="2095021" y="371475"/>
                </a:lnTo>
                <a:lnTo>
                  <a:pt x="2444191" y="390525"/>
                </a:lnTo>
                <a:lnTo>
                  <a:pt x="2793361" y="414338"/>
                </a:lnTo>
              </a:path>
            </a:pathLst>
          </a:custGeom>
          <a:noFill/>
          <a:ln w="22860">
            <a:solidFill>
              <a:srgbClr val="8C4A3C"/>
            </a:solidFill>
            <a:prstDash val="solid"/>
          </a:ln>
        </p:spPr>
      </p:sp>
      <p:sp>
        <p:nvSpPr>
          <p:cNvPr id="38" name="Text 36"/>
          <p:cNvSpPr/>
          <p:nvPr/>
        </p:nvSpPr>
        <p:spPr>
          <a:xfrm>
            <a:off x="7010400" y="2114126"/>
            <a:ext cx="5181600" cy="137160"/>
          </a:xfrm>
          <a:prstGeom prst="rect">
            <a:avLst/>
          </a:prstGeom>
          <a:noFill/>
          <a:ln/>
        </p:spPr>
        <p:txBody>
          <a:bodyPr wrap="none" lIns="0" tIns="0" rIns="0" bIns="0" rtlCol="0" anchor="t"/>
          <a:lstStyle/>
          <a:p>
            <a:pPr algn="l" indent="0" marL="0">
              <a:buNone/>
            </a:pPr>
            <a:r>
              <a:rPr lang="en-US" sz="900" b="1" dirty="0">
                <a:solidFill>
                  <a:srgbClr val="6A665A"/>
                </a:solidFill>
                <a:latin typeface="Microsoft YaHei" pitchFamily="34" charset="0"/>
                <a:ea typeface="Microsoft YaHei" pitchFamily="34" charset="-122"/>
                <a:cs typeface="Microsoft YaHei" pitchFamily="34" charset="-120"/>
              </a:rPr>
              <a:t>45.7</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10597351" y="3395239"/>
            <a:ext cx="1594649" cy="137160"/>
          </a:xfrm>
          <a:prstGeom prst="rect">
            <a:avLst/>
          </a:prstGeom>
          <a:noFill/>
          <a:ln/>
        </p:spPr>
        <p:txBody>
          <a:bodyPr wrap="none" lIns="0" tIns="0" rIns="0" bIns="0" rtlCol="0" anchor="t"/>
          <a:lstStyle/>
          <a:p>
            <a:pPr algn="l" indent="0" marL="0">
              <a:buNone/>
            </a:pPr>
            <a:r>
              <a:rPr lang="en-US" sz="900" b="1" dirty="0">
                <a:solidFill>
                  <a:srgbClr val="6A665A"/>
                </a:solidFill>
                <a:latin typeface="Microsoft YaHei" pitchFamily="34" charset="0"/>
                <a:ea typeface="Microsoft YaHei" pitchFamily="34" charset="-122"/>
                <a:cs typeface="Microsoft YaHei" pitchFamily="34" charset="-120"/>
              </a:rPr>
              <a:t>Newspapers 21.2</a:t>
            </a:r>
            <a:endParaRPr lang="en-US" sz="900" dirty="0">
              <a:latin typeface="Microsoft YaHei" pitchFamily="34" charset="0"/>
              <a:ea typeface="Microsoft YaHei" pitchFamily="34" charset="-122"/>
              <a:cs typeface="Microsoft YaHei" pitchFamily="34" charset="-120"/>
            </a:endParaRPr>
          </a:p>
        </p:txBody>
      </p:sp>
      <p:sp>
        <p:nvSpPr>
          <p:cNvPr id="40" name="Text 38"/>
          <p:cNvSpPr/>
          <p:nvPr/>
        </p:nvSpPr>
        <p:spPr>
          <a:xfrm>
            <a:off x="7010400" y="2642764"/>
            <a:ext cx="5181600" cy="137160"/>
          </a:xfrm>
          <a:prstGeom prst="rect">
            <a:avLst/>
          </a:prstGeom>
          <a:noFill/>
          <a:ln/>
        </p:spPr>
        <p:txBody>
          <a:bodyPr wrap="none" lIns="0" tIns="0" rIns="0" bIns="0" rtlCol="0" anchor="t"/>
          <a:lstStyle/>
          <a:p>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34.6</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10597351" y="3614314"/>
            <a:ext cx="1594649" cy="137160"/>
          </a:xfrm>
          <a:prstGeom prst="rect">
            <a:avLst/>
          </a:prstGeom>
          <a:noFill/>
          <a:ln/>
        </p:spPr>
        <p:txBody>
          <a:bodyPr wrap="none" lIns="0" tIns="0" rIns="0" bIns="0" rtlCol="0" anchor="t"/>
          <a:lstStyle/>
          <a:p>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Periodicals 16.6</a:t>
            </a:r>
            <a:endParaRPr lang="en-US" sz="900" dirty="0">
              <a:latin typeface="Microsoft YaHei" pitchFamily="34" charset="0"/>
              <a:ea typeface="Microsoft YaHei" pitchFamily="34" charset="-122"/>
              <a:cs typeface="Microsoft YaHei" pitchFamily="34" charset="-120"/>
            </a:endParaRPr>
          </a:p>
        </p:txBody>
      </p:sp>
      <p:sp>
        <p:nvSpPr>
          <p:cNvPr id="42" name="Text 40"/>
          <p:cNvSpPr/>
          <p:nvPr/>
        </p:nvSpPr>
        <p:spPr>
          <a:xfrm>
            <a:off x="7048500" y="4843039"/>
            <a:ext cx="51435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3</a:t>
            </a:r>
            <a:endParaRPr lang="en-US" sz="900" dirty="0">
              <a:latin typeface="Microsoft YaHei" pitchFamily="34" charset="0"/>
              <a:ea typeface="Microsoft YaHei" pitchFamily="34" charset="-122"/>
              <a:cs typeface="Microsoft YaHei" pitchFamily="34" charset="-120"/>
            </a:endParaRPr>
          </a:p>
        </p:txBody>
      </p:sp>
      <p:sp>
        <p:nvSpPr>
          <p:cNvPr id="43" name="Text 41"/>
          <p:cNvSpPr/>
          <p:nvPr/>
        </p:nvSpPr>
        <p:spPr>
          <a:xfrm>
            <a:off x="7696608" y="4843039"/>
            <a:ext cx="44953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Adults who read newspapers and periodicals (%)</a:t>
            </a:r>
            <a:endParaRPr lang="en-US" sz="900" dirty="0">
              <a:latin typeface="Microsoft YaHei" pitchFamily="34" charset="0"/>
              <a:ea typeface="Microsoft YaHei" pitchFamily="34" charset="-122"/>
              <a:cs typeface="Microsoft YaHei" pitchFamily="34" charset="-120"/>
            </a:endParaRPr>
          </a:p>
        </p:txBody>
      </p:sp>
      <p:sp>
        <p:nvSpPr>
          <p:cNvPr id="44" name="Text 42"/>
          <p:cNvSpPr/>
          <p:nvPr/>
        </p:nvSpPr>
        <p:spPr>
          <a:xfrm>
            <a:off x="7048500" y="5062034"/>
            <a:ext cx="51435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Neither 2016 figure could be verified, so both lines break there.</a:t>
            </a:r>
            <a:endParaRPr lang="en-US" sz="975" dirty="0">
              <a:latin typeface="Times New Roman" pitchFamily="34" charset="0"/>
              <a:ea typeface="SimSun" pitchFamily="34" charset="-122"/>
              <a:cs typeface="Times New Roman" pitchFamily="34" charset="-120"/>
            </a:endParaRPr>
          </a:p>
        </p:txBody>
      </p:sp>
      <p:sp>
        <p:nvSpPr>
          <p:cNvPr id="45" name="Text 43"/>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13th to 23rd National Reading Surveys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6"/>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7</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14693" y="270677"/>
            <a:ext cx="6477307"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c</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pic>
        <p:nvPicPr>
          <p:cNvPr id="11" name="Image 0" descr="preencoded.png">    </p:cNvPr>
          <p:cNvPicPr>
            <a:picLocks noChangeAspect="1"/>
          </p:cNvPicPr>
          <p:nvPr/>
        </p:nvPicPr>
        <p:blipFill>
          <a:blip r:embed="rId1"/>
          <a:srcRect l="3771" r="3771" t="0" b="0"/>
          <a:stretch/>
        </p:blipFill>
        <p:spPr>
          <a:xfrm>
            <a:off x="609600" y="666750"/>
            <a:ext cx="3619500" cy="5219700"/>
          </a:xfrm>
          <a:prstGeom prst="rect">
            <a:avLst/>
          </a:prstGeom>
        </p:spPr>
      </p:pic>
      <p:sp>
        <p:nvSpPr>
          <p:cNvPr id="12" name="Text 9"/>
          <p:cNvSpPr/>
          <p:nvPr/>
        </p:nvSpPr>
        <p:spPr>
          <a:xfrm>
            <a:off x="609600" y="5947203"/>
            <a:ext cx="115824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Spines of old magazines (AI-generated)</a:t>
            </a:r>
            <a:endParaRPr lang="en-US" sz="825" dirty="0">
              <a:latin typeface="Times New Roman" pitchFamily="34" charset="0"/>
              <a:ea typeface="SimSun" pitchFamily="34" charset="-122"/>
              <a:cs typeface="Times New Roman" pitchFamily="34" charset="-120"/>
            </a:endParaRPr>
          </a:p>
        </p:txBody>
      </p:sp>
      <p:sp>
        <p:nvSpPr>
          <p:cNvPr id="13" name="Text 10"/>
          <p:cNvSpPr/>
          <p:nvPr/>
        </p:nvSpPr>
        <p:spPr>
          <a:xfrm>
            <a:off x="4667250" y="1105858"/>
            <a:ext cx="752475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Every periodical line points down, ours too</a:t>
            </a:r>
            <a:endParaRPr lang="en-US" sz="2400" dirty="0">
              <a:latin typeface="Times New Roman" pitchFamily="34" charset="0"/>
              <a:ea typeface="SimSun" pitchFamily="34" charset="-122"/>
              <a:cs typeface="Times New Roman" pitchFamily="34" charset="-120"/>
            </a:endParaRPr>
          </a:p>
        </p:txBody>
      </p:sp>
      <p:sp>
        <p:nvSpPr>
          <p:cNvPr id="14" name="Shape 11"/>
          <p:cNvSpPr/>
          <p:nvPr/>
        </p:nvSpPr>
        <p:spPr>
          <a:xfrm>
            <a:off x="4746625" y="1882775"/>
            <a:ext cx="47625" cy="63500"/>
          </a:xfrm>
          <a:custGeom>
            <a:avLst/>
            <a:gdLst/>
            <a:ahLst/>
            <a:cxnLst/>
            <a:rect l="l" t="t" r="r" b="b"/>
            <a:pathLst>
              <a:path w="47625" h="63500">
                <a:moveTo>
                  <a:pt x="0" y="0"/>
                </a:moveTo>
                <a:lnTo>
                  <a:pt x="0" y="63500"/>
                </a:lnTo>
                <a:lnTo>
                  <a:pt x="23813" y="39688"/>
                </a:lnTo>
                <a:lnTo>
                  <a:pt x="47625" y="63500"/>
                </a:lnTo>
                <a:lnTo>
                  <a:pt x="47625" y="0"/>
                </a:lnTo>
              </a:path>
            </a:pathLst>
          </a:custGeom>
          <a:noFill/>
          <a:ln w="15875">
            <a:solidFill>
              <a:srgbClr val="2C2C2A"/>
            </a:solidFill>
            <a:prstDash val="solid"/>
          </a:ln>
        </p:spPr>
      </p:sp>
      <p:sp>
        <p:nvSpPr>
          <p:cNvPr id="15" name="Shape 12"/>
          <p:cNvSpPr/>
          <p:nvPr/>
        </p:nvSpPr>
        <p:spPr>
          <a:xfrm>
            <a:off x="4699000" y="1882775"/>
            <a:ext cx="127000" cy="158750"/>
          </a:xfrm>
          <a:custGeom>
            <a:avLst/>
            <a:gdLst/>
            <a:ahLst/>
            <a:cxnLst/>
            <a:rect l="l" t="t" r="r" b="b"/>
            <a:pathLst>
              <a:path w="127000" h="158750">
                <a:moveTo>
                  <a:pt x="0" y="138906"/>
                </a:moveTo>
                <a:lnTo>
                  <a:pt x="0" y="19844"/>
                </a:lnTo>
                <a:arcTo hR="19844" wR="19844" stAng="10800000" swAng="5400000"/>
                <a:lnTo>
                  <a:pt x="119063" y="0"/>
                </a:lnTo>
                <a:arcTo hR="7938" wR="7938" stAng="16200000" swAng="5400000"/>
                <a:lnTo>
                  <a:pt x="127000" y="150813"/>
                </a:lnTo>
                <a:arcTo hR="7938" wR="7938" stAng="0" swAng="5400000"/>
                <a:lnTo>
                  <a:pt x="19844" y="158750"/>
                </a:lnTo>
                <a:arcTo hR="19844" wR="19844" stAng="5400000" swAng="10800000"/>
                <a:lnTo>
                  <a:pt x="127000" y="119063"/>
                </a:lnTo>
              </a:path>
            </a:pathLst>
          </a:custGeom>
          <a:noFill/>
          <a:ln w="15875">
            <a:solidFill>
              <a:srgbClr val="2C2C2A"/>
            </a:solidFill>
            <a:prstDash val="solid"/>
          </a:ln>
        </p:spPr>
      </p:sp>
      <p:sp>
        <p:nvSpPr>
          <p:cNvPr id="16" name="Text 13"/>
          <p:cNvSpPr/>
          <p:nvPr/>
        </p:nvSpPr>
        <p:spPr>
          <a:xfrm>
            <a:off x="4667250" y="2167719"/>
            <a:ext cx="75247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1.57</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issues</a:t>
            </a:r>
            <a:endParaRPr lang="en-US" sz="3450" dirty="0">
              <a:latin typeface="Times New Roman" pitchFamily="34" charset="0"/>
              <a:ea typeface="SimSun" pitchFamily="34" charset="-122"/>
              <a:cs typeface="Times New Roman" pitchFamily="34" charset="-120"/>
            </a:endParaRPr>
          </a:p>
        </p:txBody>
      </p:sp>
      <p:sp>
        <p:nvSpPr>
          <p:cNvPr id="17" name="Text 14"/>
          <p:cNvSpPr/>
          <p:nvPr/>
        </p:nvSpPr>
        <p:spPr>
          <a:xfrm>
            <a:off x="4667250" y="2795525"/>
            <a:ext cx="75247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Periodicals read a year</a:t>
            </a:r>
            <a:endParaRPr lang="en-US" sz="975" dirty="0">
              <a:latin typeface="Microsoft YaHei" pitchFamily="34" charset="0"/>
              <a:ea typeface="Microsoft YaHei" pitchFamily="34" charset="-122"/>
              <a:cs typeface="Microsoft YaHei" pitchFamily="34" charset="-120"/>
            </a:endParaRPr>
          </a:p>
        </p:txBody>
      </p:sp>
      <p:sp>
        <p:nvSpPr>
          <p:cNvPr id="18" name="Text 15"/>
          <p:cNvSpPr/>
          <p:nvPr/>
        </p:nvSpPr>
        <p:spPr>
          <a:xfrm>
            <a:off x="4667250" y="3014239"/>
            <a:ext cx="75247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4.91 in 2015, 68% fewer</a:t>
            </a:r>
            <a:endParaRPr lang="en-US" sz="900" dirty="0">
              <a:latin typeface="Microsoft YaHei" pitchFamily="34" charset="0"/>
              <a:ea typeface="Microsoft YaHei" pitchFamily="34" charset="-122"/>
              <a:cs typeface="Microsoft YaHei" pitchFamily="34" charset="-120"/>
            </a:endParaRPr>
          </a:p>
        </p:txBody>
      </p:sp>
      <p:sp>
        <p:nvSpPr>
          <p:cNvPr id="19" name="Shape 16"/>
          <p:cNvSpPr/>
          <p:nvPr/>
        </p:nvSpPr>
        <p:spPr>
          <a:xfrm>
            <a:off x="7007225" y="1882775"/>
            <a:ext cx="158750" cy="158750"/>
          </a:xfrm>
          <a:prstGeom prst="ellipse">
            <a:avLst/>
          </a:prstGeom>
          <a:noFill/>
          <a:ln w="15875">
            <a:solidFill>
              <a:srgbClr val="2C2C2A"/>
            </a:solidFill>
            <a:prstDash val="solid"/>
          </a:ln>
        </p:spPr>
      </p:sp>
      <p:sp>
        <p:nvSpPr>
          <p:cNvPr id="20" name="Shape 17"/>
          <p:cNvSpPr/>
          <p:nvPr/>
        </p:nvSpPr>
        <p:spPr>
          <a:xfrm>
            <a:off x="7086600" y="1914525"/>
            <a:ext cx="31750" cy="63500"/>
          </a:xfrm>
          <a:custGeom>
            <a:avLst/>
            <a:gdLst/>
            <a:ahLst/>
            <a:cxnLst/>
            <a:rect l="l" t="t" r="r" b="b"/>
            <a:pathLst>
              <a:path w="31750" h="63500">
                <a:moveTo>
                  <a:pt x="0" y="0"/>
                </a:moveTo>
                <a:lnTo>
                  <a:pt x="0" y="47625"/>
                </a:lnTo>
                <a:lnTo>
                  <a:pt x="31750" y="63500"/>
                </a:lnTo>
              </a:path>
            </a:pathLst>
          </a:custGeom>
          <a:noFill/>
          <a:ln w="15875">
            <a:solidFill>
              <a:srgbClr val="2C2C2A"/>
            </a:solidFill>
            <a:prstDash val="solid"/>
          </a:ln>
        </p:spPr>
      </p:sp>
      <p:sp>
        <p:nvSpPr>
          <p:cNvPr id="21" name="Text 18"/>
          <p:cNvSpPr/>
          <p:nvPr/>
        </p:nvSpPr>
        <p:spPr>
          <a:xfrm>
            <a:off x="6991350" y="2167719"/>
            <a:ext cx="52006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2.77</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min</a:t>
            </a:r>
            <a:endParaRPr lang="en-US" sz="3450" dirty="0">
              <a:latin typeface="Times New Roman" pitchFamily="34" charset="0"/>
              <a:ea typeface="SimSun" pitchFamily="34" charset="-122"/>
              <a:cs typeface="Times New Roman" pitchFamily="34" charset="-120"/>
            </a:endParaRPr>
          </a:p>
        </p:txBody>
      </p:sp>
      <p:sp>
        <p:nvSpPr>
          <p:cNvPr id="22" name="Text 19"/>
          <p:cNvSpPr/>
          <p:nvPr/>
        </p:nvSpPr>
        <p:spPr>
          <a:xfrm>
            <a:off x="6991350" y="2795525"/>
            <a:ext cx="52006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Periodical reading a day</a:t>
            </a:r>
            <a:endParaRPr lang="en-US" sz="975" dirty="0">
              <a:latin typeface="Microsoft YaHei" pitchFamily="34" charset="0"/>
              <a:ea typeface="Microsoft YaHei" pitchFamily="34" charset="-122"/>
              <a:cs typeface="Microsoft YaHei" pitchFamily="34" charset="-120"/>
            </a:endParaRPr>
          </a:p>
        </p:txBody>
      </p:sp>
      <p:sp>
        <p:nvSpPr>
          <p:cNvPr id="23" name="Text 20"/>
          <p:cNvSpPr/>
          <p:nvPr/>
        </p:nvSpPr>
        <p:spPr>
          <a:xfrm>
            <a:off x="6991350" y="3014239"/>
            <a:ext cx="52006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8.83 min in 2015</a:t>
            </a:r>
            <a:endParaRPr lang="en-US" sz="900" dirty="0">
              <a:latin typeface="Microsoft YaHei" pitchFamily="34" charset="0"/>
              <a:ea typeface="Microsoft YaHei" pitchFamily="34" charset="-122"/>
              <a:cs typeface="Microsoft YaHei" pitchFamily="34" charset="-120"/>
            </a:endParaRPr>
          </a:p>
        </p:txBody>
      </p:sp>
      <p:sp>
        <p:nvSpPr>
          <p:cNvPr id="24" name="Shape 21"/>
          <p:cNvSpPr/>
          <p:nvPr/>
        </p:nvSpPr>
        <p:spPr>
          <a:xfrm>
            <a:off x="9394825" y="2009775"/>
            <a:ext cx="39688" cy="5953"/>
          </a:xfrm>
          <a:custGeom>
            <a:avLst/>
            <a:gdLst/>
            <a:ahLst/>
            <a:cxnLst/>
            <a:rect l="l" t="t" r="r" b="b"/>
            <a:pathLst>
              <a:path w="39688" h="5953">
                <a:moveTo>
                  <a:pt x="39688" y="0"/>
                </a:moveTo>
                <a:lnTo>
                  <a:pt x="0" y="0"/>
                </a:lnTo>
              </a:path>
            </a:pathLst>
          </a:custGeom>
          <a:noFill/>
          <a:ln w="15875">
            <a:solidFill>
              <a:srgbClr val="2C2C2A"/>
            </a:solidFill>
            <a:prstDash val="solid"/>
          </a:ln>
        </p:spPr>
      </p:sp>
      <p:sp>
        <p:nvSpPr>
          <p:cNvPr id="25" name="Shape 22"/>
          <p:cNvSpPr/>
          <p:nvPr/>
        </p:nvSpPr>
        <p:spPr>
          <a:xfrm>
            <a:off x="9394825" y="1978025"/>
            <a:ext cx="63500" cy="5953"/>
          </a:xfrm>
          <a:custGeom>
            <a:avLst/>
            <a:gdLst/>
            <a:ahLst/>
            <a:cxnLst/>
            <a:rect l="l" t="t" r="r" b="b"/>
            <a:pathLst>
              <a:path w="63500" h="5953">
                <a:moveTo>
                  <a:pt x="63500" y="0"/>
                </a:moveTo>
                <a:lnTo>
                  <a:pt x="0" y="0"/>
                </a:lnTo>
              </a:path>
            </a:pathLst>
          </a:custGeom>
          <a:noFill/>
          <a:ln w="15875">
            <a:solidFill>
              <a:srgbClr val="2C2C2A"/>
            </a:solidFill>
            <a:prstDash val="solid"/>
          </a:ln>
        </p:spPr>
      </p:sp>
      <p:sp>
        <p:nvSpPr>
          <p:cNvPr id="26" name="Shape 23"/>
          <p:cNvSpPr/>
          <p:nvPr/>
        </p:nvSpPr>
        <p:spPr>
          <a:xfrm>
            <a:off x="9331325" y="1882775"/>
            <a:ext cx="158750" cy="158750"/>
          </a:xfrm>
          <a:custGeom>
            <a:avLst/>
            <a:gdLst/>
            <a:ahLst/>
            <a:cxnLst/>
            <a:rect l="l" t="t" r="r" b="b"/>
            <a:pathLst>
              <a:path w="158750" h="158750">
                <a:moveTo>
                  <a:pt x="15875" y="158750"/>
                </a:moveTo>
                <a:lnTo>
                  <a:pt x="142875" y="158750"/>
                </a:lnTo>
                <a:arcTo hR="15875" wR="15875" stAng="5400000" swAng="-5400000"/>
                <a:lnTo>
                  <a:pt x="158750" y="15875"/>
                </a:lnTo>
                <a:arcTo hR="15875" wR="15875" stAng="0" swAng="-5400000"/>
                <a:lnTo>
                  <a:pt x="47625" y="0"/>
                </a:lnTo>
                <a:arcTo hR="15875" wR="15875" stAng="16200000" swAng="-5400000"/>
                <a:lnTo>
                  <a:pt x="31750" y="142875"/>
                </a:lnTo>
                <a:arcTo hR="15875" wR="15875" stAng="0" swAng="10800000"/>
                <a:lnTo>
                  <a:pt x="0" y="71438"/>
                </a:lnTo>
                <a:arcTo hR="15875" wR="15875" stAng="10800000" swAng="5400000"/>
                <a:lnTo>
                  <a:pt x="31750" y="55563"/>
                </a:lnTo>
              </a:path>
            </a:pathLst>
          </a:custGeom>
          <a:noFill/>
          <a:ln w="15875">
            <a:solidFill>
              <a:srgbClr val="2C2C2A"/>
            </a:solidFill>
            <a:prstDash val="solid"/>
          </a:ln>
        </p:spPr>
      </p:sp>
      <p:sp>
        <p:nvSpPr>
          <p:cNvPr id="27" name="Shape 24"/>
          <p:cNvSpPr/>
          <p:nvPr/>
        </p:nvSpPr>
        <p:spPr>
          <a:xfrm>
            <a:off x="9394825" y="1914525"/>
            <a:ext cx="63500" cy="31750"/>
          </a:xfrm>
          <a:prstGeom prst="roundRect">
            <a:avLst>
              <a:gd name="adj" fmla="val 25000"/>
            </a:avLst>
          </a:prstGeom>
          <a:noFill/>
          <a:ln w="15875">
            <a:solidFill>
              <a:srgbClr val="2C2C2A"/>
            </a:solidFill>
            <a:prstDash val="solid"/>
          </a:ln>
        </p:spPr>
      </p:sp>
      <p:sp>
        <p:nvSpPr>
          <p:cNvPr id="28" name="Text 25"/>
          <p:cNvSpPr/>
          <p:nvPr/>
        </p:nvSpPr>
        <p:spPr>
          <a:xfrm>
            <a:off x="9315450" y="2167719"/>
            <a:ext cx="28765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21.2</a:t>
            </a:r>
            <a:pPr algn="l" indent="0" marL="0">
              <a:buNone/>
            </a:pPr>
            <a:r>
              <a:rPr lang="en-US" sz="1200" dirty="0">
                <a:solidFill>
                  <a:srgbClr val="626159"/>
                </a:solidFill>
                <a:latin typeface="Microsoft YaHei" pitchFamily="34" charset="0"/>
                <a:ea typeface="Microsoft YaHei" pitchFamily="34" charset="-122"/>
                <a:cs typeface="Microsoft YaHei" pitchFamily="34" charset="-120"/>
              </a:rPr>
              <a:t> %</a:t>
            </a:r>
            <a:endParaRPr lang="en-US" sz="3450" dirty="0">
              <a:latin typeface="Times New Roman" pitchFamily="34" charset="0"/>
              <a:ea typeface="SimSun" pitchFamily="34" charset="-122"/>
              <a:cs typeface="Times New Roman" pitchFamily="34" charset="-120"/>
            </a:endParaRPr>
          </a:p>
        </p:txBody>
      </p:sp>
      <p:sp>
        <p:nvSpPr>
          <p:cNvPr id="29" name="Text 26"/>
          <p:cNvSpPr/>
          <p:nvPr/>
        </p:nvSpPr>
        <p:spPr>
          <a:xfrm>
            <a:off x="9315450" y="2795525"/>
            <a:ext cx="287655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Adults who read newspapers</a:t>
            </a:r>
            <a:endParaRPr lang="en-US" sz="975" dirty="0">
              <a:latin typeface="Microsoft YaHei" pitchFamily="34" charset="0"/>
              <a:ea typeface="Microsoft YaHei" pitchFamily="34" charset="-122"/>
              <a:cs typeface="Microsoft YaHei" pitchFamily="34" charset="-120"/>
            </a:endParaRPr>
          </a:p>
        </p:txBody>
      </p:sp>
      <p:sp>
        <p:nvSpPr>
          <p:cNvPr id="30" name="Text 27"/>
          <p:cNvSpPr/>
          <p:nvPr/>
        </p:nvSpPr>
        <p:spPr>
          <a:xfrm>
            <a:off x="9315450" y="3014239"/>
            <a:ext cx="28765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45.7% in 2015</a:t>
            </a:r>
            <a:endParaRPr lang="en-US" sz="900" dirty="0">
              <a:latin typeface="Microsoft YaHei" pitchFamily="34" charset="0"/>
              <a:ea typeface="Microsoft YaHei" pitchFamily="34" charset="-122"/>
              <a:cs typeface="Microsoft YaHei" pitchFamily="34" charset="-120"/>
            </a:endParaRPr>
          </a:p>
        </p:txBody>
      </p:sp>
      <p:sp>
        <p:nvSpPr>
          <p:cNvPr id="31" name="Shape 28"/>
          <p:cNvSpPr/>
          <p:nvPr/>
        </p:nvSpPr>
        <p:spPr>
          <a:xfrm>
            <a:off x="4667250" y="3614738"/>
            <a:ext cx="6915150" cy="9525"/>
          </a:xfrm>
          <a:prstGeom prst="rect">
            <a:avLst/>
          </a:prstGeom>
          <a:solidFill>
            <a:srgbClr val="2C2C2A"/>
          </a:solidFill>
          <a:ln/>
        </p:spPr>
      </p:sp>
      <p:sp>
        <p:nvSpPr>
          <p:cNvPr id="32" name="Shape 29"/>
          <p:cNvSpPr/>
          <p:nvPr/>
        </p:nvSpPr>
        <p:spPr>
          <a:xfrm>
            <a:off x="4667250" y="5519738"/>
            <a:ext cx="6915150" cy="9525"/>
          </a:xfrm>
          <a:prstGeom prst="rect">
            <a:avLst/>
          </a:prstGeom>
          <a:solidFill>
            <a:srgbClr val="2C2C2A"/>
          </a:solidFill>
          <a:ln/>
        </p:spPr>
      </p:sp>
      <p:sp>
        <p:nvSpPr>
          <p:cNvPr id="33" name="Text 30"/>
          <p:cNvSpPr/>
          <p:nvPr/>
        </p:nvSpPr>
        <p:spPr>
          <a:xfrm>
            <a:off x="4667250" y="3579031"/>
            <a:ext cx="7524750" cy="914400"/>
          </a:xfrm>
          <a:prstGeom prst="rect">
            <a:avLst/>
          </a:prstGeom>
          <a:noFill/>
          <a:ln/>
        </p:spPr>
        <p:txBody>
          <a:bodyPr wrap="none" lIns="0" tIns="0" rIns="0" bIns="0" rtlCol="0" anchor="t"/>
          <a:lstStyle/>
          <a:p>
            <a:pPr algn="l" indent="0" marL="0">
              <a:buNone/>
            </a:pPr>
            <a:r>
              <a:rPr lang="en-US" sz="6000" b="1" dirty="0">
                <a:solidFill>
                  <a:srgbClr val="8C4A3C"/>
                </a:solidFill>
                <a:latin typeface="Times New Roman" pitchFamily="34" charset="0"/>
                <a:ea typeface="SimSun" pitchFamily="34" charset="-122"/>
                <a:cs typeface="Times New Roman" pitchFamily="34" charset="-120"/>
              </a:rPr>
              <a:t>“</a:t>
            </a:r>
            <a:endParaRPr lang="en-US" sz="6000" dirty="0">
              <a:latin typeface="Times New Roman" pitchFamily="34" charset="0"/>
              <a:ea typeface="SimSun" pitchFamily="34" charset="-122"/>
              <a:cs typeface="Times New Roman" pitchFamily="34" charset="-120"/>
            </a:endParaRPr>
          </a:p>
        </p:txBody>
      </p:sp>
      <p:sp>
        <p:nvSpPr>
          <p:cNvPr id="34" name="Text 31"/>
          <p:cNvSpPr/>
          <p:nvPr/>
        </p:nvSpPr>
        <p:spPr>
          <a:xfrm>
            <a:off x="5200650" y="3922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These are not someone else</a:t>
            </a:r>
            <a:pPr algn="l" indent="0" marL="0">
              <a:buNone/>
            </a:pPr>
            <a:r>
              <a:rPr lang="en-US" sz="1800" b="1" dirty="0">
                <a:solidFill>
                  <a:srgbClr val="8C4A3C"/>
                </a:solidFill>
                <a:latin typeface="Times New Roman" pitchFamily="34" charset="0"/>
                <a:ea typeface="SimSun" pitchFamily="34" charset="-122"/>
                <a:cs typeface="Times New Roman" pitchFamily="34" charset="-120"/>
              </a:rPr>
              <a:t>'</a:t>
            </a:r>
            <a:pPr algn="l" indent="0" marL="0">
              <a:buNone/>
            </a:pPr>
            <a:r>
              <a:rPr lang="en-US" sz="1800" b="1" dirty="0">
                <a:solidFill>
                  <a:srgbClr val="8C4A3C"/>
                </a:solidFill>
                <a:latin typeface="Times New Roman" pitchFamily="34" charset="0"/>
                <a:ea typeface="SimSun" pitchFamily="34" charset="-122"/>
                <a:cs typeface="Times New Roman" pitchFamily="34" charset="-120"/>
              </a:rPr>
              <a:t>s numbers. A magazine kept alive by</a:t>
            </a:r>
            <a:endParaRPr lang="en-US" sz="1800" dirty="0">
              <a:latin typeface="Times New Roman" pitchFamily="34" charset="0"/>
              <a:ea typeface="SimSun" pitchFamily="34" charset="-122"/>
              <a:cs typeface="Times New Roman" pitchFamily="34" charset="-120"/>
            </a:endParaRPr>
          </a:p>
        </p:txBody>
      </p:sp>
      <p:sp>
        <p:nvSpPr>
          <p:cNvPr id="35" name="Text 32"/>
          <p:cNvSpPr/>
          <p:nvPr/>
        </p:nvSpPr>
        <p:spPr>
          <a:xfrm>
            <a:off x="5200650" y="4303637"/>
            <a:ext cx="6991350" cy="274320"/>
          </a:xfrm>
          <a:prstGeom prst="rect">
            <a:avLst/>
          </a:prstGeom>
          <a:noFill/>
          <a:ln/>
        </p:spPr>
        <p:txBody>
          <a:bodyPr wrap="none" lIns="0" tIns="0" rIns="0" bIns="0" rtlCol="0" anchor="t"/>
          <a:lstStyle/>
          <a:p>
            <a:pPr algn="l" indent="0" marL="0">
              <a:buNone/>
            </a:pPr>
            <a:r>
              <a:rPr lang="en-US" sz="1800" b="1" dirty="0">
                <a:solidFill>
                  <a:srgbClr val="8C4A3C"/>
                </a:solidFill>
                <a:latin typeface="Times New Roman" pitchFamily="34" charset="0"/>
                <a:ea typeface="SimSun" pitchFamily="34" charset="-122"/>
                <a:cs typeface="Times New Roman" pitchFamily="34" charset="-120"/>
              </a:rPr>
              <a:t>its subscribers stands on these lines.</a:t>
            </a:r>
            <a:endParaRPr lang="en-US" sz="1800" dirty="0">
              <a:latin typeface="Times New Roman" pitchFamily="34" charset="0"/>
              <a:ea typeface="SimSun" pitchFamily="34" charset="-122"/>
              <a:cs typeface="Times New Roman" pitchFamily="34" charset="-120"/>
            </a:endParaRPr>
          </a:p>
        </p:txBody>
      </p:sp>
      <p:sp>
        <p:nvSpPr>
          <p:cNvPr id="36" name="Text 33"/>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13th and 23rd National Reading Surveys, adults. The 68% fall is computed from the two years: 1.57 ÷ 4.91 − 1</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7"/>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8</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668760" y="270677"/>
            <a:ext cx="6523240"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2095500" y="995300"/>
            <a:ext cx="10096500" cy="148590"/>
          </a:xfrm>
          <a:prstGeom prst="rect">
            <a:avLst/>
          </a:prstGeom>
          <a:noFill/>
          <a:ln/>
        </p:spPr>
        <p:txBody>
          <a:bodyPr wrap="none" lIns="0" tIns="0" rIns="0" bIns="0" rtlCol="0" anchor="t"/>
          <a:lstStyle/>
          <a:p>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75" b="1" spc="75"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975" b="1" dirty="0">
                <a:solidFill>
                  <a:srgbClr val="8C4A3C"/>
                </a:solidFill>
                <a:latin typeface="Microsoft YaHei" pitchFamily="34" charset="0"/>
                <a:ea typeface="Microsoft YaHei" pitchFamily="34" charset="-122"/>
                <a:cs typeface="Microsoft YaHei" pitchFamily="34" charset="-120"/>
              </a:rPr>
              <a:t>d</a:t>
            </a:r>
            <a:endParaRPr lang="en-US" sz="975" dirty="0">
              <a:latin typeface="Microsoft YaHei" pitchFamily="34" charset="0"/>
              <a:ea typeface="Microsoft YaHei" pitchFamily="34" charset="-122"/>
              <a:cs typeface="Microsoft YaHei" pitchFamily="34" charset="-120"/>
            </a:endParaRPr>
          </a:p>
        </p:txBody>
      </p:sp>
      <p:sp>
        <p:nvSpPr>
          <p:cNvPr id="12" name="Text 10"/>
          <p:cNvSpPr/>
          <p:nvPr/>
        </p:nvSpPr>
        <p:spPr>
          <a:xfrm>
            <a:off x="609600" y="1037066"/>
            <a:ext cx="11582400" cy="2286000"/>
          </a:xfrm>
          <a:prstGeom prst="rect">
            <a:avLst/>
          </a:prstGeom>
          <a:noFill/>
          <a:ln/>
        </p:spPr>
        <p:txBody>
          <a:bodyPr wrap="none" lIns="0" tIns="0" rIns="0" bIns="0" rtlCol="0" anchor="t"/>
          <a:lstStyle/>
          <a:p>
            <a:pPr algn="l" indent="0" marL="0">
              <a:buNone/>
            </a:pPr>
            <a:r>
              <a:rPr lang="en-US" sz="15000" b="1" dirty="0">
                <a:solidFill>
                  <a:srgbClr val="8C4A3C"/>
                </a:solidFill>
                <a:latin typeface="Times New Roman" pitchFamily="34" charset="0"/>
                <a:ea typeface="SimSun" pitchFamily="34" charset="-122"/>
                <a:cs typeface="Times New Roman" pitchFamily="34" charset="-120"/>
              </a:rPr>
              <a:t>“</a:t>
            </a:r>
            <a:endParaRPr lang="en-US" sz="15000" dirty="0">
              <a:latin typeface="Times New Roman" pitchFamily="34" charset="0"/>
              <a:ea typeface="SimSun" pitchFamily="34" charset="-122"/>
              <a:cs typeface="Times New Roman" pitchFamily="34" charset="-120"/>
            </a:endParaRPr>
          </a:p>
        </p:txBody>
      </p:sp>
      <p:sp>
        <p:nvSpPr>
          <p:cNvPr id="13" name="Text 11"/>
          <p:cNvSpPr/>
          <p:nvPr/>
        </p:nvSpPr>
        <p:spPr>
          <a:xfrm>
            <a:off x="2095500" y="1689503"/>
            <a:ext cx="10096500" cy="457200"/>
          </a:xfrm>
          <a:prstGeom prst="rect">
            <a:avLst/>
          </a:prstGeom>
          <a:noFill/>
          <a:ln/>
        </p:spPr>
        <p:txBody>
          <a:bodyPr wrap="none" lIns="0" tIns="0" rIns="0" bIns="0" rtlCol="0" anchor="t"/>
          <a:lstStyle/>
          <a:p>
            <a:pPr algn="l" indent="0" marL="0">
              <a:buNone/>
            </a:pPr>
            <a:r>
              <a:rPr lang="en-US" sz="3000" b="1" dirty="0">
                <a:solidFill>
                  <a:srgbClr val="26261F"/>
                </a:solidFill>
                <a:latin typeface="Times New Roman" pitchFamily="34" charset="0"/>
                <a:ea typeface="SimSun" pitchFamily="34" charset="-122"/>
                <a:cs typeface="Times New Roman" pitchFamily="34" charset="-120"/>
              </a:rPr>
              <a:t>No reading habit, or no liking for books.</a:t>
            </a:r>
            <a:endParaRPr lang="en-US" sz="3000" dirty="0">
              <a:latin typeface="Times New Roman" pitchFamily="34" charset="0"/>
              <a:ea typeface="SimSun" pitchFamily="34" charset="-122"/>
              <a:cs typeface="Times New Roman" pitchFamily="34" charset="-120"/>
            </a:endParaRPr>
          </a:p>
        </p:txBody>
      </p:sp>
      <p:sp>
        <p:nvSpPr>
          <p:cNvPr id="14" name="Text 12"/>
          <p:cNvSpPr/>
          <p:nvPr/>
        </p:nvSpPr>
        <p:spPr>
          <a:xfrm>
            <a:off x="2095500" y="2299103"/>
            <a:ext cx="10096500" cy="457200"/>
          </a:xfrm>
          <a:prstGeom prst="rect">
            <a:avLst/>
          </a:prstGeom>
          <a:noFill/>
          <a:ln/>
        </p:spPr>
        <p:txBody>
          <a:bodyPr wrap="none" lIns="0" tIns="0" rIns="0" bIns="0" rtlCol="0" anchor="t"/>
          <a:lstStyle/>
          <a:p>
            <a:pPr algn="l" indent="0" marL="0">
              <a:buNone/>
            </a:pPr>
            <a:r>
              <a:rPr lang="en-US" sz="3000" b="1" dirty="0">
                <a:solidFill>
                  <a:srgbClr val="26261F"/>
                </a:solidFill>
                <a:latin typeface="Times New Roman" pitchFamily="34" charset="0"/>
                <a:ea typeface="SimSun" pitchFamily="34" charset="-122"/>
                <a:cs typeface="Times New Roman" pitchFamily="34" charset="-120"/>
              </a:rPr>
              <a:t>Too busy at work.</a:t>
            </a:r>
            <a:endParaRPr lang="en-US" sz="3000" dirty="0">
              <a:latin typeface="Times New Roman" pitchFamily="34" charset="0"/>
              <a:ea typeface="SimSun" pitchFamily="34" charset="-122"/>
              <a:cs typeface="Times New Roman" pitchFamily="34" charset="-120"/>
            </a:endParaRPr>
          </a:p>
        </p:txBody>
      </p:sp>
      <p:sp>
        <p:nvSpPr>
          <p:cNvPr id="15" name="Text 13"/>
          <p:cNvSpPr/>
          <p:nvPr/>
        </p:nvSpPr>
        <p:spPr>
          <a:xfrm>
            <a:off x="2095500" y="2908703"/>
            <a:ext cx="10096500" cy="457200"/>
          </a:xfrm>
          <a:prstGeom prst="rect">
            <a:avLst/>
          </a:prstGeom>
          <a:noFill/>
          <a:ln/>
        </p:spPr>
        <p:txBody>
          <a:bodyPr wrap="none" lIns="0" tIns="0" rIns="0" bIns="0" rtlCol="0" anchor="t"/>
          <a:lstStyle/>
          <a:p>
            <a:pPr algn="l" indent="0" marL="0">
              <a:buNone/>
            </a:pPr>
            <a:r>
              <a:rPr lang="en-US" sz="3000" b="1" dirty="0">
                <a:solidFill>
                  <a:srgbClr val="26261F"/>
                </a:solidFill>
                <a:latin typeface="Times New Roman" pitchFamily="34" charset="0"/>
                <a:ea typeface="SimSun" pitchFamily="34" charset="-122"/>
                <a:cs typeface="Times New Roman" pitchFamily="34" charset="-120"/>
              </a:rPr>
              <a:t>No time, because of the internet, games, TV</a:t>
            </a:r>
            <a:endParaRPr lang="en-US" sz="3000" dirty="0">
              <a:latin typeface="Times New Roman" pitchFamily="34" charset="0"/>
              <a:ea typeface="SimSun" pitchFamily="34" charset="-122"/>
              <a:cs typeface="Times New Roman" pitchFamily="34" charset="-120"/>
            </a:endParaRPr>
          </a:p>
        </p:txBody>
      </p:sp>
      <p:sp>
        <p:nvSpPr>
          <p:cNvPr id="16" name="Text 14"/>
          <p:cNvSpPr/>
          <p:nvPr/>
        </p:nvSpPr>
        <p:spPr>
          <a:xfrm>
            <a:off x="2095500" y="3518303"/>
            <a:ext cx="10096500" cy="457200"/>
          </a:xfrm>
          <a:prstGeom prst="rect">
            <a:avLst/>
          </a:prstGeom>
          <a:noFill/>
          <a:ln/>
        </p:spPr>
        <p:txBody>
          <a:bodyPr wrap="none" lIns="0" tIns="0" rIns="0" bIns="0" rtlCol="0" anchor="t"/>
          <a:lstStyle/>
          <a:p>
            <a:pPr algn="l" indent="0" marL="0">
              <a:buNone/>
            </a:pPr>
            <a:r>
              <a:rPr lang="en-US" sz="3000" b="1" dirty="0">
                <a:solidFill>
                  <a:srgbClr val="26261F"/>
                </a:solidFill>
                <a:latin typeface="Times New Roman" pitchFamily="34" charset="0"/>
                <a:ea typeface="SimSun" pitchFamily="34" charset="-122"/>
                <a:cs typeface="Times New Roman" pitchFamily="34" charset="-120"/>
              </a:rPr>
              <a:t>and phones.</a:t>
            </a:r>
            <a:endParaRPr lang="en-US" sz="3000" dirty="0">
              <a:latin typeface="Times New Roman" pitchFamily="34" charset="0"/>
              <a:ea typeface="SimSun" pitchFamily="34" charset="-122"/>
              <a:cs typeface="Times New Roman" pitchFamily="34" charset="-120"/>
            </a:endParaRPr>
          </a:p>
        </p:txBody>
      </p:sp>
      <p:sp>
        <p:nvSpPr>
          <p:cNvPr id="17" name="Shape 15"/>
          <p:cNvSpPr/>
          <p:nvPr/>
        </p:nvSpPr>
        <p:spPr>
          <a:xfrm>
            <a:off x="2095500" y="4467225"/>
            <a:ext cx="762000" cy="19050"/>
          </a:xfrm>
          <a:prstGeom prst="rect">
            <a:avLst/>
          </a:prstGeom>
          <a:solidFill>
            <a:srgbClr val="8C4A3C"/>
          </a:solidFill>
          <a:ln/>
        </p:spPr>
      </p:sp>
      <p:sp>
        <p:nvSpPr>
          <p:cNvPr id="18" name="Text 16"/>
          <p:cNvSpPr/>
          <p:nvPr/>
        </p:nvSpPr>
        <p:spPr>
          <a:xfrm>
            <a:off x="2095500" y="4662787"/>
            <a:ext cx="10096500" cy="160020"/>
          </a:xfrm>
          <a:prstGeom prst="rect">
            <a:avLst/>
          </a:prstGeom>
          <a:noFill/>
          <a:ln/>
        </p:spPr>
        <p:txBody>
          <a:bodyPr wrap="none" lIns="0" tIns="0" rIns="0" bIns="0" rtlCol="0" anchor="t"/>
          <a:lstStyle/>
          <a:p>
            <a:pPr algn="l" indent="0" marL="0">
              <a:buNone/>
            </a:pPr>
            <a:r>
              <a:rPr lang="en-US" sz="1050" dirty="0">
                <a:solidFill>
                  <a:srgbClr val="626159"/>
                </a:solidFill>
                <a:latin typeface="Microsoft YaHei" pitchFamily="34" charset="0"/>
                <a:ea typeface="Microsoft YaHei" pitchFamily="34" charset="-122"/>
                <a:cs typeface="Microsoft YaHei" pitchFamily="34" charset="-120"/>
              </a:rPr>
              <a:t>The three main reasons for not reading listed by the 23rd National Reading Survey. The share giving each reason was not published.</a:t>
            </a:r>
            <a:endParaRPr lang="en-US" sz="1050"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8"/>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9</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19087" y="6538409"/>
            <a:ext cx="11872913"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605683" y="270677"/>
            <a:ext cx="6586317"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v</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y</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Heavy readers rose from 10.2% to 13.5%</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762000" y="4471988"/>
            <a:ext cx="7048500" cy="9525"/>
          </a:xfrm>
          <a:prstGeom prst="rect">
            <a:avLst/>
          </a:prstGeom>
          <a:solidFill>
            <a:srgbClr val="2C2C2A"/>
          </a:solidFill>
          <a:ln/>
        </p:spPr>
      </p:sp>
      <p:sp>
        <p:nvSpPr>
          <p:cNvPr id="13" name="Shape 11"/>
          <p:cNvSpPr/>
          <p:nvPr/>
        </p:nvSpPr>
        <p:spPr>
          <a:xfrm>
            <a:off x="952500" y="2958703"/>
            <a:ext cx="571500" cy="1518047"/>
          </a:xfrm>
          <a:prstGeom prst="rect">
            <a:avLst/>
          </a:prstGeom>
          <a:solidFill>
            <a:srgbClr val="2C2C2A"/>
          </a:solidFill>
          <a:ln/>
        </p:spPr>
      </p:sp>
      <p:sp>
        <p:nvSpPr>
          <p:cNvPr id="14" name="Text 12"/>
          <p:cNvSpPr/>
          <p:nvPr/>
        </p:nvSpPr>
        <p:spPr>
          <a:xfrm>
            <a:off x="0" y="2754215"/>
            <a:ext cx="2476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10.2</a:t>
            </a:r>
            <a:endParaRPr lang="en-US" sz="1050" dirty="0">
              <a:latin typeface="Microsoft YaHei" pitchFamily="34" charset="0"/>
              <a:ea typeface="Microsoft YaHei" pitchFamily="34" charset="-122"/>
              <a:cs typeface="Microsoft YaHei" pitchFamily="34" charset="-120"/>
            </a:endParaRPr>
          </a:p>
        </p:txBody>
      </p:sp>
      <p:sp>
        <p:nvSpPr>
          <p:cNvPr id="15" name="Text 13"/>
          <p:cNvSpPr/>
          <p:nvPr/>
        </p:nvSpPr>
        <p:spPr>
          <a:xfrm>
            <a:off x="0" y="4557289"/>
            <a:ext cx="247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2017</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1719263" y="2699827"/>
            <a:ext cx="561975" cy="1772160"/>
          </a:xfrm>
          <a:prstGeom prst="rect">
            <a:avLst/>
          </a:prstGeom>
          <a:noFill/>
          <a:ln w="9525">
            <a:solidFill>
              <a:srgbClr val="C8C2B1"/>
            </a:solidFill>
            <a:prstDash val="dash"/>
          </a:ln>
        </p:spPr>
      </p:sp>
      <p:sp>
        <p:nvSpPr>
          <p:cNvPr id="17" name="Text 15"/>
          <p:cNvSpPr/>
          <p:nvPr/>
        </p:nvSpPr>
        <p:spPr>
          <a:xfrm>
            <a:off x="0" y="2518067"/>
            <a:ext cx="40005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Not published</a:t>
            </a:r>
            <a:endParaRPr lang="en-US" sz="825" dirty="0">
              <a:latin typeface="Microsoft YaHei" pitchFamily="34" charset="0"/>
              <a:ea typeface="Microsoft YaHei" pitchFamily="34" charset="-122"/>
              <a:cs typeface="Microsoft YaHei" pitchFamily="34" charset="-120"/>
            </a:endParaRPr>
          </a:p>
        </p:txBody>
      </p:sp>
      <p:sp>
        <p:nvSpPr>
          <p:cNvPr id="18" name="Text 16"/>
          <p:cNvSpPr/>
          <p:nvPr/>
        </p:nvSpPr>
        <p:spPr>
          <a:xfrm>
            <a:off x="0" y="4557289"/>
            <a:ext cx="400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2018</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2476500" y="2824758"/>
            <a:ext cx="571500" cy="1651992"/>
          </a:xfrm>
          <a:prstGeom prst="rect">
            <a:avLst/>
          </a:prstGeom>
          <a:solidFill>
            <a:srgbClr val="2C2C2A"/>
          </a:solidFill>
          <a:ln/>
        </p:spPr>
      </p:sp>
      <p:sp>
        <p:nvSpPr>
          <p:cNvPr id="20" name="Text 18"/>
          <p:cNvSpPr/>
          <p:nvPr/>
        </p:nvSpPr>
        <p:spPr>
          <a:xfrm>
            <a:off x="0" y="2620269"/>
            <a:ext cx="5524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11.1</a:t>
            </a:r>
            <a:endParaRPr lang="en-US" sz="1050" dirty="0">
              <a:latin typeface="Microsoft YaHei" pitchFamily="34" charset="0"/>
              <a:ea typeface="Microsoft YaHei" pitchFamily="34" charset="-122"/>
              <a:cs typeface="Microsoft YaHei" pitchFamily="34" charset="-120"/>
            </a:endParaRPr>
          </a:p>
        </p:txBody>
      </p:sp>
      <p:sp>
        <p:nvSpPr>
          <p:cNvPr id="21" name="Text 19"/>
          <p:cNvSpPr/>
          <p:nvPr/>
        </p:nvSpPr>
        <p:spPr>
          <a:xfrm>
            <a:off x="0" y="4557289"/>
            <a:ext cx="5524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2019</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3238500" y="2750344"/>
            <a:ext cx="571500" cy="1726406"/>
          </a:xfrm>
          <a:prstGeom prst="rect">
            <a:avLst/>
          </a:prstGeom>
          <a:solidFill>
            <a:srgbClr val="2C2C2A"/>
          </a:solidFill>
          <a:ln/>
        </p:spPr>
      </p:sp>
      <p:sp>
        <p:nvSpPr>
          <p:cNvPr id="23" name="Text 21"/>
          <p:cNvSpPr/>
          <p:nvPr/>
        </p:nvSpPr>
        <p:spPr>
          <a:xfrm>
            <a:off x="0" y="2545855"/>
            <a:ext cx="7048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11.6</a:t>
            </a:r>
            <a:endParaRPr lang="en-US" sz="1050" dirty="0">
              <a:latin typeface="Microsoft YaHei" pitchFamily="34" charset="0"/>
              <a:ea typeface="Microsoft YaHei" pitchFamily="34" charset="-122"/>
              <a:cs typeface="Microsoft YaHei" pitchFamily="34" charset="-120"/>
            </a:endParaRPr>
          </a:p>
        </p:txBody>
      </p:sp>
      <p:sp>
        <p:nvSpPr>
          <p:cNvPr id="24" name="Text 22"/>
          <p:cNvSpPr/>
          <p:nvPr/>
        </p:nvSpPr>
        <p:spPr>
          <a:xfrm>
            <a:off x="0" y="4557289"/>
            <a:ext cx="7048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25" name="Shape 23"/>
          <p:cNvSpPr/>
          <p:nvPr/>
        </p:nvSpPr>
        <p:spPr>
          <a:xfrm>
            <a:off x="4000500" y="2705695"/>
            <a:ext cx="571500" cy="1771055"/>
          </a:xfrm>
          <a:prstGeom prst="rect">
            <a:avLst/>
          </a:prstGeom>
          <a:solidFill>
            <a:srgbClr val="2C2C2A"/>
          </a:solidFill>
          <a:ln/>
        </p:spPr>
      </p:sp>
      <p:sp>
        <p:nvSpPr>
          <p:cNvPr id="26" name="Text 24"/>
          <p:cNvSpPr/>
          <p:nvPr/>
        </p:nvSpPr>
        <p:spPr>
          <a:xfrm>
            <a:off x="0" y="2501207"/>
            <a:ext cx="8572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11.9</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0" y="4557289"/>
            <a:ext cx="8572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2021</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4767263" y="2699827"/>
            <a:ext cx="561975" cy="1772160"/>
          </a:xfrm>
          <a:prstGeom prst="rect">
            <a:avLst/>
          </a:prstGeom>
          <a:noFill/>
          <a:ln w="9525">
            <a:solidFill>
              <a:srgbClr val="C8C2B1"/>
            </a:solidFill>
            <a:prstDash val="dash"/>
          </a:ln>
        </p:spPr>
      </p:sp>
      <p:sp>
        <p:nvSpPr>
          <p:cNvPr id="29" name="Text 27"/>
          <p:cNvSpPr/>
          <p:nvPr/>
        </p:nvSpPr>
        <p:spPr>
          <a:xfrm>
            <a:off x="0" y="2518067"/>
            <a:ext cx="100965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Not published</a:t>
            </a:r>
            <a:endParaRPr lang="en-US" sz="825" dirty="0">
              <a:latin typeface="Microsoft YaHei" pitchFamily="34" charset="0"/>
              <a:ea typeface="Microsoft YaHei" pitchFamily="34" charset="-122"/>
              <a:cs typeface="Microsoft YaHei" pitchFamily="34" charset="-120"/>
            </a:endParaRPr>
          </a:p>
        </p:txBody>
      </p:sp>
      <p:sp>
        <p:nvSpPr>
          <p:cNvPr id="30" name="Text 28"/>
          <p:cNvSpPr/>
          <p:nvPr/>
        </p:nvSpPr>
        <p:spPr>
          <a:xfrm>
            <a:off x="0" y="4557289"/>
            <a:ext cx="10096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31" name="Shape 29"/>
          <p:cNvSpPr/>
          <p:nvPr/>
        </p:nvSpPr>
        <p:spPr>
          <a:xfrm>
            <a:off x="5524500" y="2646164"/>
            <a:ext cx="571500" cy="1830586"/>
          </a:xfrm>
          <a:prstGeom prst="rect">
            <a:avLst/>
          </a:prstGeom>
          <a:solidFill>
            <a:srgbClr val="2C2C2A"/>
          </a:solidFill>
          <a:ln/>
        </p:spPr>
      </p:sp>
      <p:sp>
        <p:nvSpPr>
          <p:cNvPr id="32" name="Text 30"/>
          <p:cNvSpPr/>
          <p:nvPr/>
        </p:nvSpPr>
        <p:spPr>
          <a:xfrm>
            <a:off x="0" y="2441676"/>
            <a:ext cx="11620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12.3</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0" y="4557289"/>
            <a:ext cx="1162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2023</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6286500" y="2512219"/>
            <a:ext cx="571500" cy="1964531"/>
          </a:xfrm>
          <a:prstGeom prst="rect">
            <a:avLst/>
          </a:prstGeom>
          <a:solidFill>
            <a:srgbClr val="2C2C2A"/>
          </a:solidFill>
          <a:ln/>
        </p:spPr>
      </p:sp>
      <p:sp>
        <p:nvSpPr>
          <p:cNvPr id="35" name="Text 33"/>
          <p:cNvSpPr/>
          <p:nvPr/>
        </p:nvSpPr>
        <p:spPr>
          <a:xfrm>
            <a:off x="952500" y="2307730"/>
            <a:ext cx="11239500" cy="160020"/>
          </a:xfrm>
          <a:prstGeom prst="rect">
            <a:avLst/>
          </a:prstGeom>
          <a:noFill/>
          <a:ln/>
        </p:spPr>
        <p:txBody>
          <a:bodyPr wrap="none" lIns="0" tIns="0" rIns="0" bIns="0" rtlCol="0" anchor="t"/>
          <a:lstStyle/>
          <a:p>
            <a:pPr algn="ctr" indent="0" marL="0">
              <a:buNone/>
            </a:pPr>
            <a:r>
              <a:rPr lang="en-US" sz="1050" b="1" dirty="0">
                <a:solidFill>
                  <a:srgbClr val="2C2C2A"/>
                </a:solidFill>
                <a:latin typeface="Microsoft YaHei" pitchFamily="34" charset="0"/>
                <a:ea typeface="Microsoft YaHei" pitchFamily="34" charset="-122"/>
                <a:cs typeface="Microsoft YaHei" pitchFamily="34" charset="-120"/>
              </a:rPr>
              <a:t>13.2</a:t>
            </a:r>
            <a:endParaRPr lang="en-US" sz="1050" dirty="0">
              <a:latin typeface="Microsoft YaHei" pitchFamily="34" charset="0"/>
              <a:ea typeface="Microsoft YaHei" pitchFamily="34" charset="-122"/>
              <a:cs typeface="Microsoft YaHei" pitchFamily="34" charset="-120"/>
            </a:endParaRPr>
          </a:p>
        </p:txBody>
      </p:sp>
      <p:sp>
        <p:nvSpPr>
          <p:cNvPr id="36" name="Text 34"/>
          <p:cNvSpPr/>
          <p:nvPr/>
        </p:nvSpPr>
        <p:spPr>
          <a:xfrm>
            <a:off x="952500" y="4557289"/>
            <a:ext cx="11239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37" name="Shape 35"/>
          <p:cNvSpPr/>
          <p:nvPr/>
        </p:nvSpPr>
        <p:spPr>
          <a:xfrm>
            <a:off x="7048500" y="2467570"/>
            <a:ext cx="571500" cy="2009180"/>
          </a:xfrm>
          <a:prstGeom prst="rect">
            <a:avLst/>
          </a:prstGeom>
          <a:solidFill>
            <a:srgbClr val="8C4A3C"/>
          </a:solidFill>
          <a:ln/>
        </p:spPr>
      </p:sp>
      <p:sp>
        <p:nvSpPr>
          <p:cNvPr id="38" name="Text 36"/>
          <p:cNvSpPr/>
          <p:nvPr/>
        </p:nvSpPr>
        <p:spPr>
          <a:xfrm>
            <a:off x="2476500" y="2263082"/>
            <a:ext cx="9715500" cy="160020"/>
          </a:xfrm>
          <a:prstGeom prst="rect">
            <a:avLst/>
          </a:prstGeom>
          <a:noFill/>
          <a:ln/>
        </p:spPr>
        <p:txBody>
          <a:bodyPr wrap="none" lIns="0" tIns="0" rIns="0" bIns="0" rtlCol="0" anchor="t"/>
          <a:lstStyle/>
          <a:p>
            <a:pPr algn="ctr" indent="0" marL="0">
              <a:buNone/>
            </a:pPr>
            <a:r>
              <a:rPr lang="en-US" sz="1050" b="1" dirty="0">
                <a:solidFill>
                  <a:srgbClr val="8C4A3C"/>
                </a:solidFill>
                <a:latin typeface="Microsoft YaHei" pitchFamily="34" charset="0"/>
                <a:ea typeface="Microsoft YaHei" pitchFamily="34" charset="-122"/>
                <a:cs typeface="Microsoft YaHei" pitchFamily="34" charset="-120"/>
              </a:rPr>
              <a:t>13.5</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2476500" y="4557289"/>
            <a:ext cx="9715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40" name="Text 38"/>
          <p:cNvSpPr/>
          <p:nvPr/>
        </p:nvSpPr>
        <p:spPr>
          <a:xfrm>
            <a:off x="762000" y="49192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4</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1410108" y="4919239"/>
            <a:ext cx="107818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Adults reading 10 or more print books a year (%)</a:t>
            </a:r>
            <a:endParaRPr lang="en-US" sz="900" dirty="0">
              <a:latin typeface="Microsoft YaHei" pitchFamily="34" charset="0"/>
              <a:ea typeface="Microsoft YaHei" pitchFamily="34" charset="-122"/>
              <a:cs typeface="Microsoft YaHei" pitchFamily="34" charset="-120"/>
            </a:endParaRPr>
          </a:p>
        </p:txBody>
      </p:sp>
      <p:sp>
        <p:nvSpPr>
          <p:cNvPr id="42" name="Text 40"/>
          <p:cNvSpPr/>
          <p:nvPr/>
        </p:nvSpPr>
        <p:spPr>
          <a:xfrm>
            <a:off x="762000" y="51382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No figures could be verified for 2018 and 2022, so they are left blank.</a:t>
            </a:r>
            <a:endParaRPr lang="en-US" sz="975" dirty="0">
              <a:latin typeface="Times New Roman" pitchFamily="34" charset="0"/>
              <a:ea typeface="SimSun" pitchFamily="34" charset="-122"/>
              <a:cs typeface="Times New Roman" pitchFamily="34" charset="-120"/>
            </a:endParaRPr>
          </a:p>
        </p:txBody>
      </p:sp>
      <p:sp>
        <p:nvSpPr>
          <p:cNvPr id="43" name="Shape 41"/>
          <p:cNvSpPr/>
          <p:nvPr/>
        </p:nvSpPr>
        <p:spPr>
          <a:xfrm>
            <a:off x="8382000" y="1866900"/>
            <a:ext cx="3200400" cy="1524000"/>
          </a:xfrm>
          <a:prstGeom prst="rect">
            <a:avLst/>
          </a:prstGeom>
          <a:solidFill>
            <a:srgbClr val="F8F5EC"/>
          </a:solidFill>
          <a:ln/>
        </p:spPr>
      </p:sp>
      <p:sp>
        <p:nvSpPr>
          <p:cNvPr id="44" name="Shape 42"/>
          <p:cNvSpPr/>
          <p:nvPr/>
        </p:nvSpPr>
        <p:spPr>
          <a:xfrm>
            <a:off x="8382000" y="1866900"/>
            <a:ext cx="3200400" cy="28575"/>
          </a:xfrm>
          <a:prstGeom prst="rect">
            <a:avLst/>
          </a:prstGeom>
          <a:solidFill>
            <a:srgbClr val="2C2C2A"/>
          </a:solidFill>
          <a:ln/>
        </p:spPr>
      </p:sp>
      <p:sp>
        <p:nvSpPr>
          <p:cNvPr id="45" name="Text 43"/>
          <p:cNvSpPr/>
          <p:nvPr/>
        </p:nvSpPr>
        <p:spPr>
          <a:xfrm>
            <a:off x="8591550" y="20153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45.9%</a:t>
            </a:r>
            <a:endParaRPr lang="en-US" sz="3450" dirty="0">
              <a:latin typeface="Times New Roman" pitchFamily="34" charset="0"/>
              <a:ea typeface="SimSun" pitchFamily="34" charset="-122"/>
              <a:cs typeface="Times New Roman" pitchFamily="34" charset="-120"/>
            </a:endParaRPr>
          </a:p>
        </p:txBody>
      </p:sp>
      <p:sp>
        <p:nvSpPr>
          <p:cNvPr id="46" name="Text 44"/>
          <p:cNvSpPr/>
          <p:nvPr/>
        </p:nvSpPr>
        <p:spPr>
          <a:xfrm>
            <a:off x="8591550" y="26533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Would most like a print book</a:t>
            </a:r>
            <a:endParaRPr lang="en-US" sz="1125" dirty="0">
              <a:latin typeface="Microsoft YaHei" pitchFamily="34" charset="0"/>
              <a:ea typeface="Microsoft YaHei" pitchFamily="34" charset="-122"/>
              <a:cs typeface="Microsoft YaHei" pitchFamily="34" charset="-120"/>
            </a:endParaRPr>
          </a:p>
        </p:txBody>
      </p:sp>
      <p:sp>
        <p:nvSpPr>
          <p:cNvPr id="47" name="Text 45"/>
          <p:cNvSpPr/>
          <p:nvPr/>
        </p:nvSpPr>
        <p:spPr>
          <a:xfrm>
            <a:off x="8591550" y="29189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Several answers may count since 2024</a:t>
            </a:r>
            <a:endParaRPr lang="en-US" sz="900" dirty="0">
              <a:latin typeface="Microsoft YaHei" pitchFamily="34" charset="0"/>
              <a:ea typeface="Microsoft YaHei" pitchFamily="34" charset="-122"/>
              <a:cs typeface="Microsoft YaHei" pitchFamily="34" charset="-120"/>
            </a:endParaRPr>
          </a:p>
        </p:txBody>
      </p:sp>
      <p:sp>
        <p:nvSpPr>
          <p:cNvPr id="48" name="Shape 46"/>
          <p:cNvSpPr/>
          <p:nvPr/>
        </p:nvSpPr>
        <p:spPr>
          <a:xfrm>
            <a:off x="8382000" y="3581400"/>
            <a:ext cx="3200400" cy="1524000"/>
          </a:xfrm>
          <a:prstGeom prst="rect">
            <a:avLst/>
          </a:prstGeom>
          <a:solidFill>
            <a:srgbClr val="F8F5EC"/>
          </a:solidFill>
          <a:ln/>
        </p:spPr>
      </p:sp>
      <p:sp>
        <p:nvSpPr>
          <p:cNvPr id="49" name="Shape 47"/>
          <p:cNvSpPr/>
          <p:nvPr/>
        </p:nvSpPr>
        <p:spPr>
          <a:xfrm>
            <a:off x="8382000" y="3581400"/>
            <a:ext cx="3200400" cy="28575"/>
          </a:xfrm>
          <a:prstGeom prst="rect">
            <a:avLst/>
          </a:prstGeom>
          <a:solidFill>
            <a:srgbClr val="827C6B"/>
          </a:solidFill>
          <a:ln/>
        </p:spPr>
      </p:sp>
      <p:sp>
        <p:nvSpPr>
          <p:cNvPr id="50" name="Text 48"/>
          <p:cNvSpPr/>
          <p:nvPr/>
        </p:nvSpPr>
        <p:spPr>
          <a:xfrm>
            <a:off x="8591550" y="3729819"/>
            <a:ext cx="3600450" cy="525780"/>
          </a:xfrm>
          <a:prstGeom prst="rect">
            <a:avLst/>
          </a:prstGeom>
          <a:noFill/>
          <a:ln/>
        </p:spPr>
        <p:txBody>
          <a:bodyPr wrap="none" lIns="0" tIns="0" rIns="0" bIns="0" rtlCol="0" anchor="t"/>
          <a:lstStyle/>
          <a:p>
            <a:pPr algn="l" indent="0" marL="0">
              <a:buNone/>
            </a:pPr>
            <a:r>
              <a:rPr lang="en-US" sz="3450" b="1" dirty="0">
                <a:solidFill>
                  <a:srgbClr val="26261F"/>
                </a:solidFill>
                <a:latin typeface="Times New Roman" pitchFamily="34" charset="0"/>
                <a:ea typeface="SimSun" pitchFamily="34" charset="-122"/>
                <a:cs typeface="Times New Roman" pitchFamily="34" charset="-120"/>
              </a:rPr>
              <a:t>30.3%</a:t>
            </a:r>
            <a:endParaRPr lang="en-US" sz="3450" dirty="0">
              <a:latin typeface="Times New Roman" pitchFamily="34" charset="0"/>
              <a:ea typeface="SimSun" pitchFamily="34" charset="-122"/>
              <a:cs typeface="Times New Roman" pitchFamily="34" charset="-120"/>
            </a:endParaRPr>
          </a:p>
        </p:txBody>
      </p:sp>
      <p:sp>
        <p:nvSpPr>
          <p:cNvPr id="51" name="Text 49"/>
          <p:cNvSpPr/>
          <p:nvPr/>
        </p:nvSpPr>
        <p:spPr>
          <a:xfrm>
            <a:off x="8591550" y="4367873"/>
            <a:ext cx="360045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Satisfied with their reading</a:t>
            </a:r>
            <a:endParaRPr lang="en-US" sz="1125" dirty="0">
              <a:latin typeface="Microsoft YaHei" pitchFamily="34" charset="0"/>
              <a:ea typeface="Microsoft YaHei" pitchFamily="34" charset="-122"/>
              <a:cs typeface="Microsoft YaHei" pitchFamily="34" charset="-120"/>
            </a:endParaRPr>
          </a:p>
        </p:txBody>
      </p:sp>
      <p:sp>
        <p:nvSpPr>
          <p:cNvPr id="52" name="Text 50"/>
          <p:cNvSpPr/>
          <p:nvPr/>
        </p:nvSpPr>
        <p:spPr>
          <a:xfrm>
            <a:off x="8591550" y="4633489"/>
            <a:ext cx="360045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Dissatisfied 13.8%, neutral 46.2%</a:t>
            </a:r>
            <a:endParaRPr lang="en-US" sz="900" dirty="0">
              <a:latin typeface="Microsoft YaHei" pitchFamily="34" charset="0"/>
              <a:ea typeface="Microsoft YaHei" pitchFamily="34" charset="-122"/>
              <a:cs typeface="Microsoft YaHei" pitchFamily="34" charset="-120"/>
            </a:endParaRPr>
          </a:p>
        </p:txBody>
      </p:sp>
      <p:sp>
        <p:nvSpPr>
          <p:cNvPr id="53" name="Text 51"/>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15th to 23rd National Reading Surveys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09"/>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10</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574989" y="270677"/>
            <a:ext cx="6617011"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Rural adults lag by 18.4 points, kids read more</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857250" y="1924050"/>
            <a:ext cx="114300" cy="114300"/>
          </a:xfrm>
          <a:prstGeom prst="rect">
            <a:avLst/>
          </a:prstGeom>
          <a:solidFill>
            <a:srgbClr val="2C2C2A"/>
          </a:solidFill>
          <a:ln/>
        </p:spPr>
      </p:sp>
      <p:sp>
        <p:nvSpPr>
          <p:cNvPr id="13" name="Text 11"/>
          <p:cNvSpPr/>
          <p:nvPr/>
        </p:nvSpPr>
        <p:spPr>
          <a:xfrm>
            <a:off x="1028700" y="1909339"/>
            <a:ext cx="1116330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Urban</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524000" y="1924050"/>
            <a:ext cx="114300" cy="114300"/>
          </a:xfrm>
          <a:prstGeom prst="rect">
            <a:avLst/>
          </a:prstGeom>
          <a:solidFill>
            <a:srgbClr val="827C6B"/>
          </a:solidFill>
          <a:ln/>
        </p:spPr>
      </p:sp>
      <p:sp>
        <p:nvSpPr>
          <p:cNvPr id="15" name="Text 13"/>
          <p:cNvSpPr/>
          <p:nvPr/>
        </p:nvSpPr>
        <p:spPr>
          <a:xfrm>
            <a:off x="1695450" y="1909339"/>
            <a:ext cx="1049655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Rural</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666750" y="4567238"/>
            <a:ext cx="6572250" cy="9525"/>
          </a:xfrm>
          <a:prstGeom prst="rect">
            <a:avLst/>
          </a:prstGeom>
          <a:solidFill>
            <a:srgbClr val="2C2C2A"/>
          </a:solidFill>
          <a:ln/>
        </p:spPr>
      </p:sp>
      <p:sp>
        <p:nvSpPr>
          <p:cNvPr id="17" name="Shape 15"/>
          <p:cNvSpPr/>
          <p:nvPr/>
        </p:nvSpPr>
        <p:spPr>
          <a:xfrm>
            <a:off x="857250" y="2402086"/>
            <a:ext cx="381000" cy="2169914"/>
          </a:xfrm>
          <a:prstGeom prst="rect">
            <a:avLst/>
          </a:prstGeom>
          <a:solidFill>
            <a:srgbClr val="2C2C2A"/>
          </a:solidFill>
          <a:ln/>
        </p:spPr>
      </p:sp>
      <p:sp>
        <p:nvSpPr>
          <p:cNvPr id="18" name="Text 16"/>
          <p:cNvSpPr/>
          <p:nvPr/>
        </p:nvSpPr>
        <p:spPr>
          <a:xfrm>
            <a:off x="0" y="2225450"/>
            <a:ext cx="20955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67.5</a:t>
            </a:r>
            <a:endParaRPr lang="en-US" sz="900" dirty="0">
              <a:latin typeface="Microsoft YaHei" pitchFamily="34" charset="0"/>
              <a:ea typeface="Microsoft YaHei" pitchFamily="34" charset="-122"/>
              <a:cs typeface="Microsoft YaHei" pitchFamily="34" charset="-120"/>
            </a:endParaRPr>
          </a:p>
        </p:txBody>
      </p:sp>
      <p:sp>
        <p:nvSpPr>
          <p:cNvPr id="19" name="Shape 17"/>
          <p:cNvSpPr/>
          <p:nvPr/>
        </p:nvSpPr>
        <p:spPr>
          <a:xfrm>
            <a:off x="1276350" y="2987159"/>
            <a:ext cx="381000" cy="1584841"/>
          </a:xfrm>
          <a:prstGeom prst="rect">
            <a:avLst/>
          </a:prstGeom>
          <a:solidFill>
            <a:srgbClr val="827C6B"/>
          </a:solidFill>
          <a:ln/>
        </p:spPr>
      </p:sp>
      <p:sp>
        <p:nvSpPr>
          <p:cNvPr id="20" name="Text 18"/>
          <p:cNvSpPr/>
          <p:nvPr/>
        </p:nvSpPr>
        <p:spPr>
          <a:xfrm>
            <a:off x="0" y="2810523"/>
            <a:ext cx="2933700" cy="137160"/>
          </a:xfrm>
          <a:prstGeom prst="rect">
            <a:avLst/>
          </a:prstGeom>
          <a:noFill/>
          <a:ln/>
        </p:spPr>
        <p:txBody>
          <a:bodyPr wrap="none" lIns="0" tIns="0" rIns="0" bIns="0" rtlCol="0" anchor="t"/>
          <a:lstStyle/>
          <a:p>
            <a:pPr algn="ctr" indent="0" marL="0">
              <a:buNone/>
            </a:pPr>
            <a:r>
              <a:rPr lang="en-US" sz="900" b="1" dirty="0">
                <a:solidFill>
                  <a:srgbClr val="6A665A"/>
                </a:solidFill>
                <a:latin typeface="Microsoft YaHei" pitchFamily="34" charset="0"/>
                <a:ea typeface="Microsoft YaHei" pitchFamily="34" charset="-122"/>
                <a:cs typeface="Microsoft YaHei" pitchFamily="34" charset="-120"/>
              </a:rPr>
              <a:t>49.3</a:t>
            </a:r>
            <a:endParaRPr lang="en-US" sz="900" dirty="0">
              <a:latin typeface="Microsoft YaHei" pitchFamily="34" charset="0"/>
              <a:ea typeface="Microsoft YaHei" pitchFamily="34" charset="-122"/>
              <a:cs typeface="Microsoft YaHei" pitchFamily="34" charset="-120"/>
            </a:endParaRPr>
          </a:p>
        </p:txBody>
      </p:sp>
      <p:sp>
        <p:nvSpPr>
          <p:cNvPr id="21" name="Text 19"/>
          <p:cNvSpPr/>
          <p:nvPr/>
        </p:nvSpPr>
        <p:spPr>
          <a:xfrm>
            <a:off x="0" y="4652539"/>
            <a:ext cx="2514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2017</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1924050" y="2389227"/>
            <a:ext cx="381000" cy="2182773"/>
          </a:xfrm>
          <a:prstGeom prst="rect">
            <a:avLst/>
          </a:prstGeom>
          <a:solidFill>
            <a:srgbClr val="2C2C2A"/>
          </a:solidFill>
          <a:ln/>
        </p:spPr>
      </p:sp>
      <p:sp>
        <p:nvSpPr>
          <p:cNvPr id="23" name="Text 21"/>
          <p:cNvSpPr/>
          <p:nvPr/>
        </p:nvSpPr>
        <p:spPr>
          <a:xfrm>
            <a:off x="0" y="2212591"/>
            <a:ext cx="42291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67.9</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2343150" y="2971086"/>
            <a:ext cx="381000" cy="1600914"/>
          </a:xfrm>
          <a:prstGeom prst="rect">
            <a:avLst/>
          </a:prstGeom>
          <a:solidFill>
            <a:srgbClr val="827C6B"/>
          </a:solidFill>
          <a:ln/>
        </p:spPr>
      </p:sp>
      <p:sp>
        <p:nvSpPr>
          <p:cNvPr id="25" name="Text 23"/>
          <p:cNvSpPr/>
          <p:nvPr/>
        </p:nvSpPr>
        <p:spPr>
          <a:xfrm>
            <a:off x="0" y="2794449"/>
            <a:ext cx="5067300" cy="137160"/>
          </a:xfrm>
          <a:prstGeom prst="rect">
            <a:avLst/>
          </a:prstGeom>
          <a:noFill/>
          <a:ln/>
        </p:spPr>
        <p:txBody>
          <a:bodyPr wrap="none" lIns="0" tIns="0" rIns="0" bIns="0" rtlCol="0" anchor="t"/>
          <a:lstStyle/>
          <a:p>
            <a:pPr algn="ctr" indent="0" marL="0">
              <a:buNone/>
            </a:pPr>
            <a:r>
              <a:rPr lang="en-US" sz="900" b="1" dirty="0">
                <a:solidFill>
                  <a:srgbClr val="6A665A"/>
                </a:solidFill>
                <a:latin typeface="Microsoft YaHei" pitchFamily="34" charset="0"/>
                <a:ea typeface="Microsoft YaHei" pitchFamily="34" charset="-122"/>
                <a:cs typeface="Microsoft YaHei" pitchFamily="34" charset="-120"/>
              </a:rPr>
              <a:t>49.8</a:t>
            </a:r>
            <a:endParaRPr lang="en-US" sz="900" dirty="0">
              <a:latin typeface="Microsoft YaHei" pitchFamily="34" charset="0"/>
              <a:ea typeface="Microsoft YaHei" pitchFamily="34" charset="-122"/>
              <a:cs typeface="Microsoft YaHei" pitchFamily="34" charset="-120"/>
            </a:endParaRPr>
          </a:p>
        </p:txBody>
      </p:sp>
      <p:sp>
        <p:nvSpPr>
          <p:cNvPr id="26" name="Text 24"/>
          <p:cNvSpPr/>
          <p:nvPr/>
        </p:nvSpPr>
        <p:spPr>
          <a:xfrm>
            <a:off x="0" y="4652539"/>
            <a:ext cx="46482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2019</a:t>
            </a:r>
            <a:endParaRPr lang="en-US" sz="900" dirty="0">
              <a:latin typeface="Microsoft YaHei" pitchFamily="34" charset="0"/>
              <a:ea typeface="Microsoft YaHei" pitchFamily="34" charset="-122"/>
              <a:cs typeface="Microsoft YaHei" pitchFamily="34" charset="-120"/>
            </a:endParaRPr>
          </a:p>
        </p:txBody>
      </p:sp>
      <p:sp>
        <p:nvSpPr>
          <p:cNvPr id="27" name="Shape 25"/>
          <p:cNvSpPr/>
          <p:nvPr/>
        </p:nvSpPr>
        <p:spPr>
          <a:xfrm>
            <a:off x="2990850" y="2376368"/>
            <a:ext cx="381000" cy="2195632"/>
          </a:xfrm>
          <a:prstGeom prst="rect">
            <a:avLst/>
          </a:prstGeom>
          <a:solidFill>
            <a:srgbClr val="2C2C2A"/>
          </a:solidFill>
          <a:ln/>
        </p:spPr>
      </p:sp>
      <p:sp>
        <p:nvSpPr>
          <p:cNvPr id="28" name="Text 26"/>
          <p:cNvSpPr/>
          <p:nvPr/>
        </p:nvSpPr>
        <p:spPr>
          <a:xfrm>
            <a:off x="0" y="2199732"/>
            <a:ext cx="63627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68.3</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3409950" y="2967871"/>
            <a:ext cx="381000" cy="1604129"/>
          </a:xfrm>
          <a:prstGeom prst="rect">
            <a:avLst/>
          </a:prstGeom>
          <a:solidFill>
            <a:srgbClr val="827C6B"/>
          </a:solidFill>
          <a:ln/>
        </p:spPr>
      </p:sp>
      <p:sp>
        <p:nvSpPr>
          <p:cNvPr id="30" name="Text 28"/>
          <p:cNvSpPr/>
          <p:nvPr/>
        </p:nvSpPr>
        <p:spPr>
          <a:xfrm>
            <a:off x="0" y="2791235"/>
            <a:ext cx="7200900" cy="137160"/>
          </a:xfrm>
          <a:prstGeom prst="rect">
            <a:avLst/>
          </a:prstGeom>
          <a:noFill/>
          <a:ln/>
        </p:spPr>
        <p:txBody>
          <a:bodyPr wrap="none" lIns="0" tIns="0" rIns="0" bIns="0" rtlCol="0" anchor="t"/>
          <a:lstStyle/>
          <a:p>
            <a:pPr algn="ctr" indent="0" marL="0">
              <a:buNone/>
            </a:pPr>
            <a:r>
              <a:rPr lang="en-US" sz="900" b="1" dirty="0">
                <a:solidFill>
                  <a:srgbClr val="6A665A"/>
                </a:solidFill>
                <a:latin typeface="Microsoft YaHei" pitchFamily="34" charset="0"/>
                <a:ea typeface="Microsoft YaHei" pitchFamily="34" charset="-122"/>
                <a:cs typeface="Microsoft YaHei" pitchFamily="34" charset="-120"/>
              </a:rPr>
              <a:t>49.9</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0" y="4652539"/>
            <a:ext cx="67818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4057650" y="2369939"/>
            <a:ext cx="381000" cy="2202061"/>
          </a:xfrm>
          <a:prstGeom prst="rect">
            <a:avLst/>
          </a:prstGeom>
          <a:solidFill>
            <a:srgbClr val="2C2C2A"/>
          </a:solidFill>
          <a:ln/>
        </p:spPr>
      </p:sp>
      <p:sp>
        <p:nvSpPr>
          <p:cNvPr id="33" name="Text 31"/>
          <p:cNvSpPr/>
          <p:nvPr/>
        </p:nvSpPr>
        <p:spPr>
          <a:xfrm>
            <a:off x="0" y="2193303"/>
            <a:ext cx="84963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68.5</a:t>
            </a:r>
            <a:endParaRPr lang="en-US" sz="900" dirty="0">
              <a:latin typeface="Microsoft YaHei" pitchFamily="34" charset="0"/>
              <a:ea typeface="Microsoft YaHei" pitchFamily="34" charset="-122"/>
              <a:cs typeface="Microsoft YaHei" pitchFamily="34" charset="-120"/>
            </a:endParaRPr>
          </a:p>
        </p:txBody>
      </p:sp>
      <p:sp>
        <p:nvSpPr>
          <p:cNvPr id="34" name="Shape 32"/>
          <p:cNvSpPr/>
          <p:nvPr/>
        </p:nvSpPr>
        <p:spPr>
          <a:xfrm>
            <a:off x="4476750" y="2964656"/>
            <a:ext cx="381000" cy="1607344"/>
          </a:xfrm>
          <a:prstGeom prst="rect">
            <a:avLst/>
          </a:prstGeom>
          <a:solidFill>
            <a:srgbClr val="827C6B"/>
          </a:solidFill>
          <a:ln/>
        </p:spPr>
      </p:sp>
      <p:sp>
        <p:nvSpPr>
          <p:cNvPr id="35" name="Text 33"/>
          <p:cNvSpPr/>
          <p:nvPr/>
        </p:nvSpPr>
        <p:spPr>
          <a:xfrm>
            <a:off x="0" y="2788020"/>
            <a:ext cx="9334500" cy="137160"/>
          </a:xfrm>
          <a:prstGeom prst="rect">
            <a:avLst/>
          </a:prstGeom>
          <a:noFill/>
          <a:ln/>
        </p:spPr>
        <p:txBody>
          <a:bodyPr wrap="none" lIns="0" tIns="0" rIns="0" bIns="0" rtlCol="0" anchor="t"/>
          <a:lstStyle/>
          <a:p>
            <a:pPr algn="ctr" indent="0" marL="0">
              <a:buNone/>
            </a:pPr>
            <a:r>
              <a:rPr lang="en-US" sz="900" b="1" dirty="0">
                <a:solidFill>
                  <a:srgbClr val="6A665A"/>
                </a:solidFill>
                <a:latin typeface="Microsoft YaHei" pitchFamily="34" charset="0"/>
                <a:ea typeface="Microsoft YaHei" pitchFamily="34" charset="-122"/>
                <a:cs typeface="Microsoft YaHei" pitchFamily="34" charset="-120"/>
              </a:rPr>
              <a:t>50.0</a:t>
            </a:r>
            <a:endParaRPr lang="en-US" sz="900" dirty="0">
              <a:latin typeface="Microsoft YaHei" pitchFamily="34" charset="0"/>
              <a:ea typeface="Microsoft YaHei" pitchFamily="34" charset="-122"/>
              <a:cs typeface="Microsoft YaHei" pitchFamily="34" charset="-120"/>
            </a:endParaRPr>
          </a:p>
        </p:txBody>
      </p:sp>
      <p:sp>
        <p:nvSpPr>
          <p:cNvPr id="36" name="Text 34"/>
          <p:cNvSpPr/>
          <p:nvPr/>
        </p:nvSpPr>
        <p:spPr>
          <a:xfrm>
            <a:off x="0" y="4652539"/>
            <a:ext cx="89154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2021</a:t>
            </a:r>
            <a:endParaRPr lang="en-US" sz="900" dirty="0">
              <a:latin typeface="Microsoft YaHei" pitchFamily="34" charset="0"/>
              <a:ea typeface="Microsoft YaHei" pitchFamily="34" charset="-122"/>
              <a:cs typeface="Microsoft YaHei" pitchFamily="34" charset="-120"/>
            </a:endParaRPr>
          </a:p>
        </p:txBody>
      </p:sp>
      <p:sp>
        <p:nvSpPr>
          <p:cNvPr id="37" name="Shape 35"/>
          <p:cNvSpPr/>
          <p:nvPr/>
        </p:nvSpPr>
        <p:spPr>
          <a:xfrm>
            <a:off x="5124450" y="2366724"/>
            <a:ext cx="381000" cy="2205276"/>
          </a:xfrm>
          <a:prstGeom prst="rect">
            <a:avLst/>
          </a:prstGeom>
          <a:solidFill>
            <a:srgbClr val="2C2C2A"/>
          </a:solidFill>
          <a:ln/>
        </p:spPr>
      </p:sp>
      <p:sp>
        <p:nvSpPr>
          <p:cNvPr id="38" name="Text 36"/>
          <p:cNvSpPr/>
          <p:nvPr/>
        </p:nvSpPr>
        <p:spPr>
          <a:xfrm>
            <a:off x="0" y="2190088"/>
            <a:ext cx="106299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68.6</a:t>
            </a:r>
            <a:endParaRPr lang="en-US" sz="900" dirty="0">
              <a:latin typeface="Microsoft YaHei" pitchFamily="34" charset="0"/>
              <a:ea typeface="Microsoft YaHei" pitchFamily="34" charset="-122"/>
              <a:cs typeface="Microsoft YaHei" pitchFamily="34" charset="-120"/>
            </a:endParaRPr>
          </a:p>
        </p:txBody>
      </p:sp>
      <p:sp>
        <p:nvSpPr>
          <p:cNvPr id="39" name="Shape 37"/>
          <p:cNvSpPr/>
          <p:nvPr/>
        </p:nvSpPr>
        <p:spPr>
          <a:xfrm>
            <a:off x="5543550" y="2958227"/>
            <a:ext cx="381000" cy="1613773"/>
          </a:xfrm>
          <a:prstGeom prst="rect">
            <a:avLst/>
          </a:prstGeom>
          <a:solidFill>
            <a:srgbClr val="827C6B"/>
          </a:solidFill>
          <a:ln/>
        </p:spPr>
      </p:sp>
      <p:sp>
        <p:nvSpPr>
          <p:cNvPr id="40" name="Text 38"/>
          <p:cNvSpPr/>
          <p:nvPr/>
        </p:nvSpPr>
        <p:spPr>
          <a:xfrm>
            <a:off x="0" y="2781590"/>
            <a:ext cx="11468100" cy="137160"/>
          </a:xfrm>
          <a:prstGeom prst="rect">
            <a:avLst/>
          </a:prstGeom>
          <a:noFill/>
          <a:ln/>
        </p:spPr>
        <p:txBody>
          <a:bodyPr wrap="none" lIns="0" tIns="0" rIns="0" bIns="0" rtlCol="0" anchor="t"/>
          <a:lstStyle/>
          <a:p>
            <a:pPr algn="ctr" indent="0" marL="0">
              <a:buNone/>
            </a:pPr>
            <a:r>
              <a:rPr lang="en-US" sz="900" b="1" dirty="0">
                <a:solidFill>
                  <a:srgbClr val="6A665A"/>
                </a:solidFill>
                <a:latin typeface="Microsoft YaHei" pitchFamily="34" charset="0"/>
                <a:ea typeface="Microsoft YaHei" pitchFamily="34" charset="-122"/>
                <a:cs typeface="Microsoft YaHei" pitchFamily="34" charset="-120"/>
              </a:rPr>
              <a:t>50.2</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0" y="4652539"/>
            <a:ext cx="11049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6196013" y="2385632"/>
            <a:ext cx="790575" cy="2181606"/>
          </a:xfrm>
          <a:prstGeom prst="rect">
            <a:avLst/>
          </a:prstGeom>
          <a:noFill/>
          <a:ln w="9525">
            <a:solidFill>
              <a:srgbClr val="C8C2B1"/>
            </a:solidFill>
            <a:prstDash val="dash"/>
          </a:ln>
        </p:spPr>
      </p:sp>
      <p:sp>
        <p:nvSpPr>
          <p:cNvPr id="43" name="Text 41"/>
          <p:cNvSpPr/>
          <p:nvPr/>
        </p:nvSpPr>
        <p:spPr>
          <a:xfrm>
            <a:off x="990600" y="2661071"/>
            <a:ext cx="112014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2023 on</a:t>
            </a:r>
            <a:endParaRPr lang="en-US" sz="825" dirty="0">
              <a:latin typeface="Microsoft YaHei" pitchFamily="34" charset="0"/>
              <a:ea typeface="Microsoft YaHei" pitchFamily="34" charset="-122"/>
              <a:cs typeface="Microsoft YaHei" pitchFamily="34" charset="-120"/>
            </a:endParaRPr>
          </a:p>
        </p:txBody>
      </p:sp>
      <p:sp>
        <p:nvSpPr>
          <p:cNvPr id="44" name="Text 42"/>
          <p:cNvSpPr/>
          <p:nvPr/>
        </p:nvSpPr>
        <p:spPr>
          <a:xfrm>
            <a:off x="990600" y="2813471"/>
            <a:ext cx="112014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Not published</a:t>
            </a:r>
            <a:endParaRPr lang="en-US" sz="825" dirty="0">
              <a:latin typeface="Microsoft YaHei" pitchFamily="34" charset="0"/>
              <a:ea typeface="Microsoft YaHei" pitchFamily="34" charset="-122"/>
              <a:cs typeface="Microsoft YaHei" pitchFamily="34" charset="-120"/>
            </a:endParaRPr>
          </a:p>
        </p:txBody>
      </p:sp>
      <p:sp>
        <p:nvSpPr>
          <p:cNvPr id="45" name="Text 43"/>
          <p:cNvSpPr/>
          <p:nvPr/>
        </p:nvSpPr>
        <p:spPr>
          <a:xfrm>
            <a:off x="666750" y="4976389"/>
            <a:ext cx="1152525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5</a:t>
            </a:r>
            <a:endParaRPr lang="en-US" sz="900" dirty="0">
              <a:latin typeface="Microsoft YaHei" pitchFamily="34" charset="0"/>
              <a:ea typeface="Microsoft YaHei" pitchFamily="34" charset="-122"/>
              <a:cs typeface="Microsoft YaHei" pitchFamily="34" charset="-120"/>
            </a:endParaRPr>
          </a:p>
        </p:txBody>
      </p:sp>
      <p:sp>
        <p:nvSpPr>
          <p:cNvPr id="46" name="Text 44"/>
          <p:cNvSpPr/>
          <p:nvPr/>
        </p:nvSpPr>
        <p:spPr>
          <a:xfrm>
            <a:off x="1314858" y="4976389"/>
            <a:ext cx="1087714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Adults who read books, urban and rural (%)</a:t>
            </a:r>
            <a:endParaRPr lang="en-US" sz="900" dirty="0">
              <a:latin typeface="Microsoft YaHei" pitchFamily="34" charset="0"/>
              <a:ea typeface="Microsoft YaHei" pitchFamily="34" charset="-122"/>
              <a:cs typeface="Microsoft YaHei" pitchFamily="34" charset="-120"/>
            </a:endParaRPr>
          </a:p>
        </p:txBody>
      </p:sp>
      <p:sp>
        <p:nvSpPr>
          <p:cNvPr id="47" name="Text 45"/>
          <p:cNvSpPr/>
          <p:nvPr/>
        </p:nvSpPr>
        <p:spPr>
          <a:xfrm>
            <a:off x="666750" y="5195384"/>
            <a:ext cx="1152525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Print books per adult in 2022: urban 5.61, rural 3.77.</a:t>
            </a:r>
            <a:endParaRPr lang="en-US" sz="975" dirty="0">
              <a:latin typeface="Times New Roman" pitchFamily="34" charset="0"/>
              <a:ea typeface="SimSun" pitchFamily="34" charset="-122"/>
              <a:cs typeface="Times New Roman" pitchFamily="34" charset="-120"/>
            </a:endParaRPr>
          </a:p>
        </p:txBody>
      </p:sp>
      <p:sp>
        <p:nvSpPr>
          <p:cNvPr id="48" name="Shape 46"/>
          <p:cNvSpPr/>
          <p:nvPr/>
        </p:nvSpPr>
        <p:spPr>
          <a:xfrm>
            <a:off x="7810500" y="1866900"/>
            <a:ext cx="3771900" cy="3143250"/>
          </a:xfrm>
          <a:prstGeom prst="rect">
            <a:avLst/>
          </a:prstGeom>
          <a:solidFill>
            <a:srgbClr val="F8F5EC"/>
          </a:solidFill>
          <a:ln/>
        </p:spPr>
      </p:sp>
      <p:sp>
        <p:nvSpPr>
          <p:cNvPr id="49" name="Shape 47"/>
          <p:cNvSpPr/>
          <p:nvPr/>
        </p:nvSpPr>
        <p:spPr>
          <a:xfrm>
            <a:off x="8145463" y="2235200"/>
            <a:ext cx="34925" cy="6548"/>
          </a:xfrm>
          <a:custGeom>
            <a:avLst/>
            <a:gdLst/>
            <a:ahLst/>
            <a:cxnLst/>
            <a:rect l="l" t="t" r="r" b="b"/>
            <a:pathLst>
              <a:path w="34925" h="6548">
                <a:moveTo>
                  <a:pt x="0" y="0"/>
                </a:moveTo>
                <a:cubicBezTo>
                  <a:pt x="4366" y="2619"/>
                  <a:pt x="10477" y="4366"/>
                  <a:pt x="17463" y="4366"/>
                </a:cubicBezTo>
                <a:cubicBezTo>
                  <a:pt x="24448" y="4366"/>
                  <a:pt x="30559" y="2619"/>
                  <a:pt x="34925" y="0"/>
                </a:cubicBezTo>
              </a:path>
            </a:pathLst>
          </a:custGeom>
          <a:noFill/>
          <a:ln w="17463">
            <a:solidFill>
              <a:srgbClr val="8C4A3C"/>
            </a:solidFill>
            <a:prstDash val="solid"/>
          </a:ln>
        </p:spPr>
      </p:sp>
      <p:sp>
        <p:nvSpPr>
          <p:cNvPr id="50" name="Shape 48"/>
          <p:cNvSpPr/>
          <p:nvPr/>
        </p:nvSpPr>
        <p:spPr>
          <a:xfrm>
            <a:off x="8189119" y="2200275"/>
            <a:ext cx="6548" cy="6548"/>
          </a:xfrm>
          <a:custGeom>
            <a:avLst/>
            <a:gdLst/>
            <a:ahLst/>
            <a:cxnLst/>
            <a:rect l="l" t="t" r="r" b="b"/>
            <a:pathLst>
              <a:path w="6548" h="6548">
                <a:moveTo>
                  <a:pt x="0" y="0"/>
                </a:moveTo>
                <a:lnTo>
                  <a:pt x="87" y="0"/>
                </a:lnTo>
              </a:path>
            </a:pathLst>
          </a:custGeom>
          <a:noFill/>
          <a:ln w="17463">
            <a:solidFill>
              <a:srgbClr val="8C4A3C"/>
            </a:solidFill>
            <a:prstDash val="solid"/>
          </a:ln>
        </p:spPr>
      </p:sp>
      <p:sp>
        <p:nvSpPr>
          <p:cNvPr id="51" name="Shape 49"/>
          <p:cNvSpPr/>
          <p:nvPr/>
        </p:nvSpPr>
        <p:spPr>
          <a:xfrm>
            <a:off x="8076239" y="2121694"/>
            <a:ext cx="173372" cy="156405"/>
          </a:xfrm>
          <a:custGeom>
            <a:avLst/>
            <a:gdLst/>
            <a:ahLst/>
            <a:cxnLst/>
            <a:rect l="l" t="t" r="r" b="b"/>
            <a:pathLst>
              <a:path w="173372" h="156405">
                <a:moveTo>
                  <a:pt x="151122" y="33292"/>
                </a:moveTo>
                <a:arcTo hR="78581" wR="78581" stAng="19528868" swAng="1412760"/>
                <a:arcTo hR="17463" wR="17463" stAng="17750516" swAng="7698968"/>
                <a:arcTo hR="78581" wR="78581" stAng="726090" swAng="9347821"/>
                <a:arcTo hR="17463" wR="17463" stAng="6950516" swAng="7698968"/>
                <a:arcTo hR="78581" wR="78581" stAng="11492210" swAng="4700850"/>
                <a:cubicBezTo>
                  <a:pt x="104148" y="0"/>
                  <a:pt x="117245" y="9604"/>
                  <a:pt x="117245" y="21828"/>
                </a:cubicBezTo>
                <a:cubicBezTo>
                  <a:pt x="117245" y="34052"/>
                  <a:pt x="109387" y="43656"/>
                  <a:pt x="99783" y="43656"/>
                </a:cubicBezTo>
                <a:cubicBezTo>
                  <a:pt x="92798" y="43656"/>
                  <a:pt x="86686" y="40164"/>
                  <a:pt x="86686" y="34925"/>
                </a:cubicBezTo>
              </a:path>
            </a:pathLst>
          </a:custGeom>
          <a:noFill/>
          <a:ln w="17463">
            <a:solidFill>
              <a:srgbClr val="8C4A3C"/>
            </a:solidFill>
            <a:prstDash val="solid"/>
          </a:ln>
        </p:spPr>
      </p:sp>
      <p:sp>
        <p:nvSpPr>
          <p:cNvPr id="52" name="Shape 50"/>
          <p:cNvSpPr/>
          <p:nvPr/>
        </p:nvSpPr>
        <p:spPr>
          <a:xfrm>
            <a:off x="8136731" y="2200275"/>
            <a:ext cx="6548" cy="6548"/>
          </a:xfrm>
          <a:custGeom>
            <a:avLst/>
            <a:gdLst/>
            <a:ahLst/>
            <a:cxnLst/>
            <a:rect l="l" t="t" r="r" b="b"/>
            <a:pathLst>
              <a:path w="6548" h="6548">
                <a:moveTo>
                  <a:pt x="0" y="0"/>
                </a:moveTo>
                <a:lnTo>
                  <a:pt x="87" y="0"/>
                </a:lnTo>
              </a:path>
            </a:pathLst>
          </a:custGeom>
          <a:noFill/>
          <a:ln w="17463">
            <a:solidFill>
              <a:srgbClr val="8C4A3C"/>
            </a:solidFill>
            <a:prstDash val="solid"/>
          </a:ln>
        </p:spPr>
      </p:sp>
      <p:sp>
        <p:nvSpPr>
          <p:cNvPr id="53" name="Text 51"/>
          <p:cNvSpPr/>
          <p:nvPr/>
        </p:nvSpPr>
        <p:spPr>
          <a:xfrm>
            <a:off x="8382000" y="2100923"/>
            <a:ext cx="3810000" cy="171450"/>
          </a:xfrm>
          <a:prstGeom prst="rect">
            <a:avLst/>
          </a:prstGeom>
          <a:noFill/>
          <a:ln/>
        </p:spPr>
        <p:txBody>
          <a:bodyPr wrap="none" lIns="0" tIns="0" rIns="0" bIns="0" rtlCol="0" anchor="t"/>
          <a:lstStyle/>
          <a:p>
            <a:pPr algn="l" indent="0" marL="0">
              <a:buNone/>
            </a:pPr>
            <a:r>
              <a:rPr lang="en-US" sz="1125" b="1" dirty="0">
                <a:solidFill>
                  <a:srgbClr val="26261F"/>
                </a:solidFill>
                <a:latin typeface="Microsoft YaHei" pitchFamily="34" charset="0"/>
                <a:ea typeface="Microsoft YaHei" pitchFamily="34" charset="-122"/>
                <a:cs typeface="Microsoft YaHei" pitchFamily="34" charset="-120"/>
              </a:rPr>
              <a:t>Children aged 0 to 17</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8058150" y="2458055"/>
            <a:ext cx="4133850" cy="685800"/>
          </a:xfrm>
          <a:prstGeom prst="rect">
            <a:avLst/>
          </a:prstGeom>
          <a:noFill/>
          <a:ln/>
        </p:spPr>
        <p:txBody>
          <a:bodyPr wrap="none" lIns="0" tIns="0" rIns="0" bIns="0" rtlCol="0" anchor="t"/>
          <a:lstStyle/>
          <a:p>
            <a:pPr algn="l" indent="0" marL="0">
              <a:buNone/>
            </a:pPr>
            <a:r>
              <a:rPr lang="en-US" sz="4500" b="1" dirty="0">
                <a:solidFill>
                  <a:srgbClr val="8C4A3C"/>
                </a:solidFill>
                <a:latin typeface="Times New Roman" pitchFamily="34" charset="0"/>
                <a:ea typeface="SimSun" pitchFamily="34" charset="-122"/>
                <a:cs typeface="Times New Roman" pitchFamily="34" charset="-120"/>
              </a:rPr>
              <a:t>86.7%</a:t>
            </a:r>
            <a:endParaRPr lang="en-US" sz="4500" dirty="0">
              <a:latin typeface="Times New Roman" pitchFamily="34" charset="0"/>
              <a:ea typeface="SimSun" pitchFamily="34" charset="-122"/>
              <a:cs typeface="Times New Roman" pitchFamily="34" charset="-120"/>
            </a:endParaRPr>
          </a:p>
        </p:txBody>
      </p:sp>
      <p:sp>
        <p:nvSpPr>
          <p:cNvPr id="55" name="Text 53"/>
          <p:cNvSpPr/>
          <p:nvPr/>
        </p:nvSpPr>
        <p:spPr>
          <a:xfrm>
            <a:off x="8058150" y="3214625"/>
            <a:ext cx="41338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Read books, against 60.0% of adults</a:t>
            </a:r>
            <a:endParaRPr lang="en-US" sz="975" dirty="0">
              <a:latin typeface="Microsoft YaHei" pitchFamily="34" charset="0"/>
              <a:ea typeface="Microsoft YaHei" pitchFamily="34" charset="-122"/>
              <a:cs typeface="Microsoft YaHei" pitchFamily="34" charset="-120"/>
            </a:endParaRPr>
          </a:p>
        </p:txBody>
      </p:sp>
      <p:sp>
        <p:nvSpPr>
          <p:cNvPr id="56" name="Text 54"/>
          <p:cNvSpPr/>
          <p:nvPr/>
        </p:nvSpPr>
        <p:spPr>
          <a:xfrm>
            <a:off x="8058150" y="3630638"/>
            <a:ext cx="4133850" cy="388620"/>
          </a:xfrm>
          <a:prstGeom prst="rect">
            <a:avLst/>
          </a:prstGeom>
          <a:noFill/>
          <a:ln/>
        </p:spPr>
        <p:txBody>
          <a:bodyPr wrap="none" lIns="0" tIns="0" rIns="0" bIns="0" rtlCol="0" anchor="t"/>
          <a:lstStyle/>
          <a:p>
            <a:pPr algn="l" indent="0" marL="0">
              <a:buNone/>
            </a:pPr>
            <a:r>
              <a:rPr lang="en-US" sz="2550" b="1" dirty="0">
                <a:solidFill>
                  <a:srgbClr val="26261F"/>
                </a:solidFill>
                <a:latin typeface="Times New Roman" pitchFamily="34" charset="0"/>
                <a:ea typeface="SimSun" pitchFamily="34" charset="-122"/>
                <a:cs typeface="Times New Roman" pitchFamily="34" charset="-120"/>
              </a:rPr>
              <a:t>11.72</a:t>
            </a:r>
            <a:pPr algn="l" indent="0" marL="0">
              <a:buNone/>
            </a:pPr>
            <a:r>
              <a:rPr lang="en-US" sz="1050" dirty="0">
                <a:solidFill>
                  <a:srgbClr val="626159"/>
                </a:solidFill>
                <a:latin typeface="Microsoft YaHei" pitchFamily="34" charset="0"/>
                <a:ea typeface="Microsoft YaHei" pitchFamily="34" charset="-122"/>
                <a:cs typeface="Microsoft YaHei" pitchFamily="34" charset="-120"/>
              </a:rPr>
              <a:t> books</a:t>
            </a:r>
            <a:endParaRPr lang="en-US" sz="2550" dirty="0">
              <a:latin typeface="Times New Roman" pitchFamily="34" charset="0"/>
              <a:ea typeface="SimSun" pitchFamily="34" charset="-122"/>
              <a:cs typeface="Times New Roman" pitchFamily="34" charset="-120"/>
            </a:endParaRPr>
          </a:p>
        </p:txBody>
      </p:sp>
      <p:sp>
        <p:nvSpPr>
          <p:cNvPr id="57" name="Text 55"/>
          <p:cNvSpPr/>
          <p:nvPr/>
        </p:nvSpPr>
        <p:spPr>
          <a:xfrm>
            <a:off x="8058150" y="4109975"/>
            <a:ext cx="41338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Books read per child a year</a:t>
            </a:r>
            <a:endParaRPr lang="en-US" sz="975" dirty="0">
              <a:latin typeface="Microsoft YaHei" pitchFamily="34" charset="0"/>
              <a:ea typeface="Microsoft YaHei" pitchFamily="34" charset="-122"/>
              <a:cs typeface="Microsoft YaHei" pitchFamily="34" charset="-120"/>
            </a:endParaRPr>
          </a:p>
        </p:txBody>
      </p:sp>
      <p:sp>
        <p:nvSpPr>
          <p:cNvPr id="58" name="Text 56"/>
          <p:cNvSpPr/>
          <p:nvPr/>
        </p:nvSpPr>
        <p:spPr>
          <a:xfrm>
            <a:off x="8058150" y="4462039"/>
            <a:ext cx="4133850" cy="137160"/>
          </a:xfrm>
          <a:prstGeom prst="rect">
            <a:avLst/>
          </a:prstGeom>
          <a:noFill/>
          <a:ln/>
        </p:spPr>
        <p:txBody>
          <a:bodyPr wrap="none" lIns="0" tIns="0" rIns="0" bIns="0" rtlCol="0" anchor="t"/>
          <a:lstStyle/>
          <a:p>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Children</a:t>
            </a:r>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a:t>
            </a:r>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s and adults</a:t>
            </a:r>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a:t>
            </a:r>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 books are counted differently, so</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8058150" y="4652539"/>
            <a:ext cx="4133850" cy="137160"/>
          </a:xfrm>
          <a:prstGeom prst="rect">
            <a:avLst/>
          </a:prstGeom>
          <a:noFill/>
          <a:ln/>
        </p:spPr>
        <p:txBody>
          <a:bodyPr wrap="none" lIns="0" tIns="0" rIns="0" bIns="0" rtlCol="0" anchor="t"/>
          <a:lstStyle/>
          <a:p>
            <a:pPr algn="l" indent="0" marL="0">
              <a:buNone/>
            </a:pPr>
            <a:r>
              <a:rPr lang="en-US" sz="900" i="1" dirty="0">
                <a:solidFill>
                  <a:srgbClr val="626159"/>
                </a:solidFill>
                <a:latin typeface="Microsoft YaHei" pitchFamily="34" charset="0"/>
                <a:ea typeface="Microsoft YaHei" pitchFamily="34" charset="-122"/>
                <a:cs typeface="Microsoft YaHei" pitchFamily="34" charset="-120"/>
              </a:rPr>
              <a:t>compare only the rates</a:t>
            </a:r>
            <a:endParaRPr lang="en-US" sz="900" dirty="0">
              <a:latin typeface="Microsoft YaHei" pitchFamily="34" charset="0"/>
              <a:ea typeface="Microsoft YaHei" pitchFamily="34" charset="-122"/>
              <a:cs typeface="Microsoft YaHei" pitchFamily="34" charset="-120"/>
            </a:endParaRPr>
          </a:p>
        </p:txBody>
      </p:sp>
      <p:sp>
        <p:nvSpPr>
          <p:cNvPr id="60" name="Text 58"/>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15th, 17th to 20th and 23rd National Reading Surveys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0"/>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11</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569446" y="270677"/>
            <a:ext cx="6622554"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b</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k</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e</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Sales are 86% of 2019, at 58% of list price</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762000" y="1813727"/>
            <a:ext cx="11430000" cy="125730"/>
          </a:xfrm>
          <a:prstGeom prst="rect">
            <a:avLst/>
          </a:prstGeom>
          <a:noFill/>
          <a:ln/>
        </p:spPr>
        <p:txBody>
          <a:bodyPr wrap="none" lIns="0" tIns="0" rIns="0" bIns="0" rtlCol="0" anchor="t"/>
          <a:lstStyle/>
          <a:p>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C</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m</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y</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b</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m</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2</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0</a:t>
            </a:r>
            <a:pPr algn="l" indent="0" marL="0">
              <a:buNone/>
            </a:pPr>
            <a:r>
              <a:rPr lang="en-US" sz="825" b="1" spc="75" kern="0" dirty="0">
                <a:solidFill>
                  <a:srgbClr val="8C4A3C"/>
                </a:solidFill>
                <a:latin typeface="Microsoft YaHei" pitchFamily="34" charset="0"/>
                <a:ea typeface="Microsoft YaHei" pitchFamily="34" charset="-122"/>
                <a:cs typeface="Microsoft YaHei" pitchFamily="34" charset="-120"/>
              </a:rPr>
              <a:t>2</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5</a:t>
            </a:r>
            <a:endParaRPr lang="en-US" sz="825" dirty="0">
              <a:latin typeface="Microsoft YaHei" pitchFamily="34" charset="0"/>
              <a:ea typeface="Microsoft YaHei" pitchFamily="34" charset="-122"/>
              <a:cs typeface="Microsoft YaHei" pitchFamily="34" charset="-120"/>
            </a:endParaRPr>
          </a:p>
        </p:txBody>
      </p:sp>
      <p:sp>
        <p:nvSpPr>
          <p:cNvPr id="13" name="Shape 11"/>
          <p:cNvSpPr/>
          <p:nvPr/>
        </p:nvSpPr>
        <p:spPr>
          <a:xfrm>
            <a:off x="762000" y="4567238"/>
            <a:ext cx="6667500" cy="9525"/>
          </a:xfrm>
          <a:prstGeom prst="rect">
            <a:avLst/>
          </a:prstGeom>
          <a:solidFill>
            <a:srgbClr val="2C2C2A"/>
          </a:solidFill>
          <a:ln/>
        </p:spPr>
      </p:sp>
      <p:sp>
        <p:nvSpPr>
          <p:cNvPr id="14" name="Shape 12"/>
          <p:cNvSpPr/>
          <p:nvPr/>
        </p:nvSpPr>
        <p:spPr>
          <a:xfrm>
            <a:off x="952500" y="2297158"/>
            <a:ext cx="609600" cy="2274842"/>
          </a:xfrm>
          <a:prstGeom prst="rect">
            <a:avLst/>
          </a:prstGeom>
          <a:solidFill>
            <a:srgbClr val="2C2C2A"/>
          </a:solidFill>
          <a:ln/>
        </p:spPr>
      </p:sp>
      <p:sp>
        <p:nvSpPr>
          <p:cNvPr id="15" name="Text 13"/>
          <p:cNvSpPr/>
          <p:nvPr/>
        </p:nvSpPr>
        <p:spPr>
          <a:xfrm>
            <a:off x="0" y="2101833"/>
            <a:ext cx="25146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128.6</a:t>
            </a:r>
            <a:endParaRPr lang="en-US" sz="975" dirty="0">
              <a:latin typeface="Microsoft YaHei" pitchFamily="34" charset="0"/>
              <a:ea typeface="Microsoft YaHei" pitchFamily="34" charset="-122"/>
              <a:cs typeface="Microsoft YaHei" pitchFamily="34" charset="-120"/>
            </a:endParaRPr>
          </a:p>
        </p:txBody>
      </p:sp>
      <p:sp>
        <p:nvSpPr>
          <p:cNvPr id="16" name="Text 14"/>
          <p:cNvSpPr/>
          <p:nvPr/>
        </p:nvSpPr>
        <p:spPr>
          <a:xfrm>
            <a:off x="0" y="4652539"/>
            <a:ext cx="2514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2019</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1866900" y="2412138"/>
            <a:ext cx="609600" cy="2159862"/>
          </a:xfrm>
          <a:prstGeom prst="rect">
            <a:avLst/>
          </a:prstGeom>
          <a:solidFill>
            <a:srgbClr val="2C2C2A"/>
          </a:solidFill>
          <a:ln/>
        </p:spPr>
      </p:sp>
      <p:sp>
        <p:nvSpPr>
          <p:cNvPr id="18" name="Text 16"/>
          <p:cNvSpPr/>
          <p:nvPr/>
        </p:nvSpPr>
        <p:spPr>
          <a:xfrm>
            <a:off x="0" y="2216813"/>
            <a:ext cx="43434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122.1</a:t>
            </a:r>
            <a:endParaRPr lang="en-US" sz="975" dirty="0">
              <a:latin typeface="Microsoft YaHei" pitchFamily="34" charset="0"/>
              <a:ea typeface="Microsoft YaHei" pitchFamily="34" charset="-122"/>
              <a:cs typeface="Microsoft YaHei" pitchFamily="34" charset="-120"/>
            </a:endParaRPr>
          </a:p>
        </p:txBody>
      </p:sp>
      <p:sp>
        <p:nvSpPr>
          <p:cNvPr id="19" name="Text 17"/>
          <p:cNvSpPr/>
          <p:nvPr/>
        </p:nvSpPr>
        <p:spPr>
          <a:xfrm>
            <a:off x="0" y="4652539"/>
            <a:ext cx="43434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2020</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2781300" y="2376760"/>
            <a:ext cx="609600" cy="2195240"/>
          </a:xfrm>
          <a:prstGeom prst="rect">
            <a:avLst/>
          </a:prstGeom>
          <a:solidFill>
            <a:srgbClr val="2C2C2A"/>
          </a:solidFill>
          <a:ln/>
        </p:spPr>
      </p:sp>
      <p:sp>
        <p:nvSpPr>
          <p:cNvPr id="21" name="Text 19"/>
          <p:cNvSpPr/>
          <p:nvPr/>
        </p:nvSpPr>
        <p:spPr>
          <a:xfrm>
            <a:off x="0" y="2181435"/>
            <a:ext cx="61722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124.1</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0" y="4652539"/>
            <a:ext cx="61722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2021</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3695700" y="2635023"/>
            <a:ext cx="609600" cy="1936977"/>
          </a:xfrm>
          <a:prstGeom prst="rect">
            <a:avLst/>
          </a:prstGeom>
          <a:solidFill>
            <a:srgbClr val="2C2C2A"/>
          </a:solidFill>
          <a:ln/>
        </p:spPr>
      </p:sp>
      <p:sp>
        <p:nvSpPr>
          <p:cNvPr id="24" name="Text 22"/>
          <p:cNvSpPr/>
          <p:nvPr/>
        </p:nvSpPr>
        <p:spPr>
          <a:xfrm>
            <a:off x="0" y="2439698"/>
            <a:ext cx="80010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109.5</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0" y="4652539"/>
            <a:ext cx="8001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4610100" y="2544808"/>
            <a:ext cx="609600" cy="2027192"/>
          </a:xfrm>
          <a:prstGeom prst="rect">
            <a:avLst/>
          </a:prstGeom>
          <a:solidFill>
            <a:srgbClr val="2C2C2A"/>
          </a:solidFill>
          <a:ln/>
        </p:spPr>
      </p:sp>
      <p:sp>
        <p:nvSpPr>
          <p:cNvPr id="27" name="Text 25"/>
          <p:cNvSpPr/>
          <p:nvPr/>
        </p:nvSpPr>
        <p:spPr>
          <a:xfrm>
            <a:off x="0" y="2349483"/>
            <a:ext cx="98298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114.6</a:t>
            </a:r>
            <a:endParaRPr lang="en-US" sz="975" dirty="0">
              <a:latin typeface="Microsoft YaHei" pitchFamily="34" charset="0"/>
              <a:ea typeface="Microsoft YaHei" pitchFamily="34" charset="-122"/>
              <a:cs typeface="Microsoft YaHei" pitchFamily="34" charset="-120"/>
            </a:endParaRPr>
          </a:p>
        </p:txBody>
      </p:sp>
      <p:sp>
        <p:nvSpPr>
          <p:cNvPr id="28" name="Text 26"/>
          <p:cNvSpPr/>
          <p:nvPr/>
        </p:nvSpPr>
        <p:spPr>
          <a:xfrm>
            <a:off x="0" y="4652539"/>
            <a:ext cx="98298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2023</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5524500" y="2574880"/>
            <a:ext cx="609600" cy="1997120"/>
          </a:xfrm>
          <a:prstGeom prst="rect">
            <a:avLst/>
          </a:prstGeom>
          <a:solidFill>
            <a:srgbClr val="2C2C2A"/>
          </a:solidFill>
          <a:ln/>
        </p:spPr>
      </p:sp>
      <p:sp>
        <p:nvSpPr>
          <p:cNvPr id="30" name="Text 28"/>
          <p:cNvSpPr/>
          <p:nvPr/>
        </p:nvSpPr>
        <p:spPr>
          <a:xfrm>
            <a:off x="0" y="2379555"/>
            <a:ext cx="116586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112.9</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0" y="4652539"/>
            <a:ext cx="11658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32" name="Shape 30"/>
          <p:cNvSpPr/>
          <p:nvPr/>
        </p:nvSpPr>
        <p:spPr>
          <a:xfrm>
            <a:off x="6438900" y="2619103"/>
            <a:ext cx="609600" cy="1952897"/>
          </a:xfrm>
          <a:prstGeom prst="rect">
            <a:avLst/>
          </a:prstGeom>
          <a:solidFill>
            <a:srgbClr val="8C4A3C"/>
          </a:solidFill>
          <a:ln/>
        </p:spPr>
      </p:sp>
      <p:sp>
        <p:nvSpPr>
          <p:cNvPr id="33" name="Text 31"/>
          <p:cNvSpPr/>
          <p:nvPr/>
        </p:nvSpPr>
        <p:spPr>
          <a:xfrm>
            <a:off x="1295400" y="2423778"/>
            <a:ext cx="10896600" cy="148590"/>
          </a:xfrm>
          <a:prstGeom prst="rect">
            <a:avLst/>
          </a:prstGeom>
          <a:noFill/>
          <a:ln/>
        </p:spPr>
        <p:txBody>
          <a:bodyPr wrap="none" lIns="0" tIns="0" rIns="0" bIns="0" rtlCol="0" anchor="t"/>
          <a:lstStyle/>
          <a:p>
            <a:pPr algn="ctr" indent="0" marL="0">
              <a:buNone/>
            </a:pPr>
            <a:r>
              <a:rPr lang="en-US" sz="975" b="1" dirty="0">
                <a:solidFill>
                  <a:srgbClr val="8C4A3C"/>
                </a:solidFill>
                <a:latin typeface="Microsoft YaHei" pitchFamily="34" charset="0"/>
                <a:ea typeface="Microsoft YaHei" pitchFamily="34" charset="-122"/>
                <a:cs typeface="Microsoft YaHei" pitchFamily="34" charset="-120"/>
              </a:rPr>
              <a:t>110.4</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1295400" y="4652539"/>
            <a:ext cx="10896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35" name="Shape 33"/>
          <p:cNvSpPr/>
          <p:nvPr/>
        </p:nvSpPr>
        <p:spPr>
          <a:xfrm>
            <a:off x="1257300" y="2026648"/>
            <a:ext cx="5486400" cy="7620"/>
          </a:xfrm>
          <a:prstGeom prst="rect">
            <a:avLst/>
          </a:prstGeom>
          <a:solidFill>
            <a:srgbClr val="626159"/>
          </a:solidFill>
          <a:ln/>
        </p:spPr>
      </p:sp>
      <p:sp>
        <p:nvSpPr>
          <p:cNvPr id="36" name="Shape 34"/>
          <p:cNvSpPr/>
          <p:nvPr/>
        </p:nvSpPr>
        <p:spPr>
          <a:xfrm>
            <a:off x="1253490" y="2030458"/>
            <a:ext cx="7620" cy="57150"/>
          </a:xfrm>
          <a:prstGeom prst="rect">
            <a:avLst/>
          </a:prstGeom>
          <a:solidFill>
            <a:srgbClr val="626159"/>
          </a:solidFill>
          <a:ln/>
        </p:spPr>
      </p:sp>
      <p:sp>
        <p:nvSpPr>
          <p:cNvPr id="37" name="Shape 35"/>
          <p:cNvSpPr/>
          <p:nvPr/>
        </p:nvSpPr>
        <p:spPr>
          <a:xfrm>
            <a:off x="6739890" y="2030458"/>
            <a:ext cx="7620" cy="379095"/>
          </a:xfrm>
          <a:prstGeom prst="rect">
            <a:avLst/>
          </a:prstGeom>
          <a:solidFill>
            <a:srgbClr val="626159"/>
          </a:solidFill>
          <a:ln/>
        </p:spPr>
      </p:sp>
      <p:sp>
        <p:nvSpPr>
          <p:cNvPr id="38" name="Text 36"/>
          <p:cNvSpPr/>
          <p:nvPr/>
        </p:nvSpPr>
        <p:spPr>
          <a:xfrm>
            <a:off x="0" y="1863346"/>
            <a:ext cx="8001000" cy="137160"/>
          </a:xfrm>
          <a:prstGeom prst="rect">
            <a:avLst/>
          </a:prstGeom>
          <a:noFill/>
          <a:ln/>
        </p:spPr>
        <p:txBody>
          <a:bodyPr wrap="none" lIns="0" tIns="0" rIns="0" bIns="0" rtlCol="0" anchor="t"/>
          <a:lstStyle/>
          <a:p>
            <a:pPr algn="ctr" indent="0" marL="0">
              <a:buNone/>
            </a:pPr>
            <a:r>
              <a:rPr lang="en-US" sz="900" b="1" dirty="0">
                <a:solidFill>
                  <a:srgbClr val="626159"/>
                </a:solidFill>
                <a:latin typeface="Microsoft YaHei" pitchFamily="34" charset="0"/>
                <a:ea typeface="Microsoft YaHei" pitchFamily="34" charset="-122"/>
                <a:cs typeface="Microsoft YaHei" pitchFamily="34" charset="-120"/>
              </a:rPr>
              <a:t>−14%</a:t>
            </a:r>
            <a:endParaRPr lang="en-US" sz="900" dirty="0">
              <a:latin typeface="Microsoft YaHei" pitchFamily="34" charset="0"/>
              <a:ea typeface="Microsoft YaHei" pitchFamily="34" charset="-122"/>
              <a:cs typeface="Microsoft YaHei" pitchFamily="34" charset="-120"/>
            </a:endParaRPr>
          </a:p>
        </p:txBody>
      </p:sp>
      <p:sp>
        <p:nvSpPr>
          <p:cNvPr id="39" name="Text 37"/>
          <p:cNvSpPr/>
          <p:nvPr/>
        </p:nvSpPr>
        <p:spPr>
          <a:xfrm>
            <a:off x="762000" y="493828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6</a:t>
            </a:r>
            <a:endParaRPr lang="en-US" sz="900" dirty="0">
              <a:latin typeface="Microsoft YaHei" pitchFamily="34" charset="0"/>
              <a:ea typeface="Microsoft YaHei" pitchFamily="34" charset="-122"/>
              <a:cs typeface="Microsoft YaHei" pitchFamily="34" charset="-120"/>
            </a:endParaRPr>
          </a:p>
        </p:txBody>
      </p:sp>
      <p:sp>
        <p:nvSpPr>
          <p:cNvPr id="40" name="Text 38"/>
          <p:cNvSpPr/>
          <p:nvPr/>
        </p:nvSpPr>
        <p:spPr>
          <a:xfrm>
            <a:off x="1410108" y="4938289"/>
            <a:ext cx="1078189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Retail book sales at list price (bn yuan)</a:t>
            </a:r>
            <a:endParaRPr lang="en-US" sz="900" dirty="0">
              <a:latin typeface="Microsoft YaHei" pitchFamily="34" charset="0"/>
              <a:ea typeface="Microsoft YaHei" pitchFamily="34" charset="-122"/>
              <a:cs typeface="Microsoft YaHei" pitchFamily="34" charset="-120"/>
            </a:endParaRPr>
          </a:p>
        </p:txBody>
      </p:sp>
      <p:sp>
        <p:nvSpPr>
          <p:cNvPr id="41" name="Text 39"/>
          <p:cNvSpPr/>
          <p:nvPr/>
        </p:nvSpPr>
        <p:spPr>
          <a:xfrm>
            <a:off x="762000" y="515728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Figures published on the old basis ran about 25.7% lower and cannot join this line.</a:t>
            </a:r>
            <a:endParaRPr lang="en-US" sz="975" dirty="0">
              <a:latin typeface="Times New Roman" pitchFamily="34" charset="0"/>
              <a:ea typeface="SimSun" pitchFamily="34" charset="-122"/>
              <a:cs typeface="Times New Roman" pitchFamily="34" charset="-120"/>
            </a:endParaRPr>
          </a:p>
        </p:txBody>
      </p:sp>
      <p:sp>
        <p:nvSpPr>
          <p:cNvPr id="42" name="Text 40"/>
          <p:cNvSpPr/>
          <p:nvPr/>
        </p:nvSpPr>
        <p:spPr>
          <a:xfrm>
            <a:off x="8001000" y="1909700"/>
            <a:ext cx="41910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Price paid, share of list price</a:t>
            </a:r>
            <a:endParaRPr lang="en-US" sz="975" dirty="0">
              <a:latin typeface="Microsoft YaHei" pitchFamily="34" charset="0"/>
              <a:ea typeface="Microsoft YaHei" pitchFamily="34" charset="-122"/>
              <a:cs typeface="Microsoft YaHei" pitchFamily="34" charset="-120"/>
            </a:endParaRPr>
          </a:p>
        </p:txBody>
      </p:sp>
      <p:sp>
        <p:nvSpPr>
          <p:cNvPr id="43" name="Text 41"/>
          <p:cNvSpPr/>
          <p:nvPr/>
        </p:nvSpPr>
        <p:spPr>
          <a:xfrm>
            <a:off x="8001000" y="2385950"/>
            <a:ext cx="419100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2022</a:t>
            </a:r>
            <a:endParaRPr lang="en-US" sz="975" dirty="0">
              <a:latin typeface="Microsoft YaHei" pitchFamily="34" charset="0"/>
              <a:ea typeface="Microsoft YaHei" pitchFamily="34" charset="-122"/>
              <a:cs typeface="Microsoft YaHei" pitchFamily="34" charset="-120"/>
            </a:endParaRPr>
          </a:p>
        </p:txBody>
      </p:sp>
      <p:sp>
        <p:nvSpPr>
          <p:cNvPr id="44" name="Text 42"/>
          <p:cNvSpPr/>
          <p:nvPr/>
        </p:nvSpPr>
        <p:spPr>
          <a:xfrm>
            <a:off x="8953500" y="2295172"/>
            <a:ext cx="3238500" cy="320040"/>
          </a:xfrm>
          <a:prstGeom prst="rect">
            <a:avLst/>
          </a:prstGeom>
          <a:noFill/>
          <a:ln/>
        </p:spPr>
        <p:txBody>
          <a:bodyPr wrap="none" lIns="0" tIns="0" rIns="0" bIns="0" rtlCol="0" anchor="t"/>
          <a:lstStyle/>
          <a:p>
            <a:pPr algn="l" indent="0" marL="0">
              <a:buNone/>
            </a:pPr>
            <a:r>
              <a:rPr lang="en-US" sz="2100" b="1" dirty="0">
                <a:solidFill>
                  <a:srgbClr val="26261F"/>
                </a:solidFill>
                <a:latin typeface="Times New Roman" pitchFamily="34" charset="0"/>
                <a:ea typeface="SimSun" pitchFamily="34" charset="-122"/>
                <a:cs typeface="Times New Roman" pitchFamily="34" charset="-120"/>
              </a:rPr>
              <a:t>66%</a:t>
            </a:r>
            <a:endParaRPr lang="en-US" sz="2100" dirty="0">
              <a:latin typeface="Times New Roman" pitchFamily="34" charset="0"/>
              <a:ea typeface="SimSun" pitchFamily="34" charset="-122"/>
              <a:cs typeface="Times New Roman" pitchFamily="34" charset="-120"/>
            </a:endParaRPr>
          </a:p>
        </p:txBody>
      </p:sp>
      <p:sp>
        <p:nvSpPr>
          <p:cNvPr id="45" name="Shape 43"/>
          <p:cNvSpPr/>
          <p:nvPr/>
        </p:nvSpPr>
        <p:spPr>
          <a:xfrm>
            <a:off x="8001000" y="2757488"/>
            <a:ext cx="3581400" cy="9525"/>
          </a:xfrm>
          <a:prstGeom prst="rect">
            <a:avLst/>
          </a:prstGeom>
          <a:solidFill>
            <a:srgbClr val="D9D3C2"/>
          </a:solidFill>
          <a:ln/>
        </p:spPr>
      </p:sp>
      <p:sp>
        <p:nvSpPr>
          <p:cNvPr id="46" name="Text 44"/>
          <p:cNvSpPr/>
          <p:nvPr/>
        </p:nvSpPr>
        <p:spPr>
          <a:xfrm>
            <a:off x="8001000" y="2995550"/>
            <a:ext cx="419100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2023</a:t>
            </a:r>
            <a:endParaRPr lang="en-US" sz="975" dirty="0">
              <a:latin typeface="Microsoft YaHei" pitchFamily="34" charset="0"/>
              <a:ea typeface="Microsoft YaHei" pitchFamily="34" charset="-122"/>
              <a:cs typeface="Microsoft YaHei" pitchFamily="34" charset="-120"/>
            </a:endParaRPr>
          </a:p>
        </p:txBody>
      </p:sp>
      <p:sp>
        <p:nvSpPr>
          <p:cNvPr id="47" name="Text 45"/>
          <p:cNvSpPr/>
          <p:nvPr/>
        </p:nvSpPr>
        <p:spPr>
          <a:xfrm>
            <a:off x="8953500" y="2904772"/>
            <a:ext cx="3238500" cy="320040"/>
          </a:xfrm>
          <a:prstGeom prst="rect">
            <a:avLst/>
          </a:prstGeom>
          <a:noFill/>
          <a:ln/>
        </p:spPr>
        <p:txBody>
          <a:bodyPr wrap="none" lIns="0" tIns="0" rIns="0" bIns="0" rtlCol="0" anchor="t"/>
          <a:lstStyle/>
          <a:p>
            <a:pPr algn="l" indent="0" marL="0">
              <a:buNone/>
            </a:pPr>
            <a:r>
              <a:rPr lang="en-US" sz="2100" b="1" dirty="0">
                <a:solidFill>
                  <a:srgbClr val="26261F"/>
                </a:solidFill>
                <a:latin typeface="Times New Roman" pitchFamily="34" charset="0"/>
                <a:ea typeface="SimSun" pitchFamily="34" charset="-122"/>
                <a:cs typeface="Times New Roman" pitchFamily="34" charset="-120"/>
              </a:rPr>
              <a:t>61%</a:t>
            </a:r>
            <a:endParaRPr lang="en-US" sz="2100" dirty="0">
              <a:latin typeface="Times New Roman" pitchFamily="34" charset="0"/>
              <a:ea typeface="SimSun" pitchFamily="34" charset="-122"/>
              <a:cs typeface="Times New Roman" pitchFamily="34" charset="-120"/>
            </a:endParaRPr>
          </a:p>
        </p:txBody>
      </p:sp>
      <p:sp>
        <p:nvSpPr>
          <p:cNvPr id="48" name="Shape 46"/>
          <p:cNvSpPr/>
          <p:nvPr/>
        </p:nvSpPr>
        <p:spPr>
          <a:xfrm>
            <a:off x="8001000" y="3367088"/>
            <a:ext cx="3581400" cy="9525"/>
          </a:xfrm>
          <a:prstGeom prst="rect">
            <a:avLst/>
          </a:prstGeom>
          <a:solidFill>
            <a:srgbClr val="D9D3C2"/>
          </a:solidFill>
          <a:ln/>
        </p:spPr>
      </p:sp>
      <p:sp>
        <p:nvSpPr>
          <p:cNvPr id="49" name="Text 47"/>
          <p:cNvSpPr/>
          <p:nvPr/>
        </p:nvSpPr>
        <p:spPr>
          <a:xfrm>
            <a:off x="8001000" y="3605150"/>
            <a:ext cx="419100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2025</a:t>
            </a:r>
            <a:endParaRPr lang="en-US" sz="975" dirty="0">
              <a:latin typeface="Microsoft YaHei" pitchFamily="34" charset="0"/>
              <a:ea typeface="Microsoft YaHei" pitchFamily="34" charset="-122"/>
              <a:cs typeface="Microsoft YaHei" pitchFamily="34" charset="-120"/>
            </a:endParaRPr>
          </a:p>
        </p:txBody>
      </p:sp>
      <p:sp>
        <p:nvSpPr>
          <p:cNvPr id="50" name="Text 48"/>
          <p:cNvSpPr/>
          <p:nvPr/>
        </p:nvSpPr>
        <p:spPr>
          <a:xfrm>
            <a:off x="8953500" y="3469368"/>
            <a:ext cx="3238500" cy="411480"/>
          </a:xfrm>
          <a:prstGeom prst="rect">
            <a:avLst/>
          </a:prstGeom>
          <a:noFill/>
          <a:ln/>
        </p:spPr>
        <p:txBody>
          <a:bodyPr wrap="none" lIns="0" tIns="0" rIns="0" bIns="0" rtlCol="0" anchor="t"/>
          <a:lstStyle/>
          <a:p>
            <a:pPr algn="l" indent="0" marL="0">
              <a:buNone/>
            </a:pPr>
            <a:r>
              <a:rPr lang="en-US" sz="2700" b="1" dirty="0">
                <a:solidFill>
                  <a:srgbClr val="8C4A3C"/>
                </a:solidFill>
                <a:latin typeface="Times New Roman" pitchFamily="34" charset="0"/>
                <a:ea typeface="SimSun" pitchFamily="34" charset="-122"/>
                <a:cs typeface="Times New Roman" pitchFamily="34" charset="-120"/>
              </a:rPr>
              <a:t>58%</a:t>
            </a:r>
            <a:endParaRPr lang="en-US" sz="2700" dirty="0">
              <a:latin typeface="Times New Roman" pitchFamily="34" charset="0"/>
              <a:ea typeface="SimSun" pitchFamily="34" charset="-122"/>
              <a:cs typeface="Times New Roman" pitchFamily="34" charset="-120"/>
            </a:endParaRPr>
          </a:p>
        </p:txBody>
      </p:sp>
      <p:sp>
        <p:nvSpPr>
          <p:cNvPr id="51" name="Shape 49"/>
          <p:cNvSpPr/>
          <p:nvPr/>
        </p:nvSpPr>
        <p:spPr>
          <a:xfrm>
            <a:off x="8001000" y="3976687"/>
            <a:ext cx="3581400" cy="9525"/>
          </a:xfrm>
          <a:prstGeom prst="rect">
            <a:avLst/>
          </a:prstGeom>
          <a:solidFill>
            <a:srgbClr val="D9D3C2"/>
          </a:solidFill>
          <a:ln/>
        </p:spPr>
      </p:sp>
      <p:sp>
        <p:nvSpPr>
          <p:cNvPr id="52" name="Text 50"/>
          <p:cNvSpPr/>
          <p:nvPr/>
        </p:nvSpPr>
        <p:spPr>
          <a:xfrm>
            <a:off x="8001000" y="4214750"/>
            <a:ext cx="419100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Q1 2026</a:t>
            </a:r>
            <a:endParaRPr lang="en-US" sz="975" dirty="0">
              <a:latin typeface="Microsoft YaHei" pitchFamily="34" charset="0"/>
              <a:ea typeface="Microsoft YaHei" pitchFamily="34" charset="-122"/>
              <a:cs typeface="Microsoft YaHei" pitchFamily="34" charset="-120"/>
            </a:endParaRPr>
          </a:p>
        </p:txBody>
      </p:sp>
      <p:sp>
        <p:nvSpPr>
          <p:cNvPr id="53" name="Text 51"/>
          <p:cNvSpPr/>
          <p:nvPr/>
        </p:nvSpPr>
        <p:spPr>
          <a:xfrm>
            <a:off x="8953500" y="4123972"/>
            <a:ext cx="3238500" cy="320040"/>
          </a:xfrm>
          <a:prstGeom prst="rect">
            <a:avLst/>
          </a:prstGeom>
          <a:noFill/>
          <a:ln/>
        </p:spPr>
        <p:txBody>
          <a:bodyPr wrap="none" lIns="0" tIns="0" rIns="0" bIns="0" rtlCol="0" anchor="t"/>
          <a:lstStyle/>
          <a:p>
            <a:pPr algn="l" indent="0" marL="0">
              <a:buNone/>
            </a:pPr>
            <a:r>
              <a:rPr lang="en-US" sz="2100" b="1" dirty="0">
                <a:solidFill>
                  <a:srgbClr val="26261F"/>
                </a:solidFill>
                <a:latin typeface="Times New Roman" pitchFamily="34" charset="0"/>
                <a:ea typeface="SimSun" pitchFamily="34" charset="-122"/>
                <a:cs typeface="Times New Roman" pitchFamily="34" charset="-120"/>
              </a:rPr>
              <a:t>56%</a:t>
            </a:r>
            <a:endParaRPr lang="en-US" sz="2100" dirty="0">
              <a:latin typeface="Times New Roman" pitchFamily="34" charset="0"/>
              <a:ea typeface="SimSun" pitchFamily="34" charset="-122"/>
              <a:cs typeface="Times New Roman" pitchFamily="34" charset="-120"/>
            </a:endParaRPr>
          </a:p>
        </p:txBody>
      </p:sp>
      <p:sp>
        <p:nvSpPr>
          <p:cNvPr id="54" name="Shape 52"/>
          <p:cNvSpPr/>
          <p:nvPr/>
        </p:nvSpPr>
        <p:spPr>
          <a:xfrm>
            <a:off x="8001000" y="4586288"/>
            <a:ext cx="3581400" cy="9525"/>
          </a:xfrm>
          <a:prstGeom prst="rect">
            <a:avLst/>
          </a:prstGeom>
          <a:solidFill>
            <a:srgbClr val="D9D3C2"/>
          </a:solidFill>
          <a:ln/>
        </p:spPr>
      </p:sp>
      <p:sp>
        <p:nvSpPr>
          <p:cNvPr id="55" name="Text 53"/>
          <p:cNvSpPr/>
          <p:nvPr/>
        </p:nvSpPr>
        <p:spPr>
          <a:xfrm>
            <a:off x="8001000" y="4785889"/>
            <a:ext cx="41910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2025: list-price sales −2.24%, net sales −3.80%</a:t>
            </a:r>
            <a:endParaRPr lang="en-US" sz="900" dirty="0">
              <a:latin typeface="Microsoft YaHei" pitchFamily="34" charset="0"/>
              <a:ea typeface="Microsoft YaHei" pitchFamily="34" charset="-122"/>
              <a:cs typeface="Microsoft YaHei" pitchFamily="34" charset="-120"/>
            </a:endParaRPr>
          </a:p>
        </p:txBody>
      </p:sp>
      <p:sp>
        <p:nvSpPr>
          <p:cNvPr id="56" name="Text 54"/>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Sources: OpenBook (company figures), via the German Book Information Centre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s Buchmarkt China 2024 and 2025, and Huxiu citing OpenBook (Q1 2026)</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1"/>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12</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569446" y="270677"/>
            <a:ext cx="6622554"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b</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k</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e</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Content commerce now sells four in ten books</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857250" y="1809750"/>
            <a:ext cx="114300" cy="114300"/>
          </a:xfrm>
          <a:prstGeom prst="rect">
            <a:avLst/>
          </a:prstGeom>
          <a:solidFill>
            <a:srgbClr val="827C6B"/>
          </a:solidFill>
          <a:ln/>
        </p:spPr>
      </p:sp>
      <p:sp>
        <p:nvSpPr>
          <p:cNvPr id="13" name="Text 11"/>
          <p:cNvSpPr/>
          <p:nvPr/>
        </p:nvSpPr>
        <p:spPr>
          <a:xfrm>
            <a:off x="1028700" y="1795039"/>
            <a:ext cx="1116330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Marketplaces</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a:off x="1924050" y="1809750"/>
            <a:ext cx="114300" cy="114300"/>
          </a:xfrm>
          <a:prstGeom prst="rect">
            <a:avLst/>
          </a:prstGeom>
          <a:solidFill>
            <a:srgbClr val="8C4A3C"/>
          </a:solidFill>
          <a:ln/>
        </p:spPr>
      </p:sp>
      <p:sp>
        <p:nvSpPr>
          <p:cNvPr id="15" name="Text 13"/>
          <p:cNvSpPr/>
          <p:nvPr/>
        </p:nvSpPr>
        <p:spPr>
          <a:xfrm>
            <a:off x="2095500" y="1795039"/>
            <a:ext cx="1009650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Content commerce</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3296580" y="1809750"/>
            <a:ext cx="114300" cy="114300"/>
          </a:xfrm>
          <a:prstGeom prst="rect">
            <a:avLst/>
          </a:prstGeom>
          <a:solidFill>
            <a:srgbClr val="C8C2B1"/>
          </a:solidFill>
          <a:ln/>
        </p:spPr>
      </p:sp>
      <p:sp>
        <p:nvSpPr>
          <p:cNvPr id="17" name="Text 15"/>
          <p:cNvSpPr/>
          <p:nvPr/>
        </p:nvSpPr>
        <p:spPr>
          <a:xfrm>
            <a:off x="3468030" y="1795039"/>
            <a:ext cx="872397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Other online</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4363380" y="1809750"/>
            <a:ext cx="114300" cy="114300"/>
          </a:xfrm>
          <a:prstGeom prst="rect">
            <a:avLst/>
          </a:prstGeom>
          <a:solidFill>
            <a:srgbClr val="4E5E4A"/>
          </a:solidFill>
          <a:ln/>
        </p:spPr>
      </p:sp>
      <p:sp>
        <p:nvSpPr>
          <p:cNvPr id="19" name="Text 17"/>
          <p:cNvSpPr/>
          <p:nvPr/>
        </p:nvSpPr>
        <p:spPr>
          <a:xfrm>
            <a:off x="4534830" y="1795039"/>
            <a:ext cx="765717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Bookstores</a:t>
            </a:r>
            <a:endParaRPr lang="en-US" sz="900" dirty="0">
              <a:latin typeface="Microsoft YaHei" pitchFamily="34" charset="0"/>
              <a:ea typeface="Microsoft YaHei" pitchFamily="34" charset="-122"/>
              <a:cs typeface="Microsoft YaHei" pitchFamily="34" charset="-120"/>
            </a:endParaRPr>
          </a:p>
        </p:txBody>
      </p:sp>
      <p:sp>
        <p:nvSpPr>
          <p:cNvPr id="20" name="Shape 18"/>
          <p:cNvSpPr/>
          <p:nvPr/>
        </p:nvSpPr>
        <p:spPr>
          <a:xfrm>
            <a:off x="857250" y="3412141"/>
            <a:ext cx="800100" cy="1145572"/>
          </a:xfrm>
          <a:prstGeom prst="rect">
            <a:avLst/>
          </a:prstGeom>
          <a:solidFill>
            <a:srgbClr val="827C6B"/>
          </a:solidFill>
          <a:ln/>
        </p:spPr>
      </p:sp>
      <p:sp>
        <p:nvSpPr>
          <p:cNvPr id="21" name="Text 19"/>
          <p:cNvSpPr/>
          <p:nvPr/>
        </p:nvSpPr>
        <p:spPr>
          <a:xfrm>
            <a:off x="0" y="3929734"/>
            <a:ext cx="25146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45.1</a:t>
            </a:r>
            <a:endParaRPr lang="en-US" sz="900" dirty="0">
              <a:latin typeface="Microsoft YaHei" pitchFamily="34" charset="0"/>
              <a:ea typeface="Microsoft YaHei" pitchFamily="34" charset="-122"/>
              <a:cs typeface="Microsoft YaHei" pitchFamily="34" charset="-120"/>
            </a:endParaRPr>
          </a:p>
        </p:txBody>
      </p:sp>
      <p:sp>
        <p:nvSpPr>
          <p:cNvPr id="22" name="Shape 20"/>
          <p:cNvSpPr/>
          <p:nvPr/>
        </p:nvSpPr>
        <p:spPr>
          <a:xfrm>
            <a:off x="857250" y="2990374"/>
            <a:ext cx="800100" cy="407479"/>
          </a:xfrm>
          <a:prstGeom prst="rect">
            <a:avLst/>
          </a:prstGeom>
          <a:solidFill>
            <a:srgbClr val="8C4A3C"/>
          </a:solidFill>
          <a:ln/>
        </p:spPr>
      </p:sp>
      <p:sp>
        <p:nvSpPr>
          <p:cNvPr id="23" name="Text 21"/>
          <p:cNvSpPr/>
          <p:nvPr/>
        </p:nvSpPr>
        <p:spPr>
          <a:xfrm>
            <a:off x="0" y="3138921"/>
            <a:ext cx="25146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16.4</a:t>
            </a:r>
            <a:endParaRPr lang="en-US" sz="900" dirty="0">
              <a:latin typeface="Microsoft YaHei" pitchFamily="34" charset="0"/>
              <a:ea typeface="Microsoft YaHei" pitchFamily="34" charset="-122"/>
              <a:cs typeface="Microsoft YaHei" pitchFamily="34" charset="-120"/>
            </a:endParaRPr>
          </a:p>
        </p:txBody>
      </p:sp>
      <p:sp>
        <p:nvSpPr>
          <p:cNvPr id="24" name="Shape 22"/>
          <p:cNvSpPr/>
          <p:nvPr/>
        </p:nvSpPr>
        <p:spPr>
          <a:xfrm>
            <a:off x="857250" y="2393728"/>
            <a:ext cx="800100" cy="582358"/>
          </a:xfrm>
          <a:prstGeom prst="rect">
            <a:avLst/>
          </a:prstGeom>
          <a:solidFill>
            <a:srgbClr val="C8C2B1"/>
          </a:solidFill>
          <a:ln/>
        </p:spPr>
      </p:sp>
      <p:sp>
        <p:nvSpPr>
          <p:cNvPr id="25" name="Text 23"/>
          <p:cNvSpPr/>
          <p:nvPr/>
        </p:nvSpPr>
        <p:spPr>
          <a:xfrm>
            <a:off x="0" y="2629714"/>
            <a:ext cx="25146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23.2</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857250" y="2000250"/>
            <a:ext cx="800100" cy="379190"/>
          </a:xfrm>
          <a:prstGeom prst="rect">
            <a:avLst/>
          </a:prstGeom>
          <a:solidFill>
            <a:srgbClr val="4E5E4A"/>
          </a:solidFill>
          <a:ln/>
        </p:spPr>
      </p:sp>
      <p:sp>
        <p:nvSpPr>
          <p:cNvPr id="27" name="Text 25"/>
          <p:cNvSpPr/>
          <p:nvPr/>
        </p:nvSpPr>
        <p:spPr>
          <a:xfrm>
            <a:off x="0" y="2134652"/>
            <a:ext cx="25146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15.3</a:t>
            </a:r>
            <a:endParaRPr lang="en-US" sz="900" dirty="0">
              <a:latin typeface="Microsoft YaHei" pitchFamily="34" charset="0"/>
              <a:ea typeface="Microsoft YaHei" pitchFamily="34" charset="-122"/>
              <a:cs typeface="Microsoft YaHei" pitchFamily="34" charset="-120"/>
            </a:endParaRPr>
          </a:p>
        </p:txBody>
      </p:sp>
      <p:sp>
        <p:nvSpPr>
          <p:cNvPr id="28" name="Text 26"/>
          <p:cNvSpPr/>
          <p:nvPr/>
        </p:nvSpPr>
        <p:spPr>
          <a:xfrm>
            <a:off x="0" y="4652539"/>
            <a:ext cx="25146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2022</a:t>
            </a:r>
            <a:endParaRPr lang="en-US" sz="900" dirty="0">
              <a:latin typeface="Microsoft YaHei" pitchFamily="34" charset="0"/>
              <a:ea typeface="Microsoft YaHei" pitchFamily="34" charset="-122"/>
              <a:cs typeface="Microsoft YaHei" pitchFamily="34" charset="-120"/>
            </a:endParaRPr>
          </a:p>
        </p:txBody>
      </p:sp>
      <p:sp>
        <p:nvSpPr>
          <p:cNvPr id="29" name="Shape 27"/>
          <p:cNvSpPr/>
          <p:nvPr/>
        </p:nvSpPr>
        <p:spPr>
          <a:xfrm>
            <a:off x="2038350" y="3504724"/>
            <a:ext cx="800100" cy="1052989"/>
          </a:xfrm>
          <a:prstGeom prst="rect">
            <a:avLst/>
          </a:prstGeom>
          <a:solidFill>
            <a:srgbClr val="827C6B"/>
          </a:solidFill>
          <a:ln/>
        </p:spPr>
      </p:sp>
      <p:sp>
        <p:nvSpPr>
          <p:cNvPr id="30" name="Text 28"/>
          <p:cNvSpPr/>
          <p:nvPr/>
        </p:nvSpPr>
        <p:spPr>
          <a:xfrm>
            <a:off x="0" y="3976025"/>
            <a:ext cx="48768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41.5</a:t>
            </a:r>
            <a:endParaRPr lang="en-US" sz="900" dirty="0">
              <a:latin typeface="Microsoft YaHei" pitchFamily="34" charset="0"/>
              <a:ea typeface="Microsoft YaHei" pitchFamily="34" charset="-122"/>
              <a:cs typeface="Microsoft YaHei" pitchFamily="34" charset="-120"/>
            </a:endParaRPr>
          </a:p>
        </p:txBody>
      </p:sp>
      <p:sp>
        <p:nvSpPr>
          <p:cNvPr id="31" name="Shape 29"/>
          <p:cNvSpPr/>
          <p:nvPr/>
        </p:nvSpPr>
        <p:spPr>
          <a:xfrm>
            <a:off x="2038350" y="2818067"/>
            <a:ext cx="800100" cy="672370"/>
          </a:xfrm>
          <a:prstGeom prst="rect">
            <a:avLst/>
          </a:prstGeom>
          <a:solidFill>
            <a:srgbClr val="8C4A3C"/>
          </a:solidFill>
          <a:ln/>
        </p:spPr>
      </p:sp>
      <p:sp>
        <p:nvSpPr>
          <p:cNvPr id="32" name="Text 30"/>
          <p:cNvSpPr/>
          <p:nvPr/>
        </p:nvSpPr>
        <p:spPr>
          <a:xfrm>
            <a:off x="0" y="3099059"/>
            <a:ext cx="4876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26.7</a:t>
            </a:r>
            <a:endParaRPr lang="en-US" sz="900" dirty="0">
              <a:latin typeface="Microsoft YaHei" pitchFamily="34" charset="0"/>
              <a:ea typeface="Microsoft YaHei" pitchFamily="34" charset="-122"/>
              <a:cs typeface="Microsoft YaHei" pitchFamily="34" charset="-120"/>
            </a:endParaRPr>
          </a:p>
        </p:txBody>
      </p:sp>
      <p:sp>
        <p:nvSpPr>
          <p:cNvPr id="33" name="Shape 31"/>
          <p:cNvSpPr/>
          <p:nvPr/>
        </p:nvSpPr>
        <p:spPr>
          <a:xfrm>
            <a:off x="2038350" y="2306288"/>
            <a:ext cx="800100" cy="497491"/>
          </a:xfrm>
          <a:prstGeom prst="rect">
            <a:avLst/>
          </a:prstGeom>
          <a:solidFill>
            <a:srgbClr val="C8C2B1"/>
          </a:solidFill>
          <a:ln/>
        </p:spPr>
      </p:sp>
      <p:sp>
        <p:nvSpPr>
          <p:cNvPr id="34" name="Text 32"/>
          <p:cNvSpPr/>
          <p:nvPr/>
        </p:nvSpPr>
        <p:spPr>
          <a:xfrm>
            <a:off x="0" y="2499841"/>
            <a:ext cx="48768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19.9</a:t>
            </a:r>
            <a:endParaRPr lang="en-US" sz="900" dirty="0">
              <a:latin typeface="Microsoft YaHei" pitchFamily="34" charset="0"/>
              <a:ea typeface="Microsoft YaHei" pitchFamily="34" charset="-122"/>
              <a:cs typeface="Microsoft YaHei" pitchFamily="34" charset="-120"/>
            </a:endParaRPr>
          </a:p>
        </p:txBody>
      </p:sp>
      <p:sp>
        <p:nvSpPr>
          <p:cNvPr id="35" name="Shape 33"/>
          <p:cNvSpPr/>
          <p:nvPr/>
        </p:nvSpPr>
        <p:spPr>
          <a:xfrm>
            <a:off x="2038350" y="2000250"/>
            <a:ext cx="800100" cy="291751"/>
          </a:xfrm>
          <a:prstGeom prst="rect">
            <a:avLst/>
          </a:prstGeom>
          <a:solidFill>
            <a:srgbClr val="4E5E4A"/>
          </a:solidFill>
          <a:ln/>
        </p:spPr>
      </p:sp>
      <p:sp>
        <p:nvSpPr>
          <p:cNvPr id="36" name="Text 34"/>
          <p:cNvSpPr/>
          <p:nvPr/>
        </p:nvSpPr>
        <p:spPr>
          <a:xfrm>
            <a:off x="0" y="2090933"/>
            <a:ext cx="48768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11.9</a:t>
            </a:r>
            <a:endParaRPr lang="en-US" sz="900" dirty="0">
              <a:latin typeface="Microsoft YaHei" pitchFamily="34" charset="0"/>
              <a:ea typeface="Microsoft YaHei" pitchFamily="34" charset="-122"/>
              <a:cs typeface="Microsoft YaHei" pitchFamily="34" charset="-120"/>
            </a:endParaRPr>
          </a:p>
        </p:txBody>
      </p:sp>
      <p:sp>
        <p:nvSpPr>
          <p:cNvPr id="37" name="Text 35"/>
          <p:cNvSpPr/>
          <p:nvPr/>
        </p:nvSpPr>
        <p:spPr>
          <a:xfrm>
            <a:off x="0" y="4652539"/>
            <a:ext cx="48768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2023</a:t>
            </a:r>
            <a:endParaRPr lang="en-US" sz="900" dirty="0">
              <a:latin typeface="Microsoft YaHei" pitchFamily="34" charset="0"/>
              <a:ea typeface="Microsoft YaHei" pitchFamily="34" charset="-122"/>
              <a:cs typeface="Microsoft YaHei" pitchFamily="34" charset="-120"/>
            </a:endParaRPr>
          </a:p>
        </p:txBody>
      </p:sp>
      <p:sp>
        <p:nvSpPr>
          <p:cNvPr id="38" name="Shape 36"/>
          <p:cNvSpPr/>
          <p:nvPr/>
        </p:nvSpPr>
        <p:spPr>
          <a:xfrm>
            <a:off x="3219450" y="3520154"/>
            <a:ext cx="800100" cy="1037558"/>
          </a:xfrm>
          <a:prstGeom prst="rect">
            <a:avLst/>
          </a:prstGeom>
          <a:solidFill>
            <a:srgbClr val="827C6B"/>
          </a:solidFill>
          <a:ln/>
        </p:spPr>
      </p:sp>
      <p:sp>
        <p:nvSpPr>
          <p:cNvPr id="39" name="Text 37"/>
          <p:cNvSpPr/>
          <p:nvPr/>
        </p:nvSpPr>
        <p:spPr>
          <a:xfrm>
            <a:off x="0" y="3983741"/>
            <a:ext cx="72390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40.9</a:t>
            </a:r>
            <a:endParaRPr lang="en-US" sz="900" dirty="0">
              <a:latin typeface="Microsoft YaHei" pitchFamily="34" charset="0"/>
              <a:ea typeface="Microsoft YaHei" pitchFamily="34" charset="-122"/>
              <a:cs typeface="Microsoft YaHei" pitchFamily="34" charset="-120"/>
            </a:endParaRPr>
          </a:p>
        </p:txBody>
      </p:sp>
      <p:sp>
        <p:nvSpPr>
          <p:cNvPr id="40" name="Shape 38"/>
          <p:cNvSpPr/>
          <p:nvPr/>
        </p:nvSpPr>
        <p:spPr>
          <a:xfrm>
            <a:off x="3219450" y="2738342"/>
            <a:ext cx="800100" cy="767524"/>
          </a:xfrm>
          <a:prstGeom prst="rect">
            <a:avLst/>
          </a:prstGeom>
          <a:solidFill>
            <a:srgbClr val="8C4A3C"/>
          </a:solidFill>
          <a:ln/>
        </p:spPr>
      </p:sp>
      <p:sp>
        <p:nvSpPr>
          <p:cNvPr id="41" name="Text 39"/>
          <p:cNvSpPr/>
          <p:nvPr/>
        </p:nvSpPr>
        <p:spPr>
          <a:xfrm>
            <a:off x="0" y="3066912"/>
            <a:ext cx="72390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30.4</a:t>
            </a:r>
            <a:endParaRPr lang="en-US" sz="900" dirty="0">
              <a:latin typeface="Microsoft YaHei" pitchFamily="34" charset="0"/>
              <a:ea typeface="Microsoft YaHei" pitchFamily="34" charset="-122"/>
              <a:cs typeface="Microsoft YaHei" pitchFamily="34" charset="-120"/>
            </a:endParaRPr>
          </a:p>
        </p:txBody>
      </p:sp>
      <p:sp>
        <p:nvSpPr>
          <p:cNvPr id="42" name="Shape 40"/>
          <p:cNvSpPr/>
          <p:nvPr/>
        </p:nvSpPr>
        <p:spPr>
          <a:xfrm>
            <a:off x="3219450" y="2360295"/>
            <a:ext cx="800100" cy="363760"/>
          </a:xfrm>
          <a:prstGeom prst="rect">
            <a:avLst/>
          </a:prstGeom>
          <a:solidFill>
            <a:srgbClr val="C8C2B1"/>
          </a:solidFill>
          <a:ln/>
        </p:spPr>
      </p:sp>
      <p:sp>
        <p:nvSpPr>
          <p:cNvPr id="43" name="Text 41"/>
          <p:cNvSpPr/>
          <p:nvPr/>
        </p:nvSpPr>
        <p:spPr>
          <a:xfrm>
            <a:off x="0" y="2486982"/>
            <a:ext cx="72390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14.7</a:t>
            </a:r>
            <a:endParaRPr lang="en-US" sz="900" dirty="0">
              <a:latin typeface="Microsoft YaHei" pitchFamily="34" charset="0"/>
              <a:ea typeface="Microsoft YaHei" pitchFamily="34" charset="-122"/>
              <a:cs typeface="Microsoft YaHei" pitchFamily="34" charset="-120"/>
            </a:endParaRPr>
          </a:p>
        </p:txBody>
      </p:sp>
      <p:sp>
        <p:nvSpPr>
          <p:cNvPr id="44" name="Shape 42"/>
          <p:cNvSpPr/>
          <p:nvPr/>
        </p:nvSpPr>
        <p:spPr>
          <a:xfrm>
            <a:off x="3219450" y="2000250"/>
            <a:ext cx="800100" cy="345758"/>
          </a:xfrm>
          <a:prstGeom prst="rect">
            <a:avLst/>
          </a:prstGeom>
          <a:solidFill>
            <a:srgbClr val="4E5E4A"/>
          </a:solidFill>
          <a:ln/>
        </p:spPr>
      </p:sp>
      <p:sp>
        <p:nvSpPr>
          <p:cNvPr id="45" name="Text 43"/>
          <p:cNvSpPr/>
          <p:nvPr/>
        </p:nvSpPr>
        <p:spPr>
          <a:xfrm>
            <a:off x="0" y="2117936"/>
            <a:ext cx="72390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14.0</a:t>
            </a:r>
            <a:endParaRPr lang="en-US" sz="900" dirty="0">
              <a:latin typeface="Microsoft YaHei" pitchFamily="34" charset="0"/>
              <a:ea typeface="Microsoft YaHei" pitchFamily="34" charset="-122"/>
              <a:cs typeface="Microsoft YaHei" pitchFamily="34" charset="-120"/>
            </a:endParaRPr>
          </a:p>
        </p:txBody>
      </p:sp>
      <p:sp>
        <p:nvSpPr>
          <p:cNvPr id="46" name="Text 44"/>
          <p:cNvSpPr/>
          <p:nvPr/>
        </p:nvSpPr>
        <p:spPr>
          <a:xfrm>
            <a:off x="0" y="4652539"/>
            <a:ext cx="7239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2024</a:t>
            </a:r>
            <a:endParaRPr lang="en-US" sz="900" dirty="0">
              <a:latin typeface="Microsoft YaHei" pitchFamily="34" charset="0"/>
              <a:ea typeface="Microsoft YaHei" pitchFamily="34" charset="-122"/>
              <a:cs typeface="Microsoft YaHei" pitchFamily="34" charset="-120"/>
            </a:endParaRPr>
          </a:p>
        </p:txBody>
      </p:sp>
      <p:sp>
        <p:nvSpPr>
          <p:cNvPr id="47" name="Shape 45"/>
          <p:cNvSpPr/>
          <p:nvPr/>
        </p:nvSpPr>
        <p:spPr>
          <a:xfrm>
            <a:off x="4400550" y="3738753"/>
            <a:ext cx="800100" cy="818960"/>
          </a:xfrm>
          <a:prstGeom prst="rect">
            <a:avLst/>
          </a:prstGeom>
          <a:solidFill>
            <a:srgbClr val="827C6B"/>
          </a:solidFill>
          <a:ln/>
        </p:spPr>
      </p:sp>
      <p:sp>
        <p:nvSpPr>
          <p:cNvPr id="48" name="Text 46"/>
          <p:cNvSpPr/>
          <p:nvPr/>
        </p:nvSpPr>
        <p:spPr>
          <a:xfrm>
            <a:off x="0" y="4093040"/>
            <a:ext cx="96012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32.4</a:t>
            </a:r>
            <a:endParaRPr lang="en-US" sz="900" dirty="0">
              <a:latin typeface="Microsoft YaHei" pitchFamily="34" charset="0"/>
              <a:ea typeface="Microsoft YaHei" pitchFamily="34" charset="-122"/>
              <a:cs typeface="Microsoft YaHei" pitchFamily="34" charset="-120"/>
            </a:endParaRPr>
          </a:p>
        </p:txBody>
      </p:sp>
      <p:sp>
        <p:nvSpPr>
          <p:cNvPr id="49" name="Shape 47"/>
          <p:cNvSpPr/>
          <p:nvPr/>
        </p:nvSpPr>
        <p:spPr>
          <a:xfrm>
            <a:off x="4400550" y="2697194"/>
            <a:ext cx="800100" cy="1027271"/>
          </a:xfrm>
          <a:prstGeom prst="rect">
            <a:avLst/>
          </a:prstGeom>
          <a:solidFill>
            <a:srgbClr val="8C4A3C"/>
          </a:solidFill>
          <a:ln/>
        </p:spPr>
      </p:sp>
      <p:sp>
        <p:nvSpPr>
          <p:cNvPr id="50" name="Text 48"/>
          <p:cNvSpPr/>
          <p:nvPr/>
        </p:nvSpPr>
        <p:spPr>
          <a:xfrm>
            <a:off x="0" y="3137310"/>
            <a:ext cx="9601200" cy="160020"/>
          </a:xfrm>
          <a:prstGeom prst="rect">
            <a:avLst/>
          </a:prstGeom>
          <a:noFill/>
          <a:ln/>
        </p:spPr>
        <p:txBody>
          <a:bodyPr wrap="none" lIns="0" tIns="0" rIns="0" bIns="0" rtlCol="0" anchor="t"/>
          <a:lstStyle/>
          <a:p>
            <a:pPr algn="ctr" indent="0" marL="0">
              <a:buNone/>
            </a:pPr>
            <a:r>
              <a:rPr lang="en-US" sz="1050" b="1" dirty="0">
                <a:solidFill>
                  <a:srgbClr val="FFFFFF"/>
                </a:solidFill>
                <a:latin typeface="Microsoft YaHei" pitchFamily="34" charset="0"/>
                <a:ea typeface="Microsoft YaHei" pitchFamily="34" charset="-122"/>
                <a:cs typeface="Microsoft YaHei" pitchFamily="34" charset="-120"/>
              </a:rPr>
              <a:t>40.5</a:t>
            </a:r>
            <a:endParaRPr lang="en-US" sz="1050" dirty="0">
              <a:latin typeface="Microsoft YaHei" pitchFamily="34" charset="0"/>
              <a:ea typeface="Microsoft YaHei" pitchFamily="34" charset="-122"/>
              <a:cs typeface="Microsoft YaHei" pitchFamily="34" charset="-120"/>
            </a:endParaRPr>
          </a:p>
        </p:txBody>
      </p:sp>
      <p:sp>
        <p:nvSpPr>
          <p:cNvPr id="51" name="Shape 49"/>
          <p:cNvSpPr/>
          <p:nvPr/>
        </p:nvSpPr>
        <p:spPr>
          <a:xfrm>
            <a:off x="4400550" y="2352580"/>
            <a:ext cx="800100" cy="330327"/>
          </a:xfrm>
          <a:prstGeom prst="rect">
            <a:avLst/>
          </a:prstGeom>
          <a:solidFill>
            <a:srgbClr val="C8C2B1"/>
          </a:solidFill>
          <a:ln/>
        </p:spPr>
      </p:sp>
      <p:sp>
        <p:nvSpPr>
          <p:cNvPr id="52" name="Text 50"/>
          <p:cNvSpPr/>
          <p:nvPr/>
        </p:nvSpPr>
        <p:spPr>
          <a:xfrm>
            <a:off x="0" y="2462551"/>
            <a:ext cx="9601200" cy="137160"/>
          </a:xfrm>
          <a:prstGeom prst="rect">
            <a:avLst/>
          </a:prstGeom>
          <a:noFill/>
          <a:ln/>
        </p:spPr>
        <p:txBody>
          <a:bodyPr wrap="none" lIns="0" tIns="0" rIns="0" bIns="0" rtlCol="0" anchor="t"/>
          <a:lstStyle/>
          <a:p>
            <a:pPr algn="ctr" indent="0" marL="0">
              <a:buNone/>
            </a:pPr>
            <a:r>
              <a:rPr lang="en-US" sz="900" b="1" dirty="0">
                <a:solidFill>
                  <a:srgbClr val="0A0E14"/>
                </a:solidFill>
                <a:latin typeface="Microsoft YaHei" pitchFamily="34" charset="0"/>
                <a:ea typeface="Microsoft YaHei" pitchFamily="34" charset="-122"/>
                <a:cs typeface="Microsoft YaHei" pitchFamily="34" charset="-120"/>
              </a:rPr>
              <a:t>13.4</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a:off x="4400550" y="2000250"/>
            <a:ext cx="800100" cy="338042"/>
          </a:xfrm>
          <a:prstGeom prst="rect">
            <a:avLst/>
          </a:prstGeom>
          <a:solidFill>
            <a:srgbClr val="4E5E4A"/>
          </a:solidFill>
          <a:ln/>
        </p:spPr>
      </p:sp>
      <p:sp>
        <p:nvSpPr>
          <p:cNvPr id="54" name="Text 52"/>
          <p:cNvSpPr/>
          <p:nvPr/>
        </p:nvSpPr>
        <p:spPr>
          <a:xfrm>
            <a:off x="0" y="2114078"/>
            <a:ext cx="9601200" cy="137160"/>
          </a:xfrm>
          <a:prstGeom prst="rect">
            <a:avLst/>
          </a:prstGeom>
          <a:noFill/>
          <a:ln/>
        </p:spPr>
        <p:txBody>
          <a:bodyPr wrap="none" lIns="0" tIns="0" rIns="0" bIns="0" rtlCol="0" anchor="t"/>
          <a:lstStyle/>
          <a:p>
            <a:pPr algn="ctr" indent="0" marL="0">
              <a:buNone/>
            </a:pPr>
            <a:r>
              <a:rPr lang="en-US" sz="900" b="1" dirty="0">
                <a:solidFill>
                  <a:srgbClr val="FFFFFF"/>
                </a:solidFill>
                <a:latin typeface="Microsoft YaHei" pitchFamily="34" charset="0"/>
                <a:ea typeface="Microsoft YaHei" pitchFamily="34" charset="-122"/>
                <a:cs typeface="Microsoft YaHei" pitchFamily="34" charset="-120"/>
              </a:rPr>
              <a:t>13.7</a:t>
            </a:r>
            <a:endParaRPr lang="en-US" sz="900" dirty="0">
              <a:latin typeface="Microsoft YaHei" pitchFamily="34" charset="0"/>
              <a:ea typeface="Microsoft YaHei" pitchFamily="34" charset="-122"/>
              <a:cs typeface="Microsoft YaHei" pitchFamily="34" charset="-120"/>
            </a:endParaRPr>
          </a:p>
        </p:txBody>
      </p:sp>
      <p:sp>
        <p:nvSpPr>
          <p:cNvPr id="55" name="Text 53"/>
          <p:cNvSpPr/>
          <p:nvPr/>
        </p:nvSpPr>
        <p:spPr>
          <a:xfrm>
            <a:off x="0" y="4652539"/>
            <a:ext cx="96012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2025</a:t>
            </a:r>
            <a:endParaRPr lang="en-US" sz="900" dirty="0">
              <a:latin typeface="Microsoft YaHei" pitchFamily="34" charset="0"/>
              <a:ea typeface="Microsoft YaHei" pitchFamily="34" charset="-122"/>
              <a:cs typeface="Microsoft YaHei" pitchFamily="34" charset="-120"/>
            </a:endParaRPr>
          </a:p>
        </p:txBody>
      </p:sp>
      <p:sp>
        <p:nvSpPr>
          <p:cNvPr id="56" name="Text 54"/>
          <p:cNvSpPr/>
          <p:nvPr/>
        </p:nvSpPr>
        <p:spPr>
          <a:xfrm>
            <a:off x="857250" y="4938289"/>
            <a:ext cx="1133475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7</a:t>
            </a:r>
            <a:endParaRPr lang="en-US" sz="900" dirty="0">
              <a:latin typeface="Microsoft YaHei" pitchFamily="34" charset="0"/>
              <a:ea typeface="Microsoft YaHei" pitchFamily="34" charset="-122"/>
              <a:cs typeface="Microsoft YaHei" pitchFamily="34" charset="-120"/>
            </a:endParaRPr>
          </a:p>
        </p:txBody>
      </p:sp>
      <p:sp>
        <p:nvSpPr>
          <p:cNvPr id="57" name="Text 55"/>
          <p:cNvSpPr/>
          <p:nvPr/>
        </p:nvSpPr>
        <p:spPr>
          <a:xfrm>
            <a:off x="1505358" y="4938289"/>
            <a:ext cx="10686642"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Retail sales by channel (%)</a:t>
            </a:r>
            <a:endParaRPr lang="en-US" sz="900" dirty="0">
              <a:latin typeface="Microsoft YaHei" pitchFamily="34" charset="0"/>
              <a:ea typeface="Microsoft YaHei" pitchFamily="34" charset="-122"/>
              <a:cs typeface="Microsoft YaHei" pitchFamily="34" charset="-120"/>
            </a:endParaRPr>
          </a:p>
        </p:txBody>
      </p:sp>
      <p:sp>
        <p:nvSpPr>
          <p:cNvPr id="58" name="Text 56"/>
          <p:cNvSpPr/>
          <p:nvPr/>
        </p:nvSpPr>
        <p:spPr>
          <a:xfrm>
            <a:off x="857250" y="5157284"/>
            <a:ext cx="1133475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Content commerce means apps such as Douyin, Kuaishou and Xiaohongshu.</a:t>
            </a:r>
            <a:endParaRPr lang="en-US" sz="975" dirty="0">
              <a:latin typeface="Times New Roman" pitchFamily="34" charset="0"/>
              <a:ea typeface="SimSun" pitchFamily="34" charset="-122"/>
              <a:cs typeface="Times New Roman" pitchFamily="34" charset="-120"/>
            </a:endParaRPr>
          </a:p>
        </p:txBody>
      </p:sp>
      <p:pic>
        <p:nvPicPr>
          <p:cNvPr id="59" name="Image 0" descr="preencoded.png">    </p:cNvPr>
          <p:cNvPicPr>
            <a:picLocks noChangeAspect="1"/>
          </p:cNvPicPr>
          <p:nvPr/>
        </p:nvPicPr>
        <p:blipFill>
          <a:blip r:embed="rId1"/>
          <a:srcRect l="0" r="0" t="13349" b="13349"/>
          <a:stretch/>
        </p:blipFill>
        <p:spPr>
          <a:xfrm>
            <a:off x="6096000" y="1771650"/>
            <a:ext cx="5486400" cy="1809750"/>
          </a:xfrm>
          <a:prstGeom prst="rect">
            <a:avLst/>
          </a:prstGeom>
        </p:spPr>
      </p:pic>
      <p:sp>
        <p:nvSpPr>
          <p:cNvPr id="60" name="Text 57"/>
          <p:cNvSpPr/>
          <p:nvPr/>
        </p:nvSpPr>
        <p:spPr>
          <a:xfrm>
            <a:off x="6096000" y="3642153"/>
            <a:ext cx="60960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A small corner bookshop (AI-generated)</a:t>
            </a:r>
            <a:endParaRPr lang="en-US" sz="825" dirty="0">
              <a:latin typeface="Times New Roman" pitchFamily="34" charset="0"/>
              <a:ea typeface="SimSun" pitchFamily="34" charset="-122"/>
              <a:cs typeface="Times New Roman" pitchFamily="34" charset="-120"/>
            </a:endParaRPr>
          </a:p>
        </p:txBody>
      </p:sp>
      <p:sp>
        <p:nvSpPr>
          <p:cNvPr id="61" name="Text 58"/>
          <p:cNvSpPr/>
          <p:nvPr/>
        </p:nvSpPr>
        <p:spPr>
          <a:xfrm>
            <a:off x="6096000" y="3938525"/>
            <a:ext cx="60960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2025 sales by category (%)</a:t>
            </a:r>
            <a:endParaRPr lang="en-US" sz="975" dirty="0">
              <a:latin typeface="Microsoft YaHei" pitchFamily="34" charset="0"/>
              <a:ea typeface="Microsoft YaHei" pitchFamily="34" charset="-122"/>
              <a:cs typeface="Microsoft YaHei" pitchFamily="34" charset="-120"/>
            </a:endParaRPr>
          </a:p>
        </p:txBody>
      </p:sp>
      <p:sp>
        <p:nvSpPr>
          <p:cNvPr id="62" name="Shape 59"/>
          <p:cNvSpPr/>
          <p:nvPr/>
        </p:nvSpPr>
        <p:spPr>
          <a:xfrm>
            <a:off x="6096000" y="4191000"/>
            <a:ext cx="1560485" cy="381000"/>
          </a:xfrm>
          <a:prstGeom prst="rect">
            <a:avLst/>
          </a:prstGeom>
          <a:solidFill>
            <a:srgbClr val="2C2C2A"/>
          </a:solidFill>
          <a:ln/>
        </p:spPr>
      </p:sp>
      <p:sp>
        <p:nvSpPr>
          <p:cNvPr id="63" name="Text 60"/>
          <p:cNvSpPr/>
          <p:nvPr/>
        </p:nvSpPr>
        <p:spPr>
          <a:xfrm>
            <a:off x="6172200" y="4214389"/>
            <a:ext cx="6019800" cy="137160"/>
          </a:xfrm>
          <a:prstGeom prst="rect">
            <a:avLst/>
          </a:prstGeom>
          <a:noFill/>
          <a:ln/>
        </p:spPr>
        <p:txBody>
          <a:bodyPr wrap="none" lIns="0" tIns="0" rIns="0" bIns="0" rtlCol="0" anchor="t"/>
          <a:lstStyle/>
          <a:p>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Children</a:t>
            </a:r>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a:t>
            </a:r>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s</a:t>
            </a:r>
            <a:endParaRPr lang="en-US" sz="900" dirty="0">
              <a:latin typeface="Microsoft YaHei" pitchFamily="34" charset="0"/>
              <a:ea typeface="Microsoft YaHei" pitchFamily="34" charset="-122"/>
              <a:cs typeface="Microsoft YaHei" pitchFamily="34" charset="-120"/>
            </a:endParaRPr>
          </a:p>
        </p:txBody>
      </p:sp>
      <p:sp>
        <p:nvSpPr>
          <p:cNvPr id="64" name="Text 61"/>
          <p:cNvSpPr/>
          <p:nvPr/>
        </p:nvSpPr>
        <p:spPr>
          <a:xfrm>
            <a:off x="6172200" y="4404889"/>
            <a:ext cx="6019800" cy="137160"/>
          </a:xfrm>
          <a:prstGeom prst="rect">
            <a:avLst/>
          </a:prstGeom>
          <a:noFill/>
          <a:ln/>
        </p:spPr>
        <p:txBody>
          <a:bodyPr wrap="none" lIns="0" tIns="0" rIns="0" bIns="0" rtlCol="0" anchor="t"/>
          <a:lstStyle/>
          <a:p>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28.79</a:t>
            </a:r>
            <a:endParaRPr lang="en-US" sz="900" dirty="0">
              <a:latin typeface="Microsoft YaHei" pitchFamily="34" charset="0"/>
              <a:ea typeface="Microsoft YaHei" pitchFamily="34" charset="-122"/>
              <a:cs typeface="Microsoft YaHei" pitchFamily="34" charset="-120"/>
            </a:endParaRPr>
          </a:p>
        </p:txBody>
      </p:sp>
      <p:sp>
        <p:nvSpPr>
          <p:cNvPr id="65" name="Shape 62"/>
          <p:cNvSpPr/>
          <p:nvPr/>
        </p:nvSpPr>
        <p:spPr>
          <a:xfrm>
            <a:off x="7675535" y="4191000"/>
            <a:ext cx="1433200" cy="381000"/>
          </a:xfrm>
          <a:prstGeom prst="rect">
            <a:avLst/>
          </a:prstGeom>
          <a:solidFill>
            <a:srgbClr val="827C6B"/>
          </a:solidFill>
          <a:ln/>
        </p:spPr>
      </p:sp>
      <p:sp>
        <p:nvSpPr>
          <p:cNvPr id="66" name="Text 63"/>
          <p:cNvSpPr/>
          <p:nvPr/>
        </p:nvSpPr>
        <p:spPr>
          <a:xfrm>
            <a:off x="7751735" y="4214389"/>
            <a:ext cx="4440265" cy="137160"/>
          </a:xfrm>
          <a:prstGeom prst="rect">
            <a:avLst/>
          </a:prstGeom>
          <a:noFill/>
          <a:ln/>
        </p:spPr>
        <p:txBody>
          <a:bodyPr wrap="none" lIns="0" tIns="0" rIns="0" bIns="0" rtlCol="0" anchor="t"/>
          <a:lstStyle/>
          <a:p>
            <a:pPr algn="l" indent="0" marL="0">
              <a:buNone/>
            </a:pPr>
            <a:r>
              <a:rPr lang="en-US" sz="900" b="1" dirty="0">
                <a:solidFill>
                  <a:srgbClr val="0A0E14"/>
                </a:solidFill>
                <a:latin typeface="Microsoft YaHei" pitchFamily="34" charset="0"/>
                <a:ea typeface="Microsoft YaHei" pitchFamily="34" charset="-122"/>
                <a:cs typeface="Microsoft YaHei" pitchFamily="34" charset="-120"/>
              </a:rPr>
              <a:t>Study aids</a:t>
            </a:r>
            <a:endParaRPr lang="en-US" sz="900" dirty="0">
              <a:latin typeface="Microsoft YaHei" pitchFamily="34" charset="0"/>
              <a:ea typeface="Microsoft YaHei" pitchFamily="34" charset="-122"/>
              <a:cs typeface="Microsoft YaHei" pitchFamily="34" charset="-120"/>
            </a:endParaRPr>
          </a:p>
        </p:txBody>
      </p:sp>
      <p:sp>
        <p:nvSpPr>
          <p:cNvPr id="67" name="Text 64"/>
          <p:cNvSpPr/>
          <p:nvPr/>
        </p:nvSpPr>
        <p:spPr>
          <a:xfrm>
            <a:off x="7751735" y="4404889"/>
            <a:ext cx="4440265" cy="137160"/>
          </a:xfrm>
          <a:prstGeom prst="rect">
            <a:avLst/>
          </a:prstGeom>
          <a:noFill/>
          <a:ln/>
        </p:spPr>
        <p:txBody>
          <a:bodyPr wrap="none" lIns="0" tIns="0" rIns="0" bIns="0" rtlCol="0" anchor="t"/>
          <a:lstStyle/>
          <a:p>
            <a:pPr algn="l" indent="0" marL="0">
              <a:buNone/>
            </a:pPr>
            <a:r>
              <a:rPr lang="en-US" sz="900" b="1" dirty="0">
                <a:solidFill>
                  <a:srgbClr val="0A0E14"/>
                </a:solidFill>
                <a:latin typeface="Microsoft YaHei" pitchFamily="34" charset="0"/>
                <a:ea typeface="Microsoft YaHei" pitchFamily="34" charset="-122"/>
                <a:cs typeface="Microsoft YaHei" pitchFamily="34" charset="-120"/>
              </a:rPr>
              <a:t>26.47</a:t>
            </a:r>
            <a:endParaRPr lang="en-US" sz="900" dirty="0">
              <a:latin typeface="Microsoft YaHei" pitchFamily="34" charset="0"/>
              <a:ea typeface="Microsoft YaHei" pitchFamily="34" charset="-122"/>
              <a:cs typeface="Microsoft YaHei" pitchFamily="34" charset="-120"/>
            </a:endParaRPr>
          </a:p>
        </p:txBody>
      </p:sp>
      <p:sp>
        <p:nvSpPr>
          <p:cNvPr id="68" name="Shape 65"/>
          <p:cNvSpPr/>
          <p:nvPr/>
        </p:nvSpPr>
        <p:spPr>
          <a:xfrm>
            <a:off x="9127785" y="4191000"/>
            <a:ext cx="465948" cy="381000"/>
          </a:xfrm>
          <a:prstGeom prst="rect">
            <a:avLst/>
          </a:prstGeom>
          <a:solidFill>
            <a:srgbClr val="8C4A3C"/>
          </a:solidFill>
          <a:ln/>
        </p:spPr>
      </p:sp>
      <p:sp>
        <p:nvSpPr>
          <p:cNvPr id="69" name="Text 66"/>
          <p:cNvSpPr/>
          <p:nvPr/>
        </p:nvSpPr>
        <p:spPr>
          <a:xfrm>
            <a:off x="9203985" y="4214389"/>
            <a:ext cx="2988015" cy="137160"/>
          </a:xfrm>
          <a:prstGeom prst="rect">
            <a:avLst/>
          </a:prstGeom>
          <a:noFill/>
          <a:ln/>
        </p:spPr>
        <p:txBody>
          <a:bodyPr wrap="none" lIns="0" tIns="0" rIns="0" bIns="0" rtlCol="0" anchor="t"/>
          <a:lstStyle/>
          <a:p>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Lit.</a:t>
            </a:r>
            <a:endParaRPr lang="en-US" sz="900" dirty="0">
              <a:latin typeface="Microsoft YaHei" pitchFamily="34" charset="0"/>
              <a:ea typeface="Microsoft YaHei" pitchFamily="34" charset="-122"/>
              <a:cs typeface="Microsoft YaHei" pitchFamily="34" charset="-120"/>
            </a:endParaRPr>
          </a:p>
        </p:txBody>
      </p:sp>
      <p:sp>
        <p:nvSpPr>
          <p:cNvPr id="70" name="Text 67"/>
          <p:cNvSpPr/>
          <p:nvPr/>
        </p:nvSpPr>
        <p:spPr>
          <a:xfrm>
            <a:off x="9203985" y="4404889"/>
            <a:ext cx="2988015" cy="137160"/>
          </a:xfrm>
          <a:prstGeom prst="rect">
            <a:avLst/>
          </a:prstGeom>
          <a:noFill/>
          <a:ln/>
        </p:spPr>
        <p:txBody>
          <a:bodyPr wrap="none" lIns="0" tIns="0" rIns="0" bIns="0" rtlCol="0" anchor="t"/>
          <a:lstStyle/>
          <a:p>
            <a:pPr algn="l" indent="0" marL="0">
              <a:buNone/>
            </a:pPr>
            <a:r>
              <a:rPr lang="en-US" sz="900" b="1" dirty="0">
                <a:solidFill>
                  <a:srgbClr val="FFFFFF"/>
                </a:solidFill>
                <a:latin typeface="Microsoft YaHei" pitchFamily="34" charset="0"/>
                <a:ea typeface="Microsoft YaHei" pitchFamily="34" charset="-122"/>
                <a:cs typeface="Microsoft YaHei" pitchFamily="34" charset="-120"/>
              </a:rPr>
              <a:t>8.84</a:t>
            </a:r>
            <a:endParaRPr lang="en-US" sz="900" dirty="0">
              <a:latin typeface="Microsoft YaHei" pitchFamily="34" charset="0"/>
              <a:ea typeface="Microsoft YaHei" pitchFamily="34" charset="-122"/>
              <a:cs typeface="Microsoft YaHei" pitchFamily="34" charset="-120"/>
            </a:endParaRPr>
          </a:p>
        </p:txBody>
      </p:sp>
      <p:sp>
        <p:nvSpPr>
          <p:cNvPr id="71" name="Shape 68"/>
          <p:cNvSpPr/>
          <p:nvPr/>
        </p:nvSpPr>
        <p:spPr>
          <a:xfrm>
            <a:off x="9612782" y="4191000"/>
            <a:ext cx="1950568" cy="381000"/>
          </a:xfrm>
          <a:prstGeom prst="rect">
            <a:avLst/>
          </a:prstGeom>
          <a:solidFill>
            <a:srgbClr val="C8C2B1"/>
          </a:solidFill>
          <a:ln/>
        </p:spPr>
      </p:sp>
      <p:sp>
        <p:nvSpPr>
          <p:cNvPr id="72" name="Text 69"/>
          <p:cNvSpPr/>
          <p:nvPr/>
        </p:nvSpPr>
        <p:spPr>
          <a:xfrm>
            <a:off x="9688982" y="4214389"/>
            <a:ext cx="2503018" cy="137160"/>
          </a:xfrm>
          <a:prstGeom prst="rect">
            <a:avLst/>
          </a:prstGeom>
          <a:noFill/>
          <a:ln/>
        </p:spPr>
        <p:txBody>
          <a:bodyPr wrap="none" lIns="0" tIns="0" rIns="0" bIns="0" rtlCol="0" anchor="t"/>
          <a:lstStyle/>
          <a:p>
            <a:pPr algn="l" indent="0" marL="0">
              <a:buNone/>
            </a:pPr>
            <a:r>
              <a:rPr lang="en-US" sz="900" b="1" dirty="0">
                <a:solidFill>
                  <a:srgbClr val="0A0E14"/>
                </a:solidFill>
                <a:latin typeface="Microsoft YaHei" pitchFamily="34" charset="0"/>
                <a:ea typeface="Microsoft YaHei" pitchFamily="34" charset="-122"/>
                <a:cs typeface="Microsoft YaHei" pitchFamily="34" charset="-120"/>
              </a:rPr>
              <a:t>Other</a:t>
            </a:r>
            <a:endParaRPr lang="en-US" sz="900" dirty="0">
              <a:latin typeface="Microsoft YaHei" pitchFamily="34" charset="0"/>
              <a:ea typeface="Microsoft YaHei" pitchFamily="34" charset="-122"/>
              <a:cs typeface="Microsoft YaHei" pitchFamily="34" charset="-120"/>
            </a:endParaRPr>
          </a:p>
        </p:txBody>
      </p:sp>
      <p:sp>
        <p:nvSpPr>
          <p:cNvPr id="73" name="Text 70"/>
          <p:cNvSpPr/>
          <p:nvPr/>
        </p:nvSpPr>
        <p:spPr>
          <a:xfrm>
            <a:off x="9688982" y="4404889"/>
            <a:ext cx="2503018" cy="137160"/>
          </a:xfrm>
          <a:prstGeom prst="rect">
            <a:avLst/>
          </a:prstGeom>
          <a:noFill/>
          <a:ln/>
        </p:spPr>
        <p:txBody>
          <a:bodyPr wrap="none" lIns="0" tIns="0" rIns="0" bIns="0" rtlCol="0" anchor="t"/>
          <a:lstStyle/>
          <a:p>
            <a:pPr algn="l" indent="0" marL="0">
              <a:buNone/>
            </a:pPr>
            <a:r>
              <a:rPr lang="en-US" sz="900" b="1" dirty="0">
                <a:solidFill>
                  <a:srgbClr val="0A0E14"/>
                </a:solidFill>
                <a:latin typeface="Microsoft YaHei" pitchFamily="34" charset="0"/>
                <a:ea typeface="Microsoft YaHei" pitchFamily="34" charset="-122"/>
                <a:cs typeface="Microsoft YaHei" pitchFamily="34" charset="-120"/>
              </a:rPr>
              <a:t>35.90</a:t>
            </a:r>
            <a:endParaRPr lang="en-US" sz="900" dirty="0">
              <a:latin typeface="Microsoft YaHei" pitchFamily="34" charset="0"/>
              <a:ea typeface="Microsoft YaHei" pitchFamily="34" charset="-122"/>
              <a:cs typeface="Microsoft YaHei" pitchFamily="34" charset="-120"/>
            </a:endParaRPr>
          </a:p>
        </p:txBody>
      </p:sp>
      <p:sp>
        <p:nvSpPr>
          <p:cNvPr id="74" name="Text 71"/>
          <p:cNvSpPr/>
          <p:nvPr/>
        </p:nvSpPr>
        <p:spPr>
          <a:xfrm>
            <a:off x="6096000" y="4690639"/>
            <a:ext cx="60960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Literature (Lit.) is only 8.84%. Other is 100 less the three named categories.</a:t>
            </a:r>
            <a:endParaRPr lang="en-US" sz="900" dirty="0">
              <a:latin typeface="Microsoft YaHei" pitchFamily="34" charset="0"/>
              <a:ea typeface="Microsoft YaHei" pitchFamily="34" charset="-122"/>
              <a:cs typeface="Microsoft YaHei" pitchFamily="34" charset="-120"/>
            </a:endParaRPr>
          </a:p>
        </p:txBody>
      </p:sp>
      <p:sp>
        <p:nvSpPr>
          <p:cNvPr id="75" name="Text 72"/>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 OpenBook (company figures), via the German Book Information Centre</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2"/>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13</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94240" y="270677"/>
            <a:ext cx="6397760"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b</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Library visits up 63% on 2019, but loans fell</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762000" y="1785875"/>
            <a:ext cx="114300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Visits (millions)</a:t>
            </a:r>
            <a:endParaRPr lang="en-US" sz="975" dirty="0">
              <a:latin typeface="Microsoft YaHei" pitchFamily="34" charset="0"/>
              <a:ea typeface="Microsoft YaHei" pitchFamily="34" charset="-122"/>
              <a:cs typeface="Microsoft YaHei" pitchFamily="34" charset="-120"/>
            </a:endParaRPr>
          </a:p>
        </p:txBody>
      </p:sp>
      <p:sp>
        <p:nvSpPr>
          <p:cNvPr id="13" name="Shape 11"/>
          <p:cNvSpPr/>
          <p:nvPr/>
        </p:nvSpPr>
        <p:spPr>
          <a:xfrm>
            <a:off x="762000" y="4471988"/>
            <a:ext cx="4762500" cy="9525"/>
          </a:xfrm>
          <a:prstGeom prst="rect">
            <a:avLst/>
          </a:prstGeom>
          <a:solidFill>
            <a:srgbClr val="2C2C2A"/>
          </a:solidFill>
          <a:ln/>
        </p:spPr>
      </p:sp>
      <p:sp>
        <p:nvSpPr>
          <p:cNvPr id="14" name="Shape 12"/>
          <p:cNvSpPr/>
          <p:nvPr/>
        </p:nvSpPr>
        <p:spPr>
          <a:xfrm>
            <a:off x="857250" y="3243084"/>
            <a:ext cx="457200" cy="1233666"/>
          </a:xfrm>
          <a:prstGeom prst="rect">
            <a:avLst/>
          </a:prstGeom>
          <a:solidFill>
            <a:srgbClr val="2C2C2A"/>
          </a:solidFill>
          <a:ln/>
        </p:spPr>
      </p:sp>
      <p:sp>
        <p:nvSpPr>
          <p:cNvPr id="15" name="Text 13"/>
          <p:cNvSpPr/>
          <p:nvPr/>
        </p:nvSpPr>
        <p:spPr>
          <a:xfrm>
            <a:off x="0" y="3047759"/>
            <a:ext cx="21717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901</a:t>
            </a:r>
            <a:endParaRPr lang="en-US" sz="975" dirty="0">
              <a:latin typeface="Microsoft YaHei" pitchFamily="34" charset="0"/>
              <a:ea typeface="Microsoft YaHei" pitchFamily="34" charset="-122"/>
              <a:cs typeface="Microsoft YaHei" pitchFamily="34" charset="-120"/>
            </a:endParaRPr>
          </a:p>
        </p:txBody>
      </p:sp>
      <p:sp>
        <p:nvSpPr>
          <p:cNvPr id="16" name="Text 14"/>
          <p:cNvSpPr/>
          <p:nvPr/>
        </p:nvSpPr>
        <p:spPr>
          <a:xfrm>
            <a:off x="0" y="4566452"/>
            <a:ext cx="21717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2019</a:t>
            </a:r>
            <a:endParaRPr lang="en-US" sz="825" dirty="0">
              <a:latin typeface="Microsoft YaHei" pitchFamily="34" charset="0"/>
              <a:ea typeface="Microsoft YaHei" pitchFamily="34" charset="-122"/>
              <a:cs typeface="Microsoft YaHei" pitchFamily="34" charset="-120"/>
            </a:endParaRPr>
          </a:p>
        </p:txBody>
      </p:sp>
      <p:sp>
        <p:nvSpPr>
          <p:cNvPr id="17" name="Shape 15"/>
          <p:cNvSpPr/>
          <p:nvPr/>
        </p:nvSpPr>
        <p:spPr>
          <a:xfrm>
            <a:off x="1524000" y="3736003"/>
            <a:ext cx="457200" cy="740747"/>
          </a:xfrm>
          <a:prstGeom prst="rect">
            <a:avLst/>
          </a:prstGeom>
          <a:solidFill>
            <a:srgbClr val="2C2C2A"/>
          </a:solidFill>
          <a:ln/>
        </p:spPr>
      </p:sp>
      <p:sp>
        <p:nvSpPr>
          <p:cNvPr id="18" name="Text 16"/>
          <p:cNvSpPr/>
          <p:nvPr/>
        </p:nvSpPr>
        <p:spPr>
          <a:xfrm>
            <a:off x="0" y="3540678"/>
            <a:ext cx="35052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541</a:t>
            </a:r>
            <a:endParaRPr lang="en-US" sz="975" dirty="0">
              <a:latin typeface="Microsoft YaHei" pitchFamily="34" charset="0"/>
              <a:ea typeface="Microsoft YaHei" pitchFamily="34" charset="-122"/>
              <a:cs typeface="Microsoft YaHei" pitchFamily="34" charset="-120"/>
            </a:endParaRPr>
          </a:p>
        </p:txBody>
      </p:sp>
      <p:sp>
        <p:nvSpPr>
          <p:cNvPr id="19" name="Text 17"/>
          <p:cNvSpPr/>
          <p:nvPr/>
        </p:nvSpPr>
        <p:spPr>
          <a:xfrm>
            <a:off x="0" y="4566452"/>
            <a:ext cx="35052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2020</a:t>
            </a:r>
            <a:endParaRPr lang="en-US" sz="825" dirty="0">
              <a:latin typeface="Microsoft YaHei" pitchFamily="34" charset="0"/>
              <a:ea typeface="Microsoft YaHei" pitchFamily="34" charset="-122"/>
              <a:cs typeface="Microsoft YaHei" pitchFamily="34" charset="-120"/>
            </a:endParaRPr>
          </a:p>
        </p:txBody>
      </p:sp>
      <p:sp>
        <p:nvSpPr>
          <p:cNvPr id="20" name="Shape 18"/>
          <p:cNvSpPr/>
          <p:nvPr/>
        </p:nvSpPr>
        <p:spPr>
          <a:xfrm>
            <a:off x="2190750" y="3455313"/>
            <a:ext cx="457200" cy="1021437"/>
          </a:xfrm>
          <a:prstGeom prst="rect">
            <a:avLst/>
          </a:prstGeom>
          <a:solidFill>
            <a:srgbClr val="2C2C2A"/>
          </a:solidFill>
          <a:ln/>
        </p:spPr>
      </p:sp>
      <p:sp>
        <p:nvSpPr>
          <p:cNvPr id="21" name="Text 19"/>
          <p:cNvSpPr/>
          <p:nvPr/>
        </p:nvSpPr>
        <p:spPr>
          <a:xfrm>
            <a:off x="0" y="3259988"/>
            <a:ext cx="48387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746</a:t>
            </a:r>
            <a:endParaRPr lang="en-US" sz="975" dirty="0">
              <a:latin typeface="Microsoft YaHei" pitchFamily="34" charset="0"/>
              <a:ea typeface="Microsoft YaHei" pitchFamily="34" charset="-122"/>
              <a:cs typeface="Microsoft YaHei" pitchFamily="34" charset="-120"/>
            </a:endParaRPr>
          </a:p>
        </p:txBody>
      </p:sp>
      <p:sp>
        <p:nvSpPr>
          <p:cNvPr id="22" name="Text 20"/>
          <p:cNvSpPr/>
          <p:nvPr/>
        </p:nvSpPr>
        <p:spPr>
          <a:xfrm>
            <a:off x="0" y="4566452"/>
            <a:ext cx="48387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2021</a:t>
            </a:r>
            <a:endParaRPr lang="en-US" sz="825" dirty="0">
              <a:latin typeface="Microsoft YaHei" pitchFamily="34" charset="0"/>
              <a:ea typeface="Microsoft YaHei" pitchFamily="34" charset="-122"/>
              <a:cs typeface="Microsoft YaHei" pitchFamily="34" charset="-120"/>
            </a:endParaRPr>
          </a:p>
        </p:txBody>
      </p:sp>
      <p:sp>
        <p:nvSpPr>
          <p:cNvPr id="23" name="Shape 21"/>
          <p:cNvSpPr/>
          <p:nvPr/>
        </p:nvSpPr>
        <p:spPr>
          <a:xfrm>
            <a:off x="2857500" y="3395067"/>
            <a:ext cx="457200" cy="1081683"/>
          </a:xfrm>
          <a:prstGeom prst="rect">
            <a:avLst/>
          </a:prstGeom>
          <a:solidFill>
            <a:srgbClr val="2C2C2A"/>
          </a:solidFill>
          <a:ln/>
        </p:spPr>
      </p:sp>
      <p:sp>
        <p:nvSpPr>
          <p:cNvPr id="24" name="Text 22"/>
          <p:cNvSpPr/>
          <p:nvPr/>
        </p:nvSpPr>
        <p:spPr>
          <a:xfrm>
            <a:off x="0" y="3199742"/>
            <a:ext cx="61722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790</a:t>
            </a:r>
            <a:endParaRPr lang="en-US" sz="975" dirty="0">
              <a:latin typeface="Microsoft YaHei" pitchFamily="34" charset="0"/>
              <a:ea typeface="Microsoft YaHei" pitchFamily="34" charset="-122"/>
              <a:cs typeface="Microsoft YaHei" pitchFamily="34" charset="-120"/>
            </a:endParaRPr>
          </a:p>
        </p:txBody>
      </p:sp>
      <p:sp>
        <p:nvSpPr>
          <p:cNvPr id="25" name="Text 23"/>
          <p:cNvSpPr/>
          <p:nvPr/>
        </p:nvSpPr>
        <p:spPr>
          <a:xfrm>
            <a:off x="0" y="4566452"/>
            <a:ext cx="61722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2022</a:t>
            </a:r>
            <a:endParaRPr lang="en-US" sz="825" dirty="0">
              <a:latin typeface="Microsoft YaHei" pitchFamily="34" charset="0"/>
              <a:ea typeface="Microsoft YaHei" pitchFamily="34" charset="-122"/>
              <a:cs typeface="Microsoft YaHei" pitchFamily="34" charset="-120"/>
            </a:endParaRPr>
          </a:p>
        </p:txBody>
      </p:sp>
      <p:sp>
        <p:nvSpPr>
          <p:cNvPr id="26" name="Shape 24"/>
          <p:cNvSpPr/>
          <p:nvPr/>
        </p:nvSpPr>
        <p:spPr>
          <a:xfrm>
            <a:off x="3524250" y="2887087"/>
            <a:ext cx="457200" cy="1589663"/>
          </a:xfrm>
          <a:prstGeom prst="rect">
            <a:avLst/>
          </a:prstGeom>
          <a:solidFill>
            <a:srgbClr val="2C2C2A"/>
          </a:solidFill>
          <a:ln/>
        </p:spPr>
      </p:sp>
      <p:sp>
        <p:nvSpPr>
          <p:cNvPr id="27" name="Text 25"/>
          <p:cNvSpPr/>
          <p:nvPr/>
        </p:nvSpPr>
        <p:spPr>
          <a:xfrm>
            <a:off x="0" y="2691762"/>
            <a:ext cx="75057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1161</a:t>
            </a:r>
            <a:endParaRPr lang="en-US" sz="975" dirty="0">
              <a:latin typeface="Microsoft YaHei" pitchFamily="34" charset="0"/>
              <a:ea typeface="Microsoft YaHei" pitchFamily="34" charset="-122"/>
              <a:cs typeface="Microsoft YaHei" pitchFamily="34" charset="-120"/>
            </a:endParaRPr>
          </a:p>
        </p:txBody>
      </p:sp>
      <p:sp>
        <p:nvSpPr>
          <p:cNvPr id="28" name="Text 26"/>
          <p:cNvSpPr/>
          <p:nvPr/>
        </p:nvSpPr>
        <p:spPr>
          <a:xfrm>
            <a:off x="0" y="4566452"/>
            <a:ext cx="75057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2023</a:t>
            </a:r>
            <a:endParaRPr lang="en-US" sz="825" dirty="0">
              <a:latin typeface="Microsoft YaHei" pitchFamily="34" charset="0"/>
              <a:ea typeface="Microsoft YaHei" pitchFamily="34" charset="-122"/>
              <a:cs typeface="Microsoft YaHei" pitchFamily="34" charset="-120"/>
            </a:endParaRPr>
          </a:p>
        </p:txBody>
      </p:sp>
      <p:sp>
        <p:nvSpPr>
          <p:cNvPr id="29" name="Shape 27"/>
          <p:cNvSpPr/>
          <p:nvPr/>
        </p:nvSpPr>
        <p:spPr>
          <a:xfrm>
            <a:off x="4191000" y="2641997"/>
            <a:ext cx="457200" cy="1834753"/>
          </a:xfrm>
          <a:prstGeom prst="rect">
            <a:avLst/>
          </a:prstGeom>
          <a:solidFill>
            <a:srgbClr val="2C2C2A"/>
          </a:solidFill>
          <a:ln/>
        </p:spPr>
      </p:sp>
      <p:sp>
        <p:nvSpPr>
          <p:cNvPr id="30" name="Text 28"/>
          <p:cNvSpPr/>
          <p:nvPr/>
        </p:nvSpPr>
        <p:spPr>
          <a:xfrm>
            <a:off x="0" y="2446672"/>
            <a:ext cx="88392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1340</a:t>
            </a:r>
            <a:endParaRPr lang="en-US" sz="975" dirty="0">
              <a:latin typeface="Microsoft YaHei" pitchFamily="34" charset="0"/>
              <a:ea typeface="Microsoft YaHei" pitchFamily="34" charset="-122"/>
              <a:cs typeface="Microsoft YaHei" pitchFamily="34" charset="-120"/>
            </a:endParaRPr>
          </a:p>
        </p:txBody>
      </p:sp>
      <p:sp>
        <p:nvSpPr>
          <p:cNvPr id="31" name="Text 29"/>
          <p:cNvSpPr/>
          <p:nvPr/>
        </p:nvSpPr>
        <p:spPr>
          <a:xfrm>
            <a:off x="0" y="4566452"/>
            <a:ext cx="88392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2024</a:t>
            </a:r>
            <a:endParaRPr lang="en-US" sz="825" dirty="0">
              <a:latin typeface="Microsoft YaHei" pitchFamily="34" charset="0"/>
              <a:ea typeface="Microsoft YaHei" pitchFamily="34" charset="-122"/>
              <a:cs typeface="Microsoft YaHei" pitchFamily="34" charset="-120"/>
            </a:endParaRPr>
          </a:p>
        </p:txBody>
      </p:sp>
      <p:sp>
        <p:nvSpPr>
          <p:cNvPr id="32" name="Shape 30"/>
          <p:cNvSpPr/>
          <p:nvPr/>
        </p:nvSpPr>
        <p:spPr>
          <a:xfrm>
            <a:off x="4857750" y="2463998"/>
            <a:ext cx="457200" cy="2012752"/>
          </a:xfrm>
          <a:prstGeom prst="rect">
            <a:avLst/>
          </a:prstGeom>
          <a:solidFill>
            <a:srgbClr val="2C2C2A"/>
          </a:solidFill>
          <a:ln/>
        </p:spPr>
      </p:sp>
      <p:sp>
        <p:nvSpPr>
          <p:cNvPr id="33" name="Text 31"/>
          <p:cNvSpPr/>
          <p:nvPr/>
        </p:nvSpPr>
        <p:spPr>
          <a:xfrm>
            <a:off x="0" y="2268674"/>
            <a:ext cx="101727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1470</a:t>
            </a:r>
            <a:endParaRPr lang="en-US" sz="975" dirty="0">
              <a:latin typeface="Microsoft YaHei" pitchFamily="34" charset="0"/>
              <a:ea typeface="Microsoft YaHei" pitchFamily="34" charset="-122"/>
              <a:cs typeface="Microsoft YaHei" pitchFamily="34" charset="-120"/>
            </a:endParaRPr>
          </a:p>
        </p:txBody>
      </p:sp>
      <p:sp>
        <p:nvSpPr>
          <p:cNvPr id="34" name="Text 32"/>
          <p:cNvSpPr/>
          <p:nvPr/>
        </p:nvSpPr>
        <p:spPr>
          <a:xfrm>
            <a:off x="0" y="4566452"/>
            <a:ext cx="101727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2025</a:t>
            </a:r>
            <a:endParaRPr lang="en-US" sz="825" dirty="0">
              <a:latin typeface="Microsoft YaHei" pitchFamily="34" charset="0"/>
              <a:ea typeface="Microsoft YaHei" pitchFamily="34" charset="-122"/>
              <a:cs typeface="Microsoft YaHei" pitchFamily="34" charset="-120"/>
            </a:endParaRPr>
          </a:p>
        </p:txBody>
      </p:sp>
      <p:sp>
        <p:nvSpPr>
          <p:cNvPr id="35" name="Text 33"/>
          <p:cNvSpPr/>
          <p:nvPr/>
        </p:nvSpPr>
        <p:spPr>
          <a:xfrm>
            <a:off x="6286500" y="1785875"/>
            <a:ext cx="5905500" cy="148590"/>
          </a:xfrm>
          <a:prstGeom prst="rect">
            <a:avLst/>
          </a:prstGeom>
          <a:noFill/>
          <a:ln/>
        </p:spPr>
        <p:txBody>
          <a:bodyPr wrap="none" lIns="0" tIns="0" rIns="0" bIns="0" rtlCol="0" anchor="t"/>
          <a:lstStyle/>
          <a:p>
            <a:pPr algn="l" indent="0" marL="0">
              <a:buNone/>
            </a:pPr>
            <a:r>
              <a:rPr lang="en-US" sz="975" b="1" dirty="0">
                <a:solidFill>
                  <a:srgbClr val="26261F"/>
                </a:solidFill>
                <a:latin typeface="Microsoft YaHei" pitchFamily="34" charset="0"/>
                <a:ea typeface="Microsoft YaHei" pitchFamily="34" charset="-122"/>
                <a:cs typeface="Microsoft YaHei" pitchFamily="34" charset="-120"/>
              </a:rPr>
              <a:t>Loans (millions)</a:t>
            </a:r>
            <a:endParaRPr lang="en-US" sz="975" dirty="0">
              <a:latin typeface="Microsoft YaHei" pitchFamily="34" charset="0"/>
              <a:ea typeface="Microsoft YaHei" pitchFamily="34" charset="-122"/>
              <a:cs typeface="Microsoft YaHei" pitchFamily="34" charset="-120"/>
            </a:endParaRPr>
          </a:p>
        </p:txBody>
      </p:sp>
      <p:sp>
        <p:nvSpPr>
          <p:cNvPr id="36" name="Shape 34"/>
          <p:cNvSpPr/>
          <p:nvPr/>
        </p:nvSpPr>
        <p:spPr>
          <a:xfrm>
            <a:off x="6286500" y="4471988"/>
            <a:ext cx="4762500" cy="9525"/>
          </a:xfrm>
          <a:prstGeom prst="rect">
            <a:avLst/>
          </a:prstGeom>
          <a:solidFill>
            <a:srgbClr val="2C2C2A"/>
          </a:solidFill>
          <a:ln/>
        </p:spPr>
      </p:sp>
      <p:sp>
        <p:nvSpPr>
          <p:cNvPr id="37" name="Shape 35"/>
          <p:cNvSpPr/>
          <p:nvPr/>
        </p:nvSpPr>
        <p:spPr>
          <a:xfrm>
            <a:off x="6381750" y="3131629"/>
            <a:ext cx="457200" cy="1345121"/>
          </a:xfrm>
          <a:prstGeom prst="rect">
            <a:avLst/>
          </a:prstGeom>
          <a:solidFill>
            <a:srgbClr val="2C2C2A"/>
          </a:solidFill>
          <a:ln/>
        </p:spPr>
      </p:sp>
      <p:sp>
        <p:nvSpPr>
          <p:cNvPr id="38" name="Text 36"/>
          <p:cNvSpPr/>
          <p:nvPr/>
        </p:nvSpPr>
        <p:spPr>
          <a:xfrm>
            <a:off x="1028700" y="2936305"/>
            <a:ext cx="111633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614</a:t>
            </a:r>
            <a:endParaRPr lang="en-US" sz="975" dirty="0">
              <a:latin typeface="Microsoft YaHei" pitchFamily="34" charset="0"/>
              <a:ea typeface="Microsoft YaHei" pitchFamily="34" charset="-122"/>
              <a:cs typeface="Microsoft YaHei" pitchFamily="34" charset="-120"/>
            </a:endParaRPr>
          </a:p>
        </p:txBody>
      </p:sp>
      <p:sp>
        <p:nvSpPr>
          <p:cNvPr id="39" name="Text 37"/>
          <p:cNvSpPr/>
          <p:nvPr/>
        </p:nvSpPr>
        <p:spPr>
          <a:xfrm>
            <a:off x="1028700" y="4566452"/>
            <a:ext cx="111633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2019</a:t>
            </a:r>
            <a:endParaRPr lang="en-US" sz="825" dirty="0">
              <a:latin typeface="Microsoft YaHei" pitchFamily="34" charset="0"/>
              <a:ea typeface="Microsoft YaHei" pitchFamily="34" charset="-122"/>
              <a:cs typeface="Microsoft YaHei" pitchFamily="34" charset="-120"/>
            </a:endParaRPr>
          </a:p>
        </p:txBody>
      </p:sp>
      <p:sp>
        <p:nvSpPr>
          <p:cNvPr id="40" name="Shape 38"/>
          <p:cNvSpPr/>
          <p:nvPr/>
        </p:nvSpPr>
        <p:spPr>
          <a:xfrm>
            <a:off x="7048500" y="3554444"/>
            <a:ext cx="457200" cy="922306"/>
          </a:xfrm>
          <a:prstGeom prst="rect">
            <a:avLst/>
          </a:prstGeom>
          <a:solidFill>
            <a:srgbClr val="2C2C2A"/>
          </a:solidFill>
          <a:ln/>
        </p:spPr>
      </p:sp>
      <p:sp>
        <p:nvSpPr>
          <p:cNvPr id="41" name="Text 39"/>
          <p:cNvSpPr/>
          <p:nvPr/>
        </p:nvSpPr>
        <p:spPr>
          <a:xfrm>
            <a:off x="2362200" y="3359119"/>
            <a:ext cx="98298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421</a:t>
            </a:r>
            <a:endParaRPr lang="en-US" sz="975" dirty="0">
              <a:latin typeface="Microsoft YaHei" pitchFamily="34" charset="0"/>
              <a:ea typeface="Microsoft YaHei" pitchFamily="34" charset="-122"/>
              <a:cs typeface="Microsoft YaHei" pitchFamily="34" charset="-120"/>
            </a:endParaRPr>
          </a:p>
        </p:txBody>
      </p:sp>
      <p:sp>
        <p:nvSpPr>
          <p:cNvPr id="42" name="Text 40"/>
          <p:cNvSpPr/>
          <p:nvPr/>
        </p:nvSpPr>
        <p:spPr>
          <a:xfrm>
            <a:off x="2362200" y="4566452"/>
            <a:ext cx="98298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2020</a:t>
            </a:r>
            <a:endParaRPr lang="en-US" sz="825" dirty="0">
              <a:latin typeface="Microsoft YaHei" pitchFamily="34" charset="0"/>
              <a:ea typeface="Microsoft YaHei" pitchFamily="34" charset="-122"/>
              <a:cs typeface="Microsoft YaHei" pitchFamily="34" charset="-120"/>
            </a:endParaRPr>
          </a:p>
        </p:txBody>
      </p:sp>
      <p:sp>
        <p:nvSpPr>
          <p:cNvPr id="43" name="Shape 41"/>
          <p:cNvSpPr/>
          <p:nvPr/>
        </p:nvSpPr>
        <p:spPr>
          <a:xfrm>
            <a:off x="7715250" y="3190780"/>
            <a:ext cx="457200" cy="1285970"/>
          </a:xfrm>
          <a:prstGeom prst="rect">
            <a:avLst/>
          </a:prstGeom>
          <a:solidFill>
            <a:srgbClr val="2C2C2A"/>
          </a:solidFill>
          <a:ln/>
        </p:spPr>
      </p:sp>
      <p:sp>
        <p:nvSpPr>
          <p:cNvPr id="44" name="Text 42"/>
          <p:cNvSpPr/>
          <p:nvPr/>
        </p:nvSpPr>
        <p:spPr>
          <a:xfrm>
            <a:off x="3695700" y="2995455"/>
            <a:ext cx="84963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587</a:t>
            </a:r>
            <a:endParaRPr lang="en-US" sz="975" dirty="0">
              <a:latin typeface="Microsoft YaHei" pitchFamily="34" charset="0"/>
              <a:ea typeface="Microsoft YaHei" pitchFamily="34" charset="-122"/>
              <a:cs typeface="Microsoft YaHei" pitchFamily="34" charset="-120"/>
            </a:endParaRPr>
          </a:p>
        </p:txBody>
      </p:sp>
      <p:sp>
        <p:nvSpPr>
          <p:cNvPr id="45" name="Text 43"/>
          <p:cNvSpPr/>
          <p:nvPr/>
        </p:nvSpPr>
        <p:spPr>
          <a:xfrm>
            <a:off x="3695700" y="4566452"/>
            <a:ext cx="84963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2021</a:t>
            </a:r>
            <a:endParaRPr lang="en-US" sz="825" dirty="0">
              <a:latin typeface="Microsoft YaHei" pitchFamily="34" charset="0"/>
              <a:ea typeface="Microsoft YaHei" pitchFamily="34" charset="-122"/>
              <a:cs typeface="Microsoft YaHei" pitchFamily="34" charset="-120"/>
            </a:endParaRPr>
          </a:p>
        </p:txBody>
      </p:sp>
      <p:sp>
        <p:nvSpPr>
          <p:cNvPr id="46" name="Shape 44"/>
          <p:cNvSpPr/>
          <p:nvPr/>
        </p:nvSpPr>
        <p:spPr>
          <a:xfrm>
            <a:off x="8382000" y="3146965"/>
            <a:ext cx="457200" cy="1329785"/>
          </a:xfrm>
          <a:prstGeom prst="rect">
            <a:avLst/>
          </a:prstGeom>
          <a:solidFill>
            <a:srgbClr val="2C2C2A"/>
          </a:solidFill>
          <a:ln/>
        </p:spPr>
      </p:sp>
      <p:sp>
        <p:nvSpPr>
          <p:cNvPr id="47" name="Text 45"/>
          <p:cNvSpPr/>
          <p:nvPr/>
        </p:nvSpPr>
        <p:spPr>
          <a:xfrm>
            <a:off x="5029200" y="2951640"/>
            <a:ext cx="71628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607</a:t>
            </a:r>
            <a:endParaRPr lang="en-US" sz="975" dirty="0">
              <a:latin typeface="Microsoft YaHei" pitchFamily="34" charset="0"/>
              <a:ea typeface="Microsoft YaHei" pitchFamily="34" charset="-122"/>
              <a:cs typeface="Microsoft YaHei" pitchFamily="34" charset="-120"/>
            </a:endParaRPr>
          </a:p>
        </p:txBody>
      </p:sp>
      <p:sp>
        <p:nvSpPr>
          <p:cNvPr id="48" name="Text 46"/>
          <p:cNvSpPr/>
          <p:nvPr/>
        </p:nvSpPr>
        <p:spPr>
          <a:xfrm>
            <a:off x="5029200" y="4566452"/>
            <a:ext cx="71628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2022</a:t>
            </a:r>
            <a:endParaRPr lang="en-US" sz="825" dirty="0">
              <a:latin typeface="Microsoft YaHei" pitchFamily="34" charset="0"/>
              <a:ea typeface="Microsoft YaHei" pitchFamily="34" charset="-122"/>
              <a:cs typeface="Microsoft YaHei" pitchFamily="34" charset="-120"/>
            </a:endParaRPr>
          </a:p>
        </p:txBody>
      </p:sp>
      <p:sp>
        <p:nvSpPr>
          <p:cNvPr id="49" name="Shape 47"/>
          <p:cNvSpPr/>
          <p:nvPr/>
        </p:nvSpPr>
        <p:spPr>
          <a:xfrm>
            <a:off x="9048750" y="2761393"/>
            <a:ext cx="457200" cy="1715357"/>
          </a:xfrm>
          <a:prstGeom prst="rect">
            <a:avLst/>
          </a:prstGeom>
          <a:solidFill>
            <a:srgbClr val="2C2C2A"/>
          </a:solidFill>
          <a:ln/>
        </p:spPr>
      </p:sp>
      <p:sp>
        <p:nvSpPr>
          <p:cNvPr id="50" name="Text 48"/>
          <p:cNvSpPr/>
          <p:nvPr/>
        </p:nvSpPr>
        <p:spPr>
          <a:xfrm>
            <a:off x="6362700" y="2566068"/>
            <a:ext cx="58293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783</a:t>
            </a:r>
            <a:endParaRPr lang="en-US" sz="975" dirty="0">
              <a:latin typeface="Microsoft YaHei" pitchFamily="34" charset="0"/>
              <a:ea typeface="Microsoft YaHei" pitchFamily="34" charset="-122"/>
              <a:cs typeface="Microsoft YaHei" pitchFamily="34" charset="-120"/>
            </a:endParaRPr>
          </a:p>
        </p:txBody>
      </p:sp>
      <p:sp>
        <p:nvSpPr>
          <p:cNvPr id="51" name="Text 49"/>
          <p:cNvSpPr/>
          <p:nvPr/>
        </p:nvSpPr>
        <p:spPr>
          <a:xfrm>
            <a:off x="6362700" y="4566452"/>
            <a:ext cx="58293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2023</a:t>
            </a:r>
            <a:endParaRPr lang="en-US" sz="825" dirty="0">
              <a:latin typeface="Microsoft YaHei" pitchFamily="34" charset="0"/>
              <a:ea typeface="Microsoft YaHei" pitchFamily="34" charset="-122"/>
              <a:cs typeface="Microsoft YaHei" pitchFamily="34" charset="-120"/>
            </a:endParaRPr>
          </a:p>
        </p:txBody>
      </p:sp>
      <p:sp>
        <p:nvSpPr>
          <p:cNvPr id="52" name="Shape 50"/>
          <p:cNvSpPr/>
          <p:nvPr/>
        </p:nvSpPr>
        <p:spPr>
          <a:xfrm>
            <a:off x="9715500" y="2636520"/>
            <a:ext cx="457200" cy="1840230"/>
          </a:xfrm>
          <a:prstGeom prst="rect">
            <a:avLst/>
          </a:prstGeom>
          <a:solidFill>
            <a:srgbClr val="2C2C2A"/>
          </a:solidFill>
          <a:ln/>
        </p:spPr>
      </p:sp>
      <p:sp>
        <p:nvSpPr>
          <p:cNvPr id="53" name="Text 51"/>
          <p:cNvSpPr/>
          <p:nvPr/>
        </p:nvSpPr>
        <p:spPr>
          <a:xfrm>
            <a:off x="7696200" y="2441195"/>
            <a:ext cx="4495800" cy="148590"/>
          </a:xfrm>
          <a:prstGeom prst="rect">
            <a:avLst/>
          </a:prstGeom>
          <a:noFill/>
          <a:ln/>
        </p:spPr>
        <p:txBody>
          <a:bodyPr wrap="none" lIns="0" tIns="0" rIns="0" bIns="0" rtlCol="0" anchor="t"/>
          <a:lstStyle/>
          <a:p>
            <a:pPr algn="ctr" indent="0" marL="0">
              <a:buNone/>
            </a:pPr>
            <a:r>
              <a:rPr lang="en-US" sz="975" b="1" dirty="0">
                <a:solidFill>
                  <a:srgbClr val="2C2C2A"/>
                </a:solidFill>
                <a:latin typeface="Microsoft YaHei" pitchFamily="34" charset="0"/>
                <a:ea typeface="Microsoft YaHei" pitchFamily="34" charset="-122"/>
                <a:cs typeface="Microsoft YaHei" pitchFamily="34" charset="-120"/>
              </a:rPr>
              <a:t>840</a:t>
            </a:r>
            <a:endParaRPr lang="en-US" sz="975" dirty="0">
              <a:latin typeface="Microsoft YaHei" pitchFamily="34" charset="0"/>
              <a:ea typeface="Microsoft YaHei" pitchFamily="34" charset="-122"/>
              <a:cs typeface="Microsoft YaHei" pitchFamily="34" charset="-120"/>
            </a:endParaRPr>
          </a:p>
        </p:txBody>
      </p:sp>
      <p:sp>
        <p:nvSpPr>
          <p:cNvPr id="54" name="Text 52"/>
          <p:cNvSpPr/>
          <p:nvPr/>
        </p:nvSpPr>
        <p:spPr>
          <a:xfrm>
            <a:off x="7696200" y="4566452"/>
            <a:ext cx="44958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2024</a:t>
            </a:r>
            <a:endParaRPr lang="en-US" sz="825" dirty="0">
              <a:latin typeface="Microsoft YaHei" pitchFamily="34" charset="0"/>
              <a:ea typeface="Microsoft YaHei" pitchFamily="34" charset="-122"/>
              <a:cs typeface="Microsoft YaHei" pitchFamily="34" charset="-120"/>
            </a:endParaRPr>
          </a:p>
        </p:txBody>
      </p:sp>
      <p:sp>
        <p:nvSpPr>
          <p:cNvPr id="55" name="Shape 53"/>
          <p:cNvSpPr/>
          <p:nvPr/>
        </p:nvSpPr>
        <p:spPr>
          <a:xfrm>
            <a:off x="10382250" y="2658428"/>
            <a:ext cx="457200" cy="1818322"/>
          </a:xfrm>
          <a:prstGeom prst="rect">
            <a:avLst/>
          </a:prstGeom>
          <a:solidFill>
            <a:srgbClr val="8C4A3C"/>
          </a:solidFill>
          <a:ln/>
        </p:spPr>
      </p:sp>
      <p:sp>
        <p:nvSpPr>
          <p:cNvPr id="56" name="Text 54"/>
          <p:cNvSpPr/>
          <p:nvPr/>
        </p:nvSpPr>
        <p:spPr>
          <a:xfrm>
            <a:off x="9029700" y="2463103"/>
            <a:ext cx="3162300" cy="148590"/>
          </a:xfrm>
          <a:prstGeom prst="rect">
            <a:avLst/>
          </a:prstGeom>
          <a:noFill/>
          <a:ln/>
        </p:spPr>
        <p:txBody>
          <a:bodyPr wrap="none" lIns="0" tIns="0" rIns="0" bIns="0" rtlCol="0" anchor="t"/>
          <a:lstStyle/>
          <a:p>
            <a:pPr algn="ctr" indent="0" marL="0">
              <a:buNone/>
            </a:pPr>
            <a:r>
              <a:rPr lang="en-US" sz="975" b="1" dirty="0">
                <a:solidFill>
                  <a:srgbClr val="8C4A3C"/>
                </a:solidFill>
                <a:latin typeface="Microsoft YaHei" pitchFamily="34" charset="0"/>
                <a:ea typeface="Microsoft YaHei" pitchFamily="34" charset="-122"/>
                <a:cs typeface="Microsoft YaHei" pitchFamily="34" charset="-120"/>
              </a:rPr>
              <a:t>830</a:t>
            </a:r>
            <a:endParaRPr lang="en-US" sz="975" dirty="0">
              <a:latin typeface="Microsoft YaHei" pitchFamily="34" charset="0"/>
              <a:ea typeface="Microsoft YaHei" pitchFamily="34" charset="-122"/>
              <a:cs typeface="Microsoft YaHei" pitchFamily="34" charset="-120"/>
            </a:endParaRPr>
          </a:p>
        </p:txBody>
      </p:sp>
      <p:sp>
        <p:nvSpPr>
          <p:cNvPr id="57" name="Text 55"/>
          <p:cNvSpPr/>
          <p:nvPr/>
        </p:nvSpPr>
        <p:spPr>
          <a:xfrm>
            <a:off x="9029700" y="4566452"/>
            <a:ext cx="3162300" cy="125730"/>
          </a:xfrm>
          <a:prstGeom prst="rect">
            <a:avLst/>
          </a:prstGeom>
          <a:noFill/>
          <a:ln/>
        </p:spPr>
        <p:txBody>
          <a:bodyPr wrap="none" lIns="0" tIns="0" rIns="0" bIns="0" rtlCol="0" anchor="t"/>
          <a:lstStyle/>
          <a:p>
            <a:pPr algn="ctr" indent="0" marL="0">
              <a:buNone/>
            </a:pPr>
            <a:r>
              <a:rPr lang="en-US" sz="825" dirty="0">
                <a:solidFill>
                  <a:srgbClr val="626159"/>
                </a:solidFill>
                <a:latin typeface="Microsoft YaHei" pitchFamily="34" charset="0"/>
                <a:ea typeface="Microsoft YaHei" pitchFamily="34" charset="-122"/>
                <a:cs typeface="Microsoft YaHei" pitchFamily="34" charset="-120"/>
              </a:rPr>
              <a:t>2025</a:t>
            </a:r>
            <a:endParaRPr lang="en-US" sz="825" dirty="0">
              <a:latin typeface="Microsoft YaHei" pitchFamily="34" charset="0"/>
              <a:ea typeface="Microsoft YaHei" pitchFamily="34" charset="-122"/>
              <a:cs typeface="Microsoft YaHei" pitchFamily="34" charset="-120"/>
            </a:endParaRPr>
          </a:p>
        </p:txBody>
      </p:sp>
      <p:sp>
        <p:nvSpPr>
          <p:cNvPr id="58" name="Text 56"/>
          <p:cNvSpPr/>
          <p:nvPr/>
        </p:nvSpPr>
        <p:spPr>
          <a:xfrm>
            <a:off x="762000" y="4881139"/>
            <a:ext cx="11430000" cy="137160"/>
          </a:xfrm>
          <a:prstGeom prst="rect">
            <a:avLst/>
          </a:prstGeom>
          <a:noFill/>
          <a:ln/>
        </p:spPr>
        <p:txBody>
          <a:bodyPr wrap="none" lIns="0" tIns="0" rIns="0" bIns="0" rtlCol="0" anchor="t"/>
          <a:lstStyle/>
          <a:p>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8</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900" b="1" spc="75"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900" b="1" dirty="0">
                <a:solidFill>
                  <a:srgbClr val="8C4A3C"/>
                </a:solidFill>
                <a:latin typeface="Microsoft YaHei" pitchFamily="34" charset="0"/>
                <a:ea typeface="Microsoft YaHei" pitchFamily="34" charset="-122"/>
                <a:cs typeface="Microsoft YaHei" pitchFamily="34" charset="-120"/>
              </a:rPr>
              <a:t>9</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1887840" y="4881139"/>
            <a:ext cx="1030416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Public library visits and loans, each on its own axis</a:t>
            </a:r>
            <a:endParaRPr lang="en-US" sz="900" dirty="0">
              <a:latin typeface="Microsoft YaHei" pitchFamily="34" charset="0"/>
              <a:ea typeface="Microsoft YaHei" pitchFamily="34" charset="-122"/>
              <a:cs typeface="Microsoft YaHei" pitchFamily="34" charset="-120"/>
            </a:endParaRPr>
          </a:p>
        </p:txBody>
      </p:sp>
      <p:sp>
        <p:nvSpPr>
          <p:cNvPr id="60" name="Text 58"/>
          <p:cNvSpPr/>
          <p:nvPr/>
        </p:nvSpPr>
        <p:spPr>
          <a:xfrm>
            <a:off x="762000" y="5100134"/>
            <a:ext cx="11430000" cy="148590"/>
          </a:xfrm>
          <a:prstGeom prst="rect">
            <a:avLst/>
          </a:prstGeom>
          <a:noFill/>
          <a:ln/>
        </p:spPr>
        <p:txBody>
          <a:bodyPr wrap="none" lIns="0" tIns="0" rIns="0" bIns="0" rtlCol="0" anchor="t"/>
          <a:lstStyle/>
          <a:p>
            <a:pPr algn="l" indent="0" marL="0">
              <a:buNone/>
            </a:pPr>
            <a:r>
              <a:rPr lang="en-US" sz="975" i="1" dirty="0">
                <a:solidFill>
                  <a:srgbClr val="626159"/>
                </a:solidFill>
                <a:latin typeface="Times New Roman" pitchFamily="34" charset="0"/>
                <a:ea typeface="SimSun" pitchFamily="34" charset="-122"/>
                <a:cs typeface="Times New Roman" pitchFamily="34" charset="-120"/>
              </a:rPr>
              <a:t>Books lent per visit fell from 0.68 to 0.56. Only 16.2% of urban adults have used a library.</a:t>
            </a:r>
            <a:endParaRPr lang="en-US" sz="975" dirty="0">
              <a:latin typeface="Times New Roman" pitchFamily="34" charset="0"/>
              <a:ea typeface="SimSun" pitchFamily="34" charset="-122"/>
              <a:cs typeface="Times New Roman" pitchFamily="34" charset="-120"/>
            </a:endParaRPr>
          </a:p>
        </p:txBody>
      </p:sp>
      <p:sp>
        <p:nvSpPr>
          <p:cNvPr id="61" name="Text 59"/>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Sources: Ministry of Culture and Tourism statistical bulletins, 2019 to 2025, and the 23rd National Reading Survey</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3"/>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14</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56380" y="270677"/>
            <a:ext cx="6435620"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h</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e</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Others ask differently, so we do not rank them</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609600" y="1857375"/>
            <a:ext cx="10972800" cy="19050"/>
          </a:xfrm>
          <a:prstGeom prst="rect">
            <a:avLst/>
          </a:prstGeom>
          <a:solidFill>
            <a:srgbClr val="2C2C2A"/>
          </a:solidFill>
          <a:ln/>
        </p:spPr>
      </p:sp>
      <p:sp>
        <p:nvSpPr>
          <p:cNvPr id="13" name="Text 11"/>
          <p:cNvSpPr/>
          <p:nvPr/>
        </p:nvSpPr>
        <p:spPr>
          <a:xfrm>
            <a:off x="609600" y="1956964"/>
            <a:ext cx="11582400" cy="137160"/>
          </a:xfrm>
          <a:prstGeom prst="rect">
            <a:avLst/>
          </a:prstGeom>
          <a:noFill/>
          <a:ln/>
        </p:spPr>
        <p:txBody>
          <a:bodyPr wrap="none" lIns="0" tIns="0" rIns="0" bIns="0" rtlCol="0" anchor="t"/>
          <a:lstStyle/>
          <a:p>
            <a:pPr algn="l" indent="0" marL="0">
              <a:buNone/>
            </a:pPr>
            <a:r>
              <a:rPr lang="en-US" sz="900" b="1" dirty="0">
                <a:solidFill>
                  <a:srgbClr val="626159"/>
                </a:solidFill>
                <a:latin typeface="Microsoft YaHei" pitchFamily="34" charset="0"/>
                <a:ea typeface="Microsoft YaHei" pitchFamily="34" charset="-122"/>
                <a:cs typeface="Microsoft YaHei" pitchFamily="34" charset="-120"/>
              </a:rPr>
              <a:t>Survey</a:t>
            </a:r>
            <a:endParaRPr lang="en-US" sz="900" dirty="0">
              <a:latin typeface="Microsoft YaHei" pitchFamily="34" charset="0"/>
              <a:ea typeface="Microsoft YaHei" pitchFamily="34" charset="-122"/>
              <a:cs typeface="Microsoft YaHei" pitchFamily="34" charset="-120"/>
            </a:endParaRPr>
          </a:p>
        </p:txBody>
      </p:sp>
      <p:sp>
        <p:nvSpPr>
          <p:cNvPr id="14" name="Text 12"/>
          <p:cNvSpPr/>
          <p:nvPr/>
        </p:nvSpPr>
        <p:spPr>
          <a:xfrm>
            <a:off x="3524250" y="1956964"/>
            <a:ext cx="8667750" cy="137160"/>
          </a:xfrm>
          <a:prstGeom prst="rect">
            <a:avLst/>
          </a:prstGeom>
          <a:noFill/>
          <a:ln/>
        </p:spPr>
        <p:txBody>
          <a:bodyPr wrap="none" lIns="0" tIns="0" rIns="0" bIns="0" rtlCol="0" anchor="t"/>
          <a:lstStyle/>
          <a:p>
            <a:pPr algn="l" indent="0" marL="0">
              <a:buNone/>
            </a:pPr>
            <a:r>
              <a:rPr lang="en-US" sz="900" b="1" dirty="0">
                <a:solidFill>
                  <a:srgbClr val="626159"/>
                </a:solidFill>
                <a:latin typeface="Microsoft YaHei" pitchFamily="34" charset="0"/>
                <a:ea typeface="Microsoft YaHei" pitchFamily="34" charset="-122"/>
                <a:cs typeface="Microsoft YaHei" pitchFamily="34" charset="-120"/>
              </a:rPr>
              <a:t>What it asks</a:t>
            </a:r>
            <a:endParaRPr lang="en-US" sz="900" dirty="0">
              <a:latin typeface="Microsoft YaHei" pitchFamily="34" charset="0"/>
              <a:ea typeface="Microsoft YaHei" pitchFamily="34" charset="-122"/>
              <a:cs typeface="Microsoft YaHei" pitchFamily="34" charset="-120"/>
            </a:endParaRPr>
          </a:p>
        </p:txBody>
      </p:sp>
      <p:sp>
        <p:nvSpPr>
          <p:cNvPr id="15" name="Text 13"/>
          <p:cNvSpPr/>
          <p:nvPr/>
        </p:nvSpPr>
        <p:spPr>
          <a:xfrm>
            <a:off x="8572500" y="1956964"/>
            <a:ext cx="3619500" cy="137160"/>
          </a:xfrm>
          <a:prstGeom prst="rect">
            <a:avLst/>
          </a:prstGeom>
          <a:noFill/>
          <a:ln/>
        </p:spPr>
        <p:txBody>
          <a:bodyPr wrap="none" lIns="0" tIns="0" rIns="0" bIns="0" rtlCol="0" anchor="t"/>
          <a:lstStyle/>
          <a:p>
            <a:pPr algn="l" indent="0" marL="0">
              <a:buNone/>
            </a:pPr>
            <a:r>
              <a:rPr lang="en-US" sz="900" b="1" dirty="0">
                <a:solidFill>
                  <a:srgbClr val="626159"/>
                </a:solidFill>
                <a:latin typeface="Microsoft YaHei" pitchFamily="34" charset="0"/>
                <a:ea typeface="Microsoft YaHei" pitchFamily="34" charset="-122"/>
                <a:cs typeface="Microsoft YaHei" pitchFamily="34" charset="-120"/>
              </a:rPr>
              <a:t>Result</a:t>
            </a:r>
            <a:endParaRPr lang="en-US" sz="900" dirty="0">
              <a:latin typeface="Microsoft YaHei" pitchFamily="34" charset="0"/>
              <a:ea typeface="Microsoft YaHei" pitchFamily="34" charset="-122"/>
              <a:cs typeface="Microsoft YaHei" pitchFamily="34" charset="-120"/>
            </a:endParaRPr>
          </a:p>
        </p:txBody>
      </p:sp>
      <p:sp>
        <p:nvSpPr>
          <p:cNvPr id="16" name="Text 14"/>
          <p:cNvSpPr/>
          <p:nvPr/>
        </p:nvSpPr>
        <p:spPr>
          <a:xfrm>
            <a:off x="9810750" y="1956964"/>
            <a:ext cx="2381250" cy="137160"/>
          </a:xfrm>
          <a:prstGeom prst="rect">
            <a:avLst/>
          </a:prstGeom>
          <a:noFill/>
          <a:ln/>
        </p:spPr>
        <p:txBody>
          <a:bodyPr wrap="none" lIns="0" tIns="0" rIns="0" bIns="0" rtlCol="0" anchor="t"/>
          <a:lstStyle/>
          <a:p>
            <a:pPr algn="l" indent="0" marL="0">
              <a:buNone/>
            </a:pPr>
            <a:r>
              <a:rPr lang="en-US" sz="900" b="1" dirty="0">
                <a:solidFill>
                  <a:srgbClr val="626159"/>
                </a:solidFill>
                <a:latin typeface="Microsoft YaHei" pitchFamily="34" charset="0"/>
                <a:ea typeface="Microsoft YaHei" pitchFamily="34" charset="-122"/>
                <a:cs typeface="Microsoft YaHei" pitchFamily="34" charset="-120"/>
              </a:rPr>
              <a:t>Earlier</a:t>
            </a:r>
            <a:endParaRPr lang="en-US" sz="900" dirty="0">
              <a:latin typeface="Microsoft YaHei" pitchFamily="34" charset="0"/>
              <a:ea typeface="Microsoft YaHei" pitchFamily="34" charset="-122"/>
              <a:cs typeface="Microsoft YaHei" pitchFamily="34" charset="-120"/>
            </a:endParaRPr>
          </a:p>
        </p:txBody>
      </p:sp>
      <p:sp>
        <p:nvSpPr>
          <p:cNvPr id="17" name="Shape 15"/>
          <p:cNvSpPr/>
          <p:nvPr/>
        </p:nvSpPr>
        <p:spPr>
          <a:xfrm>
            <a:off x="609600" y="2168842"/>
            <a:ext cx="10972800" cy="7144"/>
          </a:xfrm>
          <a:prstGeom prst="rect">
            <a:avLst/>
          </a:prstGeom>
          <a:solidFill>
            <a:srgbClr val="2C2C2A"/>
          </a:solidFill>
          <a:ln/>
        </p:spPr>
      </p:sp>
      <p:sp>
        <p:nvSpPr>
          <p:cNvPr id="18" name="Shape 16"/>
          <p:cNvSpPr/>
          <p:nvPr/>
        </p:nvSpPr>
        <p:spPr>
          <a:xfrm>
            <a:off x="635000" y="2422525"/>
            <a:ext cx="101600" cy="127000"/>
          </a:xfrm>
          <a:custGeom>
            <a:avLst/>
            <a:gdLst/>
            <a:ahLst/>
            <a:cxnLst/>
            <a:rect l="l" t="t" r="r" b="b"/>
            <a:pathLst>
              <a:path w="101600" h="127000">
                <a:moveTo>
                  <a:pt x="0" y="127000"/>
                </a:moveTo>
                <a:lnTo>
                  <a:pt x="0" y="12700"/>
                </a:lnTo>
                <a:arcTo hR="6350" wR="6350" stAng="10800000" swAng="3187806"/>
                <a:arcTo hR="38100" wR="38100" stAng="13987806" swAng="2212194"/>
                <a:cubicBezTo>
                  <a:pt x="44450" y="0"/>
                  <a:pt x="57150" y="12700"/>
                  <a:pt x="71965" y="12700"/>
                </a:cubicBezTo>
                <a:quadBezTo>
                  <a:pt x="84665" y="12700"/>
                  <a:pt x="91440" y="7620"/>
                </a:quadBezTo>
                <a:arcTo hR="6350" wR="6350" stAng="13987806" swAng="7612194"/>
                <a:lnTo>
                  <a:pt x="101600" y="76200"/>
                </a:lnTo>
                <a:arcTo hR="6350" wR="6350" stAng="0" swAng="3187806"/>
                <a:arcTo hR="38100" wR="38100" stAng="3187806" swAng="2212194"/>
                <a:cubicBezTo>
                  <a:pt x="57150" y="88900"/>
                  <a:pt x="44450" y="76200"/>
                  <a:pt x="25400" y="76200"/>
                </a:cubicBezTo>
                <a:arcTo hR="38100" wR="38100" stAng="16199913" swAng="-2508649"/>
              </a:path>
            </a:pathLst>
          </a:custGeom>
          <a:noFill/>
          <a:ln w="12700">
            <a:solidFill>
              <a:srgbClr val="827C6B"/>
            </a:solidFill>
            <a:prstDash val="solid"/>
          </a:ln>
        </p:spPr>
      </p:sp>
      <p:sp>
        <p:nvSpPr>
          <p:cNvPr id="19" name="Text 17"/>
          <p:cNvSpPr/>
          <p:nvPr/>
        </p:nvSpPr>
        <p:spPr>
          <a:xfrm>
            <a:off x="857250" y="2415066"/>
            <a:ext cx="11334750" cy="182880"/>
          </a:xfrm>
          <a:prstGeom prst="rect">
            <a:avLst/>
          </a:prstGeom>
          <a:noFill/>
          <a:ln/>
        </p:spPr>
        <p:txBody>
          <a:bodyPr wrap="none" lIns="0" tIns="0" rIns="0" bIns="0" rtlCol="0" anchor="t"/>
          <a:lstStyle/>
          <a:p>
            <a:pPr algn="l" indent="0" marL="0">
              <a:buNone/>
            </a:pPr>
            <a:r>
              <a:rPr lang="en-US" sz="1200" b="1" dirty="0">
                <a:solidFill>
                  <a:srgbClr val="26261F"/>
                </a:solidFill>
                <a:latin typeface="Times New Roman" pitchFamily="34" charset="0"/>
                <a:ea typeface="SimSun" pitchFamily="34" charset="-122"/>
                <a:cs typeface="Times New Roman" pitchFamily="34" charset="-120"/>
              </a:rPr>
              <a:t>US · Pew, 2025</a:t>
            </a:r>
            <a:endParaRPr lang="en-US" sz="1200" dirty="0">
              <a:latin typeface="Times New Roman" pitchFamily="34" charset="0"/>
              <a:ea typeface="SimSun" pitchFamily="34" charset="-122"/>
              <a:cs typeface="Times New Roman" pitchFamily="34" charset="-120"/>
            </a:endParaRPr>
          </a:p>
        </p:txBody>
      </p:sp>
      <p:sp>
        <p:nvSpPr>
          <p:cNvPr id="20" name="Text 18"/>
          <p:cNvSpPr/>
          <p:nvPr/>
        </p:nvSpPr>
        <p:spPr>
          <a:xfrm>
            <a:off x="3524250" y="2424412"/>
            <a:ext cx="8667750" cy="160020"/>
          </a:xfrm>
          <a:prstGeom prst="rect">
            <a:avLst/>
          </a:prstGeom>
          <a:noFill/>
          <a:ln/>
        </p:spPr>
        <p:txBody>
          <a:bodyPr wrap="none" lIns="0" tIns="0" rIns="0" bIns="0" rtlCol="0" anchor="t"/>
          <a:lstStyle/>
          <a:p>
            <a:pPr algn="l" indent="0" marL="0">
              <a:buNone/>
            </a:pPr>
            <a:r>
              <a:rPr lang="en-US" sz="1050" dirty="0">
                <a:solidFill>
                  <a:srgbClr val="26261F"/>
                </a:solidFill>
                <a:latin typeface="Microsoft YaHei" pitchFamily="34" charset="0"/>
                <a:ea typeface="Microsoft YaHei" pitchFamily="34" charset="-122"/>
                <a:cs typeface="Microsoft YaHei" pitchFamily="34" charset="-120"/>
              </a:rPr>
              <a:t>Read at least one book in the past 12 months, even in part</a:t>
            </a:r>
            <a:endParaRPr lang="en-US" sz="1050" dirty="0">
              <a:latin typeface="Microsoft YaHei" pitchFamily="34" charset="0"/>
              <a:ea typeface="Microsoft YaHei" pitchFamily="34" charset="-122"/>
              <a:cs typeface="Microsoft YaHei" pitchFamily="34" charset="-120"/>
            </a:endParaRPr>
          </a:p>
        </p:txBody>
      </p:sp>
      <p:sp>
        <p:nvSpPr>
          <p:cNvPr id="21" name="Text 19"/>
          <p:cNvSpPr/>
          <p:nvPr/>
        </p:nvSpPr>
        <p:spPr>
          <a:xfrm>
            <a:off x="8572500" y="2351667"/>
            <a:ext cx="3619500" cy="297180"/>
          </a:xfrm>
          <a:prstGeom prst="rect">
            <a:avLst/>
          </a:prstGeom>
          <a:noFill/>
          <a:ln/>
        </p:spPr>
        <p:txBody>
          <a:bodyPr wrap="none" lIns="0" tIns="0" rIns="0" bIns="0" rtlCol="0" anchor="t"/>
          <a:lstStyle/>
          <a:p>
            <a:pPr algn="l" indent="0" marL="0">
              <a:buNone/>
            </a:pPr>
            <a:r>
              <a:rPr lang="en-US" sz="1950" b="1" dirty="0">
                <a:solidFill>
                  <a:srgbClr val="26261F"/>
                </a:solidFill>
                <a:latin typeface="Times New Roman" pitchFamily="34" charset="0"/>
                <a:ea typeface="SimSun" pitchFamily="34" charset="-122"/>
                <a:cs typeface="Times New Roman" pitchFamily="34" charset="-120"/>
              </a:rPr>
              <a:t>75%</a:t>
            </a:r>
            <a:endParaRPr lang="en-US" sz="1950" dirty="0">
              <a:latin typeface="Times New Roman" pitchFamily="34" charset="0"/>
              <a:ea typeface="SimSun" pitchFamily="34" charset="-122"/>
              <a:cs typeface="Times New Roman" pitchFamily="34" charset="-120"/>
            </a:endParaRPr>
          </a:p>
        </p:txBody>
      </p:sp>
      <p:sp>
        <p:nvSpPr>
          <p:cNvPr id="22" name="Text 20"/>
          <p:cNvSpPr/>
          <p:nvPr/>
        </p:nvSpPr>
        <p:spPr>
          <a:xfrm>
            <a:off x="9810750" y="2433575"/>
            <a:ext cx="2381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78% in 2011</a:t>
            </a:r>
            <a:endParaRPr lang="en-US" sz="975" dirty="0">
              <a:latin typeface="Microsoft YaHei" pitchFamily="34" charset="0"/>
              <a:ea typeface="Microsoft YaHei" pitchFamily="34" charset="-122"/>
              <a:cs typeface="Microsoft YaHei" pitchFamily="34" charset="-120"/>
            </a:endParaRPr>
          </a:p>
        </p:txBody>
      </p:sp>
      <p:sp>
        <p:nvSpPr>
          <p:cNvPr id="23" name="Shape 21"/>
          <p:cNvSpPr/>
          <p:nvPr/>
        </p:nvSpPr>
        <p:spPr>
          <a:xfrm>
            <a:off x="609600" y="2814638"/>
            <a:ext cx="10972800" cy="9525"/>
          </a:xfrm>
          <a:prstGeom prst="rect">
            <a:avLst/>
          </a:prstGeom>
          <a:solidFill>
            <a:srgbClr val="D9D3C2"/>
          </a:solidFill>
          <a:ln/>
        </p:spPr>
      </p:sp>
      <p:sp>
        <p:nvSpPr>
          <p:cNvPr id="24" name="Shape 22"/>
          <p:cNvSpPr/>
          <p:nvPr/>
        </p:nvSpPr>
        <p:spPr>
          <a:xfrm>
            <a:off x="635000" y="3032125"/>
            <a:ext cx="101600" cy="127000"/>
          </a:xfrm>
          <a:custGeom>
            <a:avLst/>
            <a:gdLst/>
            <a:ahLst/>
            <a:cxnLst/>
            <a:rect l="l" t="t" r="r" b="b"/>
            <a:pathLst>
              <a:path w="101600" h="127000">
                <a:moveTo>
                  <a:pt x="0" y="127000"/>
                </a:moveTo>
                <a:lnTo>
                  <a:pt x="0" y="12700"/>
                </a:lnTo>
                <a:arcTo hR="6350" wR="6350" stAng="10800000" swAng="3187806"/>
                <a:arcTo hR="38100" wR="38100" stAng="13987806" swAng="2212194"/>
                <a:cubicBezTo>
                  <a:pt x="44450" y="0"/>
                  <a:pt x="57150" y="12700"/>
                  <a:pt x="71965" y="12700"/>
                </a:cubicBezTo>
                <a:quadBezTo>
                  <a:pt x="84665" y="12700"/>
                  <a:pt x="91440" y="7620"/>
                </a:quadBezTo>
                <a:arcTo hR="6350" wR="6350" stAng="13987806" swAng="7612194"/>
                <a:lnTo>
                  <a:pt x="101600" y="76200"/>
                </a:lnTo>
                <a:arcTo hR="6350" wR="6350" stAng="0" swAng="3187806"/>
                <a:arcTo hR="38100" wR="38100" stAng="3187806" swAng="2212194"/>
                <a:cubicBezTo>
                  <a:pt x="57150" y="88900"/>
                  <a:pt x="44450" y="76200"/>
                  <a:pt x="25400" y="76200"/>
                </a:cubicBezTo>
                <a:arcTo hR="38100" wR="38100" stAng="16199913" swAng="-2508649"/>
              </a:path>
            </a:pathLst>
          </a:custGeom>
          <a:noFill/>
          <a:ln w="12700">
            <a:solidFill>
              <a:srgbClr val="827C6B"/>
            </a:solidFill>
            <a:prstDash val="solid"/>
          </a:ln>
        </p:spPr>
      </p:sp>
      <p:sp>
        <p:nvSpPr>
          <p:cNvPr id="25" name="Text 23"/>
          <p:cNvSpPr/>
          <p:nvPr/>
        </p:nvSpPr>
        <p:spPr>
          <a:xfrm>
            <a:off x="857250" y="3024666"/>
            <a:ext cx="11334750" cy="182880"/>
          </a:xfrm>
          <a:prstGeom prst="rect">
            <a:avLst/>
          </a:prstGeom>
          <a:noFill/>
          <a:ln/>
        </p:spPr>
        <p:txBody>
          <a:bodyPr wrap="none" lIns="0" tIns="0" rIns="0" bIns="0" rtlCol="0" anchor="t"/>
          <a:lstStyle/>
          <a:p>
            <a:pPr algn="l" indent="0" marL="0">
              <a:buNone/>
            </a:pPr>
            <a:r>
              <a:rPr lang="en-US" sz="1200" b="1" dirty="0">
                <a:solidFill>
                  <a:srgbClr val="26261F"/>
                </a:solidFill>
                <a:latin typeface="Times New Roman" pitchFamily="34" charset="0"/>
                <a:ea typeface="SimSun" pitchFamily="34" charset="-122"/>
                <a:cs typeface="Times New Roman" pitchFamily="34" charset="-120"/>
              </a:rPr>
              <a:t>US · NEA, 2022</a:t>
            </a:r>
            <a:endParaRPr lang="en-US" sz="1200" dirty="0">
              <a:latin typeface="Times New Roman" pitchFamily="34" charset="0"/>
              <a:ea typeface="SimSun" pitchFamily="34" charset="-122"/>
              <a:cs typeface="Times New Roman" pitchFamily="34" charset="-120"/>
            </a:endParaRPr>
          </a:p>
        </p:txBody>
      </p:sp>
      <p:sp>
        <p:nvSpPr>
          <p:cNvPr id="26" name="Text 24"/>
          <p:cNvSpPr/>
          <p:nvPr/>
        </p:nvSpPr>
        <p:spPr>
          <a:xfrm>
            <a:off x="3524250" y="3034012"/>
            <a:ext cx="8667750" cy="160020"/>
          </a:xfrm>
          <a:prstGeom prst="rect">
            <a:avLst/>
          </a:prstGeom>
          <a:noFill/>
          <a:ln/>
        </p:spPr>
        <p:txBody>
          <a:bodyPr wrap="none" lIns="0" tIns="0" rIns="0" bIns="0" rtlCol="0" anchor="t"/>
          <a:lstStyle/>
          <a:p>
            <a:pPr algn="l" indent="0" marL="0">
              <a:buNone/>
            </a:pPr>
            <a:r>
              <a:rPr lang="en-US" sz="1050" dirty="0">
                <a:solidFill>
                  <a:srgbClr val="26261F"/>
                </a:solidFill>
                <a:latin typeface="Microsoft YaHei" pitchFamily="34" charset="0"/>
                <a:ea typeface="Microsoft YaHei" pitchFamily="34" charset="-122"/>
                <a:cs typeface="Microsoft YaHei" pitchFamily="34" charset="-120"/>
              </a:rPr>
              <a:t>Read a book for pleasure in the past year, not for work or school</a:t>
            </a:r>
            <a:endParaRPr lang="en-US" sz="1050" dirty="0">
              <a:latin typeface="Microsoft YaHei" pitchFamily="34" charset="0"/>
              <a:ea typeface="Microsoft YaHei" pitchFamily="34" charset="-122"/>
              <a:cs typeface="Microsoft YaHei" pitchFamily="34" charset="-120"/>
            </a:endParaRPr>
          </a:p>
        </p:txBody>
      </p:sp>
      <p:sp>
        <p:nvSpPr>
          <p:cNvPr id="27" name="Text 25"/>
          <p:cNvSpPr/>
          <p:nvPr/>
        </p:nvSpPr>
        <p:spPr>
          <a:xfrm>
            <a:off x="8572500" y="2961267"/>
            <a:ext cx="3619500" cy="297180"/>
          </a:xfrm>
          <a:prstGeom prst="rect">
            <a:avLst/>
          </a:prstGeom>
          <a:noFill/>
          <a:ln/>
        </p:spPr>
        <p:txBody>
          <a:bodyPr wrap="none" lIns="0" tIns="0" rIns="0" bIns="0" rtlCol="0" anchor="t"/>
          <a:lstStyle/>
          <a:p>
            <a:pPr algn="l" indent="0" marL="0">
              <a:buNone/>
            </a:pPr>
            <a:r>
              <a:rPr lang="en-US" sz="1950" b="1" dirty="0">
                <a:solidFill>
                  <a:srgbClr val="26261F"/>
                </a:solidFill>
                <a:latin typeface="Times New Roman" pitchFamily="34" charset="0"/>
                <a:ea typeface="SimSun" pitchFamily="34" charset="-122"/>
                <a:cs typeface="Times New Roman" pitchFamily="34" charset="-120"/>
              </a:rPr>
              <a:t>48.5%</a:t>
            </a:r>
            <a:endParaRPr lang="en-US" sz="1950" dirty="0">
              <a:latin typeface="Times New Roman" pitchFamily="34" charset="0"/>
              <a:ea typeface="SimSun" pitchFamily="34" charset="-122"/>
              <a:cs typeface="Times New Roman" pitchFamily="34" charset="-120"/>
            </a:endParaRPr>
          </a:p>
        </p:txBody>
      </p:sp>
      <p:sp>
        <p:nvSpPr>
          <p:cNvPr id="28" name="Text 26"/>
          <p:cNvSpPr/>
          <p:nvPr/>
        </p:nvSpPr>
        <p:spPr>
          <a:xfrm>
            <a:off x="9810750" y="3043175"/>
            <a:ext cx="2381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54.6% in 2012</a:t>
            </a:r>
            <a:endParaRPr lang="en-US" sz="975" dirty="0">
              <a:latin typeface="Microsoft YaHei" pitchFamily="34" charset="0"/>
              <a:ea typeface="Microsoft YaHei" pitchFamily="34" charset="-122"/>
              <a:cs typeface="Microsoft YaHei" pitchFamily="34" charset="-120"/>
            </a:endParaRPr>
          </a:p>
        </p:txBody>
      </p:sp>
      <p:sp>
        <p:nvSpPr>
          <p:cNvPr id="29" name="Shape 27"/>
          <p:cNvSpPr/>
          <p:nvPr/>
        </p:nvSpPr>
        <p:spPr>
          <a:xfrm>
            <a:off x="609600" y="3424238"/>
            <a:ext cx="10972800" cy="9525"/>
          </a:xfrm>
          <a:prstGeom prst="rect">
            <a:avLst/>
          </a:prstGeom>
          <a:solidFill>
            <a:srgbClr val="D9D3C2"/>
          </a:solidFill>
          <a:ln/>
        </p:spPr>
      </p:sp>
      <p:sp>
        <p:nvSpPr>
          <p:cNvPr id="30" name="Shape 28"/>
          <p:cNvSpPr/>
          <p:nvPr/>
        </p:nvSpPr>
        <p:spPr>
          <a:xfrm>
            <a:off x="635000" y="3641725"/>
            <a:ext cx="101600" cy="127000"/>
          </a:xfrm>
          <a:custGeom>
            <a:avLst/>
            <a:gdLst/>
            <a:ahLst/>
            <a:cxnLst/>
            <a:rect l="l" t="t" r="r" b="b"/>
            <a:pathLst>
              <a:path w="101600" h="127000">
                <a:moveTo>
                  <a:pt x="0" y="127000"/>
                </a:moveTo>
                <a:lnTo>
                  <a:pt x="0" y="12700"/>
                </a:lnTo>
                <a:arcTo hR="6350" wR="6350" stAng="10800000" swAng="3187806"/>
                <a:arcTo hR="38100" wR="38100" stAng="13987806" swAng="2212194"/>
                <a:cubicBezTo>
                  <a:pt x="44450" y="0"/>
                  <a:pt x="57150" y="12700"/>
                  <a:pt x="71965" y="12700"/>
                </a:cubicBezTo>
                <a:quadBezTo>
                  <a:pt x="84665" y="12700"/>
                  <a:pt x="91440" y="7620"/>
                </a:quadBezTo>
                <a:arcTo hR="6350" wR="6350" stAng="13987806" swAng="7612194"/>
                <a:lnTo>
                  <a:pt x="101600" y="76200"/>
                </a:lnTo>
                <a:arcTo hR="6350" wR="6350" stAng="0" swAng="3187806"/>
                <a:arcTo hR="38100" wR="38100" stAng="3187806" swAng="2212194"/>
                <a:cubicBezTo>
                  <a:pt x="57150" y="88900"/>
                  <a:pt x="44450" y="76200"/>
                  <a:pt x="25400" y="76200"/>
                </a:cubicBezTo>
                <a:arcTo hR="38100" wR="38100" stAng="16199913" swAng="-2508649"/>
              </a:path>
            </a:pathLst>
          </a:custGeom>
          <a:noFill/>
          <a:ln w="12700">
            <a:solidFill>
              <a:srgbClr val="827C6B"/>
            </a:solidFill>
            <a:prstDash val="solid"/>
          </a:ln>
        </p:spPr>
      </p:sp>
      <p:sp>
        <p:nvSpPr>
          <p:cNvPr id="31" name="Text 29"/>
          <p:cNvSpPr/>
          <p:nvPr/>
        </p:nvSpPr>
        <p:spPr>
          <a:xfrm>
            <a:off x="857250" y="3634266"/>
            <a:ext cx="11334750" cy="182880"/>
          </a:xfrm>
          <a:prstGeom prst="rect">
            <a:avLst/>
          </a:prstGeom>
          <a:noFill/>
          <a:ln/>
        </p:spPr>
        <p:txBody>
          <a:bodyPr wrap="none" lIns="0" tIns="0" rIns="0" bIns="0" rtlCol="0" anchor="t"/>
          <a:lstStyle/>
          <a:p>
            <a:pPr algn="l" indent="0" marL="0">
              <a:buNone/>
            </a:pPr>
            <a:r>
              <a:rPr lang="en-US" sz="1200" b="1" dirty="0">
                <a:solidFill>
                  <a:srgbClr val="26261F"/>
                </a:solidFill>
                <a:latin typeface="Times New Roman" pitchFamily="34" charset="0"/>
                <a:ea typeface="SimSun" pitchFamily="34" charset="-122"/>
                <a:cs typeface="Times New Roman" pitchFamily="34" charset="-120"/>
              </a:rPr>
              <a:t>Japan · Culture agency, 2024</a:t>
            </a:r>
            <a:endParaRPr lang="en-US" sz="1200" dirty="0">
              <a:latin typeface="Times New Roman" pitchFamily="34" charset="0"/>
              <a:ea typeface="SimSun" pitchFamily="34" charset="-122"/>
              <a:cs typeface="Times New Roman" pitchFamily="34" charset="-120"/>
            </a:endParaRPr>
          </a:p>
        </p:txBody>
      </p:sp>
      <p:sp>
        <p:nvSpPr>
          <p:cNvPr id="32" name="Text 30"/>
          <p:cNvSpPr/>
          <p:nvPr/>
        </p:nvSpPr>
        <p:spPr>
          <a:xfrm>
            <a:off x="3524250" y="3643612"/>
            <a:ext cx="8667750" cy="160020"/>
          </a:xfrm>
          <a:prstGeom prst="rect">
            <a:avLst/>
          </a:prstGeom>
          <a:noFill/>
          <a:ln/>
        </p:spPr>
        <p:txBody>
          <a:bodyPr wrap="none" lIns="0" tIns="0" rIns="0" bIns="0" rtlCol="0" anchor="t"/>
          <a:lstStyle/>
          <a:p>
            <a:pPr algn="l" indent="0" marL="0">
              <a:buNone/>
            </a:pPr>
            <a:r>
              <a:rPr lang="en-US" sz="1050" dirty="0">
                <a:solidFill>
                  <a:srgbClr val="26261F"/>
                </a:solidFill>
                <a:latin typeface="Microsoft YaHei" pitchFamily="34" charset="0"/>
                <a:ea typeface="Microsoft YaHei" pitchFamily="34" charset="-122"/>
                <a:cs typeface="Microsoft YaHei" pitchFamily="34" charset="-120"/>
              </a:rPr>
              <a:t>Aged 16 and over, read no book in a month</a:t>
            </a:r>
            <a:endParaRPr lang="en-US" sz="1050" dirty="0">
              <a:latin typeface="Microsoft YaHei" pitchFamily="34" charset="0"/>
              <a:ea typeface="Microsoft YaHei" pitchFamily="34" charset="-122"/>
              <a:cs typeface="Microsoft YaHei" pitchFamily="34" charset="-120"/>
            </a:endParaRPr>
          </a:p>
        </p:txBody>
      </p:sp>
      <p:sp>
        <p:nvSpPr>
          <p:cNvPr id="33" name="Text 31"/>
          <p:cNvSpPr/>
          <p:nvPr/>
        </p:nvSpPr>
        <p:spPr>
          <a:xfrm>
            <a:off x="8572500" y="3570867"/>
            <a:ext cx="3619500" cy="297180"/>
          </a:xfrm>
          <a:prstGeom prst="rect">
            <a:avLst/>
          </a:prstGeom>
          <a:noFill/>
          <a:ln/>
        </p:spPr>
        <p:txBody>
          <a:bodyPr wrap="none" lIns="0" tIns="0" rIns="0" bIns="0" rtlCol="0" anchor="t"/>
          <a:lstStyle/>
          <a:p>
            <a:pPr algn="l" indent="0" marL="0">
              <a:buNone/>
            </a:pPr>
            <a:r>
              <a:rPr lang="en-US" sz="1950" b="1" dirty="0">
                <a:solidFill>
                  <a:srgbClr val="26261F"/>
                </a:solidFill>
                <a:latin typeface="Times New Roman" pitchFamily="34" charset="0"/>
                <a:ea typeface="SimSun" pitchFamily="34" charset="-122"/>
                <a:cs typeface="Times New Roman" pitchFamily="34" charset="-120"/>
              </a:rPr>
              <a:t>62.6%</a:t>
            </a:r>
            <a:endParaRPr lang="en-US" sz="1950" dirty="0">
              <a:latin typeface="Times New Roman" pitchFamily="34" charset="0"/>
              <a:ea typeface="SimSun" pitchFamily="34" charset="-122"/>
              <a:cs typeface="Times New Roman" pitchFamily="34" charset="-120"/>
            </a:endParaRPr>
          </a:p>
        </p:txBody>
      </p:sp>
      <p:sp>
        <p:nvSpPr>
          <p:cNvPr id="34" name="Text 32"/>
          <p:cNvSpPr/>
          <p:nvPr/>
        </p:nvSpPr>
        <p:spPr>
          <a:xfrm>
            <a:off x="9810750" y="3652775"/>
            <a:ext cx="2381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Method changed</a:t>
            </a:r>
            <a:endParaRPr lang="en-US" sz="975" dirty="0">
              <a:latin typeface="Microsoft YaHei" pitchFamily="34" charset="0"/>
              <a:ea typeface="Microsoft YaHei" pitchFamily="34" charset="-122"/>
              <a:cs typeface="Microsoft YaHei" pitchFamily="34" charset="-120"/>
            </a:endParaRPr>
          </a:p>
        </p:txBody>
      </p:sp>
      <p:sp>
        <p:nvSpPr>
          <p:cNvPr id="35" name="Shape 33"/>
          <p:cNvSpPr/>
          <p:nvPr/>
        </p:nvSpPr>
        <p:spPr>
          <a:xfrm>
            <a:off x="609600" y="4033837"/>
            <a:ext cx="10972800" cy="9525"/>
          </a:xfrm>
          <a:prstGeom prst="rect">
            <a:avLst/>
          </a:prstGeom>
          <a:solidFill>
            <a:srgbClr val="D9D3C2"/>
          </a:solidFill>
          <a:ln/>
        </p:spPr>
      </p:sp>
      <p:sp>
        <p:nvSpPr>
          <p:cNvPr id="36" name="Shape 34"/>
          <p:cNvSpPr/>
          <p:nvPr/>
        </p:nvSpPr>
        <p:spPr>
          <a:xfrm>
            <a:off x="635000" y="4251325"/>
            <a:ext cx="101600" cy="127000"/>
          </a:xfrm>
          <a:custGeom>
            <a:avLst/>
            <a:gdLst/>
            <a:ahLst/>
            <a:cxnLst/>
            <a:rect l="l" t="t" r="r" b="b"/>
            <a:pathLst>
              <a:path w="101600" h="127000">
                <a:moveTo>
                  <a:pt x="0" y="127000"/>
                </a:moveTo>
                <a:lnTo>
                  <a:pt x="0" y="12700"/>
                </a:lnTo>
                <a:arcTo hR="6350" wR="6350" stAng="10800000" swAng="3187806"/>
                <a:arcTo hR="38100" wR="38100" stAng="13987806" swAng="2212194"/>
                <a:cubicBezTo>
                  <a:pt x="44450" y="0"/>
                  <a:pt x="57150" y="12700"/>
                  <a:pt x="71965" y="12700"/>
                </a:cubicBezTo>
                <a:quadBezTo>
                  <a:pt x="84665" y="12700"/>
                  <a:pt x="91440" y="7620"/>
                </a:quadBezTo>
                <a:arcTo hR="6350" wR="6350" stAng="13987806" swAng="7612194"/>
                <a:lnTo>
                  <a:pt x="101600" y="76200"/>
                </a:lnTo>
                <a:arcTo hR="6350" wR="6350" stAng="0" swAng="3187806"/>
                <a:arcTo hR="38100" wR="38100" stAng="3187806" swAng="2212194"/>
                <a:cubicBezTo>
                  <a:pt x="57150" y="88900"/>
                  <a:pt x="44450" y="76200"/>
                  <a:pt x="25400" y="76200"/>
                </a:cubicBezTo>
                <a:arcTo hR="38100" wR="38100" stAng="16199913" swAng="-2508649"/>
              </a:path>
            </a:pathLst>
          </a:custGeom>
          <a:noFill/>
          <a:ln w="12700">
            <a:solidFill>
              <a:srgbClr val="827C6B"/>
            </a:solidFill>
            <a:prstDash val="solid"/>
          </a:ln>
        </p:spPr>
      </p:sp>
      <p:sp>
        <p:nvSpPr>
          <p:cNvPr id="37" name="Text 35"/>
          <p:cNvSpPr/>
          <p:nvPr/>
        </p:nvSpPr>
        <p:spPr>
          <a:xfrm>
            <a:off x="857250" y="4243866"/>
            <a:ext cx="11334750" cy="182880"/>
          </a:xfrm>
          <a:prstGeom prst="rect">
            <a:avLst/>
          </a:prstGeom>
          <a:noFill/>
          <a:ln/>
        </p:spPr>
        <p:txBody>
          <a:bodyPr wrap="none" lIns="0" tIns="0" rIns="0" bIns="0" rtlCol="0" anchor="t"/>
          <a:lstStyle/>
          <a:p>
            <a:pPr algn="l" indent="0" marL="0">
              <a:buNone/>
            </a:pPr>
            <a:r>
              <a:rPr lang="en-US" sz="1200" b="1" dirty="0">
                <a:solidFill>
                  <a:srgbClr val="26261F"/>
                </a:solidFill>
                <a:latin typeface="Times New Roman" pitchFamily="34" charset="0"/>
                <a:ea typeface="SimSun" pitchFamily="34" charset="-122"/>
                <a:cs typeface="Times New Roman" pitchFamily="34" charset="-120"/>
              </a:rPr>
              <a:t>UK · NLT, 2026</a:t>
            </a:r>
            <a:endParaRPr lang="en-US" sz="1200" dirty="0">
              <a:latin typeface="Times New Roman" pitchFamily="34" charset="0"/>
              <a:ea typeface="SimSun" pitchFamily="34" charset="-122"/>
              <a:cs typeface="Times New Roman" pitchFamily="34" charset="-120"/>
            </a:endParaRPr>
          </a:p>
        </p:txBody>
      </p:sp>
      <p:sp>
        <p:nvSpPr>
          <p:cNvPr id="38" name="Text 36"/>
          <p:cNvSpPr/>
          <p:nvPr/>
        </p:nvSpPr>
        <p:spPr>
          <a:xfrm>
            <a:off x="3524250" y="4253212"/>
            <a:ext cx="8667750" cy="160020"/>
          </a:xfrm>
          <a:prstGeom prst="rect">
            <a:avLst/>
          </a:prstGeom>
          <a:noFill/>
          <a:ln/>
        </p:spPr>
        <p:txBody>
          <a:bodyPr wrap="none" lIns="0" tIns="0" rIns="0" bIns="0" rtlCol="0" anchor="t"/>
          <a:lstStyle/>
          <a:p>
            <a:pPr algn="l" indent="0" marL="0">
              <a:buNone/>
            </a:pPr>
            <a:r>
              <a:rPr lang="en-US" sz="1050" dirty="0">
                <a:solidFill>
                  <a:srgbClr val="26261F"/>
                </a:solidFill>
                <a:latin typeface="Microsoft YaHei" pitchFamily="34" charset="0"/>
                <a:ea typeface="Microsoft YaHei" pitchFamily="34" charset="-122"/>
                <a:cs typeface="Microsoft YaHei" pitchFamily="34" charset="-120"/>
              </a:rPr>
              <a:t>Aged 8 to 18, enjoy reading in their free time</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8572500" y="4180467"/>
            <a:ext cx="3619500" cy="297180"/>
          </a:xfrm>
          <a:prstGeom prst="rect">
            <a:avLst/>
          </a:prstGeom>
          <a:noFill/>
          <a:ln/>
        </p:spPr>
        <p:txBody>
          <a:bodyPr wrap="none" lIns="0" tIns="0" rIns="0" bIns="0" rtlCol="0" anchor="t"/>
          <a:lstStyle/>
          <a:p>
            <a:pPr algn="l" indent="0" marL="0">
              <a:buNone/>
            </a:pPr>
            <a:r>
              <a:rPr lang="en-US" sz="1950" b="1" dirty="0">
                <a:solidFill>
                  <a:srgbClr val="26261F"/>
                </a:solidFill>
                <a:latin typeface="Times New Roman" pitchFamily="34" charset="0"/>
                <a:ea typeface="SimSun" pitchFamily="34" charset="-122"/>
                <a:cs typeface="Times New Roman" pitchFamily="34" charset="-120"/>
              </a:rPr>
              <a:t>36.1%</a:t>
            </a:r>
            <a:endParaRPr lang="en-US" sz="1950" dirty="0">
              <a:latin typeface="Times New Roman" pitchFamily="34" charset="0"/>
              <a:ea typeface="SimSun" pitchFamily="34" charset="-122"/>
              <a:cs typeface="Times New Roman" pitchFamily="34" charset="-120"/>
            </a:endParaRPr>
          </a:p>
        </p:txBody>
      </p:sp>
      <p:sp>
        <p:nvSpPr>
          <p:cNvPr id="40" name="Text 38"/>
          <p:cNvSpPr/>
          <p:nvPr/>
        </p:nvSpPr>
        <p:spPr>
          <a:xfrm>
            <a:off x="9810750" y="4262375"/>
            <a:ext cx="2381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32.7% in 2025</a:t>
            </a:r>
            <a:endParaRPr lang="en-US" sz="975" dirty="0">
              <a:latin typeface="Microsoft YaHei" pitchFamily="34" charset="0"/>
              <a:ea typeface="Microsoft YaHei" pitchFamily="34" charset="-122"/>
              <a:cs typeface="Microsoft YaHei" pitchFamily="34" charset="-120"/>
            </a:endParaRPr>
          </a:p>
        </p:txBody>
      </p:sp>
      <p:sp>
        <p:nvSpPr>
          <p:cNvPr id="41" name="Shape 39"/>
          <p:cNvSpPr/>
          <p:nvPr/>
        </p:nvSpPr>
        <p:spPr>
          <a:xfrm>
            <a:off x="609600" y="4643438"/>
            <a:ext cx="10972800" cy="9525"/>
          </a:xfrm>
          <a:prstGeom prst="rect">
            <a:avLst/>
          </a:prstGeom>
          <a:solidFill>
            <a:srgbClr val="D9D3C2"/>
          </a:solidFill>
          <a:ln/>
        </p:spPr>
      </p:sp>
      <p:sp>
        <p:nvSpPr>
          <p:cNvPr id="42" name="Shape 40"/>
          <p:cNvSpPr/>
          <p:nvPr/>
        </p:nvSpPr>
        <p:spPr>
          <a:xfrm>
            <a:off x="635000" y="4860925"/>
            <a:ext cx="101600" cy="127000"/>
          </a:xfrm>
          <a:custGeom>
            <a:avLst/>
            <a:gdLst/>
            <a:ahLst/>
            <a:cxnLst/>
            <a:rect l="l" t="t" r="r" b="b"/>
            <a:pathLst>
              <a:path w="101600" h="127000">
                <a:moveTo>
                  <a:pt x="0" y="127000"/>
                </a:moveTo>
                <a:lnTo>
                  <a:pt x="0" y="12700"/>
                </a:lnTo>
                <a:arcTo hR="6350" wR="6350" stAng="10800000" swAng="3187806"/>
                <a:arcTo hR="38100" wR="38100" stAng="13987806" swAng="2212194"/>
                <a:cubicBezTo>
                  <a:pt x="44450" y="0"/>
                  <a:pt x="57150" y="12700"/>
                  <a:pt x="71965" y="12700"/>
                </a:cubicBezTo>
                <a:quadBezTo>
                  <a:pt x="84665" y="12700"/>
                  <a:pt x="91440" y="7620"/>
                </a:quadBezTo>
                <a:arcTo hR="6350" wR="6350" stAng="13987806" swAng="7612194"/>
                <a:lnTo>
                  <a:pt x="101600" y="76200"/>
                </a:lnTo>
                <a:arcTo hR="6350" wR="6350" stAng="0" swAng="3187806"/>
                <a:arcTo hR="38100" wR="38100" stAng="3187806" swAng="2212194"/>
                <a:cubicBezTo>
                  <a:pt x="57150" y="88900"/>
                  <a:pt x="44450" y="76200"/>
                  <a:pt x="25400" y="76200"/>
                </a:cubicBezTo>
                <a:arcTo hR="38100" wR="38100" stAng="16199913" swAng="-2508649"/>
              </a:path>
            </a:pathLst>
          </a:custGeom>
          <a:noFill/>
          <a:ln w="12700">
            <a:solidFill>
              <a:srgbClr val="827C6B"/>
            </a:solidFill>
            <a:prstDash val="solid"/>
          </a:ln>
        </p:spPr>
      </p:sp>
      <p:sp>
        <p:nvSpPr>
          <p:cNvPr id="43" name="Text 41"/>
          <p:cNvSpPr/>
          <p:nvPr/>
        </p:nvSpPr>
        <p:spPr>
          <a:xfrm>
            <a:off x="857250" y="4853466"/>
            <a:ext cx="11334750" cy="182880"/>
          </a:xfrm>
          <a:prstGeom prst="rect">
            <a:avLst/>
          </a:prstGeom>
          <a:noFill/>
          <a:ln/>
        </p:spPr>
        <p:txBody>
          <a:bodyPr wrap="none" lIns="0" tIns="0" rIns="0" bIns="0" rtlCol="0" anchor="t"/>
          <a:lstStyle/>
          <a:p>
            <a:pPr algn="l" indent="0" marL="0">
              <a:buNone/>
            </a:pPr>
            <a:r>
              <a:rPr lang="en-US" sz="1200" b="1" dirty="0">
                <a:solidFill>
                  <a:srgbClr val="26261F"/>
                </a:solidFill>
                <a:latin typeface="Times New Roman" pitchFamily="34" charset="0"/>
                <a:ea typeface="SimSun" pitchFamily="34" charset="-122"/>
                <a:cs typeface="Times New Roman" pitchFamily="34" charset="-120"/>
              </a:rPr>
              <a:t>China · Reading survey, 2025</a:t>
            </a:r>
            <a:endParaRPr lang="en-US" sz="1200" dirty="0">
              <a:latin typeface="Times New Roman" pitchFamily="34" charset="0"/>
              <a:ea typeface="SimSun" pitchFamily="34" charset="-122"/>
              <a:cs typeface="Times New Roman" pitchFamily="34" charset="-120"/>
            </a:endParaRPr>
          </a:p>
        </p:txBody>
      </p:sp>
      <p:sp>
        <p:nvSpPr>
          <p:cNvPr id="44" name="Text 42"/>
          <p:cNvSpPr/>
          <p:nvPr/>
        </p:nvSpPr>
        <p:spPr>
          <a:xfrm>
            <a:off x="3524250" y="4862812"/>
            <a:ext cx="8667750" cy="160020"/>
          </a:xfrm>
          <a:prstGeom prst="rect">
            <a:avLst/>
          </a:prstGeom>
          <a:noFill/>
          <a:ln/>
        </p:spPr>
        <p:txBody>
          <a:bodyPr wrap="none" lIns="0" tIns="0" rIns="0" bIns="0" rtlCol="0" anchor="t"/>
          <a:lstStyle/>
          <a:p>
            <a:pPr algn="l" indent="0" marL="0">
              <a:buNone/>
            </a:pPr>
            <a:r>
              <a:rPr lang="en-US" sz="1050" dirty="0">
                <a:solidFill>
                  <a:srgbClr val="26261F"/>
                </a:solidFill>
                <a:latin typeface="Microsoft YaHei" pitchFamily="34" charset="0"/>
                <a:ea typeface="Microsoft YaHei" pitchFamily="34" charset="-122"/>
                <a:cs typeface="Microsoft YaHei" pitchFamily="34" charset="-120"/>
              </a:rPr>
              <a:t>Adults who read books, as the survey defines it</a:t>
            </a:r>
            <a:endParaRPr lang="en-US" sz="1050" dirty="0">
              <a:latin typeface="Microsoft YaHei" pitchFamily="34" charset="0"/>
              <a:ea typeface="Microsoft YaHei" pitchFamily="34" charset="-122"/>
              <a:cs typeface="Microsoft YaHei" pitchFamily="34" charset="-120"/>
            </a:endParaRPr>
          </a:p>
        </p:txBody>
      </p:sp>
      <p:sp>
        <p:nvSpPr>
          <p:cNvPr id="45" name="Text 43"/>
          <p:cNvSpPr/>
          <p:nvPr/>
        </p:nvSpPr>
        <p:spPr>
          <a:xfrm>
            <a:off x="8572500" y="4790067"/>
            <a:ext cx="3619500" cy="297180"/>
          </a:xfrm>
          <a:prstGeom prst="rect">
            <a:avLst/>
          </a:prstGeom>
          <a:noFill/>
          <a:ln/>
        </p:spPr>
        <p:txBody>
          <a:bodyPr wrap="none" lIns="0" tIns="0" rIns="0" bIns="0" rtlCol="0" anchor="t"/>
          <a:lstStyle/>
          <a:p>
            <a:pPr algn="l" indent="0" marL="0">
              <a:buNone/>
            </a:pPr>
            <a:r>
              <a:rPr lang="en-US" sz="1950" b="1" dirty="0">
                <a:solidFill>
                  <a:srgbClr val="26261F"/>
                </a:solidFill>
                <a:latin typeface="Times New Roman" pitchFamily="34" charset="0"/>
                <a:ea typeface="SimSun" pitchFamily="34" charset="-122"/>
                <a:cs typeface="Times New Roman" pitchFamily="34" charset="-120"/>
              </a:rPr>
              <a:t>60.0%</a:t>
            </a:r>
            <a:endParaRPr lang="en-US" sz="1950" dirty="0">
              <a:latin typeface="Times New Roman" pitchFamily="34" charset="0"/>
              <a:ea typeface="SimSun" pitchFamily="34" charset="-122"/>
              <a:cs typeface="Times New Roman" pitchFamily="34" charset="-120"/>
            </a:endParaRPr>
          </a:p>
        </p:txBody>
      </p:sp>
      <p:sp>
        <p:nvSpPr>
          <p:cNvPr id="46" name="Text 44"/>
          <p:cNvSpPr/>
          <p:nvPr/>
        </p:nvSpPr>
        <p:spPr>
          <a:xfrm>
            <a:off x="9810750" y="4871975"/>
            <a:ext cx="2381250" cy="148590"/>
          </a:xfrm>
          <a:prstGeom prst="rect">
            <a:avLst/>
          </a:prstGeom>
          <a:noFill/>
          <a:ln/>
        </p:spPr>
        <p:txBody>
          <a:bodyPr wrap="none" lIns="0" tIns="0" rIns="0" bIns="0" rtlCol="0" anchor="t"/>
          <a:lstStyle/>
          <a:p>
            <a:pPr algn="l" indent="0" marL="0">
              <a:buNone/>
            </a:pPr>
            <a:r>
              <a:rPr lang="en-US" sz="975" dirty="0">
                <a:solidFill>
                  <a:srgbClr val="626159"/>
                </a:solidFill>
                <a:latin typeface="Microsoft YaHei" pitchFamily="34" charset="0"/>
                <a:ea typeface="Microsoft YaHei" pitchFamily="34" charset="-122"/>
                <a:cs typeface="Microsoft YaHei" pitchFamily="34" charset="-120"/>
              </a:rPr>
              <a:t>58.4% in 2015</a:t>
            </a:r>
            <a:endParaRPr lang="en-US" sz="975" dirty="0">
              <a:latin typeface="Microsoft YaHei" pitchFamily="34" charset="0"/>
              <a:ea typeface="Microsoft YaHei" pitchFamily="34" charset="-122"/>
              <a:cs typeface="Microsoft YaHei" pitchFamily="34" charset="-120"/>
            </a:endParaRPr>
          </a:p>
        </p:txBody>
      </p:sp>
      <p:sp>
        <p:nvSpPr>
          <p:cNvPr id="47" name="Shape 45"/>
          <p:cNvSpPr/>
          <p:nvPr/>
        </p:nvSpPr>
        <p:spPr>
          <a:xfrm>
            <a:off x="609600" y="5253038"/>
            <a:ext cx="10972800" cy="9525"/>
          </a:xfrm>
          <a:prstGeom prst="rect">
            <a:avLst/>
          </a:prstGeom>
          <a:solidFill>
            <a:srgbClr val="D9D3C2"/>
          </a:solidFill>
          <a:ln/>
        </p:spPr>
      </p:sp>
      <p:sp>
        <p:nvSpPr>
          <p:cNvPr id="48" name="Text 46"/>
          <p:cNvSpPr/>
          <p:nvPr/>
        </p:nvSpPr>
        <p:spPr>
          <a:xfrm>
            <a:off x="609600" y="5463066"/>
            <a:ext cx="11582400" cy="182880"/>
          </a:xfrm>
          <a:prstGeom prst="rect">
            <a:avLst/>
          </a:prstGeom>
          <a:noFill/>
          <a:ln/>
        </p:spPr>
        <p:txBody>
          <a:bodyPr wrap="none" lIns="0" tIns="0" rIns="0" bIns="0" rtlCol="0" anchor="t"/>
          <a:lstStyle/>
          <a:p>
            <a:pPr algn="l" indent="0" marL="0">
              <a:buNone/>
            </a:pPr>
            <a:r>
              <a:rPr lang="en-US" sz="1200" b="1" i="1" dirty="0">
                <a:solidFill>
                  <a:srgbClr val="8C4A3C"/>
                </a:solidFill>
                <a:latin typeface="Times New Roman" pitchFamily="34" charset="0"/>
                <a:ea typeface="SimSun" pitchFamily="34" charset="-122"/>
                <a:cs typeface="Times New Roman" pitchFamily="34" charset="-120"/>
              </a:rPr>
              <a:t>Not the same question. Read them side by side, never as a ranking.</a:t>
            </a:r>
            <a:endParaRPr lang="en-US" sz="1200" dirty="0">
              <a:latin typeface="Times New Roman" pitchFamily="34" charset="0"/>
              <a:ea typeface="SimSun" pitchFamily="34" charset="-122"/>
              <a:cs typeface="Times New Roman" pitchFamily="34" charset="-120"/>
            </a:endParaRPr>
          </a:p>
        </p:txBody>
      </p:sp>
      <p:sp>
        <p:nvSpPr>
          <p:cNvPr id="49" name="Text 47"/>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Sources: Pew Research Center (2026-04), NEA 2022 Survey of Public Participation in the Arts, Japan</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s Agency for Cultural Affairs (2024-09), UK National Literacy Trust (2025, 2026), 13th and 23rd National</a:t>
            </a:r>
            <a:endParaRPr lang="en-US" sz="825" dirty="0">
              <a:latin typeface="Microsoft YaHei" pitchFamily="34" charset="0"/>
              <a:ea typeface="Microsoft YaHei" pitchFamily="34" charset="-122"/>
              <a:cs typeface="Microsoft YaHei" pitchFamily="34" charset="-120"/>
            </a:endParaRPr>
          </a:p>
        </p:txBody>
      </p:sp>
      <p:sp>
        <p:nvSpPr>
          <p:cNvPr id="50" name="Text 48"/>
          <p:cNvSpPr/>
          <p:nvPr/>
        </p:nvSpPr>
        <p:spPr>
          <a:xfrm>
            <a:off x="609600" y="6319052"/>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Reading Surveys</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4"/>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15</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525077" y="270677"/>
            <a:ext cx="6666923"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i</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d</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s</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c</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n</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Print beats screens, but only by a small effect</a:t>
            </a:r>
            <a:endParaRPr lang="en-US" sz="2400" dirty="0">
              <a:latin typeface="Times New Roman" pitchFamily="34" charset="0"/>
              <a:ea typeface="SimSun" pitchFamily="34" charset="-122"/>
              <a:cs typeface="Times New Roman" pitchFamily="34" charset="-120"/>
            </a:endParaRPr>
          </a:p>
        </p:txBody>
      </p:sp>
      <p:sp>
        <p:nvSpPr>
          <p:cNvPr id="12" name="Shape 10"/>
          <p:cNvSpPr/>
          <p:nvPr/>
        </p:nvSpPr>
        <p:spPr>
          <a:xfrm>
            <a:off x="2705100" y="1847850"/>
            <a:ext cx="114300" cy="114300"/>
          </a:xfrm>
          <a:prstGeom prst="ellipse">
            <a:avLst/>
          </a:prstGeom>
          <a:solidFill>
            <a:srgbClr val="8C4A3C"/>
          </a:solidFill>
          <a:ln/>
        </p:spPr>
      </p:sp>
      <p:sp>
        <p:nvSpPr>
          <p:cNvPr id="13" name="Text 11"/>
          <p:cNvSpPr/>
          <p:nvPr/>
        </p:nvSpPr>
        <p:spPr>
          <a:xfrm>
            <a:off x="2876550" y="1833139"/>
            <a:ext cx="9315450"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Delgado et al. 2018</a:t>
            </a:r>
            <a:endParaRPr lang="en-US" sz="900" dirty="0">
              <a:latin typeface="Microsoft YaHei" pitchFamily="34" charset="0"/>
              <a:ea typeface="Microsoft YaHei" pitchFamily="34" charset="-122"/>
              <a:cs typeface="Microsoft YaHei" pitchFamily="34" charset="-120"/>
            </a:endParaRPr>
          </a:p>
        </p:txBody>
      </p:sp>
      <p:sp>
        <p:nvSpPr>
          <p:cNvPr id="14" name="Shape 12"/>
          <p:cNvSpPr/>
          <p:nvPr/>
        </p:nvSpPr>
        <p:spPr>
          <a:xfrm rot="2700000">
            <a:off x="4115250" y="1847850"/>
            <a:ext cx="104775" cy="104775"/>
          </a:xfrm>
          <a:prstGeom prst="rect">
            <a:avLst/>
          </a:prstGeom>
          <a:solidFill>
            <a:srgbClr val="2C2C2A"/>
          </a:solidFill>
          <a:ln/>
        </p:spPr>
      </p:sp>
      <p:sp>
        <p:nvSpPr>
          <p:cNvPr id="15" name="Text 13"/>
          <p:cNvSpPr/>
          <p:nvPr/>
        </p:nvSpPr>
        <p:spPr>
          <a:xfrm>
            <a:off x="4281937" y="1833139"/>
            <a:ext cx="7910063" cy="137160"/>
          </a:xfrm>
          <a:prstGeom prst="rect">
            <a:avLst/>
          </a:prstGeom>
          <a:noFill/>
          <a:ln/>
        </p:spPr>
        <p:txBody>
          <a:bodyPr wrap="none" lIns="0" tIns="0" rIns="0" bIns="0" rtlCol="0" anchor="t"/>
          <a:lstStyle/>
          <a:p>
            <a:pPr algn="l" indent="0" marL="0">
              <a:buNone/>
            </a:pPr>
            <a:r>
              <a:rPr lang="en-US" sz="900" dirty="0">
                <a:solidFill>
                  <a:srgbClr val="26261F"/>
                </a:solidFill>
                <a:latin typeface="Microsoft YaHei" pitchFamily="34" charset="0"/>
                <a:ea typeface="Microsoft YaHei" pitchFamily="34" charset="-122"/>
                <a:cs typeface="Microsoft YaHei" pitchFamily="34" charset="-120"/>
              </a:rPr>
              <a:t>Clinton 2019</a:t>
            </a:r>
            <a:endParaRPr lang="en-US" sz="900" dirty="0">
              <a:latin typeface="Microsoft YaHei" pitchFamily="34" charset="0"/>
              <a:ea typeface="Microsoft YaHei" pitchFamily="34" charset="-122"/>
              <a:cs typeface="Microsoft YaHei" pitchFamily="34" charset="-120"/>
            </a:endParaRPr>
          </a:p>
        </p:txBody>
      </p:sp>
      <p:sp>
        <p:nvSpPr>
          <p:cNvPr id="16" name="Shape 14"/>
          <p:cNvSpPr/>
          <p:nvPr/>
        </p:nvSpPr>
        <p:spPr>
          <a:xfrm>
            <a:off x="3048000" y="1962150"/>
            <a:ext cx="0" cy="2990850"/>
          </a:xfrm>
          <a:prstGeom prst="line">
            <a:avLst/>
          </a:prstGeom>
          <a:noFill/>
          <a:ln w="9525">
            <a:solidFill>
              <a:srgbClr val="D9D3C2"/>
            </a:solidFill>
            <a:prstDash val="dash"/>
          </a:ln>
        </p:spPr>
      </p:sp>
      <p:sp>
        <p:nvSpPr>
          <p:cNvPr id="17" name="Text 15"/>
          <p:cNvSpPr/>
          <p:nvPr/>
        </p:nvSpPr>
        <p:spPr>
          <a:xfrm>
            <a:off x="0" y="5033539"/>
            <a:ext cx="6096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−0.4</a:t>
            </a:r>
            <a:endParaRPr lang="en-US" sz="900" dirty="0">
              <a:latin typeface="Microsoft YaHei" pitchFamily="34" charset="0"/>
              <a:ea typeface="Microsoft YaHei" pitchFamily="34" charset="-122"/>
              <a:cs typeface="Microsoft YaHei" pitchFamily="34" charset="-120"/>
            </a:endParaRPr>
          </a:p>
        </p:txBody>
      </p:sp>
      <p:sp>
        <p:nvSpPr>
          <p:cNvPr id="18" name="Shape 16"/>
          <p:cNvSpPr/>
          <p:nvPr/>
        </p:nvSpPr>
        <p:spPr>
          <a:xfrm>
            <a:off x="4095750" y="1962150"/>
            <a:ext cx="0" cy="935355"/>
          </a:xfrm>
          <a:prstGeom prst="line">
            <a:avLst/>
          </a:prstGeom>
          <a:noFill/>
          <a:ln w="9525">
            <a:solidFill>
              <a:srgbClr val="D9D3C2"/>
            </a:solidFill>
            <a:prstDash val="dash"/>
          </a:ln>
        </p:spPr>
      </p:sp>
      <p:sp>
        <p:nvSpPr>
          <p:cNvPr id="19" name="Shape 17"/>
          <p:cNvSpPr/>
          <p:nvPr/>
        </p:nvSpPr>
        <p:spPr>
          <a:xfrm>
            <a:off x="4095750" y="3124200"/>
            <a:ext cx="0" cy="1828800"/>
          </a:xfrm>
          <a:prstGeom prst="line">
            <a:avLst/>
          </a:prstGeom>
          <a:noFill/>
          <a:ln w="9525">
            <a:solidFill>
              <a:srgbClr val="D9D3C2"/>
            </a:solidFill>
            <a:prstDash val="dash"/>
          </a:ln>
        </p:spPr>
      </p:sp>
      <p:sp>
        <p:nvSpPr>
          <p:cNvPr id="20" name="Text 18"/>
          <p:cNvSpPr/>
          <p:nvPr/>
        </p:nvSpPr>
        <p:spPr>
          <a:xfrm>
            <a:off x="0" y="5033539"/>
            <a:ext cx="8191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−0.3</a:t>
            </a:r>
            <a:endParaRPr lang="en-US" sz="900" dirty="0">
              <a:latin typeface="Microsoft YaHei" pitchFamily="34" charset="0"/>
              <a:ea typeface="Microsoft YaHei" pitchFamily="34" charset="-122"/>
              <a:cs typeface="Microsoft YaHei" pitchFamily="34" charset="-120"/>
            </a:endParaRPr>
          </a:p>
        </p:txBody>
      </p:sp>
      <p:sp>
        <p:nvSpPr>
          <p:cNvPr id="21" name="Shape 19"/>
          <p:cNvSpPr/>
          <p:nvPr/>
        </p:nvSpPr>
        <p:spPr>
          <a:xfrm>
            <a:off x="5143500" y="2190750"/>
            <a:ext cx="0" cy="2762250"/>
          </a:xfrm>
          <a:prstGeom prst="line">
            <a:avLst/>
          </a:prstGeom>
          <a:noFill/>
          <a:ln w="9525">
            <a:solidFill>
              <a:srgbClr val="D9D3C2"/>
            </a:solidFill>
            <a:prstDash val="dash"/>
          </a:ln>
        </p:spPr>
      </p:sp>
      <p:sp>
        <p:nvSpPr>
          <p:cNvPr id="22" name="Text 20"/>
          <p:cNvSpPr/>
          <p:nvPr/>
        </p:nvSpPr>
        <p:spPr>
          <a:xfrm>
            <a:off x="0" y="5033539"/>
            <a:ext cx="102870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−0.2</a:t>
            </a:r>
            <a:endParaRPr lang="en-US" sz="900" dirty="0">
              <a:latin typeface="Microsoft YaHei" pitchFamily="34" charset="0"/>
              <a:ea typeface="Microsoft YaHei" pitchFamily="34" charset="-122"/>
              <a:cs typeface="Microsoft YaHei" pitchFamily="34" charset="-120"/>
            </a:endParaRPr>
          </a:p>
        </p:txBody>
      </p:sp>
      <p:sp>
        <p:nvSpPr>
          <p:cNvPr id="23" name="Shape 21"/>
          <p:cNvSpPr/>
          <p:nvPr/>
        </p:nvSpPr>
        <p:spPr>
          <a:xfrm>
            <a:off x="6191250" y="1962150"/>
            <a:ext cx="0" cy="2287905"/>
          </a:xfrm>
          <a:prstGeom prst="line">
            <a:avLst/>
          </a:prstGeom>
          <a:noFill/>
          <a:ln w="9525">
            <a:solidFill>
              <a:srgbClr val="D9D3C2"/>
            </a:solidFill>
            <a:prstDash val="dash"/>
          </a:ln>
        </p:spPr>
      </p:sp>
      <p:sp>
        <p:nvSpPr>
          <p:cNvPr id="24" name="Shape 22"/>
          <p:cNvSpPr/>
          <p:nvPr/>
        </p:nvSpPr>
        <p:spPr>
          <a:xfrm>
            <a:off x="6191250" y="4476750"/>
            <a:ext cx="0" cy="476250"/>
          </a:xfrm>
          <a:prstGeom prst="line">
            <a:avLst/>
          </a:prstGeom>
          <a:noFill/>
          <a:ln w="9525">
            <a:solidFill>
              <a:srgbClr val="D9D3C2"/>
            </a:solidFill>
            <a:prstDash val="dash"/>
          </a:ln>
        </p:spPr>
      </p:sp>
      <p:sp>
        <p:nvSpPr>
          <p:cNvPr id="25" name="Text 23"/>
          <p:cNvSpPr/>
          <p:nvPr/>
        </p:nvSpPr>
        <p:spPr>
          <a:xfrm>
            <a:off x="190500" y="5033539"/>
            <a:ext cx="12001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−0.1</a:t>
            </a:r>
            <a:endParaRPr lang="en-US" sz="900" dirty="0">
              <a:latin typeface="Microsoft YaHei" pitchFamily="34" charset="0"/>
              <a:ea typeface="Microsoft YaHei" pitchFamily="34" charset="-122"/>
              <a:cs typeface="Microsoft YaHei" pitchFamily="34" charset="-120"/>
            </a:endParaRPr>
          </a:p>
        </p:txBody>
      </p:sp>
      <p:sp>
        <p:nvSpPr>
          <p:cNvPr id="26" name="Shape 24"/>
          <p:cNvSpPr/>
          <p:nvPr/>
        </p:nvSpPr>
        <p:spPr>
          <a:xfrm>
            <a:off x="8286750" y="1962150"/>
            <a:ext cx="0" cy="2990850"/>
          </a:xfrm>
          <a:prstGeom prst="line">
            <a:avLst/>
          </a:prstGeom>
          <a:noFill/>
          <a:ln w="9525">
            <a:solidFill>
              <a:srgbClr val="D9D3C2"/>
            </a:solidFill>
            <a:prstDash val="dash"/>
          </a:ln>
        </p:spPr>
      </p:sp>
      <p:sp>
        <p:nvSpPr>
          <p:cNvPr id="27" name="Text 25"/>
          <p:cNvSpPr/>
          <p:nvPr/>
        </p:nvSpPr>
        <p:spPr>
          <a:xfrm>
            <a:off x="4381500" y="5033539"/>
            <a:ext cx="7810500" cy="137160"/>
          </a:xfrm>
          <a:prstGeom prst="rect">
            <a:avLst/>
          </a:prstGeom>
          <a:noFill/>
          <a:ln/>
        </p:spPr>
        <p:txBody>
          <a:bodyPr wrap="none" lIns="0" tIns="0" rIns="0" bIns="0" rtlCol="0" anchor="t"/>
          <a:lstStyle/>
          <a:p>
            <a:pPr algn="ctr" indent="0" marL="0">
              <a:buNone/>
            </a:pPr>
            <a:r>
              <a:rPr lang="en-US" sz="900" dirty="0">
                <a:solidFill>
                  <a:srgbClr val="626159"/>
                </a:solidFill>
                <a:latin typeface="Microsoft YaHei" pitchFamily="34" charset="0"/>
                <a:ea typeface="Microsoft YaHei" pitchFamily="34" charset="-122"/>
                <a:cs typeface="Microsoft YaHei" pitchFamily="34" charset="-120"/>
              </a:rPr>
              <a:t>+0.1</a:t>
            </a:r>
            <a:endParaRPr lang="en-US" sz="900" dirty="0">
              <a:latin typeface="Microsoft YaHei" pitchFamily="34" charset="0"/>
              <a:ea typeface="Microsoft YaHei" pitchFamily="34" charset="-122"/>
              <a:cs typeface="Microsoft YaHei" pitchFamily="34" charset="-120"/>
            </a:endParaRPr>
          </a:p>
        </p:txBody>
      </p:sp>
      <p:sp>
        <p:nvSpPr>
          <p:cNvPr id="28" name="Shape 26"/>
          <p:cNvSpPr/>
          <p:nvPr/>
        </p:nvSpPr>
        <p:spPr>
          <a:xfrm>
            <a:off x="7233285" y="1962150"/>
            <a:ext cx="11430" cy="1144905"/>
          </a:xfrm>
          <a:prstGeom prst="rect">
            <a:avLst/>
          </a:prstGeom>
          <a:solidFill>
            <a:srgbClr val="2C2C2A"/>
          </a:solidFill>
          <a:ln/>
        </p:spPr>
      </p:sp>
      <p:sp>
        <p:nvSpPr>
          <p:cNvPr id="29" name="Shape 27"/>
          <p:cNvSpPr/>
          <p:nvPr/>
        </p:nvSpPr>
        <p:spPr>
          <a:xfrm>
            <a:off x="7233285" y="3333750"/>
            <a:ext cx="11430" cy="1619250"/>
          </a:xfrm>
          <a:prstGeom prst="rect">
            <a:avLst/>
          </a:prstGeom>
          <a:solidFill>
            <a:srgbClr val="2C2C2A"/>
          </a:solidFill>
          <a:ln/>
        </p:spPr>
      </p:sp>
      <p:sp>
        <p:nvSpPr>
          <p:cNvPr id="30" name="Text 28"/>
          <p:cNvSpPr/>
          <p:nvPr/>
        </p:nvSpPr>
        <p:spPr>
          <a:xfrm>
            <a:off x="2286000" y="5033539"/>
            <a:ext cx="9906000" cy="137160"/>
          </a:xfrm>
          <a:prstGeom prst="rect">
            <a:avLst/>
          </a:prstGeom>
          <a:noFill/>
          <a:ln/>
        </p:spPr>
        <p:txBody>
          <a:bodyPr wrap="none" lIns="0" tIns="0" rIns="0" bIns="0" rtlCol="0" anchor="t"/>
          <a:lstStyle/>
          <a:p>
            <a:pPr algn="ctr" indent="0" marL="0">
              <a:buNone/>
            </a:pPr>
            <a:r>
              <a:rPr lang="en-US" sz="900" b="1" dirty="0">
                <a:solidFill>
                  <a:srgbClr val="26261F"/>
                </a:solidFill>
                <a:latin typeface="Microsoft YaHei" pitchFamily="34" charset="0"/>
                <a:ea typeface="Microsoft YaHei" pitchFamily="34" charset="-122"/>
                <a:cs typeface="Microsoft YaHei" pitchFamily="34" charset="-120"/>
              </a:rPr>
              <a:t>0</a:t>
            </a:r>
            <a:endParaRPr lang="en-US" sz="900" dirty="0">
              <a:latin typeface="Microsoft YaHei" pitchFamily="34" charset="0"/>
              <a:ea typeface="Microsoft YaHei" pitchFamily="34" charset="-122"/>
              <a:cs typeface="Microsoft YaHei" pitchFamily="34" charset="-120"/>
            </a:endParaRPr>
          </a:p>
        </p:txBody>
      </p:sp>
      <p:sp>
        <p:nvSpPr>
          <p:cNvPr id="31" name="Text 29"/>
          <p:cNvSpPr/>
          <p:nvPr/>
        </p:nvSpPr>
        <p:spPr>
          <a:xfrm>
            <a:off x="3048000" y="5243089"/>
            <a:ext cx="9144000" cy="137160"/>
          </a:xfrm>
          <a:prstGeom prst="rect">
            <a:avLst/>
          </a:prstGeom>
          <a:noFill/>
          <a:ln/>
        </p:spPr>
        <p:txBody>
          <a:bodyPr wrap="none" lIns="0" tIns="0" rIns="0" bIns="0" rtlCol="0" anchor="t"/>
          <a:lstStyle/>
          <a:p>
            <a:pPr algn="l" indent="0" marL="0">
              <a:buNone/>
            </a:pPr>
            <a:r>
              <a:rPr lang="en-US" sz="900" dirty="0">
                <a:solidFill>
                  <a:srgbClr val="626159"/>
                </a:solidFill>
                <a:latin typeface="Microsoft YaHei" pitchFamily="34" charset="0"/>
                <a:ea typeface="Microsoft YaHei" pitchFamily="34" charset="-122"/>
                <a:cs typeface="Microsoft YaHei" pitchFamily="34" charset="-120"/>
              </a:rPr>
              <a:t>← Screens did worse</a:t>
            </a:r>
            <a:endParaRPr lang="en-US" sz="900" dirty="0">
              <a:latin typeface="Microsoft YaHei" pitchFamily="34" charset="0"/>
              <a:ea typeface="Microsoft YaHei" pitchFamily="34" charset="-122"/>
              <a:cs typeface="Microsoft YaHei" pitchFamily="34" charset="-120"/>
            </a:endParaRPr>
          </a:p>
        </p:txBody>
      </p:sp>
      <p:sp>
        <p:nvSpPr>
          <p:cNvPr id="32" name="Text 30"/>
          <p:cNvSpPr/>
          <p:nvPr/>
        </p:nvSpPr>
        <p:spPr>
          <a:xfrm>
            <a:off x="0" y="5243089"/>
            <a:ext cx="8286750" cy="137160"/>
          </a:xfrm>
          <a:prstGeom prst="rect">
            <a:avLst/>
          </a:prstGeom>
          <a:noFill/>
          <a:ln/>
        </p:spPr>
        <p:txBody>
          <a:bodyPr wrap="none" lIns="0" tIns="0" rIns="0" bIns="0" rtlCol="0" anchor="t"/>
          <a:lstStyle/>
          <a:p>
            <a:pPr algn="r" indent="0" marL="0">
              <a:buNone/>
            </a:pPr>
            <a:r>
              <a:rPr lang="en-US" sz="900" dirty="0">
                <a:solidFill>
                  <a:srgbClr val="626159"/>
                </a:solidFill>
                <a:latin typeface="Microsoft YaHei" pitchFamily="34" charset="0"/>
                <a:ea typeface="Microsoft YaHei" pitchFamily="34" charset="-122"/>
                <a:cs typeface="Microsoft YaHei" pitchFamily="34" charset="-120"/>
              </a:rPr>
              <a:t>Print did worse →</a:t>
            </a:r>
            <a:endParaRPr lang="en-US" sz="900" dirty="0">
              <a:latin typeface="Microsoft YaHei" pitchFamily="34" charset="0"/>
              <a:ea typeface="Microsoft YaHei" pitchFamily="34" charset="-122"/>
              <a:cs typeface="Microsoft YaHei" pitchFamily="34" charset="-120"/>
            </a:endParaRPr>
          </a:p>
        </p:txBody>
      </p:sp>
      <p:sp>
        <p:nvSpPr>
          <p:cNvPr id="33" name="Text 31"/>
          <p:cNvSpPr/>
          <p:nvPr/>
        </p:nvSpPr>
        <p:spPr>
          <a:xfrm>
            <a:off x="609600" y="2158219"/>
            <a:ext cx="11582400" cy="194310"/>
          </a:xfrm>
          <a:prstGeom prst="rect">
            <a:avLst/>
          </a:prstGeom>
          <a:noFill/>
          <a:ln/>
        </p:spPr>
        <p:txBody>
          <a:bodyPr wrap="none" lIns="0" tIns="0" rIns="0" bIns="0" rtlCol="0" anchor="t"/>
          <a:lstStyle/>
          <a:p>
            <a:pPr algn="l" indent="0" marL="0">
              <a:buNone/>
            </a:pPr>
            <a:r>
              <a:rPr lang="en-US" sz="1275" b="1" dirty="0">
                <a:solidFill>
                  <a:srgbClr val="26261F"/>
                </a:solidFill>
                <a:latin typeface="Times New Roman" pitchFamily="34" charset="0"/>
                <a:ea typeface="SimSun" pitchFamily="34" charset="-122"/>
                <a:cs typeface="Times New Roman" pitchFamily="34" charset="-120"/>
              </a:rPr>
              <a:t>Overall</a:t>
            </a:r>
            <a:endParaRPr lang="en-US" sz="1275" dirty="0">
              <a:latin typeface="Times New Roman" pitchFamily="34" charset="0"/>
              <a:ea typeface="SimSun" pitchFamily="34" charset="-122"/>
              <a:cs typeface="Times New Roman" pitchFamily="34" charset="-120"/>
            </a:endParaRPr>
          </a:p>
        </p:txBody>
      </p:sp>
      <p:sp>
        <p:nvSpPr>
          <p:cNvPr id="34" name="Shape 32"/>
          <p:cNvSpPr/>
          <p:nvPr/>
        </p:nvSpPr>
        <p:spPr>
          <a:xfrm>
            <a:off x="3048000" y="2254567"/>
            <a:ext cx="5238750" cy="7144"/>
          </a:xfrm>
          <a:prstGeom prst="rect">
            <a:avLst/>
          </a:prstGeom>
          <a:solidFill>
            <a:srgbClr val="D9D3C2"/>
          </a:solidFill>
          <a:ln/>
        </p:spPr>
      </p:sp>
      <p:sp>
        <p:nvSpPr>
          <p:cNvPr id="35" name="Text 33"/>
          <p:cNvSpPr/>
          <p:nvPr/>
        </p:nvSpPr>
        <p:spPr>
          <a:xfrm>
            <a:off x="609600" y="2729719"/>
            <a:ext cx="11582400" cy="194310"/>
          </a:xfrm>
          <a:prstGeom prst="rect">
            <a:avLst/>
          </a:prstGeom>
          <a:noFill/>
          <a:ln/>
        </p:spPr>
        <p:txBody>
          <a:bodyPr wrap="none" lIns="0" tIns="0" rIns="0" bIns="0" rtlCol="0" anchor="t"/>
          <a:lstStyle/>
          <a:p>
            <a:pPr algn="l" indent="0" marL="0">
              <a:buNone/>
            </a:pPr>
            <a:r>
              <a:rPr lang="en-US" sz="1275" b="1" dirty="0">
                <a:solidFill>
                  <a:srgbClr val="26261F"/>
                </a:solidFill>
                <a:latin typeface="Times New Roman" pitchFamily="34" charset="0"/>
                <a:ea typeface="SimSun" pitchFamily="34" charset="-122"/>
                <a:cs typeface="Times New Roman" pitchFamily="34" charset="-120"/>
              </a:rPr>
              <a:t>Informational</a:t>
            </a:r>
            <a:endParaRPr lang="en-US" sz="1275" dirty="0">
              <a:latin typeface="Times New Roman" pitchFamily="34" charset="0"/>
              <a:ea typeface="SimSun" pitchFamily="34" charset="-122"/>
              <a:cs typeface="Times New Roman" pitchFamily="34" charset="-120"/>
            </a:endParaRPr>
          </a:p>
        </p:txBody>
      </p:sp>
      <p:sp>
        <p:nvSpPr>
          <p:cNvPr id="36" name="Shape 34"/>
          <p:cNvSpPr/>
          <p:nvPr/>
        </p:nvSpPr>
        <p:spPr>
          <a:xfrm>
            <a:off x="3048000" y="2826067"/>
            <a:ext cx="5238750" cy="7144"/>
          </a:xfrm>
          <a:prstGeom prst="rect">
            <a:avLst/>
          </a:prstGeom>
          <a:solidFill>
            <a:srgbClr val="D9D3C2"/>
          </a:solidFill>
          <a:ln/>
        </p:spPr>
      </p:sp>
      <p:sp>
        <p:nvSpPr>
          <p:cNvPr id="37" name="Text 35"/>
          <p:cNvSpPr/>
          <p:nvPr/>
        </p:nvSpPr>
        <p:spPr>
          <a:xfrm>
            <a:off x="609600" y="3301219"/>
            <a:ext cx="11582400" cy="194310"/>
          </a:xfrm>
          <a:prstGeom prst="rect">
            <a:avLst/>
          </a:prstGeom>
          <a:noFill/>
          <a:ln/>
        </p:spPr>
        <p:txBody>
          <a:bodyPr wrap="none" lIns="0" tIns="0" rIns="0" bIns="0" rtlCol="0" anchor="t"/>
          <a:lstStyle/>
          <a:p>
            <a:pPr algn="l" indent="0" marL="0">
              <a:buNone/>
            </a:pPr>
            <a:r>
              <a:rPr lang="en-US" sz="1275" b="1" dirty="0">
                <a:solidFill>
                  <a:srgbClr val="26261F"/>
                </a:solidFill>
                <a:latin typeface="Times New Roman" pitchFamily="34" charset="0"/>
                <a:ea typeface="SimSun" pitchFamily="34" charset="-122"/>
                <a:cs typeface="Times New Roman" pitchFamily="34" charset="-120"/>
              </a:rPr>
              <a:t>Narrative</a:t>
            </a:r>
            <a:endParaRPr lang="en-US" sz="1275" dirty="0">
              <a:latin typeface="Times New Roman" pitchFamily="34" charset="0"/>
              <a:ea typeface="SimSun" pitchFamily="34" charset="-122"/>
              <a:cs typeface="Times New Roman" pitchFamily="34" charset="-120"/>
            </a:endParaRPr>
          </a:p>
        </p:txBody>
      </p:sp>
      <p:sp>
        <p:nvSpPr>
          <p:cNvPr id="38" name="Shape 36"/>
          <p:cNvSpPr/>
          <p:nvPr/>
        </p:nvSpPr>
        <p:spPr>
          <a:xfrm>
            <a:off x="3048000" y="3397567"/>
            <a:ext cx="5238750" cy="7144"/>
          </a:xfrm>
          <a:prstGeom prst="rect">
            <a:avLst/>
          </a:prstGeom>
          <a:solidFill>
            <a:srgbClr val="D9D3C2"/>
          </a:solidFill>
          <a:ln/>
        </p:spPr>
      </p:sp>
      <p:sp>
        <p:nvSpPr>
          <p:cNvPr id="39" name="Text 37"/>
          <p:cNvSpPr/>
          <p:nvPr/>
        </p:nvSpPr>
        <p:spPr>
          <a:xfrm>
            <a:off x="609600" y="3872719"/>
            <a:ext cx="11582400" cy="194310"/>
          </a:xfrm>
          <a:prstGeom prst="rect">
            <a:avLst/>
          </a:prstGeom>
          <a:noFill/>
          <a:ln/>
        </p:spPr>
        <p:txBody>
          <a:bodyPr wrap="none" lIns="0" tIns="0" rIns="0" bIns="0" rtlCol="0" anchor="t"/>
          <a:lstStyle/>
          <a:p>
            <a:pPr algn="l" indent="0" marL="0">
              <a:buNone/>
            </a:pPr>
            <a:r>
              <a:rPr lang="en-US" sz="1275" b="1" dirty="0">
                <a:solidFill>
                  <a:srgbClr val="26261F"/>
                </a:solidFill>
                <a:latin typeface="Times New Roman" pitchFamily="34" charset="0"/>
                <a:ea typeface="SimSun" pitchFamily="34" charset="-122"/>
                <a:cs typeface="Times New Roman" pitchFamily="34" charset="-120"/>
              </a:rPr>
              <a:t>Timed</a:t>
            </a:r>
            <a:endParaRPr lang="en-US" sz="1275" dirty="0">
              <a:latin typeface="Times New Roman" pitchFamily="34" charset="0"/>
              <a:ea typeface="SimSun" pitchFamily="34" charset="-122"/>
              <a:cs typeface="Times New Roman" pitchFamily="34" charset="-120"/>
            </a:endParaRPr>
          </a:p>
        </p:txBody>
      </p:sp>
      <p:sp>
        <p:nvSpPr>
          <p:cNvPr id="40" name="Shape 38"/>
          <p:cNvSpPr/>
          <p:nvPr/>
        </p:nvSpPr>
        <p:spPr>
          <a:xfrm>
            <a:off x="3048000" y="3969068"/>
            <a:ext cx="5238750" cy="7144"/>
          </a:xfrm>
          <a:prstGeom prst="rect">
            <a:avLst/>
          </a:prstGeom>
          <a:solidFill>
            <a:srgbClr val="D9D3C2"/>
          </a:solidFill>
          <a:ln/>
        </p:spPr>
      </p:sp>
      <p:sp>
        <p:nvSpPr>
          <p:cNvPr id="41" name="Text 39"/>
          <p:cNvSpPr/>
          <p:nvPr/>
        </p:nvSpPr>
        <p:spPr>
          <a:xfrm>
            <a:off x="609600" y="4444219"/>
            <a:ext cx="11582400" cy="194310"/>
          </a:xfrm>
          <a:prstGeom prst="rect">
            <a:avLst/>
          </a:prstGeom>
          <a:noFill/>
          <a:ln/>
        </p:spPr>
        <p:txBody>
          <a:bodyPr wrap="none" lIns="0" tIns="0" rIns="0" bIns="0" rtlCol="0" anchor="t"/>
          <a:lstStyle/>
          <a:p>
            <a:pPr algn="l" indent="0" marL="0">
              <a:buNone/>
            </a:pPr>
            <a:r>
              <a:rPr lang="en-US" sz="1275" b="1" dirty="0">
                <a:solidFill>
                  <a:srgbClr val="26261F"/>
                </a:solidFill>
                <a:latin typeface="Times New Roman" pitchFamily="34" charset="0"/>
                <a:ea typeface="SimSun" pitchFamily="34" charset="-122"/>
                <a:cs typeface="Times New Roman" pitchFamily="34" charset="-120"/>
              </a:rPr>
              <a:t>Self-paced</a:t>
            </a:r>
            <a:endParaRPr lang="en-US" sz="1275" dirty="0">
              <a:latin typeface="Times New Roman" pitchFamily="34" charset="0"/>
              <a:ea typeface="SimSun" pitchFamily="34" charset="-122"/>
              <a:cs typeface="Times New Roman" pitchFamily="34" charset="-120"/>
            </a:endParaRPr>
          </a:p>
        </p:txBody>
      </p:sp>
      <p:sp>
        <p:nvSpPr>
          <p:cNvPr id="42" name="Shape 40"/>
          <p:cNvSpPr/>
          <p:nvPr/>
        </p:nvSpPr>
        <p:spPr>
          <a:xfrm>
            <a:off x="3048000" y="4540568"/>
            <a:ext cx="5238750" cy="7144"/>
          </a:xfrm>
          <a:prstGeom prst="rect">
            <a:avLst/>
          </a:prstGeom>
          <a:solidFill>
            <a:srgbClr val="D9D3C2"/>
          </a:solidFill>
          <a:ln/>
        </p:spPr>
      </p:sp>
      <p:sp>
        <p:nvSpPr>
          <p:cNvPr id="43" name="Shape 41"/>
          <p:cNvSpPr/>
          <p:nvPr/>
        </p:nvSpPr>
        <p:spPr>
          <a:xfrm>
            <a:off x="4972050" y="2190750"/>
            <a:ext cx="133350" cy="133350"/>
          </a:xfrm>
          <a:prstGeom prst="ellipse">
            <a:avLst/>
          </a:prstGeom>
          <a:solidFill>
            <a:srgbClr val="8C4A3C"/>
          </a:solidFill>
          <a:ln/>
        </p:spPr>
      </p:sp>
      <p:sp>
        <p:nvSpPr>
          <p:cNvPr id="44" name="Text 42"/>
          <p:cNvSpPr/>
          <p:nvPr/>
        </p:nvSpPr>
        <p:spPr>
          <a:xfrm>
            <a:off x="0" y="2004589"/>
            <a:ext cx="1007745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−0.21</a:t>
            </a:r>
            <a:endParaRPr lang="en-US" sz="900" dirty="0">
              <a:latin typeface="Microsoft YaHei" pitchFamily="34" charset="0"/>
              <a:ea typeface="Microsoft YaHei" pitchFamily="34" charset="-122"/>
              <a:cs typeface="Microsoft YaHei" pitchFamily="34" charset="-120"/>
            </a:endParaRPr>
          </a:p>
        </p:txBody>
      </p:sp>
      <p:sp>
        <p:nvSpPr>
          <p:cNvPr id="45" name="Shape 43"/>
          <p:cNvSpPr/>
          <p:nvPr/>
        </p:nvSpPr>
        <p:spPr>
          <a:xfrm>
            <a:off x="4343400" y="2762250"/>
            <a:ext cx="133350" cy="133350"/>
          </a:xfrm>
          <a:prstGeom prst="ellipse">
            <a:avLst/>
          </a:prstGeom>
          <a:solidFill>
            <a:srgbClr val="8C4A3C"/>
          </a:solidFill>
          <a:ln/>
        </p:spPr>
      </p:sp>
      <p:sp>
        <p:nvSpPr>
          <p:cNvPr id="46" name="Text 44"/>
          <p:cNvSpPr/>
          <p:nvPr/>
        </p:nvSpPr>
        <p:spPr>
          <a:xfrm>
            <a:off x="0" y="2576089"/>
            <a:ext cx="882015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−0.27</a:t>
            </a:r>
            <a:endParaRPr lang="en-US" sz="900" dirty="0">
              <a:latin typeface="Microsoft YaHei" pitchFamily="34" charset="0"/>
              <a:ea typeface="Microsoft YaHei" pitchFamily="34" charset="-122"/>
              <a:cs typeface="Microsoft YaHei" pitchFamily="34" charset="-120"/>
            </a:endParaRPr>
          </a:p>
        </p:txBody>
      </p:sp>
      <p:sp>
        <p:nvSpPr>
          <p:cNvPr id="47" name="Shape 45"/>
          <p:cNvSpPr/>
          <p:nvPr/>
        </p:nvSpPr>
        <p:spPr>
          <a:xfrm>
            <a:off x="7277100" y="3333750"/>
            <a:ext cx="133350" cy="133350"/>
          </a:xfrm>
          <a:prstGeom prst="ellipse">
            <a:avLst/>
          </a:prstGeom>
          <a:solidFill>
            <a:srgbClr val="8C4A3C"/>
          </a:solidFill>
          <a:ln/>
        </p:spPr>
      </p:sp>
      <p:sp>
        <p:nvSpPr>
          <p:cNvPr id="48" name="Text 46"/>
          <p:cNvSpPr/>
          <p:nvPr/>
        </p:nvSpPr>
        <p:spPr>
          <a:xfrm>
            <a:off x="2495550" y="3147589"/>
            <a:ext cx="969645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+0.01</a:t>
            </a:r>
            <a:endParaRPr lang="en-US" sz="900" dirty="0">
              <a:latin typeface="Microsoft YaHei" pitchFamily="34" charset="0"/>
              <a:ea typeface="Microsoft YaHei" pitchFamily="34" charset="-122"/>
              <a:cs typeface="Microsoft YaHei" pitchFamily="34" charset="-120"/>
            </a:endParaRPr>
          </a:p>
        </p:txBody>
      </p:sp>
      <p:sp>
        <p:nvSpPr>
          <p:cNvPr id="49" name="Shape 47"/>
          <p:cNvSpPr/>
          <p:nvPr/>
        </p:nvSpPr>
        <p:spPr>
          <a:xfrm>
            <a:off x="4448175" y="3905250"/>
            <a:ext cx="133350" cy="133350"/>
          </a:xfrm>
          <a:prstGeom prst="ellipse">
            <a:avLst/>
          </a:prstGeom>
          <a:solidFill>
            <a:srgbClr val="8C4A3C"/>
          </a:solidFill>
          <a:ln/>
        </p:spPr>
      </p:sp>
      <p:sp>
        <p:nvSpPr>
          <p:cNvPr id="50" name="Text 48"/>
          <p:cNvSpPr/>
          <p:nvPr/>
        </p:nvSpPr>
        <p:spPr>
          <a:xfrm>
            <a:off x="0" y="3719089"/>
            <a:ext cx="902970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−0.26</a:t>
            </a:r>
            <a:endParaRPr lang="en-US" sz="900" dirty="0">
              <a:latin typeface="Microsoft YaHei" pitchFamily="34" charset="0"/>
              <a:ea typeface="Microsoft YaHei" pitchFamily="34" charset="-122"/>
              <a:cs typeface="Microsoft YaHei" pitchFamily="34" charset="-120"/>
            </a:endParaRPr>
          </a:p>
        </p:txBody>
      </p:sp>
      <p:sp>
        <p:nvSpPr>
          <p:cNvPr id="51" name="Shape 49"/>
          <p:cNvSpPr/>
          <p:nvPr/>
        </p:nvSpPr>
        <p:spPr>
          <a:xfrm>
            <a:off x="6229350" y="4476750"/>
            <a:ext cx="133350" cy="133350"/>
          </a:xfrm>
          <a:prstGeom prst="ellipse">
            <a:avLst/>
          </a:prstGeom>
          <a:solidFill>
            <a:srgbClr val="8C4A3C"/>
          </a:solidFill>
          <a:ln/>
        </p:spPr>
      </p:sp>
      <p:sp>
        <p:nvSpPr>
          <p:cNvPr id="52" name="Text 50"/>
          <p:cNvSpPr/>
          <p:nvPr/>
        </p:nvSpPr>
        <p:spPr>
          <a:xfrm>
            <a:off x="400050" y="4290589"/>
            <a:ext cx="11791950" cy="137160"/>
          </a:xfrm>
          <a:prstGeom prst="rect">
            <a:avLst/>
          </a:prstGeom>
          <a:noFill/>
          <a:ln/>
        </p:spPr>
        <p:txBody>
          <a:bodyPr wrap="none" lIns="0" tIns="0" rIns="0" bIns="0" rtlCol="0" anchor="t"/>
          <a:lstStyle/>
          <a:p>
            <a:pPr algn="ctr" indent="0" marL="0">
              <a:buNone/>
            </a:pPr>
            <a:r>
              <a:rPr lang="en-US" sz="900" b="1" dirty="0">
                <a:solidFill>
                  <a:srgbClr val="8C4A3C"/>
                </a:solidFill>
                <a:latin typeface="Microsoft YaHei" pitchFamily="34" charset="0"/>
                <a:ea typeface="Microsoft YaHei" pitchFamily="34" charset="-122"/>
                <a:cs typeface="Microsoft YaHei" pitchFamily="34" charset="-120"/>
              </a:rPr>
              <a:t>−0.09</a:t>
            </a:r>
            <a:endParaRPr lang="en-US" sz="900" dirty="0">
              <a:latin typeface="Microsoft YaHei" pitchFamily="34" charset="0"/>
              <a:ea typeface="Microsoft YaHei" pitchFamily="34" charset="-122"/>
              <a:cs typeface="Microsoft YaHei" pitchFamily="34" charset="-120"/>
            </a:endParaRPr>
          </a:p>
        </p:txBody>
      </p:sp>
      <p:sp>
        <p:nvSpPr>
          <p:cNvPr id="53" name="Shape 51"/>
          <p:cNvSpPr/>
          <p:nvPr/>
        </p:nvSpPr>
        <p:spPr>
          <a:xfrm rot="2700000">
            <a:off x="4562475" y="2200275"/>
            <a:ext cx="114300" cy="114300"/>
          </a:xfrm>
          <a:prstGeom prst="rect">
            <a:avLst/>
          </a:prstGeom>
          <a:solidFill>
            <a:srgbClr val="2C2C2A"/>
          </a:solidFill>
          <a:ln/>
        </p:spPr>
      </p:sp>
      <p:sp>
        <p:nvSpPr>
          <p:cNvPr id="54" name="Text 52"/>
          <p:cNvSpPr/>
          <p:nvPr/>
        </p:nvSpPr>
        <p:spPr>
          <a:xfrm>
            <a:off x="0" y="2366539"/>
            <a:ext cx="923925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−0.25</a:t>
            </a:r>
            <a:endParaRPr lang="en-US" sz="900" dirty="0">
              <a:latin typeface="Microsoft YaHei" pitchFamily="34" charset="0"/>
              <a:ea typeface="Microsoft YaHei" pitchFamily="34" charset="-122"/>
              <a:cs typeface="Microsoft YaHei" pitchFamily="34" charset="-120"/>
            </a:endParaRPr>
          </a:p>
        </p:txBody>
      </p:sp>
      <p:sp>
        <p:nvSpPr>
          <p:cNvPr id="55" name="Shape 53"/>
          <p:cNvSpPr/>
          <p:nvPr/>
        </p:nvSpPr>
        <p:spPr>
          <a:xfrm rot="2700000">
            <a:off x="3829050" y="2771775"/>
            <a:ext cx="114300" cy="114300"/>
          </a:xfrm>
          <a:prstGeom prst="rect">
            <a:avLst/>
          </a:prstGeom>
          <a:solidFill>
            <a:srgbClr val="2C2C2A"/>
          </a:solidFill>
          <a:ln/>
        </p:spPr>
      </p:sp>
      <p:sp>
        <p:nvSpPr>
          <p:cNvPr id="56" name="Text 54"/>
          <p:cNvSpPr/>
          <p:nvPr/>
        </p:nvSpPr>
        <p:spPr>
          <a:xfrm>
            <a:off x="0" y="2938039"/>
            <a:ext cx="77724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−0.32</a:t>
            </a:r>
            <a:endParaRPr lang="en-US" sz="900" dirty="0">
              <a:latin typeface="Microsoft YaHei" pitchFamily="34" charset="0"/>
              <a:ea typeface="Microsoft YaHei" pitchFamily="34" charset="-122"/>
              <a:cs typeface="Microsoft YaHei" pitchFamily="34" charset="-120"/>
            </a:endParaRPr>
          </a:p>
        </p:txBody>
      </p:sp>
      <p:sp>
        <p:nvSpPr>
          <p:cNvPr id="57" name="Shape 55"/>
          <p:cNvSpPr/>
          <p:nvPr/>
        </p:nvSpPr>
        <p:spPr>
          <a:xfrm rot="2700000">
            <a:off x="6762750" y="3343275"/>
            <a:ext cx="114300" cy="114300"/>
          </a:xfrm>
          <a:prstGeom prst="rect">
            <a:avLst/>
          </a:prstGeom>
          <a:solidFill>
            <a:srgbClr val="2C2C2A"/>
          </a:solidFill>
          <a:ln/>
        </p:spPr>
      </p:sp>
      <p:sp>
        <p:nvSpPr>
          <p:cNvPr id="58" name="Text 56"/>
          <p:cNvSpPr/>
          <p:nvPr/>
        </p:nvSpPr>
        <p:spPr>
          <a:xfrm>
            <a:off x="1447800" y="3509539"/>
            <a:ext cx="10744200" cy="137160"/>
          </a:xfrm>
          <a:prstGeom prst="rect">
            <a:avLst/>
          </a:prstGeom>
          <a:noFill/>
          <a:ln/>
        </p:spPr>
        <p:txBody>
          <a:bodyPr wrap="none" lIns="0" tIns="0" rIns="0" bIns="0" rtlCol="0" anchor="t"/>
          <a:lstStyle/>
          <a:p>
            <a:pPr algn="ctr" indent="0" marL="0">
              <a:buNone/>
            </a:pPr>
            <a:r>
              <a:rPr lang="en-US" sz="900" b="1" dirty="0">
                <a:solidFill>
                  <a:srgbClr val="2C2C2A"/>
                </a:solidFill>
                <a:latin typeface="Microsoft YaHei" pitchFamily="34" charset="0"/>
                <a:ea typeface="Microsoft YaHei" pitchFamily="34" charset="-122"/>
                <a:cs typeface="Microsoft YaHei" pitchFamily="34" charset="-120"/>
              </a:rPr>
              <a:t>−0.04</a:t>
            </a:r>
            <a:endParaRPr lang="en-US" sz="900" dirty="0">
              <a:latin typeface="Microsoft YaHei" pitchFamily="34" charset="0"/>
              <a:ea typeface="Microsoft YaHei" pitchFamily="34" charset="-122"/>
              <a:cs typeface="Microsoft YaHei" pitchFamily="34" charset="-120"/>
            </a:endParaRPr>
          </a:p>
        </p:txBody>
      </p:sp>
      <p:sp>
        <p:nvSpPr>
          <p:cNvPr id="59" name="Text 57"/>
          <p:cNvSpPr/>
          <p:nvPr/>
        </p:nvSpPr>
        <p:spPr>
          <a:xfrm>
            <a:off x="609600" y="5577039"/>
            <a:ext cx="11582400" cy="171450"/>
          </a:xfrm>
          <a:prstGeom prst="rect">
            <a:avLst/>
          </a:prstGeom>
          <a:noFill/>
          <a:ln/>
        </p:spPr>
        <p:txBody>
          <a:bodyPr wrap="none" lIns="0" tIns="0" rIns="0" bIns="0" rtlCol="0" anchor="t"/>
          <a:lstStyle/>
          <a:p>
            <a:pPr algn="l" indent="0" marL="0">
              <a:buNone/>
            </a:pPr>
            <a:r>
              <a:rPr lang="en-US" sz="1125" i="1" dirty="0">
                <a:solidFill>
                  <a:srgbClr val="626159"/>
                </a:solidFill>
                <a:latin typeface="Times New Roman" pitchFamily="34" charset="0"/>
                <a:ea typeface="SimSun" pitchFamily="34" charset="-122"/>
                <a:cs typeface="Times New Roman" pitchFamily="34" charset="-120"/>
              </a:rPr>
              <a:t>A Hedges</a:t>
            </a:r>
            <a:pPr algn="l" indent="0" marL="0">
              <a:buNone/>
            </a:pPr>
            <a:r>
              <a:rPr lang="en-US" sz="1125" i="1" dirty="0">
                <a:solidFill>
                  <a:srgbClr val="626159"/>
                </a:solidFill>
                <a:latin typeface="Times New Roman" pitchFamily="34" charset="0"/>
                <a:ea typeface="SimSun" pitchFamily="34" charset="-122"/>
                <a:cs typeface="Times New Roman" pitchFamily="34" charset="-120"/>
              </a:rPr>
              <a:t>'</a:t>
            </a:r>
            <a:pPr algn="l" indent="0" marL="0">
              <a:buNone/>
            </a:pPr>
            <a:r>
              <a:rPr lang="en-US" sz="1125" i="1" dirty="0">
                <a:solidFill>
                  <a:srgbClr val="626159"/>
                </a:solidFill>
                <a:latin typeface="Times New Roman" pitchFamily="34" charset="0"/>
                <a:ea typeface="SimSun" pitchFamily="34" charset="-122"/>
                <a:cs typeface="Times New Roman" pitchFamily="34" charset="-120"/>
              </a:rPr>
              <a:t> g of about 0.2 is a small effect, not “21% better understanding”. Print readers also judge their own understanding better.</a:t>
            </a:r>
            <a:endParaRPr lang="en-US" sz="1125" dirty="0">
              <a:latin typeface="Times New Roman" pitchFamily="34" charset="0"/>
              <a:ea typeface="SimSun" pitchFamily="34" charset="-122"/>
              <a:cs typeface="Times New Roman" pitchFamily="34" charset="-120"/>
            </a:endParaRPr>
          </a:p>
        </p:txBody>
      </p:sp>
      <p:sp>
        <p:nvSpPr>
          <p:cNvPr id="60" name="Text 58"/>
          <p:cNvSpPr/>
          <p:nvPr/>
        </p:nvSpPr>
        <p:spPr>
          <a:xfrm>
            <a:off x="609600" y="6176177"/>
            <a:ext cx="11582400" cy="125730"/>
          </a:xfrm>
          <a:prstGeom prst="rect">
            <a:avLst/>
          </a:prstGeom>
          <a:noFill/>
          <a:ln/>
        </p:spPr>
        <p:txBody>
          <a:bodyPr wrap="none" lIns="0" tIns="0" rIns="0" bIns="0" rtlCol="0" anchor="t"/>
          <a:lstStyle/>
          <a:p>
            <a:pPr algn="l" indent="0" marL="0">
              <a:buNone/>
            </a:pPr>
            <a:r>
              <a:rPr lang="en-US" sz="825" dirty="0">
                <a:solidFill>
                  <a:srgbClr val="626159"/>
                </a:solidFill>
                <a:latin typeface="Microsoft YaHei" pitchFamily="34" charset="0"/>
                <a:ea typeface="Microsoft YaHei" pitchFamily="34" charset="-122"/>
                <a:cs typeface="Microsoft YaHei" pitchFamily="34" charset="-120"/>
              </a:rPr>
              <a:t>Sources: Delgado et al. (2018), Educational Research Review 25, Clinton (2019), Journal of Research in Reading 42(2). Both are meta-analyses. Clinton does not report timed and self-paced reading apart</a:t>
            </a:r>
            <a:endParaRPr lang="en-US" sz="8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5"/>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16</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54588" y="270677"/>
            <a:ext cx="6437412"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g</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d</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Readers left the periodical habit, not books</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609600" y="183535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Read together, these numbers left the editors with one plain</a:t>
            </a:r>
            <a:endParaRPr lang="en-US" sz="1500" dirty="0">
              <a:latin typeface="Times New Roman" pitchFamily="34" charset="0"/>
              <a:ea typeface="SimSun" pitchFamily="34" charset="-122"/>
              <a:cs typeface="Times New Roman" pitchFamily="34" charset="-120"/>
            </a:endParaRPr>
          </a:p>
        </p:txBody>
      </p:sp>
      <p:sp>
        <p:nvSpPr>
          <p:cNvPr id="13" name="Text 11"/>
          <p:cNvSpPr/>
          <p:nvPr/>
        </p:nvSpPr>
        <p:spPr>
          <a:xfrm>
            <a:off x="609600" y="219730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impression: the readers are still here. In ten years the share of</a:t>
            </a:r>
            <a:endParaRPr lang="en-US" sz="1500" dirty="0">
              <a:latin typeface="Times New Roman" pitchFamily="34" charset="0"/>
              <a:ea typeface="SimSun" pitchFamily="34" charset="-122"/>
              <a:cs typeface="Times New Roman" pitchFamily="34" charset="-120"/>
            </a:endParaRPr>
          </a:p>
        </p:txBody>
      </p:sp>
      <p:sp>
        <p:nvSpPr>
          <p:cNvPr id="14" name="Text 12"/>
          <p:cNvSpPr/>
          <p:nvPr/>
        </p:nvSpPr>
        <p:spPr>
          <a:xfrm>
            <a:off x="609600" y="255925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readers and the books they read barely moved, and print reading</a:t>
            </a:r>
            <a:endParaRPr lang="en-US" sz="1500" dirty="0">
              <a:latin typeface="Times New Roman" pitchFamily="34" charset="0"/>
              <a:ea typeface="SimSun" pitchFamily="34" charset="-122"/>
              <a:cs typeface="Times New Roman" pitchFamily="34" charset="-120"/>
            </a:endParaRPr>
          </a:p>
        </p:txBody>
      </p:sp>
      <p:sp>
        <p:nvSpPr>
          <p:cNvPr id="15" name="Text 13"/>
          <p:cNvSpPr/>
          <p:nvPr/>
        </p:nvSpPr>
        <p:spPr>
          <a:xfrm>
            <a:off x="609600" y="292120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grew by about five minutes a day. What shrank was the time once</a:t>
            </a:r>
            <a:endParaRPr lang="en-US" sz="1500" dirty="0">
              <a:latin typeface="Times New Roman" pitchFamily="34" charset="0"/>
              <a:ea typeface="SimSun" pitchFamily="34" charset="-122"/>
              <a:cs typeface="Times New Roman" pitchFamily="34" charset="-120"/>
            </a:endParaRPr>
          </a:p>
        </p:txBody>
      </p:sp>
      <p:sp>
        <p:nvSpPr>
          <p:cNvPr id="16" name="Text 14"/>
          <p:cNvSpPr/>
          <p:nvPr/>
        </p:nvSpPr>
        <p:spPr>
          <a:xfrm>
            <a:off x="609600" y="3283152"/>
            <a:ext cx="115824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kept for papers and magazines.</a:t>
            </a:r>
            <a:endParaRPr lang="en-US" sz="1500" dirty="0">
              <a:latin typeface="Times New Roman" pitchFamily="34" charset="0"/>
              <a:ea typeface="SimSun" pitchFamily="34" charset="-122"/>
              <a:cs typeface="Times New Roman" pitchFamily="34" charset="-120"/>
            </a:endParaRPr>
          </a:p>
        </p:txBody>
      </p:sp>
      <p:sp>
        <p:nvSpPr>
          <p:cNvPr id="17" name="Text 15"/>
          <p:cNvSpPr/>
          <p:nvPr/>
        </p:nvSpPr>
        <p:spPr>
          <a:xfrm>
            <a:off x="6438900" y="1835352"/>
            <a:ext cx="57531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A magazine can make the pieces worth finishing easier to finish:</a:t>
            </a:r>
            <a:endParaRPr lang="en-US" sz="1500" dirty="0">
              <a:latin typeface="Times New Roman" pitchFamily="34" charset="0"/>
              <a:ea typeface="SimSun" pitchFamily="34" charset="-122"/>
              <a:cs typeface="Times New Roman" pitchFamily="34" charset="-120"/>
            </a:endParaRPr>
          </a:p>
        </p:txBody>
      </p:sp>
      <p:sp>
        <p:nvSpPr>
          <p:cNvPr id="18" name="Text 16"/>
          <p:cNvSpPr/>
          <p:nvPr/>
        </p:nvSpPr>
        <p:spPr>
          <a:xfrm>
            <a:off x="6438900" y="2197302"/>
            <a:ext cx="57531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on paper, in your headphones, at a library</a:t>
            </a:r>
            <a:pPr algn="l" indent="0" marL="0">
              <a:buNone/>
            </a:pPr>
            <a:r>
              <a:rPr lang="en-US" sz="1500" dirty="0">
                <a:solidFill>
                  <a:srgbClr val="26261F"/>
                </a:solidFill>
                <a:latin typeface="Times New Roman" pitchFamily="34" charset="0"/>
                <a:ea typeface="SimSun" pitchFamily="34" charset="-122"/>
                <a:cs typeface="Times New Roman" pitchFamily="34" charset="-120"/>
              </a:rPr>
              <a:t>'</a:t>
            </a:r>
            <a:pPr algn="l" indent="0" marL="0">
              <a:buNone/>
            </a:pPr>
            <a:r>
              <a:rPr lang="en-US" sz="1500" dirty="0">
                <a:solidFill>
                  <a:srgbClr val="26261F"/>
                </a:solidFill>
                <a:latin typeface="Times New Roman" pitchFamily="34" charset="0"/>
                <a:ea typeface="SimSun" pitchFamily="34" charset="-122"/>
                <a:cs typeface="Times New Roman" pitchFamily="34" charset="-120"/>
              </a:rPr>
              <a:t>s long tables. The next</a:t>
            </a:r>
            <a:endParaRPr lang="en-US" sz="1500" dirty="0">
              <a:latin typeface="Times New Roman" pitchFamily="34" charset="0"/>
              <a:ea typeface="SimSun" pitchFamily="34" charset="-122"/>
              <a:cs typeface="Times New Roman" pitchFamily="34" charset="-120"/>
            </a:endParaRPr>
          </a:p>
        </p:txBody>
      </p:sp>
      <p:sp>
        <p:nvSpPr>
          <p:cNvPr id="19" name="Text 17"/>
          <p:cNvSpPr/>
          <p:nvPr/>
        </p:nvSpPr>
        <p:spPr>
          <a:xfrm>
            <a:off x="6438900" y="2559252"/>
            <a:ext cx="57531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page lists our plans for the year, each with its reason. How far we</a:t>
            </a:r>
            <a:endParaRPr lang="en-US" sz="1500" dirty="0">
              <a:latin typeface="Times New Roman" pitchFamily="34" charset="0"/>
              <a:ea typeface="SimSun" pitchFamily="34" charset="-122"/>
              <a:cs typeface="Times New Roman" pitchFamily="34" charset="-120"/>
            </a:endParaRPr>
          </a:p>
        </p:txBody>
      </p:sp>
      <p:sp>
        <p:nvSpPr>
          <p:cNvPr id="20" name="Text 18"/>
          <p:cNvSpPr/>
          <p:nvPr/>
        </p:nvSpPr>
        <p:spPr>
          <a:xfrm>
            <a:off x="6438900" y="2921202"/>
            <a:ext cx="5753100" cy="228600"/>
          </a:xfrm>
          <a:prstGeom prst="rect">
            <a:avLst/>
          </a:prstGeom>
          <a:noFill/>
          <a:ln/>
        </p:spPr>
        <p:txBody>
          <a:bodyPr wrap="none" lIns="0" tIns="0" rIns="0" bIns="0" rtlCol="0" anchor="t"/>
          <a:lstStyle/>
          <a:p>
            <a:pPr algn="l" indent="0" marL="0">
              <a:buNone/>
            </a:pPr>
            <a:r>
              <a:rPr lang="en-US" sz="1500" dirty="0">
                <a:solidFill>
                  <a:srgbClr val="26261F"/>
                </a:solidFill>
                <a:latin typeface="Times New Roman" pitchFamily="34" charset="0"/>
                <a:ea typeface="SimSun" pitchFamily="34" charset="-122"/>
                <a:cs typeface="Times New Roman" pitchFamily="34" charset="-120"/>
              </a:rPr>
              <a:t>get, we will tell you in next year</a:t>
            </a:r>
            <a:pPr algn="l" indent="0" marL="0">
              <a:buNone/>
            </a:pPr>
            <a:r>
              <a:rPr lang="en-US" sz="1500" dirty="0">
                <a:solidFill>
                  <a:srgbClr val="26261F"/>
                </a:solidFill>
                <a:latin typeface="Times New Roman" pitchFamily="34" charset="0"/>
                <a:ea typeface="SimSun" pitchFamily="34" charset="-122"/>
                <a:cs typeface="Times New Roman" pitchFamily="34" charset="-120"/>
              </a:rPr>
              <a:t>'</a:t>
            </a:r>
            <a:pPr algn="l" indent="0" marL="0">
              <a:buNone/>
            </a:pPr>
            <a:r>
              <a:rPr lang="en-US" sz="1500" dirty="0">
                <a:solidFill>
                  <a:srgbClr val="26261F"/>
                </a:solidFill>
                <a:latin typeface="Times New Roman" pitchFamily="34" charset="0"/>
                <a:ea typeface="SimSun" pitchFamily="34" charset="-122"/>
                <a:cs typeface="Times New Roman" pitchFamily="34" charset="-120"/>
              </a:rPr>
              <a:t>s letter.</a:t>
            </a:r>
            <a:endParaRPr lang="en-US" sz="1500" dirty="0">
              <a:latin typeface="Times New Roman" pitchFamily="34" charset="0"/>
              <a:ea typeface="SimSun" pitchFamily="34" charset="-122"/>
              <a:cs typeface="Times New Roman" pitchFamily="34" charset="-120"/>
            </a:endParaRPr>
          </a:p>
        </p:txBody>
      </p:sp>
      <p:sp>
        <p:nvSpPr>
          <p:cNvPr id="21" name="Shape 19"/>
          <p:cNvSpPr/>
          <p:nvPr/>
        </p:nvSpPr>
        <p:spPr>
          <a:xfrm>
            <a:off x="6091238" y="1809750"/>
            <a:ext cx="9525" cy="2000250"/>
          </a:xfrm>
          <a:prstGeom prst="rect">
            <a:avLst/>
          </a:prstGeom>
          <a:solidFill>
            <a:srgbClr val="D9D3C2"/>
          </a:solidFill>
          <a:ln/>
        </p:spPr>
      </p:sp>
      <p:sp>
        <p:nvSpPr>
          <p:cNvPr id="22" name="Shape 20"/>
          <p:cNvSpPr/>
          <p:nvPr/>
        </p:nvSpPr>
        <p:spPr>
          <a:xfrm>
            <a:off x="609600" y="3994785"/>
            <a:ext cx="10972800" cy="11430"/>
          </a:xfrm>
          <a:prstGeom prst="rect">
            <a:avLst/>
          </a:prstGeom>
          <a:solidFill>
            <a:srgbClr val="2C2C2A"/>
          </a:solidFill>
          <a:ln/>
        </p:spPr>
      </p:sp>
      <p:sp>
        <p:nvSpPr>
          <p:cNvPr id="23" name="Shape 21"/>
          <p:cNvSpPr/>
          <p:nvPr/>
        </p:nvSpPr>
        <p:spPr>
          <a:xfrm>
            <a:off x="609600" y="5404485"/>
            <a:ext cx="10972800" cy="11430"/>
          </a:xfrm>
          <a:prstGeom prst="rect">
            <a:avLst/>
          </a:prstGeom>
          <a:solidFill>
            <a:srgbClr val="2C2C2A"/>
          </a:solidFill>
          <a:ln/>
        </p:spPr>
      </p:sp>
      <p:sp>
        <p:nvSpPr>
          <p:cNvPr id="24" name="Text 22"/>
          <p:cNvSpPr/>
          <p:nvPr/>
        </p:nvSpPr>
        <p:spPr>
          <a:xfrm>
            <a:off x="609600" y="4001407"/>
            <a:ext cx="11582400" cy="1028700"/>
          </a:xfrm>
          <a:prstGeom prst="rect">
            <a:avLst/>
          </a:prstGeom>
          <a:noFill/>
          <a:ln/>
        </p:spPr>
        <p:txBody>
          <a:bodyPr wrap="none" lIns="0" tIns="0" rIns="0" bIns="0" rtlCol="0" anchor="t"/>
          <a:lstStyle/>
          <a:p>
            <a:pPr algn="l" indent="0" marL="0">
              <a:buNone/>
            </a:pPr>
            <a:r>
              <a:rPr lang="en-US" sz="6750" b="1" dirty="0">
                <a:solidFill>
                  <a:srgbClr val="8C4A3C"/>
                </a:solidFill>
                <a:latin typeface="Times New Roman" pitchFamily="34" charset="0"/>
                <a:ea typeface="SimSun" pitchFamily="34" charset="-122"/>
                <a:cs typeface="Times New Roman" pitchFamily="34" charset="-120"/>
              </a:rPr>
              <a:t>“</a:t>
            </a:r>
            <a:endParaRPr lang="en-US" sz="6750" dirty="0">
              <a:latin typeface="Times New Roman" pitchFamily="34" charset="0"/>
              <a:ea typeface="SimSun" pitchFamily="34" charset="-122"/>
              <a:cs typeface="Times New Roman" pitchFamily="34" charset="-120"/>
            </a:endParaRPr>
          </a:p>
        </p:txBody>
      </p:sp>
      <p:sp>
        <p:nvSpPr>
          <p:cNvPr id="25" name="Text 23"/>
          <p:cNvSpPr/>
          <p:nvPr/>
        </p:nvSpPr>
        <p:spPr>
          <a:xfrm>
            <a:off x="1428750" y="4353883"/>
            <a:ext cx="10763250" cy="365760"/>
          </a:xfrm>
          <a:prstGeom prst="rect">
            <a:avLst/>
          </a:prstGeom>
          <a:noFill/>
          <a:ln/>
        </p:spPr>
        <p:txBody>
          <a:bodyPr wrap="none" lIns="0" tIns="0" rIns="0" bIns="0" rtlCol="0" anchor="t"/>
          <a:lstStyle/>
          <a:p>
            <a:pPr algn="l" indent="0" marL="0">
              <a:buNone/>
            </a:pPr>
            <a:r>
              <a:rPr lang="en-US" sz="2400" b="1" dirty="0">
                <a:solidFill>
                  <a:srgbClr val="8C4A3C"/>
                </a:solidFill>
                <a:latin typeface="Times New Roman" pitchFamily="34" charset="0"/>
                <a:ea typeface="SimSun" pitchFamily="34" charset="-122"/>
                <a:cs typeface="Times New Roman" pitchFamily="34" charset="-120"/>
              </a:rPr>
              <a:t>We will not cut our pieces short to fight screens for a few seconds.</a:t>
            </a:r>
            <a:endParaRPr lang="en-US" sz="240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6" name="pptwise-slidenum-s0016"/>
          <p:cNvSpPr/>
          <p:nvPr/>
        </p:nvSpPr>
        <p:spPr>
          <a:xfrm>
            <a:off x="0" y="6538409"/>
            <a:ext cx="12192000" cy="148590"/>
          </a:xfrm>
          <a:prstGeom prst="rect">
            <a:avLst/>
          </a:prstGeom>
          <a:noFill/>
          <a:ln/>
        </p:spPr>
        <p:txBody>
          <a:bodyPr wrap="none" lIns="0" tIns="0" rIns="0" bIns="0" rtlCol="0" anchor="t"/>
          <a:lstStyle/>
          <a:p>
            <a:pPr algn="ctr" indent="0" marL="0">
              <a:buNone/>
            </a:pPr>
            <a:fld id="{B6F15528-21DE-4FAA-801E-634DDDAF4B2B}" type="slidenum">
              <a:rPr lang="en-US" sz="975" dirty="0">
                <a:solidFill>
                  <a:srgbClr val="626159"/>
                </a:solidFill>
                <a:latin typeface="Times New Roman" pitchFamily="34" charset="0"/>
                <a:ea typeface="SimSun" pitchFamily="34" charset="-122"/>
                <a:cs typeface="Times New Roman" pitchFamily="34" charset="-120"/>
              </a:rPr>
              <a:t>17</a:t>
            </a:fld>
            <a:endParaRPr lang="en-US" sz="975" dirty="0">
              <a:latin typeface="Times New Roman" pitchFamily="34" charset="0"/>
              <a:ea typeface="SimSun" pitchFamily="34" charset="-122"/>
              <a:cs typeface="Times New Roman" pitchFamily="34" charset="-120"/>
            </a:endParaRPr>
          </a:p>
        </p:txBody>
      </p:sp>
      <p:sp>
        <p:nvSpPr>
          <p:cNvPr id="7" name="Text 5"/>
          <p:cNvSpPr/>
          <p:nvPr/>
        </p:nvSpPr>
        <p:spPr>
          <a:xfrm>
            <a:off x="381000" y="6538409"/>
            <a:ext cx="11811000" cy="148590"/>
          </a:xfrm>
          <a:prstGeom prst="rect">
            <a:avLst/>
          </a:prstGeom>
          <a:noFill/>
          <a:ln/>
        </p:spPr>
        <p:txBody>
          <a:bodyPr wrap="none" lIns="0" tIns="0" rIns="0" bIns="0" rtlCol="0" anchor="t"/>
          <a:lstStyle/>
          <a:p>
            <a:pPr algn="ctr" indent="0" marL="0">
              <a:buNone/>
            </a:pPr>
            <a:r>
              <a:rPr lang="en-US" sz="975" dirty="0">
                <a:solidFill>
                  <a:srgbClr val="626159"/>
                </a:solidFill>
                <a:latin typeface="Times New Roman" pitchFamily="34" charset="0"/>
                <a:ea typeface="SimSun" pitchFamily="34" charset="-122"/>
                <a:cs typeface="Times New Roman" pitchFamily="34" charset="-120"/>
              </a:rPr>
              <a:t>·</a:t>
            </a:r>
            <a:endParaRPr lang="en-US" sz="975" dirty="0">
              <a:latin typeface="Times New Roman" pitchFamily="34" charset="0"/>
              <a:ea typeface="SimSun" pitchFamily="34" charset="-122"/>
              <a:cs typeface="Times New Roman" pitchFamily="34" charset="-120"/>
            </a:endParaRPr>
          </a:p>
        </p:txBody>
      </p:sp>
      <p:sp>
        <p:nvSpPr>
          <p:cNvPr id="8" name="Text 6"/>
          <p:cNvSpPr/>
          <p:nvPr/>
        </p:nvSpPr>
        <p:spPr>
          <a:xfrm>
            <a:off x="5764720" y="270677"/>
            <a:ext cx="6427280"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u</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 </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p</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l</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n</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s</a:t>
            </a:r>
            <a:endParaRPr lang="en-US" sz="825" dirty="0">
              <a:latin typeface="Microsoft YaHei" pitchFamily="34" charset="0"/>
              <a:ea typeface="Microsoft YaHei" pitchFamily="34" charset="-122"/>
              <a:cs typeface="Microsoft YaHei" pitchFamily="34" charset="-120"/>
            </a:endParaRPr>
          </a:p>
        </p:txBody>
      </p:sp>
      <p:sp>
        <p:nvSpPr>
          <p:cNvPr id="9" name="Shape 7"/>
          <p:cNvSpPr/>
          <p:nvPr/>
        </p:nvSpPr>
        <p:spPr>
          <a:xfrm>
            <a:off x="609600" y="465773"/>
            <a:ext cx="10972800" cy="20955"/>
          </a:xfrm>
          <a:prstGeom prst="rect">
            <a:avLst/>
          </a:prstGeom>
          <a:solidFill>
            <a:srgbClr val="2C2C2A"/>
          </a:solidFill>
          <a:ln/>
        </p:spPr>
      </p:sp>
      <p:sp>
        <p:nvSpPr>
          <p:cNvPr id="10" name="Shape 8"/>
          <p:cNvSpPr/>
          <p:nvPr/>
        </p:nvSpPr>
        <p:spPr>
          <a:xfrm>
            <a:off x="609600" y="521018"/>
            <a:ext cx="10972800" cy="7144"/>
          </a:xfrm>
          <a:prstGeom prst="rect">
            <a:avLst/>
          </a:prstGeom>
          <a:solidFill>
            <a:srgbClr val="2C2C2A"/>
          </a:solidFill>
          <a:ln/>
        </p:spPr>
      </p:sp>
      <p:sp>
        <p:nvSpPr>
          <p:cNvPr id="11" name="Text 9"/>
          <p:cNvSpPr/>
          <p:nvPr/>
        </p:nvSpPr>
        <p:spPr>
          <a:xfrm>
            <a:off x="609600" y="1105858"/>
            <a:ext cx="11582400" cy="365760"/>
          </a:xfrm>
          <a:prstGeom prst="rect">
            <a:avLst/>
          </a:prstGeom>
          <a:noFill/>
          <a:ln/>
        </p:spPr>
        <p:txBody>
          <a:bodyPr wrap="none" lIns="0" tIns="0" rIns="0" bIns="0" rtlCol="0" anchor="t"/>
          <a:lstStyle/>
          <a:p>
            <a:pPr algn="l" indent="0" marL="0">
              <a:buNone/>
            </a:pPr>
            <a:r>
              <a:rPr lang="en-US" sz="2400" b="1" dirty="0">
                <a:solidFill>
                  <a:srgbClr val="26261F"/>
                </a:solidFill>
                <a:latin typeface="Times New Roman" pitchFamily="34" charset="0"/>
                <a:ea typeface="SimSun" pitchFamily="34" charset="-122"/>
                <a:cs typeface="Times New Roman" pitchFamily="34" charset="-120"/>
              </a:rPr>
              <a:t>Our four plans, each drawn from these numbers</a:t>
            </a:r>
            <a:endParaRPr lang="en-US" sz="2400" dirty="0">
              <a:latin typeface="Times New Roman" pitchFamily="34" charset="0"/>
              <a:ea typeface="SimSun" pitchFamily="34" charset="-122"/>
              <a:cs typeface="Times New Roman" pitchFamily="34" charset="-120"/>
            </a:endParaRPr>
          </a:p>
        </p:txBody>
      </p:sp>
      <p:sp>
        <p:nvSpPr>
          <p:cNvPr id="12" name="Text 10"/>
          <p:cNvSpPr/>
          <p:nvPr/>
        </p:nvSpPr>
        <p:spPr>
          <a:xfrm>
            <a:off x="609600" y="18800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1</a:t>
            </a:r>
            <a:endParaRPr lang="en-US" sz="3000" dirty="0">
              <a:latin typeface="Times New Roman" pitchFamily="34" charset="0"/>
              <a:ea typeface="SimSun" pitchFamily="34" charset="-122"/>
              <a:cs typeface="Times New Roman" pitchFamily="34" charset="-120"/>
            </a:endParaRPr>
          </a:p>
        </p:txBody>
      </p:sp>
      <p:sp>
        <p:nvSpPr>
          <p:cNvPr id="13" name="Shape 11"/>
          <p:cNvSpPr/>
          <p:nvPr/>
        </p:nvSpPr>
        <p:spPr>
          <a:xfrm>
            <a:off x="1343025" y="2061369"/>
            <a:ext cx="6548" cy="122238"/>
          </a:xfrm>
          <a:custGeom>
            <a:avLst/>
            <a:gdLst/>
            <a:ahLst/>
            <a:cxnLst/>
            <a:rect l="l" t="t" r="r" b="b"/>
            <a:pathLst>
              <a:path w="6548" h="122238">
                <a:moveTo>
                  <a:pt x="0" y="0"/>
                </a:moveTo>
                <a:lnTo>
                  <a:pt x="0" y="122238"/>
                </a:lnTo>
              </a:path>
            </a:pathLst>
          </a:custGeom>
          <a:noFill/>
          <a:ln w="17463">
            <a:solidFill>
              <a:srgbClr val="2C2C2A"/>
            </a:solidFill>
            <a:prstDash val="solid"/>
          </a:ln>
        </p:spPr>
      </p:sp>
      <p:sp>
        <p:nvSpPr>
          <p:cNvPr id="14" name="Shape 12"/>
          <p:cNvSpPr/>
          <p:nvPr/>
        </p:nvSpPr>
        <p:spPr>
          <a:xfrm>
            <a:off x="1255713" y="2026444"/>
            <a:ext cx="174625" cy="157163"/>
          </a:xfrm>
          <a:custGeom>
            <a:avLst/>
            <a:gdLst/>
            <a:ahLst/>
            <a:cxnLst/>
            <a:rect l="l" t="t" r="r" b="b"/>
            <a:pathLst>
              <a:path w="174625" h="157163">
                <a:moveTo>
                  <a:pt x="8731" y="130969"/>
                </a:moveTo>
                <a:arcTo hR="8731" wR="8731" stAng="5400000" swAng="5400000"/>
                <a:lnTo>
                  <a:pt x="0" y="8731"/>
                </a:lnTo>
                <a:arcTo hR="8731" wR="8731" stAng="10800000" swAng="5400000"/>
                <a:lnTo>
                  <a:pt x="52388" y="0"/>
                </a:lnTo>
                <a:arcTo hR="34925" wR="34925" stAng="16200000" swAng="5400000"/>
                <a:arcTo hR="34925" wR="34925" stAng="10800000" swAng="5400000"/>
                <a:lnTo>
                  <a:pt x="165894" y="0"/>
                </a:lnTo>
                <a:arcTo hR="8731" wR="8731" stAng="16200000" swAng="5400000"/>
                <a:lnTo>
                  <a:pt x="174625" y="122238"/>
                </a:lnTo>
                <a:arcTo hR="8731" wR="8731" stAng="0" swAng="5400000"/>
                <a:lnTo>
                  <a:pt x="113506" y="130969"/>
                </a:lnTo>
                <a:arcTo hR="26194" wR="26194" stAng="16200000" swAng="-5400000"/>
                <a:arcTo hR="26194" wR="26194" stAng="0" swAng="-5400000"/>
                <a:close/>
              </a:path>
            </a:pathLst>
          </a:custGeom>
          <a:noFill/>
          <a:ln w="17463">
            <a:solidFill>
              <a:srgbClr val="2C2C2A"/>
            </a:solidFill>
            <a:prstDash val="solid"/>
          </a:ln>
        </p:spPr>
      </p:sp>
      <p:sp>
        <p:nvSpPr>
          <p:cNvPr id="15" name="Text 13"/>
          <p:cNvSpPr/>
          <p:nvPr/>
        </p:nvSpPr>
        <p:spPr>
          <a:xfrm>
            <a:off x="1581150" y="1931257"/>
            <a:ext cx="10610850" cy="251460"/>
          </a:xfrm>
          <a:prstGeom prst="rect">
            <a:avLst/>
          </a:prstGeom>
          <a:noFill/>
          <a:ln/>
        </p:spPr>
        <p:txBody>
          <a:bodyPr wrap="none" lIns="0" tIns="0" rIns="0" bIns="0" rtlCol="0" anchor="t"/>
          <a:lstStyle/>
          <a:p>
            <a:pPr algn="l" indent="0" marL="0">
              <a:buNone/>
            </a:pPr>
            <a:r>
              <a:rPr lang="en-US" sz="1650" b="1" dirty="0">
                <a:solidFill>
                  <a:srgbClr val="26261F"/>
                </a:solidFill>
                <a:latin typeface="Times New Roman" pitchFamily="34" charset="0"/>
                <a:ea typeface="SimSun" pitchFamily="34" charset="-122"/>
                <a:cs typeface="Times New Roman" pitchFamily="34" charset="-120"/>
              </a:rPr>
              <a:t>A long read you can finish, every issue</a:t>
            </a:r>
            <a:endParaRPr lang="en-US" sz="1650" dirty="0">
              <a:latin typeface="Times New Roman" pitchFamily="34" charset="0"/>
              <a:ea typeface="SimSun" pitchFamily="34" charset="-122"/>
              <a:cs typeface="Times New Roman" pitchFamily="34" charset="-120"/>
            </a:endParaRPr>
          </a:p>
        </p:txBody>
      </p:sp>
      <p:sp>
        <p:nvSpPr>
          <p:cNvPr id="16" name="Text 14"/>
          <p:cNvSpPr/>
          <p:nvPr/>
        </p:nvSpPr>
        <p:spPr>
          <a:xfrm>
            <a:off x="1581150" y="2272012"/>
            <a:ext cx="10610850" cy="160020"/>
          </a:xfrm>
          <a:prstGeom prst="rect">
            <a:avLst/>
          </a:prstGeom>
          <a:noFill/>
          <a:ln/>
        </p:spPr>
        <p:txBody>
          <a:bodyPr wrap="none" lIns="0" tIns="0" rIns="0" bIns="0" rtlCol="0" anchor="t"/>
          <a:lstStyle/>
          <a:p>
            <a:pPr algn="l" indent="0" marL="0">
              <a:buNone/>
            </a:pPr>
            <a:r>
              <a:rPr lang="en-US" sz="1050" dirty="0">
                <a:solidFill>
                  <a:srgbClr val="626159"/>
                </a:solidFill>
                <a:latin typeface="Microsoft YaHei" pitchFamily="34" charset="0"/>
                <a:ea typeface="Microsoft YaHei" pitchFamily="34" charset="-122"/>
                <a:cs typeface="Microsoft YaHei" pitchFamily="34" charset="-120"/>
              </a:rPr>
              <a:t>Why: print time held for ten years, and 45.9% would most like a print book</a:t>
            </a:r>
            <a:endParaRPr lang="en-US" sz="1050" dirty="0">
              <a:latin typeface="Microsoft YaHei" pitchFamily="34" charset="0"/>
              <a:ea typeface="Microsoft YaHei" pitchFamily="34" charset="-122"/>
              <a:cs typeface="Microsoft YaHei" pitchFamily="34" charset="-120"/>
            </a:endParaRPr>
          </a:p>
        </p:txBody>
      </p:sp>
      <p:sp>
        <p:nvSpPr>
          <p:cNvPr id="17" name="Shape 15"/>
          <p:cNvSpPr/>
          <p:nvPr/>
        </p:nvSpPr>
        <p:spPr>
          <a:xfrm>
            <a:off x="609600" y="2605088"/>
            <a:ext cx="6629400" cy="9525"/>
          </a:xfrm>
          <a:prstGeom prst="rect">
            <a:avLst/>
          </a:prstGeom>
          <a:solidFill>
            <a:srgbClr val="D9D3C2"/>
          </a:solidFill>
          <a:ln/>
        </p:spPr>
      </p:sp>
      <p:sp>
        <p:nvSpPr>
          <p:cNvPr id="18" name="Text 16"/>
          <p:cNvSpPr/>
          <p:nvPr/>
        </p:nvSpPr>
        <p:spPr>
          <a:xfrm>
            <a:off x="609600" y="27563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2</a:t>
            </a:r>
            <a:endParaRPr lang="en-US" sz="3000" dirty="0">
              <a:latin typeface="Times New Roman" pitchFamily="34" charset="0"/>
              <a:ea typeface="SimSun" pitchFamily="34" charset="-122"/>
              <a:cs typeface="Times New Roman" pitchFamily="34" charset="-120"/>
            </a:endParaRPr>
          </a:p>
        </p:txBody>
      </p:sp>
      <p:sp>
        <p:nvSpPr>
          <p:cNvPr id="19" name="Shape 17"/>
          <p:cNvSpPr/>
          <p:nvPr/>
        </p:nvSpPr>
        <p:spPr>
          <a:xfrm>
            <a:off x="1264444" y="2902744"/>
            <a:ext cx="157163" cy="157163"/>
          </a:xfrm>
          <a:custGeom>
            <a:avLst/>
            <a:gdLst/>
            <a:ahLst/>
            <a:cxnLst/>
            <a:rect l="l" t="t" r="r" b="b"/>
            <a:pathLst>
              <a:path w="157163" h="157163">
                <a:moveTo>
                  <a:pt x="0" y="96044"/>
                </a:moveTo>
                <a:lnTo>
                  <a:pt x="26194" y="96044"/>
                </a:lnTo>
                <a:arcTo hR="17463" wR="17463" stAng="16200000" swAng="5400000"/>
                <a:lnTo>
                  <a:pt x="43656" y="139700"/>
                </a:lnTo>
                <a:arcTo hR="17463" wR="17463" stAng="0" swAng="5400000"/>
                <a:lnTo>
                  <a:pt x="17463" y="157163"/>
                </a:lnTo>
                <a:arcTo hR="17463" wR="17463" stAng="5400000" swAng="5400000"/>
                <a:lnTo>
                  <a:pt x="0" y="78581"/>
                </a:lnTo>
                <a:arcTo hR="78581" wR="78581" stAng="10800000" swAng="10800000"/>
                <a:lnTo>
                  <a:pt x="157163" y="139700"/>
                </a:lnTo>
                <a:arcTo hR="17463" wR="17463" stAng="0" swAng="5400000"/>
                <a:lnTo>
                  <a:pt x="130969" y="157163"/>
                </a:lnTo>
                <a:arcTo hR="17463" wR="17463" stAng="5400000" swAng="5400000"/>
                <a:lnTo>
                  <a:pt x="113506" y="113506"/>
                </a:lnTo>
                <a:arcTo hR="17463" wR="17463" stAng="10800000" swAng="5400000"/>
                <a:lnTo>
                  <a:pt x="157163" y="96044"/>
                </a:lnTo>
              </a:path>
            </a:pathLst>
          </a:custGeom>
          <a:noFill/>
          <a:ln w="17463">
            <a:solidFill>
              <a:srgbClr val="2C2C2A"/>
            </a:solidFill>
            <a:prstDash val="solid"/>
          </a:ln>
        </p:spPr>
      </p:sp>
      <p:sp>
        <p:nvSpPr>
          <p:cNvPr id="20" name="Text 18"/>
          <p:cNvSpPr/>
          <p:nvPr/>
        </p:nvSpPr>
        <p:spPr>
          <a:xfrm>
            <a:off x="1581150" y="2807557"/>
            <a:ext cx="10610850" cy="251460"/>
          </a:xfrm>
          <a:prstGeom prst="rect">
            <a:avLst/>
          </a:prstGeom>
          <a:noFill/>
          <a:ln/>
        </p:spPr>
        <p:txBody>
          <a:bodyPr wrap="none" lIns="0" tIns="0" rIns="0" bIns="0" rtlCol="0" anchor="t"/>
          <a:lstStyle/>
          <a:p>
            <a:pPr algn="l" indent="0" marL="0">
              <a:buNone/>
            </a:pPr>
            <a:r>
              <a:rPr lang="en-US" sz="1650" b="1" dirty="0">
                <a:solidFill>
                  <a:srgbClr val="26261F"/>
                </a:solidFill>
                <a:latin typeface="Times New Roman" pitchFamily="34" charset="0"/>
                <a:ea typeface="SimSun" pitchFamily="34" charset="-122"/>
                <a:cs typeface="Times New Roman" pitchFamily="34" charset="-120"/>
              </a:rPr>
              <a:t>Audio editions of our main pieces</a:t>
            </a:r>
            <a:endParaRPr lang="en-US" sz="1650" dirty="0">
              <a:latin typeface="Times New Roman" pitchFamily="34" charset="0"/>
              <a:ea typeface="SimSun" pitchFamily="34" charset="-122"/>
              <a:cs typeface="Times New Roman" pitchFamily="34" charset="-120"/>
            </a:endParaRPr>
          </a:p>
        </p:txBody>
      </p:sp>
      <p:sp>
        <p:nvSpPr>
          <p:cNvPr id="21" name="Text 19"/>
          <p:cNvSpPr/>
          <p:nvPr/>
        </p:nvSpPr>
        <p:spPr>
          <a:xfrm>
            <a:off x="1581150" y="3148312"/>
            <a:ext cx="10610850" cy="160020"/>
          </a:xfrm>
          <a:prstGeom prst="rect">
            <a:avLst/>
          </a:prstGeom>
          <a:noFill/>
          <a:ln/>
        </p:spPr>
        <p:txBody>
          <a:bodyPr wrap="none" lIns="0" tIns="0" rIns="0" bIns="0" rtlCol="0" anchor="t"/>
          <a:lstStyle/>
          <a:p>
            <a:pPr algn="l" indent="0" marL="0">
              <a:buNone/>
            </a:pPr>
            <a:r>
              <a:rPr lang="en-US" sz="1050" dirty="0">
                <a:solidFill>
                  <a:srgbClr val="626159"/>
                </a:solidFill>
                <a:latin typeface="Microsoft YaHei" pitchFamily="34" charset="0"/>
                <a:ea typeface="Microsoft YaHei" pitchFamily="34" charset="-122"/>
                <a:cs typeface="Microsoft YaHei" pitchFamily="34" charset="-120"/>
              </a:rPr>
              <a:t>Why: 38.7% of adults listen to books, so a piece should be heard to the end</a:t>
            </a:r>
            <a:endParaRPr lang="en-US" sz="1050" dirty="0">
              <a:latin typeface="Microsoft YaHei" pitchFamily="34" charset="0"/>
              <a:ea typeface="Microsoft YaHei" pitchFamily="34" charset="-122"/>
              <a:cs typeface="Microsoft YaHei" pitchFamily="34" charset="-120"/>
            </a:endParaRPr>
          </a:p>
        </p:txBody>
      </p:sp>
      <p:sp>
        <p:nvSpPr>
          <p:cNvPr id="22" name="Shape 20"/>
          <p:cNvSpPr/>
          <p:nvPr/>
        </p:nvSpPr>
        <p:spPr>
          <a:xfrm>
            <a:off x="609600" y="3481388"/>
            <a:ext cx="6629400" cy="9525"/>
          </a:xfrm>
          <a:prstGeom prst="rect">
            <a:avLst/>
          </a:prstGeom>
          <a:solidFill>
            <a:srgbClr val="D9D3C2"/>
          </a:solidFill>
          <a:ln/>
        </p:spPr>
      </p:sp>
      <p:sp>
        <p:nvSpPr>
          <p:cNvPr id="23" name="Text 21"/>
          <p:cNvSpPr/>
          <p:nvPr/>
        </p:nvSpPr>
        <p:spPr>
          <a:xfrm>
            <a:off x="609600" y="36326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3</a:t>
            </a:r>
            <a:endParaRPr lang="en-US" sz="3000" dirty="0">
              <a:latin typeface="Times New Roman" pitchFamily="34" charset="0"/>
              <a:ea typeface="SimSun" pitchFamily="34" charset="-122"/>
              <a:cs typeface="Times New Roman" pitchFamily="34" charset="-120"/>
            </a:endParaRPr>
          </a:p>
        </p:txBody>
      </p:sp>
      <p:sp>
        <p:nvSpPr>
          <p:cNvPr id="24" name="Shape 22"/>
          <p:cNvSpPr/>
          <p:nvPr/>
        </p:nvSpPr>
        <p:spPr>
          <a:xfrm>
            <a:off x="1377950" y="3805238"/>
            <a:ext cx="34925" cy="122238"/>
          </a:xfrm>
          <a:custGeom>
            <a:avLst/>
            <a:gdLst/>
            <a:ahLst/>
            <a:cxnLst/>
            <a:rect l="l" t="t" r="r" b="b"/>
            <a:pathLst>
              <a:path w="34925" h="122238">
                <a:moveTo>
                  <a:pt x="0" y="0"/>
                </a:moveTo>
                <a:lnTo>
                  <a:pt x="34925" y="122238"/>
                </a:lnTo>
              </a:path>
            </a:pathLst>
          </a:custGeom>
          <a:noFill/>
          <a:ln w="17463">
            <a:solidFill>
              <a:srgbClr val="2C2C2A"/>
            </a:solidFill>
            <a:prstDash val="solid"/>
          </a:ln>
        </p:spPr>
      </p:sp>
      <p:sp>
        <p:nvSpPr>
          <p:cNvPr id="25" name="Shape 23"/>
          <p:cNvSpPr/>
          <p:nvPr/>
        </p:nvSpPr>
        <p:spPr>
          <a:xfrm>
            <a:off x="1343025" y="3805238"/>
            <a:ext cx="6548" cy="122238"/>
          </a:xfrm>
          <a:custGeom>
            <a:avLst/>
            <a:gdLst/>
            <a:ahLst/>
            <a:cxnLst/>
            <a:rect l="l" t="t" r="r" b="b"/>
            <a:pathLst>
              <a:path w="6548" h="122238">
                <a:moveTo>
                  <a:pt x="0" y="0"/>
                </a:moveTo>
                <a:lnTo>
                  <a:pt x="0" y="122238"/>
                </a:lnTo>
              </a:path>
            </a:pathLst>
          </a:custGeom>
          <a:noFill/>
          <a:ln w="17463">
            <a:solidFill>
              <a:srgbClr val="2C2C2A"/>
            </a:solidFill>
            <a:prstDash val="solid"/>
          </a:ln>
        </p:spPr>
      </p:sp>
      <p:sp>
        <p:nvSpPr>
          <p:cNvPr id="26" name="Shape 24"/>
          <p:cNvSpPr/>
          <p:nvPr/>
        </p:nvSpPr>
        <p:spPr>
          <a:xfrm>
            <a:off x="1308100" y="3822700"/>
            <a:ext cx="6548" cy="104775"/>
          </a:xfrm>
          <a:custGeom>
            <a:avLst/>
            <a:gdLst/>
            <a:ahLst/>
            <a:cxnLst/>
            <a:rect l="l" t="t" r="r" b="b"/>
            <a:pathLst>
              <a:path w="6548" h="104775">
                <a:moveTo>
                  <a:pt x="0" y="0"/>
                </a:moveTo>
                <a:lnTo>
                  <a:pt x="0" y="104775"/>
                </a:lnTo>
              </a:path>
            </a:pathLst>
          </a:custGeom>
          <a:noFill/>
          <a:ln w="17463">
            <a:solidFill>
              <a:srgbClr val="2C2C2A"/>
            </a:solidFill>
            <a:prstDash val="solid"/>
          </a:ln>
        </p:spPr>
      </p:sp>
      <p:sp>
        <p:nvSpPr>
          <p:cNvPr id="27" name="Shape 25"/>
          <p:cNvSpPr/>
          <p:nvPr/>
        </p:nvSpPr>
        <p:spPr>
          <a:xfrm>
            <a:off x="1273175" y="3787775"/>
            <a:ext cx="6548" cy="139700"/>
          </a:xfrm>
          <a:custGeom>
            <a:avLst/>
            <a:gdLst/>
            <a:ahLst/>
            <a:cxnLst/>
            <a:rect l="l" t="t" r="r" b="b"/>
            <a:pathLst>
              <a:path w="6548" h="139700">
                <a:moveTo>
                  <a:pt x="0" y="0"/>
                </a:moveTo>
                <a:lnTo>
                  <a:pt x="0" y="139700"/>
                </a:lnTo>
              </a:path>
            </a:pathLst>
          </a:custGeom>
          <a:noFill/>
          <a:ln w="17463">
            <a:solidFill>
              <a:srgbClr val="2C2C2A"/>
            </a:solidFill>
            <a:prstDash val="solid"/>
          </a:ln>
        </p:spPr>
      </p:sp>
      <p:sp>
        <p:nvSpPr>
          <p:cNvPr id="28" name="Text 26"/>
          <p:cNvSpPr/>
          <p:nvPr/>
        </p:nvSpPr>
        <p:spPr>
          <a:xfrm>
            <a:off x="1581150" y="3683857"/>
            <a:ext cx="10610850" cy="251460"/>
          </a:xfrm>
          <a:prstGeom prst="rect">
            <a:avLst/>
          </a:prstGeom>
          <a:noFill/>
          <a:ln/>
        </p:spPr>
        <p:txBody>
          <a:bodyPr wrap="none" lIns="0" tIns="0" rIns="0" bIns="0" rtlCol="0" anchor="t"/>
          <a:lstStyle/>
          <a:p>
            <a:pPr algn="l" indent="0" marL="0">
              <a:buNone/>
            </a:pPr>
            <a:r>
              <a:rPr lang="en-US" sz="1650" b="1" dirty="0">
                <a:solidFill>
                  <a:srgbClr val="26261F"/>
                </a:solidFill>
                <a:latin typeface="Times New Roman" pitchFamily="34" charset="0"/>
                <a:ea typeface="SimSun" pitchFamily="34" charset="-122"/>
                <a:cs typeface="Times New Roman" pitchFamily="34" charset="-120"/>
              </a:rPr>
              <a:t>Reader evenings in public libraries</a:t>
            </a:r>
            <a:endParaRPr lang="en-US" sz="1650" dirty="0">
              <a:latin typeface="Times New Roman" pitchFamily="34" charset="0"/>
              <a:ea typeface="SimSun" pitchFamily="34" charset="-122"/>
              <a:cs typeface="Times New Roman" pitchFamily="34" charset="-120"/>
            </a:endParaRPr>
          </a:p>
        </p:txBody>
      </p:sp>
      <p:sp>
        <p:nvSpPr>
          <p:cNvPr id="29" name="Text 27"/>
          <p:cNvSpPr/>
          <p:nvPr/>
        </p:nvSpPr>
        <p:spPr>
          <a:xfrm>
            <a:off x="1581150" y="4024612"/>
            <a:ext cx="10610850" cy="160020"/>
          </a:xfrm>
          <a:prstGeom prst="rect">
            <a:avLst/>
          </a:prstGeom>
          <a:noFill/>
          <a:ln/>
        </p:spPr>
        <p:txBody>
          <a:bodyPr wrap="none" lIns="0" tIns="0" rIns="0" bIns="0" rtlCol="0" anchor="t"/>
          <a:lstStyle/>
          <a:p>
            <a:pPr algn="l" indent="0" marL="0">
              <a:buNone/>
            </a:pPr>
            <a:r>
              <a:rPr lang="en-US" sz="1050" dirty="0">
                <a:solidFill>
                  <a:srgbClr val="626159"/>
                </a:solidFill>
                <a:latin typeface="Microsoft YaHei" pitchFamily="34" charset="0"/>
                <a:ea typeface="Microsoft YaHei" pitchFamily="34" charset="-122"/>
                <a:cs typeface="Microsoft YaHei" pitchFamily="34" charset="-120"/>
              </a:rPr>
              <a:t>Why: visits are 63% above 2019, while loans have stalled</a:t>
            </a:r>
            <a:endParaRPr lang="en-US" sz="1050" dirty="0">
              <a:latin typeface="Microsoft YaHei" pitchFamily="34" charset="0"/>
              <a:ea typeface="Microsoft YaHei" pitchFamily="34" charset="-122"/>
              <a:cs typeface="Microsoft YaHei" pitchFamily="34" charset="-120"/>
            </a:endParaRPr>
          </a:p>
        </p:txBody>
      </p:sp>
      <p:sp>
        <p:nvSpPr>
          <p:cNvPr id="30" name="Shape 28"/>
          <p:cNvSpPr/>
          <p:nvPr/>
        </p:nvSpPr>
        <p:spPr>
          <a:xfrm>
            <a:off x="609600" y="4357688"/>
            <a:ext cx="6629400" cy="9525"/>
          </a:xfrm>
          <a:prstGeom prst="rect">
            <a:avLst/>
          </a:prstGeom>
          <a:solidFill>
            <a:srgbClr val="D9D3C2"/>
          </a:solidFill>
          <a:ln/>
        </p:spPr>
      </p:sp>
      <p:sp>
        <p:nvSpPr>
          <p:cNvPr id="31" name="Text 29"/>
          <p:cNvSpPr/>
          <p:nvPr/>
        </p:nvSpPr>
        <p:spPr>
          <a:xfrm>
            <a:off x="609600" y="4508903"/>
            <a:ext cx="11582400" cy="457200"/>
          </a:xfrm>
          <a:prstGeom prst="rect">
            <a:avLst/>
          </a:prstGeom>
          <a:noFill/>
          <a:ln/>
        </p:spPr>
        <p:txBody>
          <a:bodyPr wrap="none" lIns="0" tIns="0" rIns="0" bIns="0" rtlCol="0" anchor="t"/>
          <a:lstStyle/>
          <a:p>
            <a:pPr algn="l" indent="0" marL="0">
              <a:buNone/>
            </a:pPr>
            <a:r>
              <a:rPr lang="en-US" sz="3000" b="1" dirty="0">
                <a:solidFill>
                  <a:srgbClr val="8C4A3C"/>
                </a:solidFill>
                <a:latin typeface="Times New Roman" pitchFamily="34" charset="0"/>
                <a:ea typeface="SimSun" pitchFamily="34" charset="-122"/>
                <a:cs typeface="Times New Roman" pitchFamily="34" charset="-120"/>
              </a:rPr>
              <a:t>4</a:t>
            </a:r>
            <a:endParaRPr lang="en-US" sz="3000" dirty="0">
              <a:latin typeface="Times New Roman" pitchFamily="34" charset="0"/>
              <a:ea typeface="SimSun" pitchFamily="34" charset="-122"/>
              <a:cs typeface="Times New Roman" pitchFamily="34" charset="-120"/>
            </a:endParaRPr>
          </a:p>
        </p:txBody>
      </p:sp>
      <p:sp>
        <p:nvSpPr>
          <p:cNvPr id="32" name="Shape 30"/>
          <p:cNvSpPr/>
          <p:nvPr/>
        </p:nvSpPr>
        <p:spPr>
          <a:xfrm>
            <a:off x="1351756" y="4812506"/>
            <a:ext cx="69850" cy="6548"/>
          </a:xfrm>
          <a:custGeom>
            <a:avLst/>
            <a:gdLst/>
            <a:ahLst/>
            <a:cxnLst/>
            <a:rect l="l" t="t" r="r" b="b"/>
            <a:pathLst>
              <a:path w="69850" h="6548">
                <a:moveTo>
                  <a:pt x="0" y="0"/>
                </a:moveTo>
                <a:lnTo>
                  <a:pt x="69850" y="0"/>
                </a:lnTo>
              </a:path>
            </a:pathLst>
          </a:custGeom>
          <a:noFill/>
          <a:ln w="17463">
            <a:solidFill>
              <a:srgbClr val="2C2C2A"/>
            </a:solidFill>
            <a:prstDash val="solid"/>
          </a:ln>
        </p:spPr>
      </p:sp>
      <p:sp>
        <p:nvSpPr>
          <p:cNvPr id="33" name="Shape 31"/>
          <p:cNvSpPr/>
          <p:nvPr/>
        </p:nvSpPr>
        <p:spPr>
          <a:xfrm>
            <a:off x="1255713" y="4646609"/>
            <a:ext cx="174623" cy="174621"/>
          </a:xfrm>
          <a:custGeom>
            <a:avLst/>
            <a:gdLst/>
            <a:ahLst/>
            <a:cxnLst/>
            <a:rect l="l" t="t" r="r" b="b"/>
            <a:pathLst>
              <a:path w="174623" h="174621">
                <a:moveTo>
                  <a:pt x="167412" y="42018"/>
                </a:moveTo>
                <a:arcTo hR="24612" wR="24612" stAng="2700431" swAng="-10800000"/>
                <a:lnTo>
                  <a:pt x="16082" y="123760"/>
                </a:lnTo>
                <a:arcTo hR="17463" wR="17463" stAng="13505045" swAng="-1682269"/>
                <a:lnTo>
                  <a:pt x="183" y="169005"/>
                </a:lnTo>
                <a:arcTo hR="4366" wR="4366" stAng="11798303" swAng="-7402128"/>
                <a:lnTo>
                  <a:pt x="43629" y="162911"/>
                </a:lnTo>
                <a:arcTo hR="17463" wR="17463" stAng="4384988" swAng="-1679533"/>
                <a:close/>
              </a:path>
            </a:pathLst>
          </a:custGeom>
          <a:noFill/>
          <a:ln w="17463">
            <a:solidFill>
              <a:srgbClr val="2C2C2A"/>
            </a:solidFill>
            <a:prstDash val="solid"/>
          </a:ln>
        </p:spPr>
      </p:sp>
      <p:sp>
        <p:nvSpPr>
          <p:cNvPr id="34" name="Text 32"/>
          <p:cNvSpPr/>
          <p:nvPr/>
        </p:nvSpPr>
        <p:spPr>
          <a:xfrm>
            <a:off x="1581150" y="4560157"/>
            <a:ext cx="10610850" cy="251460"/>
          </a:xfrm>
          <a:prstGeom prst="rect">
            <a:avLst/>
          </a:prstGeom>
          <a:noFill/>
          <a:ln/>
        </p:spPr>
        <p:txBody>
          <a:bodyPr wrap="none" lIns="0" tIns="0" rIns="0" bIns="0" rtlCol="0" anchor="t"/>
          <a:lstStyle/>
          <a:p>
            <a:pPr algn="l" indent="0" marL="0">
              <a:buNone/>
            </a:pPr>
            <a:r>
              <a:rPr lang="en-US" sz="1650" b="1" dirty="0">
                <a:solidFill>
                  <a:srgbClr val="26261F"/>
                </a:solidFill>
                <a:latin typeface="Times New Roman" pitchFamily="34" charset="0"/>
                <a:ea typeface="SimSun" pitchFamily="34" charset="-122"/>
                <a:cs typeface="Times New Roman" pitchFamily="34" charset="-120"/>
              </a:rPr>
              <a:t>Every figure with its definition</a:t>
            </a:r>
            <a:endParaRPr lang="en-US" sz="1650" dirty="0">
              <a:latin typeface="Times New Roman" pitchFamily="34" charset="0"/>
              <a:ea typeface="SimSun" pitchFamily="34" charset="-122"/>
              <a:cs typeface="Times New Roman" pitchFamily="34" charset="-120"/>
            </a:endParaRPr>
          </a:p>
        </p:txBody>
      </p:sp>
      <p:sp>
        <p:nvSpPr>
          <p:cNvPr id="35" name="Text 33"/>
          <p:cNvSpPr/>
          <p:nvPr/>
        </p:nvSpPr>
        <p:spPr>
          <a:xfrm>
            <a:off x="1581150" y="4900912"/>
            <a:ext cx="10610850" cy="160020"/>
          </a:xfrm>
          <a:prstGeom prst="rect">
            <a:avLst/>
          </a:prstGeom>
          <a:noFill/>
          <a:ln/>
        </p:spPr>
        <p:txBody>
          <a:bodyPr wrap="none" lIns="0" tIns="0" rIns="0" bIns="0" rtlCol="0" anchor="t"/>
          <a:lstStyle/>
          <a:p>
            <a:pPr algn="l" indent="0" marL="0">
              <a:buNone/>
            </a:pPr>
            <a:r>
              <a:rPr lang="en-US" sz="1050" dirty="0">
                <a:solidFill>
                  <a:srgbClr val="626159"/>
                </a:solidFill>
                <a:latin typeface="Microsoft YaHei" pitchFamily="34" charset="0"/>
                <a:ea typeface="Microsoft YaHei" pitchFamily="34" charset="-122"/>
                <a:cs typeface="Microsoft YaHei" pitchFamily="34" charset="-120"/>
              </a:rPr>
              <a:t>Why: almost every number in this letter has to be read with its definition</a:t>
            </a:r>
            <a:endParaRPr lang="en-US" sz="1050" dirty="0">
              <a:latin typeface="Microsoft YaHei" pitchFamily="34" charset="0"/>
              <a:ea typeface="Microsoft YaHei" pitchFamily="34" charset="-122"/>
              <a:cs typeface="Microsoft YaHei" pitchFamily="34" charset="-120"/>
            </a:endParaRPr>
          </a:p>
        </p:txBody>
      </p:sp>
      <p:sp>
        <p:nvSpPr>
          <p:cNvPr id="36" name="Shape 34"/>
          <p:cNvSpPr/>
          <p:nvPr/>
        </p:nvSpPr>
        <p:spPr>
          <a:xfrm>
            <a:off x="609600" y="5233988"/>
            <a:ext cx="6629400" cy="9525"/>
          </a:xfrm>
          <a:prstGeom prst="rect">
            <a:avLst/>
          </a:prstGeom>
          <a:solidFill>
            <a:srgbClr val="D9D3C2"/>
          </a:solidFill>
          <a:ln/>
        </p:spPr>
      </p:sp>
      <p:pic>
        <p:nvPicPr>
          <p:cNvPr id="37" name="Image 0" descr="preencoded.png">    </p:cNvPr>
          <p:cNvPicPr>
            <a:picLocks noChangeAspect="1"/>
          </p:cNvPicPr>
          <p:nvPr/>
        </p:nvPicPr>
        <p:blipFill>
          <a:blip r:embed="rId1"/>
          <a:srcRect l="21111" r="21111" t="0" b="0"/>
          <a:stretch/>
        </p:blipFill>
        <p:spPr>
          <a:xfrm>
            <a:off x="7620000" y="1828800"/>
            <a:ext cx="3962400" cy="3429000"/>
          </a:xfrm>
          <a:prstGeom prst="rect">
            <a:avLst/>
          </a:prstGeom>
        </p:spPr>
      </p:pic>
      <p:sp>
        <p:nvSpPr>
          <p:cNvPr id="38" name="Text 35"/>
          <p:cNvSpPr/>
          <p:nvPr/>
        </p:nvSpPr>
        <p:spPr>
          <a:xfrm>
            <a:off x="7620000" y="5318553"/>
            <a:ext cx="4572000" cy="125730"/>
          </a:xfrm>
          <a:prstGeom prst="rect">
            <a:avLst/>
          </a:prstGeom>
          <a:noFill/>
          <a:ln/>
        </p:spPr>
        <p:txBody>
          <a:bodyPr wrap="none" lIns="0" tIns="0" rIns="0" bIns="0" rtlCol="0" anchor="t"/>
          <a:lstStyle/>
          <a:p>
            <a:pPr algn="l" indent="0" marL="0">
              <a:buNone/>
            </a:pPr>
            <a:r>
              <a:rPr lang="en-US" sz="825" i="1" dirty="0">
                <a:solidFill>
                  <a:srgbClr val="626159"/>
                </a:solidFill>
                <a:latin typeface="Times New Roman" pitchFamily="34" charset="0"/>
                <a:ea typeface="SimSun" pitchFamily="34" charset="-122"/>
                <a:cs typeface="Times New Roman" pitchFamily="34" charset="-120"/>
              </a:rPr>
              <a:t>Reading room of a public library (AI-generated)</a:t>
            </a:r>
            <a:endParaRPr lang="en-US" sz="825" dirty="0">
              <a:latin typeface="Times New Roman" pitchFamily="34" charset="0"/>
              <a:ea typeface="SimSun" pitchFamily="34" charset="-122"/>
              <a:cs typeface="Times New Roman" pitchFamily="34" charset="-120"/>
            </a:endParaRPr>
          </a:p>
        </p:txBody>
      </p:sp>
      <p:sp>
        <p:nvSpPr>
          <p:cNvPr id="39" name="Text 36"/>
          <p:cNvSpPr/>
          <p:nvPr/>
        </p:nvSpPr>
        <p:spPr>
          <a:xfrm>
            <a:off x="609600" y="5452886"/>
            <a:ext cx="11582400" cy="160020"/>
          </a:xfrm>
          <a:prstGeom prst="rect">
            <a:avLst/>
          </a:prstGeom>
          <a:noFill/>
          <a:ln/>
        </p:spPr>
        <p:txBody>
          <a:bodyPr wrap="none" lIns="0" tIns="0" rIns="0" bIns="0" rtlCol="0" anchor="t"/>
          <a:lstStyle/>
          <a:p>
            <a:pPr algn="l" indent="0" marL="0">
              <a:buNone/>
            </a:pPr>
            <a:r>
              <a:rPr lang="en-US" sz="1050" i="1" dirty="0">
                <a:solidFill>
                  <a:srgbClr val="626159"/>
                </a:solidFill>
                <a:latin typeface="Times New Roman" pitchFamily="34" charset="0"/>
                <a:ea typeface="SimSun" pitchFamily="34" charset="-122"/>
                <a:cs typeface="Times New Roman" pitchFamily="34" charset="-120"/>
              </a:rPr>
              <a:t>These are the editors</a:t>
            </a:r>
            <a:pPr algn="l" indent="0" marL="0">
              <a:buNone/>
            </a:pPr>
            <a:r>
              <a:rPr lang="en-US" sz="1050" i="1" dirty="0">
                <a:solidFill>
                  <a:srgbClr val="626159"/>
                </a:solidFill>
                <a:latin typeface="Times New Roman" pitchFamily="34" charset="0"/>
                <a:ea typeface="SimSun" pitchFamily="34" charset="-122"/>
                <a:cs typeface="Times New Roman" pitchFamily="34" charset="-120"/>
              </a:rPr>
              <a:t>'</a:t>
            </a:r>
            <a:pPr algn="l" indent="0" marL="0">
              <a:buNone/>
            </a:pPr>
            <a:r>
              <a:rPr lang="en-US" sz="1050" i="1" dirty="0">
                <a:solidFill>
                  <a:srgbClr val="626159"/>
                </a:solidFill>
                <a:latin typeface="Times New Roman" pitchFamily="34" charset="0"/>
                <a:ea typeface="SimSun" pitchFamily="34" charset="-122"/>
                <a:cs typeface="Times New Roman" pitchFamily="34" charset="-120"/>
              </a:rPr>
              <a:t> plans, not things already done. Sources are on the earlier pages.</a:t>
            </a:r>
            <a:endParaRPr lang="en-US" sz="1050"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EFEBE1"/>
          </a:solidFill>
          <a:ln/>
        </p:spPr>
      </p:sp>
      <p:sp>
        <p:nvSpPr>
          <p:cNvPr id="3" name="Text 1"/>
          <p:cNvSpPr/>
          <p:nvPr/>
        </p:nvSpPr>
        <p:spPr>
          <a:xfrm>
            <a:off x="609600" y="261434"/>
            <a:ext cx="11582400" cy="148590"/>
          </a:xfrm>
          <a:prstGeom prst="rect">
            <a:avLst/>
          </a:prstGeom>
          <a:noFill/>
          <a:ln/>
        </p:spPr>
        <p:txBody>
          <a:bodyPr wrap="none" lIns="0" tIns="0" rIns="0" bIns="0" rtlCol="0" anchor="t"/>
          <a:lstStyle/>
          <a:p>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T</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O</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u</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 </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a</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d</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e</a:t>
            </a:r>
            <a:pPr algn="l" indent="0" marL="0">
              <a:buNone/>
            </a:pPr>
            <a:r>
              <a:rPr lang="en-US" sz="975" b="1" spc="113" kern="0" dirty="0">
                <a:solidFill>
                  <a:srgbClr val="2C2C2A"/>
                </a:solidFill>
                <a:latin typeface="Times New Roman" pitchFamily="34" charset="0"/>
                <a:ea typeface="SimSun" pitchFamily="34" charset="-122"/>
                <a:cs typeface="Times New Roman" pitchFamily="34" charset="-120"/>
              </a:rPr>
              <a:t>r</a:t>
            </a:r>
            <a:pPr algn="l" indent="0" marL="0">
              <a:buNone/>
            </a:pPr>
            <a:r>
              <a:rPr lang="en-US" sz="975" b="1" dirty="0">
                <a:solidFill>
                  <a:srgbClr val="2C2C2A"/>
                </a:solidFill>
                <a:latin typeface="Times New Roman" pitchFamily="34" charset="0"/>
                <a:ea typeface="SimSun" pitchFamily="34" charset="-122"/>
                <a:cs typeface="Times New Roman" pitchFamily="34" charset="-120"/>
              </a:rPr>
              <a:t>s</a:t>
            </a:r>
            <a:endParaRPr lang="en-US" sz="975" dirty="0">
              <a:latin typeface="Times New Roman" pitchFamily="34" charset="0"/>
              <a:ea typeface="SimSun" pitchFamily="34" charset="-122"/>
              <a:cs typeface="Times New Roman" pitchFamily="34" charset="-120"/>
            </a:endParaRPr>
          </a:p>
        </p:txBody>
      </p:sp>
      <p:sp>
        <p:nvSpPr>
          <p:cNvPr id="4" name="Text 2"/>
          <p:cNvSpPr/>
          <p:nvPr/>
        </p:nvSpPr>
        <p:spPr>
          <a:xfrm>
            <a:off x="5748726" y="270677"/>
            <a:ext cx="6443274" cy="125730"/>
          </a:xfrm>
          <a:prstGeom prst="rect">
            <a:avLst/>
          </a:prstGeom>
          <a:noFill/>
          <a:ln/>
        </p:spPr>
        <p:txBody>
          <a:bodyPr wrap="none" lIns="0" tIns="0" rIns="0" bIns="0" rtlCol="0" anchor="t"/>
          <a:lstStyle/>
          <a:p>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A</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f</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t</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e</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w</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o</a:t>
            </a:r>
            <a:pPr algn="l" indent="0" marL="0">
              <a:buNone/>
            </a:pPr>
            <a:r>
              <a:rPr lang="en-US" sz="825" b="1" spc="150" kern="0" dirty="0">
                <a:solidFill>
                  <a:srgbClr val="8C4A3C"/>
                </a:solidFill>
                <a:latin typeface="Microsoft YaHei" pitchFamily="34" charset="0"/>
                <a:ea typeface="Microsoft YaHei" pitchFamily="34" charset="-122"/>
                <a:cs typeface="Microsoft YaHei" pitchFamily="34" charset="-120"/>
              </a:rPr>
              <a:t>r</a:t>
            </a:r>
            <a:pPr algn="l" indent="0" marL="0">
              <a:buNone/>
            </a:pPr>
            <a:r>
              <a:rPr lang="en-US" sz="825" b="1" dirty="0">
                <a:solidFill>
                  <a:srgbClr val="8C4A3C"/>
                </a:solidFill>
                <a:latin typeface="Microsoft YaHei" pitchFamily="34" charset="0"/>
                <a:ea typeface="Microsoft YaHei" pitchFamily="34" charset="-122"/>
                <a:cs typeface="Microsoft YaHei" pitchFamily="34" charset="-120"/>
              </a:rPr>
              <a:t>d</a:t>
            </a:r>
            <a:endParaRPr lang="en-US" sz="825" dirty="0">
              <a:latin typeface="Microsoft YaHei" pitchFamily="34" charset="0"/>
              <a:ea typeface="Microsoft YaHei" pitchFamily="34" charset="-122"/>
              <a:cs typeface="Microsoft YaHei" pitchFamily="34" charset="-120"/>
            </a:endParaRPr>
          </a:p>
        </p:txBody>
      </p:sp>
      <p:sp>
        <p:nvSpPr>
          <p:cNvPr id="5" name="Text 3"/>
          <p:cNvSpPr/>
          <p:nvPr/>
        </p:nvSpPr>
        <p:spPr>
          <a:xfrm>
            <a:off x="10040906" y="270677"/>
            <a:ext cx="2151094" cy="125730"/>
          </a:xfrm>
          <a:prstGeom prst="rect">
            <a:avLst/>
          </a:prstGeom>
          <a:noFill/>
          <a:ln/>
        </p:spPr>
        <p:txBody>
          <a:bodyPr wrap="none" lIns="0" tIns="0" rIns="0" bIns="0" rtlCol="0" anchor="t"/>
          <a:lstStyle/>
          <a:p>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m</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0</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2</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6</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n</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u</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a</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 </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l</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t</a:t>
            </a:r>
            <a:pPr algn="l" indent="0" marL="0">
              <a:buNone/>
            </a:pPr>
            <a:r>
              <a:rPr lang="en-US" sz="825" spc="38" kern="0" dirty="0">
                <a:solidFill>
                  <a:srgbClr val="626159"/>
                </a:solidFill>
                <a:latin typeface="Microsoft YaHei" pitchFamily="34" charset="0"/>
                <a:ea typeface="Microsoft YaHei" pitchFamily="34" charset="-122"/>
                <a:cs typeface="Microsoft YaHei" pitchFamily="34" charset="-120"/>
              </a:rPr>
              <a:t>e</a:t>
            </a:r>
            <a:pPr algn="l" indent="0" marL="0">
              <a:buNone/>
            </a:pPr>
            <a:r>
              <a:rPr lang="en-US" sz="825" dirty="0">
                <a:solidFill>
                  <a:srgbClr val="626159"/>
                </a:solidFill>
                <a:latin typeface="Microsoft YaHei" pitchFamily="34" charset="0"/>
                <a:ea typeface="Microsoft YaHei" pitchFamily="34" charset="-122"/>
                <a:cs typeface="Microsoft YaHei" pitchFamily="34" charset="-120"/>
              </a:rPr>
              <a:t>r</a:t>
            </a:r>
            <a:endParaRPr lang="en-US" sz="825" dirty="0">
              <a:latin typeface="Microsoft YaHei" pitchFamily="34" charset="0"/>
              <a:ea typeface="Microsoft YaHei" pitchFamily="34" charset="-122"/>
              <a:cs typeface="Microsoft YaHei" pitchFamily="34" charset="-120"/>
            </a:endParaRPr>
          </a:p>
        </p:txBody>
      </p:sp>
      <p:sp>
        <p:nvSpPr>
          <p:cNvPr id="6" name="Shape 4"/>
          <p:cNvSpPr/>
          <p:nvPr/>
        </p:nvSpPr>
        <p:spPr>
          <a:xfrm>
            <a:off x="609600" y="465773"/>
            <a:ext cx="10972800" cy="20955"/>
          </a:xfrm>
          <a:prstGeom prst="rect">
            <a:avLst/>
          </a:prstGeom>
          <a:solidFill>
            <a:srgbClr val="2C2C2A"/>
          </a:solidFill>
          <a:ln/>
        </p:spPr>
      </p:sp>
      <p:sp>
        <p:nvSpPr>
          <p:cNvPr id="7" name="Shape 5"/>
          <p:cNvSpPr/>
          <p:nvPr/>
        </p:nvSpPr>
        <p:spPr>
          <a:xfrm>
            <a:off x="609600" y="521018"/>
            <a:ext cx="10972800" cy="7144"/>
          </a:xfrm>
          <a:prstGeom prst="rect">
            <a:avLst/>
          </a:prstGeom>
          <a:solidFill>
            <a:srgbClr val="2C2C2A"/>
          </a:solidFill>
          <a:ln/>
        </p:spPr>
      </p:sp>
      <p:sp>
        <p:nvSpPr>
          <p:cNvPr id="8" name="Text 6"/>
          <p:cNvSpPr/>
          <p:nvPr/>
        </p:nvSpPr>
        <p:spPr>
          <a:xfrm>
            <a:off x="609600" y="2005138"/>
            <a:ext cx="11582400" cy="502920"/>
          </a:xfrm>
          <a:prstGeom prst="rect">
            <a:avLst/>
          </a:prstGeom>
          <a:noFill/>
          <a:ln/>
        </p:spPr>
        <p:txBody>
          <a:bodyPr wrap="none" lIns="0" tIns="0" rIns="0" bIns="0" rtlCol="0" anchor="t"/>
          <a:lstStyle/>
          <a:p>
            <a:pPr algn="l" indent="0" marL="0">
              <a:buNone/>
            </a:pPr>
            <a:r>
              <a:rPr lang="en-US" sz="3300" b="1" dirty="0">
                <a:solidFill>
                  <a:srgbClr val="26261F"/>
                </a:solidFill>
                <a:latin typeface="Times New Roman" pitchFamily="34" charset="0"/>
                <a:ea typeface="SimSun" pitchFamily="34" charset="-122"/>
                <a:cs typeface="Times New Roman" pitchFamily="34" charset="-120"/>
              </a:rPr>
              <a:t>Still reading, differently.</a:t>
            </a:r>
            <a:endParaRPr lang="en-US" sz="3300" dirty="0">
              <a:latin typeface="Times New Roman" pitchFamily="34" charset="0"/>
              <a:ea typeface="SimSun" pitchFamily="34" charset="-122"/>
              <a:cs typeface="Times New Roman" pitchFamily="34" charset="-120"/>
            </a:endParaRPr>
          </a:p>
        </p:txBody>
      </p:sp>
      <p:sp>
        <p:nvSpPr>
          <p:cNvPr id="9" name="Text 7"/>
          <p:cNvSpPr/>
          <p:nvPr/>
        </p:nvSpPr>
        <p:spPr>
          <a:xfrm>
            <a:off x="609600" y="2709988"/>
            <a:ext cx="11582400" cy="502920"/>
          </a:xfrm>
          <a:prstGeom prst="rect">
            <a:avLst/>
          </a:prstGeom>
          <a:noFill/>
          <a:ln/>
        </p:spPr>
        <p:txBody>
          <a:bodyPr wrap="none" lIns="0" tIns="0" rIns="0" bIns="0" rtlCol="0" anchor="t"/>
          <a:lstStyle/>
          <a:p>
            <a:pPr algn="l" indent="0" marL="0">
              <a:buNone/>
            </a:pPr>
            <a:r>
              <a:rPr lang="en-US" sz="3300" b="1" dirty="0">
                <a:solidFill>
                  <a:srgbClr val="26261F"/>
                </a:solidFill>
                <a:latin typeface="Times New Roman" pitchFamily="34" charset="0"/>
                <a:ea typeface="SimSun" pitchFamily="34" charset="-122"/>
                <a:cs typeface="Times New Roman" pitchFamily="34" charset="-120"/>
              </a:rPr>
              <a:t>So are we, with you.</a:t>
            </a:r>
            <a:endParaRPr lang="en-US" sz="3300" dirty="0">
              <a:latin typeface="Times New Roman" pitchFamily="34" charset="0"/>
              <a:ea typeface="SimSun" pitchFamily="34" charset="-122"/>
              <a:cs typeface="Times New Roman" pitchFamily="34" charset="-120"/>
            </a:endParaRPr>
          </a:p>
        </p:txBody>
      </p:sp>
      <p:sp>
        <p:nvSpPr>
          <p:cNvPr id="10" name="Shape 8"/>
          <p:cNvSpPr/>
          <p:nvPr/>
        </p:nvSpPr>
        <p:spPr>
          <a:xfrm>
            <a:off x="8572500" y="4472940"/>
            <a:ext cx="3009900" cy="7620"/>
          </a:xfrm>
          <a:prstGeom prst="rect">
            <a:avLst/>
          </a:prstGeom>
          <a:solidFill>
            <a:srgbClr val="2C2C2A"/>
          </a:solidFill>
          <a:ln/>
        </p:spPr>
      </p:sp>
      <p:sp>
        <p:nvSpPr>
          <p:cNvPr id="11" name="Text 9"/>
          <p:cNvSpPr/>
          <p:nvPr/>
        </p:nvSpPr>
        <p:spPr>
          <a:xfrm>
            <a:off x="10227998" y="4647192"/>
            <a:ext cx="1964002" cy="297180"/>
          </a:xfrm>
          <a:prstGeom prst="rect">
            <a:avLst/>
          </a:prstGeom>
          <a:noFill/>
          <a:ln/>
        </p:spPr>
        <p:txBody>
          <a:bodyPr wrap="none" lIns="0" tIns="0" rIns="0" bIns="0" rtlCol="0" anchor="t"/>
          <a:lstStyle/>
          <a:p>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T</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h</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e</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 </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E</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d</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i</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t</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o</a:t>
            </a:r>
            <a:pPr algn="l" indent="0" marL="0">
              <a:buNone/>
            </a:pPr>
            <a:r>
              <a:rPr lang="en-US" sz="1950" b="1" spc="75" kern="0" dirty="0">
                <a:solidFill>
                  <a:srgbClr val="26261F"/>
                </a:solidFill>
                <a:latin typeface="Times New Roman" pitchFamily="34" charset="0"/>
                <a:ea typeface="SimSun" pitchFamily="34" charset="-122"/>
                <a:cs typeface="Times New Roman" pitchFamily="34" charset="-120"/>
              </a:rPr>
              <a:t>r</a:t>
            </a:r>
            <a:pPr algn="l" indent="0" marL="0">
              <a:buNone/>
            </a:pPr>
            <a:r>
              <a:rPr lang="en-US" sz="1950" b="1" dirty="0">
                <a:solidFill>
                  <a:srgbClr val="26261F"/>
                </a:solidFill>
                <a:latin typeface="Times New Roman" pitchFamily="34" charset="0"/>
                <a:ea typeface="SimSun" pitchFamily="34" charset="-122"/>
                <a:cs typeface="Times New Roman" pitchFamily="34" charset="-120"/>
              </a:rPr>
              <a:t>s</a:t>
            </a:r>
            <a:endParaRPr lang="en-US" sz="1950" dirty="0">
              <a:latin typeface="Times New Roman" pitchFamily="34" charset="0"/>
              <a:ea typeface="SimSun" pitchFamily="34" charset="-122"/>
              <a:cs typeface="Times New Roman" pitchFamily="34" charset="-120"/>
            </a:endParaRPr>
          </a:p>
        </p:txBody>
      </p:sp>
      <p:sp>
        <p:nvSpPr>
          <p:cNvPr id="12" name="Text 10"/>
          <p:cNvSpPr/>
          <p:nvPr/>
        </p:nvSpPr>
        <p:spPr>
          <a:xfrm>
            <a:off x="10748343" y="5062689"/>
            <a:ext cx="1443657" cy="171450"/>
          </a:xfrm>
          <a:prstGeom prst="rect">
            <a:avLst/>
          </a:prstGeom>
          <a:noFill/>
          <a:ln/>
        </p:spPr>
        <p:txBody>
          <a:bodyPr wrap="none" lIns="0" tIns="0" rIns="0" bIns="0" rtlCol="0" anchor="t"/>
          <a:lstStyle/>
          <a:p>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O</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c</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t</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o</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b</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e</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r</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 </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2</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0</a:t>
            </a:r>
            <a:pPr algn="l" indent="0" marL="0">
              <a:buNone/>
            </a:pPr>
            <a:r>
              <a:rPr lang="en-US" sz="1125" spc="38" kern="0" dirty="0">
                <a:solidFill>
                  <a:srgbClr val="626159"/>
                </a:solidFill>
                <a:latin typeface="Times New Roman" pitchFamily="34" charset="0"/>
                <a:ea typeface="SimSun" pitchFamily="34" charset="-122"/>
                <a:cs typeface="Times New Roman" pitchFamily="34" charset="-120"/>
              </a:rPr>
              <a:t>2</a:t>
            </a:r>
            <a:pPr algn="l" indent="0" marL="0">
              <a:buNone/>
            </a:pPr>
            <a:r>
              <a:rPr lang="en-US" sz="1125" dirty="0">
                <a:solidFill>
                  <a:srgbClr val="626159"/>
                </a:solidFill>
                <a:latin typeface="Times New Roman" pitchFamily="34" charset="0"/>
                <a:ea typeface="SimSun" pitchFamily="34" charset="-122"/>
                <a:cs typeface="Times New Roman" pitchFamily="34" charset="-120"/>
              </a:rPr>
              <a:t>6</a:t>
            </a:r>
            <a:endParaRPr lang="en-US" sz="1125" dirty="0">
              <a:latin typeface="Times New Roman" pitchFamily="34" charset="0"/>
              <a:ea typeface="SimSun" pitchFamily="34" charset="-122"/>
              <a:cs typeface="Times New Roman"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