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Tonight's question is how intangible cultural heritage lives on today. We will go in three steps: first the lists, then the people behind them, then how heritage finds its way back into everyday life. Every figure comes from a public official document or a major news agency, and each slide names its source. Where two counts are easy to mix up, I will stop and say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numbers to start. 45 is the number of Chinese elements on UNESCO's intangible heritage lists and register as of December 2025: 40 on the Representative List, 3 on the Urgent Safeguarding List and 2 in the Register of Good Safeguarding Practices. 1,557 is the number of national representative items the State Council published in five batches between 2006 and 2021. 3,994 is the number of national representative bearers in the 2025 statistical bulletin of the Ministry of Culture and Tourism. That last figure has several different counts, which we will come back to. The first two numbers say how long the lists are. The third is about people. My argument tonight: the lists are long now, and whether heritage lives on depends on who still practises it and who is learning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counts as intangible cultural heritage? Start with the law. Article 2 of China's Intangible Cultural Heritage Law, in force since June 2011, defines it as the traditional cultural expressions that people of all ethnic groups have passed down through generations and regard as part of their cultural heritage, together with the objects and places associated with them. Three things follow. It is handed down, not newly invented. The community itself sees it as its own. And it is not only the performance or the skill, but also the objects and places that go with it: the leather figures of a shadow play, an opera stage, the carved blocks for New Year prints. The same article lists the fields: oral literature and the languages that carry it, fine arts, calligraphy, music, dance, drama, storytelling and acrobatics, craftsmanship, medicine and calendars, rituals, festivals and other customs, and traditional sports and games. The quotation is my translation.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system rests on four tiers of lists. The national list is published by the State Council: 1,557 items in five batches, or 3,610 entries when each applying region or organisation is counted separately. Provincial governments keep the second tier. Both of these are written into Article 18 of the law. The city and county tiers come from a 2005 circular of the State Council General Office. The law itself only goes as far as the provincial level, a gap that members of the National People's Congress Standing Committee have pointed out. All four tiers together hold more than 100,000 items. Around the lists sit three more pieces. First, representative bearers: 3,994 at national level at the end of 2025, and more than 90,000 across all four tiers. Second, cultural ecology protection zones: 21 at national level plus 2 experimental zones, which is why the press often says 23. Third, the law itself, in force since 1 June 2011.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Volume one: the lists. There are two kinds. UNESCO's international lists and register, and China's own four-tier lists.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this as a long scroll. In 2001 UNESCO proclaimed Kunqu Opera one of the first Masterpieces of the Oral and Intangible Heritage of Humanity, before today's lists existed. The Guqin followed in 2003, and in 2005 the Uyghur Muqam of Xinjiang and the Mongolian Long Song, shared with Mongolia. The convention was adopted in 2003 and China joined in 2004. In 2008 these four were folded into the Representative List. 2009 brought 25 elements in a single year, among them paper-cutting, calligraphy, Xuan paper and the Dragon Boat Festival. Peking Opera and acupuncture came in 2010, shadow puppetry and Hezhen Yimakan storytelling in 2011. Then one or two every few years: the Twenty-Four Solar Terms in 2016, Taijiquan and the Wangchuan ceremony in 2020, traditional tea processing in 2022, and the Spring Festival in December 2024. In 2025 the safeguarding plan for Yimakan entered the Register of Good Safeguarding Practices, bringing the total to 45. One counting detail: in 2024 three elements, and in 2025 Yimakan itself, moved from the Urgent Safeguarding List to the Representative List. A move does not add to the total, so this scroll counts each element once, in the year it first entered a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story. Yimakan is the sung storytelling of the Hezhen people. When it entered the Urgent Safeguarding List in 2011, only five bearers could perform it in full. In December 2025 an official of the Ministry of Culture and Tourism told Xinhua it now has 121 bearers. That same month Yimakan moved to the Representative List, and its safeguarding plan entered the Register of Good Safeguarding Practices, meaning UNESCO treats it as a model others can learn from. From urgent case to model took 14 years. Note that the two figures count slightly different things: five people who could perform it in full, and 121 bearers. Both come from the same interview. The picture is an AI-generated illustration, not a photograph of Yimakan.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that compare? Each country's page on UNESCO's intangible heritage site states how many elements it has inscribed. Checking 27 countries on 6 October 2026, China's 45 is the highest, followed by Türkiye with 32, France 30, Iran 27, Spain 26, Azerbaijan 24, and Japan, the Republic of Korea and Croatia with 23 each. Two caveats. These totals combine all three lists, and an element shared by several countries counts once for each of them. The Mongolian Long Song, for example, counts for both China and Mongolia. So the figures cannot be added together. And the phrase most in the world comes from China's ICH website and Xinhua, not from UNESCO, which does not publish rankings. The 2025 statistical bulletin itself simply says 45. Worldwide, 849 elements from 157 countries were inscribed as of December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1,557 national items fall into ten categories. Traditional craftsmanship is the largest with 287 items, 18.4 percent: think of Xuan paper, Longquan celadon or tea processing. Then come traditional music with 189, folk customs 183, traditional drama 171 and folk literature 167. Traditional medicine is the smallest with only 23 items, but they split into 182 entries, because the same practice was nominated by many regions and organisations: 7.9 per item, the most of any category. Entries are counted by applying region or organisation, 3,610 across all five batches. A small detail for the curious: the first batch in 2006 used older category names, and today's names date from 2008. Quyi is the Chinese umbrella term for storytelling, ballad singing and comic dialogue.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Volume two. Behind the lists, people. An item stays on the list, but a skill lives only in someone's hands. Next we look at the bearers: how many there are, how old they are, and the race against time to record them. Then how heritage returns to daily life, the problems it runs into, and what each of us can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China began naming national representative bearers in 2007. There have been six batches: 226, 551, 711, 498, then 1,082 in 2018 and 942 in 2025, which add up to 4,010. But ask how many national bearers there are now and you get several answers, each counting something different. Please do not join them into a growth line. The 2023 statistical bulletin counted 2,241 living national bearers, while the first five batches added up to 3,068. The National Library's recording exhibition gave 3,997 as of May 2025, of whom 3,107 were living. The 2025 bulletin says 3,994 and does not say whether they are living. Over three years of reviews, the ministry also withdrew the title from 12 people and found 22 no longer able to pass on their skill. The official sources do not explain how these counts fit together. From the numbers alone, 3,994 looks closer to a register count that may still include people who have died. The two figures labelled as living are 2,241 and 3,107.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bearers are getting older. There is no national age table for all national bearers. The fullest data are from the fifth batch, named in 2018, as reported in the press at the time. Of 1,082 people, 107 were 80 or older, 237 were in their seventies, 287 in their sixties, 444 between 40 and 59, and only 7 were under 40. That makes 631 people aged 60 or older, 58.3 percent, with an average age of 63.29. This describes the 2018 batch only, not all bearers. The 2024 inspection report of the National People's Congress Standing Committee adds that in the provinces it inspected, the average age of national bearers was above 65 everywhere, and above 70 in half of them. I could not find a published age breakdown for the sixth batch of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rescue recording project sets out to capture what each national bearer knows, in film, oral history and documents, while they are still with us. By May 2025 it had started on 2,290 bearers and finished 1,279. The other 1,011 are still in progress. Seventy-one bearers died before their own record was finished. Another 397 died after it was completed, and that record is now what remains. Together that is 468 people, 20.4 percent of everyone the project has started on. By the same date the project had gathered more than 75,000 hours of raw footage. The picture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objects, daily life: the Ministry of Culture and Tourism's 2023 guidance on heritage and tourism asks that heritage be seen in its people, its objects and its everyday setting. Three directions. First, heritage workshops, which organise craftspeople to produce in villages and neighbourhoods. The 2025 statistical bulletin counts 14,900 of them at the end of 2025, and a State Council Information Office press conference in September 2026 said they bring jobs or extra income to about 1.3 million people. Reports during 2025 gave several other workshop counts that do not match, so I use only these two. Second, the training programme that sends bearers to universities: by the end of 2024, 149 colleges had run more than 1,430 courses with over 51,000 places. Third, schools: 3,369 primary and secondary schools are designated heritage schools, and 25 universities offer an undergraduate degree in heritage conservation. A word on short-video and e-commerce platforms, which also publish heritage views and sales: those are the companies' own figures, defined differently by each platform. They cannot be added up, and they are not evidence that transmission is getting healthier. All three pictures are AI-generated illustrations.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December 2024 the Spring Festival was inscribed on UNESCO's Representative List. The ministry called the 2025 holiday the first Spring Festival after inscription. Over that 8-day holiday, people made 501 million domestic trips and spent 677.0 billion yuan. The 2026 holiday lasted 9 days, one day longer, with 596 million trips and 803.5 billion yuan spent. Because the holidays differ in length, a per-day comparison is fairer: 62.6 million trips a day, then 66.2 million, up 5.7 percent. That rise cannot be credited to the inscription, since many things drive holiday travel. And the travel-rush figure you often hear is another count altogether: 9.41 billion cross-region trips over the 40 days of the 2026 travel season, which includes people going home and going to work, not just tourism. The picture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problems, each one from a public document. First, the 2024 inspection report of the National People's Congress Standing Committee says plainly that there is an emphasis on listing rather than protection, and on numbers rather than quality. Getting on a list is a moment. Protecting is the work of years. Second, the same report finds that heritage and tourism are combined at a shallow level, with blind imitation and simple copying, and a 2023 ministry guideline asks places to avoid copy-paste, look-alike development. Third, local funding is thin: some local heritage budgets have fallen year after year, some counties rich in heritage have no protection office, and a second national heritage survey has not yet been organised. Fourth, fake heritage. In typical cases published by the Supreme People's Procuratorate in March 2026, sellers used China's official heritage logo without permission, livestreams invented items and bearers, health products claimed cures, and some people handed out knock-off heritage certificates. The result: 35 online shops closed, 13 livestream accounts suspended, 197 products taken down and fines of 400,000 yuan.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things to take home. They are suggestions, and none of them guarantees an outcome, but all of them are within reach. See: go to your local cultural centre, library or heritage museum. Article 35 of the law asks public cultural institutions to show and explain heritage, and tonight's talk is part of that. Ask: when you watch a performance or a demonstration, ask who the bearer is and whether they still practise it. Check: if someone calls themselves a bearer or calls a product heritage, you can look up the item and region in the national list on the China ICH website. If they do not match, buy it as an ordinary product and do not pay extra for the label. If you see a livestream misusing the official heritage logo or claiming cures, you can complain to the market regulator. Record: with your elders' consent, record your family's festival customs, dialect and skills, and write down who, where and when. Article 14 of the law allows citizens to carry out heritage surveys. Learn: if you really want to learn a craft, plan in years, not a single taster class. Also, Cultural and Natural Heritage Day falls on the second Saturday of June. And if you think something near you deserves a place on the list, Article 20 lets you propose it to the provincial culture department.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last line: lists keep the names, people keep the skills alive. Now, questions. And a reminder that Cultural and Natural Heritage Day is the second Saturday of June, when cultural centres, libraries and museums across the country hold events. The background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1.jpe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1.jpeg"/><Relationship Id="rId3" Type="http://schemas.openxmlformats.org/officeDocument/2006/relationships/slideLayout" Target="../slideLayouts/slideLayout3.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1.jpeg"/><Relationship Id="rId3" Type="http://schemas.openxmlformats.org/officeDocument/2006/relationships/slideLayout" Target="../slideLayouts/slideLayout3.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0-1.jpeg"/><Relationship Id="rId3" Type="http://schemas.openxmlformats.org/officeDocument/2006/relationships/image" Target="../media/image-14-3.jpeg"/><Relationship Id="rId4" Type="http://schemas.openxmlformats.org/officeDocument/2006/relationships/slideLayout" Target="../slideLayouts/slideLayout4.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4.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1.jpeg"/><Relationship Id="rId3" Type="http://schemas.openxmlformats.org/officeDocument/2006/relationships/slideLayout" Target="../slideLayouts/slideLayout5.xml"/><Relationship Id="rId4"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7813" b="7813"/>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7F2E7"/>
          </a:solidFill>
          <a:ln/>
        </p:spPr>
      </p:sp>
      <p:pic>
        <p:nvPicPr>
          <p:cNvPr id="4" name="Image 1" descr="preencoded.png">    </p:cNvPr>
          <p:cNvPicPr>
            <a:picLocks noChangeAspect="1"/>
          </p:cNvPicPr>
          <p:nvPr/>
        </p:nvPicPr>
        <p:blipFill>
          <a:blip r:embed="rId2"/>
          <a:srcRect l="20370" r="20370" t="0" b="0"/>
          <a:stretch/>
        </p:blipFill>
        <p:spPr>
          <a:xfrm>
            <a:off x="0" y="0"/>
            <a:ext cx="6096000" cy="6858000"/>
          </a:xfrm>
          <a:prstGeom prst="rect">
            <a:avLst/>
          </a:prstGeom>
        </p:spPr>
      </p:pic>
      <p:sp>
        <p:nvSpPr>
          <p:cNvPr id="5" name="svg2pptx-gradient-s0000-0000"/>
          <p:cNvSpPr/>
          <p:nvPr/>
        </p:nvSpPr>
        <p:spPr>
          <a:xfrm>
            <a:off x="0" y="0"/>
            <a:ext cx="6096000" cy="6858000"/>
          </a:xfrm>
          <a:prstGeom prst="rect">
            <a:avLst/>
          </a:prstGeom>
          <a:gradFill rotWithShape="1">
            <a:gsLst>
              <a:gs pos="0">
                <a:srgbClr val="F7F2E7">
                  <a:alpha val="0"/>
                </a:srgbClr>
              </a:gs>
              <a:gs pos="60000">
                <a:srgbClr val="F7F2E7">
                  <a:alpha val="15000"/>
                </a:srgbClr>
              </a:gs>
              <a:gs pos="100000">
                <a:srgbClr val="F7F2E7"/>
              </a:gs>
            </a:gsLst>
            <a:lin ang="0" scaled="1"/>
          </a:gradFill>
          <a:ln/>
        </p:spPr>
      </p:sp>
      <p:sp>
        <p:nvSpPr>
          <p:cNvPr id="6" name="Shape 2"/>
          <p:cNvSpPr/>
          <p:nvPr/>
        </p:nvSpPr>
        <p:spPr>
          <a:xfrm>
            <a:off x="6705600" y="609600"/>
            <a:ext cx="3429000" cy="5715000"/>
          </a:xfrm>
          <a:prstGeom prst="rect">
            <a:avLst/>
          </a:prstGeom>
          <a:solidFill>
            <a:srgbClr val="EAE2D2"/>
          </a:solidFill>
          <a:ln/>
        </p:spPr>
      </p:sp>
      <p:sp>
        <p:nvSpPr>
          <p:cNvPr id="7" name="Shape 3"/>
          <p:cNvSpPr/>
          <p:nvPr/>
        </p:nvSpPr>
        <p:spPr>
          <a:xfrm>
            <a:off x="6672263" y="576263"/>
            <a:ext cx="3419475" cy="5705475"/>
          </a:xfrm>
          <a:prstGeom prst="rect">
            <a:avLst/>
          </a:prstGeom>
          <a:solidFill>
            <a:srgbClr val="FCF9F2"/>
          </a:solidFill>
          <a:ln w="9525">
            <a:solidFill>
              <a:srgbClr val="DCD2BD"/>
            </a:solidFill>
            <a:prstDash val="solid"/>
          </a:ln>
        </p:spPr>
      </p:sp>
      <p:sp>
        <p:nvSpPr>
          <p:cNvPr id="8" name="Text 4"/>
          <p:cNvSpPr/>
          <p:nvPr/>
        </p:nvSpPr>
        <p:spPr>
          <a:xfrm>
            <a:off x="6972300" y="1071688"/>
            <a:ext cx="5219700" cy="502920"/>
          </a:xfrm>
          <a:prstGeom prst="rect">
            <a:avLst/>
          </a:prstGeom>
          <a:noFill/>
          <a:ln/>
        </p:spPr>
        <p:txBody>
          <a:bodyPr wrap="none" lIns="0" tIns="0" rIns="0" bIns="0" rtlCol="0" anchor="t"/>
          <a:lstStyle/>
          <a:p>
            <a:pPr algn="l" indent="0" marL="0">
              <a:buNone/>
            </a:pPr>
            <a:r>
              <a:rPr lang="en-US" sz="3300" dirty="0">
                <a:solidFill>
                  <a:srgbClr val="262421"/>
                </a:solidFill>
                <a:latin typeface="Times New Roman" pitchFamily="34" charset="0"/>
                <a:ea typeface="KaiTi" pitchFamily="34" charset="-122"/>
                <a:cs typeface="Times New Roman" pitchFamily="34" charset="-120"/>
              </a:rPr>
              <a:t>How Intangible</a:t>
            </a:r>
            <a:endParaRPr lang="en-US" sz="3300" dirty="0">
              <a:latin typeface="Times New Roman" pitchFamily="34" charset="0"/>
              <a:ea typeface="KaiTi" pitchFamily="34" charset="-122"/>
              <a:cs typeface="Times New Roman" pitchFamily="34" charset="-120"/>
            </a:endParaRPr>
          </a:p>
        </p:txBody>
      </p:sp>
      <p:sp>
        <p:nvSpPr>
          <p:cNvPr id="9" name="Text 5"/>
          <p:cNvSpPr/>
          <p:nvPr/>
        </p:nvSpPr>
        <p:spPr>
          <a:xfrm>
            <a:off x="6972300" y="1586038"/>
            <a:ext cx="5219700" cy="502920"/>
          </a:xfrm>
          <a:prstGeom prst="rect">
            <a:avLst/>
          </a:prstGeom>
          <a:noFill/>
          <a:ln/>
        </p:spPr>
        <p:txBody>
          <a:bodyPr wrap="none" lIns="0" tIns="0" rIns="0" bIns="0" rtlCol="0" anchor="t"/>
          <a:lstStyle/>
          <a:p>
            <a:pPr algn="l" indent="0" marL="0">
              <a:buNone/>
            </a:pPr>
            <a:r>
              <a:rPr lang="en-US" sz="3300" dirty="0">
                <a:solidFill>
                  <a:srgbClr val="262421"/>
                </a:solidFill>
                <a:latin typeface="Times New Roman" pitchFamily="34" charset="0"/>
                <a:ea typeface="KaiTi" pitchFamily="34" charset="-122"/>
                <a:cs typeface="Times New Roman" pitchFamily="34" charset="-120"/>
              </a:rPr>
              <a:t>Heritage Lives</a:t>
            </a:r>
            <a:endParaRPr lang="en-US" sz="3300" dirty="0">
              <a:latin typeface="Times New Roman" pitchFamily="34" charset="0"/>
              <a:ea typeface="KaiTi" pitchFamily="34" charset="-122"/>
              <a:cs typeface="Times New Roman" pitchFamily="34" charset="-120"/>
            </a:endParaRPr>
          </a:p>
        </p:txBody>
      </p:sp>
      <p:sp>
        <p:nvSpPr>
          <p:cNvPr id="10" name="Text 6"/>
          <p:cNvSpPr/>
          <p:nvPr/>
        </p:nvSpPr>
        <p:spPr>
          <a:xfrm>
            <a:off x="6972300" y="2100388"/>
            <a:ext cx="5219700" cy="502920"/>
          </a:xfrm>
          <a:prstGeom prst="rect">
            <a:avLst/>
          </a:prstGeom>
          <a:noFill/>
          <a:ln/>
        </p:spPr>
        <p:txBody>
          <a:bodyPr wrap="none" lIns="0" tIns="0" rIns="0" bIns="0" rtlCol="0" anchor="t"/>
          <a:lstStyle/>
          <a:p>
            <a:pPr algn="l" indent="0" marL="0">
              <a:buNone/>
            </a:pPr>
            <a:r>
              <a:rPr lang="en-US" sz="3300" dirty="0">
                <a:solidFill>
                  <a:srgbClr val="262421"/>
                </a:solidFill>
                <a:latin typeface="Times New Roman" pitchFamily="34" charset="0"/>
                <a:ea typeface="KaiTi" pitchFamily="34" charset="-122"/>
                <a:cs typeface="Times New Roman" pitchFamily="34" charset="-120"/>
              </a:rPr>
              <a:t>On Today</a:t>
            </a:r>
            <a:endParaRPr lang="en-US" sz="3300" dirty="0">
              <a:latin typeface="Times New Roman" pitchFamily="34" charset="0"/>
              <a:ea typeface="KaiTi" pitchFamily="34" charset="-122"/>
              <a:cs typeface="Times New Roman" pitchFamily="34" charset="-120"/>
            </a:endParaRPr>
          </a:p>
        </p:txBody>
      </p:sp>
      <p:sp>
        <p:nvSpPr>
          <p:cNvPr id="11" name="Text 7"/>
          <p:cNvSpPr/>
          <p:nvPr/>
        </p:nvSpPr>
        <p:spPr>
          <a:xfrm>
            <a:off x="6972300" y="2845002"/>
            <a:ext cx="5219700" cy="228600"/>
          </a:xfrm>
          <a:prstGeom prst="rect">
            <a:avLst/>
          </a:prstGeom>
          <a:noFill/>
          <a:ln/>
        </p:spPr>
        <p:txBody>
          <a:bodyPr wrap="none" lIns="0" tIns="0" rIns="0" bIns="0" rtlCol="0" anchor="t"/>
          <a:lstStyle/>
          <a:p>
            <a:pPr algn="l" indent="0" marL="0">
              <a:buNone/>
            </a:pPr>
            <a:r>
              <a:rPr lang="en-US" sz="1500" dirty="0">
                <a:solidFill>
                  <a:srgbClr val="393631"/>
                </a:solidFill>
                <a:latin typeface="Times New Roman" pitchFamily="34" charset="0"/>
                <a:ea typeface="KaiTi" pitchFamily="34" charset="-122"/>
                <a:cs typeface="Times New Roman" pitchFamily="34" charset="-120"/>
              </a:rPr>
              <a:t>From the lists, to the people, back to</a:t>
            </a:r>
            <a:endParaRPr lang="en-US" sz="1500" dirty="0">
              <a:latin typeface="Times New Roman" pitchFamily="34" charset="0"/>
              <a:ea typeface="KaiTi" pitchFamily="34" charset="-122"/>
              <a:cs typeface="Times New Roman" pitchFamily="34" charset="-120"/>
            </a:endParaRPr>
          </a:p>
        </p:txBody>
      </p:sp>
      <p:sp>
        <p:nvSpPr>
          <p:cNvPr id="12" name="Text 8"/>
          <p:cNvSpPr/>
          <p:nvPr/>
        </p:nvSpPr>
        <p:spPr>
          <a:xfrm>
            <a:off x="6972300" y="3130752"/>
            <a:ext cx="5219700" cy="228600"/>
          </a:xfrm>
          <a:prstGeom prst="rect">
            <a:avLst/>
          </a:prstGeom>
          <a:noFill/>
          <a:ln/>
        </p:spPr>
        <p:txBody>
          <a:bodyPr wrap="none" lIns="0" tIns="0" rIns="0" bIns="0" rtlCol="0" anchor="t"/>
          <a:lstStyle/>
          <a:p>
            <a:pPr algn="l" indent="0" marL="0">
              <a:buNone/>
            </a:pPr>
            <a:r>
              <a:rPr lang="en-US" sz="1500" dirty="0">
                <a:solidFill>
                  <a:srgbClr val="393631"/>
                </a:solidFill>
                <a:latin typeface="Times New Roman" pitchFamily="34" charset="0"/>
                <a:ea typeface="KaiTi" pitchFamily="34" charset="-122"/>
                <a:cs typeface="Times New Roman" pitchFamily="34" charset="-120"/>
              </a:rPr>
              <a:t>everyday life</a:t>
            </a:r>
            <a:endParaRPr lang="en-US" sz="1500" dirty="0">
              <a:latin typeface="Times New Roman" pitchFamily="34" charset="0"/>
              <a:ea typeface="KaiTi" pitchFamily="34" charset="-122"/>
              <a:cs typeface="Times New Roman" pitchFamily="34" charset="-120"/>
            </a:endParaRPr>
          </a:p>
        </p:txBody>
      </p:sp>
      <p:sp>
        <p:nvSpPr>
          <p:cNvPr id="13" name="Shape 9"/>
          <p:cNvSpPr/>
          <p:nvPr/>
        </p:nvSpPr>
        <p:spPr>
          <a:xfrm>
            <a:off x="6972300" y="5753100"/>
            <a:ext cx="381000" cy="381000"/>
          </a:xfrm>
          <a:prstGeom prst="roundRect">
            <a:avLst>
              <a:gd name="adj" fmla="val 7500"/>
            </a:avLst>
          </a:prstGeom>
          <a:solidFill>
            <a:srgbClr val="C3272B"/>
          </a:solidFill>
          <a:ln/>
        </p:spPr>
      </p:sp>
      <p:sp>
        <p:nvSpPr>
          <p:cNvPr id="14" name="Text 10"/>
          <p:cNvSpPr/>
          <p:nvPr/>
        </p:nvSpPr>
        <p:spPr>
          <a:xfrm>
            <a:off x="2133600" y="5797008"/>
            <a:ext cx="10058400" cy="285750"/>
          </a:xfrm>
          <a:prstGeom prst="rect">
            <a:avLst/>
          </a:prstGeom>
          <a:noFill/>
          <a:ln/>
        </p:spPr>
        <p:txBody>
          <a:bodyPr wrap="none" lIns="0" tIns="0" rIns="0" bIns="0" rtlCol="0" anchor="t"/>
          <a:lstStyle/>
          <a:p>
            <a:pPr algn="ctr" indent="0" marL="0">
              <a:buNone/>
            </a:pPr>
            <a:r>
              <a:rPr lang="en-US" sz="1875" b="1" dirty="0">
                <a:solidFill>
                  <a:srgbClr val="FFFFFF"/>
                </a:solidFill>
                <a:latin typeface="Times New Roman" pitchFamily="34" charset="0"/>
                <a:ea typeface="KaiTi" pitchFamily="34" charset="-122"/>
                <a:cs typeface="Times New Roman" pitchFamily="34" charset="-120"/>
              </a:rPr>
              <a:t>文</a:t>
            </a:r>
            <a:endParaRPr lang="en-US" sz="1875" dirty="0">
              <a:latin typeface="Times New Roman" pitchFamily="34" charset="0"/>
              <a:ea typeface="KaiTi" pitchFamily="34" charset="-122"/>
              <a:cs typeface="Times New Roman" pitchFamily="34" charset="-120"/>
            </a:endParaRPr>
          </a:p>
        </p:txBody>
      </p:sp>
      <p:sp>
        <p:nvSpPr>
          <p:cNvPr id="15" name="Text 11"/>
          <p:cNvSpPr/>
          <p:nvPr/>
        </p:nvSpPr>
        <p:spPr>
          <a:xfrm rot="5400000">
            <a:off x="9258400" y="2177968"/>
            <a:ext cx="2610957" cy="160020"/>
          </a:xfrm>
          <a:prstGeom prst="rect">
            <a:avLst/>
          </a:prstGeom>
          <a:noFill/>
          <a:ln/>
        </p:spPr>
        <p:txBody>
          <a:bodyPr wrap="none" lIns="0" tIns="0" rIns="0" bIns="0" rtlCol="0" anchor="t"/>
          <a:lstStyle/>
          <a:p>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P</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i</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1050" dirty="0">
                <a:solidFill>
                  <a:srgbClr val="8A8071"/>
                </a:solidFill>
                <a:latin typeface="Microsoft YaHei" pitchFamily="34" charset="0"/>
                <a:ea typeface="Microsoft YaHei" pitchFamily="34" charset="-122"/>
                <a:cs typeface="Microsoft YaHei" pitchFamily="34" charset="-120"/>
              </a:rPr>
              <a:t>e</a:t>
            </a:r>
            <a:endParaRPr lang="en-US" sz="1050" dirty="0">
              <a:latin typeface="Microsoft YaHei" pitchFamily="34" charset="0"/>
              <a:ea typeface="Microsoft YaHei" pitchFamily="34" charset="-122"/>
              <a:cs typeface="Microsoft YaHei" pitchFamily="34" charset="-120"/>
            </a:endParaRPr>
          </a:p>
        </p:txBody>
      </p:sp>
      <p:sp>
        <p:nvSpPr>
          <p:cNvPr id="16" name="Text 12"/>
          <p:cNvSpPr/>
          <p:nvPr/>
        </p:nvSpPr>
        <p:spPr>
          <a:xfrm rot="5400000">
            <a:off x="10455496" y="1361872"/>
            <a:ext cx="978764" cy="160020"/>
          </a:xfrm>
          <a:prstGeom prst="rect">
            <a:avLst/>
          </a:prstGeom>
          <a:noFill/>
          <a:ln/>
        </p:spPr>
        <p:txBody>
          <a:bodyPr wrap="none" lIns="0" tIns="0" rIns="0" bIns="0" rtlCol="0" anchor="t"/>
          <a:lstStyle/>
          <a:p>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1050" dirty="0">
                <a:solidFill>
                  <a:srgbClr val="8A8071"/>
                </a:solidFill>
                <a:latin typeface="Microsoft YaHei" pitchFamily="34" charset="0"/>
                <a:ea typeface="Microsoft YaHei" pitchFamily="34" charset="-122"/>
                <a:cs typeface="Microsoft YaHei" pitchFamily="34" charset="-120"/>
              </a:rPr>
              <a:t>6</a:t>
            </a:r>
            <a:endParaRPr lang="en-US" sz="1050" dirty="0">
              <a:latin typeface="Microsoft YaHei" pitchFamily="34" charset="0"/>
              <a:ea typeface="Microsoft YaHei" pitchFamily="34" charset="-122"/>
              <a:cs typeface="Microsoft YaHei" pitchFamily="34" charset="-120"/>
            </a:endParaRPr>
          </a:p>
        </p:txBody>
      </p:sp>
      <p:sp>
        <p:nvSpPr>
          <p:cNvPr id="17" name="svg2pptx-gradient-s0000-0001"/>
          <p:cNvSpPr/>
          <p:nvPr/>
        </p:nvSpPr>
        <p:spPr>
          <a:xfrm>
            <a:off x="0" y="6438900"/>
            <a:ext cx="6096000" cy="419100"/>
          </a:xfrm>
          <a:prstGeom prst="rect">
            <a:avLst/>
          </a:prstGeom>
          <a:gradFill rotWithShape="1">
            <a:gsLst>
              <a:gs pos="0">
                <a:srgbClr val="1F1C18">
                  <a:alpha val="0"/>
                </a:srgbClr>
              </a:gs>
              <a:gs pos="100000">
                <a:srgbClr val="1F1C18">
                  <a:alpha val="55000"/>
                </a:srgbClr>
              </a:gs>
            </a:gsLst>
            <a:lin ang="5400000" scaled="1"/>
          </a:gradFill>
          <a:ln/>
        </p:spPr>
      </p:sp>
      <p:sp>
        <p:nvSpPr>
          <p:cNvPr id="18" name="Text 14"/>
          <p:cNvSpPr/>
          <p:nvPr/>
        </p:nvSpPr>
        <p:spPr>
          <a:xfrm>
            <a:off x="228600" y="6509552"/>
            <a:ext cx="11963400" cy="125730"/>
          </a:xfrm>
          <a:prstGeom prst="rect">
            <a:avLst/>
          </a:prstGeom>
          <a:noFill/>
          <a:ln/>
        </p:spPr>
        <p:txBody>
          <a:bodyPr wrap="none" lIns="0" tIns="0" rIns="0" bIns="0" rtlCol="0" anchor="t"/>
          <a:lstStyle/>
          <a:p>
            <a:pPr algn="l" indent="0" marL="0">
              <a:buNone/>
            </a:pPr>
            <a:r>
              <a:rPr lang="en-US" sz="825" dirty="0">
                <a:solidFill>
                  <a:srgbClr val="FFFFFF"/>
                </a:solidFill>
                <a:latin typeface="Microsoft YaHei" pitchFamily="34" charset="0"/>
                <a:ea typeface="Microsoft YaHei" pitchFamily="34" charset="-122"/>
                <a:cs typeface="Microsoft YaHei" pitchFamily="34" charset="-120"/>
              </a:rPr>
              <a:t>Illustration (AI-generated)</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01"/>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2</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125040" y="679671"/>
            <a:ext cx="616393"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r</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g</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dirty="0">
                <a:solidFill>
                  <a:srgbClr val="C3272B"/>
                </a:solidFill>
                <a:latin typeface="Times New Roman" pitchFamily="34" charset="0"/>
                <a:ea typeface="KaiTi" pitchFamily="34" charset="-122"/>
                <a:cs typeface="Times New Roman" pitchFamily="34" charset="-120"/>
              </a:rPr>
              <a:t>e</a:t>
            </a:r>
            <a:endParaRPr lang="en-US" sz="1125" dirty="0">
              <a:latin typeface="Times New Roman" pitchFamily="34" charset="0"/>
              <a:ea typeface="KaiTi" pitchFamily="34" charset="-122"/>
              <a:cs typeface="Times New Roman" pitchFamily="34" charset="-120"/>
            </a:endParaRPr>
          </a:p>
        </p:txBody>
      </p:sp>
      <p:sp>
        <p:nvSpPr>
          <p:cNvPr id="8" name="Text 6"/>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The lists are long. Heritage lives in people</a:t>
            </a:r>
            <a:endParaRPr lang="en-US" sz="2550" dirty="0">
              <a:latin typeface="Times New Roman" pitchFamily="34" charset="0"/>
              <a:ea typeface="KaiTi" pitchFamily="34" charset="-122"/>
              <a:cs typeface="Times New Roman" pitchFamily="34" charset="-120"/>
            </a:endParaRPr>
          </a:p>
        </p:txBody>
      </p:sp>
      <p:sp>
        <p:nvSpPr>
          <p:cNvPr id="9" name="Shape 7"/>
          <p:cNvSpPr/>
          <p:nvPr/>
        </p:nvSpPr>
        <p:spPr>
          <a:xfrm>
            <a:off x="1293813" y="2017713"/>
            <a:ext cx="174625" cy="174625"/>
          </a:xfrm>
          <a:prstGeom prst="ellipse">
            <a:avLst/>
          </a:prstGeom>
          <a:noFill/>
          <a:ln w="17463">
            <a:solidFill>
              <a:srgbClr val="8A8071"/>
            </a:solidFill>
            <a:prstDash val="solid"/>
          </a:ln>
        </p:spPr>
      </p:sp>
      <p:sp>
        <p:nvSpPr>
          <p:cNvPr id="10" name="Shape 8"/>
          <p:cNvSpPr/>
          <p:nvPr/>
        </p:nvSpPr>
        <p:spPr>
          <a:xfrm>
            <a:off x="1346200" y="2017713"/>
            <a:ext cx="69850" cy="174625"/>
          </a:xfrm>
          <a:custGeom>
            <a:avLst/>
            <a:gdLst/>
            <a:ahLst/>
            <a:cxnLst/>
            <a:rect l="l" t="t" r="r" b="b"/>
            <a:pathLst>
              <a:path w="69850" h="174625">
                <a:moveTo>
                  <a:pt x="34925" y="0"/>
                </a:moveTo>
                <a:arcTo hR="126603" wR="126603" stAng="13416169" swAng="-5232338"/>
                <a:arcTo hR="126603" wR="126603" stAng="2616169" swAng="-5232338"/>
              </a:path>
            </a:pathLst>
          </a:custGeom>
          <a:noFill/>
          <a:ln w="17463">
            <a:solidFill>
              <a:srgbClr val="8A8071"/>
            </a:solidFill>
            <a:prstDash val="solid"/>
          </a:ln>
        </p:spPr>
      </p:sp>
      <p:sp>
        <p:nvSpPr>
          <p:cNvPr id="11" name="Shape 9"/>
          <p:cNvSpPr/>
          <p:nvPr/>
        </p:nvSpPr>
        <p:spPr>
          <a:xfrm>
            <a:off x="1293813" y="2105025"/>
            <a:ext cx="174625" cy="6548"/>
          </a:xfrm>
          <a:custGeom>
            <a:avLst/>
            <a:gdLst/>
            <a:ahLst/>
            <a:cxnLst/>
            <a:rect l="l" t="t" r="r" b="b"/>
            <a:pathLst>
              <a:path w="174625" h="6548">
                <a:moveTo>
                  <a:pt x="0" y="0"/>
                </a:moveTo>
                <a:lnTo>
                  <a:pt x="174625" y="0"/>
                </a:lnTo>
              </a:path>
            </a:pathLst>
          </a:custGeom>
          <a:noFill/>
          <a:ln w="17463">
            <a:solidFill>
              <a:srgbClr val="8A8071"/>
            </a:solidFill>
            <a:prstDash val="solid"/>
          </a:ln>
        </p:spPr>
      </p:sp>
      <p:sp>
        <p:nvSpPr>
          <p:cNvPr id="12" name="Text 10"/>
          <p:cNvSpPr/>
          <p:nvPr/>
        </p:nvSpPr>
        <p:spPr>
          <a:xfrm>
            <a:off x="1276350" y="2191960"/>
            <a:ext cx="10915650" cy="1371600"/>
          </a:xfrm>
          <a:prstGeom prst="rect">
            <a:avLst/>
          </a:prstGeom>
          <a:noFill/>
          <a:ln/>
        </p:spPr>
        <p:txBody>
          <a:bodyPr wrap="none" lIns="0" tIns="0" rIns="0" bIns="0" rtlCol="0" anchor="t"/>
          <a:lstStyle/>
          <a:p>
            <a:pPr algn="l" indent="0" marL="0">
              <a:buNone/>
            </a:pPr>
            <a:r>
              <a:rPr lang="en-US" sz="9000" spc="-150" kern="0" dirty="0">
                <a:solidFill>
                  <a:srgbClr val="262421"/>
                </a:solidFill>
                <a:latin typeface="Times New Roman" pitchFamily="34" charset="0"/>
                <a:ea typeface="KaiTi" pitchFamily="34" charset="-122"/>
                <a:cs typeface="Times New Roman" pitchFamily="34" charset="-120"/>
              </a:rPr>
              <a:t>4</a:t>
            </a:r>
            <a:pPr algn="l" indent="0" marL="0">
              <a:buNone/>
            </a:pPr>
            <a:r>
              <a:rPr lang="en-US" sz="9000" dirty="0">
                <a:solidFill>
                  <a:srgbClr val="262421"/>
                </a:solidFill>
                <a:latin typeface="Times New Roman" pitchFamily="34" charset="0"/>
                <a:ea typeface="KaiTi" pitchFamily="34" charset="-122"/>
                <a:cs typeface="Times New Roman" pitchFamily="34" charset="-120"/>
              </a:rPr>
              <a:t>5</a:t>
            </a:r>
            <a:endParaRPr lang="en-US" sz="9000" dirty="0">
              <a:latin typeface="Times New Roman" pitchFamily="34" charset="0"/>
              <a:ea typeface="KaiTi" pitchFamily="34" charset="-122"/>
              <a:cs typeface="Times New Roman" pitchFamily="34" charset="-120"/>
            </a:endParaRPr>
          </a:p>
        </p:txBody>
      </p:sp>
      <p:sp>
        <p:nvSpPr>
          <p:cNvPr id="13" name="Text 11"/>
          <p:cNvSpPr/>
          <p:nvPr/>
        </p:nvSpPr>
        <p:spPr>
          <a:xfrm>
            <a:off x="1276350" y="3616199"/>
            <a:ext cx="10915650" cy="217170"/>
          </a:xfrm>
          <a:prstGeom prst="rect">
            <a:avLst/>
          </a:prstGeom>
          <a:noFill/>
          <a:ln/>
        </p:spPr>
        <p:txBody>
          <a:bodyPr wrap="none" lIns="0" tIns="0" rIns="0" bIns="0" rtlCol="0" anchor="t"/>
          <a:lstStyle/>
          <a:p>
            <a:pPr algn="l" indent="0" marL="0">
              <a:buNone/>
            </a:pPr>
            <a:r>
              <a:rPr lang="en-US" sz="1425" dirty="0">
                <a:solidFill>
                  <a:srgbClr val="262421"/>
                </a:solidFill>
                <a:latin typeface="Times New Roman" pitchFamily="34" charset="0"/>
                <a:ea typeface="KaiTi" pitchFamily="34" charset="-122"/>
                <a:cs typeface="Times New Roman" pitchFamily="34" charset="-120"/>
              </a:rPr>
              <a:t>On UNESCO</a:t>
            </a:r>
            <a:pPr algn="l" indent="0" marL="0">
              <a:buNone/>
            </a:pPr>
            <a:r>
              <a:rPr lang="en-US" sz="1425" dirty="0">
                <a:solidFill>
                  <a:srgbClr val="262421"/>
                </a:solidFill>
                <a:latin typeface="Times New Roman" pitchFamily="34" charset="0"/>
                <a:ea typeface="KaiTi" pitchFamily="34" charset="-122"/>
                <a:cs typeface="Times New Roman" pitchFamily="34" charset="-120"/>
              </a:rPr>
              <a:t>'</a:t>
            </a:r>
            <a:pPr algn="l" indent="0" marL="0">
              <a:buNone/>
            </a:pPr>
            <a:r>
              <a:rPr lang="en-US" sz="1425" dirty="0">
                <a:solidFill>
                  <a:srgbClr val="262421"/>
                </a:solidFill>
                <a:latin typeface="Times New Roman" pitchFamily="34" charset="0"/>
                <a:ea typeface="KaiTi" pitchFamily="34" charset="-122"/>
                <a:cs typeface="Times New Roman" pitchFamily="34" charset="-120"/>
              </a:rPr>
              <a:t>s lists and register</a:t>
            </a:r>
            <a:endParaRPr lang="en-US" sz="1425" dirty="0">
              <a:latin typeface="Times New Roman" pitchFamily="34" charset="0"/>
              <a:ea typeface="KaiTi" pitchFamily="34" charset="-122"/>
              <a:cs typeface="Times New Roman" pitchFamily="34" charset="-120"/>
            </a:endParaRPr>
          </a:p>
        </p:txBody>
      </p:sp>
      <p:sp>
        <p:nvSpPr>
          <p:cNvPr id="14" name="Text 12"/>
          <p:cNvSpPr/>
          <p:nvPr/>
        </p:nvSpPr>
        <p:spPr>
          <a:xfrm>
            <a:off x="1276350" y="3919114"/>
            <a:ext cx="1091565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As of December 2025</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4452938" y="1905000"/>
            <a:ext cx="9525" cy="2571750"/>
          </a:xfrm>
          <a:prstGeom prst="rect">
            <a:avLst/>
          </a:prstGeom>
          <a:solidFill>
            <a:srgbClr val="DCD2BD"/>
          </a:solidFill>
          <a:ln/>
        </p:spPr>
      </p:sp>
      <p:sp>
        <p:nvSpPr>
          <p:cNvPr id="16" name="Shape 14"/>
          <p:cNvSpPr/>
          <p:nvPr/>
        </p:nvSpPr>
        <p:spPr>
          <a:xfrm>
            <a:off x="4773613" y="2105025"/>
            <a:ext cx="43656" cy="6548"/>
          </a:xfrm>
          <a:custGeom>
            <a:avLst/>
            <a:gdLst/>
            <a:ahLst/>
            <a:cxnLst/>
            <a:rect l="l" t="t" r="r" b="b"/>
            <a:pathLst>
              <a:path w="43656" h="6548">
                <a:moveTo>
                  <a:pt x="43656" y="0"/>
                </a:moveTo>
                <a:lnTo>
                  <a:pt x="0" y="0"/>
                </a:lnTo>
              </a:path>
            </a:pathLst>
          </a:custGeom>
          <a:noFill/>
          <a:ln w="17463">
            <a:solidFill>
              <a:srgbClr val="8A8071"/>
            </a:solidFill>
            <a:prstDash val="solid"/>
          </a:ln>
        </p:spPr>
      </p:sp>
      <p:sp>
        <p:nvSpPr>
          <p:cNvPr id="17" name="Shape 15"/>
          <p:cNvSpPr/>
          <p:nvPr/>
        </p:nvSpPr>
        <p:spPr>
          <a:xfrm>
            <a:off x="4773613" y="2070100"/>
            <a:ext cx="43656" cy="6548"/>
          </a:xfrm>
          <a:custGeom>
            <a:avLst/>
            <a:gdLst/>
            <a:ahLst/>
            <a:cxnLst/>
            <a:rect l="l" t="t" r="r" b="b"/>
            <a:pathLst>
              <a:path w="43656" h="6548">
                <a:moveTo>
                  <a:pt x="43656" y="0"/>
                </a:moveTo>
                <a:lnTo>
                  <a:pt x="0" y="0"/>
                </a:lnTo>
              </a:path>
            </a:pathLst>
          </a:custGeom>
          <a:noFill/>
          <a:ln w="17463">
            <a:solidFill>
              <a:srgbClr val="8A8071"/>
            </a:solidFill>
            <a:prstDash val="solid"/>
          </a:ln>
        </p:spPr>
      </p:sp>
      <p:sp>
        <p:nvSpPr>
          <p:cNvPr id="18" name="Shape 16"/>
          <p:cNvSpPr/>
          <p:nvPr/>
        </p:nvSpPr>
        <p:spPr>
          <a:xfrm>
            <a:off x="4721225" y="2026444"/>
            <a:ext cx="130969" cy="122238"/>
          </a:xfrm>
          <a:custGeom>
            <a:avLst/>
            <a:gdLst/>
            <a:ahLst/>
            <a:cxnLst/>
            <a:rect l="l" t="t" r="r" b="b"/>
            <a:pathLst>
              <a:path w="130969" h="122238">
                <a:moveTo>
                  <a:pt x="130969" y="122238"/>
                </a:moveTo>
                <a:lnTo>
                  <a:pt x="130969" y="17463"/>
                </a:lnTo>
                <a:arcTo hR="17463" wR="17463" stAng="0" swAng="-5400000"/>
                <a:lnTo>
                  <a:pt x="0" y="0"/>
                </a:lnTo>
              </a:path>
            </a:pathLst>
          </a:custGeom>
          <a:noFill/>
          <a:ln w="17463">
            <a:solidFill>
              <a:srgbClr val="8A8071"/>
            </a:solidFill>
            <a:prstDash val="solid"/>
          </a:ln>
        </p:spPr>
      </p:sp>
      <p:sp>
        <p:nvSpPr>
          <p:cNvPr id="19" name="Shape 17"/>
          <p:cNvSpPr/>
          <p:nvPr/>
        </p:nvSpPr>
        <p:spPr>
          <a:xfrm>
            <a:off x="4703763" y="2026444"/>
            <a:ext cx="174625" cy="157163"/>
          </a:xfrm>
          <a:custGeom>
            <a:avLst/>
            <a:gdLst/>
            <a:ahLst/>
            <a:cxnLst/>
            <a:rect l="l" t="t" r="r" b="b"/>
            <a:pathLst>
              <a:path w="174625" h="157163">
                <a:moveTo>
                  <a:pt x="52388" y="157163"/>
                </a:moveTo>
                <a:lnTo>
                  <a:pt x="157163" y="157163"/>
                </a:lnTo>
                <a:arcTo hR="17463" wR="17463" stAng="5400000" swAng="-5400000"/>
                <a:lnTo>
                  <a:pt x="174625" y="130969"/>
                </a:lnTo>
                <a:arcTo hR="8731" wR="8731" stAng="0" swAng="-5400000"/>
                <a:lnTo>
                  <a:pt x="78581" y="122238"/>
                </a:lnTo>
                <a:arcTo hR="8731" wR="8731" stAng="16200000" swAng="-5400000"/>
                <a:lnTo>
                  <a:pt x="69850" y="139700"/>
                </a:lnTo>
                <a:arcTo hR="17463" wR="17463" stAng="0" swAng="10800000"/>
                <a:lnTo>
                  <a:pt x="34925" y="17463"/>
                </a:lnTo>
                <a:arcTo hR="17463" wR="17463" stAng="0" swAng="-10800000"/>
                <a:lnTo>
                  <a:pt x="0" y="34925"/>
                </a:lnTo>
                <a:arcTo hR="8731" wR="8731" stAng="10800000" swAng="-5400000"/>
                <a:lnTo>
                  <a:pt x="34925" y="43656"/>
                </a:lnTo>
              </a:path>
            </a:pathLst>
          </a:custGeom>
          <a:noFill/>
          <a:ln w="17463">
            <a:solidFill>
              <a:srgbClr val="8A8071"/>
            </a:solidFill>
            <a:prstDash val="solid"/>
          </a:ln>
        </p:spPr>
      </p:sp>
      <p:sp>
        <p:nvSpPr>
          <p:cNvPr id="20" name="Text 18"/>
          <p:cNvSpPr/>
          <p:nvPr/>
        </p:nvSpPr>
        <p:spPr>
          <a:xfrm>
            <a:off x="4686300" y="2245834"/>
            <a:ext cx="7505700" cy="1257300"/>
          </a:xfrm>
          <a:prstGeom prst="rect">
            <a:avLst/>
          </a:prstGeom>
          <a:noFill/>
          <a:ln/>
        </p:spPr>
        <p:txBody>
          <a:bodyPr wrap="none" lIns="0" tIns="0" rIns="0" bIns="0" rtlCol="0" anchor="t"/>
          <a:lstStyle/>
          <a:p>
            <a:pPr algn="l" indent="0" marL="0">
              <a:buNone/>
            </a:pPr>
            <a:r>
              <a:rPr lang="en-US" sz="8250" spc="-150" kern="0" dirty="0">
                <a:solidFill>
                  <a:srgbClr val="262421"/>
                </a:solidFill>
                <a:latin typeface="Times New Roman" pitchFamily="34" charset="0"/>
                <a:ea typeface="KaiTi" pitchFamily="34" charset="-122"/>
                <a:cs typeface="Times New Roman" pitchFamily="34" charset="-120"/>
              </a:rPr>
              <a:t>1</a:t>
            </a:r>
            <a:pPr algn="l" indent="0" marL="0">
              <a:buNone/>
            </a:pPr>
            <a:r>
              <a:rPr lang="en-US" sz="8250" spc="-150" kern="0" dirty="0">
                <a:solidFill>
                  <a:srgbClr val="262421"/>
                </a:solidFill>
                <a:latin typeface="Times New Roman" pitchFamily="34" charset="0"/>
                <a:ea typeface="KaiTi" pitchFamily="34" charset="-122"/>
                <a:cs typeface="Times New Roman" pitchFamily="34" charset="-120"/>
              </a:rPr>
              <a:t>,</a:t>
            </a:r>
            <a:pPr algn="l" indent="0" marL="0">
              <a:buNone/>
            </a:pPr>
            <a:r>
              <a:rPr lang="en-US" sz="8250" spc="-150" kern="0" dirty="0">
                <a:solidFill>
                  <a:srgbClr val="262421"/>
                </a:solidFill>
                <a:latin typeface="Times New Roman" pitchFamily="34" charset="0"/>
                <a:ea typeface="KaiTi" pitchFamily="34" charset="-122"/>
                <a:cs typeface="Times New Roman" pitchFamily="34" charset="-120"/>
              </a:rPr>
              <a:t>5</a:t>
            </a:r>
            <a:pPr algn="l" indent="0" marL="0">
              <a:buNone/>
            </a:pPr>
            <a:r>
              <a:rPr lang="en-US" sz="8250" spc="-150" kern="0" dirty="0">
                <a:solidFill>
                  <a:srgbClr val="262421"/>
                </a:solidFill>
                <a:latin typeface="Times New Roman" pitchFamily="34" charset="0"/>
                <a:ea typeface="KaiTi" pitchFamily="34" charset="-122"/>
                <a:cs typeface="Times New Roman" pitchFamily="34" charset="-120"/>
              </a:rPr>
              <a:t>5</a:t>
            </a:r>
            <a:pPr algn="l" indent="0" marL="0">
              <a:buNone/>
            </a:pPr>
            <a:r>
              <a:rPr lang="en-US" sz="8250" dirty="0">
                <a:solidFill>
                  <a:srgbClr val="262421"/>
                </a:solidFill>
                <a:latin typeface="Times New Roman" pitchFamily="34" charset="0"/>
                <a:ea typeface="KaiTi" pitchFamily="34" charset="-122"/>
                <a:cs typeface="Times New Roman" pitchFamily="34" charset="-120"/>
              </a:rPr>
              <a:t>7</a:t>
            </a:r>
            <a:endParaRPr lang="en-US" sz="8250" dirty="0">
              <a:latin typeface="Times New Roman" pitchFamily="34" charset="0"/>
              <a:ea typeface="KaiTi" pitchFamily="34" charset="-122"/>
              <a:cs typeface="Times New Roman" pitchFamily="34" charset="-120"/>
            </a:endParaRPr>
          </a:p>
        </p:txBody>
      </p:sp>
      <p:sp>
        <p:nvSpPr>
          <p:cNvPr id="21" name="Text 19"/>
          <p:cNvSpPr/>
          <p:nvPr/>
        </p:nvSpPr>
        <p:spPr>
          <a:xfrm>
            <a:off x="4686300" y="3616199"/>
            <a:ext cx="7505700" cy="217170"/>
          </a:xfrm>
          <a:prstGeom prst="rect">
            <a:avLst/>
          </a:prstGeom>
          <a:noFill/>
          <a:ln/>
        </p:spPr>
        <p:txBody>
          <a:bodyPr wrap="none" lIns="0" tIns="0" rIns="0" bIns="0" rtlCol="0" anchor="t"/>
          <a:lstStyle/>
          <a:p>
            <a:pPr algn="l" indent="0" marL="0">
              <a:buNone/>
            </a:pPr>
            <a:r>
              <a:rPr lang="en-US" sz="1425" dirty="0">
                <a:solidFill>
                  <a:srgbClr val="262421"/>
                </a:solidFill>
                <a:latin typeface="Times New Roman" pitchFamily="34" charset="0"/>
                <a:ea typeface="KaiTi" pitchFamily="34" charset="-122"/>
                <a:cs typeface="Times New Roman" pitchFamily="34" charset="-120"/>
              </a:rPr>
              <a:t>National representative items</a:t>
            </a:r>
            <a:endParaRPr lang="en-US" sz="1425" dirty="0">
              <a:latin typeface="Times New Roman" pitchFamily="34" charset="0"/>
              <a:ea typeface="KaiTi" pitchFamily="34" charset="-122"/>
              <a:cs typeface="Times New Roman" pitchFamily="34" charset="-120"/>
            </a:endParaRPr>
          </a:p>
        </p:txBody>
      </p:sp>
      <p:sp>
        <p:nvSpPr>
          <p:cNvPr id="22" name="Text 20"/>
          <p:cNvSpPr/>
          <p:nvPr/>
        </p:nvSpPr>
        <p:spPr>
          <a:xfrm>
            <a:off x="4686300" y="3919114"/>
            <a:ext cx="75057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Five State Council batches, 2006 to 2021</a:t>
            </a:r>
            <a:endParaRPr lang="en-US" sz="900" dirty="0">
              <a:latin typeface="Microsoft YaHei" pitchFamily="34" charset="0"/>
              <a:ea typeface="Microsoft YaHei" pitchFamily="34" charset="-122"/>
              <a:cs typeface="Microsoft YaHei" pitchFamily="34" charset="-120"/>
            </a:endParaRPr>
          </a:p>
        </p:txBody>
      </p:sp>
      <p:sp>
        <p:nvSpPr>
          <p:cNvPr id="23" name="Shape 21"/>
          <p:cNvSpPr/>
          <p:nvPr/>
        </p:nvSpPr>
        <p:spPr>
          <a:xfrm>
            <a:off x="7862888" y="1905000"/>
            <a:ext cx="9525" cy="2571750"/>
          </a:xfrm>
          <a:prstGeom prst="rect">
            <a:avLst/>
          </a:prstGeom>
          <a:solidFill>
            <a:srgbClr val="DCD2BD"/>
          </a:solidFill>
          <a:ln/>
        </p:spPr>
      </p:sp>
      <p:sp>
        <p:nvSpPr>
          <p:cNvPr id="24" name="Shape 22"/>
          <p:cNvSpPr/>
          <p:nvPr/>
        </p:nvSpPr>
        <p:spPr>
          <a:xfrm>
            <a:off x="8157369" y="2026444"/>
            <a:ext cx="87313" cy="87313"/>
          </a:xfrm>
          <a:prstGeom prst="ellipse">
            <a:avLst/>
          </a:prstGeom>
          <a:noFill/>
          <a:ln w="17463">
            <a:solidFill>
              <a:srgbClr val="C3272B"/>
            </a:solidFill>
            <a:prstDash val="solid"/>
          </a:ln>
        </p:spPr>
      </p:sp>
      <p:sp>
        <p:nvSpPr>
          <p:cNvPr id="25" name="Shape 23"/>
          <p:cNvSpPr/>
          <p:nvPr/>
        </p:nvSpPr>
        <p:spPr>
          <a:xfrm>
            <a:off x="8131175" y="2113756"/>
            <a:ext cx="139700" cy="69850"/>
          </a:xfrm>
          <a:custGeom>
            <a:avLst/>
            <a:gdLst/>
            <a:ahLst/>
            <a:cxnLst/>
            <a:rect l="l" t="t" r="r" b="b"/>
            <a:pathLst>
              <a:path w="139700" h="69850">
                <a:moveTo>
                  <a:pt x="139700" y="69850"/>
                </a:moveTo>
                <a:arcTo hR="69850" wR="69850" stAng="0" swAng="-10800000"/>
              </a:path>
            </a:pathLst>
          </a:custGeom>
          <a:noFill/>
          <a:ln w="17463">
            <a:solidFill>
              <a:srgbClr val="C3272B"/>
            </a:solidFill>
            <a:prstDash val="solid"/>
          </a:ln>
        </p:spPr>
      </p:sp>
      <p:sp>
        <p:nvSpPr>
          <p:cNvPr id="26" name="Text 24"/>
          <p:cNvSpPr/>
          <p:nvPr/>
        </p:nvSpPr>
        <p:spPr>
          <a:xfrm>
            <a:off x="8096250" y="2245834"/>
            <a:ext cx="4095750" cy="1257300"/>
          </a:xfrm>
          <a:prstGeom prst="rect">
            <a:avLst/>
          </a:prstGeom>
          <a:noFill/>
          <a:ln/>
        </p:spPr>
        <p:txBody>
          <a:bodyPr wrap="none" lIns="0" tIns="0" rIns="0" bIns="0" rtlCol="0" anchor="t"/>
          <a:lstStyle/>
          <a:p>
            <a:pPr algn="l" indent="0" marL="0">
              <a:buNone/>
            </a:pPr>
            <a:r>
              <a:rPr lang="en-US" sz="8250" spc="-150" kern="0" dirty="0">
                <a:solidFill>
                  <a:srgbClr val="C3272B"/>
                </a:solidFill>
                <a:latin typeface="Times New Roman" pitchFamily="34" charset="0"/>
                <a:ea typeface="KaiTi" pitchFamily="34" charset="-122"/>
                <a:cs typeface="Times New Roman" pitchFamily="34" charset="-120"/>
              </a:rPr>
              <a:t>3</a:t>
            </a:r>
            <a:pPr algn="l" indent="0" marL="0">
              <a:buNone/>
            </a:pPr>
            <a:r>
              <a:rPr lang="en-US" sz="8250" spc="-150" kern="0" dirty="0">
                <a:solidFill>
                  <a:srgbClr val="C3272B"/>
                </a:solidFill>
                <a:latin typeface="Times New Roman" pitchFamily="34" charset="0"/>
                <a:ea typeface="KaiTi" pitchFamily="34" charset="-122"/>
                <a:cs typeface="Times New Roman" pitchFamily="34" charset="-120"/>
              </a:rPr>
              <a:t>,</a:t>
            </a:r>
            <a:pPr algn="l" indent="0" marL="0">
              <a:buNone/>
            </a:pPr>
            <a:r>
              <a:rPr lang="en-US" sz="8250" spc="-150" kern="0" dirty="0">
                <a:solidFill>
                  <a:srgbClr val="C3272B"/>
                </a:solidFill>
                <a:latin typeface="Times New Roman" pitchFamily="34" charset="0"/>
                <a:ea typeface="KaiTi" pitchFamily="34" charset="-122"/>
                <a:cs typeface="Times New Roman" pitchFamily="34" charset="-120"/>
              </a:rPr>
              <a:t>9</a:t>
            </a:r>
            <a:pPr algn="l" indent="0" marL="0">
              <a:buNone/>
            </a:pPr>
            <a:r>
              <a:rPr lang="en-US" sz="8250" spc="-150" kern="0" dirty="0">
                <a:solidFill>
                  <a:srgbClr val="C3272B"/>
                </a:solidFill>
                <a:latin typeface="Times New Roman" pitchFamily="34" charset="0"/>
                <a:ea typeface="KaiTi" pitchFamily="34" charset="-122"/>
                <a:cs typeface="Times New Roman" pitchFamily="34" charset="-120"/>
              </a:rPr>
              <a:t>9</a:t>
            </a:r>
            <a:pPr algn="l" indent="0" marL="0">
              <a:buNone/>
            </a:pPr>
            <a:r>
              <a:rPr lang="en-US" sz="8250" dirty="0">
                <a:solidFill>
                  <a:srgbClr val="C3272B"/>
                </a:solidFill>
                <a:latin typeface="Times New Roman" pitchFamily="34" charset="0"/>
                <a:ea typeface="KaiTi" pitchFamily="34" charset="-122"/>
                <a:cs typeface="Times New Roman" pitchFamily="34" charset="-120"/>
              </a:rPr>
              <a:t>4</a:t>
            </a:r>
            <a:endParaRPr lang="en-US" sz="8250" dirty="0">
              <a:latin typeface="Times New Roman" pitchFamily="34" charset="0"/>
              <a:ea typeface="KaiTi" pitchFamily="34" charset="-122"/>
              <a:cs typeface="Times New Roman" pitchFamily="34" charset="-120"/>
            </a:endParaRPr>
          </a:p>
        </p:txBody>
      </p:sp>
      <p:sp>
        <p:nvSpPr>
          <p:cNvPr id="27" name="Text 25"/>
          <p:cNvSpPr/>
          <p:nvPr/>
        </p:nvSpPr>
        <p:spPr>
          <a:xfrm>
            <a:off x="8096250" y="3616199"/>
            <a:ext cx="4095750" cy="217170"/>
          </a:xfrm>
          <a:prstGeom prst="rect">
            <a:avLst/>
          </a:prstGeom>
          <a:noFill/>
          <a:ln/>
        </p:spPr>
        <p:txBody>
          <a:bodyPr wrap="none" lIns="0" tIns="0" rIns="0" bIns="0" rtlCol="0" anchor="t"/>
          <a:lstStyle/>
          <a:p>
            <a:pPr algn="l" indent="0" marL="0">
              <a:buNone/>
            </a:pPr>
            <a:r>
              <a:rPr lang="en-US" sz="1425" dirty="0">
                <a:solidFill>
                  <a:srgbClr val="262421"/>
                </a:solidFill>
                <a:latin typeface="Times New Roman" pitchFamily="34" charset="0"/>
                <a:ea typeface="KaiTi" pitchFamily="34" charset="-122"/>
                <a:cs typeface="Times New Roman" pitchFamily="34" charset="-120"/>
              </a:rPr>
              <a:t>National representative bearers</a:t>
            </a:r>
            <a:endParaRPr lang="en-US" sz="1425" dirty="0">
              <a:latin typeface="Times New Roman" pitchFamily="34" charset="0"/>
              <a:ea typeface="KaiTi" pitchFamily="34" charset="-122"/>
              <a:cs typeface="Times New Roman" pitchFamily="34" charset="-120"/>
            </a:endParaRPr>
          </a:p>
        </p:txBody>
      </p:sp>
      <p:sp>
        <p:nvSpPr>
          <p:cNvPr id="28" name="Text 26"/>
          <p:cNvSpPr/>
          <p:nvPr/>
        </p:nvSpPr>
        <p:spPr>
          <a:xfrm>
            <a:off x="8096250" y="3919114"/>
            <a:ext cx="409575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End of 2025, statistical bulletin</a:t>
            </a:r>
            <a:endParaRPr lang="en-US" sz="900" dirty="0">
              <a:latin typeface="Microsoft YaHei" pitchFamily="34" charset="0"/>
              <a:ea typeface="Microsoft YaHei" pitchFamily="34" charset="-122"/>
              <a:cs typeface="Microsoft YaHei" pitchFamily="34" charset="-120"/>
            </a:endParaRPr>
          </a:p>
        </p:txBody>
      </p:sp>
      <p:sp>
        <p:nvSpPr>
          <p:cNvPr id="29" name="Shape 27"/>
          <p:cNvSpPr/>
          <p:nvPr/>
        </p:nvSpPr>
        <p:spPr>
          <a:xfrm>
            <a:off x="1047750" y="4819650"/>
            <a:ext cx="10096500" cy="9525"/>
          </a:xfrm>
          <a:prstGeom prst="rect">
            <a:avLst/>
          </a:prstGeom>
          <a:solidFill>
            <a:srgbClr val="DCD2BD"/>
          </a:solidFill>
          <a:ln/>
        </p:spPr>
      </p:sp>
      <p:sp>
        <p:nvSpPr>
          <p:cNvPr id="30" name="Text 28"/>
          <p:cNvSpPr/>
          <p:nvPr/>
        </p:nvSpPr>
        <p:spPr>
          <a:xfrm>
            <a:off x="1047750" y="5045932"/>
            <a:ext cx="11144250" cy="251460"/>
          </a:xfrm>
          <a:prstGeom prst="rect">
            <a:avLst/>
          </a:prstGeom>
          <a:noFill/>
          <a:ln/>
        </p:spPr>
        <p:txBody>
          <a:bodyPr wrap="none" lIns="0" tIns="0" rIns="0" bIns="0" rtlCol="0" anchor="t"/>
          <a:lstStyle/>
          <a:p>
            <a:pPr algn="l" indent="0" marL="0">
              <a:buNone/>
            </a:pPr>
            <a:r>
              <a:rPr lang="en-US" sz="1650" dirty="0">
                <a:solidFill>
                  <a:srgbClr val="393631"/>
                </a:solidFill>
                <a:latin typeface="Times New Roman" pitchFamily="34" charset="0"/>
                <a:ea typeface="KaiTi" pitchFamily="34" charset="-122"/>
                <a:cs typeface="Times New Roman" pitchFamily="34" charset="-120"/>
              </a:rPr>
              <a:t>A list records an item. A skill or a custom lives in the people who know it and still do it. Today: first the lists, then the</a:t>
            </a:r>
            <a:endParaRPr lang="en-US" sz="1650" dirty="0">
              <a:latin typeface="Times New Roman" pitchFamily="34" charset="0"/>
              <a:ea typeface="KaiTi" pitchFamily="34" charset="-122"/>
              <a:cs typeface="Times New Roman" pitchFamily="34" charset="-120"/>
            </a:endParaRPr>
          </a:p>
        </p:txBody>
      </p:sp>
      <p:sp>
        <p:nvSpPr>
          <p:cNvPr id="31" name="Text 29"/>
          <p:cNvSpPr/>
          <p:nvPr/>
        </p:nvSpPr>
        <p:spPr>
          <a:xfrm>
            <a:off x="1047750" y="5407882"/>
            <a:ext cx="11144250" cy="251460"/>
          </a:xfrm>
          <a:prstGeom prst="rect">
            <a:avLst/>
          </a:prstGeom>
          <a:noFill/>
          <a:ln/>
        </p:spPr>
        <p:txBody>
          <a:bodyPr wrap="none" lIns="0" tIns="0" rIns="0" bIns="0" rtlCol="0" anchor="t"/>
          <a:lstStyle/>
          <a:p>
            <a:pPr algn="l" indent="0" marL="0">
              <a:buNone/>
            </a:pPr>
            <a:r>
              <a:rPr lang="en-US" sz="1650" dirty="0">
                <a:solidFill>
                  <a:srgbClr val="393631"/>
                </a:solidFill>
                <a:latin typeface="Times New Roman" pitchFamily="34" charset="0"/>
                <a:ea typeface="KaiTi" pitchFamily="34" charset="-122"/>
                <a:cs typeface="Times New Roman" pitchFamily="34" charset="-120"/>
              </a:rPr>
              <a:t>people, then how it returns to daily life.</a:t>
            </a:r>
            <a:endParaRPr lang="en-US" sz="1650" dirty="0">
              <a:latin typeface="Times New Roman" pitchFamily="34" charset="0"/>
              <a:ea typeface="KaiTi" pitchFamily="34" charset="-122"/>
              <a:cs typeface="Times New Roman" pitchFamily="34" charset="-120"/>
            </a:endParaRPr>
          </a:p>
        </p:txBody>
      </p:sp>
      <p:sp>
        <p:nvSpPr>
          <p:cNvPr id="32" name="Text 30"/>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Source: China ICH website (Dec 2025), State Council list notices, 2025 statistical bulletin of the Ministry of Culture and Tourism</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02"/>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3</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125040" y="679671"/>
            <a:ext cx="616393"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r</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g</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dirty="0">
                <a:solidFill>
                  <a:srgbClr val="C3272B"/>
                </a:solidFill>
                <a:latin typeface="Times New Roman" pitchFamily="34" charset="0"/>
                <a:ea typeface="KaiTi" pitchFamily="34" charset="-122"/>
                <a:cs typeface="Times New Roman" pitchFamily="34" charset="-120"/>
              </a:rPr>
              <a:t>e</a:t>
            </a:r>
            <a:endParaRPr lang="en-US" sz="1125" dirty="0">
              <a:latin typeface="Times New Roman" pitchFamily="34" charset="0"/>
              <a:ea typeface="KaiTi" pitchFamily="34" charset="-122"/>
              <a:cs typeface="Times New Roman" pitchFamily="34" charset="-120"/>
            </a:endParaRPr>
          </a:p>
        </p:txBody>
      </p:sp>
      <p:sp>
        <p:nvSpPr>
          <p:cNvPr id="8" name="Text 6"/>
          <p:cNvSpPr/>
          <p:nvPr/>
        </p:nvSpPr>
        <p:spPr>
          <a:xfrm>
            <a:off x="1047750" y="893032"/>
            <a:ext cx="11144250" cy="251460"/>
          </a:xfrm>
          <a:prstGeom prst="rect">
            <a:avLst/>
          </a:prstGeom>
          <a:noFill/>
          <a:ln/>
        </p:spPr>
        <p:txBody>
          <a:bodyPr wrap="none" lIns="0" tIns="0" rIns="0" bIns="0" rtlCol="0" anchor="t"/>
          <a:lstStyle/>
          <a:p>
            <a:pPr algn="l" indent="0" marL="0">
              <a:buNone/>
            </a:pPr>
            <a:r>
              <a:rPr lang="en-US" sz="1650" dirty="0">
                <a:solidFill>
                  <a:srgbClr val="C3272B"/>
                </a:solidFill>
                <a:latin typeface="Times New Roman" pitchFamily="34" charset="0"/>
                <a:ea typeface="KaiTi" pitchFamily="34" charset="-122"/>
                <a:cs typeface="Times New Roman" pitchFamily="34" charset="-120"/>
              </a:rPr>
              <a:t>Heritage includes its</a:t>
            </a:r>
            <a:endParaRPr lang="en-US" sz="1650" dirty="0">
              <a:latin typeface="Times New Roman" pitchFamily="34" charset="0"/>
              <a:ea typeface="KaiTi" pitchFamily="34" charset="-122"/>
              <a:cs typeface="Times New Roman" pitchFamily="34" charset="-120"/>
            </a:endParaRPr>
          </a:p>
        </p:txBody>
      </p:sp>
      <p:sp>
        <p:nvSpPr>
          <p:cNvPr id="9" name="Text 7"/>
          <p:cNvSpPr/>
          <p:nvPr/>
        </p:nvSpPr>
        <p:spPr>
          <a:xfrm>
            <a:off x="1047750" y="1216882"/>
            <a:ext cx="11144250" cy="251460"/>
          </a:xfrm>
          <a:prstGeom prst="rect">
            <a:avLst/>
          </a:prstGeom>
          <a:noFill/>
          <a:ln/>
        </p:spPr>
        <p:txBody>
          <a:bodyPr wrap="none" lIns="0" tIns="0" rIns="0" bIns="0" rtlCol="0" anchor="t"/>
          <a:lstStyle/>
          <a:p>
            <a:pPr algn="l" indent="0" marL="0">
              <a:buNone/>
            </a:pPr>
            <a:r>
              <a:rPr lang="en-US" sz="1650" dirty="0">
                <a:solidFill>
                  <a:srgbClr val="C3272B"/>
                </a:solidFill>
                <a:latin typeface="Times New Roman" pitchFamily="34" charset="0"/>
                <a:ea typeface="KaiTi" pitchFamily="34" charset="-122"/>
                <a:cs typeface="Times New Roman" pitchFamily="34" charset="-120"/>
              </a:rPr>
              <a:t>objects and places</a:t>
            </a:r>
            <a:endParaRPr lang="en-US" sz="1650" dirty="0">
              <a:latin typeface="Times New Roman" pitchFamily="34" charset="0"/>
              <a:ea typeface="KaiTi" pitchFamily="34" charset="-122"/>
              <a:cs typeface="Times New Roman" pitchFamily="34" charset="-120"/>
            </a:endParaRPr>
          </a:p>
        </p:txBody>
      </p:sp>
      <p:sp>
        <p:nvSpPr>
          <p:cNvPr id="10" name="Shape 8"/>
          <p:cNvSpPr/>
          <p:nvPr/>
        </p:nvSpPr>
        <p:spPr>
          <a:xfrm>
            <a:off x="3619500" y="857250"/>
            <a:ext cx="38100" cy="1143000"/>
          </a:xfrm>
          <a:prstGeom prst="rect">
            <a:avLst/>
          </a:prstGeom>
          <a:solidFill>
            <a:srgbClr val="C3272B"/>
          </a:solidFill>
          <a:ln/>
        </p:spPr>
      </p:sp>
      <p:sp>
        <p:nvSpPr>
          <p:cNvPr id="11" name="Text 9"/>
          <p:cNvSpPr/>
          <p:nvPr/>
        </p:nvSpPr>
        <p:spPr>
          <a:xfrm>
            <a:off x="3848100" y="914047"/>
            <a:ext cx="8343900" cy="320040"/>
          </a:xfrm>
          <a:prstGeom prst="rect">
            <a:avLst/>
          </a:prstGeom>
          <a:noFill/>
          <a:ln/>
        </p:spPr>
        <p:txBody>
          <a:bodyPr wrap="none" lIns="0" tIns="0" rIns="0" bIns="0" rtlCol="0" anchor="t"/>
          <a:lstStyle/>
          <a:p>
            <a:pPr algn="l" indent="0" marL="0">
              <a:buNone/>
            </a:pPr>
            <a:r>
              <a:rPr lang="en-US" sz="2100" dirty="0">
                <a:solidFill>
                  <a:srgbClr val="262421"/>
                </a:solidFill>
                <a:latin typeface="Times New Roman" pitchFamily="34" charset="0"/>
                <a:ea typeface="KaiTi" pitchFamily="34" charset="-122"/>
                <a:cs typeface="Times New Roman" pitchFamily="34" charset="-120"/>
              </a:rPr>
              <a:t>Intangible cultural heritage means the traditional cultural</a:t>
            </a:r>
            <a:endParaRPr lang="en-US" sz="2100" dirty="0">
              <a:latin typeface="Times New Roman" pitchFamily="34" charset="0"/>
              <a:ea typeface="KaiTi" pitchFamily="34" charset="-122"/>
              <a:cs typeface="Times New Roman" pitchFamily="34" charset="-120"/>
            </a:endParaRPr>
          </a:p>
        </p:txBody>
      </p:sp>
      <p:sp>
        <p:nvSpPr>
          <p:cNvPr id="12" name="Text 10"/>
          <p:cNvSpPr/>
          <p:nvPr/>
        </p:nvSpPr>
        <p:spPr>
          <a:xfrm>
            <a:off x="3848100" y="1352197"/>
            <a:ext cx="8343900" cy="320040"/>
          </a:xfrm>
          <a:prstGeom prst="rect">
            <a:avLst/>
          </a:prstGeom>
          <a:noFill/>
          <a:ln/>
        </p:spPr>
        <p:txBody>
          <a:bodyPr wrap="none" lIns="0" tIns="0" rIns="0" bIns="0" rtlCol="0" anchor="t"/>
          <a:lstStyle/>
          <a:p>
            <a:pPr algn="l" indent="0" marL="0">
              <a:buNone/>
            </a:pPr>
            <a:r>
              <a:rPr lang="en-US" sz="2100" dirty="0">
                <a:solidFill>
                  <a:srgbClr val="262421"/>
                </a:solidFill>
                <a:latin typeface="Times New Roman" pitchFamily="34" charset="0"/>
                <a:ea typeface="KaiTi" pitchFamily="34" charset="-122"/>
                <a:cs typeface="Times New Roman" pitchFamily="34" charset="-120"/>
              </a:rPr>
              <a:t>expressions that people of all ethnic groups have passed down</a:t>
            </a:r>
            <a:endParaRPr lang="en-US" sz="2100" dirty="0">
              <a:latin typeface="Times New Roman" pitchFamily="34" charset="0"/>
              <a:ea typeface="KaiTi" pitchFamily="34" charset="-122"/>
              <a:cs typeface="Times New Roman" pitchFamily="34" charset="-120"/>
            </a:endParaRPr>
          </a:p>
        </p:txBody>
      </p:sp>
      <p:sp>
        <p:nvSpPr>
          <p:cNvPr id="13" name="Text 11"/>
          <p:cNvSpPr/>
          <p:nvPr/>
        </p:nvSpPr>
        <p:spPr>
          <a:xfrm>
            <a:off x="3848100" y="1790347"/>
            <a:ext cx="8343900" cy="320040"/>
          </a:xfrm>
          <a:prstGeom prst="rect">
            <a:avLst/>
          </a:prstGeom>
          <a:noFill/>
          <a:ln/>
        </p:spPr>
        <p:txBody>
          <a:bodyPr wrap="none" lIns="0" tIns="0" rIns="0" bIns="0" rtlCol="0" anchor="t"/>
          <a:lstStyle/>
          <a:p>
            <a:pPr algn="l" indent="0" marL="0">
              <a:buNone/>
            </a:pPr>
            <a:r>
              <a:rPr lang="en-US" sz="2100" dirty="0">
                <a:solidFill>
                  <a:srgbClr val="262421"/>
                </a:solidFill>
                <a:latin typeface="Times New Roman" pitchFamily="34" charset="0"/>
                <a:ea typeface="KaiTi" pitchFamily="34" charset="-122"/>
                <a:cs typeface="Times New Roman" pitchFamily="34" charset="-120"/>
              </a:rPr>
              <a:t>through generations and regard as part of their cultural heritage,</a:t>
            </a:r>
            <a:endParaRPr lang="en-US" sz="2100" dirty="0">
              <a:latin typeface="Times New Roman" pitchFamily="34" charset="0"/>
              <a:ea typeface="KaiTi" pitchFamily="34" charset="-122"/>
              <a:cs typeface="Times New Roman" pitchFamily="34" charset="-120"/>
            </a:endParaRPr>
          </a:p>
        </p:txBody>
      </p:sp>
      <p:sp>
        <p:nvSpPr>
          <p:cNvPr id="14" name="Text 12"/>
          <p:cNvSpPr/>
          <p:nvPr/>
        </p:nvSpPr>
        <p:spPr>
          <a:xfrm>
            <a:off x="3848100" y="2228497"/>
            <a:ext cx="8343900" cy="320040"/>
          </a:xfrm>
          <a:prstGeom prst="rect">
            <a:avLst/>
          </a:prstGeom>
          <a:noFill/>
          <a:ln/>
        </p:spPr>
        <p:txBody>
          <a:bodyPr wrap="none" lIns="0" tIns="0" rIns="0" bIns="0" rtlCol="0" anchor="t"/>
          <a:lstStyle/>
          <a:p>
            <a:pPr algn="l" indent="0" marL="0">
              <a:buNone/>
            </a:pPr>
            <a:r>
              <a:rPr lang="en-US" sz="2100" dirty="0">
                <a:solidFill>
                  <a:srgbClr val="262421"/>
                </a:solidFill>
                <a:latin typeface="Times New Roman" pitchFamily="34" charset="0"/>
                <a:ea typeface="KaiTi" pitchFamily="34" charset="-122"/>
                <a:cs typeface="Times New Roman" pitchFamily="34" charset="-120"/>
              </a:rPr>
              <a:t>together with the objects and places associated with them.</a:t>
            </a:r>
            <a:endParaRPr lang="en-US" sz="2100" dirty="0">
              <a:latin typeface="Times New Roman" pitchFamily="34" charset="0"/>
              <a:ea typeface="KaiTi" pitchFamily="34" charset="-122"/>
              <a:cs typeface="Times New Roman" pitchFamily="34" charset="-120"/>
            </a:endParaRPr>
          </a:p>
        </p:txBody>
      </p:sp>
      <p:sp>
        <p:nvSpPr>
          <p:cNvPr id="15" name="Text 13"/>
          <p:cNvSpPr/>
          <p:nvPr/>
        </p:nvSpPr>
        <p:spPr>
          <a:xfrm>
            <a:off x="3848100" y="2844346"/>
            <a:ext cx="8343900" cy="205740"/>
          </a:xfrm>
          <a:prstGeom prst="rect">
            <a:avLst/>
          </a:prstGeom>
          <a:noFill/>
          <a:ln/>
        </p:spPr>
        <p:txBody>
          <a:bodyPr wrap="none" lIns="0" tIns="0" rIns="0" bIns="0" rtlCol="0" anchor="t"/>
          <a:lstStyle/>
          <a:p>
            <a:pPr algn="l" indent="0" marL="0">
              <a:buNone/>
            </a:pPr>
            <a:r>
              <a:rPr lang="en-US" sz="1350" dirty="0">
                <a:solidFill>
                  <a:srgbClr val="70695E"/>
                </a:solidFill>
                <a:latin typeface="Times New Roman" pitchFamily="34" charset="0"/>
                <a:ea typeface="KaiTi" pitchFamily="34" charset="-122"/>
                <a:cs typeface="Times New Roman" pitchFamily="34" charset="-120"/>
              </a:rPr>
              <a:t>ICH Law of the PRC, Article 2 (translated)</a:t>
            </a:r>
            <a:endParaRPr lang="en-US" sz="1350" dirty="0">
              <a:latin typeface="Times New Roman" pitchFamily="34" charset="0"/>
              <a:ea typeface="KaiTi" pitchFamily="34" charset="-122"/>
              <a:cs typeface="Times New Roman" pitchFamily="34" charset="-120"/>
            </a:endParaRPr>
          </a:p>
        </p:txBody>
      </p:sp>
      <p:sp>
        <p:nvSpPr>
          <p:cNvPr id="16" name="Text 14"/>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Adopted 25 February 2011, in force 1 June 2011</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03"/>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4</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125040" y="679671"/>
            <a:ext cx="616393"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r</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g</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dirty="0">
                <a:solidFill>
                  <a:srgbClr val="C3272B"/>
                </a:solidFill>
                <a:latin typeface="Times New Roman" pitchFamily="34" charset="0"/>
                <a:ea typeface="KaiTi" pitchFamily="34" charset="-122"/>
                <a:cs typeface="Times New Roman" pitchFamily="34" charset="-120"/>
              </a:rPr>
              <a:t>e</a:t>
            </a:r>
            <a:endParaRPr lang="en-US" sz="1125" dirty="0">
              <a:latin typeface="Times New Roman" pitchFamily="34" charset="0"/>
              <a:ea typeface="KaiTi" pitchFamily="34" charset="-122"/>
              <a:cs typeface="Times New Roman" pitchFamily="34" charset="-120"/>
            </a:endParaRPr>
          </a:p>
        </p:txBody>
      </p:sp>
      <p:sp>
        <p:nvSpPr>
          <p:cNvPr id="8" name="Text 6"/>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Over 100,000 items on four tiers of lists</a:t>
            </a:r>
            <a:endParaRPr lang="en-US" sz="2550" dirty="0">
              <a:latin typeface="Times New Roman" pitchFamily="34" charset="0"/>
              <a:ea typeface="KaiTi" pitchFamily="34" charset="-122"/>
              <a:cs typeface="Times New Roman" pitchFamily="34" charset="-120"/>
            </a:endParaRPr>
          </a:p>
        </p:txBody>
      </p:sp>
      <p:sp>
        <p:nvSpPr>
          <p:cNvPr id="9" name="Shape 7"/>
          <p:cNvSpPr/>
          <p:nvPr/>
        </p:nvSpPr>
        <p:spPr>
          <a:xfrm>
            <a:off x="2576899" y="1905000"/>
            <a:ext cx="3228203" cy="742950"/>
          </a:xfrm>
          <a:custGeom>
            <a:avLst/>
            <a:gdLst/>
            <a:ahLst/>
            <a:cxnLst/>
            <a:rect l="l" t="t" r="r" b="b"/>
            <a:pathLst>
              <a:path w="3228203" h="742950">
                <a:moveTo>
                  <a:pt x="509716" y="0"/>
                </a:moveTo>
                <a:lnTo>
                  <a:pt x="2718486" y="0"/>
                </a:lnTo>
                <a:lnTo>
                  <a:pt x="3228203" y="742950"/>
                </a:lnTo>
                <a:lnTo>
                  <a:pt x="0" y="742950"/>
                </a:lnTo>
                <a:close/>
              </a:path>
            </a:pathLst>
          </a:custGeom>
          <a:solidFill>
            <a:srgbClr val="1F1C18"/>
          </a:solidFill>
          <a:ln/>
        </p:spPr>
      </p:sp>
      <p:sp>
        <p:nvSpPr>
          <p:cNvPr id="10" name="Text 8"/>
          <p:cNvSpPr/>
          <p:nvPr/>
        </p:nvSpPr>
        <p:spPr>
          <a:xfrm>
            <a:off x="0" y="2150332"/>
            <a:ext cx="8382000" cy="251460"/>
          </a:xfrm>
          <a:prstGeom prst="rect">
            <a:avLst/>
          </a:prstGeom>
          <a:noFill/>
          <a:ln/>
        </p:spPr>
        <p:txBody>
          <a:bodyPr wrap="none" lIns="0" tIns="0" rIns="0" bIns="0" rtlCol="0" anchor="t"/>
          <a:lstStyle/>
          <a:p>
            <a:pPr algn="ctr" indent="0" marL="0">
              <a:buNone/>
            </a:pPr>
            <a:r>
              <a:rPr lang="en-US" sz="1650" dirty="0">
                <a:solidFill>
                  <a:srgbClr val="FFFFFF"/>
                </a:solidFill>
                <a:latin typeface="Times New Roman" pitchFamily="34" charset="0"/>
                <a:ea typeface="KaiTi" pitchFamily="34" charset="-122"/>
                <a:cs typeface="Times New Roman" pitchFamily="34" charset="-120"/>
              </a:rPr>
              <a:t>National · 1,557 items</a:t>
            </a:r>
            <a:endParaRPr lang="en-US" sz="1650" dirty="0">
              <a:latin typeface="Times New Roman" pitchFamily="34" charset="0"/>
              <a:ea typeface="KaiTi" pitchFamily="34" charset="-122"/>
              <a:cs typeface="Times New Roman" pitchFamily="34" charset="-120"/>
            </a:endParaRPr>
          </a:p>
        </p:txBody>
      </p:sp>
      <p:sp>
        <p:nvSpPr>
          <p:cNvPr id="11" name="Shape 9"/>
          <p:cNvSpPr/>
          <p:nvPr/>
        </p:nvSpPr>
        <p:spPr>
          <a:xfrm>
            <a:off x="2067182" y="2724150"/>
            <a:ext cx="4247635" cy="742950"/>
          </a:xfrm>
          <a:custGeom>
            <a:avLst/>
            <a:gdLst/>
            <a:ahLst/>
            <a:cxnLst/>
            <a:rect l="l" t="t" r="r" b="b"/>
            <a:pathLst>
              <a:path w="4247635" h="742950">
                <a:moveTo>
                  <a:pt x="509716" y="0"/>
                </a:moveTo>
                <a:lnTo>
                  <a:pt x="3737919" y="0"/>
                </a:lnTo>
                <a:lnTo>
                  <a:pt x="4247635" y="742950"/>
                </a:lnTo>
                <a:lnTo>
                  <a:pt x="0" y="742950"/>
                </a:lnTo>
                <a:close/>
              </a:path>
            </a:pathLst>
          </a:custGeom>
          <a:solidFill>
            <a:srgbClr val="393631"/>
          </a:solidFill>
          <a:ln/>
        </p:spPr>
      </p:sp>
      <p:sp>
        <p:nvSpPr>
          <p:cNvPr id="12" name="Text 10"/>
          <p:cNvSpPr/>
          <p:nvPr/>
        </p:nvSpPr>
        <p:spPr>
          <a:xfrm>
            <a:off x="0" y="2969482"/>
            <a:ext cx="8382000" cy="251460"/>
          </a:xfrm>
          <a:prstGeom prst="rect">
            <a:avLst/>
          </a:prstGeom>
          <a:noFill/>
          <a:ln/>
        </p:spPr>
        <p:txBody>
          <a:bodyPr wrap="none" lIns="0" tIns="0" rIns="0" bIns="0" rtlCol="0" anchor="t"/>
          <a:lstStyle/>
          <a:p>
            <a:pPr algn="ctr" indent="0" marL="0">
              <a:buNone/>
            </a:pPr>
            <a:r>
              <a:rPr lang="en-US" sz="1650" dirty="0">
                <a:solidFill>
                  <a:srgbClr val="FFFFFF"/>
                </a:solidFill>
                <a:latin typeface="Times New Roman" pitchFamily="34" charset="0"/>
                <a:ea typeface="KaiTi" pitchFamily="34" charset="-122"/>
                <a:cs typeface="Times New Roman" pitchFamily="34" charset="-120"/>
              </a:rPr>
              <a:t>Provincial</a:t>
            </a:r>
            <a:endParaRPr lang="en-US" sz="1650" dirty="0">
              <a:latin typeface="Times New Roman" pitchFamily="34" charset="0"/>
              <a:ea typeface="KaiTi" pitchFamily="34" charset="-122"/>
              <a:cs typeface="Times New Roman" pitchFamily="34" charset="-120"/>
            </a:endParaRPr>
          </a:p>
        </p:txBody>
      </p:sp>
      <p:sp>
        <p:nvSpPr>
          <p:cNvPr id="13" name="Shape 11"/>
          <p:cNvSpPr/>
          <p:nvPr/>
        </p:nvSpPr>
        <p:spPr>
          <a:xfrm>
            <a:off x="1557466" y="3543300"/>
            <a:ext cx="5267068" cy="742950"/>
          </a:xfrm>
          <a:custGeom>
            <a:avLst/>
            <a:gdLst/>
            <a:ahLst/>
            <a:cxnLst/>
            <a:rect l="l" t="t" r="r" b="b"/>
            <a:pathLst>
              <a:path w="5267068" h="742950">
                <a:moveTo>
                  <a:pt x="509716" y="0"/>
                </a:moveTo>
                <a:lnTo>
                  <a:pt x="4757351" y="0"/>
                </a:lnTo>
                <a:lnTo>
                  <a:pt x="5267068" y="742950"/>
                </a:lnTo>
                <a:lnTo>
                  <a:pt x="0" y="742950"/>
                </a:lnTo>
                <a:close/>
              </a:path>
            </a:pathLst>
          </a:custGeom>
          <a:solidFill>
            <a:srgbClr val="8A8071"/>
          </a:solidFill>
          <a:ln/>
        </p:spPr>
      </p:sp>
      <p:sp>
        <p:nvSpPr>
          <p:cNvPr id="14" name="Text 12"/>
          <p:cNvSpPr/>
          <p:nvPr/>
        </p:nvSpPr>
        <p:spPr>
          <a:xfrm>
            <a:off x="0" y="3788632"/>
            <a:ext cx="8382000" cy="251460"/>
          </a:xfrm>
          <a:prstGeom prst="rect">
            <a:avLst/>
          </a:prstGeom>
          <a:noFill/>
          <a:ln/>
        </p:spPr>
        <p:txBody>
          <a:bodyPr wrap="none" lIns="0" tIns="0" rIns="0" bIns="0" rtlCol="0" anchor="t"/>
          <a:lstStyle/>
          <a:p>
            <a:pPr algn="ctr" indent="0" marL="0">
              <a:buNone/>
            </a:pPr>
            <a:r>
              <a:rPr lang="en-US" sz="1650" dirty="0">
                <a:solidFill>
                  <a:srgbClr val="0A0E14"/>
                </a:solidFill>
                <a:latin typeface="Times New Roman" pitchFamily="34" charset="0"/>
                <a:ea typeface="KaiTi" pitchFamily="34" charset="-122"/>
                <a:cs typeface="Times New Roman" pitchFamily="34" charset="-120"/>
              </a:rPr>
              <a:t>City</a:t>
            </a:r>
            <a:endParaRPr lang="en-US" sz="1650" dirty="0">
              <a:latin typeface="Times New Roman" pitchFamily="34" charset="0"/>
              <a:ea typeface="KaiTi" pitchFamily="34" charset="-122"/>
              <a:cs typeface="Times New Roman" pitchFamily="34" charset="-120"/>
            </a:endParaRPr>
          </a:p>
        </p:txBody>
      </p:sp>
      <p:sp>
        <p:nvSpPr>
          <p:cNvPr id="15" name="Shape 13"/>
          <p:cNvSpPr/>
          <p:nvPr/>
        </p:nvSpPr>
        <p:spPr>
          <a:xfrm>
            <a:off x="1047750" y="4362450"/>
            <a:ext cx="6286500" cy="742950"/>
          </a:xfrm>
          <a:custGeom>
            <a:avLst/>
            <a:gdLst/>
            <a:ahLst/>
            <a:cxnLst/>
            <a:rect l="l" t="t" r="r" b="b"/>
            <a:pathLst>
              <a:path w="6286500" h="742950">
                <a:moveTo>
                  <a:pt x="509716" y="0"/>
                </a:moveTo>
                <a:lnTo>
                  <a:pt x="5776784" y="0"/>
                </a:lnTo>
                <a:lnTo>
                  <a:pt x="6286500" y="742950"/>
                </a:lnTo>
                <a:lnTo>
                  <a:pt x="0" y="742950"/>
                </a:lnTo>
                <a:close/>
              </a:path>
            </a:pathLst>
          </a:custGeom>
          <a:solidFill>
            <a:srgbClr val="C9BFAC"/>
          </a:solidFill>
          <a:ln/>
        </p:spPr>
      </p:sp>
      <p:sp>
        <p:nvSpPr>
          <p:cNvPr id="16" name="Text 14"/>
          <p:cNvSpPr/>
          <p:nvPr/>
        </p:nvSpPr>
        <p:spPr>
          <a:xfrm>
            <a:off x="0" y="4607782"/>
            <a:ext cx="8382000" cy="251460"/>
          </a:xfrm>
          <a:prstGeom prst="rect">
            <a:avLst/>
          </a:prstGeom>
          <a:noFill/>
          <a:ln/>
        </p:spPr>
        <p:txBody>
          <a:bodyPr wrap="none" lIns="0" tIns="0" rIns="0" bIns="0" rtlCol="0" anchor="t"/>
          <a:lstStyle/>
          <a:p>
            <a:pPr algn="ctr" indent="0" marL="0">
              <a:buNone/>
            </a:pPr>
            <a:r>
              <a:rPr lang="en-US" sz="1650" dirty="0">
                <a:solidFill>
                  <a:srgbClr val="0A0E14"/>
                </a:solidFill>
                <a:latin typeface="Times New Roman" pitchFamily="34" charset="0"/>
                <a:ea typeface="KaiTi" pitchFamily="34" charset="-122"/>
                <a:cs typeface="Times New Roman" pitchFamily="34" charset="-120"/>
              </a:rPr>
              <a:t>County</a:t>
            </a:r>
            <a:endParaRPr lang="en-US" sz="1650" dirty="0">
              <a:latin typeface="Times New Roman" pitchFamily="34" charset="0"/>
              <a:ea typeface="KaiTi" pitchFamily="34" charset="-122"/>
              <a:cs typeface="Times New Roman" pitchFamily="34" charset="-120"/>
            </a:endParaRPr>
          </a:p>
        </p:txBody>
      </p:sp>
      <p:sp>
        <p:nvSpPr>
          <p:cNvPr id="17" name="Text 15"/>
          <p:cNvSpPr/>
          <p:nvPr/>
        </p:nvSpPr>
        <p:spPr>
          <a:xfrm>
            <a:off x="0" y="5273221"/>
            <a:ext cx="8382000" cy="205740"/>
          </a:xfrm>
          <a:prstGeom prst="rect">
            <a:avLst/>
          </a:prstGeom>
          <a:noFill/>
          <a:ln/>
        </p:spPr>
        <p:txBody>
          <a:bodyPr wrap="none" lIns="0" tIns="0" rIns="0" bIns="0" rtlCol="0" anchor="t"/>
          <a:lstStyle/>
          <a:p>
            <a:pPr algn="ctr" indent="0" marL="0">
              <a:buNone/>
            </a:pPr>
            <a:r>
              <a:rPr lang="en-US" sz="1350" dirty="0">
                <a:solidFill>
                  <a:srgbClr val="393631"/>
                </a:solidFill>
                <a:latin typeface="Times New Roman" pitchFamily="34" charset="0"/>
                <a:ea typeface="KaiTi" pitchFamily="34" charset="-122"/>
                <a:cs typeface="Times New Roman" pitchFamily="34" charset="-120"/>
              </a:rPr>
              <a:t>Over 100,000 items across the four tiers</a:t>
            </a:r>
            <a:endParaRPr lang="en-US" sz="1350" dirty="0">
              <a:latin typeface="Times New Roman" pitchFamily="34" charset="0"/>
              <a:ea typeface="KaiTi" pitchFamily="34" charset="-122"/>
              <a:cs typeface="Times New Roman" pitchFamily="34" charset="-120"/>
            </a:endParaRPr>
          </a:p>
        </p:txBody>
      </p:sp>
      <p:sp>
        <p:nvSpPr>
          <p:cNvPr id="18" name="Shape 16"/>
          <p:cNvSpPr/>
          <p:nvPr/>
        </p:nvSpPr>
        <p:spPr>
          <a:xfrm>
            <a:off x="7923213" y="2093119"/>
            <a:ext cx="122238" cy="52388"/>
          </a:xfrm>
          <a:custGeom>
            <a:avLst/>
            <a:gdLst/>
            <a:ahLst/>
            <a:cxnLst/>
            <a:rect l="l" t="t" r="r" b="b"/>
            <a:pathLst>
              <a:path w="122238" h="52388">
                <a:moveTo>
                  <a:pt x="122238" y="52388"/>
                </a:moveTo>
                <a:lnTo>
                  <a:pt x="122238" y="34925"/>
                </a:lnTo>
                <a:arcTo hR="34925" wR="34925" stAng="0" swAng="-5400000"/>
                <a:lnTo>
                  <a:pt x="34925" y="0"/>
                </a:lnTo>
                <a:arcTo hR="34925" wR="34925" stAng="16200000" swAng="-5400000"/>
                <a:lnTo>
                  <a:pt x="0" y="52388"/>
                </a:lnTo>
              </a:path>
            </a:pathLst>
          </a:custGeom>
          <a:noFill/>
          <a:ln w="17463">
            <a:solidFill>
              <a:srgbClr val="8A8071"/>
            </a:solidFill>
            <a:prstDash val="solid"/>
          </a:ln>
        </p:spPr>
      </p:sp>
      <p:sp>
        <p:nvSpPr>
          <p:cNvPr id="19" name="Shape 17"/>
          <p:cNvSpPr/>
          <p:nvPr/>
        </p:nvSpPr>
        <p:spPr>
          <a:xfrm>
            <a:off x="8045450" y="1989461"/>
            <a:ext cx="26161" cy="67615"/>
          </a:xfrm>
          <a:custGeom>
            <a:avLst/>
            <a:gdLst/>
            <a:ahLst/>
            <a:cxnLst/>
            <a:rect l="l" t="t" r="r" b="b"/>
            <a:pathLst>
              <a:path w="26161" h="67615">
                <a:moveTo>
                  <a:pt x="0" y="0"/>
                </a:moveTo>
                <a:arcTo hR="34925" wR="34925" stAng="17072025" swAng="9055950"/>
              </a:path>
            </a:pathLst>
          </a:custGeom>
          <a:noFill/>
          <a:ln w="17463">
            <a:solidFill>
              <a:srgbClr val="8A8071"/>
            </a:solidFill>
            <a:prstDash val="solid"/>
          </a:ln>
        </p:spPr>
      </p:sp>
      <p:sp>
        <p:nvSpPr>
          <p:cNvPr id="20" name="Shape 18"/>
          <p:cNvSpPr/>
          <p:nvPr/>
        </p:nvSpPr>
        <p:spPr>
          <a:xfrm>
            <a:off x="8071644" y="2094254"/>
            <a:ext cx="26194" cy="51252"/>
          </a:xfrm>
          <a:custGeom>
            <a:avLst/>
            <a:gdLst/>
            <a:ahLst/>
            <a:cxnLst/>
            <a:rect l="l" t="t" r="r" b="b"/>
            <a:pathLst>
              <a:path w="26194" h="51252">
                <a:moveTo>
                  <a:pt x="26194" y="51252"/>
                </a:moveTo>
                <a:lnTo>
                  <a:pt x="26194" y="33790"/>
                </a:lnTo>
                <a:arcTo hR="34925" wR="34925" stAng="21597436" swAng="-4528786"/>
              </a:path>
            </a:pathLst>
          </a:custGeom>
          <a:noFill/>
          <a:ln w="17463">
            <a:solidFill>
              <a:srgbClr val="8A8071"/>
            </a:solidFill>
            <a:prstDash val="solid"/>
          </a:ln>
        </p:spPr>
      </p:sp>
      <p:sp>
        <p:nvSpPr>
          <p:cNvPr id="21" name="Shape 19"/>
          <p:cNvSpPr/>
          <p:nvPr/>
        </p:nvSpPr>
        <p:spPr>
          <a:xfrm>
            <a:off x="7949406" y="1988344"/>
            <a:ext cx="69850" cy="69850"/>
          </a:xfrm>
          <a:prstGeom prst="ellipse">
            <a:avLst/>
          </a:prstGeom>
          <a:noFill/>
          <a:ln w="17463">
            <a:solidFill>
              <a:srgbClr val="8A8071"/>
            </a:solidFill>
            <a:prstDash val="solid"/>
          </a:ln>
        </p:spPr>
      </p:sp>
      <p:sp>
        <p:nvSpPr>
          <p:cNvPr id="22" name="Text 20"/>
          <p:cNvSpPr/>
          <p:nvPr/>
        </p:nvSpPr>
        <p:spPr>
          <a:xfrm>
            <a:off x="8248650" y="1940782"/>
            <a:ext cx="3943350" cy="251460"/>
          </a:xfrm>
          <a:prstGeom prst="rect">
            <a:avLst/>
          </a:prstGeom>
          <a:noFill/>
          <a:ln/>
        </p:spPr>
        <p:txBody>
          <a:bodyPr wrap="none" lIns="0" tIns="0" rIns="0" bIns="0" rtlCol="0" anchor="t"/>
          <a:lstStyle/>
          <a:p>
            <a:pPr algn="l" indent="0" marL="0">
              <a:buNone/>
            </a:pPr>
            <a:r>
              <a:rPr lang="en-US" sz="1650" dirty="0">
                <a:solidFill>
                  <a:srgbClr val="262421"/>
                </a:solidFill>
                <a:latin typeface="Times New Roman" pitchFamily="34" charset="0"/>
                <a:ea typeface="KaiTi" pitchFamily="34" charset="-122"/>
                <a:cs typeface="Times New Roman" pitchFamily="34" charset="-120"/>
              </a:rPr>
              <a:t>Representative bearers</a:t>
            </a:r>
            <a:endParaRPr lang="en-US" sz="1650" dirty="0">
              <a:latin typeface="Times New Roman" pitchFamily="34" charset="0"/>
              <a:ea typeface="KaiTi" pitchFamily="34" charset="-122"/>
              <a:cs typeface="Times New Roman" pitchFamily="34" charset="-120"/>
            </a:endParaRPr>
          </a:p>
        </p:txBody>
      </p:sp>
      <p:sp>
        <p:nvSpPr>
          <p:cNvPr id="23" name="Text 21"/>
          <p:cNvSpPr/>
          <p:nvPr/>
        </p:nvSpPr>
        <p:spPr>
          <a:xfrm>
            <a:off x="8248650" y="2300225"/>
            <a:ext cx="39433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Six national batches, more than 90,000 across all</a:t>
            </a:r>
            <a:endParaRPr lang="en-US" sz="975" dirty="0">
              <a:latin typeface="Microsoft YaHei" pitchFamily="34" charset="0"/>
              <a:ea typeface="Microsoft YaHei" pitchFamily="34" charset="-122"/>
              <a:cs typeface="Microsoft YaHei" pitchFamily="34" charset="-120"/>
            </a:endParaRPr>
          </a:p>
        </p:txBody>
      </p:sp>
      <p:sp>
        <p:nvSpPr>
          <p:cNvPr id="24" name="Text 22"/>
          <p:cNvSpPr/>
          <p:nvPr/>
        </p:nvSpPr>
        <p:spPr>
          <a:xfrm>
            <a:off x="8248650" y="2509775"/>
            <a:ext cx="39433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four tiers</a:t>
            </a:r>
            <a:endParaRPr lang="en-US" sz="975" dirty="0">
              <a:latin typeface="Microsoft YaHei" pitchFamily="34" charset="0"/>
              <a:ea typeface="Microsoft YaHei" pitchFamily="34" charset="-122"/>
              <a:cs typeface="Microsoft YaHei" pitchFamily="34" charset="-120"/>
            </a:endParaRPr>
          </a:p>
        </p:txBody>
      </p:sp>
      <p:sp>
        <p:nvSpPr>
          <p:cNvPr id="25" name="Shape 23"/>
          <p:cNvSpPr/>
          <p:nvPr/>
        </p:nvSpPr>
        <p:spPr>
          <a:xfrm>
            <a:off x="7905750" y="2819400"/>
            <a:ext cx="3238500" cy="9525"/>
          </a:xfrm>
          <a:prstGeom prst="rect">
            <a:avLst/>
          </a:prstGeom>
          <a:solidFill>
            <a:srgbClr val="DCD2BD"/>
          </a:solidFill>
          <a:ln/>
        </p:spPr>
      </p:sp>
      <p:sp>
        <p:nvSpPr>
          <p:cNvPr id="26" name="Shape 24"/>
          <p:cNvSpPr/>
          <p:nvPr/>
        </p:nvSpPr>
        <p:spPr>
          <a:xfrm>
            <a:off x="7940675" y="3046413"/>
            <a:ext cx="139700" cy="174623"/>
          </a:xfrm>
          <a:custGeom>
            <a:avLst/>
            <a:gdLst/>
            <a:ahLst/>
            <a:cxnLst/>
            <a:rect l="l" t="t" r="r" b="b"/>
            <a:pathLst>
              <a:path w="139700" h="174623">
                <a:moveTo>
                  <a:pt x="139700" y="69850"/>
                </a:moveTo>
                <a:cubicBezTo>
                  <a:pt x="139700" y="113445"/>
                  <a:pt x="91338" y="158848"/>
                  <a:pt x="75097" y="172870"/>
                </a:cubicBezTo>
                <a:arcTo hR="8731" wR="8731" stAng="3183507" swAng="4432986"/>
                <a:cubicBezTo>
                  <a:pt x="48362" y="158848"/>
                  <a:pt x="0" y="113445"/>
                  <a:pt x="0" y="69850"/>
                </a:cubicBezTo>
                <a:arcTo hR="69850" wR="69850" stAng="10800000" swAng="10800000"/>
              </a:path>
            </a:pathLst>
          </a:custGeom>
          <a:noFill/>
          <a:ln w="17463">
            <a:solidFill>
              <a:srgbClr val="8A8071"/>
            </a:solidFill>
            <a:prstDash val="solid"/>
          </a:ln>
        </p:spPr>
      </p:sp>
      <p:sp>
        <p:nvSpPr>
          <p:cNvPr id="27" name="Shape 25"/>
          <p:cNvSpPr/>
          <p:nvPr/>
        </p:nvSpPr>
        <p:spPr>
          <a:xfrm>
            <a:off x="7984331" y="3090069"/>
            <a:ext cx="52388" cy="52388"/>
          </a:xfrm>
          <a:prstGeom prst="ellipse">
            <a:avLst/>
          </a:prstGeom>
          <a:noFill/>
          <a:ln w="17463">
            <a:solidFill>
              <a:srgbClr val="8A8071"/>
            </a:solidFill>
            <a:prstDash val="solid"/>
          </a:ln>
        </p:spPr>
      </p:sp>
      <p:sp>
        <p:nvSpPr>
          <p:cNvPr id="28" name="Text 26"/>
          <p:cNvSpPr/>
          <p:nvPr/>
        </p:nvSpPr>
        <p:spPr>
          <a:xfrm>
            <a:off x="8248650" y="3007582"/>
            <a:ext cx="3943350" cy="251460"/>
          </a:xfrm>
          <a:prstGeom prst="rect">
            <a:avLst/>
          </a:prstGeom>
          <a:noFill/>
          <a:ln/>
        </p:spPr>
        <p:txBody>
          <a:bodyPr wrap="none" lIns="0" tIns="0" rIns="0" bIns="0" rtlCol="0" anchor="t"/>
          <a:lstStyle/>
          <a:p>
            <a:pPr algn="l" indent="0" marL="0">
              <a:buNone/>
            </a:pPr>
            <a:r>
              <a:rPr lang="en-US" sz="1650" dirty="0">
                <a:solidFill>
                  <a:srgbClr val="262421"/>
                </a:solidFill>
                <a:latin typeface="Times New Roman" pitchFamily="34" charset="0"/>
                <a:ea typeface="KaiTi" pitchFamily="34" charset="-122"/>
                <a:cs typeface="Times New Roman" pitchFamily="34" charset="-120"/>
              </a:rPr>
              <a:t>Cultural ecology zones</a:t>
            </a:r>
            <a:endParaRPr lang="en-US" sz="1650" dirty="0">
              <a:latin typeface="Times New Roman" pitchFamily="34" charset="0"/>
              <a:ea typeface="KaiTi" pitchFamily="34" charset="-122"/>
              <a:cs typeface="Times New Roman" pitchFamily="34" charset="-120"/>
            </a:endParaRPr>
          </a:p>
        </p:txBody>
      </p:sp>
      <p:sp>
        <p:nvSpPr>
          <p:cNvPr id="29" name="Text 27"/>
          <p:cNvSpPr/>
          <p:nvPr/>
        </p:nvSpPr>
        <p:spPr>
          <a:xfrm>
            <a:off x="8248650" y="3367025"/>
            <a:ext cx="39433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21 national zones, plus 2 experimental ones</a:t>
            </a:r>
            <a:endParaRPr lang="en-US" sz="975" dirty="0">
              <a:latin typeface="Microsoft YaHei" pitchFamily="34" charset="0"/>
              <a:ea typeface="Microsoft YaHei" pitchFamily="34" charset="-122"/>
              <a:cs typeface="Microsoft YaHei" pitchFamily="34" charset="-120"/>
            </a:endParaRPr>
          </a:p>
        </p:txBody>
      </p:sp>
      <p:sp>
        <p:nvSpPr>
          <p:cNvPr id="30" name="Shape 28"/>
          <p:cNvSpPr/>
          <p:nvPr/>
        </p:nvSpPr>
        <p:spPr>
          <a:xfrm>
            <a:off x="7905750" y="3886200"/>
            <a:ext cx="3238500" cy="9525"/>
          </a:xfrm>
          <a:prstGeom prst="rect">
            <a:avLst/>
          </a:prstGeom>
          <a:solidFill>
            <a:srgbClr val="DCD2BD"/>
          </a:solidFill>
          <a:ln/>
        </p:spPr>
      </p:sp>
      <p:sp>
        <p:nvSpPr>
          <p:cNvPr id="31" name="Shape 29"/>
          <p:cNvSpPr/>
          <p:nvPr/>
        </p:nvSpPr>
        <p:spPr>
          <a:xfrm>
            <a:off x="8010525" y="4121944"/>
            <a:ext cx="6548" cy="157163"/>
          </a:xfrm>
          <a:custGeom>
            <a:avLst/>
            <a:gdLst/>
            <a:ahLst/>
            <a:cxnLst/>
            <a:rect l="l" t="t" r="r" b="b"/>
            <a:pathLst>
              <a:path w="6548" h="157163">
                <a:moveTo>
                  <a:pt x="0" y="0"/>
                </a:moveTo>
                <a:lnTo>
                  <a:pt x="0" y="157163"/>
                </a:lnTo>
              </a:path>
            </a:pathLst>
          </a:custGeom>
          <a:noFill/>
          <a:ln w="17463">
            <a:solidFill>
              <a:srgbClr val="8A8071"/>
            </a:solidFill>
            <a:prstDash val="solid"/>
          </a:ln>
        </p:spPr>
      </p:sp>
      <p:sp>
        <p:nvSpPr>
          <p:cNvPr id="32" name="Shape 30"/>
          <p:cNvSpPr/>
          <p:nvPr/>
        </p:nvSpPr>
        <p:spPr>
          <a:xfrm>
            <a:off x="8045450" y="4156869"/>
            <a:ext cx="52388" cy="87313"/>
          </a:xfrm>
          <a:custGeom>
            <a:avLst/>
            <a:gdLst/>
            <a:ahLst/>
            <a:cxnLst/>
            <a:rect l="l" t="t" r="r" b="b"/>
            <a:pathLst>
              <a:path w="52388" h="87313">
                <a:moveTo>
                  <a:pt x="26194" y="8731"/>
                </a:moveTo>
                <a:lnTo>
                  <a:pt x="52388" y="78581"/>
                </a:lnTo>
                <a:arcTo hR="43656" wR="43656" stAng="3187806" swAng="4424388"/>
                <a:close/>
                <a:moveTo>
                  <a:pt x="26194" y="8731"/>
                </a:moveTo>
                <a:lnTo>
                  <a:pt x="26194" y="0"/>
                </a:lnTo>
              </a:path>
            </a:pathLst>
          </a:custGeom>
          <a:noFill/>
          <a:ln w="17463">
            <a:solidFill>
              <a:srgbClr val="8A8071"/>
            </a:solidFill>
            <a:prstDash val="solid"/>
          </a:ln>
        </p:spPr>
      </p:sp>
      <p:sp>
        <p:nvSpPr>
          <p:cNvPr id="33" name="Shape 31"/>
          <p:cNvSpPr/>
          <p:nvPr/>
        </p:nvSpPr>
        <p:spPr>
          <a:xfrm>
            <a:off x="7931944" y="4139406"/>
            <a:ext cx="157163" cy="17463"/>
          </a:xfrm>
          <a:custGeom>
            <a:avLst/>
            <a:gdLst/>
            <a:ahLst/>
            <a:cxnLst/>
            <a:rect l="l" t="t" r="r" b="b"/>
            <a:pathLst>
              <a:path w="157163" h="17463">
                <a:moveTo>
                  <a:pt x="0" y="17463"/>
                </a:moveTo>
                <a:lnTo>
                  <a:pt x="8731" y="17463"/>
                </a:lnTo>
                <a:arcTo hR="148431" wR="148431" stAng="5400000" swAng="-1684349"/>
                <a:arcTo hR="148431" wR="148431" stAng="7084349" swAng="-1684349"/>
                <a:lnTo>
                  <a:pt x="157163" y="17463"/>
                </a:lnTo>
              </a:path>
            </a:pathLst>
          </a:custGeom>
          <a:noFill/>
          <a:ln w="17463">
            <a:solidFill>
              <a:srgbClr val="8A8071"/>
            </a:solidFill>
            <a:prstDash val="solid"/>
          </a:ln>
        </p:spPr>
      </p:sp>
      <p:sp>
        <p:nvSpPr>
          <p:cNvPr id="34" name="Shape 32"/>
          <p:cNvSpPr/>
          <p:nvPr/>
        </p:nvSpPr>
        <p:spPr>
          <a:xfrm>
            <a:off x="7923213" y="4156869"/>
            <a:ext cx="52388" cy="87313"/>
          </a:xfrm>
          <a:custGeom>
            <a:avLst/>
            <a:gdLst/>
            <a:ahLst/>
            <a:cxnLst/>
            <a:rect l="l" t="t" r="r" b="b"/>
            <a:pathLst>
              <a:path w="52388" h="87313">
                <a:moveTo>
                  <a:pt x="26194" y="8731"/>
                </a:moveTo>
                <a:lnTo>
                  <a:pt x="52388" y="78581"/>
                </a:lnTo>
                <a:arcTo hR="43656" wR="43656" stAng="3187806" swAng="4424388"/>
                <a:close/>
                <a:moveTo>
                  <a:pt x="26194" y="8731"/>
                </a:moveTo>
                <a:lnTo>
                  <a:pt x="26194" y="0"/>
                </a:lnTo>
              </a:path>
            </a:pathLst>
          </a:custGeom>
          <a:noFill/>
          <a:ln w="17463">
            <a:solidFill>
              <a:srgbClr val="8A8071"/>
            </a:solidFill>
            <a:prstDash val="solid"/>
          </a:ln>
        </p:spPr>
      </p:sp>
      <p:sp>
        <p:nvSpPr>
          <p:cNvPr id="35" name="Shape 33"/>
          <p:cNvSpPr/>
          <p:nvPr/>
        </p:nvSpPr>
        <p:spPr>
          <a:xfrm>
            <a:off x="7966869" y="4279106"/>
            <a:ext cx="87313" cy="6548"/>
          </a:xfrm>
          <a:custGeom>
            <a:avLst/>
            <a:gdLst/>
            <a:ahLst/>
            <a:cxnLst/>
            <a:rect l="l" t="t" r="r" b="b"/>
            <a:pathLst>
              <a:path w="87313" h="6548">
                <a:moveTo>
                  <a:pt x="0" y="0"/>
                </a:moveTo>
                <a:lnTo>
                  <a:pt x="87313" y="0"/>
                </a:lnTo>
              </a:path>
            </a:pathLst>
          </a:custGeom>
          <a:noFill/>
          <a:ln w="17463">
            <a:solidFill>
              <a:srgbClr val="8A8071"/>
            </a:solidFill>
            <a:prstDash val="solid"/>
          </a:ln>
        </p:spPr>
      </p:sp>
      <p:sp>
        <p:nvSpPr>
          <p:cNvPr id="36" name="Text 34"/>
          <p:cNvSpPr/>
          <p:nvPr/>
        </p:nvSpPr>
        <p:spPr>
          <a:xfrm>
            <a:off x="8248650" y="4074382"/>
            <a:ext cx="3943350" cy="251460"/>
          </a:xfrm>
          <a:prstGeom prst="rect">
            <a:avLst/>
          </a:prstGeom>
          <a:noFill/>
          <a:ln/>
        </p:spPr>
        <p:txBody>
          <a:bodyPr wrap="none" lIns="0" tIns="0" rIns="0" bIns="0" rtlCol="0" anchor="t"/>
          <a:lstStyle/>
          <a:p>
            <a:pPr algn="l" indent="0" marL="0">
              <a:buNone/>
            </a:pPr>
            <a:r>
              <a:rPr lang="en-US" sz="1650" dirty="0">
                <a:solidFill>
                  <a:srgbClr val="262421"/>
                </a:solidFill>
                <a:latin typeface="Times New Roman" pitchFamily="34" charset="0"/>
                <a:ea typeface="KaiTi" pitchFamily="34" charset="-122"/>
                <a:cs typeface="Times New Roman" pitchFamily="34" charset="-120"/>
              </a:rPr>
              <a:t>The ICH Law</a:t>
            </a:r>
            <a:endParaRPr lang="en-US" sz="1650" dirty="0">
              <a:latin typeface="Times New Roman" pitchFamily="34" charset="0"/>
              <a:ea typeface="KaiTi" pitchFamily="34" charset="-122"/>
              <a:cs typeface="Times New Roman" pitchFamily="34" charset="-120"/>
            </a:endParaRPr>
          </a:p>
        </p:txBody>
      </p:sp>
      <p:sp>
        <p:nvSpPr>
          <p:cNvPr id="37" name="Text 35"/>
          <p:cNvSpPr/>
          <p:nvPr/>
        </p:nvSpPr>
        <p:spPr>
          <a:xfrm>
            <a:off x="8248650" y="4433825"/>
            <a:ext cx="39433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In force since 2011, 6 chapters and 45 articles</a:t>
            </a:r>
            <a:endParaRPr lang="en-US" sz="975" dirty="0">
              <a:latin typeface="Microsoft YaHei" pitchFamily="34" charset="0"/>
              <a:ea typeface="Microsoft YaHei" pitchFamily="34" charset="-122"/>
              <a:cs typeface="Microsoft YaHei" pitchFamily="34" charset="-120"/>
            </a:endParaRPr>
          </a:p>
        </p:txBody>
      </p:sp>
      <p:sp>
        <p:nvSpPr>
          <p:cNvPr id="38" name="Shape 36"/>
          <p:cNvSpPr/>
          <p:nvPr/>
        </p:nvSpPr>
        <p:spPr>
          <a:xfrm>
            <a:off x="7905750" y="4953000"/>
            <a:ext cx="3238500" cy="9525"/>
          </a:xfrm>
          <a:prstGeom prst="rect">
            <a:avLst/>
          </a:prstGeom>
          <a:solidFill>
            <a:srgbClr val="DCD2BD"/>
          </a:solidFill>
          <a:ln/>
        </p:spPr>
      </p:sp>
      <p:sp>
        <p:nvSpPr>
          <p:cNvPr id="39" name="Text 37"/>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Source: ICH Law (2011), State Council General Office circular (2005), NPC Standing Committee inspection report (Nov 2024), China ICH website</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28906" b="28906"/>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7F2E7"/>
          </a:solidFill>
          <a:ln/>
        </p:spPr>
      </p:sp>
      <p:sp>
        <p:nvSpPr>
          <p:cNvPr id="4" name="Shape 1"/>
          <p:cNvSpPr/>
          <p:nvPr/>
        </p:nvSpPr>
        <p:spPr>
          <a:xfrm>
            <a:off x="7239000" y="571500"/>
            <a:ext cx="3238500" cy="5715000"/>
          </a:xfrm>
          <a:prstGeom prst="rect">
            <a:avLst/>
          </a:prstGeom>
          <a:solidFill>
            <a:srgbClr val="FCF9F2"/>
          </a:solidFill>
          <a:ln/>
        </p:spPr>
      </p:sp>
      <p:pic>
        <p:nvPicPr>
          <p:cNvPr id="5" name="Image 1" descr="preencoded.png">    </p:cNvPr>
          <p:cNvPicPr>
            <a:picLocks noChangeAspect="1"/>
          </p:cNvPicPr>
          <p:nvPr/>
        </p:nvPicPr>
        <p:blipFill>
          <a:blip r:embed="rId2"/>
          <a:srcRect l="13218" r="13218" t="0" b="0"/>
          <a:stretch/>
        </p:blipFill>
        <p:spPr>
          <a:xfrm>
            <a:off x="7334250" y="666750"/>
            <a:ext cx="3048000" cy="5524500"/>
          </a:xfrm>
          <a:prstGeom prst="rect">
            <a:avLst/>
          </a:prstGeom>
        </p:spPr>
      </p:pic>
      <p:sp>
        <p:nvSpPr>
          <p:cNvPr id="6" name="Shape 2"/>
          <p:cNvSpPr/>
          <p:nvPr/>
        </p:nvSpPr>
        <p:spPr>
          <a:xfrm>
            <a:off x="7339012" y="671513"/>
            <a:ext cx="3038475" cy="5514975"/>
          </a:xfrm>
          <a:prstGeom prst="rect">
            <a:avLst/>
          </a:prstGeom>
          <a:noFill/>
          <a:ln w="9525">
            <a:solidFill>
              <a:srgbClr val="DCD2BD"/>
            </a:solidFill>
            <a:prstDash val="solid"/>
          </a:ln>
        </p:spPr>
      </p:sp>
      <p:sp>
        <p:nvSpPr>
          <p:cNvPr id="7" name="Text 3"/>
          <p:cNvSpPr/>
          <p:nvPr/>
        </p:nvSpPr>
        <p:spPr>
          <a:xfrm rot="5400000">
            <a:off x="9716896" y="1776622"/>
            <a:ext cx="2570264" cy="160020"/>
          </a:xfrm>
          <a:prstGeom prst="rect">
            <a:avLst/>
          </a:prstGeom>
          <a:noFill/>
          <a:ln/>
        </p:spPr>
        <p:txBody>
          <a:bodyPr wrap="none" lIns="0" tIns="0" rIns="0" bIns="0" rtlCol="0" anchor="t"/>
          <a:lstStyle/>
          <a:p>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1050" dirty="0">
                <a:solidFill>
                  <a:srgbClr val="8A8071"/>
                </a:solidFill>
                <a:latin typeface="Microsoft YaHei" pitchFamily="34" charset="0"/>
                <a:ea typeface="Microsoft YaHei" pitchFamily="34" charset="-122"/>
                <a:cs typeface="Microsoft YaHei" pitchFamily="34" charset="-120"/>
              </a:rPr>
              <a:t>6</a:t>
            </a:r>
            <a:endParaRPr lang="en-US" sz="1050" dirty="0">
              <a:latin typeface="Microsoft YaHei" pitchFamily="34" charset="0"/>
              <a:ea typeface="Microsoft YaHei" pitchFamily="34" charset="-122"/>
              <a:cs typeface="Microsoft YaHei" pitchFamily="34" charset="-120"/>
            </a:endParaRPr>
          </a:p>
        </p:txBody>
      </p:sp>
      <p:sp>
        <p:nvSpPr>
          <p:cNvPr id="8" name="Text 4"/>
          <p:cNvSpPr/>
          <p:nvPr/>
        </p:nvSpPr>
        <p:spPr>
          <a:xfrm rot="5400000">
            <a:off x="3918164" y="2579065"/>
            <a:ext cx="3695090" cy="822960"/>
          </a:xfrm>
          <a:prstGeom prst="rect">
            <a:avLst/>
          </a:prstGeom>
          <a:noFill/>
          <a:ln/>
        </p:spPr>
        <p:txBody>
          <a:bodyPr wrap="none" lIns="0" tIns="0" rIns="0" bIns="0" rtlCol="0" anchor="t"/>
          <a:lstStyle/>
          <a:p>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V</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o</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l</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u</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m</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e</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 </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O</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n</a:t>
            </a:r>
            <a:pPr algn="l" indent="0" marL="0">
              <a:buNone/>
            </a:pPr>
            <a:r>
              <a:rPr lang="en-US" sz="5400" dirty="0">
                <a:solidFill>
                  <a:srgbClr val="C3272B"/>
                </a:solidFill>
                <a:latin typeface="Times New Roman" pitchFamily="34" charset="0"/>
                <a:ea typeface="KaiTi" pitchFamily="34" charset="-122"/>
                <a:cs typeface="Times New Roman" pitchFamily="34" charset="-120"/>
              </a:rPr>
              <a:t>e</a:t>
            </a:r>
            <a:endParaRPr lang="en-US" sz="5400" dirty="0">
              <a:latin typeface="Times New Roman" pitchFamily="34" charset="0"/>
              <a:ea typeface="KaiTi" pitchFamily="34" charset="-122"/>
              <a:cs typeface="Times New Roman" pitchFamily="34" charset="-120"/>
            </a:endParaRPr>
          </a:p>
        </p:txBody>
      </p:sp>
      <p:sp>
        <p:nvSpPr>
          <p:cNvPr id="9" name="Text 5"/>
          <p:cNvSpPr/>
          <p:nvPr/>
        </p:nvSpPr>
        <p:spPr>
          <a:xfrm>
            <a:off x="1047750" y="2893584"/>
            <a:ext cx="11144250" cy="594360"/>
          </a:xfrm>
          <a:prstGeom prst="rect">
            <a:avLst/>
          </a:prstGeom>
          <a:noFill/>
          <a:ln/>
        </p:spPr>
        <p:txBody>
          <a:bodyPr wrap="none" lIns="0" tIns="0" rIns="0" bIns="0" rtlCol="0" anchor="t"/>
          <a:lstStyle/>
          <a:p>
            <a:pPr algn="l" indent="0" marL="0">
              <a:buNone/>
            </a:pPr>
            <a:r>
              <a:rPr lang="en-US" sz="3900" dirty="0">
                <a:solidFill>
                  <a:srgbClr val="262421"/>
                </a:solidFill>
                <a:latin typeface="Times New Roman" pitchFamily="34" charset="0"/>
                <a:ea typeface="KaiTi" pitchFamily="34" charset="-122"/>
                <a:cs typeface="Times New Roman" pitchFamily="34" charset="-120"/>
              </a:rPr>
              <a:t>First, the lists</a:t>
            </a:r>
            <a:endParaRPr lang="en-US" sz="3900" dirty="0">
              <a:latin typeface="Times New Roman" pitchFamily="34" charset="0"/>
              <a:ea typeface="KaiTi" pitchFamily="34" charset="-122"/>
              <a:cs typeface="Times New Roman" pitchFamily="34" charset="-120"/>
            </a:endParaRPr>
          </a:p>
        </p:txBody>
      </p:sp>
      <p:sp>
        <p:nvSpPr>
          <p:cNvPr id="10" name="Text 6"/>
          <p:cNvSpPr/>
          <p:nvPr/>
        </p:nvSpPr>
        <p:spPr>
          <a:xfrm>
            <a:off x="1047750" y="3683202"/>
            <a:ext cx="11144250" cy="228600"/>
          </a:xfrm>
          <a:prstGeom prst="rect">
            <a:avLst/>
          </a:prstGeom>
          <a:noFill/>
          <a:ln/>
        </p:spPr>
        <p:txBody>
          <a:bodyPr wrap="none" lIns="0" tIns="0" rIns="0" bIns="0" rtlCol="0" anchor="t"/>
          <a:lstStyle/>
          <a:p>
            <a:pPr algn="l" indent="0" marL="0">
              <a:buNone/>
            </a:pPr>
            <a:r>
              <a:rPr lang="en-US" sz="1500" dirty="0">
                <a:solidFill>
                  <a:srgbClr val="686056"/>
                </a:solidFill>
                <a:latin typeface="Times New Roman" pitchFamily="34" charset="0"/>
                <a:ea typeface="KaiTi" pitchFamily="34" charset="-122"/>
                <a:cs typeface="Times New Roman" pitchFamily="34" charset="-120"/>
              </a:rPr>
              <a:t>UNESCO</a:t>
            </a:r>
            <a:pPr algn="l" indent="0" marL="0">
              <a:buNone/>
            </a:pPr>
            <a:r>
              <a:rPr lang="en-US" sz="1500" dirty="0">
                <a:solidFill>
                  <a:srgbClr val="686056"/>
                </a:solidFill>
                <a:latin typeface="Times New Roman" pitchFamily="34" charset="0"/>
                <a:ea typeface="KaiTi" pitchFamily="34" charset="-122"/>
                <a:cs typeface="Times New Roman" pitchFamily="34" charset="-120"/>
              </a:rPr>
              <a:t>'</a:t>
            </a:r>
            <a:pPr algn="l" indent="0" marL="0">
              <a:buNone/>
            </a:pPr>
            <a:r>
              <a:rPr lang="en-US" sz="1500" dirty="0">
                <a:solidFill>
                  <a:srgbClr val="686056"/>
                </a:solidFill>
                <a:latin typeface="Times New Roman" pitchFamily="34" charset="0"/>
                <a:ea typeface="KaiTi" pitchFamily="34" charset="-122"/>
                <a:cs typeface="Times New Roman" pitchFamily="34" charset="-120"/>
              </a:rPr>
              <a:t>s lists, and China</a:t>
            </a:r>
            <a:pPr algn="l" indent="0" marL="0">
              <a:buNone/>
            </a:pPr>
            <a:r>
              <a:rPr lang="en-US" sz="1500" dirty="0">
                <a:solidFill>
                  <a:srgbClr val="686056"/>
                </a:solidFill>
                <a:latin typeface="Times New Roman" pitchFamily="34" charset="0"/>
                <a:ea typeface="KaiTi" pitchFamily="34" charset="-122"/>
                <a:cs typeface="Times New Roman" pitchFamily="34" charset="-120"/>
              </a:rPr>
              <a:t>'</a:t>
            </a:r>
            <a:pPr algn="l" indent="0" marL="0">
              <a:buNone/>
            </a:pPr>
            <a:r>
              <a:rPr lang="en-US" sz="1500" dirty="0">
                <a:solidFill>
                  <a:srgbClr val="686056"/>
                </a:solidFill>
                <a:latin typeface="Times New Roman" pitchFamily="34" charset="0"/>
                <a:ea typeface="KaiTi" pitchFamily="34" charset="-122"/>
                <a:cs typeface="Times New Roman" pitchFamily="34" charset="-120"/>
              </a:rPr>
              <a:t>s own</a:t>
            </a:r>
            <a:endParaRPr lang="en-US" sz="1500" dirty="0">
              <a:latin typeface="Times New Roman" pitchFamily="34" charset="0"/>
              <a:ea typeface="KaiTi" pitchFamily="34" charset="-122"/>
              <a:cs typeface="Times New Roman" pitchFamily="34" charset="-120"/>
            </a:endParaRPr>
          </a:p>
        </p:txBody>
      </p:sp>
      <p:sp>
        <p:nvSpPr>
          <p:cNvPr id="11" name="Shape 7"/>
          <p:cNvSpPr/>
          <p:nvPr/>
        </p:nvSpPr>
        <p:spPr>
          <a:xfrm>
            <a:off x="1047750" y="4186238"/>
            <a:ext cx="1428750" cy="9525"/>
          </a:xfrm>
          <a:prstGeom prst="rect">
            <a:avLst/>
          </a:prstGeom>
          <a:solidFill>
            <a:srgbClr val="1F1C18"/>
          </a:solidFill>
          <a:ln/>
        </p:spPr>
      </p:sp>
      <p:sp>
        <p:nvSpPr>
          <p:cNvPr id="12" name="Text 8"/>
          <p:cNvSpPr/>
          <p:nvPr/>
        </p:nvSpPr>
        <p:spPr>
          <a:xfrm>
            <a:off x="1047750" y="6509552"/>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The painting is an AI-generated illustration</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05"/>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6</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411886" y="1216597"/>
            <a:ext cx="1690245"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V</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m</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n</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h</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i</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s</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dirty="0">
                <a:solidFill>
                  <a:srgbClr val="C3272B"/>
                </a:solidFill>
                <a:latin typeface="Times New Roman" pitchFamily="34" charset="0"/>
                <a:ea typeface="KaiTi" pitchFamily="34" charset="-122"/>
                <a:cs typeface="Times New Roman" pitchFamily="34" charset="-120"/>
              </a:rPr>
              <a:t>s</a:t>
            </a:r>
            <a:endParaRPr lang="en-US" sz="1125" dirty="0">
              <a:latin typeface="Times New Roman" pitchFamily="34" charset="0"/>
              <a:ea typeface="KaiTi" pitchFamily="34" charset="-122"/>
              <a:cs typeface="Times New Roman" pitchFamily="34" charset="-120"/>
            </a:endParaRPr>
          </a:p>
        </p:txBody>
      </p:sp>
      <p:sp>
        <p:nvSpPr>
          <p:cNvPr id="8" name="Text 6"/>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Kunqu to Spring Festival: 45 on UNESCO</a:t>
            </a:r>
            <a:pPr algn="l" indent="0" marL="0">
              <a:buNone/>
            </a:pPr>
            <a:r>
              <a:rPr lang="en-US" sz="2550" dirty="0">
                <a:solidFill>
                  <a:srgbClr val="262421"/>
                </a:solidFill>
                <a:latin typeface="Times New Roman" pitchFamily="34" charset="0"/>
                <a:ea typeface="KaiTi" pitchFamily="34" charset="-122"/>
                <a:cs typeface="Times New Roman" pitchFamily="34" charset="-120"/>
              </a:rPr>
              <a:t>'</a:t>
            </a:r>
            <a:pPr algn="l" indent="0" marL="0">
              <a:buNone/>
            </a:pPr>
            <a:r>
              <a:rPr lang="en-US" sz="2550" dirty="0">
                <a:solidFill>
                  <a:srgbClr val="262421"/>
                </a:solidFill>
                <a:latin typeface="Times New Roman" pitchFamily="34" charset="0"/>
                <a:ea typeface="KaiTi" pitchFamily="34" charset="-122"/>
                <a:cs typeface="Times New Roman" pitchFamily="34" charset="-120"/>
              </a:rPr>
              <a:t>s lists</a:t>
            </a:r>
            <a:endParaRPr lang="en-US" sz="2550" dirty="0">
              <a:latin typeface="Times New Roman" pitchFamily="34" charset="0"/>
              <a:ea typeface="KaiTi" pitchFamily="34" charset="-122"/>
              <a:cs typeface="Times New Roman" pitchFamily="34" charset="-120"/>
            </a:endParaRPr>
          </a:p>
        </p:txBody>
      </p:sp>
      <p:sp>
        <p:nvSpPr>
          <p:cNvPr id="9" name="Shape 7"/>
          <p:cNvSpPr/>
          <p:nvPr/>
        </p:nvSpPr>
        <p:spPr>
          <a:xfrm>
            <a:off x="1333500" y="2857500"/>
            <a:ext cx="2805906" cy="95250"/>
          </a:xfrm>
          <a:prstGeom prst="rect">
            <a:avLst/>
          </a:prstGeom>
          <a:solidFill>
            <a:srgbClr val="EAE2D2"/>
          </a:solidFill>
          <a:ln/>
        </p:spPr>
      </p:sp>
      <p:sp>
        <p:nvSpPr>
          <p:cNvPr id="10" name="Text 8"/>
          <p:cNvSpPr/>
          <p:nvPr/>
        </p:nvSpPr>
        <p:spPr>
          <a:xfrm>
            <a:off x="1333500" y="2709439"/>
            <a:ext cx="108585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Masterpieces, before the lists</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4139406" y="2857500"/>
            <a:ext cx="6814344" cy="95250"/>
          </a:xfrm>
          <a:prstGeom prst="rect">
            <a:avLst/>
          </a:prstGeom>
          <a:solidFill>
            <a:srgbClr val="C9BFAC"/>
          </a:solidFill>
          <a:ln/>
        </p:spPr>
      </p:sp>
      <p:sp>
        <p:nvSpPr>
          <p:cNvPr id="12" name="Text 10"/>
          <p:cNvSpPr/>
          <p:nvPr/>
        </p:nvSpPr>
        <p:spPr>
          <a:xfrm>
            <a:off x="4139406" y="2709439"/>
            <a:ext cx="8052594"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Today</a:t>
            </a:r>
            <a:pPr algn="l" indent="0" marL="0">
              <a:buNone/>
            </a:pPr>
            <a:r>
              <a:rPr lang="en-US" sz="900" dirty="0">
                <a:solidFill>
                  <a:srgbClr val="686056"/>
                </a:solidFill>
                <a:latin typeface="Microsoft YaHei" pitchFamily="34" charset="0"/>
                <a:ea typeface="Microsoft YaHei" pitchFamily="34" charset="-122"/>
                <a:cs typeface="Microsoft YaHei" pitchFamily="34" charset="-120"/>
              </a:rPr>
              <a:t>'</a:t>
            </a:r>
            <a:pPr algn="l" indent="0" marL="0">
              <a:buNone/>
            </a:pPr>
            <a:r>
              <a:rPr lang="en-US" sz="900" dirty="0">
                <a:solidFill>
                  <a:srgbClr val="686056"/>
                </a:solidFill>
                <a:latin typeface="Microsoft YaHei" pitchFamily="34" charset="0"/>
                <a:ea typeface="Microsoft YaHei" pitchFamily="34" charset="-122"/>
                <a:cs typeface="Microsoft YaHei" pitchFamily="34" charset="-120"/>
              </a:rPr>
              <a:t>s lists and register</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1328738" y="2457450"/>
            <a:ext cx="9525" cy="211455"/>
          </a:xfrm>
          <a:prstGeom prst="rect">
            <a:avLst/>
          </a:prstGeom>
          <a:solidFill>
            <a:srgbClr val="C9BFAC"/>
          </a:solidFill>
          <a:ln/>
        </p:spPr>
      </p:sp>
      <p:sp>
        <p:nvSpPr>
          <p:cNvPr id="14" name="Shape 12"/>
          <p:cNvSpPr/>
          <p:nvPr/>
        </p:nvSpPr>
        <p:spPr>
          <a:xfrm>
            <a:off x="1285875" y="2857500"/>
            <a:ext cx="95250" cy="95250"/>
          </a:xfrm>
          <a:prstGeom prst="ellipse">
            <a:avLst/>
          </a:prstGeom>
          <a:solidFill>
            <a:srgbClr val="1F1C18"/>
          </a:solidFill>
          <a:ln/>
        </p:spPr>
      </p:sp>
      <p:sp>
        <p:nvSpPr>
          <p:cNvPr id="15" name="Text 13"/>
          <p:cNvSpPr/>
          <p:nvPr/>
        </p:nvSpPr>
        <p:spPr>
          <a:xfrm>
            <a:off x="0" y="2261684"/>
            <a:ext cx="2667000"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Kunqu</a:t>
            </a:r>
            <a:endParaRPr lang="en-US" sz="975" dirty="0">
              <a:latin typeface="Times New Roman" pitchFamily="34" charset="0"/>
              <a:ea typeface="KaiTi" pitchFamily="34" charset="-122"/>
              <a:cs typeface="Times New Roman" pitchFamily="34" charset="-120"/>
            </a:endParaRPr>
          </a:p>
        </p:txBody>
      </p:sp>
      <p:sp>
        <p:nvSpPr>
          <p:cNvPr id="16" name="Text 14"/>
          <p:cNvSpPr/>
          <p:nvPr/>
        </p:nvSpPr>
        <p:spPr>
          <a:xfrm>
            <a:off x="0" y="3042452"/>
            <a:ext cx="2667000"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2001</a:t>
            </a:r>
            <a:endParaRPr lang="en-US" sz="825" dirty="0">
              <a:latin typeface="Microsoft YaHei" pitchFamily="34" charset="0"/>
              <a:ea typeface="Microsoft YaHei" pitchFamily="34" charset="-122"/>
              <a:cs typeface="Microsoft YaHei" pitchFamily="34" charset="-120"/>
            </a:endParaRPr>
          </a:p>
        </p:txBody>
      </p:sp>
      <p:sp>
        <p:nvSpPr>
          <p:cNvPr id="17" name="Shape 15"/>
          <p:cNvSpPr/>
          <p:nvPr/>
        </p:nvSpPr>
        <p:spPr>
          <a:xfrm>
            <a:off x="2130425" y="2190750"/>
            <a:ext cx="9525" cy="478155"/>
          </a:xfrm>
          <a:prstGeom prst="rect">
            <a:avLst/>
          </a:prstGeom>
          <a:solidFill>
            <a:srgbClr val="C9BFAC"/>
          </a:solidFill>
          <a:ln/>
        </p:spPr>
      </p:sp>
      <p:sp>
        <p:nvSpPr>
          <p:cNvPr id="18" name="Shape 16"/>
          <p:cNvSpPr/>
          <p:nvPr/>
        </p:nvSpPr>
        <p:spPr>
          <a:xfrm>
            <a:off x="2087563" y="2857500"/>
            <a:ext cx="95250" cy="95250"/>
          </a:xfrm>
          <a:prstGeom prst="ellipse">
            <a:avLst/>
          </a:prstGeom>
          <a:solidFill>
            <a:srgbClr val="1F1C18"/>
          </a:solidFill>
          <a:ln/>
        </p:spPr>
      </p:sp>
      <p:sp>
        <p:nvSpPr>
          <p:cNvPr id="19" name="Text 17"/>
          <p:cNvSpPr/>
          <p:nvPr/>
        </p:nvSpPr>
        <p:spPr>
          <a:xfrm>
            <a:off x="0" y="1994984"/>
            <a:ext cx="4270375"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Guqin</a:t>
            </a:r>
            <a:endParaRPr lang="en-US" sz="975" dirty="0">
              <a:latin typeface="Times New Roman" pitchFamily="34" charset="0"/>
              <a:ea typeface="KaiTi" pitchFamily="34" charset="-122"/>
              <a:cs typeface="Times New Roman" pitchFamily="34" charset="-120"/>
            </a:endParaRPr>
          </a:p>
        </p:txBody>
      </p:sp>
      <p:sp>
        <p:nvSpPr>
          <p:cNvPr id="20" name="Text 18"/>
          <p:cNvSpPr/>
          <p:nvPr/>
        </p:nvSpPr>
        <p:spPr>
          <a:xfrm>
            <a:off x="0" y="3042452"/>
            <a:ext cx="4270375"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2003</a:t>
            </a:r>
            <a:endParaRPr lang="en-US" sz="825" dirty="0">
              <a:latin typeface="Microsoft YaHei" pitchFamily="34" charset="0"/>
              <a:ea typeface="Microsoft YaHei" pitchFamily="34" charset="-122"/>
              <a:cs typeface="Microsoft YaHei" pitchFamily="34" charset="-120"/>
            </a:endParaRPr>
          </a:p>
        </p:txBody>
      </p:sp>
      <p:sp>
        <p:nvSpPr>
          <p:cNvPr id="21" name="Shape 19"/>
          <p:cNvSpPr/>
          <p:nvPr/>
        </p:nvSpPr>
        <p:spPr>
          <a:xfrm>
            <a:off x="2932112" y="1924050"/>
            <a:ext cx="9525" cy="744855"/>
          </a:xfrm>
          <a:prstGeom prst="rect">
            <a:avLst/>
          </a:prstGeom>
          <a:solidFill>
            <a:srgbClr val="C9BFAC"/>
          </a:solidFill>
          <a:ln/>
        </p:spPr>
      </p:sp>
      <p:sp>
        <p:nvSpPr>
          <p:cNvPr id="22" name="Shape 20"/>
          <p:cNvSpPr/>
          <p:nvPr/>
        </p:nvSpPr>
        <p:spPr>
          <a:xfrm>
            <a:off x="2889250" y="2857500"/>
            <a:ext cx="95250" cy="95250"/>
          </a:xfrm>
          <a:prstGeom prst="ellipse">
            <a:avLst/>
          </a:prstGeom>
          <a:solidFill>
            <a:srgbClr val="1F1C18"/>
          </a:solidFill>
          <a:ln/>
        </p:spPr>
      </p:sp>
      <p:sp>
        <p:nvSpPr>
          <p:cNvPr id="23" name="Text 21"/>
          <p:cNvSpPr/>
          <p:nvPr/>
        </p:nvSpPr>
        <p:spPr>
          <a:xfrm>
            <a:off x="0" y="1728284"/>
            <a:ext cx="5873750"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Muqam, Long Song</a:t>
            </a:r>
            <a:endParaRPr lang="en-US" sz="975" dirty="0">
              <a:latin typeface="Times New Roman" pitchFamily="34" charset="0"/>
              <a:ea typeface="KaiTi" pitchFamily="34" charset="-122"/>
              <a:cs typeface="Times New Roman" pitchFamily="34" charset="-120"/>
            </a:endParaRPr>
          </a:p>
        </p:txBody>
      </p:sp>
      <p:sp>
        <p:nvSpPr>
          <p:cNvPr id="24" name="Text 22"/>
          <p:cNvSpPr/>
          <p:nvPr/>
        </p:nvSpPr>
        <p:spPr>
          <a:xfrm>
            <a:off x="0" y="3042452"/>
            <a:ext cx="5873750"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2005</a:t>
            </a:r>
            <a:endParaRPr lang="en-US" sz="825" dirty="0">
              <a:latin typeface="Microsoft YaHei" pitchFamily="34" charset="0"/>
              <a:ea typeface="Microsoft YaHei" pitchFamily="34" charset="-122"/>
              <a:cs typeface="Microsoft YaHei" pitchFamily="34" charset="-120"/>
            </a:endParaRPr>
          </a:p>
        </p:txBody>
      </p:sp>
      <p:sp>
        <p:nvSpPr>
          <p:cNvPr id="25" name="Shape 23"/>
          <p:cNvSpPr/>
          <p:nvPr/>
        </p:nvSpPr>
        <p:spPr>
          <a:xfrm>
            <a:off x="4535487" y="1924050"/>
            <a:ext cx="9525" cy="744855"/>
          </a:xfrm>
          <a:prstGeom prst="rect">
            <a:avLst/>
          </a:prstGeom>
          <a:solidFill>
            <a:srgbClr val="C9BFAC"/>
          </a:solidFill>
          <a:ln/>
        </p:spPr>
      </p:sp>
      <p:sp>
        <p:nvSpPr>
          <p:cNvPr id="26" name="Shape 24"/>
          <p:cNvSpPr/>
          <p:nvPr/>
        </p:nvSpPr>
        <p:spPr>
          <a:xfrm>
            <a:off x="4492625" y="2857500"/>
            <a:ext cx="95250" cy="95250"/>
          </a:xfrm>
          <a:prstGeom prst="ellipse">
            <a:avLst/>
          </a:prstGeom>
          <a:solidFill>
            <a:srgbClr val="1F1C18"/>
          </a:solidFill>
          <a:ln/>
        </p:spPr>
      </p:sp>
      <p:sp>
        <p:nvSpPr>
          <p:cNvPr id="27" name="Text 25"/>
          <p:cNvSpPr/>
          <p:nvPr/>
        </p:nvSpPr>
        <p:spPr>
          <a:xfrm>
            <a:off x="0" y="1728284"/>
            <a:ext cx="9080500"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25 in a year: paper-cut, calligraphy</a:t>
            </a:r>
            <a:endParaRPr lang="en-US" sz="975" dirty="0">
              <a:latin typeface="Times New Roman" pitchFamily="34" charset="0"/>
              <a:ea typeface="KaiTi" pitchFamily="34" charset="-122"/>
              <a:cs typeface="Times New Roman" pitchFamily="34" charset="-120"/>
            </a:endParaRPr>
          </a:p>
        </p:txBody>
      </p:sp>
      <p:sp>
        <p:nvSpPr>
          <p:cNvPr id="28" name="Text 26"/>
          <p:cNvSpPr/>
          <p:nvPr/>
        </p:nvSpPr>
        <p:spPr>
          <a:xfrm>
            <a:off x="0" y="3042452"/>
            <a:ext cx="9080500"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2009</a:t>
            </a:r>
            <a:endParaRPr lang="en-US" sz="825" dirty="0">
              <a:latin typeface="Microsoft YaHei" pitchFamily="34" charset="0"/>
              <a:ea typeface="Microsoft YaHei" pitchFamily="34" charset="-122"/>
              <a:cs typeface="Microsoft YaHei" pitchFamily="34" charset="-120"/>
            </a:endParaRPr>
          </a:p>
        </p:txBody>
      </p:sp>
      <p:sp>
        <p:nvSpPr>
          <p:cNvPr id="29" name="Shape 27"/>
          <p:cNvSpPr/>
          <p:nvPr/>
        </p:nvSpPr>
        <p:spPr>
          <a:xfrm>
            <a:off x="4936331" y="2190750"/>
            <a:ext cx="9525" cy="478155"/>
          </a:xfrm>
          <a:prstGeom prst="rect">
            <a:avLst/>
          </a:prstGeom>
          <a:solidFill>
            <a:srgbClr val="C9BFAC"/>
          </a:solidFill>
          <a:ln/>
        </p:spPr>
      </p:sp>
      <p:sp>
        <p:nvSpPr>
          <p:cNvPr id="30" name="Shape 28"/>
          <p:cNvSpPr/>
          <p:nvPr/>
        </p:nvSpPr>
        <p:spPr>
          <a:xfrm>
            <a:off x="4893469" y="2857500"/>
            <a:ext cx="95250" cy="95250"/>
          </a:xfrm>
          <a:prstGeom prst="ellipse">
            <a:avLst/>
          </a:prstGeom>
          <a:solidFill>
            <a:srgbClr val="1F1C18"/>
          </a:solidFill>
          <a:ln/>
        </p:spPr>
      </p:sp>
      <p:sp>
        <p:nvSpPr>
          <p:cNvPr id="31" name="Text 29"/>
          <p:cNvSpPr/>
          <p:nvPr/>
        </p:nvSpPr>
        <p:spPr>
          <a:xfrm>
            <a:off x="4883944" y="1994984"/>
            <a:ext cx="7308056" cy="148590"/>
          </a:xfrm>
          <a:prstGeom prst="rect">
            <a:avLst/>
          </a:prstGeom>
          <a:noFill/>
          <a:ln/>
        </p:spPr>
        <p:txBody>
          <a:bodyPr wrap="none" lIns="0" tIns="0" rIns="0" bIns="0" rtlCol="0" anchor="t"/>
          <a:lstStyle/>
          <a:p>
            <a:pPr algn="l" indent="0" marL="0">
              <a:buNone/>
            </a:pPr>
            <a:r>
              <a:rPr lang="en-US" sz="975" b="1" dirty="0">
                <a:solidFill>
                  <a:srgbClr val="262421"/>
                </a:solidFill>
                <a:latin typeface="Times New Roman" pitchFamily="34" charset="0"/>
                <a:ea typeface="KaiTi" pitchFamily="34" charset="-122"/>
                <a:cs typeface="Times New Roman" pitchFamily="34" charset="-120"/>
              </a:rPr>
              <a:t>Acupuncture, Peking Opera</a:t>
            </a:r>
            <a:endParaRPr lang="en-US" sz="975" dirty="0">
              <a:latin typeface="Times New Roman" pitchFamily="34" charset="0"/>
              <a:ea typeface="KaiTi" pitchFamily="34" charset="-122"/>
              <a:cs typeface="Times New Roman" pitchFamily="34" charset="-120"/>
            </a:endParaRPr>
          </a:p>
        </p:txBody>
      </p:sp>
      <p:sp>
        <p:nvSpPr>
          <p:cNvPr id="32" name="Text 30"/>
          <p:cNvSpPr/>
          <p:nvPr/>
        </p:nvSpPr>
        <p:spPr>
          <a:xfrm>
            <a:off x="0" y="3042452"/>
            <a:ext cx="9882188"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2010</a:t>
            </a:r>
            <a:endParaRPr lang="en-US" sz="825" dirty="0">
              <a:latin typeface="Microsoft YaHei" pitchFamily="34" charset="0"/>
              <a:ea typeface="Microsoft YaHei" pitchFamily="34" charset="-122"/>
              <a:cs typeface="Microsoft YaHei" pitchFamily="34" charset="-120"/>
            </a:endParaRPr>
          </a:p>
        </p:txBody>
      </p:sp>
      <p:sp>
        <p:nvSpPr>
          <p:cNvPr id="33" name="Shape 31"/>
          <p:cNvSpPr/>
          <p:nvPr/>
        </p:nvSpPr>
        <p:spPr>
          <a:xfrm>
            <a:off x="5337175" y="2457450"/>
            <a:ext cx="9525" cy="211455"/>
          </a:xfrm>
          <a:prstGeom prst="rect">
            <a:avLst/>
          </a:prstGeom>
          <a:solidFill>
            <a:srgbClr val="C9BFAC"/>
          </a:solidFill>
          <a:ln/>
        </p:spPr>
      </p:sp>
      <p:sp>
        <p:nvSpPr>
          <p:cNvPr id="34" name="Shape 32"/>
          <p:cNvSpPr/>
          <p:nvPr/>
        </p:nvSpPr>
        <p:spPr>
          <a:xfrm>
            <a:off x="5294313" y="2857500"/>
            <a:ext cx="95250" cy="95250"/>
          </a:xfrm>
          <a:prstGeom prst="ellipse">
            <a:avLst/>
          </a:prstGeom>
          <a:solidFill>
            <a:srgbClr val="1F1C18"/>
          </a:solidFill>
          <a:ln/>
        </p:spPr>
      </p:sp>
      <p:sp>
        <p:nvSpPr>
          <p:cNvPr id="35" name="Text 33"/>
          <p:cNvSpPr/>
          <p:nvPr/>
        </p:nvSpPr>
        <p:spPr>
          <a:xfrm>
            <a:off x="5284788" y="2261684"/>
            <a:ext cx="6907213" cy="148590"/>
          </a:xfrm>
          <a:prstGeom prst="rect">
            <a:avLst/>
          </a:prstGeom>
          <a:noFill/>
          <a:ln/>
        </p:spPr>
        <p:txBody>
          <a:bodyPr wrap="none" lIns="0" tIns="0" rIns="0" bIns="0" rtlCol="0" anchor="t"/>
          <a:lstStyle/>
          <a:p>
            <a:pPr algn="l" indent="0" marL="0">
              <a:buNone/>
            </a:pPr>
            <a:r>
              <a:rPr lang="en-US" sz="975" b="1" dirty="0">
                <a:solidFill>
                  <a:srgbClr val="262421"/>
                </a:solidFill>
                <a:latin typeface="Times New Roman" pitchFamily="34" charset="0"/>
                <a:ea typeface="KaiTi" pitchFamily="34" charset="-122"/>
                <a:cs typeface="Times New Roman" pitchFamily="34" charset="-120"/>
              </a:rPr>
              <a:t>Shadow play, Yimakan</a:t>
            </a:r>
            <a:endParaRPr lang="en-US" sz="975" dirty="0">
              <a:latin typeface="Times New Roman" pitchFamily="34" charset="0"/>
              <a:ea typeface="KaiTi" pitchFamily="34" charset="-122"/>
              <a:cs typeface="Times New Roman" pitchFamily="34" charset="-120"/>
            </a:endParaRPr>
          </a:p>
        </p:txBody>
      </p:sp>
      <p:sp>
        <p:nvSpPr>
          <p:cNvPr id="36" name="Text 34"/>
          <p:cNvSpPr/>
          <p:nvPr/>
        </p:nvSpPr>
        <p:spPr>
          <a:xfrm>
            <a:off x="0" y="3042452"/>
            <a:ext cx="10683875"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2011</a:t>
            </a:r>
            <a:endParaRPr lang="en-US" sz="825" dirty="0">
              <a:latin typeface="Microsoft YaHei" pitchFamily="34" charset="0"/>
              <a:ea typeface="Microsoft YaHei" pitchFamily="34" charset="-122"/>
              <a:cs typeface="Microsoft YaHei" pitchFamily="34" charset="-120"/>
            </a:endParaRPr>
          </a:p>
        </p:txBody>
      </p:sp>
      <p:sp>
        <p:nvSpPr>
          <p:cNvPr id="37" name="Shape 35"/>
          <p:cNvSpPr/>
          <p:nvPr/>
        </p:nvSpPr>
        <p:spPr>
          <a:xfrm>
            <a:off x="7341394" y="2457450"/>
            <a:ext cx="9525" cy="400050"/>
          </a:xfrm>
          <a:prstGeom prst="rect">
            <a:avLst/>
          </a:prstGeom>
          <a:solidFill>
            <a:srgbClr val="C9BFAC"/>
          </a:solidFill>
          <a:ln/>
        </p:spPr>
      </p:sp>
      <p:sp>
        <p:nvSpPr>
          <p:cNvPr id="38" name="Shape 36"/>
          <p:cNvSpPr/>
          <p:nvPr/>
        </p:nvSpPr>
        <p:spPr>
          <a:xfrm>
            <a:off x="7298531" y="2857500"/>
            <a:ext cx="95250" cy="95250"/>
          </a:xfrm>
          <a:prstGeom prst="ellipse">
            <a:avLst/>
          </a:prstGeom>
          <a:solidFill>
            <a:srgbClr val="1F1C18"/>
          </a:solidFill>
          <a:ln/>
        </p:spPr>
      </p:sp>
      <p:sp>
        <p:nvSpPr>
          <p:cNvPr id="39" name="Text 37"/>
          <p:cNvSpPr/>
          <p:nvPr/>
        </p:nvSpPr>
        <p:spPr>
          <a:xfrm>
            <a:off x="2500312" y="2261684"/>
            <a:ext cx="9691688"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24 Solar Terms</a:t>
            </a:r>
            <a:endParaRPr lang="en-US" sz="975" dirty="0">
              <a:latin typeface="Times New Roman" pitchFamily="34" charset="0"/>
              <a:ea typeface="KaiTi" pitchFamily="34" charset="-122"/>
              <a:cs typeface="Times New Roman" pitchFamily="34" charset="-120"/>
            </a:endParaRPr>
          </a:p>
        </p:txBody>
      </p:sp>
      <p:sp>
        <p:nvSpPr>
          <p:cNvPr id="40" name="Text 38"/>
          <p:cNvSpPr/>
          <p:nvPr/>
        </p:nvSpPr>
        <p:spPr>
          <a:xfrm>
            <a:off x="2500312" y="3042452"/>
            <a:ext cx="9691688"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2016</a:t>
            </a:r>
            <a:endParaRPr lang="en-US" sz="825" dirty="0">
              <a:latin typeface="Microsoft YaHei" pitchFamily="34" charset="0"/>
              <a:ea typeface="Microsoft YaHei" pitchFamily="34" charset="-122"/>
              <a:cs typeface="Microsoft YaHei" pitchFamily="34" charset="-120"/>
            </a:endParaRPr>
          </a:p>
        </p:txBody>
      </p:sp>
      <p:sp>
        <p:nvSpPr>
          <p:cNvPr id="41" name="Shape 39"/>
          <p:cNvSpPr/>
          <p:nvPr/>
        </p:nvSpPr>
        <p:spPr>
          <a:xfrm>
            <a:off x="8944769" y="2190750"/>
            <a:ext cx="9525" cy="666750"/>
          </a:xfrm>
          <a:prstGeom prst="rect">
            <a:avLst/>
          </a:prstGeom>
          <a:solidFill>
            <a:srgbClr val="C9BFAC"/>
          </a:solidFill>
          <a:ln/>
        </p:spPr>
      </p:sp>
      <p:sp>
        <p:nvSpPr>
          <p:cNvPr id="42" name="Shape 40"/>
          <p:cNvSpPr/>
          <p:nvPr/>
        </p:nvSpPr>
        <p:spPr>
          <a:xfrm>
            <a:off x="8901906" y="2857500"/>
            <a:ext cx="95250" cy="95250"/>
          </a:xfrm>
          <a:prstGeom prst="ellipse">
            <a:avLst/>
          </a:prstGeom>
          <a:solidFill>
            <a:srgbClr val="1F1C18"/>
          </a:solidFill>
          <a:ln/>
        </p:spPr>
      </p:sp>
      <p:sp>
        <p:nvSpPr>
          <p:cNvPr id="43" name="Text 41"/>
          <p:cNvSpPr/>
          <p:nvPr/>
        </p:nvSpPr>
        <p:spPr>
          <a:xfrm>
            <a:off x="5707062" y="1994984"/>
            <a:ext cx="6484938"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Taijiquan</a:t>
            </a:r>
            <a:endParaRPr lang="en-US" sz="975" dirty="0">
              <a:latin typeface="Times New Roman" pitchFamily="34" charset="0"/>
              <a:ea typeface="KaiTi" pitchFamily="34" charset="-122"/>
              <a:cs typeface="Times New Roman" pitchFamily="34" charset="-120"/>
            </a:endParaRPr>
          </a:p>
        </p:txBody>
      </p:sp>
      <p:sp>
        <p:nvSpPr>
          <p:cNvPr id="44" name="Text 42"/>
          <p:cNvSpPr/>
          <p:nvPr/>
        </p:nvSpPr>
        <p:spPr>
          <a:xfrm>
            <a:off x="5707062" y="3042452"/>
            <a:ext cx="6484938"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2020</a:t>
            </a:r>
            <a:endParaRPr lang="en-US" sz="825" dirty="0">
              <a:latin typeface="Microsoft YaHei" pitchFamily="34" charset="0"/>
              <a:ea typeface="Microsoft YaHei" pitchFamily="34" charset="-122"/>
              <a:cs typeface="Microsoft YaHei" pitchFamily="34" charset="-120"/>
            </a:endParaRPr>
          </a:p>
        </p:txBody>
      </p:sp>
      <p:sp>
        <p:nvSpPr>
          <p:cNvPr id="45" name="Shape 43"/>
          <p:cNvSpPr/>
          <p:nvPr/>
        </p:nvSpPr>
        <p:spPr>
          <a:xfrm>
            <a:off x="9746456" y="1924050"/>
            <a:ext cx="9525" cy="933450"/>
          </a:xfrm>
          <a:prstGeom prst="rect">
            <a:avLst/>
          </a:prstGeom>
          <a:solidFill>
            <a:srgbClr val="C9BFAC"/>
          </a:solidFill>
          <a:ln/>
        </p:spPr>
      </p:sp>
      <p:sp>
        <p:nvSpPr>
          <p:cNvPr id="46" name="Shape 44"/>
          <p:cNvSpPr/>
          <p:nvPr/>
        </p:nvSpPr>
        <p:spPr>
          <a:xfrm>
            <a:off x="9703594" y="2857500"/>
            <a:ext cx="95250" cy="95250"/>
          </a:xfrm>
          <a:prstGeom prst="ellipse">
            <a:avLst/>
          </a:prstGeom>
          <a:solidFill>
            <a:srgbClr val="1F1C18"/>
          </a:solidFill>
          <a:ln/>
        </p:spPr>
      </p:sp>
      <p:sp>
        <p:nvSpPr>
          <p:cNvPr id="47" name="Text 45"/>
          <p:cNvSpPr/>
          <p:nvPr/>
        </p:nvSpPr>
        <p:spPr>
          <a:xfrm>
            <a:off x="7310437" y="1728284"/>
            <a:ext cx="4881563"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Tea craft</a:t>
            </a:r>
            <a:endParaRPr lang="en-US" sz="975" dirty="0">
              <a:latin typeface="Times New Roman" pitchFamily="34" charset="0"/>
              <a:ea typeface="KaiTi" pitchFamily="34" charset="-122"/>
              <a:cs typeface="Times New Roman" pitchFamily="34" charset="-120"/>
            </a:endParaRPr>
          </a:p>
        </p:txBody>
      </p:sp>
      <p:sp>
        <p:nvSpPr>
          <p:cNvPr id="48" name="Text 46"/>
          <p:cNvSpPr/>
          <p:nvPr/>
        </p:nvSpPr>
        <p:spPr>
          <a:xfrm>
            <a:off x="7310437" y="3042452"/>
            <a:ext cx="4881563"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2022</a:t>
            </a:r>
            <a:endParaRPr lang="en-US" sz="825" dirty="0">
              <a:latin typeface="Microsoft YaHei" pitchFamily="34" charset="0"/>
              <a:ea typeface="Microsoft YaHei" pitchFamily="34" charset="-122"/>
              <a:cs typeface="Microsoft YaHei" pitchFamily="34" charset="-120"/>
            </a:endParaRPr>
          </a:p>
        </p:txBody>
      </p:sp>
      <p:sp>
        <p:nvSpPr>
          <p:cNvPr id="49" name="Shape 47"/>
          <p:cNvSpPr/>
          <p:nvPr/>
        </p:nvSpPr>
        <p:spPr>
          <a:xfrm>
            <a:off x="10548144" y="2457450"/>
            <a:ext cx="9525" cy="400050"/>
          </a:xfrm>
          <a:prstGeom prst="rect">
            <a:avLst/>
          </a:prstGeom>
          <a:solidFill>
            <a:srgbClr val="C3272B"/>
          </a:solidFill>
          <a:ln/>
        </p:spPr>
      </p:sp>
      <p:sp>
        <p:nvSpPr>
          <p:cNvPr id="50" name="Shape 48"/>
          <p:cNvSpPr/>
          <p:nvPr/>
        </p:nvSpPr>
        <p:spPr>
          <a:xfrm>
            <a:off x="10486231" y="2838450"/>
            <a:ext cx="133350" cy="133350"/>
          </a:xfrm>
          <a:prstGeom prst="ellipse">
            <a:avLst/>
          </a:prstGeom>
          <a:solidFill>
            <a:srgbClr val="C3272B"/>
          </a:solidFill>
          <a:ln/>
        </p:spPr>
      </p:sp>
      <p:sp>
        <p:nvSpPr>
          <p:cNvPr id="51" name="Text 49"/>
          <p:cNvSpPr/>
          <p:nvPr/>
        </p:nvSpPr>
        <p:spPr>
          <a:xfrm>
            <a:off x="8913813" y="2243289"/>
            <a:ext cx="3278187" cy="171450"/>
          </a:xfrm>
          <a:prstGeom prst="rect">
            <a:avLst/>
          </a:prstGeom>
          <a:noFill/>
          <a:ln/>
        </p:spPr>
        <p:txBody>
          <a:bodyPr wrap="none" lIns="0" tIns="0" rIns="0" bIns="0" rtlCol="0" anchor="t"/>
          <a:lstStyle/>
          <a:p>
            <a:pPr algn="ctr" indent="0" marL="0">
              <a:buNone/>
            </a:pPr>
            <a:r>
              <a:rPr lang="en-US" sz="1125" b="1" dirty="0">
                <a:solidFill>
                  <a:srgbClr val="C3272B"/>
                </a:solidFill>
                <a:latin typeface="Times New Roman" pitchFamily="34" charset="0"/>
                <a:ea typeface="KaiTi" pitchFamily="34" charset="-122"/>
                <a:cs typeface="Times New Roman" pitchFamily="34" charset="-120"/>
              </a:rPr>
              <a:t>Spring Festival</a:t>
            </a:r>
            <a:endParaRPr lang="en-US" sz="1125" dirty="0">
              <a:latin typeface="Times New Roman" pitchFamily="34" charset="0"/>
              <a:ea typeface="KaiTi" pitchFamily="34" charset="-122"/>
              <a:cs typeface="Times New Roman" pitchFamily="34" charset="-120"/>
            </a:endParaRPr>
          </a:p>
        </p:txBody>
      </p:sp>
      <p:sp>
        <p:nvSpPr>
          <p:cNvPr id="52" name="Text 50"/>
          <p:cNvSpPr/>
          <p:nvPr/>
        </p:nvSpPr>
        <p:spPr>
          <a:xfrm>
            <a:off x="8913813" y="3042452"/>
            <a:ext cx="3278187"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2024</a:t>
            </a:r>
            <a:endParaRPr lang="en-US" sz="825" dirty="0">
              <a:latin typeface="Microsoft YaHei" pitchFamily="34" charset="0"/>
              <a:ea typeface="Microsoft YaHei" pitchFamily="34" charset="-122"/>
              <a:cs typeface="Microsoft YaHei" pitchFamily="34" charset="-120"/>
            </a:endParaRPr>
          </a:p>
        </p:txBody>
      </p:sp>
      <p:sp>
        <p:nvSpPr>
          <p:cNvPr id="53" name="Shape 51"/>
          <p:cNvSpPr/>
          <p:nvPr/>
        </p:nvSpPr>
        <p:spPr>
          <a:xfrm>
            <a:off x="1333500" y="5329238"/>
            <a:ext cx="9620250" cy="9525"/>
          </a:xfrm>
          <a:prstGeom prst="rect">
            <a:avLst/>
          </a:prstGeom>
          <a:solidFill>
            <a:srgbClr val="DCD2BD"/>
          </a:solidFill>
          <a:ln/>
        </p:spPr>
      </p:sp>
      <p:sp>
        <p:nvSpPr>
          <p:cNvPr id="54" name="Shape 52"/>
          <p:cNvSpPr/>
          <p:nvPr/>
        </p:nvSpPr>
        <p:spPr>
          <a:xfrm>
            <a:off x="4139406" y="3524250"/>
            <a:ext cx="6814344" cy="1648883"/>
          </a:xfrm>
          <a:custGeom>
            <a:avLst/>
            <a:gdLst/>
            <a:ahLst/>
            <a:cxnLst/>
            <a:rect l="l" t="t" r="r" b="b"/>
            <a:pathLst>
              <a:path w="6814344" h="1648883">
                <a:moveTo>
                  <a:pt x="0" y="1648883"/>
                </a:moveTo>
                <a:lnTo>
                  <a:pt x="400844" y="1648883"/>
                </a:lnTo>
                <a:lnTo>
                  <a:pt x="400844" y="643467"/>
                </a:lnTo>
                <a:lnTo>
                  <a:pt x="801687" y="643467"/>
                </a:lnTo>
                <a:lnTo>
                  <a:pt x="801687" y="442383"/>
                </a:lnTo>
                <a:lnTo>
                  <a:pt x="1202531" y="442383"/>
                </a:lnTo>
                <a:lnTo>
                  <a:pt x="1202531" y="361950"/>
                </a:lnTo>
                <a:lnTo>
                  <a:pt x="1603375" y="361950"/>
                </a:lnTo>
                <a:lnTo>
                  <a:pt x="1603375" y="321733"/>
                </a:lnTo>
                <a:lnTo>
                  <a:pt x="2004219" y="321733"/>
                </a:lnTo>
                <a:lnTo>
                  <a:pt x="2004219" y="281517"/>
                </a:lnTo>
                <a:lnTo>
                  <a:pt x="3206750" y="281517"/>
                </a:lnTo>
                <a:lnTo>
                  <a:pt x="3206750" y="241300"/>
                </a:lnTo>
                <a:lnTo>
                  <a:pt x="4008438" y="241300"/>
                </a:lnTo>
                <a:lnTo>
                  <a:pt x="4008438" y="201083"/>
                </a:lnTo>
                <a:lnTo>
                  <a:pt x="4810125" y="201083"/>
                </a:lnTo>
                <a:lnTo>
                  <a:pt x="4810125" y="120650"/>
                </a:lnTo>
                <a:lnTo>
                  <a:pt x="5611813" y="120650"/>
                </a:lnTo>
                <a:lnTo>
                  <a:pt x="5611813" y="80433"/>
                </a:lnTo>
                <a:lnTo>
                  <a:pt x="6413500" y="80433"/>
                </a:lnTo>
                <a:lnTo>
                  <a:pt x="6413500" y="40217"/>
                </a:lnTo>
                <a:lnTo>
                  <a:pt x="6814344" y="40217"/>
                </a:lnTo>
                <a:lnTo>
                  <a:pt x="6814344" y="0"/>
                </a:lnTo>
              </a:path>
            </a:pathLst>
          </a:custGeom>
          <a:noFill/>
          <a:ln w="19050">
            <a:solidFill>
              <a:srgbClr val="8A8071"/>
            </a:solidFill>
            <a:prstDash val="solid"/>
          </a:ln>
        </p:spPr>
      </p:sp>
      <p:sp>
        <p:nvSpPr>
          <p:cNvPr id="55" name="Text 53"/>
          <p:cNvSpPr/>
          <p:nvPr/>
        </p:nvSpPr>
        <p:spPr>
          <a:xfrm>
            <a:off x="0" y="4000605"/>
            <a:ext cx="4483100" cy="137160"/>
          </a:xfrm>
          <a:prstGeom prst="rect">
            <a:avLst/>
          </a:prstGeom>
          <a:noFill/>
          <a:ln/>
        </p:spPr>
        <p:txBody>
          <a:bodyPr wrap="none" lIns="0" tIns="0" rIns="0" bIns="0" rtlCol="0" anchor="t"/>
          <a:lstStyle/>
          <a:p>
            <a:pPr algn="r" indent="0" marL="0">
              <a:buNone/>
            </a:pPr>
            <a:r>
              <a:rPr lang="en-US" sz="900" b="1" dirty="0">
                <a:solidFill>
                  <a:srgbClr val="393631"/>
                </a:solidFill>
                <a:latin typeface="Microsoft YaHei" pitchFamily="34" charset="0"/>
                <a:ea typeface="Microsoft YaHei" pitchFamily="34" charset="-122"/>
                <a:cs typeface="Microsoft YaHei" pitchFamily="34" charset="-120"/>
              </a:rPr>
              <a:t>Total 29</a:t>
            </a:r>
            <a:endParaRPr lang="en-US" sz="900" dirty="0">
              <a:latin typeface="Microsoft YaHei" pitchFamily="34" charset="0"/>
              <a:ea typeface="Microsoft YaHei" pitchFamily="34" charset="-122"/>
              <a:cs typeface="Microsoft YaHei" pitchFamily="34" charset="-120"/>
            </a:endParaRPr>
          </a:p>
        </p:txBody>
      </p:sp>
      <p:sp>
        <p:nvSpPr>
          <p:cNvPr id="56" name="Text 54"/>
          <p:cNvSpPr/>
          <p:nvPr/>
        </p:nvSpPr>
        <p:spPr>
          <a:xfrm>
            <a:off x="0" y="3357139"/>
            <a:ext cx="10896600" cy="137160"/>
          </a:xfrm>
          <a:prstGeom prst="rect">
            <a:avLst/>
          </a:prstGeom>
          <a:noFill/>
          <a:ln/>
        </p:spPr>
        <p:txBody>
          <a:bodyPr wrap="none" lIns="0" tIns="0" rIns="0" bIns="0" rtlCol="0" anchor="t"/>
          <a:lstStyle/>
          <a:p>
            <a:pPr algn="r" indent="0" marL="0">
              <a:buNone/>
            </a:pPr>
            <a:r>
              <a:rPr lang="en-US" sz="900" b="1" dirty="0">
                <a:solidFill>
                  <a:srgbClr val="393631"/>
                </a:solidFill>
                <a:latin typeface="Microsoft YaHei" pitchFamily="34" charset="0"/>
                <a:ea typeface="Microsoft YaHei" pitchFamily="34" charset="-122"/>
                <a:cs typeface="Microsoft YaHei" pitchFamily="34" charset="-120"/>
              </a:rPr>
              <a:t>Total 45</a:t>
            </a:r>
            <a:endParaRPr lang="en-US" sz="900" dirty="0">
              <a:latin typeface="Microsoft YaHei" pitchFamily="34" charset="0"/>
              <a:ea typeface="Microsoft YaHei" pitchFamily="34" charset="-122"/>
              <a:cs typeface="Microsoft YaHei" pitchFamily="34" charset="-120"/>
            </a:endParaRPr>
          </a:p>
        </p:txBody>
      </p:sp>
      <p:sp>
        <p:nvSpPr>
          <p:cNvPr id="57" name="Text 55"/>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Counted by first inscription, moves between lists not counted twice. Source: UNESCO China page, NPC Standing Committee inspection report, Annex Table 4 (Nov 2024)</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06"/>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7</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411886" y="1216597"/>
            <a:ext cx="1690245"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V</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m</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n</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h</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i</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s</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dirty="0">
                <a:solidFill>
                  <a:srgbClr val="C3272B"/>
                </a:solidFill>
                <a:latin typeface="Times New Roman" pitchFamily="34" charset="0"/>
                <a:ea typeface="KaiTi" pitchFamily="34" charset="-122"/>
                <a:cs typeface="Times New Roman" pitchFamily="34" charset="-120"/>
              </a:rPr>
              <a:t>s</a:t>
            </a:r>
            <a:endParaRPr lang="en-US" sz="1125" dirty="0">
              <a:latin typeface="Times New Roman" pitchFamily="34" charset="0"/>
              <a:ea typeface="KaiTi" pitchFamily="34" charset="-122"/>
              <a:cs typeface="Times New Roman" pitchFamily="34" charset="-120"/>
            </a:endParaRPr>
          </a:p>
        </p:txBody>
      </p:sp>
      <p:pic>
        <p:nvPicPr>
          <p:cNvPr id="8" name="Image 0" descr="preencoded.png">    </p:cNvPr>
          <p:cNvPicPr>
            <a:picLocks noChangeAspect="1"/>
          </p:cNvPicPr>
          <p:nvPr/>
        </p:nvPicPr>
        <p:blipFill>
          <a:blip r:embed="rId1"/>
          <a:srcRect l="0" r="0" t="2717" b="2717"/>
          <a:stretch/>
        </p:blipFill>
        <p:spPr>
          <a:xfrm>
            <a:off x="1047750" y="571500"/>
            <a:ext cx="4381500" cy="5524500"/>
          </a:xfrm>
          <a:prstGeom prst="rect">
            <a:avLst/>
          </a:prstGeom>
        </p:spPr>
      </p:pic>
      <p:sp>
        <p:nvSpPr>
          <p:cNvPr id="9" name="svg2pptx-gradient-s0006-0000"/>
          <p:cNvSpPr/>
          <p:nvPr/>
        </p:nvSpPr>
        <p:spPr>
          <a:xfrm>
            <a:off x="1047750" y="5676900"/>
            <a:ext cx="4381500" cy="419100"/>
          </a:xfrm>
          <a:prstGeom prst="rect">
            <a:avLst/>
          </a:prstGeom>
          <a:gradFill rotWithShape="1">
            <a:gsLst>
              <a:gs pos="0">
                <a:srgbClr val="1F1C18">
                  <a:alpha val="0"/>
                </a:srgbClr>
              </a:gs>
              <a:gs pos="100000">
                <a:srgbClr val="1F1C18">
                  <a:alpha val="55000"/>
                </a:srgbClr>
              </a:gs>
            </a:gsLst>
            <a:lin ang="5400000" scaled="1"/>
          </a:gradFill>
          <a:ln/>
        </p:spPr>
      </p:sp>
      <p:sp>
        <p:nvSpPr>
          <p:cNvPr id="10" name="Text 7"/>
          <p:cNvSpPr/>
          <p:nvPr/>
        </p:nvSpPr>
        <p:spPr>
          <a:xfrm>
            <a:off x="1143000" y="5938052"/>
            <a:ext cx="11049000" cy="125730"/>
          </a:xfrm>
          <a:prstGeom prst="rect">
            <a:avLst/>
          </a:prstGeom>
          <a:noFill/>
          <a:ln/>
        </p:spPr>
        <p:txBody>
          <a:bodyPr wrap="none" lIns="0" tIns="0" rIns="0" bIns="0" rtlCol="0" anchor="t"/>
          <a:lstStyle/>
          <a:p>
            <a:pPr algn="l" indent="0" marL="0">
              <a:buNone/>
            </a:pPr>
            <a:r>
              <a:rPr lang="en-US" sz="825" dirty="0">
                <a:solidFill>
                  <a:srgbClr val="FFFFFF"/>
                </a:solidFill>
                <a:latin typeface="Microsoft YaHei" pitchFamily="34" charset="0"/>
                <a:ea typeface="Microsoft YaHei" pitchFamily="34" charset="-122"/>
                <a:cs typeface="Microsoft YaHei" pitchFamily="34" charset="-120"/>
              </a:rPr>
              <a:t>Illustration (AI-generated)</a:t>
            </a:r>
            <a:endParaRPr lang="en-US" sz="825" dirty="0">
              <a:latin typeface="Microsoft YaHei" pitchFamily="34" charset="0"/>
              <a:ea typeface="Microsoft YaHei" pitchFamily="34" charset="-122"/>
              <a:cs typeface="Microsoft YaHei" pitchFamily="34" charset="-120"/>
            </a:endParaRPr>
          </a:p>
        </p:txBody>
      </p:sp>
      <p:sp>
        <p:nvSpPr>
          <p:cNvPr id="11" name="Text 8"/>
          <p:cNvSpPr/>
          <p:nvPr/>
        </p:nvSpPr>
        <p:spPr>
          <a:xfrm>
            <a:off x="5905500" y="1279273"/>
            <a:ext cx="6286500" cy="434340"/>
          </a:xfrm>
          <a:prstGeom prst="rect">
            <a:avLst/>
          </a:prstGeom>
          <a:noFill/>
          <a:ln/>
        </p:spPr>
        <p:txBody>
          <a:bodyPr wrap="none" lIns="0" tIns="0" rIns="0" bIns="0" rtlCol="0" anchor="t"/>
          <a:lstStyle/>
          <a:p>
            <a:pPr algn="l" indent="0" marL="0">
              <a:buNone/>
            </a:pPr>
            <a:r>
              <a:rPr lang="en-US" sz="2850" dirty="0">
                <a:solidFill>
                  <a:srgbClr val="262421"/>
                </a:solidFill>
                <a:latin typeface="Times New Roman" pitchFamily="34" charset="0"/>
                <a:ea typeface="KaiTi" pitchFamily="34" charset="-122"/>
                <a:cs typeface="Times New Roman" pitchFamily="34" charset="-120"/>
              </a:rPr>
              <a:t>Yimakan</a:t>
            </a:r>
            <a:pPr algn="l" indent="0" marL="0">
              <a:buNone/>
            </a:pPr>
            <a:r>
              <a:rPr lang="en-US" sz="2850" dirty="0">
                <a:solidFill>
                  <a:srgbClr val="262421"/>
                </a:solidFill>
                <a:latin typeface="Times New Roman" pitchFamily="34" charset="0"/>
                <a:ea typeface="KaiTi" pitchFamily="34" charset="-122"/>
                <a:cs typeface="Times New Roman" pitchFamily="34" charset="-120"/>
              </a:rPr>
              <a:t>'</a:t>
            </a:r>
            <a:pPr algn="l" indent="0" marL="0">
              <a:buNone/>
            </a:pPr>
            <a:r>
              <a:rPr lang="en-US" sz="2850" dirty="0">
                <a:solidFill>
                  <a:srgbClr val="262421"/>
                </a:solidFill>
                <a:latin typeface="Times New Roman" pitchFamily="34" charset="0"/>
                <a:ea typeface="KaiTi" pitchFamily="34" charset="-122"/>
                <a:cs typeface="Times New Roman" pitchFamily="34" charset="-120"/>
              </a:rPr>
              <a:t>s 14 years: from 5 to 121</a:t>
            </a:r>
            <a:endParaRPr lang="en-US" sz="2850" dirty="0">
              <a:latin typeface="Times New Roman" pitchFamily="34" charset="0"/>
              <a:ea typeface="KaiTi" pitchFamily="34" charset="-122"/>
              <a:cs typeface="Times New Roman" pitchFamily="34" charset="-120"/>
            </a:endParaRPr>
          </a:p>
        </p:txBody>
      </p:sp>
      <p:sp>
        <p:nvSpPr>
          <p:cNvPr id="12" name="Text 9"/>
          <p:cNvSpPr/>
          <p:nvPr/>
        </p:nvSpPr>
        <p:spPr>
          <a:xfrm>
            <a:off x="5905500" y="1902934"/>
            <a:ext cx="6286500" cy="1257300"/>
          </a:xfrm>
          <a:prstGeom prst="rect">
            <a:avLst/>
          </a:prstGeom>
          <a:noFill/>
          <a:ln/>
        </p:spPr>
        <p:txBody>
          <a:bodyPr wrap="none" lIns="0" tIns="0" rIns="0" bIns="0" rtlCol="0" anchor="t"/>
          <a:lstStyle/>
          <a:p>
            <a:pPr algn="l" indent="0" marL="0">
              <a:buNone/>
            </a:pPr>
            <a:r>
              <a:rPr lang="en-US" sz="8250" dirty="0">
                <a:solidFill>
                  <a:srgbClr val="393631"/>
                </a:solidFill>
                <a:latin typeface="Times New Roman" pitchFamily="34" charset="0"/>
                <a:ea typeface="KaiTi" pitchFamily="34" charset="-122"/>
                <a:cs typeface="Times New Roman" pitchFamily="34" charset="-120"/>
              </a:rPr>
              <a:t>5</a:t>
            </a:r>
            <a:endParaRPr lang="en-US" sz="8250" dirty="0">
              <a:latin typeface="Times New Roman" pitchFamily="34" charset="0"/>
              <a:ea typeface="KaiTi" pitchFamily="34" charset="-122"/>
              <a:cs typeface="Times New Roman" pitchFamily="34" charset="-120"/>
            </a:endParaRPr>
          </a:p>
        </p:txBody>
      </p:sp>
      <p:sp>
        <p:nvSpPr>
          <p:cNvPr id="13" name="Text 10"/>
          <p:cNvSpPr/>
          <p:nvPr/>
        </p:nvSpPr>
        <p:spPr>
          <a:xfrm>
            <a:off x="5905500" y="3166639"/>
            <a:ext cx="62865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could perform it in full, 2011</a:t>
            </a:r>
            <a:endParaRPr lang="en-US" sz="900" dirty="0">
              <a:latin typeface="Microsoft YaHei" pitchFamily="34" charset="0"/>
              <a:ea typeface="Microsoft YaHei" pitchFamily="34" charset="-122"/>
              <a:cs typeface="Microsoft YaHei" pitchFamily="34" charset="-120"/>
            </a:endParaRPr>
          </a:p>
        </p:txBody>
      </p:sp>
      <p:sp>
        <p:nvSpPr>
          <p:cNvPr id="14" name="Text 11"/>
          <p:cNvSpPr/>
          <p:nvPr/>
        </p:nvSpPr>
        <p:spPr>
          <a:xfrm>
            <a:off x="8382000" y="1902934"/>
            <a:ext cx="3810000" cy="1257300"/>
          </a:xfrm>
          <a:prstGeom prst="rect">
            <a:avLst/>
          </a:prstGeom>
          <a:noFill/>
          <a:ln/>
        </p:spPr>
        <p:txBody>
          <a:bodyPr wrap="none" lIns="0" tIns="0" rIns="0" bIns="0" rtlCol="0" anchor="t"/>
          <a:lstStyle/>
          <a:p>
            <a:pPr algn="l" indent="0" marL="0">
              <a:buNone/>
            </a:pPr>
            <a:r>
              <a:rPr lang="en-US" sz="8250" dirty="0">
                <a:solidFill>
                  <a:srgbClr val="C3272B"/>
                </a:solidFill>
                <a:latin typeface="Times New Roman" pitchFamily="34" charset="0"/>
                <a:ea typeface="KaiTi" pitchFamily="34" charset="-122"/>
                <a:cs typeface="Times New Roman" pitchFamily="34" charset="-120"/>
              </a:rPr>
              <a:t>121</a:t>
            </a:r>
            <a:endParaRPr lang="en-US" sz="8250" dirty="0">
              <a:latin typeface="Times New Roman" pitchFamily="34" charset="0"/>
              <a:ea typeface="KaiTi" pitchFamily="34" charset="-122"/>
              <a:cs typeface="Times New Roman" pitchFamily="34" charset="-120"/>
            </a:endParaRPr>
          </a:p>
        </p:txBody>
      </p:sp>
      <p:sp>
        <p:nvSpPr>
          <p:cNvPr id="15" name="Text 12"/>
          <p:cNvSpPr/>
          <p:nvPr/>
        </p:nvSpPr>
        <p:spPr>
          <a:xfrm>
            <a:off x="8382000" y="3166639"/>
            <a:ext cx="38100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bearers, December 2025</a:t>
            </a:r>
            <a:endParaRPr lang="en-US" sz="900" dirty="0">
              <a:latin typeface="Microsoft YaHei" pitchFamily="34" charset="0"/>
              <a:ea typeface="Microsoft YaHei" pitchFamily="34" charset="-122"/>
              <a:cs typeface="Microsoft YaHei" pitchFamily="34" charset="-120"/>
            </a:endParaRPr>
          </a:p>
        </p:txBody>
      </p:sp>
      <p:sp>
        <p:nvSpPr>
          <p:cNvPr id="16" name="Shape 13"/>
          <p:cNvSpPr/>
          <p:nvPr/>
        </p:nvSpPr>
        <p:spPr>
          <a:xfrm>
            <a:off x="7239000" y="2660333"/>
            <a:ext cx="876300" cy="13335"/>
          </a:xfrm>
          <a:prstGeom prst="rect">
            <a:avLst/>
          </a:prstGeom>
          <a:solidFill>
            <a:srgbClr val="8A8071"/>
          </a:solidFill>
          <a:ln/>
        </p:spPr>
      </p:sp>
      <p:sp>
        <p:nvSpPr>
          <p:cNvPr id="17" name="Shape 14"/>
          <p:cNvSpPr/>
          <p:nvPr/>
        </p:nvSpPr>
        <p:spPr>
          <a:xfrm>
            <a:off x="8115300" y="2628900"/>
            <a:ext cx="76200" cy="76200"/>
          </a:xfrm>
          <a:custGeom>
            <a:avLst/>
            <a:gdLst/>
            <a:ahLst/>
            <a:cxnLst/>
            <a:rect l="l" t="t" r="r" b="b"/>
            <a:pathLst>
              <a:path w="76200" h="76200">
                <a:moveTo>
                  <a:pt x="0" y="0"/>
                </a:moveTo>
                <a:lnTo>
                  <a:pt x="76200" y="38100"/>
                </a:lnTo>
                <a:lnTo>
                  <a:pt x="0" y="76200"/>
                </a:lnTo>
                <a:close/>
              </a:path>
            </a:pathLst>
          </a:custGeom>
          <a:solidFill>
            <a:srgbClr val="8A8071"/>
          </a:solidFill>
          <a:ln/>
        </p:spPr>
      </p:sp>
      <p:sp>
        <p:nvSpPr>
          <p:cNvPr id="18" name="Shape 15"/>
          <p:cNvSpPr/>
          <p:nvPr/>
        </p:nvSpPr>
        <p:spPr>
          <a:xfrm>
            <a:off x="5905500" y="3810000"/>
            <a:ext cx="5238750" cy="9525"/>
          </a:xfrm>
          <a:prstGeom prst="rect">
            <a:avLst/>
          </a:prstGeom>
          <a:solidFill>
            <a:srgbClr val="DCD2BD"/>
          </a:solidFill>
          <a:ln/>
        </p:spPr>
      </p:sp>
      <p:sp>
        <p:nvSpPr>
          <p:cNvPr id="19" name="Text 16"/>
          <p:cNvSpPr/>
          <p:nvPr/>
        </p:nvSpPr>
        <p:spPr>
          <a:xfrm>
            <a:off x="5905500" y="4026102"/>
            <a:ext cx="6286500" cy="228600"/>
          </a:xfrm>
          <a:prstGeom prst="rect">
            <a:avLst/>
          </a:prstGeom>
          <a:noFill/>
          <a:ln/>
        </p:spPr>
        <p:txBody>
          <a:bodyPr wrap="none" lIns="0" tIns="0" rIns="0" bIns="0" rtlCol="0" anchor="t"/>
          <a:lstStyle/>
          <a:p>
            <a:pPr algn="l" indent="0" marL="0">
              <a:buNone/>
            </a:pPr>
            <a:r>
              <a:rPr lang="en-US" sz="1500" dirty="0">
                <a:solidFill>
                  <a:srgbClr val="262421"/>
                </a:solidFill>
                <a:latin typeface="Times New Roman" pitchFamily="34" charset="0"/>
                <a:ea typeface="KaiTi" pitchFamily="34" charset="-122"/>
                <a:cs typeface="Times New Roman" pitchFamily="34" charset="-120"/>
              </a:rPr>
              <a:t>Sung storytelling of the Hezhen people. Urgent list in 2011,</a:t>
            </a:r>
            <a:endParaRPr lang="en-US" sz="1500" dirty="0">
              <a:latin typeface="Times New Roman" pitchFamily="34" charset="0"/>
              <a:ea typeface="KaiTi" pitchFamily="34" charset="-122"/>
              <a:cs typeface="Times New Roman" pitchFamily="34" charset="-120"/>
            </a:endParaRPr>
          </a:p>
        </p:txBody>
      </p:sp>
      <p:sp>
        <p:nvSpPr>
          <p:cNvPr id="20" name="Text 17"/>
          <p:cNvSpPr/>
          <p:nvPr/>
        </p:nvSpPr>
        <p:spPr>
          <a:xfrm>
            <a:off x="5905500" y="4349952"/>
            <a:ext cx="6286500" cy="228600"/>
          </a:xfrm>
          <a:prstGeom prst="rect">
            <a:avLst/>
          </a:prstGeom>
          <a:noFill/>
          <a:ln/>
        </p:spPr>
        <p:txBody>
          <a:bodyPr wrap="none" lIns="0" tIns="0" rIns="0" bIns="0" rtlCol="0" anchor="t"/>
          <a:lstStyle/>
          <a:p>
            <a:pPr algn="l" indent="0" marL="0">
              <a:buNone/>
            </a:pPr>
            <a:r>
              <a:rPr lang="en-US" sz="1500" dirty="0">
                <a:solidFill>
                  <a:srgbClr val="262421"/>
                </a:solidFill>
                <a:latin typeface="Times New Roman" pitchFamily="34" charset="0"/>
                <a:ea typeface="KaiTi" pitchFamily="34" charset="-122"/>
                <a:cs typeface="Times New Roman" pitchFamily="34" charset="-120"/>
              </a:rPr>
              <a:t>Representative List in 2025, and its safeguarding plan entered the</a:t>
            </a:r>
            <a:endParaRPr lang="en-US" sz="1500" dirty="0">
              <a:latin typeface="Times New Roman" pitchFamily="34" charset="0"/>
              <a:ea typeface="KaiTi" pitchFamily="34" charset="-122"/>
              <a:cs typeface="Times New Roman" pitchFamily="34" charset="-120"/>
            </a:endParaRPr>
          </a:p>
        </p:txBody>
      </p:sp>
      <p:sp>
        <p:nvSpPr>
          <p:cNvPr id="21" name="Text 18"/>
          <p:cNvSpPr/>
          <p:nvPr/>
        </p:nvSpPr>
        <p:spPr>
          <a:xfrm>
            <a:off x="5905500" y="4673802"/>
            <a:ext cx="6286500" cy="228600"/>
          </a:xfrm>
          <a:prstGeom prst="rect">
            <a:avLst/>
          </a:prstGeom>
          <a:noFill/>
          <a:ln/>
        </p:spPr>
        <p:txBody>
          <a:bodyPr wrap="none" lIns="0" tIns="0" rIns="0" bIns="0" rtlCol="0" anchor="t"/>
          <a:lstStyle/>
          <a:p>
            <a:pPr algn="l" indent="0" marL="0">
              <a:buNone/>
            </a:pPr>
            <a:r>
              <a:rPr lang="en-US" sz="1500" dirty="0">
                <a:solidFill>
                  <a:srgbClr val="262421"/>
                </a:solidFill>
                <a:latin typeface="Times New Roman" pitchFamily="34" charset="0"/>
                <a:ea typeface="KaiTi" pitchFamily="34" charset="-122"/>
                <a:cs typeface="Times New Roman" pitchFamily="34" charset="-120"/>
              </a:rPr>
              <a:t>register of good practices.</a:t>
            </a:r>
            <a:endParaRPr lang="en-US" sz="1500" dirty="0">
              <a:latin typeface="Times New Roman" pitchFamily="34" charset="0"/>
              <a:ea typeface="KaiTi" pitchFamily="34" charset="-122"/>
              <a:cs typeface="Times New Roman" pitchFamily="34" charset="-120"/>
            </a:endParaRPr>
          </a:p>
        </p:txBody>
      </p:sp>
      <p:sp>
        <p:nvSpPr>
          <p:cNvPr id="22" name="Text 19"/>
          <p:cNvSpPr/>
          <p:nvPr/>
        </p:nvSpPr>
        <p:spPr>
          <a:xfrm>
            <a:off x="5905500" y="5176414"/>
            <a:ext cx="62865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The two counts differ slightly: the first is people who could perform it in full, the second</a:t>
            </a:r>
            <a:endParaRPr lang="en-US" sz="900" dirty="0">
              <a:latin typeface="Microsoft YaHei" pitchFamily="34" charset="0"/>
              <a:ea typeface="Microsoft YaHei" pitchFamily="34" charset="-122"/>
              <a:cs typeface="Microsoft YaHei" pitchFamily="34" charset="-120"/>
            </a:endParaRPr>
          </a:p>
        </p:txBody>
      </p:sp>
      <p:sp>
        <p:nvSpPr>
          <p:cNvPr id="23" name="Text 20"/>
          <p:cNvSpPr/>
          <p:nvPr/>
        </p:nvSpPr>
        <p:spPr>
          <a:xfrm>
            <a:off x="5905500" y="5385964"/>
            <a:ext cx="62865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is bearers</a:t>
            </a:r>
            <a:endParaRPr lang="en-US" sz="900" dirty="0">
              <a:latin typeface="Microsoft YaHei" pitchFamily="34" charset="0"/>
              <a:ea typeface="Microsoft YaHei" pitchFamily="34" charset="-122"/>
              <a:cs typeface="Microsoft YaHei" pitchFamily="34" charset="-120"/>
            </a:endParaRPr>
          </a:p>
        </p:txBody>
      </p:sp>
      <p:sp>
        <p:nvSpPr>
          <p:cNvPr id="24" name="Text 21"/>
          <p:cNvSpPr/>
          <p:nvPr/>
        </p:nvSpPr>
        <p:spPr>
          <a:xfrm>
            <a:off x="5905500" y="6176177"/>
            <a:ext cx="6286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Source: Xinhua interview with a Ministry of Culture and Tourism official (11 Dec 2025), China</a:t>
            </a:r>
            <a:endParaRPr lang="en-US" sz="825" dirty="0">
              <a:latin typeface="Microsoft YaHei" pitchFamily="34" charset="0"/>
              <a:ea typeface="Microsoft YaHei" pitchFamily="34" charset="-122"/>
              <a:cs typeface="Microsoft YaHei" pitchFamily="34" charset="-120"/>
            </a:endParaRPr>
          </a:p>
        </p:txBody>
      </p:sp>
      <p:sp>
        <p:nvSpPr>
          <p:cNvPr id="25" name="Text 22"/>
          <p:cNvSpPr/>
          <p:nvPr/>
        </p:nvSpPr>
        <p:spPr>
          <a:xfrm>
            <a:off x="5905500" y="6319052"/>
            <a:ext cx="6286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ICH website</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07"/>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8</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411886" y="1216597"/>
            <a:ext cx="1690245"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V</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m</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n</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h</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i</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s</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dirty="0">
                <a:solidFill>
                  <a:srgbClr val="C3272B"/>
                </a:solidFill>
                <a:latin typeface="Times New Roman" pitchFamily="34" charset="0"/>
                <a:ea typeface="KaiTi" pitchFamily="34" charset="-122"/>
                <a:cs typeface="Times New Roman" pitchFamily="34" charset="-120"/>
              </a:rPr>
              <a:t>s</a:t>
            </a:r>
            <a:endParaRPr lang="en-US" sz="1125" dirty="0">
              <a:latin typeface="Times New Roman" pitchFamily="34" charset="0"/>
              <a:ea typeface="KaiTi" pitchFamily="34" charset="-122"/>
              <a:cs typeface="Times New Roman" pitchFamily="34" charset="-120"/>
            </a:endParaRPr>
          </a:p>
        </p:txBody>
      </p:sp>
      <p:sp>
        <p:nvSpPr>
          <p:cNvPr id="8" name="Text 6"/>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45 is the most on UNESCO</a:t>
            </a:r>
            <a:pPr algn="l" indent="0" marL="0">
              <a:buNone/>
            </a:pPr>
            <a:r>
              <a:rPr lang="en-US" sz="2550" dirty="0">
                <a:solidFill>
                  <a:srgbClr val="262421"/>
                </a:solidFill>
                <a:latin typeface="Times New Roman" pitchFamily="34" charset="0"/>
                <a:ea typeface="KaiTi" pitchFamily="34" charset="-122"/>
                <a:cs typeface="Times New Roman" pitchFamily="34" charset="-120"/>
              </a:rPr>
              <a:t>'</a:t>
            </a:r>
            <a:pPr algn="l" indent="0" marL="0">
              <a:buNone/>
            </a:pPr>
            <a:r>
              <a:rPr lang="en-US" sz="2550" dirty="0">
                <a:solidFill>
                  <a:srgbClr val="262421"/>
                </a:solidFill>
                <a:latin typeface="Times New Roman" pitchFamily="34" charset="0"/>
                <a:ea typeface="KaiTi" pitchFamily="34" charset="-122"/>
                <a:cs typeface="Times New Roman" pitchFamily="34" charset="-120"/>
              </a:rPr>
              <a:t>s country pages</a:t>
            </a:r>
            <a:endParaRPr lang="en-US" sz="2550" dirty="0">
              <a:latin typeface="Times New Roman" pitchFamily="34" charset="0"/>
              <a:ea typeface="KaiTi" pitchFamily="34" charset="-122"/>
              <a:cs typeface="Times New Roman" pitchFamily="34" charset="-120"/>
            </a:endParaRPr>
          </a:p>
        </p:txBody>
      </p:sp>
      <p:sp>
        <p:nvSpPr>
          <p:cNvPr id="9" name="Text 7"/>
          <p:cNvSpPr/>
          <p:nvPr/>
        </p:nvSpPr>
        <p:spPr>
          <a:xfrm>
            <a:off x="0" y="1901371"/>
            <a:ext cx="2095500" cy="205740"/>
          </a:xfrm>
          <a:prstGeom prst="rect">
            <a:avLst/>
          </a:prstGeom>
          <a:noFill/>
          <a:ln/>
        </p:spPr>
        <p:txBody>
          <a:bodyPr wrap="none" lIns="0" tIns="0" rIns="0" bIns="0" rtlCol="0" anchor="t"/>
          <a:lstStyle/>
          <a:p>
            <a:pPr algn="r" indent="0" marL="0">
              <a:buNone/>
            </a:pPr>
            <a:r>
              <a:rPr lang="en-US" sz="1350" dirty="0">
                <a:solidFill>
                  <a:srgbClr val="C3272B"/>
                </a:solidFill>
                <a:latin typeface="Times New Roman" pitchFamily="34" charset="0"/>
                <a:ea typeface="KaiTi" pitchFamily="34" charset="-122"/>
                <a:cs typeface="Times New Roman" pitchFamily="34" charset="-120"/>
              </a:rPr>
              <a:t>China</a:t>
            </a:r>
            <a:endParaRPr lang="en-US" sz="1350" dirty="0">
              <a:latin typeface="Times New Roman" pitchFamily="34" charset="0"/>
              <a:ea typeface="KaiTi" pitchFamily="34" charset="-122"/>
              <a:cs typeface="Times New Roman" pitchFamily="34" charset="-120"/>
            </a:endParaRPr>
          </a:p>
        </p:txBody>
      </p:sp>
      <p:sp>
        <p:nvSpPr>
          <p:cNvPr id="10" name="Shape 8"/>
          <p:cNvSpPr/>
          <p:nvPr/>
        </p:nvSpPr>
        <p:spPr>
          <a:xfrm>
            <a:off x="2247900" y="1943100"/>
            <a:ext cx="4714875" cy="152400"/>
          </a:xfrm>
          <a:prstGeom prst="rect">
            <a:avLst/>
          </a:prstGeom>
          <a:solidFill>
            <a:srgbClr val="C3272B"/>
          </a:solidFill>
          <a:ln/>
        </p:spPr>
      </p:sp>
      <p:sp>
        <p:nvSpPr>
          <p:cNvPr id="11" name="Text 9"/>
          <p:cNvSpPr/>
          <p:nvPr/>
        </p:nvSpPr>
        <p:spPr>
          <a:xfrm>
            <a:off x="7038975" y="1948162"/>
            <a:ext cx="5153025" cy="160020"/>
          </a:xfrm>
          <a:prstGeom prst="rect">
            <a:avLst/>
          </a:prstGeom>
          <a:noFill/>
          <a:ln/>
        </p:spPr>
        <p:txBody>
          <a:bodyPr wrap="none" lIns="0" tIns="0" rIns="0" bIns="0" rtlCol="0" anchor="t"/>
          <a:lstStyle/>
          <a:p>
            <a:pPr algn="l" indent="0" marL="0">
              <a:buNone/>
            </a:pPr>
            <a:r>
              <a:rPr lang="en-US" sz="1050" b="1" dirty="0">
                <a:solidFill>
                  <a:srgbClr val="C3272B"/>
                </a:solidFill>
                <a:latin typeface="Microsoft YaHei" pitchFamily="34" charset="0"/>
                <a:ea typeface="Microsoft YaHei" pitchFamily="34" charset="-122"/>
                <a:cs typeface="Microsoft YaHei" pitchFamily="34" charset="-120"/>
              </a:rPr>
              <a:t>45</a:t>
            </a:r>
            <a:endParaRPr lang="en-US" sz="1050" dirty="0">
              <a:latin typeface="Microsoft YaHei" pitchFamily="34" charset="0"/>
              <a:ea typeface="Microsoft YaHei" pitchFamily="34" charset="-122"/>
              <a:cs typeface="Microsoft YaHei" pitchFamily="34" charset="-120"/>
            </a:endParaRPr>
          </a:p>
        </p:txBody>
      </p:sp>
      <p:sp>
        <p:nvSpPr>
          <p:cNvPr id="12" name="Text 10"/>
          <p:cNvSpPr/>
          <p:nvPr/>
        </p:nvSpPr>
        <p:spPr>
          <a:xfrm>
            <a:off x="0" y="23204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Türkiye</a:t>
            </a:r>
            <a:endParaRPr lang="en-US" sz="1350" dirty="0">
              <a:latin typeface="Times New Roman" pitchFamily="34" charset="0"/>
              <a:ea typeface="KaiTi" pitchFamily="34" charset="-122"/>
              <a:cs typeface="Times New Roman" pitchFamily="34" charset="-120"/>
            </a:endParaRPr>
          </a:p>
        </p:txBody>
      </p:sp>
      <p:sp>
        <p:nvSpPr>
          <p:cNvPr id="13" name="Shape 11"/>
          <p:cNvSpPr/>
          <p:nvPr/>
        </p:nvSpPr>
        <p:spPr>
          <a:xfrm>
            <a:off x="2247900" y="2362200"/>
            <a:ext cx="3352800" cy="152400"/>
          </a:xfrm>
          <a:prstGeom prst="rect">
            <a:avLst/>
          </a:prstGeom>
          <a:solidFill>
            <a:srgbClr val="8A8071"/>
          </a:solidFill>
          <a:ln/>
        </p:spPr>
      </p:sp>
      <p:sp>
        <p:nvSpPr>
          <p:cNvPr id="14" name="Text 12"/>
          <p:cNvSpPr/>
          <p:nvPr/>
        </p:nvSpPr>
        <p:spPr>
          <a:xfrm>
            <a:off x="5676900" y="2367262"/>
            <a:ext cx="6515100"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32</a:t>
            </a:r>
            <a:endParaRPr lang="en-US" sz="1050" dirty="0">
              <a:latin typeface="Microsoft YaHei" pitchFamily="34" charset="0"/>
              <a:ea typeface="Microsoft YaHei" pitchFamily="34" charset="-122"/>
              <a:cs typeface="Microsoft YaHei" pitchFamily="34" charset="-120"/>
            </a:endParaRPr>
          </a:p>
        </p:txBody>
      </p:sp>
      <p:sp>
        <p:nvSpPr>
          <p:cNvPr id="15" name="Text 13"/>
          <p:cNvSpPr/>
          <p:nvPr/>
        </p:nvSpPr>
        <p:spPr>
          <a:xfrm>
            <a:off x="0" y="27395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France</a:t>
            </a:r>
            <a:endParaRPr lang="en-US" sz="1350" dirty="0">
              <a:latin typeface="Times New Roman" pitchFamily="34" charset="0"/>
              <a:ea typeface="KaiTi" pitchFamily="34" charset="-122"/>
              <a:cs typeface="Times New Roman" pitchFamily="34" charset="-120"/>
            </a:endParaRPr>
          </a:p>
        </p:txBody>
      </p:sp>
      <p:sp>
        <p:nvSpPr>
          <p:cNvPr id="16" name="Shape 14"/>
          <p:cNvSpPr/>
          <p:nvPr/>
        </p:nvSpPr>
        <p:spPr>
          <a:xfrm>
            <a:off x="2247900" y="2781300"/>
            <a:ext cx="3143250" cy="152400"/>
          </a:xfrm>
          <a:prstGeom prst="rect">
            <a:avLst/>
          </a:prstGeom>
          <a:solidFill>
            <a:srgbClr val="8A8071"/>
          </a:solidFill>
          <a:ln/>
        </p:spPr>
      </p:sp>
      <p:sp>
        <p:nvSpPr>
          <p:cNvPr id="17" name="Text 15"/>
          <p:cNvSpPr/>
          <p:nvPr/>
        </p:nvSpPr>
        <p:spPr>
          <a:xfrm>
            <a:off x="5467350" y="2786362"/>
            <a:ext cx="6724650"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30</a:t>
            </a:r>
            <a:endParaRPr lang="en-US" sz="1050" dirty="0">
              <a:latin typeface="Microsoft YaHei" pitchFamily="34" charset="0"/>
              <a:ea typeface="Microsoft YaHei" pitchFamily="34" charset="-122"/>
              <a:cs typeface="Microsoft YaHei" pitchFamily="34" charset="-120"/>
            </a:endParaRPr>
          </a:p>
        </p:txBody>
      </p:sp>
      <p:sp>
        <p:nvSpPr>
          <p:cNvPr id="18" name="Text 16"/>
          <p:cNvSpPr/>
          <p:nvPr/>
        </p:nvSpPr>
        <p:spPr>
          <a:xfrm>
            <a:off x="0" y="31586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Iran</a:t>
            </a:r>
            <a:endParaRPr lang="en-US" sz="1350" dirty="0">
              <a:latin typeface="Times New Roman" pitchFamily="34" charset="0"/>
              <a:ea typeface="KaiTi" pitchFamily="34" charset="-122"/>
              <a:cs typeface="Times New Roman" pitchFamily="34" charset="-120"/>
            </a:endParaRPr>
          </a:p>
        </p:txBody>
      </p:sp>
      <p:sp>
        <p:nvSpPr>
          <p:cNvPr id="19" name="Shape 17"/>
          <p:cNvSpPr/>
          <p:nvPr/>
        </p:nvSpPr>
        <p:spPr>
          <a:xfrm>
            <a:off x="2247900" y="3200400"/>
            <a:ext cx="2828925" cy="152400"/>
          </a:xfrm>
          <a:prstGeom prst="rect">
            <a:avLst/>
          </a:prstGeom>
          <a:solidFill>
            <a:srgbClr val="8A8071"/>
          </a:solidFill>
          <a:ln/>
        </p:spPr>
      </p:sp>
      <p:sp>
        <p:nvSpPr>
          <p:cNvPr id="20" name="Text 18"/>
          <p:cNvSpPr/>
          <p:nvPr/>
        </p:nvSpPr>
        <p:spPr>
          <a:xfrm>
            <a:off x="5153025" y="3205462"/>
            <a:ext cx="7038975"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27</a:t>
            </a:r>
            <a:endParaRPr lang="en-US" sz="1050" dirty="0">
              <a:latin typeface="Microsoft YaHei" pitchFamily="34" charset="0"/>
              <a:ea typeface="Microsoft YaHei" pitchFamily="34" charset="-122"/>
              <a:cs typeface="Microsoft YaHei" pitchFamily="34" charset="-120"/>
            </a:endParaRPr>
          </a:p>
        </p:txBody>
      </p:sp>
      <p:sp>
        <p:nvSpPr>
          <p:cNvPr id="21" name="Text 19"/>
          <p:cNvSpPr/>
          <p:nvPr/>
        </p:nvSpPr>
        <p:spPr>
          <a:xfrm>
            <a:off x="0" y="35777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Spain</a:t>
            </a:r>
            <a:endParaRPr lang="en-US" sz="1350" dirty="0">
              <a:latin typeface="Times New Roman" pitchFamily="34" charset="0"/>
              <a:ea typeface="KaiTi" pitchFamily="34" charset="-122"/>
              <a:cs typeface="Times New Roman" pitchFamily="34" charset="-120"/>
            </a:endParaRPr>
          </a:p>
        </p:txBody>
      </p:sp>
      <p:sp>
        <p:nvSpPr>
          <p:cNvPr id="22" name="Shape 20"/>
          <p:cNvSpPr/>
          <p:nvPr/>
        </p:nvSpPr>
        <p:spPr>
          <a:xfrm>
            <a:off x="2247900" y="3619500"/>
            <a:ext cx="2724150" cy="152400"/>
          </a:xfrm>
          <a:prstGeom prst="rect">
            <a:avLst/>
          </a:prstGeom>
          <a:solidFill>
            <a:srgbClr val="8A8071"/>
          </a:solidFill>
          <a:ln/>
        </p:spPr>
      </p:sp>
      <p:sp>
        <p:nvSpPr>
          <p:cNvPr id="23" name="Text 21"/>
          <p:cNvSpPr/>
          <p:nvPr/>
        </p:nvSpPr>
        <p:spPr>
          <a:xfrm>
            <a:off x="5048250" y="3624562"/>
            <a:ext cx="7143750"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26</a:t>
            </a:r>
            <a:endParaRPr lang="en-US" sz="1050" dirty="0">
              <a:latin typeface="Microsoft YaHei" pitchFamily="34" charset="0"/>
              <a:ea typeface="Microsoft YaHei" pitchFamily="34" charset="-122"/>
              <a:cs typeface="Microsoft YaHei" pitchFamily="34" charset="-120"/>
            </a:endParaRPr>
          </a:p>
        </p:txBody>
      </p:sp>
      <p:sp>
        <p:nvSpPr>
          <p:cNvPr id="24" name="Text 22"/>
          <p:cNvSpPr/>
          <p:nvPr/>
        </p:nvSpPr>
        <p:spPr>
          <a:xfrm>
            <a:off x="0" y="39968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Azerbaijan</a:t>
            </a:r>
            <a:endParaRPr lang="en-US" sz="1350" dirty="0">
              <a:latin typeface="Times New Roman" pitchFamily="34" charset="0"/>
              <a:ea typeface="KaiTi" pitchFamily="34" charset="-122"/>
              <a:cs typeface="Times New Roman" pitchFamily="34" charset="-120"/>
            </a:endParaRPr>
          </a:p>
        </p:txBody>
      </p:sp>
      <p:sp>
        <p:nvSpPr>
          <p:cNvPr id="25" name="Shape 23"/>
          <p:cNvSpPr/>
          <p:nvPr/>
        </p:nvSpPr>
        <p:spPr>
          <a:xfrm>
            <a:off x="2247900" y="4038600"/>
            <a:ext cx="2514600" cy="152400"/>
          </a:xfrm>
          <a:prstGeom prst="rect">
            <a:avLst/>
          </a:prstGeom>
          <a:solidFill>
            <a:srgbClr val="8A8071"/>
          </a:solidFill>
          <a:ln/>
        </p:spPr>
      </p:sp>
      <p:sp>
        <p:nvSpPr>
          <p:cNvPr id="26" name="Text 24"/>
          <p:cNvSpPr/>
          <p:nvPr/>
        </p:nvSpPr>
        <p:spPr>
          <a:xfrm>
            <a:off x="4838700" y="4043662"/>
            <a:ext cx="7353300"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24</a:t>
            </a:r>
            <a:endParaRPr lang="en-US" sz="1050" dirty="0">
              <a:latin typeface="Microsoft YaHei" pitchFamily="34" charset="0"/>
              <a:ea typeface="Microsoft YaHei" pitchFamily="34" charset="-122"/>
              <a:cs typeface="Microsoft YaHei" pitchFamily="34" charset="-120"/>
            </a:endParaRPr>
          </a:p>
        </p:txBody>
      </p:sp>
      <p:sp>
        <p:nvSpPr>
          <p:cNvPr id="27" name="Text 25"/>
          <p:cNvSpPr/>
          <p:nvPr/>
        </p:nvSpPr>
        <p:spPr>
          <a:xfrm>
            <a:off x="0" y="44159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Japan</a:t>
            </a:r>
            <a:endParaRPr lang="en-US" sz="1350" dirty="0">
              <a:latin typeface="Times New Roman" pitchFamily="34" charset="0"/>
              <a:ea typeface="KaiTi" pitchFamily="34" charset="-122"/>
              <a:cs typeface="Times New Roman" pitchFamily="34" charset="-120"/>
            </a:endParaRPr>
          </a:p>
        </p:txBody>
      </p:sp>
      <p:sp>
        <p:nvSpPr>
          <p:cNvPr id="28" name="Shape 26"/>
          <p:cNvSpPr/>
          <p:nvPr/>
        </p:nvSpPr>
        <p:spPr>
          <a:xfrm>
            <a:off x="2247900" y="4457700"/>
            <a:ext cx="2409825" cy="152400"/>
          </a:xfrm>
          <a:prstGeom prst="rect">
            <a:avLst/>
          </a:prstGeom>
          <a:solidFill>
            <a:srgbClr val="8A8071"/>
          </a:solidFill>
          <a:ln/>
        </p:spPr>
      </p:sp>
      <p:sp>
        <p:nvSpPr>
          <p:cNvPr id="29" name="Text 27"/>
          <p:cNvSpPr/>
          <p:nvPr/>
        </p:nvSpPr>
        <p:spPr>
          <a:xfrm>
            <a:off x="4733925" y="4462762"/>
            <a:ext cx="7458075"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23</a:t>
            </a:r>
            <a:endParaRPr lang="en-US" sz="1050" dirty="0">
              <a:latin typeface="Microsoft YaHei" pitchFamily="34" charset="0"/>
              <a:ea typeface="Microsoft YaHei" pitchFamily="34" charset="-122"/>
              <a:cs typeface="Microsoft YaHei" pitchFamily="34" charset="-120"/>
            </a:endParaRPr>
          </a:p>
        </p:txBody>
      </p:sp>
      <p:sp>
        <p:nvSpPr>
          <p:cNvPr id="30" name="Text 28"/>
          <p:cNvSpPr/>
          <p:nvPr/>
        </p:nvSpPr>
        <p:spPr>
          <a:xfrm>
            <a:off x="0" y="48350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Rep. of Korea</a:t>
            </a:r>
            <a:endParaRPr lang="en-US" sz="1350" dirty="0">
              <a:latin typeface="Times New Roman" pitchFamily="34" charset="0"/>
              <a:ea typeface="KaiTi" pitchFamily="34" charset="-122"/>
              <a:cs typeface="Times New Roman" pitchFamily="34" charset="-120"/>
            </a:endParaRPr>
          </a:p>
        </p:txBody>
      </p:sp>
      <p:sp>
        <p:nvSpPr>
          <p:cNvPr id="31" name="Shape 29"/>
          <p:cNvSpPr/>
          <p:nvPr/>
        </p:nvSpPr>
        <p:spPr>
          <a:xfrm>
            <a:off x="2247900" y="4876800"/>
            <a:ext cx="2409825" cy="152400"/>
          </a:xfrm>
          <a:prstGeom prst="rect">
            <a:avLst/>
          </a:prstGeom>
          <a:solidFill>
            <a:srgbClr val="8A8071"/>
          </a:solidFill>
          <a:ln/>
        </p:spPr>
      </p:sp>
      <p:sp>
        <p:nvSpPr>
          <p:cNvPr id="32" name="Text 30"/>
          <p:cNvSpPr/>
          <p:nvPr/>
        </p:nvSpPr>
        <p:spPr>
          <a:xfrm>
            <a:off x="4733925" y="4881862"/>
            <a:ext cx="7458075"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23</a:t>
            </a:r>
            <a:endParaRPr lang="en-US" sz="1050" dirty="0">
              <a:latin typeface="Microsoft YaHei" pitchFamily="34" charset="0"/>
              <a:ea typeface="Microsoft YaHei" pitchFamily="34" charset="-122"/>
              <a:cs typeface="Microsoft YaHei" pitchFamily="34" charset="-120"/>
            </a:endParaRPr>
          </a:p>
        </p:txBody>
      </p:sp>
      <p:sp>
        <p:nvSpPr>
          <p:cNvPr id="33" name="Text 31"/>
          <p:cNvSpPr/>
          <p:nvPr/>
        </p:nvSpPr>
        <p:spPr>
          <a:xfrm>
            <a:off x="0" y="52541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Croatia</a:t>
            </a:r>
            <a:endParaRPr lang="en-US" sz="1350" dirty="0">
              <a:latin typeface="Times New Roman" pitchFamily="34" charset="0"/>
              <a:ea typeface="KaiTi" pitchFamily="34" charset="-122"/>
              <a:cs typeface="Times New Roman" pitchFamily="34" charset="-120"/>
            </a:endParaRPr>
          </a:p>
        </p:txBody>
      </p:sp>
      <p:sp>
        <p:nvSpPr>
          <p:cNvPr id="34" name="Shape 32"/>
          <p:cNvSpPr/>
          <p:nvPr/>
        </p:nvSpPr>
        <p:spPr>
          <a:xfrm>
            <a:off x="2247900" y="5295900"/>
            <a:ext cx="2409825" cy="152400"/>
          </a:xfrm>
          <a:prstGeom prst="rect">
            <a:avLst/>
          </a:prstGeom>
          <a:solidFill>
            <a:srgbClr val="8A8071"/>
          </a:solidFill>
          <a:ln/>
        </p:spPr>
      </p:sp>
      <p:sp>
        <p:nvSpPr>
          <p:cNvPr id="35" name="Text 33"/>
          <p:cNvSpPr/>
          <p:nvPr/>
        </p:nvSpPr>
        <p:spPr>
          <a:xfrm>
            <a:off x="4733925" y="5300962"/>
            <a:ext cx="7458075"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23</a:t>
            </a:r>
            <a:endParaRPr lang="en-US" sz="1050" dirty="0">
              <a:latin typeface="Microsoft YaHei" pitchFamily="34" charset="0"/>
              <a:ea typeface="Microsoft YaHei" pitchFamily="34" charset="-122"/>
              <a:cs typeface="Microsoft YaHei" pitchFamily="34" charset="-120"/>
            </a:endParaRPr>
          </a:p>
        </p:txBody>
      </p:sp>
      <p:sp>
        <p:nvSpPr>
          <p:cNvPr id="36" name="Shape 34"/>
          <p:cNvSpPr/>
          <p:nvPr/>
        </p:nvSpPr>
        <p:spPr>
          <a:xfrm>
            <a:off x="7815263" y="1871663"/>
            <a:ext cx="3324225" cy="2847975"/>
          </a:xfrm>
          <a:prstGeom prst="rect">
            <a:avLst/>
          </a:prstGeom>
          <a:solidFill>
            <a:srgbClr val="FCF9F2"/>
          </a:solidFill>
          <a:ln w="9525">
            <a:solidFill>
              <a:srgbClr val="DCD2BD"/>
            </a:solidFill>
            <a:prstDash val="solid"/>
          </a:ln>
        </p:spPr>
      </p:sp>
      <p:sp>
        <p:nvSpPr>
          <p:cNvPr id="37" name="Text 35"/>
          <p:cNvSpPr/>
          <p:nvPr/>
        </p:nvSpPr>
        <p:spPr>
          <a:xfrm>
            <a:off x="8039100" y="2063952"/>
            <a:ext cx="4152900" cy="228600"/>
          </a:xfrm>
          <a:prstGeom prst="rect">
            <a:avLst/>
          </a:prstGeom>
          <a:noFill/>
          <a:ln/>
        </p:spPr>
        <p:txBody>
          <a:bodyPr wrap="none" lIns="0" tIns="0" rIns="0" bIns="0" rtlCol="0" anchor="t"/>
          <a:lstStyle/>
          <a:p>
            <a:pPr algn="l" indent="0" marL="0">
              <a:buNone/>
            </a:pPr>
            <a:r>
              <a:rPr lang="en-US" sz="1500" dirty="0">
                <a:solidFill>
                  <a:srgbClr val="262421"/>
                </a:solidFill>
                <a:latin typeface="Times New Roman" pitchFamily="34" charset="0"/>
                <a:ea typeface="KaiTi" pitchFamily="34" charset="-122"/>
                <a:cs typeface="Times New Roman" pitchFamily="34" charset="-120"/>
              </a:rPr>
              <a:t>How these are counted</a:t>
            </a:r>
            <a:endParaRPr lang="en-US" sz="1500" dirty="0">
              <a:latin typeface="Times New Roman" pitchFamily="34" charset="0"/>
              <a:ea typeface="KaiTi" pitchFamily="34" charset="-122"/>
              <a:cs typeface="Times New Roman" pitchFamily="34" charset="-120"/>
            </a:endParaRPr>
          </a:p>
        </p:txBody>
      </p:sp>
      <p:sp>
        <p:nvSpPr>
          <p:cNvPr id="38" name="Text 36"/>
          <p:cNvSpPr/>
          <p:nvPr/>
        </p:nvSpPr>
        <p:spPr>
          <a:xfrm>
            <a:off x="8039100" y="2433937"/>
            <a:ext cx="41529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Each country</a:t>
            </a:r>
            <a:pPr algn="l" indent="0" marL="0">
              <a:buNone/>
            </a:pPr>
            <a:r>
              <a:rPr lang="en-US" sz="1050" dirty="0">
                <a:solidFill>
                  <a:srgbClr val="393631"/>
                </a:solidFill>
                <a:latin typeface="Microsoft YaHei" pitchFamily="34" charset="0"/>
                <a:ea typeface="Microsoft YaHei" pitchFamily="34" charset="-122"/>
                <a:cs typeface="Microsoft YaHei" pitchFamily="34" charset="-120"/>
              </a:rPr>
              <a:t>'</a:t>
            </a:r>
            <a:pPr algn="l" indent="0" marL="0">
              <a:buNone/>
            </a:pPr>
            <a:r>
              <a:rPr lang="en-US" sz="1050" dirty="0">
                <a:solidFill>
                  <a:srgbClr val="393631"/>
                </a:solidFill>
                <a:latin typeface="Microsoft YaHei" pitchFamily="34" charset="0"/>
                <a:ea typeface="Microsoft YaHei" pitchFamily="34" charset="-122"/>
                <a:cs typeface="Microsoft YaHei" pitchFamily="34" charset="-120"/>
              </a:rPr>
              <a:t>s own UNESCO page, all three</a:t>
            </a:r>
            <a:endParaRPr lang="en-US" sz="1050" dirty="0">
              <a:latin typeface="Microsoft YaHei" pitchFamily="34" charset="0"/>
              <a:ea typeface="Microsoft YaHei" pitchFamily="34" charset="-122"/>
              <a:cs typeface="Microsoft YaHei" pitchFamily="34" charset="-120"/>
            </a:endParaRPr>
          </a:p>
        </p:txBody>
      </p:sp>
      <p:sp>
        <p:nvSpPr>
          <p:cNvPr id="39" name="Text 37"/>
          <p:cNvSpPr/>
          <p:nvPr/>
        </p:nvSpPr>
        <p:spPr>
          <a:xfrm>
            <a:off x="8039100" y="2672062"/>
            <a:ext cx="41529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lists together. A shared element counts once</a:t>
            </a:r>
            <a:endParaRPr lang="en-US" sz="1050" dirty="0">
              <a:latin typeface="Microsoft YaHei" pitchFamily="34" charset="0"/>
              <a:ea typeface="Microsoft YaHei" pitchFamily="34" charset="-122"/>
              <a:cs typeface="Microsoft YaHei" pitchFamily="34" charset="-120"/>
            </a:endParaRPr>
          </a:p>
        </p:txBody>
      </p:sp>
      <p:sp>
        <p:nvSpPr>
          <p:cNvPr id="40" name="Text 38"/>
          <p:cNvSpPr/>
          <p:nvPr/>
        </p:nvSpPr>
        <p:spPr>
          <a:xfrm>
            <a:off x="8039100" y="2910187"/>
            <a:ext cx="41529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for every country in it, so the figures cannot</a:t>
            </a:r>
            <a:endParaRPr lang="en-US" sz="1050" dirty="0">
              <a:latin typeface="Microsoft YaHei" pitchFamily="34" charset="0"/>
              <a:ea typeface="Microsoft YaHei" pitchFamily="34" charset="-122"/>
              <a:cs typeface="Microsoft YaHei" pitchFamily="34" charset="-120"/>
            </a:endParaRPr>
          </a:p>
        </p:txBody>
      </p:sp>
      <p:sp>
        <p:nvSpPr>
          <p:cNvPr id="41" name="Text 39"/>
          <p:cNvSpPr/>
          <p:nvPr/>
        </p:nvSpPr>
        <p:spPr>
          <a:xfrm>
            <a:off x="8039100" y="3148312"/>
            <a:ext cx="41529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be added up. “Most in the world” is how</a:t>
            </a:r>
            <a:endParaRPr lang="en-US" sz="1050" dirty="0">
              <a:latin typeface="Microsoft YaHei" pitchFamily="34" charset="0"/>
              <a:ea typeface="Microsoft YaHei" pitchFamily="34" charset="-122"/>
              <a:cs typeface="Microsoft YaHei" pitchFamily="34" charset="-120"/>
            </a:endParaRPr>
          </a:p>
        </p:txBody>
      </p:sp>
      <p:sp>
        <p:nvSpPr>
          <p:cNvPr id="42" name="Text 40"/>
          <p:cNvSpPr/>
          <p:nvPr/>
        </p:nvSpPr>
        <p:spPr>
          <a:xfrm>
            <a:off x="8039100" y="3386437"/>
            <a:ext cx="41529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China</a:t>
            </a:r>
            <a:pPr algn="l" indent="0" marL="0">
              <a:buNone/>
            </a:pPr>
            <a:r>
              <a:rPr lang="en-US" sz="1050" dirty="0">
                <a:solidFill>
                  <a:srgbClr val="393631"/>
                </a:solidFill>
                <a:latin typeface="Microsoft YaHei" pitchFamily="34" charset="0"/>
                <a:ea typeface="Microsoft YaHei" pitchFamily="34" charset="-122"/>
                <a:cs typeface="Microsoft YaHei" pitchFamily="34" charset="-120"/>
              </a:rPr>
              <a:t>'</a:t>
            </a:r>
            <a:pPr algn="l" indent="0" marL="0">
              <a:buNone/>
            </a:pPr>
            <a:r>
              <a:rPr lang="en-US" sz="1050" dirty="0">
                <a:solidFill>
                  <a:srgbClr val="393631"/>
                </a:solidFill>
                <a:latin typeface="Microsoft YaHei" pitchFamily="34" charset="0"/>
                <a:ea typeface="Microsoft YaHei" pitchFamily="34" charset="-122"/>
                <a:cs typeface="Microsoft YaHei" pitchFamily="34" charset="-120"/>
              </a:rPr>
              <a:t>s ICH website and Xinhua put it. The</a:t>
            </a:r>
            <a:endParaRPr lang="en-US" sz="1050" dirty="0">
              <a:latin typeface="Microsoft YaHei" pitchFamily="34" charset="0"/>
              <a:ea typeface="Microsoft YaHei" pitchFamily="34" charset="-122"/>
              <a:cs typeface="Microsoft YaHei" pitchFamily="34" charset="-120"/>
            </a:endParaRPr>
          </a:p>
        </p:txBody>
      </p:sp>
      <p:sp>
        <p:nvSpPr>
          <p:cNvPr id="43" name="Text 41"/>
          <p:cNvSpPr/>
          <p:nvPr/>
        </p:nvSpPr>
        <p:spPr>
          <a:xfrm>
            <a:off x="8039100" y="3624562"/>
            <a:ext cx="41529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bulletin only says “45 in total”, and</a:t>
            </a:r>
            <a:endParaRPr lang="en-US" sz="1050" dirty="0">
              <a:latin typeface="Microsoft YaHei" pitchFamily="34" charset="0"/>
              <a:ea typeface="Microsoft YaHei" pitchFamily="34" charset="-122"/>
              <a:cs typeface="Microsoft YaHei" pitchFamily="34" charset="-120"/>
            </a:endParaRPr>
          </a:p>
        </p:txBody>
      </p:sp>
      <p:sp>
        <p:nvSpPr>
          <p:cNvPr id="44" name="Text 42"/>
          <p:cNvSpPr/>
          <p:nvPr/>
        </p:nvSpPr>
        <p:spPr>
          <a:xfrm>
            <a:off x="8039100" y="3862687"/>
            <a:ext cx="41529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UNESCO publishes no ranking.</a:t>
            </a:r>
            <a:endParaRPr lang="en-US" sz="1050" dirty="0">
              <a:latin typeface="Microsoft YaHei" pitchFamily="34" charset="0"/>
              <a:ea typeface="Microsoft YaHei" pitchFamily="34" charset="-122"/>
              <a:cs typeface="Microsoft YaHei" pitchFamily="34" charset="-120"/>
            </a:endParaRPr>
          </a:p>
        </p:txBody>
      </p:sp>
      <p:sp>
        <p:nvSpPr>
          <p:cNvPr id="45" name="Text 43"/>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Source: UNESCO country pages (accessed 6 Oct 2026), China ICH website, Xinhua (5 Dec 2024)</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08"/>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9</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411886" y="1216597"/>
            <a:ext cx="1690245"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V</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m</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n</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h</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i</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s</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dirty="0">
                <a:solidFill>
                  <a:srgbClr val="C3272B"/>
                </a:solidFill>
                <a:latin typeface="Times New Roman" pitchFamily="34" charset="0"/>
                <a:ea typeface="KaiTi" pitchFamily="34" charset="-122"/>
                <a:cs typeface="Times New Roman" pitchFamily="34" charset="-120"/>
              </a:rPr>
              <a:t>s</a:t>
            </a:r>
            <a:endParaRPr lang="en-US" sz="1125" dirty="0">
              <a:latin typeface="Times New Roman" pitchFamily="34" charset="0"/>
              <a:ea typeface="KaiTi" pitchFamily="34" charset="-122"/>
              <a:cs typeface="Times New Roman" pitchFamily="34" charset="-120"/>
            </a:endParaRPr>
          </a:p>
        </p:txBody>
      </p:sp>
      <p:sp>
        <p:nvSpPr>
          <p:cNvPr id="8" name="Text 6"/>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Craftsmanship leads with 287, medicine has 23</a:t>
            </a:r>
            <a:endParaRPr lang="en-US" sz="2550" dirty="0">
              <a:latin typeface="Times New Roman" pitchFamily="34" charset="0"/>
              <a:ea typeface="KaiTi" pitchFamily="34" charset="-122"/>
              <a:cs typeface="Times New Roman" pitchFamily="34" charset="-120"/>
            </a:endParaRPr>
          </a:p>
        </p:txBody>
      </p:sp>
      <p:sp>
        <p:nvSpPr>
          <p:cNvPr id="9" name="Text 7"/>
          <p:cNvSpPr/>
          <p:nvPr/>
        </p:nvSpPr>
        <p:spPr>
          <a:xfrm>
            <a:off x="3619500" y="1699789"/>
            <a:ext cx="8572500" cy="137160"/>
          </a:xfrm>
          <a:prstGeom prst="rect">
            <a:avLst/>
          </a:prstGeom>
          <a:noFill/>
          <a:ln/>
        </p:spPr>
        <p:txBody>
          <a:bodyPr wrap="none" lIns="0" tIns="0" rIns="0" bIns="0" rtlCol="0" anchor="t"/>
          <a:lstStyle/>
          <a:p>
            <a:pPr algn="l" indent="0" marL="0">
              <a:buNone/>
            </a:pPr>
            <a:r>
              <a:rPr lang="en-US" sz="900" b="1" dirty="0">
                <a:solidFill>
                  <a:srgbClr val="262421"/>
                </a:solidFill>
                <a:latin typeface="Microsoft YaHei" pitchFamily="34" charset="0"/>
                <a:ea typeface="Microsoft YaHei" pitchFamily="34" charset="-122"/>
                <a:cs typeface="Microsoft YaHei" pitchFamily="34" charset="-120"/>
              </a:rPr>
              <a:t>Items</a:t>
            </a:r>
            <a:endParaRPr lang="en-US" sz="900" dirty="0">
              <a:latin typeface="Microsoft YaHei" pitchFamily="34" charset="0"/>
              <a:ea typeface="Microsoft YaHei" pitchFamily="34" charset="-122"/>
              <a:cs typeface="Microsoft YaHei" pitchFamily="34" charset="-120"/>
            </a:endParaRPr>
          </a:p>
        </p:txBody>
      </p:sp>
      <p:sp>
        <p:nvSpPr>
          <p:cNvPr id="10" name="Text 8"/>
          <p:cNvSpPr/>
          <p:nvPr/>
        </p:nvSpPr>
        <p:spPr>
          <a:xfrm>
            <a:off x="7239000" y="1699789"/>
            <a:ext cx="49530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Entries, by region or organisation</a:t>
            </a:r>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0" y="1958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Craftsmanship</a:t>
            </a:r>
            <a:endParaRPr lang="en-US" sz="1275" dirty="0">
              <a:latin typeface="Times New Roman" pitchFamily="34" charset="0"/>
              <a:ea typeface="KaiTi" pitchFamily="34" charset="-122"/>
              <a:cs typeface="Times New Roman" pitchFamily="34" charset="-120"/>
            </a:endParaRPr>
          </a:p>
        </p:txBody>
      </p:sp>
      <p:sp>
        <p:nvSpPr>
          <p:cNvPr id="12" name="Shape 10"/>
          <p:cNvSpPr/>
          <p:nvPr/>
        </p:nvSpPr>
        <p:spPr>
          <a:xfrm>
            <a:off x="3619500" y="1981200"/>
            <a:ext cx="3257061" cy="152400"/>
          </a:xfrm>
          <a:prstGeom prst="rect">
            <a:avLst/>
          </a:prstGeom>
          <a:solidFill>
            <a:srgbClr val="1F1C18"/>
          </a:solidFill>
          <a:ln/>
        </p:spPr>
      </p:sp>
      <p:sp>
        <p:nvSpPr>
          <p:cNvPr id="13" name="Text 11"/>
          <p:cNvSpPr/>
          <p:nvPr/>
        </p:nvSpPr>
        <p:spPr>
          <a:xfrm>
            <a:off x="6952761" y="1985900"/>
            <a:ext cx="5239239"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287</a:t>
            </a:r>
            <a:endParaRPr lang="en-US" sz="975" dirty="0">
              <a:latin typeface="Microsoft YaHei" pitchFamily="34" charset="0"/>
              <a:ea typeface="Microsoft YaHei" pitchFamily="34" charset="-122"/>
              <a:cs typeface="Microsoft YaHei" pitchFamily="34" charset="-120"/>
            </a:endParaRPr>
          </a:p>
        </p:txBody>
      </p:sp>
      <p:sp>
        <p:nvSpPr>
          <p:cNvPr id="14" name="Shape 12"/>
          <p:cNvSpPr/>
          <p:nvPr/>
        </p:nvSpPr>
        <p:spPr>
          <a:xfrm>
            <a:off x="7239000" y="1981200"/>
            <a:ext cx="3000375" cy="152400"/>
          </a:xfrm>
          <a:prstGeom prst="rect">
            <a:avLst/>
          </a:prstGeom>
          <a:solidFill>
            <a:srgbClr val="C9BFAC"/>
          </a:solidFill>
          <a:ln/>
        </p:spPr>
      </p:sp>
      <p:sp>
        <p:nvSpPr>
          <p:cNvPr id="15" name="Text 13"/>
          <p:cNvSpPr/>
          <p:nvPr/>
        </p:nvSpPr>
        <p:spPr>
          <a:xfrm>
            <a:off x="10315575" y="1985900"/>
            <a:ext cx="1876425"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629</a:t>
            </a:r>
            <a:endParaRPr lang="en-US" sz="975" dirty="0">
              <a:latin typeface="Microsoft YaHei" pitchFamily="34" charset="0"/>
              <a:ea typeface="Microsoft YaHei" pitchFamily="34" charset="-122"/>
              <a:cs typeface="Microsoft YaHei" pitchFamily="34" charset="-120"/>
            </a:endParaRPr>
          </a:p>
        </p:txBody>
      </p:sp>
      <p:sp>
        <p:nvSpPr>
          <p:cNvPr id="16" name="Text 14"/>
          <p:cNvSpPr/>
          <p:nvPr/>
        </p:nvSpPr>
        <p:spPr>
          <a:xfrm>
            <a:off x="0" y="2339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Music</a:t>
            </a:r>
            <a:endParaRPr lang="en-US" sz="1275" dirty="0">
              <a:latin typeface="Times New Roman" pitchFamily="34" charset="0"/>
              <a:ea typeface="KaiTi" pitchFamily="34" charset="-122"/>
              <a:cs typeface="Times New Roman" pitchFamily="34" charset="-120"/>
            </a:endParaRPr>
          </a:p>
        </p:txBody>
      </p:sp>
      <p:sp>
        <p:nvSpPr>
          <p:cNvPr id="17" name="Shape 15"/>
          <p:cNvSpPr/>
          <p:nvPr/>
        </p:nvSpPr>
        <p:spPr>
          <a:xfrm>
            <a:off x="3619500" y="2362200"/>
            <a:ext cx="2144894" cy="152400"/>
          </a:xfrm>
          <a:prstGeom prst="rect">
            <a:avLst/>
          </a:prstGeom>
          <a:solidFill>
            <a:srgbClr val="8A8071"/>
          </a:solidFill>
          <a:ln/>
        </p:spPr>
      </p:sp>
      <p:sp>
        <p:nvSpPr>
          <p:cNvPr id="18" name="Text 16"/>
          <p:cNvSpPr/>
          <p:nvPr/>
        </p:nvSpPr>
        <p:spPr>
          <a:xfrm>
            <a:off x="5840594" y="2366900"/>
            <a:ext cx="6351406"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189</a:t>
            </a:r>
            <a:endParaRPr lang="en-US" sz="975" dirty="0">
              <a:latin typeface="Microsoft YaHei" pitchFamily="34" charset="0"/>
              <a:ea typeface="Microsoft YaHei" pitchFamily="34" charset="-122"/>
              <a:cs typeface="Microsoft YaHei" pitchFamily="34" charset="-120"/>
            </a:endParaRPr>
          </a:p>
        </p:txBody>
      </p:sp>
      <p:sp>
        <p:nvSpPr>
          <p:cNvPr id="19" name="Shape 17"/>
          <p:cNvSpPr/>
          <p:nvPr/>
        </p:nvSpPr>
        <p:spPr>
          <a:xfrm>
            <a:off x="7239000" y="2362200"/>
            <a:ext cx="2055901" cy="152400"/>
          </a:xfrm>
          <a:prstGeom prst="rect">
            <a:avLst/>
          </a:prstGeom>
          <a:solidFill>
            <a:srgbClr val="C9BFAC"/>
          </a:solidFill>
          <a:ln/>
        </p:spPr>
      </p:sp>
      <p:sp>
        <p:nvSpPr>
          <p:cNvPr id="20" name="Text 18"/>
          <p:cNvSpPr/>
          <p:nvPr/>
        </p:nvSpPr>
        <p:spPr>
          <a:xfrm>
            <a:off x="9371101" y="2366900"/>
            <a:ext cx="2820899"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431</a:t>
            </a:r>
            <a:endParaRPr lang="en-US" sz="975" dirty="0">
              <a:latin typeface="Microsoft YaHei" pitchFamily="34" charset="0"/>
              <a:ea typeface="Microsoft YaHei" pitchFamily="34" charset="-122"/>
              <a:cs typeface="Microsoft YaHei" pitchFamily="34" charset="-120"/>
            </a:endParaRPr>
          </a:p>
        </p:txBody>
      </p:sp>
      <p:sp>
        <p:nvSpPr>
          <p:cNvPr id="21" name="Text 19"/>
          <p:cNvSpPr/>
          <p:nvPr/>
        </p:nvSpPr>
        <p:spPr>
          <a:xfrm>
            <a:off x="0" y="2720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Folk customs</a:t>
            </a:r>
            <a:endParaRPr lang="en-US" sz="1275" dirty="0">
              <a:latin typeface="Times New Roman" pitchFamily="34" charset="0"/>
              <a:ea typeface="KaiTi" pitchFamily="34" charset="-122"/>
              <a:cs typeface="Times New Roman" pitchFamily="34" charset="-120"/>
            </a:endParaRPr>
          </a:p>
        </p:txBody>
      </p:sp>
      <p:sp>
        <p:nvSpPr>
          <p:cNvPr id="22" name="Shape 20"/>
          <p:cNvSpPr/>
          <p:nvPr/>
        </p:nvSpPr>
        <p:spPr>
          <a:xfrm>
            <a:off x="3619500" y="2743200"/>
            <a:ext cx="2076802" cy="152400"/>
          </a:xfrm>
          <a:prstGeom prst="rect">
            <a:avLst/>
          </a:prstGeom>
          <a:solidFill>
            <a:srgbClr val="8A8071"/>
          </a:solidFill>
          <a:ln/>
        </p:spPr>
      </p:sp>
      <p:sp>
        <p:nvSpPr>
          <p:cNvPr id="23" name="Text 21"/>
          <p:cNvSpPr/>
          <p:nvPr/>
        </p:nvSpPr>
        <p:spPr>
          <a:xfrm>
            <a:off x="5772502" y="2747900"/>
            <a:ext cx="6419498"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183</a:t>
            </a:r>
            <a:endParaRPr lang="en-US" sz="975" dirty="0">
              <a:latin typeface="Microsoft YaHei" pitchFamily="34" charset="0"/>
              <a:ea typeface="Microsoft YaHei" pitchFamily="34" charset="-122"/>
              <a:cs typeface="Microsoft YaHei" pitchFamily="34" charset="-120"/>
            </a:endParaRPr>
          </a:p>
        </p:txBody>
      </p:sp>
      <p:sp>
        <p:nvSpPr>
          <p:cNvPr id="24" name="Shape 22"/>
          <p:cNvSpPr/>
          <p:nvPr/>
        </p:nvSpPr>
        <p:spPr>
          <a:xfrm>
            <a:off x="7239000" y="2743200"/>
            <a:ext cx="2346875" cy="152400"/>
          </a:xfrm>
          <a:prstGeom prst="rect">
            <a:avLst/>
          </a:prstGeom>
          <a:solidFill>
            <a:srgbClr val="C9BFAC"/>
          </a:solidFill>
          <a:ln/>
        </p:spPr>
      </p:sp>
      <p:sp>
        <p:nvSpPr>
          <p:cNvPr id="25" name="Text 23"/>
          <p:cNvSpPr/>
          <p:nvPr/>
        </p:nvSpPr>
        <p:spPr>
          <a:xfrm>
            <a:off x="9662075" y="2747900"/>
            <a:ext cx="2529925"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492</a:t>
            </a:r>
            <a:endParaRPr lang="en-US" sz="975" dirty="0">
              <a:latin typeface="Microsoft YaHei" pitchFamily="34" charset="0"/>
              <a:ea typeface="Microsoft YaHei" pitchFamily="34" charset="-122"/>
              <a:cs typeface="Microsoft YaHei" pitchFamily="34" charset="-120"/>
            </a:endParaRPr>
          </a:p>
        </p:txBody>
      </p:sp>
      <p:sp>
        <p:nvSpPr>
          <p:cNvPr id="26" name="Text 24"/>
          <p:cNvSpPr/>
          <p:nvPr/>
        </p:nvSpPr>
        <p:spPr>
          <a:xfrm>
            <a:off x="0" y="3101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Drama</a:t>
            </a:r>
            <a:endParaRPr lang="en-US" sz="1275" dirty="0">
              <a:latin typeface="Times New Roman" pitchFamily="34" charset="0"/>
              <a:ea typeface="KaiTi" pitchFamily="34" charset="-122"/>
              <a:cs typeface="Times New Roman" pitchFamily="34" charset="-120"/>
            </a:endParaRPr>
          </a:p>
        </p:txBody>
      </p:sp>
      <p:sp>
        <p:nvSpPr>
          <p:cNvPr id="27" name="Shape 25"/>
          <p:cNvSpPr/>
          <p:nvPr/>
        </p:nvSpPr>
        <p:spPr>
          <a:xfrm>
            <a:off x="3619500" y="3124200"/>
            <a:ext cx="1940618" cy="152400"/>
          </a:xfrm>
          <a:prstGeom prst="rect">
            <a:avLst/>
          </a:prstGeom>
          <a:solidFill>
            <a:srgbClr val="8A8071"/>
          </a:solidFill>
          <a:ln/>
        </p:spPr>
      </p:sp>
      <p:sp>
        <p:nvSpPr>
          <p:cNvPr id="28" name="Text 26"/>
          <p:cNvSpPr/>
          <p:nvPr/>
        </p:nvSpPr>
        <p:spPr>
          <a:xfrm>
            <a:off x="5636318" y="3128900"/>
            <a:ext cx="6555682"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171</a:t>
            </a:r>
            <a:endParaRPr lang="en-US" sz="975" dirty="0">
              <a:latin typeface="Microsoft YaHei" pitchFamily="34" charset="0"/>
              <a:ea typeface="Microsoft YaHei" pitchFamily="34" charset="-122"/>
              <a:cs typeface="Microsoft YaHei" pitchFamily="34" charset="-120"/>
            </a:endParaRPr>
          </a:p>
        </p:txBody>
      </p:sp>
      <p:sp>
        <p:nvSpPr>
          <p:cNvPr id="29" name="Shape 27"/>
          <p:cNvSpPr/>
          <p:nvPr/>
        </p:nvSpPr>
        <p:spPr>
          <a:xfrm>
            <a:off x="7239000" y="3124200"/>
            <a:ext cx="2256244" cy="152400"/>
          </a:xfrm>
          <a:prstGeom prst="rect">
            <a:avLst/>
          </a:prstGeom>
          <a:solidFill>
            <a:srgbClr val="C9BFAC"/>
          </a:solidFill>
          <a:ln/>
        </p:spPr>
      </p:sp>
      <p:sp>
        <p:nvSpPr>
          <p:cNvPr id="30" name="Text 28"/>
          <p:cNvSpPr/>
          <p:nvPr/>
        </p:nvSpPr>
        <p:spPr>
          <a:xfrm>
            <a:off x="9571444" y="3128900"/>
            <a:ext cx="2620556"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473</a:t>
            </a:r>
            <a:endParaRPr lang="en-US" sz="975" dirty="0">
              <a:latin typeface="Microsoft YaHei" pitchFamily="34" charset="0"/>
              <a:ea typeface="Microsoft YaHei" pitchFamily="34" charset="-122"/>
              <a:cs typeface="Microsoft YaHei" pitchFamily="34" charset="-120"/>
            </a:endParaRPr>
          </a:p>
        </p:txBody>
      </p:sp>
      <p:sp>
        <p:nvSpPr>
          <p:cNvPr id="31" name="Text 29"/>
          <p:cNvSpPr/>
          <p:nvPr/>
        </p:nvSpPr>
        <p:spPr>
          <a:xfrm>
            <a:off x="0" y="3482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Folk literature</a:t>
            </a:r>
            <a:endParaRPr lang="en-US" sz="1275" dirty="0">
              <a:latin typeface="Times New Roman" pitchFamily="34" charset="0"/>
              <a:ea typeface="KaiTi" pitchFamily="34" charset="-122"/>
              <a:cs typeface="Times New Roman" pitchFamily="34" charset="-120"/>
            </a:endParaRPr>
          </a:p>
        </p:txBody>
      </p:sp>
      <p:sp>
        <p:nvSpPr>
          <p:cNvPr id="32" name="Shape 30"/>
          <p:cNvSpPr/>
          <p:nvPr/>
        </p:nvSpPr>
        <p:spPr>
          <a:xfrm>
            <a:off x="3619500" y="3505200"/>
            <a:ext cx="1895224" cy="152400"/>
          </a:xfrm>
          <a:prstGeom prst="rect">
            <a:avLst/>
          </a:prstGeom>
          <a:solidFill>
            <a:srgbClr val="8A8071"/>
          </a:solidFill>
          <a:ln/>
        </p:spPr>
      </p:sp>
      <p:sp>
        <p:nvSpPr>
          <p:cNvPr id="33" name="Text 31"/>
          <p:cNvSpPr/>
          <p:nvPr/>
        </p:nvSpPr>
        <p:spPr>
          <a:xfrm>
            <a:off x="5590924" y="3509900"/>
            <a:ext cx="6601076"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167</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7239000" y="3505200"/>
            <a:ext cx="1197288" cy="152400"/>
          </a:xfrm>
          <a:prstGeom prst="rect">
            <a:avLst/>
          </a:prstGeom>
          <a:solidFill>
            <a:srgbClr val="C9BFAC"/>
          </a:solidFill>
          <a:ln/>
        </p:spPr>
      </p:sp>
      <p:sp>
        <p:nvSpPr>
          <p:cNvPr id="35" name="Text 33"/>
          <p:cNvSpPr/>
          <p:nvPr/>
        </p:nvSpPr>
        <p:spPr>
          <a:xfrm>
            <a:off x="8512488" y="3509900"/>
            <a:ext cx="3679512"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251</a:t>
            </a:r>
            <a:endParaRPr lang="en-US" sz="975" dirty="0">
              <a:latin typeface="Microsoft YaHei" pitchFamily="34" charset="0"/>
              <a:ea typeface="Microsoft YaHei" pitchFamily="34" charset="-122"/>
              <a:cs typeface="Microsoft YaHei" pitchFamily="34" charset="-120"/>
            </a:endParaRPr>
          </a:p>
        </p:txBody>
      </p:sp>
      <p:sp>
        <p:nvSpPr>
          <p:cNvPr id="36" name="Text 34"/>
          <p:cNvSpPr/>
          <p:nvPr/>
        </p:nvSpPr>
        <p:spPr>
          <a:xfrm>
            <a:off x="0" y="3863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Quyi storytelling</a:t>
            </a:r>
            <a:endParaRPr lang="en-US" sz="1275" dirty="0">
              <a:latin typeface="Times New Roman" pitchFamily="34" charset="0"/>
              <a:ea typeface="KaiTi" pitchFamily="34" charset="-122"/>
              <a:cs typeface="Times New Roman" pitchFamily="34" charset="-120"/>
            </a:endParaRPr>
          </a:p>
        </p:txBody>
      </p:sp>
      <p:sp>
        <p:nvSpPr>
          <p:cNvPr id="37" name="Shape 35"/>
          <p:cNvSpPr/>
          <p:nvPr/>
        </p:nvSpPr>
        <p:spPr>
          <a:xfrm>
            <a:off x="3619500" y="3886200"/>
            <a:ext cx="1645554" cy="152400"/>
          </a:xfrm>
          <a:prstGeom prst="rect">
            <a:avLst/>
          </a:prstGeom>
          <a:solidFill>
            <a:srgbClr val="8A8071"/>
          </a:solidFill>
          <a:ln/>
        </p:spPr>
      </p:sp>
      <p:sp>
        <p:nvSpPr>
          <p:cNvPr id="38" name="Text 36"/>
          <p:cNvSpPr/>
          <p:nvPr/>
        </p:nvSpPr>
        <p:spPr>
          <a:xfrm>
            <a:off x="5341254" y="3890900"/>
            <a:ext cx="6850746"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145</a:t>
            </a:r>
            <a:endParaRPr lang="en-US" sz="975" dirty="0">
              <a:latin typeface="Microsoft YaHei" pitchFamily="34" charset="0"/>
              <a:ea typeface="Microsoft YaHei" pitchFamily="34" charset="-122"/>
              <a:cs typeface="Microsoft YaHei" pitchFamily="34" charset="-120"/>
            </a:endParaRPr>
          </a:p>
        </p:txBody>
      </p:sp>
      <p:sp>
        <p:nvSpPr>
          <p:cNvPr id="39" name="Shape 37"/>
          <p:cNvSpPr/>
          <p:nvPr/>
        </p:nvSpPr>
        <p:spPr>
          <a:xfrm>
            <a:off x="7239000" y="3886200"/>
            <a:ext cx="1016025" cy="152400"/>
          </a:xfrm>
          <a:prstGeom prst="rect">
            <a:avLst/>
          </a:prstGeom>
          <a:solidFill>
            <a:srgbClr val="C9BFAC"/>
          </a:solidFill>
          <a:ln/>
        </p:spPr>
      </p:sp>
      <p:sp>
        <p:nvSpPr>
          <p:cNvPr id="40" name="Text 38"/>
          <p:cNvSpPr/>
          <p:nvPr/>
        </p:nvSpPr>
        <p:spPr>
          <a:xfrm>
            <a:off x="8331225" y="3890900"/>
            <a:ext cx="3860775"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213</a:t>
            </a:r>
            <a:endParaRPr lang="en-US" sz="975" dirty="0">
              <a:latin typeface="Microsoft YaHei" pitchFamily="34" charset="0"/>
              <a:ea typeface="Microsoft YaHei" pitchFamily="34" charset="-122"/>
              <a:cs typeface="Microsoft YaHei" pitchFamily="34" charset="-120"/>
            </a:endParaRPr>
          </a:p>
        </p:txBody>
      </p:sp>
      <p:sp>
        <p:nvSpPr>
          <p:cNvPr id="41" name="Text 39"/>
          <p:cNvSpPr/>
          <p:nvPr/>
        </p:nvSpPr>
        <p:spPr>
          <a:xfrm>
            <a:off x="0" y="4244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Dance</a:t>
            </a:r>
            <a:endParaRPr lang="en-US" sz="1275" dirty="0">
              <a:latin typeface="Times New Roman" pitchFamily="34" charset="0"/>
              <a:ea typeface="KaiTi" pitchFamily="34" charset="-122"/>
              <a:cs typeface="Times New Roman" pitchFamily="34" charset="-120"/>
            </a:endParaRPr>
          </a:p>
        </p:txBody>
      </p:sp>
      <p:sp>
        <p:nvSpPr>
          <p:cNvPr id="42" name="Shape 40"/>
          <p:cNvSpPr/>
          <p:nvPr/>
        </p:nvSpPr>
        <p:spPr>
          <a:xfrm>
            <a:off x="3619500" y="4267200"/>
            <a:ext cx="1634205" cy="152400"/>
          </a:xfrm>
          <a:prstGeom prst="rect">
            <a:avLst/>
          </a:prstGeom>
          <a:solidFill>
            <a:srgbClr val="8A8071"/>
          </a:solidFill>
          <a:ln/>
        </p:spPr>
      </p:sp>
      <p:sp>
        <p:nvSpPr>
          <p:cNvPr id="43" name="Text 41"/>
          <p:cNvSpPr/>
          <p:nvPr/>
        </p:nvSpPr>
        <p:spPr>
          <a:xfrm>
            <a:off x="5329905" y="4271900"/>
            <a:ext cx="6862095"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144</a:t>
            </a:r>
            <a:endParaRPr lang="en-US" sz="975" dirty="0">
              <a:latin typeface="Microsoft YaHei" pitchFamily="34" charset="0"/>
              <a:ea typeface="Microsoft YaHei" pitchFamily="34" charset="-122"/>
              <a:cs typeface="Microsoft YaHei" pitchFamily="34" charset="-120"/>
            </a:endParaRPr>
          </a:p>
        </p:txBody>
      </p:sp>
      <p:sp>
        <p:nvSpPr>
          <p:cNvPr id="44" name="Shape 42"/>
          <p:cNvSpPr/>
          <p:nvPr/>
        </p:nvSpPr>
        <p:spPr>
          <a:xfrm>
            <a:off x="7239000" y="4267200"/>
            <a:ext cx="1698145" cy="152400"/>
          </a:xfrm>
          <a:prstGeom prst="rect">
            <a:avLst/>
          </a:prstGeom>
          <a:solidFill>
            <a:srgbClr val="C9BFAC"/>
          </a:solidFill>
          <a:ln/>
        </p:spPr>
      </p:sp>
      <p:sp>
        <p:nvSpPr>
          <p:cNvPr id="45" name="Text 43"/>
          <p:cNvSpPr/>
          <p:nvPr/>
        </p:nvSpPr>
        <p:spPr>
          <a:xfrm>
            <a:off x="9013345" y="4271900"/>
            <a:ext cx="3178655"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356</a:t>
            </a:r>
            <a:endParaRPr lang="en-US" sz="975" dirty="0">
              <a:latin typeface="Microsoft YaHei" pitchFamily="34" charset="0"/>
              <a:ea typeface="Microsoft YaHei" pitchFamily="34" charset="-122"/>
              <a:cs typeface="Microsoft YaHei" pitchFamily="34" charset="-120"/>
            </a:endParaRPr>
          </a:p>
        </p:txBody>
      </p:sp>
      <p:sp>
        <p:nvSpPr>
          <p:cNvPr id="46" name="Text 44"/>
          <p:cNvSpPr/>
          <p:nvPr/>
        </p:nvSpPr>
        <p:spPr>
          <a:xfrm>
            <a:off x="0" y="4625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Fine arts</a:t>
            </a:r>
            <a:endParaRPr lang="en-US" sz="1275" dirty="0">
              <a:latin typeface="Times New Roman" pitchFamily="34" charset="0"/>
              <a:ea typeface="KaiTi" pitchFamily="34" charset="-122"/>
              <a:cs typeface="Times New Roman" pitchFamily="34" charset="-120"/>
            </a:endParaRPr>
          </a:p>
        </p:txBody>
      </p:sp>
      <p:sp>
        <p:nvSpPr>
          <p:cNvPr id="47" name="Shape 45"/>
          <p:cNvSpPr/>
          <p:nvPr/>
        </p:nvSpPr>
        <p:spPr>
          <a:xfrm>
            <a:off x="3619500" y="4648200"/>
            <a:ext cx="1577462" cy="152400"/>
          </a:xfrm>
          <a:prstGeom prst="rect">
            <a:avLst/>
          </a:prstGeom>
          <a:solidFill>
            <a:srgbClr val="8A8071"/>
          </a:solidFill>
          <a:ln/>
        </p:spPr>
      </p:sp>
      <p:sp>
        <p:nvSpPr>
          <p:cNvPr id="48" name="Text 46"/>
          <p:cNvSpPr/>
          <p:nvPr/>
        </p:nvSpPr>
        <p:spPr>
          <a:xfrm>
            <a:off x="5273162" y="4652900"/>
            <a:ext cx="6918838"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139</a:t>
            </a:r>
            <a:endParaRPr lang="en-US" sz="975" dirty="0">
              <a:latin typeface="Microsoft YaHei" pitchFamily="34" charset="0"/>
              <a:ea typeface="Microsoft YaHei" pitchFamily="34" charset="-122"/>
              <a:cs typeface="Microsoft YaHei" pitchFamily="34" charset="-120"/>
            </a:endParaRPr>
          </a:p>
        </p:txBody>
      </p:sp>
      <p:sp>
        <p:nvSpPr>
          <p:cNvPr id="49" name="Shape 47"/>
          <p:cNvSpPr/>
          <p:nvPr/>
        </p:nvSpPr>
        <p:spPr>
          <a:xfrm>
            <a:off x="7239000" y="4648200"/>
            <a:ext cx="1989120" cy="152400"/>
          </a:xfrm>
          <a:prstGeom prst="rect">
            <a:avLst/>
          </a:prstGeom>
          <a:solidFill>
            <a:srgbClr val="C9BFAC"/>
          </a:solidFill>
          <a:ln/>
        </p:spPr>
      </p:sp>
      <p:sp>
        <p:nvSpPr>
          <p:cNvPr id="50" name="Text 48"/>
          <p:cNvSpPr/>
          <p:nvPr/>
        </p:nvSpPr>
        <p:spPr>
          <a:xfrm>
            <a:off x="9304320" y="4652900"/>
            <a:ext cx="2887680"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417</a:t>
            </a:r>
            <a:endParaRPr lang="en-US" sz="975" dirty="0">
              <a:latin typeface="Microsoft YaHei" pitchFamily="34" charset="0"/>
              <a:ea typeface="Microsoft YaHei" pitchFamily="34" charset="-122"/>
              <a:cs typeface="Microsoft YaHei" pitchFamily="34" charset="-120"/>
            </a:endParaRPr>
          </a:p>
        </p:txBody>
      </p:sp>
      <p:sp>
        <p:nvSpPr>
          <p:cNvPr id="51" name="Text 49"/>
          <p:cNvSpPr/>
          <p:nvPr/>
        </p:nvSpPr>
        <p:spPr>
          <a:xfrm>
            <a:off x="0" y="5006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Sports, games, acrobatics</a:t>
            </a:r>
            <a:endParaRPr lang="en-US" sz="1275" dirty="0">
              <a:latin typeface="Times New Roman" pitchFamily="34" charset="0"/>
              <a:ea typeface="KaiTi" pitchFamily="34" charset="-122"/>
              <a:cs typeface="Times New Roman" pitchFamily="34" charset="-120"/>
            </a:endParaRPr>
          </a:p>
        </p:txBody>
      </p:sp>
      <p:sp>
        <p:nvSpPr>
          <p:cNvPr id="52" name="Shape 50"/>
          <p:cNvSpPr/>
          <p:nvPr/>
        </p:nvSpPr>
        <p:spPr>
          <a:xfrm>
            <a:off x="3619500" y="5029200"/>
            <a:ext cx="1237002" cy="152400"/>
          </a:xfrm>
          <a:prstGeom prst="rect">
            <a:avLst/>
          </a:prstGeom>
          <a:solidFill>
            <a:srgbClr val="8A8071"/>
          </a:solidFill>
          <a:ln/>
        </p:spPr>
      </p:sp>
      <p:sp>
        <p:nvSpPr>
          <p:cNvPr id="53" name="Text 51"/>
          <p:cNvSpPr/>
          <p:nvPr/>
        </p:nvSpPr>
        <p:spPr>
          <a:xfrm>
            <a:off x="4932702" y="5033900"/>
            <a:ext cx="7259298"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109</a:t>
            </a:r>
            <a:endParaRPr lang="en-US" sz="975" dirty="0">
              <a:latin typeface="Microsoft YaHei" pitchFamily="34" charset="0"/>
              <a:ea typeface="Microsoft YaHei" pitchFamily="34" charset="-122"/>
              <a:cs typeface="Microsoft YaHei" pitchFamily="34" charset="-120"/>
            </a:endParaRPr>
          </a:p>
        </p:txBody>
      </p:sp>
      <p:sp>
        <p:nvSpPr>
          <p:cNvPr id="54" name="Shape 52"/>
          <p:cNvSpPr/>
          <p:nvPr/>
        </p:nvSpPr>
        <p:spPr>
          <a:xfrm>
            <a:off x="7239000" y="5029200"/>
            <a:ext cx="791832" cy="152400"/>
          </a:xfrm>
          <a:prstGeom prst="rect">
            <a:avLst/>
          </a:prstGeom>
          <a:solidFill>
            <a:srgbClr val="C9BFAC"/>
          </a:solidFill>
          <a:ln/>
        </p:spPr>
      </p:sp>
      <p:sp>
        <p:nvSpPr>
          <p:cNvPr id="55" name="Text 53"/>
          <p:cNvSpPr/>
          <p:nvPr/>
        </p:nvSpPr>
        <p:spPr>
          <a:xfrm>
            <a:off x="8107032" y="5033900"/>
            <a:ext cx="4084968"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166</a:t>
            </a:r>
            <a:endParaRPr lang="en-US" sz="975" dirty="0">
              <a:latin typeface="Microsoft YaHei" pitchFamily="34" charset="0"/>
              <a:ea typeface="Microsoft YaHei" pitchFamily="34" charset="-122"/>
              <a:cs typeface="Microsoft YaHei" pitchFamily="34" charset="-120"/>
            </a:endParaRPr>
          </a:p>
        </p:txBody>
      </p:sp>
      <p:sp>
        <p:nvSpPr>
          <p:cNvPr id="56" name="Text 54"/>
          <p:cNvSpPr/>
          <p:nvPr/>
        </p:nvSpPr>
        <p:spPr>
          <a:xfrm>
            <a:off x="0" y="5387194"/>
            <a:ext cx="3524250" cy="194310"/>
          </a:xfrm>
          <a:prstGeom prst="rect">
            <a:avLst/>
          </a:prstGeom>
          <a:noFill/>
          <a:ln/>
        </p:spPr>
        <p:txBody>
          <a:bodyPr wrap="none" lIns="0" tIns="0" rIns="0" bIns="0" rtlCol="0" anchor="t"/>
          <a:lstStyle/>
          <a:p>
            <a:pPr algn="r" indent="0" marL="0">
              <a:buNone/>
            </a:pPr>
            <a:r>
              <a:rPr lang="en-US" sz="1275" dirty="0">
                <a:solidFill>
                  <a:srgbClr val="C3272B"/>
                </a:solidFill>
                <a:latin typeface="Times New Roman" pitchFamily="34" charset="0"/>
                <a:ea typeface="KaiTi" pitchFamily="34" charset="-122"/>
                <a:cs typeface="Times New Roman" pitchFamily="34" charset="-120"/>
              </a:rPr>
              <a:t>Medicine</a:t>
            </a:r>
            <a:endParaRPr lang="en-US" sz="1275" dirty="0">
              <a:latin typeface="Times New Roman" pitchFamily="34" charset="0"/>
              <a:ea typeface="KaiTi" pitchFamily="34" charset="-122"/>
              <a:cs typeface="Times New Roman" pitchFamily="34" charset="-120"/>
            </a:endParaRPr>
          </a:p>
        </p:txBody>
      </p:sp>
      <p:sp>
        <p:nvSpPr>
          <p:cNvPr id="57" name="Shape 55"/>
          <p:cNvSpPr/>
          <p:nvPr/>
        </p:nvSpPr>
        <p:spPr>
          <a:xfrm>
            <a:off x="3619500" y="5410200"/>
            <a:ext cx="261019" cy="152400"/>
          </a:xfrm>
          <a:prstGeom prst="rect">
            <a:avLst/>
          </a:prstGeom>
          <a:solidFill>
            <a:srgbClr val="8A8071"/>
          </a:solidFill>
          <a:ln/>
        </p:spPr>
      </p:sp>
      <p:sp>
        <p:nvSpPr>
          <p:cNvPr id="58" name="Text 56"/>
          <p:cNvSpPr/>
          <p:nvPr/>
        </p:nvSpPr>
        <p:spPr>
          <a:xfrm>
            <a:off x="3956719" y="5414900"/>
            <a:ext cx="8235281"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23</a:t>
            </a:r>
            <a:endParaRPr lang="en-US" sz="975" dirty="0">
              <a:latin typeface="Microsoft YaHei" pitchFamily="34" charset="0"/>
              <a:ea typeface="Microsoft YaHei" pitchFamily="34" charset="-122"/>
              <a:cs typeface="Microsoft YaHei" pitchFamily="34" charset="-120"/>
            </a:endParaRPr>
          </a:p>
        </p:txBody>
      </p:sp>
      <p:sp>
        <p:nvSpPr>
          <p:cNvPr id="59" name="Shape 57"/>
          <p:cNvSpPr/>
          <p:nvPr/>
        </p:nvSpPr>
        <p:spPr>
          <a:xfrm>
            <a:off x="7239000" y="5410200"/>
            <a:ext cx="868153" cy="152400"/>
          </a:xfrm>
          <a:prstGeom prst="rect">
            <a:avLst/>
          </a:prstGeom>
          <a:solidFill>
            <a:srgbClr val="C3272B"/>
          </a:solidFill>
          <a:ln/>
        </p:spPr>
      </p:sp>
      <p:sp>
        <p:nvSpPr>
          <p:cNvPr id="60" name="Text 58"/>
          <p:cNvSpPr/>
          <p:nvPr/>
        </p:nvSpPr>
        <p:spPr>
          <a:xfrm>
            <a:off x="8183353" y="5414900"/>
            <a:ext cx="4008647" cy="148590"/>
          </a:xfrm>
          <a:prstGeom prst="rect">
            <a:avLst/>
          </a:prstGeom>
          <a:noFill/>
          <a:ln/>
        </p:spPr>
        <p:txBody>
          <a:bodyPr wrap="none" lIns="0" tIns="0" rIns="0" bIns="0" rtlCol="0" anchor="t"/>
          <a:lstStyle/>
          <a:p>
            <a:pPr algn="l" indent="0" marL="0">
              <a:buNone/>
            </a:pPr>
            <a:r>
              <a:rPr lang="en-US" sz="975" b="1" dirty="0">
                <a:solidFill>
                  <a:srgbClr val="C3272B"/>
                </a:solidFill>
                <a:latin typeface="Microsoft YaHei" pitchFamily="34" charset="0"/>
                <a:ea typeface="Microsoft YaHei" pitchFamily="34" charset="-122"/>
                <a:cs typeface="Microsoft YaHei" pitchFamily="34" charset="-120"/>
              </a:rPr>
              <a:t>182</a:t>
            </a:r>
            <a:endParaRPr lang="en-US" sz="975" dirty="0">
              <a:latin typeface="Microsoft YaHei" pitchFamily="34" charset="0"/>
              <a:ea typeface="Microsoft YaHei" pitchFamily="34" charset="-122"/>
              <a:cs typeface="Microsoft YaHei" pitchFamily="34" charset="-120"/>
            </a:endParaRPr>
          </a:p>
        </p:txBody>
      </p:sp>
      <p:sp>
        <p:nvSpPr>
          <p:cNvPr id="61" name="Text 59"/>
          <p:cNvSpPr/>
          <p:nvPr/>
        </p:nvSpPr>
        <p:spPr>
          <a:xfrm>
            <a:off x="7239000" y="5844066"/>
            <a:ext cx="4953000" cy="182880"/>
          </a:xfrm>
          <a:prstGeom prst="rect">
            <a:avLst/>
          </a:prstGeom>
          <a:noFill/>
          <a:ln/>
        </p:spPr>
        <p:txBody>
          <a:bodyPr wrap="none" lIns="0" tIns="0" rIns="0" bIns="0" rtlCol="0" anchor="t"/>
          <a:lstStyle/>
          <a:p>
            <a:pPr algn="l" indent="0" marL="0">
              <a:buNone/>
            </a:pPr>
            <a:r>
              <a:rPr lang="en-US" sz="1200" dirty="0">
                <a:solidFill>
                  <a:srgbClr val="C3272B"/>
                </a:solidFill>
                <a:latin typeface="Times New Roman" pitchFamily="34" charset="0"/>
                <a:ea typeface="KaiTi" pitchFamily="34" charset="-122"/>
                <a:cs typeface="Times New Roman" pitchFamily="34" charset="-120"/>
              </a:rPr>
              <a:t>Medicine</a:t>
            </a:r>
            <a:pPr algn="l" indent="0" marL="0">
              <a:buNone/>
            </a:pPr>
            <a:r>
              <a:rPr lang="en-US" sz="1200" dirty="0">
                <a:solidFill>
                  <a:srgbClr val="C3272B"/>
                </a:solidFill>
                <a:latin typeface="Times New Roman" pitchFamily="34" charset="0"/>
                <a:ea typeface="KaiTi" pitchFamily="34" charset="-122"/>
                <a:cs typeface="Times New Roman" pitchFamily="34" charset="-120"/>
              </a:rPr>
              <a:t>'</a:t>
            </a:r>
            <a:pPr algn="l" indent="0" marL="0">
              <a:buNone/>
            </a:pPr>
            <a:r>
              <a:rPr lang="en-US" sz="1200" dirty="0">
                <a:solidFill>
                  <a:srgbClr val="C3272B"/>
                </a:solidFill>
                <a:latin typeface="Times New Roman" pitchFamily="34" charset="0"/>
                <a:ea typeface="KaiTi" pitchFamily="34" charset="-122"/>
                <a:cs typeface="Times New Roman" pitchFamily="34" charset="-120"/>
              </a:rPr>
              <a:t>s 23 items split into 182 entries, 7.9 per item</a:t>
            </a:r>
            <a:endParaRPr lang="en-US" sz="1200" dirty="0">
              <a:latin typeface="Times New Roman" pitchFamily="34" charset="0"/>
              <a:ea typeface="KaiTi" pitchFamily="34" charset="-122"/>
              <a:cs typeface="Times New Roman" pitchFamily="34" charset="-120"/>
            </a:endParaRPr>
          </a:p>
        </p:txBody>
      </p:sp>
      <p:sp>
        <p:nvSpPr>
          <p:cNvPr id="62" name="Text 60"/>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Source: NPC Standing Committee inspection report, Annex Table 1 (Nov 2024), data from the Ministry of Culture and Tourism</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12500" b="12500"/>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7F2E7"/>
          </a:solidFill>
          <a:ln/>
        </p:spPr>
      </p:sp>
      <p:sp>
        <p:nvSpPr>
          <p:cNvPr id="4" name="Shape 1"/>
          <p:cNvSpPr/>
          <p:nvPr/>
        </p:nvSpPr>
        <p:spPr>
          <a:xfrm>
            <a:off x="7239000" y="571500"/>
            <a:ext cx="3238500" cy="5715000"/>
          </a:xfrm>
          <a:prstGeom prst="rect">
            <a:avLst/>
          </a:prstGeom>
          <a:solidFill>
            <a:srgbClr val="FCF9F2"/>
          </a:solidFill>
          <a:ln/>
        </p:spPr>
      </p:sp>
      <p:pic>
        <p:nvPicPr>
          <p:cNvPr id="5" name="Image 1" descr="preencoded.png">    </p:cNvPr>
          <p:cNvPicPr>
            <a:picLocks noChangeAspect="1"/>
          </p:cNvPicPr>
          <p:nvPr/>
        </p:nvPicPr>
        <p:blipFill>
          <a:blip r:embed="rId2"/>
          <a:srcRect l="29310" r="29310" t="0" b="0"/>
          <a:stretch/>
        </p:blipFill>
        <p:spPr>
          <a:xfrm>
            <a:off x="7334250" y="666750"/>
            <a:ext cx="3048000" cy="5524500"/>
          </a:xfrm>
          <a:prstGeom prst="rect">
            <a:avLst/>
          </a:prstGeom>
        </p:spPr>
      </p:pic>
      <p:sp>
        <p:nvSpPr>
          <p:cNvPr id="6" name="Shape 2"/>
          <p:cNvSpPr/>
          <p:nvPr/>
        </p:nvSpPr>
        <p:spPr>
          <a:xfrm>
            <a:off x="7339012" y="671513"/>
            <a:ext cx="3038475" cy="5514975"/>
          </a:xfrm>
          <a:prstGeom prst="rect">
            <a:avLst/>
          </a:prstGeom>
          <a:noFill/>
          <a:ln w="9525">
            <a:solidFill>
              <a:srgbClr val="DCD2BD"/>
            </a:solidFill>
            <a:prstDash val="solid"/>
          </a:ln>
        </p:spPr>
      </p:sp>
      <p:sp>
        <p:nvSpPr>
          <p:cNvPr id="7" name="Text 3"/>
          <p:cNvSpPr/>
          <p:nvPr/>
        </p:nvSpPr>
        <p:spPr>
          <a:xfrm rot="5400000">
            <a:off x="9716896" y="1776622"/>
            <a:ext cx="2570264" cy="160020"/>
          </a:xfrm>
          <a:prstGeom prst="rect">
            <a:avLst/>
          </a:prstGeom>
          <a:noFill/>
          <a:ln/>
        </p:spPr>
        <p:txBody>
          <a:bodyPr wrap="none" lIns="0" tIns="0" rIns="0" bIns="0" rtlCol="0" anchor="t"/>
          <a:lstStyle/>
          <a:p>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1050"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1050" dirty="0">
                <a:solidFill>
                  <a:srgbClr val="8A8071"/>
                </a:solidFill>
                <a:latin typeface="Microsoft YaHei" pitchFamily="34" charset="0"/>
                <a:ea typeface="Microsoft YaHei" pitchFamily="34" charset="-122"/>
                <a:cs typeface="Microsoft YaHei" pitchFamily="34" charset="-120"/>
              </a:rPr>
              <a:t>6</a:t>
            </a:r>
            <a:endParaRPr lang="en-US" sz="1050" dirty="0">
              <a:latin typeface="Microsoft YaHei" pitchFamily="34" charset="0"/>
              <a:ea typeface="Microsoft YaHei" pitchFamily="34" charset="-122"/>
              <a:cs typeface="Microsoft YaHei" pitchFamily="34" charset="-120"/>
            </a:endParaRPr>
          </a:p>
        </p:txBody>
      </p:sp>
      <p:sp>
        <p:nvSpPr>
          <p:cNvPr id="8" name="Text 4"/>
          <p:cNvSpPr/>
          <p:nvPr/>
        </p:nvSpPr>
        <p:spPr>
          <a:xfrm rot="5400000">
            <a:off x="3860900" y="2636330"/>
            <a:ext cx="3809619" cy="822960"/>
          </a:xfrm>
          <a:prstGeom prst="rect">
            <a:avLst/>
          </a:prstGeom>
          <a:noFill/>
          <a:ln/>
        </p:spPr>
        <p:txBody>
          <a:bodyPr wrap="none" lIns="0" tIns="0" rIns="0" bIns="0" rtlCol="0" anchor="t"/>
          <a:lstStyle/>
          <a:p>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V</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o</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l</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u</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m</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e</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 </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T</a:t>
            </a:r>
            <a:pPr algn="l" indent="0" marL="0">
              <a:buNone/>
            </a:pPr>
            <a:r>
              <a:rPr lang="en-US" sz="5400" spc="150" kern="0" dirty="0">
                <a:solidFill>
                  <a:srgbClr val="C3272B"/>
                </a:solidFill>
                <a:latin typeface="Times New Roman" pitchFamily="34" charset="0"/>
                <a:ea typeface="KaiTi" pitchFamily="34" charset="-122"/>
                <a:cs typeface="Times New Roman" pitchFamily="34" charset="-120"/>
              </a:rPr>
              <a:t>w</a:t>
            </a:r>
            <a:pPr algn="l" indent="0" marL="0">
              <a:buNone/>
            </a:pPr>
            <a:r>
              <a:rPr lang="en-US" sz="5400" dirty="0">
                <a:solidFill>
                  <a:srgbClr val="C3272B"/>
                </a:solidFill>
                <a:latin typeface="Times New Roman" pitchFamily="34" charset="0"/>
                <a:ea typeface="KaiTi" pitchFamily="34" charset="-122"/>
                <a:cs typeface="Times New Roman" pitchFamily="34" charset="-120"/>
              </a:rPr>
              <a:t>o</a:t>
            </a:r>
            <a:endParaRPr lang="en-US" sz="5400" dirty="0">
              <a:latin typeface="Times New Roman" pitchFamily="34" charset="0"/>
              <a:ea typeface="KaiTi" pitchFamily="34" charset="-122"/>
              <a:cs typeface="Times New Roman" pitchFamily="34" charset="-120"/>
            </a:endParaRPr>
          </a:p>
        </p:txBody>
      </p:sp>
      <p:sp>
        <p:nvSpPr>
          <p:cNvPr id="9" name="Text 5"/>
          <p:cNvSpPr/>
          <p:nvPr/>
        </p:nvSpPr>
        <p:spPr>
          <a:xfrm>
            <a:off x="1047750" y="2893584"/>
            <a:ext cx="11144250" cy="594360"/>
          </a:xfrm>
          <a:prstGeom prst="rect">
            <a:avLst/>
          </a:prstGeom>
          <a:noFill/>
          <a:ln/>
        </p:spPr>
        <p:txBody>
          <a:bodyPr wrap="none" lIns="0" tIns="0" rIns="0" bIns="0" rtlCol="0" anchor="t"/>
          <a:lstStyle/>
          <a:p>
            <a:pPr algn="l" indent="0" marL="0">
              <a:buNone/>
            </a:pPr>
            <a:r>
              <a:rPr lang="en-US" sz="3900" dirty="0">
                <a:solidFill>
                  <a:srgbClr val="262421"/>
                </a:solidFill>
                <a:latin typeface="Times New Roman" pitchFamily="34" charset="0"/>
                <a:ea typeface="KaiTi" pitchFamily="34" charset="-122"/>
                <a:cs typeface="Times New Roman" pitchFamily="34" charset="-120"/>
              </a:rPr>
              <a:t>Behind the lists,</a:t>
            </a:r>
            <a:endParaRPr lang="en-US" sz="3900" dirty="0">
              <a:latin typeface="Times New Roman" pitchFamily="34" charset="0"/>
              <a:ea typeface="KaiTi" pitchFamily="34" charset="-122"/>
              <a:cs typeface="Times New Roman" pitchFamily="34" charset="-120"/>
            </a:endParaRPr>
          </a:p>
        </p:txBody>
      </p:sp>
      <p:sp>
        <p:nvSpPr>
          <p:cNvPr id="10" name="Text 6"/>
          <p:cNvSpPr/>
          <p:nvPr/>
        </p:nvSpPr>
        <p:spPr>
          <a:xfrm>
            <a:off x="1047750" y="3560334"/>
            <a:ext cx="11144250" cy="594360"/>
          </a:xfrm>
          <a:prstGeom prst="rect">
            <a:avLst/>
          </a:prstGeom>
          <a:noFill/>
          <a:ln/>
        </p:spPr>
        <p:txBody>
          <a:bodyPr wrap="none" lIns="0" tIns="0" rIns="0" bIns="0" rtlCol="0" anchor="t"/>
          <a:lstStyle/>
          <a:p>
            <a:pPr algn="l" indent="0" marL="0">
              <a:buNone/>
            </a:pPr>
            <a:r>
              <a:rPr lang="en-US" sz="3900" dirty="0">
                <a:solidFill>
                  <a:srgbClr val="262421"/>
                </a:solidFill>
                <a:latin typeface="Times New Roman" pitchFamily="34" charset="0"/>
                <a:ea typeface="KaiTi" pitchFamily="34" charset="-122"/>
                <a:cs typeface="Times New Roman" pitchFamily="34" charset="-120"/>
              </a:rPr>
              <a:t>people</a:t>
            </a:r>
            <a:endParaRPr lang="en-US" sz="3900" dirty="0">
              <a:latin typeface="Times New Roman" pitchFamily="34" charset="0"/>
              <a:ea typeface="KaiTi" pitchFamily="34" charset="-122"/>
              <a:cs typeface="Times New Roman" pitchFamily="34" charset="-120"/>
            </a:endParaRPr>
          </a:p>
        </p:txBody>
      </p:sp>
      <p:sp>
        <p:nvSpPr>
          <p:cNvPr id="11" name="Text 7"/>
          <p:cNvSpPr/>
          <p:nvPr/>
        </p:nvSpPr>
        <p:spPr>
          <a:xfrm>
            <a:off x="1047750" y="4349952"/>
            <a:ext cx="11144250" cy="228600"/>
          </a:xfrm>
          <a:prstGeom prst="rect">
            <a:avLst/>
          </a:prstGeom>
          <a:noFill/>
          <a:ln/>
        </p:spPr>
        <p:txBody>
          <a:bodyPr wrap="none" lIns="0" tIns="0" rIns="0" bIns="0" rtlCol="0" anchor="t"/>
          <a:lstStyle/>
          <a:p>
            <a:pPr algn="l" indent="0" marL="0">
              <a:buNone/>
            </a:pPr>
            <a:r>
              <a:rPr lang="en-US" sz="1500" dirty="0">
                <a:solidFill>
                  <a:srgbClr val="686056"/>
                </a:solidFill>
                <a:latin typeface="Times New Roman" pitchFamily="34" charset="0"/>
                <a:ea typeface="KaiTi" pitchFamily="34" charset="-122"/>
                <a:cs typeface="Times New Roman" pitchFamily="34" charset="-120"/>
              </a:rPr>
              <a:t>An item stays on the list. A skill lives only in</a:t>
            </a:r>
            <a:endParaRPr lang="en-US" sz="1500" dirty="0">
              <a:latin typeface="Times New Roman" pitchFamily="34" charset="0"/>
              <a:ea typeface="KaiTi" pitchFamily="34" charset="-122"/>
              <a:cs typeface="Times New Roman" pitchFamily="34" charset="-120"/>
            </a:endParaRPr>
          </a:p>
        </p:txBody>
      </p:sp>
      <p:sp>
        <p:nvSpPr>
          <p:cNvPr id="12" name="Text 8"/>
          <p:cNvSpPr/>
          <p:nvPr/>
        </p:nvSpPr>
        <p:spPr>
          <a:xfrm>
            <a:off x="1047750" y="4635702"/>
            <a:ext cx="11144250" cy="228600"/>
          </a:xfrm>
          <a:prstGeom prst="rect">
            <a:avLst/>
          </a:prstGeom>
          <a:noFill/>
          <a:ln/>
        </p:spPr>
        <p:txBody>
          <a:bodyPr wrap="none" lIns="0" tIns="0" rIns="0" bIns="0" rtlCol="0" anchor="t"/>
          <a:lstStyle/>
          <a:p>
            <a:pPr algn="l" indent="0" marL="0">
              <a:buNone/>
            </a:pPr>
            <a:r>
              <a:rPr lang="en-US" sz="1500" dirty="0">
                <a:solidFill>
                  <a:srgbClr val="686056"/>
                </a:solidFill>
                <a:latin typeface="Times New Roman" pitchFamily="34" charset="0"/>
                <a:ea typeface="KaiTi" pitchFamily="34" charset="-122"/>
                <a:cs typeface="Times New Roman" pitchFamily="34" charset="-120"/>
              </a:rPr>
              <a:t>someone</a:t>
            </a:r>
            <a:pPr algn="l" indent="0" marL="0">
              <a:buNone/>
            </a:pPr>
            <a:r>
              <a:rPr lang="en-US" sz="1500" dirty="0">
                <a:solidFill>
                  <a:srgbClr val="686056"/>
                </a:solidFill>
                <a:latin typeface="Times New Roman" pitchFamily="34" charset="0"/>
                <a:ea typeface="KaiTi" pitchFamily="34" charset="-122"/>
                <a:cs typeface="Times New Roman" pitchFamily="34" charset="-120"/>
              </a:rPr>
              <a:t>'</a:t>
            </a:r>
            <a:pPr algn="l" indent="0" marL="0">
              <a:buNone/>
            </a:pPr>
            <a:r>
              <a:rPr lang="en-US" sz="1500" dirty="0">
                <a:solidFill>
                  <a:srgbClr val="686056"/>
                </a:solidFill>
                <a:latin typeface="Times New Roman" pitchFamily="34" charset="0"/>
                <a:ea typeface="KaiTi" pitchFamily="34" charset="-122"/>
                <a:cs typeface="Times New Roman" pitchFamily="34" charset="-120"/>
              </a:rPr>
              <a:t>s hands</a:t>
            </a:r>
            <a:endParaRPr lang="en-US" sz="1500" dirty="0">
              <a:latin typeface="Times New Roman" pitchFamily="34" charset="0"/>
              <a:ea typeface="KaiTi" pitchFamily="34" charset="-122"/>
              <a:cs typeface="Times New Roman" pitchFamily="34" charset="-120"/>
            </a:endParaRPr>
          </a:p>
        </p:txBody>
      </p:sp>
      <p:sp>
        <p:nvSpPr>
          <p:cNvPr id="13" name="Shape 9"/>
          <p:cNvSpPr/>
          <p:nvPr/>
        </p:nvSpPr>
        <p:spPr>
          <a:xfrm>
            <a:off x="1047750" y="5138738"/>
            <a:ext cx="1428750" cy="9525"/>
          </a:xfrm>
          <a:prstGeom prst="rect">
            <a:avLst/>
          </a:prstGeom>
          <a:solidFill>
            <a:srgbClr val="1F1C18"/>
          </a:solidFill>
          <a:ln/>
        </p:spPr>
      </p:sp>
      <p:sp>
        <p:nvSpPr>
          <p:cNvPr id="14" name="Text 10"/>
          <p:cNvSpPr/>
          <p:nvPr/>
        </p:nvSpPr>
        <p:spPr>
          <a:xfrm>
            <a:off x="1047750" y="6509552"/>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The painting is an AI-generated illustration</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10"/>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11</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486484" y="1291196"/>
            <a:ext cx="1839441"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V</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m</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w</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h</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dirty="0">
                <a:solidFill>
                  <a:srgbClr val="C3272B"/>
                </a:solidFill>
                <a:latin typeface="Times New Roman" pitchFamily="34" charset="0"/>
                <a:ea typeface="KaiTi" pitchFamily="34" charset="-122"/>
                <a:cs typeface="Times New Roman" pitchFamily="34" charset="-120"/>
              </a:rPr>
              <a:t>e</a:t>
            </a:r>
            <a:endParaRPr lang="en-US" sz="1125" dirty="0">
              <a:latin typeface="Times New Roman" pitchFamily="34" charset="0"/>
              <a:ea typeface="KaiTi" pitchFamily="34" charset="-122"/>
              <a:cs typeface="Times New Roman" pitchFamily="34" charset="-120"/>
            </a:endParaRPr>
          </a:p>
        </p:txBody>
      </p:sp>
      <p:sp>
        <p:nvSpPr>
          <p:cNvPr id="8" name="Text 6"/>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Six batches, 4,010 bearers, and no single total</a:t>
            </a:r>
            <a:endParaRPr lang="en-US" sz="2550" dirty="0">
              <a:latin typeface="Times New Roman" pitchFamily="34" charset="0"/>
              <a:ea typeface="KaiTi" pitchFamily="34" charset="-122"/>
              <a:cs typeface="Times New Roman" pitchFamily="34" charset="-120"/>
            </a:endParaRPr>
          </a:p>
        </p:txBody>
      </p:sp>
      <p:sp>
        <p:nvSpPr>
          <p:cNvPr id="9" name="Text 7"/>
          <p:cNvSpPr/>
          <p:nvPr/>
        </p:nvSpPr>
        <p:spPr>
          <a:xfrm>
            <a:off x="1047750" y="1891191"/>
            <a:ext cx="11144250" cy="182880"/>
          </a:xfrm>
          <a:prstGeom prst="rect">
            <a:avLst/>
          </a:prstGeom>
          <a:noFill/>
          <a:ln/>
        </p:spPr>
        <p:txBody>
          <a:bodyPr wrap="none" lIns="0" tIns="0" rIns="0" bIns="0" rtlCol="0" anchor="t"/>
          <a:lstStyle/>
          <a:p>
            <a:pPr algn="l" indent="0" marL="0">
              <a:buNone/>
            </a:pPr>
            <a:r>
              <a:rPr lang="en-US" sz="1200" dirty="0">
                <a:solidFill>
                  <a:srgbClr val="262421"/>
                </a:solidFill>
                <a:latin typeface="Times New Roman" pitchFamily="34" charset="0"/>
                <a:ea typeface="KaiTi" pitchFamily="34" charset="-122"/>
                <a:cs typeface="Times New Roman" pitchFamily="34" charset="-120"/>
              </a:rPr>
              <a:t>Named in each of six batches</a:t>
            </a:r>
            <a:endParaRPr lang="en-US" sz="1200" dirty="0">
              <a:latin typeface="Times New Roman" pitchFamily="34" charset="0"/>
              <a:ea typeface="KaiTi" pitchFamily="34" charset="-122"/>
              <a:cs typeface="Times New Roman" pitchFamily="34" charset="-120"/>
            </a:endParaRPr>
          </a:p>
        </p:txBody>
      </p:sp>
      <p:sp>
        <p:nvSpPr>
          <p:cNvPr id="10" name="Shape 8"/>
          <p:cNvSpPr/>
          <p:nvPr/>
        </p:nvSpPr>
        <p:spPr>
          <a:xfrm>
            <a:off x="1047750" y="4948238"/>
            <a:ext cx="4286250" cy="9525"/>
          </a:xfrm>
          <a:prstGeom prst="rect">
            <a:avLst/>
          </a:prstGeom>
          <a:solidFill>
            <a:srgbClr val="1F1C18"/>
          </a:solidFill>
          <a:ln/>
        </p:spPr>
      </p:sp>
      <p:sp>
        <p:nvSpPr>
          <p:cNvPr id="11" name="Shape 9"/>
          <p:cNvSpPr/>
          <p:nvPr/>
        </p:nvSpPr>
        <p:spPr>
          <a:xfrm>
            <a:off x="1189038" y="4385990"/>
            <a:ext cx="457200" cy="567010"/>
          </a:xfrm>
          <a:prstGeom prst="rect">
            <a:avLst/>
          </a:prstGeom>
          <a:solidFill>
            <a:srgbClr val="393631"/>
          </a:solidFill>
          <a:ln/>
        </p:spPr>
      </p:sp>
      <p:sp>
        <p:nvSpPr>
          <p:cNvPr id="12" name="Text 10"/>
          <p:cNvSpPr/>
          <p:nvPr/>
        </p:nvSpPr>
        <p:spPr>
          <a:xfrm>
            <a:off x="0" y="4190665"/>
            <a:ext cx="2835275" cy="148590"/>
          </a:xfrm>
          <a:prstGeom prst="rect">
            <a:avLst/>
          </a:prstGeom>
          <a:noFill/>
          <a:ln/>
        </p:spPr>
        <p:txBody>
          <a:bodyPr wrap="none" lIns="0" tIns="0" rIns="0" bIns="0" rtlCol="0" anchor="t"/>
          <a:lstStyle/>
          <a:p>
            <a:pPr algn="ctr" indent="0" marL="0">
              <a:buNone/>
            </a:pPr>
            <a:r>
              <a:rPr lang="en-US" sz="975" b="1" dirty="0">
                <a:solidFill>
                  <a:srgbClr val="262421"/>
                </a:solidFill>
                <a:latin typeface="Microsoft YaHei" pitchFamily="34" charset="0"/>
                <a:ea typeface="Microsoft YaHei" pitchFamily="34" charset="-122"/>
                <a:cs typeface="Microsoft YaHei" pitchFamily="34" charset="-120"/>
              </a:rPr>
              <a:t>226</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0" y="5033539"/>
            <a:ext cx="2835275" cy="137160"/>
          </a:xfrm>
          <a:prstGeom prst="rect">
            <a:avLst/>
          </a:prstGeom>
          <a:noFill/>
          <a:ln/>
        </p:spPr>
        <p:txBody>
          <a:bodyPr wrap="none" lIns="0" tIns="0" rIns="0" bIns="0" rtlCol="0" anchor="t"/>
          <a:lstStyle/>
          <a:p>
            <a:pPr algn="ctr" indent="0" marL="0">
              <a:buNone/>
            </a:pPr>
            <a:r>
              <a:rPr lang="en-US" sz="900" dirty="0">
                <a:solidFill>
                  <a:srgbClr val="686056"/>
                </a:solidFill>
                <a:latin typeface="Microsoft YaHei" pitchFamily="34" charset="0"/>
                <a:ea typeface="Microsoft YaHei" pitchFamily="34" charset="-122"/>
                <a:cs typeface="Microsoft YaHei" pitchFamily="34" charset="-120"/>
              </a:rPr>
              <a:t>2007</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1852613" y="3570599"/>
            <a:ext cx="457200" cy="1382401"/>
          </a:xfrm>
          <a:prstGeom prst="rect">
            <a:avLst/>
          </a:prstGeom>
          <a:solidFill>
            <a:srgbClr val="393631"/>
          </a:solidFill>
          <a:ln/>
        </p:spPr>
      </p:sp>
      <p:sp>
        <p:nvSpPr>
          <p:cNvPr id="15" name="Text 13"/>
          <p:cNvSpPr/>
          <p:nvPr/>
        </p:nvSpPr>
        <p:spPr>
          <a:xfrm>
            <a:off x="0" y="3375274"/>
            <a:ext cx="4162425" cy="148590"/>
          </a:xfrm>
          <a:prstGeom prst="rect">
            <a:avLst/>
          </a:prstGeom>
          <a:noFill/>
          <a:ln/>
        </p:spPr>
        <p:txBody>
          <a:bodyPr wrap="none" lIns="0" tIns="0" rIns="0" bIns="0" rtlCol="0" anchor="t"/>
          <a:lstStyle/>
          <a:p>
            <a:pPr algn="ctr" indent="0" marL="0">
              <a:buNone/>
            </a:pPr>
            <a:r>
              <a:rPr lang="en-US" sz="975" b="1" dirty="0">
                <a:solidFill>
                  <a:srgbClr val="262421"/>
                </a:solidFill>
                <a:latin typeface="Microsoft YaHei" pitchFamily="34" charset="0"/>
                <a:ea typeface="Microsoft YaHei" pitchFamily="34" charset="-122"/>
                <a:cs typeface="Microsoft YaHei" pitchFamily="34" charset="-120"/>
              </a:rPr>
              <a:t>551</a:t>
            </a:r>
            <a:endParaRPr lang="en-US" sz="975" dirty="0">
              <a:latin typeface="Microsoft YaHei" pitchFamily="34" charset="0"/>
              <a:ea typeface="Microsoft YaHei" pitchFamily="34" charset="-122"/>
              <a:cs typeface="Microsoft YaHei" pitchFamily="34" charset="-120"/>
            </a:endParaRPr>
          </a:p>
        </p:txBody>
      </p:sp>
      <p:sp>
        <p:nvSpPr>
          <p:cNvPr id="16" name="Text 14"/>
          <p:cNvSpPr/>
          <p:nvPr/>
        </p:nvSpPr>
        <p:spPr>
          <a:xfrm>
            <a:off x="0" y="5033539"/>
            <a:ext cx="4162425" cy="137160"/>
          </a:xfrm>
          <a:prstGeom prst="rect">
            <a:avLst/>
          </a:prstGeom>
          <a:noFill/>
          <a:ln/>
        </p:spPr>
        <p:txBody>
          <a:bodyPr wrap="none" lIns="0" tIns="0" rIns="0" bIns="0" rtlCol="0" anchor="t"/>
          <a:lstStyle/>
          <a:p>
            <a:pPr algn="ctr" indent="0" marL="0">
              <a:buNone/>
            </a:pPr>
            <a:r>
              <a:rPr lang="en-US" sz="900" dirty="0">
                <a:solidFill>
                  <a:srgbClr val="686056"/>
                </a:solidFill>
                <a:latin typeface="Microsoft YaHei" pitchFamily="34" charset="0"/>
                <a:ea typeface="Microsoft YaHei" pitchFamily="34" charset="-122"/>
                <a:cs typeface="Microsoft YaHei" pitchFamily="34" charset="-120"/>
              </a:rPr>
              <a:t>2008</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2516188" y="3169175"/>
            <a:ext cx="457200" cy="1783825"/>
          </a:xfrm>
          <a:prstGeom prst="rect">
            <a:avLst/>
          </a:prstGeom>
          <a:solidFill>
            <a:srgbClr val="393631"/>
          </a:solidFill>
          <a:ln/>
        </p:spPr>
      </p:sp>
      <p:sp>
        <p:nvSpPr>
          <p:cNvPr id="18" name="Text 16"/>
          <p:cNvSpPr/>
          <p:nvPr/>
        </p:nvSpPr>
        <p:spPr>
          <a:xfrm>
            <a:off x="0" y="2973850"/>
            <a:ext cx="5489575" cy="148590"/>
          </a:xfrm>
          <a:prstGeom prst="rect">
            <a:avLst/>
          </a:prstGeom>
          <a:noFill/>
          <a:ln/>
        </p:spPr>
        <p:txBody>
          <a:bodyPr wrap="none" lIns="0" tIns="0" rIns="0" bIns="0" rtlCol="0" anchor="t"/>
          <a:lstStyle/>
          <a:p>
            <a:pPr algn="ctr" indent="0" marL="0">
              <a:buNone/>
            </a:pPr>
            <a:r>
              <a:rPr lang="en-US" sz="975" b="1" dirty="0">
                <a:solidFill>
                  <a:srgbClr val="262421"/>
                </a:solidFill>
                <a:latin typeface="Microsoft YaHei" pitchFamily="34" charset="0"/>
                <a:ea typeface="Microsoft YaHei" pitchFamily="34" charset="-122"/>
                <a:cs typeface="Microsoft YaHei" pitchFamily="34" charset="-120"/>
              </a:rPr>
              <a:t>711</a:t>
            </a:r>
            <a:endParaRPr lang="en-US" sz="975" dirty="0">
              <a:latin typeface="Microsoft YaHei" pitchFamily="34" charset="0"/>
              <a:ea typeface="Microsoft YaHei" pitchFamily="34" charset="-122"/>
              <a:cs typeface="Microsoft YaHei" pitchFamily="34" charset="-120"/>
            </a:endParaRPr>
          </a:p>
        </p:txBody>
      </p:sp>
      <p:sp>
        <p:nvSpPr>
          <p:cNvPr id="19" name="Text 17"/>
          <p:cNvSpPr/>
          <p:nvPr/>
        </p:nvSpPr>
        <p:spPr>
          <a:xfrm>
            <a:off x="0" y="5033539"/>
            <a:ext cx="5489575" cy="137160"/>
          </a:xfrm>
          <a:prstGeom prst="rect">
            <a:avLst/>
          </a:prstGeom>
          <a:noFill/>
          <a:ln/>
        </p:spPr>
        <p:txBody>
          <a:bodyPr wrap="none" lIns="0" tIns="0" rIns="0" bIns="0" rtlCol="0" anchor="t"/>
          <a:lstStyle/>
          <a:p>
            <a:pPr algn="ctr" indent="0" marL="0">
              <a:buNone/>
            </a:pPr>
            <a:r>
              <a:rPr lang="en-US" sz="900" dirty="0">
                <a:solidFill>
                  <a:srgbClr val="686056"/>
                </a:solidFill>
                <a:latin typeface="Microsoft YaHei" pitchFamily="34" charset="0"/>
                <a:ea typeface="Microsoft YaHei" pitchFamily="34" charset="-122"/>
                <a:cs typeface="Microsoft YaHei" pitchFamily="34" charset="-120"/>
              </a:rPr>
              <a:t>2009</a:t>
            </a:r>
            <a:endParaRPr lang="en-US" sz="900" dirty="0">
              <a:latin typeface="Microsoft YaHei" pitchFamily="34" charset="0"/>
              <a:ea typeface="Microsoft YaHei" pitchFamily="34" charset="-122"/>
              <a:cs typeface="Microsoft YaHei" pitchFamily="34" charset="-120"/>
            </a:endParaRPr>
          </a:p>
        </p:txBody>
      </p:sp>
      <p:sp>
        <p:nvSpPr>
          <p:cNvPr id="20" name="Shape 18"/>
          <p:cNvSpPr/>
          <p:nvPr/>
        </p:nvSpPr>
        <p:spPr>
          <a:xfrm>
            <a:off x="3179763" y="3703570"/>
            <a:ext cx="457200" cy="1249430"/>
          </a:xfrm>
          <a:prstGeom prst="rect">
            <a:avLst/>
          </a:prstGeom>
          <a:solidFill>
            <a:srgbClr val="393631"/>
          </a:solidFill>
          <a:ln/>
        </p:spPr>
      </p:sp>
      <p:sp>
        <p:nvSpPr>
          <p:cNvPr id="21" name="Text 19"/>
          <p:cNvSpPr/>
          <p:nvPr/>
        </p:nvSpPr>
        <p:spPr>
          <a:xfrm>
            <a:off x="0" y="3508245"/>
            <a:ext cx="6816725" cy="148590"/>
          </a:xfrm>
          <a:prstGeom prst="rect">
            <a:avLst/>
          </a:prstGeom>
          <a:noFill/>
          <a:ln/>
        </p:spPr>
        <p:txBody>
          <a:bodyPr wrap="none" lIns="0" tIns="0" rIns="0" bIns="0" rtlCol="0" anchor="t"/>
          <a:lstStyle/>
          <a:p>
            <a:pPr algn="ctr" indent="0" marL="0">
              <a:buNone/>
            </a:pPr>
            <a:r>
              <a:rPr lang="en-US" sz="975" b="1" dirty="0">
                <a:solidFill>
                  <a:srgbClr val="262421"/>
                </a:solidFill>
                <a:latin typeface="Microsoft YaHei" pitchFamily="34" charset="0"/>
                <a:ea typeface="Microsoft YaHei" pitchFamily="34" charset="-122"/>
                <a:cs typeface="Microsoft YaHei" pitchFamily="34" charset="-120"/>
              </a:rPr>
              <a:t>498</a:t>
            </a:r>
            <a:endParaRPr lang="en-US" sz="975" dirty="0">
              <a:latin typeface="Microsoft YaHei" pitchFamily="34" charset="0"/>
              <a:ea typeface="Microsoft YaHei" pitchFamily="34" charset="-122"/>
              <a:cs typeface="Microsoft YaHei" pitchFamily="34" charset="-120"/>
            </a:endParaRPr>
          </a:p>
        </p:txBody>
      </p:sp>
      <p:sp>
        <p:nvSpPr>
          <p:cNvPr id="22" name="Text 20"/>
          <p:cNvSpPr/>
          <p:nvPr/>
        </p:nvSpPr>
        <p:spPr>
          <a:xfrm>
            <a:off x="0" y="5033539"/>
            <a:ext cx="6816725" cy="137160"/>
          </a:xfrm>
          <a:prstGeom prst="rect">
            <a:avLst/>
          </a:prstGeom>
          <a:noFill/>
          <a:ln/>
        </p:spPr>
        <p:txBody>
          <a:bodyPr wrap="none" lIns="0" tIns="0" rIns="0" bIns="0" rtlCol="0" anchor="t"/>
          <a:lstStyle/>
          <a:p>
            <a:pPr algn="ctr" indent="0" marL="0">
              <a:buNone/>
            </a:pPr>
            <a:r>
              <a:rPr lang="en-US" sz="900" dirty="0">
                <a:solidFill>
                  <a:srgbClr val="686056"/>
                </a:solidFill>
                <a:latin typeface="Microsoft YaHei" pitchFamily="34" charset="0"/>
                <a:ea typeface="Microsoft YaHei" pitchFamily="34" charset="-122"/>
                <a:cs typeface="Microsoft YaHei" pitchFamily="34" charset="-120"/>
              </a:rPr>
              <a:t>2012</a:t>
            </a:r>
            <a:endParaRPr lang="en-US" sz="900" dirty="0">
              <a:latin typeface="Microsoft YaHei" pitchFamily="34" charset="0"/>
              <a:ea typeface="Microsoft YaHei" pitchFamily="34" charset="-122"/>
              <a:cs typeface="Microsoft YaHei" pitchFamily="34" charset="-120"/>
            </a:endParaRPr>
          </a:p>
        </p:txBody>
      </p:sp>
      <p:sp>
        <p:nvSpPr>
          <p:cNvPr id="23" name="Shape 21"/>
          <p:cNvSpPr/>
          <p:nvPr/>
        </p:nvSpPr>
        <p:spPr>
          <a:xfrm>
            <a:off x="3843338" y="2238375"/>
            <a:ext cx="457200" cy="2714625"/>
          </a:xfrm>
          <a:prstGeom prst="rect">
            <a:avLst/>
          </a:prstGeom>
          <a:solidFill>
            <a:srgbClr val="393631"/>
          </a:solidFill>
          <a:ln/>
        </p:spPr>
      </p:sp>
      <p:sp>
        <p:nvSpPr>
          <p:cNvPr id="24" name="Text 22"/>
          <p:cNvSpPr/>
          <p:nvPr/>
        </p:nvSpPr>
        <p:spPr>
          <a:xfrm>
            <a:off x="0" y="2043050"/>
            <a:ext cx="8143875" cy="148590"/>
          </a:xfrm>
          <a:prstGeom prst="rect">
            <a:avLst/>
          </a:prstGeom>
          <a:noFill/>
          <a:ln/>
        </p:spPr>
        <p:txBody>
          <a:bodyPr wrap="none" lIns="0" tIns="0" rIns="0" bIns="0" rtlCol="0" anchor="t"/>
          <a:lstStyle/>
          <a:p>
            <a:pPr algn="ctr" indent="0" marL="0">
              <a:buNone/>
            </a:pPr>
            <a:r>
              <a:rPr lang="en-US" sz="975" b="1" dirty="0">
                <a:solidFill>
                  <a:srgbClr val="262421"/>
                </a:solidFill>
                <a:latin typeface="Microsoft YaHei" pitchFamily="34" charset="0"/>
                <a:ea typeface="Microsoft YaHei" pitchFamily="34" charset="-122"/>
                <a:cs typeface="Microsoft YaHei" pitchFamily="34" charset="-120"/>
              </a:rPr>
              <a:t>1,082</a:t>
            </a:r>
            <a:endParaRPr lang="en-US" sz="975" dirty="0">
              <a:latin typeface="Microsoft YaHei" pitchFamily="34" charset="0"/>
              <a:ea typeface="Microsoft YaHei" pitchFamily="34" charset="-122"/>
              <a:cs typeface="Microsoft YaHei" pitchFamily="34" charset="-120"/>
            </a:endParaRPr>
          </a:p>
        </p:txBody>
      </p:sp>
      <p:sp>
        <p:nvSpPr>
          <p:cNvPr id="25" name="Text 23"/>
          <p:cNvSpPr/>
          <p:nvPr/>
        </p:nvSpPr>
        <p:spPr>
          <a:xfrm>
            <a:off x="0" y="5033539"/>
            <a:ext cx="8143875" cy="137160"/>
          </a:xfrm>
          <a:prstGeom prst="rect">
            <a:avLst/>
          </a:prstGeom>
          <a:noFill/>
          <a:ln/>
        </p:spPr>
        <p:txBody>
          <a:bodyPr wrap="none" lIns="0" tIns="0" rIns="0" bIns="0" rtlCol="0" anchor="t"/>
          <a:lstStyle/>
          <a:p>
            <a:pPr algn="ctr" indent="0" marL="0">
              <a:buNone/>
            </a:pPr>
            <a:r>
              <a:rPr lang="en-US" sz="900" dirty="0">
                <a:solidFill>
                  <a:srgbClr val="686056"/>
                </a:solidFill>
                <a:latin typeface="Microsoft YaHei" pitchFamily="34" charset="0"/>
                <a:ea typeface="Microsoft YaHei" pitchFamily="34" charset="-122"/>
                <a:cs typeface="Microsoft YaHei" pitchFamily="34" charset="-120"/>
              </a:rPr>
              <a:t>2018</a:t>
            </a:r>
            <a:endParaRPr lang="en-US" sz="900" dirty="0">
              <a:latin typeface="Microsoft YaHei" pitchFamily="34" charset="0"/>
              <a:ea typeface="Microsoft YaHei" pitchFamily="34" charset="-122"/>
              <a:cs typeface="Microsoft YaHei" pitchFamily="34" charset="-120"/>
            </a:endParaRPr>
          </a:p>
        </p:txBody>
      </p:sp>
      <p:sp>
        <p:nvSpPr>
          <p:cNvPr id="26" name="Shape 24"/>
          <p:cNvSpPr/>
          <p:nvPr/>
        </p:nvSpPr>
        <p:spPr>
          <a:xfrm>
            <a:off x="4506913" y="2589620"/>
            <a:ext cx="457200" cy="2363380"/>
          </a:xfrm>
          <a:prstGeom prst="rect">
            <a:avLst/>
          </a:prstGeom>
          <a:solidFill>
            <a:srgbClr val="1F1C18"/>
          </a:solidFill>
          <a:ln/>
        </p:spPr>
      </p:sp>
      <p:sp>
        <p:nvSpPr>
          <p:cNvPr id="27" name="Text 25"/>
          <p:cNvSpPr/>
          <p:nvPr/>
        </p:nvSpPr>
        <p:spPr>
          <a:xfrm>
            <a:off x="0" y="2394296"/>
            <a:ext cx="9471025" cy="148590"/>
          </a:xfrm>
          <a:prstGeom prst="rect">
            <a:avLst/>
          </a:prstGeom>
          <a:noFill/>
          <a:ln/>
        </p:spPr>
        <p:txBody>
          <a:bodyPr wrap="none" lIns="0" tIns="0" rIns="0" bIns="0" rtlCol="0" anchor="t"/>
          <a:lstStyle/>
          <a:p>
            <a:pPr algn="ctr" indent="0" marL="0">
              <a:buNone/>
            </a:pPr>
            <a:r>
              <a:rPr lang="en-US" sz="975" b="1" dirty="0">
                <a:solidFill>
                  <a:srgbClr val="262421"/>
                </a:solidFill>
                <a:latin typeface="Microsoft YaHei" pitchFamily="34" charset="0"/>
                <a:ea typeface="Microsoft YaHei" pitchFamily="34" charset="-122"/>
                <a:cs typeface="Microsoft YaHei" pitchFamily="34" charset="-120"/>
              </a:rPr>
              <a:t>942</a:t>
            </a:r>
            <a:endParaRPr lang="en-US" sz="975" dirty="0">
              <a:latin typeface="Microsoft YaHei" pitchFamily="34" charset="0"/>
              <a:ea typeface="Microsoft YaHei" pitchFamily="34" charset="-122"/>
              <a:cs typeface="Microsoft YaHei" pitchFamily="34" charset="-120"/>
            </a:endParaRPr>
          </a:p>
        </p:txBody>
      </p:sp>
      <p:sp>
        <p:nvSpPr>
          <p:cNvPr id="28" name="Text 26"/>
          <p:cNvSpPr/>
          <p:nvPr/>
        </p:nvSpPr>
        <p:spPr>
          <a:xfrm>
            <a:off x="0" y="5033539"/>
            <a:ext cx="9471025" cy="137160"/>
          </a:xfrm>
          <a:prstGeom prst="rect">
            <a:avLst/>
          </a:prstGeom>
          <a:noFill/>
          <a:ln/>
        </p:spPr>
        <p:txBody>
          <a:bodyPr wrap="none" lIns="0" tIns="0" rIns="0" bIns="0" rtlCol="0" anchor="t"/>
          <a:lstStyle/>
          <a:p>
            <a:pPr algn="ctr" indent="0" marL="0">
              <a:buNone/>
            </a:pPr>
            <a:r>
              <a:rPr lang="en-US" sz="900" dirty="0">
                <a:solidFill>
                  <a:srgbClr val="686056"/>
                </a:solidFill>
                <a:latin typeface="Microsoft YaHei" pitchFamily="34" charset="0"/>
                <a:ea typeface="Microsoft YaHei" pitchFamily="34" charset="-122"/>
                <a:cs typeface="Microsoft YaHei" pitchFamily="34" charset="-120"/>
              </a:rPr>
              <a:t>2025</a:t>
            </a:r>
            <a:endParaRPr lang="en-US" sz="900" dirty="0">
              <a:latin typeface="Microsoft YaHei" pitchFamily="34" charset="0"/>
              <a:ea typeface="Microsoft YaHei" pitchFamily="34" charset="-122"/>
              <a:cs typeface="Microsoft YaHei" pitchFamily="34" charset="-120"/>
            </a:endParaRPr>
          </a:p>
        </p:txBody>
      </p:sp>
      <p:sp>
        <p:nvSpPr>
          <p:cNvPr id="29" name="Text 27"/>
          <p:cNvSpPr/>
          <p:nvPr/>
        </p:nvSpPr>
        <p:spPr>
          <a:xfrm>
            <a:off x="5905500" y="1899814"/>
            <a:ext cx="62865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As of</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7239000" y="1899814"/>
            <a:ext cx="49530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Bearers</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8286750" y="1899814"/>
            <a:ext cx="390525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What it counts</a:t>
            </a:r>
            <a:endParaRPr lang="en-US" sz="900" dirty="0">
              <a:latin typeface="Microsoft YaHei" pitchFamily="34" charset="0"/>
              <a:ea typeface="Microsoft YaHei" pitchFamily="34" charset="-122"/>
              <a:cs typeface="Microsoft YaHei" pitchFamily="34" charset="-120"/>
            </a:endParaRPr>
          </a:p>
        </p:txBody>
      </p:sp>
      <p:sp>
        <p:nvSpPr>
          <p:cNvPr id="32" name="Text 30"/>
          <p:cNvSpPr/>
          <p:nvPr/>
        </p:nvSpPr>
        <p:spPr>
          <a:xfrm>
            <a:off x="9906000" y="1899814"/>
            <a:ext cx="22860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Source</a:t>
            </a:r>
            <a:endParaRPr lang="en-US" sz="900" dirty="0">
              <a:latin typeface="Microsoft YaHei" pitchFamily="34" charset="0"/>
              <a:ea typeface="Microsoft YaHei" pitchFamily="34" charset="-122"/>
              <a:cs typeface="Microsoft YaHei" pitchFamily="34" charset="-120"/>
            </a:endParaRPr>
          </a:p>
        </p:txBody>
      </p:sp>
      <p:sp>
        <p:nvSpPr>
          <p:cNvPr id="33" name="Shape 31"/>
          <p:cNvSpPr/>
          <p:nvPr/>
        </p:nvSpPr>
        <p:spPr>
          <a:xfrm>
            <a:off x="5905500" y="2088833"/>
            <a:ext cx="5238750" cy="13335"/>
          </a:xfrm>
          <a:prstGeom prst="rect">
            <a:avLst/>
          </a:prstGeom>
          <a:solidFill>
            <a:srgbClr val="1F1C18"/>
          </a:solidFill>
          <a:ln/>
        </p:spPr>
      </p:sp>
      <p:sp>
        <p:nvSpPr>
          <p:cNvPr id="34" name="Text 32"/>
          <p:cNvSpPr/>
          <p:nvPr/>
        </p:nvSpPr>
        <p:spPr>
          <a:xfrm>
            <a:off x="5905500" y="2386312"/>
            <a:ext cx="6286500" cy="160020"/>
          </a:xfrm>
          <a:prstGeom prst="rect">
            <a:avLst/>
          </a:prstGeom>
          <a:noFill/>
          <a:ln/>
        </p:spPr>
        <p:txBody>
          <a:bodyPr wrap="none" lIns="0" tIns="0" rIns="0" bIns="0" rtlCol="0" anchor="t"/>
          <a:lstStyle/>
          <a:p>
            <a:pPr algn="l" indent="0" marL="0">
              <a:buNone/>
            </a:pPr>
            <a:r>
              <a:rPr lang="en-US" sz="1050" dirty="0">
                <a:solidFill>
                  <a:srgbClr val="262421"/>
                </a:solidFill>
                <a:latin typeface="Microsoft YaHei" pitchFamily="34" charset="0"/>
                <a:ea typeface="Microsoft YaHei" pitchFamily="34" charset="-122"/>
                <a:cs typeface="Microsoft YaHei" pitchFamily="34" charset="-120"/>
              </a:rPr>
              <a:t>End of 2023</a:t>
            </a:r>
            <a:endParaRPr lang="en-US" sz="1050" dirty="0">
              <a:latin typeface="Microsoft YaHei" pitchFamily="34" charset="0"/>
              <a:ea typeface="Microsoft YaHei" pitchFamily="34" charset="-122"/>
              <a:cs typeface="Microsoft YaHei" pitchFamily="34" charset="-120"/>
            </a:endParaRPr>
          </a:p>
        </p:txBody>
      </p:sp>
      <p:sp>
        <p:nvSpPr>
          <p:cNvPr id="35" name="Text 33"/>
          <p:cNvSpPr/>
          <p:nvPr/>
        </p:nvSpPr>
        <p:spPr>
          <a:xfrm>
            <a:off x="7239000" y="2277433"/>
            <a:ext cx="4953000" cy="365760"/>
          </a:xfrm>
          <a:prstGeom prst="rect">
            <a:avLst/>
          </a:prstGeom>
          <a:noFill/>
          <a:ln/>
        </p:spPr>
        <p:txBody>
          <a:bodyPr wrap="none" lIns="0" tIns="0" rIns="0" bIns="0" rtlCol="0" anchor="t"/>
          <a:lstStyle/>
          <a:p>
            <a:pPr algn="l" indent="0" marL="0">
              <a:buNone/>
            </a:pPr>
            <a:r>
              <a:rPr lang="en-US" sz="2400" dirty="0">
                <a:solidFill>
                  <a:srgbClr val="C3272B"/>
                </a:solidFill>
                <a:latin typeface="Times New Roman" pitchFamily="34" charset="0"/>
                <a:ea typeface="KaiTi" pitchFamily="34" charset="-122"/>
                <a:cs typeface="Times New Roman" pitchFamily="34" charset="-120"/>
              </a:rPr>
              <a:t>2,241</a:t>
            </a:r>
            <a:endParaRPr lang="en-US" sz="2400" dirty="0">
              <a:latin typeface="Times New Roman" pitchFamily="34" charset="0"/>
              <a:ea typeface="KaiTi" pitchFamily="34" charset="-122"/>
              <a:cs typeface="Times New Roman" pitchFamily="34" charset="-120"/>
            </a:endParaRPr>
          </a:p>
        </p:txBody>
      </p:sp>
      <p:sp>
        <p:nvSpPr>
          <p:cNvPr id="36" name="Text 34"/>
          <p:cNvSpPr/>
          <p:nvPr/>
        </p:nvSpPr>
        <p:spPr>
          <a:xfrm>
            <a:off x="8286750" y="2386312"/>
            <a:ext cx="390525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Living</a:t>
            </a:r>
            <a:endParaRPr lang="en-US" sz="1050" dirty="0">
              <a:latin typeface="Microsoft YaHei" pitchFamily="34" charset="0"/>
              <a:ea typeface="Microsoft YaHei" pitchFamily="34" charset="-122"/>
              <a:cs typeface="Microsoft YaHei" pitchFamily="34" charset="-120"/>
            </a:endParaRPr>
          </a:p>
        </p:txBody>
      </p:sp>
      <p:sp>
        <p:nvSpPr>
          <p:cNvPr id="37" name="Text 35"/>
          <p:cNvSpPr/>
          <p:nvPr/>
        </p:nvSpPr>
        <p:spPr>
          <a:xfrm>
            <a:off x="9906000" y="2395114"/>
            <a:ext cx="22860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Bulletin</a:t>
            </a:r>
            <a:endParaRPr lang="en-US" sz="900" dirty="0">
              <a:latin typeface="Microsoft YaHei" pitchFamily="34" charset="0"/>
              <a:ea typeface="Microsoft YaHei" pitchFamily="34" charset="-122"/>
              <a:cs typeface="Microsoft YaHei" pitchFamily="34" charset="-120"/>
            </a:endParaRPr>
          </a:p>
        </p:txBody>
      </p:sp>
      <p:sp>
        <p:nvSpPr>
          <p:cNvPr id="38" name="Shape 36"/>
          <p:cNvSpPr/>
          <p:nvPr/>
        </p:nvSpPr>
        <p:spPr>
          <a:xfrm>
            <a:off x="5905500" y="2757488"/>
            <a:ext cx="5238750" cy="9525"/>
          </a:xfrm>
          <a:prstGeom prst="rect">
            <a:avLst/>
          </a:prstGeom>
          <a:solidFill>
            <a:srgbClr val="DCD2BD"/>
          </a:solidFill>
          <a:ln/>
        </p:spPr>
      </p:sp>
      <p:sp>
        <p:nvSpPr>
          <p:cNvPr id="39" name="Text 37"/>
          <p:cNvSpPr/>
          <p:nvPr/>
        </p:nvSpPr>
        <p:spPr>
          <a:xfrm>
            <a:off x="5905500" y="2976862"/>
            <a:ext cx="6286500" cy="160020"/>
          </a:xfrm>
          <a:prstGeom prst="rect">
            <a:avLst/>
          </a:prstGeom>
          <a:noFill/>
          <a:ln/>
        </p:spPr>
        <p:txBody>
          <a:bodyPr wrap="none" lIns="0" tIns="0" rIns="0" bIns="0" rtlCol="0" anchor="t"/>
          <a:lstStyle/>
          <a:p>
            <a:pPr algn="l" indent="0" marL="0">
              <a:buNone/>
            </a:pPr>
            <a:r>
              <a:rPr lang="en-US" sz="1050" dirty="0">
                <a:solidFill>
                  <a:srgbClr val="262421"/>
                </a:solidFill>
                <a:latin typeface="Microsoft YaHei" pitchFamily="34" charset="0"/>
                <a:ea typeface="Microsoft YaHei" pitchFamily="34" charset="-122"/>
                <a:cs typeface="Microsoft YaHei" pitchFamily="34" charset="-120"/>
              </a:rPr>
              <a:t>2024</a:t>
            </a:r>
            <a:endParaRPr lang="en-US" sz="1050" dirty="0">
              <a:latin typeface="Microsoft YaHei" pitchFamily="34" charset="0"/>
              <a:ea typeface="Microsoft YaHei" pitchFamily="34" charset="-122"/>
              <a:cs typeface="Microsoft YaHei" pitchFamily="34" charset="-120"/>
            </a:endParaRPr>
          </a:p>
        </p:txBody>
      </p:sp>
      <p:sp>
        <p:nvSpPr>
          <p:cNvPr id="40" name="Text 38"/>
          <p:cNvSpPr/>
          <p:nvPr/>
        </p:nvSpPr>
        <p:spPr>
          <a:xfrm>
            <a:off x="7239000" y="2867983"/>
            <a:ext cx="4953000" cy="365760"/>
          </a:xfrm>
          <a:prstGeom prst="rect">
            <a:avLst/>
          </a:prstGeom>
          <a:noFill/>
          <a:ln/>
        </p:spPr>
        <p:txBody>
          <a:bodyPr wrap="none" lIns="0" tIns="0" rIns="0" bIns="0" rtlCol="0" anchor="t"/>
          <a:lstStyle/>
          <a:p>
            <a:pPr algn="l" indent="0" marL="0">
              <a:buNone/>
            </a:pPr>
            <a:r>
              <a:rPr lang="en-US" sz="2400" dirty="0">
                <a:solidFill>
                  <a:srgbClr val="262421"/>
                </a:solidFill>
                <a:latin typeface="Times New Roman" pitchFamily="34" charset="0"/>
                <a:ea typeface="KaiTi" pitchFamily="34" charset="-122"/>
                <a:cs typeface="Times New Roman" pitchFamily="34" charset="-120"/>
              </a:rPr>
              <a:t>3,068</a:t>
            </a:r>
            <a:endParaRPr lang="en-US" sz="2400" dirty="0">
              <a:latin typeface="Times New Roman" pitchFamily="34" charset="0"/>
              <a:ea typeface="KaiTi" pitchFamily="34" charset="-122"/>
              <a:cs typeface="Times New Roman" pitchFamily="34" charset="-120"/>
            </a:endParaRPr>
          </a:p>
        </p:txBody>
      </p:sp>
      <p:sp>
        <p:nvSpPr>
          <p:cNvPr id="41" name="Text 39"/>
          <p:cNvSpPr/>
          <p:nvPr/>
        </p:nvSpPr>
        <p:spPr>
          <a:xfrm>
            <a:off x="8286750" y="2976862"/>
            <a:ext cx="390525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First five batches</a:t>
            </a:r>
            <a:endParaRPr lang="en-US" sz="1050" dirty="0">
              <a:latin typeface="Microsoft YaHei" pitchFamily="34" charset="0"/>
              <a:ea typeface="Microsoft YaHei" pitchFamily="34" charset="-122"/>
              <a:cs typeface="Microsoft YaHei" pitchFamily="34" charset="-120"/>
            </a:endParaRPr>
          </a:p>
        </p:txBody>
      </p:sp>
      <p:sp>
        <p:nvSpPr>
          <p:cNvPr id="42" name="Text 40"/>
          <p:cNvSpPr/>
          <p:nvPr/>
        </p:nvSpPr>
        <p:spPr>
          <a:xfrm>
            <a:off x="9906000" y="2985664"/>
            <a:ext cx="22860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NPC report</a:t>
            </a:r>
            <a:endParaRPr lang="en-US" sz="900" dirty="0">
              <a:latin typeface="Microsoft YaHei" pitchFamily="34" charset="0"/>
              <a:ea typeface="Microsoft YaHei" pitchFamily="34" charset="-122"/>
              <a:cs typeface="Microsoft YaHei" pitchFamily="34" charset="-120"/>
            </a:endParaRPr>
          </a:p>
        </p:txBody>
      </p:sp>
      <p:sp>
        <p:nvSpPr>
          <p:cNvPr id="43" name="Shape 41"/>
          <p:cNvSpPr/>
          <p:nvPr/>
        </p:nvSpPr>
        <p:spPr>
          <a:xfrm>
            <a:off x="5905500" y="3348038"/>
            <a:ext cx="5238750" cy="9525"/>
          </a:xfrm>
          <a:prstGeom prst="rect">
            <a:avLst/>
          </a:prstGeom>
          <a:solidFill>
            <a:srgbClr val="DCD2BD"/>
          </a:solidFill>
          <a:ln/>
        </p:spPr>
      </p:sp>
      <p:sp>
        <p:nvSpPr>
          <p:cNvPr id="44" name="Text 42"/>
          <p:cNvSpPr/>
          <p:nvPr/>
        </p:nvSpPr>
        <p:spPr>
          <a:xfrm>
            <a:off x="5905500" y="3567412"/>
            <a:ext cx="6286500" cy="160020"/>
          </a:xfrm>
          <a:prstGeom prst="rect">
            <a:avLst/>
          </a:prstGeom>
          <a:noFill/>
          <a:ln/>
        </p:spPr>
        <p:txBody>
          <a:bodyPr wrap="none" lIns="0" tIns="0" rIns="0" bIns="0" rtlCol="0" anchor="t"/>
          <a:lstStyle/>
          <a:p>
            <a:pPr algn="l" indent="0" marL="0">
              <a:buNone/>
            </a:pPr>
            <a:r>
              <a:rPr lang="en-US" sz="1050" dirty="0">
                <a:solidFill>
                  <a:srgbClr val="262421"/>
                </a:solidFill>
                <a:latin typeface="Microsoft YaHei" pitchFamily="34" charset="0"/>
                <a:ea typeface="Microsoft YaHei" pitchFamily="34" charset="-122"/>
                <a:cs typeface="Microsoft YaHei" pitchFamily="34" charset="-120"/>
              </a:rPr>
              <a:t>May 2025</a:t>
            </a:r>
            <a:endParaRPr lang="en-US" sz="1050" dirty="0">
              <a:latin typeface="Microsoft YaHei" pitchFamily="34" charset="0"/>
              <a:ea typeface="Microsoft YaHei" pitchFamily="34" charset="-122"/>
              <a:cs typeface="Microsoft YaHei" pitchFamily="34" charset="-120"/>
            </a:endParaRPr>
          </a:p>
        </p:txBody>
      </p:sp>
      <p:sp>
        <p:nvSpPr>
          <p:cNvPr id="45" name="Text 43"/>
          <p:cNvSpPr/>
          <p:nvPr/>
        </p:nvSpPr>
        <p:spPr>
          <a:xfrm>
            <a:off x="7239000" y="3458533"/>
            <a:ext cx="4953000" cy="365760"/>
          </a:xfrm>
          <a:prstGeom prst="rect">
            <a:avLst/>
          </a:prstGeom>
          <a:noFill/>
          <a:ln/>
        </p:spPr>
        <p:txBody>
          <a:bodyPr wrap="none" lIns="0" tIns="0" rIns="0" bIns="0" rtlCol="0" anchor="t"/>
          <a:lstStyle/>
          <a:p>
            <a:pPr algn="l" indent="0" marL="0">
              <a:buNone/>
            </a:pPr>
            <a:r>
              <a:rPr lang="en-US" sz="2400" dirty="0">
                <a:solidFill>
                  <a:srgbClr val="262421"/>
                </a:solidFill>
                <a:latin typeface="Times New Roman" pitchFamily="34" charset="0"/>
                <a:ea typeface="KaiTi" pitchFamily="34" charset="-122"/>
                <a:cs typeface="Times New Roman" pitchFamily="34" charset="-120"/>
              </a:rPr>
              <a:t>3,107</a:t>
            </a:r>
            <a:endParaRPr lang="en-US" sz="2400" dirty="0">
              <a:latin typeface="Times New Roman" pitchFamily="34" charset="0"/>
              <a:ea typeface="KaiTi" pitchFamily="34" charset="-122"/>
              <a:cs typeface="Times New Roman" pitchFamily="34" charset="-120"/>
            </a:endParaRPr>
          </a:p>
        </p:txBody>
      </p:sp>
      <p:sp>
        <p:nvSpPr>
          <p:cNvPr id="46" name="Text 44"/>
          <p:cNvSpPr/>
          <p:nvPr/>
        </p:nvSpPr>
        <p:spPr>
          <a:xfrm>
            <a:off x="8286750" y="3567412"/>
            <a:ext cx="390525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Living, of 3,997</a:t>
            </a:r>
            <a:endParaRPr lang="en-US" sz="1050" dirty="0">
              <a:latin typeface="Microsoft YaHei" pitchFamily="34" charset="0"/>
              <a:ea typeface="Microsoft YaHei" pitchFamily="34" charset="-122"/>
              <a:cs typeface="Microsoft YaHei" pitchFamily="34" charset="-120"/>
            </a:endParaRPr>
          </a:p>
        </p:txBody>
      </p:sp>
      <p:sp>
        <p:nvSpPr>
          <p:cNvPr id="47" name="Text 45"/>
          <p:cNvSpPr/>
          <p:nvPr/>
        </p:nvSpPr>
        <p:spPr>
          <a:xfrm>
            <a:off x="9906000" y="3576214"/>
            <a:ext cx="22860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National Library</a:t>
            </a:r>
            <a:endParaRPr lang="en-US" sz="900" dirty="0">
              <a:latin typeface="Microsoft YaHei" pitchFamily="34" charset="0"/>
              <a:ea typeface="Microsoft YaHei" pitchFamily="34" charset="-122"/>
              <a:cs typeface="Microsoft YaHei" pitchFamily="34" charset="-120"/>
            </a:endParaRPr>
          </a:p>
        </p:txBody>
      </p:sp>
      <p:sp>
        <p:nvSpPr>
          <p:cNvPr id="48" name="Shape 46"/>
          <p:cNvSpPr/>
          <p:nvPr/>
        </p:nvSpPr>
        <p:spPr>
          <a:xfrm>
            <a:off x="5905500" y="3938588"/>
            <a:ext cx="5238750" cy="9525"/>
          </a:xfrm>
          <a:prstGeom prst="rect">
            <a:avLst/>
          </a:prstGeom>
          <a:solidFill>
            <a:srgbClr val="DCD2BD"/>
          </a:solidFill>
          <a:ln/>
        </p:spPr>
      </p:sp>
      <p:sp>
        <p:nvSpPr>
          <p:cNvPr id="49" name="Text 47"/>
          <p:cNvSpPr/>
          <p:nvPr/>
        </p:nvSpPr>
        <p:spPr>
          <a:xfrm>
            <a:off x="5905500" y="4157962"/>
            <a:ext cx="6286500" cy="160020"/>
          </a:xfrm>
          <a:prstGeom prst="rect">
            <a:avLst/>
          </a:prstGeom>
          <a:noFill/>
          <a:ln/>
        </p:spPr>
        <p:txBody>
          <a:bodyPr wrap="none" lIns="0" tIns="0" rIns="0" bIns="0" rtlCol="0" anchor="t"/>
          <a:lstStyle/>
          <a:p>
            <a:pPr algn="l" indent="0" marL="0">
              <a:buNone/>
            </a:pPr>
            <a:r>
              <a:rPr lang="en-US" sz="1050" dirty="0">
                <a:solidFill>
                  <a:srgbClr val="262421"/>
                </a:solidFill>
                <a:latin typeface="Microsoft YaHei" pitchFamily="34" charset="0"/>
                <a:ea typeface="Microsoft YaHei" pitchFamily="34" charset="-122"/>
                <a:cs typeface="Microsoft YaHei" pitchFamily="34" charset="-120"/>
              </a:rPr>
              <a:t>End of 2025</a:t>
            </a:r>
            <a:endParaRPr lang="en-US" sz="1050" dirty="0">
              <a:latin typeface="Microsoft YaHei" pitchFamily="34" charset="0"/>
              <a:ea typeface="Microsoft YaHei" pitchFamily="34" charset="-122"/>
              <a:cs typeface="Microsoft YaHei" pitchFamily="34" charset="-120"/>
            </a:endParaRPr>
          </a:p>
        </p:txBody>
      </p:sp>
      <p:sp>
        <p:nvSpPr>
          <p:cNvPr id="50" name="Text 48"/>
          <p:cNvSpPr/>
          <p:nvPr/>
        </p:nvSpPr>
        <p:spPr>
          <a:xfrm>
            <a:off x="7239000" y="4049083"/>
            <a:ext cx="4953000" cy="365760"/>
          </a:xfrm>
          <a:prstGeom prst="rect">
            <a:avLst/>
          </a:prstGeom>
          <a:noFill/>
          <a:ln/>
        </p:spPr>
        <p:txBody>
          <a:bodyPr wrap="none" lIns="0" tIns="0" rIns="0" bIns="0" rtlCol="0" anchor="t"/>
          <a:lstStyle/>
          <a:p>
            <a:pPr algn="l" indent="0" marL="0">
              <a:buNone/>
            </a:pPr>
            <a:r>
              <a:rPr lang="en-US" sz="2400" dirty="0">
                <a:solidFill>
                  <a:srgbClr val="262421"/>
                </a:solidFill>
                <a:latin typeface="Times New Roman" pitchFamily="34" charset="0"/>
                <a:ea typeface="KaiTi" pitchFamily="34" charset="-122"/>
                <a:cs typeface="Times New Roman" pitchFamily="34" charset="-120"/>
              </a:rPr>
              <a:t>3,994</a:t>
            </a:r>
            <a:endParaRPr lang="en-US" sz="2400" dirty="0">
              <a:latin typeface="Times New Roman" pitchFamily="34" charset="0"/>
              <a:ea typeface="KaiTi" pitchFamily="34" charset="-122"/>
              <a:cs typeface="Times New Roman" pitchFamily="34" charset="-120"/>
            </a:endParaRPr>
          </a:p>
        </p:txBody>
      </p:sp>
      <p:sp>
        <p:nvSpPr>
          <p:cNvPr id="51" name="Text 49"/>
          <p:cNvSpPr/>
          <p:nvPr/>
        </p:nvSpPr>
        <p:spPr>
          <a:xfrm>
            <a:off x="8286750" y="4157962"/>
            <a:ext cx="390525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Living not stated</a:t>
            </a:r>
            <a:endParaRPr lang="en-US" sz="1050" dirty="0">
              <a:latin typeface="Microsoft YaHei" pitchFamily="34" charset="0"/>
              <a:ea typeface="Microsoft YaHei" pitchFamily="34" charset="-122"/>
              <a:cs typeface="Microsoft YaHei" pitchFamily="34" charset="-120"/>
            </a:endParaRPr>
          </a:p>
        </p:txBody>
      </p:sp>
      <p:sp>
        <p:nvSpPr>
          <p:cNvPr id="52" name="Text 50"/>
          <p:cNvSpPr/>
          <p:nvPr/>
        </p:nvSpPr>
        <p:spPr>
          <a:xfrm>
            <a:off x="9906000" y="4166764"/>
            <a:ext cx="22860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Bulletin</a:t>
            </a:r>
            <a:endParaRPr lang="en-US" sz="900" dirty="0">
              <a:latin typeface="Microsoft YaHei" pitchFamily="34" charset="0"/>
              <a:ea typeface="Microsoft YaHei" pitchFamily="34" charset="-122"/>
              <a:cs typeface="Microsoft YaHei" pitchFamily="34" charset="-120"/>
            </a:endParaRPr>
          </a:p>
        </p:txBody>
      </p:sp>
      <p:sp>
        <p:nvSpPr>
          <p:cNvPr id="53" name="Shape 51"/>
          <p:cNvSpPr/>
          <p:nvPr/>
        </p:nvSpPr>
        <p:spPr>
          <a:xfrm>
            <a:off x="5905500" y="4529138"/>
            <a:ext cx="5238750" cy="9525"/>
          </a:xfrm>
          <a:prstGeom prst="rect">
            <a:avLst/>
          </a:prstGeom>
          <a:solidFill>
            <a:srgbClr val="DCD2BD"/>
          </a:solidFill>
          <a:ln/>
        </p:spPr>
      </p:sp>
      <p:sp>
        <p:nvSpPr>
          <p:cNvPr id="54" name="Text 52"/>
          <p:cNvSpPr/>
          <p:nvPr/>
        </p:nvSpPr>
        <p:spPr>
          <a:xfrm>
            <a:off x="5905500" y="4691869"/>
            <a:ext cx="628650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These counts measure different things and cannot be joined into a growth line.</a:t>
            </a:r>
            <a:endParaRPr lang="en-US" sz="1275" dirty="0">
              <a:latin typeface="Times New Roman" pitchFamily="34" charset="0"/>
              <a:ea typeface="KaiTi" pitchFamily="34" charset="-122"/>
              <a:cs typeface="Times New Roman" pitchFamily="34" charset="-120"/>
            </a:endParaRPr>
          </a:p>
        </p:txBody>
      </p:sp>
      <p:sp>
        <p:nvSpPr>
          <p:cNvPr id="55" name="Text 53"/>
          <p:cNvSpPr/>
          <p:nvPr/>
        </p:nvSpPr>
        <p:spPr>
          <a:xfrm>
            <a:off x="5905500" y="4977619"/>
            <a:ext cx="628650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Far fewer bearers are living than were ever named.</a:t>
            </a:r>
            <a:endParaRPr lang="en-US" sz="1275" dirty="0">
              <a:latin typeface="Times New Roman" pitchFamily="34" charset="0"/>
              <a:ea typeface="KaiTi" pitchFamily="34" charset="-122"/>
              <a:cs typeface="Times New Roman" pitchFamily="34" charset="-120"/>
            </a:endParaRPr>
          </a:p>
        </p:txBody>
      </p:sp>
      <p:sp>
        <p:nvSpPr>
          <p:cNvPr id="56" name="Text 54"/>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Source: Ministry of Culture and Tourism batch notices, 2023 and 2025 statistical bulletins, NPC report (2024), National Library of China</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11"/>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12</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486484" y="1291196"/>
            <a:ext cx="1839441"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V</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m</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w</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h</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dirty="0">
                <a:solidFill>
                  <a:srgbClr val="C3272B"/>
                </a:solidFill>
                <a:latin typeface="Times New Roman" pitchFamily="34" charset="0"/>
                <a:ea typeface="KaiTi" pitchFamily="34" charset="-122"/>
                <a:cs typeface="Times New Roman" pitchFamily="34" charset="-120"/>
              </a:rPr>
              <a:t>e</a:t>
            </a:r>
            <a:endParaRPr lang="en-US" sz="1125" dirty="0">
              <a:latin typeface="Times New Roman" pitchFamily="34" charset="0"/>
              <a:ea typeface="KaiTi" pitchFamily="34" charset="-122"/>
              <a:cs typeface="Times New Roman" pitchFamily="34" charset="-120"/>
            </a:endParaRPr>
          </a:p>
        </p:txBody>
      </p:sp>
      <p:sp>
        <p:nvSpPr>
          <p:cNvPr id="8" name="Text 6"/>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58.3% of the 2018 batch were 60 or older</a:t>
            </a:r>
            <a:endParaRPr lang="en-US" sz="2550" dirty="0">
              <a:latin typeface="Times New Roman" pitchFamily="34" charset="0"/>
              <a:ea typeface="KaiTi" pitchFamily="34" charset="-122"/>
              <a:cs typeface="Times New Roman" pitchFamily="34" charset="-120"/>
            </a:endParaRPr>
          </a:p>
        </p:txBody>
      </p:sp>
      <p:sp>
        <p:nvSpPr>
          <p:cNvPr id="9" name="Text 7"/>
          <p:cNvSpPr/>
          <p:nvPr/>
        </p:nvSpPr>
        <p:spPr>
          <a:xfrm>
            <a:off x="1047750" y="1899814"/>
            <a:ext cx="1114425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Fifth batch, named in 2018: 1,082 national bearers by age (this batch only)</a:t>
            </a:r>
            <a:endParaRPr lang="en-US" sz="900" dirty="0">
              <a:latin typeface="Microsoft YaHei" pitchFamily="34" charset="0"/>
              <a:ea typeface="Microsoft YaHei" pitchFamily="34" charset="-122"/>
              <a:cs typeface="Microsoft YaHei" pitchFamily="34" charset="-120"/>
            </a:endParaRPr>
          </a:p>
        </p:txBody>
      </p:sp>
      <p:sp>
        <p:nvSpPr>
          <p:cNvPr id="10" name="Shape 8"/>
          <p:cNvSpPr/>
          <p:nvPr/>
        </p:nvSpPr>
        <p:spPr>
          <a:xfrm>
            <a:off x="1047750" y="2095500"/>
            <a:ext cx="46269" cy="666750"/>
          </a:xfrm>
          <a:prstGeom prst="rect">
            <a:avLst/>
          </a:prstGeom>
          <a:solidFill>
            <a:srgbClr val="EAE2D2"/>
          </a:solidFill>
          <a:ln/>
        </p:spPr>
      </p:sp>
      <p:sp>
        <p:nvSpPr>
          <p:cNvPr id="11" name="Shape 9"/>
          <p:cNvSpPr/>
          <p:nvPr/>
        </p:nvSpPr>
        <p:spPr>
          <a:xfrm>
            <a:off x="1113069" y="2095500"/>
            <a:ext cx="4124061" cy="666750"/>
          </a:xfrm>
          <a:prstGeom prst="rect">
            <a:avLst/>
          </a:prstGeom>
          <a:solidFill>
            <a:srgbClr val="C9BFAC"/>
          </a:solidFill>
          <a:ln/>
        </p:spPr>
      </p:sp>
      <p:sp>
        <p:nvSpPr>
          <p:cNvPr id="12" name="Text 10"/>
          <p:cNvSpPr/>
          <p:nvPr/>
        </p:nvSpPr>
        <p:spPr>
          <a:xfrm>
            <a:off x="1208319" y="2176400"/>
            <a:ext cx="10983681" cy="148590"/>
          </a:xfrm>
          <a:prstGeom prst="rect">
            <a:avLst/>
          </a:prstGeom>
          <a:noFill/>
          <a:ln/>
        </p:spPr>
        <p:txBody>
          <a:bodyPr wrap="none" lIns="0" tIns="0" rIns="0" bIns="0" rtlCol="0" anchor="t"/>
          <a:lstStyle/>
          <a:p>
            <a:pPr algn="l" indent="0" marL="0">
              <a:buNone/>
            </a:pPr>
            <a:r>
              <a:rPr lang="en-US" sz="975" b="1" dirty="0">
                <a:solidFill>
                  <a:srgbClr val="0A0E14"/>
                </a:solidFill>
                <a:latin typeface="Microsoft YaHei" pitchFamily="34" charset="0"/>
                <a:ea typeface="Microsoft YaHei" pitchFamily="34" charset="-122"/>
                <a:cs typeface="Microsoft YaHei" pitchFamily="34" charset="-120"/>
              </a:rPr>
              <a:t>40 to 59</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208319" y="2366900"/>
            <a:ext cx="10983681" cy="148590"/>
          </a:xfrm>
          <a:prstGeom prst="rect">
            <a:avLst/>
          </a:prstGeom>
          <a:noFill/>
          <a:ln/>
        </p:spPr>
        <p:txBody>
          <a:bodyPr wrap="none" lIns="0" tIns="0" rIns="0" bIns="0" rtlCol="0" anchor="t"/>
          <a:lstStyle/>
          <a:p>
            <a:pPr algn="l" indent="0" marL="0">
              <a:buNone/>
            </a:pPr>
            <a:r>
              <a:rPr lang="en-US" sz="975" b="1" dirty="0">
                <a:solidFill>
                  <a:srgbClr val="0A0E14"/>
                </a:solidFill>
                <a:latin typeface="Microsoft YaHei" pitchFamily="34" charset="0"/>
                <a:ea typeface="Microsoft YaHei" pitchFamily="34" charset="-122"/>
                <a:cs typeface="Microsoft YaHei" pitchFamily="34" charset="-120"/>
              </a:rPr>
              <a:t>444</a:t>
            </a:r>
            <a:endParaRPr lang="en-US" sz="975" dirty="0">
              <a:latin typeface="Microsoft YaHei" pitchFamily="34" charset="0"/>
              <a:ea typeface="Microsoft YaHei" pitchFamily="34" charset="-122"/>
              <a:cs typeface="Microsoft YaHei" pitchFamily="34" charset="-120"/>
            </a:endParaRPr>
          </a:p>
        </p:txBody>
      </p:sp>
      <p:sp>
        <p:nvSpPr>
          <p:cNvPr id="14" name="Shape 12"/>
          <p:cNvSpPr/>
          <p:nvPr/>
        </p:nvSpPr>
        <p:spPr>
          <a:xfrm>
            <a:off x="5256180" y="2095500"/>
            <a:ext cx="2659042" cy="666750"/>
          </a:xfrm>
          <a:prstGeom prst="rect">
            <a:avLst/>
          </a:prstGeom>
          <a:solidFill>
            <a:srgbClr val="8A8071"/>
          </a:solidFill>
          <a:ln/>
        </p:spPr>
      </p:sp>
      <p:sp>
        <p:nvSpPr>
          <p:cNvPr id="15" name="Text 13"/>
          <p:cNvSpPr/>
          <p:nvPr/>
        </p:nvSpPr>
        <p:spPr>
          <a:xfrm>
            <a:off x="5351430" y="2176400"/>
            <a:ext cx="6840570" cy="148590"/>
          </a:xfrm>
          <a:prstGeom prst="rect">
            <a:avLst/>
          </a:prstGeom>
          <a:noFill/>
          <a:ln/>
        </p:spPr>
        <p:txBody>
          <a:bodyPr wrap="none" lIns="0" tIns="0" rIns="0" bIns="0" rtlCol="0" anchor="t"/>
          <a:lstStyle/>
          <a:p>
            <a:pPr algn="l" indent="0" marL="0">
              <a:buNone/>
            </a:pPr>
            <a:r>
              <a:rPr lang="en-US" sz="975" b="1" dirty="0">
                <a:solidFill>
                  <a:srgbClr val="0A0E14"/>
                </a:solidFill>
                <a:latin typeface="Microsoft YaHei" pitchFamily="34" charset="0"/>
                <a:ea typeface="Microsoft YaHei" pitchFamily="34" charset="-122"/>
                <a:cs typeface="Microsoft YaHei" pitchFamily="34" charset="-120"/>
              </a:rPr>
              <a:t>60 to 69</a:t>
            </a:r>
            <a:endParaRPr lang="en-US" sz="975" dirty="0">
              <a:latin typeface="Microsoft YaHei" pitchFamily="34" charset="0"/>
              <a:ea typeface="Microsoft YaHei" pitchFamily="34" charset="-122"/>
              <a:cs typeface="Microsoft YaHei" pitchFamily="34" charset="-120"/>
            </a:endParaRPr>
          </a:p>
        </p:txBody>
      </p:sp>
      <p:sp>
        <p:nvSpPr>
          <p:cNvPr id="16" name="Text 14"/>
          <p:cNvSpPr/>
          <p:nvPr/>
        </p:nvSpPr>
        <p:spPr>
          <a:xfrm>
            <a:off x="5351430" y="2366900"/>
            <a:ext cx="6840570" cy="148590"/>
          </a:xfrm>
          <a:prstGeom prst="rect">
            <a:avLst/>
          </a:prstGeom>
          <a:noFill/>
          <a:ln/>
        </p:spPr>
        <p:txBody>
          <a:bodyPr wrap="none" lIns="0" tIns="0" rIns="0" bIns="0" rtlCol="0" anchor="t"/>
          <a:lstStyle/>
          <a:p>
            <a:pPr algn="l" indent="0" marL="0">
              <a:buNone/>
            </a:pPr>
            <a:r>
              <a:rPr lang="en-US" sz="975" b="1" dirty="0">
                <a:solidFill>
                  <a:srgbClr val="0A0E14"/>
                </a:solidFill>
                <a:latin typeface="Microsoft YaHei" pitchFamily="34" charset="0"/>
                <a:ea typeface="Microsoft YaHei" pitchFamily="34" charset="-122"/>
                <a:cs typeface="Microsoft YaHei" pitchFamily="34" charset="-120"/>
              </a:rPr>
              <a:t>287</a:t>
            </a:r>
            <a:endParaRPr lang="en-US" sz="975" dirty="0">
              <a:latin typeface="Microsoft YaHei" pitchFamily="34" charset="0"/>
              <a:ea typeface="Microsoft YaHei" pitchFamily="34" charset="-122"/>
              <a:cs typeface="Microsoft YaHei" pitchFamily="34" charset="-120"/>
            </a:endParaRPr>
          </a:p>
        </p:txBody>
      </p:sp>
      <p:sp>
        <p:nvSpPr>
          <p:cNvPr id="17" name="Shape 15"/>
          <p:cNvSpPr/>
          <p:nvPr/>
        </p:nvSpPr>
        <p:spPr>
          <a:xfrm>
            <a:off x="7934272" y="2095500"/>
            <a:ext cx="2192475" cy="666750"/>
          </a:xfrm>
          <a:prstGeom prst="rect">
            <a:avLst/>
          </a:prstGeom>
          <a:solidFill>
            <a:srgbClr val="393631"/>
          </a:solidFill>
          <a:ln/>
        </p:spPr>
      </p:sp>
      <p:sp>
        <p:nvSpPr>
          <p:cNvPr id="18" name="Text 16"/>
          <p:cNvSpPr/>
          <p:nvPr/>
        </p:nvSpPr>
        <p:spPr>
          <a:xfrm>
            <a:off x="8029522" y="2176400"/>
            <a:ext cx="4162478"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70 to 79</a:t>
            </a:r>
            <a:endParaRPr lang="en-US" sz="975" dirty="0">
              <a:latin typeface="Microsoft YaHei" pitchFamily="34" charset="0"/>
              <a:ea typeface="Microsoft YaHei" pitchFamily="34" charset="-122"/>
              <a:cs typeface="Microsoft YaHei" pitchFamily="34" charset="-120"/>
            </a:endParaRPr>
          </a:p>
        </p:txBody>
      </p:sp>
      <p:sp>
        <p:nvSpPr>
          <p:cNvPr id="19" name="Text 17"/>
          <p:cNvSpPr/>
          <p:nvPr/>
        </p:nvSpPr>
        <p:spPr>
          <a:xfrm>
            <a:off x="8029522" y="2366900"/>
            <a:ext cx="4162478"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237</a:t>
            </a:r>
            <a:endParaRPr lang="en-US" sz="975" dirty="0">
              <a:latin typeface="Microsoft YaHei" pitchFamily="34" charset="0"/>
              <a:ea typeface="Microsoft YaHei" pitchFamily="34" charset="-122"/>
              <a:cs typeface="Microsoft YaHei" pitchFamily="34" charset="-120"/>
            </a:endParaRPr>
          </a:p>
        </p:txBody>
      </p:sp>
      <p:sp>
        <p:nvSpPr>
          <p:cNvPr id="20" name="Shape 18"/>
          <p:cNvSpPr/>
          <p:nvPr/>
        </p:nvSpPr>
        <p:spPr>
          <a:xfrm>
            <a:off x="10145798" y="2095500"/>
            <a:ext cx="979402" cy="666750"/>
          </a:xfrm>
          <a:prstGeom prst="rect">
            <a:avLst/>
          </a:prstGeom>
          <a:solidFill>
            <a:srgbClr val="1F1C18"/>
          </a:solidFill>
          <a:ln/>
        </p:spPr>
      </p:sp>
      <p:sp>
        <p:nvSpPr>
          <p:cNvPr id="21" name="Text 19"/>
          <p:cNvSpPr/>
          <p:nvPr/>
        </p:nvSpPr>
        <p:spPr>
          <a:xfrm>
            <a:off x="10241048" y="2176400"/>
            <a:ext cx="1950952"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80 and over</a:t>
            </a:r>
            <a:endParaRPr lang="en-US" sz="975" dirty="0">
              <a:latin typeface="Microsoft YaHei" pitchFamily="34" charset="0"/>
              <a:ea typeface="Microsoft YaHei" pitchFamily="34" charset="-122"/>
              <a:cs typeface="Microsoft YaHei" pitchFamily="34" charset="-120"/>
            </a:endParaRPr>
          </a:p>
        </p:txBody>
      </p:sp>
      <p:sp>
        <p:nvSpPr>
          <p:cNvPr id="22" name="Text 20"/>
          <p:cNvSpPr/>
          <p:nvPr/>
        </p:nvSpPr>
        <p:spPr>
          <a:xfrm>
            <a:off x="10241048" y="2366900"/>
            <a:ext cx="1950952"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107</a:t>
            </a:r>
            <a:endParaRPr lang="en-US" sz="975" dirty="0">
              <a:latin typeface="Microsoft YaHei" pitchFamily="34" charset="0"/>
              <a:ea typeface="Microsoft YaHei" pitchFamily="34" charset="-122"/>
              <a:cs typeface="Microsoft YaHei" pitchFamily="34" charset="-120"/>
            </a:endParaRPr>
          </a:p>
        </p:txBody>
      </p:sp>
      <p:sp>
        <p:nvSpPr>
          <p:cNvPr id="23" name="Text 21"/>
          <p:cNvSpPr/>
          <p:nvPr/>
        </p:nvSpPr>
        <p:spPr>
          <a:xfrm>
            <a:off x="1047750" y="2861839"/>
            <a:ext cx="1114425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Under 40: 7</a:t>
            </a:r>
            <a:endParaRPr lang="en-US" sz="900" dirty="0">
              <a:latin typeface="Microsoft YaHei" pitchFamily="34" charset="0"/>
              <a:ea typeface="Microsoft YaHei" pitchFamily="34" charset="-122"/>
              <a:cs typeface="Microsoft YaHei" pitchFamily="34" charset="-120"/>
            </a:endParaRPr>
          </a:p>
        </p:txBody>
      </p:sp>
      <p:sp>
        <p:nvSpPr>
          <p:cNvPr id="24" name="Shape 22"/>
          <p:cNvSpPr/>
          <p:nvPr/>
        </p:nvSpPr>
        <p:spPr>
          <a:xfrm>
            <a:off x="5249036" y="2857500"/>
            <a:ext cx="14288" cy="285750"/>
          </a:xfrm>
          <a:prstGeom prst="rect">
            <a:avLst/>
          </a:prstGeom>
          <a:solidFill>
            <a:srgbClr val="C3272B"/>
          </a:solidFill>
          <a:ln/>
        </p:spPr>
      </p:sp>
      <p:sp>
        <p:nvSpPr>
          <p:cNvPr id="25" name="Shape 23"/>
          <p:cNvSpPr/>
          <p:nvPr/>
        </p:nvSpPr>
        <p:spPr>
          <a:xfrm>
            <a:off x="5249036" y="3136106"/>
            <a:ext cx="5895214" cy="14288"/>
          </a:xfrm>
          <a:prstGeom prst="rect">
            <a:avLst/>
          </a:prstGeom>
          <a:solidFill>
            <a:srgbClr val="C3272B"/>
          </a:solidFill>
          <a:ln/>
        </p:spPr>
      </p:sp>
      <p:sp>
        <p:nvSpPr>
          <p:cNvPr id="26" name="Text 24"/>
          <p:cNvSpPr/>
          <p:nvPr/>
        </p:nvSpPr>
        <p:spPr>
          <a:xfrm>
            <a:off x="0" y="3195789"/>
            <a:ext cx="11144250" cy="171450"/>
          </a:xfrm>
          <a:prstGeom prst="rect">
            <a:avLst/>
          </a:prstGeom>
          <a:noFill/>
          <a:ln/>
        </p:spPr>
        <p:txBody>
          <a:bodyPr wrap="none" lIns="0" tIns="0" rIns="0" bIns="0" rtlCol="0" anchor="t"/>
          <a:lstStyle/>
          <a:p>
            <a:pPr algn="r" indent="0" marL="0">
              <a:buNone/>
            </a:pPr>
            <a:r>
              <a:rPr lang="en-US" sz="1125" b="1" dirty="0">
                <a:solidFill>
                  <a:srgbClr val="C3272B"/>
                </a:solidFill>
                <a:latin typeface="Times New Roman" pitchFamily="34" charset="0"/>
                <a:ea typeface="KaiTi" pitchFamily="34" charset="-122"/>
                <a:cs typeface="Times New Roman" pitchFamily="34" charset="-120"/>
              </a:rPr>
              <a:t>60 or older: 631 people, 58.3%</a:t>
            </a:r>
            <a:endParaRPr lang="en-US" sz="1125" dirty="0">
              <a:latin typeface="Times New Roman" pitchFamily="34" charset="0"/>
              <a:ea typeface="KaiTi" pitchFamily="34" charset="-122"/>
              <a:cs typeface="Times New Roman" pitchFamily="34" charset="-120"/>
            </a:endParaRPr>
          </a:p>
        </p:txBody>
      </p:sp>
      <p:sp>
        <p:nvSpPr>
          <p:cNvPr id="27" name="Shape 25"/>
          <p:cNvSpPr/>
          <p:nvPr/>
        </p:nvSpPr>
        <p:spPr>
          <a:xfrm>
            <a:off x="1087437" y="3984625"/>
            <a:ext cx="111125" cy="5953"/>
          </a:xfrm>
          <a:custGeom>
            <a:avLst/>
            <a:gdLst/>
            <a:ahLst/>
            <a:cxnLst/>
            <a:rect l="l" t="t" r="r" b="b"/>
            <a:pathLst>
              <a:path w="111125" h="5953">
                <a:moveTo>
                  <a:pt x="0" y="0"/>
                </a:moveTo>
                <a:lnTo>
                  <a:pt x="111125" y="0"/>
                </a:lnTo>
              </a:path>
            </a:pathLst>
          </a:custGeom>
          <a:noFill/>
          <a:ln w="15875">
            <a:solidFill>
              <a:srgbClr val="8A8071"/>
            </a:solidFill>
            <a:prstDash val="solid"/>
          </a:ln>
        </p:spPr>
      </p:sp>
      <p:sp>
        <p:nvSpPr>
          <p:cNvPr id="28" name="Shape 26"/>
          <p:cNvSpPr/>
          <p:nvPr/>
        </p:nvSpPr>
        <p:spPr>
          <a:xfrm>
            <a:off x="1087437" y="3825875"/>
            <a:ext cx="111125" cy="5953"/>
          </a:xfrm>
          <a:custGeom>
            <a:avLst/>
            <a:gdLst/>
            <a:ahLst/>
            <a:cxnLst/>
            <a:rect l="l" t="t" r="r" b="b"/>
            <a:pathLst>
              <a:path w="111125" h="5953">
                <a:moveTo>
                  <a:pt x="0" y="0"/>
                </a:moveTo>
                <a:lnTo>
                  <a:pt x="111125" y="0"/>
                </a:lnTo>
              </a:path>
            </a:pathLst>
          </a:custGeom>
          <a:noFill/>
          <a:ln w="15875">
            <a:solidFill>
              <a:srgbClr val="8A8071"/>
            </a:solidFill>
            <a:prstDash val="solid"/>
          </a:ln>
        </p:spPr>
      </p:sp>
      <p:sp>
        <p:nvSpPr>
          <p:cNvPr id="29" name="Shape 27"/>
          <p:cNvSpPr/>
          <p:nvPr/>
        </p:nvSpPr>
        <p:spPr>
          <a:xfrm>
            <a:off x="1103313" y="3905250"/>
            <a:ext cx="79375" cy="79375"/>
          </a:xfrm>
          <a:custGeom>
            <a:avLst/>
            <a:gdLst/>
            <a:ahLst/>
            <a:cxnLst/>
            <a:rect l="l" t="t" r="r" b="b"/>
            <a:pathLst>
              <a:path w="79375" h="79375">
                <a:moveTo>
                  <a:pt x="79375" y="79375"/>
                </a:moveTo>
                <a:lnTo>
                  <a:pt x="79375" y="46260"/>
                </a:lnTo>
                <a:arcTo hR="15875" wR="15875" stAng="21599266" swAng="-2699785"/>
                <a:lnTo>
                  <a:pt x="39688" y="0"/>
                </a:lnTo>
                <a:lnTo>
                  <a:pt x="4651" y="35036"/>
                </a:lnTo>
                <a:arcTo hR="15875" wR="15875" stAng="13500519" swAng="-2699785"/>
                <a:lnTo>
                  <a:pt x="0" y="79375"/>
                </a:lnTo>
              </a:path>
            </a:pathLst>
          </a:custGeom>
          <a:noFill/>
          <a:ln w="15875">
            <a:solidFill>
              <a:srgbClr val="8A8071"/>
            </a:solidFill>
            <a:prstDash val="solid"/>
          </a:ln>
        </p:spPr>
      </p:sp>
      <p:sp>
        <p:nvSpPr>
          <p:cNvPr id="30" name="Shape 28"/>
          <p:cNvSpPr/>
          <p:nvPr/>
        </p:nvSpPr>
        <p:spPr>
          <a:xfrm>
            <a:off x="1103313" y="3825875"/>
            <a:ext cx="79375" cy="79375"/>
          </a:xfrm>
          <a:custGeom>
            <a:avLst/>
            <a:gdLst/>
            <a:ahLst/>
            <a:cxnLst/>
            <a:rect l="l" t="t" r="r" b="b"/>
            <a:pathLst>
              <a:path w="79375" h="79375">
                <a:moveTo>
                  <a:pt x="0" y="0"/>
                </a:moveTo>
                <a:lnTo>
                  <a:pt x="0" y="33115"/>
                </a:lnTo>
                <a:arcTo hR="15875" wR="15875" stAng="10799266" swAng="-2699785"/>
                <a:lnTo>
                  <a:pt x="39688" y="79375"/>
                </a:lnTo>
                <a:lnTo>
                  <a:pt x="74724" y="44339"/>
                </a:lnTo>
                <a:arcTo hR="15875" wR="15875" stAng="2700519" swAng="-2699785"/>
                <a:lnTo>
                  <a:pt x="79375" y="0"/>
                </a:lnTo>
              </a:path>
            </a:pathLst>
          </a:custGeom>
          <a:noFill/>
          <a:ln w="15875">
            <a:solidFill>
              <a:srgbClr val="8A8071"/>
            </a:solidFill>
            <a:prstDash val="solid"/>
          </a:ln>
        </p:spPr>
      </p:sp>
      <p:sp>
        <p:nvSpPr>
          <p:cNvPr id="31" name="Text 29"/>
          <p:cNvSpPr/>
          <p:nvPr/>
        </p:nvSpPr>
        <p:spPr>
          <a:xfrm>
            <a:off x="1333500" y="3695650"/>
            <a:ext cx="10858500" cy="662940"/>
          </a:xfrm>
          <a:prstGeom prst="rect">
            <a:avLst/>
          </a:prstGeom>
          <a:noFill/>
          <a:ln/>
        </p:spPr>
        <p:txBody>
          <a:bodyPr wrap="none" lIns="0" tIns="0" rIns="0" bIns="0" rtlCol="0" anchor="t"/>
          <a:lstStyle/>
          <a:p>
            <a:pPr algn="l" indent="0" marL="0">
              <a:buNone/>
            </a:pPr>
            <a:r>
              <a:rPr lang="en-US" sz="4350" dirty="0">
                <a:solidFill>
                  <a:srgbClr val="262421"/>
                </a:solidFill>
                <a:latin typeface="Times New Roman" pitchFamily="34" charset="0"/>
                <a:ea typeface="KaiTi" pitchFamily="34" charset="-122"/>
                <a:cs typeface="Times New Roman" pitchFamily="34" charset="-120"/>
              </a:rPr>
              <a:t>63.29</a:t>
            </a:r>
            <a:pPr algn="l" indent="0" marL="0">
              <a:buNone/>
            </a:pPr>
            <a:r>
              <a:rPr lang="en-US" sz="1350" dirty="0">
                <a:solidFill>
                  <a:srgbClr val="686056"/>
                </a:solidFill>
                <a:latin typeface="Microsoft YaHei" pitchFamily="34" charset="0"/>
                <a:ea typeface="Microsoft YaHei" pitchFamily="34" charset="-122"/>
                <a:cs typeface="Microsoft YaHei" pitchFamily="34" charset="-120"/>
              </a:rPr>
              <a:t> years</a:t>
            </a:r>
            <a:endParaRPr lang="en-US" sz="4350" dirty="0">
              <a:latin typeface="Times New Roman" pitchFamily="34" charset="0"/>
              <a:ea typeface="KaiTi" pitchFamily="34" charset="-122"/>
              <a:cs typeface="Times New Roman" pitchFamily="34" charset="-120"/>
            </a:endParaRPr>
          </a:p>
        </p:txBody>
      </p:sp>
      <p:sp>
        <p:nvSpPr>
          <p:cNvPr id="32" name="Text 30"/>
          <p:cNvSpPr/>
          <p:nvPr/>
        </p:nvSpPr>
        <p:spPr>
          <a:xfrm>
            <a:off x="1047750" y="4500500"/>
            <a:ext cx="111442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Average age of the fifth batch</a:t>
            </a:r>
            <a:endParaRPr lang="en-US" sz="975" dirty="0">
              <a:latin typeface="Microsoft YaHei" pitchFamily="34" charset="0"/>
              <a:ea typeface="Microsoft YaHei" pitchFamily="34" charset="-122"/>
              <a:cs typeface="Microsoft YaHei" pitchFamily="34" charset="-120"/>
            </a:endParaRPr>
          </a:p>
        </p:txBody>
      </p:sp>
      <p:sp>
        <p:nvSpPr>
          <p:cNvPr id="33" name="Shape 31"/>
          <p:cNvSpPr/>
          <p:nvPr/>
        </p:nvSpPr>
        <p:spPr>
          <a:xfrm>
            <a:off x="4492625" y="3929063"/>
            <a:ext cx="111125" cy="47625"/>
          </a:xfrm>
          <a:custGeom>
            <a:avLst/>
            <a:gdLst/>
            <a:ahLst/>
            <a:cxnLst/>
            <a:rect l="l" t="t" r="r" b="b"/>
            <a:pathLst>
              <a:path w="111125" h="47625">
                <a:moveTo>
                  <a:pt x="111125" y="47625"/>
                </a:moveTo>
                <a:lnTo>
                  <a:pt x="111125" y="31750"/>
                </a:lnTo>
                <a:arcTo hR="31750" wR="31750" stAng="0" swAng="-5400000"/>
                <a:lnTo>
                  <a:pt x="31750" y="0"/>
                </a:lnTo>
                <a:arcTo hR="31750" wR="31750" stAng="16200000" swAng="-5400000"/>
                <a:lnTo>
                  <a:pt x="0" y="47625"/>
                </a:lnTo>
              </a:path>
            </a:pathLst>
          </a:custGeom>
          <a:noFill/>
          <a:ln w="15875">
            <a:solidFill>
              <a:srgbClr val="8A8071"/>
            </a:solidFill>
            <a:prstDash val="solid"/>
          </a:ln>
        </p:spPr>
      </p:sp>
      <p:sp>
        <p:nvSpPr>
          <p:cNvPr id="34" name="Shape 32"/>
          <p:cNvSpPr/>
          <p:nvPr/>
        </p:nvSpPr>
        <p:spPr>
          <a:xfrm>
            <a:off x="4603750" y="3834829"/>
            <a:ext cx="23782" cy="61468"/>
          </a:xfrm>
          <a:custGeom>
            <a:avLst/>
            <a:gdLst/>
            <a:ahLst/>
            <a:cxnLst/>
            <a:rect l="l" t="t" r="r" b="b"/>
            <a:pathLst>
              <a:path w="23782" h="61468">
                <a:moveTo>
                  <a:pt x="0" y="0"/>
                </a:moveTo>
                <a:arcTo hR="31750" wR="31750" stAng="17072025" swAng="9055950"/>
              </a:path>
            </a:pathLst>
          </a:custGeom>
          <a:noFill/>
          <a:ln w="15875">
            <a:solidFill>
              <a:srgbClr val="8A8071"/>
            </a:solidFill>
            <a:prstDash val="solid"/>
          </a:ln>
        </p:spPr>
      </p:sp>
      <p:sp>
        <p:nvSpPr>
          <p:cNvPr id="35" name="Shape 33"/>
          <p:cNvSpPr/>
          <p:nvPr/>
        </p:nvSpPr>
        <p:spPr>
          <a:xfrm>
            <a:off x="4627563" y="3930094"/>
            <a:ext cx="23813" cy="46593"/>
          </a:xfrm>
          <a:custGeom>
            <a:avLst/>
            <a:gdLst/>
            <a:ahLst/>
            <a:cxnLst/>
            <a:rect l="l" t="t" r="r" b="b"/>
            <a:pathLst>
              <a:path w="23813" h="46593">
                <a:moveTo>
                  <a:pt x="23813" y="46593"/>
                </a:moveTo>
                <a:lnTo>
                  <a:pt x="23813" y="30718"/>
                </a:lnTo>
                <a:arcTo hR="31750" wR="31750" stAng="21597436" swAng="-4528786"/>
              </a:path>
            </a:pathLst>
          </a:custGeom>
          <a:noFill/>
          <a:ln w="15875">
            <a:solidFill>
              <a:srgbClr val="8A8071"/>
            </a:solidFill>
            <a:prstDash val="solid"/>
          </a:ln>
        </p:spPr>
      </p:sp>
      <p:sp>
        <p:nvSpPr>
          <p:cNvPr id="36" name="Shape 34"/>
          <p:cNvSpPr/>
          <p:nvPr/>
        </p:nvSpPr>
        <p:spPr>
          <a:xfrm>
            <a:off x="4516438" y="3833813"/>
            <a:ext cx="63500" cy="63500"/>
          </a:xfrm>
          <a:prstGeom prst="ellipse">
            <a:avLst/>
          </a:prstGeom>
          <a:noFill/>
          <a:ln w="15875">
            <a:solidFill>
              <a:srgbClr val="8A8071"/>
            </a:solidFill>
            <a:prstDash val="solid"/>
          </a:ln>
        </p:spPr>
      </p:sp>
      <p:sp>
        <p:nvSpPr>
          <p:cNvPr id="37" name="Text 35"/>
          <p:cNvSpPr/>
          <p:nvPr/>
        </p:nvSpPr>
        <p:spPr>
          <a:xfrm>
            <a:off x="4762500" y="3695650"/>
            <a:ext cx="7429500" cy="662940"/>
          </a:xfrm>
          <a:prstGeom prst="rect">
            <a:avLst/>
          </a:prstGeom>
          <a:noFill/>
          <a:ln/>
        </p:spPr>
        <p:txBody>
          <a:bodyPr wrap="none" lIns="0" tIns="0" rIns="0" bIns="0" rtlCol="0" anchor="t"/>
          <a:lstStyle/>
          <a:p>
            <a:pPr algn="l" indent="0" marL="0">
              <a:buNone/>
            </a:pPr>
            <a:r>
              <a:rPr lang="en-US" sz="4350" dirty="0">
                <a:solidFill>
                  <a:srgbClr val="262421"/>
                </a:solidFill>
                <a:latin typeface="Times New Roman" pitchFamily="34" charset="0"/>
                <a:ea typeface="KaiTi" pitchFamily="34" charset="-122"/>
                <a:cs typeface="Times New Roman" pitchFamily="34" charset="-120"/>
              </a:rPr>
              <a:t>65</a:t>
            </a:r>
            <a:pPr algn="l" indent="0" marL="0">
              <a:buNone/>
            </a:pPr>
            <a:r>
              <a:rPr lang="en-US" sz="1350" dirty="0">
                <a:solidFill>
                  <a:srgbClr val="686056"/>
                </a:solidFill>
                <a:latin typeface="Microsoft YaHei" pitchFamily="34" charset="0"/>
                <a:ea typeface="Microsoft YaHei" pitchFamily="34" charset="-122"/>
                <a:cs typeface="Microsoft YaHei" pitchFamily="34" charset="-120"/>
              </a:rPr>
              <a:t> or older</a:t>
            </a:r>
            <a:endParaRPr lang="en-US" sz="4350" dirty="0">
              <a:latin typeface="Times New Roman" pitchFamily="34" charset="0"/>
              <a:ea typeface="KaiTi" pitchFamily="34" charset="-122"/>
              <a:cs typeface="Times New Roman" pitchFamily="34" charset="-120"/>
            </a:endParaRPr>
          </a:p>
        </p:txBody>
      </p:sp>
      <p:sp>
        <p:nvSpPr>
          <p:cNvPr id="38" name="Text 36"/>
          <p:cNvSpPr/>
          <p:nvPr/>
        </p:nvSpPr>
        <p:spPr>
          <a:xfrm>
            <a:off x="4476750" y="4500500"/>
            <a:ext cx="77152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Average age of national bearers in the provinces</a:t>
            </a:r>
            <a:endParaRPr lang="en-US" sz="975" dirty="0">
              <a:latin typeface="Microsoft YaHei" pitchFamily="34" charset="0"/>
              <a:ea typeface="Microsoft YaHei" pitchFamily="34" charset="-122"/>
              <a:cs typeface="Microsoft YaHei" pitchFamily="34" charset="-120"/>
            </a:endParaRPr>
          </a:p>
        </p:txBody>
      </p:sp>
      <p:sp>
        <p:nvSpPr>
          <p:cNvPr id="39" name="Text 37"/>
          <p:cNvSpPr/>
          <p:nvPr/>
        </p:nvSpPr>
        <p:spPr>
          <a:xfrm>
            <a:off x="4476750" y="4700525"/>
            <a:ext cx="77152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inspected, over 70 in half of them (NPC, 2024)</a:t>
            </a:r>
            <a:endParaRPr lang="en-US" sz="975" dirty="0">
              <a:latin typeface="Microsoft YaHei" pitchFamily="34" charset="0"/>
              <a:ea typeface="Microsoft YaHei" pitchFamily="34" charset="-122"/>
              <a:cs typeface="Microsoft YaHei" pitchFamily="34" charset="-120"/>
            </a:endParaRPr>
          </a:p>
        </p:txBody>
      </p:sp>
      <p:sp>
        <p:nvSpPr>
          <p:cNvPr id="40" name="Shape 38"/>
          <p:cNvSpPr/>
          <p:nvPr/>
        </p:nvSpPr>
        <p:spPr>
          <a:xfrm>
            <a:off x="8001000" y="3833813"/>
            <a:ext cx="63500" cy="142875"/>
          </a:xfrm>
          <a:custGeom>
            <a:avLst/>
            <a:gdLst/>
            <a:ahLst/>
            <a:cxnLst/>
            <a:rect l="l" t="t" r="r" b="b"/>
            <a:pathLst>
              <a:path w="63500" h="142875">
                <a:moveTo>
                  <a:pt x="15875" y="51880"/>
                </a:moveTo>
                <a:lnTo>
                  <a:pt x="15875" y="31750"/>
                </a:lnTo>
                <a:arcTo hR="31750" wR="31750" stAng="10800000" swAng="5400000"/>
                <a:lnTo>
                  <a:pt x="59531" y="0"/>
                </a:lnTo>
                <a:arcTo hR="3969" wR="3969" stAng="16200000" swAng="5400000"/>
                <a:lnTo>
                  <a:pt x="63500" y="15875"/>
                </a:lnTo>
                <a:arcTo hR="31750" wR="31750" stAng="0" swAng="5400000"/>
                <a:arcTo hR="31750" wR="31750" stAng="16200000" swAng="-5400000"/>
                <a:cubicBezTo>
                  <a:pt x="0" y="95250"/>
                  <a:pt x="7938" y="103188"/>
                  <a:pt x="7938" y="119063"/>
                </a:cubicBezTo>
                <a:arcTo hR="39688" wR="39688" stAng="0" swAng="2212194"/>
              </a:path>
            </a:pathLst>
          </a:custGeom>
          <a:noFill/>
          <a:ln w="15875">
            <a:solidFill>
              <a:srgbClr val="8A8071"/>
            </a:solidFill>
            <a:prstDash val="solid"/>
          </a:ln>
        </p:spPr>
      </p:sp>
      <p:sp>
        <p:nvSpPr>
          <p:cNvPr id="41" name="Shape 39"/>
          <p:cNvSpPr/>
          <p:nvPr/>
        </p:nvSpPr>
        <p:spPr>
          <a:xfrm>
            <a:off x="7937500" y="3873500"/>
            <a:ext cx="63500" cy="47625"/>
          </a:xfrm>
          <a:custGeom>
            <a:avLst/>
            <a:gdLst/>
            <a:ahLst/>
            <a:cxnLst/>
            <a:rect l="l" t="t" r="r" b="b"/>
            <a:pathLst>
              <a:path w="63500" h="47625">
                <a:moveTo>
                  <a:pt x="0" y="7938"/>
                </a:moveTo>
                <a:arcTo hR="39688" wR="39688" stAng="13987806" swAng="7612194"/>
                <a:arcTo hR="39688" wR="39688" stAng="3187806" swAng="7612194"/>
              </a:path>
            </a:pathLst>
          </a:custGeom>
          <a:noFill/>
          <a:ln w="15875">
            <a:solidFill>
              <a:srgbClr val="8A8071"/>
            </a:solidFill>
            <a:prstDash val="solid"/>
          </a:ln>
        </p:spPr>
      </p:sp>
      <p:sp>
        <p:nvSpPr>
          <p:cNvPr id="42" name="Shape 40"/>
          <p:cNvSpPr/>
          <p:nvPr/>
        </p:nvSpPr>
        <p:spPr>
          <a:xfrm>
            <a:off x="7945438" y="3976688"/>
            <a:ext cx="111125" cy="5953"/>
          </a:xfrm>
          <a:custGeom>
            <a:avLst/>
            <a:gdLst/>
            <a:ahLst/>
            <a:cxnLst/>
            <a:rect l="l" t="t" r="r" b="b"/>
            <a:pathLst>
              <a:path w="111125" h="5953">
                <a:moveTo>
                  <a:pt x="0" y="0"/>
                </a:moveTo>
                <a:lnTo>
                  <a:pt x="111125" y="0"/>
                </a:lnTo>
              </a:path>
            </a:pathLst>
          </a:custGeom>
          <a:noFill/>
          <a:ln w="15875">
            <a:solidFill>
              <a:srgbClr val="8A8071"/>
            </a:solidFill>
            <a:prstDash val="solid"/>
          </a:ln>
        </p:spPr>
      </p:sp>
      <p:sp>
        <p:nvSpPr>
          <p:cNvPr id="43" name="Text 41"/>
          <p:cNvSpPr/>
          <p:nvPr/>
        </p:nvSpPr>
        <p:spPr>
          <a:xfrm>
            <a:off x="8191500" y="3695650"/>
            <a:ext cx="4000500" cy="662940"/>
          </a:xfrm>
          <a:prstGeom prst="rect">
            <a:avLst/>
          </a:prstGeom>
          <a:noFill/>
          <a:ln/>
        </p:spPr>
        <p:txBody>
          <a:bodyPr wrap="none" lIns="0" tIns="0" rIns="0" bIns="0" rtlCol="0" anchor="t"/>
          <a:lstStyle/>
          <a:p>
            <a:pPr algn="l" indent="0" marL="0">
              <a:buNone/>
            </a:pPr>
            <a:r>
              <a:rPr lang="en-US" sz="4350" dirty="0">
                <a:solidFill>
                  <a:srgbClr val="262421"/>
                </a:solidFill>
                <a:latin typeface="Times New Roman" pitchFamily="34" charset="0"/>
                <a:ea typeface="KaiTi" pitchFamily="34" charset="-122"/>
                <a:cs typeface="Times New Roman" pitchFamily="34" charset="-120"/>
              </a:rPr>
              <a:t>0.6</a:t>
            </a:r>
            <a:pPr algn="l" indent="0" marL="0">
              <a:buNone/>
            </a:pPr>
            <a:r>
              <a:rPr lang="en-US" sz="1350" dirty="0">
                <a:solidFill>
                  <a:srgbClr val="686056"/>
                </a:solidFill>
                <a:latin typeface="Microsoft YaHei" pitchFamily="34" charset="0"/>
                <a:ea typeface="Microsoft YaHei" pitchFamily="34" charset="-122"/>
                <a:cs typeface="Microsoft YaHei" pitchFamily="34" charset="-120"/>
              </a:rPr>
              <a:t> %</a:t>
            </a:r>
            <a:endParaRPr lang="en-US" sz="4350" dirty="0">
              <a:latin typeface="Times New Roman" pitchFamily="34" charset="0"/>
              <a:ea typeface="KaiTi" pitchFamily="34" charset="-122"/>
              <a:cs typeface="Times New Roman" pitchFamily="34" charset="-120"/>
            </a:endParaRPr>
          </a:p>
        </p:txBody>
      </p:sp>
      <p:sp>
        <p:nvSpPr>
          <p:cNvPr id="44" name="Text 42"/>
          <p:cNvSpPr/>
          <p:nvPr/>
        </p:nvSpPr>
        <p:spPr>
          <a:xfrm>
            <a:off x="7905750" y="4500500"/>
            <a:ext cx="42862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Under 40 in the fifth batch, 7 people</a:t>
            </a:r>
            <a:endParaRPr lang="en-US" sz="975" dirty="0">
              <a:latin typeface="Microsoft YaHei" pitchFamily="34" charset="0"/>
              <a:ea typeface="Microsoft YaHei" pitchFamily="34" charset="-122"/>
              <a:cs typeface="Microsoft YaHei" pitchFamily="34" charset="-120"/>
            </a:endParaRPr>
          </a:p>
        </p:txBody>
      </p:sp>
      <p:sp>
        <p:nvSpPr>
          <p:cNvPr id="45" name="Text 43"/>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Source: Guangming Daily and Beijing News (May 2018), NPC Standing Committee inspection report (Nov 2024)</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12"/>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13</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486484" y="1291196"/>
            <a:ext cx="1839441"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V</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m</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w</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h</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dirty="0">
                <a:solidFill>
                  <a:srgbClr val="C3272B"/>
                </a:solidFill>
                <a:latin typeface="Times New Roman" pitchFamily="34" charset="0"/>
                <a:ea typeface="KaiTi" pitchFamily="34" charset="-122"/>
                <a:cs typeface="Times New Roman" pitchFamily="34" charset="-120"/>
              </a:rPr>
              <a:t>e</a:t>
            </a:r>
            <a:endParaRPr lang="en-US" sz="1125" dirty="0">
              <a:latin typeface="Times New Roman" pitchFamily="34" charset="0"/>
              <a:ea typeface="KaiTi" pitchFamily="34" charset="-122"/>
              <a:cs typeface="Times New Roman" pitchFamily="34" charset="-120"/>
            </a:endParaRPr>
          </a:p>
        </p:txBody>
      </p:sp>
      <p:pic>
        <p:nvPicPr>
          <p:cNvPr id="8" name="Image 0" descr="preencoded.png">    </p:cNvPr>
          <p:cNvPicPr>
            <a:picLocks noChangeAspect="1"/>
          </p:cNvPicPr>
          <p:nvPr/>
        </p:nvPicPr>
        <p:blipFill>
          <a:blip r:embed="rId1"/>
          <a:srcRect l="1724" r="1724" t="0" b="0"/>
          <a:stretch/>
        </p:blipFill>
        <p:spPr>
          <a:xfrm>
            <a:off x="1047750" y="571500"/>
            <a:ext cx="4000500" cy="5524500"/>
          </a:xfrm>
          <a:prstGeom prst="rect">
            <a:avLst/>
          </a:prstGeom>
        </p:spPr>
      </p:pic>
      <p:sp>
        <p:nvSpPr>
          <p:cNvPr id="9" name="svg2pptx-gradient-s0012-0000"/>
          <p:cNvSpPr/>
          <p:nvPr/>
        </p:nvSpPr>
        <p:spPr>
          <a:xfrm>
            <a:off x="1047750" y="5676900"/>
            <a:ext cx="4000500" cy="419100"/>
          </a:xfrm>
          <a:prstGeom prst="rect">
            <a:avLst/>
          </a:prstGeom>
          <a:gradFill rotWithShape="1">
            <a:gsLst>
              <a:gs pos="0">
                <a:srgbClr val="1F1C18">
                  <a:alpha val="0"/>
                </a:srgbClr>
              </a:gs>
              <a:gs pos="100000">
                <a:srgbClr val="1F1C18">
                  <a:alpha val="55000"/>
                </a:srgbClr>
              </a:gs>
            </a:gsLst>
            <a:lin ang="5400000" scaled="1"/>
          </a:gradFill>
          <a:ln/>
        </p:spPr>
      </p:sp>
      <p:sp>
        <p:nvSpPr>
          <p:cNvPr id="10" name="Text 7"/>
          <p:cNvSpPr/>
          <p:nvPr/>
        </p:nvSpPr>
        <p:spPr>
          <a:xfrm>
            <a:off x="1143000" y="5938052"/>
            <a:ext cx="11049000" cy="125730"/>
          </a:xfrm>
          <a:prstGeom prst="rect">
            <a:avLst/>
          </a:prstGeom>
          <a:noFill/>
          <a:ln/>
        </p:spPr>
        <p:txBody>
          <a:bodyPr wrap="none" lIns="0" tIns="0" rIns="0" bIns="0" rtlCol="0" anchor="t"/>
          <a:lstStyle/>
          <a:p>
            <a:pPr algn="l" indent="0" marL="0">
              <a:buNone/>
            </a:pPr>
            <a:r>
              <a:rPr lang="en-US" sz="825" dirty="0">
                <a:solidFill>
                  <a:srgbClr val="FFFFFF"/>
                </a:solidFill>
                <a:latin typeface="Microsoft YaHei" pitchFamily="34" charset="0"/>
                <a:ea typeface="Microsoft YaHei" pitchFamily="34" charset="-122"/>
                <a:cs typeface="Microsoft YaHei" pitchFamily="34" charset="-120"/>
              </a:rPr>
              <a:t>Illustration (AI-generated)</a:t>
            </a:r>
            <a:endParaRPr lang="en-US" sz="825" dirty="0">
              <a:latin typeface="Microsoft YaHei" pitchFamily="34" charset="0"/>
              <a:ea typeface="Microsoft YaHei" pitchFamily="34" charset="-122"/>
              <a:cs typeface="Microsoft YaHei" pitchFamily="34" charset="-120"/>
            </a:endParaRPr>
          </a:p>
        </p:txBody>
      </p:sp>
      <p:sp>
        <p:nvSpPr>
          <p:cNvPr id="11" name="Text 8"/>
          <p:cNvSpPr/>
          <p:nvPr/>
        </p:nvSpPr>
        <p:spPr>
          <a:xfrm>
            <a:off x="5524500" y="727478"/>
            <a:ext cx="6667500" cy="457200"/>
          </a:xfrm>
          <a:prstGeom prst="rect">
            <a:avLst/>
          </a:prstGeom>
          <a:noFill/>
          <a:ln/>
        </p:spPr>
        <p:txBody>
          <a:bodyPr wrap="none" lIns="0" tIns="0" rIns="0" bIns="0" rtlCol="0" anchor="t"/>
          <a:lstStyle/>
          <a:p>
            <a:pPr algn="l" indent="0" marL="0">
              <a:buNone/>
            </a:pPr>
            <a:r>
              <a:rPr lang="en-US" sz="3000" dirty="0">
                <a:solidFill>
                  <a:srgbClr val="262421"/>
                </a:solidFill>
                <a:latin typeface="Times New Roman" pitchFamily="34" charset="0"/>
                <a:ea typeface="KaiTi" pitchFamily="34" charset="-122"/>
                <a:cs typeface="Times New Roman" pitchFamily="34" charset="-120"/>
              </a:rPr>
              <a:t>71 bearers died before their record</a:t>
            </a:r>
            <a:endParaRPr lang="en-US" sz="3000" dirty="0">
              <a:latin typeface="Times New Roman" pitchFamily="34" charset="0"/>
              <a:ea typeface="KaiTi" pitchFamily="34" charset="-122"/>
              <a:cs typeface="Times New Roman" pitchFamily="34" charset="-120"/>
            </a:endParaRPr>
          </a:p>
        </p:txBody>
      </p:sp>
      <p:sp>
        <p:nvSpPr>
          <p:cNvPr id="12" name="Text 9"/>
          <p:cNvSpPr/>
          <p:nvPr/>
        </p:nvSpPr>
        <p:spPr>
          <a:xfrm>
            <a:off x="5524500" y="1165628"/>
            <a:ext cx="6667500" cy="457200"/>
          </a:xfrm>
          <a:prstGeom prst="rect">
            <a:avLst/>
          </a:prstGeom>
          <a:noFill/>
          <a:ln/>
        </p:spPr>
        <p:txBody>
          <a:bodyPr wrap="none" lIns="0" tIns="0" rIns="0" bIns="0" rtlCol="0" anchor="t"/>
          <a:lstStyle/>
          <a:p>
            <a:pPr algn="l" indent="0" marL="0">
              <a:buNone/>
            </a:pPr>
            <a:r>
              <a:rPr lang="en-US" sz="3000" dirty="0">
                <a:solidFill>
                  <a:srgbClr val="262421"/>
                </a:solidFill>
                <a:latin typeface="Times New Roman" pitchFamily="34" charset="0"/>
                <a:ea typeface="KaiTi" pitchFamily="34" charset="-122"/>
                <a:cs typeface="Times New Roman" pitchFamily="34" charset="-120"/>
              </a:rPr>
              <a:t>was done</a:t>
            </a:r>
            <a:endParaRPr lang="en-US" sz="3000" dirty="0">
              <a:latin typeface="Times New Roman" pitchFamily="34" charset="0"/>
              <a:ea typeface="KaiTi" pitchFamily="34" charset="-122"/>
              <a:cs typeface="Times New Roman" pitchFamily="34" charset="-120"/>
            </a:endParaRPr>
          </a:p>
        </p:txBody>
      </p:sp>
      <p:sp>
        <p:nvSpPr>
          <p:cNvPr id="13" name="Text 10"/>
          <p:cNvSpPr/>
          <p:nvPr/>
        </p:nvSpPr>
        <p:spPr>
          <a:xfrm>
            <a:off x="5524500" y="1769584"/>
            <a:ext cx="6667500" cy="1257300"/>
          </a:xfrm>
          <a:prstGeom prst="rect">
            <a:avLst/>
          </a:prstGeom>
          <a:noFill/>
          <a:ln/>
        </p:spPr>
        <p:txBody>
          <a:bodyPr wrap="none" lIns="0" tIns="0" rIns="0" bIns="0" rtlCol="0" anchor="t"/>
          <a:lstStyle/>
          <a:p>
            <a:pPr algn="l" indent="0" marL="0">
              <a:buNone/>
            </a:pPr>
            <a:r>
              <a:rPr lang="en-US" sz="8250" dirty="0">
                <a:solidFill>
                  <a:srgbClr val="C3272B"/>
                </a:solidFill>
                <a:latin typeface="Times New Roman" pitchFamily="34" charset="0"/>
                <a:ea typeface="KaiTi" pitchFamily="34" charset="-122"/>
                <a:cs typeface="Times New Roman" pitchFamily="34" charset="-120"/>
              </a:rPr>
              <a:t>71</a:t>
            </a:r>
            <a:endParaRPr lang="en-US" sz="8250" dirty="0">
              <a:latin typeface="Times New Roman" pitchFamily="34" charset="0"/>
              <a:ea typeface="KaiTi" pitchFamily="34" charset="-122"/>
              <a:cs typeface="Times New Roman" pitchFamily="34" charset="-120"/>
            </a:endParaRPr>
          </a:p>
        </p:txBody>
      </p:sp>
      <p:sp>
        <p:nvSpPr>
          <p:cNvPr id="14" name="Text 11"/>
          <p:cNvSpPr/>
          <p:nvPr/>
        </p:nvSpPr>
        <p:spPr>
          <a:xfrm>
            <a:off x="5524500" y="3043175"/>
            <a:ext cx="6667500" cy="148590"/>
          </a:xfrm>
          <a:prstGeom prst="rect">
            <a:avLst/>
          </a:prstGeom>
          <a:noFill/>
          <a:ln/>
        </p:spPr>
        <p:txBody>
          <a:bodyPr wrap="none" lIns="0" tIns="0" rIns="0" bIns="0" rtlCol="0" anchor="t"/>
          <a:lstStyle/>
          <a:p>
            <a:pPr algn="l" indent="0" marL="0">
              <a:buNone/>
            </a:pPr>
            <a:r>
              <a:rPr lang="en-US" sz="975" dirty="0">
                <a:solidFill>
                  <a:srgbClr val="262421"/>
                </a:solidFill>
                <a:latin typeface="Microsoft YaHei" pitchFamily="34" charset="0"/>
                <a:ea typeface="Microsoft YaHei" pitchFamily="34" charset="-122"/>
                <a:cs typeface="Microsoft YaHei" pitchFamily="34" charset="-120"/>
              </a:rPr>
              <a:t>died while being recorded</a:t>
            </a:r>
            <a:endParaRPr lang="en-US" sz="975" dirty="0">
              <a:latin typeface="Microsoft YaHei" pitchFamily="34" charset="0"/>
              <a:ea typeface="Microsoft YaHei" pitchFamily="34" charset="-122"/>
              <a:cs typeface="Microsoft YaHei" pitchFamily="34" charset="-120"/>
            </a:endParaRPr>
          </a:p>
        </p:txBody>
      </p:sp>
      <p:sp>
        <p:nvSpPr>
          <p:cNvPr id="15" name="Text 12"/>
          <p:cNvSpPr/>
          <p:nvPr/>
        </p:nvSpPr>
        <p:spPr>
          <a:xfrm>
            <a:off x="8382000" y="1769584"/>
            <a:ext cx="3810000" cy="1257300"/>
          </a:xfrm>
          <a:prstGeom prst="rect">
            <a:avLst/>
          </a:prstGeom>
          <a:noFill/>
          <a:ln/>
        </p:spPr>
        <p:txBody>
          <a:bodyPr wrap="none" lIns="0" tIns="0" rIns="0" bIns="0" rtlCol="0" anchor="t"/>
          <a:lstStyle/>
          <a:p>
            <a:pPr algn="l" indent="0" marL="0">
              <a:buNone/>
            </a:pPr>
            <a:r>
              <a:rPr lang="en-US" sz="8250" dirty="0">
                <a:solidFill>
                  <a:srgbClr val="393631"/>
                </a:solidFill>
                <a:latin typeface="Times New Roman" pitchFamily="34" charset="0"/>
                <a:ea typeface="KaiTi" pitchFamily="34" charset="-122"/>
                <a:cs typeface="Times New Roman" pitchFamily="34" charset="-120"/>
              </a:rPr>
              <a:t>397</a:t>
            </a:r>
            <a:endParaRPr lang="en-US" sz="8250" dirty="0">
              <a:latin typeface="Times New Roman" pitchFamily="34" charset="0"/>
              <a:ea typeface="KaiTi" pitchFamily="34" charset="-122"/>
              <a:cs typeface="Times New Roman" pitchFamily="34" charset="-120"/>
            </a:endParaRPr>
          </a:p>
        </p:txBody>
      </p:sp>
      <p:sp>
        <p:nvSpPr>
          <p:cNvPr id="16" name="Text 13"/>
          <p:cNvSpPr/>
          <p:nvPr/>
        </p:nvSpPr>
        <p:spPr>
          <a:xfrm>
            <a:off x="8382000" y="3043175"/>
            <a:ext cx="3810000" cy="148590"/>
          </a:xfrm>
          <a:prstGeom prst="rect">
            <a:avLst/>
          </a:prstGeom>
          <a:noFill/>
          <a:ln/>
        </p:spPr>
        <p:txBody>
          <a:bodyPr wrap="none" lIns="0" tIns="0" rIns="0" bIns="0" rtlCol="0" anchor="t"/>
          <a:lstStyle/>
          <a:p>
            <a:pPr algn="l" indent="0" marL="0">
              <a:buNone/>
            </a:pPr>
            <a:r>
              <a:rPr lang="en-US" sz="975" dirty="0">
                <a:solidFill>
                  <a:srgbClr val="262421"/>
                </a:solidFill>
                <a:latin typeface="Microsoft YaHei" pitchFamily="34" charset="0"/>
                <a:ea typeface="Microsoft YaHei" pitchFamily="34" charset="-122"/>
                <a:cs typeface="Microsoft YaHei" pitchFamily="34" charset="-120"/>
              </a:rPr>
              <a:t>died after their record was done</a:t>
            </a:r>
            <a:endParaRPr lang="en-US" sz="975" dirty="0">
              <a:latin typeface="Microsoft YaHei" pitchFamily="34" charset="0"/>
              <a:ea typeface="Microsoft YaHei" pitchFamily="34" charset="-122"/>
              <a:cs typeface="Microsoft YaHei" pitchFamily="34" charset="-120"/>
            </a:endParaRPr>
          </a:p>
        </p:txBody>
      </p:sp>
      <p:sp>
        <p:nvSpPr>
          <p:cNvPr id="17" name="Text 14"/>
          <p:cNvSpPr/>
          <p:nvPr/>
        </p:nvSpPr>
        <p:spPr>
          <a:xfrm>
            <a:off x="5524500" y="3576214"/>
            <a:ext cx="66675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Rescue recording started for 2,290 bearers</a:t>
            </a:r>
            <a:endParaRPr lang="en-US" sz="900" dirty="0">
              <a:latin typeface="Microsoft YaHei" pitchFamily="34" charset="0"/>
              <a:ea typeface="Microsoft YaHei" pitchFamily="34" charset="-122"/>
              <a:cs typeface="Microsoft YaHei" pitchFamily="34" charset="-120"/>
            </a:endParaRPr>
          </a:p>
        </p:txBody>
      </p:sp>
      <p:sp>
        <p:nvSpPr>
          <p:cNvPr id="18" name="Shape 15"/>
          <p:cNvSpPr/>
          <p:nvPr/>
        </p:nvSpPr>
        <p:spPr>
          <a:xfrm>
            <a:off x="5524500" y="3810000"/>
            <a:ext cx="3119666" cy="381000"/>
          </a:xfrm>
          <a:prstGeom prst="rect">
            <a:avLst/>
          </a:prstGeom>
          <a:solidFill>
            <a:srgbClr val="1F1C18"/>
          </a:solidFill>
          <a:ln/>
        </p:spPr>
      </p:sp>
      <p:sp>
        <p:nvSpPr>
          <p:cNvPr id="19" name="Text 16"/>
          <p:cNvSpPr/>
          <p:nvPr/>
        </p:nvSpPr>
        <p:spPr>
          <a:xfrm>
            <a:off x="5619750" y="3929000"/>
            <a:ext cx="6572250"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Finished: 1,279, 56%</a:t>
            </a:r>
            <a:endParaRPr lang="en-US" sz="975" dirty="0">
              <a:latin typeface="Microsoft YaHei" pitchFamily="34" charset="0"/>
              <a:ea typeface="Microsoft YaHei" pitchFamily="34" charset="-122"/>
              <a:cs typeface="Microsoft YaHei" pitchFamily="34" charset="-120"/>
            </a:endParaRPr>
          </a:p>
        </p:txBody>
      </p:sp>
      <p:sp>
        <p:nvSpPr>
          <p:cNvPr id="20" name="Shape 17"/>
          <p:cNvSpPr/>
          <p:nvPr/>
        </p:nvSpPr>
        <p:spPr>
          <a:xfrm>
            <a:off x="8663216" y="3810000"/>
            <a:ext cx="2481034" cy="381000"/>
          </a:xfrm>
          <a:prstGeom prst="rect">
            <a:avLst/>
          </a:prstGeom>
          <a:solidFill>
            <a:srgbClr val="C9BFAC"/>
          </a:solidFill>
          <a:ln/>
        </p:spPr>
      </p:sp>
      <p:sp>
        <p:nvSpPr>
          <p:cNvPr id="21" name="Text 18"/>
          <p:cNvSpPr/>
          <p:nvPr/>
        </p:nvSpPr>
        <p:spPr>
          <a:xfrm>
            <a:off x="8758466" y="3929000"/>
            <a:ext cx="3433534" cy="148590"/>
          </a:xfrm>
          <a:prstGeom prst="rect">
            <a:avLst/>
          </a:prstGeom>
          <a:noFill/>
          <a:ln/>
        </p:spPr>
        <p:txBody>
          <a:bodyPr wrap="none" lIns="0" tIns="0" rIns="0" bIns="0" rtlCol="0" anchor="t"/>
          <a:lstStyle/>
          <a:p>
            <a:pPr algn="l" indent="0" marL="0">
              <a:buNone/>
            </a:pPr>
            <a:r>
              <a:rPr lang="en-US" sz="975" b="1" dirty="0">
                <a:solidFill>
                  <a:srgbClr val="0A0E14"/>
                </a:solidFill>
                <a:latin typeface="Microsoft YaHei" pitchFamily="34" charset="0"/>
                <a:ea typeface="Microsoft YaHei" pitchFamily="34" charset="-122"/>
                <a:cs typeface="Microsoft YaHei" pitchFamily="34" charset="-120"/>
              </a:rPr>
              <a:t>In progress: 1,011</a:t>
            </a:r>
            <a:endParaRPr lang="en-US" sz="975" dirty="0">
              <a:latin typeface="Microsoft YaHei" pitchFamily="34" charset="0"/>
              <a:ea typeface="Microsoft YaHei" pitchFamily="34" charset="-122"/>
              <a:cs typeface="Microsoft YaHei" pitchFamily="34" charset="-120"/>
            </a:endParaRPr>
          </a:p>
        </p:txBody>
      </p:sp>
      <p:sp>
        <p:nvSpPr>
          <p:cNvPr id="22" name="Shape 19"/>
          <p:cNvSpPr/>
          <p:nvPr/>
        </p:nvSpPr>
        <p:spPr>
          <a:xfrm>
            <a:off x="5524500" y="4476750"/>
            <a:ext cx="5619750" cy="9525"/>
          </a:xfrm>
          <a:prstGeom prst="rect">
            <a:avLst/>
          </a:prstGeom>
          <a:solidFill>
            <a:srgbClr val="DCD2BD"/>
          </a:solidFill>
          <a:ln/>
        </p:spPr>
      </p:sp>
      <p:sp>
        <p:nvSpPr>
          <p:cNvPr id="23" name="Text 20"/>
          <p:cNvSpPr/>
          <p:nvPr/>
        </p:nvSpPr>
        <p:spPr>
          <a:xfrm>
            <a:off x="5524500" y="4673474"/>
            <a:ext cx="6667500" cy="217170"/>
          </a:xfrm>
          <a:prstGeom prst="rect">
            <a:avLst/>
          </a:prstGeom>
          <a:noFill/>
          <a:ln/>
        </p:spPr>
        <p:txBody>
          <a:bodyPr wrap="none" lIns="0" tIns="0" rIns="0" bIns="0" rtlCol="0" anchor="t"/>
          <a:lstStyle/>
          <a:p>
            <a:pPr algn="l" indent="0" marL="0">
              <a:buNone/>
            </a:pPr>
            <a:r>
              <a:rPr lang="en-US" sz="1425" dirty="0">
                <a:solidFill>
                  <a:srgbClr val="393631"/>
                </a:solidFill>
                <a:latin typeface="Times New Roman" pitchFamily="34" charset="0"/>
                <a:ea typeface="KaiTi" pitchFamily="34" charset="-122"/>
                <a:cs typeface="Times New Roman" pitchFamily="34" charset="-120"/>
              </a:rPr>
              <a:t>Over 75,000 hours of raw footage and 148 million characters of oral history.</a:t>
            </a:r>
            <a:endParaRPr lang="en-US" sz="1425" dirty="0">
              <a:latin typeface="Times New Roman" pitchFamily="34" charset="0"/>
              <a:ea typeface="KaiTi" pitchFamily="34" charset="-122"/>
              <a:cs typeface="Times New Roman" pitchFamily="34" charset="-120"/>
            </a:endParaRPr>
          </a:p>
        </p:txBody>
      </p:sp>
      <p:sp>
        <p:nvSpPr>
          <p:cNvPr id="24" name="Text 21"/>
          <p:cNvSpPr/>
          <p:nvPr/>
        </p:nvSpPr>
        <p:spPr>
          <a:xfrm>
            <a:off x="5524500" y="4978274"/>
            <a:ext cx="6667500" cy="217170"/>
          </a:xfrm>
          <a:prstGeom prst="rect">
            <a:avLst/>
          </a:prstGeom>
          <a:noFill/>
          <a:ln/>
        </p:spPr>
        <p:txBody>
          <a:bodyPr wrap="none" lIns="0" tIns="0" rIns="0" bIns="0" rtlCol="0" anchor="t"/>
          <a:lstStyle/>
          <a:p>
            <a:pPr algn="l" indent="0" marL="0">
              <a:buNone/>
            </a:pPr>
            <a:r>
              <a:rPr lang="en-US" sz="1425" dirty="0">
                <a:solidFill>
                  <a:srgbClr val="393631"/>
                </a:solidFill>
                <a:latin typeface="Times New Roman" pitchFamily="34" charset="0"/>
                <a:ea typeface="KaiTi" pitchFamily="34" charset="-122"/>
                <a:cs typeface="Times New Roman" pitchFamily="34" charset="-120"/>
              </a:rPr>
              <a:t>For some, this is all that remains.</a:t>
            </a:r>
            <a:endParaRPr lang="en-US" sz="1425" dirty="0">
              <a:latin typeface="Times New Roman" pitchFamily="34" charset="0"/>
              <a:ea typeface="KaiTi" pitchFamily="34" charset="-122"/>
              <a:cs typeface="Times New Roman" pitchFamily="34" charset="-120"/>
            </a:endParaRPr>
          </a:p>
        </p:txBody>
      </p:sp>
      <p:sp>
        <p:nvSpPr>
          <p:cNvPr id="25" name="Text 22"/>
          <p:cNvSpPr/>
          <p:nvPr/>
        </p:nvSpPr>
        <p:spPr>
          <a:xfrm>
            <a:off x="5524500" y="6176177"/>
            <a:ext cx="6667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As of May 2025. Source: National Library of China, ICH recording project exhibition</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13"/>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14</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486484" y="1291196"/>
            <a:ext cx="1839441"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V</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m</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w</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h</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dirty="0">
                <a:solidFill>
                  <a:srgbClr val="C3272B"/>
                </a:solidFill>
                <a:latin typeface="Times New Roman" pitchFamily="34" charset="0"/>
                <a:ea typeface="KaiTi" pitchFamily="34" charset="-122"/>
                <a:cs typeface="Times New Roman" pitchFamily="34" charset="-120"/>
              </a:rPr>
              <a:t>e</a:t>
            </a:r>
            <a:endParaRPr lang="en-US" sz="1125" dirty="0">
              <a:latin typeface="Times New Roman" pitchFamily="34" charset="0"/>
              <a:ea typeface="KaiTi" pitchFamily="34" charset="-122"/>
              <a:cs typeface="Times New Roman" pitchFamily="34" charset="-120"/>
            </a:endParaRPr>
          </a:p>
        </p:txBody>
      </p:sp>
      <p:sp>
        <p:nvSpPr>
          <p:cNvPr id="8" name="Text 6"/>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Crafts return to workshops, classes, schools</a:t>
            </a:r>
            <a:endParaRPr lang="en-US" sz="2550" dirty="0">
              <a:latin typeface="Times New Roman" pitchFamily="34" charset="0"/>
              <a:ea typeface="KaiTi" pitchFamily="34" charset="-122"/>
              <a:cs typeface="Times New Roman" pitchFamily="34" charset="-120"/>
            </a:endParaRPr>
          </a:p>
        </p:txBody>
      </p:sp>
      <p:pic>
        <p:nvPicPr>
          <p:cNvPr id="9" name="Image 0" descr="preencoded.png">    </p:cNvPr>
          <p:cNvPicPr>
            <a:picLocks noChangeAspect="1"/>
          </p:cNvPicPr>
          <p:nvPr/>
        </p:nvPicPr>
        <p:blipFill>
          <a:blip r:embed="rId1"/>
          <a:srcRect l="0" r="0" t="6863" b="6863"/>
          <a:stretch/>
        </p:blipFill>
        <p:spPr>
          <a:xfrm>
            <a:off x="1047750" y="1771650"/>
            <a:ext cx="3238500" cy="2095500"/>
          </a:xfrm>
          <a:prstGeom prst="rect">
            <a:avLst/>
          </a:prstGeom>
        </p:spPr>
      </p:pic>
      <p:sp>
        <p:nvSpPr>
          <p:cNvPr id="10" name="Shape 7"/>
          <p:cNvSpPr/>
          <p:nvPr/>
        </p:nvSpPr>
        <p:spPr>
          <a:xfrm>
            <a:off x="1112044" y="4088606"/>
            <a:ext cx="42863" cy="42863"/>
          </a:xfrm>
          <a:custGeom>
            <a:avLst/>
            <a:gdLst/>
            <a:ahLst/>
            <a:cxnLst/>
            <a:rect l="l" t="t" r="r" b="b"/>
            <a:pathLst>
              <a:path w="42863" h="42863">
                <a:moveTo>
                  <a:pt x="42863" y="42863"/>
                </a:moveTo>
                <a:lnTo>
                  <a:pt x="42863" y="7144"/>
                </a:lnTo>
                <a:arcTo hR="7144" wR="7144" stAng="0" swAng="-5400000"/>
                <a:lnTo>
                  <a:pt x="7144" y="0"/>
                </a:lnTo>
                <a:arcTo hR="7144" wR="7144" stAng="16200000" swAng="-5400000"/>
                <a:lnTo>
                  <a:pt x="0" y="42863"/>
                </a:lnTo>
              </a:path>
            </a:pathLst>
          </a:custGeom>
          <a:noFill/>
          <a:ln w="14288">
            <a:solidFill>
              <a:srgbClr val="8A8071"/>
            </a:solidFill>
            <a:prstDash val="solid"/>
          </a:ln>
        </p:spPr>
      </p:sp>
      <p:sp>
        <p:nvSpPr>
          <p:cNvPr id="11" name="Shape 8"/>
          <p:cNvSpPr/>
          <p:nvPr/>
        </p:nvSpPr>
        <p:spPr>
          <a:xfrm>
            <a:off x="1062031" y="3995737"/>
            <a:ext cx="142907" cy="64321"/>
          </a:xfrm>
          <a:custGeom>
            <a:avLst/>
            <a:gdLst/>
            <a:ahLst/>
            <a:cxnLst/>
            <a:rect l="l" t="t" r="r" b="b"/>
            <a:pathLst>
              <a:path w="142907" h="64321">
                <a:moveTo>
                  <a:pt x="112692" y="59365"/>
                </a:moveTo>
                <a:arcTo hR="8001" wR="8001" stAng="18825023" swAng="-5250046"/>
                <a:arcTo hR="17859" wR="17859" stAng="2781243" swAng="5237513"/>
                <a:arcTo hR="8001" wR="8001" stAng="18822899" swAng="-5245798"/>
                <a:arcTo hR="17859" wR="17859" stAng="2780293" swAng="5239414"/>
                <a:arcTo hR="8001" wR="8001" stAng="18825023" swAng="-5250046"/>
                <a:arcTo hR="17859" wR="17859" stAng="2780441" swAng="10128658"/>
                <a:lnTo>
                  <a:pt x="23895" y="6272"/>
                </a:lnTo>
                <a:arcTo hR="14288" wR="14288" stAng="12847499" swAng="3353134"/>
                <a:lnTo>
                  <a:pt x="107163" y="0"/>
                </a:lnTo>
                <a:arcTo hR="14288" wR="14288" stAng="16198680" swAng="3343428"/>
                <a:lnTo>
                  <a:pt x="139653" y="36183"/>
                </a:lnTo>
                <a:arcTo hR="17859" wR="17859" stAng="19491803" swAng="10134648"/>
              </a:path>
            </a:pathLst>
          </a:custGeom>
          <a:noFill/>
          <a:ln w="14288">
            <a:solidFill>
              <a:srgbClr val="8A8071"/>
            </a:solidFill>
            <a:prstDash val="solid"/>
          </a:ln>
        </p:spPr>
      </p:sp>
      <p:sp>
        <p:nvSpPr>
          <p:cNvPr id="12" name="Shape 9"/>
          <p:cNvSpPr/>
          <p:nvPr/>
        </p:nvSpPr>
        <p:spPr>
          <a:xfrm>
            <a:off x="1076325" y="4059674"/>
            <a:ext cx="114300" cy="71795"/>
          </a:xfrm>
          <a:custGeom>
            <a:avLst/>
            <a:gdLst/>
            <a:ahLst/>
            <a:cxnLst/>
            <a:rect l="l" t="t" r="r" b="b"/>
            <a:pathLst>
              <a:path w="114300" h="71795">
                <a:moveTo>
                  <a:pt x="0" y="0"/>
                </a:moveTo>
                <a:lnTo>
                  <a:pt x="0" y="57507"/>
                </a:lnTo>
                <a:arcTo hR="14288" wR="14288" stAng="10800000" swAng="-5400000"/>
                <a:lnTo>
                  <a:pt x="100013" y="71795"/>
                </a:lnTo>
                <a:arcTo hR="14288" wR="14288" stAng="5400000" swAng="-5400000"/>
                <a:lnTo>
                  <a:pt x="114300" y="0"/>
                </a:lnTo>
              </a:path>
            </a:pathLst>
          </a:custGeom>
          <a:noFill/>
          <a:ln w="14288">
            <a:solidFill>
              <a:srgbClr val="8A8071"/>
            </a:solidFill>
            <a:prstDash val="solid"/>
          </a:ln>
        </p:spPr>
      </p:sp>
      <p:sp>
        <p:nvSpPr>
          <p:cNvPr id="13" name="Text 10"/>
          <p:cNvSpPr/>
          <p:nvPr/>
        </p:nvSpPr>
        <p:spPr>
          <a:xfrm>
            <a:off x="1295400" y="3958771"/>
            <a:ext cx="10896600" cy="205740"/>
          </a:xfrm>
          <a:prstGeom prst="rect">
            <a:avLst/>
          </a:prstGeom>
          <a:noFill/>
          <a:ln/>
        </p:spPr>
        <p:txBody>
          <a:bodyPr wrap="none" lIns="0" tIns="0" rIns="0" bIns="0" rtlCol="0" anchor="t"/>
          <a:lstStyle/>
          <a:p>
            <a:pPr algn="l" indent="0" marL="0">
              <a:buNone/>
            </a:pPr>
            <a:r>
              <a:rPr lang="en-US" sz="1350" dirty="0">
                <a:solidFill>
                  <a:srgbClr val="262421"/>
                </a:solidFill>
                <a:latin typeface="Times New Roman" pitchFamily="34" charset="0"/>
                <a:ea typeface="KaiTi" pitchFamily="34" charset="-122"/>
                <a:cs typeface="Times New Roman" pitchFamily="34" charset="-120"/>
              </a:rPr>
              <a:t>Workshops</a:t>
            </a:r>
            <a:endParaRPr lang="en-US" sz="1350" dirty="0">
              <a:latin typeface="Times New Roman" pitchFamily="34" charset="0"/>
              <a:ea typeface="KaiTi" pitchFamily="34" charset="-122"/>
              <a:cs typeface="Times New Roman" pitchFamily="34" charset="-120"/>
            </a:endParaRPr>
          </a:p>
        </p:txBody>
      </p:sp>
      <p:pic>
        <p:nvPicPr>
          <p:cNvPr id="14" name="Image 1" descr="preencoded.png">    </p:cNvPr>
          <p:cNvPicPr>
            <a:picLocks noChangeAspect="1"/>
          </p:cNvPicPr>
          <p:nvPr/>
        </p:nvPicPr>
        <p:blipFill>
          <a:blip r:embed="rId2"/>
          <a:srcRect l="0" r="0" t="6863" b="6863"/>
          <a:stretch/>
        </p:blipFill>
        <p:spPr>
          <a:xfrm>
            <a:off x="4476750" y="1771650"/>
            <a:ext cx="3238500" cy="2095500"/>
          </a:xfrm>
          <a:prstGeom prst="rect">
            <a:avLst/>
          </a:prstGeom>
        </p:spPr>
      </p:pic>
      <p:sp>
        <p:nvSpPr>
          <p:cNvPr id="15" name="Shape 11"/>
          <p:cNvSpPr/>
          <p:nvPr/>
        </p:nvSpPr>
        <p:spPr>
          <a:xfrm>
            <a:off x="4491038" y="4088606"/>
            <a:ext cx="100013" cy="42863"/>
          </a:xfrm>
          <a:custGeom>
            <a:avLst/>
            <a:gdLst/>
            <a:ahLst/>
            <a:cxnLst/>
            <a:rect l="l" t="t" r="r" b="b"/>
            <a:pathLst>
              <a:path w="100013" h="42863">
                <a:moveTo>
                  <a:pt x="100013" y="42863"/>
                </a:moveTo>
                <a:lnTo>
                  <a:pt x="100013" y="28575"/>
                </a:lnTo>
                <a:arcTo hR="28575" wR="28575" stAng="0" swAng="-5400000"/>
                <a:lnTo>
                  <a:pt x="28575" y="0"/>
                </a:lnTo>
                <a:arcTo hR="28575" wR="28575" stAng="16200000" swAng="-5400000"/>
                <a:lnTo>
                  <a:pt x="0" y="42863"/>
                </a:lnTo>
              </a:path>
            </a:pathLst>
          </a:custGeom>
          <a:noFill/>
          <a:ln w="14288">
            <a:solidFill>
              <a:srgbClr val="8A8071"/>
            </a:solidFill>
            <a:prstDash val="solid"/>
          </a:ln>
        </p:spPr>
      </p:sp>
      <p:sp>
        <p:nvSpPr>
          <p:cNvPr id="16" name="Shape 12"/>
          <p:cNvSpPr/>
          <p:nvPr/>
        </p:nvSpPr>
        <p:spPr>
          <a:xfrm>
            <a:off x="4591050" y="4003796"/>
            <a:ext cx="21404" cy="55321"/>
          </a:xfrm>
          <a:custGeom>
            <a:avLst/>
            <a:gdLst/>
            <a:ahLst/>
            <a:cxnLst/>
            <a:rect l="l" t="t" r="r" b="b"/>
            <a:pathLst>
              <a:path w="21404" h="55321">
                <a:moveTo>
                  <a:pt x="0" y="0"/>
                </a:moveTo>
                <a:arcTo hR="28575" wR="28575" stAng="17072025" swAng="9055950"/>
              </a:path>
            </a:pathLst>
          </a:custGeom>
          <a:noFill/>
          <a:ln w="14288">
            <a:solidFill>
              <a:srgbClr val="8A8071"/>
            </a:solidFill>
            <a:prstDash val="solid"/>
          </a:ln>
        </p:spPr>
      </p:sp>
      <p:sp>
        <p:nvSpPr>
          <p:cNvPr id="17" name="Shape 13"/>
          <p:cNvSpPr/>
          <p:nvPr/>
        </p:nvSpPr>
        <p:spPr>
          <a:xfrm>
            <a:off x="4612481" y="4089535"/>
            <a:ext cx="21431" cy="41934"/>
          </a:xfrm>
          <a:custGeom>
            <a:avLst/>
            <a:gdLst/>
            <a:ahLst/>
            <a:cxnLst/>
            <a:rect l="l" t="t" r="r" b="b"/>
            <a:pathLst>
              <a:path w="21431" h="41934">
                <a:moveTo>
                  <a:pt x="21431" y="41934"/>
                </a:moveTo>
                <a:lnTo>
                  <a:pt x="21431" y="27646"/>
                </a:lnTo>
                <a:arcTo hR="28575" wR="28575" stAng="21597436" swAng="-4528786"/>
              </a:path>
            </a:pathLst>
          </a:custGeom>
          <a:noFill/>
          <a:ln w="14288">
            <a:solidFill>
              <a:srgbClr val="8A8071"/>
            </a:solidFill>
            <a:prstDash val="solid"/>
          </a:ln>
        </p:spPr>
      </p:sp>
      <p:sp>
        <p:nvSpPr>
          <p:cNvPr id="18" name="Shape 14"/>
          <p:cNvSpPr/>
          <p:nvPr/>
        </p:nvSpPr>
        <p:spPr>
          <a:xfrm>
            <a:off x="4512469" y="4002881"/>
            <a:ext cx="57150" cy="57150"/>
          </a:xfrm>
          <a:prstGeom prst="ellipse">
            <a:avLst/>
          </a:prstGeom>
          <a:noFill/>
          <a:ln w="14288">
            <a:solidFill>
              <a:srgbClr val="8A8071"/>
            </a:solidFill>
            <a:prstDash val="solid"/>
          </a:ln>
        </p:spPr>
      </p:sp>
      <p:sp>
        <p:nvSpPr>
          <p:cNvPr id="19" name="Text 15"/>
          <p:cNvSpPr/>
          <p:nvPr/>
        </p:nvSpPr>
        <p:spPr>
          <a:xfrm>
            <a:off x="4724400" y="3958771"/>
            <a:ext cx="7467600" cy="205740"/>
          </a:xfrm>
          <a:prstGeom prst="rect">
            <a:avLst/>
          </a:prstGeom>
          <a:noFill/>
          <a:ln/>
        </p:spPr>
        <p:txBody>
          <a:bodyPr wrap="none" lIns="0" tIns="0" rIns="0" bIns="0" rtlCol="0" anchor="t"/>
          <a:lstStyle/>
          <a:p>
            <a:pPr algn="l" indent="0" marL="0">
              <a:buNone/>
            </a:pPr>
            <a:r>
              <a:rPr lang="en-US" sz="1350" dirty="0">
                <a:solidFill>
                  <a:srgbClr val="262421"/>
                </a:solidFill>
                <a:latin typeface="Times New Roman" pitchFamily="34" charset="0"/>
                <a:ea typeface="KaiTi" pitchFamily="34" charset="-122"/>
                <a:cs typeface="Times New Roman" pitchFamily="34" charset="-120"/>
              </a:rPr>
              <a:t>Training</a:t>
            </a:r>
            <a:endParaRPr lang="en-US" sz="1350" dirty="0">
              <a:latin typeface="Times New Roman" pitchFamily="34" charset="0"/>
              <a:ea typeface="KaiTi" pitchFamily="34" charset="-122"/>
              <a:cs typeface="Times New Roman" pitchFamily="34" charset="-120"/>
            </a:endParaRPr>
          </a:p>
        </p:txBody>
      </p:sp>
      <p:pic>
        <p:nvPicPr>
          <p:cNvPr id="20" name="Image 2" descr="preencoded.png">    </p:cNvPr>
          <p:cNvPicPr>
            <a:picLocks noChangeAspect="1"/>
          </p:cNvPicPr>
          <p:nvPr/>
        </p:nvPicPr>
        <p:blipFill>
          <a:blip r:embed="rId3"/>
          <a:srcRect l="0" r="0" t="6863" b="6863"/>
          <a:stretch/>
        </p:blipFill>
        <p:spPr>
          <a:xfrm>
            <a:off x="7905750" y="1771650"/>
            <a:ext cx="3238500" cy="2095500"/>
          </a:xfrm>
          <a:prstGeom prst="rect">
            <a:avLst/>
          </a:prstGeom>
        </p:spPr>
      </p:pic>
      <p:sp>
        <p:nvSpPr>
          <p:cNvPr id="21" name="Shape 16"/>
          <p:cNvSpPr/>
          <p:nvPr/>
        </p:nvSpPr>
        <p:spPr>
          <a:xfrm>
            <a:off x="7977188" y="4095750"/>
            <a:ext cx="28575" cy="35719"/>
          </a:xfrm>
          <a:custGeom>
            <a:avLst/>
            <a:gdLst/>
            <a:ahLst/>
            <a:cxnLst/>
            <a:rect l="l" t="t" r="r" b="b"/>
            <a:pathLst>
              <a:path w="28575" h="35719">
                <a:moveTo>
                  <a:pt x="28575" y="35719"/>
                </a:moveTo>
                <a:lnTo>
                  <a:pt x="28575" y="14288"/>
                </a:lnTo>
                <a:arcTo hR="14288" wR="14288" stAng="0" swAng="-10800000"/>
                <a:lnTo>
                  <a:pt x="0" y="35719"/>
                </a:lnTo>
              </a:path>
            </a:pathLst>
          </a:custGeom>
          <a:noFill/>
          <a:ln w="14288">
            <a:solidFill>
              <a:srgbClr val="8A8071"/>
            </a:solidFill>
            <a:prstDash val="solid"/>
          </a:ln>
        </p:spPr>
      </p:sp>
      <p:sp>
        <p:nvSpPr>
          <p:cNvPr id="22" name="Shape 17"/>
          <p:cNvSpPr/>
          <p:nvPr/>
        </p:nvSpPr>
        <p:spPr>
          <a:xfrm>
            <a:off x="8034338" y="4016690"/>
            <a:ext cx="5358" cy="114779"/>
          </a:xfrm>
          <a:custGeom>
            <a:avLst/>
            <a:gdLst/>
            <a:ahLst/>
            <a:cxnLst/>
            <a:rect l="l" t="t" r="r" b="b"/>
            <a:pathLst>
              <a:path w="5358" h="114779">
                <a:moveTo>
                  <a:pt x="0" y="0"/>
                </a:moveTo>
                <a:lnTo>
                  <a:pt x="0" y="114779"/>
                </a:lnTo>
              </a:path>
            </a:pathLst>
          </a:custGeom>
          <a:noFill/>
          <a:ln w="14288">
            <a:solidFill>
              <a:srgbClr val="8A8071"/>
            </a:solidFill>
            <a:prstDash val="solid"/>
          </a:ln>
        </p:spPr>
      </p:sp>
      <p:sp>
        <p:nvSpPr>
          <p:cNvPr id="23" name="Shape 18"/>
          <p:cNvSpPr/>
          <p:nvPr/>
        </p:nvSpPr>
        <p:spPr>
          <a:xfrm>
            <a:off x="7934325" y="3995731"/>
            <a:ext cx="114300" cy="28582"/>
          </a:xfrm>
          <a:custGeom>
            <a:avLst/>
            <a:gdLst/>
            <a:ahLst/>
            <a:cxnLst/>
            <a:rect l="l" t="t" r="r" b="b"/>
            <a:pathLst>
              <a:path w="114300" h="28582">
                <a:moveTo>
                  <a:pt x="0" y="28582"/>
                </a:moveTo>
                <a:lnTo>
                  <a:pt x="50763" y="1507"/>
                </a:lnTo>
                <a:arcTo hR="14288" wR="14288" stAng="14606918" swAng="3186164"/>
                <a:lnTo>
                  <a:pt x="114300" y="28582"/>
                </a:lnTo>
              </a:path>
            </a:pathLst>
          </a:custGeom>
          <a:noFill/>
          <a:ln w="14288">
            <a:solidFill>
              <a:srgbClr val="8A8071"/>
            </a:solidFill>
            <a:prstDash val="solid"/>
          </a:ln>
        </p:spPr>
      </p:sp>
      <p:sp>
        <p:nvSpPr>
          <p:cNvPr id="24" name="Shape 19"/>
          <p:cNvSpPr/>
          <p:nvPr/>
        </p:nvSpPr>
        <p:spPr>
          <a:xfrm>
            <a:off x="7920038" y="4060031"/>
            <a:ext cx="142875" cy="71438"/>
          </a:xfrm>
          <a:custGeom>
            <a:avLst/>
            <a:gdLst/>
            <a:ahLst/>
            <a:cxnLst/>
            <a:rect l="l" t="t" r="r" b="b"/>
            <a:pathLst>
              <a:path w="142875" h="71438">
                <a:moveTo>
                  <a:pt x="28575" y="0"/>
                </a:moveTo>
                <a:lnTo>
                  <a:pt x="3429" y="15338"/>
                </a:lnTo>
                <a:arcTo hR="7144" wR="7144" stAng="14320065" swAng="-3519493"/>
                <a:lnTo>
                  <a:pt x="0" y="57150"/>
                </a:lnTo>
                <a:arcTo hR="14288" wR="14288" stAng="10800000" swAng="-5400000"/>
                <a:lnTo>
                  <a:pt x="128588" y="71438"/>
                </a:lnTo>
                <a:arcTo hR="14288" wR="14288" stAng="5400000" swAng="-5400000"/>
                <a:lnTo>
                  <a:pt x="142875" y="21431"/>
                </a:lnTo>
                <a:arcTo hR="7144" wR="7144" stAng="21595989" swAng="-3516057"/>
                <a:lnTo>
                  <a:pt x="114300" y="0"/>
                </a:lnTo>
              </a:path>
            </a:pathLst>
          </a:custGeom>
          <a:noFill/>
          <a:ln w="14288">
            <a:solidFill>
              <a:srgbClr val="8A8071"/>
            </a:solidFill>
            <a:prstDash val="solid"/>
          </a:ln>
        </p:spPr>
      </p:sp>
      <p:sp>
        <p:nvSpPr>
          <p:cNvPr id="25" name="Shape 20"/>
          <p:cNvSpPr/>
          <p:nvPr/>
        </p:nvSpPr>
        <p:spPr>
          <a:xfrm>
            <a:off x="7948613" y="4016690"/>
            <a:ext cx="5358" cy="114779"/>
          </a:xfrm>
          <a:custGeom>
            <a:avLst/>
            <a:gdLst/>
            <a:ahLst/>
            <a:cxnLst/>
            <a:rect l="l" t="t" r="r" b="b"/>
            <a:pathLst>
              <a:path w="5358" h="114779">
                <a:moveTo>
                  <a:pt x="0" y="0"/>
                </a:moveTo>
                <a:lnTo>
                  <a:pt x="0" y="114779"/>
                </a:lnTo>
              </a:path>
            </a:pathLst>
          </a:custGeom>
          <a:noFill/>
          <a:ln w="14288">
            <a:solidFill>
              <a:srgbClr val="8A8071"/>
            </a:solidFill>
            <a:prstDash val="solid"/>
          </a:ln>
        </p:spPr>
      </p:sp>
      <p:sp>
        <p:nvSpPr>
          <p:cNvPr id="26" name="Shape 21"/>
          <p:cNvSpPr/>
          <p:nvPr/>
        </p:nvSpPr>
        <p:spPr>
          <a:xfrm>
            <a:off x="7977188" y="4031456"/>
            <a:ext cx="28575" cy="28575"/>
          </a:xfrm>
          <a:prstGeom prst="ellipse">
            <a:avLst/>
          </a:prstGeom>
          <a:noFill/>
          <a:ln w="14288">
            <a:solidFill>
              <a:srgbClr val="8A8071"/>
            </a:solidFill>
            <a:prstDash val="solid"/>
          </a:ln>
        </p:spPr>
      </p:sp>
      <p:sp>
        <p:nvSpPr>
          <p:cNvPr id="27" name="Text 22"/>
          <p:cNvSpPr/>
          <p:nvPr/>
        </p:nvSpPr>
        <p:spPr>
          <a:xfrm>
            <a:off x="8153400" y="3958771"/>
            <a:ext cx="4038600" cy="205740"/>
          </a:xfrm>
          <a:prstGeom prst="rect">
            <a:avLst/>
          </a:prstGeom>
          <a:noFill/>
          <a:ln/>
        </p:spPr>
        <p:txBody>
          <a:bodyPr wrap="none" lIns="0" tIns="0" rIns="0" bIns="0" rtlCol="0" anchor="t"/>
          <a:lstStyle/>
          <a:p>
            <a:pPr algn="l" indent="0" marL="0">
              <a:buNone/>
            </a:pPr>
            <a:r>
              <a:rPr lang="en-US" sz="1350" dirty="0">
                <a:solidFill>
                  <a:srgbClr val="262421"/>
                </a:solidFill>
                <a:latin typeface="Times New Roman" pitchFamily="34" charset="0"/>
                <a:ea typeface="KaiTi" pitchFamily="34" charset="-122"/>
                <a:cs typeface="Times New Roman" pitchFamily="34" charset="-120"/>
              </a:rPr>
              <a:t>Schools</a:t>
            </a:r>
            <a:endParaRPr lang="en-US" sz="1350" dirty="0">
              <a:latin typeface="Times New Roman" pitchFamily="34" charset="0"/>
              <a:ea typeface="KaiTi" pitchFamily="34" charset="-122"/>
              <a:cs typeface="Times New Roman" pitchFamily="34" charset="-120"/>
            </a:endParaRPr>
          </a:p>
        </p:txBody>
      </p:sp>
      <p:sp>
        <p:nvSpPr>
          <p:cNvPr id="28" name="Text 23"/>
          <p:cNvSpPr/>
          <p:nvPr/>
        </p:nvSpPr>
        <p:spPr>
          <a:xfrm>
            <a:off x="1047750" y="4444194"/>
            <a:ext cx="11144250" cy="525780"/>
          </a:xfrm>
          <a:prstGeom prst="rect">
            <a:avLst/>
          </a:prstGeom>
          <a:noFill/>
          <a:ln/>
        </p:spPr>
        <p:txBody>
          <a:bodyPr wrap="none" lIns="0" tIns="0" rIns="0" bIns="0" rtlCol="0" anchor="t"/>
          <a:lstStyle/>
          <a:p>
            <a:pPr algn="l" indent="0" marL="0">
              <a:buNone/>
            </a:pPr>
            <a:r>
              <a:rPr lang="en-US" sz="3450" dirty="0">
                <a:solidFill>
                  <a:srgbClr val="C3272B"/>
                </a:solidFill>
                <a:latin typeface="Times New Roman" pitchFamily="34" charset="0"/>
                <a:ea typeface="KaiTi" pitchFamily="34" charset="-122"/>
                <a:cs typeface="Times New Roman" pitchFamily="34" charset="-120"/>
              </a:rPr>
              <a:t>14,900</a:t>
            </a:r>
            <a:endParaRPr lang="en-US" sz="3450" dirty="0">
              <a:latin typeface="Times New Roman" pitchFamily="34" charset="0"/>
              <a:ea typeface="KaiTi" pitchFamily="34" charset="-122"/>
              <a:cs typeface="Times New Roman" pitchFamily="34" charset="-120"/>
            </a:endParaRPr>
          </a:p>
        </p:txBody>
      </p:sp>
      <p:sp>
        <p:nvSpPr>
          <p:cNvPr id="29" name="Text 24"/>
          <p:cNvSpPr/>
          <p:nvPr/>
        </p:nvSpPr>
        <p:spPr>
          <a:xfrm>
            <a:off x="1047750" y="5081525"/>
            <a:ext cx="11144250" cy="148590"/>
          </a:xfrm>
          <a:prstGeom prst="rect">
            <a:avLst/>
          </a:prstGeom>
          <a:noFill/>
          <a:ln/>
        </p:spPr>
        <p:txBody>
          <a:bodyPr wrap="none" lIns="0" tIns="0" rIns="0" bIns="0" rtlCol="0" anchor="t"/>
          <a:lstStyle/>
          <a:p>
            <a:pPr algn="l" indent="0" marL="0">
              <a:buNone/>
            </a:pPr>
            <a:r>
              <a:rPr lang="en-US" sz="975" dirty="0">
                <a:solidFill>
                  <a:srgbClr val="262421"/>
                </a:solidFill>
                <a:latin typeface="Microsoft YaHei" pitchFamily="34" charset="0"/>
                <a:ea typeface="Microsoft YaHei" pitchFamily="34" charset="-122"/>
                <a:cs typeface="Microsoft YaHei" pitchFamily="34" charset="-120"/>
              </a:rPr>
              <a:t>Heritage workshops, end of 2025</a:t>
            </a:r>
            <a:endParaRPr lang="en-US" sz="975" dirty="0">
              <a:latin typeface="Microsoft YaHei" pitchFamily="34" charset="0"/>
              <a:ea typeface="Microsoft YaHei" pitchFamily="34" charset="-122"/>
              <a:cs typeface="Microsoft YaHei" pitchFamily="34" charset="-120"/>
            </a:endParaRPr>
          </a:p>
        </p:txBody>
      </p:sp>
      <p:sp>
        <p:nvSpPr>
          <p:cNvPr id="30" name="Text 25"/>
          <p:cNvSpPr/>
          <p:nvPr/>
        </p:nvSpPr>
        <p:spPr>
          <a:xfrm>
            <a:off x="1047750" y="5309402"/>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Statistical bulletin</a:t>
            </a:r>
            <a:endParaRPr lang="en-US" sz="825" dirty="0">
              <a:latin typeface="Microsoft YaHei" pitchFamily="34" charset="0"/>
              <a:ea typeface="Microsoft YaHei" pitchFamily="34" charset="-122"/>
              <a:cs typeface="Microsoft YaHei" pitchFamily="34" charset="-120"/>
            </a:endParaRPr>
          </a:p>
        </p:txBody>
      </p:sp>
      <p:sp>
        <p:nvSpPr>
          <p:cNvPr id="31" name="Text 26"/>
          <p:cNvSpPr/>
          <p:nvPr/>
        </p:nvSpPr>
        <p:spPr>
          <a:xfrm>
            <a:off x="3619500" y="4444194"/>
            <a:ext cx="8572500" cy="525780"/>
          </a:xfrm>
          <a:prstGeom prst="rect">
            <a:avLst/>
          </a:prstGeom>
          <a:noFill/>
          <a:ln/>
        </p:spPr>
        <p:txBody>
          <a:bodyPr wrap="none" lIns="0" tIns="0" rIns="0" bIns="0" rtlCol="0" anchor="t"/>
          <a:lstStyle/>
          <a:p>
            <a:pPr algn="l" indent="0" marL="0">
              <a:buNone/>
            </a:pPr>
            <a:r>
              <a:rPr lang="en-US" sz="3450" dirty="0">
                <a:solidFill>
                  <a:srgbClr val="262421"/>
                </a:solidFill>
                <a:latin typeface="Times New Roman" pitchFamily="34" charset="0"/>
                <a:ea typeface="KaiTi" pitchFamily="34" charset="-122"/>
                <a:cs typeface="Times New Roman" pitchFamily="34" charset="-120"/>
              </a:rPr>
              <a:t>About 1.3</a:t>
            </a:r>
            <a:pPr algn="l" indent="0" marL="0">
              <a:buNone/>
            </a:pPr>
            <a:r>
              <a:rPr lang="en-US" sz="1125" dirty="0">
                <a:solidFill>
                  <a:srgbClr val="686056"/>
                </a:solidFill>
                <a:latin typeface="Microsoft YaHei" pitchFamily="34" charset="0"/>
                <a:ea typeface="Microsoft YaHei" pitchFamily="34" charset="-122"/>
                <a:cs typeface="Microsoft YaHei" pitchFamily="34" charset="-120"/>
              </a:rPr>
              <a:t> million</a:t>
            </a:r>
            <a:endParaRPr lang="en-US" sz="3450" dirty="0">
              <a:latin typeface="Times New Roman" pitchFamily="34" charset="0"/>
              <a:ea typeface="KaiTi" pitchFamily="34" charset="-122"/>
              <a:cs typeface="Times New Roman" pitchFamily="34" charset="-120"/>
            </a:endParaRPr>
          </a:p>
        </p:txBody>
      </p:sp>
      <p:sp>
        <p:nvSpPr>
          <p:cNvPr id="32" name="Text 27"/>
          <p:cNvSpPr/>
          <p:nvPr/>
        </p:nvSpPr>
        <p:spPr>
          <a:xfrm>
            <a:off x="3619500" y="5081525"/>
            <a:ext cx="8572500" cy="148590"/>
          </a:xfrm>
          <a:prstGeom prst="rect">
            <a:avLst/>
          </a:prstGeom>
          <a:noFill/>
          <a:ln/>
        </p:spPr>
        <p:txBody>
          <a:bodyPr wrap="none" lIns="0" tIns="0" rIns="0" bIns="0" rtlCol="0" anchor="t"/>
          <a:lstStyle/>
          <a:p>
            <a:pPr algn="l" indent="0" marL="0">
              <a:buNone/>
            </a:pPr>
            <a:r>
              <a:rPr lang="en-US" sz="975" dirty="0">
                <a:solidFill>
                  <a:srgbClr val="262421"/>
                </a:solidFill>
                <a:latin typeface="Microsoft YaHei" pitchFamily="34" charset="0"/>
                <a:ea typeface="Microsoft YaHei" pitchFamily="34" charset="-122"/>
                <a:cs typeface="Microsoft YaHei" pitchFamily="34" charset="-120"/>
              </a:rPr>
              <a:t>People with work or income from them</a:t>
            </a:r>
            <a:endParaRPr lang="en-US" sz="975" dirty="0">
              <a:latin typeface="Microsoft YaHei" pitchFamily="34" charset="0"/>
              <a:ea typeface="Microsoft YaHei" pitchFamily="34" charset="-122"/>
              <a:cs typeface="Microsoft YaHei" pitchFamily="34" charset="-120"/>
            </a:endParaRPr>
          </a:p>
        </p:txBody>
      </p:sp>
      <p:sp>
        <p:nvSpPr>
          <p:cNvPr id="33" name="Text 28"/>
          <p:cNvSpPr/>
          <p:nvPr/>
        </p:nvSpPr>
        <p:spPr>
          <a:xfrm>
            <a:off x="3619500" y="5309402"/>
            <a:ext cx="8572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SCIO press conference, Sep 2026</a:t>
            </a:r>
            <a:endParaRPr lang="en-US" sz="825" dirty="0">
              <a:latin typeface="Microsoft YaHei" pitchFamily="34" charset="0"/>
              <a:ea typeface="Microsoft YaHei" pitchFamily="34" charset="-122"/>
              <a:cs typeface="Microsoft YaHei" pitchFamily="34" charset="-120"/>
            </a:endParaRPr>
          </a:p>
        </p:txBody>
      </p:sp>
      <p:sp>
        <p:nvSpPr>
          <p:cNvPr id="34" name="Text 29"/>
          <p:cNvSpPr/>
          <p:nvPr/>
        </p:nvSpPr>
        <p:spPr>
          <a:xfrm>
            <a:off x="6191250" y="4444194"/>
            <a:ext cx="6000750" cy="525780"/>
          </a:xfrm>
          <a:prstGeom prst="rect">
            <a:avLst/>
          </a:prstGeom>
          <a:noFill/>
          <a:ln/>
        </p:spPr>
        <p:txBody>
          <a:bodyPr wrap="none" lIns="0" tIns="0" rIns="0" bIns="0" rtlCol="0" anchor="t"/>
          <a:lstStyle/>
          <a:p>
            <a:pPr algn="l" indent="0" marL="0">
              <a:buNone/>
            </a:pPr>
            <a:r>
              <a:rPr lang="en-US" sz="3450" dirty="0">
                <a:solidFill>
                  <a:srgbClr val="262421"/>
                </a:solidFill>
                <a:latin typeface="Times New Roman" pitchFamily="34" charset="0"/>
                <a:ea typeface="KaiTi" pitchFamily="34" charset="-122"/>
                <a:cs typeface="Times New Roman" pitchFamily="34" charset="-120"/>
              </a:rPr>
              <a:t>51,000+</a:t>
            </a:r>
            <a:endParaRPr lang="en-US" sz="3450" dirty="0">
              <a:latin typeface="Times New Roman" pitchFamily="34" charset="0"/>
              <a:ea typeface="KaiTi" pitchFamily="34" charset="-122"/>
              <a:cs typeface="Times New Roman" pitchFamily="34" charset="-120"/>
            </a:endParaRPr>
          </a:p>
        </p:txBody>
      </p:sp>
      <p:sp>
        <p:nvSpPr>
          <p:cNvPr id="35" name="Text 30"/>
          <p:cNvSpPr/>
          <p:nvPr/>
        </p:nvSpPr>
        <p:spPr>
          <a:xfrm>
            <a:off x="6191250" y="5081525"/>
            <a:ext cx="6000750" cy="148590"/>
          </a:xfrm>
          <a:prstGeom prst="rect">
            <a:avLst/>
          </a:prstGeom>
          <a:noFill/>
          <a:ln/>
        </p:spPr>
        <p:txBody>
          <a:bodyPr wrap="none" lIns="0" tIns="0" rIns="0" bIns="0" rtlCol="0" anchor="t"/>
          <a:lstStyle/>
          <a:p>
            <a:pPr algn="l" indent="0" marL="0">
              <a:buNone/>
            </a:pPr>
            <a:r>
              <a:rPr lang="en-US" sz="975" dirty="0">
                <a:solidFill>
                  <a:srgbClr val="262421"/>
                </a:solidFill>
                <a:latin typeface="Microsoft YaHei" pitchFamily="34" charset="0"/>
                <a:ea typeface="Microsoft YaHei" pitchFamily="34" charset="-122"/>
                <a:cs typeface="Microsoft YaHei" pitchFamily="34" charset="-120"/>
              </a:rPr>
              <a:t>Training places, 149 colleges</a:t>
            </a:r>
            <a:endParaRPr lang="en-US" sz="975" dirty="0">
              <a:latin typeface="Microsoft YaHei" pitchFamily="34" charset="0"/>
              <a:ea typeface="Microsoft YaHei" pitchFamily="34" charset="-122"/>
              <a:cs typeface="Microsoft YaHei" pitchFamily="34" charset="-120"/>
            </a:endParaRPr>
          </a:p>
        </p:txBody>
      </p:sp>
      <p:sp>
        <p:nvSpPr>
          <p:cNvPr id="36" name="Text 31"/>
          <p:cNvSpPr/>
          <p:nvPr/>
        </p:nvSpPr>
        <p:spPr>
          <a:xfrm>
            <a:off x="6191250" y="5309402"/>
            <a:ext cx="60007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Ministry reply, Dec 2025</a:t>
            </a:r>
            <a:endParaRPr lang="en-US" sz="825" dirty="0">
              <a:latin typeface="Microsoft YaHei" pitchFamily="34" charset="0"/>
              <a:ea typeface="Microsoft YaHei" pitchFamily="34" charset="-122"/>
              <a:cs typeface="Microsoft YaHei" pitchFamily="34" charset="-120"/>
            </a:endParaRPr>
          </a:p>
        </p:txBody>
      </p:sp>
      <p:sp>
        <p:nvSpPr>
          <p:cNvPr id="37" name="Text 32"/>
          <p:cNvSpPr/>
          <p:nvPr/>
        </p:nvSpPr>
        <p:spPr>
          <a:xfrm>
            <a:off x="8763000" y="4444194"/>
            <a:ext cx="3429000" cy="525780"/>
          </a:xfrm>
          <a:prstGeom prst="rect">
            <a:avLst/>
          </a:prstGeom>
          <a:noFill/>
          <a:ln/>
        </p:spPr>
        <p:txBody>
          <a:bodyPr wrap="none" lIns="0" tIns="0" rIns="0" bIns="0" rtlCol="0" anchor="t"/>
          <a:lstStyle/>
          <a:p>
            <a:pPr algn="l" indent="0" marL="0">
              <a:buNone/>
            </a:pPr>
            <a:r>
              <a:rPr lang="en-US" sz="3450" dirty="0">
                <a:solidFill>
                  <a:srgbClr val="262421"/>
                </a:solidFill>
                <a:latin typeface="Times New Roman" pitchFamily="34" charset="0"/>
                <a:ea typeface="KaiTi" pitchFamily="34" charset="-122"/>
                <a:cs typeface="Times New Roman" pitchFamily="34" charset="-120"/>
              </a:rPr>
              <a:t>3,369</a:t>
            </a:r>
            <a:endParaRPr lang="en-US" sz="3450" dirty="0">
              <a:latin typeface="Times New Roman" pitchFamily="34" charset="0"/>
              <a:ea typeface="KaiTi" pitchFamily="34" charset="-122"/>
              <a:cs typeface="Times New Roman" pitchFamily="34" charset="-120"/>
            </a:endParaRPr>
          </a:p>
        </p:txBody>
      </p:sp>
      <p:sp>
        <p:nvSpPr>
          <p:cNvPr id="38" name="Text 33"/>
          <p:cNvSpPr/>
          <p:nvPr/>
        </p:nvSpPr>
        <p:spPr>
          <a:xfrm>
            <a:off x="8763000" y="5081525"/>
            <a:ext cx="3429000" cy="148590"/>
          </a:xfrm>
          <a:prstGeom prst="rect">
            <a:avLst/>
          </a:prstGeom>
          <a:noFill/>
          <a:ln/>
        </p:spPr>
        <p:txBody>
          <a:bodyPr wrap="none" lIns="0" tIns="0" rIns="0" bIns="0" rtlCol="0" anchor="t"/>
          <a:lstStyle/>
          <a:p>
            <a:pPr algn="l" indent="0" marL="0">
              <a:buNone/>
            </a:pPr>
            <a:r>
              <a:rPr lang="en-US" sz="975" dirty="0">
                <a:solidFill>
                  <a:srgbClr val="262421"/>
                </a:solidFill>
                <a:latin typeface="Microsoft YaHei" pitchFamily="34" charset="0"/>
                <a:ea typeface="Microsoft YaHei" pitchFamily="34" charset="-122"/>
                <a:cs typeface="Microsoft YaHei" pitchFamily="34" charset="-120"/>
              </a:rPr>
              <a:t>Heritage schools</a:t>
            </a:r>
            <a:endParaRPr lang="en-US" sz="975" dirty="0">
              <a:latin typeface="Microsoft YaHei" pitchFamily="34" charset="0"/>
              <a:ea typeface="Microsoft YaHei" pitchFamily="34" charset="-122"/>
              <a:cs typeface="Microsoft YaHei" pitchFamily="34" charset="-120"/>
            </a:endParaRPr>
          </a:p>
        </p:txBody>
      </p:sp>
      <p:sp>
        <p:nvSpPr>
          <p:cNvPr id="39" name="Text 34"/>
          <p:cNvSpPr/>
          <p:nvPr/>
        </p:nvSpPr>
        <p:spPr>
          <a:xfrm>
            <a:off x="8763000" y="5309402"/>
            <a:ext cx="34290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NPC report, 2024</a:t>
            </a:r>
            <a:endParaRPr lang="en-US" sz="825" dirty="0">
              <a:latin typeface="Microsoft YaHei" pitchFamily="34" charset="0"/>
              <a:ea typeface="Microsoft YaHei" pitchFamily="34" charset="-122"/>
              <a:cs typeface="Microsoft YaHei" pitchFamily="34" charset="-120"/>
            </a:endParaRPr>
          </a:p>
        </p:txBody>
      </p:sp>
      <p:sp>
        <p:nvSpPr>
          <p:cNvPr id="40" name="Text 35"/>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Pictures are AI-generated illustrations. Platform figures for heritage videos and sales are company counts, not evidence that transmission is improving, so they are not on this page</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14"/>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15</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486484" y="1291196"/>
            <a:ext cx="1839441"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V</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m</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w</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h</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dirty="0">
                <a:solidFill>
                  <a:srgbClr val="C3272B"/>
                </a:solidFill>
                <a:latin typeface="Times New Roman" pitchFamily="34" charset="0"/>
                <a:ea typeface="KaiTi" pitchFamily="34" charset="-122"/>
                <a:cs typeface="Times New Roman" pitchFamily="34" charset="-120"/>
              </a:rPr>
              <a:t>e</a:t>
            </a:r>
            <a:endParaRPr lang="en-US" sz="1125" dirty="0">
              <a:latin typeface="Times New Roman" pitchFamily="34" charset="0"/>
              <a:ea typeface="KaiTi" pitchFamily="34" charset="-122"/>
              <a:cs typeface="Times New Roman" pitchFamily="34" charset="-120"/>
            </a:endParaRPr>
          </a:p>
        </p:txBody>
      </p:sp>
      <p:pic>
        <p:nvPicPr>
          <p:cNvPr id="8" name="Image 0" descr="preencoded.png">    </p:cNvPr>
          <p:cNvPicPr>
            <a:picLocks noChangeAspect="1"/>
          </p:cNvPicPr>
          <p:nvPr/>
        </p:nvPicPr>
        <p:blipFill>
          <a:blip r:embed="rId1"/>
          <a:srcRect l="31897" r="31897" t="0" b="0"/>
          <a:stretch/>
        </p:blipFill>
        <p:spPr>
          <a:xfrm>
            <a:off x="1047750" y="571500"/>
            <a:ext cx="4000500" cy="5524500"/>
          </a:xfrm>
          <a:prstGeom prst="rect">
            <a:avLst/>
          </a:prstGeom>
        </p:spPr>
      </p:pic>
      <p:sp>
        <p:nvSpPr>
          <p:cNvPr id="9" name="svg2pptx-gradient-s0014-0000"/>
          <p:cNvSpPr/>
          <p:nvPr/>
        </p:nvSpPr>
        <p:spPr>
          <a:xfrm>
            <a:off x="1047750" y="5676900"/>
            <a:ext cx="4000500" cy="419100"/>
          </a:xfrm>
          <a:prstGeom prst="rect">
            <a:avLst/>
          </a:prstGeom>
          <a:gradFill rotWithShape="1">
            <a:gsLst>
              <a:gs pos="0">
                <a:srgbClr val="1F1C18">
                  <a:alpha val="0"/>
                </a:srgbClr>
              </a:gs>
              <a:gs pos="100000">
                <a:srgbClr val="1F1C18">
                  <a:alpha val="55000"/>
                </a:srgbClr>
              </a:gs>
            </a:gsLst>
            <a:lin ang="5400000" scaled="1"/>
          </a:gradFill>
          <a:ln/>
        </p:spPr>
      </p:sp>
      <p:sp>
        <p:nvSpPr>
          <p:cNvPr id="10" name="Text 7"/>
          <p:cNvSpPr/>
          <p:nvPr/>
        </p:nvSpPr>
        <p:spPr>
          <a:xfrm>
            <a:off x="1143000" y="5938052"/>
            <a:ext cx="11049000" cy="125730"/>
          </a:xfrm>
          <a:prstGeom prst="rect">
            <a:avLst/>
          </a:prstGeom>
          <a:noFill/>
          <a:ln/>
        </p:spPr>
        <p:txBody>
          <a:bodyPr wrap="none" lIns="0" tIns="0" rIns="0" bIns="0" rtlCol="0" anchor="t"/>
          <a:lstStyle/>
          <a:p>
            <a:pPr algn="l" indent="0" marL="0">
              <a:buNone/>
            </a:pPr>
            <a:r>
              <a:rPr lang="en-US" sz="825" dirty="0">
                <a:solidFill>
                  <a:srgbClr val="FFFFFF"/>
                </a:solidFill>
                <a:latin typeface="Microsoft YaHei" pitchFamily="34" charset="0"/>
                <a:ea typeface="Microsoft YaHei" pitchFamily="34" charset="-122"/>
                <a:cs typeface="Microsoft YaHei" pitchFamily="34" charset="-120"/>
              </a:rPr>
              <a:t>Illustration (AI-generated)</a:t>
            </a:r>
            <a:endParaRPr lang="en-US" sz="825" dirty="0">
              <a:latin typeface="Microsoft YaHei" pitchFamily="34" charset="0"/>
              <a:ea typeface="Microsoft YaHei" pitchFamily="34" charset="-122"/>
              <a:cs typeface="Microsoft YaHei" pitchFamily="34" charset="-120"/>
            </a:endParaRPr>
          </a:p>
        </p:txBody>
      </p:sp>
      <p:sp>
        <p:nvSpPr>
          <p:cNvPr id="11" name="Text 8"/>
          <p:cNvSpPr/>
          <p:nvPr/>
        </p:nvSpPr>
        <p:spPr>
          <a:xfrm>
            <a:off x="5524500" y="1165628"/>
            <a:ext cx="6667500" cy="457200"/>
          </a:xfrm>
          <a:prstGeom prst="rect">
            <a:avLst/>
          </a:prstGeom>
          <a:noFill/>
          <a:ln/>
        </p:spPr>
        <p:txBody>
          <a:bodyPr wrap="none" lIns="0" tIns="0" rIns="0" bIns="0" rtlCol="0" anchor="t"/>
          <a:lstStyle/>
          <a:p>
            <a:pPr algn="l" indent="0" marL="0">
              <a:buNone/>
            </a:pPr>
            <a:r>
              <a:rPr lang="en-US" sz="3000" dirty="0">
                <a:solidFill>
                  <a:srgbClr val="262421"/>
                </a:solidFill>
                <a:latin typeface="Times New Roman" pitchFamily="34" charset="0"/>
                <a:ea typeface="KaiTi" pitchFamily="34" charset="-122"/>
                <a:cs typeface="Times New Roman" pitchFamily="34" charset="-120"/>
              </a:rPr>
              <a:t>After listing, trips rose 5.7% a day</a:t>
            </a:r>
            <a:endParaRPr lang="en-US" sz="3000" dirty="0">
              <a:latin typeface="Times New Roman" pitchFamily="34" charset="0"/>
              <a:ea typeface="KaiTi" pitchFamily="34" charset="-122"/>
              <a:cs typeface="Times New Roman" pitchFamily="34" charset="-120"/>
            </a:endParaRPr>
          </a:p>
        </p:txBody>
      </p:sp>
      <p:sp>
        <p:nvSpPr>
          <p:cNvPr id="12" name="Text 9"/>
          <p:cNvSpPr/>
          <p:nvPr/>
        </p:nvSpPr>
        <p:spPr>
          <a:xfrm>
            <a:off x="5524500" y="1899814"/>
            <a:ext cx="66675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Holiday</a:t>
            </a:r>
            <a:endParaRPr lang="en-US" sz="900" dirty="0">
              <a:latin typeface="Microsoft YaHei" pitchFamily="34" charset="0"/>
              <a:ea typeface="Microsoft YaHei" pitchFamily="34" charset="-122"/>
              <a:cs typeface="Microsoft YaHei" pitchFamily="34" charset="-120"/>
            </a:endParaRPr>
          </a:p>
        </p:txBody>
      </p:sp>
      <p:sp>
        <p:nvSpPr>
          <p:cNvPr id="13" name="Text 10"/>
          <p:cNvSpPr/>
          <p:nvPr/>
        </p:nvSpPr>
        <p:spPr>
          <a:xfrm>
            <a:off x="7239000" y="1899814"/>
            <a:ext cx="49530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Days</a:t>
            </a:r>
            <a:endParaRPr lang="en-US" sz="900" dirty="0">
              <a:latin typeface="Microsoft YaHei" pitchFamily="34" charset="0"/>
              <a:ea typeface="Microsoft YaHei" pitchFamily="34" charset="-122"/>
              <a:cs typeface="Microsoft YaHei" pitchFamily="34" charset="-120"/>
            </a:endParaRPr>
          </a:p>
        </p:txBody>
      </p:sp>
      <p:sp>
        <p:nvSpPr>
          <p:cNvPr id="14" name="Text 11"/>
          <p:cNvSpPr/>
          <p:nvPr/>
        </p:nvSpPr>
        <p:spPr>
          <a:xfrm>
            <a:off x="8191500" y="1899814"/>
            <a:ext cx="40005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Trips (million)</a:t>
            </a:r>
            <a:endParaRPr lang="en-US" sz="900" dirty="0">
              <a:latin typeface="Microsoft YaHei" pitchFamily="34" charset="0"/>
              <a:ea typeface="Microsoft YaHei" pitchFamily="34" charset="-122"/>
              <a:cs typeface="Microsoft YaHei" pitchFamily="34" charset="-120"/>
            </a:endParaRPr>
          </a:p>
        </p:txBody>
      </p:sp>
      <p:sp>
        <p:nvSpPr>
          <p:cNvPr id="15" name="Text 12"/>
          <p:cNvSpPr/>
          <p:nvPr/>
        </p:nvSpPr>
        <p:spPr>
          <a:xfrm>
            <a:off x="9715500" y="1899814"/>
            <a:ext cx="24765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Per day (million)</a:t>
            </a:r>
            <a:endParaRPr lang="en-US" sz="900" dirty="0">
              <a:latin typeface="Microsoft YaHei" pitchFamily="34" charset="0"/>
              <a:ea typeface="Microsoft YaHei" pitchFamily="34" charset="-122"/>
              <a:cs typeface="Microsoft YaHei" pitchFamily="34" charset="-120"/>
            </a:endParaRPr>
          </a:p>
        </p:txBody>
      </p:sp>
      <p:sp>
        <p:nvSpPr>
          <p:cNvPr id="16" name="Shape 13"/>
          <p:cNvSpPr/>
          <p:nvPr/>
        </p:nvSpPr>
        <p:spPr>
          <a:xfrm>
            <a:off x="5524500" y="2088833"/>
            <a:ext cx="5619750" cy="13335"/>
          </a:xfrm>
          <a:prstGeom prst="rect">
            <a:avLst/>
          </a:prstGeom>
          <a:solidFill>
            <a:srgbClr val="1F1C18"/>
          </a:solidFill>
          <a:ln/>
        </p:spPr>
      </p:sp>
      <p:sp>
        <p:nvSpPr>
          <p:cNvPr id="17" name="Text 14"/>
          <p:cNvSpPr/>
          <p:nvPr/>
        </p:nvSpPr>
        <p:spPr>
          <a:xfrm>
            <a:off x="5524500" y="2377621"/>
            <a:ext cx="6667500" cy="205740"/>
          </a:xfrm>
          <a:prstGeom prst="rect">
            <a:avLst/>
          </a:prstGeom>
          <a:noFill/>
          <a:ln/>
        </p:spPr>
        <p:txBody>
          <a:bodyPr wrap="none" lIns="0" tIns="0" rIns="0" bIns="0" rtlCol="0" anchor="t"/>
          <a:lstStyle/>
          <a:p>
            <a:pPr algn="l" indent="0" marL="0">
              <a:buNone/>
            </a:pPr>
            <a:r>
              <a:rPr lang="en-US" sz="1350" dirty="0">
                <a:solidFill>
                  <a:srgbClr val="262421"/>
                </a:solidFill>
                <a:latin typeface="Times New Roman" pitchFamily="34" charset="0"/>
                <a:ea typeface="KaiTi" pitchFamily="34" charset="-122"/>
                <a:cs typeface="Times New Roman" pitchFamily="34" charset="-120"/>
              </a:rPr>
              <a:t>Spring Festival 2025</a:t>
            </a:r>
            <a:endParaRPr lang="en-US" sz="1350" dirty="0">
              <a:latin typeface="Times New Roman" pitchFamily="34" charset="0"/>
              <a:ea typeface="KaiTi" pitchFamily="34" charset="-122"/>
              <a:cs typeface="Times New Roman" pitchFamily="34" charset="-120"/>
            </a:endParaRPr>
          </a:p>
        </p:txBody>
      </p:sp>
      <p:sp>
        <p:nvSpPr>
          <p:cNvPr id="18" name="Text 15"/>
          <p:cNvSpPr/>
          <p:nvPr/>
        </p:nvSpPr>
        <p:spPr>
          <a:xfrm>
            <a:off x="7239000" y="2396198"/>
            <a:ext cx="4953000" cy="171450"/>
          </a:xfrm>
          <a:prstGeom prst="rect">
            <a:avLst/>
          </a:prstGeom>
          <a:noFill/>
          <a:ln/>
        </p:spPr>
        <p:txBody>
          <a:bodyPr wrap="none" lIns="0" tIns="0" rIns="0" bIns="0" rtlCol="0" anchor="t"/>
          <a:lstStyle/>
          <a:p>
            <a:pPr algn="l" indent="0" marL="0">
              <a:buNone/>
            </a:pPr>
            <a:r>
              <a:rPr lang="en-US" sz="1125" dirty="0">
                <a:solidFill>
                  <a:srgbClr val="393631"/>
                </a:solidFill>
                <a:latin typeface="Microsoft YaHei" pitchFamily="34" charset="0"/>
                <a:ea typeface="Microsoft YaHei" pitchFamily="34" charset="-122"/>
                <a:cs typeface="Microsoft YaHei" pitchFamily="34" charset="-120"/>
              </a:rPr>
              <a:t>8 days</a:t>
            </a:r>
            <a:endParaRPr lang="en-US" sz="1125" dirty="0">
              <a:latin typeface="Microsoft YaHei" pitchFamily="34" charset="0"/>
              <a:ea typeface="Microsoft YaHei" pitchFamily="34" charset="-122"/>
              <a:cs typeface="Microsoft YaHei" pitchFamily="34" charset="-120"/>
            </a:endParaRPr>
          </a:p>
        </p:txBody>
      </p:sp>
      <p:sp>
        <p:nvSpPr>
          <p:cNvPr id="19" name="Text 16"/>
          <p:cNvSpPr/>
          <p:nvPr/>
        </p:nvSpPr>
        <p:spPr>
          <a:xfrm>
            <a:off x="8191500" y="2278743"/>
            <a:ext cx="4000500" cy="411480"/>
          </a:xfrm>
          <a:prstGeom prst="rect">
            <a:avLst/>
          </a:prstGeom>
          <a:noFill/>
          <a:ln/>
        </p:spPr>
        <p:txBody>
          <a:bodyPr wrap="none" lIns="0" tIns="0" rIns="0" bIns="0" rtlCol="0" anchor="t"/>
          <a:lstStyle/>
          <a:p>
            <a:pPr algn="l" indent="0" marL="0">
              <a:buNone/>
            </a:pPr>
            <a:r>
              <a:rPr lang="en-US" sz="2700" dirty="0">
                <a:solidFill>
                  <a:srgbClr val="262421"/>
                </a:solidFill>
                <a:latin typeface="Times New Roman" pitchFamily="34" charset="0"/>
                <a:ea typeface="KaiTi" pitchFamily="34" charset="-122"/>
                <a:cs typeface="Times New Roman" pitchFamily="34" charset="-120"/>
              </a:rPr>
              <a:t>501</a:t>
            </a:r>
            <a:endParaRPr lang="en-US" sz="2700" dirty="0">
              <a:latin typeface="Times New Roman" pitchFamily="34" charset="0"/>
              <a:ea typeface="KaiTi" pitchFamily="34" charset="-122"/>
              <a:cs typeface="Times New Roman" pitchFamily="34" charset="-120"/>
            </a:endParaRPr>
          </a:p>
        </p:txBody>
      </p:sp>
      <p:sp>
        <p:nvSpPr>
          <p:cNvPr id="20" name="Text 17"/>
          <p:cNvSpPr/>
          <p:nvPr/>
        </p:nvSpPr>
        <p:spPr>
          <a:xfrm>
            <a:off x="9715500" y="2278743"/>
            <a:ext cx="2476500" cy="411480"/>
          </a:xfrm>
          <a:prstGeom prst="rect">
            <a:avLst/>
          </a:prstGeom>
          <a:noFill/>
          <a:ln/>
        </p:spPr>
        <p:txBody>
          <a:bodyPr wrap="none" lIns="0" tIns="0" rIns="0" bIns="0" rtlCol="0" anchor="t"/>
          <a:lstStyle/>
          <a:p>
            <a:pPr algn="l" indent="0" marL="0">
              <a:buNone/>
            </a:pPr>
            <a:r>
              <a:rPr lang="en-US" sz="2700" dirty="0">
                <a:solidFill>
                  <a:srgbClr val="262421"/>
                </a:solidFill>
                <a:latin typeface="Times New Roman" pitchFamily="34" charset="0"/>
                <a:ea typeface="KaiTi" pitchFamily="34" charset="-122"/>
                <a:cs typeface="Times New Roman" pitchFamily="34" charset="-120"/>
              </a:rPr>
              <a:t>62.6</a:t>
            </a:r>
            <a:endParaRPr lang="en-US" sz="2700" dirty="0">
              <a:latin typeface="Times New Roman" pitchFamily="34" charset="0"/>
              <a:ea typeface="KaiTi" pitchFamily="34" charset="-122"/>
              <a:cs typeface="Times New Roman" pitchFamily="34" charset="-120"/>
            </a:endParaRPr>
          </a:p>
        </p:txBody>
      </p:sp>
      <p:sp>
        <p:nvSpPr>
          <p:cNvPr id="21" name="Shape 18"/>
          <p:cNvSpPr/>
          <p:nvPr/>
        </p:nvSpPr>
        <p:spPr>
          <a:xfrm>
            <a:off x="5524500" y="2833688"/>
            <a:ext cx="5619750" cy="9525"/>
          </a:xfrm>
          <a:prstGeom prst="rect">
            <a:avLst/>
          </a:prstGeom>
          <a:solidFill>
            <a:srgbClr val="DCD2BD"/>
          </a:solidFill>
          <a:ln/>
        </p:spPr>
      </p:sp>
      <p:sp>
        <p:nvSpPr>
          <p:cNvPr id="22" name="Text 19"/>
          <p:cNvSpPr/>
          <p:nvPr/>
        </p:nvSpPr>
        <p:spPr>
          <a:xfrm>
            <a:off x="5524500" y="3044371"/>
            <a:ext cx="6667500" cy="205740"/>
          </a:xfrm>
          <a:prstGeom prst="rect">
            <a:avLst/>
          </a:prstGeom>
          <a:noFill/>
          <a:ln/>
        </p:spPr>
        <p:txBody>
          <a:bodyPr wrap="none" lIns="0" tIns="0" rIns="0" bIns="0" rtlCol="0" anchor="t"/>
          <a:lstStyle/>
          <a:p>
            <a:pPr algn="l" indent="0" marL="0">
              <a:buNone/>
            </a:pPr>
            <a:r>
              <a:rPr lang="en-US" sz="1350" dirty="0">
                <a:solidFill>
                  <a:srgbClr val="262421"/>
                </a:solidFill>
                <a:latin typeface="Times New Roman" pitchFamily="34" charset="0"/>
                <a:ea typeface="KaiTi" pitchFamily="34" charset="-122"/>
                <a:cs typeface="Times New Roman" pitchFamily="34" charset="-120"/>
              </a:rPr>
              <a:t>Spring Festival 2026</a:t>
            </a:r>
            <a:endParaRPr lang="en-US" sz="1350" dirty="0">
              <a:latin typeface="Times New Roman" pitchFamily="34" charset="0"/>
              <a:ea typeface="KaiTi" pitchFamily="34" charset="-122"/>
              <a:cs typeface="Times New Roman" pitchFamily="34" charset="-120"/>
            </a:endParaRPr>
          </a:p>
        </p:txBody>
      </p:sp>
      <p:sp>
        <p:nvSpPr>
          <p:cNvPr id="23" name="Text 20"/>
          <p:cNvSpPr/>
          <p:nvPr/>
        </p:nvSpPr>
        <p:spPr>
          <a:xfrm>
            <a:off x="7239000" y="3062948"/>
            <a:ext cx="4953000" cy="171450"/>
          </a:xfrm>
          <a:prstGeom prst="rect">
            <a:avLst/>
          </a:prstGeom>
          <a:noFill/>
          <a:ln/>
        </p:spPr>
        <p:txBody>
          <a:bodyPr wrap="none" lIns="0" tIns="0" rIns="0" bIns="0" rtlCol="0" anchor="t"/>
          <a:lstStyle/>
          <a:p>
            <a:pPr algn="l" indent="0" marL="0">
              <a:buNone/>
            </a:pPr>
            <a:r>
              <a:rPr lang="en-US" sz="1125" dirty="0">
                <a:solidFill>
                  <a:srgbClr val="393631"/>
                </a:solidFill>
                <a:latin typeface="Microsoft YaHei" pitchFamily="34" charset="0"/>
                <a:ea typeface="Microsoft YaHei" pitchFamily="34" charset="-122"/>
                <a:cs typeface="Microsoft YaHei" pitchFamily="34" charset="-120"/>
              </a:rPr>
              <a:t>9 days</a:t>
            </a:r>
            <a:endParaRPr lang="en-US" sz="1125" dirty="0">
              <a:latin typeface="Microsoft YaHei" pitchFamily="34" charset="0"/>
              <a:ea typeface="Microsoft YaHei" pitchFamily="34" charset="-122"/>
              <a:cs typeface="Microsoft YaHei" pitchFamily="34" charset="-120"/>
            </a:endParaRPr>
          </a:p>
        </p:txBody>
      </p:sp>
      <p:sp>
        <p:nvSpPr>
          <p:cNvPr id="24" name="Text 21"/>
          <p:cNvSpPr/>
          <p:nvPr/>
        </p:nvSpPr>
        <p:spPr>
          <a:xfrm>
            <a:off x="8191500" y="2945493"/>
            <a:ext cx="4000500" cy="411480"/>
          </a:xfrm>
          <a:prstGeom prst="rect">
            <a:avLst/>
          </a:prstGeom>
          <a:noFill/>
          <a:ln/>
        </p:spPr>
        <p:txBody>
          <a:bodyPr wrap="none" lIns="0" tIns="0" rIns="0" bIns="0" rtlCol="0" anchor="t"/>
          <a:lstStyle/>
          <a:p>
            <a:pPr algn="l" indent="0" marL="0">
              <a:buNone/>
            </a:pPr>
            <a:r>
              <a:rPr lang="en-US" sz="2700" dirty="0">
                <a:solidFill>
                  <a:srgbClr val="262421"/>
                </a:solidFill>
                <a:latin typeface="Times New Roman" pitchFamily="34" charset="0"/>
                <a:ea typeface="KaiTi" pitchFamily="34" charset="-122"/>
                <a:cs typeface="Times New Roman" pitchFamily="34" charset="-120"/>
              </a:rPr>
              <a:t>596</a:t>
            </a:r>
            <a:endParaRPr lang="en-US" sz="2700" dirty="0">
              <a:latin typeface="Times New Roman" pitchFamily="34" charset="0"/>
              <a:ea typeface="KaiTi" pitchFamily="34" charset="-122"/>
              <a:cs typeface="Times New Roman" pitchFamily="34" charset="-120"/>
            </a:endParaRPr>
          </a:p>
        </p:txBody>
      </p:sp>
      <p:sp>
        <p:nvSpPr>
          <p:cNvPr id="25" name="Text 22"/>
          <p:cNvSpPr/>
          <p:nvPr/>
        </p:nvSpPr>
        <p:spPr>
          <a:xfrm>
            <a:off x="9715500" y="2945493"/>
            <a:ext cx="2476500" cy="411480"/>
          </a:xfrm>
          <a:prstGeom prst="rect">
            <a:avLst/>
          </a:prstGeom>
          <a:noFill/>
          <a:ln/>
        </p:spPr>
        <p:txBody>
          <a:bodyPr wrap="none" lIns="0" tIns="0" rIns="0" bIns="0" rtlCol="0" anchor="t"/>
          <a:lstStyle/>
          <a:p>
            <a:pPr algn="l" indent="0" marL="0">
              <a:buNone/>
            </a:pPr>
            <a:r>
              <a:rPr lang="en-US" sz="2700" dirty="0">
                <a:solidFill>
                  <a:srgbClr val="C3272B"/>
                </a:solidFill>
                <a:latin typeface="Times New Roman" pitchFamily="34" charset="0"/>
                <a:ea typeface="KaiTi" pitchFamily="34" charset="-122"/>
                <a:cs typeface="Times New Roman" pitchFamily="34" charset="-120"/>
              </a:rPr>
              <a:t>66.2</a:t>
            </a:r>
            <a:endParaRPr lang="en-US" sz="2700" dirty="0">
              <a:latin typeface="Times New Roman" pitchFamily="34" charset="0"/>
              <a:ea typeface="KaiTi" pitchFamily="34" charset="-122"/>
              <a:cs typeface="Times New Roman" pitchFamily="34" charset="-120"/>
            </a:endParaRPr>
          </a:p>
        </p:txBody>
      </p:sp>
      <p:sp>
        <p:nvSpPr>
          <p:cNvPr id="26" name="Shape 23"/>
          <p:cNvSpPr/>
          <p:nvPr/>
        </p:nvSpPr>
        <p:spPr>
          <a:xfrm>
            <a:off x="5524500" y="3500438"/>
            <a:ext cx="5619750" cy="9525"/>
          </a:xfrm>
          <a:prstGeom prst="rect">
            <a:avLst/>
          </a:prstGeom>
          <a:solidFill>
            <a:srgbClr val="DCD2BD"/>
          </a:solidFill>
          <a:ln/>
        </p:spPr>
      </p:sp>
      <p:sp>
        <p:nvSpPr>
          <p:cNvPr id="27" name="Text 24"/>
          <p:cNvSpPr/>
          <p:nvPr/>
        </p:nvSpPr>
        <p:spPr>
          <a:xfrm>
            <a:off x="5524500" y="3739369"/>
            <a:ext cx="6667500" cy="194310"/>
          </a:xfrm>
          <a:prstGeom prst="rect">
            <a:avLst/>
          </a:prstGeom>
          <a:noFill/>
          <a:ln/>
        </p:spPr>
        <p:txBody>
          <a:bodyPr wrap="none" lIns="0" tIns="0" rIns="0" bIns="0" rtlCol="0" anchor="t"/>
          <a:lstStyle/>
          <a:p>
            <a:pPr algn="l" indent="0" marL="0">
              <a:buNone/>
            </a:pPr>
            <a:r>
              <a:rPr lang="en-US" sz="1275" dirty="0">
                <a:solidFill>
                  <a:srgbClr val="C3272B"/>
                </a:solidFill>
                <a:latin typeface="Times New Roman" pitchFamily="34" charset="0"/>
                <a:ea typeface="KaiTi" pitchFamily="34" charset="-122"/>
                <a:cs typeface="Times New Roman" pitchFamily="34" charset="-120"/>
              </a:rPr>
              <a:t>Trips per day rose from 62.6 million to 66.2 million, up 5.7%</a:t>
            </a:r>
            <a:endParaRPr lang="en-US" sz="1275" dirty="0">
              <a:latin typeface="Times New Roman" pitchFamily="34" charset="0"/>
              <a:ea typeface="KaiTi" pitchFamily="34" charset="-122"/>
              <a:cs typeface="Times New Roman" pitchFamily="34" charset="-120"/>
            </a:endParaRPr>
          </a:p>
        </p:txBody>
      </p:sp>
      <p:sp>
        <p:nvSpPr>
          <p:cNvPr id="28" name="Shape 25"/>
          <p:cNvSpPr/>
          <p:nvPr/>
        </p:nvSpPr>
        <p:spPr>
          <a:xfrm>
            <a:off x="5524500" y="4191000"/>
            <a:ext cx="5619750" cy="1143000"/>
          </a:xfrm>
          <a:prstGeom prst="rect">
            <a:avLst/>
          </a:prstGeom>
          <a:solidFill>
            <a:srgbClr val="EAE2D2"/>
          </a:solidFill>
          <a:ln/>
        </p:spPr>
      </p:sp>
      <p:sp>
        <p:nvSpPr>
          <p:cNvPr id="29" name="Text 26"/>
          <p:cNvSpPr/>
          <p:nvPr/>
        </p:nvSpPr>
        <p:spPr>
          <a:xfrm>
            <a:off x="5715000" y="4377037"/>
            <a:ext cx="64770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The travel rush is another count: 9.41 billion cross-region trips over 40 days in</a:t>
            </a:r>
            <a:endParaRPr lang="en-US" sz="1050" dirty="0">
              <a:latin typeface="Microsoft YaHei" pitchFamily="34" charset="0"/>
              <a:ea typeface="Microsoft YaHei" pitchFamily="34" charset="-122"/>
              <a:cs typeface="Microsoft YaHei" pitchFamily="34" charset="-120"/>
            </a:endParaRPr>
          </a:p>
        </p:txBody>
      </p:sp>
      <p:sp>
        <p:nvSpPr>
          <p:cNvPr id="30" name="Text 27"/>
          <p:cNvSpPr/>
          <p:nvPr/>
        </p:nvSpPr>
        <p:spPr>
          <a:xfrm>
            <a:off x="5715000" y="4605637"/>
            <a:ext cx="64770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2026, going home and to work included, not tourism. Nor can the rise be credited</a:t>
            </a:r>
            <a:endParaRPr lang="en-US" sz="1050" dirty="0">
              <a:latin typeface="Microsoft YaHei" pitchFamily="34" charset="0"/>
              <a:ea typeface="Microsoft YaHei" pitchFamily="34" charset="-122"/>
              <a:cs typeface="Microsoft YaHei" pitchFamily="34" charset="-120"/>
            </a:endParaRPr>
          </a:p>
        </p:txBody>
      </p:sp>
      <p:sp>
        <p:nvSpPr>
          <p:cNvPr id="31" name="Text 28"/>
          <p:cNvSpPr/>
          <p:nvPr/>
        </p:nvSpPr>
        <p:spPr>
          <a:xfrm>
            <a:off x="5715000" y="4834237"/>
            <a:ext cx="64770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to the listing.</a:t>
            </a:r>
            <a:endParaRPr lang="en-US" sz="1050" dirty="0">
              <a:latin typeface="Microsoft YaHei" pitchFamily="34" charset="0"/>
              <a:ea typeface="Microsoft YaHei" pitchFamily="34" charset="-122"/>
              <a:cs typeface="Microsoft YaHei" pitchFamily="34" charset="-120"/>
            </a:endParaRPr>
          </a:p>
        </p:txBody>
      </p:sp>
      <p:sp>
        <p:nvSpPr>
          <p:cNvPr id="32" name="Text 29"/>
          <p:cNvSpPr/>
          <p:nvPr/>
        </p:nvSpPr>
        <p:spPr>
          <a:xfrm>
            <a:off x="5524500" y="6176177"/>
            <a:ext cx="6667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Source: Ministry of Culture and Tourism (Feb 2025, Feb 2026), Ministry of Transport (Apr 2026)</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15"/>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16</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486484" y="1291196"/>
            <a:ext cx="1839441"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V</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m</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w</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h</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dirty="0">
                <a:solidFill>
                  <a:srgbClr val="C3272B"/>
                </a:solidFill>
                <a:latin typeface="Times New Roman" pitchFamily="34" charset="0"/>
                <a:ea typeface="KaiTi" pitchFamily="34" charset="-122"/>
                <a:cs typeface="Times New Roman" pitchFamily="34" charset="-120"/>
              </a:rPr>
              <a:t>e</a:t>
            </a:r>
            <a:endParaRPr lang="en-US" sz="1125" dirty="0">
              <a:latin typeface="Times New Roman" pitchFamily="34" charset="0"/>
              <a:ea typeface="KaiTi" pitchFamily="34" charset="-122"/>
              <a:cs typeface="Times New Roman" pitchFamily="34" charset="-120"/>
            </a:endParaRPr>
          </a:p>
        </p:txBody>
      </p:sp>
      <p:sp>
        <p:nvSpPr>
          <p:cNvPr id="8" name="Text 6"/>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On record: listing over care, copycats, fakes</a:t>
            </a:r>
            <a:endParaRPr lang="en-US" sz="2550" dirty="0">
              <a:latin typeface="Times New Roman" pitchFamily="34" charset="0"/>
              <a:ea typeface="KaiTi" pitchFamily="34" charset="-122"/>
              <a:cs typeface="Times New Roman" pitchFamily="34" charset="-120"/>
            </a:endParaRPr>
          </a:p>
        </p:txBody>
      </p:sp>
      <p:sp>
        <p:nvSpPr>
          <p:cNvPr id="9" name="Shape 7"/>
          <p:cNvSpPr/>
          <p:nvPr/>
        </p:nvSpPr>
        <p:spPr>
          <a:xfrm>
            <a:off x="1082675" y="1960562"/>
            <a:ext cx="139700" cy="174625"/>
          </a:xfrm>
          <a:custGeom>
            <a:avLst/>
            <a:gdLst/>
            <a:ahLst/>
            <a:cxnLst/>
            <a:rect l="l" t="t" r="r" b="b"/>
            <a:pathLst>
              <a:path w="139700" h="174625">
                <a:moveTo>
                  <a:pt x="17463" y="174625"/>
                </a:moveTo>
                <a:arcTo hR="17463" wR="17463" stAng="5400000" swAng="5400000"/>
                <a:lnTo>
                  <a:pt x="0" y="17463"/>
                </a:lnTo>
                <a:arcTo hR="17463" wR="17463" stAng="10800000" swAng="5400000"/>
                <a:lnTo>
                  <a:pt x="87313" y="0"/>
                </a:lnTo>
                <a:arcTo hR="20955" wR="20955" stAng="16194428" swAng="2711764"/>
                <a:lnTo>
                  <a:pt x="133518" y="37492"/>
                </a:lnTo>
                <a:arcTo hR="20955" wR="20955" stAng="18889766" swAng="2715819"/>
                <a:lnTo>
                  <a:pt x="139700" y="157163"/>
                </a:lnTo>
                <a:arcTo hR="17463" wR="17463" stAng="0" swAng="5400000"/>
                <a:close/>
              </a:path>
            </a:pathLst>
          </a:custGeom>
          <a:noFill/>
          <a:ln w="17463">
            <a:solidFill>
              <a:srgbClr val="8A8071"/>
            </a:solidFill>
            <a:prstDash val="solid"/>
          </a:ln>
        </p:spPr>
      </p:sp>
      <p:sp>
        <p:nvSpPr>
          <p:cNvPr id="10" name="Shape 8"/>
          <p:cNvSpPr/>
          <p:nvPr/>
        </p:nvSpPr>
        <p:spPr>
          <a:xfrm>
            <a:off x="1152525" y="2021681"/>
            <a:ext cx="6548" cy="34925"/>
          </a:xfrm>
          <a:custGeom>
            <a:avLst/>
            <a:gdLst/>
            <a:ahLst/>
            <a:cxnLst/>
            <a:rect l="l" t="t" r="r" b="b"/>
            <a:pathLst>
              <a:path w="6548" h="34925">
                <a:moveTo>
                  <a:pt x="0" y="0"/>
                </a:moveTo>
                <a:lnTo>
                  <a:pt x="0" y="34925"/>
                </a:lnTo>
              </a:path>
            </a:pathLst>
          </a:custGeom>
          <a:noFill/>
          <a:ln w="17463">
            <a:solidFill>
              <a:srgbClr val="8A8071"/>
            </a:solidFill>
            <a:prstDash val="solid"/>
          </a:ln>
        </p:spPr>
      </p:sp>
      <p:sp>
        <p:nvSpPr>
          <p:cNvPr id="11" name="Shape 9"/>
          <p:cNvSpPr/>
          <p:nvPr/>
        </p:nvSpPr>
        <p:spPr>
          <a:xfrm>
            <a:off x="1152525" y="2091531"/>
            <a:ext cx="6548" cy="6548"/>
          </a:xfrm>
          <a:custGeom>
            <a:avLst/>
            <a:gdLst/>
            <a:ahLst/>
            <a:cxnLst/>
            <a:rect l="l" t="t" r="r" b="b"/>
            <a:pathLst>
              <a:path w="6548" h="6548">
                <a:moveTo>
                  <a:pt x="0" y="0"/>
                </a:moveTo>
                <a:lnTo>
                  <a:pt x="87" y="0"/>
                </a:lnTo>
              </a:path>
            </a:pathLst>
          </a:custGeom>
          <a:noFill/>
          <a:ln w="17463">
            <a:solidFill>
              <a:srgbClr val="8A8071"/>
            </a:solidFill>
            <a:prstDash val="solid"/>
          </a:ln>
        </p:spPr>
      </p:sp>
      <p:sp>
        <p:nvSpPr>
          <p:cNvPr id="12" name="Text 10"/>
          <p:cNvSpPr/>
          <p:nvPr/>
        </p:nvSpPr>
        <p:spPr>
          <a:xfrm>
            <a:off x="1390650" y="1903337"/>
            <a:ext cx="10801350" cy="274320"/>
          </a:xfrm>
          <a:prstGeom prst="rect">
            <a:avLst/>
          </a:prstGeom>
          <a:noFill/>
          <a:ln/>
        </p:spPr>
        <p:txBody>
          <a:bodyPr wrap="none" lIns="0" tIns="0" rIns="0" bIns="0" rtlCol="0" anchor="t"/>
          <a:lstStyle/>
          <a:p>
            <a:pPr algn="l" indent="0" marL="0">
              <a:buNone/>
            </a:pPr>
            <a:r>
              <a:rPr lang="en-US" sz="1800" dirty="0">
                <a:solidFill>
                  <a:srgbClr val="262421"/>
                </a:solidFill>
                <a:latin typeface="Times New Roman" pitchFamily="34" charset="0"/>
                <a:ea typeface="KaiTi" pitchFamily="34" charset="-122"/>
                <a:cs typeface="Times New Roman" pitchFamily="34" charset="-120"/>
              </a:rPr>
              <a:t>Listing over care</a:t>
            </a:r>
            <a:endParaRPr lang="en-US" sz="1800" dirty="0">
              <a:latin typeface="Times New Roman" pitchFamily="34" charset="0"/>
              <a:ea typeface="KaiTi" pitchFamily="34" charset="-122"/>
              <a:cs typeface="Times New Roman" pitchFamily="34" charset="-120"/>
            </a:endParaRPr>
          </a:p>
        </p:txBody>
      </p:sp>
      <p:sp>
        <p:nvSpPr>
          <p:cNvPr id="13" name="Text 11"/>
          <p:cNvSpPr/>
          <p:nvPr/>
        </p:nvSpPr>
        <p:spPr>
          <a:xfrm>
            <a:off x="4381500" y="1939144"/>
            <a:ext cx="781050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“An emphasis on listing over protection, and on numbers over quality”</a:t>
            </a:r>
            <a:endParaRPr lang="en-US" sz="1275" dirty="0">
              <a:latin typeface="Times New Roman" pitchFamily="34" charset="0"/>
              <a:ea typeface="KaiTi" pitchFamily="34" charset="-122"/>
              <a:cs typeface="Times New Roman" pitchFamily="34" charset="-120"/>
            </a:endParaRPr>
          </a:p>
        </p:txBody>
      </p:sp>
      <p:sp>
        <p:nvSpPr>
          <p:cNvPr id="14" name="Text 12"/>
          <p:cNvSpPr/>
          <p:nvPr/>
        </p:nvSpPr>
        <p:spPr>
          <a:xfrm>
            <a:off x="4381500" y="2470952"/>
            <a:ext cx="7810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NPC Standing Committee inspection report, 2024</a:t>
            </a:r>
            <a:endParaRPr lang="en-US" sz="825" dirty="0">
              <a:latin typeface="Microsoft YaHei" pitchFamily="34" charset="0"/>
              <a:ea typeface="Microsoft YaHei" pitchFamily="34" charset="-122"/>
              <a:cs typeface="Microsoft YaHei" pitchFamily="34" charset="-120"/>
            </a:endParaRPr>
          </a:p>
        </p:txBody>
      </p:sp>
      <p:sp>
        <p:nvSpPr>
          <p:cNvPr id="15" name="Shape 13"/>
          <p:cNvSpPr/>
          <p:nvPr/>
        </p:nvSpPr>
        <p:spPr>
          <a:xfrm>
            <a:off x="1047750" y="2776538"/>
            <a:ext cx="10096500" cy="9525"/>
          </a:xfrm>
          <a:prstGeom prst="rect">
            <a:avLst/>
          </a:prstGeom>
          <a:solidFill>
            <a:srgbClr val="DCD2BD"/>
          </a:solidFill>
          <a:ln/>
        </p:spPr>
      </p:sp>
      <p:sp>
        <p:nvSpPr>
          <p:cNvPr id="16" name="Shape 14"/>
          <p:cNvSpPr/>
          <p:nvPr/>
        </p:nvSpPr>
        <p:spPr>
          <a:xfrm>
            <a:off x="1065243" y="2989259"/>
            <a:ext cx="174739" cy="87319"/>
          </a:xfrm>
          <a:custGeom>
            <a:avLst/>
            <a:gdLst/>
            <a:ahLst/>
            <a:cxnLst/>
            <a:rect l="l" t="t" r="r" b="b"/>
            <a:pathLst>
              <a:path w="174739" h="87319">
                <a:moveTo>
                  <a:pt x="94529" y="1575"/>
                </a:moveTo>
                <a:arcTo hR="17463" wR="17463" stAng="17671159" swAng="-2942318"/>
                <a:lnTo>
                  <a:pt x="5209" y="35627"/>
                </a:lnTo>
                <a:arcTo hR="8731" wR="8731" stAng="14772344" swAng="-7944687"/>
                <a:lnTo>
                  <a:pt x="80123" y="85744"/>
                </a:lnTo>
                <a:arcTo hR="17463" wR="17463" stAng="6871159" swAng="-2942318"/>
                <a:lnTo>
                  <a:pt x="169531" y="51692"/>
                </a:lnTo>
                <a:arcTo hR="8731" wR="8731" stAng="3972344" swAng="-7944687"/>
                <a:close/>
              </a:path>
            </a:pathLst>
          </a:custGeom>
          <a:noFill/>
          <a:ln w="17463">
            <a:solidFill>
              <a:srgbClr val="8A8071"/>
            </a:solidFill>
            <a:prstDash val="solid"/>
          </a:ln>
        </p:spPr>
      </p:sp>
      <p:sp>
        <p:nvSpPr>
          <p:cNvPr id="17" name="Shape 15"/>
          <p:cNvSpPr/>
          <p:nvPr/>
        </p:nvSpPr>
        <p:spPr>
          <a:xfrm>
            <a:off x="1065212" y="3076575"/>
            <a:ext cx="174625" cy="43640"/>
          </a:xfrm>
          <a:custGeom>
            <a:avLst/>
            <a:gdLst/>
            <a:ahLst/>
            <a:cxnLst/>
            <a:rect l="l" t="t" r="r" b="b"/>
            <a:pathLst>
              <a:path w="174625" h="43640">
                <a:moveTo>
                  <a:pt x="0" y="0"/>
                </a:moveTo>
                <a:arcTo hR="8731" wR="8731" stAng="10808507" swAng="-3918443"/>
                <a:lnTo>
                  <a:pt x="80153" y="42085"/>
                </a:lnTo>
                <a:arcTo hR="17463" wR="17463" stAng="6861719" swAng="-2923437"/>
                <a:lnTo>
                  <a:pt x="169474" y="8033"/>
                </a:lnTo>
                <a:arcTo hR="8731" wR="8731" stAng="3947828" swAng="-3974988"/>
              </a:path>
            </a:pathLst>
          </a:custGeom>
          <a:noFill/>
          <a:ln w="17463">
            <a:solidFill>
              <a:srgbClr val="8A8071"/>
            </a:solidFill>
            <a:prstDash val="solid"/>
          </a:ln>
        </p:spPr>
      </p:sp>
      <p:sp>
        <p:nvSpPr>
          <p:cNvPr id="18" name="Shape 16"/>
          <p:cNvSpPr/>
          <p:nvPr/>
        </p:nvSpPr>
        <p:spPr>
          <a:xfrm>
            <a:off x="1065212" y="3120231"/>
            <a:ext cx="174625" cy="43640"/>
          </a:xfrm>
          <a:custGeom>
            <a:avLst/>
            <a:gdLst/>
            <a:ahLst/>
            <a:cxnLst/>
            <a:rect l="l" t="t" r="r" b="b"/>
            <a:pathLst>
              <a:path w="174625" h="43640">
                <a:moveTo>
                  <a:pt x="0" y="0"/>
                </a:moveTo>
                <a:arcTo hR="8731" wR="8731" stAng="10808507" swAng="-3918443"/>
                <a:lnTo>
                  <a:pt x="80153" y="42085"/>
                </a:lnTo>
                <a:arcTo hR="17463" wR="17463" stAng="6861719" swAng="-2923437"/>
                <a:lnTo>
                  <a:pt x="169474" y="8033"/>
                </a:lnTo>
                <a:arcTo hR="8731" wR="8731" stAng="3947828" swAng="-3974988"/>
              </a:path>
            </a:pathLst>
          </a:custGeom>
          <a:noFill/>
          <a:ln w="17463">
            <a:solidFill>
              <a:srgbClr val="8A8071"/>
            </a:solidFill>
            <a:prstDash val="solid"/>
          </a:ln>
        </p:spPr>
      </p:sp>
      <p:sp>
        <p:nvSpPr>
          <p:cNvPr id="19" name="Text 17"/>
          <p:cNvSpPr/>
          <p:nvPr/>
        </p:nvSpPr>
        <p:spPr>
          <a:xfrm>
            <a:off x="1390650" y="2932037"/>
            <a:ext cx="10801350" cy="274320"/>
          </a:xfrm>
          <a:prstGeom prst="rect">
            <a:avLst/>
          </a:prstGeom>
          <a:noFill/>
          <a:ln/>
        </p:spPr>
        <p:txBody>
          <a:bodyPr wrap="none" lIns="0" tIns="0" rIns="0" bIns="0" rtlCol="0" anchor="t"/>
          <a:lstStyle/>
          <a:p>
            <a:pPr algn="l" indent="0" marL="0">
              <a:buNone/>
            </a:pPr>
            <a:r>
              <a:rPr lang="en-US" sz="1800" dirty="0">
                <a:solidFill>
                  <a:srgbClr val="262421"/>
                </a:solidFill>
                <a:latin typeface="Times New Roman" pitchFamily="34" charset="0"/>
                <a:ea typeface="KaiTi" pitchFamily="34" charset="-122"/>
                <a:cs typeface="Times New Roman" pitchFamily="34" charset="-120"/>
              </a:rPr>
              <a:t>Copycat tourism</a:t>
            </a:r>
            <a:endParaRPr lang="en-US" sz="1800" dirty="0">
              <a:latin typeface="Times New Roman" pitchFamily="34" charset="0"/>
              <a:ea typeface="KaiTi" pitchFamily="34" charset="-122"/>
              <a:cs typeface="Times New Roman" pitchFamily="34" charset="-120"/>
            </a:endParaRPr>
          </a:p>
        </p:txBody>
      </p:sp>
      <p:sp>
        <p:nvSpPr>
          <p:cNvPr id="20" name="Text 18"/>
          <p:cNvSpPr/>
          <p:nvPr/>
        </p:nvSpPr>
        <p:spPr>
          <a:xfrm>
            <a:off x="4381500" y="2967844"/>
            <a:ext cx="781050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Heritage tourism shows “blind imitation and simple copying”</a:t>
            </a:r>
            <a:endParaRPr lang="en-US" sz="1275" dirty="0">
              <a:latin typeface="Times New Roman" pitchFamily="34" charset="0"/>
              <a:ea typeface="KaiTi" pitchFamily="34" charset="-122"/>
              <a:cs typeface="Times New Roman" pitchFamily="34" charset="-120"/>
            </a:endParaRPr>
          </a:p>
        </p:txBody>
      </p:sp>
      <p:sp>
        <p:nvSpPr>
          <p:cNvPr id="21" name="Text 19"/>
          <p:cNvSpPr/>
          <p:nvPr/>
        </p:nvSpPr>
        <p:spPr>
          <a:xfrm>
            <a:off x="4381500" y="3499652"/>
            <a:ext cx="7810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Same report</a:t>
            </a:r>
            <a:endParaRPr lang="en-US" sz="825" dirty="0">
              <a:latin typeface="Microsoft YaHei" pitchFamily="34" charset="0"/>
              <a:ea typeface="Microsoft YaHei" pitchFamily="34" charset="-122"/>
              <a:cs typeface="Microsoft YaHei" pitchFamily="34" charset="-120"/>
            </a:endParaRPr>
          </a:p>
        </p:txBody>
      </p:sp>
      <p:sp>
        <p:nvSpPr>
          <p:cNvPr id="22" name="Shape 20"/>
          <p:cNvSpPr/>
          <p:nvPr/>
        </p:nvSpPr>
        <p:spPr>
          <a:xfrm>
            <a:off x="1047750" y="3805237"/>
            <a:ext cx="10096500" cy="9525"/>
          </a:xfrm>
          <a:prstGeom prst="rect">
            <a:avLst/>
          </a:prstGeom>
          <a:solidFill>
            <a:srgbClr val="DCD2BD"/>
          </a:solidFill>
          <a:ln/>
        </p:spPr>
      </p:sp>
      <p:sp>
        <p:nvSpPr>
          <p:cNvPr id="23" name="Shape 21"/>
          <p:cNvSpPr/>
          <p:nvPr/>
        </p:nvSpPr>
        <p:spPr>
          <a:xfrm>
            <a:off x="1073944" y="4096544"/>
            <a:ext cx="104775" cy="52388"/>
          </a:xfrm>
          <a:custGeom>
            <a:avLst/>
            <a:gdLst/>
            <a:ahLst/>
            <a:cxnLst/>
            <a:rect l="l" t="t" r="r" b="b"/>
            <a:pathLst>
              <a:path w="104775" h="52388">
                <a:moveTo>
                  <a:pt x="69850" y="34925"/>
                </a:moveTo>
                <a:lnTo>
                  <a:pt x="87313" y="34925"/>
                </a:lnTo>
                <a:arcTo hR="17463" wR="17463" stAng="5400000" swAng="-10800000"/>
                <a:lnTo>
                  <a:pt x="61119" y="0"/>
                </a:lnTo>
                <a:cubicBezTo>
                  <a:pt x="55880" y="0"/>
                  <a:pt x="51514" y="1746"/>
                  <a:pt x="48895" y="5239"/>
                </a:cubicBezTo>
                <a:lnTo>
                  <a:pt x="0" y="52388"/>
                </a:lnTo>
              </a:path>
            </a:pathLst>
          </a:custGeom>
          <a:noFill/>
          <a:ln w="17463">
            <a:solidFill>
              <a:srgbClr val="8A8071"/>
            </a:solidFill>
            <a:prstDash val="solid"/>
          </a:ln>
        </p:spPr>
      </p:sp>
      <p:sp>
        <p:nvSpPr>
          <p:cNvPr id="24" name="Shape 22"/>
          <p:cNvSpPr/>
          <p:nvPr/>
        </p:nvSpPr>
        <p:spPr>
          <a:xfrm>
            <a:off x="1108869" y="4087316"/>
            <a:ext cx="131204" cy="96541"/>
          </a:xfrm>
          <a:custGeom>
            <a:avLst/>
            <a:gdLst/>
            <a:ahLst/>
            <a:cxnLst/>
            <a:rect l="l" t="t" r="r" b="b"/>
            <a:pathLst>
              <a:path w="131204" h="96541">
                <a:moveTo>
                  <a:pt x="0" y="96541"/>
                </a:moveTo>
                <a:lnTo>
                  <a:pt x="13970" y="84317"/>
                </a:lnTo>
                <a:cubicBezTo>
                  <a:pt x="16589" y="80824"/>
                  <a:pt x="20955" y="79078"/>
                  <a:pt x="26194" y="79078"/>
                </a:cubicBezTo>
                <a:lnTo>
                  <a:pt x="61119" y="79078"/>
                </a:lnTo>
                <a:cubicBezTo>
                  <a:pt x="70723" y="79078"/>
                  <a:pt x="79454" y="75586"/>
                  <a:pt x="85566" y="68601"/>
                </a:cubicBezTo>
                <a:lnTo>
                  <a:pt x="125730" y="30183"/>
                </a:lnTo>
                <a:arcTo hR="17479" wR="17479" stAng="2797154" swAng="-10800000"/>
                <a:lnTo>
                  <a:pt x="65048" y="38827"/>
                </a:lnTo>
              </a:path>
            </a:pathLst>
          </a:custGeom>
          <a:noFill/>
          <a:ln w="17463">
            <a:solidFill>
              <a:srgbClr val="8A8071"/>
            </a:solidFill>
            <a:prstDash val="solid"/>
          </a:ln>
        </p:spPr>
      </p:sp>
      <p:sp>
        <p:nvSpPr>
          <p:cNvPr id="25" name="Shape 23"/>
          <p:cNvSpPr/>
          <p:nvPr/>
        </p:nvSpPr>
        <p:spPr>
          <a:xfrm>
            <a:off x="1065213" y="4140200"/>
            <a:ext cx="52388" cy="52388"/>
          </a:xfrm>
          <a:custGeom>
            <a:avLst/>
            <a:gdLst/>
            <a:ahLst/>
            <a:cxnLst/>
            <a:rect l="l" t="t" r="r" b="b"/>
            <a:pathLst>
              <a:path w="52388" h="52388">
                <a:moveTo>
                  <a:pt x="0" y="0"/>
                </a:moveTo>
                <a:lnTo>
                  <a:pt x="52388" y="52388"/>
                </a:lnTo>
              </a:path>
            </a:pathLst>
          </a:custGeom>
          <a:noFill/>
          <a:ln w="17463">
            <a:solidFill>
              <a:srgbClr val="8A8071"/>
            </a:solidFill>
            <a:prstDash val="solid"/>
          </a:ln>
        </p:spPr>
      </p:sp>
      <p:sp>
        <p:nvSpPr>
          <p:cNvPr id="26" name="Shape 24"/>
          <p:cNvSpPr/>
          <p:nvPr/>
        </p:nvSpPr>
        <p:spPr>
          <a:xfrm>
            <a:off x="1162129" y="4053761"/>
            <a:ext cx="50641" cy="50641"/>
          </a:xfrm>
          <a:prstGeom prst="ellipse">
            <a:avLst/>
          </a:prstGeom>
          <a:noFill/>
          <a:ln w="17463">
            <a:solidFill>
              <a:srgbClr val="8A8071"/>
            </a:solidFill>
            <a:prstDash val="solid"/>
          </a:ln>
        </p:spPr>
      </p:sp>
      <p:sp>
        <p:nvSpPr>
          <p:cNvPr id="27" name="Shape 25"/>
          <p:cNvSpPr/>
          <p:nvPr/>
        </p:nvSpPr>
        <p:spPr>
          <a:xfrm>
            <a:off x="1073944" y="4017963"/>
            <a:ext cx="52388" cy="52388"/>
          </a:xfrm>
          <a:prstGeom prst="ellipse">
            <a:avLst/>
          </a:prstGeom>
          <a:noFill/>
          <a:ln w="17463">
            <a:solidFill>
              <a:srgbClr val="8A8071"/>
            </a:solidFill>
            <a:prstDash val="solid"/>
          </a:ln>
        </p:spPr>
      </p:sp>
      <p:sp>
        <p:nvSpPr>
          <p:cNvPr id="28" name="Text 26"/>
          <p:cNvSpPr/>
          <p:nvPr/>
        </p:nvSpPr>
        <p:spPr>
          <a:xfrm>
            <a:off x="1390650" y="3960737"/>
            <a:ext cx="10801350" cy="274320"/>
          </a:xfrm>
          <a:prstGeom prst="rect">
            <a:avLst/>
          </a:prstGeom>
          <a:noFill/>
          <a:ln/>
        </p:spPr>
        <p:txBody>
          <a:bodyPr wrap="none" lIns="0" tIns="0" rIns="0" bIns="0" rtlCol="0" anchor="t"/>
          <a:lstStyle/>
          <a:p>
            <a:pPr algn="l" indent="0" marL="0">
              <a:buNone/>
            </a:pPr>
            <a:r>
              <a:rPr lang="en-US" sz="1800" dirty="0">
                <a:solidFill>
                  <a:srgbClr val="262421"/>
                </a:solidFill>
                <a:latin typeface="Times New Roman" pitchFamily="34" charset="0"/>
                <a:ea typeface="KaiTi" pitchFamily="34" charset="-122"/>
                <a:cs typeface="Times New Roman" pitchFamily="34" charset="-120"/>
              </a:rPr>
              <a:t>Thin local funding</a:t>
            </a:r>
            <a:endParaRPr lang="en-US" sz="1800" dirty="0">
              <a:latin typeface="Times New Roman" pitchFamily="34" charset="0"/>
              <a:ea typeface="KaiTi" pitchFamily="34" charset="-122"/>
              <a:cs typeface="Times New Roman" pitchFamily="34" charset="-120"/>
            </a:endParaRPr>
          </a:p>
        </p:txBody>
      </p:sp>
      <p:sp>
        <p:nvSpPr>
          <p:cNvPr id="29" name="Text 27"/>
          <p:cNvSpPr/>
          <p:nvPr/>
        </p:nvSpPr>
        <p:spPr>
          <a:xfrm>
            <a:off x="4381500" y="3996544"/>
            <a:ext cx="781050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Some local heritage budgets fall year after year, and a second national survey has not started</a:t>
            </a:r>
            <a:endParaRPr lang="en-US" sz="1275" dirty="0">
              <a:latin typeface="Times New Roman" pitchFamily="34" charset="0"/>
              <a:ea typeface="KaiTi" pitchFamily="34" charset="-122"/>
              <a:cs typeface="Times New Roman" pitchFamily="34" charset="-120"/>
            </a:endParaRPr>
          </a:p>
        </p:txBody>
      </p:sp>
      <p:sp>
        <p:nvSpPr>
          <p:cNvPr id="30" name="Text 28"/>
          <p:cNvSpPr/>
          <p:nvPr/>
        </p:nvSpPr>
        <p:spPr>
          <a:xfrm>
            <a:off x="4381500" y="4528352"/>
            <a:ext cx="7810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Same report</a:t>
            </a:r>
            <a:endParaRPr lang="en-US" sz="825" dirty="0">
              <a:latin typeface="Microsoft YaHei" pitchFamily="34" charset="0"/>
              <a:ea typeface="Microsoft YaHei" pitchFamily="34" charset="-122"/>
              <a:cs typeface="Microsoft YaHei" pitchFamily="34" charset="-120"/>
            </a:endParaRPr>
          </a:p>
        </p:txBody>
      </p:sp>
      <p:sp>
        <p:nvSpPr>
          <p:cNvPr id="31" name="Shape 29"/>
          <p:cNvSpPr/>
          <p:nvPr/>
        </p:nvSpPr>
        <p:spPr>
          <a:xfrm>
            <a:off x="1047750" y="4833938"/>
            <a:ext cx="10096500" cy="9525"/>
          </a:xfrm>
          <a:prstGeom prst="rect">
            <a:avLst/>
          </a:prstGeom>
          <a:solidFill>
            <a:srgbClr val="DCD2BD"/>
          </a:solidFill>
          <a:ln/>
        </p:spPr>
      </p:sp>
      <p:sp>
        <p:nvSpPr>
          <p:cNvPr id="32" name="Shape 30"/>
          <p:cNvSpPr/>
          <p:nvPr/>
        </p:nvSpPr>
        <p:spPr>
          <a:xfrm>
            <a:off x="1082675" y="5046659"/>
            <a:ext cx="139700" cy="174654"/>
          </a:xfrm>
          <a:custGeom>
            <a:avLst/>
            <a:gdLst/>
            <a:ahLst/>
            <a:cxnLst/>
            <a:rect l="l" t="t" r="r" b="b"/>
            <a:pathLst>
              <a:path w="139700" h="174654">
                <a:moveTo>
                  <a:pt x="139700" y="96048"/>
                </a:moveTo>
                <a:cubicBezTo>
                  <a:pt x="139700" y="139704"/>
                  <a:pt x="109141" y="161532"/>
                  <a:pt x="72819" y="174192"/>
                </a:cubicBezTo>
                <a:arcTo hR="8731" wR="8731" stAng="4276817" swAng="2348977"/>
                <a:cubicBezTo>
                  <a:pt x="30559" y="161532"/>
                  <a:pt x="0" y="139704"/>
                  <a:pt x="0" y="96048"/>
                </a:cubicBezTo>
                <a:lnTo>
                  <a:pt x="0" y="34929"/>
                </a:lnTo>
                <a:arcTo hR="8731" wR="8731" stAng="10800000" swAng="5400000"/>
                <a:cubicBezTo>
                  <a:pt x="26194" y="26198"/>
                  <a:pt x="48022" y="15720"/>
                  <a:pt x="63214" y="2449"/>
                </a:cubicBezTo>
                <a:arcTo hR="10216" wR="10216" stAng="13769437" swAng="4861127"/>
                <a:cubicBezTo>
                  <a:pt x="91765" y="15807"/>
                  <a:pt x="113506" y="26198"/>
                  <a:pt x="130969" y="26198"/>
                </a:cubicBezTo>
                <a:arcTo hR="8731" wR="8731" stAng="16200000" swAng="5400000"/>
                <a:close/>
              </a:path>
            </a:pathLst>
          </a:custGeom>
          <a:noFill/>
          <a:ln w="17463">
            <a:solidFill>
              <a:srgbClr val="C3272B"/>
            </a:solidFill>
            <a:prstDash val="solid"/>
          </a:ln>
        </p:spPr>
      </p:sp>
      <p:sp>
        <p:nvSpPr>
          <p:cNvPr id="33" name="Shape 31"/>
          <p:cNvSpPr/>
          <p:nvPr/>
        </p:nvSpPr>
        <p:spPr>
          <a:xfrm>
            <a:off x="1152525" y="5099050"/>
            <a:ext cx="6548" cy="34925"/>
          </a:xfrm>
          <a:custGeom>
            <a:avLst/>
            <a:gdLst/>
            <a:ahLst/>
            <a:cxnLst/>
            <a:rect l="l" t="t" r="r" b="b"/>
            <a:pathLst>
              <a:path w="6548" h="34925">
                <a:moveTo>
                  <a:pt x="0" y="0"/>
                </a:moveTo>
                <a:lnTo>
                  <a:pt x="0" y="34925"/>
                </a:lnTo>
              </a:path>
            </a:pathLst>
          </a:custGeom>
          <a:noFill/>
          <a:ln w="17463">
            <a:solidFill>
              <a:srgbClr val="C3272B"/>
            </a:solidFill>
            <a:prstDash val="solid"/>
          </a:ln>
        </p:spPr>
      </p:sp>
      <p:sp>
        <p:nvSpPr>
          <p:cNvPr id="34" name="Shape 32"/>
          <p:cNvSpPr/>
          <p:nvPr/>
        </p:nvSpPr>
        <p:spPr>
          <a:xfrm>
            <a:off x="1152525" y="5168900"/>
            <a:ext cx="6548" cy="6548"/>
          </a:xfrm>
          <a:custGeom>
            <a:avLst/>
            <a:gdLst/>
            <a:ahLst/>
            <a:cxnLst/>
            <a:rect l="l" t="t" r="r" b="b"/>
            <a:pathLst>
              <a:path w="6548" h="6548">
                <a:moveTo>
                  <a:pt x="0" y="0"/>
                </a:moveTo>
                <a:lnTo>
                  <a:pt x="87" y="0"/>
                </a:lnTo>
              </a:path>
            </a:pathLst>
          </a:custGeom>
          <a:noFill/>
          <a:ln w="17463">
            <a:solidFill>
              <a:srgbClr val="C3272B"/>
            </a:solidFill>
            <a:prstDash val="solid"/>
          </a:ln>
        </p:spPr>
      </p:sp>
      <p:sp>
        <p:nvSpPr>
          <p:cNvPr id="35" name="Text 33"/>
          <p:cNvSpPr/>
          <p:nvPr/>
        </p:nvSpPr>
        <p:spPr>
          <a:xfrm>
            <a:off x="1390650" y="4989437"/>
            <a:ext cx="10801350" cy="274320"/>
          </a:xfrm>
          <a:prstGeom prst="rect">
            <a:avLst/>
          </a:prstGeom>
          <a:noFill/>
          <a:ln/>
        </p:spPr>
        <p:txBody>
          <a:bodyPr wrap="none" lIns="0" tIns="0" rIns="0" bIns="0" rtlCol="0" anchor="t"/>
          <a:lstStyle/>
          <a:p>
            <a:pPr algn="l" indent="0" marL="0">
              <a:buNone/>
            </a:pPr>
            <a:r>
              <a:rPr lang="en-US" sz="1800" dirty="0">
                <a:solidFill>
                  <a:srgbClr val="C3272B"/>
                </a:solidFill>
                <a:latin typeface="Times New Roman" pitchFamily="34" charset="0"/>
                <a:ea typeface="KaiTi" pitchFamily="34" charset="-122"/>
                <a:cs typeface="Times New Roman" pitchFamily="34" charset="-120"/>
              </a:rPr>
              <a:t>Fake “heritage”</a:t>
            </a:r>
            <a:endParaRPr lang="en-US" sz="1800" dirty="0">
              <a:latin typeface="Times New Roman" pitchFamily="34" charset="0"/>
              <a:ea typeface="KaiTi" pitchFamily="34" charset="-122"/>
              <a:cs typeface="Times New Roman" pitchFamily="34" charset="-120"/>
            </a:endParaRPr>
          </a:p>
        </p:txBody>
      </p:sp>
      <p:sp>
        <p:nvSpPr>
          <p:cNvPr id="36" name="Text 34"/>
          <p:cNvSpPr/>
          <p:nvPr/>
        </p:nvSpPr>
        <p:spPr>
          <a:xfrm>
            <a:off x="4381500" y="5025244"/>
            <a:ext cx="781050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Misused logos, invented bearers, health claims: 197 products pulled, 35 shops closed</a:t>
            </a:r>
            <a:endParaRPr lang="en-US" sz="1275" dirty="0">
              <a:latin typeface="Times New Roman" pitchFamily="34" charset="0"/>
              <a:ea typeface="KaiTi" pitchFamily="34" charset="-122"/>
              <a:cs typeface="Times New Roman" pitchFamily="34" charset="-120"/>
            </a:endParaRPr>
          </a:p>
        </p:txBody>
      </p:sp>
      <p:sp>
        <p:nvSpPr>
          <p:cNvPr id="37" name="Text 35"/>
          <p:cNvSpPr/>
          <p:nvPr/>
        </p:nvSpPr>
        <p:spPr>
          <a:xfrm>
            <a:off x="4381500" y="5557052"/>
            <a:ext cx="7810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Supreme People</a:t>
            </a:r>
            <a:pPr algn="l" indent="0" marL="0">
              <a:buNone/>
            </a:pPr>
            <a:r>
              <a:rPr lang="en-US" sz="825" dirty="0">
                <a:solidFill>
                  <a:srgbClr val="686056"/>
                </a:solidFill>
                <a:latin typeface="Microsoft YaHei" pitchFamily="34" charset="0"/>
                <a:ea typeface="Microsoft YaHei" pitchFamily="34" charset="-122"/>
                <a:cs typeface="Microsoft YaHei" pitchFamily="34" charset="-120"/>
              </a:rPr>
              <a:t>'</a:t>
            </a:r>
            <a:pPr algn="l" indent="0" marL="0">
              <a:buNone/>
            </a:pPr>
            <a:r>
              <a:rPr lang="en-US" sz="825" dirty="0">
                <a:solidFill>
                  <a:srgbClr val="686056"/>
                </a:solidFill>
                <a:latin typeface="Microsoft YaHei" pitchFamily="34" charset="0"/>
                <a:ea typeface="Microsoft YaHei" pitchFamily="34" charset="-122"/>
                <a:cs typeface="Microsoft YaHei" pitchFamily="34" charset="-120"/>
              </a:rPr>
              <a:t>s Procuratorate cases, Mar 2026</a:t>
            </a:r>
            <a:endParaRPr lang="en-US" sz="825" dirty="0">
              <a:latin typeface="Microsoft YaHei" pitchFamily="34" charset="0"/>
              <a:ea typeface="Microsoft YaHei" pitchFamily="34" charset="-122"/>
              <a:cs typeface="Microsoft YaHei" pitchFamily="34" charset="-120"/>
            </a:endParaRPr>
          </a:p>
        </p:txBody>
      </p:sp>
      <p:sp>
        <p:nvSpPr>
          <p:cNvPr id="38" name="Shape 36"/>
          <p:cNvSpPr/>
          <p:nvPr/>
        </p:nvSpPr>
        <p:spPr>
          <a:xfrm>
            <a:off x="1047750" y="5862638"/>
            <a:ext cx="10096500" cy="9525"/>
          </a:xfrm>
          <a:prstGeom prst="rect">
            <a:avLst/>
          </a:prstGeom>
          <a:solidFill>
            <a:srgbClr val="DCD2BD"/>
          </a:solidFill>
          <a:ln/>
        </p:spPr>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rot="5400000">
            <a:off x="10574727" y="1587808"/>
            <a:ext cx="2409806" cy="148590"/>
          </a:xfrm>
          <a:prstGeom prst="rect">
            <a:avLst/>
          </a:prstGeom>
          <a:noFill/>
          <a:ln/>
        </p:spPr>
        <p:txBody>
          <a:bodyPr wrap="none" lIns="0" tIns="0" rIns="0" bIns="0" rtlCol="0" anchor="t"/>
          <a:lstStyle/>
          <a:p>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H</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8A8071"/>
                </a:solidFill>
                <a:latin typeface="Microsoft YaHei" pitchFamily="34" charset="0"/>
                <a:ea typeface="Microsoft YaHei" pitchFamily="34" charset="-122"/>
                <a:cs typeface="Microsoft YaHei" pitchFamily="34" charset="-120"/>
              </a:rPr>
              <a:t>2</a:t>
            </a:r>
            <a:pPr algn="l" indent="0" marL="0">
              <a:buNone/>
            </a:pPr>
            <a:r>
              <a:rPr lang="en-US" sz="975" dirty="0">
                <a:solidFill>
                  <a:srgbClr val="8A8071"/>
                </a:solidFill>
                <a:latin typeface="Microsoft YaHei" pitchFamily="34" charset="0"/>
                <a:ea typeface="Microsoft YaHei" pitchFamily="34" charset="-122"/>
                <a:cs typeface="Microsoft YaHei" pitchFamily="34" charset="-120"/>
              </a:rPr>
              <a:t>6</a:t>
            </a:r>
            <a:endParaRPr lang="en-US" sz="975" dirty="0">
              <a:latin typeface="Microsoft YaHei" pitchFamily="34" charset="0"/>
              <a:ea typeface="Microsoft YaHei" pitchFamily="34" charset="-122"/>
              <a:cs typeface="Microsoft YaHei" pitchFamily="34" charset="-120"/>
            </a:endParaRPr>
          </a:p>
        </p:txBody>
      </p:sp>
      <p:sp>
        <p:nvSpPr>
          <p:cNvPr id="6" name="pptwise-slidenum-s0016"/>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17</a:t>
            </a:fld>
            <a:endParaRPr lang="en-US" sz="900" dirty="0">
              <a:latin typeface="Times New Roman" pitchFamily="34" charset="0"/>
              <a:ea typeface="KaiTi" pitchFamily="34" charset="-122"/>
              <a:cs typeface="Times New Roman" pitchFamily="34" charset="-120"/>
            </a:endParaRPr>
          </a:p>
        </p:txBody>
      </p:sp>
      <p:sp>
        <p:nvSpPr>
          <p:cNvPr id="7" name="Text 5"/>
          <p:cNvSpPr/>
          <p:nvPr/>
        </p:nvSpPr>
        <p:spPr>
          <a:xfrm rot="5400000">
            <a:off x="-486484" y="1291196"/>
            <a:ext cx="1839441" cy="171450"/>
          </a:xfrm>
          <a:prstGeom prst="rect">
            <a:avLst/>
          </a:prstGeom>
          <a:noFill/>
          <a:ln/>
        </p:spPr>
        <p:txBody>
          <a:bodyPr wrap="none" lIns="0" tIns="0" rIns="0" bIns="0" rtlCol="0" anchor="t"/>
          <a:lstStyle/>
          <a:p>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V</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u</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m</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w</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T</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h</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 </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e</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o</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p</a:t>
            </a:r>
            <a:pPr algn="l" indent="0" marL="0">
              <a:buNone/>
            </a:pPr>
            <a:r>
              <a:rPr lang="en-US" sz="1125" spc="113" kern="0" dirty="0">
                <a:solidFill>
                  <a:srgbClr val="C3272B"/>
                </a:solidFill>
                <a:latin typeface="Times New Roman" pitchFamily="34" charset="0"/>
                <a:ea typeface="KaiTi" pitchFamily="34" charset="-122"/>
                <a:cs typeface="Times New Roman" pitchFamily="34" charset="-120"/>
              </a:rPr>
              <a:t>l</a:t>
            </a:r>
            <a:pPr algn="l" indent="0" marL="0">
              <a:buNone/>
            </a:pPr>
            <a:r>
              <a:rPr lang="en-US" sz="1125" dirty="0">
                <a:solidFill>
                  <a:srgbClr val="C3272B"/>
                </a:solidFill>
                <a:latin typeface="Times New Roman" pitchFamily="34" charset="0"/>
                <a:ea typeface="KaiTi" pitchFamily="34" charset="-122"/>
                <a:cs typeface="Times New Roman" pitchFamily="34" charset="-120"/>
              </a:rPr>
              <a:t>e</a:t>
            </a:r>
            <a:endParaRPr lang="en-US" sz="1125" dirty="0">
              <a:latin typeface="Times New Roman" pitchFamily="34" charset="0"/>
              <a:ea typeface="KaiTi" pitchFamily="34" charset="-122"/>
              <a:cs typeface="Times New Roman" pitchFamily="34" charset="-120"/>
            </a:endParaRPr>
          </a:p>
        </p:txBody>
      </p:sp>
      <p:sp>
        <p:nvSpPr>
          <p:cNvPr id="8" name="Text 6"/>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Five things: see, ask, check, record, learn</a:t>
            </a:r>
            <a:endParaRPr lang="en-US" sz="2550" dirty="0">
              <a:latin typeface="Times New Roman" pitchFamily="34" charset="0"/>
              <a:ea typeface="KaiTi" pitchFamily="34" charset="-122"/>
              <a:cs typeface="Times New Roman" pitchFamily="34" charset="-120"/>
            </a:endParaRPr>
          </a:p>
        </p:txBody>
      </p:sp>
      <p:sp>
        <p:nvSpPr>
          <p:cNvPr id="9" name="Shape 7"/>
          <p:cNvSpPr/>
          <p:nvPr/>
        </p:nvSpPr>
        <p:spPr>
          <a:xfrm>
            <a:off x="1042988" y="1866900"/>
            <a:ext cx="9525" cy="4038600"/>
          </a:xfrm>
          <a:prstGeom prst="rect">
            <a:avLst/>
          </a:prstGeom>
          <a:solidFill>
            <a:srgbClr val="DCD2BD"/>
          </a:solidFill>
          <a:ln/>
        </p:spPr>
      </p:sp>
      <p:sp>
        <p:nvSpPr>
          <p:cNvPr id="10" name="Text 8"/>
          <p:cNvSpPr/>
          <p:nvPr/>
        </p:nvSpPr>
        <p:spPr>
          <a:xfrm>
            <a:off x="0" y="2161469"/>
            <a:ext cx="4114800" cy="640080"/>
          </a:xfrm>
          <a:prstGeom prst="rect">
            <a:avLst/>
          </a:prstGeom>
          <a:noFill/>
          <a:ln/>
        </p:spPr>
        <p:txBody>
          <a:bodyPr wrap="none" lIns="0" tIns="0" rIns="0" bIns="0" rtlCol="0" anchor="t"/>
          <a:lstStyle/>
          <a:p>
            <a:pPr algn="ctr" indent="0" marL="0">
              <a:buNone/>
            </a:pPr>
            <a:r>
              <a:rPr lang="en-US" sz="4200" dirty="0">
                <a:solidFill>
                  <a:srgbClr val="262421"/>
                </a:solidFill>
                <a:latin typeface="Times New Roman" pitchFamily="34" charset="0"/>
                <a:ea typeface="KaiTi" pitchFamily="34" charset="-122"/>
                <a:cs typeface="Times New Roman" pitchFamily="34" charset="-120"/>
              </a:rPr>
              <a:t>See</a:t>
            </a:r>
            <a:endParaRPr lang="en-US" sz="4200" dirty="0">
              <a:latin typeface="Times New Roman" pitchFamily="34" charset="0"/>
              <a:ea typeface="KaiTi" pitchFamily="34" charset="-122"/>
              <a:cs typeface="Times New Roman" pitchFamily="34" charset="-120"/>
            </a:endParaRPr>
          </a:p>
        </p:txBody>
      </p:sp>
      <p:sp>
        <p:nvSpPr>
          <p:cNvPr id="11" name="Text 9"/>
          <p:cNvSpPr/>
          <p:nvPr/>
        </p:nvSpPr>
        <p:spPr>
          <a:xfrm>
            <a:off x="1238250" y="3367894"/>
            <a:ext cx="109537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Visit a cultural centre,</a:t>
            </a:r>
            <a:endParaRPr lang="en-US" sz="1275" dirty="0">
              <a:latin typeface="Times New Roman" pitchFamily="34" charset="0"/>
              <a:ea typeface="KaiTi" pitchFamily="34" charset="-122"/>
              <a:cs typeface="Times New Roman" pitchFamily="34" charset="-120"/>
            </a:endParaRPr>
          </a:p>
        </p:txBody>
      </p:sp>
      <p:sp>
        <p:nvSpPr>
          <p:cNvPr id="12" name="Text 10"/>
          <p:cNvSpPr/>
          <p:nvPr/>
        </p:nvSpPr>
        <p:spPr>
          <a:xfrm>
            <a:off x="1238250" y="3634594"/>
            <a:ext cx="109537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library or heritage</a:t>
            </a:r>
            <a:endParaRPr lang="en-US" sz="1275" dirty="0">
              <a:latin typeface="Times New Roman" pitchFamily="34" charset="0"/>
              <a:ea typeface="KaiTi" pitchFamily="34" charset="-122"/>
              <a:cs typeface="Times New Roman" pitchFamily="34" charset="-120"/>
            </a:endParaRPr>
          </a:p>
        </p:txBody>
      </p:sp>
      <p:sp>
        <p:nvSpPr>
          <p:cNvPr id="13" name="Text 11"/>
          <p:cNvSpPr/>
          <p:nvPr/>
        </p:nvSpPr>
        <p:spPr>
          <a:xfrm>
            <a:off x="1238250" y="3901294"/>
            <a:ext cx="109537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museum. Article 35 of</a:t>
            </a:r>
            <a:endParaRPr lang="en-US" sz="1275" dirty="0">
              <a:latin typeface="Times New Roman" pitchFamily="34" charset="0"/>
              <a:ea typeface="KaiTi" pitchFamily="34" charset="-122"/>
              <a:cs typeface="Times New Roman" pitchFamily="34" charset="-120"/>
            </a:endParaRPr>
          </a:p>
        </p:txBody>
      </p:sp>
      <p:sp>
        <p:nvSpPr>
          <p:cNvPr id="14" name="Text 12"/>
          <p:cNvSpPr/>
          <p:nvPr/>
        </p:nvSpPr>
        <p:spPr>
          <a:xfrm>
            <a:off x="1238250" y="4167994"/>
            <a:ext cx="109537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the law asks them to</a:t>
            </a:r>
            <a:endParaRPr lang="en-US" sz="1275" dirty="0">
              <a:latin typeface="Times New Roman" pitchFamily="34" charset="0"/>
              <a:ea typeface="KaiTi" pitchFamily="34" charset="-122"/>
              <a:cs typeface="Times New Roman" pitchFamily="34" charset="-120"/>
            </a:endParaRPr>
          </a:p>
        </p:txBody>
      </p:sp>
      <p:sp>
        <p:nvSpPr>
          <p:cNvPr id="15" name="Text 13"/>
          <p:cNvSpPr/>
          <p:nvPr/>
        </p:nvSpPr>
        <p:spPr>
          <a:xfrm>
            <a:off x="1238250" y="4434694"/>
            <a:ext cx="109537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show heritage</a:t>
            </a:r>
            <a:endParaRPr lang="en-US" sz="1275" dirty="0">
              <a:latin typeface="Times New Roman" pitchFamily="34" charset="0"/>
              <a:ea typeface="KaiTi" pitchFamily="34" charset="-122"/>
              <a:cs typeface="Times New Roman" pitchFamily="34" charset="-120"/>
            </a:endParaRPr>
          </a:p>
        </p:txBody>
      </p:sp>
      <p:sp>
        <p:nvSpPr>
          <p:cNvPr id="16" name="Shape 14"/>
          <p:cNvSpPr/>
          <p:nvPr/>
        </p:nvSpPr>
        <p:spPr>
          <a:xfrm>
            <a:off x="3062288" y="1866900"/>
            <a:ext cx="9525" cy="4038600"/>
          </a:xfrm>
          <a:prstGeom prst="rect">
            <a:avLst/>
          </a:prstGeom>
          <a:solidFill>
            <a:srgbClr val="DCD2BD"/>
          </a:solidFill>
          <a:ln/>
        </p:spPr>
      </p:sp>
      <p:sp>
        <p:nvSpPr>
          <p:cNvPr id="17" name="Text 15"/>
          <p:cNvSpPr/>
          <p:nvPr/>
        </p:nvSpPr>
        <p:spPr>
          <a:xfrm>
            <a:off x="0" y="2161469"/>
            <a:ext cx="8153400" cy="640080"/>
          </a:xfrm>
          <a:prstGeom prst="rect">
            <a:avLst/>
          </a:prstGeom>
          <a:noFill/>
          <a:ln/>
        </p:spPr>
        <p:txBody>
          <a:bodyPr wrap="none" lIns="0" tIns="0" rIns="0" bIns="0" rtlCol="0" anchor="t"/>
          <a:lstStyle/>
          <a:p>
            <a:pPr algn="ctr" indent="0" marL="0">
              <a:buNone/>
            </a:pPr>
            <a:r>
              <a:rPr lang="en-US" sz="4200" dirty="0">
                <a:solidFill>
                  <a:srgbClr val="262421"/>
                </a:solidFill>
                <a:latin typeface="Times New Roman" pitchFamily="34" charset="0"/>
                <a:ea typeface="KaiTi" pitchFamily="34" charset="-122"/>
                <a:cs typeface="Times New Roman" pitchFamily="34" charset="-120"/>
              </a:rPr>
              <a:t>Ask</a:t>
            </a:r>
            <a:endParaRPr lang="en-US" sz="4200" dirty="0">
              <a:latin typeface="Times New Roman" pitchFamily="34" charset="0"/>
              <a:ea typeface="KaiTi" pitchFamily="34" charset="-122"/>
              <a:cs typeface="Times New Roman" pitchFamily="34" charset="-120"/>
            </a:endParaRPr>
          </a:p>
        </p:txBody>
      </p:sp>
      <p:sp>
        <p:nvSpPr>
          <p:cNvPr id="18" name="Text 16"/>
          <p:cNvSpPr/>
          <p:nvPr/>
        </p:nvSpPr>
        <p:spPr>
          <a:xfrm>
            <a:off x="3257550" y="3367894"/>
            <a:ext cx="89344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Ask who the bearer of an</a:t>
            </a:r>
            <a:endParaRPr lang="en-US" sz="1275" dirty="0">
              <a:latin typeface="Times New Roman" pitchFamily="34" charset="0"/>
              <a:ea typeface="KaiTi" pitchFamily="34" charset="-122"/>
              <a:cs typeface="Times New Roman" pitchFamily="34" charset="-120"/>
            </a:endParaRPr>
          </a:p>
        </p:txBody>
      </p:sp>
      <p:sp>
        <p:nvSpPr>
          <p:cNvPr id="19" name="Text 17"/>
          <p:cNvSpPr/>
          <p:nvPr/>
        </p:nvSpPr>
        <p:spPr>
          <a:xfrm>
            <a:off x="3257550" y="3634594"/>
            <a:ext cx="89344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item is, and whether they</a:t>
            </a:r>
            <a:endParaRPr lang="en-US" sz="1275" dirty="0">
              <a:latin typeface="Times New Roman" pitchFamily="34" charset="0"/>
              <a:ea typeface="KaiTi" pitchFamily="34" charset="-122"/>
              <a:cs typeface="Times New Roman" pitchFamily="34" charset="-120"/>
            </a:endParaRPr>
          </a:p>
        </p:txBody>
      </p:sp>
      <p:sp>
        <p:nvSpPr>
          <p:cNvPr id="20" name="Text 18"/>
          <p:cNvSpPr/>
          <p:nvPr/>
        </p:nvSpPr>
        <p:spPr>
          <a:xfrm>
            <a:off x="3257550" y="3901294"/>
            <a:ext cx="89344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still practise it</a:t>
            </a:r>
            <a:endParaRPr lang="en-US" sz="1275" dirty="0">
              <a:latin typeface="Times New Roman" pitchFamily="34" charset="0"/>
              <a:ea typeface="KaiTi" pitchFamily="34" charset="-122"/>
              <a:cs typeface="Times New Roman" pitchFamily="34" charset="-120"/>
            </a:endParaRPr>
          </a:p>
        </p:txBody>
      </p:sp>
      <p:sp>
        <p:nvSpPr>
          <p:cNvPr id="21" name="Shape 19"/>
          <p:cNvSpPr/>
          <p:nvPr/>
        </p:nvSpPr>
        <p:spPr>
          <a:xfrm>
            <a:off x="5081588" y="1866900"/>
            <a:ext cx="9525" cy="4038600"/>
          </a:xfrm>
          <a:prstGeom prst="rect">
            <a:avLst/>
          </a:prstGeom>
          <a:solidFill>
            <a:srgbClr val="DCD2BD"/>
          </a:solidFill>
          <a:ln/>
        </p:spPr>
      </p:sp>
      <p:sp>
        <p:nvSpPr>
          <p:cNvPr id="22" name="Text 20"/>
          <p:cNvSpPr/>
          <p:nvPr/>
        </p:nvSpPr>
        <p:spPr>
          <a:xfrm>
            <a:off x="0" y="2161469"/>
            <a:ext cx="12192000" cy="640080"/>
          </a:xfrm>
          <a:prstGeom prst="rect">
            <a:avLst/>
          </a:prstGeom>
          <a:noFill/>
          <a:ln/>
        </p:spPr>
        <p:txBody>
          <a:bodyPr wrap="none" lIns="0" tIns="0" rIns="0" bIns="0" rtlCol="0" anchor="t"/>
          <a:lstStyle/>
          <a:p>
            <a:pPr algn="ctr" indent="0" marL="0">
              <a:buNone/>
            </a:pPr>
            <a:r>
              <a:rPr lang="en-US" sz="4200" dirty="0">
                <a:solidFill>
                  <a:srgbClr val="262421"/>
                </a:solidFill>
                <a:latin typeface="Times New Roman" pitchFamily="34" charset="0"/>
                <a:ea typeface="KaiTi" pitchFamily="34" charset="-122"/>
                <a:cs typeface="Times New Roman" pitchFamily="34" charset="-120"/>
              </a:rPr>
              <a:t>Check</a:t>
            </a:r>
            <a:endParaRPr lang="en-US" sz="4200" dirty="0">
              <a:latin typeface="Times New Roman" pitchFamily="34" charset="0"/>
              <a:ea typeface="KaiTi" pitchFamily="34" charset="-122"/>
              <a:cs typeface="Times New Roman" pitchFamily="34" charset="-120"/>
            </a:endParaRPr>
          </a:p>
        </p:txBody>
      </p:sp>
      <p:sp>
        <p:nvSpPr>
          <p:cNvPr id="23" name="Text 21"/>
          <p:cNvSpPr/>
          <p:nvPr/>
        </p:nvSpPr>
        <p:spPr>
          <a:xfrm>
            <a:off x="5276850" y="3367894"/>
            <a:ext cx="69151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Look up a claimed</a:t>
            </a:r>
            <a:endParaRPr lang="en-US" sz="1275" dirty="0">
              <a:latin typeface="Times New Roman" pitchFamily="34" charset="0"/>
              <a:ea typeface="KaiTi" pitchFamily="34" charset="-122"/>
              <a:cs typeface="Times New Roman" pitchFamily="34" charset="-120"/>
            </a:endParaRPr>
          </a:p>
        </p:txBody>
      </p:sp>
      <p:sp>
        <p:nvSpPr>
          <p:cNvPr id="24" name="Text 22"/>
          <p:cNvSpPr/>
          <p:nvPr/>
        </p:nvSpPr>
        <p:spPr>
          <a:xfrm>
            <a:off x="5276850" y="3634594"/>
            <a:ext cx="69151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bearer in the national list</a:t>
            </a:r>
            <a:endParaRPr lang="en-US" sz="1275" dirty="0">
              <a:latin typeface="Times New Roman" pitchFamily="34" charset="0"/>
              <a:ea typeface="KaiTi" pitchFamily="34" charset="-122"/>
              <a:cs typeface="Times New Roman" pitchFamily="34" charset="-120"/>
            </a:endParaRPr>
          </a:p>
        </p:txBody>
      </p:sp>
      <p:sp>
        <p:nvSpPr>
          <p:cNvPr id="25" name="Text 23"/>
          <p:cNvSpPr/>
          <p:nvPr/>
        </p:nvSpPr>
        <p:spPr>
          <a:xfrm>
            <a:off x="5276850" y="3901294"/>
            <a:ext cx="69151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on the China ICH</a:t>
            </a:r>
            <a:endParaRPr lang="en-US" sz="1275" dirty="0">
              <a:latin typeface="Times New Roman" pitchFamily="34" charset="0"/>
              <a:ea typeface="KaiTi" pitchFamily="34" charset="-122"/>
              <a:cs typeface="Times New Roman" pitchFamily="34" charset="-120"/>
            </a:endParaRPr>
          </a:p>
        </p:txBody>
      </p:sp>
      <p:sp>
        <p:nvSpPr>
          <p:cNvPr id="26" name="Text 24"/>
          <p:cNvSpPr/>
          <p:nvPr/>
        </p:nvSpPr>
        <p:spPr>
          <a:xfrm>
            <a:off x="5276850" y="4167994"/>
            <a:ext cx="69151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website, and report</a:t>
            </a:r>
            <a:endParaRPr lang="en-US" sz="1275" dirty="0">
              <a:latin typeface="Times New Roman" pitchFamily="34" charset="0"/>
              <a:ea typeface="KaiTi" pitchFamily="34" charset="-122"/>
              <a:cs typeface="Times New Roman" pitchFamily="34" charset="-120"/>
            </a:endParaRPr>
          </a:p>
        </p:txBody>
      </p:sp>
      <p:sp>
        <p:nvSpPr>
          <p:cNvPr id="27" name="Text 25"/>
          <p:cNvSpPr/>
          <p:nvPr/>
        </p:nvSpPr>
        <p:spPr>
          <a:xfrm>
            <a:off x="5276850" y="4434694"/>
            <a:ext cx="69151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fake livestreams</a:t>
            </a:r>
            <a:endParaRPr lang="en-US" sz="1275" dirty="0">
              <a:latin typeface="Times New Roman" pitchFamily="34" charset="0"/>
              <a:ea typeface="KaiTi" pitchFamily="34" charset="-122"/>
              <a:cs typeface="Times New Roman" pitchFamily="34" charset="-120"/>
            </a:endParaRPr>
          </a:p>
        </p:txBody>
      </p:sp>
      <p:sp>
        <p:nvSpPr>
          <p:cNvPr id="28" name="Shape 26"/>
          <p:cNvSpPr/>
          <p:nvPr/>
        </p:nvSpPr>
        <p:spPr>
          <a:xfrm>
            <a:off x="7100888" y="1866900"/>
            <a:ext cx="9525" cy="4038600"/>
          </a:xfrm>
          <a:prstGeom prst="rect">
            <a:avLst/>
          </a:prstGeom>
          <a:solidFill>
            <a:srgbClr val="DCD2BD"/>
          </a:solidFill>
          <a:ln/>
        </p:spPr>
      </p:sp>
      <p:sp>
        <p:nvSpPr>
          <p:cNvPr id="29" name="Text 27"/>
          <p:cNvSpPr/>
          <p:nvPr/>
        </p:nvSpPr>
        <p:spPr>
          <a:xfrm>
            <a:off x="4038600" y="2161469"/>
            <a:ext cx="8153400" cy="640080"/>
          </a:xfrm>
          <a:prstGeom prst="rect">
            <a:avLst/>
          </a:prstGeom>
          <a:noFill/>
          <a:ln/>
        </p:spPr>
        <p:txBody>
          <a:bodyPr wrap="none" lIns="0" tIns="0" rIns="0" bIns="0" rtlCol="0" anchor="t"/>
          <a:lstStyle/>
          <a:p>
            <a:pPr algn="ctr" indent="0" marL="0">
              <a:buNone/>
            </a:pPr>
            <a:r>
              <a:rPr lang="en-US" sz="4200" dirty="0">
                <a:solidFill>
                  <a:srgbClr val="C3272B"/>
                </a:solidFill>
                <a:latin typeface="Times New Roman" pitchFamily="34" charset="0"/>
                <a:ea typeface="KaiTi" pitchFamily="34" charset="-122"/>
                <a:cs typeface="Times New Roman" pitchFamily="34" charset="-120"/>
              </a:rPr>
              <a:t>Record</a:t>
            </a:r>
            <a:endParaRPr lang="en-US" sz="4200" dirty="0">
              <a:latin typeface="Times New Roman" pitchFamily="34" charset="0"/>
              <a:ea typeface="KaiTi" pitchFamily="34" charset="-122"/>
              <a:cs typeface="Times New Roman" pitchFamily="34" charset="-120"/>
            </a:endParaRPr>
          </a:p>
        </p:txBody>
      </p:sp>
      <p:sp>
        <p:nvSpPr>
          <p:cNvPr id="30" name="Text 28"/>
          <p:cNvSpPr/>
          <p:nvPr/>
        </p:nvSpPr>
        <p:spPr>
          <a:xfrm>
            <a:off x="7296150" y="3367894"/>
            <a:ext cx="48958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With your elders</a:t>
            </a:r>
            <a:pPr algn="l"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31" name="Text 29"/>
          <p:cNvSpPr/>
          <p:nvPr/>
        </p:nvSpPr>
        <p:spPr>
          <a:xfrm>
            <a:off x="7296150" y="3634594"/>
            <a:ext cx="48958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consent, record family</a:t>
            </a:r>
            <a:endParaRPr lang="en-US" sz="1275" dirty="0">
              <a:latin typeface="Times New Roman" pitchFamily="34" charset="0"/>
              <a:ea typeface="KaiTi" pitchFamily="34" charset="-122"/>
              <a:cs typeface="Times New Roman" pitchFamily="34" charset="-120"/>
            </a:endParaRPr>
          </a:p>
        </p:txBody>
      </p:sp>
      <p:sp>
        <p:nvSpPr>
          <p:cNvPr id="32" name="Text 30"/>
          <p:cNvSpPr/>
          <p:nvPr/>
        </p:nvSpPr>
        <p:spPr>
          <a:xfrm>
            <a:off x="7296150" y="3901294"/>
            <a:ext cx="48958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customs, dialect and</a:t>
            </a:r>
            <a:endParaRPr lang="en-US" sz="1275" dirty="0">
              <a:latin typeface="Times New Roman" pitchFamily="34" charset="0"/>
              <a:ea typeface="KaiTi" pitchFamily="34" charset="-122"/>
              <a:cs typeface="Times New Roman" pitchFamily="34" charset="-120"/>
            </a:endParaRPr>
          </a:p>
        </p:txBody>
      </p:sp>
      <p:sp>
        <p:nvSpPr>
          <p:cNvPr id="33" name="Text 31"/>
          <p:cNvSpPr/>
          <p:nvPr/>
        </p:nvSpPr>
        <p:spPr>
          <a:xfrm>
            <a:off x="7296150" y="4167994"/>
            <a:ext cx="48958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skills, noting who, where</a:t>
            </a:r>
            <a:endParaRPr lang="en-US" sz="1275" dirty="0">
              <a:latin typeface="Times New Roman" pitchFamily="34" charset="0"/>
              <a:ea typeface="KaiTi" pitchFamily="34" charset="-122"/>
              <a:cs typeface="Times New Roman" pitchFamily="34" charset="-120"/>
            </a:endParaRPr>
          </a:p>
        </p:txBody>
      </p:sp>
      <p:sp>
        <p:nvSpPr>
          <p:cNvPr id="34" name="Text 32"/>
          <p:cNvSpPr/>
          <p:nvPr/>
        </p:nvSpPr>
        <p:spPr>
          <a:xfrm>
            <a:off x="7296150" y="4434694"/>
            <a:ext cx="48958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and when</a:t>
            </a:r>
            <a:endParaRPr lang="en-US" sz="1275" dirty="0">
              <a:latin typeface="Times New Roman" pitchFamily="34" charset="0"/>
              <a:ea typeface="KaiTi" pitchFamily="34" charset="-122"/>
              <a:cs typeface="Times New Roman" pitchFamily="34" charset="-120"/>
            </a:endParaRPr>
          </a:p>
        </p:txBody>
      </p:sp>
      <p:sp>
        <p:nvSpPr>
          <p:cNvPr id="35" name="Shape 33"/>
          <p:cNvSpPr/>
          <p:nvPr/>
        </p:nvSpPr>
        <p:spPr>
          <a:xfrm>
            <a:off x="9120188" y="1866900"/>
            <a:ext cx="9525" cy="4038600"/>
          </a:xfrm>
          <a:prstGeom prst="rect">
            <a:avLst/>
          </a:prstGeom>
          <a:solidFill>
            <a:srgbClr val="DCD2BD"/>
          </a:solidFill>
          <a:ln/>
        </p:spPr>
      </p:sp>
      <p:sp>
        <p:nvSpPr>
          <p:cNvPr id="36" name="Text 34"/>
          <p:cNvSpPr/>
          <p:nvPr/>
        </p:nvSpPr>
        <p:spPr>
          <a:xfrm>
            <a:off x="8077200" y="2161469"/>
            <a:ext cx="4114800" cy="640080"/>
          </a:xfrm>
          <a:prstGeom prst="rect">
            <a:avLst/>
          </a:prstGeom>
          <a:noFill/>
          <a:ln/>
        </p:spPr>
        <p:txBody>
          <a:bodyPr wrap="none" lIns="0" tIns="0" rIns="0" bIns="0" rtlCol="0" anchor="t"/>
          <a:lstStyle/>
          <a:p>
            <a:pPr algn="ctr" indent="0" marL="0">
              <a:buNone/>
            </a:pPr>
            <a:r>
              <a:rPr lang="en-US" sz="4200" dirty="0">
                <a:solidFill>
                  <a:srgbClr val="262421"/>
                </a:solidFill>
                <a:latin typeface="Times New Roman" pitchFamily="34" charset="0"/>
                <a:ea typeface="KaiTi" pitchFamily="34" charset="-122"/>
                <a:cs typeface="Times New Roman" pitchFamily="34" charset="-120"/>
              </a:rPr>
              <a:t>Learn</a:t>
            </a:r>
            <a:endParaRPr lang="en-US" sz="4200" dirty="0">
              <a:latin typeface="Times New Roman" pitchFamily="34" charset="0"/>
              <a:ea typeface="KaiTi" pitchFamily="34" charset="-122"/>
              <a:cs typeface="Times New Roman" pitchFamily="34" charset="-120"/>
            </a:endParaRPr>
          </a:p>
        </p:txBody>
      </p:sp>
      <p:sp>
        <p:nvSpPr>
          <p:cNvPr id="37" name="Text 35"/>
          <p:cNvSpPr/>
          <p:nvPr/>
        </p:nvSpPr>
        <p:spPr>
          <a:xfrm>
            <a:off x="9315450" y="3367894"/>
            <a:ext cx="28765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If you want to learn a</a:t>
            </a:r>
            <a:endParaRPr lang="en-US" sz="1275" dirty="0">
              <a:latin typeface="Times New Roman" pitchFamily="34" charset="0"/>
              <a:ea typeface="KaiTi" pitchFamily="34" charset="-122"/>
              <a:cs typeface="Times New Roman" pitchFamily="34" charset="-120"/>
            </a:endParaRPr>
          </a:p>
        </p:txBody>
      </p:sp>
      <p:sp>
        <p:nvSpPr>
          <p:cNvPr id="38" name="Text 36"/>
          <p:cNvSpPr/>
          <p:nvPr/>
        </p:nvSpPr>
        <p:spPr>
          <a:xfrm>
            <a:off x="9315450" y="3634594"/>
            <a:ext cx="28765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craft, plan in years, not a</a:t>
            </a:r>
            <a:endParaRPr lang="en-US" sz="1275" dirty="0">
              <a:latin typeface="Times New Roman" pitchFamily="34" charset="0"/>
              <a:ea typeface="KaiTi" pitchFamily="34" charset="-122"/>
              <a:cs typeface="Times New Roman" pitchFamily="34" charset="-120"/>
            </a:endParaRPr>
          </a:p>
        </p:txBody>
      </p:sp>
      <p:sp>
        <p:nvSpPr>
          <p:cNvPr id="39" name="Text 37"/>
          <p:cNvSpPr/>
          <p:nvPr/>
        </p:nvSpPr>
        <p:spPr>
          <a:xfrm>
            <a:off x="9315450" y="3901294"/>
            <a:ext cx="287655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single taster class</a:t>
            </a:r>
            <a:endParaRPr lang="en-US" sz="1275" dirty="0">
              <a:latin typeface="Times New Roman" pitchFamily="34" charset="0"/>
              <a:ea typeface="KaiTi" pitchFamily="34" charset="-122"/>
              <a:cs typeface="Times New Roman" pitchFamily="34" charset="-120"/>
            </a:endParaRPr>
          </a:p>
        </p:txBody>
      </p:sp>
      <p:sp>
        <p:nvSpPr>
          <p:cNvPr id="40" name="Text 38"/>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These are suggestions, and none of them guarantees anything. Basis: ICH Law, Articles 14, 20 and 35</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preencoded.png">    </p:cNvPr>
          <p:cNvPicPr>
            <a:picLocks noChangeAspect="1"/>
          </p:cNvPicPr>
          <p:nvPr/>
        </p:nvPicPr>
        <p:blipFill>
          <a:blip r:embed="rId2"/>
          <a:srcRect l="0" r="0" t="0" b="0"/>
          <a:stretch/>
        </p:blipFill>
        <p:spPr>
          <a:xfrm>
            <a:off x="0" y="0"/>
            <a:ext cx="12192000" cy="6858000"/>
          </a:xfrm>
          <a:prstGeom prst="rect">
            <a:avLst/>
          </a:prstGeom>
        </p:spPr>
      </p:pic>
      <p:sp>
        <p:nvSpPr>
          <p:cNvPr id="4" name="Shape 0"/>
          <p:cNvSpPr/>
          <p:nvPr/>
        </p:nvSpPr>
        <p:spPr>
          <a:xfrm>
            <a:off x="0" y="0"/>
            <a:ext cx="12192000" cy="6858000"/>
          </a:xfrm>
          <a:prstGeom prst="rect">
            <a:avLst/>
          </a:prstGeom>
          <a:solidFill>
            <a:srgbClr val="F7F2E7">
              <a:alpha val="82000"/>
            </a:srgbClr>
          </a:solidFill>
          <a:ln/>
        </p:spPr>
      </p:sp>
      <p:sp>
        <p:nvSpPr>
          <p:cNvPr id="5" name="Text 1"/>
          <p:cNvSpPr/>
          <p:nvPr/>
        </p:nvSpPr>
        <p:spPr>
          <a:xfrm>
            <a:off x="6191250" y="1462869"/>
            <a:ext cx="6000750" cy="525780"/>
          </a:xfrm>
          <a:prstGeom prst="rect">
            <a:avLst/>
          </a:prstGeom>
          <a:noFill/>
          <a:ln/>
        </p:spPr>
        <p:txBody>
          <a:bodyPr wrap="none" lIns="0" tIns="0" rIns="0" bIns="0" rtlCol="0" anchor="t"/>
          <a:lstStyle/>
          <a:p>
            <a:pPr algn="l" indent="0" marL="0">
              <a:buNone/>
            </a:pPr>
            <a:r>
              <a:rPr lang="en-US" sz="3450" dirty="0">
                <a:solidFill>
                  <a:srgbClr val="262421"/>
                </a:solidFill>
                <a:latin typeface="Times New Roman" pitchFamily="34" charset="0"/>
                <a:ea typeface="KaiTi" pitchFamily="34" charset="-122"/>
                <a:cs typeface="Times New Roman" pitchFamily="34" charset="-120"/>
              </a:rPr>
              <a:t>Lists keep names.</a:t>
            </a:r>
            <a:endParaRPr lang="en-US" sz="3450" dirty="0">
              <a:latin typeface="Times New Roman" pitchFamily="34" charset="0"/>
              <a:ea typeface="KaiTi" pitchFamily="34" charset="-122"/>
              <a:cs typeface="Times New Roman" pitchFamily="34" charset="-120"/>
            </a:endParaRPr>
          </a:p>
        </p:txBody>
      </p:sp>
      <p:sp>
        <p:nvSpPr>
          <p:cNvPr id="6" name="Text 2"/>
          <p:cNvSpPr/>
          <p:nvPr/>
        </p:nvSpPr>
        <p:spPr>
          <a:xfrm>
            <a:off x="6191250" y="2072469"/>
            <a:ext cx="6000750" cy="525780"/>
          </a:xfrm>
          <a:prstGeom prst="rect">
            <a:avLst/>
          </a:prstGeom>
          <a:noFill/>
          <a:ln/>
        </p:spPr>
        <p:txBody>
          <a:bodyPr wrap="none" lIns="0" tIns="0" rIns="0" bIns="0" rtlCol="0" anchor="t"/>
          <a:lstStyle/>
          <a:p>
            <a:pPr algn="l" indent="0" marL="0">
              <a:buNone/>
            </a:pPr>
            <a:r>
              <a:rPr lang="en-US" sz="3450" dirty="0">
                <a:solidFill>
                  <a:srgbClr val="262421"/>
                </a:solidFill>
                <a:latin typeface="Times New Roman" pitchFamily="34" charset="0"/>
                <a:ea typeface="KaiTi" pitchFamily="34" charset="-122"/>
                <a:cs typeface="Times New Roman" pitchFamily="34" charset="-120"/>
              </a:rPr>
              <a:t>People keep skills alive.</a:t>
            </a:r>
            <a:endParaRPr lang="en-US" sz="3450" dirty="0">
              <a:latin typeface="Times New Roman" pitchFamily="34" charset="0"/>
              <a:ea typeface="KaiTi" pitchFamily="34" charset="-122"/>
              <a:cs typeface="Times New Roman" pitchFamily="34" charset="-120"/>
            </a:endParaRPr>
          </a:p>
        </p:txBody>
      </p:sp>
      <p:sp>
        <p:nvSpPr>
          <p:cNvPr id="7" name="Shape 3"/>
          <p:cNvSpPr/>
          <p:nvPr/>
        </p:nvSpPr>
        <p:spPr>
          <a:xfrm>
            <a:off x="5710238" y="1047750"/>
            <a:ext cx="9525" cy="4953000"/>
          </a:xfrm>
          <a:prstGeom prst="rect">
            <a:avLst/>
          </a:prstGeom>
          <a:solidFill>
            <a:srgbClr val="DCD2BD"/>
          </a:solidFill>
          <a:ln/>
        </p:spPr>
      </p:sp>
      <p:sp>
        <p:nvSpPr>
          <p:cNvPr id="8" name="Text 4"/>
          <p:cNvSpPr/>
          <p:nvPr/>
        </p:nvSpPr>
        <p:spPr>
          <a:xfrm rot="5400000">
            <a:off x="3549340" y="2530583"/>
            <a:ext cx="3194266" cy="228600"/>
          </a:xfrm>
          <a:prstGeom prst="rect">
            <a:avLst/>
          </a:prstGeom>
          <a:noFill/>
          <a:ln/>
        </p:spPr>
        <p:txBody>
          <a:bodyPr wrap="none" lIns="0" tIns="0" rIns="0" bIns="0" rtlCol="0" anchor="t"/>
          <a:lstStyle/>
          <a:p>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C</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u</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l</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t</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u</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r</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e</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 </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L</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e</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c</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t</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u</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r</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e</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 </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H</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a</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l</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l</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 </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 </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P</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u</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b</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l</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i</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c</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 </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L</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e</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c</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t</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u</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r</a:t>
            </a:r>
            <a:pPr algn="l" indent="0" marL="0">
              <a:buNone/>
            </a:pPr>
            <a:r>
              <a:rPr lang="en-US" sz="1500" dirty="0">
                <a:solidFill>
                  <a:srgbClr val="393631"/>
                </a:solidFill>
                <a:latin typeface="Times New Roman" pitchFamily="34" charset="0"/>
                <a:ea typeface="KaiTi" pitchFamily="34" charset="-122"/>
                <a:cs typeface="Times New Roman" pitchFamily="34" charset="-120"/>
              </a:rPr>
              <a:t>e</a:t>
            </a:r>
            <a:endParaRPr lang="en-US" sz="1500" dirty="0">
              <a:latin typeface="Times New Roman" pitchFamily="34" charset="0"/>
              <a:ea typeface="KaiTi" pitchFamily="34" charset="-122"/>
              <a:cs typeface="Times New Roman" pitchFamily="34" charset="-120"/>
            </a:endParaRPr>
          </a:p>
        </p:txBody>
      </p:sp>
      <p:sp>
        <p:nvSpPr>
          <p:cNvPr id="9" name="Text 5"/>
          <p:cNvSpPr/>
          <p:nvPr/>
        </p:nvSpPr>
        <p:spPr>
          <a:xfrm rot="5400000">
            <a:off x="4096723" y="1506950"/>
            <a:ext cx="1147001" cy="228600"/>
          </a:xfrm>
          <a:prstGeom prst="rect">
            <a:avLst/>
          </a:prstGeom>
          <a:noFill/>
          <a:ln/>
        </p:spPr>
        <p:txBody>
          <a:bodyPr wrap="none" lIns="0" tIns="0" rIns="0" bIns="0" rtlCol="0" anchor="t"/>
          <a:lstStyle/>
          <a:p>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O</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c</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t</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o</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b</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e</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r</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 </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2</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0</a:t>
            </a:r>
            <a:pPr algn="l" indent="0" marL="0">
              <a:buNone/>
            </a:pPr>
            <a:r>
              <a:rPr lang="en-US" sz="1500" spc="75" kern="0" dirty="0">
                <a:solidFill>
                  <a:srgbClr val="393631"/>
                </a:solidFill>
                <a:latin typeface="Times New Roman" pitchFamily="34" charset="0"/>
                <a:ea typeface="KaiTi" pitchFamily="34" charset="-122"/>
                <a:cs typeface="Times New Roman" pitchFamily="34" charset="-120"/>
              </a:rPr>
              <a:t>2</a:t>
            </a:r>
            <a:pPr algn="l" indent="0" marL="0">
              <a:buNone/>
            </a:pPr>
            <a:r>
              <a:rPr lang="en-US" sz="1500" dirty="0">
                <a:solidFill>
                  <a:srgbClr val="393631"/>
                </a:solidFill>
                <a:latin typeface="Times New Roman" pitchFamily="34" charset="0"/>
                <a:ea typeface="KaiTi" pitchFamily="34" charset="-122"/>
                <a:cs typeface="Times New Roman" pitchFamily="34" charset="-120"/>
              </a:rPr>
              <a:t>6</a:t>
            </a:r>
            <a:endParaRPr lang="en-US" sz="1500" dirty="0">
              <a:latin typeface="Times New Roman" pitchFamily="34" charset="0"/>
              <a:ea typeface="KaiTi" pitchFamily="34" charset="-122"/>
              <a:cs typeface="Times New Roman" pitchFamily="34" charset="-120"/>
            </a:endParaRPr>
          </a:p>
        </p:txBody>
      </p:sp>
      <p:sp>
        <p:nvSpPr>
          <p:cNvPr id="10" name="Shape 6"/>
          <p:cNvSpPr/>
          <p:nvPr/>
        </p:nvSpPr>
        <p:spPr>
          <a:xfrm>
            <a:off x="4476750" y="5048250"/>
            <a:ext cx="419100" cy="419100"/>
          </a:xfrm>
          <a:prstGeom prst="roundRect">
            <a:avLst>
              <a:gd name="adj" fmla="val 6818"/>
            </a:avLst>
          </a:prstGeom>
          <a:solidFill>
            <a:srgbClr val="C3272B"/>
          </a:solidFill>
          <a:ln/>
        </p:spPr>
      </p:sp>
      <p:sp>
        <p:nvSpPr>
          <p:cNvPr id="11" name="Text 7"/>
          <p:cNvSpPr/>
          <p:nvPr/>
        </p:nvSpPr>
        <p:spPr>
          <a:xfrm>
            <a:off x="0" y="5099481"/>
            <a:ext cx="9372600" cy="308610"/>
          </a:xfrm>
          <a:prstGeom prst="rect">
            <a:avLst/>
          </a:prstGeom>
          <a:noFill/>
          <a:ln/>
        </p:spPr>
        <p:txBody>
          <a:bodyPr wrap="none" lIns="0" tIns="0" rIns="0" bIns="0" rtlCol="0" anchor="t"/>
          <a:lstStyle/>
          <a:p>
            <a:pPr algn="ctr" indent="0" marL="0">
              <a:buNone/>
            </a:pPr>
            <a:r>
              <a:rPr lang="en-US" sz="2025" b="1" dirty="0">
                <a:solidFill>
                  <a:srgbClr val="FFFFFF"/>
                </a:solidFill>
                <a:latin typeface="Times New Roman" pitchFamily="34" charset="0"/>
                <a:ea typeface="KaiTi" pitchFamily="34" charset="-122"/>
                <a:cs typeface="Times New Roman" pitchFamily="34" charset="-120"/>
              </a:rPr>
              <a:t>文</a:t>
            </a:r>
            <a:endParaRPr lang="en-US" sz="2025" dirty="0">
              <a:latin typeface="Times New Roman" pitchFamily="34" charset="0"/>
              <a:ea typeface="KaiTi" pitchFamily="34" charset="-122"/>
              <a:cs typeface="Times New Roman" pitchFamily="34" charset="-120"/>
            </a:endParaRPr>
          </a:p>
        </p:txBody>
      </p:sp>
      <p:sp>
        <p:nvSpPr>
          <p:cNvPr id="12" name="Text 8"/>
          <p:cNvSpPr/>
          <p:nvPr/>
        </p:nvSpPr>
        <p:spPr>
          <a:xfrm>
            <a:off x="1047750" y="5738750"/>
            <a:ext cx="111442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Cultural and Natural Heritage Day</a:t>
            </a:r>
            <a:endParaRPr lang="en-US" sz="975" dirty="0">
              <a:latin typeface="Microsoft YaHei" pitchFamily="34" charset="0"/>
              <a:ea typeface="Microsoft YaHei" pitchFamily="34" charset="-122"/>
              <a:cs typeface="Microsoft YaHei" pitchFamily="34" charset="-120"/>
            </a:endParaRPr>
          </a:p>
        </p:txBody>
      </p:sp>
      <p:sp>
        <p:nvSpPr>
          <p:cNvPr id="13" name="Text 9"/>
          <p:cNvSpPr/>
          <p:nvPr/>
        </p:nvSpPr>
        <p:spPr>
          <a:xfrm>
            <a:off x="1047750" y="5929250"/>
            <a:ext cx="111442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The second Saturday of every June</a:t>
            </a:r>
            <a:endParaRPr lang="en-US" sz="975" dirty="0">
              <a:latin typeface="Microsoft YaHei" pitchFamily="34" charset="0"/>
              <a:ea typeface="Microsoft YaHei" pitchFamily="34" charset="-122"/>
              <a:cs typeface="Microsoft YaHei" pitchFamily="34" charset="-120"/>
            </a:endParaRPr>
          </a:p>
        </p:txBody>
      </p:sp>
      <p:sp>
        <p:nvSpPr>
          <p:cNvPr id="14" name="Text 10"/>
          <p:cNvSpPr/>
          <p:nvPr/>
        </p:nvSpPr>
        <p:spPr>
          <a:xfrm>
            <a:off x="228600" y="6509552"/>
            <a:ext cx="119634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Background is an AI-generated illustration</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