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大家好，今天这堂课 45 分钟，讲在工作中怎么安全、有效地用生成式 AI。我们不推荐哪个工具，只讲三件事：哪些活适合交给它，哪些信息不能交给它，交出去之前怎么把关。课上会有两次小测，最后留一道课后练习。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先说今天学完能做到什么。第一，会挑任务：知道哪些活交给 AI 能省时间、提质量，哪些活交给它反而出错。第二，会避开风险：泄露公司信息、编造事实、版权、对外发布要标识，这是最常见的四类坑。第三，会照规则做：公司有六条使用规则，今天逐条讲，每条都告诉大家依据在哪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今天分三个环节。环节一讲 AI 的长处和短处，都来自公开发表的研究，结束有一次小测。环节二讲三个真实案例，看看出了问题以后谁来担。环节三是今天的重点，讲公司的六条规则和三个好用的方法，结束有第二次小测。最后五分钟做小结，布置课后练习。开场和提问留了三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环节一，我们先看研究：AI 在哪些活上真的帮忙，在哪些活上会帮倒忙。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先看好消息。这四项都是实验或准实验，不是问卷自评。写作：453 名受过大学教育的专业人员做本职业的写作任务，用 AI 的一组平均用时少 40%，质量评分高 18%，发表在《科学》上。客服：一家企业的 5,172 名客服分批用上 AI 助手，每小时解决的问题平均多 15%，发表在《经济学季刊》上。咨询：一项 758 名顾问参加的随机实验里，在 AI 能力范围内的 18 项任务上，用 AI 的人快 25.1%，完成量多 12.2%。团队协作：一家消费品公司的 776 名员工做真实的新产品方案，一个人用 AI，方案质量赶上了两人团队不用 AI 的水平，用时还少 16.4%。四个数字单位不同，有的是用时，有的是解决数，有的是质量，不能比大小，更不能加起来。共同点是：这些都是写、改、归纳、出方案这类活。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第二个发现更有意思：收益主要落在新手和原本较弱的人身上。客服研究里，技能最低的五分之一，每小时解决的问题提高 36%。技能最高的五分之一几乎没有提升，解决率和客户满意度还小幅下降。咨询实验也一样，低于平均水平的人提高 43%，高于平均的人提高 17%。还有一个数字：用 AI 两个月的新人，表现相当于不用 AI、入职六个月以上的员工。所以对刚入职的同事，AI 是好帮手。对经验丰富的同事，别指望它让你快很多，反而要留意它把质量拉低。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再看帮倒忙的一面，有两种。第一种，任务超出了它的能力。还是那项咨询实验，另一半顾问做一项 AI 能力范围以外的分析任务，不用 AI 的对照组正确率约 84.5%，用 AI 的两组掉到约 60% 和 70%。最麻烦的是，这两类任务看起来难度差不多，你很难事先分清哪个在它能力内、哪个在外。第二种，它编内容，也叫幻觉。幻觉没有统一的比例，结果取决于怎么测。一个比较宽松的测法是只让模型摘要给定的原文，即便这样，108 个模型里，摘要加进原文没有的内容的比例从 1.8% 到 24.2% 不等。专业工具也不例外，同行评审的研究测了两家厂商的法律研究工具，幻觉率在 17% 到 33% 之间。防的办法写在最后一行。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为什么说感觉不可靠？这是一项随机对照试验。16 名资深开源开发者，在自己参与多年的项目里完成 246 项真实任务，每项任务随机决定能不能用 AI。开始前，开发者预计用 AI 能快 24%，经济学和机器学习专家预测能快 38% 到 39%。做完以后，开发者自己估计快了 20%。实际测出来，用 AI 的任务用时反而多了 19%。感觉和实测差了 39 个百分点。这不是说 AI 对编程没用，而是说：在你很熟的活上，你的感觉不能当证据。研究团队 2026 年做过一次后续，但他们自己说那批数据不可靠，所以我们这里不用。对大家的建议是：想推广一个用法之前，记下用时和返工次数，用数字说话。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我们来做第一次小测。三个情景，请大家想一想：能不能这样用 AI？给大家一分钟，可以和旁边的同事讨论一下，然后举手说说你的判断和理由。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揭晓答案。情景一可以：写作、润色是研究里 AI 帮忙最明显的活，新同事获益最大，用的又是公司批准的工具，交之前自己读一遍就好。情景二不行：算数、查数、核对事实，可能落在它的能力范围之外。前面看到，任务超出它的能力时，用 AI 的人正确率从 84.5% 掉到约 60% 至 70%。数字进汇报之前，一定要人来核对，这也是我们后面要讲的规则三。情景三先别急：主管觉得快了，但感觉不等于实测。资深开发者以为快了 20%，实测慢了 19%。先挑几类活试一试，记下用时和返工次数，再决定要不要推广。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环节二，看三个真实案例。这三个都是公开报道或法院判决，可以查到原文。重点看一件事：出了错，谁来担。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三个案例。第一个，三星。2023 年 3 月，韩国媒体报道，三星半导体部门放开一款公共 AI 聊天工具不到 20 天，就出了 3 起泄露：一名员工贴了设备测量数据库的源码求排错，一名员工贴了良率检测程序的代码求优化，还有一名员工把会议录音转成文字贴进去生成纪要。5 月，三星禁止员工使用生成式 AI 工具。第二个，美国纽约的律师。两名律师和律所提交了 AI 编造的判例，法院质疑以后他们还坚持判例是真的，法院认定主观恶意，罚款 5,000 美元，三方连带承担。法官在裁定开头写得很清楚：用可靠的 AI 工具本身没有不当，律师负有核实的把关责任。这样的事没有停：截至 2026 年 10 月 4 日，一位研究者整理的数据库已经收录了 2,145 起涉及 AI 编造内容的法庭裁决。第三个，加拿大航空。网站上的客服机器人告诉一位乘客，丧亲优惠票价可以事后申请，实际上不能。公司辩称机器人是独立的法律主体，自己不该负责。审裁员说这是不寻常的主张，公司要对自己网站上的所有信息负责，判公司赔偿 812.02 加元。三个案例的共同点：工具不替人担责，担责的是用它的人和公司。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这些事是个别现象吗？看一项 47 个国家、3 万 2 千多名员工的调查，由墨尔本大学牵头、毕马威参与，问的是在工作中用 AI 的员工。48% 承认把公司信息，比如财务、销售、客户信息，传进过公共 AI 工具。66% 不加评估就用了 AI 的输出。57% 隐瞒过自己用了 AI，或者把 AI 写的当成自己写的。56% 因为 AI 在工作中犯过错。还有 56% 是在不知道公司是否允许的情况下就用了。最值得注意的是右边这个数：在公司明令禁止生成式 AI 的员工里，传过公司信息的比例反而最高，是 67%。有使用政策的公司是 56%，没有政策的是 33%。报告的结论是：光靠禁令不管用，光有制度也不保证大家照做，要有清楚的指引和培训。这就是我们今天上这堂课的原因。注意这是员工自报的数字，实际情况可能更多。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环节三是今天的重点：公司的六条规则和三个好用的方法。规则不是为了不让大家用，而是让大家放心用。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这是公司的六条规则，每一条后面的标签是它的依据。第一，分级使用：个人信息、敏感个人信息、商业秘密、未公开的经营材料，不放进公共 AI 工具，依据是个人信息保护法第 21、23、28 条和数据安全法第 21 条，下一页细讲。第二，只用公司批准的工具和公司账号：把个人信息交给外部工具处理，在法律上属于委托处理，个人信息保护法第 21 条要求先签约定、再加监督，个人账号做不到这一点。第三，人来复核：事实、数字、引用、代码和对外承诺，发出前由人核对，依据是全国网络安全标准化技术委员会 2025 年 9 月发布的《人工智能安全治理框架》2.0，第 6.3.1 条要求健全人工复核机制，前面的律师案和航空公司案就是反面例子。第四，对外标识：2025 年 9 月 1 日起施行的《人工智能生成合成内容标识办法》第 10 条，要求发布生成合成内容时主动声明，任何人不得删除、篡改标识。内部材料要不要标，是公司自己的要求，我们要求在文末写一句用了 AI 的地方。第五，留存记录：这一条和版权有关。张家港法院的一个案子里，原告拿不出生成图片的原始过程记录，法院认定这些图片不构成作品。美国版权局也说，只提供提示词不足以获得版权保护。留着过程记录，才说得清哪些是你的创作。第六，出错就报：数据安全法第 29 条要求发现风险立即补救，个人信息保护法第 57 条要求发生泄露立即补救并通知。越早报告，补救越容易。律师案也提醒我们，出了错硬扛只会更糟。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规则一单独讲，因为它最常用。先看信息是哪一级。公开信息，比如官网文章、已经发布的报告、公开的法规，可以用公司批准的工具处理。内部资料，比如内部流程、会议安排、不含个人信息的草稿，只能在公司批准的工具里用，不能放进个人账号或者公共工具。最高一级是个人信息和商业秘密：客户名单和电话、源代码、报价、还没公开的财务数据，不放进公共 AI 工具。健康、金融账户、行踪轨迹这类敏感个人信息，个人信息保护法第 28 条有更严的要求。英国政府给公务员的指南说得很直白：绝不把敏感信息或个人数据输入这些工具。拿不准属于哪一级的时候，就按高的一级处理，先问部门的数据负责人。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是三个好用的方法，整理自英国政府和加拿大政府公开发布的指南。第一，给足资料：请求越具体，结果越接近你要的。写清楚任务是什么、给谁看、用在哪，把能用的资料贴进去，并要求它只用这些资料。第二，讲清规矩：告诉它资料里找不到答案时要回答待确认，英国的指南说这一条对避免编造至关重要。再要求它把原文里的事实和它自己的推断分开写。第三，逐条核对：拿到结果后，打开一手来源逐条核对，确实采用了 AI 生成的内容，按规定标明。这三张图是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第二次小测。三个情景，都是工作里很容易遇到的。提示一下：对照刚才的六条规则，想一想能不能这样做，碰到了哪一条。还是给一分钟，可以和旁边的同事商量。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揭晓答案，三件都不行。情景一：客户的姓名和手机号是个人信息，规则一不让它进公共工具。用个人账号，又碰了规则二，因为个人账号没有和公司签过处理个人信息的约定，个人信息保护法第 21 条和第 23 条管的就是这件事。情景二：对外发布 AI 生成的海报，标识办法第 10 条要求主动声明，任何组织和个人不得恶意删除、篡改标识，这是规则四。情景三最容易做错：传错了想着算了。数据安全法第 29 条要求发现风险立即补救，个人信息保护法第 57 条要求发生泄露立即补救并通知。按规则六，马上报告给直属主管和信息安全负责人。报告不是认错，是让公司来得及补救。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下课前，请把板书上这八个词抄在本子上，两个一组。挑任务、看数字：写、改、归纳这类活交给它，想推广一个用法，先记下用时和返工。先分级、用批准的：个人信息、商业秘密不进公共工具，只用公司批准的工具，这一组最重要。人来核、对外标：事实、数字、引用发出前核对，对外发布主动声明。留记录、错就报：留着提示词和草稿，出了错马上报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是课后练习，三道题。第一，挑一件本周的真实工作，按今天的三个方法用公司批准的工具做一遍。第二，对照六条规则自查一遍，记下哪一条你最容易忘。第三，记下用时和返工次数，和平时的做法比一比。下周三前把记录交给直属主管。拿不准的地方，随时问培训部。谢谢大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6858000" cy="6858000"/>
          </a:xfrm>
          <a:prstGeom prst="rect">
            <a:avLst/>
          </a:prstGeom>
          <a:solidFill>
            <a:srgbClr val="3E5A74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781800"/>
            <a:ext cx="6858000" cy="76200"/>
          </a:xfrm>
          <a:prstGeom prst="rect">
            <a:avLst/>
          </a:prstGeom>
          <a:solidFill>
            <a:srgbClr val="91846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30556" r="30556" t="0" b="0"/>
          <a:stretch/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9600" y="7099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225" kern="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</a:t>
            </a:r>
            <a:pPr algn="l" indent="0" marL="0">
              <a:buNone/>
            </a:pPr>
            <a:r>
              <a:rPr lang="en-US" sz="1050" b="1" spc="225" kern="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训</a:t>
            </a:r>
            <a:pPr algn="l" indent="0" marL="0">
              <a:buNone/>
            </a:pPr>
            <a:r>
              <a:rPr lang="en-US" sz="1050" b="1" spc="225" kern="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</a:t>
            </a:r>
            <a:pPr algn="l" indent="0" marL="0">
              <a:buNone/>
            </a:pPr>
            <a:r>
              <a:rPr lang="en-US" sz="1050" b="1" spc="225" kern="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225" kern="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1050" b="1" spc="225" kern="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225" kern="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</a:t>
            </a:r>
            <a:pPr algn="l" indent="0" marL="0">
              <a:buNone/>
            </a:pPr>
            <a:r>
              <a:rPr lang="en-US" sz="1050" b="1" spc="225" kern="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</a:t>
            </a:r>
            <a:pPr algn="l" indent="0" marL="0">
              <a:buNone/>
            </a:pPr>
            <a:r>
              <a:rPr lang="en-US" sz="1050" b="1" spc="225" kern="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</a:t>
            </a:r>
            <a:pPr algn="l" indent="0" marL="0">
              <a:buNone/>
            </a:pPr>
            <a:r>
              <a:rPr lang="en-US" sz="1050" b="1" spc="225" kern="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训</a:t>
            </a:r>
            <a:pPr algn="l" indent="0" marL="0">
              <a:buNone/>
            </a:pPr>
            <a:r>
              <a:rPr lang="en-US" sz="1050" b="1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09600" y="2942252"/>
            <a:ext cx="115824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在工作中安全、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09600" y="3589952"/>
            <a:ext cx="115824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有效地用生成式 AI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09600" y="4267200"/>
            <a:ext cx="1714500" cy="76200"/>
          </a:xfrm>
          <a:custGeom>
            <a:avLst/>
            <a:gdLst/>
            <a:ahLst/>
            <a:cxnLst/>
            <a:rect l="l" t="t" r="r" b="b"/>
            <a:pathLst>
              <a:path w="17145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  <a:quadBezTo>
                  <a:pt x="1085850" y="76200"/>
                  <a:pt x="1143000" y="38100"/>
                </a:quadBezTo>
                <a:quadBezTo>
                  <a:pt x="1200150" y="0"/>
                  <a:pt x="1257300" y="38100"/>
                </a:quadBezTo>
                <a:quadBezTo>
                  <a:pt x="1314450" y="76200"/>
                  <a:pt x="1371600" y="38100"/>
                </a:quadBezTo>
                <a:quadBezTo>
                  <a:pt x="1428750" y="0"/>
                  <a:pt x="1485900" y="38100"/>
                </a:quadBezTo>
                <a:quadBezTo>
                  <a:pt x="1543050" y="76200"/>
                  <a:pt x="1600200" y="38100"/>
                </a:quadBezTo>
                <a:quadBezTo>
                  <a:pt x="1657350" y="0"/>
                  <a:pt x="1714500" y="38100"/>
                </a:quadBezTo>
              </a:path>
            </a:pathLst>
          </a:custGeom>
          <a:noFill/>
          <a:ln w="28575">
            <a:solidFill>
              <a:srgbClr val="E0BCB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09600" y="4607444"/>
            <a:ext cx="11582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哪些活交给它，哪些信息不能给它，交出去之前怎么把关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14363" y="5567363"/>
            <a:ext cx="7334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9FADB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0" y="5624812"/>
            <a:ext cx="19621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 分钟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1452563" y="5567363"/>
            <a:ext cx="7810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9FADB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0" y="5624812"/>
            <a:ext cx="36861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个环节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2338388" y="5567363"/>
            <a:ext cx="7810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9FADB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0" y="5624812"/>
            <a:ext cx="54578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次小测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3224213" y="5567363"/>
            <a:ext cx="79057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9FADB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0" y="5624812"/>
            <a:ext cx="7239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课后练习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09600" y="61201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10 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1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学完这节课，你能做到三件事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20625" r="20625" t="0" b="0"/>
          <a:stretch/>
        </p:blipFill>
        <p:spPr>
          <a:xfrm>
            <a:off x="609600" y="1866900"/>
            <a:ext cx="4476750" cy="3810000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609600" y="57574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示意图：培训教室（AI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5472113" y="1871663"/>
            <a:ext cx="6105525" cy="1171575"/>
          </a:xfrm>
          <a:prstGeom prst="roundRect">
            <a:avLst>
              <a:gd name="adj" fmla="val 8130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05475" y="2105025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9FBFC"/>
          </a:solidFill>
          <a:ln w="19050">
            <a:solidFill>
              <a:srgbClr val="4A6B8A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344444" y="2147094"/>
            <a:ext cx="82550" cy="7739"/>
          </a:xfrm>
          <a:custGeom>
            <a:avLst/>
            <a:gdLst/>
            <a:ahLst/>
            <a:cxnLst/>
            <a:rect l="l" t="t" r="r" b="b"/>
            <a:pathLst>
              <a:path w="82550" h="7739">
                <a:moveTo>
                  <a:pt x="0" y="0"/>
                </a:moveTo>
                <a:lnTo>
                  <a:pt x="82550" y="0"/>
                </a:lnTo>
              </a:path>
            </a:pathLst>
          </a:custGeom>
          <a:noFill/>
          <a:ln w="20638">
            <a:solidFill>
              <a:srgbClr val="4A6B8A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344444" y="2219325"/>
            <a:ext cx="82550" cy="7739"/>
          </a:xfrm>
          <a:custGeom>
            <a:avLst/>
            <a:gdLst/>
            <a:ahLst/>
            <a:cxnLst/>
            <a:rect l="l" t="t" r="r" b="b"/>
            <a:pathLst>
              <a:path w="82550" h="7739">
                <a:moveTo>
                  <a:pt x="0" y="0"/>
                </a:moveTo>
                <a:lnTo>
                  <a:pt x="82550" y="0"/>
                </a:lnTo>
              </a:path>
            </a:pathLst>
          </a:custGeom>
          <a:noFill/>
          <a:ln w="20638">
            <a:solidFill>
              <a:srgbClr val="4A6B8A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44444" y="2291556"/>
            <a:ext cx="82550" cy="7739"/>
          </a:xfrm>
          <a:custGeom>
            <a:avLst/>
            <a:gdLst/>
            <a:ahLst/>
            <a:cxnLst/>
            <a:rect l="l" t="t" r="r" b="b"/>
            <a:pathLst>
              <a:path w="82550" h="7739">
                <a:moveTo>
                  <a:pt x="0" y="0"/>
                </a:moveTo>
                <a:lnTo>
                  <a:pt x="82550" y="0"/>
                </a:lnTo>
              </a:path>
            </a:pathLst>
          </a:custGeom>
          <a:noFill/>
          <a:ln w="20638">
            <a:solidFill>
              <a:srgbClr val="4A6B8A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241256" y="2250281"/>
            <a:ext cx="61912" cy="41275"/>
          </a:xfrm>
          <a:custGeom>
            <a:avLst/>
            <a:gdLst/>
            <a:ahLst/>
            <a:cxnLst/>
            <a:rect l="l" t="t" r="r" b="b"/>
            <a:pathLst>
              <a:path w="61912" h="41275">
                <a:moveTo>
                  <a:pt x="0" y="20637"/>
                </a:moveTo>
                <a:lnTo>
                  <a:pt x="20637" y="41275"/>
                </a:lnTo>
                <a:lnTo>
                  <a:pt x="61912" y="0"/>
                </a:lnTo>
              </a:path>
            </a:pathLst>
          </a:custGeom>
          <a:noFill/>
          <a:ln w="20638">
            <a:solidFill>
              <a:srgbClr val="4A6B8A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241256" y="2147094"/>
            <a:ext cx="61912" cy="41275"/>
          </a:xfrm>
          <a:custGeom>
            <a:avLst/>
            <a:gdLst/>
            <a:ahLst/>
            <a:cxnLst/>
            <a:rect l="l" t="t" r="r" b="b"/>
            <a:pathLst>
              <a:path w="61912" h="41275">
                <a:moveTo>
                  <a:pt x="0" y="20637"/>
                </a:moveTo>
                <a:lnTo>
                  <a:pt x="20637" y="41275"/>
                </a:lnTo>
                <a:lnTo>
                  <a:pt x="61912" y="0"/>
                </a:lnTo>
              </a:path>
            </a:pathLst>
          </a:custGeom>
          <a:noFill/>
          <a:ln w="20638">
            <a:solidFill>
              <a:srgbClr val="4A6B8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610350" y="2094291"/>
            <a:ext cx="5581650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7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会挑任务</a:t>
            </a:r>
            <a:endParaRPr lang="en-US" sz="17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6610350" y="2472398"/>
            <a:ext cx="5581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说得出 AI 在哪类活上真帮忙，在哪类活上会帮倒忙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10863263" y="2100263"/>
            <a:ext cx="52387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4A6B8A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10058400" y="2137939"/>
            <a:ext cx="2133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5472113" y="3167063"/>
            <a:ext cx="6105525" cy="1171575"/>
          </a:xfrm>
          <a:prstGeom prst="roundRect">
            <a:avLst>
              <a:gd name="adj" fmla="val 8130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5705475" y="3400425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9FBFC"/>
          </a:solidFill>
          <a:ln w="19050">
            <a:solidFill>
              <a:srgbClr val="4A6B8A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6251575" y="3411533"/>
            <a:ext cx="165100" cy="206410"/>
          </a:xfrm>
          <a:custGeom>
            <a:avLst/>
            <a:gdLst/>
            <a:ahLst/>
            <a:cxnLst/>
            <a:rect l="l" t="t" r="r" b="b"/>
            <a:pathLst>
              <a:path w="165100" h="206410">
                <a:moveTo>
                  <a:pt x="165100" y="113511"/>
                </a:moveTo>
                <a:cubicBezTo>
                  <a:pt x="165100" y="165105"/>
                  <a:pt x="128984" y="190902"/>
                  <a:pt x="86058" y="205864"/>
                </a:cubicBezTo>
                <a:arcTo hR="10319" wR="10319" stAng="4276817" swAng="2348977"/>
                <a:cubicBezTo>
                  <a:pt x="36116" y="190902"/>
                  <a:pt x="0" y="165105"/>
                  <a:pt x="0" y="113511"/>
                </a:cubicBezTo>
                <a:lnTo>
                  <a:pt x="0" y="41280"/>
                </a:lnTo>
                <a:arcTo hR="10319" wR="10319" stAng="10800000" swAng="5400000"/>
                <a:cubicBezTo>
                  <a:pt x="30956" y="30961"/>
                  <a:pt x="56753" y="18578"/>
                  <a:pt x="74708" y="2894"/>
                </a:cubicBezTo>
                <a:arcTo hR="12073" wR="12073" stAng="13769437" swAng="4861127"/>
                <a:cubicBezTo>
                  <a:pt x="108450" y="18682"/>
                  <a:pt x="134144" y="30961"/>
                  <a:pt x="154781" y="30961"/>
                </a:cubicBezTo>
                <a:arcTo hR="10319" wR="10319" stAng="16200000" swAng="5400000"/>
                <a:close/>
              </a:path>
            </a:pathLst>
          </a:custGeom>
          <a:noFill/>
          <a:ln w="20638">
            <a:solidFill>
              <a:srgbClr val="4A6B8A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334125" y="3473450"/>
            <a:ext cx="7739" cy="41275"/>
          </a:xfrm>
          <a:custGeom>
            <a:avLst/>
            <a:gdLst/>
            <a:ahLst/>
            <a:cxnLst/>
            <a:rect l="l" t="t" r="r" b="b"/>
            <a:pathLst>
              <a:path w="7739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20638">
            <a:solidFill>
              <a:srgbClr val="4A6B8A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334125" y="3556000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4A6B8A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610350" y="3389691"/>
            <a:ext cx="5581650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7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会避开风险</a:t>
            </a:r>
            <a:endParaRPr lang="en-US" sz="17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8"/>
          <p:cNvSpPr/>
          <p:nvPr/>
        </p:nvSpPr>
        <p:spPr>
          <a:xfrm>
            <a:off x="6610350" y="3767798"/>
            <a:ext cx="5581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认得出泄露信息、编造事实、版权、对外标识四类风险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39"/>
          <p:cNvSpPr/>
          <p:nvPr/>
        </p:nvSpPr>
        <p:spPr>
          <a:xfrm>
            <a:off x="10863263" y="3395663"/>
            <a:ext cx="52387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4A6B8A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0058400" y="3433339"/>
            <a:ext cx="2133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1"/>
          <p:cNvSpPr/>
          <p:nvPr/>
        </p:nvSpPr>
        <p:spPr>
          <a:xfrm>
            <a:off x="5472113" y="4462463"/>
            <a:ext cx="6105525" cy="1171575"/>
          </a:xfrm>
          <a:prstGeom prst="roundRect">
            <a:avLst>
              <a:gd name="adj" fmla="val 8130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5705475" y="4695825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9FBFC"/>
          </a:solidFill>
          <a:ln w="19050">
            <a:solidFill>
              <a:srgbClr val="4A6B8A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6292850" y="4706938"/>
            <a:ext cx="82550" cy="41275"/>
          </a:xfrm>
          <a:prstGeom prst="roundRect">
            <a:avLst>
              <a:gd name="adj" fmla="val 25000"/>
            </a:avLst>
          </a:prstGeom>
          <a:noFill/>
          <a:ln w="20638">
            <a:solidFill>
              <a:srgbClr val="4A6B8A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6251575" y="4727575"/>
            <a:ext cx="165100" cy="185738"/>
          </a:xfrm>
          <a:custGeom>
            <a:avLst/>
            <a:gdLst/>
            <a:ahLst/>
            <a:cxnLst/>
            <a:rect l="l" t="t" r="r" b="b"/>
            <a:pathLst>
              <a:path w="165100" h="185738">
                <a:moveTo>
                  <a:pt x="123825" y="0"/>
                </a:moveTo>
                <a:lnTo>
                  <a:pt x="144463" y="0"/>
                </a:lnTo>
                <a:arcTo hR="20637" wR="20637" stAng="16200000" swAng="5400000"/>
                <a:lnTo>
                  <a:pt x="165100" y="165100"/>
                </a:lnTo>
                <a:arcTo hR="20637" wR="20637" stAng="0" swAng="5400000"/>
                <a:lnTo>
                  <a:pt x="20637" y="185738"/>
                </a:lnTo>
                <a:arcTo hR="20637" wR="20637" stAng="5400000" swAng="5400000"/>
                <a:lnTo>
                  <a:pt x="0" y="20637"/>
                </a:lnTo>
                <a:arcTo hR="20637" wR="20637" stAng="10800000" swAng="5400000"/>
                <a:lnTo>
                  <a:pt x="41275" y="0"/>
                </a:lnTo>
              </a:path>
            </a:pathLst>
          </a:custGeom>
          <a:noFill/>
          <a:ln w="20638">
            <a:solidFill>
              <a:srgbClr val="4A6B8A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6303169" y="4810125"/>
            <a:ext cx="61912" cy="41275"/>
          </a:xfrm>
          <a:custGeom>
            <a:avLst/>
            <a:gdLst/>
            <a:ahLst/>
            <a:cxnLst/>
            <a:rect l="l" t="t" r="r" b="b"/>
            <a:pathLst>
              <a:path w="61912" h="41275">
                <a:moveTo>
                  <a:pt x="0" y="20637"/>
                </a:moveTo>
                <a:lnTo>
                  <a:pt x="20637" y="41275"/>
                </a:lnTo>
                <a:lnTo>
                  <a:pt x="61912" y="0"/>
                </a:lnTo>
              </a:path>
            </a:pathLst>
          </a:custGeom>
          <a:noFill/>
          <a:ln w="20638">
            <a:solidFill>
              <a:srgbClr val="4A6B8A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6610350" y="4685091"/>
            <a:ext cx="5581650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7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会照规则做</a:t>
            </a:r>
            <a:endParaRPr lang="en-US" sz="17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7"/>
          <p:cNvSpPr/>
          <p:nvPr/>
        </p:nvSpPr>
        <p:spPr>
          <a:xfrm>
            <a:off x="6610350" y="5063198"/>
            <a:ext cx="5581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按公司的六条规则用 AI，交出去之前用三个方法把关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8"/>
          <p:cNvSpPr/>
          <p:nvPr/>
        </p:nvSpPr>
        <p:spPr>
          <a:xfrm>
            <a:off x="10863263" y="4691063"/>
            <a:ext cx="52387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4A6B8A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10058400" y="4728739"/>
            <a:ext cx="2133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0"/>
          <p:cNvSpPr/>
          <p:nvPr/>
        </p:nvSpPr>
        <p:spPr>
          <a:xfrm>
            <a:off x="5467350" y="5824475"/>
            <a:ext cx="6724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9658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下课前回到这页，在三个方框里打勾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2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三个环节、两次小测，45 分钟讲完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09600" y="1962150"/>
            <a:ext cx="3861707" cy="133350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/>
        </p:spPr>
      </p:sp>
      <p:sp>
        <p:nvSpPr>
          <p:cNvPr id="23" name="Text 21"/>
          <p:cNvSpPr/>
          <p:nvPr/>
        </p:nvSpPr>
        <p:spPr>
          <a:xfrm>
            <a:off x="609600" y="222402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 · 15 分钟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061732" y="1905000"/>
            <a:ext cx="247650" cy="247650"/>
          </a:xfrm>
          <a:prstGeom prst="ellipse">
            <a:avLst/>
          </a:prstGeom>
          <a:solidFill>
            <a:srgbClr val="F9FBFC"/>
          </a:solidFill>
          <a:ln w="19050">
            <a:solidFill>
              <a:srgbClr val="4A6B8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0" y="1938998"/>
            <a:ext cx="837111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?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528457" y="1962150"/>
            <a:ext cx="1771650" cy="133350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/>
        </p:spPr>
      </p:sp>
      <p:sp>
        <p:nvSpPr>
          <p:cNvPr id="27" name="Text 25"/>
          <p:cNvSpPr/>
          <p:nvPr/>
        </p:nvSpPr>
        <p:spPr>
          <a:xfrm>
            <a:off x="4528457" y="2224025"/>
            <a:ext cx="766354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 · 7 分钟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357257" y="1962150"/>
            <a:ext cx="3861707" cy="133350"/>
          </a:xfrm>
          <a:prstGeom prst="roundRect">
            <a:avLst>
              <a:gd name="adj" fmla="val 50000"/>
            </a:avLst>
          </a:prstGeom>
          <a:solidFill>
            <a:srgbClr val="B96A5E"/>
          </a:solidFill>
          <a:ln/>
        </p:spPr>
      </p:sp>
      <p:sp>
        <p:nvSpPr>
          <p:cNvPr id="29" name="Text 27"/>
          <p:cNvSpPr/>
          <p:nvPr/>
        </p:nvSpPr>
        <p:spPr>
          <a:xfrm>
            <a:off x="6357257" y="2224025"/>
            <a:ext cx="583474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9658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 · 15 分钟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9809389" y="1905000"/>
            <a:ext cx="247650" cy="247650"/>
          </a:xfrm>
          <a:prstGeom prst="ellipse">
            <a:avLst/>
          </a:prstGeom>
          <a:solidFill>
            <a:srgbClr val="F9FBFC"/>
          </a:solidFill>
          <a:ln w="19050">
            <a:solidFill>
              <a:srgbClr val="B96A5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674429" y="1938998"/>
            <a:ext cx="451757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?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10276114" y="1962150"/>
            <a:ext cx="1249136" cy="133350"/>
          </a:xfrm>
          <a:prstGeom prst="roundRect">
            <a:avLst>
              <a:gd name="adj" fmla="val 50000"/>
            </a:avLst>
          </a:prstGeom>
          <a:solidFill>
            <a:srgbClr val="7A8B6F"/>
          </a:solidFill>
          <a:ln/>
        </p:spPr>
      </p:sp>
      <p:sp>
        <p:nvSpPr>
          <p:cNvPr id="33" name="Text 31"/>
          <p:cNvSpPr/>
          <p:nvPr/>
        </p:nvSpPr>
        <p:spPr>
          <a:xfrm>
            <a:off x="10276114" y="2224025"/>
            <a:ext cx="1915886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E6C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 · 5 分钟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614363" y="2595563"/>
            <a:ext cx="2590800" cy="2466975"/>
          </a:xfrm>
          <a:prstGeom prst="roundRect">
            <a:avLst>
              <a:gd name="adj" fmla="val 3861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28650" y="2609850"/>
            <a:ext cx="2562225" cy="76200"/>
          </a:xfrm>
          <a:custGeom>
            <a:avLst/>
            <a:gdLst/>
            <a:ahLst/>
            <a:cxnLst/>
            <a:rect l="l" t="t" r="r" b="b"/>
            <a:pathLst>
              <a:path w="2562225" h="76200">
                <a:moveTo>
                  <a:pt x="0" y="76200"/>
                </a:moveTo>
                <a:arcTo hR="76200" wR="76200" stAng="10800000" swAng="5400000"/>
                <a:lnTo>
                  <a:pt x="2486025" y="0"/>
                </a:lnTo>
                <a:arcTo hR="76200" wR="76200" stAng="16200000" swAng="5400000"/>
              </a:path>
            </a:pathLst>
          </a:custGeom>
          <a:noFill/>
          <a:ln w="38100">
            <a:solidFill>
              <a:srgbClr val="4A6B8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57250" y="28194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85725" y="114300"/>
                </a:moveTo>
                <a:cubicBezTo>
                  <a:pt x="87630" y="104775"/>
                  <a:pt x="92392" y="98108"/>
                  <a:pt x="100013" y="90488"/>
                </a:cubicBezTo>
                <a:cubicBezTo>
                  <a:pt x="109538" y="81915"/>
                  <a:pt x="114300" y="69533"/>
                  <a:pt x="114300" y="57150"/>
                </a:cubicBezTo>
                <a:arcTo hR="57150" wR="57150" stAng="0" swAng="-10800000"/>
                <a:cubicBezTo>
                  <a:pt x="0" y="66675"/>
                  <a:pt x="1905" y="78105"/>
                  <a:pt x="14288" y="90488"/>
                </a:cubicBezTo>
                <a:cubicBezTo>
                  <a:pt x="20955" y="97155"/>
                  <a:pt x="26670" y="104775"/>
                  <a:pt x="28575" y="114300"/>
                </a:cubicBez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85825" y="2971800"/>
            <a:ext cx="57150" cy="7144"/>
          </a:xfrm>
          <a:custGeom>
            <a:avLst/>
            <a:gdLst/>
            <a:ahLst/>
            <a:cxnLst/>
            <a:rect l="l" t="t" r="r" b="b"/>
            <a:pathLst>
              <a:path w="57150" h="7144">
                <a:moveTo>
                  <a:pt x="0" y="0"/>
                </a:moveTo>
                <a:lnTo>
                  <a:pt x="5715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95350" y="3009900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123950" y="2824462"/>
            <a:ext cx="11068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00100" y="3169169"/>
            <a:ext cx="113919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它在哪儿帮忙，哪儿帮倒忙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800100" y="3805537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四项研究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800100" y="4072237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两种帮倒忙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804863" y="4386263"/>
            <a:ext cx="61912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4A6B8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0" y="4423939"/>
            <a:ext cx="2228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 ?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800100" y="475767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目标：会挑任务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3405188" y="2595563"/>
            <a:ext cx="2590800" cy="2466975"/>
          </a:xfrm>
          <a:prstGeom prst="roundRect">
            <a:avLst>
              <a:gd name="adj" fmla="val 3861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419475" y="2609850"/>
            <a:ext cx="2562225" cy="76200"/>
          </a:xfrm>
          <a:custGeom>
            <a:avLst/>
            <a:gdLst/>
            <a:ahLst/>
            <a:cxnLst/>
            <a:rect l="l" t="t" r="r" b="b"/>
            <a:pathLst>
              <a:path w="2562225" h="76200">
                <a:moveTo>
                  <a:pt x="0" y="76200"/>
                </a:moveTo>
                <a:arcTo hR="76200" wR="76200" stAng="10800000" swAng="5400000"/>
                <a:lnTo>
                  <a:pt x="2486025" y="0"/>
                </a:lnTo>
                <a:arcTo hR="76200" wR="76200" stAng="16200000" swAng="5400000"/>
              </a:path>
            </a:pathLst>
          </a:custGeom>
          <a:noFill/>
          <a:ln w="38100">
            <a:solidFill>
              <a:srgbClr val="4A6B8A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609945" y="2895590"/>
            <a:ext cx="114330" cy="114325"/>
          </a:xfrm>
          <a:custGeom>
            <a:avLst/>
            <a:gdLst/>
            <a:ahLst/>
            <a:cxnLst/>
            <a:rect l="l" t="t" r="r" b="b"/>
            <a:pathLst>
              <a:path w="114330" h="114325">
                <a:moveTo>
                  <a:pt x="114330" y="28585"/>
                </a:moveTo>
                <a:lnTo>
                  <a:pt x="34501" y="108404"/>
                </a:lnTo>
                <a:arcTo hR="20209" wR="20209" stAng="2699427" swAng="10800000"/>
                <a:lnTo>
                  <a:pt x="85774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743325" y="28956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57150"/>
                </a:moveTo>
                <a:lnTo>
                  <a:pt x="5715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719513" y="282416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762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667125" y="28194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57150"/>
                </a:moveTo>
                <a:lnTo>
                  <a:pt x="5715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671888" y="287178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6200" y="7620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3914775" y="2824462"/>
            <a:ext cx="82772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3590925" y="3169169"/>
            <a:ext cx="8601075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三个真实案例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3590925" y="3805537"/>
            <a:ext cx="86010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三星、律师、航空公司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3590925" y="4072237"/>
            <a:ext cx="86010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47 国员工调查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3590925" y="4757675"/>
            <a:ext cx="86010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目标：会避开风险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6196013" y="2595563"/>
            <a:ext cx="2590800" cy="2466975"/>
          </a:xfrm>
          <a:prstGeom prst="roundRect">
            <a:avLst>
              <a:gd name="adj" fmla="val 3861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6210300" y="2609850"/>
            <a:ext cx="2562225" cy="76200"/>
          </a:xfrm>
          <a:custGeom>
            <a:avLst/>
            <a:gdLst/>
            <a:ahLst/>
            <a:cxnLst/>
            <a:rect l="l" t="t" r="r" b="b"/>
            <a:pathLst>
              <a:path w="2562225" h="76200">
                <a:moveTo>
                  <a:pt x="0" y="76200"/>
                </a:moveTo>
                <a:arcTo hR="76200" wR="76200" stAng="10800000" swAng="5400000"/>
                <a:lnTo>
                  <a:pt x="2486025" y="0"/>
                </a:lnTo>
                <a:arcTo hR="76200" wR="76200" stAng="16200000" swAng="5400000"/>
              </a:path>
            </a:pathLst>
          </a:custGeom>
          <a:noFill/>
          <a:ln w="38100">
            <a:solidFill>
              <a:srgbClr val="B96A5E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6457950" y="2819400"/>
            <a:ext cx="76200" cy="38100"/>
          </a:xfrm>
          <a:prstGeom prst="roundRect">
            <a:avLst>
              <a:gd name="adj" fmla="val 25000"/>
            </a:avLst>
          </a:prstGeom>
          <a:noFill/>
          <a:ln w="19050">
            <a:solidFill>
              <a:srgbClr val="B96A5E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6419850" y="2838450"/>
            <a:ext cx="152400" cy="171450"/>
          </a:xfrm>
          <a:custGeom>
            <a:avLst/>
            <a:gdLst/>
            <a:ahLst/>
            <a:cxnLst/>
            <a:rect l="l" t="t" r="r" b="b"/>
            <a:pathLst>
              <a:path w="152400" h="171450">
                <a:moveTo>
                  <a:pt x="114300" y="0"/>
                </a:moveTo>
                <a:lnTo>
                  <a:pt x="133350" y="0"/>
                </a:lnTo>
                <a:arcTo hR="19050" wR="19050" stAng="16200000" swAng="5400000"/>
                <a:lnTo>
                  <a:pt x="152400" y="152400"/>
                </a:lnTo>
                <a:arcTo hR="19050" wR="19050" stAng="0" swAng="5400000"/>
                <a:lnTo>
                  <a:pt x="19050" y="171450"/>
                </a:lnTo>
                <a:arcTo hR="19050" wR="19050" stAng="5400000" swAng="5400000"/>
                <a:lnTo>
                  <a:pt x="0" y="19050"/>
                </a:lnTo>
                <a:arcTo hR="19050" wR="19050" stAng="10800000" swAng="5400000"/>
                <a:lnTo>
                  <a:pt x="38100" y="0"/>
                </a:lnTo>
              </a:path>
            </a:pathLst>
          </a:custGeom>
          <a:noFill/>
          <a:ln w="19050">
            <a:solidFill>
              <a:srgbClr val="B96A5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6467475" y="2914650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B96A5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705600" y="2824462"/>
            <a:ext cx="5486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6381750" y="3169169"/>
            <a:ext cx="58102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我们的规则和方法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6381750" y="3805537"/>
            <a:ext cx="5810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六条规则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6381750" y="4072237"/>
            <a:ext cx="5810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三个方法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6386513" y="4386263"/>
            <a:ext cx="61912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B96A5E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1200150" y="4423939"/>
            <a:ext cx="1099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 ?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6381750" y="4757675"/>
            <a:ext cx="5810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目标：会照规则做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8986838" y="2595563"/>
            <a:ext cx="2590800" cy="2466975"/>
          </a:xfrm>
          <a:prstGeom prst="roundRect">
            <a:avLst>
              <a:gd name="adj" fmla="val 3861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9001125" y="2609850"/>
            <a:ext cx="2562225" cy="76200"/>
          </a:xfrm>
          <a:custGeom>
            <a:avLst/>
            <a:gdLst/>
            <a:ahLst/>
            <a:cxnLst/>
            <a:rect l="l" t="t" r="r" b="b"/>
            <a:pathLst>
              <a:path w="2562225" h="76200">
                <a:moveTo>
                  <a:pt x="0" y="76200"/>
                </a:moveTo>
                <a:arcTo hR="76200" wR="76200" stAng="10800000" swAng="5400000"/>
                <a:lnTo>
                  <a:pt x="2486025" y="0"/>
                </a:lnTo>
                <a:arcTo hR="76200" wR="76200" stAng="16200000" swAng="5400000"/>
              </a:path>
            </a:pathLst>
          </a:custGeom>
          <a:noFill/>
          <a:ln w="38100">
            <a:solidFill>
              <a:srgbClr val="7A8B6F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9210675" y="2819400"/>
            <a:ext cx="152400" cy="190500"/>
          </a:xfrm>
          <a:custGeom>
            <a:avLst/>
            <a:gdLst/>
            <a:ahLst/>
            <a:cxnLst/>
            <a:rect l="l" t="t" r="r" b="b"/>
            <a:pathLst>
              <a:path w="152400" h="190500">
                <a:moveTo>
                  <a:pt x="89535" y="0"/>
                </a:moveTo>
                <a:lnTo>
                  <a:pt x="19050" y="0"/>
                </a:lnTo>
                <a:arcTo hR="19050" wR="19050" stAng="16200000" swAng="-5400000"/>
                <a:lnTo>
                  <a:pt x="0" y="171450"/>
                </a:lnTo>
                <a:arcTo hR="19050" wR="19050" stAng="10800000" swAng="-5400000"/>
                <a:lnTo>
                  <a:pt x="133350" y="190500"/>
                </a:lnTo>
                <a:arcTo hR="19050" wR="19050" stAng="5400000" swAng="-5400000"/>
                <a:lnTo>
                  <a:pt x="152400" y="100965"/>
                </a:lnTo>
              </a:path>
            </a:pathLst>
          </a:custGeom>
          <a:noFill/>
          <a:ln w="19050">
            <a:solidFill>
              <a:srgbClr val="7A8B6F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9191625" y="2857500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7A8B6F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9191625" y="2895600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7A8B6F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9191625" y="2933700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7A8B6F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9191625" y="2971800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7A8B6F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9286885" y="2819399"/>
            <a:ext cx="95242" cy="95232"/>
          </a:xfrm>
          <a:custGeom>
            <a:avLst/>
            <a:gdLst/>
            <a:ahLst/>
            <a:cxnLst/>
            <a:rect l="l" t="t" r="r" b="b"/>
            <a:pathLst>
              <a:path w="95242" h="95232">
                <a:moveTo>
                  <a:pt x="89316" y="34539"/>
                </a:moveTo>
                <a:arcTo hR="20233" wR="20233" stAng="2700000" swAng="-10800000"/>
                <a:lnTo>
                  <a:pt x="12983" y="53665"/>
                </a:lnTo>
                <a:arcTo hR="19050" wR="19050" stAng="13500947" swAng="-1724255"/>
                <a:lnTo>
                  <a:pt x="190" y="89136"/>
                </a:lnTo>
                <a:arcTo hR="4763" wR="4763" stAng="11775612" swAng="-7351225"/>
                <a:lnTo>
                  <a:pt x="33433" y="87069"/>
                </a:lnTo>
                <a:arcTo hR="19050" wR="19050" stAng="4423308" swAng="-1724255"/>
                <a:close/>
              </a:path>
            </a:pathLst>
          </a:custGeom>
          <a:noFill/>
          <a:ln w="19050">
            <a:solidFill>
              <a:srgbClr val="7A8B6F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9496425" y="2824462"/>
            <a:ext cx="2695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69786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9172575" y="3169169"/>
            <a:ext cx="3019425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板书和课后练习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9172575" y="3805537"/>
            <a:ext cx="3019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八个关键词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Text 79"/>
          <p:cNvSpPr/>
          <p:nvPr/>
        </p:nvSpPr>
        <p:spPr>
          <a:xfrm>
            <a:off x="9172575" y="4072237"/>
            <a:ext cx="3019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课后三道题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2" name="Text 80"/>
          <p:cNvSpPr/>
          <p:nvPr/>
        </p:nvSpPr>
        <p:spPr>
          <a:xfrm>
            <a:off x="9172575" y="4757675"/>
            <a:ext cx="30194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目标：三个目标回顾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Shape 81"/>
          <p:cNvSpPr/>
          <p:nvPr/>
        </p:nvSpPr>
        <p:spPr>
          <a:xfrm>
            <a:off x="609600" y="5295900"/>
            <a:ext cx="10972800" cy="571500"/>
          </a:xfrm>
          <a:prstGeom prst="roundRect">
            <a:avLst>
              <a:gd name="adj" fmla="val 16667"/>
            </a:avLst>
          </a:prstGeom>
          <a:solidFill>
            <a:srgbClr val="DFE5EB"/>
          </a:solidFill>
          <a:ln/>
        </p:spPr>
      </p:sp>
      <p:sp>
        <p:nvSpPr>
          <p:cNvPr id="84" name="Shape 82"/>
          <p:cNvSpPr/>
          <p:nvPr/>
        </p:nvSpPr>
        <p:spPr>
          <a:xfrm>
            <a:off x="914400" y="5505450"/>
            <a:ext cx="38100" cy="66675"/>
          </a:xfrm>
          <a:custGeom>
            <a:avLst/>
            <a:gdLst/>
            <a:ahLst/>
            <a:cxnLst/>
            <a:rect l="l" t="t" r="r" b="b"/>
            <a:pathLst>
              <a:path w="38100" h="66675">
                <a:moveTo>
                  <a:pt x="38100" y="66675"/>
                </a:moveTo>
                <a:lnTo>
                  <a:pt x="38100" y="19050"/>
                </a:lnTo>
                <a:arcTo hR="19050" wR="19050" stAng="0" swAng="-5400000"/>
                <a:arcTo hR="19050" wR="19050" stAng="16200000" swAng="-5400000"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876300" y="5486400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38100" y="76200"/>
                </a:moveTo>
                <a:lnTo>
                  <a:pt x="38100" y="19050"/>
                </a:lnTo>
                <a:arcTo hR="19050" wR="19050" stAng="0" swAng="-5400000"/>
                <a:arcTo hR="19050" wR="19050" stAng="16200000" swAng="-5400000"/>
                <a:lnTo>
                  <a:pt x="0" y="3810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838200" y="5505450"/>
            <a:ext cx="38100" cy="95250"/>
          </a:xfrm>
          <a:custGeom>
            <a:avLst/>
            <a:gdLst/>
            <a:ahLst/>
            <a:cxnLst/>
            <a:rect l="l" t="t" r="r" b="b"/>
            <a:pathLst>
              <a:path w="38100" h="95250">
                <a:moveTo>
                  <a:pt x="38100" y="61912"/>
                </a:moveTo>
                <a:lnTo>
                  <a:pt x="38100" y="19050"/>
                </a:lnTo>
                <a:arcTo hR="19050" wR="19050" stAng="0" swAng="-5400000"/>
                <a:arcTo hR="19050" wR="19050" stAng="16200000" swAng="-5400000"/>
                <a:lnTo>
                  <a:pt x="0" y="9525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799094" y="5524500"/>
            <a:ext cx="191506" cy="152400"/>
          </a:xfrm>
          <a:custGeom>
            <a:avLst/>
            <a:gdLst/>
            <a:ahLst/>
            <a:cxnLst/>
            <a:rect l="l" t="t" r="r" b="b"/>
            <a:pathLst>
              <a:path w="191506" h="152400">
                <a:moveTo>
                  <a:pt x="153406" y="19050"/>
                </a:moveTo>
                <a:arcTo hR="19050" wR="19050" stAng="10800000" swAng="10800000"/>
                <a:lnTo>
                  <a:pt x="191506" y="76200"/>
                </a:lnTo>
                <a:arcTo hR="76200" wR="76200" stAng="0" swAng="5400000"/>
                <a:lnTo>
                  <a:pt x="96256" y="152400"/>
                </a:lnTo>
                <a:cubicBezTo>
                  <a:pt x="69586" y="152400"/>
                  <a:pt x="53393" y="144209"/>
                  <a:pt x="39201" y="130112"/>
                </a:cubicBezTo>
                <a:lnTo>
                  <a:pt x="4911" y="95821"/>
                </a:lnTo>
                <a:arcTo hR="19050" wR="19050" stAng="8275224" swAng="10461721"/>
                <a:lnTo>
                  <a:pt x="48631" y="85725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1181100" y="5492546"/>
            <a:ext cx="110109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课堂约定：随时举手提问。两次小测可以和旁边的同事商量。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Shape 1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0" y="1143000"/>
            <a:ext cx="12192000" cy="2400300"/>
          </a:xfrm>
          <a:prstGeom prst="rect">
            <a:avLst/>
          </a:prstGeom>
          <a:solidFill>
            <a:srgbClr val="3E5A74"/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3543300"/>
            <a:ext cx="12192000" cy="76200"/>
          </a:xfrm>
          <a:prstGeom prst="rect">
            <a:avLst/>
          </a:prstGeom>
          <a:solidFill>
            <a:srgbClr val="918461"/>
          </a:solidFill>
          <a:ln/>
        </p:spPr>
      </p:sp>
      <p:sp>
        <p:nvSpPr>
          <p:cNvPr id="19" name="Shape 17"/>
          <p:cNvSpPr/>
          <p:nvPr/>
        </p:nvSpPr>
        <p:spPr>
          <a:xfrm>
            <a:off x="619125" y="1419225"/>
            <a:ext cx="1885950" cy="266700"/>
          </a:xfrm>
          <a:prstGeom prst="roundRect">
            <a:avLst>
              <a:gd name="adj" fmla="val 21429"/>
            </a:avLst>
          </a:prstGeom>
          <a:noFill/>
          <a:ln w="19050">
            <a:solidFill>
              <a:srgbClr val="B2BDC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304925" y="1463110"/>
            <a:ext cx="108870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225" kern="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1200" b="1" spc="225" kern="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921631"/>
            <a:ext cx="115824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它在哪儿帮忙，哪儿帮倒忙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2711608"/>
            <a:ext cx="11582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先看研究：哪些活交给它又快又好，哪些活交给它反而出错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9600" y="40337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14363" y="4348163"/>
            <a:ext cx="3495675" cy="981075"/>
          </a:xfrm>
          <a:prstGeom prst="roundRect">
            <a:avLst>
              <a:gd name="adj" fmla="val 9709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57250" y="45529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85725" y="114300"/>
                </a:moveTo>
                <a:cubicBezTo>
                  <a:pt x="87630" y="104775"/>
                  <a:pt x="92392" y="98108"/>
                  <a:pt x="100013" y="90488"/>
                </a:cubicBezTo>
                <a:cubicBezTo>
                  <a:pt x="109538" y="81915"/>
                  <a:pt x="114300" y="69533"/>
                  <a:pt x="114300" y="57150"/>
                </a:cubicBezTo>
                <a:arcTo hR="57150" wR="57150" stAng="0" swAng="-10800000"/>
                <a:cubicBezTo>
                  <a:pt x="0" y="66675"/>
                  <a:pt x="1905" y="78105"/>
                  <a:pt x="14288" y="90488"/>
                </a:cubicBezTo>
                <a:cubicBezTo>
                  <a:pt x="20955" y="97155"/>
                  <a:pt x="26670" y="104775"/>
                  <a:pt x="28575" y="114300"/>
                </a:cubicBez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85825" y="4705350"/>
            <a:ext cx="57150" cy="7144"/>
          </a:xfrm>
          <a:custGeom>
            <a:avLst/>
            <a:gdLst/>
            <a:ahLst/>
            <a:cxnLst/>
            <a:rect l="l" t="t" r="r" b="b"/>
            <a:pathLst>
              <a:path w="57150" h="7144">
                <a:moveTo>
                  <a:pt x="0" y="0"/>
                </a:moveTo>
                <a:lnTo>
                  <a:pt x="5715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95350" y="4743450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162050" y="4549210"/>
            <a:ext cx="11029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四项研究：写作、客服、做方案、团队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348163" y="4348163"/>
            <a:ext cx="3495675" cy="981075"/>
          </a:xfrm>
          <a:prstGeom prst="roundRect">
            <a:avLst>
              <a:gd name="adj" fmla="val 9709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52779" y="4562343"/>
            <a:ext cx="190652" cy="171583"/>
          </a:xfrm>
          <a:custGeom>
            <a:avLst/>
            <a:gdLst/>
            <a:ahLst/>
            <a:cxnLst/>
            <a:rect l="l" t="t" r="r" b="b"/>
            <a:pathLst>
              <a:path w="190652" h="171583">
                <a:moveTo>
                  <a:pt x="188100" y="143007"/>
                </a:moveTo>
                <a:lnTo>
                  <a:pt x="111900" y="9657"/>
                </a:lnTo>
                <a:arcTo hR="19050" wR="19050" stAng="19827518" swAng="-7255037"/>
                <a:lnTo>
                  <a:pt x="2553" y="143007"/>
                </a:lnTo>
                <a:arcTo hR="19050" wR="19050" stAng="12600161" swAng="-7231094"/>
                <a:lnTo>
                  <a:pt x="171621" y="171582"/>
                </a:lnTo>
                <a:arcTo hR="19050" wR="19050" stAng="5396476" swAng="-7196478"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648200" y="4619625"/>
            <a:ext cx="7144" cy="38100"/>
          </a:xfrm>
          <a:custGeom>
            <a:avLst/>
            <a:gdLst/>
            <a:ahLst/>
            <a:cxnLst/>
            <a:rect l="l" t="t" r="r" b="b"/>
            <a:pathLst>
              <a:path w="7144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648200" y="4695825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95850" y="4549210"/>
            <a:ext cx="7296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两种帮倒忙：超出能力，内容编造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081962" y="4348163"/>
            <a:ext cx="3495675" cy="981075"/>
          </a:xfrm>
          <a:prstGeom prst="roundRect">
            <a:avLst>
              <a:gd name="adj" fmla="val 9709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382000" y="4629150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0" y="3810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286750" y="4571996"/>
            <a:ext cx="190500" cy="142879"/>
          </a:xfrm>
          <a:custGeom>
            <a:avLst/>
            <a:gdLst/>
            <a:ahLst/>
            <a:cxnLst/>
            <a:rect l="l" t="t" r="r" b="b"/>
            <a:pathLst>
              <a:path w="190500" h="142879">
                <a:moveTo>
                  <a:pt x="12763" y="142879"/>
                </a:moveTo>
                <a:arcTo hR="95250" wR="95250" stAng="8999825" swAng="14400349"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629650" y="4549210"/>
            <a:ext cx="35623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感觉和实测差了 39 个百分点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4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它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儿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帮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忙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写作、客服、做方案，用上 AI 的人又快又好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14363" y="1871663"/>
            <a:ext cx="2590800" cy="3038475"/>
          </a:xfrm>
          <a:prstGeom prst="roundRect">
            <a:avLst>
              <a:gd name="adj" fmla="val 3676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8650" y="1885950"/>
            <a:ext cx="2562225" cy="76200"/>
          </a:xfrm>
          <a:custGeom>
            <a:avLst/>
            <a:gdLst/>
            <a:ahLst/>
            <a:cxnLst/>
            <a:rect l="l" t="t" r="r" b="b"/>
            <a:pathLst>
              <a:path w="2562225" h="76200">
                <a:moveTo>
                  <a:pt x="0" y="76200"/>
                </a:moveTo>
                <a:arcTo hR="76200" wR="76200" stAng="10800000" swAng="5400000"/>
                <a:lnTo>
                  <a:pt x="2486025" y="0"/>
                </a:lnTo>
                <a:arcTo hR="76200" wR="76200" stAng="16200000" swAng="5400000"/>
              </a:path>
            </a:pathLst>
          </a:custGeom>
          <a:noFill/>
          <a:ln w="38100">
            <a:solidFill>
              <a:srgbClr val="B96A5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23925" y="2276475"/>
            <a:ext cx="76200" cy="7144"/>
          </a:xfrm>
          <a:custGeom>
            <a:avLst/>
            <a:gdLst/>
            <a:ahLst/>
            <a:cxnLst/>
            <a:rect l="l" t="t" r="r" b="b"/>
            <a:pathLst>
              <a:path w="76200" h="7144">
                <a:moveTo>
                  <a:pt x="0" y="0"/>
                </a:moveTo>
                <a:lnTo>
                  <a:pt x="76200" y="0"/>
                </a:lnTo>
              </a:path>
            </a:pathLst>
          </a:custGeom>
          <a:noFill/>
          <a:ln w="19050">
            <a:solidFill>
              <a:srgbClr val="B96A5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42975" y="212407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0" y="0"/>
                </a:moveTo>
                <a:lnTo>
                  <a:pt x="38100" y="38100"/>
                </a:lnTo>
              </a:path>
            </a:pathLst>
          </a:custGeom>
          <a:noFill/>
          <a:ln w="19050">
            <a:solidFill>
              <a:srgbClr val="B96A5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19151" y="2095496"/>
            <a:ext cx="190498" cy="190496"/>
          </a:xfrm>
          <a:custGeom>
            <a:avLst/>
            <a:gdLst/>
            <a:ahLst/>
            <a:cxnLst/>
            <a:rect l="l" t="t" r="r" b="b"/>
            <a:pathLst>
              <a:path w="190498" h="190496">
                <a:moveTo>
                  <a:pt x="182632" y="45838"/>
                </a:moveTo>
                <a:arcTo hR="26850" wR="26850" stAng="2700431" swAng="-10800000"/>
                <a:lnTo>
                  <a:pt x="17544" y="135011"/>
                </a:lnTo>
                <a:arcTo hR="19050" wR="19050" stAng="13505045" swAng="-1682269"/>
                <a:lnTo>
                  <a:pt x="199" y="184370"/>
                </a:lnTo>
                <a:arcTo hR="4763" wR="4763" stAng="11798303" swAng="-7402128"/>
                <a:lnTo>
                  <a:pt x="47596" y="177721"/>
                </a:lnTo>
                <a:arcTo hR="19050" wR="19050" stAng="4384988" swAng="-1679533"/>
                <a:close/>
              </a:path>
            </a:pathLst>
          </a:custGeom>
          <a:noFill/>
          <a:ln w="19050">
            <a:solidFill>
              <a:srgbClr val="B96A5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123950" y="2101285"/>
            <a:ext cx="110680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写作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00100" y="3062948"/>
            <a:ext cx="11391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用时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00100" y="2482883"/>
            <a:ext cx="113919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B96A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−40%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00100" y="3329287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质量评分同时高 18%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800100" y="3619500"/>
            <a:ext cx="2219325" cy="9525"/>
          </a:xfrm>
          <a:prstGeom prst="rect">
            <a:avLst/>
          </a:prstGeom>
          <a:solidFill>
            <a:srgbClr val="D3DBE0"/>
          </a:solidFill>
          <a:ln/>
        </p:spPr>
      </p:sp>
      <p:sp>
        <p:nvSpPr>
          <p:cNvPr id="33" name="Text 31"/>
          <p:cNvSpPr/>
          <p:nvPr/>
        </p:nvSpPr>
        <p:spPr>
          <a:xfrm>
            <a:off x="800100" y="378612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453 名专业人员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04863" y="4481513"/>
            <a:ext cx="1504950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55704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0" y="4519189"/>
            <a:ext cx="3114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7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同行评审 · 《科学》2023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3405188" y="1871663"/>
            <a:ext cx="2590800" cy="3038475"/>
          </a:xfrm>
          <a:prstGeom prst="roundRect">
            <a:avLst>
              <a:gd name="adj" fmla="val 3676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419475" y="1885950"/>
            <a:ext cx="2562225" cy="76200"/>
          </a:xfrm>
          <a:custGeom>
            <a:avLst/>
            <a:gdLst/>
            <a:ahLst/>
            <a:cxnLst/>
            <a:rect l="l" t="t" r="r" b="b"/>
            <a:pathLst>
              <a:path w="2562225" h="76200">
                <a:moveTo>
                  <a:pt x="0" y="76200"/>
                </a:moveTo>
                <a:arcTo hR="76200" wR="76200" stAng="10800000" swAng="5400000"/>
                <a:lnTo>
                  <a:pt x="2486025" y="0"/>
                </a:lnTo>
                <a:arcTo hR="76200" wR="76200" stAng="16200000" swAng="5400000"/>
              </a:path>
            </a:pathLst>
          </a:custGeom>
          <a:noFill/>
          <a:ln w="38100">
            <a:solidFill>
              <a:srgbClr val="4A6B8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619500" y="20955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0" y="85725"/>
                </a:moveTo>
                <a:lnTo>
                  <a:pt x="28575" y="85725"/>
                </a:lnTo>
                <a:arcTo hR="19050" wR="19050" stAng="16200000" swAng="5400000"/>
                <a:lnTo>
                  <a:pt x="47625" y="133350"/>
                </a:lnTo>
                <a:arcTo hR="19050" wR="19050" stAng="0" swAng="5400000"/>
                <a:lnTo>
                  <a:pt x="19050" y="152400"/>
                </a:lnTo>
                <a:arcTo hR="19050" wR="19050" stAng="5400000" swAng="5400000"/>
                <a:lnTo>
                  <a:pt x="0" y="85725"/>
                </a:lnTo>
                <a:close/>
                <a:moveTo>
                  <a:pt x="0" y="85725"/>
                </a:moveTo>
                <a:arcTo hR="85725" wR="85725" stAng="10800000" swAng="10800000"/>
                <a:moveTo>
                  <a:pt x="171450" y="85725"/>
                </a:moveTo>
                <a:lnTo>
                  <a:pt x="171450" y="133350"/>
                </a:lnTo>
                <a:arcTo hR="19050" wR="19050" stAng="0" swAng="5400000"/>
                <a:lnTo>
                  <a:pt x="142875" y="152400"/>
                </a:lnTo>
                <a:arcTo hR="19050" wR="19050" stAng="5400000" swAng="5400000"/>
                <a:lnTo>
                  <a:pt x="123825" y="104775"/>
                </a:lnTo>
                <a:arcTo hR="19050" wR="19050" stAng="10800000" swAng="5400000"/>
                <a:lnTo>
                  <a:pt x="171450" y="85725"/>
                </a:lnTo>
                <a:close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705225" y="2228850"/>
            <a:ext cx="85725" cy="57150"/>
          </a:xfrm>
          <a:custGeom>
            <a:avLst/>
            <a:gdLst/>
            <a:ahLst/>
            <a:cxnLst/>
            <a:rect l="l" t="t" r="r" b="b"/>
            <a:pathLst>
              <a:path w="85725" h="57150">
                <a:moveTo>
                  <a:pt x="85725" y="0"/>
                </a:moveTo>
                <a:lnTo>
                  <a:pt x="85725" y="19050"/>
                </a:lnTo>
                <a:arcTo hR="38100" wR="38100" stAng="0" swAng="5400000"/>
                <a:lnTo>
                  <a:pt x="0" y="5715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914775" y="2101285"/>
            <a:ext cx="82772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客服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3590925" y="3062948"/>
            <a:ext cx="86010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每小时解决的问题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3590925" y="2482883"/>
            <a:ext cx="8601075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+15%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3590925" y="3329287"/>
            <a:ext cx="86010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一家企业的客服团队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3590925" y="3619500"/>
            <a:ext cx="2219325" cy="9525"/>
          </a:xfrm>
          <a:prstGeom prst="rect">
            <a:avLst/>
          </a:prstGeom>
          <a:solidFill>
            <a:srgbClr val="D3DBE0"/>
          </a:solidFill>
          <a:ln/>
        </p:spPr>
      </p:sp>
      <p:sp>
        <p:nvSpPr>
          <p:cNvPr id="45" name="Text 43"/>
          <p:cNvSpPr/>
          <p:nvPr/>
        </p:nvSpPr>
        <p:spPr>
          <a:xfrm>
            <a:off x="3590925" y="3786125"/>
            <a:ext cx="86010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5,172 名客服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3595688" y="4481513"/>
            <a:ext cx="1847850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55704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0" y="4519189"/>
            <a:ext cx="90392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7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同行评审 · 《经济学季刊》2025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6196013" y="1871663"/>
            <a:ext cx="2590800" cy="3038475"/>
          </a:xfrm>
          <a:prstGeom prst="roundRect">
            <a:avLst>
              <a:gd name="adj" fmla="val 3676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210300" y="1885950"/>
            <a:ext cx="2562225" cy="76200"/>
          </a:xfrm>
          <a:custGeom>
            <a:avLst/>
            <a:gdLst/>
            <a:ahLst/>
            <a:cxnLst/>
            <a:rect l="l" t="t" r="r" b="b"/>
            <a:pathLst>
              <a:path w="2562225" h="76200">
                <a:moveTo>
                  <a:pt x="0" y="76200"/>
                </a:moveTo>
                <a:arcTo hR="76200" wR="76200" stAng="10800000" swAng="5400000"/>
                <a:lnTo>
                  <a:pt x="2486025" y="0"/>
                </a:lnTo>
                <a:arcTo hR="76200" wR="76200" stAng="16200000" swAng="5400000"/>
              </a:path>
            </a:pathLst>
          </a:custGeom>
          <a:noFill/>
          <a:ln w="38100">
            <a:solidFill>
              <a:srgbClr val="4A6B8A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457950" y="2095500"/>
            <a:ext cx="76200" cy="171450"/>
          </a:xfrm>
          <a:custGeom>
            <a:avLst/>
            <a:gdLst/>
            <a:ahLst/>
            <a:cxnLst/>
            <a:rect l="l" t="t" r="r" b="b"/>
            <a:pathLst>
              <a:path w="76200" h="171450">
                <a:moveTo>
                  <a:pt x="76200" y="171450"/>
                </a:moveTo>
                <a:lnTo>
                  <a:pt x="76200" y="19050"/>
                </a:lnTo>
                <a:arcTo hR="19050" wR="19050" stAng="0" swAng="-5400000"/>
                <a:lnTo>
                  <a:pt x="19050" y="0"/>
                </a:lnTo>
                <a:arcTo hR="19050" wR="19050" stAng="16200000" swAng="-5400000"/>
                <a:lnTo>
                  <a:pt x="0" y="17145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400800" y="2133600"/>
            <a:ext cx="190500" cy="133350"/>
          </a:xfrm>
          <a:prstGeom prst="roundRect">
            <a:avLst>
              <a:gd name="adj" fmla="val 14286"/>
            </a:avLst>
          </a:pr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705600" y="2101285"/>
            <a:ext cx="5486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做方案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381750" y="3062948"/>
            <a:ext cx="5810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能力范围内的任务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6381750" y="2482883"/>
            <a:ext cx="581025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快 25.1%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6381750" y="3329287"/>
            <a:ext cx="5810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完成量还多 12.2%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6381750" y="3619500"/>
            <a:ext cx="2219325" cy="9525"/>
          </a:xfrm>
          <a:prstGeom prst="rect">
            <a:avLst/>
          </a:prstGeom>
          <a:solidFill>
            <a:srgbClr val="D3DBE0"/>
          </a:solidFill>
          <a:ln/>
        </p:spPr>
      </p:sp>
      <p:sp>
        <p:nvSpPr>
          <p:cNvPr id="57" name="Text 55"/>
          <p:cNvSpPr/>
          <p:nvPr/>
        </p:nvSpPr>
        <p:spPr>
          <a:xfrm>
            <a:off x="6381750" y="3786125"/>
            <a:ext cx="5810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咨询顾问，18 项任务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6386513" y="4481513"/>
            <a:ext cx="164782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9A7318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228850" y="4519189"/>
            <a:ext cx="9963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36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工作论文 · 哈佛商学院 2023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8986838" y="1871663"/>
            <a:ext cx="2590800" cy="3038475"/>
          </a:xfrm>
          <a:prstGeom prst="roundRect">
            <a:avLst>
              <a:gd name="adj" fmla="val 3676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9001125" y="1885950"/>
            <a:ext cx="2562225" cy="76200"/>
          </a:xfrm>
          <a:custGeom>
            <a:avLst/>
            <a:gdLst/>
            <a:ahLst/>
            <a:cxnLst/>
            <a:rect l="l" t="t" r="r" b="b"/>
            <a:pathLst>
              <a:path w="2562225" h="76200">
                <a:moveTo>
                  <a:pt x="0" y="76200"/>
                </a:moveTo>
                <a:arcTo hR="76200" wR="76200" stAng="10800000" swAng="5400000"/>
                <a:lnTo>
                  <a:pt x="2486025" y="0"/>
                </a:lnTo>
                <a:arcTo hR="76200" wR="76200" stAng="16200000" swAng="5400000"/>
              </a:path>
            </a:pathLst>
          </a:custGeom>
          <a:noFill/>
          <a:ln w="38100">
            <a:solidFill>
              <a:srgbClr val="4A6B8A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191625" y="2219325"/>
            <a:ext cx="133350" cy="57150"/>
          </a:xfrm>
          <a:custGeom>
            <a:avLst/>
            <a:gdLst/>
            <a:ahLst/>
            <a:cxnLst/>
            <a:rect l="l" t="t" r="r" b="b"/>
            <a:pathLst>
              <a:path w="133350" h="57150">
                <a:moveTo>
                  <a:pt x="133350" y="57150"/>
                </a:moveTo>
                <a:lnTo>
                  <a:pt x="133350" y="38100"/>
                </a:lnTo>
                <a:arcTo hR="38100" wR="38100" stAng="0" swAng="-5400000"/>
                <a:lnTo>
                  <a:pt x="38100" y="0"/>
                </a:lnTo>
                <a:arcTo hR="38100" wR="38100" stAng="16200000" swAng="-5400000"/>
                <a:lnTo>
                  <a:pt x="0" y="5715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324975" y="2106244"/>
            <a:ext cx="28539" cy="73762"/>
          </a:xfrm>
          <a:custGeom>
            <a:avLst/>
            <a:gdLst/>
            <a:ahLst/>
            <a:cxnLst/>
            <a:rect l="l" t="t" r="r" b="b"/>
            <a:pathLst>
              <a:path w="28539" h="73762">
                <a:moveTo>
                  <a:pt x="0" y="0"/>
                </a:moveTo>
                <a:arcTo hR="38100" wR="38100" stAng="17072025" swAng="9055950"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353550" y="2220563"/>
            <a:ext cx="28575" cy="55912"/>
          </a:xfrm>
          <a:custGeom>
            <a:avLst/>
            <a:gdLst/>
            <a:ahLst/>
            <a:cxnLst/>
            <a:rect l="l" t="t" r="r" b="b"/>
            <a:pathLst>
              <a:path w="28575" h="55912">
                <a:moveTo>
                  <a:pt x="28575" y="55912"/>
                </a:moveTo>
                <a:lnTo>
                  <a:pt x="28575" y="36862"/>
                </a:lnTo>
                <a:arcTo hR="38100" wR="38100" stAng="21597436" swAng="-4528786"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220200" y="2105025"/>
            <a:ext cx="76200" cy="76200"/>
          </a:xfrm>
          <a:prstGeom prst="ellipse">
            <a:avLst/>
          </a:pr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9496425" y="2101285"/>
            <a:ext cx="26955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9172575" y="3062948"/>
            <a:ext cx="30194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一个人用 AI，赶上两人团队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9172575" y="2482883"/>
            <a:ext cx="3019425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人 ≈ 2 人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9172575" y="3329287"/>
            <a:ext cx="3019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用时还少 16.4%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9172575" y="3619500"/>
            <a:ext cx="2219325" cy="9525"/>
          </a:xfrm>
          <a:prstGeom prst="rect">
            <a:avLst/>
          </a:prstGeom>
          <a:solidFill>
            <a:srgbClr val="D3DBE0"/>
          </a:solidFill>
          <a:ln/>
        </p:spPr>
      </p:sp>
      <p:sp>
        <p:nvSpPr>
          <p:cNvPr id="71" name="Text 69"/>
          <p:cNvSpPr/>
          <p:nvPr/>
        </p:nvSpPr>
        <p:spPr>
          <a:xfrm>
            <a:off x="9172575" y="3786125"/>
            <a:ext cx="30194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776 名员工做新产品方案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Shape 70"/>
          <p:cNvSpPr/>
          <p:nvPr/>
        </p:nvSpPr>
        <p:spPr>
          <a:xfrm>
            <a:off x="9177338" y="4481513"/>
            <a:ext cx="140017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9A7318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7562850" y="4519189"/>
            <a:ext cx="4629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36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工作论文 · NBER 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Shape 72"/>
          <p:cNvSpPr/>
          <p:nvPr/>
        </p:nvSpPr>
        <p:spPr>
          <a:xfrm>
            <a:off x="616744" y="5150644"/>
            <a:ext cx="10958513" cy="519113"/>
          </a:xfrm>
          <a:prstGeom prst="roundRect">
            <a:avLst>
              <a:gd name="adj" fmla="val 18349"/>
            </a:avLst>
          </a:prstGeom>
          <a:noFill/>
          <a:ln w="14288">
            <a:solidFill>
              <a:srgbClr val="B96A5E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779463" y="5322888"/>
            <a:ext cx="174625" cy="174625"/>
          </a:xfrm>
          <a:prstGeom prst="ellipse">
            <a:avLst/>
          </a:prstGeom>
          <a:noFill/>
          <a:ln w="17463">
            <a:solidFill>
              <a:srgbClr val="B96A5E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866775" y="5410200"/>
            <a:ext cx="6548" cy="34925"/>
          </a:xfrm>
          <a:custGeom>
            <a:avLst/>
            <a:gdLst/>
            <a:ahLst/>
            <a:cxnLst/>
            <a:rect l="l" t="t" r="r" b="b"/>
            <a:pathLst>
              <a:path w="6548" h="34925">
                <a:moveTo>
                  <a:pt x="0" y="34925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B96A5E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866775" y="5375275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B96A5E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1143000" y="5320735"/>
            <a:ext cx="1104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四项研究的人群、任务和单位都不同，不能直接比较，也不能相加。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来源：《科学》2023-07，《经济学季刊》2025-02，哈佛商学院工作论文 24-013（2023-09），NBER 工作论文 w33641（2025-03）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5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它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儿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帮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忙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收益最大的是新手：技能最低的五分之一提高 36%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800600" y="1981200"/>
            <a:ext cx="95250" cy="95250"/>
          </a:xfrm>
          <a:prstGeom prst="roundRect">
            <a:avLst>
              <a:gd name="adj" fmla="val 20000"/>
            </a:avLst>
          </a:prstGeom>
          <a:solidFill>
            <a:srgbClr val="B96A5E"/>
          </a:solidFill>
          <a:ln/>
        </p:spPr>
      </p:sp>
      <p:sp>
        <p:nvSpPr>
          <p:cNvPr id="24" name="Text 22"/>
          <p:cNvSpPr/>
          <p:nvPr/>
        </p:nvSpPr>
        <p:spPr>
          <a:xfrm>
            <a:off x="4953000" y="196648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原本较弱的一组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5905500" y="1981200"/>
            <a:ext cx="95250" cy="95250"/>
          </a:xfrm>
          <a:prstGeom prst="roundRect">
            <a:avLst>
              <a:gd name="adj" fmla="val 20000"/>
            </a:avLst>
          </a:prstGeom>
          <a:solidFill>
            <a:srgbClr val="B9C3CB"/>
          </a:solidFill>
          <a:ln/>
        </p:spPr>
      </p:sp>
      <p:sp>
        <p:nvSpPr>
          <p:cNvPr id="26" name="Text 24"/>
          <p:cNvSpPr/>
          <p:nvPr/>
        </p:nvSpPr>
        <p:spPr>
          <a:xfrm>
            <a:off x="6057900" y="1966489"/>
            <a:ext cx="6134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原本较强的一组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09600" y="192983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客服，5,172 人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09600" y="229106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技能最低的五分之一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381250" y="2266950"/>
            <a:ext cx="3062177" cy="247650"/>
          </a:xfrm>
          <a:prstGeom prst="roundRect">
            <a:avLst>
              <a:gd name="adj" fmla="val 11538"/>
            </a:avLst>
          </a:prstGeom>
          <a:solidFill>
            <a:srgbClr val="B96A5E"/>
          </a:solidFill>
          <a:ln/>
        </p:spPr>
      </p:sp>
      <p:sp>
        <p:nvSpPr>
          <p:cNvPr id="30" name="Text 28"/>
          <p:cNvSpPr/>
          <p:nvPr/>
        </p:nvSpPr>
        <p:spPr>
          <a:xfrm>
            <a:off x="5538677" y="2292508"/>
            <a:ext cx="6653323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9658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+36%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09600" y="26911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技能最高的五分之一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2381250" y="2667000"/>
            <a:ext cx="28575" cy="247650"/>
          </a:xfrm>
          <a:prstGeom prst="roundRect">
            <a:avLst>
              <a:gd name="adj" fmla="val 100000"/>
            </a:avLst>
          </a:prstGeom>
          <a:solidFill>
            <a:srgbClr val="B9C3CB"/>
          </a:solidFill>
          <a:ln/>
        </p:spPr>
      </p:sp>
      <p:sp>
        <p:nvSpPr>
          <p:cNvPr id="33" name="Text 31"/>
          <p:cNvSpPr/>
          <p:nvPr/>
        </p:nvSpPr>
        <p:spPr>
          <a:xfrm>
            <a:off x="2505075" y="2729212"/>
            <a:ext cx="96869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几乎没变，质量略降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09600" y="335858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咨询顾问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09600" y="37198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低于平均水平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2381250" y="3695700"/>
            <a:ext cx="3657600" cy="247650"/>
          </a:xfrm>
          <a:prstGeom prst="roundRect">
            <a:avLst>
              <a:gd name="adj" fmla="val 11538"/>
            </a:avLst>
          </a:prstGeom>
          <a:solidFill>
            <a:srgbClr val="B96A5E"/>
          </a:solidFill>
          <a:ln/>
        </p:spPr>
      </p:sp>
      <p:sp>
        <p:nvSpPr>
          <p:cNvPr id="37" name="Text 35"/>
          <p:cNvSpPr/>
          <p:nvPr/>
        </p:nvSpPr>
        <p:spPr>
          <a:xfrm>
            <a:off x="6134100" y="3721258"/>
            <a:ext cx="60579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9658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+43%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09600" y="411986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高于平均水平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2381250" y="4095750"/>
            <a:ext cx="1446028" cy="247650"/>
          </a:xfrm>
          <a:prstGeom prst="roundRect">
            <a:avLst>
              <a:gd name="adj" fmla="val 11538"/>
            </a:avLst>
          </a:prstGeom>
          <a:solidFill>
            <a:srgbClr val="B9C3CB"/>
          </a:solidFill>
          <a:ln/>
        </p:spPr>
      </p:sp>
      <p:sp>
        <p:nvSpPr>
          <p:cNvPr id="40" name="Text 38"/>
          <p:cNvSpPr/>
          <p:nvPr/>
        </p:nvSpPr>
        <p:spPr>
          <a:xfrm>
            <a:off x="3922528" y="4139635"/>
            <a:ext cx="8269472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+17%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609600" y="47954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两项研究的分组口径不同：客服按技能五等分，咨询按平均水平上下分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7243763" y="1871663"/>
            <a:ext cx="4333875" cy="2562225"/>
          </a:xfrm>
          <a:prstGeom prst="roundRect">
            <a:avLst>
              <a:gd name="adj" fmla="val 3717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467600" y="2090675"/>
            <a:ext cx="4724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手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速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7527131" y="2674144"/>
            <a:ext cx="166688" cy="71438"/>
          </a:xfrm>
          <a:custGeom>
            <a:avLst/>
            <a:gdLst/>
            <a:ahLst/>
            <a:cxnLst/>
            <a:rect l="l" t="t" r="r" b="b"/>
            <a:pathLst>
              <a:path w="166688" h="71438">
                <a:moveTo>
                  <a:pt x="166688" y="71438"/>
                </a:moveTo>
                <a:lnTo>
                  <a:pt x="166688" y="47625"/>
                </a:lnTo>
                <a:arcTo hR="47625" wR="47625" stAng="0" swAng="-5400000"/>
                <a:lnTo>
                  <a:pt x="47625" y="0"/>
                </a:lnTo>
                <a:arcTo hR="47625" wR="47625" stAng="16200000" swAng="-5400000"/>
                <a:lnTo>
                  <a:pt x="0" y="71438"/>
                </a:ln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562850" y="2531269"/>
            <a:ext cx="95250" cy="95250"/>
          </a:xfrm>
          <a:prstGeom prst="ellipse">
            <a:avLst/>
          </a:pr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848600" y="2510498"/>
            <a:ext cx="4343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 AI 两个月的新人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7848600" y="2757425"/>
            <a:ext cx="4343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个月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7527131" y="3436144"/>
            <a:ext cx="166688" cy="71438"/>
          </a:xfrm>
          <a:custGeom>
            <a:avLst/>
            <a:gdLst/>
            <a:ahLst/>
            <a:cxnLst/>
            <a:rect l="l" t="t" r="r" b="b"/>
            <a:pathLst>
              <a:path w="166688" h="71438">
                <a:moveTo>
                  <a:pt x="166688" y="71438"/>
                </a:moveTo>
                <a:lnTo>
                  <a:pt x="166688" y="47625"/>
                </a:lnTo>
                <a:arcTo hR="47625" wR="47625" stAng="0" swAng="-5400000"/>
                <a:lnTo>
                  <a:pt x="47625" y="0"/>
                </a:lnTo>
                <a:arcTo hR="47625" wR="47625" stAng="16200000" swAng="-5400000"/>
                <a:lnTo>
                  <a:pt x="0" y="71438"/>
                </a:lnTo>
              </a:path>
            </a:pathLst>
          </a:custGeom>
          <a:noFill/>
          <a:ln w="23813">
            <a:solidFill>
              <a:srgbClr val="5A647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562850" y="3293269"/>
            <a:ext cx="95250" cy="95250"/>
          </a:xfrm>
          <a:prstGeom prst="ellipse">
            <a:avLst/>
          </a:prstGeom>
          <a:noFill/>
          <a:ln w="23813">
            <a:solidFill>
              <a:srgbClr val="5A647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7848600" y="3272498"/>
            <a:ext cx="4343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不用 AI、干了六个月以上的人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7848600" y="3519425"/>
            <a:ext cx="4343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个月以上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3048000" y="2962150"/>
            <a:ext cx="91440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9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≈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7467600" y="4034498"/>
            <a:ext cx="4724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表现相当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7239000" y="4667250"/>
            <a:ext cx="4343400" cy="1009650"/>
          </a:xfrm>
          <a:prstGeom prst="roundRect">
            <a:avLst>
              <a:gd name="adj" fmla="val 9434"/>
            </a:avLst>
          </a:prstGeom>
          <a:solidFill>
            <a:srgbClr val="DFE5EB"/>
          </a:solidFill>
          <a:ln/>
        </p:spPr>
      </p:sp>
      <p:sp>
        <p:nvSpPr>
          <p:cNvPr id="55" name="Shape 53"/>
          <p:cNvSpPr/>
          <p:nvPr/>
        </p:nvSpPr>
        <p:spPr>
          <a:xfrm>
            <a:off x="7448561" y="4895847"/>
            <a:ext cx="190645" cy="95257"/>
          </a:xfrm>
          <a:custGeom>
            <a:avLst/>
            <a:gdLst/>
            <a:ahLst/>
            <a:cxnLst/>
            <a:rect l="l" t="t" r="r" b="b"/>
            <a:pathLst>
              <a:path w="190645" h="95257">
                <a:moveTo>
                  <a:pt x="184964" y="56410"/>
                </a:moveTo>
                <a:arcTo hR="9525" wR="9525" stAng="3971712" swAng="-8014495"/>
                <a:lnTo>
                  <a:pt x="103145" y="1718"/>
                </a:lnTo>
                <a:arcTo hR="19050" wR="19050" stAng="17671159" swAng="-2942318"/>
                <a:lnTo>
                  <a:pt x="5704" y="38865"/>
                </a:lnTo>
                <a:arcTo hR="9525" wR="9525" stAng="14780889" swAng="-7961777"/>
                <a:lnTo>
                  <a:pt x="87333" y="93539"/>
                </a:lnTo>
                <a:arcTo hR="19050" wR="19050" stAng="6871159" swAng="-2942318"/>
                <a:close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639050" y="4943475"/>
            <a:ext cx="7144" cy="57150"/>
          </a:xfrm>
          <a:custGeom>
            <a:avLst/>
            <a:gdLst/>
            <a:ahLst/>
            <a:cxnLst/>
            <a:rect l="l" t="t" r="r" b="b"/>
            <a:pathLst>
              <a:path w="7144" h="57150">
                <a:moveTo>
                  <a:pt x="0" y="0"/>
                </a:moveTo>
                <a:lnTo>
                  <a:pt x="0" y="5715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7486650" y="4967287"/>
            <a:ext cx="114300" cy="61912"/>
          </a:xfrm>
          <a:custGeom>
            <a:avLst/>
            <a:gdLst/>
            <a:ahLst/>
            <a:cxnLst/>
            <a:rect l="l" t="t" r="r" b="b"/>
            <a:pathLst>
              <a:path w="114300" h="61912">
                <a:moveTo>
                  <a:pt x="0" y="0"/>
                </a:moveTo>
                <a:lnTo>
                  <a:pt x="0" y="33338"/>
                </a:lnTo>
                <a:arcTo hR="28575" wR="57150" stAng="10800000" swAng="-10800000"/>
                <a:lnTo>
                  <a:pt x="11430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7810500" y="487306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对新同事，它像一位随时在旁边的带教老师。对老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7810500" y="512071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手，提速有限，要盯住质量。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来源：Brynjolfsson 等，arXiv 预印本 v2（2024-11），正式版刊于《经济学季刊》2025。哈佛商学院工作论文 24-013（2023-09）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6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儿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帮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倒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忙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两种帮倒忙：任务超出它的能力，内容是它编的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14363" y="1871663"/>
            <a:ext cx="5324475" cy="3228975"/>
          </a:xfrm>
          <a:prstGeom prst="roundRect">
            <a:avLst>
              <a:gd name="adj" fmla="val 2950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58652" y="2126313"/>
            <a:ext cx="206540" cy="185882"/>
          </a:xfrm>
          <a:custGeom>
            <a:avLst/>
            <a:gdLst/>
            <a:ahLst/>
            <a:cxnLst/>
            <a:rect l="l" t="t" r="r" b="b"/>
            <a:pathLst>
              <a:path w="206540" h="185882">
                <a:moveTo>
                  <a:pt x="203775" y="154925"/>
                </a:moveTo>
                <a:lnTo>
                  <a:pt x="121225" y="10462"/>
                </a:lnTo>
                <a:arcTo hR="20637" wR="20637" stAng="19827518" swAng="-7255037"/>
                <a:lnTo>
                  <a:pt x="2765" y="154925"/>
                </a:lnTo>
                <a:arcTo hR="20637" wR="20637" stAng="12600161" swAng="-7231094"/>
                <a:lnTo>
                  <a:pt x="185923" y="185881"/>
                </a:lnTo>
                <a:arcTo hR="20637" wR="20637" stAng="5396476" swAng="-7196478"/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62025" y="2188369"/>
            <a:ext cx="7739" cy="41275"/>
          </a:xfrm>
          <a:custGeom>
            <a:avLst/>
            <a:gdLst/>
            <a:ahLst/>
            <a:cxnLst/>
            <a:rect l="l" t="t" r="r" b="b"/>
            <a:pathLst>
              <a:path w="7739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2025" y="2270919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00150" y="2112256"/>
            <a:ext cx="109918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超出它能力范围的任务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38200" y="2509775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怎么测的：顾问做一项 AI 能力范围外的分析任务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38200" y="4062712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看着一样难的任务，可能一个在它能力内，一个在外。没把握的活，先拿答案已知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38200" y="4272262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的例子试一次。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8200" y="2890775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正确率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38200" y="3205462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不用 AI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1943100" y="3181350"/>
            <a:ext cx="2897505" cy="228600"/>
          </a:xfrm>
          <a:prstGeom prst="roundRect">
            <a:avLst>
              <a:gd name="adj" fmla="val 12500"/>
            </a:avLst>
          </a:prstGeom>
          <a:solidFill>
            <a:srgbClr val="B9C3CB"/>
          </a:solidFill>
          <a:ln/>
        </p:spPr>
      </p:sp>
      <p:sp>
        <p:nvSpPr>
          <p:cNvPr id="34" name="Text 32"/>
          <p:cNvSpPr/>
          <p:nvPr/>
        </p:nvSpPr>
        <p:spPr>
          <a:xfrm>
            <a:off x="4916805" y="3206185"/>
            <a:ext cx="727519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84.5%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38200" y="3624562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 AI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1943100" y="3600450"/>
            <a:ext cx="2057400" cy="228600"/>
          </a:xfrm>
          <a:prstGeom prst="roundRect">
            <a:avLst>
              <a:gd name="adj" fmla="val 12500"/>
            </a:avLst>
          </a:prstGeom>
          <a:solidFill>
            <a:srgbClr val="B96A5E"/>
          </a:solidFill>
          <a:ln/>
        </p:spPr>
      </p:sp>
      <p:sp>
        <p:nvSpPr>
          <p:cNvPr id="37" name="Shape 35"/>
          <p:cNvSpPr/>
          <p:nvPr/>
        </p:nvSpPr>
        <p:spPr>
          <a:xfrm>
            <a:off x="4005262" y="3605213"/>
            <a:ext cx="333375" cy="219075"/>
          </a:xfrm>
          <a:prstGeom prst="roundRect">
            <a:avLst>
              <a:gd name="adj" fmla="val 13043"/>
            </a:avLst>
          </a:prstGeom>
          <a:solidFill>
            <a:srgbClr val="EDE1E0"/>
          </a:solidFill>
          <a:ln w="9525">
            <a:solidFill>
              <a:srgbClr val="B96A5E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419600" y="3625285"/>
            <a:ext cx="777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60% 至 70%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842963" y="4767263"/>
            <a:ext cx="164782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9A7318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0" y="4804939"/>
            <a:ext cx="3333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36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工作论文 · 哈佛商学院 2023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6253163" y="1871663"/>
            <a:ext cx="5324475" cy="3228975"/>
          </a:xfrm>
          <a:prstGeom prst="roundRect">
            <a:avLst>
              <a:gd name="adj" fmla="val 2950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518275" y="2116137"/>
            <a:ext cx="165100" cy="206375"/>
          </a:xfrm>
          <a:custGeom>
            <a:avLst/>
            <a:gdLst/>
            <a:ahLst/>
            <a:cxnLst/>
            <a:rect l="l" t="t" r="r" b="b"/>
            <a:pathLst>
              <a:path w="165100" h="206375">
                <a:moveTo>
                  <a:pt x="20637" y="206375"/>
                </a:moveTo>
                <a:arcTo hR="20637" wR="20637" stAng="5400000" swAng="5400000"/>
                <a:lnTo>
                  <a:pt x="0" y="20638"/>
                </a:lnTo>
                <a:arcTo hR="20637" wR="20637" stAng="10800000" swAng="5400000"/>
                <a:lnTo>
                  <a:pt x="103188" y="0"/>
                </a:lnTo>
                <a:arcTo hR="24765" wR="24765" stAng="16194428" swAng="2711764"/>
                <a:lnTo>
                  <a:pt x="157794" y="44309"/>
                </a:lnTo>
                <a:arcTo hR="24765" wR="24765" stAng="18889766" swAng="2715819"/>
                <a:lnTo>
                  <a:pt x="165100" y="185738"/>
                </a:lnTo>
                <a:arcTo hR="20637" wR="20637" stAng="0" swAng="5400000"/>
                <a:close/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600825" y="2188369"/>
            <a:ext cx="7739" cy="41275"/>
          </a:xfrm>
          <a:custGeom>
            <a:avLst/>
            <a:gdLst/>
            <a:ahLst/>
            <a:cxnLst/>
            <a:rect l="l" t="t" r="r" b="b"/>
            <a:pathLst>
              <a:path w="7739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600825" y="2270919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838950" y="2112256"/>
            <a:ext cx="53530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它编出来的内容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6477000" y="2509775"/>
            <a:ext cx="5715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怎么测的：让 108 个模型只摘要给定的原文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6477000" y="4558012"/>
            <a:ext cx="5715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只给原文，要求找不到就答「待确认」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6477000" y="2890775"/>
            <a:ext cx="5715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加进原文没有的内容的摘要比例（108 个模型）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477000" y="3200400"/>
            <a:ext cx="4876800" cy="114300"/>
          </a:xfrm>
          <a:prstGeom prst="roundRect">
            <a:avLst>
              <a:gd name="adj" fmla="val 50000"/>
            </a:avLst>
          </a:prstGeom>
          <a:solidFill>
            <a:srgbClr val="DFE5EB"/>
          </a:solidFill>
          <a:ln/>
        </p:spPr>
      </p:sp>
      <p:sp>
        <p:nvSpPr>
          <p:cNvPr id="50" name="Shape 48"/>
          <p:cNvSpPr/>
          <p:nvPr/>
        </p:nvSpPr>
        <p:spPr>
          <a:xfrm>
            <a:off x="6727807" y="3200400"/>
            <a:ext cx="3121152" cy="114300"/>
          </a:xfrm>
          <a:prstGeom prst="roundRect">
            <a:avLst>
              <a:gd name="adj" fmla="val 50000"/>
            </a:avLst>
          </a:prstGeom>
          <a:solidFill>
            <a:srgbClr val="B96A5E"/>
          </a:solidFill>
          <a:ln/>
        </p:spPr>
      </p:sp>
      <p:sp>
        <p:nvSpPr>
          <p:cNvPr id="51" name="Text 49"/>
          <p:cNvSpPr/>
          <p:nvPr/>
        </p:nvSpPr>
        <p:spPr>
          <a:xfrm>
            <a:off x="1263614" y="3405848"/>
            <a:ext cx="1092838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1.8%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7505918" y="3405848"/>
            <a:ext cx="468608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24.2%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477000" y="3824225"/>
            <a:ext cx="5715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专业法律研究工具的幻觉率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6477000" y="4057650"/>
            <a:ext cx="4876800" cy="114300"/>
          </a:xfrm>
          <a:prstGeom prst="roundRect">
            <a:avLst>
              <a:gd name="adj" fmla="val 50000"/>
            </a:avLst>
          </a:prstGeom>
          <a:solidFill>
            <a:srgbClr val="DFE5EB"/>
          </a:solidFill>
          <a:ln/>
        </p:spPr>
      </p:sp>
      <p:sp>
        <p:nvSpPr>
          <p:cNvPr id="55" name="Shape 53"/>
          <p:cNvSpPr/>
          <p:nvPr/>
        </p:nvSpPr>
        <p:spPr>
          <a:xfrm>
            <a:off x="8845731" y="4057650"/>
            <a:ext cx="2229394" cy="114300"/>
          </a:xfrm>
          <a:prstGeom prst="roundRect">
            <a:avLst>
              <a:gd name="adj" fmla="val 50000"/>
            </a:avLst>
          </a:prstGeom>
          <a:solidFill>
            <a:srgbClr val="9A7318"/>
          </a:solidFill>
          <a:ln/>
        </p:spPr>
      </p:sp>
      <p:sp>
        <p:nvSpPr>
          <p:cNvPr id="56" name="Text 54"/>
          <p:cNvSpPr/>
          <p:nvPr/>
        </p:nvSpPr>
        <p:spPr>
          <a:xfrm>
            <a:off x="5499463" y="4263098"/>
            <a:ext cx="669253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936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9958251" y="4263098"/>
            <a:ext cx="223374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936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33%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6481763" y="4767263"/>
            <a:ext cx="170497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9A7318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476500" y="4804939"/>
            <a:ext cx="9715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36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厂商测评 · Vectara 2026-09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609600" y="5295900"/>
            <a:ext cx="10972800" cy="533400"/>
          </a:xfrm>
          <a:prstGeom prst="roundRect">
            <a:avLst>
              <a:gd name="adj" fmla="val 17857"/>
            </a:avLst>
          </a:prstGeom>
          <a:solidFill>
            <a:srgbClr val="DFE5EB"/>
          </a:solidFill>
          <a:ln/>
        </p:spPr>
      </p:sp>
      <p:sp>
        <p:nvSpPr>
          <p:cNvPr id="61" name="Shape 59"/>
          <p:cNvSpPr/>
          <p:nvPr/>
        </p:nvSpPr>
        <p:spPr>
          <a:xfrm>
            <a:off x="914400" y="5534025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781050" y="5591175"/>
            <a:ext cx="133350" cy="57150"/>
          </a:xfrm>
          <a:custGeom>
            <a:avLst/>
            <a:gdLst/>
            <a:ahLst/>
            <a:cxnLst/>
            <a:rect l="l" t="t" r="r" b="b"/>
            <a:pathLst>
              <a:path w="133350" h="57150">
                <a:moveTo>
                  <a:pt x="133350" y="57150"/>
                </a:moveTo>
                <a:lnTo>
                  <a:pt x="133350" y="38100"/>
                </a:lnTo>
                <a:arcTo hR="38100" wR="38100" stAng="0" swAng="-5400000"/>
                <a:lnTo>
                  <a:pt x="38100" y="0"/>
                </a:lnTo>
                <a:arcTo hR="38100" wR="38100" stAng="16200000" swAng="-5400000"/>
                <a:lnTo>
                  <a:pt x="0" y="5715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09625" y="5476875"/>
            <a:ext cx="76200" cy="76200"/>
          </a:xfrm>
          <a:prstGeom prst="ellipse">
            <a:avLst/>
          </a:pr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143000" y="5473496"/>
            <a:ext cx="11049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两种情况，靠的是同一道保险：交出去之前，由人来核对。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来源：哈佛商学院工作论文 24-013（2023-09），Vectara 幻觉排行榜（厂商测评，2026-09-22），《实证法律研究杂志》2025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7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儿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帮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倒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忙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以为快了 20%，实测慢了 19%：感觉不能当证据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43000" y="4476750"/>
            <a:ext cx="7429500" cy="0"/>
          </a:xfrm>
          <a:prstGeom prst="line">
            <a:avLst/>
          </a:prstGeom>
          <a:noFill/>
          <a:ln w="14288">
            <a:solidFill>
              <a:srgbClr val="23282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43000" y="4429125"/>
            <a:ext cx="0" cy="95250"/>
          </a:xfrm>
          <a:prstGeom prst="line">
            <a:avLst/>
          </a:prstGeom>
          <a:noFill/>
          <a:ln w="9525">
            <a:solidFill>
              <a:srgbClr val="23282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0" y="4595389"/>
            <a:ext cx="228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−50%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2071688" y="4429125"/>
            <a:ext cx="0" cy="95250"/>
          </a:xfrm>
          <a:prstGeom prst="line">
            <a:avLst/>
          </a:prstGeom>
          <a:noFill/>
          <a:ln w="9525">
            <a:solidFill>
              <a:srgbClr val="23282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0" y="4595389"/>
            <a:ext cx="41433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−40%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3000375" y="4429125"/>
            <a:ext cx="0" cy="95250"/>
          </a:xfrm>
          <a:prstGeom prst="line">
            <a:avLst/>
          </a:prstGeom>
          <a:noFill/>
          <a:ln w="9525">
            <a:solidFill>
              <a:srgbClr val="23282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0" y="4595389"/>
            <a:ext cx="6000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−30%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929063" y="4429125"/>
            <a:ext cx="0" cy="95250"/>
          </a:xfrm>
          <a:prstGeom prst="line">
            <a:avLst/>
          </a:prstGeom>
          <a:noFill/>
          <a:ln w="9525">
            <a:solidFill>
              <a:srgbClr val="23282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0" y="4595389"/>
            <a:ext cx="78581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−20%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857750" y="4429125"/>
            <a:ext cx="0" cy="95250"/>
          </a:xfrm>
          <a:prstGeom prst="line">
            <a:avLst/>
          </a:prstGeom>
          <a:noFill/>
          <a:ln w="9525">
            <a:solidFill>
              <a:srgbClr val="23282E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0" y="4595389"/>
            <a:ext cx="9715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−10%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5786438" y="4429125"/>
            <a:ext cx="0" cy="95250"/>
          </a:xfrm>
          <a:prstGeom prst="line">
            <a:avLst/>
          </a:prstGeom>
          <a:noFill/>
          <a:ln w="9525">
            <a:solidFill>
              <a:srgbClr val="23282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0" y="4595389"/>
            <a:ext cx="115728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715125" y="4429125"/>
            <a:ext cx="0" cy="95250"/>
          </a:xfrm>
          <a:prstGeom prst="line">
            <a:avLst/>
          </a:prstGeom>
          <a:noFill/>
          <a:ln w="9525">
            <a:solidFill>
              <a:srgbClr val="23282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38250" y="4595389"/>
            <a:ext cx="10953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+10%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7643813" y="4429125"/>
            <a:ext cx="0" cy="95250"/>
          </a:xfrm>
          <a:prstGeom prst="line">
            <a:avLst/>
          </a:prstGeom>
          <a:noFill/>
          <a:ln w="9525">
            <a:solidFill>
              <a:srgbClr val="23282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095625" y="4595389"/>
            <a:ext cx="90963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+20%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8572500" y="4429125"/>
            <a:ext cx="0" cy="95250"/>
          </a:xfrm>
          <a:prstGeom prst="line">
            <a:avLst/>
          </a:prstGeom>
          <a:noFill/>
          <a:ln w="9525">
            <a:solidFill>
              <a:srgbClr val="23282E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953000" y="459538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+30%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5786438" y="2000250"/>
            <a:ext cx="0" cy="2476500"/>
          </a:xfrm>
          <a:prstGeom prst="line">
            <a:avLst/>
          </a:prstGeom>
          <a:noFill/>
          <a:ln w="11430">
            <a:solidFill>
              <a:srgbClr val="23282E"/>
            </a:solidFill>
            <a:prstDash val="dash"/>
          </a:ln>
        </p:spPr>
      </p:sp>
      <p:sp>
        <p:nvSpPr>
          <p:cNvPr id="43" name="Text 41"/>
          <p:cNvSpPr/>
          <p:nvPr/>
        </p:nvSpPr>
        <p:spPr>
          <a:xfrm>
            <a:off x="0" y="4852925"/>
            <a:ext cx="115728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完成任务的用时变化，负数为更快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3929063" y="3810000"/>
            <a:ext cx="1857375" cy="285750"/>
          </a:xfrm>
          <a:custGeom>
            <a:avLst/>
            <a:gdLst/>
            <a:ahLst/>
            <a:cxnLst/>
            <a:rect l="l" t="t" r="r" b="b"/>
            <a:pathLst>
              <a:path w="1857375" h="285750">
                <a:moveTo>
                  <a:pt x="0" y="0"/>
                </a:moveTo>
                <a:lnTo>
                  <a:pt x="0" y="285750"/>
                </a:lnTo>
                <a:lnTo>
                  <a:pt x="1857375" y="285750"/>
                </a:lnTo>
              </a:path>
            </a:pathLst>
          </a:custGeom>
          <a:noFill/>
          <a:ln w="14288">
            <a:solidFill>
              <a:srgbClr val="B96A5E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557588" y="2381250"/>
            <a:ext cx="2228850" cy="0"/>
          </a:xfrm>
          <a:prstGeom prst="line">
            <a:avLst/>
          </a:prstGeom>
          <a:noFill/>
          <a:ln w="19050">
            <a:solidFill>
              <a:srgbClr val="B9C3C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481388" y="2305050"/>
            <a:ext cx="152400" cy="152400"/>
          </a:xfrm>
          <a:prstGeom prst="ellipse">
            <a:avLst/>
          </a:prstGeom>
          <a:solidFill>
            <a:srgbClr val="B9C3CB"/>
          </a:solidFill>
          <a:ln/>
        </p:spPr>
      </p:sp>
      <p:sp>
        <p:nvSpPr>
          <p:cNvPr id="47" name="Text 45"/>
          <p:cNvSpPr/>
          <p:nvPr/>
        </p:nvSpPr>
        <p:spPr>
          <a:xfrm>
            <a:off x="0" y="2300587"/>
            <a:ext cx="342423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开发者事前预期 −24%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2164556" y="2857500"/>
            <a:ext cx="3621881" cy="0"/>
          </a:xfrm>
          <a:prstGeom prst="line">
            <a:avLst/>
          </a:prstGeom>
          <a:noFill/>
          <a:ln w="19050">
            <a:solidFill>
              <a:srgbClr val="B9C3CB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2088356" y="2781300"/>
            <a:ext cx="152400" cy="152400"/>
          </a:xfrm>
          <a:prstGeom prst="ellipse">
            <a:avLst/>
          </a:prstGeom>
          <a:solidFill>
            <a:srgbClr val="B9C3CB"/>
          </a:solidFill>
          <a:ln/>
        </p:spPr>
      </p:sp>
      <p:sp>
        <p:nvSpPr>
          <p:cNvPr id="50" name="Text 48"/>
          <p:cNvSpPr/>
          <p:nvPr/>
        </p:nvSpPr>
        <p:spPr>
          <a:xfrm>
            <a:off x="0" y="2776837"/>
            <a:ext cx="203120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经济学专家预测 −39%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2257425" y="3333750"/>
            <a:ext cx="3529013" cy="0"/>
          </a:xfrm>
          <a:prstGeom prst="line">
            <a:avLst/>
          </a:prstGeom>
          <a:noFill/>
          <a:ln w="19050">
            <a:solidFill>
              <a:srgbClr val="B9C3CB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181225" y="3257550"/>
            <a:ext cx="152400" cy="152400"/>
          </a:xfrm>
          <a:prstGeom prst="ellipse">
            <a:avLst/>
          </a:prstGeom>
          <a:solidFill>
            <a:srgbClr val="B9C3CB"/>
          </a:solidFill>
          <a:ln/>
        </p:spPr>
      </p:sp>
      <p:sp>
        <p:nvSpPr>
          <p:cNvPr id="53" name="Text 51"/>
          <p:cNvSpPr/>
          <p:nvPr/>
        </p:nvSpPr>
        <p:spPr>
          <a:xfrm>
            <a:off x="0" y="3253087"/>
            <a:ext cx="21240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机器学习专家预测 −38%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3929063" y="3810000"/>
            <a:ext cx="1857375" cy="0"/>
          </a:xfrm>
          <a:prstGeom prst="line">
            <a:avLst/>
          </a:prstGeom>
          <a:noFill/>
          <a:ln w="19050">
            <a:solidFill>
              <a:srgbClr val="B9C3CB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852863" y="3733800"/>
            <a:ext cx="152400" cy="152400"/>
          </a:xfrm>
          <a:prstGeom prst="ellipse">
            <a:avLst/>
          </a:prstGeom>
          <a:solidFill>
            <a:srgbClr val="B9C3CB"/>
          </a:solidFill>
          <a:ln/>
        </p:spPr>
      </p:sp>
      <p:sp>
        <p:nvSpPr>
          <p:cNvPr id="56" name="Text 54"/>
          <p:cNvSpPr/>
          <p:nvPr/>
        </p:nvSpPr>
        <p:spPr>
          <a:xfrm>
            <a:off x="0" y="3729337"/>
            <a:ext cx="3795713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开发者事后自评 −20%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5786438" y="4095750"/>
            <a:ext cx="1764506" cy="0"/>
          </a:xfrm>
          <a:prstGeom prst="line">
            <a:avLst/>
          </a:prstGeom>
          <a:noFill/>
          <a:ln w="28575">
            <a:solidFill>
              <a:srgbClr val="B96A5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7455694" y="4000500"/>
            <a:ext cx="190500" cy="190500"/>
          </a:xfrm>
          <a:prstGeom prst="ellipse">
            <a:avLst/>
          </a:prstGeom>
          <a:solidFill>
            <a:srgbClr val="B96A5E"/>
          </a:solidFill>
          <a:ln/>
        </p:spPr>
      </p:sp>
      <p:sp>
        <p:nvSpPr>
          <p:cNvPr id="59" name="Text 57"/>
          <p:cNvSpPr/>
          <p:nvPr/>
        </p:nvSpPr>
        <p:spPr>
          <a:xfrm>
            <a:off x="7703344" y="3997121"/>
            <a:ext cx="4488656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9658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实际测得 +19%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9053513" y="1871663"/>
            <a:ext cx="2524125" cy="2847975"/>
          </a:xfrm>
          <a:prstGeom prst="roundRect">
            <a:avLst>
              <a:gd name="adj" fmla="val 37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9353550" y="2152650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0" y="3810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B96A5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258300" y="2095496"/>
            <a:ext cx="190500" cy="142879"/>
          </a:xfrm>
          <a:custGeom>
            <a:avLst/>
            <a:gdLst/>
            <a:ahLst/>
            <a:cxnLst/>
            <a:rect l="l" t="t" r="r" b="b"/>
            <a:pathLst>
              <a:path w="190500" h="142879">
                <a:moveTo>
                  <a:pt x="12763" y="142879"/>
                </a:moveTo>
                <a:arcTo hR="95250" wR="95250" stAng="8999825" swAng="14400349"/>
              </a:path>
            </a:pathLst>
          </a:custGeom>
          <a:noFill/>
          <a:ln w="19050">
            <a:solidFill>
              <a:srgbClr val="B96A5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9239250" y="2402943"/>
            <a:ext cx="295275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B96A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39</a:t>
            </a:r>
            <a:endParaRPr lang="en-US" sz="4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9239250" y="3110573"/>
            <a:ext cx="2952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个百分点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9239250" y="3357862"/>
            <a:ext cx="2952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自评和实测之差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9239250" y="3719812"/>
            <a:ext cx="2952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试新用法时，记下用时和返工，别只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9239250" y="3929362"/>
            <a:ext cx="2952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问感觉。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9053513" y="4881563"/>
            <a:ext cx="1600200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9A7318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7515225" y="4919239"/>
            <a:ext cx="46767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46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工作论文 · METR 2025-07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来源：METR，arXiv 2507.09089（工作论文，2025-07）。16 名资深开源开发者，246 项真实任务，随机分配能否用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8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小测一：这三件事，能不能这样用 AI？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rcRect l="26190" r="26190" t="0" b="0"/>
          <a:stretch/>
        </p:blipFill>
        <p:spPr>
          <a:xfrm>
            <a:off x="609600" y="1866900"/>
            <a:ext cx="3810000" cy="4000500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609600" y="59479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示意图：课堂（AI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4710113" y="1871663"/>
            <a:ext cx="6867525" cy="1209675"/>
          </a:xfrm>
          <a:prstGeom prst="roundRect">
            <a:avLst>
              <a:gd name="adj" fmla="val 78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819650" y="225742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819650" y="256222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819650" y="286702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238750" y="1943100"/>
            <a:ext cx="0" cy="10668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0" y="1960579"/>
            <a:ext cx="99441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5391150" y="2033887"/>
            <a:ext cx="6800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情景一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5391150" y="2320721"/>
            <a:ext cx="68008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新同事用公司批准的 AI 工具，把自己写的周报润色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0"/>
          <p:cNvSpPr/>
          <p:nvPr/>
        </p:nvSpPr>
        <p:spPr>
          <a:xfrm>
            <a:off x="5391150" y="2606471"/>
            <a:ext cx="68008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一遍，读过再交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1"/>
          <p:cNvSpPr/>
          <p:nvPr/>
        </p:nvSpPr>
        <p:spPr>
          <a:xfrm>
            <a:off x="9371648" y="235172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9591675" y="2357375"/>
            <a:ext cx="26003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10086023" y="235172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0306050" y="2357375"/>
            <a:ext cx="1885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5"/>
          <p:cNvSpPr/>
          <p:nvPr/>
        </p:nvSpPr>
        <p:spPr>
          <a:xfrm>
            <a:off x="10800398" y="235172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11020425" y="2357375"/>
            <a:ext cx="11715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先别急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4710113" y="3224213"/>
            <a:ext cx="6867525" cy="1209675"/>
          </a:xfrm>
          <a:prstGeom prst="roundRect">
            <a:avLst>
              <a:gd name="adj" fmla="val 78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819650" y="360997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819650" y="391477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4819650" y="421957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238750" y="3295650"/>
            <a:ext cx="0" cy="10668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0" y="3313129"/>
            <a:ext cx="99441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3"/>
          <p:cNvSpPr/>
          <p:nvPr/>
        </p:nvSpPr>
        <p:spPr>
          <a:xfrm>
            <a:off x="5391150" y="3386437"/>
            <a:ext cx="6800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4"/>
          <p:cNvSpPr/>
          <p:nvPr/>
        </p:nvSpPr>
        <p:spPr>
          <a:xfrm>
            <a:off x="5391150" y="3673271"/>
            <a:ext cx="68008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一位老同事让 AI 算出三个季度的同比增长率，没核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5"/>
          <p:cNvSpPr/>
          <p:nvPr/>
        </p:nvSpPr>
        <p:spPr>
          <a:xfrm>
            <a:off x="5391150" y="3959021"/>
            <a:ext cx="68008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对就放进给领导的汇报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6"/>
          <p:cNvSpPr/>
          <p:nvPr/>
        </p:nvSpPr>
        <p:spPr>
          <a:xfrm>
            <a:off x="9371648" y="370427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9591675" y="3709925"/>
            <a:ext cx="26003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8"/>
          <p:cNvSpPr/>
          <p:nvPr/>
        </p:nvSpPr>
        <p:spPr>
          <a:xfrm>
            <a:off x="10086023" y="370427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10306050" y="3709925"/>
            <a:ext cx="1885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0"/>
          <p:cNvSpPr/>
          <p:nvPr/>
        </p:nvSpPr>
        <p:spPr>
          <a:xfrm>
            <a:off x="10800398" y="370427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11020425" y="3709925"/>
            <a:ext cx="11715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先别急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2"/>
          <p:cNvSpPr/>
          <p:nvPr/>
        </p:nvSpPr>
        <p:spPr>
          <a:xfrm>
            <a:off x="4710113" y="4576763"/>
            <a:ext cx="6867525" cy="1209675"/>
          </a:xfrm>
          <a:prstGeom prst="roundRect">
            <a:avLst>
              <a:gd name="adj" fmla="val 78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4819650" y="496252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4819650" y="526732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4819650" y="557212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5238750" y="4648200"/>
            <a:ext cx="0" cy="10668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0" y="4665679"/>
            <a:ext cx="99441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8"/>
          <p:cNvSpPr/>
          <p:nvPr/>
        </p:nvSpPr>
        <p:spPr>
          <a:xfrm>
            <a:off x="5391150" y="4738987"/>
            <a:ext cx="6800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59"/>
          <p:cNvSpPr/>
          <p:nvPr/>
        </p:nvSpPr>
        <p:spPr>
          <a:xfrm>
            <a:off x="5391150" y="5025821"/>
            <a:ext cx="68008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一位主管觉得用 AI 写方案快多了，要求部门所有活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0"/>
          <p:cNvSpPr/>
          <p:nvPr/>
        </p:nvSpPr>
        <p:spPr>
          <a:xfrm>
            <a:off x="5391150" y="5311571"/>
            <a:ext cx="68008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都先交给 AI 做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1"/>
          <p:cNvSpPr/>
          <p:nvPr/>
        </p:nvSpPr>
        <p:spPr>
          <a:xfrm>
            <a:off x="9371648" y="505682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9591675" y="5062475"/>
            <a:ext cx="26003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Shape 63"/>
          <p:cNvSpPr/>
          <p:nvPr/>
        </p:nvSpPr>
        <p:spPr>
          <a:xfrm>
            <a:off x="10086023" y="505682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10306050" y="5062475"/>
            <a:ext cx="1885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5"/>
          <p:cNvSpPr/>
          <p:nvPr/>
        </p:nvSpPr>
        <p:spPr>
          <a:xfrm>
            <a:off x="10800398" y="505682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11020425" y="5062475"/>
            <a:ext cx="11715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先别急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9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答案：润色周报可以，数字直接用不行，铺开先别急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14363" y="1871663"/>
            <a:ext cx="10963275" cy="1209675"/>
          </a:xfrm>
          <a:prstGeom prst="roundRect">
            <a:avLst>
              <a:gd name="adj" fmla="val 78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23900" y="2257425"/>
            <a:ext cx="9372668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277532" y="2257425"/>
            <a:ext cx="190568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23900" y="2562225"/>
            <a:ext cx="9372668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277532" y="2562225"/>
            <a:ext cx="190568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43000" y="1943100"/>
            <a:ext cx="0" cy="10668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0" y="1960579"/>
            <a:ext cx="1752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295400" y="2033887"/>
            <a:ext cx="1089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情景一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 rot="21240000">
            <a:off x="10165556" y="2069306"/>
            <a:ext cx="1042988" cy="395288"/>
          </a:xfrm>
          <a:prstGeom prst="roundRect">
            <a:avLst>
              <a:gd name="adj" fmla="val 19277"/>
            </a:avLst>
          </a:prstGeom>
          <a:noFill/>
          <a:ln w="23813">
            <a:solidFill>
              <a:srgbClr val="55704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 rot="21240000">
            <a:off x="10421125" y="2246011"/>
            <a:ext cx="114300" cy="78581"/>
          </a:xfrm>
          <a:custGeom>
            <a:avLst/>
            <a:gdLst/>
            <a:ahLst/>
            <a:cxnLst/>
            <a:rect l="l" t="t" r="r" b="b"/>
            <a:pathLst>
              <a:path w="114300" h="78581">
                <a:moveTo>
                  <a:pt x="114300" y="0"/>
                </a:moveTo>
                <a:lnTo>
                  <a:pt x="35719" y="78581"/>
                </a:lnTo>
                <a:lnTo>
                  <a:pt x="0" y="42862"/>
                </a:lnTo>
              </a:path>
            </a:pathLst>
          </a:custGeom>
          <a:noFill/>
          <a:ln w="14287">
            <a:solidFill>
              <a:srgbClr val="55704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 rot="21240000">
            <a:off x="10601507" y="2148889"/>
            <a:ext cx="381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557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可以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1295400" y="2320721"/>
            <a:ext cx="10896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新同事用公司批准的 AI 工具，把自己写的周报润色一遍，读过再交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295400" y="285267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57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写作是它擅长的活，新人获益最大。交之前自己读一遍。见第 5、6 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14363" y="3224213"/>
            <a:ext cx="10963275" cy="1209675"/>
          </a:xfrm>
          <a:prstGeom prst="roundRect">
            <a:avLst>
              <a:gd name="adj" fmla="val 78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23900" y="3609975"/>
            <a:ext cx="9378332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1271868" y="3609975"/>
            <a:ext cx="196232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723900" y="3914775"/>
            <a:ext cx="1074420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143000" y="3295650"/>
            <a:ext cx="0" cy="10668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0" y="3313129"/>
            <a:ext cx="1752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1295400" y="3386437"/>
            <a:ext cx="1089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 rot="240000">
            <a:off x="10165556" y="3421856"/>
            <a:ext cx="1042987" cy="395287"/>
          </a:xfrm>
          <a:prstGeom prst="roundRect">
            <a:avLst>
              <a:gd name="adj" fmla="val 19277"/>
            </a:avLst>
          </a:prstGeom>
          <a:noFill/>
          <a:ln w="23812">
            <a:solidFill>
              <a:srgbClr val="A04A38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 rot="240000">
            <a:off x="10435148" y="3562020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5" y="0"/>
                </a:moveTo>
                <a:lnTo>
                  <a:pt x="0" y="85725"/>
                </a:lnTo>
              </a:path>
            </a:pathLst>
          </a:custGeom>
          <a:noFill/>
          <a:ln w="14287">
            <a:solidFill>
              <a:srgbClr val="A04A38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 rot="240000">
            <a:off x="10435148" y="3562020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0" y="0"/>
                </a:moveTo>
                <a:lnTo>
                  <a:pt x="85725" y="85725"/>
                </a:lnTo>
              </a:path>
            </a:pathLst>
          </a:custGeom>
          <a:noFill/>
          <a:ln w="14287">
            <a:solidFill>
              <a:srgbClr val="A04A38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 rot="240000">
            <a:off x="10600565" y="3519722"/>
            <a:ext cx="381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04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不行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1295400" y="3673271"/>
            <a:ext cx="10896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一位老同事让 AI 算出三个季度的同比增长率，没核对就放进给领导的汇报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1295400" y="420522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A04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算数和核对事实可能超出它的能力。数字发出前要人核对。见第 7 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14363" y="4576763"/>
            <a:ext cx="10963275" cy="1209675"/>
          </a:xfrm>
          <a:prstGeom prst="roundRect">
            <a:avLst>
              <a:gd name="adj" fmla="val 78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23900" y="4962525"/>
            <a:ext cx="9381414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1268786" y="4962525"/>
            <a:ext cx="199314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23900" y="5267325"/>
            <a:ext cx="1074420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1143000" y="4648200"/>
            <a:ext cx="0" cy="10668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0" y="4665679"/>
            <a:ext cx="1752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1295400" y="4738987"/>
            <a:ext cx="1089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 rot="21420000">
            <a:off x="10165556" y="4774406"/>
            <a:ext cx="1042988" cy="395288"/>
          </a:xfrm>
          <a:prstGeom prst="roundRect">
            <a:avLst>
              <a:gd name="adj" fmla="val 19277"/>
            </a:avLst>
          </a:prstGeom>
          <a:noFill/>
          <a:ln w="23813">
            <a:solidFill>
              <a:srgbClr val="9A7318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 rot="21420000">
            <a:off x="10396911" y="4922026"/>
            <a:ext cx="35719" cy="128588"/>
          </a:xfrm>
          <a:prstGeom prst="roundRect">
            <a:avLst>
              <a:gd name="adj" fmla="val 20000"/>
            </a:avLst>
          </a:prstGeom>
          <a:noFill/>
          <a:ln w="14288">
            <a:solidFill>
              <a:srgbClr val="936E18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 rot="21420000">
            <a:off x="10332706" y="4925391"/>
            <a:ext cx="35719" cy="128588"/>
          </a:xfrm>
          <a:prstGeom prst="roundRect">
            <a:avLst>
              <a:gd name="adj" fmla="val 20000"/>
            </a:avLst>
          </a:prstGeom>
          <a:noFill/>
          <a:ln w="14288">
            <a:solidFill>
              <a:srgbClr val="936E18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 rot="21420000">
            <a:off x="10506310" y="4859488"/>
            <a:ext cx="571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6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先别急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1295400" y="5025821"/>
            <a:ext cx="10896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一位主管觉得用 AI 写方案快多了，要求部门所有活都先交给 AI 做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1295400" y="555777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936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感觉快不等于真的快。先挑几类活试，记下用时和返工。见第 8 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609600" y="591056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判断的顺序：先问是不是它擅长的活，再问结果谁来核，最后看数字再推广。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Shape 1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0" y="1143000"/>
            <a:ext cx="12192000" cy="2400300"/>
          </a:xfrm>
          <a:prstGeom prst="rect">
            <a:avLst/>
          </a:prstGeom>
          <a:solidFill>
            <a:srgbClr val="3E5A74"/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3543300"/>
            <a:ext cx="12192000" cy="76200"/>
          </a:xfrm>
          <a:prstGeom prst="rect">
            <a:avLst/>
          </a:prstGeom>
          <a:solidFill>
            <a:srgbClr val="918461"/>
          </a:solidFill>
          <a:ln/>
        </p:spPr>
      </p:sp>
      <p:sp>
        <p:nvSpPr>
          <p:cNvPr id="19" name="Shape 17"/>
          <p:cNvSpPr/>
          <p:nvPr/>
        </p:nvSpPr>
        <p:spPr>
          <a:xfrm>
            <a:off x="619125" y="1419225"/>
            <a:ext cx="1885950" cy="266700"/>
          </a:xfrm>
          <a:prstGeom prst="roundRect">
            <a:avLst>
              <a:gd name="adj" fmla="val 21429"/>
            </a:avLst>
          </a:prstGeom>
          <a:noFill/>
          <a:ln w="19050">
            <a:solidFill>
              <a:srgbClr val="B2BDC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304925" y="1463110"/>
            <a:ext cx="108870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225" kern="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1200" b="1" spc="225" kern="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921631"/>
            <a:ext cx="115824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三个真实案例：出了错谁来担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2711608"/>
            <a:ext cx="11582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泄露、编造、说错话，后果都落在用它的人和公司身上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9600" y="40337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14363" y="4348163"/>
            <a:ext cx="3495675" cy="981075"/>
          </a:xfrm>
          <a:prstGeom prst="roundRect">
            <a:avLst>
              <a:gd name="adj" fmla="val 9709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38200" y="4552950"/>
            <a:ext cx="152400" cy="190500"/>
          </a:xfrm>
          <a:custGeom>
            <a:avLst/>
            <a:gdLst/>
            <a:ahLst/>
            <a:cxnLst/>
            <a:rect l="l" t="t" r="r" b="b"/>
            <a:pathLst>
              <a:path w="152400" h="190500">
                <a:moveTo>
                  <a:pt x="19050" y="190500"/>
                </a:moveTo>
                <a:arcTo hR="19050" wR="19050" stAng="5400000" swAng="5400000"/>
                <a:lnTo>
                  <a:pt x="0" y="19050"/>
                </a:lnTo>
                <a:arcTo hR="19050" wR="19050" stAng="10800000" swAng="5400000"/>
                <a:lnTo>
                  <a:pt x="95250" y="0"/>
                </a:lnTo>
                <a:arcTo hR="22860" wR="22860" stAng="16194428" swAng="2711764"/>
                <a:lnTo>
                  <a:pt x="145656" y="40900"/>
                </a:lnTo>
                <a:arcTo hR="22860" wR="22860" stAng="18889766" swAng="2715819"/>
                <a:lnTo>
                  <a:pt x="152400" y="171450"/>
                </a:lnTo>
                <a:arcTo hR="19050" wR="19050" stAng="0" swAng="5400000"/>
                <a:close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4400" y="4619625"/>
            <a:ext cx="7144" cy="38100"/>
          </a:xfrm>
          <a:custGeom>
            <a:avLst/>
            <a:gdLst/>
            <a:ahLst/>
            <a:cxnLst/>
            <a:rect l="l" t="t" r="r" b="b"/>
            <a:pathLst>
              <a:path w="7144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14400" y="4695825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162050" y="4549210"/>
            <a:ext cx="11029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三星：放开不到 20 天，3 起泄露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348163" y="4348163"/>
            <a:ext cx="3495675" cy="981075"/>
          </a:xfrm>
          <a:prstGeom prst="roundRect">
            <a:avLst>
              <a:gd name="adj" fmla="val 9709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52920" y="4629140"/>
            <a:ext cx="114330" cy="114325"/>
          </a:xfrm>
          <a:custGeom>
            <a:avLst/>
            <a:gdLst/>
            <a:ahLst/>
            <a:cxnLst/>
            <a:rect l="l" t="t" r="r" b="b"/>
            <a:pathLst>
              <a:path w="114330" h="114325">
                <a:moveTo>
                  <a:pt x="114330" y="28585"/>
                </a:moveTo>
                <a:lnTo>
                  <a:pt x="34501" y="108404"/>
                </a:lnTo>
                <a:arcTo hR="20209" wR="20209" stAng="2699427" swAng="10800000"/>
                <a:lnTo>
                  <a:pt x="85774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686300" y="46291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57150"/>
                </a:moveTo>
                <a:lnTo>
                  <a:pt x="5715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662488" y="455771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762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610100" y="45529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57150"/>
                </a:moveTo>
                <a:lnTo>
                  <a:pt x="5715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614863" y="460533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6200" y="7620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895850" y="4549210"/>
            <a:ext cx="7296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律师和航空公司：编造与说错都要担责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8081962" y="4348163"/>
            <a:ext cx="3495675" cy="981075"/>
          </a:xfrm>
          <a:prstGeom prst="roundRect">
            <a:avLst>
              <a:gd name="adj" fmla="val 9709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286750" y="4676775"/>
            <a:ext cx="133350" cy="57150"/>
          </a:xfrm>
          <a:custGeom>
            <a:avLst/>
            <a:gdLst/>
            <a:ahLst/>
            <a:cxnLst/>
            <a:rect l="l" t="t" r="r" b="b"/>
            <a:pathLst>
              <a:path w="133350" h="57150">
                <a:moveTo>
                  <a:pt x="133350" y="57150"/>
                </a:moveTo>
                <a:lnTo>
                  <a:pt x="133350" y="38100"/>
                </a:lnTo>
                <a:arcTo hR="38100" wR="38100" stAng="0" swAng="-5400000"/>
                <a:lnTo>
                  <a:pt x="38100" y="0"/>
                </a:lnTo>
                <a:arcTo hR="38100" wR="38100" stAng="16200000" swAng="-5400000"/>
                <a:lnTo>
                  <a:pt x="0" y="5715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420100" y="4563694"/>
            <a:ext cx="28539" cy="73762"/>
          </a:xfrm>
          <a:custGeom>
            <a:avLst/>
            <a:gdLst/>
            <a:ahLst/>
            <a:cxnLst/>
            <a:rect l="l" t="t" r="r" b="b"/>
            <a:pathLst>
              <a:path w="28539" h="73762">
                <a:moveTo>
                  <a:pt x="0" y="0"/>
                </a:moveTo>
                <a:arcTo hR="38100" wR="38100" stAng="17072025" swAng="9055950"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448675" y="4678013"/>
            <a:ext cx="28575" cy="55912"/>
          </a:xfrm>
          <a:custGeom>
            <a:avLst/>
            <a:gdLst/>
            <a:ahLst/>
            <a:cxnLst/>
            <a:rect l="l" t="t" r="r" b="b"/>
            <a:pathLst>
              <a:path w="28575" h="55912">
                <a:moveTo>
                  <a:pt x="28575" y="55912"/>
                </a:moveTo>
                <a:lnTo>
                  <a:pt x="28575" y="36862"/>
                </a:lnTo>
                <a:arcTo hR="38100" wR="38100" stAng="21597436" swAng="-4528786"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315325" y="4562475"/>
            <a:ext cx="76200" cy="76200"/>
          </a:xfrm>
          <a:prstGeom prst="ellipse">
            <a:avLst/>
          </a:pr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629650" y="4549210"/>
            <a:ext cx="35623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47 国员工调查：风险出在使用习惯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1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真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三星、律师、航空公司：担责的是人和公司，不是工具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14363" y="1871663"/>
            <a:ext cx="3495675" cy="3133725"/>
          </a:xfrm>
          <a:prstGeom prst="roundRect">
            <a:avLst>
              <a:gd name="adj" fmla="val 3040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8650" y="1885950"/>
            <a:ext cx="3467100" cy="76200"/>
          </a:xfrm>
          <a:custGeom>
            <a:avLst/>
            <a:gdLst/>
            <a:ahLst/>
            <a:cxnLst/>
            <a:rect l="l" t="t" r="r" b="b"/>
            <a:pathLst>
              <a:path w="3467100" h="76200">
                <a:moveTo>
                  <a:pt x="0" y="76200"/>
                </a:moveTo>
                <a:arcTo hR="76200" wR="76200" stAng="10800000" swAng="5400000"/>
                <a:lnTo>
                  <a:pt x="3390900" y="0"/>
                </a:lnTo>
                <a:arcTo hR="76200" wR="76200" stAng="16200000" swAng="5400000"/>
              </a:path>
            </a:pathLst>
          </a:custGeom>
          <a:noFill/>
          <a:ln w="38100">
            <a:solidFill>
              <a:srgbClr val="B96A5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41375" y="2097087"/>
            <a:ext cx="165100" cy="206375"/>
          </a:xfrm>
          <a:custGeom>
            <a:avLst/>
            <a:gdLst/>
            <a:ahLst/>
            <a:cxnLst/>
            <a:rect l="l" t="t" r="r" b="b"/>
            <a:pathLst>
              <a:path w="165100" h="206375">
                <a:moveTo>
                  <a:pt x="20637" y="206375"/>
                </a:moveTo>
                <a:arcTo hR="20637" wR="20637" stAng="5400000" swAng="5400000"/>
                <a:lnTo>
                  <a:pt x="0" y="20638"/>
                </a:lnTo>
                <a:arcTo hR="20637" wR="20637" stAng="10800000" swAng="5400000"/>
                <a:lnTo>
                  <a:pt x="103188" y="0"/>
                </a:lnTo>
                <a:arcTo hR="24765" wR="24765" stAng="16194428" swAng="2711764"/>
                <a:lnTo>
                  <a:pt x="157794" y="44309"/>
                </a:lnTo>
                <a:arcTo hR="24765" wR="24765" stAng="18889766" swAng="2715819"/>
                <a:lnTo>
                  <a:pt x="165100" y="185738"/>
                </a:lnTo>
                <a:arcTo hR="20637" wR="20637" stAng="0" swAng="5400000"/>
                <a:close/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23925" y="2169319"/>
            <a:ext cx="7739" cy="41275"/>
          </a:xfrm>
          <a:custGeom>
            <a:avLst/>
            <a:gdLst/>
            <a:ahLst/>
            <a:cxnLst/>
            <a:rect l="l" t="t" r="r" b="b"/>
            <a:pathLst>
              <a:path w="7739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3925" y="2251869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162050" y="2074879"/>
            <a:ext cx="110299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三星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0" y="2147825"/>
            <a:ext cx="3924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2023-03 至 05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00100" y="2528464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发生了什么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00100" y="2739098"/>
            <a:ext cx="11391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放开公共 AI 工具不到 20 天，员工把源码和会议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00100" y="2967698"/>
            <a:ext cx="11391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记录贴了进去，出了 3 起泄露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800100" y="3638550"/>
            <a:ext cx="3124200" cy="9525"/>
          </a:xfrm>
          <a:prstGeom prst="rect">
            <a:avLst/>
          </a:prstGeom>
          <a:solidFill>
            <a:srgbClr val="D3DBE0"/>
          </a:solidFill>
          <a:ln/>
        </p:spPr>
      </p:sp>
      <p:sp>
        <p:nvSpPr>
          <p:cNvPr id="34" name="Text 32"/>
          <p:cNvSpPr/>
          <p:nvPr/>
        </p:nvSpPr>
        <p:spPr>
          <a:xfrm>
            <a:off x="800100" y="3785764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谁担了后果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00100" y="3996760"/>
            <a:ext cx="113919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公司禁止员工用生成式 AI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00100" y="4700164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出处：韩国《经济学人》、彭博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4348163" y="1871663"/>
            <a:ext cx="3495675" cy="3133725"/>
          </a:xfrm>
          <a:prstGeom prst="roundRect">
            <a:avLst>
              <a:gd name="adj" fmla="val 3040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362450" y="1885950"/>
            <a:ext cx="3467100" cy="76200"/>
          </a:xfrm>
          <a:custGeom>
            <a:avLst/>
            <a:gdLst/>
            <a:ahLst/>
            <a:cxnLst/>
            <a:rect l="l" t="t" r="r" b="b"/>
            <a:pathLst>
              <a:path w="3467100" h="76200">
                <a:moveTo>
                  <a:pt x="0" y="76200"/>
                </a:moveTo>
                <a:arcTo hR="76200" wR="76200" stAng="10800000" swAng="5400000"/>
                <a:lnTo>
                  <a:pt x="3390900" y="0"/>
                </a:lnTo>
                <a:arcTo hR="76200" wR="76200" stAng="16200000" swAng="5400000"/>
              </a:path>
            </a:pathLst>
          </a:custGeom>
          <a:noFill/>
          <a:ln w="38100">
            <a:solidFill>
              <a:srgbClr val="B96A5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554505" y="2179627"/>
            <a:ext cx="123858" cy="123853"/>
          </a:xfrm>
          <a:custGeom>
            <a:avLst/>
            <a:gdLst/>
            <a:ahLst/>
            <a:cxnLst/>
            <a:rect l="l" t="t" r="r" b="b"/>
            <a:pathLst>
              <a:path w="123858" h="123853">
                <a:moveTo>
                  <a:pt x="123858" y="30967"/>
                </a:moveTo>
                <a:lnTo>
                  <a:pt x="37376" y="117438"/>
                </a:lnTo>
                <a:arcTo hR="21893" wR="21893" stAng="2699427" swAng="10800000"/>
                <a:lnTo>
                  <a:pt x="92922" y="0"/>
                </a:lnTo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699000" y="2179638"/>
            <a:ext cx="61912" cy="61912"/>
          </a:xfrm>
          <a:custGeom>
            <a:avLst/>
            <a:gdLst/>
            <a:ahLst/>
            <a:cxnLst/>
            <a:rect l="l" t="t" r="r" b="b"/>
            <a:pathLst>
              <a:path w="61912" h="61912">
                <a:moveTo>
                  <a:pt x="0" y="61912"/>
                </a:moveTo>
                <a:lnTo>
                  <a:pt x="61912" y="0"/>
                </a:lnTo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673203" y="2102247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550" y="82550"/>
                </a:moveTo>
                <a:lnTo>
                  <a:pt x="0" y="0"/>
                </a:lnTo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616450" y="2097088"/>
            <a:ext cx="61912" cy="61912"/>
          </a:xfrm>
          <a:custGeom>
            <a:avLst/>
            <a:gdLst/>
            <a:ahLst/>
            <a:cxnLst/>
            <a:rect l="l" t="t" r="r" b="b"/>
            <a:pathLst>
              <a:path w="61912" h="61912">
                <a:moveTo>
                  <a:pt x="0" y="61912"/>
                </a:moveTo>
                <a:lnTo>
                  <a:pt x="61912" y="0"/>
                </a:lnTo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621609" y="2153841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0" y="0"/>
                </a:moveTo>
                <a:lnTo>
                  <a:pt x="82550" y="82550"/>
                </a:lnTo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895850" y="2074879"/>
            <a:ext cx="72961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律师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0" y="2147825"/>
            <a:ext cx="7658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2023-06-22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4533900" y="2528464"/>
            <a:ext cx="7658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发生了什么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4533900" y="2739098"/>
            <a:ext cx="7658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交了 AI 编造的判例，被质疑后仍坚持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4533900" y="3638550"/>
            <a:ext cx="3124200" cy="9525"/>
          </a:xfrm>
          <a:prstGeom prst="rect">
            <a:avLst/>
          </a:prstGeom>
          <a:solidFill>
            <a:srgbClr val="D3DBE0"/>
          </a:solidFill>
          <a:ln/>
        </p:spPr>
      </p:sp>
      <p:sp>
        <p:nvSpPr>
          <p:cNvPr id="49" name="Text 47"/>
          <p:cNvSpPr/>
          <p:nvPr/>
        </p:nvSpPr>
        <p:spPr>
          <a:xfrm>
            <a:off x="4533900" y="3785764"/>
            <a:ext cx="7658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谁担了后果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4533900" y="3996760"/>
            <a:ext cx="765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罚 5,000 美元，法院认定主观恶意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4533900" y="4700164"/>
            <a:ext cx="7658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出处：纽约南区联邦法院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8081962" y="1871663"/>
            <a:ext cx="3495675" cy="3133725"/>
          </a:xfrm>
          <a:prstGeom prst="roundRect">
            <a:avLst>
              <a:gd name="adj" fmla="val 3040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096250" y="1885950"/>
            <a:ext cx="3467100" cy="76200"/>
          </a:xfrm>
          <a:custGeom>
            <a:avLst/>
            <a:gdLst/>
            <a:ahLst/>
            <a:cxnLst/>
            <a:rect l="l" t="t" r="r" b="b"/>
            <a:pathLst>
              <a:path w="3467100" h="76200">
                <a:moveTo>
                  <a:pt x="0" y="76200"/>
                </a:moveTo>
                <a:arcTo hR="76200" wR="76200" stAng="10800000" swAng="5400000"/>
                <a:lnTo>
                  <a:pt x="3390900" y="0"/>
                </a:lnTo>
                <a:arcTo hR="76200" wR="76200" stAng="16200000" swAng="5400000"/>
              </a:path>
            </a:pathLst>
          </a:custGeom>
          <a:noFill/>
          <a:ln w="38100">
            <a:solidFill>
              <a:srgbClr val="B96A5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8298656" y="2102247"/>
            <a:ext cx="190897" cy="190897"/>
          </a:xfrm>
          <a:custGeom>
            <a:avLst/>
            <a:gdLst/>
            <a:ahLst/>
            <a:cxnLst/>
            <a:rect l="l" t="t" r="r" b="b"/>
            <a:pathLst>
              <a:path w="190897" h="190897">
                <a:moveTo>
                  <a:pt x="152718" y="172323"/>
                </a:moveTo>
                <a:lnTo>
                  <a:pt x="134144" y="87709"/>
                </a:lnTo>
                <a:lnTo>
                  <a:pt x="170259" y="51594"/>
                </a:lnTo>
                <a:cubicBezTo>
                  <a:pt x="185738" y="36116"/>
                  <a:pt x="190897" y="15478"/>
                  <a:pt x="185738" y="5159"/>
                </a:cubicBezTo>
                <a:cubicBezTo>
                  <a:pt x="175419" y="0"/>
                  <a:pt x="154781" y="5159"/>
                  <a:pt x="139303" y="20637"/>
                </a:cubicBezTo>
                <a:lnTo>
                  <a:pt x="103188" y="56753"/>
                </a:lnTo>
                <a:lnTo>
                  <a:pt x="18574" y="38179"/>
                </a:lnTo>
                <a:cubicBezTo>
                  <a:pt x="13414" y="37148"/>
                  <a:pt x="9287" y="39211"/>
                  <a:pt x="7223" y="43339"/>
                </a:cubicBezTo>
                <a:lnTo>
                  <a:pt x="4127" y="48498"/>
                </a:lnTo>
                <a:cubicBezTo>
                  <a:pt x="2064" y="53658"/>
                  <a:pt x="3096" y="58817"/>
                  <a:pt x="7223" y="61912"/>
                </a:cubicBezTo>
                <a:lnTo>
                  <a:pt x="61912" y="98028"/>
                </a:lnTo>
                <a:lnTo>
                  <a:pt x="41275" y="128984"/>
                </a:lnTo>
                <a:lnTo>
                  <a:pt x="10319" y="128984"/>
                </a:lnTo>
                <a:lnTo>
                  <a:pt x="0" y="139303"/>
                </a:lnTo>
                <a:lnTo>
                  <a:pt x="30956" y="159941"/>
                </a:lnTo>
                <a:lnTo>
                  <a:pt x="51594" y="190897"/>
                </a:lnTo>
                <a:lnTo>
                  <a:pt x="61912" y="180578"/>
                </a:lnTo>
                <a:lnTo>
                  <a:pt x="61912" y="149622"/>
                </a:lnTo>
                <a:lnTo>
                  <a:pt x="92869" y="128984"/>
                </a:lnTo>
                <a:lnTo>
                  <a:pt x="128984" y="183674"/>
                </a:lnTo>
                <a:cubicBezTo>
                  <a:pt x="132080" y="187801"/>
                  <a:pt x="137239" y="188833"/>
                  <a:pt x="142399" y="186769"/>
                </a:cubicBezTo>
                <a:lnTo>
                  <a:pt x="147558" y="184706"/>
                </a:lnTo>
                <a:cubicBezTo>
                  <a:pt x="151686" y="181610"/>
                  <a:pt x="153749" y="177483"/>
                  <a:pt x="152718" y="172323"/>
                </a:cubicBezTo>
                <a:close/>
              </a:path>
            </a:pathLst>
          </a:custGeom>
          <a:noFill/>
          <a:ln w="20638">
            <a:solidFill>
              <a:srgbClr val="B96A5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8629650" y="2074879"/>
            <a:ext cx="35623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航空公司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0" y="214782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2024-02-14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8267700" y="2528464"/>
            <a:ext cx="3924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发生了什么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8267700" y="2739098"/>
            <a:ext cx="3924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网站客服机器人说丧亲票可以事后申请，实际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8267700" y="2967698"/>
            <a:ext cx="3924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不行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8267700" y="3638550"/>
            <a:ext cx="3124200" cy="9525"/>
          </a:xfrm>
          <a:prstGeom prst="rect">
            <a:avLst/>
          </a:prstGeom>
          <a:solidFill>
            <a:srgbClr val="D3DBE0"/>
          </a:solidFill>
          <a:ln/>
        </p:spPr>
      </p:sp>
      <p:sp>
        <p:nvSpPr>
          <p:cNvPr id="61" name="Text 59"/>
          <p:cNvSpPr/>
          <p:nvPr/>
        </p:nvSpPr>
        <p:spPr>
          <a:xfrm>
            <a:off x="8267700" y="3785764"/>
            <a:ext cx="3924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谁担了后果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8267700" y="3996760"/>
            <a:ext cx="3924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判赔 812.02 加元，「机器人是独立主体」没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8267700" y="4244410"/>
            <a:ext cx="3924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被采纳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8267700" y="4700164"/>
            <a:ext cx="3924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出处：加拿大民事解决庭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609600" y="5200650"/>
            <a:ext cx="7239000" cy="666750"/>
          </a:xfrm>
          <a:prstGeom prst="roundRect">
            <a:avLst>
              <a:gd name="adj" fmla="val 14286"/>
            </a:avLst>
          </a:prstGeom>
          <a:solidFill>
            <a:srgbClr val="DFE5EB"/>
          </a:solidFill>
          <a:ln/>
        </p:spPr>
      </p:sp>
      <p:sp>
        <p:nvSpPr>
          <p:cNvPr id="66" name="Shape 64"/>
          <p:cNvSpPr/>
          <p:nvPr/>
        </p:nvSpPr>
        <p:spPr>
          <a:xfrm>
            <a:off x="884238" y="5499100"/>
            <a:ext cx="17463" cy="52388"/>
          </a:xfrm>
          <a:custGeom>
            <a:avLst/>
            <a:gdLst/>
            <a:ahLst/>
            <a:cxnLst/>
            <a:rect l="l" t="t" r="r" b="b"/>
            <a:pathLst>
              <a:path w="17463" h="52388">
                <a:moveTo>
                  <a:pt x="0" y="52388"/>
                </a:moveTo>
                <a:arcTo hR="17463" wR="17463" stAng="5400000" swAng="-5400000"/>
                <a:lnTo>
                  <a:pt x="17463" y="0"/>
                </a:lnTo>
                <a:lnTo>
                  <a:pt x="0" y="0"/>
                </a:lnTo>
              </a:path>
            </a:pathLst>
          </a:custGeom>
          <a:noFill/>
          <a:ln w="17463">
            <a:solidFill>
              <a:srgbClr val="4A6B8A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779463" y="5455444"/>
            <a:ext cx="174625" cy="165858"/>
          </a:xfrm>
          <a:custGeom>
            <a:avLst/>
            <a:gdLst/>
            <a:ahLst/>
            <a:cxnLst/>
            <a:rect l="l" t="t" r="r" b="b"/>
            <a:pathLst>
              <a:path w="174625" h="165858">
                <a:moveTo>
                  <a:pt x="174625" y="122238"/>
                </a:moveTo>
                <a:arcTo hR="17463" wR="17463" stAng="0" swAng="5400000"/>
                <a:lnTo>
                  <a:pt x="42154" y="139700"/>
                </a:lnTo>
                <a:arcTo hR="17463" wR="17463" stAng="16199266" swAng="-2699785"/>
                <a:lnTo>
                  <a:pt x="10582" y="164043"/>
                </a:lnTo>
                <a:arcTo hR="6199" wR="6199" stAng="2700314" swAng="8099243"/>
                <a:lnTo>
                  <a:pt x="0" y="17463"/>
                </a:lnTo>
                <a:arcTo hR="17463" wR="17463" stAng="10800000" swAng="5400000"/>
                <a:lnTo>
                  <a:pt x="157163" y="0"/>
                </a:lnTo>
                <a:arcTo hR="17463" wR="17463" stAng="16200000" swAng="5400000"/>
                <a:close/>
              </a:path>
            </a:pathLst>
          </a:custGeom>
          <a:noFill/>
          <a:ln w="17463">
            <a:solidFill>
              <a:srgbClr val="4A6B8A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831850" y="5499100"/>
            <a:ext cx="17463" cy="52388"/>
          </a:xfrm>
          <a:custGeom>
            <a:avLst/>
            <a:gdLst/>
            <a:ahLst/>
            <a:cxnLst/>
            <a:rect l="l" t="t" r="r" b="b"/>
            <a:pathLst>
              <a:path w="17463" h="52388">
                <a:moveTo>
                  <a:pt x="0" y="52388"/>
                </a:moveTo>
                <a:arcTo hR="17463" wR="17463" stAng="5400000" swAng="-5400000"/>
                <a:lnTo>
                  <a:pt x="17463" y="0"/>
                </a:lnTo>
                <a:lnTo>
                  <a:pt x="0" y="0"/>
                </a:lnTo>
              </a:path>
            </a:pathLst>
          </a:custGeom>
          <a:noFill/>
          <a:ln w="17463">
            <a:solidFill>
              <a:srgbClr val="4A6B8A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1143000" y="5453723"/>
            <a:ext cx="1104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律师案的法官写得很清楚：用可靠的 AI 工具本身没有不当，把关核实是律师的责任。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8081962" y="5205413"/>
            <a:ext cx="3495675" cy="657225"/>
          </a:xfrm>
          <a:prstGeom prst="roundRect">
            <a:avLst>
              <a:gd name="adj" fmla="val 14493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8267700" y="5287696"/>
            <a:ext cx="39243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B96A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2,145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9563100" y="5319650"/>
            <a:ext cx="2628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起法庭裁决涉及 AI 编造的内容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9563100" y="5510150"/>
            <a:ext cx="2628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（截至 2026-10-04）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来源：韩国《经济学人》2023-03，彭博 2023-05，纽约南区联邦法院 2023-06-22，加拿大民事解决庭 2024-02-14，Charlotin 案例库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2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调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近一半员工把公司信息传进公共 AI，禁用了反而更多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9600" y="184302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在工作中用 AI 的员工里，承认做过的比例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2243798"/>
            <a:ext cx="2857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知道能靠 AI，就少花力气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009900" y="2209800"/>
            <a:ext cx="3017520" cy="266700"/>
          </a:xfrm>
          <a:prstGeom prst="roundRect">
            <a:avLst>
              <a:gd name="adj" fmla="val 10714"/>
            </a:avLst>
          </a:prstGeom>
          <a:solidFill>
            <a:srgbClr val="B9C3CB"/>
          </a:solidFill>
          <a:ln/>
        </p:spPr>
      </p:sp>
      <p:sp>
        <p:nvSpPr>
          <p:cNvPr id="26" name="Text 24"/>
          <p:cNvSpPr/>
          <p:nvPr/>
        </p:nvSpPr>
        <p:spPr>
          <a:xfrm>
            <a:off x="6122670" y="2263210"/>
            <a:ext cx="606933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72%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2758148"/>
            <a:ext cx="2857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不加评估就用 AI 的输出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3009900" y="2724150"/>
            <a:ext cx="2766060" cy="266700"/>
          </a:xfrm>
          <a:prstGeom prst="roundRect">
            <a:avLst>
              <a:gd name="adj" fmla="val 10714"/>
            </a:avLst>
          </a:prstGeom>
          <a:solidFill>
            <a:srgbClr val="B9C3CB"/>
          </a:solidFill>
          <a:ln/>
        </p:spPr>
      </p:sp>
      <p:sp>
        <p:nvSpPr>
          <p:cNvPr id="29" name="Text 27"/>
          <p:cNvSpPr/>
          <p:nvPr/>
        </p:nvSpPr>
        <p:spPr>
          <a:xfrm>
            <a:off x="5871210" y="2777560"/>
            <a:ext cx="632079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66%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0" y="3272498"/>
            <a:ext cx="2857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隐瞒用了 AI，或当成自己写的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3009900" y="3238500"/>
            <a:ext cx="2388870" cy="266700"/>
          </a:xfrm>
          <a:prstGeom prst="roundRect">
            <a:avLst>
              <a:gd name="adj" fmla="val 10714"/>
            </a:avLst>
          </a:prstGeom>
          <a:solidFill>
            <a:srgbClr val="B9C3CB"/>
          </a:solidFill>
          <a:ln/>
        </p:spPr>
      </p:sp>
      <p:sp>
        <p:nvSpPr>
          <p:cNvPr id="32" name="Text 30"/>
          <p:cNvSpPr/>
          <p:nvPr/>
        </p:nvSpPr>
        <p:spPr>
          <a:xfrm>
            <a:off x="5494020" y="3291910"/>
            <a:ext cx="669798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57%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3786848"/>
            <a:ext cx="2857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因为 AI 在工作中犯过错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3009900" y="3752850"/>
            <a:ext cx="2346960" cy="266700"/>
          </a:xfrm>
          <a:prstGeom prst="roundRect">
            <a:avLst>
              <a:gd name="adj" fmla="val 10714"/>
            </a:avLst>
          </a:prstGeom>
          <a:solidFill>
            <a:srgbClr val="B9C3CB"/>
          </a:solidFill>
          <a:ln/>
        </p:spPr>
      </p:sp>
      <p:sp>
        <p:nvSpPr>
          <p:cNvPr id="35" name="Text 33"/>
          <p:cNvSpPr/>
          <p:nvPr/>
        </p:nvSpPr>
        <p:spPr>
          <a:xfrm>
            <a:off x="5452110" y="3806260"/>
            <a:ext cx="673989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56%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0" y="4301198"/>
            <a:ext cx="2857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不知道是否允许就用了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3009900" y="4267200"/>
            <a:ext cx="2346960" cy="266700"/>
          </a:xfrm>
          <a:prstGeom prst="roundRect">
            <a:avLst>
              <a:gd name="adj" fmla="val 10714"/>
            </a:avLst>
          </a:prstGeom>
          <a:solidFill>
            <a:srgbClr val="B9C3CB"/>
          </a:solidFill>
          <a:ln/>
        </p:spPr>
      </p:sp>
      <p:sp>
        <p:nvSpPr>
          <p:cNvPr id="38" name="Text 36"/>
          <p:cNvSpPr/>
          <p:nvPr/>
        </p:nvSpPr>
        <p:spPr>
          <a:xfrm>
            <a:off x="5452110" y="4320610"/>
            <a:ext cx="673989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56%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0" y="4815548"/>
            <a:ext cx="2857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b="1" dirty="0">
                <a:solidFill>
                  <a:srgbClr val="9658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把公司信息传进公共 AI 工具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3009900" y="4781550"/>
            <a:ext cx="2011680" cy="266700"/>
          </a:xfrm>
          <a:prstGeom prst="roundRect">
            <a:avLst>
              <a:gd name="adj" fmla="val 10714"/>
            </a:avLst>
          </a:prstGeom>
          <a:solidFill>
            <a:srgbClr val="B96A5E"/>
          </a:solidFill>
          <a:ln/>
        </p:spPr>
      </p:sp>
      <p:sp>
        <p:nvSpPr>
          <p:cNvPr id="41" name="Text 39"/>
          <p:cNvSpPr/>
          <p:nvPr/>
        </p:nvSpPr>
        <p:spPr>
          <a:xfrm>
            <a:off x="5116830" y="4834960"/>
            <a:ext cx="707517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9658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614363" y="5300663"/>
            <a:ext cx="2190750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9A731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0" y="5338339"/>
            <a:ext cx="34194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46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企业调查 · 员工自报 · 47 国 32,352 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7624762" y="1871663"/>
            <a:ext cx="3952875" cy="3800475"/>
          </a:xfrm>
          <a:prstGeom prst="roundRect">
            <a:avLst>
              <a:gd name="adj" fmla="val 2506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867650" y="2095500"/>
            <a:ext cx="190500" cy="190500"/>
          </a:xfrm>
          <a:prstGeom prst="ellipse">
            <a:avLst/>
          </a:prstGeom>
          <a:noFill/>
          <a:ln w="19050">
            <a:solidFill>
              <a:srgbClr val="B96A5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895549" y="2123399"/>
            <a:ext cx="134693" cy="134703"/>
          </a:xfrm>
          <a:custGeom>
            <a:avLst/>
            <a:gdLst/>
            <a:ahLst/>
            <a:cxnLst/>
            <a:rect l="l" t="t" r="r" b="b"/>
            <a:pathLst>
              <a:path w="134693" h="134703">
                <a:moveTo>
                  <a:pt x="0" y="0"/>
                </a:moveTo>
                <a:lnTo>
                  <a:pt x="134693" y="134703"/>
                </a:lnTo>
              </a:path>
            </a:pathLst>
          </a:custGeom>
          <a:noFill/>
          <a:ln w="19050">
            <a:solidFill>
              <a:srgbClr val="B96A5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191500" y="2091760"/>
            <a:ext cx="4000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传过公司信息的员工，按公司政策分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7848600" y="5072362"/>
            <a:ext cx="4343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光靠禁令不管用，要给工具、给规则、给培训。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7848600" y="2614912"/>
            <a:ext cx="4343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明令禁用 AI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7848600" y="2838450"/>
            <a:ext cx="2997594" cy="285750"/>
          </a:xfrm>
          <a:prstGeom prst="roundRect">
            <a:avLst>
              <a:gd name="adj" fmla="val 10000"/>
            </a:avLst>
          </a:prstGeom>
          <a:solidFill>
            <a:srgbClr val="B96A5E"/>
          </a:solidFill>
          <a:ln/>
        </p:spPr>
      </p:sp>
      <p:sp>
        <p:nvSpPr>
          <p:cNvPr id="51" name="Text 49"/>
          <p:cNvSpPr/>
          <p:nvPr/>
        </p:nvSpPr>
        <p:spPr>
          <a:xfrm>
            <a:off x="10941444" y="2864731"/>
            <a:ext cx="125055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67%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7848600" y="3415012"/>
            <a:ext cx="4343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有使用政策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7848600" y="3638550"/>
            <a:ext cx="2505451" cy="285750"/>
          </a:xfrm>
          <a:prstGeom prst="roundRect">
            <a:avLst>
              <a:gd name="adj" fmla="val 10000"/>
            </a:avLst>
          </a:prstGeom>
          <a:solidFill>
            <a:srgbClr val="4A6B8A"/>
          </a:solidFill>
          <a:ln/>
        </p:spPr>
      </p:sp>
      <p:sp>
        <p:nvSpPr>
          <p:cNvPr id="54" name="Text 52"/>
          <p:cNvSpPr/>
          <p:nvPr/>
        </p:nvSpPr>
        <p:spPr>
          <a:xfrm>
            <a:off x="10449301" y="3664831"/>
            <a:ext cx="174269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56%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7848600" y="4215112"/>
            <a:ext cx="4343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没有政策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7848600" y="4438650"/>
            <a:ext cx="1476427" cy="285750"/>
          </a:xfrm>
          <a:prstGeom prst="roundRect">
            <a:avLst>
              <a:gd name="adj" fmla="val 10000"/>
            </a:avLst>
          </a:prstGeom>
          <a:solidFill>
            <a:srgbClr val="B9C3CB"/>
          </a:solidFill>
          <a:ln/>
        </p:spPr>
      </p:sp>
      <p:sp>
        <p:nvSpPr>
          <p:cNvPr id="57" name="Text 55"/>
          <p:cNvSpPr/>
          <p:nvPr/>
        </p:nvSpPr>
        <p:spPr>
          <a:xfrm>
            <a:off x="9420277" y="4464931"/>
            <a:ext cx="277172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A727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33%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来源：墨尔本大学与毕马威，《AI 信任、态度与使用：2025 全球研究》（2025-04）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Shape 1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0" y="1143000"/>
            <a:ext cx="12192000" cy="2400300"/>
          </a:xfrm>
          <a:prstGeom prst="rect">
            <a:avLst/>
          </a:prstGeom>
          <a:solidFill>
            <a:srgbClr val="3E5A74"/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3543300"/>
            <a:ext cx="12192000" cy="76200"/>
          </a:xfrm>
          <a:prstGeom prst="rect">
            <a:avLst/>
          </a:prstGeom>
          <a:solidFill>
            <a:srgbClr val="918461"/>
          </a:solidFill>
          <a:ln/>
        </p:spPr>
      </p:sp>
      <p:sp>
        <p:nvSpPr>
          <p:cNvPr id="19" name="Shape 17"/>
          <p:cNvSpPr/>
          <p:nvPr/>
        </p:nvSpPr>
        <p:spPr>
          <a:xfrm>
            <a:off x="619125" y="1419225"/>
            <a:ext cx="1885950" cy="266700"/>
          </a:xfrm>
          <a:prstGeom prst="roundRect">
            <a:avLst>
              <a:gd name="adj" fmla="val 21429"/>
            </a:avLst>
          </a:prstGeom>
          <a:noFill/>
          <a:ln w="19050">
            <a:solidFill>
              <a:srgbClr val="B2BDC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304925" y="1463110"/>
            <a:ext cx="108870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225" kern="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1200" b="1" spc="225" kern="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921631"/>
            <a:ext cx="115824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我们的规则和方法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2711608"/>
            <a:ext cx="11582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六条规则，每条都有依据。三个方法，交出去之前把好关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9600" y="40337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14363" y="4348163"/>
            <a:ext cx="3495675" cy="981075"/>
          </a:xfrm>
          <a:prstGeom prst="roundRect">
            <a:avLst>
              <a:gd name="adj" fmla="val 9709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76300" y="4552950"/>
            <a:ext cx="76200" cy="38100"/>
          </a:xfrm>
          <a:prstGeom prst="roundRect">
            <a:avLst>
              <a:gd name="adj" fmla="val 25000"/>
            </a:avLst>
          </a:pr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38200" y="4572000"/>
            <a:ext cx="152400" cy="171450"/>
          </a:xfrm>
          <a:custGeom>
            <a:avLst/>
            <a:gdLst/>
            <a:ahLst/>
            <a:cxnLst/>
            <a:rect l="l" t="t" r="r" b="b"/>
            <a:pathLst>
              <a:path w="152400" h="171450">
                <a:moveTo>
                  <a:pt x="114300" y="0"/>
                </a:moveTo>
                <a:lnTo>
                  <a:pt x="133350" y="0"/>
                </a:lnTo>
                <a:arcTo hR="19050" wR="19050" stAng="16200000" swAng="5400000"/>
                <a:lnTo>
                  <a:pt x="152400" y="152400"/>
                </a:lnTo>
                <a:arcTo hR="19050" wR="19050" stAng="0" swAng="5400000"/>
                <a:lnTo>
                  <a:pt x="19050" y="171450"/>
                </a:lnTo>
                <a:arcTo hR="19050" wR="19050" stAng="5400000" swAng="5400000"/>
                <a:lnTo>
                  <a:pt x="0" y="19050"/>
                </a:lnTo>
                <a:arcTo hR="19050" wR="19050" stAng="10800000" swAng="5400000"/>
                <a:lnTo>
                  <a:pt x="3810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85825" y="4648200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162050" y="4549210"/>
            <a:ext cx="11029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六条规则和每条的依据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348163" y="4348163"/>
            <a:ext cx="3495675" cy="981075"/>
          </a:xfrm>
          <a:prstGeom prst="roundRect">
            <a:avLst>
              <a:gd name="adj" fmla="val 9709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52983" y="4552947"/>
            <a:ext cx="190625" cy="95257"/>
          </a:xfrm>
          <a:custGeom>
            <a:avLst/>
            <a:gdLst/>
            <a:ahLst/>
            <a:cxnLst/>
            <a:rect l="l" t="t" r="r" b="b"/>
            <a:pathLst>
              <a:path w="190625" h="95257">
                <a:moveTo>
                  <a:pt x="103123" y="1718"/>
                </a:moveTo>
                <a:arcTo hR="19050" wR="19050" stAng="17671159" swAng="-2942318"/>
                <a:lnTo>
                  <a:pt x="5682" y="38865"/>
                </a:lnTo>
                <a:arcTo hR="9525" wR="9525" stAng="14772344" swAng="-7944687"/>
                <a:lnTo>
                  <a:pt x="87407" y="93539"/>
                </a:lnTo>
                <a:arcTo hR="19050" wR="19050" stAng="6871159" swAng="-2942318"/>
                <a:lnTo>
                  <a:pt x="184943" y="56391"/>
                </a:lnTo>
                <a:arcTo hR="9525" wR="9525" stAng="3972344" swAng="-7944687"/>
                <a:close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52950" y="4648200"/>
            <a:ext cx="190500" cy="47607"/>
          </a:xfrm>
          <a:custGeom>
            <a:avLst/>
            <a:gdLst/>
            <a:ahLst/>
            <a:cxnLst/>
            <a:rect l="l" t="t" r="r" b="b"/>
            <a:pathLst>
              <a:path w="190500" h="47607">
                <a:moveTo>
                  <a:pt x="0" y="0"/>
                </a:moveTo>
                <a:arcTo hR="9525" wR="9525" stAng="10808507" swAng="-3918443"/>
                <a:lnTo>
                  <a:pt x="87440" y="45911"/>
                </a:lnTo>
                <a:arcTo hR="19050" wR="19050" stAng="6861719" swAng="-2923437"/>
                <a:lnTo>
                  <a:pt x="184880" y="8763"/>
                </a:lnTo>
                <a:arcTo hR="9525" wR="9525" stAng="3947828" swAng="-3974988"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52950" y="4695825"/>
            <a:ext cx="190500" cy="47607"/>
          </a:xfrm>
          <a:custGeom>
            <a:avLst/>
            <a:gdLst/>
            <a:ahLst/>
            <a:cxnLst/>
            <a:rect l="l" t="t" r="r" b="b"/>
            <a:pathLst>
              <a:path w="190500" h="47607">
                <a:moveTo>
                  <a:pt x="0" y="0"/>
                </a:moveTo>
                <a:arcTo hR="9525" wR="9525" stAng="10808507" swAng="-3918443"/>
                <a:lnTo>
                  <a:pt x="87440" y="45911"/>
                </a:lnTo>
                <a:arcTo hR="19050" wR="19050" stAng="6861719" swAng="-2923437"/>
                <a:lnTo>
                  <a:pt x="184880" y="8763"/>
                </a:lnTo>
                <a:arcTo hR="9525" wR="9525" stAng="3947828" swAng="-3974988"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95850" y="4549210"/>
            <a:ext cx="7296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信息分三级：先分级，再决定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081962" y="4348163"/>
            <a:ext cx="3495675" cy="981075"/>
          </a:xfrm>
          <a:prstGeom prst="roundRect">
            <a:avLst>
              <a:gd name="adj" fmla="val 9709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391525" y="4733925"/>
            <a:ext cx="76200" cy="7144"/>
          </a:xfrm>
          <a:custGeom>
            <a:avLst/>
            <a:gdLst/>
            <a:ahLst/>
            <a:cxnLst/>
            <a:rect l="l" t="t" r="r" b="b"/>
            <a:pathLst>
              <a:path w="76200" h="7144">
                <a:moveTo>
                  <a:pt x="0" y="0"/>
                </a:moveTo>
                <a:lnTo>
                  <a:pt x="7620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410575" y="458152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0" y="0"/>
                </a:moveTo>
                <a:lnTo>
                  <a:pt x="38100" y="3810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286751" y="4552946"/>
            <a:ext cx="190498" cy="190496"/>
          </a:xfrm>
          <a:custGeom>
            <a:avLst/>
            <a:gdLst/>
            <a:ahLst/>
            <a:cxnLst/>
            <a:rect l="l" t="t" r="r" b="b"/>
            <a:pathLst>
              <a:path w="190498" h="190496">
                <a:moveTo>
                  <a:pt x="182632" y="45838"/>
                </a:moveTo>
                <a:arcTo hR="26850" wR="26850" stAng="2700431" swAng="-10800000"/>
                <a:lnTo>
                  <a:pt x="17544" y="135011"/>
                </a:lnTo>
                <a:arcTo hR="19050" wR="19050" stAng="13505045" swAng="-1682269"/>
                <a:lnTo>
                  <a:pt x="199" y="184370"/>
                </a:lnTo>
                <a:arcTo hR="4763" wR="4763" stAng="11798303" swAng="-7402128"/>
                <a:lnTo>
                  <a:pt x="47596" y="177721"/>
                </a:lnTo>
                <a:arcTo hR="19050" wR="19050" stAng="4384988" swAng="-1679533"/>
                <a:close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629650" y="4549210"/>
            <a:ext cx="35623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三个方法：给资料、讲规矩、逐条核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4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们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则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我们的六条规则，每一条都有依据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14363" y="1871663"/>
            <a:ext cx="3495675" cy="1857375"/>
          </a:xfrm>
          <a:prstGeom prst="roundRect">
            <a:avLst>
              <a:gd name="adj" fmla="val 5128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00100" y="2057400"/>
            <a:ext cx="419100" cy="419100"/>
          </a:xfrm>
          <a:prstGeom prst="ellipse">
            <a:avLst/>
          </a:prstGeom>
          <a:solidFill>
            <a:srgbClr val="DFE5EB"/>
          </a:solidFill>
          <a:ln/>
        </p:spPr>
      </p:sp>
      <p:sp>
        <p:nvSpPr>
          <p:cNvPr id="25" name="Shape 23"/>
          <p:cNvSpPr/>
          <p:nvPr/>
        </p:nvSpPr>
        <p:spPr>
          <a:xfrm>
            <a:off x="923925" y="2257425"/>
            <a:ext cx="171450" cy="104775"/>
          </a:xfrm>
          <a:prstGeom prst="roundRect">
            <a:avLst>
              <a:gd name="adj" fmla="val 18182"/>
            </a:avLst>
          </a:pr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2025" y="2171700"/>
            <a:ext cx="95250" cy="85725"/>
          </a:xfrm>
          <a:custGeom>
            <a:avLst/>
            <a:gdLst/>
            <a:ahLst/>
            <a:cxnLst/>
            <a:rect l="l" t="t" r="r" b="b"/>
            <a:pathLst>
              <a:path w="95250" h="85725">
                <a:moveTo>
                  <a:pt x="0" y="85725"/>
                </a:moveTo>
                <a:lnTo>
                  <a:pt x="0" y="47625"/>
                </a:lnTo>
                <a:arcTo hR="47625" wR="47625" stAng="10800000" swAng="10800000"/>
                <a:lnTo>
                  <a:pt x="95250" y="85725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352550" y="2169406"/>
            <a:ext cx="108394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一、分级使用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00100" y="2662898"/>
            <a:ext cx="11391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个人信息、商业秘密和未公开的经营材料，不放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00100" y="2891498"/>
            <a:ext cx="11391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进公共 AI 工具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00100" y="3338089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1185863" y="3300413"/>
            <a:ext cx="990600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B96A5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0" y="3338089"/>
            <a:ext cx="33623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个保法 · 数安法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4348163" y="1871663"/>
            <a:ext cx="3495675" cy="1857375"/>
          </a:xfrm>
          <a:prstGeom prst="roundRect">
            <a:avLst>
              <a:gd name="adj" fmla="val 5128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533900" y="2057400"/>
            <a:ext cx="419100" cy="419100"/>
          </a:xfrm>
          <a:prstGeom prst="ellipse">
            <a:avLst/>
          </a:prstGeom>
          <a:solidFill>
            <a:srgbClr val="DFE5EB"/>
          </a:solidFill>
          <a:ln/>
        </p:spPr>
      </p:sp>
      <p:sp>
        <p:nvSpPr>
          <p:cNvPr id="35" name="Shape 33"/>
          <p:cNvSpPr/>
          <p:nvPr/>
        </p:nvSpPr>
        <p:spPr>
          <a:xfrm>
            <a:off x="4667250" y="2171696"/>
            <a:ext cx="152400" cy="190532"/>
          </a:xfrm>
          <a:custGeom>
            <a:avLst/>
            <a:gdLst/>
            <a:ahLst/>
            <a:cxnLst/>
            <a:rect l="l" t="t" r="r" b="b"/>
            <a:pathLst>
              <a:path w="152400" h="190532">
                <a:moveTo>
                  <a:pt x="152400" y="104779"/>
                </a:moveTo>
                <a:cubicBezTo>
                  <a:pt x="152400" y="152404"/>
                  <a:pt x="119063" y="176217"/>
                  <a:pt x="79439" y="190028"/>
                </a:cubicBezTo>
                <a:arcTo hR="9525" wR="9525" stAng="4276817" swAng="2348977"/>
                <a:cubicBezTo>
                  <a:pt x="33338" y="176217"/>
                  <a:pt x="0" y="152404"/>
                  <a:pt x="0" y="104779"/>
                </a:cubicBezTo>
                <a:lnTo>
                  <a:pt x="0" y="38104"/>
                </a:lnTo>
                <a:arcTo hR="9525" wR="9525" stAng="10800000" swAng="5400000"/>
                <a:cubicBezTo>
                  <a:pt x="28575" y="28579"/>
                  <a:pt x="52388" y="17149"/>
                  <a:pt x="68961" y="2671"/>
                </a:cubicBezTo>
                <a:arcTo hR="11144" wR="11144" stAng="13769437" swAng="4861127"/>
                <a:cubicBezTo>
                  <a:pt x="100108" y="17245"/>
                  <a:pt x="123825" y="28579"/>
                  <a:pt x="142875" y="28579"/>
                </a:cubicBezTo>
                <a:arcTo hR="9525" wR="9525" stAng="16200000" swAng="5400000"/>
                <a:close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714875" y="2247900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086350" y="2169406"/>
            <a:ext cx="71056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二、只用批准的工具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4533900" y="2662898"/>
            <a:ext cx="7658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用公司批准的工具和公司账号，不用个人账号处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4533900" y="2891498"/>
            <a:ext cx="7658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理工作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4533900" y="3338089"/>
            <a:ext cx="7658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4919663" y="3300413"/>
            <a:ext cx="96202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B96A5E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0" y="3338089"/>
            <a:ext cx="10801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个保法第 21 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8081962" y="1871663"/>
            <a:ext cx="3495675" cy="1857375"/>
          </a:xfrm>
          <a:prstGeom prst="roundRect">
            <a:avLst>
              <a:gd name="adj" fmla="val 5128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267700" y="2057400"/>
            <a:ext cx="419100" cy="419100"/>
          </a:xfrm>
          <a:prstGeom prst="ellipse">
            <a:avLst/>
          </a:prstGeom>
          <a:solidFill>
            <a:srgbClr val="DFE5EB"/>
          </a:solidFill>
          <a:ln/>
        </p:spPr>
      </p:sp>
      <p:sp>
        <p:nvSpPr>
          <p:cNvPr id="45" name="Shape 43"/>
          <p:cNvSpPr/>
          <p:nvPr/>
        </p:nvSpPr>
        <p:spPr>
          <a:xfrm>
            <a:off x="8515350" y="2238375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382000" y="2295525"/>
            <a:ext cx="133350" cy="57150"/>
          </a:xfrm>
          <a:custGeom>
            <a:avLst/>
            <a:gdLst/>
            <a:ahLst/>
            <a:cxnLst/>
            <a:rect l="l" t="t" r="r" b="b"/>
            <a:pathLst>
              <a:path w="133350" h="57150">
                <a:moveTo>
                  <a:pt x="133350" y="57150"/>
                </a:moveTo>
                <a:lnTo>
                  <a:pt x="133350" y="38100"/>
                </a:lnTo>
                <a:arcTo hR="38100" wR="38100" stAng="0" swAng="-5400000"/>
                <a:lnTo>
                  <a:pt x="38100" y="0"/>
                </a:lnTo>
                <a:arcTo hR="38100" wR="38100" stAng="16200000" swAng="-5400000"/>
                <a:lnTo>
                  <a:pt x="0" y="5715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410575" y="2181225"/>
            <a:ext cx="76200" cy="76200"/>
          </a:xfrm>
          <a:prstGeom prst="ellipse">
            <a:avLst/>
          </a:pr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820150" y="2169406"/>
            <a:ext cx="33718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三、人来复核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8267700" y="2662898"/>
            <a:ext cx="3924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事实、数字、引用、代码和对外承诺，发出前由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8267700" y="2891498"/>
            <a:ext cx="3924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人核对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8267700" y="3338089"/>
            <a:ext cx="3924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8653463" y="3300413"/>
            <a:ext cx="952500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B96A5E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067425" y="3338089"/>
            <a:ext cx="61245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治理框架 6.3.1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614363" y="3890962"/>
            <a:ext cx="3495675" cy="1857375"/>
          </a:xfrm>
          <a:prstGeom prst="roundRect">
            <a:avLst>
              <a:gd name="adj" fmla="val 5128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00100" y="4076700"/>
            <a:ext cx="419100" cy="419100"/>
          </a:xfrm>
          <a:prstGeom prst="ellipse">
            <a:avLst/>
          </a:prstGeom>
          <a:solidFill>
            <a:srgbClr val="DFE5EB"/>
          </a:solidFill>
          <a:ln/>
        </p:spPr>
      </p:sp>
      <p:sp>
        <p:nvSpPr>
          <p:cNvPr id="56" name="Shape 54"/>
          <p:cNvSpPr/>
          <p:nvPr/>
        </p:nvSpPr>
        <p:spPr>
          <a:xfrm>
            <a:off x="914296" y="4191046"/>
            <a:ext cx="190559" cy="190484"/>
          </a:xfrm>
          <a:custGeom>
            <a:avLst/>
            <a:gdLst/>
            <a:ahLst/>
            <a:cxnLst/>
            <a:rect l="l" t="t" r="r" b="b"/>
            <a:pathLst>
              <a:path w="190559" h="190484">
                <a:moveTo>
                  <a:pt x="17725" y="63010"/>
                </a:moveTo>
                <a:arcTo hR="38100" wR="38100" stAng="10049003" swAng="6909194"/>
                <a:arcTo hR="38100" wR="38100" stAng="12755696" swAng="6888608"/>
                <a:arcTo hR="38100" wR="38100" stAng="15439731" swAng="6920537"/>
                <a:arcTo hR="38100" wR="38100" stAng="18155696" swAng="6888608"/>
                <a:arcTo hR="38100" wR="38100" stAng="20841803" swAng="6909194"/>
                <a:arcTo hR="38100" wR="38100" stAng="1947705" swAng="6904591"/>
                <a:arcTo hR="38100" wR="38100" stAng="4641803" swAng="6909194"/>
                <a:arcTo hR="38100" wR="38100" stAng="7339684" swAng="6920632"/>
                <a:close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009650" y="4286250"/>
            <a:ext cx="0" cy="38100"/>
          </a:xfrm>
          <a:prstGeom prst="line">
            <a:avLst/>
          </a:pr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009650" y="4248150"/>
            <a:ext cx="95" cy="0"/>
          </a:xfrm>
          <a:prstGeom prst="line">
            <a:avLst/>
          </a:pr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352550" y="4188706"/>
            <a:ext cx="108394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四、对外标识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800100" y="4682198"/>
            <a:ext cx="11391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对外发布 AI 生成的内容，主动声明，不删改标识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800100" y="5357389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1185863" y="5319713"/>
            <a:ext cx="107632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B96A5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0" y="5357389"/>
            <a:ext cx="3448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标识办法第 10 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4348163" y="3890962"/>
            <a:ext cx="3495675" cy="1857375"/>
          </a:xfrm>
          <a:prstGeom prst="roundRect">
            <a:avLst>
              <a:gd name="adj" fmla="val 5128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4533900" y="4076700"/>
            <a:ext cx="419100" cy="419100"/>
          </a:xfrm>
          <a:prstGeom prst="ellipse">
            <a:avLst/>
          </a:prstGeom>
          <a:solidFill>
            <a:srgbClr val="DFE5EB"/>
          </a:solidFill>
          <a:ln/>
        </p:spPr>
      </p:sp>
      <p:sp>
        <p:nvSpPr>
          <p:cNvPr id="66" name="Shape 64"/>
          <p:cNvSpPr/>
          <p:nvPr/>
        </p:nvSpPr>
        <p:spPr>
          <a:xfrm>
            <a:off x="4657725" y="420052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0" y="85725"/>
                </a:moveTo>
                <a:arcTo hR="85725" wR="85725" stAng="10800000" swAng="-16200000"/>
                <a:arcTo hR="92869" wR="92869" stAng="16187068" swAng="-2628911"/>
                <a:lnTo>
                  <a:pt x="0" y="47625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657725" y="420052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0"/>
                </a:moveTo>
                <a:lnTo>
                  <a:pt x="0" y="47625"/>
                </a:lnTo>
                <a:lnTo>
                  <a:pt x="47625" y="47625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743450" y="4238625"/>
            <a:ext cx="38100" cy="66675"/>
          </a:xfrm>
          <a:custGeom>
            <a:avLst/>
            <a:gdLst/>
            <a:ahLst/>
            <a:cxnLst/>
            <a:rect l="l" t="t" r="r" b="b"/>
            <a:pathLst>
              <a:path w="38100" h="66675">
                <a:moveTo>
                  <a:pt x="0" y="0"/>
                </a:moveTo>
                <a:lnTo>
                  <a:pt x="0" y="47625"/>
                </a:lnTo>
                <a:lnTo>
                  <a:pt x="38100" y="66675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86350" y="4188706"/>
            <a:ext cx="71056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五、留存记录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4533900" y="4682198"/>
            <a:ext cx="7658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留着提示词、草稿和修改记录，版权有争议时拿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4533900" y="4910798"/>
            <a:ext cx="7658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得出来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4533900" y="5357389"/>
            <a:ext cx="7658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4919663" y="5319713"/>
            <a:ext cx="98107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B96A5E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0" y="5357389"/>
            <a:ext cx="10820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张家港法院判例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8081962" y="3890962"/>
            <a:ext cx="3495675" cy="1857375"/>
          </a:xfrm>
          <a:prstGeom prst="roundRect">
            <a:avLst>
              <a:gd name="adj" fmla="val 5128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8267700" y="4076700"/>
            <a:ext cx="419100" cy="419100"/>
          </a:xfrm>
          <a:prstGeom prst="ellipse">
            <a:avLst/>
          </a:prstGeom>
          <a:solidFill>
            <a:srgbClr val="DFE5EB"/>
          </a:solidFill>
          <a:ln/>
        </p:spPr>
      </p:sp>
      <p:sp>
        <p:nvSpPr>
          <p:cNvPr id="77" name="Shape 75"/>
          <p:cNvSpPr/>
          <p:nvPr/>
        </p:nvSpPr>
        <p:spPr>
          <a:xfrm>
            <a:off x="8429625" y="4238625"/>
            <a:ext cx="95250" cy="104775"/>
          </a:xfrm>
          <a:custGeom>
            <a:avLst/>
            <a:gdLst/>
            <a:ahLst/>
            <a:cxnLst/>
            <a:rect l="l" t="t" r="r" b="b"/>
            <a:pathLst>
              <a:path w="95250" h="104775">
                <a:moveTo>
                  <a:pt x="0" y="104775"/>
                </a:moveTo>
                <a:lnTo>
                  <a:pt x="0" y="47625"/>
                </a:lnTo>
                <a:arcTo hR="47625" wR="47625" stAng="10800000" swAng="10800000"/>
                <a:lnTo>
                  <a:pt x="95250" y="104775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8410575" y="4343400"/>
            <a:ext cx="133350" cy="38100"/>
          </a:xfrm>
          <a:custGeom>
            <a:avLst/>
            <a:gdLst/>
            <a:ahLst/>
            <a:cxnLst/>
            <a:rect l="l" t="t" r="r" b="b"/>
            <a:pathLst>
              <a:path w="133350" h="38100">
                <a:moveTo>
                  <a:pt x="0" y="28575"/>
                </a:moveTo>
                <a:arcTo hR="9525" wR="9525" stAng="10800000" swAng="-5400000"/>
                <a:lnTo>
                  <a:pt x="123825" y="38100"/>
                </a:lnTo>
                <a:arcTo hR="9525" wR="9525" stAng="5400000" swAng="-5400000"/>
                <a:lnTo>
                  <a:pt x="133350" y="19050"/>
                </a:lnTo>
                <a:arcTo hR="19050" wR="19050" stAng="0" swAng="-5400000"/>
                <a:lnTo>
                  <a:pt x="19050" y="0"/>
                </a:lnTo>
                <a:arcTo hR="19050" wR="19050" stAng="16200000" swAng="-5400000"/>
                <a:close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8562975" y="4286250"/>
            <a:ext cx="9525" cy="7144"/>
          </a:xfrm>
          <a:custGeom>
            <a:avLst/>
            <a:gdLst/>
            <a:ahLst/>
            <a:cxnLst/>
            <a:rect l="l" t="t" r="r" b="b"/>
            <a:pathLst>
              <a:path w="9525" h="7144">
                <a:moveTo>
                  <a:pt x="0" y="0"/>
                </a:moveTo>
                <a:lnTo>
                  <a:pt x="9525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8534400" y="4214813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4763" y="0"/>
                </a:moveTo>
                <a:lnTo>
                  <a:pt x="0" y="4763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8382000" y="4286250"/>
            <a:ext cx="9525" cy="7144"/>
          </a:xfrm>
          <a:custGeom>
            <a:avLst/>
            <a:gdLst/>
            <a:ahLst/>
            <a:cxnLst/>
            <a:rect l="l" t="t" r="r" b="b"/>
            <a:pathLst>
              <a:path w="9525" h="7144">
                <a:moveTo>
                  <a:pt x="0" y="0"/>
                </a:moveTo>
                <a:lnTo>
                  <a:pt x="9525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8477250" y="4191000"/>
            <a:ext cx="7144" cy="9525"/>
          </a:xfrm>
          <a:custGeom>
            <a:avLst/>
            <a:gdLst/>
            <a:ahLst/>
            <a:cxnLst/>
            <a:rect l="l" t="t" r="r" b="b"/>
            <a:pathLst>
              <a:path w="7144" h="9525">
                <a:moveTo>
                  <a:pt x="0" y="0"/>
                </a:moveTo>
                <a:lnTo>
                  <a:pt x="0" y="9525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8409899" y="4218899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6734" y="6734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8477250" y="4286250"/>
            <a:ext cx="7144" cy="57150"/>
          </a:xfrm>
          <a:custGeom>
            <a:avLst/>
            <a:gdLst/>
            <a:ahLst/>
            <a:cxnLst/>
            <a:rect l="l" t="t" r="r" b="b"/>
            <a:pathLst>
              <a:path w="7144" h="57150">
                <a:moveTo>
                  <a:pt x="0" y="0"/>
                </a:moveTo>
                <a:lnTo>
                  <a:pt x="0" y="5715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8820150" y="4188706"/>
            <a:ext cx="33718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六、出错就报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8267700" y="4682198"/>
            <a:ext cx="3924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传错了信息、用错了内容，马上报告，不悄悄改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Text 85"/>
          <p:cNvSpPr/>
          <p:nvPr/>
        </p:nvSpPr>
        <p:spPr>
          <a:xfrm>
            <a:off x="8267700" y="5357389"/>
            <a:ext cx="3924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8" name="Shape 86"/>
          <p:cNvSpPr/>
          <p:nvPr/>
        </p:nvSpPr>
        <p:spPr>
          <a:xfrm>
            <a:off x="8653463" y="5319713"/>
            <a:ext cx="962025" cy="200025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B96A5E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6076950" y="5357389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数安法第 29 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0" name="Text 88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依据：《个人信息保护法》《数据安全法》，《人工智能安全治理框架》2.0（2025-09），《标识办法》（2025-09 施行），张家港法院判例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5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则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规则一：先看信息是哪一级，再决定能不能交给 AI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657350" y="1905000"/>
            <a:ext cx="2952750" cy="1181100"/>
          </a:xfrm>
          <a:custGeom>
            <a:avLst/>
            <a:gdLst/>
            <a:ahLst/>
            <a:cxnLst/>
            <a:rect l="l" t="t" r="r" b="b"/>
            <a:pathLst>
              <a:path w="2952750" h="1181100">
                <a:moveTo>
                  <a:pt x="523875" y="0"/>
                </a:moveTo>
                <a:lnTo>
                  <a:pt x="2428875" y="0"/>
                </a:lnTo>
                <a:lnTo>
                  <a:pt x="2952750" y="1181100"/>
                </a:lnTo>
                <a:lnTo>
                  <a:pt x="0" y="1181100"/>
                </a:lnTo>
                <a:close/>
              </a:path>
            </a:pathLst>
          </a:custGeom>
          <a:solidFill>
            <a:srgbClr val="A04A38"/>
          </a:solidFill>
          <a:ln/>
        </p:spPr>
      </p:sp>
      <p:sp>
        <p:nvSpPr>
          <p:cNvPr id="24" name="Text 22"/>
          <p:cNvSpPr/>
          <p:nvPr/>
        </p:nvSpPr>
        <p:spPr>
          <a:xfrm>
            <a:off x="0" y="2415971"/>
            <a:ext cx="6267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个人信息、商业秘密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443413" y="2495550"/>
            <a:ext cx="1271588" cy="0"/>
          </a:xfrm>
          <a:prstGeom prst="line">
            <a:avLst/>
          </a:prstGeom>
          <a:noFill/>
          <a:ln w="14288">
            <a:solidFill>
              <a:srgbClr val="A04A38"/>
            </a:solidFill>
            <a:prstDash val="dash"/>
          </a:ln>
        </p:spPr>
      </p:sp>
      <p:sp>
        <p:nvSpPr>
          <p:cNvPr id="26" name="Shape 24"/>
          <p:cNvSpPr/>
          <p:nvPr/>
        </p:nvSpPr>
        <p:spPr>
          <a:xfrm>
            <a:off x="1133475" y="3200400"/>
            <a:ext cx="4000500" cy="1181100"/>
          </a:xfrm>
          <a:custGeom>
            <a:avLst/>
            <a:gdLst/>
            <a:ahLst/>
            <a:cxnLst/>
            <a:rect l="l" t="t" r="r" b="b"/>
            <a:pathLst>
              <a:path w="4000500" h="1181100">
                <a:moveTo>
                  <a:pt x="523875" y="0"/>
                </a:moveTo>
                <a:lnTo>
                  <a:pt x="3476625" y="0"/>
                </a:lnTo>
                <a:lnTo>
                  <a:pt x="4000500" y="1181100"/>
                </a:lnTo>
                <a:lnTo>
                  <a:pt x="0" y="1181100"/>
                </a:lnTo>
                <a:close/>
              </a:path>
            </a:pathLst>
          </a:custGeom>
          <a:solidFill>
            <a:srgbClr val="8E6A16"/>
          </a:solidFill>
          <a:ln/>
        </p:spPr>
      </p:sp>
      <p:sp>
        <p:nvSpPr>
          <p:cNvPr id="27" name="Text 25"/>
          <p:cNvSpPr/>
          <p:nvPr/>
        </p:nvSpPr>
        <p:spPr>
          <a:xfrm>
            <a:off x="0" y="3711371"/>
            <a:ext cx="6267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内部资料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967288" y="3790950"/>
            <a:ext cx="747713" cy="0"/>
          </a:xfrm>
          <a:prstGeom prst="line">
            <a:avLst/>
          </a:prstGeom>
          <a:noFill/>
          <a:ln w="14288">
            <a:solidFill>
              <a:srgbClr val="9A7318"/>
            </a:solidFill>
            <a:prstDash val="dash"/>
          </a:ln>
        </p:spPr>
      </p:sp>
      <p:sp>
        <p:nvSpPr>
          <p:cNvPr id="29" name="Shape 27"/>
          <p:cNvSpPr/>
          <p:nvPr/>
        </p:nvSpPr>
        <p:spPr>
          <a:xfrm>
            <a:off x="609600" y="4495800"/>
            <a:ext cx="5048250" cy="1181100"/>
          </a:xfrm>
          <a:custGeom>
            <a:avLst/>
            <a:gdLst/>
            <a:ahLst/>
            <a:cxnLst/>
            <a:rect l="l" t="t" r="r" b="b"/>
            <a:pathLst>
              <a:path w="5048250" h="1181100">
                <a:moveTo>
                  <a:pt x="523875" y="0"/>
                </a:moveTo>
                <a:lnTo>
                  <a:pt x="4524375" y="0"/>
                </a:lnTo>
                <a:lnTo>
                  <a:pt x="5048250" y="1181100"/>
                </a:lnTo>
                <a:lnTo>
                  <a:pt x="0" y="1181100"/>
                </a:lnTo>
                <a:close/>
              </a:path>
            </a:pathLst>
          </a:custGeom>
          <a:solidFill>
            <a:srgbClr val="55704A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5006771"/>
            <a:ext cx="6267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公开信息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5491163" y="5086350"/>
            <a:ext cx="223838" cy="0"/>
          </a:xfrm>
          <a:prstGeom prst="line">
            <a:avLst/>
          </a:prstGeom>
          <a:noFill/>
          <a:ln w="14288">
            <a:solidFill>
              <a:srgbClr val="55704A"/>
            </a:solidFill>
            <a:prstDash val="dash"/>
          </a:ln>
        </p:spPr>
      </p:sp>
      <p:sp>
        <p:nvSpPr>
          <p:cNvPr id="32" name="Shape 30"/>
          <p:cNvSpPr/>
          <p:nvPr/>
        </p:nvSpPr>
        <p:spPr>
          <a:xfrm>
            <a:off x="5815013" y="1909762"/>
            <a:ext cx="5762625" cy="1171575"/>
          </a:xfrm>
          <a:prstGeom prst="roundRect">
            <a:avLst>
              <a:gd name="adj" fmla="val 8130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829300" y="1924050"/>
            <a:ext cx="76200" cy="1143000"/>
          </a:xfrm>
          <a:custGeom>
            <a:avLst/>
            <a:gdLst/>
            <a:ahLst/>
            <a:cxnLst/>
            <a:rect l="l" t="t" r="r" b="b"/>
            <a:pathLst>
              <a:path w="76200" h="1143000">
                <a:moveTo>
                  <a:pt x="76200" y="0"/>
                </a:moveTo>
                <a:arcTo hR="76200" wR="76200" stAng="16200000" swAng="-5400000"/>
                <a:lnTo>
                  <a:pt x="0" y="1066800"/>
                </a:lnTo>
                <a:arcTo hR="76200" wR="76200" stAng="10800000" swAng="-5400000"/>
              </a:path>
            </a:pathLst>
          </a:custGeom>
          <a:noFill/>
          <a:ln w="38100">
            <a:solidFill>
              <a:srgbClr val="A04A3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029325" y="2219325"/>
            <a:ext cx="171450" cy="104775"/>
          </a:xfrm>
          <a:prstGeom prst="roundRect">
            <a:avLst>
              <a:gd name="adj" fmla="val 18182"/>
            </a:avLst>
          </a:prstGeom>
          <a:noFill/>
          <a:ln w="19050">
            <a:solidFill>
              <a:srgbClr val="A04A3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067425" y="2133600"/>
            <a:ext cx="95250" cy="85725"/>
          </a:xfrm>
          <a:custGeom>
            <a:avLst/>
            <a:gdLst/>
            <a:ahLst/>
            <a:cxnLst/>
            <a:rect l="l" t="t" r="r" b="b"/>
            <a:pathLst>
              <a:path w="95250" h="85725">
                <a:moveTo>
                  <a:pt x="0" y="85725"/>
                </a:moveTo>
                <a:lnTo>
                  <a:pt x="0" y="47625"/>
                </a:lnTo>
                <a:arcTo hR="47625" wR="47625" stAng="10800000" swAng="10800000"/>
                <a:lnTo>
                  <a:pt x="95250" y="85725"/>
                </a:lnTo>
              </a:path>
            </a:pathLst>
          </a:custGeom>
          <a:noFill/>
          <a:ln w="19050">
            <a:solidFill>
              <a:srgbClr val="A04A3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343650" y="2131306"/>
            <a:ext cx="58483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04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不放进公共 AI 工具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000750" y="2528464"/>
            <a:ext cx="6191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例如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000750" y="2720048"/>
            <a:ext cx="6191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客户名单和电话、源代码、报价、未公开的财务数据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5815013" y="3205163"/>
            <a:ext cx="5762625" cy="1171575"/>
          </a:xfrm>
          <a:prstGeom prst="roundRect">
            <a:avLst>
              <a:gd name="adj" fmla="val 8130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829300" y="3219450"/>
            <a:ext cx="76200" cy="1143000"/>
          </a:xfrm>
          <a:custGeom>
            <a:avLst/>
            <a:gdLst/>
            <a:ahLst/>
            <a:cxnLst/>
            <a:rect l="l" t="t" r="r" b="b"/>
            <a:pathLst>
              <a:path w="76200" h="1143000">
                <a:moveTo>
                  <a:pt x="76200" y="0"/>
                </a:moveTo>
                <a:arcTo hR="76200" wR="76200" stAng="16200000" swAng="-5400000"/>
                <a:lnTo>
                  <a:pt x="0" y="1066800"/>
                </a:lnTo>
                <a:arcTo hR="76200" wR="76200" stAng="10800000" swAng="-5400000"/>
              </a:path>
            </a:pathLst>
          </a:custGeom>
          <a:noFill/>
          <a:ln w="38100">
            <a:solidFill>
              <a:srgbClr val="9A7318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038850" y="3428996"/>
            <a:ext cx="152400" cy="190532"/>
          </a:xfrm>
          <a:custGeom>
            <a:avLst/>
            <a:gdLst/>
            <a:ahLst/>
            <a:cxnLst/>
            <a:rect l="l" t="t" r="r" b="b"/>
            <a:pathLst>
              <a:path w="152400" h="190532">
                <a:moveTo>
                  <a:pt x="152400" y="104779"/>
                </a:moveTo>
                <a:cubicBezTo>
                  <a:pt x="152400" y="152404"/>
                  <a:pt x="119063" y="176217"/>
                  <a:pt x="79439" y="190028"/>
                </a:cubicBezTo>
                <a:arcTo hR="9525" wR="9525" stAng="4276817" swAng="2348977"/>
                <a:cubicBezTo>
                  <a:pt x="33338" y="176217"/>
                  <a:pt x="0" y="152404"/>
                  <a:pt x="0" y="104779"/>
                </a:cubicBezTo>
                <a:lnTo>
                  <a:pt x="0" y="38104"/>
                </a:lnTo>
                <a:arcTo hR="9525" wR="9525" stAng="10800000" swAng="5400000"/>
                <a:cubicBezTo>
                  <a:pt x="28575" y="28579"/>
                  <a:pt x="52388" y="17149"/>
                  <a:pt x="68961" y="2671"/>
                </a:cubicBezTo>
                <a:arcTo hR="11144" wR="11144" stAng="13769437" swAng="4861127"/>
                <a:cubicBezTo>
                  <a:pt x="100108" y="17245"/>
                  <a:pt x="123825" y="28579"/>
                  <a:pt x="142875" y="28579"/>
                </a:cubicBezTo>
                <a:arcTo hR="9525" wR="9525" stAng="16200000" swAng="5400000"/>
                <a:close/>
              </a:path>
            </a:pathLst>
          </a:custGeom>
          <a:noFill/>
          <a:ln w="19050">
            <a:solidFill>
              <a:srgbClr val="9A731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086475" y="3505200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9A731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343650" y="3426706"/>
            <a:ext cx="58483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36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只在公司批准的工具里用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000750" y="3823864"/>
            <a:ext cx="6191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例如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000750" y="4015448"/>
            <a:ext cx="6191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内部流程、会议安排、不含个人信息的草稿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5815013" y="4500563"/>
            <a:ext cx="5762625" cy="1171575"/>
          </a:xfrm>
          <a:prstGeom prst="roundRect">
            <a:avLst>
              <a:gd name="adj" fmla="val 8130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829300" y="4514850"/>
            <a:ext cx="76200" cy="1143000"/>
          </a:xfrm>
          <a:custGeom>
            <a:avLst/>
            <a:gdLst/>
            <a:ahLst/>
            <a:cxnLst/>
            <a:rect l="l" t="t" r="r" b="b"/>
            <a:pathLst>
              <a:path w="76200" h="1143000">
                <a:moveTo>
                  <a:pt x="76200" y="0"/>
                </a:moveTo>
                <a:arcTo hR="76200" wR="76200" stAng="16200000" swAng="-5400000"/>
                <a:lnTo>
                  <a:pt x="0" y="1066800"/>
                </a:lnTo>
                <a:arcTo hR="76200" wR="76200" stAng="10800000" swAng="-5400000"/>
              </a:path>
            </a:pathLst>
          </a:custGeom>
          <a:noFill/>
          <a:ln w="38100">
            <a:solidFill>
              <a:srgbClr val="55704A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019800" y="4724400"/>
            <a:ext cx="190500" cy="190500"/>
          </a:xfrm>
          <a:prstGeom prst="ellipse">
            <a:avLst/>
          </a:prstGeom>
          <a:noFill/>
          <a:ln w="19050">
            <a:solidFill>
              <a:srgbClr val="55704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076950" y="4724400"/>
            <a:ext cx="76200" cy="190500"/>
          </a:xfrm>
          <a:custGeom>
            <a:avLst/>
            <a:gdLst/>
            <a:ahLst/>
            <a:cxnLst/>
            <a:rect l="l" t="t" r="r" b="b"/>
            <a:pathLst>
              <a:path w="76200" h="190500">
                <a:moveTo>
                  <a:pt x="38100" y="0"/>
                </a:moveTo>
                <a:arcTo hR="138113" wR="138113" stAng="13416169" swAng="-5232338"/>
                <a:arcTo hR="138113" wR="138113" stAng="2616169" swAng="-5232338"/>
              </a:path>
            </a:pathLst>
          </a:custGeom>
          <a:noFill/>
          <a:ln w="19050">
            <a:solidFill>
              <a:srgbClr val="55704A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019800" y="4819650"/>
            <a:ext cx="190500" cy="7144"/>
          </a:xfrm>
          <a:custGeom>
            <a:avLst/>
            <a:gdLst/>
            <a:ahLst/>
            <a:cxnLst/>
            <a:rect l="l" t="t" r="r" b="b"/>
            <a:pathLst>
              <a:path w="190500" h="7144">
                <a:moveTo>
                  <a:pt x="0" y="0"/>
                </a:moveTo>
                <a:lnTo>
                  <a:pt x="190500" y="0"/>
                </a:lnTo>
              </a:path>
            </a:pathLst>
          </a:custGeom>
          <a:noFill/>
          <a:ln w="19050">
            <a:solidFill>
              <a:srgbClr val="55704A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343650" y="4722106"/>
            <a:ext cx="58483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557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可以交给公司批准的工具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6000750" y="5119264"/>
            <a:ext cx="6191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例如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000750" y="5310848"/>
            <a:ext cx="6191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官网文章、已发布的报告、公开的法规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依据：《数据安全法》第 21 条，《个人信息保护法》第 21、23、28 条，英国政府《公务员使用生成式 AI 指南》（2024-01）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6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三个好用的方法：给足资料、讲清规矩、逐条核对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9239" b="9239"/>
          <a:stretch/>
        </p:blipFill>
        <p:spPr>
          <a:xfrm>
            <a:off x="609600" y="1866900"/>
            <a:ext cx="3505200" cy="1905000"/>
          </a:xfrm>
          <a:prstGeom prst="rect">
            <a:avLst/>
          </a:prstGeom>
        </p:spPr>
      </p:pic>
      <p:sp>
        <p:nvSpPr>
          <p:cNvPr id="24" name="Shape 21"/>
          <p:cNvSpPr/>
          <p:nvPr/>
        </p:nvSpPr>
        <p:spPr>
          <a:xfrm>
            <a:off x="704850" y="3867150"/>
            <a:ext cx="381000" cy="381000"/>
          </a:xfrm>
          <a:prstGeom prst="ellipse">
            <a:avLst/>
          </a:prstGeom>
          <a:solidFill>
            <a:srgbClr val="AA6256"/>
          </a:solidFill>
          <a:ln/>
        </p:spPr>
      </p:sp>
      <p:sp>
        <p:nvSpPr>
          <p:cNvPr id="25" name="Text 22"/>
          <p:cNvSpPr/>
          <p:nvPr/>
        </p:nvSpPr>
        <p:spPr>
          <a:xfrm>
            <a:off x="0" y="3959383"/>
            <a:ext cx="17907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3790950" y="3962400"/>
            <a:ext cx="152400" cy="190500"/>
          </a:xfrm>
          <a:custGeom>
            <a:avLst/>
            <a:gdLst/>
            <a:ahLst/>
            <a:cxnLst/>
            <a:rect l="l" t="t" r="r" b="b"/>
            <a:pathLst>
              <a:path w="152400" h="190500">
                <a:moveTo>
                  <a:pt x="19050" y="190500"/>
                </a:moveTo>
                <a:arcTo hR="19050" wR="19050" stAng="5400000" swAng="5400000"/>
                <a:lnTo>
                  <a:pt x="0" y="19050"/>
                </a:lnTo>
                <a:arcTo hR="19050" wR="19050" stAng="10800000" swAng="5400000"/>
                <a:lnTo>
                  <a:pt x="95250" y="0"/>
                </a:lnTo>
                <a:arcTo hR="22860" wR="22860" stAng="16194428" swAng="2711764"/>
                <a:lnTo>
                  <a:pt x="145656" y="40900"/>
                </a:lnTo>
                <a:arcTo hR="22860" wR="22860" stAng="18889766" swAng="2715819"/>
                <a:lnTo>
                  <a:pt x="152400" y="171450"/>
                </a:lnTo>
                <a:arcTo hR="19050" wR="19050" stAng="0" swAng="5400000"/>
                <a:close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3886200" y="39624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0"/>
                </a:moveTo>
                <a:lnTo>
                  <a:pt x="0" y="47625"/>
                </a:lnTo>
                <a:arcTo hR="9525" wR="9525" stAng="10800000" swAng="-5400000"/>
                <a:lnTo>
                  <a:pt x="57150" y="5715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829050" y="4029075"/>
            <a:ext cx="19050" cy="7144"/>
          </a:xfrm>
          <a:custGeom>
            <a:avLst/>
            <a:gdLst/>
            <a:ahLst/>
            <a:cxnLst/>
            <a:rect l="l" t="t" r="r" b="b"/>
            <a:pathLst>
              <a:path w="19050" h="7144">
                <a:moveTo>
                  <a:pt x="1905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3829050" y="4067175"/>
            <a:ext cx="76200" cy="7144"/>
          </a:xfrm>
          <a:custGeom>
            <a:avLst/>
            <a:gdLst/>
            <a:ahLst/>
            <a:cxnLst/>
            <a:rect l="l" t="t" r="r" b="b"/>
            <a:pathLst>
              <a:path w="76200" h="7144">
                <a:moveTo>
                  <a:pt x="762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3829050" y="4105275"/>
            <a:ext cx="76200" cy="7144"/>
          </a:xfrm>
          <a:custGeom>
            <a:avLst/>
            <a:gdLst/>
            <a:ahLst/>
            <a:cxnLst/>
            <a:rect l="l" t="t" r="r" b="b"/>
            <a:pathLst>
              <a:path w="76200" h="7144">
                <a:moveTo>
                  <a:pt x="762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200150" y="3950943"/>
            <a:ext cx="1099185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给足资料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1200150" y="4301198"/>
            <a:ext cx="10991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贴上资料，要求只用这些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9239" b="9239"/>
          <a:stretch/>
        </p:blipFill>
        <p:spPr>
          <a:xfrm>
            <a:off x="4343400" y="1866900"/>
            <a:ext cx="3505200" cy="1905000"/>
          </a:xfrm>
          <a:prstGeom prst="rect">
            <a:avLst/>
          </a:prstGeom>
        </p:spPr>
      </p:pic>
      <p:sp>
        <p:nvSpPr>
          <p:cNvPr id="34" name="Shape 30"/>
          <p:cNvSpPr/>
          <p:nvPr/>
        </p:nvSpPr>
        <p:spPr>
          <a:xfrm>
            <a:off x="4438650" y="3867150"/>
            <a:ext cx="381000" cy="381000"/>
          </a:xfrm>
          <a:prstGeom prst="ellipse">
            <a:avLst/>
          </a:prstGeom>
          <a:solidFill>
            <a:srgbClr val="AA6256"/>
          </a:solidFill>
          <a:ln/>
        </p:spPr>
      </p:sp>
      <p:sp>
        <p:nvSpPr>
          <p:cNvPr id="35" name="Text 31"/>
          <p:cNvSpPr/>
          <p:nvPr/>
        </p:nvSpPr>
        <p:spPr>
          <a:xfrm>
            <a:off x="0" y="3959383"/>
            <a:ext cx="92583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2"/>
          <p:cNvSpPr/>
          <p:nvPr/>
        </p:nvSpPr>
        <p:spPr>
          <a:xfrm>
            <a:off x="7620000" y="4019550"/>
            <a:ext cx="19050" cy="57150"/>
          </a:xfrm>
          <a:custGeom>
            <a:avLst/>
            <a:gdLst/>
            <a:ahLst/>
            <a:cxnLst/>
            <a:rect l="l" t="t" r="r" b="b"/>
            <a:pathLst>
              <a:path w="19050" h="57150">
                <a:moveTo>
                  <a:pt x="0" y="57150"/>
                </a:moveTo>
                <a:arcTo hR="19050" wR="19050" stAng="5400000" swAng="-5400000"/>
                <a:lnTo>
                  <a:pt x="1905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7" name="Shape 33"/>
          <p:cNvSpPr/>
          <p:nvPr/>
        </p:nvSpPr>
        <p:spPr>
          <a:xfrm>
            <a:off x="7505700" y="3971925"/>
            <a:ext cx="190500" cy="180936"/>
          </a:xfrm>
          <a:custGeom>
            <a:avLst/>
            <a:gdLst/>
            <a:ahLst/>
            <a:cxnLst/>
            <a:rect l="l" t="t" r="r" b="b"/>
            <a:pathLst>
              <a:path w="190500" h="180936">
                <a:moveTo>
                  <a:pt x="190500" y="133350"/>
                </a:moveTo>
                <a:arcTo hR="19050" wR="19050" stAng="0" swAng="5400000"/>
                <a:lnTo>
                  <a:pt x="45987" y="152400"/>
                </a:lnTo>
                <a:arcTo hR="19050" wR="19050" stAng="16199266" swAng="-2699785"/>
                <a:lnTo>
                  <a:pt x="11544" y="178956"/>
                </a:lnTo>
                <a:arcTo hR="6763" wR="6763" stAng="2700314" swAng="8099243"/>
                <a:lnTo>
                  <a:pt x="0" y="19050"/>
                </a:lnTo>
                <a:arcTo hR="19050" wR="19050" stAng="10800000" swAng="5400000"/>
                <a:lnTo>
                  <a:pt x="171450" y="0"/>
                </a:lnTo>
                <a:arcTo hR="19050" wR="19050" stAng="16200000" swAng="5400000"/>
                <a:close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8" name="Shape 34"/>
          <p:cNvSpPr/>
          <p:nvPr/>
        </p:nvSpPr>
        <p:spPr>
          <a:xfrm>
            <a:off x="7562850" y="4019550"/>
            <a:ext cx="19050" cy="57150"/>
          </a:xfrm>
          <a:custGeom>
            <a:avLst/>
            <a:gdLst/>
            <a:ahLst/>
            <a:cxnLst/>
            <a:rect l="l" t="t" r="r" b="b"/>
            <a:pathLst>
              <a:path w="19050" h="57150">
                <a:moveTo>
                  <a:pt x="0" y="57150"/>
                </a:moveTo>
                <a:arcTo hR="19050" wR="19050" stAng="5400000" swAng="-5400000"/>
                <a:lnTo>
                  <a:pt x="1905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4933950" y="3950943"/>
            <a:ext cx="725805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讲清规矩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6"/>
          <p:cNvSpPr/>
          <p:nvPr/>
        </p:nvSpPr>
        <p:spPr>
          <a:xfrm>
            <a:off x="4933950" y="4301198"/>
            <a:ext cx="7258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没有就答「待确认」，分清原文和推断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41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9239" b="9239"/>
          <a:stretch/>
        </p:blipFill>
        <p:spPr>
          <a:xfrm>
            <a:off x="8077200" y="1866900"/>
            <a:ext cx="3505200" cy="1905000"/>
          </a:xfrm>
          <a:prstGeom prst="rect">
            <a:avLst/>
          </a:prstGeom>
        </p:spPr>
      </p:pic>
      <p:sp>
        <p:nvSpPr>
          <p:cNvPr id="42" name="Shape 37"/>
          <p:cNvSpPr/>
          <p:nvPr/>
        </p:nvSpPr>
        <p:spPr>
          <a:xfrm>
            <a:off x="8172450" y="3867150"/>
            <a:ext cx="381000" cy="381000"/>
          </a:xfrm>
          <a:prstGeom prst="ellipse">
            <a:avLst/>
          </a:prstGeom>
          <a:solidFill>
            <a:srgbClr val="AA6256"/>
          </a:solidFill>
          <a:ln/>
        </p:spPr>
      </p:sp>
      <p:sp>
        <p:nvSpPr>
          <p:cNvPr id="43" name="Text 38"/>
          <p:cNvSpPr/>
          <p:nvPr/>
        </p:nvSpPr>
        <p:spPr>
          <a:xfrm>
            <a:off x="4533900" y="3959383"/>
            <a:ext cx="76581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39"/>
          <p:cNvSpPr/>
          <p:nvPr/>
        </p:nvSpPr>
        <p:spPr>
          <a:xfrm>
            <a:off x="11344275" y="4143375"/>
            <a:ext cx="76200" cy="7144"/>
          </a:xfrm>
          <a:custGeom>
            <a:avLst/>
            <a:gdLst/>
            <a:ahLst/>
            <a:cxnLst/>
            <a:rect l="l" t="t" r="r" b="b"/>
            <a:pathLst>
              <a:path w="76200" h="7144">
                <a:moveTo>
                  <a:pt x="0" y="0"/>
                </a:moveTo>
                <a:lnTo>
                  <a:pt x="76200" y="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45" name="Shape 40"/>
          <p:cNvSpPr/>
          <p:nvPr/>
        </p:nvSpPr>
        <p:spPr>
          <a:xfrm>
            <a:off x="11363325" y="399097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0" y="0"/>
                </a:moveTo>
                <a:lnTo>
                  <a:pt x="38100" y="38100"/>
                </a:lnTo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46" name="Shape 41"/>
          <p:cNvSpPr/>
          <p:nvPr/>
        </p:nvSpPr>
        <p:spPr>
          <a:xfrm>
            <a:off x="11239501" y="3962396"/>
            <a:ext cx="190498" cy="190496"/>
          </a:xfrm>
          <a:custGeom>
            <a:avLst/>
            <a:gdLst/>
            <a:ahLst/>
            <a:cxnLst/>
            <a:rect l="l" t="t" r="r" b="b"/>
            <a:pathLst>
              <a:path w="190498" h="190496">
                <a:moveTo>
                  <a:pt x="182632" y="45838"/>
                </a:moveTo>
                <a:arcTo hR="26850" wR="26850" stAng="2700431" swAng="-10800000"/>
                <a:lnTo>
                  <a:pt x="17544" y="135011"/>
                </a:lnTo>
                <a:arcTo hR="19050" wR="19050" stAng="13505045" swAng="-1682269"/>
                <a:lnTo>
                  <a:pt x="199" y="184370"/>
                </a:lnTo>
                <a:arcTo hR="4763" wR="4763" stAng="11798303" swAng="-7402128"/>
                <a:lnTo>
                  <a:pt x="47596" y="177721"/>
                </a:lnTo>
                <a:arcTo hR="19050" wR="19050" stAng="4384988" swAng="-1679533"/>
                <a:close/>
              </a:path>
            </a:pathLst>
          </a:custGeom>
          <a:noFill/>
          <a:ln w="19050">
            <a:solidFill>
              <a:srgbClr val="4A6B8A"/>
            </a:solidFill>
            <a:prstDash val="solid"/>
          </a:ln>
        </p:spPr>
      </p:sp>
      <p:sp>
        <p:nvSpPr>
          <p:cNvPr id="47" name="Text 42"/>
          <p:cNvSpPr/>
          <p:nvPr/>
        </p:nvSpPr>
        <p:spPr>
          <a:xfrm>
            <a:off x="8667750" y="3950943"/>
            <a:ext cx="352425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逐条核对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3"/>
          <p:cNvSpPr/>
          <p:nvPr/>
        </p:nvSpPr>
        <p:spPr>
          <a:xfrm>
            <a:off x="8667750" y="4301198"/>
            <a:ext cx="3524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打开原文，一条条对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4"/>
          <p:cNvSpPr/>
          <p:nvPr/>
        </p:nvSpPr>
        <p:spPr>
          <a:xfrm rot="21540000">
            <a:off x="3439022" y="4981404"/>
            <a:ext cx="5334000" cy="876300"/>
          </a:xfrm>
          <a:prstGeom prst="rect">
            <a:avLst/>
          </a:prstGeom>
          <a:solidFill>
            <a:srgbClr val="D4D8DA"/>
          </a:solidFill>
          <a:ln/>
        </p:spPr>
      </p:sp>
      <p:sp>
        <p:nvSpPr>
          <p:cNvPr id="50" name="Shape 45"/>
          <p:cNvSpPr/>
          <p:nvPr/>
        </p:nvSpPr>
        <p:spPr>
          <a:xfrm rot="21540000">
            <a:off x="3429000" y="4953000"/>
            <a:ext cx="5334000" cy="876300"/>
          </a:xfrm>
          <a:prstGeom prst="rect">
            <a:avLst/>
          </a:prstGeom>
          <a:solidFill>
            <a:srgbClr val="F9F1DC"/>
          </a:solidFill>
          <a:ln/>
        </p:spPr>
      </p:sp>
      <p:sp>
        <p:nvSpPr>
          <p:cNvPr id="51" name="Text 46"/>
          <p:cNvSpPr/>
          <p:nvPr/>
        </p:nvSpPr>
        <p:spPr>
          <a:xfrm rot="21540000">
            <a:off x="3636420" y="5182445"/>
            <a:ext cx="12001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最管用的一句：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47"/>
          <p:cNvSpPr/>
          <p:nvPr/>
        </p:nvSpPr>
        <p:spPr>
          <a:xfrm rot="21540000">
            <a:off x="3641172" y="5441221"/>
            <a:ext cx="4286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资料里找不到答案时，请回答「待确认」，不要自己补。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48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来源：英国政府《AI Insights：提示工程》（2026-08 更新），加拿大政府《生成式 AI 使用指南》（2026-09）。图为 AI 生成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7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小测二：这三件事，能不能这样做？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rcRect l="26190" r="26190" t="0" b="0"/>
          <a:stretch/>
        </p:blipFill>
        <p:spPr>
          <a:xfrm>
            <a:off x="609600" y="1866900"/>
            <a:ext cx="3810000" cy="4000500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609600" y="59479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示意图：课堂（AI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4710113" y="1871663"/>
            <a:ext cx="6867525" cy="1209675"/>
          </a:xfrm>
          <a:prstGeom prst="roundRect">
            <a:avLst>
              <a:gd name="adj" fmla="val 78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819650" y="225742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819650" y="256222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819650" y="286702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238750" y="1943100"/>
            <a:ext cx="0" cy="10668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0" y="1960579"/>
            <a:ext cx="99441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5391150" y="2033887"/>
            <a:ext cx="6800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情景一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5391150" y="2320721"/>
            <a:ext cx="68008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把客户投诉邮件连同姓名、手机号，贴进个人账号的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0"/>
          <p:cNvSpPr/>
          <p:nvPr/>
        </p:nvSpPr>
        <p:spPr>
          <a:xfrm>
            <a:off x="5391150" y="2606471"/>
            <a:ext cx="68008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免费 AI 写回复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1"/>
          <p:cNvSpPr/>
          <p:nvPr/>
        </p:nvSpPr>
        <p:spPr>
          <a:xfrm>
            <a:off x="9371648" y="235172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9591675" y="2357375"/>
            <a:ext cx="26003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10086023" y="235172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0306050" y="2357375"/>
            <a:ext cx="1885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5"/>
          <p:cNvSpPr/>
          <p:nvPr/>
        </p:nvSpPr>
        <p:spPr>
          <a:xfrm>
            <a:off x="10800398" y="235172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11020425" y="2357375"/>
            <a:ext cx="11715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先别急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4710113" y="3224213"/>
            <a:ext cx="6867525" cy="1209675"/>
          </a:xfrm>
          <a:prstGeom prst="roundRect">
            <a:avLst>
              <a:gd name="adj" fmla="val 78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819650" y="360997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819650" y="391477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4819650" y="421957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238750" y="3295650"/>
            <a:ext cx="0" cy="10668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0" y="3313129"/>
            <a:ext cx="99441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3"/>
          <p:cNvSpPr/>
          <p:nvPr/>
        </p:nvSpPr>
        <p:spPr>
          <a:xfrm>
            <a:off x="5391150" y="3386437"/>
            <a:ext cx="6800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4"/>
          <p:cNvSpPr/>
          <p:nvPr/>
        </p:nvSpPr>
        <p:spPr>
          <a:xfrm>
            <a:off x="5391150" y="3673271"/>
            <a:ext cx="68008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 AI 生成一张活动海报，发到公司公众号之前，把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5"/>
          <p:cNvSpPr/>
          <p:nvPr/>
        </p:nvSpPr>
        <p:spPr>
          <a:xfrm>
            <a:off x="5391150" y="3959021"/>
            <a:ext cx="68008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角上的 AI 标识裁掉了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6"/>
          <p:cNvSpPr/>
          <p:nvPr/>
        </p:nvSpPr>
        <p:spPr>
          <a:xfrm>
            <a:off x="9371648" y="370427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9591675" y="3709925"/>
            <a:ext cx="26003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8"/>
          <p:cNvSpPr/>
          <p:nvPr/>
        </p:nvSpPr>
        <p:spPr>
          <a:xfrm>
            <a:off x="10086023" y="370427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10306050" y="3709925"/>
            <a:ext cx="1885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0"/>
          <p:cNvSpPr/>
          <p:nvPr/>
        </p:nvSpPr>
        <p:spPr>
          <a:xfrm>
            <a:off x="10800398" y="370427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11020425" y="3709925"/>
            <a:ext cx="11715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先别急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2"/>
          <p:cNvSpPr/>
          <p:nvPr/>
        </p:nvSpPr>
        <p:spPr>
          <a:xfrm>
            <a:off x="4710113" y="4576763"/>
            <a:ext cx="6867525" cy="1209675"/>
          </a:xfrm>
          <a:prstGeom prst="roundRect">
            <a:avLst>
              <a:gd name="adj" fmla="val 78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4819650" y="496252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4819650" y="526732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4819650" y="5572125"/>
            <a:ext cx="664845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5238750" y="4648200"/>
            <a:ext cx="0" cy="10668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0" y="4665679"/>
            <a:ext cx="99441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8"/>
          <p:cNvSpPr/>
          <p:nvPr/>
        </p:nvSpPr>
        <p:spPr>
          <a:xfrm>
            <a:off x="5391150" y="4738987"/>
            <a:ext cx="6800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59"/>
          <p:cNvSpPr/>
          <p:nvPr/>
        </p:nvSpPr>
        <p:spPr>
          <a:xfrm>
            <a:off x="5391150" y="5025821"/>
            <a:ext cx="68008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发现自己上周把一份带客户名单的表格贴进了公共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0"/>
          <p:cNvSpPr/>
          <p:nvPr/>
        </p:nvSpPr>
        <p:spPr>
          <a:xfrm>
            <a:off x="5391150" y="5311571"/>
            <a:ext cx="68008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AI，想着没人知道就算了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1"/>
          <p:cNvSpPr/>
          <p:nvPr/>
        </p:nvSpPr>
        <p:spPr>
          <a:xfrm>
            <a:off x="9371648" y="505682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9591675" y="5062475"/>
            <a:ext cx="26003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Shape 63"/>
          <p:cNvSpPr/>
          <p:nvPr/>
        </p:nvSpPr>
        <p:spPr>
          <a:xfrm>
            <a:off x="10086023" y="505682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10306050" y="5062475"/>
            <a:ext cx="1885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5"/>
          <p:cNvSpPr/>
          <p:nvPr/>
        </p:nvSpPr>
        <p:spPr>
          <a:xfrm>
            <a:off x="10800398" y="5056823"/>
            <a:ext cx="154305" cy="154305"/>
          </a:xfrm>
          <a:prstGeom prst="roundRect">
            <a:avLst>
              <a:gd name="adj" fmla="val 18519"/>
            </a:avLst>
          </a:prstGeom>
          <a:solidFill>
            <a:srgbClr val="F9FBFC"/>
          </a:solidFill>
          <a:ln w="17145">
            <a:solidFill>
              <a:srgbClr val="4A6B8A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11020425" y="5062475"/>
            <a:ext cx="11715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先别急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8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答案：三件都不行，分别对照规则一和二、四、六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14363" y="1871663"/>
            <a:ext cx="10963275" cy="1209675"/>
          </a:xfrm>
          <a:prstGeom prst="roundRect">
            <a:avLst>
              <a:gd name="adj" fmla="val 78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23900" y="2257425"/>
            <a:ext cx="9372668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277532" y="2257425"/>
            <a:ext cx="190568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23900" y="2562225"/>
            <a:ext cx="9372668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277532" y="2562225"/>
            <a:ext cx="190568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43000" y="1943100"/>
            <a:ext cx="0" cy="10668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0" y="1960579"/>
            <a:ext cx="1752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295400" y="2033887"/>
            <a:ext cx="1089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情景一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 rot="21240000">
            <a:off x="10165556" y="2069306"/>
            <a:ext cx="1042988" cy="395288"/>
          </a:xfrm>
          <a:prstGeom prst="roundRect">
            <a:avLst>
              <a:gd name="adj" fmla="val 19277"/>
            </a:avLst>
          </a:prstGeom>
          <a:noFill/>
          <a:ln w="23813">
            <a:solidFill>
              <a:srgbClr val="A04A3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 rot="21240000">
            <a:off x="10435785" y="2245991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5" y="0"/>
                </a:moveTo>
                <a:lnTo>
                  <a:pt x="0" y="85725"/>
                </a:lnTo>
              </a:path>
            </a:pathLst>
          </a:custGeom>
          <a:noFill/>
          <a:ln w="14287">
            <a:solidFill>
              <a:srgbClr val="A04A3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rot="21240000">
            <a:off x="10435785" y="2245991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0" y="0"/>
                </a:moveTo>
                <a:lnTo>
                  <a:pt x="85725" y="85725"/>
                </a:lnTo>
              </a:path>
            </a:pathLst>
          </a:custGeom>
          <a:noFill/>
          <a:ln w="14287">
            <a:solidFill>
              <a:srgbClr val="A04A3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 rot="21240000">
            <a:off x="10601507" y="2148889"/>
            <a:ext cx="381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04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不行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295400" y="2320721"/>
            <a:ext cx="10896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把客户投诉邮件连同姓名、手机号，贴进个人账号的免费 AI 写回复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1295400" y="285267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A04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规则一、二：个人信息不进公共工具，只用批准的工具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614363" y="3224213"/>
            <a:ext cx="10963275" cy="1209675"/>
          </a:xfrm>
          <a:prstGeom prst="roundRect">
            <a:avLst>
              <a:gd name="adj" fmla="val 78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23900" y="3609975"/>
            <a:ext cx="9378332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1271868" y="3609975"/>
            <a:ext cx="196232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23900" y="3914775"/>
            <a:ext cx="1074420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143000" y="3295650"/>
            <a:ext cx="0" cy="10668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0" y="3313129"/>
            <a:ext cx="1752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1295400" y="3386437"/>
            <a:ext cx="1089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 rot="240000">
            <a:off x="10165556" y="3421856"/>
            <a:ext cx="1042987" cy="395287"/>
          </a:xfrm>
          <a:prstGeom prst="roundRect">
            <a:avLst>
              <a:gd name="adj" fmla="val 19277"/>
            </a:avLst>
          </a:prstGeom>
          <a:noFill/>
          <a:ln w="23812">
            <a:solidFill>
              <a:srgbClr val="A04A38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 rot="240000">
            <a:off x="10435148" y="3562020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5" y="0"/>
                </a:moveTo>
                <a:lnTo>
                  <a:pt x="0" y="85725"/>
                </a:lnTo>
              </a:path>
            </a:pathLst>
          </a:custGeom>
          <a:noFill/>
          <a:ln w="14287">
            <a:solidFill>
              <a:srgbClr val="A04A38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 rot="240000">
            <a:off x="10435148" y="3562020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0" y="0"/>
                </a:moveTo>
                <a:lnTo>
                  <a:pt x="85725" y="85725"/>
                </a:lnTo>
              </a:path>
            </a:pathLst>
          </a:custGeom>
          <a:noFill/>
          <a:ln w="14287">
            <a:solidFill>
              <a:srgbClr val="A04A38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 rot="240000">
            <a:off x="10600565" y="3519722"/>
            <a:ext cx="381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04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不行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1295400" y="3673271"/>
            <a:ext cx="10896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 AI 生成一张活动海报，发到公司公众号之前，把角上的 AI 标识裁掉了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1295400" y="420522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A04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规则四：对外发布要主动声明，不得删改标识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14363" y="4576763"/>
            <a:ext cx="10963275" cy="1209675"/>
          </a:xfrm>
          <a:prstGeom prst="roundRect">
            <a:avLst>
              <a:gd name="adj" fmla="val 7874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23900" y="4962525"/>
            <a:ext cx="9381414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1268786" y="4962525"/>
            <a:ext cx="199314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23900" y="5267325"/>
            <a:ext cx="1074420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143000" y="4648200"/>
            <a:ext cx="0" cy="10668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0" y="4665679"/>
            <a:ext cx="1752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1295400" y="4738987"/>
            <a:ext cx="1089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 rot="21420000">
            <a:off x="10165556" y="4774406"/>
            <a:ext cx="1042988" cy="395288"/>
          </a:xfrm>
          <a:prstGeom prst="roundRect">
            <a:avLst>
              <a:gd name="adj" fmla="val 19277"/>
            </a:avLst>
          </a:prstGeom>
          <a:noFill/>
          <a:ln w="23813">
            <a:solidFill>
              <a:srgbClr val="A04A38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 rot="21420000">
            <a:off x="10434925" y="4940154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5" y="0"/>
                </a:moveTo>
                <a:lnTo>
                  <a:pt x="0" y="85725"/>
                </a:lnTo>
              </a:path>
            </a:pathLst>
          </a:custGeom>
          <a:noFill/>
          <a:ln w="14288">
            <a:solidFill>
              <a:srgbClr val="A04A38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 rot="21420000">
            <a:off x="10434925" y="4940154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0" y="0"/>
                </a:moveTo>
                <a:lnTo>
                  <a:pt x="85725" y="85725"/>
                </a:lnTo>
              </a:path>
            </a:pathLst>
          </a:custGeom>
          <a:noFill/>
          <a:ln w="14288">
            <a:solidFill>
              <a:srgbClr val="A04A38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 rot="21420000">
            <a:off x="10601560" y="4859488"/>
            <a:ext cx="381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04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不行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1295400" y="5025821"/>
            <a:ext cx="10896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发现自己上周把一份带客户名单的表格贴进了公共 AI，想着没人知道就算了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1295400" y="555777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A04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规则六：马上报告，越早补救损失越小。这一题最容易做错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609600" y="591056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报告不是认错，是让公司来得及补救。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依据：《个人信息保护法》第 21、23、57 条，《标识办法》第 10 条（2025-09-01 施行），《数据安全法》第 29 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全员培训 · 在工作中用好生成式 AI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9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板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8717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板书上这八个词，下课前抄下来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50495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09600" y="1866900"/>
            <a:ext cx="10972800" cy="3810000"/>
          </a:xfrm>
          <a:prstGeom prst="roundRect">
            <a:avLst>
              <a:gd name="adj" fmla="val 1500"/>
            </a:avLst>
          </a:prstGeom>
          <a:solidFill>
            <a:srgbClr val="918461"/>
          </a:solidFill>
          <a:ln/>
        </p:spPr>
      </p:sp>
      <p:sp>
        <p:nvSpPr>
          <p:cNvPr id="24" name="Shape 22"/>
          <p:cNvSpPr/>
          <p:nvPr/>
        </p:nvSpPr>
        <p:spPr>
          <a:xfrm>
            <a:off x="685800" y="1943100"/>
            <a:ext cx="10820400" cy="3657600"/>
          </a:xfrm>
          <a:prstGeom prst="roundRect">
            <a:avLst>
              <a:gd name="adj" fmla="val 521"/>
            </a:avLst>
          </a:prstGeom>
          <a:solidFill>
            <a:srgbClr val="3E5A74"/>
          </a:solidFill>
          <a:ln/>
        </p:spPr>
      </p:sp>
      <p:sp>
        <p:nvSpPr>
          <p:cNvPr id="25" name="Shape 23"/>
          <p:cNvSpPr/>
          <p:nvPr/>
        </p:nvSpPr>
        <p:spPr>
          <a:xfrm>
            <a:off x="1145381" y="2364581"/>
            <a:ext cx="95250" cy="8930"/>
          </a:xfrm>
          <a:custGeom>
            <a:avLst/>
            <a:gdLst/>
            <a:ahLst/>
            <a:cxnLst/>
            <a:rect l="l" t="t" r="r" b="b"/>
            <a:pathLst>
              <a:path w="95250" h="8930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5381" y="2447925"/>
            <a:ext cx="95250" cy="8930"/>
          </a:xfrm>
          <a:custGeom>
            <a:avLst/>
            <a:gdLst/>
            <a:ahLst/>
            <a:cxnLst/>
            <a:rect l="l" t="t" r="r" b="b"/>
            <a:pathLst>
              <a:path w="95250" h="8930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45381" y="2531269"/>
            <a:ext cx="95250" cy="8930"/>
          </a:xfrm>
          <a:custGeom>
            <a:avLst/>
            <a:gdLst/>
            <a:ahLst/>
            <a:cxnLst/>
            <a:rect l="l" t="t" r="r" b="b"/>
            <a:pathLst>
              <a:path w="95250" h="8930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26319" y="2483644"/>
            <a:ext cx="71438" cy="47625"/>
          </a:xfrm>
          <a:custGeom>
            <a:avLst/>
            <a:gdLst/>
            <a:ahLst/>
            <a:cxnLst/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26319" y="2364581"/>
            <a:ext cx="71438" cy="47625"/>
          </a:xfrm>
          <a:custGeom>
            <a:avLst/>
            <a:gdLst/>
            <a:ahLst/>
            <a:cxnLst/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447800" y="2288768"/>
            <a:ext cx="107442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挑任务 · 看数字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447800" y="2948648"/>
            <a:ext cx="10744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写、改、归纳交给它，推广之前记下用时和返工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169819" y="2436019"/>
            <a:ext cx="214313" cy="130969"/>
          </a:xfrm>
          <a:prstGeom prst="roundRect">
            <a:avLst>
              <a:gd name="adj" fmla="val 18182"/>
            </a:avLst>
          </a:prstGeom>
          <a:noFill/>
          <a:ln w="23813">
            <a:solidFill>
              <a:srgbClr val="E0BCB7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217444" y="2328863"/>
            <a:ext cx="119063" cy="107156"/>
          </a:xfrm>
          <a:custGeom>
            <a:avLst/>
            <a:gdLst/>
            <a:ahLst/>
            <a:cxnLst/>
            <a:rect l="l" t="t" r="r" b="b"/>
            <a:pathLst>
              <a:path w="119063" h="107156">
                <a:moveTo>
                  <a:pt x="0" y="107156"/>
                </a:moveTo>
                <a:lnTo>
                  <a:pt x="0" y="59531"/>
                </a:lnTo>
                <a:arcTo hR="59531" wR="59531" stAng="10800000" swAng="10800000"/>
                <a:lnTo>
                  <a:pt x="119063" y="107156"/>
                </a:lnTo>
              </a:path>
            </a:pathLst>
          </a:custGeom>
          <a:noFill/>
          <a:ln w="23813">
            <a:solidFill>
              <a:srgbClr val="E0BCB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91300" y="2288768"/>
            <a:ext cx="56007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先分级 · 用批准的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591300" y="2762250"/>
            <a:ext cx="2857500" cy="76200"/>
          </a:xfrm>
          <a:custGeom>
            <a:avLst/>
            <a:gdLst/>
            <a:ahLst/>
            <a:cxnLst/>
            <a:rect l="l" t="t" r="r" b="b"/>
            <a:pathLst>
              <a:path w="28575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  <a:quadBezTo>
                  <a:pt x="1085850" y="76200"/>
                  <a:pt x="1143000" y="38100"/>
                </a:quadBezTo>
                <a:quadBezTo>
                  <a:pt x="1200150" y="0"/>
                  <a:pt x="1257300" y="38100"/>
                </a:quadBezTo>
                <a:quadBezTo>
                  <a:pt x="1314450" y="76200"/>
                  <a:pt x="1371600" y="38100"/>
                </a:quadBezTo>
                <a:quadBezTo>
                  <a:pt x="1428750" y="0"/>
                  <a:pt x="1485900" y="38100"/>
                </a:quadBezTo>
                <a:quadBezTo>
                  <a:pt x="1543050" y="76200"/>
                  <a:pt x="1600200" y="38100"/>
                </a:quadBezTo>
                <a:quadBezTo>
                  <a:pt x="1657350" y="0"/>
                  <a:pt x="1714500" y="38100"/>
                </a:quadBezTo>
                <a:quadBezTo>
                  <a:pt x="1771650" y="76200"/>
                  <a:pt x="1828800" y="38100"/>
                </a:quadBezTo>
                <a:quadBezTo>
                  <a:pt x="1885950" y="0"/>
                  <a:pt x="1943100" y="38100"/>
                </a:quadBezTo>
                <a:quadBezTo>
                  <a:pt x="2000250" y="76200"/>
                  <a:pt x="2057400" y="38100"/>
                </a:quadBezTo>
                <a:quadBezTo>
                  <a:pt x="2114550" y="0"/>
                  <a:pt x="2171700" y="38100"/>
                </a:quadBezTo>
                <a:quadBezTo>
                  <a:pt x="2228850" y="76200"/>
                  <a:pt x="2286000" y="38100"/>
                </a:quadBezTo>
                <a:quadBezTo>
                  <a:pt x="2343150" y="0"/>
                  <a:pt x="2400300" y="38100"/>
                </a:quadBezTo>
                <a:quadBezTo>
                  <a:pt x="2457450" y="76200"/>
                  <a:pt x="2514600" y="38100"/>
                </a:quadBezTo>
                <a:quadBezTo>
                  <a:pt x="2571750" y="0"/>
                  <a:pt x="2628900" y="38100"/>
                </a:quadBezTo>
                <a:quadBezTo>
                  <a:pt x="2686050" y="76200"/>
                  <a:pt x="2743200" y="38100"/>
                </a:quadBezTo>
                <a:quadBezTo>
                  <a:pt x="2800350" y="0"/>
                  <a:pt x="2857500" y="38100"/>
                </a:quadBezTo>
              </a:path>
            </a:pathLst>
          </a:custGeom>
          <a:noFill/>
          <a:ln w="28575">
            <a:solidFill>
              <a:srgbClr val="E0BCB7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91300" y="2948648"/>
            <a:ext cx="5600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个人信息、商业秘密不进公共工具，只用公司批准的工具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1181100" y="4031456"/>
            <a:ext cx="71438" cy="47625"/>
          </a:xfrm>
          <a:custGeom>
            <a:avLst/>
            <a:gdLst/>
            <a:ahLst/>
            <a:cxnLst/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14413" y="4102894"/>
            <a:ext cx="166688" cy="71438"/>
          </a:xfrm>
          <a:custGeom>
            <a:avLst/>
            <a:gdLst/>
            <a:ahLst/>
            <a:cxnLst/>
            <a:rect l="l" t="t" r="r" b="b"/>
            <a:pathLst>
              <a:path w="166688" h="71438">
                <a:moveTo>
                  <a:pt x="166688" y="71438"/>
                </a:moveTo>
                <a:lnTo>
                  <a:pt x="166688" y="47625"/>
                </a:lnTo>
                <a:arcTo hR="47625" wR="47625" stAng="0" swAng="-5400000"/>
                <a:lnTo>
                  <a:pt x="47625" y="0"/>
                </a:lnTo>
                <a:arcTo hR="47625" wR="47625" stAng="16200000" swAng="-5400000"/>
                <a:lnTo>
                  <a:pt x="0" y="71438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050131" y="3960019"/>
            <a:ext cx="95250" cy="95250"/>
          </a:xfrm>
          <a:prstGeom prst="ellipse">
            <a:avLst/>
          </a:pr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447800" y="3908018"/>
            <a:ext cx="107442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人来核 · 对外标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1447800" y="4567898"/>
            <a:ext cx="10744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事实、数字、引用发出前核对，对外发布主动声明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6217444" y="4007644"/>
            <a:ext cx="119063" cy="130969"/>
          </a:xfrm>
          <a:custGeom>
            <a:avLst/>
            <a:gdLst/>
            <a:ahLst/>
            <a:cxnLst/>
            <a:rect l="l" t="t" r="r" b="b"/>
            <a:pathLst>
              <a:path w="119063" h="130969">
                <a:moveTo>
                  <a:pt x="0" y="130969"/>
                </a:moveTo>
                <a:lnTo>
                  <a:pt x="0" y="59531"/>
                </a:lnTo>
                <a:arcTo hR="59531" wR="59531" stAng="10800000" swAng="10800000"/>
                <a:lnTo>
                  <a:pt x="119063" y="130969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193631" y="4138613"/>
            <a:ext cx="166688" cy="47625"/>
          </a:xfrm>
          <a:custGeom>
            <a:avLst/>
            <a:gdLst/>
            <a:ahLst/>
            <a:cxnLst/>
            <a:rect l="l" t="t" r="r" b="b"/>
            <a:pathLst>
              <a:path w="166688" h="47625">
                <a:moveTo>
                  <a:pt x="0" y="35719"/>
                </a:moveTo>
                <a:arcTo hR="11906" wR="11906" stAng="10800000" swAng="-5400000"/>
                <a:lnTo>
                  <a:pt x="154781" y="47625"/>
                </a:lnTo>
                <a:arcTo hR="11906" wR="11906" stAng="5400000" swAng="-5400000"/>
                <a:lnTo>
                  <a:pt x="166688" y="23812"/>
                </a:lnTo>
                <a:arcTo hR="23812" wR="23812" stAng="0" swAng="-5400000"/>
                <a:lnTo>
                  <a:pt x="23812" y="0"/>
                </a:lnTo>
                <a:arcTo hR="23812" wR="23812" stAng="16200000" swAng="-5400000"/>
                <a:close/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384131" y="4067175"/>
            <a:ext cx="11906" cy="8930"/>
          </a:xfrm>
          <a:custGeom>
            <a:avLst/>
            <a:gdLst/>
            <a:ahLst/>
            <a:cxnLst/>
            <a:rect l="l" t="t" r="r" b="b"/>
            <a:pathLst>
              <a:path w="11906" h="8930">
                <a:moveTo>
                  <a:pt x="0" y="0"/>
                </a:moveTo>
                <a:lnTo>
                  <a:pt x="11906" y="0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348413" y="3977878"/>
            <a:ext cx="8930" cy="8930"/>
          </a:xfrm>
          <a:custGeom>
            <a:avLst/>
            <a:gdLst/>
            <a:ahLst/>
            <a:cxnLst/>
            <a:rect l="l" t="t" r="r" b="b"/>
            <a:pathLst>
              <a:path w="8930" h="8930">
                <a:moveTo>
                  <a:pt x="5953" y="0"/>
                </a:moveTo>
                <a:lnTo>
                  <a:pt x="0" y="5953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157913" y="4067175"/>
            <a:ext cx="11906" cy="8930"/>
          </a:xfrm>
          <a:custGeom>
            <a:avLst/>
            <a:gdLst/>
            <a:ahLst/>
            <a:cxnLst/>
            <a:rect l="l" t="t" r="r" b="b"/>
            <a:pathLst>
              <a:path w="11906" h="8930">
                <a:moveTo>
                  <a:pt x="0" y="0"/>
                </a:moveTo>
                <a:lnTo>
                  <a:pt x="11906" y="0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276975" y="3948113"/>
            <a:ext cx="8930" cy="11906"/>
          </a:xfrm>
          <a:custGeom>
            <a:avLst/>
            <a:gdLst/>
            <a:ahLst/>
            <a:cxnLst/>
            <a:rect l="l" t="t" r="r" b="b"/>
            <a:pathLst>
              <a:path w="8930" h="11906">
                <a:moveTo>
                  <a:pt x="0" y="0"/>
                </a:moveTo>
                <a:lnTo>
                  <a:pt x="0" y="11906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192786" y="3982986"/>
            <a:ext cx="8930" cy="8930"/>
          </a:xfrm>
          <a:custGeom>
            <a:avLst/>
            <a:gdLst/>
            <a:ahLst/>
            <a:cxnLst/>
            <a:rect l="l" t="t" r="r" b="b"/>
            <a:pathLst>
              <a:path w="8930" h="8930">
                <a:moveTo>
                  <a:pt x="0" y="0"/>
                </a:moveTo>
                <a:lnTo>
                  <a:pt x="8418" y="8418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276975" y="4067175"/>
            <a:ext cx="8930" cy="71438"/>
          </a:xfrm>
          <a:custGeom>
            <a:avLst/>
            <a:gdLst/>
            <a:ahLst/>
            <a:cxnLst/>
            <a:rect l="l" t="t" r="r" b="b"/>
            <a:pathLst>
              <a:path w="8930" h="71438">
                <a:moveTo>
                  <a:pt x="0" y="0"/>
                </a:moveTo>
                <a:lnTo>
                  <a:pt x="0" y="71438"/>
                </a:lnTo>
              </a:path>
            </a:pathLst>
          </a:custGeom>
          <a:noFill/>
          <a:ln w="23813">
            <a:solidFill>
              <a:srgbClr val="FFFFFF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591300" y="3908018"/>
            <a:ext cx="56007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留记录 · 错就报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6591300" y="4567898"/>
            <a:ext cx="5600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留着提示词和草稿，出了错马上报告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609600" y="5843887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9658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回到第 2 页：三个目标，打勾了吗？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0F2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8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作</a:t>
            </a:r>
            <a:pPr algn="l" indent="0" marL="0">
              <a:buNone/>
            </a:pPr>
            <a:r>
              <a:rPr lang="en-US" sz="975" b="1" dirty="0">
                <a:solidFill>
                  <a:srgbClr val="4A6B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853362" y="233362"/>
            <a:ext cx="4095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924300" y="271039"/>
            <a:ext cx="8267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310562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953000" y="2710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882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096000" y="2710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小测一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453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239000" y="2710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00250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82000" y="271039"/>
            <a:ext cx="381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环节三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0596563" y="233362"/>
            <a:ext cx="523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9C3C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525000" y="271039"/>
            <a:ext cx="266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小测二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1168063" y="233362"/>
            <a:ext cx="409575" cy="200025"/>
          </a:xfrm>
          <a:prstGeom prst="roundRect">
            <a:avLst>
              <a:gd name="adj" fmla="val 50000"/>
            </a:avLst>
          </a:prstGeom>
          <a:solidFill>
            <a:srgbClr val="4A6B8A"/>
          </a:solidFill>
          <a:ln w="9525">
            <a:solidFill>
              <a:srgbClr val="4A6B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553700" y="271039"/>
            <a:ext cx="1638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09600" y="6526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课后作业：三道题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09600" y="1219200"/>
            <a:ext cx="1028700" cy="76200"/>
          </a:xfrm>
          <a:custGeom>
            <a:avLst/>
            <a:gdLst/>
            <a:ahLst/>
            <a:cxnLst/>
            <a:rect l="l" t="t" r="r" b="b"/>
            <a:pathLst>
              <a:path w="1028700" h="76200">
                <a:moveTo>
                  <a:pt x="0" y="38100"/>
                </a:moveTo>
                <a:quadBezTo>
                  <a:pt x="57150" y="0"/>
                  <a:pt x="114300" y="38100"/>
                </a:quadBezTo>
                <a:quadBezTo>
                  <a:pt x="171450" y="76200"/>
                  <a:pt x="228600" y="38100"/>
                </a:quadBezTo>
                <a:quadBezTo>
                  <a:pt x="285750" y="0"/>
                  <a:pt x="342900" y="38100"/>
                </a:quadBezTo>
                <a:quadBezTo>
                  <a:pt x="400050" y="76200"/>
                  <a:pt x="457200" y="38100"/>
                </a:quadBezTo>
                <a:quadBezTo>
                  <a:pt x="514350" y="0"/>
                  <a:pt x="571500" y="38100"/>
                </a:quadBezTo>
                <a:quadBezTo>
                  <a:pt x="628650" y="76200"/>
                  <a:pt x="685800" y="38100"/>
                </a:quadBezTo>
                <a:quadBezTo>
                  <a:pt x="742950" y="0"/>
                  <a:pt x="800100" y="38100"/>
                </a:quadBezTo>
                <a:quadBezTo>
                  <a:pt x="857250" y="76200"/>
                  <a:pt x="914400" y="38100"/>
                </a:quadBezTo>
                <a:quadBezTo>
                  <a:pt x="971550" y="0"/>
                  <a:pt x="1028700" y="38100"/>
                </a:quadBezTo>
              </a:path>
            </a:pathLst>
          </a:cu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14363" y="1604963"/>
            <a:ext cx="7229475" cy="3990975"/>
          </a:xfrm>
          <a:prstGeom prst="roundRect">
            <a:avLst>
              <a:gd name="adj" fmla="val 2387"/>
            </a:avLst>
          </a:prstGeom>
          <a:solidFill>
            <a:srgbClr val="F9FBFC"/>
          </a:solidFill>
          <a:ln w="9525">
            <a:solidFill>
              <a:srgbClr val="D3DB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23900" y="2238375"/>
            <a:ext cx="701040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23900" y="2847975"/>
            <a:ext cx="701040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23900" y="3457575"/>
            <a:ext cx="701040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23900" y="4067175"/>
            <a:ext cx="701040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23900" y="4676775"/>
            <a:ext cx="701040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23900" y="5286375"/>
            <a:ext cx="7010400" cy="0"/>
          </a:xfrm>
          <a:prstGeom prst="line">
            <a:avLst/>
          </a:prstGeom>
          <a:noFill/>
          <a:ln w="9525">
            <a:solidFill>
              <a:srgbClr val="E4E9E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43000" y="1676400"/>
            <a:ext cx="0" cy="3848100"/>
          </a:xfrm>
          <a:prstGeom prst="line">
            <a:avLst/>
          </a:prstGeom>
          <a:noFill/>
          <a:ln w="14288">
            <a:solidFill>
              <a:srgbClr val="E4CBC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0" y="1950331"/>
            <a:ext cx="1752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1266825" y="1933575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9FBFC"/>
          </a:solidFill>
          <a:ln w="19050">
            <a:solidFill>
              <a:srgbClr val="4A6B8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676400" y="1941529"/>
            <a:ext cx="10515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挑一件本周的工作，按三个方法用 AI 做一遍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676400" y="2386673"/>
            <a:ext cx="10515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给足资料、讲清规矩、逐条核对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3169531"/>
            <a:ext cx="1752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1266825" y="3152775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9FBFC"/>
          </a:solidFill>
          <a:ln w="19050">
            <a:solidFill>
              <a:srgbClr val="4A6B8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676400" y="3160729"/>
            <a:ext cx="10515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对照六条规则自查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676400" y="3605873"/>
            <a:ext cx="10515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哪一条最容易忘，写下来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0" y="4388731"/>
            <a:ext cx="1752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1266825" y="4371975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9FBFC"/>
          </a:solidFill>
          <a:ln w="19050">
            <a:solidFill>
              <a:srgbClr val="4A6B8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676400" y="4379929"/>
            <a:ext cx="10515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记下用时和返工次数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676400" y="4825073"/>
            <a:ext cx="10515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和不用 AI 时比一比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 rot="90000">
            <a:off x="8238374" y="1629015"/>
            <a:ext cx="3352800" cy="1905000"/>
          </a:xfrm>
          <a:prstGeom prst="rect">
            <a:avLst/>
          </a:prstGeom>
          <a:solidFill>
            <a:srgbClr val="D4D8DA"/>
          </a:solidFill>
          <a:ln/>
        </p:spPr>
      </p:sp>
      <p:sp>
        <p:nvSpPr>
          <p:cNvPr id="41" name="Shape 39"/>
          <p:cNvSpPr/>
          <p:nvPr/>
        </p:nvSpPr>
        <p:spPr>
          <a:xfrm rot="90000">
            <a:off x="8229600" y="1600200"/>
            <a:ext cx="3352800" cy="1905000"/>
          </a:xfrm>
          <a:prstGeom prst="rect">
            <a:avLst/>
          </a:prstGeom>
          <a:solidFill>
            <a:srgbClr val="F9F1DC"/>
          </a:solidFill>
          <a:ln/>
        </p:spPr>
      </p:sp>
      <p:sp>
        <p:nvSpPr>
          <p:cNvPr id="42" name="Text 40"/>
          <p:cNvSpPr/>
          <p:nvPr/>
        </p:nvSpPr>
        <p:spPr>
          <a:xfrm rot="90000">
            <a:off x="8457055" y="1772354"/>
            <a:ext cx="400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交作业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 rot="90000">
            <a:off x="8447950" y="2101849"/>
            <a:ext cx="2857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下周三前，把记录交给直属主管。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 rot="90000">
            <a:off x="8428651" y="2865763"/>
            <a:ext cx="17335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拿不准的地方，随时问培训部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 rot="21120000">
            <a:off x="10394156" y="3155156"/>
            <a:ext cx="1042988" cy="395288"/>
          </a:xfrm>
          <a:prstGeom prst="roundRect">
            <a:avLst>
              <a:gd name="adj" fmla="val 19277"/>
            </a:avLst>
          </a:prstGeom>
          <a:noFill/>
          <a:ln w="23813">
            <a:solidFill>
              <a:srgbClr val="B96A5E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 rot="21120000">
            <a:off x="10726156" y="3245661"/>
            <a:ext cx="381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9F5C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作业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8229600" y="5424425"/>
            <a:ext cx="396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A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培训部 · 2026 年 10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