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Over the next 45 minutes we'll cover how to use generative AI at work safely and well. We won't recommend any tool. We'll cover three things: what work to hand it, what information never to give it, and how to check its work before it goes out. There are two quizzes along the way and a short piece of homework at the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you'll be able to do by the end. One, pick the right tasks: know which work AI makes faster and better, and which work it gets wrong. Two, spot the risks: leaking company information, invented facts, copyright, and labeling what you publish are the four most common traps. Three, follow our rules: the company has six rules for using AI. We'll go through each one and show you what it rests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has three parts. Part 1 covers what AI is good and bad at, all from published research, and ends with a quiz. Part 2 looks at three real cases and asks who paid when things went wrong. Part 3 is the heart of today: the company's six rules and three methods that work, followed by a second quiz. We finish with a five-minute recap and the homework. Three minutes are set aside for the opening and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1. Let's start with the research: where AI really helps, and where it backfires.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good news first. These four are experiments or natural experiments, not self-reported surveys. Writing: 453 college-educated professionals did writing tasks from their own field, and the group with AI finished 40% faster with quality scores 18% higher. That was published in Science. Customer support: 5,172 agents at one company got an AI assistant in stages and resolved 15% more issues per hour on average, published in the Quarterly Journal of Economics. Consulting: in a randomized experiment with 758 consultants, those using AI on 18 tasks within AI's reach were 25.1% faster and completed 12.2% more. Teamwork: 776 employees at a consumer goods company worked on real new-product plans, and one person with AI produced plans as good as a two-person team without AI, in 16.4% less time. The units differ: time, issues resolved, quality. So don't compare them and don't add them up. What they share is the kind of work: writing, editing, summarizing and drafting plans.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finding is more interesting: the gains go mostly to beginners and to people who were weaker to begin with. In the support study, the least skilled fifth of agents resolved 36% more issues per hour. The most skilled fifth barely improved, and their resolution rates and customer satisfaction slipped a little. The consulting experiment shows the same pattern: people below average improved 43%, people above average 17%. One more figure: new agents with two months of AI performed like agents with more than six months on the job and no AI. So for new colleagues, AI is a real help. If you're experienced, don't expect it to make you much faster, and keep an eye on whether it pulls your quality 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other side. AI backfires in two ways. First, when the task is beyond it. In the same consulting experiment, the other half of the consultants did an analysis task outside AI's reach. The control group without AI got it right about 84.5% of the time. The two groups with AI dropped to about 60% and 70%. The hard part is that both kinds of task look about equally difficult, so it's hard to tell in advance which side of the line you're on. Second, it makes things up, which people call hallucination. There's no single hallucination rate. It depends on how you test. One fairly gentle test asks a model only to summarize a text it's given. Even then, across 108 models, between 1.8% and 24.2% of summaries added content the text didn't contain. Specialist tools are no exception: a peer-reviewed study of two vendors' legal research tools found hallucination rates of 17% to 33%. The last row is what to do about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can't we trust how it feels? This was a randomized controlled trial. Sixteen experienced open-source developers worked on 246 real tasks in projects they'd contributed to for years, and each task was randomly assigned to allow AI or not. Beforehand, the developers expected AI to make them 24% faster, and economists and machine learning experts predicted 38% to 39% faster. Afterwards, the developers estimated they'd been 20% faster. Measured, the tasks with AI took 19% longer. That's a 39-point gap between feeling and fact. This doesn't mean AI is useless for coding. It means that on work you know well, your sense of speed isn't evidence. The team ran a follow-up in 2026, but they say themselves that its data is unreliable, so we don't use it here. Our advice: before you roll out a new way of working, log the time and the rework, and let the numbers decide.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for the first quiz. Three cases: is this a good way to use AI? Take a minute, talk it over with your neighbor if you like, then put your hand up and tell us what you think and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answers. Case 1, yes: writing and editing are where the research shows AI helping most, new colleagues gain the most, and it's an approved tool. Just reread it before you send it. Case 2, no: calculating, looking up and checking facts may fall outside what it can do. We saw that when a task is beyond it, accuracy with AI fell from 84.5% to about 60% to 70%. A person must check numbers before they go into a report, which is our rule 3, coming up later. Case 3, not yet: the manager feels faster, but feeling isn't measuring. Experienced developers thought they were 20% faster and were 19% slower. Try a few kinds of work first, log the time and rework, then decide whether to roll it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2: three real cases. All three come from published reporting or court decisions you can look up. The question to keep in mind: when it went wrong, who paid?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cases. First, Samsung. In March 2023, Korean media reported that less than 20 days after Samsung's semiconductor division allowed a public AI chatbot, there had been three leaks: one engineer pasted source code from an equipment measurement database to ask for a bug fix, another pasted yield and defect-detection code to ask for optimization, and a third turned a meeting recording into text and pasted it in to get minutes. In May, Samsung banned staff from using generative AI tools. Second, two New York lawyers and their firm filed case law that AI had invented. When the court questioned it, they insisted the cases were real. The court found bad faith and fined them $5,000, jointly. The judge said up front that using a reliable AI tool isn't improper, but lawyers have a gatekeeping duty to check what they file. This keeps happening: as of October 4, 2026, one researcher's database lists 2,145 court decisions involving AI-invented content. Third, Air Canada. The chatbot on its website told a passenger that a bereavement fare could be claimed after travel. It couldn't. The airline argued the chatbot was a separate legal entity responsible for its own actions. The tribunal called that a remarkable submission, held the airline responsible for all the information on its website, and ordered it to pay 812.02 Canadian dollars. What the three have in common: the tool didn't carry the blame. The people and the company did.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 these one-offs? Look at a survey of more than 32,000 employees in 47 countries, led by the University of Melbourne with KPMG, asking people who use AI at work. 48% admit uploading company information, such as financial, sales or customer data, to public AI tools. 66% have used AI output without evaluating it. 57% have hidden their use of AI or passed AI work off as their own. 56% have made mistakes at work because of AI, and 56% have used AI without knowing whether it was allowed. Now the number on the right: among staff whose company bans generative AI, the share who had uploaded company information was highest of all, at 67%. It was 56% where there's a usage policy and 33% where there's none. The report's conclusion: bans don't work on their own, and having a policy doesn't guarantee people follow it. People need clear guidance and training. That's why we're here today. Bear in mind these are self-reported, so the real figures may be higher. This is a corporate survey, led by a university.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3 is the heart of today: the company's six rules and three methods that work. The rules aren't there to stop you using AI. They're there so you can use it with confidence.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company's six rules. The tag on each card shows what it rests on. Rule 1, grade your data: personal information, sensitive personal information, trade secrets and unpublished business material never go into public AI tools. That rests on Articles 21, 23 and 28 of the Personal Information Protection Law and Article 21 of the Data Security Law. The next slide covers it in detail. Rule 2, approved tools and company accounts only: handing personal information to an outside tool counts in law as entrusting someone else to process it, and Article 21 of the PIPL requires an agreement and oversight first. A personal account can't provide either. Rule 3, a person checks: facts, figures, quotes, code and commitments to others are checked by a person before they go out. That follows section 6.3.1 of the AI Safety Governance Framework 2.0, published in September 2025 by China's national cybersecurity standards committee, which calls for human review. The lawyers and the airline are what happens without it. Rule 4, label what you publish: Article 10 of the Measures for Labeling AI-Generated Synthetic Content, in force since September 1, 2025, says anyone publishing such content must declare it, and no one may remove or tamper with the labels. Whether to label internal material is the company's own choice, and we ask for one line at the end saying where AI was used. Rule 5, keep the record: this one is about copyright. In a case in Zhangjiagang, the plaintiff couldn't produce the original records of how the images were generated, and the court held they weren't protected works. The US Copyright Office also says prompts alone aren't enough for protection. Keeping the record is how you show what's your own work. Rule 6, report mistakes: Article 29 of the Data Security Law requires immediate remedial action when a risk is found, and Article 57 of the PIPL requires immediate remedies and notification after a leak. The sooner you report, the easier it is to fix. The lawyers' case shows that digging in only makes things worse.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Rule 1 gets its own slide because you'll use it most. First, work out which level the information is at. Public information, like website articles, published reports and public regulations, is fine to use in approved company tools. Internal material, like internal processes, meeting schedules and drafts with no personal data, stays inside approved company tools, never a personal account or a public tool. The top level is personal data and trade secrets: client lists and phone numbers, source code, quotes, financials not yet published. These never go into public AI tools. Sensitive personal information, such as health, financial accounts and location history, has stricter requirements under Article 28 of the PIPL. The UK government's guidance to its civil servants puts it plainly: never put sensitive information or personal data into these tools. If you're not sure which level something is, treat it as the higher one and ask your department's data owner.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three methods that work, drawn from guidance published by the UK and Canadian governments. One, brief it: the more specific the request, the closer the result. Say what the task is, who it's for and where it will be used, paste in the material it may use, and tell it to use only that material. Two, set the rules: tell it to answer 'to be confirmed' when the material doesn't contain the answer. The UK guidance calls this crucial for avoiding made-up answers. Ask it to keep facts from the source separate from its own inferences. Three, check every line: open the original sources and check the output line by line, and where you do use AI-generated content, label it as required. The three photos are AI-generated illustrations.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quiz. Three cases, all easy to run into at work. A hint: hold each one up against the six rules. Is it OK, and which rule does it touch? Again, take a minute and talk it over with your neighbor.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no to all three. Case 1: a customer's name and phone number are personal information, which rule 1 keeps out of public tools. A personal account also breaks rule 2, because there's no agreement in place for it to process personal information, which is exactly what Articles 21 and 23 of the PIPL cover. Case 2: publishing an AI-generated poster means declaring it under Article 10 of the Labeling Measures, which also bars anyone from maliciously removing or altering labels. That's rule 4. Case 3 is the one people get wrong: you leaked something and decided to let it go. Article 29 of the Data Security Law requires immediate remedies when a risk is found, and Article 57 of the PIPL requires immediate remedies and notification after a leak. Under rule 6, report it right away to your manager and to information security. Reporting isn't confessing. It gives the company time to fix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you go, copy these four pairs off the board. Pick the task and measure it: hand it writing, editing and summarizing, and before you roll out a new way of working, log the time and the rework. Grade the data and use approved tools: personal data and trade secrets stay out of public tools, and only approved tools are used. This pair matters most. Check it and label it: check facts, figures and quotes before they go out, and declare AI content you publish. Keep records and report mistakes: keep your prompts and drafts, and if something goes wrong, report it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your homework: three exercises. One, pick a real task this week and do it with an approved tool, using the three methods. Two, check yourself against the six rules and note which one you're most likely to forget. Three, log the time and the rework, and compare with how you'd normally do it. Hand your notes to your manager by next Wednesday. If anything's unclear, ask Learning and Development any time. Thank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4.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4.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image" Target="../media/image-17-2.jpeg"/><Relationship Id="rId3" Type="http://schemas.openxmlformats.org/officeDocument/2006/relationships/image" Target="../media/image-17-3.jpeg"/><Relationship Id="rId4" Type="http://schemas.openxmlformats.org/officeDocument/2006/relationships/slideLayout" Target="../slideLayouts/slideLayout4.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4.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F0F2"/>
          </a:solidFill>
          <a:ln/>
        </p:spPr>
      </p:sp>
      <p:sp>
        <p:nvSpPr>
          <p:cNvPr id="3" name="Shape 1"/>
          <p:cNvSpPr/>
          <p:nvPr/>
        </p:nvSpPr>
        <p:spPr>
          <a:xfrm>
            <a:off x="0" y="0"/>
            <a:ext cx="6858000" cy="6858000"/>
          </a:xfrm>
          <a:prstGeom prst="rect">
            <a:avLst/>
          </a:prstGeom>
          <a:solidFill>
            <a:srgbClr val="3E5A74"/>
          </a:solidFill>
          <a:ln/>
        </p:spPr>
      </p:sp>
      <p:sp>
        <p:nvSpPr>
          <p:cNvPr id="4" name="Shape 2"/>
          <p:cNvSpPr/>
          <p:nvPr/>
        </p:nvSpPr>
        <p:spPr>
          <a:xfrm>
            <a:off x="0" y="6781800"/>
            <a:ext cx="6858000" cy="76200"/>
          </a:xfrm>
          <a:prstGeom prst="rect">
            <a:avLst/>
          </a:prstGeom>
          <a:solidFill>
            <a:srgbClr val="918461"/>
          </a:solidFill>
          <a:ln/>
        </p:spPr>
      </p:sp>
      <p:pic>
        <p:nvPicPr>
          <p:cNvPr id="5" name="Image 0" descr="preencoded.png">    </p:cNvPr>
          <p:cNvPicPr>
            <a:picLocks noChangeAspect="1"/>
          </p:cNvPicPr>
          <p:nvPr/>
        </p:nvPicPr>
        <p:blipFill>
          <a:blip r:embed="rId1"/>
          <a:srcRect l="30556" r="30556" t="0" b="0"/>
          <a:stretch/>
        </p:blipFill>
        <p:spPr>
          <a:xfrm>
            <a:off x="6858000" y="0"/>
            <a:ext cx="5334000" cy="6858000"/>
          </a:xfrm>
          <a:prstGeom prst="rect">
            <a:avLst/>
          </a:prstGeom>
        </p:spPr>
      </p:pic>
      <p:sp>
        <p:nvSpPr>
          <p:cNvPr id="6" name="Text 3"/>
          <p:cNvSpPr/>
          <p:nvPr/>
        </p:nvSpPr>
        <p:spPr>
          <a:xfrm>
            <a:off x="609600" y="709912"/>
            <a:ext cx="11582400" cy="160020"/>
          </a:xfrm>
          <a:prstGeom prst="rect">
            <a:avLst/>
          </a:prstGeom>
          <a:noFill/>
          <a:ln/>
        </p:spPr>
        <p:txBody>
          <a:bodyPr wrap="none" lIns="0" tIns="0" rIns="0" bIns="0" rtlCol="0" anchor="t"/>
          <a:lstStyle/>
          <a:p>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L</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e</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a</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r</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n</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i</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n</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g</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 </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&amp;</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 </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D</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e</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v</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e</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l</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o</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p</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m</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e</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n</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t</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 </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 </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A</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l</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l</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s</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t</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a</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f</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f</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 </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c</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l</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a</a:t>
            </a:r>
            <a:pPr algn="l" indent="0" marL="0">
              <a:buNone/>
            </a:pPr>
            <a:r>
              <a:rPr lang="en-US" sz="1050" b="1" spc="225" kern="0" dirty="0">
                <a:solidFill>
                  <a:srgbClr val="DCE1E6"/>
                </a:solidFill>
                <a:latin typeface="Microsoft YaHei" pitchFamily="34" charset="0"/>
                <a:ea typeface="Microsoft YaHei" pitchFamily="34" charset="-122"/>
                <a:cs typeface="Microsoft YaHei" pitchFamily="34" charset="-120"/>
              </a:rPr>
              <a:t>s</a:t>
            </a:r>
            <a:pPr algn="l" indent="0" marL="0">
              <a:buNone/>
            </a:pPr>
            <a:r>
              <a:rPr lang="en-US" sz="1050" b="1" dirty="0">
                <a:solidFill>
                  <a:srgbClr val="DCE1E6"/>
                </a:solidFill>
                <a:latin typeface="Microsoft YaHei" pitchFamily="34" charset="0"/>
                <a:ea typeface="Microsoft YaHei" pitchFamily="34" charset="-122"/>
                <a:cs typeface="Microsoft YaHei" pitchFamily="34" charset="-120"/>
              </a:rPr>
              <a:t>s</a:t>
            </a:r>
            <a:endParaRPr lang="en-US" sz="1050" dirty="0">
              <a:latin typeface="Microsoft YaHei" pitchFamily="34" charset="0"/>
              <a:ea typeface="Microsoft YaHei" pitchFamily="34" charset="-122"/>
              <a:cs typeface="Microsoft YaHei" pitchFamily="34" charset="-120"/>
            </a:endParaRPr>
          </a:p>
        </p:txBody>
      </p:sp>
      <p:sp>
        <p:nvSpPr>
          <p:cNvPr id="7" name="Text 4"/>
          <p:cNvSpPr/>
          <p:nvPr/>
        </p:nvSpPr>
        <p:spPr>
          <a:xfrm>
            <a:off x="609600" y="2942252"/>
            <a:ext cx="11582400" cy="571500"/>
          </a:xfrm>
          <a:prstGeom prst="rect">
            <a:avLst/>
          </a:prstGeom>
          <a:noFill/>
          <a:ln/>
        </p:spPr>
        <p:txBody>
          <a:bodyPr wrap="none" lIns="0" tIns="0" rIns="0" bIns="0" rtlCol="0" anchor="t"/>
          <a:lstStyle/>
          <a:p>
            <a:pPr algn="l" indent="0" marL="0">
              <a:buNone/>
            </a:pPr>
            <a:r>
              <a:rPr lang="en-US" sz="3750" b="1" dirty="0">
                <a:solidFill>
                  <a:srgbClr val="FFFFFF"/>
                </a:solidFill>
                <a:latin typeface="Microsoft YaHei" pitchFamily="34" charset="0"/>
                <a:ea typeface="Microsoft YaHei" pitchFamily="34" charset="-122"/>
                <a:cs typeface="Microsoft YaHei" pitchFamily="34" charset="-120"/>
              </a:rPr>
              <a:t>Work with AI,</a:t>
            </a:r>
            <a:endParaRPr lang="en-US" sz="3750" dirty="0">
              <a:latin typeface="Microsoft YaHei" pitchFamily="34" charset="0"/>
              <a:ea typeface="Microsoft YaHei" pitchFamily="34" charset="-122"/>
              <a:cs typeface="Microsoft YaHei" pitchFamily="34" charset="-120"/>
            </a:endParaRPr>
          </a:p>
        </p:txBody>
      </p:sp>
      <p:sp>
        <p:nvSpPr>
          <p:cNvPr id="8" name="Text 5"/>
          <p:cNvSpPr/>
          <p:nvPr/>
        </p:nvSpPr>
        <p:spPr>
          <a:xfrm>
            <a:off x="609600" y="3589952"/>
            <a:ext cx="11582400" cy="571500"/>
          </a:xfrm>
          <a:prstGeom prst="rect">
            <a:avLst/>
          </a:prstGeom>
          <a:noFill/>
          <a:ln/>
        </p:spPr>
        <p:txBody>
          <a:bodyPr wrap="none" lIns="0" tIns="0" rIns="0" bIns="0" rtlCol="0" anchor="t"/>
          <a:lstStyle/>
          <a:p>
            <a:pPr algn="l" indent="0" marL="0">
              <a:buNone/>
            </a:pPr>
            <a:r>
              <a:rPr lang="en-US" sz="3750" b="1" dirty="0">
                <a:solidFill>
                  <a:srgbClr val="FFFFFF"/>
                </a:solidFill>
                <a:latin typeface="Microsoft YaHei" pitchFamily="34" charset="0"/>
                <a:ea typeface="Microsoft YaHei" pitchFamily="34" charset="-122"/>
                <a:cs typeface="Microsoft YaHei" pitchFamily="34" charset="-120"/>
              </a:rPr>
              <a:t>safely and well</a:t>
            </a:r>
            <a:endParaRPr lang="en-US" sz="3750" dirty="0">
              <a:latin typeface="Microsoft YaHei" pitchFamily="34" charset="0"/>
              <a:ea typeface="Microsoft YaHei" pitchFamily="34" charset="-122"/>
              <a:cs typeface="Microsoft YaHei" pitchFamily="34" charset="-120"/>
            </a:endParaRPr>
          </a:p>
        </p:txBody>
      </p:sp>
      <p:sp>
        <p:nvSpPr>
          <p:cNvPr id="9" name="Shape 6"/>
          <p:cNvSpPr/>
          <p:nvPr/>
        </p:nvSpPr>
        <p:spPr>
          <a:xfrm>
            <a:off x="609600" y="4267200"/>
            <a:ext cx="1714500" cy="76200"/>
          </a:xfrm>
          <a:custGeom>
            <a:avLst/>
            <a:gdLst/>
            <a:ahLst/>
            <a:cxnLst/>
            <a:rect l="l" t="t" r="r" b="b"/>
            <a:pathLst>
              <a:path w="1714500" h="76200">
                <a:moveTo>
                  <a:pt x="0" y="38100"/>
                </a:moveTo>
                <a:quadBezTo>
                  <a:pt x="57150" y="0"/>
                  <a:pt x="114300" y="38100"/>
                </a:quadBezTo>
                <a:quadBezTo>
                  <a:pt x="171450" y="76200"/>
                  <a:pt x="228600" y="38100"/>
                </a:quadBezTo>
                <a:quadBezTo>
                  <a:pt x="285750" y="0"/>
                  <a:pt x="342900" y="38100"/>
                </a:quadBezTo>
                <a:quadBezTo>
                  <a:pt x="400050" y="76200"/>
                  <a:pt x="457200" y="38100"/>
                </a:quadBezTo>
                <a:quadBezTo>
                  <a:pt x="514350" y="0"/>
                  <a:pt x="571500" y="38100"/>
                </a:quadBezTo>
                <a:quadBezTo>
                  <a:pt x="628650" y="76200"/>
                  <a:pt x="685800" y="38100"/>
                </a:quadBezTo>
                <a:quadBezTo>
                  <a:pt x="742950" y="0"/>
                  <a:pt x="800100" y="38100"/>
                </a:quadBezTo>
                <a:quadBezTo>
                  <a:pt x="857250" y="76200"/>
                  <a:pt x="914400" y="38100"/>
                </a:quadBezTo>
                <a:quadBezTo>
                  <a:pt x="971550" y="0"/>
                  <a:pt x="1028700" y="38100"/>
                </a:quadBezTo>
                <a:quadBezTo>
                  <a:pt x="1085850" y="76200"/>
                  <a:pt x="1143000" y="38100"/>
                </a:quadBezTo>
                <a:quadBezTo>
                  <a:pt x="1200150" y="0"/>
                  <a:pt x="1257300" y="38100"/>
                </a:quadBezTo>
                <a:quadBezTo>
                  <a:pt x="1314450" y="76200"/>
                  <a:pt x="1371600" y="38100"/>
                </a:quadBezTo>
                <a:quadBezTo>
                  <a:pt x="1428750" y="0"/>
                  <a:pt x="1485900" y="38100"/>
                </a:quadBezTo>
                <a:quadBezTo>
                  <a:pt x="1543050" y="76200"/>
                  <a:pt x="1600200" y="38100"/>
                </a:quadBezTo>
                <a:quadBezTo>
                  <a:pt x="1657350" y="0"/>
                  <a:pt x="1714500" y="38100"/>
                </a:quadBezTo>
              </a:path>
            </a:pathLst>
          </a:custGeom>
          <a:noFill/>
          <a:ln w="28575">
            <a:solidFill>
              <a:srgbClr val="E0BCB7"/>
            </a:solidFill>
            <a:prstDash val="solid"/>
          </a:ln>
        </p:spPr>
      </p:sp>
      <p:sp>
        <p:nvSpPr>
          <p:cNvPr id="10" name="Text 7"/>
          <p:cNvSpPr/>
          <p:nvPr/>
        </p:nvSpPr>
        <p:spPr>
          <a:xfrm>
            <a:off x="609600" y="4607444"/>
            <a:ext cx="11582400" cy="217170"/>
          </a:xfrm>
          <a:prstGeom prst="rect">
            <a:avLst/>
          </a:prstGeom>
          <a:noFill/>
          <a:ln/>
        </p:spPr>
        <p:txBody>
          <a:bodyPr wrap="none" lIns="0" tIns="0" rIns="0" bIns="0" rtlCol="0" anchor="t"/>
          <a:lstStyle/>
          <a:p>
            <a:pPr algn="l" indent="0" marL="0">
              <a:buNone/>
            </a:pPr>
            <a:r>
              <a:rPr lang="en-US" sz="1425" dirty="0">
                <a:solidFill>
                  <a:srgbClr val="DCE1E6"/>
                </a:solidFill>
                <a:latin typeface="Microsoft YaHei" pitchFamily="34" charset="0"/>
                <a:ea typeface="Microsoft YaHei" pitchFamily="34" charset="-122"/>
                <a:cs typeface="Microsoft YaHei" pitchFamily="34" charset="-120"/>
              </a:rPr>
              <a:t>Generative AI on the job: what to hand it, what never to give it,</a:t>
            </a:r>
            <a:endParaRPr lang="en-US" sz="1425" dirty="0">
              <a:latin typeface="Microsoft YaHei" pitchFamily="34" charset="0"/>
              <a:ea typeface="Microsoft YaHei" pitchFamily="34" charset="-122"/>
              <a:cs typeface="Microsoft YaHei" pitchFamily="34" charset="-120"/>
            </a:endParaRPr>
          </a:p>
        </p:txBody>
      </p:sp>
      <p:sp>
        <p:nvSpPr>
          <p:cNvPr id="11" name="Text 8"/>
          <p:cNvSpPr/>
          <p:nvPr/>
        </p:nvSpPr>
        <p:spPr>
          <a:xfrm>
            <a:off x="609600" y="4893194"/>
            <a:ext cx="11582400" cy="217170"/>
          </a:xfrm>
          <a:prstGeom prst="rect">
            <a:avLst/>
          </a:prstGeom>
          <a:noFill/>
          <a:ln/>
        </p:spPr>
        <p:txBody>
          <a:bodyPr wrap="none" lIns="0" tIns="0" rIns="0" bIns="0" rtlCol="0" anchor="t"/>
          <a:lstStyle/>
          <a:p>
            <a:pPr algn="l" indent="0" marL="0">
              <a:buNone/>
            </a:pPr>
            <a:r>
              <a:rPr lang="en-US" sz="1425" dirty="0">
                <a:solidFill>
                  <a:srgbClr val="DCE1E6"/>
                </a:solidFill>
                <a:latin typeface="Microsoft YaHei" pitchFamily="34" charset="0"/>
                <a:ea typeface="Microsoft YaHei" pitchFamily="34" charset="-122"/>
                <a:cs typeface="Microsoft YaHei" pitchFamily="34" charset="-120"/>
              </a:rPr>
              <a:t>how to check its work</a:t>
            </a:r>
            <a:endParaRPr lang="en-US" sz="1425" dirty="0">
              <a:latin typeface="Microsoft YaHei" pitchFamily="34" charset="0"/>
              <a:ea typeface="Microsoft YaHei" pitchFamily="34" charset="-122"/>
              <a:cs typeface="Microsoft YaHei" pitchFamily="34" charset="-120"/>
            </a:endParaRPr>
          </a:p>
        </p:txBody>
      </p:sp>
      <p:sp>
        <p:nvSpPr>
          <p:cNvPr id="12" name="Shape 9"/>
          <p:cNvSpPr/>
          <p:nvPr/>
        </p:nvSpPr>
        <p:spPr>
          <a:xfrm>
            <a:off x="614363" y="5567363"/>
            <a:ext cx="1009650" cy="276225"/>
          </a:xfrm>
          <a:prstGeom prst="roundRect">
            <a:avLst>
              <a:gd name="adj" fmla="val 50000"/>
            </a:avLst>
          </a:prstGeom>
          <a:noFill/>
          <a:ln w="9525">
            <a:solidFill>
              <a:srgbClr val="9FADBA"/>
            </a:solidFill>
            <a:prstDash val="solid"/>
          </a:ln>
        </p:spPr>
      </p:sp>
      <p:sp>
        <p:nvSpPr>
          <p:cNvPr id="13" name="Text 10"/>
          <p:cNvSpPr/>
          <p:nvPr/>
        </p:nvSpPr>
        <p:spPr>
          <a:xfrm>
            <a:off x="0" y="5624812"/>
            <a:ext cx="2238375" cy="160020"/>
          </a:xfrm>
          <a:prstGeom prst="rect">
            <a:avLst/>
          </a:prstGeom>
          <a:noFill/>
          <a:ln/>
        </p:spPr>
        <p:txBody>
          <a:bodyPr wrap="none" lIns="0" tIns="0" rIns="0" bIns="0" rtlCol="0" anchor="t"/>
          <a:lstStyle/>
          <a:p>
            <a:pPr algn="ctr" indent="0" marL="0">
              <a:buNone/>
            </a:pPr>
            <a:r>
              <a:rPr lang="en-US" sz="1050" b="1" dirty="0">
                <a:solidFill>
                  <a:srgbClr val="FFFFFF"/>
                </a:solidFill>
                <a:latin typeface="Microsoft YaHei" pitchFamily="34" charset="0"/>
                <a:ea typeface="Microsoft YaHei" pitchFamily="34" charset="-122"/>
                <a:cs typeface="Microsoft YaHei" pitchFamily="34" charset="-120"/>
              </a:rPr>
              <a:t>45 minutes</a:t>
            </a:r>
            <a:endParaRPr lang="en-US" sz="1050" dirty="0">
              <a:latin typeface="Microsoft YaHei" pitchFamily="34" charset="0"/>
              <a:ea typeface="Microsoft YaHei" pitchFamily="34" charset="-122"/>
              <a:cs typeface="Microsoft YaHei" pitchFamily="34" charset="-120"/>
            </a:endParaRPr>
          </a:p>
        </p:txBody>
      </p:sp>
      <p:sp>
        <p:nvSpPr>
          <p:cNvPr id="14" name="Shape 11"/>
          <p:cNvSpPr/>
          <p:nvPr/>
        </p:nvSpPr>
        <p:spPr>
          <a:xfrm>
            <a:off x="1728788" y="5567363"/>
            <a:ext cx="723900" cy="276225"/>
          </a:xfrm>
          <a:prstGeom prst="roundRect">
            <a:avLst>
              <a:gd name="adj" fmla="val 50000"/>
            </a:avLst>
          </a:prstGeom>
          <a:noFill/>
          <a:ln w="9525">
            <a:solidFill>
              <a:srgbClr val="9FADBA"/>
            </a:solidFill>
            <a:prstDash val="solid"/>
          </a:ln>
        </p:spPr>
      </p:sp>
      <p:sp>
        <p:nvSpPr>
          <p:cNvPr id="15" name="Text 12"/>
          <p:cNvSpPr/>
          <p:nvPr/>
        </p:nvSpPr>
        <p:spPr>
          <a:xfrm>
            <a:off x="0" y="5624812"/>
            <a:ext cx="4181475" cy="160020"/>
          </a:xfrm>
          <a:prstGeom prst="rect">
            <a:avLst/>
          </a:prstGeom>
          <a:noFill/>
          <a:ln/>
        </p:spPr>
        <p:txBody>
          <a:bodyPr wrap="none" lIns="0" tIns="0" rIns="0" bIns="0" rtlCol="0" anchor="t"/>
          <a:lstStyle/>
          <a:p>
            <a:pPr algn="ctr" indent="0" marL="0">
              <a:buNone/>
            </a:pPr>
            <a:r>
              <a:rPr lang="en-US" sz="1050" b="1" dirty="0">
                <a:solidFill>
                  <a:srgbClr val="FFFFFF"/>
                </a:solidFill>
                <a:latin typeface="Microsoft YaHei" pitchFamily="34" charset="0"/>
                <a:ea typeface="Microsoft YaHei" pitchFamily="34" charset="-122"/>
                <a:cs typeface="Microsoft YaHei" pitchFamily="34" charset="-120"/>
              </a:rPr>
              <a:t>3 parts</a:t>
            </a:r>
            <a:endParaRPr lang="en-US" sz="1050" dirty="0">
              <a:latin typeface="Microsoft YaHei" pitchFamily="34" charset="0"/>
              <a:ea typeface="Microsoft YaHei" pitchFamily="34" charset="-122"/>
              <a:cs typeface="Microsoft YaHei" pitchFamily="34" charset="-120"/>
            </a:endParaRPr>
          </a:p>
        </p:txBody>
      </p:sp>
      <p:sp>
        <p:nvSpPr>
          <p:cNvPr id="16" name="Shape 13"/>
          <p:cNvSpPr/>
          <p:nvPr/>
        </p:nvSpPr>
        <p:spPr>
          <a:xfrm>
            <a:off x="2557463" y="5567363"/>
            <a:ext cx="876300" cy="276225"/>
          </a:xfrm>
          <a:prstGeom prst="roundRect">
            <a:avLst>
              <a:gd name="adj" fmla="val 50000"/>
            </a:avLst>
          </a:prstGeom>
          <a:noFill/>
          <a:ln w="9525">
            <a:solidFill>
              <a:srgbClr val="9FADBA"/>
            </a:solidFill>
            <a:prstDash val="solid"/>
          </a:ln>
        </p:spPr>
      </p:sp>
      <p:sp>
        <p:nvSpPr>
          <p:cNvPr id="17" name="Text 14"/>
          <p:cNvSpPr/>
          <p:nvPr/>
        </p:nvSpPr>
        <p:spPr>
          <a:xfrm>
            <a:off x="0" y="5624812"/>
            <a:ext cx="5991225" cy="160020"/>
          </a:xfrm>
          <a:prstGeom prst="rect">
            <a:avLst/>
          </a:prstGeom>
          <a:noFill/>
          <a:ln/>
        </p:spPr>
        <p:txBody>
          <a:bodyPr wrap="none" lIns="0" tIns="0" rIns="0" bIns="0" rtlCol="0" anchor="t"/>
          <a:lstStyle/>
          <a:p>
            <a:pPr algn="ctr" indent="0" marL="0">
              <a:buNone/>
            </a:pPr>
            <a:r>
              <a:rPr lang="en-US" sz="1050" b="1" dirty="0">
                <a:solidFill>
                  <a:srgbClr val="FFFFFF"/>
                </a:solidFill>
                <a:latin typeface="Microsoft YaHei" pitchFamily="34" charset="0"/>
                <a:ea typeface="Microsoft YaHei" pitchFamily="34" charset="-122"/>
                <a:cs typeface="Microsoft YaHei" pitchFamily="34" charset="-120"/>
              </a:rPr>
              <a:t>2 quizzes</a:t>
            </a:r>
            <a:endParaRPr lang="en-US" sz="1050" dirty="0">
              <a:latin typeface="Microsoft YaHei" pitchFamily="34" charset="0"/>
              <a:ea typeface="Microsoft YaHei" pitchFamily="34" charset="-122"/>
              <a:cs typeface="Microsoft YaHei" pitchFamily="34" charset="-120"/>
            </a:endParaRPr>
          </a:p>
        </p:txBody>
      </p:sp>
      <p:sp>
        <p:nvSpPr>
          <p:cNvPr id="18" name="Shape 15"/>
          <p:cNvSpPr/>
          <p:nvPr/>
        </p:nvSpPr>
        <p:spPr>
          <a:xfrm>
            <a:off x="3538538" y="5567363"/>
            <a:ext cx="1000125" cy="276225"/>
          </a:xfrm>
          <a:prstGeom prst="roundRect">
            <a:avLst>
              <a:gd name="adj" fmla="val 50000"/>
            </a:avLst>
          </a:prstGeom>
          <a:noFill/>
          <a:ln w="9525">
            <a:solidFill>
              <a:srgbClr val="9FADBA"/>
            </a:solidFill>
            <a:prstDash val="solid"/>
          </a:ln>
        </p:spPr>
      </p:sp>
      <p:sp>
        <p:nvSpPr>
          <p:cNvPr id="19" name="Text 16"/>
          <p:cNvSpPr/>
          <p:nvPr/>
        </p:nvSpPr>
        <p:spPr>
          <a:xfrm>
            <a:off x="0" y="5624812"/>
            <a:ext cx="8077200" cy="160020"/>
          </a:xfrm>
          <a:prstGeom prst="rect">
            <a:avLst/>
          </a:prstGeom>
          <a:noFill/>
          <a:ln/>
        </p:spPr>
        <p:txBody>
          <a:bodyPr wrap="none" lIns="0" tIns="0" rIns="0" bIns="0" rtlCol="0" anchor="t"/>
          <a:lstStyle/>
          <a:p>
            <a:pPr algn="ctr" indent="0" marL="0">
              <a:buNone/>
            </a:pPr>
            <a:r>
              <a:rPr lang="en-US" sz="1050" b="1" dirty="0">
                <a:solidFill>
                  <a:srgbClr val="FFFFFF"/>
                </a:solidFill>
                <a:latin typeface="Microsoft YaHei" pitchFamily="34" charset="0"/>
                <a:ea typeface="Microsoft YaHei" pitchFamily="34" charset="-122"/>
                <a:cs typeface="Microsoft YaHei" pitchFamily="34" charset="-120"/>
              </a:rPr>
              <a:t>Homework</a:t>
            </a:r>
            <a:endParaRPr lang="en-US" sz="1050" dirty="0">
              <a:latin typeface="Microsoft YaHei" pitchFamily="34" charset="0"/>
              <a:ea typeface="Microsoft YaHei" pitchFamily="34" charset="-122"/>
              <a:cs typeface="Microsoft YaHei" pitchFamily="34" charset="-120"/>
            </a:endParaRPr>
          </a:p>
        </p:txBody>
      </p:sp>
      <p:sp>
        <p:nvSpPr>
          <p:cNvPr id="20" name="Text 17"/>
          <p:cNvSpPr/>
          <p:nvPr/>
        </p:nvSpPr>
        <p:spPr>
          <a:xfrm>
            <a:off x="609600" y="6120112"/>
            <a:ext cx="11582400" cy="160020"/>
          </a:xfrm>
          <a:prstGeom prst="rect">
            <a:avLst/>
          </a:prstGeom>
          <a:noFill/>
          <a:ln/>
        </p:spPr>
        <p:txBody>
          <a:bodyPr wrap="none" lIns="0" tIns="0" rIns="0" bIns="0" rtlCol="0" anchor="t"/>
          <a:lstStyle/>
          <a:p>
            <a:pPr algn="l" indent="0" marL="0">
              <a:buNone/>
            </a:pPr>
            <a:r>
              <a:rPr lang="en-US" sz="1050" dirty="0">
                <a:solidFill>
                  <a:srgbClr val="DCE1E6"/>
                </a:solidFill>
                <a:latin typeface="Microsoft YaHei" pitchFamily="34" charset="0"/>
                <a:ea typeface="Microsoft YaHei" pitchFamily="34" charset="-122"/>
                <a:cs typeface="Microsoft YaHei" pitchFamily="34" charset="-120"/>
              </a:rPr>
              <a:t>October 2026</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F0F2"/>
          </a:solidFill>
          <a:ln/>
        </p:spPr>
      </p:sp>
      <p:sp>
        <p:nvSpPr>
          <p:cNvPr id="3" name="Text 1"/>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Learning </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&amp;</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 Development · All-staff training · Using generative AI well at work</a:t>
            </a:r>
            <a:endParaRPr lang="en-US" sz="900" dirty="0">
              <a:latin typeface="Microsoft YaHei" pitchFamily="34" charset="0"/>
              <a:ea typeface="Microsoft YaHei" pitchFamily="34" charset="-122"/>
              <a:cs typeface="Microsoft YaHei" pitchFamily="34" charset="-120"/>
            </a:endParaRPr>
          </a:p>
        </p:txBody>
      </p:sp>
      <p:sp>
        <p:nvSpPr>
          <p:cNvPr id="4" name="pptwise-slidenum-s0001"/>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470"/>
                </a:solidFill>
                <a:latin typeface="Microsoft YaHei" pitchFamily="34" charset="0"/>
                <a:ea typeface="Microsoft YaHei" pitchFamily="34" charset="-122"/>
                <a:cs typeface="Microsoft YaHei" pitchFamily="34" charset="-120"/>
              </a:rPr>
              <a:t>2</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 21</a:t>
            </a:r>
            <a:endParaRPr lang="en-US" sz="900" dirty="0">
              <a:latin typeface="Microsoft YaHei" pitchFamily="34" charset="0"/>
              <a:ea typeface="Microsoft YaHei" pitchFamily="34" charset="-122"/>
              <a:cs typeface="Microsoft YaHei" pitchFamily="34" charset="-120"/>
            </a:endParaRPr>
          </a:p>
        </p:txBody>
      </p:sp>
      <p:sp>
        <p:nvSpPr>
          <p:cNvPr id="6" name="Shape 4"/>
          <p:cNvSpPr/>
          <p:nvPr/>
        </p:nvSpPr>
        <p:spPr>
          <a:xfrm>
            <a:off x="7415213" y="233362"/>
            <a:ext cx="504825" cy="200025"/>
          </a:xfrm>
          <a:prstGeom prst="roundRect">
            <a:avLst>
              <a:gd name="adj" fmla="val 50000"/>
            </a:avLst>
          </a:prstGeom>
          <a:solidFill>
            <a:srgbClr val="4A6B8A"/>
          </a:solidFill>
          <a:ln w="9525">
            <a:solidFill>
              <a:srgbClr val="4A6B8A"/>
            </a:solidFill>
            <a:prstDash val="solid"/>
          </a:ln>
        </p:spPr>
      </p:sp>
      <p:sp>
        <p:nvSpPr>
          <p:cNvPr id="7" name="Text 5"/>
          <p:cNvSpPr/>
          <p:nvPr/>
        </p:nvSpPr>
        <p:spPr>
          <a:xfrm>
            <a:off x="3143250" y="271039"/>
            <a:ext cx="904875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Goals</a:t>
            </a:r>
            <a:endParaRPr lang="en-US" sz="900" dirty="0">
              <a:latin typeface="Microsoft YaHei" pitchFamily="34" charset="0"/>
              <a:ea typeface="Microsoft YaHei" pitchFamily="34" charset="-122"/>
              <a:cs typeface="Microsoft YaHei" pitchFamily="34" charset="-120"/>
            </a:endParaRPr>
          </a:p>
        </p:txBody>
      </p:sp>
      <p:sp>
        <p:nvSpPr>
          <p:cNvPr id="8" name="Shape 6"/>
          <p:cNvSpPr/>
          <p:nvPr/>
        </p:nvSpPr>
        <p:spPr>
          <a:xfrm>
            <a:off x="7967662" y="233362"/>
            <a:ext cx="523875" cy="200025"/>
          </a:xfrm>
          <a:prstGeom prst="roundRect">
            <a:avLst>
              <a:gd name="adj" fmla="val 50000"/>
            </a:avLst>
          </a:prstGeom>
          <a:noFill/>
          <a:ln w="9525">
            <a:solidFill>
              <a:srgbClr val="B9C3CB"/>
            </a:solidFill>
            <a:prstDash val="solid"/>
          </a:ln>
        </p:spPr>
      </p:sp>
      <p:sp>
        <p:nvSpPr>
          <p:cNvPr id="9" name="Text 7"/>
          <p:cNvSpPr/>
          <p:nvPr/>
        </p:nvSpPr>
        <p:spPr>
          <a:xfrm>
            <a:off x="4267200" y="271039"/>
            <a:ext cx="792480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1</a:t>
            </a:r>
            <a:endParaRPr lang="en-US" sz="900" dirty="0">
              <a:latin typeface="Microsoft YaHei" pitchFamily="34" charset="0"/>
              <a:ea typeface="Microsoft YaHei" pitchFamily="34" charset="-122"/>
              <a:cs typeface="Microsoft YaHei" pitchFamily="34" charset="-120"/>
            </a:endParaRPr>
          </a:p>
        </p:txBody>
      </p:sp>
      <p:sp>
        <p:nvSpPr>
          <p:cNvPr id="10" name="Shape 8"/>
          <p:cNvSpPr/>
          <p:nvPr/>
        </p:nvSpPr>
        <p:spPr>
          <a:xfrm>
            <a:off x="8539163" y="233362"/>
            <a:ext cx="552450" cy="200025"/>
          </a:xfrm>
          <a:prstGeom prst="roundRect">
            <a:avLst>
              <a:gd name="adj" fmla="val 50000"/>
            </a:avLst>
          </a:prstGeom>
          <a:noFill/>
          <a:ln w="9525">
            <a:solidFill>
              <a:srgbClr val="B9C3CB"/>
            </a:solidFill>
            <a:prstDash val="solid"/>
          </a:ln>
        </p:spPr>
      </p:sp>
      <p:sp>
        <p:nvSpPr>
          <p:cNvPr id="11" name="Text 9"/>
          <p:cNvSpPr/>
          <p:nvPr/>
        </p:nvSpPr>
        <p:spPr>
          <a:xfrm>
            <a:off x="5438775" y="271039"/>
            <a:ext cx="675322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1</a:t>
            </a:r>
            <a:endParaRPr lang="en-US" sz="900" dirty="0">
              <a:latin typeface="Microsoft YaHei" pitchFamily="34" charset="0"/>
              <a:ea typeface="Microsoft YaHei" pitchFamily="34" charset="-122"/>
              <a:cs typeface="Microsoft YaHei" pitchFamily="34" charset="-120"/>
            </a:endParaRPr>
          </a:p>
        </p:txBody>
      </p:sp>
      <p:sp>
        <p:nvSpPr>
          <p:cNvPr id="12" name="Shape 10"/>
          <p:cNvSpPr/>
          <p:nvPr/>
        </p:nvSpPr>
        <p:spPr>
          <a:xfrm>
            <a:off x="9139238" y="233362"/>
            <a:ext cx="523875" cy="200025"/>
          </a:xfrm>
          <a:prstGeom prst="roundRect">
            <a:avLst>
              <a:gd name="adj" fmla="val 50000"/>
            </a:avLst>
          </a:prstGeom>
          <a:noFill/>
          <a:ln w="9525">
            <a:solidFill>
              <a:srgbClr val="B9C3CB"/>
            </a:solidFill>
            <a:prstDash val="solid"/>
          </a:ln>
        </p:spPr>
      </p:sp>
      <p:sp>
        <p:nvSpPr>
          <p:cNvPr id="13" name="Text 11"/>
          <p:cNvSpPr/>
          <p:nvPr/>
        </p:nvSpPr>
        <p:spPr>
          <a:xfrm>
            <a:off x="6610350" y="271039"/>
            <a:ext cx="5581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2</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9710738" y="233362"/>
            <a:ext cx="523875" cy="200025"/>
          </a:xfrm>
          <a:prstGeom prst="roundRect">
            <a:avLst>
              <a:gd name="adj" fmla="val 50000"/>
            </a:avLst>
          </a:prstGeom>
          <a:noFill/>
          <a:ln w="9525">
            <a:solidFill>
              <a:srgbClr val="B9C3CB"/>
            </a:solidFill>
            <a:prstDash val="solid"/>
          </a:ln>
        </p:spPr>
      </p:sp>
      <p:sp>
        <p:nvSpPr>
          <p:cNvPr id="15" name="Text 13"/>
          <p:cNvSpPr/>
          <p:nvPr/>
        </p:nvSpPr>
        <p:spPr>
          <a:xfrm>
            <a:off x="7753350" y="271039"/>
            <a:ext cx="4438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3</a:t>
            </a:r>
            <a:endParaRPr lang="en-US" sz="900" dirty="0">
              <a:latin typeface="Microsoft YaHei" pitchFamily="34" charset="0"/>
              <a:ea typeface="Microsoft YaHei" pitchFamily="34" charset="-122"/>
              <a:cs typeface="Microsoft YaHei" pitchFamily="34" charset="-120"/>
            </a:endParaRPr>
          </a:p>
        </p:txBody>
      </p:sp>
      <p:sp>
        <p:nvSpPr>
          <p:cNvPr id="16" name="Shape 14"/>
          <p:cNvSpPr/>
          <p:nvPr/>
        </p:nvSpPr>
        <p:spPr>
          <a:xfrm>
            <a:off x="10282238" y="233362"/>
            <a:ext cx="552450" cy="200025"/>
          </a:xfrm>
          <a:prstGeom prst="roundRect">
            <a:avLst>
              <a:gd name="adj" fmla="val 50000"/>
            </a:avLst>
          </a:prstGeom>
          <a:noFill/>
          <a:ln w="9525">
            <a:solidFill>
              <a:srgbClr val="B9C3CB"/>
            </a:solidFill>
            <a:prstDash val="solid"/>
          </a:ln>
        </p:spPr>
      </p:sp>
      <p:sp>
        <p:nvSpPr>
          <p:cNvPr id="17" name="Text 15"/>
          <p:cNvSpPr/>
          <p:nvPr/>
        </p:nvSpPr>
        <p:spPr>
          <a:xfrm>
            <a:off x="8924925" y="271039"/>
            <a:ext cx="326707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2</a:t>
            </a:r>
            <a:endParaRPr lang="en-US" sz="900" dirty="0">
              <a:latin typeface="Microsoft YaHei" pitchFamily="34" charset="0"/>
              <a:ea typeface="Microsoft YaHei" pitchFamily="34" charset="-122"/>
              <a:cs typeface="Microsoft YaHei" pitchFamily="34" charset="-120"/>
            </a:endParaRPr>
          </a:p>
        </p:txBody>
      </p:sp>
      <p:sp>
        <p:nvSpPr>
          <p:cNvPr id="18" name="Shape 16"/>
          <p:cNvSpPr/>
          <p:nvPr/>
        </p:nvSpPr>
        <p:spPr>
          <a:xfrm>
            <a:off x="10882313" y="233362"/>
            <a:ext cx="695325" cy="200025"/>
          </a:xfrm>
          <a:prstGeom prst="roundRect">
            <a:avLst>
              <a:gd name="adj" fmla="val 50000"/>
            </a:avLst>
          </a:prstGeom>
          <a:noFill/>
          <a:ln w="9525">
            <a:solidFill>
              <a:srgbClr val="B9C3CB"/>
            </a:solidFill>
            <a:prstDash val="solid"/>
          </a:ln>
        </p:spPr>
      </p:sp>
      <p:sp>
        <p:nvSpPr>
          <p:cNvPr id="19" name="Text 17"/>
          <p:cNvSpPr/>
          <p:nvPr/>
        </p:nvSpPr>
        <p:spPr>
          <a:xfrm>
            <a:off x="10267950" y="271039"/>
            <a:ext cx="19240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Wrap-up</a:t>
            </a:r>
            <a:endParaRPr lang="en-US" sz="900" dirty="0">
              <a:latin typeface="Microsoft YaHei" pitchFamily="34" charset="0"/>
              <a:ea typeface="Microsoft YaHei" pitchFamily="34" charset="-122"/>
              <a:cs typeface="Microsoft YaHei" pitchFamily="34" charset="-120"/>
            </a:endParaRPr>
          </a:p>
        </p:txBody>
      </p:sp>
      <p:sp>
        <p:nvSpPr>
          <p:cNvPr id="20" name="Text 18"/>
          <p:cNvSpPr/>
          <p:nvPr/>
        </p:nvSpPr>
        <p:spPr>
          <a:xfrm>
            <a:off x="609600" y="1087171"/>
            <a:ext cx="11582400" cy="342900"/>
          </a:xfrm>
          <a:prstGeom prst="rect">
            <a:avLst/>
          </a:prstGeom>
          <a:noFill/>
          <a:ln/>
        </p:spPr>
        <p:txBody>
          <a:bodyPr wrap="none" lIns="0" tIns="0" rIns="0" bIns="0" rtlCol="0" anchor="t"/>
          <a:lstStyle/>
          <a:p>
            <a:pPr algn="l" indent="0" marL="0">
              <a:buNone/>
            </a:pPr>
            <a:r>
              <a:rPr lang="en-US" sz="2250" b="1" dirty="0">
                <a:solidFill>
                  <a:srgbClr val="23282E"/>
                </a:solidFill>
                <a:latin typeface="Microsoft YaHei" pitchFamily="34" charset="0"/>
                <a:ea typeface="Microsoft YaHei" pitchFamily="34" charset="-122"/>
                <a:cs typeface="Microsoft YaHei" pitchFamily="34" charset="-120"/>
              </a:rPr>
              <a:t>After this class, you can do three things</a:t>
            </a:r>
            <a:endParaRPr lang="en-US" sz="2250" dirty="0">
              <a:latin typeface="Microsoft YaHei" pitchFamily="34" charset="0"/>
              <a:ea typeface="Microsoft YaHei" pitchFamily="34" charset="-122"/>
              <a:cs typeface="Microsoft YaHei" pitchFamily="34" charset="-120"/>
            </a:endParaRPr>
          </a:p>
        </p:txBody>
      </p:sp>
      <p:sp>
        <p:nvSpPr>
          <p:cNvPr id="21" name="Shape 19"/>
          <p:cNvSpPr/>
          <p:nvPr/>
        </p:nvSpPr>
        <p:spPr>
          <a:xfrm>
            <a:off x="609600" y="1504950"/>
            <a:ext cx="1028700" cy="76200"/>
          </a:xfrm>
          <a:custGeom>
            <a:avLst/>
            <a:gdLst/>
            <a:ahLst/>
            <a:cxnLst/>
            <a:rect l="l" t="t" r="r" b="b"/>
            <a:pathLst>
              <a:path w="1028700" h="76200">
                <a:moveTo>
                  <a:pt x="0" y="38100"/>
                </a:moveTo>
                <a:quadBezTo>
                  <a:pt x="57150" y="0"/>
                  <a:pt x="114300" y="38100"/>
                </a:quadBezTo>
                <a:quadBezTo>
                  <a:pt x="171450" y="76200"/>
                  <a:pt x="228600" y="38100"/>
                </a:quadBezTo>
                <a:quadBezTo>
                  <a:pt x="285750" y="0"/>
                  <a:pt x="342900" y="38100"/>
                </a:quadBezTo>
                <a:quadBezTo>
                  <a:pt x="400050" y="76200"/>
                  <a:pt x="457200" y="38100"/>
                </a:quadBezTo>
                <a:quadBezTo>
                  <a:pt x="514350" y="0"/>
                  <a:pt x="571500" y="38100"/>
                </a:quadBezTo>
                <a:quadBezTo>
                  <a:pt x="628650" y="76200"/>
                  <a:pt x="685800" y="38100"/>
                </a:quadBezTo>
                <a:quadBezTo>
                  <a:pt x="742950" y="0"/>
                  <a:pt x="800100" y="38100"/>
                </a:quadBezTo>
                <a:quadBezTo>
                  <a:pt x="857250" y="76200"/>
                  <a:pt x="914400" y="38100"/>
                </a:quadBezTo>
                <a:quadBezTo>
                  <a:pt x="971550" y="0"/>
                  <a:pt x="1028700" y="38100"/>
                </a:quadBezTo>
              </a:path>
            </a:pathLst>
          </a:custGeom>
          <a:noFill/>
          <a:ln w="23813">
            <a:solidFill>
              <a:srgbClr val="B96A5E"/>
            </a:solidFill>
            <a:prstDash val="solid"/>
          </a:ln>
        </p:spPr>
      </p:sp>
      <p:pic>
        <p:nvPicPr>
          <p:cNvPr id="22" name="Image 0" descr="preencoded.png">    </p:cNvPr>
          <p:cNvPicPr>
            <a:picLocks noChangeAspect="1"/>
          </p:cNvPicPr>
          <p:nvPr/>
        </p:nvPicPr>
        <p:blipFill>
          <a:blip r:embed="rId1"/>
          <a:srcRect l="20625" r="20625" t="0" b="0"/>
          <a:stretch/>
        </p:blipFill>
        <p:spPr>
          <a:xfrm>
            <a:off x="609600" y="1866900"/>
            <a:ext cx="4476750" cy="3810000"/>
          </a:xfrm>
          <a:prstGeom prst="rect">
            <a:avLst/>
          </a:prstGeom>
        </p:spPr>
      </p:pic>
      <p:sp>
        <p:nvSpPr>
          <p:cNvPr id="23" name="Text 20"/>
          <p:cNvSpPr/>
          <p:nvPr/>
        </p:nvSpPr>
        <p:spPr>
          <a:xfrm>
            <a:off x="609600" y="5757439"/>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Illustration: a training room (AI-generated)</a:t>
            </a:r>
            <a:endParaRPr lang="en-US" sz="900" dirty="0">
              <a:latin typeface="Microsoft YaHei" pitchFamily="34" charset="0"/>
              <a:ea typeface="Microsoft YaHei" pitchFamily="34" charset="-122"/>
              <a:cs typeface="Microsoft YaHei" pitchFamily="34" charset="-120"/>
            </a:endParaRPr>
          </a:p>
        </p:txBody>
      </p:sp>
      <p:sp>
        <p:nvSpPr>
          <p:cNvPr id="24" name="Shape 21"/>
          <p:cNvSpPr/>
          <p:nvPr/>
        </p:nvSpPr>
        <p:spPr>
          <a:xfrm>
            <a:off x="5472113" y="1871663"/>
            <a:ext cx="6105525" cy="1171575"/>
          </a:xfrm>
          <a:prstGeom prst="roundRect">
            <a:avLst>
              <a:gd name="adj" fmla="val 8130"/>
            </a:avLst>
          </a:prstGeom>
          <a:solidFill>
            <a:srgbClr val="F9FBFC"/>
          </a:solidFill>
          <a:ln w="9525">
            <a:solidFill>
              <a:srgbClr val="D3DBE0"/>
            </a:solidFill>
            <a:prstDash val="solid"/>
          </a:ln>
        </p:spPr>
      </p:sp>
      <p:sp>
        <p:nvSpPr>
          <p:cNvPr id="25" name="Shape 22"/>
          <p:cNvSpPr/>
          <p:nvPr/>
        </p:nvSpPr>
        <p:spPr>
          <a:xfrm>
            <a:off x="5705475" y="2105025"/>
            <a:ext cx="228600" cy="228600"/>
          </a:xfrm>
          <a:prstGeom prst="roundRect">
            <a:avLst>
              <a:gd name="adj" fmla="val 16667"/>
            </a:avLst>
          </a:prstGeom>
          <a:solidFill>
            <a:srgbClr val="F9FBFC"/>
          </a:solidFill>
          <a:ln w="19050">
            <a:solidFill>
              <a:srgbClr val="4A6B8A"/>
            </a:solidFill>
            <a:prstDash val="solid"/>
          </a:ln>
        </p:spPr>
      </p:sp>
      <p:sp>
        <p:nvSpPr>
          <p:cNvPr id="26" name="Shape 23"/>
          <p:cNvSpPr/>
          <p:nvPr/>
        </p:nvSpPr>
        <p:spPr>
          <a:xfrm>
            <a:off x="6344444" y="2147094"/>
            <a:ext cx="82550" cy="7739"/>
          </a:xfrm>
          <a:custGeom>
            <a:avLst/>
            <a:gdLst/>
            <a:ahLst/>
            <a:cxnLst/>
            <a:rect l="l" t="t" r="r" b="b"/>
            <a:pathLst>
              <a:path w="82550" h="7739">
                <a:moveTo>
                  <a:pt x="0" y="0"/>
                </a:moveTo>
                <a:lnTo>
                  <a:pt x="82550" y="0"/>
                </a:lnTo>
              </a:path>
            </a:pathLst>
          </a:custGeom>
          <a:noFill/>
          <a:ln w="20638">
            <a:solidFill>
              <a:srgbClr val="4A6B8A"/>
            </a:solidFill>
            <a:prstDash val="solid"/>
          </a:ln>
        </p:spPr>
      </p:sp>
      <p:sp>
        <p:nvSpPr>
          <p:cNvPr id="27" name="Shape 24"/>
          <p:cNvSpPr/>
          <p:nvPr/>
        </p:nvSpPr>
        <p:spPr>
          <a:xfrm>
            <a:off x="6344444" y="2219325"/>
            <a:ext cx="82550" cy="7739"/>
          </a:xfrm>
          <a:custGeom>
            <a:avLst/>
            <a:gdLst/>
            <a:ahLst/>
            <a:cxnLst/>
            <a:rect l="l" t="t" r="r" b="b"/>
            <a:pathLst>
              <a:path w="82550" h="7739">
                <a:moveTo>
                  <a:pt x="0" y="0"/>
                </a:moveTo>
                <a:lnTo>
                  <a:pt x="82550" y="0"/>
                </a:lnTo>
              </a:path>
            </a:pathLst>
          </a:custGeom>
          <a:noFill/>
          <a:ln w="20638">
            <a:solidFill>
              <a:srgbClr val="4A6B8A"/>
            </a:solidFill>
            <a:prstDash val="solid"/>
          </a:ln>
        </p:spPr>
      </p:sp>
      <p:sp>
        <p:nvSpPr>
          <p:cNvPr id="28" name="Shape 25"/>
          <p:cNvSpPr/>
          <p:nvPr/>
        </p:nvSpPr>
        <p:spPr>
          <a:xfrm>
            <a:off x="6344444" y="2291556"/>
            <a:ext cx="82550" cy="7739"/>
          </a:xfrm>
          <a:custGeom>
            <a:avLst/>
            <a:gdLst/>
            <a:ahLst/>
            <a:cxnLst/>
            <a:rect l="l" t="t" r="r" b="b"/>
            <a:pathLst>
              <a:path w="82550" h="7739">
                <a:moveTo>
                  <a:pt x="0" y="0"/>
                </a:moveTo>
                <a:lnTo>
                  <a:pt x="82550" y="0"/>
                </a:lnTo>
              </a:path>
            </a:pathLst>
          </a:custGeom>
          <a:noFill/>
          <a:ln w="20638">
            <a:solidFill>
              <a:srgbClr val="4A6B8A"/>
            </a:solidFill>
            <a:prstDash val="solid"/>
          </a:ln>
        </p:spPr>
      </p:sp>
      <p:sp>
        <p:nvSpPr>
          <p:cNvPr id="29" name="Shape 26"/>
          <p:cNvSpPr/>
          <p:nvPr/>
        </p:nvSpPr>
        <p:spPr>
          <a:xfrm>
            <a:off x="6241256" y="2250281"/>
            <a:ext cx="61912" cy="41275"/>
          </a:xfrm>
          <a:custGeom>
            <a:avLst/>
            <a:gdLst/>
            <a:ahLst/>
            <a:cxnLst/>
            <a:rect l="l" t="t" r="r" b="b"/>
            <a:pathLst>
              <a:path w="61912" h="41275">
                <a:moveTo>
                  <a:pt x="0" y="20637"/>
                </a:moveTo>
                <a:lnTo>
                  <a:pt x="20637" y="41275"/>
                </a:lnTo>
                <a:lnTo>
                  <a:pt x="61912" y="0"/>
                </a:lnTo>
              </a:path>
            </a:pathLst>
          </a:custGeom>
          <a:noFill/>
          <a:ln w="20638">
            <a:solidFill>
              <a:srgbClr val="4A6B8A"/>
            </a:solidFill>
            <a:prstDash val="solid"/>
          </a:ln>
        </p:spPr>
      </p:sp>
      <p:sp>
        <p:nvSpPr>
          <p:cNvPr id="30" name="Shape 27"/>
          <p:cNvSpPr/>
          <p:nvPr/>
        </p:nvSpPr>
        <p:spPr>
          <a:xfrm>
            <a:off x="6241256" y="2147094"/>
            <a:ext cx="61912" cy="41275"/>
          </a:xfrm>
          <a:custGeom>
            <a:avLst/>
            <a:gdLst/>
            <a:ahLst/>
            <a:cxnLst/>
            <a:rect l="l" t="t" r="r" b="b"/>
            <a:pathLst>
              <a:path w="61912" h="41275">
                <a:moveTo>
                  <a:pt x="0" y="20637"/>
                </a:moveTo>
                <a:lnTo>
                  <a:pt x="20637" y="41275"/>
                </a:lnTo>
                <a:lnTo>
                  <a:pt x="61912" y="0"/>
                </a:lnTo>
              </a:path>
            </a:pathLst>
          </a:custGeom>
          <a:noFill/>
          <a:ln w="20638">
            <a:solidFill>
              <a:srgbClr val="4A6B8A"/>
            </a:solidFill>
            <a:prstDash val="solid"/>
          </a:ln>
        </p:spPr>
      </p:sp>
      <p:sp>
        <p:nvSpPr>
          <p:cNvPr id="31" name="Text 28"/>
          <p:cNvSpPr/>
          <p:nvPr/>
        </p:nvSpPr>
        <p:spPr>
          <a:xfrm>
            <a:off x="6610350" y="2094291"/>
            <a:ext cx="5581650" cy="262890"/>
          </a:xfrm>
          <a:prstGeom prst="rect">
            <a:avLst/>
          </a:prstGeom>
          <a:noFill/>
          <a:ln/>
        </p:spPr>
        <p:txBody>
          <a:bodyPr wrap="none" lIns="0" tIns="0" rIns="0" bIns="0" rtlCol="0" anchor="t"/>
          <a:lstStyle/>
          <a:p>
            <a:pPr algn="l" indent="0" marL="0">
              <a:buNone/>
            </a:pPr>
            <a:r>
              <a:rPr lang="en-US" sz="1725" b="1" dirty="0">
                <a:solidFill>
                  <a:srgbClr val="23282E"/>
                </a:solidFill>
                <a:latin typeface="Microsoft YaHei" pitchFamily="34" charset="0"/>
                <a:ea typeface="Microsoft YaHei" pitchFamily="34" charset="-122"/>
                <a:cs typeface="Microsoft YaHei" pitchFamily="34" charset="-120"/>
              </a:rPr>
              <a:t>Pick the right tasks</a:t>
            </a:r>
            <a:endParaRPr lang="en-US" sz="1725" dirty="0">
              <a:latin typeface="Microsoft YaHei" pitchFamily="34" charset="0"/>
              <a:ea typeface="Microsoft YaHei" pitchFamily="34" charset="-122"/>
              <a:cs typeface="Microsoft YaHei" pitchFamily="34" charset="-120"/>
            </a:endParaRPr>
          </a:p>
        </p:txBody>
      </p:sp>
      <p:sp>
        <p:nvSpPr>
          <p:cNvPr id="32" name="Text 29"/>
          <p:cNvSpPr/>
          <p:nvPr/>
        </p:nvSpPr>
        <p:spPr>
          <a:xfrm>
            <a:off x="6610350" y="2472398"/>
            <a:ext cx="5581650" cy="171450"/>
          </a:xfrm>
          <a:prstGeom prst="rect">
            <a:avLst/>
          </a:prstGeom>
          <a:noFill/>
          <a:ln/>
        </p:spPr>
        <p:txBody>
          <a:bodyPr wrap="none" lIns="0" tIns="0" rIns="0" bIns="0" rtlCol="0" anchor="t"/>
          <a:lstStyle/>
          <a:p>
            <a:pPr algn="l" indent="0" marL="0">
              <a:buNone/>
            </a:pPr>
            <a:r>
              <a:rPr lang="en-US" sz="1125" dirty="0">
                <a:solidFill>
                  <a:srgbClr val="5A6470"/>
                </a:solidFill>
                <a:latin typeface="Microsoft YaHei" pitchFamily="34" charset="0"/>
                <a:ea typeface="Microsoft YaHei" pitchFamily="34" charset="-122"/>
                <a:cs typeface="Microsoft YaHei" pitchFamily="34" charset="-120"/>
              </a:rPr>
              <a:t>Know where AI really helps, and where it backfires</a:t>
            </a:r>
            <a:endParaRPr lang="en-US" sz="1125" dirty="0">
              <a:latin typeface="Microsoft YaHei" pitchFamily="34" charset="0"/>
              <a:ea typeface="Microsoft YaHei" pitchFamily="34" charset="-122"/>
              <a:cs typeface="Microsoft YaHei" pitchFamily="34" charset="-120"/>
            </a:endParaRPr>
          </a:p>
        </p:txBody>
      </p:sp>
      <p:sp>
        <p:nvSpPr>
          <p:cNvPr id="33" name="Shape 30"/>
          <p:cNvSpPr/>
          <p:nvPr/>
        </p:nvSpPr>
        <p:spPr>
          <a:xfrm>
            <a:off x="10863263" y="2100263"/>
            <a:ext cx="523875" cy="200025"/>
          </a:xfrm>
          <a:prstGeom prst="roundRect">
            <a:avLst>
              <a:gd name="adj" fmla="val 19048"/>
            </a:avLst>
          </a:prstGeom>
          <a:noFill/>
          <a:ln w="9525">
            <a:solidFill>
              <a:srgbClr val="4A6B8A"/>
            </a:solidFill>
            <a:prstDash val="solid"/>
          </a:ln>
        </p:spPr>
      </p:sp>
      <p:sp>
        <p:nvSpPr>
          <p:cNvPr id="34" name="Text 31"/>
          <p:cNvSpPr/>
          <p:nvPr/>
        </p:nvSpPr>
        <p:spPr>
          <a:xfrm>
            <a:off x="10058400" y="2137939"/>
            <a:ext cx="2133600" cy="137160"/>
          </a:xfrm>
          <a:prstGeom prst="rect">
            <a:avLst/>
          </a:prstGeom>
          <a:noFill/>
          <a:ln/>
        </p:spPr>
        <p:txBody>
          <a:bodyPr wrap="none" lIns="0" tIns="0" rIns="0" bIns="0" rtlCol="0" anchor="t"/>
          <a:lstStyle/>
          <a:p>
            <a:pPr algn="ctr" indent="0" marL="0">
              <a:buNone/>
            </a:pPr>
            <a:r>
              <a:rPr lang="en-US" sz="900" b="1" dirty="0">
                <a:solidFill>
                  <a:srgbClr val="4A6B8A"/>
                </a:solidFill>
                <a:latin typeface="Microsoft YaHei" pitchFamily="34" charset="0"/>
                <a:ea typeface="Microsoft YaHei" pitchFamily="34" charset="-122"/>
                <a:cs typeface="Microsoft YaHei" pitchFamily="34" charset="-120"/>
              </a:rPr>
              <a:t>Part 1</a:t>
            </a:r>
            <a:endParaRPr lang="en-US" sz="900" dirty="0">
              <a:latin typeface="Microsoft YaHei" pitchFamily="34" charset="0"/>
              <a:ea typeface="Microsoft YaHei" pitchFamily="34" charset="-122"/>
              <a:cs typeface="Microsoft YaHei" pitchFamily="34" charset="-120"/>
            </a:endParaRPr>
          </a:p>
        </p:txBody>
      </p:sp>
      <p:sp>
        <p:nvSpPr>
          <p:cNvPr id="35" name="Shape 32"/>
          <p:cNvSpPr/>
          <p:nvPr/>
        </p:nvSpPr>
        <p:spPr>
          <a:xfrm>
            <a:off x="5472113" y="3167063"/>
            <a:ext cx="6105525" cy="1171575"/>
          </a:xfrm>
          <a:prstGeom prst="roundRect">
            <a:avLst>
              <a:gd name="adj" fmla="val 8130"/>
            </a:avLst>
          </a:prstGeom>
          <a:solidFill>
            <a:srgbClr val="F9FBFC"/>
          </a:solidFill>
          <a:ln w="9525">
            <a:solidFill>
              <a:srgbClr val="D3DBE0"/>
            </a:solidFill>
            <a:prstDash val="solid"/>
          </a:ln>
        </p:spPr>
      </p:sp>
      <p:sp>
        <p:nvSpPr>
          <p:cNvPr id="36" name="Shape 33"/>
          <p:cNvSpPr/>
          <p:nvPr/>
        </p:nvSpPr>
        <p:spPr>
          <a:xfrm>
            <a:off x="5705475" y="3400425"/>
            <a:ext cx="228600" cy="228600"/>
          </a:xfrm>
          <a:prstGeom prst="roundRect">
            <a:avLst>
              <a:gd name="adj" fmla="val 16667"/>
            </a:avLst>
          </a:prstGeom>
          <a:solidFill>
            <a:srgbClr val="F9FBFC"/>
          </a:solidFill>
          <a:ln w="19050">
            <a:solidFill>
              <a:srgbClr val="4A6B8A"/>
            </a:solidFill>
            <a:prstDash val="solid"/>
          </a:ln>
        </p:spPr>
      </p:sp>
      <p:sp>
        <p:nvSpPr>
          <p:cNvPr id="37" name="Shape 34"/>
          <p:cNvSpPr/>
          <p:nvPr/>
        </p:nvSpPr>
        <p:spPr>
          <a:xfrm>
            <a:off x="6251575" y="3411533"/>
            <a:ext cx="165100" cy="206410"/>
          </a:xfrm>
          <a:custGeom>
            <a:avLst/>
            <a:gdLst/>
            <a:ahLst/>
            <a:cxnLst/>
            <a:rect l="l" t="t" r="r" b="b"/>
            <a:pathLst>
              <a:path w="165100" h="206410">
                <a:moveTo>
                  <a:pt x="165100" y="113511"/>
                </a:moveTo>
                <a:cubicBezTo>
                  <a:pt x="165100" y="165105"/>
                  <a:pt x="128984" y="190902"/>
                  <a:pt x="86058" y="205864"/>
                </a:cubicBezTo>
                <a:arcTo hR="10319" wR="10319" stAng="4276817" swAng="2348977"/>
                <a:cubicBezTo>
                  <a:pt x="36116" y="190902"/>
                  <a:pt x="0" y="165105"/>
                  <a:pt x="0" y="113511"/>
                </a:cubicBezTo>
                <a:lnTo>
                  <a:pt x="0" y="41280"/>
                </a:lnTo>
                <a:arcTo hR="10319" wR="10319" stAng="10800000" swAng="5400000"/>
                <a:cubicBezTo>
                  <a:pt x="30956" y="30961"/>
                  <a:pt x="56753" y="18578"/>
                  <a:pt x="74708" y="2894"/>
                </a:cubicBezTo>
                <a:arcTo hR="12073" wR="12073" stAng="13769437" swAng="4861127"/>
                <a:cubicBezTo>
                  <a:pt x="108450" y="18682"/>
                  <a:pt x="134144" y="30961"/>
                  <a:pt x="154781" y="30961"/>
                </a:cubicBezTo>
                <a:arcTo hR="10319" wR="10319" stAng="16200000" swAng="5400000"/>
                <a:close/>
              </a:path>
            </a:pathLst>
          </a:custGeom>
          <a:noFill/>
          <a:ln w="20638">
            <a:solidFill>
              <a:srgbClr val="4A6B8A"/>
            </a:solidFill>
            <a:prstDash val="solid"/>
          </a:ln>
        </p:spPr>
      </p:sp>
      <p:sp>
        <p:nvSpPr>
          <p:cNvPr id="38" name="Shape 35"/>
          <p:cNvSpPr/>
          <p:nvPr/>
        </p:nvSpPr>
        <p:spPr>
          <a:xfrm>
            <a:off x="6334125" y="3473450"/>
            <a:ext cx="7739" cy="41275"/>
          </a:xfrm>
          <a:custGeom>
            <a:avLst/>
            <a:gdLst/>
            <a:ahLst/>
            <a:cxnLst/>
            <a:rect l="l" t="t" r="r" b="b"/>
            <a:pathLst>
              <a:path w="7739" h="41275">
                <a:moveTo>
                  <a:pt x="0" y="0"/>
                </a:moveTo>
                <a:lnTo>
                  <a:pt x="0" y="41275"/>
                </a:lnTo>
              </a:path>
            </a:pathLst>
          </a:custGeom>
          <a:noFill/>
          <a:ln w="20638">
            <a:solidFill>
              <a:srgbClr val="4A6B8A"/>
            </a:solidFill>
            <a:prstDash val="solid"/>
          </a:ln>
        </p:spPr>
      </p:sp>
      <p:sp>
        <p:nvSpPr>
          <p:cNvPr id="39" name="Shape 36"/>
          <p:cNvSpPr/>
          <p:nvPr/>
        </p:nvSpPr>
        <p:spPr>
          <a:xfrm>
            <a:off x="6334125" y="3556000"/>
            <a:ext cx="7739" cy="7739"/>
          </a:xfrm>
          <a:custGeom>
            <a:avLst/>
            <a:gdLst/>
            <a:ahLst/>
            <a:cxnLst/>
            <a:rect l="l" t="t" r="r" b="b"/>
            <a:pathLst>
              <a:path w="7739" h="7739">
                <a:moveTo>
                  <a:pt x="0" y="0"/>
                </a:moveTo>
                <a:lnTo>
                  <a:pt x="103" y="0"/>
                </a:lnTo>
              </a:path>
            </a:pathLst>
          </a:custGeom>
          <a:noFill/>
          <a:ln w="20638">
            <a:solidFill>
              <a:srgbClr val="4A6B8A"/>
            </a:solidFill>
            <a:prstDash val="solid"/>
          </a:ln>
        </p:spPr>
      </p:sp>
      <p:sp>
        <p:nvSpPr>
          <p:cNvPr id="40" name="Text 37"/>
          <p:cNvSpPr/>
          <p:nvPr/>
        </p:nvSpPr>
        <p:spPr>
          <a:xfrm>
            <a:off x="6610350" y="3389691"/>
            <a:ext cx="5581650" cy="262890"/>
          </a:xfrm>
          <a:prstGeom prst="rect">
            <a:avLst/>
          </a:prstGeom>
          <a:noFill/>
          <a:ln/>
        </p:spPr>
        <p:txBody>
          <a:bodyPr wrap="none" lIns="0" tIns="0" rIns="0" bIns="0" rtlCol="0" anchor="t"/>
          <a:lstStyle/>
          <a:p>
            <a:pPr algn="l" indent="0" marL="0">
              <a:buNone/>
            </a:pPr>
            <a:r>
              <a:rPr lang="en-US" sz="1725" b="1" dirty="0">
                <a:solidFill>
                  <a:srgbClr val="23282E"/>
                </a:solidFill>
                <a:latin typeface="Microsoft YaHei" pitchFamily="34" charset="0"/>
                <a:ea typeface="Microsoft YaHei" pitchFamily="34" charset="-122"/>
                <a:cs typeface="Microsoft YaHei" pitchFamily="34" charset="-120"/>
              </a:rPr>
              <a:t>Spot the risks</a:t>
            </a:r>
            <a:endParaRPr lang="en-US" sz="1725" dirty="0">
              <a:latin typeface="Microsoft YaHei" pitchFamily="34" charset="0"/>
              <a:ea typeface="Microsoft YaHei" pitchFamily="34" charset="-122"/>
              <a:cs typeface="Microsoft YaHei" pitchFamily="34" charset="-120"/>
            </a:endParaRPr>
          </a:p>
        </p:txBody>
      </p:sp>
      <p:sp>
        <p:nvSpPr>
          <p:cNvPr id="41" name="Text 38"/>
          <p:cNvSpPr/>
          <p:nvPr/>
        </p:nvSpPr>
        <p:spPr>
          <a:xfrm>
            <a:off x="6610350" y="3767798"/>
            <a:ext cx="5581650" cy="171450"/>
          </a:xfrm>
          <a:prstGeom prst="rect">
            <a:avLst/>
          </a:prstGeom>
          <a:noFill/>
          <a:ln/>
        </p:spPr>
        <p:txBody>
          <a:bodyPr wrap="none" lIns="0" tIns="0" rIns="0" bIns="0" rtlCol="0" anchor="t"/>
          <a:lstStyle/>
          <a:p>
            <a:pPr algn="l" indent="0" marL="0">
              <a:buNone/>
            </a:pPr>
            <a:r>
              <a:rPr lang="en-US" sz="1125" dirty="0">
                <a:solidFill>
                  <a:srgbClr val="5A6470"/>
                </a:solidFill>
                <a:latin typeface="Microsoft YaHei" pitchFamily="34" charset="0"/>
                <a:ea typeface="Microsoft YaHei" pitchFamily="34" charset="-122"/>
                <a:cs typeface="Microsoft YaHei" pitchFamily="34" charset="-120"/>
              </a:rPr>
              <a:t>Leaks, made-up facts, copyright and labeling</a:t>
            </a:r>
            <a:endParaRPr lang="en-US" sz="1125" dirty="0">
              <a:latin typeface="Microsoft YaHei" pitchFamily="34" charset="0"/>
              <a:ea typeface="Microsoft YaHei" pitchFamily="34" charset="-122"/>
              <a:cs typeface="Microsoft YaHei" pitchFamily="34" charset="-120"/>
            </a:endParaRPr>
          </a:p>
        </p:txBody>
      </p:sp>
      <p:sp>
        <p:nvSpPr>
          <p:cNvPr id="42" name="Shape 39"/>
          <p:cNvSpPr/>
          <p:nvPr/>
        </p:nvSpPr>
        <p:spPr>
          <a:xfrm>
            <a:off x="10863263" y="3395663"/>
            <a:ext cx="523875" cy="200025"/>
          </a:xfrm>
          <a:prstGeom prst="roundRect">
            <a:avLst>
              <a:gd name="adj" fmla="val 19048"/>
            </a:avLst>
          </a:prstGeom>
          <a:noFill/>
          <a:ln w="9525">
            <a:solidFill>
              <a:srgbClr val="4A6B8A"/>
            </a:solidFill>
            <a:prstDash val="solid"/>
          </a:ln>
        </p:spPr>
      </p:sp>
      <p:sp>
        <p:nvSpPr>
          <p:cNvPr id="43" name="Text 40"/>
          <p:cNvSpPr/>
          <p:nvPr/>
        </p:nvSpPr>
        <p:spPr>
          <a:xfrm>
            <a:off x="10058400" y="3433339"/>
            <a:ext cx="2133600" cy="137160"/>
          </a:xfrm>
          <a:prstGeom prst="rect">
            <a:avLst/>
          </a:prstGeom>
          <a:noFill/>
          <a:ln/>
        </p:spPr>
        <p:txBody>
          <a:bodyPr wrap="none" lIns="0" tIns="0" rIns="0" bIns="0" rtlCol="0" anchor="t"/>
          <a:lstStyle/>
          <a:p>
            <a:pPr algn="ctr" indent="0" marL="0">
              <a:buNone/>
            </a:pPr>
            <a:r>
              <a:rPr lang="en-US" sz="900" b="1" dirty="0">
                <a:solidFill>
                  <a:srgbClr val="4A6B8A"/>
                </a:solidFill>
                <a:latin typeface="Microsoft YaHei" pitchFamily="34" charset="0"/>
                <a:ea typeface="Microsoft YaHei" pitchFamily="34" charset="-122"/>
                <a:cs typeface="Microsoft YaHei" pitchFamily="34" charset="-120"/>
              </a:rPr>
              <a:t>Part 2</a:t>
            </a:r>
            <a:endParaRPr lang="en-US" sz="900" dirty="0">
              <a:latin typeface="Microsoft YaHei" pitchFamily="34" charset="0"/>
              <a:ea typeface="Microsoft YaHei" pitchFamily="34" charset="-122"/>
              <a:cs typeface="Microsoft YaHei" pitchFamily="34" charset="-120"/>
            </a:endParaRPr>
          </a:p>
        </p:txBody>
      </p:sp>
      <p:sp>
        <p:nvSpPr>
          <p:cNvPr id="44" name="Shape 41"/>
          <p:cNvSpPr/>
          <p:nvPr/>
        </p:nvSpPr>
        <p:spPr>
          <a:xfrm>
            <a:off x="5472113" y="4462463"/>
            <a:ext cx="6105525" cy="1171575"/>
          </a:xfrm>
          <a:prstGeom prst="roundRect">
            <a:avLst>
              <a:gd name="adj" fmla="val 8130"/>
            </a:avLst>
          </a:prstGeom>
          <a:solidFill>
            <a:srgbClr val="F9FBFC"/>
          </a:solidFill>
          <a:ln w="9525">
            <a:solidFill>
              <a:srgbClr val="D3DBE0"/>
            </a:solidFill>
            <a:prstDash val="solid"/>
          </a:ln>
        </p:spPr>
      </p:sp>
      <p:sp>
        <p:nvSpPr>
          <p:cNvPr id="45" name="Shape 42"/>
          <p:cNvSpPr/>
          <p:nvPr/>
        </p:nvSpPr>
        <p:spPr>
          <a:xfrm>
            <a:off x="5705475" y="4695825"/>
            <a:ext cx="228600" cy="228600"/>
          </a:xfrm>
          <a:prstGeom prst="roundRect">
            <a:avLst>
              <a:gd name="adj" fmla="val 16667"/>
            </a:avLst>
          </a:prstGeom>
          <a:solidFill>
            <a:srgbClr val="F9FBFC"/>
          </a:solidFill>
          <a:ln w="19050">
            <a:solidFill>
              <a:srgbClr val="4A6B8A"/>
            </a:solidFill>
            <a:prstDash val="solid"/>
          </a:ln>
        </p:spPr>
      </p:sp>
      <p:sp>
        <p:nvSpPr>
          <p:cNvPr id="46" name="Shape 43"/>
          <p:cNvSpPr/>
          <p:nvPr/>
        </p:nvSpPr>
        <p:spPr>
          <a:xfrm>
            <a:off x="6292850" y="4706938"/>
            <a:ext cx="82550" cy="41275"/>
          </a:xfrm>
          <a:prstGeom prst="roundRect">
            <a:avLst>
              <a:gd name="adj" fmla="val 25000"/>
            </a:avLst>
          </a:prstGeom>
          <a:noFill/>
          <a:ln w="20638">
            <a:solidFill>
              <a:srgbClr val="4A6B8A"/>
            </a:solidFill>
            <a:prstDash val="solid"/>
          </a:ln>
        </p:spPr>
      </p:sp>
      <p:sp>
        <p:nvSpPr>
          <p:cNvPr id="47" name="Shape 44"/>
          <p:cNvSpPr/>
          <p:nvPr/>
        </p:nvSpPr>
        <p:spPr>
          <a:xfrm>
            <a:off x="6251575" y="4727575"/>
            <a:ext cx="165100" cy="185738"/>
          </a:xfrm>
          <a:custGeom>
            <a:avLst/>
            <a:gdLst/>
            <a:ahLst/>
            <a:cxnLst/>
            <a:rect l="l" t="t" r="r" b="b"/>
            <a:pathLst>
              <a:path w="165100" h="185738">
                <a:moveTo>
                  <a:pt x="123825" y="0"/>
                </a:moveTo>
                <a:lnTo>
                  <a:pt x="144463" y="0"/>
                </a:lnTo>
                <a:arcTo hR="20637" wR="20637" stAng="16200000" swAng="5400000"/>
                <a:lnTo>
                  <a:pt x="165100" y="165100"/>
                </a:lnTo>
                <a:arcTo hR="20637" wR="20637" stAng="0" swAng="5400000"/>
                <a:lnTo>
                  <a:pt x="20637" y="185738"/>
                </a:lnTo>
                <a:arcTo hR="20637" wR="20637" stAng="5400000" swAng="5400000"/>
                <a:lnTo>
                  <a:pt x="0" y="20637"/>
                </a:lnTo>
                <a:arcTo hR="20637" wR="20637" stAng="10800000" swAng="5400000"/>
                <a:lnTo>
                  <a:pt x="41275" y="0"/>
                </a:lnTo>
              </a:path>
            </a:pathLst>
          </a:custGeom>
          <a:noFill/>
          <a:ln w="20638">
            <a:solidFill>
              <a:srgbClr val="4A6B8A"/>
            </a:solidFill>
            <a:prstDash val="solid"/>
          </a:ln>
        </p:spPr>
      </p:sp>
      <p:sp>
        <p:nvSpPr>
          <p:cNvPr id="48" name="Shape 45"/>
          <p:cNvSpPr/>
          <p:nvPr/>
        </p:nvSpPr>
        <p:spPr>
          <a:xfrm>
            <a:off x="6303169" y="4810125"/>
            <a:ext cx="61912" cy="41275"/>
          </a:xfrm>
          <a:custGeom>
            <a:avLst/>
            <a:gdLst/>
            <a:ahLst/>
            <a:cxnLst/>
            <a:rect l="l" t="t" r="r" b="b"/>
            <a:pathLst>
              <a:path w="61912" h="41275">
                <a:moveTo>
                  <a:pt x="0" y="20637"/>
                </a:moveTo>
                <a:lnTo>
                  <a:pt x="20637" y="41275"/>
                </a:lnTo>
                <a:lnTo>
                  <a:pt x="61912" y="0"/>
                </a:lnTo>
              </a:path>
            </a:pathLst>
          </a:custGeom>
          <a:noFill/>
          <a:ln w="20638">
            <a:solidFill>
              <a:srgbClr val="4A6B8A"/>
            </a:solidFill>
            <a:prstDash val="solid"/>
          </a:ln>
        </p:spPr>
      </p:sp>
      <p:sp>
        <p:nvSpPr>
          <p:cNvPr id="49" name="Text 46"/>
          <p:cNvSpPr/>
          <p:nvPr/>
        </p:nvSpPr>
        <p:spPr>
          <a:xfrm>
            <a:off x="6610350" y="4685091"/>
            <a:ext cx="5581650" cy="262890"/>
          </a:xfrm>
          <a:prstGeom prst="rect">
            <a:avLst/>
          </a:prstGeom>
          <a:noFill/>
          <a:ln/>
        </p:spPr>
        <p:txBody>
          <a:bodyPr wrap="none" lIns="0" tIns="0" rIns="0" bIns="0" rtlCol="0" anchor="t"/>
          <a:lstStyle/>
          <a:p>
            <a:pPr algn="l" indent="0" marL="0">
              <a:buNone/>
            </a:pPr>
            <a:r>
              <a:rPr lang="en-US" sz="1725" b="1" dirty="0">
                <a:solidFill>
                  <a:srgbClr val="23282E"/>
                </a:solidFill>
                <a:latin typeface="Microsoft YaHei" pitchFamily="34" charset="0"/>
                <a:ea typeface="Microsoft YaHei" pitchFamily="34" charset="-122"/>
                <a:cs typeface="Microsoft YaHei" pitchFamily="34" charset="-120"/>
              </a:rPr>
              <a:t>Follow our rules</a:t>
            </a:r>
            <a:endParaRPr lang="en-US" sz="1725" dirty="0">
              <a:latin typeface="Microsoft YaHei" pitchFamily="34" charset="0"/>
              <a:ea typeface="Microsoft YaHei" pitchFamily="34" charset="-122"/>
              <a:cs typeface="Microsoft YaHei" pitchFamily="34" charset="-120"/>
            </a:endParaRPr>
          </a:p>
        </p:txBody>
      </p:sp>
      <p:sp>
        <p:nvSpPr>
          <p:cNvPr id="50" name="Text 47"/>
          <p:cNvSpPr/>
          <p:nvPr/>
        </p:nvSpPr>
        <p:spPr>
          <a:xfrm>
            <a:off x="6610350" y="5063198"/>
            <a:ext cx="5581650" cy="171450"/>
          </a:xfrm>
          <a:prstGeom prst="rect">
            <a:avLst/>
          </a:prstGeom>
          <a:noFill/>
          <a:ln/>
        </p:spPr>
        <p:txBody>
          <a:bodyPr wrap="none" lIns="0" tIns="0" rIns="0" bIns="0" rtlCol="0" anchor="t"/>
          <a:lstStyle/>
          <a:p>
            <a:pPr algn="l" indent="0" marL="0">
              <a:buNone/>
            </a:pPr>
            <a:r>
              <a:rPr lang="en-US" sz="1125" dirty="0">
                <a:solidFill>
                  <a:srgbClr val="5A6470"/>
                </a:solidFill>
                <a:latin typeface="Microsoft YaHei" pitchFamily="34" charset="0"/>
                <a:ea typeface="Microsoft YaHei" pitchFamily="34" charset="-122"/>
                <a:cs typeface="Microsoft YaHei" pitchFamily="34" charset="-120"/>
              </a:rPr>
              <a:t>Work by our six rules, and check three ways before sending</a:t>
            </a:r>
            <a:endParaRPr lang="en-US" sz="1125" dirty="0">
              <a:latin typeface="Microsoft YaHei" pitchFamily="34" charset="0"/>
              <a:ea typeface="Microsoft YaHei" pitchFamily="34" charset="-122"/>
              <a:cs typeface="Microsoft YaHei" pitchFamily="34" charset="-120"/>
            </a:endParaRPr>
          </a:p>
        </p:txBody>
      </p:sp>
      <p:sp>
        <p:nvSpPr>
          <p:cNvPr id="51" name="Shape 48"/>
          <p:cNvSpPr/>
          <p:nvPr/>
        </p:nvSpPr>
        <p:spPr>
          <a:xfrm>
            <a:off x="10863263" y="4691063"/>
            <a:ext cx="523875" cy="200025"/>
          </a:xfrm>
          <a:prstGeom prst="roundRect">
            <a:avLst>
              <a:gd name="adj" fmla="val 19048"/>
            </a:avLst>
          </a:prstGeom>
          <a:noFill/>
          <a:ln w="9525">
            <a:solidFill>
              <a:srgbClr val="4A6B8A"/>
            </a:solidFill>
            <a:prstDash val="solid"/>
          </a:ln>
        </p:spPr>
      </p:sp>
      <p:sp>
        <p:nvSpPr>
          <p:cNvPr id="52" name="Text 49"/>
          <p:cNvSpPr/>
          <p:nvPr/>
        </p:nvSpPr>
        <p:spPr>
          <a:xfrm>
            <a:off x="10058400" y="4728739"/>
            <a:ext cx="2133600" cy="137160"/>
          </a:xfrm>
          <a:prstGeom prst="rect">
            <a:avLst/>
          </a:prstGeom>
          <a:noFill/>
          <a:ln/>
        </p:spPr>
        <p:txBody>
          <a:bodyPr wrap="none" lIns="0" tIns="0" rIns="0" bIns="0" rtlCol="0" anchor="t"/>
          <a:lstStyle/>
          <a:p>
            <a:pPr algn="ctr" indent="0" marL="0">
              <a:buNone/>
            </a:pPr>
            <a:r>
              <a:rPr lang="en-US" sz="900" b="1" dirty="0">
                <a:solidFill>
                  <a:srgbClr val="4A6B8A"/>
                </a:solidFill>
                <a:latin typeface="Microsoft YaHei" pitchFamily="34" charset="0"/>
                <a:ea typeface="Microsoft YaHei" pitchFamily="34" charset="-122"/>
                <a:cs typeface="Microsoft YaHei" pitchFamily="34" charset="-120"/>
              </a:rPr>
              <a:t>Part 3</a:t>
            </a:r>
            <a:endParaRPr lang="en-US" sz="900" dirty="0">
              <a:latin typeface="Microsoft YaHei" pitchFamily="34" charset="0"/>
              <a:ea typeface="Microsoft YaHei" pitchFamily="34" charset="-122"/>
              <a:cs typeface="Microsoft YaHei" pitchFamily="34" charset="-120"/>
            </a:endParaRPr>
          </a:p>
        </p:txBody>
      </p:sp>
      <p:sp>
        <p:nvSpPr>
          <p:cNvPr id="53" name="Text 50"/>
          <p:cNvSpPr/>
          <p:nvPr/>
        </p:nvSpPr>
        <p:spPr>
          <a:xfrm>
            <a:off x="5467350" y="5824475"/>
            <a:ext cx="6724650" cy="148590"/>
          </a:xfrm>
          <a:prstGeom prst="rect">
            <a:avLst/>
          </a:prstGeom>
          <a:noFill/>
          <a:ln/>
        </p:spPr>
        <p:txBody>
          <a:bodyPr wrap="none" lIns="0" tIns="0" rIns="0" bIns="0" rtlCol="0" anchor="t"/>
          <a:lstStyle/>
          <a:p>
            <a:pPr algn="l" indent="0" marL="0">
              <a:buNone/>
            </a:pPr>
            <a:r>
              <a:rPr lang="en-US" sz="975" b="1" dirty="0">
                <a:solidFill>
                  <a:srgbClr val="96584F"/>
                </a:solidFill>
                <a:latin typeface="Microsoft YaHei" pitchFamily="34" charset="0"/>
                <a:ea typeface="Microsoft YaHei" pitchFamily="34" charset="-122"/>
                <a:cs typeface="Microsoft YaHei" pitchFamily="34" charset="-120"/>
              </a:rPr>
              <a:t>Before we finish, come back here and tick all three boxes</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F0F2"/>
          </a:solidFill>
          <a:ln/>
        </p:spPr>
      </p:sp>
      <p:sp>
        <p:nvSpPr>
          <p:cNvPr id="3" name="Text 1"/>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Learning </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&amp;</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 Development · All-staff training · Using generative AI well at work</a:t>
            </a:r>
            <a:endParaRPr lang="en-US" sz="900" dirty="0">
              <a:latin typeface="Microsoft YaHei" pitchFamily="34" charset="0"/>
              <a:ea typeface="Microsoft YaHei" pitchFamily="34" charset="-122"/>
              <a:cs typeface="Microsoft YaHei" pitchFamily="34" charset="-120"/>
            </a:endParaRPr>
          </a:p>
        </p:txBody>
      </p:sp>
      <p:sp>
        <p:nvSpPr>
          <p:cNvPr id="4" name="pptwise-slidenum-s0002"/>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470"/>
                </a:solidFill>
                <a:latin typeface="Microsoft YaHei" pitchFamily="34" charset="0"/>
                <a:ea typeface="Microsoft YaHei" pitchFamily="34" charset="-122"/>
                <a:cs typeface="Microsoft YaHei" pitchFamily="34" charset="-120"/>
              </a:rPr>
              <a:t>3</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 21</a:t>
            </a:r>
            <a:endParaRPr lang="en-US" sz="900" dirty="0">
              <a:latin typeface="Microsoft YaHei" pitchFamily="34" charset="0"/>
              <a:ea typeface="Microsoft YaHei" pitchFamily="34" charset="-122"/>
              <a:cs typeface="Microsoft YaHei" pitchFamily="34" charset="-120"/>
            </a:endParaRPr>
          </a:p>
        </p:txBody>
      </p:sp>
      <p:sp>
        <p:nvSpPr>
          <p:cNvPr id="6" name="Shape 4"/>
          <p:cNvSpPr/>
          <p:nvPr/>
        </p:nvSpPr>
        <p:spPr>
          <a:xfrm>
            <a:off x="7415213" y="233362"/>
            <a:ext cx="504825" cy="200025"/>
          </a:xfrm>
          <a:prstGeom prst="roundRect">
            <a:avLst>
              <a:gd name="adj" fmla="val 50000"/>
            </a:avLst>
          </a:prstGeom>
          <a:solidFill>
            <a:srgbClr val="4A6B8A"/>
          </a:solidFill>
          <a:ln w="9525">
            <a:solidFill>
              <a:srgbClr val="4A6B8A"/>
            </a:solidFill>
            <a:prstDash val="solid"/>
          </a:ln>
        </p:spPr>
      </p:sp>
      <p:sp>
        <p:nvSpPr>
          <p:cNvPr id="7" name="Text 5"/>
          <p:cNvSpPr/>
          <p:nvPr/>
        </p:nvSpPr>
        <p:spPr>
          <a:xfrm>
            <a:off x="3143250" y="271039"/>
            <a:ext cx="904875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Goals</a:t>
            </a:r>
            <a:endParaRPr lang="en-US" sz="900" dirty="0">
              <a:latin typeface="Microsoft YaHei" pitchFamily="34" charset="0"/>
              <a:ea typeface="Microsoft YaHei" pitchFamily="34" charset="-122"/>
              <a:cs typeface="Microsoft YaHei" pitchFamily="34" charset="-120"/>
            </a:endParaRPr>
          </a:p>
        </p:txBody>
      </p:sp>
      <p:sp>
        <p:nvSpPr>
          <p:cNvPr id="8" name="Shape 6"/>
          <p:cNvSpPr/>
          <p:nvPr/>
        </p:nvSpPr>
        <p:spPr>
          <a:xfrm>
            <a:off x="7967662" y="233362"/>
            <a:ext cx="523875" cy="200025"/>
          </a:xfrm>
          <a:prstGeom prst="roundRect">
            <a:avLst>
              <a:gd name="adj" fmla="val 50000"/>
            </a:avLst>
          </a:prstGeom>
          <a:noFill/>
          <a:ln w="9525">
            <a:solidFill>
              <a:srgbClr val="B9C3CB"/>
            </a:solidFill>
            <a:prstDash val="solid"/>
          </a:ln>
        </p:spPr>
      </p:sp>
      <p:sp>
        <p:nvSpPr>
          <p:cNvPr id="9" name="Text 7"/>
          <p:cNvSpPr/>
          <p:nvPr/>
        </p:nvSpPr>
        <p:spPr>
          <a:xfrm>
            <a:off x="4267200" y="271039"/>
            <a:ext cx="792480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1</a:t>
            </a:r>
            <a:endParaRPr lang="en-US" sz="900" dirty="0">
              <a:latin typeface="Microsoft YaHei" pitchFamily="34" charset="0"/>
              <a:ea typeface="Microsoft YaHei" pitchFamily="34" charset="-122"/>
              <a:cs typeface="Microsoft YaHei" pitchFamily="34" charset="-120"/>
            </a:endParaRPr>
          </a:p>
        </p:txBody>
      </p:sp>
      <p:sp>
        <p:nvSpPr>
          <p:cNvPr id="10" name="Shape 8"/>
          <p:cNvSpPr/>
          <p:nvPr/>
        </p:nvSpPr>
        <p:spPr>
          <a:xfrm>
            <a:off x="8539163" y="233362"/>
            <a:ext cx="552450" cy="200025"/>
          </a:xfrm>
          <a:prstGeom prst="roundRect">
            <a:avLst>
              <a:gd name="adj" fmla="val 50000"/>
            </a:avLst>
          </a:prstGeom>
          <a:noFill/>
          <a:ln w="9525">
            <a:solidFill>
              <a:srgbClr val="B9C3CB"/>
            </a:solidFill>
            <a:prstDash val="solid"/>
          </a:ln>
        </p:spPr>
      </p:sp>
      <p:sp>
        <p:nvSpPr>
          <p:cNvPr id="11" name="Text 9"/>
          <p:cNvSpPr/>
          <p:nvPr/>
        </p:nvSpPr>
        <p:spPr>
          <a:xfrm>
            <a:off x="5438775" y="271039"/>
            <a:ext cx="675322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1</a:t>
            </a:r>
            <a:endParaRPr lang="en-US" sz="900" dirty="0">
              <a:latin typeface="Microsoft YaHei" pitchFamily="34" charset="0"/>
              <a:ea typeface="Microsoft YaHei" pitchFamily="34" charset="-122"/>
              <a:cs typeface="Microsoft YaHei" pitchFamily="34" charset="-120"/>
            </a:endParaRPr>
          </a:p>
        </p:txBody>
      </p:sp>
      <p:sp>
        <p:nvSpPr>
          <p:cNvPr id="12" name="Shape 10"/>
          <p:cNvSpPr/>
          <p:nvPr/>
        </p:nvSpPr>
        <p:spPr>
          <a:xfrm>
            <a:off x="9139238" y="233362"/>
            <a:ext cx="523875" cy="200025"/>
          </a:xfrm>
          <a:prstGeom prst="roundRect">
            <a:avLst>
              <a:gd name="adj" fmla="val 50000"/>
            </a:avLst>
          </a:prstGeom>
          <a:noFill/>
          <a:ln w="9525">
            <a:solidFill>
              <a:srgbClr val="B9C3CB"/>
            </a:solidFill>
            <a:prstDash val="solid"/>
          </a:ln>
        </p:spPr>
      </p:sp>
      <p:sp>
        <p:nvSpPr>
          <p:cNvPr id="13" name="Text 11"/>
          <p:cNvSpPr/>
          <p:nvPr/>
        </p:nvSpPr>
        <p:spPr>
          <a:xfrm>
            <a:off x="6610350" y="271039"/>
            <a:ext cx="5581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2</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9710738" y="233362"/>
            <a:ext cx="523875" cy="200025"/>
          </a:xfrm>
          <a:prstGeom prst="roundRect">
            <a:avLst>
              <a:gd name="adj" fmla="val 50000"/>
            </a:avLst>
          </a:prstGeom>
          <a:noFill/>
          <a:ln w="9525">
            <a:solidFill>
              <a:srgbClr val="B9C3CB"/>
            </a:solidFill>
            <a:prstDash val="solid"/>
          </a:ln>
        </p:spPr>
      </p:sp>
      <p:sp>
        <p:nvSpPr>
          <p:cNvPr id="15" name="Text 13"/>
          <p:cNvSpPr/>
          <p:nvPr/>
        </p:nvSpPr>
        <p:spPr>
          <a:xfrm>
            <a:off x="7753350" y="271039"/>
            <a:ext cx="4438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3</a:t>
            </a:r>
            <a:endParaRPr lang="en-US" sz="900" dirty="0">
              <a:latin typeface="Microsoft YaHei" pitchFamily="34" charset="0"/>
              <a:ea typeface="Microsoft YaHei" pitchFamily="34" charset="-122"/>
              <a:cs typeface="Microsoft YaHei" pitchFamily="34" charset="-120"/>
            </a:endParaRPr>
          </a:p>
        </p:txBody>
      </p:sp>
      <p:sp>
        <p:nvSpPr>
          <p:cNvPr id="16" name="Shape 14"/>
          <p:cNvSpPr/>
          <p:nvPr/>
        </p:nvSpPr>
        <p:spPr>
          <a:xfrm>
            <a:off x="10282238" y="233362"/>
            <a:ext cx="552450" cy="200025"/>
          </a:xfrm>
          <a:prstGeom prst="roundRect">
            <a:avLst>
              <a:gd name="adj" fmla="val 50000"/>
            </a:avLst>
          </a:prstGeom>
          <a:noFill/>
          <a:ln w="9525">
            <a:solidFill>
              <a:srgbClr val="B9C3CB"/>
            </a:solidFill>
            <a:prstDash val="solid"/>
          </a:ln>
        </p:spPr>
      </p:sp>
      <p:sp>
        <p:nvSpPr>
          <p:cNvPr id="17" name="Text 15"/>
          <p:cNvSpPr/>
          <p:nvPr/>
        </p:nvSpPr>
        <p:spPr>
          <a:xfrm>
            <a:off x="8924925" y="271039"/>
            <a:ext cx="326707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2</a:t>
            </a:r>
            <a:endParaRPr lang="en-US" sz="900" dirty="0">
              <a:latin typeface="Microsoft YaHei" pitchFamily="34" charset="0"/>
              <a:ea typeface="Microsoft YaHei" pitchFamily="34" charset="-122"/>
              <a:cs typeface="Microsoft YaHei" pitchFamily="34" charset="-120"/>
            </a:endParaRPr>
          </a:p>
        </p:txBody>
      </p:sp>
      <p:sp>
        <p:nvSpPr>
          <p:cNvPr id="18" name="Shape 16"/>
          <p:cNvSpPr/>
          <p:nvPr/>
        </p:nvSpPr>
        <p:spPr>
          <a:xfrm>
            <a:off x="10882313" y="233362"/>
            <a:ext cx="695325" cy="200025"/>
          </a:xfrm>
          <a:prstGeom prst="roundRect">
            <a:avLst>
              <a:gd name="adj" fmla="val 50000"/>
            </a:avLst>
          </a:prstGeom>
          <a:noFill/>
          <a:ln w="9525">
            <a:solidFill>
              <a:srgbClr val="B9C3CB"/>
            </a:solidFill>
            <a:prstDash val="solid"/>
          </a:ln>
        </p:spPr>
      </p:sp>
      <p:sp>
        <p:nvSpPr>
          <p:cNvPr id="19" name="Text 17"/>
          <p:cNvSpPr/>
          <p:nvPr/>
        </p:nvSpPr>
        <p:spPr>
          <a:xfrm>
            <a:off x="10267950" y="271039"/>
            <a:ext cx="19240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Wrap-up</a:t>
            </a:r>
            <a:endParaRPr lang="en-US" sz="900" dirty="0">
              <a:latin typeface="Microsoft YaHei" pitchFamily="34" charset="0"/>
              <a:ea typeface="Microsoft YaHei" pitchFamily="34" charset="-122"/>
              <a:cs typeface="Microsoft YaHei" pitchFamily="34" charset="-120"/>
            </a:endParaRPr>
          </a:p>
        </p:txBody>
      </p:sp>
      <p:sp>
        <p:nvSpPr>
          <p:cNvPr id="20" name="Text 18"/>
          <p:cNvSpPr/>
          <p:nvPr/>
        </p:nvSpPr>
        <p:spPr>
          <a:xfrm>
            <a:off x="609600" y="1087171"/>
            <a:ext cx="11582400" cy="342900"/>
          </a:xfrm>
          <a:prstGeom prst="rect">
            <a:avLst/>
          </a:prstGeom>
          <a:noFill/>
          <a:ln/>
        </p:spPr>
        <p:txBody>
          <a:bodyPr wrap="none" lIns="0" tIns="0" rIns="0" bIns="0" rtlCol="0" anchor="t"/>
          <a:lstStyle/>
          <a:p>
            <a:pPr algn="l" indent="0" marL="0">
              <a:buNone/>
            </a:pPr>
            <a:r>
              <a:rPr lang="en-US" sz="2250" b="1" dirty="0">
                <a:solidFill>
                  <a:srgbClr val="23282E"/>
                </a:solidFill>
                <a:latin typeface="Microsoft YaHei" pitchFamily="34" charset="0"/>
                <a:ea typeface="Microsoft YaHei" pitchFamily="34" charset="-122"/>
                <a:cs typeface="Microsoft YaHei" pitchFamily="34" charset="-120"/>
              </a:rPr>
              <a:t>Three parts, two quizzes, 45 minutes</a:t>
            </a:r>
            <a:endParaRPr lang="en-US" sz="2250" dirty="0">
              <a:latin typeface="Microsoft YaHei" pitchFamily="34" charset="0"/>
              <a:ea typeface="Microsoft YaHei" pitchFamily="34" charset="-122"/>
              <a:cs typeface="Microsoft YaHei" pitchFamily="34" charset="-120"/>
            </a:endParaRPr>
          </a:p>
        </p:txBody>
      </p:sp>
      <p:sp>
        <p:nvSpPr>
          <p:cNvPr id="21" name="Shape 19"/>
          <p:cNvSpPr/>
          <p:nvPr/>
        </p:nvSpPr>
        <p:spPr>
          <a:xfrm>
            <a:off x="609600" y="1504950"/>
            <a:ext cx="1028700" cy="76200"/>
          </a:xfrm>
          <a:custGeom>
            <a:avLst/>
            <a:gdLst/>
            <a:ahLst/>
            <a:cxnLst/>
            <a:rect l="l" t="t" r="r" b="b"/>
            <a:pathLst>
              <a:path w="1028700" h="76200">
                <a:moveTo>
                  <a:pt x="0" y="38100"/>
                </a:moveTo>
                <a:quadBezTo>
                  <a:pt x="57150" y="0"/>
                  <a:pt x="114300" y="38100"/>
                </a:quadBezTo>
                <a:quadBezTo>
                  <a:pt x="171450" y="76200"/>
                  <a:pt x="228600" y="38100"/>
                </a:quadBezTo>
                <a:quadBezTo>
                  <a:pt x="285750" y="0"/>
                  <a:pt x="342900" y="38100"/>
                </a:quadBezTo>
                <a:quadBezTo>
                  <a:pt x="400050" y="76200"/>
                  <a:pt x="457200" y="38100"/>
                </a:quadBezTo>
                <a:quadBezTo>
                  <a:pt x="514350" y="0"/>
                  <a:pt x="571500" y="38100"/>
                </a:quadBezTo>
                <a:quadBezTo>
                  <a:pt x="628650" y="76200"/>
                  <a:pt x="685800" y="38100"/>
                </a:quadBezTo>
                <a:quadBezTo>
                  <a:pt x="742950" y="0"/>
                  <a:pt x="800100" y="38100"/>
                </a:quadBezTo>
                <a:quadBezTo>
                  <a:pt x="857250" y="76200"/>
                  <a:pt x="914400" y="38100"/>
                </a:quadBezTo>
                <a:quadBezTo>
                  <a:pt x="971550" y="0"/>
                  <a:pt x="1028700" y="38100"/>
                </a:quadBezTo>
              </a:path>
            </a:pathLst>
          </a:custGeom>
          <a:noFill/>
          <a:ln w="23813">
            <a:solidFill>
              <a:srgbClr val="B96A5E"/>
            </a:solidFill>
            <a:prstDash val="solid"/>
          </a:ln>
        </p:spPr>
      </p:sp>
      <p:sp>
        <p:nvSpPr>
          <p:cNvPr id="22" name="Shape 20"/>
          <p:cNvSpPr/>
          <p:nvPr/>
        </p:nvSpPr>
        <p:spPr>
          <a:xfrm>
            <a:off x="609600" y="1962150"/>
            <a:ext cx="3861707" cy="133350"/>
          </a:xfrm>
          <a:prstGeom prst="roundRect">
            <a:avLst>
              <a:gd name="adj" fmla="val 50000"/>
            </a:avLst>
          </a:prstGeom>
          <a:solidFill>
            <a:srgbClr val="4A6B8A"/>
          </a:solidFill>
          <a:ln/>
        </p:spPr>
      </p:sp>
      <p:sp>
        <p:nvSpPr>
          <p:cNvPr id="23" name="Text 21"/>
          <p:cNvSpPr/>
          <p:nvPr/>
        </p:nvSpPr>
        <p:spPr>
          <a:xfrm>
            <a:off x="609600" y="2224025"/>
            <a:ext cx="11582400" cy="148590"/>
          </a:xfrm>
          <a:prstGeom prst="rect">
            <a:avLst/>
          </a:prstGeom>
          <a:noFill/>
          <a:ln/>
        </p:spPr>
        <p:txBody>
          <a:bodyPr wrap="none" lIns="0" tIns="0" rIns="0" bIns="0" rtlCol="0" anchor="t"/>
          <a:lstStyle/>
          <a:p>
            <a:pPr algn="l" indent="0" marL="0">
              <a:buNone/>
            </a:pPr>
            <a:r>
              <a:rPr lang="en-US" sz="975" b="1" dirty="0">
                <a:solidFill>
                  <a:srgbClr val="4A6B8A"/>
                </a:solidFill>
                <a:latin typeface="Microsoft YaHei" pitchFamily="34" charset="0"/>
                <a:ea typeface="Microsoft YaHei" pitchFamily="34" charset="-122"/>
                <a:cs typeface="Microsoft YaHei" pitchFamily="34" charset="-120"/>
              </a:rPr>
              <a:t>Part 1 · 15 min</a:t>
            </a:r>
            <a:endParaRPr lang="en-US" sz="975" dirty="0">
              <a:latin typeface="Microsoft YaHei" pitchFamily="34" charset="0"/>
              <a:ea typeface="Microsoft YaHei" pitchFamily="34" charset="-122"/>
              <a:cs typeface="Microsoft YaHei" pitchFamily="34" charset="-120"/>
            </a:endParaRPr>
          </a:p>
        </p:txBody>
      </p:sp>
      <p:sp>
        <p:nvSpPr>
          <p:cNvPr id="24" name="Shape 22"/>
          <p:cNvSpPr/>
          <p:nvPr/>
        </p:nvSpPr>
        <p:spPr>
          <a:xfrm>
            <a:off x="4061732" y="1905000"/>
            <a:ext cx="247650" cy="247650"/>
          </a:xfrm>
          <a:prstGeom prst="ellipse">
            <a:avLst/>
          </a:prstGeom>
          <a:solidFill>
            <a:srgbClr val="F9FBFC"/>
          </a:solidFill>
          <a:ln w="19050">
            <a:solidFill>
              <a:srgbClr val="4A6B8A"/>
            </a:solidFill>
            <a:prstDash val="solid"/>
          </a:ln>
        </p:spPr>
      </p:sp>
      <p:sp>
        <p:nvSpPr>
          <p:cNvPr id="25" name="Text 23"/>
          <p:cNvSpPr/>
          <p:nvPr/>
        </p:nvSpPr>
        <p:spPr>
          <a:xfrm>
            <a:off x="0" y="1938998"/>
            <a:ext cx="8371114" cy="171450"/>
          </a:xfrm>
          <a:prstGeom prst="rect">
            <a:avLst/>
          </a:prstGeom>
          <a:noFill/>
          <a:ln/>
        </p:spPr>
        <p:txBody>
          <a:bodyPr wrap="none" lIns="0" tIns="0" rIns="0" bIns="0" rtlCol="0" anchor="t"/>
          <a:lstStyle/>
          <a:p>
            <a:pPr algn="ctr" indent="0" marL="0">
              <a:buNone/>
            </a:pPr>
            <a:r>
              <a:rPr lang="en-US" sz="1125" b="1" dirty="0">
                <a:solidFill>
                  <a:srgbClr val="4A6B8A"/>
                </a:solidFill>
                <a:latin typeface="Microsoft YaHei" pitchFamily="34" charset="0"/>
                <a:ea typeface="Microsoft YaHei" pitchFamily="34" charset="-122"/>
                <a:cs typeface="Microsoft YaHei" pitchFamily="34" charset="-120"/>
              </a:rPr>
              <a:t>?</a:t>
            </a:r>
            <a:endParaRPr lang="en-US" sz="1125" dirty="0">
              <a:latin typeface="Microsoft YaHei" pitchFamily="34" charset="0"/>
              <a:ea typeface="Microsoft YaHei" pitchFamily="34" charset="-122"/>
              <a:cs typeface="Microsoft YaHei" pitchFamily="34" charset="-120"/>
            </a:endParaRPr>
          </a:p>
        </p:txBody>
      </p:sp>
      <p:sp>
        <p:nvSpPr>
          <p:cNvPr id="26" name="Shape 24"/>
          <p:cNvSpPr/>
          <p:nvPr/>
        </p:nvSpPr>
        <p:spPr>
          <a:xfrm>
            <a:off x="4528457" y="1962150"/>
            <a:ext cx="1771650" cy="133350"/>
          </a:xfrm>
          <a:prstGeom prst="roundRect">
            <a:avLst>
              <a:gd name="adj" fmla="val 50000"/>
            </a:avLst>
          </a:prstGeom>
          <a:solidFill>
            <a:srgbClr val="4A6B8A"/>
          </a:solidFill>
          <a:ln/>
        </p:spPr>
      </p:sp>
      <p:sp>
        <p:nvSpPr>
          <p:cNvPr id="27" name="Text 25"/>
          <p:cNvSpPr/>
          <p:nvPr/>
        </p:nvSpPr>
        <p:spPr>
          <a:xfrm>
            <a:off x="4528457" y="2224025"/>
            <a:ext cx="7663543" cy="148590"/>
          </a:xfrm>
          <a:prstGeom prst="rect">
            <a:avLst/>
          </a:prstGeom>
          <a:noFill/>
          <a:ln/>
        </p:spPr>
        <p:txBody>
          <a:bodyPr wrap="none" lIns="0" tIns="0" rIns="0" bIns="0" rtlCol="0" anchor="t"/>
          <a:lstStyle/>
          <a:p>
            <a:pPr algn="l" indent="0" marL="0">
              <a:buNone/>
            </a:pPr>
            <a:r>
              <a:rPr lang="en-US" sz="975" b="1" dirty="0">
                <a:solidFill>
                  <a:srgbClr val="4A6B8A"/>
                </a:solidFill>
                <a:latin typeface="Microsoft YaHei" pitchFamily="34" charset="0"/>
                <a:ea typeface="Microsoft YaHei" pitchFamily="34" charset="-122"/>
                <a:cs typeface="Microsoft YaHei" pitchFamily="34" charset="-120"/>
              </a:rPr>
              <a:t>Part 2 · 7 min</a:t>
            </a:r>
            <a:endParaRPr lang="en-US" sz="975" dirty="0">
              <a:latin typeface="Microsoft YaHei" pitchFamily="34" charset="0"/>
              <a:ea typeface="Microsoft YaHei" pitchFamily="34" charset="-122"/>
              <a:cs typeface="Microsoft YaHei" pitchFamily="34" charset="-120"/>
            </a:endParaRPr>
          </a:p>
        </p:txBody>
      </p:sp>
      <p:sp>
        <p:nvSpPr>
          <p:cNvPr id="28" name="Shape 26"/>
          <p:cNvSpPr/>
          <p:nvPr/>
        </p:nvSpPr>
        <p:spPr>
          <a:xfrm>
            <a:off x="6357257" y="1962150"/>
            <a:ext cx="3861707" cy="133350"/>
          </a:xfrm>
          <a:prstGeom prst="roundRect">
            <a:avLst>
              <a:gd name="adj" fmla="val 50000"/>
            </a:avLst>
          </a:prstGeom>
          <a:solidFill>
            <a:srgbClr val="B96A5E"/>
          </a:solidFill>
          <a:ln/>
        </p:spPr>
      </p:sp>
      <p:sp>
        <p:nvSpPr>
          <p:cNvPr id="29" name="Text 27"/>
          <p:cNvSpPr/>
          <p:nvPr/>
        </p:nvSpPr>
        <p:spPr>
          <a:xfrm>
            <a:off x="6357257" y="2224025"/>
            <a:ext cx="5834743" cy="148590"/>
          </a:xfrm>
          <a:prstGeom prst="rect">
            <a:avLst/>
          </a:prstGeom>
          <a:noFill/>
          <a:ln/>
        </p:spPr>
        <p:txBody>
          <a:bodyPr wrap="none" lIns="0" tIns="0" rIns="0" bIns="0" rtlCol="0" anchor="t"/>
          <a:lstStyle/>
          <a:p>
            <a:pPr algn="l" indent="0" marL="0">
              <a:buNone/>
            </a:pPr>
            <a:r>
              <a:rPr lang="en-US" sz="975" b="1" dirty="0">
                <a:solidFill>
                  <a:srgbClr val="96584F"/>
                </a:solidFill>
                <a:latin typeface="Microsoft YaHei" pitchFamily="34" charset="0"/>
                <a:ea typeface="Microsoft YaHei" pitchFamily="34" charset="-122"/>
                <a:cs typeface="Microsoft YaHei" pitchFamily="34" charset="-120"/>
              </a:rPr>
              <a:t>Part 3 · 15 min</a:t>
            </a:r>
            <a:endParaRPr lang="en-US" sz="975" dirty="0">
              <a:latin typeface="Microsoft YaHei" pitchFamily="34" charset="0"/>
              <a:ea typeface="Microsoft YaHei" pitchFamily="34" charset="-122"/>
              <a:cs typeface="Microsoft YaHei" pitchFamily="34" charset="-120"/>
            </a:endParaRPr>
          </a:p>
        </p:txBody>
      </p:sp>
      <p:sp>
        <p:nvSpPr>
          <p:cNvPr id="30" name="Shape 28"/>
          <p:cNvSpPr/>
          <p:nvPr/>
        </p:nvSpPr>
        <p:spPr>
          <a:xfrm>
            <a:off x="9809389" y="1905000"/>
            <a:ext cx="247650" cy="247650"/>
          </a:xfrm>
          <a:prstGeom prst="ellipse">
            <a:avLst/>
          </a:prstGeom>
          <a:solidFill>
            <a:srgbClr val="F9FBFC"/>
          </a:solidFill>
          <a:ln w="19050">
            <a:solidFill>
              <a:srgbClr val="B96A5E"/>
            </a:solidFill>
            <a:prstDash val="solid"/>
          </a:ln>
        </p:spPr>
      </p:sp>
      <p:sp>
        <p:nvSpPr>
          <p:cNvPr id="31" name="Text 29"/>
          <p:cNvSpPr/>
          <p:nvPr/>
        </p:nvSpPr>
        <p:spPr>
          <a:xfrm>
            <a:off x="7674429" y="1938998"/>
            <a:ext cx="4517571" cy="171450"/>
          </a:xfrm>
          <a:prstGeom prst="rect">
            <a:avLst/>
          </a:prstGeom>
          <a:noFill/>
          <a:ln/>
        </p:spPr>
        <p:txBody>
          <a:bodyPr wrap="none" lIns="0" tIns="0" rIns="0" bIns="0" rtlCol="0" anchor="t"/>
          <a:lstStyle/>
          <a:p>
            <a:pPr algn="ctr" indent="0" marL="0">
              <a:buNone/>
            </a:pPr>
            <a:r>
              <a:rPr lang="en-US" sz="1125" b="1" dirty="0">
                <a:solidFill>
                  <a:srgbClr val="9F5C53"/>
                </a:solidFill>
                <a:latin typeface="Microsoft YaHei" pitchFamily="34" charset="0"/>
                <a:ea typeface="Microsoft YaHei" pitchFamily="34" charset="-122"/>
                <a:cs typeface="Microsoft YaHei" pitchFamily="34" charset="-120"/>
              </a:rPr>
              <a:t>?</a:t>
            </a:r>
            <a:endParaRPr lang="en-US" sz="1125" dirty="0">
              <a:latin typeface="Microsoft YaHei" pitchFamily="34" charset="0"/>
              <a:ea typeface="Microsoft YaHei" pitchFamily="34" charset="-122"/>
              <a:cs typeface="Microsoft YaHei" pitchFamily="34" charset="-120"/>
            </a:endParaRPr>
          </a:p>
        </p:txBody>
      </p:sp>
      <p:sp>
        <p:nvSpPr>
          <p:cNvPr id="32" name="Shape 30"/>
          <p:cNvSpPr/>
          <p:nvPr/>
        </p:nvSpPr>
        <p:spPr>
          <a:xfrm>
            <a:off x="10276114" y="1962150"/>
            <a:ext cx="1249136" cy="133350"/>
          </a:xfrm>
          <a:prstGeom prst="roundRect">
            <a:avLst>
              <a:gd name="adj" fmla="val 50000"/>
            </a:avLst>
          </a:prstGeom>
          <a:solidFill>
            <a:srgbClr val="7A8B6F"/>
          </a:solidFill>
          <a:ln/>
        </p:spPr>
      </p:sp>
      <p:sp>
        <p:nvSpPr>
          <p:cNvPr id="33" name="Text 31"/>
          <p:cNvSpPr/>
          <p:nvPr/>
        </p:nvSpPr>
        <p:spPr>
          <a:xfrm>
            <a:off x="10276114" y="2224025"/>
            <a:ext cx="1915886" cy="148590"/>
          </a:xfrm>
          <a:prstGeom prst="rect">
            <a:avLst/>
          </a:prstGeom>
          <a:noFill/>
          <a:ln/>
        </p:spPr>
        <p:txBody>
          <a:bodyPr wrap="none" lIns="0" tIns="0" rIns="0" bIns="0" rtlCol="0" anchor="t"/>
          <a:lstStyle/>
          <a:p>
            <a:pPr algn="l" indent="0" marL="0">
              <a:buNone/>
            </a:pPr>
            <a:r>
              <a:rPr lang="en-US" sz="975" b="1" dirty="0">
                <a:solidFill>
                  <a:srgbClr val="5E6C58"/>
                </a:solidFill>
                <a:latin typeface="Microsoft YaHei" pitchFamily="34" charset="0"/>
                <a:ea typeface="Microsoft YaHei" pitchFamily="34" charset="-122"/>
                <a:cs typeface="Microsoft YaHei" pitchFamily="34" charset="-120"/>
              </a:rPr>
              <a:t>Wrap-up · 5 min</a:t>
            </a:r>
            <a:endParaRPr lang="en-US" sz="975" dirty="0">
              <a:latin typeface="Microsoft YaHei" pitchFamily="34" charset="0"/>
              <a:ea typeface="Microsoft YaHei" pitchFamily="34" charset="-122"/>
              <a:cs typeface="Microsoft YaHei" pitchFamily="34" charset="-120"/>
            </a:endParaRPr>
          </a:p>
        </p:txBody>
      </p:sp>
      <p:sp>
        <p:nvSpPr>
          <p:cNvPr id="34" name="Shape 32"/>
          <p:cNvSpPr/>
          <p:nvPr/>
        </p:nvSpPr>
        <p:spPr>
          <a:xfrm>
            <a:off x="614363" y="2595563"/>
            <a:ext cx="2590800" cy="2466975"/>
          </a:xfrm>
          <a:prstGeom prst="roundRect">
            <a:avLst>
              <a:gd name="adj" fmla="val 3861"/>
            </a:avLst>
          </a:prstGeom>
          <a:solidFill>
            <a:srgbClr val="F9FBFC"/>
          </a:solidFill>
          <a:ln w="9525">
            <a:solidFill>
              <a:srgbClr val="D3DBE0"/>
            </a:solidFill>
            <a:prstDash val="solid"/>
          </a:ln>
        </p:spPr>
      </p:sp>
      <p:sp>
        <p:nvSpPr>
          <p:cNvPr id="35" name="Shape 33"/>
          <p:cNvSpPr/>
          <p:nvPr/>
        </p:nvSpPr>
        <p:spPr>
          <a:xfrm>
            <a:off x="628650" y="2609850"/>
            <a:ext cx="2562225" cy="76200"/>
          </a:xfrm>
          <a:custGeom>
            <a:avLst/>
            <a:gdLst/>
            <a:ahLst/>
            <a:cxnLst/>
            <a:rect l="l" t="t" r="r" b="b"/>
            <a:pathLst>
              <a:path w="2562225" h="76200">
                <a:moveTo>
                  <a:pt x="0" y="76200"/>
                </a:moveTo>
                <a:arcTo hR="76200" wR="76200" stAng="10800000" swAng="5400000"/>
                <a:lnTo>
                  <a:pt x="2486025" y="0"/>
                </a:lnTo>
                <a:arcTo hR="76200" wR="76200" stAng="16200000" swAng="5400000"/>
              </a:path>
            </a:pathLst>
          </a:custGeom>
          <a:noFill/>
          <a:ln w="38100">
            <a:solidFill>
              <a:srgbClr val="4A6B8A"/>
            </a:solidFill>
            <a:prstDash val="solid"/>
          </a:ln>
        </p:spPr>
      </p:sp>
      <p:sp>
        <p:nvSpPr>
          <p:cNvPr id="36" name="Shape 34"/>
          <p:cNvSpPr/>
          <p:nvPr/>
        </p:nvSpPr>
        <p:spPr>
          <a:xfrm>
            <a:off x="857250" y="2819400"/>
            <a:ext cx="114300" cy="114300"/>
          </a:xfrm>
          <a:custGeom>
            <a:avLst/>
            <a:gdLst/>
            <a:ahLst/>
            <a:cxnLst/>
            <a:rect l="l" t="t" r="r" b="b"/>
            <a:pathLst>
              <a:path w="114300" h="114300">
                <a:moveTo>
                  <a:pt x="85725" y="114300"/>
                </a:moveTo>
                <a:cubicBezTo>
                  <a:pt x="87630" y="104775"/>
                  <a:pt x="92392" y="98108"/>
                  <a:pt x="100013" y="90488"/>
                </a:cubicBezTo>
                <a:cubicBezTo>
                  <a:pt x="109538" y="81915"/>
                  <a:pt x="114300" y="69533"/>
                  <a:pt x="114300" y="57150"/>
                </a:cubicBezTo>
                <a:arcTo hR="57150" wR="57150" stAng="0" swAng="-10800000"/>
                <a:cubicBezTo>
                  <a:pt x="0" y="66675"/>
                  <a:pt x="1905" y="78105"/>
                  <a:pt x="14288" y="90488"/>
                </a:cubicBezTo>
                <a:cubicBezTo>
                  <a:pt x="20955" y="97155"/>
                  <a:pt x="26670" y="104775"/>
                  <a:pt x="28575" y="114300"/>
                </a:cubicBezTo>
              </a:path>
            </a:pathLst>
          </a:custGeom>
          <a:noFill/>
          <a:ln w="19050">
            <a:solidFill>
              <a:srgbClr val="4A6B8A"/>
            </a:solidFill>
            <a:prstDash val="solid"/>
          </a:ln>
        </p:spPr>
      </p:sp>
      <p:sp>
        <p:nvSpPr>
          <p:cNvPr id="37" name="Shape 35"/>
          <p:cNvSpPr/>
          <p:nvPr/>
        </p:nvSpPr>
        <p:spPr>
          <a:xfrm>
            <a:off x="885825" y="2971800"/>
            <a:ext cx="57150" cy="7144"/>
          </a:xfrm>
          <a:custGeom>
            <a:avLst/>
            <a:gdLst/>
            <a:ahLst/>
            <a:cxnLst/>
            <a:rect l="l" t="t" r="r" b="b"/>
            <a:pathLst>
              <a:path w="57150" h="7144">
                <a:moveTo>
                  <a:pt x="0" y="0"/>
                </a:moveTo>
                <a:lnTo>
                  <a:pt x="57150" y="0"/>
                </a:lnTo>
              </a:path>
            </a:pathLst>
          </a:custGeom>
          <a:noFill/>
          <a:ln w="19050">
            <a:solidFill>
              <a:srgbClr val="4A6B8A"/>
            </a:solidFill>
            <a:prstDash val="solid"/>
          </a:ln>
        </p:spPr>
      </p:sp>
      <p:sp>
        <p:nvSpPr>
          <p:cNvPr id="38" name="Shape 36"/>
          <p:cNvSpPr/>
          <p:nvPr/>
        </p:nvSpPr>
        <p:spPr>
          <a:xfrm>
            <a:off x="895350" y="3009900"/>
            <a:ext cx="38100" cy="7144"/>
          </a:xfrm>
          <a:custGeom>
            <a:avLst/>
            <a:gdLst/>
            <a:ahLst/>
            <a:cxnLst/>
            <a:rect l="l" t="t" r="r" b="b"/>
            <a:pathLst>
              <a:path w="38100" h="7144">
                <a:moveTo>
                  <a:pt x="0" y="0"/>
                </a:moveTo>
                <a:lnTo>
                  <a:pt x="38100" y="0"/>
                </a:lnTo>
              </a:path>
            </a:pathLst>
          </a:custGeom>
          <a:noFill/>
          <a:ln w="19050">
            <a:solidFill>
              <a:srgbClr val="4A6B8A"/>
            </a:solidFill>
            <a:prstDash val="solid"/>
          </a:ln>
        </p:spPr>
      </p:sp>
      <p:sp>
        <p:nvSpPr>
          <p:cNvPr id="39" name="Text 37"/>
          <p:cNvSpPr/>
          <p:nvPr/>
        </p:nvSpPr>
        <p:spPr>
          <a:xfrm>
            <a:off x="1123950" y="2824462"/>
            <a:ext cx="11068050" cy="160020"/>
          </a:xfrm>
          <a:prstGeom prst="rect">
            <a:avLst/>
          </a:prstGeom>
          <a:noFill/>
          <a:ln/>
        </p:spPr>
        <p:txBody>
          <a:bodyPr wrap="none" lIns="0" tIns="0" rIns="0" bIns="0" rtlCol="0" anchor="t"/>
          <a:lstStyle/>
          <a:p>
            <a:pPr algn="l" indent="0" marL="0">
              <a:buNone/>
            </a:pPr>
            <a:r>
              <a:rPr lang="en-US" sz="1050" b="1" dirty="0">
                <a:solidFill>
                  <a:srgbClr val="4A6B8A"/>
                </a:solidFill>
                <a:latin typeface="Microsoft YaHei" pitchFamily="34" charset="0"/>
                <a:ea typeface="Microsoft YaHei" pitchFamily="34" charset="-122"/>
                <a:cs typeface="Microsoft YaHei" pitchFamily="34" charset="-120"/>
              </a:rPr>
              <a:t>Part 1</a:t>
            </a:r>
            <a:endParaRPr lang="en-US" sz="1050" dirty="0">
              <a:latin typeface="Microsoft YaHei" pitchFamily="34" charset="0"/>
              <a:ea typeface="Microsoft YaHei" pitchFamily="34" charset="-122"/>
              <a:cs typeface="Microsoft YaHei" pitchFamily="34" charset="-120"/>
            </a:endParaRPr>
          </a:p>
        </p:txBody>
      </p:sp>
      <p:sp>
        <p:nvSpPr>
          <p:cNvPr id="40" name="Text 38"/>
          <p:cNvSpPr/>
          <p:nvPr/>
        </p:nvSpPr>
        <p:spPr>
          <a:xfrm>
            <a:off x="800100" y="3169169"/>
            <a:ext cx="11391900" cy="217170"/>
          </a:xfrm>
          <a:prstGeom prst="rect">
            <a:avLst/>
          </a:prstGeom>
          <a:noFill/>
          <a:ln/>
        </p:spPr>
        <p:txBody>
          <a:bodyPr wrap="none" lIns="0" tIns="0" rIns="0" bIns="0" rtlCol="0" anchor="t"/>
          <a:lstStyle/>
          <a:p>
            <a:pPr algn="l" indent="0" marL="0">
              <a:buNone/>
            </a:pPr>
            <a:r>
              <a:rPr lang="en-US" sz="1425" b="1" dirty="0">
                <a:solidFill>
                  <a:srgbClr val="23282E"/>
                </a:solidFill>
                <a:latin typeface="Microsoft YaHei" pitchFamily="34" charset="0"/>
                <a:ea typeface="Microsoft YaHei" pitchFamily="34" charset="-122"/>
                <a:cs typeface="Microsoft YaHei" pitchFamily="34" charset="-120"/>
              </a:rPr>
              <a:t>Helps and backfires</a:t>
            </a:r>
            <a:endParaRPr lang="en-US" sz="1425" dirty="0">
              <a:latin typeface="Microsoft YaHei" pitchFamily="34" charset="0"/>
              <a:ea typeface="Microsoft YaHei" pitchFamily="34" charset="-122"/>
              <a:cs typeface="Microsoft YaHei" pitchFamily="34" charset="-120"/>
            </a:endParaRPr>
          </a:p>
        </p:txBody>
      </p:sp>
      <p:sp>
        <p:nvSpPr>
          <p:cNvPr id="41" name="Text 39"/>
          <p:cNvSpPr/>
          <p:nvPr/>
        </p:nvSpPr>
        <p:spPr>
          <a:xfrm>
            <a:off x="800100" y="3805537"/>
            <a:ext cx="11391900"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 Four studies</a:t>
            </a:r>
            <a:endParaRPr lang="en-US" sz="1050" dirty="0">
              <a:latin typeface="Microsoft YaHei" pitchFamily="34" charset="0"/>
              <a:ea typeface="Microsoft YaHei" pitchFamily="34" charset="-122"/>
              <a:cs typeface="Microsoft YaHei" pitchFamily="34" charset="-120"/>
            </a:endParaRPr>
          </a:p>
        </p:txBody>
      </p:sp>
      <p:sp>
        <p:nvSpPr>
          <p:cNvPr id="42" name="Text 40"/>
          <p:cNvSpPr/>
          <p:nvPr/>
        </p:nvSpPr>
        <p:spPr>
          <a:xfrm>
            <a:off x="800100" y="4072237"/>
            <a:ext cx="11391900"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 Two traps</a:t>
            </a:r>
            <a:endParaRPr lang="en-US" sz="1050" dirty="0">
              <a:latin typeface="Microsoft YaHei" pitchFamily="34" charset="0"/>
              <a:ea typeface="Microsoft YaHei" pitchFamily="34" charset="-122"/>
              <a:cs typeface="Microsoft YaHei" pitchFamily="34" charset="-120"/>
            </a:endParaRPr>
          </a:p>
        </p:txBody>
      </p:sp>
      <p:sp>
        <p:nvSpPr>
          <p:cNvPr id="43" name="Shape 41"/>
          <p:cNvSpPr/>
          <p:nvPr/>
        </p:nvSpPr>
        <p:spPr>
          <a:xfrm>
            <a:off x="804863" y="4386263"/>
            <a:ext cx="638175" cy="200025"/>
          </a:xfrm>
          <a:prstGeom prst="roundRect">
            <a:avLst>
              <a:gd name="adj" fmla="val 19048"/>
            </a:avLst>
          </a:prstGeom>
          <a:noFill/>
          <a:ln w="9525">
            <a:solidFill>
              <a:srgbClr val="4A6B8A"/>
            </a:solidFill>
            <a:prstDash val="solid"/>
          </a:ln>
        </p:spPr>
      </p:sp>
      <p:sp>
        <p:nvSpPr>
          <p:cNvPr id="44" name="Text 42"/>
          <p:cNvSpPr/>
          <p:nvPr/>
        </p:nvSpPr>
        <p:spPr>
          <a:xfrm>
            <a:off x="0" y="4423939"/>
            <a:ext cx="2247900" cy="137160"/>
          </a:xfrm>
          <a:prstGeom prst="rect">
            <a:avLst/>
          </a:prstGeom>
          <a:noFill/>
          <a:ln/>
        </p:spPr>
        <p:txBody>
          <a:bodyPr wrap="none" lIns="0" tIns="0" rIns="0" bIns="0" rtlCol="0" anchor="t"/>
          <a:lstStyle/>
          <a:p>
            <a:pPr algn="ctr" indent="0" marL="0">
              <a:buNone/>
            </a:pPr>
            <a:r>
              <a:rPr lang="en-US" sz="900" b="1" dirty="0">
                <a:solidFill>
                  <a:srgbClr val="4A6B8A"/>
                </a:solidFill>
                <a:latin typeface="Microsoft YaHei" pitchFamily="34" charset="0"/>
                <a:ea typeface="Microsoft YaHei" pitchFamily="34" charset="-122"/>
                <a:cs typeface="Microsoft YaHei" pitchFamily="34" charset="-120"/>
              </a:rPr>
              <a:t>Quiz 1 ?</a:t>
            </a:r>
            <a:endParaRPr lang="en-US" sz="900" dirty="0">
              <a:latin typeface="Microsoft YaHei" pitchFamily="34" charset="0"/>
              <a:ea typeface="Microsoft YaHei" pitchFamily="34" charset="-122"/>
              <a:cs typeface="Microsoft YaHei" pitchFamily="34" charset="-120"/>
            </a:endParaRPr>
          </a:p>
        </p:txBody>
      </p:sp>
      <p:sp>
        <p:nvSpPr>
          <p:cNvPr id="45" name="Text 43"/>
          <p:cNvSpPr/>
          <p:nvPr/>
        </p:nvSpPr>
        <p:spPr>
          <a:xfrm>
            <a:off x="800100" y="4757675"/>
            <a:ext cx="11391900" cy="148590"/>
          </a:xfrm>
          <a:prstGeom prst="rect">
            <a:avLst/>
          </a:prstGeom>
          <a:noFill/>
          <a:ln/>
        </p:spPr>
        <p:txBody>
          <a:bodyPr wrap="none" lIns="0" tIns="0" rIns="0" bIns="0" rtlCol="0" anchor="t"/>
          <a:lstStyle/>
          <a:p>
            <a:pPr algn="l" indent="0" marL="0">
              <a:buNone/>
            </a:pPr>
            <a:r>
              <a:rPr lang="en-US" sz="975" b="1" dirty="0">
                <a:solidFill>
                  <a:srgbClr val="23282E"/>
                </a:solidFill>
                <a:latin typeface="Microsoft YaHei" pitchFamily="34" charset="0"/>
                <a:ea typeface="Microsoft YaHei" pitchFamily="34" charset="-122"/>
                <a:cs typeface="Microsoft YaHei" pitchFamily="34" charset="-120"/>
              </a:rPr>
              <a:t>Goal: Pick the right tasks</a:t>
            </a:r>
            <a:endParaRPr lang="en-US" sz="975" dirty="0">
              <a:latin typeface="Microsoft YaHei" pitchFamily="34" charset="0"/>
              <a:ea typeface="Microsoft YaHei" pitchFamily="34" charset="-122"/>
              <a:cs typeface="Microsoft YaHei" pitchFamily="34" charset="-120"/>
            </a:endParaRPr>
          </a:p>
        </p:txBody>
      </p:sp>
      <p:sp>
        <p:nvSpPr>
          <p:cNvPr id="46" name="Shape 44"/>
          <p:cNvSpPr/>
          <p:nvPr/>
        </p:nvSpPr>
        <p:spPr>
          <a:xfrm>
            <a:off x="3405188" y="2595563"/>
            <a:ext cx="2590800" cy="2466975"/>
          </a:xfrm>
          <a:prstGeom prst="roundRect">
            <a:avLst>
              <a:gd name="adj" fmla="val 3861"/>
            </a:avLst>
          </a:prstGeom>
          <a:solidFill>
            <a:srgbClr val="F9FBFC"/>
          </a:solidFill>
          <a:ln w="9525">
            <a:solidFill>
              <a:srgbClr val="D3DBE0"/>
            </a:solidFill>
            <a:prstDash val="solid"/>
          </a:ln>
        </p:spPr>
      </p:sp>
      <p:sp>
        <p:nvSpPr>
          <p:cNvPr id="47" name="Shape 45"/>
          <p:cNvSpPr/>
          <p:nvPr/>
        </p:nvSpPr>
        <p:spPr>
          <a:xfrm>
            <a:off x="3419475" y="2609850"/>
            <a:ext cx="2562225" cy="76200"/>
          </a:xfrm>
          <a:custGeom>
            <a:avLst/>
            <a:gdLst/>
            <a:ahLst/>
            <a:cxnLst/>
            <a:rect l="l" t="t" r="r" b="b"/>
            <a:pathLst>
              <a:path w="2562225" h="76200">
                <a:moveTo>
                  <a:pt x="0" y="76200"/>
                </a:moveTo>
                <a:arcTo hR="76200" wR="76200" stAng="10800000" swAng="5400000"/>
                <a:lnTo>
                  <a:pt x="2486025" y="0"/>
                </a:lnTo>
                <a:arcTo hR="76200" wR="76200" stAng="16200000" swAng="5400000"/>
              </a:path>
            </a:pathLst>
          </a:custGeom>
          <a:noFill/>
          <a:ln w="38100">
            <a:solidFill>
              <a:srgbClr val="4A6B8A"/>
            </a:solidFill>
            <a:prstDash val="solid"/>
          </a:ln>
        </p:spPr>
      </p:sp>
      <p:sp>
        <p:nvSpPr>
          <p:cNvPr id="48" name="Shape 46"/>
          <p:cNvSpPr/>
          <p:nvPr/>
        </p:nvSpPr>
        <p:spPr>
          <a:xfrm>
            <a:off x="3609945" y="2895590"/>
            <a:ext cx="114330" cy="114325"/>
          </a:xfrm>
          <a:custGeom>
            <a:avLst/>
            <a:gdLst/>
            <a:ahLst/>
            <a:cxnLst/>
            <a:rect l="l" t="t" r="r" b="b"/>
            <a:pathLst>
              <a:path w="114330" h="114325">
                <a:moveTo>
                  <a:pt x="114330" y="28585"/>
                </a:moveTo>
                <a:lnTo>
                  <a:pt x="34501" y="108404"/>
                </a:lnTo>
                <a:arcTo hR="20209" wR="20209" stAng="2699427" swAng="10800000"/>
                <a:lnTo>
                  <a:pt x="85774" y="0"/>
                </a:lnTo>
              </a:path>
            </a:pathLst>
          </a:custGeom>
          <a:noFill/>
          <a:ln w="19050">
            <a:solidFill>
              <a:srgbClr val="4A6B8A"/>
            </a:solidFill>
            <a:prstDash val="solid"/>
          </a:ln>
        </p:spPr>
      </p:sp>
      <p:sp>
        <p:nvSpPr>
          <p:cNvPr id="49" name="Shape 47"/>
          <p:cNvSpPr/>
          <p:nvPr/>
        </p:nvSpPr>
        <p:spPr>
          <a:xfrm>
            <a:off x="3743325" y="2895600"/>
            <a:ext cx="57150" cy="57150"/>
          </a:xfrm>
          <a:custGeom>
            <a:avLst/>
            <a:gdLst/>
            <a:ahLst/>
            <a:cxnLst/>
            <a:rect l="l" t="t" r="r" b="b"/>
            <a:pathLst>
              <a:path w="57150" h="57150">
                <a:moveTo>
                  <a:pt x="0" y="57150"/>
                </a:moveTo>
                <a:lnTo>
                  <a:pt x="57150" y="0"/>
                </a:lnTo>
              </a:path>
            </a:pathLst>
          </a:custGeom>
          <a:noFill/>
          <a:ln w="19050">
            <a:solidFill>
              <a:srgbClr val="4A6B8A"/>
            </a:solidFill>
            <a:prstDash val="solid"/>
          </a:ln>
        </p:spPr>
      </p:sp>
      <p:sp>
        <p:nvSpPr>
          <p:cNvPr id="50" name="Shape 48"/>
          <p:cNvSpPr/>
          <p:nvPr/>
        </p:nvSpPr>
        <p:spPr>
          <a:xfrm>
            <a:off x="3719513" y="2824163"/>
            <a:ext cx="76200" cy="76200"/>
          </a:xfrm>
          <a:custGeom>
            <a:avLst/>
            <a:gdLst/>
            <a:ahLst/>
            <a:cxnLst/>
            <a:rect l="l" t="t" r="r" b="b"/>
            <a:pathLst>
              <a:path w="76200" h="76200">
                <a:moveTo>
                  <a:pt x="76200" y="76200"/>
                </a:moveTo>
                <a:lnTo>
                  <a:pt x="0" y="0"/>
                </a:lnTo>
              </a:path>
            </a:pathLst>
          </a:custGeom>
          <a:noFill/>
          <a:ln w="19050">
            <a:solidFill>
              <a:srgbClr val="4A6B8A"/>
            </a:solidFill>
            <a:prstDash val="solid"/>
          </a:ln>
        </p:spPr>
      </p:sp>
      <p:sp>
        <p:nvSpPr>
          <p:cNvPr id="51" name="Shape 49"/>
          <p:cNvSpPr/>
          <p:nvPr/>
        </p:nvSpPr>
        <p:spPr>
          <a:xfrm>
            <a:off x="3667125" y="2819400"/>
            <a:ext cx="57150" cy="57150"/>
          </a:xfrm>
          <a:custGeom>
            <a:avLst/>
            <a:gdLst/>
            <a:ahLst/>
            <a:cxnLst/>
            <a:rect l="l" t="t" r="r" b="b"/>
            <a:pathLst>
              <a:path w="57150" h="57150">
                <a:moveTo>
                  <a:pt x="0" y="57150"/>
                </a:moveTo>
                <a:lnTo>
                  <a:pt x="57150" y="0"/>
                </a:lnTo>
              </a:path>
            </a:pathLst>
          </a:custGeom>
          <a:noFill/>
          <a:ln w="19050">
            <a:solidFill>
              <a:srgbClr val="4A6B8A"/>
            </a:solidFill>
            <a:prstDash val="solid"/>
          </a:ln>
        </p:spPr>
      </p:sp>
      <p:sp>
        <p:nvSpPr>
          <p:cNvPr id="52" name="Shape 50"/>
          <p:cNvSpPr/>
          <p:nvPr/>
        </p:nvSpPr>
        <p:spPr>
          <a:xfrm>
            <a:off x="3671888" y="2871788"/>
            <a:ext cx="76200" cy="76200"/>
          </a:xfrm>
          <a:custGeom>
            <a:avLst/>
            <a:gdLst/>
            <a:ahLst/>
            <a:cxnLst/>
            <a:rect l="l" t="t" r="r" b="b"/>
            <a:pathLst>
              <a:path w="76200" h="76200">
                <a:moveTo>
                  <a:pt x="0" y="0"/>
                </a:moveTo>
                <a:lnTo>
                  <a:pt x="76200" y="76200"/>
                </a:lnTo>
              </a:path>
            </a:pathLst>
          </a:custGeom>
          <a:noFill/>
          <a:ln w="19050">
            <a:solidFill>
              <a:srgbClr val="4A6B8A"/>
            </a:solidFill>
            <a:prstDash val="solid"/>
          </a:ln>
        </p:spPr>
      </p:sp>
      <p:sp>
        <p:nvSpPr>
          <p:cNvPr id="53" name="Text 51"/>
          <p:cNvSpPr/>
          <p:nvPr/>
        </p:nvSpPr>
        <p:spPr>
          <a:xfrm>
            <a:off x="3914775" y="2824462"/>
            <a:ext cx="8277225" cy="160020"/>
          </a:xfrm>
          <a:prstGeom prst="rect">
            <a:avLst/>
          </a:prstGeom>
          <a:noFill/>
          <a:ln/>
        </p:spPr>
        <p:txBody>
          <a:bodyPr wrap="none" lIns="0" tIns="0" rIns="0" bIns="0" rtlCol="0" anchor="t"/>
          <a:lstStyle/>
          <a:p>
            <a:pPr algn="l" indent="0" marL="0">
              <a:buNone/>
            </a:pPr>
            <a:r>
              <a:rPr lang="en-US" sz="1050" b="1" dirty="0">
                <a:solidFill>
                  <a:srgbClr val="4A6B8A"/>
                </a:solidFill>
                <a:latin typeface="Microsoft YaHei" pitchFamily="34" charset="0"/>
                <a:ea typeface="Microsoft YaHei" pitchFamily="34" charset="-122"/>
                <a:cs typeface="Microsoft YaHei" pitchFamily="34" charset="-120"/>
              </a:rPr>
              <a:t>Part 2</a:t>
            </a:r>
            <a:endParaRPr lang="en-US" sz="1050" dirty="0">
              <a:latin typeface="Microsoft YaHei" pitchFamily="34" charset="0"/>
              <a:ea typeface="Microsoft YaHei" pitchFamily="34" charset="-122"/>
              <a:cs typeface="Microsoft YaHei" pitchFamily="34" charset="-120"/>
            </a:endParaRPr>
          </a:p>
        </p:txBody>
      </p:sp>
      <p:sp>
        <p:nvSpPr>
          <p:cNvPr id="54" name="Text 52"/>
          <p:cNvSpPr/>
          <p:nvPr/>
        </p:nvSpPr>
        <p:spPr>
          <a:xfrm>
            <a:off x="3590925" y="3169169"/>
            <a:ext cx="8601075" cy="217170"/>
          </a:xfrm>
          <a:prstGeom prst="rect">
            <a:avLst/>
          </a:prstGeom>
          <a:noFill/>
          <a:ln/>
        </p:spPr>
        <p:txBody>
          <a:bodyPr wrap="none" lIns="0" tIns="0" rIns="0" bIns="0" rtlCol="0" anchor="t"/>
          <a:lstStyle/>
          <a:p>
            <a:pPr algn="l" indent="0" marL="0">
              <a:buNone/>
            </a:pPr>
            <a:r>
              <a:rPr lang="en-US" sz="1425" b="1" dirty="0">
                <a:solidFill>
                  <a:srgbClr val="23282E"/>
                </a:solidFill>
                <a:latin typeface="Microsoft YaHei" pitchFamily="34" charset="0"/>
                <a:ea typeface="Microsoft YaHei" pitchFamily="34" charset="-122"/>
                <a:cs typeface="Microsoft YaHei" pitchFamily="34" charset="-120"/>
              </a:rPr>
              <a:t>Three real cases</a:t>
            </a:r>
            <a:endParaRPr lang="en-US" sz="1425" dirty="0">
              <a:latin typeface="Microsoft YaHei" pitchFamily="34" charset="0"/>
              <a:ea typeface="Microsoft YaHei" pitchFamily="34" charset="-122"/>
              <a:cs typeface="Microsoft YaHei" pitchFamily="34" charset="-120"/>
            </a:endParaRPr>
          </a:p>
        </p:txBody>
      </p:sp>
      <p:sp>
        <p:nvSpPr>
          <p:cNvPr id="55" name="Text 53"/>
          <p:cNvSpPr/>
          <p:nvPr/>
        </p:nvSpPr>
        <p:spPr>
          <a:xfrm>
            <a:off x="3590925" y="3805537"/>
            <a:ext cx="8601075"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 Samsung, lawyers, airline</a:t>
            </a:r>
            <a:endParaRPr lang="en-US" sz="1050" dirty="0">
              <a:latin typeface="Microsoft YaHei" pitchFamily="34" charset="0"/>
              <a:ea typeface="Microsoft YaHei" pitchFamily="34" charset="-122"/>
              <a:cs typeface="Microsoft YaHei" pitchFamily="34" charset="-120"/>
            </a:endParaRPr>
          </a:p>
        </p:txBody>
      </p:sp>
      <p:sp>
        <p:nvSpPr>
          <p:cNvPr id="56" name="Text 54"/>
          <p:cNvSpPr/>
          <p:nvPr/>
        </p:nvSpPr>
        <p:spPr>
          <a:xfrm>
            <a:off x="3590925" y="4072237"/>
            <a:ext cx="8601075"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 47-country staff survey</a:t>
            </a:r>
            <a:endParaRPr lang="en-US" sz="1050" dirty="0">
              <a:latin typeface="Microsoft YaHei" pitchFamily="34" charset="0"/>
              <a:ea typeface="Microsoft YaHei" pitchFamily="34" charset="-122"/>
              <a:cs typeface="Microsoft YaHei" pitchFamily="34" charset="-120"/>
            </a:endParaRPr>
          </a:p>
        </p:txBody>
      </p:sp>
      <p:sp>
        <p:nvSpPr>
          <p:cNvPr id="57" name="Text 55"/>
          <p:cNvSpPr/>
          <p:nvPr/>
        </p:nvSpPr>
        <p:spPr>
          <a:xfrm>
            <a:off x="3590925" y="4757675"/>
            <a:ext cx="8601075" cy="148590"/>
          </a:xfrm>
          <a:prstGeom prst="rect">
            <a:avLst/>
          </a:prstGeom>
          <a:noFill/>
          <a:ln/>
        </p:spPr>
        <p:txBody>
          <a:bodyPr wrap="none" lIns="0" tIns="0" rIns="0" bIns="0" rtlCol="0" anchor="t"/>
          <a:lstStyle/>
          <a:p>
            <a:pPr algn="l" indent="0" marL="0">
              <a:buNone/>
            </a:pPr>
            <a:r>
              <a:rPr lang="en-US" sz="975" b="1" dirty="0">
                <a:solidFill>
                  <a:srgbClr val="23282E"/>
                </a:solidFill>
                <a:latin typeface="Microsoft YaHei" pitchFamily="34" charset="0"/>
                <a:ea typeface="Microsoft YaHei" pitchFamily="34" charset="-122"/>
                <a:cs typeface="Microsoft YaHei" pitchFamily="34" charset="-120"/>
              </a:rPr>
              <a:t>Goal: Spot the risks</a:t>
            </a:r>
            <a:endParaRPr lang="en-US" sz="975" dirty="0">
              <a:latin typeface="Microsoft YaHei" pitchFamily="34" charset="0"/>
              <a:ea typeface="Microsoft YaHei" pitchFamily="34" charset="-122"/>
              <a:cs typeface="Microsoft YaHei" pitchFamily="34" charset="-120"/>
            </a:endParaRPr>
          </a:p>
        </p:txBody>
      </p:sp>
      <p:sp>
        <p:nvSpPr>
          <p:cNvPr id="58" name="Shape 56"/>
          <p:cNvSpPr/>
          <p:nvPr/>
        </p:nvSpPr>
        <p:spPr>
          <a:xfrm>
            <a:off x="6196013" y="2595563"/>
            <a:ext cx="2590800" cy="2466975"/>
          </a:xfrm>
          <a:prstGeom prst="roundRect">
            <a:avLst>
              <a:gd name="adj" fmla="val 3861"/>
            </a:avLst>
          </a:prstGeom>
          <a:solidFill>
            <a:srgbClr val="F9FBFC"/>
          </a:solidFill>
          <a:ln w="9525">
            <a:solidFill>
              <a:srgbClr val="D3DBE0"/>
            </a:solidFill>
            <a:prstDash val="solid"/>
          </a:ln>
        </p:spPr>
      </p:sp>
      <p:sp>
        <p:nvSpPr>
          <p:cNvPr id="59" name="Shape 57"/>
          <p:cNvSpPr/>
          <p:nvPr/>
        </p:nvSpPr>
        <p:spPr>
          <a:xfrm>
            <a:off x="6210300" y="2609850"/>
            <a:ext cx="2562225" cy="76200"/>
          </a:xfrm>
          <a:custGeom>
            <a:avLst/>
            <a:gdLst/>
            <a:ahLst/>
            <a:cxnLst/>
            <a:rect l="l" t="t" r="r" b="b"/>
            <a:pathLst>
              <a:path w="2562225" h="76200">
                <a:moveTo>
                  <a:pt x="0" y="76200"/>
                </a:moveTo>
                <a:arcTo hR="76200" wR="76200" stAng="10800000" swAng="5400000"/>
                <a:lnTo>
                  <a:pt x="2486025" y="0"/>
                </a:lnTo>
                <a:arcTo hR="76200" wR="76200" stAng="16200000" swAng="5400000"/>
              </a:path>
            </a:pathLst>
          </a:custGeom>
          <a:noFill/>
          <a:ln w="38100">
            <a:solidFill>
              <a:srgbClr val="B96A5E"/>
            </a:solidFill>
            <a:prstDash val="solid"/>
          </a:ln>
        </p:spPr>
      </p:sp>
      <p:sp>
        <p:nvSpPr>
          <p:cNvPr id="60" name="Shape 58"/>
          <p:cNvSpPr/>
          <p:nvPr/>
        </p:nvSpPr>
        <p:spPr>
          <a:xfrm>
            <a:off x="6457950" y="2819400"/>
            <a:ext cx="76200" cy="38100"/>
          </a:xfrm>
          <a:prstGeom prst="roundRect">
            <a:avLst>
              <a:gd name="adj" fmla="val 25000"/>
            </a:avLst>
          </a:prstGeom>
          <a:noFill/>
          <a:ln w="19050">
            <a:solidFill>
              <a:srgbClr val="B96A5E"/>
            </a:solidFill>
            <a:prstDash val="solid"/>
          </a:ln>
        </p:spPr>
      </p:sp>
      <p:sp>
        <p:nvSpPr>
          <p:cNvPr id="61" name="Shape 59"/>
          <p:cNvSpPr/>
          <p:nvPr/>
        </p:nvSpPr>
        <p:spPr>
          <a:xfrm>
            <a:off x="6419850" y="2838450"/>
            <a:ext cx="152400" cy="171450"/>
          </a:xfrm>
          <a:custGeom>
            <a:avLst/>
            <a:gdLst/>
            <a:ahLst/>
            <a:cxnLst/>
            <a:rect l="l" t="t" r="r" b="b"/>
            <a:pathLst>
              <a:path w="152400" h="171450">
                <a:moveTo>
                  <a:pt x="114300" y="0"/>
                </a:moveTo>
                <a:lnTo>
                  <a:pt x="133350" y="0"/>
                </a:lnTo>
                <a:arcTo hR="19050" wR="19050" stAng="16200000" swAng="5400000"/>
                <a:lnTo>
                  <a:pt x="152400" y="152400"/>
                </a:lnTo>
                <a:arcTo hR="19050" wR="19050" stAng="0" swAng="5400000"/>
                <a:lnTo>
                  <a:pt x="19050" y="171450"/>
                </a:lnTo>
                <a:arcTo hR="19050" wR="19050" stAng="5400000" swAng="5400000"/>
                <a:lnTo>
                  <a:pt x="0" y="19050"/>
                </a:lnTo>
                <a:arcTo hR="19050" wR="19050" stAng="10800000" swAng="5400000"/>
                <a:lnTo>
                  <a:pt x="38100" y="0"/>
                </a:lnTo>
              </a:path>
            </a:pathLst>
          </a:custGeom>
          <a:noFill/>
          <a:ln w="19050">
            <a:solidFill>
              <a:srgbClr val="B96A5E"/>
            </a:solidFill>
            <a:prstDash val="solid"/>
          </a:ln>
        </p:spPr>
      </p:sp>
      <p:sp>
        <p:nvSpPr>
          <p:cNvPr id="62" name="Shape 60"/>
          <p:cNvSpPr/>
          <p:nvPr/>
        </p:nvSpPr>
        <p:spPr>
          <a:xfrm>
            <a:off x="6467475" y="2914650"/>
            <a:ext cx="57150" cy="38100"/>
          </a:xfrm>
          <a:custGeom>
            <a:avLst/>
            <a:gdLst/>
            <a:ahLst/>
            <a:cxnLst/>
            <a:rect l="l" t="t" r="r" b="b"/>
            <a:pathLst>
              <a:path w="57150" h="38100">
                <a:moveTo>
                  <a:pt x="0" y="19050"/>
                </a:moveTo>
                <a:lnTo>
                  <a:pt x="19050" y="38100"/>
                </a:lnTo>
                <a:lnTo>
                  <a:pt x="57150" y="0"/>
                </a:lnTo>
              </a:path>
            </a:pathLst>
          </a:custGeom>
          <a:noFill/>
          <a:ln w="19050">
            <a:solidFill>
              <a:srgbClr val="B96A5E"/>
            </a:solidFill>
            <a:prstDash val="solid"/>
          </a:ln>
        </p:spPr>
      </p:sp>
      <p:sp>
        <p:nvSpPr>
          <p:cNvPr id="63" name="Text 61"/>
          <p:cNvSpPr/>
          <p:nvPr/>
        </p:nvSpPr>
        <p:spPr>
          <a:xfrm>
            <a:off x="6705600" y="2824462"/>
            <a:ext cx="5486400" cy="160020"/>
          </a:xfrm>
          <a:prstGeom prst="rect">
            <a:avLst/>
          </a:prstGeom>
          <a:noFill/>
          <a:ln/>
        </p:spPr>
        <p:txBody>
          <a:bodyPr wrap="none" lIns="0" tIns="0" rIns="0" bIns="0" rtlCol="0" anchor="t"/>
          <a:lstStyle/>
          <a:p>
            <a:pPr algn="l" indent="0" marL="0">
              <a:buNone/>
            </a:pPr>
            <a:r>
              <a:rPr lang="en-US" sz="1050" b="1" dirty="0">
                <a:solidFill>
                  <a:srgbClr val="9F5C53"/>
                </a:solidFill>
                <a:latin typeface="Microsoft YaHei" pitchFamily="34" charset="0"/>
                <a:ea typeface="Microsoft YaHei" pitchFamily="34" charset="-122"/>
                <a:cs typeface="Microsoft YaHei" pitchFamily="34" charset="-120"/>
              </a:rPr>
              <a:t>Part 3</a:t>
            </a:r>
            <a:endParaRPr lang="en-US" sz="1050" dirty="0">
              <a:latin typeface="Microsoft YaHei" pitchFamily="34" charset="0"/>
              <a:ea typeface="Microsoft YaHei" pitchFamily="34" charset="-122"/>
              <a:cs typeface="Microsoft YaHei" pitchFamily="34" charset="-120"/>
            </a:endParaRPr>
          </a:p>
        </p:txBody>
      </p:sp>
      <p:sp>
        <p:nvSpPr>
          <p:cNvPr id="64" name="Text 62"/>
          <p:cNvSpPr/>
          <p:nvPr/>
        </p:nvSpPr>
        <p:spPr>
          <a:xfrm>
            <a:off x="6381750" y="3169169"/>
            <a:ext cx="5810250" cy="217170"/>
          </a:xfrm>
          <a:prstGeom prst="rect">
            <a:avLst/>
          </a:prstGeom>
          <a:noFill/>
          <a:ln/>
        </p:spPr>
        <p:txBody>
          <a:bodyPr wrap="none" lIns="0" tIns="0" rIns="0" bIns="0" rtlCol="0" anchor="t"/>
          <a:lstStyle/>
          <a:p>
            <a:pPr algn="l" indent="0" marL="0">
              <a:buNone/>
            </a:pPr>
            <a:r>
              <a:rPr lang="en-US" sz="1425" b="1" dirty="0">
                <a:solidFill>
                  <a:srgbClr val="23282E"/>
                </a:solidFill>
                <a:latin typeface="Microsoft YaHei" pitchFamily="34" charset="0"/>
                <a:ea typeface="Microsoft YaHei" pitchFamily="34" charset="-122"/>
                <a:cs typeface="Microsoft YaHei" pitchFamily="34" charset="-120"/>
              </a:rPr>
              <a:t>Our rules and methods</a:t>
            </a:r>
            <a:endParaRPr lang="en-US" sz="1425" dirty="0">
              <a:latin typeface="Microsoft YaHei" pitchFamily="34" charset="0"/>
              <a:ea typeface="Microsoft YaHei" pitchFamily="34" charset="-122"/>
              <a:cs typeface="Microsoft YaHei" pitchFamily="34" charset="-120"/>
            </a:endParaRPr>
          </a:p>
        </p:txBody>
      </p:sp>
      <p:sp>
        <p:nvSpPr>
          <p:cNvPr id="65" name="Text 63"/>
          <p:cNvSpPr/>
          <p:nvPr/>
        </p:nvSpPr>
        <p:spPr>
          <a:xfrm>
            <a:off x="6381750" y="3805537"/>
            <a:ext cx="5810250"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 Six rules</a:t>
            </a:r>
            <a:endParaRPr lang="en-US" sz="1050" dirty="0">
              <a:latin typeface="Microsoft YaHei" pitchFamily="34" charset="0"/>
              <a:ea typeface="Microsoft YaHei" pitchFamily="34" charset="-122"/>
              <a:cs typeface="Microsoft YaHei" pitchFamily="34" charset="-120"/>
            </a:endParaRPr>
          </a:p>
        </p:txBody>
      </p:sp>
      <p:sp>
        <p:nvSpPr>
          <p:cNvPr id="66" name="Text 64"/>
          <p:cNvSpPr/>
          <p:nvPr/>
        </p:nvSpPr>
        <p:spPr>
          <a:xfrm>
            <a:off x="6381750" y="4072237"/>
            <a:ext cx="5810250"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 Three methods</a:t>
            </a:r>
            <a:endParaRPr lang="en-US" sz="1050" dirty="0">
              <a:latin typeface="Microsoft YaHei" pitchFamily="34" charset="0"/>
              <a:ea typeface="Microsoft YaHei" pitchFamily="34" charset="-122"/>
              <a:cs typeface="Microsoft YaHei" pitchFamily="34" charset="-120"/>
            </a:endParaRPr>
          </a:p>
        </p:txBody>
      </p:sp>
      <p:sp>
        <p:nvSpPr>
          <p:cNvPr id="67" name="Shape 65"/>
          <p:cNvSpPr/>
          <p:nvPr/>
        </p:nvSpPr>
        <p:spPr>
          <a:xfrm>
            <a:off x="6386513" y="4386263"/>
            <a:ext cx="638175" cy="200025"/>
          </a:xfrm>
          <a:prstGeom prst="roundRect">
            <a:avLst>
              <a:gd name="adj" fmla="val 19048"/>
            </a:avLst>
          </a:prstGeom>
          <a:noFill/>
          <a:ln w="9525">
            <a:solidFill>
              <a:srgbClr val="B96A5E"/>
            </a:solidFill>
            <a:prstDash val="solid"/>
          </a:ln>
        </p:spPr>
      </p:sp>
      <p:sp>
        <p:nvSpPr>
          <p:cNvPr id="68" name="Text 66"/>
          <p:cNvSpPr/>
          <p:nvPr/>
        </p:nvSpPr>
        <p:spPr>
          <a:xfrm>
            <a:off x="1219200" y="4423939"/>
            <a:ext cx="10972800" cy="137160"/>
          </a:xfrm>
          <a:prstGeom prst="rect">
            <a:avLst/>
          </a:prstGeom>
          <a:noFill/>
          <a:ln/>
        </p:spPr>
        <p:txBody>
          <a:bodyPr wrap="none" lIns="0" tIns="0" rIns="0" bIns="0" rtlCol="0" anchor="t"/>
          <a:lstStyle/>
          <a:p>
            <a:pPr algn="ctr" indent="0" marL="0">
              <a:buNone/>
            </a:pPr>
            <a:r>
              <a:rPr lang="en-US" sz="900" b="1" dirty="0">
                <a:solidFill>
                  <a:srgbClr val="9F5C53"/>
                </a:solidFill>
                <a:latin typeface="Microsoft YaHei" pitchFamily="34" charset="0"/>
                <a:ea typeface="Microsoft YaHei" pitchFamily="34" charset="-122"/>
                <a:cs typeface="Microsoft YaHei" pitchFamily="34" charset="-120"/>
              </a:rPr>
              <a:t>Quiz 2 ?</a:t>
            </a:r>
            <a:endParaRPr lang="en-US" sz="900" dirty="0">
              <a:latin typeface="Microsoft YaHei" pitchFamily="34" charset="0"/>
              <a:ea typeface="Microsoft YaHei" pitchFamily="34" charset="-122"/>
              <a:cs typeface="Microsoft YaHei" pitchFamily="34" charset="-120"/>
            </a:endParaRPr>
          </a:p>
        </p:txBody>
      </p:sp>
      <p:sp>
        <p:nvSpPr>
          <p:cNvPr id="69" name="Text 67"/>
          <p:cNvSpPr/>
          <p:nvPr/>
        </p:nvSpPr>
        <p:spPr>
          <a:xfrm>
            <a:off x="6381750" y="4757675"/>
            <a:ext cx="5810250" cy="148590"/>
          </a:xfrm>
          <a:prstGeom prst="rect">
            <a:avLst/>
          </a:prstGeom>
          <a:noFill/>
          <a:ln/>
        </p:spPr>
        <p:txBody>
          <a:bodyPr wrap="none" lIns="0" tIns="0" rIns="0" bIns="0" rtlCol="0" anchor="t"/>
          <a:lstStyle/>
          <a:p>
            <a:pPr algn="l" indent="0" marL="0">
              <a:buNone/>
            </a:pPr>
            <a:r>
              <a:rPr lang="en-US" sz="975" b="1" dirty="0">
                <a:solidFill>
                  <a:srgbClr val="23282E"/>
                </a:solidFill>
                <a:latin typeface="Microsoft YaHei" pitchFamily="34" charset="0"/>
                <a:ea typeface="Microsoft YaHei" pitchFamily="34" charset="-122"/>
                <a:cs typeface="Microsoft YaHei" pitchFamily="34" charset="-120"/>
              </a:rPr>
              <a:t>Goal: Follow our rules</a:t>
            </a:r>
            <a:endParaRPr lang="en-US" sz="975" dirty="0">
              <a:latin typeface="Microsoft YaHei" pitchFamily="34" charset="0"/>
              <a:ea typeface="Microsoft YaHei" pitchFamily="34" charset="-122"/>
              <a:cs typeface="Microsoft YaHei" pitchFamily="34" charset="-120"/>
            </a:endParaRPr>
          </a:p>
        </p:txBody>
      </p:sp>
      <p:sp>
        <p:nvSpPr>
          <p:cNvPr id="70" name="Shape 68"/>
          <p:cNvSpPr/>
          <p:nvPr/>
        </p:nvSpPr>
        <p:spPr>
          <a:xfrm>
            <a:off x="8986838" y="2595563"/>
            <a:ext cx="2590800" cy="2466975"/>
          </a:xfrm>
          <a:prstGeom prst="roundRect">
            <a:avLst>
              <a:gd name="adj" fmla="val 3861"/>
            </a:avLst>
          </a:prstGeom>
          <a:solidFill>
            <a:srgbClr val="F9FBFC"/>
          </a:solidFill>
          <a:ln w="9525">
            <a:solidFill>
              <a:srgbClr val="D3DBE0"/>
            </a:solidFill>
            <a:prstDash val="solid"/>
          </a:ln>
        </p:spPr>
      </p:sp>
      <p:sp>
        <p:nvSpPr>
          <p:cNvPr id="71" name="Shape 69"/>
          <p:cNvSpPr/>
          <p:nvPr/>
        </p:nvSpPr>
        <p:spPr>
          <a:xfrm>
            <a:off x="9001125" y="2609850"/>
            <a:ext cx="2562225" cy="76200"/>
          </a:xfrm>
          <a:custGeom>
            <a:avLst/>
            <a:gdLst/>
            <a:ahLst/>
            <a:cxnLst/>
            <a:rect l="l" t="t" r="r" b="b"/>
            <a:pathLst>
              <a:path w="2562225" h="76200">
                <a:moveTo>
                  <a:pt x="0" y="76200"/>
                </a:moveTo>
                <a:arcTo hR="76200" wR="76200" stAng="10800000" swAng="5400000"/>
                <a:lnTo>
                  <a:pt x="2486025" y="0"/>
                </a:lnTo>
                <a:arcTo hR="76200" wR="76200" stAng="16200000" swAng="5400000"/>
              </a:path>
            </a:pathLst>
          </a:custGeom>
          <a:noFill/>
          <a:ln w="38100">
            <a:solidFill>
              <a:srgbClr val="7A8B6F"/>
            </a:solidFill>
            <a:prstDash val="solid"/>
          </a:ln>
        </p:spPr>
      </p:sp>
      <p:sp>
        <p:nvSpPr>
          <p:cNvPr id="72" name="Shape 70"/>
          <p:cNvSpPr/>
          <p:nvPr/>
        </p:nvSpPr>
        <p:spPr>
          <a:xfrm>
            <a:off x="9210675" y="2819400"/>
            <a:ext cx="152400" cy="190500"/>
          </a:xfrm>
          <a:custGeom>
            <a:avLst/>
            <a:gdLst/>
            <a:ahLst/>
            <a:cxnLst/>
            <a:rect l="l" t="t" r="r" b="b"/>
            <a:pathLst>
              <a:path w="152400" h="190500">
                <a:moveTo>
                  <a:pt x="89535" y="0"/>
                </a:moveTo>
                <a:lnTo>
                  <a:pt x="19050" y="0"/>
                </a:lnTo>
                <a:arcTo hR="19050" wR="19050" stAng="16200000" swAng="-5400000"/>
                <a:lnTo>
                  <a:pt x="0" y="171450"/>
                </a:lnTo>
                <a:arcTo hR="19050" wR="19050" stAng="10800000" swAng="-5400000"/>
                <a:lnTo>
                  <a:pt x="133350" y="190500"/>
                </a:lnTo>
                <a:arcTo hR="19050" wR="19050" stAng="5400000" swAng="-5400000"/>
                <a:lnTo>
                  <a:pt x="152400" y="100965"/>
                </a:lnTo>
              </a:path>
            </a:pathLst>
          </a:custGeom>
          <a:noFill/>
          <a:ln w="19050">
            <a:solidFill>
              <a:srgbClr val="7A8B6F"/>
            </a:solidFill>
            <a:prstDash val="solid"/>
          </a:ln>
        </p:spPr>
      </p:sp>
      <p:sp>
        <p:nvSpPr>
          <p:cNvPr id="73" name="Shape 71"/>
          <p:cNvSpPr/>
          <p:nvPr/>
        </p:nvSpPr>
        <p:spPr>
          <a:xfrm>
            <a:off x="9191625" y="2857500"/>
            <a:ext cx="38100" cy="7144"/>
          </a:xfrm>
          <a:custGeom>
            <a:avLst/>
            <a:gdLst/>
            <a:ahLst/>
            <a:cxnLst/>
            <a:rect l="l" t="t" r="r" b="b"/>
            <a:pathLst>
              <a:path w="38100" h="7144">
                <a:moveTo>
                  <a:pt x="0" y="0"/>
                </a:moveTo>
                <a:lnTo>
                  <a:pt x="38100" y="0"/>
                </a:lnTo>
              </a:path>
            </a:pathLst>
          </a:custGeom>
          <a:noFill/>
          <a:ln w="19050">
            <a:solidFill>
              <a:srgbClr val="7A8B6F"/>
            </a:solidFill>
            <a:prstDash val="solid"/>
          </a:ln>
        </p:spPr>
      </p:sp>
      <p:sp>
        <p:nvSpPr>
          <p:cNvPr id="74" name="Shape 72"/>
          <p:cNvSpPr/>
          <p:nvPr/>
        </p:nvSpPr>
        <p:spPr>
          <a:xfrm>
            <a:off x="9191625" y="2895600"/>
            <a:ext cx="38100" cy="7144"/>
          </a:xfrm>
          <a:custGeom>
            <a:avLst/>
            <a:gdLst/>
            <a:ahLst/>
            <a:cxnLst/>
            <a:rect l="l" t="t" r="r" b="b"/>
            <a:pathLst>
              <a:path w="38100" h="7144">
                <a:moveTo>
                  <a:pt x="0" y="0"/>
                </a:moveTo>
                <a:lnTo>
                  <a:pt x="38100" y="0"/>
                </a:lnTo>
              </a:path>
            </a:pathLst>
          </a:custGeom>
          <a:noFill/>
          <a:ln w="19050">
            <a:solidFill>
              <a:srgbClr val="7A8B6F"/>
            </a:solidFill>
            <a:prstDash val="solid"/>
          </a:ln>
        </p:spPr>
      </p:sp>
      <p:sp>
        <p:nvSpPr>
          <p:cNvPr id="75" name="Shape 73"/>
          <p:cNvSpPr/>
          <p:nvPr/>
        </p:nvSpPr>
        <p:spPr>
          <a:xfrm>
            <a:off x="9191625" y="2933700"/>
            <a:ext cx="38100" cy="7144"/>
          </a:xfrm>
          <a:custGeom>
            <a:avLst/>
            <a:gdLst/>
            <a:ahLst/>
            <a:cxnLst/>
            <a:rect l="l" t="t" r="r" b="b"/>
            <a:pathLst>
              <a:path w="38100" h="7144">
                <a:moveTo>
                  <a:pt x="0" y="0"/>
                </a:moveTo>
                <a:lnTo>
                  <a:pt x="38100" y="0"/>
                </a:lnTo>
              </a:path>
            </a:pathLst>
          </a:custGeom>
          <a:noFill/>
          <a:ln w="19050">
            <a:solidFill>
              <a:srgbClr val="7A8B6F"/>
            </a:solidFill>
            <a:prstDash val="solid"/>
          </a:ln>
        </p:spPr>
      </p:sp>
      <p:sp>
        <p:nvSpPr>
          <p:cNvPr id="76" name="Shape 74"/>
          <p:cNvSpPr/>
          <p:nvPr/>
        </p:nvSpPr>
        <p:spPr>
          <a:xfrm>
            <a:off x="9191625" y="2971800"/>
            <a:ext cx="38100" cy="7144"/>
          </a:xfrm>
          <a:custGeom>
            <a:avLst/>
            <a:gdLst/>
            <a:ahLst/>
            <a:cxnLst/>
            <a:rect l="l" t="t" r="r" b="b"/>
            <a:pathLst>
              <a:path w="38100" h="7144">
                <a:moveTo>
                  <a:pt x="0" y="0"/>
                </a:moveTo>
                <a:lnTo>
                  <a:pt x="38100" y="0"/>
                </a:lnTo>
              </a:path>
            </a:pathLst>
          </a:custGeom>
          <a:noFill/>
          <a:ln w="19050">
            <a:solidFill>
              <a:srgbClr val="7A8B6F"/>
            </a:solidFill>
            <a:prstDash val="solid"/>
          </a:ln>
        </p:spPr>
      </p:sp>
      <p:sp>
        <p:nvSpPr>
          <p:cNvPr id="77" name="Shape 75"/>
          <p:cNvSpPr/>
          <p:nvPr/>
        </p:nvSpPr>
        <p:spPr>
          <a:xfrm>
            <a:off x="9286885" y="2819399"/>
            <a:ext cx="95242" cy="95232"/>
          </a:xfrm>
          <a:custGeom>
            <a:avLst/>
            <a:gdLst/>
            <a:ahLst/>
            <a:cxnLst/>
            <a:rect l="l" t="t" r="r" b="b"/>
            <a:pathLst>
              <a:path w="95242" h="95232">
                <a:moveTo>
                  <a:pt x="89316" y="34539"/>
                </a:moveTo>
                <a:arcTo hR="20233" wR="20233" stAng="2700000" swAng="-10800000"/>
                <a:lnTo>
                  <a:pt x="12983" y="53665"/>
                </a:lnTo>
                <a:arcTo hR="19050" wR="19050" stAng="13500947" swAng="-1724255"/>
                <a:lnTo>
                  <a:pt x="190" y="89136"/>
                </a:lnTo>
                <a:arcTo hR="4763" wR="4763" stAng="11775612" swAng="-7351225"/>
                <a:lnTo>
                  <a:pt x="33433" y="87069"/>
                </a:lnTo>
                <a:arcTo hR="19050" wR="19050" stAng="4423308" swAng="-1724255"/>
                <a:close/>
              </a:path>
            </a:pathLst>
          </a:custGeom>
          <a:noFill/>
          <a:ln w="19050">
            <a:solidFill>
              <a:srgbClr val="7A8B6F"/>
            </a:solidFill>
            <a:prstDash val="solid"/>
          </a:ln>
        </p:spPr>
      </p:sp>
      <p:sp>
        <p:nvSpPr>
          <p:cNvPr id="78" name="Text 76"/>
          <p:cNvSpPr/>
          <p:nvPr/>
        </p:nvSpPr>
        <p:spPr>
          <a:xfrm>
            <a:off x="9496425" y="2824462"/>
            <a:ext cx="2695575" cy="160020"/>
          </a:xfrm>
          <a:prstGeom prst="rect">
            <a:avLst/>
          </a:prstGeom>
          <a:noFill/>
          <a:ln/>
        </p:spPr>
        <p:txBody>
          <a:bodyPr wrap="none" lIns="0" tIns="0" rIns="0" bIns="0" rtlCol="0" anchor="t"/>
          <a:lstStyle/>
          <a:p>
            <a:pPr algn="l" indent="0" marL="0">
              <a:buNone/>
            </a:pPr>
            <a:r>
              <a:rPr lang="en-US" sz="1050" b="1" dirty="0">
                <a:solidFill>
                  <a:srgbClr val="697861"/>
                </a:solidFill>
                <a:latin typeface="Microsoft YaHei" pitchFamily="34" charset="0"/>
                <a:ea typeface="Microsoft YaHei" pitchFamily="34" charset="-122"/>
                <a:cs typeface="Microsoft YaHei" pitchFamily="34" charset="-120"/>
              </a:rPr>
              <a:t>Wrap-up</a:t>
            </a:r>
            <a:endParaRPr lang="en-US" sz="1050" dirty="0">
              <a:latin typeface="Microsoft YaHei" pitchFamily="34" charset="0"/>
              <a:ea typeface="Microsoft YaHei" pitchFamily="34" charset="-122"/>
              <a:cs typeface="Microsoft YaHei" pitchFamily="34" charset="-120"/>
            </a:endParaRPr>
          </a:p>
        </p:txBody>
      </p:sp>
      <p:sp>
        <p:nvSpPr>
          <p:cNvPr id="79" name="Text 77"/>
          <p:cNvSpPr/>
          <p:nvPr/>
        </p:nvSpPr>
        <p:spPr>
          <a:xfrm>
            <a:off x="9172575" y="3169169"/>
            <a:ext cx="3019425" cy="217170"/>
          </a:xfrm>
          <a:prstGeom prst="rect">
            <a:avLst/>
          </a:prstGeom>
          <a:noFill/>
          <a:ln/>
        </p:spPr>
        <p:txBody>
          <a:bodyPr wrap="none" lIns="0" tIns="0" rIns="0" bIns="0" rtlCol="0" anchor="t"/>
          <a:lstStyle/>
          <a:p>
            <a:pPr algn="l" indent="0" marL="0">
              <a:buNone/>
            </a:pPr>
            <a:r>
              <a:rPr lang="en-US" sz="1425" b="1" dirty="0">
                <a:solidFill>
                  <a:srgbClr val="23282E"/>
                </a:solidFill>
                <a:latin typeface="Microsoft YaHei" pitchFamily="34" charset="0"/>
                <a:ea typeface="Microsoft YaHei" pitchFamily="34" charset="-122"/>
                <a:cs typeface="Microsoft YaHei" pitchFamily="34" charset="-120"/>
              </a:rPr>
              <a:t>The board and</a:t>
            </a:r>
            <a:endParaRPr lang="en-US" sz="1425" dirty="0">
              <a:latin typeface="Microsoft YaHei" pitchFamily="34" charset="0"/>
              <a:ea typeface="Microsoft YaHei" pitchFamily="34" charset="-122"/>
              <a:cs typeface="Microsoft YaHei" pitchFamily="34" charset="-120"/>
            </a:endParaRPr>
          </a:p>
        </p:txBody>
      </p:sp>
      <p:sp>
        <p:nvSpPr>
          <p:cNvPr id="80" name="Text 78"/>
          <p:cNvSpPr/>
          <p:nvPr/>
        </p:nvSpPr>
        <p:spPr>
          <a:xfrm>
            <a:off x="9172575" y="3435869"/>
            <a:ext cx="3019425" cy="217170"/>
          </a:xfrm>
          <a:prstGeom prst="rect">
            <a:avLst/>
          </a:prstGeom>
          <a:noFill/>
          <a:ln/>
        </p:spPr>
        <p:txBody>
          <a:bodyPr wrap="none" lIns="0" tIns="0" rIns="0" bIns="0" rtlCol="0" anchor="t"/>
          <a:lstStyle/>
          <a:p>
            <a:pPr algn="l" indent="0" marL="0">
              <a:buNone/>
            </a:pPr>
            <a:r>
              <a:rPr lang="en-US" sz="1425" b="1" dirty="0">
                <a:solidFill>
                  <a:srgbClr val="23282E"/>
                </a:solidFill>
                <a:latin typeface="Microsoft YaHei" pitchFamily="34" charset="0"/>
                <a:ea typeface="Microsoft YaHei" pitchFamily="34" charset="-122"/>
                <a:cs typeface="Microsoft YaHei" pitchFamily="34" charset="-120"/>
              </a:rPr>
              <a:t>homework</a:t>
            </a:r>
            <a:endParaRPr lang="en-US" sz="1425" dirty="0">
              <a:latin typeface="Microsoft YaHei" pitchFamily="34" charset="0"/>
              <a:ea typeface="Microsoft YaHei" pitchFamily="34" charset="-122"/>
              <a:cs typeface="Microsoft YaHei" pitchFamily="34" charset="-120"/>
            </a:endParaRPr>
          </a:p>
        </p:txBody>
      </p:sp>
      <p:sp>
        <p:nvSpPr>
          <p:cNvPr id="81" name="Text 79"/>
          <p:cNvSpPr/>
          <p:nvPr/>
        </p:nvSpPr>
        <p:spPr>
          <a:xfrm>
            <a:off x="9172575" y="3805537"/>
            <a:ext cx="3019425"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 Four pairs of key words</a:t>
            </a:r>
            <a:endParaRPr lang="en-US" sz="1050" dirty="0">
              <a:latin typeface="Microsoft YaHei" pitchFamily="34" charset="0"/>
              <a:ea typeface="Microsoft YaHei" pitchFamily="34" charset="-122"/>
              <a:cs typeface="Microsoft YaHei" pitchFamily="34" charset="-120"/>
            </a:endParaRPr>
          </a:p>
        </p:txBody>
      </p:sp>
      <p:sp>
        <p:nvSpPr>
          <p:cNvPr id="82" name="Text 80"/>
          <p:cNvSpPr/>
          <p:nvPr/>
        </p:nvSpPr>
        <p:spPr>
          <a:xfrm>
            <a:off x="9172575" y="4072237"/>
            <a:ext cx="3019425"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 Three exercises</a:t>
            </a:r>
            <a:endParaRPr lang="en-US" sz="1050" dirty="0">
              <a:latin typeface="Microsoft YaHei" pitchFamily="34" charset="0"/>
              <a:ea typeface="Microsoft YaHei" pitchFamily="34" charset="-122"/>
              <a:cs typeface="Microsoft YaHei" pitchFamily="34" charset="-120"/>
            </a:endParaRPr>
          </a:p>
        </p:txBody>
      </p:sp>
      <p:sp>
        <p:nvSpPr>
          <p:cNvPr id="83" name="Text 81"/>
          <p:cNvSpPr/>
          <p:nvPr/>
        </p:nvSpPr>
        <p:spPr>
          <a:xfrm>
            <a:off x="9172575" y="4757675"/>
            <a:ext cx="3019425" cy="148590"/>
          </a:xfrm>
          <a:prstGeom prst="rect">
            <a:avLst/>
          </a:prstGeom>
          <a:noFill/>
          <a:ln/>
        </p:spPr>
        <p:txBody>
          <a:bodyPr wrap="none" lIns="0" tIns="0" rIns="0" bIns="0" rtlCol="0" anchor="t"/>
          <a:lstStyle/>
          <a:p>
            <a:pPr algn="l" indent="0" marL="0">
              <a:buNone/>
            </a:pPr>
            <a:r>
              <a:rPr lang="en-US" sz="975" b="1" dirty="0">
                <a:solidFill>
                  <a:srgbClr val="23282E"/>
                </a:solidFill>
                <a:latin typeface="Microsoft YaHei" pitchFamily="34" charset="0"/>
                <a:ea typeface="Microsoft YaHei" pitchFamily="34" charset="-122"/>
                <a:cs typeface="Microsoft YaHei" pitchFamily="34" charset="-120"/>
              </a:rPr>
              <a:t>Goal: All three, reviewed</a:t>
            </a:r>
            <a:endParaRPr lang="en-US" sz="975" dirty="0">
              <a:latin typeface="Microsoft YaHei" pitchFamily="34" charset="0"/>
              <a:ea typeface="Microsoft YaHei" pitchFamily="34" charset="-122"/>
              <a:cs typeface="Microsoft YaHei" pitchFamily="34" charset="-120"/>
            </a:endParaRPr>
          </a:p>
        </p:txBody>
      </p:sp>
      <p:sp>
        <p:nvSpPr>
          <p:cNvPr id="84" name="Shape 82"/>
          <p:cNvSpPr/>
          <p:nvPr/>
        </p:nvSpPr>
        <p:spPr>
          <a:xfrm>
            <a:off x="609600" y="5295900"/>
            <a:ext cx="10972800" cy="571500"/>
          </a:xfrm>
          <a:prstGeom prst="roundRect">
            <a:avLst>
              <a:gd name="adj" fmla="val 16667"/>
            </a:avLst>
          </a:prstGeom>
          <a:solidFill>
            <a:srgbClr val="DFE5EB"/>
          </a:solidFill>
          <a:ln/>
        </p:spPr>
      </p:sp>
      <p:sp>
        <p:nvSpPr>
          <p:cNvPr id="85" name="Shape 83"/>
          <p:cNvSpPr/>
          <p:nvPr/>
        </p:nvSpPr>
        <p:spPr>
          <a:xfrm>
            <a:off x="914400" y="5505450"/>
            <a:ext cx="38100" cy="66675"/>
          </a:xfrm>
          <a:custGeom>
            <a:avLst/>
            <a:gdLst/>
            <a:ahLst/>
            <a:cxnLst/>
            <a:rect l="l" t="t" r="r" b="b"/>
            <a:pathLst>
              <a:path w="38100" h="66675">
                <a:moveTo>
                  <a:pt x="38100" y="66675"/>
                </a:moveTo>
                <a:lnTo>
                  <a:pt x="38100" y="19050"/>
                </a:lnTo>
                <a:arcTo hR="19050" wR="19050" stAng="0" swAng="-5400000"/>
                <a:arcTo hR="19050" wR="19050" stAng="16200000" swAng="-5400000"/>
              </a:path>
            </a:pathLst>
          </a:custGeom>
          <a:noFill/>
          <a:ln w="19050">
            <a:solidFill>
              <a:srgbClr val="4A6B8A"/>
            </a:solidFill>
            <a:prstDash val="solid"/>
          </a:ln>
        </p:spPr>
      </p:sp>
      <p:sp>
        <p:nvSpPr>
          <p:cNvPr id="86" name="Shape 84"/>
          <p:cNvSpPr/>
          <p:nvPr/>
        </p:nvSpPr>
        <p:spPr>
          <a:xfrm>
            <a:off x="876300" y="5486400"/>
            <a:ext cx="38100" cy="76200"/>
          </a:xfrm>
          <a:custGeom>
            <a:avLst/>
            <a:gdLst/>
            <a:ahLst/>
            <a:cxnLst/>
            <a:rect l="l" t="t" r="r" b="b"/>
            <a:pathLst>
              <a:path w="38100" h="76200">
                <a:moveTo>
                  <a:pt x="38100" y="76200"/>
                </a:moveTo>
                <a:lnTo>
                  <a:pt x="38100" y="19050"/>
                </a:lnTo>
                <a:arcTo hR="19050" wR="19050" stAng="0" swAng="-5400000"/>
                <a:arcTo hR="19050" wR="19050" stAng="16200000" swAng="-5400000"/>
                <a:lnTo>
                  <a:pt x="0" y="38100"/>
                </a:lnTo>
              </a:path>
            </a:pathLst>
          </a:custGeom>
          <a:noFill/>
          <a:ln w="19050">
            <a:solidFill>
              <a:srgbClr val="4A6B8A"/>
            </a:solidFill>
            <a:prstDash val="solid"/>
          </a:ln>
        </p:spPr>
      </p:sp>
      <p:sp>
        <p:nvSpPr>
          <p:cNvPr id="87" name="Shape 85"/>
          <p:cNvSpPr/>
          <p:nvPr/>
        </p:nvSpPr>
        <p:spPr>
          <a:xfrm>
            <a:off x="838200" y="5505450"/>
            <a:ext cx="38100" cy="95250"/>
          </a:xfrm>
          <a:custGeom>
            <a:avLst/>
            <a:gdLst/>
            <a:ahLst/>
            <a:cxnLst/>
            <a:rect l="l" t="t" r="r" b="b"/>
            <a:pathLst>
              <a:path w="38100" h="95250">
                <a:moveTo>
                  <a:pt x="38100" y="61912"/>
                </a:moveTo>
                <a:lnTo>
                  <a:pt x="38100" y="19050"/>
                </a:lnTo>
                <a:arcTo hR="19050" wR="19050" stAng="0" swAng="-5400000"/>
                <a:arcTo hR="19050" wR="19050" stAng="16200000" swAng="-5400000"/>
                <a:lnTo>
                  <a:pt x="0" y="95250"/>
                </a:lnTo>
              </a:path>
            </a:pathLst>
          </a:custGeom>
          <a:noFill/>
          <a:ln w="19050">
            <a:solidFill>
              <a:srgbClr val="4A6B8A"/>
            </a:solidFill>
            <a:prstDash val="solid"/>
          </a:ln>
        </p:spPr>
      </p:sp>
      <p:sp>
        <p:nvSpPr>
          <p:cNvPr id="88" name="Shape 86"/>
          <p:cNvSpPr/>
          <p:nvPr/>
        </p:nvSpPr>
        <p:spPr>
          <a:xfrm>
            <a:off x="799094" y="5524500"/>
            <a:ext cx="191506" cy="152400"/>
          </a:xfrm>
          <a:custGeom>
            <a:avLst/>
            <a:gdLst/>
            <a:ahLst/>
            <a:cxnLst/>
            <a:rect l="l" t="t" r="r" b="b"/>
            <a:pathLst>
              <a:path w="191506" h="152400">
                <a:moveTo>
                  <a:pt x="153406" y="19050"/>
                </a:moveTo>
                <a:arcTo hR="19050" wR="19050" stAng="10800000" swAng="10800000"/>
                <a:lnTo>
                  <a:pt x="191506" y="76200"/>
                </a:lnTo>
                <a:arcTo hR="76200" wR="76200" stAng="0" swAng="5400000"/>
                <a:lnTo>
                  <a:pt x="96256" y="152400"/>
                </a:lnTo>
                <a:cubicBezTo>
                  <a:pt x="69586" y="152400"/>
                  <a:pt x="53393" y="144209"/>
                  <a:pt x="39201" y="130112"/>
                </a:cubicBezTo>
                <a:lnTo>
                  <a:pt x="4911" y="95821"/>
                </a:lnTo>
                <a:arcTo hR="19050" wR="19050" stAng="8275224" swAng="10461721"/>
                <a:lnTo>
                  <a:pt x="48631" y="85725"/>
                </a:lnTo>
              </a:path>
            </a:pathLst>
          </a:custGeom>
          <a:noFill/>
          <a:ln w="19050">
            <a:solidFill>
              <a:srgbClr val="4A6B8A"/>
            </a:solidFill>
            <a:prstDash val="solid"/>
          </a:ln>
        </p:spPr>
      </p:sp>
      <p:sp>
        <p:nvSpPr>
          <p:cNvPr id="89" name="Text 87"/>
          <p:cNvSpPr/>
          <p:nvPr/>
        </p:nvSpPr>
        <p:spPr>
          <a:xfrm>
            <a:off x="1181100" y="5492546"/>
            <a:ext cx="11010900" cy="194310"/>
          </a:xfrm>
          <a:prstGeom prst="rect">
            <a:avLst/>
          </a:prstGeom>
          <a:noFill/>
          <a:ln/>
        </p:spPr>
        <p:txBody>
          <a:bodyPr wrap="none" lIns="0" tIns="0" rIns="0" bIns="0" rtlCol="0" anchor="t"/>
          <a:lstStyle/>
          <a:p>
            <a:pPr algn="l" indent="0" marL="0">
              <a:buNone/>
            </a:pPr>
            <a:r>
              <a:rPr lang="en-US" sz="1275" dirty="0">
                <a:solidFill>
                  <a:srgbClr val="23282E"/>
                </a:solidFill>
                <a:latin typeface="Microsoft YaHei" pitchFamily="34" charset="0"/>
                <a:ea typeface="Microsoft YaHei" pitchFamily="34" charset="-122"/>
                <a:cs typeface="Microsoft YaHei" pitchFamily="34" charset="-120"/>
              </a:rPr>
              <a:t>Ground rules: put your hand up any time, and feel free to talk the quizzes over with your neighbor.</a:t>
            </a:r>
            <a:endParaRPr lang="en-US" sz="12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F0F2"/>
          </a:solidFill>
          <a:ln/>
        </p:spPr>
      </p:sp>
      <p:sp>
        <p:nvSpPr>
          <p:cNvPr id="3" name="Shape 1"/>
          <p:cNvSpPr/>
          <p:nvPr/>
        </p:nvSpPr>
        <p:spPr>
          <a:xfrm>
            <a:off x="7415213" y="233362"/>
            <a:ext cx="504825" cy="200025"/>
          </a:xfrm>
          <a:prstGeom prst="roundRect">
            <a:avLst>
              <a:gd name="adj" fmla="val 50000"/>
            </a:avLst>
          </a:prstGeom>
          <a:noFill/>
          <a:ln w="9525">
            <a:solidFill>
              <a:srgbClr val="B9C3CB"/>
            </a:solidFill>
            <a:prstDash val="solid"/>
          </a:ln>
        </p:spPr>
      </p:sp>
      <p:sp>
        <p:nvSpPr>
          <p:cNvPr id="4" name="Text 2"/>
          <p:cNvSpPr/>
          <p:nvPr/>
        </p:nvSpPr>
        <p:spPr>
          <a:xfrm>
            <a:off x="3143250" y="271039"/>
            <a:ext cx="90487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Goals</a:t>
            </a:r>
            <a:endParaRPr lang="en-US" sz="900" dirty="0">
              <a:latin typeface="Microsoft YaHei" pitchFamily="34" charset="0"/>
              <a:ea typeface="Microsoft YaHei" pitchFamily="34" charset="-122"/>
              <a:cs typeface="Microsoft YaHei" pitchFamily="34" charset="-120"/>
            </a:endParaRPr>
          </a:p>
        </p:txBody>
      </p:sp>
      <p:sp>
        <p:nvSpPr>
          <p:cNvPr id="5" name="Shape 3"/>
          <p:cNvSpPr/>
          <p:nvPr/>
        </p:nvSpPr>
        <p:spPr>
          <a:xfrm>
            <a:off x="7967662" y="233362"/>
            <a:ext cx="523875" cy="200025"/>
          </a:xfrm>
          <a:prstGeom prst="roundRect">
            <a:avLst>
              <a:gd name="adj" fmla="val 50000"/>
            </a:avLst>
          </a:prstGeom>
          <a:solidFill>
            <a:srgbClr val="4A6B8A"/>
          </a:solidFill>
          <a:ln w="9525">
            <a:solidFill>
              <a:srgbClr val="4A6B8A"/>
            </a:solidFill>
            <a:prstDash val="solid"/>
          </a:ln>
        </p:spPr>
      </p:sp>
      <p:sp>
        <p:nvSpPr>
          <p:cNvPr id="6" name="Text 4"/>
          <p:cNvSpPr/>
          <p:nvPr/>
        </p:nvSpPr>
        <p:spPr>
          <a:xfrm>
            <a:off x="4267200" y="271039"/>
            <a:ext cx="792480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Part 1</a:t>
            </a:r>
            <a:endParaRPr lang="en-US" sz="900" dirty="0">
              <a:latin typeface="Microsoft YaHei" pitchFamily="34" charset="0"/>
              <a:ea typeface="Microsoft YaHei" pitchFamily="34" charset="-122"/>
              <a:cs typeface="Microsoft YaHei" pitchFamily="34" charset="-120"/>
            </a:endParaRPr>
          </a:p>
        </p:txBody>
      </p:sp>
      <p:sp>
        <p:nvSpPr>
          <p:cNvPr id="7" name="Shape 5"/>
          <p:cNvSpPr/>
          <p:nvPr/>
        </p:nvSpPr>
        <p:spPr>
          <a:xfrm>
            <a:off x="8539163" y="233362"/>
            <a:ext cx="552450" cy="200025"/>
          </a:xfrm>
          <a:prstGeom prst="roundRect">
            <a:avLst>
              <a:gd name="adj" fmla="val 50000"/>
            </a:avLst>
          </a:prstGeom>
          <a:noFill/>
          <a:ln w="9525">
            <a:solidFill>
              <a:srgbClr val="B9C3CB"/>
            </a:solidFill>
            <a:prstDash val="solid"/>
          </a:ln>
        </p:spPr>
      </p:sp>
      <p:sp>
        <p:nvSpPr>
          <p:cNvPr id="8" name="Text 6"/>
          <p:cNvSpPr/>
          <p:nvPr/>
        </p:nvSpPr>
        <p:spPr>
          <a:xfrm>
            <a:off x="5438775" y="271039"/>
            <a:ext cx="675322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1</a:t>
            </a:r>
            <a:endParaRPr lang="en-US" sz="900" dirty="0">
              <a:latin typeface="Microsoft YaHei" pitchFamily="34" charset="0"/>
              <a:ea typeface="Microsoft YaHei" pitchFamily="34" charset="-122"/>
              <a:cs typeface="Microsoft YaHei" pitchFamily="34" charset="-120"/>
            </a:endParaRPr>
          </a:p>
        </p:txBody>
      </p:sp>
      <p:sp>
        <p:nvSpPr>
          <p:cNvPr id="9" name="Shape 7"/>
          <p:cNvSpPr/>
          <p:nvPr/>
        </p:nvSpPr>
        <p:spPr>
          <a:xfrm>
            <a:off x="9139238" y="233362"/>
            <a:ext cx="523875" cy="200025"/>
          </a:xfrm>
          <a:prstGeom prst="roundRect">
            <a:avLst>
              <a:gd name="adj" fmla="val 50000"/>
            </a:avLst>
          </a:prstGeom>
          <a:noFill/>
          <a:ln w="9525">
            <a:solidFill>
              <a:srgbClr val="B9C3CB"/>
            </a:solidFill>
            <a:prstDash val="solid"/>
          </a:ln>
        </p:spPr>
      </p:sp>
      <p:sp>
        <p:nvSpPr>
          <p:cNvPr id="10" name="Text 8"/>
          <p:cNvSpPr/>
          <p:nvPr/>
        </p:nvSpPr>
        <p:spPr>
          <a:xfrm>
            <a:off x="6610350" y="271039"/>
            <a:ext cx="5581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2</a:t>
            </a:r>
            <a:endParaRPr lang="en-US" sz="900" dirty="0">
              <a:latin typeface="Microsoft YaHei" pitchFamily="34" charset="0"/>
              <a:ea typeface="Microsoft YaHei" pitchFamily="34" charset="-122"/>
              <a:cs typeface="Microsoft YaHei" pitchFamily="34" charset="-120"/>
            </a:endParaRPr>
          </a:p>
        </p:txBody>
      </p:sp>
      <p:sp>
        <p:nvSpPr>
          <p:cNvPr id="11" name="Shape 9"/>
          <p:cNvSpPr/>
          <p:nvPr/>
        </p:nvSpPr>
        <p:spPr>
          <a:xfrm>
            <a:off x="9710738" y="233362"/>
            <a:ext cx="523875" cy="200025"/>
          </a:xfrm>
          <a:prstGeom prst="roundRect">
            <a:avLst>
              <a:gd name="adj" fmla="val 50000"/>
            </a:avLst>
          </a:prstGeom>
          <a:noFill/>
          <a:ln w="9525">
            <a:solidFill>
              <a:srgbClr val="B9C3CB"/>
            </a:solidFill>
            <a:prstDash val="solid"/>
          </a:ln>
        </p:spPr>
      </p:sp>
      <p:sp>
        <p:nvSpPr>
          <p:cNvPr id="12" name="Text 10"/>
          <p:cNvSpPr/>
          <p:nvPr/>
        </p:nvSpPr>
        <p:spPr>
          <a:xfrm>
            <a:off x="7753350" y="271039"/>
            <a:ext cx="4438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3</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10282238" y="233362"/>
            <a:ext cx="552450" cy="200025"/>
          </a:xfrm>
          <a:prstGeom prst="roundRect">
            <a:avLst>
              <a:gd name="adj" fmla="val 50000"/>
            </a:avLst>
          </a:prstGeom>
          <a:noFill/>
          <a:ln w="9525">
            <a:solidFill>
              <a:srgbClr val="B9C3CB"/>
            </a:solidFill>
            <a:prstDash val="solid"/>
          </a:ln>
        </p:spPr>
      </p:sp>
      <p:sp>
        <p:nvSpPr>
          <p:cNvPr id="14" name="Text 12"/>
          <p:cNvSpPr/>
          <p:nvPr/>
        </p:nvSpPr>
        <p:spPr>
          <a:xfrm>
            <a:off x="8924925" y="271039"/>
            <a:ext cx="326707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2</a:t>
            </a:r>
            <a:endParaRPr lang="en-US" sz="900" dirty="0">
              <a:latin typeface="Microsoft YaHei" pitchFamily="34" charset="0"/>
              <a:ea typeface="Microsoft YaHei" pitchFamily="34" charset="-122"/>
              <a:cs typeface="Microsoft YaHei" pitchFamily="34" charset="-120"/>
            </a:endParaRPr>
          </a:p>
        </p:txBody>
      </p:sp>
      <p:sp>
        <p:nvSpPr>
          <p:cNvPr id="15" name="Shape 13"/>
          <p:cNvSpPr/>
          <p:nvPr/>
        </p:nvSpPr>
        <p:spPr>
          <a:xfrm>
            <a:off x="10882313" y="233362"/>
            <a:ext cx="695325" cy="200025"/>
          </a:xfrm>
          <a:prstGeom prst="roundRect">
            <a:avLst>
              <a:gd name="adj" fmla="val 50000"/>
            </a:avLst>
          </a:prstGeom>
          <a:noFill/>
          <a:ln w="9525">
            <a:solidFill>
              <a:srgbClr val="B9C3CB"/>
            </a:solidFill>
            <a:prstDash val="solid"/>
          </a:ln>
        </p:spPr>
      </p:sp>
      <p:sp>
        <p:nvSpPr>
          <p:cNvPr id="16" name="Text 14"/>
          <p:cNvSpPr/>
          <p:nvPr/>
        </p:nvSpPr>
        <p:spPr>
          <a:xfrm>
            <a:off x="10267950" y="271039"/>
            <a:ext cx="19240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Wrap-up</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0" y="1143000"/>
            <a:ext cx="12192000" cy="2400300"/>
          </a:xfrm>
          <a:prstGeom prst="rect">
            <a:avLst/>
          </a:prstGeom>
          <a:solidFill>
            <a:srgbClr val="3E5A74"/>
          </a:solidFill>
          <a:ln/>
        </p:spPr>
      </p:sp>
      <p:sp>
        <p:nvSpPr>
          <p:cNvPr id="18" name="Shape 16"/>
          <p:cNvSpPr/>
          <p:nvPr/>
        </p:nvSpPr>
        <p:spPr>
          <a:xfrm>
            <a:off x="0" y="3543300"/>
            <a:ext cx="12192000" cy="76200"/>
          </a:xfrm>
          <a:prstGeom prst="rect">
            <a:avLst/>
          </a:prstGeom>
          <a:solidFill>
            <a:srgbClr val="918461"/>
          </a:solidFill>
          <a:ln/>
        </p:spPr>
      </p:sp>
      <p:sp>
        <p:nvSpPr>
          <p:cNvPr id="19" name="Shape 17"/>
          <p:cNvSpPr/>
          <p:nvPr/>
        </p:nvSpPr>
        <p:spPr>
          <a:xfrm>
            <a:off x="619125" y="1419225"/>
            <a:ext cx="1885950" cy="266700"/>
          </a:xfrm>
          <a:prstGeom prst="roundRect">
            <a:avLst>
              <a:gd name="adj" fmla="val 21429"/>
            </a:avLst>
          </a:prstGeom>
          <a:noFill/>
          <a:ln w="19050">
            <a:solidFill>
              <a:srgbClr val="B2BDC7"/>
            </a:solidFill>
            <a:prstDash val="solid"/>
          </a:ln>
        </p:spPr>
      </p:sp>
      <p:sp>
        <p:nvSpPr>
          <p:cNvPr id="20" name="Text 18"/>
          <p:cNvSpPr/>
          <p:nvPr/>
        </p:nvSpPr>
        <p:spPr>
          <a:xfrm>
            <a:off x="1263030" y="1463110"/>
            <a:ext cx="10928970" cy="182880"/>
          </a:xfrm>
          <a:prstGeom prst="rect">
            <a:avLst/>
          </a:prstGeom>
          <a:noFill/>
          <a:ln/>
        </p:spPr>
        <p:txBody>
          <a:bodyPr wrap="none" lIns="0" tIns="0" rIns="0" bIns="0" rtlCol="0" anchor="t"/>
          <a:lstStyle/>
          <a:p>
            <a:pPr algn="l" indent="0" marL="0">
              <a:buNone/>
            </a:pPr>
            <a:r>
              <a:rPr lang="en-US" sz="1200" b="1" spc="225" kern="0" dirty="0">
                <a:solidFill>
                  <a:srgbClr val="FFFFFF"/>
                </a:solidFill>
                <a:latin typeface="Microsoft YaHei" pitchFamily="34" charset="0"/>
                <a:ea typeface="Microsoft YaHei" pitchFamily="34" charset="-122"/>
                <a:cs typeface="Microsoft YaHei" pitchFamily="34" charset="-120"/>
              </a:rPr>
              <a:t>P</a:t>
            </a:r>
            <a:pPr algn="l" indent="0" marL="0">
              <a:buNone/>
            </a:pPr>
            <a:r>
              <a:rPr lang="en-US" sz="1200" b="1" spc="225" kern="0" dirty="0">
                <a:solidFill>
                  <a:srgbClr val="FFFFFF"/>
                </a:solidFill>
                <a:latin typeface="Microsoft YaHei" pitchFamily="34" charset="0"/>
                <a:ea typeface="Microsoft YaHei" pitchFamily="34" charset="-122"/>
                <a:cs typeface="Microsoft YaHei" pitchFamily="34" charset="-120"/>
              </a:rPr>
              <a:t>a</a:t>
            </a:r>
            <a:pPr algn="l" indent="0" marL="0">
              <a:buNone/>
            </a:pPr>
            <a:r>
              <a:rPr lang="en-US" sz="1200" b="1" spc="225" kern="0" dirty="0">
                <a:solidFill>
                  <a:srgbClr val="FFFFFF"/>
                </a:solidFill>
                <a:latin typeface="Microsoft YaHei" pitchFamily="34" charset="0"/>
                <a:ea typeface="Microsoft YaHei" pitchFamily="34" charset="-122"/>
                <a:cs typeface="Microsoft YaHei" pitchFamily="34" charset="-120"/>
              </a:rPr>
              <a:t>r</a:t>
            </a:r>
            <a:pPr algn="l" indent="0" marL="0">
              <a:buNone/>
            </a:pPr>
            <a:r>
              <a:rPr lang="en-US" sz="1200" b="1" spc="225" kern="0" dirty="0">
                <a:solidFill>
                  <a:srgbClr val="FFFFFF"/>
                </a:solidFill>
                <a:latin typeface="Microsoft YaHei" pitchFamily="34" charset="0"/>
                <a:ea typeface="Microsoft YaHei" pitchFamily="34" charset="-122"/>
                <a:cs typeface="Microsoft YaHei" pitchFamily="34" charset="-120"/>
              </a:rPr>
              <a:t>t</a:t>
            </a:r>
            <a:pPr algn="l" indent="0" marL="0">
              <a:buNone/>
            </a:pPr>
            <a:r>
              <a:rPr lang="en-US" sz="1200" b="1" spc="225" kern="0" dirty="0">
                <a:solidFill>
                  <a:srgbClr val="FFFFFF"/>
                </a:solidFill>
                <a:latin typeface="Microsoft YaHei" pitchFamily="34" charset="0"/>
                <a:ea typeface="Microsoft YaHei" pitchFamily="34" charset="-122"/>
                <a:cs typeface="Microsoft YaHei" pitchFamily="34" charset="-120"/>
              </a:rPr>
              <a:t> </a:t>
            </a:r>
            <a:pPr algn="l" indent="0" marL="0">
              <a:buNone/>
            </a:pPr>
            <a:r>
              <a:rPr lang="en-US" sz="1200" b="1" dirty="0">
                <a:solidFill>
                  <a:srgbClr val="FFFFFF"/>
                </a:solidFill>
                <a:latin typeface="Microsoft YaHei" pitchFamily="34" charset="0"/>
                <a:ea typeface="Microsoft YaHei" pitchFamily="34" charset="-122"/>
                <a:cs typeface="Microsoft YaHei" pitchFamily="34" charset="-120"/>
              </a:rPr>
              <a:t>1</a:t>
            </a:r>
            <a:endParaRPr lang="en-US" sz="1200" dirty="0">
              <a:latin typeface="Microsoft YaHei" pitchFamily="34" charset="0"/>
              <a:ea typeface="Microsoft YaHei" pitchFamily="34" charset="-122"/>
              <a:cs typeface="Microsoft YaHei" pitchFamily="34" charset="-120"/>
            </a:endParaRPr>
          </a:p>
        </p:txBody>
      </p:sp>
      <p:sp>
        <p:nvSpPr>
          <p:cNvPr id="21" name="Text 19"/>
          <p:cNvSpPr/>
          <p:nvPr/>
        </p:nvSpPr>
        <p:spPr>
          <a:xfrm>
            <a:off x="609600" y="1921631"/>
            <a:ext cx="11582400" cy="525780"/>
          </a:xfrm>
          <a:prstGeom prst="rect">
            <a:avLst/>
          </a:prstGeom>
          <a:noFill/>
          <a:ln/>
        </p:spPr>
        <p:txBody>
          <a:bodyPr wrap="none" lIns="0" tIns="0" rIns="0" bIns="0" rtlCol="0" anchor="t"/>
          <a:lstStyle/>
          <a:p>
            <a:pPr algn="l" indent="0" marL="0">
              <a:buNone/>
            </a:pPr>
            <a:r>
              <a:rPr lang="en-US" sz="3450" b="1" dirty="0">
                <a:solidFill>
                  <a:srgbClr val="FFFFFF"/>
                </a:solidFill>
                <a:latin typeface="Microsoft YaHei" pitchFamily="34" charset="0"/>
                <a:ea typeface="Microsoft YaHei" pitchFamily="34" charset="-122"/>
                <a:cs typeface="Microsoft YaHei" pitchFamily="34" charset="-120"/>
              </a:rPr>
              <a:t>Where it helps, and where it backfires</a:t>
            </a:r>
            <a:endParaRPr lang="en-US" sz="3450" dirty="0">
              <a:latin typeface="Microsoft YaHei" pitchFamily="34" charset="0"/>
              <a:ea typeface="Microsoft YaHei" pitchFamily="34" charset="-122"/>
              <a:cs typeface="Microsoft YaHei" pitchFamily="34" charset="-120"/>
            </a:endParaRPr>
          </a:p>
        </p:txBody>
      </p:sp>
      <p:sp>
        <p:nvSpPr>
          <p:cNvPr id="22" name="Text 20"/>
          <p:cNvSpPr/>
          <p:nvPr/>
        </p:nvSpPr>
        <p:spPr>
          <a:xfrm>
            <a:off x="609600" y="2711608"/>
            <a:ext cx="11582400" cy="205740"/>
          </a:xfrm>
          <a:prstGeom prst="rect">
            <a:avLst/>
          </a:prstGeom>
          <a:noFill/>
          <a:ln/>
        </p:spPr>
        <p:txBody>
          <a:bodyPr wrap="none" lIns="0" tIns="0" rIns="0" bIns="0" rtlCol="0" anchor="t"/>
          <a:lstStyle/>
          <a:p>
            <a:pPr algn="l" indent="0" marL="0">
              <a:buNone/>
            </a:pPr>
            <a:r>
              <a:rPr lang="en-US" sz="1350" dirty="0">
                <a:solidFill>
                  <a:srgbClr val="DCE1E6"/>
                </a:solidFill>
                <a:latin typeface="Microsoft YaHei" pitchFamily="34" charset="0"/>
                <a:ea typeface="Microsoft YaHei" pitchFamily="34" charset="-122"/>
                <a:cs typeface="Microsoft YaHei" pitchFamily="34" charset="-120"/>
              </a:rPr>
              <a:t>First, the research: work it makes faster and better, and work it gets wrong</a:t>
            </a:r>
            <a:endParaRPr lang="en-US" sz="1350" dirty="0">
              <a:latin typeface="Microsoft YaHei" pitchFamily="34" charset="0"/>
              <a:ea typeface="Microsoft YaHei" pitchFamily="34" charset="-122"/>
              <a:cs typeface="Microsoft YaHei" pitchFamily="34" charset="-120"/>
            </a:endParaRPr>
          </a:p>
        </p:txBody>
      </p:sp>
      <p:sp>
        <p:nvSpPr>
          <p:cNvPr id="23" name="Text 21"/>
          <p:cNvSpPr/>
          <p:nvPr/>
        </p:nvSpPr>
        <p:spPr>
          <a:xfrm>
            <a:off x="609600" y="4033775"/>
            <a:ext cx="11582400" cy="148590"/>
          </a:xfrm>
          <a:prstGeom prst="rect">
            <a:avLst/>
          </a:prstGeom>
          <a:noFill/>
          <a:ln/>
        </p:spPr>
        <p:txBody>
          <a:bodyPr wrap="none" lIns="0" tIns="0" rIns="0" bIns="0" rtlCol="0" anchor="t"/>
          <a:lstStyle/>
          <a:p>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n</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t</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h</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s</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dirty="0">
                <a:solidFill>
                  <a:srgbClr val="4A6B8A"/>
                </a:solidFill>
                <a:latin typeface="Microsoft YaHei" pitchFamily="34" charset="0"/>
                <a:ea typeface="Microsoft YaHei" pitchFamily="34" charset="-122"/>
                <a:cs typeface="Microsoft YaHei" pitchFamily="34" charset="-120"/>
              </a:rPr>
              <a:t>t</a:t>
            </a:r>
            <a:endParaRPr lang="en-US" sz="975" dirty="0">
              <a:latin typeface="Microsoft YaHei" pitchFamily="34" charset="0"/>
              <a:ea typeface="Microsoft YaHei" pitchFamily="34" charset="-122"/>
              <a:cs typeface="Microsoft YaHei" pitchFamily="34" charset="-120"/>
            </a:endParaRPr>
          </a:p>
        </p:txBody>
      </p:sp>
      <p:sp>
        <p:nvSpPr>
          <p:cNvPr id="24" name="Shape 22"/>
          <p:cNvSpPr/>
          <p:nvPr/>
        </p:nvSpPr>
        <p:spPr>
          <a:xfrm>
            <a:off x="614363" y="4348163"/>
            <a:ext cx="3495675" cy="981075"/>
          </a:xfrm>
          <a:prstGeom prst="roundRect">
            <a:avLst>
              <a:gd name="adj" fmla="val 9709"/>
            </a:avLst>
          </a:prstGeom>
          <a:solidFill>
            <a:srgbClr val="F9FBFC"/>
          </a:solidFill>
          <a:ln w="9525">
            <a:solidFill>
              <a:srgbClr val="D3DBE0"/>
            </a:solidFill>
            <a:prstDash val="solid"/>
          </a:ln>
        </p:spPr>
      </p:sp>
      <p:sp>
        <p:nvSpPr>
          <p:cNvPr id="25" name="Shape 23"/>
          <p:cNvSpPr/>
          <p:nvPr/>
        </p:nvSpPr>
        <p:spPr>
          <a:xfrm>
            <a:off x="857250" y="4552950"/>
            <a:ext cx="114300" cy="114300"/>
          </a:xfrm>
          <a:custGeom>
            <a:avLst/>
            <a:gdLst/>
            <a:ahLst/>
            <a:cxnLst/>
            <a:rect l="l" t="t" r="r" b="b"/>
            <a:pathLst>
              <a:path w="114300" h="114300">
                <a:moveTo>
                  <a:pt x="85725" y="114300"/>
                </a:moveTo>
                <a:cubicBezTo>
                  <a:pt x="87630" y="104775"/>
                  <a:pt x="92392" y="98108"/>
                  <a:pt x="100013" y="90488"/>
                </a:cubicBezTo>
                <a:cubicBezTo>
                  <a:pt x="109538" y="81915"/>
                  <a:pt x="114300" y="69533"/>
                  <a:pt x="114300" y="57150"/>
                </a:cubicBezTo>
                <a:arcTo hR="57150" wR="57150" stAng="0" swAng="-10800000"/>
                <a:cubicBezTo>
                  <a:pt x="0" y="66675"/>
                  <a:pt x="1905" y="78105"/>
                  <a:pt x="14288" y="90488"/>
                </a:cubicBezTo>
                <a:cubicBezTo>
                  <a:pt x="20955" y="97155"/>
                  <a:pt x="26670" y="104775"/>
                  <a:pt x="28575" y="114300"/>
                </a:cubicBezTo>
              </a:path>
            </a:pathLst>
          </a:custGeom>
          <a:noFill/>
          <a:ln w="19050">
            <a:solidFill>
              <a:srgbClr val="4A6B8A"/>
            </a:solidFill>
            <a:prstDash val="solid"/>
          </a:ln>
        </p:spPr>
      </p:sp>
      <p:sp>
        <p:nvSpPr>
          <p:cNvPr id="26" name="Shape 24"/>
          <p:cNvSpPr/>
          <p:nvPr/>
        </p:nvSpPr>
        <p:spPr>
          <a:xfrm>
            <a:off x="885825" y="4705350"/>
            <a:ext cx="57150" cy="7144"/>
          </a:xfrm>
          <a:custGeom>
            <a:avLst/>
            <a:gdLst/>
            <a:ahLst/>
            <a:cxnLst/>
            <a:rect l="l" t="t" r="r" b="b"/>
            <a:pathLst>
              <a:path w="57150" h="7144">
                <a:moveTo>
                  <a:pt x="0" y="0"/>
                </a:moveTo>
                <a:lnTo>
                  <a:pt x="57150" y="0"/>
                </a:lnTo>
              </a:path>
            </a:pathLst>
          </a:custGeom>
          <a:noFill/>
          <a:ln w="19050">
            <a:solidFill>
              <a:srgbClr val="4A6B8A"/>
            </a:solidFill>
            <a:prstDash val="solid"/>
          </a:ln>
        </p:spPr>
      </p:sp>
      <p:sp>
        <p:nvSpPr>
          <p:cNvPr id="27" name="Shape 25"/>
          <p:cNvSpPr/>
          <p:nvPr/>
        </p:nvSpPr>
        <p:spPr>
          <a:xfrm>
            <a:off x="895350" y="4743450"/>
            <a:ext cx="38100" cy="7144"/>
          </a:xfrm>
          <a:custGeom>
            <a:avLst/>
            <a:gdLst/>
            <a:ahLst/>
            <a:cxnLst/>
            <a:rect l="l" t="t" r="r" b="b"/>
            <a:pathLst>
              <a:path w="38100" h="7144">
                <a:moveTo>
                  <a:pt x="0" y="0"/>
                </a:moveTo>
                <a:lnTo>
                  <a:pt x="38100" y="0"/>
                </a:lnTo>
              </a:path>
            </a:pathLst>
          </a:custGeom>
          <a:noFill/>
          <a:ln w="19050">
            <a:solidFill>
              <a:srgbClr val="4A6B8A"/>
            </a:solidFill>
            <a:prstDash val="solid"/>
          </a:ln>
        </p:spPr>
      </p:sp>
      <p:sp>
        <p:nvSpPr>
          <p:cNvPr id="28" name="Text 26"/>
          <p:cNvSpPr/>
          <p:nvPr/>
        </p:nvSpPr>
        <p:spPr>
          <a:xfrm>
            <a:off x="1162050" y="4549210"/>
            <a:ext cx="1102995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Four studies: writing, support,</a:t>
            </a:r>
            <a:endParaRPr lang="en-US" sz="1200" dirty="0">
              <a:latin typeface="Microsoft YaHei" pitchFamily="34" charset="0"/>
              <a:ea typeface="Microsoft YaHei" pitchFamily="34" charset="-122"/>
              <a:cs typeface="Microsoft YaHei" pitchFamily="34" charset="-120"/>
            </a:endParaRPr>
          </a:p>
        </p:txBody>
      </p:sp>
      <p:sp>
        <p:nvSpPr>
          <p:cNvPr id="29" name="Text 27"/>
          <p:cNvSpPr/>
          <p:nvPr/>
        </p:nvSpPr>
        <p:spPr>
          <a:xfrm>
            <a:off x="1162050" y="4796860"/>
            <a:ext cx="1102995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planning, teams</a:t>
            </a:r>
            <a:endParaRPr lang="en-US" sz="1200" dirty="0">
              <a:latin typeface="Microsoft YaHei" pitchFamily="34" charset="0"/>
              <a:ea typeface="Microsoft YaHei" pitchFamily="34" charset="-122"/>
              <a:cs typeface="Microsoft YaHei" pitchFamily="34" charset="-120"/>
            </a:endParaRPr>
          </a:p>
        </p:txBody>
      </p:sp>
      <p:sp>
        <p:nvSpPr>
          <p:cNvPr id="30" name="Shape 28"/>
          <p:cNvSpPr/>
          <p:nvPr/>
        </p:nvSpPr>
        <p:spPr>
          <a:xfrm>
            <a:off x="4348163" y="4348163"/>
            <a:ext cx="3495675" cy="981075"/>
          </a:xfrm>
          <a:prstGeom prst="roundRect">
            <a:avLst>
              <a:gd name="adj" fmla="val 9709"/>
            </a:avLst>
          </a:prstGeom>
          <a:solidFill>
            <a:srgbClr val="F9FBFC"/>
          </a:solidFill>
          <a:ln w="9525">
            <a:solidFill>
              <a:srgbClr val="D3DBE0"/>
            </a:solidFill>
            <a:prstDash val="solid"/>
          </a:ln>
        </p:spPr>
      </p:sp>
      <p:sp>
        <p:nvSpPr>
          <p:cNvPr id="31" name="Shape 29"/>
          <p:cNvSpPr/>
          <p:nvPr/>
        </p:nvSpPr>
        <p:spPr>
          <a:xfrm>
            <a:off x="4552779" y="4562343"/>
            <a:ext cx="190652" cy="171583"/>
          </a:xfrm>
          <a:custGeom>
            <a:avLst/>
            <a:gdLst/>
            <a:ahLst/>
            <a:cxnLst/>
            <a:rect l="l" t="t" r="r" b="b"/>
            <a:pathLst>
              <a:path w="190652" h="171583">
                <a:moveTo>
                  <a:pt x="188100" y="143007"/>
                </a:moveTo>
                <a:lnTo>
                  <a:pt x="111900" y="9657"/>
                </a:lnTo>
                <a:arcTo hR="19050" wR="19050" stAng="19827518" swAng="-7255037"/>
                <a:lnTo>
                  <a:pt x="2553" y="143007"/>
                </a:lnTo>
                <a:arcTo hR="19050" wR="19050" stAng="12600161" swAng="-7231094"/>
                <a:lnTo>
                  <a:pt x="171621" y="171582"/>
                </a:lnTo>
                <a:arcTo hR="19050" wR="19050" stAng="5396476" swAng="-7196478"/>
              </a:path>
            </a:pathLst>
          </a:custGeom>
          <a:noFill/>
          <a:ln w="19050">
            <a:solidFill>
              <a:srgbClr val="4A6B8A"/>
            </a:solidFill>
            <a:prstDash val="solid"/>
          </a:ln>
        </p:spPr>
      </p:sp>
      <p:sp>
        <p:nvSpPr>
          <p:cNvPr id="32" name="Shape 30"/>
          <p:cNvSpPr/>
          <p:nvPr/>
        </p:nvSpPr>
        <p:spPr>
          <a:xfrm>
            <a:off x="4648200" y="4619625"/>
            <a:ext cx="7144" cy="38100"/>
          </a:xfrm>
          <a:custGeom>
            <a:avLst/>
            <a:gdLst/>
            <a:ahLst/>
            <a:cxnLst/>
            <a:rect l="l" t="t" r="r" b="b"/>
            <a:pathLst>
              <a:path w="7144" h="38100">
                <a:moveTo>
                  <a:pt x="0" y="0"/>
                </a:moveTo>
                <a:lnTo>
                  <a:pt x="0" y="38100"/>
                </a:lnTo>
              </a:path>
            </a:pathLst>
          </a:custGeom>
          <a:noFill/>
          <a:ln w="19050">
            <a:solidFill>
              <a:srgbClr val="4A6B8A"/>
            </a:solidFill>
            <a:prstDash val="solid"/>
          </a:ln>
        </p:spPr>
      </p:sp>
      <p:sp>
        <p:nvSpPr>
          <p:cNvPr id="33" name="Shape 31"/>
          <p:cNvSpPr/>
          <p:nvPr/>
        </p:nvSpPr>
        <p:spPr>
          <a:xfrm>
            <a:off x="4648200" y="4695825"/>
            <a:ext cx="7144" cy="7144"/>
          </a:xfrm>
          <a:custGeom>
            <a:avLst/>
            <a:gdLst/>
            <a:ahLst/>
            <a:cxnLst/>
            <a:rect l="l" t="t" r="r" b="b"/>
            <a:pathLst>
              <a:path w="7144" h="7144">
                <a:moveTo>
                  <a:pt x="0" y="0"/>
                </a:moveTo>
                <a:lnTo>
                  <a:pt x="95" y="0"/>
                </a:lnTo>
              </a:path>
            </a:pathLst>
          </a:custGeom>
          <a:noFill/>
          <a:ln w="19050">
            <a:solidFill>
              <a:srgbClr val="4A6B8A"/>
            </a:solidFill>
            <a:prstDash val="solid"/>
          </a:ln>
        </p:spPr>
      </p:sp>
      <p:sp>
        <p:nvSpPr>
          <p:cNvPr id="34" name="Text 32"/>
          <p:cNvSpPr/>
          <p:nvPr/>
        </p:nvSpPr>
        <p:spPr>
          <a:xfrm>
            <a:off x="4895850" y="4549210"/>
            <a:ext cx="729615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Two traps: beyond its reach,</a:t>
            </a:r>
            <a:endParaRPr lang="en-US" sz="1200" dirty="0">
              <a:latin typeface="Microsoft YaHei" pitchFamily="34" charset="0"/>
              <a:ea typeface="Microsoft YaHei" pitchFamily="34" charset="-122"/>
              <a:cs typeface="Microsoft YaHei" pitchFamily="34" charset="-120"/>
            </a:endParaRPr>
          </a:p>
        </p:txBody>
      </p:sp>
      <p:sp>
        <p:nvSpPr>
          <p:cNvPr id="35" name="Text 33"/>
          <p:cNvSpPr/>
          <p:nvPr/>
        </p:nvSpPr>
        <p:spPr>
          <a:xfrm>
            <a:off x="4895850" y="4796860"/>
            <a:ext cx="729615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made-up content</a:t>
            </a:r>
            <a:endParaRPr lang="en-US" sz="1200" dirty="0">
              <a:latin typeface="Microsoft YaHei" pitchFamily="34" charset="0"/>
              <a:ea typeface="Microsoft YaHei" pitchFamily="34" charset="-122"/>
              <a:cs typeface="Microsoft YaHei" pitchFamily="34" charset="-120"/>
            </a:endParaRPr>
          </a:p>
        </p:txBody>
      </p:sp>
      <p:sp>
        <p:nvSpPr>
          <p:cNvPr id="36" name="Shape 34"/>
          <p:cNvSpPr/>
          <p:nvPr/>
        </p:nvSpPr>
        <p:spPr>
          <a:xfrm>
            <a:off x="8081962" y="4348163"/>
            <a:ext cx="3495675" cy="981075"/>
          </a:xfrm>
          <a:prstGeom prst="roundRect">
            <a:avLst>
              <a:gd name="adj" fmla="val 9709"/>
            </a:avLst>
          </a:prstGeom>
          <a:solidFill>
            <a:srgbClr val="F9FBFC"/>
          </a:solidFill>
          <a:ln w="9525">
            <a:solidFill>
              <a:srgbClr val="D3DBE0"/>
            </a:solidFill>
            <a:prstDash val="solid"/>
          </a:ln>
        </p:spPr>
      </p:sp>
      <p:sp>
        <p:nvSpPr>
          <p:cNvPr id="37" name="Shape 35"/>
          <p:cNvSpPr/>
          <p:nvPr/>
        </p:nvSpPr>
        <p:spPr>
          <a:xfrm>
            <a:off x="8382000" y="4629150"/>
            <a:ext cx="38100" cy="38100"/>
          </a:xfrm>
          <a:custGeom>
            <a:avLst/>
            <a:gdLst/>
            <a:ahLst/>
            <a:cxnLst/>
            <a:rect l="l" t="t" r="r" b="b"/>
            <a:pathLst>
              <a:path w="38100" h="38100">
                <a:moveTo>
                  <a:pt x="0" y="38100"/>
                </a:moveTo>
                <a:lnTo>
                  <a:pt x="38100" y="0"/>
                </a:lnTo>
              </a:path>
            </a:pathLst>
          </a:custGeom>
          <a:noFill/>
          <a:ln w="19050">
            <a:solidFill>
              <a:srgbClr val="4A6B8A"/>
            </a:solidFill>
            <a:prstDash val="solid"/>
          </a:ln>
        </p:spPr>
      </p:sp>
      <p:sp>
        <p:nvSpPr>
          <p:cNvPr id="38" name="Shape 36"/>
          <p:cNvSpPr/>
          <p:nvPr/>
        </p:nvSpPr>
        <p:spPr>
          <a:xfrm>
            <a:off x="8286750" y="4571996"/>
            <a:ext cx="190500" cy="142879"/>
          </a:xfrm>
          <a:custGeom>
            <a:avLst/>
            <a:gdLst/>
            <a:ahLst/>
            <a:cxnLst/>
            <a:rect l="l" t="t" r="r" b="b"/>
            <a:pathLst>
              <a:path w="190500" h="142879">
                <a:moveTo>
                  <a:pt x="12763" y="142879"/>
                </a:moveTo>
                <a:arcTo hR="95250" wR="95250" stAng="8999825" swAng="14400349"/>
              </a:path>
            </a:pathLst>
          </a:custGeom>
          <a:noFill/>
          <a:ln w="19050">
            <a:solidFill>
              <a:srgbClr val="4A6B8A"/>
            </a:solidFill>
            <a:prstDash val="solid"/>
          </a:ln>
        </p:spPr>
      </p:sp>
      <p:sp>
        <p:nvSpPr>
          <p:cNvPr id="39" name="Text 37"/>
          <p:cNvSpPr/>
          <p:nvPr/>
        </p:nvSpPr>
        <p:spPr>
          <a:xfrm>
            <a:off x="8629650" y="4549210"/>
            <a:ext cx="356235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Felt and measured, 39 points apart</a:t>
            </a:r>
            <a:endParaRPr lang="en-US" sz="12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F0F2"/>
          </a:solidFill>
          <a:ln/>
        </p:spPr>
      </p:sp>
      <p:sp>
        <p:nvSpPr>
          <p:cNvPr id="3" name="Text 1"/>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Learning </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&amp;</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 Development · All-staff training · Using generative AI well at work</a:t>
            </a:r>
            <a:endParaRPr lang="en-US" sz="900" dirty="0">
              <a:latin typeface="Microsoft YaHei" pitchFamily="34" charset="0"/>
              <a:ea typeface="Microsoft YaHei" pitchFamily="34" charset="-122"/>
              <a:cs typeface="Microsoft YaHei" pitchFamily="34" charset="-120"/>
            </a:endParaRPr>
          </a:p>
        </p:txBody>
      </p:sp>
      <p:sp>
        <p:nvSpPr>
          <p:cNvPr id="4" name="pptwise-slidenum-s0004"/>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470"/>
                </a:solidFill>
                <a:latin typeface="Microsoft YaHei" pitchFamily="34" charset="0"/>
                <a:ea typeface="Microsoft YaHei" pitchFamily="34" charset="-122"/>
                <a:cs typeface="Microsoft YaHei" pitchFamily="34" charset="-120"/>
              </a:rPr>
              <a:t>5</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 21</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609600" y="261875"/>
            <a:ext cx="11582400" cy="148590"/>
          </a:xfrm>
          <a:prstGeom prst="rect">
            <a:avLst/>
          </a:prstGeom>
          <a:noFill/>
          <a:ln/>
        </p:spPr>
        <p:txBody>
          <a:bodyPr wrap="none" lIns="0" tIns="0" rIns="0" bIns="0" rtlCol="0" anchor="t"/>
          <a:lstStyle/>
          <a:p>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P</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1</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W</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h</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i</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h</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l</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p</a:t>
            </a:r>
            <a:pPr algn="l" indent="0" marL="0">
              <a:buNone/>
            </a:pPr>
            <a:r>
              <a:rPr lang="en-US" sz="975" b="1" dirty="0">
                <a:solidFill>
                  <a:srgbClr val="4A6B8A"/>
                </a:solidFill>
                <a:latin typeface="Microsoft YaHei" pitchFamily="34" charset="0"/>
                <a:ea typeface="Microsoft YaHei" pitchFamily="34" charset="-122"/>
                <a:cs typeface="Microsoft YaHei" pitchFamily="34" charset="-120"/>
              </a:rPr>
              <a:t>s</a:t>
            </a:r>
            <a:endParaRPr lang="en-US" sz="975" dirty="0">
              <a:latin typeface="Microsoft YaHei" pitchFamily="34" charset="0"/>
              <a:ea typeface="Microsoft YaHei" pitchFamily="34" charset="-122"/>
              <a:cs typeface="Microsoft YaHei" pitchFamily="34" charset="-120"/>
            </a:endParaRPr>
          </a:p>
        </p:txBody>
      </p:sp>
      <p:sp>
        <p:nvSpPr>
          <p:cNvPr id="7" name="Shape 5"/>
          <p:cNvSpPr/>
          <p:nvPr/>
        </p:nvSpPr>
        <p:spPr>
          <a:xfrm>
            <a:off x="7415213" y="233362"/>
            <a:ext cx="504825" cy="200025"/>
          </a:xfrm>
          <a:prstGeom prst="roundRect">
            <a:avLst>
              <a:gd name="adj" fmla="val 50000"/>
            </a:avLst>
          </a:prstGeom>
          <a:noFill/>
          <a:ln w="9525">
            <a:solidFill>
              <a:srgbClr val="B9C3CB"/>
            </a:solidFill>
            <a:prstDash val="solid"/>
          </a:ln>
        </p:spPr>
      </p:sp>
      <p:sp>
        <p:nvSpPr>
          <p:cNvPr id="8" name="Text 6"/>
          <p:cNvSpPr/>
          <p:nvPr/>
        </p:nvSpPr>
        <p:spPr>
          <a:xfrm>
            <a:off x="3143250" y="271039"/>
            <a:ext cx="90487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Goals</a:t>
            </a:r>
            <a:endParaRPr lang="en-US" sz="900" dirty="0">
              <a:latin typeface="Microsoft YaHei" pitchFamily="34" charset="0"/>
              <a:ea typeface="Microsoft YaHei" pitchFamily="34" charset="-122"/>
              <a:cs typeface="Microsoft YaHei" pitchFamily="34" charset="-120"/>
            </a:endParaRPr>
          </a:p>
        </p:txBody>
      </p:sp>
      <p:sp>
        <p:nvSpPr>
          <p:cNvPr id="9" name="Shape 7"/>
          <p:cNvSpPr/>
          <p:nvPr/>
        </p:nvSpPr>
        <p:spPr>
          <a:xfrm>
            <a:off x="7967662" y="233362"/>
            <a:ext cx="523875" cy="200025"/>
          </a:xfrm>
          <a:prstGeom prst="roundRect">
            <a:avLst>
              <a:gd name="adj" fmla="val 50000"/>
            </a:avLst>
          </a:prstGeom>
          <a:solidFill>
            <a:srgbClr val="4A6B8A"/>
          </a:solidFill>
          <a:ln w="9525">
            <a:solidFill>
              <a:srgbClr val="4A6B8A"/>
            </a:solidFill>
            <a:prstDash val="solid"/>
          </a:ln>
        </p:spPr>
      </p:sp>
      <p:sp>
        <p:nvSpPr>
          <p:cNvPr id="10" name="Text 8"/>
          <p:cNvSpPr/>
          <p:nvPr/>
        </p:nvSpPr>
        <p:spPr>
          <a:xfrm>
            <a:off x="4267200" y="271039"/>
            <a:ext cx="792480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Part 1</a:t>
            </a:r>
            <a:endParaRPr lang="en-US" sz="900" dirty="0">
              <a:latin typeface="Microsoft YaHei" pitchFamily="34" charset="0"/>
              <a:ea typeface="Microsoft YaHei" pitchFamily="34" charset="-122"/>
              <a:cs typeface="Microsoft YaHei" pitchFamily="34" charset="-120"/>
            </a:endParaRPr>
          </a:p>
        </p:txBody>
      </p:sp>
      <p:sp>
        <p:nvSpPr>
          <p:cNvPr id="11" name="Shape 9"/>
          <p:cNvSpPr/>
          <p:nvPr/>
        </p:nvSpPr>
        <p:spPr>
          <a:xfrm>
            <a:off x="8539163" y="233362"/>
            <a:ext cx="552450" cy="200025"/>
          </a:xfrm>
          <a:prstGeom prst="roundRect">
            <a:avLst>
              <a:gd name="adj" fmla="val 50000"/>
            </a:avLst>
          </a:prstGeom>
          <a:noFill/>
          <a:ln w="9525">
            <a:solidFill>
              <a:srgbClr val="B9C3CB"/>
            </a:solidFill>
            <a:prstDash val="solid"/>
          </a:ln>
        </p:spPr>
      </p:sp>
      <p:sp>
        <p:nvSpPr>
          <p:cNvPr id="12" name="Text 10"/>
          <p:cNvSpPr/>
          <p:nvPr/>
        </p:nvSpPr>
        <p:spPr>
          <a:xfrm>
            <a:off x="5438775" y="271039"/>
            <a:ext cx="675322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1</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9139238" y="233362"/>
            <a:ext cx="523875" cy="200025"/>
          </a:xfrm>
          <a:prstGeom prst="roundRect">
            <a:avLst>
              <a:gd name="adj" fmla="val 50000"/>
            </a:avLst>
          </a:prstGeom>
          <a:noFill/>
          <a:ln w="9525">
            <a:solidFill>
              <a:srgbClr val="B9C3CB"/>
            </a:solidFill>
            <a:prstDash val="solid"/>
          </a:ln>
        </p:spPr>
      </p:sp>
      <p:sp>
        <p:nvSpPr>
          <p:cNvPr id="14" name="Text 12"/>
          <p:cNvSpPr/>
          <p:nvPr/>
        </p:nvSpPr>
        <p:spPr>
          <a:xfrm>
            <a:off x="6610350" y="271039"/>
            <a:ext cx="5581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2</a:t>
            </a:r>
            <a:endParaRPr lang="en-US" sz="900" dirty="0">
              <a:latin typeface="Microsoft YaHei" pitchFamily="34" charset="0"/>
              <a:ea typeface="Microsoft YaHei" pitchFamily="34" charset="-122"/>
              <a:cs typeface="Microsoft YaHei" pitchFamily="34" charset="-120"/>
            </a:endParaRPr>
          </a:p>
        </p:txBody>
      </p:sp>
      <p:sp>
        <p:nvSpPr>
          <p:cNvPr id="15" name="Shape 13"/>
          <p:cNvSpPr/>
          <p:nvPr/>
        </p:nvSpPr>
        <p:spPr>
          <a:xfrm>
            <a:off x="9710738" y="233362"/>
            <a:ext cx="523875" cy="200025"/>
          </a:xfrm>
          <a:prstGeom prst="roundRect">
            <a:avLst>
              <a:gd name="adj" fmla="val 50000"/>
            </a:avLst>
          </a:prstGeom>
          <a:noFill/>
          <a:ln w="9525">
            <a:solidFill>
              <a:srgbClr val="B9C3CB"/>
            </a:solidFill>
            <a:prstDash val="solid"/>
          </a:ln>
        </p:spPr>
      </p:sp>
      <p:sp>
        <p:nvSpPr>
          <p:cNvPr id="16" name="Text 14"/>
          <p:cNvSpPr/>
          <p:nvPr/>
        </p:nvSpPr>
        <p:spPr>
          <a:xfrm>
            <a:off x="7753350" y="271039"/>
            <a:ext cx="4438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3</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10282238" y="233362"/>
            <a:ext cx="552450" cy="200025"/>
          </a:xfrm>
          <a:prstGeom prst="roundRect">
            <a:avLst>
              <a:gd name="adj" fmla="val 50000"/>
            </a:avLst>
          </a:prstGeom>
          <a:noFill/>
          <a:ln w="9525">
            <a:solidFill>
              <a:srgbClr val="B9C3CB"/>
            </a:solidFill>
            <a:prstDash val="solid"/>
          </a:ln>
        </p:spPr>
      </p:sp>
      <p:sp>
        <p:nvSpPr>
          <p:cNvPr id="18" name="Text 16"/>
          <p:cNvSpPr/>
          <p:nvPr/>
        </p:nvSpPr>
        <p:spPr>
          <a:xfrm>
            <a:off x="8924925" y="271039"/>
            <a:ext cx="326707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2</a:t>
            </a:r>
            <a:endParaRPr lang="en-US" sz="900" dirty="0">
              <a:latin typeface="Microsoft YaHei" pitchFamily="34" charset="0"/>
              <a:ea typeface="Microsoft YaHei" pitchFamily="34" charset="-122"/>
              <a:cs typeface="Microsoft YaHei" pitchFamily="34" charset="-120"/>
            </a:endParaRPr>
          </a:p>
        </p:txBody>
      </p:sp>
      <p:sp>
        <p:nvSpPr>
          <p:cNvPr id="19" name="Shape 17"/>
          <p:cNvSpPr/>
          <p:nvPr/>
        </p:nvSpPr>
        <p:spPr>
          <a:xfrm>
            <a:off x="10882313" y="233362"/>
            <a:ext cx="695325" cy="200025"/>
          </a:xfrm>
          <a:prstGeom prst="roundRect">
            <a:avLst>
              <a:gd name="adj" fmla="val 50000"/>
            </a:avLst>
          </a:prstGeom>
          <a:noFill/>
          <a:ln w="9525">
            <a:solidFill>
              <a:srgbClr val="B9C3CB"/>
            </a:solidFill>
            <a:prstDash val="solid"/>
          </a:ln>
        </p:spPr>
      </p:sp>
      <p:sp>
        <p:nvSpPr>
          <p:cNvPr id="20" name="Text 18"/>
          <p:cNvSpPr/>
          <p:nvPr/>
        </p:nvSpPr>
        <p:spPr>
          <a:xfrm>
            <a:off x="10267950" y="271039"/>
            <a:ext cx="19240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Wrap-up</a:t>
            </a:r>
            <a:endParaRPr lang="en-US" sz="900" dirty="0">
              <a:latin typeface="Microsoft YaHei" pitchFamily="34" charset="0"/>
              <a:ea typeface="Microsoft YaHei" pitchFamily="34" charset="-122"/>
              <a:cs typeface="Microsoft YaHei" pitchFamily="34" charset="-120"/>
            </a:endParaRPr>
          </a:p>
        </p:txBody>
      </p:sp>
      <p:sp>
        <p:nvSpPr>
          <p:cNvPr id="21" name="Text 19"/>
          <p:cNvSpPr/>
          <p:nvPr/>
        </p:nvSpPr>
        <p:spPr>
          <a:xfrm>
            <a:off x="609600" y="1087171"/>
            <a:ext cx="11582400" cy="342900"/>
          </a:xfrm>
          <a:prstGeom prst="rect">
            <a:avLst/>
          </a:prstGeom>
          <a:noFill/>
          <a:ln/>
        </p:spPr>
        <p:txBody>
          <a:bodyPr wrap="none" lIns="0" tIns="0" rIns="0" bIns="0" rtlCol="0" anchor="t"/>
          <a:lstStyle/>
          <a:p>
            <a:pPr algn="l" indent="0" marL="0">
              <a:buNone/>
            </a:pPr>
            <a:r>
              <a:rPr lang="en-US" sz="2250" b="1" dirty="0">
                <a:solidFill>
                  <a:srgbClr val="23282E"/>
                </a:solidFill>
                <a:latin typeface="Microsoft YaHei" pitchFamily="34" charset="0"/>
                <a:ea typeface="Microsoft YaHei" pitchFamily="34" charset="-122"/>
                <a:cs typeface="Microsoft YaHei" pitchFamily="34" charset="-120"/>
              </a:rPr>
              <a:t>In writing, support and planning, AI paid off</a:t>
            </a:r>
            <a:endParaRPr lang="en-US" sz="2250" dirty="0">
              <a:latin typeface="Microsoft YaHei" pitchFamily="34" charset="0"/>
              <a:ea typeface="Microsoft YaHei" pitchFamily="34" charset="-122"/>
              <a:cs typeface="Microsoft YaHei" pitchFamily="34" charset="-120"/>
            </a:endParaRPr>
          </a:p>
        </p:txBody>
      </p:sp>
      <p:sp>
        <p:nvSpPr>
          <p:cNvPr id="22" name="Shape 20"/>
          <p:cNvSpPr/>
          <p:nvPr/>
        </p:nvSpPr>
        <p:spPr>
          <a:xfrm>
            <a:off x="609600" y="1504950"/>
            <a:ext cx="1028700" cy="76200"/>
          </a:xfrm>
          <a:custGeom>
            <a:avLst/>
            <a:gdLst/>
            <a:ahLst/>
            <a:cxnLst/>
            <a:rect l="l" t="t" r="r" b="b"/>
            <a:pathLst>
              <a:path w="1028700" h="76200">
                <a:moveTo>
                  <a:pt x="0" y="38100"/>
                </a:moveTo>
                <a:quadBezTo>
                  <a:pt x="57150" y="0"/>
                  <a:pt x="114300" y="38100"/>
                </a:quadBezTo>
                <a:quadBezTo>
                  <a:pt x="171450" y="76200"/>
                  <a:pt x="228600" y="38100"/>
                </a:quadBezTo>
                <a:quadBezTo>
                  <a:pt x="285750" y="0"/>
                  <a:pt x="342900" y="38100"/>
                </a:quadBezTo>
                <a:quadBezTo>
                  <a:pt x="400050" y="76200"/>
                  <a:pt x="457200" y="38100"/>
                </a:quadBezTo>
                <a:quadBezTo>
                  <a:pt x="514350" y="0"/>
                  <a:pt x="571500" y="38100"/>
                </a:quadBezTo>
                <a:quadBezTo>
                  <a:pt x="628650" y="76200"/>
                  <a:pt x="685800" y="38100"/>
                </a:quadBezTo>
                <a:quadBezTo>
                  <a:pt x="742950" y="0"/>
                  <a:pt x="800100" y="38100"/>
                </a:quadBezTo>
                <a:quadBezTo>
                  <a:pt x="857250" y="76200"/>
                  <a:pt x="914400" y="38100"/>
                </a:quadBezTo>
                <a:quadBezTo>
                  <a:pt x="971550" y="0"/>
                  <a:pt x="1028700" y="38100"/>
                </a:quadBezTo>
              </a:path>
            </a:pathLst>
          </a:custGeom>
          <a:noFill/>
          <a:ln w="23813">
            <a:solidFill>
              <a:srgbClr val="B96A5E"/>
            </a:solidFill>
            <a:prstDash val="solid"/>
          </a:ln>
        </p:spPr>
      </p:sp>
      <p:sp>
        <p:nvSpPr>
          <p:cNvPr id="23" name="Shape 21"/>
          <p:cNvSpPr/>
          <p:nvPr/>
        </p:nvSpPr>
        <p:spPr>
          <a:xfrm>
            <a:off x="614363" y="1871663"/>
            <a:ext cx="2590800" cy="3038475"/>
          </a:xfrm>
          <a:prstGeom prst="roundRect">
            <a:avLst>
              <a:gd name="adj" fmla="val 3676"/>
            </a:avLst>
          </a:prstGeom>
          <a:solidFill>
            <a:srgbClr val="F9FBFC"/>
          </a:solidFill>
          <a:ln w="9525">
            <a:solidFill>
              <a:srgbClr val="D3DBE0"/>
            </a:solidFill>
            <a:prstDash val="solid"/>
          </a:ln>
        </p:spPr>
      </p:sp>
      <p:sp>
        <p:nvSpPr>
          <p:cNvPr id="24" name="Shape 22"/>
          <p:cNvSpPr/>
          <p:nvPr/>
        </p:nvSpPr>
        <p:spPr>
          <a:xfrm>
            <a:off x="628650" y="1885950"/>
            <a:ext cx="2562225" cy="76200"/>
          </a:xfrm>
          <a:custGeom>
            <a:avLst/>
            <a:gdLst/>
            <a:ahLst/>
            <a:cxnLst/>
            <a:rect l="l" t="t" r="r" b="b"/>
            <a:pathLst>
              <a:path w="2562225" h="76200">
                <a:moveTo>
                  <a:pt x="0" y="76200"/>
                </a:moveTo>
                <a:arcTo hR="76200" wR="76200" stAng="10800000" swAng="5400000"/>
                <a:lnTo>
                  <a:pt x="2486025" y="0"/>
                </a:lnTo>
                <a:arcTo hR="76200" wR="76200" stAng="16200000" swAng="5400000"/>
              </a:path>
            </a:pathLst>
          </a:custGeom>
          <a:noFill/>
          <a:ln w="38100">
            <a:solidFill>
              <a:srgbClr val="B96A5E"/>
            </a:solidFill>
            <a:prstDash val="solid"/>
          </a:ln>
        </p:spPr>
      </p:sp>
      <p:sp>
        <p:nvSpPr>
          <p:cNvPr id="25" name="Shape 23"/>
          <p:cNvSpPr/>
          <p:nvPr/>
        </p:nvSpPr>
        <p:spPr>
          <a:xfrm>
            <a:off x="923925" y="2276475"/>
            <a:ext cx="76200" cy="7144"/>
          </a:xfrm>
          <a:custGeom>
            <a:avLst/>
            <a:gdLst/>
            <a:ahLst/>
            <a:cxnLst/>
            <a:rect l="l" t="t" r="r" b="b"/>
            <a:pathLst>
              <a:path w="76200" h="7144">
                <a:moveTo>
                  <a:pt x="0" y="0"/>
                </a:moveTo>
                <a:lnTo>
                  <a:pt x="76200" y="0"/>
                </a:lnTo>
              </a:path>
            </a:pathLst>
          </a:custGeom>
          <a:noFill/>
          <a:ln w="19050">
            <a:solidFill>
              <a:srgbClr val="B96A5E"/>
            </a:solidFill>
            <a:prstDash val="solid"/>
          </a:ln>
        </p:spPr>
      </p:sp>
      <p:sp>
        <p:nvSpPr>
          <p:cNvPr id="26" name="Shape 24"/>
          <p:cNvSpPr/>
          <p:nvPr/>
        </p:nvSpPr>
        <p:spPr>
          <a:xfrm>
            <a:off x="942975" y="2124075"/>
            <a:ext cx="38100" cy="38100"/>
          </a:xfrm>
          <a:custGeom>
            <a:avLst/>
            <a:gdLst/>
            <a:ahLst/>
            <a:cxnLst/>
            <a:rect l="l" t="t" r="r" b="b"/>
            <a:pathLst>
              <a:path w="38100" h="38100">
                <a:moveTo>
                  <a:pt x="0" y="0"/>
                </a:moveTo>
                <a:lnTo>
                  <a:pt x="38100" y="38100"/>
                </a:lnTo>
              </a:path>
            </a:pathLst>
          </a:custGeom>
          <a:noFill/>
          <a:ln w="19050">
            <a:solidFill>
              <a:srgbClr val="B96A5E"/>
            </a:solidFill>
            <a:prstDash val="solid"/>
          </a:ln>
        </p:spPr>
      </p:sp>
      <p:sp>
        <p:nvSpPr>
          <p:cNvPr id="27" name="Shape 25"/>
          <p:cNvSpPr/>
          <p:nvPr/>
        </p:nvSpPr>
        <p:spPr>
          <a:xfrm>
            <a:off x="819151" y="2095496"/>
            <a:ext cx="190498" cy="190496"/>
          </a:xfrm>
          <a:custGeom>
            <a:avLst/>
            <a:gdLst/>
            <a:ahLst/>
            <a:cxnLst/>
            <a:rect l="l" t="t" r="r" b="b"/>
            <a:pathLst>
              <a:path w="190498" h="190496">
                <a:moveTo>
                  <a:pt x="182632" y="45838"/>
                </a:moveTo>
                <a:arcTo hR="26850" wR="26850" stAng="2700431" swAng="-10800000"/>
                <a:lnTo>
                  <a:pt x="17544" y="135011"/>
                </a:lnTo>
                <a:arcTo hR="19050" wR="19050" stAng="13505045" swAng="-1682269"/>
                <a:lnTo>
                  <a:pt x="199" y="184370"/>
                </a:lnTo>
                <a:arcTo hR="4763" wR="4763" stAng="11798303" swAng="-7402128"/>
                <a:lnTo>
                  <a:pt x="47596" y="177721"/>
                </a:lnTo>
                <a:arcTo hR="19050" wR="19050" stAng="4384988" swAng="-1679533"/>
                <a:close/>
              </a:path>
            </a:pathLst>
          </a:custGeom>
          <a:noFill/>
          <a:ln w="19050">
            <a:solidFill>
              <a:srgbClr val="B96A5E"/>
            </a:solidFill>
            <a:prstDash val="solid"/>
          </a:ln>
        </p:spPr>
      </p:sp>
      <p:sp>
        <p:nvSpPr>
          <p:cNvPr id="28" name="Text 26"/>
          <p:cNvSpPr/>
          <p:nvPr/>
        </p:nvSpPr>
        <p:spPr>
          <a:xfrm>
            <a:off x="1123950" y="2101285"/>
            <a:ext cx="1106805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Writing</a:t>
            </a:r>
            <a:endParaRPr lang="en-US" sz="1200" dirty="0">
              <a:latin typeface="Microsoft YaHei" pitchFamily="34" charset="0"/>
              <a:ea typeface="Microsoft YaHei" pitchFamily="34" charset="-122"/>
              <a:cs typeface="Microsoft YaHei" pitchFamily="34" charset="-120"/>
            </a:endParaRPr>
          </a:p>
        </p:txBody>
      </p:sp>
      <p:sp>
        <p:nvSpPr>
          <p:cNvPr id="29" name="Text 27"/>
          <p:cNvSpPr/>
          <p:nvPr/>
        </p:nvSpPr>
        <p:spPr>
          <a:xfrm>
            <a:off x="800100" y="3062948"/>
            <a:ext cx="11391900" cy="171450"/>
          </a:xfrm>
          <a:prstGeom prst="rect">
            <a:avLst/>
          </a:prstGeom>
          <a:noFill/>
          <a:ln/>
        </p:spPr>
        <p:txBody>
          <a:bodyPr wrap="none" lIns="0" tIns="0" rIns="0" bIns="0" rtlCol="0" anchor="t"/>
          <a:lstStyle/>
          <a:p>
            <a:pPr algn="l" indent="0" marL="0">
              <a:buNone/>
            </a:pPr>
            <a:r>
              <a:rPr lang="en-US" sz="1125" b="1" dirty="0">
                <a:solidFill>
                  <a:srgbClr val="23282E"/>
                </a:solidFill>
                <a:latin typeface="Microsoft YaHei" pitchFamily="34" charset="0"/>
                <a:ea typeface="Microsoft YaHei" pitchFamily="34" charset="-122"/>
                <a:cs typeface="Microsoft YaHei" pitchFamily="34" charset="-120"/>
              </a:rPr>
              <a:t>time taken</a:t>
            </a:r>
            <a:endParaRPr lang="en-US" sz="1125" dirty="0">
              <a:latin typeface="Microsoft YaHei" pitchFamily="34" charset="0"/>
              <a:ea typeface="Microsoft YaHei" pitchFamily="34" charset="-122"/>
              <a:cs typeface="Microsoft YaHei" pitchFamily="34" charset="-120"/>
            </a:endParaRPr>
          </a:p>
        </p:txBody>
      </p:sp>
      <p:sp>
        <p:nvSpPr>
          <p:cNvPr id="30" name="Text 28"/>
          <p:cNvSpPr/>
          <p:nvPr/>
        </p:nvSpPr>
        <p:spPr>
          <a:xfrm>
            <a:off x="800100" y="2482883"/>
            <a:ext cx="11391900" cy="502920"/>
          </a:xfrm>
          <a:prstGeom prst="rect">
            <a:avLst/>
          </a:prstGeom>
          <a:noFill/>
          <a:ln/>
        </p:spPr>
        <p:txBody>
          <a:bodyPr wrap="none" lIns="0" tIns="0" rIns="0" bIns="0" rtlCol="0" anchor="t"/>
          <a:lstStyle/>
          <a:p>
            <a:pPr algn="l" indent="0" marL="0">
              <a:buNone/>
            </a:pPr>
            <a:r>
              <a:rPr lang="en-US" sz="3300" b="1" dirty="0">
                <a:solidFill>
                  <a:srgbClr val="B96A5E"/>
                </a:solidFill>
                <a:latin typeface="Microsoft YaHei" pitchFamily="34" charset="0"/>
                <a:ea typeface="Microsoft YaHei" pitchFamily="34" charset="-122"/>
                <a:cs typeface="Microsoft YaHei" pitchFamily="34" charset="-120"/>
              </a:rPr>
              <a:t>−40%</a:t>
            </a:r>
            <a:endParaRPr lang="en-US" sz="3300" dirty="0">
              <a:latin typeface="Microsoft YaHei" pitchFamily="34" charset="0"/>
              <a:ea typeface="Microsoft YaHei" pitchFamily="34" charset="-122"/>
              <a:cs typeface="Microsoft YaHei" pitchFamily="34" charset="-120"/>
            </a:endParaRPr>
          </a:p>
        </p:txBody>
      </p:sp>
      <p:sp>
        <p:nvSpPr>
          <p:cNvPr id="31" name="Text 29"/>
          <p:cNvSpPr/>
          <p:nvPr/>
        </p:nvSpPr>
        <p:spPr>
          <a:xfrm>
            <a:off x="800100" y="3329287"/>
            <a:ext cx="11391900"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Quality scores up 18% too</a:t>
            </a:r>
            <a:endParaRPr lang="en-US" sz="1050" dirty="0">
              <a:latin typeface="Microsoft YaHei" pitchFamily="34" charset="0"/>
              <a:ea typeface="Microsoft YaHei" pitchFamily="34" charset="-122"/>
              <a:cs typeface="Microsoft YaHei" pitchFamily="34" charset="-120"/>
            </a:endParaRPr>
          </a:p>
        </p:txBody>
      </p:sp>
      <p:sp>
        <p:nvSpPr>
          <p:cNvPr id="32" name="Shape 30"/>
          <p:cNvSpPr/>
          <p:nvPr/>
        </p:nvSpPr>
        <p:spPr>
          <a:xfrm>
            <a:off x="800100" y="3619500"/>
            <a:ext cx="2219325" cy="9525"/>
          </a:xfrm>
          <a:prstGeom prst="rect">
            <a:avLst/>
          </a:prstGeom>
          <a:solidFill>
            <a:srgbClr val="D3DBE0"/>
          </a:solidFill>
          <a:ln/>
        </p:spPr>
      </p:sp>
      <p:sp>
        <p:nvSpPr>
          <p:cNvPr id="33" name="Text 31"/>
          <p:cNvSpPr/>
          <p:nvPr/>
        </p:nvSpPr>
        <p:spPr>
          <a:xfrm>
            <a:off x="800100" y="3786125"/>
            <a:ext cx="11391900" cy="148590"/>
          </a:xfrm>
          <a:prstGeom prst="rect">
            <a:avLst/>
          </a:prstGeom>
          <a:noFill/>
          <a:ln/>
        </p:spPr>
        <p:txBody>
          <a:bodyPr wrap="none" lIns="0" tIns="0" rIns="0" bIns="0" rtlCol="0" anchor="t"/>
          <a:lstStyle/>
          <a:p>
            <a:pPr algn="l" indent="0" marL="0">
              <a:buNone/>
            </a:pPr>
            <a:r>
              <a:rPr lang="en-US" sz="975" dirty="0">
                <a:solidFill>
                  <a:srgbClr val="5A6470"/>
                </a:solidFill>
                <a:latin typeface="Microsoft YaHei" pitchFamily="34" charset="0"/>
                <a:ea typeface="Microsoft YaHei" pitchFamily="34" charset="-122"/>
                <a:cs typeface="Microsoft YaHei" pitchFamily="34" charset="-120"/>
              </a:rPr>
              <a:t>453 professionals</a:t>
            </a:r>
            <a:endParaRPr lang="en-US" sz="975" dirty="0">
              <a:latin typeface="Microsoft YaHei" pitchFamily="34" charset="0"/>
              <a:ea typeface="Microsoft YaHei" pitchFamily="34" charset="-122"/>
              <a:cs typeface="Microsoft YaHei" pitchFamily="34" charset="-120"/>
            </a:endParaRPr>
          </a:p>
        </p:txBody>
      </p:sp>
      <p:sp>
        <p:nvSpPr>
          <p:cNvPr id="34" name="Shape 32"/>
          <p:cNvSpPr/>
          <p:nvPr/>
        </p:nvSpPr>
        <p:spPr>
          <a:xfrm>
            <a:off x="804863" y="4481513"/>
            <a:ext cx="1876425" cy="200025"/>
          </a:xfrm>
          <a:prstGeom prst="roundRect">
            <a:avLst>
              <a:gd name="adj" fmla="val 19048"/>
            </a:avLst>
          </a:prstGeom>
          <a:noFill/>
          <a:ln w="9525">
            <a:solidFill>
              <a:srgbClr val="55704A"/>
            </a:solidFill>
            <a:prstDash val="solid"/>
          </a:ln>
        </p:spPr>
      </p:sp>
      <p:sp>
        <p:nvSpPr>
          <p:cNvPr id="35" name="Text 33"/>
          <p:cNvSpPr/>
          <p:nvPr/>
        </p:nvSpPr>
        <p:spPr>
          <a:xfrm>
            <a:off x="0" y="4519189"/>
            <a:ext cx="3486150" cy="137160"/>
          </a:xfrm>
          <a:prstGeom prst="rect">
            <a:avLst/>
          </a:prstGeom>
          <a:noFill/>
          <a:ln/>
        </p:spPr>
        <p:txBody>
          <a:bodyPr wrap="none" lIns="0" tIns="0" rIns="0" bIns="0" rtlCol="0" anchor="t"/>
          <a:lstStyle/>
          <a:p>
            <a:pPr algn="ctr" indent="0" marL="0">
              <a:buNone/>
            </a:pPr>
            <a:r>
              <a:rPr lang="en-US" sz="900" b="1" dirty="0">
                <a:solidFill>
                  <a:srgbClr val="55704A"/>
                </a:solidFill>
                <a:latin typeface="Microsoft YaHei" pitchFamily="34" charset="0"/>
                <a:ea typeface="Microsoft YaHei" pitchFamily="34" charset="-122"/>
                <a:cs typeface="Microsoft YaHei" pitchFamily="34" charset="-120"/>
              </a:rPr>
              <a:t>Peer-reviewed · Science 2023</a:t>
            </a:r>
            <a:endParaRPr lang="en-US" sz="900" dirty="0">
              <a:latin typeface="Microsoft YaHei" pitchFamily="34" charset="0"/>
              <a:ea typeface="Microsoft YaHei" pitchFamily="34" charset="-122"/>
              <a:cs typeface="Microsoft YaHei" pitchFamily="34" charset="-120"/>
            </a:endParaRPr>
          </a:p>
        </p:txBody>
      </p:sp>
      <p:sp>
        <p:nvSpPr>
          <p:cNvPr id="36" name="Shape 34"/>
          <p:cNvSpPr/>
          <p:nvPr/>
        </p:nvSpPr>
        <p:spPr>
          <a:xfrm>
            <a:off x="3405188" y="1871663"/>
            <a:ext cx="2590800" cy="3038475"/>
          </a:xfrm>
          <a:prstGeom prst="roundRect">
            <a:avLst>
              <a:gd name="adj" fmla="val 3676"/>
            </a:avLst>
          </a:prstGeom>
          <a:solidFill>
            <a:srgbClr val="F9FBFC"/>
          </a:solidFill>
          <a:ln w="9525">
            <a:solidFill>
              <a:srgbClr val="D3DBE0"/>
            </a:solidFill>
            <a:prstDash val="solid"/>
          </a:ln>
        </p:spPr>
      </p:sp>
      <p:sp>
        <p:nvSpPr>
          <p:cNvPr id="37" name="Shape 35"/>
          <p:cNvSpPr/>
          <p:nvPr/>
        </p:nvSpPr>
        <p:spPr>
          <a:xfrm>
            <a:off x="3419475" y="1885950"/>
            <a:ext cx="2562225" cy="76200"/>
          </a:xfrm>
          <a:custGeom>
            <a:avLst/>
            <a:gdLst/>
            <a:ahLst/>
            <a:cxnLst/>
            <a:rect l="l" t="t" r="r" b="b"/>
            <a:pathLst>
              <a:path w="2562225" h="76200">
                <a:moveTo>
                  <a:pt x="0" y="76200"/>
                </a:moveTo>
                <a:arcTo hR="76200" wR="76200" stAng="10800000" swAng="5400000"/>
                <a:lnTo>
                  <a:pt x="2486025" y="0"/>
                </a:lnTo>
                <a:arcTo hR="76200" wR="76200" stAng="16200000" swAng="5400000"/>
              </a:path>
            </a:pathLst>
          </a:custGeom>
          <a:noFill/>
          <a:ln w="38100">
            <a:solidFill>
              <a:srgbClr val="4A6B8A"/>
            </a:solidFill>
            <a:prstDash val="solid"/>
          </a:ln>
        </p:spPr>
      </p:sp>
      <p:sp>
        <p:nvSpPr>
          <p:cNvPr id="38" name="Shape 36"/>
          <p:cNvSpPr/>
          <p:nvPr/>
        </p:nvSpPr>
        <p:spPr>
          <a:xfrm>
            <a:off x="3619500" y="2095500"/>
            <a:ext cx="171450" cy="152400"/>
          </a:xfrm>
          <a:custGeom>
            <a:avLst/>
            <a:gdLst/>
            <a:ahLst/>
            <a:cxnLst/>
            <a:rect l="l" t="t" r="r" b="b"/>
            <a:pathLst>
              <a:path w="171450" h="152400">
                <a:moveTo>
                  <a:pt x="0" y="85725"/>
                </a:moveTo>
                <a:lnTo>
                  <a:pt x="28575" y="85725"/>
                </a:lnTo>
                <a:arcTo hR="19050" wR="19050" stAng="16200000" swAng="5400000"/>
                <a:lnTo>
                  <a:pt x="47625" y="133350"/>
                </a:lnTo>
                <a:arcTo hR="19050" wR="19050" stAng="0" swAng="5400000"/>
                <a:lnTo>
                  <a:pt x="19050" y="152400"/>
                </a:lnTo>
                <a:arcTo hR="19050" wR="19050" stAng="5400000" swAng="5400000"/>
                <a:lnTo>
                  <a:pt x="0" y="85725"/>
                </a:lnTo>
                <a:close/>
                <a:moveTo>
                  <a:pt x="0" y="85725"/>
                </a:moveTo>
                <a:arcTo hR="85725" wR="85725" stAng="10800000" swAng="10800000"/>
                <a:moveTo>
                  <a:pt x="171450" y="85725"/>
                </a:moveTo>
                <a:lnTo>
                  <a:pt x="171450" y="133350"/>
                </a:lnTo>
                <a:arcTo hR="19050" wR="19050" stAng="0" swAng="5400000"/>
                <a:lnTo>
                  <a:pt x="142875" y="152400"/>
                </a:lnTo>
                <a:arcTo hR="19050" wR="19050" stAng="5400000" swAng="5400000"/>
                <a:lnTo>
                  <a:pt x="123825" y="104775"/>
                </a:lnTo>
                <a:arcTo hR="19050" wR="19050" stAng="10800000" swAng="5400000"/>
                <a:lnTo>
                  <a:pt x="171450" y="85725"/>
                </a:lnTo>
                <a:close/>
              </a:path>
            </a:pathLst>
          </a:custGeom>
          <a:noFill/>
          <a:ln w="19050">
            <a:solidFill>
              <a:srgbClr val="4A6B8A"/>
            </a:solidFill>
            <a:prstDash val="solid"/>
          </a:ln>
        </p:spPr>
      </p:sp>
      <p:sp>
        <p:nvSpPr>
          <p:cNvPr id="39" name="Shape 37"/>
          <p:cNvSpPr/>
          <p:nvPr/>
        </p:nvSpPr>
        <p:spPr>
          <a:xfrm>
            <a:off x="3705225" y="2228850"/>
            <a:ext cx="85725" cy="57150"/>
          </a:xfrm>
          <a:custGeom>
            <a:avLst/>
            <a:gdLst/>
            <a:ahLst/>
            <a:cxnLst/>
            <a:rect l="l" t="t" r="r" b="b"/>
            <a:pathLst>
              <a:path w="85725" h="57150">
                <a:moveTo>
                  <a:pt x="85725" y="0"/>
                </a:moveTo>
                <a:lnTo>
                  <a:pt x="85725" y="19050"/>
                </a:lnTo>
                <a:arcTo hR="38100" wR="38100" stAng="0" swAng="5400000"/>
                <a:lnTo>
                  <a:pt x="0" y="57150"/>
                </a:lnTo>
              </a:path>
            </a:pathLst>
          </a:custGeom>
          <a:noFill/>
          <a:ln w="19050">
            <a:solidFill>
              <a:srgbClr val="4A6B8A"/>
            </a:solidFill>
            <a:prstDash val="solid"/>
          </a:ln>
        </p:spPr>
      </p:sp>
      <p:sp>
        <p:nvSpPr>
          <p:cNvPr id="40" name="Text 38"/>
          <p:cNvSpPr/>
          <p:nvPr/>
        </p:nvSpPr>
        <p:spPr>
          <a:xfrm>
            <a:off x="3914775" y="2101285"/>
            <a:ext cx="8277225"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Support</a:t>
            </a:r>
            <a:endParaRPr lang="en-US" sz="1200" dirty="0">
              <a:latin typeface="Microsoft YaHei" pitchFamily="34" charset="0"/>
              <a:ea typeface="Microsoft YaHei" pitchFamily="34" charset="-122"/>
              <a:cs typeface="Microsoft YaHei" pitchFamily="34" charset="-120"/>
            </a:endParaRPr>
          </a:p>
        </p:txBody>
      </p:sp>
      <p:sp>
        <p:nvSpPr>
          <p:cNvPr id="41" name="Text 39"/>
          <p:cNvSpPr/>
          <p:nvPr/>
        </p:nvSpPr>
        <p:spPr>
          <a:xfrm>
            <a:off x="3590925" y="3062948"/>
            <a:ext cx="8601075" cy="171450"/>
          </a:xfrm>
          <a:prstGeom prst="rect">
            <a:avLst/>
          </a:prstGeom>
          <a:noFill/>
          <a:ln/>
        </p:spPr>
        <p:txBody>
          <a:bodyPr wrap="none" lIns="0" tIns="0" rIns="0" bIns="0" rtlCol="0" anchor="t"/>
          <a:lstStyle/>
          <a:p>
            <a:pPr algn="l" indent="0" marL="0">
              <a:buNone/>
            </a:pPr>
            <a:r>
              <a:rPr lang="en-US" sz="1125" b="1" dirty="0">
                <a:solidFill>
                  <a:srgbClr val="23282E"/>
                </a:solidFill>
                <a:latin typeface="Microsoft YaHei" pitchFamily="34" charset="0"/>
                <a:ea typeface="Microsoft YaHei" pitchFamily="34" charset="-122"/>
                <a:cs typeface="Microsoft YaHei" pitchFamily="34" charset="-120"/>
              </a:rPr>
              <a:t>issues resolved per hour</a:t>
            </a:r>
            <a:endParaRPr lang="en-US" sz="1125" dirty="0">
              <a:latin typeface="Microsoft YaHei" pitchFamily="34" charset="0"/>
              <a:ea typeface="Microsoft YaHei" pitchFamily="34" charset="-122"/>
              <a:cs typeface="Microsoft YaHei" pitchFamily="34" charset="-120"/>
            </a:endParaRPr>
          </a:p>
        </p:txBody>
      </p:sp>
      <p:sp>
        <p:nvSpPr>
          <p:cNvPr id="42" name="Text 40"/>
          <p:cNvSpPr/>
          <p:nvPr/>
        </p:nvSpPr>
        <p:spPr>
          <a:xfrm>
            <a:off x="3590925" y="2482883"/>
            <a:ext cx="8601075" cy="502920"/>
          </a:xfrm>
          <a:prstGeom prst="rect">
            <a:avLst/>
          </a:prstGeom>
          <a:noFill/>
          <a:ln/>
        </p:spPr>
        <p:txBody>
          <a:bodyPr wrap="none" lIns="0" tIns="0" rIns="0" bIns="0" rtlCol="0" anchor="t"/>
          <a:lstStyle/>
          <a:p>
            <a:pPr algn="l" indent="0" marL="0">
              <a:buNone/>
            </a:pPr>
            <a:r>
              <a:rPr lang="en-US" sz="3300" b="1" dirty="0">
                <a:solidFill>
                  <a:srgbClr val="23282E"/>
                </a:solidFill>
                <a:latin typeface="Microsoft YaHei" pitchFamily="34" charset="0"/>
                <a:ea typeface="Microsoft YaHei" pitchFamily="34" charset="-122"/>
                <a:cs typeface="Microsoft YaHei" pitchFamily="34" charset="-120"/>
              </a:rPr>
              <a:t>+15%</a:t>
            </a:r>
            <a:endParaRPr lang="en-US" sz="3300" dirty="0">
              <a:latin typeface="Microsoft YaHei" pitchFamily="34" charset="0"/>
              <a:ea typeface="Microsoft YaHei" pitchFamily="34" charset="-122"/>
              <a:cs typeface="Microsoft YaHei" pitchFamily="34" charset="-120"/>
            </a:endParaRPr>
          </a:p>
        </p:txBody>
      </p:sp>
      <p:sp>
        <p:nvSpPr>
          <p:cNvPr id="43" name="Text 41"/>
          <p:cNvSpPr/>
          <p:nvPr/>
        </p:nvSpPr>
        <p:spPr>
          <a:xfrm>
            <a:off x="3590925" y="3329287"/>
            <a:ext cx="8601075"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One company</a:t>
            </a:r>
            <a:pPr algn="l" indent="0" marL="0">
              <a:buNone/>
            </a:pPr>
            <a:r>
              <a:rPr lang="en-US" sz="1050" dirty="0">
                <a:solidFill>
                  <a:srgbClr val="5A6470"/>
                </a:solidFill>
                <a:latin typeface="Microsoft YaHei" pitchFamily="34" charset="0"/>
                <a:ea typeface="Microsoft YaHei" pitchFamily="34" charset="-122"/>
                <a:cs typeface="Microsoft YaHei" pitchFamily="34" charset="-120"/>
              </a:rPr>
              <a:t>'</a:t>
            </a:r>
            <a:pPr algn="l" indent="0" marL="0">
              <a:buNone/>
            </a:pPr>
            <a:r>
              <a:rPr lang="en-US" sz="1050" dirty="0">
                <a:solidFill>
                  <a:srgbClr val="5A6470"/>
                </a:solidFill>
                <a:latin typeface="Microsoft YaHei" pitchFamily="34" charset="0"/>
                <a:ea typeface="Microsoft YaHei" pitchFamily="34" charset="-122"/>
                <a:cs typeface="Microsoft YaHei" pitchFamily="34" charset="-120"/>
              </a:rPr>
              <a:t>s support team</a:t>
            </a:r>
            <a:endParaRPr lang="en-US" sz="1050" dirty="0">
              <a:latin typeface="Microsoft YaHei" pitchFamily="34" charset="0"/>
              <a:ea typeface="Microsoft YaHei" pitchFamily="34" charset="-122"/>
              <a:cs typeface="Microsoft YaHei" pitchFamily="34" charset="-120"/>
            </a:endParaRPr>
          </a:p>
        </p:txBody>
      </p:sp>
      <p:sp>
        <p:nvSpPr>
          <p:cNvPr id="44" name="Shape 42"/>
          <p:cNvSpPr/>
          <p:nvPr/>
        </p:nvSpPr>
        <p:spPr>
          <a:xfrm>
            <a:off x="3590925" y="3619500"/>
            <a:ext cx="2219325" cy="9525"/>
          </a:xfrm>
          <a:prstGeom prst="rect">
            <a:avLst/>
          </a:prstGeom>
          <a:solidFill>
            <a:srgbClr val="D3DBE0"/>
          </a:solidFill>
          <a:ln/>
        </p:spPr>
      </p:sp>
      <p:sp>
        <p:nvSpPr>
          <p:cNvPr id="45" name="Text 43"/>
          <p:cNvSpPr/>
          <p:nvPr/>
        </p:nvSpPr>
        <p:spPr>
          <a:xfrm>
            <a:off x="3590925" y="3786125"/>
            <a:ext cx="8601075" cy="148590"/>
          </a:xfrm>
          <a:prstGeom prst="rect">
            <a:avLst/>
          </a:prstGeom>
          <a:noFill/>
          <a:ln/>
        </p:spPr>
        <p:txBody>
          <a:bodyPr wrap="none" lIns="0" tIns="0" rIns="0" bIns="0" rtlCol="0" anchor="t"/>
          <a:lstStyle/>
          <a:p>
            <a:pPr algn="l" indent="0" marL="0">
              <a:buNone/>
            </a:pPr>
            <a:r>
              <a:rPr lang="en-US" sz="975" dirty="0">
                <a:solidFill>
                  <a:srgbClr val="5A6470"/>
                </a:solidFill>
                <a:latin typeface="Microsoft YaHei" pitchFamily="34" charset="0"/>
                <a:ea typeface="Microsoft YaHei" pitchFamily="34" charset="-122"/>
                <a:cs typeface="Microsoft YaHei" pitchFamily="34" charset="-120"/>
              </a:rPr>
              <a:t>5,172 agents</a:t>
            </a:r>
            <a:endParaRPr lang="en-US" sz="975" dirty="0">
              <a:latin typeface="Microsoft YaHei" pitchFamily="34" charset="0"/>
              <a:ea typeface="Microsoft YaHei" pitchFamily="34" charset="-122"/>
              <a:cs typeface="Microsoft YaHei" pitchFamily="34" charset="-120"/>
            </a:endParaRPr>
          </a:p>
        </p:txBody>
      </p:sp>
      <p:sp>
        <p:nvSpPr>
          <p:cNvPr id="46" name="Shape 44"/>
          <p:cNvSpPr/>
          <p:nvPr/>
        </p:nvSpPr>
        <p:spPr>
          <a:xfrm>
            <a:off x="3595688" y="4481513"/>
            <a:ext cx="1657350" cy="200025"/>
          </a:xfrm>
          <a:prstGeom prst="roundRect">
            <a:avLst>
              <a:gd name="adj" fmla="val 19048"/>
            </a:avLst>
          </a:prstGeom>
          <a:noFill/>
          <a:ln w="9525">
            <a:solidFill>
              <a:srgbClr val="55704A"/>
            </a:solidFill>
            <a:prstDash val="solid"/>
          </a:ln>
        </p:spPr>
      </p:sp>
      <p:sp>
        <p:nvSpPr>
          <p:cNvPr id="47" name="Text 45"/>
          <p:cNvSpPr/>
          <p:nvPr/>
        </p:nvSpPr>
        <p:spPr>
          <a:xfrm>
            <a:off x="0" y="4519189"/>
            <a:ext cx="8848725" cy="137160"/>
          </a:xfrm>
          <a:prstGeom prst="rect">
            <a:avLst/>
          </a:prstGeom>
          <a:noFill/>
          <a:ln/>
        </p:spPr>
        <p:txBody>
          <a:bodyPr wrap="none" lIns="0" tIns="0" rIns="0" bIns="0" rtlCol="0" anchor="t"/>
          <a:lstStyle/>
          <a:p>
            <a:pPr algn="ctr" indent="0" marL="0">
              <a:buNone/>
            </a:pPr>
            <a:r>
              <a:rPr lang="en-US" sz="900" b="1" dirty="0">
                <a:solidFill>
                  <a:srgbClr val="55704A"/>
                </a:solidFill>
                <a:latin typeface="Microsoft YaHei" pitchFamily="34" charset="0"/>
                <a:ea typeface="Microsoft YaHei" pitchFamily="34" charset="-122"/>
                <a:cs typeface="Microsoft YaHei" pitchFamily="34" charset="-120"/>
              </a:rPr>
              <a:t>Peer-reviewed · QJE 2025</a:t>
            </a:r>
            <a:endParaRPr lang="en-US" sz="900" dirty="0">
              <a:latin typeface="Microsoft YaHei" pitchFamily="34" charset="0"/>
              <a:ea typeface="Microsoft YaHei" pitchFamily="34" charset="-122"/>
              <a:cs typeface="Microsoft YaHei" pitchFamily="34" charset="-120"/>
            </a:endParaRPr>
          </a:p>
        </p:txBody>
      </p:sp>
      <p:sp>
        <p:nvSpPr>
          <p:cNvPr id="48" name="Shape 46"/>
          <p:cNvSpPr/>
          <p:nvPr/>
        </p:nvSpPr>
        <p:spPr>
          <a:xfrm>
            <a:off x="6196013" y="1871663"/>
            <a:ext cx="2590800" cy="3038475"/>
          </a:xfrm>
          <a:prstGeom prst="roundRect">
            <a:avLst>
              <a:gd name="adj" fmla="val 3676"/>
            </a:avLst>
          </a:prstGeom>
          <a:solidFill>
            <a:srgbClr val="F9FBFC"/>
          </a:solidFill>
          <a:ln w="9525">
            <a:solidFill>
              <a:srgbClr val="D3DBE0"/>
            </a:solidFill>
            <a:prstDash val="solid"/>
          </a:ln>
        </p:spPr>
      </p:sp>
      <p:sp>
        <p:nvSpPr>
          <p:cNvPr id="49" name="Shape 47"/>
          <p:cNvSpPr/>
          <p:nvPr/>
        </p:nvSpPr>
        <p:spPr>
          <a:xfrm>
            <a:off x="6210300" y="1885950"/>
            <a:ext cx="2562225" cy="76200"/>
          </a:xfrm>
          <a:custGeom>
            <a:avLst/>
            <a:gdLst/>
            <a:ahLst/>
            <a:cxnLst/>
            <a:rect l="l" t="t" r="r" b="b"/>
            <a:pathLst>
              <a:path w="2562225" h="76200">
                <a:moveTo>
                  <a:pt x="0" y="76200"/>
                </a:moveTo>
                <a:arcTo hR="76200" wR="76200" stAng="10800000" swAng="5400000"/>
                <a:lnTo>
                  <a:pt x="2486025" y="0"/>
                </a:lnTo>
                <a:arcTo hR="76200" wR="76200" stAng="16200000" swAng="5400000"/>
              </a:path>
            </a:pathLst>
          </a:custGeom>
          <a:noFill/>
          <a:ln w="38100">
            <a:solidFill>
              <a:srgbClr val="4A6B8A"/>
            </a:solidFill>
            <a:prstDash val="solid"/>
          </a:ln>
        </p:spPr>
      </p:sp>
      <p:sp>
        <p:nvSpPr>
          <p:cNvPr id="50" name="Shape 48"/>
          <p:cNvSpPr/>
          <p:nvPr/>
        </p:nvSpPr>
        <p:spPr>
          <a:xfrm>
            <a:off x="6457950" y="2095500"/>
            <a:ext cx="76200" cy="171450"/>
          </a:xfrm>
          <a:custGeom>
            <a:avLst/>
            <a:gdLst/>
            <a:ahLst/>
            <a:cxnLst/>
            <a:rect l="l" t="t" r="r" b="b"/>
            <a:pathLst>
              <a:path w="76200" h="171450">
                <a:moveTo>
                  <a:pt x="76200" y="171450"/>
                </a:moveTo>
                <a:lnTo>
                  <a:pt x="76200" y="19050"/>
                </a:lnTo>
                <a:arcTo hR="19050" wR="19050" stAng="0" swAng="-5400000"/>
                <a:lnTo>
                  <a:pt x="19050" y="0"/>
                </a:lnTo>
                <a:arcTo hR="19050" wR="19050" stAng="16200000" swAng="-5400000"/>
                <a:lnTo>
                  <a:pt x="0" y="171450"/>
                </a:lnTo>
              </a:path>
            </a:pathLst>
          </a:custGeom>
          <a:noFill/>
          <a:ln w="19050">
            <a:solidFill>
              <a:srgbClr val="4A6B8A"/>
            </a:solidFill>
            <a:prstDash val="solid"/>
          </a:ln>
        </p:spPr>
      </p:sp>
      <p:sp>
        <p:nvSpPr>
          <p:cNvPr id="51" name="Shape 49"/>
          <p:cNvSpPr/>
          <p:nvPr/>
        </p:nvSpPr>
        <p:spPr>
          <a:xfrm>
            <a:off x="6400800" y="2133600"/>
            <a:ext cx="190500" cy="133350"/>
          </a:xfrm>
          <a:prstGeom prst="roundRect">
            <a:avLst>
              <a:gd name="adj" fmla="val 14286"/>
            </a:avLst>
          </a:prstGeom>
          <a:noFill/>
          <a:ln w="19050">
            <a:solidFill>
              <a:srgbClr val="4A6B8A"/>
            </a:solidFill>
            <a:prstDash val="solid"/>
          </a:ln>
        </p:spPr>
      </p:sp>
      <p:sp>
        <p:nvSpPr>
          <p:cNvPr id="52" name="Text 50"/>
          <p:cNvSpPr/>
          <p:nvPr/>
        </p:nvSpPr>
        <p:spPr>
          <a:xfrm>
            <a:off x="6705600" y="2101285"/>
            <a:ext cx="548640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Planning</a:t>
            </a:r>
            <a:endParaRPr lang="en-US" sz="1200" dirty="0">
              <a:latin typeface="Microsoft YaHei" pitchFamily="34" charset="0"/>
              <a:ea typeface="Microsoft YaHei" pitchFamily="34" charset="-122"/>
              <a:cs typeface="Microsoft YaHei" pitchFamily="34" charset="-120"/>
            </a:endParaRPr>
          </a:p>
        </p:txBody>
      </p:sp>
      <p:sp>
        <p:nvSpPr>
          <p:cNvPr id="53" name="Text 51"/>
          <p:cNvSpPr/>
          <p:nvPr/>
        </p:nvSpPr>
        <p:spPr>
          <a:xfrm>
            <a:off x="6381750" y="3062948"/>
            <a:ext cx="5810250" cy="171450"/>
          </a:xfrm>
          <a:prstGeom prst="rect">
            <a:avLst/>
          </a:prstGeom>
          <a:noFill/>
          <a:ln/>
        </p:spPr>
        <p:txBody>
          <a:bodyPr wrap="none" lIns="0" tIns="0" rIns="0" bIns="0" rtlCol="0" anchor="t"/>
          <a:lstStyle/>
          <a:p>
            <a:pPr algn="l" indent="0" marL="0">
              <a:buNone/>
            </a:pPr>
            <a:r>
              <a:rPr lang="en-US" sz="1125" b="1" dirty="0">
                <a:solidFill>
                  <a:srgbClr val="23282E"/>
                </a:solidFill>
                <a:latin typeface="Microsoft YaHei" pitchFamily="34" charset="0"/>
                <a:ea typeface="Microsoft YaHei" pitchFamily="34" charset="-122"/>
                <a:cs typeface="Microsoft YaHei" pitchFamily="34" charset="-120"/>
              </a:rPr>
              <a:t>tasks within AI</a:t>
            </a:r>
            <a:pPr algn="l" indent="0" marL="0">
              <a:buNone/>
            </a:pPr>
            <a:r>
              <a:rPr lang="en-US" sz="1125" b="1" dirty="0">
                <a:solidFill>
                  <a:srgbClr val="23282E"/>
                </a:solidFill>
                <a:latin typeface="Microsoft YaHei" pitchFamily="34" charset="0"/>
                <a:ea typeface="Microsoft YaHei" pitchFamily="34" charset="-122"/>
                <a:cs typeface="Microsoft YaHei" pitchFamily="34" charset="-120"/>
              </a:rPr>
              <a:t>'</a:t>
            </a:r>
            <a:pPr algn="l" indent="0" marL="0">
              <a:buNone/>
            </a:pPr>
            <a:r>
              <a:rPr lang="en-US" sz="1125" b="1" dirty="0">
                <a:solidFill>
                  <a:srgbClr val="23282E"/>
                </a:solidFill>
                <a:latin typeface="Microsoft YaHei" pitchFamily="34" charset="0"/>
                <a:ea typeface="Microsoft YaHei" pitchFamily="34" charset="-122"/>
                <a:cs typeface="Microsoft YaHei" pitchFamily="34" charset="-120"/>
              </a:rPr>
              <a:t>s reach</a:t>
            </a:r>
            <a:endParaRPr lang="en-US" sz="1125" dirty="0">
              <a:latin typeface="Microsoft YaHei" pitchFamily="34" charset="0"/>
              <a:ea typeface="Microsoft YaHei" pitchFamily="34" charset="-122"/>
              <a:cs typeface="Microsoft YaHei" pitchFamily="34" charset="-120"/>
            </a:endParaRPr>
          </a:p>
        </p:txBody>
      </p:sp>
      <p:sp>
        <p:nvSpPr>
          <p:cNvPr id="54" name="Text 52"/>
          <p:cNvSpPr/>
          <p:nvPr/>
        </p:nvSpPr>
        <p:spPr>
          <a:xfrm>
            <a:off x="6381750" y="2482883"/>
            <a:ext cx="5810250" cy="502920"/>
          </a:xfrm>
          <a:prstGeom prst="rect">
            <a:avLst/>
          </a:prstGeom>
          <a:noFill/>
          <a:ln/>
        </p:spPr>
        <p:txBody>
          <a:bodyPr wrap="none" lIns="0" tIns="0" rIns="0" bIns="0" rtlCol="0" anchor="t"/>
          <a:lstStyle/>
          <a:p>
            <a:pPr algn="l" indent="0" marL="0">
              <a:buNone/>
            </a:pPr>
            <a:r>
              <a:rPr lang="en-US" sz="3300" b="1" dirty="0">
                <a:solidFill>
                  <a:srgbClr val="23282E"/>
                </a:solidFill>
                <a:latin typeface="Microsoft YaHei" pitchFamily="34" charset="0"/>
                <a:ea typeface="Microsoft YaHei" pitchFamily="34" charset="-122"/>
                <a:cs typeface="Microsoft YaHei" pitchFamily="34" charset="-120"/>
              </a:rPr>
              <a:t>25.1%</a:t>
            </a:r>
            <a:endParaRPr lang="en-US" sz="3300" dirty="0">
              <a:latin typeface="Microsoft YaHei" pitchFamily="34" charset="0"/>
              <a:ea typeface="Microsoft YaHei" pitchFamily="34" charset="-122"/>
              <a:cs typeface="Microsoft YaHei" pitchFamily="34" charset="-120"/>
            </a:endParaRPr>
          </a:p>
        </p:txBody>
      </p:sp>
      <p:sp>
        <p:nvSpPr>
          <p:cNvPr id="55" name="Text 53"/>
          <p:cNvSpPr/>
          <p:nvPr/>
        </p:nvSpPr>
        <p:spPr>
          <a:xfrm>
            <a:off x="7743288" y="2702806"/>
            <a:ext cx="4448712" cy="228600"/>
          </a:xfrm>
          <a:prstGeom prst="rect">
            <a:avLst/>
          </a:prstGeom>
          <a:noFill/>
          <a:ln/>
        </p:spPr>
        <p:txBody>
          <a:bodyPr wrap="none" lIns="0" tIns="0" rIns="0" bIns="0" rtlCol="0" anchor="t"/>
          <a:lstStyle/>
          <a:p>
            <a:pPr algn="l" indent="0" marL="0">
              <a:buNone/>
            </a:pPr>
            <a:r>
              <a:rPr lang="en-US" sz="1500" b="1" dirty="0">
                <a:solidFill>
                  <a:srgbClr val="23282E"/>
                </a:solidFill>
                <a:latin typeface="Microsoft YaHei" pitchFamily="34" charset="0"/>
                <a:ea typeface="Microsoft YaHei" pitchFamily="34" charset="-122"/>
                <a:cs typeface="Microsoft YaHei" pitchFamily="34" charset="-120"/>
              </a:rPr>
              <a:t>faster</a:t>
            </a:r>
            <a:endParaRPr lang="en-US" sz="1500" dirty="0">
              <a:latin typeface="Microsoft YaHei" pitchFamily="34" charset="0"/>
              <a:ea typeface="Microsoft YaHei" pitchFamily="34" charset="-122"/>
              <a:cs typeface="Microsoft YaHei" pitchFamily="34" charset="-120"/>
            </a:endParaRPr>
          </a:p>
        </p:txBody>
      </p:sp>
      <p:sp>
        <p:nvSpPr>
          <p:cNvPr id="56" name="Text 54"/>
          <p:cNvSpPr/>
          <p:nvPr/>
        </p:nvSpPr>
        <p:spPr>
          <a:xfrm>
            <a:off x="6381750" y="3329287"/>
            <a:ext cx="5810250"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12.2% more tasks done</a:t>
            </a:r>
            <a:endParaRPr lang="en-US" sz="1050" dirty="0">
              <a:latin typeface="Microsoft YaHei" pitchFamily="34" charset="0"/>
              <a:ea typeface="Microsoft YaHei" pitchFamily="34" charset="-122"/>
              <a:cs typeface="Microsoft YaHei" pitchFamily="34" charset="-120"/>
            </a:endParaRPr>
          </a:p>
        </p:txBody>
      </p:sp>
      <p:sp>
        <p:nvSpPr>
          <p:cNvPr id="57" name="Shape 55"/>
          <p:cNvSpPr/>
          <p:nvPr/>
        </p:nvSpPr>
        <p:spPr>
          <a:xfrm>
            <a:off x="6381750" y="3619500"/>
            <a:ext cx="2219325" cy="9525"/>
          </a:xfrm>
          <a:prstGeom prst="rect">
            <a:avLst/>
          </a:prstGeom>
          <a:solidFill>
            <a:srgbClr val="D3DBE0"/>
          </a:solidFill>
          <a:ln/>
        </p:spPr>
      </p:sp>
      <p:sp>
        <p:nvSpPr>
          <p:cNvPr id="58" name="Text 56"/>
          <p:cNvSpPr/>
          <p:nvPr/>
        </p:nvSpPr>
        <p:spPr>
          <a:xfrm>
            <a:off x="6381750" y="3786125"/>
            <a:ext cx="5810250" cy="148590"/>
          </a:xfrm>
          <a:prstGeom prst="rect">
            <a:avLst/>
          </a:prstGeom>
          <a:noFill/>
          <a:ln/>
        </p:spPr>
        <p:txBody>
          <a:bodyPr wrap="none" lIns="0" tIns="0" rIns="0" bIns="0" rtlCol="0" anchor="t"/>
          <a:lstStyle/>
          <a:p>
            <a:pPr algn="l" indent="0" marL="0">
              <a:buNone/>
            </a:pPr>
            <a:r>
              <a:rPr lang="en-US" sz="975" dirty="0">
                <a:solidFill>
                  <a:srgbClr val="5A6470"/>
                </a:solidFill>
                <a:latin typeface="Microsoft YaHei" pitchFamily="34" charset="0"/>
                <a:ea typeface="Microsoft YaHei" pitchFamily="34" charset="-122"/>
                <a:cs typeface="Microsoft YaHei" pitchFamily="34" charset="-120"/>
              </a:rPr>
              <a:t>Consultants, 18 tasks</a:t>
            </a:r>
            <a:endParaRPr lang="en-US" sz="975" dirty="0">
              <a:latin typeface="Microsoft YaHei" pitchFamily="34" charset="0"/>
              <a:ea typeface="Microsoft YaHei" pitchFamily="34" charset="-122"/>
              <a:cs typeface="Microsoft YaHei" pitchFamily="34" charset="-120"/>
            </a:endParaRPr>
          </a:p>
        </p:txBody>
      </p:sp>
      <p:sp>
        <p:nvSpPr>
          <p:cNvPr id="59" name="Shape 57"/>
          <p:cNvSpPr/>
          <p:nvPr/>
        </p:nvSpPr>
        <p:spPr>
          <a:xfrm>
            <a:off x="6386513" y="4481513"/>
            <a:ext cx="1724025" cy="200025"/>
          </a:xfrm>
          <a:prstGeom prst="roundRect">
            <a:avLst>
              <a:gd name="adj" fmla="val 19048"/>
            </a:avLst>
          </a:prstGeom>
          <a:noFill/>
          <a:ln w="9525">
            <a:solidFill>
              <a:srgbClr val="9A7318"/>
            </a:solidFill>
            <a:prstDash val="solid"/>
          </a:ln>
        </p:spPr>
      </p:sp>
      <p:sp>
        <p:nvSpPr>
          <p:cNvPr id="60" name="Text 58"/>
          <p:cNvSpPr/>
          <p:nvPr/>
        </p:nvSpPr>
        <p:spPr>
          <a:xfrm>
            <a:off x="2305050" y="4519189"/>
            <a:ext cx="9886950" cy="137160"/>
          </a:xfrm>
          <a:prstGeom prst="rect">
            <a:avLst/>
          </a:prstGeom>
          <a:noFill/>
          <a:ln/>
        </p:spPr>
        <p:txBody>
          <a:bodyPr wrap="none" lIns="0" tIns="0" rIns="0" bIns="0" rtlCol="0" anchor="t"/>
          <a:lstStyle/>
          <a:p>
            <a:pPr algn="ctr" indent="0" marL="0">
              <a:buNone/>
            </a:pPr>
            <a:r>
              <a:rPr lang="en-US" sz="900" b="1" dirty="0">
                <a:solidFill>
                  <a:srgbClr val="936E18"/>
                </a:solidFill>
                <a:latin typeface="Microsoft YaHei" pitchFamily="34" charset="0"/>
                <a:ea typeface="Microsoft YaHei" pitchFamily="34" charset="-122"/>
                <a:cs typeface="Microsoft YaHei" pitchFamily="34" charset="-120"/>
              </a:rPr>
              <a:t>Working paper · HBS 2023</a:t>
            </a:r>
            <a:endParaRPr lang="en-US" sz="900" dirty="0">
              <a:latin typeface="Microsoft YaHei" pitchFamily="34" charset="0"/>
              <a:ea typeface="Microsoft YaHei" pitchFamily="34" charset="-122"/>
              <a:cs typeface="Microsoft YaHei" pitchFamily="34" charset="-120"/>
            </a:endParaRPr>
          </a:p>
        </p:txBody>
      </p:sp>
      <p:sp>
        <p:nvSpPr>
          <p:cNvPr id="61" name="Shape 59"/>
          <p:cNvSpPr/>
          <p:nvPr/>
        </p:nvSpPr>
        <p:spPr>
          <a:xfrm>
            <a:off x="8986838" y="1871663"/>
            <a:ext cx="2590800" cy="3038475"/>
          </a:xfrm>
          <a:prstGeom prst="roundRect">
            <a:avLst>
              <a:gd name="adj" fmla="val 3676"/>
            </a:avLst>
          </a:prstGeom>
          <a:solidFill>
            <a:srgbClr val="F9FBFC"/>
          </a:solidFill>
          <a:ln w="9525">
            <a:solidFill>
              <a:srgbClr val="D3DBE0"/>
            </a:solidFill>
            <a:prstDash val="solid"/>
          </a:ln>
        </p:spPr>
      </p:sp>
      <p:sp>
        <p:nvSpPr>
          <p:cNvPr id="62" name="Shape 60"/>
          <p:cNvSpPr/>
          <p:nvPr/>
        </p:nvSpPr>
        <p:spPr>
          <a:xfrm>
            <a:off x="9001125" y="1885950"/>
            <a:ext cx="2562225" cy="76200"/>
          </a:xfrm>
          <a:custGeom>
            <a:avLst/>
            <a:gdLst/>
            <a:ahLst/>
            <a:cxnLst/>
            <a:rect l="l" t="t" r="r" b="b"/>
            <a:pathLst>
              <a:path w="2562225" h="76200">
                <a:moveTo>
                  <a:pt x="0" y="76200"/>
                </a:moveTo>
                <a:arcTo hR="76200" wR="76200" stAng="10800000" swAng="5400000"/>
                <a:lnTo>
                  <a:pt x="2486025" y="0"/>
                </a:lnTo>
                <a:arcTo hR="76200" wR="76200" stAng="16200000" swAng="5400000"/>
              </a:path>
            </a:pathLst>
          </a:custGeom>
          <a:noFill/>
          <a:ln w="38100">
            <a:solidFill>
              <a:srgbClr val="4A6B8A"/>
            </a:solidFill>
            <a:prstDash val="solid"/>
          </a:ln>
        </p:spPr>
      </p:sp>
      <p:sp>
        <p:nvSpPr>
          <p:cNvPr id="63" name="Shape 61"/>
          <p:cNvSpPr/>
          <p:nvPr/>
        </p:nvSpPr>
        <p:spPr>
          <a:xfrm>
            <a:off x="9191625" y="2219325"/>
            <a:ext cx="133350" cy="57150"/>
          </a:xfrm>
          <a:custGeom>
            <a:avLst/>
            <a:gdLst/>
            <a:ahLst/>
            <a:cxnLst/>
            <a:rect l="l" t="t" r="r" b="b"/>
            <a:pathLst>
              <a:path w="133350" h="57150">
                <a:moveTo>
                  <a:pt x="133350" y="57150"/>
                </a:moveTo>
                <a:lnTo>
                  <a:pt x="133350" y="38100"/>
                </a:lnTo>
                <a:arcTo hR="38100" wR="38100" stAng="0" swAng="-5400000"/>
                <a:lnTo>
                  <a:pt x="38100" y="0"/>
                </a:lnTo>
                <a:arcTo hR="38100" wR="38100" stAng="16200000" swAng="-5400000"/>
                <a:lnTo>
                  <a:pt x="0" y="57150"/>
                </a:lnTo>
              </a:path>
            </a:pathLst>
          </a:custGeom>
          <a:noFill/>
          <a:ln w="19050">
            <a:solidFill>
              <a:srgbClr val="4A6B8A"/>
            </a:solidFill>
            <a:prstDash val="solid"/>
          </a:ln>
        </p:spPr>
      </p:sp>
      <p:sp>
        <p:nvSpPr>
          <p:cNvPr id="64" name="Shape 62"/>
          <p:cNvSpPr/>
          <p:nvPr/>
        </p:nvSpPr>
        <p:spPr>
          <a:xfrm>
            <a:off x="9324975" y="2106244"/>
            <a:ext cx="28539" cy="73762"/>
          </a:xfrm>
          <a:custGeom>
            <a:avLst/>
            <a:gdLst/>
            <a:ahLst/>
            <a:cxnLst/>
            <a:rect l="l" t="t" r="r" b="b"/>
            <a:pathLst>
              <a:path w="28539" h="73762">
                <a:moveTo>
                  <a:pt x="0" y="0"/>
                </a:moveTo>
                <a:arcTo hR="38100" wR="38100" stAng="17072025" swAng="9055950"/>
              </a:path>
            </a:pathLst>
          </a:custGeom>
          <a:noFill/>
          <a:ln w="19050">
            <a:solidFill>
              <a:srgbClr val="4A6B8A"/>
            </a:solidFill>
            <a:prstDash val="solid"/>
          </a:ln>
        </p:spPr>
      </p:sp>
      <p:sp>
        <p:nvSpPr>
          <p:cNvPr id="65" name="Shape 63"/>
          <p:cNvSpPr/>
          <p:nvPr/>
        </p:nvSpPr>
        <p:spPr>
          <a:xfrm>
            <a:off x="9353550" y="2220563"/>
            <a:ext cx="28575" cy="55912"/>
          </a:xfrm>
          <a:custGeom>
            <a:avLst/>
            <a:gdLst/>
            <a:ahLst/>
            <a:cxnLst/>
            <a:rect l="l" t="t" r="r" b="b"/>
            <a:pathLst>
              <a:path w="28575" h="55912">
                <a:moveTo>
                  <a:pt x="28575" y="55912"/>
                </a:moveTo>
                <a:lnTo>
                  <a:pt x="28575" y="36862"/>
                </a:lnTo>
                <a:arcTo hR="38100" wR="38100" stAng="21597436" swAng="-4528786"/>
              </a:path>
            </a:pathLst>
          </a:custGeom>
          <a:noFill/>
          <a:ln w="19050">
            <a:solidFill>
              <a:srgbClr val="4A6B8A"/>
            </a:solidFill>
            <a:prstDash val="solid"/>
          </a:ln>
        </p:spPr>
      </p:sp>
      <p:sp>
        <p:nvSpPr>
          <p:cNvPr id="66" name="Shape 64"/>
          <p:cNvSpPr/>
          <p:nvPr/>
        </p:nvSpPr>
        <p:spPr>
          <a:xfrm>
            <a:off x="9220200" y="2105025"/>
            <a:ext cx="76200" cy="76200"/>
          </a:xfrm>
          <a:prstGeom prst="ellipse">
            <a:avLst/>
          </a:prstGeom>
          <a:noFill/>
          <a:ln w="19050">
            <a:solidFill>
              <a:srgbClr val="4A6B8A"/>
            </a:solidFill>
            <a:prstDash val="solid"/>
          </a:ln>
        </p:spPr>
      </p:sp>
      <p:sp>
        <p:nvSpPr>
          <p:cNvPr id="67" name="Text 65"/>
          <p:cNvSpPr/>
          <p:nvPr/>
        </p:nvSpPr>
        <p:spPr>
          <a:xfrm>
            <a:off x="9496425" y="2101285"/>
            <a:ext cx="2695575"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Teams</a:t>
            </a:r>
            <a:endParaRPr lang="en-US" sz="1200" dirty="0">
              <a:latin typeface="Microsoft YaHei" pitchFamily="34" charset="0"/>
              <a:ea typeface="Microsoft YaHei" pitchFamily="34" charset="-122"/>
              <a:cs typeface="Microsoft YaHei" pitchFamily="34" charset="-120"/>
            </a:endParaRPr>
          </a:p>
        </p:txBody>
      </p:sp>
      <p:sp>
        <p:nvSpPr>
          <p:cNvPr id="68" name="Text 66"/>
          <p:cNvSpPr/>
          <p:nvPr/>
        </p:nvSpPr>
        <p:spPr>
          <a:xfrm>
            <a:off x="9172575" y="3062948"/>
            <a:ext cx="3019425" cy="171450"/>
          </a:xfrm>
          <a:prstGeom prst="rect">
            <a:avLst/>
          </a:prstGeom>
          <a:noFill/>
          <a:ln/>
        </p:spPr>
        <p:txBody>
          <a:bodyPr wrap="none" lIns="0" tIns="0" rIns="0" bIns="0" rtlCol="0" anchor="t"/>
          <a:lstStyle/>
          <a:p>
            <a:pPr algn="l" indent="0" marL="0">
              <a:buNone/>
            </a:pPr>
            <a:r>
              <a:rPr lang="en-US" sz="1125" b="1" dirty="0">
                <a:solidFill>
                  <a:srgbClr val="23282E"/>
                </a:solidFill>
                <a:latin typeface="Microsoft YaHei" pitchFamily="34" charset="0"/>
                <a:ea typeface="Microsoft YaHei" pitchFamily="34" charset="-122"/>
                <a:cs typeface="Microsoft YaHei" pitchFamily="34" charset="-120"/>
              </a:rPr>
              <a:t>one with AI matched two</a:t>
            </a:r>
            <a:endParaRPr lang="en-US" sz="1125" dirty="0">
              <a:latin typeface="Microsoft YaHei" pitchFamily="34" charset="0"/>
              <a:ea typeface="Microsoft YaHei" pitchFamily="34" charset="-122"/>
              <a:cs typeface="Microsoft YaHei" pitchFamily="34" charset="-120"/>
            </a:endParaRPr>
          </a:p>
        </p:txBody>
      </p:sp>
      <p:sp>
        <p:nvSpPr>
          <p:cNvPr id="69" name="Text 67"/>
          <p:cNvSpPr/>
          <p:nvPr/>
        </p:nvSpPr>
        <p:spPr>
          <a:xfrm>
            <a:off x="9172575" y="2482883"/>
            <a:ext cx="3019425" cy="502920"/>
          </a:xfrm>
          <a:prstGeom prst="rect">
            <a:avLst/>
          </a:prstGeom>
          <a:noFill/>
          <a:ln/>
        </p:spPr>
        <p:txBody>
          <a:bodyPr wrap="none" lIns="0" tIns="0" rIns="0" bIns="0" rtlCol="0" anchor="t"/>
          <a:lstStyle/>
          <a:p>
            <a:pPr algn="l" indent="0" marL="0">
              <a:buNone/>
            </a:pPr>
            <a:r>
              <a:rPr lang="en-US" sz="3300" b="1" dirty="0">
                <a:solidFill>
                  <a:srgbClr val="23282E"/>
                </a:solidFill>
                <a:latin typeface="Microsoft YaHei" pitchFamily="34" charset="0"/>
                <a:ea typeface="Microsoft YaHei" pitchFamily="34" charset="-122"/>
                <a:cs typeface="Microsoft YaHei" pitchFamily="34" charset="-120"/>
              </a:rPr>
              <a:t>1 ≈ 2</a:t>
            </a:r>
            <a:endParaRPr lang="en-US" sz="3300" dirty="0">
              <a:latin typeface="Microsoft YaHei" pitchFamily="34" charset="0"/>
              <a:ea typeface="Microsoft YaHei" pitchFamily="34" charset="-122"/>
              <a:cs typeface="Microsoft YaHei" pitchFamily="34" charset="-120"/>
            </a:endParaRPr>
          </a:p>
        </p:txBody>
      </p:sp>
      <p:sp>
        <p:nvSpPr>
          <p:cNvPr id="70" name="Text 68"/>
          <p:cNvSpPr/>
          <p:nvPr/>
        </p:nvSpPr>
        <p:spPr>
          <a:xfrm>
            <a:off x="9172575" y="3329287"/>
            <a:ext cx="3019425"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In 16.4% less time</a:t>
            </a:r>
            <a:endParaRPr lang="en-US" sz="1050" dirty="0">
              <a:latin typeface="Microsoft YaHei" pitchFamily="34" charset="0"/>
              <a:ea typeface="Microsoft YaHei" pitchFamily="34" charset="-122"/>
              <a:cs typeface="Microsoft YaHei" pitchFamily="34" charset="-120"/>
            </a:endParaRPr>
          </a:p>
        </p:txBody>
      </p:sp>
      <p:sp>
        <p:nvSpPr>
          <p:cNvPr id="71" name="Shape 69"/>
          <p:cNvSpPr/>
          <p:nvPr/>
        </p:nvSpPr>
        <p:spPr>
          <a:xfrm>
            <a:off x="9172575" y="3619500"/>
            <a:ext cx="2219325" cy="9525"/>
          </a:xfrm>
          <a:prstGeom prst="rect">
            <a:avLst/>
          </a:prstGeom>
          <a:solidFill>
            <a:srgbClr val="D3DBE0"/>
          </a:solidFill>
          <a:ln/>
        </p:spPr>
      </p:sp>
      <p:sp>
        <p:nvSpPr>
          <p:cNvPr id="72" name="Text 70"/>
          <p:cNvSpPr/>
          <p:nvPr/>
        </p:nvSpPr>
        <p:spPr>
          <a:xfrm>
            <a:off x="9172575" y="3786125"/>
            <a:ext cx="3019425" cy="148590"/>
          </a:xfrm>
          <a:prstGeom prst="rect">
            <a:avLst/>
          </a:prstGeom>
          <a:noFill/>
          <a:ln/>
        </p:spPr>
        <p:txBody>
          <a:bodyPr wrap="none" lIns="0" tIns="0" rIns="0" bIns="0" rtlCol="0" anchor="t"/>
          <a:lstStyle/>
          <a:p>
            <a:pPr algn="l" indent="0" marL="0">
              <a:buNone/>
            </a:pPr>
            <a:r>
              <a:rPr lang="en-US" sz="975" dirty="0">
                <a:solidFill>
                  <a:srgbClr val="5A6470"/>
                </a:solidFill>
                <a:latin typeface="Microsoft YaHei" pitchFamily="34" charset="0"/>
                <a:ea typeface="Microsoft YaHei" pitchFamily="34" charset="-122"/>
                <a:cs typeface="Microsoft YaHei" pitchFamily="34" charset="-120"/>
              </a:rPr>
              <a:t>776 staff on product plans</a:t>
            </a:r>
            <a:endParaRPr lang="en-US" sz="975" dirty="0">
              <a:latin typeface="Microsoft YaHei" pitchFamily="34" charset="0"/>
              <a:ea typeface="Microsoft YaHei" pitchFamily="34" charset="-122"/>
              <a:cs typeface="Microsoft YaHei" pitchFamily="34" charset="-120"/>
            </a:endParaRPr>
          </a:p>
        </p:txBody>
      </p:sp>
      <p:sp>
        <p:nvSpPr>
          <p:cNvPr id="73" name="Shape 71"/>
          <p:cNvSpPr/>
          <p:nvPr/>
        </p:nvSpPr>
        <p:spPr>
          <a:xfrm>
            <a:off x="9177338" y="4481513"/>
            <a:ext cx="1809750" cy="200025"/>
          </a:xfrm>
          <a:prstGeom prst="roundRect">
            <a:avLst>
              <a:gd name="adj" fmla="val 19048"/>
            </a:avLst>
          </a:prstGeom>
          <a:noFill/>
          <a:ln w="9525">
            <a:solidFill>
              <a:srgbClr val="9A7318"/>
            </a:solidFill>
            <a:prstDash val="solid"/>
          </a:ln>
        </p:spPr>
      </p:sp>
      <p:sp>
        <p:nvSpPr>
          <p:cNvPr id="74" name="Text 72"/>
          <p:cNvSpPr/>
          <p:nvPr/>
        </p:nvSpPr>
        <p:spPr>
          <a:xfrm>
            <a:off x="7972425" y="4519189"/>
            <a:ext cx="4219575" cy="137160"/>
          </a:xfrm>
          <a:prstGeom prst="rect">
            <a:avLst/>
          </a:prstGeom>
          <a:noFill/>
          <a:ln/>
        </p:spPr>
        <p:txBody>
          <a:bodyPr wrap="none" lIns="0" tIns="0" rIns="0" bIns="0" rtlCol="0" anchor="t"/>
          <a:lstStyle/>
          <a:p>
            <a:pPr algn="ctr" indent="0" marL="0">
              <a:buNone/>
            </a:pPr>
            <a:r>
              <a:rPr lang="en-US" sz="900" b="1" dirty="0">
                <a:solidFill>
                  <a:srgbClr val="936E18"/>
                </a:solidFill>
                <a:latin typeface="Microsoft YaHei" pitchFamily="34" charset="0"/>
                <a:ea typeface="Microsoft YaHei" pitchFamily="34" charset="-122"/>
                <a:cs typeface="Microsoft YaHei" pitchFamily="34" charset="-120"/>
              </a:rPr>
              <a:t>Working paper · NBER 2025</a:t>
            </a:r>
            <a:endParaRPr lang="en-US" sz="900" dirty="0">
              <a:latin typeface="Microsoft YaHei" pitchFamily="34" charset="0"/>
              <a:ea typeface="Microsoft YaHei" pitchFamily="34" charset="-122"/>
              <a:cs typeface="Microsoft YaHei" pitchFamily="34" charset="-120"/>
            </a:endParaRPr>
          </a:p>
        </p:txBody>
      </p:sp>
      <p:sp>
        <p:nvSpPr>
          <p:cNvPr id="75" name="Shape 73"/>
          <p:cNvSpPr/>
          <p:nvPr/>
        </p:nvSpPr>
        <p:spPr>
          <a:xfrm>
            <a:off x="616744" y="5150644"/>
            <a:ext cx="10958513" cy="519113"/>
          </a:xfrm>
          <a:prstGeom prst="roundRect">
            <a:avLst>
              <a:gd name="adj" fmla="val 18349"/>
            </a:avLst>
          </a:prstGeom>
          <a:noFill/>
          <a:ln w="14288">
            <a:solidFill>
              <a:srgbClr val="B96A5E"/>
            </a:solidFill>
            <a:prstDash val="solid"/>
          </a:ln>
        </p:spPr>
      </p:sp>
      <p:sp>
        <p:nvSpPr>
          <p:cNvPr id="76" name="Shape 74"/>
          <p:cNvSpPr/>
          <p:nvPr/>
        </p:nvSpPr>
        <p:spPr>
          <a:xfrm>
            <a:off x="779463" y="5322888"/>
            <a:ext cx="174625" cy="174625"/>
          </a:xfrm>
          <a:prstGeom prst="ellipse">
            <a:avLst/>
          </a:prstGeom>
          <a:noFill/>
          <a:ln w="17463">
            <a:solidFill>
              <a:srgbClr val="B96A5E"/>
            </a:solidFill>
            <a:prstDash val="solid"/>
          </a:ln>
        </p:spPr>
      </p:sp>
      <p:sp>
        <p:nvSpPr>
          <p:cNvPr id="77" name="Shape 75"/>
          <p:cNvSpPr/>
          <p:nvPr/>
        </p:nvSpPr>
        <p:spPr>
          <a:xfrm>
            <a:off x="866775" y="5410200"/>
            <a:ext cx="6548" cy="34925"/>
          </a:xfrm>
          <a:custGeom>
            <a:avLst/>
            <a:gdLst/>
            <a:ahLst/>
            <a:cxnLst/>
            <a:rect l="l" t="t" r="r" b="b"/>
            <a:pathLst>
              <a:path w="6548" h="34925">
                <a:moveTo>
                  <a:pt x="0" y="34925"/>
                </a:moveTo>
                <a:lnTo>
                  <a:pt x="0" y="0"/>
                </a:lnTo>
              </a:path>
            </a:pathLst>
          </a:custGeom>
          <a:noFill/>
          <a:ln w="17463">
            <a:solidFill>
              <a:srgbClr val="B96A5E"/>
            </a:solidFill>
            <a:prstDash val="solid"/>
          </a:ln>
        </p:spPr>
      </p:sp>
      <p:sp>
        <p:nvSpPr>
          <p:cNvPr id="78" name="Shape 76"/>
          <p:cNvSpPr/>
          <p:nvPr/>
        </p:nvSpPr>
        <p:spPr>
          <a:xfrm>
            <a:off x="866775" y="5375275"/>
            <a:ext cx="6548" cy="6548"/>
          </a:xfrm>
          <a:custGeom>
            <a:avLst/>
            <a:gdLst/>
            <a:ahLst/>
            <a:cxnLst/>
            <a:rect l="l" t="t" r="r" b="b"/>
            <a:pathLst>
              <a:path w="6548" h="6548">
                <a:moveTo>
                  <a:pt x="0" y="0"/>
                </a:moveTo>
                <a:lnTo>
                  <a:pt x="87" y="0"/>
                </a:lnTo>
              </a:path>
            </a:pathLst>
          </a:custGeom>
          <a:noFill/>
          <a:ln w="17463">
            <a:solidFill>
              <a:srgbClr val="B96A5E"/>
            </a:solidFill>
            <a:prstDash val="solid"/>
          </a:ln>
        </p:spPr>
      </p:sp>
      <p:sp>
        <p:nvSpPr>
          <p:cNvPr id="79" name="Text 77"/>
          <p:cNvSpPr/>
          <p:nvPr/>
        </p:nvSpPr>
        <p:spPr>
          <a:xfrm>
            <a:off x="1143000" y="5320735"/>
            <a:ext cx="11049000" cy="182880"/>
          </a:xfrm>
          <a:prstGeom prst="rect">
            <a:avLst/>
          </a:prstGeom>
          <a:noFill/>
          <a:ln/>
        </p:spPr>
        <p:txBody>
          <a:bodyPr wrap="none" lIns="0" tIns="0" rIns="0" bIns="0" rtlCol="0" anchor="t"/>
          <a:lstStyle/>
          <a:p>
            <a:pPr algn="l" indent="0" marL="0">
              <a:buNone/>
            </a:pPr>
            <a:r>
              <a:rPr lang="en-US" sz="1200" dirty="0">
                <a:solidFill>
                  <a:srgbClr val="23282E"/>
                </a:solidFill>
                <a:latin typeface="Microsoft YaHei" pitchFamily="34" charset="0"/>
                <a:ea typeface="Microsoft YaHei" pitchFamily="34" charset="-122"/>
                <a:cs typeface="Microsoft YaHei" pitchFamily="34" charset="-120"/>
              </a:rPr>
              <a:t>Four studies, four sets of people, tasks and units. Don</a:t>
            </a:r>
            <a:pPr algn="l" indent="0" marL="0">
              <a:buNone/>
            </a:pPr>
            <a:r>
              <a:rPr lang="en-US" sz="1200" dirty="0">
                <a:solidFill>
                  <a:srgbClr val="23282E"/>
                </a:solidFill>
                <a:latin typeface="Microsoft YaHei" pitchFamily="34" charset="0"/>
                <a:ea typeface="Microsoft YaHei" pitchFamily="34" charset="-122"/>
                <a:cs typeface="Microsoft YaHei" pitchFamily="34" charset="-120"/>
              </a:rPr>
              <a:t>'</a:t>
            </a:r>
            <a:pPr algn="l" indent="0" marL="0">
              <a:buNone/>
            </a:pPr>
            <a:r>
              <a:rPr lang="en-US" sz="1200" dirty="0">
                <a:solidFill>
                  <a:srgbClr val="23282E"/>
                </a:solidFill>
                <a:latin typeface="Microsoft YaHei" pitchFamily="34" charset="0"/>
                <a:ea typeface="Microsoft YaHei" pitchFamily="34" charset="-122"/>
                <a:cs typeface="Microsoft YaHei" pitchFamily="34" charset="-120"/>
              </a:rPr>
              <a:t>t compare these figures or add them up.</a:t>
            </a:r>
            <a:endParaRPr lang="en-US" sz="1200" dirty="0">
              <a:latin typeface="Microsoft YaHei" pitchFamily="34" charset="0"/>
              <a:ea typeface="Microsoft YaHei" pitchFamily="34" charset="-122"/>
              <a:cs typeface="Microsoft YaHei" pitchFamily="34" charset="-120"/>
            </a:endParaRPr>
          </a:p>
        </p:txBody>
      </p:sp>
      <p:sp>
        <p:nvSpPr>
          <p:cNvPr id="80" name="Text 78"/>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Source: Science (Jul 2023), QJE (Feb 2025), HBS working paper 24-013 (Sep 2023), NBER working paper w33641 (Mar 2025)</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F0F2"/>
          </a:solidFill>
          <a:ln/>
        </p:spPr>
      </p:sp>
      <p:sp>
        <p:nvSpPr>
          <p:cNvPr id="3" name="Text 1"/>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Learning </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&amp;</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 Development · All-staff training · Using generative AI well at work</a:t>
            </a:r>
            <a:endParaRPr lang="en-US" sz="900" dirty="0">
              <a:latin typeface="Microsoft YaHei" pitchFamily="34" charset="0"/>
              <a:ea typeface="Microsoft YaHei" pitchFamily="34" charset="-122"/>
              <a:cs typeface="Microsoft YaHei" pitchFamily="34" charset="-120"/>
            </a:endParaRPr>
          </a:p>
        </p:txBody>
      </p:sp>
      <p:sp>
        <p:nvSpPr>
          <p:cNvPr id="4" name="pptwise-slidenum-s0005"/>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470"/>
                </a:solidFill>
                <a:latin typeface="Microsoft YaHei" pitchFamily="34" charset="0"/>
                <a:ea typeface="Microsoft YaHei" pitchFamily="34" charset="-122"/>
                <a:cs typeface="Microsoft YaHei" pitchFamily="34" charset="-120"/>
              </a:rPr>
              <a:t>6</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 21</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609600" y="261875"/>
            <a:ext cx="11582400" cy="148590"/>
          </a:xfrm>
          <a:prstGeom prst="rect">
            <a:avLst/>
          </a:prstGeom>
          <a:noFill/>
          <a:ln/>
        </p:spPr>
        <p:txBody>
          <a:bodyPr wrap="none" lIns="0" tIns="0" rIns="0" bIns="0" rtlCol="0" anchor="t"/>
          <a:lstStyle/>
          <a:p>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P</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1</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W</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h</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i</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h</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l</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p</a:t>
            </a:r>
            <a:pPr algn="l" indent="0" marL="0">
              <a:buNone/>
            </a:pPr>
            <a:r>
              <a:rPr lang="en-US" sz="975" b="1" dirty="0">
                <a:solidFill>
                  <a:srgbClr val="4A6B8A"/>
                </a:solidFill>
                <a:latin typeface="Microsoft YaHei" pitchFamily="34" charset="0"/>
                <a:ea typeface="Microsoft YaHei" pitchFamily="34" charset="-122"/>
                <a:cs typeface="Microsoft YaHei" pitchFamily="34" charset="-120"/>
              </a:rPr>
              <a:t>s</a:t>
            </a:r>
            <a:endParaRPr lang="en-US" sz="975" dirty="0">
              <a:latin typeface="Microsoft YaHei" pitchFamily="34" charset="0"/>
              <a:ea typeface="Microsoft YaHei" pitchFamily="34" charset="-122"/>
              <a:cs typeface="Microsoft YaHei" pitchFamily="34" charset="-120"/>
            </a:endParaRPr>
          </a:p>
        </p:txBody>
      </p:sp>
      <p:sp>
        <p:nvSpPr>
          <p:cNvPr id="7" name="Shape 5"/>
          <p:cNvSpPr/>
          <p:nvPr/>
        </p:nvSpPr>
        <p:spPr>
          <a:xfrm>
            <a:off x="7415213" y="233362"/>
            <a:ext cx="504825" cy="200025"/>
          </a:xfrm>
          <a:prstGeom prst="roundRect">
            <a:avLst>
              <a:gd name="adj" fmla="val 50000"/>
            </a:avLst>
          </a:prstGeom>
          <a:noFill/>
          <a:ln w="9525">
            <a:solidFill>
              <a:srgbClr val="B9C3CB"/>
            </a:solidFill>
            <a:prstDash val="solid"/>
          </a:ln>
        </p:spPr>
      </p:sp>
      <p:sp>
        <p:nvSpPr>
          <p:cNvPr id="8" name="Text 6"/>
          <p:cNvSpPr/>
          <p:nvPr/>
        </p:nvSpPr>
        <p:spPr>
          <a:xfrm>
            <a:off x="3143250" y="271039"/>
            <a:ext cx="90487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Goals</a:t>
            </a:r>
            <a:endParaRPr lang="en-US" sz="900" dirty="0">
              <a:latin typeface="Microsoft YaHei" pitchFamily="34" charset="0"/>
              <a:ea typeface="Microsoft YaHei" pitchFamily="34" charset="-122"/>
              <a:cs typeface="Microsoft YaHei" pitchFamily="34" charset="-120"/>
            </a:endParaRPr>
          </a:p>
        </p:txBody>
      </p:sp>
      <p:sp>
        <p:nvSpPr>
          <p:cNvPr id="9" name="Shape 7"/>
          <p:cNvSpPr/>
          <p:nvPr/>
        </p:nvSpPr>
        <p:spPr>
          <a:xfrm>
            <a:off x="7967662" y="233362"/>
            <a:ext cx="523875" cy="200025"/>
          </a:xfrm>
          <a:prstGeom prst="roundRect">
            <a:avLst>
              <a:gd name="adj" fmla="val 50000"/>
            </a:avLst>
          </a:prstGeom>
          <a:solidFill>
            <a:srgbClr val="4A6B8A"/>
          </a:solidFill>
          <a:ln w="9525">
            <a:solidFill>
              <a:srgbClr val="4A6B8A"/>
            </a:solidFill>
            <a:prstDash val="solid"/>
          </a:ln>
        </p:spPr>
      </p:sp>
      <p:sp>
        <p:nvSpPr>
          <p:cNvPr id="10" name="Text 8"/>
          <p:cNvSpPr/>
          <p:nvPr/>
        </p:nvSpPr>
        <p:spPr>
          <a:xfrm>
            <a:off x="4267200" y="271039"/>
            <a:ext cx="792480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Part 1</a:t>
            </a:r>
            <a:endParaRPr lang="en-US" sz="900" dirty="0">
              <a:latin typeface="Microsoft YaHei" pitchFamily="34" charset="0"/>
              <a:ea typeface="Microsoft YaHei" pitchFamily="34" charset="-122"/>
              <a:cs typeface="Microsoft YaHei" pitchFamily="34" charset="-120"/>
            </a:endParaRPr>
          </a:p>
        </p:txBody>
      </p:sp>
      <p:sp>
        <p:nvSpPr>
          <p:cNvPr id="11" name="Shape 9"/>
          <p:cNvSpPr/>
          <p:nvPr/>
        </p:nvSpPr>
        <p:spPr>
          <a:xfrm>
            <a:off x="8539163" y="233362"/>
            <a:ext cx="552450" cy="200025"/>
          </a:xfrm>
          <a:prstGeom prst="roundRect">
            <a:avLst>
              <a:gd name="adj" fmla="val 50000"/>
            </a:avLst>
          </a:prstGeom>
          <a:noFill/>
          <a:ln w="9525">
            <a:solidFill>
              <a:srgbClr val="B9C3CB"/>
            </a:solidFill>
            <a:prstDash val="solid"/>
          </a:ln>
        </p:spPr>
      </p:sp>
      <p:sp>
        <p:nvSpPr>
          <p:cNvPr id="12" name="Text 10"/>
          <p:cNvSpPr/>
          <p:nvPr/>
        </p:nvSpPr>
        <p:spPr>
          <a:xfrm>
            <a:off x="5438775" y="271039"/>
            <a:ext cx="675322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1</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9139238" y="233362"/>
            <a:ext cx="523875" cy="200025"/>
          </a:xfrm>
          <a:prstGeom prst="roundRect">
            <a:avLst>
              <a:gd name="adj" fmla="val 50000"/>
            </a:avLst>
          </a:prstGeom>
          <a:noFill/>
          <a:ln w="9525">
            <a:solidFill>
              <a:srgbClr val="B9C3CB"/>
            </a:solidFill>
            <a:prstDash val="solid"/>
          </a:ln>
        </p:spPr>
      </p:sp>
      <p:sp>
        <p:nvSpPr>
          <p:cNvPr id="14" name="Text 12"/>
          <p:cNvSpPr/>
          <p:nvPr/>
        </p:nvSpPr>
        <p:spPr>
          <a:xfrm>
            <a:off x="6610350" y="271039"/>
            <a:ext cx="5581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2</a:t>
            </a:r>
            <a:endParaRPr lang="en-US" sz="900" dirty="0">
              <a:latin typeface="Microsoft YaHei" pitchFamily="34" charset="0"/>
              <a:ea typeface="Microsoft YaHei" pitchFamily="34" charset="-122"/>
              <a:cs typeface="Microsoft YaHei" pitchFamily="34" charset="-120"/>
            </a:endParaRPr>
          </a:p>
        </p:txBody>
      </p:sp>
      <p:sp>
        <p:nvSpPr>
          <p:cNvPr id="15" name="Shape 13"/>
          <p:cNvSpPr/>
          <p:nvPr/>
        </p:nvSpPr>
        <p:spPr>
          <a:xfrm>
            <a:off x="9710738" y="233362"/>
            <a:ext cx="523875" cy="200025"/>
          </a:xfrm>
          <a:prstGeom prst="roundRect">
            <a:avLst>
              <a:gd name="adj" fmla="val 50000"/>
            </a:avLst>
          </a:prstGeom>
          <a:noFill/>
          <a:ln w="9525">
            <a:solidFill>
              <a:srgbClr val="B9C3CB"/>
            </a:solidFill>
            <a:prstDash val="solid"/>
          </a:ln>
        </p:spPr>
      </p:sp>
      <p:sp>
        <p:nvSpPr>
          <p:cNvPr id="16" name="Text 14"/>
          <p:cNvSpPr/>
          <p:nvPr/>
        </p:nvSpPr>
        <p:spPr>
          <a:xfrm>
            <a:off x="7753350" y="271039"/>
            <a:ext cx="4438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3</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10282238" y="233362"/>
            <a:ext cx="552450" cy="200025"/>
          </a:xfrm>
          <a:prstGeom prst="roundRect">
            <a:avLst>
              <a:gd name="adj" fmla="val 50000"/>
            </a:avLst>
          </a:prstGeom>
          <a:noFill/>
          <a:ln w="9525">
            <a:solidFill>
              <a:srgbClr val="B9C3CB"/>
            </a:solidFill>
            <a:prstDash val="solid"/>
          </a:ln>
        </p:spPr>
      </p:sp>
      <p:sp>
        <p:nvSpPr>
          <p:cNvPr id="18" name="Text 16"/>
          <p:cNvSpPr/>
          <p:nvPr/>
        </p:nvSpPr>
        <p:spPr>
          <a:xfrm>
            <a:off x="8924925" y="271039"/>
            <a:ext cx="326707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2</a:t>
            </a:r>
            <a:endParaRPr lang="en-US" sz="900" dirty="0">
              <a:latin typeface="Microsoft YaHei" pitchFamily="34" charset="0"/>
              <a:ea typeface="Microsoft YaHei" pitchFamily="34" charset="-122"/>
              <a:cs typeface="Microsoft YaHei" pitchFamily="34" charset="-120"/>
            </a:endParaRPr>
          </a:p>
        </p:txBody>
      </p:sp>
      <p:sp>
        <p:nvSpPr>
          <p:cNvPr id="19" name="Shape 17"/>
          <p:cNvSpPr/>
          <p:nvPr/>
        </p:nvSpPr>
        <p:spPr>
          <a:xfrm>
            <a:off x="10882313" y="233362"/>
            <a:ext cx="695325" cy="200025"/>
          </a:xfrm>
          <a:prstGeom prst="roundRect">
            <a:avLst>
              <a:gd name="adj" fmla="val 50000"/>
            </a:avLst>
          </a:prstGeom>
          <a:noFill/>
          <a:ln w="9525">
            <a:solidFill>
              <a:srgbClr val="B9C3CB"/>
            </a:solidFill>
            <a:prstDash val="solid"/>
          </a:ln>
        </p:spPr>
      </p:sp>
      <p:sp>
        <p:nvSpPr>
          <p:cNvPr id="20" name="Text 18"/>
          <p:cNvSpPr/>
          <p:nvPr/>
        </p:nvSpPr>
        <p:spPr>
          <a:xfrm>
            <a:off x="10267950" y="271039"/>
            <a:ext cx="19240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Wrap-up</a:t>
            </a:r>
            <a:endParaRPr lang="en-US" sz="900" dirty="0">
              <a:latin typeface="Microsoft YaHei" pitchFamily="34" charset="0"/>
              <a:ea typeface="Microsoft YaHei" pitchFamily="34" charset="-122"/>
              <a:cs typeface="Microsoft YaHei" pitchFamily="34" charset="-120"/>
            </a:endParaRPr>
          </a:p>
        </p:txBody>
      </p:sp>
      <p:sp>
        <p:nvSpPr>
          <p:cNvPr id="21" name="Text 19"/>
          <p:cNvSpPr/>
          <p:nvPr/>
        </p:nvSpPr>
        <p:spPr>
          <a:xfrm>
            <a:off x="609600" y="1087171"/>
            <a:ext cx="11582400" cy="342900"/>
          </a:xfrm>
          <a:prstGeom prst="rect">
            <a:avLst/>
          </a:prstGeom>
          <a:noFill/>
          <a:ln/>
        </p:spPr>
        <p:txBody>
          <a:bodyPr wrap="none" lIns="0" tIns="0" rIns="0" bIns="0" rtlCol="0" anchor="t"/>
          <a:lstStyle/>
          <a:p>
            <a:pPr algn="l" indent="0" marL="0">
              <a:buNone/>
            </a:pPr>
            <a:r>
              <a:rPr lang="en-US" sz="2250" b="1" dirty="0">
                <a:solidFill>
                  <a:srgbClr val="23282E"/>
                </a:solidFill>
                <a:latin typeface="Microsoft YaHei" pitchFamily="34" charset="0"/>
                <a:ea typeface="Microsoft YaHei" pitchFamily="34" charset="-122"/>
                <a:cs typeface="Microsoft YaHei" pitchFamily="34" charset="-120"/>
              </a:rPr>
              <a:t>Beginners gain most: the weakest fifth up 36%</a:t>
            </a:r>
            <a:endParaRPr lang="en-US" sz="2250" dirty="0">
              <a:latin typeface="Microsoft YaHei" pitchFamily="34" charset="0"/>
              <a:ea typeface="Microsoft YaHei" pitchFamily="34" charset="-122"/>
              <a:cs typeface="Microsoft YaHei" pitchFamily="34" charset="-120"/>
            </a:endParaRPr>
          </a:p>
        </p:txBody>
      </p:sp>
      <p:sp>
        <p:nvSpPr>
          <p:cNvPr id="22" name="Shape 20"/>
          <p:cNvSpPr/>
          <p:nvPr/>
        </p:nvSpPr>
        <p:spPr>
          <a:xfrm>
            <a:off x="609600" y="1504950"/>
            <a:ext cx="1028700" cy="76200"/>
          </a:xfrm>
          <a:custGeom>
            <a:avLst/>
            <a:gdLst/>
            <a:ahLst/>
            <a:cxnLst/>
            <a:rect l="l" t="t" r="r" b="b"/>
            <a:pathLst>
              <a:path w="1028700" h="76200">
                <a:moveTo>
                  <a:pt x="0" y="38100"/>
                </a:moveTo>
                <a:quadBezTo>
                  <a:pt x="57150" y="0"/>
                  <a:pt x="114300" y="38100"/>
                </a:quadBezTo>
                <a:quadBezTo>
                  <a:pt x="171450" y="76200"/>
                  <a:pt x="228600" y="38100"/>
                </a:quadBezTo>
                <a:quadBezTo>
                  <a:pt x="285750" y="0"/>
                  <a:pt x="342900" y="38100"/>
                </a:quadBezTo>
                <a:quadBezTo>
                  <a:pt x="400050" y="76200"/>
                  <a:pt x="457200" y="38100"/>
                </a:quadBezTo>
                <a:quadBezTo>
                  <a:pt x="514350" y="0"/>
                  <a:pt x="571500" y="38100"/>
                </a:quadBezTo>
                <a:quadBezTo>
                  <a:pt x="628650" y="76200"/>
                  <a:pt x="685800" y="38100"/>
                </a:quadBezTo>
                <a:quadBezTo>
                  <a:pt x="742950" y="0"/>
                  <a:pt x="800100" y="38100"/>
                </a:quadBezTo>
                <a:quadBezTo>
                  <a:pt x="857250" y="76200"/>
                  <a:pt x="914400" y="38100"/>
                </a:quadBezTo>
                <a:quadBezTo>
                  <a:pt x="971550" y="0"/>
                  <a:pt x="1028700" y="38100"/>
                </a:quadBezTo>
              </a:path>
            </a:pathLst>
          </a:custGeom>
          <a:noFill/>
          <a:ln w="23813">
            <a:solidFill>
              <a:srgbClr val="B96A5E"/>
            </a:solidFill>
            <a:prstDash val="solid"/>
          </a:ln>
        </p:spPr>
      </p:sp>
      <p:sp>
        <p:nvSpPr>
          <p:cNvPr id="23" name="Shape 21"/>
          <p:cNvSpPr/>
          <p:nvPr/>
        </p:nvSpPr>
        <p:spPr>
          <a:xfrm>
            <a:off x="3984555" y="1981200"/>
            <a:ext cx="95250" cy="95250"/>
          </a:xfrm>
          <a:prstGeom prst="roundRect">
            <a:avLst>
              <a:gd name="adj" fmla="val 20000"/>
            </a:avLst>
          </a:prstGeom>
          <a:solidFill>
            <a:srgbClr val="B96A5E"/>
          </a:solidFill>
          <a:ln/>
        </p:spPr>
      </p:sp>
      <p:sp>
        <p:nvSpPr>
          <p:cNvPr id="24" name="Text 22"/>
          <p:cNvSpPr/>
          <p:nvPr/>
        </p:nvSpPr>
        <p:spPr>
          <a:xfrm>
            <a:off x="4136955" y="1966489"/>
            <a:ext cx="8055045"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Weaker to begin with</a:t>
            </a:r>
            <a:endParaRPr lang="en-US" sz="900" dirty="0">
              <a:latin typeface="Microsoft YaHei" pitchFamily="34" charset="0"/>
              <a:ea typeface="Microsoft YaHei" pitchFamily="34" charset="-122"/>
              <a:cs typeface="Microsoft YaHei" pitchFamily="34" charset="-120"/>
            </a:endParaRPr>
          </a:p>
        </p:txBody>
      </p:sp>
      <p:sp>
        <p:nvSpPr>
          <p:cNvPr id="25" name="Shape 23"/>
          <p:cNvSpPr/>
          <p:nvPr/>
        </p:nvSpPr>
        <p:spPr>
          <a:xfrm>
            <a:off x="5466565" y="1981200"/>
            <a:ext cx="95250" cy="95250"/>
          </a:xfrm>
          <a:prstGeom prst="roundRect">
            <a:avLst>
              <a:gd name="adj" fmla="val 20000"/>
            </a:avLst>
          </a:prstGeom>
          <a:solidFill>
            <a:srgbClr val="B9C3CB"/>
          </a:solidFill>
          <a:ln/>
        </p:spPr>
      </p:sp>
      <p:sp>
        <p:nvSpPr>
          <p:cNvPr id="26" name="Text 24"/>
          <p:cNvSpPr/>
          <p:nvPr/>
        </p:nvSpPr>
        <p:spPr>
          <a:xfrm>
            <a:off x="5618965" y="1966489"/>
            <a:ext cx="6573035"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Stronger to begin with</a:t>
            </a:r>
            <a:endParaRPr lang="en-US" sz="900" dirty="0">
              <a:latin typeface="Microsoft YaHei" pitchFamily="34" charset="0"/>
              <a:ea typeface="Microsoft YaHei" pitchFamily="34" charset="-122"/>
              <a:cs typeface="Microsoft YaHei" pitchFamily="34" charset="-120"/>
            </a:endParaRPr>
          </a:p>
        </p:txBody>
      </p:sp>
      <p:sp>
        <p:nvSpPr>
          <p:cNvPr id="27" name="Text 25"/>
          <p:cNvSpPr/>
          <p:nvPr/>
        </p:nvSpPr>
        <p:spPr>
          <a:xfrm>
            <a:off x="609600" y="1929835"/>
            <a:ext cx="1158240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Support, 5,172 agents</a:t>
            </a:r>
            <a:endParaRPr lang="en-US" sz="1200" dirty="0">
              <a:latin typeface="Microsoft YaHei" pitchFamily="34" charset="0"/>
              <a:ea typeface="Microsoft YaHei" pitchFamily="34" charset="-122"/>
              <a:cs typeface="Microsoft YaHei" pitchFamily="34" charset="-120"/>
            </a:endParaRPr>
          </a:p>
        </p:txBody>
      </p:sp>
      <p:sp>
        <p:nvSpPr>
          <p:cNvPr id="28" name="Text 26"/>
          <p:cNvSpPr/>
          <p:nvPr/>
        </p:nvSpPr>
        <p:spPr>
          <a:xfrm>
            <a:off x="609600" y="2291062"/>
            <a:ext cx="11582400"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Least skilled fifth</a:t>
            </a:r>
            <a:endParaRPr lang="en-US" sz="1050" dirty="0">
              <a:latin typeface="Microsoft YaHei" pitchFamily="34" charset="0"/>
              <a:ea typeface="Microsoft YaHei" pitchFamily="34" charset="-122"/>
              <a:cs typeface="Microsoft YaHei" pitchFamily="34" charset="-120"/>
            </a:endParaRPr>
          </a:p>
        </p:txBody>
      </p:sp>
      <p:sp>
        <p:nvSpPr>
          <p:cNvPr id="29" name="Shape 27"/>
          <p:cNvSpPr/>
          <p:nvPr/>
        </p:nvSpPr>
        <p:spPr>
          <a:xfrm>
            <a:off x="2381250" y="2266950"/>
            <a:ext cx="3062177" cy="247650"/>
          </a:xfrm>
          <a:prstGeom prst="roundRect">
            <a:avLst>
              <a:gd name="adj" fmla="val 11538"/>
            </a:avLst>
          </a:prstGeom>
          <a:solidFill>
            <a:srgbClr val="B96A5E"/>
          </a:solidFill>
          <a:ln/>
        </p:spPr>
      </p:sp>
      <p:sp>
        <p:nvSpPr>
          <p:cNvPr id="30" name="Text 28"/>
          <p:cNvSpPr/>
          <p:nvPr/>
        </p:nvSpPr>
        <p:spPr>
          <a:xfrm>
            <a:off x="5538677" y="2292508"/>
            <a:ext cx="6653323" cy="205740"/>
          </a:xfrm>
          <a:prstGeom prst="rect">
            <a:avLst/>
          </a:prstGeom>
          <a:noFill/>
          <a:ln/>
        </p:spPr>
        <p:txBody>
          <a:bodyPr wrap="none" lIns="0" tIns="0" rIns="0" bIns="0" rtlCol="0" anchor="t"/>
          <a:lstStyle/>
          <a:p>
            <a:pPr algn="l" indent="0" marL="0">
              <a:buNone/>
            </a:pPr>
            <a:r>
              <a:rPr lang="en-US" sz="1350" b="1" dirty="0">
                <a:solidFill>
                  <a:srgbClr val="96584F"/>
                </a:solidFill>
                <a:latin typeface="Microsoft YaHei" pitchFamily="34" charset="0"/>
                <a:ea typeface="Microsoft YaHei" pitchFamily="34" charset="-122"/>
                <a:cs typeface="Microsoft YaHei" pitchFamily="34" charset="-120"/>
              </a:rPr>
              <a:t>+36%</a:t>
            </a:r>
            <a:endParaRPr lang="en-US" sz="135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2691112"/>
            <a:ext cx="11582400"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Most skilled fifth</a:t>
            </a:r>
            <a:endParaRPr lang="en-US" sz="1050" dirty="0">
              <a:latin typeface="Microsoft YaHei" pitchFamily="34" charset="0"/>
              <a:ea typeface="Microsoft YaHei" pitchFamily="34" charset="-122"/>
              <a:cs typeface="Microsoft YaHei" pitchFamily="34" charset="-120"/>
            </a:endParaRPr>
          </a:p>
        </p:txBody>
      </p:sp>
      <p:sp>
        <p:nvSpPr>
          <p:cNvPr id="32" name="Shape 30"/>
          <p:cNvSpPr/>
          <p:nvPr/>
        </p:nvSpPr>
        <p:spPr>
          <a:xfrm>
            <a:off x="2381250" y="2667000"/>
            <a:ext cx="28575" cy="247650"/>
          </a:xfrm>
          <a:prstGeom prst="roundRect">
            <a:avLst>
              <a:gd name="adj" fmla="val 100000"/>
            </a:avLst>
          </a:prstGeom>
          <a:solidFill>
            <a:srgbClr val="B9C3CB"/>
          </a:solidFill>
          <a:ln/>
        </p:spPr>
      </p:sp>
      <p:sp>
        <p:nvSpPr>
          <p:cNvPr id="33" name="Text 31"/>
          <p:cNvSpPr/>
          <p:nvPr/>
        </p:nvSpPr>
        <p:spPr>
          <a:xfrm>
            <a:off x="2505075" y="2729212"/>
            <a:ext cx="9686925"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almost no change, quality dipped</a:t>
            </a:r>
            <a:endParaRPr lang="en-US" sz="1050" dirty="0">
              <a:latin typeface="Microsoft YaHei" pitchFamily="34" charset="0"/>
              <a:ea typeface="Microsoft YaHei" pitchFamily="34" charset="-122"/>
              <a:cs typeface="Microsoft YaHei" pitchFamily="34" charset="-120"/>
            </a:endParaRPr>
          </a:p>
        </p:txBody>
      </p:sp>
      <p:sp>
        <p:nvSpPr>
          <p:cNvPr id="34" name="Text 32"/>
          <p:cNvSpPr/>
          <p:nvPr/>
        </p:nvSpPr>
        <p:spPr>
          <a:xfrm>
            <a:off x="609600" y="3358585"/>
            <a:ext cx="1158240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Consultants</a:t>
            </a:r>
            <a:endParaRPr lang="en-US" sz="1200" dirty="0">
              <a:latin typeface="Microsoft YaHei" pitchFamily="34" charset="0"/>
              <a:ea typeface="Microsoft YaHei" pitchFamily="34" charset="-122"/>
              <a:cs typeface="Microsoft YaHei" pitchFamily="34" charset="-120"/>
            </a:endParaRPr>
          </a:p>
        </p:txBody>
      </p:sp>
      <p:sp>
        <p:nvSpPr>
          <p:cNvPr id="35" name="Text 33"/>
          <p:cNvSpPr/>
          <p:nvPr/>
        </p:nvSpPr>
        <p:spPr>
          <a:xfrm>
            <a:off x="609600" y="3719812"/>
            <a:ext cx="11582400"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Below average</a:t>
            </a:r>
            <a:endParaRPr lang="en-US" sz="1050" dirty="0">
              <a:latin typeface="Microsoft YaHei" pitchFamily="34" charset="0"/>
              <a:ea typeface="Microsoft YaHei" pitchFamily="34" charset="-122"/>
              <a:cs typeface="Microsoft YaHei" pitchFamily="34" charset="-120"/>
            </a:endParaRPr>
          </a:p>
        </p:txBody>
      </p:sp>
      <p:sp>
        <p:nvSpPr>
          <p:cNvPr id="36" name="Shape 34"/>
          <p:cNvSpPr/>
          <p:nvPr/>
        </p:nvSpPr>
        <p:spPr>
          <a:xfrm>
            <a:off x="2381250" y="3695700"/>
            <a:ext cx="3657600" cy="247650"/>
          </a:xfrm>
          <a:prstGeom prst="roundRect">
            <a:avLst>
              <a:gd name="adj" fmla="val 11538"/>
            </a:avLst>
          </a:prstGeom>
          <a:solidFill>
            <a:srgbClr val="B96A5E"/>
          </a:solidFill>
          <a:ln/>
        </p:spPr>
      </p:sp>
      <p:sp>
        <p:nvSpPr>
          <p:cNvPr id="37" name="Text 35"/>
          <p:cNvSpPr/>
          <p:nvPr/>
        </p:nvSpPr>
        <p:spPr>
          <a:xfrm>
            <a:off x="6134100" y="3721258"/>
            <a:ext cx="6057900" cy="205740"/>
          </a:xfrm>
          <a:prstGeom prst="rect">
            <a:avLst/>
          </a:prstGeom>
          <a:noFill/>
          <a:ln/>
        </p:spPr>
        <p:txBody>
          <a:bodyPr wrap="none" lIns="0" tIns="0" rIns="0" bIns="0" rtlCol="0" anchor="t"/>
          <a:lstStyle/>
          <a:p>
            <a:pPr algn="l" indent="0" marL="0">
              <a:buNone/>
            </a:pPr>
            <a:r>
              <a:rPr lang="en-US" sz="1350" b="1" dirty="0">
                <a:solidFill>
                  <a:srgbClr val="96584F"/>
                </a:solidFill>
                <a:latin typeface="Microsoft YaHei" pitchFamily="34" charset="0"/>
                <a:ea typeface="Microsoft YaHei" pitchFamily="34" charset="-122"/>
                <a:cs typeface="Microsoft YaHei" pitchFamily="34" charset="-120"/>
              </a:rPr>
              <a:t>+43%</a:t>
            </a:r>
            <a:endParaRPr lang="en-US" sz="1350" dirty="0">
              <a:latin typeface="Microsoft YaHei" pitchFamily="34" charset="0"/>
              <a:ea typeface="Microsoft YaHei" pitchFamily="34" charset="-122"/>
              <a:cs typeface="Microsoft YaHei" pitchFamily="34" charset="-120"/>
            </a:endParaRPr>
          </a:p>
        </p:txBody>
      </p:sp>
      <p:sp>
        <p:nvSpPr>
          <p:cNvPr id="38" name="Text 36"/>
          <p:cNvSpPr/>
          <p:nvPr/>
        </p:nvSpPr>
        <p:spPr>
          <a:xfrm>
            <a:off x="609600" y="4119862"/>
            <a:ext cx="11582400"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Above average</a:t>
            </a:r>
            <a:endParaRPr lang="en-US" sz="1050" dirty="0">
              <a:latin typeface="Microsoft YaHei" pitchFamily="34" charset="0"/>
              <a:ea typeface="Microsoft YaHei" pitchFamily="34" charset="-122"/>
              <a:cs typeface="Microsoft YaHei" pitchFamily="34" charset="-120"/>
            </a:endParaRPr>
          </a:p>
        </p:txBody>
      </p:sp>
      <p:sp>
        <p:nvSpPr>
          <p:cNvPr id="39" name="Shape 37"/>
          <p:cNvSpPr/>
          <p:nvPr/>
        </p:nvSpPr>
        <p:spPr>
          <a:xfrm>
            <a:off x="2381250" y="4095750"/>
            <a:ext cx="1446028" cy="247650"/>
          </a:xfrm>
          <a:prstGeom prst="roundRect">
            <a:avLst>
              <a:gd name="adj" fmla="val 11538"/>
            </a:avLst>
          </a:prstGeom>
          <a:solidFill>
            <a:srgbClr val="B9C3CB"/>
          </a:solidFill>
          <a:ln/>
        </p:spPr>
      </p:sp>
      <p:sp>
        <p:nvSpPr>
          <p:cNvPr id="40" name="Text 38"/>
          <p:cNvSpPr/>
          <p:nvPr/>
        </p:nvSpPr>
        <p:spPr>
          <a:xfrm>
            <a:off x="3922528" y="4139635"/>
            <a:ext cx="8269472"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+17%</a:t>
            </a:r>
            <a:endParaRPr lang="en-US" sz="1200" dirty="0">
              <a:latin typeface="Microsoft YaHei" pitchFamily="34" charset="0"/>
              <a:ea typeface="Microsoft YaHei" pitchFamily="34" charset="-122"/>
              <a:cs typeface="Microsoft YaHei" pitchFamily="34" charset="-120"/>
            </a:endParaRPr>
          </a:p>
        </p:txBody>
      </p:sp>
      <p:sp>
        <p:nvSpPr>
          <p:cNvPr id="41" name="Text 39"/>
          <p:cNvSpPr/>
          <p:nvPr/>
        </p:nvSpPr>
        <p:spPr>
          <a:xfrm>
            <a:off x="609600" y="4795414"/>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The two studies group people differently: support by skill fifths, consulting by above or below average</a:t>
            </a:r>
            <a:endParaRPr lang="en-US" sz="900" dirty="0">
              <a:latin typeface="Microsoft YaHei" pitchFamily="34" charset="0"/>
              <a:ea typeface="Microsoft YaHei" pitchFamily="34" charset="-122"/>
              <a:cs typeface="Microsoft YaHei" pitchFamily="34" charset="-120"/>
            </a:endParaRPr>
          </a:p>
        </p:txBody>
      </p:sp>
      <p:sp>
        <p:nvSpPr>
          <p:cNvPr id="42" name="Shape 40"/>
          <p:cNvSpPr/>
          <p:nvPr/>
        </p:nvSpPr>
        <p:spPr>
          <a:xfrm>
            <a:off x="7243763" y="1871663"/>
            <a:ext cx="4333875" cy="2562225"/>
          </a:xfrm>
          <a:prstGeom prst="roundRect">
            <a:avLst>
              <a:gd name="adj" fmla="val 3717"/>
            </a:avLst>
          </a:prstGeom>
          <a:solidFill>
            <a:srgbClr val="F9FBFC"/>
          </a:solidFill>
          <a:ln w="9525">
            <a:solidFill>
              <a:srgbClr val="D3DBE0"/>
            </a:solidFill>
            <a:prstDash val="solid"/>
          </a:ln>
        </p:spPr>
      </p:sp>
      <p:sp>
        <p:nvSpPr>
          <p:cNvPr id="43" name="Text 41"/>
          <p:cNvSpPr/>
          <p:nvPr/>
        </p:nvSpPr>
        <p:spPr>
          <a:xfrm>
            <a:off x="7467600" y="2090675"/>
            <a:ext cx="4724400" cy="148590"/>
          </a:xfrm>
          <a:prstGeom prst="rect">
            <a:avLst/>
          </a:prstGeom>
          <a:noFill/>
          <a:ln/>
        </p:spPr>
        <p:txBody>
          <a:bodyPr wrap="none" lIns="0" tIns="0" rIns="0" bIns="0" rtlCol="0" anchor="t"/>
          <a:lstStyle/>
          <a:p>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m</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u</a:t>
            </a:r>
            <a:pPr algn="l" indent="0" marL="0">
              <a:buNone/>
            </a:pPr>
            <a:r>
              <a:rPr lang="en-US" sz="975" b="1" dirty="0">
                <a:solidFill>
                  <a:srgbClr val="4A6B8A"/>
                </a:solidFill>
                <a:latin typeface="Microsoft YaHei" pitchFamily="34" charset="0"/>
                <a:ea typeface="Microsoft YaHei" pitchFamily="34" charset="-122"/>
                <a:cs typeface="Microsoft YaHei" pitchFamily="34" charset="-120"/>
              </a:rPr>
              <a:t>p</a:t>
            </a:r>
            <a:endParaRPr lang="en-US" sz="975" dirty="0">
              <a:latin typeface="Microsoft YaHei" pitchFamily="34" charset="0"/>
              <a:ea typeface="Microsoft YaHei" pitchFamily="34" charset="-122"/>
              <a:cs typeface="Microsoft YaHei" pitchFamily="34" charset="-120"/>
            </a:endParaRPr>
          </a:p>
        </p:txBody>
      </p:sp>
      <p:sp>
        <p:nvSpPr>
          <p:cNvPr id="44" name="Shape 42"/>
          <p:cNvSpPr/>
          <p:nvPr/>
        </p:nvSpPr>
        <p:spPr>
          <a:xfrm>
            <a:off x="7527131" y="2674144"/>
            <a:ext cx="166688" cy="71438"/>
          </a:xfrm>
          <a:custGeom>
            <a:avLst/>
            <a:gdLst/>
            <a:ahLst/>
            <a:cxnLst/>
            <a:rect l="l" t="t" r="r" b="b"/>
            <a:pathLst>
              <a:path w="166688" h="71438">
                <a:moveTo>
                  <a:pt x="166688" y="71438"/>
                </a:moveTo>
                <a:lnTo>
                  <a:pt x="166688" y="47625"/>
                </a:lnTo>
                <a:arcTo hR="47625" wR="47625" stAng="0" swAng="-5400000"/>
                <a:lnTo>
                  <a:pt x="47625" y="0"/>
                </a:lnTo>
                <a:arcTo hR="47625" wR="47625" stAng="16200000" swAng="-5400000"/>
                <a:lnTo>
                  <a:pt x="0" y="71438"/>
                </a:lnTo>
              </a:path>
            </a:pathLst>
          </a:custGeom>
          <a:noFill/>
          <a:ln w="23813">
            <a:solidFill>
              <a:srgbClr val="B96A5E"/>
            </a:solidFill>
            <a:prstDash val="solid"/>
          </a:ln>
        </p:spPr>
      </p:sp>
      <p:sp>
        <p:nvSpPr>
          <p:cNvPr id="45" name="Shape 43"/>
          <p:cNvSpPr/>
          <p:nvPr/>
        </p:nvSpPr>
        <p:spPr>
          <a:xfrm>
            <a:off x="7562850" y="2531269"/>
            <a:ext cx="95250" cy="95250"/>
          </a:xfrm>
          <a:prstGeom prst="ellipse">
            <a:avLst/>
          </a:prstGeom>
          <a:noFill/>
          <a:ln w="23813">
            <a:solidFill>
              <a:srgbClr val="B96A5E"/>
            </a:solidFill>
            <a:prstDash val="solid"/>
          </a:ln>
        </p:spPr>
      </p:sp>
      <p:sp>
        <p:nvSpPr>
          <p:cNvPr id="46" name="Text 44"/>
          <p:cNvSpPr/>
          <p:nvPr/>
        </p:nvSpPr>
        <p:spPr>
          <a:xfrm>
            <a:off x="7848600" y="2510498"/>
            <a:ext cx="4343400" cy="171450"/>
          </a:xfrm>
          <a:prstGeom prst="rect">
            <a:avLst/>
          </a:prstGeom>
          <a:noFill/>
          <a:ln/>
        </p:spPr>
        <p:txBody>
          <a:bodyPr wrap="none" lIns="0" tIns="0" rIns="0" bIns="0" rtlCol="0" anchor="t"/>
          <a:lstStyle/>
          <a:p>
            <a:pPr algn="l" indent="0" marL="0">
              <a:buNone/>
            </a:pPr>
            <a:r>
              <a:rPr lang="en-US" sz="1125" b="1" dirty="0">
                <a:solidFill>
                  <a:srgbClr val="23282E"/>
                </a:solidFill>
                <a:latin typeface="Microsoft YaHei" pitchFamily="34" charset="0"/>
                <a:ea typeface="Microsoft YaHei" pitchFamily="34" charset="-122"/>
                <a:cs typeface="Microsoft YaHei" pitchFamily="34" charset="-120"/>
              </a:rPr>
              <a:t>New agents with two months of AI</a:t>
            </a:r>
            <a:endParaRPr lang="en-US" sz="1125" dirty="0">
              <a:latin typeface="Microsoft YaHei" pitchFamily="34" charset="0"/>
              <a:ea typeface="Microsoft YaHei" pitchFamily="34" charset="-122"/>
              <a:cs typeface="Microsoft YaHei" pitchFamily="34" charset="-120"/>
            </a:endParaRPr>
          </a:p>
        </p:txBody>
      </p:sp>
      <p:sp>
        <p:nvSpPr>
          <p:cNvPr id="47" name="Text 45"/>
          <p:cNvSpPr/>
          <p:nvPr/>
        </p:nvSpPr>
        <p:spPr>
          <a:xfrm>
            <a:off x="7848600" y="2757425"/>
            <a:ext cx="4343400" cy="148590"/>
          </a:xfrm>
          <a:prstGeom prst="rect">
            <a:avLst/>
          </a:prstGeom>
          <a:noFill/>
          <a:ln/>
        </p:spPr>
        <p:txBody>
          <a:bodyPr wrap="none" lIns="0" tIns="0" rIns="0" bIns="0" rtlCol="0" anchor="t"/>
          <a:lstStyle/>
          <a:p>
            <a:pPr algn="l" indent="0" marL="0">
              <a:buNone/>
            </a:pPr>
            <a:r>
              <a:rPr lang="en-US" sz="975" dirty="0">
                <a:solidFill>
                  <a:srgbClr val="5A6470"/>
                </a:solidFill>
                <a:latin typeface="Microsoft YaHei" pitchFamily="34" charset="0"/>
                <a:ea typeface="Microsoft YaHei" pitchFamily="34" charset="-122"/>
                <a:cs typeface="Microsoft YaHei" pitchFamily="34" charset="-120"/>
              </a:rPr>
              <a:t>2 months</a:t>
            </a:r>
            <a:endParaRPr lang="en-US" sz="975" dirty="0">
              <a:latin typeface="Microsoft YaHei" pitchFamily="34" charset="0"/>
              <a:ea typeface="Microsoft YaHei" pitchFamily="34" charset="-122"/>
              <a:cs typeface="Microsoft YaHei" pitchFamily="34" charset="-120"/>
            </a:endParaRPr>
          </a:p>
        </p:txBody>
      </p:sp>
      <p:sp>
        <p:nvSpPr>
          <p:cNvPr id="48" name="Shape 46"/>
          <p:cNvSpPr/>
          <p:nvPr/>
        </p:nvSpPr>
        <p:spPr>
          <a:xfrm>
            <a:off x="7527131" y="3436144"/>
            <a:ext cx="166688" cy="71438"/>
          </a:xfrm>
          <a:custGeom>
            <a:avLst/>
            <a:gdLst/>
            <a:ahLst/>
            <a:cxnLst/>
            <a:rect l="l" t="t" r="r" b="b"/>
            <a:pathLst>
              <a:path w="166688" h="71438">
                <a:moveTo>
                  <a:pt x="166688" y="71438"/>
                </a:moveTo>
                <a:lnTo>
                  <a:pt x="166688" y="47625"/>
                </a:lnTo>
                <a:arcTo hR="47625" wR="47625" stAng="0" swAng="-5400000"/>
                <a:lnTo>
                  <a:pt x="47625" y="0"/>
                </a:lnTo>
                <a:arcTo hR="47625" wR="47625" stAng="16200000" swAng="-5400000"/>
                <a:lnTo>
                  <a:pt x="0" y="71438"/>
                </a:lnTo>
              </a:path>
            </a:pathLst>
          </a:custGeom>
          <a:noFill/>
          <a:ln w="23813">
            <a:solidFill>
              <a:srgbClr val="5A6470"/>
            </a:solidFill>
            <a:prstDash val="solid"/>
          </a:ln>
        </p:spPr>
      </p:sp>
      <p:sp>
        <p:nvSpPr>
          <p:cNvPr id="49" name="Shape 47"/>
          <p:cNvSpPr/>
          <p:nvPr/>
        </p:nvSpPr>
        <p:spPr>
          <a:xfrm>
            <a:off x="7562850" y="3293269"/>
            <a:ext cx="95250" cy="95250"/>
          </a:xfrm>
          <a:prstGeom prst="ellipse">
            <a:avLst/>
          </a:prstGeom>
          <a:noFill/>
          <a:ln w="23813">
            <a:solidFill>
              <a:srgbClr val="5A6470"/>
            </a:solidFill>
            <a:prstDash val="solid"/>
          </a:ln>
        </p:spPr>
      </p:sp>
      <p:sp>
        <p:nvSpPr>
          <p:cNvPr id="50" name="Text 48"/>
          <p:cNvSpPr/>
          <p:nvPr/>
        </p:nvSpPr>
        <p:spPr>
          <a:xfrm>
            <a:off x="7848600" y="3272498"/>
            <a:ext cx="4343400" cy="171450"/>
          </a:xfrm>
          <a:prstGeom prst="rect">
            <a:avLst/>
          </a:prstGeom>
          <a:noFill/>
          <a:ln/>
        </p:spPr>
        <p:txBody>
          <a:bodyPr wrap="none" lIns="0" tIns="0" rIns="0" bIns="0" rtlCol="0" anchor="t"/>
          <a:lstStyle/>
          <a:p>
            <a:pPr algn="l" indent="0" marL="0">
              <a:buNone/>
            </a:pPr>
            <a:r>
              <a:rPr lang="en-US" sz="1125" b="1" dirty="0">
                <a:solidFill>
                  <a:srgbClr val="23282E"/>
                </a:solidFill>
                <a:latin typeface="Microsoft YaHei" pitchFamily="34" charset="0"/>
                <a:ea typeface="Microsoft YaHei" pitchFamily="34" charset="-122"/>
                <a:cs typeface="Microsoft YaHei" pitchFamily="34" charset="-120"/>
              </a:rPr>
              <a:t>Agents with 6+ months and no AI</a:t>
            </a:r>
            <a:endParaRPr lang="en-US" sz="1125" dirty="0">
              <a:latin typeface="Microsoft YaHei" pitchFamily="34" charset="0"/>
              <a:ea typeface="Microsoft YaHei" pitchFamily="34" charset="-122"/>
              <a:cs typeface="Microsoft YaHei" pitchFamily="34" charset="-120"/>
            </a:endParaRPr>
          </a:p>
        </p:txBody>
      </p:sp>
      <p:sp>
        <p:nvSpPr>
          <p:cNvPr id="51" name="Text 49"/>
          <p:cNvSpPr/>
          <p:nvPr/>
        </p:nvSpPr>
        <p:spPr>
          <a:xfrm>
            <a:off x="7848600" y="3519425"/>
            <a:ext cx="4343400" cy="148590"/>
          </a:xfrm>
          <a:prstGeom prst="rect">
            <a:avLst/>
          </a:prstGeom>
          <a:noFill/>
          <a:ln/>
        </p:spPr>
        <p:txBody>
          <a:bodyPr wrap="none" lIns="0" tIns="0" rIns="0" bIns="0" rtlCol="0" anchor="t"/>
          <a:lstStyle/>
          <a:p>
            <a:pPr algn="l" indent="0" marL="0">
              <a:buNone/>
            </a:pPr>
            <a:r>
              <a:rPr lang="en-US" sz="975" dirty="0">
                <a:solidFill>
                  <a:srgbClr val="5A6470"/>
                </a:solidFill>
                <a:latin typeface="Microsoft YaHei" pitchFamily="34" charset="0"/>
                <a:ea typeface="Microsoft YaHei" pitchFamily="34" charset="-122"/>
                <a:cs typeface="Microsoft YaHei" pitchFamily="34" charset="-120"/>
              </a:rPr>
              <a:t>6+ months</a:t>
            </a:r>
            <a:endParaRPr lang="en-US" sz="975" dirty="0">
              <a:latin typeface="Microsoft YaHei" pitchFamily="34" charset="0"/>
              <a:ea typeface="Microsoft YaHei" pitchFamily="34" charset="-122"/>
              <a:cs typeface="Microsoft YaHei" pitchFamily="34" charset="-120"/>
            </a:endParaRPr>
          </a:p>
        </p:txBody>
      </p:sp>
      <p:sp>
        <p:nvSpPr>
          <p:cNvPr id="52" name="Text 50"/>
          <p:cNvSpPr/>
          <p:nvPr/>
        </p:nvSpPr>
        <p:spPr>
          <a:xfrm>
            <a:off x="3048000" y="2962150"/>
            <a:ext cx="9144000" cy="297180"/>
          </a:xfrm>
          <a:prstGeom prst="rect">
            <a:avLst/>
          </a:prstGeom>
          <a:noFill/>
          <a:ln/>
        </p:spPr>
        <p:txBody>
          <a:bodyPr wrap="none" lIns="0" tIns="0" rIns="0" bIns="0" rtlCol="0" anchor="t"/>
          <a:lstStyle/>
          <a:p>
            <a:pPr algn="ctr" indent="0" marL="0">
              <a:buNone/>
            </a:pPr>
            <a:r>
              <a:rPr lang="en-US" sz="1950" b="1" dirty="0">
                <a:solidFill>
                  <a:srgbClr val="23282E"/>
                </a:solidFill>
                <a:latin typeface="Microsoft YaHei" pitchFamily="34" charset="0"/>
                <a:ea typeface="Microsoft YaHei" pitchFamily="34" charset="-122"/>
                <a:cs typeface="Microsoft YaHei" pitchFamily="34" charset="-120"/>
              </a:rPr>
              <a:t>≈</a:t>
            </a:r>
            <a:endParaRPr lang="en-US" sz="1950" dirty="0">
              <a:latin typeface="Microsoft YaHei" pitchFamily="34" charset="0"/>
              <a:ea typeface="Microsoft YaHei" pitchFamily="34" charset="-122"/>
              <a:cs typeface="Microsoft YaHei" pitchFamily="34" charset="-120"/>
            </a:endParaRPr>
          </a:p>
        </p:txBody>
      </p:sp>
      <p:sp>
        <p:nvSpPr>
          <p:cNvPr id="53" name="Text 51"/>
          <p:cNvSpPr/>
          <p:nvPr/>
        </p:nvSpPr>
        <p:spPr>
          <a:xfrm>
            <a:off x="7467600" y="4034498"/>
            <a:ext cx="47244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Performed alike</a:t>
            </a:r>
            <a:endParaRPr lang="en-US" sz="1125" dirty="0">
              <a:latin typeface="Microsoft YaHei" pitchFamily="34" charset="0"/>
              <a:ea typeface="Microsoft YaHei" pitchFamily="34" charset="-122"/>
              <a:cs typeface="Microsoft YaHei" pitchFamily="34" charset="-120"/>
            </a:endParaRPr>
          </a:p>
        </p:txBody>
      </p:sp>
      <p:sp>
        <p:nvSpPr>
          <p:cNvPr id="54" name="Shape 52"/>
          <p:cNvSpPr/>
          <p:nvPr/>
        </p:nvSpPr>
        <p:spPr>
          <a:xfrm>
            <a:off x="7239000" y="4667250"/>
            <a:ext cx="4343400" cy="1009650"/>
          </a:xfrm>
          <a:prstGeom prst="roundRect">
            <a:avLst>
              <a:gd name="adj" fmla="val 9434"/>
            </a:avLst>
          </a:prstGeom>
          <a:solidFill>
            <a:srgbClr val="DFE5EB"/>
          </a:solidFill>
          <a:ln/>
        </p:spPr>
      </p:sp>
      <p:sp>
        <p:nvSpPr>
          <p:cNvPr id="55" name="Shape 53"/>
          <p:cNvSpPr/>
          <p:nvPr/>
        </p:nvSpPr>
        <p:spPr>
          <a:xfrm>
            <a:off x="7448561" y="4895847"/>
            <a:ext cx="190645" cy="95257"/>
          </a:xfrm>
          <a:custGeom>
            <a:avLst/>
            <a:gdLst/>
            <a:ahLst/>
            <a:cxnLst/>
            <a:rect l="l" t="t" r="r" b="b"/>
            <a:pathLst>
              <a:path w="190645" h="95257">
                <a:moveTo>
                  <a:pt x="184964" y="56410"/>
                </a:moveTo>
                <a:arcTo hR="9525" wR="9525" stAng="3971712" swAng="-8014495"/>
                <a:lnTo>
                  <a:pt x="103145" y="1718"/>
                </a:lnTo>
                <a:arcTo hR="19050" wR="19050" stAng="17671159" swAng="-2942318"/>
                <a:lnTo>
                  <a:pt x="5704" y="38865"/>
                </a:lnTo>
                <a:arcTo hR="9525" wR="9525" stAng="14780889" swAng="-7961777"/>
                <a:lnTo>
                  <a:pt x="87333" y="93539"/>
                </a:lnTo>
                <a:arcTo hR="19050" wR="19050" stAng="6871159" swAng="-2942318"/>
                <a:close/>
              </a:path>
            </a:pathLst>
          </a:custGeom>
          <a:noFill/>
          <a:ln w="19050">
            <a:solidFill>
              <a:srgbClr val="4A6B8A"/>
            </a:solidFill>
            <a:prstDash val="solid"/>
          </a:ln>
        </p:spPr>
      </p:sp>
      <p:sp>
        <p:nvSpPr>
          <p:cNvPr id="56" name="Shape 54"/>
          <p:cNvSpPr/>
          <p:nvPr/>
        </p:nvSpPr>
        <p:spPr>
          <a:xfrm>
            <a:off x="7639050" y="4943475"/>
            <a:ext cx="7144" cy="57150"/>
          </a:xfrm>
          <a:custGeom>
            <a:avLst/>
            <a:gdLst/>
            <a:ahLst/>
            <a:cxnLst/>
            <a:rect l="l" t="t" r="r" b="b"/>
            <a:pathLst>
              <a:path w="7144" h="57150">
                <a:moveTo>
                  <a:pt x="0" y="0"/>
                </a:moveTo>
                <a:lnTo>
                  <a:pt x="0" y="57150"/>
                </a:lnTo>
              </a:path>
            </a:pathLst>
          </a:custGeom>
          <a:noFill/>
          <a:ln w="19050">
            <a:solidFill>
              <a:srgbClr val="4A6B8A"/>
            </a:solidFill>
            <a:prstDash val="solid"/>
          </a:ln>
        </p:spPr>
      </p:sp>
      <p:sp>
        <p:nvSpPr>
          <p:cNvPr id="57" name="Shape 55"/>
          <p:cNvSpPr/>
          <p:nvPr/>
        </p:nvSpPr>
        <p:spPr>
          <a:xfrm>
            <a:off x="7486650" y="4967287"/>
            <a:ext cx="114300" cy="61912"/>
          </a:xfrm>
          <a:custGeom>
            <a:avLst/>
            <a:gdLst/>
            <a:ahLst/>
            <a:cxnLst/>
            <a:rect l="l" t="t" r="r" b="b"/>
            <a:pathLst>
              <a:path w="114300" h="61912">
                <a:moveTo>
                  <a:pt x="0" y="0"/>
                </a:moveTo>
                <a:lnTo>
                  <a:pt x="0" y="33338"/>
                </a:lnTo>
                <a:arcTo hR="28575" wR="57150" stAng="10800000" swAng="-10800000"/>
                <a:lnTo>
                  <a:pt x="114300" y="0"/>
                </a:lnTo>
              </a:path>
            </a:pathLst>
          </a:custGeom>
          <a:noFill/>
          <a:ln w="19050">
            <a:solidFill>
              <a:srgbClr val="4A6B8A"/>
            </a:solidFill>
            <a:prstDash val="solid"/>
          </a:ln>
        </p:spPr>
      </p:sp>
      <p:sp>
        <p:nvSpPr>
          <p:cNvPr id="58" name="Text 56"/>
          <p:cNvSpPr/>
          <p:nvPr/>
        </p:nvSpPr>
        <p:spPr>
          <a:xfrm>
            <a:off x="7810500" y="4873060"/>
            <a:ext cx="4381500" cy="182880"/>
          </a:xfrm>
          <a:prstGeom prst="rect">
            <a:avLst/>
          </a:prstGeom>
          <a:noFill/>
          <a:ln/>
        </p:spPr>
        <p:txBody>
          <a:bodyPr wrap="none" lIns="0" tIns="0" rIns="0" bIns="0" rtlCol="0" anchor="t"/>
          <a:lstStyle/>
          <a:p>
            <a:pPr algn="l" indent="0" marL="0">
              <a:buNone/>
            </a:pPr>
            <a:r>
              <a:rPr lang="en-US" sz="1200" dirty="0">
                <a:solidFill>
                  <a:srgbClr val="23282E"/>
                </a:solidFill>
                <a:latin typeface="Microsoft YaHei" pitchFamily="34" charset="0"/>
                <a:ea typeface="Microsoft YaHei" pitchFamily="34" charset="-122"/>
                <a:cs typeface="Microsoft YaHei" pitchFamily="34" charset="-120"/>
              </a:rPr>
              <a:t>For new colleagues, it</a:t>
            </a:r>
            <a:pPr algn="l" indent="0" marL="0">
              <a:buNone/>
            </a:pPr>
            <a:r>
              <a:rPr lang="en-US" sz="1200" dirty="0">
                <a:solidFill>
                  <a:srgbClr val="23282E"/>
                </a:solidFill>
                <a:latin typeface="Microsoft YaHei" pitchFamily="34" charset="0"/>
                <a:ea typeface="Microsoft YaHei" pitchFamily="34" charset="-122"/>
                <a:cs typeface="Microsoft YaHei" pitchFamily="34" charset="-120"/>
              </a:rPr>
              <a:t>'</a:t>
            </a:r>
            <a:pPr algn="l" indent="0" marL="0">
              <a:buNone/>
            </a:pPr>
            <a:r>
              <a:rPr lang="en-US" sz="1200" dirty="0">
                <a:solidFill>
                  <a:srgbClr val="23282E"/>
                </a:solidFill>
                <a:latin typeface="Microsoft YaHei" pitchFamily="34" charset="0"/>
                <a:ea typeface="Microsoft YaHei" pitchFamily="34" charset="-122"/>
                <a:cs typeface="Microsoft YaHei" pitchFamily="34" charset="-120"/>
              </a:rPr>
              <a:t>s like a coach at your</a:t>
            </a:r>
            <a:endParaRPr lang="en-US" sz="1200" dirty="0">
              <a:latin typeface="Microsoft YaHei" pitchFamily="34" charset="0"/>
              <a:ea typeface="Microsoft YaHei" pitchFamily="34" charset="-122"/>
              <a:cs typeface="Microsoft YaHei" pitchFamily="34" charset="-120"/>
            </a:endParaRPr>
          </a:p>
        </p:txBody>
      </p:sp>
      <p:sp>
        <p:nvSpPr>
          <p:cNvPr id="59" name="Text 57"/>
          <p:cNvSpPr/>
          <p:nvPr/>
        </p:nvSpPr>
        <p:spPr>
          <a:xfrm>
            <a:off x="7810500" y="5120710"/>
            <a:ext cx="4381500" cy="182880"/>
          </a:xfrm>
          <a:prstGeom prst="rect">
            <a:avLst/>
          </a:prstGeom>
          <a:noFill/>
          <a:ln/>
        </p:spPr>
        <p:txBody>
          <a:bodyPr wrap="none" lIns="0" tIns="0" rIns="0" bIns="0" rtlCol="0" anchor="t"/>
          <a:lstStyle/>
          <a:p>
            <a:pPr algn="l" indent="0" marL="0">
              <a:buNone/>
            </a:pPr>
            <a:r>
              <a:rPr lang="en-US" sz="1200" dirty="0">
                <a:solidFill>
                  <a:srgbClr val="23282E"/>
                </a:solidFill>
                <a:latin typeface="Microsoft YaHei" pitchFamily="34" charset="0"/>
                <a:ea typeface="Microsoft YaHei" pitchFamily="34" charset="-122"/>
                <a:cs typeface="Microsoft YaHei" pitchFamily="34" charset="-120"/>
              </a:rPr>
              <a:t>elbow. For old hands, the speed-up is small, so</a:t>
            </a:r>
            <a:endParaRPr lang="en-US" sz="1200" dirty="0">
              <a:latin typeface="Microsoft YaHei" pitchFamily="34" charset="0"/>
              <a:ea typeface="Microsoft YaHei" pitchFamily="34" charset="-122"/>
              <a:cs typeface="Microsoft YaHei" pitchFamily="34" charset="-120"/>
            </a:endParaRPr>
          </a:p>
        </p:txBody>
      </p:sp>
      <p:sp>
        <p:nvSpPr>
          <p:cNvPr id="60" name="Text 58"/>
          <p:cNvSpPr/>
          <p:nvPr/>
        </p:nvSpPr>
        <p:spPr>
          <a:xfrm>
            <a:off x="7810500" y="5368360"/>
            <a:ext cx="4381500" cy="182880"/>
          </a:xfrm>
          <a:prstGeom prst="rect">
            <a:avLst/>
          </a:prstGeom>
          <a:noFill/>
          <a:ln/>
        </p:spPr>
        <p:txBody>
          <a:bodyPr wrap="none" lIns="0" tIns="0" rIns="0" bIns="0" rtlCol="0" anchor="t"/>
          <a:lstStyle/>
          <a:p>
            <a:pPr algn="l" indent="0" marL="0">
              <a:buNone/>
            </a:pPr>
            <a:r>
              <a:rPr lang="en-US" sz="1200" dirty="0">
                <a:solidFill>
                  <a:srgbClr val="23282E"/>
                </a:solidFill>
                <a:latin typeface="Microsoft YaHei" pitchFamily="34" charset="0"/>
                <a:ea typeface="Microsoft YaHei" pitchFamily="34" charset="-122"/>
                <a:cs typeface="Microsoft YaHei" pitchFamily="34" charset="-120"/>
              </a:rPr>
              <a:t>watch the quality.</a:t>
            </a:r>
            <a:endParaRPr lang="en-US" sz="1200" dirty="0">
              <a:latin typeface="Microsoft YaHei" pitchFamily="34" charset="0"/>
              <a:ea typeface="Microsoft YaHei" pitchFamily="34" charset="-122"/>
              <a:cs typeface="Microsoft YaHei" pitchFamily="34" charset="-120"/>
            </a:endParaRPr>
          </a:p>
        </p:txBody>
      </p:sp>
      <p:sp>
        <p:nvSpPr>
          <p:cNvPr id="61" name="Text 59"/>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Source: Brynjolfsson et al., arXiv preprint v2 (Nov 2024), published in QJE (2025). HBS working paper 24-013 (Sep 2023)</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F0F2"/>
          </a:solidFill>
          <a:ln/>
        </p:spPr>
      </p:sp>
      <p:sp>
        <p:nvSpPr>
          <p:cNvPr id="3" name="Text 1"/>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Learning </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&amp;</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 Development · All-staff training · Using generative AI well at work</a:t>
            </a:r>
            <a:endParaRPr lang="en-US" sz="900" dirty="0">
              <a:latin typeface="Microsoft YaHei" pitchFamily="34" charset="0"/>
              <a:ea typeface="Microsoft YaHei" pitchFamily="34" charset="-122"/>
              <a:cs typeface="Microsoft YaHei" pitchFamily="34" charset="-120"/>
            </a:endParaRPr>
          </a:p>
        </p:txBody>
      </p:sp>
      <p:sp>
        <p:nvSpPr>
          <p:cNvPr id="4" name="pptwise-slidenum-s0006"/>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470"/>
                </a:solidFill>
                <a:latin typeface="Microsoft YaHei" pitchFamily="34" charset="0"/>
                <a:ea typeface="Microsoft YaHei" pitchFamily="34" charset="-122"/>
                <a:cs typeface="Microsoft YaHei" pitchFamily="34" charset="-120"/>
              </a:rPr>
              <a:t>7</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 21</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609600" y="261875"/>
            <a:ext cx="11582400" cy="148590"/>
          </a:xfrm>
          <a:prstGeom prst="rect">
            <a:avLst/>
          </a:prstGeom>
          <a:noFill/>
          <a:ln/>
        </p:spPr>
        <p:txBody>
          <a:bodyPr wrap="none" lIns="0" tIns="0" rIns="0" bIns="0" rtlCol="0" anchor="t"/>
          <a:lstStyle/>
          <a:p>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P</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1</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W</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h</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i</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b</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c</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k</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f</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i</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dirty="0">
                <a:solidFill>
                  <a:srgbClr val="4A6B8A"/>
                </a:solidFill>
                <a:latin typeface="Microsoft YaHei" pitchFamily="34" charset="0"/>
                <a:ea typeface="Microsoft YaHei" pitchFamily="34" charset="-122"/>
                <a:cs typeface="Microsoft YaHei" pitchFamily="34" charset="-120"/>
              </a:rPr>
              <a:t>s</a:t>
            </a:r>
            <a:endParaRPr lang="en-US" sz="975" dirty="0">
              <a:latin typeface="Microsoft YaHei" pitchFamily="34" charset="0"/>
              <a:ea typeface="Microsoft YaHei" pitchFamily="34" charset="-122"/>
              <a:cs typeface="Microsoft YaHei" pitchFamily="34" charset="-120"/>
            </a:endParaRPr>
          </a:p>
        </p:txBody>
      </p:sp>
      <p:sp>
        <p:nvSpPr>
          <p:cNvPr id="7" name="Shape 5"/>
          <p:cNvSpPr/>
          <p:nvPr/>
        </p:nvSpPr>
        <p:spPr>
          <a:xfrm>
            <a:off x="7415213" y="233362"/>
            <a:ext cx="504825" cy="200025"/>
          </a:xfrm>
          <a:prstGeom prst="roundRect">
            <a:avLst>
              <a:gd name="adj" fmla="val 50000"/>
            </a:avLst>
          </a:prstGeom>
          <a:noFill/>
          <a:ln w="9525">
            <a:solidFill>
              <a:srgbClr val="B9C3CB"/>
            </a:solidFill>
            <a:prstDash val="solid"/>
          </a:ln>
        </p:spPr>
      </p:sp>
      <p:sp>
        <p:nvSpPr>
          <p:cNvPr id="8" name="Text 6"/>
          <p:cNvSpPr/>
          <p:nvPr/>
        </p:nvSpPr>
        <p:spPr>
          <a:xfrm>
            <a:off x="3143250" y="271039"/>
            <a:ext cx="90487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Goals</a:t>
            </a:r>
            <a:endParaRPr lang="en-US" sz="900" dirty="0">
              <a:latin typeface="Microsoft YaHei" pitchFamily="34" charset="0"/>
              <a:ea typeface="Microsoft YaHei" pitchFamily="34" charset="-122"/>
              <a:cs typeface="Microsoft YaHei" pitchFamily="34" charset="-120"/>
            </a:endParaRPr>
          </a:p>
        </p:txBody>
      </p:sp>
      <p:sp>
        <p:nvSpPr>
          <p:cNvPr id="9" name="Shape 7"/>
          <p:cNvSpPr/>
          <p:nvPr/>
        </p:nvSpPr>
        <p:spPr>
          <a:xfrm>
            <a:off x="7967662" y="233362"/>
            <a:ext cx="523875" cy="200025"/>
          </a:xfrm>
          <a:prstGeom prst="roundRect">
            <a:avLst>
              <a:gd name="adj" fmla="val 50000"/>
            </a:avLst>
          </a:prstGeom>
          <a:solidFill>
            <a:srgbClr val="4A6B8A"/>
          </a:solidFill>
          <a:ln w="9525">
            <a:solidFill>
              <a:srgbClr val="4A6B8A"/>
            </a:solidFill>
            <a:prstDash val="solid"/>
          </a:ln>
        </p:spPr>
      </p:sp>
      <p:sp>
        <p:nvSpPr>
          <p:cNvPr id="10" name="Text 8"/>
          <p:cNvSpPr/>
          <p:nvPr/>
        </p:nvSpPr>
        <p:spPr>
          <a:xfrm>
            <a:off x="4267200" y="271039"/>
            <a:ext cx="792480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Part 1</a:t>
            </a:r>
            <a:endParaRPr lang="en-US" sz="900" dirty="0">
              <a:latin typeface="Microsoft YaHei" pitchFamily="34" charset="0"/>
              <a:ea typeface="Microsoft YaHei" pitchFamily="34" charset="-122"/>
              <a:cs typeface="Microsoft YaHei" pitchFamily="34" charset="-120"/>
            </a:endParaRPr>
          </a:p>
        </p:txBody>
      </p:sp>
      <p:sp>
        <p:nvSpPr>
          <p:cNvPr id="11" name="Shape 9"/>
          <p:cNvSpPr/>
          <p:nvPr/>
        </p:nvSpPr>
        <p:spPr>
          <a:xfrm>
            <a:off x="8539163" y="233362"/>
            <a:ext cx="552450" cy="200025"/>
          </a:xfrm>
          <a:prstGeom prst="roundRect">
            <a:avLst>
              <a:gd name="adj" fmla="val 50000"/>
            </a:avLst>
          </a:prstGeom>
          <a:noFill/>
          <a:ln w="9525">
            <a:solidFill>
              <a:srgbClr val="B9C3CB"/>
            </a:solidFill>
            <a:prstDash val="solid"/>
          </a:ln>
        </p:spPr>
      </p:sp>
      <p:sp>
        <p:nvSpPr>
          <p:cNvPr id="12" name="Text 10"/>
          <p:cNvSpPr/>
          <p:nvPr/>
        </p:nvSpPr>
        <p:spPr>
          <a:xfrm>
            <a:off x="5438775" y="271039"/>
            <a:ext cx="675322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1</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9139238" y="233362"/>
            <a:ext cx="523875" cy="200025"/>
          </a:xfrm>
          <a:prstGeom prst="roundRect">
            <a:avLst>
              <a:gd name="adj" fmla="val 50000"/>
            </a:avLst>
          </a:prstGeom>
          <a:noFill/>
          <a:ln w="9525">
            <a:solidFill>
              <a:srgbClr val="B9C3CB"/>
            </a:solidFill>
            <a:prstDash val="solid"/>
          </a:ln>
        </p:spPr>
      </p:sp>
      <p:sp>
        <p:nvSpPr>
          <p:cNvPr id="14" name="Text 12"/>
          <p:cNvSpPr/>
          <p:nvPr/>
        </p:nvSpPr>
        <p:spPr>
          <a:xfrm>
            <a:off x="6610350" y="271039"/>
            <a:ext cx="5581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2</a:t>
            </a:r>
            <a:endParaRPr lang="en-US" sz="900" dirty="0">
              <a:latin typeface="Microsoft YaHei" pitchFamily="34" charset="0"/>
              <a:ea typeface="Microsoft YaHei" pitchFamily="34" charset="-122"/>
              <a:cs typeface="Microsoft YaHei" pitchFamily="34" charset="-120"/>
            </a:endParaRPr>
          </a:p>
        </p:txBody>
      </p:sp>
      <p:sp>
        <p:nvSpPr>
          <p:cNvPr id="15" name="Shape 13"/>
          <p:cNvSpPr/>
          <p:nvPr/>
        </p:nvSpPr>
        <p:spPr>
          <a:xfrm>
            <a:off x="9710738" y="233362"/>
            <a:ext cx="523875" cy="200025"/>
          </a:xfrm>
          <a:prstGeom prst="roundRect">
            <a:avLst>
              <a:gd name="adj" fmla="val 50000"/>
            </a:avLst>
          </a:prstGeom>
          <a:noFill/>
          <a:ln w="9525">
            <a:solidFill>
              <a:srgbClr val="B9C3CB"/>
            </a:solidFill>
            <a:prstDash val="solid"/>
          </a:ln>
        </p:spPr>
      </p:sp>
      <p:sp>
        <p:nvSpPr>
          <p:cNvPr id="16" name="Text 14"/>
          <p:cNvSpPr/>
          <p:nvPr/>
        </p:nvSpPr>
        <p:spPr>
          <a:xfrm>
            <a:off x="7753350" y="271039"/>
            <a:ext cx="4438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3</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10282238" y="233362"/>
            <a:ext cx="552450" cy="200025"/>
          </a:xfrm>
          <a:prstGeom prst="roundRect">
            <a:avLst>
              <a:gd name="adj" fmla="val 50000"/>
            </a:avLst>
          </a:prstGeom>
          <a:noFill/>
          <a:ln w="9525">
            <a:solidFill>
              <a:srgbClr val="B9C3CB"/>
            </a:solidFill>
            <a:prstDash val="solid"/>
          </a:ln>
        </p:spPr>
      </p:sp>
      <p:sp>
        <p:nvSpPr>
          <p:cNvPr id="18" name="Text 16"/>
          <p:cNvSpPr/>
          <p:nvPr/>
        </p:nvSpPr>
        <p:spPr>
          <a:xfrm>
            <a:off x="8924925" y="271039"/>
            <a:ext cx="326707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2</a:t>
            </a:r>
            <a:endParaRPr lang="en-US" sz="900" dirty="0">
              <a:latin typeface="Microsoft YaHei" pitchFamily="34" charset="0"/>
              <a:ea typeface="Microsoft YaHei" pitchFamily="34" charset="-122"/>
              <a:cs typeface="Microsoft YaHei" pitchFamily="34" charset="-120"/>
            </a:endParaRPr>
          </a:p>
        </p:txBody>
      </p:sp>
      <p:sp>
        <p:nvSpPr>
          <p:cNvPr id="19" name="Shape 17"/>
          <p:cNvSpPr/>
          <p:nvPr/>
        </p:nvSpPr>
        <p:spPr>
          <a:xfrm>
            <a:off x="10882313" y="233362"/>
            <a:ext cx="695325" cy="200025"/>
          </a:xfrm>
          <a:prstGeom prst="roundRect">
            <a:avLst>
              <a:gd name="adj" fmla="val 50000"/>
            </a:avLst>
          </a:prstGeom>
          <a:noFill/>
          <a:ln w="9525">
            <a:solidFill>
              <a:srgbClr val="B9C3CB"/>
            </a:solidFill>
            <a:prstDash val="solid"/>
          </a:ln>
        </p:spPr>
      </p:sp>
      <p:sp>
        <p:nvSpPr>
          <p:cNvPr id="20" name="Text 18"/>
          <p:cNvSpPr/>
          <p:nvPr/>
        </p:nvSpPr>
        <p:spPr>
          <a:xfrm>
            <a:off x="10267950" y="271039"/>
            <a:ext cx="19240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Wrap-up</a:t>
            </a:r>
            <a:endParaRPr lang="en-US" sz="900" dirty="0">
              <a:latin typeface="Microsoft YaHei" pitchFamily="34" charset="0"/>
              <a:ea typeface="Microsoft YaHei" pitchFamily="34" charset="-122"/>
              <a:cs typeface="Microsoft YaHei" pitchFamily="34" charset="-120"/>
            </a:endParaRPr>
          </a:p>
        </p:txBody>
      </p:sp>
      <p:sp>
        <p:nvSpPr>
          <p:cNvPr id="21" name="Text 19"/>
          <p:cNvSpPr/>
          <p:nvPr/>
        </p:nvSpPr>
        <p:spPr>
          <a:xfrm>
            <a:off x="609600" y="1087171"/>
            <a:ext cx="11582400" cy="342900"/>
          </a:xfrm>
          <a:prstGeom prst="rect">
            <a:avLst/>
          </a:prstGeom>
          <a:noFill/>
          <a:ln/>
        </p:spPr>
        <p:txBody>
          <a:bodyPr wrap="none" lIns="0" tIns="0" rIns="0" bIns="0" rtlCol="0" anchor="t"/>
          <a:lstStyle/>
          <a:p>
            <a:pPr algn="l" indent="0" marL="0">
              <a:buNone/>
            </a:pPr>
            <a:r>
              <a:rPr lang="en-US" sz="2250" b="1" dirty="0">
                <a:solidFill>
                  <a:srgbClr val="23282E"/>
                </a:solidFill>
                <a:latin typeface="Microsoft YaHei" pitchFamily="34" charset="0"/>
                <a:ea typeface="Microsoft YaHei" pitchFamily="34" charset="-122"/>
                <a:cs typeface="Microsoft YaHei" pitchFamily="34" charset="-120"/>
              </a:rPr>
              <a:t>Two traps: work beyond it, and made-up facts</a:t>
            </a:r>
            <a:endParaRPr lang="en-US" sz="2250" dirty="0">
              <a:latin typeface="Microsoft YaHei" pitchFamily="34" charset="0"/>
              <a:ea typeface="Microsoft YaHei" pitchFamily="34" charset="-122"/>
              <a:cs typeface="Microsoft YaHei" pitchFamily="34" charset="-120"/>
            </a:endParaRPr>
          </a:p>
        </p:txBody>
      </p:sp>
      <p:sp>
        <p:nvSpPr>
          <p:cNvPr id="22" name="Shape 20"/>
          <p:cNvSpPr/>
          <p:nvPr/>
        </p:nvSpPr>
        <p:spPr>
          <a:xfrm>
            <a:off x="609600" y="1504950"/>
            <a:ext cx="1028700" cy="76200"/>
          </a:xfrm>
          <a:custGeom>
            <a:avLst/>
            <a:gdLst/>
            <a:ahLst/>
            <a:cxnLst/>
            <a:rect l="l" t="t" r="r" b="b"/>
            <a:pathLst>
              <a:path w="1028700" h="76200">
                <a:moveTo>
                  <a:pt x="0" y="38100"/>
                </a:moveTo>
                <a:quadBezTo>
                  <a:pt x="57150" y="0"/>
                  <a:pt x="114300" y="38100"/>
                </a:quadBezTo>
                <a:quadBezTo>
                  <a:pt x="171450" y="76200"/>
                  <a:pt x="228600" y="38100"/>
                </a:quadBezTo>
                <a:quadBezTo>
                  <a:pt x="285750" y="0"/>
                  <a:pt x="342900" y="38100"/>
                </a:quadBezTo>
                <a:quadBezTo>
                  <a:pt x="400050" y="76200"/>
                  <a:pt x="457200" y="38100"/>
                </a:quadBezTo>
                <a:quadBezTo>
                  <a:pt x="514350" y="0"/>
                  <a:pt x="571500" y="38100"/>
                </a:quadBezTo>
                <a:quadBezTo>
                  <a:pt x="628650" y="76200"/>
                  <a:pt x="685800" y="38100"/>
                </a:quadBezTo>
                <a:quadBezTo>
                  <a:pt x="742950" y="0"/>
                  <a:pt x="800100" y="38100"/>
                </a:quadBezTo>
                <a:quadBezTo>
                  <a:pt x="857250" y="76200"/>
                  <a:pt x="914400" y="38100"/>
                </a:quadBezTo>
                <a:quadBezTo>
                  <a:pt x="971550" y="0"/>
                  <a:pt x="1028700" y="38100"/>
                </a:quadBezTo>
              </a:path>
            </a:pathLst>
          </a:custGeom>
          <a:noFill/>
          <a:ln w="23813">
            <a:solidFill>
              <a:srgbClr val="B96A5E"/>
            </a:solidFill>
            <a:prstDash val="solid"/>
          </a:ln>
        </p:spPr>
      </p:sp>
      <p:sp>
        <p:nvSpPr>
          <p:cNvPr id="23" name="Shape 21"/>
          <p:cNvSpPr/>
          <p:nvPr/>
        </p:nvSpPr>
        <p:spPr>
          <a:xfrm>
            <a:off x="614363" y="1871663"/>
            <a:ext cx="5324475" cy="3228975"/>
          </a:xfrm>
          <a:prstGeom prst="roundRect">
            <a:avLst>
              <a:gd name="adj" fmla="val 2950"/>
            </a:avLst>
          </a:prstGeom>
          <a:solidFill>
            <a:srgbClr val="F9FBFC"/>
          </a:solidFill>
          <a:ln w="9525">
            <a:solidFill>
              <a:srgbClr val="D3DBE0"/>
            </a:solidFill>
            <a:prstDash val="solid"/>
          </a:ln>
        </p:spPr>
      </p:sp>
      <p:sp>
        <p:nvSpPr>
          <p:cNvPr id="24" name="Shape 22"/>
          <p:cNvSpPr/>
          <p:nvPr/>
        </p:nvSpPr>
        <p:spPr>
          <a:xfrm>
            <a:off x="858652" y="2126313"/>
            <a:ext cx="206540" cy="185882"/>
          </a:xfrm>
          <a:custGeom>
            <a:avLst/>
            <a:gdLst/>
            <a:ahLst/>
            <a:cxnLst/>
            <a:rect l="l" t="t" r="r" b="b"/>
            <a:pathLst>
              <a:path w="206540" h="185882">
                <a:moveTo>
                  <a:pt x="203775" y="154925"/>
                </a:moveTo>
                <a:lnTo>
                  <a:pt x="121225" y="10462"/>
                </a:lnTo>
                <a:arcTo hR="20637" wR="20637" stAng="19827518" swAng="-7255037"/>
                <a:lnTo>
                  <a:pt x="2765" y="154925"/>
                </a:lnTo>
                <a:arcTo hR="20637" wR="20637" stAng="12600161" swAng="-7231094"/>
                <a:lnTo>
                  <a:pt x="185923" y="185881"/>
                </a:lnTo>
                <a:arcTo hR="20637" wR="20637" stAng="5396476" swAng="-7196478"/>
              </a:path>
            </a:pathLst>
          </a:custGeom>
          <a:noFill/>
          <a:ln w="20638">
            <a:solidFill>
              <a:srgbClr val="B96A5E"/>
            </a:solidFill>
            <a:prstDash val="solid"/>
          </a:ln>
        </p:spPr>
      </p:sp>
      <p:sp>
        <p:nvSpPr>
          <p:cNvPr id="25" name="Shape 23"/>
          <p:cNvSpPr/>
          <p:nvPr/>
        </p:nvSpPr>
        <p:spPr>
          <a:xfrm>
            <a:off x="962025" y="2188369"/>
            <a:ext cx="7739" cy="41275"/>
          </a:xfrm>
          <a:custGeom>
            <a:avLst/>
            <a:gdLst/>
            <a:ahLst/>
            <a:cxnLst/>
            <a:rect l="l" t="t" r="r" b="b"/>
            <a:pathLst>
              <a:path w="7739" h="41275">
                <a:moveTo>
                  <a:pt x="0" y="0"/>
                </a:moveTo>
                <a:lnTo>
                  <a:pt x="0" y="41275"/>
                </a:lnTo>
              </a:path>
            </a:pathLst>
          </a:custGeom>
          <a:noFill/>
          <a:ln w="20638">
            <a:solidFill>
              <a:srgbClr val="B96A5E"/>
            </a:solidFill>
            <a:prstDash val="solid"/>
          </a:ln>
        </p:spPr>
      </p:sp>
      <p:sp>
        <p:nvSpPr>
          <p:cNvPr id="26" name="Shape 24"/>
          <p:cNvSpPr/>
          <p:nvPr/>
        </p:nvSpPr>
        <p:spPr>
          <a:xfrm>
            <a:off x="962025" y="2270919"/>
            <a:ext cx="7739" cy="7739"/>
          </a:xfrm>
          <a:custGeom>
            <a:avLst/>
            <a:gdLst/>
            <a:ahLst/>
            <a:cxnLst/>
            <a:rect l="l" t="t" r="r" b="b"/>
            <a:pathLst>
              <a:path w="7739" h="7739">
                <a:moveTo>
                  <a:pt x="0" y="0"/>
                </a:moveTo>
                <a:lnTo>
                  <a:pt x="103" y="0"/>
                </a:lnTo>
              </a:path>
            </a:pathLst>
          </a:custGeom>
          <a:noFill/>
          <a:ln w="20638">
            <a:solidFill>
              <a:srgbClr val="B96A5E"/>
            </a:solidFill>
            <a:prstDash val="solid"/>
          </a:ln>
        </p:spPr>
      </p:sp>
      <p:sp>
        <p:nvSpPr>
          <p:cNvPr id="27" name="Text 25"/>
          <p:cNvSpPr/>
          <p:nvPr/>
        </p:nvSpPr>
        <p:spPr>
          <a:xfrm>
            <a:off x="1200150" y="2112256"/>
            <a:ext cx="10991850" cy="228600"/>
          </a:xfrm>
          <a:prstGeom prst="rect">
            <a:avLst/>
          </a:prstGeom>
          <a:noFill/>
          <a:ln/>
        </p:spPr>
        <p:txBody>
          <a:bodyPr wrap="none" lIns="0" tIns="0" rIns="0" bIns="0" rtlCol="0" anchor="t"/>
          <a:lstStyle/>
          <a:p>
            <a:pPr algn="l" indent="0" marL="0">
              <a:buNone/>
            </a:pPr>
            <a:r>
              <a:rPr lang="en-US" sz="1500" b="1" dirty="0">
                <a:solidFill>
                  <a:srgbClr val="23282E"/>
                </a:solidFill>
                <a:latin typeface="Microsoft YaHei" pitchFamily="34" charset="0"/>
                <a:ea typeface="Microsoft YaHei" pitchFamily="34" charset="-122"/>
                <a:cs typeface="Microsoft YaHei" pitchFamily="34" charset="-120"/>
              </a:rPr>
              <a:t>Work beyond its reach</a:t>
            </a:r>
            <a:endParaRPr lang="en-US" sz="1500" dirty="0">
              <a:latin typeface="Microsoft YaHei" pitchFamily="34" charset="0"/>
              <a:ea typeface="Microsoft YaHei" pitchFamily="34" charset="-122"/>
              <a:cs typeface="Microsoft YaHei" pitchFamily="34" charset="-120"/>
            </a:endParaRPr>
          </a:p>
        </p:txBody>
      </p:sp>
      <p:sp>
        <p:nvSpPr>
          <p:cNvPr id="28" name="Text 26"/>
          <p:cNvSpPr/>
          <p:nvPr/>
        </p:nvSpPr>
        <p:spPr>
          <a:xfrm>
            <a:off x="838200" y="2509775"/>
            <a:ext cx="11353800" cy="148590"/>
          </a:xfrm>
          <a:prstGeom prst="rect">
            <a:avLst/>
          </a:prstGeom>
          <a:noFill/>
          <a:ln/>
        </p:spPr>
        <p:txBody>
          <a:bodyPr wrap="none" lIns="0" tIns="0" rIns="0" bIns="0" rtlCol="0" anchor="t"/>
          <a:lstStyle/>
          <a:p>
            <a:pPr algn="l" indent="0" marL="0">
              <a:buNone/>
            </a:pPr>
            <a:r>
              <a:rPr lang="en-US" sz="975" dirty="0">
                <a:solidFill>
                  <a:srgbClr val="5A6470"/>
                </a:solidFill>
                <a:latin typeface="Microsoft YaHei" pitchFamily="34" charset="0"/>
                <a:ea typeface="Microsoft YaHei" pitchFamily="34" charset="-122"/>
                <a:cs typeface="Microsoft YaHei" pitchFamily="34" charset="-120"/>
              </a:rPr>
              <a:t>The test: Consultants on an analysis task outside AI</a:t>
            </a:r>
            <a:pPr algn="l" indent="0" marL="0">
              <a:buNone/>
            </a:pPr>
            <a:r>
              <a:rPr lang="en-US" sz="975" dirty="0">
                <a:solidFill>
                  <a:srgbClr val="5A6470"/>
                </a:solidFill>
                <a:latin typeface="Microsoft YaHei" pitchFamily="34" charset="0"/>
                <a:ea typeface="Microsoft YaHei" pitchFamily="34" charset="-122"/>
                <a:cs typeface="Microsoft YaHei" pitchFamily="34" charset="-120"/>
              </a:rPr>
              <a:t>'</a:t>
            </a:r>
            <a:pPr algn="l" indent="0" marL="0">
              <a:buNone/>
            </a:pPr>
            <a:r>
              <a:rPr lang="en-US" sz="975" dirty="0">
                <a:solidFill>
                  <a:srgbClr val="5A6470"/>
                </a:solidFill>
                <a:latin typeface="Microsoft YaHei" pitchFamily="34" charset="0"/>
                <a:ea typeface="Microsoft YaHei" pitchFamily="34" charset="-122"/>
                <a:cs typeface="Microsoft YaHei" pitchFamily="34" charset="-120"/>
              </a:rPr>
              <a:t>s reach</a:t>
            </a:r>
            <a:endParaRPr lang="en-US" sz="975" dirty="0">
              <a:latin typeface="Microsoft YaHei" pitchFamily="34" charset="0"/>
              <a:ea typeface="Microsoft YaHei" pitchFamily="34" charset="-122"/>
              <a:cs typeface="Microsoft YaHei" pitchFamily="34" charset="-120"/>
            </a:endParaRPr>
          </a:p>
        </p:txBody>
      </p:sp>
      <p:sp>
        <p:nvSpPr>
          <p:cNvPr id="29" name="Text 27"/>
          <p:cNvSpPr/>
          <p:nvPr/>
        </p:nvSpPr>
        <p:spPr>
          <a:xfrm>
            <a:off x="838200" y="4062712"/>
            <a:ext cx="11353800"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Tasks that look equally hard can sit on either side of the line. Unsure? Try it</a:t>
            </a:r>
            <a:endParaRPr lang="en-US" sz="1050" dirty="0">
              <a:latin typeface="Microsoft YaHei" pitchFamily="34" charset="0"/>
              <a:ea typeface="Microsoft YaHei" pitchFamily="34" charset="-122"/>
              <a:cs typeface="Microsoft YaHei" pitchFamily="34" charset="-120"/>
            </a:endParaRPr>
          </a:p>
        </p:txBody>
      </p:sp>
      <p:sp>
        <p:nvSpPr>
          <p:cNvPr id="30" name="Text 28"/>
          <p:cNvSpPr/>
          <p:nvPr/>
        </p:nvSpPr>
        <p:spPr>
          <a:xfrm>
            <a:off x="838200" y="4272262"/>
            <a:ext cx="11353800"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first on a case whose answer you know.</a:t>
            </a:r>
            <a:endParaRPr lang="en-US" sz="1050" dirty="0">
              <a:latin typeface="Microsoft YaHei" pitchFamily="34" charset="0"/>
              <a:ea typeface="Microsoft YaHei" pitchFamily="34" charset="-122"/>
              <a:cs typeface="Microsoft YaHei" pitchFamily="34" charset="-120"/>
            </a:endParaRPr>
          </a:p>
        </p:txBody>
      </p:sp>
      <p:sp>
        <p:nvSpPr>
          <p:cNvPr id="31" name="Text 29"/>
          <p:cNvSpPr/>
          <p:nvPr/>
        </p:nvSpPr>
        <p:spPr>
          <a:xfrm>
            <a:off x="838200" y="2890775"/>
            <a:ext cx="11353800" cy="148590"/>
          </a:xfrm>
          <a:prstGeom prst="rect">
            <a:avLst/>
          </a:prstGeom>
          <a:noFill/>
          <a:ln/>
        </p:spPr>
        <p:txBody>
          <a:bodyPr wrap="none" lIns="0" tIns="0" rIns="0" bIns="0" rtlCol="0" anchor="t"/>
          <a:lstStyle/>
          <a:p>
            <a:pPr algn="l" indent="0" marL="0">
              <a:buNone/>
            </a:pPr>
            <a:r>
              <a:rPr lang="en-US" sz="975" b="1" dirty="0">
                <a:solidFill>
                  <a:srgbClr val="5A6470"/>
                </a:solidFill>
                <a:latin typeface="Microsoft YaHei" pitchFamily="34" charset="0"/>
                <a:ea typeface="Microsoft YaHei" pitchFamily="34" charset="-122"/>
                <a:cs typeface="Microsoft YaHei" pitchFamily="34" charset="-120"/>
              </a:rPr>
              <a:t>Accuracy</a:t>
            </a:r>
            <a:endParaRPr lang="en-US" sz="975" dirty="0">
              <a:latin typeface="Microsoft YaHei" pitchFamily="34" charset="0"/>
              <a:ea typeface="Microsoft YaHei" pitchFamily="34" charset="-122"/>
              <a:cs typeface="Microsoft YaHei" pitchFamily="34" charset="-120"/>
            </a:endParaRPr>
          </a:p>
        </p:txBody>
      </p:sp>
      <p:sp>
        <p:nvSpPr>
          <p:cNvPr id="32" name="Text 30"/>
          <p:cNvSpPr/>
          <p:nvPr/>
        </p:nvSpPr>
        <p:spPr>
          <a:xfrm>
            <a:off x="838200" y="3205462"/>
            <a:ext cx="11353800" cy="160020"/>
          </a:xfrm>
          <a:prstGeom prst="rect">
            <a:avLst/>
          </a:prstGeom>
          <a:noFill/>
          <a:ln/>
        </p:spPr>
        <p:txBody>
          <a:bodyPr wrap="none" lIns="0" tIns="0" rIns="0" bIns="0" rtlCol="0" anchor="t"/>
          <a:lstStyle/>
          <a:p>
            <a:pPr algn="l" indent="0" marL="0">
              <a:buNone/>
            </a:pPr>
            <a:r>
              <a:rPr lang="en-US" sz="1050" dirty="0">
                <a:solidFill>
                  <a:srgbClr val="23282E"/>
                </a:solidFill>
                <a:latin typeface="Microsoft YaHei" pitchFamily="34" charset="0"/>
                <a:ea typeface="Microsoft YaHei" pitchFamily="34" charset="-122"/>
                <a:cs typeface="Microsoft YaHei" pitchFamily="34" charset="-120"/>
              </a:rPr>
              <a:t>Without AI</a:t>
            </a:r>
            <a:endParaRPr lang="en-US" sz="1050" dirty="0">
              <a:latin typeface="Microsoft YaHei" pitchFamily="34" charset="0"/>
              <a:ea typeface="Microsoft YaHei" pitchFamily="34" charset="-122"/>
              <a:cs typeface="Microsoft YaHei" pitchFamily="34" charset="-120"/>
            </a:endParaRPr>
          </a:p>
        </p:txBody>
      </p:sp>
      <p:sp>
        <p:nvSpPr>
          <p:cNvPr id="33" name="Shape 31"/>
          <p:cNvSpPr/>
          <p:nvPr/>
        </p:nvSpPr>
        <p:spPr>
          <a:xfrm>
            <a:off x="1943100" y="3181350"/>
            <a:ext cx="2897505" cy="228600"/>
          </a:xfrm>
          <a:prstGeom prst="roundRect">
            <a:avLst>
              <a:gd name="adj" fmla="val 12500"/>
            </a:avLst>
          </a:prstGeom>
          <a:solidFill>
            <a:srgbClr val="B9C3CB"/>
          </a:solidFill>
          <a:ln/>
        </p:spPr>
      </p:sp>
      <p:sp>
        <p:nvSpPr>
          <p:cNvPr id="34" name="Text 32"/>
          <p:cNvSpPr/>
          <p:nvPr/>
        </p:nvSpPr>
        <p:spPr>
          <a:xfrm>
            <a:off x="4916805" y="3206185"/>
            <a:ext cx="7275195"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84.5%</a:t>
            </a:r>
            <a:endParaRPr lang="en-US" sz="1200" dirty="0">
              <a:latin typeface="Microsoft YaHei" pitchFamily="34" charset="0"/>
              <a:ea typeface="Microsoft YaHei" pitchFamily="34" charset="-122"/>
              <a:cs typeface="Microsoft YaHei" pitchFamily="34" charset="-120"/>
            </a:endParaRPr>
          </a:p>
        </p:txBody>
      </p:sp>
      <p:sp>
        <p:nvSpPr>
          <p:cNvPr id="35" name="Text 33"/>
          <p:cNvSpPr/>
          <p:nvPr/>
        </p:nvSpPr>
        <p:spPr>
          <a:xfrm>
            <a:off x="838200" y="3624562"/>
            <a:ext cx="11353800" cy="160020"/>
          </a:xfrm>
          <a:prstGeom prst="rect">
            <a:avLst/>
          </a:prstGeom>
          <a:noFill/>
          <a:ln/>
        </p:spPr>
        <p:txBody>
          <a:bodyPr wrap="none" lIns="0" tIns="0" rIns="0" bIns="0" rtlCol="0" anchor="t"/>
          <a:lstStyle/>
          <a:p>
            <a:pPr algn="l" indent="0" marL="0">
              <a:buNone/>
            </a:pPr>
            <a:r>
              <a:rPr lang="en-US" sz="1050" b="1" dirty="0">
                <a:solidFill>
                  <a:srgbClr val="9F5C53"/>
                </a:solidFill>
                <a:latin typeface="Microsoft YaHei" pitchFamily="34" charset="0"/>
                <a:ea typeface="Microsoft YaHei" pitchFamily="34" charset="-122"/>
                <a:cs typeface="Microsoft YaHei" pitchFamily="34" charset="-120"/>
              </a:rPr>
              <a:t>With AI</a:t>
            </a:r>
            <a:endParaRPr lang="en-US" sz="1050" dirty="0">
              <a:latin typeface="Microsoft YaHei" pitchFamily="34" charset="0"/>
              <a:ea typeface="Microsoft YaHei" pitchFamily="34" charset="-122"/>
              <a:cs typeface="Microsoft YaHei" pitchFamily="34" charset="-120"/>
            </a:endParaRPr>
          </a:p>
        </p:txBody>
      </p:sp>
      <p:sp>
        <p:nvSpPr>
          <p:cNvPr id="36" name="Shape 34"/>
          <p:cNvSpPr/>
          <p:nvPr/>
        </p:nvSpPr>
        <p:spPr>
          <a:xfrm>
            <a:off x="1943100" y="3600450"/>
            <a:ext cx="2057400" cy="228600"/>
          </a:xfrm>
          <a:prstGeom prst="roundRect">
            <a:avLst>
              <a:gd name="adj" fmla="val 12500"/>
            </a:avLst>
          </a:prstGeom>
          <a:solidFill>
            <a:srgbClr val="B96A5E"/>
          </a:solidFill>
          <a:ln/>
        </p:spPr>
      </p:sp>
      <p:sp>
        <p:nvSpPr>
          <p:cNvPr id="37" name="Shape 35"/>
          <p:cNvSpPr/>
          <p:nvPr/>
        </p:nvSpPr>
        <p:spPr>
          <a:xfrm>
            <a:off x="4005262" y="3605213"/>
            <a:ext cx="333375" cy="219075"/>
          </a:xfrm>
          <a:prstGeom prst="roundRect">
            <a:avLst>
              <a:gd name="adj" fmla="val 13043"/>
            </a:avLst>
          </a:prstGeom>
          <a:solidFill>
            <a:srgbClr val="EDE1E0"/>
          </a:solidFill>
          <a:ln w="9525">
            <a:solidFill>
              <a:srgbClr val="B96A5E"/>
            </a:solidFill>
            <a:prstDash val="solid"/>
          </a:ln>
        </p:spPr>
      </p:sp>
      <p:sp>
        <p:nvSpPr>
          <p:cNvPr id="38" name="Text 36"/>
          <p:cNvSpPr/>
          <p:nvPr/>
        </p:nvSpPr>
        <p:spPr>
          <a:xfrm>
            <a:off x="4419600" y="3625285"/>
            <a:ext cx="7772400" cy="182880"/>
          </a:xfrm>
          <a:prstGeom prst="rect">
            <a:avLst/>
          </a:prstGeom>
          <a:noFill/>
          <a:ln/>
        </p:spPr>
        <p:txBody>
          <a:bodyPr wrap="none" lIns="0" tIns="0" rIns="0" bIns="0" rtlCol="0" anchor="t"/>
          <a:lstStyle/>
          <a:p>
            <a:pPr algn="l" indent="0" marL="0">
              <a:buNone/>
            </a:pPr>
            <a:r>
              <a:rPr lang="en-US" sz="1200" b="1" dirty="0">
                <a:solidFill>
                  <a:srgbClr val="9F5C53"/>
                </a:solidFill>
                <a:latin typeface="Microsoft YaHei" pitchFamily="34" charset="0"/>
                <a:ea typeface="Microsoft YaHei" pitchFamily="34" charset="-122"/>
                <a:cs typeface="Microsoft YaHei" pitchFamily="34" charset="-120"/>
              </a:rPr>
              <a:t>60% to 70%</a:t>
            </a:r>
            <a:endParaRPr lang="en-US" sz="1200" dirty="0">
              <a:latin typeface="Microsoft YaHei" pitchFamily="34" charset="0"/>
              <a:ea typeface="Microsoft YaHei" pitchFamily="34" charset="-122"/>
              <a:cs typeface="Microsoft YaHei" pitchFamily="34" charset="-120"/>
            </a:endParaRPr>
          </a:p>
        </p:txBody>
      </p:sp>
      <p:sp>
        <p:nvSpPr>
          <p:cNvPr id="39" name="Shape 37"/>
          <p:cNvSpPr/>
          <p:nvPr/>
        </p:nvSpPr>
        <p:spPr>
          <a:xfrm>
            <a:off x="842963" y="4767263"/>
            <a:ext cx="1724025" cy="200025"/>
          </a:xfrm>
          <a:prstGeom prst="roundRect">
            <a:avLst>
              <a:gd name="adj" fmla="val 19048"/>
            </a:avLst>
          </a:prstGeom>
          <a:noFill/>
          <a:ln w="9525">
            <a:solidFill>
              <a:srgbClr val="9A7318"/>
            </a:solidFill>
            <a:prstDash val="solid"/>
          </a:ln>
        </p:spPr>
      </p:sp>
      <p:sp>
        <p:nvSpPr>
          <p:cNvPr id="40" name="Text 38"/>
          <p:cNvSpPr/>
          <p:nvPr/>
        </p:nvSpPr>
        <p:spPr>
          <a:xfrm>
            <a:off x="0" y="4804939"/>
            <a:ext cx="3409950" cy="137160"/>
          </a:xfrm>
          <a:prstGeom prst="rect">
            <a:avLst/>
          </a:prstGeom>
          <a:noFill/>
          <a:ln/>
        </p:spPr>
        <p:txBody>
          <a:bodyPr wrap="none" lIns="0" tIns="0" rIns="0" bIns="0" rtlCol="0" anchor="t"/>
          <a:lstStyle/>
          <a:p>
            <a:pPr algn="ctr" indent="0" marL="0">
              <a:buNone/>
            </a:pPr>
            <a:r>
              <a:rPr lang="en-US" sz="900" b="1" dirty="0">
                <a:solidFill>
                  <a:srgbClr val="936E18"/>
                </a:solidFill>
                <a:latin typeface="Microsoft YaHei" pitchFamily="34" charset="0"/>
                <a:ea typeface="Microsoft YaHei" pitchFamily="34" charset="-122"/>
                <a:cs typeface="Microsoft YaHei" pitchFamily="34" charset="-120"/>
              </a:rPr>
              <a:t>Working paper · HBS 2023</a:t>
            </a:r>
            <a:endParaRPr lang="en-US" sz="900" dirty="0">
              <a:latin typeface="Microsoft YaHei" pitchFamily="34" charset="0"/>
              <a:ea typeface="Microsoft YaHei" pitchFamily="34" charset="-122"/>
              <a:cs typeface="Microsoft YaHei" pitchFamily="34" charset="-120"/>
            </a:endParaRPr>
          </a:p>
        </p:txBody>
      </p:sp>
      <p:sp>
        <p:nvSpPr>
          <p:cNvPr id="41" name="Shape 39"/>
          <p:cNvSpPr/>
          <p:nvPr/>
        </p:nvSpPr>
        <p:spPr>
          <a:xfrm>
            <a:off x="6253163" y="1871663"/>
            <a:ext cx="5324475" cy="3228975"/>
          </a:xfrm>
          <a:prstGeom prst="roundRect">
            <a:avLst>
              <a:gd name="adj" fmla="val 2950"/>
            </a:avLst>
          </a:prstGeom>
          <a:solidFill>
            <a:srgbClr val="F9FBFC"/>
          </a:solidFill>
          <a:ln w="9525">
            <a:solidFill>
              <a:srgbClr val="D3DBE0"/>
            </a:solidFill>
            <a:prstDash val="solid"/>
          </a:ln>
        </p:spPr>
      </p:sp>
      <p:sp>
        <p:nvSpPr>
          <p:cNvPr id="42" name="Shape 40"/>
          <p:cNvSpPr/>
          <p:nvPr/>
        </p:nvSpPr>
        <p:spPr>
          <a:xfrm>
            <a:off x="6518275" y="2116137"/>
            <a:ext cx="165100" cy="206375"/>
          </a:xfrm>
          <a:custGeom>
            <a:avLst/>
            <a:gdLst/>
            <a:ahLst/>
            <a:cxnLst/>
            <a:rect l="l" t="t" r="r" b="b"/>
            <a:pathLst>
              <a:path w="165100" h="206375">
                <a:moveTo>
                  <a:pt x="20637" y="206375"/>
                </a:moveTo>
                <a:arcTo hR="20637" wR="20637" stAng="5400000" swAng="5400000"/>
                <a:lnTo>
                  <a:pt x="0" y="20638"/>
                </a:lnTo>
                <a:arcTo hR="20637" wR="20637" stAng="10800000" swAng="5400000"/>
                <a:lnTo>
                  <a:pt x="103188" y="0"/>
                </a:lnTo>
                <a:arcTo hR="24765" wR="24765" stAng="16194428" swAng="2711764"/>
                <a:lnTo>
                  <a:pt x="157794" y="44309"/>
                </a:lnTo>
                <a:arcTo hR="24765" wR="24765" stAng="18889766" swAng="2715819"/>
                <a:lnTo>
                  <a:pt x="165100" y="185738"/>
                </a:lnTo>
                <a:arcTo hR="20637" wR="20637" stAng="0" swAng="5400000"/>
                <a:close/>
              </a:path>
            </a:pathLst>
          </a:custGeom>
          <a:noFill/>
          <a:ln w="20638">
            <a:solidFill>
              <a:srgbClr val="B96A5E"/>
            </a:solidFill>
            <a:prstDash val="solid"/>
          </a:ln>
        </p:spPr>
      </p:sp>
      <p:sp>
        <p:nvSpPr>
          <p:cNvPr id="43" name="Shape 41"/>
          <p:cNvSpPr/>
          <p:nvPr/>
        </p:nvSpPr>
        <p:spPr>
          <a:xfrm>
            <a:off x="6600825" y="2188369"/>
            <a:ext cx="7739" cy="41275"/>
          </a:xfrm>
          <a:custGeom>
            <a:avLst/>
            <a:gdLst/>
            <a:ahLst/>
            <a:cxnLst/>
            <a:rect l="l" t="t" r="r" b="b"/>
            <a:pathLst>
              <a:path w="7739" h="41275">
                <a:moveTo>
                  <a:pt x="0" y="0"/>
                </a:moveTo>
                <a:lnTo>
                  <a:pt x="0" y="41275"/>
                </a:lnTo>
              </a:path>
            </a:pathLst>
          </a:custGeom>
          <a:noFill/>
          <a:ln w="20638">
            <a:solidFill>
              <a:srgbClr val="B96A5E"/>
            </a:solidFill>
            <a:prstDash val="solid"/>
          </a:ln>
        </p:spPr>
      </p:sp>
      <p:sp>
        <p:nvSpPr>
          <p:cNvPr id="44" name="Shape 42"/>
          <p:cNvSpPr/>
          <p:nvPr/>
        </p:nvSpPr>
        <p:spPr>
          <a:xfrm>
            <a:off x="6600825" y="2270919"/>
            <a:ext cx="7739" cy="7739"/>
          </a:xfrm>
          <a:custGeom>
            <a:avLst/>
            <a:gdLst/>
            <a:ahLst/>
            <a:cxnLst/>
            <a:rect l="l" t="t" r="r" b="b"/>
            <a:pathLst>
              <a:path w="7739" h="7739">
                <a:moveTo>
                  <a:pt x="0" y="0"/>
                </a:moveTo>
                <a:lnTo>
                  <a:pt x="103" y="0"/>
                </a:lnTo>
              </a:path>
            </a:pathLst>
          </a:custGeom>
          <a:noFill/>
          <a:ln w="20638">
            <a:solidFill>
              <a:srgbClr val="B96A5E"/>
            </a:solidFill>
            <a:prstDash val="solid"/>
          </a:ln>
        </p:spPr>
      </p:sp>
      <p:sp>
        <p:nvSpPr>
          <p:cNvPr id="45" name="Text 43"/>
          <p:cNvSpPr/>
          <p:nvPr/>
        </p:nvSpPr>
        <p:spPr>
          <a:xfrm>
            <a:off x="6838950" y="2112256"/>
            <a:ext cx="5353050" cy="228600"/>
          </a:xfrm>
          <a:prstGeom prst="rect">
            <a:avLst/>
          </a:prstGeom>
          <a:noFill/>
          <a:ln/>
        </p:spPr>
        <p:txBody>
          <a:bodyPr wrap="none" lIns="0" tIns="0" rIns="0" bIns="0" rtlCol="0" anchor="t"/>
          <a:lstStyle/>
          <a:p>
            <a:pPr algn="l" indent="0" marL="0">
              <a:buNone/>
            </a:pPr>
            <a:r>
              <a:rPr lang="en-US" sz="1500" b="1" dirty="0">
                <a:solidFill>
                  <a:srgbClr val="23282E"/>
                </a:solidFill>
                <a:latin typeface="Microsoft YaHei" pitchFamily="34" charset="0"/>
                <a:ea typeface="Microsoft YaHei" pitchFamily="34" charset="-122"/>
                <a:cs typeface="Microsoft YaHei" pitchFamily="34" charset="-120"/>
              </a:rPr>
              <a:t>Content it makes up</a:t>
            </a:r>
            <a:endParaRPr lang="en-US" sz="1500" dirty="0">
              <a:latin typeface="Microsoft YaHei" pitchFamily="34" charset="0"/>
              <a:ea typeface="Microsoft YaHei" pitchFamily="34" charset="-122"/>
              <a:cs typeface="Microsoft YaHei" pitchFamily="34" charset="-120"/>
            </a:endParaRPr>
          </a:p>
        </p:txBody>
      </p:sp>
      <p:sp>
        <p:nvSpPr>
          <p:cNvPr id="46" name="Text 44"/>
          <p:cNvSpPr/>
          <p:nvPr/>
        </p:nvSpPr>
        <p:spPr>
          <a:xfrm>
            <a:off x="6477000" y="2509775"/>
            <a:ext cx="5715000" cy="148590"/>
          </a:xfrm>
          <a:prstGeom prst="rect">
            <a:avLst/>
          </a:prstGeom>
          <a:noFill/>
          <a:ln/>
        </p:spPr>
        <p:txBody>
          <a:bodyPr wrap="none" lIns="0" tIns="0" rIns="0" bIns="0" rtlCol="0" anchor="t"/>
          <a:lstStyle/>
          <a:p>
            <a:pPr algn="l" indent="0" marL="0">
              <a:buNone/>
            </a:pPr>
            <a:r>
              <a:rPr lang="en-US" sz="975" dirty="0">
                <a:solidFill>
                  <a:srgbClr val="5A6470"/>
                </a:solidFill>
                <a:latin typeface="Microsoft YaHei" pitchFamily="34" charset="0"/>
                <a:ea typeface="Microsoft YaHei" pitchFamily="34" charset="-122"/>
                <a:cs typeface="Microsoft YaHei" pitchFamily="34" charset="-120"/>
              </a:rPr>
              <a:t>The test: 108 models summarize a given text, and nothing else</a:t>
            </a:r>
            <a:endParaRPr lang="en-US" sz="975" dirty="0">
              <a:latin typeface="Microsoft YaHei" pitchFamily="34" charset="0"/>
              <a:ea typeface="Microsoft YaHei" pitchFamily="34" charset="-122"/>
              <a:cs typeface="Microsoft YaHei" pitchFamily="34" charset="-120"/>
            </a:endParaRPr>
          </a:p>
        </p:txBody>
      </p:sp>
      <p:sp>
        <p:nvSpPr>
          <p:cNvPr id="47" name="Text 45"/>
          <p:cNvSpPr/>
          <p:nvPr/>
        </p:nvSpPr>
        <p:spPr>
          <a:xfrm>
            <a:off x="6477000" y="4558012"/>
            <a:ext cx="5715000"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Give it the source, and ask for “to be confirmed”</a:t>
            </a:r>
            <a:endParaRPr lang="en-US" sz="1050" dirty="0">
              <a:latin typeface="Microsoft YaHei" pitchFamily="34" charset="0"/>
              <a:ea typeface="Microsoft YaHei" pitchFamily="34" charset="-122"/>
              <a:cs typeface="Microsoft YaHei" pitchFamily="34" charset="-120"/>
            </a:endParaRPr>
          </a:p>
        </p:txBody>
      </p:sp>
      <p:sp>
        <p:nvSpPr>
          <p:cNvPr id="48" name="Text 46"/>
          <p:cNvSpPr/>
          <p:nvPr/>
        </p:nvSpPr>
        <p:spPr>
          <a:xfrm>
            <a:off x="6477000" y="2890775"/>
            <a:ext cx="5715000" cy="148590"/>
          </a:xfrm>
          <a:prstGeom prst="rect">
            <a:avLst/>
          </a:prstGeom>
          <a:noFill/>
          <a:ln/>
        </p:spPr>
        <p:txBody>
          <a:bodyPr wrap="none" lIns="0" tIns="0" rIns="0" bIns="0" rtlCol="0" anchor="t"/>
          <a:lstStyle/>
          <a:p>
            <a:pPr algn="l" indent="0" marL="0">
              <a:buNone/>
            </a:pPr>
            <a:r>
              <a:rPr lang="en-US" sz="975" b="1" dirty="0">
                <a:solidFill>
                  <a:srgbClr val="5A6470"/>
                </a:solidFill>
                <a:latin typeface="Microsoft YaHei" pitchFamily="34" charset="0"/>
                <a:ea typeface="Microsoft YaHei" pitchFamily="34" charset="-122"/>
                <a:cs typeface="Microsoft YaHei" pitchFamily="34" charset="-120"/>
              </a:rPr>
              <a:t>Summaries adding things the text never said (108 models)</a:t>
            </a:r>
            <a:endParaRPr lang="en-US" sz="975" dirty="0">
              <a:latin typeface="Microsoft YaHei" pitchFamily="34" charset="0"/>
              <a:ea typeface="Microsoft YaHei" pitchFamily="34" charset="-122"/>
              <a:cs typeface="Microsoft YaHei" pitchFamily="34" charset="-120"/>
            </a:endParaRPr>
          </a:p>
        </p:txBody>
      </p:sp>
      <p:sp>
        <p:nvSpPr>
          <p:cNvPr id="49" name="Shape 47"/>
          <p:cNvSpPr/>
          <p:nvPr/>
        </p:nvSpPr>
        <p:spPr>
          <a:xfrm>
            <a:off x="6477000" y="3200400"/>
            <a:ext cx="4876800" cy="114300"/>
          </a:xfrm>
          <a:prstGeom prst="roundRect">
            <a:avLst>
              <a:gd name="adj" fmla="val 50000"/>
            </a:avLst>
          </a:prstGeom>
          <a:solidFill>
            <a:srgbClr val="DFE5EB"/>
          </a:solidFill>
          <a:ln/>
        </p:spPr>
      </p:sp>
      <p:sp>
        <p:nvSpPr>
          <p:cNvPr id="50" name="Shape 48"/>
          <p:cNvSpPr/>
          <p:nvPr/>
        </p:nvSpPr>
        <p:spPr>
          <a:xfrm>
            <a:off x="6727807" y="3200400"/>
            <a:ext cx="3121152" cy="114300"/>
          </a:xfrm>
          <a:prstGeom prst="roundRect">
            <a:avLst>
              <a:gd name="adj" fmla="val 50000"/>
            </a:avLst>
          </a:prstGeom>
          <a:solidFill>
            <a:srgbClr val="B96A5E"/>
          </a:solidFill>
          <a:ln/>
        </p:spPr>
      </p:sp>
      <p:sp>
        <p:nvSpPr>
          <p:cNvPr id="51" name="Text 49"/>
          <p:cNvSpPr/>
          <p:nvPr/>
        </p:nvSpPr>
        <p:spPr>
          <a:xfrm>
            <a:off x="1263614" y="3405848"/>
            <a:ext cx="10928386" cy="171450"/>
          </a:xfrm>
          <a:prstGeom prst="rect">
            <a:avLst/>
          </a:prstGeom>
          <a:noFill/>
          <a:ln/>
        </p:spPr>
        <p:txBody>
          <a:bodyPr wrap="none" lIns="0" tIns="0" rIns="0" bIns="0" rtlCol="0" anchor="t"/>
          <a:lstStyle/>
          <a:p>
            <a:pPr algn="ctr" indent="0" marL="0">
              <a:buNone/>
            </a:pPr>
            <a:r>
              <a:rPr lang="en-US" sz="1125" b="1" dirty="0">
                <a:solidFill>
                  <a:srgbClr val="9F5C53"/>
                </a:solidFill>
                <a:latin typeface="Microsoft YaHei" pitchFamily="34" charset="0"/>
                <a:ea typeface="Microsoft YaHei" pitchFamily="34" charset="-122"/>
                <a:cs typeface="Microsoft YaHei" pitchFamily="34" charset="-120"/>
              </a:rPr>
              <a:t>1.8%</a:t>
            </a:r>
            <a:endParaRPr lang="en-US" sz="1125" dirty="0">
              <a:latin typeface="Microsoft YaHei" pitchFamily="34" charset="0"/>
              <a:ea typeface="Microsoft YaHei" pitchFamily="34" charset="-122"/>
              <a:cs typeface="Microsoft YaHei" pitchFamily="34" charset="-120"/>
            </a:endParaRPr>
          </a:p>
        </p:txBody>
      </p:sp>
      <p:sp>
        <p:nvSpPr>
          <p:cNvPr id="52" name="Text 50"/>
          <p:cNvSpPr/>
          <p:nvPr/>
        </p:nvSpPr>
        <p:spPr>
          <a:xfrm>
            <a:off x="7505918" y="3405848"/>
            <a:ext cx="4686082" cy="171450"/>
          </a:xfrm>
          <a:prstGeom prst="rect">
            <a:avLst/>
          </a:prstGeom>
          <a:noFill/>
          <a:ln/>
        </p:spPr>
        <p:txBody>
          <a:bodyPr wrap="none" lIns="0" tIns="0" rIns="0" bIns="0" rtlCol="0" anchor="t"/>
          <a:lstStyle/>
          <a:p>
            <a:pPr algn="ctr" indent="0" marL="0">
              <a:buNone/>
            </a:pPr>
            <a:r>
              <a:rPr lang="en-US" sz="1125" b="1" dirty="0">
                <a:solidFill>
                  <a:srgbClr val="9F5C53"/>
                </a:solidFill>
                <a:latin typeface="Microsoft YaHei" pitchFamily="34" charset="0"/>
                <a:ea typeface="Microsoft YaHei" pitchFamily="34" charset="-122"/>
                <a:cs typeface="Microsoft YaHei" pitchFamily="34" charset="-120"/>
              </a:rPr>
              <a:t>24.2%</a:t>
            </a:r>
            <a:endParaRPr lang="en-US" sz="1125" dirty="0">
              <a:latin typeface="Microsoft YaHei" pitchFamily="34" charset="0"/>
              <a:ea typeface="Microsoft YaHei" pitchFamily="34" charset="-122"/>
              <a:cs typeface="Microsoft YaHei" pitchFamily="34" charset="-120"/>
            </a:endParaRPr>
          </a:p>
        </p:txBody>
      </p:sp>
      <p:sp>
        <p:nvSpPr>
          <p:cNvPr id="53" name="Text 51"/>
          <p:cNvSpPr/>
          <p:nvPr/>
        </p:nvSpPr>
        <p:spPr>
          <a:xfrm>
            <a:off x="6477000" y="3824225"/>
            <a:ext cx="5715000" cy="148590"/>
          </a:xfrm>
          <a:prstGeom prst="rect">
            <a:avLst/>
          </a:prstGeom>
          <a:noFill/>
          <a:ln/>
        </p:spPr>
        <p:txBody>
          <a:bodyPr wrap="none" lIns="0" tIns="0" rIns="0" bIns="0" rtlCol="0" anchor="t"/>
          <a:lstStyle/>
          <a:p>
            <a:pPr algn="l" indent="0" marL="0">
              <a:buNone/>
            </a:pPr>
            <a:r>
              <a:rPr lang="en-US" sz="975" b="1" dirty="0">
                <a:solidFill>
                  <a:srgbClr val="5A6470"/>
                </a:solidFill>
                <a:latin typeface="Microsoft YaHei" pitchFamily="34" charset="0"/>
                <a:ea typeface="Microsoft YaHei" pitchFamily="34" charset="-122"/>
                <a:cs typeface="Microsoft YaHei" pitchFamily="34" charset="-120"/>
              </a:rPr>
              <a:t>Legal research tools</a:t>
            </a:r>
            <a:pPr algn="l" indent="0" marL="0">
              <a:buNone/>
            </a:pPr>
            <a:r>
              <a:rPr lang="en-US" sz="975" b="1" dirty="0">
                <a:solidFill>
                  <a:srgbClr val="5A6470"/>
                </a:solidFill>
                <a:latin typeface="Microsoft YaHei" pitchFamily="34" charset="0"/>
                <a:ea typeface="Microsoft YaHei" pitchFamily="34" charset="-122"/>
                <a:cs typeface="Microsoft YaHei" pitchFamily="34" charset="-120"/>
              </a:rPr>
              <a:t>'</a:t>
            </a:r>
            <a:pPr algn="l" indent="0" marL="0">
              <a:buNone/>
            </a:pPr>
            <a:r>
              <a:rPr lang="en-US" sz="975" b="1" dirty="0">
                <a:solidFill>
                  <a:srgbClr val="5A6470"/>
                </a:solidFill>
                <a:latin typeface="Microsoft YaHei" pitchFamily="34" charset="0"/>
                <a:ea typeface="Microsoft YaHei" pitchFamily="34" charset="-122"/>
                <a:cs typeface="Microsoft YaHei" pitchFamily="34" charset="-120"/>
              </a:rPr>
              <a:t> hallucination rate</a:t>
            </a:r>
            <a:endParaRPr lang="en-US" sz="975" dirty="0">
              <a:latin typeface="Microsoft YaHei" pitchFamily="34" charset="0"/>
              <a:ea typeface="Microsoft YaHei" pitchFamily="34" charset="-122"/>
              <a:cs typeface="Microsoft YaHei" pitchFamily="34" charset="-120"/>
            </a:endParaRPr>
          </a:p>
        </p:txBody>
      </p:sp>
      <p:sp>
        <p:nvSpPr>
          <p:cNvPr id="54" name="Shape 52"/>
          <p:cNvSpPr/>
          <p:nvPr/>
        </p:nvSpPr>
        <p:spPr>
          <a:xfrm>
            <a:off x="6477000" y="4057650"/>
            <a:ext cx="4876800" cy="114300"/>
          </a:xfrm>
          <a:prstGeom prst="roundRect">
            <a:avLst>
              <a:gd name="adj" fmla="val 50000"/>
            </a:avLst>
          </a:prstGeom>
          <a:solidFill>
            <a:srgbClr val="DFE5EB"/>
          </a:solidFill>
          <a:ln/>
        </p:spPr>
      </p:sp>
      <p:sp>
        <p:nvSpPr>
          <p:cNvPr id="55" name="Shape 53"/>
          <p:cNvSpPr/>
          <p:nvPr/>
        </p:nvSpPr>
        <p:spPr>
          <a:xfrm>
            <a:off x="8845731" y="4057650"/>
            <a:ext cx="2229394" cy="114300"/>
          </a:xfrm>
          <a:prstGeom prst="roundRect">
            <a:avLst>
              <a:gd name="adj" fmla="val 50000"/>
            </a:avLst>
          </a:prstGeom>
          <a:solidFill>
            <a:srgbClr val="9A7318"/>
          </a:solidFill>
          <a:ln/>
        </p:spPr>
      </p:sp>
      <p:sp>
        <p:nvSpPr>
          <p:cNvPr id="56" name="Text 54"/>
          <p:cNvSpPr/>
          <p:nvPr/>
        </p:nvSpPr>
        <p:spPr>
          <a:xfrm>
            <a:off x="5499463" y="4263098"/>
            <a:ext cx="6692537" cy="171450"/>
          </a:xfrm>
          <a:prstGeom prst="rect">
            <a:avLst/>
          </a:prstGeom>
          <a:noFill/>
          <a:ln/>
        </p:spPr>
        <p:txBody>
          <a:bodyPr wrap="none" lIns="0" tIns="0" rIns="0" bIns="0" rtlCol="0" anchor="t"/>
          <a:lstStyle/>
          <a:p>
            <a:pPr algn="ctr" indent="0" marL="0">
              <a:buNone/>
            </a:pPr>
            <a:r>
              <a:rPr lang="en-US" sz="1125" b="1" dirty="0">
                <a:solidFill>
                  <a:srgbClr val="936E18"/>
                </a:solidFill>
                <a:latin typeface="Microsoft YaHei" pitchFamily="34" charset="0"/>
                <a:ea typeface="Microsoft YaHei" pitchFamily="34" charset="-122"/>
                <a:cs typeface="Microsoft YaHei" pitchFamily="34" charset="-120"/>
              </a:rPr>
              <a:t>17%</a:t>
            </a:r>
            <a:endParaRPr lang="en-US" sz="1125" dirty="0">
              <a:latin typeface="Microsoft YaHei" pitchFamily="34" charset="0"/>
              <a:ea typeface="Microsoft YaHei" pitchFamily="34" charset="-122"/>
              <a:cs typeface="Microsoft YaHei" pitchFamily="34" charset="-120"/>
            </a:endParaRPr>
          </a:p>
        </p:txBody>
      </p:sp>
      <p:sp>
        <p:nvSpPr>
          <p:cNvPr id="57" name="Text 55"/>
          <p:cNvSpPr/>
          <p:nvPr/>
        </p:nvSpPr>
        <p:spPr>
          <a:xfrm>
            <a:off x="9958251" y="4263098"/>
            <a:ext cx="2233749" cy="171450"/>
          </a:xfrm>
          <a:prstGeom prst="rect">
            <a:avLst/>
          </a:prstGeom>
          <a:noFill/>
          <a:ln/>
        </p:spPr>
        <p:txBody>
          <a:bodyPr wrap="none" lIns="0" tIns="0" rIns="0" bIns="0" rtlCol="0" anchor="t"/>
          <a:lstStyle/>
          <a:p>
            <a:pPr algn="ctr" indent="0" marL="0">
              <a:buNone/>
            </a:pPr>
            <a:r>
              <a:rPr lang="en-US" sz="1125" b="1" dirty="0">
                <a:solidFill>
                  <a:srgbClr val="936E18"/>
                </a:solidFill>
                <a:latin typeface="Microsoft YaHei" pitchFamily="34" charset="0"/>
                <a:ea typeface="Microsoft YaHei" pitchFamily="34" charset="-122"/>
                <a:cs typeface="Microsoft YaHei" pitchFamily="34" charset="-120"/>
              </a:rPr>
              <a:t>33%</a:t>
            </a:r>
            <a:endParaRPr lang="en-US" sz="1125" dirty="0">
              <a:latin typeface="Microsoft YaHei" pitchFamily="34" charset="0"/>
              <a:ea typeface="Microsoft YaHei" pitchFamily="34" charset="-122"/>
              <a:cs typeface="Microsoft YaHei" pitchFamily="34" charset="-120"/>
            </a:endParaRPr>
          </a:p>
        </p:txBody>
      </p:sp>
      <p:sp>
        <p:nvSpPr>
          <p:cNvPr id="58" name="Shape 56"/>
          <p:cNvSpPr/>
          <p:nvPr/>
        </p:nvSpPr>
        <p:spPr>
          <a:xfrm>
            <a:off x="6481763" y="4767263"/>
            <a:ext cx="2343150" cy="200025"/>
          </a:xfrm>
          <a:prstGeom prst="roundRect">
            <a:avLst>
              <a:gd name="adj" fmla="val 19048"/>
            </a:avLst>
          </a:prstGeom>
          <a:noFill/>
          <a:ln w="9525">
            <a:solidFill>
              <a:srgbClr val="9A7318"/>
            </a:solidFill>
            <a:prstDash val="solid"/>
          </a:ln>
        </p:spPr>
      </p:sp>
      <p:sp>
        <p:nvSpPr>
          <p:cNvPr id="59" name="Text 57"/>
          <p:cNvSpPr/>
          <p:nvPr/>
        </p:nvSpPr>
        <p:spPr>
          <a:xfrm>
            <a:off x="3114675" y="4804939"/>
            <a:ext cx="9077325" cy="137160"/>
          </a:xfrm>
          <a:prstGeom prst="rect">
            <a:avLst/>
          </a:prstGeom>
          <a:noFill/>
          <a:ln/>
        </p:spPr>
        <p:txBody>
          <a:bodyPr wrap="none" lIns="0" tIns="0" rIns="0" bIns="0" rtlCol="0" anchor="t"/>
          <a:lstStyle/>
          <a:p>
            <a:pPr algn="ctr" indent="0" marL="0">
              <a:buNone/>
            </a:pPr>
            <a:r>
              <a:rPr lang="en-US" sz="900" b="1" dirty="0">
                <a:solidFill>
                  <a:srgbClr val="936E18"/>
                </a:solidFill>
                <a:latin typeface="Microsoft YaHei" pitchFamily="34" charset="0"/>
                <a:ea typeface="Microsoft YaHei" pitchFamily="34" charset="-122"/>
                <a:cs typeface="Microsoft YaHei" pitchFamily="34" charset="-120"/>
              </a:rPr>
              <a:t>Vendor benchmark · Vectara 2026-09</a:t>
            </a:r>
            <a:endParaRPr lang="en-US" sz="900" dirty="0">
              <a:latin typeface="Microsoft YaHei" pitchFamily="34" charset="0"/>
              <a:ea typeface="Microsoft YaHei" pitchFamily="34" charset="-122"/>
              <a:cs typeface="Microsoft YaHei" pitchFamily="34" charset="-120"/>
            </a:endParaRPr>
          </a:p>
        </p:txBody>
      </p:sp>
      <p:sp>
        <p:nvSpPr>
          <p:cNvPr id="60" name="Shape 58"/>
          <p:cNvSpPr/>
          <p:nvPr/>
        </p:nvSpPr>
        <p:spPr>
          <a:xfrm>
            <a:off x="609600" y="5295900"/>
            <a:ext cx="10972800" cy="533400"/>
          </a:xfrm>
          <a:prstGeom prst="roundRect">
            <a:avLst>
              <a:gd name="adj" fmla="val 17857"/>
            </a:avLst>
          </a:prstGeom>
          <a:solidFill>
            <a:srgbClr val="DFE5EB"/>
          </a:solidFill>
          <a:ln/>
        </p:spPr>
      </p:sp>
      <p:sp>
        <p:nvSpPr>
          <p:cNvPr id="61" name="Shape 59"/>
          <p:cNvSpPr/>
          <p:nvPr/>
        </p:nvSpPr>
        <p:spPr>
          <a:xfrm>
            <a:off x="914400" y="5534025"/>
            <a:ext cx="57150" cy="38100"/>
          </a:xfrm>
          <a:custGeom>
            <a:avLst/>
            <a:gdLst/>
            <a:ahLst/>
            <a:cxnLst/>
            <a:rect l="l" t="t" r="r" b="b"/>
            <a:pathLst>
              <a:path w="57150" h="38100">
                <a:moveTo>
                  <a:pt x="0" y="19050"/>
                </a:moveTo>
                <a:lnTo>
                  <a:pt x="19050" y="38100"/>
                </a:lnTo>
                <a:lnTo>
                  <a:pt x="57150" y="0"/>
                </a:lnTo>
              </a:path>
            </a:pathLst>
          </a:custGeom>
          <a:noFill/>
          <a:ln w="19050">
            <a:solidFill>
              <a:srgbClr val="4A6B8A"/>
            </a:solidFill>
            <a:prstDash val="solid"/>
          </a:ln>
        </p:spPr>
      </p:sp>
      <p:sp>
        <p:nvSpPr>
          <p:cNvPr id="62" name="Shape 60"/>
          <p:cNvSpPr/>
          <p:nvPr/>
        </p:nvSpPr>
        <p:spPr>
          <a:xfrm>
            <a:off x="781050" y="5591175"/>
            <a:ext cx="133350" cy="57150"/>
          </a:xfrm>
          <a:custGeom>
            <a:avLst/>
            <a:gdLst/>
            <a:ahLst/>
            <a:cxnLst/>
            <a:rect l="l" t="t" r="r" b="b"/>
            <a:pathLst>
              <a:path w="133350" h="57150">
                <a:moveTo>
                  <a:pt x="133350" y="57150"/>
                </a:moveTo>
                <a:lnTo>
                  <a:pt x="133350" y="38100"/>
                </a:lnTo>
                <a:arcTo hR="38100" wR="38100" stAng="0" swAng="-5400000"/>
                <a:lnTo>
                  <a:pt x="38100" y="0"/>
                </a:lnTo>
                <a:arcTo hR="38100" wR="38100" stAng="16200000" swAng="-5400000"/>
                <a:lnTo>
                  <a:pt x="0" y="57150"/>
                </a:lnTo>
              </a:path>
            </a:pathLst>
          </a:custGeom>
          <a:noFill/>
          <a:ln w="19050">
            <a:solidFill>
              <a:srgbClr val="4A6B8A"/>
            </a:solidFill>
            <a:prstDash val="solid"/>
          </a:ln>
        </p:spPr>
      </p:sp>
      <p:sp>
        <p:nvSpPr>
          <p:cNvPr id="63" name="Shape 61"/>
          <p:cNvSpPr/>
          <p:nvPr/>
        </p:nvSpPr>
        <p:spPr>
          <a:xfrm>
            <a:off x="809625" y="5476875"/>
            <a:ext cx="76200" cy="76200"/>
          </a:xfrm>
          <a:prstGeom prst="ellipse">
            <a:avLst/>
          </a:prstGeom>
          <a:noFill/>
          <a:ln w="19050">
            <a:solidFill>
              <a:srgbClr val="4A6B8A"/>
            </a:solidFill>
            <a:prstDash val="solid"/>
          </a:ln>
        </p:spPr>
      </p:sp>
      <p:sp>
        <p:nvSpPr>
          <p:cNvPr id="64" name="Text 62"/>
          <p:cNvSpPr/>
          <p:nvPr/>
        </p:nvSpPr>
        <p:spPr>
          <a:xfrm>
            <a:off x="1143000" y="5473496"/>
            <a:ext cx="11049000" cy="194310"/>
          </a:xfrm>
          <a:prstGeom prst="rect">
            <a:avLst/>
          </a:prstGeom>
          <a:noFill/>
          <a:ln/>
        </p:spPr>
        <p:txBody>
          <a:bodyPr wrap="none" lIns="0" tIns="0" rIns="0" bIns="0" rtlCol="0" anchor="t"/>
          <a:lstStyle/>
          <a:p>
            <a:pPr algn="l" indent="0" marL="0">
              <a:buNone/>
            </a:pPr>
            <a:r>
              <a:rPr lang="en-US" sz="1275" b="1" dirty="0">
                <a:solidFill>
                  <a:srgbClr val="23282E"/>
                </a:solidFill>
                <a:latin typeface="Microsoft YaHei" pitchFamily="34" charset="0"/>
                <a:ea typeface="Microsoft YaHei" pitchFamily="34" charset="-122"/>
                <a:cs typeface="Microsoft YaHei" pitchFamily="34" charset="-120"/>
              </a:rPr>
              <a:t>Same safety net for both: a person checks before it goes out.</a:t>
            </a:r>
            <a:endParaRPr lang="en-US" sz="1275" dirty="0">
              <a:latin typeface="Microsoft YaHei" pitchFamily="34" charset="0"/>
              <a:ea typeface="Microsoft YaHei" pitchFamily="34" charset="-122"/>
              <a:cs typeface="Microsoft YaHei" pitchFamily="34" charset="-120"/>
            </a:endParaRPr>
          </a:p>
        </p:txBody>
      </p:sp>
      <p:sp>
        <p:nvSpPr>
          <p:cNvPr id="65" name="Text 63"/>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Source: HBS working paper 24-013 (Sep 2023), Vectara hallucination leaderboard, a vendor benchmark (Sep 22, 2026), J. Empirical Legal Studies (2025)</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F0F2"/>
          </a:solidFill>
          <a:ln/>
        </p:spPr>
      </p:sp>
      <p:sp>
        <p:nvSpPr>
          <p:cNvPr id="3" name="Text 1"/>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Learning </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&amp;</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 Development · All-staff training · Using generative AI well at work</a:t>
            </a:r>
            <a:endParaRPr lang="en-US" sz="900" dirty="0">
              <a:latin typeface="Microsoft YaHei" pitchFamily="34" charset="0"/>
              <a:ea typeface="Microsoft YaHei" pitchFamily="34" charset="-122"/>
              <a:cs typeface="Microsoft YaHei" pitchFamily="34" charset="-120"/>
            </a:endParaRPr>
          </a:p>
        </p:txBody>
      </p:sp>
      <p:sp>
        <p:nvSpPr>
          <p:cNvPr id="4" name="pptwise-slidenum-s0007"/>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470"/>
                </a:solidFill>
                <a:latin typeface="Microsoft YaHei" pitchFamily="34" charset="0"/>
                <a:ea typeface="Microsoft YaHei" pitchFamily="34" charset="-122"/>
                <a:cs typeface="Microsoft YaHei" pitchFamily="34" charset="-120"/>
              </a:rPr>
              <a:t>8</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 21</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609600" y="261875"/>
            <a:ext cx="11582400" cy="148590"/>
          </a:xfrm>
          <a:prstGeom prst="rect">
            <a:avLst/>
          </a:prstGeom>
          <a:noFill/>
          <a:ln/>
        </p:spPr>
        <p:txBody>
          <a:bodyPr wrap="none" lIns="0" tIns="0" rIns="0" bIns="0" rtlCol="0" anchor="t"/>
          <a:lstStyle/>
          <a:p>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P</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1</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W</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h</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i</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b</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c</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k</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f</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i</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dirty="0">
                <a:solidFill>
                  <a:srgbClr val="4A6B8A"/>
                </a:solidFill>
                <a:latin typeface="Microsoft YaHei" pitchFamily="34" charset="0"/>
                <a:ea typeface="Microsoft YaHei" pitchFamily="34" charset="-122"/>
                <a:cs typeface="Microsoft YaHei" pitchFamily="34" charset="-120"/>
              </a:rPr>
              <a:t>s</a:t>
            </a:r>
            <a:endParaRPr lang="en-US" sz="975" dirty="0">
              <a:latin typeface="Microsoft YaHei" pitchFamily="34" charset="0"/>
              <a:ea typeface="Microsoft YaHei" pitchFamily="34" charset="-122"/>
              <a:cs typeface="Microsoft YaHei" pitchFamily="34" charset="-120"/>
            </a:endParaRPr>
          </a:p>
        </p:txBody>
      </p:sp>
      <p:sp>
        <p:nvSpPr>
          <p:cNvPr id="7" name="Shape 5"/>
          <p:cNvSpPr/>
          <p:nvPr/>
        </p:nvSpPr>
        <p:spPr>
          <a:xfrm>
            <a:off x="7415213" y="233362"/>
            <a:ext cx="504825" cy="200025"/>
          </a:xfrm>
          <a:prstGeom prst="roundRect">
            <a:avLst>
              <a:gd name="adj" fmla="val 50000"/>
            </a:avLst>
          </a:prstGeom>
          <a:noFill/>
          <a:ln w="9525">
            <a:solidFill>
              <a:srgbClr val="B9C3CB"/>
            </a:solidFill>
            <a:prstDash val="solid"/>
          </a:ln>
        </p:spPr>
      </p:sp>
      <p:sp>
        <p:nvSpPr>
          <p:cNvPr id="8" name="Text 6"/>
          <p:cNvSpPr/>
          <p:nvPr/>
        </p:nvSpPr>
        <p:spPr>
          <a:xfrm>
            <a:off x="3143250" y="271039"/>
            <a:ext cx="90487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Goals</a:t>
            </a:r>
            <a:endParaRPr lang="en-US" sz="900" dirty="0">
              <a:latin typeface="Microsoft YaHei" pitchFamily="34" charset="0"/>
              <a:ea typeface="Microsoft YaHei" pitchFamily="34" charset="-122"/>
              <a:cs typeface="Microsoft YaHei" pitchFamily="34" charset="-120"/>
            </a:endParaRPr>
          </a:p>
        </p:txBody>
      </p:sp>
      <p:sp>
        <p:nvSpPr>
          <p:cNvPr id="9" name="Shape 7"/>
          <p:cNvSpPr/>
          <p:nvPr/>
        </p:nvSpPr>
        <p:spPr>
          <a:xfrm>
            <a:off x="7967662" y="233362"/>
            <a:ext cx="523875" cy="200025"/>
          </a:xfrm>
          <a:prstGeom prst="roundRect">
            <a:avLst>
              <a:gd name="adj" fmla="val 50000"/>
            </a:avLst>
          </a:prstGeom>
          <a:solidFill>
            <a:srgbClr val="4A6B8A"/>
          </a:solidFill>
          <a:ln w="9525">
            <a:solidFill>
              <a:srgbClr val="4A6B8A"/>
            </a:solidFill>
            <a:prstDash val="solid"/>
          </a:ln>
        </p:spPr>
      </p:sp>
      <p:sp>
        <p:nvSpPr>
          <p:cNvPr id="10" name="Text 8"/>
          <p:cNvSpPr/>
          <p:nvPr/>
        </p:nvSpPr>
        <p:spPr>
          <a:xfrm>
            <a:off x="4267200" y="271039"/>
            <a:ext cx="792480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Part 1</a:t>
            </a:r>
            <a:endParaRPr lang="en-US" sz="900" dirty="0">
              <a:latin typeface="Microsoft YaHei" pitchFamily="34" charset="0"/>
              <a:ea typeface="Microsoft YaHei" pitchFamily="34" charset="-122"/>
              <a:cs typeface="Microsoft YaHei" pitchFamily="34" charset="-120"/>
            </a:endParaRPr>
          </a:p>
        </p:txBody>
      </p:sp>
      <p:sp>
        <p:nvSpPr>
          <p:cNvPr id="11" name="Shape 9"/>
          <p:cNvSpPr/>
          <p:nvPr/>
        </p:nvSpPr>
        <p:spPr>
          <a:xfrm>
            <a:off x="8539163" y="233362"/>
            <a:ext cx="552450" cy="200025"/>
          </a:xfrm>
          <a:prstGeom prst="roundRect">
            <a:avLst>
              <a:gd name="adj" fmla="val 50000"/>
            </a:avLst>
          </a:prstGeom>
          <a:noFill/>
          <a:ln w="9525">
            <a:solidFill>
              <a:srgbClr val="B9C3CB"/>
            </a:solidFill>
            <a:prstDash val="solid"/>
          </a:ln>
        </p:spPr>
      </p:sp>
      <p:sp>
        <p:nvSpPr>
          <p:cNvPr id="12" name="Text 10"/>
          <p:cNvSpPr/>
          <p:nvPr/>
        </p:nvSpPr>
        <p:spPr>
          <a:xfrm>
            <a:off x="5438775" y="271039"/>
            <a:ext cx="675322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1</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9139238" y="233362"/>
            <a:ext cx="523875" cy="200025"/>
          </a:xfrm>
          <a:prstGeom prst="roundRect">
            <a:avLst>
              <a:gd name="adj" fmla="val 50000"/>
            </a:avLst>
          </a:prstGeom>
          <a:noFill/>
          <a:ln w="9525">
            <a:solidFill>
              <a:srgbClr val="B9C3CB"/>
            </a:solidFill>
            <a:prstDash val="solid"/>
          </a:ln>
        </p:spPr>
      </p:sp>
      <p:sp>
        <p:nvSpPr>
          <p:cNvPr id="14" name="Text 12"/>
          <p:cNvSpPr/>
          <p:nvPr/>
        </p:nvSpPr>
        <p:spPr>
          <a:xfrm>
            <a:off x="6610350" y="271039"/>
            <a:ext cx="5581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2</a:t>
            </a:r>
            <a:endParaRPr lang="en-US" sz="900" dirty="0">
              <a:latin typeface="Microsoft YaHei" pitchFamily="34" charset="0"/>
              <a:ea typeface="Microsoft YaHei" pitchFamily="34" charset="-122"/>
              <a:cs typeface="Microsoft YaHei" pitchFamily="34" charset="-120"/>
            </a:endParaRPr>
          </a:p>
        </p:txBody>
      </p:sp>
      <p:sp>
        <p:nvSpPr>
          <p:cNvPr id="15" name="Shape 13"/>
          <p:cNvSpPr/>
          <p:nvPr/>
        </p:nvSpPr>
        <p:spPr>
          <a:xfrm>
            <a:off x="9710738" y="233362"/>
            <a:ext cx="523875" cy="200025"/>
          </a:xfrm>
          <a:prstGeom prst="roundRect">
            <a:avLst>
              <a:gd name="adj" fmla="val 50000"/>
            </a:avLst>
          </a:prstGeom>
          <a:noFill/>
          <a:ln w="9525">
            <a:solidFill>
              <a:srgbClr val="B9C3CB"/>
            </a:solidFill>
            <a:prstDash val="solid"/>
          </a:ln>
        </p:spPr>
      </p:sp>
      <p:sp>
        <p:nvSpPr>
          <p:cNvPr id="16" name="Text 14"/>
          <p:cNvSpPr/>
          <p:nvPr/>
        </p:nvSpPr>
        <p:spPr>
          <a:xfrm>
            <a:off x="7753350" y="271039"/>
            <a:ext cx="4438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3</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10282238" y="233362"/>
            <a:ext cx="552450" cy="200025"/>
          </a:xfrm>
          <a:prstGeom prst="roundRect">
            <a:avLst>
              <a:gd name="adj" fmla="val 50000"/>
            </a:avLst>
          </a:prstGeom>
          <a:noFill/>
          <a:ln w="9525">
            <a:solidFill>
              <a:srgbClr val="B9C3CB"/>
            </a:solidFill>
            <a:prstDash val="solid"/>
          </a:ln>
        </p:spPr>
      </p:sp>
      <p:sp>
        <p:nvSpPr>
          <p:cNvPr id="18" name="Text 16"/>
          <p:cNvSpPr/>
          <p:nvPr/>
        </p:nvSpPr>
        <p:spPr>
          <a:xfrm>
            <a:off x="8924925" y="271039"/>
            <a:ext cx="326707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2</a:t>
            </a:r>
            <a:endParaRPr lang="en-US" sz="900" dirty="0">
              <a:latin typeface="Microsoft YaHei" pitchFamily="34" charset="0"/>
              <a:ea typeface="Microsoft YaHei" pitchFamily="34" charset="-122"/>
              <a:cs typeface="Microsoft YaHei" pitchFamily="34" charset="-120"/>
            </a:endParaRPr>
          </a:p>
        </p:txBody>
      </p:sp>
      <p:sp>
        <p:nvSpPr>
          <p:cNvPr id="19" name="Shape 17"/>
          <p:cNvSpPr/>
          <p:nvPr/>
        </p:nvSpPr>
        <p:spPr>
          <a:xfrm>
            <a:off x="10882313" y="233362"/>
            <a:ext cx="695325" cy="200025"/>
          </a:xfrm>
          <a:prstGeom prst="roundRect">
            <a:avLst>
              <a:gd name="adj" fmla="val 50000"/>
            </a:avLst>
          </a:prstGeom>
          <a:noFill/>
          <a:ln w="9525">
            <a:solidFill>
              <a:srgbClr val="B9C3CB"/>
            </a:solidFill>
            <a:prstDash val="solid"/>
          </a:ln>
        </p:spPr>
      </p:sp>
      <p:sp>
        <p:nvSpPr>
          <p:cNvPr id="20" name="Text 18"/>
          <p:cNvSpPr/>
          <p:nvPr/>
        </p:nvSpPr>
        <p:spPr>
          <a:xfrm>
            <a:off x="10267950" y="271039"/>
            <a:ext cx="19240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Wrap-up</a:t>
            </a:r>
            <a:endParaRPr lang="en-US" sz="900" dirty="0">
              <a:latin typeface="Microsoft YaHei" pitchFamily="34" charset="0"/>
              <a:ea typeface="Microsoft YaHei" pitchFamily="34" charset="-122"/>
              <a:cs typeface="Microsoft YaHei" pitchFamily="34" charset="-120"/>
            </a:endParaRPr>
          </a:p>
        </p:txBody>
      </p:sp>
      <p:sp>
        <p:nvSpPr>
          <p:cNvPr id="21" name="Text 19"/>
          <p:cNvSpPr/>
          <p:nvPr/>
        </p:nvSpPr>
        <p:spPr>
          <a:xfrm>
            <a:off x="609600" y="1087171"/>
            <a:ext cx="11582400" cy="342900"/>
          </a:xfrm>
          <a:prstGeom prst="rect">
            <a:avLst/>
          </a:prstGeom>
          <a:noFill/>
          <a:ln/>
        </p:spPr>
        <p:txBody>
          <a:bodyPr wrap="none" lIns="0" tIns="0" rIns="0" bIns="0" rtlCol="0" anchor="t"/>
          <a:lstStyle/>
          <a:p>
            <a:pPr algn="l" indent="0" marL="0">
              <a:buNone/>
            </a:pPr>
            <a:r>
              <a:rPr lang="en-US" sz="2250" b="1" dirty="0">
                <a:solidFill>
                  <a:srgbClr val="23282E"/>
                </a:solidFill>
                <a:latin typeface="Microsoft YaHei" pitchFamily="34" charset="0"/>
                <a:ea typeface="Microsoft YaHei" pitchFamily="34" charset="-122"/>
                <a:cs typeface="Microsoft YaHei" pitchFamily="34" charset="-120"/>
              </a:rPr>
              <a:t>Felt 20% faster, was 19% slower. Measure it</a:t>
            </a:r>
            <a:endParaRPr lang="en-US" sz="2250" dirty="0">
              <a:latin typeface="Microsoft YaHei" pitchFamily="34" charset="0"/>
              <a:ea typeface="Microsoft YaHei" pitchFamily="34" charset="-122"/>
              <a:cs typeface="Microsoft YaHei" pitchFamily="34" charset="-120"/>
            </a:endParaRPr>
          </a:p>
        </p:txBody>
      </p:sp>
      <p:sp>
        <p:nvSpPr>
          <p:cNvPr id="22" name="Shape 20"/>
          <p:cNvSpPr/>
          <p:nvPr/>
        </p:nvSpPr>
        <p:spPr>
          <a:xfrm>
            <a:off x="609600" y="1504950"/>
            <a:ext cx="1028700" cy="76200"/>
          </a:xfrm>
          <a:custGeom>
            <a:avLst/>
            <a:gdLst/>
            <a:ahLst/>
            <a:cxnLst/>
            <a:rect l="l" t="t" r="r" b="b"/>
            <a:pathLst>
              <a:path w="1028700" h="76200">
                <a:moveTo>
                  <a:pt x="0" y="38100"/>
                </a:moveTo>
                <a:quadBezTo>
                  <a:pt x="57150" y="0"/>
                  <a:pt x="114300" y="38100"/>
                </a:quadBezTo>
                <a:quadBezTo>
                  <a:pt x="171450" y="76200"/>
                  <a:pt x="228600" y="38100"/>
                </a:quadBezTo>
                <a:quadBezTo>
                  <a:pt x="285750" y="0"/>
                  <a:pt x="342900" y="38100"/>
                </a:quadBezTo>
                <a:quadBezTo>
                  <a:pt x="400050" y="76200"/>
                  <a:pt x="457200" y="38100"/>
                </a:quadBezTo>
                <a:quadBezTo>
                  <a:pt x="514350" y="0"/>
                  <a:pt x="571500" y="38100"/>
                </a:quadBezTo>
                <a:quadBezTo>
                  <a:pt x="628650" y="76200"/>
                  <a:pt x="685800" y="38100"/>
                </a:quadBezTo>
                <a:quadBezTo>
                  <a:pt x="742950" y="0"/>
                  <a:pt x="800100" y="38100"/>
                </a:quadBezTo>
                <a:quadBezTo>
                  <a:pt x="857250" y="76200"/>
                  <a:pt x="914400" y="38100"/>
                </a:quadBezTo>
                <a:quadBezTo>
                  <a:pt x="971550" y="0"/>
                  <a:pt x="1028700" y="38100"/>
                </a:quadBezTo>
              </a:path>
            </a:pathLst>
          </a:custGeom>
          <a:noFill/>
          <a:ln w="23813">
            <a:solidFill>
              <a:srgbClr val="B96A5E"/>
            </a:solidFill>
            <a:prstDash val="solid"/>
          </a:ln>
        </p:spPr>
      </p:sp>
      <p:sp>
        <p:nvSpPr>
          <p:cNvPr id="23" name="Shape 21"/>
          <p:cNvSpPr/>
          <p:nvPr/>
        </p:nvSpPr>
        <p:spPr>
          <a:xfrm>
            <a:off x="1600200" y="4476750"/>
            <a:ext cx="6667500" cy="0"/>
          </a:xfrm>
          <a:prstGeom prst="line">
            <a:avLst/>
          </a:prstGeom>
          <a:noFill/>
          <a:ln w="14288">
            <a:solidFill>
              <a:srgbClr val="23282E"/>
            </a:solidFill>
            <a:prstDash val="solid"/>
          </a:ln>
        </p:spPr>
      </p:sp>
      <p:sp>
        <p:nvSpPr>
          <p:cNvPr id="24" name="Shape 22"/>
          <p:cNvSpPr/>
          <p:nvPr/>
        </p:nvSpPr>
        <p:spPr>
          <a:xfrm>
            <a:off x="1600200" y="4429125"/>
            <a:ext cx="0" cy="95250"/>
          </a:xfrm>
          <a:prstGeom prst="line">
            <a:avLst/>
          </a:prstGeom>
          <a:noFill/>
          <a:ln w="9525">
            <a:solidFill>
              <a:srgbClr val="23282E"/>
            </a:solidFill>
            <a:prstDash val="solid"/>
          </a:ln>
        </p:spPr>
      </p:sp>
      <p:sp>
        <p:nvSpPr>
          <p:cNvPr id="25" name="Text 23"/>
          <p:cNvSpPr/>
          <p:nvPr/>
        </p:nvSpPr>
        <p:spPr>
          <a:xfrm>
            <a:off x="0" y="4595389"/>
            <a:ext cx="320040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−50%</a:t>
            </a:r>
            <a:endParaRPr lang="en-US" sz="900" dirty="0">
              <a:latin typeface="Microsoft YaHei" pitchFamily="34" charset="0"/>
              <a:ea typeface="Microsoft YaHei" pitchFamily="34" charset="-122"/>
              <a:cs typeface="Microsoft YaHei" pitchFamily="34" charset="-120"/>
            </a:endParaRPr>
          </a:p>
        </p:txBody>
      </p:sp>
      <p:sp>
        <p:nvSpPr>
          <p:cNvPr id="26" name="Shape 24"/>
          <p:cNvSpPr/>
          <p:nvPr/>
        </p:nvSpPr>
        <p:spPr>
          <a:xfrm>
            <a:off x="2433638" y="4429125"/>
            <a:ext cx="0" cy="95250"/>
          </a:xfrm>
          <a:prstGeom prst="line">
            <a:avLst/>
          </a:prstGeom>
          <a:noFill/>
          <a:ln w="9525">
            <a:solidFill>
              <a:srgbClr val="23282E"/>
            </a:solidFill>
            <a:prstDash val="solid"/>
          </a:ln>
        </p:spPr>
      </p:sp>
      <p:sp>
        <p:nvSpPr>
          <p:cNvPr id="27" name="Text 25"/>
          <p:cNvSpPr/>
          <p:nvPr/>
        </p:nvSpPr>
        <p:spPr>
          <a:xfrm>
            <a:off x="0" y="4595389"/>
            <a:ext cx="486727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−40%</a:t>
            </a:r>
            <a:endParaRPr lang="en-US" sz="900" dirty="0">
              <a:latin typeface="Microsoft YaHei" pitchFamily="34" charset="0"/>
              <a:ea typeface="Microsoft YaHei" pitchFamily="34" charset="-122"/>
              <a:cs typeface="Microsoft YaHei" pitchFamily="34" charset="-120"/>
            </a:endParaRPr>
          </a:p>
        </p:txBody>
      </p:sp>
      <p:sp>
        <p:nvSpPr>
          <p:cNvPr id="28" name="Shape 26"/>
          <p:cNvSpPr/>
          <p:nvPr/>
        </p:nvSpPr>
        <p:spPr>
          <a:xfrm>
            <a:off x="3267075" y="4429125"/>
            <a:ext cx="0" cy="95250"/>
          </a:xfrm>
          <a:prstGeom prst="line">
            <a:avLst/>
          </a:prstGeom>
          <a:noFill/>
          <a:ln w="9525">
            <a:solidFill>
              <a:srgbClr val="23282E"/>
            </a:solidFill>
            <a:prstDash val="solid"/>
          </a:ln>
        </p:spPr>
      </p:sp>
      <p:sp>
        <p:nvSpPr>
          <p:cNvPr id="29" name="Text 27"/>
          <p:cNvSpPr/>
          <p:nvPr/>
        </p:nvSpPr>
        <p:spPr>
          <a:xfrm>
            <a:off x="0" y="4595389"/>
            <a:ext cx="65341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−30%</a:t>
            </a:r>
            <a:endParaRPr lang="en-US" sz="900" dirty="0">
              <a:latin typeface="Microsoft YaHei" pitchFamily="34" charset="0"/>
              <a:ea typeface="Microsoft YaHei" pitchFamily="34" charset="-122"/>
              <a:cs typeface="Microsoft YaHei" pitchFamily="34" charset="-120"/>
            </a:endParaRPr>
          </a:p>
        </p:txBody>
      </p:sp>
      <p:sp>
        <p:nvSpPr>
          <p:cNvPr id="30" name="Shape 28"/>
          <p:cNvSpPr/>
          <p:nvPr/>
        </p:nvSpPr>
        <p:spPr>
          <a:xfrm>
            <a:off x="4100513" y="4429125"/>
            <a:ext cx="0" cy="95250"/>
          </a:xfrm>
          <a:prstGeom prst="line">
            <a:avLst/>
          </a:prstGeom>
          <a:noFill/>
          <a:ln w="9525">
            <a:solidFill>
              <a:srgbClr val="23282E"/>
            </a:solidFill>
            <a:prstDash val="solid"/>
          </a:ln>
        </p:spPr>
      </p:sp>
      <p:sp>
        <p:nvSpPr>
          <p:cNvPr id="31" name="Text 29"/>
          <p:cNvSpPr/>
          <p:nvPr/>
        </p:nvSpPr>
        <p:spPr>
          <a:xfrm>
            <a:off x="0" y="4595389"/>
            <a:ext cx="820102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−20%</a:t>
            </a:r>
            <a:endParaRPr lang="en-US" sz="900" dirty="0">
              <a:latin typeface="Microsoft YaHei" pitchFamily="34" charset="0"/>
              <a:ea typeface="Microsoft YaHei" pitchFamily="34" charset="-122"/>
              <a:cs typeface="Microsoft YaHei" pitchFamily="34" charset="-120"/>
            </a:endParaRPr>
          </a:p>
        </p:txBody>
      </p:sp>
      <p:sp>
        <p:nvSpPr>
          <p:cNvPr id="32" name="Shape 30"/>
          <p:cNvSpPr/>
          <p:nvPr/>
        </p:nvSpPr>
        <p:spPr>
          <a:xfrm>
            <a:off x="4933950" y="4429125"/>
            <a:ext cx="0" cy="95250"/>
          </a:xfrm>
          <a:prstGeom prst="line">
            <a:avLst/>
          </a:prstGeom>
          <a:noFill/>
          <a:ln w="9525">
            <a:solidFill>
              <a:srgbClr val="23282E"/>
            </a:solidFill>
            <a:prstDash val="solid"/>
          </a:ln>
        </p:spPr>
      </p:sp>
      <p:sp>
        <p:nvSpPr>
          <p:cNvPr id="33" name="Text 31"/>
          <p:cNvSpPr/>
          <p:nvPr/>
        </p:nvSpPr>
        <p:spPr>
          <a:xfrm>
            <a:off x="0" y="4595389"/>
            <a:ext cx="986790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−10%</a:t>
            </a:r>
            <a:endParaRPr lang="en-US" sz="900" dirty="0">
              <a:latin typeface="Microsoft YaHei" pitchFamily="34" charset="0"/>
              <a:ea typeface="Microsoft YaHei" pitchFamily="34" charset="-122"/>
              <a:cs typeface="Microsoft YaHei" pitchFamily="34" charset="-120"/>
            </a:endParaRPr>
          </a:p>
        </p:txBody>
      </p:sp>
      <p:sp>
        <p:nvSpPr>
          <p:cNvPr id="34" name="Shape 32"/>
          <p:cNvSpPr/>
          <p:nvPr/>
        </p:nvSpPr>
        <p:spPr>
          <a:xfrm>
            <a:off x="5767388" y="4429125"/>
            <a:ext cx="0" cy="95250"/>
          </a:xfrm>
          <a:prstGeom prst="line">
            <a:avLst/>
          </a:prstGeom>
          <a:noFill/>
          <a:ln w="9525">
            <a:solidFill>
              <a:srgbClr val="23282E"/>
            </a:solidFill>
            <a:prstDash val="solid"/>
          </a:ln>
        </p:spPr>
      </p:sp>
      <p:sp>
        <p:nvSpPr>
          <p:cNvPr id="35" name="Text 33"/>
          <p:cNvSpPr/>
          <p:nvPr/>
        </p:nvSpPr>
        <p:spPr>
          <a:xfrm>
            <a:off x="0" y="4595389"/>
            <a:ext cx="1153477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0</a:t>
            </a:r>
            <a:endParaRPr lang="en-US" sz="900" dirty="0">
              <a:latin typeface="Microsoft YaHei" pitchFamily="34" charset="0"/>
              <a:ea typeface="Microsoft YaHei" pitchFamily="34" charset="-122"/>
              <a:cs typeface="Microsoft YaHei" pitchFamily="34" charset="-120"/>
            </a:endParaRPr>
          </a:p>
        </p:txBody>
      </p:sp>
      <p:sp>
        <p:nvSpPr>
          <p:cNvPr id="36" name="Shape 34"/>
          <p:cNvSpPr/>
          <p:nvPr/>
        </p:nvSpPr>
        <p:spPr>
          <a:xfrm>
            <a:off x="6600825" y="4429125"/>
            <a:ext cx="0" cy="95250"/>
          </a:xfrm>
          <a:prstGeom prst="line">
            <a:avLst/>
          </a:prstGeom>
          <a:noFill/>
          <a:ln w="9525">
            <a:solidFill>
              <a:srgbClr val="23282E"/>
            </a:solidFill>
            <a:prstDash val="solid"/>
          </a:ln>
        </p:spPr>
      </p:sp>
      <p:sp>
        <p:nvSpPr>
          <p:cNvPr id="37" name="Text 35"/>
          <p:cNvSpPr/>
          <p:nvPr/>
        </p:nvSpPr>
        <p:spPr>
          <a:xfrm>
            <a:off x="1009650" y="4595389"/>
            <a:ext cx="111823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+10%</a:t>
            </a:r>
            <a:endParaRPr lang="en-US" sz="900" dirty="0">
              <a:latin typeface="Microsoft YaHei" pitchFamily="34" charset="0"/>
              <a:ea typeface="Microsoft YaHei" pitchFamily="34" charset="-122"/>
              <a:cs typeface="Microsoft YaHei" pitchFamily="34" charset="-120"/>
            </a:endParaRPr>
          </a:p>
        </p:txBody>
      </p:sp>
      <p:sp>
        <p:nvSpPr>
          <p:cNvPr id="38" name="Shape 36"/>
          <p:cNvSpPr/>
          <p:nvPr/>
        </p:nvSpPr>
        <p:spPr>
          <a:xfrm>
            <a:off x="7434263" y="4429125"/>
            <a:ext cx="0" cy="95250"/>
          </a:xfrm>
          <a:prstGeom prst="line">
            <a:avLst/>
          </a:prstGeom>
          <a:noFill/>
          <a:ln w="9525">
            <a:solidFill>
              <a:srgbClr val="23282E"/>
            </a:solidFill>
            <a:prstDash val="solid"/>
          </a:ln>
        </p:spPr>
      </p:sp>
      <p:sp>
        <p:nvSpPr>
          <p:cNvPr id="39" name="Text 37"/>
          <p:cNvSpPr/>
          <p:nvPr/>
        </p:nvSpPr>
        <p:spPr>
          <a:xfrm>
            <a:off x="2676525" y="4595389"/>
            <a:ext cx="951547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+20%</a:t>
            </a:r>
            <a:endParaRPr lang="en-US" sz="900" dirty="0">
              <a:latin typeface="Microsoft YaHei" pitchFamily="34" charset="0"/>
              <a:ea typeface="Microsoft YaHei" pitchFamily="34" charset="-122"/>
              <a:cs typeface="Microsoft YaHei" pitchFamily="34" charset="-120"/>
            </a:endParaRPr>
          </a:p>
        </p:txBody>
      </p:sp>
      <p:sp>
        <p:nvSpPr>
          <p:cNvPr id="40" name="Shape 38"/>
          <p:cNvSpPr/>
          <p:nvPr/>
        </p:nvSpPr>
        <p:spPr>
          <a:xfrm>
            <a:off x="8267700" y="4429125"/>
            <a:ext cx="0" cy="95250"/>
          </a:xfrm>
          <a:prstGeom prst="line">
            <a:avLst/>
          </a:prstGeom>
          <a:noFill/>
          <a:ln w="9525">
            <a:solidFill>
              <a:srgbClr val="23282E"/>
            </a:solidFill>
            <a:prstDash val="solid"/>
          </a:ln>
        </p:spPr>
      </p:sp>
      <p:sp>
        <p:nvSpPr>
          <p:cNvPr id="41" name="Text 39"/>
          <p:cNvSpPr/>
          <p:nvPr/>
        </p:nvSpPr>
        <p:spPr>
          <a:xfrm>
            <a:off x="4343400" y="4595389"/>
            <a:ext cx="784860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+30%</a:t>
            </a:r>
            <a:endParaRPr lang="en-US" sz="900" dirty="0">
              <a:latin typeface="Microsoft YaHei" pitchFamily="34" charset="0"/>
              <a:ea typeface="Microsoft YaHei" pitchFamily="34" charset="-122"/>
              <a:cs typeface="Microsoft YaHei" pitchFamily="34" charset="-120"/>
            </a:endParaRPr>
          </a:p>
        </p:txBody>
      </p:sp>
      <p:sp>
        <p:nvSpPr>
          <p:cNvPr id="42" name="Shape 40"/>
          <p:cNvSpPr/>
          <p:nvPr/>
        </p:nvSpPr>
        <p:spPr>
          <a:xfrm>
            <a:off x="5767388" y="2000250"/>
            <a:ext cx="0" cy="2476500"/>
          </a:xfrm>
          <a:prstGeom prst="line">
            <a:avLst/>
          </a:prstGeom>
          <a:noFill/>
          <a:ln w="11430">
            <a:solidFill>
              <a:srgbClr val="23282E"/>
            </a:solidFill>
            <a:prstDash val="dash"/>
          </a:ln>
        </p:spPr>
      </p:sp>
      <p:sp>
        <p:nvSpPr>
          <p:cNvPr id="43" name="Text 41"/>
          <p:cNvSpPr/>
          <p:nvPr/>
        </p:nvSpPr>
        <p:spPr>
          <a:xfrm>
            <a:off x="0" y="4852925"/>
            <a:ext cx="11534775" cy="148590"/>
          </a:xfrm>
          <a:prstGeom prst="rect">
            <a:avLst/>
          </a:prstGeom>
          <a:noFill/>
          <a:ln/>
        </p:spPr>
        <p:txBody>
          <a:bodyPr wrap="none" lIns="0" tIns="0" rIns="0" bIns="0" rtlCol="0" anchor="t"/>
          <a:lstStyle/>
          <a:p>
            <a:pPr algn="ctr" indent="0" marL="0">
              <a:buNone/>
            </a:pPr>
            <a:r>
              <a:rPr lang="en-US" sz="975" b="1" dirty="0">
                <a:solidFill>
                  <a:srgbClr val="5A6470"/>
                </a:solidFill>
                <a:latin typeface="Microsoft YaHei" pitchFamily="34" charset="0"/>
                <a:ea typeface="Microsoft YaHei" pitchFamily="34" charset="-122"/>
                <a:cs typeface="Microsoft YaHei" pitchFamily="34" charset="-120"/>
              </a:rPr>
              <a:t>Change in time to finish a task (negative is faster)</a:t>
            </a:r>
            <a:endParaRPr lang="en-US" sz="975" dirty="0">
              <a:latin typeface="Microsoft YaHei" pitchFamily="34" charset="0"/>
              <a:ea typeface="Microsoft YaHei" pitchFamily="34" charset="-122"/>
              <a:cs typeface="Microsoft YaHei" pitchFamily="34" charset="-120"/>
            </a:endParaRPr>
          </a:p>
        </p:txBody>
      </p:sp>
      <p:sp>
        <p:nvSpPr>
          <p:cNvPr id="44" name="Shape 42"/>
          <p:cNvSpPr/>
          <p:nvPr/>
        </p:nvSpPr>
        <p:spPr>
          <a:xfrm>
            <a:off x="4100513" y="3810000"/>
            <a:ext cx="1666875" cy="285750"/>
          </a:xfrm>
          <a:custGeom>
            <a:avLst/>
            <a:gdLst/>
            <a:ahLst/>
            <a:cxnLst/>
            <a:rect l="l" t="t" r="r" b="b"/>
            <a:pathLst>
              <a:path w="1666875" h="285750">
                <a:moveTo>
                  <a:pt x="0" y="0"/>
                </a:moveTo>
                <a:lnTo>
                  <a:pt x="0" y="285750"/>
                </a:lnTo>
                <a:lnTo>
                  <a:pt x="1666875" y="285750"/>
                </a:lnTo>
              </a:path>
            </a:pathLst>
          </a:custGeom>
          <a:noFill/>
          <a:ln w="14288">
            <a:solidFill>
              <a:srgbClr val="B96A5E"/>
            </a:solidFill>
            <a:prstDash val="solid"/>
          </a:ln>
        </p:spPr>
      </p:sp>
      <p:sp>
        <p:nvSpPr>
          <p:cNvPr id="45" name="Shape 43"/>
          <p:cNvSpPr/>
          <p:nvPr/>
        </p:nvSpPr>
        <p:spPr>
          <a:xfrm>
            <a:off x="3767138" y="2381250"/>
            <a:ext cx="2000250" cy="0"/>
          </a:xfrm>
          <a:prstGeom prst="line">
            <a:avLst/>
          </a:prstGeom>
          <a:noFill/>
          <a:ln w="19050">
            <a:solidFill>
              <a:srgbClr val="B9C3CB"/>
            </a:solidFill>
            <a:prstDash val="solid"/>
          </a:ln>
        </p:spPr>
      </p:sp>
      <p:sp>
        <p:nvSpPr>
          <p:cNvPr id="46" name="Shape 44"/>
          <p:cNvSpPr/>
          <p:nvPr/>
        </p:nvSpPr>
        <p:spPr>
          <a:xfrm>
            <a:off x="3690937" y="2305050"/>
            <a:ext cx="152400" cy="152400"/>
          </a:xfrm>
          <a:prstGeom prst="ellipse">
            <a:avLst/>
          </a:prstGeom>
          <a:solidFill>
            <a:srgbClr val="B9C3CB"/>
          </a:solidFill>
          <a:ln/>
        </p:spPr>
      </p:sp>
      <p:sp>
        <p:nvSpPr>
          <p:cNvPr id="47" name="Text 45"/>
          <p:cNvSpPr/>
          <p:nvPr/>
        </p:nvSpPr>
        <p:spPr>
          <a:xfrm>
            <a:off x="0" y="2300587"/>
            <a:ext cx="3633788" cy="160020"/>
          </a:xfrm>
          <a:prstGeom prst="rect">
            <a:avLst/>
          </a:prstGeom>
          <a:noFill/>
          <a:ln/>
        </p:spPr>
        <p:txBody>
          <a:bodyPr wrap="none" lIns="0" tIns="0" rIns="0" bIns="0" rtlCol="0" anchor="t"/>
          <a:lstStyle/>
          <a:p>
            <a:pPr algn="r" indent="0" marL="0">
              <a:buNone/>
            </a:pPr>
            <a:r>
              <a:rPr lang="en-US" sz="1050" dirty="0">
                <a:solidFill>
                  <a:srgbClr val="5A6470"/>
                </a:solidFill>
                <a:latin typeface="Microsoft YaHei" pitchFamily="34" charset="0"/>
                <a:ea typeface="Microsoft YaHei" pitchFamily="34" charset="-122"/>
                <a:cs typeface="Microsoft YaHei" pitchFamily="34" charset="-120"/>
              </a:rPr>
              <a:t>Developers</a:t>
            </a:r>
            <a:pPr algn="r" indent="0" marL="0">
              <a:buNone/>
            </a:pPr>
            <a:r>
              <a:rPr lang="en-US" sz="1050" dirty="0">
                <a:solidFill>
                  <a:srgbClr val="5A6470"/>
                </a:solidFill>
                <a:latin typeface="Microsoft YaHei" pitchFamily="34" charset="0"/>
                <a:ea typeface="Microsoft YaHei" pitchFamily="34" charset="-122"/>
                <a:cs typeface="Microsoft YaHei" pitchFamily="34" charset="-120"/>
              </a:rPr>
              <a:t>'</a:t>
            </a:r>
            <a:pPr algn="r" indent="0" marL="0">
              <a:buNone/>
            </a:pPr>
            <a:r>
              <a:rPr lang="en-US" sz="1050" dirty="0">
                <a:solidFill>
                  <a:srgbClr val="5A6470"/>
                </a:solidFill>
                <a:latin typeface="Microsoft YaHei" pitchFamily="34" charset="0"/>
                <a:ea typeface="Microsoft YaHei" pitchFamily="34" charset="-122"/>
                <a:cs typeface="Microsoft YaHei" pitchFamily="34" charset="-120"/>
              </a:rPr>
              <a:t> forecast −24%</a:t>
            </a:r>
            <a:endParaRPr lang="en-US" sz="1050" dirty="0">
              <a:latin typeface="Microsoft YaHei" pitchFamily="34" charset="0"/>
              <a:ea typeface="Microsoft YaHei" pitchFamily="34" charset="-122"/>
              <a:cs typeface="Microsoft YaHei" pitchFamily="34" charset="-120"/>
            </a:endParaRPr>
          </a:p>
        </p:txBody>
      </p:sp>
      <p:sp>
        <p:nvSpPr>
          <p:cNvPr id="48" name="Shape 46"/>
          <p:cNvSpPr/>
          <p:nvPr/>
        </p:nvSpPr>
        <p:spPr>
          <a:xfrm>
            <a:off x="2516981" y="2857500"/>
            <a:ext cx="3250406" cy="0"/>
          </a:xfrm>
          <a:prstGeom prst="line">
            <a:avLst/>
          </a:prstGeom>
          <a:noFill/>
          <a:ln w="19050">
            <a:solidFill>
              <a:srgbClr val="B9C3CB"/>
            </a:solidFill>
            <a:prstDash val="solid"/>
          </a:ln>
        </p:spPr>
      </p:sp>
      <p:sp>
        <p:nvSpPr>
          <p:cNvPr id="49" name="Shape 47"/>
          <p:cNvSpPr/>
          <p:nvPr/>
        </p:nvSpPr>
        <p:spPr>
          <a:xfrm>
            <a:off x="2440781" y="2781300"/>
            <a:ext cx="152400" cy="152400"/>
          </a:xfrm>
          <a:prstGeom prst="ellipse">
            <a:avLst/>
          </a:prstGeom>
          <a:solidFill>
            <a:srgbClr val="B9C3CB"/>
          </a:solidFill>
          <a:ln/>
        </p:spPr>
      </p:sp>
      <p:sp>
        <p:nvSpPr>
          <p:cNvPr id="50" name="Text 48"/>
          <p:cNvSpPr/>
          <p:nvPr/>
        </p:nvSpPr>
        <p:spPr>
          <a:xfrm>
            <a:off x="0" y="2776837"/>
            <a:ext cx="2383631" cy="160020"/>
          </a:xfrm>
          <a:prstGeom prst="rect">
            <a:avLst/>
          </a:prstGeom>
          <a:noFill/>
          <a:ln/>
        </p:spPr>
        <p:txBody>
          <a:bodyPr wrap="none" lIns="0" tIns="0" rIns="0" bIns="0" rtlCol="0" anchor="t"/>
          <a:lstStyle/>
          <a:p>
            <a:pPr algn="r" indent="0" marL="0">
              <a:buNone/>
            </a:pPr>
            <a:r>
              <a:rPr lang="en-US" sz="1050" dirty="0">
                <a:solidFill>
                  <a:srgbClr val="5A6470"/>
                </a:solidFill>
                <a:latin typeface="Microsoft YaHei" pitchFamily="34" charset="0"/>
                <a:ea typeface="Microsoft YaHei" pitchFamily="34" charset="-122"/>
                <a:cs typeface="Microsoft YaHei" pitchFamily="34" charset="-120"/>
              </a:rPr>
              <a:t>Economists</a:t>
            </a:r>
            <a:pPr algn="r" indent="0" marL="0">
              <a:buNone/>
            </a:pPr>
            <a:r>
              <a:rPr lang="en-US" sz="1050" dirty="0">
                <a:solidFill>
                  <a:srgbClr val="5A6470"/>
                </a:solidFill>
                <a:latin typeface="Microsoft YaHei" pitchFamily="34" charset="0"/>
                <a:ea typeface="Microsoft YaHei" pitchFamily="34" charset="-122"/>
                <a:cs typeface="Microsoft YaHei" pitchFamily="34" charset="-120"/>
              </a:rPr>
              <a:t>'</a:t>
            </a:r>
            <a:pPr algn="r" indent="0" marL="0">
              <a:buNone/>
            </a:pPr>
            <a:r>
              <a:rPr lang="en-US" sz="1050" dirty="0">
                <a:solidFill>
                  <a:srgbClr val="5A6470"/>
                </a:solidFill>
                <a:latin typeface="Microsoft YaHei" pitchFamily="34" charset="0"/>
                <a:ea typeface="Microsoft YaHei" pitchFamily="34" charset="-122"/>
                <a:cs typeface="Microsoft YaHei" pitchFamily="34" charset="-120"/>
              </a:rPr>
              <a:t> forecast −39%</a:t>
            </a:r>
            <a:endParaRPr lang="en-US" sz="1050" dirty="0">
              <a:latin typeface="Microsoft YaHei" pitchFamily="34" charset="0"/>
              <a:ea typeface="Microsoft YaHei" pitchFamily="34" charset="-122"/>
              <a:cs typeface="Microsoft YaHei" pitchFamily="34" charset="-120"/>
            </a:endParaRPr>
          </a:p>
        </p:txBody>
      </p:sp>
      <p:sp>
        <p:nvSpPr>
          <p:cNvPr id="51" name="Shape 49"/>
          <p:cNvSpPr/>
          <p:nvPr/>
        </p:nvSpPr>
        <p:spPr>
          <a:xfrm>
            <a:off x="2600325" y="3333750"/>
            <a:ext cx="3167063" cy="0"/>
          </a:xfrm>
          <a:prstGeom prst="line">
            <a:avLst/>
          </a:prstGeom>
          <a:noFill/>
          <a:ln w="19050">
            <a:solidFill>
              <a:srgbClr val="B9C3CB"/>
            </a:solidFill>
            <a:prstDash val="solid"/>
          </a:ln>
        </p:spPr>
      </p:sp>
      <p:sp>
        <p:nvSpPr>
          <p:cNvPr id="52" name="Shape 50"/>
          <p:cNvSpPr/>
          <p:nvPr/>
        </p:nvSpPr>
        <p:spPr>
          <a:xfrm>
            <a:off x="2524125" y="3257550"/>
            <a:ext cx="152400" cy="152400"/>
          </a:xfrm>
          <a:prstGeom prst="ellipse">
            <a:avLst/>
          </a:prstGeom>
          <a:solidFill>
            <a:srgbClr val="B9C3CB"/>
          </a:solidFill>
          <a:ln/>
        </p:spPr>
      </p:sp>
      <p:sp>
        <p:nvSpPr>
          <p:cNvPr id="53" name="Text 51"/>
          <p:cNvSpPr/>
          <p:nvPr/>
        </p:nvSpPr>
        <p:spPr>
          <a:xfrm>
            <a:off x="0" y="3253087"/>
            <a:ext cx="2466975" cy="160020"/>
          </a:xfrm>
          <a:prstGeom prst="rect">
            <a:avLst/>
          </a:prstGeom>
          <a:noFill/>
          <a:ln/>
        </p:spPr>
        <p:txBody>
          <a:bodyPr wrap="none" lIns="0" tIns="0" rIns="0" bIns="0" rtlCol="0" anchor="t"/>
          <a:lstStyle/>
          <a:p>
            <a:pPr algn="r" indent="0" marL="0">
              <a:buNone/>
            </a:pPr>
            <a:r>
              <a:rPr lang="en-US" sz="1050" dirty="0">
                <a:solidFill>
                  <a:srgbClr val="5A6470"/>
                </a:solidFill>
                <a:latin typeface="Microsoft YaHei" pitchFamily="34" charset="0"/>
                <a:ea typeface="Microsoft YaHei" pitchFamily="34" charset="-122"/>
                <a:cs typeface="Microsoft YaHei" pitchFamily="34" charset="-120"/>
              </a:rPr>
              <a:t>ML experts</a:t>
            </a:r>
            <a:pPr algn="r" indent="0" marL="0">
              <a:buNone/>
            </a:pPr>
            <a:r>
              <a:rPr lang="en-US" sz="1050" dirty="0">
                <a:solidFill>
                  <a:srgbClr val="5A6470"/>
                </a:solidFill>
                <a:latin typeface="Microsoft YaHei" pitchFamily="34" charset="0"/>
                <a:ea typeface="Microsoft YaHei" pitchFamily="34" charset="-122"/>
                <a:cs typeface="Microsoft YaHei" pitchFamily="34" charset="-120"/>
              </a:rPr>
              <a:t>'</a:t>
            </a:r>
            <a:pPr algn="r" indent="0" marL="0">
              <a:buNone/>
            </a:pPr>
            <a:r>
              <a:rPr lang="en-US" sz="1050" dirty="0">
                <a:solidFill>
                  <a:srgbClr val="5A6470"/>
                </a:solidFill>
                <a:latin typeface="Microsoft YaHei" pitchFamily="34" charset="0"/>
                <a:ea typeface="Microsoft YaHei" pitchFamily="34" charset="-122"/>
                <a:cs typeface="Microsoft YaHei" pitchFamily="34" charset="-120"/>
              </a:rPr>
              <a:t> forecast −38%</a:t>
            </a:r>
            <a:endParaRPr lang="en-US" sz="1050" dirty="0">
              <a:latin typeface="Microsoft YaHei" pitchFamily="34" charset="0"/>
              <a:ea typeface="Microsoft YaHei" pitchFamily="34" charset="-122"/>
              <a:cs typeface="Microsoft YaHei" pitchFamily="34" charset="-120"/>
            </a:endParaRPr>
          </a:p>
        </p:txBody>
      </p:sp>
      <p:sp>
        <p:nvSpPr>
          <p:cNvPr id="54" name="Shape 52"/>
          <p:cNvSpPr/>
          <p:nvPr/>
        </p:nvSpPr>
        <p:spPr>
          <a:xfrm>
            <a:off x="4100513" y="3810000"/>
            <a:ext cx="1666875" cy="0"/>
          </a:xfrm>
          <a:prstGeom prst="line">
            <a:avLst/>
          </a:prstGeom>
          <a:noFill/>
          <a:ln w="19050">
            <a:solidFill>
              <a:srgbClr val="B9C3CB"/>
            </a:solidFill>
            <a:prstDash val="solid"/>
          </a:ln>
        </p:spPr>
      </p:sp>
      <p:sp>
        <p:nvSpPr>
          <p:cNvPr id="55" name="Shape 53"/>
          <p:cNvSpPr/>
          <p:nvPr/>
        </p:nvSpPr>
        <p:spPr>
          <a:xfrm>
            <a:off x="4024313" y="3733800"/>
            <a:ext cx="152400" cy="152400"/>
          </a:xfrm>
          <a:prstGeom prst="ellipse">
            <a:avLst/>
          </a:prstGeom>
          <a:solidFill>
            <a:srgbClr val="B9C3CB"/>
          </a:solidFill>
          <a:ln/>
        </p:spPr>
      </p:sp>
      <p:sp>
        <p:nvSpPr>
          <p:cNvPr id="56" name="Text 54"/>
          <p:cNvSpPr/>
          <p:nvPr/>
        </p:nvSpPr>
        <p:spPr>
          <a:xfrm>
            <a:off x="0" y="3729337"/>
            <a:ext cx="3967163" cy="160020"/>
          </a:xfrm>
          <a:prstGeom prst="rect">
            <a:avLst/>
          </a:prstGeom>
          <a:noFill/>
          <a:ln/>
        </p:spPr>
        <p:txBody>
          <a:bodyPr wrap="none" lIns="0" tIns="0" rIns="0" bIns="0" rtlCol="0" anchor="t"/>
          <a:lstStyle/>
          <a:p>
            <a:pPr algn="r" indent="0" marL="0">
              <a:buNone/>
            </a:pPr>
            <a:r>
              <a:rPr lang="en-US" sz="1050" dirty="0">
                <a:solidFill>
                  <a:srgbClr val="5A6470"/>
                </a:solidFill>
                <a:latin typeface="Microsoft YaHei" pitchFamily="34" charset="0"/>
                <a:ea typeface="Microsoft YaHei" pitchFamily="34" charset="-122"/>
                <a:cs typeface="Microsoft YaHei" pitchFamily="34" charset="-120"/>
              </a:rPr>
              <a:t>Developers</a:t>
            </a:r>
            <a:pPr algn="r" indent="0" marL="0">
              <a:buNone/>
            </a:pPr>
            <a:r>
              <a:rPr lang="en-US" sz="1050" dirty="0">
                <a:solidFill>
                  <a:srgbClr val="5A6470"/>
                </a:solidFill>
                <a:latin typeface="Microsoft YaHei" pitchFamily="34" charset="0"/>
                <a:ea typeface="Microsoft YaHei" pitchFamily="34" charset="-122"/>
                <a:cs typeface="Microsoft YaHei" pitchFamily="34" charset="-120"/>
              </a:rPr>
              <a:t>'</a:t>
            </a:r>
            <a:pPr algn="r" indent="0" marL="0">
              <a:buNone/>
            </a:pPr>
            <a:r>
              <a:rPr lang="en-US" sz="1050" dirty="0">
                <a:solidFill>
                  <a:srgbClr val="5A6470"/>
                </a:solidFill>
                <a:latin typeface="Microsoft YaHei" pitchFamily="34" charset="0"/>
                <a:ea typeface="Microsoft YaHei" pitchFamily="34" charset="-122"/>
                <a:cs typeface="Microsoft YaHei" pitchFamily="34" charset="-120"/>
              </a:rPr>
              <a:t> own estimate after −20%</a:t>
            </a:r>
            <a:endParaRPr lang="en-US" sz="1050" dirty="0">
              <a:latin typeface="Microsoft YaHei" pitchFamily="34" charset="0"/>
              <a:ea typeface="Microsoft YaHei" pitchFamily="34" charset="-122"/>
              <a:cs typeface="Microsoft YaHei" pitchFamily="34" charset="-120"/>
            </a:endParaRPr>
          </a:p>
        </p:txBody>
      </p:sp>
      <p:sp>
        <p:nvSpPr>
          <p:cNvPr id="57" name="Shape 55"/>
          <p:cNvSpPr/>
          <p:nvPr/>
        </p:nvSpPr>
        <p:spPr>
          <a:xfrm>
            <a:off x="5767388" y="4095750"/>
            <a:ext cx="1583531" cy="0"/>
          </a:xfrm>
          <a:prstGeom prst="line">
            <a:avLst/>
          </a:prstGeom>
          <a:noFill/>
          <a:ln w="28575">
            <a:solidFill>
              <a:srgbClr val="B96A5E"/>
            </a:solidFill>
            <a:prstDash val="solid"/>
          </a:ln>
        </p:spPr>
      </p:sp>
      <p:sp>
        <p:nvSpPr>
          <p:cNvPr id="58" name="Shape 56"/>
          <p:cNvSpPr/>
          <p:nvPr/>
        </p:nvSpPr>
        <p:spPr>
          <a:xfrm>
            <a:off x="7255669" y="4000500"/>
            <a:ext cx="190500" cy="190500"/>
          </a:xfrm>
          <a:prstGeom prst="ellipse">
            <a:avLst/>
          </a:prstGeom>
          <a:solidFill>
            <a:srgbClr val="B96A5E"/>
          </a:solidFill>
          <a:ln/>
        </p:spPr>
      </p:sp>
      <p:sp>
        <p:nvSpPr>
          <p:cNvPr id="59" name="Text 57"/>
          <p:cNvSpPr/>
          <p:nvPr/>
        </p:nvSpPr>
        <p:spPr>
          <a:xfrm>
            <a:off x="7503319" y="3997121"/>
            <a:ext cx="4688681" cy="194310"/>
          </a:xfrm>
          <a:prstGeom prst="rect">
            <a:avLst/>
          </a:prstGeom>
          <a:noFill/>
          <a:ln/>
        </p:spPr>
        <p:txBody>
          <a:bodyPr wrap="none" lIns="0" tIns="0" rIns="0" bIns="0" rtlCol="0" anchor="t"/>
          <a:lstStyle/>
          <a:p>
            <a:pPr algn="l" indent="0" marL="0">
              <a:buNone/>
            </a:pPr>
            <a:r>
              <a:rPr lang="en-US" sz="1275" b="1" dirty="0">
                <a:solidFill>
                  <a:srgbClr val="96584F"/>
                </a:solidFill>
                <a:latin typeface="Microsoft YaHei" pitchFamily="34" charset="0"/>
                <a:ea typeface="Microsoft YaHei" pitchFamily="34" charset="-122"/>
                <a:cs typeface="Microsoft YaHei" pitchFamily="34" charset="-120"/>
              </a:rPr>
              <a:t>Measured +19%</a:t>
            </a:r>
            <a:endParaRPr lang="en-US" sz="1275" dirty="0">
              <a:latin typeface="Microsoft YaHei" pitchFamily="34" charset="0"/>
              <a:ea typeface="Microsoft YaHei" pitchFamily="34" charset="-122"/>
              <a:cs typeface="Microsoft YaHei" pitchFamily="34" charset="-120"/>
            </a:endParaRPr>
          </a:p>
        </p:txBody>
      </p:sp>
      <p:sp>
        <p:nvSpPr>
          <p:cNvPr id="60" name="Shape 58"/>
          <p:cNvSpPr/>
          <p:nvPr/>
        </p:nvSpPr>
        <p:spPr>
          <a:xfrm>
            <a:off x="9053513" y="1871663"/>
            <a:ext cx="2524125" cy="2847975"/>
          </a:xfrm>
          <a:prstGeom prst="roundRect">
            <a:avLst>
              <a:gd name="adj" fmla="val 3774"/>
            </a:avLst>
          </a:prstGeom>
          <a:solidFill>
            <a:srgbClr val="F9FBFC"/>
          </a:solidFill>
          <a:ln w="9525">
            <a:solidFill>
              <a:srgbClr val="D3DBE0"/>
            </a:solidFill>
            <a:prstDash val="solid"/>
          </a:ln>
        </p:spPr>
      </p:sp>
      <p:sp>
        <p:nvSpPr>
          <p:cNvPr id="61" name="Shape 59"/>
          <p:cNvSpPr/>
          <p:nvPr/>
        </p:nvSpPr>
        <p:spPr>
          <a:xfrm>
            <a:off x="9353550" y="2152650"/>
            <a:ext cx="38100" cy="38100"/>
          </a:xfrm>
          <a:custGeom>
            <a:avLst/>
            <a:gdLst/>
            <a:ahLst/>
            <a:cxnLst/>
            <a:rect l="l" t="t" r="r" b="b"/>
            <a:pathLst>
              <a:path w="38100" h="38100">
                <a:moveTo>
                  <a:pt x="0" y="38100"/>
                </a:moveTo>
                <a:lnTo>
                  <a:pt x="38100" y="0"/>
                </a:lnTo>
              </a:path>
            </a:pathLst>
          </a:custGeom>
          <a:noFill/>
          <a:ln w="19050">
            <a:solidFill>
              <a:srgbClr val="B96A5E"/>
            </a:solidFill>
            <a:prstDash val="solid"/>
          </a:ln>
        </p:spPr>
      </p:sp>
      <p:sp>
        <p:nvSpPr>
          <p:cNvPr id="62" name="Shape 60"/>
          <p:cNvSpPr/>
          <p:nvPr/>
        </p:nvSpPr>
        <p:spPr>
          <a:xfrm>
            <a:off x="9258300" y="2095496"/>
            <a:ext cx="190500" cy="142879"/>
          </a:xfrm>
          <a:custGeom>
            <a:avLst/>
            <a:gdLst/>
            <a:ahLst/>
            <a:cxnLst/>
            <a:rect l="l" t="t" r="r" b="b"/>
            <a:pathLst>
              <a:path w="190500" h="142879">
                <a:moveTo>
                  <a:pt x="12763" y="142879"/>
                </a:moveTo>
                <a:arcTo hR="95250" wR="95250" stAng="8999825" swAng="14400349"/>
              </a:path>
            </a:pathLst>
          </a:custGeom>
          <a:noFill/>
          <a:ln w="19050">
            <a:solidFill>
              <a:srgbClr val="B96A5E"/>
            </a:solidFill>
            <a:prstDash val="solid"/>
          </a:ln>
        </p:spPr>
      </p:sp>
      <p:sp>
        <p:nvSpPr>
          <p:cNvPr id="63" name="Text 61"/>
          <p:cNvSpPr/>
          <p:nvPr/>
        </p:nvSpPr>
        <p:spPr>
          <a:xfrm>
            <a:off x="9239250" y="2402943"/>
            <a:ext cx="2952750" cy="685800"/>
          </a:xfrm>
          <a:prstGeom prst="rect">
            <a:avLst/>
          </a:prstGeom>
          <a:noFill/>
          <a:ln/>
        </p:spPr>
        <p:txBody>
          <a:bodyPr wrap="none" lIns="0" tIns="0" rIns="0" bIns="0" rtlCol="0" anchor="t"/>
          <a:lstStyle/>
          <a:p>
            <a:pPr algn="l" indent="0" marL="0">
              <a:buNone/>
            </a:pPr>
            <a:r>
              <a:rPr lang="en-US" sz="4500" b="1" dirty="0">
                <a:solidFill>
                  <a:srgbClr val="B96A5E"/>
                </a:solidFill>
                <a:latin typeface="Microsoft YaHei" pitchFamily="34" charset="0"/>
                <a:ea typeface="Microsoft YaHei" pitchFamily="34" charset="-122"/>
                <a:cs typeface="Microsoft YaHei" pitchFamily="34" charset="-120"/>
              </a:rPr>
              <a:t>39</a:t>
            </a:r>
            <a:endParaRPr lang="en-US" sz="4500" dirty="0">
              <a:latin typeface="Microsoft YaHei" pitchFamily="34" charset="0"/>
              <a:ea typeface="Microsoft YaHei" pitchFamily="34" charset="-122"/>
              <a:cs typeface="Microsoft YaHei" pitchFamily="34" charset="-120"/>
            </a:endParaRPr>
          </a:p>
        </p:txBody>
      </p:sp>
      <p:sp>
        <p:nvSpPr>
          <p:cNvPr id="64" name="Text 62"/>
          <p:cNvSpPr/>
          <p:nvPr/>
        </p:nvSpPr>
        <p:spPr>
          <a:xfrm>
            <a:off x="9239250" y="3110573"/>
            <a:ext cx="2952750" cy="171450"/>
          </a:xfrm>
          <a:prstGeom prst="rect">
            <a:avLst/>
          </a:prstGeom>
          <a:noFill/>
          <a:ln/>
        </p:spPr>
        <p:txBody>
          <a:bodyPr wrap="none" lIns="0" tIns="0" rIns="0" bIns="0" rtlCol="0" anchor="t"/>
          <a:lstStyle/>
          <a:p>
            <a:pPr algn="l" indent="0" marL="0">
              <a:buNone/>
            </a:pPr>
            <a:r>
              <a:rPr lang="en-US" sz="1125" b="1" dirty="0">
                <a:solidFill>
                  <a:srgbClr val="23282E"/>
                </a:solidFill>
                <a:latin typeface="Microsoft YaHei" pitchFamily="34" charset="0"/>
                <a:ea typeface="Microsoft YaHei" pitchFamily="34" charset="-122"/>
                <a:cs typeface="Microsoft YaHei" pitchFamily="34" charset="-120"/>
              </a:rPr>
              <a:t>points</a:t>
            </a:r>
            <a:endParaRPr lang="en-US" sz="1125" dirty="0">
              <a:latin typeface="Microsoft YaHei" pitchFamily="34" charset="0"/>
              <a:ea typeface="Microsoft YaHei" pitchFamily="34" charset="-122"/>
              <a:cs typeface="Microsoft YaHei" pitchFamily="34" charset="-120"/>
            </a:endParaRPr>
          </a:p>
        </p:txBody>
      </p:sp>
      <p:sp>
        <p:nvSpPr>
          <p:cNvPr id="65" name="Text 63"/>
          <p:cNvSpPr/>
          <p:nvPr/>
        </p:nvSpPr>
        <p:spPr>
          <a:xfrm>
            <a:off x="9239250" y="3357862"/>
            <a:ext cx="2952750"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Gap between how it felt and</a:t>
            </a:r>
            <a:endParaRPr lang="en-US" sz="1050" dirty="0">
              <a:latin typeface="Microsoft YaHei" pitchFamily="34" charset="0"/>
              <a:ea typeface="Microsoft YaHei" pitchFamily="34" charset="-122"/>
              <a:cs typeface="Microsoft YaHei" pitchFamily="34" charset="-120"/>
            </a:endParaRPr>
          </a:p>
        </p:txBody>
      </p:sp>
      <p:sp>
        <p:nvSpPr>
          <p:cNvPr id="66" name="Text 64"/>
          <p:cNvSpPr/>
          <p:nvPr/>
        </p:nvSpPr>
        <p:spPr>
          <a:xfrm>
            <a:off x="9239250" y="3567412"/>
            <a:ext cx="2952750"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what was measured</a:t>
            </a:r>
            <a:endParaRPr lang="en-US" sz="1050" dirty="0">
              <a:latin typeface="Microsoft YaHei" pitchFamily="34" charset="0"/>
              <a:ea typeface="Microsoft YaHei" pitchFamily="34" charset="-122"/>
              <a:cs typeface="Microsoft YaHei" pitchFamily="34" charset="-120"/>
            </a:endParaRPr>
          </a:p>
        </p:txBody>
      </p:sp>
      <p:sp>
        <p:nvSpPr>
          <p:cNvPr id="67" name="Text 65"/>
          <p:cNvSpPr/>
          <p:nvPr/>
        </p:nvSpPr>
        <p:spPr>
          <a:xfrm>
            <a:off x="9239250" y="3929362"/>
            <a:ext cx="2952750" cy="160020"/>
          </a:xfrm>
          <a:prstGeom prst="rect">
            <a:avLst/>
          </a:prstGeom>
          <a:noFill/>
          <a:ln/>
        </p:spPr>
        <p:txBody>
          <a:bodyPr wrap="none" lIns="0" tIns="0" rIns="0" bIns="0" rtlCol="0" anchor="t"/>
          <a:lstStyle/>
          <a:p>
            <a:pPr algn="l" indent="0" marL="0">
              <a:buNone/>
            </a:pPr>
            <a:r>
              <a:rPr lang="en-US" sz="1050" dirty="0">
                <a:solidFill>
                  <a:srgbClr val="23282E"/>
                </a:solidFill>
                <a:latin typeface="Microsoft YaHei" pitchFamily="34" charset="0"/>
                <a:ea typeface="Microsoft YaHei" pitchFamily="34" charset="-122"/>
                <a:cs typeface="Microsoft YaHei" pitchFamily="34" charset="-120"/>
              </a:rPr>
              <a:t>Trying a new way of working?</a:t>
            </a:r>
            <a:endParaRPr lang="en-US" sz="1050" dirty="0">
              <a:latin typeface="Microsoft YaHei" pitchFamily="34" charset="0"/>
              <a:ea typeface="Microsoft YaHei" pitchFamily="34" charset="-122"/>
              <a:cs typeface="Microsoft YaHei" pitchFamily="34" charset="-120"/>
            </a:endParaRPr>
          </a:p>
        </p:txBody>
      </p:sp>
      <p:sp>
        <p:nvSpPr>
          <p:cNvPr id="68" name="Text 66"/>
          <p:cNvSpPr/>
          <p:nvPr/>
        </p:nvSpPr>
        <p:spPr>
          <a:xfrm>
            <a:off x="9239250" y="4138912"/>
            <a:ext cx="2952750" cy="160020"/>
          </a:xfrm>
          <a:prstGeom prst="rect">
            <a:avLst/>
          </a:prstGeom>
          <a:noFill/>
          <a:ln/>
        </p:spPr>
        <p:txBody>
          <a:bodyPr wrap="none" lIns="0" tIns="0" rIns="0" bIns="0" rtlCol="0" anchor="t"/>
          <a:lstStyle/>
          <a:p>
            <a:pPr algn="l" indent="0" marL="0">
              <a:buNone/>
            </a:pPr>
            <a:r>
              <a:rPr lang="en-US" sz="1050" dirty="0">
                <a:solidFill>
                  <a:srgbClr val="23282E"/>
                </a:solidFill>
                <a:latin typeface="Microsoft YaHei" pitchFamily="34" charset="0"/>
                <a:ea typeface="Microsoft YaHei" pitchFamily="34" charset="-122"/>
                <a:cs typeface="Microsoft YaHei" pitchFamily="34" charset="-120"/>
              </a:rPr>
              <a:t>Log the time and rework, not just</a:t>
            </a:r>
            <a:endParaRPr lang="en-US" sz="1050" dirty="0">
              <a:latin typeface="Microsoft YaHei" pitchFamily="34" charset="0"/>
              <a:ea typeface="Microsoft YaHei" pitchFamily="34" charset="-122"/>
              <a:cs typeface="Microsoft YaHei" pitchFamily="34" charset="-120"/>
            </a:endParaRPr>
          </a:p>
        </p:txBody>
      </p:sp>
      <p:sp>
        <p:nvSpPr>
          <p:cNvPr id="69" name="Text 67"/>
          <p:cNvSpPr/>
          <p:nvPr/>
        </p:nvSpPr>
        <p:spPr>
          <a:xfrm>
            <a:off x="9239250" y="4348462"/>
            <a:ext cx="2952750" cy="160020"/>
          </a:xfrm>
          <a:prstGeom prst="rect">
            <a:avLst/>
          </a:prstGeom>
          <a:noFill/>
          <a:ln/>
        </p:spPr>
        <p:txBody>
          <a:bodyPr wrap="none" lIns="0" tIns="0" rIns="0" bIns="0" rtlCol="0" anchor="t"/>
          <a:lstStyle/>
          <a:p>
            <a:pPr algn="l" indent="0" marL="0">
              <a:buNone/>
            </a:pPr>
            <a:r>
              <a:rPr lang="en-US" sz="1050" dirty="0">
                <a:solidFill>
                  <a:srgbClr val="23282E"/>
                </a:solidFill>
                <a:latin typeface="Microsoft YaHei" pitchFamily="34" charset="0"/>
                <a:ea typeface="Microsoft YaHei" pitchFamily="34" charset="-122"/>
                <a:cs typeface="Microsoft YaHei" pitchFamily="34" charset="-120"/>
              </a:rPr>
              <a:t>how it felt.</a:t>
            </a:r>
            <a:endParaRPr lang="en-US" sz="1050" dirty="0">
              <a:latin typeface="Microsoft YaHei" pitchFamily="34" charset="0"/>
              <a:ea typeface="Microsoft YaHei" pitchFamily="34" charset="-122"/>
              <a:cs typeface="Microsoft YaHei" pitchFamily="34" charset="-120"/>
            </a:endParaRPr>
          </a:p>
        </p:txBody>
      </p:sp>
      <p:sp>
        <p:nvSpPr>
          <p:cNvPr id="70" name="Shape 68"/>
          <p:cNvSpPr/>
          <p:nvPr/>
        </p:nvSpPr>
        <p:spPr>
          <a:xfrm>
            <a:off x="9053513" y="4881563"/>
            <a:ext cx="2009775" cy="200025"/>
          </a:xfrm>
          <a:prstGeom prst="roundRect">
            <a:avLst>
              <a:gd name="adj" fmla="val 19048"/>
            </a:avLst>
          </a:prstGeom>
          <a:noFill/>
          <a:ln w="9525">
            <a:solidFill>
              <a:srgbClr val="9A7318"/>
            </a:solidFill>
            <a:prstDash val="solid"/>
          </a:ln>
        </p:spPr>
      </p:sp>
      <p:sp>
        <p:nvSpPr>
          <p:cNvPr id="71" name="Text 69"/>
          <p:cNvSpPr/>
          <p:nvPr/>
        </p:nvSpPr>
        <p:spPr>
          <a:xfrm>
            <a:off x="7924800" y="4919239"/>
            <a:ext cx="4267200" cy="137160"/>
          </a:xfrm>
          <a:prstGeom prst="rect">
            <a:avLst/>
          </a:prstGeom>
          <a:noFill/>
          <a:ln/>
        </p:spPr>
        <p:txBody>
          <a:bodyPr wrap="none" lIns="0" tIns="0" rIns="0" bIns="0" rtlCol="0" anchor="t"/>
          <a:lstStyle/>
          <a:p>
            <a:pPr algn="ctr" indent="0" marL="0">
              <a:buNone/>
            </a:pPr>
            <a:r>
              <a:rPr lang="en-US" sz="900" b="1" dirty="0">
                <a:solidFill>
                  <a:srgbClr val="846417"/>
                </a:solidFill>
                <a:latin typeface="Microsoft YaHei" pitchFamily="34" charset="0"/>
                <a:ea typeface="Microsoft YaHei" pitchFamily="34" charset="-122"/>
                <a:cs typeface="Microsoft YaHei" pitchFamily="34" charset="-120"/>
              </a:rPr>
              <a:t>Working paper · METR 2025-07</a:t>
            </a:r>
            <a:endParaRPr lang="en-US" sz="900" dirty="0">
              <a:latin typeface="Microsoft YaHei" pitchFamily="34" charset="0"/>
              <a:ea typeface="Microsoft YaHei" pitchFamily="34" charset="-122"/>
              <a:cs typeface="Microsoft YaHei" pitchFamily="34" charset="-120"/>
            </a:endParaRPr>
          </a:p>
        </p:txBody>
      </p:sp>
      <p:sp>
        <p:nvSpPr>
          <p:cNvPr id="72" name="Text 70"/>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Source: METR, arXiv 2507.09089 (working paper, Jul 2025): 16 experienced developers, 246 tasks, AI allowed at random</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F0F2"/>
          </a:solidFill>
          <a:ln/>
        </p:spPr>
      </p:sp>
      <p:sp>
        <p:nvSpPr>
          <p:cNvPr id="3" name="Text 1"/>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Learning </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&amp;</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 Development · All-staff training · Using generative AI well at work</a:t>
            </a:r>
            <a:endParaRPr lang="en-US" sz="900" dirty="0">
              <a:latin typeface="Microsoft YaHei" pitchFamily="34" charset="0"/>
              <a:ea typeface="Microsoft YaHei" pitchFamily="34" charset="-122"/>
              <a:cs typeface="Microsoft YaHei" pitchFamily="34" charset="-120"/>
            </a:endParaRPr>
          </a:p>
        </p:txBody>
      </p:sp>
      <p:sp>
        <p:nvSpPr>
          <p:cNvPr id="4" name="pptwise-slidenum-s0008"/>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470"/>
                </a:solidFill>
                <a:latin typeface="Microsoft YaHei" pitchFamily="34" charset="0"/>
                <a:ea typeface="Microsoft YaHei" pitchFamily="34" charset="-122"/>
                <a:cs typeface="Microsoft YaHei" pitchFamily="34" charset="-120"/>
              </a:rPr>
              <a:t>9</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 21</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609600" y="261875"/>
            <a:ext cx="11582400" cy="148590"/>
          </a:xfrm>
          <a:prstGeom prst="rect">
            <a:avLst/>
          </a:prstGeom>
          <a:noFill/>
          <a:ln/>
        </p:spPr>
        <p:txBody>
          <a:bodyPr wrap="none" lIns="0" tIns="0" rIns="0" bIns="0" rtlCol="0" anchor="t"/>
          <a:lstStyle/>
          <a:p>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Q</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u</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i</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z</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dirty="0">
                <a:solidFill>
                  <a:srgbClr val="4A6B8A"/>
                </a:solidFill>
                <a:latin typeface="Microsoft YaHei" pitchFamily="34" charset="0"/>
                <a:ea typeface="Microsoft YaHei" pitchFamily="34" charset="-122"/>
                <a:cs typeface="Microsoft YaHei" pitchFamily="34" charset="-120"/>
              </a:rPr>
              <a:t>1</a:t>
            </a:r>
            <a:endParaRPr lang="en-US" sz="975" dirty="0">
              <a:latin typeface="Microsoft YaHei" pitchFamily="34" charset="0"/>
              <a:ea typeface="Microsoft YaHei" pitchFamily="34" charset="-122"/>
              <a:cs typeface="Microsoft YaHei" pitchFamily="34" charset="-120"/>
            </a:endParaRPr>
          </a:p>
        </p:txBody>
      </p:sp>
      <p:sp>
        <p:nvSpPr>
          <p:cNvPr id="7" name="Shape 5"/>
          <p:cNvSpPr/>
          <p:nvPr/>
        </p:nvSpPr>
        <p:spPr>
          <a:xfrm>
            <a:off x="7415213" y="233362"/>
            <a:ext cx="504825" cy="200025"/>
          </a:xfrm>
          <a:prstGeom prst="roundRect">
            <a:avLst>
              <a:gd name="adj" fmla="val 50000"/>
            </a:avLst>
          </a:prstGeom>
          <a:noFill/>
          <a:ln w="9525">
            <a:solidFill>
              <a:srgbClr val="B9C3CB"/>
            </a:solidFill>
            <a:prstDash val="solid"/>
          </a:ln>
        </p:spPr>
      </p:sp>
      <p:sp>
        <p:nvSpPr>
          <p:cNvPr id="8" name="Text 6"/>
          <p:cNvSpPr/>
          <p:nvPr/>
        </p:nvSpPr>
        <p:spPr>
          <a:xfrm>
            <a:off x="3143250" y="271039"/>
            <a:ext cx="90487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Goals</a:t>
            </a:r>
            <a:endParaRPr lang="en-US" sz="900" dirty="0">
              <a:latin typeface="Microsoft YaHei" pitchFamily="34" charset="0"/>
              <a:ea typeface="Microsoft YaHei" pitchFamily="34" charset="-122"/>
              <a:cs typeface="Microsoft YaHei" pitchFamily="34" charset="-120"/>
            </a:endParaRPr>
          </a:p>
        </p:txBody>
      </p:sp>
      <p:sp>
        <p:nvSpPr>
          <p:cNvPr id="9" name="Shape 7"/>
          <p:cNvSpPr/>
          <p:nvPr/>
        </p:nvSpPr>
        <p:spPr>
          <a:xfrm>
            <a:off x="7967662" y="233362"/>
            <a:ext cx="523875" cy="200025"/>
          </a:xfrm>
          <a:prstGeom prst="roundRect">
            <a:avLst>
              <a:gd name="adj" fmla="val 50000"/>
            </a:avLst>
          </a:prstGeom>
          <a:noFill/>
          <a:ln w="9525">
            <a:solidFill>
              <a:srgbClr val="B9C3CB"/>
            </a:solidFill>
            <a:prstDash val="solid"/>
          </a:ln>
        </p:spPr>
      </p:sp>
      <p:sp>
        <p:nvSpPr>
          <p:cNvPr id="10" name="Text 8"/>
          <p:cNvSpPr/>
          <p:nvPr/>
        </p:nvSpPr>
        <p:spPr>
          <a:xfrm>
            <a:off x="4267200" y="271039"/>
            <a:ext cx="792480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1</a:t>
            </a:r>
            <a:endParaRPr lang="en-US" sz="900" dirty="0">
              <a:latin typeface="Microsoft YaHei" pitchFamily="34" charset="0"/>
              <a:ea typeface="Microsoft YaHei" pitchFamily="34" charset="-122"/>
              <a:cs typeface="Microsoft YaHei" pitchFamily="34" charset="-120"/>
            </a:endParaRPr>
          </a:p>
        </p:txBody>
      </p:sp>
      <p:sp>
        <p:nvSpPr>
          <p:cNvPr id="11" name="Shape 9"/>
          <p:cNvSpPr/>
          <p:nvPr/>
        </p:nvSpPr>
        <p:spPr>
          <a:xfrm>
            <a:off x="8539163" y="233362"/>
            <a:ext cx="552450" cy="200025"/>
          </a:xfrm>
          <a:prstGeom prst="roundRect">
            <a:avLst>
              <a:gd name="adj" fmla="val 50000"/>
            </a:avLst>
          </a:prstGeom>
          <a:solidFill>
            <a:srgbClr val="4A6B8A"/>
          </a:solidFill>
          <a:ln w="9525">
            <a:solidFill>
              <a:srgbClr val="4A6B8A"/>
            </a:solidFill>
            <a:prstDash val="solid"/>
          </a:ln>
        </p:spPr>
      </p:sp>
      <p:sp>
        <p:nvSpPr>
          <p:cNvPr id="12" name="Text 10"/>
          <p:cNvSpPr/>
          <p:nvPr/>
        </p:nvSpPr>
        <p:spPr>
          <a:xfrm>
            <a:off x="5438775" y="271039"/>
            <a:ext cx="6753225"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Quiz 1</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9139238" y="233362"/>
            <a:ext cx="523875" cy="200025"/>
          </a:xfrm>
          <a:prstGeom prst="roundRect">
            <a:avLst>
              <a:gd name="adj" fmla="val 50000"/>
            </a:avLst>
          </a:prstGeom>
          <a:noFill/>
          <a:ln w="9525">
            <a:solidFill>
              <a:srgbClr val="B9C3CB"/>
            </a:solidFill>
            <a:prstDash val="solid"/>
          </a:ln>
        </p:spPr>
      </p:sp>
      <p:sp>
        <p:nvSpPr>
          <p:cNvPr id="14" name="Text 12"/>
          <p:cNvSpPr/>
          <p:nvPr/>
        </p:nvSpPr>
        <p:spPr>
          <a:xfrm>
            <a:off x="6610350" y="271039"/>
            <a:ext cx="5581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2</a:t>
            </a:r>
            <a:endParaRPr lang="en-US" sz="900" dirty="0">
              <a:latin typeface="Microsoft YaHei" pitchFamily="34" charset="0"/>
              <a:ea typeface="Microsoft YaHei" pitchFamily="34" charset="-122"/>
              <a:cs typeface="Microsoft YaHei" pitchFamily="34" charset="-120"/>
            </a:endParaRPr>
          </a:p>
        </p:txBody>
      </p:sp>
      <p:sp>
        <p:nvSpPr>
          <p:cNvPr id="15" name="Shape 13"/>
          <p:cNvSpPr/>
          <p:nvPr/>
        </p:nvSpPr>
        <p:spPr>
          <a:xfrm>
            <a:off x="9710738" y="233362"/>
            <a:ext cx="523875" cy="200025"/>
          </a:xfrm>
          <a:prstGeom prst="roundRect">
            <a:avLst>
              <a:gd name="adj" fmla="val 50000"/>
            </a:avLst>
          </a:prstGeom>
          <a:noFill/>
          <a:ln w="9525">
            <a:solidFill>
              <a:srgbClr val="B9C3CB"/>
            </a:solidFill>
            <a:prstDash val="solid"/>
          </a:ln>
        </p:spPr>
      </p:sp>
      <p:sp>
        <p:nvSpPr>
          <p:cNvPr id="16" name="Text 14"/>
          <p:cNvSpPr/>
          <p:nvPr/>
        </p:nvSpPr>
        <p:spPr>
          <a:xfrm>
            <a:off x="7753350" y="271039"/>
            <a:ext cx="4438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3</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10282238" y="233362"/>
            <a:ext cx="552450" cy="200025"/>
          </a:xfrm>
          <a:prstGeom prst="roundRect">
            <a:avLst>
              <a:gd name="adj" fmla="val 50000"/>
            </a:avLst>
          </a:prstGeom>
          <a:noFill/>
          <a:ln w="9525">
            <a:solidFill>
              <a:srgbClr val="B9C3CB"/>
            </a:solidFill>
            <a:prstDash val="solid"/>
          </a:ln>
        </p:spPr>
      </p:sp>
      <p:sp>
        <p:nvSpPr>
          <p:cNvPr id="18" name="Text 16"/>
          <p:cNvSpPr/>
          <p:nvPr/>
        </p:nvSpPr>
        <p:spPr>
          <a:xfrm>
            <a:off x="8924925" y="271039"/>
            <a:ext cx="326707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2</a:t>
            </a:r>
            <a:endParaRPr lang="en-US" sz="900" dirty="0">
              <a:latin typeface="Microsoft YaHei" pitchFamily="34" charset="0"/>
              <a:ea typeface="Microsoft YaHei" pitchFamily="34" charset="-122"/>
              <a:cs typeface="Microsoft YaHei" pitchFamily="34" charset="-120"/>
            </a:endParaRPr>
          </a:p>
        </p:txBody>
      </p:sp>
      <p:sp>
        <p:nvSpPr>
          <p:cNvPr id="19" name="Shape 17"/>
          <p:cNvSpPr/>
          <p:nvPr/>
        </p:nvSpPr>
        <p:spPr>
          <a:xfrm>
            <a:off x="10882313" y="233362"/>
            <a:ext cx="695325" cy="200025"/>
          </a:xfrm>
          <a:prstGeom prst="roundRect">
            <a:avLst>
              <a:gd name="adj" fmla="val 50000"/>
            </a:avLst>
          </a:prstGeom>
          <a:noFill/>
          <a:ln w="9525">
            <a:solidFill>
              <a:srgbClr val="B9C3CB"/>
            </a:solidFill>
            <a:prstDash val="solid"/>
          </a:ln>
        </p:spPr>
      </p:sp>
      <p:sp>
        <p:nvSpPr>
          <p:cNvPr id="20" name="Text 18"/>
          <p:cNvSpPr/>
          <p:nvPr/>
        </p:nvSpPr>
        <p:spPr>
          <a:xfrm>
            <a:off x="10267950" y="271039"/>
            <a:ext cx="19240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Wrap-up</a:t>
            </a:r>
            <a:endParaRPr lang="en-US" sz="900" dirty="0">
              <a:latin typeface="Microsoft YaHei" pitchFamily="34" charset="0"/>
              <a:ea typeface="Microsoft YaHei" pitchFamily="34" charset="-122"/>
              <a:cs typeface="Microsoft YaHei" pitchFamily="34" charset="-120"/>
            </a:endParaRPr>
          </a:p>
        </p:txBody>
      </p:sp>
      <p:sp>
        <p:nvSpPr>
          <p:cNvPr id="21" name="Text 19"/>
          <p:cNvSpPr/>
          <p:nvPr/>
        </p:nvSpPr>
        <p:spPr>
          <a:xfrm>
            <a:off x="609600" y="1087171"/>
            <a:ext cx="11582400" cy="342900"/>
          </a:xfrm>
          <a:prstGeom prst="rect">
            <a:avLst/>
          </a:prstGeom>
          <a:noFill/>
          <a:ln/>
        </p:spPr>
        <p:txBody>
          <a:bodyPr wrap="none" lIns="0" tIns="0" rIns="0" bIns="0" rtlCol="0" anchor="t"/>
          <a:lstStyle/>
          <a:p>
            <a:pPr algn="l" indent="0" marL="0">
              <a:buNone/>
            </a:pPr>
            <a:r>
              <a:rPr lang="en-US" sz="2250" b="1" dirty="0">
                <a:solidFill>
                  <a:srgbClr val="23282E"/>
                </a:solidFill>
                <a:latin typeface="Microsoft YaHei" pitchFamily="34" charset="0"/>
                <a:ea typeface="Microsoft YaHei" pitchFamily="34" charset="-122"/>
                <a:cs typeface="Microsoft YaHei" pitchFamily="34" charset="-120"/>
              </a:rPr>
              <a:t>Quiz 1: is this a good way to use AI?</a:t>
            </a:r>
            <a:endParaRPr lang="en-US" sz="2250" dirty="0">
              <a:latin typeface="Microsoft YaHei" pitchFamily="34" charset="0"/>
              <a:ea typeface="Microsoft YaHei" pitchFamily="34" charset="-122"/>
              <a:cs typeface="Microsoft YaHei" pitchFamily="34" charset="-120"/>
            </a:endParaRPr>
          </a:p>
        </p:txBody>
      </p:sp>
      <p:sp>
        <p:nvSpPr>
          <p:cNvPr id="22" name="Shape 20"/>
          <p:cNvSpPr/>
          <p:nvPr/>
        </p:nvSpPr>
        <p:spPr>
          <a:xfrm>
            <a:off x="609600" y="1504950"/>
            <a:ext cx="1028700" cy="76200"/>
          </a:xfrm>
          <a:custGeom>
            <a:avLst/>
            <a:gdLst/>
            <a:ahLst/>
            <a:cxnLst/>
            <a:rect l="l" t="t" r="r" b="b"/>
            <a:pathLst>
              <a:path w="1028700" h="76200">
                <a:moveTo>
                  <a:pt x="0" y="38100"/>
                </a:moveTo>
                <a:quadBezTo>
                  <a:pt x="57150" y="0"/>
                  <a:pt x="114300" y="38100"/>
                </a:quadBezTo>
                <a:quadBezTo>
                  <a:pt x="171450" y="76200"/>
                  <a:pt x="228600" y="38100"/>
                </a:quadBezTo>
                <a:quadBezTo>
                  <a:pt x="285750" y="0"/>
                  <a:pt x="342900" y="38100"/>
                </a:quadBezTo>
                <a:quadBezTo>
                  <a:pt x="400050" y="76200"/>
                  <a:pt x="457200" y="38100"/>
                </a:quadBezTo>
                <a:quadBezTo>
                  <a:pt x="514350" y="0"/>
                  <a:pt x="571500" y="38100"/>
                </a:quadBezTo>
                <a:quadBezTo>
                  <a:pt x="628650" y="76200"/>
                  <a:pt x="685800" y="38100"/>
                </a:quadBezTo>
                <a:quadBezTo>
                  <a:pt x="742950" y="0"/>
                  <a:pt x="800100" y="38100"/>
                </a:quadBezTo>
                <a:quadBezTo>
                  <a:pt x="857250" y="76200"/>
                  <a:pt x="914400" y="38100"/>
                </a:quadBezTo>
                <a:quadBezTo>
                  <a:pt x="971550" y="0"/>
                  <a:pt x="1028700" y="38100"/>
                </a:quadBezTo>
              </a:path>
            </a:pathLst>
          </a:custGeom>
          <a:noFill/>
          <a:ln w="23813">
            <a:solidFill>
              <a:srgbClr val="B96A5E"/>
            </a:solidFill>
            <a:prstDash val="solid"/>
          </a:ln>
        </p:spPr>
      </p:sp>
      <p:pic>
        <p:nvPicPr>
          <p:cNvPr id="23" name="Image 0" descr="preencoded.png">    </p:cNvPr>
          <p:cNvPicPr>
            <a:picLocks noChangeAspect="1"/>
          </p:cNvPicPr>
          <p:nvPr/>
        </p:nvPicPr>
        <p:blipFill>
          <a:blip r:embed="rId1"/>
          <a:srcRect l="26190" r="26190" t="0" b="0"/>
          <a:stretch/>
        </p:blipFill>
        <p:spPr>
          <a:xfrm>
            <a:off x="609600" y="1866900"/>
            <a:ext cx="3810000" cy="4000500"/>
          </a:xfrm>
          <a:prstGeom prst="rect">
            <a:avLst/>
          </a:prstGeom>
        </p:spPr>
      </p:pic>
      <p:sp>
        <p:nvSpPr>
          <p:cNvPr id="24" name="Text 21"/>
          <p:cNvSpPr/>
          <p:nvPr/>
        </p:nvSpPr>
        <p:spPr>
          <a:xfrm>
            <a:off x="609600" y="5947939"/>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Illustration: a class (AI-generated)</a:t>
            </a:r>
            <a:endParaRPr lang="en-US" sz="900" dirty="0">
              <a:latin typeface="Microsoft YaHei" pitchFamily="34" charset="0"/>
              <a:ea typeface="Microsoft YaHei" pitchFamily="34" charset="-122"/>
              <a:cs typeface="Microsoft YaHei" pitchFamily="34" charset="-120"/>
            </a:endParaRPr>
          </a:p>
        </p:txBody>
      </p:sp>
      <p:sp>
        <p:nvSpPr>
          <p:cNvPr id="25" name="Shape 22"/>
          <p:cNvSpPr/>
          <p:nvPr/>
        </p:nvSpPr>
        <p:spPr>
          <a:xfrm>
            <a:off x="4710113" y="1871663"/>
            <a:ext cx="6867525" cy="1209675"/>
          </a:xfrm>
          <a:prstGeom prst="roundRect">
            <a:avLst>
              <a:gd name="adj" fmla="val 7874"/>
            </a:avLst>
          </a:prstGeom>
          <a:solidFill>
            <a:srgbClr val="F9FBFC"/>
          </a:solidFill>
          <a:ln w="9525">
            <a:solidFill>
              <a:srgbClr val="D3DBE0"/>
            </a:solidFill>
            <a:prstDash val="solid"/>
          </a:ln>
        </p:spPr>
      </p:sp>
      <p:sp>
        <p:nvSpPr>
          <p:cNvPr id="26" name="Shape 23"/>
          <p:cNvSpPr/>
          <p:nvPr/>
        </p:nvSpPr>
        <p:spPr>
          <a:xfrm>
            <a:off x="4819650" y="2257425"/>
            <a:ext cx="6648450" cy="0"/>
          </a:xfrm>
          <a:prstGeom prst="line">
            <a:avLst/>
          </a:prstGeom>
          <a:noFill/>
          <a:ln w="9525">
            <a:solidFill>
              <a:srgbClr val="E4E9ED"/>
            </a:solidFill>
            <a:prstDash val="solid"/>
          </a:ln>
        </p:spPr>
      </p:sp>
      <p:sp>
        <p:nvSpPr>
          <p:cNvPr id="27" name="Shape 24"/>
          <p:cNvSpPr/>
          <p:nvPr/>
        </p:nvSpPr>
        <p:spPr>
          <a:xfrm>
            <a:off x="4819650" y="2562225"/>
            <a:ext cx="6648450" cy="0"/>
          </a:xfrm>
          <a:prstGeom prst="line">
            <a:avLst/>
          </a:prstGeom>
          <a:noFill/>
          <a:ln w="9525">
            <a:solidFill>
              <a:srgbClr val="E4E9ED"/>
            </a:solidFill>
            <a:prstDash val="solid"/>
          </a:ln>
        </p:spPr>
      </p:sp>
      <p:sp>
        <p:nvSpPr>
          <p:cNvPr id="28" name="Shape 25"/>
          <p:cNvSpPr/>
          <p:nvPr/>
        </p:nvSpPr>
        <p:spPr>
          <a:xfrm>
            <a:off x="4819650" y="2867025"/>
            <a:ext cx="6648450" cy="0"/>
          </a:xfrm>
          <a:prstGeom prst="line">
            <a:avLst/>
          </a:prstGeom>
          <a:noFill/>
          <a:ln w="9525">
            <a:solidFill>
              <a:srgbClr val="E4E9ED"/>
            </a:solidFill>
            <a:prstDash val="solid"/>
          </a:ln>
        </p:spPr>
      </p:sp>
      <p:sp>
        <p:nvSpPr>
          <p:cNvPr id="29" name="Shape 26"/>
          <p:cNvSpPr/>
          <p:nvPr/>
        </p:nvSpPr>
        <p:spPr>
          <a:xfrm>
            <a:off x="5238750" y="1943100"/>
            <a:ext cx="0" cy="1066800"/>
          </a:xfrm>
          <a:prstGeom prst="line">
            <a:avLst/>
          </a:prstGeom>
          <a:noFill/>
          <a:ln w="14288">
            <a:solidFill>
              <a:srgbClr val="E4CBC8"/>
            </a:solidFill>
            <a:prstDash val="solid"/>
          </a:ln>
        </p:spPr>
      </p:sp>
      <p:sp>
        <p:nvSpPr>
          <p:cNvPr id="30" name="Text 27"/>
          <p:cNvSpPr/>
          <p:nvPr/>
        </p:nvSpPr>
        <p:spPr>
          <a:xfrm>
            <a:off x="0" y="1960579"/>
            <a:ext cx="9944100" cy="251460"/>
          </a:xfrm>
          <a:prstGeom prst="rect">
            <a:avLst/>
          </a:prstGeom>
          <a:noFill/>
          <a:ln/>
        </p:spPr>
        <p:txBody>
          <a:bodyPr wrap="none" lIns="0" tIns="0" rIns="0" bIns="0" rtlCol="0" anchor="t"/>
          <a:lstStyle/>
          <a:p>
            <a:pPr algn="ctr" indent="0" marL="0">
              <a:buNone/>
            </a:pPr>
            <a:r>
              <a:rPr lang="en-US" sz="1650" b="1" dirty="0">
                <a:solidFill>
                  <a:srgbClr val="9F5C53"/>
                </a:solidFill>
                <a:latin typeface="Microsoft YaHei" pitchFamily="34" charset="0"/>
                <a:ea typeface="Microsoft YaHei" pitchFamily="34" charset="-122"/>
                <a:cs typeface="Microsoft YaHei" pitchFamily="34" charset="-120"/>
              </a:rPr>
              <a:t>1</a:t>
            </a:r>
            <a:endParaRPr lang="en-US" sz="1650" dirty="0">
              <a:latin typeface="Microsoft YaHei" pitchFamily="34" charset="0"/>
              <a:ea typeface="Microsoft YaHei" pitchFamily="34" charset="-122"/>
              <a:cs typeface="Microsoft YaHei" pitchFamily="34" charset="-120"/>
            </a:endParaRPr>
          </a:p>
        </p:txBody>
      </p:sp>
      <p:sp>
        <p:nvSpPr>
          <p:cNvPr id="31" name="Text 28"/>
          <p:cNvSpPr/>
          <p:nvPr/>
        </p:nvSpPr>
        <p:spPr>
          <a:xfrm>
            <a:off x="5391150" y="2033887"/>
            <a:ext cx="6800850" cy="160020"/>
          </a:xfrm>
          <a:prstGeom prst="rect">
            <a:avLst/>
          </a:prstGeom>
          <a:noFill/>
          <a:ln/>
        </p:spPr>
        <p:txBody>
          <a:bodyPr wrap="none" lIns="0" tIns="0" rIns="0" bIns="0" rtlCol="0" anchor="t"/>
          <a:lstStyle/>
          <a:p>
            <a:pPr algn="l" indent="0" marL="0">
              <a:buNone/>
            </a:pPr>
            <a:r>
              <a:rPr lang="en-US" sz="1050" b="1" dirty="0">
                <a:solidFill>
                  <a:srgbClr val="4A6B8A"/>
                </a:solidFill>
                <a:latin typeface="Microsoft YaHei" pitchFamily="34" charset="0"/>
                <a:ea typeface="Microsoft YaHei" pitchFamily="34" charset="-122"/>
                <a:cs typeface="Microsoft YaHei" pitchFamily="34" charset="-120"/>
              </a:rPr>
              <a:t>Case 1</a:t>
            </a:r>
            <a:endParaRPr lang="en-US" sz="1050" dirty="0">
              <a:latin typeface="Microsoft YaHei" pitchFamily="34" charset="0"/>
              <a:ea typeface="Microsoft YaHei" pitchFamily="34" charset="-122"/>
              <a:cs typeface="Microsoft YaHei" pitchFamily="34" charset="-120"/>
            </a:endParaRPr>
          </a:p>
        </p:txBody>
      </p:sp>
      <p:sp>
        <p:nvSpPr>
          <p:cNvPr id="32" name="Text 29"/>
          <p:cNvSpPr/>
          <p:nvPr/>
        </p:nvSpPr>
        <p:spPr>
          <a:xfrm>
            <a:off x="5391150" y="2320721"/>
            <a:ext cx="6800850" cy="194310"/>
          </a:xfrm>
          <a:prstGeom prst="rect">
            <a:avLst/>
          </a:prstGeom>
          <a:noFill/>
          <a:ln/>
        </p:spPr>
        <p:txBody>
          <a:bodyPr wrap="none" lIns="0" tIns="0" rIns="0" bIns="0" rtlCol="0" anchor="t"/>
          <a:lstStyle/>
          <a:p>
            <a:pPr algn="l" indent="0" marL="0">
              <a:buNone/>
            </a:pPr>
            <a:r>
              <a:rPr lang="en-US" sz="1275" dirty="0">
                <a:solidFill>
                  <a:srgbClr val="23282E"/>
                </a:solidFill>
                <a:latin typeface="Microsoft YaHei" pitchFamily="34" charset="0"/>
                <a:ea typeface="Microsoft YaHei" pitchFamily="34" charset="-122"/>
                <a:cs typeface="Microsoft YaHei" pitchFamily="34" charset="-120"/>
              </a:rPr>
              <a:t>A new hire polishes their weekly report with</a:t>
            </a:r>
            <a:endParaRPr lang="en-US" sz="1275" dirty="0">
              <a:latin typeface="Microsoft YaHei" pitchFamily="34" charset="0"/>
              <a:ea typeface="Microsoft YaHei" pitchFamily="34" charset="-122"/>
              <a:cs typeface="Microsoft YaHei" pitchFamily="34" charset="-120"/>
            </a:endParaRPr>
          </a:p>
        </p:txBody>
      </p:sp>
      <p:sp>
        <p:nvSpPr>
          <p:cNvPr id="33" name="Text 30"/>
          <p:cNvSpPr/>
          <p:nvPr/>
        </p:nvSpPr>
        <p:spPr>
          <a:xfrm>
            <a:off x="5391150" y="2606471"/>
            <a:ext cx="6800850" cy="194310"/>
          </a:xfrm>
          <a:prstGeom prst="rect">
            <a:avLst/>
          </a:prstGeom>
          <a:noFill/>
          <a:ln/>
        </p:spPr>
        <p:txBody>
          <a:bodyPr wrap="none" lIns="0" tIns="0" rIns="0" bIns="0" rtlCol="0" anchor="t"/>
          <a:lstStyle/>
          <a:p>
            <a:pPr algn="l" indent="0" marL="0">
              <a:buNone/>
            </a:pPr>
            <a:r>
              <a:rPr lang="en-US" sz="1275" dirty="0">
                <a:solidFill>
                  <a:srgbClr val="23282E"/>
                </a:solidFill>
                <a:latin typeface="Microsoft YaHei" pitchFamily="34" charset="0"/>
                <a:ea typeface="Microsoft YaHei" pitchFamily="34" charset="-122"/>
                <a:cs typeface="Microsoft YaHei" pitchFamily="34" charset="-120"/>
              </a:rPr>
              <a:t>an approved AI tool, then rereads it</a:t>
            </a:r>
            <a:endParaRPr lang="en-US" sz="1275" dirty="0">
              <a:latin typeface="Microsoft YaHei" pitchFamily="34" charset="0"/>
              <a:ea typeface="Microsoft YaHei" pitchFamily="34" charset="-122"/>
              <a:cs typeface="Microsoft YaHei" pitchFamily="34" charset="-120"/>
            </a:endParaRPr>
          </a:p>
        </p:txBody>
      </p:sp>
      <p:sp>
        <p:nvSpPr>
          <p:cNvPr id="34" name="Shape 31"/>
          <p:cNvSpPr/>
          <p:nvPr/>
        </p:nvSpPr>
        <p:spPr>
          <a:xfrm>
            <a:off x="9143048" y="2351723"/>
            <a:ext cx="154305" cy="154305"/>
          </a:xfrm>
          <a:prstGeom prst="roundRect">
            <a:avLst>
              <a:gd name="adj" fmla="val 18519"/>
            </a:avLst>
          </a:prstGeom>
          <a:solidFill>
            <a:srgbClr val="F9FBFC"/>
          </a:solidFill>
          <a:ln w="17145">
            <a:solidFill>
              <a:srgbClr val="4A6B8A"/>
            </a:solidFill>
            <a:prstDash val="solid"/>
          </a:ln>
        </p:spPr>
      </p:sp>
      <p:sp>
        <p:nvSpPr>
          <p:cNvPr id="35" name="Text 32"/>
          <p:cNvSpPr/>
          <p:nvPr/>
        </p:nvSpPr>
        <p:spPr>
          <a:xfrm>
            <a:off x="9363075" y="2357375"/>
            <a:ext cx="2828925"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pitchFamily="34" charset="0"/>
                <a:ea typeface="Microsoft YaHei" pitchFamily="34" charset="-122"/>
                <a:cs typeface="Microsoft YaHei" pitchFamily="34" charset="-120"/>
              </a:rPr>
              <a:t>Yes</a:t>
            </a:r>
            <a:endParaRPr lang="en-US" sz="975" dirty="0">
              <a:latin typeface="Microsoft YaHei" pitchFamily="34" charset="0"/>
              <a:ea typeface="Microsoft YaHei" pitchFamily="34" charset="-122"/>
              <a:cs typeface="Microsoft YaHei" pitchFamily="34" charset="-120"/>
            </a:endParaRPr>
          </a:p>
        </p:txBody>
      </p:sp>
      <p:sp>
        <p:nvSpPr>
          <p:cNvPr id="36" name="Shape 33"/>
          <p:cNvSpPr/>
          <p:nvPr/>
        </p:nvSpPr>
        <p:spPr>
          <a:xfrm>
            <a:off x="9933623" y="2351723"/>
            <a:ext cx="154305" cy="154305"/>
          </a:xfrm>
          <a:prstGeom prst="roundRect">
            <a:avLst>
              <a:gd name="adj" fmla="val 18519"/>
            </a:avLst>
          </a:prstGeom>
          <a:solidFill>
            <a:srgbClr val="F9FBFC"/>
          </a:solidFill>
          <a:ln w="17145">
            <a:solidFill>
              <a:srgbClr val="4A6B8A"/>
            </a:solidFill>
            <a:prstDash val="solid"/>
          </a:ln>
        </p:spPr>
      </p:sp>
      <p:sp>
        <p:nvSpPr>
          <p:cNvPr id="37" name="Text 34"/>
          <p:cNvSpPr/>
          <p:nvPr/>
        </p:nvSpPr>
        <p:spPr>
          <a:xfrm>
            <a:off x="10153650" y="2357375"/>
            <a:ext cx="2038350"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pitchFamily="34" charset="0"/>
                <a:ea typeface="Microsoft YaHei" pitchFamily="34" charset="-122"/>
                <a:cs typeface="Microsoft YaHei" pitchFamily="34" charset="-120"/>
              </a:rPr>
              <a:t>No</a:t>
            </a:r>
            <a:endParaRPr lang="en-US" sz="975" dirty="0">
              <a:latin typeface="Microsoft YaHei" pitchFamily="34" charset="0"/>
              <a:ea typeface="Microsoft YaHei" pitchFamily="34" charset="-122"/>
              <a:cs typeface="Microsoft YaHei" pitchFamily="34" charset="-120"/>
            </a:endParaRPr>
          </a:p>
        </p:txBody>
      </p:sp>
      <p:sp>
        <p:nvSpPr>
          <p:cNvPr id="38" name="Shape 35"/>
          <p:cNvSpPr/>
          <p:nvPr/>
        </p:nvSpPr>
        <p:spPr>
          <a:xfrm>
            <a:off x="10724198" y="2351723"/>
            <a:ext cx="154305" cy="154305"/>
          </a:xfrm>
          <a:prstGeom prst="roundRect">
            <a:avLst>
              <a:gd name="adj" fmla="val 18519"/>
            </a:avLst>
          </a:prstGeom>
          <a:solidFill>
            <a:srgbClr val="F9FBFC"/>
          </a:solidFill>
          <a:ln w="17145">
            <a:solidFill>
              <a:srgbClr val="4A6B8A"/>
            </a:solidFill>
            <a:prstDash val="solid"/>
          </a:ln>
        </p:spPr>
      </p:sp>
      <p:sp>
        <p:nvSpPr>
          <p:cNvPr id="39" name="Text 36"/>
          <p:cNvSpPr/>
          <p:nvPr/>
        </p:nvSpPr>
        <p:spPr>
          <a:xfrm>
            <a:off x="10944225" y="2357375"/>
            <a:ext cx="1247775"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pitchFamily="34" charset="0"/>
                <a:ea typeface="Microsoft YaHei" pitchFamily="34" charset="-122"/>
                <a:cs typeface="Microsoft YaHei" pitchFamily="34" charset="-120"/>
              </a:rPr>
              <a:t>Not yet</a:t>
            </a:r>
            <a:endParaRPr lang="en-US" sz="975" dirty="0">
              <a:latin typeface="Microsoft YaHei" pitchFamily="34" charset="0"/>
              <a:ea typeface="Microsoft YaHei" pitchFamily="34" charset="-122"/>
              <a:cs typeface="Microsoft YaHei" pitchFamily="34" charset="-120"/>
            </a:endParaRPr>
          </a:p>
        </p:txBody>
      </p:sp>
      <p:sp>
        <p:nvSpPr>
          <p:cNvPr id="40" name="Shape 37"/>
          <p:cNvSpPr/>
          <p:nvPr/>
        </p:nvSpPr>
        <p:spPr>
          <a:xfrm>
            <a:off x="4710113" y="3224213"/>
            <a:ext cx="6867525" cy="1209675"/>
          </a:xfrm>
          <a:prstGeom prst="roundRect">
            <a:avLst>
              <a:gd name="adj" fmla="val 7874"/>
            </a:avLst>
          </a:prstGeom>
          <a:solidFill>
            <a:srgbClr val="F9FBFC"/>
          </a:solidFill>
          <a:ln w="9525">
            <a:solidFill>
              <a:srgbClr val="D3DBE0"/>
            </a:solidFill>
            <a:prstDash val="solid"/>
          </a:ln>
        </p:spPr>
      </p:sp>
      <p:sp>
        <p:nvSpPr>
          <p:cNvPr id="41" name="Shape 38"/>
          <p:cNvSpPr/>
          <p:nvPr/>
        </p:nvSpPr>
        <p:spPr>
          <a:xfrm>
            <a:off x="4819650" y="3609975"/>
            <a:ext cx="6648450" cy="0"/>
          </a:xfrm>
          <a:prstGeom prst="line">
            <a:avLst/>
          </a:prstGeom>
          <a:noFill/>
          <a:ln w="9525">
            <a:solidFill>
              <a:srgbClr val="E4E9ED"/>
            </a:solidFill>
            <a:prstDash val="solid"/>
          </a:ln>
        </p:spPr>
      </p:sp>
      <p:sp>
        <p:nvSpPr>
          <p:cNvPr id="42" name="Shape 39"/>
          <p:cNvSpPr/>
          <p:nvPr/>
        </p:nvSpPr>
        <p:spPr>
          <a:xfrm>
            <a:off x="4819650" y="3914775"/>
            <a:ext cx="6648450" cy="0"/>
          </a:xfrm>
          <a:prstGeom prst="line">
            <a:avLst/>
          </a:prstGeom>
          <a:noFill/>
          <a:ln w="9525">
            <a:solidFill>
              <a:srgbClr val="E4E9ED"/>
            </a:solidFill>
            <a:prstDash val="solid"/>
          </a:ln>
        </p:spPr>
      </p:sp>
      <p:sp>
        <p:nvSpPr>
          <p:cNvPr id="43" name="Shape 40"/>
          <p:cNvSpPr/>
          <p:nvPr/>
        </p:nvSpPr>
        <p:spPr>
          <a:xfrm>
            <a:off x="4819650" y="4219575"/>
            <a:ext cx="6648450" cy="0"/>
          </a:xfrm>
          <a:prstGeom prst="line">
            <a:avLst/>
          </a:prstGeom>
          <a:noFill/>
          <a:ln w="9525">
            <a:solidFill>
              <a:srgbClr val="E4E9ED"/>
            </a:solidFill>
            <a:prstDash val="solid"/>
          </a:ln>
        </p:spPr>
      </p:sp>
      <p:sp>
        <p:nvSpPr>
          <p:cNvPr id="44" name="Shape 41"/>
          <p:cNvSpPr/>
          <p:nvPr/>
        </p:nvSpPr>
        <p:spPr>
          <a:xfrm>
            <a:off x="5238750" y="3295650"/>
            <a:ext cx="0" cy="1066800"/>
          </a:xfrm>
          <a:prstGeom prst="line">
            <a:avLst/>
          </a:prstGeom>
          <a:noFill/>
          <a:ln w="14288">
            <a:solidFill>
              <a:srgbClr val="E4CBC8"/>
            </a:solidFill>
            <a:prstDash val="solid"/>
          </a:ln>
        </p:spPr>
      </p:sp>
      <p:sp>
        <p:nvSpPr>
          <p:cNvPr id="45" name="Text 42"/>
          <p:cNvSpPr/>
          <p:nvPr/>
        </p:nvSpPr>
        <p:spPr>
          <a:xfrm>
            <a:off x="0" y="3313129"/>
            <a:ext cx="9944100" cy="251460"/>
          </a:xfrm>
          <a:prstGeom prst="rect">
            <a:avLst/>
          </a:prstGeom>
          <a:noFill/>
          <a:ln/>
        </p:spPr>
        <p:txBody>
          <a:bodyPr wrap="none" lIns="0" tIns="0" rIns="0" bIns="0" rtlCol="0" anchor="t"/>
          <a:lstStyle/>
          <a:p>
            <a:pPr algn="ctr" indent="0" marL="0">
              <a:buNone/>
            </a:pPr>
            <a:r>
              <a:rPr lang="en-US" sz="1650" b="1" dirty="0">
                <a:solidFill>
                  <a:srgbClr val="9F5C53"/>
                </a:solidFill>
                <a:latin typeface="Microsoft YaHei" pitchFamily="34" charset="0"/>
                <a:ea typeface="Microsoft YaHei" pitchFamily="34" charset="-122"/>
                <a:cs typeface="Microsoft YaHei" pitchFamily="34" charset="-120"/>
              </a:rPr>
              <a:t>2</a:t>
            </a:r>
            <a:endParaRPr lang="en-US" sz="1650" dirty="0">
              <a:latin typeface="Microsoft YaHei" pitchFamily="34" charset="0"/>
              <a:ea typeface="Microsoft YaHei" pitchFamily="34" charset="-122"/>
              <a:cs typeface="Microsoft YaHei" pitchFamily="34" charset="-120"/>
            </a:endParaRPr>
          </a:p>
        </p:txBody>
      </p:sp>
      <p:sp>
        <p:nvSpPr>
          <p:cNvPr id="46" name="Text 43"/>
          <p:cNvSpPr/>
          <p:nvPr/>
        </p:nvSpPr>
        <p:spPr>
          <a:xfrm>
            <a:off x="5391150" y="3386437"/>
            <a:ext cx="6800850" cy="160020"/>
          </a:xfrm>
          <a:prstGeom prst="rect">
            <a:avLst/>
          </a:prstGeom>
          <a:noFill/>
          <a:ln/>
        </p:spPr>
        <p:txBody>
          <a:bodyPr wrap="none" lIns="0" tIns="0" rIns="0" bIns="0" rtlCol="0" anchor="t"/>
          <a:lstStyle/>
          <a:p>
            <a:pPr algn="l" indent="0" marL="0">
              <a:buNone/>
            </a:pPr>
            <a:r>
              <a:rPr lang="en-US" sz="1050" b="1" dirty="0">
                <a:solidFill>
                  <a:srgbClr val="4A6B8A"/>
                </a:solidFill>
                <a:latin typeface="Microsoft YaHei" pitchFamily="34" charset="0"/>
                <a:ea typeface="Microsoft YaHei" pitchFamily="34" charset="-122"/>
                <a:cs typeface="Microsoft YaHei" pitchFamily="34" charset="-120"/>
              </a:rPr>
              <a:t>Case 2</a:t>
            </a:r>
            <a:endParaRPr lang="en-US" sz="1050" dirty="0">
              <a:latin typeface="Microsoft YaHei" pitchFamily="34" charset="0"/>
              <a:ea typeface="Microsoft YaHei" pitchFamily="34" charset="-122"/>
              <a:cs typeface="Microsoft YaHei" pitchFamily="34" charset="-120"/>
            </a:endParaRPr>
          </a:p>
        </p:txBody>
      </p:sp>
      <p:sp>
        <p:nvSpPr>
          <p:cNvPr id="47" name="Text 44"/>
          <p:cNvSpPr/>
          <p:nvPr/>
        </p:nvSpPr>
        <p:spPr>
          <a:xfrm>
            <a:off x="5391150" y="3673271"/>
            <a:ext cx="6800850" cy="194310"/>
          </a:xfrm>
          <a:prstGeom prst="rect">
            <a:avLst/>
          </a:prstGeom>
          <a:noFill/>
          <a:ln/>
        </p:spPr>
        <p:txBody>
          <a:bodyPr wrap="none" lIns="0" tIns="0" rIns="0" bIns="0" rtlCol="0" anchor="t"/>
          <a:lstStyle/>
          <a:p>
            <a:pPr algn="l" indent="0" marL="0">
              <a:buNone/>
            </a:pPr>
            <a:r>
              <a:rPr lang="en-US" sz="1275" dirty="0">
                <a:solidFill>
                  <a:srgbClr val="23282E"/>
                </a:solidFill>
                <a:latin typeface="Microsoft YaHei" pitchFamily="34" charset="0"/>
                <a:ea typeface="Microsoft YaHei" pitchFamily="34" charset="-122"/>
                <a:cs typeface="Microsoft YaHei" pitchFamily="34" charset="-120"/>
              </a:rPr>
              <a:t>An old hand puts AI-calculated quarterly</a:t>
            </a:r>
            <a:endParaRPr lang="en-US" sz="1275" dirty="0">
              <a:latin typeface="Microsoft YaHei" pitchFamily="34" charset="0"/>
              <a:ea typeface="Microsoft YaHei" pitchFamily="34" charset="-122"/>
              <a:cs typeface="Microsoft YaHei" pitchFamily="34" charset="-120"/>
            </a:endParaRPr>
          </a:p>
        </p:txBody>
      </p:sp>
      <p:sp>
        <p:nvSpPr>
          <p:cNvPr id="48" name="Text 45"/>
          <p:cNvSpPr/>
          <p:nvPr/>
        </p:nvSpPr>
        <p:spPr>
          <a:xfrm>
            <a:off x="5391150" y="3959021"/>
            <a:ext cx="6800850" cy="194310"/>
          </a:xfrm>
          <a:prstGeom prst="rect">
            <a:avLst/>
          </a:prstGeom>
          <a:noFill/>
          <a:ln/>
        </p:spPr>
        <p:txBody>
          <a:bodyPr wrap="none" lIns="0" tIns="0" rIns="0" bIns="0" rtlCol="0" anchor="t"/>
          <a:lstStyle/>
          <a:p>
            <a:pPr algn="l" indent="0" marL="0">
              <a:buNone/>
            </a:pPr>
            <a:r>
              <a:rPr lang="en-US" sz="1275" dirty="0">
                <a:solidFill>
                  <a:srgbClr val="23282E"/>
                </a:solidFill>
                <a:latin typeface="Microsoft YaHei" pitchFamily="34" charset="0"/>
                <a:ea typeface="Microsoft YaHei" pitchFamily="34" charset="-122"/>
                <a:cs typeface="Microsoft YaHei" pitchFamily="34" charset="-120"/>
              </a:rPr>
              <a:t>growth into a report for the boss, unchecked</a:t>
            </a:r>
            <a:endParaRPr lang="en-US" sz="1275" dirty="0">
              <a:latin typeface="Microsoft YaHei" pitchFamily="34" charset="0"/>
              <a:ea typeface="Microsoft YaHei" pitchFamily="34" charset="-122"/>
              <a:cs typeface="Microsoft YaHei" pitchFamily="34" charset="-120"/>
            </a:endParaRPr>
          </a:p>
        </p:txBody>
      </p:sp>
      <p:sp>
        <p:nvSpPr>
          <p:cNvPr id="49" name="Shape 46"/>
          <p:cNvSpPr/>
          <p:nvPr/>
        </p:nvSpPr>
        <p:spPr>
          <a:xfrm>
            <a:off x="9143048" y="3704273"/>
            <a:ext cx="154305" cy="154305"/>
          </a:xfrm>
          <a:prstGeom prst="roundRect">
            <a:avLst>
              <a:gd name="adj" fmla="val 18519"/>
            </a:avLst>
          </a:prstGeom>
          <a:solidFill>
            <a:srgbClr val="F9FBFC"/>
          </a:solidFill>
          <a:ln w="17145">
            <a:solidFill>
              <a:srgbClr val="4A6B8A"/>
            </a:solidFill>
            <a:prstDash val="solid"/>
          </a:ln>
        </p:spPr>
      </p:sp>
      <p:sp>
        <p:nvSpPr>
          <p:cNvPr id="50" name="Text 47"/>
          <p:cNvSpPr/>
          <p:nvPr/>
        </p:nvSpPr>
        <p:spPr>
          <a:xfrm>
            <a:off x="9363075" y="3709925"/>
            <a:ext cx="2828925"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pitchFamily="34" charset="0"/>
                <a:ea typeface="Microsoft YaHei" pitchFamily="34" charset="-122"/>
                <a:cs typeface="Microsoft YaHei" pitchFamily="34" charset="-120"/>
              </a:rPr>
              <a:t>Yes</a:t>
            </a:r>
            <a:endParaRPr lang="en-US" sz="975" dirty="0">
              <a:latin typeface="Microsoft YaHei" pitchFamily="34" charset="0"/>
              <a:ea typeface="Microsoft YaHei" pitchFamily="34" charset="-122"/>
              <a:cs typeface="Microsoft YaHei" pitchFamily="34" charset="-120"/>
            </a:endParaRPr>
          </a:p>
        </p:txBody>
      </p:sp>
      <p:sp>
        <p:nvSpPr>
          <p:cNvPr id="51" name="Shape 48"/>
          <p:cNvSpPr/>
          <p:nvPr/>
        </p:nvSpPr>
        <p:spPr>
          <a:xfrm>
            <a:off x="9933623" y="3704273"/>
            <a:ext cx="154305" cy="154305"/>
          </a:xfrm>
          <a:prstGeom prst="roundRect">
            <a:avLst>
              <a:gd name="adj" fmla="val 18519"/>
            </a:avLst>
          </a:prstGeom>
          <a:solidFill>
            <a:srgbClr val="F9FBFC"/>
          </a:solidFill>
          <a:ln w="17145">
            <a:solidFill>
              <a:srgbClr val="4A6B8A"/>
            </a:solidFill>
            <a:prstDash val="solid"/>
          </a:ln>
        </p:spPr>
      </p:sp>
      <p:sp>
        <p:nvSpPr>
          <p:cNvPr id="52" name="Text 49"/>
          <p:cNvSpPr/>
          <p:nvPr/>
        </p:nvSpPr>
        <p:spPr>
          <a:xfrm>
            <a:off x="10153650" y="3709925"/>
            <a:ext cx="2038350"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pitchFamily="34" charset="0"/>
                <a:ea typeface="Microsoft YaHei" pitchFamily="34" charset="-122"/>
                <a:cs typeface="Microsoft YaHei" pitchFamily="34" charset="-120"/>
              </a:rPr>
              <a:t>No</a:t>
            </a:r>
            <a:endParaRPr lang="en-US" sz="975" dirty="0">
              <a:latin typeface="Microsoft YaHei" pitchFamily="34" charset="0"/>
              <a:ea typeface="Microsoft YaHei" pitchFamily="34" charset="-122"/>
              <a:cs typeface="Microsoft YaHei" pitchFamily="34" charset="-120"/>
            </a:endParaRPr>
          </a:p>
        </p:txBody>
      </p:sp>
      <p:sp>
        <p:nvSpPr>
          <p:cNvPr id="53" name="Shape 50"/>
          <p:cNvSpPr/>
          <p:nvPr/>
        </p:nvSpPr>
        <p:spPr>
          <a:xfrm>
            <a:off x="10724198" y="3704273"/>
            <a:ext cx="154305" cy="154305"/>
          </a:xfrm>
          <a:prstGeom prst="roundRect">
            <a:avLst>
              <a:gd name="adj" fmla="val 18519"/>
            </a:avLst>
          </a:prstGeom>
          <a:solidFill>
            <a:srgbClr val="F9FBFC"/>
          </a:solidFill>
          <a:ln w="17145">
            <a:solidFill>
              <a:srgbClr val="4A6B8A"/>
            </a:solidFill>
            <a:prstDash val="solid"/>
          </a:ln>
        </p:spPr>
      </p:sp>
      <p:sp>
        <p:nvSpPr>
          <p:cNvPr id="54" name="Text 51"/>
          <p:cNvSpPr/>
          <p:nvPr/>
        </p:nvSpPr>
        <p:spPr>
          <a:xfrm>
            <a:off x="10944225" y="3709925"/>
            <a:ext cx="1247775"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pitchFamily="34" charset="0"/>
                <a:ea typeface="Microsoft YaHei" pitchFamily="34" charset="-122"/>
                <a:cs typeface="Microsoft YaHei" pitchFamily="34" charset="-120"/>
              </a:rPr>
              <a:t>Not yet</a:t>
            </a:r>
            <a:endParaRPr lang="en-US" sz="975" dirty="0">
              <a:latin typeface="Microsoft YaHei" pitchFamily="34" charset="0"/>
              <a:ea typeface="Microsoft YaHei" pitchFamily="34" charset="-122"/>
              <a:cs typeface="Microsoft YaHei" pitchFamily="34" charset="-120"/>
            </a:endParaRPr>
          </a:p>
        </p:txBody>
      </p:sp>
      <p:sp>
        <p:nvSpPr>
          <p:cNvPr id="55" name="Shape 52"/>
          <p:cNvSpPr/>
          <p:nvPr/>
        </p:nvSpPr>
        <p:spPr>
          <a:xfrm>
            <a:off x="4710113" y="4576763"/>
            <a:ext cx="6867525" cy="1209675"/>
          </a:xfrm>
          <a:prstGeom prst="roundRect">
            <a:avLst>
              <a:gd name="adj" fmla="val 7874"/>
            </a:avLst>
          </a:prstGeom>
          <a:solidFill>
            <a:srgbClr val="F9FBFC"/>
          </a:solidFill>
          <a:ln w="9525">
            <a:solidFill>
              <a:srgbClr val="D3DBE0"/>
            </a:solidFill>
            <a:prstDash val="solid"/>
          </a:ln>
        </p:spPr>
      </p:sp>
      <p:sp>
        <p:nvSpPr>
          <p:cNvPr id="56" name="Shape 53"/>
          <p:cNvSpPr/>
          <p:nvPr/>
        </p:nvSpPr>
        <p:spPr>
          <a:xfrm>
            <a:off x="4819650" y="4962525"/>
            <a:ext cx="6648450" cy="0"/>
          </a:xfrm>
          <a:prstGeom prst="line">
            <a:avLst/>
          </a:prstGeom>
          <a:noFill/>
          <a:ln w="9525">
            <a:solidFill>
              <a:srgbClr val="E4E9ED"/>
            </a:solidFill>
            <a:prstDash val="solid"/>
          </a:ln>
        </p:spPr>
      </p:sp>
      <p:sp>
        <p:nvSpPr>
          <p:cNvPr id="57" name="Shape 54"/>
          <p:cNvSpPr/>
          <p:nvPr/>
        </p:nvSpPr>
        <p:spPr>
          <a:xfrm>
            <a:off x="4819650" y="5267325"/>
            <a:ext cx="6648450" cy="0"/>
          </a:xfrm>
          <a:prstGeom prst="line">
            <a:avLst/>
          </a:prstGeom>
          <a:noFill/>
          <a:ln w="9525">
            <a:solidFill>
              <a:srgbClr val="E4E9ED"/>
            </a:solidFill>
            <a:prstDash val="solid"/>
          </a:ln>
        </p:spPr>
      </p:sp>
      <p:sp>
        <p:nvSpPr>
          <p:cNvPr id="58" name="Shape 55"/>
          <p:cNvSpPr/>
          <p:nvPr/>
        </p:nvSpPr>
        <p:spPr>
          <a:xfrm>
            <a:off x="4819650" y="5572125"/>
            <a:ext cx="6648450" cy="0"/>
          </a:xfrm>
          <a:prstGeom prst="line">
            <a:avLst/>
          </a:prstGeom>
          <a:noFill/>
          <a:ln w="9525">
            <a:solidFill>
              <a:srgbClr val="E4E9ED"/>
            </a:solidFill>
            <a:prstDash val="solid"/>
          </a:ln>
        </p:spPr>
      </p:sp>
      <p:sp>
        <p:nvSpPr>
          <p:cNvPr id="59" name="Shape 56"/>
          <p:cNvSpPr/>
          <p:nvPr/>
        </p:nvSpPr>
        <p:spPr>
          <a:xfrm>
            <a:off x="5238750" y="4648200"/>
            <a:ext cx="0" cy="1066800"/>
          </a:xfrm>
          <a:prstGeom prst="line">
            <a:avLst/>
          </a:prstGeom>
          <a:noFill/>
          <a:ln w="14288">
            <a:solidFill>
              <a:srgbClr val="E4CBC8"/>
            </a:solidFill>
            <a:prstDash val="solid"/>
          </a:ln>
        </p:spPr>
      </p:sp>
      <p:sp>
        <p:nvSpPr>
          <p:cNvPr id="60" name="Text 57"/>
          <p:cNvSpPr/>
          <p:nvPr/>
        </p:nvSpPr>
        <p:spPr>
          <a:xfrm>
            <a:off x="0" y="4665679"/>
            <a:ext cx="9944100" cy="251460"/>
          </a:xfrm>
          <a:prstGeom prst="rect">
            <a:avLst/>
          </a:prstGeom>
          <a:noFill/>
          <a:ln/>
        </p:spPr>
        <p:txBody>
          <a:bodyPr wrap="none" lIns="0" tIns="0" rIns="0" bIns="0" rtlCol="0" anchor="t"/>
          <a:lstStyle/>
          <a:p>
            <a:pPr algn="ctr" indent="0" marL="0">
              <a:buNone/>
            </a:pPr>
            <a:r>
              <a:rPr lang="en-US" sz="1650" b="1" dirty="0">
                <a:solidFill>
                  <a:srgbClr val="9F5C53"/>
                </a:solidFill>
                <a:latin typeface="Microsoft YaHei" pitchFamily="34" charset="0"/>
                <a:ea typeface="Microsoft YaHei" pitchFamily="34" charset="-122"/>
                <a:cs typeface="Microsoft YaHei" pitchFamily="34" charset="-120"/>
              </a:rPr>
              <a:t>3</a:t>
            </a:r>
            <a:endParaRPr lang="en-US" sz="1650" dirty="0">
              <a:latin typeface="Microsoft YaHei" pitchFamily="34" charset="0"/>
              <a:ea typeface="Microsoft YaHei" pitchFamily="34" charset="-122"/>
              <a:cs typeface="Microsoft YaHei" pitchFamily="34" charset="-120"/>
            </a:endParaRPr>
          </a:p>
        </p:txBody>
      </p:sp>
      <p:sp>
        <p:nvSpPr>
          <p:cNvPr id="61" name="Text 58"/>
          <p:cNvSpPr/>
          <p:nvPr/>
        </p:nvSpPr>
        <p:spPr>
          <a:xfrm>
            <a:off x="5391150" y="4738987"/>
            <a:ext cx="6800850" cy="160020"/>
          </a:xfrm>
          <a:prstGeom prst="rect">
            <a:avLst/>
          </a:prstGeom>
          <a:noFill/>
          <a:ln/>
        </p:spPr>
        <p:txBody>
          <a:bodyPr wrap="none" lIns="0" tIns="0" rIns="0" bIns="0" rtlCol="0" anchor="t"/>
          <a:lstStyle/>
          <a:p>
            <a:pPr algn="l" indent="0" marL="0">
              <a:buNone/>
            </a:pPr>
            <a:r>
              <a:rPr lang="en-US" sz="1050" b="1" dirty="0">
                <a:solidFill>
                  <a:srgbClr val="4A6B8A"/>
                </a:solidFill>
                <a:latin typeface="Microsoft YaHei" pitchFamily="34" charset="0"/>
                <a:ea typeface="Microsoft YaHei" pitchFamily="34" charset="-122"/>
                <a:cs typeface="Microsoft YaHei" pitchFamily="34" charset="-120"/>
              </a:rPr>
              <a:t>Case 3</a:t>
            </a:r>
            <a:endParaRPr lang="en-US" sz="1050" dirty="0">
              <a:latin typeface="Microsoft YaHei" pitchFamily="34" charset="0"/>
              <a:ea typeface="Microsoft YaHei" pitchFamily="34" charset="-122"/>
              <a:cs typeface="Microsoft YaHei" pitchFamily="34" charset="-120"/>
            </a:endParaRPr>
          </a:p>
        </p:txBody>
      </p:sp>
      <p:sp>
        <p:nvSpPr>
          <p:cNvPr id="62" name="Text 59"/>
          <p:cNvSpPr/>
          <p:nvPr/>
        </p:nvSpPr>
        <p:spPr>
          <a:xfrm>
            <a:off x="5391150" y="5025821"/>
            <a:ext cx="6800850" cy="194310"/>
          </a:xfrm>
          <a:prstGeom prst="rect">
            <a:avLst/>
          </a:prstGeom>
          <a:noFill/>
          <a:ln/>
        </p:spPr>
        <p:txBody>
          <a:bodyPr wrap="none" lIns="0" tIns="0" rIns="0" bIns="0" rtlCol="0" anchor="t"/>
          <a:lstStyle/>
          <a:p>
            <a:pPr algn="l" indent="0" marL="0">
              <a:buNone/>
            </a:pPr>
            <a:r>
              <a:rPr lang="en-US" sz="1275" dirty="0">
                <a:solidFill>
                  <a:srgbClr val="23282E"/>
                </a:solidFill>
                <a:latin typeface="Microsoft YaHei" pitchFamily="34" charset="0"/>
                <a:ea typeface="Microsoft YaHei" pitchFamily="34" charset="-122"/>
                <a:cs typeface="Microsoft YaHei" pitchFamily="34" charset="-120"/>
              </a:rPr>
              <a:t>Feeling much faster, a manager tells the</a:t>
            </a:r>
            <a:endParaRPr lang="en-US" sz="1275" dirty="0">
              <a:latin typeface="Microsoft YaHei" pitchFamily="34" charset="0"/>
              <a:ea typeface="Microsoft YaHei" pitchFamily="34" charset="-122"/>
              <a:cs typeface="Microsoft YaHei" pitchFamily="34" charset="-120"/>
            </a:endParaRPr>
          </a:p>
        </p:txBody>
      </p:sp>
      <p:sp>
        <p:nvSpPr>
          <p:cNvPr id="63" name="Text 60"/>
          <p:cNvSpPr/>
          <p:nvPr/>
        </p:nvSpPr>
        <p:spPr>
          <a:xfrm>
            <a:off x="5391150" y="5311571"/>
            <a:ext cx="6800850" cy="194310"/>
          </a:xfrm>
          <a:prstGeom prst="rect">
            <a:avLst/>
          </a:prstGeom>
          <a:noFill/>
          <a:ln/>
        </p:spPr>
        <p:txBody>
          <a:bodyPr wrap="none" lIns="0" tIns="0" rIns="0" bIns="0" rtlCol="0" anchor="t"/>
          <a:lstStyle/>
          <a:p>
            <a:pPr algn="l" indent="0" marL="0">
              <a:buNone/>
            </a:pPr>
            <a:r>
              <a:rPr lang="en-US" sz="1275" dirty="0">
                <a:solidFill>
                  <a:srgbClr val="23282E"/>
                </a:solidFill>
                <a:latin typeface="Microsoft YaHei" pitchFamily="34" charset="0"/>
                <a:ea typeface="Microsoft YaHei" pitchFamily="34" charset="-122"/>
                <a:cs typeface="Microsoft YaHei" pitchFamily="34" charset="-120"/>
              </a:rPr>
              <a:t>whole team: every task goes to AI first</a:t>
            </a:r>
            <a:endParaRPr lang="en-US" sz="1275" dirty="0">
              <a:latin typeface="Microsoft YaHei" pitchFamily="34" charset="0"/>
              <a:ea typeface="Microsoft YaHei" pitchFamily="34" charset="-122"/>
              <a:cs typeface="Microsoft YaHei" pitchFamily="34" charset="-120"/>
            </a:endParaRPr>
          </a:p>
        </p:txBody>
      </p:sp>
      <p:sp>
        <p:nvSpPr>
          <p:cNvPr id="64" name="Shape 61"/>
          <p:cNvSpPr/>
          <p:nvPr/>
        </p:nvSpPr>
        <p:spPr>
          <a:xfrm>
            <a:off x="9143048" y="5056823"/>
            <a:ext cx="154305" cy="154305"/>
          </a:xfrm>
          <a:prstGeom prst="roundRect">
            <a:avLst>
              <a:gd name="adj" fmla="val 18519"/>
            </a:avLst>
          </a:prstGeom>
          <a:solidFill>
            <a:srgbClr val="F9FBFC"/>
          </a:solidFill>
          <a:ln w="17145">
            <a:solidFill>
              <a:srgbClr val="4A6B8A"/>
            </a:solidFill>
            <a:prstDash val="solid"/>
          </a:ln>
        </p:spPr>
      </p:sp>
      <p:sp>
        <p:nvSpPr>
          <p:cNvPr id="65" name="Text 62"/>
          <p:cNvSpPr/>
          <p:nvPr/>
        </p:nvSpPr>
        <p:spPr>
          <a:xfrm>
            <a:off x="9363075" y="5062475"/>
            <a:ext cx="2828925"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pitchFamily="34" charset="0"/>
                <a:ea typeface="Microsoft YaHei" pitchFamily="34" charset="-122"/>
                <a:cs typeface="Microsoft YaHei" pitchFamily="34" charset="-120"/>
              </a:rPr>
              <a:t>Yes</a:t>
            </a:r>
            <a:endParaRPr lang="en-US" sz="975" dirty="0">
              <a:latin typeface="Microsoft YaHei" pitchFamily="34" charset="0"/>
              <a:ea typeface="Microsoft YaHei" pitchFamily="34" charset="-122"/>
              <a:cs typeface="Microsoft YaHei" pitchFamily="34" charset="-120"/>
            </a:endParaRPr>
          </a:p>
        </p:txBody>
      </p:sp>
      <p:sp>
        <p:nvSpPr>
          <p:cNvPr id="66" name="Shape 63"/>
          <p:cNvSpPr/>
          <p:nvPr/>
        </p:nvSpPr>
        <p:spPr>
          <a:xfrm>
            <a:off x="9933623" y="5056823"/>
            <a:ext cx="154305" cy="154305"/>
          </a:xfrm>
          <a:prstGeom prst="roundRect">
            <a:avLst>
              <a:gd name="adj" fmla="val 18519"/>
            </a:avLst>
          </a:prstGeom>
          <a:solidFill>
            <a:srgbClr val="F9FBFC"/>
          </a:solidFill>
          <a:ln w="17145">
            <a:solidFill>
              <a:srgbClr val="4A6B8A"/>
            </a:solidFill>
            <a:prstDash val="solid"/>
          </a:ln>
        </p:spPr>
      </p:sp>
      <p:sp>
        <p:nvSpPr>
          <p:cNvPr id="67" name="Text 64"/>
          <p:cNvSpPr/>
          <p:nvPr/>
        </p:nvSpPr>
        <p:spPr>
          <a:xfrm>
            <a:off x="10153650" y="5062475"/>
            <a:ext cx="2038350"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pitchFamily="34" charset="0"/>
                <a:ea typeface="Microsoft YaHei" pitchFamily="34" charset="-122"/>
                <a:cs typeface="Microsoft YaHei" pitchFamily="34" charset="-120"/>
              </a:rPr>
              <a:t>No</a:t>
            </a:r>
            <a:endParaRPr lang="en-US" sz="975" dirty="0">
              <a:latin typeface="Microsoft YaHei" pitchFamily="34" charset="0"/>
              <a:ea typeface="Microsoft YaHei" pitchFamily="34" charset="-122"/>
              <a:cs typeface="Microsoft YaHei" pitchFamily="34" charset="-120"/>
            </a:endParaRPr>
          </a:p>
        </p:txBody>
      </p:sp>
      <p:sp>
        <p:nvSpPr>
          <p:cNvPr id="68" name="Shape 65"/>
          <p:cNvSpPr/>
          <p:nvPr/>
        </p:nvSpPr>
        <p:spPr>
          <a:xfrm>
            <a:off x="10724198" y="5056823"/>
            <a:ext cx="154305" cy="154305"/>
          </a:xfrm>
          <a:prstGeom prst="roundRect">
            <a:avLst>
              <a:gd name="adj" fmla="val 18519"/>
            </a:avLst>
          </a:prstGeom>
          <a:solidFill>
            <a:srgbClr val="F9FBFC"/>
          </a:solidFill>
          <a:ln w="17145">
            <a:solidFill>
              <a:srgbClr val="4A6B8A"/>
            </a:solidFill>
            <a:prstDash val="solid"/>
          </a:ln>
        </p:spPr>
      </p:sp>
      <p:sp>
        <p:nvSpPr>
          <p:cNvPr id="69" name="Text 66"/>
          <p:cNvSpPr/>
          <p:nvPr/>
        </p:nvSpPr>
        <p:spPr>
          <a:xfrm>
            <a:off x="10944225" y="5062475"/>
            <a:ext cx="1247775"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pitchFamily="34" charset="0"/>
                <a:ea typeface="Microsoft YaHei" pitchFamily="34" charset="-122"/>
                <a:cs typeface="Microsoft YaHei" pitchFamily="34" charset="-120"/>
              </a:rPr>
              <a:t>Not yet</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F0F2"/>
          </a:solidFill>
          <a:ln/>
        </p:spPr>
      </p:sp>
      <p:sp>
        <p:nvSpPr>
          <p:cNvPr id="3" name="Text 1"/>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Learning </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&amp;</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 Development · All-staff training · Using generative AI well at work</a:t>
            </a:r>
            <a:endParaRPr lang="en-US" sz="900" dirty="0">
              <a:latin typeface="Microsoft YaHei" pitchFamily="34" charset="0"/>
              <a:ea typeface="Microsoft YaHei" pitchFamily="34" charset="-122"/>
              <a:cs typeface="Microsoft YaHei" pitchFamily="34" charset="-120"/>
            </a:endParaRPr>
          </a:p>
        </p:txBody>
      </p:sp>
      <p:sp>
        <p:nvSpPr>
          <p:cNvPr id="4" name="pptwise-slidenum-s0009"/>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470"/>
                </a:solidFill>
                <a:latin typeface="Microsoft YaHei" pitchFamily="34" charset="0"/>
                <a:ea typeface="Microsoft YaHei" pitchFamily="34" charset="-122"/>
                <a:cs typeface="Microsoft YaHei" pitchFamily="34" charset="-120"/>
              </a:rPr>
              <a:t>10</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 21</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609600" y="261875"/>
            <a:ext cx="11582400" cy="148590"/>
          </a:xfrm>
          <a:prstGeom prst="rect">
            <a:avLst/>
          </a:prstGeom>
          <a:noFill/>
          <a:ln/>
        </p:spPr>
        <p:txBody>
          <a:bodyPr wrap="none" lIns="0" tIns="0" rIns="0" bIns="0" rtlCol="0" anchor="t"/>
          <a:lstStyle/>
          <a:p>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Q</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u</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i</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z</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dirty="0">
                <a:solidFill>
                  <a:srgbClr val="4A6B8A"/>
                </a:solidFill>
                <a:latin typeface="Microsoft YaHei" pitchFamily="34" charset="0"/>
                <a:ea typeface="Microsoft YaHei" pitchFamily="34" charset="-122"/>
                <a:cs typeface="Microsoft YaHei" pitchFamily="34" charset="-120"/>
              </a:rPr>
              <a:t>1</a:t>
            </a:r>
            <a:endParaRPr lang="en-US" sz="975" dirty="0">
              <a:latin typeface="Microsoft YaHei" pitchFamily="34" charset="0"/>
              <a:ea typeface="Microsoft YaHei" pitchFamily="34" charset="-122"/>
              <a:cs typeface="Microsoft YaHei" pitchFamily="34" charset="-120"/>
            </a:endParaRPr>
          </a:p>
        </p:txBody>
      </p:sp>
      <p:sp>
        <p:nvSpPr>
          <p:cNvPr id="7" name="Shape 5"/>
          <p:cNvSpPr/>
          <p:nvPr/>
        </p:nvSpPr>
        <p:spPr>
          <a:xfrm>
            <a:off x="7415213" y="233362"/>
            <a:ext cx="504825" cy="200025"/>
          </a:xfrm>
          <a:prstGeom prst="roundRect">
            <a:avLst>
              <a:gd name="adj" fmla="val 50000"/>
            </a:avLst>
          </a:prstGeom>
          <a:noFill/>
          <a:ln w="9525">
            <a:solidFill>
              <a:srgbClr val="B9C3CB"/>
            </a:solidFill>
            <a:prstDash val="solid"/>
          </a:ln>
        </p:spPr>
      </p:sp>
      <p:sp>
        <p:nvSpPr>
          <p:cNvPr id="8" name="Text 6"/>
          <p:cNvSpPr/>
          <p:nvPr/>
        </p:nvSpPr>
        <p:spPr>
          <a:xfrm>
            <a:off x="3143250" y="271039"/>
            <a:ext cx="90487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Goals</a:t>
            </a:r>
            <a:endParaRPr lang="en-US" sz="900" dirty="0">
              <a:latin typeface="Microsoft YaHei" pitchFamily="34" charset="0"/>
              <a:ea typeface="Microsoft YaHei" pitchFamily="34" charset="-122"/>
              <a:cs typeface="Microsoft YaHei" pitchFamily="34" charset="-120"/>
            </a:endParaRPr>
          </a:p>
        </p:txBody>
      </p:sp>
      <p:sp>
        <p:nvSpPr>
          <p:cNvPr id="9" name="Shape 7"/>
          <p:cNvSpPr/>
          <p:nvPr/>
        </p:nvSpPr>
        <p:spPr>
          <a:xfrm>
            <a:off x="7967662" y="233362"/>
            <a:ext cx="523875" cy="200025"/>
          </a:xfrm>
          <a:prstGeom prst="roundRect">
            <a:avLst>
              <a:gd name="adj" fmla="val 50000"/>
            </a:avLst>
          </a:prstGeom>
          <a:noFill/>
          <a:ln w="9525">
            <a:solidFill>
              <a:srgbClr val="B9C3CB"/>
            </a:solidFill>
            <a:prstDash val="solid"/>
          </a:ln>
        </p:spPr>
      </p:sp>
      <p:sp>
        <p:nvSpPr>
          <p:cNvPr id="10" name="Text 8"/>
          <p:cNvSpPr/>
          <p:nvPr/>
        </p:nvSpPr>
        <p:spPr>
          <a:xfrm>
            <a:off x="4267200" y="271039"/>
            <a:ext cx="792480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1</a:t>
            </a:r>
            <a:endParaRPr lang="en-US" sz="900" dirty="0">
              <a:latin typeface="Microsoft YaHei" pitchFamily="34" charset="0"/>
              <a:ea typeface="Microsoft YaHei" pitchFamily="34" charset="-122"/>
              <a:cs typeface="Microsoft YaHei" pitchFamily="34" charset="-120"/>
            </a:endParaRPr>
          </a:p>
        </p:txBody>
      </p:sp>
      <p:sp>
        <p:nvSpPr>
          <p:cNvPr id="11" name="Shape 9"/>
          <p:cNvSpPr/>
          <p:nvPr/>
        </p:nvSpPr>
        <p:spPr>
          <a:xfrm>
            <a:off x="8539163" y="233362"/>
            <a:ext cx="552450" cy="200025"/>
          </a:xfrm>
          <a:prstGeom prst="roundRect">
            <a:avLst>
              <a:gd name="adj" fmla="val 50000"/>
            </a:avLst>
          </a:prstGeom>
          <a:solidFill>
            <a:srgbClr val="4A6B8A"/>
          </a:solidFill>
          <a:ln w="9525">
            <a:solidFill>
              <a:srgbClr val="4A6B8A"/>
            </a:solidFill>
            <a:prstDash val="solid"/>
          </a:ln>
        </p:spPr>
      </p:sp>
      <p:sp>
        <p:nvSpPr>
          <p:cNvPr id="12" name="Text 10"/>
          <p:cNvSpPr/>
          <p:nvPr/>
        </p:nvSpPr>
        <p:spPr>
          <a:xfrm>
            <a:off x="5438775" y="271039"/>
            <a:ext cx="6753225"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Quiz 1</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9139238" y="233362"/>
            <a:ext cx="523875" cy="200025"/>
          </a:xfrm>
          <a:prstGeom prst="roundRect">
            <a:avLst>
              <a:gd name="adj" fmla="val 50000"/>
            </a:avLst>
          </a:prstGeom>
          <a:noFill/>
          <a:ln w="9525">
            <a:solidFill>
              <a:srgbClr val="B9C3CB"/>
            </a:solidFill>
            <a:prstDash val="solid"/>
          </a:ln>
        </p:spPr>
      </p:sp>
      <p:sp>
        <p:nvSpPr>
          <p:cNvPr id="14" name="Text 12"/>
          <p:cNvSpPr/>
          <p:nvPr/>
        </p:nvSpPr>
        <p:spPr>
          <a:xfrm>
            <a:off x="6610350" y="271039"/>
            <a:ext cx="5581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2</a:t>
            </a:r>
            <a:endParaRPr lang="en-US" sz="900" dirty="0">
              <a:latin typeface="Microsoft YaHei" pitchFamily="34" charset="0"/>
              <a:ea typeface="Microsoft YaHei" pitchFamily="34" charset="-122"/>
              <a:cs typeface="Microsoft YaHei" pitchFamily="34" charset="-120"/>
            </a:endParaRPr>
          </a:p>
        </p:txBody>
      </p:sp>
      <p:sp>
        <p:nvSpPr>
          <p:cNvPr id="15" name="Shape 13"/>
          <p:cNvSpPr/>
          <p:nvPr/>
        </p:nvSpPr>
        <p:spPr>
          <a:xfrm>
            <a:off x="9710738" y="233362"/>
            <a:ext cx="523875" cy="200025"/>
          </a:xfrm>
          <a:prstGeom prst="roundRect">
            <a:avLst>
              <a:gd name="adj" fmla="val 50000"/>
            </a:avLst>
          </a:prstGeom>
          <a:noFill/>
          <a:ln w="9525">
            <a:solidFill>
              <a:srgbClr val="B9C3CB"/>
            </a:solidFill>
            <a:prstDash val="solid"/>
          </a:ln>
        </p:spPr>
      </p:sp>
      <p:sp>
        <p:nvSpPr>
          <p:cNvPr id="16" name="Text 14"/>
          <p:cNvSpPr/>
          <p:nvPr/>
        </p:nvSpPr>
        <p:spPr>
          <a:xfrm>
            <a:off x="7753350" y="271039"/>
            <a:ext cx="4438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3</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10282238" y="233362"/>
            <a:ext cx="552450" cy="200025"/>
          </a:xfrm>
          <a:prstGeom prst="roundRect">
            <a:avLst>
              <a:gd name="adj" fmla="val 50000"/>
            </a:avLst>
          </a:prstGeom>
          <a:noFill/>
          <a:ln w="9525">
            <a:solidFill>
              <a:srgbClr val="B9C3CB"/>
            </a:solidFill>
            <a:prstDash val="solid"/>
          </a:ln>
        </p:spPr>
      </p:sp>
      <p:sp>
        <p:nvSpPr>
          <p:cNvPr id="18" name="Text 16"/>
          <p:cNvSpPr/>
          <p:nvPr/>
        </p:nvSpPr>
        <p:spPr>
          <a:xfrm>
            <a:off x="8924925" y="271039"/>
            <a:ext cx="326707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2</a:t>
            </a:r>
            <a:endParaRPr lang="en-US" sz="900" dirty="0">
              <a:latin typeface="Microsoft YaHei" pitchFamily="34" charset="0"/>
              <a:ea typeface="Microsoft YaHei" pitchFamily="34" charset="-122"/>
              <a:cs typeface="Microsoft YaHei" pitchFamily="34" charset="-120"/>
            </a:endParaRPr>
          </a:p>
        </p:txBody>
      </p:sp>
      <p:sp>
        <p:nvSpPr>
          <p:cNvPr id="19" name="Shape 17"/>
          <p:cNvSpPr/>
          <p:nvPr/>
        </p:nvSpPr>
        <p:spPr>
          <a:xfrm>
            <a:off x="10882313" y="233362"/>
            <a:ext cx="695325" cy="200025"/>
          </a:xfrm>
          <a:prstGeom prst="roundRect">
            <a:avLst>
              <a:gd name="adj" fmla="val 50000"/>
            </a:avLst>
          </a:prstGeom>
          <a:noFill/>
          <a:ln w="9525">
            <a:solidFill>
              <a:srgbClr val="B9C3CB"/>
            </a:solidFill>
            <a:prstDash val="solid"/>
          </a:ln>
        </p:spPr>
      </p:sp>
      <p:sp>
        <p:nvSpPr>
          <p:cNvPr id="20" name="Text 18"/>
          <p:cNvSpPr/>
          <p:nvPr/>
        </p:nvSpPr>
        <p:spPr>
          <a:xfrm>
            <a:off x="10267950" y="271039"/>
            <a:ext cx="19240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Wrap-up</a:t>
            </a:r>
            <a:endParaRPr lang="en-US" sz="900" dirty="0">
              <a:latin typeface="Microsoft YaHei" pitchFamily="34" charset="0"/>
              <a:ea typeface="Microsoft YaHei" pitchFamily="34" charset="-122"/>
              <a:cs typeface="Microsoft YaHei" pitchFamily="34" charset="-120"/>
            </a:endParaRPr>
          </a:p>
        </p:txBody>
      </p:sp>
      <p:sp>
        <p:nvSpPr>
          <p:cNvPr id="21" name="Text 19"/>
          <p:cNvSpPr/>
          <p:nvPr/>
        </p:nvSpPr>
        <p:spPr>
          <a:xfrm>
            <a:off x="609600" y="1087171"/>
            <a:ext cx="11582400" cy="342900"/>
          </a:xfrm>
          <a:prstGeom prst="rect">
            <a:avLst/>
          </a:prstGeom>
          <a:noFill/>
          <a:ln/>
        </p:spPr>
        <p:txBody>
          <a:bodyPr wrap="none" lIns="0" tIns="0" rIns="0" bIns="0" rtlCol="0" anchor="t"/>
          <a:lstStyle/>
          <a:p>
            <a:pPr algn="l" indent="0" marL="0">
              <a:buNone/>
            </a:pPr>
            <a:r>
              <a:rPr lang="en-US" sz="2250" b="1" dirty="0">
                <a:solidFill>
                  <a:srgbClr val="23282E"/>
                </a:solidFill>
                <a:latin typeface="Microsoft YaHei" pitchFamily="34" charset="0"/>
                <a:ea typeface="Microsoft YaHei" pitchFamily="34" charset="-122"/>
                <a:cs typeface="Microsoft YaHei" pitchFamily="34" charset="-120"/>
              </a:rPr>
              <a:t>Answers: yes, no, and not yet</a:t>
            </a:r>
            <a:endParaRPr lang="en-US" sz="2250" dirty="0">
              <a:latin typeface="Microsoft YaHei" pitchFamily="34" charset="0"/>
              <a:ea typeface="Microsoft YaHei" pitchFamily="34" charset="-122"/>
              <a:cs typeface="Microsoft YaHei" pitchFamily="34" charset="-120"/>
            </a:endParaRPr>
          </a:p>
        </p:txBody>
      </p:sp>
      <p:sp>
        <p:nvSpPr>
          <p:cNvPr id="22" name="Shape 20"/>
          <p:cNvSpPr/>
          <p:nvPr/>
        </p:nvSpPr>
        <p:spPr>
          <a:xfrm>
            <a:off x="609600" y="1504950"/>
            <a:ext cx="1028700" cy="76200"/>
          </a:xfrm>
          <a:custGeom>
            <a:avLst/>
            <a:gdLst/>
            <a:ahLst/>
            <a:cxnLst/>
            <a:rect l="l" t="t" r="r" b="b"/>
            <a:pathLst>
              <a:path w="1028700" h="76200">
                <a:moveTo>
                  <a:pt x="0" y="38100"/>
                </a:moveTo>
                <a:quadBezTo>
                  <a:pt x="57150" y="0"/>
                  <a:pt x="114300" y="38100"/>
                </a:quadBezTo>
                <a:quadBezTo>
                  <a:pt x="171450" y="76200"/>
                  <a:pt x="228600" y="38100"/>
                </a:quadBezTo>
                <a:quadBezTo>
                  <a:pt x="285750" y="0"/>
                  <a:pt x="342900" y="38100"/>
                </a:quadBezTo>
                <a:quadBezTo>
                  <a:pt x="400050" y="76200"/>
                  <a:pt x="457200" y="38100"/>
                </a:quadBezTo>
                <a:quadBezTo>
                  <a:pt x="514350" y="0"/>
                  <a:pt x="571500" y="38100"/>
                </a:quadBezTo>
                <a:quadBezTo>
                  <a:pt x="628650" y="76200"/>
                  <a:pt x="685800" y="38100"/>
                </a:quadBezTo>
                <a:quadBezTo>
                  <a:pt x="742950" y="0"/>
                  <a:pt x="800100" y="38100"/>
                </a:quadBezTo>
                <a:quadBezTo>
                  <a:pt x="857250" y="76200"/>
                  <a:pt x="914400" y="38100"/>
                </a:quadBezTo>
                <a:quadBezTo>
                  <a:pt x="971550" y="0"/>
                  <a:pt x="1028700" y="38100"/>
                </a:quadBezTo>
              </a:path>
            </a:pathLst>
          </a:custGeom>
          <a:noFill/>
          <a:ln w="23813">
            <a:solidFill>
              <a:srgbClr val="B96A5E"/>
            </a:solidFill>
            <a:prstDash val="solid"/>
          </a:ln>
        </p:spPr>
      </p:sp>
      <p:sp>
        <p:nvSpPr>
          <p:cNvPr id="23" name="Shape 21"/>
          <p:cNvSpPr/>
          <p:nvPr/>
        </p:nvSpPr>
        <p:spPr>
          <a:xfrm>
            <a:off x="614363" y="1871663"/>
            <a:ext cx="10963275" cy="1209675"/>
          </a:xfrm>
          <a:prstGeom prst="roundRect">
            <a:avLst>
              <a:gd name="adj" fmla="val 7874"/>
            </a:avLst>
          </a:prstGeom>
          <a:solidFill>
            <a:srgbClr val="F9FBFC"/>
          </a:solidFill>
          <a:ln w="9525">
            <a:solidFill>
              <a:srgbClr val="D3DBE0"/>
            </a:solidFill>
            <a:prstDash val="solid"/>
          </a:ln>
        </p:spPr>
      </p:sp>
      <p:sp>
        <p:nvSpPr>
          <p:cNvPr id="24" name="Shape 22"/>
          <p:cNvSpPr/>
          <p:nvPr/>
        </p:nvSpPr>
        <p:spPr>
          <a:xfrm>
            <a:off x="723900" y="2257425"/>
            <a:ext cx="9372668" cy="0"/>
          </a:xfrm>
          <a:prstGeom prst="line">
            <a:avLst/>
          </a:prstGeom>
          <a:noFill/>
          <a:ln w="9525">
            <a:solidFill>
              <a:srgbClr val="E4E9ED"/>
            </a:solidFill>
            <a:prstDash val="solid"/>
          </a:ln>
        </p:spPr>
      </p:sp>
      <p:sp>
        <p:nvSpPr>
          <p:cNvPr id="25" name="Shape 23"/>
          <p:cNvSpPr/>
          <p:nvPr/>
        </p:nvSpPr>
        <p:spPr>
          <a:xfrm>
            <a:off x="11277532" y="2257425"/>
            <a:ext cx="190568" cy="0"/>
          </a:xfrm>
          <a:prstGeom prst="line">
            <a:avLst/>
          </a:prstGeom>
          <a:noFill/>
          <a:ln w="9525">
            <a:solidFill>
              <a:srgbClr val="E4E9ED"/>
            </a:solidFill>
            <a:prstDash val="solid"/>
          </a:ln>
        </p:spPr>
      </p:sp>
      <p:sp>
        <p:nvSpPr>
          <p:cNvPr id="26" name="Shape 24"/>
          <p:cNvSpPr/>
          <p:nvPr/>
        </p:nvSpPr>
        <p:spPr>
          <a:xfrm>
            <a:off x="723900" y="2562225"/>
            <a:ext cx="9372668" cy="0"/>
          </a:xfrm>
          <a:prstGeom prst="line">
            <a:avLst/>
          </a:prstGeom>
          <a:noFill/>
          <a:ln w="9525">
            <a:solidFill>
              <a:srgbClr val="E4E9ED"/>
            </a:solidFill>
            <a:prstDash val="solid"/>
          </a:ln>
        </p:spPr>
      </p:sp>
      <p:sp>
        <p:nvSpPr>
          <p:cNvPr id="27" name="Shape 25"/>
          <p:cNvSpPr/>
          <p:nvPr/>
        </p:nvSpPr>
        <p:spPr>
          <a:xfrm>
            <a:off x="11277532" y="2562225"/>
            <a:ext cx="190568" cy="0"/>
          </a:xfrm>
          <a:prstGeom prst="line">
            <a:avLst/>
          </a:prstGeom>
          <a:noFill/>
          <a:ln w="9525">
            <a:solidFill>
              <a:srgbClr val="E4E9ED"/>
            </a:solidFill>
            <a:prstDash val="solid"/>
          </a:ln>
        </p:spPr>
      </p:sp>
      <p:sp>
        <p:nvSpPr>
          <p:cNvPr id="28" name="Shape 26"/>
          <p:cNvSpPr/>
          <p:nvPr/>
        </p:nvSpPr>
        <p:spPr>
          <a:xfrm>
            <a:off x="1143000" y="1943100"/>
            <a:ext cx="0" cy="1066800"/>
          </a:xfrm>
          <a:prstGeom prst="line">
            <a:avLst/>
          </a:prstGeom>
          <a:noFill/>
          <a:ln w="14288">
            <a:solidFill>
              <a:srgbClr val="E4CBC8"/>
            </a:solidFill>
            <a:prstDash val="solid"/>
          </a:ln>
        </p:spPr>
      </p:sp>
      <p:sp>
        <p:nvSpPr>
          <p:cNvPr id="29" name="Text 27"/>
          <p:cNvSpPr/>
          <p:nvPr/>
        </p:nvSpPr>
        <p:spPr>
          <a:xfrm>
            <a:off x="0" y="1960579"/>
            <a:ext cx="1752600" cy="251460"/>
          </a:xfrm>
          <a:prstGeom prst="rect">
            <a:avLst/>
          </a:prstGeom>
          <a:noFill/>
          <a:ln/>
        </p:spPr>
        <p:txBody>
          <a:bodyPr wrap="none" lIns="0" tIns="0" rIns="0" bIns="0" rtlCol="0" anchor="t"/>
          <a:lstStyle/>
          <a:p>
            <a:pPr algn="ctr" indent="0" marL="0">
              <a:buNone/>
            </a:pPr>
            <a:r>
              <a:rPr lang="en-US" sz="1650" b="1" dirty="0">
                <a:solidFill>
                  <a:srgbClr val="9F5C53"/>
                </a:solidFill>
                <a:latin typeface="Microsoft YaHei" pitchFamily="34" charset="0"/>
                <a:ea typeface="Microsoft YaHei" pitchFamily="34" charset="-122"/>
                <a:cs typeface="Microsoft YaHei" pitchFamily="34" charset="-120"/>
              </a:rPr>
              <a:t>1</a:t>
            </a:r>
            <a:endParaRPr lang="en-US" sz="1650" dirty="0">
              <a:latin typeface="Microsoft YaHei" pitchFamily="34" charset="0"/>
              <a:ea typeface="Microsoft YaHei" pitchFamily="34" charset="-122"/>
              <a:cs typeface="Microsoft YaHei" pitchFamily="34" charset="-120"/>
            </a:endParaRPr>
          </a:p>
        </p:txBody>
      </p:sp>
      <p:sp>
        <p:nvSpPr>
          <p:cNvPr id="30" name="Text 28"/>
          <p:cNvSpPr/>
          <p:nvPr/>
        </p:nvSpPr>
        <p:spPr>
          <a:xfrm>
            <a:off x="1295400" y="2033887"/>
            <a:ext cx="10896600" cy="160020"/>
          </a:xfrm>
          <a:prstGeom prst="rect">
            <a:avLst/>
          </a:prstGeom>
          <a:noFill/>
          <a:ln/>
        </p:spPr>
        <p:txBody>
          <a:bodyPr wrap="none" lIns="0" tIns="0" rIns="0" bIns="0" rtlCol="0" anchor="t"/>
          <a:lstStyle/>
          <a:p>
            <a:pPr algn="l" indent="0" marL="0">
              <a:buNone/>
            </a:pPr>
            <a:r>
              <a:rPr lang="en-US" sz="1050" b="1" dirty="0">
                <a:solidFill>
                  <a:srgbClr val="4A6B8A"/>
                </a:solidFill>
                <a:latin typeface="Microsoft YaHei" pitchFamily="34" charset="0"/>
                <a:ea typeface="Microsoft YaHei" pitchFamily="34" charset="-122"/>
                <a:cs typeface="Microsoft YaHei" pitchFamily="34" charset="-120"/>
              </a:rPr>
              <a:t>Case 1</a:t>
            </a:r>
            <a:endParaRPr lang="en-US" sz="1050" dirty="0">
              <a:latin typeface="Microsoft YaHei" pitchFamily="34" charset="0"/>
              <a:ea typeface="Microsoft YaHei" pitchFamily="34" charset="-122"/>
              <a:cs typeface="Microsoft YaHei" pitchFamily="34" charset="-120"/>
            </a:endParaRPr>
          </a:p>
        </p:txBody>
      </p:sp>
      <p:sp>
        <p:nvSpPr>
          <p:cNvPr id="31" name="Shape 29"/>
          <p:cNvSpPr/>
          <p:nvPr/>
        </p:nvSpPr>
        <p:spPr>
          <a:xfrm rot="21240000">
            <a:off x="10165556" y="2069306"/>
            <a:ext cx="1042988" cy="395288"/>
          </a:xfrm>
          <a:prstGeom prst="roundRect">
            <a:avLst>
              <a:gd name="adj" fmla="val 19277"/>
            </a:avLst>
          </a:prstGeom>
          <a:noFill/>
          <a:ln w="23813">
            <a:solidFill>
              <a:srgbClr val="55704A"/>
            </a:solidFill>
            <a:prstDash val="solid"/>
          </a:ln>
        </p:spPr>
      </p:sp>
      <p:sp>
        <p:nvSpPr>
          <p:cNvPr id="32" name="Shape 30"/>
          <p:cNvSpPr/>
          <p:nvPr/>
        </p:nvSpPr>
        <p:spPr>
          <a:xfrm rot="21240000">
            <a:off x="10447260" y="2243264"/>
            <a:ext cx="114300" cy="78581"/>
          </a:xfrm>
          <a:custGeom>
            <a:avLst/>
            <a:gdLst/>
            <a:ahLst/>
            <a:cxnLst/>
            <a:rect l="l" t="t" r="r" b="b"/>
            <a:pathLst>
              <a:path w="114300" h="78581">
                <a:moveTo>
                  <a:pt x="114300" y="0"/>
                </a:moveTo>
                <a:lnTo>
                  <a:pt x="35719" y="78581"/>
                </a:lnTo>
                <a:lnTo>
                  <a:pt x="0" y="42862"/>
                </a:lnTo>
              </a:path>
            </a:pathLst>
          </a:custGeom>
          <a:noFill/>
          <a:ln w="14287">
            <a:solidFill>
              <a:srgbClr val="55704A"/>
            </a:solidFill>
            <a:prstDash val="solid"/>
          </a:ln>
        </p:spPr>
      </p:sp>
      <p:sp>
        <p:nvSpPr>
          <p:cNvPr id="33" name="Text 31"/>
          <p:cNvSpPr/>
          <p:nvPr/>
        </p:nvSpPr>
        <p:spPr>
          <a:xfrm rot="21240000">
            <a:off x="10627786" y="2148889"/>
            <a:ext cx="328441" cy="228600"/>
          </a:xfrm>
          <a:prstGeom prst="rect">
            <a:avLst/>
          </a:prstGeom>
          <a:noFill/>
          <a:ln/>
        </p:spPr>
        <p:txBody>
          <a:bodyPr wrap="none" lIns="0" tIns="0" rIns="0" bIns="0" rtlCol="0" anchor="t"/>
          <a:lstStyle/>
          <a:p>
            <a:pPr algn="l" indent="0" marL="0">
              <a:buNone/>
            </a:pPr>
            <a:r>
              <a:rPr lang="en-US" sz="1500" b="1" dirty="0">
                <a:solidFill>
                  <a:srgbClr val="55704A"/>
                </a:solidFill>
                <a:latin typeface="Microsoft YaHei" pitchFamily="34" charset="0"/>
                <a:ea typeface="Microsoft YaHei" pitchFamily="34" charset="-122"/>
                <a:cs typeface="Microsoft YaHei" pitchFamily="34" charset="-120"/>
              </a:rPr>
              <a:t>Yes</a:t>
            </a:r>
            <a:endParaRPr lang="en-US" sz="1500" dirty="0">
              <a:latin typeface="Microsoft YaHei" pitchFamily="34" charset="0"/>
              <a:ea typeface="Microsoft YaHei" pitchFamily="34" charset="-122"/>
              <a:cs typeface="Microsoft YaHei" pitchFamily="34" charset="-120"/>
            </a:endParaRPr>
          </a:p>
        </p:txBody>
      </p:sp>
      <p:sp>
        <p:nvSpPr>
          <p:cNvPr id="34" name="Text 32"/>
          <p:cNvSpPr/>
          <p:nvPr/>
        </p:nvSpPr>
        <p:spPr>
          <a:xfrm>
            <a:off x="1295400" y="2320721"/>
            <a:ext cx="10896600" cy="194310"/>
          </a:xfrm>
          <a:prstGeom prst="rect">
            <a:avLst/>
          </a:prstGeom>
          <a:noFill/>
          <a:ln/>
        </p:spPr>
        <p:txBody>
          <a:bodyPr wrap="none" lIns="0" tIns="0" rIns="0" bIns="0" rtlCol="0" anchor="t"/>
          <a:lstStyle/>
          <a:p>
            <a:pPr algn="l" indent="0" marL="0">
              <a:buNone/>
            </a:pPr>
            <a:r>
              <a:rPr lang="en-US" sz="1275" dirty="0">
                <a:solidFill>
                  <a:srgbClr val="23282E"/>
                </a:solidFill>
                <a:latin typeface="Microsoft YaHei" pitchFamily="34" charset="0"/>
                <a:ea typeface="Microsoft YaHei" pitchFamily="34" charset="-122"/>
                <a:cs typeface="Microsoft YaHei" pitchFamily="34" charset="-120"/>
              </a:rPr>
              <a:t>A new hire polishes their weekly report with an approved AI tool, then rereads it</a:t>
            </a:r>
            <a:endParaRPr lang="en-US" sz="1275" dirty="0">
              <a:latin typeface="Microsoft YaHei" pitchFamily="34" charset="0"/>
              <a:ea typeface="Microsoft YaHei" pitchFamily="34" charset="-122"/>
              <a:cs typeface="Microsoft YaHei" pitchFamily="34" charset="-120"/>
            </a:endParaRPr>
          </a:p>
        </p:txBody>
      </p:sp>
      <p:sp>
        <p:nvSpPr>
          <p:cNvPr id="35" name="Text 33"/>
          <p:cNvSpPr/>
          <p:nvPr/>
        </p:nvSpPr>
        <p:spPr>
          <a:xfrm>
            <a:off x="1295400" y="2852675"/>
            <a:ext cx="10896600" cy="148590"/>
          </a:xfrm>
          <a:prstGeom prst="rect">
            <a:avLst/>
          </a:prstGeom>
          <a:noFill/>
          <a:ln/>
        </p:spPr>
        <p:txBody>
          <a:bodyPr wrap="none" lIns="0" tIns="0" rIns="0" bIns="0" rtlCol="0" anchor="t"/>
          <a:lstStyle/>
          <a:p>
            <a:pPr algn="l" indent="0" marL="0">
              <a:buNone/>
            </a:pPr>
            <a:r>
              <a:rPr lang="en-US" sz="975" b="1" dirty="0">
                <a:solidFill>
                  <a:srgbClr val="55704A"/>
                </a:solidFill>
                <a:latin typeface="Microsoft YaHei" pitchFamily="34" charset="0"/>
                <a:ea typeface="Microsoft YaHei" pitchFamily="34" charset="-122"/>
                <a:cs typeface="Microsoft YaHei" pitchFamily="34" charset="-120"/>
              </a:rPr>
              <a:t>Writing is its strength, and new hires gain most. Reread before sending. See pages 5 and 6</a:t>
            </a:r>
            <a:endParaRPr lang="en-US" sz="975" dirty="0">
              <a:latin typeface="Microsoft YaHei" pitchFamily="34" charset="0"/>
              <a:ea typeface="Microsoft YaHei" pitchFamily="34" charset="-122"/>
              <a:cs typeface="Microsoft YaHei" pitchFamily="34" charset="-120"/>
            </a:endParaRPr>
          </a:p>
        </p:txBody>
      </p:sp>
      <p:sp>
        <p:nvSpPr>
          <p:cNvPr id="36" name="Shape 34"/>
          <p:cNvSpPr/>
          <p:nvPr/>
        </p:nvSpPr>
        <p:spPr>
          <a:xfrm>
            <a:off x="614363" y="3224213"/>
            <a:ext cx="10963275" cy="1209675"/>
          </a:xfrm>
          <a:prstGeom prst="roundRect">
            <a:avLst>
              <a:gd name="adj" fmla="val 7874"/>
            </a:avLst>
          </a:prstGeom>
          <a:solidFill>
            <a:srgbClr val="F9FBFC"/>
          </a:solidFill>
          <a:ln w="9525">
            <a:solidFill>
              <a:srgbClr val="D3DBE0"/>
            </a:solidFill>
            <a:prstDash val="solid"/>
          </a:ln>
        </p:spPr>
      </p:sp>
      <p:sp>
        <p:nvSpPr>
          <p:cNvPr id="37" name="Shape 35"/>
          <p:cNvSpPr/>
          <p:nvPr/>
        </p:nvSpPr>
        <p:spPr>
          <a:xfrm>
            <a:off x="723900" y="3609975"/>
            <a:ext cx="9378332" cy="0"/>
          </a:xfrm>
          <a:prstGeom prst="line">
            <a:avLst/>
          </a:prstGeom>
          <a:noFill/>
          <a:ln w="9525">
            <a:solidFill>
              <a:srgbClr val="E4E9ED"/>
            </a:solidFill>
            <a:prstDash val="solid"/>
          </a:ln>
        </p:spPr>
      </p:sp>
      <p:sp>
        <p:nvSpPr>
          <p:cNvPr id="38" name="Shape 36"/>
          <p:cNvSpPr/>
          <p:nvPr/>
        </p:nvSpPr>
        <p:spPr>
          <a:xfrm>
            <a:off x="11271868" y="3609975"/>
            <a:ext cx="196232" cy="0"/>
          </a:xfrm>
          <a:prstGeom prst="line">
            <a:avLst/>
          </a:prstGeom>
          <a:noFill/>
          <a:ln w="9525">
            <a:solidFill>
              <a:srgbClr val="E4E9ED"/>
            </a:solidFill>
            <a:prstDash val="solid"/>
          </a:ln>
        </p:spPr>
      </p:sp>
      <p:sp>
        <p:nvSpPr>
          <p:cNvPr id="39" name="Shape 37"/>
          <p:cNvSpPr/>
          <p:nvPr/>
        </p:nvSpPr>
        <p:spPr>
          <a:xfrm>
            <a:off x="723900" y="3914775"/>
            <a:ext cx="10744200" cy="0"/>
          </a:xfrm>
          <a:prstGeom prst="line">
            <a:avLst/>
          </a:prstGeom>
          <a:noFill/>
          <a:ln w="9525">
            <a:solidFill>
              <a:srgbClr val="E4E9ED"/>
            </a:solidFill>
            <a:prstDash val="solid"/>
          </a:ln>
        </p:spPr>
      </p:sp>
      <p:sp>
        <p:nvSpPr>
          <p:cNvPr id="40" name="Shape 38"/>
          <p:cNvSpPr/>
          <p:nvPr/>
        </p:nvSpPr>
        <p:spPr>
          <a:xfrm>
            <a:off x="1143000" y="3295650"/>
            <a:ext cx="0" cy="1066800"/>
          </a:xfrm>
          <a:prstGeom prst="line">
            <a:avLst/>
          </a:prstGeom>
          <a:noFill/>
          <a:ln w="14288">
            <a:solidFill>
              <a:srgbClr val="E4CBC8"/>
            </a:solidFill>
            <a:prstDash val="solid"/>
          </a:ln>
        </p:spPr>
      </p:sp>
      <p:sp>
        <p:nvSpPr>
          <p:cNvPr id="41" name="Text 39"/>
          <p:cNvSpPr/>
          <p:nvPr/>
        </p:nvSpPr>
        <p:spPr>
          <a:xfrm>
            <a:off x="0" y="3313129"/>
            <a:ext cx="1752600" cy="251460"/>
          </a:xfrm>
          <a:prstGeom prst="rect">
            <a:avLst/>
          </a:prstGeom>
          <a:noFill/>
          <a:ln/>
        </p:spPr>
        <p:txBody>
          <a:bodyPr wrap="none" lIns="0" tIns="0" rIns="0" bIns="0" rtlCol="0" anchor="t"/>
          <a:lstStyle/>
          <a:p>
            <a:pPr algn="ctr" indent="0" marL="0">
              <a:buNone/>
            </a:pPr>
            <a:r>
              <a:rPr lang="en-US" sz="1650" b="1" dirty="0">
                <a:solidFill>
                  <a:srgbClr val="9F5C53"/>
                </a:solidFill>
                <a:latin typeface="Microsoft YaHei" pitchFamily="34" charset="0"/>
                <a:ea typeface="Microsoft YaHei" pitchFamily="34" charset="-122"/>
                <a:cs typeface="Microsoft YaHei" pitchFamily="34" charset="-120"/>
              </a:rPr>
              <a:t>2</a:t>
            </a:r>
            <a:endParaRPr lang="en-US" sz="1650" dirty="0">
              <a:latin typeface="Microsoft YaHei" pitchFamily="34" charset="0"/>
              <a:ea typeface="Microsoft YaHei" pitchFamily="34" charset="-122"/>
              <a:cs typeface="Microsoft YaHei" pitchFamily="34" charset="-120"/>
            </a:endParaRPr>
          </a:p>
        </p:txBody>
      </p:sp>
      <p:sp>
        <p:nvSpPr>
          <p:cNvPr id="42" name="Text 40"/>
          <p:cNvSpPr/>
          <p:nvPr/>
        </p:nvSpPr>
        <p:spPr>
          <a:xfrm>
            <a:off x="1295400" y="3386437"/>
            <a:ext cx="10896600" cy="160020"/>
          </a:xfrm>
          <a:prstGeom prst="rect">
            <a:avLst/>
          </a:prstGeom>
          <a:noFill/>
          <a:ln/>
        </p:spPr>
        <p:txBody>
          <a:bodyPr wrap="none" lIns="0" tIns="0" rIns="0" bIns="0" rtlCol="0" anchor="t"/>
          <a:lstStyle/>
          <a:p>
            <a:pPr algn="l" indent="0" marL="0">
              <a:buNone/>
            </a:pPr>
            <a:r>
              <a:rPr lang="en-US" sz="1050" b="1" dirty="0">
                <a:solidFill>
                  <a:srgbClr val="4A6B8A"/>
                </a:solidFill>
                <a:latin typeface="Microsoft YaHei" pitchFamily="34" charset="0"/>
                <a:ea typeface="Microsoft YaHei" pitchFamily="34" charset="-122"/>
                <a:cs typeface="Microsoft YaHei" pitchFamily="34" charset="-120"/>
              </a:rPr>
              <a:t>Case 2</a:t>
            </a:r>
            <a:endParaRPr lang="en-US" sz="1050" dirty="0">
              <a:latin typeface="Microsoft YaHei" pitchFamily="34" charset="0"/>
              <a:ea typeface="Microsoft YaHei" pitchFamily="34" charset="-122"/>
              <a:cs typeface="Microsoft YaHei" pitchFamily="34" charset="-120"/>
            </a:endParaRPr>
          </a:p>
        </p:txBody>
      </p:sp>
      <p:sp>
        <p:nvSpPr>
          <p:cNvPr id="43" name="Shape 41"/>
          <p:cNvSpPr/>
          <p:nvPr/>
        </p:nvSpPr>
        <p:spPr>
          <a:xfrm rot="240000">
            <a:off x="10165556" y="3421856"/>
            <a:ext cx="1042987" cy="395287"/>
          </a:xfrm>
          <a:prstGeom prst="roundRect">
            <a:avLst>
              <a:gd name="adj" fmla="val 19277"/>
            </a:avLst>
          </a:prstGeom>
          <a:noFill/>
          <a:ln w="23812">
            <a:solidFill>
              <a:srgbClr val="A04A38"/>
            </a:solidFill>
            <a:prstDash val="solid"/>
          </a:ln>
        </p:spPr>
      </p:sp>
      <p:sp>
        <p:nvSpPr>
          <p:cNvPr id="44" name="Shape 42"/>
          <p:cNvSpPr/>
          <p:nvPr/>
        </p:nvSpPr>
        <p:spPr>
          <a:xfrm rot="240000">
            <a:off x="10482153" y="3565307"/>
            <a:ext cx="85725" cy="85725"/>
          </a:xfrm>
          <a:custGeom>
            <a:avLst/>
            <a:gdLst/>
            <a:ahLst/>
            <a:cxnLst/>
            <a:rect l="l" t="t" r="r" b="b"/>
            <a:pathLst>
              <a:path w="85725" h="85725">
                <a:moveTo>
                  <a:pt x="85725" y="0"/>
                </a:moveTo>
                <a:lnTo>
                  <a:pt x="0" y="85725"/>
                </a:lnTo>
              </a:path>
            </a:pathLst>
          </a:custGeom>
          <a:noFill/>
          <a:ln w="14287">
            <a:solidFill>
              <a:srgbClr val="A04A38"/>
            </a:solidFill>
            <a:prstDash val="solid"/>
          </a:ln>
        </p:spPr>
      </p:sp>
      <p:sp>
        <p:nvSpPr>
          <p:cNvPr id="45" name="Shape 43"/>
          <p:cNvSpPr/>
          <p:nvPr/>
        </p:nvSpPr>
        <p:spPr>
          <a:xfrm rot="240000">
            <a:off x="10482153" y="3565307"/>
            <a:ext cx="85725" cy="85725"/>
          </a:xfrm>
          <a:custGeom>
            <a:avLst/>
            <a:gdLst/>
            <a:ahLst/>
            <a:cxnLst/>
            <a:rect l="l" t="t" r="r" b="b"/>
            <a:pathLst>
              <a:path w="85725" h="85725">
                <a:moveTo>
                  <a:pt x="0" y="0"/>
                </a:moveTo>
                <a:lnTo>
                  <a:pt x="85725" y="85725"/>
                </a:lnTo>
              </a:path>
            </a:pathLst>
          </a:custGeom>
          <a:noFill/>
          <a:ln w="14287">
            <a:solidFill>
              <a:srgbClr val="A04A38"/>
            </a:solidFill>
            <a:prstDash val="solid"/>
          </a:ln>
        </p:spPr>
      </p:sp>
      <p:sp>
        <p:nvSpPr>
          <p:cNvPr id="46" name="Text 44"/>
          <p:cNvSpPr/>
          <p:nvPr/>
        </p:nvSpPr>
        <p:spPr>
          <a:xfrm rot="240000">
            <a:off x="10647686" y="3519722"/>
            <a:ext cx="286760" cy="228600"/>
          </a:xfrm>
          <a:prstGeom prst="rect">
            <a:avLst/>
          </a:prstGeom>
          <a:noFill/>
          <a:ln/>
        </p:spPr>
        <p:txBody>
          <a:bodyPr wrap="none" lIns="0" tIns="0" rIns="0" bIns="0" rtlCol="0" anchor="t"/>
          <a:lstStyle/>
          <a:p>
            <a:pPr algn="l" indent="0" marL="0">
              <a:buNone/>
            </a:pPr>
            <a:r>
              <a:rPr lang="en-US" sz="1500" b="1" dirty="0">
                <a:solidFill>
                  <a:srgbClr val="A04A38"/>
                </a:solidFill>
                <a:latin typeface="Microsoft YaHei" pitchFamily="34" charset="0"/>
                <a:ea typeface="Microsoft YaHei" pitchFamily="34" charset="-122"/>
                <a:cs typeface="Microsoft YaHei" pitchFamily="34" charset="-120"/>
              </a:rPr>
              <a:t>No</a:t>
            </a:r>
            <a:endParaRPr lang="en-US" sz="1500" dirty="0">
              <a:latin typeface="Microsoft YaHei" pitchFamily="34" charset="0"/>
              <a:ea typeface="Microsoft YaHei" pitchFamily="34" charset="-122"/>
              <a:cs typeface="Microsoft YaHei" pitchFamily="34" charset="-120"/>
            </a:endParaRPr>
          </a:p>
        </p:txBody>
      </p:sp>
      <p:sp>
        <p:nvSpPr>
          <p:cNvPr id="47" name="Text 45"/>
          <p:cNvSpPr/>
          <p:nvPr/>
        </p:nvSpPr>
        <p:spPr>
          <a:xfrm>
            <a:off x="1295400" y="3673271"/>
            <a:ext cx="10896600" cy="194310"/>
          </a:xfrm>
          <a:prstGeom prst="rect">
            <a:avLst/>
          </a:prstGeom>
          <a:noFill/>
          <a:ln/>
        </p:spPr>
        <p:txBody>
          <a:bodyPr wrap="none" lIns="0" tIns="0" rIns="0" bIns="0" rtlCol="0" anchor="t"/>
          <a:lstStyle/>
          <a:p>
            <a:pPr algn="l" indent="0" marL="0">
              <a:buNone/>
            </a:pPr>
            <a:r>
              <a:rPr lang="en-US" sz="1275" dirty="0">
                <a:solidFill>
                  <a:srgbClr val="23282E"/>
                </a:solidFill>
                <a:latin typeface="Microsoft YaHei" pitchFamily="34" charset="0"/>
                <a:ea typeface="Microsoft YaHei" pitchFamily="34" charset="-122"/>
                <a:cs typeface="Microsoft YaHei" pitchFamily="34" charset="-120"/>
              </a:rPr>
              <a:t>An old hand puts AI-calculated quarterly growth into a report for the boss, unchecked</a:t>
            </a:r>
            <a:endParaRPr lang="en-US" sz="1275" dirty="0">
              <a:latin typeface="Microsoft YaHei" pitchFamily="34" charset="0"/>
              <a:ea typeface="Microsoft YaHei" pitchFamily="34" charset="-122"/>
              <a:cs typeface="Microsoft YaHei" pitchFamily="34" charset="-120"/>
            </a:endParaRPr>
          </a:p>
        </p:txBody>
      </p:sp>
      <p:sp>
        <p:nvSpPr>
          <p:cNvPr id="48" name="Text 46"/>
          <p:cNvSpPr/>
          <p:nvPr/>
        </p:nvSpPr>
        <p:spPr>
          <a:xfrm>
            <a:off x="1295400" y="4205225"/>
            <a:ext cx="10896600" cy="148590"/>
          </a:xfrm>
          <a:prstGeom prst="rect">
            <a:avLst/>
          </a:prstGeom>
          <a:noFill/>
          <a:ln/>
        </p:spPr>
        <p:txBody>
          <a:bodyPr wrap="none" lIns="0" tIns="0" rIns="0" bIns="0" rtlCol="0" anchor="t"/>
          <a:lstStyle/>
          <a:p>
            <a:pPr algn="l" indent="0" marL="0">
              <a:buNone/>
            </a:pPr>
            <a:r>
              <a:rPr lang="en-US" sz="975" b="1" dirty="0">
                <a:solidFill>
                  <a:srgbClr val="A04A38"/>
                </a:solidFill>
                <a:latin typeface="Microsoft YaHei" pitchFamily="34" charset="0"/>
                <a:ea typeface="Microsoft YaHei" pitchFamily="34" charset="-122"/>
                <a:cs typeface="Microsoft YaHei" pitchFamily="34" charset="-120"/>
              </a:rPr>
              <a:t>Calculations and fact checks may be beyond it. A person checks every figure. See page 7</a:t>
            </a:r>
            <a:endParaRPr lang="en-US" sz="975" dirty="0">
              <a:latin typeface="Microsoft YaHei" pitchFamily="34" charset="0"/>
              <a:ea typeface="Microsoft YaHei" pitchFamily="34" charset="-122"/>
              <a:cs typeface="Microsoft YaHei" pitchFamily="34" charset="-120"/>
            </a:endParaRPr>
          </a:p>
        </p:txBody>
      </p:sp>
      <p:sp>
        <p:nvSpPr>
          <p:cNvPr id="49" name="Shape 47"/>
          <p:cNvSpPr/>
          <p:nvPr/>
        </p:nvSpPr>
        <p:spPr>
          <a:xfrm>
            <a:off x="614363" y="4576763"/>
            <a:ext cx="10963275" cy="1209675"/>
          </a:xfrm>
          <a:prstGeom prst="roundRect">
            <a:avLst>
              <a:gd name="adj" fmla="val 7874"/>
            </a:avLst>
          </a:prstGeom>
          <a:solidFill>
            <a:srgbClr val="F9FBFC"/>
          </a:solidFill>
          <a:ln w="9525">
            <a:solidFill>
              <a:srgbClr val="D3DBE0"/>
            </a:solidFill>
            <a:prstDash val="solid"/>
          </a:ln>
        </p:spPr>
      </p:sp>
      <p:sp>
        <p:nvSpPr>
          <p:cNvPr id="50" name="Shape 48"/>
          <p:cNvSpPr/>
          <p:nvPr/>
        </p:nvSpPr>
        <p:spPr>
          <a:xfrm>
            <a:off x="723900" y="4962525"/>
            <a:ext cx="9314830" cy="0"/>
          </a:xfrm>
          <a:prstGeom prst="line">
            <a:avLst/>
          </a:prstGeom>
          <a:noFill/>
          <a:ln w="9525">
            <a:solidFill>
              <a:srgbClr val="E4E9ED"/>
            </a:solidFill>
            <a:prstDash val="solid"/>
          </a:ln>
        </p:spPr>
      </p:sp>
      <p:sp>
        <p:nvSpPr>
          <p:cNvPr id="51" name="Shape 49"/>
          <p:cNvSpPr/>
          <p:nvPr/>
        </p:nvSpPr>
        <p:spPr>
          <a:xfrm>
            <a:off x="11335370" y="4962525"/>
            <a:ext cx="132730" cy="0"/>
          </a:xfrm>
          <a:prstGeom prst="line">
            <a:avLst/>
          </a:prstGeom>
          <a:noFill/>
          <a:ln w="9525">
            <a:solidFill>
              <a:srgbClr val="E4E9ED"/>
            </a:solidFill>
            <a:prstDash val="solid"/>
          </a:ln>
        </p:spPr>
      </p:sp>
      <p:sp>
        <p:nvSpPr>
          <p:cNvPr id="52" name="Shape 50"/>
          <p:cNvSpPr/>
          <p:nvPr/>
        </p:nvSpPr>
        <p:spPr>
          <a:xfrm>
            <a:off x="723900" y="5267325"/>
            <a:ext cx="10744200" cy="0"/>
          </a:xfrm>
          <a:prstGeom prst="line">
            <a:avLst/>
          </a:prstGeom>
          <a:noFill/>
          <a:ln w="9525">
            <a:solidFill>
              <a:srgbClr val="E4E9ED"/>
            </a:solidFill>
            <a:prstDash val="solid"/>
          </a:ln>
        </p:spPr>
      </p:sp>
      <p:sp>
        <p:nvSpPr>
          <p:cNvPr id="53" name="Shape 51"/>
          <p:cNvSpPr/>
          <p:nvPr/>
        </p:nvSpPr>
        <p:spPr>
          <a:xfrm>
            <a:off x="1143000" y="4648200"/>
            <a:ext cx="0" cy="1066800"/>
          </a:xfrm>
          <a:prstGeom prst="line">
            <a:avLst/>
          </a:prstGeom>
          <a:noFill/>
          <a:ln w="14288">
            <a:solidFill>
              <a:srgbClr val="E4CBC8"/>
            </a:solidFill>
            <a:prstDash val="solid"/>
          </a:ln>
        </p:spPr>
      </p:sp>
      <p:sp>
        <p:nvSpPr>
          <p:cNvPr id="54" name="Text 52"/>
          <p:cNvSpPr/>
          <p:nvPr/>
        </p:nvSpPr>
        <p:spPr>
          <a:xfrm>
            <a:off x="0" y="4665679"/>
            <a:ext cx="1752600" cy="251460"/>
          </a:xfrm>
          <a:prstGeom prst="rect">
            <a:avLst/>
          </a:prstGeom>
          <a:noFill/>
          <a:ln/>
        </p:spPr>
        <p:txBody>
          <a:bodyPr wrap="none" lIns="0" tIns="0" rIns="0" bIns="0" rtlCol="0" anchor="t"/>
          <a:lstStyle/>
          <a:p>
            <a:pPr algn="ctr" indent="0" marL="0">
              <a:buNone/>
            </a:pPr>
            <a:r>
              <a:rPr lang="en-US" sz="1650" b="1" dirty="0">
                <a:solidFill>
                  <a:srgbClr val="9F5C53"/>
                </a:solidFill>
                <a:latin typeface="Microsoft YaHei" pitchFamily="34" charset="0"/>
                <a:ea typeface="Microsoft YaHei" pitchFamily="34" charset="-122"/>
                <a:cs typeface="Microsoft YaHei" pitchFamily="34" charset="-120"/>
              </a:rPr>
              <a:t>3</a:t>
            </a:r>
            <a:endParaRPr lang="en-US" sz="1650" dirty="0">
              <a:latin typeface="Microsoft YaHei" pitchFamily="34" charset="0"/>
              <a:ea typeface="Microsoft YaHei" pitchFamily="34" charset="-122"/>
              <a:cs typeface="Microsoft YaHei" pitchFamily="34" charset="-120"/>
            </a:endParaRPr>
          </a:p>
        </p:txBody>
      </p:sp>
      <p:sp>
        <p:nvSpPr>
          <p:cNvPr id="55" name="Text 53"/>
          <p:cNvSpPr/>
          <p:nvPr/>
        </p:nvSpPr>
        <p:spPr>
          <a:xfrm>
            <a:off x="1295400" y="4738987"/>
            <a:ext cx="10896600" cy="160020"/>
          </a:xfrm>
          <a:prstGeom prst="rect">
            <a:avLst/>
          </a:prstGeom>
          <a:noFill/>
          <a:ln/>
        </p:spPr>
        <p:txBody>
          <a:bodyPr wrap="none" lIns="0" tIns="0" rIns="0" bIns="0" rtlCol="0" anchor="t"/>
          <a:lstStyle/>
          <a:p>
            <a:pPr algn="l" indent="0" marL="0">
              <a:buNone/>
            </a:pPr>
            <a:r>
              <a:rPr lang="en-US" sz="1050" b="1" dirty="0">
                <a:solidFill>
                  <a:srgbClr val="4A6B8A"/>
                </a:solidFill>
                <a:latin typeface="Microsoft YaHei" pitchFamily="34" charset="0"/>
                <a:ea typeface="Microsoft YaHei" pitchFamily="34" charset="-122"/>
                <a:cs typeface="Microsoft YaHei" pitchFamily="34" charset="-120"/>
              </a:rPr>
              <a:t>Case 3</a:t>
            </a:r>
            <a:endParaRPr lang="en-US" sz="1050" dirty="0">
              <a:latin typeface="Microsoft YaHei" pitchFamily="34" charset="0"/>
              <a:ea typeface="Microsoft YaHei" pitchFamily="34" charset="-122"/>
              <a:cs typeface="Microsoft YaHei" pitchFamily="34" charset="-120"/>
            </a:endParaRPr>
          </a:p>
        </p:txBody>
      </p:sp>
      <p:sp>
        <p:nvSpPr>
          <p:cNvPr id="56" name="Shape 54"/>
          <p:cNvSpPr/>
          <p:nvPr/>
        </p:nvSpPr>
        <p:spPr>
          <a:xfrm rot="21420000">
            <a:off x="10098881" y="4774406"/>
            <a:ext cx="1176338" cy="395288"/>
          </a:xfrm>
          <a:prstGeom prst="roundRect">
            <a:avLst>
              <a:gd name="adj" fmla="val 19277"/>
            </a:avLst>
          </a:prstGeom>
          <a:noFill/>
          <a:ln w="23813">
            <a:solidFill>
              <a:srgbClr val="9A7318"/>
            </a:solidFill>
            <a:prstDash val="solid"/>
          </a:ln>
        </p:spPr>
      </p:sp>
      <p:sp>
        <p:nvSpPr>
          <p:cNvPr id="57" name="Shape 55"/>
          <p:cNvSpPr/>
          <p:nvPr/>
        </p:nvSpPr>
        <p:spPr>
          <a:xfrm rot="21420000">
            <a:off x="10321995" y="4925952"/>
            <a:ext cx="35719" cy="128588"/>
          </a:xfrm>
          <a:prstGeom prst="roundRect">
            <a:avLst>
              <a:gd name="adj" fmla="val 20000"/>
            </a:avLst>
          </a:prstGeom>
          <a:noFill/>
          <a:ln w="14288">
            <a:solidFill>
              <a:srgbClr val="936E18"/>
            </a:solidFill>
            <a:prstDash val="solid"/>
          </a:ln>
        </p:spPr>
      </p:sp>
      <p:sp>
        <p:nvSpPr>
          <p:cNvPr id="58" name="Shape 56"/>
          <p:cNvSpPr/>
          <p:nvPr/>
        </p:nvSpPr>
        <p:spPr>
          <a:xfrm rot="21420000">
            <a:off x="10257789" y="4929317"/>
            <a:ext cx="35719" cy="128588"/>
          </a:xfrm>
          <a:prstGeom prst="roundRect">
            <a:avLst>
              <a:gd name="adj" fmla="val 20000"/>
            </a:avLst>
          </a:prstGeom>
          <a:noFill/>
          <a:ln w="14288">
            <a:solidFill>
              <a:srgbClr val="936E18"/>
            </a:solidFill>
            <a:prstDash val="solid"/>
          </a:ln>
        </p:spPr>
      </p:sp>
      <p:sp>
        <p:nvSpPr>
          <p:cNvPr id="59" name="Text 57"/>
          <p:cNvSpPr/>
          <p:nvPr/>
        </p:nvSpPr>
        <p:spPr>
          <a:xfrm rot="21420000">
            <a:off x="10431291" y="4859488"/>
            <a:ext cx="721538" cy="228600"/>
          </a:xfrm>
          <a:prstGeom prst="rect">
            <a:avLst/>
          </a:prstGeom>
          <a:noFill/>
          <a:ln/>
        </p:spPr>
        <p:txBody>
          <a:bodyPr wrap="none" lIns="0" tIns="0" rIns="0" bIns="0" rtlCol="0" anchor="t"/>
          <a:lstStyle/>
          <a:p>
            <a:pPr algn="l" indent="0" marL="0">
              <a:buNone/>
            </a:pPr>
            <a:r>
              <a:rPr lang="en-US" sz="1500" b="1" dirty="0">
                <a:solidFill>
                  <a:srgbClr val="936E18"/>
                </a:solidFill>
                <a:latin typeface="Microsoft YaHei" pitchFamily="34" charset="0"/>
                <a:ea typeface="Microsoft YaHei" pitchFamily="34" charset="-122"/>
                <a:cs typeface="Microsoft YaHei" pitchFamily="34" charset="-120"/>
              </a:rPr>
              <a:t>Not yet</a:t>
            </a:r>
            <a:endParaRPr lang="en-US" sz="1500" dirty="0">
              <a:latin typeface="Microsoft YaHei" pitchFamily="34" charset="0"/>
              <a:ea typeface="Microsoft YaHei" pitchFamily="34" charset="-122"/>
              <a:cs typeface="Microsoft YaHei" pitchFamily="34" charset="-120"/>
            </a:endParaRPr>
          </a:p>
        </p:txBody>
      </p:sp>
      <p:sp>
        <p:nvSpPr>
          <p:cNvPr id="60" name="Text 58"/>
          <p:cNvSpPr/>
          <p:nvPr/>
        </p:nvSpPr>
        <p:spPr>
          <a:xfrm>
            <a:off x="1295400" y="5025821"/>
            <a:ext cx="10896600" cy="194310"/>
          </a:xfrm>
          <a:prstGeom prst="rect">
            <a:avLst/>
          </a:prstGeom>
          <a:noFill/>
          <a:ln/>
        </p:spPr>
        <p:txBody>
          <a:bodyPr wrap="none" lIns="0" tIns="0" rIns="0" bIns="0" rtlCol="0" anchor="t"/>
          <a:lstStyle/>
          <a:p>
            <a:pPr algn="l" indent="0" marL="0">
              <a:buNone/>
            </a:pPr>
            <a:r>
              <a:rPr lang="en-US" sz="1275" dirty="0">
                <a:solidFill>
                  <a:srgbClr val="23282E"/>
                </a:solidFill>
                <a:latin typeface="Microsoft YaHei" pitchFamily="34" charset="0"/>
                <a:ea typeface="Microsoft YaHei" pitchFamily="34" charset="-122"/>
                <a:cs typeface="Microsoft YaHei" pitchFamily="34" charset="-120"/>
              </a:rPr>
              <a:t>Feeling much faster, a manager tells the whole team: every task goes to AI first</a:t>
            </a:r>
            <a:endParaRPr lang="en-US" sz="1275" dirty="0">
              <a:latin typeface="Microsoft YaHei" pitchFamily="34" charset="0"/>
              <a:ea typeface="Microsoft YaHei" pitchFamily="34" charset="-122"/>
              <a:cs typeface="Microsoft YaHei" pitchFamily="34" charset="-120"/>
            </a:endParaRPr>
          </a:p>
        </p:txBody>
      </p:sp>
      <p:sp>
        <p:nvSpPr>
          <p:cNvPr id="61" name="Text 59"/>
          <p:cNvSpPr/>
          <p:nvPr/>
        </p:nvSpPr>
        <p:spPr>
          <a:xfrm>
            <a:off x="1295400" y="5557775"/>
            <a:ext cx="10896600" cy="148590"/>
          </a:xfrm>
          <a:prstGeom prst="rect">
            <a:avLst/>
          </a:prstGeom>
          <a:noFill/>
          <a:ln/>
        </p:spPr>
        <p:txBody>
          <a:bodyPr wrap="none" lIns="0" tIns="0" rIns="0" bIns="0" rtlCol="0" anchor="t"/>
          <a:lstStyle/>
          <a:p>
            <a:pPr algn="l" indent="0" marL="0">
              <a:buNone/>
            </a:pPr>
            <a:r>
              <a:rPr lang="en-US" sz="975" b="1" dirty="0">
                <a:solidFill>
                  <a:srgbClr val="936E18"/>
                </a:solidFill>
                <a:latin typeface="Microsoft YaHei" pitchFamily="34" charset="0"/>
                <a:ea typeface="Microsoft YaHei" pitchFamily="34" charset="-122"/>
                <a:cs typeface="Microsoft YaHei" pitchFamily="34" charset="-120"/>
              </a:rPr>
              <a:t>Feeling faster isn</a:t>
            </a:r>
            <a:pPr algn="l" indent="0" marL="0">
              <a:buNone/>
            </a:pPr>
            <a:r>
              <a:rPr lang="en-US" sz="975" b="1" dirty="0">
                <a:solidFill>
                  <a:srgbClr val="936E18"/>
                </a:solidFill>
                <a:latin typeface="Microsoft YaHei" pitchFamily="34" charset="0"/>
                <a:ea typeface="Microsoft YaHei" pitchFamily="34" charset="-122"/>
                <a:cs typeface="Microsoft YaHei" pitchFamily="34" charset="-120"/>
              </a:rPr>
              <a:t>'</a:t>
            </a:r>
            <a:pPr algn="l" indent="0" marL="0">
              <a:buNone/>
            </a:pPr>
            <a:r>
              <a:rPr lang="en-US" sz="975" b="1" dirty="0">
                <a:solidFill>
                  <a:srgbClr val="936E18"/>
                </a:solidFill>
                <a:latin typeface="Microsoft YaHei" pitchFamily="34" charset="0"/>
                <a:ea typeface="Microsoft YaHei" pitchFamily="34" charset="-122"/>
                <a:cs typeface="Microsoft YaHei" pitchFamily="34" charset="-120"/>
              </a:rPr>
              <a:t>t being faster. Try a few kinds of work and log the results. See page 8</a:t>
            </a:r>
            <a:endParaRPr lang="en-US" sz="975" dirty="0">
              <a:latin typeface="Microsoft YaHei" pitchFamily="34" charset="0"/>
              <a:ea typeface="Microsoft YaHei" pitchFamily="34" charset="-122"/>
              <a:cs typeface="Microsoft YaHei" pitchFamily="34" charset="-120"/>
            </a:endParaRPr>
          </a:p>
        </p:txBody>
      </p:sp>
      <p:sp>
        <p:nvSpPr>
          <p:cNvPr id="62" name="Text 60"/>
          <p:cNvSpPr/>
          <p:nvPr/>
        </p:nvSpPr>
        <p:spPr>
          <a:xfrm>
            <a:off x="609600" y="5910562"/>
            <a:ext cx="11582400" cy="160020"/>
          </a:xfrm>
          <a:prstGeom prst="rect">
            <a:avLst/>
          </a:prstGeom>
          <a:noFill/>
          <a:ln/>
        </p:spPr>
        <p:txBody>
          <a:bodyPr wrap="none" lIns="0" tIns="0" rIns="0" bIns="0" rtlCol="0" anchor="t"/>
          <a:lstStyle/>
          <a:p>
            <a:pPr algn="l" indent="0" marL="0">
              <a:buNone/>
            </a:pPr>
            <a:r>
              <a:rPr lang="en-US" sz="1050" b="1" dirty="0">
                <a:solidFill>
                  <a:srgbClr val="4A6B8A"/>
                </a:solidFill>
                <a:latin typeface="Microsoft YaHei" pitchFamily="34" charset="0"/>
                <a:ea typeface="Microsoft YaHei" pitchFamily="34" charset="-122"/>
                <a:cs typeface="Microsoft YaHei" pitchFamily="34" charset="-120"/>
              </a:rPr>
              <a:t>Ask in order: is this work it</a:t>
            </a:r>
            <a:pPr algn="l" indent="0" marL="0">
              <a:buNone/>
            </a:pPr>
            <a:r>
              <a:rPr lang="en-US" sz="1050" b="1" dirty="0">
                <a:solidFill>
                  <a:srgbClr val="4A6B8A"/>
                </a:solidFill>
                <a:latin typeface="Microsoft YaHei" pitchFamily="34" charset="0"/>
                <a:ea typeface="Microsoft YaHei" pitchFamily="34" charset="-122"/>
                <a:cs typeface="Microsoft YaHei" pitchFamily="34" charset="-120"/>
              </a:rPr>
              <a:t>'</a:t>
            </a:r>
            <a:pPr algn="l" indent="0" marL="0">
              <a:buNone/>
            </a:pPr>
            <a:r>
              <a:rPr lang="en-US" sz="1050" b="1" dirty="0">
                <a:solidFill>
                  <a:srgbClr val="4A6B8A"/>
                </a:solidFill>
                <a:latin typeface="Microsoft YaHei" pitchFamily="34" charset="0"/>
                <a:ea typeface="Microsoft YaHei" pitchFamily="34" charset="-122"/>
                <a:cs typeface="Microsoft YaHei" pitchFamily="34" charset="-120"/>
              </a:rPr>
              <a:t>s good at, who checks the result, and do the numbers support rolling it out?</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F0F2"/>
          </a:solidFill>
          <a:ln/>
        </p:spPr>
      </p:sp>
      <p:sp>
        <p:nvSpPr>
          <p:cNvPr id="3" name="Shape 1"/>
          <p:cNvSpPr/>
          <p:nvPr/>
        </p:nvSpPr>
        <p:spPr>
          <a:xfrm>
            <a:off x="7415213" y="233362"/>
            <a:ext cx="504825" cy="200025"/>
          </a:xfrm>
          <a:prstGeom prst="roundRect">
            <a:avLst>
              <a:gd name="adj" fmla="val 50000"/>
            </a:avLst>
          </a:prstGeom>
          <a:noFill/>
          <a:ln w="9525">
            <a:solidFill>
              <a:srgbClr val="B9C3CB"/>
            </a:solidFill>
            <a:prstDash val="solid"/>
          </a:ln>
        </p:spPr>
      </p:sp>
      <p:sp>
        <p:nvSpPr>
          <p:cNvPr id="4" name="Text 2"/>
          <p:cNvSpPr/>
          <p:nvPr/>
        </p:nvSpPr>
        <p:spPr>
          <a:xfrm>
            <a:off x="3143250" y="271039"/>
            <a:ext cx="90487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Goals</a:t>
            </a:r>
            <a:endParaRPr lang="en-US" sz="900" dirty="0">
              <a:latin typeface="Microsoft YaHei" pitchFamily="34" charset="0"/>
              <a:ea typeface="Microsoft YaHei" pitchFamily="34" charset="-122"/>
              <a:cs typeface="Microsoft YaHei" pitchFamily="34" charset="-120"/>
            </a:endParaRPr>
          </a:p>
        </p:txBody>
      </p:sp>
      <p:sp>
        <p:nvSpPr>
          <p:cNvPr id="5" name="Shape 3"/>
          <p:cNvSpPr/>
          <p:nvPr/>
        </p:nvSpPr>
        <p:spPr>
          <a:xfrm>
            <a:off x="7967662" y="233362"/>
            <a:ext cx="523875" cy="200025"/>
          </a:xfrm>
          <a:prstGeom prst="roundRect">
            <a:avLst>
              <a:gd name="adj" fmla="val 50000"/>
            </a:avLst>
          </a:prstGeom>
          <a:noFill/>
          <a:ln w="9525">
            <a:solidFill>
              <a:srgbClr val="B9C3CB"/>
            </a:solidFill>
            <a:prstDash val="solid"/>
          </a:ln>
        </p:spPr>
      </p:sp>
      <p:sp>
        <p:nvSpPr>
          <p:cNvPr id="6" name="Text 4"/>
          <p:cNvSpPr/>
          <p:nvPr/>
        </p:nvSpPr>
        <p:spPr>
          <a:xfrm>
            <a:off x="4267200" y="271039"/>
            <a:ext cx="792480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1</a:t>
            </a:r>
            <a:endParaRPr lang="en-US" sz="900" dirty="0">
              <a:latin typeface="Microsoft YaHei" pitchFamily="34" charset="0"/>
              <a:ea typeface="Microsoft YaHei" pitchFamily="34" charset="-122"/>
              <a:cs typeface="Microsoft YaHei" pitchFamily="34" charset="-120"/>
            </a:endParaRPr>
          </a:p>
        </p:txBody>
      </p:sp>
      <p:sp>
        <p:nvSpPr>
          <p:cNvPr id="7" name="Shape 5"/>
          <p:cNvSpPr/>
          <p:nvPr/>
        </p:nvSpPr>
        <p:spPr>
          <a:xfrm>
            <a:off x="8539163" y="233362"/>
            <a:ext cx="552450" cy="200025"/>
          </a:xfrm>
          <a:prstGeom prst="roundRect">
            <a:avLst>
              <a:gd name="adj" fmla="val 50000"/>
            </a:avLst>
          </a:prstGeom>
          <a:noFill/>
          <a:ln w="9525">
            <a:solidFill>
              <a:srgbClr val="B9C3CB"/>
            </a:solidFill>
            <a:prstDash val="solid"/>
          </a:ln>
        </p:spPr>
      </p:sp>
      <p:sp>
        <p:nvSpPr>
          <p:cNvPr id="8" name="Text 6"/>
          <p:cNvSpPr/>
          <p:nvPr/>
        </p:nvSpPr>
        <p:spPr>
          <a:xfrm>
            <a:off x="5438775" y="271039"/>
            <a:ext cx="675322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1</a:t>
            </a:r>
            <a:endParaRPr lang="en-US" sz="900" dirty="0">
              <a:latin typeface="Microsoft YaHei" pitchFamily="34" charset="0"/>
              <a:ea typeface="Microsoft YaHei" pitchFamily="34" charset="-122"/>
              <a:cs typeface="Microsoft YaHei" pitchFamily="34" charset="-120"/>
            </a:endParaRPr>
          </a:p>
        </p:txBody>
      </p:sp>
      <p:sp>
        <p:nvSpPr>
          <p:cNvPr id="9" name="Shape 7"/>
          <p:cNvSpPr/>
          <p:nvPr/>
        </p:nvSpPr>
        <p:spPr>
          <a:xfrm>
            <a:off x="9139238" y="233362"/>
            <a:ext cx="523875" cy="200025"/>
          </a:xfrm>
          <a:prstGeom prst="roundRect">
            <a:avLst>
              <a:gd name="adj" fmla="val 50000"/>
            </a:avLst>
          </a:prstGeom>
          <a:solidFill>
            <a:srgbClr val="4A6B8A"/>
          </a:solidFill>
          <a:ln w="9525">
            <a:solidFill>
              <a:srgbClr val="4A6B8A"/>
            </a:solidFill>
            <a:prstDash val="solid"/>
          </a:ln>
        </p:spPr>
      </p:sp>
      <p:sp>
        <p:nvSpPr>
          <p:cNvPr id="10" name="Text 8"/>
          <p:cNvSpPr/>
          <p:nvPr/>
        </p:nvSpPr>
        <p:spPr>
          <a:xfrm>
            <a:off x="6610350" y="271039"/>
            <a:ext cx="558165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Part 2</a:t>
            </a:r>
            <a:endParaRPr lang="en-US" sz="900" dirty="0">
              <a:latin typeface="Microsoft YaHei" pitchFamily="34" charset="0"/>
              <a:ea typeface="Microsoft YaHei" pitchFamily="34" charset="-122"/>
              <a:cs typeface="Microsoft YaHei" pitchFamily="34" charset="-120"/>
            </a:endParaRPr>
          </a:p>
        </p:txBody>
      </p:sp>
      <p:sp>
        <p:nvSpPr>
          <p:cNvPr id="11" name="Shape 9"/>
          <p:cNvSpPr/>
          <p:nvPr/>
        </p:nvSpPr>
        <p:spPr>
          <a:xfrm>
            <a:off x="9710738" y="233362"/>
            <a:ext cx="523875" cy="200025"/>
          </a:xfrm>
          <a:prstGeom prst="roundRect">
            <a:avLst>
              <a:gd name="adj" fmla="val 50000"/>
            </a:avLst>
          </a:prstGeom>
          <a:noFill/>
          <a:ln w="9525">
            <a:solidFill>
              <a:srgbClr val="B9C3CB"/>
            </a:solidFill>
            <a:prstDash val="solid"/>
          </a:ln>
        </p:spPr>
      </p:sp>
      <p:sp>
        <p:nvSpPr>
          <p:cNvPr id="12" name="Text 10"/>
          <p:cNvSpPr/>
          <p:nvPr/>
        </p:nvSpPr>
        <p:spPr>
          <a:xfrm>
            <a:off x="7753350" y="271039"/>
            <a:ext cx="4438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3</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10282238" y="233362"/>
            <a:ext cx="552450" cy="200025"/>
          </a:xfrm>
          <a:prstGeom prst="roundRect">
            <a:avLst>
              <a:gd name="adj" fmla="val 50000"/>
            </a:avLst>
          </a:prstGeom>
          <a:noFill/>
          <a:ln w="9525">
            <a:solidFill>
              <a:srgbClr val="B9C3CB"/>
            </a:solidFill>
            <a:prstDash val="solid"/>
          </a:ln>
        </p:spPr>
      </p:sp>
      <p:sp>
        <p:nvSpPr>
          <p:cNvPr id="14" name="Text 12"/>
          <p:cNvSpPr/>
          <p:nvPr/>
        </p:nvSpPr>
        <p:spPr>
          <a:xfrm>
            <a:off x="8924925" y="271039"/>
            <a:ext cx="326707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2</a:t>
            </a:r>
            <a:endParaRPr lang="en-US" sz="900" dirty="0">
              <a:latin typeface="Microsoft YaHei" pitchFamily="34" charset="0"/>
              <a:ea typeface="Microsoft YaHei" pitchFamily="34" charset="-122"/>
              <a:cs typeface="Microsoft YaHei" pitchFamily="34" charset="-120"/>
            </a:endParaRPr>
          </a:p>
        </p:txBody>
      </p:sp>
      <p:sp>
        <p:nvSpPr>
          <p:cNvPr id="15" name="Shape 13"/>
          <p:cNvSpPr/>
          <p:nvPr/>
        </p:nvSpPr>
        <p:spPr>
          <a:xfrm>
            <a:off x="10882313" y="233362"/>
            <a:ext cx="695325" cy="200025"/>
          </a:xfrm>
          <a:prstGeom prst="roundRect">
            <a:avLst>
              <a:gd name="adj" fmla="val 50000"/>
            </a:avLst>
          </a:prstGeom>
          <a:noFill/>
          <a:ln w="9525">
            <a:solidFill>
              <a:srgbClr val="B9C3CB"/>
            </a:solidFill>
            <a:prstDash val="solid"/>
          </a:ln>
        </p:spPr>
      </p:sp>
      <p:sp>
        <p:nvSpPr>
          <p:cNvPr id="16" name="Text 14"/>
          <p:cNvSpPr/>
          <p:nvPr/>
        </p:nvSpPr>
        <p:spPr>
          <a:xfrm>
            <a:off x="10267950" y="271039"/>
            <a:ext cx="19240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Wrap-up</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0" y="1143000"/>
            <a:ext cx="12192000" cy="2400300"/>
          </a:xfrm>
          <a:prstGeom prst="rect">
            <a:avLst/>
          </a:prstGeom>
          <a:solidFill>
            <a:srgbClr val="3E5A74"/>
          </a:solidFill>
          <a:ln/>
        </p:spPr>
      </p:sp>
      <p:sp>
        <p:nvSpPr>
          <p:cNvPr id="18" name="Shape 16"/>
          <p:cNvSpPr/>
          <p:nvPr/>
        </p:nvSpPr>
        <p:spPr>
          <a:xfrm>
            <a:off x="0" y="3543300"/>
            <a:ext cx="12192000" cy="76200"/>
          </a:xfrm>
          <a:prstGeom prst="rect">
            <a:avLst/>
          </a:prstGeom>
          <a:solidFill>
            <a:srgbClr val="918461"/>
          </a:solidFill>
          <a:ln/>
        </p:spPr>
      </p:sp>
      <p:sp>
        <p:nvSpPr>
          <p:cNvPr id="19" name="Shape 17"/>
          <p:cNvSpPr/>
          <p:nvPr/>
        </p:nvSpPr>
        <p:spPr>
          <a:xfrm>
            <a:off x="619125" y="1419225"/>
            <a:ext cx="1885950" cy="266700"/>
          </a:xfrm>
          <a:prstGeom prst="roundRect">
            <a:avLst>
              <a:gd name="adj" fmla="val 21429"/>
            </a:avLst>
          </a:prstGeom>
          <a:noFill/>
          <a:ln w="19050">
            <a:solidFill>
              <a:srgbClr val="B2BDC7"/>
            </a:solidFill>
            <a:prstDash val="solid"/>
          </a:ln>
        </p:spPr>
      </p:sp>
      <p:sp>
        <p:nvSpPr>
          <p:cNvPr id="20" name="Text 18"/>
          <p:cNvSpPr/>
          <p:nvPr/>
        </p:nvSpPr>
        <p:spPr>
          <a:xfrm>
            <a:off x="1263030" y="1463110"/>
            <a:ext cx="10928970" cy="182880"/>
          </a:xfrm>
          <a:prstGeom prst="rect">
            <a:avLst/>
          </a:prstGeom>
          <a:noFill/>
          <a:ln/>
        </p:spPr>
        <p:txBody>
          <a:bodyPr wrap="none" lIns="0" tIns="0" rIns="0" bIns="0" rtlCol="0" anchor="t"/>
          <a:lstStyle/>
          <a:p>
            <a:pPr algn="l" indent="0" marL="0">
              <a:buNone/>
            </a:pPr>
            <a:r>
              <a:rPr lang="en-US" sz="1200" b="1" spc="225" kern="0" dirty="0">
                <a:solidFill>
                  <a:srgbClr val="FFFFFF"/>
                </a:solidFill>
                <a:latin typeface="Microsoft YaHei" pitchFamily="34" charset="0"/>
                <a:ea typeface="Microsoft YaHei" pitchFamily="34" charset="-122"/>
                <a:cs typeface="Microsoft YaHei" pitchFamily="34" charset="-120"/>
              </a:rPr>
              <a:t>P</a:t>
            </a:r>
            <a:pPr algn="l" indent="0" marL="0">
              <a:buNone/>
            </a:pPr>
            <a:r>
              <a:rPr lang="en-US" sz="1200" b="1" spc="225" kern="0" dirty="0">
                <a:solidFill>
                  <a:srgbClr val="FFFFFF"/>
                </a:solidFill>
                <a:latin typeface="Microsoft YaHei" pitchFamily="34" charset="0"/>
                <a:ea typeface="Microsoft YaHei" pitchFamily="34" charset="-122"/>
                <a:cs typeface="Microsoft YaHei" pitchFamily="34" charset="-120"/>
              </a:rPr>
              <a:t>a</a:t>
            </a:r>
            <a:pPr algn="l" indent="0" marL="0">
              <a:buNone/>
            </a:pPr>
            <a:r>
              <a:rPr lang="en-US" sz="1200" b="1" spc="225" kern="0" dirty="0">
                <a:solidFill>
                  <a:srgbClr val="FFFFFF"/>
                </a:solidFill>
                <a:latin typeface="Microsoft YaHei" pitchFamily="34" charset="0"/>
                <a:ea typeface="Microsoft YaHei" pitchFamily="34" charset="-122"/>
                <a:cs typeface="Microsoft YaHei" pitchFamily="34" charset="-120"/>
              </a:rPr>
              <a:t>r</a:t>
            </a:r>
            <a:pPr algn="l" indent="0" marL="0">
              <a:buNone/>
            </a:pPr>
            <a:r>
              <a:rPr lang="en-US" sz="1200" b="1" spc="225" kern="0" dirty="0">
                <a:solidFill>
                  <a:srgbClr val="FFFFFF"/>
                </a:solidFill>
                <a:latin typeface="Microsoft YaHei" pitchFamily="34" charset="0"/>
                <a:ea typeface="Microsoft YaHei" pitchFamily="34" charset="-122"/>
                <a:cs typeface="Microsoft YaHei" pitchFamily="34" charset="-120"/>
              </a:rPr>
              <a:t>t</a:t>
            </a:r>
            <a:pPr algn="l" indent="0" marL="0">
              <a:buNone/>
            </a:pPr>
            <a:r>
              <a:rPr lang="en-US" sz="1200" b="1" spc="225" kern="0" dirty="0">
                <a:solidFill>
                  <a:srgbClr val="FFFFFF"/>
                </a:solidFill>
                <a:latin typeface="Microsoft YaHei" pitchFamily="34" charset="0"/>
                <a:ea typeface="Microsoft YaHei" pitchFamily="34" charset="-122"/>
                <a:cs typeface="Microsoft YaHei" pitchFamily="34" charset="-120"/>
              </a:rPr>
              <a:t> </a:t>
            </a:r>
            <a:pPr algn="l" indent="0" marL="0">
              <a:buNone/>
            </a:pPr>
            <a:r>
              <a:rPr lang="en-US" sz="1200" b="1" dirty="0">
                <a:solidFill>
                  <a:srgbClr val="FFFFFF"/>
                </a:solidFill>
                <a:latin typeface="Microsoft YaHei" pitchFamily="34" charset="0"/>
                <a:ea typeface="Microsoft YaHei" pitchFamily="34" charset="-122"/>
                <a:cs typeface="Microsoft YaHei" pitchFamily="34" charset="-120"/>
              </a:rPr>
              <a:t>2</a:t>
            </a:r>
            <a:endParaRPr lang="en-US" sz="1200" dirty="0">
              <a:latin typeface="Microsoft YaHei" pitchFamily="34" charset="0"/>
              <a:ea typeface="Microsoft YaHei" pitchFamily="34" charset="-122"/>
              <a:cs typeface="Microsoft YaHei" pitchFamily="34" charset="-120"/>
            </a:endParaRPr>
          </a:p>
        </p:txBody>
      </p:sp>
      <p:sp>
        <p:nvSpPr>
          <p:cNvPr id="21" name="Text 19"/>
          <p:cNvSpPr/>
          <p:nvPr/>
        </p:nvSpPr>
        <p:spPr>
          <a:xfrm>
            <a:off x="609600" y="1921631"/>
            <a:ext cx="11582400" cy="525780"/>
          </a:xfrm>
          <a:prstGeom prst="rect">
            <a:avLst/>
          </a:prstGeom>
          <a:noFill/>
          <a:ln/>
        </p:spPr>
        <p:txBody>
          <a:bodyPr wrap="none" lIns="0" tIns="0" rIns="0" bIns="0" rtlCol="0" anchor="t"/>
          <a:lstStyle/>
          <a:p>
            <a:pPr algn="l" indent="0" marL="0">
              <a:buNone/>
            </a:pPr>
            <a:r>
              <a:rPr lang="en-US" sz="3450" b="1" dirty="0">
                <a:solidFill>
                  <a:srgbClr val="FFFFFF"/>
                </a:solidFill>
                <a:latin typeface="Microsoft YaHei" pitchFamily="34" charset="0"/>
                <a:ea typeface="Microsoft YaHei" pitchFamily="34" charset="-122"/>
                <a:cs typeface="Microsoft YaHei" pitchFamily="34" charset="-120"/>
              </a:rPr>
              <a:t>Three real cases: who paid?</a:t>
            </a:r>
            <a:endParaRPr lang="en-US" sz="3450" dirty="0">
              <a:latin typeface="Microsoft YaHei" pitchFamily="34" charset="0"/>
              <a:ea typeface="Microsoft YaHei" pitchFamily="34" charset="-122"/>
              <a:cs typeface="Microsoft YaHei" pitchFamily="34" charset="-120"/>
            </a:endParaRPr>
          </a:p>
        </p:txBody>
      </p:sp>
      <p:sp>
        <p:nvSpPr>
          <p:cNvPr id="22" name="Text 20"/>
          <p:cNvSpPr/>
          <p:nvPr/>
        </p:nvSpPr>
        <p:spPr>
          <a:xfrm>
            <a:off x="609600" y="2711608"/>
            <a:ext cx="11582400" cy="205740"/>
          </a:xfrm>
          <a:prstGeom prst="rect">
            <a:avLst/>
          </a:prstGeom>
          <a:noFill/>
          <a:ln/>
        </p:spPr>
        <p:txBody>
          <a:bodyPr wrap="none" lIns="0" tIns="0" rIns="0" bIns="0" rtlCol="0" anchor="t"/>
          <a:lstStyle/>
          <a:p>
            <a:pPr algn="l" indent="0" marL="0">
              <a:buNone/>
            </a:pPr>
            <a:r>
              <a:rPr lang="en-US" sz="1350" dirty="0">
                <a:solidFill>
                  <a:srgbClr val="DCE1E6"/>
                </a:solidFill>
                <a:latin typeface="Microsoft YaHei" pitchFamily="34" charset="0"/>
                <a:ea typeface="Microsoft YaHei" pitchFamily="34" charset="-122"/>
                <a:cs typeface="Microsoft YaHei" pitchFamily="34" charset="-120"/>
              </a:rPr>
              <a:t>A leak, invented case law, a chatbot</a:t>
            </a:r>
            <a:pPr algn="l" indent="0" marL="0">
              <a:buNone/>
            </a:pPr>
            <a:r>
              <a:rPr lang="en-US" sz="1350" dirty="0">
                <a:solidFill>
                  <a:srgbClr val="DCE1E6"/>
                </a:solidFill>
                <a:latin typeface="Microsoft YaHei" pitchFamily="34" charset="0"/>
                <a:ea typeface="Microsoft YaHei" pitchFamily="34" charset="-122"/>
                <a:cs typeface="Microsoft YaHei" pitchFamily="34" charset="-120"/>
              </a:rPr>
              <a:t>'</a:t>
            </a:r>
            <a:pPr algn="l" indent="0" marL="0">
              <a:buNone/>
            </a:pPr>
            <a:r>
              <a:rPr lang="en-US" sz="1350" dirty="0">
                <a:solidFill>
                  <a:srgbClr val="DCE1E6"/>
                </a:solidFill>
                <a:latin typeface="Microsoft YaHei" pitchFamily="34" charset="0"/>
                <a:ea typeface="Microsoft YaHei" pitchFamily="34" charset="-122"/>
                <a:cs typeface="Microsoft YaHei" pitchFamily="34" charset="-120"/>
              </a:rPr>
              <a:t>s wrong answer: the people and companies using AI bore the cost</a:t>
            </a:r>
            <a:endParaRPr lang="en-US" sz="1350" dirty="0">
              <a:latin typeface="Microsoft YaHei" pitchFamily="34" charset="0"/>
              <a:ea typeface="Microsoft YaHei" pitchFamily="34" charset="-122"/>
              <a:cs typeface="Microsoft YaHei" pitchFamily="34" charset="-120"/>
            </a:endParaRPr>
          </a:p>
        </p:txBody>
      </p:sp>
      <p:sp>
        <p:nvSpPr>
          <p:cNvPr id="23" name="Text 21"/>
          <p:cNvSpPr/>
          <p:nvPr/>
        </p:nvSpPr>
        <p:spPr>
          <a:xfrm>
            <a:off x="609600" y="4033775"/>
            <a:ext cx="11582400" cy="148590"/>
          </a:xfrm>
          <a:prstGeom prst="rect">
            <a:avLst/>
          </a:prstGeom>
          <a:noFill/>
          <a:ln/>
        </p:spPr>
        <p:txBody>
          <a:bodyPr wrap="none" lIns="0" tIns="0" rIns="0" bIns="0" rtlCol="0" anchor="t"/>
          <a:lstStyle/>
          <a:p>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n</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t</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h</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s</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dirty="0">
                <a:solidFill>
                  <a:srgbClr val="4A6B8A"/>
                </a:solidFill>
                <a:latin typeface="Microsoft YaHei" pitchFamily="34" charset="0"/>
                <a:ea typeface="Microsoft YaHei" pitchFamily="34" charset="-122"/>
                <a:cs typeface="Microsoft YaHei" pitchFamily="34" charset="-120"/>
              </a:rPr>
              <a:t>t</a:t>
            </a:r>
            <a:endParaRPr lang="en-US" sz="975" dirty="0">
              <a:latin typeface="Microsoft YaHei" pitchFamily="34" charset="0"/>
              <a:ea typeface="Microsoft YaHei" pitchFamily="34" charset="-122"/>
              <a:cs typeface="Microsoft YaHei" pitchFamily="34" charset="-120"/>
            </a:endParaRPr>
          </a:p>
        </p:txBody>
      </p:sp>
      <p:sp>
        <p:nvSpPr>
          <p:cNvPr id="24" name="Shape 22"/>
          <p:cNvSpPr/>
          <p:nvPr/>
        </p:nvSpPr>
        <p:spPr>
          <a:xfrm>
            <a:off x="614363" y="4348163"/>
            <a:ext cx="3495675" cy="981075"/>
          </a:xfrm>
          <a:prstGeom prst="roundRect">
            <a:avLst>
              <a:gd name="adj" fmla="val 9709"/>
            </a:avLst>
          </a:prstGeom>
          <a:solidFill>
            <a:srgbClr val="F9FBFC"/>
          </a:solidFill>
          <a:ln w="9525">
            <a:solidFill>
              <a:srgbClr val="D3DBE0"/>
            </a:solidFill>
            <a:prstDash val="solid"/>
          </a:ln>
        </p:spPr>
      </p:sp>
      <p:sp>
        <p:nvSpPr>
          <p:cNvPr id="25" name="Shape 23"/>
          <p:cNvSpPr/>
          <p:nvPr/>
        </p:nvSpPr>
        <p:spPr>
          <a:xfrm>
            <a:off x="838200" y="4552950"/>
            <a:ext cx="152400" cy="190500"/>
          </a:xfrm>
          <a:custGeom>
            <a:avLst/>
            <a:gdLst/>
            <a:ahLst/>
            <a:cxnLst/>
            <a:rect l="l" t="t" r="r" b="b"/>
            <a:pathLst>
              <a:path w="152400" h="190500">
                <a:moveTo>
                  <a:pt x="19050" y="190500"/>
                </a:moveTo>
                <a:arcTo hR="19050" wR="19050" stAng="5400000" swAng="5400000"/>
                <a:lnTo>
                  <a:pt x="0" y="19050"/>
                </a:lnTo>
                <a:arcTo hR="19050" wR="19050" stAng="10800000" swAng="5400000"/>
                <a:lnTo>
                  <a:pt x="95250" y="0"/>
                </a:lnTo>
                <a:arcTo hR="22860" wR="22860" stAng="16194428" swAng="2711764"/>
                <a:lnTo>
                  <a:pt x="145656" y="40900"/>
                </a:lnTo>
                <a:arcTo hR="22860" wR="22860" stAng="18889766" swAng="2715819"/>
                <a:lnTo>
                  <a:pt x="152400" y="171450"/>
                </a:lnTo>
                <a:arcTo hR="19050" wR="19050" stAng="0" swAng="5400000"/>
                <a:close/>
              </a:path>
            </a:pathLst>
          </a:custGeom>
          <a:noFill/>
          <a:ln w="19050">
            <a:solidFill>
              <a:srgbClr val="4A6B8A"/>
            </a:solidFill>
            <a:prstDash val="solid"/>
          </a:ln>
        </p:spPr>
      </p:sp>
      <p:sp>
        <p:nvSpPr>
          <p:cNvPr id="26" name="Shape 24"/>
          <p:cNvSpPr/>
          <p:nvPr/>
        </p:nvSpPr>
        <p:spPr>
          <a:xfrm>
            <a:off x="914400" y="4619625"/>
            <a:ext cx="7144" cy="38100"/>
          </a:xfrm>
          <a:custGeom>
            <a:avLst/>
            <a:gdLst/>
            <a:ahLst/>
            <a:cxnLst/>
            <a:rect l="l" t="t" r="r" b="b"/>
            <a:pathLst>
              <a:path w="7144" h="38100">
                <a:moveTo>
                  <a:pt x="0" y="0"/>
                </a:moveTo>
                <a:lnTo>
                  <a:pt x="0" y="38100"/>
                </a:lnTo>
              </a:path>
            </a:pathLst>
          </a:custGeom>
          <a:noFill/>
          <a:ln w="19050">
            <a:solidFill>
              <a:srgbClr val="4A6B8A"/>
            </a:solidFill>
            <a:prstDash val="solid"/>
          </a:ln>
        </p:spPr>
      </p:sp>
      <p:sp>
        <p:nvSpPr>
          <p:cNvPr id="27" name="Shape 25"/>
          <p:cNvSpPr/>
          <p:nvPr/>
        </p:nvSpPr>
        <p:spPr>
          <a:xfrm>
            <a:off x="914400" y="4695825"/>
            <a:ext cx="7144" cy="7144"/>
          </a:xfrm>
          <a:custGeom>
            <a:avLst/>
            <a:gdLst/>
            <a:ahLst/>
            <a:cxnLst/>
            <a:rect l="l" t="t" r="r" b="b"/>
            <a:pathLst>
              <a:path w="7144" h="7144">
                <a:moveTo>
                  <a:pt x="0" y="0"/>
                </a:moveTo>
                <a:lnTo>
                  <a:pt x="95" y="0"/>
                </a:lnTo>
              </a:path>
            </a:pathLst>
          </a:custGeom>
          <a:noFill/>
          <a:ln w="19050">
            <a:solidFill>
              <a:srgbClr val="4A6B8A"/>
            </a:solidFill>
            <a:prstDash val="solid"/>
          </a:ln>
        </p:spPr>
      </p:sp>
      <p:sp>
        <p:nvSpPr>
          <p:cNvPr id="28" name="Text 26"/>
          <p:cNvSpPr/>
          <p:nvPr/>
        </p:nvSpPr>
        <p:spPr>
          <a:xfrm>
            <a:off x="1162050" y="4549210"/>
            <a:ext cx="1102995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Samsung: 3 leaks in under 20 days</a:t>
            </a:r>
            <a:endParaRPr lang="en-US" sz="1200" dirty="0">
              <a:latin typeface="Microsoft YaHei" pitchFamily="34" charset="0"/>
              <a:ea typeface="Microsoft YaHei" pitchFamily="34" charset="-122"/>
              <a:cs typeface="Microsoft YaHei" pitchFamily="34" charset="-120"/>
            </a:endParaRPr>
          </a:p>
        </p:txBody>
      </p:sp>
      <p:sp>
        <p:nvSpPr>
          <p:cNvPr id="29" name="Shape 27"/>
          <p:cNvSpPr/>
          <p:nvPr/>
        </p:nvSpPr>
        <p:spPr>
          <a:xfrm>
            <a:off x="4348163" y="4348163"/>
            <a:ext cx="3495675" cy="981075"/>
          </a:xfrm>
          <a:prstGeom prst="roundRect">
            <a:avLst>
              <a:gd name="adj" fmla="val 9709"/>
            </a:avLst>
          </a:prstGeom>
          <a:solidFill>
            <a:srgbClr val="F9FBFC"/>
          </a:solidFill>
          <a:ln w="9525">
            <a:solidFill>
              <a:srgbClr val="D3DBE0"/>
            </a:solidFill>
            <a:prstDash val="solid"/>
          </a:ln>
        </p:spPr>
      </p:sp>
      <p:sp>
        <p:nvSpPr>
          <p:cNvPr id="30" name="Shape 28"/>
          <p:cNvSpPr/>
          <p:nvPr/>
        </p:nvSpPr>
        <p:spPr>
          <a:xfrm>
            <a:off x="4552920" y="4629140"/>
            <a:ext cx="114330" cy="114325"/>
          </a:xfrm>
          <a:custGeom>
            <a:avLst/>
            <a:gdLst/>
            <a:ahLst/>
            <a:cxnLst/>
            <a:rect l="l" t="t" r="r" b="b"/>
            <a:pathLst>
              <a:path w="114330" h="114325">
                <a:moveTo>
                  <a:pt x="114330" y="28585"/>
                </a:moveTo>
                <a:lnTo>
                  <a:pt x="34501" y="108404"/>
                </a:lnTo>
                <a:arcTo hR="20209" wR="20209" stAng="2699427" swAng="10800000"/>
                <a:lnTo>
                  <a:pt x="85774" y="0"/>
                </a:lnTo>
              </a:path>
            </a:pathLst>
          </a:custGeom>
          <a:noFill/>
          <a:ln w="19050">
            <a:solidFill>
              <a:srgbClr val="4A6B8A"/>
            </a:solidFill>
            <a:prstDash val="solid"/>
          </a:ln>
        </p:spPr>
      </p:sp>
      <p:sp>
        <p:nvSpPr>
          <p:cNvPr id="31" name="Shape 29"/>
          <p:cNvSpPr/>
          <p:nvPr/>
        </p:nvSpPr>
        <p:spPr>
          <a:xfrm>
            <a:off x="4686300" y="4629150"/>
            <a:ext cx="57150" cy="57150"/>
          </a:xfrm>
          <a:custGeom>
            <a:avLst/>
            <a:gdLst/>
            <a:ahLst/>
            <a:cxnLst/>
            <a:rect l="l" t="t" r="r" b="b"/>
            <a:pathLst>
              <a:path w="57150" h="57150">
                <a:moveTo>
                  <a:pt x="0" y="57150"/>
                </a:moveTo>
                <a:lnTo>
                  <a:pt x="57150" y="0"/>
                </a:lnTo>
              </a:path>
            </a:pathLst>
          </a:custGeom>
          <a:noFill/>
          <a:ln w="19050">
            <a:solidFill>
              <a:srgbClr val="4A6B8A"/>
            </a:solidFill>
            <a:prstDash val="solid"/>
          </a:ln>
        </p:spPr>
      </p:sp>
      <p:sp>
        <p:nvSpPr>
          <p:cNvPr id="32" name="Shape 30"/>
          <p:cNvSpPr/>
          <p:nvPr/>
        </p:nvSpPr>
        <p:spPr>
          <a:xfrm>
            <a:off x="4662488" y="4557713"/>
            <a:ext cx="76200" cy="76200"/>
          </a:xfrm>
          <a:custGeom>
            <a:avLst/>
            <a:gdLst/>
            <a:ahLst/>
            <a:cxnLst/>
            <a:rect l="l" t="t" r="r" b="b"/>
            <a:pathLst>
              <a:path w="76200" h="76200">
                <a:moveTo>
                  <a:pt x="76200" y="76200"/>
                </a:moveTo>
                <a:lnTo>
                  <a:pt x="0" y="0"/>
                </a:lnTo>
              </a:path>
            </a:pathLst>
          </a:custGeom>
          <a:noFill/>
          <a:ln w="19050">
            <a:solidFill>
              <a:srgbClr val="4A6B8A"/>
            </a:solidFill>
            <a:prstDash val="solid"/>
          </a:ln>
        </p:spPr>
      </p:sp>
      <p:sp>
        <p:nvSpPr>
          <p:cNvPr id="33" name="Shape 31"/>
          <p:cNvSpPr/>
          <p:nvPr/>
        </p:nvSpPr>
        <p:spPr>
          <a:xfrm>
            <a:off x="4610100" y="4552950"/>
            <a:ext cx="57150" cy="57150"/>
          </a:xfrm>
          <a:custGeom>
            <a:avLst/>
            <a:gdLst/>
            <a:ahLst/>
            <a:cxnLst/>
            <a:rect l="l" t="t" r="r" b="b"/>
            <a:pathLst>
              <a:path w="57150" h="57150">
                <a:moveTo>
                  <a:pt x="0" y="57150"/>
                </a:moveTo>
                <a:lnTo>
                  <a:pt x="57150" y="0"/>
                </a:lnTo>
              </a:path>
            </a:pathLst>
          </a:custGeom>
          <a:noFill/>
          <a:ln w="19050">
            <a:solidFill>
              <a:srgbClr val="4A6B8A"/>
            </a:solidFill>
            <a:prstDash val="solid"/>
          </a:ln>
        </p:spPr>
      </p:sp>
      <p:sp>
        <p:nvSpPr>
          <p:cNvPr id="34" name="Shape 32"/>
          <p:cNvSpPr/>
          <p:nvPr/>
        </p:nvSpPr>
        <p:spPr>
          <a:xfrm>
            <a:off x="4614863" y="4605338"/>
            <a:ext cx="76200" cy="76200"/>
          </a:xfrm>
          <a:custGeom>
            <a:avLst/>
            <a:gdLst/>
            <a:ahLst/>
            <a:cxnLst/>
            <a:rect l="l" t="t" r="r" b="b"/>
            <a:pathLst>
              <a:path w="76200" h="76200">
                <a:moveTo>
                  <a:pt x="0" y="0"/>
                </a:moveTo>
                <a:lnTo>
                  <a:pt x="76200" y="76200"/>
                </a:lnTo>
              </a:path>
            </a:pathLst>
          </a:custGeom>
          <a:noFill/>
          <a:ln w="19050">
            <a:solidFill>
              <a:srgbClr val="4A6B8A"/>
            </a:solidFill>
            <a:prstDash val="solid"/>
          </a:ln>
        </p:spPr>
      </p:sp>
      <p:sp>
        <p:nvSpPr>
          <p:cNvPr id="35" name="Text 33"/>
          <p:cNvSpPr/>
          <p:nvPr/>
        </p:nvSpPr>
        <p:spPr>
          <a:xfrm>
            <a:off x="4895850" y="4549210"/>
            <a:ext cx="729615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Lawyers and an airline: liable for</a:t>
            </a:r>
            <a:endParaRPr lang="en-US" sz="1200" dirty="0">
              <a:latin typeface="Microsoft YaHei" pitchFamily="34" charset="0"/>
              <a:ea typeface="Microsoft YaHei" pitchFamily="34" charset="-122"/>
              <a:cs typeface="Microsoft YaHei" pitchFamily="34" charset="-120"/>
            </a:endParaRPr>
          </a:p>
        </p:txBody>
      </p:sp>
      <p:sp>
        <p:nvSpPr>
          <p:cNvPr id="36" name="Text 34"/>
          <p:cNvSpPr/>
          <p:nvPr/>
        </p:nvSpPr>
        <p:spPr>
          <a:xfrm>
            <a:off x="4895850" y="4796860"/>
            <a:ext cx="729615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what AI said</a:t>
            </a:r>
            <a:endParaRPr lang="en-US" sz="1200" dirty="0">
              <a:latin typeface="Microsoft YaHei" pitchFamily="34" charset="0"/>
              <a:ea typeface="Microsoft YaHei" pitchFamily="34" charset="-122"/>
              <a:cs typeface="Microsoft YaHei" pitchFamily="34" charset="-120"/>
            </a:endParaRPr>
          </a:p>
        </p:txBody>
      </p:sp>
      <p:sp>
        <p:nvSpPr>
          <p:cNvPr id="37" name="Shape 35"/>
          <p:cNvSpPr/>
          <p:nvPr/>
        </p:nvSpPr>
        <p:spPr>
          <a:xfrm>
            <a:off x="8081962" y="4348163"/>
            <a:ext cx="3495675" cy="981075"/>
          </a:xfrm>
          <a:prstGeom prst="roundRect">
            <a:avLst>
              <a:gd name="adj" fmla="val 9709"/>
            </a:avLst>
          </a:prstGeom>
          <a:solidFill>
            <a:srgbClr val="F9FBFC"/>
          </a:solidFill>
          <a:ln w="9525">
            <a:solidFill>
              <a:srgbClr val="D3DBE0"/>
            </a:solidFill>
            <a:prstDash val="solid"/>
          </a:ln>
        </p:spPr>
      </p:sp>
      <p:sp>
        <p:nvSpPr>
          <p:cNvPr id="38" name="Shape 36"/>
          <p:cNvSpPr/>
          <p:nvPr/>
        </p:nvSpPr>
        <p:spPr>
          <a:xfrm>
            <a:off x="8286750" y="4676775"/>
            <a:ext cx="133350" cy="57150"/>
          </a:xfrm>
          <a:custGeom>
            <a:avLst/>
            <a:gdLst/>
            <a:ahLst/>
            <a:cxnLst/>
            <a:rect l="l" t="t" r="r" b="b"/>
            <a:pathLst>
              <a:path w="133350" h="57150">
                <a:moveTo>
                  <a:pt x="133350" y="57150"/>
                </a:moveTo>
                <a:lnTo>
                  <a:pt x="133350" y="38100"/>
                </a:lnTo>
                <a:arcTo hR="38100" wR="38100" stAng="0" swAng="-5400000"/>
                <a:lnTo>
                  <a:pt x="38100" y="0"/>
                </a:lnTo>
                <a:arcTo hR="38100" wR="38100" stAng="16200000" swAng="-5400000"/>
                <a:lnTo>
                  <a:pt x="0" y="57150"/>
                </a:lnTo>
              </a:path>
            </a:pathLst>
          </a:custGeom>
          <a:noFill/>
          <a:ln w="19050">
            <a:solidFill>
              <a:srgbClr val="4A6B8A"/>
            </a:solidFill>
            <a:prstDash val="solid"/>
          </a:ln>
        </p:spPr>
      </p:sp>
      <p:sp>
        <p:nvSpPr>
          <p:cNvPr id="39" name="Shape 37"/>
          <p:cNvSpPr/>
          <p:nvPr/>
        </p:nvSpPr>
        <p:spPr>
          <a:xfrm>
            <a:off x="8420100" y="4563694"/>
            <a:ext cx="28539" cy="73762"/>
          </a:xfrm>
          <a:custGeom>
            <a:avLst/>
            <a:gdLst/>
            <a:ahLst/>
            <a:cxnLst/>
            <a:rect l="l" t="t" r="r" b="b"/>
            <a:pathLst>
              <a:path w="28539" h="73762">
                <a:moveTo>
                  <a:pt x="0" y="0"/>
                </a:moveTo>
                <a:arcTo hR="38100" wR="38100" stAng="17072025" swAng="9055950"/>
              </a:path>
            </a:pathLst>
          </a:custGeom>
          <a:noFill/>
          <a:ln w="19050">
            <a:solidFill>
              <a:srgbClr val="4A6B8A"/>
            </a:solidFill>
            <a:prstDash val="solid"/>
          </a:ln>
        </p:spPr>
      </p:sp>
      <p:sp>
        <p:nvSpPr>
          <p:cNvPr id="40" name="Shape 38"/>
          <p:cNvSpPr/>
          <p:nvPr/>
        </p:nvSpPr>
        <p:spPr>
          <a:xfrm>
            <a:off x="8448675" y="4678013"/>
            <a:ext cx="28575" cy="55912"/>
          </a:xfrm>
          <a:custGeom>
            <a:avLst/>
            <a:gdLst/>
            <a:ahLst/>
            <a:cxnLst/>
            <a:rect l="l" t="t" r="r" b="b"/>
            <a:pathLst>
              <a:path w="28575" h="55912">
                <a:moveTo>
                  <a:pt x="28575" y="55912"/>
                </a:moveTo>
                <a:lnTo>
                  <a:pt x="28575" y="36862"/>
                </a:lnTo>
                <a:arcTo hR="38100" wR="38100" stAng="21597436" swAng="-4528786"/>
              </a:path>
            </a:pathLst>
          </a:custGeom>
          <a:noFill/>
          <a:ln w="19050">
            <a:solidFill>
              <a:srgbClr val="4A6B8A"/>
            </a:solidFill>
            <a:prstDash val="solid"/>
          </a:ln>
        </p:spPr>
      </p:sp>
      <p:sp>
        <p:nvSpPr>
          <p:cNvPr id="41" name="Shape 39"/>
          <p:cNvSpPr/>
          <p:nvPr/>
        </p:nvSpPr>
        <p:spPr>
          <a:xfrm>
            <a:off x="8315325" y="4562475"/>
            <a:ext cx="76200" cy="76200"/>
          </a:xfrm>
          <a:prstGeom prst="ellipse">
            <a:avLst/>
          </a:prstGeom>
          <a:noFill/>
          <a:ln w="19050">
            <a:solidFill>
              <a:srgbClr val="4A6B8A"/>
            </a:solidFill>
            <a:prstDash val="solid"/>
          </a:ln>
        </p:spPr>
      </p:sp>
      <p:sp>
        <p:nvSpPr>
          <p:cNvPr id="42" name="Text 40"/>
          <p:cNvSpPr/>
          <p:nvPr/>
        </p:nvSpPr>
        <p:spPr>
          <a:xfrm>
            <a:off x="8629650" y="4549210"/>
            <a:ext cx="356235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47-country staff survey: the risk is</a:t>
            </a:r>
            <a:endParaRPr lang="en-US" sz="1200" dirty="0">
              <a:latin typeface="Microsoft YaHei" pitchFamily="34" charset="0"/>
              <a:ea typeface="Microsoft YaHei" pitchFamily="34" charset="-122"/>
              <a:cs typeface="Microsoft YaHei" pitchFamily="34" charset="-120"/>
            </a:endParaRPr>
          </a:p>
        </p:txBody>
      </p:sp>
      <p:sp>
        <p:nvSpPr>
          <p:cNvPr id="43" name="Text 41"/>
          <p:cNvSpPr/>
          <p:nvPr/>
        </p:nvSpPr>
        <p:spPr>
          <a:xfrm>
            <a:off x="8629650" y="4796860"/>
            <a:ext cx="356235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in our habits</a:t>
            </a:r>
            <a:endParaRPr lang="en-US" sz="12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F0F2"/>
          </a:solidFill>
          <a:ln/>
        </p:spPr>
      </p:sp>
      <p:sp>
        <p:nvSpPr>
          <p:cNvPr id="3" name="Text 1"/>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Learning </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&amp;</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 Development · All-staff training · Using generative AI well at work</a:t>
            </a:r>
            <a:endParaRPr lang="en-US" sz="900" dirty="0">
              <a:latin typeface="Microsoft YaHei" pitchFamily="34" charset="0"/>
              <a:ea typeface="Microsoft YaHei" pitchFamily="34" charset="-122"/>
              <a:cs typeface="Microsoft YaHei" pitchFamily="34" charset="-120"/>
            </a:endParaRPr>
          </a:p>
        </p:txBody>
      </p:sp>
      <p:sp>
        <p:nvSpPr>
          <p:cNvPr id="4" name="pptwise-slidenum-s0011"/>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470"/>
                </a:solidFill>
                <a:latin typeface="Microsoft YaHei" pitchFamily="34" charset="0"/>
                <a:ea typeface="Microsoft YaHei" pitchFamily="34" charset="-122"/>
                <a:cs typeface="Microsoft YaHei" pitchFamily="34" charset="-120"/>
              </a:rPr>
              <a:t>12</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 21</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609600" y="261875"/>
            <a:ext cx="11582400" cy="148590"/>
          </a:xfrm>
          <a:prstGeom prst="rect">
            <a:avLst/>
          </a:prstGeom>
          <a:noFill/>
          <a:ln/>
        </p:spPr>
        <p:txBody>
          <a:bodyPr wrap="none" lIns="0" tIns="0" rIns="0" bIns="0" rtlCol="0" anchor="t"/>
          <a:lstStyle/>
          <a:p>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P</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2</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h</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l</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c</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s</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dirty="0">
                <a:solidFill>
                  <a:srgbClr val="4A6B8A"/>
                </a:solidFill>
                <a:latin typeface="Microsoft YaHei" pitchFamily="34" charset="0"/>
                <a:ea typeface="Microsoft YaHei" pitchFamily="34" charset="-122"/>
                <a:cs typeface="Microsoft YaHei" pitchFamily="34" charset="-120"/>
              </a:rPr>
              <a:t>s</a:t>
            </a:r>
            <a:endParaRPr lang="en-US" sz="975" dirty="0">
              <a:latin typeface="Microsoft YaHei" pitchFamily="34" charset="0"/>
              <a:ea typeface="Microsoft YaHei" pitchFamily="34" charset="-122"/>
              <a:cs typeface="Microsoft YaHei" pitchFamily="34" charset="-120"/>
            </a:endParaRPr>
          </a:p>
        </p:txBody>
      </p:sp>
      <p:sp>
        <p:nvSpPr>
          <p:cNvPr id="7" name="Shape 5"/>
          <p:cNvSpPr/>
          <p:nvPr/>
        </p:nvSpPr>
        <p:spPr>
          <a:xfrm>
            <a:off x="7415213" y="233362"/>
            <a:ext cx="504825" cy="200025"/>
          </a:xfrm>
          <a:prstGeom prst="roundRect">
            <a:avLst>
              <a:gd name="adj" fmla="val 50000"/>
            </a:avLst>
          </a:prstGeom>
          <a:noFill/>
          <a:ln w="9525">
            <a:solidFill>
              <a:srgbClr val="B9C3CB"/>
            </a:solidFill>
            <a:prstDash val="solid"/>
          </a:ln>
        </p:spPr>
      </p:sp>
      <p:sp>
        <p:nvSpPr>
          <p:cNvPr id="8" name="Text 6"/>
          <p:cNvSpPr/>
          <p:nvPr/>
        </p:nvSpPr>
        <p:spPr>
          <a:xfrm>
            <a:off x="3143250" y="271039"/>
            <a:ext cx="90487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Goals</a:t>
            </a:r>
            <a:endParaRPr lang="en-US" sz="900" dirty="0">
              <a:latin typeface="Microsoft YaHei" pitchFamily="34" charset="0"/>
              <a:ea typeface="Microsoft YaHei" pitchFamily="34" charset="-122"/>
              <a:cs typeface="Microsoft YaHei" pitchFamily="34" charset="-120"/>
            </a:endParaRPr>
          </a:p>
        </p:txBody>
      </p:sp>
      <p:sp>
        <p:nvSpPr>
          <p:cNvPr id="9" name="Shape 7"/>
          <p:cNvSpPr/>
          <p:nvPr/>
        </p:nvSpPr>
        <p:spPr>
          <a:xfrm>
            <a:off x="7967662" y="233362"/>
            <a:ext cx="523875" cy="200025"/>
          </a:xfrm>
          <a:prstGeom prst="roundRect">
            <a:avLst>
              <a:gd name="adj" fmla="val 50000"/>
            </a:avLst>
          </a:prstGeom>
          <a:noFill/>
          <a:ln w="9525">
            <a:solidFill>
              <a:srgbClr val="B9C3CB"/>
            </a:solidFill>
            <a:prstDash val="solid"/>
          </a:ln>
        </p:spPr>
      </p:sp>
      <p:sp>
        <p:nvSpPr>
          <p:cNvPr id="10" name="Text 8"/>
          <p:cNvSpPr/>
          <p:nvPr/>
        </p:nvSpPr>
        <p:spPr>
          <a:xfrm>
            <a:off x="4267200" y="271039"/>
            <a:ext cx="792480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1</a:t>
            </a:r>
            <a:endParaRPr lang="en-US" sz="900" dirty="0">
              <a:latin typeface="Microsoft YaHei" pitchFamily="34" charset="0"/>
              <a:ea typeface="Microsoft YaHei" pitchFamily="34" charset="-122"/>
              <a:cs typeface="Microsoft YaHei" pitchFamily="34" charset="-120"/>
            </a:endParaRPr>
          </a:p>
        </p:txBody>
      </p:sp>
      <p:sp>
        <p:nvSpPr>
          <p:cNvPr id="11" name="Shape 9"/>
          <p:cNvSpPr/>
          <p:nvPr/>
        </p:nvSpPr>
        <p:spPr>
          <a:xfrm>
            <a:off x="8539163" y="233362"/>
            <a:ext cx="552450" cy="200025"/>
          </a:xfrm>
          <a:prstGeom prst="roundRect">
            <a:avLst>
              <a:gd name="adj" fmla="val 50000"/>
            </a:avLst>
          </a:prstGeom>
          <a:noFill/>
          <a:ln w="9525">
            <a:solidFill>
              <a:srgbClr val="B9C3CB"/>
            </a:solidFill>
            <a:prstDash val="solid"/>
          </a:ln>
        </p:spPr>
      </p:sp>
      <p:sp>
        <p:nvSpPr>
          <p:cNvPr id="12" name="Text 10"/>
          <p:cNvSpPr/>
          <p:nvPr/>
        </p:nvSpPr>
        <p:spPr>
          <a:xfrm>
            <a:off x="5438775" y="271039"/>
            <a:ext cx="675322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1</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9139238" y="233362"/>
            <a:ext cx="523875" cy="200025"/>
          </a:xfrm>
          <a:prstGeom prst="roundRect">
            <a:avLst>
              <a:gd name="adj" fmla="val 50000"/>
            </a:avLst>
          </a:prstGeom>
          <a:solidFill>
            <a:srgbClr val="4A6B8A"/>
          </a:solidFill>
          <a:ln w="9525">
            <a:solidFill>
              <a:srgbClr val="4A6B8A"/>
            </a:solidFill>
            <a:prstDash val="solid"/>
          </a:ln>
        </p:spPr>
      </p:sp>
      <p:sp>
        <p:nvSpPr>
          <p:cNvPr id="14" name="Text 12"/>
          <p:cNvSpPr/>
          <p:nvPr/>
        </p:nvSpPr>
        <p:spPr>
          <a:xfrm>
            <a:off x="6610350" y="271039"/>
            <a:ext cx="558165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Part 2</a:t>
            </a:r>
            <a:endParaRPr lang="en-US" sz="900" dirty="0">
              <a:latin typeface="Microsoft YaHei" pitchFamily="34" charset="0"/>
              <a:ea typeface="Microsoft YaHei" pitchFamily="34" charset="-122"/>
              <a:cs typeface="Microsoft YaHei" pitchFamily="34" charset="-120"/>
            </a:endParaRPr>
          </a:p>
        </p:txBody>
      </p:sp>
      <p:sp>
        <p:nvSpPr>
          <p:cNvPr id="15" name="Shape 13"/>
          <p:cNvSpPr/>
          <p:nvPr/>
        </p:nvSpPr>
        <p:spPr>
          <a:xfrm>
            <a:off x="9710738" y="233362"/>
            <a:ext cx="523875" cy="200025"/>
          </a:xfrm>
          <a:prstGeom prst="roundRect">
            <a:avLst>
              <a:gd name="adj" fmla="val 50000"/>
            </a:avLst>
          </a:prstGeom>
          <a:noFill/>
          <a:ln w="9525">
            <a:solidFill>
              <a:srgbClr val="B9C3CB"/>
            </a:solidFill>
            <a:prstDash val="solid"/>
          </a:ln>
        </p:spPr>
      </p:sp>
      <p:sp>
        <p:nvSpPr>
          <p:cNvPr id="16" name="Text 14"/>
          <p:cNvSpPr/>
          <p:nvPr/>
        </p:nvSpPr>
        <p:spPr>
          <a:xfrm>
            <a:off x="7753350" y="271039"/>
            <a:ext cx="4438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3</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10282238" y="233362"/>
            <a:ext cx="552450" cy="200025"/>
          </a:xfrm>
          <a:prstGeom prst="roundRect">
            <a:avLst>
              <a:gd name="adj" fmla="val 50000"/>
            </a:avLst>
          </a:prstGeom>
          <a:noFill/>
          <a:ln w="9525">
            <a:solidFill>
              <a:srgbClr val="B9C3CB"/>
            </a:solidFill>
            <a:prstDash val="solid"/>
          </a:ln>
        </p:spPr>
      </p:sp>
      <p:sp>
        <p:nvSpPr>
          <p:cNvPr id="18" name="Text 16"/>
          <p:cNvSpPr/>
          <p:nvPr/>
        </p:nvSpPr>
        <p:spPr>
          <a:xfrm>
            <a:off x="8924925" y="271039"/>
            <a:ext cx="326707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2</a:t>
            </a:r>
            <a:endParaRPr lang="en-US" sz="900" dirty="0">
              <a:latin typeface="Microsoft YaHei" pitchFamily="34" charset="0"/>
              <a:ea typeface="Microsoft YaHei" pitchFamily="34" charset="-122"/>
              <a:cs typeface="Microsoft YaHei" pitchFamily="34" charset="-120"/>
            </a:endParaRPr>
          </a:p>
        </p:txBody>
      </p:sp>
      <p:sp>
        <p:nvSpPr>
          <p:cNvPr id="19" name="Shape 17"/>
          <p:cNvSpPr/>
          <p:nvPr/>
        </p:nvSpPr>
        <p:spPr>
          <a:xfrm>
            <a:off x="10882313" y="233362"/>
            <a:ext cx="695325" cy="200025"/>
          </a:xfrm>
          <a:prstGeom prst="roundRect">
            <a:avLst>
              <a:gd name="adj" fmla="val 50000"/>
            </a:avLst>
          </a:prstGeom>
          <a:noFill/>
          <a:ln w="9525">
            <a:solidFill>
              <a:srgbClr val="B9C3CB"/>
            </a:solidFill>
            <a:prstDash val="solid"/>
          </a:ln>
        </p:spPr>
      </p:sp>
      <p:sp>
        <p:nvSpPr>
          <p:cNvPr id="20" name="Text 18"/>
          <p:cNvSpPr/>
          <p:nvPr/>
        </p:nvSpPr>
        <p:spPr>
          <a:xfrm>
            <a:off x="10267950" y="271039"/>
            <a:ext cx="19240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Wrap-up</a:t>
            </a:r>
            <a:endParaRPr lang="en-US" sz="900" dirty="0">
              <a:latin typeface="Microsoft YaHei" pitchFamily="34" charset="0"/>
              <a:ea typeface="Microsoft YaHei" pitchFamily="34" charset="-122"/>
              <a:cs typeface="Microsoft YaHei" pitchFamily="34" charset="-120"/>
            </a:endParaRPr>
          </a:p>
        </p:txBody>
      </p:sp>
      <p:sp>
        <p:nvSpPr>
          <p:cNvPr id="21" name="Text 19"/>
          <p:cNvSpPr/>
          <p:nvPr/>
        </p:nvSpPr>
        <p:spPr>
          <a:xfrm>
            <a:off x="609600" y="1087171"/>
            <a:ext cx="11582400" cy="342900"/>
          </a:xfrm>
          <a:prstGeom prst="rect">
            <a:avLst/>
          </a:prstGeom>
          <a:noFill/>
          <a:ln/>
        </p:spPr>
        <p:txBody>
          <a:bodyPr wrap="none" lIns="0" tIns="0" rIns="0" bIns="0" rtlCol="0" anchor="t"/>
          <a:lstStyle/>
          <a:p>
            <a:pPr algn="l" indent="0" marL="0">
              <a:buNone/>
            </a:pPr>
            <a:r>
              <a:rPr lang="en-US" sz="2250" b="1" dirty="0">
                <a:solidFill>
                  <a:srgbClr val="23282E"/>
                </a:solidFill>
                <a:latin typeface="Microsoft YaHei" pitchFamily="34" charset="0"/>
                <a:ea typeface="Microsoft YaHei" pitchFamily="34" charset="-122"/>
                <a:cs typeface="Microsoft YaHei" pitchFamily="34" charset="-120"/>
              </a:rPr>
              <a:t>In each case, people paid, not the tool</a:t>
            </a:r>
            <a:endParaRPr lang="en-US" sz="2250" dirty="0">
              <a:latin typeface="Microsoft YaHei" pitchFamily="34" charset="0"/>
              <a:ea typeface="Microsoft YaHei" pitchFamily="34" charset="-122"/>
              <a:cs typeface="Microsoft YaHei" pitchFamily="34" charset="-120"/>
            </a:endParaRPr>
          </a:p>
        </p:txBody>
      </p:sp>
      <p:sp>
        <p:nvSpPr>
          <p:cNvPr id="22" name="Shape 20"/>
          <p:cNvSpPr/>
          <p:nvPr/>
        </p:nvSpPr>
        <p:spPr>
          <a:xfrm>
            <a:off x="609600" y="1504950"/>
            <a:ext cx="1028700" cy="76200"/>
          </a:xfrm>
          <a:custGeom>
            <a:avLst/>
            <a:gdLst/>
            <a:ahLst/>
            <a:cxnLst/>
            <a:rect l="l" t="t" r="r" b="b"/>
            <a:pathLst>
              <a:path w="1028700" h="76200">
                <a:moveTo>
                  <a:pt x="0" y="38100"/>
                </a:moveTo>
                <a:quadBezTo>
                  <a:pt x="57150" y="0"/>
                  <a:pt x="114300" y="38100"/>
                </a:quadBezTo>
                <a:quadBezTo>
                  <a:pt x="171450" y="76200"/>
                  <a:pt x="228600" y="38100"/>
                </a:quadBezTo>
                <a:quadBezTo>
                  <a:pt x="285750" y="0"/>
                  <a:pt x="342900" y="38100"/>
                </a:quadBezTo>
                <a:quadBezTo>
                  <a:pt x="400050" y="76200"/>
                  <a:pt x="457200" y="38100"/>
                </a:quadBezTo>
                <a:quadBezTo>
                  <a:pt x="514350" y="0"/>
                  <a:pt x="571500" y="38100"/>
                </a:quadBezTo>
                <a:quadBezTo>
                  <a:pt x="628650" y="76200"/>
                  <a:pt x="685800" y="38100"/>
                </a:quadBezTo>
                <a:quadBezTo>
                  <a:pt x="742950" y="0"/>
                  <a:pt x="800100" y="38100"/>
                </a:quadBezTo>
                <a:quadBezTo>
                  <a:pt x="857250" y="76200"/>
                  <a:pt x="914400" y="38100"/>
                </a:quadBezTo>
                <a:quadBezTo>
                  <a:pt x="971550" y="0"/>
                  <a:pt x="1028700" y="38100"/>
                </a:quadBezTo>
              </a:path>
            </a:pathLst>
          </a:custGeom>
          <a:noFill/>
          <a:ln w="23813">
            <a:solidFill>
              <a:srgbClr val="B96A5E"/>
            </a:solidFill>
            <a:prstDash val="solid"/>
          </a:ln>
        </p:spPr>
      </p:sp>
      <p:sp>
        <p:nvSpPr>
          <p:cNvPr id="23" name="Shape 21"/>
          <p:cNvSpPr/>
          <p:nvPr/>
        </p:nvSpPr>
        <p:spPr>
          <a:xfrm>
            <a:off x="614363" y="1871663"/>
            <a:ext cx="3495675" cy="3133725"/>
          </a:xfrm>
          <a:prstGeom prst="roundRect">
            <a:avLst>
              <a:gd name="adj" fmla="val 3040"/>
            </a:avLst>
          </a:prstGeom>
          <a:solidFill>
            <a:srgbClr val="F9FBFC"/>
          </a:solidFill>
          <a:ln w="9525">
            <a:solidFill>
              <a:srgbClr val="D3DBE0"/>
            </a:solidFill>
            <a:prstDash val="solid"/>
          </a:ln>
        </p:spPr>
      </p:sp>
      <p:sp>
        <p:nvSpPr>
          <p:cNvPr id="24" name="Shape 22"/>
          <p:cNvSpPr/>
          <p:nvPr/>
        </p:nvSpPr>
        <p:spPr>
          <a:xfrm>
            <a:off x="628650" y="1885950"/>
            <a:ext cx="3467100" cy="76200"/>
          </a:xfrm>
          <a:custGeom>
            <a:avLst/>
            <a:gdLst/>
            <a:ahLst/>
            <a:cxnLst/>
            <a:rect l="l" t="t" r="r" b="b"/>
            <a:pathLst>
              <a:path w="3467100" h="76200">
                <a:moveTo>
                  <a:pt x="0" y="76200"/>
                </a:moveTo>
                <a:arcTo hR="76200" wR="76200" stAng="10800000" swAng="5400000"/>
                <a:lnTo>
                  <a:pt x="3390900" y="0"/>
                </a:lnTo>
                <a:arcTo hR="76200" wR="76200" stAng="16200000" swAng="5400000"/>
              </a:path>
            </a:pathLst>
          </a:custGeom>
          <a:noFill/>
          <a:ln w="38100">
            <a:solidFill>
              <a:srgbClr val="B96A5E"/>
            </a:solidFill>
            <a:prstDash val="solid"/>
          </a:ln>
        </p:spPr>
      </p:sp>
      <p:sp>
        <p:nvSpPr>
          <p:cNvPr id="25" name="Shape 23"/>
          <p:cNvSpPr/>
          <p:nvPr/>
        </p:nvSpPr>
        <p:spPr>
          <a:xfrm>
            <a:off x="841375" y="2097087"/>
            <a:ext cx="165100" cy="206375"/>
          </a:xfrm>
          <a:custGeom>
            <a:avLst/>
            <a:gdLst/>
            <a:ahLst/>
            <a:cxnLst/>
            <a:rect l="l" t="t" r="r" b="b"/>
            <a:pathLst>
              <a:path w="165100" h="206375">
                <a:moveTo>
                  <a:pt x="20637" y="206375"/>
                </a:moveTo>
                <a:arcTo hR="20637" wR="20637" stAng="5400000" swAng="5400000"/>
                <a:lnTo>
                  <a:pt x="0" y="20638"/>
                </a:lnTo>
                <a:arcTo hR="20637" wR="20637" stAng="10800000" swAng="5400000"/>
                <a:lnTo>
                  <a:pt x="103188" y="0"/>
                </a:lnTo>
                <a:arcTo hR="24765" wR="24765" stAng="16194428" swAng="2711764"/>
                <a:lnTo>
                  <a:pt x="157794" y="44309"/>
                </a:lnTo>
                <a:arcTo hR="24765" wR="24765" stAng="18889766" swAng="2715819"/>
                <a:lnTo>
                  <a:pt x="165100" y="185738"/>
                </a:lnTo>
                <a:arcTo hR="20637" wR="20637" stAng="0" swAng="5400000"/>
                <a:close/>
              </a:path>
            </a:pathLst>
          </a:custGeom>
          <a:noFill/>
          <a:ln w="20638">
            <a:solidFill>
              <a:srgbClr val="B96A5E"/>
            </a:solidFill>
            <a:prstDash val="solid"/>
          </a:ln>
        </p:spPr>
      </p:sp>
      <p:sp>
        <p:nvSpPr>
          <p:cNvPr id="26" name="Shape 24"/>
          <p:cNvSpPr/>
          <p:nvPr/>
        </p:nvSpPr>
        <p:spPr>
          <a:xfrm>
            <a:off x="923925" y="2169319"/>
            <a:ext cx="7739" cy="41275"/>
          </a:xfrm>
          <a:custGeom>
            <a:avLst/>
            <a:gdLst/>
            <a:ahLst/>
            <a:cxnLst/>
            <a:rect l="l" t="t" r="r" b="b"/>
            <a:pathLst>
              <a:path w="7739" h="41275">
                <a:moveTo>
                  <a:pt x="0" y="0"/>
                </a:moveTo>
                <a:lnTo>
                  <a:pt x="0" y="41275"/>
                </a:lnTo>
              </a:path>
            </a:pathLst>
          </a:custGeom>
          <a:noFill/>
          <a:ln w="20638">
            <a:solidFill>
              <a:srgbClr val="B96A5E"/>
            </a:solidFill>
            <a:prstDash val="solid"/>
          </a:ln>
        </p:spPr>
      </p:sp>
      <p:sp>
        <p:nvSpPr>
          <p:cNvPr id="27" name="Shape 25"/>
          <p:cNvSpPr/>
          <p:nvPr/>
        </p:nvSpPr>
        <p:spPr>
          <a:xfrm>
            <a:off x="923925" y="2251869"/>
            <a:ext cx="7739" cy="7739"/>
          </a:xfrm>
          <a:custGeom>
            <a:avLst/>
            <a:gdLst/>
            <a:ahLst/>
            <a:cxnLst/>
            <a:rect l="l" t="t" r="r" b="b"/>
            <a:pathLst>
              <a:path w="7739" h="7739">
                <a:moveTo>
                  <a:pt x="0" y="0"/>
                </a:moveTo>
                <a:lnTo>
                  <a:pt x="103" y="0"/>
                </a:lnTo>
              </a:path>
            </a:pathLst>
          </a:custGeom>
          <a:noFill/>
          <a:ln w="20638">
            <a:solidFill>
              <a:srgbClr val="B96A5E"/>
            </a:solidFill>
            <a:prstDash val="solid"/>
          </a:ln>
        </p:spPr>
      </p:sp>
      <p:sp>
        <p:nvSpPr>
          <p:cNvPr id="28" name="Text 26"/>
          <p:cNvSpPr/>
          <p:nvPr/>
        </p:nvSpPr>
        <p:spPr>
          <a:xfrm>
            <a:off x="1162050" y="2074879"/>
            <a:ext cx="11029950" cy="251460"/>
          </a:xfrm>
          <a:prstGeom prst="rect">
            <a:avLst/>
          </a:prstGeom>
          <a:noFill/>
          <a:ln/>
        </p:spPr>
        <p:txBody>
          <a:bodyPr wrap="none" lIns="0" tIns="0" rIns="0" bIns="0" rtlCol="0" anchor="t"/>
          <a:lstStyle/>
          <a:p>
            <a:pPr algn="l" indent="0" marL="0">
              <a:buNone/>
            </a:pPr>
            <a:r>
              <a:rPr lang="en-US" sz="1650" b="1" dirty="0">
                <a:solidFill>
                  <a:srgbClr val="23282E"/>
                </a:solidFill>
                <a:latin typeface="Microsoft YaHei" pitchFamily="34" charset="0"/>
                <a:ea typeface="Microsoft YaHei" pitchFamily="34" charset="-122"/>
                <a:cs typeface="Microsoft YaHei" pitchFamily="34" charset="-120"/>
              </a:rPr>
              <a:t>Samsung</a:t>
            </a:r>
            <a:endParaRPr lang="en-US" sz="1650" dirty="0">
              <a:latin typeface="Microsoft YaHei" pitchFamily="34" charset="0"/>
              <a:ea typeface="Microsoft YaHei" pitchFamily="34" charset="-122"/>
              <a:cs typeface="Microsoft YaHei" pitchFamily="34" charset="-120"/>
            </a:endParaRPr>
          </a:p>
        </p:txBody>
      </p:sp>
      <p:sp>
        <p:nvSpPr>
          <p:cNvPr id="29" name="Text 27"/>
          <p:cNvSpPr/>
          <p:nvPr/>
        </p:nvSpPr>
        <p:spPr>
          <a:xfrm>
            <a:off x="0" y="2147825"/>
            <a:ext cx="3924300" cy="148590"/>
          </a:xfrm>
          <a:prstGeom prst="rect">
            <a:avLst/>
          </a:prstGeom>
          <a:noFill/>
          <a:ln/>
        </p:spPr>
        <p:txBody>
          <a:bodyPr wrap="none" lIns="0" tIns="0" rIns="0" bIns="0" rtlCol="0" anchor="t"/>
          <a:lstStyle/>
          <a:p>
            <a:pPr algn="r" indent="0" marL="0">
              <a:buNone/>
            </a:pPr>
            <a:r>
              <a:rPr lang="en-US" sz="975" dirty="0">
                <a:solidFill>
                  <a:srgbClr val="5A6470"/>
                </a:solidFill>
                <a:latin typeface="Microsoft YaHei" pitchFamily="34" charset="0"/>
                <a:ea typeface="Microsoft YaHei" pitchFamily="34" charset="-122"/>
                <a:cs typeface="Microsoft YaHei" pitchFamily="34" charset="-120"/>
              </a:rPr>
              <a:t>Mar to May 2023</a:t>
            </a:r>
            <a:endParaRPr lang="en-US" sz="975" dirty="0">
              <a:latin typeface="Microsoft YaHei" pitchFamily="34" charset="0"/>
              <a:ea typeface="Microsoft YaHei" pitchFamily="34" charset="-122"/>
              <a:cs typeface="Microsoft YaHei" pitchFamily="34" charset="-120"/>
            </a:endParaRPr>
          </a:p>
        </p:txBody>
      </p:sp>
      <p:sp>
        <p:nvSpPr>
          <p:cNvPr id="30" name="Text 28"/>
          <p:cNvSpPr/>
          <p:nvPr/>
        </p:nvSpPr>
        <p:spPr>
          <a:xfrm>
            <a:off x="800100" y="2528464"/>
            <a:ext cx="11391900" cy="137160"/>
          </a:xfrm>
          <a:prstGeom prst="rect">
            <a:avLst/>
          </a:prstGeom>
          <a:noFill/>
          <a:ln/>
        </p:spPr>
        <p:txBody>
          <a:bodyPr wrap="none" lIns="0" tIns="0" rIns="0" bIns="0" rtlCol="0" anchor="t"/>
          <a:lstStyle/>
          <a:p>
            <a:pPr algn="l" indent="0" marL="0">
              <a:buNone/>
            </a:pPr>
            <a:r>
              <a:rPr lang="en-US" sz="900" b="1" dirty="0">
                <a:solidFill>
                  <a:srgbClr val="4A6B8A"/>
                </a:solidFill>
                <a:latin typeface="Microsoft YaHei" pitchFamily="34" charset="0"/>
                <a:ea typeface="Microsoft YaHei" pitchFamily="34" charset="-122"/>
                <a:cs typeface="Microsoft YaHei" pitchFamily="34" charset="-120"/>
              </a:rPr>
              <a:t>What happened</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800100" y="2739098"/>
            <a:ext cx="113919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Within 20 days of allowing a public AI tool,</a:t>
            </a:r>
            <a:endParaRPr lang="en-US" sz="1125" dirty="0">
              <a:latin typeface="Microsoft YaHei" pitchFamily="34" charset="0"/>
              <a:ea typeface="Microsoft YaHei" pitchFamily="34" charset="-122"/>
              <a:cs typeface="Microsoft YaHei" pitchFamily="34" charset="-120"/>
            </a:endParaRPr>
          </a:p>
        </p:txBody>
      </p:sp>
      <p:sp>
        <p:nvSpPr>
          <p:cNvPr id="32" name="Text 30"/>
          <p:cNvSpPr/>
          <p:nvPr/>
        </p:nvSpPr>
        <p:spPr>
          <a:xfrm>
            <a:off x="800100" y="2967698"/>
            <a:ext cx="113919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staff pasted in source code and meeting</a:t>
            </a:r>
            <a:endParaRPr lang="en-US" sz="1125" dirty="0">
              <a:latin typeface="Microsoft YaHei" pitchFamily="34" charset="0"/>
              <a:ea typeface="Microsoft YaHei" pitchFamily="34" charset="-122"/>
              <a:cs typeface="Microsoft YaHei" pitchFamily="34" charset="-120"/>
            </a:endParaRPr>
          </a:p>
        </p:txBody>
      </p:sp>
      <p:sp>
        <p:nvSpPr>
          <p:cNvPr id="33" name="Text 31"/>
          <p:cNvSpPr/>
          <p:nvPr/>
        </p:nvSpPr>
        <p:spPr>
          <a:xfrm>
            <a:off x="800100" y="3196298"/>
            <a:ext cx="113919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notes: 3 leaks</a:t>
            </a:r>
            <a:endParaRPr lang="en-US" sz="1125" dirty="0">
              <a:latin typeface="Microsoft YaHei" pitchFamily="34" charset="0"/>
              <a:ea typeface="Microsoft YaHei" pitchFamily="34" charset="-122"/>
              <a:cs typeface="Microsoft YaHei" pitchFamily="34" charset="-120"/>
            </a:endParaRPr>
          </a:p>
        </p:txBody>
      </p:sp>
      <p:sp>
        <p:nvSpPr>
          <p:cNvPr id="34" name="Shape 32"/>
          <p:cNvSpPr/>
          <p:nvPr/>
        </p:nvSpPr>
        <p:spPr>
          <a:xfrm>
            <a:off x="800100" y="3638550"/>
            <a:ext cx="3124200" cy="9525"/>
          </a:xfrm>
          <a:prstGeom prst="rect">
            <a:avLst/>
          </a:prstGeom>
          <a:solidFill>
            <a:srgbClr val="D3DBE0"/>
          </a:solidFill>
          <a:ln/>
        </p:spPr>
      </p:sp>
      <p:sp>
        <p:nvSpPr>
          <p:cNvPr id="35" name="Text 33"/>
          <p:cNvSpPr/>
          <p:nvPr/>
        </p:nvSpPr>
        <p:spPr>
          <a:xfrm>
            <a:off x="800100" y="3785764"/>
            <a:ext cx="11391900" cy="137160"/>
          </a:xfrm>
          <a:prstGeom prst="rect">
            <a:avLst/>
          </a:prstGeom>
          <a:noFill/>
          <a:ln/>
        </p:spPr>
        <p:txBody>
          <a:bodyPr wrap="none" lIns="0" tIns="0" rIns="0" bIns="0" rtlCol="0" anchor="t"/>
          <a:lstStyle/>
          <a:p>
            <a:pPr algn="l" indent="0" marL="0">
              <a:buNone/>
            </a:pPr>
            <a:r>
              <a:rPr lang="en-US" sz="900" b="1" dirty="0">
                <a:solidFill>
                  <a:srgbClr val="9F5C53"/>
                </a:solidFill>
                <a:latin typeface="Microsoft YaHei" pitchFamily="34" charset="0"/>
                <a:ea typeface="Microsoft YaHei" pitchFamily="34" charset="-122"/>
                <a:cs typeface="Microsoft YaHei" pitchFamily="34" charset="-120"/>
              </a:rPr>
              <a:t>Who paid</a:t>
            </a:r>
            <a:endParaRPr lang="en-US" sz="900" dirty="0">
              <a:latin typeface="Microsoft YaHei" pitchFamily="34" charset="0"/>
              <a:ea typeface="Microsoft YaHei" pitchFamily="34" charset="-122"/>
              <a:cs typeface="Microsoft YaHei" pitchFamily="34" charset="-120"/>
            </a:endParaRPr>
          </a:p>
        </p:txBody>
      </p:sp>
      <p:sp>
        <p:nvSpPr>
          <p:cNvPr id="36" name="Text 34"/>
          <p:cNvSpPr/>
          <p:nvPr/>
        </p:nvSpPr>
        <p:spPr>
          <a:xfrm>
            <a:off x="800100" y="3996760"/>
            <a:ext cx="1139190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The company banned staff from</a:t>
            </a:r>
            <a:endParaRPr lang="en-US" sz="1200" dirty="0">
              <a:latin typeface="Microsoft YaHei" pitchFamily="34" charset="0"/>
              <a:ea typeface="Microsoft YaHei" pitchFamily="34" charset="-122"/>
              <a:cs typeface="Microsoft YaHei" pitchFamily="34" charset="-120"/>
            </a:endParaRPr>
          </a:p>
        </p:txBody>
      </p:sp>
      <p:sp>
        <p:nvSpPr>
          <p:cNvPr id="37" name="Text 35"/>
          <p:cNvSpPr/>
          <p:nvPr/>
        </p:nvSpPr>
        <p:spPr>
          <a:xfrm>
            <a:off x="800100" y="4244410"/>
            <a:ext cx="1139190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generative AI</a:t>
            </a:r>
            <a:endParaRPr lang="en-US" sz="1200" dirty="0">
              <a:latin typeface="Microsoft YaHei" pitchFamily="34" charset="0"/>
              <a:ea typeface="Microsoft YaHei" pitchFamily="34" charset="-122"/>
              <a:cs typeface="Microsoft YaHei" pitchFamily="34" charset="-120"/>
            </a:endParaRPr>
          </a:p>
        </p:txBody>
      </p:sp>
      <p:sp>
        <p:nvSpPr>
          <p:cNvPr id="38" name="Text 36"/>
          <p:cNvSpPr/>
          <p:nvPr/>
        </p:nvSpPr>
        <p:spPr>
          <a:xfrm>
            <a:off x="800100" y="4700164"/>
            <a:ext cx="113919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Source: Economist Korea, Bloomberg</a:t>
            </a:r>
            <a:endParaRPr lang="en-US" sz="900" dirty="0">
              <a:latin typeface="Microsoft YaHei" pitchFamily="34" charset="0"/>
              <a:ea typeface="Microsoft YaHei" pitchFamily="34" charset="-122"/>
              <a:cs typeface="Microsoft YaHei" pitchFamily="34" charset="-120"/>
            </a:endParaRPr>
          </a:p>
        </p:txBody>
      </p:sp>
      <p:sp>
        <p:nvSpPr>
          <p:cNvPr id="39" name="Shape 37"/>
          <p:cNvSpPr/>
          <p:nvPr/>
        </p:nvSpPr>
        <p:spPr>
          <a:xfrm>
            <a:off x="4348163" y="1871663"/>
            <a:ext cx="3495675" cy="3133725"/>
          </a:xfrm>
          <a:prstGeom prst="roundRect">
            <a:avLst>
              <a:gd name="adj" fmla="val 3040"/>
            </a:avLst>
          </a:prstGeom>
          <a:solidFill>
            <a:srgbClr val="F9FBFC"/>
          </a:solidFill>
          <a:ln w="9525">
            <a:solidFill>
              <a:srgbClr val="D3DBE0"/>
            </a:solidFill>
            <a:prstDash val="solid"/>
          </a:ln>
        </p:spPr>
      </p:sp>
      <p:sp>
        <p:nvSpPr>
          <p:cNvPr id="40" name="Shape 38"/>
          <p:cNvSpPr/>
          <p:nvPr/>
        </p:nvSpPr>
        <p:spPr>
          <a:xfrm>
            <a:off x="4362450" y="1885950"/>
            <a:ext cx="3467100" cy="76200"/>
          </a:xfrm>
          <a:custGeom>
            <a:avLst/>
            <a:gdLst/>
            <a:ahLst/>
            <a:cxnLst/>
            <a:rect l="l" t="t" r="r" b="b"/>
            <a:pathLst>
              <a:path w="3467100" h="76200">
                <a:moveTo>
                  <a:pt x="0" y="76200"/>
                </a:moveTo>
                <a:arcTo hR="76200" wR="76200" stAng="10800000" swAng="5400000"/>
                <a:lnTo>
                  <a:pt x="3390900" y="0"/>
                </a:lnTo>
                <a:arcTo hR="76200" wR="76200" stAng="16200000" swAng="5400000"/>
              </a:path>
            </a:pathLst>
          </a:custGeom>
          <a:noFill/>
          <a:ln w="38100">
            <a:solidFill>
              <a:srgbClr val="B96A5E"/>
            </a:solidFill>
            <a:prstDash val="solid"/>
          </a:ln>
        </p:spPr>
      </p:sp>
      <p:sp>
        <p:nvSpPr>
          <p:cNvPr id="41" name="Shape 39"/>
          <p:cNvSpPr/>
          <p:nvPr/>
        </p:nvSpPr>
        <p:spPr>
          <a:xfrm>
            <a:off x="4554505" y="2179627"/>
            <a:ext cx="123858" cy="123853"/>
          </a:xfrm>
          <a:custGeom>
            <a:avLst/>
            <a:gdLst/>
            <a:ahLst/>
            <a:cxnLst/>
            <a:rect l="l" t="t" r="r" b="b"/>
            <a:pathLst>
              <a:path w="123858" h="123853">
                <a:moveTo>
                  <a:pt x="123858" y="30967"/>
                </a:moveTo>
                <a:lnTo>
                  <a:pt x="37376" y="117438"/>
                </a:lnTo>
                <a:arcTo hR="21893" wR="21893" stAng="2699427" swAng="10800000"/>
                <a:lnTo>
                  <a:pt x="92922" y="0"/>
                </a:lnTo>
              </a:path>
            </a:pathLst>
          </a:custGeom>
          <a:noFill/>
          <a:ln w="20638">
            <a:solidFill>
              <a:srgbClr val="B96A5E"/>
            </a:solidFill>
            <a:prstDash val="solid"/>
          </a:ln>
        </p:spPr>
      </p:sp>
      <p:sp>
        <p:nvSpPr>
          <p:cNvPr id="42" name="Shape 40"/>
          <p:cNvSpPr/>
          <p:nvPr/>
        </p:nvSpPr>
        <p:spPr>
          <a:xfrm>
            <a:off x="4699000" y="2179638"/>
            <a:ext cx="61912" cy="61912"/>
          </a:xfrm>
          <a:custGeom>
            <a:avLst/>
            <a:gdLst/>
            <a:ahLst/>
            <a:cxnLst/>
            <a:rect l="l" t="t" r="r" b="b"/>
            <a:pathLst>
              <a:path w="61912" h="61912">
                <a:moveTo>
                  <a:pt x="0" y="61912"/>
                </a:moveTo>
                <a:lnTo>
                  <a:pt x="61912" y="0"/>
                </a:lnTo>
              </a:path>
            </a:pathLst>
          </a:custGeom>
          <a:noFill/>
          <a:ln w="20638">
            <a:solidFill>
              <a:srgbClr val="B96A5E"/>
            </a:solidFill>
            <a:prstDash val="solid"/>
          </a:ln>
        </p:spPr>
      </p:sp>
      <p:sp>
        <p:nvSpPr>
          <p:cNvPr id="43" name="Shape 41"/>
          <p:cNvSpPr/>
          <p:nvPr/>
        </p:nvSpPr>
        <p:spPr>
          <a:xfrm>
            <a:off x="4673203" y="2102247"/>
            <a:ext cx="82550" cy="82550"/>
          </a:xfrm>
          <a:custGeom>
            <a:avLst/>
            <a:gdLst/>
            <a:ahLst/>
            <a:cxnLst/>
            <a:rect l="l" t="t" r="r" b="b"/>
            <a:pathLst>
              <a:path w="82550" h="82550">
                <a:moveTo>
                  <a:pt x="82550" y="82550"/>
                </a:moveTo>
                <a:lnTo>
                  <a:pt x="0" y="0"/>
                </a:lnTo>
              </a:path>
            </a:pathLst>
          </a:custGeom>
          <a:noFill/>
          <a:ln w="20638">
            <a:solidFill>
              <a:srgbClr val="B96A5E"/>
            </a:solidFill>
            <a:prstDash val="solid"/>
          </a:ln>
        </p:spPr>
      </p:sp>
      <p:sp>
        <p:nvSpPr>
          <p:cNvPr id="44" name="Shape 42"/>
          <p:cNvSpPr/>
          <p:nvPr/>
        </p:nvSpPr>
        <p:spPr>
          <a:xfrm>
            <a:off x="4616450" y="2097088"/>
            <a:ext cx="61912" cy="61912"/>
          </a:xfrm>
          <a:custGeom>
            <a:avLst/>
            <a:gdLst/>
            <a:ahLst/>
            <a:cxnLst/>
            <a:rect l="l" t="t" r="r" b="b"/>
            <a:pathLst>
              <a:path w="61912" h="61912">
                <a:moveTo>
                  <a:pt x="0" y="61912"/>
                </a:moveTo>
                <a:lnTo>
                  <a:pt x="61912" y="0"/>
                </a:lnTo>
              </a:path>
            </a:pathLst>
          </a:custGeom>
          <a:noFill/>
          <a:ln w="20638">
            <a:solidFill>
              <a:srgbClr val="B96A5E"/>
            </a:solidFill>
            <a:prstDash val="solid"/>
          </a:ln>
        </p:spPr>
      </p:sp>
      <p:sp>
        <p:nvSpPr>
          <p:cNvPr id="45" name="Shape 43"/>
          <p:cNvSpPr/>
          <p:nvPr/>
        </p:nvSpPr>
        <p:spPr>
          <a:xfrm>
            <a:off x="4621609" y="2153841"/>
            <a:ext cx="82550" cy="82550"/>
          </a:xfrm>
          <a:custGeom>
            <a:avLst/>
            <a:gdLst/>
            <a:ahLst/>
            <a:cxnLst/>
            <a:rect l="l" t="t" r="r" b="b"/>
            <a:pathLst>
              <a:path w="82550" h="82550">
                <a:moveTo>
                  <a:pt x="0" y="0"/>
                </a:moveTo>
                <a:lnTo>
                  <a:pt x="82550" y="82550"/>
                </a:lnTo>
              </a:path>
            </a:pathLst>
          </a:custGeom>
          <a:noFill/>
          <a:ln w="20638">
            <a:solidFill>
              <a:srgbClr val="B96A5E"/>
            </a:solidFill>
            <a:prstDash val="solid"/>
          </a:ln>
        </p:spPr>
      </p:sp>
      <p:sp>
        <p:nvSpPr>
          <p:cNvPr id="46" name="Text 44"/>
          <p:cNvSpPr/>
          <p:nvPr/>
        </p:nvSpPr>
        <p:spPr>
          <a:xfrm>
            <a:off x="4895850" y="2074879"/>
            <a:ext cx="7296150" cy="251460"/>
          </a:xfrm>
          <a:prstGeom prst="rect">
            <a:avLst/>
          </a:prstGeom>
          <a:noFill/>
          <a:ln/>
        </p:spPr>
        <p:txBody>
          <a:bodyPr wrap="none" lIns="0" tIns="0" rIns="0" bIns="0" rtlCol="0" anchor="t"/>
          <a:lstStyle/>
          <a:p>
            <a:pPr algn="l" indent="0" marL="0">
              <a:buNone/>
            </a:pPr>
            <a:r>
              <a:rPr lang="en-US" sz="1650" b="1" dirty="0">
                <a:solidFill>
                  <a:srgbClr val="23282E"/>
                </a:solidFill>
                <a:latin typeface="Microsoft YaHei" pitchFamily="34" charset="0"/>
                <a:ea typeface="Microsoft YaHei" pitchFamily="34" charset="-122"/>
                <a:cs typeface="Microsoft YaHei" pitchFamily="34" charset="-120"/>
              </a:rPr>
              <a:t>Lawyers</a:t>
            </a:r>
            <a:endParaRPr lang="en-US" sz="1650" dirty="0">
              <a:latin typeface="Microsoft YaHei" pitchFamily="34" charset="0"/>
              <a:ea typeface="Microsoft YaHei" pitchFamily="34" charset="-122"/>
              <a:cs typeface="Microsoft YaHei" pitchFamily="34" charset="-120"/>
            </a:endParaRPr>
          </a:p>
        </p:txBody>
      </p:sp>
      <p:sp>
        <p:nvSpPr>
          <p:cNvPr id="47" name="Text 45"/>
          <p:cNvSpPr/>
          <p:nvPr/>
        </p:nvSpPr>
        <p:spPr>
          <a:xfrm>
            <a:off x="0" y="2147825"/>
            <a:ext cx="7658100" cy="148590"/>
          </a:xfrm>
          <a:prstGeom prst="rect">
            <a:avLst/>
          </a:prstGeom>
          <a:noFill/>
          <a:ln/>
        </p:spPr>
        <p:txBody>
          <a:bodyPr wrap="none" lIns="0" tIns="0" rIns="0" bIns="0" rtlCol="0" anchor="t"/>
          <a:lstStyle/>
          <a:p>
            <a:pPr algn="r" indent="0" marL="0">
              <a:buNone/>
            </a:pPr>
            <a:r>
              <a:rPr lang="en-US" sz="975" dirty="0">
                <a:solidFill>
                  <a:srgbClr val="5A6470"/>
                </a:solidFill>
                <a:latin typeface="Microsoft YaHei" pitchFamily="34" charset="0"/>
                <a:ea typeface="Microsoft YaHei" pitchFamily="34" charset="-122"/>
                <a:cs typeface="Microsoft YaHei" pitchFamily="34" charset="-120"/>
              </a:rPr>
              <a:t>Jun 22, 2023</a:t>
            </a:r>
            <a:endParaRPr lang="en-US" sz="975" dirty="0">
              <a:latin typeface="Microsoft YaHei" pitchFamily="34" charset="0"/>
              <a:ea typeface="Microsoft YaHei" pitchFamily="34" charset="-122"/>
              <a:cs typeface="Microsoft YaHei" pitchFamily="34" charset="-120"/>
            </a:endParaRPr>
          </a:p>
        </p:txBody>
      </p:sp>
      <p:sp>
        <p:nvSpPr>
          <p:cNvPr id="48" name="Text 46"/>
          <p:cNvSpPr/>
          <p:nvPr/>
        </p:nvSpPr>
        <p:spPr>
          <a:xfrm>
            <a:off x="4533900" y="2528464"/>
            <a:ext cx="7658100" cy="137160"/>
          </a:xfrm>
          <a:prstGeom prst="rect">
            <a:avLst/>
          </a:prstGeom>
          <a:noFill/>
          <a:ln/>
        </p:spPr>
        <p:txBody>
          <a:bodyPr wrap="none" lIns="0" tIns="0" rIns="0" bIns="0" rtlCol="0" anchor="t"/>
          <a:lstStyle/>
          <a:p>
            <a:pPr algn="l" indent="0" marL="0">
              <a:buNone/>
            </a:pPr>
            <a:r>
              <a:rPr lang="en-US" sz="900" b="1" dirty="0">
                <a:solidFill>
                  <a:srgbClr val="4A6B8A"/>
                </a:solidFill>
                <a:latin typeface="Microsoft YaHei" pitchFamily="34" charset="0"/>
                <a:ea typeface="Microsoft YaHei" pitchFamily="34" charset="-122"/>
                <a:cs typeface="Microsoft YaHei" pitchFamily="34" charset="-120"/>
              </a:rPr>
              <a:t>What happened</a:t>
            </a:r>
            <a:endParaRPr lang="en-US" sz="900" dirty="0">
              <a:latin typeface="Microsoft YaHei" pitchFamily="34" charset="0"/>
              <a:ea typeface="Microsoft YaHei" pitchFamily="34" charset="-122"/>
              <a:cs typeface="Microsoft YaHei" pitchFamily="34" charset="-120"/>
            </a:endParaRPr>
          </a:p>
        </p:txBody>
      </p:sp>
      <p:sp>
        <p:nvSpPr>
          <p:cNvPr id="49" name="Text 47"/>
          <p:cNvSpPr/>
          <p:nvPr/>
        </p:nvSpPr>
        <p:spPr>
          <a:xfrm>
            <a:off x="4533900" y="2739098"/>
            <a:ext cx="76581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Filed case law AI made up, and stood by it</a:t>
            </a:r>
            <a:endParaRPr lang="en-US" sz="1125" dirty="0">
              <a:latin typeface="Microsoft YaHei" pitchFamily="34" charset="0"/>
              <a:ea typeface="Microsoft YaHei" pitchFamily="34" charset="-122"/>
              <a:cs typeface="Microsoft YaHei" pitchFamily="34" charset="-120"/>
            </a:endParaRPr>
          </a:p>
        </p:txBody>
      </p:sp>
      <p:sp>
        <p:nvSpPr>
          <p:cNvPr id="50" name="Text 48"/>
          <p:cNvSpPr/>
          <p:nvPr/>
        </p:nvSpPr>
        <p:spPr>
          <a:xfrm>
            <a:off x="4533900" y="2967698"/>
            <a:ext cx="76581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when challenged</a:t>
            </a:r>
            <a:endParaRPr lang="en-US" sz="1125" dirty="0">
              <a:latin typeface="Microsoft YaHei" pitchFamily="34" charset="0"/>
              <a:ea typeface="Microsoft YaHei" pitchFamily="34" charset="-122"/>
              <a:cs typeface="Microsoft YaHei" pitchFamily="34" charset="-120"/>
            </a:endParaRPr>
          </a:p>
        </p:txBody>
      </p:sp>
      <p:sp>
        <p:nvSpPr>
          <p:cNvPr id="51" name="Shape 49"/>
          <p:cNvSpPr/>
          <p:nvPr/>
        </p:nvSpPr>
        <p:spPr>
          <a:xfrm>
            <a:off x="4533900" y="3638550"/>
            <a:ext cx="3124200" cy="9525"/>
          </a:xfrm>
          <a:prstGeom prst="rect">
            <a:avLst/>
          </a:prstGeom>
          <a:solidFill>
            <a:srgbClr val="D3DBE0"/>
          </a:solidFill>
          <a:ln/>
        </p:spPr>
      </p:sp>
      <p:sp>
        <p:nvSpPr>
          <p:cNvPr id="52" name="Text 50"/>
          <p:cNvSpPr/>
          <p:nvPr/>
        </p:nvSpPr>
        <p:spPr>
          <a:xfrm>
            <a:off x="4533900" y="3785764"/>
            <a:ext cx="7658100" cy="137160"/>
          </a:xfrm>
          <a:prstGeom prst="rect">
            <a:avLst/>
          </a:prstGeom>
          <a:noFill/>
          <a:ln/>
        </p:spPr>
        <p:txBody>
          <a:bodyPr wrap="none" lIns="0" tIns="0" rIns="0" bIns="0" rtlCol="0" anchor="t"/>
          <a:lstStyle/>
          <a:p>
            <a:pPr algn="l" indent="0" marL="0">
              <a:buNone/>
            </a:pPr>
            <a:r>
              <a:rPr lang="en-US" sz="900" b="1" dirty="0">
                <a:solidFill>
                  <a:srgbClr val="9F5C53"/>
                </a:solidFill>
                <a:latin typeface="Microsoft YaHei" pitchFamily="34" charset="0"/>
                <a:ea typeface="Microsoft YaHei" pitchFamily="34" charset="-122"/>
                <a:cs typeface="Microsoft YaHei" pitchFamily="34" charset="-120"/>
              </a:rPr>
              <a:t>Who paid</a:t>
            </a:r>
            <a:endParaRPr lang="en-US" sz="900" dirty="0">
              <a:latin typeface="Microsoft YaHei" pitchFamily="34" charset="0"/>
              <a:ea typeface="Microsoft YaHei" pitchFamily="34" charset="-122"/>
              <a:cs typeface="Microsoft YaHei" pitchFamily="34" charset="-120"/>
            </a:endParaRPr>
          </a:p>
        </p:txBody>
      </p:sp>
      <p:sp>
        <p:nvSpPr>
          <p:cNvPr id="53" name="Text 51"/>
          <p:cNvSpPr/>
          <p:nvPr/>
        </p:nvSpPr>
        <p:spPr>
          <a:xfrm>
            <a:off x="4533900" y="3996760"/>
            <a:ext cx="765810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Fined $5,000, the court found bad faith</a:t>
            </a:r>
            <a:endParaRPr lang="en-US" sz="1200" dirty="0">
              <a:latin typeface="Microsoft YaHei" pitchFamily="34" charset="0"/>
              <a:ea typeface="Microsoft YaHei" pitchFamily="34" charset="-122"/>
              <a:cs typeface="Microsoft YaHei" pitchFamily="34" charset="-120"/>
            </a:endParaRPr>
          </a:p>
        </p:txBody>
      </p:sp>
      <p:sp>
        <p:nvSpPr>
          <p:cNvPr id="54" name="Text 52"/>
          <p:cNvSpPr/>
          <p:nvPr/>
        </p:nvSpPr>
        <p:spPr>
          <a:xfrm>
            <a:off x="4533900" y="4700164"/>
            <a:ext cx="76581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Source: S.D.N.Y.</a:t>
            </a:r>
            <a:endParaRPr lang="en-US" sz="900" dirty="0">
              <a:latin typeface="Microsoft YaHei" pitchFamily="34" charset="0"/>
              <a:ea typeface="Microsoft YaHei" pitchFamily="34" charset="-122"/>
              <a:cs typeface="Microsoft YaHei" pitchFamily="34" charset="-120"/>
            </a:endParaRPr>
          </a:p>
        </p:txBody>
      </p:sp>
      <p:sp>
        <p:nvSpPr>
          <p:cNvPr id="55" name="Shape 53"/>
          <p:cNvSpPr/>
          <p:nvPr/>
        </p:nvSpPr>
        <p:spPr>
          <a:xfrm>
            <a:off x="8081962" y="1871663"/>
            <a:ext cx="3495675" cy="3133725"/>
          </a:xfrm>
          <a:prstGeom prst="roundRect">
            <a:avLst>
              <a:gd name="adj" fmla="val 3040"/>
            </a:avLst>
          </a:prstGeom>
          <a:solidFill>
            <a:srgbClr val="F9FBFC"/>
          </a:solidFill>
          <a:ln w="9525">
            <a:solidFill>
              <a:srgbClr val="D3DBE0"/>
            </a:solidFill>
            <a:prstDash val="solid"/>
          </a:ln>
        </p:spPr>
      </p:sp>
      <p:sp>
        <p:nvSpPr>
          <p:cNvPr id="56" name="Shape 54"/>
          <p:cNvSpPr/>
          <p:nvPr/>
        </p:nvSpPr>
        <p:spPr>
          <a:xfrm>
            <a:off x="8096250" y="1885950"/>
            <a:ext cx="3467100" cy="76200"/>
          </a:xfrm>
          <a:custGeom>
            <a:avLst/>
            <a:gdLst/>
            <a:ahLst/>
            <a:cxnLst/>
            <a:rect l="l" t="t" r="r" b="b"/>
            <a:pathLst>
              <a:path w="3467100" h="76200">
                <a:moveTo>
                  <a:pt x="0" y="76200"/>
                </a:moveTo>
                <a:arcTo hR="76200" wR="76200" stAng="10800000" swAng="5400000"/>
                <a:lnTo>
                  <a:pt x="3390900" y="0"/>
                </a:lnTo>
                <a:arcTo hR="76200" wR="76200" stAng="16200000" swAng="5400000"/>
              </a:path>
            </a:pathLst>
          </a:custGeom>
          <a:noFill/>
          <a:ln w="38100">
            <a:solidFill>
              <a:srgbClr val="B96A5E"/>
            </a:solidFill>
            <a:prstDash val="solid"/>
          </a:ln>
        </p:spPr>
      </p:sp>
      <p:sp>
        <p:nvSpPr>
          <p:cNvPr id="57" name="Shape 55"/>
          <p:cNvSpPr/>
          <p:nvPr/>
        </p:nvSpPr>
        <p:spPr>
          <a:xfrm>
            <a:off x="8298656" y="2102247"/>
            <a:ext cx="190897" cy="190897"/>
          </a:xfrm>
          <a:custGeom>
            <a:avLst/>
            <a:gdLst/>
            <a:ahLst/>
            <a:cxnLst/>
            <a:rect l="l" t="t" r="r" b="b"/>
            <a:pathLst>
              <a:path w="190897" h="190897">
                <a:moveTo>
                  <a:pt x="152718" y="172323"/>
                </a:moveTo>
                <a:lnTo>
                  <a:pt x="134144" y="87709"/>
                </a:lnTo>
                <a:lnTo>
                  <a:pt x="170259" y="51594"/>
                </a:lnTo>
                <a:cubicBezTo>
                  <a:pt x="185738" y="36116"/>
                  <a:pt x="190897" y="15478"/>
                  <a:pt x="185738" y="5159"/>
                </a:cubicBezTo>
                <a:cubicBezTo>
                  <a:pt x="175419" y="0"/>
                  <a:pt x="154781" y="5159"/>
                  <a:pt x="139303" y="20637"/>
                </a:cubicBezTo>
                <a:lnTo>
                  <a:pt x="103188" y="56753"/>
                </a:lnTo>
                <a:lnTo>
                  <a:pt x="18574" y="38179"/>
                </a:lnTo>
                <a:cubicBezTo>
                  <a:pt x="13414" y="37148"/>
                  <a:pt x="9287" y="39211"/>
                  <a:pt x="7223" y="43339"/>
                </a:cubicBezTo>
                <a:lnTo>
                  <a:pt x="4127" y="48498"/>
                </a:lnTo>
                <a:cubicBezTo>
                  <a:pt x="2064" y="53658"/>
                  <a:pt x="3096" y="58817"/>
                  <a:pt x="7223" y="61912"/>
                </a:cubicBezTo>
                <a:lnTo>
                  <a:pt x="61912" y="98028"/>
                </a:lnTo>
                <a:lnTo>
                  <a:pt x="41275" y="128984"/>
                </a:lnTo>
                <a:lnTo>
                  <a:pt x="10319" y="128984"/>
                </a:lnTo>
                <a:lnTo>
                  <a:pt x="0" y="139303"/>
                </a:lnTo>
                <a:lnTo>
                  <a:pt x="30956" y="159941"/>
                </a:lnTo>
                <a:lnTo>
                  <a:pt x="51594" y="190897"/>
                </a:lnTo>
                <a:lnTo>
                  <a:pt x="61912" y="180578"/>
                </a:lnTo>
                <a:lnTo>
                  <a:pt x="61912" y="149622"/>
                </a:lnTo>
                <a:lnTo>
                  <a:pt x="92869" y="128984"/>
                </a:lnTo>
                <a:lnTo>
                  <a:pt x="128984" y="183674"/>
                </a:lnTo>
                <a:cubicBezTo>
                  <a:pt x="132080" y="187801"/>
                  <a:pt x="137239" y="188833"/>
                  <a:pt x="142399" y="186769"/>
                </a:cubicBezTo>
                <a:lnTo>
                  <a:pt x="147558" y="184706"/>
                </a:lnTo>
                <a:cubicBezTo>
                  <a:pt x="151686" y="181610"/>
                  <a:pt x="153749" y="177483"/>
                  <a:pt x="152718" y="172323"/>
                </a:cubicBezTo>
                <a:close/>
              </a:path>
            </a:pathLst>
          </a:custGeom>
          <a:noFill/>
          <a:ln w="20638">
            <a:solidFill>
              <a:srgbClr val="B96A5E"/>
            </a:solidFill>
            <a:prstDash val="solid"/>
          </a:ln>
        </p:spPr>
      </p:sp>
      <p:sp>
        <p:nvSpPr>
          <p:cNvPr id="58" name="Text 56"/>
          <p:cNvSpPr/>
          <p:nvPr/>
        </p:nvSpPr>
        <p:spPr>
          <a:xfrm>
            <a:off x="8629650" y="2074879"/>
            <a:ext cx="3562350" cy="251460"/>
          </a:xfrm>
          <a:prstGeom prst="rect">
            <a:avLst/>
          </a:prstGeom>
          <a:noFill/>
          <a:ln/>
        </p:spPr>
        <p:txBody>
          <a:bodyPr wrap="none" lIns="0" tIns="0" rIns="0" bIns="0" rtlCol="0" anchor="t"/>
          <a:lstStyle/>
          <a:p>
            <a:pPr algn="l" indent="0" marL="0">
              <a:buNone/>
            </a:pPr>
            <a:r>
              <a:rPr lang="en-US" sz="1650" b="1" dirty="0">
                <a:solidFill>
                  <a:srgbClr val="23282E"/>
                </a:solidFill>
                <a:latin typeface="Microsoft YaHei" pitchFamily="34" charset="0"/>
                <a:ea typeface="Microsoft YaHei" pitchFamily="34" charset="-122"/>
                <a:cs typeface="Microsoft YaHei" pitchFamily="34" charset="-120"/>
              </a:rPr>
              <a:t>Airline</a:t>
            </a:r>
            <a:endParaRPr lang="en-US" sz="1650" dirty="0">
              <a:latin typeface="Microsoft YaHei" pitchFamily="34" charset="0"/>
              <a:ea typeface="Microsoft YaHei" pitchFamily="34" charset="-122"/>
              <a:cs typeface="Microsoft YaHei" pitchFamily="34" charset="-120"/>
            </a:endParaRPr>
          </a:p>
        </p:txBody>
      </p:sp>
      <p:sp>
        <p:nvSpPr>
          <p:cNvPr id="59" name="Text 57"/>
          <p:cNvSpPr/>
          <p:nvPr/>
        </p:nvSpPr>
        <p:spPr>
          <a:xfrm>
            <a:off x="0" y="2147825"/>
            <a:ext cx="11391900" cy="148590"/>
          </a:xfrm>
          <a:prstGeom prst="rect">
            <a:avLst/>
          </a:prstGeom>
          <a:noFill/>
          <a:ln/>
        </p:spPr>
        <p:txBody>
          <a:bodyPr wrap="none" lIns="0" tIns="0" rIns="0" bIns="0" rtlCol="0" anchor="t"/>
          <a:lstStyle/>
          <a:p>
            <a:pPr algn="r" indent="0" marL="0">
              <a:buNone/>
            </a:pPr>
            <a:r>
              <a:rPr lang="en-US" sz="975" dirty="0">
                <a:solidFill>
                  <a:srgbClr val="5A6470"/>
                </a:solidFill>
                <a:latin typeface="Microsoft YaHei" pitchFamily="34" charset="0"/>
                <a:ea typeface="Microsoft YaHei" pitchFamily="34" charset="-122"/>
                <a:cs typeface="Microsoft YaHei" pitchFamily="34" charset="-120"/>
              </a:rPr>
              <a:t>Feb 14, 2024</a:t>
            </a:r>
            <a:endParaRPr lang="en-US" sz="975" dirty="0">
              <a:latin typeface="Microsoft YaHei" pitchFamily="34" charset="0"/>
              <a:ea typeface="Microsoft YaHei" pitchFamily="34" charset="-122"/>
              <a:cs typeface="Microsoft YaHei" pitchFamily="34" charset="-120"/>
            </a:endParaRPr>
          </a:p>
        </p:txBody>
      </p:sp>
      <p:sp>
        <p:nvSpPr>
          <p:cNvPr id="60" name="Text 58"/>
          <p:cNvSpPr/>
          <p:nvPr/>
        </p:nvSpPr>
        <p:spPr>
          <a:xfrm>
            <a:off x="8267700" y="2528464"/>
            <a:ext cx="3924300" cy="137160"/>
          </a:xfrm>
          <a:prstGeom prst="rect">
            <a:avLst/>
          </a:prstGeom>
          <a:noFill/>
          <a:ln/>
        </p:spPr>
        <p:txBody>
          <a:bodyPr wrap="none" lIns="0" tIns="0" rIns="0" bIns="0" rtlCol="0" anchor="t"/>
          <a:lstStyle/>
          <a:p>
            <a:pPr algn="l" indent="0" marL="0">
              <a:buNone/>
            </a:pPr>
            <a:r>
              <a:rPr lang="en-US" sz="900" b="1" dirty="0">
                <a:solidFill>
                  <a:srgbClr val="4A6B8A"/>
                </a:solidFill>
                <a:latin typeface="Microsoft YaHei" pitchFamily="34" charset="0"/>
                <a:ea typeface="Microsoft YaHei" pitchFamily="34" charset="-122"/>
                <a:cs typeface="Microsoft YaHei" pitchFamily="34" charset="-120"/>
              </a:rPr>
              <a:t>What happened</a:t>
            </a:r>
            <a:endParaRPr lang="en-US" sz="900" dirty="0">
              <a:latin typeface="Microsoft YaHei" pitchFamily="34" charset="0"/>
              <a:ea typeface="Microsoft YaHei" pitchFamily="34" charset="-122"/>
              <a:cs typeface="Microsoft YaHei" pitchFamily="34" charset="-120"/>
            </a:endParaRPr>
          </a:p>
        </p:txBody>
      </p:sp>
      <p:sp>
        <p:nvSpPr>
          <p:cNvPr id="61" name="Text 59"/>
          <p:cNvSpPr/>
          <p:nvPr/>
        </p:nvSpPr>
        <p:spPr>
          <a:xfrm>
            <a:off x="8267700" y="2739098"/>
            <a:ext cx="39243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Its chatbot said a bereavement fare could be</a:t>
            </a:r>
            <a:endParaRPr lang="en-US" sz="1125" dirty="0">
              <a:latin typeface="Microsoft YaHei" pitchFamily="34" charset="0"/>
              <a:ea typeface="Microsoft YaHei" pitchFamily="34" charset="-122"/>
              <a:cs typeface="Microsoft YaHei" pitchFamily="34" charset="-120"/>
            </a:endParaRPr>
          </a:p>
        </p:txBody>
      </p:sp>
      <p:sp>
        <p:nvSpPr>
          <p:cNvPr id="62" name="Text 60"/>
          <p:cNvSpPr/>
          <p:nvPr/>
        </p:nvSpPr>
        <p:spPr>
          <a:xfrm>
            <a:off x="8267700" y="2967698"/>
            <a:ext cx="39243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claimed later. It couldn</a:t>
            </a:r>
            <a:pPr algn="l" indent="0" marL="0">
              <a:buNone/>
            </a:pPr>
            <a:r>
              <a:rPr lang="en-US" sz="1125" dirty="0">
                <a:solidFill>
                  <a:srgbClr val="23282E"/>
                </a:solidFill>
                <a:latin typeface="Microsoft YaHei" pitchFamily="34" charset="0"/>
                <a:ea typeface="Microsoft YaHei" pitchFamily="34" charset="-122"/>
                <a:cs typeface="Microsoft YaHei" pitchFamily="34" charset="-120"/>
              </a:rPr>
              <a:t>'</a:t>
            </a:r>
            <a:pPr algn="l" indent="0" marL="0">
              <a:buNone/>
            </a:pPr>
            <a:r>
              <a:rPr lang="en-US" sz="1125" dirty="0">
                <a:solidFill>
                  <a:srgbClr val="23282E"/>
                </a:solidFill>
                <a:latin typeface="Microsoft YaHei" pitchFamily="34" charset="0"/>
                <a:ea typeface="Microsoft YaHei" pitchFamily="34" charset="-122"/>
                <a:cs typeface="Microsoft YaHei" pitchFamily="34" charset="-120"/>
              </a:rPr>
              <a:t>t</a:t>
            </a:r>
            <a:endParaRPr lang="en-US" sz="1125" dirty="0">
              <a:latin typeface="Microsoft YaHei" pitchFamily="34" charset="0"/>
              <a:ea typeface="Microsoft YaHei" pitchFamily="34" charset="-122"/>
              <a:cs typeface="Microsoft YaHei" pitchFamily="34" charset="-120"/>
            </a:endParaRPr>
          </a:p>
        </p:txBody>
      </p:sp>
      <p:sp>
        <p:nvSpPr>
          <p:cNvPr id="63" name="Shape 61"/>
          <p:cNvSpPr/>
          <p:nvPr/>
        </p:nvSpPr>
        <p:spPr>
          <a:xfrm>
            <a:off x="8267700" y="3638550"/>
            <a:ext cx="3124200" cy="9525"/>
          </a:xfrm>
          <a:prstGeom prst="rect">
            <a:avLst/>
          </a:prstGeom>
          <a:solidFill>
            <a:srgbClr val="D3DBE0"/>
          </a:solidFill>
          <a:ln/>
        </p:spPr>
      </p:sp>
      <p:sp>
        <p:nvSpPr>
          <p:cNvPr id="64" name="Text 62"/>
          <p:cNvSpPr/>
          <p:nvPr/>
        </p:nvSpPr>
        <p:spPr>
          <a:xfrm>
            <a:off x="8267700" y="3785764"/>
            <a:ext cx="3924300" cy="137160"/>
          </a:xfrm>
          <a:prstGeom prst="rect">
            <a:avLst/>
          </a:prstGeom>
          <a:noFill/>
          <a:ln/>
        </p:spPr>
        <p:txBody>
          <a:bodyPr wrap="none" lIns="0" tIns="0" rIns="0" bIns="0" rtlCol="0" anchor="t"/>
          <a:lstStyle/>
          <a:p>
            <a:pPr algn="l" indent="0" marL="0">
              <a:buNone/>
            </a:pPr>
            <a:r>
              <a:rPr lang="en-US" sz="900" b="1" dirty="0">
                <a:solidFill>
                  <a:srgbClr val="9F5C53"/>
                </a:solidFill>
                <a:latin typeface="Microsoft YaHei" pitchFamily="34" charset="0"/>
                <a:ea typeface="Microsoft YaHei" pitchFamily="34" charset="-122"/>
                <a:cs typeface="Microsoft YaHei" pitchFamily="34" charset="-120"/>
              </a:rPr>
              <a:t>Who paid</a:t>
            </a:r>
            <a:endParaRPr lang="en-US" sz="900" dirty="0">
              <a:latin typeface="Microsoft YaHei" pitchFamily="34" charset="0"/>
              <a:ea typeface="Microsoft YaHei" pitchFamily="34" charset="-122"/>
              <a:cs typeface="Microsoft YaHei" pitchFamily="34" charset="-120"/>
            </a:endParaRPr>
          </a:p>
        </p:txBody>
      </p:sp>
      <p:sp>
        <p:nvSpPr>
          <p:cNvPr id="65" name="Text 63"/>
          <p:cNvSpPr/>
          <p:nvPr/>
        </p:nvSpPr>
        <p:spPr>
          <a:xfrm>
            <a:off x="8267700" y="3996760"/>
            <a:ext cx="392430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Paid CA$812.02, its “separate legal</a:t>
            </a:r>
            <a:endParaRPr lang="en-US" sz="1200" dirty="0">
              <a:latin typeface="Microsoft YaHei" pitchFamily="34" charset="0"/>
              <a:ea typeface="Microsoft YaHei" pitchFamily="34" charset="-122"/>
              <a:cs typeface="Microsoft YaHei" pitchFamily="34" charset="-120"/>
            </a:endParaRPr>
          </a:p>
        </p:txBody>
      </p:sp>
      <p:sp>
        <p:nvSpPr>
          <p:cNvPr id="66" name="Text 64"/>
          <p:cNvSpPr/>
          <p:nvPr/>
        </p:nvSpPr>
        <p:spPr>
          <a:xfrm>
            <a:off x="8267700" y="4244410"/>
            <a:ext cx="392430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entity” claim rejected</a:t>
            </a:r>
            <a:endParaRPr lang="en-US" sz="1200" dirty="0">
              <a:latin typeface="Microsoft YaHei" pitchFamily="34" charset="0"/>
              <a:ea typeface="Microsoft YaHei" pitchFamily="34" charset="-122"/>
              <a:cs typeface="Microsoft YaHei" pitchFamily="34" charset="-120"/>
            </a:endParaRPr>
          </a:p>
        </p:txBody>
      </p:sp>
      <p:sp>
        <p:nvSpPr>
          <p:cNvPr id="67" name="Text 65"/>
          <p:cNvSpPr/>
          <p:nvPr/>
        </p:nvSpPr>
        <p:spPr>
          <a:xfrm>
            <a:off x="8267700" y="4700164"/>
            <a:ext cx="39243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Source: BC Civil Resolution Tribunal</a:t>
            </a:r>
            <a:endParaRPr lang="en-US" sz="900" dirty="0">
              <a:latin typeface="Microsoft YaHei" pitchFamily="34" charset="0"/>
              <a:ea typeface="Microsoft YaHei" pitchFamily="34" charset="-122"/>
              <a:cs typeface="Microsoft YaHei" pitchFamily="34" charset="-120"/>
            </a:endParaRPr>
          </a:p>
        </p:txBody>
      </p:sp>
      <p:sp>
        <p:nvSpPr>
          <p:cNvPr id="68" name="Shape 66"/>
          <p:cNvSpPr/>
          <p:nvPr/>
        </p:nvSpPr>
        <p:spPr>
          <a:xfrm>
            <a:off x="609600" y="5200650"/>
            <a:ext cx="7239000" cy="666750"/>
          </a:xfrm>
          <a:prstGeom prst="roundRect">
            <a:avLst>
              <a:gd name="adj" fmla="val 14286"/>
            </a:avLst>
          </a:prstGeom>
          <a:solidFill>
            <a:srgbClr val="DFE5EB"/>
          </a:solidFill>
          <a:ln/>
        </p:spPr>
      </p:sp>
      <p:sp>
        <p:nvSpPr>
          <p:cNvPr id="69" name="Shape 67"/>
          <p:cNvSpPr/>
          <p:nvPr/>
        </p:nvSpPr>
        <p:spPr>
          <a:xfrm>
            <a:off x="884238" y="5499100"/>
            <a:ext cx="17463" cy="52388"/>
          </a:xfrm>
          <a:custGeom>
            <a:avLst/>
            <a:gdLst/>
            <a:ahLst/>
            <a:cxnLst/>
            <a:rect l="l" t="t" r="r" b="b"/>
            <a:pathLst>
              <a:path w="17463" h="52388">
                <a:moveTo>
                  <a:pt x="0" y="52388"/>
                </a:moveTo>
                <a:arcTo hR="17463" wR="17463" stAng="5400000" swAng="-5400000"/>
                <a:lnTo>
                  <a:pt x="17463" y="0"/>
                </a:lnTo>
                <a:lnTo>
                  <a:pt x="0" y="0"/>
                </a:lnTo>
              </a:path>
            </a:pathLst>
          </a:custGeom>
          <a:noFill/>
          <a:ln w="17463">
            <a:solidFill>
              <a:srgbClr val="4A6B8A"/>
            </a:solidFill>
            <a:prstDash val="solid"/>
          </a:ln>
        </p:spPr>
      </p:sp>
      <p:sp>
        <p:nvSpPr>
          <p:cNvPr id="70" name="Shape 68"/>
          <p:cNvSpPr/>
          <p:nvPr/>
        </p:nvSpPr>
        <p:spPr>
          <a:xfrm>
            <a:off x="779463" y="5455444"/>
            <a:ext cx="174625" cy="165858"/>
          </a:xfrm>
          <a:custGeom>
            <a:avLst/>
            <a:gdLst/>
            <a:ahLst/>
            <a:cxnLst/>
            <a:rect l="l" t="t" r="r" b="b"/>
            <a:pathLst>
              <a:path w="174625" h="165858">
                <a:moveTo>
                  <a:pt x="174625" y="122238"/>
                </a:moveTo>
                <a:arcTo hR="17463" wR="17463" stAng="0" swAng="5400000"/>
                <a:lnTo>
                  <a:pt x="42154" y="139700"/>
                </a:lnTo>
                <a:arcTo hR="17463" wR="17463" stAng="16199266" swAng="-2699785"/>
                <a:lnTo>
                  <a:pt x="10582" y="164043"/>
                </a:lnTo>
                <a:arcTo hR="6199" wR="6199" stAng="2700314" swAng="8099243"/>
                <a:lnTo>
                  <a:pt x="0" y="17463"/>
                </a:lnTo>
                <a:arcTo hR="17463" wR="17463" stAng="10800000" swAng="5400000"/>
                <a:lnTo>
                  <a:pt x="157163" y="0"/>
                </a:lnTo>
                <a:arcTo hR="17463" wR="17463" stAng="16200000" swAng="5400000"/>
                <a:close/>
              </a:path>
            </a:pathLst>
          </a:custGeom>
          <a:noFill/>
          <a:ln w="17463">
            <a:solidFill>
              <a:srgbClr val="4A6B8A"/>
            </a:solidFill>
            <a:prstDash val="solid"/>
          </a:ln>
        </p:spPr>
      </p:sp>
      <p:sp>
        <p:nvSpPr>
          <p:cNvPr id="71" name="Shape 69"/>
          <p:cNvSpPr/>
          <p:nvPr/>
        </p:nvSpPr>
        <p:spPr>
          <a:xfrm>
            <a:off x="831850" y="5499100"/>
            <a:ext cx="17463" cy="52388"/>
          </a:xfrm>
          <a:custGeom>
            <a:avLst/>
            <a:gdLst/>
            <a:ahLst/>
            <a:cxnLst/>
            <a:rect l="l" t="t" r="r" b="b"/>
            <a:pathLst>
              <a:path w="17463" h="52388">
                <a:moveTo>
                  <a:pt x="0" y="52388"/>
                </a:moveTo>
                <a:arcTo hR="17463" wR="17463" stAng="5400000" swAng="-5400000"/>
                <a:lnTo>
                  <a:pt x="17463" y="0"/>
                </a:lnTo>
                <a:lnTo>
                  <a:pt x="0" y="0"/>
                </a:lnTo>
              </a:path>
            </a:pathLst>
          </a:custGeom>
          <a:noFill/>
          <a:ln w="17463">
            <a:solidFill>
              <a:srgbClr val="4A6B8A"/>
            </a:solidFill>
            <a:prstDash val="solid"/>
          </a:ln>
        </p:spPr>
      </p:sp>
      <p:sp>
        <p:nvSpPr>
          <p:cNvPr id="72" name="Text 70"/>
          <p:cNvSpPr/>
          <p:nvPr/>
        </p:nvSpPr>
        <p:spPr>
          <a:xfrm>
            <a:off x="1143000" y="5453723"/>
            <a:ext cx="110490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The judge: using a reliable AI tool isn</a:t>
            </a:r>
            <a:pPr algn="l" indent="0" marL="0">
              <a:buNone/>
            </a:pPr>
            <a:r>
              <a:rPr lang="en-US" sz="1125" dirty="0">
                <a:solidFill>
                  <a:srgbClr val="23282E"/>
                </a:solidFill>
                <a:latin typeface="Microsoft YaHei" pitchFamily="34" charset="0"/>
                <a:ea typeface="Microsoft YaHei" pitchFamily="34" charset="-122"/>
                <a:cs typeface="Microsoft YaHei" pitchFamily="34" charset="-120"/>
              </a:rPr>
              <a:t>'</a:t>
            </a:r>
            <a:pPr algn="l" indent="0" marL="0">
              <a:buNone/>
            </a:pPr>
            <a:r>
              <a:rPr lang="en-US" sz="1125" dirty="0">
                <a:solidFill>
                  <a:srgbClr val="23282E"/>
                </a:solidFill>
                <a:latin typeface="Microsoft YaHei" pitchFamily="34" charset="0"/>
                <a:ea typeface="Microsoft YaHei" pitchFamily="34" charset="-122"/>
                <a:cs typeface="Microsoft YaHei" pitchFamily="34" charset="-120"/>
              </a:rPr>
              <a:t>t improper, but checking it is the lawyer</a:t>
            </a:r>
            <a:pPr algn="l" indent="0" marL="0">
              <a:buNone/>
            </a:pPr>
            <a:r>
              <a:rPr lang="en-US" sz="1125" dirty="0">
                <a:solidFill>
                  <a:srgbClr val="23282E"/>
                </a:solidFill>
                <a:latin typeface="Microsoft YaHei" pitchFamily="34" charset="0"/>
                <a:ea typeface="Microsoft YaHei" pitchFamily="34" charset="-122"/>
                <a:cs typeface="Microsoft YaHei" pitchFamily="34" charset="-120"/>
              </a:rPr>
              <a:t>'</a:t>
            </a:r>
            <a:pPr algn="l" indent="0" marL="0">
              <a:buNone/>
            </a:pPr>
            <a:r>
              <a:rPr lang="en-US" sz="1125" dirty="0">
                <a:solidFill>
                  <a:srgbClr val="23282E"/>
                </a:solidFill>
                <a:latin typeface="Microsoft YaHei" pitchFamily="34" charset="0"/>
                <a:ea typeface="Microsoft YaHei" pitchFamily="34" charset="-122"/>
                <a:cs typeface="Microsoft YaHei" pitchFamily="34" charset="-120"/>
              </a:rPr>
              <a:t>s job.</a:t>
            </a:r>
            <a:endParaRPr lang="en-US" sz="1125" dirty="0">
              <a:latin typeface="Microsoft YaHei" pitchFamily="34" charset="0"/>
              <a:ea typeface="Microsoft YaHei" pitchFamily="34" charset="-122"/>
              <a:cs typeface="Microsoft YaHei" pitchFamily="34" charset="-120"/>
            </a:endParaRPr>
          </a:p>
        </p:txBody>
      </p:sp>
      <p:sp>
        <p:nvSpPr>
          <p:cNvPr id="73" name="Shape 71"/>
          <p:cNvSpPr/>
          <p:nvPr/>
        </p:nvSpPr>
        <p:spPr>
          <a:xfrm>
            <a:off x="8081962" y="5205413"/>
            <a:ext cx="3495675" cy="657225"/>
          </a:xfrm>
          <a:prstGeom prst="roundRect">
            <a:avLst>
              <a:gd name="adj" fmla="val 14493"/>
            </a:avLst>
          </a:prstGeom>
          <a:solidFill>
            <a:srgbClr val="F9FBFC"/>
          </a:solidFill>
          <a:ln w="9525">
            <a:solidFill>
              <a:srgbClr val="D3DBE0"/>
            </a:solidFill>
            <a:prstDash val="solid"/>
          </a:ln>
        </p:spPr>
      </p:sp>
      <p:sp>
        <p:nvSpPr>
          <p:cNvPr id="74" name="Text 72"/>
          <p:cNvSpPr/>
          <p:nvPr/>
        </p:nvSpPr>
        <p:spPr>
          <a:xfrm>
            <a:off x="8267700" y="5287696"/>
            <a:ext cx="3924300" cy="342900"/>
          </a:xfrm>
          <a:prstGeom prst="rect">
            <a:avLst/>
          </a:prstGeom>
          <a:noFill/>
          <a:ln/>
        </p:spPr>
        <p:txBody>
          <a:bodyPr wrap="none" lIns="0" tIns="0" rIns="0" bIns="0" rtlCol="0" anchor="t"/>
          <a:lstStyle/>
          <a:p>
            <a:pPr algn="l" indent="0" marL="0">
              <a:buNone/>
            </a:pPr>
            <a:r>
              <a:rPr lang="en-US" sz="2250" b="1" dirty="0">
                <a:solidFill>
                  <a:srgbClr val="B96A5E"/>
                </a:solidFill>
                <a:latin typeface="Microsoft YaHei" pitchFamily="34" charset="0"/>
                <a:ea typeface="Microsoft YaHei" pitchFamily="34" charset="-122"/>
                <a:cs typeface="Microsoft YaHei" pitchFamily="34" charset="-120"/>
              </a:rPr>
              <a:t>2,145</a:t>
            </a:r>
            <a:endParaRPr lang="en-US" sz="2250" dirty="0">
              <a:latin typeface="Microsoft YaHei" pitchFamily="34" charset="0"/>
              <a:ea typeface="Microsoft YaHei" pitchFamily="34" charset="-122"/>
              <a:cs typeface="Microsoft YaHei" pitchFamily="34" charset="-120"/>
            </a:endParaRPr>
          </a:p>
        </p:txBody>
      </p:sp>
      <p:sp>
        <p:nvSpPr>
          <p:cNvPr id="75" name="Text 73"/>
          <p:cNvSpPr/>
          <p:nvPr/>
        </p:nvSpPr>
        <p:spPr>
          <a:xfrm>
            <a:off x="9563100" y="5319650"/>
            <a:ext cx="2628900"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pitchFamily="34" charset="0"/>
                <a:ea typeface="Microsoft YaHei" pitchFamily="34" charset="-122"/>
                <a:cs typeface="Microsoft YaHei" pitchFamily="34" charset="-120"/>
              </a:rPr>
              <a:t>court rulings on AI-invented</a:t>
            </a:r>
            <a:endParaRPr lang="en-US" sz="975" dirty="0">
              <a:latin typeface="Microsoft YaHei" pitchFamily="34" charset="0"/>
              <a:ea typeface="Microsoft YaHei" pitchFamily="34" charset="-122"/>
              <a:cs typeface="Microsoft YaHei" pitchFamily="34" charset="-120"/>
            </a:endParaRPr>
          </a:p>
        </p:txBody>
      </p:sp>
      <p:sp>
        <p:nvSpPr>
          <p:cNvPr id="76" name="Text 74"/>
          <p:cNvSpPr/>
          <p:nvPr/>
        </p:nvSpPr>
        <p:spPr>
          <a:xfrm>
            <a:off x="9563100" y="5510150"/>
            <a:ext cx="2628900"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pitchFamily="34" charset="0"/>
                <a:ea typeface="Microsoft YaHei" pitchFamily="34" charset="-122"/>
                <a:cs typeface="Microsoft YaHei" pitchFamily="34" charset="-120"/>
              </a:rPr>
              <a:t>content (as of Oct 4, 2026)</a:t>
            </a:r>
            <a:endParaRPr lang="en-US" sz="975" dirty="0">
              <a:latin typeface="Microsoft YaHei" pitchFamily="34" charset="0"/>
              <a:ea typeface="Microsoft YaHei" pitchFamily="34" charset="-122"/>
              <a:cs typeface="Microsoft YaHei" pitchFamily="34" charset="-120"/>
            </a:endParaRPr>
          </a:p>
        </p:txBody>
      </p:sp>
      <p:sp>
        <p:nvSpPr>
          <p:cNvPr id="77" name="Text 75"/>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Source: Economist Korea (Mar 2023), Bloomberg (May 2023), S.D.N.Y. (Jun 22, 2023), BC Civil Resolution Tribunal (Feb 14, 2024), Charlotin hallucination database</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F0F2"/>
          </a:solidFill>
          <a:ln/>
        </p:spPr>
      </p:sp>
      <p:sp>
        <p:nvSpPr>
          <p:cNvPr id="3" name="Text 1"/>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Learning </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&amp;</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 Development · All-staff training · Using generative AI well at work</a:t>
            </a:r>
            <a:endParaRPr lang="en-US" sz="900" dirty="0">
              <a:latin typeface="Microsoft YaHei" pitchFamily="34" charset="0"/>
              <a:ea typeface="Microsoft YaHei" pitchFamily="34" charset="-122"/>
              <a:cs typeface="Microsoft YaHei" pitchFamily="34" charset="-120"/>
            </a:endParaRPr>
          </a:p>
        </p:txBody>
      </p:sp>
      <p:sp>
        <p:nvSpPr>
          <p:cNvPr id="4" name="pptwise-slidenum-s0012"/>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470"/>
                </a:solidFill>
                <a:latin typeface="Microsoft YaHei" pitchFamily="34" charset="0"/>
                <a:ea typeface="Microsoft YaHei" pitchFamily="34" charset="-122"/>
                <a:cs typeface="Microsoft YaHei" pitchFamily="34" charset="-120"/>
              </a:rPr>
              <a:t>13</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 21</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609600" y="261875"/>
            <a:ext cx="11582400" cy="148590"/>
          </a:xfrm>
          <a:prstGeom prst="rect">
            <a:avLst/>
          </a:prstGeom>
          <a:noFill/>
          <a:ln/>
        </p:spPr>
        <p:txBody>
          <a:bodyPr wrap="none" lIns="0" tIns="0" rIns="0" bIns="0" rtlCol="0" anchor="t"/>
          <a:lstStyle/>
          <a:p>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P</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2</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S</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f</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f</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s</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u</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v</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dirty="0">
                <a:solidFill>
                  <a:srgbClr val="4A6B8A"/>
                </a:solidFill>
                <a:latin typeface="Microsoft YaHei" pitchFamily="34" charset="0"/>
                <a:ea typeface="Microsoft YaHei" pitchFamily="34" charset="-122"/>
                <a:cs typeface="Microsoft YaHei" pitchFamily="34" charset="-120"/>
              </a:rPr>
              <a:t>y</a:t>
            </a:r>
            <a:endParaRPr lang="en-US" sz="975" dirty="0">
              <a:latin typeface="Microsoft YaHei" pitchFamily="34" charset="0"/>
              <a:ea typeface="Microsoft YaHei" pitchFamily="34" charset="-122"/>
              <a:cs typeface="Microsoft YaHei" pitchFamily="34" charset="-120"/>
            </a:endParaRPr>
          </a:p>
        </p:txBody>
      </p:sp>
      <p:sp>
        <p:nvSpPr>
          <p:cNvPr id="7" name="Shape 5"/>
          <p:cNvSpPr/>
          <p:nvPr/>
        </p:nvSpPr>
        <p:spPr>
          <a:xfrm>
            <a:off x="7415213" y="233362"/>
            <a:ext cx="504825" cy="200025"/>
          </a:xfrm>
          <a:prstGeom prst="roundRect">
            <a:avLst>
              <a:gd name="adj" fmla="val 50000"/>
            </a:avLst>
          </a:prstGeom>
          <a:noFill/>
          <a:ln w="9525">
            <a:solidFill>
              <a:srgbClr val="B9C3CB"/>
            </a:solidFill>
            <a:prstDash val="solid"/>
          </a:ln>
        </p:spPr>
      </p:sp>
      <p:sp>
        <p:nvSpPr>
          <p:cNvPr id="8" name="Text 6"/>
          <p:cNvSpPr/>
          <p:nvPr/>
        </p:nvSpPr>
        <p:spPr>
          <a:xfrm>
            <a:off x="3143250" y="271039"/>
            <a:ext cx="90487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Goals</a:t>
            </a:r>
            <a:endParaRPr lang="en-US" sz="900" dirty="0">
              <a:latin typeface="Microsoft YaHei" pitchFamily="34" charset="0"/>
              <a:ea typeface="Microsoft YaHei" pitchFamily="34" charset="-122"/>
              <a:cs typeface="Microsoft YaHei" pitchFamily="34" charset="-120"/>
            </a:endParaRPr>
          </a:p>
        </p:txBody>
      </p:sp>
      <p:sp>
        <p:nvSpPr>
          <p:cNvPr id="9" name="Shape 7"/>
          <p:cNvSpPr/>
          <p:nvPr/>
        </p:nvSpPr>
        <p:spPr>
          <a:xfrm>
            <a:off x="7967662" y="233362"/>
            <a:ext cx="523875" cy="200025"/>
          </a:xfrm>
          <a:prstGeom prst="roundRect">
            <a:avLst>
              <a:gd name="adj" fmla="val 50000"/>
            </a:avLst>
          </a:prstGeom>
          <a:noFill/>
          <a:ln w="9525">
            <a:solidFill>
              <a:srgbClr val="B9C3CB"/>
            </a:solidFill>
            <a:prstDash val="solid"/>
          </a:ln>
        </p:spPr>
      </p:sp>
      <p:sp>
        <p:nvSpPr>
          <p:cNvPr id="10" name="Text 8"/>
          <p:cNvSpPr/>
          <p:nvPr/>
        </p:nvSpPr>
        <p:spPr>
          <a:xfrm>
            <a:off x="4267200" y="271039"/>
            <a:ext cx="792480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1</a:t>
            </a:r>
            <a:endParaRPr lang="en-US" sz="900" dirty="0">
              <a:latin typeface="Microsoft YaHei" pitchFamily="34" charset="0"/>
              <a:ea typeface="Microsoft YaHei" pitchFamily="34" charset="-122"/>
              <a:cs typeface="Microsoft YaHei" pitchFamily="34" charset="-120"/>
            </a:endParaRPr>
          </a:p>
        </p:txBody>
      </p:sp>
      <p:sp>
        <p:nvSpPr>
          <p:cNvPr id="11" name="Shape 9"/>
          <p:cNvSpPr/>
          <p:nvPr/>
        </p:nvSpPr>
        <p:spPr>
          <a:xfrm>
            <a:off x="8539163" y="233362"/>
            <a:ext cx="552450" cy="200025"/>
          </a:xfrm>
          <a:prstGeom prst="roundRect">
            <a:avLst>
              <a:gd name="adj" fmla="val 50000"/>
            </a:avLst>
          </a:prstGeom>
          <a:noFill/>
          <a:ln w="9525">
            <a:solidFill>
              <a:srgbClr val="B9C3CB"/>
            </a:solidFill>
            <a:prstDash val="solid"/>
          </a:ln>
        </p:spPr>
      </p:sp>
      <p:sp>
        <p:nvSpPr>
          <p:cNvPr id="12" name="Text 10"/>
          <p:cNvSpPr/>
          <p:nvPr/>
        </p:nvSpPr>
        <p:spPr>
          <a:xfrm>
            <a:off x="5438775" y="271039"/>
            <a:ext cx="675322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1</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9139238" y="233362"/>
            <a:ext cx="523875" cy="200025"/>
          </a:xfrm>
          <a:prstGeom prst="roundRect">
            <a:avLst>
              <a:gd name="adj" fmla="val 50000"/>
            </a:avLst>
          </a:prstGeom>
          <a:solidFill>
            <a:srgbClr val="4A6B8A"/>
          </a:solidFill>
          <a:ln w="9525">
            <a:solidFill>
              <a:srgbClr val="4A6B8A"/>
            </a:solidFill>
            <a:prstDash val="solid"/>
          </a:ln>
        </p:spPr>
      </p:sp>
      <p:sp>
        <p:nvSpPr>
          <p:cNvPr id="14" name="Text 12"/>
          <p:cNvSpPr/>
          <p:nvPr/>
        </p:nvSpPr>
        <p:spPr>
          <a:xfrm>
            <a:off x="6610350" y="271039"/>
            <a:ext cx="558165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Part 2</a:t>
            </a:r>
            <a:endParaRPr lang="en-US" sz="900" dirty="0">
              <a:latin typeface="Microsoft YaHei" pitchFamily="34" charset="0"/>
              <a:ea typeface="Microsoft YaHei" pitchFamily="34" charset="-122"/>
              <a:cs typeface="Microsoft YaHei" pitchFamily="34" charset="-120"/>
            </a:endParaRPr>
          </a:p>
        </p:txBody>
      </p:sp>
      <p:sp>
        <p:nvSpPr>
          <p:cNvPr id="15" name="Shape 13"/>
          <p:cNvSpPr/>
          <p:nvPr/>
        </p:nvSpPr>
        <p:spPr>
          <a:xfrm>
            <a:off x="9710738" y="233362"/>
            <a:ext cx="523875" cy="200025"/>
          </a:xfrm>
          <a:prstGeom prst="roundRect">
            <a:avLst>
              <a:gd name="adj" fmla="val 50000"/>
            </a:avLst>
          </a:prstGeom>
          <a:noFill/>
          <a:ln w="9525">
            <a:solidFill>
              <a:srgbClr val="B9C3CB"/>
            </a:solidFill>
            <a:prstDash val="solid"/>
          </a:ln>
        </p:spPr>
      </p:sp>
      <p:sp>
        <p:nvSpPr>
          <p:cNvPr id="16" name="Text 14"/>
          <p:cNvSpPr/>
          <p:nvPr/>
        </p:nvSpPr>
        <p:spPr>
          <a:xfrm>
            <a:off x="7753350" y="271039"/>
            <a:ext cx="4438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3</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10282238" y="233362"/>
            <a:ext cx="552450" cy="200025"/>
          </a:xfrm>
          <a:prstGeom prst="roundRect">
            <a:avLst>
              <a:gd name="adj" fmla="val 50000"/>
            </a:avLst>
          </a:prstGeom>
          <a:noFill/>
          <a:ln w="9525">
            <a:solidFill>
              <a:srgbClr val="B9C3CB"/>
            </a:solidFill>
            <a:prstDash val="solid"/>
          </a:ln>
        </p:spPr>
      </p:sp>
      <p:sp>
        <p:nvSpPr>
          <p:cNvPr id="18" name="Text 16"/>
          <p:cNvSpPr/>
          <p:nvPr/>
        </p:nvSpPr>
        <p:spPr>
          <a:xfrm>
            <a:off x="8924925" y="271039"/>
            <a:ext cx="326707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2</a:t>
            </a:r>
            <a:endParaRPr lang="en-US" sz="900" dirty="0">
              <a:latin typeface="Microsoft YaHei" pitchFamily="34" charset="0"/>
              <a:ea typeface="Microsoft YaHei" pitchFamily="34" charset="-122"/>
              <a:cs typeface="Microsoft YaHei" pitchFamily="34" charset="-120"/>
            </a:endParaRPr>
          </a:p>
        </p:txBody>
      </p:sp>
      <p:sp>
        <p:nvSpPr>
          <p:cNvPr id="19" name="Shape 17"/>
          <p:cNvSpPr/>
          <p:nvPr/>
        </p:nvSpPr>
        <p:spPr>
          <a:xfrm>
            <a:off x="10882313" y="233362"/>
            <a:ext cx="695325" cy="200025"/>
          </a:xfrm>
          <a:prstGeom prst="roundRect">
            <a:avLst>
              <a:gd name="adj" fmla="val 50000"/>
            </a:avLst>
          </a:prstGeom>
          <a:noFill/>
          <a:ln w="9525">
            <a:solidFill>
              <a:srgbClr val="B9C3CB"/>
            </a:solidFill>
            <a:prstDash val="solid"/>
          </a:ln>
        </p:spPr>
      </p:sp>
      <p:sp>
        <p:nvSpPr>
          <p:cNvPr id="20" name="Text 18"/>
          <p:cNvSpPr/>
          <p:nvPr/>
        </p:nvSpPr>
        <p:spPr>
          <a:xfrm>
            <a:off x="10267950" y="271039"/>
            <a:ext cx="19240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Wrap-up</a:t>
            </a:r>
            <a:endParaRPr lang="en-US" sz="900" dirty="0">
              <a:latin typeface="Microsoft YaHei" pitchFamily="34" charset="0"/>
              <a:ea typeface="Microsoft YaHei" pitchFamily="34" charset="-122"/>
              <a:cs typeface="Microsoft YaHei" pitchFamily="34" charset="-120"/>
            </a:endParaRPr>
          </a:p>
        </p:txBody>
      </p:sp>
      <p:sp>
        <p:nvSpPr>
          <p:cNvPr id="21" name="Text 19"/>
          <p:cNvSpPr/>
          <p:nvPr/>
        </p:nvSpPr>
        <p:spPr>
          <a:xfrm>
            <a:off x="609600" y="1087171"/>
            <a:ext cx="11582400" cy="342900"/>
          </a:xfrm>
          <a:prstGeom prst="rect">
            <a:avLst/>
          </a:prstGeom>
          <a:noFill/>
          <a:ln/>
        </p:spPr>
        <p:txBody>
          <a:bodyPr wrap="none" lIns="0" tIns="0" rIns="0" bIns="0" rtlCol="0" anchor="t"/>
          <a:lstStyle/>
          <a:p>
            <a:pPr algn="l" indent="0" marL="0">
              <a:buNone/>
            </a:pPr>
            <a:r>
              <a:rPr lang="en-US" sz="2250" b="1" dirty="0">
                <a:solidFill>
                  <a:srgbClr val="23282E"/>
                </a:solidFill>
                <a:latin typeface="Microsoft YaHei" pitchFamily="34" charset="0"/>
                <a:ea typeface="Microsoft YaHei" pitchFamily="34" charset="-122"/>
                <a:cs typeface="Microsoft YaHei" pitchFamily="34" charset="-120"/>
              </a:rPr>
              <a:t>48% put company data into AI, 67% under bans</a:t>
            </a:r>
            <a:endParaRPr lang="en-US" sz="2250" dirty="0">
              <a:latin typeface="Microsoft YaHei" pitchFamily="34" charset="0"/>
              <a:ea typeface="Microsoft YaHei" pitchFamily="34" charset="-122"/>
              <a:cs typeface="Microsoft YaHei" pitchFamily="34" charset="-120"/>
            </a:endParaRPr>
          </a:p>
        </p:txBody>
      </p:sp>
      <p:sp>
        <p:nvSpPr>
          <p:cNvPr id="22" name="Shape 20"/>
          <p:cNvSpPr/>
          <p:nvPr/>
        </p:nvSpPr>
        <p:spPr>
          <a:xfrm>
            <a:off x="609600" y="1504950"/>
            <a:ext cx="1028700" cy="76200"/>
          </a:xfrm>
          <a:custGeom>
            <a:avLst/>
            <a:gdLst/>
            <a:ahLst/>
            <a:cxnLst/>
            <a:rect l="l" t="t" r="r" b="b"/>
            <a:pathLst>
              <a:path w="1028700" h="76200">
                <a:moveTo>
                  <a:pt x="0" y="38100"/>
                </a:moveTo>
                <a:quadBezTo>
                  <a:pt x="57150" y="0"/>
                  <a:pt x="114300" y="38100"/>
                </a:quadBezTo>
                <a:quadBezTo>
                  <a:pt x="171450" y="76200"/>
                  <a:pt x="228600" y="38100"/>
                </a:quadBezTo>
                <a:quadBezTo>
                  <a:pt x="285750" y="0"/>
                  <a:pt x="342900" y="38100"/>
                </a:quadBezTo>
                <a:quadBezTo>
                  <a:pt x="400050" y="76200"/>
                  <a:pt x="457200" y="38100"/>
                </a:quadBezTo>
                <a:quadBezTo>
                  <a:pt x="514350" y="0"/>
                  <a:pt x="571500" y="38100"/>
                </a:quadBezTo>
                <a:quadBezTo>
                  <a:pt x="628650" y="76200"/>
                  <a:pt x="685800" y="38100"/>
                </a:quadBezTo>
                <a:quadBezTo>
                  <a:pt x="742950" y="0"/>
                  <a:pt x="800100" y="38100"/>
                </a:quadBezTo>
                <a:quadBezTo>
                  <a:pt x="857250" y="76200"/>
                  <a:pt x="914400" y="38100"/>
                </a:quadBezTo>
                <a:quadBezTo>
                  <a:pt x="971550" y="0"/>
                  <a:pt x="1028700" y="38100"/>
                </a:quadBezTo>
              </a:path>
            </a:pathLst>
          </a:custGeom>
          <a:noFill/>
          <a:ln w="23813">
            <a:solidFill>
              <a:srgbClr val="B96A5E"/>
            </a:solidFill>
            <a:prstDash val="solid"/>
          </a:ln>
        </p:spPr>
      </p:sp>
      <p:sp>
        <p:nvSpPr>
          <p:cNvPr id="23" name="Text 21"/>
          <p:cNvSpPr/>
          <p:nvPr/>
        </p:nvSpPr>
        <p:spPr>
          <a:xfrm>
            <a:off x="609600" y="1843025"/>
            <a:ext cx="11582400" cy="148590"/>
          </a:xfrm>
          <a:prstGeom prst="rect">
            <a:avLst/>
          </a:prstGeom>
          <a:noFill/>
          <a:ln/>
        </p:spPr>
        <p:txBody>
          <a:bodyPr wrap="none" lIns="0" tIns="0" rIns="0" bIns="0" rtlCol="0" anchor="t"/>
          <a:lstStyle/>
          <a:p>
            <a:pPr algn="l" indent="0" marL="0">
              <a:buNone/>
            </a:pPr>
            <a:r>
              <a:rPr lang="en-US" sz="975" b="1" dirty="0">
                <a:solidFill>
                  <a:srgbClr val="23282E"/>
                </a:solidFill>
                <a:latin typeface="Microsoft YaHei" pitchFamily="34" charset="0"/>
                <a:ea typeface="Microsoft YaHei" pitchFamily="34" charset="-122"/>
                <a:cs typeface="Microsoft YaHei" pitchFamily="34" charset="-120"/>
              </a:rPr>
              <a:t>Staff who use AI at work who say they have done this</a:t>
            </a:r>
            <a:endParaRPr lang="en-US" sz="975" dirty="0">
              <a:latin typeface="Microsoft YaHei" pitchFamily="34" charset="0"/>
              <a:ea typeface="Microsoft YaHei" pitchFamily="34" charset="-122"/>
              <a:cs typeface="Microsoft YaHei" pitchFamily="34" charset="-120"/>
            </a:endParaRPr>
          </a:p>
        </p:txBody>
      </p:sp>
      <p:sp>
        <p:nvSpPr>
          <p:cNvPr id="24" name="Text 22"/>
          <p:cNvSpPr/>
          <p:nvPr/>
        </p:nvSpPr>
        <p:spPr>
          <a:xfrm>
            <a:off x="0" y="2243798"/>
            <a:ext cx="3343275" cy="171450"/>
          </a:xfrm>
          <a:prstGeom prst="rect">
            <a:avLst/>
          </a:prstGeom>
          <a:noFill/>
          <a:ln/>
        </p:spPr>
        <p:txBody>
          <a:bodyPr wrap="none" lIns="0" tIns="0" rIns="0" bIns="0" rtlCol="0" anchor="t"/>
          <a:lstStyle/>
          <a:p>
            <a:pPr algn="r" indent="0" marL="0">
              <a:buNone/>
            </a:pPr>
            <a:r>
              <a:rPr lang="en-US" sz="1125" dirty="0">
                <a:solidFill>
                  <a:srgbClr val="23282E"/>
                </a:solidFill>
                <a:latin typeface="Microsoft YaHei" pitchFamily="34" charset="0"/>
                <a:ea typeface="Microsoft YaHei" pitchFamily="34" charset="-122"/>
                <a:cs typeface="Microsoft YaHei" pitchFamily="34" charset="-120"/>
              </a:rPr>
              <a:t>Put in less effort, knowing AI is there</a:t>
            </a:r>
            <a:endParaRPr lang="en-US" sz="1125" dirty="0">
              <a:latin typeface="Microsoft YaHei" pitchFamily="34" charset="0"/>
              <a:ea typeface="Microsoft YaHei" pitchFamily="34" charset="-122"/>
              <a:cs typeface="Microsoft YaHei" pitchFamily="34" charset="-120"/>
            </a:endParaRPr>
          </a:p>
        </p:txBody>
      </p:sp>
      <p:sp>
        <p:nvSpPr>
          <p:cNvPr id="25" name="Shape 23"/>
          <p:cNvSpPr/>
          <p:nvPr/>
        </p:nvSpPr>
        <p:spPr>
          <a:xfrm>
            <a:off x="3495675" y="2209800"/>
            <a:ext cx="3017520" cy="266700"/>
          </a:xfrm>
          <a:prstGeom prst="roundRect">
            <a:avLst>
              <a:gd name="adj" fmla="val 10714"/>
            </a:avLst>
          </a:prstGeom>
          <a:solidFill>
            <a:srgbClr val="B9C3CB"/>
          </a:solidFill>
          <a:ln/>
        </p:spPr>
      </p:sp>
      <p:sp>
        <p:nvSpPr>
          <p:cNvPr id="26" name="Text 24"/>
          <p:cNvSpPr/>
          <p:nvPr/>
        </p:nvSpPr>
        <p:spPr>
          <a:xfrm>
            <a:off x="6608445" y="2263210"/>
            <a:ext cx="5583555"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72%</a:t>
            </a:r>
            <a:endParaRPr lang="en-US" sz="1200" dirty="0">
              <a:latin typeface="Microsoft YaHei" pitchFamily="34" charset="0"/>
              <a:ea typeface="Microsoft YaHei" pitchFamily="34" charset="-122"/>
              <a:cs typeface="Microsoft YaHei" pitchFamily="34" charset="-120"/>
            </a:endParaRPr>
          </a:p>
        </p:txBody>
      </p:sp>
      <p:sp>
        <p:nvSpPr>
          <p:cNvPr id="27" name="Text 25"/>
          <p:cNvSpPr/>
          <p:nvPr/>
        </p:nvSpPr>
        <p:spPr>
          <a:xfrm>
            <a:off x="0" y="2758148"/>
            <a:ext cx="3343275" cy="171450"/>
          </a:xfrm>
          <a:prstGeom prst="rect">
            <a:avLst/>
          </a:prstGeom>
          <a:noFill/>
          <a:ln/>
        </p:spPr>
        <p:txBody>
          <a:bodyPr wrap="none" lIns="0" tIns="0" rIns="0" bIns="0" rtlCol="0" anchor="t"/>
          <a:lstStyle/>
          <a:p>
            <a:pPr algn="r" indent="0" marL="0">
              <a:buNone/>
            </a:pPr>
            <a:r>
              <a:rPr lang="en-US" sz="1125" dirty="0">
                <a:solidFill>
                  <a:srgbClr val="23282E"/>
                </a:solidFill>
                <a:latin typeface="Microsoft YaHei" pitchFamily="34" charset="0"/>
                <a:ea typeface="Microsoft YaHei" pitchFamily="34" charset="-122"/>
                <a:cs typeface="Microsoft YaHei" pitchFamily="34" charset="-120"/>
              </a:rPr>
              <a:t>Used AI output without evaluating it</a:t>
            </a:r>
            <a:endParaRPr lang="en-US" sz="1125" dirty="0">
              <a:latin typeface="Microsoft YaHei" pitchFamily="34" charset="0"/>
              <a:ea typeface="Microsoft YaHei" pitchFamily="34" charset="-122"/>
              <a:cs typeface="Microsoft YaHei" pitchFamily="34" charset="-120"/>
            </a:endParaRPr>
          </a:p>
        </p:txBody>
      </p:sp>
      <p:sp>
        <p:nvSpPr>
          <p:cNvPr id="28" name="Shape 26"/>
          <p:cNvSpPr/>
          <p:nvPr/>
        </p:nvSpPr>
        <p:spPr>
          <a:xfrm>
            <a:off x="3495675" y="2724150"/>
            <a:ext cx="2766060" cy="266700"/>
          </a:xfrm>
          <a:prstGeom prst="roundRect">
            <a:avLst>
              <a:gd name="adj" fmla="val 10714"/>
            </a:avLst>
          </a:prstGeom>
          <a:solidFill>
            <a:srgbClr val="B9C3CB"/>
          </a:solidFill>
          <a:ln/>
        </p:spPr>
      </p:sp>
      <p:sp>
        <p:nvSpPr>
          <p:cNvPr id="29" name="Text 27"/>
          <p:cNvSpPr/>
          <p:nvPr/>
        </p:nvSpPr>
        <p:spPr>
          <a:xfrm>
            <a:off x="6356985" y="2777560"/>
            <a:ext cx="5835015"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66%</a:t>
            </a:r>
            <a:endParaRPr lang="en-US" sz="1200" dirty="0">
              <a:latin typeface="Microsoft YaHei" pitchFamily="34" charset="0"/>
              <a:ea typeface="Microsoft YaHei" pitchFamily="34" charset="-122"/>
              <a:cs typeface="Microsoft YaHei" pitchFamily="34" charset="-120"/>
            </a:endParaRPr>
          </a:p>
        </p:txBody>
      </p:sp>
      <p:sp>
        <p:nvSpPr>
          <p:cNvPr id="30" name="Text 28"/>
          <p:cNvSpPr/>
          <p:nvPr/>
        </p:nvSpPr>
        <p:spPr>
          <a:xfrm>
            <a:off x="0" y="3272498"/>
            <a:ext cx="3343275" cy="171450"/>
          </a:xfrm>
          <a:prstGeom prst="rect">
            <a:avLst/>
          </a:prstGeom>
          <a:noFill/>
          <a:ln/>
        </p:spPr>
        <p:txBody>
          <a:bodyPr wrap="none" lIns="0" tIns="0" rIns="0" bIns="0" rtlCol="0" anchor="t"/>
          <a:lstStyle/>
          <a:p>
            <a:pPr algn="r" indent="0" marL="0">
              <a:buNone/>
            </a:pPr>
            <a:r>
              <a:rPr lang="en-US" sz="1125" dirty="0">
                <a:solidFill>
                  <a:srgbClr val="23282E"/>
                </a:solidFill>
                <a:latin typeface="Microsoft YaHei" pitchFamily="34" charset="0"/>
                <a:ea typeface="Microsoft YaHei" pitchFamily="34" charset="-122"/>
                <a:cs typeface="Microsoft YaHei" pitchFamily="34" charset="-120"/>
              </a:rPr>
              <a:t>Hid AI use or passed it off as their own</a:t>
            </a:r>
            <a:endParaRPr lang="en-US" sz="1125" dirty="0">
              <a:latin typeface="Microsoft YaHei" pitchFamily="34" charset="0"/>
              <a:ea typeface="Microsoft YaHei" pitchFamily="34" charset="-122"/>
              <a:cs typeface="Microsoft YaHei" pitchFamily="34" charset="-120"/>
            </a:endParaRPr>
          </a:p>
        </p:txBody>
      </p:sp>
      <p:sp>
        <p:nvSpPr>
          <p:cNvPr id="31" name="Shape 29"/>
          <p:cNvSpPr/>
          <p:nvPr/>
        </p:nvSpPr>
        <p:spPr>
          <a:xfrm>
            <a:off x="3495675" y="3238500"/>
            <a:ext cx="2388870" cy="266700"/>
          </a:xfrm>
          <a:prstGeom prst="roundRect">
            <a:avLst>
              <a:gd name="adj" fmla="val 10714"/>
            </a:avLst>
          </a:prstGeom>
          <a:solidFill>
            <a:srgbClr val="B9C3CB"/>
          </a:solidFill>
          <a:ln/>
        </p:spPr>
      </p:sp>
      <p:sp>
        <p:nvSpPr>
          <p:cNvPr id="32" name="Text 30"/>
          <p:cNvSpPr/>
          <p:nvPr/>
        </p:nvSpPr>
        <p:spPr>
          <a:xfrm>
            <a:off x="5979795" y="3291910"/>
            <a:ext cx="6212205"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57%</a:t>
            </a:r>
            <a:endParaRPr lang="en-US" sz="1200" dirty="0">
              <a:latin typeface="Microsoft YaHei" pitchFamily="34" charset="0"/>
              <a:ea typeface="Microsoft YaHei" pitchFamily="34" charset="-122"/>
              <a:cs typeface="Microsoft YaHei" pitchFamily="34" charset="-120"/>
            </a:endParaRPr>
          </a:p>
        </p:txBody>
      </p:sp>
      <p:sp>
        <p:nvSpPr>
          <p:cNvPr id="33" name="Text 31"/>
          <p:cNvSpPr/>
          <p:nvPr/>
        </p:nvSpPr>
        <p:spPr>
          <a:xfrm>
            <a:off x="0" y="3786848"/>
            <a:ext cx="3343275" cy="171450"/>
          </a:xfrm>
          <a:prstGeom prst="rect">
            <a:avLst/>
          </a:prstGeom>
          <a:noFill/>
          <a:ln/>
        </p:spPr>
        <p:txBody>
          <a:bodyPr wrap="none" lIns="0" tIns="0" rIns="0" bIns="0" rtlCol="0" anchor="t"/>
          <a:lstStyle/>
          <a:p>
            <a:pPr algn="r" indent="0" marL="0">
              <a:buNone/>
            </a:pPr>
            <a:r>
              <a:rPr lang="en-US" sz="1125" dirty="0">
                <a:solidFill>
                  <a:srgbClr val="23282E"/>
                </a:solidFill>
                <a:latin typeface="Microsoft YaHei" pitchFamily="34" charset="0"/>
                <a:ea typeface="Microsoft YaHei" pitchFamily="34" charset="-122"/>
                <a:cs typeface="Microsoft YaHei" pitchFamily="34" charset="-120"/>
              </a:rPr>
              <a:t>Made mistakes at work because of AI</a:t>
            </a:r>
            <a:endParaRPr lang="en-US" sz="1125" dirty="0">
              <a:latin typeface="Microsoft YaHei" pitchFamily="34" charset="0"/>
              <a:ea typeface="Microsoft YaHei" pitchFamily="34" charset="-122"/>
              <a:cs typeface="Microsoft YaHei" pitchFamily="34" charset="-120"/>
            </a:endParaRPr>
          </a:p>
        </p:txBody>
      </p:sp>
      <p:sp>
        <p:nvSpPr>
          <p:cNvPr id="34" name="Shape 32"/>
          <p:cNvSpPr/>
          <p:nvPr/>
        </p:nvSpPr>
        <p:spPr>
          <a:xfrm>
            <a:off x="3495675" y="3752850"/>
            <a:ext cx="2346960" cy="266700"/>
          </a:xfrm>
          <a:prstGeom prst="roundRect">
            <a:avLst>
              <a:gd name="adj" fmla="val 10714"/>
            </a:avLst>
          </a:prstGeom>
          <a:solidFill>
            <a:srgbClr val="B9C3CB"/>
          </a:solidFill>
          <a:ln/>
        </p:spPr>
      </p:sp>
      <p:sp>
        <p:nvSpPr>
          <p:cNvPr id="35" name="Text 33"/>
          <p:cNvSpPr/>
          <p:nvPr/>
        </p:nvSpPr>
        <p:spPr>
          <a:xfrm>
            <a:off x="5937885" y="3806260"/>
            <a:ext cx="6254115"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56%</a:t>
            </a:r>
            <a:endParaRPr lang="en-US" sz="1200" dirty="0">
              <a:latin typeface="Microsoft YaHei" pitchFamily="34" charset="0"/>
              <a:ea typeface="Microsoft YaHei" pitchFamily="34" charset="-122"/>
              <a:cs typeface="Microsoft YaHei" pitchFamily="34" charset="-120"/>
            </a:endParaRPr>
          </a:p>
        </p:txBody>
      </p:sp>
      <p:sp>
        <p:nvSpPr>
          <p:cNvPr id="36" name="Text 34"/>
          <p:cNvSpPr/>
          <p:nvPr/>
        </p:nvSpPr>
        <p:spPr>
          <a:xfrm>
            <a:off x="0" y="4301198"/>
            <a:ext cx="3343275" cy="171450"/>
          </a:xfrm>
          <a:prstGeom prst="rect">
            <a:avLst/>
          </a:prstGeom>
          <a:noFill/>
          <a:ln/>
        </p:spPr>
        <p:txBody>
          <a:bodyPr wrap="none" lIns="0" tIns="0" rIns="0" bIns="0" rtlCol="0" anchor="t"/>
          <a:lstStyle/>
          <a:p>
            <a:pPr algn="r" indent="0" marL="0">
              <a:buNone/>
            </a:pPr>
            <a:r>
              <a:rPr lang="en-US" sz="1125" dirty="0">
                <a:solidFill>
                  <a:srgbClr val="23282E"/>
                </a:solidFill>
                <a:latin typeface="Microsoft YaHei" pitchFamily="34" charset="0"/>
                <a:ea typeface="Microsoft YaHei" pitchFamily="34" charset="-122"/>
                <a:cs typeface="Microsoft YaHei" pitchFamily="34" charset="-120"/>
              </a:rPr>
              <a:t>Used AI without knowing if allowed</a:t>
            </a:r>
            <a:endParaRPr lang="en-US" sz="1125" dirty="0">
              <a:latin typeface="Microsoft YaHei" pitchFamily="34" charset="0"/>
              <a:ea typeface="Microsoft YaHei" pitchFamily="34" charset="-122"/>
              <a:cs typeface="Microsoft YaHei" pitchFamily="34" charset="-120"/>
            </a:endParaRPr>
          </a:p>
        </p:txBody>
      </p:sp>
      <p:sp>
        <p:nvSpPr>
          <p:cNvPr id="37" name="Shape 35"/>
          <p:cNvSpPr/>
          <p:nvPr/>
        </p:nvSpPr>
        <p:spPr>
          <a:xfrm>
            <a:off x="3495675" y="4267200"/>
            <a:ext cx="2346960" cy="266700"/>
          </a:xfrm>
          <a:prstGeom prst="roundRect">
            <a:avLst>
              <a:gd name="adj" fmla="val 10714"/>
            </a:avLst>
          </a:prstGeom>
          <a:solidFill>
            <a:srgbClr val="B9C3CB"/>
          </a:solidFill>
          <a:ln/>
        </p:spPr>
      </p:sp>
      <p:sp>
        <p:nvSpPr>
          <p:cNvPr id="38" name="Text 36"/>
          <p:cNvSpPr/>
          <p:nvPr/>
        </p:nvSpPr>
        <p:spPr>
          <a:xfrm>
            <a:off x="5937885" y="4320610"/>
            <a:ext cx="6254115"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56%</a:t>
            </a:r>
            <a:endParaRPr lang="en-US" sz="1200" dirty="0">
              <a:latin typeface="Microsoft YaHei" pitchFamily="34" charset="0"/>
              <a:ea typeface="Microsoft YaHei" pitchFamily="34" charset="-122"/>
              <a:cs typeface="Microsoft YaHei" pitchFamily="34" charset="-120"/>
            </a:endParaRPr>
          </a:p>
        </p:txBody>
      </p:sp>
      <p:sp>
        <p:nvSpPr>
          <p:cNvPr id="39" name="Text 37"/>
          <p:cNvSpPr/>
          <p:nvPr/>
        </p:nvSpPr>
        <p:spPr>
          <a:xfrm>
            <a:off x="0" y="4815548"/>
            <a:ext cx="3343275" cy="171450"/>
          </a:xfrm>
          <a:prstGeom prst="rect">
            <a:avLst/>
          </a:prstGeom>
          <a:noFill/>
          <a:ln/>
        </p:spPr>
        <p:txBody>
          <a:bodyPr wrap="none" lIns="0" tIns="0" rIns="0" bIns="0" rtlCol="0" anchor="t"/>
          <a:lstStyle/>
          <a:p>
            <a:pPr algn="r" indent="0" marL="0">
              <a:buNone/>
            </a:pPr>
            <a:r>
              <a:rPr lang="en-US" sz="1125" b="1" dirty="0">
                <a:solidFill>
                  <a:srgbClr val="96584F"/>
                </a:solidFill>
                <a:latin typeface="Microsoft YaHei" pitchFamily="34" charset="0"/>
                <a:ea typeface="Microsoft YaHei" pitchFamily="34" charset="-122"/>
                <a:cs typeface="Microsoft YaHei" pitchFamily="34" charset="-120"/>
              </a:rPr>
              <a:t>Uploaded company data to public AI</a:t>
            </a:r>
            <a:endParaRPr lang="en-US" sz="1125" dirty="0">
              <a:latin typeface="Microsoft YaHei" pitchFamily="34" charset="0"/>
              <a:ea typeface="Microsoft YaHei" pitchFamily="34" charset="-122"/>
              <a:cs typeface="Microsoft YaHei" pitchFamily="34" charset="-120"/>
            </a:endParaRPr>
          </a:p>
        </p:txBody>
      </p:sp>
      <p:sp>
        <p:nvSpPr>
          <p:cNvPr id="40" name="Shape 38"/>
          <p:cNvSpPr/>
          <p:nvPr/>
        </p:nvSpPr>
        <p:spPr>
          <a:xfrm>
            <a:off x="3495675" y="4781550"/>
            <a:ext cx="2011680" cy="266700"/>
          </a:xfrm>
          <a:prstGeom prst="roundRect">
            <a:avLst>
              <a:gd name="adj" fmla="val 10714"/>
            </a:avLst>
          </a:prstGeom>
          <a:solidFill>
            <a:srgbClr val="B96A5E"/>
          </a:solidFill>
          <a:ln/>
        </p:spPr>
      </p:sp>
      <p:sp>
        <p:nvSpPr>
          <p:cNvPr id="41" name="Text 39"/>
          <p:cNvSpPr/>
          <p:nvPr/>
        </p:nvSpPr>
        <p:spPr>
          <a:xfrm>
            <a:off x="5602605" y="4834960"/>
            <a:ext cx="6589395" cy="182880"/>
          </a:xfrm>
          <a:prstGeom prst="rect">
            <a:avLst/>
          </a:prstGeom>
          <a:noFill/>
          <a:ln/>
        </p:spPr>
        <p:txBody>
          <a:bodyPr wrap="none" lIns="0" tIns="0" rIns="0" bIns="0" rtlCol="0" anchor="t"/>
          <a:lstStyle/>
          <a:p>
            <a:pPr algn="l" indent="0" marL="0">
              <a:buNone/>
            </a:pPr>
            <a:r>
              <a:rPr lang="en-US" sz="1200" b="1" dirty="0">
                <a:solidFill>
                  <a:srgbClr val="96584F"/>
                </a:solidFill>
                <a:latin typeface="Microsoft YaHei" pitchFamily="34" charset="0"/>
                <a:ea typeface="Microsoft YaHei" pitchFamily="34" charset="-122"/>
                <a:cs typeface="Microsoft YaHei" pitchFamily="34" charset="-120"/>
              </a:rPr>
              <a:t>48%</a:t>
            </a:r>
            <a:endParaRPr lang="en-US" sz="1200" dirty="0">
              <a:latin typeface="Microsoft YaHei" pitchFamily="34" charset="0"/>
              <a:ea typeface="Microsoft YaHei" pitchFamily="34" charset="-122"/>
              <a:cs typeface="Microsoft YaHei" pitchFamily="34" charset="-120"/>
            </a:endParaRPr>
          </a:p>
        </p:txBody>
      </p:sp>
      <p:sp>
        <p:nvSpPr>
          <p:cNvPr id="42" name="Shape 40"/>
          <p:cNvSpPr/>
          <p:nvPr/>
        </p:nvSpPr>
        <p:spPr>
          <a:xfrm>
            <a:off x="614363" y="5300663"/>
            <a:ext cx="3629025" cy="200025"/>
          </a:xfrm>
          <a:prstGeom prst="roundRect">
            <a:avLst>
              <a:gd name="adj" fmla="val 19048"/>
            </a:avLst>
          </a:prstGeom>
          <a:noFill/>
          <a:ln w="9525">
            <a:solidFill>
              <a:srgbClr val="9A7318"/>
            </a:solidFill>
            <a:prstDash val="solid"/>
          </a:ln>
        </p:spPr>
      </p:sp>
      <p:sp>
        <p:nvSpPr>
          <p:cNvPr id="43" name="Text 41"/>
          <p:cNvSpPr/>
          <p:nvPr/>
        </p:nvSpPr>
        <p:spPr>
          <a:xfrm>
            <a:off x="0" y="5338339"/>
            <a:ext cx="4857750" cy="137160"/>
          </a:xfrm>
          <a:prstGeom prst="rect">
            <a:avLst/>
          </a:prstGeom>
          <a:noFill/>
          <a:ln/>
        </p:spPr>
        <p:txBody>
          <a:bodyPr wrap="none" lIns="0" tIns="0" rIns="0" bIns="0" rtlCol="0" anchor="t"/>
          <a:lstStyle/>
          <a:p>
            <a:pPr algn="ctr" indent="0" marL="0">
              <a:buNone/>
            </a:pPr>
            <a:r>
              <a:rPr lang="en-US" sz="900" b="1" dirty="0">
                <a:solidFill>
                  <a:srgbClr val="846417"/>
                </a:solidFill>
                <a:latin typeface="Microsoft YaHei" pitchFamily="34" charset="0"/>
                <a:ea typeface="Microsoft YaHei" pitchFamily="34" charset="-122"/>
                <a:cs typeface="Microsoft YaHei" pitchFamily="34" charset="-120"/>
              </a:rPr>
              <a:t>Corporate survey · self-reported · 32,352 staff, 47 countries</a:t>
            </a:r>
            <a:endParaRPr lang="en-US" sz="900" dirty="0">
              <a:latin typeface="Microsoft YaHei" pitchFamily="34" charset="0"/>
              <a:ea typeface="Microsoft YaHei" pitchFamily="34" charset="-122"/>
              <a:cs typeface="Microsoft YaHei" pitchFamily="34" charset="-120"/>
            </a:endParaRPr>
          </a:p>
        </p:txBody>
      </p:sp>
      <p:sp>
        <p:nvSpPr>
          <p:cNvPr id="44" name="Shape 42"/>
          <p:cNvSpPr/>
          <p:nvPr/>
        </p:nvSpPr>
        <p:spPr>
          <a:xfrm>
            <a:off x="7624762" y="1871663"/>
            <a:ext cx="3952875" cy="3800475"/>
          </a:xfrm>
          <a:prstGeom prst="roundRect">
            <a:avLst>
              <a:gd name="adj" fmla="val 2506"/>
            </a:avLst>
          </a:prstGeom>
          <a:solidFill>
            <a:srgbClr val="F9FBFC"/>
          </a:solidFill>
          <a:ln w="9525">
            <a:solidFill>
              <a:srgbClr val="D3DBE0"/>
            </a:solidFill>
            <a:prstDash val="solid"/>
          </a:ln>
        </p:spPr>
      </p:sp>
      <p:sp>
        <p:nvSpPr>
          <p:cNvPr id="45" name="Shape 43"/>
          <p:cNvSpPr/>
          <p:nvPr/>
        </p:nvSpPr>
        <p:spPr>
          <a:xfrm>
            <a:off x="7867650" y="2095500"/>
            <a:ext cx="190500" cy="190500"/>
          </a:xfrm>
          <a:prstGeom prst="ellipse">
            <a:avLst/>
          </a:prstGeom>
          <a:noFill/>
          <a:ln w="19050">
            <a:solidFill>
              <a:srgbClr val="B96A5E"/>
            </a:solidFill>
            <a:prstDash val="solid"/>
          </a:ln>
        </p:spPr>
      </p:sp>
      <p:sp>
        <p:nvSpPr>
          <p:cNvPr id="46" name="Shape 44"/>
          <p:cNvSpPr/>
          <p:nvPr/>
        </p:nvSpPr>
        <p:spPr>
          <a:xfrm>
            <a:off x="7895549" y="2123399"/>
            <a:ext cx="134693" cy="134703"/>
          </a:xfrm>
          <a:custGeom>
            <a:avLst/>
            <a:gdLst/>
            <a:ahLst/>
            <a:cxnLst/>
            <a:rect l="l" t="t" r="r" b="b"/>
            <a:pathLst>
              <a:path w="134693" h="134703">
                <a:moveTo>
                  <a:pt x="0" y="0"/>
                </a:moveTo>
                <a:lnTo>
                  <a:pt x="134693" y="134703"/>
                </a:lnTo>
              </a:path>
            </a:pathLst>
          </a:custGeom>
          <a:noFill/>
          <a:ln w="19050">
            <a:solidFill>
              <a:srgbClr val="B96A5E"/>
            </a:solidFill>
            <a:prstDash val="solid"/>
          </a:ln>
        </p:spPr>
      </p:sp>
      <p:sp>
        <p:nvSpPr>
          <p:cNvPr id="47" name="Text 45"/>
          <p:cNvSpPr/>
          <p:nvPr/>
        </p:nvSpPr>
        <p:spPr>
          <a:xfrm>
            <a:off x="8191500" y="2091760"/>
            <a:ext cx="400050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Uploaded company data, by policy</a:t>
            </a:r>
            <a:endParaRPr lang="en-US" sz="1200" dirty="0">
              <a:latin typeface="Microsoft YaHei" pitchFamily="34" charset="0"/>
              <a:ea typeface="Microsoft YaHei" pitchFamily="34" charset="-122"/>
              <a:cs typeface="Microsoft YaHei" pitchFamily="34" charset="-120"/>
            </a:endParaRPr>
          </a:p>
        </p:txBody>
      </p:sp>
      <p:sp>
        <p:nvSpPr>
          <p:cNvPr id="48" name="Text 46"/>
          <p:cNvSpPr/>
          <p:nvPr/>
        </p:nvSpPr>
        <p:spPr>
          <a:xfrm>
            <a:off x="7848600" y="5072362"/>
            <a:ext cx="4343400"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Bans alone don</a:t>
            </a:r>
            <a:pPr algn="l" indent="0" marL="0">
              <a:buNone/>
            </a:pPr>
            <a:r>
              <a:rPr lang="en-US" sz="1050" dirty="0">
                <a:solidFill>
                  <a:srgbClr val="5A6470"/>
                </a:solidFill>
                <a:latin typeface="Microsoft YaHei" pitchFamily="34" charset="0"/>
                <a:ea typeface="Microsoft YaHei" pitchFamily="34" charset="-122"/>
                <a:cs typeface="Microsoft YaHei" pitchFamily="34" charset="-120"/>
              </a:rPr>
              <a:t>'</a:t>
            </a:r>
            <a:pPr algn="l" indent="0" marL="0">
              <a:buNone/>
            </a:pPr>
            <a:r>
              <a:rPr lang="en-US" sz="1050" dirty="0">
                <a:solidFill>
                  <a:srgbClr val="5A6470"/>
                </a:solidFill>
                <a:latin typeface="Microsoft YaHei" pitchFamily="34" charset="0"/>
                <a:ea typeface="Microsoft YaHei" pitchFamily="34" charset="-122"/>
                <a:cs typeface="Microsoft YaHei" pitchFamily="34" charset="-120"/>
              </a:rPr>
              <a:t>t work. People need tools, rules</a:t>
            </a:r>
            <a:endParaRPr lang="en-US" sz="1050" dirty="0">
              <a:latin typeface="Microsoft YaHei" pitchFamily="34" charset="0"/>
              <a:ea typeface="Microsoft YaHei" pitchFamily="34" charset="-122"/>
              <a:cs typeface="Microsoft YaHei" pitchFamily="34" charset="-120"/>
            </a:endParaRPr>
          </a:p>
        </p:txBody>
      </p:sp>
      <p:sp>
        <p:nvSpPr>
          <p:cNvPr id="49" name="Text 47"/>
          <p:cNvSpPr/>
          <p:nvPr/>
        </p:nvSpPr>
        <p:spPr>
          <a:xfrm>
            <a:off x="7848600" y="5281912"/>
            <a:ext cx="4343400"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and training.</a:t>
            </a:r>
            <a:endParaRPr lang="en-US" sz="1050" dirty="0">
              <a:latin typeface="Microsoft YaHei" pitchFamily="34" charset="0"/>
              <a:ea typeface="Microsoft YaHei" pitchFamily="34" charset="-122"/>
              <a:cs typeface="Microsoft YaHei" pitchFamily="34" charset="-120"/>
            </a:endParaRPr>
          </a:p>
        </p:txBody>
      </p:sp>
      <p:sp>
        <p:nvSpPr>
          <p:cNvPr id="50" name="Text 48"/>
          <p:cNvSpPr/>
          <p:nvPr/>
        </p:nvSpPr>
        <p:spPr>
          <a:xfrm>
            <a:off x="7848600" y="2614912"/>
            <a:ext cx="4343400" cy="160020"/>
          </a:xfrm>
          <a:prstGeom prst="rect">
            <a:avLst/>
          </a:prstGeom>
          <a:noFill/>
          <a:ln/>
        </p:spPr>
        <p:txBody>
          <a:bodyPr wrap="none" lIns="0" tIns="0" rIns="0" bIns="0" rtlCol="0" anchor="t"/>
          <a:lstStyle/>
          <a:p>
            <a:pPr algn="l" indent="0" marL="0">
              <a:buNone/>
            </a:pPr>
            <a:r>
              <a:rPr lang="en-US" sz="1050" b="1" dirty="0">
                <a:solidFill>
                  <a:srgbClr val="23282E"/>
                </a:solidFill>
                <a:latin typeface="Microsoft YaHei" pitchFamily="34" charset="0"/>
                <a:ea typeface="Microsoft YaHei" pitchFamily="34" charset="-122"/>
                <a:cs typeface="Microsoft YaHei" pitchFamily="34" charset="-120"/>
              </a:rPr>
              <a:t>AI banned</a:t>
            </a:r>
            <a:endParaRPr lang="en-US" sz="1050" dirty="0">
              <a:latin typeface="Microsoft YaHei" pitchFamily="34" charset="0"/>
              <a:ea typeface="Microsoft YaHei" pitchFamily="34" charset="-122"/>
              <a:cs typeface="Microsoft YaHei" pitchFamily="34" charset="-120"/>
            </a:endParaRPr>
          </a:p>
        </p:txBody>
      </p:sp>
      <p:sp>
        <p:nvSpPr>
          <p:cNvPr id="51" name="Shape 49"/>
          <p:cNvSpPr/>
          <p:nvPr/>
        </p:nvSpPr>
        <p:spPr>
          <a:xfrm>
            <a:off x="7848600" y="2838450"/>
            <a:ext cx="2997594" cy="285750"/>
          </a:xfrm>
          <a:prstGeom prst="roundRect">
            <a:avLst>
              <a:gd name="adj" fmla="val 10000"/>
            </a:avLst>
          </a:prstGeom>
          <a:solidFill>
            <a:srgbClr val="B96A5E"/>
          </a:solidFill>
          <a:ln/>
        </p:spPr>
      </p:sp>
      <p:sp>
        <p:nvSpPr>
          <p:cNvPr id="52" name="Text 50"/>
          <p:cNvSpPr/>
          <p:nvPr/>
        </p:nvSpPr>
        <p:spPr>
          <a:xfrm>
            <a:off x="10941444" y="2864731"/>
            <a:ext cx="1250556" cy="228600"/>
          </a:xfrm>
          <a:prstGeom prst="rect">
            <a:avLst/>
          </a:prstGeom>
          <a:noFill/>
          <a:ln/>
        </p:spPr>
        <p:txBody>
          <a:bodyPr wrap="none" lIns="0" tIns="0" rIns="0" bIns="0" rtlCol="0" anchor="t"/>
          <a:lstStyle/>
          <a:p>
            <a:pPr algn="l" indent="0" marL="0">
              <a:buNone/>
            </a:pPr>
            <a:r>
              <a:rPr lang="en-US" sz="1500" b="1" dirty="0">
                <a:solidFill>
                  <a:srgbClr val="9F5C53"/>
                </a:solidFill>
                <a:latin typeface="Microsoft YaHei" pitchFamily="34" charset="0"/>
                <a:ea typeface="Microsoft YaHei" pitchFamily="34" charset="-122"/>
                <a:cs typeface="Microsoft YaHei" pitchFamily="34" charset="-120"/>
              </a:rPr>
              <a:t>67%</a:t>
            </a:r>
            <a:endParaRPr lang="en-US" sz="1500" dirty="0">
              <a:latin typeface="Microsoft YaHei" pitchFamily="34" charset="0"/>
              <a:ea typeface="Microsoft YaHei" pitchFamily="34" charset="-122"/>
              <a:cs typeface="Microsoft YaHei" pitchFamily="34" charset="-120"/>
            </a:endParaRPr>
          </a:p>
        </p:txBody>
      </p:sp>
      <p:sp>
        <p:nvSpPr>
          <p:cNvPr id="53" name="Text 51"/>
          <p:cNvSpPr/>
          <p:nvPr/>
        </p:nvSpPr>
        <p:spPr>
          <a:xfrm>
            <a:off x="7848600" y="3415012"/>
            <a:ext cx="4343400" cy="160020"/>
          </a:xfrm>
          <a:prstGeom prst="rect">
            <a:avLst/>
          </a:prstGeom>
          <a:noFill/>
          <a:ln/>
        </p:spPr>
        <p:txBody>
          <a:bodyPr wrap="none" lIns="0" tIns="0" rIns="0" bIns="0" rtlCol="0" anchor="t"/>
          <a:lstStyle/>
          <a:p>
            <a:pPr algn="l" indent="0" marL="0">
              <a:buNone/>
            </a:pPr>
            <a:r>
              <a:rPr lang="en-US" sz="1050" b="1" dirty="0">
                <a:solidFill>
                  <a:srgbClr val="23282E"/>
                </a:solidFill>
                <a:latin typeface="Microsoft YaHei" pitchFamily="34" charset="0"/>
                <a:ea typeface="Microsoft YaHei" pitchFamily="34" charset="-122"/>
                <a:cs typeface="Microsoft YaHei" pitchFamily="34" charset="-120"/>
              </a:rPr>
              <a:t>A usage policy</a:t>
            </a:r>
            <a:endParaRPr lang="en-US" sz="1050" dirty="0">
              <a:latin typeface="Microsoft YaHei" pitchFamily="34" charset="0"/>
              <a:ea typeface="Microsoft YaHei" pitchFamily="34" charset="-122"/>
              <a:cs typeface="Microsoft YaHei" pitchFamily="34" charset="-120"/>
            </a:endParaRPr>
          </a:p>
        </p:txBody>
      </p:sp>
      <p:sp>
        <p:nvSpPr>
          <p:cNvPr id="54" name="Shape 52"/>
          <p:cNvSpPr/>
          <p:nvPr/>
        </p:nvSpPr>
        <p:spPr>
          <a:xfrm>
            <a:off x="7848600" y="3638550"/>
            <a:ext cx="2505451" cy="285750"/>
          </a:xfrm>
          <a:prstGeom prst="roundRect">
            <a:avLst>
              <a:gd name="adj" fmla="val 10000"/>
            </a:avLst>
          </a:prstGeom>
          <a:solidFill>
            <a:srgbClr val="4A6B8A"/>
          </a:solidFill>
          <a:ln/>
        </p:spPr>
      </p:sp>
      <p:sp>
        <p:nvSpPr>
          <p:cNvPr id="55" name="Text 53"/>
          <p:cNvSpPr/>
          <p:nvPr/>
        </p:nvSpPr>
        <p:spPr>
          <a:xfrm>
            <a:off x="10449301" y="3664831"/>
            <a:ext cx="1742699" cy="228600"/>
          </a:xfrm>
          <a:prstGeom prst="rect">
            <a:avLst/>
          </a:prstGeom>
          <a:noFill/>
          <a:ln/>
        </p:spPr>
        <p:txBody>
          <a:bodyPr wrap="none" lIns="0" tIns="0" rIns="0" bIns="0" rtlCol="0" anchor="t"/>
          <a:lstStyle/>
          <a:p>
            <a:pPr algn="l" indent="0" marL="0">
              <a:buNone/>
            </a:pPr>
            <a:r>
              <a:rPr lang="en-US" sz="1500" b="1" dirty="0">
                <a:solidFill>
                  <a:srgbClr val="4A6B8A"/>
                </a:solidFill>
                <a:latin typeface="Microsoft YaHei" pitchFamily="34" charset="0"/>
                <a:ea typeface="Microsoft YaHei" pitchFamily="34" charset="-122"/>
                <a:cs typeface="Microsoft YaHei" pitchFamily="34" charset="-120"/>
              </a:rPr>
              <a:t>56%</a:t>
            </a:r>
            <a:endParaRPr lang="en-US" sz="1500" dirty="0">
              <a:latin typeface="Microsoft YaHei" pitchFamily="34" charset="0"/>
              <a:ea typeface="Microsoft YaHei" pitchFamily="34" charset="-122"/>
              <a:cs typeface="Microsoft YaHei" pitchFamily="34" charset="-120"/>
            </a:endParaRPr>
          </a:p>
        </p:txBody>
      </p:sp>
      <p:sp>
        <p:nvSpPr>
          <p:cNvPr id="56" name="Text 54"/>
          <p:cNvSpPr/>
          <p:nvPr/>
        </p:nvSpPr>
        <p:spPr>
          <a:xfrm>
            <a:off x="7848600" y="4215112"/>
            <a:ext cx="4343400" cy="160020"/>
          </a:xfrm>
          <a:prstGeom prst="rect">
            <a:avLst/>
          </a:prstGeom>
          <a:noFill/>
          <a:ln/>
        </p:spPr>
        <p:txBody>
          <a:bodyPr wrap="none" lIns="0" tIns="0" rIns="0" bIns="0" rtlCol="0" anchor="t"/>
          <a:lstStyle/>
          <a:p>
            <a:pPr algn="l" indent="0" marL="0">
              <a:buNone/>
            </a:pPr>
            <a:r>
              <a:rPr lang="en-US" sz="1050" b="1" dirty="0">
                <a:solidFill>
                  <a:srgbClr val="23282E"/>
                </a:solidFill>
                <a:latin typeface="Microsoft YaHei" pitchFamily="34" charset="0"/>
                <a:ea typeface="Microsoft YaHei" pitchFamily="34" charset="-122"/>
                <a:cs typeface="Microsoft YaHei" pitchFamily="34" charset="-120"/>
              </a:rPr>
              <a:t>No policy</a:t>
            </a:r>
            <a:endParaRPr lang="en-US" sz="1050" dirty="0">
              <a:latin typeface="Microsoft YaHei" pitchFamily="34" charset="0"/>
              <a:ea typeface="Microsoft YaHei" pitchFamily="34" charset="-122"/>
              <a:cs typeface="Microsoft YaHei" pitchFamily="34" charset="-120"/>
            </a:endParaRPr>
          </a:p>
        </p:txBody>
      </p:sp>
      <p:sp>
        <p:nvSpPr>
          <p:cNvPr id="57" name="Shape 55"/>
          <p:cNvSpPr/>
          <p:nvPr/>
        </p:nvSpPr>
        <p:spPr>
          <a:xfrm>
            <a:off x="7848600" y="4438650"/>
            <a:ext cx="1476427" cy="285750"/>
          </a:xfrm>
          <a:prstGeom prst="roundRect">
            <a:avLst>
              <a:gd name="adj" fmla="val 10000"/>
            </a:avLst>
          </a:prstGeom>
          <a:solidFill>
            <a:srgbClr val="B9C3CB"/>
          </a:solidFill>
          <a:ln/>
        </p:spPr>
      </p:sp>
      <p:sp>
        <p:nvSpPr>
          <p:cNvPr id="58" name="Text 56"/>
          <p:cNvSpPr/>
          <p:nvPr/>
        </p:nvSpPr>
        <p:spPr>
          <a:xfrm>
            <a:off x="9420277" y="4464931"/>
            <a:ext cx="2771723" cy="228600"/>
          </a:xfrm>
          <a:prstGeom prst="rect">
            <a:avLst/>
          </a:prstGeom>
          <a:noFill/>
          <a:ln/>
        </p:spPr>
        <p:txBody>
          <a:bodyPr wrap="none" lIns="0" tIns="0" rIns="0" bIns="0" rtlCol="0" anchor="t"/>
          <a:lstStyle/>
          <a:p>
            <a:pPr algn="l" indent="0" marL="0">
              <a:buNone/>
            </a:pPr>
            <a:r>
              <a:rPr lang="en-US" sz="1500" b="1" dirty="0">
                <a:solidFill>
                  <a:srgbClr val="6A7279"/>
                </a:solidFill>
                <a:latin typeface="Microsoft YaHei" pitchFamily="34" charset="0"/>
                <a:ea typeface="Microsoft YaHei" pitchFamily="34" charset="-122"/>
                <a:cs typeface="Microsoft YaHei" pitchFamily="34" charset="-120"/>
              </a:rPr>
              <a:t>33%</a:t>
            </a:r>
            <a:endParaRPr lang="en-US" sz="1500" dirty="0">
              <a:latin typeface="Microsoft YaHei" pitchFamily="34" charset="0"/>
              <a:ea typeface="Microsoft YaHei" pitchFamily="34" charset="-122"/>
              <a:cs typeface="Microsoft YaHei" pitchFamily="34" charset="-120"/>
            </a:endParaRPr>
          </a:p>
        </p:txBody>
      </p:sp>
      <p:sp>
        <p:nvSpPr>
          <p:cNvPr id="59" name="Text 57"/>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Source: University of Melbourne </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&amp;</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 KPMG, Trust, attitudes and use of AI: a global study 2025 (Apr 2025)</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F0F2"/>
          </a:solidFill>
          <a:ln/>
        </p:spPr>
      </p:sp>
      <p:sp>
        <p:nvSpPr>
          <p:cNvPr id="3" name="Shape 1"/>
          <p:cNvSpPr/>
          <p:nvPr/>
        </p:nvSpPr>
        <p:spPr>
          <a:xfrm>
            <a:off x="7415213" y="233362"/>
            <a:ext cx="504825" cy="200025"/>
          </a:xfrm>
          <a:prstGeom prst="roundRect">
            <a:avLst>
              <a:gd name="adj" fmla="val 50000"/>
            </a:avLst>
          </a:prstGeom>
          <a:noFill/>
          <a:ln w="9525">
            <a:solidFill>
              <a:srgbClr val="B9C3CB"/>
            </a:solidFill>
            <a:prstDash val="solid"/>
          </a:ln>
        </p:spPr>
      </p:sp>
      <p:sp>
        <p:nvSpPr>
          <p:cNvPr id="4" name="Text 2"/>
          <p:cNvSpPr/>
          <p:nvPr/>
        </p:nvSpPr>
        <p:spPr>
          <a:xfrm>
            <a:off x="3143250" y="271039"/>
            <a:ext cx="90487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Goals</a:t>
            </a:r>
            <a:endParaRPr lang="en-US" sz="900" dirty="0">
              <a:latin typeface="Microsoft YaHei" pitchFamily="34" charset="0"/>
              <a:ea typeface="Microsoft YaHei" pitchFamily="34" charset="-122"/>
              <a:cs typeface="Microsoft YaHei" pitchFamily="34" charset="-120"/>
            </a:endParaRPr>
          </a:p>
        </p:txBody>
      </p:sp>
      <p:sp>
        <p:nvSpPr>
          <p:cNvPr id="5" name="Shape 3"/>
          <p:cNvSpPr/>
          <p:nvPr/>
        </p:nvSpPr>
        <p:spPr>
          <a:xfrm>
            <a:off x="7967662" y="233362"/>
            <a:ext cx="523875" cy="200025"/>
          </a:xfrm>
          <a:prstGeom prst="roundRect">
            <a:avLst>
              <a:gd name="adj" fmla="val 50000"/>
            </a:avLst>
          </a:prstGeom>
          <a:noFill/>
          <a:ln w="9525">
            <a:solidFill>
              <a:srgbClr val="B9C3CB"/>
            </a:solidFill>
            <a:prstDash val="solid"/>
          </a:ln>
        </p:spPr>
      </p:sp>
      <p:sp>
        <p:nvSpPr>
          <p:cNvPr id="6" name="Text 4"/>
          <p:cNvSpPr/>
          <p:nvPr/>
        </p:nvSpPr>
        <p:spPr>
          <a:xfrm>
            <a:off x="4267200" y="271039"/>
            <a:ext cx="792480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1</a:t>
            </a:r>
            <a:endParaRPr lang="en-US" sz="900" dirty="0">
              <a:latin typeface="Microsoft YaHei" pitchFamily="34" charset="0"/>
              <a:ea typeface="Microsoft YaHei" pitchFamily="34" charset="-122"/>
              <a:cs typeface="Microsoft YaHei" pitchFamily="34" charset="-120"/>
            </a:endParaRPr>
          </a:p>
        </p:txBody>
      </p:sp>
      <p:sp>
        <p:nvSpPr>
          <p:cNvPr id="7" name="Shape 5"/>
          <p:cNvSpPr/>
          <p:nvPr/>
        </p:nvSpPr>
        <p:spPr>
          <a:xfrm>
            <a:off x="8539163" y="233362"/>
            <a:ext cx="552450" cy="200025"/>
          </a:xfrm>
          <a:prstGeom prst="roundRect">
            <a:avLst>
              <a:gd name="adj" fmla="val 50000"/>
            </a:avLst>
          </a:prstGeom>
          <a:noFill/>
          <a:ln w="9525">
            <a:solidFill>
              <a:srgbClr val="B9C3CB"/>
            </a:solidFill>
            <a:prstDash val="solid"/>
          </a:ln>
        </p:spPr>
      </p:sp>
      <p:sp>
        <p:nvSpPr>
          <p:cNvPr id="8" name="Text 6"/>
          <p:cNvSpPr/>
          <p:nvPr/>
        </p:nvSpPr>
        <p:spPr>
          <a:xfrm>
            <a:off x="5438775" y="271039"/>
            <a:ext cx="675322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1</a:t>
            </a:r>
            <a:endParaRPr lang="en-US" sz="900" dirty="0">
              <a:latin typeface="Microsoft YaHei" pitchFamily="34" charset="0"/>
              <a:ea typeface="Microsoft YaHei" pitchFamily="34" charset="-122"/>
              <a:cs typeface="Microsoft YaHei" pitchFamily="34" charset="-120"/>
            </a:endParaRPr>
          </a:p>
        </p:txBody>
      </p:sp>
      <p:sp>
        <p:nvSpPr>
          <p:cNvPr id="9" name="Shape 7"/>
          <p:cNvSpPr/>
          <p:nvPr/>
        </p:nvSpPr>
        <p:spPr>
          <a:xfrm>
            <a:off x="9139238" y="233362"/>
            <a:ext cx="523875" cy="200025"/>
          </a:xfrm>
          <a:prstGeom prst="roundRect">
            <a:avLst>
              <a:gd name="adj" fmla="val 50000"/>
            </a:avLst>
          </a:prstGeom>
          <a:noFill/>
          <a:ln w="9525">
            <a:solidFill>
              <a:srgbClr val="B9C3CB"/>
            </a:solidFill>
            <a:prstDash val="solid"/>
          </a:ln>
        </p:spPr>
      </p:sp>
      <p:sp>
        <p:nvSpPr>
          <p:cNvPr id="10" name="Text 8"/>
          <p:cNvSpPr/>
          <p:nvPr/>
        </p:nvSpPr>
        <p:spPr>
          <a:xfrm>
            <a:off x="6610350" y="271039"/>
            <a:ext cx="5581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2</a:t>
            </a:r>
            <a:endParaRPr lang="en-US" sz="900" dirty="0">
              <a:latin typeface="Microsoft YaHei" pitchFamily="34" charset="0"/>
              <a:ea typeface="Microsoft YaHei" pitchFamily="34" charset="-122"/>
              <a:cs typeface="Microsoft YaHei" pitchFamily="34" charset="-120"/>
            </a:endParaRPr>
          </a:p>
        </p:txBody>
      </p:sp>
      <p:sp>
        <p:nvSpPr>
          <p:cNvPr id="11" name="Shape 9"/>
          <p:cNvSpPr/>
          <p:nvPr/>
        </p:nvSpPr>
        <p:spPr>
          <a:xfrm>
            <a:off x="9710738" y="233362"/>
            <a:ext cx="523875" cy="200025"/>
          </a:xfrm>
          <a:prstGeom prst="roundRect">
            <a:avLst>
              <a:gd name="adj" fmla="val 50000"/>
            </a:avLst>
          </a:prstGeom>
          <a:solidFill>
            <a:srgbClr val="4A6B8A"/>
          </a:solidFill>
          <a:ln w="9525">
            <a:solidFill>
              <a:srgbClr val="4A6B8A"/>
            </a:solidFill>
            <a:prstDash val="solid"/>
          </a:ln>
        </p:spPr>
      </p:sp>
      <p:sp>
        <p:nvSpPr>
          <p:cNvPr id="12" name="Text 10"/>
          <p:cNvSpPr/>
          <p:nvPr/>
        </p:nvSpPr>
        <p:spPr>
          <a:xfrm>
            <a:off x="7753350" y="271039"/>
            <a:ext cx="443865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Part 3</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10282238" y="233362"/>
            <a:ext cx="552450" cy="200025"/>
          </a:xfrm>
          <a:prstGeom prst="roundRect">
            <a:avLst>
              <a:gd name="adj" fmla="val 50000"/>
            </a:avLst>
          </a:prstGeom>
          <a:noFill/>
          <a:ln w="9525">
            <a:solidFill>
              <a:srgbClr val="B9C3CB"/>
            </a:solidFill>
            <a:prstDash val="solid"/>
          </a:ln>
        </p:spPr>
      </p:sp>
      <p:sp>
        <p:nvSpPr>
          <p:cNvPr id="14" name="Text 12"/>
          <p:cNvSpPr/>
          <p:nvPr/>
        </p:nvSpPr>
        <p:spPr>
          <a:xfrm>
            <a:off x="8924925" y="271039"/>
            <a:ext cx="326707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2</a:t>
            </a:r>
            <a:endParaRPr lang="en-US" sz="900" dirty="0">
              <a:latin typeface="Microsoft YaHei" pitchFamily="34" charset="0"/>
              <a:ea typeface="Microsoft YaHei" pitchFamily="34" charset="-122"/>
              <a:cs typeface="Microsoft YaHei" pitchFamily="34" charset="-120"/>
            </a:endParaRPr>
          </a:p>
        </p:txBody>
      </p:sp>
      <p:sp>
        <p:nvSpPr>
          <p:cNvPr id="15" name="Shape 13"/>
          <p:cNvSpPr/>
          <p:nvPr/>
        </p:nvSpPr>
        <p:spPr>
          <a:xfrm>
            <a:off x="10882313" y="233362"/>
            <a:ext cx="695325" cy="200025"/>
          </a:xfrm>
          <a:prstGeom prst="roundRect">
            <a:avLst>
              <a:gd name="adj" fmla="val 50000"/>
            </a:avLst>
          </a:prstGeom>
          <a:noFill/>
          <a:ln w="9525">
            <a:solidFill>
              <a:srgbClr val="B9C3CB"/>
            </a:solidFill>
            <a:prstDash val="solid"/>
          </a:ln>
        </p:spPr>
      </p:sp>
      <p:sp>
        <p:nvSpPr>
          <p:cNvPr id="16" name="Text 14"/>
          <p:cNvSpPr/>
          <p:nvPr/>
        </p:nvSpPr>
        <p:spPr>
          <a:xfrm>
            <a:off x="10267950" y="271039"/>
            <a:ext cx="19240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Wrap-up</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0" y="1143000"/>
            <a:ext cx="12192000" cy="2400300"/>
          </a:xfrm>
          <a:prstGeom prst="rect">
            <a:avLst/>
          </a:prstGeom>
          <a:solidFill>
            <a:srgbClr val="3E5A74"/>
          </a:solidFill>
          <a:ln/>
        </p:spPr>
      </p:sp>
      <p:sp>
        <p:nvSpPr>
          <p:cNvPr id="18" name="Shape 16"/>
          <p:cNvSpPr/>
          <p:nvPr/>
        </p:nvSpPr>
        <p:spPr>
          <a:xfrm>
            <a:off x="0" y="3543300"/>
            <a:ext cx="12192000" cy="76200"/>
          </a:xfrm>
          <a:prstGeom prst="rect">
            <a:avLst/>
          </a:prstGeom>
          <a:solidFill>
            <a:srgbClr val="918461"/>
          </a:solidFill>
          <a:ln/>
        </p:spPr>
      </p:sp>
      <p:sp>
        <p:nvSpPr>
          <p:cNvPr id="19" name="Shape 17"/>
          <p:cNvSpPr/>
          <p:nvPr/>
        </p:nvSpPr>
        <p:spPr>
          <a:xfrm>
            <a:off x="619125" y="1419225"/>
            <a:ext cx="1885950" cy="266700"/>
          </a:xfrm>
          <a:prstGeom prst="roundRect">
            <a:avLst>
              <a:gd name="adj" fmla="val 21429"/>
            </a:avLst>
          </a:prstGeom>
          <a:noFill/>
          <a:ln w="19050">
            <a:solidFill>
              <a:srgbClr val="B2BDC7"/>
            </a:solidFill>
            <a:prstDash val="solid"/>
          </a:ln>
        </p:spPr>
      </p:sp>
      <p:sp>
        <p:nvSpPr>
          <p:cNvPr id="20" name="Text 18"/>
          <p:cNvSpPr/>
          <p:nvPr/>
        </p:nvSpPr>
        <p:spPr>
          <a:xfrm>
            <a:off x="1263030" y="1463110"/>
            <a:ext cx="10928970" cy="182880"/>
          </a:xfrm>
          <a:prstGeom prst="rect">
            <a:avLst/>
          </a:prstGeom>
          <a:noFill/>
          <a:ln/>
        </p:spPr>
        <p:txBody>
          <a:bodyPr wrap="none" lIns="0" tIns="0" rIns="0" bIns="0" rtlCol="0" anchor="t"/>
          <a:lstStyle/>
          <a:p>
            <a:pPr algn="l" indent="0" marL="0">
              <a:buNone/>
            </a:pPr>
            <a:r>
              <a:rPr lang="en-US" sz="1200" b="1" spc="225" kern="0" dirty="0">
                <a:solidFill>
                  <a:srgbClr val="FFFFFF"/>
                </a:solidFill>
                <a:latin typeface="Microsoft YaHei" pitchFamily="34" charset="0"/>
                <a:ea typeface="Microsoft YaHei" pitchFamily="34" charset="-122"/>
                <a:cs typeface="Microsoft YaHei" pitchFamily="34" charset="-120"/>
              </a:rPr>
              <a:t>P</a:t>
            </a:r>
            <a:pPr algn="l" indent="0" marL="0">
              <a:buNone/>
            </a:pPr>
            <a:r>
              <a:rPr lang="en-US" sz="1200" b="1" spc="225" kern="0" dirty="0">
                <a:solidFill>
                  <a:srgbClr val="FFFFFF"/>
                </a:solidFill>
                <a:latin typeface="Microsoft YaHei" pitchFamily="34" charset="0"/>
                <a:ea typeface="Microsoft YaHei" pitchFamily="34" charset="-122"/>
                <a:cs typeface="Microsoft YaHei" pitchFamily="34" charset="-120"/>
              </a:rPr>
              <a:t>a</a:t>
            </a:r>
            <a:pPr algn="l" indent="0" marL="0">
              <a:buNone/>
            </a:pPr>
            <a:r>
              <a:rPr lang="en-US" sz="1200" b="1" spc="225" kern="0" dirty="0">
                <a:solidFill>
                  <a:srgbClr val="FFFFFF"/>
                </a:solidFill>
                <a:latin typeface="Microsoft YaHei" pitchFamily="34" charset="0"/>
                <a:ea typeface="Microsoft YaHei" pitchFamily="34" charset="-122"/>
                <a:cs typeface="Microsoft YaHei" pitchFamily="34" charset="-120"/>
              </a:rPr>
              <a:t>r</a:t>
            </a:r>
            <a:pPr algn="l" indent="0" marL="0">
              <a:buNone/>
            </a:pPr>
            <a:r>
              <a:rPr lang="en-US" sz="1200" b="1" spc="225" kern="0" dirty="0">
                <a:solidFill>
                  <a:srgbClr val="FFFFFF"/>
                </a:solidFill>
                <a:latin typeface="Microsoft YaHei" pitchFamily="34" charset="0"/>
                <a:ea typeface="Microsoft YaHei" pitchFamily="34" charset="-122"/>
                <a:cs typeface="Microsoft YaHei" pitchFamily="34" charset="-120"/>
              </a:rPr>
              <a:t>t</a:t>
            </a:r>
            <a:pPr algn="l" indent="0" marL="0">
              <a:buNone/>
            </a:pPr>
            <a:r>
              <a:rPr lang="en-US" sz="1200" b="1" spc="225" kern="0" dirty="0">
                <a:solidFill>
                  <a:srgbClr val="FFFFFF"/>
                </a:solidFill>
                <a:latin typeface="Microsoft YaHei" pitchFamily="34" charset="0"/>
                <a:ea typeface="Microsoft YaHei" pitchFamily="34" charset="-122"/>
                <a:cs typeface="Microsoft YaHei" pitchFamily="34" charset="-120"/>
              </a:rPr>
              <a:t> </a:t>
            </a:r>
            <a:pPr algn="l" indent="0" marL="0">
              <a:buNone/>
            </a:pPr>
            <a:r>
              <a:rPr lang="en-US" sz="1200" b="1" dirty="0">
                <a:solidFill>
                  <a:srgbClr val="FFFFFF"/>
                </a:solidFill>
                <a:latin typeface="Microsoft YaHei" pitchFamily="34" charset="0"/>
                <a:ea typeface="Microsoft YaHei" pitchFamily="34" charset="-122"/>
                <a:cs typeface="Microsoft YaHei" pitchFamily="34" charset="-120"/>
              </a:rPr>
              <a:t>3</a:t>
            </a:r>
            <a:endParaRPr lang="en-US" sz="1200" dirty="0">
              <a:latin typeface="Microsoft YaHei" pitchFamily="34" charset="0"/>
              <a:ea typeface="Microsoft YaHei" pitchFamily="34" charset="-122"/>
              <a:cs typeface="Microsoft YaHei" pitchFamily="34" charset="-120"/>
            </a:endParaRPr>
          </a:p>
        </p:txBody>
      </p:sp>
      <p:sp>
        <p:nvSpPr>
          <p:cNvPr id="21" name="Text 19"/>
          <p:cNvSpPr/>
          <p:nvPr/>
        </p:nvSpPr>
        <p:spPr>
          <a:xfrm>
            <a:off x="609600" y="1921631"/>
            <a:ext cx="11582400" cy="525780"/>
          </a:xfrm>
          <a:prstGeom prst="rect">
            <a:avLst/>
          </a:prstGeom>
          <a:noFill/>
          <a:ln/>
        </p:spPr>
        <p:txBody>
          <a:bodyPr wrap="none" lIns="0" tIns="0" rIns="0" bIns="0" rtlCol="0" anchor="t"/>
          <a:lstStyle/>
          <a:p>
            <a:pPr algn="l" indent="0" marL="0">
              <a:buNone/>
            </a:pPr>
            <a:r>
              <a:rPr lang="en-US" sz="3450" b="1" dirty="0">
                <a:solidFill>
                  <a:srgbClr val="FFFFFF"/>
                </a:solidFill>
                <a:latin typeface="Microsoft YaHei" pitchFamily="34" charset="0"/>
                <a:ea typeface="Microsoft YaHei" pitchFamily="34" charset="-122"/>
                <a:cs typeface="Microsoft YaHei" pitchFamily="34" charset="-120"/>
              </a:rPr>
              <a:t>Our rules and methods</a:t>
            </a:r>
            <a:endParaRPr lang="en-US" sz="3450" dirty="0">
              <a:latin typeface="Microsoft YaHei" pitchFamily="34" charset="0"/>
              <a:ea typeface="Microsoft YaHei" pitchFamily="34" charset="-122"/>
              <a:cs typeface="Microsoft YaHei" pitchFamily="34" charset="-120"/>
            </a:endParaRPr>
          </a:p>
        </p:txBody>
      </p:sp>
      <p:sp>
        <p:nvSpPr>
          <p:cNvPr id="22" name="Text 20"/>
          <p:cNvSpPr/>
          <p:nvPr/>
        </p:nvSpPr>
        <p:spPr>
          <a:xfrm>
            <a:off x="609600" y="2711608"/>
            <a:ext cx="11582400" cy="205740"/>
          </a:xfrm>
          <a:prstGeom prst="rect">
            <a:avLst/>
          </a:prstGeom>
          <a:noFill/>
          <a:ln/>
        </p:spPr>
        <p:txBody>
          <a:bodyPr wrap="none" lIns="0" tIns="0" rIns="0" bIns="0" rtlCol="0" anchor="t"/>
          <a:lstStyle/>
          <a:p>
            <a:pPr algn="l" indent="0" marL="0">
              <a:buNone/>
            </a:pPr>
            <a:r>
              <a:rPr lang="en-US" sz="1350" dirty="0">
                <a:solidFill>
                  <a:srgbClr val="DCE1E6"/>
                </a:solidFill>
                <a:latin typeface="Microsoft YaHei" pitchFamily="34" charset="0"/>
                <a:ea typeface="Microsoft YaHei" pitchFamily="34" charset="-122"/>
                <a:cs typeface="Microsoft YaHei" pitchFamily="34" charset="-120"/>
              </a:rPr>
              <a:t>Six rules, each with its grounds. Three methods for checking before anything goes out</a:t>
            </a:r>
            <a:endParaRPr lang="en-US" sz="1350" dirty="0">
              <a:latin typeface="Microsoft YaHei" pitchFamily="34" charset="0"/>
              <a:ea typeface="Microsoft YaHei" pitchFamily="34" charset="-122"/>
              <a:cs typeface="Microsoft YaHei" pitchFamily="34" charset="-120"/>
            </a:endParaRPr>
          </a:p>
        </p:txBody>
      </p:sp>
      <p:sp>
        <p:nvSpPr>
          <p:cNvPr id="23" name="Text 21"/>
          <p:cNvSpPr/>
          <p:nvPr/>
        </p:nvSpPr>
        <p:spPr>
          <a:xfrm>
            <a:off x="609600" y="4033775"/>
            <a:ext cx="11582400" cy="148590"/>
          </a:xfrm>
          <a:prstGeom prst="rect">
            <a:avLst/>
          </a:prstGeom>
          <a:noFill/>
          <a:ln/>
        </p:spPr>
        <p:txBody>
          <a:bodyPr wrap="none" lIns="0" tIns="0" rIns="0" bIns="0" rtlCol="0" anchor="t"/>
          <a:lstStyle/>
          <a:p>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n</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t</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h</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s</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dirty="0">
                <a:solidFill>
                  <a:srgbClr val="4A6B8A"/>
                </a:solidFill>
                <a:latin typeface="Microsoft YaHei" pitchFamily="34" charset="0"/>
                <a:ea typeface="Microsoft YaHei" pitchFamily="34" charset="-122"/>
                <a:cs typeface="Microsoft YaHei" pitchFamily="34" charset="-120"/>
              </a:rPr>
              <a:t>t</a:t>
            </a:r>
            <a:endParaRPr lang="en-US" sz="975" dirty="0">
              <a:latin typeface="Microsoft YaHei" pitchFamily="34" charset="0"/>
              <a:ea typeface="Microsoft YaHei" pitchFamily="34" charset="-122"/>
              <a:cs typeface="Microsoft YaHei" pitchFamily="34" charset="-120"/>
            </a:endParaRPr>
          </a:p>
        </p:txBody>
      </p:sp>
      <p:sp>
        <p:nvSpPr>
          <p:cNvPr id="24" name="Shape 22"/>
          <p:cNvSpPr/>
          <p:nvPr/>
        </p:nvSpPr>
        <p:spPr>
          <a:xfrm>
            <a:off x="614363" y="4348163"/>
            <a:ext cx="3495675" cy="981075"/>
          </a:xfrm>
          <a:prstGeom prst="roundRect">
            <a:avLst>
              <a:gd name="adj" fmla="val 9709"/>
            </a:avLst>
          </a:prstGeom>
          <a:solidFill>
            <a:srgbClr val="F9FBFC"/>
          </a:solidFill>
          <a:ln w="9525">
            <a:solidFill>
              <a:srgbClr val="D3DBE0"/>
            </a:solidFill>
            <a:prstDash val="solid"/>
          </a:ln>
        </p:spPr>
      </p:sp>
      <p:sp>
        <p:nvSpPr>
          <p:cNvPr id="25" name="Shape 23"/>
          <p:cNvSpPr/>
          <p:nvPr/>
        </p:nvSpPr>
        <p:spPr>
          <a:xfrm>
            <a:off x="876300" y="4552950"/>
            <a:ext cx="76200" cy="38100"/>
          </a:xfrm>
          <a:prstGeom prst="roundRect">
            <a:avLst>
              <a:gd name="adj" fmla="val 25000"/>
            </a:avLst>
          </a:prstGeom>
          <a:noFill/>
          <a:ln w="19050">
            <a:solidFill>
              <a:srgbClr val="4A6B8A"/>
            </a:solidFill>
            <a:prstDash val="solid"/>
          </a:ln>
        </p:spPr>
      </p:sp>
      <p:sp>
        <p:nvSpPr>
          <p:cNvPr id="26" name="Shape 24"/>
          <p:cNvSpPr/>
          <p:nvPr/>
        </p:nvSpPr>
        <p:spPr>
          <a:xfrm>
            <a:off x="838200" y="4572000"/>
            <a:ext cx="152400" cy="171450"/>
          </a:xfrm>
          <a:custGeom>
            <a:avLst/>
            <a:gdLst/>
            <a:ahLst/>
            <a:cxnLst/>
            <a:rect l="l" t="t" r="r" b="b"/>
            <a:pathLst>
              <a:path w="152400" h="171450">
                <a:moveTo>
                  <a:pt x="114300" y="0"/>
                </a:moveTo>
                <a:lnTo>
                  <a:pt x="133350" y="0"/>
                </a:lnTo>
                <a:arcTo hR="19050" wR="19050" stAng="16200000" swAng="5400000"/>
                <a:lnTo>
                  <a:pt x="152400" y="152400"/>
                </a:lnTo>
                <a:arcTo hR="19050" wR="19050" stAng="0" swAng="5400000"/>
                <a:lnTo>
                  <a:pt x="19050" y="171450"/>
                </a:lnTo>
                <a:arcTo hR="19050" wR="19050" stAng="5400000" swAng="5400000"/>
                <a:lnTo>
                  <a:pt x="0" y="19050"/>
                </a:lnTo>
                <a:arcTo hR="19050" wR="19050" stAng="10800000" swAng="5400000"/>
                <a:lnTo>
                  <a:pt x="38100" y="0"/>
                </a:lnTo>
              </a:path>
            </a:pathLst>
          </a:custGeom>
          <a:noFill/>
          <a:ln w="19050">
            <a:solidFill>
              <a:srgbClr val="4A6B8A"/>
            </a:solidFill>
            <a:prstDash val="solid"/>
          </a:ln>
        </p:spPr>
      </p:sp>
      <p:sp>
        <p:nvSpPr>
          <p:cNvPr id="27" name="Shape 25"/>
          <p:cNvSpPr/>
          <p:nvPr/>
        </p:nvSpPr>
        <p:spPr>
          <a:xfrm>
            <a:off x="885825" y="4648200"/>
            <a:ext cx="57150" cy="38100"/>
          </a:xfrm>
          <a:custGeom>
            <a:avLst/>
            <a:gdLst/>
            <a:ahLst/>
            <a:cxnLst/>
            <a:rect l="l" t="t" r="r" b="b"/>
            <a:pathLst>
              <a:path w="57150" h="38100">
                <a:moveTo>
                  <a:pt x="0" y="19050"/>
                </a:moveTo>
                <a:lnTo>
                  <a:pt x="19050" y="38100"/>
                </a:lnTo>
                <a:lnTo>
                  <a:pt x="57150" y="0"/>
                </a:lnTo>
              </a:path>
            </a:pathLst>
          </a:custGeom>
          <a:noFill/>
          <a:ln w="19050">
            <a:solidFill>
              <a:srgbClr val="4A6B8A"/>
            </a:solidFill>
            <a:prstDash val="solid"/>
          </a:ln>
        </p:spPr>
      </p:sp>
      <p:sp>
        <p:nvSpPr>
          <p:cNvPr id="28" name="Text 26"/>
          <p:cNvSpPr/>
          <p:nvPr/>
        </p:nvSpPr>
        <p:spPr>
          <a:xfrm>
            <a:off x="1162050" y="4549210"/>
            <a:ext cx="1102995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Six rules, and what each rests on</a:t>
            </a:r>
            <a:endParaRPr lang="en-US" sz="1200" dirty="0">
              <a:latin typeface="Microsoft YaHei" pitchFamily="34" charset="0"/>
              <a:ea typeface="Microsoft YaHei" pitchFamily="34" charset="-122"/>
              <a:cs typeface="Microsoft YaHei" pitchFamily="34" charset="-120"/>
            </a:endParaRPr>
          </a:p>
        </p:txBody>
      </p:sp>
      <p:sp>
        <p:nvSpPr>
          <p:cNvPr id="29" name="Shape 27"/>
          <p:cNvSpPr/>
          <p:nvPr/>
        </p:nvSpPr>
        <p:spPr>
          <a:xfrm>
            <a:off x="4348163" y="4348163"/>
            <a:ext cx="3495675" cy="981075"/>
          </a:xfrm>
          <a:prstGeom prst="roundRect">
            <a:avLst>
              <a:gd name="adj" fmla="val 9709"/>
            </a:avLst>
          </a:prstGeom>
          <a:solidFill>
            <a:srgbClr val="F9FBFC"/>
          </a:solidFill>
          <a:ln w="9525">
            <a:solidFill>
              <a:srgbClr val="D3DBE0"/>
            </a:solidFill>
            <a:prstDash val="solid"/>
          </a:ln>
        </p:spPr>
      </p:sp>
      <p:sp>
        <p:nvSpPr>
          <p:cNvPr id="30" name="Shape 28"/>
          <p:cNvSpPr/>
          <p:nvPr/>
        </p:nvSpPr>
        <p:spPr>
          <a:xfrm>
            <a:off x="4552983" y="4552947"/>
            <a:ext cx="190625" cy="95257"/>
          </a:xfrm>
          <a:custGeom>
            <a:avLst/>
            <a:gdLst/>
            <a:ahLst/>
            <a:cxnLst/>
            <a:rect l="l" t="t" r="r" b="b"/>
            <a:pathLst>
              <a:path w="190625" h="95257">
                <a:moveTo>
                  <a:pt x="103123" y="1718"/>
                </a:moveTo>
                <a:arcTo hR="19050" wR="19050" stAng="17671159" swAng="-2942318"/>
                <a:lnTo>
                  <a:pt x="5682" y="38865"/>
                </a:lnTo>
                <a:arcTo hR="9525" wR="9525" stAng="14772344" swAng="-7944687"/>
                <a:lnTo>
                  <a:pt x="87407" y="93539"/>
                </a:lnTo>
                <a:arcTo hR="19050" wR="19050" stAng="6871159" swAng="-2942318"/>
                <a:lnTo>
                  <a:pt x="184943" y="56391"/>
                </a:lnTo>
                <a:arcTo hR="9525" wR="9525" stAng="3972344" swAng="-7944687"/>
                <a:close/>
              </a:path>
            </a:pathLst>
          </a:custGeom>
          <a:noFill/>
          <a:ln w="19050">
            <a:solidFill>
              <a:srgbClr val="4A6B8A"/>
            </a:solidFill>
            <a:prstDash val="solid"/>
          </a:ln>
        </p:spPr>
      </p:sp>
      <p:sp>
        <p:nvSpPr>
          <p:cNvPr id="31" name="Shape 29"/>
          <p:cNvSpPr/>
          <p:nvPr/>
        </p:nvSpPr>
        <p:spPr>
          <a:xfrm>
            <a:off x="4552950" y="4648200"/>
            <a:ext cx="190500" cy="47607"/>
          </a:xfrm>
          <a:custGeom>
            <a:avLst/>
            <a:gdLst/>
            <a:ahLst/>
            <a:cxnLst/>
            <a:rect l="l" t="t" r="r" b="b"/>
            <a:pathLst>
              <a:path w="190500" h="47607">
                <a:moveTo>
                  <a:pt x="0" y="0"/>
                </a:moveTo>
                <a:arcTo hR="9525" wR="9525" stAng="10808507" swAng="-3918443"/>
                <a:lnTo>
                  <a:pt x="87440" y="45911"/>
                </a:lnTo>
                <a:arcTo hR="19050" wR="19050" stAng="6861719" swAng="-2923437"/>
                <a:lnTo>
                  <a:pt x="184880" y="8763"/>
                </a:lnTo>
                <a:arcTo hR="9525" wR="9525" stAng="3947828" swAng="-3974988"/>
              </a:path>
            </a:pathLst>
          </a:custGeom>
          <a:noFill/>
          <a:ln w="19050">
            <a:solidFill>
              <a:srgbClr val="4A6B8A"/>
            </a:solidFill>
            <a:prstDash val="solid"/>
          </a:ln>
        </p:spPr>
      </p:sp>
      <p:sp>
        <p:nvSpPr>
          <p:cNvPr id="32" name="Shape 30"/>
          <p:cNvSpPr/>
          <p:nvPr/>
        </p:nvSpPr>
        <p:spPr>
          <a:xfrm>
            <a:off x="4552950" y="4695825"/>
            <a:ext cx="190500" cy="47607"/>
          </a:xfrm>
          <a:custGeom>
            <a:avLst/>
            <a:gdLst/>
            <a:ahLst/>
            <a:cxnLst/>
            <a:rect l="l" t="t" r="r" b="b"/>
            <a:pathLst>
              <a:path w="190500" h="47607">
                <a:moveTo>
                  <a:pt x="0" y="0"/>
                </a:moveTo>
                <a:arcTo hR="9525" wR="9525" stAng="10808507" swAng="-3918443"/>
                <a:lnTo>
                  <a:pt x="87440" y="45911"/>
                </a:lnTo>
                <a:arcTo hR="19050" wR="19050" stAng="6861719" swAng="-2923437"/>
                <a:lnTo>
                  <a:pt x="184880" y="8763"/>
                </a:lnTo>
                <a:arcTo hR="9525" wR="9525" stAng="3947828" swAng="-3974988"/>
              </a:path>
            </a:pathLst>
          </a:custGeom>
          <a:noFill/>
          <a:ln w="19050">
            <a:solidFill>
              <a:srgbClr val="4A6B8A"/>
            </a:solidFill>
            <a:prstDash val="solid"/>
          </a:ln>
        </p:spPr>
      </p:sp>
      <p:sp>
        <p:nvSpPr>
          <p:cNvPr id="33" name="Text 31"/>
          <p:cNvSpPr/>
          <p:nvPr/>
        </p:nvSpPr>
        <p:spPr>
          <a:xfrm>
            <a:off x="4895850" y="4549210"/>
            <a:ext cx="729615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Three grades of data: grade it,</a:t>
            </a:r>
            <a:endParaRPr lang="en-US" sz="1200" dirty="0">
              <a:latin typeface="Microsoft YaHei" pitchFamily="34" charset="0"/>
              <a:ea typeface="Microsoft YaHei" pitchFamily="34" charset="-122"/>
              <a:cs typeface="Microsoft YaHei" pitchFamily="34" charset="-120"/>
            </a:endParaRPr>
          </a:p>
        </p:txBody>
      </p:sp>
      <p:sp>
        <p:nvSpPr>
          <p:cNvPr id="34" name="Text 32"/>
          <p:cNvSpPr/>
          <p:nvPr/>
        </p:nvSpPr>
        <p:spPr>
          <a:xfrm>
            <a:off x="4895850" y="4796860"/>
            <a:ext cx="729615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then decide</a:t>
            </a:r>
            <a:endParaRPr lang="en-US" sz="1200" dirty="0">
              <a:latin typeface="Microsoft YaHei" pitchFamily="34" charset="0"/>
              <a:ea typeface="Microsoft YaHei" pitchFamily="34" charset="-122"/>
              <a:cs typeface="Microsoft YaHei" pitchFamily="34" charset="-120"/>
            </a:endParaRPr>
          </a:p>
        </p:txBody>
      </p:sp>
      <p:sp>
        <p:nvSpPr>
          <p:cNvPr id="35" name="Shape 33"/>
          <p:cNvSpPr/>
          <p:nvPr/>
        </p:nvSpPr>
        <p:spPr>
          <a:xfrm>
            <a:off x="8081962" y="4348163"/>
            <a:ext cx="3495675" cy="981075"/>
          </a:xfrm>
          <a:prstGeom prst="roundRect">
            <a:avLst>
              <a:gd name="adj" fmla="val 9709"/>
            </a:avLst>
          </a:prstGeom>
          <a:solidFill>
            <a:srgbClr val="F9FBFC"/>
          </a:solidFill>
          <a:ln w="9525">
            <a:solidFill>
              <a:srgbClr val="D3DBE0"/>
            </a:solidFill>
            <a:prstDash val="solid"/>
          </a:ln>
        </p:spPr>
      </p:sp>
      <p:sp>
        <p:nvSpPr>
          <p:cNvPr id="36" name="Shape 34"/>
          <p:cNvSpPr/>
          <p:nvPr/>
        </p:nvSpPr>
        <p:spPr>
          <a:xfrm>
            <a:off x="8391525" y="4733925"/>
            <a:ext cx="76200" cy="7144"/>
          </a:xfrm>
          <a:custGeom>
            <a:avLst/>
            <a:gdLst/>
            <a:ahLst/>
            <a:cxnLst/>
            <a:rect l="l" t="t" r="r" b="b"/>
            <a:pathLst>
              <a:path w="76200" h="7144">
                <a:moveTo>
                  <a:pt x="0" y="0"/>
                </a:moveTo>
                <a:lnTo>
                  <a:pt x="76200" y="0"/>
                </a:lnTo>
              </a:path>
            </a:pathLst>
          </a:custGeom>
          <a:noFill/>
          <a:ln w="19050">
            <a:solidFill>
              <a:srgbClr val="4A6B8A"/>
            </a:solidFill>
            <a:prstDash val="solid"/>
          </a:ln>
        </p:spPr>
      </p:sp>
      <p:sp>
        <p:nvSpPr>
          <p:cNvPr id="37" name="Shape 35"/>
          <p:cNvSpPr/>
          <p:nvPr/>
        </p:nvSpPr>
        <p:spPr>
          <a:xfrm>
            <a:off x="8410575" y="4581525"/>
            <a:ext cx="38100" cy="38100"/>
          </a:xfrm>
          <a:custGeom>
            <a:avLst/>
            <a:gdLst/>
            <a:ahLst/>
            <a:cxnLst/>
            <a:rect l="l" t="t" r="r" b="b"/>
            <a:pathLst>
              <a:path w="38100" h="38100">
                <a:moveTo>
                  <a:pt x="0" y="0"/>
                </a:moveTo>
                <a:lnTo>
                  <a:pt x="38100" y="38100"/>
                </a:lnTo>
              </a:path>
            </a:pathLst>
          </a:custGeom>
          <a:noFill/>
          <a:ln w="19050">
            <a:solidFill>
              <a:srgbClr val="4A6B8A"/>
            </a:solidFill>
            <a:prstDash val="solid"/>
          </a:ln>
        </p:spPr>
      </p:sp>
      <p:sp>
        <p:nvSpPr>
          <p:cNvPr id="38" name="Shape 36"/>
          <p:cNvSpPr/>
          <p:nvPr/>
        </p:nvSpPr>
        <p:spPr>
          <a:xfrm>
            <a:off x="8286751" y="4552946"/>
            <a:ext cx="190498" cy="190496"/>
          </a:xfrm>
          <a:custGeom>
            <a:avLst/>
            <a:gdLst/>
            <a:ahLst/>
            <a:cxnLst/>
            <a:rect l="l" t="t" r="r" b="b"/>
            <a:pathLst>
              <a:path w="190498" h="190496">
                <a:moveTo>
                  <a:pt x="182632" y="45838"/>
                </a:moveTo>
                <a:arcTo hR="26850" wR="26850" stAng="2700431" swAng="-10800000"/>
                <a:lnTo>
                  <a:pt x="17544" y="135011"/>
                </a:lnTo>
                <a:arcTo hR="19050" wR="19050" stAng="13505045" swAng="-1682269"/>
                <a:lnTo>
                  <a:pt x="199" y="184370"/>
                </a:lnTo>
                <a:arcTo hR="4763" wR="4763" stAng="11798303" swAng="-7402128"/>
                <a:lnTo>
                  <a:pt x="47596" y="177721"/>
                </a:lnTo>
                <a:arcTo hR="19050" wR="19050" stAng="4384988" swAng="-1679533"/>
                <a:close/>
              </a:path>
            </a:pathLst>
          </a:custGeom>
          <a:noFill/>
          <a:ln w="19050">
            <a:solidFill>
              <a:srgbClr val="4A6B8A"/>
            </a:solidFill>
            <a:prstDash val="solid"/>
          </a:ln>
        </p:spPr>
      </p:sp>
      <p:sp>
        <p:nvSpPr>
          <p:cNvPr id="39" name="Text 37"/>
          <p:cNvSpPr/>
          <p:nvPr/>
        </p:nvSpPr>
        <p:spPr>
          <a:xfrm>
            <a:off x="8629650" y="4549210"/>
            <a:ext cx="356235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Three methods: brief it, set</a:t>
            </a:r>
            <a:endParaRPr lang="en-US" sz="1200" dirty="0">
              <a:latin typeface="Microsoft YaHei" pitchFamily="34" charset="0"/>
              <a:ea typeface="Microsoft YaHei" pitchFamily="34" charset="-122"/>
              <a:cs typeface="Microsoft YaHei" pitchFamily="34" charset="-120"/>
            </a:endParaRPr>
          </a:p>
        </p:txBody>
      </p:sp>
      <p:sp>
        <p:nvSpPr>
          <p:cNvPr id="40" name="Text 38"/>
          <p:cNvSpPr/>
          <p:nvPr/>
        </p:nvSpPr>
        <p:spPr>
          <a:xfrm>
            <a:off x="8629650" y="4796860"/>
            <a:ext cx="3562350" cy="182880"/>
          </a:xfrm>
          <a:prstGeom prst="rect">
            <a:avLst/>
          </a:prstGeom>
          <a:noFill/>
          <a:ln/>
        </p:spPr>
        <p:txBody>
          <a:bodyPr wrap="none" lIns="0" tIns="0" rIns="0" bIns="0" rtlCol="0" anchor="t"/>
          <a:lstStyle/>
          <a:p>
            <a:pPr algn="l" indent="0" marL="0">
              <a:buNone/>
            </a:pPr>
            <a:r>
              <a:rPr lang="en-US" sz="1200" b="1" dirty="0">
                <a:solidFill>
                  <a:srgbClr val="23282E"/>
                </a:solidFill>
                <a:latin typeface="Microsoft YaHei" pitchFamily="34" charset="0"/>
                <a:ea typeface="Microsoft YaHei" pitchFamily="34" charset="-122"/>
                <a:cs typeface="Microsoft YaHei" pitchFamily="34" charset="-120"/>
              </a:rPr>
              <a:t>rules, check</a:t>
            </a:r>
            <a:endParaRPr lang="en-US" sz="12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F0F2"/>
          </a:solidFill>
          <a:ln/>
        </p:spPr>
      </p:sp>
      <p:sp>
        <p:nvSpPr>
          <p:cNvPr id="3" name="Text 1"/>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Learning </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&amp;</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 Development · All-staff training · Using generative AI well at work</a:t>
            </a:r>
            <a:endParaRPr lang="en-US" sz="900" dirty="0">
              <a:latin typeface="Microsoft YaHei" pitchFamily="34" charset="0"/>
              <a:ea typeface="Microsoft YaHei" pitchFamily="34" charset="-122"/>
              <a:cs typeface="Microsoft YaHei" pitchFamily="34" charset="-120"/>
            </a:endParaRPr>
          </a:p>
        </p:txBody>
      </p:sp>
      <p:sp>
        <p:nvSpPr>
          <p:cNvPr id="4" name="pptwise-slidenum-s0014"/>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470"/>
                </a:solidFill>
                <a:latin typeface="Microsoft YaHei" pitchFamily="34" charset="0"/>
                <a:ea typeface="Microsoft YaHei" pitchFamily="34" charset="-122"/>
                <a:cs typeface="Microsoft YaHei" pitchFamily="34" charset="-120"/>
              </a:rPr>
              <a:t>15</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 21</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609600" y="261875"/>
            <a:ext cx="11582400" cy="148590"/>
          </a:xfrm>
          <a:prstGeom prst="rect">
            <a:avLst/>
          </a:prstGeom>
          <a:noFill/>
          <a:ln/>
        </p:spPr>
        <p:txBody>
          <a:bodyPr wrap="none" lIns="0" tIns="0" rIns="0" bIns="0" rtlCol="0" anchor="t"/>
          <a:lstStyle/>
          <a:p>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P</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3</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O</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u</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u</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l</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dirty="0">
                <a:solidFill>
                  <a:srgbClr val="4A6B8A"/>
                </a:solidFill>
                <a:latin typeface="Microsoft YaHei" pitchFamily="34" charset="0"/>
                <a:ea typeface="Microsoft YaHei" pitchFamily="34" charset="-122"/>
                <a:cs typeface="Microsoft YaHei" pitchFamily="34" charset="-120"/>
              </a:rPr>
              <a:t>s</a:t>
            </a:r>
            <a:endParaRPr lang="en-US" sz="975" dirty="0">
              <a:latin typeface="Microsoft YaHei" pitchFamily="34" charset="0"/>
              <a:ea typeface="Microsoft YaHei" pitchFamily="34" charset="-122"/>
              <a:cs typeface="Microsoft YaHei" pitchFamily="34" charset="-120"/>
            </a:endParaRPr>
          </a:p>
        </p:txBody>
      </p:sp>
      <p:sp>
        <p:nvSpPr>
          <p:cNvPr id="7" name="Shape 5"/>
          <p:cNvSpPr/>
          <p:nvPr/>
        </p:nvSpPr>
        <p:spPr>
          <a:xfrm>
            <a:off x="7415213" y="233362"/>
            <a:ext cx="504825" cy="200025"/>
          </a:xfrm>
          <a:prstGeom prst="roundRect">
            <a:avLst>
              <a:gd name="adj" fmla="val 50000"/>
            </a:avLst>
          </a:prstGeom>
          <a:noFill/>
          <a:ln w="9525">
            <a:solidFill>
              <a:srgbClr val="B9C3CB"/>
            </a:solidFill>
            <a:prstDash val="solid"/>
          </a:ln>
        </p:spPr>
      </p:sp>
      <p:sp>
        <p:nvSpPr>
          <p:cNvPr id="8" name="Text 6"/>
          <p:cNvSpPr/>
          <p:nvPr/>
        </p:nvSpPr>
        <p:spPr>
          <a:xfrm>
            <a:off x="3143250" y="271039"/>
            <a:ext cx="90487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Goals</a:t>
            </a:r>
            <a:endParaRPr lang="en-US" sz="900" dirty="0">
              <a:latin typeface="Microsoft YaHei" pitchFamily="34" charset="0"/>
              <a:ea typeface="Microsoft YaHei" pitchFamily="34" charset="-122"/>
              <a:cs typeface="Microsoft YaHei" pitchFamily="34" charset="-120"/>
            </a:endParaRPr>
          </a:p>
        </p:txBody>
      </p:sp>
      <p:sp>
        <p:nvSpPr>
          <p:cNvPr id="9" name="Shape 7"/>
          <p:cNvSpPr/>
          <p:nvPr/>
        </p:nvSpPr>
        <p:spPr>
          <a:xfrm>
            <a:off x="7967662" y="233362"/>
            <a:ext cx="523875" cy="200025"/>
          </a:xfrm>
          <a:prstGeom prst="roundRect">
            <a:avLst>
              <a:gd name="adj" fmla="val 50000"/>
            </a:avLst>
          </a:prstGeom>
          <a:noFill/>
          <a:ln w="9525">
            <a:solidFill>
              <a:srgbClr val="B9C3CB"/>
            </a:solidFill>
            <a:prstDash val="solid"/>
          </a:ln>
        </p:spPr>
      </p:sp>
      <p:sp>
        <p:nvSpPr>
          <p:cNvPr id="10" name="Text 8"/>
          <p:cNvSpPr/>
          <p:nvPr/>
        </p:nvSpPr>
        <p:spPr>
          <a:xfrm>
            <a:off x="4267200" y="271039"/>
            <a:ext cx="792480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1</a:t>
            </a:r>
            <a:endParaRPr lang="en-US" sz="900" dirty="0">
              <a:latin typeface="Microsoft YaHei" pitchFamily="34" charset="0"/>
              <a:ea typeface="Microsoft YaHei" pitchFamily="34" charset="-122"/>
              <a:cs typeface="Microsoft YaHei" pitchFamily="34" charset="-120"/>
            </a:endParaRPr>
          </a:p>
        </p:txBody>
      </p:sp>
      <p:sp>
        <p:nvSpPr>
          <p:cNvPr id="11" name="Shape 9"/>
          <p:cNvSpPr/>
          <p:nvPr/>
        </p:nvSpPr>
        <p:spPr>
          <a:xfrm>
            <a:off x="8539163" y="233362"/>
            <a:ext cx="552450" cy="200025"/>
          </a:xfrm>
          <a:prstGeom prst="roundRect">
            <a:avLst>
              <a:gd name="adj" fmla="val 50000"/>
            </a:avLst>
          </a:prstGeom>
          <a:noFill/>
          <a:ln w="9525">
            <a:solidFill>
              <a:srgbClr val="B9C3CB"/>
            </a:solidFill>
            <a:prstDash val="solid"/>
          </a:ln>
        </p:spPr>
      </p:sp>
      <p:sp>
        <p:nvSpPr>
          <p:cNvPr id="12" name="Text 10"/>
          <p:cNvSpPr/>
          <p:nvPr/>
        </p:nvSpPr>
        <p:spPr>
          <a:xfrm>
            <a:off x="5438775" y="271039"/>
            <a:ext cx="675322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1</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9139238" y="233362"/>
            <a:ext cx="523875" cy="200025"/>
          </a:xfrm>
          <a:prstGeom prst="roundRect">
            <a:avLst>
              <a:gd name="adj" fmla="val 50000"/>
            </a:avLst>
          </a:prstGeom>
          <a:noFill/>
          <a:ln w="9525">
            <a:solidFill>
              <a:srgbClr val="B9C3CB"/>
            </a:solidFill>
            <a:prstDash val="solid"/>
          </a:ln>
        </p:spPr>
      </p:sp>
      <p:sp>
        <p:nvSpPr>
          <p:cNvPr id="14" name="Text 12"/>
          <p:cNvSpPr/>
          <p:nvPr/>
        </p:nvSpPr>
        <p:spPr>
          <a:xfrm>
            <a:off x="6610350" y="271039"/>
            <a:ext cx="5581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2</a:t>
            </a:r>
            <a:endParaRPr lang="en-US" sz="900" dirty="0">
              <a:latin typeface="Microsoft YaHei" pitchFamily="34" charset="0"/>
              <a:ea typeface="Microsoft YaHei" pitchFamily="34" charset="-122"/>
              <a:cs typeface="Microsoft YaHei" pitchFamily="34" charset="-120"/>
            </a:endParaRPr>
          </a:p>
        </p:txBody>
      </p:sp>
      <p:sp>
        <p:nvSpPr>
          <p:cNvPr id="15" name="Shape 13"/>
          <p:cNvSpPr/>
          <p:nvPr/>
        </p:nvSpPr>
        <p:spPr>
          <a:xfrm>
            <a:off x="9710738" y="233362"/>
            <a:ext cx="523875" cy="200025"/>
          </a:xfrm>
          <a:prstGeom prst="roundRect">
            <a:avLst>
              <a:gd name="adj" fmla="val 50000"/>
            </a:avLst>
          </a:prstGeom>
          <a:solidFill>
            <a:srgbClr val="4A6B8A"/>
          </a:solidFill>
          <a:ln w="9525">
            <a:solidFill>
              <a:srgbClr val="4A6B8A"/>
            </a:solidFill>
            <a:prstDash val="solid"/>
          </a:ln>
        </p:spPr>
      </p:sp>
      <p:sp>
        <p:nvSpPr>
          <p:cNvPr id="16" name="Text 14"/>
          <p:cNvSpPr/>
          <p:nvPr/>
        </p:nvSpPr>
        <p:spPr>
          <a:xfrm>
            <a:off x="7753350" y="271039"/>
            <a:ext cx="443865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Part 3</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10282238" y="233362"/>
            <a:ext cx="552450" cy="200025"/>
          </a:xfrm>
          <a:prstGeom prst="roundRect">
            <a:avLst>
              <a:gd name="adj" fmla="val 50000"/>
            </a:avLst>
          </a:prstGeom>
          <a:noFill/>
          <a:ln w="9525">
            <a:solidFill>
              <a:srgbClr val="B9C3CB"/>
            </a:solidFill>
            <a:prstDash val="solid"/>
          </a:ln>
        </p:spPr>
      </p:sp>
      <p:sp>
        <p:nvSpPr>
          <p:cNvPr id="18" name="Text 16"/>
          <p:cNvSpPr/>
          <p:nvPr/>
        </p:nvSpPr>
        <p:spPr>
          <a:xfrm>
            <a:off x="8924925" y="271039"/>
            <a:ext cx="326707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2</a:t>
            </a:r>
            <a:endParaRPr lang="en-US" sz="900" dirty="0">
              <a:latin typeface="Microsoft YaHei" pitchFamily="34" charset="0"/>
              <a:ea typeface="Microsoft YaHei" pitchFamily="34" charset="-122"/>
              <a:cs typeface="Microsoft YaHei" pitchFamily="34" charset="-120"/>
            </a:endParaRPr>
          </a:p>
        </p:txBody>
      </p:sp>
      <p:sp>
        <p:nvSpPr>
          <p:cNvPr id="19" name="Shape 17"/>
          <p:cNvSpPr/>
          <p:nvPr/>
        </p:nvSpPr>
        <p:spPr>
          <a:xfrm>
            <a:off x="10882313" y="233362"/>
            <a:ext cx="695325" cy="200025"/>
          </a:xfrm>
          <a:prstGeom prst="roundRect">
            <a:avLst>
              <a:gd name="adj" fmla="val 50000"/>
            </a:avLst>
          </a:prstGeom>
          <a:noFill/>
          <a:ln w="9525">
            <a:solidFill>
              <a:srgbClr val="B9C3CB"/>
            </a:solidFill>
            <a:prstDash val="solid"/>
          </a:ln>
        </p:spPr>
      </p:sp>
      <p:sp>
        <p:nvSpPr>
          <p:cNvPr id="20" name="Text 18"/>
          <p:cNvSpPr/>
          <p:nvPr/>
        </p:nvSpPr>
        <p:spPr>
          <a:xfrm>
            <a:off x="10267950" y="271039"/>
            <a:ext cx="19240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Wrap-up</a:t>
            </a:r>
            <a:endParaRPr lang="en-US" sz="900" dirty="0">
              <a:latin typeface="Microsoft YaHei" pitchFamily="34" charset="0"/>
              <a:ea typeface="Microsoft YaHei" pitchFamily="34" charset="-122"/>
              <a:cs typeface="Microsoft YaHei" pitchFamily="34" charset="-120"/>
            </a:endParaRPr>
          </a:p>
        </p:txBody>
      </p:sp>
      <p:sp>
        <p:nvSpPr>
          <p:cNvPr id="21" name="Text 19"/>
          <p:cNvSpPr/>
          <p:nvPr/>
        </p:nvSpPr>
        <p:spPr>
          <a:xfrm>
            <a:off x="609600" y="1087171"/>
            <a:ext cx="11582400" cy="342900"/>
          </a:xfrm>
          <a:prstGeom prst="rect">
            <a:avLst/>
          </a:prstGeom>
          <a:noFill/>
          <a:ln/>
        </p:spPr>
        <p:txBody>
          <a:bodyPr wrap="none" lIns="0" tIns="0" rIns="0" bIns="0" rtlCol="0" anchor="t"/>
          <a:lstStyle/>
          <a:p>
            <a:pPr algn="l" indent="0" marL="0">
              <a:buNone/>
            </a:pPr>
            <a:r>
              <a:rPr lang="en-US" sz="2250" b="1" dirty="0">
                <a:solidFill>
                  <a:srgbClr val="23282E"/>
                </a:solidFill>
                <a:latin typeface="Microsoft YaHei" pitchFamily="34" charset="0"/>
                <a:ea typeface="Microsoft YaHei" pitchFamily="34" charset="-122"/>
                <a:cs typeface="Microsoft YaHei" pitchFamily="34" charset="-120"/>
              </a:rPr>
              <a:t>Our six rules, and what each one rests on</a:t>
            </a:r>
            <a:endParaRPr lang="en-US" sz="2250" dirty="0">
              <a:latin typeface="Microsoft YaHei" pitchFamily="34" charset="0"/>
              <a:ea typeface="Microsoft YaHei" pitchFamily="34" charset="-122"/>
              <a:cs typeface="Microsoft YaHei" pitchFamily="34" charset="-120"/>
            </a:endParaRPr>
          </a:p>
        </p:txBody>
      </p:sp>
      <p:sp>
        <p:nvSpPr>
          <p:cNvPr id="22" name="Shape 20"/>
          <p:cNvSpPr/>
          <p:nvPr/>
        </p:nvSpPr>
        <p:spPr>
          <a:xfrm>
            <a:off x="609600" y="1504950"/>
            <a:ext cx="1028700" cy="76200"/>
          </a:xfrm>
          <a:custGeom>
            <a:avLst/>
            <a:gdLst/>
            <a:ahLst/>
            <a:cxnLst/>
            <a:rect l="l" t="t" r="r" b="b"/>
            <a:pathLst>
              <a:path w="1028700" h="76200">
                <a:moveTo>
                  <a:pt x="0" y="38100"/>
                </a:moveTo>
                <a:quadBezTo>
                  <a:pt x="57150" y="0"/>
                  <a:pt x="114300" y="38100"/>
                </a:quadBezTo>
                <a:quadBezTo>
                  <a:pt x="171450" y="76200"/>
                  <a:pt x="228600" y="38100"/>
                </a:quadBezTo>
                <a:quadBezTo>
                  <a:pt x="285750" y="0"/>
                  <a:pt x="342900" y="38100"/>
                </a:quadBezTo>
                <a:quadBezTo>
                  <a:pt x="400050" y="76200"/>
                  <a:pt x="457200" y="38100"/>
                </a:quadBezTo>
                <a:quadBezTo>
                  <a:pt x="514350" y="0"/>
                  <a:pt x="571500" y="38100"/>
                </a:quadBezTo>
                <a:quadBezTo>
                  <a:pt x="628650" y="76200"/>
                  <a:pt x="685800" y="38100"/>
                </a:quadBezTo>
                <a:quadBezTo>
                  <a:pt x="742950" y="0"/>
                  <a:pt x="800100" y="38100"/>
                </a:quadBezTo>
                <a:quadBezTo>
                  <a:pt x="857250" y="76200"/>
                  <a:pt x="914400" y="38100"/>
                </a:quadBezTo>
                <a:quadBezTo>
                  <a:pt x="971550" y="0"/>
                  <a:pt x="1028700" y="38100"/>
                </a:quadBezTo>
              </a:path>
            </a:pathLst>
          </a:custGeom>
          <a:noFill/>
          <a:ln w="23813">
            <a:solidFill>
              <a:srgbClr val="B96A5E"/>
            </a:solidFill>
            <a:prstDash val="solid"/>
          </a:ln>
        </p:spPr>
      </p:sp>
      <p:sp>
        <p:nvSpPr>
          <p:cNvPr id="23" name="Shape 21"/>
          <p:cNvSpPr/>
          <p:nvPr/>
        </p:nvSpPr>
        <p:spPr>
          <a:xfrm>
            <a:off x="614363" y="1871663"/>
            <a:ext cx="3495675" cy="1857375"/>
          </a:xfrm>
          <a:prstGeom prst="roundRect">
            <a:avLst>
              <a:gd name="adj" fmla="val 5128"/>
            </a:avLst>
          </a:prstGeom>
          <a:solidFill>
            <a:srgbClr val="F9FBFC"/>
          </a:solidFill>
          <a:ln w="9525">
            <a:solidFill>
              <a:srgbClr val="D3DBE0"/>
            </a:solidFill>
            <a:prstDash val="solid"/>
          </a:ln>
        </p:spPr>
      </p:sp>
      <p:sp>
        <p:nvSpPr>
          <p:cNvPr id="24" name="Shape 22"/>
          <p:cNvSpPr/>
          <p:nvPr/>
        </p:nvSpPr>
        <p:spPr>
          <a:xfrm>
            <a:off x="800100" y="2057400"/>
            <a:ext cx="419100" cy="419100"/>
          </a:xfrm>
          <a:prstGeom prst="ellipse">
            <a:avLst/>
          </a:prstGeom>
          <a:solidFill>
            <a:srgbClr val="DFE5EB"/>
          </a:solidFill>
          <a:ln/>
        </p:spPr>
      </p:sp>
      <p:sp>
        <p:nvSpPr>
          <p:cNvPr id="25" name="Shape 23"/>
          <p:cNvSpPr/>
          <p:nvPr/>
        </p:nvSpPr>
        <p:spPr>
          <a:xfrm>
            <a:off x="923925" y="2257425"/>
            <a:ext cx="171450" cy="104775"/>
          </a:xfrm>
          <a:prstGeom prst="roundRect">
            <a:avLst>
              <a:gd name="adj" fmla="val 18182"/>
            </a:avLst>
          </a:prstGeom>
          <a:noFill/>
          <a:ln w="19050">
            <a:solidFill>
              <a:srgbClr val="4A6B8A"/>
            </a:solidFill>
            <a:prstDash val="solid"/>
          </a:ln>
        </p:spPr>
      </p:sp>
      <p:sp>
        <p:nvSpPr>
          <p:cNvPr id="26" name="Shape 24"/>
          <p:cNvSpPr/>
          <p:nvPr/>
        </p:nvSpPr>
        <p:spPr>
          <a:xfrm>
            <a:off x="962025" y="2171700"/>
            <a:ext cx="95250" cy="85725"/>
          </a:xfrm>
          <a:custGeom>
            <a:avLst/>
            <a:gdLst/>
            <a:ahLst/>
            <a:cxnLst/>
            <a:rect l="l" t="t" r="r" b="b"/>
            <a:pathLst>
              <a:path w="95250" h="85725">
                <a:moveTo>
                  <a:pt x="0" y="85725"/>
                </a:moveTo>
                <a:lnTo>
                  <a:pt x="0" y="47625"/>
                </a:lnTo>
                <a:arcTo hR="47625" wR="47625" stAng="10800000" swAng="10800000"/>
                <a:lnTo>
                  <a:pt x="95250" y="85725"/>
                </a:lnTo>
              </a:path>
            </a:pathLst>
          </a:custGeom>
          <a:noFill/>
          <a:ln w="19050">
            <a:solidFill>
              <a:srgbClr val="4A6B8A"/>
            </a:solidFill>
            <a:prstDash val="solid"/>
          </a:ln>
        </p:spPr>
      </p:sp>
      <p:sp>
        <p:nvSpPr>
          <p:cNvPr id="27" name="Text 25"/>
          <p:cNvSpPr/>
          <p:nvPr/>
        </p:nvSpPr>
        <p:spPr>
          <a:xfrm>
            <a:off x="1352550" y="2169406"/>
            <a:ext cx="10839450" cy="228600"/>
          </a:xfrm>
          <a:prstGeom prst="rect">
            <a:avLst/>
          </a:prstGeom>
          <a:noFill/>
          <a:ln/>
        </p:spPr>
        <p:txBody>
          <a:bodyPr wrap="none" lIns="0" tIns="0" rIns="0" bIns="0" rtlCol="0" anchor="t"/>
          <a:lstStyle/>
          <a:p>
            <a:pPr algn="l" indent="0" marL="0">
              <a:buNone/>
            </a:pPr>
            <a:r>
              <a:rPr lang="en-US" sz="1500" b="1" dirty="0">
                <a:solidFill>
                  <a:srgbClr val="23282E"/>
                </a:solidFill>
                <a:latin typeface="Microsoft YaHei" pitchFamily="34" charset="0"/>
                <a:ea typeface="Microsoft YaHei" pitchFamily="34" charset="-122"/>
                <a:cs typeface="Microsoft YaHei" pitchFamily="34" charset="-120"/>
              </a:rPr>
              <a:t>1. Grade your data</a:t>
            </a:r>
            <a:endParaRPr lang="en-US" sz="1500" dirty="0">
              <a:latin typeface="Microsoft YaHei" pitchFamily="34" charset="0"/>
              <a:ea typeface="Microsoft YaHei" pitchFamily="34" charset="-122"/>
              <a:cs typeface="Microsoft YaHei" pitchFamily="34" charset="-120"/>
            </a:endParaRPr>
          </a:p>
        </p:txBody>
      </p:sp>
      <p:sp>
        <p:nvSpPr>
          <p:cNvPr id="28" name="Text 26"/>
          <p:cNvSpPr/>
          <p:nvPr/>
        </p:nvSpPr>
        <p:spPr>
          <a:xfrm>
            <a:off x="800100" y="2662898"/>
            <a:ext cx="113919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Personal data, trade secrets and unpublished</a:t>
            </a:r>
            <a:endParaRPr lang="en-US" sz="1125" dirty="0">
              <a:latin typeface="Microsoft YaHei" pitchFamily="34" charset="0"/>
              <a:ea typeface="Microsoft YaHei" pitchFamily="34" charset="-122"/>
              <a:cs typeface="Microsoft YaHei" pitchFamily="34" charset="-120"/>
            </a:endParaRPr>
          </a:p>
        </p:txBody>
      </p:sp>
      <p:sp>
        <p:nvSpPr>
          <p:cNvPr id="29" name="Text 27"/>
          <p:cNvSpPr/>
          <p:nvPr/>
        </p:nvSpPr>
        <p:spPr>
          <a:xfrm>
            <a:off x="800100" y="2891498"/>
            <a:ext cx="113919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business material stay out of public AI</a:t>
            </a:r>
            <a:endParaRPr lang="en-US" sz="1125" dirty="0">
              <a:latin typeface="Microsoft YaHei" pitchFamily="34" charset="0"/>
              <a:ea typeface="Microsoft YaHei" pitchFamily="34" charset="-122"/>
              <a:cs typeface="Microsoft YaHei" pitchFamily="34" charset="-120"/>
            </a:endParaRPr>
          </a:p>
        </p:txBody>
      </p:sp>
      <p:sp>
        <p:nvSpPr>
          <p:cNvPr id="30" name="Text 28"/>
          <p:cNvSpPr/>
          <p:nvPr/>
        </p:nvSpPr>
        <p:spPr>
          <a:xfrm>
            <a:off x="800100" y="3338089"/>
            <a:ext cx="113919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Basis</a:t>
            </a:r>
            <a:endParaRPr lang="en-US" sz="900" dirty="0">
              <a:latin typeface="Microsoft YaHei" pitchFamily="34" charset="0"/>
              <a:ea typeface="Microsoft YaHei" pitchFamily="34" charset="-122"/>
              <a:cs typeface="Microsoft YaHei" pitchFamily="34" charset="-120"/>
            </a:endParaRPr>
          </a:p>
        </p:txBody>
      </p:sp>
      <p:sp>
        <p:nvSpPr>
          <p:cNvPr id="31" name="Shape 29"/>
          <p:cNvSpPr/>
          <p:nvPr/>
        </p:nvSpPr>
        <p:spPr>
          <a:xfrm>
            <a:off x="1228382" y="3300413"/>
            <a:ext cx="781050" cy="200025"/>
          </a:xfrm>
          <a:prstGeom prst="roundRect">
            <a:avLst>
              <a:gd name="adj" fmla="val 19048"/>
            </a:avLst>
          </a:prstGeom>
          <a:noFill/>
          <a:ln w="9525">
            <a:solidFill>
              <a:srgbClr val="B96A5E"/>
            </a:solidFill>
            <a:prstDash val="solid"/>
          </a:ln>
        </p:spPr>
      </p:sp>
      <p:sp>
        <p:nvSpPr>
          <p:cNvPr id="32" name="Text 30"/>
          <p:cNvSpPr/>
          <p:nvPr/>
        </p:nvSpPr>
        <p:spPr>
          <a:xfrm>
            <a:off x="0" y="3338089"/>
            <a:ext cx="3237814" cy="137160"/>
          </a:xfrm>
          <a:prstGeom prst="rect">
            <a:avLst/>
          </a:prstGeom>
          <a:noFill/>
          <a:ln/>
        </p:spPr>
        <p:txBody>
          <a:bodyPr wrap="none" lIns="0" tIns="0" rIns="0" bIns="0" rtlCol="0" anchor="t"/>
          <a:lstStyle/>
          <a:p>
            <a:pPr algn="ctr" indent="0" marL="0">
              <a:buNone/>
            </a:pPr>
            <a:r>
              <a:rPr lang="en-US" sz="900" b="1" dirty="0">
                <a:solidFill>
                  <a:srgbClr val="9F5C53"/>
                </a:solidFill>
                <a:latin typeface="Microsoft YaHei" pitchFamily="34" charset="0"/>
                <a:ea typeface="Microsoft YaHei" pitchFamily="34" charset="-122"/>
                <a:cs typeface="Microsoft YaHei" pitchFamily="34" charset="-120"/>
              </a:rPr>
              <a:t>PIPL · DSL</a:t>
            </a:r>
            <a:endParaRPr lang="en-US" sz="900" dirty="0">
              <a:latin typeface="Microsoft YaHei" pitchFamily="34" charset="0"/>
              <a:ea typeface="Microsoft YaHei" pitchFamily="34" charset="-122"/>
              <a:cs typeface="Microsoft YaHei" pitchFamily="34" charset="-120"/>
            </a:endParaRPr>
          </a:p>
        </p:txBody>
      </p:sp>
      <p:sp>
        <p:nvSpPr>
          <p:cNvPr id="33" name="Shape 31"/>
          <p:cNvSpPr/>
          <p:nvPr/>
        </p:nvSpPr>
        <p:spPr>
          <a:xfrm>
            <a:off x="4348163" y="1871663"/>
            <a:ext cx="3495675" cy="1857375"/>
          </a:xfrm>
          <a:prstGeom prst="roundRect">
            <a:avLst>
              <a:gd name="adj" fmla="val 5128"/>
            </a:avLst>
          </a:prstGeom>
          <a:solidFill>
            <a:srgbClr val="F9FBFC"/>
          </a:solidFill>
          <a:ln w="9525">
            <a:solidFill>
              <a:srgbClr val="D3DBE0"/>
            </a:solidFill>
            <a:prstDash val="solid"/>
          </a:ln>
        </p:spPr>
      </p:sp>
      <p:sp>
        <p:nvSpPr>
          <p:cNvPr id="34" name="Shape 32"/>
          <p:cNvSpPr/>
          <p:nvPr/>
        </p:nvSpPr>
        <p:spPr>
          <a:xfrm>
            <a:off x="4533900" y="2057400"/>
            <a:ext cx="419100" cy="419100"/>
          </a:xfrm>
          <a:prstGeom prst="ellipse">
            <a:avLst/>
          </a:prstGeom>
          <a:solidFill>
            <a:srgbClr val="DFE5EB"/>
          </a:solidFill>
          <a:ln/>
        </p:spPr>
      </p:sp>
      <p:sp>
        <p:nvSpPr>
          <p:cNvPr id="35" name="Shape 33"/>
          <p:cNvSpPr/>
          <p:nvPr/>
        </p:nvSpPr>
        <p:spPr>
          <a:xfrm>
            <a:off x="4667250" y="2171696"/>
            <a:ext cx="152400" cy="190532"/>
          </a:xfrm>
          <a:custGeom>
            <a:avLst/>
            <a:gdLst/>
            <a:ahLst/>
            <a:cxnLst/>
            <a:rect l="l" t="t" r="r" b="b"/>
            <a:pathLst>
              <a:path w="152400" h="190532">
                <a:moveTo>
                  <a:pt x="152400" y="104779"/>
                </a:moveTo>
                <a:cubicBezTo>
                  <a:pt x="152400" y="152404"/>
                  <a:pt x="119063" y="176217"/>
                  <a:pt x="79439" y="190028"/>
                </a:cubicBezTo>
                <a:arcTo hR="9525" wR="9525" stAng="4276817" swAng="2348977"/>
                <a:cubicBezTo>
                  <a:pt x="33338" y="176217"/>
                  <a:pt x="0" y="152404"/>
                  <a:pt x="0" y="104779"/>
                </a:cubicBezTo>
                <a:lnTo>
                  <a:pt x="0" y="38104"/>
                </a:lnTo>
                <a:arcTo hR="9525" wR="9525" stAng="10800000" swAng="5400000"/>
                <a:cubicBezTo>
                  <a:pt x="28575" y="28579"/>
                  <a:pt x="52388" y="17149"/>
                  <a:pt x="68961" y="2671"/>
                </a:cubicBezTo>
                <a:arcTo hR="11144" wR="11144" stAng="13769437" swAng="4861127"/>
                <a:cubicBezTo>
                  <a:pt x="100108" y="17245"/>
                  <a:pt x="123825" y="28579"/>
                  <a:pt x="142875" y="28579"/>
                </a:cubicBezTo>
                <a:arcTo hR="9525" wR="9525" stAng="16200000" swAng="5400000"/>
                <a:close/>
              </a:path>
            </a:pathLst>
          </a:custGeom>
          <a:noFill/>
          <a:ln w="19050">
            <a:solidFill>
              <a:srgbClr val="4A6B8A"/>
            </a:solidFill>
            <a:prstDash val="solid"/>
          </a:ln>
        </p:spPr>
      </p:sp>
      <p:sp>
        <p:nvSpPr>
          <p:cNvPr id="36" name="Shape 34"/>
          <p:cNvSpPr/>
          <p:nvPr/>
        </p:nvSpPr>
        <p:spPr>
          <a:xfrm>
            <a:off x="4714875" y="2247900"/>
            <a:ext cx="57150" cy="38100"/>
          </a:xfrm>
          <a:custGeom>
            <a:avLst/>
            <a:gdLst/>
            <a:ahLst/>
            <a:cxnLst/>
            <a:rect l="l" t="t" r="r" b="b"/>
            <a:pathLst>
              <a:path w="57150" h="38100">
                <a:moveTo>
                  <a:pt x="0" y="19050"/>
                </a:moveTo>
                <a:lnTo>
                  <a:pt x="19050" y="38100"/>
                </a:lnTo>
                <a:lnTo>
                  <a:pt x="57150" y="0"/>
                </a:lnTo>
              </a:path>
            </a:pathLst>
          </a:custGeom>
          <a:noFill/>
          <a:ln w="19050">
            <a:solidFill>
              <a:srgbClr val="4A6B8A"/>
            </a:solidFill>
            <a:prstDash val="solid"/>
          </a:ln>
        </p:spPr>
      </p:sp>
      <p:sp>
        <p:nvSpPr>
          <p:cNvPr id="37" name="Text 35"/>
          <p:cNvSpPr/>
          <p:nvPr/>
        </p:nvSpPr>
        <p:spPr>
          <a:xfrm>
            <a:off x="5086350" y="2169406"/>
            <a:ext cx="7105650" cy="228600"/>
          </a:xfrm>
          <a:prstGeom prst="rect">
            <a:avLst/>
          </a:prstGeom>
          <a:noFill/>
          <a:ln/>
        </p:spPr>
        <p:txBody>
          <a:bodyPr wrap="none" lIns="0" tIns="0" rIns="0" bIns="0" rtlCol="0" anchor="t"/>
          <a:lstStyle/>
          <a:p>
            <a:pPr algn="l" indent="0" marL="0">
              <a:buNone/>
            </a:pPr>
            <a:r>
              <a:rPr lang="en-US" sz="1500" b="1" dirty="0">
                <a:solidFill>
                  <a:srgbClr val="23282E"/>
                </a:solidFill>
                <a:latin typeface="Microsoft YaHei" pitchFamily="34" charset="0"/>
                <a:ea typeface="Microsoft YaHei" pitchFamily="34" charset="-122"/>
                <a:cs typeface="Microsoft YaHei" pitchFamily="34" charset="-120"/>
              </a:rPr>
              <a:t>2. Approved tools only</a:t>
            </a:r>
            <a:endParaRPr lang="en-US" sz="1500" dirty="0">
              <a:latin typeface="Microsoft YaHei" pitchFamily="34" charset="0"/>
              <a:ea typeface="Microsoft YaHei" pitchFamily="34" charset="-122"/>
              <a:cs typeface="Microsoft YaHei" pitchFamily="34" charset="-120"/>
            </a:endParaRPr>
          </a:p>
        </p:txBody>
      </p:sp>
      <p:sp>
        <p:nvSpPr>
          <p:cNvPr id="38" name="Text 36"/>
          <p:cNvSpPr/>
          <p:nvPr/>
        </p:nvSpPr>
        <p:spPr>
          <a:xfrm>
            <a:off x="4533900" y="2662898"/>
            <a:ext cx="76581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Use approved tools on company accounts,</a:t>
            </a:r>
            <a:endParaRPr lang="en-US" sz="1125" dirty="0">
              <a:latin typeface="Microsoft YaHei" pitchFamily="34" charset="0"/>
              <a:ea typeface="Microsoft YaHei" pitchFamily="34" charset="-122"/>
              <a:cs typeface="Microsoft YaHei" pitchFamily="34" charset="-120"/>
            </a:endParaRPr>
          </a:p>
        </p:txBody>
      </p:sp>
      <p:sp>
        <p:nvSpPr>
          <p:cNvPr id="39" name="Text 37"/>
          <p:cNvSpPr/>
          <p:nvPr/>
        </p:nvSpPr>
        <p:spPr>
          <a:xfrm>
            <a:off x="4533900" y="2891498"/>
            <a:ext cx="76581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never a personal account for work</a:t>
            </a:r>
            <a:endParaRPr lang="en-US" sz="1125" dirty="0">
              <a:latin typeface="Microsoft YaHei" pitchFamily="34" charset="0"/>
              <a:ea typeface="Microsoft YaHei" pitchFamily="34" charset="-122"/>
              <a:cs typeface="Microsoft YaHei" pitchFamily="34" charset="-120"/>
            </a:endParaRPr>
          </a:p>
        </p:txBody>
      </p:sp>
      <p:sp>
        <p:nvSpPr>
          <p:cNvPr id="40" name="Text 38"/>
          <p:cNvSpPr/>
          <p:nvPr/>
        </p:nvSpPr>
        <p:spPr>
          <a:xfrm>
            <a:off x="4533900" y="3338089"/>
            <a:ext cx="76581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Basis</a:t>
            </a:r>
            <a:endParaRPr lang="en-US" sz="900" dirty="0">
              <a:latin typeface="Microsoft YaHei" pitchFamily="34" charset="0"/>
              <a:ea typeface="Microsoft YaHei" pitchFamily="34" charset="-122"/>
              <a:cs typeface="Microsoft YaHei" pitchFamily="34" charset="-120"/>
            </a:endParaRPr>
          </a:p>
        </p:txBody>
      </p:sp>
      <p:sp>
        <p:nvSpPr>
          <p:cNvPr id="41" name="Shape 39"/>
          <p:cNvSpPr/>
          <p:nvPr/>
        </p:nvSpPr>
        <p:spPr>
          <a:xfrm>
            <a:off x="4962182" y="3300413"/>
            <a:ext cx="857250" cy="200025"/>
          </a:xfrm>
          <a:prstGeom prst="roundRect">
            <a:avLst>
              <a:gd name="adj" fmla="val 19048"/>
            </a:avLst>
          </a:prstGeom>
          <a:noFill/>
          <a:ln w="9525">
            <a:solidFill>
              <a:srgbClr val="B96A5E"/>
            </a:solidFill>
            <a:prstDash val="solid"/>
          </a:ln>
        </p:spPr>
      </p:sp>
      <p:sp>
        <p:nvSpPr>
          <p:cNvPr id="42" name="Text 40"/>
          <p:cNvSpPr/>
          <p:nvPr/>
        </p:nvSpPr>
        <p:spPr>
          <a:xfrm>
            <a:off x="0" y="3338089"/>
            <a:ext cx="10781614" cy="137160"/>
          </a:xfrm>
          <a:prstGeom prst="rect">
            <a:avLst/>
          </a:prstGeom>
          <a:noFill/>
          <a:ln/>
        </p:spPr>
        <p:txBody>
          <a:bodyPr wrap="none" lIns="0" tIns="0" rIns="0" bIns="0" rtlCol="0" anchor="t"/>
          <a:lstStyle/>
          <a:p>
            <a:pPr algn="ctr" indent="0" marL="0">
              <a:buNone/>
            </a:pPr>
            <a:r>
              <a:rPr lang="en-US" sz="900" b="1" dirty="0">
                <a:solidFill>
                  <a:srgbClr val="9F5C53"/>
                </a:solidFill>
                <a:latin typeface="Microsoft YaHei" pitchFamily="34" charset="0"/>
                <a:ea typeface="Microsoft YaHei" pitchFamily="34" charset="-122"/>
                <a:cs typeface="Microsoft YaHei" pitchFamily="34" charset="-120"/>
              </a:rPr>
              <a:t>PIPL Art. 21</a:t>
            </a:r>
            <a:endParaRPr lang="en-US" sz="900" dirty="0">
              <a:latin typeface="Microsoft YaHei" pitchFamily="34" charset="0"/>
              <a:ea typeface="Microsoft YaHei" pitchFamily="34" charset="-122"/>
              <a:cs typeface="Microsoft YaHei" pitchFamily="34" charset="-120"/>
            </a:endParaRPr>
          </a:p>
        </p:txBody>
      </p:sp>
      <p:sp>
        <p:nvSpPr>
          <p:cNvPr id="43" name="Shape 41"/>
          <p:cNvSpPr/>
          <p:nvPr/>
        </p:nvSpPr>
        <p:spPr>
          <a:xfrm>
            <a:off x="8081962" y="1871663"/>
            <a:ext cx="3495675" cy="1857375"/>
          </a:xfrm>
          <a:prstGeom prst="roundRect">
            <a:avLst>
              <a:gd name="adj" fmla="val 5128"/>
            </a:avLst>
          </a:prstGeom>
          <a:solidFill>
            <a:srgbClr val="F9FBFC"/>
          </a:solidFill>
          <a:ln w="9525">
            <a:solidFill>
              <a:srgbClr val="D3DBE0"/>
            </a:solidFill>
            <a:prstDash val="solid"/>
          </a:ln>
        </p:spPr>
      </p:sp>
      <p:sp>
        <p:nvSpPr>
          <p:cNvPr id="44" name="Shape 42"/>
          <p:cNvSpPr/>
          <p:nvPr/>
        </p:nvSpPr>
        <p:spPr>
          <a:xfrm>
            <a:off x="8267700" y="2057400"/>
            <a:ext cx="419100" cy="419100"/>
          </a:xfrm>
          <a:prstGeom prst="ellipse">
            <a:avLst/>
          </a:prstGeom>
          <a:solidFill>
            <a:srgbClr val="DFE5EB"/>
          </a:solidFill>
          <a:ln/>
        </p:spPr>
      </p:sp>
      <p:sp>
        <p:nvSpPr>
          <p:cNvPr id="45" name="Shape 43"/>
          <p:cNvSpPr/>
          <p:nvPr/>
        </p:nvSpPr>
        <p:spPr>
          <a:xfrm>
            <a:off x="8515350" y="2238375"/>
            <a:ext cx="57150" cy="38100"/>
          </a:xfrm>
          <a:custGeom>
            <a:avLst/>
            <a:gdLst/>
            <a:ahLst/>
            <a:cxnLst/>
            <a:rect l="l" t="t" r="r" b="b"/>
            <a:pathLst>
              <a:path w="57150" h="38100">
                <a:moveTo>
                  <a:pt x="0" y="19050"/>
                </a:moveTo>
                <a:lnTo>
                  <a:pt x="19050" y="38100"/>
                </a:lnTo>
                <a:lnTo>
                  <a:pt x="57150" y="0"/>
                </a:lnTo>
              </a:path>
            </a:pathLst>
          </a:custGeom>
          <a:noFill/>
          <a:ln w="19050">
            <a:solidFill>
              <a:srgbClr val="4A6B8A"/>
            </a:solidFill>
            <a:prstDash val="solid"/>
          </a:ln>
        </p:spPr>
      </p:sp>
      <p:sp>
        <p:nvSpPr>
          <p:cNvPr id="46" name="Shape 44"/>
          <p:cNvSpPr/>
          <p:nvPr/>
        </p:nvSpPr>
        <p:spPr>
          <a:xfrm>
            <a:off x="8382000" y="2295525"/>
            <a:ext cx="133350" cy="57150"/>
          </a:xfrm>
          <a:custGeom>
            <a:avLst/>
            <a:gdLst/>
            <a:ahLst/>
            <a:cxnLst/>
            <a:rect l="l" t="t" r="r" b="b"/>
            <a:pathLst>
              <a:path w="133350" h="57150">
                <a:moveTo>
                  <a:pt x="133350" y="57150"/>
                </a:moveTo>
                <a:lnTo>
                  <a:pt x="133350" y="38100"/>
                </a:lnTo>
                <a:arcTo hR="38100" wR="38100" stAng="0" swAng="-5400000"/>
                <a:lnTo>
                  <a:pt x="38100" y="0"/>
                </a:lnTo>
                <a:arcTo hR="38100" wR="38100" stAng="16200000" swAng="-5400000"/>
                <a:lnTo>
                  <a:pt x="0" y="57150"/>
                </a:lnTo>
              </a:path>
            </a:pathLst>
          </a:custGeom>
          <a:noFill/>
          <a:ln w="19050">
            <a:solidFill>
              <a:srgbClr val="4A6B8A"/>
            </a:solidFill>
            <a:prstDash val="solid"/>
          </a:ln>
        </p:spPr>
      </p:sp>
      <p:sp>
        <p:nvSpPr>
          <p:cNvPr id="47" name="Shape 45"/>
          <p:cNvSpPr/>
          <p:nvPr/>
        </p:nvSpPr>
        <p:spPr>
          <a:xfrm>
            <a:off x="8410575" y="2181225"/>
            <a:ext cx="76200" cy="76200"/>
          </a:xfrm>
          <a:prstGeom prst="ellipse">
            <a:avLst/>
          </a:prstGeom>
          <a:noFill/>
          <a:ln w="19050">
            <a:solidFill>
              <a:srgbClr val="4A6B8A"/>
            </a:solidFill>
            <a:prstDash val="solid"/>
          </a:ln>
        </p:spPr>
      </p:sp>
      <p:sp>
        <p:nvSpPr>
          <p:cNvPr id="48" name="Text 46"/>
          <p:cNvSpPr/>
          <p:nvPr/>
        </p:nvSpPr>
        <p:spPr>
          <a:xfrm>
            <a:off x="8820150" y="2169406"/>
            <a:ext cx="3371850" cy="228600"/>
          </a:xfrm>
          <a:prstGeom prst="rect">
            <a:avLst/>
          </a:prstGeom>
          <a:noFill/>
          <a:ln/>
        </p:spPr>
        <p:txBody>
          <a:bodyPr wrap="none" lIns="0" tIns="0" rIns="0" bIns="0" rtlCol="0" anchor="t"/>
          <a:lstStyle/>
          <a:p>
            <a:pPr algn="l" indent="0" marL="0">
              <a:buNone/>
            </a:pPr>
            <a:r>
              <a:rPr lang="en-US" sz="1500" b="1" dirty="0">
                <a:solidFill>
                  <a:srgbClr val="23282E"/>
                </a:solidFill>
                <a:latin typeface="Microsoft YaHei" pitchFamily="34" charset="0"/>
                <a:ea typeface="Microsoft YaHei" pitchFamily="34" charset="-122"/>
                <a:cs typeface="Microsoft YaHei" pitchFamily="34" charset="-120"/>
              </a:rPr>
              <a:t>3. A person checks</a:t>
            </a:r>
            <a:endParaRPr lang="en-US" sz="1500" dirty="0">
              <a:latin typeface="Microsoft YaHei" pitchFamily="34" charset="0"/>
              <a:ea typeface="Microsoft YaHei" pitchFamily="34" charset="-122"/>
              <a:cs typeface="Microsoft YaHei" pitchFamily="34" charset="-120"/>
            </a:endParaRPr>
          </a:p>
        </p:txBody>
      </p:sp>
      <p:sp>
        <p:nvSpPr>
          <p:cNvPr id="49" name="Text 47"/>
          <p:cNvSpPr/>
          <p:nvPr/>
        </p:nvSpPr>
        <p:spPr>
          <a:xfrm>
            <a:off x="8267700" y="2662898"/>
            <a:ext cx="39243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Facts, figures, quotes, code and promises are</a:t>
            </a:r>
            <a:endParaRPr lang="en-US" sz="1125" dirty="0">
              <a:latin typeface="Microsoft YaHei" pitchFamily="34" charset="0"/>
              <a:ea typeface="Microsoft YaHei" pitchFamily="34" charset="-122"/>
              <a:cs typeface="Microsoft YaHei" pitchFamily="34" charset="-120"/>
            </a:endParaRPr>
          </a:p>
        </p:txBody>
      </p:sp>
      <p:sp>
        <p:nvSpPr>
          <p:cNvPr id="50" name="Text 48"/>
          <p:cNvSpPr/>
          <p:nvPr/>
        </p:nvSpPr>
        <p:spPr>
          <a:xfrm>
            <a:off x="8267700" y="2891498"/>
            <a:ext cx="39243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checked before they go out</a:t>
            </a:r>
            <a:endParaRPr lang="en-US" sz="1125" dirty="0">
              <a:latin typeface="Microsoft YaHei" pitchFamily="34" charset="0"/>
              <a:ea typeface="Microsoft YaHei" pitchFamily="34" charset="-122"/>
              <a:cs typeface="Microsoft YaHei" pitchFamily="34" charset="-120"/>
            </a:endParaRPr>
          </a:p>
        </p:txBody>
      </p:sp>
      <p:sp>
        <p:nvSpPr>
          <p:cNvPr id="51" name="Text 49"/>
          <p:cNvSpPr/>
          <p:nvPr/>
        </p:nvSpPr>
        <p:spPr>
          <a:xfrm>
            <a:off x="8267700" y="3338089"/>
            <a:ext cx="39243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Basis</a:t>
            </a:r>
            <a:endParaRPr lang="en-US" sz="900" dirty="0">
              <a:latin typeface="Microsoft YaHei" pitchFamily="34" charset="0"/>
              <a:ea typeface="Microsoft YaHei" pitchFamily="34" charset="-122"/>
              <a:cs typeface="Microsoft YaHei" pitchFamily="34" charset="-120"/>
            </a:endParaRPr>
          </a:p>
        </p:txBody>
      </p:sp>
      <p:sp>
        <p:nvSpPr>
          <p:cNvPr id="52" name="Shape 50"/>
          <p:cNvSpPr/>
          <p:nvPr/>
        </p:nvSpPr>
        <p:spPr>
          <a:xfrm>
            <a:off x="8695982" y="3300413"/>
            <a:ext cx="1143000" cy="200025"/>
          </a:xfrm>
          <a:prstGeom prst="roundRect">
            <a:avLst>
              <a:gd name="adj" fmla="val 19048"/>
            </a:avLst>
          </a:prstGeom>
          <a:noFill/>
          <a:ln w="9525">
            <a:solidFill>
              <a:srgbClr val="B96A5E"/>
            </a:solidFill>
            <a:prstDash val="solid"/>
          </a:ln>
        </p:spPr>
      </p:sp>
      <p:sp>
        <p:nvSpPr>
          <p:cNvPr id="53" name="Text 51"/>
          <p:cNvSpPr/>
          <p:nvPr/>
        </p:nvSpPr>
        <p:spPr>
          <a:xfrm>
            <a:off x="6342964" y="3338089"/>
            <a:ext cx="5849036" cy="137160"/>
          </a:xfrm>
          <a:prstGeom prst="rect">
            <a:avLst/>
          </a:prstGeom>
          <a:noFill/>
          <a:ln/>
        </p:spPr>
        <p:txBody>
          <a:bodyPr wrap="none" lIns="0" tIns="0" rIns="0" bIns="0" rtlCol="0" anchor="t"/>
          <a:lstStyle/>
          <a:p>
            <a:pPr algn="ctr" indent="0" marL="0">
              <a:buNone/>
            </a:pPr>
            <a:r>
              <a:rPr lang="en-US" sz="900" b="1" dirty="0">
                <a:solidFill>
                  <a:srgbClr val="9F5C53"/>
                </a:solidFill>
                <a:latin typeface="Microsoft YaHei" pitchFamily="34" charset="0"/>
                <a:ea typeface="Microsoft YaHei" pitchFamily="34" charset="-122"/>
                <a:cs typeface="Microsoft YaHei" pitchFamily="34" charset="-120"/>
              </a:rPr>
              <a:t>Framework 6.3.1</a:t>
            </a:r>
            <a:endParaRPr lang="en-US" sz="900" dirty="0">
              <a:latin typeface="Microsoft YaHei" pitchFamily="34" charset="0"/>
              <a:ea typeface="Microsoft YaHei" pitchFamily="34" charset="-122"/>
              <a:cs typeface="Microsoft YaHei" pitchFamily="34" charset="-120"/>
            </a:endParaRPr>
          </a:p>
        </p:txBody>
      </p:sp>
      <p:sp>
        <p:nvSpPr>
          <p:cNvPr id="54" name="Shape 52"/>
          <p:cNvSpPr/>
          <p:nvPr/>
        </p:nvSpPr>
        <p:spPr>
          <a:xfrm>
            <a:off x="614363" y="3890962"/>
            <a:ext cx="3495675" cy="1857375"/>
          </a:xfrm>
          <a:prstGeom prst="roundRect">
            <a:avLst>
              <a:gd name="adj" fmla="val 5128"/>
            </a:avLst>
          </a:prstGeom>
          <a:solidFill>
            <a:srgbClr val="F9FBFC"/>
          </a:solidFill>
          <a:ln w="9525">
            <a:solidFill>
              <a:srgbClr val="D3DBE0"/>
            </a:solidFill>
            <a:prstDash val="solid"/>
          </a:ln>
        </p:spPr>
      </p:sp>
      <p:sp>
        <p:nvSpPr>
          <p:cNvPr id="55" name="Shape 53"/>
          <p:cNvSpPr/>
          <p:nvPr/>
        </p:nvSpPr>
        <p:spPr>
          <a:xfrm>
            <a:off x="800100" y="4076700"/>
            <a:ext cx="419100" cy="419100"/>
          </a:xfrm>
          <a:prstGeom prst="ellipse">
            <a:avLst/>
          </a:prstGeom>
          <a:solidFill>
            <a:srgbClr val="DFE5EB"/>
          </a:solidFill>
          <a:ln/>
        </p:spPr>
      </p:sp>
      <p:sp>
        <p:nvSpPr>
          <p:cNvPr id="56" name="Shape 54"/>
          <p:cNvSpPr/>
          <p:nvPr/>
        </p:nvSpPr>
        <p:spPr>
          <a:xfrm>
            <a:off x="914296" y="4191046"/>
            <a:ext cx="190559" cy="190484"/>
          </a:xfrm>
          <a:custGeom>
            <a:avLst/>
            <a:gdLst/>
            <a:ahLst/>
            <a:cxnLst/>
            <a:rect l="l" t="t" r="r" b="b"/>
            <a:pathLst>
              <a:path w="190559" h="190484">
                <a:moveTo>
                  <a:pt x="17725" y="63010"/>
                </a:moveTo>
                <a:arcTo hR="38100" wR="38100" stAng="10049003" swAng="6909194"/>
                <a:arcTo hR="38100" wR="38100" stAng="12755696" swAng="6888608"/>
                <a:arcTo hR="38100" wR="38100" stAng="15439731" swAng="6920537"/>
                <a:arcTo hR="38100" wR="38100" stAng="18155696" swAng="6888608"/>
                <a:arcTo hR="38100" wR="38100" stAng="20841803" swAng="6909194"/>
                <a:arcTo hR="38100" wR="38100" stAng="1947705" swAng="6904591"/>
                <a:arcTo hR="38100" wR="38100" stAng="4641803" swAng="6909194"/>
                <a:arcTo hR="38100" wR="38100" stAng="7339684" swAng="6920632"/>
                <a:close/>
              </a:path>
            </a:pathLst>
          </a:custGeom>
          <a:noFill/>
          <a:ln w="19050">
            <a:solidFill>
              <a:srgbClr val="4A6B8A"/>
            </a:solidFill>
            <a:prstDash val="solid"/>
          </a:ln>
        </p:spPr>
      </p:sp>
      <p:sp>
        <p:nvSpPr>
          <p:cNvPr id="57" name="Shape 55"/>
          <p:cNvSpPr/>
          <p:nvPr/>
        </p:nvSpPr>
        <p:spPr>
          <a:xfrm>
            <a:off x="1009650" y="4286250"/>
            <a:ext cx="0" cy="38100"/>
          </a:xfrm>
          <a:prstGeom prst="line">
            <a:avLst/>
          </a:prstGeom>
          <a:noFill/>
          <a:ln w="19050">
            <a:solidFill>
              <a:srgbClr val="4A6B8A"/>
            </a:solidFill>
            <a:prstDash val="solid"/>
          </a:ln>
        </p:spPr>
      </p:sp>
      <p:sp>
        <p:nvSpPr>
          <p:cNvPr id="58" name="Shape 56"/>
          <p:cNvSpPr/>
          <p:nvPr/>
        </p:nvSpPr>
        <p:spPr>
          <a:xfrm>
            <a:off x="1009650" y="4248150"/>
            <a:ext cx="95" cy="0"/>
          </a:xfrm>
          <a:prstGeom prst="line">
            <a:avLst/>
          </a:prstGeom>
          <a:noFill/>
          <a:ln w="19050">
            <a:solidFill>
              <a:srgbClr val="4A6B8A"/>
            </a:solidFill>
            <a:prstDash val="solid"/>
          </a:ln>
        </p:spPr>
      </p:sp>
      <p:sp>
        <p:nvSpPr>
          <p:cNvPr id="59" name="Text 57"/>
          <p:cNvSpPr/>
          <p:nvPr/>
        </p:nvSpPr>
        <p:spPr>
          <a:xfrm>
            <a:off x="1352550" y="4188706"/>
            <a:ext cx="10839450" cy="228600"/>
          </a:xfrm>
          <a:prstGeom prst="rect">
            <a:avLst/>
          </a:prstGeom>
          <a:noFill/>
          <a:ln/>
        </p:spPr>
        <p:txBody>
          <a:bodyPr wrap="none" lIns="0" tIns="0" rIns="0" bIns="0" rtlCol="0" anchor="t"/>
          <a:lstStyle/>
          <a:p>
            <a:pPr algn="l" indent="0" marL="0">
              <a:buNone/>
            </a:pPr>
            <a:r>
              <a:rPr lang="en-US" sz="1500" b="1" dirty="0">
                <a:solidFill>
                  <a:srgbClr val="23282E"/>
                </a:solidFill>
                <a:latin typeface="Microsoft YaHei" pitchFamily="34" charset="0"/>
                <a:ea typeface="Microsoft YaHei" pitchFamily="34" charset="-122"/>
                <a:cs typeface="Microsoft YaHei" pitchFamily="34" charset="-120"/>
              </a:rPr>
              <a:t>4. Label what you publish</a:t>
            </a:r>
            <a:endParaRPr lang="en-US" sz="1500" dirty="0">
              <a:latin typeface="Microsoft YaHei" pitchFamily="34" charset="0"/>
              <a:ea typeface="Microsoft YaHei" pitchFamily="34" charset="-122"/>
              <a:cs typeface="Microsoft YaHei" pitchFamily="34" charset="-120"/>
            </a:endParaRPr>
          </a:p>
        </p:txBody>
      </p:sp>
      <p:sp>
        <p:nvSpPr>
          <p:cNvPr id="60" name="Text 58"/>
          <p:cNvSpPr/>
          <p:nvPr/>
        </p:nvSpPr>
        <p:spPr>
          <a:xfrm>
            <a:off x="800100" y="4682198"/>
            <a:ext cx="113919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Declare AI-generated content you publish,</a:t>
            </a:r>
            <a:endParaRPr lang="en-US" sz="1125" dirty="0">
              <a:latin typeface="Microsoft YaHei" pitchFamily="34" charset="0"/>
              <a:ea typeface="Microsoft YaHei" pitchFamily="34" charset="-122"/>
              <a:cs typeface="Microsoft YaHei" pitchFamily="34" charset="-120"/>
            </a:endParaRPr>
          </a:p>
        </p:txBody>
      </p:sp>
      <p:sp>
        <p:nvSpPr>
          <p:cNvPr id="61" name="Text 59"/>
          <p:cNvSpPr/>
          <p:nvPr/>
        </p:nvSpPr>
        <p:spPr>
          <a:xfrm>
            <a:off x="800100" y="4910798"/>
            <a:ext cx="113919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and never remove its label</a:t>
            </a:r>
            <a:endParaRPr lang="en-US" sz="1125" dirty="0">
              <a:latin typeface="Microsoft YaHei" pitchFamily="34" charset="0"/>
              <a:ea typeface="Microsoft YaHei" pitchFamily="34" charset="-122"/>
              <a:cs typeface="Microsoft YaHei" pitchFamily="34" charset="-120"/>
            </a:endParaRPr>
          </a:p>
        </p:txBody>
      </p:sp>
      <p:sp>
        <p:nvSpPr>
          <p:cNvPr id="62" name="Text 60"/>
          <p:cNvSpPr/>
          <p:nvPr/>
        </p:nvSpPr>
        <p:spPr>
          <a:xfrm>
            <a:off x="800100" y="5357389"/>
            <a:ext cx="113919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Basis</a:t>
            </a:r>
            <a:endParaRPr lang="en-US" sz="900" dirty="0">
              <a:latin typeface="Microsoft YaHei" pitchFamily="34" charset="0"/>
              <a:ea typeface="Microsoft YaHei" pitchFamily="34" charset="-122"/>
              <a:cs typeface="Microsoft YaHei" pitchFamily="34" charset="-120"/>
            </a:endParaRPr>
          </a:p>
        </p:txBody>
      </p:sp>
      <p:sp>
        <p:nvSpPr>
          <p:cNvPr id="63" name="Shape 61"/>
          <p:cNvSpPr/>
          <p:nvPr/>
        </p:nvSpPr>
        <p:spPr>
          <a:xfrm>
            <a:off x="1228382" y="5319713"/>
            <a:ext cx="1685925" cy="200025"/>
          </a:xfrm>
          <a:prstGeom prst="roundRect">
            <a:avLst>
              <a:gd name="adj" fmla="val 19048"/>
            </a:avLst>
          </a:prstGeom>
          <a:noFill/>
          <a:ln w="9525">
            <a:solidFill>
              <a:srgbClr val="B96A5E"/>
            </a:solidFill>
            <a:prstDash val="solid"/>
          </a:ln>
        </p:spPr>
      </p:sp>
      <p:sp>
        <p:nvSpPr>
          <p:cNvPr id="64" name="Text 62"/>
          <p:cNvSpPr/>
          <p:nvPr/>
        </p:nvSpPr>
        <p:spPr>
          <a:xfrm>
            <a:off x="0" y="5357389"/>
            <a:ext cx="4142689" cy="137160"/>
          </a:xfrm>
          <a:prstGeom prst="rect">
            <a:avLst/>
          </a:prstGeom>
          <a:noFill/>
          <a:ln/>
        </p:spPr>
        <p:txBody>
          <a:bodyPr wrap="none" lIns="0" tIns="0" rIns="0" bIns="0" rtlCol="0" anchor="t"/>
          <a:lstStyle/>
          <a:p>
            <a:pPr algn="ctr" indent="0" marL="0">
              <a:buNone/>
            </a:pPr>
            <a:r>
              <a:rPr lang="en-US" sz="900" b="1" dirty="0">
                <a:solidFill>
                  <a:srgbClr val="9F5C53"/>
                </a:solidFill>
                <a:latin typeface="Microsoft YaHei" pitchFamily="34" charset="0"/>
                <a:ea typeface="Microsoft YaHei" pitchFamily="34" charset="-122"/>
                <a:cs typeface="Microsoft YaHei" pitchFamily="34" charset="-120"/>
              </a:rPr>
              <a:t>Labeling Measures Art. 10</a:t>
            </a:r>
            <a:endParaRPr lang="en-US" sz="900" dirty="0">
              <a:latin typeface="Microsoft YaHei" pitchFamily="34" charset="0"/>
              <a:ea typeface="Microsoft YaHei" pitchFamily="34" charset="-122"/>
              <a:cs typeface="Microsoft YaHei" pitchFamily="34" charset="-120"/>
            </a:endParaRPr>
          </a:p>
        </p:txBody>
      </p:sp>
      <p:sp>
        <p:nvSpPr>
          <p:cNvPr id="65" name="Shape 63"/>
          <p:cNvSpPr/>
          <p:nvPr/>
        </p:nvSpPr>
        <p:spPr>
          <a:xfrm>
            <a:off x="4348163" y="3890962"/>
            <a:ext cx="3495675" cy="1857375"/>
          </a:xfrm>
          <a:prstGeom prst="roundRect">
            <a:avLst>
              <a:gd name="adj" fmla="val 5128"/>
            </a:avLst>
          </a:prstGeom>
          <a:solidFill>
            <a:srgbClr val="F9FBFC"/>
          </a:solidFill>
          <a:ln w="9525">
            <a:solidFill>
              <a:srgbClr val="D3DBE0"/>
            </a:solidFill>
            <a:prstDash val="solid"/>
          </a:ln>
        </p:spPr>
      </p:sp>
      <p:sp>
        <p:nvSpPr>
          <p:cNvPr id="66" name="Shape 64"/>
          <p:cNvSpPr/>
          <p:nvPr/>
        </p:nvSpPr>
        <p:spPr>
          <a:xfrm>
            <a:off x="4533900" y="4076700"/>
            <a:ext cx="419100" cy="419100"/>
          </a:xfrm>
          <a:prstGeom prst="ellipse">
            <a:avLst/>
          </a:prstGeom>
          <a:solidFill>
            <a:srgbClr val="DFE5EB"/>
          </a:solidFill>
          <a:ln/>
        </p:spPr>
      </p:sp>
      <p:sp>
        <p:nvSpPr>
          <p:cNvPr id="67" name="Shape 65"/>
          <p:cNvSpPr/>
          <p:nvPr/>
        </p:nvSpPr>
        <p:spPr>
          <a:xfrm>
            <a:off x="4657725" y="4200525"/>
            <a:ext cx="171450" cy="171450"/>
          </a:xfrm>
          <a:custGeom>
            <a:avLst/>
            <a:gdLst/>
            <a:ahLst/>
            <a:cxnLst/>
            <a:rect l="l" t="t" r="r" b="b"/>
            <a:pathLst>
              <a:path w="171450" h="171450">
                <a:moveTo>
                  <a:pt x="0" y="85725"/>
                </a:moveTo>
                <a:arcTo hR="85725" wR="85725" stAng="10800000" swAng="-16200000"/>
                <a:arcTo hR="92869" wR="92869" stAng="16187068" swAng="-2628911"/>
                <a:lnTo>
                  <a:pt x="0" y="47625"/>
                </a:lnTo>
              </a:path>
            </a:pathLst>
          </a:custGeom>
          <a:noFill/>
          <a:ln w="19050">
            <a:solidFill>
              <a:srgbClr val="4A6B8A"/>
            </a:solidFill>
            <a:prstDash val="solid"/>
          </a:ln>
        </p:spPr>
      </p:sp>
      <p:sp>
        <p:nvSpPr>
          <p:cNvPr id="68" name="Shape 66"/>
          <p:cNvSpPr/>
          <p:nvPr/>
        </p:nvSpPr>
        <p:spPr>
          <a:xfrm>
            <a:off x="4657725" y="4200525"/>
            <a:ext cx="47625" cy="47625"/>
          </a:xfrm>
          <a:custGeom>
            <a:avLst/>
            <a:gdLst/>
            <a:ahLst/>
            <a:cxnLst/>
            <a:rect l="l" t="t" r="r" b="b"/>
            <a:pathLst>
              <a:path w="47625" h="47625">
                <a:moveTo>
                  <a:pt x="0" y="0"/>
                </a:moveTo>
                <a:lnTo>
                  <a:pt x="0" y="47625"/>
                </a:lnTo>
                <a:lnTo>
                  <a:pt x="47625" y="47625"/>
                </a:lnTo>
              </a:path>
            </a:pathLst>
          </a:custGeom>
          <a:noFill/>
          <a:ln w="19050">
            <a:solidFill>
              <a:srgbClr val="4A6B8A"/>
            </a:solidFill>
            <a:prstDash val="solid"/>
          </a:ln>
        </p:spPr>
      </p:sp>
      <p:sp>
        <p:nvSpPr>
          <p:cNvPr id="69" name="Shape 67"/>
          <p:cNvSpPr/>
          <p:nvPr/>
        </p:nvSpPr>
        <p:spPr>
          <a:xfrm>
            <a:off x="4743450" y="4238625"/>
            <a:ext cx="38100" cy="66675"/>
          </a:xfrm>
          <a:custGeom>
            <a:avLst/>
            <a:gdLst/>
            <a:ahLst/>
            <a:cxnLst/>
            <a:rect l="l" t="t" r="r" b="b"/>
            <a:pathLst>
              <a:path w="38100" h="66675">
                <a:moveTo>
                  <a:pt x="0" y="0"/>
                </a:moveTo>
                <a:lnTo>
                  <a:pt x="0" y="47625"/>
                </a:lnTo>
                <a:lnTo>
                  <a:pt x="38100" y="66675"/>
                </a:lnTo>
              </a:path>
            </a:pathLst>
          </a:custGeom>
          <a:noFill/>
          <a:ln w="19050">
            <a:solidFill>
              <a:srgbClr val="4A6B8A"/>
            </a:solidFill>
            <a:prstDash val="solid"/>
          </a:ln>
        </p:spPr>
      </p:sp>
      <p:sp>
        <p:nvSpPr>
          <p:cNvPr id="70" name="Text 68"/>
          <p:cNvSpPr/>
          <p:nvPr/>
        </p:nvSpPr>
        <p:spPr>
          <a:xfrm>
            <a:off x="5086350" y="4188706"/>
            <a:ext cx="7105650" cy="228600"/>
          </a:xfrm>
          <a:prstGeom prst="rect">
            <a:avLst/>
          </a:prstGeom>
          <a:noFill/>
          <a:ln/>
        </p:spPr>
        <p:txBody>
          <a:bodyPr wrap="none" lIns="0" tIns="0" rIns="0" bIns="0" rtlCol="0" anchor="t"/>
          <a:lstStyle/>
          <a:p>
            <a:pPr algn="l" indent="0" marL="0">
              <a:buNone/>
            </a:pPr>
            <a:r>
              <a:rPr lang="en-US" sz="1500" b="1" dirty="0">
                <a:solidFill>
                  <a:srgbClr val="23282E"/>
                </a:solidFill>
                <a:latin typeface="Microsoft YaHei" pitchFamily="34" charset="0"/>
                <a:ea typeface="Microsoft YaHei" pitchFamily="34" charset="-122"/>
                <a:cs typeface="Microsoft YaHei" pitchFamily="34" charset="-120"/>
              </a:rPr>
              <a:t>5. Keep the record</a:t>
            </a:r>
            <a:endParaRPr lang="en-US" sz="1500" dirty="0">
              <a:latin typeface="Microsoft YaHei" pitchFamily="34" charset="0"/>
              <a:ea typeface="Microsoft YaHei" pitchFamily="34" charset="-122"/>
              <a:cs typeface="Microsoft YaHei" pitchFamily="34" charset="-120"/>
            </a:endParaRPr>
          </a:p>
        </p:txBody>
      </p:sp>
      <p:sp>
        <p:nvSpPr>
          <p:cNvPr id="71" name="Text 69"/>
          <p:cNvSpPr/>
          <p:nvPr/>
        </p:nvSpPr>
        <p:spPr>
          <a:xfrm>
            <a:off x="4533900" y="4682198"/>
            <a:ext cx="76581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Keep prompts, drafts and edits, to show your</a:t>
            </a:r>
            <a:endParaRPr lang="en-US" sz="1125" dirty="0">
              <a:latin typeface="Microsoft YaHei" pitchFamily="34" charset="0"/>
              <a:ea typeface="Microsoft YaHei" pitchFamily="34" charset="-122"/>
              <a:cs typeface="Microsoft YaHei" pitchFamily="34" charset="-120"/>
            </a:endParaRPr>
          </a:p>
        </p:txBody>
      </p:sp>
      <p:sp>
        <p:nvSpPr>
          <p:cNvPr id="72" name="Text 70"/>
          <p:cNvSpPr/>
          <p:nvPr/>
        </p:nvSpPr>
        <p:spPr>
          <a:xfrm>
            <a:off x="4533900" y="4910798"/>
            <a:ext cx="76581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work if copyright is questioned</a:t>
            </a:r>
            <a:endParaRPr lang="en-US" sz="1125" dirty="0">
              <a:latin typeface="Microsoft YaHei" pitchFamily="34" charset="0"/>
              <a:ea typeface="Microsoft YaHei" pitchFamily="34" charset="-122"/>
              <a:cs typeface="Microsoft YaHei" pitchFamily="34" charset="-120"/>
            </a:endParaRPr>
          </a:p>
        </p:txBody>
      </p:sp>
      <p:sp>
        <p:nvSpPr>
          <p:cNvPr id="73" name="Text 71"/>
          <p:cNvSpPr/>
          <p:nvPr/>
        </p:nvSpPr>
        <p:spPr>
          <a:xfrm>
            <a:off x="4533900" y="5357389"/>
            <a:ext cx="76581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Basis</a:t>
            </a:r>
            <a:endParaRPr lang="en-US" sz="900" dirty="0">
              <a:latin typeface="Microsoft YaHei" pitchFamily="34" charset="0"/>
              <a:ea typeface="Microsoft YaHei" pitchFamily="34" charset="-122"/>
              <a:cs typeface="Microsoft YaHei" pitchFamily="34" charset="-120"/>
            </a:endParaRPr>
          </a:p>
        </p:txBody>
      </p:sp>
      <p:sp>
        <p:nvSpPr>
          <p:cNvPr id="74" name="Shape 72"/>
          <p:cNvSpPr/>
          <p:nvPr/>
        </p:nvSpPr>
        <p:spPr>
          <a:xfrm>
            <a:off x="4962182" y="5319713"/>
            <a:ext cx="1352550" cy="200025"/>
          </a:xfrm>
          <a:prstGeom prst="roundRect">
            <a:avLst>
              <a:gd name="adj" fmla="val 19048"/>
            </a:avLst>
          </a:prstGeom>
          <a:noFill/>
          <a:ln w="9525">
            <a:solidFill>
              <a:srgbClr val="B96A5E"/>
            </a:solidFill>
            <a:prstDash val="solid"/>
          </a:ln>
        </p:spPr>
      </p:sp>
      <p:sp>
        <p:nvSpPr>
          <p:cNvPr id="75" name="Text 73"/>
          <p:cNvSpPr/>
          <p:nvPr/>
        </p:nvSpPr>
        <p:spPr>
          <a:xfrm>
            <a:off x="0" y="5357389"/>
            <a:ext cx="11276914" cy="137160"/>
          </a:xfrm>
          <a:prstGeom prst="rect">
            <a:avLst/>
          </a:prstGeom>
          <a:noFill/>
          <a:ln/>
        </p:spPr>
        <p:txBody>
          <a:bodyPr wrap="none" lIns="0" tIns="0" rIns="0" bIns="0" rtlCol="0" anchor="t"/>
          <a:lstStyle/>
          <a:p>
            <a:pPr algn="ctr" indent="0" marL="0">
              <a:buNone/>
            </a:pPr>
            <a:r>
              <a:rPr lang="en-US" sz="900" b="1" dirty="0">
                <a:solidFill>
                  <a:srgbClr val="9F5C53"/>
                </a:solidFill>
                <a:latin typeface="Microsoft YaHei" pitchFamily="34" charset="0"/>
                <a:ea typeface="Microsoft YaHei" pitchFamily="34" charset="-122"/>
                <a:cs typeface="Microsoft YaHei" pitchFamily="34" charset="-120"/>
              </a:rPr>
              <a:t>Zhangjiagang ruling</a:t>
            </a:r>
            <a:endParaRPr lang="en-US" sz="900" dirty="0">
              <a:latin typeface="Microsoft YaHei" pitchFamily="34" charset="0"/>
              <a:ea typeface="Microsoft YaHei" pitchFamily="34" charset="-122"/>
              <a:cs typeface="Microsoft YaHei" pitchFamily="34" charset="-120"/>
            </a:endParaRPr>
          </a:p>
        </p:txBody>
      </p:sp>
      <p:sp>
        <p:nvSpPr>
          <p:cNvPr id="76" name="Shape 74"/>
          <p:cNvSpPr/>
          <p:nvPr/>
        </p:nvSpPr>
        <p:spPr>
          <a:xfrm>
            <a:off x="8081962" y="3890962"/>
            <a:ext cx="3495675" cy="1857375"/>
          </a:xfrm>
          <a:prstGeom prst="roundRect">
            <a:avLst>
              <a:gd name="adj" fmla="val 5128"/>
            </a:avLst>
          </a:prstGeom>
          <a:solidFill>
            <a:srgbClr val="F9FBFC"/>
          </a:solidFill>
          <a:ln w="9525">
            <a:solidFill>
              <a:srgbClr val="D3DBE0"/>
            </a:solidFill>
            <a:prstDash val="solid"/>
          </a:ln>
        </p:spPr>
      </p:sp>
      <p:sp>
        <p:nvSpPr>
          <p:cNvPr id="77" name="Shape 75"/>
          <p:cNvSpPr/>
          <p:nvPr/>
        </p:nvSpPr>
        <p:spPr>
          <a:xfrm>
            <a:off x="8267700" y="4076700"/>
            <a:ext cx="419100" cy="419100"/>
          </a:xfrm>
          <a:prstGeom prst="ellipse">
            <a:avLst/>
          </a:prstGeom>
          <a:solidFill>
            <a:srgbClr val="DFE5EB"/>
          </a:solidFill>
          <a:ln/>
        </p:spPr>
      </p:sp>
      <p:sp>
        <p:nvSpPr>
          <p:cNvPr id="78" name="Shape 76"/>
          <p:cNvSpPr/>
          <p:nvPr/>
        </p:nvSpPr>
        <p:spPr>
          <a:xfrm>
            <a:off x="8429625" y="4238625"/>
            <a:ext cx="95250" cy="104775"/>
          </a:xfrm>
          <a:custGeom>
            <a:avLst/>
            <a:gdLst/>
            <a:ahLst/>
            <a:cxnLst/>
            <a:rect l="l" t="t" r="r" b="b"/>
            <a:pathLst>
              <a:path w="95250" h="104775">
                <a:moveTo>
                  <a:pt x="0" y="104775"/>
                </a:moveTo>
                <a:lnTo>
                  <a:pt x="0" y="47625"/>
                </a:lnTo>
                <a:arcTo hR="47625" wR="47625" stAng="10800000" swAng="10800000"/>
                <a:lnTo>
                  <a:pt x="95250" y="104775"/>
                </a:lnTo>
              </a:path>
            </a:pathLst>
          </a:custGeom>
          <a:noFill/>
          <a:ln w="19050">
            <a:solidFill>
              <a:srgbClr val="4A6B8A"/>
            </a:solidFill>
            <a:prstDash val="solid"/>
          </a:ln>
        </p:spPr>
      </p:sp>
      <p:sp>
        <p:nvSpPr>
          <p:cNvPr id="79" name="Shape 77"/>
          <p:cNvSpPr/>
          <p:nvPr/>
        </p:nvSpPr>
        <p:spPr>
          <a:xfrm>
            <a:off x="8410575" y="4343400"/>
            <a:ext cx="133350" cy="38100"/>
          </a:xfrm>
          <a:custGeom>
            <a:avLst/>
            <a:gdLst/>
            <a:ahLst/>
            <a:cxnLst/>
            <a:rect l="l" t="t" r="r" b="b"/>
            <a:pathLst>
              <a:path w="133350" h="38100">
                <a:moveTo>
                  <a:pt x="0" y="28575"/>
                </a:moveTo>
                <a:arcTo hR="9525" wR="9525" stAng="10800000" swAng="-5400000"/>
                <a:lnTo>
                  <a:pt x="123825" y="38100"/>
                </a:lnTo>
                <a:arcTo hR="9525" wR="9525" stAng="5400000" swAng="-5400000"/>
                <a:lnTo>
                  <a:pt x="133350" y="19050"/>
                </a:lnTo>
                <a:arcTo hR="19050" wR="19050" stAng="0" swAng="-5400000"/>
                <a:lnTo>
                  <a:pt x="19050" y="0"/>
                </a:lnTo>
                <a:arcTo hR="19050" wR="19050" stAng="16200000" swAng="-5400000"/>
                <a:close/>
              </a:path>
            </a:pathLst>
          </a:custGeom>
          <a:noFill/>
          <a:ln w="19050">
            <a:solidFill>
              <a:srgbClr val="4A6B8A"/>
            </a:solidFill>
            <a:prstDash val="solid"/>
          </a:ln>
        </p:spPr>
      </p:sp>
      <p:sp>
        <p:nvSpPr>
          <p:cNvPr id="80" name="Shape 78"/>
          <p:cNvSpPr/>
          <p:nvPr/>
        </p:nvSpPr>
        <p:spPr>
          <a:xfrm>
            <a:off x="8562975" y="4286250"/>
            <a:ext cx="9525" cy="7144"/>
          </a:xfrm>
          <a:custGeom>
            <a:avLst/>
            <a:gdLst/>
            <a:ahLst/>
            <a:cxnLst/>
            <a:rect l="l" t="t" r="r" b="b"/>
            <a:pathLst>
              <a:path w="9525" h="7144">
                <a:moveTo>
                  <a:pt x="0" y="0"/>
                </a:moveTo>
                <a:lnTo>
                  <a:pt x="9525" y="0"/>
                </a:lnTo>
              </a:path>
            </a:pathLst>
          </a:custGeom>
          <a:noFill/>
          <a:ln w="19050">
            <a:solidFill>
              <a:srgbClr val="4A6B8A"/>
            </a:solidFill>
            <a:prstDash val="solid"/>
          </a:ln>
        </p:spPr>
      </p:sp>
      <p:sp>
        <p:nvSpPr>
          <p:cNvPr id="81" name="Shape 79"/>
          <p:cNvSpPr/>
          <p:nvPr/>
        </p:nvSpPr>
        <p:spPr>
          <a:xfrm>
            <a:off x="8534400" y="4214813"/>
            <a:ext cx="7144" cy="7144"/>
          </a:xfrm>
          <a:custGeom>
            <a:avLst/>
            <a:gdLst/>
            <a:ahLst/>
            <a:cxnLst/>
            <a:rect l="l" t="t" r="r" b="b"/>
            <a:pathLst>
              <a:path w="7144" h="7144">
                <a:moveTo>
                  <a:pt x="4763" y="0"/>
                </a:moveTo>
                <a:lnTo>
                  <a:pt x="0" y="4763"/>
                </a:lnTo>
              </a:path>
            </a:pathLst>
          </a:custGeom>
          <a:noFill/>
          <a:ln w="19050">
            <a:solidFill>
              <a:srgbClr val="4A6B8A"/>
            </a:solidFill>
            <a:prstDash val="solid"/>
          </a:ln>
        </p:spPr>
      </p:sp>
      <p:sp>
        <p:nvSpPr>
          <p:cNvPr id="82" name="Shape 80"/>
          <p:cNvSpPr/>
          <p:nvPr/>
        </p:nvSpPr>
        <p:spPr>
          <a:xfrm>
            <a:off x="8382000" y="4286250"/>
            <a:ext cx="9525" cy="7144"/>
          </a:xfrm>
          <a:custGeom>
            <a:avLst/>
            <a:gdLst/>
            <a:ahLst/>
            <a:cxnLst/>
            <a:rect l="l" t="t" r="r" b="b"/>
            <a:pathLst>
              <a:path w="9525" h="7144">
                <a:moveTo>
                  <a:pt x="0" y="0"/>
                </a:moveTo>
                <a:lnTo>
                  <a:pt x="9525" y="0"/>
                </a:lnTo>
              </a:path>
            </a:pathLst>
          </a:custGeom>
          <a:noFill/>
          <a:ln w="19050">
            <a:solidFill>
              <a:srgbClr val="4A6B8A"/>
            </a:solidFill>
            <a:prstDash val="solid"/>
          </a:ln>
        </p:spPr>
      </p:sp>
      <p:sp>
        <p:nvSpPr>
          <p:cNvPr id="83" name="Shape 81"/>
          <p:cNvSpPr/>
          <p:nvPr/>
        </p:nvSpPr>
        <p:spPr>
          <a:xfrm>
            <a:off x="8477250" y="4191000"/>
            <a:ext cx="7144" cy="9525"/>
          </a:xfrm>
          <a:custGeom>
            <a:avLst/>
            <a:gdLst/>
            <a:ahLst/>
            <a:cxnLst/>
            <a:rect l="l" t="t" r="r" b="b"/>
            <a:pathLst>
              <a:path w="7144" h="9525">
                <a:moveTo>
                  <a:pt x="0" y="0"/>
                </a:moveTo>
                <a:lnTo>
                  <a:pt x="0" y="9525"/>
                </a:lnTo>
              </a:path>
            </a:pathLst>
          </a:custGeom>
          <a:noFill/>
          <a:ln w="19050">
            <a:solidFill>
              <a:srgbClr val="4A6B8A"/>
            </a:solidFill>
            <a:prstDash val="solid"/>
          </a:ln>
        </p:spPr>
      </p:sp>
      <p:sp>
        <p:nvSpPr>
          <p:cNvPr id="84" name="Shape 82"/>
          <p:cNvSpPr/>
          <p:nvPr/>
        </p:nvSpPr>
        <p:spPr>
          <a:xfrm>
            <a:off x="8409899" y="4218899"/>
            <a:ext cx="7144" cy="7144"/>
          </a:xfrm>
          <a:custGeom>
            <a:avLst/>
            <a:gdLst/>
            <a:ahLst/>
            <a:cxnLst/>
            <a:rect l="l" t="t" r="r" b="b"/>
            <a:pathLst>
              <a:path w="7144" h="7144">
                <a:moveTo>
                  <a:pt x="0" y="0"/>
                </a:moveTo>
                <a:lnTo>
                  <a:pt x="6734" y="6734"/>
                </a:lnTo>
              </a:path>
            </a:pathLst>
          </a:custGeom>
          <a:noFill/>
          <a:ln w="19050">
            <a:solidFill>
              <a:srgbClr val="4A6B8A"/>
            </a:solidFill>
            <a:prstDash val="solid"/>
          </a:ln>
        </p:spPr>
      </p:sp>
      <p:sp>
        <p:nvSpPr>
          <p:cNvPr id="85" name="Shape 83"/>
          <p:cNvSpPr/>
          <p:nvPr/>
        </p:nvSpPr>
        <p:spPr>
          <a:xfrm>
            <a:off x="8477250" y="4286250"/>
            <a:ext cx="7144" cy="57150"/>
          </a:xfrm>
          <a:custGeom>
            <a:avLst/>
            <a:gdLst/>
            <a:ahLst/>
            <a:cxnLst/>
            <a:rect l="l" t="t" r="r" b="b"/>
            <a:pathLst>
              <a:path w="7144" h="57150">
                <a:moveTo>
                  <a:pt x="0" y="0"/>
                </a:moveTo>
                <a:lnTo>
                  <a:pt x="0" y="57150"/>
                </a:lnTo>
              </a:path>
            </a:pathLst>
          </a:custGeom>
          <a:noFill/>
          <a:ln w="19050">
            <a:solidFill>
              <a:srgbClr val="4A6B8A"/>
            </a:solidFill>
            <a:prstDash val="solid"/>
          </a:ln>
        </p:spPr>
      </p:sp>
      <p:sp>
        <p:nvSpPr>
          <p:cNvPr id="86" name="Text 84"/>
          <p:cNvSpPr/>
          <p:nvPr/>
        </p:nvSpPr>
        <p:spPr>
          <a:xfrm>
            <a:off x="8820150" y="4188706"/>
            <a:ext cx="3371850" cy="228600"/>
          </a:xfrm>
          <a:prstGeom prst="rect">
            <a:avLst/>
          </a:prstGeom>
          <a:noFill/>
          <a:ln/>
        </p:spPr>
        <p:txBody>
          <a:bodyPr wrap="none" lIns="0" tIns="0" rIns="0" bIns="0" rtlCol="0" anchor="t"/>
          <a:lstStyle/>
          <a:p>
            <a:pPr algn="l" indent="0" marL="0">
              <a:buNone/>
            </a:pPr>
            <a:r>
              <a:rPr lang="en-US" sz="1500" b="1" dirty="0">
                <a:solidFill>
                  <a:srgbClr val="23282E"/>
                </a:solidFill>
                <a:latin typeface="Microsoft YaHei" pitchFamily="34" charset="0"/>
                <a:ea typeface="Microsoft YaHei" pitchFamily="34" charset="-122"/>
                <a:cs typeface="Microsoft YaHei" pitchFamily="34" charset="-120"/>
              </a:rPr>
              <a:t>6. Report mistakes</a:t>
            </a:r>
            <a:endParaRPr lang="en-US" sz="1500" dirty="0">
              <a:latin typeface="Microsoft YaHei" pitchFamily="34" charset="0"/>
              <a:ea typeface="Microsoft YaHei" pitchFamily="34" charset="-122"/>
              <a:cs typeface="Microsoft YaHei" pitchFamily="34" charset="-120"/>
            </a:endParaRPr>
          </a:p>
        </p:txBody>
      </p:sp>
      <p:sp>
        <p:nvSpPr>
          <p:cNvPr id="87" name="Text 85"/>
          <p:cNvSpPr/>
          <p:nvPr/>
        </p:nvSpPr>
        <p:spPr>
          <a:xfrm>
            <a:off x="8267700" y="4682198"/>
            <a:ext cx="39243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Sent the wrong data or used wrong content?</a:t>
            </a:r>
            <a:endParaRPr lang="en-US" sz="1125" dirty="0">
              <a:latin typeface="Microsoft YaHei" pitchFamily="34" charset="0"/>
              <a:ea typeface="Microsoft YaHei" pitchFamily="34" charset="-122"/>
              <a:cs typeface="Microsoft YaHei" pitchFamily="34" charset="-120"/>
            </a:endParaRPr>
          </a:p>
        </p:txBody>
      </p:sp>
      <p:sp>
        <p:nvSpPr>
          <p:cNvPr id="88" name="Text 86"/>
          <p:cNvSpPr/>
          <p:nvPr/>
        </p:nvSpPr>
        <p:spPr>
          <a:xfrm>
            <a:off x="8267700" y="4910798"/>
            <a:ext cx="39243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Report it at once, don</a:t>
            </a:r>
            <a:pPr algn="l" indent="0" marL="0">
              <a:buNone/>
            </a:pPr>
            <a:r>
              <a:rPr lang="en-US" sz="1125" dirty="0">
                <a:solidFill>
                  <a:srgbClr val="23282E"/>
                </a:solidFill>
                <a:latin typeface="Microsoft YaHei" pitchFamily="34" charset="0"/>
                <a:ea typeface="Microsoft YaHei" pitchFamily="34" charset="-122"/>
                <a:cs typeface="Microsoft YaHei" pitchFamily="34" charset="-120"/>
              </a:rPr>
              <a:t>'</a:t>
            </a:r>
            <a:pPr algn="l" indent="0" marL="0">
              <a:buNone/>
            </a:pPr>
            <a:r>
              <a:rPr lang="en-US" sz="1125" dirty="0">
                <a:solidFill>
                  <a:srgbClr val="23282E"/>
                </a:solidFill>
                <a:latin typeface="Microsoft YaHei" pitchFamily="34" charset="0"/>
                <a:ea typeface="Microsoft YaHei" pitchFamily="34" charset="-122"/>
                <a:cs typeface="Microsoft YaHei" pitchFamily="34" charset="-120"/>
              </a:rPr>
              <a:t>t quietly fix it</a:t>
            </a:r>
            <a:endParaRPr lang="en-US" sz="1125" dirty="0">
              <a:latin typeface="Microsoft YaHei" pitchFamily="34" charset="0"/>
              <a:ea typeface="Microsoft YaHei" pitchFamily="34" charset="-122"/>
              <a:cs typeface="Microsoft YaHei" pitchFamily="34" charset="-120"/>
            </a:endParaRPr>
          </a:p>
        </p:txBody>
      </p:sp>
      <p:sp>
        <p:nvSpPr>
          <p:cNvPr id="89" name="Text 87"/>
          <p:cNvSpPr/>
          <p:nvPr/>
        </p:nvSpPr>
        <p:spPr>
          <a:xfrm>
            <a:off x="8267700" y="5357389"/>
            <a:ext cx="39243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Basis</a:t>
            </a:r>
            <a:endParaRPr lang="en-US" sz="900" dirty="0">
              <a:latin typeface="Microsoft YaHei" pitchFamily="34" charset="0"/>
              <a:ea typeface="Microsoft YaHei" pitchFamily="34" charset="-122"/>
              <a:cs typeface="Microsoft YaHei" pitchFamily="34" charset="-120"/>
            </a:endParaRPr>
          </a:p>
        </p:txBody>
      </p:sp>
      <p:sp>
        <p:nvSpPr>
          <p:cNvPr id="90" name="Shape 88"/>
          <p:cNvSpPr/>
          <p:nvPr/>
        </p:nvSpPr>
        <p:spPr>
          <a:xfrm>
            <a:off x="8695982" y="5319713"/>
            <a:ext cx="828675" cy="200025"/>
          </a:xfrm>
          <a:prstGeom prst="roundRect">
            <a:avLst>
              <a:gd name="adj" fmla="val 19048"/>
            </a:avLst>
          </a:prstGeom>
          <a:noFill/>
          <a:ln w="9525">
            <a:solidFill>
              <a:srgbClr val="B96A5E"/>
            </a:solidFill>
            <a:prstDash val="solid"/>
          </a:ln>
        </p:spPr>
      </p:sp>
      <p:sp>
        <p:nvSpPr>
          <p:cNvPr id="91" name="Text 89"/>
          <p:cNvSpPr/>
          <p:nvPr/>
        </p:nvSpPr>
        <p:spPr>
          <a:xfrm>
            <a:off x="6028639" y="5357389"/>
            <a:ext cx="6163361" cy="137160"/>
          </a:xfrm>
          <a:prstGeom prst="rect">
            <a:avLst/>
          </a:prstGeom>
          <a:noFill/>
          <a:ln/>
        </p:spPr>
        <p:txBody>
          <a:bodyPr wrap="none" lIns="0" tIns="0" rIns="0" bIns="0" rtlCol="0" anchor="t"/>
          <a:lstStyle/>
          <a:p>
            <a:pPr algn="ctr" indent="0" marL="0">
              <a:buNone/>
            </a:pPr>
            <a:r>
              <a:rPr lang="en-US" sz="900" b="1" dirty="0">
                <a:solidFill>
                  <a:srgbClr val="9F5C53"/>
                </a:solidFill>
                <a:latin typeface="Microsoft YaHei" pitchFamily="34" charset="0"/>
                <a:ea typeface="Microsoft YaHei" pitchFamily="34" charset="-122"/>
                <a:cs typeface="Microsoft YaHei" pitchFamily="34" charset="-120"/>
              </a:rPr>
              <a:t>DSL Art. 29</a:t>
            </a:r>
            <a:endParaRPr lang="en-US" sz="900" dirty="0">
              <a:latin typeface="Microsoft YaHei" pitchFamily="34" charset="0"/>
              <a:ea typeface="Microsoft YaHei" pitchFamily="34" charset="-122"/>
              <a:cs typeface="Microsoft YaHei" pitchFamily="34" charset="-120"/>
            </a:endParaRPr>
          </a:p>
        </p:txBody>
      </p:sp>
      <p:sp>
        <p:nvSpPr>
          <p:cNvPr id="92" name="Text 90"/>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Grounds: PIPL, Data Security Law (DSL), AI Safety Governance Framework 2.0 (Sep 2025), AI Labeling Measures (in force Sep 2025), Zhangjiagang ruling</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F0F2"/>
          </a:solidFill>
          <a:ln/>
        </p:spPr>
      </p:sp>
      <p:sp>
        <p:nvSpPr>
          <p:cNvPr id="3" name="Text 1"/>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Learning </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&amp;</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 Development · All-staff training · Using generative AI well at work</a:t>
            </a:r>
            <a:endParaRPr lang="en-US" sz="900" dirty="0">
              <a:latin typeface="Microsoft YaHei" pitchFamily="34" charset="0"/>
              <a:ea typeface="Microsoft YaHei" pitchFamily="34" charset="-122"/>
              <a:cs typeface="Microsoft YaHei" pitchFamily="34" charset="-120"/>
            </a:endParaRPr>
          </a:p>
        </p:txBody>
      </p:sp>
      <p:sp>
        <p:nvSpPr>
          <p:cNvPr id="4" name="pptwise-slidenum-s0015"/>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470"/>
                </a:solidFill>
                <a:latin typeface="Microsoft YaHei" pitchFamily="34" charset="0"/>
                <a:ea typeface="Microsoft YaHei" pitchFamily="34" charset="-122"/>
                <a:cs typeface="Microsoft YaHei" pitchFamily="34" charset="-120"/>
              </a:rPr>
              <a:t>16</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 21</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609600" y="261875"/>
            <a:ext cx="11582400" cy="148590"/>
          </a:xfrm>
          <a:prstGeom prst="rect">
            <a:avLst/>
          </a:prstGeom>
          <a:noFill/>
          <a:ln/>
        </p:spPr>
        <p:txBody>
          <a:bodyPr wrap="none" lIns="0" tIns="0" rIns="0" bIns="0" rtlCol="0" anchor="t"/>
          <a:lstStyle/>
          <a:p>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P</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3</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u</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l</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dirty="0">
                <a:solidFill>
                  <a:srgbClr val="4A6B8A"/>
                </a:solidFill>
                <a:latin typeface="Microsoft YaHei" pitchFamily="34" charset="0"/>
                <a:ea typeface="Microsoft YaHei" pitchFamily="34" charset="-122"/>
                <a:cs typeface="Microsoft YaHei" pitchFamily="34" charset="-120"/>
              </a:rPr>
              <a:t>1</a:t>
            </a:r>
            <a:endParaRPr lang="en-US" sz="975" dirty="0">
              <a:latin typeface="Microsoft YaHei" pitchFamily="34" charset="0"/>
              <a:ea typeface="Microsoft YaHei" pitchFamily="34" charset="-122"/>
              <a:cs typeface="Microsoft YaHei" pitchFamily="34" charset="-120"/>
            </a:endParaRPr>
          </a:p>
        </p:txBody>
      </p:sp>
      <p:sp>
        <p:nvSpPr>
          <p:cNvPr id="7" name="Shape 5"/>
          <p:cNvSpPr/>
          <p:nvPr/>
        </p:nvSpPr>
        <p:spPr>
          <a:xfrm>
            <a:off x="7415213" y="233362"/>
            <a:ext cx="504825" cy="200025"/>
          </a:xfrm>
          <a:prstGeom prst="roundRect">
            <a:avLst>
              <a:gd name="adj" fmla="val 50000"/>
            </a:avLst>
          </a:prstGeom>
          <a:noFill/>
          <a:ln w="9525">
            <a:solidFill>
              <a:srgbClr val="B9C3CB"/>
            </a:solidFill>
            <a:prstDash val="solid"/>
          </a:ln>
        </p:spPr>
      </p:sp>
      <p:sp>
        <p:nvSpPr>
          <p:cNvPr id="8" name="Text 6"/>
          <p:cNvSpPr/>
          <p:nvPr/>
        </p:nvSpPr>
        <p:spPr>
          <a:xfrm>
            <a:off x="3143250" y="271039"/>
            <a:ext cx="90487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Goals</a:t>
            </a:r>
            <a:endParaRPr lang="en-US" sz="900" dirty="0">
              <a:latin typeface="Microsoft YaHei" pitchFamily="34" charset="0"/>
              <a:ea typeface="Microsoft YaHei" pitchFamily="34" charset="-122"/>
              <a:cs typeface="Microsoft YaHei" pitchFamily="34" charset="-120"/>
            </a:endParaRPr>
          </a:p>
        </p:txBody>
      </p:sp>
      <p:sp>
        <p:nvSpPr>
          <p:cNvPr id="9" name="Shape 7"/>
          <p:cNvSpPr/>
          <p:nvPr/>
        </p:nvSpPr>
        <p:spPr>
          <a:xfrm>
            <a:off x="7967662" y="233362"/>
            <a:ext cx="523875" cy="200025"/>
          </a:xfrm>
          <a:prstGeom prst="roundRect">
            <a:avLst>
              <a:gd name="adj" fmla="val 50000"/>
            </a:avLst>
          </a:prstGeom>
          <a:noFill/>
          <a:ln w="9525">
            <a:solidFill>
              <a:srgbClr val="B9C3CB"/>
            </a:solidFill>
            <a:prstDash val="solid"/>
          </a:ln>
        </p:spPr>
      </p:sp>
      <p:sp>
        <p:nvSpPr>
          <p:cNvPr id="10" name="Text 8"/>
          <p:cNvSpPr/>
          <p:nvPr/>
        </p:nvSpPr>
        <p:spPr>
          <a:xfrm>
            <a:off x="4267200" y="271039"/>
            <a:ext cx="792480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1</a:t>
            </a:r>
            <a:endParaRPr lang="en-US" sz="900" dirty="0">
              <a:latin typeface="Microsoft YaHei" pitchFamily="34" charset="0"/>
              <a:ea typeface="Microsoft YaHei" pitchFamily="34" charset="-122"/>
              <a:cs typeface="Microsoft YaHei" pitchFamily="34" charset="-120"/>
            </a:endParaRPr>
          </a:p>
        </p:txBody>
      </p:sp>
      <p:sp>
        <p:nvSpPr>
          <p:cNvPr id="11" name="Shape 9"/>
          <p:cNvSpPr/>
          <p:nvPr/>
        </p:nvSpPr>
        <p:spPr>
          <a:xfrm>
            <a:off x="8539163" y="233362"/>
            <a:ext cx="552450" cy="200025"/>
          </a:xfrm>
          <a:prstGeom prst="roundRect">
            <a:avLst>
              <a:gd name="adj" fmla="val 50000"/>
            </a:avLst>
          </a:prstGeom>
          <a:noFill/>
          <a:ln w="9525">
            <a:solidFill>
              <a:srgbClr val="B9C3CB"/>
            </a:solidFill>
            <a:prstDash val="solid"/>
          </a:ln>
        </p:spPr>
      </p:sp>
      <p:sp>
        <p:nvSpPr>
          <p:cNvPr id="12" name="Text 10"/>
          <p:cNvSpPr/>
          <p:nvPr/>
        </p:nvSpPr>
        <p:spPr>
          <a:xfrm>
            <a:off x="5438775" y="271039"/>
            <a:ext cx="675322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1</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9139238" y="233362"/>
            <a:ext cx="523875" cy="200025"/>
          </a:xfrm>
          <a:prstGeom prst="roundRect">
            <a:avLst>
              <a:gd name="adj" fmla="val 50000"/>
            </a:avLst>
          </a:prstGeom>
          <a:noFill/>
          <a:ln w="9525">
            <a:solidFill>
              <a:srgbClr val="B9C3CB"/>
            </a:solidFill>
            <a:prstDash val="solid"/>
          </a:ln>
        </p:spPr>
      </p:sp>
      <p:sp>
        <p:nvSpPr>
          <p:cNvPr id="14" name="Text 12"/>
          <p:cNvSpPr/>
          <p:nvPr/>
        </p:nvSpPr>
        <p:spPr>
          <a:xfrm>
            <a:off x="6610350" y="271039"/>
            <a:ext cx="5581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2</a:t>
            </a:r>
            <a:endParaRPr lang="en-US" sz="900" dirty="0">
              <a:latin typeface="Microsoft YaHei" pitchFamily="34" charset="0"/>
              <a:ea typeface="Microsoft YaHei" pitchFamily="34" charset="-122"/>
              <a:cs typeface="Microsoft YaHei" pitchFamily="34" charset="-120"/>
            </a:endParaRPr>
          </a:p>
        </p:txBody>
      </p:sp>
      <p:sp>
        <p:nvSpPr>
          <p:cNvPr id="15" name="Shape 13"/>
          <p:cNvSpPr/>
          <p:nvPr/>
        </p:nvSpPr>
        <p:spPr>
          <a:xfrm>
            <a:off x="9710738" y="233362"/>
            <a:ext cx="523875" cy="200025"/>
          </a:xfrm>
          <a:prstGeom prst="roundRect">
            <a:avLst>
              <a:gd name="adj" fmla="val 50000"/>
            </a:avLst>
          </a:prstGeom>
          <a:solidFill>
            <a:srgbClr val="4A6B8A"/>
          </a:solidFill>
          <a:ln w="9525">
            <a:solidFill>
              <a:srgbClr val="4A6B8A"/>
            </a:solidFill>
            <a:prstDash val="solid"/>
          </a:ln>
        </p:spPr>
      </p:sp>
      <p:sp>
        <p:nvSpPr>
          <p:cNvPr id="16" name="Text 14"/>
          <p:cNvSpPr/>
          <p:nvPr/>
        </p:nvSpPr>
        <p:spPr>
          <a:xfrm>
            <a:off x="7753350" y="271039"/>
            <a:ext cx="443865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Part 3</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10282238" y="233362"/>
            <a:ext cx="552450" cy="200025"/>
          </a:xfrm>
          <a:prstGeom prst="roundRect">
            <a:avLst>
              <a:gd name="adj" fmla="val 50000"/>
            </a:avLst>
          </a:prstGeom>
          <a:noFill/>
          <a:ln w="9525">
            <a:solidFill>
              <a:srgbClr val="B9C3CB"/>
            </a:solidFill>
            <a:prstDash val="solid"/>
          </a:ln>
        </p:spPr>
      </p:sp>
      <p:sp>
        <p:nvSpPr>
          <p:cNvPr id="18" name="Text 16"/>
          <p:cNvSpPr/>
          <p:nvPr/>
        </p:nvSpPr>
        <p:spPr>
          <a:xfrm>
            <a:off x="8924925" y="271039"/>
            <a:ext cx="326707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2</a:t>
            </a:r>
            <a:endParaRPr lang="en-US" sz="900" dirty="0">
              <a:latin typeface="Microsoft YaHei" pitchFamily="34" charset="0"/>
              <a:ea typeface="Microsoft YaHei" pitchFamily="34" charset="-122"/>
              <a:cs typeface="Microsoft YaHei" pitchFamily="34" charset="-120"/>
            </a:endParaRPr>
          </a:p>
        </p:txBody>
      </p:sp>
      <p:sp>
        <p:nvSpPr>
          <p:cNvPr id="19" name="Shape 17"/>
          <p:cNvSpPr/>
          <p:nvPr/>
        </p:nvSpPr>
        <p:spPr>
          <a:xfrm>
            <a:off x="10882313" y="233362"/>
            <a:ext cx="695325" cy="200025"/>
          </a:xfrm>
          <a:prstGeom prst="roundRect">
            <a:avLst>
              <a:gd name="adj" fmla="val 50000"/>
            </a:avLst>
          </a:prstGeom>
          <a:noFill/>
          <a:ln w="9525">
            <a:solidFill>
              <a:srgbClr val="B9C3CB"/>
            </a:solidFill>
            <a:prstDash val="solid"/>
          </a:ln>
        </p:spPr>
      </p:sp>
      <p:sp>
        <p:nvSpPr>
          <p:cNvPr id="20" name="Text 18"/>
          <p:cNvSpPr/>
          <p:nvPr/>
        </p:nvSpPr>
        <p:spPr>
          <a:xfrm>
            <a:off x="10267950" y="271039"/>
            <a:ext cx="19240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Wrap-up</a:t>
            </a:r>
            <a:endParaRPr lang="en-US" sz="900" dirty="0">
              <a:latin typeface="Microsoft YaHei" pitchFamily="34" charset="0"/>
              <a:ea typeface="Microsoft YaHei" pitchFamily="34" charset="-122"/>
              <a:cs typeface="Microsoft YaHei" pitchFamily="34" charset="-120"/>
            </a:endParaRPr>
          </a:p>
        </p:txBody>
      </p:sp>
      <p:sp>
        <p:nvSpPr>
          <p:cNvPr id="21" name="Text 19"/>
          <p:cNvSpPr/>
          <p:nvPr/>
        </p:nvSpPr>
        <p:spPr>
          <a:xfrm>
            <a:off x="609600" y="1087171"/>
            <a:ext cx="11582400" cy="342900"/>
          </a:xfrm>
          <a:prstGeom prst="rect">
            <a:avLst/>
          </a:prstGeom>
          <a:noFill/>
          <a:ln/>
        </p:spPr>
        <p:txBody>
          <a:bodyPr wrap="none" lIns="0" tIns="0" rIns="0" bIns="0" rtlCol="0" anchor="t"/>
          <a:lstStyle/>
          <a:p>
            <a:pPr algn="l" indent="0" marL="0">
              <a:buNone/>
            </a:pPr>
            <a:r>
              <a:rPr lang="en-US" sz="2250" b="1" dirty="0">
                <a:solidFill>
                  <a:srgbClr val="23282E"/>
                </a:solidFill>
                <a:latin typeface="Microsoft YaHei" pitchFamily="34" charset="0"/>
                <a:ea typeface="Microsoft YaHei" pitchFamily="34" charset="-122"/>
                <a:cs typeface="Microsoft YaHei" pitchFamily="34" charset="-120"/>
              </a:rPr>
              <a:t>Rule 1: grade the data before AI sees it</a:t>
            </a:r>
            <a:endParaRPr lang="en-US" sz="2250" dirty="0">
              <a:latin typeface="Microsoft YaHei" pitchFamily="34" charset="0"/>
              <a:ea typeface="Microsoft YaHei" pitchFamily="34" charset="-122"/>
              <a:cs typeface="Microsoft YaHei" pitchFamily="34" charset="-120"/>
            </a:endParaRPr>
          </a:p>
        </p:txBody>
      </p:sp>
      <p:sp>
        <p:nvSpPr>
          <p:cNvPr id="22" name="Shape 20"/>
          <p:cNvSpPr/>
          <p:nvPr/>
        </p:nvSpPr>
        <p:spPr>
          <a:xfrm>
            <a:off x="609600" y="1504950"/>
            <a:ext cx="1028700" cy="76200"/>
          </a:xfrm>
          <a:custGeom>
            <a:avLst/>
            <a:gdLst/>
            <a:ahLst/>
            <a:cxnLst/>
            <a:rect l="l" t="t" r="r" b="b"/>
            <a:pathLst>
              <a:path w="1028700" h="76200">
                <a:moveTo>
                  <a:pt x="0" y="38100"/>
                </a:moveTo>
                <a:quadBezTo>
                  <a:pt x="57150" y="0"/>
                  <a:pt x="114300" y="38100"/>
                </a:quadBezTo>
                <a:quadBezTo>
                  <a:pt x="171450" y="76200"/>
                  <a:pt x="228600" y="38100"/>
                </a:quadBezTo>
                <a:quadBezTo>
                  <a:pt x="285750" y="0"/>
                  <a:pt x="342900" y="38100"/>
                </a:quadBezTo>
                <a:quadBezTo>
                  <a:pt x="400050" y="76200"/>
                  <a:pt x="457200" y="38100"/>
                </a:quadBezTo>
                <a:quadBezTo>
                  <a:pt x="514350" y="0"/>
                  <a:pt x="571500" y="38100"/>
                </a:quadBezTo>
                <a:quadBezTo>
                  <a:pt x="628650" y="76200"/>
                  <a:pt x="685800" y="38100"/>
                </a:quadBezTo>
                <a:quadBezTo>
                  <a:pt x="742950" y="0"/>
                  <a:pt x="800100" y="38100"/>
                </a:quadBezTo>
                <a:quadBezTo>
                  <a:pt x="857250" y="76200"/>
                  <a:pt x="914400" y="38100"/>
                </a:quadBezTo>
                <a:quadBezTo>
                  <a:pt x="971550" y="0"/>
                  <a:pt x="1028700" y="38100"/>
                </a:quadBezTo>
              </a:path>
            </a:pathLst>
          </a:custGeom>
          <a:noFill/>
          <a:ln w="23813">
            <a:solidFill>
              <a:srgbClr val="B96A5E"/>
            </a:solidFill>
            <a:prstDash val="solid"/>
          </a:ln>
        </p:spPr>
      </p:sp>
      <p:sp>
        <p:nvSpPr>
          <p:cNvPr id="23" name="Shape 21"/>
          <p:cNvSpPr/>
          <p:nvPr/>
        </p:nvSpPr>
        <p:spPr>
          <a:xfrm>
            <a:off x="1657350" y="1905000"/>
            <a:ext cx="2952750" cy="1181100"/>
          </a:xfrm>
          <a:custGeom>
            <a:avLst/>
            <a:gdLst/>
            <a:ahLst/>
            <a:cxnLst/>
            <a:rect l="l" t="t" r="r" b="b"/>
            <a:pathLst>
              <a:path w="2952750" h="1181100">
                <a:moveTo>
                  <a:pt x="523875" y="0"/>
                </a:moveTo>
                <a:lnTo>
                  <a:pt x="2428875" y="0"/>
                </a:lnTo>
                <a:lnTo>
                  <a:pt x="2952750" y="1181100"/>
                </a:lnTo>
                <a:lnTo>
                  <a:pt x="0" y="1181100"/>
                </a:lnTo>
                <a:close/>
              </a:path>
            </a:pathLst>
          </a:custGeom>
          <a:solidFill>
            <a:srgbClr val="A04A38"/>
          </a:solidFill>
          <a:ln/>
        </p:spPr>
      </p:sp>
      <p:sp>
        <p:nvSpPr>
          <p:cNvPr id="24" name="Text 22"/>
          <p:cNvSpPr/>
          <p:nvPr/>
        </p:nvSpPr>
        <p:spPr>
          <a:xfrm>
            <a:off x="0" y="2415971"/>
            <a:ext cx="6267450" cy="194310"/>
          </a:xfrm>
          <a:prstGeom prst="rect">
            <a:avLst/>
          </a:prstGeom>
          <a:noFill/>
          <a:ln/>
        </p:spPr>
        <p:txBody>
          <a:bodyPr wrap="none" lIns="0" tIns="0" rIns="0" bIns="0" rtlCol="0" anchor="t"/>
          <a:lstStyle/>
          <a:p>
            <a:pPr algn="ctr" indent="0" marL="0">
              <a:buNone/>
            </a:pPr>
            <a:r>
              <a:rPr lang="en-US" sz="1275" b="1" dirty="0">
                <a:solidFill>
                  <a:srgbClr val="FFFFFF"/>
                </a:solidFill>
                <a:latin typeface="Microsoft YaHei" pitchFamily="34" charset="0"/>
                <a:ea typeface="Microsoft YaHei" pitchFamily="34" charset="-122"/>
                <a:cs typeface="Microsoft YaHei" pitchFamily="34" charset="-120"/>
              </a:rPr>
              <a:t>Personal </a:t>
            </a:r>
            <a:pPr algn="ctr" indent="0" marL="0">
              <a:buNone/>
            </a:pPr>
            <a:r>
              <a:rPr lang="en-US" sz="1275" b="1" dirty="0">
                <a:solidFill>
                  <a:srgbClr val="FFFFFF"/>
                </a:solidFill>
                <a:latin typeface="Microsoft YaHei" pitchFamily="34" charset="0"/>
                <a:ea typeface="Microsoft YaHei" pitchFamily="34" charset="-122"/>
                <a:cs typeface="Microsoft YaHei" pitchFamily="34" charset="-120"/>
              </a:rPr>
              <a:t>&amp;</a:t>
            </a:r>
            <a:pPr algn="ctr" indent="0" marL="0">
              <a:buNone/>
            </a:pPr>
            <a:r>
              <a:rPr lang="en-US" sz="1275" b="1" dirty="0">
                <a:solidFill>
                  <a:srgbClr val="FFFFFF"/>
                </a:solidFill>
                <a:latin typeface="Microsoft YaHei" pitchFamily="34" charset="0"/>
                <a:ea typeface="Microsoft YaHei" pitchFamily="34" charset="-122"/>
                <a:cs typeface="Microsoft YaHei" pitchFamily="34" charset="-120"/>
              </a:rPr>
              <a:t> secret</a:t>
            </a:r>
            <a:endParaRPr lang="en-US" sz="1275" dirty="0">
              <a:latin typeface="Microsoft YaHei" pitchFamily="34" charset="0"/>
              <a:ea typeface="Microsoft YaHei" pitchFamily="34" charset="-122"/>
              <a:cs typeface="Microsoft YaHei" pitchFamily="34" charset="-120"/>
            </a:endParaRPr>
          </a:p>
        </p:txBody>
      </p:sp>
      <p:sp>
        <p:nvSpPr>
          <p:cNvPr id="25" name="Shape 23"/>
          <p:cNvSpPr/>
          <p:nvPr/>
        </p:nvSpPr>
        <p:spPr>
          <a:xfrm>
            <a:off x="4443413" y="2495550"/>
            <a:ext cx="1271588" cy="0"/>
          </a:xfrm>
          <a:prstGeom prst="line">
            <a:avLst/>
          </a:prstGeom>
          <a:noFill/>
          <a:ln w="14288">
            <a:solidFill>
              <a:srgbClr val="A04A38"/>
            </a:solidFill>
            <a:prstDash val="dash"/>
          </a:ln>
        </p:spPr>
      </p:sp>
      <p:sp>
        <p:nvSpPr>
          <p:cNvPr id="26" name="Shape 24"/>
          <p:cNvSpPr/>
          <p:nvPr/>
        </p:nvSpPr>
        <p:spPr>
          <a:xfrm>
            <a:off x="1133475" y="3200400"/>
            <a:ext cx="4000500" cy="1181100"/>
          </a:xfrm>
          <a:custGeom>
            <a:avLst/>
            <a:gdLst/>
            <a:ahLst/>
            <a:cxnLst/>
            <a:rect l="l" t="t" r="r" b="b"/>
            <a:pathLst>
              <a:path w="4000500" h="1181100">
                <a:moveTo>
                  <a:pt x="523875" y="0"/>
                </a:moveTo>
                <a:lnTo>
                  <a:pt x="3476625" y="0"/>
                </a:lnTo>
                <a:lnTo>
                  <a:pt x="4000500" y="1181100"/>
                </a:lnTo>
                <a:lnTo>
                  <a:pt x="0" y="1181100"/>
                </a:lnTo>
                <a:close/>
              </a:path>
            </a:pathLst>
          </a:custGeom>
          <a:solidFill>
            <a:srgbClr val="8E6A16"/>
          </a:solidFill>
          <a:ln/>
        </p:spPr>
      </p:sp>
      <p:sp>
        <p:nvSpPr>
          <p:cNvPr id="27" name="Text 25"/>
          <p:cNvSpPr/>
          <p:nvPr/>
        </p:nvSpPr>
        <p:spPr>
          <a:xfrm>
            <a:off x="0" y="3711371"/>
            <a:ext cx="6267450" cy="194310"/>
          </a:xfrm>
          <a:prstGeom prst="rect">
            <a:avLst/>
          </a:prstGeom>
          <a:noFill/>
          <a:ln/>
        </p:spPr>
        <p:txBody>
          <a:bodyPr wrap="none" lIns="0" tIns="0" rIns="0" bIns="0" rtlCol="0" anchor="t"/>
          <a:lstStyle/>
          <a:p>
            <a:pPr algn="ctr" indent="0" marL="0">
              <a:buNone/>
            </a:pPr>
            <a:r>
              <a:rPr lang="en-US" sz="1275" b="1" dirty="0">
                <a:solidFill>
                  <a:srgbClr val="FFFFFF"/>
                </a:solidFill>
                <a:latin typeface="Microsoft YaHei" pitchFamily="34" charset="0"/>
                <a:ea typeface="Microsoft YaHei" pitchFamily="34" charset="-122"/>
                <a:cs typeface="Microsoft YaHei" pitchFamily="34" charset="-120"/>
              </a:rPr>
              <a:t>Internal</a:t>
            </a:r>
            <a:endParaRPr lang="en-US" sz="1275" dirty="0">
              <a:latin typeface="Microsoft YaHei" pitchFamily="34" charset="0"/>
              <a:ea typeface="Microsoft YaHei" pitchFamily="34" charset="-122"/>
              <a:cs typeface="Microsoft YaHei" pitchFamily="34" charset="-120"/>
            </a:endParaRPr>
          </a:p>
        </p:txBody>
      </p:sp>
      <p:sp>
        <p:nvSpPr>
          <p:cNvPr id="28" name="Shape 26"/>
          <p:cNvSpPr/>
          <p:nvPr/>
        </p:nvSpPr>
        <p:spPr>
          <a:xfrm>
            <a:off x="4967288" y="3790950"/>
            <a:ext cx="747713" cy="0"/>
          </a:xfrm>
          <a:prstGeom prst="line">
            <a:avLst/>
          </a:prstGeom>
          <a:noFill/>
          <a:ln w="14288">
            <a:solidFill>
              <a:srgbClr val="9A7318"/>
            </a:solidFill>
            <a:prstDash val="dash"/>
          </a:ln>
        </p:spPr>
      </p:sp>
      <p:sp>
        <p:nvSpPr>
          <p:cNvPr id="29" name="Shape 27"/>
          <p:cNvSpPr/>
          <p:nvPr/>
        </p:nvSpPr>
        <p:spPr>
          <a:xfrm>
            <a:off x="609600" y="4495800"/>
            <a:ext cx="5048250" cy="1181100"/>
          </a:xfrm>
          <a:custGeom>
            <a:avLst/>
            <a:gdLst/>
            <a:ahLst/>
            <a:cxnLst/>
            <a:rect l="l" t="t" r="r" b="b"/>
            <a:pathLst>
              <a:path w="5048250" h="1181100">
                <a:moveTo>
                  <a:pt x="523875" y="0"/>
                </a:moveTo>
                <a:lnTo>
                  <a:pt x="4524375" y="0"/>
                </a:lnTo>
                <a:lnTo>
                  <a:pt x="5048250" y="1181100"/>
                </a:lnTo>
                <a:lnTo>
                  <a:pt x="0" y="1181100"/>
                </a:lnTo>
                <a:close/>
              </a:path>
            </a:pathLst>
          </a:custGeom>
          <a:solidFill>
            <a:srgbClr val="55704A"/>
          </a:solidFill>
          <a:ln/>
        </p:spPr>
      </p:sp>
      <p:sp>
        <p:nvSpPr>
          <p:cNvPr id="30" name="Text 28"/>
          <p:cNvSpPr/>
          <p:nvPr/>
        </p:nvSpPr>
        <p:spPr>
          <a:xfrm>
            <a:off x="0" y="5006771"/>
            <a:ext cx="6267450" cy="194310"/>
          </a:xfrm>
          <a:prstGeom prst="rect">
            <a:avLst/>
          </a:prstGeom>
          <a:noFill/>
          <a:ln/>
        </p:spPr>
        <p:txBody>
          <a:bodyPr wrap="none" lIns="0" tIns="0" rIns="0" bIns="0" rtlCol="0" anchor="t"/>
          <a:lstStyle/>
          <a:p>
            <a:pPr algn="ctr" indent="0" marL="0">
              <a:buNone/>
            </a:pPr>
            <a:r>
              <a:rPr lang="en-US" sz="1275" b="1" dirty="0">
                <a:solidFill>
                  <a:srgbClr val="FFFFFF"/>
                </a:solidFill>
                <a:latin typeface="Microsoft YaHei" pitchFamily="34" charset="0"/>
                <a:ea typeface="Microsoft YaHei" pitchFamily="34" charset="-122"/>
                <a:cs typeface="Microsoft YaHei" pitchFamily="34" charset="-120"/>
              </a:rPr>
              <a:t>Public</a:t>
            </a:r>
            <a:endParaRPr lang="en-US" sz="1275" dirty="0">
              <a:latin typeface="Microsoft YaHei" pitchFamily="34" charset="0"/>
              <a:ea typeface="Microsoft YaHei" pitchFamily="34" charset="-122"/>
              <a:cs typeface="Microsoft YaHei" pitchFamily="34" charset="-120"/>
            </a:endParaRPr>
          </a:p>
        </p:txBody>
      </p:sp>
      <p:sp>
        <p:nvSpPr>
          <p:cNvPr id="31" name="Shape 29"/>
          <p:cNvSpPr/>
          <p:nvPr/>
        </p:nvSpPr>
        <p:spPr>
          <a:xfrm>
            <a:off x="5491163" y="5086350"/>
            <a:ext cx="223838" cy="0"/>
          </a:xfrm>
          <a:prstGeom prst="line">
            <a:avLst/>
          </a:prstGeom>
          <a:noFill/>
          <a:ln w="14288">
            <a:solidFill>
              <a:srgbClr val="55704A"/>
            </a:solidFill>
            <a:prstDash val="dash"/>
          </a:ln>
        </p:spPr>
      </p:sp>
      <p:sp>
        <p:nvSpPr>
          <p:cNvPr id="32" name="Shape 30"/>
          <p:cNvSpPr/>
          <p:nvPr/>
        </p:nvSpPr>
        <p:spPr>
          <a:xfrm>
            <a:off x="5815013" y="1909762"/>
            <a:ext cx="5762625" cy="1171575"/>
          </a:xfrm>
          <a:prstGeom prst="roundRect">
            <a:avLst>
              <a:gd name="adj" fmla="val 8130"/>
            </a:avLst>
          </a:prstGeom>
          <a:solidFill>
            <a:srgbClr val="F9FBFC"/>
          </a:solidFill>
          <a:ln w="9525">
            <a:solidFill>
              <a:srgbClr val="D3DBE0"/>
            </a:solidFill>
            <a:prstDash val="solid"/>
          </a:ln>
        </p:spPr>
      </p:sp>
      <p:sp>
        <p:nvSpPr>
          <p:cNvPr id="33" name="Shape 31"/>
          <p:cNvSpPr/>
          <p:nvPr/>
        </p:nvSpPr>
        <p:spPr>
          <a:xfrm>
            <a:off x="5829300" y="1924050"/>
            <a:ext cx="76200" cy="1143000"/>
          </a:xfrm>
          <a:custGeom>
            <a:avLst/>
            <a:gdLst/>
            <a:ahLst/>
            <a:cxnLst/>
            <a:rect l="l" t="t" r="r" b="b"/>
            <a:pathLst>
              <a:path w="76200" h="1143000">
                <a:moveTo>
                  <a:pt x="76200" y="0"/>
                </a:moveTo>
                <a:arcTo hR="76200" wR="76200" stAng="16200000" swAng="-5400000"/>
                <a:lnTo>
                  <a:pt x="0" y="1066800"/>
                </a:lnTo>
                <a:arcTo hR="76200" wR="76200" stAng="10800000" swAng="-5400000"/>
              </a:path>
            </a:pathLst>
          </a:custGeom>
          <a:noFill/>
          <a:ln w="38100">
            <a:solidFill>
              <a:srgbClr val="A04A38"/>
            </a:solidFill>
            <a:prstDash val="solid"/>
          </a:ln>
        </p:spPr>
      </p:sp>
      <p:sp>
        <p:nvSpPr>
          <p:cNvPr id="34" name="Shape 32"/>
          <p:cNvSpPr/>
          <p:nvPr/>
        </p:nvSpPr>
        <p:spPr>
          <a:xfrm>
            <a:off x="6029325" y="2219325"/>
            <a:ext cx="171450" cy="104775"/>
          </a:xfrm>
          <a:prstGeom prst="roundRect">
            <a:avLst>
              <a:gd name="adj" fmla="val 18182"/>
            </a:avLst>
          </a:prstGeom>
          <a:noFill/>
          <a:ln w="19050">
            <a:solidFill>
              <a:srgbClr val="A04A38"/>
            </a:solidFill>
            <a:prstDash val="solid"/>
          </a:ln>
        </p:spPr>
      </p:sp>
      <p:sp>
        <p:nvSpPr>
          <p:cNvPr id="35" name="Shape 33"/>
          <p:cNvSpPr/>
          <p:nvPr/>
        </p:nvSpPr>
        <p:spPr>
          <a:xfrm>
            <a:off x="6067425" y="2133600"/>
            <a:ext cx="95250" cy="85725"/>
          </a:xfrm>
          <a:custGeom>
            <a:avLst/>
            <a:gdLst/>
            <a:ahLst/>
            <a:cxnLst/>
            <a:rect l="l" t="t" r="r" b="b"/>
            <a:pathLst>
              <a:path w="95250" h="85725">
                <a:moveTo>
                  <a:pt x="0" y="85725"/>
                </a:moveTo>
                <a:lnTo>
                  <a:pt x="0" y="47625"/>
                </a:lnTo>
                <a:arcTo hR="47625" wR="47625" stAng="10800000" swAng="10800000"/>
                <a:lnTo>
                  <a:pt x="95250" y="85725"/>
                </a:lnTo>
              </a:path>
            </a:pathLst>
          </a:custGeom>
          <a:noFill/>
          <a:ln w="19050">
            <a:solidFill>
              <a:srgbClr val="A04A38"/>
            </a:solidFill>
            <a:prstDash val="solid"/>
          </a:ln>
        </p:spPr>
      </p:sp>
      <p:sp>
        <p:nvSpPr>
          <p:cNvPr id="36" name="Text 34"/>
          <p:cNvSpPr/>
          <p:nvPr/>
        </p:nvSpPr>
        <p:spPr>
          <a:xfrm>
            <a:off x="6343650" y="2131306"/>
            <a:ext cx="5848350" cy="228600"/>
          </a:xfrm>
          <a:prstGeom prst="rect">
            <a:avLst/>
          </a:prstGeom>
          <a:noFill/>
          <a:ln/>
        </p:spPr>
        <p:txBody>
          <a:bodyPr wrap="none" lIns="0" tIns="0" rIns="0" bIns="0" rtlCol="0" anchor="t"/>
          <a:lstStyle/>
          <a:p>
            <a:pPr algn="l" indent="0" marL="0">
              <a:buNone/>
            </a:pPr>
            <a:r>
              <a:rPr lang="en-US" sz="1500" b="1" dirty="0">
                <a:solidFill>
                  <a:srgbClr val="A04A38"/>
                </a:solidFill>
                <a:latin typeface="Microsoft YaHei" pitchFamily="34" charset="0"/>
                <a:ea typeface="Microsoft YaHei" pitchFamily="34" charset="-122"/>
                <a:cs typeface="Microsoft YaHei" pitchFamily="34" charset="-120"/>
              </a:rPr>
              <a:t>Never in public AI tools</a:t>
            </a:r>
            <a:endParaRPr lang="en-US" sz="1500" dirty="0">
              <a:latin typeface="Microsoft YaHei" pitchFamily="34" charset="0"/>
              <a:ea typeface="Microsoft YaHei" pitchFamily="34" charset="-122"/>
              <a:cs typeface="Microsoft YaHei" pitchFamily="34" charset="-120"/>
            </a:endParaRPr>
          </a:p>
        </p:txBody>
      </p:sp>
      <p:sp>
        <p:nvSpPr>
          <p:cNvPr id="37" name="Text 35"/>
          <p:cNvSpPr/>
          <p:nvPr/>
        </p:nvSpPr>
        <p:spPr>
          <a:xfrm>
            <a:off x="6000750" y="2528464"/>
            <a:ext cx="6191250" cy="137160"/>
          </a:xfrm>
          <a:prstGeom prst="rect">
            <a:avLst/>
          </a:prstGeom>
          <a:noFill/>
          <a:ln/>
        </p:spPr>
        <p:txBody>
          <a:bodyPr wrap="none" lIns="0" tIns="0" rIns="0" bIns="0" rtlCol="0" anchor="t"/>
          <a:lstStyle/>
          <a:p>
            <a:pPr algn="l" indent="0" marL="0">
              <a:buNone/>
            </a:pPr>
            <a:r>
              <a:rPr lang="en-US" sz="900" b="1" dirty="0">
                <a:solidFill>
                  <a:srgbClr val="5A6470"/>
                </a:solidFill>
                <a:latin typeface="Microsoft YaHei" pitchFamily="34" charset="0"/>
                <a:ea typeface="Microsoft YaHei" pitchFamily="34" charset="-122"/>
                <a:cs typeface="Microsoft YaHei" pitchFamily="34" charset="-120"/>
              </a:rPr>
              <a:t>For example</a:t>
            </a:r>
            <a:endParaRPr lang="en-US" sz="900" dirty="0">
              <a:latin typeface="Microsoft YaHei" pitchFamily="34" charset="0"/>
              <a:ea typeface="Microsoft YaHei" pitchFamily="34" charset="-122"/>
              <a:cs typeface="Microsoft YaHei" pitchFamily="34" charset="-120"/>
            </a:endParaRPr>
          </a:p>
        </p:txBody>
      </p:sp>
      <p:sp>
        <p:nvSpPr>
          <p:cNvPr id="38" name="Text 36"/>
          <p:cNvSpPr/>
          <p:nvPr/>
        </p:nvSpPr>
        <p:spPr>
          <a:xfrm>
            <a:off x="6000750" y="2720048"/>
            <a:ext cx="619125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client lists and phone numbers, source code, quotes, unpublished financials</a:t>
            </a:r>
            <a:endParaRPr lang="en-US" sz="1125" dirty="0">
              <a:latin typeface="Microsoft YaHei" pitchFamily="34" charset="0"/>
              <a:ea typeface="Microsoft YaHei" pitchFamily="34" charset="-122"/>
              <a:cs typeface="Microsoft YaHei" pitchFamily="34" charset="-120"/>
            </a:endParaRPr>
          </a:p>
        </p:txBody>
      </p:sp>
      <p:sp>
        <p:nvSpPr>
          <p:cNvPr id="39" name="Shape 37"/>
          <p:cNvSpPr/>
          <p:nvPr/>
        </p:nvSpPr>
        <p:spPr>
          <a:xfrm>
            <a:off x="5815013" y="3205163"/>
            <a:ext cx="5762625" cy="1171575"/>
          </a:xfrm>
          <a:prstGeom prst="roundRect">
            <a:avLst>
              <a:gd name="adj" fmla="val 8130"/>
            </a:avLst>
          </a:prstGeom>
          <a:solidFill>
            <a:srgbClr val="F9FBFC"/>
          </a:solidFill>
          <a:ln w="9525">
            <a:solidFill>
              <a:srgbClr val="D3DBE0"/>
            </a:solidFill>
            <a:prstDash val="solid"/>
          </a:ln>
        </p:spPr>
      </p:sp>
      <p:sp>
        <p:nvSpPr>
          <p:cNvPr id="40" name="Shape 38"/>
          <p:cNvSpPr/>
          <p:nvPr/>
        </p:nvSpPr>
        <p:spPr>
          <a:xfrm>
            <a:off x="5829300" y="3219450"/>
            <a:ext cx="76200" cy="1143000"/>
          </a:xfrm>
          <a:custGeom>
            <a:avLst/>
            <a:gdLst/>
            <a:ahLst/>
            <a:cxnLst/>
            <a:rect l="l" t="t" r="r" b="b"/>
            <a:pathLst>
              <a:path w="76200" h="1143000">
                <a:moveTo>
                  <a:pt x="76200" y="0"/>
                </a:moveTo>
                <a:arcTo hR="76200" wR="76200" stAng="16200000" swAng="-5400000"/>
                <a:lnTo>
                  <a:pt x="0" y="1066800"/>
                </a:lnTo>
                <a:arcTo hR="76200" wR="76200" stAng="10800000" swAng="-5400000"/>
              </a:path>
            </a:pathLst>
          </a:custGeom>
          <a:noFill/>
          <a:ln w="38100">
            <a:solidFill>
              <a:srgbClr val="9A7318"/>
            </a:solidFill>
            <a:prstDash val="solid"/>
          </a:ln>
        </p:spPr>
      </p:sp>
      <p:sp>
        <p:nvSpPr>
          <p:cNvPr id="41" name="Shape 39"/>
          <p:cNvSpPr/>
          <p:nvPr/>
        </p:nvSpPr>
        <p:spPr>
          <a:xfrm>
            <a:off x="6038850" y="3428996"/>
            <a:ext cx="152400" cy="190532"/>
          </a:xfrm>
          <a:custGeom>
            <a:avLst/>
            <a:gdLst/>
            <a:ahLst/>
            <a:cxnLst/>
            <a:rect l="l" t="t" r="r" b="b"/>
            <a:pathLst>
              <a:path w="152400" h="190532">
                <a:moveTo>
                  <a:pt x="152400" y="104779"/>
                </a:moveTo>
                <a:cubicBezTo>
                  <a:pt x="152400" y="152404"/>
                  <a:pt x="119063" y="176217"/>
                  <a:pt x="79439" y="190028"/>
                </a:cubicBezTo>
                <a:arcTo hR="9525" wR="9525" stAng="4276817" swAng="2348977"/>
                <a:cubicBezTo>
                  <a:pt x="33338" y="176217"/>
                  <a:pt x="0" y="152404"/>
                  <a:pt x="0" y="104779"/>
                </a:cubicBezTo>
                <a:lnTo>
                  <a:pt x="0" y="38104"/>
                </a:lnTo>
                <a:arcTo hR="9525" wR="9525" stAng="10800000" swAng="5400000"/>
                <a:cubicBezTo>
                  <a:pt x="28575" y="28579"/>
                  <a:pt x="52388" y="17149"/>
                  <a:pt x="68961" y="2671"/>
                </a:cubicBezTo>
                <a:arcTo hR="11144" wR="11144" stAng="13769437" swAng="4861127"/>
                <a:cubicBezTo>
                  <a:pt x="100108" y="17245"/>
                  <a:pt x="123825" y="28579"/>
                  <a:pt x="142875" y="28579"/>
                </a:cubicBezTo>
                <a:arcTo hR="9525" wR="9525" stAng="16200000" swAng="5400000"/>
                <a:close/>
              </a:path>
            </a:pathLst>
          </a:custGeom>
          <a:noFill/>
          <a:ln w="19050">
            <a:solidFill>
              <a:srgbClr val="9A7318"/>
            </a:solidFill>
            <a:prstDash val="solid"/>
          </a:ln>
        </p:spPr>
      </p:sp>
      <p:sp>
        <p:nvSpPr>
          <p:cNvPr id="42" name="Shape 40"/>
          <p:cNvSpPr/>
          <p:nvPr/>
        </p:nvSpPr>
        <p:spPr>
          <a:xfrm>
            <a:off x="6086475" y="3505200"/>
            <a:ext cx="57150" cy="38100"/>
          </a:xfrm>
          <a:custGeom>
            <a:avLst/>
            <a:gdLst/>
            <a:ahLst/>
            <a:cxnLst/>
            <a:rect l="l" t="t" r="r" b="b"/>
            <a:pathLst>
              <a:path w="57150" h="38100">
                <a:moveTo>
                  <a:pt x="0" y="19050"/>
                </a:moveTo>
                <a:lnTo>
                  <a:pt x="19050" y="38100"/>
                </a:lnTo>
                <a:lnTo>
                  <a:pt x="57150" y="0"/>
                </a:lnTo>
              </a:path>
            </a:pathLst>
          </a:custGeom>
          <a:noFill/>
          <a:ln w="19050">
            <a:solidFill>
              <a:srgbClr val="9A7318"/>
            </a:solidFill>
            <a:prstDash val="solid"/>
          </a:ln>
        </p:spPr>
      </p:sp>
      <p:sp>
        <p:nvSpPr>
          <p:cNvPr id="43" name="Text 41"/>
          <p:cNvSpPr/>
          <p:nvPr/>
        </p:nvSpPr>
        <p:spPr>
          <a:xfrm>
            <a:off x="6343650" y="3426706"/>
            <a:ext cx="5848350" cy="228600"/>
          </a:xfrm>
          <a:prstGeom prst="rect">
            <a:avLst/>
          </a:prstGeom>
          <a:noFill/>
          <a:ln/>
        </p:spPr>
        <p:txBody>
          <a:bodyPr wrap="none" lIns="0" tIns="0" rIns="0" bIns="0" rtlCol="0" anchor="t"/>
          <a:lstStyle/>
          <a:p>
            <a:pPr algn="l" indent="0" marL="0">
              <a:buNone/>
            </a:pPr>
            <a:r>
              <a:rPr lang="en-US" sz="1500" b="1" dirty="0">
                <a:solidFill>
                  <a:srgbClr val="936E18"/>
                </a:solidFill>
                <a:latin typeface="Microsoft YaHei" pitchFamily="34" charset="0"/>
                <a:ea typeface="Microsoft YaHei" pitchFamily="34" charset="-122"/>
                <a:cs typeface="Microsoft YaHei" pitchFamily="34" charset="-120"/>
              </a:rPr>
              <a:t>Approved company tools only</a:t>
            </a:r>
            <a:endParaRPr lang="en-US" sz="1500" dirty="0">
              <a:latin typeface="Microsoft YaHei" pitchFamily="34" charset="0"/>
              <a:ea typeface="Microsoft YaHei" pitchFamily="34" charset="-122"/>
              <a:cs typeface="Microsoft YaHei" pitchFamily="34" charset="-120"/>
            </a:endParaRPr>
          </a:p>
        </p:txBody>
      </p:sp>
      <p:sp>
        <p:nvSpPr>
          <p:cNvPr id="44" name="Text 42"/>
          <p:cNvSpPr/>
          <p:nvPr/>
        </p:nvSpPr>
        <p:spPr>
          <a:xfrm>
            <a:off x="6000750" y="3823864"/>
            <a:ext cx="6191250" cy="137160"/>
          </a:xfrm>
          <a:prstGeom prst="rect">
            <a:avLst/>
          </a:prstGeom>
          <a:noFill/>
          <a:ln/>
        </p:spPr>
        <p:txBody>
          <a:bodyPr wrap="none" lIns="0" tIns="0" rIns="0" bIns="0" rtlCol="0" anchor="t"/>
          <a:lstStyle/>
          <a:p>
            <a:pPr algn="l" indent="0" marL="0">
              <a:buNone/>
            </a:pPr>
            <a:r>
              <a:rPr lang="en-US" sz="900" b="1" dirty="0">
                <a:solidFill>
                  <a:srgbClr val="5A6470"/>
                </a:solidFill>
                <a:latin typeface="Microsoft YaHei" pitchFamily="34" charset="0"/>
                <a:ea typeface="Microsoft YaHei" pitchFamily="34" charset="-122"/>
                <a:cs typeface="Microsoft YaHei" pitchFamily="34" charset="-120"/>
              </a:rPr>
              <a:t>For example</a:t>
            </a:r>
            <a:endParaRPr lang="en-US" sz="900" dirty="0">
              <a:latin typeface="Microsoft YaHei" pitchFamily="34" charset="0"/>
              <a:ea typeface="Microsoft YaHei" pitchFamily="34" charset="-122"/>
              <a:cs typeface="Microsoft YaHei" pitchFamily="34" charset="-120"/>
            </a:endParaRPr>
          </a:p>
        </p:txBody>
      </p:sp>
      <p:sp>
        <p:nvSpPr>
          <p:cNvPr id="45" name="Text 43"/>
          <p:cNvSpPr/>
          <p:nvPr/>
        </p:nvSpPr>
        <p:spPr>
          <a:xfrm>
            <a:off x="6000750" y="4015448"/>
            <a:ext cx="619125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internal processes, meeting plans, drafts without personal data</a:t>
            </a:r>
            <a:endParaRPr lang="en-US" sz="1125" dirty="0">
              <a:latin typeface="Microsoft YaHei" pitchFamily="34" charset="0"/>
              <a:ea typeface="Microsoft YaHei" pitchFamily="34" charset="-122"/>
              <a:cs typeface="Microsoft YaHei" pitchFamily="34" charset="-120"/>
            </a:endParaRPr>
          </a:p>
        </p:txBody>
      </p:sp>
      <p:sp>
        <p:nvSpPr>
          <p:cNvPr id="46" name="Shape 44"/>
          <p:cNvSpPr/>
          <p:nvPr/>
        </p:nvSpPr>
        <p:spPr>
          <a:xfrm>
            <a:off x="5815013" y="4500563"/>
            <a:ext cx="5762625" cy="1171575"/>
          </a:xfrm>
          <a:prstGeom prst="roundRect">
            <a:avLst>
              <a:gd name="adj" fmla="val 8130"/>
            </a:avLst>
          </a:prstGeom>
          <a:solidFill>
            <a:srgbClr val="F9FBFC"/>
          </a:solidFill>
          <a:ln w="9525">
            <a:solidFill>
              <a:srgbClr val="D3DBE0"/>
            </a:solidFill>
            <a:prstDash val="solid"/>
          </a:ln>
        </p:spPr>
      </p:sp>
      <p:sp>
        <p:nvSpPr>
          <p:cNvPr id="47" name="Shape 45"/>
          <p:cNvSpPr/>
          <p:nvPr/>
        </p:nvSpPr>
        <p:spPr>
          <a:xfrm>
            <a:off x="5829300" y="4514850"/>
            <a:ext cx="76200" cy="1143000"/>
          </a:xfrm>
          <a:custGeom>
            <a:avLst/>
            <a:gdLst/>
            <a:ahLst/>
            <a:cxnLst/>
            <a:rect l="l" t="t" r="r" b="b"/>
            <a:pathLst>
              <a:path w="76200" h="1143000">
                <a:moveTo>
                  <a:pt x="76200" y="0"/>
                </a:moveTo>
                <a:arcTo hR="76200" wR="76200" stAng="16200000" swAng="-5400000"/>
                <a:lnTo>
                  <a:pt x="0" y="1066800"/>
                </a:lnTo>
                <a:arcTo hR="76200" wR="76200" stAng="10800000" swAng="-5400000"/>
              </a:path>
            </a:pathLst>
          </a:custGeom>
          <a:noFill/>
          <a:ln w="38100">
            <a:solidFill>
              <a:srgbClr val="55704A"/>
            </a:solidFill>
            <a:prstDash val="solid"/>
          </a:ln>
        </p:spPr>
      </p:sp>
      <p:sp>
        <p:nvSpPr>
          <p:cNvPr id="48" name="Shape 46"/>
          <p:cNvSpPr/>
          <p:nvPr/>
        </p:nvSpPr>
        <p:spPr>
          <a:xfrm>
            <a:off x="6019800" y="4724400"/>
            <a:ext cx="190500" cy="190500"/>
          </a:xfrm>
          <a:prstGeom prst="ellipse">
            <a:avLst/>
          </a:prstGeom>
          <a:noFill/>
          <a:ln w="19050">
            <a:solidFill>
              <a:srgbClr val="55704A"/>
            </a:solidFill>
            <a:prstDash val="solid"/>
          </a:ln>
        </p:spPr>
      </p:sp>
      <p:sp>
        <p:nvSpPr>
          <p:cNvPr id="49" name="Shape 47"/>
          <p:cNvSpPr/>
          <p:nvPr/>
        </p:nvSpPr>
        <p:spPr>
          <a:xfrm>
            <a:off x="6076950" y="4724400"/>
            <a:ext cx="76200" cy="190500"/>
          </a:xfrm>
          <a:custGeom>
            <a:avLst/>
            <a:gdLst/>
            <a:ahLst/>
            <a:cxnLst/>
            <a:rect l="l" t="t" r="r" b="b"/>
            <a:pathLst>
              <a:path w="76200" h="190500">
                <a:moveTo>
                  <a:pt x="38100" y="0"/>
                </a:moveTo>
                <a:arcTo hR="138113" wR="138113" stAng="13416169" swAng="-5232338"/>
                <a:arcTo hR="138113" wR="138113" stAng="2616169" swAng="-5232338"/>
              </a:path>
            </a:pathLst>
          </a:custGeom>
          <a:noFill/>
          <a:ln w="19050">
            <a:solidFill>
              <a:srgbClr val="55704A"/>
            </a:solidFill>
            <a:prstDash val="solid"/>
          </a:ln>
        </p:spPr>
      </p:sp>
      <p:sp>
        <p:nvSpPr>
          <p:cNvPr id="50" name="Shape 48"/>
          <p:cNvSpPr/>
          <p:nvPr/>
        </p:nvSpPr>
        <p:spPr>
          <a:xfrm>
            <a:off x="6019800" y="4819650"/>
            <a:ext cx="190500" cy="7144"/>
          </a:xfrm>
          <a:custGeom>
            <a:avLst/>
            <a:gdLst/>
            <a:ahLst/>
            <a:cxnLst/>
            <a:rect l="l" t="t" r="r" b="b"/>
            <a:pathLst>
              <a:path w="190500" h="7144">
                <a:moveTo>
                  <a:pt x="0" y="0"/>
                </a:moveTo>
                <a:lnTo>
                  <a:pt x="190500" y="0"/>
                </a:lnTo>
              </a:path>
            </a:pathLst>
          </a:custGeom>
          <a:noFill/>
          <a:ln w="19050">
            <a:solidFill>
              <a:srgbClr val="55704A"/>
            </a:solidFill>
            <a:prstDash val="solid"/>
          </a:ln>
        </p:spPr>
      </p:sp>
      <p:sp>
        <p:nvSpPr>
          <p:cNvPr id="51" name="Text 49"/>
          <p:cNvSpPr/>
          <p:nvPr/>
        </p:nvSpPr>
        <p:spPr>
          <a:xfrm>
            <a:off x="6343650" y="4722106"/>
            <a:ext cx="5848350" cy="228600"/>
          </a:xfrm>
          <a:prstGeom prst="rect">
            <a:avLst/>
          </a:prstGeom>
          <a:noFill/>
          <a:ln/>
        </p:spPr>
        <p:txBody>
          <a:bodyPr wrap="none" lIns="0" tIns="0" rIns="0" bIns="0" rtlCol="0" anchor="t"/>
          <a:lstStyle/>
          <a:p>
            <a:pPr algn="l" indent="0" marL="0">
              <a:buNone/>
            </a:pPr>
            <a:r>
              <a:rPr lang="en-US" sz="1500" b="1" dirty="0">
                <a:solidFill>
                  <a:srgbClr val="55704A"/>
                </a:solidFill>
                <a:latin typeface="Microsoft YaHei" pitchFamily="34" charset="0"/>
                <a:ea typeface="Microsoft YaHei" pitchFamily="34" charset="-122"/>
                <a:cs typeface="Microsoft YaHei" pitchFamily="34" charset="-120"/>
              </a:rPr>
              <a:t>Fine in approved tools</a:t>
            </a:r>
            <a:endParaRPr lang="en-US" sz="1500" dirty="0">
              <a:latin typeface="Microsoft YaHei" pitchFamily="34" charset="0"/>
              <a:ea typeface="Microsoft YaHei" pitchFamily="34" charset="-122"/>
              <a:cs typeface="Microsoft YaHei" pitchFamily="34" charset="-120"/>
            </a:endParaRPr>
          </a:p>
        </p:txBody>
      </p:sp>
      <p:sp>
        <p:nvSpPr>
          <p:cNvPr id="52" name="Text 50"/>
          <p:cNvSpPr/>
          <p:nvPr/>
        </p:nvSpPr>
        <p:spPr>
          <a:xfrm>
            <a:off x="6000750" y="5119264"/>
            <a:ext cx="6191250" cy="137160"/>
          </a:xfrm>
          <a:prstGeom prst="rect">
            <a:avLst/>
          </a:prstGeom>
          <a:noFill/>
          <a:ln/>
        </p:spPr>
        <p:txBody>
          <a:bodyPr wrap="none" lIns="0" tIns="0" rIns="0" bIns="0" rtlCol="0" anchor="t"/>
          <a:lstStyle/>
          <a:p>
            <a:pPr algn="l" indent="0" marL="0">
              <a:buNone/>
            </a:pPr>
            <a:r>
              <a:rPr lang="en-US" sz="900" b="1" dirty="0">
                <a:solidFill>
                  <a:srgbClr val="5A6470"/>
                </a:solidFill>
                <a:latin typeface="Microsoft YaHei" pitchFamily="34" charset="0"/>
                <a:ea typeface="Microsoft YaHei" pitchFamily="34" charset="-122"/>
                <a:cs typeface="Microsoft YaHei" pitchFamily="34" charset="-120"/>
              </a:rPr>
              <a:t>For example</a:t>
            </a:r>
            <a:endParaRPr lang="en-US" sz="900" dirty="0">
              <a:latin typeface="Microsoft YaHei" pitchFamily="34" charset="0"/>
              <a:ea typeface="Microsoft YaHei" pitchFamily="34" charset="-122"/>
              <a:cs typeface="Microsoft YaHei" pitchFamily="34" charset="-120"/>
            </a:endParaRPr>
          </a:p>
        </p:txBody>
      </p:sp>
      <p:sp>
        <p:nvSpPr>
          <p:cNvPr id="53" name="Text 51"/>
          <p:cNvSpPr/>
          <p:nvPr/>
        </p:nvSpPr>
        <p:spPr>
          <a:xfrm>
            <a:off x="6000750" y="5310848"/>
            <a:ext cx="619125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pitchFamily="34" charset="0"/>
                <a:ea typeface="Microsoft YaHei" pitchFamily="34" charset="-122"/>
                <a:cs typeface="Microsoft YaHei" pitchFamily="34" charset="-120"/>
              </a:rPr>
              <a:t>website articles, published reports, public regulations</a:t>
            </a:r>
            <a:endParaRPr lang="en-US" sz="1125" dirty="0">
              <a:latin typeface="Microsoft YaHei" pitchFamily="34" charset="0"/>
              <a:ea typeface="Microsoft YaHei" pitchFamily="34" charset="-122"/>
              <a:cs typeface="Microsoft YaHei" pitchFamily="34" charset="-120"/>
            </a:endParaRPr>
          </a:p>
        </p:txBody>
      </p:sp>
      <p:sp>
        <p:nvSpPr>
          <p:cNvPr id="54" name="Text 52"/>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Grounds: DSL Art. 21. PIPL Arts. 21, 23 and 28. UK government guidance to civil servants on generative AI (Jan 2024)</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F0F2"/>
          </a:solidFill>
          <a:ln/>
        </p:spPr>
      </p:sp>
      <p:sp>
        <p:nvSpPr>
          <p:cNvPr id="3" name="Text 1"/>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Learning </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&amp;</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 Development · All-staff training · Using generative AI well at work</a:t>
            </a:r>
            <a:endParaRPr lang="en-US" sz="900" dirty="0">
              <a:latin typeface="Microsoft YaHei" pitchFamily="34" charset="0"/>
              <a:ea typeface="Microsoft YaHei" pitchFamily="34" charset="-122"/>
              <a:cs typeface="Microsoft YaHei" pitchFamily="34" charset="-120"/>
            </a:endParaRPr>
          </a:p>
        </p:txBody>
      </p:sp>
      <p:sp>
        <p:nvSpPr>
          <p:cNvPr id="4" name="pptwise-slidenum-s0016"/>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470"/>
                </a:solidFill>
                <a:latin typeface="Microsoft YaHei" pitchFamily="34" charset="0"/>
                <a:ea typeface="Microsoft YaHei" pitchFamily="34" charset="-122"/>
                <a:cs typeface="Microsoft YaHei" pitchFamily="34" charset="-120"/>
              </a:rPr>
              <a:t>17</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 21</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609600" y="261875"/>
            <a:ext cx="11582400" cy="148590"/>
          </a:xfrm>
          <a:prstGeom prst="rect">
            <a:avLst/>
          </a:prstGeom>
          <a:noFill/>
          <a:ln/>
        </p:spPr>
        <p:txBody>
          <a:bodyPr wrap="none" lIns="0" tIns="0" rIns="0" bIns="0" rtlCol="0" anchor="t"/>
          <a:lstStyle/>
          <a:p>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P</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3</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h</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m</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h</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o</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d</a:t>
            </a:r>
            <a:pPr algn="l" indent="0" marL="0">
              <a:buNone/>
            </a:pPr>
            <a:r>
              <a:rPr lang="en-US" sz="975" b="1" dirty="0">
                <a:solidFill>
                  <a:srgbClr val="4A6B8A"/>
                </a:solidFill>
                <a:latin typeface="Microsoft YaHei" pitchFamily="34" charset="0"/>
                <a:ea typeface="Microsoft YaHei" pitchFamily="34" charset="-122"/>
                <a:cs typeface="Microsoft YaHei" pitchFamily="34" charset="-120"/>
              </a:rPr>
              <a:t>s</a:t>
            </a:r>
            <a:endParaRPr lang="en-US" sz="975" dirty="0">
              <a:latin typeface="Microsoft YaHei" pitchFamily="34" charset="0"/>
              <a:ea typeface="Microsoft YaHei" pitchFamily="34" charset="-122"/>
              <a:cs typeface="Microsoft YaHei" pitchFamily="34" charset="-120"/>
            </a:endParaRPr>
          </a:p>
        </p:txBody>
      </p:sp>
      <p:sp>
        <p:nvSpPr>
          <p:cNvPr id="7" name="Shape 5"/>
          <p:cNvSpPr/>
          <p:nvPr/>
        </p:nvSpPr>
        <p:spPr>
          <a:xfrm>
            <a:off x="7415213" y="233362"/>
            <a:ext cx="504825" cy="200025"/>
          </a:xfrm>
          <a:prstGeom prst="roundRect">
            <a:avLst>
              <a:gd name="adj" fmla="val 50000"/>
            </a:avLst>
          </a:prstGeom>
          <a:noFill/>
          <a:ln w="9525">
            <a:solidFill>
              <a:srgbClr val="B9C3CB"/>
            </a:solidFill>
            <a:prstDash val="solid"/>
          </a:ln>
        </p:spPr>
      </p:sp>
      <p:sp>
        <p:nvSpPr>
          <p:cNvPr id="8" name="Text 6"/>
          <p:cNvSpPr/>
          <p:nvPr/>
        </p:nvSpPr>
        <p:spPr>
          <a:xfrm>
            <a:off x="3143250" y="271039"/>
            <a:ext cx="90487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Goals</a:t>
            </a:r>
            <a:endParaRPr lang="en-US" sz="900" dirty="0">
              <a:latin typeface="Microsoft YaHei" pitchFamily="34" charset="0"/>
              <a:ea typeface="Microsoft YaHei" pitchFamily="34" charset="-122"/>
              <a:cs typeface="Microsoft YaHei" pitchFamily="34" charset="-120"/>
            </a:endParaRPr>
          </a:p>
        </p:txBody>
      </p:sp>
      <p:sp>
        <p:nvSpPr>
          <p:cNvPr id="9" name="Shape 7"/>
          <p:cNvSpPr/>
          <p:nvPr/>
        </p:nvSpPr>
        <p:spPr>
          <a:xfrm>
            <a:off x="7967662" y="233362"/>
            <a:ext cx="523875" cy="200025"/>
          </a:xfrm>
          <a:prstGeom prst="roundRect">
            <a:avLst>
              <a:gd name="adj" fmla="val 50000"/>
            </a:avLst>
          </a:prstGeom>
          <a:noFill/>
          <a:ln w="9525">
            <a:solidFill>
              <a:srgbClr val="B9C3CB"/>
            </a:solidFill>
            <a:prstDash val="solid"/>
          </a:ln>
        </p:spPr>
      </p:sp>
      <p:sp>
        <p:nvSpPr>
          <p:cNvPr id="10" name="Text 8"/>
          <p:cNvSpPr/>
          <p:nvPr/>
        </p:nvSpPr>
        <p:spPr>
          <a:xfrm>
            <a:off x="4267200" y="271039"/>
            <a:ext cx="792480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1</a:t>
            </a:r>
            <a:endParaRPr lang="en-US" sz="900" dirty="0">
              <a:latin typeface="Microsoft YaHei" pitchFamily="34" charset="0"/>
              <a:ea typeface="Microsoft YaHei" pitchFamily="34" charset="-122"/>
              <a:cs typeface="Microsoft YaHei" pitchFamily="34" charset="-120"/>
            </a:endParaRPr>
          </a:p>
        </p:txBody>
      </p:sp>
      <p:sp>
        <p:nvSpPr>
          <p:cNvPr id="11" name="Shape 9"/>
          <p:cNvSpPr/>
          <p:nvPr/>
        </p:nvSpPr>
        <p:spPr>
          <a:xfrm>
            <a:off x="8539163" y="233362"/>
            <a:ext cx="552450" cy="200025"/>
          </a:xfrm>
          <a:prstGeom prst="roundRect">
            <a:avLst>
              <a:gd name="adj" fmla="val 50000"/>
            </a:avLst>
          </a:prstGeom>
          <a:noFill/>
          <a:ln w="9525">
            <a:solidFill>
              <a:srgbClr val="B9C3CB"/>
            </a:solidFill>
            <a:prstDash val="solid"/>
          </a:ln>
        </p:spPr>
      </p:sp>
      <p:sp>
        <p:nvSpPr>
          <p:cNvPr id="12" name="Text 10"/>
          <p:cNvSpPr/>
          <p:nvPr/>
        </p:nvSpPr>
        <p:spPr>
          <a:xfrm>
            <a:off x="5438775" y="271039"/>
            <a:ext cx="675322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1</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9139238" y="233362"/>
            <a:ext cx="523875" cy="200025"/>
          </a:xfrm>
          <a:prstGeom prst="roundRect">
            <a:avLst>
              <a:gd name="adj" fmla="val 50000"/>
            </a:avLst>
          </a:prstGeom>
          <a:noFill/>
          <a:ln w="9525">
            <a:solidFill>
              <a:srgbClr val="B9C3CB"/>
            </a:solidFill>
            <a:prstDash val="solid"/>
          </a:ln>
        </p:spPr>
      </p:sp>
      <p:sp>
        <p:nvSpPr>
          <p:cNvPr id="14" name="Text 12"/>
          <p:cNvSpPr/>
          <p:nvPr/>
        </p:nvSpPr>
        <p:spPr>
          <a:xfrm>
            <a:off x="6610350" y="271039"/>
            <a:ext cx="5581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2</a:t>
            </a:r>
            <a:endParaRPr lang="en-US" sz="900" dirty="0">
              <a:latin typeface="Microsoft YaHei" pitchFamily="34" charset="0"/>
              <a:ea typeface="Microsoft YaHei" pitchFamily="34" charset="-122"/>
              <a:cs typeface="Microsoft YaHei" pitchFamily="34" charset="-120"/>
            </a:endParaRPr>
          </a:p>
        </p:txBody>
      </p:sp>
      <p:sp>
        <p:nvSpPr>
          <p:cNvPr id="15" name="Shape 13"/>
          <p:cNvSpPr/>
          <p:nvPr/>
        </p:nvSpPr>
        <p:spPr>
          <a:xfrm>
            <a:off x="9710738" y="233362"/>
            <a:ext cx="523875" cy="200025"/>
          </a:xfrm>
          <a:prstGeom prst="roundRect">
            <a:avLst>
              <a:gd name="adj" fmla="val 50000"/>
            </a:avLst>
          </a:prstGeom>
          <a:solidFill>
            <a:srgbClr val="4A6B8A"/>
          </a:solidFill>
          <a:ln w="9525">
            <a:solidFill>
              <a:srgbClr val="4A6B8A"/>
            </a:solidFill>
            <a:prstDash val="solid"/>
          </a:ln>
        </p:spPr>
      </p:sp>
      <p:sp>
        <p:nvSpPr>
          <p:cNvPr id="16" name="Text 14"/>
          <p:cNvSpPr/>
          <p:nvPr/>
        </p:nvSpPr>
        <p:spPr>
          <a:xfrm>
            <a:off x="7753350" y="271039"/>
            <a:ext cx="443865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Part 3</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10282238" y="233362"/>
            <a:ext cx="552450" cy="200025"/>
          </a:xfrm>
          <a:prstGeom prst="roundRect">
            <a:avLst>
              <a:gd name="adj" fmla="val 50000"/>
            </a:avLst>
          </a:prstGeom>
          <a:noFill/>
          <a:ln w="9525">
            <a:solidFill>
              <a:srgbClr val="B9C3CB"/>
            </a:solidFill>
            <a:prstDash val="solid"/>
          </a:ln>
        </p:spPr>
      </p:sp>
      <p:sp>
        <p:nvSpPr>
          <p:cNvPr id="18" name="Text 16"/>
          <p:cNvSpPr/>
          <p:nvPr/>
        </p:nvSpPr>
        <p:spPr>
          <a:xfrm>
            <a:off x="8924925" y="271039"/>
            <a:ext cx="326707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2</a:t>
            </a:r>
            <a:endParaRPr lang="en-US" sz="900" dirty="0">
              <a:latin typeface="Microsoft YaHei" pitchFamily="34" charset="0"/>
              <a:ea typeface="Microsoft YaHei" pitchFamily="34" charset="-122"/>
              <a:cs typeface="Microsoft YaHei" pitchFamily="34" charset="-120"/>
            </a:endParaRPr>
          </a:p>
        </p:txBody>
      </p:sp>
      <p:sp>
        <p:nvSpPr>
          <p:cNvPr id="19" name="Shape 17"/>
          <p:cNvSpPr/>
          <p:nvPr/>
        </p:nvSpPr>
        <p:spPr>
          <a:xfrm>
            <a:off x="10882313" y="233362"/>
            <a:ext cx="695325" cy="200025"/>
          </a:xfrm>
          <a:prstGeom prst="roundRect">
            <a:avLst>
              <a:gd name="adj" fmla="val 50000"/>
            </a:avLst>
          </a:prstGeom>
          <a:noFill/>
          <a:ln w="9525">
            <a:solidFill>
              <a:srgbClr val="B9C3CB"/>
            </a:solidFill>
            <a:prstDash val="solid"/>
          </a:ln>
        </p:spPr>
      </p:sp>
      <p:sp>
        <p:nvSpPr>
          <p:cNvPr id="20" name="Text 18"/>
          <p:cNvSpPr/>
          <p:nvPr/>
        </p:nvSpPr>
        <p:spPr>
          <a:xfrm>
            <a:off x="10267950" y="271039"/>
            <a:ext cx="19240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Wrap-up</a:t>
            </a:r>
            <a:endParaRPr lang="en-US" sz="900" dirty="0">
              <a:latin typeface="Microsoft YaHei" pitchFamily="34" charset="0"/>
              <a:ea typeface="Microsoft YaHei" pitchFamily="34" charset="-122"/>
              <a:cs typeface="Microsoft YaHei" pitchFamily="34" charset="-120"/>
            </a:endParaRPr>
          </a:p>
        </p:txBody>
      </p:sp>
      <p:sp>
        <p:nvSpPr>
          <p:cNvPr id="21" name="Text 19"/>
          <p:cNvSpPr/>
          <p:nvPr/>
        </p:nvSpPr>
        <p:spPr>
          <a:xfrm>
            <a:off x="609600" y="1087171"/>
            <a:ext cx="11582400" cy="342900"/>
          </a:xfrm>
          <a:prstGeom prst="rect">
            <a:avLst/>
          </a:prstGeom>
          <a:noFill/>
          <a:ln/>
        </p:spPr>
        <p:txBody>
          <a:bodyPr wrap="none" lIns="0" tIns="0" rIns="0" bIns="0" rtlCol="0" anchor="t"/>
          <a:lstStyle/>
          <a:p>
            <a:pPr algn="l" indent="0" marL="0">
              <a:buNone/>
            </a:pPr>
            <a:r>
              <a:rPr lang="en-US" sz="2250" b="1" dirty="0">
                <a:solidFill>
                  <a:srgbClr val="23282E"/>
                </a:solidFill>
                <a:latin typeface="Microsoft YaHei" pitchFamily="34" charset="0"/>
                <a:ea typeface="Microsoft YaHei" pitchFamily="34" charset="-122"/>
                <a:cs typeface="Microsoft YaHei" pitchFamily="34" charset="-120"/>
              </a:rPr>
              <a:t>Brief it, set the rules, check every line</a:t>
            </a:r>
            <a:endParaRPr lang="en-US" sz="2250" dirty="0">
              <a:latin typeface="Microsoft YaHei" pitchFamily="34" charset="0"/>
              <a:ea typeface="Microsoft YaHei" pitchFamily="34" charset="-122"/>
              <a:cs typeface="Microsoft YaHei" pitchFamily="34" charset="-120"/>
            </a:endParaRPr>
          </a:p>
        </p:txBody>
      </p:sp>
      <p:sp>
        <p:nvSpPr>
          <p:cNvPr id="22" name="Shape 20"/>
          <p:cNvSpPr/>
          <p:nvPr/>
        </p:nvSpPr>
        <p:spPr>
          <a:xfrm>
            <a:off x="609600" y="1504950"/>
            <a:ext cx="1028700" cy="76200"/>
          </a:xfrm>
          <a:custGeom>
            <a:avLst/>
            <a:gdLst/>
            <a:ahLst/>
            <a:cxnLst/>
            <a:rect l="l" t="t" r="r" b="b"/>
            <a:pathLst>
              <a:path w="1028700" h="76200">
                <a:moveTo>
                  <a:pt x="0" y="38100"/>
                </a:moveTo>
                <a:quadBezTo>
                  <a:pt x="57150" y="0"/>
                  <a:pt x="114300" y="38100"/>
                </a:quadBezTo>
                <a:quadBezTo>
                  <a:pt x="171450" y="76200"/>
                  <a:pt x="228600" y="38100"/>
                </a:quadBezTo>
                <a:quadBezTo>
                  <a:pt x="285750" y="0"/>
                  <a:pt x="342900" y="38100"/>
                </a:quadBezTo>
                <a:quadBezTo>
                  <a:pt x="400050" y="76200"/>
                  <a:pt x="457200" y="38100"/>
                </a:quadBezTo>
                <a:quadBezTo>
                  <a:pt x="514350" y="0"/>
                  <a:pt x="571500" y="38100"/>
                </a:quadBezTo>
                <a:quadBezTo>
                  <a:pt x="628650" y="76200"/>
                  <a:pt x="685800" y="38100"/>
                </a:quadBezTo>
                <a:quadBezTo>
                  <a:pt x="742950" y="0"/>
                  <a:pt x="800100" y="38100"/>
                </a:quadBezTo>
                <a:quadBezTo>
                  <a:pt x="857250" y="76200"/>
                  <a:pt x="914400" y="38100"/>
                </a:quadBezTo>
                <a:quadBezTo>
                  <a:pt x="971550" y="0"/>
                  <a:pt x="1028700" y="38100"/>
                </a:quadBezTo>
              </a:path>
            </a:pathLst>
          </a:custGeom>
          <a:noFill/>
          <a:ln w="23813">
            <a:solidFill>
              <a:srgbClr val="B96A5E"/>
            </a:solidFill>
            <a:prstDash val="solid"/>
          </a:ln>
        </p:spPr>
      </p:sp>
      <p:pic>
        <p:nvPicPr>
          <p:cNvPr id="23" name="Image 0" descr="preencoded.png">    </p:cNvPr>
          <p:cNvPicPr>
            <a:picLocks noChangeAspect="1"/>
          </p:cNvPicPr>
          <p:nvPr/>
        </p:nvPicPr>
        <p:blipFill>
          <a:blip r:embed="rId1"/>
          <a:srcRect l="0" r="0" t="9239" b="9239"/>
          <a:stretch/>
        </p:blipFill>
        <p:spPr>
          <a:xfrm>
            <a:off x="609600" y="1866900"/>
            <a:ext cx="3505200" cy="1905000"/>
          </a:xfrm>
          <a:prstGeom prst="rect">
            <a:avLst/>
          </a:prstGeom>
        </p:spPr>
      </p:pic>
      <p:sp>
        <p:nvSpPr>
          <p:cNvPr id="24" name="Shape 21"/>
          <p:cNvSpPr/>
          <p:nvPr/>
        </p:nvSpPr>
        <p:spPr>
          <a:xfrm>
            <a:off x="704850" y="3867150"/>
            <a:ext cx="381000" cy="381000"/>
          </a:xfrm>
          <a:prstGeom prst="ellipse">
            <a:avLst/>
          </a:prstGeom>
          <a:solidFill>
            <a:srgbClr val="AA6256"/>
          </a:solidFill>
          <a:ln/>
        </p:spPr>
      </p:sp>
      <p:sp>
        <p:nvSpPr>
          <p:cNvPr id="25" name="Text 22"/>
          <p:cNvSpPr/>
          <p:nvPr/>
        </p:nvSpPr>
        <p:spPr>
          <a:xfrm>
            <a:off x="0" y="3959383"/>
            <a:ext cx="1790700" cy="205740"/>
          </a:xfrm>
          <a:prstGeom prst="rect">
            <a:avLst/>
          </a:prstGeom>
          <a:noFill/>
          <a:ln/>
        </p:spPr>
        <p:txBody>
          <a:bodyPr wrap="none" lIns="0" tIns="0" rIns="0" bIns="0" rtlCol="0" anchor="t"/>
          <a:lstStyle/>
          <a:p>
            <a:pPr algn="ctr" indent="0" marL="0">
              <a:buNone/>
            </a:pPr>
            <a:r>
              <a:rPr lang="en-US" sz="1350" b="1" dirty="0">
                <a:solidFill>
                  <a:srgbClr val="FFFFFF"/>
                </a:solidFill>
                <a:latin typeface="Microsoft YaHei" pitchFamily="34" charset="0"/>
                <a:ea typeface="Microsoft YaHei" pitchFamily="34" charset="-122"/>
                <a:cs typeface="Microsoft YaHei" pitchFamily="34" charset="-120"/>
              </a:rPr>
              <a:t>1</a:t>
            </a:r>
            <a:endParaRPr lang="en-US" sz="1350" dirty="0">
              <a:latin typeface="Microsoft YaHei" pitchFamily="34" charset="0"/>
              <a:ea typeface="Microsoft YaHei" pitchFamily="34" charset="-122"/>
              <a:cs typeface="Microsoft YaHei" pitchFamily="34" charset="-120"/>
            </a:endParaRPr>
          </a:p>
        </p:txBody>
      </p:sp>
      <p:sp>
        <p:nvSpPr>
          <p:cNvPr id="26" name="Shape 23"/>
          <p:cNvSpPr/>
          <p:nvPr/>
        </p:nvSpPr>
        <p:spPr>
          <a:xfrm>
            <a:off x="3790950" y="3962400"/>
            <a:ext cx="152400" cy="190500"/>
          </a:xfrm>
          <a:custGeom>
            <a:avLst/>
            <a:gdLst/>
            <a:ahLst/>
            <a:cxnLst/>
            <a:rect l="l" t="t" r="r" b="b"/>
            <a:pathLst>
              <a:path w="152400" h="190500">
                <a:moveTo>
                  <a:pt x="19050" y="190500"/>
                </a:moveTo>
                <a:arcTo hR="19050" wR="19050" stAng="5400000" swAng="5400000"/>
                <a:lnTo>
                  <a:pt x="0" y="19050"/>
                </a:lnTo>
                <a:arcTo hR="19050" wR="19050" stAng="10800000" swAng="5400000"/>
                <a:lnTo>
                  <a:pt x="95250" y="0"/>
                </a:lnTo>
                <a:arcTo hR="22860" wR="22860" stAng="16194428" swAng="2711764"/>
                <a:lnTo>
                  <a:pt x="145656" y="40900"/>
                </a:lnTo>
                <a:arcTo hR="22860" wR="22860" stAng="18889766" swAng="2715819"/>
                <a:lnTo>
                  <a:pt x="152400" y="171450"/>
                </a:lnTo>
                <a:arcTo hR="19050" wR="19050" stAng="0" swAng="5400000"/>
                <a:close/>
              </a:path>
            </a:pathLst>
          </a:custGeom>
          <a:noFill/>
          <a:ln w="19050">
            <a:solidFill>
              <a:srgbClr val="4A6B8A"/>
            </a:solidFill>
            <a:prstDash val="solid"/>
          </a:ln>
        </p:spPr>
      </p:sp>
      <p:sp>
        <p:nvSpPr>
          <p:cNvPr id="27" name="Shape 24"/>
          <p:cNvSpPr/>
          <p:nvPr/>
        </p:nvSpPr>
        <p:spPr>
          <a:xfrm>
            <a:off x="3886200" y="3962400"/>
            <a:ext cx="57150" cy="57150"/>
          </a:xfrm>
          <a:custGeom>
            <a:avLst/>
            <a:gdLst/>
            <a:ahLst/>
            <a:cxnLst/>
            <a:rect l="l" t="t" r="r" b="b"/>
            <a:pathLst>
              <a:path w="57150" h="57150">
                <a:moveTo>
                  <a:pt x="0" y="0"/>
                </a:moveTo>
                <a:lnTo>
                  <a:pt x="0" y="47625"/>
                </a:lnTo>
                <a:arcTo hR="9525" wR="9525" stAng="10800000" swAng="-5400000"/>
                <a:lnTo>
                  <a:pt x="57150" y="57150"/>
                </a:lnTo>
              </a:path>
            </a:pathLst>
          </a:custGeom>
          <a:noFill/>
          <a:ln w="19050">
            <a:solidFill>
              <a:srgbClr val="4A6B8A"/>
            </a:solidFill>
            <a:prstDash val="solid"/>
          </a:ln>
        </p:spPr>
      </p:sp>
      <p:sp>
        <p:nvSpPr>
          <p:cNvPr id="28" name="Shape 25"/>
          <p:cNvSpPr/>
          <p:nvPr/>
        </p:nvSpPr>
        <p:spPr>
          <a:xfrm>
            <a:off x="3829050" y="4029075"/>
            <a:ext cx="19050" cy="7144"/>
          </a:xfrm>
          <a:custGeom>
            <a:avLst/>
            <a:gdLst/>
            <a:ahLst/>
            <a:cxnLst/>
            <a:rect l="l" t="t" r="r" b="b"/>
            <a:pathLst>
              <a:path w="19050" h="7144">
                <a:moveTo>
                  <a:pt x="19050" y="0"/>
                </a:moveTo>
                <a:lnTo>
                  <a:pt x="0" y="0"/>
                </a:lnTo>
              </a:path>
            </a:pathLst>
          </a:custGeom>
          <a:noFill/>
          <a:ln w="19050">
            <a:solidFill>
              <a:srgbClr val="4A6B8A"/>
            </a:solidFill>
            <a:prstDash val="solid"/>
          </a:ln>
        </p:spPr>
      </p:sp>
      <p:sp>
        <p:nvSpPr>
          <p:cNvPr id="29" name="Shape 26"/>
          <p:cNvSpPr/>
          <p:nvPr/>
        </p:nvSpPr>
        <p:spPr>
          <a:xfrm>
            <a:off x="3829050" y="4067175"/>
            <a:ext cx="76200" cy="7144"/>
          </a:xfrm>
          <a:custGeom>
            <a:avLst/>
            <a:gdLst/>
            <a:ahLst/>
            <a:cxnLst/>
            <a:rect l="l" t="t" r="r" b="b"/>
            <a:pathLst>
              <a:path w="76200" h="7144">
                <a:moveTo>
                  <a:pt x="76200" y="0"/>
                </a:moveTo>
                <a:lnTo>
                  <a:pt x="0" y="0"/>
                </a:lnTo>
              </a:path>
            </a:pathLst>
          </a:custGeom>
          <a:noFill/>
          <a:ln w="19050">
            <a:solidFill>
              <a:srgbClr val="4A6B8A"/>
            </a:solidFill>
            <a:prstDash val="solid"/>
          </a:ln>
        </p:spPr>
      </p:sp>
      <p:sp>
        <p:nvSpPr>
          <p:cNvPr id="30" name="Shape 27"/>
          <p:cNvSpPr/>
          <p:nvPr/>
        </p:nvSpPr>
        <p:spPr>
          <a:xfrm>
            <a:off x="3829050" y="4105275"/>
            <a:ext cx="76200" cy="7144"/>
          </a:xfrm>
          <a:custGeom>
            <a:avLst/>
            <a:gdLst/>
            <a:ahLst/>
            <a:cxnLst/>
            <a:rect l="l" t="t" r="r" b="b"/>
            <a:pathLst>
              <a:path w="76200" h="7144">
                <a:moveTo>
                  <a:pt x="76200" y="0"/>
                </a:moveTo>
                <a:lnTo>
                  <a:pt x="0" y="0"/>
                </a:lnTo>
              </a:path>
            </a:pathLst>
          </a:custGeom>
          <a:noFill/>
          <a:ln w="19050">
            <a:solidFill>
              <a:srgbClr val="4A6B8A"/>
            </a:solidFill>
            <a:prstDash val="solid"/>
          </a:ln>
        </p:spPr>
      </p:sp>
      <p:sp>
        <p:nvSpPr>
          <p:cNvPr id="31" name="Text 28"/>
          <p:cNvSpPr/>
          <p:nvPr/>
        </p:nvSpPr>
        <p:spPr>
          <a:xfrm>
            <a:off x="1200150" y="3950943"/>
            <a:ext cx="10991850" cy="240030"/>
          </a:xfrm>
          <a:prstGeom prst="rect">
            <a:avLst/>
          </a:prstGeom>
          <a:noFill/>
          <a:ln/>
        </p:spPr>
        <p:txBody>
          <a:bodyPr wrap="none" lIns="0" tIns="0" rIns="0" bIns="0" rtlCol="0" anchor="t"/>
          <a:lstStyle/>
          <a:p>
            <a:pPr algn="l" indent="0" marL="0">
              <a:buNone/>
            </a:pPr>
            <a:r>
              <a:rPr lang="en-US" sz="1575" b="1" dirty="0">
                <a:solidFill>
                  <a:srgbClr val="23282E"/>
                </a:solidFill>
                <a:latin typeface="Microsoft YaHei" pitchFamily="34" charset="0"/>
                <a:ea typeface="Microsoft YaHei" pitchFamily="34" charset="-122"/>
                <a:cs typeface="Microsoft YaHei" pitchFamily="34" charset="-120"/>
              </a:rPr>
              <a:t>Brief it</a:t>
            </a:r>
            <a:endParaRPr lang="en-US" sz="1575" dirty="0">
              <a:latin typeface="Microsoft YaHei" pitchFamily="34" charset="0"/>
              <a:ea typeface="Microsoft YaHei" pitchFamily="34" charset="-122"/>
              <a:cs typeface="Microsoft YaHei" pitchFamily="34" charset="-120"/>
            </a:endParaRPr>
          </a:p>
        </p:txBody>
      </p:sp>
      <p:sp>
        <p:nvSpPr>
          <p:cNvPr id="32" name="Text 29"/>
          <p:cNvSpPr/>
          <p:nvPr/>
        </p:nvSpPr>
        <p:spPr>
          <a:xfrm>
            <a:off x="1200150" y="4301198"/>
            <a:ext cx="10991850" cy="171450"/>
          </a:xfrm>
          <a:prstGeom prst="rect">
            <a:avLst/>
          </a:prstGeom>
          <a:noFill/>
          <a:ln/>
        </p:spPr>
        <p:txBody>
          <a:bodyPr wrap="none" lIns="0" tIns="0" rIns="0" bIns="0" rtlCol="0" anchor="t"/>
          <a:lstStyle/>
          <a:p>
            <a:pPr algn="l" indent="0" marL="0">
              <a:buNone/>
            </a:pPr>
            <a:r>
              <a:rPr lang="en-US" sz="1125" dirty="0">
                <a:solidFill>
                  <a:srgbClr val="5A6470"/>
                </a:solidFill>
                <a:latin typeface="Microsoft YaHei" pitchFamily="34" charset="0"/>
                <a:ea typeface="Microsoft YaHei" pitchFamily="34" charset="-122"/>
                <a:cs typeface="Microsoft YaHei" pitchFamily="34" charset="-120"/>
              </a:rPr>
              <a:t>paste in the material, ask it to use</a:t>
            </a:r>
            <a:endParaRPr lang="en-US" sz="1125" dirty="0">
              <a:latin typeface="Microsoft YaHei" pitchFamily="34" charset="0"/>
              <a:ea typeface="Microsoft YaHei" pitchFamily="34" charset="-122"/>
              <a:cs typeface="Microsoft YaHei" pitchFamily="34" charset="-120"/>
            </a:endParaRPr>
          </a:p>
        </p:txBody>
      </p:sp>
      <p:sp>
        <p:nvSpPr>
          <p:cNvPr id="33" name="Text 30"/>
          <p:cNvSpPr/>
          <p:nvPr/>
        </p:nvSpPr>
        <p:spPr>
          <a:xfrm>
            <a:off x="1200150" y="4529798"/>
            <a:ext cx="10991850" cy="171450"/>
          </a:xfrm>
          <a:prstGeom prst="rect">
            <a:avLst/>
          </a:prstGeom>
          <a:noFill/>
          <a:ln/>
        </p:spPr>
        <p:txBody>
          <a:bodyPr wrap="none" lIns="0" tIns="0" rIns="0" bIns="0" rtlCol="0" anchor="t"/>
          <a:lstStyle/>
          <a:p>
            <a:pPr algn="l" indent="0" marL="0">
              <a:buNone/>
            </a:pPr>
            <a:r>
              <a:rPr lang="en-US" sz="1125" dirty="0">
                <a:solidFill>
                  <a:srgbClr val="5A6470"/>
                </a:solidFill>
                <a:latin typeface="Microsoft YaHei" pitchFamily="34" charset="0"/>
                <a:ea typeface="Microsoft YaHei" pitchFamily="34" charset="-122"/>
                <a:cs typeface="Microsoft YaHei" pitchFamily="34" charset="-120"/>
              </a:rPr>
              <a:t>only that</a:t>
            </a:r>
            <a:endParaRPr lang="en-US" sz="1125" dirty="0">
              <a:latin typeface="Microsoft YaHei" pitchFamily="34" charset="0"/>
              <a:ea typeface="Microsoft YaHei" pitchFamily="34" charset="-122"/>
              <a:cs typeface="Microsoft YaHei" pitchFamily="34" charset="-120"/>
            </a:endParaRPr>
          </a:p>
        </p:txBody>
      </p:sp>
      <p:pic>
        <p:nvPicPr>
          <p:cNvPr id="34" name="Image 1" descr="preencoded.png">    </p:cNvPr>
          <p:cNvPicPr>
            <a:picLocks noChangeAspect="1"/>
          </p:cNvPicPr>
          <p:nvPr/>
        </p:nvPicPr>
        <p:blipFill>
          <a:blip r:embed="rId2"/>
          <a:srcRect l="0" r="0" t="9239" b="9239"/>
          <a:stretch/>
        </p:blipFill>
        <p:spPr>
          <a:xfrm>
            <a:off x="4343400" y="1866900"/>
            <a:ext cx="3505200" cy="1905000"/>
          </a:xfrm>
          <a:prstGeom prst="rect">
            <a:avLst/>
          </a:prstGeom>
        </p:spPr>
      </p:pic>
      <p:sp>
        <p:nvSpPr>
          <p:cNvPr id="35" name="Shape 31"/>
          <p:cNvSpPr/>
          <p:nvPr/>
        </p:nvSpPr>
        <p:spPr>
          <a:xfrm>
            <a:off x="4438650" y="3867150"/>
            <a:ext cx="381000" cy="381000"/>
          </a:xfrm>
          <a:prstGeom prst="ellipse">
            <a:avLst/>
          </a:prstGeom>
          <a:solidFill>
            <a:srgbClr val="AA6256"/>
          </a:solidFill>
          <a:ln/>
        </p:spPr>
      </p:sp>
      <p:sp>
        <p:nvSpPr>
          <p:cNvPr id="36" name="Text 32"/>
          <p:cNvSpPr/>
          <p:nvPr/>
        </p:nvSpPr>
        <p:spPr>
          <a:xfrm>
            <a:off x="0" y="3959383"/>
            <a:ext cx="9258300" cy="205740"/>
          </a:xfrm>
          <a:prstGeom prst="rect">
            <a:avLst/>
          </a:prstGeom>
          <a:noFill/>
          <a:ln/>
        </p:spPr>
        <p:txBody>
          <a:bodyPr wrap="none" lIns="0" tIns="0" rIns="0" bIns="0" rtlCol="0" anchor="t"/>
          <a:lstStyle/>
          <a:p>
            <a:pPr algn="ctr" indent="0" marL="0">
              <a:buNone/>
            </a:pPr>
            <a:r>
              <a:rPr lang="en-US" sz="1350" b="1" dirty="0">
                <a:solidFill>
                  <a:srgbClr val="FFFFFF"/>
                </a:solidFill>
                <a:latin typeface="Microsoft YaHei" pitchFamily="34" charset="0"/>
                <a:ea typeface="Microsoft YaHei" pitchFamily="34" charset="-122"/>
                <a:cs typeface="Microsoft YaHei" pitchFamily="34" charset="-120"/>
              </a:rPr>
              <a:t>2</a:t>
            </a:r>
            <a:endParaRPr lang="en-US" sz="1350" dirty="0">
              <a:latin typeface="Microsoft YaHei" pitchFamily="34" charset="0"/>
              <a:ea typeface="Microsoft YaHei" pitchFamily="34" charset="-122"/>
              <a:cs typeface="Microsoft YaHei" pitchFamily="34" charset="-120"/>
            </a:endParaRPr>
          </a:p>
        </p:txBody>
      </p:sp>
      <p:sp>
        <p:nvSpPr>
          <p:cNvPr id="37" name="Shape 33"/>
          <p:cNvSpPr/>
          <p:nvPr/>
        </p:nvSpPr>
        <p:spPr>
          <a:xfrm>
            <a:off x="7620000" y="4019550"/>
            <a:ext cx="19050" cy="57150"/>
          </a:xfrm>
          <a:custGeom>
            <a:avLst/>
            <a:gdLst/>
            <a:ahLst/>
            <a:cxnLst/>
            <a:rect l="l" t="t" r="r" b="b"/>
            <a:pathLst>
              <a:path w="19050" h="57150">
                <a:moveTo>
                  <a:pt x="0" y="57150"/>
                </a:moveTo>
                <a:arcTo hR="19050" wR="19050" stAng="5400000" swAng="-5400000"/>
                <a:lnTo>
                  <a:pt x="19050" y="0"/>
                </a:lnTo>
                <a:lnTo>
                  <a:pt x="0" y="0"/>
                </a:lnTo>
              </a:path>
            </a:pathLst>
          </a:custGeom>
          <a:noFill/>
          <a:ln w="19050">
            <a:solidFill>
              <a:srgbClr val="4A6B8A"/>
            </a:solidFill>
            <a:prstDash val="solid"/>
          </a:ln>
        </p:spPr>
      </p:sp>
      <p:sp>
        <p:nvSpPr>
          <p:cNvPr id="38" name="Shape 34"/>
          <p:cNvSpPr/>
          <p:nvPr/>
        </p:nvSpPr>
        <p:spPr>
          <a:xfrm>
            <a:off x="7505700" y="3971925"/>
            <a:ext cx="190500" cy="180936"/>
          </a:xfrm>
          <a:custGeom>
            <a:avLst/>
            <a:gdLst/>
            <a:ahLst/>
            <a:cxnLst/>
            <a:rect l="l" t="t" r="r" b="b"/>
            <a:pathLst>
              <a:path w="190500" h="180936">
                <a:moveTo>
                  <a:pt x="190500" y="133350"/>
                </a:moveTo>
                <a:arcTo hR="19050" wR="19050" stAng="0" swAng="5400000"/>
                <a:lnTo>
                  <a:pt x="45987" y="152400"/>
                </a:lnTo>
                <a:arcTo hR="19050" wR="19050" stAng="16199266" swAng="-2699785"/>
                <a:lnTo>
                  <a:pt x="11544" y="178956"/>
                </a:lnTo>
                <a:arcTo hR="6763" wR="6763" stAng="2700314" swAng="8099243"/>
                <a:lnTo>
                  <a:pt x="0" y="19050"/>
                </a:lnTo>
                <a:arcTo hR="19050" wR="19050" stAng="10800000" swAng="5400000"/>
                <a:lnTo>
                  <a:pt x="171450" y="0"/>
                </a:lnTo>
                <a:arcTo hR="19050" wR="19050" stAng="16200000" swAng="5400000"/>
                <a:close/>
              </a:path>
            </a:pathLst>
          </a:custGeom>
          <a:noFill/>
          <a:ln w="19050">
            <a:solidFill>
              <a:srgbClr val="4A6B8A"/>
            </a:solidFill>
            <a:prstDash val="solid"/>
          </a:ln>
        </p:spPr>
      </p:sp>
      <p:sp>
        <p:nvSpPr>
          <p:cNvPr id="39" name="Shape 35"/>
          <p:cNvSpPr/>
          <p:nvPr/>
        </p:nvSpPr>
        <p:spPr>
          <a:xfrm>
            <a:off x="7562850" y="4019550"/>
            <a:ext cx="19050" cy="57150"/>
          </a:xfrm>
          <a:custGeom>
            <a:avLst/>
            <a:gdLst/>
            <a:ahLst/>
            <a:cxnLst/>
            <a:rect l="l" t="t" r="r" b="b"/>
            <a:pathLst>
              <a:path w="19050" h="57150">
                <a:moveTo>
                  <a:pt x="0" y="57150"/>
                </a:moveTo>
                <a:arcTo hR="19050" wR="19050" stAng="5400000" swAng="-5400000"/>
                <a:lnTo>
                  <a:pt x="19050" y="0"/>
                </a:lnTo>
                <a:lnTo>
                  <a:pt x="0" y="0"/>
                </a:lnTo>
              </a:path>
            </a:pathLst>
          </a:custGeom>
          <a:noFill/>
          <a:ln w="19050">
            <a:solidFill>
              <a:srgbClr val="4A6B8A"/>
            </a:solidFill>
            <a:prstDash val="solid"/>
          </a:ln>
        </p:spPr>
      </p:sp>
      <p:sp>
        <p:nvSpPr>
          <p:cNvPr id="40" name="Text 36"/>
          <p:cNvSpPr/>
          <p:nvPr/>
        </p:nvSpPr>
        <p:spPr>
          <a:xfrm>
            <a:off x="4933950" y="3950943"/>
            <a:ext cx="7258050" cy="240030"/>
          </a:xfrm>
          <a:prstGeom prst="rect">
            <a:avLst/>
          </a:prstGeom>
          <a:noFill/>
          <a:ln/>
        </p:spPr>
        <p:txBody>
          <a:bodyPr wrap="none" lIns="0" tIns="0" rIns="0" bIns="0" rtlCol="0" anchor="t"/>
          <a:lstStyle/>
          <a:p>
            <a:pPr algn="l" indent="0" marL="0">
              <a:buNone/>
            </a:pPr>
            <a:r>
              <a:rPr lang="en-US" sz="1575" b="1" dirty="0">
                <a:solidFill>
                  <a:srgbClr val="23282E"/>
                </a:solidFill>
                <a:latin typeface="Microsoft YaHei" pitchFamily="34" charset="0"/>
                <a:ea typeface="Microsoft YaHei" pitchFamily="34" charset="-122"/>
                <a:cs typeface="Microsoft YaHei" pitchFamily="34" charset="-120"/>
              </a:rPr>
              <a:t>Set the rules</a:t>
            </a:r>
            <a:endParaRPr lang="en-US" sz="1575" dirty="0">
              <a:latin typeface="Microsoft YaHei" pitchFamily="34" charset="0"/>
              <a:ea typeface="Microsoft YaHei" pitchFamily="34" charset="-122"/>
              <a:cs typeface="Microsoft YaHei" pitchFamily="34" charset="-120"/>
            </a:endParaRPr>
          </a:p>
        </p:txBody>
      </p:sp>
      <p:sp>
        <p:nvSpPr>
          <p:cNvPr id="41" name="Text 37"/>
          <p:cNvSpPr/>
          <p:nvPr/>
        </p:nvSpPr>
        <p:spPr>
          <a:xfrm>
            <a:off x="4933950" y="4301198"/>
            <a:ext cx="7258050" cy="171450"/>
          </a:xfrm>
          <a:prstGeom prst="rect">
            <a:avLst/>
          </a:prstGeom>
          <a:noFill/>
          <a:ln/>
        </p:spPr>
        <p:txBody>
          <a:bodyPr wrap="none" lIns="0" tIns="0" rIns="0" bIns="0" rtlCol="0" anchor="t"/>
          <a:lstStyle/>
          <a:p>
            <a:pPr algn="l" indent="0" marL="0">
              <a:buNone/>
            </a:pPr>
            <a:r>
              <a:rPr lang="en-US" sz="1125" dirty="0">
                <a:solidFill>
                  <a:srgbClr val="5A6470"/>
                </a:solidFill>
                <a:latin typeface="Microsoft YaHei" pitchFamily="34" charset="0"/>
                <a:ea typeface="Microsoft YaHei" pitchFamily="34" charset="-122"/>
                <a:cs typeface="Microsoft YaHei" pitchFamily="34" charset="-120"/>
              </a:rPr>
              <a:t>“to be confirmed” if it isn</a:t>
            </a:r>
            <a:pPr algn="l" indent="0" marL="0">
              <a:buNone/>
            </a:pPr>
            <a:r>
              <a:rPr lang="en-US" sz="1125" dirty="0">
                <a:solidFill>
                  <a:srgbClr val="5A6470"/>
                </a:solidFill>
                <a:latin typeface="Microsoft YaHei" pitchFamily="34" charset="0"/>
                <a:ea typeface="Microsoft YaHei" pitchFamily="34" charset="-122"/>
                <a:cs typeface="Microsoft YaHei" pitchFamily="34" charset="-120"/>
              </a:rPr>
              <a:t>'</a:t>
            </a:r>
            <a:pPr algn="l" indent="0" marL="0">
              <a:buNone/>
            </a:pPr>
            <a:r>
              <a:rPr lang="en-US" sz="1125" dirty="0">
                <a:solidFill>
                  <a:srgbClr val="5A6470"/>
                </a:solidFill>
                <a:latin typeface="Microsoft YaHei" pitchFamily="34" charset="0"/>
                <a:ea typeface="Microsoft YaHei" pitchFamily="34" charset="-122"/>
                <a:cs typeface="Microsoft YaHei" pitchFamily="34" charset="-120"/>
              </a:rPr>
              <a:t>t there, facts</a:t>
            </a:r>
            <a:endParaRPr lang="en-US" sz="1125" dirty="0">
              <a:latin typeface="Microsoft YaHei" pitchFamily="34" charset="0"/>
              <a:ea typeface="Microsoft YaHei" pitchFamily="34" charset="-122"/>
              <a:cs typeface="Microsoft YaHei" pitchFamily="34" charset="-120"/>
            </a:endParaRPr>
          </a:p>
        </p:txBody>
      </p:sp>
      <p:sp>
        <p:nvSpPr>
          <p:cNvPr id="42" name="Text 38"/>
          <p:cNvSpPr/>
          <p:nvPr/>
        </p:nvSpPr>
        <p:spPr>
          <a:xfrm>
            <a:off x="4933950" y="4529798"/>
            <a:ext cx="7258050" cy="171450"/>
          </a:xfrm>
          <a:prstGeom prst="rect">
            <a:avLst/>
          </a:prstGeom>
          <a:noFill/>
          <a:ln/>
        </p:spPr>
        <p:txBody>
          <a:bodyPr wrap="none" lIns="0" tIns="0" rIns="0" bIns="0" rtlCol="0" anchor="t"/>
          <a:lstStyle/>
          <a:p>
            <a:pPr algn="l" indent="0" marL="0">
              <a:buNone/>
            </a:pPr>
            <a:r>
              <a:rPr lang="en-US" sz="1125" dirty="0">
                <a:solidFill>
                  <a:srgbClr val="5A6470"/>
                </a:solidFill>
                <a:latin typeface="Microsoft YaHei" pitchFamily="34" charset="0"/>
                <a:ea typeface="Microsoft YaHei" pitchFamily="34" charset="-122"/>
                <a:cs typeface="Microsoft YaHei" pitchFamily="34" charset="-120"/>
              </a:rPr>
              <a:t>apart from guesses</a:t>
            </a:r>
            <a:endParaRPr lang="en-US" sz="1125" dirty="0">
              <a:latin typeface="Microsoft YaHei" pitchFamily="34" charset="0"/>
              <a:ea typeface="Microsoft YaHei" pitchFamily="34" charset="-122"/>
              <a:cs typeface="Microsoft YaHei" pitchFamily="34" charset="-120"/>
            </a:endParaRPr>
          </a:p>
        </p:txBody>
      </p:sp>
      <p:pic>
        <p:nvPicPr>
          <p:cNvPr id="43" name="Image 2" descr="preencoded.png">    </p:cNvPr>
          <p:cNvPicPr>
            <a:picLocks noChangeAspect="1"/>
          </p:cNvPicPr>
          <p:nvPr/>
        </p:nvPicPr>
        <p:blipFill>
          <a:blip r:embed="rId3"/>
          <a:srcRect l="0" r="0" t="9239" b="9239"/>
          <a:stretch/>
        </p:blipFill>
        <p:spPr>
          <a:xfrm>
            <a:off x="8077200" y="1866900"/>
            <a:ext cx="3505200" cy="1905000"/>
          </a:xfrm>
          <a:prstGeom prst="rect">
            <a:avLst/>
          </a:prstGeom>
        </p:spPr>
      </p:pic>
      <p:sp>
        <p:nvSpPr>
          <p:cNvPr id="44" name="Shape 39"/>
          <p:cNvSpPr/>
          <p:nvPr/>
        </p:nvSpPr>
        <p:spPr>
          <a:xfrm>
            <a:off x="8172450" y="3867150"/>
            <a:ext cx="381000" cy="381000"/>
          </a:xfrm>
          <a:prstGeom prst="ellipse">
            <a:avLst/>
          </a:prstGeom>
          <a:solidFill>
            <a:srgbClr val="AA6256"/>
          </a:solidFill>
          <a:ln/>
        </p:spPr>
      </p:sp>
      <p:sp>
        <p:nvSpPr>
          <p:cNvPr id="45" name="Text 40"/>
          <p:cNvSpPr/>
          <p:nvPr/>
        </p:nvSpPr>
        <p:spPr>
          <a:xfrm>
            <a:off x="4533900" y="3959383"/>
            <a:ext cx="7658100" cy="205740"/>
          </a:xfrm>
          <a:prstGeom prst="rect">
            <a:avLst/>
          </a:prstGeom>
          <a:noFill/>
          <a:ln/>
        </p:spPr>
        <p:txBody>
          <a:bodyPr wrap="none" lIns="0" tIns="0" rIns="0" bIns="0" rtlCol="0" anchor="t"/>
          <a:lstStyle/>
          <a:p>
            <a:pPr algn="ctr" indent="0" marL="0">
              <a:buNone/>
            </a:pPr>
            <a:r>
              <a:rPr lang="en-US" sz="1350" b="1" dirty="0">
                <a:solidFill>
                  <a:srgbClr val="FFFFFF"/>
                </a:solidFill>
                <a:latin typeface="Microsoft YaHei" pitchFamily="34" charset="0"/>
                <a:ea typeface="Microsoft YaHei" pitchFamily="34" charset="-122"/>
                <a:cs typeface="Microsoft YaHei" pitchFamily="34" charset="-120"/>
              </a:rPr>
              <a:t>3</a:t>
            </a:r>
            <a:endParaRPr lang="en-US" sz="1350" dirty="0">
              <a:latin typeface="Microsoft YaHei" pitchFamily="34" charset="0"/>
              <a:ea typeface="Microsoft YaHei" pitchFamily="34" charset="-122"/>
              <a:cs typeface="Microsoft YaHei" pitchFamily="34" charset="-120"/>
            </a:endParaRPr>
          </a:p>
        </p:txBody>
      </p:sp>
      <p:sp>
        <p:nvSpPr>
          <p:cNvPr id="46" name="Shape 41"/>
          <p:cNvSpPr/>
          <p:nvPr/>
        </p:nvSpPr>
        <p:spPr>
          <a:xfrm>
            <a:off x="11344275" y="4143375"/>
            <a:ext cx="76200" cy="7144"/>
          </a:xfrm>
          <a:custGeom>
            <a:avLst/>
            <a:gdLst/>
            <a:ahLst/>
            <a:cxnLst/>
            <a:rect l="l" t="t" r="r" b="b"/>
            <a:pathLst>
              <a:path w="76200" h="7144">
                <a:moveTo>
                  <a:pt x="0" y="0"/>
                </a:moveTo>
                <a:lnTo>
                  <a:pt x="76200" y="0"/>
                </a:lnTo>
              </a:path>
            </a:pathLst>
          </a:custGeom>
          <a:noFill/>
          <a:ln w="19050">
            <a:solidFill>
              <a:srgbClr val="4A6B8A"/>
            </a:solidFill>
            <a:prstDash val="solid"/>
          </a:ln>
        </p:spPr>
      </p:sp>
      <p:sp>
        <p:nvSpPr>
          <p:cNvPr id="47" name="Shape 42"/>
          <p:cNvSpPr/>
          <p:nvPr/>
        </p:nvSpPr>
        <p:spPr>
          <a:xfrm>
            <a:off x="11363325" y="3990975"/>
            <a:ext cx="38100" cy="38100"/>
          </a:xfrm>
          <a:custGeom>
            <a:avLst/>
            <a:gdLst/>
            <a:ahLst/>
            <a:cxnLst/>
            <a:rect l="l" t="t" r="r" b="b"/>
            <a:pathLst>
              <a:path w="38100" h="38100">
                <a:moveTo>
                  <a:pt x="0" y="0"/>
                </a:moveTo>
                <a:lnTo>
                  <a:pt x="38100" y="38100"/>
                </a:lnTo>
              </a:path>
            </a:pathLst>
          </a:custGeom>
          <a:noFill/>
          <a:ln w="19050">
            <a:solidFill>
              <a:srgbClr val="4A6B8A"/>
            </a:solidFill>
            <a:prstDash val="solid"/>
          </a:ln>
        </p:spPr>
      </p:sp>
      <p:sp>
        <p:nvSpPr>
          <p:cNvPr id="48" name="Shape 43"/>
          <p:cNvSpPr/>
          <p:nvPr/>
        </p:nvSpPr>
        <p:spPr>
          <a:xfrm>
            <a:off x="11239501" y="3962396"/>
            <a:ext cx="190498" cy="190496"/>
          </a:xfrm>
          <a:custGeom>
            <a:avLst/>
            <a:gdLst/>
            <a:ahLst/>
            <a:cxnLst/>
            <a:rect l="l" t="t" r="r" b="b"/>
            <a:pathLst>
              <a:path w="190498" h="190496">
                <a:moveTo>
                  <a:pt x="182632" y="45838"/>
                </a:moveTo>
                <a:arcTo hR="26850" wR="26850" stAng="2700431" swAng="-10800000"/>
                <a:lnTo>
                  <a:pt x="17544" y="135011"/>
                </a:lnTo>
                <a:arcTo hR="19050" wR="19050" stAng="13505045" swAng="-1682269"/>
                <a:lnTo>
                  <a:pt x="199" y="184370"/>
                </a:lnTo>
                <a:arcTo hR="4763" wR="4763" stAng="11798303" swAng="-7402128"/>
                <a:lnTo>
                  <a:pt x="47596" y="177721"/>
                </a:lnTo>
                <a:arcTo hR="19050" wR="19050" stAng="4384988" swAng="-1679533"/>
                <a:close/>
              </a:path>
            </a:pathLst>
          </a:custGeom>
          <a:noFill/>
          <a:ln w="19050">
            <a:solidFill>
              <a:srgbClr val="4A6B8A"/>
            </a:solidFill>
            <a:prstDash val="solid"/>
          </a:ln>
        </p:spPr>
      </p:sp>
      <p:sp>
        <p:nvSpPr>
          <p:cNvPr id="49" name="Text 44"/>
          <p:cNvSpPr/>
          <p:nvPr/>
        </p:nvSpPr>
        <p:spPr>
          <a:xfrm>
            <a:off x="8667750" y="3950943"/>
            <a:ext cx="3524250" cy="240030"/>
          </a:xfrm>
          <a:prstGeom prst="rect">
            <a:avLst/>
          </a:prstGeom>
          <a:noFill/>
          <a:ln/>
        </p:spPr>
        <p:txBody>
          <a:bodyPr wrap="none" lIns="0" tIns="0" rIns="0" bIns="0" rtlCol="0" anchor="t"/>
          <a:lstStyle/>
          <a:p>
            <a:pPr algn="l" indent="0" marL="0">
              <a:buNone/>
            </a:pPr>
            <a:r>
              <a:rPr lang="en-US" sz="1575" b="1" dirty="0">
                <a:solidFill>
                  <a:srgbClr val="23282E"/>
                </a:solidFill>
                <a:latin typeface="Microsoft YaHei" pitchFamily="34" charset="0"/>
                <a:ea typeface="Microsoft YaHei" pitchFamily="34" charset="-122"/>
                <a:cs typeface="Microsoft YaHei" pitchFamily="34" charset="-120"/>
              </a:rPr>
              <a:t>Check every line</a:t>
            </a:r>
            <a:endParaRPr lang="en-US" sz="1575" dirty="0">
              <a:latin typeface="Microsoft YaHei" pitchFamily="34" charset="0"/>
              <a:ea typeface="Microsoft YaHei" pitchFamily="34" charset="-122"/>
              <a:cs typeface="Microsoft YaHei" pitchFamily="34" charset="-120"/>
            </a:endParaRPr>
          </a:p>
        </p:txBody>
      </p:sp>
      <p:sp>
        <p:nvSpPr>
          <p:cNvPr id="50" name="Text 45"/>
          <p:cNvSpPr/>
          <p:nvPr/>
        </p:nvSpPr>
        <p:spPr>
          <a:xfrm>
            <a:off x="8667750" y="4301198"/>
            <a:ext cx="3524250" cy="171450"/>
          </a:xfrm>
          <a:prstGeom prst="rect">
            <a:avLst/>
          </a:prstGeom>
          <a:noFill/>
          <a:ln/>
        </p:spPr>
        <p:txBody>
          <a:bodyPr wrap="none" lIns="0" tIns="0" rIns="0" bIns="0" rtlCol="0" anchor="t"/>
          <a:lstStyle/>
          <a:p>
            <a:pPr algn="l" indent="0" marL="0">
              <a:buNone/>
            </a:pPr>
            <a:r>
              <a:rPr lang="en-US" sz="1125" dirty="0">
                <a:solidFill>
                  <a:srgbClr val="5A6470"/>
                </a:solidFill>
                <a:latin typeface="Microsoft YaHei" pitchFamily="34" charset="0"/>
                <a:ea typeface="Microsoft YaHei" pitchFamily="34" charset="-122"/>
                <a:cs typeface="Microsoft YaHei" pitchFamily="34" charset="-120"/>
              </a:rPr>
              <a:t>open the source, line by line</a:t>
            </a:r>
            <a:endParaRPr lang="en-US" sz="1125" dirty="0">
              <a:latin typeface="Microsoft YaHei" pitchFamily="34" charset="0"/>
              <a:ea typeface="Microsoft YaHei" pitchFamily="34" charset="-122"/>
              <a:cs typeface="Microsoft YaHei" pitchFamily="34" charset="-120"/>
            </a:endParaRPr>
          </a:p>
        </p:txBody>
      </p:sp>
      <p:sp>
        <p:nvSpPr>
          <p:cNvPr id="51" name="Shape 46"/>
          <p:cNvSpPr/>
          <p:nvPr/>
        </p:nvSpPr>
        <p:spPr>
          <a:xfrm rot="21540000">
            <a:off x="3439022" y="4962354"/>
            <a:ext cx="5334000" cy="1162050"/>
          </a:xfrm>
          <a:prstGeom prst="rect">
            <a:avLst/>
          </a:prstGeom>
          <a:solidFill>
            <a:srgbClr val="D4D8DA"/>
          </a:solidFill>
          <a:ln/>
        </p:spPr>
      </p:sp>
      <p:sp>
        <p:nvSpPr>
          <p:cNvPr id="52" name="Shape 47"/>
          <p:cNvSpPr/>
          <p:nvPr/>
        </p:nvSpPr>
        <p:spPr>
          <a:xfrm rot="21540000">
            <a:off x="3429000" y="4933950"/>
            <a:ext cx="5334000" cy="1162050"/>
          </a:xfrm>
          <a:prstGeom prst="rect">
            <a:avLst/>
          </a:prstGeom>
          <a:solidFill>
            <a:srgbClr val="F9F1DC"/>
          </a:solidFill>
          <a:ln/>
        </p:spPr>
      </p:sp>
      <p:sp>
        <p:nvSpPr>
          <p:cNvPr id="53" name="Text 48"/>
          <p:cNvSpPr/>
          <p:nvPr/>
        </p:nvSpPr>
        <p:spPr>
          <a:xfrm rot="21540000">
            <a:off x="3633827" y="5152019"/>
            <a:ext cx="2506290" cy="205740"/>
          </a:xfrm>
          <a:prstGeom prst="rect">
            <a:avLst/>
          </a:prstGeom>
          <a:noFill/>
          <a:ln/>
        </p:spPr>
        <p:txBody>
          <a:bodyPr wrap="none" lIns="0" tIns="0" rIns="0" bIns="0" rtlCol="0" anchor="t"/>
          <a:lstStyle/>
          <a:p>
            <a:pPr algn="l" indent="0" marL="0">
              <a:buNone/>
            </a:pPr>
            <a:r>
              <a:rPr lang="en-US" sz="1350" b="1" dirty="0">
                <a:solidFill>
                  <a:srgbClr val="23282E"/>
                </a:solidFill>
                <a:latin typeface="Microsoft YaHei" pitchFamily="34" charset="0"/>
                <a:ea typeface="Microsoft YaHei" pitchFamily="34" charset="-122"/>
                <a:cs typeface="Microsoft YaHei" pitchFamily="34" charset="-120"/>
              </a:rPr>
              <a:t>The one line that helps most:</a:t>
            </a:r>
            <a:endParaRPr lang="en-US" sz="1350" dirty="0">
              <a:latin typeface="Microsoft YaHei" pitchFamily="34" charset="0"/>
              <a:ea typeface="Microsoft YaHei" pitchFamily="34" charset="-122"/>
              <a:cs typeface="Microsoft YaHei" pitchFamily="34" charset="-120"/>
            </a:endParaRPr>
          </a:p>
        </p:txBody>
      </p:sp>
      <p:sp>
        <p:nvSpPr>
          <p:cNvPr id="54" name="Text 49"/>
          <p:cNvSpPr/>
          <p:nvPr/>
        </p:nvSpPr>
        <p:spPr>
          <a:xfrm rot="21540000">
            <a:off x="3638707" y="5425508"/>
            <a:ext cx="3906368" cy="205740"/>
          </a:xfrm>
          <a:prstGeom prst="rect">
            <a:avLst/>
          </a:prstGeom>
          <a:noFill/>
          <a:ln/>
        </p:spPr>
        <p:txBody>
          <a:bodyPr wrap="none" lIns="0" tIns="0" rIns="0" bIns="0" rtlCol="0" anchor="t"/>
          <a:lstStyle/>
          <a:p>
            <a:pPr algn="l" indent="0" marL="0">
              <a:buNone/>
            </a:pPr>
            <a:r>
              <a:rPr lang="en-US" sz="1350" b="1" dirty="0">
                <a:solidFill>
                  <a:srgbClr val="23282E"/>
                </a:solidFill>
                <a:latin typeface="Microsoft YaHei" pitchFamily="34" charset="0"/>
                <a:ea typeface="Microsoft YaHei" pitchFamily="34" charset="-122"/>
                <a:cs typeface="Microsoft YaHei" pitchFamily="34" charset="-120"/>
              </a:rPr>
              <a:t>If the answer isn</a:t>
            </a:r>
            <a:pPr algn="l" indent="0" marL="0">
              <a:buNone/>
            </a:pPr>
            <a:r>
              <a:rPr lang="en-US" sz="1350" b="1" dirty="0">
                <a:solidFill>
                  <a:srgbClr val="23282E"/>
                </a:solidFill>
                <a:latin typeface="Microsoft YaHei" pitchFamily="34" charset="0"/>
                <a:ea typeface="Microsoft YaHei" pitchFamily="34" charset="-122"/>
                <a:cs typeface="Microsoft YaHei" pitchFamily="34" charset="-120"/>
              </a:rPr>
              <a:t>'</a:t>
            </a:r>
            <a:pPr algn="l" indent="0" marL="0">
              <a:buNone/>
            </a:pPr>
            <a:r>
              <a:rPr lang="en-US" sz="1350" b="1" dirty="0">
                <a:solidFill>
                  <a:srgbClr val="23282E"/>
                </a:solidFill>
                <a:latin typeface="Microsoft YaHei" pitchFamily="34" charset="0"/>
                <a:ea typeface="Microsoft YaHei" pitchFamily="34" charset="-122"/>
                <a:cs typeface="Microsoft YaHei" pitchFamily="34" charset="-120"/>
              </a:rPr>
              <a:t>t in the material, say “to be</a:t>
            </a:r>
            <a:endParaRPr lang="en-US" sz="1350" dirty="0">
              <a:latin typeface="Microsoft YaHei" pitchFamily="34" charset="0"/>
              <a:ea typeface="Microsoft YaHei" pitchFamily="34" charset="-122"/>
              <a:cs typeface="Microsoft YaHei" pitchFamily="34" charset="-120"/>
            </a:endParaRPr>
          </a:p>
        </p:txBody>
      </p:sp>
      <p:sp>
        <p:nvSpPr>
          <p:cNvPr id="55" name="Text 50"/>
          <p:cNvSpPr/>
          <p:nvPr/>
        </p:nvSpPr>
        <p:spPr>
          <a:xfrm rot="21540000">
            <a:off x="3643788" y="5721963"/>
            <a:ext cx="2674551" cy="205740"/>
          </a:xfrm>
          <a:prstGeom prst="rect">
            <a:avLst/>
          </a:prstGeom>
          <a:noFill/>
          <a:ln/>
        </p:spPr>
        <p:txBody>
          <a:bodyPr wrap="none" lIns="0" tIns="0" rIns="0" bIns="0" rtlCol="0" anchor="t"/>
          <a:lstStyle/>
          <a:p>
            <a:pPr algn="l" indent="0" marL="0">
              <a:buNone/>
            </a:pPr>
            <a:r>
              <a:rPr lang="en-US" sz="1350" b="1" dirty="0">
                <a:solidFill>
                  <a:srgbClr val="23282E"/>
                </a:solidFill>
                <a:latin typeface="Microsoft YaHei" pitchFamily="34" charset="0"/>
                <a:ea typeface="Microsoft YaHei" pitchFamily="34" charset="-122"/>
                <a:cs typeface="Microsoft YaHei" pitchFamily="34" charset="-120"/>
              </a:rPr>
              <a:t>confirmed”. Don</a:t>
            </a:r>
            <a:pPr algn="l" indent="0" marL="0">
              <a:buNone/>
            </a:pPr>
            <a:r>
              <a:rPr lang="en-US" sz="1350" b="1" dirty="0">
                <a:solidFill>
                  <a:srgbClr val="23282E"/>
                </a:solidFill>
                <a:latin typeface="Microsoft YaHei" pitchFamily="34" charset="0"/>
                <a:ea typeface="Microsoft YaHei" pitchFamily="34" charset="-122"/>
                <a:cs typeface="Microsoft YaHei" pitchFamily="34" charset="-120"/>
              </a:rPr>
              <a:t>'</a:t>
            </a:r>
            <a:pPr algn="l" indent="0" marL="0">
              <a:buNone/>
            </a:pPr>
            <a:r>
              <a:rPr lang="en-US" sz="1350" b="1" dirty="0">
                <a:solidFill>
                  <a:srgbClr val="23282E"/>
                </a:solidFill>
                <a:latin typeface="Microsoft YaHei" pitchFamily="34" charset="0"/>
                <a:ea typeface="Microsoft YaHei" pitchFamily="34" charset="-122"/>
                <a:cs typeface="Microsoft YaHei" pitchFamily="34" charset="-120"/>
              </a:rPr>
              <a:t>t fill the gap.</a:t>
            </a:r>
            <a:endParaRPr lang="en-US" sz="1350" dirty="0">
              <a:latin typeface="Microsoft YaHei" pitchFamily="34" charset="0"/>
              <a:ea typeface="Microsoft YaHei" pitchFamily="34" charset="-122"/>
              <a:cs typeface="Microsoft YaHei" pitchFamily="34" charset="-120"/>
            </a:endParaRPr>
          </a:p>
        </p:txBody>
      </p:sp>
      <p:sp>
        <p:nvSpPr>
          <p:cNvPr id="56" name="Text 51"/>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Source: UK government, AI Insights: prompt engineering (updated Aug 2026), Government of Canada, guide on the use of generative AI (Sep 2026). Images are AI-generated</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F0F2"/>
          </a:solidFill>
          <a:ln/>
        </p:spPr>
      </p:sp>
      <p:sp>
        <p:nvSpPr>
          <p:cNvPr id="3" name="Text 1"/>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Learning </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&amp;</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 Development · All-staff training · Using generative AI well at work</a:t>
            </a:r>
            <a:endParaRPr lang="en-US" sz="900" dirty="0">
              <a:latin typeface="Microsoft YaHei" pitchFamily="34" charset="0"/>
              <a:ea typeface="Microsoft YaHei" pitchFamily="34" charset="-122"/>
              <a:cs typeface="Microsoft YaHei" pitchFamily="34" charset="-120"/>
            </a:endParaRPr>
          </a:p>
        </p:txBody>
      </p:sp>
      <p:sp>
        <p:nvSpPr>
          <p:cNvPr id="4" name="pptwise-slidenum-s0017"/>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470"/>
                </a:solidFill>
                <a:latin typeface="Microsoft YaHei" pitchFamily="34" charset="0"/>
                <a:ea typeface="Microsoft YaHei" pitchFamily="34" charset="-122"/>
                <a:cs typeface="Microsoft YaHei" pitchFamily="34" charset="-120"/>
              </a:rPr>
              <a:t>18</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 21</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609600" y="261875"/>
            <a:ext cx="11582400" cy="148590"/>
          </a:xfrm>
          <a:prstGeom prst="rect">
            <a:avLst/>
          </a:prstGeom>
          <a:noFill/>
          <a:ln/>
        </p:spPr>
        <p:txBody>
          <a:bodyPr wrap="none" lIns="0" tIns="0" rIns="0" bIns="0" rtlCol="0" anchor="t"/>
          <a:lstStyle/>
          <a:p>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Q</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u</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i</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z</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dirty="0">
                <a:solidFill>
                  <a:srgbClr val="4A6B8A"/>
                </a:solidFill>
                <a:latin typeface="Microsoft YaHei" pitchFamily="34" charset="0"/>
                <a:ea typeface="Microsoft YaHei" pitchFamily="34" charset="-122"/>
                <a:cs typeface="Microsoft YaHei" pitchFamily="34" charset="-120"/>
              </a:rPr>
              <a:t>2</a:t>
            </a:r>
            <a:endParaRPr lang="en-US" sz="975" dirty="0">
              <a:latin typeface="Microsoft YaHei" pitchFamily="34" charset="0"/>
              <a:ea typeface="Microsoft YaHei" pitchFamily="34" charset="-122"/>
              <a:cs typeface="Microsoft YaHei" pitchFamily="34" charset="-120"/>
            </a:endParaRPr>
          </a:p>
        </p:txBody>
      </p:sp>
      <p:sp>
        <p:nvSpPr>
          <p:cNvPr id="7" name="Shape 5"/>
          <p:cNvSpPr/>
          <p:nvPr/>
        </p:nvSpPr>
        <p:spPr>
          <a:xfrm>
            <a:off x="7415213" y="233362"/>
            <a:ext cx="504825" cy="200025"/>
          </a:xfrm>
          <a:prstGeom prst="roundRect">
            <a:avLst>
              <a:gd name="adj" fmla="val 50000"/>
            </a:avLst>
          </a:prstGeom>
          <a:noFill/>
          <a:ln w="9525">
            <a:solidFill>
              <a:srgbClr val="B9C3CB"/>
            </a:solidFill>
            <a:prstDash val="solid"/>
          </a:ln>
        </p:spPr>
      </p:sp>
      <p:sp>
        <p:nvSpPr>
          <p:cNvPr id="8" name="Text 6"/>
          <p:cNvSpPr/>
          <p:nvPr/>
        </p:nvSpPr>
        <p:spPr>
          <a:xfrm>
            <a:off x="3143250" y="271039"/>
            <a:ext cx="90487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Goals</a:t>
            </a:r>
            <a:endParaRPr lang="en-US" sz="900" dirty="0">
              <a:latin typeface="Microsoft YaHei" pitchFamily="34" charset="0"/>
              <a:ea typeface="Microsoft YaHei" pitchFamily="34" charset="-122"/>
              <a:cs typeface="Microsoft YaHei" pitchFamily="34" charset="-120"/>
            </a:endParaRPr>
          </a:p>
        </p:txBody>
      </p:sp>
      <p:sp>
        <p:nvSpPr>
          <p:cNvPr id="9" name="Shape 7"/>
          <p:cNvSpPr/>
          <p:nvPr/>
        </p:nvSpPr>
        <p:spPr>
          <a:xfrm>
            <a:off x="7967662" y="233362"/>
            <a:ext cx="523875" cy="200025"/>
          </a:xfrm>
          <a:prstGeom prst="roundRect">
            <a:avLst>
              <a:gd name="adj" fmla="val 50000"/>
            </a:avLst>
          </a:prstGeom>
          <a:noFill/>
          <a:ln w="9525">
            <a:solidFill>
              <a:srgbClr val="B9C3CB"/>
            </a:solidFill>
            <a:prstDash val="solid"/>
          </a:ln>
        </p:spPr>
      </p:sp>
      <p:sp>
        <p:nvSpPr>
          <p:cNvPr id="10" name="Text 8"/>
          <p:cNvSpPr/>
          <p:nvPr/>
        </p:nvSpPr>
        <p:spPr>
          <a:xfrm>
            <a:off x="4267200" y="271039"/>
            <a:ext cx="792480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1</a:t>
            </a:r>
            <a:endParaRPr lang="en-US" sz="900" dirty="0">
              <a:latin typeface="Microsoft YaHei" pitchFamily="34" charset="0"/>
              <a:ea typeface="Microsoft YaHei" pitchFamily="34" charset="-122"/>
              <a:cs typeface="Microsoft YaHei" pitchFamily="34" charset="-120"/>
            </a:endParaRPr>
          </a:p>
        </p:txBody>
      </p:sp>
      <p:sp>
        <p:nvSpPr>
          <p:cNvPr id="11" name="Shape 9"/>
          <p:cNvSpPr/>
          <p:nvPr/>
        </p:nvSpPr>
        <p:spPr>
          <a:xfrm>
            <a:off x="8539163" y="233362"/>
            <a:ext cx="552450" cy="200025"/>
          </a:xfrm>
          <a:prstGeom prst="roundRect">
            <a:avLst>
              <a:gd name="adj" fmla="val 50000"/>
            </a:avLst>
          </a:prstGeom>
          <a:noFill/>
          <a:ln w="9525">
            <a:solidFill>
              <a:srgbClr val="B9C3CB"/>
            </a:solidFill>
            <a:prstDash val="solid"/>
          </a:ln>
        </p:spPr>
      </p:sp>
      <p:sp>
        <p:nvSpPr>
          <p:cNvPr id="12" name="Text 10"/>
          <p:cNvSpPr/>
          <p:nvPr/>
        </p:nvSpPr>
        <p:spPr>
          <a:xfrm>
            <a:off x="5438775" y="271039"/>
            <a:ext cx="675322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1</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9139238" y="233362"/>
            <a:ext cx="523875" cy="200025"/>
          </a:xfrm>
          <a:prstGeom prst="roundRect">
            <a:avLst>
              <a:gd name="adj" fmla="val 50000"/>
            </a:avLst>
          </a:prstGeom>
          <a:noFill/>
          <a:ln w="9525">
            <a:solidFill>
              <a:srgbClr val="B9C3CB"/>
            </a:solidFill>
            <a:prstDash val="solid"/>
          </a:ln>
        </p:spPr>
      </p:sp>
      <p:sp>
        <p:nvSpPr>
          <p:cNvPr id="14" name="Text 12"/>
          <p:cNvSpPr/>
          <p:nvPr/>
        </p:nvSpPr>
        <p:spPr>
          <a:xfrm>
            <a:off x="6610350" y="271039"/>
            <a:ext cx="5581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2</a:t>
            </a:r>
            <a:endParaRPr lang="en-US" sz="900" dirty="0">
              <a:latin typeface="Microsoft YaHei" pitchFamily="34" charset="0"/>
              <a:ea typeface="Microsoft YaHei" pitchFamily="34" charset="-122"/>
              <a:cs typeface="Microsoft YaHei" pitchFamily="34" charset="-120"/>
            </a:endParaRPr>
          </a:p>
        </p:txBody>
      </p:sp>
      <p:sp>
        <p:nvSpPr>
          <p:cNvPr id="15" name="Shape 13"/>
          <p:cNvSpPr/>
          <p:nvPr/>
        </p:nvSpPr>
        <p:spPr>
          <a:xfrm>
            <a:off x="9710738" y="233362"/>
            <a:ext cx="523875" cy="200025"/>
          </a:xfrm>
          <a:prstGeom prst="roundRect">
            <a:avLst>
              <a:gd name="adj" fmla="val 50000"/>
            </a:avLst>
          </a:prstGeom>
          <a:noFill/>
          <a:ln w="9525">
            <a:solidFill>
              <a:srgbClr val="B9C3CB"/>
            </a:solidFill>
            <a:prstDash val="solid"/>
          </a:ln>
        </p:spPr>
      </p:sp>
      <p:sp>
        <p:nvSpPr>
          <p:cNvPr id="16" name="Text 14"/>
          <p:cNvSpPr/>
          <p:nvPr/>
        </p:nvSpPr>
        <p:spPr>
          <a:xfrm>
            <a:off x="7753350" y="271039"/>
            <a:ext cx="4438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3</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10282238" y="233362"/>
            <a:ext cx="552450" cy="200025"/>
          </a:xfrm>
          <a:prstGeom prst="roundRect">
            <a:avLst>
              <a:gd name="adj" fmla="val 50000"/>
            </a:avLst>
          </a:prstGeom>
          <a:solidFill>
            <a:srgbClr val="4A6B8A"/>
          </a:solidFill>
          <a:ln w="9525">
            <a:solidFill>
              <a:srgbClr val="4A6B8A"/>
            </a:solidFill>
            <a:prstDash val="solid"/>
          </a:ln>
        </p:spPr>
      </p:sp>
      <p:sp>
        <p:nvSpPr>
          <p:cNvPr id="18" name="Text 16"/>
          <p:cNvSpPr/>
          <p:nvPr/>
        </p:nvSpPr>
        <p:spPr>
          <a:xfrm>
            <a:off x="8924925" y="271039"/>
            <a:ext cx="3267075"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Quiz 2</a:t>
            </a:r>
            <a:endParaRPr lang="en-US" sz="900" dirty="0">
              <a:latin typeface="Microsoft YaHei" pitchFamily="34" charset="0"/>
              <a:ea typeface="Microsoft YaHei" pitchFamily="34" charset="-122"/>
              <a:cs typeface="Microsoft YaHei" pitchFamily="34" charset="-120"/>
            </a:endParaRPr>
          </a:p>
        </p:txBody>
      </p:sp>
      <p:sp>
        <p:nvSpPr>
          <p:cNvPr id="19" name="Shape 17"/>
          <p:cNvSpPr/>
          <p:nvPr/>
        </p:nvSpPr>
        <p:spPr>
          <a:xfrm>
            <a:off x="10882313" y="233362"/>
            <a:ext cx="695325" cy="200025"/>
          </a:xfrm>
          <a:prstGeom prst="roundRect">
            <a:avLst>
              <a:gd name="adj" fmla="val 50000"/>
            </a:avLst>
          </a:prstGeom>
          <a:noFill/>
          <a:ln w="9525">
            <a:solidFill>
              <a:srgbClr val="B9C3CB"/>
            </a:solidFill>
            <a:prstDash val="solid"/>
          </a:ln>
        </p:spPr>
      </p:sp>
      <p:sp>
        <p:nvSpPr>
          <p:cNvPr id="20" name="Text 18"/>
          <p:cNvSpPr/>
          <p:nvPr/>
        </p:nvSpPr>
        <p:spPr>
          <a:xfrm>
            <a:off x="10267950" y="271039"/>
            <a:ext cx="19240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Wrap-up</a:t>
            </a:r>
            <a:endParaRPr lang="en-US" sz="900" dirty="0">
              <a:latin typeface="Microsoft YaHei" pitchFamily="34" charset="0"/>
              <a:ea typeface="Microsoft YaHei" pitchFamily="34" charset="-122"/>
              <a:cs typeface="Microsoft YaHei" pitchFamily="34" charset="-120"/>
            </a:endParaRPr>
          </a:p>
        </p:txBody>
      </p:sp>
      <p:sp>
        <p:nvSpPr>
          <p:cNvPr id="21" name="Text 19"/>
          <p:cNvSpPr/>
          <p:nvPr/>
        </p:nvSpPr>
        <p:spPr>
          <a:xfrm>
            <a:off x="609600" y="1087171"/>
            <a:ext cx="11582400" cy="342900"/>
          </a:xfrm>
          <a:prstGeom prst="rect">
            <a:avLst/>
          </a:prstGeom>
          <a:noFill/>
          <a:ln/>
        </p:spPr>
        <p:txBody>
          <a:bodyPr wrap="none" lIns="0" tIns="0" rIns="0" bIns="0" rtlCol="0" anchor="t"/>
          <a:lstStyle/>
          <a:p>
            <a:pPr algn="l" indent="0" marL="0">
              <a:buNone/>
            </a:pPr>
            <a:r>
              <a:rPr lang="en-US" sz="2250" b="1" dirty="0">
                <a:solidFill>
                  <a:srgbClr val="23282E"/>
                </a:solidFill>
                <a:latin typeface="Microsoft YaHei" pitchFamily="34" charset="0"/>
                <a:ea typeface="Microsoft YaHei" pitchFamily="34" charset="-122"/>
                <a:cs typeface="Microsoft YaHei" pitchFamily="34" charset="-120"/>
              </a:rPr>
              <a:t>Quiz 2: is this OK?</a:t>
            </a:r>
            <a:endParaRPr lang="en-US" sz="2250" dirty="0">
              <a:latin typeface="Microsoft YaHei" pitchFamily="34" charset="0"/>
              <a:ea typeface="Microsoft YaHei" pitchFamily="34" charset="-122"/>
              <a:cs typeface="Microsoft YaHei" pitchFamily="34" charset="-120"/>
            </a:endParaRPr>
          </a:p>
        </p:txBody>
      </p:sp>
      <p:sp>
        <p:nvSpPr>
          <p:cNvPr id="22" name="Shape 20"/>
          <p:cNvSpPr/>
          <p:nvPr/>
        </p:nvSpPr>
        <p:spPr>
          <a:xfrm>
            <a:off x="609600" y="1504950"/>
            <a:ext cx="1028700" cy="76200"/>
          </a:xfrm>
          <a:custGeom>
            <a:avLst/>
            <a:gdLst/>
            <a:ahLst/>
            <a:cxnLst/>
            <a:rect l="l" t="t" r="r" b="b"/>
            <a:pathLst>
              <a:path w="1028700" h="76200">
                <a:moveTo>
                  <a:pt x="0" y="38100"/>
                </a:moveTo>
                <a:quadBezTo>
                  <a:pt x="57150" y="0"/>
                  <a:pt x="114300" y="38100"/>
                </a:quadBezTo>
                <a:quadBezTo>
                  <a:pt x="171450" y="76200"/>
                  <a:pt x="228600" y="38100"/>
                </a:quadBezTo>
                <a:quadBezTo>
                  <a:pt x="285750" y="0"/>
                  <a:pt x="342900" y="38100"/>
                </a:quadBezTo>
                <a:quadBezTo>
                  <a:pt x="400050" y="76200"/>
                  <a:pt x="457200" y="38100"/>
                </a:quadBezTo>
                <a:quadBezTo>
                  <a:pt x="514350" y="0"/>
                  <a:pt x="571500" y="38100"/>
                </a:quadBezTo>
                <a:quadBezTo>
                  <a:pt x="628650" y="76200"/>
                  <a:pt x="685800" y="38100"/>
                </a:quadBezTo>
                <a:quadBezTo>
                  <a:pt x="742950" y="0"/>
                  <a:pt x="800100" y="38100"/>
                </a:quadBezTo>
                <a:quadBezTo>
                  <a:pt x="857250" y="76200"/>
                  <a:pt x="914400" y="38100"/>
                </a:quadBezTo>
                <a:quadBezTo>
                  <a:pt x="971550" y="0"/>
                  <a:pt x="1028700" y="38100"/>
                </a:quadBezTo>
              </a:path>
            </a:pathLst>
          </a:custGeom>
          <a:noFill/>
          <a:ln w="23813">
            <a:solidFill>
              <a:srgbClr val="B96A5E"/>
            </a:solidFill>
            <a:prstDash val="solid"/>
          </a:ln>
        </p:spPr>
      </p:sp>
      <p:pic>
        <p:nvPicPr>
          <p:cNvPr id="23" name="Image 0" descr="preencoded.png">    </p:cNvPr>
          <p:cNvPicPr>
            <a:picLocks noChangeAspect="1"/>
          </p:cNvPicPr>
          <p:nvPr/>
        </p:nvPicPr>
        <p:blipFill>
          <a:blip r:embed="rId1"/>
          <a:srcRect l="26190" r="26190" t="0" b="0"/>
          <a:stretch/>
        </p:blipFill>
        <p:spPr>
          <a:xfrm>
            <a:off x="609600" y="1866900"/>
            <a:ext cx="3810000" cy="4000500"/>
          </a:xfrm>
          <a:prstGeom prst="rect">
            <a:avLst/>
          </a:prstGeom>
        </p:spPr>
      </p:pic>
      <p:sp>
        <p:nvSpPr>
          <p:cNvPr id="24" name="Text 21"/>
          <p:cNvSpPr/>
          <p:nvPr/>
        </p:nvSpPr>
        <p:spPr>
          <a:xfrm>
            <a:off x="609600" y="5947939"/>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Illustration: a class (AI-generated)</a:t>
            </a:r>
            <a:endParaRPr lang="en-US" sz="900" dirty="0">
              <a:latin typeface="Microsoft YaHei" pitchFamily="34" charset="0"/>
              <a:ea typeface="Microsoft YaHei" pitchFamily="34" charset="-122"/>
              <a:cs typeface="Microsoft YaHei" pitchFamily="34" charset="-120"/>
            </a:endParaRPr>
          </a:p>
        </p:txBody>
      </p:sp>
      <p:sp>
        <p:nvSpPr>
          <p:cNvPr id="25" name="Shape 22"/>
          <p:cNvSpPr/>
          <p:nvPr/>
        </p:nvSpPr>
        <p:spPr>
          <a:xfrm>
            <a:off x="4710113" y="1871663"/>
            <a:ext cx="6867525" cy="1209675"/>
          </a:xfrm>
          <a:prstGeom prst="roundRect">
            <a:avLst>
              <a:gd name="adj" fmla="val 7874"/>
            </a:avLst>
          </a:prstGeom>
          <a:solidFill>
            <a:srgbClr val="F9FBFC"/>
          </a:solidFill>
          <a:ln w="9525">
            <a:solidFill>
              <a:srgbClr val="D3DBE0"/>
            </a:solidFill>
            <a:prstDash val="solid"/>
          </a:ln>
        </p:spPr>
      </p:sp>
      <p:sp>
        <p:nvSpPr>
          <p:cNvPr id="26" name="Shape 23"/>
          <p:cNvSpPr/>
          <p:nvPr/>
        </p:nvSpPr>
        <p:spPr>
          <a:xfrm>
            <a:off x="4819650" y="2257425"/>
            <a:ext cx="6648450" cy="0"/>
          </a:xfrm>
          <a:prstGeom prst="line">
            <a:avLst/>
          </a:prstGeom>
          <a:noFill/>
          <a:ln w="9525">
            <a:solidFill>
              <a:srgbClr val="E4E9ED"/>
            </a:solidFill>
            <a:prstDash val="solid"/>
          </a:ln>
        </p:spPr>
      </p:sp>
      <p:sp>
        <p:nvSpPr>
          <p:cNvPr id="27" name="Shape 24"/>
          <p:cNvSpPr/>
          <p:nvPr/>
        </p:nvSpPr>
        <p:spPr>
          <a:xfrm>
            <a:off x="4819650" y="2562225"/>
            <a:ext cx="6648450" cy="0"/>
          </a:xfrm>
          <a:prstGeom prst="line">
            <a:avLst/>
          </a:prstGeom>
          <a:noFill/>
          <a:ln w="9525">
            <a:solidFill>
              <a:srgbClr val="E4E9ED"/>
            </a:solidFill>
            <a:prstDash val="solid"/>
          </a:ln>
        </p:spPr>
      </p:sp>
      <p:sp>
        <p:nvSpPr>
          <p:cNvPr id="28" name="Shape 25"/>
          <p:cNvSpPr/>
          <p:nvPr/>
        </p:nvSpPr>
        <p:spPr>
          <a:xfrm>
            <a:off x="4819650" y="2867025"/>
            <a:ext cx="6648450" cy="0"/>
          </a:xfrm>
          <a:prstGeom prst="line">
            <a:avLst/>
          </a:prstGeom>
          <a:noFill/>
          <a:ln w="9525">
            <a:solidFill>
              <a:srgbClr val="E4E9ED"/>
            </a:solidFill>
            <a:prstDash val="solid"/>
          </a:ln>
        </p:spPr>
      </p:sp>
      <p:sp>
        <p:nvSpPr>
          <p:cNvPr id="29" name="Shape 26"/>
          <p:cNvSpPr/>
          <p:nvPr/>
        </p:nvSpPr>
        <p:spPr>
          <a:xfrm>
            <a:off x="5238750" y="1943100"/>
            <a:ext cx="0" cy="1066800"/>
          </a:xfrm>
          <a:prstGeom prst="line">
            <a:avLst/>
          </a:prstGeom>
          <a:noFill/>
          <a:ln w="14288">
            <a:solidFill>
              <a:srgbClr val="E4CBC8"/>
            </a:solidFill>
            <a:prstDash val="solid"/>
          </a:ln>
        </p:spPr>
      </p:sp>
      <p:sp>
        <p:nvSpPr>
          <p:cNvPr id="30" name="Text 27"/>
          <p:cNvSpPr/>
          <p:nvPr/>
        </p:nvSpPr>
        <p:spPr>
          <a:xfrm>
            <a:off x="0" y="1960579"/>
            <a:ext cx="9944100" cy="251460"/>
          </a:xfrm>
          <a:prstGeom prst="rect">
            <a:avLst/>
          </a:prstGeom>
          <a:noFill/>
          <a:ln/>
        </p:spPr>
        <p:txBody>
          <a:bodyPr wrap="none" lIns="0" tIns="0" rIns="0" bIns="0" rtlCol="0" anchor="t"/>
          <a:lstStyle/>
          <a:p>
            <a:pPr algn="ctr" indent="0" marL="0">
              <a:buNone/>
            </a:pPr>
            <a:r>
              <a:rPr lang="en-US" sz="1650" b="1" dirty="0">
                <a:solidFill>
                  <a:srgbClr val="9F5C53"/>
                </a:solidFill>
                <a:latin typeface="Microsoft YaHei" pitchFamily="34" charset="0"/>
                <a:ea typeface="Microsoft YaHei" pitchFamily="34" charset="-122"/>
                <a:cs typeface="Microsoft YaHei" pitchFamily="34" charset="-120"/>
              </a:rPr>
              <a:t>1</a:t>
            </a:r>
            <a:endParaRPr lang="en-US" sz="1650" dirty="0">
              <a:latin typeface="Microsoft YaHei" pitchFamily="34" charset="0"/>
              <a:ea typeface="Microsoft YaHei" pitchFamily="34" charset="-122"/>
              <a:cs typeface="Microsoft YaHei" pitchFamily="34" charset="-120"/>
            </a:endParaRPr>
          </a:p>
        </p:txBody>
      </p:sp>
      <p:sp>
        <p:nvSpPr>
          <p:cNvPr id="31" name="Text 28"/>
          <p:cNvSpPr/>
          <p:nvPr/>
        </p:nvSpPr>
        <p:spPr>
          <a:xfrm>
            <a:off x="5391150" y="2033887"/>
            <a:ext cx="6800850" cy="160020"/>
          </a:xfrm>
          <a:prstGeom prst="rect">
            <a:avLst/>
          </a:prstGeom>
          <a:noFill/>
          <a:ln/>
        </p:spPr>
        <p:txBody>
          <a:bodyPr wrap="none" lIns="0" tIns="0" rIns="0" bIns="0" rtlCol="0" anchor="t"/>
          <a:lstStyle/>
          <a:p>
            <a:pPr algn="l" indent="0" marL="0">
              <a:buNone/>
            </a:pPr>
            <a:r>
              <a:rPr lang="en-US" sz="1050" b="1" dirty="0">
                <a:solidFill>
                  <a:srgbClr val="4A6B8A"/>
                </a:solidFill>
                <a:latin typeface="Microsoft YaHei" pitchFamily="34" charset="0"/>
                <a:ea typeface="Microsoft YaHei" pitchFamily="34" charset="-122"/>
                <a:cs typeface="Microsoft YaHei" pitchFamily="34" charset="-120"/>
              </a:rPr>
              <a:t>Case 1</a:t>
            </a:r>
            <a:endParaRPr lang="en-US" sz="1050" dirty="0">
              <a:latin typeface="Microsoft YaHei" pitchFamily="34" charset="0"/>
              <a:ea typeface="Microsoft YaHei" pitchFamily="34" charset="-122"/>
              <a:cs typeface="Microsoft YaHei" pitchFamily="34" charset="-120"/>
            </a:endParaRPr>
          </a:p>
        </p:txBody>
      </p:sp>
      <p:sp>
        <p:nvSpPr>
          <p:cNvPr id="32" name="Text 29"/>
          <p:cNvSpPr/>
          <p:nvPr/>
        </p:nvSpPr>
        <p:spPr>
          <a:xfrm>
            <a:off x="5391150" y="2320721"/>
            <a:ext cx="6800850" cy="194310"/>
          </a:xfrm>
          <a:prstGeom prst="rect">
            <a:avLst/>
          </a:prstGeom>
          <a:noFill/>
          <a:ln/>
        </p:spPr>
        <p:txBody>
          <a:bodyPr wrap="none" lIns="0" tIns="0" rIns="0" bIns="0" rtlCol="0" anchor="t"/>
          <a:lstStyle/>
          <a:p>
            <a:pPr algn="l" indent="0" marL="0">
              <a:buNone/>
            </a:pPr>
            <a:r>
              <a:rPr lang="en-US" sz="1275" dirty="0">
                <a:solidFill>
                  <a:srgbClr val="23282E"/>
                </a:solidFill>
                <a:latin typeface="Microsoft YaHei" pitchFamily="34" charset="0"/>
                <a:ea typeface="Microsoft YaHei" pitchFamily="34" charset="-122"/>
                <a:cs typeface="Microsoft YaHei" pitchFamily="34" charset="-120"/>
              </a:rPr>
              <a:t>Pasting a complaint, with the customer</a:t>
            </a:r>
            <a:pPr algn="l" indent="0" marL="0">
              <a:buNone/>
            </a:pPr>
            <a:r>
              <a:rPr lang="en-US" sz="1275" dirty="0">
                <a:solidFill>
                  <a:srgbClr val="23282E"/>
                </a:solidFill>
                <a:latin typeface="Microsoft YaHei" pitchFamily="34" charset="0"/>
                <a:ea typeface="Microsoft YaHei" pitchFamily="34" charset="-122"/>
                <a:cs typeface="Microsoft YaHei" pitchFamily="34" charset="-120"/>
              </a:rPr>
              <a:t>'</a:t>
            </a:r>
            <a:pPr algn="l" indent="0" marL="0">
              <a:buNone/>
            </a:pPr>
            <a:r>
              <a:rPr lang="en-US" sz="1275" dirty="0">
                <a:solidFill>
                  <a:srgbClr val="23282E"/>
                </a:solidFill>
                <a:latin typeface="Microsoft YaHei" pitchFamily="34" charset="0"/>
                <a:ea typeface="Microsoft YaHei" pitchFamily="34" charset="-122"/>
                <a:cs typeface="Microsoft YaHei" pitchFamily="34" charset="-120"/>
              </a:rPr>
              <a:t>s</a:t>
            </a:r>
            <a:endParaRPr lang="en-US" sz="1275" dirty="0">
              <a:latin typeface="Microsoft YaHei" pitchFamily="34" charset="0"/>
              <a:ea typeface="Microsoft YaHei" pitchFamily="34" charset="-122"/>
              <a:cs typeface="Microsoft YaHei" pitchFamily="34" charset="-120"/>
            </a:endParaRPr>
          </a:p>
        </p:txBody>
      </p:sp>
      <p:sp>
        <p:nvSpPr>
          <p:cNvPr id="33" name="Text 30"/>
          <p:cNvSpPr/>
          <p:nvPr/>
        </p:nvSpPr>
        <p:spPr>
          <a:xfrm>
            <a:off x="5391150" y="2606471"/>
            <a:ext cx="6800850" cy="194310"/>
          </a:xfrm>
          <a:prstGeom prst="rect">
            <a:avLst/>
          </a:prstGeom>
          <a:noFill/>
          <a:ln/>
        </p:spPr>
        <p:txBody>
          <a:bodyPr wrap="none" lIns="0" tIns="0" rIns="0" bIns="0" rtlCol="0" anchor="t"/>
          <a:lstStyle/>
          <a:p>
            <a:pPr algn="l" indent="0" marL="0">
              <a:buNone/>
            </a:pPr>
            <a:r>
              <a:rPr lang="en-US" sz="1275" dirty="0">
                <a:solidFill>
                  <a:srgbClr val="23282E"/>
                </a:solidFill>
                <a:latin typeface="Microsoft YaHei" pitchFamily="34" charset="0"/>
                <a:ea typeface="Microsoft YaHei" pitchFamily="34" charset="-122"/>
                <a:cs typeface="Microsoft YaHei" pitchFamily="34" charset="-120"/>
              </a:rPr>
              <a:t>name and phone, into a personal AI account</a:t>
            </a:r>
            <a:endParaRPr lang="en-US" sz="1275" dirty="0">
              <a:latin typeface="Microsoft YaHei" pitchFamily="34" charset="0"/>
              <a:ea typeface="Microsoft YaHei" pitchFamily="34" charset="-122"/>
              <a:cs typeface="Microsoft YaHei" pitchFamily="34" charset="-120"/>
            </a:endParaRPr>
          </a:p>
        </p:txBody>
      </p:sp>
      <p:sp>
        <p:nvSpPr>
          <p:cNvPr id="34" name="Shape 31"/>
          <p:cNvSpPr/>
          <p:nvPr/>
        </p:nvSpPr>
        <p:spPr>
          <a:xfrm>
            <a:off x="9143048" y="2351723"/>
            <a:ext cx="154305" cy="154305"/>
          </a:xfrm>
          <a:prstGeom prst="roundRect">
            <a:avLst>
              <a:gd name="adj" fmla="val 18519"/>
            </a:avLst>
          </a:prstGeom>
          <a:solidFill>
            <a:srgbClr val="F9FBFC"/>
          </a:solidFill>
          <a:ln w="17145">
            <a:solidFill>
              <a:srgbClr val="4A6B8A"/>
            </a:solidFill>
            <a:prstDash val="solid"/>
          </a:ln>
        </p:spPr>
      </p:sp>
      <p:sp>
        <p:nvSpPr>
          <p:cNvPr id="35" name="Text 32"/>
          <p:cNvSpPr/>
          <p:nvPr/>
        </p:nvSpPr>
        <p:spPr>
          <a:xfrm>
            <a:off x="9363075" y="2357375"/>
            <a:ext cx="2828925"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pitchFamily="34" charset="0"/>
                <a:ea typeface="Microsoft YaHei" pitchFamily="34" charset="-122"/>
                <a:cs typeface="Microsoft YaHei" pitchFamily="34" charset="-120"/>
              </a:rPr>
              <a:t>Yes</a:t>
            </a:r>
            <a:endParaRPr lang="en-US" sz="975" dirty="0">
              <a:latin typeface="Microsoft YaHei" pitchFamily="34" charset="0"/>
              <a:ea typeface="Microsoft YaHei" pitchFamily="34" charset="-122"/>
              <a:cs typeface="Microsoft YaHei" pitchFamily="34" charset="-120"/>
            </a:endParaRPr>
          </a:p>
        </p:txBody>
      </p:sp>
      <p:sp>
        <p:nvSpPr>
          <p:cNvPr id="36" name="Shape 33"/>
          <p:cNvSpPr/>
          <p:nvPr/>
        </p:nvSpPr>
        <p:spPr>
          <a:xfrm>
            <a:off x="9933623" y="2351723"/>
            <a:ext cx="154305" cy="154305"/>
          </a:xfrm>
          <a:prstGeom prst="roundRect">
            <a:avLst>
              <a:gd name="adj" fmla="val 18519"/>
            </a:avLst>
          </a:prstGeom>
          <a:solidFill>
            <a:srgbClr val="F9FBFC"/>
          </a:solidFill>
          <a:ln w="17145">
            <a:solidFill>
              <a:srgbClr val="4A6B8A"/>
            </a:solidFill>
            <a:prstDash val="solid"/>
          </a:ln>
        </p:spPr>
      </p:sp>
      <p:sp>
        <p:nvSpPr>
          <p:cNvPr id="37" name="Text 34"/>
          <p:cNvSpPr/>
          <p:nvPr/>
        </p:nvSpPr>
        <p:spPr>
          <a:xfrm>
            <a:off x="10153650" y="2357375"/>
            <a:ext cx="2038350"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pitchFamily="34" charset="0"/>
                <a:ea typeface="Microsoft YaHei" pitchFamily="34" charset="-122"/>
                <a:cs typeface="Microsoft YaHei" pitchFamily="34" charset="-120"/>
              </a:rPr>
              <a:t>No</a:t>
            </a:r>
            <a:endParaRPr lang="en-US" sz="975" dirty="0">
              <a:latin typeface="Microsoft YaHei" pitchFamily="34" charset="0"/>
              <a:ea typeface="Microsoft YaHei" pitchFamily="34" charset="-122"/>
              <a:cs typeface="Microsoft YaHei" pitchFamily="34" charset="-120"/>
            </a:endParaRPr>
          </a:p>
        </p:txBody>
      </p:sp>
      <p:sp>
        <p:nvSpPr>
          <p:cNvPr id="38" name="Shape 35"/>
          <p:cNvSpPr/>
          <p:nvPr/>
        </p:nvSpPr>
        <p:spPr>
          <a:xfrm>
            <a:off x="10724198" y="2351723"/>
            <a:ext cx="154305" cy="154305"/>
          </a:xfrm>
          <a:prstGeom prst="roundRect">
            <a:avLst>
              <a:gd name="adj" fmla="val 18519"/>
            </a:avLst>
          </a:prstGeom>
          <a:solidFill>
            <a:srgbClr val="F9FBFC"/>
          </a:solidFill>
          <a:ln w="17145">
            <a:solidFill>
              <a:srgbClr val="4A6B8A"/>
            </a:solidFill>
            <a:prstDash val="solid"/>
          </a:ln>
        </p:spPr>
      </p:sp>
      <p:sp>
        <p:nvSpPr>
          <p:cNvPr id="39" name="Text 36"/>
          <p:cNvSpPr/>
          <p:nvPr/>
        </p:nvSpPr>
        <p:spPr>
          <a:xfrm>
            <a:off x="10944225" y="2357375"/>
            <a:ext cx="1247775"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pitchFamily="34" charset="0"/>
                <a:ea typeface="Microsoft YaHei" pitchFamily="34" charset="-122"/>
                <a:cs typeface="Microsoft YaHei" pitchFamily="34" charset="-120"/>
              </a:rPr>
              <a:t>Not yet</a:t>
            </a:r>
            <a:endParaRPr lang="en-US" sz="975" dirty="0">
              <a:latin typeface="Microsoft YaHei" pitchFamily="34" charset="0"/>
              <a:ea typeface="Microsoft YaHei" pitchFamily="34" charset="-122"/>
              <a:cs typeface="Microsoft YaHei" pitchFamily="34" charset="-120"/>
            </a:endParaRPr>
          </a:p>
        </p:txBody>
      </p:sp>
      <p:sp>
        <p:nvSpPr>
          <p:cNvPr id="40" name="Shape 37"/>
          <p:cNvSpPr/>
          <p:nvPr/>
        </p:nvSpPr>
        <p:spPr>
          <a:xfrm>
            <a:off x="4710113" y="3224213"/>
            <a:ext cx="6867525" cy="1209675"/>
          </a:xfrm>
          <a:prstGeom prst="roundRect">
            <a:avLst>
              <a:gd name="adj" fmla="val 7874"/>
            </a:avLst>
          </a:prstGeom>
          <a:solidFill>
            <a:srgbClr val="F9FBFC"/>
          </a:solidFill>
          <a:ln w="9525">
            <a:solidFill>
              <a:srgbClr val="D3DBE0"/>
            </a:solidFill>
            <a:prstDash val="solid"/>
          </a:ln>
        </p:spPr>
      </p:sp>
      <p:sp>
        <p:nvSpPr>
          <p:cNvPr id="41" name="Shape 38"/>
          <p:cNvSpPr/>
          <p:nvPr/>
        </p:nvSpPr>
        <p:spPr>
          <a:xfrm>
            <a:off x="4819650" y="3609975"/>
            <a:ext cx="6648450" cy="0"/>
          </a:xfrm>
          <a:prstGeom prst="line">
            <a:avLst/>
          </a:prstGeom>
          <a:noFill/>
          <a:ln w="9525">
            <a:solidFill>
              <a:srgbClr val="E4E9ED"/>
            </a:solidFill>
            <a:prstDash val="solid"/>
          </a:ln>
        </p:spPr>
      </p:sp>
      <p:sp>
        <p:nvSpPr>
          <p:cNvPr id="42" name="Shape 39"/>
          <p:cNvSpPr/>
          <p:nvPr/>
        </p:nvSpPr>
        <p:spPr>
          <a:xfrm>
            <a:off x="4819650" y="3914775"/>
            <a:ext cx="6648450" cy="0"/>
          </a:xfrm>
          <a:prstGeom prst="line">
            <a:avLst/>
          </a:prstGeom>
          <a:noFill/>
          <a:ln w="9525">
            <a:solidFill>
              <a:srgbClr val="E4E9ED"/>
            </a:solidFill>
            <a:prstDash val="solid"/>
          </a:ln>
        </p:spPr>
      </p:sp>
      <p:sp>
        <p:nvSpPr>
          <p:cNvPr id="43" name="Shape 40"/>
          <p:cNvSpPr/>
          <p:nvPr/>
        </p:nvSpPr>
        <p:spPr>
          <a:xfrm>
            <a:off x="4819650" y="4219575"/>
            <a:ext cx="6648450" cy="0"/>
          </a:xfrm>
          <a:prstGeom prst="line">
            <a:avLst/>
          </a:prstGeom>
          <a:noFill/>
          <a:ln w="9525">
            <a:solidFill>
              <a:srgbClr val="E4E9ED"/>
            </a:solidFill>
            <a:prstDash val="solid"/>
          </a:ln>
        </p:spPr>
      </p:sp>
      <p:sp>
        <p:nvSpPr>
          <p:cNvPr id="44" name="Shape 41"/>
          <p:cNvSpPr/>
          <p:nvPr/>
        </p:nvSpPr>
        <p:spPr>
          <a:xfrm>
            <a:off x="5238750" y="3295650"/>
            <a:ext cx="0" cy="1066800"/>
          </a:xfrm>
          <a:prstGeom prst="line">
            <a:avLst/>
          </a:prstGeom>
          <a:noFill/>
          <a:ln w="14288">
            <a:solidFill>
              <a:srgbClr val="E4CBC8"/>
            </a:solidFill>
            <a:prstDash val="solid"/>
          </a:ln>
        </p:spPr>
      </p:sp>
      <p:sp>
        <p:nvSpPr>
          <p:cNvPr id="45" name="Text 42"/>
          <p:cNvSpPr/>
          <p:nvPr/>
        </p:nvSpPr>
        <p:spPr>
          <a:xfrm>
            <a:off x="0" y="3313129"/>
            <a:ext cx="9944100" cy="251460"/>
          </a:xfrm>
          <a:prstGeom prst="rect">
            <a:avLst/>
          </a:prstGeom>
          <a:noFill/>
          <a:ln/>
        </p:spPr>
        <p:txBody>
          <a:bodyPr wrap="none" lIns="0" tIns="0" rIns="0" bIns="0" rtlCol="0" anchor="t"/>
          <a:lstStyle/>
          <a:p>
            <a:pPr algn="ctr" indent="0" marL="0">
              <a:buNone/>
            </a:pPr>
            <a:r>
              <a:rPr lang="en-US" sz="1650" b="1" dirty="0">
                <a:solidFill>
                  <a:srgbClr val="9F5C53"/>
                </a:solidFill>
                <a:latin typeface="Microsoft YaHei" pitchFamily="34" charset="0"/>
                <a:ea typeface="Microsoft YaHei" pitchFamily="34" charset="-122"/>
                <a:cs typeface="Microsoft YaHei" pitchFamily="34" charset="-120"/>
              </a:rPr>
              <a:t>2</a:t>
            </a:r>
            <a:endParaRPr lang="en-US" sz="1650" dirty="0">
              <a:latin typeface="Microsoft YaHei" pitchFamily="34" charset="0"/>
              <a:ea typeface="Microsoft YaHei" pitchFamily="34" charset="-122"/>
              <a:cs typeface="Microsoft YaHei" pitchFamily="34" charset="-120"/>
            </a:endParaRPr>
          </a:p>
        </p:txBody>
      </p:sp>
      <p:sp>
        <p:nvSpPr>
          <p:cNvPr id="46" name="Text 43"/>
          <p:cNvSpPr/>
          <p:nvPr/>
        </p:nvSpPr>
        <p:spPr>
          <a:xfrm>
            <a:off x="5391150" y="3386437"/>
            <a:ext cx="6800850" cy="160020"/>
          </a:xfrm>
          <a:prstGeom prst="rect">
            <a:avLst/>
          </a:prstGeom>
          <a:noFill/>
          <a:ln/>
        </p:spPr>
        <p:txBody>
          <a:bodyPr wrap="none" lIns="0" tIns="0" rIns="0" bIns="0" rtlCol="0" anchor="t"/>
          <a:lstStyle/>
          <a:p>
            <a:pPr algn="l" indent="0" marL="0">
              <a:buNone/>
            </a:pPr>
            <a:r>
              <a:rPr lang="en-US" sz="1050" b="1" dirty="0">
                <a:solidFill>
                  <a:srgbClr val="4A6B8A"/>
                </a:solidFill>
                <a:latin typeface="Microsoft YaHei" pitchFamily="34" charset="0"/>
                <a:ea typeface="Microsoft YaHei" pitchFamily="34" charset="-122"/>
                <a:cs typeface="Microsoft YaHei" pitchFamily="34" charset="-120"/>
              </a:rPr>
              <a:t>Case 2</a:t>
            </a:r>
            <a:endParaRPr lang="en-US" sz="1050" dirty="0">
              <a:latin typeface="Microsoft YaHei" pitchFamily="34" charset="0"/>
              <a:ea typeface="Microsoft YaHei" pitchFamily="34" charset="-122"/>
              <a:cs typeface="Microsoft YaHei" pitchFamily="34" charset="-120"/>
            </a:endParaRPr>
          </a:p>
        </p:txBody>
      </p:sp>
      <p:sp>
        <p:nvSpPr>
          <p:cNvPr id="47" name="Text 44"/>
          <p:cNvSpPr/>
          <p:nvPr/>
        </p:nvSpPr>
        <p:spPr>
          <a:xfrm>
            <a:off x="5391150" y="3673271"/>
            <a:ext cx="6800850" cy="194310"/>
          </a:xfrm>
          <a:prstGeom prst="rect">
            <a:avLst/>
          </a:prstGeom>
          <a:noFill/>
          <a:ln/>
        </p:spPr>
        <p:txBody>
          <a:bodyPr wrap="none" lIns="0" tIns="0" rIns="0" bIns="0" rtlCol="0" anchor="t"/>
          <a:lstStyle/>
          <a:p>
            <a:pPr algn="l" indent="0" marL="0">
              <a:buNone/>
            </a:pPr>
            <a:r>
              <a:rPr lang="en-US" sz="1275" dirty="0">
                <a:solidFill>
                  <a:srgbClr val="23282E"/>
                </a:solidFill>
                <a:latin typeface="Microsoft YaHei" pitchFamily="34" charset="0"/>
                <a:ea typeface="Microsoft YaHei" pitchFamily="34" charset="-122"/>
                <a:cs typeface="Microsoft YaHei" pitchFamily="34" charset="-120"/>
              </a:rPr>
              <a:t>Making an event poster with AI, then</a:t>
            </a:r>
            <a:endParaRPr lang="en-US" sz="1275" dirty="0">
              <a:latin typeface="Microsoft YaHei" pitchFamily="34" charset="0"/>
              <a:ea typeface="Microsoft YaHei" pitchFamily="34" charset="-122"/>
              <a:cs typeface="Microsoft YaHei" pitchFamily="34" charset="-120"/>
            </a:endParaRPr>
          </a:p>
        </p:txBody>
      </p:sp>
      <p:sp>
        <p:nvSpPr>
          <p:cNvPr id="48" name="Text 45"/>
          <p:cNvSpPr/>
          <p:nvPr/>
        </p:nvSpPr>
        <p:spPr>
          <a:xfrm>
            <a:off x="5391150" y="3959021"/>
            <a:ext cx="6800850" cy="194310"/>
          </a:xfrm>
          <a:prstGeom prst="rect">
            <a:avLst/>
          </a:prstGeom>
          <a:noFill/>
          <a:ln/>
        </p:spPr>
        <p:txBody>
          <a:bodyPr wrap="none" lIns="0" tIns="0" rIns="0" bIns="0" rtlCol="0" anchor="t"/>
          <a:lstStyle/>
          <a:p>
            <a:pPr algn="l" indent="0" marL="0">
              <a:buNone/>
            </a:pPr>
            <a:r>
              <a:rPr lang="en-US" sz="1275" dirty="0">
                <a:solidFill>
                  <a:srgbClr val="23282E"/>
                </a:solidFill>
                <a:latin typeface="Microsoft YaHei" pitchFamily="34" charset="0"/>
                <a:ea typeface="Microsoft YaHei" pitchFamily="34" charset="-122"/>
                <a:cs typeface="Microsoft YaHei" pitchFamily="34" charset="-120"/>
              </a:rPr>
              <a:t>cropping off its AI label before we post it</a:t>
            </a:r>
            <a:endParaRPr lang="en-US" sz="1275" dirty="0">
              <a:latin typeface="Microsoft YaHei" pitchFamily="34" charset="0"/>
              <a:ea typeface="Microsoft YaHei" pitchFamily="34" charset="-122"/>
              <a:cs typeface="Microsoft YaHei" pitchFamily="34" charset="-120"/>
            </a:endParaRPr>
          </a:p>
        </p:txBody>
      </p:sp>
      <p:sp>
        <p:nvSpPr>
          <p:cNvPr id="49" name="Shape 46"/>
          <p:cNvSpPr/>
          <p:nvPr/>
        </p:nvSpPr>
        <p:spPr>
          <a:xfrm>
            <a:off x="9143048" y="3704273"/>
            <a:ext cx="154305" cy="154305"/>
          </a:xfrm>
          <a:prstGeom prst="roundRect">
            <a:avLst>
              <a:gd name="adj" fmla="val 18519"/>
            </a:avLst>
          </a:prstGeom>
          <a:solidFill>
            <a:srgbClr val="F9FBFC"/>
          </a:solidFill>
          <a:ln w="17145">
            <a:solidFill>
              <a:srgbClr val="4A6B8A"/>
            </a:solidFill>
            <a:prstDash val="solid"/>
          </a:ln>
        </p:spPr>
      </p:sp>
      <p:sp>
        <p:nvSpPr>
          <p:cNvPr id="50" name="Text 47"/>
          <p:cNvSpPr/>
          <p:nvPr/>
        </p:nvSpPr>
        <p:spPr>
          <a:xfrm>
            <a:off x="9363075" y="3709925"/>
            <a:ext cx="2828925"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pitchFamily="34" charset="0"/>
                <a:ea typeface="Microsoft YaHei" pitchFamily="34" charset="-122"/>
                <a:cs typeface="Microsoft YaHei" pitchFamily="34" charset="-120"/>
              </a:rPr>
              <a:t>Yes</a:t>
            </a:r>
            <a:endParaRPr lang="en-US" sz="975" dirty="0">
              <a:latin typeface="Microsoft YaHei" pitchFamily="34" charset="0"/>
              <a:ea typeface="Microsoft YaHei" pitchFamily="34" charset="-122"/>
              <a:cs typeface="Microsoft YaHei" pitchFamily="34" charset="-120"/>
            </a:endParaRPr>
          </a:p>
        </p:txBody>
      </p:sp>
      <p:sp>
        <p:nvSpPr>
          <p:cNvPr id="51" name="Shape 48"/>
          <p:cNvSpPr/>
          <p:nvPr/>
        </p:nvSpPr>
        <p:spPr>
          <a:xfrm>
            <a:off x="9933623" y="3704273"/>
            <a:ext cx="154305" cy="154305"/>
          </a:xfrm>
          <a:prstGeom prst="roundRect">
            <a:avLst>
              <a:gd name="adj" fmla="val 18519"/>
            </a:avLst>
          </a:prstGeom>
          <a:solidFill>
            <a:srgbClr val="F9FBFC"/>
          </a:solidFill>
          <a:ln w="17145">
            <a:solidFill>
              <a:srgbClr val="4A6B8A"/>
            </a:solidFill>
            <a:prstDash val="solid"/>
          </a:ln>
        </p:spPr>
      </p:sp>
      <p:sp>
        <p:nvSpPr>
          <p:cNvPr id="52" name="Text 49"/>
          <p:cNvSpPr/>
          <p:nvPr/>
        </p:nvSpPr>
        <p:spPr>
          <a:xfrm>
            <a:off x="10153650" y="3709925"/>
            <a:ext cx="2038350"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pitchFamily="34" charset="0"/>
                <a:ea typeface="Microsoft YaHei" pitchFamily="34" charset="-122"/>
                <a:cs typeface="Microsoft YaHei" pitchFamily="34" charset="-120"/>
              </a:rPr>
              <a:t>No</a:t>
            </a:r>
            <a:endParaRPr lang="en-US" sz="975" dirty="0">
              <a:latin typeface="Microsoft YaHei" pitchFamily="34" charset="0"/>
              <a:ea typeface="Microsoft YaHei" pitchFamily="34" charset="-122"/>
              <a:cs typeface="Microsoft YaHei" pitchFamily="34" charset="-120"/>
            </a:endParaRPr>
          </a:p>
        </p:txBody>
      </p:sp>
      <p:sp>
        <p:nvSpPr>
          <p:cNvPr id="53" name="Shape 50"/>
          <p:cNvSpPr/>
          <p:nvPr/>
        </p:nvSpPr>
        <p:spPr>
          <a:xfrm>
            <a:off x="10724198" y="3704273"/>
            <a:ext cx="154305" cy="154305"/>
          </a:xfrm>
          <a:prstGeom prst="roundRect">
            <a:avLst>
              <a:gd name="adj" fmla="val 18519"/>
            </a:avLst>
          </a:prstGeom>
          <a:solidFill>
            <a:srgbClr val="F9FBFC"/>
          </a:solidFill>
          <a:ln w="17145">
            <a:solidFill>
              <a:srgbClr val="4A6B8A"/>
            </a:solidFill>
            <a:prstDash val="solid"/>
          </a:ln>
        </p:spPr>
      </p:sp>
      <p:sp>
        <p:nvSpPr>
          <p:cNvPr id="54" name="Text 51"/>
          <p:cNvSpPr/>
          <p:nvPr/>
        </p:nvSpPr>
        <p:spPr>
          <a:xfrm>
            <a:off x="10944225" y="3709925"/>
            <a:ext cx="1247775"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pitchFamily="34" charset="0"/>
                <a:ea typeface="Microsoft YaHei" pitchFamily="34" charset="-122"/>
                <a:cs typeface="Microsoft YaHei" pitchFamily="34" charset="-120"/>
              </a:rPr>
              <a:t>Not yet</a:t>
            </a:r>
            <a:endParaRPr lang="en-US" sz="975" dirty="0">
              <a:latin typeface="Microsoft YaHei" pitchFamily="34" charset="0"/>
              <a:ea typeface="Microsoft YaHei" pitchFamily="34" charset="-122"/>
              <a:cs typeface="Microsoft YaHei" pitchFamily="34" charset="-120"/>
            </a:endParaRPr>
          </a:p>
        </p:txBody>
      </p:sp>
      <p:sp>
        <p:nvSpPr>
          <p:cNvPr id="55" name="Shape 52"/>
          <p:cNvSpPr/>
          <p:nvPr/>
        </p:nvSpPr>
        <p:spPr>
          <a:xfrm>
            <a:off x="4710113" y="4576763"/>
            <a:ext cx="6867525" cy="1209675"/>
          </a:xfrm>
          <a:prstGeom prst="roundRect">
            <a:avLst>
              <a:gd name="adj" fmla="val 7874"/>
            </a:avLst>
          </a:prstGeom>
          <a:solidFill>
            <a:srgbClr val="F9FBFC"/>
          </a:solidFill>
          <a:ln w="9525">
            <a:solidFill>
              <a:srgbClr val="D3DBE0"/>
            </a:solidFill>
            <a:prstDash val="solid"/>
          </a:ln>
        </p:spPr>
      </p:sp>
      <p:sp>
        <p:nvSpPr>
          <p:cNvPr id="56" name="Shape 53"/>
          <p:cNvSpPr/>
          <p:nvPr/>
        </p:nvSpPr>
        <p:spPr>
          <a:xfrm>
            <a:off x="4819650" y="4962525"/>
            <a:ext cx="6648450" cy="0"/>
          </a:xfrm>
          <a:prstGeom prst="line">
            <a:avLst/>
          </a:prstGeom>
          <a:noFill/>
          <a:ln w="9525">
            <a:solidFill>
              <a:srgbClr val="E4E9ED"/>
            </a:solidFill>
            <a:prstDash val="solid"/>
          </a:ln>
        </p:spPr>
      </p:sp>
      <p:sp>
        <p:nvSpPr>
          <p:cNvPr id="57" name="Shape 54"/>
          <p:cNvSpPr/>
          <p:nvPr/>
        </p:nvSpPr>
        <p:spPr>
          <a:xfrm>
            <a:off x="4819650" y="5267325"/>
            <a:ext cx="6648450" cy="0"/>
          </a:xfrm>
          <a:prstGeom prst="line">
            <a:avLst/>
          </a:prstGeom>
          <a:noFill/>
          <a:ln w="9525">
            <a:solidFill>
              <a:srgbClr val="E4E9ED"/>
            </a:solidFill>
            <a:prstDash val="solid"/>
          </a:ln>
        </p:spPr>
      </p:sp>
      <p:sp>
        <p:nvSpPr>
          <p:cNvPr id="58" name="Shape 55"/>
          <p:cNvSpPr/>
          <p:nvPr/>
        </p:nvSpPr>
        <p:spPr>
          <a:xfrm>
            <a:off x="4819650" y="5572125"/>
            <a:ext cx="6648450" cy="0"/>
          </a:xfrm>
          <a:prstGeom prst="line">
            <a:avLst/>
          </a:prstGeom>
          <a:noFill/>
          <a:ln w="9525">
            <a:solidFill>
              <a:srgbClr val="E4E9ED"/>
            </a:solidFill>
            <a:prstDash val="solid"/>
          </a:ln>
        </p:spPr>
      </p:sp>
      <p:sp>
        <p:nvSpPr>
          <p:cNvPr id="59" name="Shape 56"/>
          <p:cNvSpPr/>
          <p:nvPr/>
        </p:nvSpPr>
        <p:spPr>
          <a:xfrm>
            <a:off x="5238750" y="4648200"/>
            <a:ext cx="0" cy="1066800"/>
          </a:xfrm>
          <a:prstGeom prst="line">
            <a:avLst/>
          </a:prstGeom>
          <a:noFill/>
          <a:ln w="14288">
            <a:solidFill>
              <a:srgbClr val="E4CBC8"/>
            </a:solidFill>
            <a:prstDash val="solid"/>
          </a:ln>
        </p:spPr>
      </p:sp>
      <p:sp>
        <p:nvSpPr>
          <p:cNvPr id="60" name="Text 57"/>
          <p:cNvSpPr/>
          <p:nvPr/>
        </p:nvSpPr>
        <p:spPr>
          <a:xfrm>
            <a:off x="0" y="4665679"/>
            <a:ext cx="9944100" cy="251460"/>
          </a:xfrm>
          <a:prstGeom prst="rect">
            <a:avLst/>
          </a:prstGeom>
          <a:noFill/>
          <a:ln/>
        </p:spPr>
        <p:txBody>
          <a:bodyPr wrap="none" lIns="0" tIns="0" rIns="0" bIns="0" rtlCol="0" anchor="t"/>
          <a:lstStyle/>
          <a:p>
            <a:pPr algn="ctr" indent="0" marL="0">
              <a:buNone/>
            </a:pPr>
            <a:r>
              <a:rPr lang="en-US" sz="1650" b="1" dirty="0">
                <a:solidFill>
                  <a:srgbClr val="9F5C53"/>
                </a:solidFill>
                <a:latin typeface="Microsoft YaHei" pitchFamily="34" charset="0"/>
                <a:ea typeface="Microsoft YaHei" pitchFamily="34" charset="-122"/>
                <a:cs typeface="Microsoft YaHei" pitchFamily="34" charset="-120"/>
              </a:rPr>
              <a:t>3</a:t>
            </a:r>
            <a:endParaRPr lang="en-US" sz="1650" dirty="0">
              <a:latin typeface="Microsoft YaHei" pitchFamily="34" charset="0"/>
              <a:ea typeface="Microsoft YaHei" pitchFamily="34" charset="-122"/>
              <a:cs typeface="Microsoft YaHei" pitchFamily="34" charset="-120"/>
            </a:endParaRPr>
          </a:p>
        </p:txBody>
      </p:sp>
      <p:sp>
        <p:nvSpPr>
          <p:cNvPr id="61" name="Text 58"/>
          <p:cNvSpPr/>
          <p:nvPr/>
        </p:nvSpPr>
        <p:spPr>
          <a:xfrm>
            <a:off x="5391150" y="4738987"/>
            <a:ext cx="6800850" cy="160020"/>
          </a:xfrm>
          <a:prstGeom prst="rect">
            <a:avLst/>
          </a:prstGeom>
          <a:noFill/>
          <a:ln/>
        </p:spPr>
        <p:txBody>
          <a:bodyPr wrap="none" lIns="0" tIns="0" rIns="0" bIns="0" rtlCol="0" anchor="t"/>
          <a:lstStyle/>
          <a:p>
            <a:pPr algn="l" indent="0" marL="0">
              <a:buNone/>
            </a:pPr>
            <a:r>
              <a:rPr lang="en-US" sz="1050" b="1" dirty="0">
                <a:solidFill>
                  <a:srgbClr val="4A6B8A"/>
                </a:solidFill>
                <a:latin typeface="Microsoft YaHei" pitchFamily="34" charset="0"/>
                <a:ea typeface="Microsoft YaHei" pitchFamily="34" charset="-122"/>
                <a:cs typeface="Microsoft YaHei" pitchFamily="34" charset="-120"/>
              </a:rPr>
              <a:t>Case 3</a:t>
            </a:r>
            <a:endParaRPr lang="en-US" sz="1050" dirty="0">
              <a:latin typeface="Microsoft YaHei" pitchFamily="34" charset="0"/>
              <a:ea typeface="Microsoft YaHei" pitchFamily="34" charset="-122"/>
              <a:cs typeface="Microsoft YaHei" pitchFamily="34" charset="-120"/>
            </a:endParaRPr>
          </a:p>
        </p:txBody>
      </p:sp>
      <p:sp>
        <p:nvSpPr>
          <p:cNvPr id="62" name="Text 59"/>
          <p:cNvSpPr/>
          <p:nvPr/>
        </p:nvSpPr>
        <p:spPr>
          <a:xfrm>
            <a:off x="5391150" y="5025821"/>
            <a:ext cx="6800850" cy="194310"/>
          </a:xfrm>
          <a:prstGeom prst="rect">
            <a:avLst/>
          </a:prstGeom>
          <a:noFill/>
          <a:ln/>
        </p:spPr>
        <p:txBody>
          <a:bodyPr wrap="none" lIns="0" tIns="0" rIns="0" bIns="0" rtlCol="0" anchor="t"/>
          <a:lstStyle/>
          <a:p>
            <a:pPr algn="l" indent="0" marL="0">
              <a:buNone/>
            </a:pPr>
            <a:r>
              <a:rPr lang="en-US" sz="1275" dirty="0">
                <a:solidFill>
                  <a:srgbClr val="23282E"/>
                </a:solidFill>
                <a:latin typeface="Microsoft YaHei" pitchFamily="34" charset="0"/>
                <a:ea typeface="Microsoft YaHei" pitchFamily="34" charset="-122"/>
                <a:cs typeface="Microsoft YaHei" pitchFamily="34" charset="-120"/>
              </a:rPr>
              <a:t>Finding you pasted a client list into public AI</a:t>
            </a:r>
            <a:endParaRPr lang="en-US" sz="1275" dirty="0">
              <a:latin typeface="Microsoft YaHei" pitchFamily="34" charset="0"/>
              <a:ea typeface="Microsoft YaHei" pitchFamily="34" charset="-122"/>
              <a:cs typeface="Microsoft YaHei" pitchFamily="34" charset="-120"/>
            </a:endParaRPr>
          </a:p>
        </p:txBody>
      </p:sp>
      <p:sp>
        <p:nvSpPr>
          <p:cNvPr id="63" name="Text 60"/>
          <p:cNvSpPr/>
          <p:nvPr/>
        </p:nvSpPr>
        <p:spPr>
          <a:xfrm>
            <a:off x="5391150" y="5311571"/>
            <a:ext cx="6800850" cy="194310"/>
          </a:xfrm>
          <a:prstGeom prst="rect">
            <a:avLst/>
          </a:prstGeom>
          <a:noFill/>
          <a:ln/>
        </p:spPr>
        <p:txBody>
          <a:bodyPr wrap="none" lIns="0" tIns="0" rIns="0" bIns="0" rtlCol="0" anchor="t"/>
          <a:lstStyle/>
          <a:p>
            <a:pPr algn="l" indent="0" marL="0">
              <a:buNone/>
            </a:pPr>
            <a:r>
              <a:rPr lang="en-US" sz="1275" dirty="0">
                <a:solidFill>
                  <a:srgbClr val="23282E"/>
                </a:solidFill>
                <a:latin typeface="Microsoft YaHei" pitchFamily="34" charset="0"/>
                <a:ea typeface="Microsoft YaHei" pitchFamily="34" charset="-122"/>
                <a:cs typeface="Microsoft YaHei" pitchFamily="34" charset="-120"/>
              </a:rPr>
              <a:t>last week, and letting it go: nobody knows</a:t>
            </a:r>
            <a:endParaRPr lang="en-US" sz="1275" dirty="0">
              <a:latin typeface="Microsoft YaHei" pitchFamily="34" charset="0"/>
              <a:ea typeface="Microsoft YaHei" pitchFamily="34" charset="-122"/>
              <a:cs typeface="Microsoft YaHei" pitchFamily="34" charset="-120"/>
            </a:endParaRPr>
          </a:p>
        </p:txBody>
      </p:sp>
      <p:sp>
        <p:nvSpPr>
          <p:cNvPr id="64" name="Shape 61"/>
          <p:cNvSpPr/>
          <p:nvPr/>
        </p:nvSpPr>
        <p:spPr>
          <a:xfrm>
            <a:off x="9143048" y="5056823"/>
            <a:ext cx="154305" cy="154305"/>
          </a:xfrm>
          <a:prstGeom prst="roundRect">
            <a:avLst>
              <a:gd name="adj" fmla="val 18519"/>
            </a:avLst>
          </a:prstGeom>
          <a:solidFill>
            <a:srgbClr val="F9FBFC"/>
          </a:solidFill>
          <a:ln w="17145">
            <a:solidFill>
              <a:srgbClr val="4A6B8A"/>
            </a:solidFill>
            <a:prstDash val="solid"/>
          </a:ln>
        </p:spPr>
      </p:sp>
      <p:sp>
        <p:nvSpPr>
          <p:cNvPr id="65" name="Text 62"/>
          <p:cNvSpPr/>
          <p:nvPr/>
        </p:nvSpPr>
        <p:spPr>
          <a:xfrm>
            <a:off x="9363075" y="5062475"/>
            <a:ext cx="2828925"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pitchFamily="34" charset="0"/>
                <a:ea typeface="Microsoft YaHei" pitchFamily="34" charset="-122"/>
                <a:cs typeface="Microsoft YaHei" pitchFamily="34" charset="-120"/>
              </a:rPr>
              <a:t>Yes</a:t>
            </a:r>
            <a:endParaRPr lang="en-US" sz="975" dirty="0">
              <a:latin typeface="Microsoft YaHei" pitchFamily="34" charset="0"/>
              <a:ea typeface="Microsoft YaHei" pitchFamily="34" charset="-122"/>
              <a:cs typeface="Microsoft YaHei" pitchFamily="34" charset="-120"/>
            </a:endParaRPr>
          </a:p>
        </p:txBody>
      </p:sp>
      <p:sp>
        <p:nvSpPr>
          <p:cNvPr id="66" name="Shape 63"/>
          <p:cNvSpPr/>
          <p:nvPr/>
        </p:nvSpPr>
        <p:spPr>
          <a:xfrm>
            <a:off x="9933623" y="5056823"/>
            <a:ext cx="154305" cy="154305"/>
          </a:xfrm>
          <a:prstGeom prst="roundRect">
            <a:avLst>
              <a:gd name="adj" fmla="val 18519"/>
            </a:avLst>
          </a:prstGeom>
          <a:solidFill>
            <a:srgbClr val="F9FBFC"/>
          </a:solidFill>
          <a:ln w="17145">
            <a:solidFill>
              <a:srgbClr val="4A6B8A"/>
            </a:solidFill>
            <a:prstDash val="solid"/>
          </a:ln>
        </p:spPr>
      </p:sp>
      <p:sp>
        <p:nvSpPr>
          <p:cNvPr id="67" name="Text 64"/>
          <p:cNvSpPr/>
          <p:nvPr/>
        </p:nvSpPr>
        <p:spPr>
          <a:xfrm>
            <a:off x="10153650" y="5062475"/>
            <a:ext cx="2038350"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pitchFamily="34" charset="0"/>
                <a:ea typeface="Microsoft YaHei" pitchFamily="34" charset="-122"/>
                <a:cs typeface="Microsoft YaHei" pitchFamily="34" charset="-120"/>
              </a:rPr>
              <a:t>No</a:t>
            </a:r>
            <a:endParaRPr lang="en-US" sz="975" dirty="0">
              <a:latin typeface="Microsoft YaHei" pitchFamily="34" charset="0"/>
              <a:ea typeface="Microsoft YaHei" pitchFamily="34" charset="-122"/>
              <a:cs typeface="Microsoft YaHei" pitchFamily="34" charset="-120"/>
            </a:endParaRPr>
          </a:p>
        </p:txBody>
      </p:sp>
      <p:sp>
        <p:nvSpPr>
          <p:cNvPr id="68" name="Shape 65"/>
          <p:cNvSpPr/>
          <p:nvPr/>
        </p:nvSpPr>
        <p:spPr>
          <a:xfrm>
            <a:off x="10724198" y="5056823"/>
            <a:ext cx="154305" cy="154305"/>
          </a:xfrm>
          <a:prstGeom prst="roundRect">
            <a:avLst>
              <a:gd name="adj" fmla="val 18519"/>
            </a:avLst>
          </a:prstGeom>
          <a:solidFill>
            <a:srgbClr val="F9FBFC"/>
          </a:solidFill>
          <a:ln w="17145">
            <a:solidFill>
              <a:srgbClr val="4A6B8A"/>
            </a:solidFill>
            <a:prstDash val="solid"/>
          </a:ln>
        </p:spPr>
      </p:sp>
      <p:sp>
        <p:nvSpPr>
          <p:cNvPr id="69" name="Text 66"/>
          <p:cNvSpPr/>
          <p:nvPr/>
        </p:nvSpPr>
        <p:spPr>
          <a:xfrm>
            <a:off x="10944225" y="5062475"/>
            <a:ext cx="1247775"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pitchFamily="34" charset="0"/>
                <a:ea typeface="Microsoft YaHei" pitchFamily="34" charset="-122"/>
                <a:cs typeface="Microsoft YaHei" pitchFamily="34" charset="-120"/>
              </a:rPr>
              <a:t>Not yet</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F0F2"/>
          </a:solidFill>
          <a:ln/>
        </p:spPr>
      </p:sp>
      <p:sp>
        <p:nvSpPr>
          <p:cNvPr id="3" name="Text 1"/>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Learning </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&amp;</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 Development · All-staff training · Using generative AI well at work</a:t>
            </a:r>
            <a:endParaRPr lang="en-US" sz="900" dirty="0">
              <a:latin typeface="Microsoft YaHei" pitchFamily="34" charset="0"/>
              <a:ea typeface="Microsoft YaHei" pitchFamily="34" charset="-122"/>
              <a:cs typeface="Microsoft YaHei" pitchFamily="34" charset="-120"/>
            </a:endParaRPr>
          </a:p>
        </p:txBody>
      </p:sp>
      <p:sp>
        <p:nvSpPr>
          <p:cNvPr id="4" name="pptwise-slidenum-s0018"/>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470"/>
                </a:solidFill>
                <a:latin typeface="Microsoft YaHei" pitchFamily="34" charset="0"/>
                <a:ea typeface="Microsoft YaHei" pitchFamily="34" charset="-122"/>
                <a:cs typeface="Microsoft YaHei" pitchFamily="34" charset="-120"/>
              </a:rPr>
              <a:t>19</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 21</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609600" y="261875"/>
            <a:ext cx="11582400" cy="148590"/>
          </a:xfrm>
          <a:prstGeom prst="rect">
            <a:avLst/>
          </a:prstGeom>
          <a:noFill/>
          <a:ln/>
        </p:spPr>
        <p:txBody>
          <a:bodyPr wrap="none" lIns="0" tIns="0" rIns="0" bIns="0" rtlCol="0" anchor="t"/>
          <a:lstStyle/>
          <a:p>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Q</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u</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i</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z</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dirty="0">
                <a:solidFill>
                  <a:srgbClr val="4A6B8A"/>
                </a:solidFill>
                <a:latin typeface="Microsoft YaHei" pitchFamily="34" charset="0"/>
                <a:ea typeface="Microsoft YaHei" pitchFamily="34" charset="-122"/>
                <a:cs typeface="Microsoft YaHei" pitchFamily="34" charset="-120"/>
              </a:rPr>
              <a:t>2</a:t>
            </a:r>
            <a:endParaRPr lang="en-US" sz="975" dirty="0">
              <a:latin typeface="Microsoft YaHei" pitchFamily="34" charset="0"/>
              <a:ea typeface="Microsoft YaHei" pitchFamily="34" charset="-122"/>
              <a:cs typeface="Microsoft YaHei" pitchFamily="34" charset="-120"/>
            </a:endParaRPr>
          </a:p>
        </p:txBody>
      </p:sp>
      <p:sp>
        <p:nvSpPr>
          <p:cNvPr id="7" name="Shape 5"/>
          <p:cNvSpPr/>
          <p:nvPr/>
        </p:nvSpPr>
        <p:spPr>
          <a:xfrm>
            <a:off x="7415213" y="233362"/>
            <a:ext cx="504825" cy="200025"/>
          </a:xfrm>
          <a:prstGeom prst="roundRect">
            <a:avLst>
              <a:gd name="adj" fmla="val 50000"/>
            </a:avLst>
          </a:prstGeom>
          <a:noFill/>
          <a:ln w="9525">
            <a:solidFill>
              <a:srgbClr val="B9C3CB"/>
            </a:solidFill>
            <a:prstDash val="solid"/>
          </a:ln>
        </p:spPr>
      </p:sp>
      <p:sp>
        <p:nvSpPr>
          <p:cNvPr id="8" name="Text 6"/>
          <p:cNvSpPr/>
          <p:nvPr/>
        </p:nvSpPr>
        <p:spPr>
          <a:xfrm>
            <a:off x="3143250" y="271039"/>
            <a:ext cx="90487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Goals</a:t>
            </a:r>
            <a:endParaRPr lang="en-US" sz="900" dirty="0">
              <a:latin typeface="Microsoft YaHei" pitchFamily="34" charset="0"/>
              <a:ea typeface="Microsoft YaHei" pitchFamily="34" charset="-122"/>
              <a:cs typeface="Microsoft YaHei" pitchFamily="34" charset="-120"/>
            </a:endParaRPr>
          </a:p>
        </p:txBody>
      </p:sp>
      <p:sp>
        <p:nvSpPr>
          <p:cNvPr id="9" name="Shape 7"/>
          <p:cNvSpPr/>
          <p:nvPr/>
        </p:nvSpPr>
        <p:spPr>
          <a:xfrm>
            <a:off x="7967662" y="233362"/>
            <a:ext cx="523875" cy="200025"/>
          </a:xfrm>
          <a:prstGeom prst="roundRect">
            <a:avLst>
              <a:gd name="adj" fmla="val 50000"/>
            </a:avLst>
          </a:prstGeom>
          <a:noFill/>
          <a:ln w="9525">
            <a:solidFill>
              <a:srgbClr val="B9C3CB"/>
            </a:solidFill>
            <a:prstDash val="solid"/>
          </a:ln>
        </p:spPr>
      </p:sp>
      <p:sp>
        <p:nvSpPr>
          <p:cNvPr id="10" name="Text 8"/>
          <p:cNvSpPr/>
          <p:nvPr/>
        </p:nvSpPr>
        <p:spPr>
          <a:xfrm>
            <a:off x="4267200" y="271039"/>
            <a:ext cx="792480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1</a:t>
            </a:r>
            <a:endParaRPr lang="en-US" sz="900" dirty="0">
              <a:latin typeface="Microsoft YaHei" pitchFamily="34" charset="0"/>
              <a:ea typeface="Microsoft YaHei" pitchFamily="34" charset="-122"/>
              <a:cs typeface="Microsoft YaHei" pitchFamily="34" charset="-120"/>
            </a:endParaRPr>
          </a:p>
        </p:txBody>
      </p:sp>
      <p:sp>
        <p:nvSpPr>
          <p:cNvPr id="11" name="Shape 9"/>
          <p:cNvSpPr/>
          <p:nvPr/>
        </p:nvSpPr>
        <p:spPr>
          <a:xfrm>
            <a:off x="8539163" y="233362"/>
            <a:ext cx="552450" cy="200025"/>
          </a:xfrm>
          <a:prstGeom prst="roundRect">
            <a:avLst>
              <a:gd name="adj" fmla="val 50000"/>
            </a:avLst>
          </a:prstGeom>
          <a:noFill/>
          <a:ln w="9525">
            <a:solidFill>
              <a:srgbClr val="B9C3CB"/>
            </a:solidFill>
            <a:prstDash val="solid"/>
          </a:ln>
        </p:spPr>
      </p:sp>
      <p:sp>
        <p:nvSpPr>
          <p:cNvPr id="12" name="Text 10"/>
          <p:cNvSpPr/>
          <p:nvPr/>
        </p:nvSpPr>
        <p:spPr>
          <a:xfrm>
            <a:off x="5438775" y="271039"/>
            <a:ext cx="675322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1</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9139238" y="233362"/>
            <a:ext cx="523875" cy="200025"/>
          </a:xfrm>
          <a:prstGeom prst="roundRect">
            <a:avLst>
              <a:gd name="adj" fmla="val 50000"/>
            </a:avLst>
          </a:prstGeom>
          <a:noFill/>
          <a:ln w="9525">
            <a:solidFill>
              <a:srgbClr val="B9C3CB"/>
            </a:solidFill>
            <a:prstDash val="solid"/>
          </a:ln>
        </p:spPr>
      </p:sp>
      <p:sp>
        <p:nvSpPr>
          <p:cNvPr id="14" name="Text 12"/>
          <p:cNvSpPr/>
          <p:nvPr/>
        </p:nvSpPr>
        <p:spPr>
          <a:xfrm>
            <a:off x="6610350" y="271039"/>
            <a:ext cx="5581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2</a:t>
            </a:r>
            <a:endParaRPr lang="en-US" sz="900" dirty="0">
              <a:latin typeface="Microsoft YaHei" pitchFamily="34" charset="0"/>
              <a:ea typeface="Microsoft YaHei" pitchFamily="34" charset="-122"/>
              <a:cs typeface="Microsoft YaHei" pitchFamily="34" charset="-120"/>
            </a:endParaRPr>
          </a:p>
        </p:txBody>
      </p:sp>
      <p:sp>
        <p:nvSpPr>
          <p:cNvPr id="15" name="Shape 13"/>
          <p:cNvSpPr/>
          <p:nvPr/>
        </p:nvSpPr>
        <p:spPr>
          <a:xfrm>
            <a:off x="9710738" y="233362"/>
            <a:ext cx="523875" cy="200025"/>
          </a:xfrm>
          <a:prstGeom prst="roundRect">
            <a:avLst>
              <a:gd name="adj" fmla="val 50000"/>
            </a:avLst>
          </a:prstGeom>
          <a:noFill/>
          <a:ln w="9525">
            <a:solidFill>
              <a:srgbClr val="B9C3CB"/>
            </a:solidFill>
            <a:prstDash val="solid"/>
          </a:ln>
        </p:spPr>
      </p:sp>
      <p:sp>
        <p:nvSpPr>
          <p:cNvPr id="16" name="Text 14"/>
          <p:cNvSpPr/>
          <p:nvPr/>
        </p:nvSpPr>
        <p:spPr>
          <a:xfrm>
            <a:off x="7753350" y="271039"/>
            <a:ext cx="4438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3</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10282238" y="233362"/>
            <a:ext cx="552450" cy="200025"/>
          </a:xfrm>
          <a:prstGeom prst="roundRect">
            <a:avLst>
              <a:gd name="adj" fmla="val 50000"/>
            </a:avLst>
          </a:prstGeom>
          <a:solidFill>
            <a:srgbClr val="4A6B8A"/>
          </a:solidFill>
          <a:ln w="9525">
            <a:solidFill>
              <a:srgbClr val="4A6B8A"/>
            </a:solidFill>
            <a:prstDash val="solid"/>
          </a:ln>
        </p:spPr>
      </p:sp>
      <p:sp>
        <p:nvSpPr>
          <p:cNvPr id="18" name="Text 16"/>
          <p:cNvSpPr/>
          <p:nvPr/>
        </p:nvSpPr>
        <p:spPr>
          <a:xfrm>
            <a:off x="8924925" y="271039"/>
            <a:ext cx="3267075"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Quiz 2</a:t>
            </a:r>
            <a:endParaRPr lang="en-US" sz="900" dirty="0">
              <a:latin typeface="Microsoft YaHei" pitchFamily="34" charset="0"/>
              <a:ea typeface="Microsoft YaHei" pitchFamily="34" charset="-122"/>
              <a:cs typeface="Microsoft YaHei" pitchFamily="34" charset="-120"/>
            </a:endParaRPr>
          </a:p>
        </p:txBody>
      </p:sp>
      <p:sp>
        <p:nvSpPr>
          <p:cNvPr id="19" name="Shape 17"/>
          <p:cNvSpPr/>
          <p:nvPr/>
        </p:nvSpPr>
        <p:spPr>
          <a:xfrm>
            <a:off x="10882313" y="233362"/>
            <a:ext cx="695325" cy="200025"/>
          </a:xfrm>
          <a:prstGeom prst="roundRect">
            <a:avLst>
              <a:gd name="adj" fmla="val 50000"/>
            </a:avLst>
          </a:prstGeom>
          <a:noFill/>
          <a:ln w="9525">
            <a:solidFill>
              <a:srgbClr val="B9C3CB"/>
            </a:solidFill>
            <a:prstDash val="solid"/>
          </a:ln>
        </p:spPr>
      </p:sp>
      <p:sp>
        <p:nvSpPr>
          <p:cNvPr id="20" name="Text 18"/>
          <p:cNvSpPr/>
          <p:nvPr/>
        </p:nvSpPr>
        <p:spPr>
          <a:xfrm>
            <a:off x="10267950" y="271039"/>
            <a:ext cx="19240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Wrap-up</a:t>
            </a:r>
            <a:endParaRPr lang="en-US" sz="900" dirty="0">
              <a:latin typeface="Microsoft YaHei" pitchFamily="34" charset="0"/>
              <a:ea typeface="Microsoft YaHei" pitchFamily="34" charset="-122"/>
              <a:cs typeface="Microsoft YaHei" pitchFamily="34" charset="-120"/>
            </a:endParaRPr>
          </a:p>
        </p:txBody>
      </p:sp>
      <p:sp>
        <p:nvSpPr>
          <p:cNvPr id="21" name="Text 19"/>
          <p:cNvSpPr/>
          <p:nvPr/>
        </p:nvSpPr>
        <p:spPr>
          <a:xfrm>
            <a:off x="609600" y="1087171"/>
            <a:ext cx="11582400" cy="342900"/>
          </a:xfrm>
          <a:prstGeom prst="rect">
            <a:avLst/>
          </a:prstGeom>
          <a:noFill/>
          <a:ln/>
        </p:spPr>
        <p:txBody>
          <a:bodyPr wrap="none" lIns="0" tIns="0" rIns="0" bIns="0" rtlCol="0" anchor="t"/>
          <a:lstStyle/>
          <a:p>
            <a:pPr algn="l" indent="0" marL="0">
              <a:buNone/>
            </a:pPr>
            <a:r>
              <a:rPr lang="en-US" sz="2250" b="1" dirty="0">
                <a:solidFill>
                  <a:srgbClr val="23282E"/>
                </a:solidFill>
                <a:latin typeface="Microsoft YaHei" pitchFamily="34" charset="0"/>
                <a:ea typeface="Microsoft YaHei" pitchFamily="34" charset="-122"/>
                <a:cs typeface="Microsoft YaHei" pitchFamily="34" charset="-120"/>
              </a:rPr>
              <a:t>Answers: no to all three, by rules 1, 2, 4 and 6</a:t>
            </a:r>
            <a:endParaRPr lang="en-US" sz="2250" dirty="0">
              <a:latin typeface="Microsoft YaHei" pitchFamily="34" charset="0"/>
              <a:ea typeface="Microsoft YaHei" pitchFamily="34" charset="-122"/>
              <a:cs typeface="Microsoft YaHei" pitchFamily="34" charset="-120"/>
            </a:endParaRPr>
          </a:p>
        </p:txBody>
      </p:sp>
      <p:sp>
        <p:nvSpPr>
          <p:cNvPr id="22" name="Shape 20"/>
          <p:cNvSpPr/>
          <p:nvPr/>
        </p:nvSpPr>
        <p:spPr>
          <a:xfrm>
            <a:off x="609600" y="1504950"/>
            <a:ext cx="1028700" cy="76200"/>
          </a:xfrm>
          <a:custGeom>
            <a:avLst/>
            <a:gdLst/>
            <a:ahLst/>
            <a:cxnLst/>
            <a:rect l="l" t="t" r="r" b="b"/>
            <a:pathLst>
              <a:path w="1028700" h="76200">
                <a:moveTo>
                  <a:pt x="0" y="38100"/>
                </a:moveTo>
                <a:quadBezTo>
                  <a:pt x="57150" y="0"/>
                  <a:pt x="114300" y="38100"/>
                </a:quadBezTo>
                <a:quadBezTo>
                  <a:pt x="171450" y="76200"/>
                  <a:pt x="228600" y="38100"/>
                </a:quadBezTo>
                <a:quadBezTo>
                  <a:pt x="285750" y="0"/>
                  <a:pt x="342900" y="38100"/>
                </a:quadBezTo>
                <a:quadBezTo>
                  <a:pt x="400050" y="76200"/>
                  <a:pt x="457200" y="38100"/>
                </a:quadBezTo>
                <a:quadBezTo>
                  <a:pt x="514350" y="0"/>
                  <a:pt x="571500" y="38100"/>
                </a:quadBezTo>
                <a:quadBezTo>
                  <a:pt x="628650" y="76200"/>
                  <a:pt x="685800" y="38100"/>
                </a:quadBezTo>
                <a:quadBezTo>
                  <a:pt x="742950" y="0"/>
                  <a:pt x="800100" y="38100"/>
                </a:quadBezTo>
                <a:quadBezTo>
                  <a:pt x="857250" y="76200"/>
                  <a:pt x="914400" y="38100"/>
                </a:quadBezTo>
                <a:quadBezTo>
                  <a:pt x="971550" y="0"/>
                  <a:pt x="1028700" y="38100"/>
                </a:quadBezTo>
              </a:path>
            </a:pathLst>
          </a:custGeom>
          <a:noFill/>
          <a:ln w="23813">
            <a:solidFill>
              <a:srgbClr val="B96A5E"/>
            </a:solidFill>
            <a:prstDash val="solid"/>
          </a:ln>
        </p:spPr>
      </p:sp>
      <p:sp>
        <p:nvSpPr>
          <p:cNvPr id="23" name="Shape 21"/>
          <p:cNvSpPr/>
          <p:nvPr/>
        </p:nvSpPr>
        <p:spPr>
          <a:xfrm>
            <a:off x="614363" y="1871663"/>
            <a:ext cx="10963275" cy="1209675"/>
          </a:xfrm>
          <a:prstGeom prst="roundRect">
            <a:avLst>
              <a:gd name="adj" fmla="val 7874"/>
            </a:avLst>
          </a:prstGeom>
          <a:solidFill>
            <a:srgbClr val="F9FBFC"/>
          </a:solidFill>
          <a:ln w="9525">
            <a:solidFill>
              <a:srgbClr val="D3DBE0"/>
            </a:solidFill>
            <a:prstDash val="solid"/>
          </a:ln>
        </p:spPr>
      </p:sp>
      <p:sp>
        <p:nvSpPr>
          <p:cNvPr id="24" name="Shape 22"/>
          <p:cNvSpPr/>
          <p:nvPr/>
        </p:nvSpPr>
        <p:spPr>
          <a:xfrm>
            <a:off x="723900" y="2257425"/>
            <a:ext cx="9372668" cy="0"/>
          </a:xfrm>
          <a:prstGeom prst="line">
            <a:avLst/>
          </a:prstGeom>
          <a:noFill/>
          <a:ln w="9525">
            <a:solidFill>
              <a:srgbClr val="E4E9ED"/>
            </a:solidFill>
            <a:prstDash val="solid"/>
          </a:ln>
        </p:spPr>
      </p:sp>
      <p:sp>
        <p:nvSpPr>
          <p:cNvPr id="25" name="Shape 23"/>
          <p:cNvSpPr/>
          <p:nvPr/>
        </p:nvSpPr>
        <p:spPr>
          <a:xfrm>
            <a:off x="11277532" y="2257425"/>
            <a:ext cx="190568" cy="0"/>
          </a:xfrm>
          <a:prstGeom prst="line">
            <a:avLst/>
          </a:prstGeom>
          <a:noFill/>
          <a:ln w="9525">
            <a:solidFill>
              <a:srgbClr val="E4E9ED"/>
            </a:solidFill>
            <a:prstDash val="solid"/>
          </a:ln>
        </p:spPr>
      </p:sp>
      <p:sp>
        <p:nvSpPr>
          <p:cNvPr id="26" name="Shape 24"/>
          <p:cNvSpPr/>
          <p:nvPr/>
        </p:nvSpPr>
        <p:spPr>
          <a:xfrm>
            <a:off x="723900" y="2562225"/>
            <a:ext cx="9372668" cy="0"/>
          </a:xfrm>
          <a:prstGeom prst="line">
            <a:avLst/>
          </a:prstGeom>
          <a:noFill/>
          <a:ln w="9525">
            <a:solidFill>
              <a:srgbClr val="E4E9ED"/>
            </a:solidFill>
            <a:prstDash val="solid"/>
          </a:ln>
        </p:spPr>
      </p:sp>
      <p:sp>
        <p:nvSpPr>
          <p:cNvPr id="27" name="Shape 25"/>
          <p:cNvSpPr/>
          <p:nvPr/>
        </p:nvSpPr>
        <p:spPr>
          <a:xfrm>
            <a:off x="11277532" y="2562225"/>
            <a:ext cx="190568" cy="0"/>
          </a:xfrm>
          <a:prstGeom prst="line">
            <a:avLst/>
          </a:prstGeom>
          <a:noFill/>
          <a:ln w="9525">
            <a:solidFill>
              <a:srgbClr val="E4E9ED"/>
            </a:solidFill>
            <a:prstDash val="solid"/>
          </a:ln>
        </p:spPr>
      </p:sp>
      <p:sp>
        <p:nvSpPr>
          <p:cNvPr id="28" name="Shape 26"/>
          <p:cNvSpPr/>
          <p:nvPr/>
        </p:nvSpPr>
        <p:spPr>
          <a:xfrm>
            <a:off x="1143000" y="1943100"/>
            <a:ext cx="0" cy="1066800"/>
          </a:xfrm>
          <a:prstGeom prst="line">
            <a:avLst/>
          </a:prstGeom>
          <a:noFill/>
          <a:ln w="14288">
            <a:solidFill>
              <a:srgbClr val="E4CBC8"/>
            </a:solidFill>
            <a:prstDash val="solid"/>
          </a:ln>
        </p:spPr>
      </p:sp>
      <p:sp>
        <p:nvSpPr>
          <p:cNvPr id="29" name="Text 27"/>
          <p:cNvSpPr/>
          <p:nvPr/>
        </p:nvSpPr>
        <p:spPr>
          <a:xfrm>
            <a:off x="0" y="1960579"/>
            <a:ext cx="1752600" cy="251460"/>
          </a:xfrm>
          <a:prstGeom prst="rect">
            <a:avLst/>
          </a:prstGeom>
          <a:noFill/>
          <a:ln/>
        </p:spPr>
        <p:txBody>
          <a:bodyPr wrap="none" lIns="0" tIns="0" rIns="0" bIns="0" rtlCol="0" anchor="t"/>
          <a:lstStyle/>
          <a:p>
            <a:pPr algn="ctr" indent="0" marL="0">
              <a:buNone/>
            </a:pPr>
            <a:r>
              <a:rPr lang="en-US" sz="1650" b="1" dirty="0">
                <a:solidFill>
                  <a:srgbClr val="9F5C53"/>
                </a:solidFill>
                <a:latin typeface="Microsoft YaHei" pitchFamily="34" charset="0"/>
                <a:ea typeface="Microsoft YaHei" pitchFamily="34" charset="-122"/>
                <a:cs typeface="Microsoft YaHei" pitchFamily="34" charset="-120"/>
              </a:rPr>
              <a:t>1</a:t>
            </a:r>
            <a:endParaRPr lang="en-US" sz="1650" dirty="0">
              <a:latin typeface="Microsoft YaHei" pitchFamily="34" charset="0"/>
              <a:ea typeface="Microsoft YaHei" pitchFamily="34" charset="-122"/>
              <a:cs typeface="Microsoft YaHei" pitchFamily="34" charset="-120"/>
            </a:endParaRPr>
          </a:p>
        </p:txBody>
      </p:sp>
      <p:sp>
        <p:nvSpPr>
          <p:cNvPr id="30" name="Text 28"/>
          <p:cNvSpPr/>
          <p:nvPr/>
        </p:nvSpPr>
        <p:spPr>
          <a:xfrm>
            <a:off x="1295400" y="2033887"/>
            <a:ext cx="10896600" cy="160020"/>
          </a:xfrm>
          <a:prstGeom prst="rect">
            <a:avLst/>
          </a:prstGeom>
          <a:noFill/>
          <a:ln/>
        </p:spPr>
        <p:txBody>
          <a:bodyPr wrap="none" lIns="0" tIns="0" rIns="0" bIns="0" rtlCol="0" anchor="t"/>
          <a:lstStyle/>
          <a:p>
            <a:pPr algn="l" indent="0" marL="0">
              <a:buNone/>
            </a:pPr>
            <a:r>
              <a:rPr lang="en-US" sz="1050" b="1" dirty="0">
                <a:solidFill>
                  <a:srgbClr val="4A6B8A"/>
                </a:solidFill>
                <a:latin typeface="Microsoft YaHei" pitchFamily="34" charset="0"/>
                <a:ea typeface="Microsoft YaHei" pitchFamily="34" charset="-122"/>
                <a:cs typeface="Microsoft YaHei" pitchFamily="34" charset="-120"/>
              </a:rPr>
              <a:t>Case 1</a:t>
            </a:r>
            <a:endParaRPr lang="en-US" sz="1050" dirty="0">
              <a:latin typeface="Microsoft YaHei" pitchFamily="34" charset="0"/>
              <a:ea typeface="Microsoft YaHei" pitchFamily="34" charset="-122"/>
              <a:cs typeface="Microsoft YaHei" pitchFamily="34" charset="-120"/>
            </a:endParaRPr>
          </a:p>
        </p:txBody>
      </p:sp>
      <p:sp>
        <p:nvSpPr>
          <p:cNvPr id="31" name="Shape 29"/>
          <p:cNvSpPr/>
          <p:nvPr/>
        </p:nvSpPr>
        <p:spPr>
          <a:xfrm rot="21240000">
            <a:off x="10165556" y="2069306"/>
            <a:ext cx="1042988" cy="395288"/>
          </a:xfrm>
          <a:prstGeom prst="roundRect">
            <a:avLst>
              <a:gd name="adj" fmla="val 19277"/>
            </a:avLst>
          </a:prstGeom>
          <a:noFill/>
          <a:ln w="23813">
            <a:solidFill>
              <a:srgbClr val="A04A38"/>
            </a:solidFill>
            <a:prstDash val="solid"/>
          </a:ln>
        </p:spPr>
      </p:sp>
      <p:sp>
        <p:nvSpPr>
          <p:cNvPr id="32" name="Shape 30"/>
          <p:cNvSpPr/>
          <p:nvPr/>
        </p:nvSpPr>
        <p:spPr>
          <a:xfrm rot="21240000">
            <a:off x="10482647" y="2241066"/>
            <a:ext cx="85725" cy="85725"/>
          </a:xfrm>
          <a:custGeom>
            <a:avLst/>
            <a:gdLst/>
            <a:ahLst/>
            <a:cxnLst/>
            <a:rect l="l" t="t" r="r" b="b"/>
            <a:pathLst>
              <a:path w="85725" h="85725">
                <a:moveTo>
                  <a:pt x="85725" y="0"/>
                </a:moveTo>
                <a:lnTo>
                  <a:pt x="0" y="85725"/>
                </a:lnTo>
              </a:path>
            </a:pathLst>
          </a:custGeom>
          <a:noFill/>
          <a:ln w="14287">
            <a:solidFill>
              <a:srgbClr val="A04A38"/>
            </a:solidFill>
            <a:prstDash val="solid"/>
          </a:ln>
        </p:spPr>
      </p:sp>
      <p:sp>
        <p:nvSpPr>
          <p:cNvPr id="33" name="Shape 31"/>
          <p:cNvSpPr/>
          <p:nvPr/>
        </p:nvSpPr>
        <p:spPr>
          <a:xfrm rot="21240000">
            <a:off x="10482647" y="2241066"/>
            <a:ext cx="85725" cy="85725"/>
          </a:xfrm>
          <a:custGeom>
            <a:avLst/>
            <a:gdLst/>
            <a:ahLst/>
            <a:cxnLst/>
            <a:rect l="l" t="t" r="r" b="b"/>
            <a:pathLst>
              <a:path w="85725" h="85725">
                <a:moveTo>
                  <a:pt x="0" y="0"/>
                </a:moveTo>
                <a:lnTo>
                  <a:pt x="85725" y="85725"/>
                </a:lnTo>
              </a:path>
            </a:pathLst>
          </a:custGeom>
          <a:noFill/>
          <a:ln w="14287">
            <a:solidFill>
              <a:srgbClr val="A04A38"/>
            </a:solidFill>
            <a:prstDash val="solid"/>
          </a:ln>
        </p:spPr>
      </p:sp>
      <p:sp>
        <p:nvSpPr>
          <p:cNvPr id="34" name="Text 32"/>
          <p:cNvSpPr/>
          <p:nvPr/>
        </p:nvSpPr>
        <p:spPr>
          <a:xfrm rot="21240000">
            <a:off x="10648627" y="2148889"/>
            <a:ext cx="286760" cy="228600"/>
          </a:xfrm>
          <a:prstGeom prst="rect">
            <a:avLst/>
          </a:prstGeom>
          <a:noFill/>
          <a:ln/>
        </p:spPr>
        <p:txBody>
          <a:bodyPr wrap="none" lIns="0" tIns="0" rIns="0" bIns="0" rtlCol="0" anchor="t"/>
          <a:lstStyle/>
          <a:p>
            <a:pPr algn="l" indent="0" marL="0">
              <a:buNone/>
            </a:pPr>
            <a:r>
              <a:rPr lang="en-US" sz="1500" b="1" dirty="0">
                <a:solidFill>
                  <a:srgbClr val="A04A38"/>
                </a:solidFill>
                <a:latin typeface="Microsoft YaHei" pitchFamily="34" charset="0"/>
                <a:ea typeface="Microsoft YaHei" pitchFamily="34" charset="-122"/>
                <a:cs typeface="Microsoft YaHei" pitchFamily="34" charset="-120"/>
              </a:rPr>
              <a:t>No</a:t>
            </a:r>
            <a:endParaRPr lang="en-US" sz="1500" dirty="0">
              <a:latin typeface="Microsoft YaHei" pitchFamily="34" charset="0"/>
              <a:ea typeface="Microsoft YaHei" pitchFamily="34" charset="-122"/>
              <a:cs typeface="Microsoft YaHei" pitchFamily="34" charset="-120"/>
            </a:endParaRPr>
          </a:p>
        </p:txBody>
      </p:sp>
      <p:sp>
        <p:nvSpPr>
          <p:cNvPr id="35" name="Text 33"/>
          <p:cNvSpPr/>
          <p:nvPr/>
        </p:nvSpPr>
        <p:spPr>
          <a:xfrm>
            <a:off x="1295400" y="2320721"/>
            <a:ext cx="10896600" cy="194310"/>
          </a:xfrm>
          <a:prstGeom prst="rect">
            <a:avLst/>
          </a:prstGeom>
          <a:noFill/>
          <a:ln/>
        </p:spPr>
        <p:txBody>
          <a:bodyPr wrap="none" lIns="0" tIns="0" rIns="0" bIns="0" rtlCol="0" anchor="t"/>
          <a:lstStyle/>
          <a:p>
            <a:pPr algn="l" indent="0" marL="0">
              <a:buNone/>
            </a:pPr>
            <a:r>
              <a:rPr lang="en-US" sz="1275" dirty="0">
                <a:solidFill>
                  <a:srgbClr val="23282E"/>
                </a:solidFill>
                <a:latin typeface="Microsoft YaHei" pitchFamily="34" charset="0"/>
                <a:ea typeface="Microsoft YaHei" pitchFamily="34" charset="-122"/>
                <a:cs typeface="Microsoft YaHei" pitchFamily="34" charset="-120"/>
              </a:rPr>
              <a:t>Pasting a complaint, with the customer</a:t>
            </a:r>
            <a:pPr algn="l" indent="0" marL="0">
              <a:buNone/>
            </a:pPr>
            <a:r>
              <a:rPr lang="en-US" sz="1275" dirty="0">
                <a:solidFill>
                  <a:srgbClr val="23282E"/>
                </a:solidFill>
                <a:latin typeface="Microsoft YaHei" pitchFamily="34" charset="0"/>
                <a:ea typeface="Microsoft YaHei" pitchFamily="34" charset="-122"/>
                <a:cs typeface="Microsoft YaHei" pitchFamily="34" charset="-120"/>
              </a:rPr>
              <a:t>'</a:t>
            </a:r>
            <a:pPr algn="l" indent="0" marL="0">
              <a:buNone/>
            </a:pPr>
            <a:r>
              <a:rPr lang="en-US" sz="1275" dirty="0">
                <a:solidFill>
                  <a:srgbClr val="23282E"/>
                </a:solidFill>
                <a:latin typeface="Microsoft YaHei" pitchFamily="34" charset="0"/>
                <a:ea typeface="Microsoft YaHei" pitchFamily="34" charset="-122"/>
                <a:cs typeface="Microsoft YaHei" pitchFamily="34" charset="-120"/>
              </a:rPr>
              <a:t>s name and phone, into a personal AI account</a:t>
            </a:r>
            <a:endParaRPr lang="en-US" sz="1275" dirty="0">
              <a:latin typeface="Microsoft YaHei" pitchFamily="34" charset="0"/>
              <a:ea typeface="Microsoft YaHei" pitchFamily="34" charset="-122"/>
              <a:cs typeface="Microsoft YaHei" pitchFamily="34" charset="-120"/>
            </a:endParaRPr>
          </a:p>
        </p:txBody>
      </p:sp>
      <p:sp>
        <p:nvSpPr>
          <p:cNvPr id="36" name="Text 34"/>
          <p:cNvSpPr/>
          <p:nvPr/>
        </p:nvSpPr>
        <p:spPr>
          <a:xfrm>
            <a:off x="1295400" y="2852675"/>
            <a:ext cx="10896600" cy="148590"/>
          </a:xfrm>
          <a:prstGeom prst="rect">
            <a:avLst/>
          </a:prstGeom>
          <a:noFill/>
          <a:ln/>
        </p:spPr>
        <p:txBody>
          <a:bodyPr wrap="none" lIns="0" tIns="0" rIns="0" bIns="0" rtlCol="0" anchor="t"/>
          <a:lstStyle/>
          <a:p>
            <a:pPr algn="l" indent="0" marL="0">
              <a:buNone/>
            </a:pPr>
            <a:r>
              <a:rPr lang="en-US" sz="975" b="1" dirty="0">
                <a:solidFill>
                  <a:srgbClr val="A04A38"/>
                </a:solidFill>
                <a:latin typeface="Microsoft YaHei" pitchFamily="34" charset="0"/>
                <a:ea typeface="Microsoft YaHei" pitchFamily="34" charset="-122"/>
                <a:cs typeface="Microsoft YaHei" pitchFamily="34" charset="-120"/>
              </a:rPr>
              <a:t>Rules 1 and 2: personal data stays out of public tools, approved tools only</a:t>
            </a:r>
            <a:endParaRPr lang="en-US" sz="975" dirty="0">
              <a:latin typeface="Microsoft YaHei" pitchFamily="34" charset="0"/>
              <a:ea typeface="Microsoft YaHei" pitchFamily="34" charset="-122"/>
              <a:cs typeface="Microsoft YaHei" pitchFamily="34" charset="-120"/>
            </a:endParaRPr>
          </a:p>
        </p:txBody>
      </p:sp>
      <p:sp>
        <p:nvSpPr>
          <p:cNvPr id="37" name="Shape 35"/>
          <p:cNvSpPr/>
          <p:nvPr/>
        </p:nvSpPr>
        <p:spPr>
          <a:xfrm>
            <a:off x="614363" y="3224213"/>
            <a:ext cx="10963275" cy="1209675"/>
          </a:xfrm>
          <a:prstGeom prst="roundRect">
            <a:avLst>
              <a:gd name="adj" fmla="val 7874"/>
            </a:avLst>
          </a:prstGeom>
          <a:solidFill>
            <a:srgbClr val="F9FBFC"/>
          </a:solidFill>
          <a:ln w="9525">
            <a:solidFill>
              <a:srgbClr val="D3DBE0"/>
            </a:solidFill>
            <a:prstDash val="solid"/>
          </a:ln>
        </p:spPr>
      </p:sp>
      <p:sp>
        <p:nvSpPr>
          <p:cNvPr id="38" name="Shape 36"/>
          <p:cNvSpPr/>
          <p:nvPr/>
        </p:nvSpPr>
        <p:spPr>
          <a:xfrm>
            <a:off x="723900" y="3609975"/>
            <a:ext cx="9378332" cy="0"/>
          </a:xfrm>
          <a:prstGeom prst="line">
            <a:avLst/>
          </a:prstGeom>
          <a:noFill/>
          <a:ln w="9525">
            <a:solidFill>
              <a:srgbClr val="E4E9ED"/>
            </a:solidFill>
            <a:prstDash val="solid"/>
          </a:ln>
        </p:spPr>
      </p:sp>
      <p:sp>
        <p:nvSpPr>
          <p:cNvPr id="39" name="Shape 37"/>
          <p:cNvSpPr/>
          <p:nvPr/>
        </p:nvSpPr>
        <p:spPr>
          <a:xfrm>
            <a:off x="11271868" y="3609975"/>
            <a:ext cx="196232" cy="0"/>
          </a:xfrm>
          <a:prstGeom prst="line">
            <a:avLst/>
          </a:prstGeom>
          <a:noFill/>
          <a:ln w="9525">
            <a:solidFill>
              <a:srgbClr val="E4E9ED"/>
            </a:solidFill>
            <a:prstDash val="solid"/>
          </a:ln>
        </p:spPr>
      </p:sp>
      <p:sp>
        <p:nvSpPr>
          <p:cNvPr id="40" name="Shape 38"/>
          <p:cNvSpPr/>
          <p:nvPr/>
        </p:nvSpPr>
        <p:spPr>
          <a:xfrm>
            <a:off x="723900" y="3914775"/>
            <a:ext cx="10744200" cy="0"/>
          </a:xfrm>
          <a:prstGeom prst="line">
            <a:avLst/>
          </a:prstGeom>
          <a:noFill/>
          <a:ln w="9525">
            <a:solidFill>
              <a:srgbClr val="E4E9ED"/>
            </a:solidFill>
            <a:prstDash val="solid"/>
          </a:ln>
        </p:spPr>
      </p:sp>
      <p:sp>
        <p:nvSpPr>
          <p:cNvPr id="41" name="Shape 39"/>
          <p:cNvSpPr/>
          <p:nvPr/>
        </p:nvSpPr>
        <p:spPr>
          <a:xfrm>
            <a:off x="1143000" y="3295650"/>
            <a:ext cx="0" cy="1066800"/>
          </a:xfrm>
          <a:prstGeom prst="line">
            <a:avLst/>
          </a:prstGeom>
          <a:noFill/>
          <a:ln w="14288">
            <a:solidFill>
              <a:srgbClr val="E4CBC8"/>
            </a:solidFill>
            <a:prstDash val="solid"/>
          </a:ln>
        </p:spPr>
      </p:sp>
      <p:sp>
        <p:nvSpPr>
          <p:cNvPr id="42" name="Text 40"/>
          <p:cNvSpPr/>
          <p:nvPr/>
        </p:nvSpPr>
        <p:spPr>
          <a:xfrm>
            <a:off x="0" y="3313129"/>
            <a:ext cx="1752600" cy="251460"/>
          </a:xfrm>
          <a:prstGeom prst="rect">
            <a:avLst/>
          </a:prstGeom>
          <a:noFill/>
          <a:ln/>
        </p:spPr>
        <p:txBody>
          <a:bodyPr wrap="none" lIns="0" tIns="0" rIns="0" bIns="0" rtlCol="0" anchor="t"/>
          <a:lstStyle/>
          <a:p>
            <a:pPr algn="ctr" indent="0" marL="0">
              <a:buNone/>
            </a:pPr>
            <a:r>
              <a:rPr lang="en-US" sz="1650" b="1" dirty="0">
                <a:solidFill>
                  <a:srgbClr val="9F5C53"/>
                </a:solidFill>
                <a:latin typeface="Microsoft YaHei" pitchFamily="34" charset="0"/>
                <a:ea typeface="Microsoft YaHei" pitchFamily="34" charset="-122"/>
                <a:cs typeface="Microsoft YaHei" pitchFamily="34" charset="-120"/>
              </a:rPr>
              <a:t>2</a:t>
            </a:r>
            <a:endParaRPr lang="en-US" sz="1650" dirty="0">
              <a:latin typeface="Microsoft YaHei" pitchFamily="34" charset="0"/>
              <a:ea typeface="Microsoft YaHei" pitchFamily="34" charset="-122"/>
              <a:cs typeface="Microsoft YaHei" pitchFamily="34" charset="-120"/>
            </a:endParaRPr>
          </a:p>
        </p:txBody>
      </p:sp>
      <p:sp>
        <p:nvSpPr>
          <p:cNvPr id="43" name="Text 41"/>
          <p:cNvSpPr/>
          <p:nvPr/>
        </p:nvSpPr>
        <p:spPr>
          <a:xfrm>
            <a:off x="1295400" y="3386437"/>
            <a:ext cx="10896600" cy="160020"/>
          </a:xfrm>
          <a:prstGeom prst="rect">
            <a:avLst/>
          </a:prstGeom>
          <a:noFill/>
          <a:ln/>
        </p:spPr>
        <p:txBody>
          <a:bodyPr wrap="none" lIns="0" tIns="0" rIns="0" bIns="0" rtlCol="0" anchor="t"/>
          <a:lstStyle/>
          <a:p>
            <a:pPr algn="l" indent="0" marL="0">
              <a:buNone/>
            </a:pPr>
            <a:r>
              <a:rPr lang="en-US" sz="1050" b="1" dirty="0">
                <a:solidFill>
                  <a:srgbClr val="4A6B8A"/>
                </a:solidFill>
                <a:latin typeface="Microsoft YaHei" pitchFamily="34" charset="0"/>
                <a:ea typeface="Microsoft YaHei" pitchFamily="34" charset="-122"/>
                <a:cs typeface="Microsoft YaHei" pitchFamily="34" charset="-120"/>
              </a:rPr>
              <a:t>Case 2</a:t>
            </a:r>
            <a:endParaRPr lang="en-US" sz="1050" dirty="0">
              <a:latin typeface="Microsoft YaHei" pitchFamily="34" charset="0"/>
              <a:ea typeface="Microsoft YaHei" pitchFamily="34" charset="-122"/>
              <a:cs typeface="Microsoft YaHei" pitchFamily="34" charset="-120"/>
            </a:endParaRPr>
          </a:p>
        </p:txBody>
      </p:sp>
      <p:sp>
        <p:nvSpPr>
          <p:cNvPr id="44" name="Shape 42"/>
          <p:cNvSpPr/>
          <p:nvPr/>
        </p:nvSpPr>
        <p:spPr>
          <a:xfrm rot="240000">
            <a:off x="10165556" y="3421856"/>
            <a:ext cx="1042987" cy="395287"/>
          </a:xfrm>
          <a:prstGeom prst="roundRect">
            <a:avLst>
              <a:gd name="adj" fmla="val 19277"/>
            </a:avLst>
          </a:prstGeom>
          <a:noFill/>
          <a:ln w="23812">
            <a:solidFill>
              <a:srgbClr val="A04A38"/>
            </a:solidFill>
            <a:prstDash val="solid"/>
          </a:ln>
        </p:spPr>
      </p:sp>
      <p:sp>
        <p:nvSpPr>
          <p:cNvPr id="45" name="Shape 43"/>
          <p:cNvSpPr/>
          <p:nvPr/>
        </p:nvSpPr>
        <p:spPr>
          <a:xfrm rot="240000">
            <a:off x="10482153" y="3565307"/>
            <a:ext cx="85725" cy="85725"/>
          </a:xfrm>
          <a:custGeom>
            <a:avLst/>
            <a:gdLst/>
            <a:ahLst/>
            <a:cxnLst/>
            <a:rect l="l" t="t" r="r" b="b"/>
            <a:pathLst>
              <a:path w="85725" h="85725">
                <a:moveTo>
                  <a:pt x="85725" y="0"/>
                </a:moveTo>
                <a:lnTo>
                  <a:pt x="0" y="85725"/>
                </a:lnTo>
              </a:path>
            </a:pathLst>
          </a:custGeom>
          <a:noFill/>
          <a:ln w="14287">
            <a:solidFill>
              <a:srgbClr val="A04A38"/>
            </a:solidFill>
            <a:prstDash val="solid"/>
          </a:ln>
        </p:spPr>
      </p:sp>
      <p:sp>
        <p:nvSpPr>
          <p:cNvPr id="46" name="Shape 44"/>
          <p:cNvSpPr/>
          <p:nvPr/>
        </p:nvSpPr>
        <p:spPr>
          <a:xfrm rot="240000">
            <a:off x="10482153" y="3565307"/>
            <a:ext cx="85725" cy="85725"/>
          </a:xfrm>
          <a:custGeom>
            <a:avLst/>
            <a:gdLst/>
            <a:ahLst/>
            <a:cxnLst/>
            <a:rect l="l" t="t" r="r" b="b"/>
            <a:pathLst>
              <a:path w="85725" h="85725">
                <a:moveTo>
                  <a:pt x="0" y="0"/>
                </a:moveTo>
                <a:lnTo>
                  <a:pt x="85725" y="85725"/>
                </a:lnTo>
              </a:path>
            </a:pathLst>
          </a:custGeom>
          <a:noFill/>
          <a:ln w="14287">
            <a:solidFill>
              <a:srgbClr val="A04A38"/>
            </a:solidFill>
            <a:prstDash val="solid"/>
          </a:ln>
        </p:spPr>
      </p:sp>
      <p:sp>
        <p:nvSpPr>
          <p:cNvPr id="47" name="Text 45"/>
          <p:cNvSpPr/>
          <p:nvPr/>
        </p:nvSpPr>
        <p:spPr>
          <a:xfrm rot="240000">
            <a:off x="10647686" y="3519722"/>
            <a:ext cx="286760" cy="228600"/>
          </a:xfrm>
          <a:prstGeom prst="rect">
            <a:avLst/>
          </a:prstGeom>
          <a:noFill/>
          <a:ln/>
        </p:spPr>
        <p:txBody>
          <a:bodyPr wrap="none" lIns="0" tIns="0" rIns="0" bIns="0" rtlCol="0" anchor="t"/>
          <a:lstStyle/>
          <a:p>
            <a:pPr algn="l" indent="0" marL="0">
              <a:buNone/>
            </a:pPr>
            <a:r>
              <a:rPr lang="en-US" sz="1500" b="1" dirty="0">
                <a:solidFill>
                  <a:srgbClr val="A04A38"/>
                </a:solidFill>
                <a:latin typeface="Microsoft YaHei" pitchFamily="34" charset="0"/>
                <a:ea typeface="Microsoft YaHei" pitchFamily="34" charset="-122"/>
                <a:cs typeface="Microsoft YaHei" pitchFamily="34" charset="-120"/>
              </a:rPr>
              <a:t>No</a:t>
            </a:r>
            <a:endParaRPr lang="en-US" sz="1500" dirty="0">
              <a:latin typeface="Microsoft YaHei" pitchFamily="34" charset="0"/>
              <a:ea typeface="Microsoft YaHei" pitchFamily="34" charset="-122"/>
              <a:cs typeface="Microsoft YaHei" pitchFamily="34" charset="-120"/>
            </a:endParaRPr>
          </a:p>
        </p:txBody>
      </p:sp>
      <p:sp>
        <p:nvSpPr>
          <p:cNvPr id="48" name="Text 46"/>
          <p:cNvSpPr/>
          <p:nvPr/>
        </p:nvSpPr>
        <p:spPr>
          <a:xfrm>
            <a:off x="1295400" y="3673271"/>
            <a:ext cx="10896600" cy="194310"/>
          </a:xfrm>
          <a:prstGeom prst="rect">
            <a:avLst/>
          </a:prstGeom>
          <a:noFill/>
          <a:ln/>
        </p:spPr>
        <p:txBody>
          <a:bodyPr wrap="none" lIns="0" tIns="0" rIns="0" bIns="0" rtlCol="0" anchor="t"/>
          <a:lstStyle/>
          <a:p>
            <a:pPr algn="l" indent="0" marL="0">
              <a:buNone/>
            </a:pPr>
            <a:r>
              <a:rPr lang="en-US" sz="1275" dirty="0">
                <a:solidFill>
                  <a:srgbClr val="23282E"/>
                </a:solidFill>
                <a:latin typeface="Microsoft YaHei" pitchFamily="34" charset="0"/>
                <a:ea typeface="Microsoft YaHei" pitchFamily="34" charset="-122"/>
                <a:cs typeface="Microsoft YaHei" pitchFamily="34" charset="-120"/>
              </a:rPr>
              <a:t>Making an event poster with AI, then cropping off its AI label before we post it</a:t>
            </a:r>
            <a:endParaRPr lang="en-US" sz="1275" dirty="0">
              <a:latin typeface="Microsoft YaHei" pitchFamily="34" charset="0"/>
              <a:ea typeface="Microsoft YaHei" pitchFamily="34" charset="-122"/>
              <a:cs typeface="Microsoft YaHei" pitchFamily="34" charset="-120"/>
            </a:endParaRPr>
          </a:p>
        </p:txBody>
      </p:sp>
      <p:sp>
        <p:nvSpPr>
          <p:cNvPr id="49" name="Text 47"/>
          <p:cNvSpPr/>
          <p:nvPr/>
        </p:nvSpPr>
        <p:spPr>
          <a:xfrm>
            <a:off x="1295400" y="4205225"/>
            <a:ext cx="10896600" cy="148590"/>
          </a:xfrm>
          <a:prstGeom prst="rect">
            <a:avLst/>
          </a:prstGeom>
          <a:noFill/>
          <a:ln/>
        </p:spPr>
        <p:txBody>
          <a:bodyPr wrap="none" lIns="0" tIns="0" rIns="0" bIns="0" rtlCol="0" anchor="t"/>
          <a:lstStyle/>
          <a:p>
            <a:pPr algn="l" indent="0" marL="0">
              <a:buNone/>
            </a:pPr>
            <a:r>
              <a:rPr lang="en-US" sz="975" b="1" dirty="0">
                <a:solidFill>
                  <a:srgbClr val="A04A38"/>
                </a:solidFill>
                <a:latin typeface="Microsoft YaHei" pitchFamily="34" charset="0"/>
                <a:ea typeface="Microsoft YaHei" pitchFamily="34" charset="-122"/>
                <a:cs typeface="Microsoft YaHei" pitchFamily="34" charset="-120"/>
              </a:rPr>
              <a:t>Rule 4: declare what you publish, never remove labels</a:t>
            </a:r>
            <a:endParaRPr lang="en-US" sz="975" dirty="0">
              <a:latin typeface="Microsoft YaHei" pitchFamily="34" charset="0"/>
              <a:ea typeface="Microsoft YaHei" pitchFamily="34" charset="-122"/>
              <a:cs typeface="Microsoft YaHei" pitchFamily="34" charset="-120"/>
            </a:endParaRPr>
          </a:p>
        </p:txBody>
      </p:sp>
      <p:sp>
        <p:nvSpPr>
          <p:cNvPr id="50" name="Shape 48"/>
          <p:cNvSpPr/>
          <p:nvPr/>
        </p:nvSpPr>
        <p:spPr>
          <a:xfrm>
            <a:off x="614363" y="4576763"/>
            <a:ext cx="10963275" cy="1209675"/>
          </a:xfrm>
          <a:prstGeom prst="roundRect">
            <a:avLst>
              <a:gd name="adj" fmla="val 7874"/>
            </a:avLst>
          </a:prstGeom>
          <a:solidFill>
            <a:srgbClr val="F9FBFC"/>
          </a:solidFill>
          <a:ln w="9525">
            <a:solidFill>
              <a:srgbClr val="D3DBE0"/>
            </a:solidFill>
            <a:prstDash val="solid"/>
          </a:ln>
        </p:spPr>
      </p:sp>
      <p:sp>
        <p:nvSpPr>
          <p:cNvPr id="51" name="Shape 49"/>
          <p:cNvSpPr/>
          <p:nvPr/>
        </p:nvSpPr>
        <p:spPr>
          <a:xfrm>
            <a:off x="723900" y="4962525"/>
            <a:ext cx="9381414" cy="0"/>
          </a:xfrm>
          <a:prstGeom prst="line">
            <a:avLst/>
          </a:prstGeom>
          <a:noFill/>
          <a:ln w="9525">
            <a:solidFill>
              <a:srgbClr val="E4E9ED"/>
            </a:solidFill>
            <a:prstDash val="solid"/>
          </a:ln>
        </p:spPr>
      </p:sp>
      <p:sp>
        <p:nvSpPr>
          <p:cNvPr id="52" name="Shape 50"/>
          <p:cNvSpPr/>
          <p:nvPr/>
        </p:nvSpPr>
        <p:spPr>
          <a:xfrm>
            <a:off x="11268786" y="4962525"/>
            <a:ext cx="199314" cy="0"/>
          </a:xfrm>
          <a:prstGeom prst="line">
            <a:avLst/>
          </a:prstGeom>
          <a:noFill/>
          <a:ln w="9525">
            <a:solidFill>
              <a:srgbClr val="E4E9ED"/>
            </a:solidFill>
            <a:prstDash val="solid"/>
          </a:ln>
        </p:spPr>
      </p:sp>
      <p:sp>
        <p:nvSpPr>
          <p:cNvPr id="53" name="Shape 51"/>
          <p:cNvSpPr/>
          <p:nvPr/>
        </p:nvSpPr>
        <p:spPr>
          <a:xfrm>
            <a:off x="723900" y="5267325"/>
            <a:ext cx="10744200" cy="0"/>
          </a:xfrm>
          <a:prstGeom prst="line">
            <a:avLst/>
          </a:prstGeom>
          <a:noFill/>
          <a:ln w="9525">
            <a:solidFill>
              <a:srgbClr val="E4E9ED"/>
            </a:solidFill>
            <a:prstDash val="solid"/>
          </a:ln>
        </p:spPr>
      </p:sp>
      <p:sp>
        <p:nvSpPr>
          <p:cNvPr id="54" name="Shape 52"/>
          <p:cNvSpPr/>
          <p:nvPr/>
        </p:nvSpPr>
        <p:spPr>
          <a:xfrm>
            <a:off x="1143000" y="4648200"/>
            <a:ext cx="0" cy="1066800"/>
          </a:xfrm>
          <a:prstGeom prst="line">
            <a:avLst/>
          </a:prstGeom>
          <a:noFill/>
          <a:ln w="14288">
            <a:solidFill>
              <a:srgbClr val="E4CBC8"/>
            </a:solidFill>
            <a:prstDash val="solid"/>
          </a:ln>
        </p:spPr>
      </p:sp>
      <p:sp>
        <p:nvSpPr>
          <p:cNvPr id="55" name="Text 53"/>
          <p:cNvSpPr/>
          <p:nvPr/>
        </p:nvSpPr>
        <p:spPr>
          <a:xfrm>
            <a:off x="0" y="4665679"/>
            <a:ext cx="1752600" cy="251460"/>
          </a:xfrm>
          <a:prstGeom prst="rect">
            <a:avLst/>
          </a:prstGeom>
          <a:noFill/>
          <a:ln/>
        </p:spPr>
        <p:txBody>
          <a:bodyPr wrap="none" lIns="0" tIns="0" rIns="0" bIns="0" rtlCol="0" anchor="t"/>
          <a:lstStyle/>
          <a:p>
            <a:pPr algn="ctr" indent="0" marL="0">
              <a:buNone/>
            </a:pPr>
            <a:r>
              <a:rPr lang="en-US" sz="1650" b="1" dirty="0">
                <a:solidFill>
                  <a:srgbClr val="9F5C53"/>
                </a:solidFill>
                <a:latin typeface="Microsoft YaHei" pitchFamily="34" charset="0"/>
                <a:ea typeface="Microsoft YaHei" pitchFamily="34" charset="-122"/>
                <a:cs typeface="Microsoft YaHei" pitchFamily="34" charset="-120"/>
              </a:rPr>
              <a:t>3</a:t>
            </a:r>
            <a:endParaRPr lang="en-US" sz="1650" dirty="0">
              <a:latin typeface="Microsoft YaHei" pitchFamily="34" charset="0"/>
              <a:ea typeface="Microsoft YaHei" pitchFamily="34" charset="-122"/>
              <a:cs typeface="Microsoft YaHei" pitchFamily="34" charset="-120"/>
            </a:endParaRPr>
          </a:p>
        </p:txBody>
      </p:sp>
      <p:sp>
        <p:nvSpPr>
          <p:cNvPr id="56" name="Text 54"/>
          <p:cNvSpPr/>
          <p:nvPr/>
        </p:nvSpPr>
        <p:spPr>
          <a:xfrm>
            <a:off x="1295400" y="4738987"/>
            <a:ext cx="10896600" cy="160020"/>
          </a:xfrm>
          <a:prstGeom prst="rect">
            <a:avLst/>
          </a:prstGeom>
          <a:noFill/>
          <a:ln/>
        </p:spPr>
        <p:txBody>
          <a:bodyPr wrap="none" lIns="0" tIns="0" rIns="0" bIns="0" rtlCol="0" anchor="t"/>
          <a:lstStyle/>
          <a:p>
            <a:pPr algn="l" indent="0" marL="0">
              <a:buNone/>
            </a:pPr>
            <a:r>
              <a:rPr lang="en-US" sz="1050" b="1" dirty="0">
                <a:solidFill>
                  <a:srgbClr val="4A6B8A"/>
                </a:solidFill>
                <a:latin typeface="Microsoft YaHei" pitchFamily="34" charset="0"/>
                <a:ea typeface="Microsoft YaHei" pitchFamily="34" charset="-122"/>
                <a:cs typeface="Microsoft YaHei" pitchFamily="34" charset="-120"/>
              </a:rPr>
              <a:t>Case 3</a:t>
            </a:r>
            <a:endParaRPr lang="en-US" sz="1050" dirty="0">
              <a:latin typeface="Microsoft YaHei" pitchFamily="34" charset="0"/>
              <a:ea typeface="Microsoft YaHei" pitchFamily="34" charset="-122"/>
              <a:cs typeface="Microsoft YaHei" pitchFamily="34" charset="-120"/>
            </a:endParaRPr>
          </a:p>
        </p:txBody>
      </p:sp>
      <p:sp>
        <p:nvSpPr>
          <p:cNvPr id="57" name="Shape 55"/>
          <p:cNvSpPr/>
          <p:nvPr/>
        </p:nvSpPr>
        <p:spPr>
          <a:xfrm rot="21420000">
            <a:off x="10165556" y="4774406"/>
            <a:ext cx="1042988" cy="395288"/>
          </a:xfrm>
          <a:prstGeom prst="roundRect">
            <a:avLst>
              <a:gd name="adj" fmla="val 19277"/>
            </a:avLst>
          </a:prstGeom>
          <a:noFill/>
          <a:ln w="23813">
            <a:solidFill>
              <a:srgbClr val="A04A38"/>
            </a:solidFill>
            <a:prstDash val="solid"/>
          </a:ln>
        </p:spPr>
      </p:sp>
      <p:sp>
        <p:nvSpPr>
          <p:cNvPr id="58" name="Shape 56"/>
          <p:cNvSpPr/>
          <p:nvPr/>
        </p:nvSpPr>
        <p:spPr>
          <a:xfrm rot="21420000">
            <a:off x="10481980" y="4937688"/>
            <a:ext cx="85725" cy="85725"/>
          </a:xfrm>
          <a:custGeom>
            <a:avLst/>
            <a:gdLst/>
            <a:ahLst/>
            <a:cxnLst/>
            <a:rect l="l" t="t" r="r" b="b"/>
            <a:pathLst>
              <a:path w="85725" h="85725">
                <a:moveTo>
                  <a:pt x="85725" y="0"/>
                </a:moveTo>
                <a:lnTo>
                  <a:pt x="0" y="85725"/>
                </a:lnTo>
              </a:path>
            </a:pathLst>
          </a:custGeom>
          <a:noFill/>
          <a:ln w="14288">
            <a:solidFill>
              <a:srgbClr val="A04A38"/>
            </a:solidFill>
            <a:prstDash val="solid"/>
          </a:ln>
        </p:spPr>
      </p:sp>
      <p:sp>
        <p:nvSpPr>
          <p:cNvPr id="59" name="Shape 57"/>
          <p:cNvSpPr/>
          <p:nvPr/>
        </p:nvSpPr>
        <p:spPr>
          <a:xfrm rot="21420000">
            <a:off x="10481980" y="4937688"/>
            <a:ext cx="85725" cy="85725"/>
          </a:xfrm>
          <a:custGeom>
            <a:avLst/>
            <a:gdLst/>
            <a:ahLst/>
            <a:cxnLst/>
            <a:rect l="l" t="t" r="r" b="b"/>
            <a:pathLst>
              <a:path w="85725" h="85725">
                <a:moveTo>
                  <a:pt x="0" y="0"/>
                </a:moveTo>
                <a:lnTo>
                  <a:pt x="85725" y="85725"/>
                </a:lnTo>
              </a:path>
            </a:pathLst>
          </a:custGeom>
          <a:noFill/>
          <a:ln w="14288">
            <a:solidFill>
              <a:srgbClr val="A04A38"/>
            </a:solidFill>
            <a:prstDash val="solid"/>
          </a:ln>
        </p:spPr>
      </p:sp>
      <p:sp>
        <p:nvSpPr>
          <p:cNvPr id="60" name="Text 58"/>
          <p:cNvSpPr/>
          <p:nvPr/>
        </p:nvSpPr>
        <p:spPr>
          <a:xfrm rot="21420000">
            <a:off x="10648680" y="4859488"/>
            <a:ext cx="286760" cy="228600"/>
          </a:xfrm>
          <a:prstGeom prst="rect">
            <a:avLst/>
          </a:prstGeom>
          <a:noFill/>
          <a:ln/>
        </p:spPr>
        <p:txBody>
          <a:bodyPr wrap="none" lIns="0" tIns="0" rIns="0" bIns="0" rtlCol="0" anchor="t"/>
          <a:lstStyle/>
          <a:p>
            <a:pPr algn="l" indent="0" marL="0">
              <a:buNone/>
            </a:pPr>
            <a:r>
              <a:rPr lang="en-US" sz="1500" b="1" dirty="0">
                <a:solidFill>
                  <a:srgbClr val="A04A38"/>
                </a:solidFill>
                <a:latin typeface="Microsoft YaHei" pitchFamily="34" charset="0"/>
                <a:ea typeface="Microsoft YaHei" pitchFamily="34" charset="-122"/>
                <a:cs typeface="Microsoft YaHei" pitchFamily="34" charset="-120"/>
              </a:rPr>
              <a:t>No</a:t>
            </a:r>
            <a:endParaRPr lang="en-US" sz="1500" dirty="0">
              <a:latin typeface="Microsoft YaHei" pitchFamily="34" charset="0"/>
              <a:ea typeface="Microsoft YaHei" pitchFamily="34" charset="-122"/>
              <a:cs typeface="Microsoft YaHei" pitchFamily="34" charset="-120"/>
            </a:endParaRPr>
          </a:p>
        </p:txBody>
      </p:sp>
      <p:sp>
        <p:nvSpPr>
          <p:cNvPr id="61" name="Text 59"/>
          <p:cNvSpPr/>
          <p:nvPr/>
        </p:nvSpPr>
        <p:spPr>
          <a:xfrm>
            <a:off x="1295400" y="5025821"/>
            <a:ext cx="10896600" cy="194310"/>
          </a:xfrm>
          <a:prstGeom prst="rect">
            <a:avLst/>
          </a:prstGeom>
          <a:noFill/>
          <a:ln/>
        </p:spPr>
        <p:txBody>
          <a:bodyPr wrap="none" lIns="0" tIns="0" rIns="0" bIns="0" rtlCol="0" anchor="t"/>
          <a:lstStyle/>
          <a:p>
            <a:pPr algn="l" indent="0" marL="0">
              <a:buNone/>
            </a:pPr>
            <a:r>
              <a:rPr lang="en-US" sz="1275" dirty="0">
                <a:solidFill>
                  <a:srgbClr val="23282E"/>
                </a:solidFill>
                <a:latin typeface="Microsoft YaHei" pitchFamily="34" charset="0"/>
                <a:ea typeface="Microsoft YaHei" pitchFamily="34" charset="-122"/>
                <a:cs typeface="Microsoft YaHei" pitchFamily="34" charset="-120"/>
              </a:rPr>
              <a:t>Finding you pasted a client list into public AI last week, and letting it go: nobody knows</a:t>
            </a:r>
            <a:endParaRPr lang="en-US" sz="1275" dirty="0">
              <a:latin typeface="Microsoft YaHei" pitchFamily="34" charset="0"/>
              <a:ea typeface="Microsoft YaHei" pitchFamily="34" charset="-122"/>
              <a:cs typeface="Microsoft YaHei" pitchFamily="34" charset="-120"/>
            </a:endParaRPr>
          </a:p>
        </p:txBody>
      </p:sp>
      <p:sp>
        <p:nvSpPr>
          <p:cNvPr id="62" name="Text 60"/>
          <p:cNvSpPr/>
          <p:nvPr/>
        </p:nvSpPr>
        <p:spPr>
          <a:xfrm>
            <a:off x="1295400" y="5557775"/>
            <a:ext cx="10896600" cy="148590"/>
          </a:xfrm>
          <a:prstGeom prst="rect">
            <a:avLst/>
          </a:prstGeom>
          <a:noFill/>
          <a:ln/>
        </p:spPr>
        <p:txBody>
          <a:bodyPr wrap="none" lIns="0" tIns="0" rIns="0" bIns="0" rtlCol="0" anchor="t"/>
          <a:lstStyle/>
          <a:p>
            <a:pPr algn="l" indent="0" marL="0">
              <a:buNone/>
            </a:pPr>
            <a:r>
              <a:rPr lang="en-US" sz="975" b="1" dirty="0">
                <a:solidFill>
                  <a:srgbClr val="A04A38"/>
                </a:solidFill>
                <a:latin typeface="Microsoft YaHei" pitchFamily="34" charset="0"/>
                <a:ea typeface="Microsoft YaHei" pitchFamily="34" charset="-122"/>
                <a:cs typeface="Microsoft YaHei" pitchFamily="34" charset="-120"/>
              </a:rPr>
              <a:t>Rule 6: report at once, the sooner the less damage. The one people get wrong</a:t>
            </a:r>
            <a:endParaRPr lang="en-US" sz="975" dirty="0">
              <a:latin typeface="Microsoft YaHei" pitchFamily="34" charset="0"/>
              <a:ea typeface="Microsoft YaHei" pitchFamily="34" charset="-122"/>
              <a:cs typeface="Microsoft YaHei" pitchFamily="34" charset="-120"/>
            </a:endParaRPr>
          </a:p>
        </p:txBody>
      </p:sp>
      <p:sp>
        <p:nvSpPr>
          <p:cNvPr id="63" name="Text 61"/>
          <p:cNvSpPr/>
          <p:nvPr/>
        </p:nvSpPr>
        <p:spPr>
          <a:xfrm>
            <a:off x="609600" y="5910562"/>
            <a:ext cx="11582400" cy="160020"/>
          </a:xfrm>
          <a:prstGeom prst="rect">
            <a:avLst/>
          </a:prstGeom>
          <a:noFill/>
          <a:ln/>
        </p:spPr>
        <p:txBody>
          <a:bodyPr wrap="none" lIns="0" tIns="0" rIns="0" bIns="0" rtlCol="0" anchor="t"/>
          <a:lstStyle/>
          <a:p>
            <a:pPr algn="l" indent="0" marL="0">
              <a:buNone/>
            </a:pPr>
            <a:r>
              <a:rPr lang="en-US" sz="1050" b="1" dirty="0">
                <a:solidFill>
                  <a:srgbClr val="4A6B8A"/>
                </a:solidFill>
                <a:latin typeface="Microsoft YaHei" pitchFamily="34" charset="0"/>
                <a:ea typeface="Microsoft YaHei" pitchFamily="34" charset="-122"/>
                <a:cs typeface="Microsoft YaHei" pitchFamily="34" charset="-120"/>
              </a:rPr>
              <a:t>Reporting isn</a:t>
            </a:r>
            <a:pPr algn="l" indent="0" marL="0">
              <a:buNone/>
            </a:pPr>
            <a:r>
              <a:rPr lang="en-US" sz="1050" b="1" dirty="0">
                <a:solidFill>
                  <a:srgbClr val="4A6B8A"/>
                </a:solidFill>
                <a:latin typeface="Microsoft YaHei" pitchFamily="34" charset="0"/>
                <a:ea typeface="Microsoft YaHei" pitchFamily="34" charset="-122"/>
                <a:cs typeface="Microsoft YaHei" pitchFamily="34" charset="-120"/>
              </a:rPr>
              <a:t>'</a:t>
            </a:r>
            <a:pPr algn="l" indent="0" marL="0">
              <a:buNone/>
            </a:pPr>
            <a:r>
              <a:rPr lang="en-US" sz="1050" b="1" dirty="0">
                <a:solidFill>
                  <a:srgbClr val="4A6B8A"/>
                </a:solidFill>
                <a:latin typeface="Microsoft YaHei" pitchFamily="34" charset="0"/>
                <a:ea typeface="Microsoft YaHei" pitchFamily="34" charset="-122"/>
                <a:cs typeface="Microsoft YaHei" pitchFamily="34" charset="-120"/>
              </a:rPr>
              <a:t>t confessing. It gives the company time to fix it.</a:t>
            </a:r>
            <a:endParaRPr lang="en-US" sz="1050" dirty="0">
              <a:latin typeface="Microsoft YaHei" pitchFamily="34" charset="0"/>
              <a:ea typeface="Microsoft YaHei" pitchFamily="34" charset="-122"/>
              <a:cs typeface="Microsoft YaHei" pitchFamily="34" charset="-120"/>
            </a:endParaRPr>
          </a:p>
        </p:txBody>
      </p:sp>
      <p:sp>
        <p:nvSpPr>
          <p:cNvPr id="64" name="Text 62"/>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Grounds: PIPL Arts. 21, 23 and 57. AI Labeling Measures Art. 10 (in force Sep 1, 2025). Data Security Law Art. 29</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F0F2"/>
          </a:solidFill>
          <a:ln/>
        </p:spPr>
      </p:sp>
      <p:sp>
        <p:nvSpPr>
          <p:cNvPr id="3" name="Text 1"/>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Learning </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&amp;</a:t>
            </a:r>
            <a:pPr algn="l" indent="0" marL="0">
              <a:buNone/>
            </a:pPr>
            <a:r>
              <a:rPr lang="en-US" sz="900" dirty="0">
                <a:solidFill>
                  <a:srgbClr val="5A6470"/>
                </a:solidFill>
                <a:latin typeface="Microsoft YaHei" pitchFamily="34" charset="0"/>
                <a:ea typeface="Microsoft YaHei" pitchFamily="34" charset="-122"/>
                <a:cs typeface="Microsoft YaHei" pitchFamily="34" charset="-120"/>
              </a:rPr>
              <a:t> Development · All-staff training · Using generative AI well at work</a:t>
            </a:r>
            <a:endParaRPr lang="en-US" sz="900" dirty="0">
              <a:latin typeface="Microsoft YaHei" pitchFamily="34" charset="0"/>
              <a:ea typeface="Microsoft YaHei" pitchFamily="34" charset="-122"/>
              <a:cs typeface="Microsoft YaHei" pitchFamily="34" charset="-120"/>
            </a:endParaRPr>
          </a:p>
        </p:txBody>
      </p:sp>
      <p:sp>
        <p:nvSpPr>
          <p:cNvPr id="4" name="pptwise-slidenum-s0019"/>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470"/>
                </a:solidFill>
                <a:latin typeface="Microsoft YaHei" pitchFamily="34" charset="0"/>
                <a:ea typeface="Microsoft YaHei" pitchFamily="34" charset="-122"/>
                <a:cs typeface="Microsoft YaHei" pitchFamily="34" charset="-120"/>
              </a:rPr>
              <a:t>20</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470"/>
                </a:solidFill>
                <a:latin typeface="Microsoft YaHei" pitchFamily="34" charset="0"/>
                <a:ea typeface="Microsoft YaHei" pitchFamily="34" charset="-122"/>
                <a:cs typeface="Microsoft YaHei" pitchFamily="34" charset="-120"/>
              </a:rPr>
              <a:t>/ 21</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609600" y="261875"/>
            <a:ext cx="11582400" cy="148590"/>
          </a:xfrm>
          <a:prstGeom prst="rect">
            <a:avLst/>
          </a:prstGeom>
          <a:noFill/>
          <a:ln/>
        </p:spPr>
        <p:txBody>
          <a:bodyPr wrap="none" lIns="0" tIns="0" rIns="0" bIns="0" rtlCol="0" anchor="t"/>
          <a:lstStyle/>
          <a:p>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W</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p</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u</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p</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h</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b</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o</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dirty="0">
                <a:solidFill>
                  <a:srgbClr val="4A6B8A"/>
                </a:solidFill>
                <a:latin typeface="Microsoft YaHei" pitchFamily="34" charset="0"/>
                <a:ea typeface="Microsoft YaHei" pitchFamily="34" charset="-122"/>
                <a:cs typeface="Microsoft YaHei" pitchFamily="34" charset="-120"/>
              </a:rPr>
              <a:t>d</a:t>
            </a:r>
            <a:endParaRPr lang="en-US" sz="975" dirty="0">
              <a:latin typeface="Microsoft YaHei" pitchFamily="34" charset="0"/>
              <a:ea typeface="Microsoft YaHei" pitchFamily="34" charset="-122"/>
              <a:cs typeface="Microsoft YaHei" pitchFamily="34" charset="-120"/>
            </a:endParaRPr>
          </a:p>
        </p:txBody>
      </p:sp>
      <p:sp>
        <p:nvSpPr>
          <p:cNvPr id="7" name="Shape 5"/>
          <p:cNvSpPr/>
          <p:nvPr/>
        </p:nvSpPr>
        <p:spPr>
          <a:xfrm>
            <a:off x="7415213" y="233362"/>
            <a:ext cx="504825" cy="200025"/>
          </a:xfrm>
          <a:prstGeom prst="roundRect">
            <a:avLst>
              <a:gd name="adj" fmla="val 50000"/>
            </a:avLst>
          </a:prstGeom>
          <a:noFill/>
          <a:ln w="9525">
            <a:solidFill>
              <a:srgbClr val="B9C3CB"/>
            </a:solidFill>
            <a:prstDash val="solid"/>
          </a:ln>
        </p:spPr>
      </p:sp>
      <p:sp>
        <p:nvSpPr>
          <p:cNvPr id="8" name="Text 6"/>
          <p:cNvSpPr/>
          <p:nvPr/>
        </p:nvSpPr>
        <p:spPr>
          <a:xfrm>
            <a:off x="3143250" y="271039"/>
            <a:ext cx="90487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Goals</a:t>
            </a:r>
            <a:endParaRPr lang="en-US" sz="900" dirty="0">
              <a:latin typeface="Microsoft YaHei" pitchFamily="34" charset="0"/>
              <a:ea typeface="Microsoft YaHei" pitchFamily="34" charset="-122"/>
              <a:cs typeface="Microsoft YaHei" pitchFamily="34" charset="-120"/>
            </a:endParaRPr>
          </a:p>
        </p:txBody>
      </p:sp>
      <p:sp>
        <p:nvSpPr>
          <p:cNvPr id="9" name="Shape 7"/>
          <p:cNvSpPr/>
          <p:nvPr/>
        </p:nvSpPr>
        <p:spPr>
          <a:xfrm>
            <a:off x="7967662" y="233362"/>
            <a:ext cx="523875" cy="200025"/>
          </a:xfrm>
          <a:prstGeom prst="roundRect">
            <a:avLst>
              <a:gd name="adj" fmla="val 50000"/>
            </a:avLst>
          </a:prstGeom>
          <a:noFill/>
          <a:ln w="9525">
            <a:solidFill>
              <a:srgbClr val="B9C3CB"/>
            </a:solidFill>
            <a:prstDash val="solid"/>
          </a:ln>
        </p:spPr>
      </p:sp>
      <p:sp>
        <p:nvSpPr>
          <p:cNvPr id="10" name="Text 8"/>
          <p:cNvSpPr/>
          <p:nvPr/>
        </p:nvSpPr>
        <p:spPr>
          <a:xfrm>
            <a:off x="4267200" y="271039"/>
            <a:ext cx="792480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1</a:t>
            </a:r>
            <a:endParaRPr lang="en-US" sz="900" dirty="0">
              <a:latin typeface="Microsoft YaHei" pitchFamily="34" charset="0"/>
              <a:ea typeface="Microsoft YaHei" pitchFamily="34" charset="-122"/>
              <a:cs typeface="Microsoft YaHei" pitchFamily="34" charset="-120"/>
            </a:endParaRPr>
          </a:p>
        </p:txBody>
      </p:sp>
      <p:sp>
        <p:nvSpPr>
          <p:cNvPr id="11" name="Shape 9"/>
          <p:cNvSpPr/>
          <p:nvPr/>
        </p:nvSpPr>
        <p:spPr>
          <a:xfrm>
            <a:off x="8539163" y="233362"/>
            <a:ext cx="552450" cy="200025"/>
          </a:xfrm>
          <a:prstGeom prst="roundRect">
            <a:avLst>
              <a:gd name="adj" fmla="val 50000"/>
            </a:avLst>
          </a:prstGeom>
          <a:noFill/>
          <a:ln w="9525">
            <a:solidFill>
              <a:srgbClr val="B9C3CB"/>
            </a:solidFill>
            <a:prstDash val="solid"/>
          </a:ln>
        </p:spPr>
      </p:sp>
      <p:sp>
        <p:nvSpPr>
          <p:cNvPr id="12" name="Text 10"/>
          <p:cNvSpPr/>
          <p:nvPr/>
        </p:nvSpPr>
        <p:spPr>
          <a:xfrm>
            <a:off x="5438775" y="271039"/>
            <a:ext cx="675322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1</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9139238" y="233362"/>
            <a:ext cx="523875" cy="200025"/>
          </a:xfrm>
          <a:prstGeom prst="roundRect">
            <a:avLst>
              <a:gd name="adj" fmla="val 50000"/>
            </a:avLst>
          </a:prstGeom>
          <a:noFill/>
          <a:ln w="9525">
            <a:solidFill>
              <a:srgbClr val="B9C3CB"/>
            </a:solidFill>
            <a:prstDash val="solid"/>
          </a:ln>
        </p:spPr>
      </p:sp>
      <p:sp>
        <p:nvSpPr>
          <p:cNvPr id="14" name="Text 12"/>
          <p:cNvSpPr/>
          <p:nvPr/>
        </p:nvSpPr>
        <p:spPr>
          <a:xfrm>
            <a:off x="6610350" y="271039"/>
            <a:ext cx="5581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2</a:t>
            </a:r>
            <a:endParaRPr lang="en-US" sz="900" dirty="0">
              <a:latin typeface="Microsoft YaHei" pitchFamily="34" charset="0"/>
              <a:ea typeface="Microsoft YaHei" pitchFamily="34" charset="-122"/>
              <a:cs typeface="Microsoft YaHei" pitchFamily="34" charset="-120"/>
            </a:endParaRPr>
          </a:p>
        </p:txBody>
      </p:sp>
      <p:sp>
        <p:nvSpPr>
          <p:cNvPr id="15" name="Shape 13"/>
          <p:cNvSpPr/>
          <p:nvPr/>
        </p:nvSpPr>
        <p:spPr>
          <a:xfrm>
            <a:off x="9710738" y="233362"/>
            <a:ext cx="523875" cy="200025"/>
          </a:xfrm>
          <a:prstGeom prst="roundRect">
            <a:avLst>
              <a:gd name="adj" fmla="val 50000"/>
            </a:avLst>
          </a:prstGeom>
          <a:noFill/>
          <a:ln w="9525">
            <a:solidFill>
              <a:srgbClr val="B9C3CB"/>
            </a:solidFill>
            <a:prstDash val="solid"/>
          </a:ln>
        </p:spPr>
      </p:sp>
      <p:sp>
        <p:nvSpPr>
          <p:cNvPr id="16" name="Text 14"/>
          <p:cNvSpPr/>
          <p:nvPr/>
        </p:nvSpPr>
        <p:spPr>
          <a:xfrm>
            <a:off x="7753350" y="271039"/>
            <a:ext cx="4438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3</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10282238" y="233362"/>
            <a:ext cx="552450" cy="200025"/>
          </a:xfrm>
          <a:prstGeom prst="roundRect">
            <a:avLst>
              <a:gd name="adj" fmla="val 50000"/>
            </a:avLst>
          </a:prstGeom>
          <a:noFill/>
          <a:ln w="9525">
            <a:solidFill>
              <a:srgbClr val="B9C3CB"/>
            </a:solidFill>
            <a:prstDash val="solid"/>
          </a:ln>
        </p:spPr>
      </p:sp>
      <p:sp>
        <p:nvSpPr>
          <p:cNvPr id="18" name="Text 16"/>
          <p:cNvSpPr/>
          <p:nvPr/>
        </p:nvSpPr>
        <p:spPr>
          <a:xfrm>
            <a:off x="8924925" y="271039"/>
            <a:ext cx="326707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2</a:t>
            </a:r>
            <a:endParaRPr lang="en-US" sz="900" dirty="0">
              <a:latin typeface="Microsoft YaHei" pitchFamily="34" charset="0"/>
              <a:ea typeface="Microsoft YaHei" pitchFamily="34" charset="-122"/>
              <a:cs typeface="Microsoft YaHei" pitchFamily="34" charset="-120"/>
            </a:endParaRPr>
          </a:p>
        </p:txBody>
      </p:sp>
      <p:sp>
        <p:nvSpPr>
          <p:cNvPr id="19" name="Shape 17"/>
          <p:cNvSpPr/>
          <p:nvPr/>
        </p:nvSpPr>
        <p:spPr>
          <a:xfrm>
            <a:off x="10882313" y="233362"/>
            <a:ext cx="695325" cy="200025"/>
          </a:xfrm>
          <a:prstGeom prst="roundRect">
            <a:avLst>
              <a:gd name="adj" fmla="val 50000"/>
            </a:avLst>
          </a:prstGeom>
          <a:solidFill>
            <a:srgbClr val="4A6B8A"/>
          </a:solidFill>
          <a:ln w="9525">
            <a:solidFill>
              <a:srgbClr val="4A6B8A"/>
            </a:solidFill>
            <a:prstDash val="solid"/>
          </a:ln>
        </p:spPr>
      </p:sp>
      <p:sp>
        <p:nvSpPr>
          <p:cNvPr id="20" name="Text 18"/>
          <p:cNvSpPr/>
          <p:nvPr/>
        </p:nvSpPr>
        <p:spPr>
          <a:xfrm>
            <a:off x="10267950" y="271039"/>
            <a:ext cx="192405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Wrap-up</a:t>
            </a:r>
            <a:endParaRPr lang="en-US" sz="900" dirty="0">
              <a:latin typeface="Microsoft YaHei" pitchFamily="34" charset="0"/>
              <a:ea typeface="Microsoft YaHei" pitchFamily="34" charset="-122"/>
              <a:cs typeface="Microsoft YaHei" pitchFamily="34" charset="-120"/>
            </a:endParaRPr>
          </a:p>
        </p:txBody>
      </p:sp>
      <p:sp>
        <p:nvSpPr>
          <p:cNvPr id="21" name="Text 19"/>
          <p:cNvSpPr/>
          <p:nvPr/>
        </p:nvSpPr>
        <p:spPr>
          <a:xfrm>
            <a:off x="609600" y="1087171"/>
            <a:ext cx="11582400" cy="342900"/>
          </a:xfrm>
          <a:prstGeom prst="rect">
            <a:avLst/>
          </a:prstGeom>
          <a:noFill/>
          <a:ln/>
        </p:spPr>
        <p:txBody>
          <a:bodyPr wrap="none" lIns="0" tIns="0" rIns="0" bIns="0" rtlCol="0" anchor="t"/>
          <a:lstStyle/>
          <a:p>
            <a:pPr algn="l" indent="0" marL="0">
              <a:buNone/>
            </a:pPr>
            <a:r>
              <a:rPr lang="en-US" sz="2250" b="1" dirty="0">
                <a:solidFill>
                  <a:srgbClr val="23282E"/>
                </a:solidFill>
                <a:latin typeface="Microsoft YaHei" pitchFamily="34" charset="0"/>
                <a:ea typeface="Microsoft YaHei" pitchFamily="34" charset="-122"/>
                <a:cs typeface="Microsoft YaHei" pitchFamily="34" charset="-120"/>
              </a:rPr>
              <a:t>Before you go, copy four pairs off the board</a:t>
            </a:r>
            <a:endParaRPr lang="en-US" sz="2250" dirty="0">
              <a:latin typeface="Microsoft YaHei" pitchFamily="34" charset="0"/>
              <a:ea typeface="Microsoft YaHei" pitchFamily="34" charset="-122"/>
              <a:cs typeface="Microsoft YaHei" pitchFamily="34" charset="-120"/>
            </a:endParaRPr>
          </a:p>
        </p:txBody>
      </p:sp>
      <p:sp>
        <p:nvSpPr>
          <p:cNvPr id="22" name="Shape 20"/>
          <p:cNvSpPr/>
          <p:nvPr/>
        </p:nvSpPr>
        <p:spPr>
          <a:xfrm>
            <a:off x="609600" y="1504950"/>
            <a:ext cx="1028700" cy="76200"/>
          </a:xfrm>
          <a:custGeom>
            <a:avLst/>
            <a:gdLst/>
            <a:ahLst/>
            <a:cxnLst/>
            <a:rect l="l" t="t" r="r" b="b"/>
            <a:pathLst>
              <a:path w="1028700" h="76200">
                <a:moveTo>
                  <a:pt x="0" y="38100"/>
                </a:moveTo>
                <a:quadBezTo>
                  <a:pt x="57150" y="0"/>
                  <a:pt x="114300" y="38100"/>
                </a:quadBezTo>
                <a:quadBezTo>
                  <a:pt x="171450" y="76200"/>
                  <a:pt x="228600" y="38100"/>
                </a:quadBezTo>
                <a:quadBezTo>
                  <a:pt x="285750" y="0"/>
                  <a:pt x="342900" y="38100"/>
                </a:quadBezTo>
                <a:quadBezTo>
                  <a:pt x="400050" y="76200"/>
                  <a:pt x="457200" y="38100"/>
                </a:quadBezTo>
                <a:quadBezTo>
                  <a:pt x="514350" y="0"/>
                  <a:pt x="571500" y="38100"/>
                </a:quadBezTo>
                <a:quadBezTo>
                  <a:pt x="628650" y="76200"/>
                  <a:pt x="685800" y="38100"/>
                </a:quadBezTo>
                <a:quadBezTo>
                  <a:pt x="742950" y="0"/>
                  <a:pt x="800100" y="38100"/>
                </a:quadBezTo>
                <a:quadBezTo>
                  <a:pt x="857250" y="76200"/>
                  <a:pt x="914400" y="38100"/>
                </a:quadBezTo>
                <a:quadBezTo>
                  <a:pt x="971550" y="0"/>
                  <a:pt x="1028700" y="38100"/>
                </a:quadBezTo>
              </a:path>
            </a:pathLst>
          </a:custGeom>
          <a:noFill/>
          <a:ln w="23813">
            <a:solidFill>
              <a:srgbClr val="B96A5E"/>
            </a:solidFill>
            <a:prstDash val="solid"/>
          </a:ln>
        </p:spPr>
      </p:sp>
      <p:sp>
        <p:nvSpPr>
          <p:cNvPr id="23" name="Shape 21"/>
          <p:cNvSpPr/>
          <p:nvPr/>
        </p:nvSpPr>
        <p:spPr>
          <a:xfrm>
            <a:off x="609600" y="1866900"/>
            <a:ext cx="10972800" cy="3810000"/>
          </a:xfrm>
          <a:prstGeom prst="roundRect">
            <a:avLst>
              <a:gd name="adj" fmla="val 1500"/>
            </a:avLst>
          </a:prstGeom>
          <a:solidFill>
            <a:srgbClr val="918461"/>
          </a:solidFill>
          <a:ln/>
        </p:spPr>
      </p:sp>
      <p:sp>
        <p:nvSpPr>
          <p:cNvPr id="24" name="Shape 22"/>
          <p:cNvSpPr/>
          <p:nvPr/>
        </p:nvSpPr>
        <p:spPr>
          <a:xfrm>
            <a:off x="685800" y="1943100"/>
            <a:ext cx="10820400" cy="3657600"/>
          </a:xfrm>
          <a:prstGeom prst="roundRect">
            <a:avLst>
              <a:gd name="adj" fmla="val 521"/>
            </a:avLst>
          </a:prstGeom>
          <a:solidFill>
            <a:srgbClr val="3E5A74"/>
          </a:solidFill>
          <a:ln/>
        </p:spPr>
      </p:sp>
      <p:sp>
        <p:nvSpPr>
          <p:cNvPr id="25" name="Shape 23"/>
          <p:cNvSpPr/>
          <p:nvPr/>
        </p:nvSpPr>
        <p:spPr>
          <a:xfrm>
            <a:off x="1145381" y="2364581"/>
            <a:ext cx="95250" cy="8930"/>
          </a:xfrm>
          <a:custGeom>
            <a:avLst/>
            <a:gdLst/>
            <a:ahLst/>
            <a:cxnLst/>
            <a:rect l="l" t="t" r="r" b="b"/>
            <a:pathLst>
              <a:path w="95250" h="8930">
                <a:moveTo>
                  <a:pt x="0" y="0"/>
                </a:moveTo>
                <a:lnTo>
                  <a:pt x="95250" y="0"/>
                </a:lnTo>
              </a:path>
            </a:pathLst>
          </a:custGeom>
          <a:noFill/>
          <a:ln w="23813">
            <a:solidFill>
              <a:srgbClr val="FFFFFF"/>
            </a:solidFill>
            <a:prstDash val="solid"/>
          </a:ln>
        </p:spPr>
      </p:sp>
      <p:sp>
        <p:nvSpPr>
          <p:cNvPr id="26" name="Shape 24"/>
          <p:cNvSpPr/>
          <p:nvPr/>
        </p:nvSpPr>
        <p:spPr>
          <a:xfrm>
            <a:off x="1145381" y="2447925"/>
            <a:ext cx="95250" cy="8930"/>
          </a:xfrm>
          <a:custGeom>
            <a:avLst/>
            <a:gdLst/>
            <a:ahLst/>
            <a:cxnLst/>
            <a:rect l="l" t="t" r="r" b="b"/>
            <a:pathLst>
              <a:path w="95250" h="8930">
                <a:moveTo>
                  <a:pt x="0" y="0"/>
                </a:moveTo>
                <a:lnTo>
                  <a:pt x="95250" y="0"/>
                </a:lnTo>
              </a:path>
            </a:pathLst>
          </a:custGeom>
          <a:noFill/>
          <a:ln w="23813">
            <a:solidFill>
              <a:srgbClr val="FFFFFF"/>
            </a:solidFill>
            <a:prstDash val="solid"/>
          </a:ln>
        </p:spPr>
      </p:sp>
      <p:sp>
        <p:nvSpPr>
          <p:cNvPr id="27" name="Shape 25"/>
          <p:cNvSpPr/>
          <p:nvPr/>
        </p:nvSpPr>
        <p:spPr>
          <a:xfrm>
            <a:off x="1145381" y="2531269"/>
            <a:ext cx="95250" cy="8930"/>
          </a:xfrm>
          <a:custGeom>
            <a:avLst/>
            <a:gdLst/>
            <a:ahLst/>
            <a:cxnLst/>
            <a:rect l="l" t="t" r="r" b="b"/>
            <a:pathLst>
              <a:path w="95250" h="8930">
                <a:moveTo>
                  <a:pt x="0" y="0"/>
                </a:moveTo>
                <a:lnTo>
                  <a:pt x="95250" y="0"/>
                </a:lnTo>
              </a:path>
            </a:pathLst>
          </a:custGeom>
          <a:noFill/>
          <a:ln w="23813">
            <a:solidFill>
              <a:srgbClr val="FFFFFF"/>
            </a:solidFill>
            <a:prstDash val="solid"/>
          </a:ln>
        </p:spPr>
      </p:sp>
      <p:sp>
        <p:nvSpPr>
          <p:cNvPr id="28" name="Shape 26"/>
          <p:cNvSpPr/>
          <p:nvPr/>
        </p:nvSpPr>
        <p:spPr>
          <a:xfrm>
            <a:off x="1026319" y="2483644"/>
            <a:ext cx="71438" cy="47625"/>
          </a:xfrm>
          <a:custGeom>
            <a:avLst/>
            <a:gdLst/>
            <a:ahLst/>
            <a:cxnLst/>
            <a:rect l="l" t="t" r="r" b="b"/>
            <a:pathLst>
              <a:path w="71438" h="47625">
                <a:moveTo>
                  <a:pt x="0" y="23812"/>
                </a:moveTo>
                <a:lnTo>
                  <a:pt x="23812" y="47625"/>
                </a:lnTo>
                <a:lnTo>
                  <a:pt x="71438" y="0"/>
                </a:lnTo>
              </a:path>
            </a:pathLst>
          </a:custGeom>
          <a:noFill/>
          <a:ln w="23813">
            <a:solidFill>
              <a:srgbClr val="FFFFFF"/>
            </a:solidFill>
            <a:prstDash val="solid"/>
          </a:ln>
        </p:spPr>
      </p:sp>
      <p:sp>
        <p:nvSpPr>
          <p:cNvPr id="29" name="Shape 27"/>
          <p:cNvSpPr/>
          <p:nvPr/>
        </p:nvSpPr>
        <p:spPr>
          <a:xfrm>
            <a:off x="1026319" y="2364581"/>
            <a:ext cx="71438" cy="47625"/>
          </a:xfrm>
          <a:custGeom>
            <a:avLst/>
            <a:gdLst/>
            <a:ahLst/>
            <a:cxnLst/>
            <a:rect l="l" t="t" r="r" b="b"/>
            <a:pathLst>
              <a:path w="71438" h="47625">
                <a:moveTo>
                  <a:pt x="0" y="23812"/>
                </a:moveTo>
                <a:lnTo>
                  <a:pt x="23812" y="47625"/>
                </a:lnTo>
                <a:lnTo>
                  <a:pt x="71438" y="0"/>
                </a:lnTo>
              </a:path>
            </a:pathLst>
          </a:custGeom>
          <a:noFill/>
          <a:ln w="23813">
            <a:solidFill>
              <a:srgbClr val="FFFFFF"/>
            </a:solidFill>
            <a:prstDash val="solid"/>
          </a:ln>
        </p:spPr>
      </p:sp>
      <p:sp>
        <p:nvSpPr>
          <p:cNvPr id="30" name="Text 28"/>
          <p:cNvSpPr/>
          <p:nvPr/>
        </p:nvSpPr>
        <p:spPr>
          <a:xfrm>
            <a:off x="1447800" y="2288768"/>
            <a:ext cx="10744200" cy="388620"/>
          </a:xfrm>
          <a:prstGeom prst="rect">
            <a:avLst/>
          </a:prstGeom>
          <a:noFill/>
          <a:ln/>
        </p:spPr>
        <p:txBody>
          <a:bodyPr wrap="none" lIns="0" tIns="0" rIns="0" bIns="0" rtlCol="0" anchor="t"/>
          <a:lstStyle/>
          <a:p>
            <a:pPr algn="l" indent="0" marL="0">
              <a:buNone/>
            </a:pPr>
            <a:r>
              <a:rPr lang="en-US" sz="2550" b="1" dirty="0">
                <a:solidFill>
                  <a:srgbClr val="FFFFFF"/>
                </a:solidFill>
                <a:latin typeface="Microsoft YaHei" pitchFamily="34" charset="0"/>
                <a:ea typeface="Microsoft YaHei" pitchFamily="34" charset="-122"/>
                <a:cs typeface="Microsoft YaHei" pitchFamily="34" charset="-120"/>
              </a:rPr>
              <a:t>Pick it · Measure it</a:t>
            </a:r>
            <a:endParaRPr lang="en-US" sz="2550" dirty="0">
              <a:latin typeface="Microsoft YaHei" pitchFamily="34" charset="0"/>
              <a:ea typeface="Microsoft YaHei" pitchFamily="34" charset="-122"/>
              <a:cs typeface="Microsoft YaHei" pitchFamily="34" charset="-120"/>
            </a:endParaRPr>
          </a:p>
        </p:txBody>
      </p:sp>
      <p:sp>
        <p:nvSpPr>
          <p:cNvPr id="31" name="Text 29"/>
          <p:cNvSpPr/>
          <p:nvPr/>
        </p:nvSpPr>
        <p:spPr>
          <a:xfrm>
            <a:off x="1447800" y="2948648"/>
            <a:ext cx="10744200" cy="171450"/>
          </a:xfrm>
          <a:prstGeom prst="rect">
            <a:avLst/>
          </a:prstGeom>
          <a:noFill/>
          <a:ln/>
        </p:spPr>
        <p:txBody>
          <a:bodyPr wrap="none" lIns="0" tIns="0" rIns="0" bIns="0" rtlCol="0" anchor="t"/>
          <a:lstStyle/>
          <a:p>
            <a:pPr algn="l" indent="0" marL="0">
              <a:buNone/>
            </a:pPr>
            <a:r>
              <a:rPr lang="en-US" sz="1125" dirty="0">
                <a:solidFill>
                  <a:srgbClr val="DCE1E6"/>
                </a:solidFill>
                <a:latin typeface="Microsoft YaHei" pitchFamily="34" charset="0"/>
                <a:ea typeface="Microsoft YaHei" pitchFamily="34" charset="-122"/>
                <a:cs typeface="Microsoft YaHei" pitchFamily="34" charset="-120"/>
              </a:rPr>
              <a:t>Hand it writing, editing and summarizing. Log time and rework</a:t>
            </a:r>
            <a:endParaRPr lang="en-US" sz="1125" dirty="0">
              <a:latin typeface="Microsoft YaHei" pitchFamily="34" charset="0"/>
              <a:ea typeface="Microsoft YaHei" pitchFamily="34" charset="-122"/>
              <a:cs typeface="Microsoft YaHei" pitchFamily="34" charset="-120"/>
            </a:endParaRPr>
          </a:p>
        </p:txBody>
      </p:sp>
      <p:sp>
        <p:nvSpPr>
          <p:cNvPr id="32" name="Text 30"/>
          <p:cNvSpPr/>
          <p:nvPr/>
        </p:nvSpPr>
        <p:spPr>
          <a:xfrm>
            <a:off x="1447800" y="3177248"/>
            <a:ext cx="10744200" cy="171450"/>
          </a:xfrm>
          <a:prstGeom prst="rect">
            <a:avLst/>
          </a:prstGeom>
          <a:noFill/>
          <a:ln/>
        </p:spPr>
        <p:txBody>
          <a:bodyPr wrap="none" lIns="0" tIns="0" rIns="0" bIns="0" rtlCol="0" anchor="t"/>
          <a:lstStyle/>
          <a:p>
            <a:pPr algn="l" indent="0" marL="0">
              <a:buNone/>
            </a:pPr>
            <a:r>
              <a:rPr lang="en-US" sz="1125" dirty="0">
                <a:solidFill>
                  <a:srgbClr val="DCE1E6"/>
                </a:solidFill>
                <a:latin typeface="Microsoft YaHei" pitchFamily="34" charset="0"/>
                <a:ea typeface="Microsoft YaHei" pitchFamily="34" charset="-122"/>
                <a:cs typeface="Microsoft YaHei" pitchFamily="34" charset="-120"/>
              </a:rPr>
              <a:t>before rolling out</a:t>
            </a:r>
            <a:endParaRPr lang="en-US" sz="1125" dirty="0">
              <a:latin typeface="Microsoft YaHei" pitchFamily="34" charset="0"/>
              <a:ea typeface="Microsoft YaHei" pitchFamily="34" charset="-122"/>
              <a:cs typeface="Microsoft YaHei" pitchFamily="34" charset="-120"/>
            </a:endParaRPr>
          </a:p>
        </p:txBody>
      </p:sp>
      <p:sp>
        <p:nvSpPr>
          <p:cNvPr id="33" name="Shape 31"/>
          <p:cNvSpPr/>
          <p:nvPr/>
        </p:nvSpPr>
        <p:spPr>
          <a:xfrm>
            <a:off x="6169819" y="2436019"/>
            <a:ext cx="214313" cy="130969"/>
          </a:xfrm>
          <a:prstGeom prst="roundRect">
            <a:avLst>
              <a:gd name="adj" fmla="val 18182"/>
            </a:avLst>
          </a:prstGeom>
          <a:noFill/>
          <a:ln w="23813">
            <a:solidFill>
              <a:srgbClr val="E0BCB7"/>
            </a:solidFill>
            <a:prstDash val="solid"/>
          </a:ln>
        </p:spPr>
      </p:sp>
      <p:sp>
        <p:nvSpPr>
          <p:cNvPr id="34" name="Shape 32"/>
          <p:cNvSpPr/>
          <p:nvPr/>
        </p:nvSpPr>
        <p:spPr>
          <a:xfrm>
            <a:off x="6217444" y="2328863"/>
            <a:ext cx="119063" cy="107156"/>
          </a:xfrm>
          <a:custGeom>
            <a:avLst/>
            <a:gdLst/>
            <a:ahLst/>
            <a:cxnLst/>
            <a:rect l="l" t="t" r="r" b="b"/>
            <a:pathLst>
              <a:path w="119063" h="107156">
                <a:moveTo>
                  <a:pt x="0" y="107156"/>
                </a:moveTo>
                <a:lnTo>
                  <a:pt x="0" y="59531"/>
                </a:lnTo>
                <a:arcTo hR="59531" wR="59531" stAng="10800000" swAng="10800000"/>
                <a:lnTo>
                  <a:pt x="119063" y="107156"/>
                </a:lnTo>
              </a:path>
            </a:pathLst>
          </a:custGeom>
          <a:noFill/>
          <a:ln w="23813">
            <a:solidFill>
              <a:srgbClr val="E0BCB7"/>
            </a:solidFill>
            <a:prstDash val="solid"/>
          </a:ln>
        </p:spPr>
      </p:sp>
      <p:sp>
        <p:nvSpPr>
          <p:cNvPr id="35" name="Text 33"/>
          <p:cNvSpPr/>
          <p:nvPr/>
        </p:nvSpPr>
        <p:spPr>
          <a:xfrm>
            <a:off x="6591300" y="2288768"/>
            <a:ext cx="5600700" cy="388620"/>
          </a:xfrm>
          <a:prstGeom prst="rect">
            <a:avLst/>
          </a:prstGeom>
          <a:noFill/>
          <a:ln/>
        </p:spPr>
        <p:txBody>
          <a:bodyPr wrap="none" lIns="0" tIns="0" rIns="0" bIns="0" rtlCol="0" anchor="t"/>
          <a:lstStyle/>
          <a:p>
            <a:pPr algn="l" indent="0" marL="0">
              <a:buNone/>
            </a:pPr>
            <a:r>
              <a:rPr lang="en-US" sz="2550" b="1" dirty="0">
                <a:solidFill>
                  <a:srgbClr val="FFFFFF"/>
                </a:solidFill>
                <a:latin typeface="Microsoft YaHei" pitchFamily="34" charset="0"/>
                <a:ea typeface="Microsoft YaHei" pitchFamily="34" charset="-122"/>
                <a:cs typeface="Microsoft YaHei" pitchFamily="34" charset="-120"/>
              </a:rPr>
              <a:t>Grade it · Approved tools</a:t>
            </a:r>
            <a:endParaRPr lang="en-US" sz="2550" dirty="0">
              <a:latin typeface="Microsoft YaHei" pitchFamily="34" charset="0"/>
              <a:ea typeface="Microsoft YaHei" pitchFamily="34" charset="-122"/>
              <a:cs typeface="Microsoft YaHei" pitchFamily="34" charset="-120"/>
            </a:endParaRPr>
          </a:p>
        </p:txBody>
      </p:sp>
      <p:sp>
        <p:nvSpPr>
          <p:cNvPr id="36" name="Shape 34"/>
          <p:cNvSpPr/>
          <p:nvPr/>
        </p:nvSpPr>
        <p:spPr>
          <a:xfrm>
            <a:off x="6591300" y="2762250"/>
            <a:ext cx="2857500" cy="76200"/>
          </a:xfrm>
          <a:custGeom>
            <a:avLst/>
            <a:gdLst/>
            <a:ahLst/>
            <a:cxnLst/>
            <a:rect l="l" t="t" r="r" b="b"/>
            <a:pathLst>
              <a:path w="2857500" h="76200">
                <a:moveTo>
                  <a:pt x="0" y="38100"/>
                </a:moveTo>
                <a:quadBezTo>
                  <a:pt x="57150" y="0"/>
                  <a:pt x="114300" y="38100"/>
                </a:quadBezTo>
                <a:quadBezTo>
                  <a:pt x="171450" y="76200"/>
                  <a:pt x="228600" y="38100"/>
                </a:quadBezTo>
                <a:quadBezTo>
                  <a:pt x="285750" y="0"/>
                  <a:pt x="342900" y="38100"/>
                </a:quadBezTo>
                <a:quadBezTo>
                  <a:pt x="400050" y="76200"/>
                  <a:pt x="457200" y="38100"/>
                </a:quadBezTo>
                <a:quadBezTo>
                  <a:pt x="514350" y="0"/>
                  <a:pt x="571500" y="38100"/>
                </a:quadBezTo>
                <a:quadBezTo>
                  <a:pt x="628650" y="76200"/>
                  <a:pt x="685800" y="38100"/>
                </a:quadBezTo>
                <a:quadBezTo>
                  <a:pt x="742950" y="0"/>
                  <a:pt x="800100" y="38100"/>
                </a:quadBezTo>
                <a:quadBezTo>
                  <a:pt x="857250" y="76200"/>
                  <a:pt x="914400" y="38100"/>
                </a:quadBezTo>
                <a:quadBezTo>
                  <a:pt x="971550" y="0"/>
                  <a:pt x="1028700" y="38100"/>
                </a:quadBezTo>
                <a:quadBezTo>
                  <a:pt x="1085850" y="76200"/>
                  <a:pt x="1143000" y="38100"/>
                </a:quadBezTo>
                <a:quadBezTo>
                  <a:pt x="1200150" y="0"/>
                  <a:pt x="1257300" y="38100"/>
                </a:quadBezTo>
                <a:quadBezTo>
                  <a:pt x="1314450" y="76200"/>
                  <a:pt x="1371600" y="38100"/>
                </a:quadBezTo>
                <a:quadBezTo>
                  <a:pt x="1428750" y="0"/>
                  <a:pt x="1485900" y="38100"/>
                </a:quadBezTo>
                <a:quadBezTo>
                  <a:pt x="1543050" y="76200"/>
                  <a:pt x="1600200" y="38100"/>
                </a:quadBezTo>
                <a:quadBezTo>
                  <a:pt x="1657350" y="0"/>
                  <a:pt x="1714500" y="38100"/>
                </a:quadBezTo>
                <a:quadBezTo>
                  <a:pt x="1771650" y="76200"/>
                  <a:pt x="1828800" y="38100"/>
                </a:quadBezTo>
                <a:quadBezTo>
                  <a:pt x="1885950" y="0"/>
                  <a:pt x="1943100" y="38100"/>
                </a:quadBezTo>
                <a:quadBezTo>
                  <a:pt x="2000250" y="76200"/>
                  <a:pt x="2057400" y="38100"/>
                </a:quadBezTo>
                <a:quadBezTo>
                  <a:pt x="2114550" y="0"/>
                  <a:pt x="2171700" y="38100"/>
                </a:quadBezTo>
                <a:quadBezTo>
                  <a:pt x="2228850" y="76200"/>
                  <a:pt x="2286000" y="38100"/>
                </a:quadBezTo>
                <a:quadBezTo>
                  <a:pt x="2343150" y="0"/>
                  <a:pt x="2400300" y="38100"/>
                </a:quadBezTo>
                <a:quadBezTo>
                  <a:pt x="2457450" y="76200"/>
                  <a:pt x="2514600" y="38100"/>
                </a:quadBezTo>
                <a:quadBezTo>
                  <a:pt x="2571750" y="0"/>
                  <a:pt x="2628900" y="38100"/>
                </a:quadBezTo>
                <a:quadBezTo>
                  <a:pt x="2686050" y="76200"/>
                  <a:pt x="2743200" y="38100"/>
                </a:quadBezTo>
                <a:quadBezTo>
                  <a:pt x="2800350" y="0"/>
                  <a:pt x="2857500" y="38100"/>
                </a:quadBezTo>
              </a:path>
            </a:pathLst>
          </a:custGeom>
          <a:noFill/>
          <a:ln w="28575">
            <a:solidFill>
              <a:srgbClr val="E0BCB7"/>
            </a:solidFill>
            <a:prstDash val="solid"/>
          </a:ln>
        </p:spPr>
      </p:sp>
      <p:sp>
        <p:nvSpPr>
          <p:cNvPr id="37" name="Text 35"/>
          <p:cNvSpPr/>
          <p:nvPr/>
        </p:nvSpPr>
        <p:spPr>
          <a:xfrm>
            <a:off x="6591300" y="2948648"/>
            <a:ext cx="5600700" cy="171450"/>
          </a:xfrm>
          <a:prstGeom prst="rect">
            <a:avLst/>
          </a:prstGeom>
          <a:noFill/>
          <a:ln/>
        </p:spPr>
        <p:txBody>
          <a:bodyPr wrap="none" lIns="0" tIns="0" rIns="0" bIns="0" rtlCol="0" anchor="t"/>
          <a:lstStyle/>
          <a:p>
            <a:pPr algn="l" indent="0" marL="0">
              <a:buNone/>
            </a:pPr>
            <a:r>
              <a:rPr lang="en-US" sz="1125" dirty="0">
                <a:solidFill>
                  <a:srgbClr val="DCE1E6"/>
                </a:solidFill>
                <a:latin typeface="Microsoft YaHei" pitchFamily="34" charset="0"/>
                <a:ea typeface="Microsoft YaHei" pitchFamily="34" charset="-122"/>
                <a:cs typeface="Microsoft YaHei" pitchFamily="34" charset="-120"/>
              </a:rPr>
              <a:t>Personal data and trade secrets stay out of public tools.</a:t>
            </a:r>
            <a:endParaRPr lang="en-US" sz="1125" dirty="0">
              <a:latin typeface="Microsoft YaHei" pitchFamily="34" charset="0"/>
              <a:ea typeface="Microsoft YaHei" pitchFamily="34" charset="-122"/>
              <a:cs typeface="Microsoft YaHei" pitchFamily="34" charset="-120"/>
            </a:endParaRPr>
          </a:p>
        </p:txBody>
      </p:sp>
      <p:sp>
        <p:nvSpPr>
          <p:cNvPr id="38" name="Text 36"/>
          <p:cNvSpPr/>
          <p:nvPr/>
        </p:nvSpPr>
        <p:spPr>
          <a:xfrm>
            <a:off x="6591300" y="3177248"/>
            <a:ext cx="5600700" cy="171450"/>
          </a:xfrm>
          <a:prstGeom prst="rect">
            <a:avLst/>
          </a:prstGeom>
          <a:noFill/>
          <a:ln/>
        </p:spPr>
        <p:txBody>
          <a:bodyPr wrap="none" lIns="0" tIns="0" rIns="0" bIns="0" rtlCol="0" anchor="t"/>
          <a:lstStyle/>
          <a:p>
            <a:pPr algn="l" indent="0" marL="0">
              <a:buNone/>
            </a:pPr>
            <a:r>
              <a:rPr lang="en-US" sz="1125" dirty="0">
                <a:solidFill>
                  <a:srgbClr val="DCE1E6"/>
                </a:solidFill>
                <a:latin typeface="Microsoft YaHei" pitchFamily="34" charset="0"/>
                <a:ea typeface="Microsoft YaHei" pitchFamily="34" charset="-122"/>
                <a:cs typeface="Microsoft YaHei" pitchFamily="34" charset="-120"/>
              </a:rPr>
              <a:t>Approved tools only</a:t>
            </a:r>
            <a:endParaRPr lang="en-US" sz="1125" dirty="0">
              <a:latin typeface="Microsoft YaHei" pitchFamily="34" charset="0"/>
              <a:ea typeface="Microsoft YaHei" pitchFamily="34" charset="-122"/>
              <a:cs typeface="Microsoft YaHei" pitchFamily="34" charset="-120"/>
            </a:endParaRPr>
          </a:p>
        </p:txBody>
      </p:sp>
      <p:sp>
        <p:nvSpPr>
          <p:cNvPr id="39" name="Shape 37"/>
          <p:cNvSpPr/>
          <p:nvPr/>
        </p:nvSpPr>
        <p:spPr>
          <a:xfrm>
            <a:off x="1181100" y="4031456"/>
            <a:ext cx="71438" cy="47625"/>
          </a:xfrm>
          <a:custGeom>
            <a:avLst/>
            <a:gdLst/>
            <a:ahLst/>
            <a:cxnLst/>
            <a:rect l="l" t="t" r="r" b="b"/>
            <a:pathLst>
              <a:path w="71438" h="47625">
                <a:moveTo>
                  <a:pt x="0" y="23812"/>
                </a:moveTo>
                <a:lnTo>
                  <a:pt x="23812" y="47625"/>
                </a:lnTo>
                <a:lnTo>
                  <a:pt x="71438" y="0"/>
                </a:lnTo>
              </a:path>
            </a:pathLst>
          </a:custGeom>
          <a:noFill/>
          <a:ln w="23813">
            <a:solidFill>
              <a:srgbClr val="FFFFFF"/>
            </a:solidFill>
            <a:prstDash val="solid"/>
          </a:ln>
        </p:spPr>
      </p:sp>
      <p:sp>
        <p:nvSpPr>
          <p:cNvPr id="40" name="Shape 38"/>
          <p:cNvSpPr/>
          <p:nvPr/>
        </p:nvSpPr>
        <p:spPr>
          <a:xfrm>
            <a:off x="1014413" y="4102894"/>
            <a:ext cx="166688" cy="71438"/>
          </a:xfrm>
          <a:custGeom>
            <a:avLst/>
            <a:gdLst/>
            <a:ahLst/>
            <a:cxnLst/>
            <a:rect l="l" t="t" r="r" b="b"/>
            <a:pathLst>
              <a:path w="166688" h="71438">
                <a:moveTo>
                  <a:pt x="166688" y="71438"/>
                </a:moveTo>
                <a:lnTo>
                  <a:pt x="166688" y="47625"/>
                </a:lnTo>
                <a:arcTo hR="47625" wR="47625" stAng="0" swAng="-5400000"/>
                <a:lnTo>
                  <a:pt x="47625" y="0"/>
                </a:lnTo>
                <a:arcTo hR="47625" wR="47625" stAng="16200000" swAng="-5400000"/>
                <a:lnTo>
                  <a:pt x="0" y="71438"/>
                </a:lnTo>
              </a:path>
            </a:pathLst>
          </a:custGeom>
          <a:noFill/>
          <a:ln w="23813">
            <a:solidFill>
              <a:srgbClr val="FFFFFF"/>
            </a:solidFill>
            <a:prstDash val="solid"/>
          </a:ln>
        </p:spPr>
      </p:sp>
      <p:sp>
        <p:nvSpPr>
          <p:cNvPr id="41" name="Shape 39"/>
          <p:cNvSpPr/>
          <p:nvPr/>
        </p:nvSpPr>
        <p:spPr>
          <a:xfrm>
            <a:off x="1050131" y="3960019"/>
            <a:ext cx="95250" cy="95250"/>
          </a:xfrm>
          <a:prstGeom prst="ellipse">
            <a:avLst/>
          </a:prstGeom>
          <a:noFill/>
          <a:ln w="23813">
            <a:solidFill>
              <a:srgbClr val="FFFFFF"/>
            </a:solidFill>
            <a:prstDash val="solid"/>
          </a:ln>
        </p:spPr>
      </p:sp>
      <p:sp>
        <p:nvSpPr>
          <p:cNvPr id="42" name="Text 40"/>
          <p:cNvSpPr/>
          <p:nvPr/>
        </p:nvSpPr>
        <p:spPr>
          <a:xfrm>
            <a:off x="1447800" y="3908018"/>
            <a:ext cx="10744200" cy="388620"/>
          </a:xfrm>
          <a:prstGeom prst="rect">
            <a:avLst/>
          </a:prstGeom>
          <a:noFill/>
          <a:ln/>
        </p:spPr>
        <p:txBody>
          <a:bodyPr wrap="none" lIns="0" tIns="0" rIns="0" bIns="0" rtlCol="0" anchor="t"/>
          <a:lstStyle/>
          <a:p>
            <a:pPr algn="l" indent="0" marL="0">
              <a:buNone/>
            </a:pPr>
            <a:r>
              <a:rPr lang="en-US" sz="2550" b="1" dirty="0">
                <a:solidFill>
                  <a:srgbClr val="FFFFFF"/>
                </a:solidFill>
                <a:latin typeface="Microsoft YaHei" pitchFamily="34" charset="0"/>
                <a:ea typeface="Microsoft YaHei" pitchFamily="34" charset="-122"/>
                <a:cs typeface="Microsoft YaHei" pitchFamily="34" charset="-120"/>
              </a:rPr>
              <a:t>Check it · Label it</a:t>
            </a:r>
            <a:endParaRPr lang="en-US" sz="2550" dirty="0">
              <a:latin typeface="Microsoft YaHei" pitchFamily="34" charset="0"/>
              <a:ea typeface="Microsoft YaHei" pitchFamily="34" charset="-122"/>
              <a:cs typeface="Microsoft YaHei" pitchFamily="34" charset="-120"/>
            </a:endParaRPr>
          </a:p>
        </p:txBody>
      </p:sp>
      <p:sp>
        <p:nvSpPr>
          <p:cNvPr id="43" name="Text 41"/>
          <p:cNvSpPr/>
          <p:nvPr/>
        </p:nvSpPr>
        <p:spPr>
          <a:xfrm>
            <a:off x="1447800" y="4567898"/>
            <a:ext cx="10744200" cy="171450"/>
          </a:xfrm>
          <a:prstGeom prst="rect">
            <a:avLst/>
          </a:prstGeom>
          <a:noFill/>
          <a:ln/>
        </p:spPr>
        <p:txBody>
          <a:bodyPr wrap="none" lIns="0" tIns="0" rIns="0" bIns="0" rtlCol="0" anchor="t"/>
          <a:lstStyle/>
          <a:p>
            <a:pPr algn="l" indent="0" marL="0">
              <a:buNone/>
            </a:pPr>
            <a:r>
              <a:rPr lang="en-US" sz="1125" dirty="0">
                <a:solidFill>
                  <a:srgbClr val="DCE1E6"/>
                </a:solidFill>
                <a:latin typeface="Microsoft YaHei" pitchFamily="34" charset="0"/>
                <a:ea typeface="Microsoft YaHei" pitchFamily="34" charset="-122"/>
                <a:cs typeface="Microsoft YaHei" pitchFamily="34" charset="-120"/>
              </a:rPr>
              <a:t>Check facts, figures and quotes before they go out. Declare</a:t>
            </a:r>
            <a:endParaRPr lang="en-US" sz="1125" dirty="0">
              <a:latin typeface="Microsoft YaHei" pitchFamily="34" charset="0"/>
              <a:ea typeface="Microsoft YaHei" pitchFamily="34" charset="-122"/>
              <a:cs typeface="Microsoft YaHei" pitchFamily="34" charset="-120"/>
            </a:endParaRPr>
          </a:p>
        </p:txBody>
      </p:sp>
      <p:sp>
        <p:nvSpPr>
          <p:cNvPr id="44" name="Text 42"/>
          <p:cNvSpPr/>
          <p:nvPr/>
        </p:nvSpPr>
        <p:spPr>
          <a:xfrm>
            <a:off x="1447800" y="4796498"/>
            <a:ext cx="10744200" cy="171450"/>
          </a:xfrm>
          <a:prstGeom prst="rect">
            <a:avLst/>
          </a:prstGeom>
          <a:noFill/>
          <a:ln/>
        </p:spPr>
        <p:txBody>
          <a:bodyPr wrap="none" lIns="0" tIns="0" rIns="0" bIns="0" rtlCol="0" anchor="t"/>
          <a:lstStyle/>
          <a:p>
            <a:pPr algn="l" indent="0" marL="0">
              <a:buNone/>
            </a:pPr>
            <a:r>
              <a:rPr lang="en-US" sz="1125" dirty="0">
                <a:solidFill>
                  <a:srgbClr val="DCE1E6"/>
                </a:solidFill>
                <a:latin typeface="Microsoft YaHei" pitchFamily="34" charset="0"/>
                <a:ea typeface="Microsoft YaHei" pitchFamily="34" charset="-122"/>
                <a:cs typeface="Microsoft YaHei" pitchFamily="34" charset="-120"/>
              </a:rPr>
              <a:t>what you publish</a:t>
            </a:r>
            <a:endParaRPr lang="en-US" sz="1125" dirty="0">
              <a:latin typeface="Microsoft YaHei" pitchFamily="34" charset="0"/>
              <a:ea typeface="Microsoft YaHei" pitchFamily="34" charset="-122"/>
              <a:cs typeface="Microsoft YaHei" pitchFamily="34" charset="-120"/>
            </a:endParaRPr>
          </a:p>
        </p:txBody>
      </p:sp>
      <p:sp>
        <p:nvSpPr>
          <p:cNvPr id="45" name="Shape 43"/>
          <p:cNvSpPr/>
          <p:nvPr/>
        </p:nvSpPr>
        <p:spPr>
          <a:xfrm>
            <a:off x="6217444" y="4007644"/>
            <a:ext cx="119063" cy="130969"/>
          </a:xfrm>
          <a:custGeom>
            <a:avLst/>
            <a:gdLst/>
            <a:ahLst/>
            <a:cxnLst/>
            <a:rect l="l" t="t" r="r" b="b"/>
            <a:pathLst>
              <a:path w="119063" h="130969">
                <a:moveTo>
                  <a:pt x="0" y="130969"/>
                </a:moveTo>
                <a:lnTo>
                  <a:pt x="0" y="59531"/>
                </a:lnTo>
                <a:arcTo hR="59531" wR="59531" stAng="10800000" swAng="10800000"/>
                <a:lnTo>
                  <a:pt x="119063" y="130969"/>
                </a:lnTo>
              </a:path>
            </a:pathLst>
          </a:custGeom>
          <a:noFill/>
          <a:ln w="23813">
            <a:solidFill>
              <a:srgbClr val="FFFFFF"/>
            </a:solidFill>
            <a:prstDash val="solid"/>
          </a:ln>
        </p:spPr>
      </p:sp>
      <p:sp>
        <p:nvSpPr>
          <p:cNvPr id="46" name="Shape 44"/>
          <p:cNvSpPr/>
          <p:nvPr/>
        </p:nvSpPr>
        <p:spPr>
          <a:xfrm>
            <a:off x="6193631" y="4138613"/>
            <a:ext cx="166688" cy="47625"/>
          </a:xfrm>
          <a:custGeom>
            <a:avLst/>
            <a:gdLst/>
            <a:ahLst/>
            <a:cxnLst/>
            <a:rect l="l" t="t" r="r" b="b"/>
            <a:pathLst>
              <a:path w="166688" h="47625">
                <a:moveTo>
                  <a:pt x="0" y="35719"/>
                </a:moveTo>
                <a:arcTo hR="11906" wR="11906" stAng="10800000" swAng="-5400000"/>
                <a:lnTo>
                  <a:pt x="154781" y="47625"/>
                </a:lnTo>
                <a:arcTo hR="11906" wR="11906" stAng="5400000" swAng="-5400000"/>
                <a:lnTo>
                  <a:pt x="166688" y="23812"/>
                </a:lnTo>
                <a:arcTo hR="23812" wR="23812" stAng="0" swAng="-5400000"/>
                <a:lnTo>
                  <a:pt x="23812" y="0"/>
                </a:lnTo>
                <a:arcTo hR="23812" wR="23812" stAng="16200000" swAng="-5400000"/>
                <a:close/>
              </a:path>
            </a:pathLst>
          </a:custGeom>
          <a:noFill/>
          <a:ln w="23813">
            <a:solidFill>
              <a:srgbClr val="FFFFFF"/>
            </a:solidFill>
            <a:prstDash val="solid"/>
          </a:ln>
        </p:spPr>
      </p:sp>
      <p:sp>
        <p:nvSpPr>
          <p:cNvPr id="47" name="Shape 45"/>
          <p:cNvSpPr/>
          <p:nvPr/>
        </p:nvSpPr>
        <p:spPr>
          <a:xfrm>
            <a:off x="6384131" y="4067175"/>
            <a:ext cx="11906" cy="8930"/>
          </a:xfrm>
          <a:custGeom>
            <a:avLst/>
            <a:gdLst/>
            <a:ahLst/>
            <a:cxnLst/>
            <a:rect l="l" t="t" r="r" b="b"/>
            <a:pathLst>
              <a:path w="11906" h="8930">
                <a:moveTo>
                  <a:pt x="0" y="0"/>
                </a:moveTo>
                <a:lnTo>
                  <a:pt x="11906" y="0"/>
                </a:lnTo>
              </a:path>
            </a:pathLst>
          </a:custGeom>
          <a:noFill/>
          <a:ln w="23813">
            <a:solidFill>
              <a:srgbClr val="FFFFFF"/>
            </a:solidFill>
            <a:prstDash val="solid"/>
          </a:ln>
        </p:spPr>
      </p:sp>
      <p:sp>
        <p:nvSpPr>
          <p:cNvPr id="48" name="Shape 46"/>
          <p:cNvSpPr/>
          <p:nvPr/>
        </p:nvSpPr>
        <p:spPr>
          <a:xfrm>
            <a:off x="6348413" y="3977878"/>
            <a:ext cx="8930" cy="8930"/>
          </a:xfrm>
          <a:custGeom>
            <a:avLst/>
            <a:gdLst/>
            <a:ahLst/>
            <a:cxnLst/>
            <a:rect l="l" t="t" r="r" b="b"/>
            <a:pathLst>
              <a:path w="8930" h="8930">
                <a:moveTo>
                  <a:pt x="5953" y="0"/>
                </a:moveTo>
                <a:lnTo>
                  <a:pt x="0" y="5953"/>
                </a:lnTo>
              </a:path>
            </a:pathLst>
          </a:custGeom>
          <a:noFill/>
          <a:ln w="23813">
            <a:solidFill>
              <a:srgbClr val="FFFFFF"/>
            </a:solidFill>
            <a:prstDash val="solid"/>
          </a:ln>
        </p:spPr>
      </p:sp>
      <p:sp>
        <p:nvSpPr>
          <p:cNvPr id="49" name="Shape 47"/>
          <p:cNvSpPr/>
          <p:nvPr/>
        </p:nvSpPr>
        <p:spPr>
          <a:xfrm>
            <a:off x="6157913" y="4067175"/>
            <a:ext cx="11906" cy="8930"/>
          </a:xfrm>
          <a:custGeom>
            <a:avLst/>
            <a:gdLst/>
            <a:ahLst/>
            <a:cxnLst/>
            <a:rect l="l" t="t" r="r" b="b"/>
            <a:pathLst>
              <a:path w="11906" h="8930">
                <a:moveTo>
                  <a:pt x="0" y="0"/>
                </a:moveTo>
                <a:lnTo>
                  <a:pt x="11906" y="0"/>
                </a:lnTo>
              </a:path>
            </a:pathLst>
          </a:custGeom>
          <a:noFill/>
          <a:ln w="23813">
            <a:solidFill>
              <a:srgbClr val="FFFFFF"/>
            </a:solidFill>
            <a:prstDash val="solid"/>
          </a:ln>
        </p:spPr>
      </p:sp>
      <p:sp>
        <p:nvSpPr>
          <p:cNvPr id="50" name="Shape 48"/>
          <p:cNvSpPr/>
          <p:nvPr/>
        </p:nvSpPr>
        <p:spPr>
          <a:xfrm>
            <a:off x="6276975" y="3948113"/>
            <a:ext cx="8930" cy="11906"/>
          </a:xfrm>
          <a:custGeom>
            <a:avLst/>
            <a:gdLst/>
            <a:ahLst/>
            <a:cxnLst/>
            <a:rect l="l" t="t" r="r" b="b"/>
            <a:pathLst>
              <a:path w="8930" h="11906">
                <a:moveTo>
                  <a:pt x="0" y="0"/>
                </a:moveTo>
                <a:lnTo>
                  <a:pt x="0" y="11906"/>
                </a:lnTo>
              </a:path>
            </a:pathLst>
          </a:custGeom>
          <a:noFill/>
          <a:ln w="23813">
            <a:solidFill>
              <a:srgbClr val="FFFFFF"/>
            </a:solidFill>
            <a:prstDash val="solid"/>
          </a:ln>
        </p:spPr>
      </p:sp>
      <p:sp>
        <p:nvSpPr>
          <p:cNvPr id="51" name="Shape 49"/>
          <p:cNvSpPr/>
          <p:nvPr/>
        </p:nvSpPr>
        <p:spPr>
          <a:xfrm>
            <a:off x="6192786" y="3982986"/>
            <a:ext cx="8930" cy="8930"/>
          </a:xfrm>
          <a:custGeom>
            <a:avLst/>
            <a:gdLst/>
            <a:ahLst/>
            <a:cxnLst/>
            <a:rect l="l" t="t" r="r" b="b"/>
            <a:pathLst>
              <a:path w="8930" h="8930">
                <a:moveTo>
                  <a:pt x="0" y="0"/>
                </a:moveTo>
                <a:lnTo>
                  <a:pt x="8418" y="8418"/>
                </a:lnTo>
              </a:path>
            </a:pathLst>
          </a:custGeom>
          <a:noFill/>
          <a:ln w="23813">
            <a:solidFill>
              <a:srgbClr val="FFFFFF"/>
            </a:solidFill>
            <a:prstDash val="solid"/>
          </a:ln>
        </p:spPr>
      </p:sp>
      <p:sp>
        <p:nvSpPr>
          <p:cNvPr id="52" name="Shape 50"/>
          <p:cNvSpPr/>
          <p:nvPr/>
        </p:nvSpPr>
        <p:spPr>
          <a:xfrm>
            <a:off x="6276975" y="4067175"/>
            <a:ext cx="8930" cy="71438"/>
          </a:xfrm>
          <a:custGeom>
            <a:avLst/>
            <a:gdLst/>
            <a:ahLst/>
            <a:cxnLst/>
            <a:rect l="l" t="t" r="r" b="b"/>
            <a:pathLst>
              <a:path w="8930" h="71438">
                <a:moveTo>
                  <a:pt x="0" y="0"/>
                </a:moveTo>
                <a:lnTo>
                  <a:pt x="0" y="71438"/>
                </a:lnTo>
              </a:path>
            </a:pathLst>
          </a:custGeom>
          <a:noFill/>
          <a:ln w="23813">
            <a:solidFill>
              <a:srgbClr val="FFFFFF"/>
            </a:solidFill>
            <a:prstDash val="solid"/>
          </a:ln>
        </p:spPr>
      </p:sp>
      <p:sp>
        <p:nvSpPr>
          <p:cNvPr id="53" name="Text 51"/>
          <p:cNvSpPr/>
          <p:nvPr/>
        </p:nvSpPr>
        <p:spPr>
          <a:xfrm>
            <a:off x="6591300" y="3908018"/>
            <a:ext cx="5600700" cy="388620"/>
          </a:xfrm>
          <a:prstGeom prst="rect">
            <a:avLst/>
          </a:prstGeom>
          <a:noFill/>
          <a:ln/>
        </p:spPr>
        <p:txBody>
          <a:bodyPr wrap="none" lIns="0" tIns="0" rIns="0" bIns="0" rtlCol="0" anchor="t"/>
          <a:lstStyle/>
          <a:p>
            <a:pPr algn="l" indent="0" marL="0">
              <a:buNone/>
            </a:pPr>
            <a:r>
              <a:rPr lang="en-US" sz="2550" b="1" dirty="0">
                <a:solidFill>
                  <a:srgbClr val="FFFFFF"/>
                </a:solidFill>
                <a:latin typeface="Microsoft YaHei" pitchFamily="34" charset="0"/>
                <a:ea typeface="Microsoft YaHei" pitchFamily="34" charset="-122"/>
                <a:cs typeface="Microsoft YaHei" pitchFamily="34" charset="-120"/>
              </a:rPr>
              <a:t>Keep it · Report it</a:t>
            </a:r>
            <a:endParaRPr lang="en-US" sz="2550" dirty="0">
              <a:latin typeface="Microsoft YaHei" pitchFamily="34" charset="0"/>
              <a:ea typeface="Microsoft YaHei" pitchFamily="34" charset="-122"/>
              <a:cs typeface="Microsoft YaHei" pitchFamily="34" charset="-120"/>
            </a:endParaRPr>
          </a:p>
        </p:txBody>
      </p:sp>
      <p:sp>
        <p:nvSpPr>
          <p:cNvPr id="54" name="Text 52"/>
          <p:cNvSpPr/>
          <p:nvPr/>
        </p:nvSpPr>
        <p:spPr>
          <a:xfrm>
            <a:off x="6591300" y="4567898"/>
            <a:ext cx="5600700" cy="171450"/>
          </a:xfrm>
          <a:prstGeom prst="rect">
            <a:avLst/>
          </a:prstGeom>
          <a:noFill/>
          <a:ln/>
        </p:spPr>
        <p:txBody>
          <a:bodyPr wrap="none" lIns="0" tIns="0" rIns="0" bIns="0" rtlCol="0" anchor="t"/>
          <a:lstStyle/>
          <a:p>
            <a:pPr algn="l" indent="0" marL="0">
              <a:buNone/>
            </a:pPr>
            <a:r>
              <a:rPr lang="en-US" sz="1125" dirty="0">
                <a:solidFill>
                  <a:srgbClr val="DCE1E6"/>
                </a:solidFill>
                <a:latin typeface="Microsoft YaHei" pitchFamily="34" charset="0"/>
                <a:ea typeface="Microsoft YaHei" pitchFamily="34" charset="-122"/>
                <a:cs typeface="Microsoft YaHei" pitchFamily="34" charset="-120"/>
              </a:rPr>
              <a:t>Keep your prompts and drafts. If something goes wrong, report</a:t>
            </a:r>
            <a:endParaRPr lang="en-US" sz="1125" dirty="0">
              <a:latin typeface="Microsoft YaHei" pitchFamily="34" charset="0"/>
              <a:ea typeface="Microsoft YaHei" pitchFamily="34" charset="-122"/>
              <a:cs typeface="Microsoft YaHei" pitchFamily="34" charset="-120"/>
            </a:endParaRPr>
          </a:p>
        </p:txBody>
      </p:sp>
      <p:sp>
        <p:nvSpPr>
          <p:cNvPr id="55" name="Text 53"/>
          <p:cNvSpPr/>
          <p:nvPr/>
        </p:nvSpPr>
        <p:spPr>
          <a:xfrm>
            <a:off x="6591300" y="4796498"/>
            <a:ext cx="5600700" cy="171450"/>
          </a:xfrm>
          <a:prstGeom prst="rect">
            <a:avLst/>
          </a:prstGeom>
          <a:noFill/>
          <a:ln/>
        </p:spPr>
        <p:txBody>
          <a:bodyPr wrap="none" lIns="0" tIns="0" rIns="0" bIns="0" rtlCol="0" anchor="t"/>
          <a:lstStyle/>
          <a:p>
            <a:pPr algn="l" indent="0" marL="0">
              <a:buNone/>
            </a:pPr>
            <a:r>
              <a:rPr lang="en-US" sz="1125" dirty="0">
                <a:solidFill>
                  <a:srgbClr val="DCE1E6"/>
                </a:solidFill>
                <a:latin typeface="Microsoft YaHei" pitchFamily="34" charset="0"/>
                <a:ea typeface="Microsoft YaHei" pitchFamily="34" charset="-122"/>
                <a:cs typeface="Microsoft YaHei" pitchFamily="34" charset="-120"/>
              </a:rPr>
              <a:t>it at once</a:t>
            </a:r>
            <a:endParaRPr lang="en-US" sz="1125" dirty="0">
              <a:latin typeface="Microsoft YaHei" pitchFamily="34" charset="0"/>
              <a:ea typeface="Microsoft YaHei" pitchFamily="34" charset="-122"/>
              <a:cs typeface="Microsoft YaHei" pitchFamily="34" charset="-120"/>
            </a:endParaRPr>
          </a:p>
        </p:txBody>
      </p:sp>
      <p:sp>
        <p:nvSpPr>
          <p:cNvPr id="56" name="Text 54"/>
          <p:cNvSpPr/>
          <p:nvPr/>
        </p:nvSpPr>
        <p:spPr>
          <a:xfrm>
            <a:off x="609600" y="5843887"/>
            <a:ext cx="11582400" cy="160020"/>
          </a:xfrm>
          <a:prstGeom prst="rect">
            <a:avLst/>
          </a:prstGeom>
          <a:noFill/>
          <a:ln/>
        </p:spPr>
        <p:txBody>
          <a:bodyPr wrap="none" lIns="0" tIns="0" rIns="0" bIns="0" rtlCol="0" anchor="t"/>
          <a:lstStyle/>
          <a:p>
            <a:pPr algn="l" indent="0" marL="0">
              <a:buNone/>
            </a:pPr>
            <a:r>
              <a:rPr lang="en-US" sz="1050" b="1" dirty="0">
                <a:solidFill>
                  <a:srgbClr val="96584F"/>
                </a:solidFill>
                <a:latin typeface="Microsoft YaHei" pitchFamily="34" charset="0"/>
                <a:ea typeface="Microsoft YaHei" pitchFamily="34" charset="-122"/>
                <a:cs typeface="Microsoft YaHei" pitchFamily="34" charset="-120"/>
              </a:rPr>
              <a:t>Back to page 2: have you ticked all three goals?</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F0F2"/>
          </a:solidFill>
          <a:ln/>
        </p:spPr>
      </p:sp>
      <p:sp>
        <p:nvSpPr>
          <p:cNvPr id="3" name="Text 1"/>
          <p:cNvSpPr/>
          <p:nvPr/>
        </p:nvSpPr>
        <p:spPr>
          <a:xfrm>
            <a:off x="609600" y="261875"/>
            <a:ext cx="11582400" cy="148590"/>
          </a:xfrm>
          <a:prstGeom prst="rect">
            <a:avLst/>
          </a:prstGeom>
          <a:noFill/>
          <a:ln/>
        </p:spPr>
        <p:txBody>
          <a:bodyPr wrap="none" lIns="0" tIns="0" rIns="0" bIns="0" rtlCol="0" anchor="t"/>
          <a:lstStyle/>
          <a:p>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W</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p</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u</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p</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H</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o</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m</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w</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o</a:t>
            </a:r>
            <a:pPr algn="l" indent="0" marL="0">
              <a:buNone/>
            </a:pPr>
            <a:r>
              <a:rPr lang="en-US" sz="975" b="1" spc="75" kern="0" dirty="0">
                <a:solidFill>
                  <a:srgbClr val="4A6B8A"/>
                </a:solidFill>
                <a:latin typeface="Microsoft YaHei" pitchFamily="34" charset="0"/>
                <a:ea typeface="Microsoft YaHei" pitchFamily="34" charset="-122"/>
                <a:cs typeface="Microsoft YaHei" pitchFamily="34" charset="-120"/>
              </a:rPr>
              <a:t>r</a:t>
            </a:r>
            <a:pPr algn="l" indent="0" marL="0">
              <a:buNone/>
            </a:pPr>
            <a:r>
              <a:rPr lang="en-US" sz="975" b="1" dirty="0">
                <a:solidFill>
                  <a:srgbClr val="4A6B8A"/>
                </a:solidFill>
                <a:latin typeface="Microsoft YaHei" pitchFamily="34" charset="0"/>
                <a:ea typeface="Microsoft YaHei" pitchFamily="34" charset="-122"/>
                <a:cs typeface="Microsoft YaHei" pitchFamily="34" charset="-120"/>
              </a:rPr>
              <a:t>k</a:t>
            </a:r>
            <a:endParaRPr lang="en-US" sz="975" dirty="0">
              <a:latin typeface="Microsoft YaHei" pitchFamily="34" charset="0"/>
              <a:ea typeface="Microsoft YaHei" pitchFamily="34" charset="-122"/>
              <a:cs typeface="Microsoft YaHei" pitchFamily="34" charset="-120"/>
            </a:endParaRPr>
          </a:p>
        </p:txBody>
      </p:sp>
      <p:sp>
        <p:nvSpPr>
          <p:cNvPr id="4" name="Shape 2"/>
          <p:cNvSpPr/>
          <p:nvPr/>
        </p:nvSpPr>
        <p:spPr>
          <a:xfrm>
            <a:off x="7415213" y="233362"/>
            <a:ext cx="504825" cy="200025"/>
          </a:xfrm>
          <a:prstGeom prst="roundRect">
            <a:avLst>
              <a:gd name="adj" fmla="val 50000"/>
            </a:avLst>
          </a:prstGeom>
          <a:noFill/>
          <a:ln w="9525">
            <a:solidFill>
              <a:srgbClr val="B9C3CB"/>
            </a:solidFill>
            <a:prstDash val="solid"/>
          </a:ln>
        </p:spPr>
      </p:sp>
      <p:sp>
        <p:nvSpPr>
          <p:cNvPr id="5" name="Text 3"/>
          <p:cNvSpPr/>
          <p:nvPr/>
        </p:nvSpPr>
        <p:spPr>
          <a:xfrm>
            <a:off x="3143250" y="271039"/>
            <a:ext cx="90487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Goals</a:t>
            </a:r>
            <a:endParaRPr lang="en-US" sz="900" dirty="0">
              <a:latin typeface="Microsoft YaHei" pitchFamily="34" charset="0"/>
              <a:ea typeface="Microsoft YaHei" pitchFamily="34" charset="-122"/>
              <a:cs typeface="Microsoft YaHei" pitchFamily="34" charset="-120"/>
            </a:endParaRPr>
          </a:p>
        </p:txBody>
      </p:sp>
      <p:sp>
        <p:nvSpPr>
          <p:cNvPr id="6" name="Shape 4"/>
          <p:cNvSpPr/>
          <p:nvPr/>
        </p:nvSpPr>
        <p:spPr>
          <a:xfrm>
            <a:off x="7967662" y="233362"/>
            <a:ext cx="523875" cy="200025"/>
          </a:xfrm>
          <a:prstGeom prst="roundRect">
            <a:avLst>
              <a:gd name="adj" fmla="val 50000"/>
            </a:avLst>
          </a:prstGeom>
          <a:noFill/>
          <a:ln w="9525">
            <a:solidFill>
              <a:srgbClr val="B9C3CB"/>
            </a:solidFill>
            <a:prstDash val="solid"/>
          </a:ln>
        </p:spPr>
      </p:sp>
      <p:sp>
        <p:nvSpPr>
          <p:cNvPr id="7" name="Text 5"/>
          <p:cNvSpPr/>
          <p:nvPr/>
        </p:nvSpPr>
        <p:spPr>
          <a:xfrm>
            <a:off x="4267200" y="271039"/>
            <a:ext cx="792480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1</a:t>
            </a:r>
            <a:endParaRPr lang="en-US" sz="900" dirty="0">
              <a:latin typeface="Microsoft YaHei" pitchFamily="34" charset="0"/>
              <a:ea typeface="Microsoft YaHei" pitchFamily="34" charset="-122"/>
              <a:cs typeface="Microsoft YaHei" pitchFamily="34" charset="-120"/>
            </a:endParaRPr>
          </a:p>
        </p:txBody>
      </p:sp>
      <p:sp>
        <p:nvSpPr>
          <p:cNvPr id="8" name="Shape 6"/>
          <p:cNvSpPr/>
          <p:nvPr/>
        </p:nvSpPr>
        <p:spPr>
          <a:xfrm>
            <a:off x="8539163" y="233362"/>
            <a:ext cx="552450" cy="200025"/>
          </a:xfrm>
          <a:prstGeom prst="roundRect">
            <a:avLst>
              <a:gd name="adj" fmla="val 50000"/>
            </a:avLst>
          </a:prstGeom>
          <a:noFill/>
          <a:ln w="9525">
            <a:solidFill>
              <a:srgbClr val="B9C3CB"/>
            </a:solidFill>
            <a:prstDash val="solid"/>
          </a:ln>
        </p:spPr>
      </p:sp>
      <p:sp>
        <p:nvSpPr>
          <p:cNvPr id="9" name="Text 7"/>
          <p:cNvSpPr/>
          <p:nvPr/>
        </p:nvSpPr>
        <p:spPr>
          <a:xfrm>
            <a:off x="5438775" y="271039"/>
            <a:ext cx="675322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1</a:t>
            </a:r>
            <a:endParaRPr lang="en-US" sz="900" dirty="0">
              <a:latin typeface="Microsoft YaHei" pitchFamily="34" charset="0"/>
              <a:ea typeface="Microsoft YaHei" pitchFamily="34" charset="-122"/>
              <a:cs typeface="Microsoft YaHei" pitchFamily="34" charset="-120"/>
            </a:endParaRPr>
          </a:p>
        </p:txBody>
      </p:sp>
      <p:sp>
        <p:nvSpPr>
          <p:cNvPr id="10" name="Shape 8"/>
          <p:cNvSpPr/>
          <p:nvPr/>
        </p:nvSpPr>
        <p:spPr>
          <a:xfrm>
            <a:off x="9139238" y="233362"/>
            <a:ext cx="523875" cy="200025"/>
          </a:xfrm>
          <a:prstGeom prst="roundRect">
            <a:avLst>
              <a:gd name="adj" fmla="val 50000"/>
            </a:avLst>
          </a:prstGeom>
          <a:noFill/>
          <a:ln w="9525">
            <a:solidFill>
              <a:srgbClr val="B9C3CB"/>
            </a:solidFill>
            <a:prstDash val="solid"/>
          </a:ln>
        </p:spPr>
      </p:sp>
      <p:sp>
        <p:nvSpPr>
          <p:cNvPr id="11" name="Text 9"/>
          <p:cNvSpPr/>
          <p:nvPr/>
        </p:nvSpPr>
        <p:spPr>
          <a:xfrm>
            <a:off x="6610350" y="271039"/>
            <a:ext cx="5581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2</a:t>
            </a:r>
            <a:endParaRPr lang="en-US" sz="900" dirty="0">
              <a:latin typeface="Microsoft YaHei" pitchFamily="34" charset="0"/>
              <a:ea typeface="Microsoft YaHei" pitchFamily="34" charset="-122"/>
              <a:cs typeface="Microsoft YaHei" pitchFamily="34" charset="-120"/>
            </a:endParaRPr>
          </a:p>
        </p:txBody>
      </p:sp>
      <p:sp>
        <p:nvSpPr>
          <p:cNvPr id="12" name="Shape 10"/>
          <p:cNvSpPr/>
          <p:nvPr/>
        </p:nvSpPr>
        <p:spPr>
          <a:xfrm>
            <a:off x="9710738" y="233362"/>
            <a:ext cx="523875" cy="200025"/>
          </a:xfrm>
          <a:prstGeom prst="roundRect">
            <a:avLst>
              <a:gd name="adj" fmla="val 50000"/>
            </a:avLst>
          </a:prstGeom>
          <a:noFill/>
          <a:ln w="9525">
            <a:solidFill>
              <a:srgbClr val="B9C3CB"/>
            </a:solidFill>
            <a:prstDash val="solid"/>
          </a:ln>
        </p:spPr>
      </p:sp>
      <p:sp>
        <p:nvSpPr>
          <p:cNvPr id="13" name="Text 11"/>
          <p:cNvSpPr/>
          <p:nvPr/>
        </p:nvSpPr>
        <p:spPr>
          <a:xfrm>
            <a:off x="7753350" y="271039"/>
            <a:ext cx="4438650"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Part 3</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10282238" y="233362"/>
            <a:ext cx="552450" cy="200025"/>
          </a:xfrm>
          <a:prstGeom prst="roundRect">
            <a:avLst>
              <a:gd name="adj" fmla="val 50000"/>
            </a:avLst>
          </a:prstGeom>
          <a:noFill/>
          <a:ln w="9525">
            <a:solidFill>
              <a:srgbClr val="B9C3CB"/>
            </a:solidFill>
            <a:prstDash val="solid"/>
          </a:ln>
        </p:spPr>
      </p:sp>
      <p:sp>
        <p:nvSpPr>
          <p:cNvPr id="15" name="Text 13"/>
          <p:cNvSpPr/>
          <p:nvPr/>
        </p:nvSpPr>
        <p:spPr>
          <a:xfrm>
            <a:off x="8924925" y="271039"/>
            <a:ext cx="3267075" cy="137160"/>
          </a:xfrm>
          <a:prstGeom prst="rect">
            <a:avLst/>
          </a:prstGeom>
          <a:noFill/>
          <a:ln/>
        </p:spPr>
        <p:txBody>
          <a:bodyPr wrap="none" lIns="0" tIns="0" rIns="0" bIns="0" rtlCol="0" anchor="t"/>
          <a:lstStyle/>
          <a:p>
            <a:pPr algn="ctr" indent="0" marL="0">
              <a:buNone/>
            </a:pPr>
            <a:r>
              <a:rPr lang="en-US" sz="900" dirty="0">
                <a:solidFill>
                  <a:srgbClr val="5A6470"/>
                </a:solidFill>
                <a:latin typeface="Microsoft YaHei" pitchFamily="34" charset="0"/>
                <a:ea typeface="Microsoft YaHei" pitchFamily="34" charset="-122"/>
                <a:cs typeface="Microsoft YaHei" pitchFamily="34" charset="-120"/>
              </a:rPr>
              <a:t>Quiz 2</a:t>
            </a:r>
            <a:endParaRPr lang="en-US" sz="900" dirty="0">
              <a:latin typeface="Microsoft YaHei" pitchFamily="34" charset="0"/>
              <a:ea typeface="Microsoft YaHei" pitchFamily="34" charset="-122"/>
              <a:cs typeface="Microsoft YaHei" pitchFamily="34" charset="-120"/>
            </a:endParaRPr>
          </a:p>
        </p:txBody>
      </p:sp>
      <p:sp>
        <p:nvSpPr>
          <p:cNvPr id="16" name="Shape 14"/>
          <p:cNvSpPr/>
          <p:nvPr/>
        </p:nvSpPr>
        <p:spPr>
          <a:xfrm>
            <a:off x="10882313" y="233362"/>
            <a:ext cx="695325" cy="200025"/>
          </a:xfrm>
          <a:prstGeom prst="roundRect">
            <a:avLst>
              <a:gd name="adj" fmla="val 50000"/>
            </a:avLst>
          </a:prstGeom>
          <a:solidFill>
            <a:srgbClr val="4A6B8A"/>
          </a:solidFill>
          <a:ln w="9525">
            <a:solidFill>
              <a:srgbClr val="4A6B8A"/>
            </a:solidFill>
            <a:prstDash val="solid"/>
          </a:ln>
        </p:spPr>
      </p:sp>
      <p:sp>
        <p:nvSpPr>
          <p:cNvPr id="17" name="Text 15"/>
          <p:cNvSpPr/>
          <p:nvPr/>
        </p:nvSpPr>
        <p:spPr>
          <a:xfrm>
            <a:off x="10267950" y="271039"/>
            <a:ext cx="192405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Wrap-up</a:t>
            </a:r>
            <a:endParaRPr lang="en-US" sz="900" dirty="0">
              <a:latin typeface="Microsoft YaHei" pitchFamily="34" charset="0"/>
              <a:ea typeface="Microsoft YaHei" pitchFamily="34" charset="-122"/>
              <a:cs typeface="Microsoft YaHei" pitchFamily="34" charset="-120"/>
            </a:endParaRPr>
          </a:p>
        </p:txBody>
      </p:sp>
      <p:sp>
        <p:nvSpPr>
          <p:cNvPr id="18" name="Text 16"/>
          <p:cNvSpPr/>
          <p:nvPr/>
        </p:nvSpPr>
        <p:spPr>
          <a:xfrm>
            <a:off x="609600" y="652637"/>
            <a:ext cx="11582400" cy="457200"/>
          </a:xfrm>
          <a:prstGeom prst="rect">
            <a:avLst/>
          </a:prstGeom>
          <a:noFill/>
          <a:ln/>
        </p:spPr>
        <p:txBody>
          <a:bodyPr wrap="none" lIns="0" tIns="0" rIns="0" bIns="0" rtlCol="0" anchor="t"/>
          <a:lstStyle/>
          <a:p>
            <a:pPr algn="l" indent="0" marL="0">
              <a:buNone/>
            </a:pPr>
            <a:r>
              <a:rPr lang="en-US" sz="3000" b="1" dirty="0">
                <a:solidFill>
                  <a:srgbClr val="23282E"/>
                </a:solidFill>
                <a:latin typeface="Microsoft YaHei" pitchFamily="34" charset="0"/>
                <a:ea typeface="Microsoft YaHei" pitchFamily="34" charset="-122"/>
                <a:cs typeface="Microsoft YaHei" pitchFamily="34" charset="-120"/>
              </a:rPr>
              <a:t>Homework: three exercises</a:t>
            </a:r>
            <a:endParaRPr lang="en-US" sz="3000" dirty="0">
              <a:latin typeface="Microsoft YaHei" pitchFamily="34" charset="0"/>
              <a:ea typeface="Microsoft YaHei" pitchFamily="34" charset="-122"/>
              <a:cs typeface="Microsoft YaHei" pitchFamily="34" charset="-120"/>
            </a:endParaRPr>
          </a:p>
        </p:txBody>
      </p:sp>
      <p:sp>
        <p:nvSpPr>
          <p:cNvPr id="19" name="Shape 17"/>
          <p:cNvSpPr/>
          <p:nvPr/>
        </p:nvSpPr>
        <p:spPr>
          <a:xfrm>
            <a:off x="609600" y="1219200"/>
            <a:ext cx="1028700" cy="76200"/>
          </a:xfrm>
          <a:custGeom>
            <a:avLst/>
            <a:gdLst/>
            <a:ahLst/>
            <a:cxnLst/>
            <a:rect l="l" t="t" r="r" b="b"/>
            <a:pathLst>
              <a:path w="1028700" h="76200">
                <a:moveTo>
                  <a:pt x="0" y="38100"/>
                </a:moveTo>
                <a:quadBezTo>
                  <a:pt x="57150" y="0"/>
                  <a:pt x="114300" y="38100"/>
                </a:quadBezTo>
                <a:quadBezTo>
                  <a:pt x="171450" y="76200"/>
                  <a:pt x="228600" y="38100"/>
                </a:quadBezTo>
                <a:quadBezTo>
                  <a:pt x="285750" y="0"/>
                  <a:pt x="342900" y="38100"/>
                </a:quadBezTo>
                <a:quadBezTo>
                  <a:pt x="400050" y="76200"/>
                  <a:pt x="457200" y="38100"/>
                </a:quadBezTo>
                <a:quadBezTo>
                  <a:pt x="514350" y="0"/>
                  <a:pt x="571500" y="38100"/>
                </a:quadBezTo>
                <a:quadBezTo>
                  <a:pt x="628650" y="76200"/>
                  <a:pt x="685800" y="38100"/>
                </a:quadBezTo>
                <a:quadBezTo>
                  <a:pt x="742950" y="0"/>
                  <a:pt x="800100" y="38100"/>
                </a:quadBezTo>
                <a:quadBezTo>
                  <a:pt x="857250" y="76200"/>
                  <a:pt x="914400" y="38100"/>
                </a:quadBezTo>
                <a:quadBezTo>
                  <a:pt x="971550" y="0"/>
                  <a:pt x="1028700" y="38100"/>
                </a:quadBezTo>
              </a:path>
            </a:pathLst>
          </a:custGeom>
          <a:noFill/>
          <a:ln w="23813">
            <a:solidFill>
              <a:srgbClr val="B96A5E"/>
            </a:solidFill>
            <a:prstDash val="solid"/>
          </a:ln>
        </p:spPr>
      </p:sp>
      <p:sp>
        <p:nvSpPr>
          <p:cNvPr id="20" name="Shape 18"/>
          <p:cNvSpPr/>
          <p:nvPr/>
        </p:nvSpPr>
        <p:spPr>
          <a:xfrm>
            <a:off x="614363" y="1604963"/>
            <a:ext cx="7229475" cy="3990975"/>
          </a:xfrm>
          <a:prstGeom prst="roundRect">
            <a:avLst>
              <a:gd name="adj" fmla="val 2387"/>
            </a:avLst>
          </a:prstGeom>
          <a:solidFill>
            <a:srgbClr val="F9FBFC"/>
          </a:solidFill>
          <a:ln w="9525">
            <a:solidFill>
              <a:srgbClr val="D3DBE0"/>
            </a:solidFill>
            <a:prstDash val="solid"/>
          </a:ln>
        </p:spPr>
      </p:sp>
      <p:sp>
        <p:nvSpPr>
          <p:cNvPr id="21" name="Shape 19"/>
          <p:cNvSpPr/>
          <p:nvPr/>
        </p:nvSpPr>
        <p:spPr>
          <a:xfrm>
            <a:off x="723900" y="2238375"/>
            <a:ext cx="7010400" cy="0"/>
          </a:xfrm>
          <a:prstGeom prst="line">
            <a:avLst/>
          </a:prstGeom>
          <a:noFill/>
          <a:ln w="9525">
            <a:solidFill>
              <a:srgbClr val="E4E9ED"/>
            </a:solidFill>
            <a:prstDash val="solid"/>
          </a:ln>
        </p:spPr>
      </p:sp>
      <p:sp>
        <p:nvSpPr>
          <p:cNvPr id="22" name="Shape 20"/>
          <p:cNvSpPr/>
          <p:nvPr/>
        </p:nvSpPr>
        <p:spPr>
          <a:xfrm>
            <a:off x="723900" y="2847975"/>
            <a:ext cx="7010400" cy="0"/>
          </a:xfrm>
          <a:prstGeom prst="line">
            <a:avLst/>
          </a:prstGeom>
          <a:noFill/>
          <a:ln w="9525">
            <a:solidFill>
              <a:srgbClr val="E4E9ED"/>
            </a:solidFill>
            <a:prstDash val="solid"/>
          </a:ln>
        </p:spPr>
      </p:sp>
      <p:sp>
        <p:nvSpPr>
          <p:cNvPr id="23" name="Shape 21"/>
          <p:cNvSpPr/>
          <p:nvPr/>
        </p:nvSpPr>
        <p:spPr>
          <a:xfrm>
            <a:off x="723900" y="3457575"/>
            <a:ext cx="7010400" cy="0"/>
          </a:xfrm>
          <a:prstGeom prst="line">
            <a:avLst/>
          </a:prstGeom>
          <a:noFill/>
          <a:ln w="9525">
            <a:solidFill>
              <a:srgbClr val="E4E9ED"/>
            </a:solidFill>
            <a:prstDash val="solid"/>
          </a:ln>
        </p:spPr>
      </p:sp>
      <p:sp>
        <p:nvSpPr>
          <p:cNvPr id="24" name="Shape 22"/>
          <p:cNvSpPr/>
          <p:nvPr/>
        </p:nvSpPr>
        <p:spPr>
          <a:xfrm>
            <a:off x="723900" y="4067175"/>
            <a:ext cx="7010400" cy="0"/>
          </a:xfrm>
          <a:prstGeom prst="line">
            <a:avLst/>
          </a:prstGeom>
          <a:noFill/>
          <a:ln w="9525">
            <a:solidFill>
              <a:srgbClr val="E4E9ED"/>
            </a:solidFill>
            <a:prstDash val="solid"/>
          </a:ln>
        </p:spPr>
      </p:sp>
      <p:sp>
        <p:nvSpPr>
          <p:cNvPr id="25" name="Shape 23"/>
          <p:cNvSpPr/>
          <p:nvPr/>
        </p:nvSpPr>
        <p:spPr>
          <a:xfrm>
            <a:off x="723900" y="4676775"/>
            <a:ext cx="7010400" cy="0"/>
          </a:xfrm>
          <a:prstGeom prst="line">
            <a:avLst/>
          </a:prstGeom>
          <a:noFill/>
          <a:ln w="9525">
            <a:solidFill>
              <a:srgbClr val="E4E9ED"/>
            </a:solidFill>
            <a:prstDash val="solid"/>
          </a:ln>
        </p:spPr>
      </p:sp>
      <p:sp>
        <p:nvSpPr>
          <p:cNvPr id="26" name="Shape 24"/>
          <p:cNvSpPr/>
          <p:nvPr/>
        </p:nvSpPr>
        <p:spPr>
          <a:xfrm>
            <a:off x="723900" y="5286375"/>
            <a:ext cx="7010400" cy="0"/>
          </a:xfrm>
          <a:prstGeom prst="line">
            <a:avLst/>
          </a:prstGeom>
          <a:noFill/>
          <a:ln w="9525">
            <a:solidFill>
              <a:srgbClr val="E4E9ED"/>
            </a:solidFill>
            <a:prstDash val="solid"/>
          </a:ln>
        </p:spPr>
      </p:sp>
      <p:sp>
        <p:nvSpPr>
          <p:cNvPr id="27" name="Shape 25"/>
          <p:cNvSpPr/>
          <p:nvPr/>
        </p:nvSpPr>
        <p:spPr>
          <a:xfrm>
            <a:off x="1143000" y="1676400"/>
            <a:ext cx="0" cy="3848100"/>
          </a:xfrm>
          <a:prstGeom prst="line">
            <a:avLst/>
          </a:prstGeom>
          <a:noFill/>
          <a:ln w="14288">
            <a:solidFill>
              <a:srgbClr val="E4CBC8"/>
            </a:solidFill>
            <a:prstDash val="solid"/>
          </a:ln>
        </p:spPr>
      </p:sp>
      <p:sp>
        <p:nvSpPr>
          <p:cNvPr id="28" name="Text 26"/>
          <p:cNvSpPr/>
          <p:nvPr/>
        </p:nvSpPr>
        <p:spPr>
          <a:xfrm>
            <a:off x="0" y="1950331"/>
            <a:ext cx="1752600" cy="228600"/>
          </a:xfrm>
          <a:prstGeom prst="rect">
            <a:avLst/>
          </a:prstGeom>
          <a:noFill/>
          <a:ln/>
        </p:spPr>
        <p:txBody>
          <a:bodyPr wrap="none" lIns="0" tIns="0" rIns="0" bIns="0" rtlCol="0" anchor="t"/>
          <a:lstStyle/>
          <a:p>
            <a:pPr algn="ctr" indent="0" marL="0">
              <a:buNone/>
            </a:pPr>
            <a:r>
              <a:rPr lang="en-US" sz="1500" b="1" dirty="0">
                <a:solidFill>
                  <a:srgbClr val="9F5C53"/>
                </a:solidFill>
                <a:latin typeface="Microsoft YaHei" pitchFamily="34" charset="0"/>
                <a:ea typeface="Microsoft YaHei" pitchFamily="34" charset="-122"/>
                <a:cs typeface="Microsoft YaHei" pitchFamily="34" charset="-120"/>
              </a:rPr>
              <a:t>1</a:t>
            </a:r>
            <a:endParaRPr lang="en-US" sz="1500" dirty="0">
              <a:latin typeface="Microsoft YaHei" pitchFamily="34" charset="0"/>
              <a:ea typeface="Microsoft YaHei" pitchFamily="34" charset="-122"/>
              <a:cs typeface="Microsoft YaHei" pitchFamily="34" charset="-120"/>
            </a:endParaRPr>
          </a:p>
        </p:txBody>
      </p:sp>
      <p:sp>
        <p:nvSpPr>
          <p:cNvPr id="29" name="Shape 27"/>
          <p:cNvSpPr/>
          <p:nvPr/>
        </p:nvSpPr>
        <p:spPr>
          <a:xfrm>
            <a:off x="1266825" y="1933575"/>
            <a:ext cx="228600" cy="228600"/>
          </a:xfrm>
          <a:prstGeom prst="roundRect">
            <a:avLst>
              <a:gd name="adj" fmla="val 16667"/>
            </a:avLst>
          </a:prstGeom>
          <a:solidFill>
            <a:srgbClr val="F9FBFC"/>
          </a:solidFill>
          <a:ln w="19050">
            <a:solidFill>
              <a:srgbClr val="4A6B8A"/>
            </a:solidFill>
            <a:prstDash val="solid"/>
          </a:ln>
        </p:spPr>
      </p:sp>
      <p:sp>
        <p:nvSpPr>
          <p:cNvPr id="30" name="Text 28"/>
          <p:cNvSpPr/>
          <p:nvPr/>
        </p:nvSpPr>
        <p:spPr>
          <a:xfrm>
            <a:off x="1676400" y="1941529"/>
            <a:ext cx="10515600" cy="251460"/>
          </a:xfrm>
          <a:prstGeom prst="rect">
            <a:avLst/>
          </a:prstGeom>
          <a:noFill/>
          <a:ln/>
        </p:spPr>
        <p:txBody>
          <a:bodyPr wrap="none" lIns="0" tIns="0" rIns="0" bIns="0" rtlCol="0" anchor="t"/>
          <a:lstStyle/>
          <a:p>
            <a:pPr algn="l" indent="0" marL="0">
              <a:buNone/>
            </a:pPr>
            <a:r>
              <a:rPr lang="en-US" sz="1650" b="1" dirty="0">
                <a:solidFill>
                  <a:srgbClr val="23282E"/>
                </a:solidFill>
                <a:latin typeface="Microsoft YaHei" pitchFamily="34" charset="0"/>
                <a:ea typeface="Microsoft YaHei" pitchFamily="34" charset="-122"/>
                <a:cs typeface="Microsoft YaHei" pitchFamily="34" charset="-120"/>
              </a:rPr>
              <a:t>Try one real task this week with the three methods</a:t>
            </a:r>
            <a:endParaRPr lang="en-US" sz="1650" dirty="0">
              <a:latin typeface="Microsoft YaHei" pitchFamily="34" charset="0"/>
              <a:ea typeface="Microsoft YaHei" pitchFamily="34" charset="-122"/>
              <a:cs typeface="Microsoft YaHei" pitchFamily="34" charset="-120"/>
            </a:endParaRPr>
          </a:p>
        </p:txBody>
      </p:sp>
      <p:sp>
        <p:nvSpPr>
          <p:cNvPr id="31" name="Text 29"/>
          <p:cNvSpPr/>
          <p:nvPr/>
        </p:nvSpPr>
        <p:spPr>
          <a:xfrm>
            <a:off x="1676400" y="2386673"/>
            <a:ext cx="10515600" cy="171450"/>
          </a:xfrm>
          <a:prstGeom prst="rect">
            <a:avLst/>
          </a:prstGeom>
          <a:noFill/>
          <a:ln/>
        </p:spPr>
        <p:txBody>
          <a:bodyPr wrap="none" lIns="0" tIns="0" rIns="0" bIns="0" rtlCol="0" anchor="t"/>
          <a:lstStyle/>
          <a:p>
            <a:pPr algn="l" indent="0" marL="0">
              <a:buNone/>
            </a:pPr>
            <a:r>
              <a:rPr lang="en-US" sz="1125" dirty="0">
                <a:solidFill>
                  <a:srgbClr val="5A6470"/>
                </a:solidFill>
                <a:latin typeface="Microsoft YaHei" pitchFamily="34" charset="0"/>
                <a:ea typeface="Microsoft YaHei" pitchFamily="34" charset="-122"/>
                <a:cs typeface="Microsoft YaHei" pitchFamily="34" charset="-120"/>
              </a:rPr>
              <a:t>Brief it, set the rules, check every line</a:t>
            </a:r>
            <a:endParaRPr lang="en-US" sz="1125" dirty="0">
              <a:latin typeface="Microsoft YaHei" pitchFamily="34" charset="0"/>
              <a:ea typeface="Microsoft YaHei" pitchFamily="34" charset="-122"/>
              <a:cs typeface="Microsoft YaHei" pitchFamily="34" charset="-120"/>
            </a:endParaRPr>
          </a:p>
        </p:txBody>
      </p:sp>
      <p:sp>
        <p:nvSpPr>
          <p:cNvPr id="32" name="Text 30"/>
          <p:cNvSpPr/>
          <p:nvPr/>
        </p:nvSpPr>
        <p:spPr>
          <a:xfrm>
            <a:off x="0" y="3169531"/>
            <a:ext cx="1752600" cy="228600"/>
          </a:xfrm>
          <a:prstGeom prst="rect">
            <a:avLst/>
          </a:prstGeom>
          <a:noFill/>
          <a:ln/>
        </p:spPr>
        <p:txBody>
          <a:bodyPr wrap="none" lIns="0" tIns="0" rIns="0" bIns="0" rtlCol="0" anchor="t"/>
          <a:lstStyle/>
          <a:p>
            <a:pPr algn="ctr" indent="0" marL="0">
              <a:buNone/>
            </a:pPr>
            <a:r>
              <a:rPr lang="en-US" sz="1500" b="1" dirty="0">
                <a:solidFill>
                  <a:srgbClr val="9F5C53"/>
                </a:solidFill>
                <a:latin typeface="Microsoft YaHei" pitchFamily="34" charset="0"/>
                <a:ea typeface="Microsoft YaHei" pitchFamily="34" charset="-122"/>
                <a:cs typeface="Microsoft YaHei" pitchFamily="34" charset="-120"/>
              </a:rPr>
              <a:t>2</a:t>
            </a:r>
            <a:endParaRPr lang="en-US" sz="1500" dirty="0">
              <a:latin typeface="Microsoft YaHei" pitchFamily="34" charset="0"/>
              <a:ea typeface="Microsoft YaHei" pitchFamily="34" charset="-122"/>
              <a:cs typeface="Microsoft YaHei" pitchFamily="34" charset="-120"/>
            </a:endParaRPr>
          </a:p>
        </p:txBody>
      </p:sp>
      <p:sp>
        <p:nvSpPr>
          <p:cNvPr id="33" name="Shape 31"/>
          <p:cNvSpPr/>
          <p:nvPr/>
        </p:nvSpPr>
        <p:spPr>
          <a:xfrm>
            <a:off x="1266825" y="3152775"/>
            <a:ext cx="228600" cy="228600"/>
          </a:xfrm>
          <a:prstGeom prst="roundRect">
            <a:avLst>
              <a:gd name="adj" fmla="val 16667"/>
            </a:avLst>
          </a:prstGeom>
          <a:solidFill>
            <a:srgbClr val="F9FBFC"/>
          </a:solidFill>
          <a:ln w="19050">
            <a:solidFill>
              <a:srgbClr val="4A6B8A"/>
            </a:solidFill>
            <a:prstDash val="solid"/>
          </a:ln>
        </p:spPr>
      </p:sp>
      <p:sp>
        <p:nvSpPr>
          <p:cNvPr id="34" name="Text 32"/>
          <p:cNvSpPr/>
          <p:nvPr/>
        </p:nvSpPr>
        <p:spPr>
          <a:xfrm>
            <a:off x="1676400" y="3160729"/>
            <a:ext cx="10515600" cy="251460"/>
          </a:xfrm>
          <a:prstGeom prst="rect">
            <a:avLst/>
          </a:prstGeom>
          <a:noFill/>
          <a:ln/>
        </p:spPr>
        <p:txBody>
          <a:bodyPr wrap="none" lIns="0" tIns="0" rIns="0" bIns="0" rtlCol="0" anchor="t"/>
          <a:lstStyle/>
          <a:p>
            <a:pPr algn="l" indent="0" marL="0">
              <a:buNone/>
            </a:pPr>
            <a:r>
              <a:rPr lang="en-US" sz="1650" b="1" dirty="0">
                <a:solidFill>
                  <a:srgbClr val="23282E"/>
                </a:solidFill>
                <a:latin typeface="Microsoft YaHei" pitchFamily="34" charset="0"/>
                <a:ea typeface="Microsoft YaHei" pitchFamily="34" charset="-122"/>
                <a:cs typeface="Microsoft YaHei" pitchFamily="34" charset="-120"/>
              </a:rPr>
              <a:t>Check yourself against the six rules</a:t>
            </a:r>
            <a:endParaRPr lang="en-US" sz="1650" dirty="0">
              <a:latin typeface="Microsoft YaHei" pitchFamily="34" charset="0"/>
              <a:ea typeface="Microsoft YaHei" pitchFamily="34" charset="-122"/>
              <a:cs typeface="Microsoft YaHei" pitchFamily="34" charset="-120"/>
            </a:endParaRPr>
          </a:p>
        </p:txBody>
      </p:sp>
      <p:sp>
        <p:nvSpPr>
          <p:cNvPr id="35" name="Text 33"/>
          <p:cNvSpPr/>
          <p:nvPr/>
        </p:nvSpPr>
        <p:spPr>
          <a:xfrm>
            <a:off x="1676400" y="3605873"/>
            <a:ext cx="10515600" cy="171450"/>
          </a:xfrm>
          <a:prstGeom prst="rect">
            <a:avLst/>
          </a:prstGeom>
          <a:noFill/>
          <a:ln/>
        </p:spPr>
        <p:txBody>
          <a:bodyPr wrap="none" lIns="0" tIns="0" rIns="0" bIns="0" rtlCol="0" anchor="t"/>
          <a:lstStyle/>
          <a:p>
            <a:pPr algn="l" indent="0" marL="0">
              <a:buNone/>
            </a:pPr>
            <a:r>
              <a:rPr lang="en-US" sz="1125" dirty="0">
                <a:solidFill>
                  <a:srgbClr val="5A6470"/>
                </a:solidFill>
                <a:latin typeface="Microsoft YaHei" pitchFamily="34" charset="0"/>
                <a:ea typeface="Microsoft YaHei" pitchFamily="34" charset="-122"/>
                <a:cs typeface="Microsoft YaHei" pitchFamily="34" charset="-120"/>
              </a:rPr>
              <a:t>Write down the one you forget most</a:t>
            </a:r>
            <a:endParaRPr lang="en-US" sz="1125" dirty="0">
              <a:latin typeface="Microsoft YaHei" pitchFamily="34" charset="0"/>
              <a:ea typeface="Microsoft YaHei" pitchFamily="34" charset="-122"/>
              <a:cs typeface="Microsoft YaHei" pitchFamily="34" charset="-120"/>
            </a:endParaRPr>
          </a:p>
        </p:txBody>
      </p:sp>
      <p:sp>
        <p:nvSpPr>
          <p:cNvPr id="36" name="Text 34"/>
          <p:cNvSpPr/>
          <p:nvPr/>
        </p:nvSpPr>
        <p:spPr>
          <a:xfrm>
            <a:off x="0" y="4388731"/>
            <a:ext cx="1752600" cy="228600"/>
          </a:xfrm>
          <a:prstGeom prst="rect">
            <a:avLst/>
          </a:prstGeom>
          <a:noFill/>
          <a:ln/>
        </p:spPr>
        <p:txBody>
          <a:bodyPr wrap="none" lIns="0" tIns="0" rIns="0" bIns="0" rtlCol="0" anchor="t"/>
          <a:lstStyle/>
          <a:p>
            <a:pPr algn="ctr" indent="0" marL="0">
              <a:buNone/>
            </a:pPr>
            <a:r>
              <a:rPr lang="en-US" sz="1500" b="1" dirty="0">
                <a:solidFill>
                  <a:srgbClr val="9F5C53"/>
                </a:solidFill>
                <a:latin typeface="Microsoft YaHei" pitchFamily="34" charset="0"/>
                <a:ea typeface="Microsoft YaHei" pitchFamily="34" charset="-122"/>
                <a:cs typeface="Microsoft YaHei" pitchFamily="34" charset="-120"/>
              </a:rPr>
              <a:t>3</a:t>
            </a:r>
            <a:endParaRPr lang="en-US" sz="1500" dirty="0">
              <a:latin typeface="Microsoft YaHei" pitchFamily="34" charset="0"/>
              <a:ea typeface="Microsoft YaHei" pitchFamily="34" charset="-122"/>
              <a:cs typeface="Microsoft YaHei" pitchFamily="34" charset="-120"/>
            </a:endParaRPr>
          </a:p>
        </p:txBody>
      </p:sp>
      <p:sp>
        <p:nvSpPr>
          <p:cNvPr id="37" name="Shape 35"/>
          <p:cNvSpPr/>
          <p:nvPr/>
        </p:nvSpPr>
        <p:spPr>
          <a:xfrm>
            <a:off x="1266825" y="4371975"/>
            <a:ext cx="228600" cy="228600"/>
          </a:xfrm>
          <a:prstGeom prst="roundRect">
            <a:avLst>
              <a:gd name="adj" fmla="val 16667"/>
            </a:avLst>
          </a:prstGeom>
          <a:solidFill>
            <a:srgbClr val="F9FBFC"/>
          </a:solidFill>
          <a:ln w="19050">
            <a:solidFill>
              <a:srgbClr val="4A6B8A"/>
            </a:solidFill>
            <a:prstDash val="solid"/>
          </a:ln>
        </p:spPr>
      </p:sp>
      <p:sp>
        <p:nvSpPr>
          <p:cNvPr id="38" name="Text 36"/>
          <p:cNvSpPr/>
          <p:nvPr/>
        </p:nvSpPr>
        <p:spPr>
          <a:xfrm>
            <a:off x="1676400" y="4379929"/>
            <a:ext cx="10515600" cy="251460"/>
          </a:xfrm>
          <a:prstGeom prst="rect">
            <a:avLst/>
          </a:prstGeom>
          <a:noFill/>
          <a:ln/>
        </p:spPr>
        <p:txBody>
          <a:bodyPr wrap="none" lIns="0" tIns="0" rIns="0" bIns="0" rtlCol="0" anchor="t"/>
          <a:lstStyle/>
          <a:p>
            <a:pPr algn="l" indent="0" marL="0">
              <a:buNone/>
            </a:pPr>
            <a:r>
              <a:rPr lang="en-US" sz="1650" b="1" dirty="0">
                <a:solidFill>
                  <a:srgbClr val="23282E"/>
                </a:solidFill>
                <a:latin typeface="Microsoft YaHei" pitchFamily="34" charset="0"/>
                <a:ea typeface="Microsoft YaHei" pitchFamily="34" charset="-122"/>
                <a:cs typeface="Microsoft YaHei" pitchFamily="34" charset="-120"/>
              </a:rPr>
              <a:t>Log the time and the rework</a:t>
            </a:r>
            <a:endParaRPr lang="en-US" sz="1650" dirty="0">
              <a:latin typeface="Microsoft YaHei" pitchFamily="34" charset="0"/>
              <a:ea typeface="Microsoft YaHei" pitchFamily="34" charset="-122"/>
              <a:cs typeface="Microsoft YaHei" pitchFamily="34" charset="-120"/>
            </a:endParaRPr>
          </a:p>
        </p:txBody>
      </p:sp>
      <p:sp>
        <p:nvSpPr>
          <p:cNvPr id="39" name="Text 37"/>
          <p:cNvSpPr/>
          <p:nvPr/>
        </p:nvSpPr>
        <p:spPr>
          <a:xfrm>
            <a:off x="1676400" y="4825073"/>
            <a:ext cx="10515600" cy="171450"/>
          </a:xfrm>
          <a:prstGeom prst="rect">
            <a:avLst/>
          </a:prstGeom>
          <a:noFill/>
          <a:ln/>
        </p:spPr>
        <p:txBody>
          <a:bodyPr wrap="none" lIns="0" tIns="0" rIns="0" bIns="0" rtlCol="0" anchor="t"/>
          <a:lstStyle/>
          <a:p>
            <a:pPr algn="l" indent="0" marL="0">
              <a:buNone/>
            </a:pPr>
            <a:r>
              <a:rPr lang="en-US" sz="1125" dirty="0">
                <a:solidFill>
                  <a:srgbClr val="5A6470"/>
                </a:solidFill>
                <a:latin typeface="Microsoft YaHei" pitchFamily="34" charset="0"/>
                <a:ea typeface="Microsoft YaHei" pitchFamily="34" charset="-122"/>
                <a:cs typeface="Microsoft YaHei" pitchFamily="34" charset="-120"/>
              </a:rPr>
              <a:t>Compare with doing it without AI</a:t>
            </a:r>
            <a:endParaRPr lang="en-US" sz="1125" dirty="0">
              <a:latin typeface="Microsoft YaHei" pitchFamily="34" charset="0"/>
              <a:ea typeface="Microsoft YaHei" pitchFamily="34" charset="-122"/>
              <a:cs typeface="Microsoft YaHei" pitchFamily="34" charset="-120"/>
            </a:endParaRPr>
          </a:p>
        </p:txBody>
      </p:sp>
      <p:sp>
        <p:nvSpPr>
          <p:cNvPr id="40" name="Shape 38"/>
          <p:cNvSpPr/>
          <p:nvPr/>
        </p:nvSpPr>
        <p:spPr>
          <a:xfrm rot="90000">
            <a:off x="8238374" y="1629015"/>
            <a:ext cx="3352800" cy="1905000"/>
          </a:xfrm>
          <a:prstGeom prst="rect">
            <a:avLst/>
          </a:prstGeom>
          <a:solidFill>
            <a:srgbClr val="D4D8DA"/>
          </a:solidFill>
          <a:ln/>
        </p:spPr>
      </p:sp>
      <p:sp>
        <p:nvSpPr>
          <p:cNvPr id="41" name="Shape 39"/>
          <p:cNvSpPr/>
          <p:nvPr/>
        </p:nvSpPr>
        <p:spPr>
          <a:xfrm rot="90000">
            <a:off x="8229600" y="1600200"/>
            <a:ext cx="3352800" cy="1905000"/>
          </a:xfrm>
          <a:prstGeom prst="rect">
            <a:avLst/>
          </a:prstGeom>
          <a:solidFill>
            <a:srgbClr val="F9F1DC"/>
          </a:solidFill>
          <a:ln/>
        </p:spPr>
      </p:sp>
      <p:sp>
        <p:nvSpPr>
          <p:cNvPr id="42" name="Text 40"/>
          <p:cNvSpPr/>
          <p:nvPr/>
        </p:nvSpPr>
        <p:spPr>
          <a:xfrm rot="90000">
            <a:off x="8457010" y="1775776"/>
            <a:ext cx="661549" cy="160020"/>
          </a:xfrm>
          <a:prstGeom prst="rect">
            <a:avLst/>
          </a:prstGeom>
          <a:noFill/>
          <a:ln/>
        </p:spPr>
        <p:txBody>
          <a:bodyPr wrap="none" lIns="0" tIns="0" rIns="0" bIns="0" rtlCol="0" anchor="t"/>
          <a:lstStyle/>
          <a:p>
            <a:pPr algn="l" indent="0" marL="0">
              <a:buNone/>
            </a:pPr>
            <a:r>
              <a:rPr lang="en-US" sz="1050" b="1" dirty="0">
                <a:solidFill>
                  <a:srgbClr val="9F5C53"/>
                </a:solidFill>
                <a:latin typeface="Microsoft YaHei" pitchFamily="34" charset="0"/>
                <a:ea typeface="Microsoft YaHei" pitchFamily="34" charset="-122"/>
                <a:cs typeface="Microsoft YaHei" pitchFamily="34" charset="-120"/>
              </a:rPr>
              <a:t>Hand it in</a:t>
            </a:r>
            <a:endParaRPr lang="en-US" sz="1050" dirty="0">
              <a:latin typeface="Microsoft YaHei" pitchFamily="34" charset="0"/>
              <a:ea typeface="Microsoft YaHei" pitchFamily="34" charset="-122"/>
              <a:cs typeface="Microsoft YaHei" pitchFamily="34" charset="-120"/>
            </a:endParaRPr>
          </a:p>
        </p:txBody>
      </p:sp>
      <p:sp>
        <p:nvSpPr>
          <p:cNvPr id="43" name="Text 41"/>
          <p:cNvSpPr/>
          <p:nvPr/>
        </p:nvSpPr>
        <p:spPr>
          <a:xfrm rot="90000">
            <a:off x="8448052" y="2094080"/>
            <a:ext cx="2263921" cy="228600"/>
          </a:xfrm>
          <a:prstGeom prst="rect">
            <a:avLst/>
          </a:prstGeom>
          <a:noFill/>
          <a:ln/>
        </p:spPr>
        <p:txBody>
          <a:bodyPr wrap="none" lIns="0" tIns="0" rIns="0" bIns="0" rtlCol="0" anchor="t"/>
          <a:lstStyle/>
          <a:p>
            <a:pPr algn="l" indent="0" marL="0">
              <a:buNone/>
            </a:pPr>
            <a:r>
              <a:rPr lang="en-US" sz="1500" b="1" dirty="0">
                <a:solidFill>
                  <a:srgbClr val="23282E"/>
                </a:solidFill>
                <a:latin typeface="Microsoft YaHei" pitchFamily="34" charset="0"/>
                <a:ea typeface="Microsoft YaHei" pitchFamily="34" charset="-122"/>
                <a:cs typeface="Microsoft YaHei" pitchFamily="34" charset="-120"/>
              </a:rPr>
              <a:t>Give your notes to your</a:t>
            </a:r>
            <a:endParaRPr lang="en-US" sz="1500" dirty="0">
              <a:latin typeface="Microsoft YaHei" pitchFamily="34" charset="0"/>
              <a:ea typeface="Microsoft YaHei" pitchFamily="34" charset="-122"/>
              <a:cs typeface="Microsoft YaHei" pitchFamily="34" charset="-120"/>
            </a:endParaRPr>
          </a:p>
        </p:txBody>
      </p:sp>
      <p:sp>
        <p:nvSpPr>
          <p:cNvPr id="44" name="Text 42"/>
          <p:cNvSpPr/>
          <p:nvPr/>
        </p:nvSpPr>
        <p:spPr>
          <a:xfrm rot="90000">
            <a:off x="8439972" y="2406461"/>
            <a:ext cx="2851156" cy="228600"/>
          </a:xfrm>
          <a:prstGeom prst="rect">
            <a:avLst/>
          </a:prstGeom>
          <a:noFill/>
          <a:ln/>
        </p:spPr>
        <p:txBody>
          <a:bodyPr wrap="none" lIns="0" tIns="0" rIns="0" bIns="0" rtlCol="0" anchor="t"/>
          <a:lstStyle/>
          <a:p>
            <a:pPr algn="l" indent="0" marL="0">
              <a:buNone/>
            </a:pPr>
            <a:r>
              <a:rPr lang="en-US" sz="1500" b="1" dirty="0">
                <a:solidFill>
                  <a:srgbClr val="23282E"/>
                </a:solidFill>
                <a:latin typeface="Microsoft YaHei" pitchFamily="34" charset="0"/>
                <a:ea typeface="Microsoft YaHei" pitchFamily="34" charset="-122"/>
                <a:cs typeface="Microsoft YaHei" pitchFamily="34" charset="-120"/>
              </a:rPr>
              <a:t>manager by next Wednesday.</a:t>
            </a:r>
            <a:endParaRPr lang="en-US" sz="1500" dirty="0">
              <a:latin typeface="Microsoft YaHei" pitchFamily="34" charset="0"/>
              <a:ea typeface="Microsoft YaHei" pitchFamily="34" charset="-122"/>
              <a:cs typeface="Microsoft YaHei" pitchFamily="34" charset="-120"/>
            </a:endParaRPr>
          </a:p>
        </p:txBody>
      </p:sp>
      <p:sp>
        <p:nvSpPr>
          <p:cNvPr id="45" name="Text 43"/>
          <p:cNvSpPr/>
          <p:nvPr/>
        </p:nvSpPr>
        <p:spPr>
          <a:xfrm rot="90000">
            <a:off x="8428624" y="2867820"/>
            <a:ext cx="1890716" cy="160020"/>
          </a:xfrm>
          <a:prstGeom prst="rect">
            <a:avLst/>
          </a:prstGeom>
          <a:noFill/>
          <a:ln/>
        </p:spPr>
        <p:txBody>
          <a:bodyPr wrap="none" lIns="0" tIns="0" rIns="0" bIns="0" rtlCol="0" anchor="t"/>
          <a:lstStyle/>
          <a:p>
            <a:pPr algn="l" indent="0" marL="0">
              <a:buNone/>
            </a:pPr>
            <a:r>
              <a:rPr lang="en-US" sz="1050" dirty="0">
                <a:solidFill>
                  <a:srgbClr val="5A6470"/>
                </a:solidFill>
                <a:latin typeface="Microsoft YaHei" pitchFamily="34" charset="0"/>
                <a:ea typeface="Microsoft YaHei" pitchFamily="34" charset="-122"/>
                <a:cs typeface="Microsoft YaHei" pitchFamily="34" charset="-120"/>
              </a:rPr>
              <a:t>Questions? Ask L</a:t>
            </a:r>
            <a:pPr algn="l" indent="0" marL="0">
              <a:buNone/>
            </a:pPr>
            <a:r>
              <a:rPr lang="en-US" sz="1050" dirty="0">
                <a:solidFill>
                  <a:srgbClr val="5A6470"/>
                </a:solidFill>
                <a:latin typeface="Microsoft YaHei" pitchFamily="34" charset="0"/>
                <a:ea typeface="Microsoft YaHei" pitchFamily="34" charset="-122"/>
                <a:cs typeface="Microsoft YaHei" pitchFamily="34" charset="-120"/>
              </a:rPr>
              <a:t>&amp;</a:t>
            </a:r>
            <a:pPr algn="l" indent="0" marL="0">
              <a:buNone/>
            </a:pPr>
            <a:r>
              <a:rPr lang="en-US" sz="1050" dirty="0">
                <a:solidFill>
                  <a:srgbClr val="5A6470"/>
                </a:solidFill>
                <a:latin typeface="Microsoft YaHei" pitchFamily="34" charset="0"/>
                <a:ea typeface="Microsoft YaHei" pitchFamily="34" charset="-122"/>
                <a:cs typeface="Microsoft YaHei" pitchFamily="34" charset="-120"/>
              </a:rPr>
              <a:t>D any time</a:t>
            </a:r>
            <a:endParaRPr lang="en-US" sz="1050" dirty="0">
              <a:latin typeface="Microsoft YaHei" pitchFamily="34" charset="0"/>
              <a:ea typeface="Microsoft YaHei" pitchFamily="34" charset="-122"/>
              <a:cs typeface="Microsoft YaHei" pitchFamily="34" charset="-120"/>
            </a:endParaRPr>
          </a:p>
        </p:txBody>
      </p:sp>
      <p:sp>
        <p:nvSpPr>
          <p:cNvPr id="46" name="Shape 44"/>
          <p:cNvSpPr/>
          <p:nvPr/>
        </p:nvSpPr>
        <p:spPr>
          <a:xfrm rot="21120000">
            <a:off x="10260806" y="3155156"/>
            <a:ext cx="1309688" cy="395288"/>
          </a:xfrm>
          <a:prstGeom prst="roundRect">
            <a:avLst>
              <a:gd name="adj" fmla="val 19277"/>
            </a:avLst>
          </a:prstGeom>
          <a:noFill/>
          <a:ln w="23813">
            <a:solidFill>
              <a:srgbClr val="B96A5E"/>
            </a:solidFill>
            <a:prstDash val="solid"/>
          </a:ln>
        </p:spPr>
      </p:sp>
      <p:sp>
        <p:nvSpPr>
          <p:cNvPr id="47" name="Text 45"/>
          <p:cNvSpPr/>
          <p:nvPr/>
        </p:nvSpPr>
        <p:spPr>
          <a:xfrm rot="21120000">
            <a:off x="10386000" y="3245661"/>
            <a:ext cx="1061314" cy="228600"/>
          </a:xfrm>
          <a:prstGeom prst="rect">
            <a:avLst/>
          </a:prstGeom>
          <a:noFill/>
          <a:ln/>
        </p:spPr>
        <p:txBody>
          <a:bodyPr wrap="none" lIns="0" tIns="0" rIns="0" bIns="0" rtlCol="0" anchor="t"/>
          <a:lstStyle/>
          <a:p>
            <a:pPr algn="l" indent="0" marL="0">
              <a:buNone/>
            </a:pPr>
            <a:r>
              <a:rPr lang="en-US" sz="1500" b="1" dirty="0">
                <a:solidFill>
                  <a:srgbClr val="9F5C53"/>
                </a:solidFill>
                <a:latin typeface="Microsoft YaHei" pitchFamily="34" charset="0"/>
                <a:ea typeface="Microsoft YaHei" pitchFamily="34" charset="-122"/>
                <a:cs typeface="Microsoft YaHei" pitchFamily="34" charset="-120"/>
              </a:rPr>
              <a:t>Homework</a:t>
            </a:r>
            <a:endParaRPr lang="en-US" sz="1500" dirty="0">
              <a:latin typeface="Microsoft YaHei" pitchFamily="34" charset="0"/>
              <a:ea typeface="Microsoft YaHei" pitchFamily="34" charset="-122"/>
              <a:cs typeface="Microsoft YaHei" pitchFamily="34" charset="-120"/>
            </a:endParaRPr>
          </a:p>
        </p:txBody>
      </p:sp>
      <p:sp>
        <p:nvSpPr>
          <p:cNvPr id="48" name="Text 46"/>
          <p:cNvSpPr/>
          <p:nvPr/>
        </p:nvSpPr>
        <p:spPr>
          <a:xfrm>
            <a:off x="8229600" y="5424425"/>
            <a:ext cx="3962400" cy="148590"/>
          </a:xfrm>
          <a:prstGeom prst="rect">
            <a:avLst/>
          </a:prstGeom>
          <a:noFill/>
          <a:ln/>
        </p:spPr>
        <p:txBody>
          <a:bodyPr wrap="none" lIns="0" tIns="0" rIns="0" bIns="0" rtlCol="0" anchor="t"/>
          <a:lstStyle/>
          <a:p>
            <a:pPr algn="l" indent="0" marL="0">
              <a:buNone/>
            </a:pPr>
            <a:r>
              <a:rPr lang="en-US" sz="975" dirty="0">
                <a:solidFill>
                  <a:srgbClr val="5A6470"/>
                </a:solidFill>
                <a:latin typeface="Microsoft YaHei" pitchFamily="34" charset="0"/>
                <a:ea typeface="Microsoft YaHei" pitchFamily="34" charset="-122"/>
                <a:cs typeface="Microsoft YaHei" pitchFamily="34" charset="-120"/>
              </a:rPr>
              <a:t>Learning </a:t>
            </a:r>
            <a:pPr algn="l" indent="0" marL="0">
              <a:buNone/>
            </a:pPr>
            <a:r>
              <a:rPr lang="en-US" sz="975" dirty="0">
                <a:solidFill>
                  <a:srgbClr val="5A6470"/>
                </a:solidFill>
                <a:latin typeface="Microsoft YaHei" pitchFamily="34" charset="0"/>
                <a:ea typeface="Microsoft YaHei" pitchFamily="34" charset="-122"/>
                <a:cs typeface="Microsoft YaHei" pitchFamily="34" charset="-120"/>
              </a:rPr>
              <a:t>&amp;</a:t>
            </a:r>
            <a:pPr algn="l" indent="0" marL="0">
              <a:buNone/>
            </a:pPr>
            <a:r>
              <a:rPr lang="en-US" sz="975" dirty="0">
                <a:solidFill>
                  <a:srgbClr val="5A6470"/>
                </a:solidFill>
                <a:latin typeface="Microsoft YaHei" pitchFamily="34" charset="0"/>
                <a:ea typeface="Microsoft YaHei" pitchFamily="34" charset="-122"/>
                <a:cs typeface="Microsoft YaHei" pitchFamily="34" charset="-120"/>
              </a:rPr>
              <a:t> Development · October 2026</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