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我们做城市低空即时配送，第一步只做两类单：医疗和社区。先说清楚：公司还没有开始商业运营，今天不讲业绩，讲三件事：为什么是现在，我们从哪里切进去，18 个月要用数据证明什么。后面所有外部数字都来自公开的法规、官方统计和企业公告，每页注明来源。封面图为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先看机会：地面上的即时配送已经是全世界最大的订单池之一，天上的份额几乎是零。背景图为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这一页只说一件事：订单池极大，无人机几乎没有份额。2025 年全国即时配送首次超过 600 亿单，这是中物联的数字。无人机这边，跑得最远的美团，多年累计到今年 6 月底才超过 100 万单。拿多年累计去比一年的单量，大约是十万分之二。这个比法口径本身就不对等，我们只用它说明数量级：天上还是空的。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为什么是现在，三条，每条一个年份。2024 年 1 月 1 日，《无人驾驶航空器飞行管理暂行条例》和民航局的 CCAR-92 同一天生效，做经营性飞行第一次有了清楚的取证路径。2025 年底，国家发改委在发布会上把推进顺序说死了：先载货后载人、先隔离后融合、先远郊后城区。城市即时配送属于载货，排在前面，核心城区排在后面，这既是机会也是约束。2026 年，低空经济第三年写进政府工作报告，从新增长引擎、安全健康发展，升到了新兴支柱产业。底盘也在变大：2025 年全国无人机飞了 4530 万小时，同比增长近七成，持运营合格证的单位一年翻倍到 38872 家。要提醒的是，这些飞行大部分是植保和巡检，不是配送。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从全国的订单池收窄到我们第一站能服务的范围。我们选深圳，因为它是唯一把起降点按用途拆开写进规划的城市。深圳的建设方案写明，到 2026 年起降点 1200 个以上，其中社区配送 413 个，这 413 个里面医疗 148 个、商圈 265 个。这是规划目标，不是实有数。实有数也在跟上：2025 年底深圳已建起降点 1284 个，已经超过了 1200 的总目标，全年无人机载货运输超过 100 万架次，货运航线 310 条。我们的可服务范围，就从这 148 个医疗起降点和 413 个社区起降点算起。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竞争格局。国内四家：美团做城市餐饮和医疗，累计超过 100 万单，70 条航线，覆盖深圳、北京、上海、广州、香港、迪拜六城，还拿到了全国首张低空物流全境覆盖运营合格证。顺丰丰翼做快递、跨海和城际，深圳投了 168 架、383 条航线，单日六七百架次。京东在四川资中做城乡末端，首批 78 条航线覆盖 78 个村。迅蚁以医疗为主，55 个城市，累计飞行 260 万千米。海外两家：Zipline 累计超过 250 万次，今年 1 月估值 76 亿美元。Wing 超过 100 万次，和沃尔玛计划 2027 年做到 270 多个点。这一页的结论：先行者证明了能飞、能拿证、能铺网络。但没有一家公布过单均成本的绝对额，美团只说单均运营成本每年降 40% 到 50%。能不能赚钱，还是一个公开的空白，这正是我们要用数据回答的问题。以上都是企业口径或媒体报道。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第二部分：我们从哪里切进去，以及为什么是这里。背景图为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们的切入点不是拍脑袋选的，是三样公开信息叠出来的。第一，放行顺序：发改委说得很清楚，先载货后载人、先隔离后融合、先远郊后城区，所以先做载货，先做隔离空域好划的园区和城郊。第二，起降点规划：深圳规划的社区配送起降点 413 个，其中医疗 148 个，端点已经在规划里，我们不用自己去说服城市建。第三，已经被验证的场景：迅蚁和美团都在运标本和药品，需求是真的。三样叠在一起，就是我们的楔子：医疗加社区，先从有起降点的园区和城郊开始。同样重要的是我们先不做什么：核心城区的餐饮高峰单。它在放行顺序里排最后，也是美团的主场，我们不去正面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为什么先做医疗。第一，够轻：标本和药品一单通常不重，美团第四代机最大载重 2.5 千克，医疗单基本都在这个范围里。第二，够急：标本送检和急用药品对时间敏感，愿意为速度付钱的是机构，不是一单一单比价的个人。第三，这个场景先行者已经跑通了：迅蚁累计运送医疗标本 460 万管，美团累计配送检验样本和药品超过 81 万份，这两个都是企业自己公布的数字。我们不是去证明医疗有需求，而是去证明我们能用更低的成本把它做起来。图是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 个月里我们要证明三个假设，每个都有一个公开数字可以对表。假设一，也是最关键的一个：医疗和社区航线的单均成本低于骑手。骑手侧能算到的最新公开数字是美团 2022 年，配送相关成本 801.9 亿元除以 176.7 亿笔，每笔约 4.54 元，这是我们算的，不是美团公布的单均数。假设二：单个起降点的日单量能爬坡。美团说过，单个站点日单量从约 10 单升到最高 400 单，这是企业口径，我们拿它当上限参照，不当目标。假设三：取证之后能安全、稳定地复飞。深圳 2025 年无人机载货运输超过百万架次，说明这条路有人走通了。三个假设分别在第 7 到 9 个月、第 10 到 15 个月、第 16 到 18 个月给出答案。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单位经济要证明什么。先承认一件事：这两边的数口径不同，不能画在一根轴上比。骑手侧，最可靠的是我们从美团 2022 年财报算出来的每笔约 4.54 元，配送相关成本 801.9 亿元除以全部即时配送笔数 176.7 亿笔。安信国际换了分母，只算 1P 外卖单，得到 6.9 元。2023 年以后美团不再披露这两个数。无人机侧，美团只说单均运营成本每年下降 40% 到 50%，从没公布过绝对金额，中国也没有别的运营商公布过。巴克莱估计欧美高人工地区自动配送每单 5 到 7 美元，那是欧美的人工水平，不能直接搬到中国。所以单位经济在今天是一个没有公开答案的问题。我们要证明的是：按同一口径，也就是全部成本除以全部单数，我们医疗航线的单均成本低于 4.54 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监管路径。小型无人机做经营性配送，开飞前要过五道关。第一，实名登记，2026 年 5 月 1 日起实名登记和运行识别两项强制国标实施。第二，操控小型机的人要有操控员执照。第三，经营性飞行必须依法投保责任保险。第四，特定类运行要做风险评估，中国沿用 SORA 方法，民航局 2026 年 4 月就 SORA 2.5 版的新指南征求意见，到今天还没生效。第五，拿到运营合格证，CCAR-92 规定有效期 24 个月，到期要续。门槛是实打实的：没有运营合格证飞行，罚 5 万到 50 万元。另外真高 120 米以下也不等于随便飞，机场、重要设施上空另划为管制空域。评估规则还在换版，我们的做法是按 2.5 版草案准备材料，正式版发布后再对表。对我们来说这既是门槛也是护城河，第一个里程碑就是把证拿到。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风险登记表。每一条风险都有真实发生过的先例，我们只写事实。2025 年 10 月，美国亚利桑那州，Amazon 两架 MK30 先后撞上移动吊车，电池起火，无人受伤，NTSB 出了初步报告。2026 年 2 月，顺丰丰翼的方舟 80 在深圳开伞迫降，公司说是测试中操作人员的失误。2022 年 9 月，Wing 的配送机在澳大利亚落在电线上，约 2000 户停电。2019 年，Wing 在堪培拉的试点引发噪音争议，联邦部门随后启动审查。保险方面，国家要到 2027 年前后才初步建立强制投保制度，最低保额还没定。对应的做法：航线逐段勘测，施工吊车这类临时障碍每日更新。航线避开人群上空，机上带伞。起降点和航线避开架空线。先做园区和城郊，进社区之前先公示。开飞前足额投保第三者责任险，不等强制标准。最后一条是钱：2026 年上半年低空领域的大额融资里，运营服务只占约 2.2%，钱主要去了载人 eVTOL 整机，这是 IT 桔子的全球口径。我们的应对是按里程碑分段用钱，每一段都能单独验收。这些应对都是计划，会写进我们的运行手册，接受取证审查。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 个月，四个里程碑，每一个都能单独验收。第 1 到 6 个月：拿到运营合格证和操控员执照，足额投保，完成特定类风险评估。这是闸门，过不了后面都不用谈。第 7 到 9 个月：开出第一条医疗航线，选园区或城郊的医疗点对点，回答假设三，能不能安全稳定地复飞。第 10 到 15 个月：从医疗点扩到社区配送起降点，回答假设二，单个起降点的日单量能不能爬坡。第 16 到 18 个月：按同一口径算出单均成本，和骑手侧的 4.54 元对表，回答假设一。然后带着这三组数据开下一轮。我们给自己设了一道闸门：第 6 个月还拿不到运营合格证，就暂停航线和起降点的投入，先把取证补齐，不拿投资人的钱去赌。以上都是计划，时间从本轮资金到位起算。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本轮请求：支撑 18 个月的四个里程碑。我们今天不报一个拍出来的金额，先讲钱怎么花：六成用在取证和航线，取证与安全体系占三成，航线与起降点占三成，机队与运维占四分之一，团队与运营占 15%。这个比例是我们拟定的，会随尽调细化。给三个公开参照帮大家判断量级：第一，城市物流运营公司的公开单笔融资在数千万元量级，比如迅蚁 2025 年 11 月的 C+ 轮。第二，深圳对小型无人机取证有 300 万元的市级奖励，但这份细则有效期到 2026 年底，我们不把它算进计划。第三，2026 年上半年低空领域的大额融资里，运营服务只占约 2.2%，钱主要去了载人 eVTOL 整机，这是全球口径。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最后重复一遍请求：本轮支撑 18 个月里程碑，从拿证到第一条医疗航线，再到第一组能和骑手对表的成本数据。欢迎会后约时间细谈。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0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41B14">
                  <a:alpha val="96000"/>
                </a:srgbClr>
              </a:gs>
              <a:gs pos="42000">
                <a:srgbClr val="241B14">
                  <a:alpha val="70000"/>
                </a:srgbClr>
              </a:gs>
              <a:gs pos="75000">
                <a:srgbClr val="241B14">
                  <a:alpha val="5000"/>
                </a:srgbClr>
              </a:gs>
            </a:gsLst>
            <a:lin ang="162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838200" cy="838200"/>
          </a:xfrm>
          <a:custGeom>
            <a:avLst/>
            <a:gdLst/>
            <a:ahLst/>
            <a:cxnLst/>
            <a:rect l="l" t="t" r="r" b="b"/>
            <a:pathLst>
              <a:path w="838200" h="838200">
                <a:moveTo>
                  <a:pt x="0" y="0"/>
                </a:moveTo>
                <a:lnTo>
                  <a:pt x="83820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E56A2C"/>
          </a:solidFill>
          <a:ln/>
        </p:spPr>
      </p:sp>
      <p:sp>
        <p:nvSpPr>
          <p:cNvPr id="5" name="Text 2"/>
          <p:cNvSpPr/>
          <p:nvPr/>
        </p:nvSpPr>
        <p:spPr>
          <a:xfrm>
            <a:off x="990600" y="633712"/>
            <a:ext cx="11201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09600" y="443321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低空即时配送：先飞医疗和社区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09600" y="5332068"/>
            <a:ext cx="115824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一家还没开飞的公司，用 18 个月证明三件事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4363" y="5834063"/>
            <a:ext cx="952500" cy="276225"/>
          </a:xfrm>
          <a:prstGeom prst="roundRect">
            <a:avLst>
              <a:gd name="adj" fmla="val 50000"/>
            </a:avLst>
          </a:prstGeom>
          <a:solidFill>
            <a:srgbClr val="2C221A">
              <a:alpha val="80000"/>
            </a:srgbClr>
          </a:solidFill>
          <a:ln w="9525">
            <a:solidFill>
              <a:srgbClr val="6B564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0" y="5881987"/>
            <a:ext cx="21812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 + 社区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671638" y="5834063"/>
            <a:ext cx="1171575" cy="276225"/>
          </a:xfrm>
          <a:prstGeom prst="roundRect">
            <a:avLst>
              <a:gd name="adj" fmla="val 50000"/>
            </a:avLst>
          </a:prstGeom>
          <a:solidFill>
            <a:srgbClr val="2C221A">
              <a:alpha val="80000"/>
            </a:srgbClr>
          </a:solidFill>
          <a:ln w="9525">
            <a:solidFill>
              <a:srgbClr val="6B564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0" y="5881987"/>
            <a:ext cx="4514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园区和城郊先行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947988" y="5834063"/>
            <a:ext cx="1247775" cy="276225"/>
          </a:xfrm>
          <a:prstGeom prst="roundRect">
            <a:avLst>
              <a:gd name="adj" fmla="val 50000"/>
            </a:avLst>
          </a:prstGeom>
          <a:solidFill>
            <a:srgbClr val="2C221A">
              <a:alpha val="80000"/>
            </a:srgbClr>
          </a:solidFill>
          <a:ln w="9525">
            <a:solidFill>
              <a:srgbClr val="6B564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0" y="5881987"/>
            <a:ext cx="7143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个月三道验证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1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41B14">
                  <a:alpha val="96000"/>
                </a:srgbClr>
              </a:gs>
              <a:gs pos="46000">
                <a:srgbClr val="241B14">
                  <a:alpha val="85000"/>
                </a:srgbClr>
              </a:gs>
              <a:gs pos="100000">
                <a:srgbClr val="241B14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609600" y="996235"/>
            <a:ext cx="11582400" cy="2286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0" b="1" dirty="0">
                <a:ln w="19050">
                  <a:solidFill>
                    <a:srgbClr val="E56A2C"/>
                  </a:solidFill>
                </a:ln>
                <a:solidFill>
                  <a:srgbClr val="E56A2C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09600" y="3845681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订单池很大，天上几乎还是空的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33412" y="4759341"/>
            <a:ext cx="142875" cy="158717"/>
          </a:xfrm>
          <a:custGeom>
            <a:avLst/>
            <a:gdLst/>
            <a:ahLst/>
            <a:cxnLst/>
            <a:rect l="l" t="t" r="r" b="b"/>
            <a:pathLst>
              <a:path w="142875" h="158717">
                <a:moveTo>
                  <a:pt x="63500" y="156591"/>
                </a:moveTo>
                <a:arcTo hR="15875" wR="15875" stAng="7200000" swAng="-3600000"/>
                <a:lnTo>
                  <a:pt x="134938" y="124841"/>
                </a:lnTo>
                <a:arcTo hR="15875" wR="15875" stAng="3600002" swAng="-3596476"/>
                <a:lnTo>
                  <a:pt x="142875" y="47609"/>
                </a:lnTo>
                <a:arcTo hR="15875" wR="15875" stAng="21596474" swAng="-3596476"/>
                <a:lnTo>
                  <a:pt x="79375" y="2127"/>
                </a:lnTo>
                <a:arcTo hR="15875" wR="15875" stAng="18000000" swAng="-3600000"/>
                <a:lnTo>
                  <a:pt x="7938" y="33877"/>
                </a:lnTo>
                <a:arcTo hR="15875" wR="15875" stAng="14400002" swAng="-3596476"/>
                <a:lnTo>
                  <a:pt x="0" y="111109"/>
                </a:lnTo>
                <a:arcTo hR="15875" wR="15875" stAng="10796474" swAng="-3596476"/>
                <a:close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04850" y="4838700"/>
            <a:ext cx="5953" cy="79375"/>
          </a:xfrm>
          <a:custGeom>
            <a:avLst/>
            <a:gdLst/>
            <a:ahLst/>
            <a:cxnLst/>
            <a:rect l="l" t="t" r="r" b="b"/>
            <a:pathLst>
              <a:path w="5953" h="79375">
                <a:moveTo>
                  <a:pt x="0" y="79375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5714" y="4799013"/>
            <a:ext cx="138271" cy="39688"/>
          </a:xfrm>
          <a:custGeom>
            <a:avLst/>
            <a:gdLst/>
            <a:ahLst/>
            <a:cxnLst/>
            <a:rect l="l" t="t" r="r" b="b"/>
            <a:pathLst>
              <a:path w="138271" h="39688">
                <a:moveTo>
                  <a:pt x="0" y="0"/>
                </a:moveTo>
                <a:lnTo>
                  <a:pt x="69136" y="39688"/>
                </a:lnTo>
                <a:lnTo>
                  <a:pt x="138271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69131" y="4777343"/>
            <a:ext cx="71438" cy="40878"/>
          </a:xfrm>
          <a:custGeom>
            <a:avLst/>
            <a:gdLst/>
            <a:ahLst/>
            <a:cxnLst/>
            <a:rect l="l" t="t" r="r" b="b"/>
            <a:pathLst>
              <a:path w="71438" h="40878">
                <a:moveTo>
                  <a:pt x="0" y="0"/>
                </a:moveTo>
                <a:lnTo>
                  <a:pt x="71438" y="40878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33450" y="47495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 600 亿单，无人机多年才过百万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36600" y="5218113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47625" y="0"/>
                </a:lnTo>
                <a:lnTo>
                  <a:pt x="47625" y="4762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25475" y="5218113"/>
            <a:ext cx="158750" cy="79375"/>
          </a:xfrm>
          <a:custGeom>
            <a:avLst/>
            <a:gdLst/>
            <a:ahLst/>
            <a:cxnLst/>
            <a:rect l="l" t="t" r="r" b="b"/>
            <a:pathLst>
              <a:path w="158750" h="79375">
                <a:moveTo>
                  <a:pt x="158750" y="0"/>
                </a:moveTo>
                <a:lnTo>
                  <a:pt x="91281" y="67469"/>
                </a:lnTo>
                <a:lnTo>
                  <a:pt x="51594" y="27781"/>
                </a:lnTo>
                <a:lnTo>
                  <a:pt x="0" y="7937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33450" y="51686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为什么是现在：三年三道政策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41350" y="5597525"/>
            <a:ext cx="127000" cy="158748"/>
          </a:xfrm>
          <a:custGeom>
            <a:avLst/>
            <a:gdLst/>
            <a:ahLst/>
            <a:cxnLst/>
            <a:rect l="l" t="t" r="r" b="b"/>
            <a:pathLst>
              <a:path w="127000" h="158748">
                <a:moveTo>
                  <a:pt x="127000" y="63500"/>
                </a:moveTo>
                <a:cubicBezTo>
                  <a:pt x="127000" y="103132"/>
                  <a:pt x="83034" y="144407"/>
                  <a:pt x="68270" y="157155"/>
                </a:cubicBezTo>
                <a:arcTo hR="7938" wR="7938" stAng="3183507" swAng="4432986"/>
                <a:cubicBezTo>
                  <a:pt x="43966" y="144407"/>
                  <a:pt x="0" y="103132"/>
                  <a:pt x="0" y="63500"/>
                </a:cubicBezTo>
                <a:arcTo hR="63500" wR="63500" stAng="10800000" swAng="10800000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81038" y="5637213"/>
            <a:ext cx="47625" cy="47625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33450" y="55877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深圳规划里的医疗起降点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25475" y="6119813"/>
            <a:ext cx="111125" cy="47625"/>
          </a:xfrm>
          <a:custGeom>
            <a:avLst/>
            <a:gdLst/>
            <a:ahLst/>
            <a:cxnLst/>
            <a:rect l="l" t="t" r="r" b="b"/>
            <a:pathLst>
              <a:path w="111125" h="47625">
                <a:moveTo>
                  <a:pt x="111125" y="47625"/>
                </a:moveTo>
                <a:lnTo>
                  <a:pt x="111125" y="31750"/>
                </a:lnTo>
                <a:arcTo hR="31750" wR="31750" stAng="0" swAng="-5400000"/>
                <a:lnTo>
                  <a:pt x="31750" y="0"/>
                </a:lnTo>
                <a:arcTo hR="31750" wR="31750" stAng="16200000" swAng="-5400000"/>
                <a:lnTo>
                  <a:pt x="0" y="4762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36600" y="6025579"/>
            <a:ext cx="23782" cy="61468"/>
          </a:xfrm>
          <a:custGeom>
            <a:avLst/>
            <a:gdLst/>
            <a:ahLst/>
            <a:cxnLst/>
            <a:rect l="l" t="t" r="r" b="b"/>
            <a:pathLst>
              <a:path w="23782" h="61468">
                <a:moveTo>
                  <a:pt x="0" y="0"/>
                </a:moveTo>
                <a:arcTo hR="31750" wR="31750" stAng="17072025" swAng="9055950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60413" y="6120844"/>
            <a:ext cx="23813" cy="46593"/>
          </a:xfrm>
          <a:custGeom>
            <a:avLst/>
            <a:gdLst/>
            <a:ahLst/>
            <a:cxnLst/>
            <a:rect l="l" t="t" r="r" b="b"/>
            <a:pathLst>
              <a:path w="23813" h="46593">
                <a:moveTo>
                  <a:pt x="23813" y="46593"/>
                </a:moveTo>
                <a:lnTo>
                  <a:pt x="23813" y="30718"/>
                </a:lnTo>
                <a:arcTo hR="31750" wR="31750" stAng="21597436" swAng="-4528786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88" y="6024563"/>
            <a:ext cx="63500" cy="63500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33450" y="60068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六家先行者证明了什么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2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0581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7" name="Text 5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 600 亿单即时配送，无人机多年累计才过百万单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90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71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52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33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14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95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76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657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038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419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00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81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62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943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24600" y="1876425"/>
            <a:ext cx="0" cy="379095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19125" y="2247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9125" y="2628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9125" y="3009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9125" y="3390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19125" y="3771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19125" y="4152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9125" y="4533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9125" y="4914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9125" y="5295900"/>
            <a:ext cx="6076950" cy="0"/>
          </a:xfrm>
          <a:prstGeom prst="line">
            <a:avLst/>
          </a:prstGeom>
          <a:noFill/>
          <a:ln w="5715">
            <a:solidFill>
              <a:srgbClr val="4A3B3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16744" y="1874044"/>
            <a:ext cx="6081713" cy="3795713"/>
          </a:xfrm>
          <a:prstGeom prst="rect">
            <a:avLst/>
          </a:prstGeom>
          <a:noFill/>
          <a:ln w="14288">
            <a:solidFill>
              <a:srgbClr val="6B564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76300" y="2133600"/>
            <a:ext cx="2954731" cy="100965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3219450"/>
            <a:ext cx="2586485" cy="28575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42" name="Shape 40"/>
          <p:cNvSpPr/>
          <p:nvPr/>
        </p:nvSpPr>
        <p:spPr>
          <a:xfrm>
            <a:off x="1447800" y="4648200"/>
            <a:ext cx="1193254" cy="32385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43" name="Shape 41"/>
          <p:cNvSpPr/>
          <p:nvPr/>
        </p:nvSpPr>
        <p:spPr>
          <a:xfrm>
            <a:off x="1447800" y="4991100"/>
            <a:ext cx="1809750" cy="20955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44" name="Text 42"/>
          <p:cNvSpPr/>
          <p:nvPr/>
        </p:nvSpPr>
        <p:spPr>
          <a:xfrm>
            <a:off x="914400" y="2092109"/>
            <a:ext cx="11277600" cy="109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600 亿</a:t>
            </a:r>
            <a:endParaRPr lang="en-US" sz="7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952500" y="3264058"/>
            <a:ext cx="11239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年全国即时配送订单，一年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733425" y="5495925"/>
            <a:ext cx="57150" cy="57150"/>
          </a:xfrm>
          <a:prstGeom prst="ellipse">
            <a:avLst/>
          </a:prstGeom>
          <a:solidFill>
            <a:srgbClr val="E56A2C"/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" y="5410200"/>
            <a:ext cx="228600" cy="228600"/>
          </a:xfrm>
          <a:prstGeom prst="ellipse">
            <a:avLst/>
          </a:prstGeom>
          <a:noFill/>
          <a:ln w="11430">
            <a:solidFill>
              <a:srgbClr val="E56A2C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 flipV="1">
            <a:off x="790575" y="4953000"/>
            <a:ext cx="638175" cy="542925"/>
          </a:xfrm>
          <a:prstGeom prst="line">
            <a:avLst/>
          </a:prstGeom>
          <a:noFill/>
          <a:ln w="11430">
            <a:solidFill>
              <a:srgbClr val="E56A2C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485900" y="4649521"/>
            <a:ext cx="107061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 万+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1485900" y="5015212"/>
            <a:ext cx="10706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美团无人机多年累计商业订单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7239000" y="1880514"/>
            <a:ext cx="49530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约十万分之二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7239000" y="2796610"/>
            <a:ext cx="4953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多年累计比一年单量，只说明数量级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7239000" y="3619500"/>
            <a:ext cx="4343400" cy="9525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54" name="Text 52"/>
          <p:cNvSpPr/>
          <p:nvPr/>
        </p:nvSpPr>
        <p:spPr>
          <a:xfrm>
            <a:off x="7239000" y="3893431"/>
            <a:ext cx="495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订单都在地上跑，天上的份额几乎为零。这不是证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7239000" y="4198231"/>
            <a:ext cx="4953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明需求，是证明空间还没被占。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来源：中物联《2026 中国即时物流行业发展报告》（第一财经 2026-03-26），美团（2026-09-11，企业口径），IT 之家（2026-07-22）。示意图：方格面积不按比例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3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5153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8" name="Text 6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为什么是现在：规则、顺序、定位三年接连落地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3657600"/>
            <a:ext cx="3505200" cy="2057400"/>
          </a:xfrm>
          <a:prstGeom prst="roundRect">
            <a:avLst>
              <a:gd name="adj" fmla="val 1852"/>
            </a:avLst>
          </a:prstGeom>
          <a:solidFill>
            <a:srgbClr val="2C221A"/>
          </a:solidFill>
          <a:ln/>
        </p:spPr>
      </p:sp>
      <p:sp>
        <p:nvSpPr>
          <p:cNvPr id="16" name="Shape 14"/>
          <p:cNvSpPr/>
          <p:nvPr/>
        </p:nvSpPr>
        <p:spPr>
          <a:xfrm flipV="1">
            <a:off x="4114800" y="3124200"/>
            <a:ext cx="228600" cy="533400"/>
          </a:xfrm>
          <a:prstGeom prst="line">
            <a:avLst/>
          </a:prstGeom>
          <a:noFill/>
          <a:ln w="14288">
            <a:solidFill>
              <a:srgbClr val="6B5648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838200" y="2909214"/>
            <a:ext cx="113538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76300" y="390525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9050" y="190500"/>
                </a:move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95250" y="0"/>
                </a:lnTo>
                <a:arcTo hR="22860" wR="22860" stAng="16194428" swAng="2711764"/>
                <a:lnTo>
                  <a:pt x="145656" y="40900"/>
                </a:lnTo>
                <a:arcTo hR="22860" wR="22860" stAng="18889766" swAng="2715819"/>
                <a:lnTo>
                  <a:pt x="152400" y="171450"/>
                </a:lnTo>
                <a:arcTo hR="19050" wR="19050" stAng="0" swAng="5400000"/>
                <a:close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71550" y="39052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0" y="47625"/>
                </a:lnTo>
                <a:arcTo hR="9525" wR="9525" stAng="10800000" swAng="-5400000"/>
                <a:lnTo>
                  <a:pt x="57150" y="5715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3925" y="401002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81100" y="3902956"/>
            <a:ext cx="11010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规则落地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8200" y="4301198"/>
            <a:ext cx="11353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条例和 CCAR-92 于 1 月 1 日同日生效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38200" y="4805662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运营合格证、执照、保险有了统一门槛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343400" y="3124200"/>
            <a:ext cx="3505200" cy="2590800"/>
          </a:xfrm>
          <a:prstGeom prst="roundRect">
            <a:avLst>
              <a:gd name="adj" fmla="val 1471"/>
            </a:avLst>
          </a:prstGeom>
          <a:solidFill>
            <a:srgbClr val="2C221A"/>
          </a:solidFill>
          <a:ln/>
        </p:spPr>
      </p:sp>
      <p:sp>
        <p:nvSpPr>
          <p:cNvPr id="25" name="Shape 23"/>
          <p:cNvSpPr/>
          <p:nvPr/>
        </p:nvSpPr>
        <p:spPr>
          <a:xfrm flipV="1">
            <a:off x="7848600" y="2590800"/>
            <a:ext cx="228600" cy="533400"/>
          </a:xfrm>
          <a:prstGeom prst="line">
            <a:avLst/>
          </a:prstGeom>
          <a:noFill/>
          <a:ln w="14288">
            <a:solidFill>
              <a:srgbClr val="6B5648"/>
            </a:solidFill>
            <a:prstDash val="dash"/>
          </a:ln>
        </p:spPr>
      </p:sp>
      <p:sp>
        <p:nvSpPr>
          <p:cNvPr id="26" name="Text 24"/>
          <p:cNvSpPr/>
          <p:nvPr/>
        </p:nvSpPr>
        <p:spPr>
          <a:xfrm>
            <a:off x="4572000" y="2375814"/>
            <a:ext cx="76200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600575" y="3505200"/>
            <a:ext cx="57150" cy="57150"/>
          </a:xfrm>
          <a:prstGeom prst="ellipse">
            <a:avLst/>
          </a:pr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00575" y="3400425"/>
            <a:ext cx="171450" cy="133350"/>
          </a:xfrm>
          <a:custGeom>
            <a:avLst/>
            <a:gdLst/>
            <a:ahLst/>
            <a:cxnLst/>
            <a:rect l="l" t="t" r="r" b="b"/>
            <a:pathLst>
              <a:path w="171450" h="133350">
                <a:moveTo>
                  <a:pt x="57150" y="133350"/>
                </a:moveTo>
                <a:lnTo>
                  <a:pt x="138113" y="133350"/>
                </a:lnTo>
                <a:arcTo hR="33338" wR="33338" stAng="5400000" swAng="-10800000"/>
                <a:lnTo>
                  <a:pt x="33338" y="66675"/>
                </a:lnTo>
                <a:arcTo hR="33338" wR="33338" stAng="5400000" swAng="10800000"/>
                <a:lnTo>
                  <a:pt x="114300" y="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714875" y="3371850"/>
            <a:ext cx="57150" cy="57150"/>
          </a:xfrm>
          <a:prstGeom prst="ellipse">
            <a:avLst/>
          </a:pr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14900" y="3369556"/>
            <a:ext cx="72771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顺序定了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572000" y="3767798"/>
            <a:ext cx="762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发改委：先载货、先隔离、先远郊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572000" y="4272262"/>
            <a:ext cx="762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载货配送排在放行顺序最前面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077200" y="2590800"/>
            <a:ext cx="3505200" cy="3124200"/>
          </a:xfrm>
          <a:prstGeom prst="roundRect">
            <a:avLst>
              <a:gd name="adj" fmla="val 1220"/>
            </a:avLst>
          </a:prstGeom>
          <a:solidFill>
            <a:srgbClr val="2C221A"/>
          </a:solidFill>
          <a:ln/>
        </p:spPr>
      </p:sp>
      <p:sp>
        <p:nvSpPr>
          <p:cNvPr id="34" name="Text 32"/>
          <p:cNvSpPr/>
          <p:nvPr/>
        </p:nvSpPr>
        <p:spPr>
          <a:xfrm>
            <a:off x="8305800" y="1842414"/>
            <a:ext cx="38862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458200" y="28860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</a:path>
            </a:pathLst>
          </a:custGeom>
          <a:noFill/>
          <a:ln w="19050">
            <a:solidFill>
              <a:srgbClr val="E56A2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324850" y="2886075"/>
            <a:ext cx="190500" cy="95250"/>
          </a:xfrm>
          <a:custGeom>
            <a:avLst/>
            <a:gdLst/>
            <a:ahLst/>
            <a:cxnLst/>
            <a:rect l="l" t="t" r="r" b="b"/>
            <a:pathLst>
              <a:path w="190500" h="95250">
                <a:moveTo>
                  <a:pt x="190500" y="0"/>
                </a:moveTo>
                <a:lnTo>
                  <a:pt x="109538" y="80963"/>
                </a:lnTo>
                <a:lnTo>
                  <a:pt x="61912" y="33338"/>
                </a:lnTo>
                <a:lnTo>
                  <a:pt x="0" y="95250"/>
                </a:lnTo>
              </a:path>
            </a:pathLst>
          </a:custGeom>
          <a:noFill/>
          <a:ln w="19050">
            <a:solidFill>
              <a:srgbClr val="E56A2C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48700" y="2836156"/>
            <a:ext cx="35433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定位升了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305800" y="3234398"/>
            <a:ext cx="3886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第三年写进政府工作报告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305800" y="3738862"/>
            <a:ext cx="38862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列为「新兴支柱产业」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09600" y="58632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底盘也在放大：2025 年全国无人机飞行 4530 万小时（同比 +69.89%），持证运营单位 38872 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来源：《无人驾驶航空器飞行管理暂行条例》，CCAR-92，国家发改委发布会（2025-12-31），2024 至 2026 年政府工作报告，民航局 2025 年统计公报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4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0581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7" name="Text 5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深圳规划的起降点里，148 个专给医疗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66750" y="1905000"/>
            <a:ext cx="6667500" cy="1123950"/>
          </a:xfrm>
          <a:custGeom>
            <a:avLst/>
            <a:gdLst/>
            <a:ahLst/>
            <a:cxnLst/>
            <a:rect l="l" t="t" r="r" b="b"/>
            <a:pathLst>
              <a:path w="6667500" h="1123950">
                <a:moveTo>
                  <a:pt x="0" y="0"/>
                </a:moveTo>
                <a:lnTo>
                  <a:pt x="6667500" y="0"/>
                </a:lnTo>
                <a:lnTo>
                  <a:pt x="6667500" y="1123950"/>
                </a:lnTo>
                <a:lnTo>
                  <a:pt x="0" y="1123950"/>
                </a:lnTo>
                <a:close/>
              </a:path>
            </a:pathLst>
          </a:custGeom>
          <a:solidFill>
            <a:srgbClr val="A89888"/>
          </a:solidFill>
          <a:ln/>
        </p:spPr>
      </p:sp>
      <p:sp>
        <p:nvSpPr>
          <p:cNvPr id="16" name="Text 14"/>
          <p:cNvSpPr/>
          <p:nvPr/>
        </p:nvSpPr>
        <p:spPr>
          <a:xfrm>
            <a:off x="0" y="2220646"/>
            <a:ext cx="8001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1200 个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2633962"/>
            <a:ext cx="8001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起降点总目标（2026 年）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66750" y="3143250"/>
            <a:ext cx="6667500" cy="1123950"/>
          </a:xfrm>
          <a:custGeom>
            <a:avLst/>
            <a:gdLst/>
            <a:ahLst/>
            <a:cxnLst/>
            <a:rect l="l" t="t" r="r" b="b"/>
            <a:pathLst>
              <a:path w="6667500" h="1123950">
                <a:moveTo>
                  <a:pt x="0" y="0"/>
                </a:moveTo>
                <a:lnTo>
                  <a:pt x="6667500" y="0"/>
                </a:lnTo>
                <a:lnTo>
                  <a:pt x="5187947" y="1123950"/>
                </a:lnTo>
                <a:lnTo>
                  <a:pt x="1479553" y="1123950"/>
                </a:lnTo>
                <a:close/>
              </a:path>
            </a:pathLst>
          </a:custGeom>
          <a:solidFill>
            <a:srgbClr val="58463A"/>
          </a:solidFill>
          <a:ln/>
        </p:spPr>
      </p:sp>
      <p:sp>
        <p:nvSpPr>
          <p:cNvPr id="19" name="Text 17"/>
          <p:cNvSpPr/>
          <p:nvPr/>
        </p:nvSpPr>
        <p:spPr>
          <a:xfrm>
            <a:off x="0" y="3458896"/>
            <a:ext cx="8001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413 个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0" y="3872212"/>
            <a:ext cx="8001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AB6A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其中社区配送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146303" y="4381500"/>
            <a:ext cx="3708394" cy="1123950"/>
          </a:xfrm>
          <a:custGeom>
            <a:avLst/>
            <a:gdLst/>
            <a:ahLst/>
            <a:cxnLst/>
            <a:rect l="l" t="t" r="r" b="b"/>
            <a:pathLst>
              <a:path w="3708394" h="1123950">
                <a:moveTo>
                  <a:pt x="0" y="0"/>
                </a:moveTo>
                <a:lnTo>
                  <a:pt x="3708394" y="0"/>
                </a:lnTo>
                <a:lnTo>
                  <a:pt x="2908650" y="1123950"/>
                </a:lnTo>
                <a:lnTo>
                  <a:pt x="799744" y="1123950"/>
                </a:lnTo>
                <a:close/>
              </a:path>
            </a:pathLst>
          </a:custGeom>
          <a:solidFill>
            <a:srgbClr val="E56A2C"/>
          </a:solidFill>
          <a:ln/>
        </p:spPr>
      </p:sp>
      <p:sp>
        <p:nvSpPr>
          <p:cNvPr id="22" name="Text 20"/>
          <p:cNvSpPr/>
          <p:nvPr/>
        </p:nvSpPr>
        <p:spPr>
          <a:xfrm>
            <a:off x="0" y="4697146"/>
            <a:ext cx="8001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148 个</a:t>
            </a:r>
            <a:endParaRPr lang="en-US" sz="22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5110462"/>
            <a:ext cx="8001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其中医疗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8001000" y="1866900"/>
            <a:ext cx="3581400" cy="1809750"/>
          </a:xfrm>
          <a:prstGeom prst="roundRect">
            <a:avLst>
              <a:gd name="adj" fmla="val 2105"/>
            </a:avLst>
          </a:prstGeom>
          <a:solidFill>
            <a:srgbClr val="2C221A"/>
          </a:solidFill>
          <a:ln/>
        </p:spPr>
      </p:sp>
      <p:sp>
        <p:nvSpPr>
          <p:cNvPr id="25" name="Text 23"/>
          <p:cNvSpPr/>
          <p:nvPr/>
        </p:nvSpPr>
        <p:spPr>
          <a:xfrm>
            <a:off x="8229600" y="2090675"/>
            <a:ext cx="396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绩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</a:t>
            </a:r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229600" y="2372922"/>
            <a:ext cx="3962400" cy="64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1284 个</a:t>
            </a:r>
            <a:endParaRPr lang="en-US" sz="4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229600" y="3081998"/>
            <a:ext cx="396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年底深圳实有起降点，提前超过 1200 个的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229600" y="3310598"/>
            <a:ext cx="396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001000" y="3848100"/>
            <a:ext cx="3581400" cy="1905000"/>
          </a:xfrm>
          <a:prstGeom prst="roundRect">
            <a:avLst>
              <a:gd name="adj" fmla="val 2000"/>
            </a:avLst>
          </a:prstGeom>
          <a:solidFill>
            <a:srgbClr val="2C221A"/>
          </a:solidFill>
          <a:ln/>
        </p:spPr>
      </p:sp>
      <p:sp>
        <p:nvSpPr>
          <p:cNvPr id="30" name="Text 28"/>
          <p:cNvSpPr/>
          <p:nvPr/>
        </p:nvSpPr>
        <p:spPr>
          <a:xfrm>
            <a:off x="8229600" y="4071875"/>
            <a:ext cx="396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们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味</a:t>
            </a:r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着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229600" y="4368596"/>
            <a:ext cx="396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医疗和社区的点位是规划里写死的，不用自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229600" y="4635296"/>
            <a:ext cx="396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己说服城市修。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来源：《深圳市低空基础设施高质量建设方案（2024—2026年）》（深圳发改委），深圳政府在线（2026-02-27）。均为规划目标，1284 为实有数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5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9725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9" name="Text 7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先行者证明了能飞、能拿证，还没证明能赚钱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529763" y="1871663"/>
            <a:ext cx="2047875" cy="3571875"/>
          </a:xfrm>
          <a:prstGeom prst="rect">
            <a:avLst/>
          </a:prstGeom>
          <a:solidFill>
            <a:srgbClr val="332116"/>
          </a:solidFill>
          <a:ln w="9525">
            <a:solidFill>
              <a:srgbClr val="E56A2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0" y="1909339"/>
            <a:ext cx="2590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单均成本绝对额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731375" y="2292350"/>
            <a:ext cx="158750" cy="158750"/>
          </a:xfrm>
          <a:prstGeom prst="ellipse">
            <a:avLst/>
          </a:pr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787652" y="2332002"/>
            <a:ext cx="46276" cy="47660"/>
          </a:xfrm>
          <a:custGeom>
            <a:avLst/>
            <a:gdLst/>
            <a:ahLst/>
            <a:cxnLst/>
            <a:rect l="l" t="t" r="r" b="b"/>
            <a:pathLst>
              <a:path w="46276" h="47660">
                <a:moveTo>
                  <a:pt x="0" y="15910"/>
                </a:moveTo>
                <a:arcTo hR="23813" wR="23813" stAng="11962843" swAng="9642279"/>
                <a:cubicBezTo>
                  <a:pt x="46276" y="39723"/>
                  <a:pt x="22463" y="47660"/>
                  <a:pt x="22463" y="47660"/>
                </a:cubicBez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10750" y="2411413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01250" y="2300948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731375" y="2844800"/>
            <a:ext cx="158750" cy="158750"/>
          </a:xfrm>
          <a:prstGeom prst="ellipse">
            <a:avLst/>
          </a:pr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787652" y="2884452"/>
            <a:ext cx="46276" cy="47660"/>
          </a:xfrm>
          <a:custGeom>
            <a:avLst/>
            <a:gdLst/>
            <a:ahLst/>
            <a:cxnLst/>
            <a:rect l="l" t="t" r="r" b="b"/>
            <a:pathLst>
              <a:path w="46276" h="47660">
                <a:moveTo>
                  <a:pt x="0" y="15910"/>
                </a:moveTo>
                <a:arcTo hR="23813" wR="23813" stAng="11962843" swAng="9642279"/>
                <a:cubicBezTo>
                  <a:pt x="46276" y="39723"/>
                  <a:pt x="22463" y="47660"/>
                  <a:pt x="22463" y="47660"/>
                </a:cubicBez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810750" y="2963863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001250" y="2853398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731375" y="3397250"/>
            <a:ext cx="158750" cy="158750"/>
          </a:xfrm>
          <a:prstGeom prst="ellipse">
            <a:avLst/>
          </a:pr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787652" y="3436902"/>
            <a:ext cx="46276" cy="47660"/>
          </a:xfrm>
          <a:custGeom>
            <a:avLst/>
            <a:gdLst/>
            <a:ahLst/>
            <a:cxnLst/>
            <a:rect l="l" t="t" r="r" b="b"/>
            <a:pathLst>
              <a:path w="46276" h="47660">
                <a:moveTo>
                  <a:pt x="0" y="15910"/>
                </a:moveTo>
                <a:arcTo hR="23813" wR="23813" stAng="11962843" swAng="9642279"/>
                <a:cubicBezTo>
                  <a:pt x="46276" y="39723"/>
                  <a:pt x="22463" y="47660"/>
                  <a:pt x="22463" y="47660"/>
                </a:cubicBez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810750" y="3516313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001250" y="3405848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731375" y="3949700"/>
            <a:ext cx="158750" cy="158750"/>
          </a:xfrm>
          <a:prstGeom prst="ellipse">
            <a:avLst/>
          </a:pr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787652" y="3989352"/>
            <a:ext cx="46276" cy="47660"/>
          </a:xfrm>
          <a:custGeom>
            <a:avLst/>
            <a:gdLst/>
            <a:ahLst/>
            <a:cxnLst/>
            <a:rect l="l" t="t" r="r" b="b"/>
            <a:pathLst>
              <a:path w="46276" h="47660">
                <a:moveTo>
                  <a:pt x="0" y="15910"/>
                </a:moveTo>
                <a:arcTo hR="23813" wR="23813" stAng="11962843" swAng="9642279"/>
                <a:cubicBezTo>
                  <a:pt x="46276" y="39723"/>
                  <a:pt x="22463" y="47660"/>
                  <a:pt x="22463" y="47660"/>
                </a:cubicBez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810750" y="4068763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001250" y="3958298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9731375" y="4502150"/>
            <a:ext cx="158750" cy="158750"/>
          </a:xfrm>
          <a:prstGeom prst="ellipse">
            <a:avLst/>
          </a:pr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787652" y="4541802"/>
            <a:ext cx="46276" cy="47660"/>
          </a:xfrm>
          <a:custGeom>
            <a:avLst/>
            <a:gdLst/>
            <a:ahLst/>
            <a:cxnLst/>
            <a:rect l="l" t="t" r="r" b="b"/>
            <a:pathLst>
              <a:path w="46276" h="47660">
                <a:moveTo>
                  <a:pt x="0" y="15910"/>
                </a:moveTo>
                <a:arcTo hR="23813" wR="23813" stAng="11962843" swAng="9642279"/>
                <a:cubicBezTo>
                  <a:pt x="46276" y="39723"/>
                  <a:pt x="22463" y="47660"/>
                  <a:pt x="22463" y="47660"/>
                </a:cubicBez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810750" y="4621213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001250" y="4510748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9731375" y="5054600"/>
            <a:ext cx="158750" cy="158750"/>
          </a:xfrm>
          <a:prstGeom prst="ellipse">
            <a:avLst/>
          </a:pr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787652" y="5094252"/>
            <a:ext cx="46276" cy="47660"/>
          </a:xfrm>
          <a:custGeom>
            <a:avLst/>
            <a:gdLst/>
            <a:ahLst/>
            <a:cxnLst/>
            <a:rect l="l" t="t" r="r" b="b"/>
            <a:pathLst>
              <a:path w="46276" h="47660">
                <a:moveTo>
                  <a:pt x="0" y="15910"/>
                </a:moveTo>
                <a:arcTo hR="23813" wR="23813" stAng="11962843" swAng="9642279"/>
                <a:cubicBezTo>
                  <a:pt x="46276" y="39723"/>
                  <a:pt x="22463" y="47660"/>
                  <a:pt x="22463" y="47660"/>
                </a:cubicBez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810750" y="5173663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001250" y="5063198"/>
            <a:ext cx="2190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未公布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685800" y="1909339"/>
            <a:ext cx="1150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先行者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2382033" y="1909339"/>
            <a:ext cx="980996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主场景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4355831" y="1909339"/>
            <a:ext cx="783616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公开规模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765484" y="1909339"/>
            <a:ext cx="542651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09600" y="2095500"/>
            <a:ext cx="8915400" cy="9525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46" name="Shape 44"/>
          <p:cNvSpPr/>
          <p:nvPr/>
        </p:nvSpPr>
        <p:spPr>
          <a:xfrm>
            <a:off x="609600" y="2647950"/>
            <a:ext cx="89154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47" name="Shape 45"/>
          <p:cNvSpPr/>
          <p:nvPr/>
        </p:nvSpPr>
        <p:spPr>
          <a:xfrm>
            <a:off x="709613" y="2292350"/>
            <a:ext cx="63500" cy="71438"/>
          </a:xfrm>
          <a:custGeom>
            <a:avLst/>
            <a:gdLst/>
            <a:ahLst/>
            <a:cxnLst/>
            <a:rect l="l" t="t" r="r" b="b"/>
            <a:pathLst>
              <a:path w="63500" h="71438">
                <a:moveTo>
                  <a:pt x="0" y="0"/>
                </a:moveTo>
                <a:lnTo>
                  <a:pt x="0" y="55563"/>
                </a:lnTo>
                <a:cubicBezTo>
                  <a:pt x="0" y="64294"/>
                  <a:pt x="7144" y="71438"/>
                  <a:pt x="15875" y="71438"/>
                </a:cubicBezTo>
                <a:lnTo>
                  <a:pt x="47625" y="71438"/>
                </a:lnTo>
                <a:arcTo hR="15875" wR="15875" stAng="5400000" swAng="-5400000"/>
                <a:lnTo>
                  <a:pt x="6350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41363" y="2292350"/>
            <a:ext cx="5953" cy="158750"/>
          </a:xfrm>
          <a:custGeom>
            <a:avLst/>
            <a:gdLst/>
            <a:ahLst/>
            <a:cxnLst/>
            <a:rect l="l" t="t" r="r" b="b"/>
            <a:pathLst>
              <a:path w="5953" h="158750">
                <a:moveTo>
                  <a:pt x="0" y="0"/>
                </a:moveTo>
                <a:lnTo>
                  <a:pt x="0" y="15875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12800" y="2292350"/>
            <a:ext cx="39688" cy="158750"/>
          </a:xfrm>
          <a:custGeom>
            <a:avLst/>
            <a:gdLst/>
            <a:ahLst/>
            <a:cxnLst/>
            <a:rect l="l" t="t" r="r" b="b"/>
            <a:pathLst>
              <a:path w="39688" h="158750">
                <a:moveTo>
                  <a:pt x="39688" y="103188"/>
                </a:moveTo>
                <a:lnTo>
                  <a:pt x="39688" y="0"/>
                </a:lnTo>
                <a:arcTo hR="39688" wR="39688" stAng="16200000" swAng="-5400000"/>
                <a:lnTo>
                  <a:pt x="0" y="87313"/>
                </a:lnTo>
                <a:cubicBezTo>
                  <a:pt x="0" y="96044"/>
                  <a:pt x="7144" y="103188"/>
                  <a:pt x="15875" y="103188"/>
                </a:cubicBezTo>
                <a:lnTo>
                  <a:pt x="39688" y="103188"/>
                </a:lnTo>
                <a:close/>
                <a:moveTo>
                  <a:pt x="39688" y="103188"/>
                </a:moveTo>
                <a:lnTo>
                  <a:pt x="39688" y="15875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971550" y="229178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美团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382033" y="2300587"/>
            <a:ext cx="980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城市餐饮、医疗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4355831" y="2300948"/>
            <a:ext cx="783616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累计超过 100 万单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765484" y="2300587"/>
            <a:ext cx="542651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 条航线，6 城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609600" y="3200400"/>
            <a:ext cx="89154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55" name="Shape 53"/>
          <p:cNvSpPr/>
          <p:nvPr/>
        </p:nvSpPr>
        <p:spPr>
          <a:xfrm>
            <a:off x="709613" y="2844816"/>
            <a:ext cx="142875" cy="158717"/>
          </a:xfrm>
          <a:custGeom>
            <a:avLst/>
            <a:gdLst/>
            <a:ahLst/>
            <a:cxnLst/>
            <a:rect l="l" t="t" r="r" b="b"/>
            <a:pathLst>
              <a:path w="142875" h="158717">
                <a:moveTo>
                  <a:pt x="63500" y="156591"/>
                </a:moveTo>
                <a:arcTo hR="15875" wR="15875" stAng="7200000" swAng="-3600000"/>
                <a:lnTo>
                  <a:pt x="134938" y="124841"/>
                </a:lnTo>
                <a:arcTo hR="15875" wR="15875" stAng="3600002" swAng="-3596476"/>
                <a:lnTo>
                  <a:pt x="142875" y="47609"/>
                </a:lnTo>
                <a:arcTo hR="15875" wR="15875" stAng="21596474" swAng="-3596476"/>
                <a:lnTo>
                  <a:pt x="79375" y="2127"/>
                </a:lnTo>
                <a:arcTo hR="15875" wR="15875" stAng="18000000" swAng="-3600000"/>
                <a:lnTo>
                  <a:pt x="7938" y="33877"/>
                </a:lnTo>
                <a:arcTo hR="15875" wR="15875" stAng="14400002" swAng="-3596476"/>
                <a:lnTo>
                  <a:pt x="0" y="111109"/>
                </a:lnTo>
                <a:arcTo hR="15875" wR="15875" stAng="10796474" swAng="-3596476"/>
                <a:close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81050" y="2924175"/>
            <a:ext cx="5953" cy="79375"/>
          </a:xfrm>
          <a:custGeom>
            <a:avLst/>
            <a:gdLst/>
            <a:ahLst/>
            <a:cxnLst/>
            <a:rect l="l" t="t" r="r" b="b"/>
            <a:pathLst>
              <a:path w="5953" h="79375">
                <a:moveTo>
                  <a:pt x="0" y="79375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711914" y="2884488"/>
            <a:ext cx="138271" cy="39688"/>
          </a:xfrm>
          <a:custGeom>
            <a:avLst/>
            <a:gdLst/>
            <a:ahLst/>
            <a:cxnLst/>
            <a:rect l="l" t="t" r="r" b="b"/>
            <a:pathLst>
              <a:path w="138271" h="39688">
                <a:moveTo>
                  <a:pt x="0" y="0"/>
                </a:moveTo>
                <a:lnTo>
                  <a:pt x="69136" y="39688"/>
                </a:lnTo>
                <a:lnTo>
                  <a:pt x="138271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45331" y="2862818"/>
            <a:ext cx="71438" cy="40878"/>
          </a:xfrm>
          <a:custGeom>
            <a:avLst/>
            <a:gdLst/>
            <a:ahLst/>
            <a:cxnLst/>
            <a:rect l="l" t="t" r="r" b="b"/>
            <a:pathLst>
              <a:path w="71438" h="40878">
                <a:moveTo>
                  <a:pt x="0" y="0"/>
                </a:moveTo>
                <a:lnTo>
                  <a:pt x="71438" y="40878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971550" y="284423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顺丰丰翼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2382033" y="2853037"/>
            <a:ext cx="980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快递、跨海、城际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4355831" y="2853398"/>
            <a:ext cx="783616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深圳日飞六七百架次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765484" y="2853037"/>
            <a:ext cx="542651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 383 条航线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609600" y="3752850"/>
            <a:ext cx="89154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64" name="Shape 62"/>
          <p:cNvSpPr/>
          <p:nvPr/>
        </p:nvSpPr>
        <p:spPr>
          <a:xfrm>
            <a:off x="701675" y="3413125"/>
            <a:ext cx="95250" cy="111125"/>
          </a:xfrm>
          <a:custGeom>
            <a:avLst/>
            <a:gdLst/>
            <a:ahLst/>
            <a:cxnLst/>
            <a:rect l="l" t="t" r="r" b="b"/>
            <a:pathLst>
              <a:path w="95250" h="111125">
                <a:moveTo>
                  <a:pt x="95250" y="111125"/>
                </a:moveTo>
                <a:lnTo>
                  <a:pt x="95250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lnTo>
                  <a:pt x="0" y="103188"/>
                </a:lnTo>
                <a:arcTo hR="7938" wR="7938" stAng="10800000" swAng="-5400000"/>
                <a:lnTo>
                  <a:pt x="23813" y="11112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757238" y="3524250"/>
            <a:ext cx="47625" cy="5953"/>
          </a:xfrm>
          <a:custGeom>
            <a:avLst/>
            <a:gdLst/>
            <a:ahLst/>
            <a:cxnLst/>
            <a:rect l="l" t="t" r="r" b="b"/>
            <a:pathLst>
              <a:path w="47625" h="5953">
                <a:moveTo>
                  <a:pt x="47625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96925" y="3444875"/>
            <a:ext cx="63500" cy="79375"/>
          </a:xfrm>
          <a:custGeom>
            <a:avLst/>
            <a:gdLst/>
            <a:ahLst/>
            <a:cxnLst/>
            <a:rect l="l" t="t" r="r" b="b"/>
            <a:pathLst>
              <a:path w="63500" h="79375">
                <a:moveTo>
                  <a:pt x="39688" y="79375"/>
                </a:moveTo>
                <a:lnTo>
                  <a:pt x="55563" y="79375"/>
                </a:lnTo>
                <a:arcTo hR="7938" wR="7938" stAng="5400000" swAng="-5400000"/>
                <a:lnTo>
                  <a:pt x="63500" y="42466"/>
                </a:lnTo>
                <a:arcTo hR="7938" wR="7938" stAng="21593876" swAng="-2318250"/>
                <a:lnTo>
                  <a:pt x="34131" y="2984"/>
                </a:lnTo>
                <a:arcTo hR="7938" wR="7938" stAng="19283475" swAng="-3078575"/>
                <a:lnTo>
                  <a:pt x="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804863" y="3508375"/>
            <a:ext cx="31750" cy="31750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25488" y="3508375"/>
            <a:ext cx="31750" cy="31750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71550" y="339668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京东物流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2382033" y="3405487"/>
            <a:ext cx="980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城乡末端、山区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4355831" y="3405848"/>
            <a:ext cx="783616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资中覆盖 78 个村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6765484" y="3405487"/>
            <a:ext cx="542651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资中首批 78 条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609600" y="4305300"/>
            <a:ext cx="89154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74" name="Shape 72"/>
          <p:cNvSpPr/>
          <p:nvPr/>
        </p:nvSpPr>
        <p:spPr>
          <a:xfrm>
            <a:off x="781050" y="3989388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765175" y="4060825"/>
            <a:ext cx="31750" cy="39688"/>
          </a:xfrm>
          <a:custGeom>
            <a:avLst/>
            <a:gdLst/>
            <a:ahLst/>
            <a:cxnLst/>
            <a:rect l="l" t="t" r="r" b="b"/>
            <a:pathLst>
              <a:path w="31750" h="39688">
                <a:moveTo>
                  <a:pt x="31750" y="39688"/>
                </a:moveTo>
                <a:lnTo>
                  <a:pt x="31750" y="15875"/>
                </a:lnTo>
                <a:arcTo hR="15875" wR="15875" stAng="0" swAng="-10800000"/>
                <a:lnTo>
                  <a:pt x="0" y="39688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765175" y="4005262"/>
            <a:ext cx="31750" cy="5953"/>
          </a:xfrm>
          <a:custGeom>
            <a:avLst/>
            <a:gdLst/>
            <a:ahLst/>
            <a:cxnLst/>
            <a:rect l="l" t="t" r="r" b="b"/>
            <a:pathLst>
              <a:path w="31750" h="5953">
                <a:moveTo>
                  <a:pt x="31750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701675" y="3997325"/>
            <a:ext cx="158750" cy="103188"/>
          </a:xfrm>
          <a:custGeom>
            <a:avLst/>
            <a:gdLst/>
            <a:ahLst/>
            <a:cxnLst/>
            <a:rect l="l" t="t" r="r" b="b"/>
            <a:pathLst>
              <a:path w="158750" h="103188">
                <a:moveTo>
                  <a:pt x="127000" y="23813"/>
                </a:moveTo>
                <a:lnTo>
                  <a:pt x="142875" y="23813"/>
                </a:lnTo>
                <a:arcTo hR="15875" wR="15875" stAng="16200000" swAng="5400000"/>
                <a:lnTo>
                  <a:pt x="158750" y="87313"/>
                </a:lnTo>
                <a:arcTo hR="15875" wR="15875" stAng="0" swAng="5400000"/>
                <a:lnTo>
                  <a:pt x="15875" y="103188"/>
                </a:lnTo>
                <a:arcTo hR="15875" wR="15875" stAng="5400000" swAng="5400000"/>
                <a:lnTo>
                  <a:pt x="0" y="15875"/>
                </a:lnTo>
                <a:arcTo hR="15875" wR="15875" stAng="10800000" swAng="5400000"/>
                <a:lnTo>
                  <a:pt x="3175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733425" y="3957638"/>
            <a:ext cx="95250" cy="142875"/>
          </a:xfrm>
          <a:custGeom>
            <a:avLst/>
            <a:gdLst/>
            <a:ahLst/>
            <a:cxnLst/>
            <a:rect l="l" t="t" r="r" b="b"/>
            <a:pathLst>
              <a:path w="95250" h="142875">
                <a:moveTo>
                  <a:pt x="95250" y="142875"/>
                </a:moveTo>
                <a:lnTo>
                  <a:pt x="95250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lnTo>
                  <a:pt x="0" y="14287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971550" y="394913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迅蚁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2382033" y="3957937"/>
            <a:ext cx="980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医疗为主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4355831" y="3958298"/>
            <a:ext cx="783616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累计飞行 260 万千米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Text 80"/>
          <p:cNvSpPr/>
          <p:nvPr/>
        </p:nvSpPr>
        <p:spPr>
          <a:xfrm>
            <a:off x="6765484" y="3957937"/>
            <a:ext cx="542651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 城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Shape 81"/>
          <p:cNvSpPr/>
          <p:nvPr/>
        </p:nvSpPr>
        <p:spPr>
          <a:xfrm>
            <a:off x="609600" y="4857750"/>
            <a:ext cx="89154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84" name="Shape 82"/>
          <p:cNvSpPr/>
          <p:nvPr/>
        </p:nvSpPr>
        <p:spPr>
          <a:xfrm>
            <a:off x="709613" y="4506119"/>
            <a:ext cx="146844" cy="146844"/>
          </a:xfrm>
          <a:custGeom>
            <a:avLst/>
            <a:gdLst/>
            <a:ahLst/>
            <a:cxnLst/>
            <a:rect l="l" t="t" r="r" b="b"/>
            <a:pathLst>
              <a:path w="146844" h="146844">
                <a:moveTo>
                  <a:pt x="117475" y="132556"/>
                </a:moveTo>
                <a:lnTo>
                  <a:pt x="103188" y="67469"/>
                </a:lnTo>
                <a:lnTo>
                  <a:pt x="130969" y="39688"/>
                </a:lnTo>
                <a:cubicBezTo>
                  <a:pt x="142875" y="27781"/>
                  <a:pt x="146844" y="11906"/>
                  <a:pt x="142875" y="3969"/>
                </a:cubicBezTo>
                <a:cubicBezTo>
                  <a:pt x="134938" y="0"/>
                  <a:pt x="119063" y="3969"/>
                  <a:pt x="107156" y="15875"/>
                </a:cubicBezTo>
                <a:lnTo>
                  <a:pt x="79375" y="43656"/>
                </a:lnTo>
                <a:lnTo>
                  <a:pt x="14288" y="29369"/>
                </a:lnTo>
                <a:cubicBezTo>
                  <a:pt x="10319" y="28575"/>
                  <a:pt x="7144" y="30163"/>
                  <a:pt x="5556" y="33338"/>
                </a:cubicBezTo>
                <a:lnTo>
                  <a:pt x="3175" y="37306"/>
                </a:lnTo>
                <a:cubicBezTo>
                  <a:pt x="1587" y="41275"/>
                  <a:pt x="2381" y="45244"/>
                  <a:pt x="5556" y="47625"/>
                </a:cubicBezTo>
                <a:lnTo>
                  <a:pt x="47625" y="75406"/>
                </a:lnTo>
                <a:lnTo>
                  <a:pt x="31750" y="99219"/>
                </a:lnTo>
                <a:lnTo>
                  <a:pt x="7938" y="99219"/>
                </a:lnTo>
                <a:lnTo>
                  <a:pt x="0" y="107156"/>
                </a:lnTo>
                <a:lnTo>
                  <a:pt x="23813" y="123031"/>
                </a:lnTo>
                <a:lnTo>
                  <a:pt x="39688" y="146844"/>
                </a:lnTo>
                <a:lnTo>
                  <a:pt x="47625" y="138906"/>
                </a:lnTo>
                <a:lnTo>
                  <a:pt x="47625" y="115094"/>
                </a:lnTo>
                <a:lnTo>
                  <a:pt x="71438" y="99219"/>
                </a:lnTo>
                <a:lnTo>
                  <a:pt x="99219" y="141288"/>
                </a:lnTo>
                <a:cubicBezTo>
                  <a:pt x="101600" y="144463"/>
                  <a:pt x="105569" y="145256"/>
                  <a:pt x="109538" y="143669"/>
                </a:cubicBezTo>
                <a:lnTo>
                  <a:pt x="113506" y="142081"/>
                </a:lnTo>
                <a:cubicBezTo>
                  <a:pt x="116681" y="139700"/>
                  <a:pt x="118269" y="136525"/>
                  <a:pt x="117475" y="132556"/>
                </a:cubicBezTo>
                <a:close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971550" y="450158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Zipline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2382033" y="4510387"/>
            <a:ext cx="980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医疗加零售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4355831" y="4510748"/>
            <a:ext cx="783616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累计超过 250 万次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Text 86"/>
          <p:cNvSpPr/>
          <p:nvPr/>
        </p:nvSpPr>
        <p:spPr>
          <a:xfrm>
            <a:off x="6765484" y="4510387"/>
            <a:ext cx="542651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70% 航班在美国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9" name="Shape 87"/>
          <p:cNvSpPr/>
          <p:nvPr/>
        </p:nvSpPr>
        <p:spPr>
          <a:xfrm>
            <a:off x="609600" y="5410200"/>
            <a:ext cx="89154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90" name="Shape 88"/>
          <p:cNvSpPr/>
          <p:nvPr/>
        </p:nvSpPr>
        <p:spPr>
          <a:xfrm>
            <a:off x="757238" y="5157788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47625" y="47625"/>
                </a:moveTo>
                <a:lnTo>
                  <a:pt x="47625" y="7938"/>
                </a:lnTo>
                <a:arcTo hR="7938" wR="7938" stAng="0" swAng="-5400000"/>
                <a:lnTo>
                  <a:pt x="7938" y="0"/>
                </a:lnTo>
                <a:arcTo hR="7938" wR="7938" stAng="16200000" swAng="-5400000"/>
                <a:lnTo>
                  <a:pt x="0" y="4762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701668" y="5054600"/>
            <a:ext cx="158785" cy="71468"/>
          </a:xfrm>
          <a:custGeom>
            <a:avLst/>
            <a:gdLst/>
            <a:ahLst/>
            <a:cxnLst/>
            <a:rect l="l" t="t" r="r" b="b"/>
            <a:pathLst>
              <a:path w="158785" h="71468">
                <a:moveTo>
                  <a:pt x="125213" y="65961"/>
                </a:moveTo>
                <a:arcTo hR="8890" wR="8890" stAng="18825023" swAng="-5250046"/>
                <a:arcTo hR="19844" wR="19844" stAng="2781243" swAng="5237513"/>
                <a:arcTo hR="8890" wR="8890" stAng="18822899" swAng="-5245798"/>
                <a:arcTo hR="19844" wR="19844" stAng="2780293" swAng="5239414"/>
                <a:arcTo hR="8890" wR="8890" stAng="18825023" swAng="-5250046"/>
                <a:arcTo hR="19844" wR="19844" stAng="2780441" swAng="10128658"/>
                <a:lnTo>
                  <a:pt x="26550" y="6969"/>
                </a:lnTo>
                <a:arcTo hR="15875" wR="15875" stAng="12847499" swAng="3353134"/>
                <a:lnTo>
                  <a:pt x="119070" y="0"/>
                </a:lnTo>
                <a:arcTo hR="15875" wR="15875" stAng="16198680" swAng="3343428"/>
                <a:lnTo>
                  <a:pt x="155170" y="40203"/>
                </a:lnTo>
                <a:arcTo hR="19844" wR="19844" stAng="19491803" swAng="10134648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717550" y="5125641"/>
            <a:ext cx="127000" cy="79772"/>
          </a:xfrm>
          <a:custGeom>
            <a:avLst/>
            <a:gdLst/>
            <a:ahLst/>
            <a:cxnLst/>
            <a:rect l="l" t="t" r="r" b="b"/>
            <a:pathLst>
              <a:path w="127000" h="79772">
                <a:moveTo>
                  <a:pt x="0" y="0"/>
                </a:moveTo>
                <a:lnTo>
                  <a:pt x="0" y="63897"/>
                </a:lnTo>
                <a:arcTo hR="15875" wR="15875" stAng="10800000" swAng="-5400000"/>
                <a:lnTo>
                  <a:pt x="111125" y="79772"/>
                </a:lnTo>
                <a:arcTo hR="15875" wR="15875" stAng="5400000" swAng="-5400000"/>
                <a:lnTo>
                  <a:pt x="127000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971550" y="5054035"/>
            <a:ext cx="112204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Wing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4" name="Text 92"/>
          <p:cNvSpPr/>
          <p:nvPr/>
        </p:nvSpPr>
        <p:spPr>
          <a:xfrm>
            <a:off x="2382033" y="5062837"/>
            <a:ext cx="980996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零售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5" name="Text 93"/>
          <p:cNvSpPr/>
          <p:nvPr/>
        </p:nvSpPr>
        <p:spPr>
          <a:xfrm>
            <a:off x="4355831" y="5063198"/>
            <a:ext cx="783616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超过 100 万次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6" name="Text 94"/>
          <p:cNvSpPr/>
          <p:nvPr/>
        </p:nvSpPr>
        <p:spPr>
          <a:xfrm>
            <a:off x="6765484" y="5062837"/>
            <a:ext cx="542651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年沃尔玛 270 多个点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7" name="Text 95"/>
          <p:cNvSpPr/>
          <p:nvPr/>
        </p:nvSpPr>
        <p:spPr>
          <a:xfrm>
            <a:off x="609600" y="55969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六家都没有公布单均成本的绝对额，美团只说每年降 40% 至 50%。谁先算清这笔账，谁就有话语权。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8" name="Text 96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来源：美团、顺丰、京东、迅蚁、Zipline、Wing 公告及媒体报道（2025-07 至 2026-07），均为企业口径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6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241B14">
                  <a:alpha val="96000"/>
                </a:srgbClr>
              </a:gs>
              <a:gs pos="46000">
                <a:srgbClr val="241B14">
                  <a:alpha val="85000"/>
                </a:srgbClr>
              </a:gs>
              <a:gs pos="100000">
                <a:srgbClr val="241B14">
                  <a:alpha val="15000"/>
                </a:srgbClr>
              </a:gs>
            </a:gsLst>
            <a:lin ang="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609600" y="996235"/>
            <a:ext cx="11582400" cy="2286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0" b="1" dirty="0">
                <a:ln w="19050">
                  <a:solidFill>
                    <a:srgbClr val="E56A2C"/>
                  </a:solidFill>
                </a:ln>
                <a:solidFill>
                  <a:srgbClr val="E56A2C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09600" y="3845681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从哪里切进去，18 个月证明什么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25475" y="4759325"/>
            <a:ext cx="158750" cy="158750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57225" y="4791075"/>
            <a:ext cx="95250" cy="95250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8975" y="4822825"/>
            <a:ext cx="31750" cy="31750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33450" y="47495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楔子：医疗加社区，先园区和城郊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41346" y="5178425"/>
            <a:ext cx="127007" cy="158750"/>
          </a:xfrm>
          <a:custGeom>
            <a:avLst/>
            <a:gdLst/>
            <a:ahLst/>
            <a:cxnLst/>
            <a:rect l="l" t="t" r="r" b="b"/>
            <a:pathLst>
              <a:path w="127007" h="158750">
                <a:moveTo>
                  <a:pt x="79379" y="0"/>
                </a:moveTo>
                <a:lnTo>
                  <a:pt x="79379" y="47625"/>
                </a:lnTo>
                <a:arcTo hR="15875" wR="15875" stAng="10801455" swAng="-1720921"/>
                <a:lnTo>
                  <a:pt x="125059" y="135255"/>
                </a:lnTo>
                <a:arcTo hR="15875" wR="15875" stAng="19878876" swAng="7121920"/>
                <a:lnTo>
                  <a:pt x="15879" y="158750"/>
                </a:lnTo>
                <a:arcTo hR="15875" wR="15875" stAng="5399204" swAng="7121920"/>
                <a:lnTo>
                  <a:pt x="45684" y="55245"/>
                </a:lnTo>
                <a:arcTo hR="15875" wR="15875" stAng="1719466" swAng="-1720921"/>
                <a:lnTo>
                  <a:pt x="47629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60821" y="5281612"/>
            <a:ext cx="88059" cy="5953"/>
          </a:xfrm>
          <a:custGeom>
            <a:avLst/>
            <a:gdLst/>
            <a:ahLst/>
            <a:cxnLst/>
            <a:rect l="l" t="t" r="r" b="b"/>
            <a:pathLst>
              <a:path w="88059" h="5953">
                <a:moveTo>
                  <a:pt x="0" y="0"/>
                </a:moveTo>
                <a:lnTo>
                  <a:pt x="88059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77069" y="5178425"/>
            <a:ext cx="55563" cy="5953"/>
          </a:xfrm>
          <a:custGeom>
            <a:avLst/>
            <a:gdLst/>
            <a:ahLst/>
            <a:cxnLst/>
            <a:rect l="l" t="t" r="r" b="b"/>
            <a:pathLst>
              <a:path w="55563" h="5953">
                <a:moveTo>
                  <a:pt x="0" y="0"/>
                </a:moveTo>
                <a:lnTo>
                  <a:pt x="55563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33450" y="51686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三个待验证的假设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41350" y="5597521"/>
            <a:ext cx="127000" cy="158777"/>
          </a:xfrm>
          <a:custGeom>
            <a:avLst/>
            <a:gdLst/>
            <a:ahLst/>
            <a:cxnLst/>
            <a:rect l="l" t="t" r="r" b="b"/>
            <a:pathLst>
              <a:path w="127000" h="158777">
                <a:moveTo>
                  <a:pt x="127000" y="87316"/>
                </a:moveTo>
                <a:cubicBezTo>
                  <a:pt x="127000" y="127004"/>
                  <a:pt x="99219" y="146847"/>
                  <a:pt x="66199" y="158357"/>
                </a:cubicBezTo>
                <a:arcTo hR="7938" wR="7938" stAng="4276817" swAng="2348977"/>
                <a:cubicBezTo>
                  <a:pt x="27781" y="146847"/>
                  <a:pt x="0" y="127004"/>
                  <a:pt x="0" y="87316"/>
                </a:cubicBezTo>
                <a:lnTo>
                  <a:pt x="0" y="31754"/>
                </a:lnTo>
                <a:arcTo hR="7938" wR="7938" stAng="10800000" swAng="5400000"/>
                <a:cubicBezTo>
                  <a:pt x="23813" y="23816"/>
                  <a:pt x="43656" y="14291"/>
                  <a:pt x="57468" y="2226"/>
                </a:cubicBezTo>
                <a:arcTo hR="9287" wR="9287" stAng="13769437" swAng="4861127"/>
                <a:cubicBezTo>
                  <a:pt x="83423" y="14370"/>
                  <a:pt x="103188" y="23816"/>
                  <a:pt x="119063" y="23816"/>
                </a:cubicBezTo>
                <a:arcTo hR="7938" wR="7938" stAng="16200000" swAng="5400000"/>
                <a:close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81038" y="5661025"/>
            <a:ext cx="47625" cy="31750"/>
          </a:xfrm>
          <a:custGeom>
            <a:avLst/>
            <a:gdLst/>
            <a:ahLst/>
            <a:cxnLst/>
            <a:rect l="l" t="t" r="r" b="b"/>
            <a:pathLst>
              <a:path w="47625" h="31750">
                <a:moveTo>
                  <a:pt x="0" y="15875"/>
                </a:moveTo>
                <a:lnTo>
                  <a:pt x="15875" y="31750"/>
                </a:lnTo>
                <a:lnTo>
                  <a:pt x="47625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33450" y="55877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五道合规关口和六条风险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41350" y="6016625"/>
            <a:ext cx="127000" cy="158750"/>
          </a:xfrm>
          <a:custGeom>
            <a:avLst/>
            <a:gdLst/>
            <a:ahLst/>
            <a:cxnLst/>
            <a:rect l="l" t="t" r="r" b="b"/>
            <a:pathLst>
              <a:path w="127000" h="158750">
                <a:moveTo>
                  <a:pt x="0" y="158750"/>
                </a:moveTo>
                <a:lnTo>
                  <a:pt x="0" y="15875"/>
                </a:lnTo>
                <a:arcTo hR="7938" wR="7938" stAng="10800000" swAng="3187806"/>
                <a:arcTo hR="47625" wR="47625" stAng="13987806" swAng="2212194"/>
                <a:cubicBezTo>
                  <a:pt x="55563" y="0"/>
                  <a:pt x="71438" y="15875"/>
                  <a:pt x="89956" y="15875"/>
                </a:cubicBezTo>
                <a:quadBezTo>
                  <a:pt x="105831" y="15875"/>
                  <a:pt x="114300" y="9525"/>
                </a:quadBezTo>
                <a:arcTo hR="7938" wR="7938" stAng="13987806" swAng="7612194"/>
                <a:lnTo>
                  <a:pt x="127000" y="95250"/>
                </a:lnTo>
                <a:arcTo hR="7938" wR="7938" stAng="0" swAng="3187806"/>
                <a:arcTo hR="47625" wR="47625" stAng="3187806" swAng="2212194"/>
                <a:cubicBezTo>
                  <a:pt x="71438" y="111125"/>
                  <a:pt x="55563" y="95250"/>
                  <a:pt x="31750" y="95250"/>
                </a:cubicBezTo>
                <a:arcTo hR="47625" wR="47625" stAng="16199913" swAng="-2508649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33450" y="6006896"/>
            <a:ext cx="112585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个月里程碑和本轮请求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7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4297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0" name="Text 8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切入点从规则和规划推出来：先医疗和社区，先园区和城郊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1905000"/>
            <a:ext cx="2428875" cy="2095500"/>
          </a:xfrm>
          <a:prstGeom prst="roundRect">
            <a:avLst>
              <a:gd name="adj" fmla="val 1818"/>
            </a:avLst>
          </a:prstGeom>
          <a:solidFill>
            <a:srgbClr val="2C221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5344" y="2254250"/>
            <a:ext cx="52388" cy="52388"/>
          </a:xfrm>
          <a:prstGeom prst="ellipse">
            <a:avLst/>
          </a:pr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5344" y="2158206"/>
            <a:ext cx="157163" cy="122238"/>
          </a:xfrm>
          <a:custGeom>
            <a:avLst/>
            <a:gdLst/>
            <a:ahLst/>
            <a:cxnLst/>
            <a:rect l="l" t="t" r="r" b="b"/>
            <a:pathLst>
              <a:path w="157163" h="122238">
                <a:moveTo>
                  <a:pt x="52388" y="122238"/>
                </a:moveTo>
                <a:lnTo>
                  <a:pt x="126603" y="122238"/>
                </a:lnTo>
                <a:arcTo hR="30559" wR="30559" stAng="5400000" swAng="-10800000"/>
                <a:lnTo>
                  <a:pt x="30559" y="61119"/>
                </a:lnTo>
                <a:arcTo hR="30559" wR="30559" stAng="5400000" swAng="10800000"/>
                <a:lnTo>
                  <a:pt x="104775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119" y="2132013"/>
            <a:ext cx="52388" cy="52388"/>
          </a:xfrm>
          <a:prstGeom prst="ellipse">
            <a:avLst/>
          </a:pr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23950" y="2129137"/>
            <a:ext cx="11068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放行顺序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9150" y="2548835"/>
            <a:ext cx="1137285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载货先行</a:t>
            </a:r>
            <a:endParaRPr lang="en-US" sz="31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19150" y="322451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先隔离、先远郊（发改委）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2736443"/>
            <a:ext cx="649605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457575" y="1905000"/>
            <a:ext cx="2428875" cy="2095500"/>
          </a:xfrm>
          <a:prstGeom prst="roundRect">
            <a:avLst>
              <a:gd name="adj" fmla="val 1818"/>
            </a:avLst>
          </a:prstGeom>
          <a:solidFill>
            <a:srgbClr val="2C221A"/>
          </a:solidFill>
          <a:ln/>
        </p:spPr>
      </p:sp>
      <p:sp>
        <p:nvSpPr>
          <p:cNvPr id="24" name="Shape 22"/>
          <p:cNvSpPr/>
          <p:nvPr/>
        </p:nvSpPr>
        <p:spPr>
          <a:xfrm>
            <a:off x="3702050" y="2132013"/>
            <a:ext cx="139700" cy="174623"/>
          </a:xfrm>
          <a:custGeom>
            <a:avLst/>
            <a:gdLst/>
            <a:ahLst/>
            <a:cxnLst/>
            <a:rect l="l" t="t" r="r" b="b"/>
            <a:pathLst>
              <a:path w="139700" h="174623">
                <a:moveTo>
                  <a:pt x="139700" y="69850"/>
                </a:moveTo>
                <a:cubicBezTo>
                  <a:pt x="139700" y="113445"/>
                  <a:pt x="91338" y="158848"/>
                  <a:pt x="75097" y="172870"/>
                </a:cubicBezTo>
                <a:arcTo hR="8731" wR="8731" stAng="3183507" swAng="4432986"/>
                <a:cubicBezTo>
                  <a:pt x="48362" y="158848"/>
                  <a:pt x="0" y="113445"/>
                  <a:pt x="0" y="69850"/>
                </a:cubicBezTo>
                <a:arcTo hR="69850" wR="69850" stAng="10800000" swAng="10800000"/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745706" y="2175669"/>
            <a:ext cx="52388" cy="52388"/>
          </a:xfrm>
          <a:prstGeom prst="ellipse">
            <a:avLst/>
          </a:pr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971925" y="2129137"/>
            <a:ext cx="8220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城市规划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667125" y="2548835"/>
            <a:ext cx="8524875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413 个</a:t>
            </a:r>
            <a:endParaRPr lang="en-US" sz="31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667125" y="3224512"/>
            <a:ext cx="85248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深圳社区起降点，其中医疗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667125" y="3434062"/>
            <a:ext cx="85248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148 个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2736443"/>
            <a:ext cx="12192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305550" y="1905000"/>
            <a:ext cx="2428875" cy="2095500"/>
          </a:xfrm>
          <a:prstGeom prst="roundRect">
            <a:avLst>
              <a:gd name="adj" fmla="val 1818"/>
            </a:avLst>
          </a:prstGeom>
          <a:solidFill>
            <a:srgbClr val="2C221A"/>
          </a:solidFill>
          <a:ln/>
        </p:spPr>
      </p:sp>
      <p:sp>
        <p:nvSpPr>
          <p:cNvPr id="32" name="Shape 30"/>
          <p:cNvSpPr/>
          <p:nvPr/>
        </p:nvSpPr>
        <p:spPr>
          <a:xfrm>
            <a:off x="6619875" y="2175669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602413" y="2254250"/>
            <a:ext cx="34925" cy="43656"/>
          </a:xfrm>
          <a:custGeom>
            <a:avLst/>
            <a:gdLst/>
            <a:ahLst/>
            <a:cxnLst/>
            <a:rect l="l" t="t" r="r" b="b"/>
            <a:pathLst>
              <a:path w="34925" h="43656">
                <a:moveTo>
                  <a:pt x="34925" y="43656"/>
                </a:moveTo>
                <a:lnTo>
                  <a:pt x="34925" y="17463"/>
                </a:lnTo>
                <a:arcTo hR="17463" wR="17463" stAng="0" swAng="-10800000"/>
                <a:lnTo>
                  <a:pt x="0" y="43656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602413" y="2193131"/>
            <a:ext cx="34925" cy="6548"/>
          </a:xfrm>
          <a:custGeom>
            <a:avLst/>
            <a:gdLst/>
            <a:ahLst/>
            <a:cxnLst/>
            <a:rect l="l" t="t" r="r" b="b"/>
            <a:pathLst>
              <a:path w="34925" h="6548">
                <a:moveTo>
                  <a:pt x="34925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532563" y="2184400"/>
            <a:ext cx="174625" cy="113506"/>
          </a:xfrm>
          <a:custGeom>
            <a:avLst/>
            <a:gdLst/>
            <a:ahLst/>
            <a:cxnLst/>
            <a:rect l="l" t="t" r="r" b="b"/>
            <a:pathLst>
              <a:path w="174625" h="113506">
                <a:moveTo>
                  <a:pt x="139700" y="26194"/>
                </a:moveTo>
                <a:lnTo>
                  <a:pt x="157163" y="26194"/>
                </a:lnTo>
                <a:arcTo hR="17463" wR="17463" stAng="16200000" swAng="5400000"/>
                <a:lnTo>
                  <a:pt x="174625" y="96044"/>
                </a:lnTo>
                <a:arcTo hR="17463" wR="17463" stAng="0" swAng="5400000"/>
                <a:lnTo>
                  <a:pt x="17463" y="113506"/>
                </a:ln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34925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67488" y="2140744"/>
            <a:ext cx="104775" cy="157163"/>
          </a:xfrm>
          <a:custGeom>
            <a:avLst/>
            <a:gdLst/>
            <a:ahLst/>
            <a:cxnLst/>
            <a:rect l="l" t="t" r="r" b="b"/>
            <a:pathLst>
              <a:path w="104775" h="157163">
                <a:moveTo>
                  <a:pt x="104775" y="157163"/>
                </a:moveTo>
                <a:lnTo>
                  <a:pt x="104775" y="17463"/>
                </a:lnTo>
                <a:arcTo hR="17463" wR="17463" stAng="0" swAng="-5400000"/>
                <a:lnTo>
                  <a:pt x="17463" y="0"/>
                </a:lnTo>
                <a:arcTo hR="17463" wR="17463" stAng="16200000" swAng="-5400000"/>
                <a:lnTo>
                  <a:pt x="0" y="157163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819900" y="2129137"/>
            <a:ext cx="537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已验证需求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515100" y="2548835"/>
            <a:ext cx="56769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460 万管</a:t>
            </a:r>
            <a:endParaRPr lang="en-US" sz="31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515100" y="3224512"/>
            <a:ext cx="5676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迅蚁累计医疗标本（企业口径）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5695950" y="2736443"/>
            <a:ext cx="649605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5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=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153525" y="1905000"/>
            <a:ext cx="2428875" cy="2095500"/>
          </a:xfrm>
          <a:prstGeom prst="roundRect">
            <a:avLst>
              <a:gd name="adj" fmla="val 1818"/>
            </a:avLst>
          </a:prstGeom>
          <a:solidFill>
            <a:srgbClr val="E56A2C"/>
          </a:solidFill>
          <a:ln/>
        </p:spPr>
      </p:sp>
      <p:sp>
        <p:nvSpPr>
          <p:cNvPr id="42" name="Text 40"/>
          <p:cNvSpPr/>
          <p:nvPr/>
        </p:nvSpPr>
        <p:spPr>
          <a:xfrm>
            <a:off x="9363075" y="2129137"/>
            <a:ext cx="28289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我们的楔子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9363075" y="2431643"/>
            <a:ext cx="2828925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 + 社区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9363075" y="3376912"/>
            <a:ext cx="28289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先做有起降点的园区和城郊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14363" y="4310063"/>
            <a:ext cx="10963275" cy="1133475"/>
          </a:xfrm>
          <a:prstGeom prst="roundRect">
            <a:avLst>
              <a:gd name="adj" fmla="val 3361"/>
            </a:avLst>
          </a:prstGeom>
          <a:noFill/>
          <a:ln w="9525">
            <a:solidFill>
              <a:srgbClr val="6B564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58838" y="4611688"/>
            <a:ext cx="206375" cy="206375"/>
          </a:xfrm>
          <a:prstGeom prst="ellipse">
            <a:avLst/>
          </a:prstGeom>
          <a:noFill/>
          <a:ln w="20638">
            <a:solidFill>
              <a:srgbClr val="C4AE97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89061" y="4641911"/>
            <a:ext cx="145917" cy="145928"/>
          </a:xfrm>
          <a:custGeom>
            <a:avLst/>
            <a:gdLst/>
            <a:ahLst/>
            <a:cxnLst/>
            <a:rect l="l" t="t" r="r" b="b"/>
            <a:pathLst>
              <a:path w="145917" h="145928">
                <a:moveTo>
                  <a:pt x="0" y="0"/>
                </a:moveTo>
                <a:lnTo>
                  <a:pt x="145917" y="145928"/>
                </a:lnTo>
              </a:path>
            </a:pathLst>
          </a:custGeom>
          <a:noFill/>
          <a:ln w="20638">
            <a:solidFill>
              <a:srgbClr val="C4AE97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295400" y="4510387"/>
            <a:ext cx="1089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</a:t>
            </a:r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4953000" y="4510387"/>
            <a:ext cx="7239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它排在放行顺序最后，也是美团的主场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1295400" y="4779979"/>
            <a:ext cx="10896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核心城区的餐饮高峰单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1295400" y="4914900"/>
            <a:ext cx="2095500" cy="0"/>
          </a:xfrm>
          <a:prstGeom prst="line">
            <a:avLst/>
          </a:prstGeom>
          <a:noFill/>
          <a:ln w="14288">
            <a:solidFill>
              <a:srgbClr val="C4AE97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来源：国家发改委发布会（2025-12-31），《深圳市低空基础设施高质量建设方案》（深圳发改委），中华网（2025-11-26，企业口径）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5943600" y="6557539"/>
            <a:ext cx="6248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种子轮路演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8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1786" b="1786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6572250"/>
            <a:ext cx="5334000" cy="228600"/>
          </a:xfrm>
          <a:prstGeom prst="rect">
            <a:avLst/>
          </a:prstGeom>
          <a:solidFill>
            <a:srgbClr val="241B14">
              <a:alpha val="60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152400" y="6623852"/>
            <a:ext cx="120396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示意图，AI 生成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94297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3" name="Text 10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5943600" y="1250543"/>
            <a:ext cx="6248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医疗单够轻、够急，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5943600" y="1688693"/>
            <a:ext cx="6248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先行者已经送过 460 万管标本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943600" y="2438400"/>
            <a:ext cx="5638800" cy="9525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20" name="Text 17"/>
          <p:cNvSpPr/>
          <p:nvPr/>
        </p:nvSpPr>
        <p:spPr>
          <a:xfrm>
            <a:off x="5943600" y="2624661"/>
            <a:ext cx="624840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0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460 万</a:t>
            </a:r>
            <a:endParaRPr lang="en-US" sz="9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5943600" y="3939610"/>
            <a:ext cx="6248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迅蚁累计运送医疗标本（管），截至 2025-11，企业口径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5943600" y="4505076"/>
            <a:ext cx="62484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81 万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5943600" y="5167612"/>
            <a:ext cx="6248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美团累计配送检验样本和药品（份），截至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5943600" y="5377162"/>
            <a:ext cx="6248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8915400" y="4505076"/>
            <a:ext cx="3276600" cy="594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2.5 kg</a:t>
            </a:r>
            <a:endParaRPr lang="en-US" sz="3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8915400" y="5167612"/>
            <a:ext cx="3276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美团第四代机最大载重，标本箱够用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5943600" y="6205114"/>
            <a:ext cx="6248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来源：中华网（2025-11-26），IT 之家（2026-07-22、2023-07-05），均为企业口径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9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8869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要证明三个假设：成本、密度、安全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1866900"/>
            <a:ext cx="10972800" cy="1181100"/>
          </a:xfrm>
          <a:prstGeom prst="roundRect">
            <a:avLst>
              <a:gd name="adj" fmla="val 3226"/>
            </a:avLst>
          </a:prstGeom>
          <a:solidFill>
            <a:srgbClr val="2C221A"/>
          </a:solidFill>
          <a:ln/>
        </p:spPr>
      </p:sp>
      <p:sp>
        <p:nvSpPr>
          <p:cNvPr id="16" name="Shape 14"/>
          <p:cNvSpPr/>
          <p:nvPr/>
        </p:nvSpPr>
        <p:spPr>
          <a:xfrm>
            <a:off x="609600" y="1866900"/>
            <a:ext cx="38100" cy="1181100"/>
          </a:xfrm>
          <a:prstGeom prst="rect">
            <a:avLst/>
          </a:prstGeom>
          <a:solidFill>
            <a:srgbClr val="E56A2C"/>
          </a:solidFill>
          <a:ln/>
        </p:spPr>
      </p:sp>
      <p:sp>
        <p:nvSpPr>
          <p:cNvPr id="17" name="Text 15"/>
          <p:cNvSpPr/>
          <p:nvPr/>
        </p:nvSpPr>
        <p:spPr>
          <a:xfrm>
            <a:off x="838200" y="2055704"/>
            <a:ext cx="113538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428759" y="2193188"/>
            <a:ext cx="111853" cy="111853"/>
          </a:xfrm>
          <a:custGeom>
            <a:avLst/>
            <a:gdLst/>
            <a:ahLst/>
            <a:cxnLst/>
            <a:rect l="l" t="t" r="r" b="b"/>
            <a:pathLst>
              <a:path w="111853" h="111853">
                <a:moveTo>
                  <a:pt x="111853" y="71247"/>
                </a:moveTo>
                <a:arcTo hR="57150" wR="57150" stAng="1009623" swAng="14180754"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52575" y="2152650"/>
            <a:ext cx="9525" cy="38100"/>
          </a:xfrm>
          <a:custGeom>
            <a:avLst/>
            <a:gdLst/>
            <a:ahLst/>
            <a:cxnLst/>
            <a:rect l="l" t="t" r="r" b="b"/>
            <a:pathLst>
              <a:path w="9525" h="38100">
                <a:moveTo>
                  <a:pt x="0" y="0"/>
                </a:moveTo>
                <a:lnTo>
                  <a:pt x="9525" y="0"/>
                </a:lnTo>
                <a:lnTo>
                  <a:pt x="9525" y="3810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68126" y="2231403"/>
            <a:ext cx="27299" cy="32995"/>
          </a:xfrm>
          <a:custGeom>
            <a:avLst/>
            <a:gdLst/>
            <a:ahLst/>
            <a:cxnLst/>
            <a:rect l="l" t="t" r="r" b="b"/>
            <a:pathLst>
              <a:path w="27299" h="32995">
                <a:moveTo>
                  <a:pt x="0" y="4763"/>
                </a:moveTo>
                <a:lnTo>
                  <a:pt x="8249" y="0"/>
                </a:lnTo>
                <a:lnTo>
                  <a:pt x="27299" y="32995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504950" y="2114550"/>
            <a:ext cx="114300" cy="114300"/>
          </a:xfrm>
          <a:prstGeom prst="ellipse">
            <a:avLst/>
          </a:pr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752600" y="2084404"/>
            <a:ext cx="10439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单均成本低于骑手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28750" y="2500612"/>
            <a:ext cx="1076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参照：美团 2022 年每笔配送相关成本约 4.54 元（计算）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239000" y="2400300"/>
            <a:ext cx="4114800" cy="95250"/>
          </a:xfrm>
          <a:prstGeom prst="roundRect">
            <a:avLst>
              <a:gd name="adj" fmla="val 50000"/>
            </a:avLst>
          </a:prstGeom>
          <a:solidFill>
            <a:srgbClr val="4A3B30"/>
          </a:solidFill>
          <a:ln/>
        </p:spPr>
      </p:sp>
      <p:sp>
        <p:nvSpPr>
          <p:cNvPr id="25" name="Shape 23"/>
          <p:cNvSpPr/>
          <p:nvPr/>
        </p:nvSpPr>
        <p:spPr>
          <a:xfrm>
            <a:off x="10668000" y="2400300"/>
            <a:ext cx="685800" cy="95250"/>
          </a:xfrm>
          <a:prstGeom prst="roundRect">
            <a:avLst>
              <a:gd name="adj" fmla="val 50000"/>
            </a:avLst>
          </a:prstGeom>
          <a:solidFill>
            <a:srgbClr val="E56A2C"/>
          </a:solidFill>
          <a:ln/>
        </p:spPr>
      </p:sp>
      <p:sp>
        <p:nvSpPr>
          <p:cNvPr id="26" name="Text 24"/>
          <p:cNvSpPr/>
          <p:nvPr/>
        </p:nvSpPr>
        <p:spPr>
          <a:xfrm>
            <a:off x="7239000" y="2185202"/>
            <a:ext cx="4953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个月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2185202"/>
            <a:ext cx="11353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18 个月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260502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16 至 18 个月验证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09600" y="3200400"/>
            <a:ext cx="10972800" cy="1181100"/>
          </a:xfrm>
          <a:prstGeom prst="roundRect">
            <a:avLst>
              <a:gd name="adj" fmla="val 3226"/>
            </a:avLst>
          </a:prstGeom>
          <a:solidFill>
            <a:srgbClr val="2C221A"/>
          </a:solidFill>
          <a:ln/>
        </p:spPr>
      </p:sp>
      <p:sp>
        <p:nvSpPr>
          <p:cNvPr id="30" name="Shape 28"/>
          <p:cNvSpPr/>
          <p:nvPr/>
        </p:nvSpPr>
        <p:spPr>
          <a:xfrm>
            <a:off x="609600" y="3200400"/>
            <a:ext cx="38100" cy="1181100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31" name="Text 29"/>
          <p:cNvSpPr/>
          <p:nvPr/>
        </p:nvSpPr>
        <p:spPr>
          <a:xfrm>
            <a:off x="838200" y="3389204"/>
            <a:ext cx="113538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816F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562100" y="349567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57150" y="0"/>
                </a:lnTo>
                <a:lnTo>
                  <a:pt x="57150" y="5715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428750" y="3495675"/>
            <a:ext cx="190500" cy="95250"/>
          </a:xfrm>
          <a:custGeom>
            <a:avLst/>
            <a:gdLst/>
            <a:ahLst/>
            <a:cxnLst/>
            <a:rect l="l" t="t" r="r" b="b"/>
            <a:pathLst>
              <a:path w="190500" h="95250">
                <a:moveTo>
                  <a:pt x="190500" y="0"/>
                </a:moveTo>
                <a:lnTo>
                  <a:pt x="109538" y="80963"/>
                </a:lnTo>
                <a:lnTo>
                  <a:pt x="61912" y="33338"/>
                </a:lnTo>
                <a:lnTo>
                  <a:pt x="0" y="9525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752600" y="3417904"/>
            <a:ext cx="10439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单个起降点日单量能爬坡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1428750" y="3834112"/>
            <a:ext cx="1076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参照：美团单站日单量从约 10 单升到最高 400 单（企业口径）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7239000" y="3733800"/>
            <a:ext cx="4114800" cy="95250"/>
          </a:xfrm>
          <a:prstGeom prst="roundRect">
            <a:avLst>
              <a:gd name="adj" fmla="val 50000"/>
            </a:avLst>
          </a:prstGeom>
          <a:solidFill>
            <a:srgbClr val="4A3B30"/>
          </a:solidFill>
          <a:ln/>
        </p:spPr>
      </p:sp>
      <p:sp>
        <p:nvSpPr>
          <p:cNvPr id="37" name="Shape 35"/>
          <p:cNvSpPr/>
          <p:nvPr/>
        </p:nvSpPr>
        <p:spPr>
          <a:xfrm>
            <a:off x="9296400" y="3733800"/>
            <a:ext cx="1371600" cy="95250"/>
          </a:xfrm>
          <a:prstGeom prst="roundRect">
            <a:avLst>
              <a:gd name="adj" fmla="val 50000"/>
            </a:avLst>
          </a:prstGeom>
          <a:solidFill>
            <a:srgbClr val="A89888"/>
          </a:solidFill>
          <a:ln/>
        </p:spPr>
      </p:sp>
      <p:sp>
        <p:nvSpPr>
          <p:cNvPr id="38" name="Text 36"/>
          <p:cNvSpPr/>
          <p:nvPr/>
        </p:nvSpPr>
        <p:spPr>
          <a:xfrm>
            <a:off x="7239000" y="3518702"/>
            <a:ext cx="4953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个月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3518702"/>
            <a:ext cx="11353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18 个月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3938525"/>
            <a:ext cx="10668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10 至 15 个月验证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09600" y="4533900"/>
            <a:ext cx="10972800" cy="1181100"/>
          </a:xfrm>
          <a:prstGeom prst="roundRect">
            <a:avLst>
              <a:gd name="adj" fmla="val 3226"/>
            </a:avLst>
          </a:prstGeom>
          <a:solidFill>
            <a:srgbClr val="2C221A"/>
          </a:solidFill>
          <a:ln/>
        </p:spPr>
      </p:sp>
      <p:sp>
        <p:nvSpPr>
          <p:cNvPr id="42" name="Shape 40"/>
          <p:cNvSpPr/>
          <p:nvPr/>
        </p:nvSpPr>
        <p:spPr>
          <a:xfrm>
            <a:off x="609600" y="4533900"/>
            <a:ext cx="38100" cy="1181100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43" name="Text 41"/>
          <p:cNvSpPr/>
          <p:nvPr/>
        </p:nvSpPr>
        <p:spPr>
          <a:xfrm>
            <a:off x="838200" y="4722704"/>
            <a:ext cx="113538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816F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36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1447800" y="4781546"/>
            <a:ext cx="152400" cy="190532"/>
          </a:xfrm>
          <a:custGeom>
            <a:avLst/>
            <a:gdLst/>
            <a:ahLst/>
            <a:cxnLst/>
            <a:rect l="l" t="t" r="r" b="b"/>
            <a:pathLst>
              <a:path w="152400" h="190532">
                <a:moveTo>
                  <a:pt x="152400" y="104779"/>
                </a:moveTo>
                <a:cubicBezTo>
                  <a:pt x="152400" y="152404"/>
                  <a:pt x="119063" y="176217"/>
                  <a:pt x="79439" y="190028"/>
                </a:cubicBezTo>
                <a:arcTo hR="9525" wR="9525" stAng="4276817" swAng="2348977"/>
                <a:cubicBezTo>
                  <a:pt x="33338" y="176217"/>
                  <a:pt x="0" y="152404"/>
                  <a:pt x="0" y="104779"/>
                </a:cubicBezTo>
                <a:lnTo>
                  <a:pt x="0" y="38104"/>
                </a:lnTo>
                <a:arcTo hR="9525" wR="9525" stAng="10800000" swAng="5400000"/>
                <a:cubicBezTo>
                  <a:pt x="28575" y="28579"/>
                  <a:pt x="52388" y="17149"/>
                  <a:pt x="68961" y="2671"/>
                </a:cubicBezTo>
                <a:arcTo hR="11144" wR="11144" stAng="13769437" swAng="4861127"/>
                <a:cubicBezTo>
                  <a:pt x="100108" y="17245"/>
                  <a:pt x="123825" y="28579"/>
                  <a:pt x="142875" y="28579"/>
                </a:cubicBezTo>
                <a:arcTo hR="9525" wR="9525" stAng="16200000" swAng="5400000"/>
                <a:close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495425" y="485775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752600" y="4751404"/>
            <a:ext cx="10439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取证后能安全、稳定地复飞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1428750" y="5167612"/>
            <a:ext cx="10763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参照：深圳 2025 年无人机载货运输超过百万架次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239000" y="5067300"/>
            <a:ext cx="4114800" cy="95250"/>
          </a:xfrm>
          <a:prstGeom prst="roundRect">
            <a:avLst>
              <a:gd name="adj" fmla="val 50000"/>
            </a:avLst>
          </a:prstGeom>
          <a:solidFill>
            <a:srgbClr val="4A3B30"/>
          </a:solidFill>
          <a:ln/>
        </p:spPr>
      </p:sp>
      <p:sp>
        <p:nvSpPr>
          <p:cNvPr id="49" name="Shape 47"/>
          <p:cNvSpPr/>
          <p:nvPr/>
        </p:nvSpPr>
        <p:spPr>
          <a:xfrm>
            <a:off x="8610600" y="5067300"/>
            <a:ext cx="685800" cy="95250"/>
          </a:xfrm>
          <a:prstGeom prst="roundRect">
            <a:avLst>
              <a:gd name="adj" fmla="val 50000"/>
            </a:avLst>
          </a:prstGeom>
          <a:solidFill>
            <a:srgbClr val="A89888"/>
          </a:solidFill>
          <a:ln/>
        </p:spPr>
      </p:sp>
      <p:sp>
        <p:nvSpPr>
          <p:cNvPr id="50" name="Text 48"/>
          <p:cNvSpPr/>
          <p:nvPr/>
        </p:nvSpPr>
        <p:spPr>
          <a:xfrm>
            <a:off x="7239000" y="4852202"/>
            <a:ext cx="49530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个月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0" y="4852202"/>
            <a:ext cx="113538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82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18 个月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0" y="5272025"/>
            <a:ext cx="9296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7 至 9 个月验证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来源：美团 2022 年业绩公告（计算），第一财经环球（2026-05-22，企业口径），深圳政府在线（2026-02-27）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0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8869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成本口径不同不可比：骑手有数，无人机只有降幅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09600" y="18910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骑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侧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绝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</a:t>
            </a:r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额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09600" y="2209800"/>
            <a:ext cx="2514600" cy="2571750"/>
          </a:xfrm>
          <a:prstGeom prst="roundRect">
            <a:avLst>
              <a:gd name="adj" fmla="val 1515"/>
            </a:avLst>
          </a:prstGeom>
          <a:solidFill>
            <a:srgbClr val="2C221A"/>
          </a:solidFill>
          <a:ln/>
        </p:spPr>
      </p:sp>
      <p:sp>
        <p:nvSpPr>
          <p:cNvPr id="17" name="Text 15"/>
          <p:cNvSpPr/>
          <p:nvPr/>
        </p:nvSpPr>
        <p:spPr>
          <a:xfrm>
            <a:off x="819150" y="2540756"/>
            <a:ext cx="113728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4.54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812057" y="2815660"/>
            <a:ext cx="1037994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元/笔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9150" y="331976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美团 2022 年配送相关成本 ÷ 即时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9150" y="352931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配送笔数（计算）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238500" y="2209800"/>
            <a:ext cx="2514600" cy="2571750"/>
          </a:xfrm>
          <a:prstGeom prst="roundRect">
            <a:avLst>
              <a:gd name="adj" fmla="val 1515"/>
            </a:avLst>
          </a:prstGeom>
          <a:solidFill>
            <a:srgbClr val="2C221A"/>
          </a:solidFill>
          <a:ln/>
        </p:spPr>
      </p:sp>
      <p:sp>
        <p:nvSpPr>
          <p:cNvPr id="22" name="Text 20"/>
          <p:cNvSpPr/>
          <p:nvPr/>
        </p:nvSpPr>
        <p:spPr>
          <a:xfrm>
            <a:off x="3448050" y="2540756"/>
            <a:ext cx="87439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6.9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170750" y="2815660"/>
            <a:ext cx="80212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448050" y="3319762"/>
            <a:ext cx="8743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安信国际估算，只算 1P 外卖单，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448050" y="3529312"/>
            <a:ext cx="8743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分母更小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438900" y="1891012"/>
            <a:ext cx="5753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侧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幅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和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海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估</a:t>
            </a:r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438900" y="2209800"/>
            <a:ext cx="2514600" cy="2571750"/>
          </a:xfrm>
          <a:prstGeom prst="roundRect">
            <a:avLst>
              <a:gd name="adj" fmla="val 1515"/>
            </a:avLst>
          </a:prstGeom>
          <a:solidFill>
            <a:srgbClr val="2C221A"/>
          </a:solidFill>
          <a:ln/>
        </p:spPr>
      </p:sp>
      <p:sp>
        <p:nvSpPr>
          <p:cNvPr id="28" name="Text 26"/>
          <p:cNvSpPr/>
          <p:nvPr/>
        </p:nvSpPr>
        <p:spPr>
          <a:xfrm>
            <a:off x="6648450" y="2540756"/>
            <a:ext cx="55435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40-50%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385686" y="2815660"/>
            <a:ext cx="380631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648450" y="3319762"/>
            <a:ext cx="5543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美团无人机单均运营成本年降幅，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648450" y="3529312"/>
            <a:ext cx="5543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没有绝对额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9067800" y="2209800"/>
            <a:ext cx="2514600" cy="2571750"/>
          </a:xfrm>
          <a:prstGeom prst="roundRect">
            <a:avLst>
              <a:gd name="adj" fmla="val 1515"/>
            </a:avLst>
          </a:prstGeom>
          <a:solidFill>
            <a:srgbClr val="2C221A"/>
          </a:solidFill>
          <a:ln/>
        </p:spPr>
      </p:sp>
      <p:sp>
        <p:nvSpPr>
          <p:cNvPr id="33" name="Text 31"/>
          <p:cNvSpPr/>
          <p:nvPr/>
        </p:nvSpPr>
        <p:spPr>
          <a:xfrm>
            <a:off x="9277350" y="2540756"/>
            <a:ext cx="291465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5-7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0066167" y="2815660"/>
            <a:ext cx="212583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美元/单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9277350" y="3319762"/>
            <a:ext cx="2914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巴克莱：欧美高人工地区的自动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9277350" y="3529312"/>
            <a:ext cx="2914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096000" y="2209800"/>
            <a:ext cx="0" cy="2571750"/>
          </a:xfrm>
          <a:prstGeom prst="line">
            <a:avLst/>
          </a:prstGeom>
          <a:noFill/>
          <a:ln w="9525">
            <a:solidFill>
              <a:srgbClr val="6B5648"/>
            </a:solidFill>
            <a:prstDash val="dash"/>
          </a:ln>
        </p:spPr>
      </p:sp>
      <p:sp>
        <p:nvSpPr>
          <p:cNvPr id="38" name="Shape 36"/>
          <p:cNvSpPr/>
          <p:nvPr/>
        </p:nvSpPr>
        <p:spPr>
          <a:xfrm>
            <a:off x="609600" y="5143500"/>
            <a:ext cx="10972800" cy="723900"/>
          </a:xfrm>
          <a:prstGeom prst="roundRect">
            <a:avLst>
              <a:gd name="adj" fmla="val 5263"/>
            </a:avLst>
          </a:prstGeom>
          <a:solidFill>
            <a:srgbClr val="E56A2C"/>
          </a:solidFill>
          <a:ln/>
        </p:spPr>
      </p:sp>
      <p:sp>
        <p:nvSpPr>
          <p:cNvPr id="39" name="Shape 37"/>
          <p:cNvSpPr/>
          <p:nvPr/>
        </p:nvSpPr>
        <p:spPr>
          <a:xfrm>
            <a:off x="879475" y="5394325"/>
            <a:ext cx="222250" cy="222250"/>
          </a:xfrm>
          <a:prstGeom prst="ellipse">
            <a:avLst/>
          </a:prstGeom>
          <a:noFill/>
          <a:ln w="22225">
            <a:solidFill>
              <a:srgbClr val="0A0E1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23925" y="5438775"/>
            <a:ext cx="133350" cy="133350"/>
          </a:xfrm>
          <a:prstGeom prst="ellipse">
            <a:avLst/>
          </a:prstGeom>
          <a:noFill/>
          <a:ln w="22225">
            <a:solidFill>
              <a:srgbClr val="0A0E14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68375" y="5483225"/>
            <a:ext cx="44450" cy="44450"/>
          </a:xfrm>
          <a:prstGeom prst="ellipse">
            <a:avLst/>
          </a:prstGeom>
          <a:noFill/>
          <a:ln w="22225">
            <a:solidFill>
              <a:srgbClr val="0A0E14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276350" y="5380054"/>
            <a:ext cx="109156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要证明：同一口径下，医疗航线的单均成本低于 4.54 元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来源：美团 2022 年业绩公告（计算），安信国际（2023-10-13），第一财经环球（2026-05-22），巴克莱（2026-04）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1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8869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1" name="Text 9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合规是门槛：开飞前要过五道关，评估规则还在换版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1905000"/>
            <a:ext cx="2019300" cy="2095500"/>
          </a:xfrm>
          <a:prstGeom prst="roundRect">
            <a:avLst>
              <a:gd name="adj" fmla="val 1887"/>
            </a:avLst>
          </a:prstGeom>
          <a:solidFill>
            <a:srgbClr val="2C221A"/>
          </a:solidFill>
          <a:ln/>
        </p:spPr>
      </p:sp>
      <p:sp>
        <p:nvSpPr>
          <p:cNvPr id="16" name="Shape 14"/>
          <p:cNvSpPr/>
          <p:nvPr/>
        </p:nvSpPr>
        <p:spPr>
          <a:xfrm>
            <a:off x="609600" y="1905000"/>
            <a:ext cx="2019300" cy="76200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17" name="Text 15"/>
          <p:cNvSpPr/>
          <p:nvPr/>
        </p:nvSpPr>
        <p:spPr>
          <a:xfrm>
            <a:off x="800100" y="2204975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302574" y="2247900"/>
            <a:ext cx="21527" cy="57150"/>
          </a:xfrm>
          <a:custGeom>
            <a:avLst/>
            <a:gdLst/>
            <a:ahLst/>
            <a:cxnLst/>
            <a:rect l="l" t="t" r="r" b="b"/>
            <a:pathLst>
              <a:path w="21527" h="57150">
                <a:moveTo>
                  <a:pt x="21527" y="0"/>
                </a:moveTo>
                <a:arcTo hR="19050" wR="19050" stAng="16200000" swAng="-5400000"/>
                <a:cubicBezTo>
                  <a:pt x="2476" y="28765"/>
                  <a:pt x="1524" y="42958"/>
                  <a:pt x="0" y="57150"/>
                </a:cubicBez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333625" y="2277618"/>
            <a:ext cx="9525" cy="84582"/>
          </a:xfrm>
          <a:custGeom>
            <a:avLst/>
            <a:gdLst/>
            <a:ahLst/>
            <a:cxnLst/>
            <a:rect l="l" t="t" r="r" b="b"/>
            <a:pathLst>
              <a:path w="9525" h="84582">
                <a:moveTo>
                  <a:pt x="9525" y="0"/>
                </a:moveTo>
                <a:cubicBezTo>
                  <a:pt x="9525" y="22670"/>
                  <a:pt x="9525" y="60770"/>
                  <a:pt x="0" y="84582"/>
                </a:cubicBez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74487" y="2324100"/>
            <a:ext cx="7144" cy="28765"/>
          </a:xfrm>
          <a:custGeom>
            <a:avLst/>
            <a:gdLst/>
            <a:ahLst/>
            <a:cxnLst/>
            <a:rect l="l" t="t" r="r" b="b"/>
            <a:pathLst>
              <a:path w="7144" h="28765">
                <a:moveTo>
                  <a:pt x="0" y="28765"/>
                </a:moveTo>
                <a:cubicBezTo>
                  <a:pt x="1143" y="23050"/>
                  <a:pt x="4096" y="6858"/>
                  <a:pt x="4763" y="0"/>
                </a:cubicBez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28850" y="2171700"/>
            <a:ext cx="171450" cy="95250"/>
          </a:xfrm>
          <a:custGeom>
            <a:avLst/>
            <a:gdLst/>
            <a:ahLst/>
            <a:cxnLst/>
            <a:rect l="l" t="t" r="r" b="b"/>
            <a:pathLst>
              <a:path w="171450" h="95250">
                <a:moveTo>
                  <a:pt x="0" y="95250"/>
                </a:moveTo>
                <a:arcTo hR="95250" wR="95250" stAng="10800000" swAng="8587806"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228850" y="2305050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417445" y="2247900"/>
            <a:ext cx="7144" cy="57150"/>
          </a:xfrm>
          <a:custGeom>
            <a:avLst/>
            <a:gdLst/>
            <a:ahLst/>
            <a:cxnLst/>
            <a:rect l="l" t="t" r="r" b="b"/>
            <a:pathLst>
              <a:path w="7144" h="57150">
                <a:moveTo>
                  <a:pt x="0" y="57150"/>
                </a:moveTo>
                <a:cubicBezTo>
                  <a:pt x="1905" y="38100"/>
                  <a:pt x="1248" y="6153"/>
                  <a:pt x="0" y="0"/>
                </a:cubicBez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57425" y="2247900"/>
            <a:ext cx="12763" cy="90488"/>
          </a:xfrm>
          <a:custGeom>
            <a:avLst/>
            <a:gdLst/>
            <a:ahLst/>
            <a:cxnLst/>
            <a:rect l="l" t="t" r="r" b="b"/>
            <a:pathLst>
              <a:path w="12763" h="90488">
                <a:moveTo>
                  <a:pt x="0" y="90488"/>
                </a:moveTo>
                <a:cubicBezTo>
                  <a:pt x="4763" y="76200"/>
                  <a:pt x="9525" y="47625"/>
                  <a:pt x="9525" y="19050"/>
                </a:cubicBezTo>
                <a:arcTo hR="57150" wR="57150" stAng="10794900" swAng="1167965"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92191" y="2343150"/>
            <a:ext cx="7144" cy="19050"/>
          </a:xfrm>
          <a:custGeom>
            <a:avLst/>
            <a:gdLst/>
            <a:ahLst/>
            <a:cxnLst/>
            <a:rect l="l" t="t" r="r" b="b"/>
            <a:pathLst>
              <a:path w="7144" h="19050">
                <a:moveTo>
                  <a:pt x="0" y="19050"/>
                </a:moveTo>
                <a:cubicBezTo>
                  <a:pt x="2000" y="12763"/>
                  <a:pt x="4286" y="6477"/>
                  <a:pt x="5429" y="0"/>
                </a:cubicBez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295525" y="2209763"/>
            <a:ext cx="85725" cy="76237"/>
          </a:xfrm>
          <a:custGeom>
            <a:avLst/>
            <a:gdLst/>
            <a:ahLst/>
            <a:cxnLst/>
            <a:rect l="l" t="t" r="r" b="b"/>
            <a:pathLst>
              <a:path w="85725" h="76237">
                <a:moveTo>
                  <a:pt x="0" y="7657"/>
                </a:moveTo>
                <a:arcTo hR="57150" wR="57150" stAng="14399999" swAng="7202206"/>
                <a:lnTo>
                  <a:pt x="85725" y="76237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0100" y="2532079"/>
            <a:ext cx="113919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实名登记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00100" y="29578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两项强制国标 2026-05-01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00100" y="31673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2674144" y="2937669"/>
            <a:ext cx="100013" cy="61119"/>
          </a:xfrm>
          <a:prstGeom prst="roundRect">
            <a:avLst>
              <a:gd name="adj" fmla="val 18182"/>
            </a:avLst>
          </a:pr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696369" y="2887663"/>
            <a:ext cx="55563" cy="50006"/>
          </a:xfrm>
          <a:custGeom>
            <a:avLst/>
            <a:gdLst/>
            <a:ahLst/>
            <a:cxnLst/>
            <a:rect l="l" t="t" r="r" b="b"/>
            <a:pathLst>
              <a:path w="55563" h="50006">
                <a:moveTo>
                  <a:pt x="0" y="50006"/>
                </a:moveTo>
                <a:lnTo>
                  <a:pt x="0" y="27781"/>
                </a:lnTo>
                <a:arcTo hR="27781" wR="27781" stAng="10800000" swAng="10800000"/>
                <a:lnTo>
                  <a:pt x="55563" y="50006"/>
                </a:lnTo>
              </a:path>
            </a:pathLst>
          </a:cu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819400" y="1905000"/>
            <a:ext cx="2019300" cy="2095500"/>
          </a:xfrm>
          <a:prstGeom prst="roundRect">
            <a:avLst>
              <a:gd name="adj" fmla="val 1887"/>
            </a:avLst>
          </a:prstGeom>
          <a:solidFill>
            <a:srgbClr val="2C221A"/>
          </a:solidFill>
          <a:ln/>
        </p:spPr>
      </p:sp>
      <p:sp>
        <p:nvSpPr>
          <p:cNvPr id="33" name="Shape 31"/>
          <p:cNvSpPr/>
          <p:nvPr/>
        </p:nvSpPr>
        <p:spPr>
          <a:xfrm>
            <a:off x="2819400" y="1905000"/>
            <a:ext cx="2019300" cy="76200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34" name="Text 32"/>
          <p:cNvSpPr/>
          <p:nvPr/>
        </p:nvSpPr>
        <p:spPr>
          <a:xfrm>
            <a:off x="3009900" y="2204975"/>
            <a:ext cx="9182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 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572000" y="2247900"/>
            <a:ext cx="19050" cy="7144"/>
          </a:xfrm>
          <a:custGeom>
            <a:avLst/>
            <a:gdLst/>
            <a:ahLst/>
            <a:cxnLst/>
            <a:rect l="l" t="t" r="r" b="b"/>
            <a:pathLst>
              <a:path w="19050" h="7144">
                <a:moveTo>
                  <a:pt x="0" y="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572000" y="2286000"/>
            <a:ext cx="19050" cy="7144"/>
          </a:xfrm>
          <a:custGeom>
            <a:avLst/>
            <a:gdLst/>
            <a:ahLst/>
            <a:cxnLst/>
            <a:rect l="l" t="t" r="r" b="b"/>
            <a:pathLst>
              <a:path w="19050" h="7144">
                <a:moveTo>
                  <a:pt x="0" y="0"/>
                </a:moveTo>
                <a:lnTo>
                  <a:pt x="19050" y="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478369" y="2276433"/>
            <a:ext cx="53912" cy="19092"/>
          </a:xfrm>
          <a:custGeom>
            <a:avLst/>
            <a:gdLst/>
            <a:ahLst/>
            <a:cxnLst/>
            <a:rect l="l" t="t" r="r" b="b"/>
            <a:pathLst>
              <a:path w="53912" h="19092">
                <a:moveTo>
                  <a:pt x="0" y="19092"/>
                </a:moveTo>
                <a:arcTo hR="28575" wR="28575" stAng="11962854" swAng="8474292"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486275" y="2238375"/>
            <a:ext cx="38100" cy="38100"/>
          </a:xfrm>
          <a:prstGeom prst="ellipse">
            <a:avLst/>
          </a:pr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438650" y="2200275"/>
            <a:ext cx="190500" cy="133350"/>
          </a:xfrm>
          <a:prstGeom prst="roundRect">
            <a:avLst>
              <a:gd name="adj" fmla="val 14286"/>
            </a:avLst>
          </a:pr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009900" y="2532079"/>
            <a:ext cx="91821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操控员执照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3009900" y="2957812"/>
            <a:ext cx="918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小型机操控员必须持照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4883944" y="2937669"/>
            <a:ext cx="100013" cy="61119"/>
          </a:xfrm>
          <a:prstGeom prst="roundRect">
            <a:avLst>
              <a:gd name="adj" fmla="val 18182"/>
            </a:avLst>
          </a:pr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906169" y="2887663"/>
            <a:ext cx="55563" cy="50006"/>
          </a:xfrm>
          <a:custGeom>
            <a:avLst/>
            <a:gdLst/>
            <a:ahLst/>
            <a:cxnLst/>
            <a:rect l="l" t="t" r="r" b="b"/>
            <a:pathLst>
              <a:path w="55563" h="50006">
                <a:moveTo>
                  <a:pt x="0" y="50006"/>
                </a:moveTo>
                <a:lnTo>
                  <a:pt x="0" y="27781"/>
                </a:lnTo>
                <a:arcTo hR="27781" wR="27781" stAng="10800000" swAng="10800000"/>
                <a:lnTo>
                  <a:pt x="55563" y="50006"/>
                </a:lnTo>
              </a:path>
            </a:pathLst>
          </a:cu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029200" y="1905000"/>
            <a:ext cx="2019300" cy="2095500"/>
          </a:xfrm>
          <a:prstGeom prst="roundRect">
            <a:avLst>
              <a:gd name="adj" fmla="val 1887"/>
            </a:avLst>
          </a:prstGeom>
          <a:solidFill>
            <a:srgbClr val="2C221A"/>
          </a:solidFill>
          <a:ln/>
        </p:spPr>
      </p:sp>
      <p:sp>
        <p:nvSpPr>
          <p:cNvPr id="45" name="Shape 43"/>
          <p:cNvSpPr/>
          <p:nvPr/>
        </p:nvSpPr>
        <p:spPr>
          <a:xfrm>
            <a:off x="5029200" y="1905000"/>
            <a:ext cx="2019300" cy="76200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46" name="Text 44"/>
          <p:cNvSpPr/>
          <p:nvPr/>
        </p:nvSpPr>
        <p:spPr>
          <a:xfrm>
            <a:off x="5219700" y="2204975"/>
            <a:ext cx="69723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6743700" y="2276475"/>
            <a:ext cx="38100" cy="85725"/>
          </a:xfrm>
          <a:custGeom>
            <a:avLst/>
            <a:gdLst/>
            <a:ahLst/>
            <a:cxnLst/>
            <a:rect l="l" t="t" r="r" b="b"/>
            <a:pathLst>
              <a:path w="38100" h="85725">
                <a:moveTo>
                  <a:pt x="0" y="0"/>
                </a:moveTo>
                <a:lnTo>
                  <a:pt x="0" y="66675"/>
                </a:lnTo>
                <a:arcTo hR="19050" wR="19050" stAng="10800000" swAng="-10800000"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743700" y="2171700"/>
            <a:ext cx="7144" cy="19050"/>
          </a:xfrm>
          <a:custGeom>
            <a:avLst/>
            <a:gdLst/>
            <a:ahLst/>
            <a:cxnLst/>
            <a:rect l="l" t="t" r="r" b="b"/>
            <a:pathLst>
              <a:path w="7144" h="19050">
                <a:moveTo>
                  <a:pt x="0" y="0"/>
                </a:moveTo>
                <a:lnTo>
                  <a:pt x="0" y="1905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648457" y="2190724"/>
            <a:ext cx="190496" cy="85752"/>
          </a:xfrm>
          <a:custGeom>
            <a:avLst/>
            <a:gdLst/>
            <a:ahLst/>
            <a:cxnLst/>
            <a:rect l="l" t="t" r="r" b="b"/>
            <a:pathLst>
              <a:path w="190496" h="85752">
                <a:moveTo>
                  <a:pt x="180892" y="85751"/>
                </a:moveTo>
                <a:arcTo hR="9525" wR="9525" stAng="5428465" swAng="-6382733"/>
                <a:arcTo hR="97955" wR="97955" stAng="20736794" swAng="-9073589"/>
                <a:arcTo hR="9525" wR="9525" stAng="11754147" swAng="-6351638"/>
                <a:close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219700" y="2532079"/>
            <a:ext cx="69723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责任保险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5219700" y="2957812"/>
            <a:ext cx="6972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经营性飞行必须投保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7093744" y="2937669"/>
            <a:ext cx="100013" cy="61119"/>
          </a:xfrm>
          <a:prstGeom prst="roundRect">
            <a:avLst>
              <a:gd name="adj" fmla="val 18182"/>
            </a:avLst>
          </a:pr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115969" y="2887663"/>
            <a:ext cx="55563" cy="50006"/>
          </a:xfrm>
          <a:custGeom>
            <a:avLst/>
            <a:gdLst/>
            <a:ahLst/>
            <a:cxnLst/>
            <a:rect l="l" t="t" r="r" b="b"/>
            <a:pathLst>
              <a:path w="55563" h="50006">
                <a:moveTo>
                  <a:pt x="0" y="50006"/>
                </a:moveTo>
                <a:lnTo>
                  <a:pt x="0" y="27781"/>
                </a:lnTo>
                <a:arcTo hR="27781" wR="27781" stAng="10800000" swAng="10800000"/>
                <a:lnTo>
                  <a:pt x="55563" y="50006"/>
                </a:lnTo>
              </a:path>
            </a:pathLst>
          </a:cu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239000" y="1905000"/>
            <a:ext cx="2019300" cy="2095500"/>
          </a:xfrm>
          <a:prstGeom prst="roundRect">
            <a:avLst>
              <a:gd name="adj" fmla="val 1887"/>
            </a:avLst>
          </a:prstGeom>
          <a:solidFill>
            <a:srgbClr val="2C221A"/>
          </a:solidFill>
          <a:ln/>
        </p:spPr>
      </p:sp>
      <p:sp>
        <p:nvSpPr>
          <p:cNvPr id="55" name="Shape 53"/>
          <p:cNvSpPr/>
          <p:nvPr/>
        </p:nvSpPr>
        <p:spPr>
          <a:xfrm>
            <a:off x="7239000" y="1905000"/>
            <a:ext cx="2019300" cy="76200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56" name="Text 54"/>
          <p:cNvSpPr/>
          <p:nvPr/>
        </p:nvSpPr>
        <p:spPr>
          <a:xfrm>
            <a:off x="7429500" y="2204975"/>
            <a:ext cx="4762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4 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8877300" y="217170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9050" y="190500"/>
                </a:move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95250" y="0"/>
                </a:lnTo>
                <a:arcTo hR="22860" wR="22860" stAng="16194428" swAng="2711764"/>
                <a:lnTo>
                  <a:pt x="145656" y="40900"/>
                </a:lnTo>
                <a:arcTo hR="22860" wR="22860" stAng="18889766" swAng="2715819"/>
                <a:lnTo>
                  <a:pt x="152400" y="171450"/>
                </a:lnTo>
                <a:arcTo hR="19050" wR="19050" stAng="0" swAng="5400000"/>
                <a:close/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972550" y="217170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0" y="47625"/>
                </a:lnTo>
                <a:arcTo hR="9525" wR="9525" stAng="10800000" swAng="-5400000"/>
                <a:lnTo>
                  <a:pt x="57150" y="5715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924925" y="227647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7429500" y="2532079"/>
            <a:ext cx="47625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特定类评估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7429500" y="2957812"/>
            <a:ext cx="4762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SORA 2.5 版指南仍在征求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7429500" y="3167362"/>
            <a:ext cx="4762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9303544" y="2937669"/>
            <a:ext cx="100013" cy="61119"/>
          </a:xfrm>
          <a:prstGeom prst="roundRect">
            <a:avLst>
              <a:gd name="adj" fmla="val 18182"/>
            </a:avLst>
          </a:pr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325769" y="2887663"/>
            <a:ext cx="55563" cy="50006"/>
          </a:xfrm>
          <a:custGeom>
            <a:avLst/>
            <a:gdLst/>
            <a:ahLst/>
            <a:cxnLst/>
            <a:rect l="l" t="t" r="r" b="b"/>
            <a:pathLst>
              <a:path w="55563" h="50006">
                <a:moveTo>
                  <a:pt x="0" y="50006"/>
                </a:moveTo>
                <a:lnTo>
                  <a:pt x="0" y="27781"/>
                </a:lnTo>
                <a:arcTo hR="27781" wR="27781" stAng="10800000" swAng="10800000"/>
                <a:lnTo>
                  <a:pt x="55563" y="50006"/>
                </a:lnTo>
              </a:path>
            </a:pathLst>
          </a:custGeom>
          <a:noFill/>
          <a:ln w="11113">
            <a:solidFill>
              <a:srgbClr val="C4AE97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448800" y="1905000"/>
            <a:ext cx="2019300" cy="2095500"/>
          </a:xfrm>
          <a:prstGeom prst="roundRect">
            <a:avLst>
              <a:gd name="adj" fmla="val 1887"/>
            </a:avLst>
          </a:prstGeom>
          <a:solidFill>
            <a:srgbClr val="E56A2C"/>
          </a:solidFill>
          <a:ln/>
        </p:spPr>
      </p:sp>
      <p:sp>
        <p:nvSpPr>
          <p:cNvPr id="66" name="Shape 64"/>
          <p:cNvSpPr/>
          <p:nvPr/>
        </p:nvSpPr>
        <p:spPr>
          <a:xfrm>
            <a:off x="9448800" y="1905000"/>
            <a:ext cx="2019300" cy="76200"/>
          </a:xfrm>
          <a:prstGeom prst="rect">
            <a:avLst/>
          </a:prstGeom>
          <a:solidFill>
            <a:srgbClr val="E56A2C"/>
          </a:solidFill>
          <a:ln/>
        </p:spPr>
      </p:sp>
      <p:sp>
        <p:nvSpPr>
          <p:cNvPr id="67" name="Text 65"/>
          <p:cNvSpPr/>
          <p:nvPr/>
        </p:nvSpPr>
        <p:spPr>
          <a:xfrm>
            <a:off x="9639300" y="2204975"/>
            <a:ext cx="2552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5 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11067946" y="2171746"/>
            <a:ext cx="190559" cy="190484"/>
          </a:xfrm>
          <a:custGeom>
            <a:avLst/>
            <a:gdLst/>
            <a:ahLst/>
            <a:cxnLst/>
            <a:rect l="l" t="t" r="r" b="b"/>
            <a:pathLst>
              <a:path w="190559" h="190484">
                <a:moveTo>
                  <a:pt x="17725" y="63010"/>
                </a:moveTo>
                <a:arcTo hR="38100" wR="38100" stAng="10049003" swAng="6909194"/>
                <a:arcTo hR="38100" wR="38100" stAng="12755696" swAng="6888608"/>
                <a:arcTo hR="38100" wR="38100" stAng="15439731" swAng="6920537"/>
                <a:arcTo hR="38100" wR="38100" stAng="18155696" swAng="6888608"/>
                <a:arcTo hR="38100" wR="38100" stAng="20841803" swAng="6909194"/>
                <a:arcTo hR="38100" wR="38100" stAng="1947705" swAng="6904591"/>
                <a:arcTo hR="38100" wR="38100" stAng="4641803" swAng="6909194"/>
                <a:arcTo hR="38100" wR="38100" stAng="7339684" swAng="6920632"/>
                <a:close/>
              </a:path>
            </a:pathLst>
          </a:custGeom>
          <a:noFill/>
          <a:ln w="19050">
            <a:solidFill>
              <a:srgbClr val="0A0E14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11134725" y="2247900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A0E14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9639300" y="2532079"/>
            <a:ext cx="25527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运营合格证</a:t>
            </a:r>
            <a:endParaRPr lang="en-US" sz="16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9639300" y="2957812"/>
            <a:ext cx="2552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CCAR-92，有效期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9639300" y="3167362"/>
            <a:ext cx="2552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 个月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Shape 71"/>
          <p:cNvSpPr/>
          <p:nvPr/>
        </p:nvSpPr>
        <p:spPr>
          <a:xfrm>
            <a:off x="609600" y="4267200"/>
            <a:ext cx="5334000" cy="1428750"/>
          </a:xfrm>
          <a:prstGeom prst="roundRect">
            <a:avLst>
              <a:gd name="adj" fmla="val 2667"/>
            </a:avLst>
          </a:prstGeom>
          <a:solidFill>
            <a:srgbClr val="2C221A"/>
          </a:solidFill>
          <a:ln/>
        </p:spPr>
      </p:sp>
      <p:sp>
        <p:nvSpPr>
          <p:cNvPr id="74" name="Text 72"/>
          <p:cNvSpPr/>
          <p:nvPr/>
        </p:nvSpPr>
        <p:spPr>
          <a:xfrm>
            <a:off x="838200" y="449097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</a:t>
            </a:r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838200" y="4760081"/>
            <a:ext cx="113538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万至 50 万元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838200" y="5348587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无运营合格证飞行的罚款（条例第四十九条）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248400" y="4267200"/>
            <a:ext cx="5334000" cy="1428750"/>
          </a:xfrm>
          <a:prstGeom prst="roundRect">
            <a:avLst>
              <a:gd name="adj" fmla="val 2667"/>
            </a:avLst>
          </a:prstGeom>
          <a:solidFill>
            <a:srgbClr val="2C221A"/>
          </a:solidFill>
          <a:ln/>
        </p:spPr>
      </p:sp>
      <p:sp>
        <p:nvSpPr>
          <p:cNvPr id="78" name="Text 76"/>
          <p:cNvSpPr/>
          <p:nvPr/>
        </p:nvSpPr>
        <p:spPr>
          <a:xfrm>
            <a:off x="6477000" y="4490975"/>
            <a:ext cx="571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米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也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等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于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</a:t>
            </a:r>
            <a:pPr algn="l" indent="0" marL="0">
              <a:buNone/>
            </a:pPr>
            <a:r>
              <a:rPr lang="en-US" sz="975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便</a:t>
            </a:r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飞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6477000" y="4760081"/>
            <a:ext cx="57150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120 米</a:t>
            </a:r>
            <a:endParaRPr lang="en-US" sz="34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6477000" y="5348587"/>
            <a:ext cx="571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机场、重要设施上空另划为管制空域（条例第十九条）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来源：《无人驾驶航空器飞行管理暂行条例》，CCAR-92，民航局征求意见通知（2026-04-15），新华网（2025-12-10）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2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03441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2" name="Text 10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每条风险都有真实先例，我们先写应对再上天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85800" y="1899814"/>
            <a:ext cx="1150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935224" y="1899814"/>
            <a:ext cx="9256776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已发生的先例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41043" y="1899814"/>
            <a:ext cx="405095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我们的应对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906125" y="1899814"/>
            <a:ext cx="12858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何时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09600" y="2095500"/>
            <a:ext cx="1097280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20" name="Shape 18"/>
          <p:cNvSpPr/>
          <p:nvPr/>
        </p:nvSpPr>
        <p:spPr>
          <a:xfrm>
            <a:off x="609600" y="2114550"/>
            <a:ext cx="10972800" cy="628650"/>
          </a:xfrm>
          <a:prstGeom prst="rect">
            <a:avLst/>
          </a:prstGeom>
          <a:solidFill>
            <a:srgbClr val="372316"/>
          </a:solidFill>
          <a:ln/>
        </p:spPr>
      </p:sp>
      <p:sp>
        <p:nvSpPr>
          <p:cNvPr id="21" name="Shape 19"/>
          <p:cNvSpPr/>
          <p:nvPr/>
        </p:nvSpPr>
        <p:spPr>
          <a:xfrm>
            <a:off x="739775" y="2381250"/>
            <a:ext cx="158750" cy="63500"/>
          </a:xfrm>
          <a:prstGeom prst="roundRect">
            <a:avLst>
              <a:gd name="adj" fmla="val 12500"/>
            </a:avLst>
          </a:pr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8838" y="2444750"/>
            <a:ext cx="5953" cy="55563"/>
          </a:xfrm>
          <a:custGeom>
            <a:avLst/>
            <a:gdLst/>
            <a:ahLst/>
            <a:cxnLst/>
            <a:rect l="l" t="t" r="r" b="b"/>
            <a:pathLst>
              <a:path w="5953" h="55563">
                <a:moveTo>
                  <a:pt x="0" y="0"/>
                </a:moveTo>
                <a:lnTo>
                  <a:pt x="0" y="55563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9463" y="2444750"/>
            <a:ext cx="5953" cy="55563"/>
          </a:xfrm>
          <a:custGeom>
            <a:avLst/>
            <a:gdLst/>
            <a:ahLst/>
            <a:cxnLst/>
            <a:rect l="l" t="t" r="r" b="b"/>
            <a:pathLst>
              <a:path w="5953" h="55563">
                <a:moveTo>
                  <a:pt x="0" y="0"/>
                </a:moveTo>
                <a:lnTo>
                  <a:pt x="0" y="55563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58838" y="2357438"/>
            <a:ext cx="5953" cy="23813"/>
          </a:xfrm>
          <a:custGeom>
            <a:avLst/>
            <a:gdLst/>
            <a:ahLst/>
            <a:cxnLst/>
            <a:rect l="l" t="t" r="r" b="b"/>
            <a:pathLst>
              <a:path w="5953" h="23813">
                <a:moveTo>
                  <a:pt x="0" y="0"/>
                </a:moveTo>
                <a:lnTo>
                  <a:pt x="0" y="23813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79463" y="2357438"/>
            <a:ext cx="5953" cy="23813"/>
          </a:xfrm>
          <a:custGeom>
            <a:avLst/>
            <a:gdLst/>
            <a:ahLst/>
            <a:cxnLst/>
            <a:rect l="l" t="t" r="r" b="b"/>
            <a:pathLst>
              <a:path w="5953" h="23813">
                <a:moveTo>
                  <a:pt x="0" y="0"/>
                </a:moveTo>
                <a:lnTo>
                  <a:pt x="0" y="23813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42156" y="2383631"/>
            <a:ext cx="61119" cy="61119"/>
          </a:xfrm>
          <a:custGeom>
            <a:avLst/>
            <a:gdLst/>
            <a:ahLst/>
            <a:cxnLst/>
            <a:rect l="l" t="t" r="r" b="b"/>
            <a:pathLst>
              <a:path w="61119" h="61119">
                <a:moveTo>
                  <a:pt x="61119" y="61119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5025" y="2381250"/>
            <a:ext cx="61119" cy="61119"/>
          </a:xfrm>
          <a:custGeom>
            <a:avLst/>
            <a:gdLst/>
            <a:ahLst/>
            <a:cxnLst/>
            <a:rect l="l" t="t" r="r" b="b"/>
            <a:pathLst>
              <a:path w="61119" h="61119">
                <a:moveTo>
                  <a:pt x="0" y="0"/>
                </a:moveTo>
                <a:lnTo>
                  <a:pt x="61119" y="61119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87400" y="2381250"/>
            <a:ext cx="63500" cy="63500"/>
          </a:xfrm>
          <a:custGeom>
            <a:avLst/>
            <a:gdLst/>
            <a:ahLst/>
            <a:cxnLst/>
            <a:rect l="l" t="t" r="r" b="b"/>
            <a:pathLst>
              <a:path w="63500" h="63500">
                <a:moveTo>
                  <a:pt x="0" y="0"/>
                </a:moveTo>
                <a:lnTo>
                  <a:pt x="63500" y="63500"/>
                </a:lnTo>
              </a:path>
            </a:pathLst>
          </a:custGeom>
          <a:noFill/>
          <a:ln w="15875">
            <a:solidFill>
              <a:srgbClr val="E56A2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9600" y="2733675"/>
            <a:ext cx="109728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30" name="Text 28"/>
          <p:cNvSpPr/>
          <p:nvPr/>
        </p:nvSpPr>
        <p:spPr>
          <a:xfrm>
            <a:off x="1009650" y="2339410"/>
            <a:ext cx="1118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撞上障碍物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2935224" y="2233912"/>
            <a:ext cx="925677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Amazon 两架 MK30 撞吊车起火（2025-10，NTSB）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141043" y="2233912"/>
            <a:ext cx="405095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航线逐段勘测，施工吊车每日更新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0906125" y="2357375"/>
            <a:ext cx="12858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1-6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739632" y="2985977"/>
            <a:ext cx="158877" cy="142986"/>
          </a:xfrm>
          <a:custGeom>
            <a:avLst/>
            <a:gdLst/>
            <a:ahLst/>
            <a:cxnLst/>
            <a:rect l="l" t="t" r="r" b="b"/>
            <a:pathLst>
              <a:path w="158877" h="142986">
                <a:moveTo>
                  <a:pt x="156750" y="119173"/>
                </a:moveTo>
                <a:lnTo>
                  <a:pt x="93250" y="8048"/>
                </a:lnTo>
                <a:arcTo hR="15875" wR="15875" stAng="19827518" swAng="-7255037"/>
                <a:lnTo>
                  <a:pt x="2127" y="119173"/>
                </a:lnTo>
                <a:arcTo hR="15875" wR="15875" stAng="12600161" swAng="-7231094"/>
                <a:lnTo>
                  <a:pt x="143018" y="142985"/>
                </a:lnTo>
                <a:arcTo hR="15875" wR="15875" stAng="5396476" swAng="-7196478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19150" y="3033713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19150" y="3097213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09600" y="3362325"/>
            <a:ext cx="109728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38" name="Text 36"/>
          <p:cNvSpPr/>
          <p:nvPr/>
        </p:nvSpPr>
        <p:spPr>
          <a:xfrm>
            <a:off x="1009650" y="2968060"/>
            <a:ext cx="1118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迫降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2935224" y="2862562"/>
            <a:ext cx="925677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丰翼方舟 80 在深圳开伞迫降（2026-02）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141043" y="2862562"/>
            <a:ext cx="405095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航线避开人群上空，机上带伞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0906125" y="2986025"/>
            <a:ext cx="12858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1-6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747685" y="3606779"/>
            <a:ext cx="142929" cy="158791"/>
          </a:xfrm>
          <a:custGeom>
            <a:avLst/>
            <a:gdLst/>
            <a:ahLst/>
            <a:cxnLst/>
            <a:rect l="l" t="t" r="r" b="b"/>
            <a:pathLst>
              <a:path w="142929" h="158791">
                <a:moveTo>
                  <a:pt x="7965" y="95271"/>
                </a:moveTo>
                <a:arcTo hR="7938" wR="7938" stAng="5388279" swAng="7754754"/>
                <a:lnTo>
                  <a:pt x="80355" y="1370"/>
                </a:lnTo>
                <a:arcTo hR="3969" wR="3969" stAng="13254236" swAng="9268521"/>
                <a:lnTo>
                  <a:pt x="71941" y="52805"/>
                </a:lnTo>
                <a:arcTo hR="7938" wR="7938" stAng="12029258" swAng="-6640439"/>
                <a:lnTo>
                  <a:pt x="134965" y="63521"/>
                </a:lnTo>
                <a:arcTo hR="7938" wR="7938" stAng="16188279" swAng="7754754"/>
                <a:lnTo>
                  <a:pt x="62575" y="157421"/>
                </a:lnTo>
                <a:arcTo hR="3969" wR="3969" stAng="2454236" swAng="9268521"/>
                <a:lnTo>
                  <a:pt x="70988" y="105986"/>
                </a:lnTo>
                <a:arcTo hR="7938" wR="7938" stAng="1229258" swAng="-6640439"/>
                <a:close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09600" y="3990975"/>
            <a:ext cx="109728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44" name="Text 42"/>
          <p:cNvSpPr/>
          <p:nvPr/>
        </p:nvSpPr>
        <p:spPr>
          <a:xfrm>
            <a:off x="1009650" y="3596710"/>
            <a:ext cx="1118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电力设施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2935224" y="3491212"/>
            <a:ext cx="925677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Wing 落上电线，约 2000 户停电（2022-09）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141043" y="3491212"/>
            <a:ext cx="405095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起降点和航线避开架空线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10906125" y="3614675"/>
            <a:ext cx="12858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7-9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739775" y="4251309"/>
            <a:ext cx="71438" cy="127047"/>
          </a:xfrm>
          <a:custGeom>
            <a:avLst/>
            <a:gdLst/>
            <a:ahLst/>
            <a:cxnLst/>
            <a:rect l="l" t="t" r="r" b="b"/>
            <a:pathLst>
              <a:path w="71438" h="127047">
                <a:moveTo>
                  <a:pt x="71438" y="5588"/>
                </a:moveTo>
                <a:arcTo hR="5596" wR="5596" stAng="21595030" swAng="-8091518"/>
                <a:lnTo>
                  <a:pt x="35028" y="28488"/>
                </a:lnTo>
                <a:arcTo hR="11112" wR="11112" stAng="2689752" swAng="2720325"/>
                <a:lnTo>
                  <a:pt x="7938" y="31766"/>
                </a:lnTo>
                <a:arcTo hR="7938" wR="7938" stAng="16200000" swAng="-5400000"/>
                <a:lnTo>
                  <a:pt x="0" y="87328"/>
                </a:lnTo>
                <a:arcTo hR="7938" wR="7938" stAng="10800000" swAng="-5400000"/>
                <a:lnTo>
                  <a:pt x="27115" y="95266"/>
                </a:lnTo>
                <a:arcTo hR="11112" wR="11112" stAng="16189923" swAng="2720325"/>
                <a:lnTo>
                  <a:pt x="61881" y="125404"/>
                </a:lnTo>
                <a:arcTo hR="5596" wR="5596" stAng="8103383" swAng="-8108165"/>
                <a:close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50900" y="4291013"/>
            <a:ext cx="7938" cy="47625"/>
          </a:xfrm>
          <a:custGeom>
            <a:avLst/>
            <a:gdLst/>
            <a:ahLst/>
            <a:cxnLst/>
            <a:rect l="l" t="t" r="r" b="b"/>
            <a:pathLst>
              <a:path w="7938" h="47625">
                <a:moveTo>
                  <a:pt x="0" y="0"/>
                </a:moveTo>
                <a:arcTo hR="39688" wR="39688" stAng="19387806" swAng="4424388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77602" y="4264311"/>
            <a:ext cx="20924" cy="101029"/>
          </a:xfrm>
          <a:custGeom>
            <a:avLst/>
            <a:gdLst/>
            <a:ahLst/>
            <a:cxnLst/>
            <a:rect l="l" t="t" r="r" b="b"/>
            <a:pathLst>
              <a:path w="20924" h="101029">
                <a:moveTo>
                  <a:pt x="0" y="101029"/>
                </a:moveTo>
                <a:arcTo hR="71438" wR="71438" stAng="2700021" swAng="-5400042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09600" y="4619625"/>
            <a:ext cx="109728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52" name="Text 50"/>
          <p:cNvSpPr/>
          <p:nvPr/>
        </p:nvSpPr>
        <p:spPr>
          <a:xfrm>
            <a:off x="1009650" y="4225360"/>
            <a:ext cx="1118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噪音与社区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2935224" y="4119862"/>
            <a:ext cx="925677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Wing 堪培拉试点引发噪音审查（2019）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8141043" y="4119862"/>
            <a:ext cx="405095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先园区和城郊，进社区前先公示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0906125" y="4243325"/>
            <a:ext cx="12858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10-15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819150" y="4951413"/>
            <a:ext cx="31750" cy="71438"/>
          </a:xfrm>
          <a:custGeom>
            <a:avLst/>
            <a:gdLst/>
            <a:ahLst/>
            <a:cxnLst/>
            <a:rect l="l" t="t" r="r" b="b"/>
            <a:pathLst>
              <a:path w="31750" h="71438">
                <a:moveTo>
                  <a:pt x="0" y="0"/>
                </a:moveTo>
                <a:lnTo>
                  <a:pt x="0" y="55563"/>
                </a:lnTo>
                <a:arcTo hR="15875" wR="15875" stAng="10800000" swAng="-10800000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19150" y="4864100"/>
            <a:ext cx="5953" cy="15875"/>
          </a:xfrm>
          <a:custGeom>
            <a:avLst/>
            <a:gdLst/>
            <a:ahLst/>
            <a:cxnLst/>
            <a:rect l="l" t="t" r="r" b="b"/>
            <a:pathLst>
              <a:path w="5953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39781" y="4879953"/>
            <a:ext cx="158746" cy="71460"/>
          </a:xfrm>
          <a:custGeom>
            <a:avLst/>
            <a:gdLst/>
            <a:ahLst/>
            <a:cxnLst/>
            <a:rect l="l" t="t" r="r" b="b"/>
            <a:pathLst>
              <a:path w="158746" h="71460">
                <a:moveTo>
                  <a:pt x="150743" y="71460"/>
                </a:moveTo>
                <a:arcTo hR="7938" wR="7938" stAng="5428465" swAng="-6382733"/>
                <a:arcTo hR="81629" wR="81629" stAng="20736794" swAng="-9073589"/>
                <a:arcTo hR="7938" wR="7938" stAng="11754147" swAng="-6351638"/>
                <a:close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09600" y="5248275"/>
            <a:ext cx="109728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60" name="Text 58"/>
          <p:cNvSpPr/>
          <p:nvPr/>
        </p:nvSpPr>
        <p:spPr>
          <a:xfrm>
            <a:off x="1009650" y="4854010"/>
            <a:ext cx="1118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保险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2935224" y="4748512"/>
            <a:ext cx="925677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强制投保最低保额 2027 年前后才出台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8141043" y="4748512"/>
            <a:ext cx="405095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开飞前足额投保第三者责任险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10906125" y="4871975"/>
            <a:ext cx="12858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1-6 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739782" y="5558282"/>
            <a:ext cx="93211" cy="93211"/>
          </a:xfrm>
          <a:custGeom>
            <a:avLst/>
            <a:gdLst/>
            <a:ahLst/>
            <a:cxnLst/>
            <a:rect l="l" t="t" r="r" b="b"/>
            <a:pathLst>
              <a:path w="93211" h="93211">
                <a:moveTo>
                  <a:pt x="93211" y="59373"/>
                </a:moveTo>
                <a:arcTo hR="47625" wR="47625" stAng="1009623" swAng="14180754"/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842963" y="5524500"/>
            <a:ext cx="7938" cy="31750"/>
          </a:xfrm>
          <a:custGeom>
            <a:avLst/>
            <a:gdLst/>
            <a:ahLst/>
            <a:cxnLst/>
            <a:rect l="l" t="t" r="r" b="b"/>
            <a:pathLst>
              <a:path w="7938" h="31750">
                <a:moveTo>
                  <a:pt x="0" y="0"/>
                </a:moveTo>
                <a:lnTo>
                  <a:pt x="7938" y="0"/>
                </a:lnTo>
                <a:lnTo>
                  <a:pt x="7938" y="31750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72589" y="5590127"/>
            <a:ext cx="22749" cy="27495"/>
          </a:xfrm>
          <a:custGeom>
            <a:avLst/>
            <a:gdLst/>
            <a:ahLst/>
            <a:cxnLst/>
            <a:rect l="l" t="t" r="r" b="b"/>
            <a:pathLst>
              <a:path w="22749" h="27495">
                <a:moveTo>
                  <a:pt x="0" y="3969"/>
                </a:moveTo>
                <a:lnTo>
                  <a:pt x="6874" y="0"/>
                </a:lnTo>
                <a:lnTo>
                  <a:pt x="22749" y="27495"/>
                </a:lnTo>
              </a:path>
            </a:pathLst>
          </a:cu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803275" y="5492750"/>
            <a:ext cx="95250" cy="95250"/>
          </a:xfrm>
          <a:prstGeom prst="ellipse">
            <a:avLst/>
          </a:prstGeom>
          <a:noFill/>
          <a:ln w="15875">
            <a:solidFill>
              <a:srgbClr val="C4AE97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609600" y="5876925"/>
            <a:ext cx="10972800" cy="9525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69" name="Text 67"/>
          <p:cNvSpPr/>
          <p:nvPr/>
        </p:nvSpPr>
        <p:spPr>
          <a:xfrm>
            <a:off x="1009650" y="5482660"/>
            <a:ext cx="11182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后续融资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2935224" y="5377162"/>
            <a:ext cx="925677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低空大额融资里运营服务只占 2.2%（2026 上半年，全球口径）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8141043" y="5377162"/>
            <a:ext cx="405095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按里程碑分段用钱，每段单独验收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10906125" y="5500625"/>
            <a:ext cx="12858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来源：NTSB（2025-10），DoNews（2026-02-12），ABC（2022-09-30），Region（2019-06-19），国家发改委（2026-02），IT 桔子（2026-07）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3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08013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3" name="Text 11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个月：先拿证，再开医疗航线，最后对表成本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09600" y="2038350"/>
            <a:ext cx="0" cy="133350"/>
          </a:xfrm>
          <a:prstGeom prst="line">
            <a:avLst/>
          </a:prstGeom>
          <a:noFill/>
          <a:ln w="9525">
            <a:solidFill>
              <a:srgbClr val="C4AE9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9600" y="18521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438400" y="2038350"/>
            <a:ext cx="0" cy="133350"/>
          </a:xfrm>
          <a:prstGeom prst="line">
            <a:avLst/>
          </a:prstGeom>
          <a:noFill/>
          <a:ln w="9525">
            <a:solidFill>
              <a:srgbClr val="C4AE9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0" y="1852189"/>
            <a:ext cx="487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267200" y="2038350"/>
            <a:ext cx="0" cy="133350"/>
          </a:xfrm>
          <a:prstGeom prst="line">
            <a:avLst/>
          </a:prstGeom>
          <a:noFill/>
          <a:ln w="9525">
            <a:solidFill>
              <a:srgbClr val="C4AE9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0" y="1852189"/>
            <a:ext cx="8534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0" y="2038350"/>
            <a:ext cx="0" cy="133350"/>
          </a:xfrm>
          <a:prstGeom prst="line">
            <a:avLst/>
          </a:prstGeom>
          <a:noFill/>
          <a:ln w="9525">
            <a:solidFill>
              <a:srgbClr val="C4AE9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0" y="1852189"/>
            <a:ext cx="12192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9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24800" y="2038350"/>
            <a:ext cx="0" cy="133350"/>
          </a:xfrm>
          <a:prstGeom prst="line">
            <a:avLst/>
          </a:prstGeom>
          <a:noFill/>
          <a:ln w="9525">
            <a:solidFill>
              <a:srgbClr val="C4AE9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0" y="1852189"/>
            <a:ext cx="8534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12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9753600" y="2038350"/>
            <a:ext cx="0" cy="133350"/>
          </a:xfrm>
          <a:prstGeom prst="line">
            <a:avLst/>
          </a:prstGeom>
          <a:noFill/>
          <a:ln w="9525">
            <a:solidFill>
              <a:srgbClr val="C4AE9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0" y="1852189"/>
            <a:ext cx="487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15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1582400" y="2038350"/>
            <a:ext cx="0" cy="133350"/>
          </a:xfrm>
          <a:prstGeom prst="line">
            <a:avLst/>
          </a:prstGeom>
          <a:noFill/>
          <a:ln w="9525">
            <a:solidFill>
              <a:srgbClr val="C4AE9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0" y="18521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18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09600" y="2171700"/>
            <a:ext cx="10972800" cy="57150"/>
          </a:xfrm>
          <a:prstGeom prst="roundRect">
            <a:avLst>
              <a:gd name="adj" fmla="val 50000"/>
            </a:avLst>
          </a:prstGeom>
          <a:solidFill>
            <a:srgbClr val="4A3B30"/>
          </a:solidFill>
          <a:ln/>
        </p:spPr>
      </p:sp>
      <p:sp>
        <p:nvSpPr>
          <p:cNvPr id="30" name="Shape 28"/>
          <p:cNvSpPr/>
          <p:nvPr/>
        </p:nvSpPr>
        <p:spPr>
          <a:xfrm>
            <a:off x="628650" y="2171700"/>
            <a:ext cx="3619500" cy="57150"/>
          </a:xfrm>
          <a:prstGeom prst="roundRect">
            <a:avLst>
              <a:gd name="adj" fmla="val 50000"/>
            </a:avLst>
          </a:prstGeom>
          <a:solidFill>
            <a:srgbClr val="F2E9DF"/>
          </a:solidFill>
          <a:ln/>
        </p:spPr>
      </p:sp>
      <p:sp>
        <p:nvSpPr>
          <p:cNvPr id="31" name="Shape 29"/>
          <p:cNvSpPr/>
          <p:nvPr/>
        </p:nvSpPr>
        <p:spPr>
          <a:xfrm>
            <a:off x="4286250" y="2171700"/>
            <a:ext cx="1790700" cy="57150"/>
          </a:xfrm>
          <a:prstGeom prst="roundRect">
            <a:avLst>
              <a:gd name="adj" fmla="val 50000"/>
            </a:avLst>
          </a:prstGeom>
          <a:solidFill>
            <a:srgbClr val="A89888"/>
          </a:solidFill>
          <a:ln/>
        </p:spPr>
      </p:sp>
      <p:sp>
        <p:nvSpPr>
          <p:cNvPr id="32" name="Shape 30"/>
          <p:cNvSpPr/>
          <p:nvPr/>
        </p:nvSpPr>
        <p:spPr>
          <a:xfrm>
            <a:off x="6115050" y="2171700"/>
            <a:ext cx="3619500" cy="57150"/>
          </a:xfrm>
          <a:prstGeom prst="roundRect">
            <a:avLst>
              <a:gd name="adj" fmla="val 50000"/>
            </a:avLst>
          </a:prstGeom>
          <a:solidFill>
            <a:srgbClr val="A89888"/>
          </a:solidFill>
          <a:ln/>
        </p:spPr>
      </p:sp>
      <p:sp>
        <p:nvSpPr>
          <p:cNvPr id="33" name="Shape 31"/>
          <p:cNvSpPr/>
          <p:nvPr/>
        </p:nvSpPr>
        <p:spPr>
          <a:xfrm>
            <a:off x="9772650" y="2171700"/>
            <a:ext cx="1790700" cy="57150"/>
          </a:xfrm>
          <a:prstGeom prst="roundRect">
            <a:avLst>
              <a:gd name="adj" fmla="val 50000"/>
            </a:avLst>
          </a:prstGeom>
          <a:solidFill>
            <a:srgbClr val="A89888"/>
          </a:solidFill>
          <a:ln/>
        </p:spPr>
      </p:sp>
      <p:sp>
        <p:nvSpPr>
          <p:cNvPr id="34" name="Shape 32"/>
          <p:cNvSpPr/>
          <p:nvPr/>
        </p:nvSpPr>
        <p:spPr>
          <a:xfrm>
            <a:off x="609600" y="2819400"/>
            <a:ext cx="2600325" cy="2381250"/>
          </a:xfrm>
          <a:prstGeom prst="roundRect">
            <a:avLst>
              <a:gd name="adj" fmla="val 1600"/>
            </a:avLst>
          </a:prstGeom>
          <a:solidFill>
            <a:srgbClr val="2C221A"/>
          </a:solidFill>
          <a:ln/>
        </p:spPr>
      </p:sp>
      <p:sp>
        <p:nvSpPr>
          <p:cNvPr id="35" name="Shape 33"/>
          <p:cNvSpPr/>
          <p:nvPr/>
        </p:nvSpPr>
        <p:spPr>
          <a:xfrm>
            <a:off x="609600" y="2819400"/>
            <a:ext cx="2600325" cy="28575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36" name="Shape 34"/>
          <p:cNvSpPr/>
          <p:nvPr/>
        </p:nvSpPr>
        <p:spPr>
          <a:xfrm>
            <a:off x="835025" y="3027362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17463" y="174625"/>
                </a:move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20955" wR="20955" stAng="16194428" swAng="2711764"/>
                <a:lnTo>
                  <a:pt x="133518" y="37492"/>
                </a:lnTo>
                <a:arcTo hR="20955" wR="20955" stAng="18889766" swAng="2715819"/>
                <a:lnTo>
                  <a:pt x="139700" y="157163"/>
                </a:lnTo>
                <a:arcTo hR="17463" wR="17463" stAng="0" swAng="5400000"/>
                <a:close/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22338" y="3027363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0" y="43656"/>
                </a:lnTo>
                <a:arcTo hR="8731" wR="8731" stAng="10800000" swAng="-5400000"/>
                <a:lnTo>
                  <a:pt x="52388" y="52388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78681" y="3123406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104900" y="3033650"/>
            <a:ext cx="11087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至 6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00100" y="3379081"/>
            <a:ext cx="11391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取得运营合格证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00100" y="3786487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95350" y="3786487"/>
            <a:ext cx="11296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运营合格证、操控员执照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800100" y="4205587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895350" y="4205587"/>
            <a:ext cx="11296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第三者责任险足额投保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00100" y="4624687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95350" y="4624687"/>
            <a:ext cx="11296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完成特定类风险评估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400425" y="2819400"/>
            <a:ext cx="2600325" cy="2381250"/>
          </a:xfrm>
          <a:prstGeom prst="roundRect">
            <a:avLst>
              <a:gd name="adj" fmla="val 1600"/>
            </a:avLst>
          </a:prstGeom>
          <a:solidFill>
            <a:srgbClr val="2C221A"/>
          </a:solidFill>
          <a:ln/>
        </p:spPr>
      </p:sp>
      <p:sp>
        <p:nvSpPr>
          <p:cNvPr id="48" name="Shape 46"/>
          <p:cNvSpPr/>
          <p:nvPr/>
        </p:nvSpPr>
        <p:spPr>
          <a:xfrm>
            <a:off x="3400425" y="2819400"/>
            <a:ext cx="2600325" cy="28575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49" name="Shape 47"/>
          <p:cNvSpPr/>
          <p:nvPr/>
        </p:nvSpPr>
        <p:spPr>
          <a:xfrm>
            <a:off x="3695700" y="3071019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678238" y="3149600"/>
            <a:ext cx="34925" cy="43656"/>
          </a:xfrm>
          <a:custGeom>
            <a:avLst/>
            <a:gdLst/>
            <a:ahLst/>
            <a:cxnLst/>
            <a:rect l="l" t="t" r="r" b="b"/>
            <a:pathLst>
              <a:path w="34925" h="43656">
                <a:moveTo>
                  <a:pt x="34925" y="43656"/>
                </a:moveTo>
                <a:lnTo>
                  <a:pt x="34925" y="17463"/>
                </a:lnTo>
                <a:arcTo hR="17463" wR="17463" stAng="0" swAng="-10800000"/>
                <a:lnTo>
                  <a:pt x="0" y="43656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678238" y="3088481"/>
            <a:ext cx="34925" cy="6548"/>
          </a:xfrm>
          <a:custGeom>
            <a:avLst/>
            <a:gdLst/>
            <a:ahLst/>
            <a:cxnLst/>
            <a:rect l="l" t="t" r="r" b="b"/>
            <a:pathLst>
              <a:path w="34925" h="6548">
                <a:moveTo>
                  <a:pt x="34925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608388" y="3079750"/>
            <a:ext cx="174625" cy="113506"/>
          </a:xfrm>
          <a:custGeom>
            <a:avLst/>
            <a:gdLst/>
            <a:ahLst/>
            <a:cxnLst/>
            <a:rect l="l" t="t" r="r" b="b"/>
            <a:pathLst>
              <a:path w="174625" h="113506">
                <a:moveTo>
                  <a:pt x="139700" y="26194"/>
                </a:moveTo>
                <a:lnTo>
                  <a:pt x="157163" y="26194"/>
                </a:lnTo>
                <a:arcTo hR="17463" wR="17463" stAng="16200000" swAng="5400000"/>
                <a:lnTo>
                  <a:pt x="174625" y="96044"/>
                </a:lnTo>
                <a:arcTo hR="17463" wR="17463" stAng="0" swAng="5400000"/>
                <a:lnTo>
                  <a:pt x="17463" y="113506"/>
                </a:ln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34925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643313" y="3036094"/>
            <a:ext cx="104775" cy="157163"/>
          </a:xfrm>
          <a:custGeom>
            <a:avLst/>
            <a:gdLst/>
            <a:ahLst/>
            <a:cxnLst/>
            <a:rect l="l" t="t" r="r" b="b"/>
            <a:pathLst>
              <a:path w="104775" h="157163">
                <a:moveTo>
                  <a:pt x="104775" y="157163"/>
                </a:moveTo>
                <a:lnTo>
                  <a:pt x="104775" y="17463"/>
                </a:lnTo>
                <a:arcTo hR="17463" wR="17463" stAng="0" swAng="-5400000"/>
                <a:lnTo>
                  <a:pt x="17463" y="0"/>
                </a:lnTo>
                <a:arcTo hR="17463" wR="17463" stAng="16200000" swAng="-5400000"/>
                <a:lnTo>
                  <a:pt x="0" y="157163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3895725" y="3033650"/>
            <a:ext cx="82962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7 至 9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3590925" y="3379081"/>
            <a:ext cx="860107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首条医疗航线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3590925" y="3786487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3686175" y="3786487"/>
            <a:ext cx="85058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园区或城郊医疗点对点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3590925" y="4205587"/>
            <a:ext cx="86010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3686175" y="4205587"/>
            <a:ext cx="85058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验证假设 3：安全稳定复飞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6191250" y="2819400"/>
            <a:ext cx="2600325" cy="2381250"/>
          </a:xfrm>
          <a:prstGeom prst="roundRect">
            <a:avLst>
              <a:gd name="adj" fmla="val 1600"/>
            </a:avLst>
          </a:prstGeom>
          <a:solidFill>
            <a:srgbClr val="2C221A"/>
          </a:solidFill>
          <a:ln/>
        </p:spPr>
      </p:sp>
      <p:sp>
        <p:nvSpPr>
          <p:cNvPr id="61" name="Shape 59"/>
          <p:cNvSpPr/>
          <p:nvPr/>
        </p:nvSpPr>
        <p:spPr>
          <a:xfrm>
            <a:off x="6191250" y="2819400"/>
            <a:ext cx="2600325" cy="28575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62" name="Shape 60"/>
          <p:cNvSpPr/>
          <p:nvPr/>
        </p:nvSpPr>
        <p:spPr>
          <a:xfrm>
            <a:off x="6416675" y="3027363"/>
            <a:ext cx="139700" cy="174623"/>
          </a:xfrm>
          <a:custGeom>
            <a:avLst/>
            <a:gdLst/>
            <a:ahLst/>
            <a:cxnLst/>
            <a:rect l="l" t="t" r="r" b="b"/>
            <a:pathLst>
              <a:path w="139700" h="174623">
                <a:moveTo>
                  <a:pt x="139700" y="69850"/>
                </a:moveTo>
                <a:cubicBezTo>
                  <a:pt x="139700" y="113445"/>
                  <a:pt x="91338" y="158848"/>
                  <a:pt x="75097" y="172870"/>
                </a:cubicBezTo>
                <a:arcTo hR="8731" wR="8731" stAng="3183507" swAng="4432986"/>
                <a:cubicBezTo>
                  <a:pt x="48362" y="158848"/>
                  <a:pt x="0" y="113445"/>
                  <a:pt x="0" y="69850"/>
                </a:cubicBezTo>
                <a:arcTo hR="69850" wR="69850" stAng="10800000" swAng="10800000"/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6460331" y="3071019"/>
            <a:ext cx="52388" cy="52388"/>
          </a:xfrm>
          <a:prstGeom prst="ellipse">
            <a:avLst/>
          </a:pr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6686550" y="3033650"/>
            <a:ext cx="5505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10 至 15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381750" y="3379081"/>
            <a:ext cx="5810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接入社区起降点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6381750" y="3786487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6477000" y="3786487"/>
            <a:ext cx="571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从医疗点扩到社区起降点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6381750" y="4205587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6477000" y="4205587"/>
            <a:ext cx="5715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验证假设 2：单站日单量爬坡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8982075" y="2819400"/>
            <a:ext cx="2600325" cy="2381250"/>
          </a:xfrm>
          <a:prstGeom prst="roundRect">
            <a:avLst>
              <a:gd name="adj" fmla="val 1600"/>
            </a:avLst>
          </a:prstGeom>
          <a:solidFill>
            <a:srgbClr val="2C221A"/>
          </a:solidFill>
          <a:ln/>
        </p:spPr>
      </p:sp>
      <p:sp>
        <p:nvSpPr>
          <p:cNvPr id="71" name="Shape 69"/>
          <p:cNvSpPr/>
          <p:nvPr/>
        </p:nvSpPr>
        <p:spPr>
          <a:xfrm>
            <a:off x="8982075" y="2819400"/>
            <a:ext cx="2600325" cy="28575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72" name="Shape 70"/>
          <p:cNvSpPr/>
          <p:nvPr/>
        </p:nvSpPr>
        <p:spPr>
          <a:xfrm>
            <a:off x="9190045" y="3099448"/>
            <a:ext cx="102532" cy="102532"/>
          </a:xfrm>
          <a:custGeom>
            <a:avLst/>
            <a:gdLst/>
            <a:ahLst/>
            <a:cxnLst/>
            <a:rect l="l" t="t" r="r" b="b"/>
            <a:pathLst>
              <a:path w="102532" h="102532">
                <a:moveTo>
                  <a:pt x="102532" y="65310"/>
                </a:moveTo>
                <a:arcTo hR="52388" wR="52388" stAng="1009623" swAng="14180754"/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303544" y="3062287"/>
            <a:ext cx="8731" cy="34925"/>
          </a:xfrm>
          <a:custGeom>
            <a:avLst/>
            <a:gdLst/>
            <a:ahLst/>
            <a:cxnLst/>
            <a:rect l="l" t="t" r="r" b="b"/>
            <a:pathLst>
              <a:path w="8731" h="34925">
                <a:moveTo>
                  <a:pt x="0" y="0"/>
                </a:moveTo>
                <a:lnTo>
                  <a:pt x="8731" y="0"/>
                </a:lnTo>
                <a:lnTo>
                  <a:pt x="8731" y="34925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9226132" y="3134477"/>
            <a:ext cx="25024" cy="30245"/>
          </a:xfrm>
          <a:custGeom>
            <a:avLst/>
            <a:gdLst/>
            <a:ahLst/>
            <a:cxnLst/>
            <a:rect l="l" t="t" r="r" b="b"/>
            <a:pathLst>
              <a:path w="25024" h="30245">
                <a:moveTo>
                  <a:pt x="0" y="4366"/>
                </a:moveTo>
                <a:lnTo>
                  <a:pt x="7561" y="0"/>
                </a:lnTo>
                <a:lnTo>
                  <a:pt x="25024" y="30245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9259888" y="3027363"/>
            <a:ext cx="104775" cy="104775"/>
          </a:xfrm>
          <a:prstGeom prst="ellipse">
            <a:avLst/>
          </a:pr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9477375" y="3033650"/>
            <a:ext cx="27146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16 至 18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9172575" y="3379081"/>
            <a:ext cx="301942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成本对表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9172575" y="3786487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9267825" y="3786487"/>
            <a:ext cx="29241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同口径对比 4.54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9172575" y="4205587"/>
            <a:ext cx="3019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9267825" y="4205587"/>
            <a:ext cx="292417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带三组数据开下一轮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4143375" y="2076450"/>
            <a:ext cx="247650" cy="247650"/>
          </a:xfrm>
          <a:custGeom>
            <a:avLst/>
            <a:gdLst/>
            <a:ahLst/>
            <a:cxnLst/>
            <a:rect l="l" t="t" r="r" b="b"/>
            <a:pathLst>
              <a:path w="247650" h="247650">
                <a:moveTo>
                  <a:pt x="123825" y="0"/>
                </a:moveTo>
                <a:lnTo>
                  <a:pt x="247650" y="123825"/>
                </a:lnTo>
                <a:lnTo>
                  <a:pt x="123825" y="247650"/>
                </a:lnTo>
                <a:lnTo>
                  <a:pt x="0" y="123825"/>
                </a:lnTo>
                <a:close/>
              </a:path>
            </a:pathLst>
          </a:custGeom>
          <a:solidFill>
            <a:srgbClr val="E56A2C"/>
          </a:solidFill>
          <a:ln/>
        </p:spPr>
      </p:sp>
      <p:sp>
        <p:nvSpPr>
          <p:cNvPr id="83" name="Text 81"/>
          <p:cNvSpPr/>
          <p:nvPr/>
        </p:nvSpPr>
        <p:spPr>
          <a:xfrm>
            <a:off x="0" y="2443100"/>
            <a:ext cx="8534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E56A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闸门：第 6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Shape 82"/>
          <p:cNvSpPr/>
          <p:nvPr/>
        </p:nvSpPr>
        <p:spPr>
          <a:xfrm>
            <a:off x="616744" y="5398294"/>
            <a:ext cx="10958513" cy="557213"/>
          </a:xfrm>
          <a:prstGeom prst="roundRect">
            <a:avLst>
              <a:gd name="adj" fmla="val 6838"/>
            </a:avLst>
          </a:prstGeom>
          <a:noFill/>
          <a:ln w="14288">
            <a:solidFill>
              <a:srgbClr val="E56A2C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854075" y="5589588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0" y="174625"/>
                </a:moveTo>
                <a:lnTo>
                  <a:pt x="0" y="17463"/>
                </a:lnTo>
                <a:arcTo hR="8731" wR="8731" stAng="10800000" swAng="3187806"/>
                <a:arcTo hR="52388" wR="52388" stAng="13987806" swAng="2212194"/>
                <a:cubicBezTo>
                  <a:pt x="61119" y="0"/>
                  <a:pt x="78581" y="17463"/>
                  <a:pt x="98951" y="17463"/>
                </a:cubicBezTo>
                <a:quadBezTo>
                  <a:pt x="116414" y="17463"/>
                  <a:pt x="125730" y="10478"/>
                </a:quadBezTo>
                <a:arcTo hR="8731" wR="8731" stAng="13987806" swAng="7612194"/>
                <a:lnTo>
                  <a:pt x="139700" y="104775"/>
                </a:lnTo>
                <a:arcTo hR="8731" wR="8731" stAng="0" swAng="3187806"/>
                <a:arcTo hR="52388" wR="52388" stAng="3187806" swAng="2212194"/>
                <a:cubicBezTo>
                  <a:pt x="78581" y="122238"/>
                  <a:pt x="61119" y="104775"/>
                  <a:pt x="34925" y="104775"/>
                </a:cubicBezTo>
                <a:arcTo hR="52388" wR="52388" stAng="16199913" swAng="-2508649"/>
              </a:path>
            </a:pathLst>
          </a:custGeom>
          <a:noFill/>
          <a:ln w="17463">
            <a:solidFill>
              <a:srgbClr val="E56A2C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1219200" y="5578633"/>
            <a:ext cx="10972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闸门：第 6 个月拿不到运营合格证，就暂停航线投入，先补取证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以上为计划，时间从本轮资金到位起算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996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</a:t>
            </a:r>
            <a:pPr algn="l" indent="0" marL="0">
              <a:buNone/>
            </a:pPr>
            <a:r>
              <a:rPr lang="en-US" sz="90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4"/>
          <p:cNvSpPr/>
          <p:nvPr/>
        </p:nvSpPr>
        <p:spPr>
          <a:xfrm>
            <a:off x="0" y="65575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248150" y="299614"/>
            <a:ext cx="7943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62550" y="299614"/>
            <a:ext cx="702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076950" y="299614"/>
            <a:ext cx="611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991350" y="299614"/>
            <a:ext cx="5200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切入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05750" y="299614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820150" y="299614"/>
            <a:ext cx="337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734550" y="299614"/>
            <a:ext cx="2457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9483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648950" y="299614"/>
            <a:ext cx="1543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1258550" y="476250"/>
            <a:ext cx="323850" cy="190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14" name="Text 12"/>
          <p:cNvSpPr/>
          <p:nvPr/>
        </p:nvSpPr>
        <p:spPr>
          <a:xfrm>
            <a:off x="609600" y="1117193"/>
            <a:ext cx="115824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本轮请求：支撑 18 个月里程碑，六成用在取证和航线</a:t>
            </a:r>
            <a:endParaRPr lang="en-US" sz="25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09600" y="18910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轮</a:t>
            </a:r>
            <a:pPr algn="l" indent="0" marL="0">
              <a:buNone/>
            </a:pPr>
            <a:r>
              <a:rPr lang="en-US" sz="1050" b="1" spc="150" kern="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</a:t>
            </a:r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09600" y="218531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支撑 18 个月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09600" y="290921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三道验证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380626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从取证到第一组同口径成本数据。金额按里程碑和尽调确定。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096000" y="2095500"/>
            <a:ext cx="1607820" cy="666750"/>
          </a:xfrm>
          <a:prstGeom prst="rect">
            <a:avLst/>
          </a:prstGeom>
          <a:solidFill>
            <a:srgbClr val="E56A2C"/>
          </a:solidFill>
          <a:ln/>
        </p:spPr>
      </p:sp>
      <p:sp>
        <p:nvSpPr>
          <p:cNvPr id="20" name="Text 18"/>
          <p:cNvSpPr/>
          <p:nvPr/>
        </p:nvSpPr>
        <p:spPr>
          <a:xfrm>
            <a:off x="6210300" y="2275627"/>
            <a:ext cx="59817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0" y="3048000"/>
            <a:ext cx="133350" cy="133350"/>
          </a:xfrm>
          <a:prstGeom prst="roundRect">
            <a:avLst>
              <a:gd name="adj" fmla="val 14286"/>
            </a:avLst>
          </a:prstGeom>
          <a:solidFill>
            <a:srgbClr val="E56A2C"/>
          </a:solidFill>
          <a:ln/>
        </p:spPr>
      </p:sp>
      <p:sp>
        <p:nvSpPr>
          <p:cNvPr id="22" name="Text 20"/>
          <p:cNvSpPr/>
          <p:nvPr/>
        </p:nvSpPr>
        <p:spPr>
          <a:xfrm>
            <a:off x="6324600" y="302521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取证与安全体系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302521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741920" y="2095500"/>
            <a:ext cx="1607820" cy="666750"/>
          </a:xfrm>
          <a:prstGeom prst="rect">
            <a:avLst/>
          </a:prstGeom>
          <a:solidFill>
            <a:srgbClr val="F2E9DF"/>
          </a:solidFill>
          <a:ln/>
        </p:spPr>
      </p:sp>
      <p:sp>
        <p:nvSpPr>
          <p:cNvPr id="25" name="Text 23"/>
          <p:cNvSpPr/>
          <p:nvPr/>
        </p:nvSpPr>
        <p:spPr>
          <a:xfrm>
            <a:off x="7856220" y="2275627"/>
            <a:ext cx="433578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096000" y="3429000"/>
            <a:ext cx="133350" cy="133350"/>
          </a:xfrm>
          <a:prstGeom prst="roundRect">
            <a:avLst>
              <a:gd name="adj" fmla="val 14286"/>
            </a:avLst>
          </a:prstGeom>
          <a:solidFill>
            <a:srgbClr val="F2E9DF"/>
          </a:solidFill>
          <a:ln/>
        </p:spPr>
      </p:sp>
      <p:sp>
        <p:nvSpPr>
          <p:cNvPr id="27" name="Text 25"/>
          <p:cNvSpPr/>
          <p:nvPr/>
        </p:nvSpPr>
        <p:spPr>
          <a:xfrm>
            <a:off x="6324600" y="340621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航线与起降点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340621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387840" y="2095500"/>
            <a:ext cx="1333500" cy="666750"/>
          </a:xfrm>
          <a:prstGeom prst="rect">
            <a:avLst/>
          </a:prstGeom>
          <a:solidFill>
            <a:srgbClr val="A89888"/>
          </a:solidFill>
          <a:ln/>
        </p:spPr>
      </p:sp>
      <p:sp>
        <p:nvSpPr>
          <p:cNvPr id="30" name="Text 28"/>
          <p:cNvSpPr/>
          <p:nvPr/>
        </p:nvSpPr>
        <p:spPr>
          <a:xfrm>
            <a:off x="9502140" y="2275627"/>
            <a:ext cx="268986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096000" y="3810000"/>
            <a:ext cx="133350" cy="133350"/>
          </a:xfrm>
          <a:prstGeom prst="roundRect">
            <a:avLst>
              <a:gd name="adj" fmla="val 14286"/>
            </a:avLst>
          </a:prstGeom>
          <a:solidFill>
            <a:srgbClr val="A89888"/>
          </a:solidFill>
          <a:ln/>
        </p:spPr>
      </p:sp>
      <p:sp>
        <p:nvSpPr>
          <p:cNvPr id="32" name="Text 30"/>
          <p:cNvSpPr/>
          <p:nvPr/>
        </p:nvSpPr>
        <p:spPr>
          <a:xfrm>
            <a:off x="6324600" y="378721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机队与运维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378721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10759440" y="2095500"/>
            <a:ext cx="784860" cy="666750"/>
          </a:xfrm>
          <a:prstGeom prst="rect">
            <a:avLst/>
          </a:prstGeom>
          <a:solidFill>
            <a:srgbClr val="4A3B30"/>
          </a:solidFill>
          <a:ln/>
        </p:spPr>
      </p:sp>
      <p:sp>
        <p:nvSpPr>
          <p:cNvPr id="35" name="Text 33"/>
          <p:cNvSpPr/>
          <p:nvPr/>
        </p:nvSpPr>
        <p:spPr>
          <a:xfrm>
            <a:off x="10873740" y="2275627"/>
            <a:ext cx="131826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15%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096000" y="4191000"/>
            <a:ext cx="133350" cy="133350"/>
          </a:xfrm>
          <a:prstGeom prst="roundRect">
            <a:avLst>
              <a:gd name="adj" fmla="val 14286"/>
            </a:avLst>
          </a:prstGeom>
          <a:solidFill>
            <a:srgbClr val="4A3B30"/>
          </a:solidFill>
          <a:ln/>
        </p:spPr>
      </p:sp>
      <p:sp>
        <p:nvSpPr>
          <p:cNvPr id="37" name="Text 35"/>
          <p:cNvSpPr/>
          <p:nvPr/>
        </p:nvSpPr>
        <p:spPr>
          <a:xfrm>
            <a:off x="6324600" y="4168210"/>
            <a:ext cx="5867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团队与运营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4168210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096000" y="4629150"/>
            <a:ext cx="5486400" cy="9525"/>
          </a:xfrm>
          <a:prstGeom prst="rect">
            <a:avLst/>
          </a:prstGeom>
          <a:solidFill>
            <a:srgbClr val="6B5648"/>
          </a:solidFill>
          <a:ln/>
        </p:spPr>
      </p:sp>
      <p:sp>
        <p:nvSpPr>
          <p:cNvPr id="40" name="Text 38"/>
          <p:cNvSpPr/>
          <p:nvPr/>
        </p:nvSpPr>
        <p:spPr>
          <a:xfrm>
            <a:off x="6096000" y="4776725"/>
            <a:ext cx="609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图中比例为拟定用途占比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09600" y="5143500"/>
            <a:ext cx="10972800" cy="723900"/>
          </a:xfrm>
          <a:prstGeom prst="roundRect">
            <a:avLst>
              <a:gd name="adj" fmla="val 5263"/>
            </a:avLst>
          </a:prstGeom>
          <a:solidFill>
            <a:srgbClr val="2C221A"/>
          </a:solidFill>
          <a:ln/>
        </p:spPr>
      </p:sp>
      <p:sp>
        <p:nvSpPr>
          <p:cNvPr id="42" name="Shape 40"/>
          <p:cNvSpPr/>
          <p:nvPr/>
        </p:nvSpPr>
        <p:spPr>
          <a:xfrm>
            <a:off x="866775" y="5495925"/>
            <a:ext cx="114300" cy="57150"/>
          </a:xfrm>
          <a:custGeom>
            <a:avLst/>
            <a:gdLst/>
            <a:ahLst/>
            <a:cxnLst/>
            <a:rect l="l" t="t" r="r" b="b"/>
            <a:pathLst>
              <a:path w="114300" h="57150">
                <a:moveTo>
                  <a:pt x="76200" y="38100"/>
                </a:moveTo>
                <a:lnTo>
                  <a:pt x="95250" y="38100"/>
                </a:lnTo>
                <a:arcTo hR="19050" wR="19050" stAng="5400000" swAng="-10800000"/>
                <a:lnTo>
                  <a:pt x="66675" y="0"/>
                </a:lnTo>
                <a:cubicBezTo>
                  <a:pt x="60960" y="0"/>
                  <a:pt x="56198" y="1905"/>
                  <a:pt x="53340" y="5715"/>
                </a:cubicBezTo>
                <a:lnTo>
                  <a:pt x="0" y="5715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04875" y="5485858"/>
            <a:ext cx="143131" cy="105317"/>
          </a:xfrm>
          <a:custGeom>
            <a:avLst/>
            <a:gdLst/>
            <a:ahLst/>
            <a:cxnLst/>
            <a:rect l="l" t="t" r="r" b="b"/>
            <a:pathLst>
              <a:path w="143131" h="105317">
                <a:moveTo>
                  <a:pt x="0" y="105317"/>
                </a:moveTo>
                <a:lnTo>
                  <a:pt x="15240" y="91982"/>
                </a:lnTo>
                <a:cubicBezTo>
                  <a:pt x="18098" y="88172"/>
                  <a:pt x="22860" y="86267"/>
                  <a:pt x="28575" y="86267"/>
                </a:cubicBezTo>
                <a:lnTo>
                  <a:pt x="66675" y="86267"/>
                </a:lnTo>
                <a:cubicBezTo>
                  <a:pt x="77152" y="86267"/>
                  <a:pt x="86678" y="82457"/>
                  <a:pt x="93345" y="74837"/>
                </a:cubicBezTo>
                <a:lnTo>
                  <a:pt x="137160" y="32927"/>
                </a:lnTo>
                <a:arcTo hR="19068" wR="19068" stAng="2797154" swAng="-10800000"/>
                <a:lnTo>
                  <a:pt x="70961" y="42357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57250" y="55435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0"/>
                </a:moveTo>
                <a:lnTo>
                  <a:pt x="57150" y="57150"/>
                </a:lnTo>
              </a:path>
            </a:pathLst>
          </a:cu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62977" y="5449253"/>
            <a:ext cx="55245" cy="55245"/>
          </a:xfrm>
          <a:prstGeom prst="ellipse">
            <a:avLst/>
          </a:pr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66775" y="5410200"/>
            <a:ext cx="57150" cy="57150"/>
          </a:xfrm>
          <a:prstGeom prst="ellipse">
            <a:avLst/>
          </a:prstGeom>
          <a:noFill/>
          <a:ln w="19050">
            <a:solidFill>
              <a:srgbClr val="C4AE97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200150" y="5415985"/>
            <a:ext cx="10991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参照：城市物流运营公司的公开单笔融资在数千万元量级（迅蚁 C+ 轮，2025-11）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来源：中华网（2025-11-26）。用途占比为本公司拟定，不是测算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41B1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838200" cy="838200"/>
          </a:xfrm>
          <a:custGeom>
            <a:avLst/>
            <a:gdLst/>
            <a:ahLst/>
            <a:cxnLst/>
            <a:rect l="l" t="t" r="r" b="b"/>
            <a:pathLst>
              <a:path w="838200" h="838200">
                <a:moveTo>
                  <a:pt x="0" y="0"/>
                </a:moveTo>
                <a:lnTo>
                  <a:pt x="83820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E56A2C"/>
          </a:solidFill>
          <a:ln/>
        </p:spPr>
      </p:sp>
      <p:sp>
        <p:nvSpPr>
          <p:cNvPr id="4" name="Text 2"/>
          <p:cNvSpPr/>
          <p:nvPr/>
        </p:nvSpPr>
        <p:spPr>
          <a:xfrm>
            <a:off x="609600" y="2699664"/>
            <a:ext cx="11582400" cy="731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一起把第一条医疗航线飞起来</a:t>
            </a:r>
            <a:endParaRPr lang="en-US" sz="4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09600" y="3779131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个月，三道验证：先拿证，再开医疗航线，最后对表成本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4525" y="4494212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17463" y="174625"/>
                </a:move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20955" wR="20955" stAng="16194428" swAng="2711764"/>
                <a:lnTo>
                  <a:pt x="133518" y="37492"/>
                </a:lnTo>
                <a:arcTo hR="20955" wR="20955" stAng="18889766" swAng="2715819"/>
                <a:lnTo>
                  <a:pt x="139700" y="157163"/>
                </a:lnTo>
                <a:arcTo hR="17463" wR="17463" stAng="0" swAng="5400000"/>
                <a:close/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838" y="4494213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0" y="43656"/>
                </a:lnTo>
                <a:arcTo hR="8731" wR="8731" stAng="10800000" swAng="-5400000"/>
                <a:lnTo>
                  <a:pt x="52388" y="52388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8181" y="4590256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3450" y="4472287"/>
            <a:ext cx="11258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 个月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33450" y="4740794"/>
            <a:ext cx="112585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运营合格证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190875" y="4537869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73413" y="4616450"/>
            <a:ext cx="34925" cy="43656"/>
          </a:xfrm>
          <a:custGeom>
            <a:avLst/>
            <a:gdLst/>
            <a:ahLst/>
            <a:cxnLst/>
            <a:rect l="l" t="t" r="r" b="b"/>
            <a:pathLst>
              <a:path w="34925" h="43656">
                <a:moveTo>
                  <a:pt x="34925" y="43656"/>
                </a:moveTo>
                <a:lnTo>
                  <a:pt x="34925" y="17463"/>
                </a:lnTo>
                <a:arcTo hR="17463" wR="17463" stAng="0" swAng="-10800000"/>
                <a:lnTo>
                  <a:pt x="0" y="43656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73413" y="4555331"/>
            <a:ext cx="34925" cy="6548"/>
          </a:xfrm>
          <a:custGeom>
            <a:avLst/>
            <a:gdLst/>
            <a:ahLst/>
            <a:cxnLst/>
            <a:rect l="l" t="t" r="r" b="b"/>
            <a:pathLst>
              <a:path w="34925" h="6548">
                <a:moveTo>
                  <a:pt x="34925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03563" y="4546600"/>
            <a:ext cx="174625" cy="113506"/>
          </a:xfrm>
          <a:custGeom>
            <a:avLst/>
            <a:gdLst/>
            <a:ahLst/>
            <a:cxnLst/>
            <a:rect l="l" t="t" r="r" b="b"/>
            <a:pathLst>
              <a:path w="174625" h="113506">
                <a:moveTo>
                  <a:pt x="139700" y="26194"/>
                </a:moveTo>
                <a:lnTo>
                  <a:pt x="157163" y="26194"/>
                </a:lnTo>
                <a:arcTo hR="17463" wR="17463" stAng="16200000" swAng="5400000"/>
                <a:lnTo>
                  <a:pt x="174625" y="96044"/>
                </a:lnTo>
                <a:arcTo hR="17463" wR="17463" stAng="0" swAng="5400000"/>
                <a:lnTo>
                  <a:pt x="17463" y="113506"/>
                </a:ln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34925" y="0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138488" y="4502944"/>
            <a:ext cx="104775" cy="157163"/>
          </a:xfrm>
          <a:custGeom>
            <a:avLst/>
            <a:gdLst/>
            <a:ahLst/>
            <a:cxnLst/>
            <a:rect l="l" t="t" r="r" b="b"/>
            <a:pathLst>
              <a:path w="104775" h="157163">
                <a:moveTo>
                  <a:pt x="104775" y="157163"/>
                </a:moveTo>
                <a:lnTo>
                  <a:pt x="104775" y="17463"/>
                </a:lnTo>
                <a:arcTo hR="17463" wR="17463" stAng="0" swAng="-5400000"/>
                <a:lnTo>
                  <a:pt x="17463" y="0"/>
                </a:lnTo>
                <a:arcTo hR="17463" wR="17463" stAng="16200000" swAng="-5400000"/>
                <a:lnTo>
                  <a:pt x="0" y="157163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09950" y="4472287"/>
            <a:ext cx="8782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9 个月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409950" y="4740794"/>
            <a:ext cx="8782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首条医疗航线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580070" y="4566298"/>
            <a:ext cx="102532" cy="102532"/>
          </a:xfrm>
          <a:custGeom>
            <a:avLst/>
            <a:gdLst/>
            <a:ahLst/>
            <a:cxnLst/>
            <a:rect l="l" t="t" r="r" b="b"/>
            <a:pathLst>
              <a:path w="102532" h="102532">
                <a:moveTo>
                  <a:pt x="102532" y="65310"/>
                </a:moveTo>
                <a:arcTo hR="52388" wR="52388" stAng="1009623" swAng="14180754"/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93569" y="4529138"/>
            <a:ext cx="8731" cy="34925"/>
          </a:xfrm>
          <a:custGeom>
            <a:avLst/>
            <a:gdLst/>
            <a:ahLst/>
            <a:cxnLst/>
            <a:rect l="l" t="t" r="r" b="b"/>
            <a:pathLst>
              <a:path w="8731" h="34925">
                <a:moveTo>
                  <a:pt x="0" y="0"/>
                </a:moveTo>
                <a:lnTo>
                  <a:pt x="8731" y="0"/>
                </a:lnTo>
                <a:lnTo>
                  <a:pt x="8731" y="34925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616157" y="4601327"/>
            <a:ext cx="25024" cy="30245"/>
          </a:xfrm>
          <a:custGeom>
            <a:avLst/>
            <a:gdLst/>
            <a:ahLst/>
            <a:cxnLst/>
            <a:rect l="l" t="t" r="r" b="b"/>
            <a:pathLst>
              <a:path w="25024" h="30245">
                <a:moveTo>
                  <a:pt x="0" y="4366"/>
                </a:moveTo>
                <a:lnTo>
                  <a:pt x="7561" y="0"/>
                </a:lnTo>
                <a:lnTo>
                  <a:pt x="25024" y="30245"/>
                </a:lnTo>
              </a:path>
            </a:pathLst>
          </a:cu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49912" y="4494213"/>
            <a:ext cx="104775" cy="104775"/>
          </a:xfrm>
          <a:prstGeom prst="ellipse">
            <a:avLst/>
          </a:prstGeom>
          <a:noFill/>
          <a:ln w="17463">
            <a:solidFill>
              <a:srgbClr val="C4AE9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886450" y="4472287"/>
            <a:ext cx="6305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4AE9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18 个月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886450" y="4740794"/>
            <a:ext cx="63055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F2E9D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同口径成本数据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5524500"/>
            <a:ext cx="2095500" cy="533400"/>
          </a:xfrm>
          <a:prstGeom prst="roundRect">
            <a:avLst>
              <a:gd name="adj" fmla="val 7143"/>
            </a:avLst>
          </a:prstGeom>
          <a:solidFill>
            <a:srgbClr val="E56A2C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5684131"/>
            <a:ext cx="3314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约个时间聊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