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building drone delivery for cities, and we start with two kinds of orders only: medical and community. To be clear up front, we have not started commercial operations. Today is not about traction. It is about three things: why now, where we enter, and what we will prove with data in 18 months. Every outside figure in this deck comes from public regulations, official statistics or company announcements, and each page names its source. The cover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opportunity. On the ground, instant delivery in China is one of the largest order pools in the world. In the air, the share is close to zero. The background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point on this page: the order pool is enormous and drones have almost none of it. China handled more than 60 billion instant delivery orders in 2025, according to the China Federation of Logistics and Purchasing. On the drone side, Meituan, the furthest along, passed 1 million commercial orders in total only by the end of June 2026, counting every year since it started. Set that multi-year total against one year of orders and you get about 2 in 100,000. The two numbers are not on the same basis, so we only use the ratio to show the order of magnitude: the sky is still empty.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now. Three reasons, one per year. On January 1, 2024, the State Council's interim drone regulations and CAAC's CCAR-92 took effect on the same day, and commercial drone flying got a clear licensing path for the first time. At the end of 2025, the NDRC set the order of entry at a press briefing: cargo before passengers, segregated airspace before shared airspace, outskirts before city centers. Instant delivery is cargo, so it comes first. City centers come last, which is both the opening and the constraint. In 2026 the low-altitude economy appeared in the Government Work Report for the third year running, moving from a new growth engine, to safe and healthy development, to an emerging pillar industry. The base is growing too: drones in China flew 45.3 million hours in 2025, up almost 70%, and the number of units holding an operating certificate doubled in a year to 38,872. Most of those hours are crop spraying and inspection, not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national order pool down to what our first city lets us serve. We start in Shenzhen because it is the only city that splits its landing points by use in a published plan. The plan calls for more than 1,200 landing points by 2026, of which 413 are for community delivery, and of those, 148 are for medical and 265 for shopping districts. These are targets, not built sites. The built count is keeping up: Shenzhen had 1,284 landing points by the end of 2025, already past the 1,200 target, and drones carried freight on more than 1 million flights that year across 310 cargo routes. Our serviceable market starts from those 148 medical points and 413 community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competitive landscape. Four in China. Meituan runs urban food and medical deliveries, has passed 1 million orders in total, flies 70 routes across six cities including Shenzhen, Beijing, Shanghai, Guangzhou, Hong Kong and Dubai, and holds China's first operating certificate for low-altitude logistics with full-area coverage. SF Express's Phoenix Wings runs parcels, cross-sea and intercity routes, with 168 drones and 383 routes in Shenzhen and 600 to 700 flights a day. JD Logistics runs rural last-mile routes in Zizhong, Sichuan, where its first 78 routes reach 78 villages. Antwork is mostly medical, active in 55 cities, with 2.6 million kilometers flown. Abroad, Zipline has passed 2.5 million deliveries and was valued at 7.6 billion dollars in January. Wing has passed 1 million and plans more than 270 Walmart sites by 2027. The takeaway: the pioneers have shown that drones can fly, get licensed and build networks. None has published an actual cost per order. Meituan only says its cost per order falls 40 to 50 percent a year. Whether this makes money is still an open question, and that is the question our data will answer. All figures are company statements or press reports.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where we enter, why there, and what the next 18 months must prove. The background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did not pick this entry point by instinct. It falls out of public information. First, the order of entry: the NDRC was explicit, cargo before passengers, segregated airspace before shared airspace, outskirts before city centers. So we start with cargo, in parks and suburbs where segregated airspace is easiest to draw. Second, the landing-point plan: Shenzhen plans 413 community delivery points, 148 of them medical. The endpoints are already in the plan, so we do not have to persuade the city to build them. Put the two together and you get our wedge: medical first, then community, starting from business parks and suburbs that already have landing points. Just as important is what we will not do first: food orders at peak hours in city centers. That comes last in the order of entry, and it is Meituan's home ground. We will not take it head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medical first. One, the loads are light: a sample or a pack of medicine weighs little, and Meituan's fourth-generation drone carries up to 2.5 kilograms, which covers almost every medical order. Two, they are urgent: lab samples and urgent medicine are time-sensitive, and the customer paying for speed is an institution, not a shopper comparing fees order by order. Three, other operators have already proven this use case: Antwork has flown 4.6 million medical samples, and Meituan has delivered more than 810,000 lab samples and drug packages. Both are company figures. We do not need to prove that medical demand exists. We need to prove we can serve it at a lower cost.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18 months we have three hypotheses to prove, and each one has a public number to check against. Hypothesis one, the one that matters most: our cost per order on medical and community routes is lower than a courier's. The latest public courier figure we can calculate is Meituan's 2022 delivery cost of 80.19 billion yuan over 17.67 billion orders, about 4.54 yuan per order. That is our calculation, not a figure Meituan publishes. Hypothesis two: orders per landing point keep climbing. Meituan has said a single site went from about 10 orders a day to as many as 400. That is a company figure, and we treat it as a ceiling, not a target. Hypothesis three: once licensed, we can fly safely and steadily. Shenzhen logged more than a million cargo drone flights in 2025, so this road has been traveled. We answer them in months 7 to 9, 10 to 15 and 16 to 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unit economics have to prove. First, an admission: the figures on the two sides are on different bases and cannot share one axis. On the courier side, the most reliable figure is the one we calculated from Meituan's 2022 annual results: 80.19 billion yuan of delivery-related cost over 17.67 billion instant delivery orders, about 4.54 yuan per order. Essence International used a smaller base, first-party food orders only, and got 6.9 yuan. Meituan stopped disclosing both inputs after 2023. On the drone side, Meituan only says its cost per order falls 40 to 50 percent a year and has never published an absolute figure, and no other Chinese operator has either. Barclays estimates 5 to 7 dollars per autonomous delivery in high-wage markets, which is Western labor cost and cannot be carried over to China. So today the unit economics have no public answer. What we must prove is that on the same basis, total cost over total orders, our medical routes come in under 4.54 yuan per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regulatory path. To run commercial deliveries with small drones, there are five steps before the first flight. One, registration: two mandatory national standards on real-name registration and remote identification took effect on May 1, 2026. Two, anyone flying a small drone needs a pilot license. Three, commercial flights must carry liability insurance. Four, specific-category operations need a risk assessment. China uses the SORA method, and in April 2026 CAAC put out a draft guide based on SORA 2.5 for comment. It has not taken effect yet. Five, the operating certificate itself, valid for 24 months under CCAR-92 and then renewed. The gate is real: flying without an operating certificate carries a fine of 50,000 to 500,000 yuan. And staying below 120 meters does not mean free airspace: the areas around airports and key facilities are controlled. Because the assessment rules are changing, we prepare to the 2.5 draft and re-check when the final version is published. For us this is a barrier and a moat at once, and our first milestone is getting the certificate.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risk register. Every risk here has a real precedent, and we state only the facts. In October 2025 in Arizona, two Amazon MK30 drones hit a moving crane one after the other and their batteries caught fire. No one was hurt, and the NTSB has issued a preliminary report. In February 2026 a Phoenix Wings Ark 80 came down under its parachute in Shenzhen. The company called it an operator error during a test. In September 2022 a Wing delivery drone landed on power lines in Australia and about 2,000 homes lost power. In 2019, Wing's trial in Canberra drew noise complaints and a federal review. On insurance, China plans to set up mandatory cover by around 2027, and the minimum amount is not set yet. And on money: in the first half of 2026, operating services drew only about 2.2 percent of large low-altitude funding deals, global figures from ITjuzi. Most of it went to passenger eVTOL aircraft. Our responses: survey every route leg by leg and update temporary obstacles such as cranes daily. Keep routes away from crowds and fly with parachutes. Site landing points and routes clear of overhead lines. Start in parks and suburbs and notify residents before entering a community. Buy full third-party cover before the first flight, without waiting for the mandatory standard. And spend by milestone, with each stage checked on its own. These responses are plans. They go into our operations manual for the licensing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Eighteen months, four milestones, each one checked on its own. Months 1 to 6: get the operating certificate and pilot licenses, buy full insurance and complete the specific-category risk assessment. This is the gate, and nothing after it matters if we do not pass it. Months 7 to 9: open our first medical route, point to point in a business park or suburb, and answer hypothesis three, whether we fly safely and steadily. Months 10 to 15: extend from medical points to community delivery points and answer hypothesis two, whether orders per point keep climbing. Months 16 to 18: calculate our cost per order on the same basis and check it against the courier figure of 4.54 yuan, which answers hypothesis one. Then we raise the next round on those three data sets. We have set ourselves a gate: if we do not have the operating certificate by month 6, we stop spending on routes and landing points until we do, rather than gamble investors' money. All of this is a plan, and months count from the close of this 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ask: fund the four milestones over 18 months. We are not putting an invented amount on the slide. Here is how the money would be spent: 60 percent on licensing and routes, with licensing and the safety system at 30 percent, routes and landing points at 30 percent, the fleet and its upkeep at 25 percent, and the team and operations at 15 percent. These shares are our proposal and will be refined in due diligence. For scale, a public benchmark: urban drone logistics operators have raised single rounds in the tens of millions of yuan, for example Antwork's C+ round in November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repeat the ask: this round funds 18 months of milestones, from the operating certificate, to our first medical route, to the first cost figures we can check against couriers. We would welcome a follow-up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0-0000"/>
          <p:cNvSpPr/>
          <p:nvPr/>
        </p:nvSpPr>
        <p:spPr>
          <a:xfrm>
            <a:off x="0" y="0"/>
            <a:ext cx="12192000" cy="6858000"/>
          </a:xfrm>
          <a:prstGeom prst="rect">
            <a:avLst/>
          </a:prstGeom>
          <a:gradFill rotWithShape="1">
            <a:gsLst>
              <a:gs pos="0">
                <a:srgbClr val="241B14">
                  <a:alpha val="96000"/>
                </a:srgbClr>
              </a:gs>
              <a:gs pos="42000">
                <a:srgbClr val="241B14">
                  <a:alpha val="70000"/>
                </a:srgbClr>
              </a:gs>
              <a:gs pos="75000">
                <a:srgbClr val="241B14">
                  <a:alpha val="5000"/>
                </a:srgbClr>
              </a:gs>
            </a:gsLst>
            <a:lin ang="16200000" scaled="1"/>
          </a:gradFill>
          <a:ln/>
        </p:spPr>
      </p:sp>
      <p:sp>
        <p:nvSpPr>
          <p:cNvPr id="4" name="Shape 1"/>
          <p:cNvSpPr/>
          <p:nvPr/>
        </p:nvSpPr>
        <p:spPr>
          <a:xfrm>
            <a:off x="0" y="0"/>
            <a:ext cx="838200" cy="838200"/>
          </a:xfrm>
          <a:custGeom>
            <a:avLst/>
            <a:gdLst/>
            <a:ahLst/>
            <a:cxnLst/>
            <a:rect l="l" t="t" r="r" b="b"/>
            <a:pathLst>
              <a:path w="838200" h="838200">
                <a:moveTo>
                  <a:pt x="0" y="0"/>
                </a:moveTo>
                <a:lnTo>
                  <a:pt x="838200" y="0"/>
                </a:lnTo>
                <a:lnTo>
                  <a:pt x="0" y="838200"/>
                </a:lnTo>
                <a:close/>
              </a:path>
            </a:pathLst>
          </a:custGeom>
          <a:solidFill>
            <a:srgbClr val="E56A2C"/>
          </a:solidFill>
          <a:ln/>
        </p:spPr>
      </p:sp>
      <p:sp>
        <p:nvSpPr>
          <p:cNvPr id="5" name="Text 2"/>
          <p:cNvSpPr/>
          <p:nvPr/>
        </p:nvSpPr>
        <p:spPr>
          <a:xfrm>
            <a:off x="990600" y="633712"/>
            <a:ext cx="11201400" cy="160020"/>
          </a:xfrm>
          <a:prstGeom prst="rect">
            <a:avLst/>
          </a:prstGeom>
          <a:noFill/>
          <a:ln/>
        </p:spPr>
        <p:txBody>
          <a:bodyPr wrap="none" lIns="0" tIns="0" rIns="0" bIns="0" rtlCol="0" anchor="t"/>
          <a:lstStyle/>
          <a:p>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S</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e</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e</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d</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 </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r</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o</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u</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n</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d</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 </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 </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O</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c</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t</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o</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b</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e</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r</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 </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2</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0</a:t>
            </a:r>
            <a:pPr algn="l" indent="0" marL="0">
              <a:buNone/>
            </a:pPr>
            <a:r>
              <a:rPr lang="en-US" sz="1050" b="1" spc="300" kern="0" dirty="0">
                <a:solidFill>
                  <a:srgbClr val="F2E9DF"/>
                </a:solidFill>
                <a:latin typeface="Microsoft YaHei" pitchFamily="34" charset="0"/>
                <a:ea typeface="Microsoft YaHei" pitchFamily="34" charset="-122"/>
                <a:cs typeface="Microsoft YaHei" pitchFamily="34" charset="-120"/>
              </a:rPr>
              <a:t>2</a:t>
            </a:r>
            <a:pPr algn="l" indent="0" marL="0">
              <a:buNone/>
            </a:pPr>
            <a:r>
              <a:rPr lang="en-US" sz="1050" b="1" dirty="0">
                <a:solidFill>
                  <a:srgbClr val="F2E9DF"/>
                </a:solidFill>
                <a:latin typeface="Microsoft YaHei" pitchFamily="34" charset="0"/>
                <a:ea typeface="Microsoft YaHei" pitchFamily="34" charset="-122"/>
                <a:cs typeface="Microsoft YaHei" pitchFamily="34" charset="-120"/>
              </a:rPr>
              <a:t>6</a:t>
            </a:r>
            <a:endParaRPr lang="en-US" sz="1050" dirty="0">
              <a:latin typeface="Microsoft YaHei" pitchFamily="34" charset="0"/>
              <a:ea typeface="Microsoft YaHei" pitchFamily="34" charset="-122"/>
              <a:cs typeface="Microsoft YaHei" pitchFamily="34" charset="-120"/>
            </a:endParaRPr>
          </a:p>
        </p:txBody>
      </p:sp>
      <p:sp>
        <p:nvSpPr>
          <p:cNvPr id="6" name="Text 3"/>
          <p:cNvSpPr/>
          <p:nvPr/>
        </p:nvSpPr>
        <p:spPr>
          <a:xfrm>
            <a:off x="609600" y="3709314"/>
            <a:ext cx="115824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Drone delivery in cities:</a:t>
            </a:r>
            <a:endParaRPr lang="en-US" sz="4800" dirty="0">
              <a:latin typeface="Microsoft YaHei" pitchFamily="34" charset="0"/>
              <a:ea typeface="Microsoft YaHei" pitchFamily="34" charset="-122"/>
              <a:cs typeface="Microsoft YaHei" pitchFamily="34" charset="-120"/>
            </a:endParaRPr>
          </a:p>
        </p:txBody>
      </p:sp>
      <p:sp>
        <p:nvSpPr>
          <p:cNvPr id="7" name="Text 4"/>
          <p:cNvSpPr/>
          <p:nvPr/>
        </p:nvSpPr>
        <p:spPr>
          <a:xfrm>
            <a:off x="609600" y="4433214"/>
            <a:ext cx="115824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medical first</a:t>
            </a:r>
            <a:endParaRPr lang="en-US" sz="4800" dirty="0">
              <a:latin typeface="Microsoft YaHei" pitchFamily="34" charset="0"/>
              <a:ea typeface="Microsoft YaHei" pitchFamily="34" charset="-122"/>
              <a:cs typeface="Microsoft YaHei" pitchFamily="34" charset="-120"/>
            </a:endParaRPr>
          </a:p>
        </p:txBody>
      </p:sp>
      <p:sp>
        <p:nvSpPr>
          <p:cNvPr id="8" name="Text 5"/>
          <p:cNvSpPr/>
          <p:nvPr/>
        </p:nvSpPr>
        <p:spPr>
          <a:xfrm>
            <a:off x="609600" y="5332068"/>
            <a:ext cx="11582400" cy="240030"/>
          </a:xfrm>
          <a:prstGeom prst="rect">
            <a:avLst/>
          </a:prstGeom>
          <a:noFill/>
          <a:ln/>
        </p:spPr>
        <p:txBody>
          <a:bodyPr wrap="none" lIns="0" tIns="0" rIns="0" bIns="0" rtlCol="0" anchor="t"/>
          <a:lstStyle/>
          <a:p>
            <a:pPr algn="l" indent="0" marL="0">
              <a:buNone/>
            </a:pPr>
            <a:r>
              <a:rPr lang="en-US" sz="1575" dirty="0">
                <a:solidFill>
                  <a:srgbClr val="C4AE97"/>
                </a:solidFill>
                <a:latin typeface="Microsoft YaHei" pitchFamily="34" charset="0"/>
                <a:ea typeface="Microsoft YaHei" pitchFamily="34" charset="-122"/>
                <a:cs typeface="Microsoft YaHei" pitchFamily="34" charset="-120"/>
              </a:rPr>
              <a:t>We have not flown yet. In 18 months we prove three things.</a:t>
            </a:r>
            <a:endParaRPr lang="en-US" sz="1575" dirty="0">
              <a:latin typeface="Microsoft YaHei" pitchFamily="34" charset="0"/>
              <a:ea typeface="Microsoft YaHei" pitchFamily="34" charset="-122"/>
              <a:cs typeface="Microsoft YaHei" pitchFamily="34" charset="-120"/>
            </a:endParaRPr>
          </a:p>
        </p:txBody>
      </p:sp>
      <p:sp>
        <p:nvSpPr>
          <p:cNvPr id="9" name="Shape 6"/>
          <p:cNvSpPr/>
          <p:nvPr/>
        </p:nvSpPr>
        <p:spPr>
          <a:xfrm>
            <a:off x="614363" y="5834063"/>
            <a:ext cx="1714500" cy="276225"/>
          </a:xfrm>
          <a:prstGeom prst="roundRect">
            <a:avLst>
              <a:gd name="adj" fmla="val 50000"/>
            </a:avLst>
          </a:prstGeom>
          <a:solidFill>
            <a:srgbClr val="2C221A">
              <a:alpha val="80000"/>
            </a:srgbClr>
          </a:solidFill>
          <a:ln w="9525">
            <a:solidFill>
              <a:srgbClr val="6B5648"/>
            </a:solidFill>
            <a:prstDash val="solid"/>
          </a:ln>
        </p:spPr>
      </p:sp>
      <p:sp>
        <p:nvSpPr>
          <p:cNvPr id="10" name="Text 7"/>
          <p:cNvSpPr/>
          <p:nvPr/>
        </p:nvSpPr>
        <p:spPr>
          <a:xfrm>
            <a:off x="0" y="5881987"/>
            <a:ext cx="2943225" cy="160020"/>
          </a:xfrm>
          <a:prstGeom prst="rect">
            <a:avLst/>
          </a:prstGeom>
          <a:noFill/>
          <a:ln/>
        </p:spPr>
        <p:txBody>
          <a:bodyPr wrap="none" lIns="0" tIns="0" rIns="0" bIns="0" rtlCol="0" anchor="t"/>
          <a:lstStyle/>
          <a:p>
            <a:pPr algn="ctr" indent="0" marL="0">
              <a:buNone/>
            </a:pPr>
            <a:r>
              <a:rPr lang="en-US" sz="1050" b="1" dirty="0">
                <a:solidFill>
                  <a:srgbClr val="F2E9DF"/>
                </a:solidFill>
                <a:latin typeface="Microsoft YaHei" pitchFamily="34" charset="0"/>
                <a:ea typeface="Microsoft YaHei" pitchFamily="34" charset="-122"/>
                <a:cs typeface="Microsoft YaHei" pitchFamily="34" charset="-120"/>
              </a:rPr>
              <a:t>Medical + community</a:t>
            </a:r>
            <a:endParaRPr lang="en-US" sz="1050" dirty="0">
              <a:latin typeface="Microsoft YaHei" pitchFamily="34" charset="0"/>
              <a:ea typeface="Microsoft YaHei" pitchFamily="34" charset="-122"/>
              <a:cs typeface="Microsoft YaHei" pitchFamily="34" charset="-120"/>
            </a:endParaRPr>
          </a:p>
        </p:txBody>
      </p:sp>
      <p:sp>
        <p:nvSpPr>
          <p:cNvPr id="11" name="Shape 8"/>
          <p:cNvSpPr/>
          <p:nvPr/>
        </p:nvSpPr>
        <p:spPr>
          <a:xfrm>
            <a:off x="2433638" y="5834063"/>
            <a:ext cx="1790700" cy="276225"/>
          </a:xfrm>
          <a:prstGeom prst="roundRect">
            <a:avLst>
              <a:gd name="adj" fmla="val 50000"/>
            </a:avLst>
          </a:prstGeom>
          <a:solidFill>
            <a:srgbClr val="2C221A">
              <a:alpha val="80000"/>
            </a:srgbClr>
          </a:solidFill>
          <a:ln w="9525">
            <a:solidFill>
              <a:srgbClr val="6B5648"/>
            </a:solidFill>
            <a:prstDash val="solid"/>
          </a:ln>
        </p:spPr>
      </p:sp>
      <p:sp>
        <p:nvSpPr>
          <p:cNvPr id="12" name="Text 9"/>
          <p:cNvSpPr/>
          <p:nvPr/>
        </p:nvSpPr>
        <p:spPr>
          <a:xfrm>
            <a:off x="0" y="5881987"/>
            <a:ext cx="6657975" cy="160020"/>
          </a:xfrm>
          <a:prstGeom prst="rect">
            <a:avLst/>
          </a:prstGeom>
          <a:noFill/>
          <a:ln/>
        </p:spPr>
        <p:txBody>
          <a:bodyPr wrap="none" lIns="0" tIns="0" rIns="0" bIns="0" rtlCol="0" anchor="t"/>
          <a:lstStyle/>
          <a:p>
            <a:pPr algn="ctr" indent="0" marL="0">
              <a:buNone/>
            </a:pPr>
            <a:r>
              <a:rPr lang="en-US" sz="1050" b="1" dirty="0">
                <a:solidFill>
                  <a:srgbClr val="F2E9DF"/>
                </a:solidFill>
                <a:latin typeface="Microsoft YaHei" pitchFamily="34" charset="0"/>
                <a:ea typeface="Microsoft YaHei" pitchFamily="34" charset="-122"/>
                <a:cs typeface="Microsoft YaHei" pitchFamily="34" charset="-120"/>
              </a:rPr>
              <a:t>Parks and suburbs first</a:t>
            </a:r>
            <a:endParaRPr lang="en-US" sz="1050" dirty="0">
              <a:latin typeface="Microsoft YaHei" pitchFamily="34" charset="0"/>
              <a:ea typeface="Microsoft YaHei" pitchFamily="34" charset="-122"/>
              <a:cs typeface="Microsoft YaHei" pitchFamily="34" charset="-120"/>
            </a:endParaRPr>
          </a:p>
        </p:txBody>
      </p:sp>
      <p:sp>
        <p:nvSpPr>
          <p:cNvPr id="13" name="Shape 10"/>
          <p:cNvSpPr/>
          <p:nvPr/>
        </p:nvSpPr>
        <p:spPr>
          <a:xfrm>
            <a:off x="4329113" y="5834063"/>
            <a:ext cx="1905000" cy="276225"/>
          </a:xfrm>
          <a:prstGeom prst="roundRect">
            <a:avLst>
              <a:gd name="adj" fmla="val 50000"/>
            </a:avLst>
          </a:prstGeom>
          <a:solidFill>
            <a:srgbClr val="2C221A">
              <a:alpha val="80000"/>
            </a:srgbClr>
          </a:solidFill>
          <a:ln w="9525">
            <a:solidFill>
              <a:srgbClr val="6B5648"/>
            </a:solidFill>
            <a:prstDash val="solid"/>
          </a:ln>
        </p:spPr>
      </p:sp>
      <p:sp>
        <p:nvSpPr>
          <p:cNvPr id="14" name="Text 11"/>
          <p:cNvSpPr/>
          <p:nvPr/>
        </p:nvSpPr>
        <p:spPr>
          <a:xfrm>
            <a:off x="0" y="5881987"/>
            <a:ext cx="10563225" cy="160020"/>
          </a:xfrm>
          <a:prstGeom prst="rect">
            <a:avLst/>
          </a:prstGeom>
          <a:noFill/>
          <a:ln/>
        </p:spPr>
        <p:txBody>
          <a:bodyPr wrap="none" lIns="0" tIns="0" rIns="0" bIns="0" rtlCol="0" anchor="t"/>
          <a:lstStyle/>
          <a:p>
            <a:pPr algn="ctr" indent="0" marL="0">
              <a:buNone/>
            </a:pPr>
            <a:r>
              <a:rPr lang="en-US" sz="1050" b="1" dirty="0">
                <a:solidFill>
                  <a:srgbClr val="F2E9DF"/>
                </a:solidFill>
                <a:latin typeface="Microsoft YaHei" pitchFamily="34" charset="0"/>
                <a:ea typeface="Microsoft YaHei" pitchFamily="34" charset="-122"/>
                <a:cs typeface="Microsoft YaHei" pitchFamily="34" charset="-120"/>
              </a:rPr>
              <a:t>Three tests in 18 months</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1-0000"/>
          <p:cNvSpPr/>
          <p:nvPr/>
        </p:nvSpPr>
        <p:spPr>
          <a:xfrm>
            <a:off x="0" y="0"/>
            <a:ext cx="12192000" cy="6858000"/>
          </a:xfrm>
          <a:prstGeom prst="rect">
            <a:avLst/>
          </a:prstGeom>
          <a:gradFill rotWithShape="1">
            <a:gsLst>
              <a:gs pos="0">
                <a:srgbClr val="241B14">
                  <a:alpha val="96000"/>
                </a:srgbClr>
              </a:gs>
              <a:gs pos="46000">
                <a:srgbClr val="241B14">
                  <a:alpha val="85000"/>
                </a:srgbClr>
              </a:gs>
              <a:gs pos="100000">
                <a:srgbClr val="241B14">
                  <a:alpha val="15000"/>
                </a:srgbClr>
              </a:gs>
            </a:gsLst>
            <a:lin ang="0" scaled="1"/>
          </a:gradFill>
          <a:ln/>
        </p:spPr>
      </p:sp>
      <p:sp>
        <p:nvSpPr>
          <p:cNvPr id="4" name="Text 1"/>
          <p:cNvSpPr/>
          <p:nvPr/>
        </p:nvSpPr>
        <p:spPr>
          <a:xfrm>
            <a:off x="609600" y="996235"/>
            <a:ext cx="11582400" cy="2286000"/>
          </a:xfrm>
          <a:prstGeom prst="rect">
            <a:avLst/>
          </a:prstGeom>
          <a:noFill/>
          <a:ln/>
        </p:spPr>
        <p:txBody>
          <a:bodyPr wrap="none" lIns="0" tIns="0" rIns="0" bIns="0" rtlCol="0" anchor="t"/>
          <a:lstStyle/>
          <a:p>
            <a:pPr algn="l" indent="0" marL="0">
              <a:buNone/>
            </a:pPr>
            <a:r>
              <a:rPr lang="en-US" sz="15000" b="1" dirty="0">
                <a:ln w="19050">
                  <a:solidFill>
                    <a:srgbClr val="E56A2C"/>
                  </a:solidFill>
                </a:ln>
                <a:solidFill>
                  <a:srgbClr val="E56A2C">
                    <a:alpha val="0"/>
                  </a:srgbClr>
                </a:solidFill>
                <a:latin typeface="Microsoft YaHei" pitchFamily="34" charset="0"/>
                <a:ea typeface="Microsoft YaHei" pitchFamily="34" charset="-122"/>
                <a:cs typeface="Microsoft YaHei" pitchFamily="34" charset="-120"/>
              </a:rPr>
              <a:t>01</a:t>
            </a:r>
            <a:endParaRPr lang="en-US" sz="15000" dirty="0">
              <a:latin typeface="Microsoft YaHei" pitchFamily="34" charset="0"/>
              <a:ea typeface="Microsoft YaHei" pitchFamily="34" charset="-122"/>
              <a:cs typeface="Microsoft YaHei" pitchFamily="34" charset="-120"/>
            </a:endParaRPr>
          </a:p>
        </p:txBody>
      </p:sp>
      <p:sp>
        <p:nvSpPr>
          <p:cNvPr id="5" name="Text 2"/>
          <p:cNvSpPr/>
          <p:nvPr/>
        </p:nvSpPr>
        <p:spPr>
          <a:xfrm>
            <a:off x="609600" y="3274181"/>
            <a:ext cx="1158240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Huge demand,</a:t>
            </a:r>
            <a:endParaRPr lang="en-US" sz="3450" dirty="0">
              <a:latin typeface="Microsoft YaHei" pitchFamily="34" charset="0"/>
              <a:ea typeface="Microsoft YaHei" pitchFamily="34" charset="-122"/>
              <a:cs typeface="Microsoft YaHei" pitchFamily="34" charset="-120"/>
            </a:endParaRPr>
          </a:p>
        </p:txBody>
      </p:sp>
      <p:sp>
        <p:nvSpPr>
          <p:cNvPr id="6" name="Text 3"/>
          <p:cNvSpPr/>
          <p:nvPr/>
        </p:nvSpPr>
        <p:spPr>
          <a:xfrm>
            <a:off x="609600" y="3845681"/>
            <a:ext cx="1158240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a near-empty sky</a:t>
            </a:r>
            <a:endParaRPr lang="en-US" sz="3450" dirty="0">
              <a:latin typeface="Microsoft YaHei" pitchFamily="34" charset="0"/>
              <a:ea typeface="Microsoft YaHei" pitchFamily="34" charset="-122"/>
              <a:cs typeface="Microsoft YaHei" pitchFamily="34" charset="-120"/>
            </a:endParaRPr>
          </a:p>
        </p:txBody>
      </p:sp>
      <p:sp>
        <p:nvSpPr>
          <p:cNvPr id="7" name="Shape 4"/>
          <p:cNvSpPr/>
          <p:nvPr/>
        </p:nvSpPr>
        <p:spPr>
          <a:xfrm>
            <a:off x="633412" y="4759341"/>
            <a:ext cx="142875" cy="158717"/>
          </a:xfrm>
          <a:custGeom>
            <a:avLst/>
            <a:gdLst/>
            <a:ahLst/>
            <a:cxnLst/>
            <a:rect l="l" t="t" r="r" b="b"/>
            <a:pathLst>
              <a:path w="142875" h="158717">
                <a:moveTo>
                  <a:pt x="63500" y="156591"/>
                </a:moveTo>
                <a:arcTo hR="15875" wR="15875" stAng="7200000" swAng="-3600000"/>
                <a:lnTo>
                  <a:pt x="134938" y="124841"/>
                </a:lnTo>
                <a:arcTo hR="15875" wR="15875" stAng="3600002" swAng="-3596476"/>
                <a:lnTo>
                  <a:pt x="142875" y="47609"/>
                </a:lnTo>
                <a:arcTo hR="15875" wR="15875" stAng="21596474" swAng="-3596476"/>
                <a:lnTo>
                  <a:pt x="79375" y="2127"/>
                </a:lnTo>
                <a:arcTo hR="15875" wR="15875" stAng="18000000" swAng="-3600000"/>
                <a:lnTo>
                  <a:pt x="7938" y="33877"/>
                </a:lnTo>
                <a:arcTo hR="15875" wR="15875" stAng="14400002" swAng="-3596476"/>
                <a:lnTo>
                  <a:pt x="0" y="111109"/>
                </a:lnTo>
                <a:arcTo hR="15875" wR="15875" stAng="10796474" swAng="-3596476"/>
                <a:close/>
              </a:path>
            </a:pathLst>
          </a:custGeom>
          <a:noFill/>
          <a:ln w="15875">
            <a:solidFill>
              <a:srgbClr val="C4AE97"/>
            </a:solidFill>
            <a:prstDash val="solid"/>
          </a:ln>
        </p:spPr>
      </p:sp>
      <p:sp>
        <p:nvSpPr>
          <p:cNvPr id="8" name="Shape 5"/>
          <p:cNvSpPr/>
          <p:nvPr/>
        </p:nvSpPr>
        <p:spPr>
          <a:xfrm>
            <a:off x="704850" y="4838700"/>
            <a:ext cx="5953" cy="79375"/>
          </a:xfrm>
          <a:custGeom>
            <a:avLst/>
            <a:gdLst/>
            <a:ahLst/>
            <a:cxnLst/>
            <a:rect l="l" t="t" r="r" b="b"/>
            <a:pathLst>
              <a:path w="5953" h="79375">
                <a:moveTo>
                  <a:pt x="0" y="79375"/>
                </a:moveTo>
                <a:lnTo>
                  <a:pt x="0" y="0"/>
                </a:lnTo>
              </a:path>
            </a:pathLst>
          </a:custGeom>
          <a:noFill/>
          <a:ln w="15875">
            <a:solidFill>
              <a:srgbClr val="C4AE97"/>
            </a:solidFill>
            <a:prstDash val="solid"/>
          </a:ln>
        </p:spPr>
      </p:sp>
      <p:sp>
        <p:nvSpPr>
          <p:cNvPr id="9" name="Shape 6"/>
          <p:cNvSpPr/>
          <p:nvPr/>
        </p:nvSpPr>
        <p:spPr>
          <a:xfrm>
            <a:off x="635714" y="4799013"/>
            <a:ext cx="138271" cy="39688"/>
          </a:xfrm>
          <a:custGeom>
            <a:avLst/>
            <a:gdLst/>
            <a:ahLst/>
            <a:cxnLst/>
            <a:rect l="l" t="t" r="r" b="b"/>
            <a:pathLst>
              <a:path w="138271" h="39688">
                <a:moveTo>
                  <a:pt x="0" y="0"/>
                </a:moveTo>
                <a:lnTo>
                  <a:pt x="69136" y="39688"/>
                </a:lnTo>
                <a:lnTo>
                  <a:pt x="138271" y="0"/>
                </a:lnTo>
              </a:path>
            </a:pathLst>
          </a:custGeom>
          <a:noFill/>
          <a:ln w="15875">
            <a:solidFill>
              <a:srgbClr val="C4AE97"/>
            </a:solidFill>
            <a:prstDash val="solid"/>
          </a:ln>
        </p:spPr>
      </p:sp>
      <p:sp>
        <p:nvSpPr>
          <p:cNvPr id="10" name="Shape 7"/>
          <p:cNvSpPr/>
          <p:nvPr/>
        </p:nvSpPr>
        <p:spPr>
          <a:xfrm>
            <a:off x="669131" y="4777343"/>
            <a:ext cx="71438" cy="40878"/>
          </a:xfrm>
          <a:custGeom>
            <a:avLst/>
            <a:gdLst/>
            <a:ahLst/>
            <a:cxnLst/>
            <a:rect l="l" t="t" r="r" b="b"/>
            <a:pathLst>
              <a:path w="71438" h="40878">
                <a:moveTo>
                  <a:pt x="0" y="0"/>
                </a:moveTo>
                <a:lnTo>
                  <a:pt x="71438" y="40878"/>
                </a:lnTo>
              </a:path>
            </a:pathLst>
          </a:custGeom>
          <a:noFill/>
          <a:ln w="15875">
            <a:solidFill>
              <a:srgbClr val="C4AE97"/>
            </a:solidFill>
            <a:prstDash val="solid"/>
          </a:ln>
        </p:spPr>
      </p:sp>
      <p:sp>
        <p:nvSpPr>
          <p:cNvPr id="11" name="Text 8"/>
          <p:cNvSpPr/>
          <p:nvPr/>
        </p:nvSpPr>
        <p:spPr>
          <a:xfrm>
            <a:off x="933450" y="47495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60bn orders a year, drones 1m+ in all</a:t>
            </a:r>
            <a:endParaRPr lang="en-US" sz="1275" dirty="0">
              <a:latin typeface="Microsoft YaHei" pitchFamily="34" charset="0"/>
              <a:ea typeface="Microsoft YaHei" pitchFamily="34" charset="-122"/>
              <a:cs typeface="Microsoft YaHei" pitchFamily="34" charset="-120"/>
            </a:endParaRPr>
          </a:p>
        </p:txBody>
      </p:sp>
      <p:sp>
        <p:nvSpPr>
          <p:cNvPr id="12" name="Shape 9"/>
          <p:cNvSpPr/>
          <p:nvPr/>
        </p:nvSpPr>
        <p:spPr>
          <a:xfrm>
            <a:off x="736600" y="5218113"/>
            <a:ext cx="47625" cy="47625"/>
          </a:xfrm>
          <a:custGeom>
            <a:avLst/>
            <a:gdLst/>
            <a:ahLst/>
            <a:cxnLst/>
            <a:rect l="l" t="t" r="r" b="b"/>
            <a:pathLst>
              <a:path w="47625" h="47625">
                <a:moveTo>
                  <a:pt x="0" y="0"/>
                </a:moveTo>
                <a:lnTo>
                  <a:pt x="47625" y="0"/>
                </a:lnTo>
                <a:lnTo>
                  <a:pt x="47625" y="47625"/>
                </a:lnTo>
              </a:path>
            </a:pathLst>
          </a:custGeom>
          <a:noFill/>
          <a:ln w="15875">
            <a:solidFill>
              <a:srgbClr val="C4AE97"/>
            </a:solidFill>
            <a:prstDash val="solid"/>
          </a:ln>
        </p:spPr>
      </p:sp>
      <p:sp>
        <p:nvSpPr>
          <p:cNvPr id="13" name="Shape 10"/>
          <p:cNvSpPr/>
          <p:nvPr/>
        </p:nvSpPr>
        <p:spPr>
          <a:xfrm>
            <a:off x="625475" y="5218113"/>
            <a:ext cx="158750" cy="79375"/>
          </a:xfrm>
          <a:custGeom>
            <a:avLst/>
            <a:gdLst/>
            <a:ahLst/>
            <a:cxnLst/>
            <a:rect l="l" t="t" r="r" b="b"/>
            <a:pathLst>
              <a:path w="158750" h="79375">
                <a:moveTo>
                  <a:pt x="158750" y="0"/>
                </a:moveTo>
                <a:lnTo>
                  <a:pt x="91281" y="67469"/>
                </a:lnTo>
                <a:lnTo>
                  <a:pt x="51594" y="27781"/>
                </a:lnTo>
                <a:lnTo>
                  <a:pt x="0" y="79375"/>
                </a:lnTo>
              </a:path>
            </a:pathLst>
          </a:custGeom>
          <a:noFill/>
          <a:ln w="15875">
            <a:solidFill>
              <a:srgbClr val="C4AE97"/>
            </a:solidFill>
            <a:prstDash val="solid"/>
          </a:ln>
        </p:spPr>
      </p:sp>
      <p:sp>
        <p:nvSpPr>
          <p:cNvPr id="14" name="Text 11"/>
          <p:cNvSpPr/>
          <p:nvPr/>
        </p:nvSpPr>
        <p:spPr>
          <a:xfrm>
            <a:off x="933450" y="51686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Why now: three years, three policies</a:t>
            </a:r>
            <a:endParaRPr lang="en-US" sz="1275" dirty="0">
              <a:latin typeface="Microsoft YaHei" pitchFamily="34" charset="0"/>
              <a:ea typeface="Microsoft YaHei" pitchFamily="34" charset="-122"/>
              <a:cs typeface="Microsoft YaHei" pitchFamily="34" charset="-120"/>
            </a:endParaRPr>
          </a:p>
        </p:txBody>
      </p:sp>
      <p:sp>
        <p:nvSpPr>
          <p:cNvPr id="15" name="Shape 12"/>
          <p:cNvSpPr/>
          <p:nvPr/>
        </p:nvSpPr>
        <p:spPr>
          <a:xfrm>
            <a:off x="641350" y="5597525"/>
            <a:ext cx="127000" cy="158748"/>
          </a:xfrm>
          <a:custGeom>
            <a:avLst/>
            <a:gdLst/>
            <a:ahLst/>
            <a:cxnLst/>
            <a:rect l="l" t="t" r="r" b="b"/>
            <a:pathLst>
              <a:path w="127000" h="158748">
                <a:moveTo>
                  <a:pt x="127000" y="63500"/>
                </a:moveTo>
                <a:cubicBezTo>
                  <a:pt x="127000" y="103132"/>
                  <a:pt x="83034" y="144407"/>
                  <a:pt x="68270" y="157155"/>
                </a:cubicBezTo>
                <a:arcTo hR="7938" wR="7938" stAng="3183507" swAng="4432986"/>
                <a:cubicBezTo>
                  <a:pt x="43966" y="144407"/>
                  <a:pt x="0" y="103132"/>
                  <a:pt x="0" y="63500"/>
                </a:cubicBezTo>
                <a:arcTo hR="63500" wR="63500" stAng="10800000" swAng="10800000"/>
              </a:path>
            </a:pathLst>
          </a:custGeom>
          <a:noFill/>
          <a:ln w="15875">
            <a:solidFill>
              <a:srgbClr val="C4AE97"/>
            </a:solidFill>
            <a:prstDash val="solid"/>
          </a:ln>
        </p:spPr>
      </p:sp>
      <p:sp>
        <p:nvSpPr>
          <p:cNvPr id="16" name="Shape 13"/>
          <p:cNvSpPr/>
          <p:nvPr/>
        </p:nvSpPr>
        <p:spPr>
          <a:xfrm>
            <a:off x="681038" y="5637213"/>
            <a:ext cx="47625" cy="47625"/>
          </a:xfrm>
          <a:prstGeom prst="ellipse">
            <a:avLst/>
          </a:prstGeom>
          <a:noFill/>
          <a:ln w="15875">
            <a:solidFill>
              <a:srgbClr val="C4AE97"/>
            </a:solidFill>
            <a:prstDash val="solid"/>
          </a:ln>
        </p:spPr>
      </p:sp>
      <p:sp>
        <p:nvSpPr>
          <p:cNvPr id="17" name="Text 14"/>
          <p:cNvSpPr/>
          <p:nvPr/>
        </p:nvSpPr>
        <p:spPr>
          <a:xfrm>
            <a:off x="933450" y="55877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Medical landing points in Shenzhen</a:t>
            </a:r>
            <a:pPr algn="l" indent="0" marL="0">
              <a:buNone/>
            </a:pPr>
            <a:r>
              <a:rPr lang="en-US" sz="1275"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275" dirty="0">
                <a:solidFill>
                  <a:srgbClr val="F2E9DF"/>
                </a:solidFill>
                <a:latin typeface="Microsoft YaHei" pitchFamily="34" charset="0"/>
                <a:ea typeface="Microsoft YaHei" pitchFamily="34" charset="-122"/>
                <a:cs typeface="Microsoft YaHei" pitchFamily="34" charset="-120"/>
              </a:rPr>
              <a:t>s plan</a:t>
            </a:r>
            <a:endParaRPr lang="en-US" sz="1275" dirty="0">
              <a:latin typeface="Microsoft YaHei" pitchFamily="34" charset="0"/>
              <a:ea typeface="Microsoft YaHei" pitchFamily="34" charset="-122"/>
              <a:cs typeface="Microsoft YaHei" pitchFamily="34" charset="-120"/>
            </a:endParaRPr>
          </a:p>
        </p:txBody>
      </p:sp>
      <p:sp>
        <p:nvSpPr>
          <p:cNvPr id="18" name="Shape 15"/>
          <p:cNvSpPr/>
          <p:nvPr/>
        </p:nvSpPr>
        <p:spPr>
          <a:xfrm>
            <a:off x="625475" y="6119813"/>
            <a:ext cx="111125" cy="47625"/>
          </a:xfrm>
          <a:custGeom>
            <a:avLst/>
            <a:gdLst/>
            <a:ahLst/>
            <a:cxnLst/>
            <a:rect l="l" t="t" r="r" b="b"/>
            <a:pathLst>
              <a:path w="111125" h="47625">
                <a:moveTo>
                  <a:pt x="111125" y="47625"/>
                </a:moveTo>
                <a:lnTo>
                  <a:pt x="111125" y="31750"/>
                </a:lnTo>
                <a:arcTo hR="31750" wR="31750" stAng="0" swAng="-5400000"/>
                <a:lnTo>
                  <a:pt x="31750" y="0"/>
                </a:lnTo>
                <a:arcTo hR="31750" wR="31750" stAng="16200000" swAng="-5400000"/>
                <a:lnTo>
                  <a:pt x="0" y="47625"/>
                </a:lnTo>
              </a:path>
            </a:pathLst>
          </a:custGeom>
          <a:noFill/>
          <a:ln w="15875">
            <a:solidFill>
              <a:srgbClr val="C4AE97"/>
            </a:solidFill>
            <a:prstDash val="solid"/>
          </a:ln>
        </p:spPr>
      </p:sp>
      <p:sp>
        <p:nvSpPr>
          <p:cNvPr id="19" name="Shape 16"/>
          <p:cNvSpPr/>
          <p:nvPr/>
        </p:nvSpPr>
        <p:spPr>
          <a:xfrm>
            <a:off x="736600" y="6025579"/>
            <a:ext cx="23782" cy="61468"/>
          </a:xfrm>
          <a:custGeom>
            <a:avLst/>
            <a:gdLst/>
            <a:ahLst/>
            <a:cxnLst/>
            <a:rect l="l" t="t" r="r" b="b"/>
            <a:pathLst>
              <a:path w="23782" h="61468">
                <a:moveTo>
                  <a:pt x="0" y="0"/>
                </a:moveTo>
                <a:arcTo hR="31750" wR="31750" stAng="17072025" swAng="9055950"/>
              </a:path>
            </a:pathLst>
          </a:custGeom>
          <a:noFill/>
          <a:ln w="15875">
            <a:solidFill>
              <a:srgbClr val="C4AE97"/>
            </a:solidFill>
            <a:prstDash val="solid"/>
          </a:ln>
        </p:spPr>
      </p:sp>
      <p:sp>
        <p:nvSpPr>
          <p:cNvPr id="20" name="Shape 17"/>
          <p:cNvSpPr/>
          <p:nvPr/>
        </p:nvSpPr>
        <p:spPr>
          <a:xfrm>
            <a:off x="760413" y="6120844"/>
            <a:ext cx="23813" cy="46593"/>
          </a:xfrm>
          <a:custGeom>
            <a:avLst/>
            <a:gdLst/>
            <a:ahLst/>
            <a:cxnLst/>
            <a:rect l="l" t="t" r="r" b="b"/>
            <a:pathLst>
              <a:path w="23813" h="46593">
                <a:moveTo>
                  <a:pt x="23813" y="46593"/>
                </a:moveTo>
                <a:lnTo>
                  <a:pt x="23813" y="30718"/>
                </a:lnTo>
                <a:arcTo hR="31750" wR="31750" stAng="21597436" swAng="-4528786"/>
              </a:path>
            </a:pathLst>
          </a:custGeom>
          <a:noFill/>
          <a:ln w="15875">
            <a:solidFill>
              <a:srgbClr val="C4AE97"/>
            </a:solidFill>
            <a:prstDash val="solid"/>
          </a:ln>
        </p:spPr>
      </p:sp>
      <p:sp>
        <p:nvSpPr>
          <p:cNvPr id="21" name="Shape 18"/>
          <p:cNvSpPr/>
          <p:nvPr/>
        </p:nvSpPr>
        <p:spPr>
          <a:xfrm>
            <a:off x="649288" y="6024563"/>
            <a:ext cx="63500" cy="63500"/>
          </a:xfrm>
          <a:prstGeom prst="ellipse">
            <a:avLst/>
          </a:prstGeom>
          <a:noFill/>
          <a:ln w="15875">
            <a:solidFill>
              <a:srgbClr val="C4AE97"/>
            </a:solidFill>
            <a:prstDash val="solid"/>
          </a:ln>
        </p:spPr>
      </p:sp>
      <p:sp>
        <p:nvSpPr>
          <p:cNvPr id="22" name="Text 19"/>
          <p:cNvSpPr/>
          <p:nvPr/>
        </p:nvSpPr>
        <p:spPr>
          <a:xfrm>
            <a:off x="933450" y="60068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What six pioneers have proven</a:t>
            </a:r>
            <a:endParaRPr lang="en-US" sz="12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02"/>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3</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Shape 4"/>
          <p:cNvSpPr/>
          <p:nvPr/>
        </p:nvSpPr>
        <p:spPr>
          <a:xfrm>
            <a:off x="6915150" y="476250"/>
            <a:ext cx="809625" cy="19050"/>
          </a:xfrm>
          <a:prstGeom prst="rect">
            <a:avLst/>
          </a:prstGeom>
          <a:solidFill>
            <a:srgbClr val="F2E9DF"/>
          </a:solidFill>
          <a:ln/>
        </p:spPr>
      </p:sp>
      <p:sp>
        <p:nvSpPr>
          <p:cNvPr id="7" name="Text 5"/>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60bn orders a year. Drones: 1m+ in total</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990600" y="1876425"/>
            <a:ext cx="0" cy="3790950"/>
          </a:xfrm>
          <a:prstGeom prst="line">
            <a:avLst/>
          </a:prstGeom>
          <a:noFill/>
          <a:ln w="5715">
            <a:solidFill>
              <a:srgbClr val="4A3B30"/>
            </a:solidFill>
            <a:prstDash val="solid"/>
          </a:ln>
        </p:spPr>
      </p:sp>
      <p:sp>
        <p:nvSpPr>
          <p:cNvPr id="16" name="Shape 14"/>
          <p:cNvSpPr/>
          <p:nvPr/>
        </p:nvSpPr>
        <p:spPr>
          <a:xfrm>
            <a:off x="1371600" y="1876425"/>
            <a:ext cx="0" cy="3790950"/>
          </a:xfrm>
          <a:prstGeom prst="line">
            <a:avLst/>
          </a:prstGeom>
          <a:noFill/>
          <a:ln w="5715">
            <a:solidFill>
              <a:srgbClr val="4A3B30"/>
            </a:solidFill>
            <a:prstDash val="solid"/>
          </a:ln>
        </p:spPr>
      </p:sp>
      <p:sp>
        <p:nvSpPr>
          <p:cNvPr id="17" name="Shape 15"/>
          <p:cNvSpPr/>
          <p:nvPr/>
        </p:nvSpPr>
        <p:spPr>
          <a:xfrm>
            <a:off x="1752600" y="1876425"/>
            <a:ext cx="0" cy="3790950"/>
          </a:xfrm>
          <a:prstGeom prst="line">
            <a:avLst/>
          </a:prstGeom>
          <a:noFill/>
          <a:ln w="5715">
            <a:solidFill>
              <a:srgbClr val="4A3B30"/>
            </a:solidFill>
            <a:prstDash val="solid"/>
          </a:ln>
        </p:spPr>
      </p:sp>
      <p:sp>
        <p:nvSpPr>
          <p:cNvPr id="18" name="Shape 16"/>
          <p:cNvSpPr/>
          <p:nvPr/>
        </p:nvSpPr>
        <p:spPr>
          <a:xfrm>
            <a:off x="2133600" y="1876425"/>
            <a:ext cx="0" cy="3790950"/>
          </a:xfrm>
          <a:prstGeom prst="line">
            <a:avLst/>
          </a:prstGeom>
          <a:noFill/>
          <a:ln w="5715">
            <a:solidFill>
              <a:srgbClr val="4A3B30"/>
            </a:solidFill>
            <a:prstDash val="solid"/>
          </a:ln>
        </p:spPr>
      </p:sp>
      <p:sp>
        <p:nvSpPr>
          <p:cNvPr id="19" name="Shape 17"/>
          <p:cNvSpPr/>
          <p:nvPr/>
        </p:nvSpPr>
        <p:spPr>
          <a:xfrm>
            <a:off x="2514600" y="1876425"/>
            <a:ext cx="0" cy="3790950"/>
          </a:xfrm>
          <a:prstGeom prst="line">
            <a:avLst/>
          </a:prstGeom>
          <a:noFill/>
          <a:ln w="5715">
            <a:solidFill>
              <a:srgbClr val="4A3B30"/>
            </a:solidFill>
            <a:prstDash val="solid"/>
          </a:ln>
        </p:spPr>
      </p:sp>
      <p:sp>
        <p:nvSpPr>
          <p:cNvPr id="20" name="Shape 18"/>
          <p:cNvSpPr/>
          <p:nvPr/>
        </p:nvSpPr>
        <p:spPr>
          <a:xfrm>
            <a:off x="2895600" y="1876425"/>
            <a:ext cx="0" cy="3790950"/>
          </a:xfrm>
          <a:prstGeom prst="line">
            <a:avLst/>
          </a:prstGeom>
          <a:noFill/>
          <a:ln w="5715">
            <a:solidFill>
              <a:srgbClr val="4A3B30"/>
            </a:solidFill>
            <a:prstDash val="solid"/>
          </a:ln>
        </p:spPr>
      </p:sp>
      <p:sp>
        <p:nvSpPr>
          <p:cNvPr id="21" name="Shape 19"/>
          <p:cNvSpPr/>
          <p:nvPr/>
        </p:nvSpPr>
        <p:spPr>
          <a:xfrm>
            <a:off x="3276600" y="1876425"/>
            <a:ext cx="0" cy="3790950"/>
          </a:xfrm>
          <a:prstGeom prst="line">
            <a:avLst/>
          </a:prstGeom>
          <a:noFill/>
          <a:ln w="5715">
            <a:solidFill>
              <a:srgbClr val="4A3B30"/>
            </a:solidFill>
            <a:prstDash val="solid"/>
          </a:ln>
        </p:spPr>
      </p:sp>
      <p:sp>
        <p:nvSpPr>
          <p:cNvPr id="22" name="Shape 20"/>
          <p:cNvSpPr/>
          <p:nvPr/>
        </p:nvSpPr>
        <p:spPr>
          <a:xfrm>
            <a:off x="3657600" y="1876425"/>
            <a:ext cx="0" cy="3790950"/>
          </a:xfrm>
          <a:prstGeom prst="line">
            <a:avLst/>
          </a:prstGeom>
          <a:noFill/>
          <a:ln w="5715">
            <a:solidFill>
              <a:srgbClr val="4A3B30"/>
            </a:solidFill>
            <a:prstDash val="solid"/>
          </a:ln>
        </p:spPr>
      </p:sp>
      <p:sp>
        <p:nvSpPr>
          <p:cNvPr id="23" name="Shape 21"/>
          <p:cNvSpPr/>
          <p:nvPr/>
        </p:nvSpPr>
        <p:spPr>
          <a:xfrm>
            <a:off x="4038600" y="1876425"/>
            <a:ext cx="0" cy="3790950"/>
          </a:xfrm>
          <a:prstGeom prst="line">
            <a:avLst/>
          </a:prstGeom>
          <a:noFill/>
          <a:ln w="5715">
            <a:solidFill>
              <a:srgbClr val="4A3B30"/>
            </a:solidFill>
            <a:prstDash val="solid"/>
          </a:ln>
        </p:spPr>
      </p:sp>
      <p:sp>
        <p:nvSpPr>
          <p:cNvPr id="24" name="Shape 22"/>
          <p:cNvSpPr/>
          <p:nvPr/>
        </p:nvSpPr>
        <p:spPr>
          <a:xfrm>
            <a:off x="4419600" y="1876425"/>
            <a:ext cx="0" cy="3790950"/>
          </a:xfrm>
          <a:prstGeom prst="line">
            <a:avLst/>
          </a:prstGeom>
          <a:noFill/>
          <a:ln w="5715">
            <a:solidFill>
              <a:srgbClr val="4A3B30"/>
            </a:solidFill>
            <a:prstDash val="solid"/>
          </a:ln>
        </p:spPr>
      </p:sp>
      <p:sp>
        <p:nvSpPr>
          <p:cNvPr id="25" name="Shape 23"/>
          <p:cNvSpPr/>
          <p:nvPr/>
        </p:nvSpPr>
        <p:spPr>
          <a:xfrm>
            <a:off x="4800600" y="1876425"/>
            <a:ext cx="0" cy="3790950"/>
          </a:xfrm>
          <a:prstGeom prst="line">
            <a:avLst/>
          </a:prstGeom>
          <a:noFill/>
          <a:ln w="5715">
            <a:solidFill>
              <a:srgbClr val="4A3B30"/>
            </a:solidFill>
            <a:prstDash val="solid"/>
          </a:ln>
        </p:spPr>
      </p:sp>
      <p:sp>
        <p:nvSpPr>
          <p:cNvPr id="26" name="Shape 24"/>
          <p:cNvSpPr/>
          <p:nvPr/>
        </p:nvSpPr>
        <p:spPr>
          <a:xfrm>
            <a:off x="5181600" y="1876425"/>
            <a:ext cx="0" cy="3790950"/>
          </a:xfrm>
          <a:prstGeom prst="line">
            <a:avLst/>
          </a:prstGeom>
          <a:noFill/>
          <a:ln w="5715">
            <a:solidFill>
              <a:srgbClr val="4A3B30"/>
            </a:solidFill>
            <a:prstDash val="solid"/>
          </a:ln>
        </p:spPr>
      </p:sp>
      <p:sp>
        <p:nvSpPr>
          <p:cNvPr id="27" name="Shape 25"/>
          <p:cNvSpPr/>
          <p:nvPr/>
        </p:nvSpPr>
        <p:spPr>
          <a:xfrm>
            <a:off x="5562600" y="1876425"/>
            <a:ext cx="0" cy="3790950"/>
          </a:xfrm>
          <a:prstGeom prst="line">
            <a:avLst/>
          </a:prstGeom>
          <a:noFill/>
          <a:ln w="5715">
            <a:solidFill>
              <a:srgbClr val="4A3B30"/>
            </a:solidFill>
            <a:prstDash val="solid"/>
          </a:ln>
        </p:spPr>
      </p:sp>
      <p:sp>
        <p:nvSpPr>
          <p:cNvPr id="28" name="Shape 26"/>
          <p:cNvSpPr/>
          <p:nvPr/>
        </p:nvSpPr>
        <p:spPr>
          <a:xfrm>
            <a:off x="5943600" y="1876425"/>
            <a:ext cx="0" cy="3790950"/>
          </a:xfrm>
          <a:prstGeom prst="line">
            <a:avLst/>
          </a:prstGeom>
          <a:noFill/>
          <a:ln w="5715">
            <a:solidFill>
              <a:srgbClr val="4A3B30"/>
            </a:solidFill>
            <a:prstDash val="solid"/>
          </a:ln>
        </p:spPr>
      </p:sp>
      <p:sp>
        <p:nvSpPr>
          <p:cNvPr id="29" name="Shape 27"/>
          <p:cNvSpPr/>
          <p:nvPr/>
        </p:nvSpPr>
        <p:spPr>
          <a:xfrm>
            <a:off x="6324600" y="1876425"/>
            <a:ext cx="0" cy="3790950"/>
          </a:xfrm>
          <a:prstGeom prst="line">
            <a:avLst/>
          </a:prstGeom>
          <a:noFill/>
          <a:ln w="5715">
            <a:solidFill>
              <a:srgbClr val="4A3B30"/>
            </a:solidFill>
            <a:prstDash val="solid"/>
          </a:ln>
        </p:spPr>
      </p:sp>
      <p:sp>
        <p:nvSpPr>
          <p:cNvPr id="30" name="Shape 28"/>
          <p:cNvSpPr/>
          <p:nvPr/>
        </p:nvSpPr>
        <p:spPr>
          <a:xfrm>
            <a:off x="619125" y="2247900"/>
            <a:ext cx="6076950" cy="0"/>
          </a:xfrm>
          <a:prstGeom prst="line">
            <a:avLst/>
          </a:prstGeom>
          <a:noFill/>
          <a:ln w="5715">
            <a:solidFill>
              <a:srgbClr val="4A3B30"/>
            </a:solidFill>
            <a:prstDash val="solid"/>
          </a:ln>
        </p:spPr>
      </p:sp>
      <p:sp>
        <p:nvSpPr>
          <p:cNvPr id="31" name="Shape 29"/>
          <p:cNvSpPr/>
          <p:nvPr/>
        </p:nvSpPr>
        <p:spPr>
          <a:xfrm>
            <a:off x="619125" y="2628900"/>
            <a:ext cx="6076950" cy="0"/>
          </a:xfrm>
          <a:prstGeom prst="line">
            <a:avLst/>
          </a:prstGeom>
          <a:noFill/>
          <a:ln w="5715">
            <a:solidFill>
              <a:srgbClr val="4A3B30"/>
            </a:solidFill>
            <a:prstDash val="solid"/>
          </a:ln>
        </p:spPr>
      </p:sp>
      <p:sp>
        <p:nvSpPr>
          <p:cNvPr id="32" name="Shape 30"/>
          <p:cNvSpPr/>
          <p:nvPr/>
        </p:nvSpPr>
        <p:spPr>
          <a:xfrm>
            <a:off x="619125" y="3009900"/>
            <a:ext cx="6076950" cy="0"/>
          </a:xfrm>
          <a:prstGeom prst="line">
            <a:avLst/>
          </a:prstGeom>
          <a:noFill/>
          <a:ln w="5715">
            <a:solidFill>
              <a:srgbClr val="4A3B30"/>
            </a:solidFill>
            <a:prstDash val="solid"/>
          </a:ln>
        </p:spPr>
      </p:sp>
      <p:sp>
        <p:nvSpPr>
          <p:cNvPr id="33" name="Shape 31"/>
          <p:cNvSpPr/>
          <p:nvPr/>
        </p:nvSpPr>
        <p:spPr>
          <a:xfrm>
            <a:off x="619125" y="3390900"/>
            <a:ext cx="6076950" cy="0"/>
          </a:xfrm>
          <a:prstGeom prst="line">
            <a:avLst/>
          </a:prstGeom>
          <a:noFill/>
          <a:ln w="5715">
            <a:solidFill>
              <a:srgbClr val="4A3B30"/>
            </a:solidFill>
            <a:prstDash val="solid"/>
          </a:ln>
        </p:spPr>
      </p:sp>
      <p:sp>
        <p:nvSpPr>
          <p:cNvPr id="34" name="Shape 32"/>
          <p:cNvSpPr/>
          <p:nvPr/>
        </p:nvSpPr>
        <p:spPr>
          <a:xfrm>
            <a:off x="619125" y="3771900"/>
            <a:ext cx="6076950" cy="0"/>
          </a:xfrm>
          <a:prstGeom prst="line">
            <a:avLst/>
          </a:prstGeom>
          <a:noFill/>
          <a:ln w="5715">
            <a:solidFill>
              <a:srgbClr val="4A3B30"/>
            </a:solidFill>
            <a:prstDash val="solid"/>
          </a:ln>
        </p:spPr>
      </p:sp>
      <p:sp>
        <p:nvSpPr>
          <p:cNvPr id="35" name="Shape 33"/>
          <p:cNvSpPr/>
          <p:nvPr/>
        </p:nvSpPr>
        <p:spPr>
          <a:xfrm>
            <a:off x="619125" y="4152900"/>
            <a:ext cx="6076950" cy="0"/>
          </a:xfrm>
          <a:prstGeom prst="line">
            <a:avLst/>
          </a:prstGeom>
          <a:noFill/>
          <a:ln w="5715">
            <a:solidFill>
              <a:srgbClr val="4A3B30"/>
            </a:solidFill>
            <a:prstDash val="solid"/>
          </a:ln>
        </p:spPr>
      </p:sp>
      <p:sp>
        <p:nvSpPr>
          <p:cNvPr id="36" name="Shape 34"/>
          <p:cNvSpPr/>
          <p:nvPr/>
        </p:nvSpPr>
        <p:spPr>
          <a:xfrm>
            <a:off x="619125" y="4533900"/>
            <a:ext cx="6076950" cy="0"/>
          </a:xfrm>
          <a:prstGeom prst="line">
            <a:avLst/>
          </a:prstGeom>
          <a:noFill/>
          <a:ln w="5715">
            <a:solidFill>
              <a:srgbClr val="4A3B30"/>
            </a:solidFill>
            <a:prstDash val="solid"/>
          </a:ln>
        </p:spPr>
      </p:sp>
      <p:sp>
        <p:nvSpPr>
          <p:cNvPr id="37" name="Shape 35"/>
          <p:cNvSpPr/>
          <p:nvPr/>
        </p:nvSpPr>
        <p:spPr>
          <a:xfrm>
            <a:off x="619125" y="4914900"/>
            <a:ext cx="6076950" cy="0"/>
          </a:xfrm>
          <a:prstGeom prst="line">
            <a:avLst/>
          </a:prstGeom>
          <a:noFill/>
          <a:ln w="5715">
            <a:solidFill>
              <a:srgbClr val="4A3B30"/>
            </a:solidFill>
            <a:prstDash val="solid"/>
          </a:ln>
        </p:spPr>
      </p:sp>
      <p:sp>
        <p:nvSpPr>
          <p:cNvPr id="38" name="Shape 36"/>
          <p:cNvSpPr/>
          <p:nvPr/>
        </p:nvSpPr>
        <p:spPr>
          <a:xfrm>
            <a:off x="619125" y="5295900"/>
            <a:ext cx="6076950" cy="0"/>
          </a:xfrm>
          <a:prstGeom prst="line">
            <a:avLst/>
          </a:prstGeom>
          <a:noFill/>
          <a:ln w="5715">
            <a:solidFill>
              <a:srgbClr val="4A3B30"/>
            </a:solidFill>
            <a:prstDash val="solid"/>
          </a:ln>
        </p:spPr>
      </p:sp>
      <p:sp>
        <p:nvSpPr>
          <p:cNvPr id="39" name="Shape 37"/>
          <p:cNvSpPr/>
          <p:nvPr/>
        </p:nvSpPr>
        <p:spPr>
          <a:xfrm>
            <a:off x="616744" y="1874044"/>
            <a:ext cx="6081713" cy="3795713"/>
          </a:xfrm>
          <a:prstGeom prst="rect">
            <a:avLst/>
          </a:prstGeom>
          <a:noFill/>
          <a:ln w="14288">
            <a:solidFill>
              <a:srgbClr val="6B5648"/>
            </a:solidFill>
            <a:prstDash val="solid"/>
          </a:ln>
        </p:spPr>
      </p:sp>
      <p:sp>
        <p:nvSpPr>
          <p:cNvPr id="40" name="Shape 38"/>
          <p:cNvSpPr/>
          <p:nvPr/>
        </p:nvSpPr>
        <p:spPr>
          <a:xfrm>
            <a:off x="876300" y="2133600"/>
            <a:ext cx="2405451" cy="1009650"/>
          </a:xfrm>
          <a:prstGeom prst="rect">
            <a:avLst/>
          </a:prstGeom>
          <a:solidFill>
            <a:srgbClr val="241B14"/>
          </a:solidFill>
          <a:ln/>
        </p:spPr>
      </p:sp>
      <p:sp>
        <p:nvSpPr>
          <p:cNvPr id="41" name="Shape 39"/>
          <p:cNvSpPr/>
          <p:nvPr/>
        </p:nvSpPr>
        <p:spPr>
          <a:xfrm>
            <a:off x="914400" y="3219450"/>
            <a:ext cx="4085918" cy="285750"/>
          </a:xfrm>
          <a:prstGeom prst="rect">
            <a:avLst/>
          </a:prstGeom>
          <a:solidFill>
            <a:srgbClr val="241B14"/>
          </a:solidFill>
          <a:ln/>
        </p:spPr>
      </p:sp>
      <p:sp>
        <p:nvSpPr>
          <p:cNvPr id="42" name="Shape 40"/>
          <p:cNvSpPr/>
          <p:nvPr/>
        </p:nvSpPr>
        <p:spPr>
          <a:xfrm>
            <a:off x="1447800" y="4648200"/>
            <a:ext cx="750513" cy="323850"/>
          </a:xfrm>
          <a:prstGeom prst="rect">
            <a:avLst/>
          </a:prstGeom>
          <a:solidFill>
            <a:srgbClr val="241B14"/>
          </a:solidFill>
          <a:ln/>
        </p:spPr>
      </p:sp>
      <p:sp>
        <p:nvSpPr>
          <p:cNvPr id="43" name="Shape 41"/>
          <p:cNvSpPr/>
          <p:nvPr/>
        </p:nvSpPr>
        <p:spPr>
          <a:xfrm>
            <a:off x="1447800" y="4991100"/>
            <a:ext cx="2935677" cy="209550"/>
          </a:xfrm>
          <a:prstGeom prst="rect">
            <a:avLst/>
          </a:prstGeom>
          <a:solidFill>
            <a:srgbClr val="241B14"/>
          </a:solidFill>
          <a:ln/>
        </p:spPr>
      </p:sp>
      <p:sp>
        <p:nvSpPr>
          <p:cNvPr id="44" name="Text 42"/>
          <p:cNvSpPr/>
          <p:nvPr/>
        </p:nvSpPr>
        <p:spPr>
          <a:xfrm>
            <a:off x="914400" y="2092109"/>
            <a:ext cx="11277600" cy="1097280"/>
          </a:xfrm>
          <a:prstGeom prst="rect">
            <a:avLst/>
          </a:prstGeom>
          <a:noFill/>
          <a:ln/>
        </p:spPr>
        <p:txBody>
          <a:bodyPr wrap="none" lIns="0" tIns="0" rIns="0" bIns="0" rtlCol="0" anchor="t"/>
          <a:lstStyle/>
          <a:p>
            <a:pPr algn="l" indent="0" marL="0">
              <a:buNone/>
            </a:pPr>
            <a:r>
              <a:rPr lang="en-US" sz="7200" b="1" dirty="0">
                <a:solidFill>
                  <a:srgbClr val="F2E9DF"/>
                </a:solidFill>
                <a:latin typeface="Microsoft YaHei" pitchFamily="34" charset="0"/>
                <a:ea typeface="Microsoft YaHei" pitchFamily="34" charset="-122"/>
                <a:cs typeface="Microsoft YaHei" pitchFamily="34" charset="-120"/>
              </a:rPr>
              <a:t>60bn</a:t>
            </a:r>
            <a:endParaRPr lang="en-US" sz="7200" dirty="0">
              <a:latin typeface="Microsoft YaHei" pitchFamily="34" charset="0"/>
              <a:ea typeface="Microsoft YaHei" pitchFamily="34" charset="-122"/>
              <a:cs typeface="Microsoft YaHei" pitchFamily="34" charset="-120"/>
            </a:endParaRPr>
          </a:p>
        </p:txBody>
      </p:sp>
      <p:sp>
        <p:nvSpPr>
          <p:cNvPr id="45" name="Text 43"/>
          <p:cNvSpPr/>
          <p:nvPr/>
        </p:nvSpPr>
        <p:spPr>
          <a:xfrm>
            <a:off x="952500" y="3264058"/>
            <a:ext cx="11239500" cy="205740"/>
          </a:xfrm>
          <a:prstGeom prst="rect">
            <a:avLst/>
          </a:prstGeom>
          <a:noFill/>
          <a:ln/>
        </p:spPr>
        <p:txBody>
          <a:bodyPr wrap="none" lIns="0" tIns="0" rIns="0" bIns="0" rtlCol="0" anchor="t"/>
          <a:lstStyle/>
          <a:p>
            <a:pPr algn="l" indent="0" marL="0">
              <a:buNone/>
            </a:pPr>
            <a:r>
              <a:rPr lang="en-US" sz="1350" dirty="0">
                <a:solidFill>
                  <a:srgbClr val="C4AE97"/>
                </a:solidFill>
                <a:latin typeface="Microsoft YaHei" pitchFamily="34" charset="0"/>
                <a:ea typeface="Microsoft YaHei" pitchFamily="34" charset="-122"/>
                <a:cs typeface="Microsoft YaHei" pitchFamily="34" charset="-120"/>
              </a:rPr>
              <a:t>Instant delivery orders in China in 2025, one year</a:t>
            </a:r>
            <a:endParaRPr lang="en-US" sz="1350" dirty="0">
              <a:latin typeface="Microsoft YaHei" pitchFamily="34" charset="0"/>
              <a:ea typeface="Microsoft YaHei" pitchFamily="34" charset="-122"/>
              <a:cs typeface="Microsoft YaHei" pitchFamily="34" charset="-120"/>
            </a:endParaRPr>
          </a:p>
        </p:txBody>
      </p:sp>
      <p:sp>
        <p:nvSpPr>
          <p:cNvPr id="46" name="Shape 44"/>
          <p:cNvSpPr/>
          <p:nvPr/>
        </p:nvSpPr>
        <p:spPr>
          <a:xfrm>
            <a:off x="733425" y="5495925"/>
            <a:ext cx="57150" cy="57150"/>
          </a:xfrm>
          <a:prstGeom prst="ellipse">
            <a:avLst/>
          </a:prstGeom>
          <a:solidFill>
            <a:srgbClr val="E56A2C"/>
          </a:solidFill>
          <a:ln/>
        </p:spPr>
      </p:sp>
      <p:sp>
        <p:nvSpPr>
          <p:cNvPr id="47" name="Shape 45"/>
          <p:cNvSpPr/>
          <p:nvPr/>
        </p:nvSpPr>
        <p:spPr>
          <a:xfrm>
            <a:off x="647700" y="5410200"/>
            <a:ext cx="228600" cy="228600"/>
          </a:xfrm>
          <a:prstGeom prst="ellipse">
            <a:avLst/>
          </a:prstGeom>
          <a:noFill/>
          <a:ln w="11430">
            <a:solidFill>
              <a:srgbClr val="E56A2C"/>
            </a:solidFill>
            <a:prstDash val="solid"/>
          </a:ln>
        </p:spPr>
      </p:sp>
      <p:sp>
        <p:nvSpPr>
          <p:cNvPr id="48" name="Shape 46"/>
          <p:cNvSpPr/>
          <p:nvPr/>
        </p:nvSpPr>
        <p:spPr>
          <a:xfrm flipV="1">
            <a:off x="790575" y="4953000"/>
            <a:ext cx="638175" cy="542925"/>
          </a:xfrm>
          <a:prstGeom prst="line">
            <a:avLst/>
          </a:prstGeom>
          <a:noFill/>
          <a:ln w="11430">
            <a:solidFill>
              <a:srgbClr val="E56A2C"/>
            </a:solidFill>
            <a:prstDash val="solid"/>
          </a:ln>
        </p:spPr>
      </p:sp>
      <p:sp>
        <p:nvSpPr>
          <p:cNvPr id="49" name="Text 47"/>
          <p:cNvSpPr/>
          <p:nvPr/>
        </p:nvSpPr>
        <p:spPr>
          <a:xfrm>
            <a:off x="1485900" y="4649521"/>
            <a:ext cx="10706100" cy="342900"/>
          </a:xfrm>
          <a:prstGeom prst="rect">
            <a:avLst/>
          </a:prstGeom>
          <a:noFill/>
          <a:ln/>
        </p:spPr>
        <p:txBody>
          <a:bodyPr wrap="none" lIns="0" tIns="0" rIns="0" bIns="0" rtlCol="0" anchor="t"/>
          <a:lstStyle/>
          <a:p>
            <a:pPr algn="l" indent="0" marL="0">
              <a:buNone/>
            </a:pPr>
            <a:r>
              <a:rPr lang="en-US" sz="2250" b="1" dirty="0">
                <a:solidFill>
                  <a:srgbClr val="E56A2C"/>
                </a:solidFill>
                <a:latin typeface="Microsoft YaHei" pitchFamily="34" charset="0"/>
                <a:ea typeface="Microsoft YaHei" pitchFamily="34" charset="-122"/>
                <a:cs typeface="Microsoft YaHei" pitchFamily="34" charset="-120"/>
              </a:rPr>
              <a:t>1m+</a:t>
            </a:r>
            <a:endParaRPr lang="en-US" sz="2250" dirty="0">
              <a:latin typeface="Microsoft YaHei" pitchFamily="34" charset="0"/>
              <a:ea typeface="Microsoft YaHei" pitchFamily="34" charset="-122"/>
              <a:cs typeface="Microsoft YaHei" pitchFamily="34" charset="-120"/>
            </a:endParaRPr>
          </a:p>
        </p:txBody>
      </p:sp>
      <p:sp>
        <p:nvSpPr>
          <p:cNvPr id="50" name="Text 48"/>
          <p:cNvSpPr/>
          <p:nvPr/>
        </p:nvSpPr>
        <p:spPr>
          <a:xfrm>
            <a:off x="1485900" y="5015212"/>
            <a:ext cx="107061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Meituan</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s commercial drone orders, all years</a:t>
            </a:r>
            <a:endParaRPr lang="en-US" sz="1050" dirty="0">
              <a:latin typeface="Microsoft YaHei" pitchFamily="34" charset="0"/>
              <a:ea typeface="Microsoft YaHei" pitchFamily="34" charset="-122"/>
              <a:cs typeface="Microsoft YaHei" pitchFamily="34" charset="-120"/>
            </a:endParaRPr>
          </a:p>
        </p:txBody>
      </p:sp>
      <p:sp>
        <p:nvSpPr>
          <p:cNvPr id="51" name="Text 49"/>
          <p:cNvSpPr/>
          <p:nvPr/>
        </p:nvSpPr>
        <p:spPr>
          <a:xfrm>
            <a:off x="7239000" y="1880514"/>
            <a:ext cx="49530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About 2</a:t>
            </a:r>
            <a:endParaRPr lang="en-US" sz="4800" dirty="0">
              <a:latin typeface="Microsoft YaHei" pitchFamily="34" charset="0"/>
              <a:ea typeface="Microsoft YaHei" pitchFamily="34" charset="-122"/>
              <a:cs typeface="Microsoft YaHei" pitchFamily="34" charset="-120"/>
            </a:endParaRPr>
          </a:p>
        </p:txBody>
      </p:sp>
      <p:sp>
        <p:nvSpPr>
          <p:cNvPr id="52" name="Text 50"/>
          <p:cNvSpPr/>
          <p:nvPr/>
        </p:nvSpPr>
        <p:spPr>
          <a:xfrm>
            <a:off x="7239000" y="2604414"/>
            <a:ext cx="49530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in 100,000</a:t>
            </a:r>
            <a:endParaRPr lang="en-US" sz="4800" dirty="0">
              <a:latin typeface="Microsoft YaHei" pitchFamily="34" charset="0"/>
              <a:ea typeface="Microsoft YaHei" pitchFamily="34" charset="-122"/>
              <a:cs typeface="Microsoft YaHei" pitchFamily="34" charset="-120"/>
            </a:endParaRPr>
          </a:p>
        </p:txBody>
      </p:sp>
      <p:sp>
        <p:nvSpPr>
          <p:cNvPr id="53" name="Text 51"/>
          <p:cNvSpPr/>
          <p:nvPr/>
        </p:nvSpPr>
        <p:spPr>
          <a:xfrm>
            <a:off x="7239000" y="3520510"/>
            <a:ext cx="4953000"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Several years of drone orders over one year of all orders,</a:t>
            </a:r>
            <a:endParaRPr lang="en-US" sz="1200" dirty="0">
              <a:latin typeface="Microsoft YaHei" pitchFamily="34" charset="0"/>
              <a:ea typeface="Microsoft YaHei" pitchFamily="34" charset="-122"/>
              <a:cs typeface="Microsoft YaHei" pitchFamily="34" charset="-120"/>
            </a:endParaRPr>
          </a:p>
        </p:txBody>
      </p:sp>
      <p:sp>
        <p:nvSpPr>
          <p:cNvPr id="54" name="Text 52"/>
          <p:cNvSpPr/>
          <p:nvPr/>
        </p:nvSpPr>
        <p:spPr>
          <a:xfrm>
            <a:off x="7239000" y="3768160"/>
            <a:ext cx="4953000"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scale only</a:t>
            </a:r>
            <a:endParaRPr lang="en-US" sz="1200" dirty="0">
              <a:latin typeface="Microsoft YaHei" pitchFamily="34" charset="0"/>
              <a:ea typeface="Microsoft YaHei" pitchFamily="34" charset="-122"/>
              <a:cs typeface="Microsoft YaHei" pitchFamily="34" charset="-120"/>
            </a:endParaRPr>
          </a:p>
        </p:txBody>
      </p:sp>
      <p:sp>
        <p:nvSpPr>
          <p:cNvPr id="55" name="Shape 53"/>
          <p:cNvSpPr/>
          <p:nvPr/>
        </p:nvSpPr>
        <p:spPr>
          <a:xfrm>
            <a:off x="7239000" y="4591050"/>
            <a:ext cx="4343400" cy="9525"/>
          </a:xfrm>
          <a:prstGeom prst="rect">
            <a:avLst/>
          </a:prstGeom>
          <a:solidFill>
            <a:srgbClr val="6B5648"/>
          </a:solidFill>
          <a:ln/>
        </p:spPr>
      </p:sp>
      <p:sp>
        <p:nvSpPr>
          <p:cNvPr id="56" name="Text 54"/>
          <p:cNvSpPr/>
          <p:nvPr/>
        </p:nvSpPr>
        <p:spPr>
          <a:xfrm>
            <a:off x="7239000" y="4864981"/>
            <a:ext cx="4953000" cy="228600"/>
          </a:xfrm>
          <a:prstGeom prst="rect">
            <a:avLst/>
          </a:prstGeom>
          <a:noFill/>
          <a:ln/>
        </p:spPr>
        <p:txBody>
          <a:bodyPr wrap="none" lIns="0" tIns="0" rIns="0" bIns="0" rtlCol="0" anchor="t"/>
          <a:lstStyle/>
          <a:p>
            <a:pPr algn="l" indent="0" marL="0">
              <a:buNone/>
            </a:pPr>
            <a:r>
              <a:rPr lang="en-US" sz="1500" dirty="0">
                <a:solidFill>
                  <a:srgbClr val="F2E9DF"/>
                </a:solidFill>
                <a:latin typeface="Microsoft YaHei" pitchFamily="34" charset="0"/>
                <a:ea typeface="Microsoft YaHei" pitchFamily="34" charset="-122"/>
                <a:cs typeface="Microsoft YaHei" pitchFamily="34" charset="-120"/>
              </a:rPr>
              <a:t>The orders all move on the ground and the</a:t>
            </a:r>
            <a:endParaRPr lang="en-US" sz="1500" dirty="0">
              <a:latin typeface="Microsoft YaHei" pitchFamily="34" charset="0"/>
              <a:ea typeface="Microsoft YaHei" pitchFamily="34" charset="-122"/>
              <a:cs typeface="Microsoft YaHei" pitchFamily="34" charset="-120"/>
            </a:endParaRPr>
          </a:p>
        </p:txBody>
      </p:sp>
      <p:sp>
        <p:nvSpPr>
          <p:cNvPr id="57" name="Text 55"/>
          <p:cNvSpPr/>
          <p:nvPr/>
        </p:nvSpPr>
        <p:spPr>
          <a:xfrm>
            <a:off x="7239000" y="5169781"/>
            <a:ext cx="4953000" cy="228600"/>
          </a:xfrm>
          <a:prstGeom prst="rect">
            <a:avLst/>
          </a:prstGeom>
          <a:noFill/>
          <a:ln/>
        </p:spPr>
        <p:txBody>
          <a:bodyPr wrap="none" lIns="0" tIns="0" rIns="0" bIns="0" rtlCol="0" anchor="t"/>
          <a:lstStyle/>
          <a:p>
            <a:pPr algn="l" indent="0" marL="0">
              <a:buNone/>
            </a:pPr>
            <a:r>
              <a:rPr lang="en-US" sz="1500" dirty="0">
                <a:solidFill>
                  <a:srgbClr val="F2E9DF"/>
                </a:solidFill>
                <a:latin typeface="Microsoft YaHei" pitchFamily="34" charset="0"/>
                <a:ea typeface="Microsoft YaHei" pitchFamily="34" charset="-122"/>
                <a:cs typeface="Microsoft YaHei" pitchFamily="34" charset="-120"/>
              </a:rPr>
              <a:t>sky</a:t>
            </a:r>
            <a:pPr algn="l" indent="0" marL="0">
              <a:buNone/>
            </a:pPr>
            <a:r>
              <a:rPr lang="en-US" sz="1500"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500" dirty="0">
                <a:solidFill>
                  <a:srgbClr val="F2E9DF"/>
                </a:solidFill>
                <a:latin typeface="Microsoft YaHei" pitchFamily="34" charset="0"/>
                <a:ea typeface="Microsoft YaHei" pitchFamily="34" charset="-122"/>
                <a:cs typeface="Microsoft YaHei" pitchFamily="34" charset="-120"/>
              </a:rPr>
              <a:t>s share is close to zero. That does not prove</a:t>
            </a:r>
            <a:endParaRPr lang="en-US" sz="1500" dirty="0">
              <a:latin typeface="Microsoft YaHei" pitchFamily="34" charset="0"/>
              <a:ea typeface="Microsoft YaHei" pitchFamily="34" charset="-122"/>
              <a:cs typeface="Microsoft YaHei" pitchFamily="34" charset="-120"/>
            </a:endParaRPr>
          </a:p>
        </p:txBody>
      </p:sp>
      <p:sp>
        <p:nvSpPr>
          <p:cNvPr id="58" name="Text 56"/>
          <p:cNvSpPr/>
          <p:nvPr/>
        </p:nvSpPr>
        <p:spPr>
          <a:xfrm>
            <a:off x="7239000" y="5474581"/>
            <a:ext cx="4953000" cy="228600"/>
          </a:xfrm>
          <a:prstGeom prst="rect">
            <a:avLst/>
          </a:prstGeom>
          <a:noFill/>
          <a:ln/>
        </p:spPr>
        <p:txBody>
          <a:bodyPr wrap="none" lIns="0" tIns="0" rIns="0" bIns="0" rtlCol="0" anchor="t"/>
          <a:lstStyle/>
          <a:p>
            <a:pPr algn="l" indent="0" marL="0">
              <a:buNone/>
            </a:pPr>
            <a:r>
              <a:rPr lang="en-US" sz="1500" dirty="0">
                <a:solidFill>
                  <a:srgbClr val="F2E9DF"/>
                </a:solidFill>
                <a:latin typeface="Microsoft YaHei" pitchFamily="34" charset="0"/>
                <a:ea typeface="Microsoft YaHei" pitchFamily="34" charset="-122"/>
                <a:cs typeface="Microsoft YaHei" pitchFamily="34" charset="-120"/>
              </a:rPr>
              <a:t>demand. It proves the space is still open.</a:t>
            </a:r>
            <a:endParaRPr lang="en-US" sz="1500" dirty="0">
              <a:latin typeface="Microsoft YaHei" pitchFamily="34" charset="0"/>
              <a:ea typeface="Microsoft YaHei" pitchFamily="34" charset="-122"/>
              <a:cs typeface="Microsoft YaHei" pitchFamily="34" charset="-120"/>
            </a:endParaRPr>
          </a:p>
        </p:txBody>
      </p:sp>
      <p:sp>
        <p:nvSpPr>
          <p:cNvPr id="59" name="Text 57"/>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CFLP 2026 instant logistics report (via Yicai, 2026-03-26), Meituan (2026-09-11, company figure), IT Home (2026-07-22). Illustration: the squares are not to scale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03"/>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4</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7858125" y="476250"/>
            <a:ext cx="504825" cy="19050"/>
          </a:xfrm>
          <a:prstGeom prst="rect">
            <a:avLst/>
          </a:prstGeom>
          <a:solidFill>
            <a:srgbClr val="F2E9DF"/>
          </a:solidFill>
          <a:ln/>
        </p:spPr>
      </p:sp>
      <p:sp>
        <p:nvSpPr>
          <p:cNvPr id="8" name="Text 6"/>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Why now: rules, then sequence, then status</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609600" y="3657600"/>
            <a:ext cx="3505200" cy="2057400"/>
          </a:xfrm>
          <a:prstGeom prst="roundRect">
            <a:avLst>
              <a:gd name="adj" fmla="val 1852"/>
            </a:avLst>
          </a:prstGeom>
          <a:solidFill>
            <a:srgbClr val="2C221A"/>
          </a:solidFill>
          <a:ln/>
        </p:spPr>
      </p:sp>
      <p:sp>
        <p:nvSpPr>
          <p:cNvPr id="16" name="Shape 14"/>
          <p:cNvSpPr/>
          <p:nvPr/>
        </p:nvSpPr>
        <p:spPr>
          <a:xfrm flipV="1">
            <a:off x="4114800" y="3124200"/>
            <a:ext cx="228600" cy="533400"/>
          </a:xfrm>
          <a:prstGeom prst="line">
            <a:avLst/>
          </a:prstGeom>
          <a:noFill/>
          <a:ln w="14288">
            <a:solidFill>
              <a:srgbClr val="6B5648"/>
            </a:solidFill>
            <a:prstDash val="dash"/>
          </a:ln>
        </p:spPr>
      </p:sp>
      <p:sp>
        <p:nvSpPr>
          <p:cNvPr id="17" name="Text 15"/>
          <p:cNvSpPr/>
          <p:nvPr/>
        </p:nvSpPr>
        <p:spPr>
          <a:xfrm>
            <a:off x="838200" y="2909214"/>
            <a:ext cx="113538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2024</a:t>
            </a:r>
            <a:endParaRPr lang="en-US" sz="4800" dirty="0">
              <a:latin typeface="Microsoft YaHei" pitchFamily="34" charset="0"/>
              <a:ea typeface="Microsoft YaHei" pitchFamily="34" charset="-122"/>
              <a:cs typeface="Microsoft YaHei" pitchFamily="34" charset="-120"/>
            </a:endParaRPr>
          </a:p>
        </p:txBody>
      </p:sp>
      <p:sp>
        <p:nvSpPr>
          <p:cNvPr id="18" name="Shape 16"/>
          <p:cNvSpPr/>
          <p:nvPr/>
        </p:nvSpPr>
        <p:spPr>
          <a:xfrm>
            <a:off x="876300" y="3905250"/>
            <a:ext cx="152400" cy="190500"/>
          </a:xfrm>
          <a:custGeom>
            <a:avLst/>
            <a:gdLst/>
            <a:ahLst/>
            <a:cxnLst/>
            <a:rect l="l" t="t" r="r" b="b"/>
            <a:pathLst>
              <a:path w="152400" h="190500">
                <a:moveTo>
                  <a:pt x="19050" y="190500"/>
                </a:moveTo>
                <a:arcTo hR="19050" wR="19050" stAng="5400000" swAng="5400000"/>
                <a:lnTo>
                  <a:pt x="0" y="19050"/>
                </a:lnTo>
                <a:arcTo hR="19050" wR="19050" stAng="10800000" swAng="5400000"/>
                <a:lnTo>
                  <a:pt x="95250" y="0"/>
                </a:lnTo>
                <a:arcTo hR="22860" wR="22860" stAng="16194428" swAng="2711764"/>
                <a:lnTo>
                  <a:pt x="145656" y="40900"/>
                </a:lnTo>
                <a:arcTo hR="22860" wR="22860" stAng="18889766" swAng="2715819"/>
                <a:lnTo>
                  <a:pt x="152400" y="171450"/>
                </a:lnTo>
                <a:arcTo hR="19050" wR="19050" stAng="0" swAng="5400000"/>
                <a:close/>
              </a:path>
            </a:pathLst>
          </a:custGeom>
          <a:noFill/>
          <a:ln w="19050">
            <a:solidFill>
              <a:srgbClr val="C4AE97"/>
            </a:solidFill>
            <a:prstDash val="solid"/>
          </a:ln>
        </p:spPr>
      </p:sp>
      <p:sp>
        <p:nvSpPr>
          <p:cNvPr id="19" name="Shape 17"/>
          <p:cNvSpPr/>
          <p:nvPr/>
        </p:nvSpPr>
        <p:spPr>
          <a:xfrm>
            <a:off x="971550" y="3905250"/>
            <a:ext cx="57150" cy="57150"/>
          </a:xfrm>
          <a:custGeom>
            <a:avLst/>
            <a:gdLst/>
            <a:ahLst/>
            <a:cxnLst/>
            <a:rect l="l" t="t" r="r" b="b"/>
            <a:pathLst>
              <a:path w="57150" h="57150">
                <a:moveTo>
                  <a:pt x="0" y="0"/>
                </a:moveTo>
                <a:lnTo>
                  <a:pt x="0" y="47625"/>
                </a:lnTo>
                <a:arcTo hR="9525" wR="9525" stAng="10800000" swAng="-5400000"/>
                <a:lnTo>
                  <a:pt x="57150" y="57150"/>
                </a:lnTo>
              </a:path>
            </a:pathLst>
          </a:custGeom>
          <a:noFill/>
          <a:ln w="19050">
            <a:solidFill>
              <a:srgbClr val="C4AE97"/>
            </a:solidFill>
            <a:prstDash val="solid"/>
          </a:ln>
        </p:spPr>
      </p:sp>
      <p:sp>
        <p:nvSpPr>
          <p:cNvPr id="20" name="Shape 18"/>
          <p:cNvSpPr/>
          <p:nvPr/>
        </p:nvSpPr>
        <p:spPr>
          <a:xfrm>
            <a:off x="923925" y="4010025"/>
            <a:ext cx="57150" cy="38100"/>
          </a:xfrm>
          <a:custGeom>
            <a:avLst/>
            <a:gdLst/>
            <a:ahLst/>
            <a:cxnLst/>
            <a:rect l="l" t="t" r="r" b="b"/>
            <a:pathLst>
              <a:path w="57150" h="38100">
                <a:moveTo>
                  <a:pt x="0" y="19050"/>
                </a:moveTo>
                <a:lnTo>
                  <a:pt x="19050" y="38100"/>
                </a:lnTo>
                <a:lnTo>
                  <a:pt x="57150" y="0"/>
                </a:lnTo>
              </a:path>
            </a:pathLst>
          </a:custGeom>
          <a:noFill/>
          <a:ln w="19050">
            <a:solidFill>
              <a:srgbClr val="C4AE97"/>
            </a:solidFill>
            <a:prstDash val="solid"/>
          </a:ln>
        </p:spPr>
      </p:sp>
      <p:sp>
        <p:nvSpPr>
          <p:cNvPr id="21" name="Text 19"/>
          <p:cNvSpPr/>
          <p:nvPr/>
        </p:nvSpPr>
        <p:spPr>
          <a:xfrm>
            <a:off x="1181100" y="3902956"/>
            <a:ext cx="11010900" cy="228600"/>
          </a:xfrm>
          <a:prstGeom prst="rect">
            <a:avLst/>
          </a:prstGeom>
          <a:noFill/>
          <a:ln/>
        </p:spPr>
        <p:txBody>
          <a:bodyPr wrap="none" lIns="0" tIns="0" rIns="0" bIns="0" rtlCol="0" anchor="t"/>
          <a:lstStyle/>
          <a:p>
            <a:pPr algn="l" indent="0" marL="0">
              <a:buNone/>
            </a:pPr>
            <a:r>
              <a:rPr lang="en-US" sz="1500" b="1" dirty="0">
                <a:solidFill>
                  <a:srgbClr val="F2E9DF"/>
                </a:solidFill>
                <a:latin typeface="Microsoft YaHei" pitchFamily="34" charset="0"/>
                <a:ea typeface="Microsoft YaHei" pitchFamily="34" charset="-122"/>
                <a:cs typeface="Microsoft YaHei" pitchFamily="34" charset="-120"/>
              </a:rPr>
              <a:t>Rules in force</a:t>
            </a:r>
            <a:endParaRPr lang="en-US" sz="1500" dirty="0">
              <a:latin typeface="Microsoft YaHei" pitchFamily="34" charset="0"/>
              <a:ea typeface="Microsoft YaHei" pitchFamily="34" charset="-122"/>
              <a:cs typeface="Microsoft YaHei" pitchFamily="34" charset="-120"/>
            </a:endParaRPr>
          </a:p>
        </p:txBody>
      </p:sp>
      <p:sp>
        <p:nvSpPr>
          <p:cNvPr id="22" name="Text 20"/>
          <p:cNvSpPr/>
          <p:nvPr/>
        </p:nvSpPr>
        <p:spPr>
          <a:xfrm>
            <a:off x="838200" y="4301198"/>
            <a:ext cx="113538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Drone regulations and CCAR-92 took effect</a:t>
            </a:r>
            <a:endParaRPr lang="en-US" sz="1125" dirty="0">
              <a:latin typeface="Microsoft YaHei" pitchFamily="34" charset="0"/>
              <a:ea typeface="Microsoft YaHei" pitchFamily="34" charset="-122"/>
              <a:cs typeface="Microsoft YaHei" pitchFamily="34" charset="-120"/>
            </a:endParaRPr>
          </a:p>
        </p:txBody>
      </p:sp>
      <p:sp>
        <p:nvSpPr>
          <p:cNvPr id="23" name="Text 21"/>
          <p:cNvSpPr/>
          <p:nvPr/>
        </p:nvSpPr>
        <p:spPr>
          <a:xfrm>
            <a:off x="838200" y="4529798"/>
            <a:ext cx="113538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on January 1</a:t>
            </a:r>
            <a:endParaRPr lang="en-US" sz="1125" dirty="0">
              <a:latin typeface="Microsoft YaHei" pitchFamily="34" charset="0"/>
              <a:ea typeface="Microsoft YaHei" pitchFamily="34" charset="-122"/>
              <a:cs typeface="Microsoft YaHei" pitchFamily="34" charset="-120"/>
            </a:endParaRPr>
          </a:p>
        </p:txBody>
      </p:sp>
      <p:sp>
        <p:nvSpPr>
          <p:cNvPr id="24" name="Text 22"/>
          <p:cNvSpPr/>
          <p:nvPr/>
        </p:nvSpPr>
        <p:spPr>
          <a:xfrm>
            <a:off x="838200" y="4805662"/>
            <a:ext cx="113538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Certificates, licenses and cover got one bar</a:t>
            </a:r>
            <a:endParaRPr lang="en-US" sz="1050" dirty="0">
              <a:latin typeface="Microsoft YaHei" pitchFamily="34" charset="0"/>
              <a:ea typeface="Microsoft YaHei" pitchFamily="34" charset="-122"/>
              <a:cs typeface="Microsoft YaHei" pitchFamily="34" charset="-120"/>
            </a:endParaRPr>
          </a:p>
        </p:txBody>
      </p:sp>
      <p:sp>
        <p:nvSpPr>
          <p:cNvPr id="25" name="Shape 23"/>
          <p:cNvSpPr/>
          <p:nvPr/>
        </p:nvSpPr>
        <p:spPr>
          <a:xfrm>
            <a:off x="4343400" y="3124200"/>
            <a:ext cx="3505200" cy="2590800"/>
          </a:xfrm>
          <a:prstGeom prst="roundRect">
            <a:avLst>
              <a:gd name="adj" fmla="val 1471"/>
            </a:avLst>
          </a:prstGeom>
          <a:solidFill>
            <a:srgbClr val="2C221A"/>
          </a:solidFill>
          <a:ln/>
        </p:spPr>
      </p:sp>
      <p:sp>
        <p:nvSpPr>
          <p:cNvPr id="26" name="Shape 24"/>
          <p:cNvSpPr/>
          <p:nvPr/>
        </p:nvSpPr>
        <p:spPr>
          <a:xfrm flipV="1">
            <a:off x="7848600" y="2590800"/>
            <a:ext cx="228600" cy="533400"/>
          </a:xfrm>
          <a:prstGeom prst="line">
            <a:avLst/>
          </a:prstGeom>
          <a:noFill/>
          <a:ln w="14288">
            <a:solidFill>
              <a:srgbClr val="6B5648"/>
            </a:solidFill>
            <a:prstDash val="dash"/>
          </a:ln>
        </p:spPr>
      </p:sp>
      <p:sp>
        <p:nvSpPr>
          <p:cNvPr id="27" name="Text 25"/>
          <p:cNvSpPr/>
          <p:nvPr/>
        </p:nvSpPr>
        <p:spPr>
          <a:xfrm>
            <a:off x="4572000" y="2375814"/>
            <a:ext cx="76200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2025</a:t>
            </a:r>
            <a:endParaRPr lang="en-US" sz="4800" dirty="0">
              <a:latin typeface="Microsoft YaHei" pitchFamily="34" charset="0"/>
              <a:ea typeface="Microsoft YaHei" pitchFamily="34" charset="-122"/>
              <a:cs typeface="Microsoft YaHei" pitchFamily="34" charset="-120"/>
            </a:endParaRPr>
          </a:p>
        </p:txBody>
      </p:sp>
      <p:sp>
        <p:nvSpPr>
          <p:cNvPr id="28" name="Shape 26"/>
          <p:cNvSpPr/>
          <p:nvPr/>
        </p:nvSpPr>
        <p:spPr>
          <a:xfrm>
            <a:off x="4600575" y="3505200"/>
            <a:ext cx="57150" cy="57150"/>
          </a:xfrm>
          <a:prstGeom prst="ellipse">
            <a:avLst/>
          </a:prstGeom>
          <a:noFill/>
          <a:ln w="19050">
            <a:solidFill>
              <a:srgbClr val="C4AE97"/>
            </a:solidFill>
            <a:prstDash val="solid"/>
          </a:ln>
        </p:spPr>
      </p:sp>
      <p:sp>
        <p:nvSpPr>
          <p:cNvPr id="29" name="Shape 27"/>
          <p:cNvSpPr/>
          <p:nvPr/>
        </p:nvSpPr>
        <p:spPr>
          <a:xfrm>
            <a:off x="4600575" y="3400425"/>
            <a:ext cx="171450" cy="133350"/>
          </a:xfrm>
          <a:custGeom>
            <a:avLst/>
            <a:gdLst/>
            <a:ahLst/>
            <a:cxnLst/>
            <a:rect l="l" t="t" r="r" b="b"/>
            <a:pathLst>
              <a:path w="171450" h="133350">
                <a:moveTo>
                  <a:pt x="57150" y="133350"/>
                </a:moveTo>
                <a:lnTo>
                  <a:pt x="138113" y="133350"/>
                </a:lnTo>
                <a:arcTo hR="33338" wR="33338" stAng="5400000" swAng="-10800000"/>
                <a:lnTo>
                  <a:pt x="33338" y="66675"/>
                </a:lnTo>
                <a:arcTo hR="33338" wR="33338" stAng="5400000" swAng="10800000"/>
                <a:lnTo>
                  <a:pt x="114300" y="0"/>
                </a:lnTo>
              </a:path>
            </a:pathLst>
          </a:custGeom>
          <a:noFill/>
          <a:ln w="19050">
            <a:solidFill>
              <a:srgbClr val="C4AE97"/>
            </a:solidFill>
            <a:prstDash val="solid"/>
          </a:ln>
        </p:spPr>
      </p:sp>
      <p:sp>
        <p:nvSpPr>
          <p:cNvPr id="30" name="Shape 28"/>
          <p:cNvSpPr/>
          <p:nvPr/>
        </p:nvSpPr>
        <p:spPr>
          <a:xfrm>
            <a:off x="4714875" y="3371850"/>
            <a:ext cx="57150" cy="57150"/>
          </a:xfrm>
          <a:prstGeom prst="ellipse">
            <a:avLst/>
          </a:prstGeom>
          <a:noFill/>
          <a:ln w="19050">
            <a:solidFill>
              <a:srgbClr val="C4AE97"/>
            </a:solidFill>
            <a:prstDash val="solid"/>
          </a:ln>
        </p:spPr>
      </p:sp>
      <p:sp>
        <p:nvSpPr>
          <p:cNvPr id="31" name="Text 29"/>
          <p:cNvSpPr/>
          <p:nvPr/>
        </p:nvSpPr>
        <p:spPr>
          <a:xfrm>
            <a:off x="4914900" y="3369556"/>
            <a:ext cx="7277100" cy="228600"/>
          </a:xfrm>
          <a:prstGeom prst="rect">
            <a:avLst/>
          </a:prstGeom>
          <a:noFill/>
          <a:ln/>
        </p:spPr>
        <p:txBody>
          <a:bodyPr wrap="none" lIns="0" tIns="0" rIns="0" bIns="0" rtlCol="0" anchor="t"/>
          <a:lstStyle/>
          <a:p>
            <a:pPr algn="l" indent="0" marL="0">
              <a:buNone/>
            </a:pPr>
            <a:r>
              <a:rPr lang="en-US" sz="1500" b="1" dirty="0">
                <a:solidFill>
                  <a:srgbClr val="F2E9DF"/>
                </a:solidFill>
                <a:latin typeface="Microsoft YaHei" pitchFamily="34" charset="0"/>
                <a:ea typeface="Microsoft YaHei" pitchFamily="34" charset="-122"/>
                <a:cs typeface="Microsoft YaHei" pitchFamily="34" charset="-120"/>
              </a:rPr>
              <a:t>The order is set</a:t>
            </a:r>
            <a:endParaRPr lang="en-US" sz="1500" dirty="0">
              <a:latin typeface="Microsoft YaHei" pitchFamily="34" charset="0"/>
              <a:ea typeface="Microsoft YaHei" pitchFamily="34" charset="-122"/>
              <a:cs typeface="Microsoft YaHei" pitchFamily="34" charset="-120"/>
            </a:endParaRPr>
          </a:p>
        </p:txBody>
      </p:sp>
      <p:sp>
        <p:nvSpPr>
          <p:cNvPr id="32" name="Text 30"/>
          <p:cNvSpPr/>
          <p:nvPr/>
        </p:nvSpPr>
        <p:spPr>
          <a:xfrm>
            <a:off x="4572000" y="3767798"/>
            <a:ext cx="76200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NDRC: cargo, segregated airspace and</a:t>
            </a:r>
            <a:endParaRPr lang="en-US" sz="1125" dirty="0">
              <a:latin typeface="Microsoft YaHei" pitchFamily="34" charset="0"/>
              <a:ea typeface="Microsoft YaHei" pitchFamily="34" charset="-122"/>
              <a:cs typeface="Microsoft YaHei" pitchFamily="34" charset="-120"/>
            </a:endParaRPr>
          </a:p>
        </p:txBody>
      </p:sp>
      <p:sp>
        <p:nvSpPr>
          <p:cNvPr id="33" name="Text 31"/>
          <p:cNvSpPr/>
          <p:nvPr/>
        </p:nvSpPr>
        <p:spPr>
          <a:xfrm>
            <a:off x="4572000" y="3996398"/>
            <a:ext cx="76200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outskirts first</a:t>
            </a:r>
            <a:endParaRPr lang="en-US" sz="1125" dirty="0">
              <a:latin typeface="Microsoft YaHei" pitchFamily="34" charset="0"/>
              <a:ea typeface="Microsoft YaHei" pitchFamily="34" charset="-122"/>
              <a:cs typeface="Microsoft YaHei" pitchFamily="34" charset="-120"/>
            </a:endParaRPr>
          </a:p>
        </p:txBody>
      </p:sp>
      <p:sp>
        <p:nvSpPr>
          <p:cNvPr id="34" name="Text 32"/>
          <p:cNvSpPr/>
          <p:nvPr/>
        </p:nvSpPr>
        <p:spPr>
          <a:xfrm>
            <a:off x="4572000" y="4272262"/>
            <a:ext cx="76200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Cargo delivery is first in line</a:t>
            </a:r>
            <a:endParaRPr lang="en-US" sz="1050" dirty="0">
              <a:latin typeface="Microsoft YaHei" pitchFamily="34" charset="0"/>
              <a:ea typeface="Microsoft YaHei" pitchFamily="34" charset="-122"/>
              <a:cs typeface="Microsoft YaHei" pitchFamily="34" charset="-120"/>
            </a:endParaRPr>
          </a:p>
        </p:txBody>
      </p:sp>
      <p:sp>
        <p:nvSpPr>
          <p:cNvPr id="35" name="Shape 33"/>
          <p:cNvSpPr/>
          <p:nvPr/>
        </p:nvSpPr>
        <p:spPr>
          <a:xfrm>
            <a:off x="8077200" y="2590800"/>
            <a:ext cx="3505200" cy="3124200"/>
          </a:xfrm>
          <a:prstGeom prst="roundRect">
            <a:avLst>
              <a:gd name="adj" fmla="val 1220"/>
            </a:avLst>
          </a:prstGeom>
          <a:solidFill>
            <a:srgbClr val="2C221A"/>
          </a:solidFill>
          <a:ln/>
        </p:spPr>
      </p:sp>
      <p:sp>
        <p:nvSpPr>
          <p:cNvPr id="36" name="Text 34"/>
          <p:cNvSpPr/>
          <p:nvPr/>
        </p:nvSpPr>
        <p:spPr>
          <a:xfrm>
            <a:off x="8305800" y="1842414"/>
            <a:ext cx="3886200" cy="731520"/>
          </a:xfrm>
          <a:prstGeom prst="rect">
            <a:avLst/>
          </a:prstGeom>
          <a:noFill/>
          <a:ln/>
        </p:spPr>
        <p:txBody>
          <a:bodyPr wrap="none" lIns="0" tIns="0" rIns="0" bIns="0" rtlCol="0" anchor="t"/>
          <a:lstStyle/>
          <a:p>
            <a:pPr algn="l" indent="0" marL="0">
              <a:buNone/>
            </a:pPr>
            <a:r>
              <a:rPr lang="en-US" sz="4800" b="1" dirty="0">
                <a:solidFill>
                  <a:srgbClr val="E56A2C"/>
                </a:solidFill>
                <a:latin typeface="Microsoft YaHei" pitchFamily="34" charset="0"/>
                <a:ea typeface="Microsoft YaHei" pitchFamily="34" charset="-122"/>
                <a:cs typeface="Microsoft YaHei" pitchFamily="34" charset="-120"/>
              </a:rPr>
              <a:t>2026</a:t>
            </a:r>
            <a:endParaRPr lang="en-US" sz="4800" dirty="0">
              <a:latin typeface="Microsoft YaHei" pitchFamily="34" charset="0"/>
              <a:ea typeface="Microsoft YaHei" pitchFamily="34" charset="-122"/>
              <a:cs typeface="Microsoft YaHei" pitchFamily="34" charset="-120"/>
            </a:endParaRPr>
          </a:p>
        </p:txBody>
      </p:sp>
      <p:sp>
        <p:nvSpPr>
          <p:cNvPr id="37" name="Shape 35"/>
          <p:cNvSpPr/>
          <p:nvPr/>
        </p:nvSpPr>
        <p:spPr>
          <a:xfrm>
            <a:off x="8458200" y="2886075"/>
            <a:ext cx="57150" cy="57150"/>
          </a:xfrm>
          <a:custGeom>
            <a:avLst/>
            <a:gdLst/>
            <a:ahLst/>
            <a:cxnLst/>
            <a:rect l="l" t="t" r="r" b="b"/>
            <a:pathLst>
              <a:path w="57150" h="57150">
                <a:moveTo>
                  <a:pt x="0" y="0"/>
                </a:moveTo>
                <a:lnTo>
                  <a:pt x="57150" y="0"/>
                </a:lnTo>
                <a:lnTo>
                  <a:pt x="57150" y="57150"/>
                </a:lnTo>
              </a:path>
            </a:pathLst>
          </a:custGeom>
          <a:noFill/>
          <a:ln w="19050">
            <a:solidFill>
              <a:srgbClr val="E56A2C"/>
            </a:solidFill>
            <a:prstDash val="solid"/>
          </a:ln>
        </p:spPr>
      </p:sp>
      <p:sp>
        <p:nvSpPr>
          <p:cNvPr id="38" name="Shape 36"/>
          <p:cNvSpPr/>
          <p:nvPr/>
        </p:nvSpPr>
        <p:spPr>
          <a:xfrm>
            <a:off x="8324850" y="2886075"/>
            <a:ext cx="190500" cy="95250"/>
          </a:xfrm>
          <a:custGeom>
            <a:avLst/>
            <a:gdLst/>
            <a:ahLst/>
            <a:cxnLst/>
            <a:rect l="l" t="t" r="r" b="b"/>
            <a:pathLst>
              <a:path w="190500" h="95250">
                <a:moveTo>
                  <a:pt x="190500" y="0"/>
                </a:moveTo>
                <a:lnTo>
                  <a:pt x="109538" y="80963"/>
                </a:lnTo>
                <a:lnTo>
                  <a:pt x="61912" y="33338"/>
                </a:lnTo>
                <a:lnTo>
                  <a:pt x="0" y="95250"/>
                </a:lnTo>
              </a:path>
            </a:pathLst>
          </a:custGeom>
          <a:noFill/>
          <a:ln w="19050">
            <a:solidFill>
              <a:srgbClr val="E56A2C"/>
            </a:solidFill>
            <a:prstDash val="solid"/>
          </a:ln>
        </p:spPr>
      </p:sp>
      <p:sp>
        <p:nvSpPr>
          <p:cNvPr id="39" name="Text 37"/>
          <p:cNvSpPr/>
          <p:nvPr/>
        </p:nvSpPr>
        <p:spPr>
          <a:xfrm>
            <a:off x="8648700" y="2836156"/>
            <a:ext cx="3543300" cy="228600"/>
          </a:xfrm>
          <a:prstGeom prst="rect">
            <a:avLst/>
          </a:prstGeom>
          <a:noFill/>
          <a:ln/>
        </p:spPr>
        <p:txBody>
          <a:bodyPr wrap="none" lIns="0" tIns="0" rIns="0" bIns="0" rtlCol="0" anchor="t"/>
          <a:lstStyle/>
          <a:p>
            <a:pPr algn="l" indent="0" marL="0">
              <a:buNone/>
            </a:pPr>
            <a:r>
              <a:rPr lang="en-US" sz="1500" b="1" dirty="0">
                <a:solidFill>
                  <a:srgbClr val="F2E9DF"/>
                </a:solidFill>
                <a:latin typeface="Microsoft YaHei" pitchFamily="34" charset="0"/>
                <a:ea typeface="Microsoft YaHei" pitchFamily="34" charset="-122"/>
                <a:cs typeface="Microsoft YaHei" pitchFamily="34" charset="-120"/>
              </a:rPr>
              <a:t>Status raised</a:t>
            </a:r>
            <a:endParaRPr lang="en-US" sz="1500" dirty="0">
              <a:latin typeface="Microsoft YaHei" pitchFamily="34" charset="0"/>
              <a:ea typeface="Microsoft YaHei" pitchFamily="34" charset="-122"/>
              <a:cs typeface="Microsoft YaHei" pitchFamily="34" charset="-120"/>
            </a:endParaRPr>
          </a:p>
        </p:txBody>
      </p:sp>
      <p:sp>
        <p:nvSpPr>
          <p:cNvPr id="40" name="Text 38"/>
          <p:cNvSpPr/>
          <p:nvPr/>
        </p:nvSpPr>
        <p:spPr>
          <a:xfrm>
            <a:off x="8305800" y="3234398"/>
            <a:ext cx="3886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Third year running in the Government</a:t>
            </a:r>
            <a:endParaRPr lang="en-US" sz="1125" dirty="0">
              <a:latin typeface="Microsoft YaHei" pitchFamily="34" charset="0"/>
              <a:ea typeface="Microsoft YaHei" pitchFamily="34" charset="-122"/>
              <a:cs typeface="Microsoft YaHei" pitchFamily="34" charset="-120"/>
            </a:endParaRPr>
          </a:p>
        </p:txBody>
      </p:sp>
      <p:sp>
        <p:nvSpPr>
          <p:cNvPr id="41" name="Text 39"/>
          <p:cNvSpPr/>
          <p:nvPr/>
        </p:nvSpPr>
        <p:spPr>
          <a:xfrm>
            <a:off x="8305800" y="3462998"/>
            <a:ext cx="3886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Work Report</a:t>
            </a:r>
            <a:endParaRPr lang="en-US" sz="1125" dirty="0">
              <a:latin typeface="Microsoft YaHei" pitchFamily="34" charset="0"/>
              <a:ea typeface="Microsoft YaHei" pitchFamily="34" charset="-122"/>
              <a:cs typeface="Microsoft YaHei" pitchFamily="34" charset="-120"/>
            </a:endParaRPr>
          </a:p>
        </p:txBody>
      </p:sp>
      <p:sp>
        <p:nvSpPr>
          <p:cNvPr id="42" name="Text 40"/>
          <p:cNvSpPr/>
          <p:nvPr/>
        </p:nvSpPr>
        <p:spPr>
          <a:xfrm>
            <a:off x="8305800" y="3738862"/>
            <a:ext cx="38862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Named an emerging pillar industry</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609600" y="5863298"/>
            <a:ext cx="11582400" cy="171450"/>
          </a:xfrm>
          <a:prstGeom prst="rect">
            <a:avLst/>
          </a:prstGeom>
          <a:noFill/>
          <a:ln/>
        </p:spPr>
        <p:txBody>
          <a:bodyPr wrap="none" lIns="0" tIns="0" rIns="0" bIns="0" rtlCol="0" anchor="t"/>
          <a:lstStyle/>
          <a:p>
            <a:pPr algn="l" indent="0" marL="0">
              <a:buNone/>
            </a:pPr>
            <a:r>
              <a:rPr lang="en-US" sz="1125" dirty="0">
                <a:solidFill>
                  <a:srgbClr val="C4AE97"/>
                </a:solidFill>
                <a:latin typeface="Microsoft YaHei" pitchFamily="34" charset="0"/>
                <a:ea typeface="Microsoft YaHei" pitchFamily="34" charset="-122"/>
                <a:cs typeface="Microsoft YaHei" pitchFamily="34" charset="-120"/>
              </a:rPr>
              <a:t>The base is growing too: 45.3m drone flight hours in 2025 (up 69.89%) and 38,872 licensed operators</a:t>
            </a:r>
            <a:endParaRPr lang="en-US" sz="1125" dirty="0">
              <a:latin typeface="Microsoft YaHei" pitchFamily="34" charset="0"/>
              <a:ea typeface="Microsoft YaHei" pitchFamily="34" charset="-122"/>
              <a:cs typeface="Microsoft YaHei" pitchFamily="34" charset="-120"/>
            </a:endParaRPr>
          </a:p>
        </p:txBody>
      </p:sp>
      <p:sp>
        <p:nvSpPr>
          <p:cNvPr id="44" name="Text 42"/>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drone regulations, CCAR-92, NDRC briefing (2025-12-31), Government Work Reports 2024 to 2026, CAAC 2025 statistics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04"/>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5</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Shape 4"/>
          <p:cNvSpPr/>
          <p:nvPr/>
        </p:nvSpPr>
        <p:spPr>
          <a:xfrm>
            <a:off x="6915150" y="476250"/>
            <a:ext cx="809625" cy="19050"/>
          </a:xfrm>
          <a:prstGeom prst="rect">
            <a:avLst/>
          </a:prstGeom>
          <a:solidFill>
            <a:srgbClr val="F2E9DF"/>
          </a:solidFill>
          <a:ln/>
        </p:spPr>
      </p:sp>
      <p:sp>
        <p:nvSpPr>
          <p:cNvPr id="7" name="Text 5"/>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Shenzhen plans 1,200 landing points, 148 medical</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666750" y="1905000"/>
            <a:ext cx="6667500" cy="1123950"/>
          </a:xfrm>
          <a:custGeom>
            <a:avLst/>
            <a:gdLst/>
            <a:ahLst/>
            <a:cxnLst/>
            <a:rect l="l" t="t" r="r" b="b"/>
            <a:pathLst>
              <a:path w="6667500" h="1123950">
                <a:moveTo>
                  <a:pt x="0" y="0"/>
                </a:moveTo>
                <a:lnTo>
                  <a:pt x="6667500" y="0"/>
                </a:lnTo>
                <a:lnTo>
                  <a:pt x="6667500" y="1123950"/>
                </a:lnTo>
                <a:lnTo>
                  <a:pt x="0" y="1123950"/>
                </a:lnTo>
                <a:close/>
              </a:path>
            </a:pathLst>
          </a:custGeom>
          <a:solidFill>
            <a:srgbClr val="A89888"/>
          </a:solidFill>
          <a:ln/>
        </p:spPr>
      </p:sp>
      <p:sp>
        <p:nvSpPr>
          <p:cNvPr id="16" name="Text 14"/>
          <p:cNvSpPr/>
          <p:nvPr/>
        </p:nvSpPr>
        <p:spPr>
          <a:xfrm>
            <a:off x="0" y="2220646"/>
            <a:ext cx="8001000" cy="342900"/>
          </a:xfrm>
          <a:prstGeom prst="rect">
            <a:avLst/>
          </a:prstGeom>
          <a:noFill/>
          <a:ln/>
        </p:spPr>
        <p:txBody>
          <a:bodyPr wrap="none" lIns="0" tIns="0" rIns="0" bIns="0" rtlCol="0" anchor="t"/>
          <a:lstStyle/>
          <a:p>
            <a:pPr algn="ctr" indent="0" marL="0">
              <a:buNone/>
            </a:pPr>
            <a:r>
              <a:rPr lang="en-US" sz="2250" b="1" dirty="0">
                <a:solidFill>
                  <a:srgbClr val="0A0E14"/>
                </a:solidFill>
                <a:latin typeface="Microsoft YaHei" pitchFamily="34" charset="0"/>
                <a:ea typeface="Microsoft YaHei" pitchFamily="34" charset="-122"/>
                <a:cs typeface="Microsoft YaHei" pitchFamily="34" charset="-120"/>
              </a:rPr>
              <a:t>1,200 points</a:t>
            </a:r>
            <a:endParaRPr lang="en-US" sz="2250" dirty="0">
              <a:latin typeface="Microsoft YaHei" pitchFamily="34" charset="0"/>
              <a:ea typeface="Microsoft YaHei" pitchFamily="34" charset="-122"/>
              <a:cs typeface="Microsoft YaHei" pitchFamily="34" charset="-120"/>
            </a:endParaRPr>
          </a:p>
        </p:txBody>
      </p:sp>
      <p:sp>
        <p:nvSpPr>
          <p:cNvPr id="17" name="Text 15"/>
          <p:cNvSpPr/>
          <p:nvPr/>
        </p:nvSpPr>
        <p:spPr>
          <a:xfrm>
            <a:off x="0" y="2633962"/>
            <a:ext cx="8001000" cy="160020"/>
          </a:xfrm>
          <a:prstGeom prst="rect">
            <a:avLst/>
          </a:prstGeom>
          <a:noFill/>
          <a:ln/>
        </p:spPr>
        <p:txBody>
          <a:bodyPr wrap="none" lIns="0" tIns="0" rIns="0" bIns="0" rtlCol="0" anchor="t"/>
          <a:lstStyle/>
          <a:p>
            <a:pPr algn="ctr" indent="0" marL="0">
              <a:buNone/>
            </a:pPr>
            <a:r>
              <a:rPr lang="en-US" sz="1050" b="1" dirty="0">
                <a:solidFill>
                  <a:srgbClr val="0A0E14"/>
                </a:solidFill>
                <a:latin typeface="Microsoft YaHei" pitchFamily="34" charset="0"/>
                <a:ea typeface="Microsoft YaHei" pitchFamily="34" charset="-122"/>
                <a:cs typeface="Microsoft YaHei" pitchFamily="34" charset="-120"/>
              </a:rPr>
              <a:t>All landing points, 2026 target</a:t>
            </a:r>
            <a:endParaRPr lang="en-US" sz="1050" dirty="0">
              <a:latin typeface="Microsoft YaHei" pitchFamily="34" charset="0"/>
              <a:ea typeface="Microsoft YaHei" pitchFamily="34" charset="-122"/>
              <a:cs typeface="Microsoft YaHei" pitchFamily="34" charset="-120"/>
            </a:endParaRPr>
          </a:p>
        </p:txBody>
      </p:sp>
      <p:sp>
        <p:nvSpPr>
          <p:cNvPr id="18" name="Shape 16"/>
          <p:cNvSpPr/>
          <p:nvPr/>
        </p:nvSpPr>
        <p:spPr>
          <a:xfrm>
            <a:off x="666750" y="3143250"/>
            <a:ext cx="6667500" cy="1123950"/>
          </a:xfrm>
          <a:custGeom>
            <a:avLst/>
            <a:gdLst/>
            <a:ahLst/>
            <a:cxnLst/>
            <a:rect l="l" t="t" r="r" b="b"/>
            <a:pathLst>
              <a:path w="6667500" h="1123950">
                <a:moveTo>
                  <a:pt x="0" y="0"/>
                </a:moveTo>
                <a:lnTo>
                  <a:pt x="6667500" y="0"/>
                </a:lnTo>
                <a:lnTo>
                  <a:pt x="5187947" y="1123950"/>
                </a:lnTo>
                <a:lnTo>
                  <a:pt x="1479553" y="1123950"/>
                </a:lnTo>
                <a:close/>
              </a:path>
            </a:pathLst>
          </a:custGeom>
          <a:solidFill>
            <a:srgbClr val="58463A"/>
          </a:solidFill>
          <a:ln/>
        </p:spPr>
      </p:sp>
      <p:sp>
        <p:nvSpPr>
          <p:cNvPr id="19" name="Text 17"/>
          <p:cNvSpPr/>
          <p:nvPr/>
        </p:nvSpPr>
        <p:spPr>
          <a:xfrm>
            <a:off x="0" y="3458896"/>
            <a:ext cx="8001000" cy="342900"/>
          </a:xfrm>
          <a:prstGeom prst="rect">
            <a:avLst/>
          </a:prstGeom>
          <a:noFill/>
          <a:ln/>
        </p:spPr>
        <p:txBody>
          <a:bodyPr wrap="none" lIns="0" tIns="0" rIns="0" bIns="0" rtlCol="0" anchor="t"/>
          <a:lstStyle/>
          <a:p>
            <a:pPr algn="ctr" indent="0" marL="0">
              <a:buNone/>
            </a:pPr>
            <a:r>
              <a:rPr lang="en-US" sz="2250" b="1" dirty="0">
                <a:solidFill>
                  <a:srgbClr val="F2E9DF"/>
                </a:solidFill>
                <a:latin typeface="Microsoft YaHei" pitchFamily="34" charset="0"/>
                <a:ea typeface="Microsoft YaHei" pitchFamily="34" charset="-122"/>
                <a:cs typeface="Microsoft YaHei" pitchFamily="34" charset="-120"/>
              </a:rPr>
              <a:t>413 points</a:t>
            </a:r>
            <a:endParaRPr lang="en-US" sz="2250" dirty="0">
              <a:latin typeface="Microsoft YaHei" pitchFamily="34" charset="0"/>
              <a:ea typeface="Microsoft YaHei" pitchFamily="34" charset="-122"/>
              <a:cs typeface="Microsoft YaHei" pitchFamily="34" charset="-120"/>
            </a:endParaRPr>
          </a:p>
        </p:txBody>
      </p:sp>
      <p:sp>
        <p:nvSpPr>
          <p:cNvPr id="20" name="Text 18"/>
          <p:cNvSpPr/>
          <p:nvPr/>
        </p:nvSpPr>
        <p:spPr>
          <a:xfrm>
            <a:off x="0" y="3872212"/>
            <a:ext cx="8001000" cy="160020"/>
          </a:xfrm>
          <a:prstGeom prst="rect">
            <a:avLst/>
          </a:prstGeom>
          <a:noFill/>
          <a:ln/>
        </p:spPr>
        <p:txBody>
          <a:bodyPr wrap="none" lIns="0" tIns="0" rIns="0" bIns="0" rtlCol="0" anchor="t"/>
          <a:lstStyle/>
          <a:p>
            <a:pPr algn="ctr" indent="0" marL="0">
              <a:buNone/>
            </a:pPr>
            <a:r>
              <a:rPr lang="en-US" sz="1050" b="1" dirty="0">
                <a:solidFill>
                  <a:srgbClr val="CAB6A1"/>
                </a:solidFill>
                <a:latin typeface="Microsoft YaHei" pitchFamily="34" charset="0"/>
                <a:ea typeface="Microsoft YaHei" pitchFamily="34" charset="-122"/>
                <a:cs typeface="Microsoft YaHei" pitchFamily="34" charset="-120"/>
              </a:rPr>
              <a:t>Community delivery</a:t>
            </a:r>
            <a:endParaRPr lang="en-US" sz="1050" dirty="0">
              <a:latin typeface="Microsoft YaHei" pitchFamily="34" charset="0"/>
              <a:ea typeface="Microsoft YaHei" pitchFamily="34" charset="-122"/>
              <a:cs typeface="Microsoft YaHei" pitchFamily="34" charset="-120"/>
            </a:endParaRPr>
          </a:p>
        </p:txBody>
      </p:sp>
      <p:sp>
        <p:nvSpPr>
          <p:cNvPr id="21" name="Shape 19"/>
          <p:cNvSpPr/>
          <p:nvPr/>
        </p:nvSpPr>
        <p:spPr>
          <a:xfrm>
            <a:off x="2146303" y="4381500"/>
            <a:ext cx="3708394" cy="1123950"/>
          </a:xfrm>
          <a:custGeom>
            <a:avLst/>
            <a:gdLst/>
            <a:ahLst/>
            <a:cxnLst/>
            <a:rect l="l" t="t" r="r" b="b"/>
            <a:pathLst>
              <a:path w="3708394" h="1123950">
                <a:moveTo>
                  <a:pt x="0" y="0"/>
                </a:moveTo>
                <a:lnTo>
                  <a:pt x="3708394" y="0"/>
                </a:lnTo>
                <a:lnTo>
                  <a:pt x="2908650" y="1123950"/>
                </a:lnTo>
                <a:lnTo>
                  <a:pt x="799744" y="1123950"/>
                </a:lnTo>
                <a:close/>
              </a:path>
            </a:pathLst>
          </a:custGeom>
          <a:solidFill>
            <a:srgbClr val="E56A2C"/>
          </a:solidFill>
          <a:ln/>
        </p:spPr>
      </p:sp>
      <p:sp>
        <p:nvSpPr>
          <p:cNvPr id="22" name="Text 20"/>
          <p:cNvSpPr/>
          <p:nvPr/>
        </p:nvSpPr>
        <p:spPr>
          <a:xfrm>
            <a:off x="0" y="4697146"/>
            <a:ext cx="8001000" cy="342900"/>
          </a:xfrm>
          <a:prstGeom prst="rect">
            <a:avLst/>
          </a:prstGeom>
          <a:noFill/>
          <a:ln/>
        </p:spPr>
        <p:txBody>
          <a:bodyPr wrap="none" lIns="0" tIns="0" rIns="0" bIns="0" rtlCol="0" anchor="t"/>
          <a:lstStyle/>
          <a:p>
            <a:pPr algn="ctr" indent="0" marL="0">
              <a:buNone/>
            </a:pPr>
            <a:r>
              <a:rPr lang="en-US" sz="2250" b="1" dirty="0">
                <a:solidFill>
                  <a:srgbClr val="0A0E14"/>
                </a:solidFill>
                <a:latin typeface="Microsoft YaHei" pitchFamily="34" charset="0"/>
                <a:ea typeface="Microsoft YaHei" pitchFamily="34" charset="-122"/>
                <a:cs typeface="Microsoft YaHei" pitchFamily="34" charset="-120"/>
              </a:rPr>
              <a:t>148 points</a:t>
            </a:r>
            <a:endParaRPr lang="en-US" sz="2250" dirty="0">
              <a:latin typeface="Microsoft YaHei" pitchFamily="34" charset="0"/>
              <a:ea typeface="Microsoft YaHei" pitchFamily="34" charset="-122"/>
              <a:cs typeface="Microsoft YaHei" pitchFamily="34" charset="-120"/>
            </a:endParaRPr>
          </a:p>
        </p:txBody>
      </p:sp>
      <p:sp>
        <p:nvSpPr>
          <p:cNvPr id="23" name="Text 21"/>
          <p:cNvSpPr/>
          <p:nvPr/>
        </p:nvSpPr>
        <p:spPr>
          <a:xfrm>
            <a:off x="0" y="5110462"/>
            <a:ext cx="8001000" cy="160020"/>
          </a:xfrm>
          <a:prstGeom prst="rect">
            <a:avLst/>
          </a:prstGeom>
          <a:noFill/>
          <a:ln/>
        </p:spPr>
        <p:txBody>
          <a:bodyPr wrap="none" lIns="0" tIns="0" rIns="0" bIns="0" rtlCol="0" anchor="t"/>
          <a:lstStyle/>
          <a:p>
            <a:pPr algn="ctr" indent="0" marL="0">
              <a:buNone/>
            </a:pPr>
            <a:r>
              <a:rPr lang="en-US" sz="1050" b="1" dirty="0">
                <a:solidFill>
                  <a:srgbClr val="0A0E14"/>
                </a:solidFill>
                <a:latin typeface="Microsoft YaHei" pitchFamily="34" charset="0"/>
                <a:ea typeface="Microsoft YaHei" pitchFamily="34" charset="-122"/>
                <a:cs typeface="Microsoft YaHei" pitchFamily="34" charset="-120"/>
              </a:rPr>
              <a:t>Medical</a:t>
            </a:r>
            <a:endParaRPr lang="en-US" sz="1050" dirty="0">
              <a:latin typeface="Microsoft YaHei" pitchFamily="34" charset="0"/>
              <a:ea typeface="Microsoft YaHei" pitchFamily="34" charset="-122"/>
              <a:cs typeface="Microsoft YaHei" pitchFamily="34" charset="-120"/>
            </a:endParaRPr>
          </a:p>
        </p:txBody>
      </p:sp>
      <p:sp>
        <p:nvSpPr>
          <p:cNvPr id="24" name="Shape 22"/>
          <p:cNvSpPr/>
          <p:nvPr/>
        </p:nvSpPr>
        <p:spPr>
          <a:xfrm>
            <a:off x="8001000" y="1866900"/>
            <a:ext cx="3581400" cy="1809750"/>
          </a:xfrm>
          <a:prstGeom prst="roundRect">
            <a:avLst>
              <a:gd name="adj" fmla="val 2105"/>
            </a:avLst>
          </a:prstGeom>
          <a:solidFill>
            <a:srgbClr val="2C221A"/>
          </a:solidFill>
          <a:ln/>
        </p:spPr>
      </p:sp>
      <p:sp>
        <p:nvSpPr>
          <p:cNvPr id="25" name="Text 23"/>
          <p:cNvSpPr/>
          <p:nvPr/>
        </p:nvSpPr>
        <p:spPr>
          <a:xfrm>
            <a:off x="8229600" y="2090675"/>
            <a:ext cx="3962400" cy="148590"/>
          </a:xfrm>
          <a:prstGeom prst="rect">
            <a:avLst/>
          </a:prstGeom>
          <a:noFill/>
          <a:ln/>
        </p:spPr>
        <p:txBody>
          <a:bodyPr wrap="none" lIns="0" tIns="0" rIns="0" bIns="0" rtlCol="0" anchor="t"/>
          <a:lstStyle/>
          <a:p>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y</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b</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l</a:t>
            </a:r>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26" name="Text 24"/>
          <p:cNvSpPr/>
          <p:nvPr/>
        </p:nvSpPr>
        <p:spPr>
          <a:xfrm>
            <a:off x="8229600" y="2372922"/>
            <a:ext cx="3962400" cy="640080"/>
          </a:xfrm>
          <a:prstGeom prst="rect">
            <a:avLst/>
          </a:prstGeom>
          <a:noFill/>
          <a:ln/>
        </p:spPr>
        <p:txBody>
          <a:bodyPr wrap="none" lIns="0" tIns="0" rIns="0" bIns="0" rtlCol="0" anchor="t"/>
          <a:lstStyle/>
          <a:p>
            <a:pPr algn="l" indent="0" marL="0">
              <a:buNone/>
            </a:pPr>
            <a:r>
              <a:rPr lang="en-US" sz="4200" b="1" dirty="0">
                <a:solidFill>
                  <a:srgbClr val="F2E9DF"/>
                </a:solidFill>
                <a:latin typeface="Microsoft YaHei" pitchFamily="34" charset="0"/>
                <a:ea typeface="Microsoft YaHei" pitchFamily="34" charset="-122"/>
                <a:cs typeface="Microsoft YaHei" pitchFamily="34" charset="-120"/>
              </a:rPr>
              <a:t>1,284</a:t>
            </a:r>
            <a:endParaRPr lang="en-US" sz="4200" dirty="0">
              <a:latin typeface="Microsoft YaHei" pitchFamily="34" charset="0"/>
              <a:ea typeface="Microsoft YaHei" pitchFamily="34" charset="-122"/>
              <a:cs typeface="Microsoft YaHei" pitchFamily="34" charset="-120"/>
            </a:endParaRPr>
          </a:p>
        </p:txBody>
      </p:sp>
      <p:sp>
        <p:nvSpPr>
          <p:cNvPr id="27" name="Text 25"/>
          <p:cNvSpPr/>
          <p:nvPr/>
        </p:nvSpPr>
        <p:spPr>
          <a:xfrm>
            <a:off x="8229600" y="3081998"/>
            <a:ext cx="3962400" cy="171450"/>
          </a:xfrm>
          <a:prstGeom prst="rect">
            <a:avLst/>
          </a:prstGeom>
          <a:noFill/>
          <a:ln/>
        </p:spPr>
        <p:txBody>
          <a:bodyPr wrap="none" lIns="0" tIns="0" rIns="0" bIns="0" rtlCol="0" anchor="t"/>
          <a:lstStyle/>
          <a:p>
            <a:pPr algn="l" indent="0" marL="0">
              <a:buNone/>
            </a:pPr>
            <a:r>
              <a:rPr lang="en-US" sz="1125" dirty="0">
                <a:solidFill>
                  <a:srgbClr val="C4AE97"/>
                </a:solidFill>
                <a:latin typeface="Microsoft YaHei" pitchFamily="34" charset="0"/>
                <a:ea typeface="Microsoft YaHei" pitchFamily="34" charset="-122"/>
                <a:cs typeface="Microsoft YaHei" pitchFamily="34" charset="-120"/>
              </a:rPr>
              <a:t>Landing points in Shenzhen at end-2025,</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8229600" y="3310598"/>
            <a:ext cx="3962400" cy="171450"/>
          </a:xfrm>
          <a:prstGeom prst="rect">
            <a:avLst/>
          </a:prstGeom>
          <a:noFill/>
          <a:ln/>
        </p:spPr>
        <p:txBody>
          <a:bodyPr wrap="none" lIns="0" tIns="0" rIns="0" bIns="0" rtlCol="0" anchor="t"/>
          <a:lstStyle/>
          <a:p>
            <a:pPr algn="l" indent="0" marL="0">
              <a:buNone/>
            </a:pPr>
            <a:r>
              <a:rPr lang="en-US" sz="1125" dirty="0">
                <a:solidFill>
                  <a:srgbClr val="C4AE97"/>
                </a:solidFill>
                <a:latin typeface="Microsoft YaHei" pitchFamily="34" charset="0"/>
                <a:ea typeface="Microsoft YaHei" pitchFamily="34" charset="-122"/>
                <a:cs typeface="Microsoft YaHei" pitchFamily="34" charset="-120"/>
              </a:rPr>
              <a:t>past the 1,200 target</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8001000" y="3848100"/>
            <a:ext cx="3581400" cy="1905000"/>
          </a:xfrm>
          <a:prstGeom prst="roundRect">
            <a:avLst>
              <a:gd name="adj" fmla="val 2000"/>
            </a:avLst>
          </a:prstGeom>
          <a:solidFill>
            <a:srgbClr val="2C221A"/>
          </a:solidFill>
          <a:ln/>
        </p:spPr>
      </p:sp>
      <p:sp>
        <p:nvSpPr>
          <p:cNvPr id="30" name="Text 28"/>
          <p:cNvSpPr/>
          <p:nvPr/>
        </p:nvSpPr>
        <p:spPr>
          <a:xfrm>
            <a:off x="8229600" y="4071875"/>
            <a:ext cx="3962400" cy="148590"/>
          </a:xfrm>
          <a:prstGeom prst="rect">
            <a:avLst/>
          </a:prstGeom>
          <a:noFill/>
          <a:ln/>
        </p:spPr>
        <p:txBody>
          <a:bodyPr wrap="none" lIns="0" tIns="0" rIns="0" bIns="0" rtlCol="0" anchor="t"/>
          <a:lstStyle/>
          <a:p>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W</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8229600" y="4368596"/>
            <a:ext cx="396240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Medical and community pads are</a:t>
            </a:r>
            <a:endParaRPr lang="en-US" sz="1275" dirty="0">
              <a:latin typeface="Microsoft YaHei" pitchFamily="34" charset="0"/>
              <a:ea typeface="Microsoft YaHei" pitchFamily="34" charset="-122"/>
              <a:cs typeface="Microsoft YaHei" pitchFamily="34" charset="-120"/>
            </a:endParaRPr>
          </a:p>
        </p:txBody>
      </p:sp>
      <p:sp>
        <p:nvSpPr>
          <p:cNvPr id="32" name="Text 30"/>
          <p:cNvSpPr/>
          <p:nvPr/>
        </p:nvSpPr>
        <p:spPr>
          <a:xfrm>
            <a:off x="8229600" y="4635296"/>
            <a:ext cx="396240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written into the plan. We do not have to</a:t>
            </a:r>
            <a:endParaRPr lang="en-US" sz="1275" dirty="0">
              <a:latin typeface="Microsoft YaHei" pitchFamily="34" charset="0"/>
              <a:ea typeface="Microsoft YaHei" pitchFamily="34" charset="-122"/>
              <a:cs typeface="Microsoft YaHei" pitchFamily="34" charset="-120"/>
            </a:endParaRPr>
          </a:p>
        </p:txBody>
      </p:sp>
      <p:sp>
        <p:nvSpPr>
          <p:cNvPr id="33" name="Text 31"/>
          <p:cNvSpPr/>
          <p:nvPr/>
        </p:nvSpPr>
        <p:spPr>
          <a:xfrm>
            <a:off x="8229600" y="4901996"/>
            <a:ext cx="396240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talk a city into building them.</a:t>
            </a:r>
            <a:endParaRPr lang="en-US" sz="1275" dirty="0">
              <a:latin typeface="Microsoft YaHei" pitchFamily="34" charset="0"/>
              <a:ea typeface="Microsoft YaHei" pitchFamily="34" charset="-122"/>
              <a:cs typeface="Microsoft YaHei" pitchFamily="34" charset="-120"/>
            </a:endParaRPr>
          </a:p>
        </p:txBody>
      </p:sp>
      <p:sp>
        <p:nvSpPr>
          <p:cNvPr id="34" name="Text 32"/>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Shenzhen DRC low-altitude infrastructure plan 2024 to 2026, Shenzhen government (2026-02-27). Plan targets, except the 1,284 built</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05"/>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6</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Shape 6"/>
          <p:cNvSpPr/>
          <p:nvPr/>
        </p:nvSpPr>
        <p:spPr>
          <a:xfrm>
            <a:off x="8496300" y="476250"/>
            <a:ext cx="438150" cy="19050"/>
          </a:xfrm>
          <a:prstGeom prst="rect">
            <a:avLst/>
          </a:prstGeom>
          <a:solidFill>
            <a:srgbClr val="F2E9DF"/>
          </a:solidFill>
          <a:ln/>
        </p:spPr>
      </p:sp>
      <p:sp>
        <p:nvSpPr>
          <p:cNvPr id="9" name="Text 7"/>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Flying and licensing proven. Profit is not</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9529763" y="1871663"/>
            <a:ext cx="2047875" cy="3571875"/>
          </a:xfrm>
          <a:prstGeom prst="rect">
            <a:avLst/>
          </a:prstGeom>
          <a:solidFill>
            <a:srgbClr val="332116"/>
          </a:solidFill>
          <a:ln w="9525">
            <a:solidFill>
              <a:srgbClr val="E56A2C"/>
            </a:solidFill>
            <a:prstDash val="solid"/>
          </a:ln>
        </p:spPr>
      </p:sp>
      <p:sp>
        <p:nvSpPr>
          <p:cNvPr id="16" name="Text 14"/>
          <p:cNvSpPr/>
          <p:nvPr/>
        </p:nvSpPr>
        <p:spPr>
          <a:xfrm>
            <a:off x="9601200" y="1909339"/>
            <a:ext cx="2590800" cy="137160"/>
          </a:xfrm>
          <a:prstGeom prst="rect">
            <a:avLst/>
          </a:prstGeom>
          <a:noFill/>
          <a:ln/>
        </p:spPr>
        <p:txBody>
          <a:bodyPr wrap="none" lIns="0" tIns="0" rIns="0" bIns="0" rtlCol="0" anchor="t"/>
          <a:lstStyle/>
          <a:p>
            <a:pPr algn="l" indent="0" marL="0">
              <a:buNone/>
            </a:pPr>
            <a:r>
              <a:rPr lang="en-US" sz="900" b="1" dirty="0">
                <a:solidFill>
                  <a:srgbClr val="E56A2C"/>
                </a:solidFill>
                <a:latin typeface="Microsoft YaHei" pitchFamily="34" charset="0"/>
                <a:ea typeface="Microsoft YaHei" pitchFamily="34" charset="-122"/>
                <a:cs typeface="Microsoft YaHei" pitchFamily="34" charset="-120"/>
              </a:rPr>
              <a:t>Cost per order</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9731375" y="2292350"/>
            <a:ext cx="158750" cy="158750"/>
          </a:xfrm>
          <a:prstGeom prst="ellipse">
            <a:avLst/>
          </a:prstGeom>
          <a:noFill/>
          <a:ln w="15875">
            <a:solidFill>
              <a:srgbClr val="E56A2C"/>
            </a:solidFill>
            <a:prstDash val="solid"/>
          </a:ln>
        </p:spPr>
      </p:sp>
      <p:sp>
        <p:nvSpPr>
          <p:cNvPr id="18" name="Shape 16"/>
          <p:cNvSpPr/>
          <p:nvPr/>
        </p:nvSpPr>
        <p:spPr>
          <a:xfrm>
            <a:off x="9787652" y="2332002"/>
            <a:ext cx="46276" cy="47660"/>
          </a:xfrm>
          <a:custGeom>
            <a:avLst/>
            <a:gdLst/>
            <a:ahLst/>
            <a:cxnLst/>
            <a:rect l="l" t="t" r="r" b="b"/>
            <a:pathLst>
              <a:path w="46276" h="47660">
                <a:moveTo>
                  <a:pt x="0" y="15910"/>
                </a:moveTo>
                <a:arcTo hR="23813" wR="23813" stAng="11962843" swAng="9642279"/>
                <a:cubicBezTo>
                  <a:pt x="46276" y="39723"/>
                  <a:pt x="22463" y="47660"/>
                  <a:pt x="22463" y="47660"/>
                </a:cubicBezTo>
              </a:path>
            </a:pathLst>
          </a:custGeom>
          <a:noFill/>
          <a:ln w="15875">
            <a:solidFill>
              <a:srgbClr val="E56A2C"/>
            </a:solidFill>
            <a:prstDash val="solid"/>
          </a:ln>
        </p:spPr>
      </p:sp>
      <p:sp>
        <p:nvSpPr>
          <p:cNvPr id="19" name="Shape 17"/>
          <p:cNvSpPr/>
          <p:nvPr/>
        </p:nvSpPr>
        <p:spPr>
          <a:xfrm>
            <a:off x="9810750" y="2411413"/>
            <a:ext cx="5953" cy="5953"/>
          </a:xfrm>
          <a:custGeom>
            <a:avLst/>
            <a:gdLst/>
            <a:ahLst/>
            <a:cxnLst/>
            <a:rect l="l" t="t" r="r" b="b"/>
            <a:pathLst>
              <a:path w="5953" h="5953">
                <a:moveTo>
                  <a:pt x="0" y="0"/>
                </a:moveTo>
                <a:lnTo>
                  <a:pt x="79" y="0"/>
                </a:lnTo>
              </a:path>
            </a:pathLst>
          </a:custGeom>
          <a:noFill/>
          <a:ln w="15875">
            <a:solidFill>
              <a:srgbClr val="E56A2C"/>
            </a:solidFill>
            <a:prstDash val="solid"/>
          </a:ln>
        </p:spPr>
      </p:sp>
      <p:sp>
        <p:nvSpPr>
          <p:cNvPr id="20" name="Text 18"/>
          <p:cNvSpPr/>
          <p:nvPr/>
        </p:nvSpPr>
        <p:spPr>
          <a:xfrm>
            <a:off x="10001250" y="2300948"/>
            <a:ext cx="2190750" cy="171450"/>
          </a:xfrm>
          <a:prstGeom prst="rect">
            <a:avLst/>
          </a:prstGeom>
          <a:noFill/>
          <a:ln/>
        </p:spPr>
        <p:txBody>
          <a:bodyPr wrap="none" lIns="0" tIns="0" rIns="0" bIns="0" rtlCol="0" anchor="t"/>
          <a:lstStyle/>
          <a:p>
            <a:pPr algn="l" indent="0" marL="0">
              <a:buNone/>
            </a:pPr>
            <a:r>
              <a:rPr lang="en-US" sz="1125" b="1" dirty="0">
                <a:solidFill>
                  <a:srgbClr val="E56A2C"/>
                </a:solidFill>
                <a:latin typeface="Microsoft YaHei" pitchFamily="34" charset="0"/>
                <a:ea typeface="Microsoft YaHei" pitchFamily="34" charset="-122"/>
                <a:cs typeface="Microsoft YaHei" pitchFamily="34" charset="-120"/>
              </a:rPr>
              <a:t>Not published</a:t>
            </a:r>
            <a:endParaRPr lang="en-US" sz="1125" dirty="0">
              <a:latin typeface="Microsoft YaHei" pitchFamily="34" charset="0"/>
              <a:ea typeface="Microsoft YaHei" pitchFamily="34" charset="-122"/>
              <a:cs typeface="Microsoft YaHei" pitchFamily="34" charset="-120"/>
            </a:endParaRPr>
          </a:p>
        </p:txBody>
      </p:sp>
      <p:sp>
        <p:nvSpPr>
          <p:cNvPr id="21" name="Shape 19"/>
          <p:cNvSpPr/>
          <p:nvPr/>
        </p:nvSpPr>
        <p:spPr>
          <a:xfrm>
            <a:off x="9731375" y="2844800"/>
            <a:ext cx="158750" cy="158750"/>
          </a:xfrm>
          <a:prstGeom prst="ellipse">
            <a:avLst/>
          </a:prstGeom>
          <a:noFill/>
          <a:ln w="15875">
            <a:solidFill>
              <a:srgbClr val="E56A2C"/>
            </a:solidFill>
            <a:prstDash val="solid"/>
          </a:ln>
        </p:spPr>
      </p:sp>
      <p:sp>
        <p:nvSpPr>
          <p:cNvPr id="22" name="Shape 20"/>
          <p:cNvSpPr/>
          <p:nvPr/>
        </p:nvSpPr>
        <p:spPr>
          <a:xfrm>
            <a:off x="9787652" y="2884452"/>
            <a:ext cx="46276" cy="47660"/>
          </a:xfrm>
          <a:custGeom>
            <a:avLst/>
            <a:gdLst/>
            <a:ahLst/>
            <a:cxnLst/>
            <a:rect l="l" t="t" r="r" b="b"/>
            <a:pathLst>
              <a:path w="46276" h="47660">
                <a:moveTo>
                  <a:pt x="0" y="15910"/>
                </a:moveTo>
                <a:arcTo hR="23813" wR="23813" stAng="11962843" swAng="9642279"/>
                <a:cubicBezTo>
                  <a:pt x="46276" y="39723"/>
                  <a:pt x="22463" y="47660"/>
                  <a:pt x="22463" y="47660"/>
                </a:cubicBezTo>
              </a:path>
            </a:pathLst>
          </a:custGeom>
          <a:noFill/>
          <a:ln w="15875">
            <a:solidFill>
              <a:srgbClr val="E56A2C"/>
            </a:solidFill>
            <a:prstDash val="solid"/>
          </a:ln>
        </p:spPr>
      </p:sp>
      <p:sp>
        <p:nvSpPr>
          <p:cNvPr id="23" name="Shape 21"/>
          <p:cNvSpPr/>
          <p:nvPr/>
        </p:nvSpPr>
        <p:spPr>
          <a:xfrm>
            <a:off x="9810750" y="2963863"/>
            <a:ext cx="5953" cy="5953"/>
          </a:xfrm>
          <a:custGeom>
            <a:avLst/>
            <a:gdLst/>
            <a:ahLst/>
            <a:cxnLst/>
            <a:rect l="l" t="t" r="r" b="b"/>
            <a:pathLst>
              <a:path w="5953" h="5953">
                <a:moveTo>
                  <a:pt x="0" y="0"/>
                </a:moveTo>
                <a:lnTo>
                  <a:pt x="79" y="0"/>
                </a:lnTo>
              </a:path>
            </a:pathLst>
          </a:custGeom>
          <a:noFill/>
          <a:ln w="15875">
            <a:solidFill>
              <a:srgbClr val="E56A2C"/>
            </a:solidFill>
            <a:prstDash val="solid"/>
          </a:ln>
        </p:spPr>
      </p:sp>
      <p:sp>
        <p:nvSpPr>
          <p:cNvPr id="24" name="Text 22"/>
          <p:cNvSpPr/>
          <p:nvPr/>
        </p:nvSpPr>
        <p:spPr>
          <a:xfrm>
            <a:off x="10001250" y="2853398"/>
            <a:ext cx="2190750" cy="171450"/>
          </a:xfrm>
          <a:prstGeom prst="rect">
            <a:avLst/>
          </a:prstGeom>
          <a:noFill/>
          <a:ln/>
        </p:spPr>
        <p:txBody>
          <a:bodyPr wrap="none" lIns="0" tIns="0" rIns="0" bIns="0" rtlCol="0" anchor="t"/>
          <a:lstStyle/>
          <a:p>
            <a:pPr algn="l" indent="0" marL="0">
              <a:buNone/>
            </a:pPr>
            <a:r>
              <a:rPr lang="en-US" sz="1125" b="1" dirty="0">
                <a:solidFill>
                  <a:srgbClr val="E56A2C"/>
                </a:solidFill>
                <a:latin typeface="Microsoft YaHei" pitchFamily="34" charset="0"/>
                <a:ea typeface="Microsoft YaHei" pitchFamily="34" charset="-122"/>
                <a:cs typeface="Microsoft YaHei" pitchFamily="34" charset="-120"/>
              </a:rPr>
              <a:t>Not published</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9731375" y="3397250"/>
            <a:ext cx="158750" cy="158750"/>
          </a:xfrm>
          <a:prstGeom prst="ellipse">
            <a:avLst/>
          </a:prstGeom>
          <a:noFill/>
          <a:ln w="15875">
            <a:solidFill>
              <a:srgbClr val="E56A2C"/>
            </a:solidFill>
            <a:prstDash val="solid"/>
          </a:ln>
        </p:spPr>
      </p:sp>
      <p:sp>
        <p:nvSpPr>
          <p:cNvPr id="26" name="Shape 24"/>
          <p:cNvSpPr/>
          <p:nvPr/>
        </p:nvSpPr>
        <p:spPr>
          <a:xfrm>
            <a:off x="9787652" y="3436902"/>
            <a:ext cx="46276" cy="47660"/>
          </a:xfrm>
          <a:custGeom>
            <a:avLst/>
            <a:gdLst/>
            <a:ahLst/>
            <a:cxnLst/>
            <a:rect l="l" t="t" r="r" b="b"/>
            <a:pathLst>
              <a:path w="46276" h="47660">
                <a:moveTo>
                  <a:pt x="0" y="15910"/>
                </a:moveTo>
                <a:arcTo hR="23813" wR="23813" stAng="11962843" swAng="9642279"/>
                <a:cubicBezTo>
                  <a:pt x="46276" y="39723"/>
                  <a:pt x="22463" y="47660"/>
                  <a:pt x="22463" y="47660"/>
                </a:cubicBezTo>
              </a:path>
            </a:pathLst>
          </a:custGeom>
          <a:noFill/>
          <a:ln w="15875">
            <a:solidFill>
              <a:srgbClr val="E56A2C"/>
            </a:solidFill>
            <a:prstDash val="solid"/>
          </a:ln>
        </p:spPr>
      </p:sp>
      <p:sp>
        <p:nvSpPr>
          <p:cNvPr id="27" name="Shape 25"/>
          <p:cNvSpPr/>
          <p:nvPr/>
        </p:nvSpPr>
        <p:spPr>
          <a:xfrm>
            <a:off x="9810750" y="3516313"/>
            <a:ext cx="5953" cy="5953"/>
          </a:xfrm>
          <a:custGeom>
            <a:avLst/>
            <a:gdLst/>
            <a:ahLst/>
            <a:cxnLst/>
            <a:rect l="l" t="t" r="r" b="b"/>
            <a:pathLst>
              <a:path w="5953" h="5953">
                <a:moveTo>
                  <a:pt x="0" y="0"/>
                </a:moveTo>
                <a:lnTo>
                  <a:pt x="79" y="0"/>
                </a:lnTo>
              </a:path>
            </a:pathLst>
          </a:custGeom>
          <a:noFill/>
          <a:ln w="15875">
            <a:solidFill>
              <a:srgbClr val="E56A2C"/>
            </a:solidFill>
            <a:prstDash val="solid"/>
          </a:ln>
        </p:spPr>
      </p:sp>
      <p:sp>
        <p:nvSpPr>
          <p:cNvPr id="28" name="Text 26"/>
          <p:cNvSpPr/>
          <p:nvPr/>
        </p:nvSpPr>
        <p:spPr>
          <a:xfrm>
            <a:off x="10001250" y="3405848"/>
            <a:ext cx="2190750" cy="171450"/>
          </a:xfrm>
          <a:prstGeom prst="rect">
            <a:avLst/>
          </a:prstGeom>
          <a:noFill/>
          <a:ln/>
        </p:spPr>
        <p:txBody>
          <a:bodyPr wrap="none" lIns="0" tIns="0" rIns="0" bIns="0" rtlCol="0" anchor="t"/>
          <a:lstStyle/>
          <a:p>
            <a:pPr algn="l" indent="0" marL="0">
              <a:buNone/>
            </a:pPr>
            <a:r>
              <a:rPr lang="en-US" sz="1125" b="1" dirty="0">
                <a:solidFill>
                  <a:srgbClr val="E56A2C"/>
                </a:solidFill>
                <a:latin typeface="Microsoft YaHei" pitchFamily="34" charset="0"/>
                <a:ea typeface="Microsoft YaHei" pitchFamily="34" charset="-122"/>
                <a:cs typeface="Microsoft YaHei" pitchFamily="34" charset="-120"/>
              </a:rPr>
              <a:t>Not published</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9731375" y="3949700"/>
            <a:ext cx="158750" cy="158750"/>
          </a:xfrm>
          <a:prstGeom prst="ellipse">
            <a:avLst/>
          </a:prstGeom>
          <a:noFill/>
          <a:ln w="15875">
            <a:solidFill>
              <a:srgbClr val="E56A2C"/>
            </a:solidFill>
            <a:prstDash val="solid"/>
          </a:ln>
        </p:spPr>
      </p:sp>
      <p:sp>
        <p:nvSpPr>
          <p:cNvPr id="30" name="Shape 28"/>
          <p:cNvSpPr/>
          <p:nvPr/>
        </p:nvSpPr>
        <p:spPr>
          <a:xfrm>
            <a:off x="9787652" y="3989352"/>
            <a:ext cx="46276" cy="47660"/>
          </a:xfrm>
          <a:custGeom>
            <a:avLst/>
            <a:gdLst/>
            <a:ahLst/>
            <a:cxnLst/>
            <a:rect l="l" t="t" r="r" b="b"/>
            <a:pathLst>
              <a:path w="46276" h="47660">
                <a:moveTo>
                  <a:pt x="0" y="15910"/>
                </a:moveTo>
                <a:arcTo hR="23813" wR="23813" stAng="11962843" swAng="9642279"/>
                <a:cubicBezTo>
                  <a:pt x="46276" y="39723"/>
                  <a:pt x="22463" y="47660"/>
                  <a:pt x="22463" y="47660"/>
                </a:cubicBezTo>
              </a:path>
            </a:pathLst>
          </a:custGeom>
          <a:noFill/>
          <a:ln w="15875">
            <a:solidFill>
              <a:srgbClr val="E56A2C"/>
            </a:solidFill>
            <a:prstDash val="solid"/>
          </a:ln>
        </p:spPr>
      </p:sp>
      <p:sp>
        <p:nvSpPr>
          <p:cNvPr id="31" name="Shape 29"/>
          <p:cNvSpPr/>
          <p:nvPr/>
        </p:nvSpPr>
        <p:spPr>
          <a:xfrm>
            <a:off x="9810750" y="4068763"/>
            <a:ext cx="5953" cy="5953"/>
          </a:xfrm>
          <a:custGeom>
            <a:avLst/>
            <a:gdLst/>
            <a:ahLst/>
            <a:cxnLst/>
            <a:rect l="l" t="t" r="r" b="b"/>
            <a:pathLst>
              <a:path w="5953" h="5953">
                <a:moveTo>
                  <a:pt x="0" y="0"/>
                </a:moveTo>
                <a:lnTo>
                  <a:pt x="79" y="0"/>
                </a:lnTo>
              </a:path>
            </a:pathLst>
          </a:custGeom>
          <a:noFill/>
          <a:ln w="15875">
            <a:solidFill>
              <a:srgbClr val="E56A2C"/>
            </a:solidFill>
            <a:prstDash val="solid"/>
          </a:ln>
        </p:spPr>
      </p:sp>
      <p:sp>
        <p:nvSpPr>
          <p:cNvPr id="32" name="Text 30"/>
          <p:cNvSpPr/>
          <p:nvPr/>
        </p:nvSpPr>
        <p:spPr>
          <a:xfrm>
            <a:off x="10001250" y="3958298"/>
            <a:ext cx="2190750" cy="171450"/>
          </a:xfrm>
          <a:prstGeom prst="rect">
            <a:avLst/>
          </a:prstGeom>
          <a:noFill/>
          <a:ln/>
        </p:spPr>
        <p:txBody>
          <a:bodyPr wrap="none" lIns="0" tIns="0" rIns="0" bIns="0" rtlCol="0" anchor="t"/>
          <a:lstStyle/>
          <a:p>
            <a:pPr algn="l" indent="0" marL="0">
              <a:buNone/>
            </a:pPr>
            <a:r>
              <a:rPr lang="en-US" sz="1125" b="1" dirty="0">
                <a:solidFill>
                  <a:srgbClr val="E56A2C"/>
                </a:solidFill>
                <a:latin typeface="Microsoft YaHei" pitchFamily="34" charset="0"/>
                <a:ea typeface="Microsoft YaHei" pitchFamily="34" charset="-122"/>
                <a:cs typeface="Microsoft YaHei" pitchFamily="34" charset="-120"/>
              </a:rPr>
              <a:t>Not published</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a:off x="9731375" y="4502150"/>
            <a:ext cx="158750" cy="158750"/>
          </a:xfrm>
          <a:prstGeom prst="ellipse">
            <a:avLst/>
          </a:prstGeom>
          <a:noFill/>
          <a:ln w="15875">
            <a:solidFill>
              <a:srgbClr val="E56A2C"/>
            </a:solidFill>
            <a:prstDash val="solid"/>
          </a:ln>
        </p:spPr>
      </p:sp>
      <p:sp>
        <p:nvSpPr>
          <p:cNvPr id="34" name="Shape 32"/>
          <p:cNvSpPr/>
          <p:nvPr/>
        </p:nvSpPr>
        <p:spPr>
          <a:xfrm>
            <a:off x="9787652" y="4541802"/>
            <a:ext cx="46276" cy="47660"/>
          </a:xfrm>
          <a:custGeom>
            <a:avLst/>
            <a:gdLst/>
            <a:ahLst/>
            <a:cxnLst/>
            <a:rect l="l" t="t" r="r" b="b"/>
            <a:pathLst>
              <a:path w="46276" h="47660">
                <a:moveTo>
                  <a:pt x="0" y="15910"/>
                </a:moveTo>
                <a:arcTo hR="23813" wR="23813" stAng="11962843" swAng="9642279"/>
                <a:cubicBezTo>
                  <a:pt x="46276" y="39723"/>
                  <a:pt x="22463" y="47660"/>
                  <a:pt x="22463" y="47660"/>
                </a:cubicBezTo>
              </a:path>
            </a:pathLst>
          </a:custGeom>
          <a:noFill/>
          <a:ln w="15875">
            <a:solidFill>
              <a:srgbClr val="E56A2C"/>
            </a:solidFill>
            <a:prstDash val="solid"/>
          </a:ln>
        </p:spPr>
      </p:sp>
      <p:sp>
        <p:nvSpPr>
          <p:cNvPr id="35" name="Shape 33"/>
          <p:cNvSpPr/>
          <p:nvPr/>
        </p:nvSpPr>
        <p:spPr>
          <a:xfrm>
            <a:off x="9810750" y="4621213"/>
            <a:ext cx="5953" cy="5953"/>
          </a:xfrm>
          <a:custGeom>
            <a:avLst/>
            <a:gdLst/>
            <a:ahLst/>
            <a:cxnLst/>
            <a:rect l="l" t="t" r="r" b="b"/>
            <a:pathLst>
              <a:path w="5953" h="5953">
                <a:moveTo>
                  <a:pt x="0" y="0"/>
                </a:moveTo>
                <a:lnTo>
                  <a:pt x="79" y="0"/>
                </a:lnTo>
              </a:path>
            </a:pathLst>
          </a:custGeom>
          <a:noFill/>
          <a:ln w="15875">
            <a:solidFill>
              <a:srgbClr val="E56A2C"/>
            </a:solidFill>
            <a:prstDash val="solid"/>
          </a:ln>
        </p:spPr>
      </p:sp>
      <p:sp>
        <p:nvSpPr>
          <p:cNvPr id="36" name="Text 34"/>
          <p:cNvSpPr/>
          <p:nvPr/>
        </p:nvSpPr>
        <p:spPr>
          <a:xfrm>
            <a:off x="10001250" y="4510748"/>
            <a:ext cx="2190750" cy="171450"/>
          </a:xfrm>
          <a:prstGeom prst="rect">
            <a:avLst/>
          </a:prstGeom>
          <a:noFill/>
          <a:ln/>
        </p:spPr>
        <p:txBody>
          <a:bodyPr wrap="none" lIns="0" tIns="0" rIns="0" bIns="0" rtlCol="0" anchor="t"/>
          <a:lstStyle/>
          <a:p>
            <a:pPr algn="l" indent="0" marL="0">
              <a:buNone/>
            </a:pPr>
            <a:r>
              <a:rPr lang="en-US" sz="1125" b="1" dirty="0">
                <a:solidFill>
                  <a:srgbClr val="E56A2C"/>
                </a:solidFill>
                <a:latin typeface="Microsoft YaHei" pitchFamily="34" charset="0"/>
                <a:ea typeface="Microsoft YaHei" pitchFamily="34" charset="-122"/>
                <a:cs typeface="Microsoft YaHei" pitchFamily="34" charset="-120"/>
              </a:rPr>
              <a:t>Not published</a:t>
            </a:r>
            <a:endParaRPr lang="en-US" sz="1125" dirty="0">
              <a:latin typeface="Microsoft YaHei" pitchFamily="34" charset="0"/>
              <a:ea typeface="Microsoft YaHei" pitchFamily="34" charset="-122"/>
              <a:cs typeface="Microsoft YaHei" pitchFamily="34" charset="-120"/>
            </a:endParaRPr>
          </a:p>
        </p:txBody>
      </p:sp>
      <p:sp>
        <p:nvSpPr>
          <p:cNvPr id="37" name="Shape 35"/>
          <p:cNvSpPr/>
          <p:nvPr/>
        </p:nvSpPr>
        <p:spPr>
          <a:xfrm>
            <a:off x="9731375" y="5054600"/>
            <a:ext cx="158750" cy="158750"/>
          </a:xfrm>
          <a:prstGeom prst="ellipse">
            <a:avLst/>
          </a:prstGeom>
          <a:noFill/>
          <a:ln w="15875">
            <a:solidFill>
              <a:srgbClr val="E56A2C"/>
            </a:solidFill>
            <a:prstDash val="solid"/>
          </a:ln>
        </p:spPr>
      </p:sp>
      <p:sp>
        <p:nvSpPr>
          <p:cNvPr id="38" name="Shape 36"/>
          <p:cNvSpPr/>
          <p:nvPr/>
        </p:nvSpPr>
        <p:spPr>
          <a:xfrm>
            <a:off x="9787652" y="5094252"/>
            <a:ext cx="46276" cy="47660"/>
          </a:xfrm>
          <a:custGeom>
            <a:avLst/>
            <a:gdLst/>
            <a:ahLst/>
            <a:cxnLst/>
            <a:rect l="l" t="t" r="r" b="b"/>
            <a:pathLst>
              <a:path w="46276" h="47660">
                <a:moveTo>
                  <a:pt x="0" y="15910"/>
                </a:moveTo>
                <a:arcTo hR="23813" wR="23813" stAng="11962843" swAng="9642279"/>
                <a:cubicBezTo>
                  <a:pt x="46276" y="39723"/>
                  <a:pt x="22463" y="47660"/>
                  <a:pt x="22463" y="47660"/>
                </a:cubicBezTo>
              </a:path>
            </a:pathLst>
          </a:custGeom>
          <a:noFill/>
          <a:ln w="15875">
            <a:solidFill>
              <a:srgbClr val="E56A2C"/>
            </a:solidFill>
            <a:prstDash val="solid"/>
          </a:ln>
        </p:spPr>
      </p:sp>
      <p:sp>
        <p:nvSpPr>
          <p:cNvPr id="39" name="Shape 37"/>
          <p:cNvSpPr/>
          <p:nvPr/>
        </p:nvSpPr>
        <p:spPr>
          <a:xfrm>
            <a:off x="9810750" y="5173663"/>
            <a:ext cx="5953" cy="5953"/>
          </a:xfrm>
          <a:custGeom>
            <a:avLst/>
            <a:gdLst/>
            <a:ahLst/>
            <a:cxnLst/>
            <a:rect l="l" t="t" r="r" b="b"/>
            <a:pathLst>
              <a:path w="5953" h="5953">
                <a:moveTo>
                  <a:pt x="0" y="0"/>
                </a:moveTo>
                <a:lnTo>
                  <a:pt x="79" y="0"/>
                </a:lnTo>
              </a:path>
            </a:pathLst>
          </a:custGeom>
          <a:noFill/>
          <a:ln w="15875">
            <a:solidFill>
              <a:srgbClr val="E56A2C"/>
            </a:solidFill>
            <a:prstDash val="solid"/>
          </a:ln>
        </p:spPr>
      </p:sp>
      <p:sp>
        <p:nvSpPr>
          <p:cNvPr id="40" name="Text 38"/>
          <p:cNvSpPr/>
          <p:nvPr/>
        </p:nvSpPr>
        <p:spPr>
          <a:xfrm>
            <a:off x="10001250" y="5063198"/>
            <a:ext cx="2190750" cy="171450"/>
          </a:xfrm>
          <a:prstGeom prst="rect">
            <a:avLst/>
          </a:prstGeom>
          <a:noFill/>
          <a:ln/>
        </p:spPr>
        <p:txBody>
          <a:bodyPr wrap="none" lIns="0" tIns="0" rIns="0" bIns="0" rtlCol="0" anchor="t"/>
          <a:lstStyle/>
          <a:p>
            <a:pPr algn="l" indent="0" marL="0">
              <a:buNone/>
            </a:pPr>
            <a:r>
              <a:rPr lang="en-US" sz="1125" b="1" dirty="0">
                <a:solidFill>
                  <a:srgbClr val="E56A2C"/>
                </a:solidFill>
                <a:latin typeface="Microsoft YaHei" pitchFamily="34" charset="0"/>
                <a:ea typeface="Microsoft YaHei" pitchFamily="34" charset="-122"/>
                <a:cs typeface="Microsoft YaHei" pitchFamily="34" charset="-120"/>
              </a:rPr>
              <a:t>Not published</a:t>
            </a:r>
            <a:endParaRPr lang="en-US" sz="1125" dirty="0">
              <a:latin typeface="Microsoft YaHei" pitchFamily="34" charset="0"/>
              <a:ea typeface="Microsoft YaHei" pitchFamily="34" charset="-122"/>
              <a:cs typeface="Microsoft YaHei" pitchFamily="34" charset="-120"/>
            </a:endParaRPr>
          </a:p>
        </p:txBody>
      </p:sp>
      <p:sp>
        <p:nvSpPr>
          <p:cNvPr id="41" name="Text 39"/>
          <p:cNvSpPr/>
          <p:nvPr/>
        </p:nvSpPr>
        <p:spPr>
          <a:xfrm>
            <a:off x="685800" y="1909339"/>
            <a:ext cx="11506200"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Pioneer</a:t>
            </a:r>
            <a:endParaRPr lang="en-US" sz="900" dirty="0">
              <a:latin typeface="Microsoft YaHei" pitchFamily="34" charset="0"/>
              <a:ea typeface="Microsoft YaHei" pitchFamily="34" charset="-122"/>
              <a:cs typeface="Microsoft YaHei" pitchFamily="34" charset="-120"/>
            </a:endParaRPr>
          </a:p>
        </p:txBody>
      </p:sp>
      <p:sp>
        <p:nvSpPr>
          <p:cNvPr id="42" name="Text 40"/>
          <p:cNvSpPr/>
          <p:nvPr/>
        </p:nvSpPr>
        <p:spPr>
          <a:xfrm>
            <a:off x="2961082" y="1909339"/>
            <a:ext cx="9230918"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Main use</a:t>
            </a:r>
            <a:endParaRPr lang="en-US" sz="900" dirty="0">
              <a:latin typeface="Microsoft YaHei" pitchFamily="34" charset="0"/>
              <a:ea typeface="Microsoft YaHei" pitchFamily="34" charset="-122"/>
              <a:cs typeface="Microsoft YaHei" pitchFamily="34" charset="-120"/>
            </a:endParaRPr>
          </a:p>
        </p:txBody>
      </p:sp>
      <p:sp>
        <p:nvSpPr>
          <p:cNvPr id="43" name="Text 41"/>
          <p:cNvSpPr/>
          <p:nvPr/>
        </p:nvSpPr>
        <p:spPr>
          <a:xfrm>
            <a:off x="4772800" y="1909339"/>
            <a:ext cx="7419200"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Public scale</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7054770" y="1909339"/>
            <a:ext cx="5137230"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Network</a:t>
            </a:r>
            <a:endParaRPr lang="en-US" sz="900" dirty="0">
              <a:latin typeface="Microsoft YaHei" pitchFamily="34" charset="0"/>
              <a:ea typeface="Microsoft YaHei" pitchFamily="34" charset="-122"/>
              <a:cs typeface="Microsoft YaHei" pitchFamily="34" charset="-120"/>
            </a:endParaRPr>
          </a:p>
        </p:txBody>
      </p:sp>
      <p:sp>
        <p:nvSpPr>
          <p:cNvPr id="45" name="Shape 43"/>
          <p:cNvSpPr/>
          <p:nvPr/>
        </p:nvSpPr>
        <p:spPr>
          <a:xfrm>
            <a:off x="609600" y="2095500"/>
            <a:ext cx="8915400" cy="9525"/>
          </a:xfrm>
          <a:prstGeom prst="rect">
            <a:avLst/>
          </a:prstGeom>
          <a:solidFill>
            <a:srgbClr val="6B5648"/>
          </a:solidFill>
          <a:ln/>
        </p:spPr>
      </p:sp>
      <p:sp>
        <p:nvSpPr>
          <p:cNvPr id="46" name="Shape 44"/>
          <p:cNvSpPr/>
          <p:nvPr/>
        </p:nvSpPr>
        <p:spPr>
          <a:xfrm>
            <a:off x="609600" y="2647950"/>
            <a:ext cx="8915400" cy="9525"/>
          </a:xfrm>
          <a:prstGeom prst="rect">
            <a:avLst/>
          </a:prstGeom>
          <a:solidFill>
            <a:srgbClr val="4A3B30"/>
          </a:solidFill>
          <a:ln/>
        </p:spPr>
      </p:sp>
      <p:sp>
        <p:nvSpPr>
          <p:cNvPr id="47" name="Shape 45"/>
          <p:cNvSpPr/>
          <p:nvPr/>
        </p:nvSpPr>
        <p:spPr>
          <a:xfrm>
            <a:off x="709613" y="2292350"/>
            <a:ext cx="63500" cy="71438"/>
          </a:xfrm>
          <a:custGeom>
            <a:avLst/>
            <a:gdLst/>
            <a:ahLst/>
            <a:cxnLst/>
            <a:rect l="l" t="t" r="r" b="b"/>
            <a:pathLst>
              <a:path w="63500" h="71438">
                <a:moveTo>
                  <a:pt x="0" y="0"/>
                </a:moveTo>
                <a:lnTo>
                  <a:pt x="0" y="55563"/>
                </a:lnTo>
                <a:cubicBezTo>
                  <a:pt x="0" y="64294"/>
                  <a:pt x="7144" y="71438"/>
                  <a:pt x="15875" y="71438"/>
                </a:cubicBezTo>
                <a:lnTo>
                  <a:pt x="47625" y="71438"/>
                </a:lnTo>
                <a:arcTo hR="15875" wR="15875" stAng="5400000" swAng="-5400000"/>
                <a:lnTo>
                  <a:pt x="63500" y="0"/>
                </a:lnTo>
              </a:path>
            </a:pathLst>
          </a:custGeom>
          <a:noFill/>
          <a:ln w="15875">
            <a:solidFill>
              <a:srgbClr val="C4AE97"/>
            </a:solidFill>
            <a:prstDash val="solid"/>
          </a:ln>
        </p:spPr>
      </p:sp>
      <p:sp>
        <p:nvSpPr>
          <p:cNvPr id="48" name="Shape 46"/>
          <p:cNvSpPr/>
          <p:nvPr/>
        </p:nvSpPr>
        <p:spPr>
          <a:xfrm>
            <a:off x="741363" y="2292350"/>
            <a:ext cx="5953" cy="158750"/>
          </a:xfrm>
          <a:custGeom>
            <a:avLst/>
            <a:gdLst/>
            <a:ahLst/>
            <a:cxnLst/>
            <a:rect l="l" t="t" r="r" b="b"/>
            <a:pathLst>
              <a:path w="5953" h="158750">
                <a:moveTo>
                  <a:pt x="0" y="0"/>
                </a:moveTo>
                <a:lnTo>
                  <a:pt x="0" y="158750"/>
                </a:lnTo>
              </a:path>
            </a:pathLst>
          </a:custGeom>
          <a:noFill/>
          <a:ln w="15875">
            <a:solidFill>
              <a:srgbClr val="C4AE97"/>
            </a:solidFill>
            <a:prstDash val="solid"/>
          </a:ln>
        </p:spPr>
      </p:sp>
      <p:sp>
        <p:nvSpPr>
          <p:cNvPr id="49" name="Shape 47"/>
          <p:cNvSpPr/>
          <p:nvPr/>
        </p:nvSpPr>
        <p:spPr>
          <a:xfrm>
            <a:off x="812800" y="2292350"/>
            <a:ext cx="39688" cy="158750"/>
          </a:xfrm>
          <a:custGeom>
            <a:avLst/>
            <a:gdLst/>
            <a:ahLst/>
            <a:cxnLst/>
            <a:rect l="l" t="t" r="r" b="b"/>
            <a:pathLst>
              <a:path w="39688" h="158750">
                <a:moveTo>
                  <a:pt x="39688" y="103188"/>
                </a:moveTo>
                <a:lnTo>
                  <a:pt x="39688" y="0"/>
                </a:lnTo>
                <a:arcTo hR="39688" wR="39688" stAng="16200000" swAng="-5400000"/>
                <a:lnTo>
                  <a:pt x="0" y="87313"/>
                </a:lnTo>
                <a:cubicBezTo>
                  <a:pt x="0" y="96044"/>
                  <a:pt x="7144" y="103188"/>
                  <a:pt x="15875" y="103188"/>
                </a:cubicBezTo>
                <a:lnTo>
                  <a:pt x="39688" y="103188"/>
                </a:lnTo>
                <a:close/>
                <a:moveTo>
                  <a:pt x="39688" y="103188"/>
                </a:moveTo>
                <a:lnTo>
                  <a:pt x="39688" y="158750"/>
                </a:lnTo>
              </a:path>
            </a:pathLst>
          </a:custGeom>
          <a:noFill/>
          <a:ln w="15875">
            <a:solidFill>
              <a:srgbClr val="C4AE97"/>
            </a:solidFill>
            <a:prstDash val="solid"/>
          </a:ln>
        </p:spPr>
      </p:sp>
      <p:sp>
        <p:nvSpPr>
          <p:cNvPr id="50" name="Text 48"/>
          <p:cNvSpPr/>
          <p:nvPr/>
        </p:nvSpPr>
        <p:spPr>
          <a:xfrm>
            <a:off x="971550" y="2291785"/>
            <a:ext cx="112204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Meituan</a:t>
            </a:r>
            <a:endParaRPr lang="en-US" sz="1200" dirty="0">
              <a:latin typeface="Microsoft YaHei" pitchFamily="34" charset="0"/>
              <a:ea typeface="Microsoft YaHei" pitchFamily="34" charset="-122"/>
              <a:cs typeface="Microsoft YaHei" pitchFamily="34" charset="-120"/>
            </a:endParaRPr>
          </a:p>
        </p:txBody>
      </p:sp>
      <p:sp>
        <p:nvSpPr>
          <p:cNvPr id="51" name="Text 49"/>
          <p:cNvSpPr/>
          <p:nvPr/>
        </p:nvSpPr>
        <p:spPr>
          <a:xfrm>
            <a:off x="2961082" y="2300587"/>
            <a:ext cx="9230918"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Food, medical</a:t>
            </a:r>
            <a:endParaRPr lang="en-US" sz="1050" dirty="0">
              <a:latin typeface="Microsoft YaHei" pitchFamily="34" charset="0"/>
              <a:ea typeface="Microsoft YaHei" pitchFamily="34" charset="-122"/>
              <a:cs typeface="Microsoft YaHei" pitchFamily="34" charset="-120"/>
            </a:endParaRPr>
          </a:p>
        </p:txBody>
      </p:sp>
      <p:sp>
        <p:nvSpPr>
          <p:cNvPr id="52" name="Text 50"/>
          <p:cNvSpPr/>
          <p:nvPr/>
        </p:nvSpPr>
        <p:spPr>
          <a:xfrm>
            <a:off x="4772800" y="2300948"/>
            <a:ext cx="7419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1m+ orders</a:t>
            </a:r>
            <a:endParaRPr lang="en-US" sz="1125" dirty="0">
              <a:latin typeface="Microsoft YaHei" pitchFamily="34" charset="0"/>
              <a:ea typeface="Microsoft YaHei" pitchFamily="34" charset="-122"/>
              <a:cs typeface="Microsoft YaHei" pitchFamily="34" charset="-120"/>
            </a:endParaRPr>
          </a:p>
        </p:txBody>
      </p:sp>
      <p:sp>
        <p:nvSpPr>
          <p:cNvPr id="53" name="Text 51"/>
          <p:cNvSpPr/>
          <p:nvPr/>
        </p:nvSpPr>
        <p:spPr>
          <a:xfrm>
            <a:off x="7054770" y="2300587"/>
            <a:ext cx="513723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70 routes, 6 cities</a:t>
            </a:r>
            <a:endParaRPr lang="en-US" sz="1050" dirty="0">
              <a:latin typeface="Microsoft YaHei" pitchFamily="34" charset="0"/>
              <a:ea typeface="Microsoft YaHei" pitchFamily="34" charset="-122"/>
              <a:cs typeface="Microsoft YaHei" pitchFamily="34" charset="-120"/>
            </a:endParaRPr>
          </a:p>
        </p:txBody>
      </p:sp>
      <p:sp>
        <p:nvSpPr>
          <p:cNvPr id="54" name="Shape 52"/>
          <p:cNvSpPr/>
          <p:nvPr/>
        </p:nvSpPr>
        <p:spPr>
          <a:xfrm>
            <a:off x="609600" y="3200400"/>
            <a:ext cx="8915400" cy="9525"/>
          </a:xfrm>
          <a:prstGeom prst="rect">
            <a:avLst/>
          </a:prstGeom>
          <a:solidFill>
            <a:srgbClr val="4A3B30"/>
          </a:solidFill>
          <a:ln/>
        </p:spPr>
      </p:sp>
      <p:sp>
        <p:nvSpPr>
          <p:cNvPr id="55" name="Shape 53"/>
          <p:cNvSpPr/>
          <p:nvPr/>
        </p:nvSpPr>
        <p:spPr>
          <a:xfrm>
            <a:off x="709613" y="2844816"/>
            <a:ext cx="142875" cy="158717"/>
          </a:xfrm>
          <a:custGeom>
            <a:avLst/>
            <a:gdLst/>
            <a:ahLst/>
            <a:cxnLst/>
            <a:rect l="l" t="t" r="r" b="b"/>
            <a:pathLst>
              <a:path w="142875" h="158717">
                <a:moveTo>
                  <a:pt x="63500" y="156591"/>
                </a:moveTo>
                <a:arcTo hR="15875" wR="15875" stAng="7200000" swAng="-3600000"/>
                <a:lnTo>
                  <a:pt x="134938" y="124841"/>
                </a:lnTo>
                <a:arcTo hR="15875" wR="15875" stAng="3600002" swAng="-3596476"/>
                <a:lnTo>
                  <a:pt x="142875" y="47609"/>
                </a:lnTo>
                <a:arcTo hR="15875" wR="15875" stAng="21596474" swAng="-3596476"/>
                <a:lnTo>
                  <a:pt x="79375" y="2127"/>
                </a:lnTo>
                <a:arcTo hR="15875" wR="15875" stAng="18000000" swAng="-3600000"/>
                <a:lnTo>
                  <a:pt x="7938" y="33877"/>
                </a:lnTo>
                <a:arcTo hR="15875" wR="15875" stAng="14400002" swAng="-3596476"/>
                <a:lnTo>
                  <a:pt x="0" y="111109"/>
                </a:lnTo>
                <a:arcTo hR="15875" wR="15875" stAng="10796474" swAng="-3596476"/>
                <a:close/>
              </a:path>
            </a:pathLst>
          </a:custGeom>
          <a:noFill/>
          <a:ln w="15875">
            <a:solidFill>
              <a:srgbClr val="C4AE97"/>
            </a:solidFill>
            <a:prstDash val="solid"/>
          </a:ln>
        </p:spPr>
      </p:sp>
      <p:sp>
        <p:nvSpPr>
          <p:cNvPr id="56" name="Shape 54"/>
          <p:cNvSpPr/>
          <p:nvPr/>
        </p:nvSpPr>
        <p:spPr>
          <a:xfrm>
            <a:off x="781050" y="2924175"/>
            <a:ext cx="5953" cy="79375"/>
          </a:xfrm>
          <a:custGeom>
            <a:avLst/>
            <a:gdLst/>
            <a:ahLst/>
            <a:cxnLst/>
            <a:rect l="l" t="t" r="r" b="b"/>
            <a:pathLst>
              <a:path w="5953" h="79375">
                <a:moveTo>
                  <a:pt x="0" y="79375"/>
                </a:moveTo>
                <a:lnTo>
                  <a:pt x="0" y="0"/>
                </a:lnTo>
              </a:path>
            </a:pathLst>
          </a:custGeom>
          <a:noFill/>
          <a:ln w="15875">
            <a:solidFill>
              <a:srgbClr val="C4AE97"/>
            </a:solidFill>
            <a:prstDash val="solid"/>
          </a:ln>
        </p:spPr>
      </p:sp>
      <p:sp>
        <p:nvSpPr>
          <p:cNvPr id="57" name="Shape 55"/>
          <p:cNvSpPr/>
          <p:nvPr/>
        </p:nvSpPr>
        <p:spPr>
          <a:xfrm>
            <a:off x="711914" y="2884488"/>
            <a:ext cx="138271" cy="39688"/>
          </a:xfrm>
          <a:custGeom>
            <a:avLst/>
            <a:gdLst/>
            <a:ahLst/>
            <a:cxnLst/>
            <a:rect l="l" t="t" r="r" b="b"/>
            <a:pathLst>
              <a:path w="138271" h="39688">
                <a:moveTo>
                  <a:pt x="0" y="0"/>
                </a:moveTo>
                <a:lnTo>
                  <a:pt x="69136" y="39688"/>
                </a:lnTo>
                <a:lnTo>
                  <a:pt x="138271" y="0"/>
                </a:lnTo>
              </a:path>
            </a:pathLst>
          </a:custGeom>
          <a:noFill/>
          <a:ln w="15875">
            <a:solidFill>
              <a:srgbClr val="C4AE97"/>
            </a:solidFill>
            <a:prstDash val="solid"/>
          </a:ln>
        </p:spPr>
      </p:sp>
      <p:sp>
        <p:nvSpPr>
          <p:cNvPr id="58" name="Shape 56"/>
          <p:cNvSpPr/>
          <p:nvPr/>
        </p:nvSpPr>
        <p:spPr>
          <a:xfrm>
            <a:off x="745331" y="2862818"/>
            <a:ext cx="71438" cy="40878"/>
          </a:xfrm>
          <a:custGeom>
            <a:avLst/>
            <a:gdLst/>
            <a:ahLst/>
            <a:cxnLst/>
            <a:rect l="l" t="t" r="r" b="b"/>
            <a:pathLst>
              <a:path w="71438" h="40878">
                <a:moveTo>
                  <a:pt x="0" y="0"/>
                </a:moveTo>
                <a:lnTo>
                  <a:pt x="71438" y="40878"/>
                </a:lnTo>
              </a:path>
            </a:pathLst>
          </a:custGeom>
          <a:noFill/>
          <a:ln w="15875">
            <a:solidFill>
              <a:srgbClr val="C4AE97"/>
            </a:solidFill>
            <a:prstDash val="solid"/>
          </a:ln>
        </p:spPr>
      </p:sp>
      <p:sp>
        <p:nvSpPr>
          <p:cNvPr id="59" name="Text 57"/>
          <p:cNvSpPr/>
          <p:nvPr/>
        </p:nvSpPr>
        <p:spPr>
          <a:xfrm>
            <a:off x="971550" y="2844235"/>
            <a:ext cx="112204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Phoenix Wings</a:t>
            </a:r>
            <a:endParaRPr lang="en-US" sz="1200" dirty="0">
              <a:latin typeface="Microsoft YaHei" pitchFamily="34" charset="0"/>
              <a:ea typeface="Microsoft YaHei" pitchFamily="34" charset="-122"/>
              <a:cs typeface="Microsoft YaHei" pitchFamily="34" charset="-120"/>
            </a:endParaRPr>
          </a:p>
        </p:txBody>
      </p:sp>
      <p:sp>
        <p:nvSpPr>
          <p:cNvPr id="60" name="Text 58"/>
          <p:cNvSpPr/>
          <p:nvPr/>
        </p:nvSpPr>
        <p:spPr>
          <a:xfrm>
            <a:off x="2961082" y="2853037"/>
            <a:ext cx="9230918"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Parcels, cross-sea</a:t>
            </a:r>
            <a:endParaRPr lang="en-US" sz="1050" dirty="0">
              <a:latin typeface="Microsoft YaHei" pitchFamily="34" charset="0"/>
              <a:ea typeface="Microsoft YaHei" pitchFamily="34" charset="-122"/>
              <a:cs typeface="Microsoft YaHei" pitchFamily="34" charset="-120"/>
            </a:endParaRPr>
          </a:p>
        </p:txBody>
      </p:sp>
      <p:sp>
        <p:nvSpPr>
          <p:cNvPr id="61" name="Text 59"/>
          <p:cNvSpPr/>
          <p:nvPr/>
        </p:nvSpPr>
        <p:spPr>
          <a:xfrm>
            <a:off x="4772800" y="2853398"/>
            <a:ext cx="7419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600-700 flights a day</a:t>
            </a:r>
            <a:endParaRPr lang="en-US" sz="1125" dirty="0">
              <a:latin typeface="Microsoft YaHei" pitchFamily="34" charset="0"/>
              <a:ea typeface="Microsoft YaHei" pitchFamily="34" charset="-122"/>
              <a:cs typeface="Microsoft YaHei" pitchFamily="34" charset="-120"/>
            </a:endParaRPr>
          </a:p>
        </p:txBody>
      </p:sp>
      <p:sp>
        <p:nvSpPr>
          <p:cNvPr id="62" name="Text 60"/>
          <p:cNvSpPr/>
          <p:nvPr/>
        </p:nvSpPr>
        <p:spPr>
          <a:xfrm>
            <a:off x="7054770" y="2853037"/>
            <a:ext cx="513723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383 routes, Shenzhen</a:t>
            </a:r>
            <a:endParaRPr lang="en-US" sz="1050" dirty="0">
              <a:latin typeface="Microsoft YaHei" pitchFamily="34" charset="0"/>
              <a:ea typeface="Microsoft YaHei" pitchFamily="34" charset="-122"/>
              <a:cs typeface="Microsoft YaHei" pitchFamily="34" charset="-120"/>
            </a:endParaRPr>
          </a:p>
        </p:txBody>
      </p:sp>
      <p:sp>
        <p:nvSpPr>
          <p:cNvPr id="63" name="Shape 61"/>
          <p:cNvSpPr/>
          <p:nvPr/>
        </p:nvSpPr>
        <p:spPr>
          <a:xfrm>
            <a:off x="609600" y="3752850"/>
            <a:ext cx="8915400" cy="9525"/>
          </a:xfrm>
          <a:prstGeom prst="rect">
            <a:avLst/>
          </a:prstGeom>
          <a:solidFill>
            <a:srgbClr val="4A3B30"/>
          </a:solidFill>
          <a:ln/>
        </p:spPr>
      </p:sp>
      <p:sp>
        <p:nvSpPr>
          <p:cNvPr id="64" name="Shape 62"/>
          <p:cNvSpPr/>
          <p:nvPr/>
        </p:nvSpPr>
        <p:spPr>
          <a:xfrm>
            <a:off x="701675" y="3413125"/>
            <a:ext cx="95250" cy="111125"/>
          </a:xfrm>
          <a:custGeom>
            <a:avLst/>
            <a:gdLst/>
            <a:ahLst/>
            <a:cxnLst/>
            <a:rect l="l" t="t" r="r" b="b"/>
            <a:pathLst>
              <a:path w="95250" h="111125">
                <a:moveTo>
                  <a:pt x="95250" y="111125"/>
                </a:moveTo>
                <a:lnTo>
                  <a:pt x="95250" y="15875"/>
                </a:lnTo>
                <a:arcTo hR="15875" wR="15875" stAng="0" swAng="-5400000"/>
                <a:lnTo>
                  <a:pt x="15875" y="0"/>
                </a:lnTo>
                <a:arcTo hR="15875" wR="15875" stAng="16200000" swAng="-5400000"/>
                <a:lnTo>
                  <a:pt x="0" y="103188"/>
                </a:lnTo>
                <a:arcTo hR="7938" wR="7938" stAng="10800000" swAng="-5400000"/>
                <a:lnTo>
                  <a:pt x="23813" y="111125"/>
                </a:lnTo>
              </a:path>
            </a:pathLst>
          </a:custGeom>
          <a:noFill/>
          <a:ln w="15875">
            <a:solidFill>
              <a:srgbClr val="C4AE97"/>
            </a:solidFill>
            <a:prstDash val="solid"/>
          </a:ln>
        </p:spPr>
      </p:sp>
      <p:sp>
        <p:nvSpPr>
          <p:cNvPr id="65" name="Shape 63"/>
          <p:cNvSpPr/>
          <p:nvPr/>
        </p:nvSpPr>
        <p:spPr>
          <a:xfrm>
            <a:off x="757238" y="3524250"/>
            <a:ext cx="47625" cy="5953"/>
          </a:xfrm>
          <a:custGeom>
            <a:avLst/>
            <a:gdLst/>
            <a:ahLst/>
            <a:cxnLst/>
            <a:rect l="l" t="t" r="r" b="b"/>
            <a:pathLst>
              <a:path w="47625" h="5953">
                <a:moveTo>
                  <a:pt x="47625" y="0"/>
                </a:moveTo>
                <a:lnTo>
                  <a:pt x="0" y="0"/>
                </a:lnTo>
              </a:path>
            </a:pathLst>
          </a:custGeom>
          <a:noFill/>
          <a:ln w="15875">
            <a:solidFill>
              <a:srgbClr val="C4AE97"/>
            </a:solidFill>
            <a:prstDash val="solid"/>
          </a:ln>
        </p:spPr>
      </p:sp>
      <p:sp>
        <p:nvSpPr>
          <p:cNvPr id="66" name="Shape 64"/>
          <p:cNvSpPr/>
          <p:nvPr/>
        </p:nvSpPr>
        <p:spPr>
          <a:xfrm>
            <a:off x="796925" y="3444875"/>
            <a:ext cx="63500" cy="79375"/>
          </a:xfrm>
          <a:custGeom>
            <a:avLst/>
            <a:gdLst/>
            <a:ahLst/>
            <a:cxnLst/>
            <a:rect l="l" t="t" r="r" b="b"/>
            <a:pathLst>
              <a:path w="63500" h="79375">
                <a:moveTo>
                  <a:pt x="39688" y="79375"/>
                </a:moveTo>
                <a:lnTo>
                  <a:pt x="55563" y="79375"/>
                </a:lnTo>
                <a:arcTo hR="7938" wR="7938" stAng="5400000" swAng="-5400000"/>
                <a:lnTo>
                  <a:pt x="63500" y="42466"/>
                </a:lnTo>
                <a:arcTo hR="7938" wR="7938" stAng="21593876" swAng="-2318250"/>
                <a:lnTo>
                  <a:pt x="34131" y="2984"/>
                </a:lnTo>
                <a:arcTo hR="7938" wR="7938" stAng="19283475" swAng="-3078575"/>
                <a:lnTo>
                  <a:pt x="0" y="0"/>
                </a:lnTo>
              </a:path>
            </a:pathLst>
          </a:custGeom>
          <a:noFill/>
          <a:ln w="15875">
            <a:solidFill>
              <a:srgbClr val="C4AE97"/>
            </a:solidFill>
            <a:prstDash val="solid"/>
          </a:ln>
        </p:spPr>
      </p:sp>
      <p:sp>
        <p:nvSpPr>
          <p:cNvPr id="67" name="Shape 65"/>
          <p:cNvSpPr/>
          <p:nvPr/>
        </p:nvSpPr>
        <p:spPr>
          <a:xfrm>
            <a:off x="804863" y="3508375"/>
            <a:ext cx="31750" cy="31750"/>
          </a:xfrm>
          <a:prstGeom prst="ellipse">
            <a:avLst/>
          </a:prstGeom>
          <a:noFill/>
          <a:ln w="15875">
            <a:solidFill>
              <a:srgbClr val="C4AE97"/>
            </a:solidFill>
            <a:prstDash val="solid"/>
          </a:ln>
        </p:spPr>
      </p:sp>
      <p:sp>
        <p:nvSpPr>
          <p:cNvPr id="68" name="Shape 66"/>
          <p:cNvSpPr/>
          <p:nvPr/>
        </p:nvSpPr>
        <p:spPr>
          <a:xfrm>
            <a:off x="725488" y="3508375"/>
            <a:ext cx="31750" cy="31750"/>
          </a:xfrm>
          <a:prstGeom prst="ellipse">
            <a:avLst/>
          </a:prstGeom>
          <a:noFill/>
          <a:ln w="15875">
            <a:solidFill>
              <a:srgbClr val="C4AE97"/>
            </a:solidFill>
            <a:prstDash val="solid"/>
          </a:ln>
        </p:spPr>
      </p:sp>
      <p:sp>
        <p:nvSpPr>
          <p:cNvPr id="69" name="Text 67"/>
          <p:cNvSpPr/>
          <p:nvPr/>
        </p:nvSpPr>
        <p:spPr>
          <a:xfrm>
            <a:off x="971550" y="3396685"/>
            <a:ext cx="112204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JD Logistics</a:t>
            </a:r>
            <a:endParaRPr lang="en-US" sz="1200" dirty="0">
              <a:latin typeface="Microsoft YaHei" pitchFamily="34" charset="0"/>
              <a:ea typeface="Microsoft YaHei" pitchFamily="34" charset="-122"/>
              <a:cs typeface="Microsoft YaHei" pitchFamily="34" charset="-120"/>
            </a:endParaRPr>
          </a:p>
        </p:txBody>
      </p:sp>
      <p:sp>
        <p:nvSpPr>
          <p:cNvPr id="70" name="Text 68"/>
          <p:cNvSpPr/>
          <p:nvPr/>
        </p:nvSpPr>
        <p:spPr>
          <a:xfrm>
            <a:off x="2961082" y="3405487"/>
            <a:ext cx="9230918"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Rural last mile</a:t>
            </a:r>
            <a:endParaRPr lang="en-US" sz="1050" dirty="0">
              <a:latin typeface="Microsoft YaHei" pitchFamily="34" charset="0"/>
              <a:ea typeface="Microsoft YaHei" pitchFamily="34" charset="-122"/>
              <a:cs typeface="Microsoft YaHei" pitchFamily="34" charset="-120"/>
            </a:endParaRPr>
          </a:p>
        </p:txBody>
      </p:sp>
      <p:sp>
        <p:nvSpPr>
          <p:cNvPr id="71" name="Text 69"/>
          <p:cNvSpPr/>
          <p:nvPr/>
        </p:nvSpPr>
        <p:spPr>
          <a:xfrm>
            <a:off x="4772800" y="3405848"/>
            <a:ext cx="7419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78 villages, Zizhong</a:t>
            </a:r>
            <a:endParaRPr lang="en-US" sz="1125" dirty="0">
              <a:latin typeface="Microsoft YaHei" pitchFamily="34" charset="0"/>
              <a:ea typeface="Microsoft YaHei" pitchFamily="34" charset="-122"/>
              <a:cs typeface="Microsoft YaHei" pitchFamily="34" charset="-120"/>
            </a:endParaRPr>
          </a:p>
        </p:txBody>
      </p:sp>
      <p:sp>
        <p:nvSpPr>
          <p:cNvPr id="72" name="Text 70"/>
          <p:cNvSpPr/>
          <p:nvPr/>
        </p:nvSpPr>
        <p:spPr>
          <a:xfrm>
            <a:off x="7054770" y="3405487"/>
            <a:ext cx="513723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78 routes, Zizhong</a:t>
            </a:r>
            <a:endParaRPr lang="en-US" sz="1050" dirty="0">
              <a:latin typeface="Microsoft YaHei" pitchFamily="34" charset="0"/>
              <a:ea typeface="Microsoft YaHei" pitchFamily="34" charset="-122"/>
              <a:cs typeface="Microsoft YaHei" pitchFamily="34" charset="-120"/>
            </a:endParaRPr>
          </a:p>
        </p:txBody>
      </p:sp>
      <p:sp>
        <p:nvSpPr>
          <p:cNvPr id="73" name="Shape 71"/>
          <p:cNvSpPr/>
          <p:nvPr/>
        </p:nvSpPr>
        <p:spPr>
          <a:xfrm>
            <a:off x="609600" y="4305300"/>
            <a:ext cx="8915400" cy="9525"/>
          </a:xfrm>
          <a:prstGeom prst="rect">
            <a:avLst/>
          </a:prstGeom>
          <a:solidFill>
            <a:srgbClr val="4A3B30"/>
          </a:solidFill>
          <a:ln/>
        </p:spPr>
      </p:sp>
      <p:sp>
        <p:nvSpPr>
          <p:cNvPr id="74" name="Shape 72"/>
          <p:cNvSpPr/>
          <p:nvPr/>
        </p:nvSpPr>
        <p:spPr>
          <a:xfrm>
            <a:off x="781050" y="3989388"/>
            <a:ext cx="5953" cy="31750"/>
          </a:xfrm>
          <a:custGeom>
            <a:avLst/>
            <a:gdLst/>
            <a:ahLst/>
            <a:cxnLst/>
            <a:rect l="l" t="t" r="r" b="b"/>
            <a:pathLst>
              <a:path w="5953" h="31750">
                <a:moveTo>
                  <a:pt x="0" y="0"/>
                </a:moveTo>
                <a:lnTo>
                  <a:pt x="0" y="31750"/>
                </a:lnTo>
              </a:path>
            </a:pathLst>
          </a:custGeom>
          <a:noFill/>
          <a:ln w="15875">
            <a:solidFill>
              <a:srgbClr val="C4AE97"/>
            </a:solidFill>
            <a:prstDash val="solid"/>
          </a:ln>
        </p:spPr>
      </p:sp>
      <p:sp>
        <p:nvSpPr>
          <p:cNvPr id="75" name="Shape 73"/>
          <p:cNvSpPr/>
          <p:nvPr/>
        </p:nvSpPr>
        <p:spPr>
          <a:xfrm>
            <a:off x="765175" y="4060825"/>
            <a:ext cx="31750" cy="39688"/>
          </a:xfrm>
          <a:custGeom>
            <a:avLst/>
            <a:gdLst/>
            <a:ahLst/>
            <a:cxnLst/>
            <a:rect l="l" t="t" r="r" b="b"/>
            <a:pathLst>
              <a:path w="31750" h="39688">
                <a:moveTo>
                  <a:pt x="31750" y="39688"/>
                </a:moveTo>
                <a:lnTo>
                  <a:pt x="31750" y="15875"/>
                </a:lnTo>
                <a:arcTo hR="15875" wR="15875" stAng="0" swAng="-10800000"/>
                <a:lnTo>
                  <a:pt x="0" y="39688"/>
                </a:lnTo>
              </a:path>
            </a:pathLst>
          </a:custGeom>
          <a:noFill/>
          <a:ln w="15875">
            <a:solidFill>
              <a:srgbClr val="C4AE97"/>
            </a:solidFill>
            <a:prstDash val="solid"/>
          </a:ln>
        </p:spPr>
      </p:sp>
      <p:sp>
        <p:nvSpPr>
          <p:cNvPr id="76" name="Shape 74"/>
          <p:cNvSpPr/>
          <p:nvPr/>
        </p:nvSpPr>
        <p:spPr>
          <a:xfrm>
            <a:off x="765175" y="4005262"/>
            <a:ext cx="31750" cy="5953"/>
          </a:xfrm>
          <a:custGeom>
            <a:avLst/>
            <a:gdLst/>
            <a:ahLst/>
            <a:cxnLst/>
            <a:rect l="l" t="t" r="r" b="b"/>
            <a:pathLst>
              <a:path w="31750" h="5953">
                <a:moveTo>
                  <a:pt x="31750" y="0"/>
                </a:moveTo>
                <a:lnTo>
                  <a:pt x="0" y="0"/>
                </a:lnTo>
              </a:path>
            </a:pathLst>
          </a:custGeom>
          <a:noFill/>
          <a:ln w="15875">
            <a:solidFill>
              <a:srgbClr val="C4AE97"/>
            </a:solidFill>
            <a:prstDash val="solid"/>
          </a:ln>
        </p:spPr>
      </p:sp>
      <p:sp>
        <p:nvSpPr>
          <p:cNvPr id="77" name="Shape 75"/>
          <p:cNvSpPr/>
          <p:nvPr/>
        </p:nvSpPr>
        <p:spPr>
          <a:xfrm>
            <a:off x="701675" y="3997325"/>
            <a:ext cx="158750" cy="103188"/>
          </a:xfrm>
          <a:custGeom>
            <a:avLst/>
            <a:gdLst/>
            <a:ahLst/>
            <a:cxnLst/>
            <a:rect l="l" t="t" r="r" b="b"/>
            <a:pathLst>
              <a:path w="158750" h="103188">
                <a:moveTo>
                  <a:pt x="127000" y="23813"/>
                </a:moveTo>
                <a:lnTo>
                  <a:pt x="142875" y="23813"/>
                </a:lnTo>
                <a:arcTo hR="15875" wR="15875" stAng="16200000" swAng="5400000"/>
                <a:lnTo>
                  <a:pt x="158750" y="87313"/>
                </a:lnTo>
                <a:arcTo hR="15875" wR="15875" stAng="0" swAng="5400000"/>
                <a:lnTo>
                  <a:pt x="15875" y="103188"/>
                </a:lnTo>
                <a:arcTo hR="15875" wR="15875" stAng="5400000" swAng="5400000"/>
                <a:lnTo>
                  <a:pt x="0" y="15875"/>
                </a:lnTo>
                <a:arcTo hR="15875" wR="15875" stAng="10800000" swAng="5400000"/>
                <a:lnTo>
                  <a:pt x="31750" y="0"/>
                </a:lnTo>
              </a:path>
            </a:pathLst>
          </a:custGeom>
          <a:noFill/>
          <a:ln w="15875">
            <a:solidFill>
              <a:srgbClr val="C4AE97"/>
            </a:solidFill>
            <a:prstDash val="solid"/>
          </a:ln>
        </p:spPr>
      </p:sp>
      <p:sp>
        <p:nvSpPr>
          <p:cNvPr id="78" name="Shape 76"/>
          <p:cNvSpPr/>
          <p:nvPr/>
        </p:nvSpPr>
        <p:spPr>
          <a:xfrm>
            <a:off x="733425" y="3957638"/>
            <a:ext cx="95250" cy="142875"/>
          </a:xfrm>
          <a:custGeom>
            <a:avLst/>
            <a:gdLst/>
            <a:ahLst/>
            <a:cxnLst/>
            <a:rect l="l" t="t" r="r" b="b"/>
            <a:pathLst>
              <a:path w="95250" h="142875">
                <a:moveTo>
                  <a:pt x="95250" y="142875"/>
                </a:moveTo>
                <a:lnTo>
                  <a:pt x="95250" y="15875"/>
                </a:lnTo>
                <a:arcTo hR="15875" wR="15875" stAng="0" swAng="-5400000"/>
                <a:lnTo>
                  <a:pt x="15875" y="0"/>
                </a:lnTo>
                <a:arcTo hR="15875" wR="15875" stAng="16200000" swAng="-5400000"/>
                <a:lnTo>
                  <a:pt x="0" y="142875"/>
                </a:lnTo>
              </a:path>
            </a:pathLst>
          </a:custGeom>
          <a:noFill/>
          <a:ln w="15875">
            <a:solidFill>
              <a:srgbClr val="C4AE97"/>
            </a:solidFill>
            <a:prstDash val="solid"/>
          </a:ln>
        </p:spPr>
      </p:sp>
      <p:sp>
        <p:nvSpPr>
          <p:cNvPr id="79" name="Text 77"/>
          <p:cNvSpPr/>
          <p:nvPr/>
        </p:nvSpPr>
        <p:spPr>
          <a:xfrm>
            <a:off x="971550" y="3949135"/>
            <a:ext cx="112204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Antwork</a:t>
            </a:r>
            <a:endParaRPr lang="en-US" sz="1200" dirty="0">
              <a:latin typeface="Microsoft YaHei" pitchFamily="34" charset="0"/>
              <a:ea typeface="Microsoft YaHei" pitchFamily="34" charset="-122"/>
              <a:cs typeface="Microsoft YaHei" pitchFamily="34" charset="-120"/>
            </a:endParaRPr>
          </a:p>
        </p:txBody>
      </p:sp>
      <p:sp>
        <p:nvSpPr>
          <p:cNvPr id="80" name="Text 78"/>
          <p:cNvSpPr/>
          <p:nvPr/>
        </p:nvSpPr>
        <p:spPr>
          <a:xfrm>
            <a:off x="2961082" y="3957937"/>
            <a:ext cx="9230918"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Mostly medical</a:t>
            </a:r>
            <a:endParaRPr lang="en-US" sz="1050" dirty="0">
              <a:latin typeface="Microsoft YaHei" pitchFamily="34" charset="0"/>
              <a:ea typeface="Microsoft YaHei" pitchFamily="34" charset="-122"/>
              <a:cs typeface="Microsoft YaHei" pitchFamily="34" charset="-120"/>
            </a:endParaRPr>
          </a:p>
        </p:txBody>
      </p:sp>
      <p:sp>
        <p:nvSpPr>
          <p:cNvPr id="81" name="Text 79"/>
          <p:cNvSpPr/>
          <p:nvPr/>
        </p:nvSpPr>
        <p:spPr>
          <a:xfrm>
            <a:off x="4772800" y="3958298"/>
            <a:ext cx="7419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2.6m km flown</a:t>
            </a:r>
            <a:endParaRPr lang="en-US" sz="1125" dirty="0">
              <a:latin typeface="Microsoft YaHei" pitchFamily="34" charset="0"/>
              <a:ea typeface="Microsoft YaHei" pitchFamily="34" charset="-122"/>
              <a:cs typeface="Microsoft YaHei" pitchFamily="34" charset="-120"/>
            </a:endParaRPr>
          </a:p>
        </p:txBody>
      </p:sp>
      <p:sp>
        <p:nvSpPr>
          <p:cNvPr id="82" name="Text 80"/>
          <p:cNvSpPr/>
          <p:nvPr/>
        </p:nvSpPr>
        <p:spPr>
          <a:xfrm>
            <a:off x="7054770" y="3957937"/>
            <a:ext cx="513723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55 cities</a:t>
            </a:r>
            <a:endParaRPr lang="en-US" sz="1050" dirty="0">
              <a:latin typeface="Microsoft YaHei" pitchFamily="34" charset="0"/>
              <a:ea typeface="Microsoft YaHei" pitchFamily="34" charset="-122"/>
              <a:cs typeface="Microsoft YaHei" pitchFamily="34" charset="-120"/>
            </a:endParaRPr>
          </a:p>
        </p:txBody>
      </p:sp>
      <p:sp>
        <p:nvSpPr>
          <p:cNvPr id="83" name="Shape 81"/>
          <p:cNvSpPr/>
          <p:nvPr/>
        </p:nvSpPr>
        <p:spPr>
          <a:xfrm>
            <a:off x="609600" y="4857750"/>
            <a:ext cx="8915400" cy="9525"/>
          </a:xfrm>
          <a:prstGeom prst="rect">
            <a:avLst/>
          </a:prstGeom>
          <a:solidFill>
            <a:srgbClr val="4A3B30"/>
          </a:solidFill>
          <a:ln/>
        </p:spPr>
      </p:sp>
      <p:sp>
        <p:nvSpPr>
          <p:cNvPr id="84" name="Shape 82"/>
          <p:cNvSpPr/>
          <p:nvPr/>
        </p:nvSpPr>
        <p:spPr>
          <a:xfrm>
            <a:off x="709613" y="4506119"/>
            <a:ext cx="146844" cy="146844"/>
          </a:xfrm>
          <a:custGeom>
            <a:avLst/>
            <a:gdLst/>
            <a:ahLst/>
            <a:cxnLst/>
            <a:rect l="l" t="t" r="r" b="b"/>
            <a:pathLst>
              <a:path w="146844" h="146844">
                <a:moveTo>
                  <a:pt x="117475" y="132556"/>
                </a:moveTo>
                <a:lnTo>
                  <a:pt x="103188" y="67469"/>
                </a:lnTo>
                <a:lnTo>
                  <a:pt x="130969" y="39688"/>
                </a:lnTo>
                <a:cubicBezTo>
                  <a:pt x="142875" y="27781"/>
                  <a:pt x="146844" y="11906"/>
                  <a:pt x="142875" y="3969"/>
                </a:cubicBezTo>
                <a:cubicBezTo>
                  <a:pt x="134938" y="0"/>
                  <a:pt x="119063" y="3969"/>
                  <a:pt x="107156" y="15875"/>
                </a:cubicBezTo>
                <a:lnTo>
                  <a:pt x="79375" y="43656"/>
                </a:lnTo>
                <a:lnTo>
                  <a:pt x="14288" y="29369"/>
                </a:lnTo>
                <a:cubicBezTo>
                  <a:pt x="10319" y="28575"/>
                  <a:pt x="7144" y="30163"/>
                  <a:pt x="5556" y="33338"/>
                </a:cubicBezTo>
                <a:lnTo>
                  <a:pt x="3175" y="37306"/>
                </a:lnTo>
                <a:cubicBezTo>
                  <a:pt x="1587" y="41275"/>
                  <a:pt x="2381" y="45244"/>
                  <a:pt x="5556" y="47625"/>
                </a:cubicBezTo>
                <a:lnTo>
                  <a:pt x="47625" y="75406"/>
                </a:lnTo>
                <a:lnTo>
                  <a:pt x="31750" y="99219"/>
                </a:lnTo>
                <a:lnTo>
                  <a:pt x="7938" y="99219"/>
                </a:lnTo>
                <a:lnTo>
                  <a:pt x="0" y="107156"/>
                </a:lnTo>
                <a:lnTo>
                  <a:pt x="23813" y="123031"/>
                </a:lnTo>
                <a:lnTo>
                  <a:pt x="39688" y="146844"/>
                </a:lnTo>
                <a:lnTo>
                  <a:pt x="47625" y="138906"/>
                </a:lnTo>
                <a:lnTo>
                  <a:pt x="47625" y="115094"/>
                </a:lnTo>
                <a:lnTo>
                  <a:pt x="71438" y="99219"/>
                </a:lnTo>
                <a:lnTo>
                  <a:pt x="99219" y="141288"/>
                </a:lnTo>
                <a:cubicBezTo>
                  <a:pt x="101600" y="144463"/>
                  <a:pt x="105569" y="145256"/>
                  <a:pt x="109538" y="143669"/>
                </a:cubicBezTo>
                <a:lnTo>
                  <a:pt x="113506" y="142081"/>
                </a:lnTo>
                <a:cubicBezTo>
                  <a:pt x="116681" y="139700"/>
                  <a:pt x="118269" y="136525"/>
                  <a:pt x="117475" y="132556"/>
                </a:cubicBezTo>
                <a:close/>
              </a:path>
            </a:pathLst>
          </a:custGeom>
          <a:noFill/>
          <a:ln w="15875">
            <a:solidFill>
              <a:srgbClr val="C4AE97"/>
            </a:solidFill>
            <a:prstDash val="solid"/>
          </a:ln>
        </p:spPr>
      </p:sp>
      <p:sp>
        <p:nvSpPr>
          <p:cNvPr id="85" name="Text 83"/>
          <p:cNvSpPr/>
          <p:nvPr/>
        </p:nvSpPr>
        <p:spPr>
          <a:xfrm>
            <a:off x="971550" y="4501585"/>
            <a:ext cx="112204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Zipline</a:t>
            </a:r>
            <a:endParaRPr lang="en-US" sz="1200" dirty="0">
              <a:latin typeface="Microsoft YaHei" pitchFamily="34" charset="0"/>
              <a:ea typeface="Microsoft YaHei" pitchFamily="34" charset="-122"/>
              <a:cs typeface="Microsoft YaHei" pitchFamily="34" charset="-120"/>
            </a:endParaRPr>
          </a:p>
        </p:txBody>
      </p:sp>
      <p:sp>
        <p:nvSpPr>
          <p:cNvPr id="86" name="Text 84"/>
          <p:cNvSpPr/>
          <p:nvPr/>
        </p:nvSpPr>
        <p:spPr>
          <a:xfrm>
            <a:off x="2961082" y="4510387"/>
            <a:ext cx="9230918"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Medical, retail</a:t>
            </a:r>
            <a:endParaRPr lang="en-US" sz="1050" dirty="0">
              <a:latin typeface="Microsoft YaHei" pitchFamily="34" charset="0"/>
              <a:ea typeface="Microsoft YaHei" pitchFamily="34" charset="-122"/>
              <a:cs typeface="Microsoft YaHei" pitchFamily="34" charset="-120"/>
            </a:endParaRPr>
          </a:p>
        </p:txBody>
      </p:sp>
      <p:sp>
        <p:nvSpPr>
          <p:cNvPr id="87" name="Text 85"/>
          <p:cNvSpPr/>
          <p:nvPr/>
        </p:nvSpPr>
        <p:spPr>
          <a:xfrm>
            <a:off x="4772800" y="4510748"/>
            <a:ext cx="7419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2.5m+ deliveries</a:t>
            </a:r>
            <a:endParaRPr lang="en-US" sz="1125" dirty="0">
              <a:latin typeface="Microsoft YaHei" pitchFamily="34" charset="0"/>
              <a:ea typeface="Microsoft YaHei" pitchFamily="34" charset="-122"/>
              <a:cs typeface="Microsoft YaHei" pitchFamily="34" charset="-120"/>
            </a:endParaRPr>
          </a:p>
        </p:txBody>
      </p:sp>
      <p:sp>
        <p:nvSpPr>
          <p:cNvPr id="88" name="Text 86"/>
          <p:cNvSpPr/>
          <p:nvPr/>
        </p:nvSpPr>
        <p:spPr>
          <a:xfrm>
            <a:off x="7054770" y="4510387"/>
            <a:ext cx="513723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About 70% in the US</a:t>
            </a:r>
            <a:endParaRPr lang="en-US" sz="1050" dirty="0">
              <a:latin typeface="Microsoft YaHei" pitchFamily="34" charset="0"/>
              <a:ea typeface="Microsoft YaHei" pitchFamily="34" charset="-122"/>
              <a:cs typeface="Microsoft YaHei" pitchFamily="34" charset="-120"/>
            </a:endParaRPr>
          </a:p>
        </p:txBody>
      </p:sp>
      <p:sp>
        <p:nvSpPr>
          <p:cNvPr id="89" name="Shape 87"/>
          <p:cNvSpPr/>
          <p:nvPr/>
        </p:nvSpPr>
        <p:spPr>
          <a:xfrm>
            <a:off x="609600" y="5410200"/>
            <a:ext cx="8915400" cy="9525"/>
          </a:xfrm>
          <a:prstGeom prst="rect">
            <a:avLst/>
          </a:prstGeom>
          <a:solidFill>
            <a:srgbClr val="4A3B30"/>
          </a:solidFill>
          <a:ln/>
        </p:spPr>
      </p:sp>
      <p:sp>
        <p:nvSpPr>
          <p:cNvPr id="90" name="Shape 88"/>
          <p:cNvSpPr/>
          <p:nvPr/>
        </p:nvSpPr>
        <p:spPr>
          <a:xfrm>
            <a:off x="757238" y="5157788"/>
            <a:ext cx="47625" cy="47625"/>
          </a:xfrm>
          <a:custGeom>
            <a:avLst/>
            <a:gdLst/>
            <a:ahLst/>
            <a:cxnLst/>
            <a:rect l="l" t="t" r="r" b="b"/>
            <a:pathLst>
              <a:path w="47625" h="47625">
                <a:moveTo>
                  <a:pt x="47625" y="47625"/>
                </a:moveTo>
                <a:lnTo>
                  <a:pt x="47625" y="7938"/>
                </a:lnTo>
                <a:arcTo hR="7938" wR="7938" stAng="0" swAng="-5400000"/>
                <a:lnTo>
                  <a:pt x="7938" y="0"/>
                </a:lnTo>
                <a:arcTo hR="7938" wR="7938" stAng="16200000" swAng="-5400000"/>
                <a:lnTo>
                  <a:pt x="0" y="47625"/>
                </a:lnTo>
              </a:path>
            </a:pathLst>
          </a:custGeom>
          <a:noFill/>
          <a:ln w="15875">
            <a:solidFill>
              <a:srgbClr val="C4AE97"/>
            </a:solidFill>
            <a:prstDash val="solid"/>
          </a:ln>
        </p:spPr>
      </p:sp>
      <p:sp>
        <p:nvSpPr>
          <p:cNvPr id="91" name="Shape 89"/>
          <p:cNvSpPr/>
          <p:nvPr/>
        </p:nvSpPr>
        <p:spPr>
          <a:xfrm>
            <a:off x="701668" y="5054600"/>
            <a:ext cx="158785" cy="71468"/>
          </a:xfrm>
          <a:custGeom>
            <a:avLst/>
            <a:gdLst/>
            <a:ahLst/>
            <a:cxnLst/>
            <a:rect l="l" t="t" r="r" b="b"/>
            <a:pathLst>
              <a:path w="158785" h="71468">
                <a:moveTo>
                  <a:pt x="125213" y="65961"/>
                </a:moveTo>
                <a:arcTo hR="8890" wR="8890" stAng="18825023" swAng="-5250046"/>
                <a:arcTo hR="19844" wR="19844" stAng="2781243" swAng="5237513"/>
                <a:arcTo hR="8890" wR="8890" stAng="18822899" swAng="-5245798"/>
                <a:arcTo hR="19844" wR="19844" stAng="2780293" swAng="5239414"/>
                <a:arcTo hR="8890" wR="8890" stAng="18825023" swAng="-5250046"/>
                <a:arcTo hR="19844" wR="19844" stAng="2780441" swAng="10128658"/>
                <a:lnTo>
                  <a:pt x="26550" y="6969"/>
                </a:lnTo>
                <a:arcTo hR="15875" wR="15875" stAng="12847499" swAng="3353134"/>
                <a:lnTo>
                  <a:pt x="119070" y="0"/>
                </a:lnTo>
                <a:arcTo hR="15875" wR="15875" stAng="16198680" swAng="3343428"/>
                <a:lnTo>
                  <a:pt x="155170" y="40203"/>
                </a:lnTo>
                <a:arcTo hR="19844" wR="19844" stAng="19491803" swAng="10134648"/>
              </a:path>
            </a:pathLst>
          </a:custGeom>
          <a:noFill/>
          <a:ln w="15875">
            <a:solidFill>
              <a:srgbClr val="C4AE97"/>
            </a:solidFill>
            <a:prstDash val="solid"/>
          </a:ln>
        </p:spPr>
      </p:sp>
      <p:sp>
        <p:nvSpPr>
          <p:cNvPr id="92" name="Shape 90"/>
          <p:cNvSpPr/>
          <p:nvPr/>
        </p:nvSpPr>
        <p:spPr>
          <a:xfrm>
            <a:off x="717550" y="5125641"/>
            <a:ext cx="127000" cy="79772"/>
          </a:xfrm>
          <a:custGeom>
            <a:avLst/>
            <a:gdLst/>
            <a:ahLst/>
            <a:cxnLst/>
            <a:rect l="l" t="t" r="r" b="b"/>
            <a:pathLst>
              <a:path w="127000" h="79772">
                <a:moveTo>
                  <a:pt x="0" y="0"/>
                </a:moveTo>
                <a:lnTo>
                  <a:pt x="0" y="63897"/>
                </a:lnTo>
                <a:arcTo hR="15875" wR="15875" stAng="10800000" swAng="-5400000"/>
                <a:lnTo>
                  <a:pt x="111125" y="79772"/>
                </a:lnTo>
                <a:arcTo hR="15875" wR="15875" stAng="5400000" swAng="-5400000"/>
                <a:lnTo>
                  <a:pt x="127000" y="0"/>
                </a:lnTo>
              </a:path>
            </a:pathLst>
          </a:custGeom>
          <a:noFill/>
          <a:ln w="15875">
            <a:solidFill>
              <a:srgbClr val="C4AE97"/>
            </a:solidFill>
            <a:prstDash val="solid"/>
          </a:ln>
        </p:spPr>
      </p:sp>
      <p:sp>
        <p:nvSpPr>
          <p:cNvPr id="93" name="Text 91"/>
          <p:cNvSpPr/>
          <p:nvPr/>
        </p:nvSpPr>
        <p:spPr>
          <a:xfrm>
            <a:off x="971550" y="5054035"/>
            <a:ext cx="112204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Wing</a:t>
            </a:r>
            <a:endParaRPr lang="en-US" sz="1200" dirty="0">
              <a:latin typeface="Microsoft YaHei" pitchFamily="34" charset="0"/>
              <a:ea typeface="Microsoft YaHei" pitchFamily="34" charset="-122"/>
              <a:cs typeface="Microsoft YaHei" pitchFamily="34" charset="-120"/>
            </a:endParaRPr>
          </a:p>
        </p:txBody>
      </p:sp>
      <p:sp>
        <p:nvSpPr>
          <p:cNvPr id="94" name="Text 92"/>
          <p:cNvSpPr/>
          <p:nvPr/>
        </p:nvSpPr>
        <p:spPr>
          <a:xfrm>
            <a:off x="2961082" y="5062837"/>
            <a:ext cx="9230918"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Retail</a:t>
            </a:r>
            <a:endParaRPr lang="en-US" sz="1050" dirty="0">
              <a:latin typeface="Microsoft YaHei" pitchFamily="34" charset="0"/>
              <a:ea typeface="Microsoft YaHei" pitchFamily="34" charset="-122"/>
              <a:cs typeface="Microsoft YaHei" pitchFamily="34" charset="-120"/>
            </a:endParaRPr>
          </a:p>
        </p:txBody>
      </p:sp>
      <p:sp>
        <p:nvSpPr>
          <p:cNvPr id="95" name="Text 93"/>
          <p:cNvSpPr/>
          <p:nvPr/>
        </p:nvSpPr>
        <p:spPr>
          <a:xfrm>
            <a:off x="4772800" y="5063198"/>
            <a:ext cx="7419200" cy="171450"/>
          </a:xfrm>
          <a:prstGeom prst="rect">
            <a:avLst/>
          </a:prstGeom>
          <a:noFill/>
          <a:ln/>
        </p:spPr>
        <p:txBody>
          <a:bodyPr wrap="none" lIns="0" tIns="0" rIns="0" bIns="0" rtlCol="0" anchor="t"/>
          <a:lstStyle/>
          <a:p>
            <a:pPr algn="l" indent="0" marL="0">
              <a:buNone/>
            </a:pPr>
            <a:r>
              <a:rPr lang="en-US" sz="1125" dirty="0">
                <a:solidFill>
                  <a:srgbClr val="F2E9DF"/>
                </a:solidFill>
                <a:latin typeface="Microsoft YaHei" pitchFamily="34" charset="0"/>
                <a:ea typeface="Microsoft YaHei" pitchFamily="34" charset="-122"/>
                <a:cs typeface="Microsoft YaHei" pitchFamily="34" charset="-120"/>
              </a:rPr>
              <a:t>1m+ deliveries</a:t>
            </a:r>
            <a:endParaRPr lang="en-US" sz="1125" dirty="0">
              <a:latin typeface="Microsoft YaHei" pitchFamily="34" charset="0"/>
              <a:ea typeface="Microsoft YaHei" pitchFamily="34" charset="-122"/>
              <a:cs typeface="Microsoft YaHei" pitchFamily="34" charset="-120"/>
            </a:endParaRPr>
          </a:p>
        </p:txBody>
      </p:sp>
      <p:sp>
        <p:nvSpPr>
          <p:cNvPr id="96" name="Text 94"/>
          <p:cNvSpPr/>
          <p:nvPr/>
        </p:nvSpPr>
        <p:spPr>
          <a:xfrm>
            <a:off x="7054770" y="5062837"/>
            <a:ext cx="513723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270+ Walmart sites, 2027</a:t>
            </a:r>
            <a:endParaRPr lang="en-US" sz="1050" dirty="0">
              <a:latin typeface="Microsoft YaHei" pitchFamily="34" charset="0"/>
              <a:ea typeface="Microsoft YaHei" pitchFamily="34" charset="-122"/>
              <a:cs typeface="Microsoft YaHei" pitchFamily="34" charset="-120"/>
            </a:endParaRPr>
          </a:p>
        </p:txBody>
      </p:sp>
      <p:sp>
        <p:nvSpPr>
          <p:cNvPr id="97" name="Text 95"/>
          <p:cNvSpPr/>
          <p:nvPr/>
        </p:nvSpPr>
        <p:spPr>
          <a:xfrm>
            <a:off x="609600" y="5596960"/>
            <a:ext cx="11582400" cy="182880"/>
          </a:xfrm>
          <a:prstGeom prst="rect">
            <a:avLst/>
          </a:prstGeom>
          <a:noFill/>
          <a:ln/>
        </p:spPr>
        <p:txBody>
          <a:bodyPr wrap="none" lIns="0" tIns="0" rIns="0" bIns="0" rtlCol="0" anchor="t"/>
          <a:lstStyle/>
          <a:p>
            <a:pPr algn="l" indent="0" marL="0">
              <a:buNone/>
            </a:pPr>
            <a:r>
              <a:rPr lang="en-US" sz="1200" dirty="0">
                <a:solidFill>
                  <a:srgbClr val="F2E9DF"/>
                </a:solidFill>
                <a:latin typeface="Microsoft YaHei" pitchFamily="34" charset="0"/>
                <a:ea typeface="Microsoft YaHei" pitchFamily="34" charset="-122"/>
                <a:cs typeface="Microsoft YaHei" pitchFamily="34" charset="-120"/>
              </a:rPr>
              <a:t>None of the six publishes an absolute cost per order, and Meituan only says it falls 40% to 50% a year. Whoever does this sum first has the say.</a:t>
            </a:r>
            <a:endParaRPr lang="en-US" sz="1200" dirty="0">
              <a:latin typeface="Microsoft YaHei" pitchFamily="34" charset="0"/>
              <a:ea typeface="Microsoft YaHei" pitchFamily="34" charset="-122"/>
              <a:cs typeface="Microsoft YaHei" pitchFamily="34" charset="-120"/>
            </a:endParaRPr>
          </a:p>
        </p:txBody>
      </p:sp>
      <p:sp>
        <p:nvSpPr>
          <p:cNvPr id="98" name="Text 96"/>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Meituan, SF, JD, Antwork, Zipline and Wing releases and press reports (2025-07 to 2026-07), company figures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6-0000"/>
          <p:cNvSpPr/>
          <p:nvPr/>
        </p:nvSpPr>
        <p:spPr>
          <a:xfrm>
            <a:off x="0" y="0"/>
            <a:ext cx="12192000" cy="6858000"/>
          </a:xfrm>
          <a:prstGeom prst="rect">
            <a:avLst/>
          </a:prstGeom>
          <a:gradFill rotWithShape="1">
            <a:gsLst>
              <a:gs pos="0">
                <a:srgbClr val="241B14">
                  <a:alpha val="96000"/>
                </a:srgbClr>
              </a:gs>
              <a:gs pos="46000">
                <a:srgbClr val="241B14">
                  <a:alpha val="85000"/>
                </a:srgbClr>
              </a:gs>
              <a:gs pos="100000">
                <a:srgbClr val="241B14">
                  <a:alpha val="15000"/>
                </a:srgbClr>
              </a:gs>
            </a:gsLst>
            <a:lin ang="0" scaled="1"/>
          </a:gradFill>
          <a:ln/>
        </p:spPr>
      </p:sp>
      <p:sp>
        <p:nvSpPr>
          <p:cNvPr id="4" name="Text 1"/>
          <p:cNvSpPr/>
          <p:nvPr/>
        </p:nvSpPr>
        <p:spPr>
          <a:xfrm>
            <a:off x="609600" y="996235"/>
            <a:ext cx="11582400" cy="2286000"/>
          </a:xfrm>
          <a:prstGeom prst="rect">
            <a:avLst/>
          </a:prstGeom>
          <a:noFill/>
          <a:ln/>
        </p:spPr>
        <p:txBody>
          <a:bodyPr wrap="none" lIns="0" tIns="0" rIns="0" bIns="0" rtlCol="0" anchor="t"/>
          <a:lstStyle/>
          <a:p>
            <a:pPr algn="l" indent="0" marL="0">
              <a:buNone/>
            </a:pPr>
            <a:r>
              <a:rPr lang="en-US" sz="15000" b="1" dirty="0">
                <a:ln w="19050">
                  <a:solidFill>
                    <a:srgbClr val="E56A2C"/>
                  </a:solidFill>
                </a:ln>
                <a:solidFill>
                  <a:srgbClr val="E56A2C">
                    <a:alpha val="0"/>
                  </a:srgbClr>
                </a:solidFill>
                <a:latin typeface="Microsoft YaHei" pitchFamily="34" charset="0"/>
                <a:ea typeface="Microsoft YaHei" pitchFamily="34" charset="-122"/>
                <a:cs typeface="Microsoft YaHei" pitchFamily="34" charset="-120"/>
              </a:rPr>
              <a:t>02</a:t>
            </a:r>
            <a:endParaRPr lang="en-US" sz="15000" dirty="0">
              <a:latin typeface="Microsoft YaHei" pitchFamily="34" charset="0"/>
              <a:ea typeface="Microsoft YaHei" pitchFamily="34" charset="-122"/>
              <a:cs typeface="Microsoft YaHei" pitchFamily="34" charset="-120"/>
            </a:endParaRPr>
          </a:p>
        </p:txBody>
      </p:sp>
      <p:sp>
        <p:nvSpPr>
          <p:cNvPr id="5" name="Text 2"/>
          <p:cNvSpPr/>
          <p:nvPr/>
        </p:nvSpPr>
        <p:spPr>
          <a:xfrm>
            <a:off x="609600" y="3274181"/>
            <a:ext cx="1158240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Where we start,</a:t>
            </a:r>
            <a:endParaRPr lang="en-US" sz="3450" dirty="0">
              <a:latin typeface="Microsoft YaHei" pitchFamily="34" charset="0"/>
              <a:ea typeface="Microsoft YaHei" pitchFamily="34" charset="-122"/>
              <a:cs typeface="Microsoft YaHei" pitchFamily="34" charset="-120"/>
            </a:endParaRPr>
          </a:p>
        </p:txBody>
      </p:sp>
      <p:sp>
        <p:nvSpPr>
          <p:cNvPr id="6" name="Text 3"/>
          <p:cNvSpPr/>
          <p:nvPr/>
        </p:nvSpPr>
        <p:spPr>
          <a:xfrm>
            <a:off x="609600" y="3845681"/>
            <a:ext cx="1158240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what we prove</a:t>
            </a:r>
            <a:endParaRPr lang="en-US" sz="3450" dirty="0">
              <a:latin typeface="Microsoft YaHei" pitchFamily="34" charset="0"/>
              <a:ea typeface="Microsoft YaHei" pitchFamily="34" charset="-122"/>
              <a:cs typeface="Microsoft YaHei" pitchFamily="34" charset="-120"/>
            </a:endParaRPr>
          </a:p>
        </p:txBody>
      </p:sp>
      <p:sp>
        <p:nvSpPr>
          <p:cNvPr id="7" name="Shape 4"/>
          <p:cNvSpPr/>
          <p:nvPr/>
        </p:nvSpPr>
        <p:spPr>
          <a:xfrm>
            <a:off x="625475" y="4759325"/>
            <a:ext cx="158750" cy="158750"/>
          </a:xfrm>
          <a:prstGeom prst="ellipse">
            <a:avLst/>
          </a:prstGeom>
          <a:noFill/>
          <a:ln w="15875">
            <a:solidFill>
              <a:srgbClr val="C4AE97"/>
            </a:solidFill>
            <a:prstDash val="solid"/>
          </a:ln>
        </p:spPr>
      </p:sp>
      <p:sp>
        <p:nvSpPr>
          <p:cNvPr id="8" name="Shape 5"/>
          <p:cNvSpPr/>
          <p:nvPr/>
        </p:nvSpPr>
        <p:spPr>
          <a:xfrm>
            <a:off x="657225" y="4791075"/>
            <a:ext cx="95250" cy="95250"/>
          </a:xfrm>
          <a:prstGeom prst="ellipse">
            <a:avLst/>
          </a:prstGeom>
          <a:noFill/>
          <a:ln w="15875">
            <a:solidFill>
              <a:srgbClr val="C4AE97"/>
            </a:solidFill>
            <a:prstDash val="solid"/>
          </a:ln>
        </p:spPr>
      </p:sp>
      <p:sp>
        <p:nvSpPr>
          <p:cNvPr id="9" name="Shape 6"/>
          <p:cNvSpPr/>
          <p:nvPr/>
        </p:nvSpPr>
        <p:spPr>
          <a:xfrm>
            <a:off x="688975" y="4822825"/>
            <a:ext cx="31750" cy="31750"/>
          </a:xfrm>
          <a:prstGeom prst="ellipse">
            <a:avLst/>
          </a:prstGeom>
          <a:noFill/>
          <a:ln w="15875">
            <a:solidFill>
              <a:srgbClr val="C4AE97"/>
            </a:solidFill>
            <a:prstDash val="solid"/>
          </a:ln>
        </p:spPr>
      </p:sp>
      <p:sp>
        <p:nvSpPr>
          <p:cNvPr id="10" name="Text 7"/>
          <p:cNvSpPr/>
          <p:nvPr/>
        </p:nvSpPr>
        <p:spPr>
          <a:xfrm>
            <a:off x="933450" y="47495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The wedge: medical plus community, parks first</a:t>
            </a:r>
            <a:endParaRPr lang="en-US" sz="1275" dirty="0">
              <a:latin typeface="Microsoft YaHei" pitchFamily="34" charset="0"/>
              <a:ea typeface="Microsoft YaHei" pitchFamily="34" charset="-122"/>
              <a:cs typeface="Microsoft YaHei" pitchFamily="34" charset="-120"/>
            </a:endParaRPr>
          </a:p>
        </p:txBody>
      </p:sp>
      <p:sp>
        <p:nvSpPr>
          <p:cNvPr id="11" name="Shape 8"/>
          <p:cNvSpPr/>
          <p:nvPr/>
        </p:nvSpPr>
        <p:spPr>
          <a:xfrm>
            <a:off x="641346" y="5178425"/>
            <a:ext cx="127007" cy="158750"/>
          </a:xfrm>
          <a:custGeom>
            <a:avLst/>
            <a:gdLst/>
            <a:ahLst/>
            <a:cxnLst/>
            <a:rect l="l" t="t" r="r" b="b"/>
            <a:pathLst>
              <a:path w="127007" h="158750">
                <a:moveTo>
                  <a:pt x="79379" y="0"/>
                </a:moveTo>
                <a:lnTo>
                  <a:pt x="79379" y="47625"/>
                </a:lnTo>
                <a:arcTo hR="15875" wR="15875" stAng="10801455" swAng="-1720921"/>
                <a:lnTo>
                  <a:pt x="125059" y="135255"/>
                </a:lnTo>
                <a:arcTo hR="15875" wR="15875" stAng="19878876" swAng="7121920"/>
                <a:lnTo>
                  <a:pt x="15879" y="158750"/>
                </a:lnTo>
                <a:arcTo hR="15875" wR="15875" stAng="5399204" swAng="7121920"/>
                <a:lnTo>
                  <a:pt x="45684" y="55245"/>
                </a:lnTo>
                <a:arcTo hR="15875" wR="15875" stAng="1719466" swAng="-1720921"/>
                <a:lnTo>
                  <a:pt x="47629" y="0"/>
                </a:lnTo>
              </a:path>
            </a:pathLst>
          </a:custGeom>
          <a:noFill/>
          <a:ln w="15875">
            <a:solidFill>
              <a:srgbClr val="C4AE97"/>
            </a:solidFill>
            <a:prstDash val="solid"/>
          </a:ln>
        </p:spPr>
      </p:sp>
      <p:sp>
        <p:nvSpPr>
          <p:cNvPr id="12" name="Shape 9"/>
          <p:cNvSpPr/>
          <p:nvPr/>
        </p:nvSpPr>
        <p:spPr>
          <a:xfrm>
            <a:off x="660821" y="5281612"/>
            <a:ext cx="88059" cy="5953"/>
          </a:xfrm>
          <a:custGeom>
            <a:avLst/>
            <a:gdLst/>
            <a:ahLst/>
            <a:cxnLst/>
            <a:rect l="l" t="t" r="r" b="b"/>
            <a:pathLst>
              <a:path w="88059" h="5953">
                <a:moveTo>
                  <a:pt x="0" y="0"/>
                </a:moveTo>
                <a:lnTo>
                  <a:pt x="88059" y="0"/>
                </a:lnTo>
              </a:path>
            </a:pathLst>
          </a:custGeom>
          <a:noFill/>
          <a:ln w="15875">
            <a:solidFill>
              <a:srgbClr val="C4AE97"/>
            </a:solidFill>
            <a:prstDash val="solid"/>
          </a:ln>
        </p:spPr>
      </p:sp>
      <p:sp>
        <p:nvSpPr>
          <p:cNvPr id="13" name="Shape 10"/>
          <p:cNvSpPr/>
          <p:nvPr/>
        </p:nvSpPr>
        <p:spPr>
          <a:xfrm>
            <a:off x="677069" y="5178425"/>
            <a:ext cx="55563" cy="5953"/>
          </a:xfrm>
          <a:custGeom>
            <a:avLst/>
            <a:gdLst/>
            <a:ahLst/>
            <a:cxnLst/>
            <a:rect l="l" t="t" r="r" b="b"/>
            <a:pathLst>
              <a:path w="55563" h="5953">
                <a:moveTo>
                  <a:pt x="0" y="0"/>
                </a:moveTo>
                <a:lnTo>
                  <a:pt x="55563" y="0"/>
                </a:lnTo>
              </a:path>
            </a:pathLst>
          </a:custGeom>
          <a:noFill/>
          <a:ln w="15875">
            <a:solidFill>
              <a:srgbClr val="C4AE97"/>
            </a:solidFill>
            <a:prstDash val="solid"/>
          </a:ln>
        </p:spPr>
      </p:sp>
      <p:sp>
        <p:nvSpPr>
          <p:cNvPr id="14" name="Text 11"/>
          <p:cNvSpPr/>
          <p:nvPr/>
        </p:nvSpPr>
        <p:spPr>
          <a:xfrm>
            <a:off x="933450" y="51686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Three hypotheses to test</a:t>
            </a:r>
            <a:endParaRPr lang="en-US" sz="1275" dirty="0">
              <a:latin typeface="Microsoft YaHei" pitchFamily="34" charset="0"/>
              <a:ea typeface="Microsoft YaHei" pitchFamily="34" charset="-122"/>
              <a:cs typeface="Microsoft YaHei" pitchFamily="34" charset="-120"/>
            </a:endParaRPr>
          </a:p>
        </p:txBody>
      </p:sp>
      <p:sp>
        <p:nvSpPr>
          <p:cNvPr id="15" name="Shape 12"/>
          <p:cNvSpPr/>
          <p:nvPr/>
        </p:nvSpPr>
        <p:spPr>
          <a:xfrm>
            <a:off x="641350" y="5597521"/>
            <a:ext cx="127000" cy="158777"/>
          </a:xfrm>
          <a:custGeom>
            <a:avLst/>
            <a:gdLst/>
            <a:ahLst/>
            <a:cxnLst/>
            <a:rect l="l" t="t" r="r" b="b"/>
            <a:pathLst>
              <a:path w="127000" h="158777">
                <a:moveTo>
                  <a:pt x="127000" y="87316"/>
                </a:moveTo>
                <a:cubicBezTo>
                  <a:pt x="127000" y="127004"/>
                  <a:pt x="99219" y="146847"/>
                  <a:pt x="66199" y="158357"/>
                </a:cubicBezTo>
                <a:arcTo hR="7938" wR="7938" stAng="4276817" swAng="2348977"/>
                <a:cubicBezTo>
                  <a:pt x="27781" y="146847"/>
                  <a:pt x="0" y="127004"/>
                  <a:pt x="0" y="87316"/>
                </a:cubicBezTo>
                <a:lnTo>
                  <a:pt x="0" y="31754"/>
                </a:lnTo>
                <a:arcTo hR="7938" wR="7938" stAng="10800000" swAng="5400000"/>
                <a:cubicBezTo>
                  <a:pt x="23813" y="23816"/>
                  <a:pt x="43656" y="14291"/>
                  <a:pt x="57468" y="2226"/>
                </a:cubicBezTo>
                <a:arcTo hR="9287" wR="9287" stAng="13769437" swAng="4861127"/>
                <a:cubicBezTo>
                  <a:pt x="83423" y="14370"/>
                  <a:pt x="103188" y="23816"/>
                  <a:pt x="119063" y="23816"/>
                </a:cubicBezTo>
                <a:arcTo hR="7938" wR="7938" stAng="16200000" swAng="5400000"/>
                <a:close/>
              </a:path>
            </a:pathLst>
          </a:custGeom>
          <a:noFill/>
          <a:ln w="15875">
            <a:solidFill>
              <a:srgbClr val="C4AE97"/>
            </a:solidFill>
            <a:prstDash val="solid"/>
          </a:ln>
        </p:spPr>
      </p:sp>
      <p:sp>
        <p:nvSpPr>
          <p:cNvPr id="16" name="Shape 13"/>
          <p:cNvSpPr/>
          <p:nvPr/>
        </p:nvSpPr>
        <p:spPr>
          <a:xfrm>
            <a:off x="681038" y="5661025"/>
            <a:ext cx="47625" cy="31750"/>
          </a:xfrm>
          <a:custGeom>
            <a:avLst/>
            <a:gdLst/>
            <a:ahLst/>
            <a:cxnLst/>
            <a:rect l="l" t="t" r="r" b="b"/>
            <a:pathLst>
              <a:path w="47625" h="31750">
                <a:moveTo>
                  <a:pt x="0" y="15875"/>
                </a:moveTo>
                <a:lnTo>
                  <a:pt x="15875" y="31750"/>
                </a:lnTo>
                <a:lnTo>
                  <a:pt x="47625" y="0"/>
                </a:lnTo>
              </a:path>
            </a:pathLst>
          </a:custGeom>
          <a:noFill/>
          <a:ln w="15875">
            <a:solidFill>
              <a:srgbClr val="C4AE97"/>
            </a:solidFill>
            <a:prstDash val="solid"/>
          </a:ln>
        </p:spPr>
      </p:sp>
      <p:sp>
        <p:nvSpPr>
          <p:cNvPr id="17" name="Text 14"/>
          <p:cNvSpPr/>
          <p:nvPr/>
        </p:nvSpPr>
        <p:spPr>
          <a:xfrm>
            <a:off x="933450" y="55877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Five compliance gates and six risks</a:t>
            </a:r>
            <a:endParaRPr lang="en-US" sz="1275" dirty="0">
              <a:latin typeface="Microsoft YaHei" pitchFamily="34" charset="0"/>
              <a:ea typeface="Microsoft YaHei" pitchFamily="34" charset="-122"/>
              <a:cs typeface="Microsoft YaHei" pitchFamily="34" charset="-120"/>
            </a:endParaRPr>
          </a:p>
        </p:txBody>
      </p:sp>
      <p:sp>
        <p:nvSpPr>
          <p:cNvPr id="18" name="Shape 15"/>
          <p:cNvSpPr/>
          <p:nvPr/>
        </p:nvSpPr>
        <p:spPr>
          <a:xfrm>
            <a:off x="641350" y="6016625"/>
            <a:ext cx="127000" cy="158750"/>
          </a:xfrm>
          <a:custGeom>
            <a:avLst/>
            <a:gdLst/>
            <a:ahLst/>
            <a:cxnLst/>
            <a:rect l="l" t="t" r="r" b="b"/>
            <a:pathLst>
              <a:path w="127000" h="158750">
                <a:moveTo>
                  <a:pt x="0" y="158750"/>
                </a:moveTo>
                <a:lnTo>
                  <a:pt x="0" y="15875"/>
                </a:lnTo>
                <a:arcTo hR="7938" wR="7938" stAng="10800000" swAng="3187806"/>
                <a:arcTo hR="47625" wR="47625" stAng="13987806" swAng="2212194"/>
                <a:cubicBezTo>
                  <a:pt x="55563" y="0"/>
                  <a:pt x="71438" y="15875"/>
                  <a:pt x="89956" y="15875"/>
                </a:cubicBezTo>
                <a:quadBezTo>
                  <a:pt x="105831" y="15875"/>
                  <a:pt x="114300" y="9525"/>
                </a:quadBezTo>
                <a:arcTo hR="7938" wR="7938" stAng="13987806" swAng="7612194"/>
                <a:lnTo>
                  <a:pt x="127000" y="95250"/>
                </a:lnTo>
                <a:arcTo hR="7938" wR="7938" stAng="0" swAng="3187806"/>
                <a:arcTo hR="47625" wR="47625" stAng="3187806" swAng="2212194"/>
                <a:cubicBezTo>
                  <a:pt x="71438" y="111125"/>
                  <a:pt x="55563" y="95250"/>
                  <a:pt x="31750" y="95250"/>
                </a:cubicBezTo>
                <a:arcTo hR="47625" wR="47625" stAng="16199913" swAng="-2508649"/>
              </a:path>
            </a:pathLst>
          </a:custGeom>
          <a:noFill/>
          <a:ln w="15875">
            <a:solidFill>
              <a:srgbClr val="C4AE97"/>
            </a:solidFill>
            <a:prstDash val="solid"/>
          </a:ln>
        </p:spPr>
      </p:sp>
      <p:sp>
        <p:nvSpPr>
          <p:cNvPr id="19" name="Text 16"/>
          <p:cNvSpPr/>
          <p:nvPr/>
        </p:nvSpPr>
        <p:spPr>
          <a:xfrm>
            <a:off x="933450" y="6006896"/>
            <a:ext cx="11258550" cy="194310"/>
          </a:xfrm>
          <a:prstGeom prst="rect">
            <a:avLst/>
          </a:prstGeom>
          <a:noFill/>
          <a:ln/>
        </p:spPr>
        <p:txBody>
          <a:bodyPr wrap="none" lIns="0" tIns="0" rIns="0" bIns="0" rtlCol="0" anchor="t"/>
          <a:lstStyle/>
          <a:p>
            <a:pPr algn="l" indent="0" marL="0">
              <a:buNone/>
            </a:pPr>
            <a:r>
              <a:rPr lang="en-US" sz="1275" dirty="0">
                <a:solidFill>
                  <a:srgbClr val="F2E9DF"/>
                </a:solidFill>
                <a:latin typeface="Microsoft YaHei" pitchFamily="34" charset="0"/>
                <a:ea typeface="Microsoft YaHei" pitchFamily="34" charset="-122"/>
                <a:cs typeface="Microsoft YaHei" pitchFamily="34" charset="-120"/>
              </a:rPr>
              <a:t>18-month milestones and this round</a:t>
            </a:r>
            <a:pPr algn="l" indent="0" marL="0">
              <a:buNone/>
            </a:pPr>
            <a:r>
              <a:rPr lang="en-US" sz="1275"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275" dirty="0">
                <a:solidFill>
                  <a:srgbClr val="F2E9DF"/>
                </a:solidFill>
                <a:latin typeface="Microsoft YaHei" pitchFamily="34" charset="0"/>
                <a:ea typeface="Microsoft YaHei" pitchFamily="34" charset="-122"/>
                <a:cs typeface="Microsoft YaHei" pitchFamily="34" charset="-120"/>
              </a:rPr>
              <a:t>s ask</a:t>
            </a:r>
            <a:endParaRPr lang="en-US" sz="12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07"/>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8</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9" name="Shape 7"/>
          <p:cNvSpPr/>
          <p:nvPr/>
        </p:nvSpPr>
        <p:spPr>
          <a:xfrm>
            <a:off x="9067800" y="476250"/>
            <a:ext cx="504825" cy="19050"/>
          </a:xfrm>
          <a:prstGeom prst="rect">
            <a:avLst/>
          </a:prstGeom>
          <a:solidFill>
            <a:srgbClr val="F2E9DF"/>
          </a:solidFill>
          <a:ln/>
        </p:spPr>
      </p:sp>
      <p:sp>
        <p:nvSpPr>
          <p:cNvPr id="10" name="Text 8"/>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Policy and pad plans point us to medical first</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609600" y="1905000"/>
            <a:ext cx="2428875" cy="2095500"/>
          </a:xfrm>
          <a:prstGeom prst="roundRect">
            <a:avLst>
              <a:gd name="adj" fmla="val 1818"/>
            </a:avLst>
          </a:prstGeom>
          <a:solidFill>
            <a:srgbClr val="2C221A"/>
          </a:solidFill>
          <a:ln/>
        </p:spPr>
      </p:sp>
      <p:sp>
        <p:nvSpPr>
          <p:cNvPr id="16" name="Shape 14"/>
          <p:cNvSpPr/>
          <p:nvPr/>
        </p:nvSpPr>
        <p:spPr>
          <a:xfrm>
            <a:off x="845344" y="2254250"/>
            <a:ext cx="52388" cy="52388"/>
          </a:xfrm>
          <a:prstGeom prst="ellipse">
            <a:avLst/>
          </a:prstGeom>
          <a:noFill/>
          <a:ln w="17463">
            <a:solidFill>
              <a:srgbClr val="C4AE97"/>
            </a:solidFill>
            <a:prstDash val="solid"/>
          </a:ln>
        </p:spPr>
      </p:sp>
      <p:sp>
        <p:nvSpPr>
          <p:cNvPr id="17" name="Shape 15"/>
          <p:cNvSpPr/>
          <p:nvPr/>
        </p:nvSpPr>
        <p:spPr>
          <a:xfrm>
            <a:off x="845344" y="2158206"/>
            <a:ext cx="157163" cy="122238"/>
          </a:xfrm>
          <a:custGeom>
            <a:avLst/>
            <a:gdLst/>
            <a:ahLst/>
            <a:cxnLst/>
            <a:rect l="l" t="t" r="r" b="b"/>
            <a:pathLst>
              <a:path w="157163" h="122238">
                <a:moveTo>
                  <a:pt x="52388" y="122238"/>
                </a:moveTo>
                <a:lnTo>
                  <a:pt x="126603" y="122238"/>
                </a:lnTo>
                <a:arcTo hR="30559" wR="30559" stAng="5400000" swAng="-10800000"/>
                <a:lnTo>
                  <a:pt x="30559" y="61119"/>
                </a:lnTo>
                <a:arcTo hR="30559" wR="30559" stAng="5400000" swAng="10800000"/>
                <a:lnTo>
                  <a:pt x="104775" y="0"/>
                </a:lnTo>
              </a:path>
            </a:pathLst>
          </a:custGeom>
          <a:noFill/>
          <a:ln w="17463">
            <a:solidFill>
              <a:srgbClr val="C4AE97"/>
            </a:solidFill>
            <a:prstDash val="solid"/>
          </a:ln>
        </p:spPr>
      </p:sp>
      <p:sp>
        <p:nvSpPr>
          <p:cNvPr id="18" name="Shape 16"/>
          <p:cNvSpPr/>
          <p:nvPr/>
        </p:nvSpPr>
        <p:spPr>
          <a:xfrm>
            <a:off x="950119" y="2132013"/>
            <a:ext cx="52388" cy="52388"/>
          </a:xfrm>
          <a:prstGeom prst="ellipse">
            <a:avLst/>
          </a:prstGeom>
          <a:noFill/>
          <a:ln w="17463">
            <a:solidFill>
              <a:srgbClr val="C4AE97"/>
            </a:solidFill>
            <a:prstDash val="solid"/>
          </a:ln>
        </p:spPr>
      </p:sp>
      <p:sp>
        <p:nvSpPr>
          <p:cNvPr id="19" name="Text 17"/>
          <p:cNvSpPr/>
          <p:nvPr/>
        </p:nvSpPr>
        <p:spPr>
          <a:xfrm>
            <a:off x="1123950" y="2129137"/>
            <a:ext cx="11068050" cy="160020"/>
          </a:xfrm>
          <a:prstGeom prst="rect">
            <a:avLst/>
          </a:prstGeom>
          <a:noFill/>
          <a:ln/>
        </p:spPr>
        <p:txBody>
          <a:bodyPr wrap="none" lIns="0" tIns="0" rIns="0" bIns="0" rtlCol="0" anchor="t"/>
          <a:lstStyle/>
          <a:p>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Order of entry</a:t>
            </a:r>
            <a:endParaRPr lang="en-US" sz="1050" dirty="0">
              <a:latin typeface="Microsoft YaHei" pitchFamily="34" charset="0"/>
              <a:ea typeface="Microsoft YaHei" pitchFamily="34" charset="-122"/>
              <a:cs typeface="Microsoft YaHei" pitchFamily="34" charset="-120"/>
            </a:endParaRPr>
          </a:p>
        </p:txBody>
      </p:sp>
      <p:sp>
        <p:nvSpPr>
          <p:cNvPr id="20" name="Text 18"/>
          <p:cNvSpPr/>
          <p:nvPr/>
        </p:nvSpPr>
        <p:spPr>
          <a:xfrm>
            <a:off x="819150" y="2548835"/>
            <a:ext cx="11372850" cy="480060"/>
          </a:xfrm>
          <a:prstGeom prst="rect">
            <a:avLst/>
          </a:prstGeom>
          <a:noFill/>
          <a:ln/>
        </p:spPr>
        <p:txBody>
          <a:bodyPr wrap="none" lIns="0" tIns="0" rIns="0" bIns="0" rtlCol="0" anchor="t"/>
          <a:lstStyle/>
          <a:p>
            <a:pPr algn="l" indent="0" marL="0">
              <a:buNone/>
            </a:pPr>
            <a:r>
              <a:rPr lang="en-US" sz="3150" b="1" dirty="0">
                <a:solidFill>
                  <a:srgbClr val="F2E9DF"/>
                </a:solidFill>
                <a:latin typeface="Microsoft YaHei" pitchFamily="34" charset="0"/>
                <a:ea typeface="Microsoft YaHei" pitchFamily="34" charset="-122"/>
                <a:cs typeface="Microsoft YaHei" pitchFamily="34" charset="-120"/>
              </a:rPr>
              <a:t>Cargo</a:t>
            </a:r>
            <a:endParaRPr lang="en-US" sz="3150" dirty="0">
              <a:latin typeface="Microsoft YaHei" pitchFamily="34" charset="0"/>
              <a:ea typeface="Microsoft YaHei" pitchFamily="34" charset="-122"/>
              <a:cs typeface="Microsoft YaHei" pitchFamily="34" charset="-120"/>
            </a:endParaRPr>
          </a:p>
        </p:txBody>
      </p:sp>
      <p:sp>
        <p:nvSpPr>
          <p:cNvPr id="21" name="Text 19"/>
          <p:cNvSpPr/>
          <p:nvPr/>
        </p:nvSpPr>
        <p:spPr>
          <a:xfrm>
            <a:off x="819150" y="3224512"/>
            <a:ext cx="113728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Segregated airspace and</a:t>
            </a:r>
            <a:endParaRPr lang="en-US" sz="1050" dirty="0">
              <a:latin typeface="Microsoft YaHei" pitchFamily="34" charset="0"/>
              <a:ea typeface="Microsoft YaHei" pitchFamily="34" charset="-122"/>
              <a:cs typeface="Microsoft YaHei" pitchFamily="34" charset="-120"/>
            </a:endParaRPr>
          </a:p>
        </p:txBody>
      </p:sp>
      <p:sp>
        <p:nvSpPr>
          <p:cNvPr id="22" name="Text 20"/>
          <p:cNvSpPr/>
          <p:nvPr/>
        </p:nvSpPr>
        <p:spPr>
          <a:xfrm>
            <a:off x="819150" y="3434062"/>
            <a:ext cx="113728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outskirts first (NDRC)</a:t>
            </a:r>
            <a:endParaRPr lang="en-US" sz="1050" dirty="0">
              <a:latin typeface="Microsoft YaHei" pitchFamily="34" charset="0"/>
              <a:ea typeface="Microsoft YaHei" pitchFamily="34" charset="-122"/>
              <a:cs typeface="Microsoft YaHei" pitchFamily="34" charset="-120"/>
            </a:endParaRPr>
          </a:p>
        </p:txBody>
      </p:sp>
      <p:sp>
        <p:nvSpPr>
          <p:cNvPr id="23" name="Text 21"/>
          <p:cNvSpPr/>
          <p:nvPr/>
        </p:nvSpPr>
        <p:spPr>
          <a:xfrm>
            <a:off x="0" y="2736443"/>
            <a:ext cx="6496050" cy="388620"/>
          </a:xfrm>
          <a:prstGeom prst="rect">
            <a:avLst/>
          </a:prstGeom>
          <a:noFill/>
          <a:ln/>
        </p:spPr>
        <p:txBody>
          <a:bodyPr wrap="none" lIns="0" tIns="0" rIns="0" bIns="0" rtlCol="0" anchor="t"/>
          <a:lstStyle/>
          <a:p>
            <a:pPr algn="ctr" indent="0" marL="0">
              <a:buNone/>
            </a:pPr>
            <a:r>
              <a:rPr lang="en-US" sz="2550" b="1" dirty="0">
                <a:solidFill>
                  <a:srgbClr val="C4AE97"/>
                </a:solidFill>
                <a:latin typeface="Microsoft YaHei" pitchFamily="34" charset="0"/>
                <a:ea typeface="Microsoft YaHei" pitchFamily="34" charset="-122"/>
                <a:cs typeface="Microsoft YaHei" pitchFamily="34" charset="-120"/>
              </a:rPr>
              <a:t>+</a:t>
            </a:r>
            <a:endParaRPr lang="en-US" sz="2550" dirty="0">
              <a:latin typeface="Microsoft YaHei" pitchFamily="34" charset="0"/>
              <a:ea typeface="Microsoft YaHei" pitchFamily="34" charset="-122"/>
              <a:cs typeface="Microsoft YaHei" pitchFamily="34" charset="-120"/>
            </a:endParaRPr>
          </a:p>
        </p:txBody>
      </p:sp>
      <p:sp>
        <p:nvSpPr>
          <p:cNvPr id="24" name="Shape 22"/>
          <p:cNvSpPr/>
          <p:nvPr/>
        </p:nvSpPr>
        <p:spPr>
          <a:xfrm>
            <a:off x="3457575" y="1905000"/>
            <a:ext cx="2428875" cy="2095500"/>
          </a:xfrm>
          <a:prstGeom prst="roundRect">
            <a:avLst>
              <a:gd name="adj" fmla="val 1818"/>
            </a:avLst>
          </a:prstGeom>
          <a:solidFill>
            <a:srgbClr val="2C221A"/>
          </a:solidFill>
          <a:ln/>
        </p:spPr>
      </p:sp>
      <p:sp>
        <p:nvSpPr>
          <p:cNvPr id="25" name="Shape 23"/>
          <p:cNvSpPr/>
          <p:nvPr/>
        </p:nvSpPr>
        <p:spPr>
          <a:xfrm>
            <a:off x="3702050" y="2132013"/>
            <a:ext cx="139700" cy="174623"/>
          </a:xfrm>
          <a:custGeom>
            <a:avLst/>
            <a:gdLst/>
            <a:ahLst/>
            <a:cxnLst/>
            <a:rect l="l" t="t" r="r" b="b"/>
            <a:pathLst>
              <a:path w="139700" h="174623">
                <a:moveTo>
                  <a:pt x="139700" y="69850"/>
                </a:moveTo>
                <a:cubicBezTo>
                  <a:pt x="139700" y="113445"/>
                  <a:pt x="91338" y="158848"/>
                  <a:pt x="75097" y="172870"/>
                </a:cubicBezTo>
                <a:arcTo hR="8731" wR="8731" stAng="3183507" swAng="4432986"/>
                <a:cubicBezTo>
                  <a:pt x="48362" y="158848"/>
                  <a:pt x="0" y="113445"/>
                  <a:pt x="0" y="69850"/>
                </a:cubicBezTo>
                <a:arcTo hR="69850" wR="69850" stAng="10800000" swAng="10800000"/>
              </a:path>
            </a:pathLst>
          </a:custGeom>
          <a:noFill/>
          <a:ln w="17463">
            <a:solidFill>
              <a:srgbClr val="C4AE97"/>
            </a:solidFill>
            <a:prstDash val="solid"/>
          </a:ln>
        </p:spPr>
      </p:sp>
      <p:sp>
        <p:nvSpPr>
          <p:cNvPr id="26" name="Shape 24"/>
          <p:cNvSpPr/>
          <p:nvPr/>
        </p:nvSpPr>
        <p:spPr>
          <a:xfrm>
            <a:off x="3745706" y="2175669"/>
            <a:ext cx="52388" cy="52388"/>
          </a:xfrm>
          <a:prstGeom prst="ellipse">
            <a:avLst/>
          </a:prstGeom>
          <a:noFill/>
          <a:ln w="17463">
            <a:solidFill>
              <a:srgbClr val="C4AE97"/>
            </a:solidFill>
            <a:prstDash val="solid"/>
          </a:ln>
        </p:spPr>
      </p:sp>
      <p:sp>
        <p:nvSpPr>
          <p:cNvPr id="27" name="Text 25"/>
          <p:cNvSpPr/>
          <p:nvPr/>
        </p:nvSpPr>
        <p:spPr>
          <a:xfrm>
            <a:off x="3971925" y="2129137"/>
            <a:ext cx="8220075" cy="160020"/>
          </a:xfrm>
          <a:prstGeom prst="rect">
            <a:avLst/>
          </a:prstGeom>
          <a:noFill/>
          <a:ln/>
        </p:spPr>
        <p:txBody>
          <a:bodyPr wrap="none" lIns="0" tIns="0" rIns="0" bIns="0" rtlCol="0" anchor="t"/>
          <a:lstStyle/>
          <a:p>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City plan</a:t>
            </a:r>
            <a:endParaRPr lang="en-US" sz="1050" dirty="0">
              <a:latin typeface="Microsoft YaHei" pitchFamily="34" charset="0"/>
              <a:ea typeface="Microsoft YaHei" pitchFamily="34" charset="-122"/>
              <a:cs typeface="Microsoft YaHei" pitchFamily="34" charset="-120"/>
            </a:endParaRPr>
          </a:p>
        </p:txBody>
      </p:sp>
      <p:sp>
        <p:nvSpPr>
          <p:cNvPr id="28" name="Text 26"/>
          <p:cNvSpPr/>
          <p:nvPr/>
        </p:nvSpPr>
        <p:spPr>
          <a:xfrm>
            <a:off x="3667125" y="2548835"/>
            <a:ext cx="8524875" cy="480060"/>
          </a:xfrm>
          <a:prstGeom prst="rect">
            <a:avLst/>
          </a:prstGeom>
          <a:noFill/>
          <a:ln/>
        </p:spPr>
        <p:txBody>
          <a:bodyPr wrap="none" lIns="0" tIns="0" rIns="0" bIns="0" rtlCol="0" anchor="t"/>
          <a:lstStyle/>
          <a:p>
            <a:pPr algn="l" indent="0" marL="0">
              <a:buNone/>
            </a:pPr>
            <a:r>
              <a:rPr lang="en-US" sz="3150" b="1" dirty="0">
                <a:solidFill>
                  <a:srgbClr val="F2E9DF"/>
                </a:solidFill>
                <a:latin typeface="Microsoft YaHei" pitchFamily="34" charset="0"/>
                <a:ea typeface="Microsoft YaHei" pitchFamily="34" charset="-122"/>
                <a:cs typeface="Microsoft YaHei" pitchFamily="34" charset="-120"/>
              </a:rPr>
              <a:t>413</a:t>
            </a:r>
            <a:endParaRPr lang="en-US" sz="3150" dirty="0">
              <a:latin typeface="Microsoft YaHei" pitchFamily="34" charset="0"/>
              <a:ea typeface="Microsoft YaHei" pitchFamily="34" charset="-122"/>
              <a:cs typeface="Microsoft YaHei" pitchFamily="34" charset="-120"/>
            </a:endParaRPr>
          </a:p>
        </p:txBody>
      </p:sp>
      <p:sp>
        <p:nvSpPr>
          <p:cNvPr id="29" name="Text 27"/>
          <p:cNvSpPr/>
          <p:nvPr/>
        </p:nvSpPr>
        <p:spPr>
          <a:xfrm>
            <a:off x="3667125" y="3224512"/>
            <a:ext cx="8524875"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Shenzhen community points,</a:t>
            </a:r>
            <a:endParaRPr lang="en-US" sz="1050" dirty="0">
              <a:latin typeface="Microsoft YaHei" pitchFamily="34" charset="0"/>
              <a:ea typeface="Microsoft YaHei" pitchFamily="34" charset="-122"/>
              <a:cs typeface="Microsoft YaHei" pitchFamily="34" charset="-120"/>
            </a:endParaRPr>
          </a:p>
        </p:txBody>
      </p:sp>
      <p:sp>
        <p:nvSpPr>
          <p:cNvPr id="30" name="Text 28"/>
          <p:cNvSpPr/>
          <p:nvPr/>
        </p:nvSpPr>
        <p:spPr>
          <a:xfrm>
            <a:off x="3667125" y="3434062"/>
            <a:ext cx="8524875"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148 of them medical</a:t>
            </a:r>
            <a:endParaRPr lang="en-US" sz="1050" dirty="0">
              <a:latin typeface="Microsoft YaHei" pitchFamily="34" charset="0"/>
              <a:ea typeface="Microsoft YaHei" pitchFamily="34" charset="-122"/>
              <a:cs typeface="Microsoft YaHei" pitchFamily="34" charset="-120"/>
            </a:endParaRPr>
          </a:p>
        </p:txBody>
      </p:sp>
      <p:sp>
        <p:nvSpPr>
          <p:cNvPr id="31" name="Text 29"/>
          <p:cNvSpPr/>
          <p:nvPr/>
        </p:nvSpPr>
        <p:spPr>
          <a:xfrm>
            <a:off x="0" y="2736443"/>
            <a:ext cx="12192000" cy="388620"/>
          </a:xfrm>
          <a:prstGeom prst="rect">
            <a:avLst/>
          </a:prstGeom>
          <a:noFill/>
          <a:ln/>
        </p:spPr>
        <p:txBody>
          <a:bodyPr wrap="none" lIns="0" tIns="0" rIns="0" bIns="0" rtlCol="0" anchor="t"/>
          <a:lstStyle/>
          <a:p>
            <a:pPr algn="ctr" indent="0" marL="0">
              <a:buNone/>
            </a:pPr>
            <a:r>
              <a:rPr lang="en-US" sz="2550" b="1" dirty="0">
                <a:solidFill>
                  <a:srgbClr val="C4AE97"/>
                </a:solidFill>
                <a:latin typeface="Microsoft YaHei" pitchFamily="34" charset="0"/>
                <a:ea typeface="Microsoft YaHei" pitchFamily="34" charset="-122"/>
                <a:cs typeface="Microsoft YaHei" pitchFamily="34" charset="-120"/>
              </a:rPr>
              <a:t>+</a:t>
            </a:r>
            <a:endParaRPr lang="en-US" sz="2550" dirty="0">
              <a:latin typeface="Microsoft YaHei" pitchFamily="34" charset="0"/>
              <a:ea typeface="Microsoft YaHei" pitchFamily="34" charset="-122"/>
              <a:cs typeface="Microsoft YaHei" pitchFamily="34" charset="-120"/>
            </a:endParaRPr>
          </a:p>
        </p:txBody>
      </p:sp>
      <p:sp>
        <p:nvSpPr>
          <p:cNvPr id="32" name="Shape 30"/>
          <p:cNvSpPr/>
          <p:nvPr/>
        </p:nvSpPr>
        <p:spPr>
          <a:xfrm>
            <a:off x="6305550" y="1905000"/>
            <a:ext cx="2428875" cy="2095500"/>
          </a:xfrm>
          <a:prstGeom prst="roundRect">
            <a:avLst>
              <a:gd name="adj" fmla="val 1818"/>
            </a:avLst>
          </a:prstGeom>
          <a:solidFill>
            <a:srgbClr val="2C221A"/>
          </a:solidFill>
          <a:ln/>
        </p:spPr>
      </p:sp>
      <p:sp>
        <p:nvSpPr>
          <p:cNvPr id="33" name="Shape 31"/>
          <p:cNvSpPr/>
          <p:nvPr/>
        </p:nvSpPr>
        <p:spPr>
          <a:xfrm>
            <a:off x="6619875" y="2175669"/>
            <a:ext cx="6548" cy="34925"/>
          </a:xfrm>
          <a:custGeom>
            <a:avLst/>
            <a:gdLst/>
            <a:ahLst/>
            <a:cxnLst/>
            <a:rect l="l" t="t" r="r" b="b"/>
            <a:pathLst>
              <a:path w="6548" h="34925">
                <a:moveTo>
                  <a:pt x="0" y="0"/>
                </a:moveTo>
                <a:lnTo>
                  <a:pt x="0" y="34925"/>
                </a:lnTo>
              </a:path>
            </a:pathLst>
          </a:custGeom>
          <a:noFill/>
          <a:ln w="17463">
            <a:solidFill>
              <a:srgbClr val="C4AE97"/>
            </a:solidFill>
            <a:prstDash val="solid"/>
          </a:ln>
        </p:spPr>
      </p:sp>
      <p:sp>
        <p:nvSpPr>
          <p:cNvPr id="34" name="Shape 32"/>
          <p:cNvSpPr/>
          <p:nvPr/>
        </p:nvSpPr>
        <p:spPr>
          <a:xfrm>
            <a:off x="6602413" y="2254250"/>
            <a:ext cx="34925" cy="43656"/>
          </a:xfrm>
          <a:custGeom>
            <a:avLst/>
            <a:gdLst/>
            <a:ahLst/>
            <a:cxnLst/>
            <a:rect l="l" t="t" r="r" b="b"/>
            <a:pathLst>
              <a:path w="34925" h="43656">
                <a:moveTo>
                  <a:pt x="34925" y="43656"/>
                </a:moveTo>
                <a:lnTo>
                  <a:pt x="34925" y="17463"/>
                </a:lnTo>
                <a:arcTo hR="17463" wR="17463" stAng="0" swAng="-10800000"/>
                <a:lnTo>
                  <a:pt x="0" y="43656"/>
                </a:lnTo>
              </a:path>
            </a:pathLst>
          </a:custGeom>
          <a:noFill/>
          <a:ln w="17463">
            <a:solidFill>
              <a:srgbClr val="C4AE97"/>
            </a:solidFill>
            <a:prstDash val="solid"/>
          </a:ln>
        </p:spPr>
      </p:sp>
      <p:sp>
        <p:nvSpPr>
          <p:cNvPr id="35" name="Shape 33"/>
          <p:cNvSpPr/>
          <p:nvPr/>
        </p:nvSpPr>
        <p:spPr>
          <a:xfrm>
            <a:off x="6602413" y="2193131"/>
            <a:ext cx="34925" cy="6548"/>
          </a:xfrm>
          <a:custGeom>
            <a:avLst/>
            <a:gdLst/>
            <a:ahLst/>
            <a:cxnLst/>
            <a:rect l="l" t="t" r="r" b="b"/>
            <a:pathLst>
              <a:path w="34925" h="6548">
                <a:moveTo>
                  <a:pt x="34925" y="0"/>
                </a:moveTo>
                <a:lnTo>
                  <a:pt x="0" y="0"/>
                </a:lnTo>
              </a:path>
            </a:pathLst>
          </a:custGeom>
          <a:noFill/>
          <a:ln w="17463">
            <a:solidFill>
              <a:srgbClr val="C4AE97"/>
            </a:solidFill>
            <a:prstDash val="solid"/>
          </a:ln>
        </p:spPr>
      </p:sp>
      <p:sp>
        <p:nvSpPr>
          <p:cNvPr id="36" name="Shape 34"/>
          <p:cNvSpPr/>
          <p:nvPr/>
        </p:nvSpPr>
        <p:spPr>
          <a:xfrm>
            <a:off x="6532563" y="2184400"/>
            <a:ext cx="174625" cy="113506"/>
          </a:xfrm>
          <a:custGeom>
            <a:avLst/>
            <a:gdLst/>
            <a:ahLst/>
            <a:cxnLst/>
            <a:rect l="l" t="t" r="r" b="b"/>
            <a:pathLst>
              <a:path w="174625" h="113506">
                <a:moveTo>
                  <a:pt x="139700" y="26194"/>
                </a:moveTo>
                <a:lnTo>
                  <a:pt x="157163" y="26194"/>
                </a:lnTo>
                <a:arcTo hR="17463" wR="17463" stAng="16200000" swAng="5400000"/>
                <a:lnTo>
                  <a:pt x="174625" y="96044"/>
                </a:lnTo>
                <a:arcTo hR="17463" wR="17463" stAng="0" swAng="5400000"/>
                <a:lnTo>
                  <a:pt x="17463" y="113506"/>
                </a:lnTo>
                <a:arcTo hR="17463" wR="17463" stAng="5400000" swAng="5400000"/>
                <a:lnTo>
                  <a:pt x="0" y="17463"/>
                </a:lnTo>
                <a:arcTo hR="17463" wR="17463" stAng="10800000" swAng="5400000"/>
                <a:lnTo>
                  <a:pt x="34925" y="0"/>
                </a:lnTo>
              </a:path>
            </a:pathLst>
          </a:custGeom>
          <a:noFill/>
          <a:ln w="17463">
            <a:solidFill>
              <a:srgbClr val="C4AE97"/>
            </a:solidFill>
            <a:prstDash val="solid"/>
          </a:ln>
        </p:spPr>
      </p:sp>
      <p:sp>
        <p:nvSpPr>
          <p:cNvPr id="37" name="Shape 35"/>
          <p:cNvSpPr/>
          <p:nvPr/>
        </p:nvSpPr>
        <p:spPr>
          <a:xfrm>
            <a:off x="6567488" y="2140744"/>
            <a:ext cx="104775" cy="157163"/>
          </a:xfrm>
          <a:custGeom>
            <a:avLst/>
            <a:gdLst/>
            <a:ahLst/>
            <a:cxnLst/>
            <a:rect l="l" t="t" r="r" b="b"/>
            <a:pathLst>
              <a:path w="104775" h="157163">
                <a:moveTo>
                  <a:pt x="104775" y="157163"/>
                </a:moveTo>
                <a:lnTo>
                  <a:pt x="104775" y="17463"/>
                </a:lnTo>
                <a:arcTo hR="17463" wR="17463" stAng="0" swAng="-5400000"/>
                <a:lnTo>
                  <a:pt x="17463" y="0"/>
                </a:lnTo>
                <a:arcTo hR="17463" wR="17463" stAng="16200000" swAng="-5400000"/>
                <a:lnTo>
                  <a:pt x="0" y="157163"/>
                </a:lnTo>
              </a:path>
            </a:pathLst>
          </a:custGeom>
          <a:noFill/>
          <a:ln w="17463">
            <a:solidFill>
              <a:srgbClr val="C4AE97"/>
            </a:solidFill>
            <a:prstDash val="solid"/>
          </a:ln>
        </p:spPr>
      </p:sp>
      <p:sp>
        <p:nvSpPr>
          <p:cNvPr id="38" name="Text 36"/>
          <p:cNvSpPr/>
          <p:nvPr/>
        </p:nvSpPr>
        <p:spPr>
          <a:xfrm>
            <a:off x="6819900" y="2129137"/>
            <a:ext cx="5372100" cy="160020"/>
          </a:xfrm>
          <a:prstGeom prst="rect">
            <a:avLst/>
          </a:prstGeom>
          <a:noFill/>
          <a:ln/>
        </p:spPr>
        <p:txBody>
          <a:bodyPr wrap="none" lIns="0" tIns="0" rIns="0" bIns="0" rtlCol="0" anchor="t"/>
          <a:lstStyle/>
          <a:p>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Proven demand</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6515100" y="2548835"/>
            <a:ext cx="5676900" cy="480060"/>
          </a:xfrm>
          <a:prstGeom prst="rect">
            <a:avLst/>
          </a:prstGeom>
          <a:noFill/>
          <a:ln/>
        </p:spPr>
        <p:txBody>
          <a:bodyPr wrap="none" lIns="0" tIns="0" rIns="0" bIns="0" rtlCol="0" anchor="t"/>
          <a:lstStyle/>
          <a:p>
            <a:pPr algn="l" indent="0" marL="0">
              <a:buNone/>
            </a:pPr>
            <a:r>
              <a:rPr lang="en-US" sz="3150" b="1" dirty="0">
                <a:solidFill>
                  <a:srgbClr val="F2E9DF"/>
                </a:solidFill>
                <a:latin typeface="Microsoft YaHei" pitchFamily="34" charset="0"/>
                <a:ea typeface="Microsoft YaHei" pitchFamily="34" charset="-122"/>
                <a:cs typeface="Microsoft YaHei" pitchFamily="34" charset="-120"/>
              </a:rPr>
              <a:t>4.6m</a:t>
            </a:r>
            <a:endParaRPr lang="en-US" sz="3150" dirty="0">
              <a:latin typeface="Microsoft YaHei" pitchFamily="34" charset="0"/>
              <a:ea typeface="Microsoft YaHei" pitchFamily="34" charset="-122"/>
              <a:cs typeface="Microsoft YaHei" pitchFamily="34" charset="-120"/>
            </a:endParaRPr>
          </a:p>
        </p:txBody>
      </p:sp>
      <p:sp>
        <p:nvSpPr>
          <p:cNvPr id="40" name="Text 38"/>
          <p:cNvSpPr/>
          <p:nvPr/>
        </p:nvSpPr>
        <p:spPr>
          <a:xfrm>
            <a:off x="6515100" y="3224512"/>
            <a:ext cx="56769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Medical sample tubes Antwork</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6515100" y="3434062"/>
            <a:ext cx="56769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has flown (company figure)</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5695950" y="2736443"/>
            <a:ext cx="6496050" cy="388620"/>
          </a:xfrm>
          <a:prstGeom prst="rect">
            <a:avLst/>
          </a:prstGeom>
          <a:noFill/>
          <a:ln/>
        </p:spPr>
        <p:txBody>
          <a:bodyPr wrap="none" lIns="0" tIns="0" rIns="0" bIns="0" rtlCol="0" anchor="t"/>
          <a:lstStyle/>
          <a:p>
            <a:pPr algn="ctr" indent="0" marL="0">
              <a:buNone/>
            </a:pPr>
            <a:r>
              <a:rPr lang="en-US" sz="2550" b="1" dirty="0">
                <a:solidFill>
                  <a:srgbClr val="C4AE97"/>
                </a:solidFill>
                <a:latin typeface="Microsoft YaHei" pitchFamily="34" charset="0"/>
                <a:ea typeface="Microsoft YaHei" pitchFamily="34" charset="-122"/>
                <a:cs typeface="Microsoft YaHei" pitchFamily="34" charset="-120"/>
              </a:rPr>
              <a:t>=</a:t>
            </a:r>
            <a:endParaRPr lang="en-US" sz="2550" dirty="0">
              <a:latin typeface="Microsoft YaHei" pitchFamily="34" charset="0"/>
              <a:ea typeface="Microsoft YaHei" pitchFamily="34" charset="-122"/>
              <a:cs typeface="Microsoft YaHei" pitchFamily="34" charset="-120"/>
            </a:endParaRPr>
          </a:p>
        </p:txBody>
      </p:sp>
      <p:sp>
        <p:nvSpPr>
          <p:cNvPr id="43" name="Shape 41"/>
          <p:cNvSpPr/>
          <p:nvPr/>
        </p:nvSpPr>
        <p:spPr>
          <a:xfrm>
            <a:off x="9153525" y="1905000"/>
            <a:ext cx="2428875" cy="2095500"/>
          </a:xfrm>
          <a:prstGeom prst="roundRect">
            <a:avLst>
              <a:gd name="adj" fmla="val 1818"/>
            </a:avLst>
          </a:prstGeom>
          <a:solidFill>
            <a:srgbClr val="E56A2C"/>
          </a:solidFill>
          <a:ln/>
        </p:spPr>
      </p:sp>
      <p:sp>
        <p:nvSpPr>
          <p:cNvPr id="44" name="Text 42"/>
          <p:cNvSpPr/>
          <p:nvPr/>
        </p:nvSpPr>
        <p:spPr>
          <a:xfrm>
            <a:off x="9363075" y="2129137"/>
            <a:ext cx="2828925" cy="160020"/>
          </a:xfrm>
          <a:prstGeom prst="rect">
            <a:avLst/>
          </a:prstGeom>
          <a:noFill/>
          <a:ln/>
        </p:spPr>
        <p:txBody>
          <a:bodyPr wrap="none" lIns="0" tIns="0" rIns="0" bIns="0" rtlCol="0" anchor="t"/>
          <a:lstStyle/>
          <a:p>
            <a:pPr algn="l" indent="0" marL="0">
              <a:buNone/>
            </a:pPr>
            <a:r>
              <a:rPr lang="en-US" sz="1050" b="1" dirty="0">
                <a:solidFill>
                  <a:srgbClr val="0A0E14"/>
                </a:solidFill>
                <a:latin typeface="Microsoft YaHei" pitchFamily="34" charset="0"/>
                <a:ea typeface="Microsoft YaHei" pitchFamily="34" charset="-122"/>
                <a:cs typeface="Microsoft YaHei" pitchFamily="34" charset="-120"/>
              </a:rPr>
              <a:t>Our wedge</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9363075" y="2431643"/>
            <a:ext cx="2828925" cy="388620"/>
          </a:xfrm>
          <a:prstGeom prst="rect">
            <a:avLst/>
          </a:prstGeom>
          <a:noFill/>
          <a:ln/>
        </p:spPr>
        <p:txBody>
          <a:bodyPr wrap="none" lIns="0" tIns="0" rIns="0" bIns="0" rtlCol="0" anchor="t"/>
          <a:lstStyle/>
          <a:p>
            <a:pPr algn="l" indent="0" marL="0">
              <a:buNone/>
            </a:pPr>
            <a:r>
              <a:rPr lang="en-US" sz="2550" b="1" dirty="0">
                <a:solidFill>
                  <a:srgbClr val="0A0E14"/>
                </a:solidFill>
                <a:latin typeface="Microsoft YaHei" pitchFamily="34" charset="0"/>
                <a:ea typeface="Microsoft YaHei" pitchFamily="34" charset="-122"/>
                <a:cs typeface="Microsoft YaHei" pitchFamily="34" charset="-120"/>
              </a:rPr>
              <a:t>Medical +</a:t>
            </a:r>
            <a:endParaRPr lang="en-US" sz="2550" dirty="0">
              <a:latin typeface="Microsoft YaHei" pitchFamily="34" charset="0"/>
              <a:ea typeface="Microsoft YaHei" pitchFamily="34" charset="-122"/>
              <a:cs typeface="Microsoft YaHei" pitchFamily="34" charset="-120"/>
            </a:endParaRPr>
          </a:p>
        </p:txBody>
      </p:sp>
      <p:sp>
        <p:nvSpPr>
          <p:cNvPr id="46" name="Text 44"/>
          <p:cNvSpPr/>
          <p:nvPr/>
        </p:nvSpPr>
        <p:spPr>
          <a:xfrm>
            <a:off x="9363075" y="2869793"/>
            <a:ext cx="2828925" cy="388620"/>
          </a:xfrm>
          <a:prstGeom prst="rect">
            <a:avLst/>
          </a:prstGeom>
          <a:noFill/>
          <a:ln/>
        </p:spPr>
        <p:txBody>
          <a:bodyPr wrap="none" lIns="0" tIns="0" rIns="0" bIns="0" rtlCol="0" anchor="t"/>
          <a:lstStyle/>
          <a:p>
            <a:pPr algn="l" indent="0" marL="0">
              <a:buNone/>
            </a:pPr>
            <a:r>
              <a:rPr lang="en-US" sz="2550" b="1" dirty="0">
                <a:solidFill>
                  <a:srgbClr val="0A0E14"/>
                </a:solidFill>
                <a:latin typeface="Microsoft YaHei" pitchFamily="34" charset="0"/>
                <a:ea typeface="Microsoft YaHei" pitchFamily="34" charset="-122"/>
                <a:cs typeface="Microsoft YaHei" pitchFamily="34" charset="-120"/>
              </a:rPr>
              <a:t>community</a:t>
            </a:r>
            <a:endParaRPr lang="en-US" sz="2550" dirty="0">
              <a:latin typeface="Microsoft YaHei" pitchFamily="34" charset="0"/>
              <a:ea typeface="Microsoft YaHei" pitchFamily="34" charset="-122"/>
              <a:cs typeface="Microsoft YaHei" pitchFamily="34" charset="-120"/>
            </a:endParaRPr>
          </a:p>
        </p:txBody>
      </p:sp>
      <p:sp>
        <p:nvSpPr>
          <p:cNvPr id="47" name="Text 45"/>
          <p:cNvSpPr/>
          <p:nvPr/>
        </p:nvSpPr>
        <p:spPr>
          <a:xfrm>
            <a:off x="9363075" y="3376912"/>
            <a:ext cx="2828925" cy="160020"/>
          </a:xfrm>
          <a:prstGeom prst="rect">
            <a:avLst/>
          </a:prstGeom>
          <a:noFill/>
          <a:ln/>
        </p:spPr>
        <p:txBody>
          <a:bodyPr wrap="none" lIns="0" tIns="0" rIns="0" bIns="0" rtlCol="0" anchor="t"/>
          <a:lstStyle/>
          <a:p>
            <a:pPr algn="l" indent="0" marL="0">
              <a:buNone/>
            </a:pPr>
            <a:r>
              <a:rPr lang="en-US" sz="1050" dirty="0">
                <a:solidFill>
                  <a:srgbClr val="0A0E14"/>
                </a:solidFill>
                <a:latin typeface="Microsoft YaHei" pitchFamily="34" charset="0"/>
                <a:ea typeface="Microsoft YaHei" pitchFamily="34" charset="-122"/>
                <a:cs typeface="Microsoft YaHei" pitchFamily="34" charset="-120"/>
              </a:rPr>
              <a:t>Parks and suburbs with</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9363075" y="3586462"/>
            <a:ext cx="2828925" cy="160020"/>
          </a:xfrm>
          <a:prstGeom prst="rect">
            <a:avLst/>
          </a:prstGeom>
          <a:noFill/>
          <a:ln/>
        </p:spPr>
        <p:txBody>
          <a:bodyPr wrap="none" lIns="0" tIns="0" rIns="0" bIns="0" rtlCol="0" anchor="t"/>
          <a:lstStyle/>
          <a:p>
            <a:pPr algn="l" indent="0" marL="0">
              <a:buNone/>
            </a:pPr>
            <a:r>
              <a:rPr lang="en-US" sz="1050" dirty="0">
                <a:solidFill>
                  <a:srgbClr val="0A0E14"/>
                </a:solidFill>
                <a:latin typeface="Microsoft YaHei" pitchFamily="34" charset="0"/>
                <a:ea typeface="Microsoft YaHei" pitchFamily="34" charset="-122"/>
                <a:cs typeface="Microsoft YaHei" pitchFamily="34" charset="-120"/>
              </a:rPr>
              <a:t>pads first</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614363" y="4310063"/>
            <a:ext cx="10963275" cy="1133475"/>
          </a:xfrm>
          <a:prstGeom prst="roundRect">
            <a:avLst>
              <a:gd name="adj" fmla="val 3361"/>
            </a:avLst>
          </a:prstGeom>
          <a:noFill/>
          <a:ln w="9525">
            <a:solidFill>
              <a:srgbClr val="6B5648"/>
            </a:solidFill>
            <a:prstDash val="solid"/>
          </a:ln>
        </p:spPr>
      </p:sp>
      <p:sp>
        <p:nvSpPr>
          <p:cNvPr id="50" name="Shape 48"/>
          <p:cNvSpPr/>
          <p:nvPr/>
        </p:nvSpPr>
        <p:spPr>
          <a:xfrm>
            <a:off x="858838" y="4611688"/>
            <a:ext cx="206375" cy="206375"/>
          </a:xfrm>
          <a:prstGeom prst="ellipse">
            <a:avLst/>
          </a:prstGeom>
          <a:noFill/>
          <a:ln w="20638">
            <a:solidFill>
              <a:srgbClr val="C4AE97"/>
            </a:solidFill>
            <a:prstDash val="solid"/>
          </a:ln>
        </p:spPr>
      </p:sp>
      <p:sp>
        <p:nvSpPr>
          <p:cNvPr id="51" name="Shape 49"/>
          <p:cNvSpPr/>
          <p:nvPr/>
        </p:nvSpPr>
        <p:spPr>
          <a:xfrm>
            <a:off x="889061" y="4641911"/>
            <a:ext cx="145917" cy="145928"/>
          </a:xfrm>
          <a:custGeom>
            <a:avLst/>
            <a:gdLst/>
            <a:ahLst/>
            <a:cxnLst/>
            <a:rect l="l" t="t" r="r" b="b"/>
            <a:pathLst>
              <a:path w="145917" h="145928">
                <a:moveTo>
                  <a:pt x="0" y="0"/>
                </a:moveTo>
                <a:lnTo>
                  <a:pt x="145917" y="145928"/>
                </a:lnTo>
              </a:path>
            </a:pathLst>
          </a:custGeom>
          <a:noFill/>
          <a:ln w="20638">
            <a:solidFill>
              <a:srgbClr val="C4AE97"/>
            </a:solidFill>
            <a:prstDash val="solid"/>
          </a:ln>
        </p:spPr>
      </p:sp>
      <p:sp>
        <p:nvSpPr>
          <p:cNvPr id="52" name="Text 50"/>
          <p:cNvSpPr/>
          <p:nvPr/>
        </p:nvSpPr>
        <p:spPr>
          <a:xfrm>
            <a:off x="1295400" y="4510387"/>
            <a:ext cx="10896600" cy="160020"/>
          </a:xfrm>
          <a:prstGeom prst="rect">
            <a:avLst/>
          </a:prstGeom>
          <a:noFill/>
          <a:ln/>
        </p:spPr>
        <p:txBody>
          <a:bodyPr wrap="none" lIns="0" tIns="0" rIns="0" bIns="0" rtlCol="0" anchor="t"/>
          <a:lstStyle/>
          <a:p>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y</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t</a:t>
            </a:r>
            <a:endParaRPr lang="en-US" sz="1050" dirty="0">
              <a:latin typeface="Microsoft YaHei" pitchFamily="34" charset="0"/>
              <a:ea typeface="Microsoft YaHei" pitchFamily="34" charset="-122"/>
              <a:cs typeface="Microsoft YaHei" pitchFamily="34" charset="-120"/>
            </a:endParaRPr>
          </a:p>
        </p:txBody>
      </p:sp>
      <p:sp>
        <p:nvSpPr>
          <p:cNvPr id="53" name="Text 51"/>
          <p:cNvSpPr/>
          <p:nvPr/>
        </p:nvSpPr>
        <p:spPr>
          <a:xfrm>
            <a:off x="4953000" y="4510387"/>
            <a:ext cx="72390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Last in the order of entry, and Meituan</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s home turf</a:t>
            </a:r>
            <a:endParaRPr lang="en-US" sz="1050" dirty="0">
              <a:latin typeface="Microsoft YaHei" pitchFamily="34" charset="0"/>
              <a:ea typeface="Microsoft YaHei" pitchFamily="34" charset="-122"/>
              <a:cs typeface="Microsoft YaHei" pitchFamily="34" charset="-120"/>
            </a:endParaRPr>
          </a:p>
        </p:txBody>
      </p:sp>
      <p:sp>
        <p:nvSpPr>
          <p:cNvPr id="54" name="Text 52"/>
          <p:cNvSpPr/>
          <p:nvPr/>
        </p:nvSpPr>
        <p:spPr>
          <a:xfrm>
            <a:off x="1295400" y="4779979"/>
            <a:ext cx="108966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Peak-hour food downtown</a:t>
            </a:r>
            <a:endParaRPr lang="en-US" sz="1650" dirty="0">
              <a:latin typeface="Microsoft YaHei" pitchFamily="34" charset="0"/>
              <a:ea typeface="Microsoft YaHei" pitchFamily="34" charset="-122"/>
              <a:cs typeface="Microsoft YaHei" pitchFamily="34" charset="-120"/>
            </a:endParaRPr>
          </a:p>
        </p:txBody>
      </p:sp>
      <p:sp>
        <p:nvSpPr>
          <p:cNvPr id="55" name="Shape 53"/>
          <p:cNvSpPr/>
          <p:nvPr/>
        </p:nvSpPr>
        <p:spPr>
          <a:xfrm>
            <a:off x="1295400" y="4914900"/>
            <a:ext cx="2849063" cy="0"/>
          </a:xfrm>
          <a:prstGeom prst="line">
            <a:avLst/>
          </a:prstGeom>
          <a:noFill/>
          <a:ln w="14288">
            <a:solidFill>
              <a:srgbClr val="C4AE97"/>
            </a:solidFill>
            <a:prstDash val="solid"/>
          </a:ln>
        </p:spPr>
      </p:sp>
      <p:sp>
        <p:nvSpPr>
          <p:cNvPr id="56" name="Text 54"/>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NDRC briefing (2025-12-31), Shenzhen low-altitude infrastructure plan (Shenzhen DRC), China.com (2025-11-26, company figure)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5943600" y="6557539"/>
            <a:ext cx="6248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Seed round</a:t>
            </a:r>
            <a:endParaRPr lang="en-US" sz="900" dirty="0">
              <a:latin typeface="Microsoft YaHei" pitchFamily="34" charset="0"/>
              <a:ea typeface="Microsoft YaHei" pitchFamily="34" charset="-122"/>
              <a:cs typeface="Microsoft YaHei" pitchFamily="34" charset="-120"/>
            </a:endParaRPr>
          </a:p>
        </p:txBody>
      </p:sp>
      <p:sp>
        <p:nvSpPr>
          <p:cNvPr id="4" name="pptwise-slidenum-s0008"/>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9</a:t>
            </a:fld>
            <a:endParaRPr lang="en-US" sz="900" dirty="0">
              <a:latin typeface="Microsoft YaHei" pitchFamily="34" charset="0"/>
              <a:ea typeface="Microsoft YaHei" pitchFamily="34" charset="-122"/>
              <a:cs typeface="Microsoft YaHei" pitchFamily="34" charset="-120"/>
            </a:endParaRPr>
          </a:p>
        </p:txBody>
      </p:sp>
      <p:pic>
        <p:nvPicPr>
          <p:cNvPr id="5" name="Image 0" descr="preencoded.png">    </p:cNvPr>
          <p:cNvPicPr>
            <a:picLocks noChangeAspect="1"/>
          </p:cNvPicPr>
          <p:nvPr/>
        </p:nvPicPr>
        <p:blipFill>
          <a:blip r:embed="rId1"/>
          <a:srcRect l="0" r="0" t="1786" b="1786"/>
          <a:stretch/>
        </p:blipFill>
        <p:spPr>
          <a:xfrm>
            <a:off x="0" y="0"/>
            <a:ext cx="5334000" cy="6858000"/>
          </a:xfrm>
          <a:prstGeom prst="rect">
            <a:avLst/>
          </a:prstGeom>
        </p:spPr>
      </p:pic>
      <p:sp>
        <p:nvSpPr>
          <p:cNvPr id="6" name="Shape 3"/>
          <p:cNvSpPr/>
          <p:nvPr/>
        </p:nvSpPr>
        <p:spPr>
          <a:xfrm>
            <a:off x="0" y="6572250"/>
            <a:ext cx="5334000" cy="228600"/>
          </a:xfrm>
          <a:prstGeom prst="rect">
            <a:avLst/>
          </a:prstGeom>
          <a:solidFill>
            <a:srgbClr val="241B14">
              <a:alpha val="60000"/>
            </a:srgbClr>
          </a:solidFill>
          <a:ln/>
        </p:spPr>
      </p:sp>
      <p:sp>
        <p:nvSpPr>
          <p:cNvPr id="7" name="Text 4"/>
          <p:cNvSpPr/>
          <p:nvPr/>
        </p:nvSpPr>
        <p:spPr>
          <a:xfrm>
            <a:off x="152400" y="6623852"/>
            <a:ext cx="12039600" cy="125730"/>
          </a:xfrm>
          <a:prstGeom prst="rect">
            <a:avLst/>
          </a:prstGeom>
          <a:noFill/>
          <a:ln/>
        </p:spPr>
        <p:txBody>
          <a:bodyPr wrap="none" lIns="0" tIns="0" rIns="0" bIns="0" rtlCol="0" anchor="t"/>
          <a:lstStyle/>
          <a:p>
            <a:pPr algn="l" indent="0" marL="0">
              <a:buNone/>
            </a:pPr>
            <a:r>
              <a:rPr lang="en-US" sz="825" dirty="0">
                <a:solidFill>
                  <a:srgbClr val="F2E9DF"/>
                </a:solidFill>
                <a:latin typeface="Microsoft YaHei" pitchFamily="34" charset="0"/>
                <a:ea typeface="Microsoft YaHei" pitchFamily="34" charset="-122"/>
                <a:cs typeface="Microsoft YaHei" pitchFamily="34" charset="-120"/>
              </a:rPr>
              <a:t>Illustration, AI-generated</a:t>
            </a:r>
            <a:endParaRPr lang="en-US" sz="825" dirty="0">
              <a:latin typeface="Microsoft YaHei" pitchFamily="34" charset="0"/>
              <a:ea typeface="Microsoft YaHei" pitchFamily="34" charset="-122"/>
              <a:cs typeface="Microsoft YaHei" pitchFamily="34" charset="-120"/>
            </a:endParaRPr>
          </a:p>
        </p:txBody>
      </p:sp>
      <p:sp>
        <p:nvSpPr>
          <p:cNvPr id="8" name="Text 5"/>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9" name="Text 6"/>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10" name="Text 7"/>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11" name="Text 8"/>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12" name="Shape 9"/>
          <p:cNvSpPr/>
          <p:nvPr/>
        </p:nvSpPr>
        <p:spPr>
          <a:xfrm>
            <a:off x="9067800" y="476250"/>
            <a:ext cx="504825" cy="19050"/>
          </a:xfrm>
          <a:prstGeom prst="rect">
            <a:avLst/>
          </a:prstGeom>
          <a:solidFill>
            <a:srgbClr val="F2E9DF"/>
          </a:solidFill>
          <a:ln/>
        </p:spPr>
      </p:sp>
      <p:sp>
        <p:nvSpPr>
          <p:cNvPr id="13" name="Text 10"/>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4" name="Text 11"/>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5" name="Text 12"/>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6" name="Text 13"/>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7" name="Text 14"/>
          <p:cNvSpPr/>
          <p:nvPr/>
        </p:nvSpPr>
        <p:spPr>
          <a:xfrm>
            <a:off x="5943600" y="1250543"/>
            <a:ext cx="6248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Light, urgent loads:</a:t>
            </a:r>
            <a:endParaRPr lang="en-US" sz="2550" dirty="0">
              <a:latin typeface="Microsoft YaHei" pitchFamily="34" charset="0"/>
              <a:ea typeface="Microsoft YaHei" pitchFamily="34" charset="-122"/>
              <a:cs typeface="Microsoft YaHei" pitchFamily="34" charset="-120"/>
            </a:endParaRPr>
          </a:p>
        </p:txBody>
      </p:sp>
      <p:sp>
        <p:nvSpPr>
          <p:cNvPr id="18" name="Text 15"/>
          <p:cNvSpPr/>
          <p:nvPr/>
        </p:nvSpPr>
        <p:spPr>
          <a:xfrm>
            <a:off x="5943600" y="1688693"/>
            <a:ext cx="6248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4.6m samples already flown</a:t>
            </a:r>
            <a:endParaRPr lang="en-US" sz="2550" dirty="0">
              <a:latin typeface="Microsoft YaHei" pitchFamily="34" charset="0"/>
              <a:ea typeface="Microsoft YaHei" pitchFamily="34" charset="-122"/>
              <a:cs typeface="Microsoft YaHei" pitchFamily="34" charset="-120"/>
            </a:endParaRPr>
          </a:p>
        </p:txBody>
      </p:sp>
      <p:sp>
        <p:nvSpPr>
          <p:cNvPr id="19" name="Shape 16"/>
          <p:cNvSpPr/>
          <p:nvPr/>
        </p:nvSpPr>
        <p:spPr>
          <a:xfrm>
            <a:off x="5943600" y="2438400"/>
            <a:ext cx="5638800" cy="9525"/>
          </a:xfrm>
          <a:prstGeom prst="rect">
            <a:avLst/>
          </a:prstGeom>
          <a:solidFill>
            <a:srgbClr val="6B5648"/>
          </a:solidFill>
          <a:ln/>
        </p:spPr>
      </p:sp>
      <p:sp>
        <p:nvSpPr>
          <p:cNvPr id="20" name="Text 17"/>
          <p:cNvSpPr/>
          <p:nvPr/>
        </p:nvSpPr>
        <p:spPr>
          <a:xfrm>
            <a:off x="5943600" y="2624661"/>
            <a:ext cx="6248400" cy="1371600"/>
          </a:xfrm>
          <a:prstGeom prst="rect">
            <a:avLst/>
          </a:prstGeom>
          <a:noFill/>
          <a:ln/>
        </p:spPr>
        <p:txBody>
          <a:bodyPr wrap="none" lIns="0" tIns="0" rIns="0" bIns="0" rtlCol="0" anchor="t"/>
          <a:lstStyle/>
          <a:p>
            <a:pPr algn="l" indent="0" marL="0">
              <a:buNone/>
            </a:pPr>
            <a:r>
              <a:rPr lang="en-US" sz="9000" b="1" dirty="0">
                <a:solidFill>
                  <a:srgbClr val="E56A2C"/>
                </a:solidFill>
                <a:latin typeface="Microsoft YaHei" pitchFamily="34" charset="0"/>
                <a:ea typeface="Microsoft YaHei" pitchFamily="34" charset="-122"/>
                <a:cs typeface="Microsoft YaHei" pitchFamily="34" charset="-120"/>
              </a:rPr>
              <a:t>4.6m</a:t>
            </a:r>
            <a:endParaRPr lang="en-US" sz="9000" dirty="0">
              <a:latin typeface="Microsoft YaHei" pitchFamily="34" charset="0"/>
              <a:ea typeface="Microsoft YaHei" pitchFamily="34" charset="-122"/>
              <a:cs typeface="Microsoft YaHei" pitchFamily="34" charset="-120"/>
            </a:endParaRPr>
          </a:p>
        </p:txBody>
      </p:sp>
      <p:sp>
        <p:nvSpPr>
          <p:cNvPr id="21" name="Text 18"/>
          <p:cNvSpPr/>
          <p:nvPr/>
        </p:nvSpPr>
        <p:spPr>
          <a:xfrm>
            <a:off x="5943600" y="3939610"/>
            <a:ext cx="6248400"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Medical sample tubes Antwork had flown by Nov 2025, company figure</a:t>
            </a:r>
            <a:endParaRPr lang="en-US" sz="1200" dirty="0">
              <a:latin typeface="Microsoft YaHei" pitchFamily="34" charset="0"/>
              <a:ea typeface="Microsoft YaHei" pitchFamily="34" charset="-122"/>
              <a:cs typeface="Microsoft YaHei" pitchFamily="34" charset="-120"/>
            </a:endParaRPr>
          </a:p>
        </p:txBody>
      </p:sp>
      <p:sp>
        <p:nvSpPr>
          <p:cNvPr id="22" name="Text 19"/>
          <p:cNvSpPr/>
          <p:nvPr/>
        </p:nvSpPr>
        <p:spPr>
          <a:xfrm>
            <a:off x="5943600" y="4505076"/>
            <a:ext cx="6248400" cy="594360"/>
          </a:xfrm>
          <a:prstGeom prst="rect">
            <a:avLst/>
          </a:prstGeom>
          <a:noFill/>
          <a:ln/>
        </p:spPr>
        <p:txBody>
          <a:bodyPr wrap="none" lIns="0" tIns="0" rIns="0" bIns="0" rtlCol="0" anchor="t"/>
          <a:lstStyle/>
          <a:p>
            <a:pPr algn="l" indent="0" marL="0">
              <a:buNone/>
            </a:pPr>
            <a:r>
              <a:rPr lang="en-US" sz="3900" b="1" dirty="0">
                <a:solidFill>
                  <a:srgbClr val="F2E9DF"/>
                </a:solidFill>
                <a:latin typeface="Microsoft YaHei" pitchFamily="34" charset="0"/>
                <a:ea typeface="Microsoft YaHei" pitchFamily="34" charset="-122"/>
                <a:cs typeface="Microsoft YaHei" pitchFamily="34" charset="-120"/>
              </a:rPr>
              <a:t>810k</a:t>
            </a:r>
            <a:endParaRPr lang="en-US" sz="3900" dirty="0">
              <a:latin typeface="Microsoft YaHei" pitchFamily="34" charset="0"/>
              <a:ea typeface="Microsoft YaHei" pitchFamily="34" charset="-122"/>
              <a:cs typeface="Microsoft YaHei" pitchFamily="34" charset="-120"/>
            </a:endParaRPr>
          </a:p>
        </p:txBody>
      </p:sp>
      <p:sp>
        <p:nvSpPr>
          <p:cNvPr id="23" name="Text 20"/>
          <p:cNvSpPr/>
          <p:nvPr/>
        </p:nvSpPr>
        <p:spPr>
          <a:xfrm>
            <a:off x="5943600" y="5167612"/>
            <a:ext cx="62484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Lab samples and drugs Meituan had</a:t>
            </a:r>
            <a:endParaRPr lang="en-US" sz="1050" dirty="0">
              <a:latin typeface="Microsoft YaHei" pitchFamily="34" charset="0"/>
              <a:ea typeface="Microsoft YaHei" pitchFamily="34" charset="-122"/>
              <a:cs typeface="Microsoft YaHei" pitchFamily="34" charset="-120"/>
            </a:endParaRPr>
          </a:p>
        </p:txBody>
      </p:sp>
      <p:sp>
        <p:nvSpPr>
          <p:cNvPr id="24" name="Text 21"/>
          <p:cNvSpPr/>
          <p:nvPr/>
        </p:nvSpPr>
        <p:spPr>
          <a:xfrm>
            <a:off x="5943600" y="5377162"/>
            <a:ext cx="62484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flown by June 2026</a:t>
            </a:r>
            <a:endParaRPr lang="en-US" sz="1050" dirty="0">
              <a:latin typeface="Microsoft YaHei" pitchFamily="34" charset="0"/>
              <a:ea typeface="Microsoft YaHei" pitchFamily="34" charset="-122"/>
              <a:cs typeface="Microsoft YaHei" pitchFamily="34" charset="-120"/>
            </a:endParaRPr>
          </a:p>
        </p:txBody>
      </p:sp>
      <p:sp>
        <p:nvSpPr>
          <p:cNvPr id="25" name="Text 22"/>
          <p:cNvSpPr/>
          <p:nvPr/>
        </p:nvSpPr>
        <p:spPr>
          <a:xfrm>
            <a:off x="8915400" y="4505076"/>
            <a:ext cx="3276600" cy="594360"/>
          </a:xfrm>
          <a:prstGeom prst="rect">
            <a:avLst/>
          </a:prstGeom>
          <a:noFill/>
          <a:ln/>
        </p:spPr>
        <p:txBody>
          <a:bodyPr wrap="none" lIns="0" tIns="0" rIns="0" bIns="0" rtlCol="0" anchor="t"/>
          <a:lstStyle/>
          <a:p>
            <a:pPr algn="l" indent="0" marL="0">
              <a:buNone/>
            </a:pPr>
            <a:r>
              <a:rPr lang="en-US" sz="3900" b="1" dirty="0">
                <a:solidFill>
                  <a:srgbClr val="F2E9DF"/>
                </a:solidFill>
                <a:latin typeface="Microsoft YaHei" pitchFamily="34" charset="0"/>
                <a:ea typeface="Microsoft YaHei" pitchFamily="34" charset="-122"/>
                <a:cs typeface="Microsoft YaHei" pitchFamily="34" charset="-120"/>
              </a:rPr>
              <a:t>2.5 kg</a:t>
            </a:r>
            <a:endParaRPr lang="en-US" sz="3900" dirty="0">
              <a:latin typeface="Microsoft YaHei" pitchFamily="34" charset="0"/>
              <a:ea typeface="Microsoft YaHei" pitchFamily="34" charset="-122"/>
              <a:cs typeface="Microsoft YaHei" pitchFamily="34" charset="-120"/>
            </a:endParaRPr>
          </a:p>
        </p:txBody>
      </p:sp>
      <p:sp>
        <p:nvSpPr>
          <p:cNvPr id="26" name="Text 23"/>
          <p:cNvSpPr/>
          <p:nvPr/>
        </p:nvSpPr>
        <p:spPr>
          <a:xfrm>
            <a:off x="8915400" y="5167612"/>
            <a:ext cx="32766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Payload of Meituan</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s 4th-generation</a:t>
            </a:r>
            <a:endParaRPr lang="en-US" sz="1050" dirty="0">
              <a:latin typeface="Microsoft YaHei" pitchFamily="34" charset="0"/>
              <a:ea typeface="Microsoft YaHei" pitchFamily="34" charset="-122"/>
              <a:cs typeface="Microsoft YaHei" pitchFamily="34" charset="-120"/>
            </a:endParaRPr>
          </a:p>
        </p:txBody>
      </p:sp>
      <p:sp>
        <p:nvSpPr>
          <p:cNvPr id="27" name="Text 24"/>
          <p:cNvSpPr/>
          <p:nvPr/>
        </p:nvSpPr>
        <p:spPr>
          <a:xfrm>
            <a:off x="8915400" y="5377162"/>
            <a:ext cx="32766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drone, room for a sample box</a:t>
            </a:r>
            <a:endParaRPr lang="en-US" sz="1050" dirty="0">
              <a:latin typeface="Microsoft YaHei" pitchFamily="34" charset="0"/>
              <a:ea typeface="Microsoft YaHei" pitchFamily="34" charset="-122"/>
              <a:cs typeface="Microsoft YaHei" pitchFamily="34" charset="-120"/>
            </a:endParaRPr>
          </a:p>
        </p:txBody>
      </p:sp>
      <p:sp>
        <p:nvSpPr>
          <p:cNvPr id="28" name="Text 25"/>
          <p:cNvSpPr/>
          <p:nvPr/>
        </p:nvSpPr>
        <p:spPr>
          <a:xfrm>
            <a:off x="5943600" y="6205114"/>
            <a:ext cx="6248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China.com (2025-11-26), IT Home (2026-07-22, 2023-07-05), company figures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09"/>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10</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9705975" y="476250"/>
            <a:ext cx="419100" cy="19050"/>
          </a:xfrm>
          <a:prstGeom prst="rect">
            <a:avLst/>
          </a:prstGeom>
          <a:solidFill>
            <a:srgbClr val="F2E9DF"/>
          </a:solidFill>
          <a:ln/>
        </p:spPr>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Three hypotheses to prove: cost, density, safety</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609600" y="1866900"/>
            <a:ext cx="10972800" cy="1181100"/>
          </a:xfrm>
          <a:prstGeom prst="roundRect">
            <a:avLst>
              <a:gd name="adj" fmla="val 3226"/>
            </a:avLst>
          </a:prstGeom>
          <a:solidFill>
            <a:srgbClr val="2C221A"/>
          </a:solidFill>
          <a:ln/>
        </p:spPr>
      </p:sp>
      <p:sp>
        <p:nvSpPr>
          <p:cNvPr id="16" name="Shape 14"/>
          <p:cNvSpPr/>
          <p:nvPr/>
        </p:nvSpPr>
        <p:spPr>
          <a:xfrm>
            <a:off x="609600" y="1866900"/>
            <a:ext cx="38100" cy="1181100"/>
          </a:xfrm>
          <a:prstGeom prst="rect">
            <a:avLst/>
          </a:prstGeom>
          <a:solidFill>
            <a:srgbClr val="E56A2C"/>
          </a:solidFill>
          <a:ln/>
        </p:spPr>
      </p:sp>
      <p:sp>
        <p:nvSpPr>
          <p:cNvPr id="17" name="Text 15"/>
          <p:cNvSpPr/>
          <p:nvPr/>
        </p:nvSpPr>
        <p:spPr>
          <a:xfrm>
            <a:off x="838200" y="2055704"/>
            <a:ext cx="11353800" cy="548640"/>
          </a:xfrm>
          <a:prstGeom prst="rect">
            <a:avLst/>
          </a:prstGeom>
          <a:noFill/>
          <a:ln/>
        </p:spPr>
        <p:txBody>
          <a:bodyPr wrap="none" lIns="0" tIns="0" rIns="0" bIns="0" rtlCol="0" anchor="t"/>
          <a:lstStyle/>
          <a:p>
            <a:pPr algn="l" indent="0" marL="0">
              <a:buNone/>
            </a:pPr>
            <a:r>
              <a:rPr lang="en-US" sz="3600" b="1" dirty="0">
                <a:solidFill>
                  <a:srgbClr val="E56A2C"/>
                </a:solidFill>
                <a:latin typeface="Microsoft YaHei" pitchFamily="34" charset="0"/>
                <a:ea typeface="Microsoft YaHei" pitchFamily="34" charset="-122"/>
                <a:cs typeface="Microsoft YaHei" pitchFamily="34" charset="-120"/>
              </a:rPr>
              <a:t>1</a:t>
            </a:r>
            <a:endParaRPr lang="en-US" sz="3600" dirty="0">
              <a:latin typeface="Microsoft YaHei" pitchFamily="34" charset="0"/>
              <a:ea typeface="Microsoft YaHei" pitchFamily="34" charset="-122"/>
              <a:cs typeface="Microsoft YaHei" pitchFamily="34" charset="-120"/>
            </a:endParaRPr>
          </a:p>
        </p:txBody>
      </p:sp>
      <p:sp>
        <p:nvSpPr>
          <p:cNvPr id="18" name="Shape 16"/>
          <p:cNvSpPr/>
          <p:nvPr/>
        </p:nvSpPr>
        <p:spPr>
          <a:xfrm>
            <a:off x="1428759" y="2193188"/>
            <a:ext cx="111853" cy="111853"/>
          </a:xfrm>
          <a:custGeom>
            <a:avLst/>
            <a:gdLst/>
            <a:ahLst/>
            <a:cxnLst/>
            <a:rect l="l" t="t" r="r" b="b"/>
            <a:pathLst>
              <a:path w="111853" h="111853">
                <a:moveTo>
                  <a:pt x="111853" y="71247"/>
                </a:moveTo>
                <a:arcTo hR="57150" wR="57150" stAng="1009623" swAng="14180754"/>
              </a:path>
            </a:pathLst>
          </a:custGeom>
          <a:noFill/>
          <a:ln w="19050">
            <a:solidFill>
              <a:srgbClr val="C4AE97"/>
            </a:solidFill>
            <a:prstDash val="solid"/>
          </a:ln>
        </p:spPr>
      </p:sp>
      <p:sp>
        <p:nvSpPr>
          <p:cNvPr id="19" name="Shape 17"/>
          <p:cNvSpPr/>
          <p:nvPr/>
        </p:nvSpPr>
        <p:spPr>
          <a:xfrm>
            <a:off x="1552575" y="2152650"/>
            <a:ext cx="9525" cy="38100"/>
          </a:xfrm>
          <a:custGeom>
            <a:avLst/>
            <a:gdLst/>
            <a:ahLst/>
            <a:cxnLst/>
            <a:rect l="l" t="t" r="r" b="b"/>
            <a:pathLst>
              <a:path w="9525" h="38100">
                <a:moveTo>
                  <a:pt x="0" y="0"/>
                </a:moveTo>
                <a:lnTo>
                  <a:pt x="9525" y="0"/>
                </a:lnTo>
                <a:lnTo>
                  <a:pt x="9525" y="38100"/>
                </a:lnTo>
              </a:path>
            </a:pathLst>
          </a:custGeom>
          <a:noFill/>
          <a:ln w="19050">
            <a:solidFill>
              <a:srgbClr val="C4AE97"/>
            </a:solidFill>
            <a:prstDash val="solid"/>
          </a:ln>
        </p:spPr>
      </p:sp>
      <p:sp>
        <p:nvSpPr>
          <p:cNvPr id="20" name="Shape 18"/>
          <p:cNvSpPr/>
          <p:nvPr/>
        </p:nvSpPr>
        <p:spPr>
          <a:xfrm>
            <a:off x="1468126" y="2231403"/>
            <a:ext cx="27299" cy="32995"/>
          </a:xfrm>
          <a:custGeom>
            <a:avLst/>
            <a:gdLst/>
            <a:ahLst/>
            <a:cxnLst/>
            <a:rect l="l" t="t" r="r" b="b"/>
            <a:pathLst>
              <a:path w="27299" h="32995">
                <a:moveTo>
                  <a:pt x="0" y="4763"/>
                </a:moveTo>
                <a:lnTo>
                  <a:pt x="8249" y="0"/>
                </a:lnTo>
                <a:lnTo>
                  <a:pt x="27299" y="32995"/>
                </a:lnTo>
              </a:path>
            </a:pathLst>
          </a:custGeom>
          <a:noFill/>
          <a:ln w="19050">
            <a:solidFill>
              <a:srgbClr val="C4AE97"/>
            </a:solidFill>
            <a:prstDash val="solid"/>
          </a:ln>
        </p:spPr>
      </p:sp>
      <p:sp>
        <p:nvSpPr>
          <p:cNvPr id="21" name="Shape 19"/>
          <p:cNvSpPr/>
          <p:nvPr/>
        </p:nvSpPr>
        <p:spPr>
          <a:xfrm>
            <a:off x="1504950" y="2114550"/>
            <a:ext cx="114300" cy="114300"/>
          </a:xfrm>
          <a:prstGeom prst="ellipse">
            <a:avLst/>
          </a:prstGeom>
          <a:noFill/>
          <a:ln w="19050">
            <a:solidFill>
              <a:srgbClr val="C4AE97"/>
            </a:solidFill>
            <a:prstDash val="solid"/>
          </a:ln>
        </p:spPr>
      </p:sp>
      <p:sp>
        <p:nvSpPr>
          <p:cNvPr id="22" name="Text 20"/>
          <p:cNvSpPr/>
          <p:nvPr/>
        </p:nvSpPr>
        <p:spPr>
          <a:xfrm>
            <a:off x="1752600" y="2084404"/>
            <a:ext cx="104394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Cost per order below a courier</a:t>
            </a:r>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s</a:t>
            </a:r>
            <a:endParaRPr lang="en-US" sz="1650" dirty="0">
              <a:latin typeface="Microsoft YaHei" pitchFamily="34" charset="0"/>
              <a:ea typeface="Microsoft YaHei" pitchFamily="34" charset="-122"/>
              <a:cs typeface="Microsoft YaHei" pitchFamily="34" charset="-120"/>
            </a:endParaRPr>
          </a:p>
        </p:txBody>
      </p:sp>
      <p:sp>
        <p:nvSpPr>
          <p:cNvPr id="23" name="Text 21"/>
          <p:cNvSpPr/>
          <p:nvPr/>
        </p:nvSpPr>
        <p:spPr>
          <a:xfrm>
            <a:off x="1428750" y="2500612"/>
            <a:ext cx="107632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Benchmark: Meituan</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s delivery cost, about RMB 4.54 an order in 2022 (our calculation)</a:t>
            </a:r>
            <a:endParaRPr lang="en-US" sz="1050" dirty="0">
              <a:latin typeface="Microsoft YaHei" pitchFamily="34" charset="0"/>
              <a:ea typeface="Microsoft YaHei" pitchFamily="34" charset="-122"/>
              <a:cs typeface="Microsoft YaHei" pitchFamily="34" charset="-120"/>
            </a:endParaRPr>
          </a:p>
        </p:txBody>
      </p:sp>
      <p:sp>
        <p:nvSpPr>
          <p:cNvPr id="24" name="Shape 22"/>
          <p:cNvSpPr/>
          <p:nvPr/>
        </p:nvSpPr>
        <p:spPr>
          <a:xfrm>
            <a:off x="7239000" y="2400300"/>
            <a:ext cx="4114800" cy="95250"/>
          </a:xfrm>
          <a:prstGeom prst="roundRect">
            <a:avLst>
              <a:gd name="adj" fmla="val 50000"/>
            </a:avLst>
          </a:prstGeom>
          <a:solidFill>
            <a:srgbClr val="4A3B30"/>
          </a:solidFill>
          <a:ln/>
        </p:spPr>
      </p:sp>
      <p:sp>
        <p:nvSpPr>
          <p:cNvPr id="25" name="Shape 23"/>
          <p:cNvSpPr/>
          <p:nvPr/>
        </p:nvSpPr>
        <p:spPr>
          <a:xfrm>
            <a:off x="10668000" y="2400300"/>
            <a:ext cx="685800" cy="95250"/>
          </a:xfrm>
          <a:prstGeom prst="roundRect">
            <a:avLst>
              <a:gd name="adj" fmla="val 50000"/>
            </a:avLst>
          </a:prstGeom>
          <a:solidFill>
            <a:srgbClr val="E56A2C"/>
          </a:solidFill>
          <a:ln/>
        </p:spPr>
      </p:sp>
      <p:sp>
        <p:nvSpPr>
          <p:cNvPr id="26" name="Text 24"/>
          <p:cNvSpPr/>
          <p:nvPr/>
        </p:nvSpPr>
        <p:spPr>
          <a:xfrm>
            <a:off x="7239000" y="2185202"/>
            <a:ext cx="4953000" cy="125730"/>
          </a:xfrm>
          <a:prstGeom prst="rect">
            <a:avLst/>
          </a:prstGeom>
          <a:noFill/>
          <a:ln/>
        </p:spPr>
        <p:txBody>
          <a:bodyPr wrap="none" lIns="0" tIns="0" rIns="0" bIns="0" rtlCol="0" anchor="t"/>
          <a:lstStyle/>
          <a:p>
            <a:pPr algn="l" indent="0" marL="0">
              <a:buNone/>
            </a:pPr>
            <a:r>
              <a:rPr lang="en-US" sz="825" dirty="0">
                <a:solidFill>
                  <a:srgbClr val="C4AE97"/>
                </a:solidFill>
                <a:latin typeface="Microsoft YaHei" pitchFamily="34" charset="0"/>
                <a:ea typeface="Microsoft YaHei" pitchFamily="34" charset="-122"/>
                <a:cs typeface="Microsoft YaHei" pitchFamily="34" charset="-120"/>
              </a:rPr>
              <a:t>Month 1</a:t>
            </a:r>
            <a:endParaRPr lang="en-US" sz="825" dirty="0">
              <a:latin typeface="Microsoft YaHei" pitchFamily="34" charset="0"/>
              <a:ea typeface="Microsoft YaHei" pitchFamily="34" charset="-122"/>
              <a:cs typeface="Microsoft YaHei" pitchFamily="34" charset="-120"/>
            </a:endParaRPr>
          </a:p>
        </p:txBody>
      </p:sp>
      <p:sp>
        <p:nvSpPr>
          <p:cNvPr id="27" name="Text 25"/>
          <p:cNvSpPr/>
          <p:nvPr/>
        </p:nvSpPr>
        <p:spPr>
          <a:xfrm>
            <a:off x="0" y="2185202"/>
            <a:ext cx="11353800" cy="125730"/>
          </a:xfrm>
          <a:prstGeom prst="rect">
            <a:avLst/>
          </a:prstGeom>
          <a:noFill/>
          <a:ln/>
        </p:spPr>
        <p:txBody>
          <a:bodyPr wrap="none" lIns="0" tIns="0" rIns="0" bIns="0" rtlCol="0" anchor="t"/>
          <a:lstStyle/>
          <a:p>
            <a:pPr algn="r" indent="0" marL="0">
              <a:buNone/>
            </a:pPr>
            <a:r>
              <a:rPr lang="en-US" sz="825" dirty="0">
                <a:solidFill>
                  <a:srgbClr val="C4AE97"/>
                </a:solidFill>
                <a:latin typeface="Microsoft YaHei" pitchFamily="34" charset="0"/>
                <a:ea typeface="Microsoft YaHei" pitchFamily="34" charset="-122"/>
                <a:cs typeface="Microsoft YaHei" pitchFamily="34" charset="-120"/>
              </a:rPr>
              <a:t>Month 18</a:t>
            </a:r>
            <a:endParaRPr lang="en-US" sz="825" dirty="0">
              <a:latin typeface="Microsoft YaHei" pitchFamily="34" charset="0"/>
              <a:ea typeface="Microsoft YaHei" pitchFamily="34" charset="-122"/>
              <a:cs typeface="Microsoft YaHei" pitchFamily="34" charset="-120"/>
            </a:endParaRPr>
          </a:p>
        </p:txBody>
      </p:sp>
      <p:sp>
        <p:nvSpPr>
          <p:cNvPr id="28" name="Text 26"/>
          <p:cNvSpPr/>
          <p:nvPr/>
        </p:nvSpPr>
        <p:spPr>
          <a:xfrm>
            <a:off x="0" y="2605025"/>
            <a:ext cx="11353800" cy="148590"/>
          </a:xfrm>
          <a:prstGeom prst="rect">
            <a:avLst/>
          </a:prstGeom>
          <a:noFill/>
          <a:ln/>
        </p:spPr>
        <p:txBody>
          <a:bodyPr wrap="none" lIns="0" tIns="0" rIns="0" bIns="0" rtlCol="0" anchor="t"/>
          <a:lstStyle/>
          <a:p>
            <a:pPr algn="r" indent="0" marL="0">
              <a:buNone/>
            </a:pPr>
            <a:r>
              <a:rPr lang="en-US" sz="975" b="1" dirty="0">
                <a:solidFill>
                  <a:srgbClr val="F2E9DF"/>
                </a:solidFill>
                <a:latin typeface="Microsoft YaHei" pitchFamily="34" charset="0"/>
                <a:ea typeface="Microsoft YaHei" pitchFamily="34" charset="-122"/>
                <a:cs typeface="Microsoft YaHei" pitchFamily="34" charset="-120"/>
              </a:rPr>
              <a:t>Tested in months 16 to 18</a:t>
            </a:r>
            <a:endParaRPr lang="en-US" sz="975" dirty="0">
              <a:latin typeface="Microsoft YaHei" pitchFamily="34" charset="0"/>
              <a:ea typeface="Microsoft YaHei" pitchFamily="34" charset="-122"/>
              <a:cs typeface="Microsoft YaHei" pitchFamily="34" charset="-120"/>
            </a:endParaRPr>
          </a:p>
        </p:txBody>
      </p:sp>
      <p:sp>
        <p:nvSpPr>
          <p:cNvPr id="29" name="Shape 27"/>
          <p:cNvSpPr/>
          <p:nvPr/>
        </p:nvSpPr>
        <p:spPr>
          <a:xfrm>
            <a:off x="609600" y="3200400"/>
            <a:ext cx="10972800" cy="1181100"/>
          </a:xfrm>
          <a:prstGeom prst="roundRect">
            <a:avLst>
              <a:gd name="adj" fmla="val 3226"/>
            </a:avLst>
          </a:prstGeom>
          <a:solidFill>
            <a:srgbClr val="2C221A"/>
          </a:solidFill>
          <a:ln/>
        </p:spPr>
      </p:sp>
      <p:sp>
        <p:nvSpPr>
          <p:cNvPr id="30" name="Shape 28"/>
          <p:cNvSpPr/>
          <p:nvPr/>
        </p:nvSpPr>
        <p:spPr>
          <a:xfrm>
            <a:off x="609600" y="3200400"/>
            <a:ext cx="38100" cy="1181100"/>
          </a:xfrm>
          <a:prstGeom prst="rect">
            <a:avLst/>
          </a:prstGeom>
          <a:solidFill>
            <a:srgbClr val="6B5648"/>
          </a:solidFill>
          <a:ln/>
        </p:spPr>
      </p:sp>
      <p:sp>
        <p:nvSpPr>
          <p:cNvPr id="31" name="Text 29"/>
          <p:cNvSpPr/>
          <p:nvPr/>
        </p:nvSpPr>
        <p:spPr>
          <a:xfrm>
            <a:off x="838200" y="3389204"/>
            <a:ext cx="11353800" cy="548640"/>
          </a:xfrm>
          <a:prstGeom prst="rect">
            <a:avLst/>
          </a:prstGeom>
          <a:noFill/>
          <a:ln/>
        </p:spPr>
        <p:txBody>
          <a:bodyPr wrap="none" lIns="0" tIns="0" rIns="0" bIns="0" rtlCol="0" anchor="t"/>
          <a:lstStyle/>
          <a:p>
            <a:pPr algn="l" indent="0" marL="0">
              <a:buNone/>
            </a:pPr>
            <a:r>
              <a:rPr lang="en-US" sz="3600" b="1" dirty="0">
                <a:solidFill>
                  <a:srgbClr val="816F63"/>
                </a:solidFill>
                <a:latin typeface="Microsoft YaHei" pitchFamily="34" charset="0"/>
                <a:ea typeface="Microsoft YaHei" pitchFamily="34" charset="-122"/>
                <a:cs typeface="Microsoft YaHei" pitchFamily="34" charset="-120"/>
              </a:rPr>
              <a:t>2</a:t>
            </a:r>
            <a:endParaRPr lang="en-US" sz="3600" dirty="0">
              <a:latin typeface="Microsoft YaHei" pitchFamily="34" charset="0"/>
              <a:ea typeface="Microsoft YaHei" pitchFamily="34" charset="-122"/>
              <a:cs typeface="Microsoft YaHei" pitchFamily="34" charset="-120"/>
            </a:endParaRPr>
          </a:p>
        </p:txBody>
      </p:sp>
      <p:sp>
        <p:nvSpPr>
          <p:cNvPr id="32" name="Shape 30"/>
          <p:cNvSpPr/>
          <p:nvPr/>
        </p:nvSpPr>
        <p:spPr>
          <a:xfrm>
            <a:off x="1562100" y="3495675"/>
            <a:ext cx="57150" cy="57150"/>
          </a:xfrm>
          <a:custGeom>
            <a:avLst/>
            <a:gdLst/>
            <a:ahLst/>
            <a:cxnLst/>
            <a:rect l="l" t="t" r="r" b="b"/>
            <a:pathLst>
              <a:path w="57150" h="57150">
                <a:moveTo>
                  <a:pt x="0" y="0"/>
                </a:moveTo>
                <a:lnTo>
                  <a:pt x="57150" y="0"/>
                </a:lnTo>
                <a:lnTo>
                  <a:pt x="57150" y="57150"/>
                </a:lnTo>
              </a:path>
            </a:pathLst>
          </a:custGeom>
          <a:noFill/>
          <a:ln w="19050">
            <a:solidFill>
              <a:srgbClr val="C4AE97"/>
            </a:solidFill>
            <a:prstDash val="solid"/>
          </a:ln>
        </p:spPr>
      </p:sp>
      <p:sp>
        <p:nvSpPr>
          <p:cNvPr id="33" name="Shape 31"/>
          <p:cNvSpPr/>
          <p:nvPr/>
        </p:nvSpPr>
        <p:spPr>
          <a:xfrm>
            <a:off x="1428750" y="3495675"/>
            <a:ext cx="190500" cy="95250"/>
          </a:xfrm>
          <a:custGeom>
            <a:avLst/>
            <a:gdLst/>
            <a:ahLst/>
            <a:cxnLst/>
            <a:rect l="l" t="t" r="r" b="b"/>
            <a:pathLst>
              <a:path w="190500" h="95250">
                <a:moveTo>
                  <a:pt x="190500" y="0"/>
                </a:moveTo>
                <a:lnTo>
                  <a:pt x="109538" y="80963"/>
                </a:lnTo>
                <a:lnTo>
                  <a:pt x="61912" y="33338"/>
                </a:lnTo>
                <a:lnTo>
                  <a:pt x="0" y="95250"/>
                </a:lnTo>
              </a:path>
            </a:pathLst>
          </a:custGeom>
          <a:noFill/>
          <a:ln w="19050">
            <a:solidFill>
              <a:srgbClr val="C4AE97"/>
            </a:solidFill>
            <a:prstDash val="solid"/>
          </a:ln>
        </p:spPr>
      </p:sp>
      <p:sp>
        <p:nvSpPr>
          <p:cNvPr id="34" name="Text 32"/>
          <p:cNvSpPr/>
          <p:nvPr/>
        </p:nvSpPr>
        <p:spPr>
          <a:xfrm>
            <a:off x="1752600" y="3417904"/>
            <a:ext cx="104394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Orders per landing point keep climbing</a:t>
            </a:r>
            <a:endParaRPr lang="en-US" sz="1650" dirty="0">
              <a:latin typeface="Microsoft YaHei" pitchFamily="34" charset="0"/>
              <a:ea typeface="Microsoft YaHei" pitchFamily="34" charset="-122"/>
              <a:cs typeface="Microsoft YaHei" pitchFamily="34" charset="-120"/>
            </a:endParaRPr>
          </a:p>
        </p:txBody>
      </p:sp>
      <p:sp>
        <p:nvSpPr>
          <p:cNvPr id="35" name="Text 33"/>
          <p:cNvSpPr/>
          <p:nvPr/>
        </p:nvSpPr>
        <p:spPr>
          <a:xfrm>
            <a:off x="1428750" y="3834112"/>
            <a:ext cx="107632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Benchmark: Meituan sites went from about 10 to as many as 400 orders a day</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1428750" y="4043662"/>
            <a:ext cx="107632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(company figure)</a:t>
            </a:r>
            <a:endParaRPr lang="en-US" sz="1050" dirty="0">
              <a:latin typeface="Microsoft YaHei" pitchFamily="34" charset="0"/>
              <a:ea typeface="Microsoft YaHei" pitchFamily="34" charset="-122"/>
              <a:cs typeface="Microsoft YaHei" pitchFamily="34" charset="-120"/>
            </a:endParaRPr>
          </a:p>
        </p:txBody>
      </p:sp>
      <p:sp>
        <p:nvSpPr>
          <p:cNvPr id="37" name="Shape 35"/>
          <p:cNvSpPr/>
          <p:nvPr/>
        </p:nvSpPr>
        <p:spPr>
          <a:xfrm>
            <a:off x="7239000" y="3733800"/>
            <a:ext cx="4114800" cy="95250"/>
          </a:xfrm>
          <a:prstGeom prst="roundRect">
            <a:avLst>
              <a:gd name="adj" fmla="val 50000"/>
            </a:avLst>
          </a:prstGeom>
          <a:solidFill>
            <a:srgbClr val="4A3B30"/>
          </a:solidFill>
          <a:ln/>
        </p:spPr>
      </p:sp>
      <p:sp>
        <p:nvSpPr>
          <p:cNvPr id="38" name="Shape 36"/>
          <p:cNvSpPr/>
          <p:nvPr/>
        </p:nvSpPr>
        <p:spPr>
          <a:xfrm>
            <a:off x="9296400" y="3733800"/>
            <a:ext cx="1371600" cy="95250"/>
          </a:xfrm>
          <a:prstGeom prst="roundRect">
            <a:avLst>
              <a:gd name="adj" fmla="val 50000"/>
            </a:avLst>
          </a:prstGeom>
          <a:solidFill>
            <a:srgbClr val="A89888"/>
          </a:solidFill>
          <a:ln/>
        </p:spPr>
      </p:sp>
      <p:sp>
        <p:nvSpPr>
          <p:cNvPr id="39" name="Text 37"/>
          <p:cNvSpPr/>
          <p:nvPr/>
        </p:nvSpPr>
        <p:spPr>
          <a:xfrm>
            <a:off x="7239000" y="3518702"/>
            <a:ext cx="4953000" cy="125730"/>
          </a:xfrm>
          <a:prstGeom prst="rect">
            <a:avLst/>
          </a:prstGeom>
          <a:noFill/>
          <a:ln/>
        </p:spPr>
        <p:txBody>
          <a:bodyPr wrap="none" lIns="0" tIns="0" rIns="0" bIns="0" rtlCol="0" anchor="t"/>
          <a:lstStyle/>
          <a:p>
            <a:pPr algn="l" indent="0" marL="0">
              <a:buNone/>
            </a:pPr>
            <a:r>
              <a:rPr lang="en-US" sz="825" dirty="0">
                <a:solidFill>
                  <a:srgbClr val="C4AE97"/>
                </a:solidFill>
                <a:latin typeface="Microsoft YaHei" pitchFamily="34" charset="0"/>
                <a:ea typeface="Microsoft YaHei" pitchFamily="34" charset="-122"/>
                <a:cs typeface="Microsoft YaHei" pitchFamily="34" charset="-120"/>
              </a:rPr>
              <a:t>Month 1</a:t>
            </a:r>
            <a:endParaRPr lang="en-US" sz="825" dirty="0">
              <a:latin typeface="Microsoft YaHei" pitchFamily="34" charset="0"/>
              <a:ea typeface="Microsoft YaHei" pitchFamily="34" charset="-122"/>
              <a:cs typeface="Microsoft YaHei" pitchFamily="34" charset="-120"/>
            </a:endParaRPr>
          </a:p>
        </p:txBody>
      </p:sp>
      <p:sp>
        <p:nvSpPr>
          <p:cNvPr id="40" name="Text 38"/>
          <p:cNvSpPr/>
          <p:nvPr/>
        </p:nvSpPr>
        <p:spPr>
          <a:xfrm>
            <a:off x="0" y="3518702"/>
            <a:ext cx="11353800" cy="125730"/>
          </a:xfrm>
          <a:prstGeom prst="rect">
            <a:avLst/>
          </a:prstGeom>
          <a:noFill/>
          <a:ln/>
        </p:spPr>
        <p:txBody>
          <a:bodyPr wrap="none" lIns="0" tIns="0" rIns="0" bIns="0" rtlCol="0" anchor="t"/>
          <a:lstStyle/>
          <a:p>
            <a:pPr algn="r" indent="0" marL="0">
              <a:buNone/>
            </a:pPr>
            <a:r>
              <a:rPr lang="en-US" sz="825" dirty="0">
                <a:solidFill>
                  <a:srgbClr val="C4AE97"/>
                </a:solidFill>
                <a:latin typeface="Microsoft YaHei" pitchFamily="34" charset="0"/>
                <a:ea typeface="Microsoft YaHei" pitchFamily="34" charset="-122"/>
                <a:cs typeface="Microsoft YaHei" pitchFamily="34" charset="-120"/>
              </a:rPr>
              <a:t>Month 18</a:t>
            </a:r>
            <a:endParaRPr lang="en-US" sz="825" dirty="0">
              <a:latin typeface="Microsoft YaHei" pitchFamily="34" charset="0"/>
              <a:ea typeface="Microsoft YaHei" pitchFamily="34" charset="-122"/>
              <a:cs typeface="Microsoft YaHei" pitchFamily="34" charset="-120"/>
            </a:endParaRPr>
          </a:p>
        </p:txBody>
      </p:sp>
      <p:sp>
        <p:nvSpPr>
          <p:cNvPr id="41" name="Text 39"/>
          <p:cNvSpPr/>
          <p:nvPr/>
        </p:nvSpPr>
        <p:spPr>
          <a:xfrm>
            <a:off x="0" y="3938525"/>
            <a:ext cx="10668000" cy="148590"/>
          </a:xfrm>
          <a:prstGeom prst="rect">
            <a:avLst/>
          </a:prstGeom>
          <a:noFill/>
          <a:ln/>
        </p:spPr>
        <p:txBody>
          <a:bodyPr wrap="none" lIns="0" tIns="0" rIns="0" bIns="0" rtlCol="0" anchor="t"/>
          <a:lstStyle/>
          <a:p>
            <a:pPr algn="r" indent="0" marL="0">
              <a:buNone/>
            </a:pPr>
            <a:r>
              <a:rPr lang="en-US" sz="975" b="1" dirty="0">
                <a:solidFill>
                  <a:srgbClr val="F2E9DF"/>
                </a:solidFill>
                <a:latin typeface="Microsoft YaHei" pitchFamily="34" charset="0"/>
                <a:ea typeface="Microsoft YaHei" pitchFamily="34" charset="-122"/>
                <a:cs typeface="Microsoft YaHei" pitchFamily="34" charset="-120"/>
              </a:rPr>
              <a:t>Tested in months 10 to 15</a:t>
            </a:r>
            <a:endParaRPr lang="en-US" sz="975" dirty="0">
              <a:latin typeface="Microsoft YaHei" pitchFamily="34" charset="0"/>
              <a:ea typeface="Microsoft YaHei" pitchFamily="34" charset="-122"/>
              <a:cs typeface="Microsoft YaHei" pitchFamily="34" charset="-120"/>
            </a:endParaRPr>
          </a:p>
        </p:txBody>
      </p:sp>
      <p:sp>
        <p:nvSpPr>
          <p:cNvPr id="42" name="Shape 40"/>
          <p:cNvSpPr/>
          <p:nvPr/>
        </p:nvSpPr>
        <p:spPr>
          <a:xfrm>
            <a:off x="609600" y="4533900"/>
            <a:ext cx="10972800" cy="1181100"/>
          </a:xfrm>
          <a:prstGeom prst="roundRect">
            <a:avLst>
              <a:gd name="adj" fmla="val 3226"/>
            </a:avLst>
          </a:prstGeom>
          <a:solidFill>
            <a:srgbClr val="2C221A"/>
          </a:solidFill>
          <a:ln/>
        </p:spPr>
      </p:sp>
      <p:sp>
        <p:nvSpPr>
          <p:cNvPr id="43" name="Shape 41"/>
          <p:cNvSpPr/>
          <p:nvPr/>
        </p:nvSpPr>
        <p:spPr>
          <a:xfrm>
            <a:off x="609600" y="4533900"/>
            <a:ext cx="38100" cy="1181100"/>
          </a:xfrm>
          <a:prstGeom prst="rect">
            <a:avLst/>
          </a:prstGeom>
          <a:solidFill>
            <a:srgbClr val="6B5648"/>
          </a:solidFill>
          <a:ln/>
        </p:spPr>
      </p:sp>
      <p:sp>
        <p:nvSpPr>
          <p:cNvPr id="44" name="Text 42"/>
          <p:cNvSpPr/>
          <p:nvPr/>
        </p:nvSpPr>
        <p:spPr>
          <a:xfrm>
            <a:off x="838200" y="4722704"/>
            <a:ext cx="11353800" cy="548640"/>
          </a:xfrm>
          <a:prstGeom prst="rect">
            <a:avLst/>
          </a:prstGeom>
          <a:noFill/>
          <a:ln/>
        </p:spPr>
        <p:txBody>
          <a:bodyPr wrap="none" lIns="0" tIns="0" rIns="0" bIns="0" rtlCol="0" anchor="t"/>
          <a:lstStyle/>
          <a:p>
            <a:pPr algn="l" indent="0" marL="0">
              <a:buNone/>
            </a:pPr>
            <a:r>
              <a:rPr lang="en-US" sz="3600" b="1" dirty="0">
                <a:solidFill>
                  <a:srgbClr val="816F63"/>
                </a:solidFill>
                <a:latin typeface="Microsoft YaHei" pitchFamily="34" charset="0"/>
                <a:ea typeface="Microsoft YaHei" pitchFamily="34" charset="-122"/>
                <a:cs typeface="Microsoft YaHei" pitchFamily="34" charset="-120"/>
              </a:rPr>
              <a:t>3</a:t>
            </a:r>
            <a:endParaRPr lang="en-US" sz="3600" dirty="0">
              <a:latin typeface="Microsoft YaHei" pitchFamily="34" charset="0"/>
              <a:ea typeface="Microsoft YaHei" pitchFamily="34" charset="-122"/>
              <a:cs typeface="Microsoft YaHei" pitchFamily="34" charset="-120"/>
            </a:endParaRPr>
          </a:p>
        </p:txBody>
      </p:sp>
      <p:sp>
        <p:nvSpPr>
          <p:cNvPr id="45" name="Shape 43"/>
          <p:cNvSpPr/>
          <p:nvPr/>
        </p:nvSpPr>
        <p:spPr>
          <a:xfrm>
            <a:off x="1447800" y="4781546"/>
            <a:ext cx="152400" cy="190532"/>
          </a:xfrm>
          <a:custGeom>
            <a:avLst/>
            <a:gdLst/>
            <a:ahLst/>
            <a:cxnLst/>
            <a:rect l="l" t="t" r="r" b="b"/>
            <a:pathLst>
              <a:path w="152400" h="190532">
                <a:moveTo>
                  <a:pt x="152400" y="104779"/>
                </a:moveTo>
                <a:cubicBezTo>
                  <a:pt x="152400" y="152404"/>
                  <a:pt x="119063" y="176217"/>
                  <a:pt x="79439" y="190028"/>
                </a:cubicBezTo>
                <a:arcTo hR="9525" wR="9525" stAng="4276817" swAng="2348977"/>
                <a:cubicBezTo>
                  <a:pt x="33338" y="176217"/>
                  <a:pt x="0" y="152404"/>
                  <a:pt x="0" y="104779"/>
                </a:cubicBezTo>
                <a:lnTo>
                  <a:pt x="0" y="38104"/>
                </a:lnTo>
                <a:arcTo hR="9525" wR="9525" stAng="10800000" swAng="5400000"/>
                <a:cubicBezTo>
                  <a:pt x="28575" y="28579"/>
                  <a:pt x="52388" y="17149"/>
                  <a:pt x="68961" y="2671"/>
                </a:cubicBezTo>
                <a:arcTo hR="11144" wR="11144" stAng="13769437" swAng="4861127"/>
                <a:cubicBezTo>
                  <a:pt x="100108" y="17245"/>
                  <a:pt x="123825" y="28579"/>
                  <a:pt x="142875" y="28579"/>
                </a:cubicBezTo>
                <a:arcTo hR="9525" wR="9525" stAng="16200000" swAng="5400000"/>
                <a:close/>
              </a:path>
            </a:pathLst>
          </a:custGeom>
          <a:noFill/>
          <a:ln w="19050">
            <a:solidFill>
              <a:srgbClr val="C4AE97"/>
            </a:solidFill>
            <a:prstDash val="solid"/>
          </a:ln>
        </p:spPr>
      </p:sp>
      <p:sp>
        <p:nvSpPr>
          <p:cNvPr id="46" name="Shape 44"/>
          <p:cNvSpPr/>
          <p:nvPr/>
        </p:nvSpPr>
        <p:spPr>
          <a:xfrm>
            <a:off x="1495425" y="4857750"/>
            <a:ext cx="57150" cy="38100"/>
          </a:xfrm>
          <a:custGeom>
            <a:avLst/>
            <a:gdLst/>
            <a:ahLst/>
            <a:cxnLst/>
            <a:rect l="l" t="t" r="r" b="b"/>
            <a:pathLst>
              <a:path w="57150" h="38100">
                <a:moveTo>
                  <a:pt x="0" y="19050"/>
                </a:moveTo>
                <a:lnTo>
                  <a:pt x="19050" y="38100"/>
                </a:lnTo>
                <a:lnTo>
                  <a:pt x="57150" y="0"/>
                </a:lnTo>
              </a:path>
            </a:pathLst>
          </a:custGeom>
          <a:noFill/>
          <a:ln w="19050">
            <a:solidFill>
              <a:srgbClr val="C4AE97"/>
            </a:solidFill>
            <a:prstDash val="solid"/>
          </a:ln>
        </p:spPr>
      </p:sp>
      <p:sp>
        <p:nvSpPr>
          <p:cNvPr id="47" name="Text 45"/>
          <p:cNvSpPr/>
          <p:nvPr/>
        </p:nvSpPr>
        <p:spPr>
          <a:xfrm>
            <a:off x="1752600" y="4751404"/>
            <a:ext cx="104394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Safe, steady flying once licensed</a:t>
            </a:r>
            <a:endParaRPr lang="en-US" sz="1650" dirty="0">
              <a:latin typeface="Microsoft YaHei" pitchFamily="34" charset="0"/>
              <a:ea typeface="Microsoft YaHei" pitchFamily="34" charset="-122"/>
              <a:cs typeface="Microsoft YaHei" pitchFamily="34" charset="-120"/>
            </a:endParaRPr>
          </a:p>
        </p:txBody>
      </p:sp>
      <p:sp>
        <p:nvSpPr>
          <p:cNvPr id="48" name="Text 46"/>
          <p:cNvSpPr/>
          <p:nvPr/>
        </p:nvSpPr>
        <p:spPr>
          <a:xfrm>
            <a:off x="1428750" y="5167612"/>
            <a:ext cx="107632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Benchmark: drones in Shenzhen flew cargo on more than 1m flights in 2025</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7239000" y="5067300"/>
            <a:ext cx="4114800" cy="95250"/>
          </a:xfrm>
          <a:prstGeom prst="roundRect">
            <a:avLst>
              <a:gd name="adj" fmla="val 50000"/>
            </a:avLst>
          </a:prstGeom>
          <a:solidFill>
            <a:srgbClr val="4A3B30"/>
          </a:solidFill>
          <a:ln/>
        </p:spPr>
      </p:sp>
      <p:sp>
        <p:nvSpPr>
          <p:cNvPr id="50" name="Shape 48"/>
          <p:cNvSpPr/>
          <p:nvPr/>
        </p:nvSpPr>
        <p:spPr>
          <a:xfrm>
            <a:off x="8610600" y="5067300"/>
            <a:ext cx="685800" cy="95250"/>
          </a:xfrm>
          <a:prstGeom prst="roundRect">
            <a:avLst>
              <a:gd name="adj" fmla="val 50000"/>
            </a:avLst>
          </a:prstGeom>
          <a:solidFill>
            <a:srgbClr val="A89888"/>
          </a:solidFill>
          <a:ln/>
        </p:spPr>
      </p:sp>
      <p:sp>
        <p:nvSpPr>
          <p:cNvPr id="51" name="Text 49"/>
          <p:cNvSpPr/>
          <p:nvPr/>
        </p:nvSpPr>
        <p:spPr>
          <a:xfrm>
            <a:off x="7239000" y="4852202"/>
            <a:ext cx="4953000" cy="125730"/>
          </a:xfrm>
          <a:prstGeom prst="rect">
            <a:avLst/>
          </a:prstGeom>
          <a:noFill/>
          <a:ln/>
        </p:spPr>
        <p:txBody>
          <a:bodyPr wrap="none" lIns="0" tIns="0" rIns="0" bIns="0" rtlCol="0" anchor="t"/>
          <a:lstStyle/>
          <a:p>
            <a:pPr algn="l" indent="0" marL="0">
              <a:buNone/>
            </a:pPr>
            <a:r>
              <a:rPr lang="en-US" sz="825" dirty="0">
                <a:solidFill>
                  <a:srgbClr val="C4AE97"/>
                </a:solidFill>
                <a:latin typeface="Microsoft YaHei" pitchFamily="34" charset="0"/>
                <a:ea typeface="Microsoft YaHei" pitchFamily="34" charset="-122"/>
                <a:cs typeface="Microsoft YaHei" pitchFamily="34" charset="-120"/>
              </a:rPr>
              <a:t>Month 1</a:t>
            </a:r>
            <a:endParaRPr lang="en-US" sz="825" dirty="0">
              <a:latin typeface="Microsoft YaHei" pitchFamily="34" charset="0"/>
              <a:ea typeface="Microsoft YaHei" pitchFamily="34" charset="-122"/>
              <a:cs typeface="Microsoft YaHei" pitchFamily="34" charset="-120"/>
            </a:endParaRPr>
          </a:p>
        </p:txBody>
      </p:sp>
      <p:sp>
        <p:nvSpPr>
          <p:cNvPr id="52" name="Text 50"/>
          <p:cNvSpPr/>
          <p:nvPr/>
        </p:nvSpPr>
        <p:spPr>
          <a:xfrm>
            <a:off x="0" y="4852202"/>
            <a:ext cx="11353800" cy="125730"/>
          </a:xfrm>
          <a:prstGeom prst="rect">
            <a:avLst/>
          </a:prstGeom>
          <a:noFill/>
          <a:ln/>
        </p:spPr>
        <p:txBody>
          <a:bodyPr wrap="none" lIns="0" tIns="0" rIns="0" bIns="0" rtlCol="0" anchor="t"/>
          <a:lstStyle/>
          <a:p>
            <a:pPr algn="r" indent="0" marL="0">
              <a:buNone/>
            </a:pPr>
            <a:r>
              <a:rPr lang="en-US" sz="825" dirty="0">
                <a:solidFill>
                  <a:srgbClr val="C4AE97"/>
                </a:solidFill>
                <a:latin typeface="Microsoft YaHei" pitchFamily="34" charset="0"/>
                <a:ea typeface="Microsoft YaHei" pitchFamily="34" charset="-122"/>
                <a:cs typeface="Microsoft YaHei" pitchFamily="34" charset="-120"/>
              </a:rPr>
              <a:t>Month 18</a:t>
            </a:r>
            <a:endParaRPr lang="en-US" sz="825" dirty="0">
              <a:latin typeface="Microsoft YaHei" pitchFamily="34" charset="0"/>
              <a:ea typeface="Microsoft YaHei" pitchFamily="34" charset="-122"/>
              <a:cs typeface="Microsoft YaHei" pitchFamily="34" charset="-120"/>
            </a:endParaRPr>
          </a:p>
        </p:txBody>
      </p:sp>
      <p:sp>
        <p:nvSpPr>
          <p:cNvPr id="53" name="Text 51"/>
          <p:cNvSpPr/>
          <p:nvPr/>
        </p:nvSpPr>
        <p:spPr>
          <a:xfrm>
            <a:off x="0" y="5272025"/>
            <a:ext cx="9296400" cy="148590"/>
          </a:xfrm>
          <a:prstGeom prst="rect">
            <a:avLst/>
          </a:prstGeom>
          <a:noFill/>
          <a:ln/>
        </p:spPr>
        <p:txBody>
          <a:bodyPr wrap="none" lIns="0" tIns="0" rIns="0" bIns="0" rtlCol="0" anchor="t"/>
          <a:lstStyle/>
          <a:p>
            <a:pPr algn="r" indent="0" marL="0">
              <a:buNone/>
            </a:pPr>
            <a:r>
              <a:rPr lang="en-US" sz="975" b="1" dirty="0">
                <a:solidFill>
                  <a:srgbClr val="F2E9DF"/>
                </a:solidFill>
                <a:latin typeface="Microsoft YaHei" pitchFamily="34" charset="0"/>
                <a:ea typeface="Microsoft YaHei" pitchFamily="34" charset="-122"/>
                <a:cs typeface="Microsoft YaHei" pitchFamily="34" charset="-120"/>
              </a:rPr>
              <a:t>Tested in months 7 to 9</a:t>
            </a:r>
            <a:endParaRPr lang="en-US" sz="975" dirty="0">
              <a:latin typeface="Microsoft YaHei" pitchFamily="34" charset="0"/>
              <a:ea typeface="Microsoft YaHei" pitchFamily="34" charset="-122"/>
              <a:cs typeface="Microsoft YaHei" pitchFamily="34" charset="-120"/>
            </a:endParaRPr>
          </a:p>
        </p:txBody>
      </p:sp>
      <p:sp>
        <p:nvSpPr>
          <p:cNvPr id="54" name="Text 52"/>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Meituan 2022 annual results (our calculation), Yicai Global (2026-05-22, company figure), Shenzhen government (2026-02-27)</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10"/>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11</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9705975" y="476250"/>
            <a:ext cx="419100" cy="19050"/>
          </a:xfrm>
          <a:prstGeom prst="rect">
            <a:avLst/>
          </a:prstGeom>
          <a:solidFill>
            <a:srgbClr val="F2E9DF"/>
          </a:solidFill>
          <a:ln/>
        </p:spPr>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Courier cost has a figure. Drones only a trend</a:t>
            </a:r>
            <a:endParaRPr lang="en-US" sz="2550" dirty="0">
              <a:latin typeface="Microsoft YaHei" pitchFamily="34" charset="0"/>
              <a:ea typeface="Microsoft YaHei" pitchFamily="34" charset="-122"/>
              <a:cs typeface="Microsoft YaHei" pitchFamily="34" charset="-120"/>
            </a:endParaRPr>
          </a:p>
        </p:txBody>
      </p:sp>
      <p:sp>
        <p:nvSpPr>
          <p:cNvPr id="15" name="Text 13"/>
          <p:cNvSpPr/>
          <p:nvPr/>
        </p:nvSpPr>
        <p:spPr>
          <a:xfrm>
            <a:off x="609600" y="1891012"/>
            <a:ext cx="11582400" cy="160020"/>
          </a:xfrm>
          <a:prstGeom prst="rect">
            <a:avLst/>
          </a:prstGeom>
          <a:noFill/>
          <a:ln/>
        </p:spPr>
        <p:txBody>
          <a:bodyPr wrap="none" lIns="0" tIns="0" rIns="0" bIns="0" rtlCol="0" anchor="t"/>
          <a:lstStyle/>
          <a:p>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C</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b</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l</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f</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g</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s</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609600" y="2209800"/>
            <a:ext cx="2514600" cy="2571750"/>
          </a:xfrm>
          <a:prstGeom prst="roundRect">
            <a:avLst>
              <a:gd name="adj" fmla="val 1515"/>
            </a:avLst>
          </a:prstGeom>
          <a:solidFill>
            <a:srgbClr val="2C221A"/>
          </a:solidFill>
          <a:ln/>
        </p:spPr>
      </p:sp>
      <p:sp>
        <p:nvSpPr>
          <p:cNvPr id="17" name="Text 15"/>
          <p:cNvSpPr/>
          <p:nvPr/>
        </p:nvSpPr>
        <p:spPr>
          <a:xfrm>
            <a:off x="819150" y="2540756"/>
            <a:ext cx="1137285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4.54</a:t>
            </a:r>
            <a:endParaRPr lang="en-US" sz="3450" dirty="0">
              <a:latin typeface="Microsoft YaHei" pitchFamily="34" charset="0"/>
              <a:ea typeface="Microsoft YaHei" pitchFamily="34" charset="-122"/>
              <a:cs typeface="Microsoft YaHei" pitchFamily="34" charset="-120"/>
            </a:endParaRPr>
          </a:p>
        </p:txBody>
      </p:sp>
      <p:sp>
        <p:nvSpPr>
          <p:cNvPr id="18" name="Text 16"/>
          <p:cNvSpPr/>
          <p:nvPr/>
        </p:nvSpPr>
        <p:spPr>
          <a:xfrm>
            <a:off x="1812057" y="2815660"/>
            <a:ext cx="10379943"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RMB/order</a:t>
            </a:r>
            <a:endParaRPr lang="en-US" sz="1200" dirty="0">
              <a:latin typeface="Microsoft YaHei" pitchFamily="34" charset="0"/>
              <a:ea typeface="Microsoft YaHei" pitchFamily="34" charset="-122"/>
              <a:cs typeface="Microsoft YaHei" pitchFamily="34" charset="-120"/>
            </a:endParaRPr>
          </a:p>
        </p:txBody>
      </p:sp>
      <p:sp>
        <p:nvSpPr>
          <p:cNvPr id="19" name="Text 17"/>
          <p:cNvSpPr/>
          <p:nvPr/>
        </p:nvSpPr>
        <p:spPr>
          <a:xfrm>
            <a:off x="819150" y="3319762"/>
            <a:ext cx="113728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Meituan</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s 2022 delivery cost</a:t>
            </a:r>
            <a:endParaRPr lang="en-US" sz="1050" dirty="0">
              <a:latin typeface="Microsoft YaHei" pitchFamily="34" charset="0"/>
              <a:ea typeface="Microsoft YaHei" pitchFamily="34" charset="-122"/>
              <a:cs typeface="Microsoft YaHei" pitchFamily="34" charset="-120"/>
            </a:endParaRPr>
          </a:p>
        </p:txBody>
      </p:sp>
      <p:sp>
        <p:nvSpPr>
          <p:cNvPr id="20" name="Text 18"/>
          <p:cNvSpPr/>
          <p:nvPr/>
        </p:nvSpPr>
        <p:spPr>
          <a:xfrm>
            <a:off x="819150" y="3529312"/>
            <a:ext cx="113728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over its instant orders</a:t>
            </a:r>
            <a:endParaRPr lang="en-US" sz="1050" dirty="0">
              <a:latin typeface="Microsoft YaHei" pitchFamily="34" charset="0"/>
              <a:ea typeface="Microsoft YaHei" pitchFamily="34" charset="-122"/>
              <a:cs typeface="Microsoft YaHei" pitchFamily="34" charset="-120"/>
            </a:endParaRPr>
          </a:p>
        </p:txBody>
      </p:sp>
      <p:sp>
        <p:nvSpPr>
          <p:cNvPr id="21" name="Text 19"/>
          <p:cNvSpPr/>
          <p:nvPr/>
        </p:nvSpPr>
        <p:spPr>
          <a:xfrm>
            <a:off x="819150" y="3738862"/>
            <a:ext cx="113728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(our calculation)</a:t>
            </a:r>
            <a:endParaRPr lang="en-US" sz="1050" dirty="0">
              <a:latin typeface="Microsoft YaHei" pitchFamily="34" charset="0"/>
              <a:ea typeface="Microsoft YaHei" pitchFamily="34" charset="-122"/>
              <a:cs typeface="Microsoft YaHei" pitchFamily="34" charset="-120"/>
            </a:endParaRPr>
          </a:p>
        </p:txBody>
      </p:sp>
      <p:sp>
        <p:nvSpPr>
          <p:cNvPr id="22" name="Shape 20"/>
          <p:cNvSpPr/>
          <p:nvPr/>
        </p:nvSpPr>
        <p:spPr>
          <a:xfrm>
            <a:off x="3238500" y="2209800"/>
            <a:ext cx="2514600" cy="2571750"/>
          </a:xfrm>
          <a:prstGeom prst="roundRect">
            <a:avLst>
              <a:gd name="adj" fmla="val 1515"/>
            </a:avLst>
          </a:prstGeom>
          <a:solidFill>
            <a:srgbClr val="2C221A"/>
          </a:solidFill>
          <a:ln/>
        </p:spPr>
      </p:sp>
      <p:sp>
        <p:nvSpPr>
          <p:cNvPr id="23" name="Text 21"/>
          <p:cNvSpPr/>
          <p:nvPr/>
        </p:nvSpPr>
        <p:spPr>
          <a:xfrm>
            <a:off x="3448050" y="2540756"/>
            <a:ext cx="874395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6.9</a:t>
            </a:r>
            <a:endParaRPr lang="en-US" sz="3450" dirty="0">
              <a:latin typeface="Microsoft YaHei" pitchFamily="34" charset="0"/>
              <a:ea typeface="Microsoft YaHei" pitchFamily="34" charset="-122"/>
              <a:cs typeface="Microsoft YaHei" pitchFamily="34" charset="-120"/>
            </a:endParaRPr>
          </a:p>
        </p:txBody>
      </p:sp>
      <p:sp>
        <p:nvSpPr>
          <p:cNvPr id="24" name="Text 22"/>
          <p:cNvSpPr/>
          <p:nvPr/>
        </p:nvSpPr>
        <p:spPr>
          <a:xfrm>
            <a:off x="4170750" y="2815660"/>
            <a:ext cx="8021250"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RMB/order</a:t>
            </a:r>
            <a:endParaRPr lang="en-US" sz="1200" dirty="0">
              <a:latin typeface="Microsoft YaHei" pitchFamily="34" charset="0"/>
              <a:ea typeface="Microsoft YaHei" pitchFamily="34" charset="-122"/>
              <a:cs typeface="Microsoft YaHei" pitchFamily="34" charset="-120"/>
            </a:endParaRPr>
          </a:p>
        </p:txBody>
      </p:sp>
      <p:sp>
        <p:nvSpPr>
          <p:cNvPr id="25" name="Text 23"/>
          <p:cNvSpPr/>
          <p:nvPr/>
        </p:nvSpPr>
        <p:spPr>
          <a:xfrm>
            <a:off x="3448050" y="3319762"/>
            <a:ext cx="87439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Essence estimate on food orders</a:t>
            </a:r>
            <a:endParaRPr lang="en-US" sz="1050" dirty="0">
              <a:latin typeface="Microsoft YaHei" pitchFamily="34" charset="0"/>
              <a:ea typeface="Microsoft YaHei" pitchFamily="34" charset="-122"/>
              <a:cs typeface="Microsoft YaHei" pitchFamily="34" charset="-120"/>
            </a:endParaRPr>
          </a:p>
        </p:txBody>
      </p:sp>
      <p:sp>
        <p:nvSpPr>
          <p:cNvPr id="26" name="Text 24"/>
          <p:cNvSpPr/>
          <p:nvPr/>
        </p:nvSpPr>
        <p:spPr>
          <a:xfrm>
            <a:off x="3448050" y="3529312"/>
            <a:ext cx="87439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only, a smaller base</a:t>
            </a:r>
            <a:endParaRPr lang="en-US" sz="1050" dirty="0">
              <a:latin typeface="Microsoft YaHei" pitchFamily="34" charset="0"/>
              <a:ea typeface="Microsoft YaHei" pitchFamily="34" charset="-122"/>
              <a:cs typeface="Microsoft YaHei" pitchFamily="34" charset="-120"/>
            </a:endParaRPr>
          </a:p>
        </p:txBody>
      </p:sp>
      <p:sp>
        <p:nvSpPr>
          <p:cNvPr id="27" name="Text 25"/>
          <p:cNvSpPr/>
          <p:nvPr/>
        </p:nvSpPr>
        <p:spPr>
          <a:xfrm>
            <a:off x="6438900" y="1891012"/>
            <a:ext cx="5753100" cy="160020"/>
          </a:xfrm>
          <a:prstGeom prst="rect">
            <a:avLst/>
          </a:prstGeom>
          <a:noFill/>
          <a:ln/>
        </p:spPr>
        <p:txBody>
          <a:bodyPr wrap="none" lIns="0" tIns="0" rIns="0" bIns="0" rtlCol="0" anchor="t"/>
          <a:lstStyle/>
          <a:p>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l</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y</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m</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b</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a</a:t>
            </a:r>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d</a:t>
            </a:r>
            <a:endParaRPr lang="en-US" sz="1050" dirty="0">
              <a:latin typeface="Microsoft YaHei" pitchFamily="34" charset="0"/>
              <a:ea typeface="Microsoft YaHei" pitchFamily="34" charset="-122"/>
              <a:cs typeface="Microsoft YaHei" pitchFamily="34" charset="-120"/>
            </a:endParaRPr>
          </a:p>
        </p:txBody>
      </p:sp>
      <p:sp>
        <p:nvSpPr>
          <p:cNvPr id="28" name="Shape 26"/>
          <p:cNvSpPr/>
          <p:nvPr/>
        </p:nvSpPr>
        <p:spPr>
          <a:xfrm>
            <a:off x="6438900" y="2209800"/>
            <a:ext cx="2514600" cy="2571750"/>
          </a:xfrm>
          <a:prstGeom prst="roundRect">
            <a:avLst>
              <a:gd name="adj" fmla="val 1515"/>
            </a:avLst>
          </a:prstGeom>
          <a:solidFill>
            <a:srgbClr val="2C221A"/>
          </a:solidFill>
          <a:ln/>
        </p:spPr>
      </p:sp>
      <p:sp>
        <p:nvSpPr>
          <p:cNvPr id="29" name="Text 27"/>
          <p:cNvSpPr/>
          <p:nvPr/>
        </p:nvSpPr>
        <p:spPr>
          <a:xfrm>
            <a:off x="6648450" y="2540756"/>
            <a:ext cx="554355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40-50%</a:t>
            </a:r>
            <a:endParaRPr lang="en-US" sz="3450" dirty="0">
              <a:latin typeface="Microsoft YaHei" pitchFamily="34" charset="0"/>
              <a:ea typeface="Microsoft YaHei" pitchFamily="34" charset="-122"/>
              <a:cs typeface="Microsoft YaHei" pitchFamily="34" charset="-120"/>
            </a:endParaRPr>
          </a:p>
        </p:txBody>
      </p:sp>
      <p:sp>
        <p:nvSpPr>
          <p:cNvPr id="30" name="Text 28"/>
          <p:cNvSpPr/>
          <p:nvPr/>
        </p:nvSpPr>
        <p:spPr>
          <a:xfrm>
            <a:off x="8385686" y="2815660"/>
            <a:ext cx="3806314"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/year</a:t>
            </a:r>
            <a:endParaRPr lang="en-US" sz="1200" dirty="0">
              <a:latin typeface="Microsoft YaHei" pitchFamily="34" charset="0"/>
              <a:ea typeface="Microsoft YaHei" pitchFamily="34" charset="-122"/>
              <a:cs typeface="Microsoft YaHei" pitchFamily="34" charset="-120"/>
            </a:endParaRPr>
          </a:p>
        </p:txBody>
      </p:sp>
      <p:sp>
        <p:nvSpPr>
          <p:cNvPr id="31" name="Text 29"/>
          <p:cNvSpPr/>
          <p:nvPr/>
        </p:nvSpPr>
        <p:spPr>
          <a:xfrm>
            <a:off x="6648450" y="3319762"/>
            <a:ext cx="55435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Yearly fall in Meituan</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a:t>
            </a:r>
            <a:pPr algn="l" indent="0" marL="0">
              <a:buNone/>
            </a:pPr>
            <a:r>
              <a:rPr lang="en-US" sz="1050" dirty="0">
                <a:solidFill>
                  <a:srgbClr val="C4AE97"/>
                </a:solidFill>
                <a:latin typeface="Microsoft YaHei" pitchFamily="34" charset="0"/>
                <a:ea typeface="Microsoft YaHei" pitchFamily="34" charset="-122"/>
                <a:cs typeface="Microsoft YaHei" pitchFamily="34" charset="-120"/>
              </a:rPr>
              <a:t>s drone</a:t>
            </a:r>
            <a:endParaRPr lang="en-US" sz="1050" dirty="0">
              <a:latin typeface="Microsoft YaHei" pitchFamily="34" charset="0"/>
              <a:ea typeface="Microsoft YaHei" pitchFamily="34" charset="-122"/>
              <a:cs typeface="Microsoft YaHei" pitchFamily="34" charset="-120"/>
            </a:endParaRPr>
          </a:p>
        </p:txBody>
      </p:sp>
      <p:sp>
        <p:nvSpPr>
          <p:cNvPr id="32" name="Text 30"/>
          <p:cNvSpPr/>
          <p:nvPr/>
        </p:nvSpPr>
        <p:spPr>
          <a:xfrm>
            <a:off x="6648450" y="3529312"/>
            <a:ext cx="55435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cost per order, no</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6648450" y="3738862"/>
            <a:ext cx="55435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absolute figure</a:t>
            </a:r>
            <a:endParaRPr lang="en-US" sz="1050" dirty="0">
              <a:latin typeface="Microsoft YaHei" pitchFamily="34" charset="0"/>
              <a:ea typeface="Microsoft YaHei" pitchFamily="34" charset="-122"/>
              <a:cs typeface="Microsoft YaHei" pitchFamily="34" charset="-120"/>
            </a:endParaRPr>
          </a:p>
        </p:txBody>
      </p:sp>
      <p:sp>
        <p:nvSpPr>
          <p:cNvPr id="34" name="Shape 32"/>
          <p:cNvSpPr/>
          <p:nvPr/>
        </p:nvSpPr>
        <p:spPr>
          <a:xfrm>
            <a:off x="9067800" y="2209800"/>
            <a:ext cx="2514600" cy="2571750"/>
          </a:xfrm>
          <a:prstGeom prst="roundRect">
            <a:avLst>
              <a:gd name="adj" fmla="val 1515"/>
            </a:avLst>
          </a:prstGeom>
          <a:solidFill>
            <a:srgbClr val="2C221A"/>
          </a:solidFill>
          <a:ln/>
        </p:spPr>
      </p:sp>
      <p:sp>
        <p:nvSpPr>
          <p:cNvPr id="35" name="Text 33"/>
          <p:cNvSpPr/>
          <p:nvPr/>
        </p:nvSpPr>
        <p:spPr>
          <a:xfrm>
            <a:off x="9277350" y="2540756"/>
            <a:ext cx="291465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5-7</a:t>
            </a:r>
            <a:endParaRPr lang="en-US" sz="3450" dirty="0">
              <a:latin typeface="Microsoft YaHei" pitchFamily="34" charset="0"/>
              <a:ea typeface="Microsoft YaHei" pitchFamily="34" charset="-122"/>
              <a:cs typeface="Microsoft YaHei" pitchFamily="34" charset="-120"/>
            </a:endParaRPr>
          </a:p>
        </p:txBody>
      </p:sp>
      <p:sp>
        <p:nvSpPr>
          <p:cNvPr id="36" name="Text 34"/>
          <p:cNvSpPr/>
          <p:nvPr/>
        </p:nvSpPr>
        <p:spPr>
          <a:xfrm>
            <a:off x="10066167" y="2815660"/>
            <a:ext cx="2125833"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USD/order</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9277350" y="3319762"/>
            <a:ext cx="29146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Barclays on automated delivery</a:t>
            </a:r>
            <a:endParaRPr lang="en-US" sz="1050" dirty="0">
              <a:latin typeface="Microsoft YaHei" pitchFamily="34" charset="0"/>
              <a:ea typeface="Microsoft YaHei" pitchFamily="34" charset="-122"/>
              <a:cs typeface="Microsoft YaHei" pitchFamily="34" charset="-120"/>
            </a:endParaRPr>
          </a:p>
        </p:txBody>
      </p:sp>
      <p:sp>
        <p:nvSpPr>
          <p:cNvPr id="38" name="Text 36"/>
          <p:cNvSpPr/>
          <p:nvPr/>
        </p:nvSpPr>
        <p:spPr>
          <a:xfrm>
            <a:off x="9277350" y="3529312"/>
            <a:ext cx="291465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in high-wage US and Europe</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6096000" y="2209800"/>
            <a:ext cx="0" cy="2571750"/>
          </a:xfrm>
          <a:prstGeom prst="line">
            <a:avLst/>
          </a:prstGeom>
          <a:noFill/>
          <a:ln w="9525">
            <a:solidFill>
              <a:srgbClr val="6B5648"/>
            </a:solidFill>
            <a:prstDash val="dash"/>
          </a:ln>
        </p:spPr>
      </p:sp>
      <p:sp>
        <p:nvSpPr>
          <p:cNvPr id="40" name="Shape 38"/>
          <p:cNvSpPr/>
          <p:nvPr/>
        </p:nvSpPr>
        <p:spPr>
          <a:xfrm>
            <a:off x="609600" y="5143500"/>
            <a:ext cx="10972800" cy="723900"/>
          </a:xfrm>
          <a:prstGeom prst="roundRect">
            <a:avLst>
              <a:gd name="adj" fmla="val 5263"/>
            </a:avLst>
          </a:prstGeom>
          <a:solidFill>
            <a:srgbClr val="E56A2C"/>
          </a:solidFill>
          <a:ln/>
        </p:spPr>
      </p:sp>
      <p:sp>
        <p:nvSpPr>
          <p:cNvPr id="41" name="Shape 39"/>
          <p:cNvSpPr/>
          <p:nvPr/>
        </p:nvSpPr>
        <p:spPr>
          <a:xfrm>
            <a:off x="879475" y="5394325"/>
            <a:ext cx="222250" cy="222250"/>
          </a:xfrm>
          <a:prstGeom prst="ellipse">
            <a:avLst/>
          </a:prstGeom>
          <a:noFill/>
          <a:ln w="22225">
            <a:solidFill>
              <a:srgbClr val="0A0E14"/>
            </a:solidFill>
            <a:prstDash val="solid"/>
          </a:ln>
        </p:spPr>
      </p:sp>
      <p:sp>
        <p:nvSpPr>
          <p:cNvPr id="42" name="Shape 40"/>
          <p:cNvSpPr/>
          <p:nvPr/>
        </p:nvSpPr>
        <p:spPr>
          <a:xfrm>
            <a:off x="923925" y="5438775"/>
            <a:ext cx="133350" cy="133350"/>
          </a:xfrm>
          <a:prstGeom prst="ellipse">
            <a:avLst/>
          </a:prstGeom>
          <a:noFill/>
          <a:ln w="22225">
            <a:solidFill>
              <a:srgbClr val="0A0E14"/>
            </a:solidFill>
            <a:prstDash val="solid"/>
          </a:ln>
        </p:spPr>
      </p:sp>
      <p:sp>
        <p:nvSpPr>
          <p:cNvPr id="43" name="Shape 41"/>
          <p:cNvSpPr/>
          <p:nvPr/>
        </p:nvSpPr>
        <p:spPr>
          <a:xfrm>
            <a:off x="968375" y="5483225"/>
            <a:ext cx="44450" cy="44450"/>
          </a:xfrm>
          <a:prstGeom prst="ellipse">
            <a:avLst/>
          </a:prstGeom>
          <a:noFill/>
          <a:ln w="22225">
            <a:solidFill>
              <a:srgbClr val="0A0E14"/>
            </a:solidFill>
            <a:prstDash val="solid"/>
          </a:ln>
        </p:spPr>
      </p:sp>
      <p:sp>
        <p:nvSpPr>
          <p:cNvPr id="44" name="Text 42"/>
          <p:cNvSpPr/>
          <p:nvPr/>
        </p:nvSpPr>
        <p:spPr>
          <a:xfrm>
            <a:off x="1276350" y="5380054"/>
            <a:ext cx="10915650" cy="251460"/>
          </a:xfrm>
          <a:prstGeom prst="rect">
            <a:avLst/>
          </a:prstGeom>
          <a:noFill/>
          <a:ln/>
        </p:spPr>
        <p:txBody>
          <a:bodyPr wrap="none" lIns="0" tIns="0" rIns="0" bIns="0" rtlCol="0" anchor="t"/>
          <a:lstStyle/>
          <a:p>
            <a:pPr algn="l" indent="0" marL="0">
              <a:buNone/>
            </a:pPr>
            <a:r>
              <a:rPr lang="en-US" sz="1650" b="1" dirty="0">
                <a:solidFill>
                  <a:srgbClr val="0A0E14"/>
                </a:solidFill>
                <a:latin typeface="Microsoft YaHei" pitchFamily="34" charset="0"/>
                <a:ea typeface="Microsoft YaHei" pitchFamily="34" charset="-122"/>
                <a:cs typeface="Microsoft YaHei" pitchFamily="34" charset="-120"/>
              </a:rPr>
              <a:t>To prove: on the same basis, a medical route under RMB 4.54 an order</a:t>
            </a:r>
            <a:endParaRPr lang="en-US" sz="1650" dirty="0">
              <a:latin typeface="Microsoft YaHei" pitchFamily="34" charset="0"/>
              <a:ea typeface="Microsoft YaHei" pitchFamily="34" charset="-122"/>
              <a:cs typeface="Microsoft YaHei" pitchFamily="34" charset="-120"/>
            </a:endParaRPr>
          </a:p>
        </p:txBody>
      </p:sp>
      <p:sp>
        <p:nvSpPr>
          <p:cNvPr id="45" name="Text 43"/>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Meituan 2022 annual results (our calculation), Essence International (2023-10-13), Yicai Global (2026-05-22), Barclays (2026-04)</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11"/>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12</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9705975" y="476250"/>
            <a:ext cx="419100" cy="19050"/>
          </a:xfrm>
          <a:prstGeom prst="rect">
            <a:avLst/>
          </a:prstGeom>
          <a:solidFill>
            <a:srgbClr val="F2E9DF"/>
          </a:solidFill>
          <a:ln/>
        </p:spPr>
      </p:sp>
      <p:sp>
        <p:nvSpPr>
          <p:cNvPr id="11" name="Text 9"/>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Compliance is the gate: five steps before flying</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609600" y="1905000"/>
            <a:ext cx="2019300" cy="2095500"/>
          </a:xfrm>
          <a:prstGeom prst="roundRect">
            <a:avLst>
              <a:gd name="adj" fmla="val 1887"/>
            </a:avLst>
          </a:prstGeom>
          <a:solidFill>
            <a:srgbClr val="2C221A"/>
          </a:solidFill>
          <a:ln/>
        </p:spPr>
      </p:sp>
      <p:sp>
        <p:nvSpPr>
          <p:cNvPr id="16" name="Shape 14"/>
          <p:cNvSpPr/>
          <p:nvPr/>
        </p:nvSpPr>
        <p:spPr>
          <a:xfrm>
            <a:off x="609600" y="1905000"/>
            <a:ext cx="2019300" cy="76200"/>
          </a:xfrm>
          <a:prstGeom prst="rect">
            <a:avLst/>
          </a:prstGeom>
          <a:solidFill>
            <a:srgbClr val="6B5648"/>
          </a:solidFill>
          <a:ln/>
        </p:spPr>
      </p:sp>
      <p:sp>
        <p:nvSpPr>
          <p:cNvPr id="17" name="Text 15"/>
          <p:cNvSpPr/>
          <p:nvPr/>
        </p:nvSpPr>
        <p:spPr>
          <a:xfrm>
            <a:off x="800100" y="2204975"/>
            <a:ext cx="11391900"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Gate 1</a:t>
            </a:r>
            <a:endParaRPr lang="en-US" sz="975" dirty="0">
              <a:latin typeface="Microsoft YaHei" pitchFamily="34" charset="0"/>
              <a:ea typeface="Microsoft YaHei" pitchFamily="34" charset="-122"/>
              <a:cs typeface="Microsoft YaHei" pitchFamily="34" charset="-120"/>
            </a:endParaRPr>
          </a:p>
        </p:txBody>
      </p:sp>
      <p:sp>
        <p:nvSpPr>
          <p:cNvPr id="18" name="Shape 16"/>
          <p:cNvSpPr/>
          <p:nvPr/>
        </p:nvSpPr>
        <p:spPr>
          <a:xfrm>
            <a:off x="2302574" y="2247900"/>
            <a:ext cx="21527" cy="57150"/>
          </a:xfrm>
          <a:custGeom>
            <a:avLst/>
            <a:gdLst/>
            <a:ahLst/>
            <a:cxnLst/>
            <a:rect l="l" t="t" r="r" b="b"/>
            <a:pathLst>
              <a:path w="21527" h="57150">
                <a:moveTo>
                  <a:pt x="21527" y="0"/>
                </a:moveTo>
                <a:arcTo hR="19050" wR="19050" stAng="16200000" swAng="-5400000"/>
                <a:cubicBezTo>
                  <a:pt x="2476" y="28765"/>
                  <a:pt x="1524" y="42958"/>
                  <a:pt x="0" y="57150"/>
                </a:cubicBezTo>
              </a:path>
            </a:pathLst>
          </a:custGeom>
          <a:noFill/>
          <a:ln w="19050">
            <a:solidFill>
              <a:srgbClr val="C4AE97"/>
            </a:solidFill>
            <a:prstDash val="solid"/>
          </a:ln>
        </p:spPr>
      </p:sp>
      <p:sp>
        <p:nvSpPr>
          <p:cNvPr id="19" name="Shape 17"/>
          <p:cNvSpPr/>
          <p:nvPr/>
        </p:nvSpPr>
        <p:spPr>
          <a:xfrm>
            <a:off x="2333625" y="2277618"/>
            <a:ext cx="9525" cy="84582"/>
          </a:xfrm>
          <a:custGeom>
            <a:avLst/>
            <a:gdLst/>
            <a:ahLst/>
            <a:cxnLst/>
            <a:rect l="l" t="t" r="r" b="b"/>
            <a:pathLst>
              <a:path w="9525" h="84582">
                <a:moveTo>
                  <a:pt x="9525" y="0"/>
                </a:moveTo>
                <a:cubicBezTo>
                  <a:pt x="9525" y="22670"/>
                  <a:pt x="9525" y="60770"/>
                  <a:pt x="0" y="84582"/>
                </a:cubicBezTo>
              </a:path>
            </a:pathLst>
          </a:custGeom>
          <a:noFill/>
          <a:ln w="19050">
            <a:solidFill>
              <a:srgbClr val="C4AE97"/>
            </a:solidFill>
            <a:prstDash val="solid"/>
          </a:ln>
        </p:spPr>
      </p:sp>
      <p:sp>
        <p:nvSpPr>
          <p:cNvPr id="20" name="Shape 18"/>
          <p:cNvSpPr/>
          <p:nvPr/>
        </p:nvSpPr>
        <p:spPr>
          <a:xfrm>
            <a:off x="2374487" y="2324100"/>
            <a:ext cx="7144" cy="28765"/>
          </a:xfrm>
          <a:custGeom>
            <a:avLst/>
            <a:gdLst/>
            <a:ahLst/>
            <a:cxnLst/>
            <a:rect l="l" t="t" r="r" b="b"/>
            <a:pathLst>
              <a:path w="7144" h="28765">
                <a:moveTo>
                  <a:pt x="0" y="28765"/>
                </a:moveTo>
                <a:cubicBezTo>
                  <a:pt x="1143" y="23050"/>
                  <a:pt x="4096" y="6858"/>
                  <a:pt x="4763" y="0"/>
                </a:cubicBezTo>
              </a:path>
            </a:pathLst>
          </a:custGeom>
          <a:noFill/>
          <a:ln w="19050">
            <a:solidFill>
              <a:srgbClr val="C4AE97"/>
            </a:solidFill>
            <a:prstDash val="solid"/>
          </a:ln>
        </p:spPr>
      </p:sp>
      <p:sp>
        <p:nvSpPr>
          <p:cNvPr id="21" name="Shape 19"/>
          <p:cNvSpPr/>
          <p:nvPr/>
        </p:nvSpPr>
        <p:spPr>
          <a:xfrm>
            <a:off x="2228850" y="2171700"/>
            <a:ext cx="171450" cy="95250"/>
          </a:xfrm>
          <a:custGeom>
            <a:avLst/>
            <a:gdLst/>
            <a:ahLst/>
            <a:cxnLst/>
            <a:rect l="l" t="t" r="r" b="b"/>
            <a:pathLst>
              <a:path w="171450" h="95250">
                <a:moveTo>
                  <a:pt x="0" y="95250"/>
                </a:moveTo>
                <a:arcTo hR="95250" wR="95250" stAng="10800000" swAng="8587806"/>
              </a:path>
            </a:pathLst>
          </a:custGeom>
          <a:noFill/>
          <a:ln w="19050">
            <a:solidFill>
              <a:srgbClr val="C4AE97"/>
            </a:solidFill>
            <a:prstDash val="solid"/>
          </a:ln>
        </p:spPr>
      </p:sp>
      <p:sp>
        <p:nvSpPr>
          <p:cNvPr id="22" name="Shape 20"/>
          <p:cNvSpPr/>
          <p:nvPr/>
        </p:nvSpPr>
        <p:spPr>
          <a:xfrm>
            <a:off x="2228850" y="2305050"/>
            <a:ext cx="7144" cy="7144"/>
          </a:xfrm>
          <a:custGeom>
            <a:avLst/>
            <a:gdLst/>
            <a:ahLst/>
            <a:cxnLst/>
            <a:rect l="l" t="t" r="r" b="b"/>
            <a:pathLst>
              <a:path w="7144" h="7144">
                <a:moveTo>
                  <a:pt x="0" y="0"/>
                </a:moveTo>
                <a:lnTo>
                  <a:pt x="95" y="0"/>
                </a:lnTo>
              </a:path>
            </a:pathLst>
          </a:custGeom>
          <a:noFill/>
          <a:ln w="19050">
            <a:solidFill>
              <a:srgbClr val="C4AE97"/>
            </a:solidFill>
            <a:prstDash val="solid"/>
          </a:ln>
        </p:spPr>
      </p:sp>
      <p:sp>
        <p:nvSpPr>
          <p:cNvPr id="23" name="Shape 21"/>
          <p:cNvSpPr/>
          <p:nvPr/>
        </p:nvSpPr>
        <p:spPr>
          <a:xfrm>
            <a:off x="2417445" y="2247900"/>
            <a:ext cx="7144" cy="57150"/>
          </a:xfrm>
          <a:custGeom>
            <a:avLst/>
            <a:gdLst/>
            <a:ahLst/>
            <a:cxnLst/>
            <a:rect l="l" t="t" r="r" b="b"/>
            <a:pathLst>
              <a:path w="7144" h="57150">
                <a:moveTo>
                  <a:pt x="0" y="57150"/>
                </a:moveTo>
                <a:cubicBezTo>
                  <a:pt x="1905" y="38100"/>
                  <a:pt x="1248" y="6153"/>
                  <a:pt x="0" y="0"/>
                </a:cubicBezTo>
              </a:path>
            </a:pathLst>
          </a:custGeom>
          <a:noFill/>
          <a:ln w="19050">
            <a:solidFill>
              <a:srgbClr val="C4AE97"/>
            </a:solidFill>
            <a:prstDash val="solid"/>
          </a:ln>
        </p:spPr>
      </p:sp>
      <p:sp>
        <p:nvSpPr>
          <p:cNvPr id="24" name="Shape 22"/>
          <p:cNvSpPr/>
          <p:nvPr/>
        </p:nvSpPr>
        <p:spPr>
          <a:xfrm>
            <a:off x="2257425" y="2247900"/>
            <a:ext cx="12763" cy="90488"/>
          </a:xfrm>
          <a:custGeom>
            <a:avLst/>
            <a:gdLst/>
            <a:ahLst/>
            <a:cxnLst/>
            <a:rect l="l" t="t" r="r" b="b"/>
            <a:pathLst>
              <a:path w="12763" h="90488">
                <a:moveTo>
                  <a:pt x="0" y="90488"/>
                </a:moveTo>
                <a:cubicBezTo>
                  <a:pt x="4763" y="76200"/>
                  <a:pt x="9525" y="47625"/>
                  <a:pt x="9525" y="19050"/>
                </a:cubicBezTo>
                <a:arcTo hR="57150" wR="57150" stAng="10794900" swAng="1167965"/>
              </a:path>
            </a:pathLst>
          </a:custGeom>
          <a:noFill/>
          <a:ln w="19050">
            <a:solidFill>
              <a:srgbClr val="C4AE97"/>
            </a:solidFill>
            <a:prstDash val="solid"/>
          </a:ln>
        </p:spPr>
      </p:sp>
      <p:sp>
        <p:nvSpPr>
          <p:cNvPr id="25" name="Shape 23"/>
          <p:cNvSpPr/>
          <p:nvPr/>
        </p:nvSpPr>
        <p:spPr>
          <a:xfrm>
            <a:off x="2292191" y="2343150"/>
            <a:ext cx="7144" cy="19050"/>
          </a:xfrm>
          <a:custGeom>
            <a:avLst/>
            <a:gdLst/>
            <a:ahLst/>
            <a:cxnLst/>
            <a:rect l="l" t="t" r="r" b="b"/>
            <a:pathLst>
              <a:path w="7144" h="19050">
                <a:moveTo>
                  <a:pt x="0" y="19050"/>
                </a:moveTo>
                <a:cubicBezTo>
                  <a:pt x="2000" y="12763"/>
                  <a:pt x="4286" y="6477"/>
                  <a:pt x="5429" y="0"/>
                </a:cubicBezTo>
              </a:path>
            </a:pathLst>
          </a:custGeom>
          <a:noFill/>
          <a:ln w="19050">
            <a:solidFill>
              <a:srgbClr val="C4AE97"/>
            </a:solidFill>
            <a:prstDash val="solid"/>
          </a:ln>
        </p:spPr>
      </p:sp>
      <p:sp>
        <p:nvSpPr>
          <p:cNvPr id="26" name="Shape 24"/>
          <p:cNvSpPr/>
          <p:nvPr/>
        </p:nvSpPr>
        <p:spPr>
          <a:xfrm>
            <a:off x="2295525" y="2209763"/>
            <a:ext cx="85725" cy="76237"/>
          </a:xfrm>
          <a:custGeom>
            <a:avLst/>
            <a:gdLst/>
            <a:ahLst/>
            <a:cxnLst/>
            <a:rect l="l" t="t" r="r" b="b"/>
            <a:pathLst>
              <a:path w="85725" h="76237">
                <a:moveTo>
                  <a:pt x="0" y="7657"/>
                </a:moveTo>
                <a:arcTo hR="57150" wR="57150" stAng="14399999" swAng="7202206"/>
                <a:lnTo>
                  <a:pt x="85725" y="76237"/>
                </a:lnTo>
              </a:path>
            </a:pathLst>
          </a:custGeom>
          <a:noFill/>
          <a:ln w="19050">
            <a:solidFill>
              <a:srgbClr val="C4AE97"/>
            </a:solidFill>
            <a:prstDash val="solid"/>
          </a:ln>
        </p:spPr>
      </p:sp>
      <p:sp>
        <p:nvSpPr>
          <p:cNvPr id="27" name="Text 25"/>
          <p:cNvSpPr/>
          <p:nvPr/>
        </p:nvSpPr>
        <p:spPr>
          <a:xfrm>
            <a:off x="800100" y="2532079"/>
            <a:ext cx="113919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Registration</a:t>
            </a:r>
            <a:endParaRPr lang="en-US" sz="1650" dirty="0">
              <a:latin typeface="Microsoft YaHei" pitchFamily="34" charset="0"/>
              <a:ea typeface="Microsoft YaHei" pitchFamily="34" charset="-122"/>
              <a:cs typeface="Microsoft YaHei" pitchFamily="34" charset="-120"/>
            </a:endParaRPr>
          </a:p>
        </p:txBody>
      </p:sp>
      <p:sp>
        <p:nvSpPr>
          <p:cNvPr id="28" name="Text 26"/>
          <p:cNvSpPr/>
          <p:nvPr/>
        </p:nvSpPr>
        <p:spPr>
          <a:xfrm>
            <a:off x="800100" y="2957812"/>
            <a:ext cx="113919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Two mandatory</a:t>
            </a:r>
            <a:endParaRPr lang="en-US" sz="1050" dirty="0">
              <a:latin typeface="Microsoft YaHei" pitchFamily="34" charset="0"/>
              <a:ea typeface="Microsoft YaHei" pitchFamily="34" charset="-122"/>
              <a:cs typeface="Microsoft YaHei" pitchFamily="34" charset="-120"/>
            </a:endParaRPr>
          </a:p>
        </p:txBody>
      </p:sp>
      <p:sp>
        <p:nvSpPr>
          <p:cNvPr id="29" name="Text 27"/>
          <p:cNvSpPr/>
          <p:nvPr/>
        </p:nvSpPr>
        <p:spPr>
          <a:xfrm>
            <a:off x="800100" y="3167362"/>
            <a:ext cx="113919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standards from</a:t>
            </a:r>
            <a:endParaRPr lang="en-US" sz="1050" dirty="0">
              <a:latin typeface="Microsoft YaHei" pitchFamily="34" charset="0"/>
              <a:ea typeface="Microsoft YaHei" pitchFamily="34" charset="-122"/>
              <a:cs typeface="Microsoft YaHei" pitchFamily="34" charset="-120"/>
            </a:endParaRPr>
          </a:p>
        </p:txBody>
      </p:sp>
      <p:sp>
        <p:nvSpPr>
          <p:cNvPr id="30" name="Text 28"/>
          <p:cNvSpPr/>
          <p:nvPr/>
        </p:nvSpPr>
        <p:spPr>
          <a:xfrm>
            <a:off x="800100" y="3376912"/>
            <a:ext cx="113919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2026-05-01</a:t>
            </a:r>
            <a:endParaRPr lang="en-US" sz="1050" dirty="0">
              <a:latin typeface="Microsoft YaHei" pitchFamily="34" charset="0"/>
              <a:ea typeface="Microsoft YaHei" pitchFamily="34" charset="-122"/>
              <a:cs typeface="Microsoft YaHei" pitchFamily="34" charset="-120"/>
            </a:endParaRPr>
          </a:p>
        </p:txBody>
      </p:sp>
      <p:sp>
        <p:nvSpPr>
          <p:cNvPr id="31" name="Shape 29"/>
          <p:cNvSpPr/>
          <p:nvPr/>
        </p:nvSpPr>
        <p:spPr>
          <a:xfrm>
            <a:off x="2674144" y="2937669"/>
            <a:ext cx="100013" cy="61119"/>
          </a:xfrm>
          <a:prstGeom prst="roundRect">
            <a:avLst>
              <a:gd name="adj" fmla="val 18182"/>
            </a:avLst>
          </a:prstGeom>
          <a:noFill/>
          <a:ln w="11113">
            <a:solidFill>
              <a:srgbClr val="C4AE97"/>
            </a:solidFill>
            <a:prstDash val="solid"/>
          </a:ln>
        </p:spPr>
      </p:sp>
      <p:sp>
        <p:nvSpPr>
          <p:cNvPr id="32" name="Shape 30"/>
          <p:cNvSpPr/>
          <p:nvPr/>
        </p:nvSpPr>
        <p:spPr>
          <a:xfrm>
            <a:off x="2696369" y="2887663"/>
            <a:ext cx="55563" cy="50006"/>
          </a:xfrm>
          <a:custGeom>
            <a:avLst/>
            <a:gdLst/>
            <a:ahLst/>
            <a:cxnLst/>
            <a:rect l="l" t="t" r="r" b="b"/>
            <a:pathLst>
              <a:path w="55563" h="50006">
                <a:moveTo>
                  <a:pt x="0" y="50006"/>
                </a:moveTo>
                <a:lnTo>
                  <a:pt x="0" y="27781"/>
                </a:lnTo>
                <a:arcTo hR="27781" wR="27781" stAng="10800000" swAng="10800000"/>
                <a:lnTo>
                  <a:pt x="55563" y="50006"/>
                </a:lnTo>
              </a:path>
            </a:pathLst>
          </a:custGeom>
          <a:noFill/>
          <a:ln w="11113">
            <a:solidFill>
              <a:srgbClr val="C4AE97"/>
            </a:solidFill>
            <a:prstDash val="solid"/>
          </a:ln>
        </p:spPr>
      </p:sp>
      <p:sp>
        <p:nvSpPr>
          <p:cNvPr id="33" name="Shape 31"/>
          <p:cNvSpPr/>
          <p:nvPr/>
        </p:nvSpPr>
        <p:spPr>
          <a:xfrm>
            <a:off x="2819400" y="1905000"/>
            <a:ext cx="2019300" cy="2095500"/>
          </a:xfrm>
          <a:prstGeom prst="roundRect">
            <a:avLst>
              <a:gd name="adj" fmla="val 1887"/>
            </a:avLst>
          </a:prstGeom>
          <a:solidFill>
            <a:srgbClr val="2C221A"/>
          </a:solidFill>
          <a:ln/>
        </p:spPr>
      </p:sp>
      <p:sp>
        <p:nvSpPr>
          <p:cNvPr id="34" name="Shape 32"/>
          <p:cNvSpPr/>
          <p:nvPr/>
        </p:nvSpPr>
        <p:spPr>
          <a:xfrm>
            <a:off x="2819400" y="1905000"/>
            <a:ext cx="2019300" cy="76200"/>
          </a:xfrm>
          <a:prstGeom prst="rect">
            <a:avLst/>
          </a:prstGeom>
          <a:solidFill>
            <a:srgbClr val="6B5648"/>
          </a:solidFill>
          <a:ln/>
        </p:spPr>
      </p:sp>
      <p:sp>
        <p:nvSpPr>
          <p:cNvPr id="35" name="Text 33"/>
          <p:cNvSpPr/>
          <p:nvPr/>
        </p:nvSpPr>
        <p:spPr>
          <a:xfrm>
            <a:off x="3009900" y="2204975"/>
            <a:ext cx="9182100"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Gate 2</a:t>
            </a:r>
            <a:endParaRPr lang="en-US" sz="975" dirty="0">
              <a:latin typeface="Microsoft YaHei" pitchFamily="34" charset="0"/>
              <a:ea typeface="Microsoft YaHei" pitchFamily="34" charset="-122"/>
              <a:cs typeface="Microsoft YaHei" pitchFamily="34" charset="-120"/>
            </a:endParaRPr>
          </a:p>
        </p:txBody>
      </p:sp>
      <p:sp>
        <p:nvSpPr>
          <p:cNvPr id="36" name="Shape 34"/>
          <p:cNvSpPr/>
          <p:nvPr/>
        </p:nvSpPr>
        <p:spPr>
          <a:xfrm>
            <a:off x="4572000" y="2247900"/>
            <a:ext cx="19050" cy="7144"/>
          </a:xfrm>
          <a:custGeom>
            <a:avLst/>
            <a:gdLst/>
            <a:ahLst/>
            <a:cxnLst/>
            <a:rect l="l" t="t" r="r" b="b"/>
            <a:pathLst>
              <a:path w="19050" h="7144">
                <a:moveTo>
                  <a:pt x="0" y="0"/>
                </a:moveTo>
                <a:lnTo>
                  <a:pt x="19050" y="0"/>
                </a:lnTo>
              </a:path>
            </a:pathLst>
          </a:custGeom>
          <a:noFill/>
          <a:ln w="19050">
            <a:solidFill>
              <a:srgbClr val="C4AE97"/>
            </a:solidFill>
            <a:prstDash val="solid"/>
          </a:ln>
        </p:spPr>
      </p:sp>
      <p:sp>
        <p:nvSpPr>
          <p:cNvPr id="37" name="Shape 35"/>
          <p:cNvSpPr/>
          <p:nvPr/>
        </p:nvSpPr>
        <p:spPr>
          <a:xfrm>
            <a:off x="4572000" y="2286000"/>
            <a:ext cx="19050" cy="7144"/>
          </a:xfrm>
          <a:custGeom>
            <a:avLst/>
            <a:gdLst/>
            <a:ahLst/>
            <a:cxnLst/>
            <a:rect l="l" t="t" r="r" b="b"/>
            <a:pathLst>
              <a:path w="19050" h="7144">
                <a:moveTo>
                  <a:pt x="0" y="0"/>
                </a:moveTo>
                <a:lnTo>
                  <a:pt x="19050" y="0"/>
                </a:lnTo>
              </a:path>
            </a:pathLst>
          </a:custGeom>
          <a:noFill/>
          <a:ln w="19050">
            <a:solidFill>
              <a:srgbClr val="C4AE97"/>
            </a:solidFill>
            <a:prstDash val="solid"/>
          </a:ln>
        </p:spPr>
      </p:sp>
      <p:sp>
        <p:nvSpPr>
          <p:cNvPr id="38" name="Shape 36"/>
          <p:cNvSpPr/>
          <p:nvPr/>
        </p:nvSpPr>
        <p:spPr>
          <a:xfrm>
            <a:off x="4478369" y="2276433"/>
            <a:ext cx="53912" cy="19092"/>
          </a:xfrm>
          <a:custGeom>
            <a:avLst/>
            <a:gdLst/>
            <a:ahLst/>
            <a:cxnLst/>
            <a:rect l="l" t="t" r="r" b="b"/>
            <a:pathLst>
              <a:path w="53912" h="19092">
                <a:moveTo>
                  <a:pt x="0" y="19092"/>
                </a:moveTo>
                <a:arcTo hR="28575" wR="28575" stAng="11962854" swAng="8474292"/>
              </a:path>
            </a:pathLst>
          </a:custGeom>
          <a:noFill/>
          <a:ln w="19050">
            <a:solidFill>
              <a:srgbClr val="C4AE97"/>
            </a:solidFill>
            <a:prstDash val="solid"/>
          </a:ln>
        </p:spPr>
      </p:sp>
      <p:sp>
        <p:nvSpPr>
          <p:cNvPr id="39" name="Shape 37"/>
          <p:cNvSpPr/>
          <p:nvPr/>
        </p:nvSpPr>
        <p:spPr>
          <a:xfrm>
            <a:off x="4486275" y="2238375"/>
            <a:ext cx="38100" cy="38100"/>
          </a:xfrm>
          <a:prstGeom prst="ellipse">
            <a:avLst/>
          </a:prstGeom>
          <a:noFill/>
          <a:ln w="19050">
            <a:solidFill>
              <a:srgbClr val="C4AE97"/>
            </a:solidFill>
            <a:prstDash val="solid"/>
          </a:ln>
        </p:spPr>
      </p:sp>
      <p:sp>
        <p:nvSpPr>
          <p:cNvPr id="40" name="Shape 38"/>
          <p:cNvSpPr/>
          <p:nvPr/>
        </p:nvSpPr>
        <p:spPr>
          <a:xfrm>
            <a:off x="4438650" y="2200275"/>
            <a:ext cx="190500" cy="133350"/>
          </a:xfrm>
          <a:prstGeom prst="roundRect">
            <a:avLst>
              <a:gd name="adj" fmla="val 14286"/>
            </a:avLst>
          </a:prstGeom>
          <a:noFill/>
          <a:ln w="19050">
            <a:solidFill>
              <a:srgbClr val="C4AE97"/>
            </a:solidFill>
            <a:prstDash val="solid"/>
          </a:ln>
        </p:spPr>
      </p:sp>
      <p:sp>
        <p:nvSpPr>
          <p:cNvPr id="41" name="Text 39"/>
          <p:cNvSpPr/>
          <p:nvPr/>
        </p:nvSpPr>
        <p:spPr>
          <a:xfrm>
            <a:off x="3009900" y="2532079"/>
            <a:ext cx="91821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Pilot license</a:t>
            </a:r>
            <a:endParaRPr lang="en-US" sz="1650" dirty="0">
              <a:latin typeface="Microsoft YaHei" pitchFamily="34" charset="0"/>
              <a:ea typeface="Microsoft YaHei" pitchFamily="34" charset="-122"/>
              <a:cs typeface="Microsoft YaHei" pitchFamily="34" charset="-120"/>
            </a:endParaRPr>
          </a:p>
        </p:txBody>
      </p:sp>
      <p:sp>
        <p:nvSpPr>
          <p:cNvPr id="42" name="Text 40"/>
          <p:cNvSpPr/>
          <p:nvPr/>
        </p:nvSpPr>
        <p:spPr>
          <a:xfrm>
            <a:off x="3009900" y="2957812"/>
            <a:ext cx="91821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Required to fly a</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3009900" y="3167362"/>
            <a:ext cx="91821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small drone</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4883944" y="2937669"/>
            <a:ext cx="100013" cy="61119"/>
          </a:xfrm>
          <a:prstGeom prst="roundRect">
            <a:avLst>
              <a:gd name="adj" fmla="val 18182"/>
            </a:avLst>
          </a:prstGeom>
          <a:noFill/>
          <a:ln w="11113">
            <a:solidFill>
              <a:srgbClr val="C4AE97"/>
            </a:solidFill>
            <a:prstDash val="solid"/>
          </a:ln>
        </p:spPr>
      </p:sp>
      <p:sp>
        <p:nvSpPr>
          <p:cNvPr id="45" name="Shape 43"/>
          <p:cNvSpPr/>
          <p:nvPr/>
        </p:nvSpPr>
        <p:spPr>
          <a:xfrm>
            <a:off x="4906169" y="2887663"/>
            <a:ext cx="55563" cy="50006"/>
          </a:xfrm>
          <a:custGeom>
            <a:avLst/>
            <a:gdLst/>
            <a:ahLst/>
            <a:cxnLst/>
            <a:rect l="l" t="t" r="r" b="b"/>
            <a:pathLst>
              <a:path w="55563" h="50006">
                <a:moveTo>
                  <a:pt x="0" y="50006"/>
                </a:moveTo>
                <a:lnTo>
                  <a:pt x="0" y="27781"/>
                </a:lnTo>
                <a:arcTo hR="27781" wR="27781" stAng="10800000" swAng="10800000"/>
                <a:lnTo>
                  <a:pt x="55563" y="50006"/>
                </a:lnTo>
              </a:path>
            </a:pathLst>
          </a:custGeom>
          <a:noFill/>
          <a:ln w="11113">
            <a:solidFill>
              <a:srgbClr val="C4AE97"/>
            </a:solidFill>
            <a:prstDash val="solid"/>
          </a:ln>
        </p:spPr>
      </p:sp>
      <p:sp>
        <p:nvSpPr>
          <p:cNvPr id="46" name="Shape 44"/>
          <p:cNvSpPr/>
          <p:nvPr/>
        </p:nvSpPr>
        <p:spPr>
          <a:xfrm>
            <a:off x="5029200" y="1905000"/>
            <a:ext cx="2019300" cy="2095500"/>
          </a:xfrm>
          <a:prstGeom prst="roundRect">
            <a:avLst>
              <a:gd name="adj" fmla="val 1887"/>
            </a:avLst>
          </a:prstGeom>
          <a:solidFill>
            <a:srgbClr val="2C221A"/>
          </a:solidFill>
          <a:ln/>
        </p:spPr>
      </p:sp>
      <p:sp>
        <p:nvSpPr>
          <p:cNvPr id="47" name="Shape 45"/>
          <p:cNvSpPr/>
          <p:nvPr/>
        </p:nvSpPr>
        <p:spPr>
          <a:xfrm>
            <a:off x="5029200" y="1905000"/>
            <a:ext cx="2019300" cy="76200"/>
          </a:xfrm>
          <a:prstGeom prst="rect">
            <a:avLst/>
          </a:prstGeom>
          <a:solidFill>
            <a:srgbClr val="6B5648"/>
          </a:solidFill>
          <a:ln/>
        </p:spPr>
      </p:sp>
      <p:sp>
        <p:nvSpPr>
          <p:cNvPr id="48" name="Text 46"/>
          <p:cNvSpPr/>
          <p:nvPr/>
        </p:nvSpPr>
        <p:spPr>
          <a:xfrm>
            <a:off x="5219700" y="2204975"/>
            <a:ext cx="6972300"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Gate 3</a:t>
            </a:r>
            <a:endParaRPr lang="en-US" sz="975" dirty="0">
              <a:latin typeface="Microsoft YaHei" pitchFamily="34" charset="0"/>
              <a:ea typeface="Microsoft YaHei" pitchFamily="34" charset="-122"/>
              <a:cs typeface="Microsoft YaHei" pitchFamily="34" charset="-120"/>
            </a:endParaRPr>
          </a:p>
        </p:txBody>
      </p:sp>
      <p:sp>
        <p:nvSpPr>
          <p:cNvPr id="49" name="Shape 47"/>
          <p:cNvSpPr/>
          <p:nvPr/>
        </p:nvSpPr>
        <p:spPr>
          <a:xfrm>
            <a:off x="6743700" y="2276475"/>
            <a:ext cx="38100" cy="85725"/>
          </a:xfrm>
          <a:custGeom>
            <a:avLst/>
            <a:gdLst/>
            <a:ahLst/>
            <a:cxnLst/>
            <a:rect l="l" t="t" r="r" b="b"/>
            <a:pathLst>
              <a:path w="38100" h="85725">
                <a:moveTo>
                  <a:pt x="0" y="0"/>
                </a:moveTo>
                <a:lnTo>
                  <a:pt x="0" y="66675"/>
                </a:lnTo>
                <a:arcTo hR="19050" wR="19050" stAng="10800000" swAng="-10800000"/>
              </a:path>
            </a:pathLst>
          </a:custGeom>
          <a:noFill/>
          <a:ln w="19050">
            <a:solidFill>
              <a:srgbClr val="C4AE97"/>
            </a:solidFill>
            <a:prstDash val="solid"/>
          </a:ln>
        </p:spPr>
      </p:sp>
      <p:sp>
        <p:nvSpPr>
          <p:cNvPr id="50" name="Shape 48"/>
          <p:cNvSpPr/>
          <p:nvPr/>
        </p:nvSpPr>
        <p:spPr>
          <a:xfrm>
            <a:off x="6743700" y="2171700"/>
            <a:ext cx="7144" cy="19050"/>
          </a:xfrm>
          <a:custGeom>
            <a:avLst/>
            <a:gdLst/>
            <a:ahLst/>
            <a:cxnLst/>
            <a:rect l="l" t="t" r="r" b="b"/>
            <a:pathLst>
              <a:path w="7144" h="19050">
                <a:moveTo>
                  <a:pt x="0" y="0"/>
                </a:moveTo>
                <a:lnTo>
                  <a:pt x="0" y="19050"/>
                </a:lnTo>
              </a:path>
            </a:pathLst>
          </a:custGeom>
          <a:noFill/>
          <a:ln w="19050">
            <a:solidFill>
              <a:srgbClr val="C4AE97"/>
            </a:solidFill>
            <a:prstDash val="solid"/>
          </a:ln>
        </p:spPr>
      </p:sp>
      <p:sp>
        <p:nvSpPr>
          <p:cNvPr id="51" name="Shape 49"/>
          <p:cNvSpPr/>
          <p:nvPr/>
        </p:nvSpPr>
        <p:spPr>
          <a:xfrm>
            <a:off x="6648457" y="2190724"/>
            <a:ext cx="190496" cy="85752"/>
          </a:xfrm>
          <a:custGeom>
            <a:avLst/>
            <a:gdLst/>
            <a:ahLst/>
            <a:cxnLst/>
            <a:rect l="l" t="t" r="r" b="b"/>
            <a:pathLst>
              <a:path w="190496" h="85752">
                <a:moveTo>
                  <a:pt x="180892" y="85751"/>
                </a:moveTo>
                <a:arcTo hR="9525" wR="9525" stAng="5428465" swAng="-6382733"/>
                <a:arcTo hR="97955" wR="97955" stAng="20736794" swAng="-9073589"/>
                <a:arcTo hR="9525" wR="9525" stAng="11754147" swAng="-6351638"/>
                <a:close/>
              </a:path>
            </a:pathLst>
          </a:custGeom>
          <a:noFill/>
          <a:ln w="19050">
            <a:solidFill>
              <a:srgbClr val="C4AE97"/>
            </a:solidFill>
            <a:prstDash val="solid"/>
          </a:ln>
        </p:spPr>
      </p:sp>
      <p:sp>
        <p:nvSpPr>
          <p:cNvPr id="52" name="Text 50"/>
          <p:cNvSpPr/>
          <p:nvPr/>
        </p:nvSpPr>
        <p:spPr>
          <a:xfrm>
            <a:off x="5219700" y="2532079"/>
            <a:ext cx="69723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Liability cover</a:t>
            </a:r>
            <a:endParaRPr lang="en-US" sz="1650" dirty="0">
              <a:latin typeface="Microsoft YaHei" pitchFamily="34" charset="0"/>
              <a:ea typeface="Microsoft YaHei" pitchFamily="34" charset="-122"/>
              <a:cs typeface="Microsoft YaHei" pitchFamily="34" charset="-120"/>
            </a:endParaRPr>
          </a:p>
        </p:txBody>
      </p:sp>
      <p:sp>
        <p:nvSpPr>
          <p:cNvPr id="53" name="Text 51"/>
          <p:cNvSpPr/>
          <p:nvPr/>
        </p:nvSpPr>
        <p:spPr>
          <a:xfrm>
            <a:off x="5219700" y="2957812"/>
            <a:ext cx="69723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Required for</a:t>
            </a:r>
            <a:endParaRPr lang="en-US" sz="1050" dirty="0">
              <a:latin typeface="Microsoft YaHei" pitchFamily="34" charset="0"/>
              <a:ea typeface="Microsoft YaHei" pitchFamily="34" charset="-122"/>
              <a:cs typeface="Microsoft YaHei" pitchFamily="34" charset="-120"/>
            </a:endParaRPr>
          </a:p>
        </p:txBody>
      </p:sp>
      <p:sp>
        <p:nvSpPr>
          <p:cNvPr id="54" name="Text 52"/>
          <p:cNvSpPr/>
          <p:nvPr/>
        </p:nvSpPr>
        <p:spPr>
          <a:xfrm>
            <a:off x="5219700" y="3167362"/>
            <a:ext cx="69723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commercial flights</a:t>
            </a:r>
            <a:endParaRPr lang="en-US" sz="1050" dirty="0">
              <a:latin typeface="Microsoft YaHei" pitchFamily="34" charset="0"/>
              <a:ea typeface="Microsoft YaHei" pitchFamily="34" charset="-122"/>
              <a:cs typeface="Microsoft YaHei" pitchFamily="34" charset="-120"/>
            </a:endParaRPr>
          </a:p>
        </p:txBody>
      </p:sp>
      <p:sp>
        <p:nvSpPr>
          <p:cNvPr id="55" name="Shape 53"/>
          <p:cNvSpPr/>
          <p:nvPr/>
        </p:nvSpPr>
        <p:spPr>
          <a:xfrm>
            <a:off x="7093744" y="2937669"/>
            <a:ext cx="100013" cy="61119"/>
          </a:xfrm>
          <a:prstGeom prst="roundRect">
            <a:avLst>
              <a:gd name="adj" fmla="val 18182"/>
            </a:avLst>
          </a:prstGeom>
          <a:noFill/>
          <a:ln w="11113">
            <a:solidFill>
              <a:srgbClr val="C4AE97"/>
            </a:solidFill>
            <a:prstDash val="solid"/>
          </a:ln>
        </p:spPr>
      </p:sp>
      <p:sp>
        <p:nvSpPr>
          <p:cNvPr id="56" name="Shape 54"/>
          <p:cNvSpPr/>
          <p:nvPr/>
        </p:nvSpPr>
        <p:spPr>
          <a:xfrm>
            <a:off x="7115969" y="2887663"/>
            <a:ext cx="55563" cy="50006"/>
          </a:xfrm>
          <a:custGeom>
            <a:avLst/>
            <a:gdLst/>
            <a:ahLst/>
            <a:cxnLst/>
            <a:rect l="l" t="t" r="r" b="b"/>
            <a:pathLst>
              <a:path w="55563" h="50006">
                <a:moveTo>
                  <a:pt x="0" y="50006"/>
                </a:moveTo>
                <a:lnTo>
                  <a:pt x="0" y="27781"/>
                </a:lnTo>
                <a:arcTo hR="27781" wR="27781" stAng="10800000" swAng="10800000"/>
                <a:lnTo>
                  <a:pt x="55563" y="50006"/>
                </a:lnTo>
              </a:path>
            </a:pathLst>
          </a:custGeom>
          <a:noFill/>
          <a:ln w="11113">
            <a:solidFill>
              <a:srgbClr val="C4AE97"/>
            </a:solidFill>
            <a:prstDash val="solid"/>
          </a:ln>
        </p:spPr>
      </p:sp>
      <p:sp>
        <p:nvSpPr>
          <p:cNvPr id="57" name="Shape 55"/>
          <p:cNvSpPr/>
          <p:nvPr/>
        </p:nvSpPr>
        <p:spPr>
          <a:xfrm>
            <a:off x="7239000" y="1905000"/>
            <a:ext cx="2019300" cy="2095500"/>
          </a:xfrm>
          <a:prstGeom prst="roundRect">
            <a:avLst>
              <a:gd name="adj" fmla="val 1887"/>
            </a:avLst>
          </a:prstGeom>
          <a:solidFill>
            <a:srgbClr val="2C221A"/>
          </a:solidFill>
          <a:ln/>
        </p:spPr>
      </p:sp>
      <p:sp>
        <p:nvSpPr>
          <p:cNvPr id="58" name="Shape 56"/>
          <p:cNvSpPr/>
          <p:nvPr/>
        </p:nvSpPr>
        <p:spPr>
          <a:xfrm>
            <a:off x="7239000" y="1905000"/>
            <a:ext cx="2019300" cy="76200"/>
          </a:xfrm>
          <a:prstGeom prst="rect">
            <a:avLst/>
          </a:prstGeom>
          <a:solidFill>
            <a:srgbClr val="6B5648"/>
          </a:solidFill>
          <a:ln/>
        </p:spPr>
      </p:sp>
      <p:sp>
        <p:nvSpPr>
          <p:cNvPr id="59" name="Text 57"/>
          <p:cNvSpPr/>
          <p:nvPr/>
        </p:nvSpPr>
        <p:spPr>
          <a:xfrm>
            <a:off x="7429500" y="2204975"/>
            <a:ext cx="4762500"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Gate 4</a:t>
            </a:r>
            <a:endParaRPr lang="en-US" sz="975" dirty="0">
              <a:latin typeface="Microsoft YaHei" pitchFamily="34" charset="0"/>
              <a:ea typeface="Microsoft YaHei" pitchFamily="34" charset="-122"/>
              <a:cs typeface="Microsoft YaHei" pitchFamily="34" charset="-120"/>
            </a:endParaRPr>
          </a:p>
        </p:txBody>
      </p:sp>
      <p:sp>
        <p:nvSpPr>
          <p:cNvPr id="60" name="Shape 58"/>
          <p:cNvSpPr/>
          <p:nvPr/>
        </p:nvSpPr>
        <p:spPr>
          <a:xfrm>
            <a:off x="8877300" y="2171700"/>
            <a:ext cx="152400" cy="190500"/>
          </a:xfrm>
          <a:custGeom>
            <a:avLst/>
            <a:gdLst/>
            <a:ahLst/>
            <a:cxnLst/>
            <a:rect l="l" t="t" r="r" b="b"/>
            <a:pathLst>
              <a:path w="152400" h="190500">
                <a:moveTo>
                  <a:pt x="19050" y="190500"/>
                </a:moveTo>
                <a:arcTo hR="19050" wR="19050" stAng="5400000" swAng="5400000"/>
                <a:lnTo>
                  <a:pt x="0" y="19050"/>
                </a:lnTo>
                <a:arcTo hR="19050" wR="19050" stAng="10800000" swAng="5400000"/>
                <a:lnTo>
                  <a:pt x="95250" y="0"/>
                </a:lnTo>
                <a:arcTo hR="22860" wR="22860" stAng="16194428" swAng="2711764"/>
                <a:lnTo>
                  <a:pt x="145656" y="40900"/>
                </a:lnTo>
                <a:arcTo hR="22860" wR="22860" stAng="18889766" swAng="2715819"/>
                <a:lnTo>
                  <a:pt x="152400" y="171450"/>
                </a:lnTo>
                <a:arcTo hR="19050" wR="19050" stAng="0" swAng="5400000"/>
                <a:close/>
              </a:path>
            </a:pathLst>
          </a:custGeom>
          <a:noFill/>
          <a:ln w="19050">
            <a:solidFill>
              <a:srgbClr val="C4AE97"/>
            </a:solidFill>
            <a:prstDash val="solid"/>
          </a:ln>
        </p:spPr>
      </p:sp>
      <p:sp>
        <p:nvSpPr>
          <p:cNvPr id="61" name="Shape 59"/>
          <p:cNvSpPr/>
          <p:nvPr/>
        </p:nvSpPr>
        <p:spPr>
          <a:xfrm>
            <a:off x="8972550" y="2171700"/>
            <a:ext cx="57150" cy="57150"/>
          </a:xfrm>
          <a:custGeom>
            <a:avLst/>
            <a:gdLst/>
            <a:ahLst/>
            <a:cxnLst/>
            <a:rect l="l" t="t" r="r" b="b"/>
            <a:pathLst>
              <a:path w="57150" h="57150">
                <a:moveTo>
                  <a:pt x="0" y="0"/>
                </a:moveTo>
                <a:lnTo>
                  <a:pt x="0" y="47625"/>
                </a:lnTo>
                <a:arcTo hR="9525" wR="9525" stAng="10800000" swAng="-5400000"/>
                <a:lnTo>
                  <a:pt x="57150" y="57150"/>
                </a:lnTo>
              </a:path>
            </a:pathLst>
          </a:custGeom>
          <a:noFill/>
          <a:ln w="19050">
            <a:solidFill>
              <a:srgbClr val="C4AE97"/>
            </a:solidFill>
            <a:prstDash val="solid"/>
          </a:ln>
        </p:spPr>
      </p:sp>
      <p:sp>
        <p:nvSpPr>
          <p:cNvPr id="62" name="Shape 60"/>
          <p:cNvSpPr/>
          <p:nvPr/>
        </p:nvSpPr>
        <p:spPr>
          <a:xfrm>
            <a:off x="8924925" y="2276475"/>
            <a:ext cx="57150" cy="38100"/>
          </a:xfrm>
          <a:custGeom>
            <a:avLst/>
            <a:gdLst/>
            <a:ahLst/>
            <a:cxnLst/>
            <a:rect l="l" t="t" r="r" b="b"/>
            <a:pathLst>
              <a:path w="57150" h="38100">
                <a:moveTo>
                  <a:pt x="0" y="19050"/>
                </a:moveTo>
                <a:lnTo>
                  <a:pt x="19050" y="38100"/>
                </a:lnTo>
                <a:lnTo>
                  <a:pt x="57150" y="0"/>
                </a:lnTo>
              </a:path>
            </a:pathLst>
          </a:custGeom>
          <a:noFill/>
          <a:ln w="19050">
            <a:solidFill>
              <a:srgbClr val="C4AE97"/>
            </a:solidFill>
            <a:prstDash val="solid"/>
          </a:ln>
        </p:spPr>
      </p:sp>
      <p:sp>
        <p:nvSpPr>
          <p:cNvPr id="63" name="Text 61"/>
          <p:cNvSpPr/>
          <p:nvPr/>
        </p:nvSpPr>
        <p:spPr>
          <a:xfrm>
            <a:off x="7429500" y="2532079"/>
            <a:ext cx="47625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Risk</a:t>
            </a:r>
            <a:endParaRPr lang="en-US" sz="1650" dirty="0">
              <a:latin typeface="Microsoft YaHei" pitchFamily="34" charset="0"/>
              <a:ea typeface="Microsoft YaHei" pitchFamily="34" charset="-122"/>
              <a:cs typeface="Microsoft YaHei" pitchFamily="34" charset="-120"/>
            </a:endParaRPr>
          </a:p>
        </p:txBody>
      </p:sp>
      <p:sp>
        <p:nvSpPr>
          <p:cNvPr id="64" name="Text 62"/>
          <p:cNvSpPr/>
          <p:nvPr/>
        </p:nvSpPr>
        <p:spPr>
          <a:xfrm>
            <a:off x="7429500" y="2855929"/>
            <a:ext cx="4762500" cy="251460"/>
          </a:xfrm>
          <a:prstGeom prst="rect">
            <a:avLst/>
          </a:prstGeom>
          <a:noFill/>
          <a:ln/>
        </p:spPr>
        <p:txBody>
          <a:bodyPr wrap="none" lIns="0" tIns="0" rIns="0" bIns="0" rtlCol="0" anchor="t"/>
          <a:lstStyle/>
          <a:p>
            <a:pPr algn="l" indent="0" marL="0">
              <a:buNone/>
            </a:pPr>
            <a:r>
              <a:rPr lang="en-US" sz="1650" b="1" dirty="0">
                <a:solidFill>
                  <a:srgbClr val="F2E9DF"/>
                </a:solidFill>
                <a:latin typeface="Microsoft YaHei" pitchFamily="34" charset="0"/>
                <a:ea typeface="Microsoft YaHei" pitchFamily="34" charset="-122"/>
                <a:cs typeface="Microsoft YaHei" pitchFamily="34" charset="-120"/>
              </a:rPr>
              <a:t>assessment</a:t>
            </a:r>
            <a:endParaRPr lang="en-US" sz="1650" dirty="0">
              <a:latin typeface="Microsoft YaHei" pitchFamily="34" charset="0"/>
              <a:ea typeface="Microsoft YaHei" pitchFamily="34" charset="-122"/>
              <a:cs typeface="Microsoft YaHei" pitchFamily="34" charset="-120"/>
            </a:endParaRPr>
          </a:p>
        </p:txBody>
      </p:sp>
      <p:sp>
        <p:nvSpPr>
          <p:cNvPr id="65" name="Text 63"/>
          <p:cNvSpPr/>
          <p:nvPr/>
        </p:nvSpPr>
        <p:spPr>
          <a:xfrm>
            <a:off x="7429500" y="3281662"/>
            <a:ext cx="47625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SORA 2.5 guide still out</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7429500" y="3491212"/>
            <a:ext cx="47625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for comment</a:t>
            </a:r>
            <a:endParaRPr lang="en-US" sz="1050" dirty="0">
              <a:latin typeface="Microsoft YaHei" pitchFamily="34" charset="0"/>
              <a:ea typeface="Microsoft YaHei" pitchFamily="34" charset="-122"/>
              <a:cs typeface="Microsoft YaHei" pitchFamily="34" charset="-120"/>
            </a:endParaRPr>
          </a:p>
        </p:txBody>
      </p:sp>
      <p:sp>
        <p:nvSpPr>
          <p:cNvPr id="67" name="Shape 65"/>
          <p:cNvSpPr/>
          <p:nvPr/>
        </p:nvSpPr>
        <p:spPr>
          <a:xfrm>
            <a:off x="9303544" y="2937669"/>
            <a:ext cx="100013" cy="61119"/>
          </a:xfrm>
          <a:prstGeom prst="roundRect">
            <a:avLst>
              <a:gd name="adj" fmla="val 18182"/>
            </a:avLst>
          </a:prstGeom>
          <a:noFill/>
          <a:ln w="11113">
            <a:solidFill>
              <a:srgbClr val="C4AE97"/>
            </a:solidFill>
            <a:prstDash val="solid"/>
          </a:ln>
        </p:spPr>
      </p:sp>
      <p:sp>
        <p:nvSpPr>
          <p:cNvPr id="68" name="Shape 66"/>
          <p:cNvSpPr/>
          <p:nvPr/>
        </p:nvSpPr>
        <p:spPr>
          <a:xfrm>
            <a:off x="9325769" y="2887663"/>
            <a:ext cx="55563" cy="50006"/>
          </a:xfrm>
          <a:custGeom>
            <a:avLst/>
            <a:gdLst/>
            <a:ahLst/>
            <a:cxnLst/>
            <a:rect l="l" t="t" r="r" b="b"/>
            <a:pathLst>
              <a:path w="55563" h="50006">
                <a:moveTo>
                  <a:pt x="0" y="50006"/>
                </a:moveTo>
                <a:lnTo>
                  <a:pt x="0" y="27781"/>
                </a:lnTo>
                <a:arcTo hR="27781" wR="27781" stAng="10800000" swAng="10800000"/>
                <a:lnTo>
                  <a:pt x="55563" y="50006"/>
                </a:lnTo>
              </a:path>
            </a:pathLst>
          </a:custGeom>
          <a:noFill/>
          <a:ln w="11113">
            <a:solidFill>
              <a:srgbClr val="C4AE97"/>
            </a:solidFill>
            <a:prstDash val="solid"/>
          </a:ln>
        </p:spPr>
      </p:sp>
      <p:sp>
        <p:nvSpPr>
          <p:cNvPr id="69" name="Shape 67"/>
          <p:cNvSpPr/>
          <p:nvPr/>
        </p:nvSpPr>
        <p:spPr>
          <a:xfrm>
            <a:off x="9448800" y="1905000"/>
            <a:ext cx="2019300" cy="2095500"/>
          </a:xfrm>
          <a:prstGeom prst="roundRect">
            <a:avLst>
              <a:gd name="adj" fmla="val 1887"/>
            </a:avLst>
          </a:prstGeom>
          <a:solidFill>
            <a:srgbClr val="E56A2C"/>
          </a:solidFill>
          <a:ln/>
        </p:spPr>
      </p:sp>
      <p:sp>
        <p:nvSpPr>
          <p:cNvPr id="70" name="Shape 68"/>
          <p:cNvSpPr/>
          <p:nvPr/>
        </p:nvSpPr>
        <p:spPr>
          <a:xfrm>
            <a:off x="9448800" y="1905000"/>
            <a:ext cx="2019300" cy="76200"/>
          </a:xfrm>
          <a:prstGeom prst="rect">
            <a:avLst/>
          </a:prstGeom>
          <a:solidFill>
            <a:srgbClr val="E56A2C"/>
          </a:solidFill>
          <a:ln/>
        </p:spPr>
      </p:sp>
      <p:sp>
        <p:nvSpPr>
          <p:cNvPr id="71" name="Text 69"/>
          <p:cNvSpPr/>
          <p:nvPr/>
        </p:nvSpPr>
        <p:spPr>
          <a:xfrm>
            <a:off x="9639300" y="2204975"/>
            <a:ext cx="2552700"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Gate 5</a:t>
            </a:r>
            <a:endParaRPr lang="en-US" sz="975" dirty="0">
              <a:latin typeface="Microsoft YaHei" pitchFamily="34" charset="0"/>
              <a:ea typeface="Microsoft YaHei" pitchFamily="34" charset="-122"/>
              <a:cs typeface="Microsoft YaHei" pitchFamily="34" charset="-120"/>
            </a:endParaRPr>
          </a:p>
        </p:txBody>
      </p:sp>
      <p:sp>
        <p:nvSpPr>
          <p:cNvPr id="72" name="Shape 70"/>
          <p:cNvSpPr/>
          <p:nvPr/>
        </p:nvSpPr>
        <p:spPr>
          <a:xfrm>
            <a:off x="11067946" y="2171746"/>
            <a:ext cx="190559" cy="190484"/>
          </a:xfrm>
          <a:custGeom>
            <a:avLst/>
            <a:gdLst/>
            <a:ahLst/>
            <a:cxnLst/>
            <a:rect l="l" t="t" r="r" b="b"/>
            <a:pathLst>
              <a:path w="190559" h="190484">
                <a:moveTo>
                  <a:pt x="17725" y="63010"/>
                </a:moveTo>
                <a:arcTo hR="38100" wR="38100" stAng="10049003" swAng="6909194"/>
                <a:arcTo hR="38100" wR="38100" stAng="12755696" swAng="6888608"/>
                <a:arcTo hR="38100" wR="38100" stAng="15439731" swAng="6920537"/>
                <a:arcTo hR="38100" wR="38100" stAng="18155696" swAng="6888608"/>
                <a:arcTo hR="38100" wR="38100" stAng="20841803" swAng="6909194"/>
                <a:arcTo hR="38100" wR="38100" stAng="1947705" swAng="6904591"/>
                <a:arcTo hR="38100" wR="38100" stAng="4641803" swAng="6909194"/>
                <a:arcTo hR="38100" wR="38100" stAng="7339684" swAng="6920632"/>
                <a:close/>
              </a:path>
            </a:pathLst>
          </a:custGeom>
          <a:noFill/>
          <a:ln w="19050">
            <a:solidFill>
              <a:srgbClr val="0A0E14"/>
            </a:solidFill>
            <a:prstDash val="solid"/>
          </a:ln>
        </p:spPr>
      </p:sp>
      <p:sp>
        <p:nvSpPr>
          <p:cNvPr id="73" name="Shape 71"/>
          <p:cNvSpPr/>
          <p:nvPr/>
        </p:nvSpPr>
        <p:spPr>
          <a:xfrm>
            <a:off x="11134725" y="2247900"/>
            <a:ext cx="57150" cy="38100"/>
          </a:xfrm>
          <a:custGeom>
            <a:avLst/>
            <a:gdLst/>
            <a:ahLst/>
            <a:cxnLst/>
            <a:rect l="l" t="t" r="r" b="b"/>
            <a:pathLst>
              <a:path w="57150" h="38100">
                <a:moveTo>
                  <a:pt x="0" y="19050"/>
                </a:moveTo>
                <a:lnTo>
                  <a:pt x="19050" y="38100"/>
                </a:lnTo>
                <a:lnTo>
                  <a:pt x="57150" y="0"/>
                </a:lnTo>
              </a:path>
            </a:pathLst>
          </a:custGeom>
          <a:noFill/>
          <a:ln w="19050">
            <a:solidFill>
              <a:srgbClr val="0A0E14"/>
            </a:solidFill>
            <a:prstDash val="solid"/>
          </a:ln>
        </p:spPr>
      </p:sp>
      <p:sp>
        <p:nvSpPr>
          <p:cNvPr id="74" name="Text 72"/>
          <p:cNvSpPr/>
          <p:nvPr/>
        </p:nvSpPr>
        <p:spPr>
          <a:xfrm>
            <a:off x="9639300" y="2532079"/>
            <a:ext cx="2552700" cy="251460"/>
          </a:xfrm>
          <a:prstGeom prst="rect">
            <a:avLst/>
          </a:prstGeom>
          <a:noFill/>
          <a:ln/>
        </p:spPr>
        <p:txBody>
          <a:bodyPr wrap="none" lIns="0" tIns="0" rIns="0" bIns="0" rtlCol="0" anchor="t"/>
          <a:lstStyle/>
          <a:p>
            <a:pPr algn="l" indent="0" marL="0">
              <a:buNone/>
            </a:pPr>
            <a:r>
              <a:rPr lang="en-US" sz="1650" b="1" dirty="0">
                <a:solidFill>
                  <a:srgbClr val="0A0E14"/>
                </a:solidFill>
                <a:latin typeface="Microsoft YaHei" pitchFamily="34" charset="0"/>
                <a:ea typeface="Microsoft YaHei" pitchFamily="34" charset="-122"/>
                <a:cs typeface="Microsoft YaHei" pitchFamily="34" charset="-120"/>
              </a:rPr>
              <a:t>Operating</a:t>
            </a:r>
            <a:endParaRPr lang="en-US" sz="1650" dirty="0">
              <a:latin typeface="Microsoft YaHei" pitchFamily="34" charset="0"/>
              <a:ea typeface="Microsoft YaHei" pitchFamily="34" charset="-122"/>
              <a:cs typeface="Microsoft YaHei" pitchFamily="34" charset="-120"/>
            </a:endParaRPr>
          </a:p>
        </p:txBody>
      </p:sp>
      <p:sp>
        <p:nvSpPr>
          <p:cNvPr id="75" name="Text 73"/>
          <p:cNvSpPr/>
          <p:nvPr/>
        </p:nvSpPr>
        <p:spPr>
          <a:xfrm>
            <a:off x="9639300" y="2855929"/>
            <a:ext cx="2552700" cy="251460"/>
          </a:xfrm>
          <a:prstGeom prst="rect">
            <a:avLst/>
          </a:prstGeom>
          <a:noFill/>
          <a:ln/>
        </p:spPr>
        <p:txBody>
          <a:bodyPr wrap="none" lIns="0" tIns="0" rIns="0" bIns="0" rtlCol="0" anchor="t"/>
          <a:lstStyle/>
          <a:p>
            <a:pPr algn="l" indent="0" marL="0">
              <a:buNone/>
            </a:pPr>
            <a:r>
              <a:rPr lang="en-US" sz="1650" b="1" dirty="0">
                <a:solidFill>
                  <a:srgbClr val="0A0E14"/>
                </a:solidFill>
                <a:latin typeface="Microsoft YaHei" pitchFamily="34" charset="0"/>
                <a:ea typeface="Microsoft YaHei" pitchFamily="34" charset="-122"/>
                <a:cs typeface="Microsoft YaHei" pitchFamily="34" charset="-120"/>
              </a:rPr>
              <a:t>certificate</a:t>
            </a:r>
            <a:endParaRPr lang="en-US" sz="1650" dirty="0">
              <a:latin typeface="Microsoft YaHei" pitchFamily="34" charset="0"/>
              <a:ea typeface="Microsoft YaHei" pitchFamily="34" charset="-122"/>
              <a:cs typeface="Microsoft YaHei" pitchFamily="34" charset="-120"/>
            </a:endParaRPr>
          </a:p>
        </p:txBody>
      </p:sp>
      <p:sp>
        <p:nvSpPr>
          <p:cNvPr id="76" name="Text 74"/>
          <p:cNvSpPr/>
          <p:nvPr/>
        </p:nvSpPr>
        <p:spPr>
          <a:xfrm>
            <a:off x="9639300" y="3281662"/>
            <a:ext cx="2552700" cy="160020"/>
          </a:xfrm>
          <a:prstGeom prst="rect">
            <a:avLst/>
          </a:prstGeom>
          <a:noFill/>
          <a:ln/>
        </p:spPr>
        <p:txBody>
          <a:bodyPr wrap="none" lIns="0" tIns="0" rIns="0" bIns="0" rtlCol="0" anchor="t"/>
          <a:lstStyle/>
          <a:p>
            <a:pPr algn="l" indent="0" marL="0">
              <a:buNone/>
            </a:pPr>
            <a:r>
              <a:rPr lang="en-US" sz="1050" dirty="0">
                <a:solidFill>
                  <a:srgbClr val="0A0E14"/>
                </a:solidFill>
                <a:latin typeface="Microsoft YaHei" pitchFamily="34" charset="0"/>
                <a:ea typeface="Microsoft YaHei" pitchFamily="34" charset="-122"/>
                <a:cs typeface="Microsoft YaHei" pitchFamily="34" charset="-120"/>
              </a:rPr>
              <a:t>CCAR-92, valid for</a:t>
            </a:r>
            <a:endParaRPr lang="en-US" sz="1050" dirty="0">
              <a:latin typeface="Microsoft YaHei" pitchFamily="34" charset="0"/>
              <a:ea typeface="Microsoft YaHei" pitchFamily="34" charset="-122"/>
              <a:cs typeface="Microsoft YaHei" pitchFamily="34" charset="-120"/>
            </a:endParaRPr>
          </a:p>
        </p:txBody>
      </p:sp>
      <p:sp>
        <p:nvSpPr>
          <p:cNvPr id="77" name="Text 75"/>
          <p:cNvSpPr/>
          <p:nvPr/>
        </p:nvSpPr>
        <p:spPr>
          <a:xfrm>
            <a:off x="9639300" y="3491212"/>
            <a:ext cx="2552700" cy="160020"/>
          </a:xfrm>
          <a:prstGeom prst="rect">
            <a:avLst/>
          </a:prstGeom>
          <a:noFill/>
          <a:ln/>
        </p:spPr>
        <p:txBody>
          <a:bodyPr wrap="none" lIns="0" tIns="0" rIns="0" bIns="0" rtlCol="0" anchor="t"/>
          <a:lstStyle/>
          <a:p>
            <a:pPr algn="l" indent="0" marL="0">
              <a:buNone/>
            </a:pPr>
            <a:r>
              <a:rPr lang="en-US" sz="1050" dirty="0">
                <a:solidFill>
                  <a:srgbClr val="0A0E14"/>
                </a:solidFill>
                <a:latin typeface="Microsoft YaHei" pitchFamily="34" charset="0"/>
                <a:ea typeface="Microsoft YaHei" pitchFamily="34" charset="-122"/>
                <a:cs typeface="Microsoft YaHei" pitchFamily="34" charset="-120"/>
              </a:rPr>
              <a:t>24 months</a:t>
            </a:r>
            <a:endParaRPr lang="en-US" sz="1050" dirty="0">
              <a:latin typeface="Microsoft YaHei" pitchFamily="34" charset="0"/>
              <a:ea typeface="Microsoft YaHei" pitchFamily="34" charset="-122"/>
              <a:cs typeface="Microsoft YaHei" pitchFamily="34" charset="-120"/>
            </a:endParaRPr>
          </a:p>
        </p:txBody>
      </p:sp>
      <p:sp>
        <p:nvSpPr>
          <p:cNvPr id="78" name="Shape 76"/>
          <p:cNvSpPr/>
          <p:nvPr/>
        </p:nvSpPr>
        <p:spPr>
          <a:xfrm>
            <a:off x="609600" y="4267200"/>
            <a:ext cx="5334000" cy="1428750"/>
          </a:xfrm>
          <a:prstGeom prst="roundRect">
            <a:avLst>
              <a:gd name="adj" fmla="val 2667"/>
            </a:avLst>
          </a:prstGeom>
          <a:solidFill>
            <a:srgbClr val="2C221A"/>
          </a:solidFill>
          <a:ln/>
        </p:spPr>
      </p:sp>
      <p:sp>
        <p:nvSpPr>
          <p:cNvPr id="79" name="Text 77"/>
          <p:cNvSpPr/>
          <p:nvPr/>
        </p:nvSpPr>
        <p:spPr>
          <a:xfrm>
            <a:off x="838200" y="4490975"/>
            <a:ext cx="11353800" cy="148590"/>
          </a:xfrm>
          <a:prstGeom prst="rect">
            <a:avLst/>
          </a:prstGeom>
          <a:noFill/>
          <a:ln/>
        </p:spPr>
        <p:txBody>
          <a:bodyPr wrap="none" lIns="0" tIns="0" rIns="0" bIns="0" rtlCol="0" anchor="t"/>
          <a:lstStyle/>
          <a:p>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k</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g</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80" name="Text 78"/>
          <p:cNvSpPr/>
          <p:nvPr/>
        </p:nvSpPr>
        <p:spPr>
          <a:xfrm>
            <a:off x="838200" y="4760081"/>
            <a:ext cx="1135380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RMB 50k-500k</a:t>
            </a:r>
            <a:endParaRPr lang="en-US" sz="3450" dirty="0">
              <a:latin typeface="Microsoft YaHei" pitchFamily="34" charset="0"/>
              <a:ea typeface="Microsoft YaHei" pitchFamily="34" charset="-122"/>
              <a:cs typeface="Microsoft YaHei" pitchFamily="34" charset="-120"/>
            </a:endParaRPr>
          </a:p>
        </p:txBody>
      </p:sp>
      <p:sp>
        <p:nvSpPr>
          <p:cNvPr id="81" name="Text 79"/>
          <p:cNvSpPr/>
          <p:nvPr/>
        </p:nvSpPr>
        <p:spPr>
          <a:xfrm>
            <a:off x="838200" y="5348587"/>
            <a:ext cx="113538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Fine for flying without a certificate (Regulations, Art. 49)</a:t>
            </a:r>
            <a:endParaRPr lang="en-US" sz="1050" dirty="0">
              <a:latin typeface="Microsoft YaHei" pitchFamily="34" charset="0"/>
              <a:ea typeface="Microsoft YaHei" pitchFamily="34" charset="-122"/>
              <a:cs typeface="Microsoft YaHei" pitchFamily="34" charset="-120"/>
            </a:endParaRPr>
          </a:p>
        </p:txBody>
      </p:sp>
      <p:sp>
        <p:nvSpPr>
          <p:cNvPr id="82" name="Shape 80"/>
          <p:cNvSpPr/>
          <p:nvPr/>
        </p:nvSpPr>
        <p:spPr>
          <a:xfrm>
            <a:off x="6248400" y="4267200"/>
            <a:ext cx="5334000" cy="1428750"/>
          </a:xfrm>
          <a:prstGeom prst="roundRect">
            <a:avLst>
              <a:gd name="adj" fmla="val 2667"/>
            </a:avLst>
          </a:prstGeom>
          <a:solidFill>
            <a:srgbClr val="2C221A"/>
          </a:solidFill>
          <a:ln/>
        </p:spPr>
      </p:sp>
      <p:sp>
        <p:nvSpPr>
          <p:cNvPr id="83" name="Text 81"/>
          <p:cNvSpPr/>
          <p:nvPr/>
        </p:nvSpPr>
        <p:spPr>
          <a:xfrm>
            <a:off x="6477000" y="4490975"/>
            <a:ext cx="5715000" cy="148590"/>
          </a:xfrm>
          <a:prstGeom prst="rect">
            <a:avLst/>
          </a:prstGeom>
          <a:noFill/>
          <a:ln/>
        </p:spPr>
        <p:txBody>
          <a:bodyPr wrap="none" lIns="0" tIns="0" rIns="0" bIns="0" rtlCol="0" anchor="t"/>
          <a:lstStyle/>
          <a:p>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B</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w</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1</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2</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0</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C4AE97"/>
                </a:solidFill>
                <a:latin typeface="Microsoft YaHei" pitchFamily="34" charset="0"/>
                <a:ea typeface="Microsoft YaHei" pitchFamily="34" charset="-122"/>
                <a:cs typeface="Microsoft YaHei" pitchFamily="34" charset="-120"/>
              </a:rPr>
              <a:t>k</a:t>
            </a:r>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y</a:t>
            </a:r>
            <a:endParaRPr lang="en-US" sz="975" dirty="0">
              <a:latin typeface="Microsoft YaHei" pitchFamily="34" charset="0"/>
              <a:ea typeface="Microsoft YaHei" pitchFamily="34" charset="-122"/>
              <a:cs typeface="Microsoft YaHei" pitchFamily="34" charset="-120"/>
            </a:endParaRPr>
          </a:p>
        </p:txBody>
      </p:sp>
      <p:sp>
        <p:nvSpPr>
          <p:cNvPr id="84" name="Text 82"/>
          <p:cNvSpPr/>
          <p:nvPr/>
        </p:nvSpPr>
        <p:spPr>
          <a:xfrm>
            <a:off x="6477000" y="4760081"/>
            <a:ext cx="5715000" cy="525780"/>
          </a:xfrm>
          <a:prstGeom prst="rect">
            <a:avLst/>
          </a:prstGeom>
          <a:noFill/>
          <a:ln/>
        </p:spPr>
        <p:txBody>
          <a:bodyPr wrap="none" lIns="0" tIns="0" rIns="0" bIns="0" rtlCol="0" anchor="t"/>
          <a:lstStyle/>
          <a:p>
            <a:pPr algn="l" indent="0" marL="0">
              <a:buNone/>
            </a:pPr>
            <a:r>
              <a:rPr lang="en-US" sz="3450" b="1" dirty="0">
                <a:solidFill>
                  <a:srgbClr val="F2E9DF"/>
                </a:solidFill>
                <a:latin typeface="Microsoft YaHei" pitchFamily="34" charset="0"/>
                <a:ea typeface="Microsoft YaHei" pitchFamily="34" charset="-122"/>
                <a:cs typeface="Microsoft YaHei" pitchFamily="34" charset="-120"/>
              </a:rPr>
              <a:t>120 m</a:t>
            </a:r>
            <a:endParaRPr lang="en-US" sz="3450" dirty="0">
              <a:latin typeface="Microsoft YaHei" pitchFamily="34" charset="0"/>
              <a:ea typeface="Microsoft YaHei" pitchFamily="34" charset="-122"/>
              <a:cs typeface="Microsoft YaHei" pitchFamily="34" charset="-120"/>
            </a:endParaRPr>
          </a:p>
        </p:txBody>
      </p:sp>
      <p:sp>
        <p:nvSpPr>
          <p:cNvPr id="85" name="Text 83"/>
          <p:cNvSpPr/>
          <p:nvPr/>
        </p:nvSpPr>
        <p:spPr>
          <a:xfrm>
            <a:off x="6477000" y="5348587"/>
            <a:ext cx="5715000"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Airspace over airports and key sites is controlled (Art. 19)</a:t>
            </a:r>
            <a:endParaRPr lang="en-US" sz="1050" dirty="0">
              <a:latin typeface="Microsoft YaHei" pitchFamily="34" charset="0"/>
              <a:ea typeface="Microsoft YaHei" pitchFamily="34" charset="-122"/>
              <a:cs typeface="Microsoft YaHei" pitchFamily="34" charset="-120"/>
            </a:endParaRPr>
          </a:p>
        </p:txBody>
      </p:sp>
      <p:sp>
        <p:nvSpPr>
          <p:cNvPr id="86" name="Text 84"/>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State Council drone regulations, CCAR-92, CAAC consultation notice (2026-04-15), Xinhua (2025-12-10)</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12"/>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13</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10258425" y="476250"/>
            <a:ext cx="390525" cy="19050"/>
          </a:xfrm>
          <a:prstGeom prst="rect">
            <a:avLst/>
          </a:prstGeom>
          <a:solidFill>
            <a:srgbClr val="F2E9DF"/>
          </a:solidFill>
          <a:ln/>
        </p:spPr>
      </p:sp>
      <p:sp>
        <p:nvSpPr>
          <p:cNvPr id="12" name="Text 10"/>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Every risk has happened before. We plan for each</a:t>
            </a:r>
            <a:endParaRPr lang="en-US" sz="2550" dirty="0">
              <a:latin typeface="Microsoft YaHei" pitchFamily="34" charset="0"/>
              <a:ea typeface="Microsoft YaHei" pitchFamily="34" charset="-122"/>
              <a:cs typeface="Microsoft YaHei" pitchFamily="34" charset="-120"/>
            </a:endParaRPr>
          </a:p>
        </p:txBody>
      </p:sp>
      <p:sp>
        <p:nvSpPr>
          <p:cNvPr id="15" name="Text 13"/>
          <p:cNvSpPr/>
          <p:nvPr/>
        </p:nvSpPr>
        <p:spPr>
          <a:xfrm>
            <a:off x="685800" y="1899814"/>
            <a:ext cx="11506200"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Risk</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2935224" y="1899814"/>
            <a:ext cx="9256776"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What has happened</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7008694" y="1899814"/>
            <a:ext cx="5183306"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Our response</a:t>
            </a:r>
            <a:endParaRPr lang="en-US" sz="900" dirty="0">
              <a:latin typeface="Microsoft YaHei" pitchFamily="34" charset="0"/>
              <a:ea typeface="Microsoft YaHei" pitchFamily="34" charset="-122"/>
              <a:cs typeface="Microsoft YaHei" pitchFamily="34" charset="-120"/>
            </a:endParaRPr>
          </a:p>
        </p:txBody>
      </p:sp>
      <p:sp>
        <p:nvSpPr>
          <p:cNvPr id="18" name="Text 16"/>
          <p:cNvSpPr/>
          <p:nvPr/>
        </p:nvSpPr>
        <p:spPr>
          <a:xfrm>
            <a:off x="10544175" y="1899814"/>
            <a:ext cx="1647825" cy="137160"/>
          </a:xfrm>
          <a:prstGeom prst="rect">
            <a:avLst/>
          </a:prstGeom>
          <a:noFill/>
          <a:ln/>
        </p:spPr>
        <p:txBody>
          <a:bodyPr wrap="none" lIns="0" tIns="0" rIns="0" bIns="0" rtlCol="0" anchor="t"/>
          <a:lstStyle/>
          <a:p>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When</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609600" y="2095500"/>
            <a:ext cx="10972800" cy="19050"/>
          </a:xfrm>
          <a:prstGeom prst="rect">
            <a:avLst/>
          </a:prstGeom>
          <a:solidFill>
            <a:srgbClr val="F2E9DF"/>
          </a:solidFill>
          <a:ln/>
        </p:spPr>
      </p:sp>
      <p:sp>
        <p:nvSpPr>
          <p:cNvPr id="20" name="Shape 18"/>
          <p:cNvSpPr/>
          <p:nvPr/>
        </p:nvSpPr>
        <p:spPr>
          <a:xfrm>
            <a:off x="609600" y="2114550"/>
            <a:ext cx="10972800" cy="628650"/>
          </a:xfrm>
          <a:prstGeom prst="rect">
            <a:avLst/>
          </a:prstGeom>
          <a:solidFill>
            <a:srgbClr val="372316"/>
          </a:solidFill>
          <a:ln/>
        </p:spPr>
      </p:sp>
      <p:sp>
        <p:nvSpPr>
          <p:cNvPr id="21" name="Shape 19"/>
          <p:cNvSpPr/>
          <p:nvPr/>
        </p:nvSpPr>
        <p:spPr>
          <a:xfrm>
            <a:off x="739775" y="2381250"/>
            <a:ext cx="158750" cy="63500"/>
          </a:xfrm>
          <a:prstGeom prst="roundRect">
            <a:avLst>
              <a:gd name="adj" fmla="val 12500"/>
            </a:avLst>
          </a:prstGeom>
          <a:noFill/>
          <a:ln w="15875">
            <a:solidFill>
              <a:srgbClr val="E56A2C"/>
            </a:solidFill>
            <a:prstDash val="solid"/>
          </a:ln>
        </p:spPr>
      </p:sp>
      <p:sp>
        <p:nvSpPr>
          <p:cNvPr id="22" name="Shape 20"/>
          <p:cNvSpPr/>
          <p:nvPr/>
        </p:nvSpPr>
        <p:spPr>
          <a:xfrm>
            <a:off x="858838" y="2444750"/>
            <a:ext cx="5953" cy="55563"/>
          </a:xfrm>
          <a:custGeom>
            <a:avLst/>
            <a:gdLst/>
            <a:ahLst/>
            <a:cxnLst/>
            <a:rect l="l" t="t" r="r" b="b"/>
            <a:pathLst>
              <a:path w="5953" h="55563">
                <a:moveTo>
                  <a:pt x="0" y="0"/>
                </a:moveTo>
                <a:lnTo>
                  <a:pt x="0" y="55563"/>
                </a:lnTo>
              </a:path>
            </a:pathLst>
          </a:custGeom>
          <a:noFill/>
          <a:ln w="15875">
            <a:solidFill>
              <a:srgbClr val="E56A2C"/>
            </a:solidFill>
            <a:prstDash val="solid"/>
          </a:ln>
        </p:spPr>
      </p:sp>
      <p:sp>
        <p:nvSpPr>
          <p:cNvPr id="23" name="Shape 21"/>
          <p:cNvSpPr/>
          <p:nvPr/>
        </p:nvSpPr>
        <p:spPr>
          <a:xfrm>
            <a:off x="779463" y="2444750"/>
            <a:ext cx="5953" cy="55563"/>
          </a:xfrm>
          <a:custGeom>
            <a:avLst/>
            <a:gdLst/>
            <a:ahLst/>
            <a:cxnLst/>
            <a:rect l="l" t="t" r="r" b="b"/>
            <a:pathLst>
              <a:path w="5953" h="55563">
                <a:moveTo>
                  <a:pt x="0" y="0"/>
                </a:moveTo>
                <a:lnTo>
                  <a:pt x="0" y="55563"/>
                </a:lnTo>
              </a:path>
            </a:pathLst>
          </a:custGeom>
          <a:noFill/>
          <a:ln w="15875">
            <a:solidFill>
              <a:srgbClr val="E56A2C"/>
            </a:solidFill>
            <a:prstDash val="solid"/>
          </a:ln>
        </p:spPr>
      </p:sp>
      <p:sp>
        <p:nvSpPr>
          <p:cNvPr id="24" name="Shape 22"/>
          <p:cNvSpPr/>
          <p:nvPr/>
        </p:nvSpPr>
        <p:spPr>
          <a:xfrm>
            <a:off x="858838" y="2357438"/>
            <a:ext cx="5953" cy="23813"/>
          </a:xfrm>
          <a:custGeom>
            <a:avLst/>
            <a:gdLst/>
            <a:ahLst/>
            <a:cxnLst/>
            <a:rect l="l" t="t" r="r" b="b"/>
            <a:pathLst>
              <a:path w="5953" h="23813">
                <a:moveTo>
                  <a:pt x="0" y="0"/>
                </a:moveTo>
                <a:lnTo>
                  <a:pt x="0" y="23813"/>
                </a:lnTo>
              </a:path>
            </a:pathLst>
          </a:custGeom>
          <a:noFill/>
          <a:ln w="15875">
            <a:solidFill>
              <a:srgbClr val="E56A2C"/>
            </a:solidFill>
            <a:prstDash val="solid"/>
          </a:ln>
        </p:spPr>
      </p:sp>
      <p:sp>
        <p:nvSpPr>
          <p:cNvPr id="25" name="Shape 23"/>
          <p:cNvSpPr/>
          <p:nvPr/>
        </p:nvSpPr>
        <p:spPr>
          <a:xfrm>
            <a:off x="779463" y="2357438"/>
            <a:ext cx="5953" cy="23813"/>
          </a:xfrm>
          <a:custGeom>
            <a:avLst/>
            <a:gdLst/>
            <a:ahLst/>
            <a:cxnLst/>
            <a:rect l="l" t="t" r="r" b="b"/>
            <a:pathLst>
              <a:path w="5953" h="23813">
                <a:moveTo>
                  <a:pt x="0" y="0"/>
                </a:moveTo>
                <a:lnTo>
                  <a:pt x="0" y="23813"/>
                </a:lnTo>
              </a:path>
            </a:pathLst>
          </a:custGeom>
          <a:noFill/>
          <a:ln w="15875">
            <a:solidFill>
              <a:srgbClr val="E56A2C"/>
            </a:solidFill>
            <a:prstDash val="solid"/>
          </a:ln>
        </p:spPr>
      </p:sp>
      <p:sp>
        <p:nvSpPr>
          <p:cNvPr id="26" name="Shape 24"/>
          <p:cNvSpPr/>
          <p:nvPr/>
        </p:nvSpPr>
        <p:spPr>
          <a:xfrm>
            <a:off x="742156" y="2383631"/>
            <a:ext cx="61119" cy="61119"/>
          </a:xfrm>
          <a:custGeom>
            <a:avLst/>
            <a:gdLst/>
            <a:ahLst/>
            <a:cxnLst/>
            <a:rect l="l" t="t" r="r" b="b"/>
            <a:pathLst>
              <a:path w="61119" h="61119">
                <a:moveTo>
                  <a:pt x="61119" y="61119"/>
                </a:moveTo>
                <a:lnTo>
                  <a:pt x="0" y="0"/>
                </a:lnTo>
              </a:path>
            </a:pathLst>
          </a:custGeom>
          <a:noFill/>
          <a:ln w="15875">
            <a:solidFill>
              <a:srgbClr val="E56A2C"/>
            </a:solidFill>
            <a:prstDash val="solid"/>
          </a:ln>
        </p:spPr>
      </p:sp>
      <p:sp>
        <p:nvSpPr>
          <p:cNvPr id="27" name="Shape 25"/>
          <p:cNvSpPr/>
          <p:nvPr/>
        </p:nvSpPr>
        <p:spPr>
          <a:xfrm>
            <a:off x="835025" y="2381250"/>
            <a:ext cx="61119" cy="61119"/>
          </a:xfrm>
          <a:custGeom>
            <a:avLst/>
            <a:gdLst/>
            <a:ahLst/>
            <a:cxnLst/>
            <a:rect l="l" t="t" r="r" b="b"/>
            <a:pathLst>
              <a:path w="61119" h="61119">
                <a:moveTo>
                  <a:pt x="0" y="0"/>
                </a:moveTo>
                <a:lnTo>
                  <a:pt x="61119" y="61119"/>
                </a:lnTo>
              </a:path>
            </a:pathLst>
          </a:custGeom>
          <a:noFill/>
          <a:ln w="15875">
            <a:solidFill>
              <a:srgbClr val="E56A2C"/>
            </a:solidFill>
            <a:prstDash val="solid"/>
          </a:ln>
        </p:spPr>
      </p:sp>
      <p:sp>
        <p:nvSpPr>
          <p:cNvPr id="28" name="Shape 26"/>
          <p:cNvSpPr/>
          <p:nvPr/>
        </p:nvSpPr>
        <p:spPr>
          <a:xfrm>
            <a:off x="787400" y="2381250"/>
            <a:ext cx="63500" cy="63500"/>
          </a:xfrm>
          <a:custGeom>
            <a:avLst/>
            <a:gdLst/>
            <a:ahLst/>
            <a:cxnLst/>
            <a:rect l="l" t="t" r="r" b="b"/>
            <a:pathLst>
              <a:path w="63500" h="63500">
                <a:moveTo>
                  <a:pt x="0" y="0"/>
                </a:moveTo>
                <a:lnTo>
                  <a:pt x="63500" y="63500"/>
                </a:lnTo>
              </a:path>
            </a:pathLst>
          </a:custGeom>
          <a:noFill/>
          <a:ln w="15875">
            <a:solidFill>
              <a:srgbClr val="E56A2C"/>
            </a:solidFill>
            <a:prstDash val="solid"/>
          </a:ln>
        </p:spPr>
      </p:sp>
      <p:sp>
        <p:nvSpPr>
          <p:cNvPr id="29" name="Shape 27"/>
          <p:cNvSpPr/>
          <p:nvPr/>
        </p:nvSpPr>
        <p:spPr>
          <a:xfrm>
            <a:off x="609600" y="2733675"/>
            <a:ext cx="10972800" cy="9525"/>
          </a:xfrm>
          <a:prstGeom prst="rect">
            <a:avLst/>
          </a:prstGeom>
          <a:solidFill>
            <a:srgbClr val="4A3B30"/>
          </a:solidFill>
          <a:ln/>
        </p:spPr>
      </p:sp>
      <p:sp>
        <p:nvSpPr>
          <p:cNvPr id="30" name="Text 28"/>
          <p:cNvSpPr/>
          <p:nvPr/>
        </p:nvSpPr>
        <p:spPr>
          <a:xfrm>
            <a:off x="1009650" y="2339410"/>
            <a:ext cx="111823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Obstacles</a:t>
            </a:r>
            <a:endParaRPr lang="en-US" sz="1200" dirty="0">
              <a:latin typeface="Microsoft YaHei" pitchFamily="34" charset="0"/>
              <a:ea typeface="Microsoft YaHei" pitchFamily="34" charset="-122"/>
              <a:cs typeface="Microsoft YaHei" pitchFamily="34" charset="-120"/>
            </a:endParaRPr>
          </a:p>
        </p:txBody>
      </p:sp>
      <p:sp>
        <p:nvSpPr>
          <p:cNvPr id="31" name="Text 29"/>
          <p:cNvSpPr/>
          <p:nvPr/>
        </p:nvSpPr>
        <p:spPr>
          <a:xfrm>
            <a:off x="2935224" y="223391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Two Amazon MK30s hit a crane and caught fire</a:t>
            </a:r>
            <a:endParaRPr lang="en-US" sz="1050" dirty="0">
              <a:latin typeface="Microsoft YaHei" pitchFamily="34" charset="0"/>
              <a:ea typeface="Microsoft YaHei" pitchFamily="34" charset="-122"/>
              <a:cs typeface="Microsoft YaHei" pitchFamily="34" charset="-120"/>
            </a:endParaRPr>
          </a:p>
        </p:txBody>
      </p:sp>
      <p:sp>
        <p:nvSpPr>
          <p:cNvPr id="32" name="Text 30"/>
          <p:cNvSpPr/>
          <p:nvPr/>
        </p:nvSpPr>
        <p:spPr>
          <a:xfrm>
            <a:off x="2935224" y="244346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(2025-10, NTSB)</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7008694" y="2233912"/>
            <a:ext cx="5183306"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Survey every leg, log cranes daily</a:t>
            </a:r>
            <a:endParaRPr lang="en-US" sz="1050" dirty="0">
              <a:latin typeface="Microsoft YaHei" pitchFamily="34" charset="0"/>
              <a:ea typeface="Microsoft YaHei" pitchFamily="34" charset="-122"/>
              <a:cs typeface="Microsoft YaHei" pitchFamily="34" charset="-120"/>
            </a:endParaRPr>
          </a:p>
        </p:txBody>
      </p:sp>
      <p:sp>
        <p:nvSpPr>
          <p:cNvPr id="34" name="Text 32"/>
          <p:cNvSpPr/>
          <p:nvPr/>
        </p:nvSpPr>
        <p:spPr>
          <a:xfrm>
            <a:off x="10544175" y="2357375"/>
            <a:ext cx="1647825" cy="148590"/>
          </a:xfrm>
          <a:prstGeom prst="rect">
            <a:avLst/>
          </a:prstGeom>
          <a:noFill/>
          <a:ln/>
        </p:spPr>
        <p:txBody>
          <a:bodyPr wrap="none" lIns="0" tIns="0" rIns="0" bIns="0" rtlCol="0" anchor="t"/>
          <a:lstStyle/>
          <a:p>
            <a:pPr algn="l" indent="0" marL="0">
              <a:buNone/>
            </a:pPr>
            <a:r>
              <a:rPr lang="en-US" sz="975" b="1" dirty="0">
                <a:solidFill>
                  <a:srgbClr val="F2E9DF"/>
                </a:solidFill>
                <a:latin typeface="Microsoft YaHei" pitchFamily="34" charset="0"/>
                <a:ea typeface="Microsoft YaHei" pitchFamily="34" charset="-122"/>
                <a:cs typeface="Microsoft YaHei" pitchFamily="34" charset="-120"/>
              </a:rPr>
              <a:t>Months 1-6</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739632" y="2985977"/>
            <a:ext cx="158877" cy="142986"/>
          </a:xfrm>
          <a:custGeom>
            <a:avLst/>
            <a:gdLst/>
            <a:ahLst/>
            <a:cxnLst/>
            <a:rect l="l" t="t" r="r" b="b"/>
            <a:pathLst>
              <a:path w="158877" h="142986">
                <a:moveTo>
                  <a:pt x="156750" y="119173"/>
                </a:moveTo>
                <a:lnTo>
                  <a:pt x="93250" y="8048"/>
                </a:lnTo>
                <a:arcTo hR="15875" wR="15875" stAng="19827518" swAng="-7255037"/>
                <a:lnTo>
                  <a:pt x="2127" y="119173"/>
                </a:lnTo>
                <a:arcTo hR="15875" wR="15875" stAng="12600161" swAng="-7231094"/>
                <a:lnTo>
                  <a:pt x="143018" y="142985"/>
                </a:lnTo>
                <a:arcTo hR="15875" wR="15875" stAng="5396476" swAng="-7196478"/>
              </a:path>
            </a:pathLst>
          </a:custGeom>
          <a:noFill/>
          <a:ln w="15875">
            <a:solidFill>
              <a:srgbClr val="C4AE97"/>
            </a:solidFill>
            <a:prstDash val="solid"/>
          </a:ln>
        </p:spPr>
      </p:sp>
      <p:sp>
        <p:nvSpPr>
          <p:cNvPr id="36" name="Shape 34"/>
          <p:cNvSpPr/>
          <p:nvPr/>
        </p:nvSpPr>
        <p:spPr>
          <a:xfrm>
            <a:off x="819150" y="3033713"/>
            <a:ext cx="5953" cy="31750"/>
          </a:xfrm>
          <a:custGeom>
            <a:avLst/>
            <a:gdLst/>
            <a:ahLst/>
            <a:cxnLst/>
            <a:rect l="l" t="t" r="r" b="b"/>
            <a:pathLst>
              <a:path w="5953" h="31750">
                <a:moveTo>
                  <a:pt x="0" y="0"/>
                </a:moveTo>
                <a:lnTo>
                  <a:pt x="0" y="31750"/>
                </a:lnTo>
              </a:path>
            </a:pathLst>
          </a:custGeom>
          <a:noFill/>
          <a:ln w="15875">
            <a:solidFill>
              <a:srgbClr val="C4AE97"/>
            </a:solidFill>
            <a:prstDash val="solid"/>
          </a:ln>
        </p:spPr>
      </p:sp>
      <p:sp>
        <p:nvSpPr>
          <p:cNvPr id="37" name="Shape 35"/>
          <p:cNvSpPr/>
          <p:nvPr/>
        </p:nvSpPr>
        <p:spPr>
          <a:xfrm>
            <a:off x="819150" y="3097213"/>
            <a:ext cx="5953" cy="5953"/>
          </a:xfrm>
          <a:custGeom>
            <a:avLst/>
            <a:gdLst/>
            <a:ahLst/>
            <a:cxnLst/>
            <a:rect l="l" t="t" r="r" b="b"/>
            <a:pathLst>
              <a:path w="5953" h="5953">
                <a:moveTo>
                  <a:pt x="0" y="0"/>
                </a:moveTo>
                <a:lnTo>
                  <a:pt x="79" y="0"/>
                </a:lnTo>
              </a:path>
            </a:pathLst>
          </a:custGeom>
          <a:noFill/>
          <a:ln w="15875">
            <a:solidFill>
              <a:srgbClr val="C4AE97"/>
            </a:solidFill>
            <a:prstDash val="solid"/>
          </a:ln>
        </p:spPr>
      </p:sp>
      <p:sp>
        <p:nvSpPr>
          <p:cNvPr id="38" name="Shape 36"/>
          <p:cNvSpPr/>
          <p:nvPr/>
        </p:nvSpPr>
        <p:spPr>
          <a:xfrm>
            <a:off x="609600" y="3362325"/>
            <a:ext cx="10972800" cy="9525"/>
          </a:xfrm>
          <a:prstGeom prst="rect">
            <a:avLst/>
          </a:prstGeom>
          <a:solidFill>
            <a:srgbClr val="4A3B30"/>
          </a:solidFill>
          <a:ln/>
        </p:spPr>
      </p:sp>
      <p:sp>
        <p:nvSpPr>
          <p:cNvPr id="39" name="Text 37"/>
          <p:cNvSpPr/>
          <p:nvPr/>
        </p:nvSpPr>
        <p:spPr>
          <a:xfrm>
            <a:off x="1009650" y="2968060"/>
            <a:ext cx="111823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Forced landing</a:t>
            </a:r>
            <a:endParaRPr lang="en-US" sz="1200" dirty="0">
              <a:latin typeface="Microsoft YaHei" pitchFamily="34" charset="0"/>
              <a:ea typeface="Microsoft YaHei" pitchFamily="34" charset="-122"/>
              <a:cs typeface="Microsoft YaHei" pitchFamily="34" charset="-120"/>
            </a:endParaRPr>
          </a:p>
        </p:txBody>
      </p:sp>
      <p:sp>
        <p:nvSpPr>
          <p:cNvPr id="40" name="Text 38"/>
          <p:cNvSpPr/>
          <p:nvPr/>
        </p:nvSpPr>
        <p:spPr>
          <a:xfrm>
            <a:off x="2935224" y="286256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Phoenix Wings</a:t>
            </a:r>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050" dirty="0">
                <a:solidFill>
                  <a:srgbClr val="F2E9DF"/>
                </a:solidFill>
                <a:latin typeface="Microsoft YaHei" pitchFamily="34" charset="0"/>
                <a:ea typeface="Microsoft YaHei" pitchFamily="34" charset="-122"/>
                <a:cs typeface="Microsoft YaHei" pitchFamily="34" charset="-120"/>
              </a:rPr>
              <a:t> Ark 80 parachuted down in</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2935224" y="307211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Shenzhen (2026-02)</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7008694" y="2862562"/>
            <a:ext cx="5183306"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Routes off crowds, a parachute on board</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10544175" y="2986025"/>
            <a:ext cx="1647825" cy="148590"/>
          </a:xfrm>
          <a:prstGeom prst="rect">
            <a:avLst/>
          </a:prstGeom>
          <a:noFill/>
          <a:ln/>
        </p:spPr>
        <p:txBody>
          <a:bodyPr wrap="none" lIns="0" tIns="0" rIns="0" bIns="0" rtlCol="0" anchor="t"/>
          <a:lstStyle/>
          <a:p>
            <a:pPr algn="l" indent="0" marL="0">
              <a:buNone/>
            </a:pPr>
            <a:r>
              <a:rPr lang="en-US" sz="975" b="1" dirty="0">
                <a:solidFill>
                  <a:srgbClr val="F2E9DF"/>
                </a:solidFill>
                <a:latin typeface="Microsoft YaHei" pitchFamily="34" charset="0"/>
                <a:ea typeface="Microsoft YaHei" pitchFamily="34" charset="-122"/>
                <a:cs typeface="Microsoft YaHei" pitchFamily="34" charset="-120"/>
              </a:rPr>
              <a:t>Months 1-6</a:t>
            </a:r>
            <a:endParaRPr lang="en-US" sz="975" dirty="0">
              <a:latin typeface="Microsoft YaHei" pitchFamily="34" charset="0"/>
              <a:ea typeface="Microsoft YaHei" pitchFamily="34" charset="-122"/>
              <a:cs typeface="Microsoft YaHei" pitchFamily="34" charset="-120"/>
            </a:endParaRPr>
          </a:p>
        </p:txBody>
      </p:sp>
      <p:sp>
        <p:nvSpPr>
          <p:cNvPr id="44" name="Shape 42"/>
          <p:cNvSpPr/>
          <p:nvPr/>
        </p:nvSpPr>
        <p:spPr>
          <a:xfrm>
            <a:off x="747685" y="3606779"/>
            <a:ext cx="142929" cy="158791"/>
          </a:xfrm>
          <a:custGeom>
            <a:avLst/>
            <a:gdLst/>
            <a:ahLst/>
            <a:cxnLst/>
            <a:rect l="l" t="t" r="r" b="b"/>
            <a:pathLst>
              <a:path w="142929" h="158791">
                <a:moveTo>
                  <a:pt x="7965" y="95271"/>
                </a:moveTo>
                <a:arcTo hR="7938" wR="7938" stAng="5388279" swAng="7754754"/>
                <a:lnTo>
                  <a:pt x="80355" y="1370"/>
                </a:lnTo>
                <a:arcTo hR="3969" wR="3969" stAng="13254236" swAng="9268521"/>
                <a:lnTo>
                  <a:pt x="71941" y="52805"/>
                </a:lnTo>
                <a:arcTo hR="7938" wR="7938" stAng="12029258" swAng="-6640439"/>
                <a:lnTo>
                  <a:pt x="134965" y="63521"/>
                </a:lnTo>
                <a:arcTo hR="7938" wR="7938" stAng="16188279" swAng="7754754"/>
                <a:lnTo>
                  <a:pt x="62575" y="157421"/>
                </a:lnTo>
                <a:arcTo hR="3969" wR="3969" stAng="2454236" swAng="9268521"/>
                <a:lnTo>
                  <a:pt x="70988" y="105986"/>
                </a:lnTo>
                <a:arcTo hR="7938" wR="7938" stAng="1229258" swAng="-6640439"/>
                <a:close/>
              </a:path>
            </a:pathLst>
          </a:custGeom>
          <a:noFill/>
          <a:ln w="15875">
            <a:solidFill>
              <a:srgbClr val="C4AE97"/>
            </a:solidFill>
            <a:prstDash val="solid"/>
          </a:ln>
        </p:spPr>
      </p:sp>
      <p:sp>
        <p:nvSpPr>
          <p:cNvPr id="45" name="Shape 43"/>
          <p:cNvSpPr/>
          <p:nvPr/>
        </p:nvSpPr>
        <p:spPr>
          <a:xfrm>
            <a:off x="609600" y="3990975"/>
            <a:ext cx="10972800" cy="9525"/>
          </a:xfrm>
          <a:prstGeom prst="rect">
            <a:avLst/>
          </a:prstGeom>
          <a:solidFill>
            <a:srgbClr val="4A3B30"/>
          </a:solidFill>
          <a:ln/>
        </p:spPr>
      </p:sp>
      <p:sp>
        <p:nvSpPr>
          <p:cNvPr id="46" name="Text 44"/>
          <p:cNvSpPr/>
          <p:nvPr/>
        </p:nvSpPr>
        <p:spPr>
          <a:xfrm>
            <a:off x="1009650" y="3596710"/>
            <a:ext cx="111823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Power lines</a:t>
            </a:r>
            <a:endParaRPr lang="en-US" sz="1200" dirty="0">
              <a:latin typeface="Microsoft YaHei" pitchFamily="34" charset="0"/>
              <a:ea typeface="Microsoft YaHei" pitchFamily="34" charset="-122"/>
              <a:cs typeface="Microsoft YaHei" pitchFamily="34" charset="-120"/>
            </a:endParaRPr>
          </a:p>
        </p:txBody>
      </p:sp>
      <p:sp>
        <p:nvSpPr>
          <p:cNvPr id="47" name="Text 45"/>
          <p:cNvSpPr/>
          <p:nvPr/>
        </p:nvSpPr>
        <p:spPr>
          <a:xfrm>
            <a:off x="2935224" y="349121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Wing landed on power lines, about 2,000 homes cut</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2935224" y="370076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off (2022-09)</a:t>
            </a:r>
            <a:endParaRPr lang="en-US" sz="1050" dirty="0">
              <a:latin typeface="Microsoft YaHei" pitchFamily="34" charset="0"/>
              <a:ea typeface="Microsoft YaHei" pitchFamily="34" charset="-122"/>
              <a:cs typeface="Microsoft YaHei" pitchFamily="34" charset="-120"/>
            </a:endParaRPr>
          </a:p>
        </p:txBody>
      </p:sp>
      <p:sp>
        <p:nvSpPr>
          <p:cNvPr id="49" name="Text 47"/>
          <p:cNvSpPr/>
          <p:nvPr/>
        </p:nvSpPr>
        <p:spPr>
          <a:xfrm>
            <a:off x="7008694" y="3491212"/>
            <a:ext cx="5183306"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Pads and routes clear of overhead lines</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10544175" y="3614675"/>
            <a:ext cx="1647825" cy="148590"/>
          </a:xfrm>
          <a:prstGeom prst="rect">
            <a:avLst/>
          </a:prstGeom>
          <a:noFill/>
          <a:ln/>
        </p:spPr>
        <p:txBody>
          <a:bodyPr wrap="none" lIns="0" tIns="0" rIns="0" bIns="0" rtlCol="0" anchor="t"/>
          <a:lstStyle/>
          <a:p>
            <a:pPr algn="l" indent="0" marL="0">
              <a:buNone/>
            </a:pPr>
            <a:r>
              <a:rPr lang="en-US" sz="975" b="1" dirty="0">
                <a:solidFill>
                  <a:srgbClr val="F2E9DF"/>
                </a:solidFill>
                <a:latin typeface="Microsoft YaHei" pitchFamily="34" charset="0"/>
                <a:ea typeface="Microsoft YaHei" pitchFamily="34" charset="-122"/>
                <a:cs typeface="Microsoft YaHei" pitchFamily="34" charset="-120"/>
              </a:rPr>
              <a:t>Months 7-9</a:t>
            </a:r>
            <a:endParaRPr lang="en-US" sz="975" dirty="0">
              <a:latin typeface="Microsoft YaHei" pitchFamily="34" charset="0"/>
              <a:ea typeface="Microsoft YaHei" pitchFamily="34" charset="-122"/>
              <a:cs typeface="Microsoft YaHei" pitchFamily="34" charset="-120"/>
            </a:endParaRPr>
          </a:p>
        </p:txBody>
      </p:sp>
      <p:sp>
        <p:nvSpPr>
          <p:cNvPr id="51" name="Shape 49"/>
          <p:cNvSpPr/>
          <p:nvPr/>
        </p:nvSpPr>
        <p:spPr>
          <a:xfrm>
            <a:off x="739775" y="4251309"/>
            <a:ext cx="71438" cy="127047"/>
          </a:xfrm>
          <a:custGeom>
            <a:avLst/>
            <a:gdLst/>
            <a:ahLst/>
            <a:cxnLst/>
            <a:rect l="l" t="t" r="r" b="b"/>
            <a:pathLst>
              <a:path w="71438" h="127047">
                <a:moveTo>
                  <a:pt x="71438" y="5588"/>
                </a:moveTo>
                <a:arcTo hR="5596" wR="5596" stAng="21595030" swAng="-8091518"/>
                <a:lnTo>
                  <a:pt x="35028" y="28488"/>
                </a:lnTo>
                <a:arcTo hR="11112" wR="11112" stAng="2689752" swAng="2720325"/>
                <a:lnTo>
                  <a:pt x="7938" y="31766"/>
                </a:lnTo>
                <a:arcTo hR="7938" wR="7938" stAng="16200000" swAng="-5400000"/>
                <a:lnTo>
                  <a:pt x="0" y="87328"/>
                </a:lnTo>
                <a:arcTo hR="7938" wR="7938" stAng="10800000" swAng="-5400000"/>
                <a:lnTo>
                  <a:pt x="27115" y="95266"/>
                </a:lnTo>
                <a:arcTo hR="11112" wR="11112" stAng="16189923" swAng="2720325"/>
                <a:lnTo>
                  <a:pt x="61881" y="125404"/>
                </a:lnTo>
                <a:arcTo hR="5596" wR="5596" stAng="8103383" swAng="-8108165"/>
                <a:close/>
              </a:path>
            </a:pathLst>
          </a:custGeom>
          <a:noFill/>
          <a:ln w="15875">
            <a:solidFill>
              <a:srgbClr val="C4AE97"/>
            </a:solidFill>
            <a:prstDash val="solid"/>
          </a:ln>
        </p:spPr>
      </p:sp>
      <p:sp>
        <p:nvSpPr>
          <p:cNvPr id="52" name="Shape 50"/>
          <p:cNvSpPr/>
          <p:nvPr/>
        </p:nvSpPr>
        <p:spPr>
          <a:xfrm>
            <a:off x="850900" y="4291013"/>
            <a:ext cx="7938" cy="47625"/>
          </a:xfrm>
          <a:custGeom>
            <a:avLst/>
            <a:gdLst/>
            <a:ahLst/>
            <a:cxnLst/>
            <a:rect l="l" t="t" r="r" b="b"/>
            <a:pathLst>
              <a:path w="7938" h="47625">
                <a:moveTo>
                  <a:pt x="0" y="0"/>
                </a:moveTo>
                <a:arcTo hR="39688" wR="39688" stAng="19387806" swAng="4424388"/>
              </a:path>
            </a:pathLst>
          </a:custGeom>
          <a:noFill/>
          <a:ln w="15875">
            <a:solidFill>
              <a:srgbClr val="C4AE97"/>
            </a:solidFill>
            <a:prstDash val="solid"/>
          </a:ln>
        </p:spPr>
      </p:sp>
      <p:sp>
        <p:nvSpPr>
          <p:cNvPr id="53" name="Shape 51"/>
          <p:cNvSpPr/>
          <p:nvPr/>
        </p:nvSpPr>
        <p:spPr>
          <a:xfrm>
            <a:off x="877602" y="4264311"/>
            <a:ext cx="20924" cy="101029"/>
          </a:xfrm>
          <a:custGeom>
            <a:avLst/>
            <a:gdLst/>
            <a:ahLst/>
            <a:cxnLst/>
            <a:rect l="l" t="t" r="r" b="b"/>
            <a:pathLst>
              <a:path w="20924" h="101029">
                <a:moveTo>
                  <a:pt x="0" y="101029"/>
                </a:moveTo>
                <a:arcTo hR="71438" wR="71438" stAng="2700021" swAng="-5400042"/>
              </a:path>
            </a:pathLst>
          </a:custGeom>
          <a:noFill/>
          <a:ln w="15875">
            <a:solidFill>
              <a:srgbClr val="C4AE97"/>
            </a:solidFill>
            <a:prstDash val="solid"/>
          </a:ln>
        </p:spPr>
      </p:sp>
      <p:sp>
        <p:nvSpPr>
          <p:cNvPr id="54" name="Shape 52"/>
          <p:cNvSpPr/>
          <p:nvPr/>
        </p:nvSpPr>
        <p:spPr>
          <a:xfrm>
            <a:off x="609600" y="4619625"/>
            <a:ext cx="10972800" cy="9525"/>
          </a:xfrm>
          <a:prstGeom prst="rect">
            <a:avLst/>
          </a:prstGeom>
          <a:solidFill>
            <a:srgbClr val="4A3B30"/>
          </a:solidFill>
          <a:ln/>
        </p:spPr>
      </p:sp>
      <p:sp>
        <p:nvSpPr>
          <p:cNvPr id="55" name="Text 53"/>
          <p:cNvSpPr/>
          <p:nvPr/>
        </p:nvSpPr>
        <p:spPr>
          <a:xfrm>
            <a:off x="1009650" y="4225360"/>
            <a:ext cx="111823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Noise</a:t>
            </a:r>
            <a:endParaRPr lang="en-US" sz="1200" dirty="0">
              <a:latin typeface="Microsoft YaHei" pitchFamily="34" charset="0"/>
              <a:ea typeface="Microsoft YaHei" pitchFamily="34" charset="-122"/>
              <a:cs typeface="Microsoft YaHei" pitchFamily="34" charset="-120"/>
            </a:endParaRPr>
          </a:p>
        </p:txBody>
      </p:sp>
      <p:sp>
        <p:nvSpPr>
          <p:cNvPr id="56" name="Text 54"/>
          <p:cNvSpPr/>
          <p:nvPr/>
        </p:nvSpPr>
        <p:spPr>
          <a:xfrm>
            <a:off x="2935224" y="411986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Wing</a:t>
            </a:r>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050" dirty="0">
                <a:solidFill>
                  <a:srgbClr val="F2E9DF"/>
                </a:solidFill>
                <a:latin typeface="Microsoft YaHei" pitchFamily="34" charset="0"/>
                <a:ea typeface="Microsoft YaHei" pitchFamily="34" charset="-122"/>
                <a:cs typeface="Microsoft YaHei" pitchFamily="34" charset="-120"/>
              </a:rPr>
              <a:t>s Canberra trial led to a noise review (2019)</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7008694" y="4119862"/>
            <a:ext cx="5183306"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Parks and suburbs first, notify residents before</a:t>
            </a:r>
            <a:endParaRPr lang="en-US" sz="1050" dirty="0">
              <a:latin typeface="Microsoft YaHei" pitchFamily="34" charset="0"/>
              <a:ea typeface="Microsoft YaHei" pitchFamily="34" charset="-122"/>
              <a:cs typeface="Microsoft YaHei" pitchFamily="34" charset="-120"/>
            </a:endParaRPr>
          </a:p>
        </p:txBody>
      </p:sp>
      <p:sp>
        <p:nvSpPr>
          <p:cNvPr id="58" name="Text 56"/>
          <p:cNvSpPr/>
          <p:nvPr/>
        </p:nvSpPr>
        <p:spPr>
          <a:xfrm>
            <a:off x="7008694" y="4329412"/>
            <a:ext cx="5183306"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moving in</a:t>
            </a:r>
            <a:endParaRPr lang="en-US" sz="1050" dirty="0">
              <a:latin typeface="Microsoft YaHei" pitchFamily="34" charset="0"/>
              <a:ea typeface="Microsoft YaHei" pitchFamily="34" charset="-122"/>
              <a:cs typeface="Microsoft YaHei" pitchFamily="34" charset="-120"/>
            </a:endParaRPr>
          </a:p>
        </p:txBody>
      </p:sp>
      <p:sp>
        <p:nvSpPr>
          <p:cNvPr id="59" name="Text 57"/>
          <p:cNvSpPr/>
          <p:nvPr/>
        </p:nvSpPr>
        <p:spPr>
          <a:xfrm>
            <a:off x="10544175" y="4243325"/>
            <a:ext cx="1647825" cy="148590"/>
          </a:xfrm>
          <a:prstGeom prst="rect">
            <a:avLst/>
          </a:prstGeom>
          <a:noFill/>
          <a:ln/>
        </p:spPr>
        <p:txBody>
          <a:bodyPr wrap="none" lIns="0" tIns="0" rIns="0" bIns="0" rtlCol="0" anchor="t"/>
          <a:lstStyle/>
          <a:p>
            <a:pPr algn="l" indent="0" marL="0">
              <a:buNone/>
            </a:pPr>
            <a:r>
              <a:rPr lang="en-US" sz="975" b="1" dirty="0">
                <a:solidFill>
                  <a:srgbClr val="F2E9DF"/>
                </a:solidFill>
                <a:latin typeface="Microsoft YaHei" pitchFamily="34" charset="0"/>
                <a:ea typeface="Microsoft YaHei" pitchFamily="34" charset="-122"/>
                <a:cs typeface="Microsoft YaHei" pitchFamily="34" charset="-120"/>
              </a:rPr>
              <a:t>Months 10-15</a:t>
            </a:r>
            <a:endParaRPr lang="en-US" sz="975" dirty="0">
              <a:latin typeface="Microsoft YaHei" pitchFamily="34" charset="0"/>
              <a:ea typeface="Microsoft YaHei" pitchFamily="34" charset="-122"/>
              <a:cs typeface="Microsoft YaHei" pitchFamily="34" charset="-120"/>
            </a:endParaRPr>
          </a:p>
        </p:txBody>
      </p:sp>
      <p:sp>
        <p:nvSpPr>
          <p:cNvPr id="60" name="Shape 58"/>
          <p:cNvSpPr/>
          <p:nvPr/>
        </p:nvSpPr>
        <p:spPr>
          <a:xfrm>
            <a:off x="819150" y="4951413"/>
            <a:ext cx="31750" cy="71438"/>
          </a:xfrm>
          <a:custGeom>
            <a:avLst/>
            <a:gdLst/>
            <a:ahLst/>
            <a:cxnLst/>
            <a:rect l="l" t="t" r="r" b="b"/>
            <a:pathLst>
              <a:path w="31750" h="71438">
                <a:moveTo>
                  <a:pt x="0" y="0"/>
                </a:moveTo>
                <a:lnTo>
                  <a:pt x="0" y="55563"/>
                </a:lnTo>
                <a:arcTo hR="15875" wR="15875" stAng="10800000" swAng="-10800000"/>
              </a:path>
            </a:pathLst>
          </a:custGeom>
          <a:noFill/>
          <a:ln w="15875">
            <a:solidFill>
              <a:srgbClr val="C4AE97"/>
            </a:solidFill>
            <a:prstDash val="solid"/>
          </a:ln>
        </p:spPr>
      </p:sp>
      <p:sp>
        <p:nvSpPr>
          <p:cNvPr id="61" name="Shape 59"/>
          <p:cNvSpPr/>
          <p:nvPr/>
        </p:nvSpPr>
        <p:spPr>
          <a:xfrm>
            <a:off x="819150" y="4864100"/>
            <a:ext cx="5953" cy="15875"/>
          </a:xfrm>
          <a:custGeom>
            <a:avLst/>
            <a:gdLst/>
            <a:ahLst/>
            <a:cxnLst/>
            <a:rect l="l" t="t" r="r" b="b"/>
            <a:pathLst>
              <a:path w="5953" h="15875">
                <a:moveTo>
                  <a:pt x="0" y="0"/>
                </a:moveTo>
                <a:lnTo>
                  <a:pt x="0" y="15875"/>
                </a:lnTo>
              </a:path>
            </a:pathLst>
          </a:custGeom>
          <a:noFill/>
          <a:ln w="15875">
            <a:solidFill>
              <a:srgbClr val="C4AE97"/>
            </a:solidFill>
            <a:prstDash val="solid"/>
          </a:ln>
        </p:spPr>
      </p:sp>
      <p:sp>
        <p:nvSpPr>
          <p:cNvPr id="62" name="Shape 60"/>
          <p:cNvSpPr/>
          <p:nvPr/>
        </p:nvSpPr>
        <p:spPr>
          <a:xfrm>
            <a:off x="739781" y="4879953"/>
            <a:ext cx="158746" cy="71460"/>
          </a:xfrm>
          <a:custGeom>
            <a:avLst/>
            <a:gdLst/>
            <a:ahLst/>
            <a:cxnLst/>
            <a:rect l="l" t="t" r="r" b="b"/>
            <a:pathLst>
              <a:path w="158746" h="71460">
                <a:moveTo>
                  <a:pt x="150743" y="71460"/>
                </a:moveTo>
                <a:arcTo hR="7938" wR="7938" stAng="5428465" swAng="-6382733"/>
                <a:arcTo hR="81629" wR="81629" stAng="20736794" swAng="-9073589"/>
                <a:arcTo hR="7938" wR="7938" stAng="11754147" swAng="-6351638"/>
                <a:close/>
              </a:path>
            </a:pathLst>
          </a:custGeom>
          <a:noFill/>
          <a:ln w="15875">
            <a:solidFill>
              <a:srgbClr val="C4AE97"/>
            </a:solidFill>
            <a:prstDash val="solid"/>
          </a:ln>
        </p:spPr>
      </p:sp>
      <p:sp>
        <p:nvSpPr>
          <p:cNvPr id="63" name="Shape 61"/>
          <p:cNvSpPr/>
          <p:nvPr/>
        </p:nvSpPr>
        <p:spPr>
          <a:xfrm>
            <a:off x="609600" y="5248275"/>
            <a:ext cx="10972800" cy="9525"/>
          </a:xfrm>
          <a:prstGeom prst="rect">
            <a:avLst/>
          </a:prstGeom>
          <a:solidFill>
            <a:srgbClr val="4A3B30"/>
          </a:solidFill>
          <a:ln/>
        </p:spPr>
      </p:sp>
      <p:sp>
        <p:nvSpPr>
          <p:cNvPr id="64" name="Text 62"/>
          <p:cNvSpPr/>
          <p:nvPr/>
        </p:nvSpPr>
        <p:spPr>
          <a:xfrm>
            <a:off x="1009650" y="4854010"/>
            <a:ext cx="111823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Insurance</a:t>
            </a:r>
            <a:endParaRPr lang="en-US" sz="1200" dirty="0">
              <a:latin typeface="Microsoft YaHei" pitchFamily="34" charset="0"/>
              <a:ea typeface="Microsoft YaHei" pitchFamily="34" charset="-122"/>
              <a:cs typeface="Microsoft YaHei" pitchFamily="34" charset="-120"/>
            </a:endParaRPr>
          </a:p>
        </p:txBody>
      </p:sp>
      <p:sp>
        <p:nvSpPr>
          <p:cNvPr id="65" name="Text 63"/>
          <p:cNvSpPr/>
          <p:nvPr/>
        </p:nvSpPr>
        <p:spPr>
          <a:xfrm>
            <a:off x="2935224" y="474851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China</a:t>
            </a:r>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pPr algn="l" indent="0" marL="0">
              <a:buNone/>
            </a:pPr>
            <a:r>
              <a:rPr lang="en-US" sz="1050" dirty="0">
                <a:solidFill>
                  <a:srgbClr val="F2E9DF"/>
                </a:solidFill>
                <a:latin typeface="Microsoft YaHei" pitchFamily="34" charset="0"/>
                <a:ea typeface="Microsoft YaHei" pitchFamily="34" charset="-122"/>
                <a:cs typeface="Microsoft YaHei" pitchFamily="34" charset="-120"/>
              </a:rPr>
              <a:t>s minimum cover due only around 2027</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7008694" y="4748512"/>
            <a:ext cx="5183306"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Full third-party cover before the first flight</a:t>
            </a:r>
            <a:endParaRPr lang="en-US" sz="1050" dirty="0">
              <a:latin typeface="Microsoft YaHei" pitchFamily="34" charset="0"/>
              <a:ea typeface="Microsoft YaHei" pitchFamily="34" charset="-122"/>
              <a:cs typeface="Microsoft YaHei" pitchFamily="34" charset="-120"/>
            </a:endParaRPr>
          </a:p>
        </p:txBody>
      </p:sp>
      <p:sp>
        <p:nvSpPr>
          <p:cNvPr id="67" name="Text 65"/>
          <p:cNvSpPr/>
          <p:nvPr/>
        </p:nvSpPr>
        <p:spPr>
          <a:xfrm>
            <a:off x="10544175" y="4871975"/>
            <a:ext cx="1647825" cy="148590"/>
          </a:xfrm>
          <a:prstGeom prst="rect">
            <a:avLst/>
          </a:prstGeom>
          <a:noFill/>
          <a:ln/>
        </p:spPr>
        <p:txBody>
          <a:bodyPr wrap="none" lIns="0" tIns="0" rIns="0" bIns="0" rtlCol="0" anchor="t"/>
          <a:lstStyle/>
          <a:p>
            <a:pPr algn="l" indent="0" marL="0">
              <a:buNone/>
            </a:pPr>
            <a:r>
              <a:rPr lang="en-US" sz="975" b="1" dirty="0">
                <a:solidFill>
                  <a:srgbClr val="F2E9DF"/>
                </a:solidFill>
                <a:latin typeface="Microsoft YaHei" pitchFamily="34" charset="0"/>
                <a:ea typeface="Microsoft YaHei" pitchFamily="34" charset="-122"/>
                <a:cs typeface="Microsoft YaHei" pitchFamily="34" charset="-120"/>
              </a:rPr>
              <a:t>Months 1-6</a:t>
            </a:r>
            <a:endParaRPr lang="en-US" sz="975" dirty="0">
              <a:latin typeface="Microsoft YaHei" pitchFamily="34" charset="0"/>
              <a:ea typeface="Microsoft YaHei" pitchFamily="34" charset="-122"/>
              <a:cs typeface="Microsoft YaHei" pitchFamily="34" charset="-120"/>
            </a:endParaRPr>
          </a:p>
        </p:txBody>
      </p:sp>
      <p:sp>
        <p:nvSpPr>
          <p:cNvPr id="68" name="Shape 66"/>
          <p:cNvSpPr/>
          <p:nvPr/>
        </p:nvSpPr>
        <p:spPr>
          <a:xfrm>
            <a:off x="739782" y="5558282"/>
            <a:ext cx="93211" cy="93211"/>
          </a:xfrm>
          <a:custGeom>
            <a:avLst/>
            <a:gdLst/>
            <a:ahLst/>
            <a:cxnLst/>
            <a:rect l="l" t="t" r="r" b="b"/>
            <a:pathLst>
              <a:path w="93211" h="93211">
                <a:moveTo>
                  <a:pt x="93211" y="59373"/>
                </a:moveTo>
                <a:arcTo hR="47625" wR="47625" stAng="1009623" swAng="14180754"/>
              </a:path>
            </a:pathLst>
          </a:custGeom>
          <a:noFill/>
          <a:ln w="15875">
            <a:solidFill>
              <a:srgbClr val="C4AE97"/>
            </a:solidFill>
            <a:prstDash val="solid"/>
          </a:ln>
        </p:spPr>
      </p:sp>
      <p:sp>
        <p:nvSpPr>
          <p:cNvPr id="69" name="Shape 67"/>
          <p:cNvSpPr/>
          <p:nvPr/>
        </p:nvSpPr>
        <p:spPr>
          <a:xfrm>
            <a:off x="842963" y="5524500"/>
            <a:ext cx="7938" cy="31750"/>
          </a:xfrm>
          <a:custGeom>
            <a:avLst/>
            <a:gdLst/>
            <a:ahLst/>
            <a:cxnLst/>
            <a:rect l="l" t="t" r="r" b="b"/>
            <a:pathLst>
              <a:path w="7938" h="31750">
                <a:moveTo>
                  <a:pt x="0" y="0"/>
                </a:moveTo>
                <a:lnTo>
                  <a:pt x="7938" y="0"/>
                </a:lnTo>
                <a:lnTo>
                  <a:pt x="7938" y="31750"/>
                </a:lnTo>
              </a:path>
            </a:pathLst>
          </a:custGeom>
          <a:noFill/>
          <a:ln w="15875">
            <a:solidFill>
              <a:srgbClr val="C4AE97"/>
            </a:solidFill>
            <a:prstDash val="solid"/>
          </a:ln>
        </p:spPr>
      </p:sp>
      <p:sp>
        <p:nvSpPr>
          <p:cNvPr id="70" name="Shape 68"/>
          <p:cNvSpPr/>
          <p:nvPr/>
        </p:nvSpPr>
        <p:spPr>
          <a:xfrm>
            <a:off x="772589" y="5590127"/>
            <a:ext cx="22749" cy="27495"/>
          </a:xfrm>
          <a:custGeom>
            <a:avLst/>
            <a:gdLst/>
            <a:ahLst/>
            <a:cxnLst/>
            <a:rect l="l" t="t" r="r" b="b"/>
            <a:pathLst>
              <a:path w="22749" h="27495">
                <a:moveTo>
                  <a:pt x="0" y="3969"/>
                </a:moveTo>
                <a:lnTo>
                  <a:pt x="6874" y="0"/>
                </a:lnTo>
                <a:lnTo>
                  <a:pt x="22749" y="27495"/>
                </a:lnTo>
              </a:path>
            </a:pathLst>
          </a:custGeom>
          <a:noFill/>
          <a:ln w="15875">
            <a:solidFill>
              <a:srgbClr val="C4AE97"/>
            </a:solidFill>
            <a:prstDash val="solid"/>
          </a:ln>
        </p:spPr>
      </p:sp>
      <p:sp>
        <p:nvSpPr>
          <p:cNvPr id="71" name="Shape 69"/>
          <p:cNvSpPr/>
          <p:nvPr/>
        </p:nvSpPr>
        <p:spPr>
          <a:xfrm>
            <a:off x="803275" y="5492750"/>
            <a:ext cx="95250" cy="95250"/>
          </a:xfrm>
          <a:prstGeom prst="ellipse">
            <a:avLst/>
          </a:prstGeom>
          <a:noFill/>
          <a:ln w="15875">
            <a:solidFill>
              <a:srgbClr val="C4AE97"/>
            </a:solidFill>
            <a:prstDash val="solid"/>
          </a:ln>
        </p:spPr>
      </p:sp>
      <p:sp>
        <p:nvSpPr>
          <p:cNvPr id="72" name="Shape 70"/>
          <p:cNvSpPr/>
          <p:nvPr/>
        </p:nvSpPr>
        <p:spPr>
          <a:xfrm>
            <a:off x="609600" y="5876925"/>
            <a:ext cx="10972800" cy="9525"/>
          </a:xfrm>
          <a:prstGeom prst="rect">
            <a:avLst/>
          </a:prstGeom>
          <a:solidFill>
            <a:srgbClr val="4A3B30"/>
          </a:solidFill>
          <a:ln/>
        </p:spPr>
      </p:sp>
      <p:sp>
        <p:nvSpPr>
          <p:cNvPr id="73" name="Text 71"/>
          <p:cNvSpPr/>
          <p:nvPr/>
        </p:nvSpPr>
        <p:spPr>
          <a:xfrm>
            <a:off x="1009650" y="5482660"/>
            <a:ext cx="1118235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Funding</a:t>
            </a:r>
            <a:endParaRPr lang="en-US" sz="1200" dirty="0">
              <a:latin typeface="Microsoft YaHei" pitchFamily="34" charset="0"/>
              <a:ea typeface="Microsoft YaHei" pitchFamily="34" charset="-122"/>
              <a:cs typeface="Microsoft YaHei" pitchFamily="34" charset="-120"/>
            </a:endParaRPr>
          </a:p>
        </p:txBody>
      </p:sp>
      <p:sp>
        <p:nvSpPr>
          <p:cNvPr id="74" name="Text 72"/>
          <p:cNvSpPr/>
          <p:nvPr/>
        </p:nvSpPr>
        <p:spPr>
          <a:xfrm>
            <a:off x="2935224" y="537716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Operators drew 2.2% of big low-altitude deals (H1</a:t>
            </a:r>
            <a:endParaRPr lang="en-US" sz="1050" dirty="0">
              <a:latin typeface="Microsoft YaHei" pitchFamily="34" charset="0"/>
              <a:ea typeface="Microsoft YaHei" pitchFamily="34" charset="-122"/>
              <a:cs typeface="Microsoft YaHei" pitchFamily="34" charset="-120"/>
            </a:endParaRPr>
          </a:p>
        </p:txBody>
      </p:sp>
      <p:sp>
        <p:nvSpPr>
          <p:cNvPr id="75" name="Text 73"/>
          <p:cNvSpPr/>
          <p:nvPr/>
        </p:nvSpPr>
        <p:spPr>
          <a:xfrm>
            <a:off x="2935224" y="5586712"/>
            <a:ext cx="9256776"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2026, global)</a:t>
            </a:r>
            <a:endParaRPr lang="en-US" sz="1050" dirty="0">
              <a:latin typeface="Microsoft YaHei" pitchFamily="34" charset="0"/>
              <a:ea typeface="Microsoft YaHei" pitchFamily="34" charset="-122"/>
              <a:cs typeface="Microsoft YaHei" pitchFamily="34" charset="-120"/>
            </a:endParaRPr>
          </a:p>
        </p:txBody>
      </p:sp>
      <p:sp>
        <p:nvSpPr>
          <p:cNvPr id="76" name="Text 74"/>
          <p:cNvSpPr/>
          <p:nvPr/>
        </p:nvSpPr>
        <p:spPr>
          <a:xfrm>
            <a:off x="7008694" y="5377162"/>
            <a:ext cx="5183306" cy="160020"/>
          </a:xfrm>
          <a:prstGeom prst="rect">
            <a:avLst/>
          </a:prstGeom>
          <a:noFill/>
          <a:ln/>
        </p:spPr>
        <p:txBody>
          <a:bodyPr wrap="none" lIns="0" tIns="0" rIns="0" bIns="0" rtlCol="0" anchor="t"/>
          <a:lstStyle/>
          <a:p>
            <a:pPr algn="l" indent="0" marL="0">
              <a:buNone/>
            </a:pPr>
            <a:r>
              <a:rPr lang="en-US" sz="1050" dirty="0">
                <a:solidFill>
                  <a:srgbClr val="C4AE97"/>
                </a:solidFill>
                <a:latin typeface="Microsoft YaHei" pitchFamily="34" charset="0"/>
                <a:ea typeface="Microsoft YaHei" pitchFamily="34" charset="-122"/>
                <a:cs typeface="Microsoft YaHei" pitchFamily="34" charset="-120"/>
              </a:rPr>
              <a:t>Spend by milestone, check each one</a:t>
            </a:r>
            <a:endParaRPr lang="en-US" sz="1050" dirty="0">
              <a:latin typeface="Microsoft YaHei" pitchFamily="34" charset="0"/>
              <a:ea typeface="Microsoft YaHei" pitchFamily="34" charset="-122"/>
              <a:cs typeface="Microsoft YaHei" pitchFamily="34" charset="-120"/>
            </a:endParaRPr>
          </a:p>
        </p:txBody>
      </p:sp>
      <p:sp>
        <p:nvSpPr>
          <p:cNvPr id="77" name="Text 75"/>
          <p:cNvSpPr/>
          <p:nvPr/>
        </p:nvSpPr>
        <p:spPr>
          <a:xfrm>
            <a:off x="10544175" y="5500625"/>
            <a:ext cx="1647825" cy="148590"/>
          </a:xfrm>
          <a:prstGeom prst="rect">
            <a:avLst/>
          </a:prstGeom>
          <a:noFill/>
          <a:ln/>
        </p:spPr>
        <p:txBody>
          <a:bodyPr wrap="none" lIns="0" tIns="0" rIns="0" bIns="0" rtlCol="0" anchor="t"/>
          <a:lstStyle/>
          <a:p>
            <a:pPr algn="l" indent="0" marL="0">
              <a:buNone/>
            </a:pPr>
            <a:r>
              <a:rPr lang="en-US" sz="975" b="1" dirty="0">
                <a:solidFill>
                  <a:srgbClr val="F2E9DF"/>
                </a:solidFill>
                <a:latin typeface="Microsoft YaHei" pitchFamily="34" charset="0"/>
                <a:ea typeface="Microsoft YaHei" pitchFamily="34" charset="-122"/>
                <a:cs typeface="Microsoft YaHei" pitchFamily="34" charset="-120"/>
              </a:rPr>
              <a:t>Throughout</a:t>
            </a:r>
            <a:endParaRPr lang="en-US" sz="975" dirty="0">
              <a:latin typeface="Microsoft YaHei" pitchFamily="34" charset="0"/>
              <a:ea typeface="Microsoft YaHei" pitchFamily="34" charset="-122"/>
              <a:cs typeface="Microsoft YaHei" pitchFamily="34" charset="-120"/>
            </a:endParaRPr>
          </a:p>
        </p:txBody>
      </p:sp>
      <p:sp>
        <p:nvSpPr>
          <p:cNvPr id="78" name="Text 76"/>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NTSB (2025-10), DoNews (2026-02-12), ABC (2022-09-30), Region (2019-06-19), NDRC (2026-02), ITjuzi (2026-07)</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13"/>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14</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10782300" y="476250"/>
            <a:ext cx="352425" cy="19050"/>
          </a:xfrm>
          <a:prstGeom prst="rect">
            <a:avLst/>
          </a:prstGeom>
          <a:solidFill>
            <a:srgbClr val="F2E9DF"/>
          </a:solidFill>
          <a:ln/>
        </p:spPr>
      </p:sp>
      <p:sp>
        <p:nvSpPr>
          <p:cNvPr id="13" name="Text 11"/>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18 months: license, medical route, cost check</a:t>
            </a:r>
            <a:endParaRPr lang="en-US" sz="2550" dirty="0">
              <a:latin typeface="Microsoft YaHei" pitchFamily="34" charset="0"/>
              <a:ea typeface="Microsoft YaHei" pitchFamily="34" charset="-122"/>
              <a:cs typeface="Microsoft YaHei" pitchFamily="34" charset="-120"/>
            </a:endParaRPr>
          </a:p>
        </p:txBody>
      </p:sp>
      <p:sp>
        <p:nvSpPr>
          <p:cNvPr id="15" name="Shape 13"/>
          <p:cNvSpPr/>
          <p:nvPr/>
        </p:nvSpPr>
        <p:spPr>
          <a:xfrm>
            <a:off x="609600" y="2038350"/>
            <a:ext cx="0" cy="133350"/>
          </a:xfrm>
          <a:prstGeom prst="line">
            <a:avLst/>
          </a:prstGeom>
          <a:noFill/>
          <a:ln w="9525">
            <a:solidFill>
              <a:srgbClr val="C4AE97"/>
            </a:solidFill>
            <a:prstDash val="solid"/>
          </a:ln>
        </p:spPr>
      </p:sp>
      <p:sp>
        <p:nvSpPr>
          <p:cNvPr id="16" name="Text 14"/>
          <p:cNvSpPr/>
          <p:nvPr/>
        </p:nvSpPr>
        <p:spPr>
          <a:xfrm>
            <a:off x="609600" y="1852189"/>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Start</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2438400" y="2038350"/>
            <a:ext cx="0" cy="133350"/>
          </a:xfrm>
          <a:prstGeom prst="line">
            <a:avLst/>
          </a:prstGeom>
          <a:noFill/>
          <a:ln w="9525">
            <a:solidFill>
              <a:srgbClr val="C4AE97"/>
            </a:solidFill>
            <a:prstDash val="solid"/>
          </a:ln>
        </p:spPr>
      </p:sp>
      <p:sp>
        <p:nvSpPr>
          <p:cNvPr id="18" name="Text 16"/>
          <p:cNvSpPr/>
          <p:nvPr/>
        </p:nvSpPr>
        <p:spPr>
          <a:xfrm>
            <a:off x="0" y="1852189"/>
            <a:ext cx="4876800" cy="137160"/>
          </a:xfrm>
          <a:prstGeom prst="rect">
            <a:avLst/>
          </a:prstGeom>
          <a:noFill/>
          <a:ln/>
        </p:spPr>
        <p:txBody>
          <a:bodyPr wrap="none" lIns="0" tIns="0" rIns="0" bIns="0" rtlCol="0" anchor="t"/>
          <a:lstStyle/>
          <a:p>
            <a:pPr algn="ctr" indent="0" marL="0">
              <a:buNone/>
            </a:pPr>
            <a:r>
              <a:rPr lang="en-US" sz="900" dirty="0">
                <a:solidFill>
                  <a:srgbClr val="C4AE97"/>
                </a:solidFill>
                <a:latin typeface="Microsoft YaHei" pitchFamily="34" charset="0"/>
                <a:ea typeface="Microsoft YaHei" pitchFamily="34" charset="-122"/>
                <a:cs typeface="Microsoft YaHei" pitchFamily="34" charset="-120"/>
              </a:rPr>
              <a:t>3 months</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4267200" y="2038350"/>
            <a:ext cx="0" cy="133350"/>
          </a:xfrm>
          <a:prstGeom prst="line">
            <a:avLst/>
          </a:prstGeom>
          <a:noFill/>
          <a:ln w="9525">
            <a:solidFill>
              <a:srgbClr val="C4AE97"/>
            </a:solidFill>
            <a:prstDash val="solid"/>
          </a:ln>
        </p:spPr>
      </p:sp>
      <p:sp>
        <p:nvSpPr>
          <p:cNvPr id="20" name="Text 18"/>
          <p:cNvSpPr/>
          <p:nvPr/>
        </p:nvSpPr>
        <p:spPr>
          <a:xfrm>
            <a:off x="0" y="1852189"/>
            <a:ext cx="8534400" cy="137160"/>
          </a:xfrm>
          <a:prstGeom prst="rect">
            <a:avLst/>
          </a:prstGeom>
          <a:noFill/>
          <a:ln/>
        </p:spPr>
        <p:txBody>
          <a:bodyPr wrap="none" lIns="0" tIns="0" rIns="0" bIns="0" rtlCol="0" anchor="t"/>
          <a:lstStyle/>
          <a:p>
            <a:pPr algn="ctr" indent="0" marL="0">
              <a:buNone/>
            </a:pPr>
            <a:r>
              <a:rPr lang="en-US" sz="900" dirty="0">
                <a:solidFill>
                  <a:srgbClr val="C4AE97"/>
                </a:solidFill>
                <a:latin typeface="Microsoft YaHei" pitchFamily="34" charset="0"/>
                <a:ea typeface="Microsoft YaHei" pitchFamily="34" charset="-122"/>
                <a:cs typeface="Microsoft YaHei" pitchFamily="34" charset="-120"/>
              </a:rPr>
              <a:t>6 months</a:t>
            </a:r>
            <a:endParaRPr lang="en-US" sz="900" dirty="0">
              <a:latin typeface="Microsoft YaHei" pitchFamily="34" charset="0"/>
              <a:ea typeface="Microsoft YaHei" pitchFamily="34" charset="-122"/>
              <a:cs typeface="Microsoft YaHei" pitchFamily="34" charset="-120"/>
            </a:endParaRPr>
          </a:p>
        </p:txBody>
      </p:sp>
      <p:sp>
        <p:nvSpPr>
          <p:cNvPr id="21" name="Shape 19"/>
          <p:cNvSpPr/>
          <p:nvPr/>
        </p:nvSpPr>
        <p:spPr>
          <a:xfrm>
            <a:off x="6096000" y="2038350"/>
            <a:ext cx="0" cy="133350"/>
          </a:xfrm>
          <a:prstGeom prst="line">
            <a:avLst/>
          </a:prstGeom>
          <a:noFill/>
          <a:ln w="9525">
            <a:solidFill>
              <a:srgbClr val="C4AE97"/>
            </a:solidFill>
            <a:prstDash val="solid"/>
          </a:ln>
        </p:spPr>
      </p:sp>
      <p:sp>
        <p:nvSpPr>
          <p:cNvPr id="22" name="Text 20"/>
          <p:cNvSpPr/>
          <p:nvPr/>
        </p:nvSpPr>
        <p:spPr>
          <a:xfrm>
            <a:off x="0" y="1852189"/>
            <a:ext cx="12192000" cy="137160"/>
          </a:xfrm>
          <a:prstGeom prst="rect">
            <a:avLst/>
          </a:prstGeom>
          <a:noFill/>
          <a:ln/>
        </p:spPr>
        <p:txBody>
          <a:bodyPr wrap="none" lIns="0" tIns="0" rIns="0" bIns="0" rtlCol="0" anchor="t"/>
          <a:lstStyle/>
          <a:p>
            <a:pPr algn="ctr" indent="0" marL="0">
              <a:buNone/>
            </a:pPr>
            <a:r>
              <a:rPr lang="en-US" sz="900" dirty="0">
                <a:solidFill>
                  <a:srgbClr val="C4AE97"/>
                </a:solidFill>
                <a:latin typeface="Microsoft YaHei" pitchFamily="34" charset="0"/>
                <a:ea typeface="Microsoft YaHei" pitchFamily="34" charset="-122"/>
                <a:cs typeface="Microsoft YaHei" pitchFamily="34" charset="-120"/>
              </a:rPr>
              <a:t>9 months</a:t>
            </a:r>
            <a:endParaRPr lang="en-US" sz="900" dirty="0">
              <a:latin typeface="Microsoft YaHei" pitchFamily="34" charset="0"/>
              <a:ea typeface="Microsoft YaHei" pitchFamily="34" charset="-122"/>
              <a:cs typeface="Microsoft YaHei" pitchFamily="34" charset="-120"/>
            </a:endParaRPr>
          </a:p>
        </p:txBody>
      </p:sp>
      <p:sp>
        <p:nvSpPr>
          <p:cNvPr id="23" name="Shape 21"/>
          <p:cNvSpPr/>
          <p:nvPr/>
        </p:nvSpPr>
        <p:spPr>
          <a:xfrm>
            <a:off x="7924800" y="2038350"/>
            <a:ext cx="0" cy="133350"/>
          </a:xfrm>
          <a:prstGeom prst="line">
            <a:avLst/>
          </a:prstGeom>
          <a:noFill/>
          <a:ln w="9525">
            <a:solidFill>
              <a:srgbClr val="C4AE97"/>
            </a:solidFill>
            <a:prstDash val="solid"/>
          </a:ln>
        </p:spPr>
      </p:sp>
      <p:sp>
        <p:nvSpPr>
          <p:cNvPr id="24" name="Text 22"/>
          <p:cNvSpPr/>
          <p:nvPr/>
        </p:nvSpPr>
        <p:spPr>
          <a:xfrm>
            <a:off x="3657600" y="1852189"/>
            <a:ext cx="8534400" cy="137160"/>
          </a:xfrm>
          <a:prstGeom prst="rect">
            <a:avLst/>
          </a:prstGeom>
          <a:noFill/>
          <a:ln/>
        </p:spPr>
        <p:txBody>
          <a:bodyPr wrap="none" lIns="0" tIns="0" rIns="0" bIns="0" rtlCol="0" anchor="t"/>
          <a:lstStyle/>
          <a:p>
            <a:pPr algn="ctr" indent="0" marL="0">
              <a:buNone/>
            </a:pPr>
            <a:r>
              <a:rPr lang="en-US" sz="900" dirty="0">
                <a:solidFill>
                  <a:srgbClr val="C4AE97"/>
                </a:solidFill>
                <a:latin typeface="Microsoft YaHei" pitchFamily="34" charset="0"/>
                <a:ea typeface="Microsoft YaHei" pitchFamily="34" charset="-122"/>
                <a:cs typeface="Microsoft YaHei" pitchFamily="34" charset="-120"/>
              </a:rPr>
              <a:t>12 months</a:t>
            </a:r>
            <a:endParaRPr lang="en-US" sz="900" dirty="0">
              <a:latin typeface="Microsoft YaHei" pitchFamily="34" charset="0"/>
              <a:ea typeface="Microsoft YaHei" pitchFamily="34" charset="-122"/>
              <a:cs typeface="Microsoft YaHei" pitchFamily="34" charset="-120"/>
            </a:endParaRPr>
          </a:p>
        </p:txBody>
      </p:sp>
      <p:sp>
        <p:nvSpPr>
          <p:cNvPr id="25" name="Shape 23"/>
          <p:cNvSpPr/>
          <p:nvPr/>
        </p:nvSpPr>
        <p:spPr>
          <a:xfrm>
            <a:off x="9753600" y="2038350"/>
            <a:ext cx="0" cy="133350"/>
          </a:xfrm>
          <a:prstGeom prst="line">
            <a:avLst/>
          </a:prstGeom>
          <a:noFill/>
          <a:ln w="9525">
            <a:solidFill>
              <a:srgbClr val="C4AE97"/>
            </a:solidFill>
            <a:prstDash val="solid"/>
          </a:ln>
        </p:spPr>
      </p:sp>
      <p:sp>
        <p:nvSpPr>
          <p:cNvPr id="26" name="Text 24"/>
          <p:cNvSpPr/>
          <p:nvPr/>
        </p:nvSpPr>
        <p:spPr>
          <a:xfrm>
            <a:off x="7315200" y="1852189"/>
            <a:ext cx="4876800" cy="137160"/>
          </a:xfrm>
          <a:prstGeom prst="rect">
            <a:avLst/>
          </a:prstGeom>
          <a:noFill/>
          <a:ln/>
        </p:spPr>
        <p:txBody>
          <a:bodyPr wrap="none" lIns="0" tIns="0" rIns="0" bIns="0" rtlCol="0" anchor="t"/>
          <a:lstStyle/>
          <a:p>
            <a:pPr algn="ctr" indent="0" marL="0">
              <a:buNone/>
            </a:pPr>
            <a:r>
              <a:rPr lang="en-US" sz="900" dirty="0">
                <a:solidFill>
                  <a:srgbClr val="C4AE97"/>
                </a:solidFill>
                <a:latin typeface="Microsoft YaHei" pitchFamily="34" charset="0"/>
                <a:ea typeface="Microsoft YaHei" pitchFamily="34" charset="-122"/>
                <a:cs typeface="Microsoft YaHei" pitchFamily="34" charset="-120"/>
              </a:rPr>
              <a:t>15 months</a:t>
            </a:r>
            <a:endParaRPr lang="en-US" sz="900" dirty="0">
              <a:latin typeface="Microsoft YaHei" pitchFamily="34" charset="0"/>
              <a:ea typeface="Microsoft YaHei" pitchFamily="34" charset="-122"/>
              <a:cs typeface="Microsoft YaHei" pitchFamily="34" charset="-120"/>
            </a:endParaRPr>
          </a:p>
        </p:txBody>
      </p:sp>
      <p:sp>
        <p:nvSpPr>
          <p:cNvPr id="27" name="Shape 25"/>
          <p:cNvSpPr/>
          <p:nvPr/>
        </p:nvSpPr>
        <p:spPr>
          <a:xfrm>
            <a:off x="11582400" y="2038350"/>
            <a:ext cx="0" cy="133350"/>
          </a:xfrm>
          <a:prstGeom prst="line">
            <a:avLst/>
          </a:prstGeom>
          <a:noFill/>
          <a:ln w="9525">
            <a:solidFill>
              <a:srgbClr val="C4AE97"/>
            </a:solidFill>
            <a:prstDash val="solid"/>
          </a:ln>
        </p:spPr>
      </p:sp>
      <p:sp>
        <p:nvSpPr>
          <p:cNvPr id="28" name="Text 26"/>
          <p:cNvSpPr/>
          <p:nvPr/>
        </p:nvSpPr>
        <p:spPr>
          <a:xfrm>
            <a:off x="0" y="1852189"/>
            <a:ext cx="11582400" cy="137160"/>
          </a:xfrm>
          <a:prstGeom prst="rect">
            <a:avLst/>
          </a:prstGeom>
          <a:noFill/>
          <a:ln/>
        </p:spPr>
        <p:txBody>
          <a:bodyPr wrap="none" lIns="0" tIns="0" rIns="0" bIns="0" rtlCol="0" anchor="t"/>
          <a:lstStyle/>
          <a:p>
            <a:pPr algn="r" indent="0" marL="0">
              <a:buNone/>
            </a:pPr>
            <a:r>
              <a:rPr lang="en-US" sz="900" dirty="0">
                <a:solidFill>
                  <a:srgbClr val="C4AE97"/>
                </a:solidFill>
                <a:latin typeface="Microsoft YaHei" pitchFamily="34" charset="0"/>
                <a:ea typeface="Microsoft YaHei" pitchFamily="34" charset="-122"/>
                <a:cs typeface="Microsoft YaHei" pitchFamily="34" charset="-120"/>
              </a:rPr>
              <a:t>18 months</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609600" y="2171700"/>
            <a:ext cx="10972800" cy="57150"/>
          </a:xfrm>
          <a:prstGeom prst="roundRect">
            <a:avLst>
              <a:gd name="adj" fmla="val 50000"/>
            </a:avLst>
          </a:prstGeom>
          <a:solidFill>
            <a:srgbClr val="4A3B30"/>
          </a:solidFill>
          <a:ln/>
        </p:spPr>
      </p:sp>
      <p:sp>
        <p:nvSpPr>
          <p:cNvPr id="30" name="Shape 28"/>
          <p:cNvSpPr/>
          <p:nvPr/>
        </p:nvSpPr>
        <p:spPr>
          <a:xfrm>
            <a:off x="628650" y="2171700"/>
            <a:ext cx="3619500" cy="57150"/>
          </a:xfrm>
          <a:prstGeom prst="roundRect">
            <a:avLst>
              <a:gd name="adj" fmla="val 50000"/>
            </a:avLst>
          </a:prstGeom>
          <a:solidFill>
            <a:srgbClr val="F2E9DF"/>
          </a:solidFill>
          <a:ln/>
        </p:spPr>
      </p:sp>
      <p:sp>
        <p:nvSpPr>
          <p:cNvPr id="31" name="Shape 29"/>
          <p:cNvSpPr/>
          <p:nvPr/>
        </p:nvSpPr>
        <p:spPr>
          <a:xfrm>
            <a:off x="4286250" y="2171700"/>
            <a:ext cx="1790700" cy="57150"/>
          </a:xfrm>
          <a:prstGeom prst="roundRect">
            <a:avLst>
              <a:gd name="adj" fmla="val 50000"/>
            </a:avLst>
          </a:prstGeom>
          <a:solidFill>
            <a:srgbClr val="A89888"/>
          </a:solidFill>
          <a:ln/>
        </p:spPr>
      </p:sp>
      <p:sp>
        <p:nvSpPr>
          <p:cNvPr id="32" name="Shape 30"/>
          <p:cNvSpPr/>
          <p:nvPr/>
        </p:nvSpPr>
        <p:spPr>
          <a:xfrm>
            <a:off x="6115050" y="2171700"/>
            <a:ext cx="3619500" cy="57150"/>
          </a:xfrm>
          <a:prstGeom prst="roundRect">
            <a:avLst>
              <a:gd name="adj" fmla="val 50000"/>
            </a:avLst>
          </a:prstGeom>
          <a:solidFill>
            <a:srgbClr val="A89888"/>
          </a:solidFill>
          <a:ln/>
        </p:spPr>
      </p:sp>
      <p:sp>
        <p:nvSpPr>
          <p:cNvPr id="33" name="Shape 31"/>
          <p:cNvSpPr/>
          <p:nvPr/>
        </p:nvSpPr>
        <p:spPr>
          <a:xfrm>
            <a:off x="9772650" y="2171700"/>
            <a:ext cx="1790700" cy="57150"/>
          </a:xfrm>
          <a:prstGeom prst="roundRect">
            <a:avLst>
              <a:gd name="adj" fmla="val 50000"/>
            </a:avLst>
          </a:prstGeom>
          <a:solidFill>
            <a:srgbClr val="A89888"/>
          </a:solidFill>
          <a:ln/>
        </p:spPr>
      </p:sp>
      <p:sp>
        <p:nvSpPr>
          <p:cNvPr id="34" name="Shape 32"/>
          <p:cNvSpPr/>
          <p:nvPr/>
        </p:nvSpPr>
        <p:spPr>
          <a:xfrm>
            <a:off x="609600" y="2819400"/>
            <a:ext cx="2600325" cy="2381250"/>
          </a:xfrm>
          <a:prstGeom prst="roundRect">
            <a:avLst>
              <a:gd name="adj" fmla="val 1600"/>
            </a:avLst>
          </a:prstGeom>
          <a:solidFill>
            <a:srgbClr val="2C221A"/>
          </a:solidFill>
          <a:ln/>
        </p:spPr>
      </p:sp>
      <p:sp>
        <p:nvSpPr>
          <p:cNvPr id="35" name="Shape 33"/>
          <p:cNvSpPr/>
          <p:nvPr/>
        </p:nvSpPr>
        <p:spPr>
          <a:xfrm>
            <a:off x="609600" y="2819400"/>
            <a:ext cx="2600325" cy="28575"/>
          </a:xfrm>
          <a:prstGeom prst="rect">
            <a:avLst/>
          </a:prstGeom>
          <a:solidFill>
            <a:srgbClr val="F2E9DF"/>
          </a:solidFill>
          <a:ln/>
        </p:spPr>
      </p:sp>
      <p:sp>
        <p:nvSpPr>
          <p:cNvPr id="36" name="Shape 34"/>
          <p:cNvSpPr/>
          <p:nvPr/>
        </p:nvSpPr>
        <p:spPr>
          <a:xfrm>
            <a:off x="835025" y="302736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C4AE97"/>
            </a:solidFill>
            <a:prstDash val="solid"/>
          </a:ln>
        </p:spPr>
      </p:sp>
      <p:sp>
        <p:nvSpPr>
          <p:cNvPr id="37" name="Shape 35"/>
          <p:cNvSpPr/>
          <p:nvPr/>
        </p:nvSpPr>
        <p:spPr>
          <a:xfrm>
            <a:off x="922338" y="3027363"/>
            <a:ext cx="52388" cy="52388"/>
          </a:xfrm>
          <a:custGeom>
            <a:avLst/>
            <a:gdLst/>
            <a:ahLst/>
            <a:cxnLst/>
            <a:rect l="l" t="t" r="r" b="b"/>
            <a:pathLst>
              <a:path w="52388" h="52388">
                <a:moveTo>
                  <a:pt x="0" y="0"/>
                </a:moveTo>
                <a:lnTo>
                  <a:pt x="0" y="43656"/>
                </a:lnTo>
                <a:arcTo hR="8731" wR="8731" stAng="10800000" swAng="-5400000"/>
                <a:lnTo>
                  <a:pt x="52388" y="52388"/>
                </a:lnTo>
              </a:path>
            </a:pathLst>
          </a:custGeom>
          <a:noFill/>
          <a:ln w="17463">
            <a:solidFill>
              <a:srgbClr val="C4AE97"/>
            </a:solidFill>
            <a:prstDash val="solid"/>
          </a:ln>
        </p:spPr>
      </p:sp>
      <p:sp>
        <p:nvSpPr>
          <p:cNvPr id="38" name="Shape 36"/>
          <p:cNvSpPr/>
          <p:nvPr/>
        </p:nvSpPr>
        <p:spPr>
          <a:xfrm>
            <a:off x="878681" y="3123406"/>
            <a:ext cx="52388" cy="34925"/>
          </a:xfrm>
          <a:custGeom>
            <a:avLst/>
            <a:gdLst/>
            <a:ahLst/>
            <a:cxnLst/>
            <a:rect l="l" t="t" r="r" b="b"/>
            <a:pathLst>
              <a:path w="52388" h="34925">
                <a:moveTo>
                  <a:pt x="0" y="17463"/>
                </a:moveTo>
                <a:lnTo>
                  <a:pt x="17463" y="34925"/>
                </a:lnTo>
                <a:lnTo>
                  <a:pt x="52388" y="0"/>
                </a:lnTo>
              </a:path>
            </a:pathLst>
          </a:custGeom>
          <a:noFill/>
          <a:ln w="17463">
            <a:solidFill>
              <a:srgbClr val="C4AE97"/>
            </a:solidFill>
            <a:prstDash val="solid"/>
          </a:ln>
        </p:spPr>
      </p:sp>
      <p:sp>
        <p:nvSpPr>
          <p:cNvPr id="39" name="Text 37"/>
          <p:cNvSpPr/>
          <p:nvPr/>
        </p:nvSpPr>
        <p:spPr>
          <a:xfrm>
            <a:off x="1104900" y="3033650"/>
            <a:ext cx="11087100"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Months 1 to 6</a:t>
            </a:r>
            <a:endParaRPr lang="en-US" sz="975" dirty="0">
              <a:latin typeface="Microsoft YaHei" pitchFamily="34" charset="0"/>
              <a:ea typeface="Microsoft YaHei" pitchFamily="34" charset="-122"/>
              <a:cs typeface="Microsoft YaHei" pitchFamily="34" charset="-120"/>
            </a:endParaRPr>
          </a:p>
        </p:txBody>
      </p:sp>
      <p:sp>
        <p:nvSpPr>
          <p:cNvPr id="40" name="Text 38"/>
          <p:cNvSpPr/>
          <p:nvPr/>
        </p:nvSpPr>
        <p:spPr>
          <a:xfrm>
            <a:off x="800100" y="3379081"/>
            <a:ext cx="11391900" cy="228600"/>
          </a:xfrm>
          <a:prstGeom prst="rect">
            <a:avLst/>
          </a:prstGeom>
          <a:noFill/>
          <a:ln/>
        </p:spPr>
        <p:txBody>
          <a:bodyPr wrap="none" lIns="0" tIns="0" rIns="0" bIns="0" rtlCol="0" anchor="t"/>
          <a:lstStyle/>
          <a:p>
            <a:pPr algn="l" indent="0" marL="0">
              <a:buNone/>
            </a:pPr>
            <a:r>
              <a:rPr lang="en-US" sz="1500" b="1" dirty="0">
                <a:solidFill>
                  <a:srgbClr val="F2E9DF"/>
                </a:solidFill>
                <a:latin typeface="Microsoft YaHei" pitchFamily="34" charset="0"/>
                <a:ea typeface="Microsoft YaHei" pitchFamily="34" charset="-122"/>
                <a:cs typeface="Microsoft YaHei" pitchFamily="34" charset="-120"/>
              </a:rPr>
              <a:t>Operating certificate</a:t>
            </a:r>
            <a:endParaRPr lang="en-US" sz="1500" dirty="0">
              <a:latin typeface="Microsoft YaHei" pitchFamily="34" charset="0"/>
              <a:ea typeface="Microsoft YaHei" pitchFamily="34" charset="-122"/>
              <a:cs typeface="Microsoft YaHei" pitchFamily="34" charset="-120"/>
            </a:endParaRPr>
          </a:p>
        </p:txBody>
      </p:sp>
      <p:sp>
        <p:nvSpPr>
          <p:cNvPr id="41" name="Text 39"/>
          <p:cNvSpPr/>
          <p:nvPr/>
        </p:nvSpPr>
        <p:spPr>
          <a:xfrm>
            <a:off x="800100" y="3786487"/>
            <a:ext cx="1139190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895350" y="3786487"/>
            <a:ext cx="1129665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Certificate and pilot licenses</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800100" y="4205587"/>
            <a:ext cx="1139190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44" name="Text 42"/>
          <p:cNvSpPr/>
          <p:nvPr/>
        </p:nvSpPr>
        <p:spPr>
          <a:xfrm>
            <a:off x="895350" y="4205587"/>
            <a:ext cx="1129665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Full third-party cover</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800100" y="4624687"/>
            <a:ext cx="1139190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895350" y="4624687"/>
            <a:ext cx="1129665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Specific-category risk</a:t>
            </a:r>
            <a:endParaRPr lang="en-US" sz="1050" dirty="0">
              <a:latin typeface="Microsoft YaHei" pitchFamily="34" charset="0"/>
              <a:ea typeface="Microsoft YaHei" pitchFamily="34" charset="-122"/>
              <a:cs typeface="Microsoft YaHei" pitchFamily="34" charset="-120"/>
            </a:endParaRPr>
          </a:p>
        </p:txBody>
      </p:sp>
      <p:sp>
        <p:nvSpPr>
          <p:cNvPr id="47" name="Text 45"/>
          <p:cNvSpPr/>
          <p:nvPr/>
        </p:nvSpPr>
        <p:spPr>
          <a:xfrm>
            <a:off x="895350" y="4815187"/>
            <a:ext cx="1129665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assessment</a:t>
            </a:r>
            <a:endParaRPr lang="en-US" sz="1050" dirty="0">
              <a:latin typeface="Microsoft YaHei" pitchFamily="34" charset="0"/>
              <a:ea typeface="Microsoft YaHei" pitchFamily="34" charset="-122"/>
              <a:cs typeface="Microsoft YaHei" pitchFamily="34" charset="-120"/>
            </a:endParaRPr>
          </a:p>
        </p:txBody>
      </p:sp>
      <p:sp>
        <p:nvSpPr>
          <p:cNvPr id="48" name="Shape 46"/>
          <p:cNvSpPr/>
          <p:nvPr/>
        </p:nvSpPr>
        <p:spPr>
          <a:xfrm>
            <a:off x="3400425" y="2819400"/>
            <a:ext cx="2600325" cy="2381250"/>
          </a:xfrm>
          <a:prstGeom prst="roundRect">
            <a:avLst>
              <a:gd name="adj" fmla="val 1600"/>
            </a:avLst>
          </a:prstGeom>
          <a:solidFill>
            <a:srgbClr val="2C221A"/>
          </a:solidFill>
          <a:ln/>
        </p:spPr>
      </p:sp>
      <p:sp>
        <p:nvSpPr>
          <p:cNvPr id="49" name="Shape 47"/>
          <p:cNvSpPr/>
          <p:nvPr/>
        </p:nvSpPr>
        <p:spPr>
          <a:xfrm>
            <a:off x="3400425" y="2819400"/>
            <a:ext cx="2600325" cy="28575"/>
          </a:xfrm>
          <a:prstGeom prst="rect">
            <a:avLst/>
          </a:prstGeom>
          <a:solidFill>
            <a:srgbClr val="6B5648"/>
          </a:solidFill>
          <a:ln/>
        </p:spPr>
      </p:sp>
      <p:sp>
        <p:nvSpPr>
          <p:cNvPr id="50" name="Shape 48"/>
          <p:cNvSpPr/>
          <p:nvPr/>
        </p:nvSpPr>
        <p:spPr>
          <a:xfrm>
            <a:off x="3695700" y="3071019"/>
            <a:ext cx="6548" cy="34925"/>
          </a:xfrm>
          <a:custGeom>
            <a:avLst/>
            <a:gdLst/>
            <a:ahLst/>
            <a:cxnLst/>
            <a:rect l="l" t="t" r="r" b="b"/>
            <a:pathLst>
              <a:path w="6548" h="34925">
                <a:moveTo>
                  <a:pt x="0" y="0"/>
                </a:moveTo>
                <a:lnTo>
                  <a:pt x="0" y="34925"/>
                </a:lnTo>
              </a:path>
            </a:pathLst>
          </a:custGeom>
          <a:noFill/>
          <a:ln w="17463">
            <a:solidFill>
              <a:srgbClr val="C4AE97"/>
            </a:solidFill>
            <a:prstDash val="solid"/>
          </a:ln>
        </p:spPr>
      </p:sp>
      <p:sp>
        <p:nvSpPr>
          <p:cNvPr id="51" name="Shape 49"/>
          <p:cNvSpPr/>
          <p:nvPr/>
        </p:nvSpPr>
        <p:spPr>
          <a:xfrm>
            <a:off x="3678238" y="3149600"/>
            <a:ext cx="34925" cy="43656"/>
          </a:xfrm>
          <a:custGeom>
            <a:avLst/>
            <a:gdLst/>
            <a:ahLst/>
            <a:cxnLst/>
            <a:rect l="l" t="t" r="r" b="b"/>
            <a:pathLst>
              <a:path w="34925" h="43656">
                <a:moveTo>
                  <a:pt x="34925" y="43656"/>
                </a:moveTo>
                <a:lnTo>
                  <a:pt x="34925" y="17463"/>
                </a:lnTo>
                <a:arcTo hR="17463" wR="17463" stAng="0" swAng="-10800000"/>
                <a:lnTo>
                  <a:pt x="0" y="43656"/>
                </a:lnTo>
              </a:path>
            </a:pathLst>
          </a:custGeom>
          <a:noFill/>
          <a:ln w="17463">
            <a:solidFill>
              <a:srgbClr val="C4AE97"/>
            </a:solidFill>
            <a:prstDash val="solid"/>
          </a:ln>
        </p:spPr>
      </p:sp>
      <p:sp>
        <p:nvSpPr>
          <p:cNvPr id="52" name="Shape 50"/>
          <p:cNvSpPr/>
          <p:nvPr/>
        </p:nvSpPr>
        <p:spPr>
          <a:xfrm>
            <a:off x="3678238" y="3088481"/>
            <a:ext cx="34925" cy="6548"/>
          </a:xfrm>
          <a:custGeom>
            <a:avLst/>
            <a:gdLst/>
            <a:ahLst/>
            <a:cxnLst/>
            <a:rect l="l" t="t" r="r" b="b"/>
            <a:pathLst>
              <a:path w="34925" h="6548">
                <a:moveTo>
                  <a:pt x="34925" y="0"/>
                </a:moveTo>
                <a:lnTo>
                  <a:pt x="0" y="0"/>
                </a:lnTo>
              </a:path>
            </a:pathLst>
          </a:custGeom>
          <a:noFill/>
          <a:ln w="17463">
            <a:solidFill>
              <a:srgbClr val="C4AE97"/>
            </a:solidFill>
            <a:prstDash val="solid"/>
          </a:ln>
        </p:spPr>
      </p:sp>
      <p:sp>
        <p:nvSpPr>
          <p:cNvPr id="53" name="Shape 51"/>
          <p:cNvSpPr/>
          <p:nvPr/>
        </p:nvSpPr>
        <p:spPr>
          <a:xfrm>
            <a:off x="3608388" y="3079750"/>
            <a:ext cx="174625" cy="113506"/>
          </a:xfrm>
          <a:custGeom>
            <a:avLst/>
            <a:gdLst/>
            <a:ahLst/>
            <a:cxnLst/>
            <a:rect l="l" t="t" r="r" b="b"/>
            <a:pathLst>
              <a:path w="174625" h="113506">
                <a:moveTo>
                  <a:pt x="139700" y="26194"/>
                </a:moveTo>
                <a:lnTo>
                  <a:pt x="157163" y="26194"/>
                </a:lnTo>
                <a:arcTo hR="17463" wR="17463" stAng="16200000" swAng="5400000"/>
                <a:lnTo>
                  <a:pt x="174625" y="96044"/>
                </a:lnTo>
                <a:arcTo hR="17463" wR="17463" stAng="0" swAng="5400000"/>
                <a:lnTo>
                  <a:pt x="17463" y="113506"/>
                </a:lnTo>
                <a:arcTo hR="17463" wR="17463" stAng="5400000" swAng="5400000"/>
                <a:lnTo>
                  <a:pt x="0" y="17463"/>
                </a:lnTo>
                <a:arcTo hR="17463" wR="17463" stAng="10800000" swAng="5400000"/>
                <a:lnTo>
                  <a:pt x="34925" y="0"/>
                </a:lnTo>
              </a:path>
            </a:pathLst>
          </a:custGeom>
          <a:noFill/>
          <a:ln w="17463">
            <a:solidFill>
              <a:srgbClr val="C4AE97"/>
            </a:solidFill>
            <a:prstDash val="solid"/>
          </a:ln>
        </p:spPr>
      </p:sp>
      <p:sp>
        <p:nvSpPr>
          <p:cNvPr id="54" name="Shape 52"/>
          <p:cNvSpPr/>
          <p:nvPr/>
        </p:nvSpPr>
        <p:spPr>
          <a:xfrm>
            <a:off x="3643313" y="3036094"/>
            <a:ext cx="104775" cy="157163"/>
          </a:xfrm>
          <a:custGeom>
            <a:avLst/>
            <a:gdLst/>
            <a:ahLst/>
            <a:cxnLst/>
            <a:rect l="l" t="t" r="r" b="b"/>
            <a:pathLst>
              <a:path w="104775" h="157163">
                <a:moveTo>
                  <a:pt x="104775" y="157163"/>
                </a:moveTo>
                <a:lnTo>
                  <a:pt x="104775" y="17463"/>
                </a:lnTo>
                <a:arcTo hR="17463" wR="17463" stAng="0" swAng="-5400000"/>
                <a:lnTo>
                  <a:pt x="17463" y="0"/>
                </a:lnTo>
                <a:arcTo hR="17463" wR="17463" stAng="16200000" swAng="-5400000"/>
                <a:lnTo>
                  <a:pt x="0" y="157163"/>
                </a:lnTo>
              </a:path>
            </a:pathLst>
          </a:custGeom>
          <a:noFill/>
          <a:ln w="17463">
            <a:solidFill>
              <a:srgbClr val="C4AE97"/>
            </a:solidFill>
            <a:prstDash val="solid"/>
          </a:ln>
        </p:spPr>
      </p:sp>
      <p:sp>
        <p:nvSpPr>
          <p:cNvPr id="55" name="Text 53"/>
          <p:cNvSpPr/>
          <p:nvPr/>
        </p:nvSpPr>
        <p:spPr>
          <a:xfrm>
            <a:off x="3895725" y="3033650"/>
            <a:ext cx="8296275"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Months 7 to 9</a:t>
            </a:r>
            <a:endParaRPr lang="en-US" sz="975" dirty="0">
              <a:latin typeface="Microsoft YaHei" pitchFamily="34" charset="0"/>
              <a:ea typeface="Microsoft YaHei" pitchFamily="34" charset="-122"/>
              <a:cs typeface="Microsoft YaHei" pitchFamily="34" charset="-120"/>
            </a:endParaRPr>
          </a:p>
        </p:txBody>
      </p:sp>
      <p:sp>
        <p:nvSpPr>
          <p:cNvPr id="56" name="Text 54"/>
          <p:cNvSpPr/>
          <p:nvPr/>
        </p:nvSpPr>
        <p:spPr>
          <a:xfrm>
            <a:off x="3590925" y="3379081"/>
            <a:ext cx="8601075" cy="228600"/>
          </a:xfrm>
          <a:prstGeom prst="rect">
            <a:avLst/>
          </a:prstGeom>
          <a:noFill/>
          <a:ln/>
        </p:spPr>
        <p:txBody>
          <a:bodyPr wrap="none" lIns="0" tIns="0" rIns="0" bIns="0" rtlCol="0" anchor="t"/>
          <a:lstStyle/>
          <a:p>
            <a:pPr algn="l" indent="0" marL="0">
              <a:buNone/>
            </a:pPr>
            <a:r>
              <a:rPr lang="en-US" sz="1500" b="1" dirty="0">
                <a:solidFill>
                  <a:srgbClr val="F2E9DF"/>
                </a:solidFill>
                <a:latin typeface="Microsoft YaHei" pitchFamily="34" charset="0"/>
                <a:ea typeface="Microsoft YaHei" pitchFamily="34" charset="-122"/>
                <a:cs typeface="Microsoft YaHei" pitchFamily="34" charset="-120"/>
              </a:rPr>
              <a:t>First medical route</a:t>
            </a:r>
            <a:endParaRPr lang="en-US" sz="1500" dirty="0">
              <a:latin typeface="Microsoft YaHei" pitchFamily="34" charset="0"/>
              <a:ea typeface="Microsoft YaHei" pitchFamily="34" charset="-122"/>
              <a:cs typeface="Microsoft YaHei" pitchFamily="34" charset="-120"/>
            </a:endParaRPr>
          </a:p>
        </p:txBody>
      </p:sp>
      <p:sp>
        <p:nvSpPr>
          <p:cNvPr id="57" name="Text 55"/>
          <p:cNvSpPr/>
          <p:nvPr/>
        </p:nvSpPr>
        <p:spPr>
          <a:xfrm>
            <a:off x="3590925" y="3786487"/>
            <a:ext cx="860107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58" name="Text 56"/>
          <p:cNvSpPr/>
          <p:nvPr/>
        </p:nvSpPr>
        <p:spPr>
          <a:xfrm>
            <a:off x="3686175" y="3786487"/>
            <a:ext cx="850582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Point to point, in a park</a:t>
            </a:r>
            <a:endParaRPr lang="en-US" sz="1050" dirty="0">
              <a:latin typeface="Microsoft YaHei" pitchFamily="34" charset="0"/>
              <a:ea typeface="Microsoft YaHei" pitchFamily="34" charset="-122"/>
              <a:cs typeface="Microsoft YaHei" pitchFamily="34" charset="-120"/>
            </a:endParaRPr>
          </a:p>
        </p:txBody>
      </p:sp>
      <p:sp>
        <p:nvSpPr>
          <p:cNvPr id="59" name="Text 57"/>
          <p:cNvSpPr/>
          <p:nvPr/>
        </p:nvSpPr>
        <p:spPr>
          <a:xfrm>
            <a:off x="3686175" y="3976987"/>
            <a:ext cx="850582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or suburb</a:t>
            </a:r>
            <a:endParaRPr lang="en-US" sz="1050" dirty="0">
              <a:latin typeface="Microsoft YaHei" pitchFamily="34" charset="0"/>
              <a:ea typeface="Microsoft YaHei" pitchFamily="34" charset="-122"/>
              <a:cs typeface="Microsoft YaHei" pitchFamily="34" charset="-120"/>
            </a:endParaRPr>
          </a:p>
        </p:txBody>
      </p:sp>
      <p:sp>
        <p:nvSpPr>
          <p:cNvPr id="60" name="Text 58"/>
          <p:cNvSpPr/>
          <p:nvPr/>
        </p:nvSpPr>
        <p:spPr>
          <a:xfrm>
            <a:off x="3590925" y="4396087"/>
            <a:ext cx="860107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61" name="Text 59"/>
          <p:cNvSpPr/>
          <p:nvPr/>
        </p:nvSpPr>
        <p:spPr>
          <a:xfrm>
            <a:off x="3686175" y="4396087"/>
            <a:ext cx="850582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Tests hypothesis 3: steady flying</a:t>
            </a:r>
            <a:endParaRPr lang="en-US" sz="1050" dirty="0">
              <a:latin typeface="Microsoft YaHei" pitchFamily="34" charset="0"/>
              <a:ea typeface="Microsoft YaHei" pitchFamily="34" charset="-122"/>
              <a:cs typeface="Microsoft YaHei" pitchFamily="34" charset="-120"/>
            </a:endParaRPr>
          </a:p>
        </p:txBody>
      </p:sp>
      <p:sp>
        <p:nvSpPr>
          <p:cNvPr id="62" name="Shape 60"/>
          <p:cNvSpPr/>
          <p:nvPr/>
        </p:nvSpPr>
        <p:spPr>
          <a:xfrm>
            <a:off x="6191250" y="2819400"/>
            <a:ext cx="2600325" cy="2381250"/>
          </a:xfrm>
          <a:prstGeom prst="roundRect">
            <a:avLst>
              <a:gd name="adj" fmla="val 1600"/>
            </a:avLst>
          </a:prstGeom>
          <a:solidFill>
            <a:srgbClr val="2C221A"/>
          </a:solidFill>
          <a:ln/>
        </p:spPr>
      </p:sp>
      <p:sp>
        <p:nvSpPr>
          <p:cNvPr id="63" name="Shape 61"/>
          <p:cNvSpPr/>
          <p:nvPr/>
        </p:nvSpPr>
        <p:spPr>
          <a:xfrm>
            <a:off x="6191250" y="2819400"/>
            <a:ext cx="2600325" cy="28575"/>
          </a:xfrm>
          <a:prstGeom prst="rect">
            <a:avLst/>
          </a:prstGeom>
          <a:solidFill>
            <a:srgbClr val="6B5648"/>
          </a:solidFill>
          <a:ln/>
        </p:spPr>
      </p:sp>
      <p:sp>
        <p:nvSpPr>
          <p:cNvPr id="64" name="Shape 62"/>
          <p:cNvSpPr/>
          <p:nvPr/>
        </p:nvSpPr>
        <p:spPr>
          <a:xfrm>
            <a:off x="6416675" y="3027363"/>
            <a:ext cx="139700" cy="174623"/>
          </a:xfrm>
          <a:custGeom>
            <a:avLst/>
            <a:gdLst/>
            <a:ahLst/>
            <a:cxnLst/>
            <a:rect l="l" t="t" r="r" b="b"/>
            <a:pathLst>
              <a:path w="139700" h="174623">
                <a:moveTo>
                  <a:pt x="139700" y="69850"/>
                </a:moveTo>
                <a:cubicBezTo>
                  <a:pt x="139700" y="113445"/>
                  <a:pt x="91338" y="158848"/>
                  <a:pt x="75097" y="172870"/>
                </a:cubicBezTo>
                <a:arcTo hR="8731" wR="8731" stAng="3183507" swAng="4432986"/>
                <a:cubicBezTo>
                  <a:pt x="48362" y="158848"/>
                  <a:pt x="0" y="113445"/>
                  <a:pt x="0" y="69850"/>
                </a:cubicBezTo>
                <a:arcTo hR="69850" wR="69850" stAng="10800000" swAng="10800000"/>
              </a:path>
            </a:pathLst>
          </a:custGeom>
          <a:noFill/>
          <a:ln w="17463">
            <a:solidFill>
              <a:srgbClr val="C4AE97"/>
            </a:solidFill>
            <a:prstDash val="solid"/>
          </a:ln>
        </p:spPr>
      </p:sp>
      <p:sp>
        <p:nvSpPr>
          <p:cNvPr id="65" name="Shape 63"/>
          <p:cNvSpPr/>
          <p:nvPr/>
        </p:nvSpPr>
        <p:spPr>
          <a:xfrm>
            <a:off x="6460331" y="3071019"/>
            <a:ext cx="52388" cy="52388"/>
          </a:xfrm>
          <a:prstGeom prst="ellipse">
            <a:avLst/>
          </a:prstGeom>
          <a:noFill/>
          <a:ln w="17463">
            <a:solidFill>
              <a:srgbClr val="C4AE97"/>
            </a:solidFill>
            <a:prstDash val="solid"/>
          </a:ln>
        </p:spPr>
      </p:sp>
      <p:sp>
        <p:nvSpPr>
          <p:cNvPr id="66" name="Text 64"/>
          <p:cNvSpPr/>
          <p:nvPr/>
        </p:nvSpPr>
        <p:spPr>
          <a:xfrm>
            <a:off x="6686550" y="3033650"/>
            <a:ext cx="5505450"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Months 10 to 15</a:t>
            </a:r>
            <a:endParaRPr lang="en-US" sz="975" dirty="0">
              <a:latin typeface="Microsoft YaHei" pitchFamily="34" charset="0"/>
              <a:ea typeface="Microsoft YaHei" pitchFamily="34" charset="-122"/>
              <a:cs typeface="Microsoft YaHei" pitchFamily="34" charset="-120"/>
            </a:endParaRPr>
          </a:p>
        </p:txBody>
      </p:sp>
      <p:sp>
        <p:nvSpPr>
          <p:cNvPr id="67" name="Text 65"/>
          <p:cNvSpPr/>
          <p:nvPr/>
        </p:nvSpPr>
        <p:spPr>
          <a:xfrm>
            <a:off x="6381750" y="3379081"/>
            <a:ext cx="5810250" cy="228600"/>
          </a:xfrm>
          <a:prstGeom prst="rect">
            <a:avLst/>
          </a:prstGeom>
          <a:noFill/>
          <a:ln/>
        </p:spPr>
        <p:txBody>
          <a:bodyPr wrap="none" lIns="0" tIns="0" rIns="0" bIns="0" rtlCol="0" anchor="t"/>
          <a:lstStyle/>
          <a:p>
            <a:pPr algn="l" indent="0" marL="0">
              <a:buNone/>
            </a:pPr>
            <a:r>
              <a:rPr lang="en-US" sz="1500" b="1" dirty="0">
                <a:solidFill>
                  <a:srgbClr val="F2E9DF"/>
                </a:solidFill>
                <a:latin typeface="Microsoft YaHei" pitchFamily="34" charset="0"/>
                <a:ea typeface="Microsoft YaHei" pitchFamily="34" charset="-122"/>
                <a:cs typeface="Microsoft YaHei" pitchFamily="34" charset="-120"/>
              </a:rPr>
              <a:t>Community points</a:t>
            </a:r>
            <a:endParaRPr lang="en-US" sz="1500" dirty="0">
              <a:latin typeface="Microsoft YaHei" pitchFamily="34" charset="0"/>
              <a:ea typeface="Microsoft YaHei" pitchFamily="34" charset="-122"/>
              <a:cs typeface="Microsoft YaHei" pitchFamily="34" charset="-120"/>
            </a:endParaRPr>
          </a:p>
        </p:txBody>
      </p:sp>
      <p:sp>
        <p:nvSpPr>
          <p:cNvPr id="68" name="Text 66"/>
          <p:cNvSpPr/>
          <p:nvPr/>
        </p:nvSpPr>
        <p:spPr>
          <a:xfrm>
            <a:off x="6381750" y="3786487"/>
            <a:ext cx="581025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69" name="Text 67"/>
          <p:cNvSpPr/>
          <p:nvPr/>
        </p:nvSpPr>
        <p:spPr>
          <a:xfrm>
            <a:off x="6477000" y="3786487"/>
            <a:ext cx="571500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From medical sites to</a:t>
            </a:r>
            <a:endParaRPr lang="en-US" sz="1050" dirty="0">
              <a:latin typeface="Microsoft YaHei" pitchFamily="34" charset="0"/>
              <a:ea typeface="Microsoft YaHei" pitchFamily="34" charset="-122"/>
              <a:cs typeface="Microsoft YaHei" pitchFamily="34" charset="-120"/>
            </a:endParaRPr>
          </a:p>
        </p:txBody>
      </p:sp>
      <p:sp>
        <p:nvSpPr>
          <p:cNvPr id="70" name="Text 68"/>
          <p:cNvSpPr/>
          <p:nvPr/>
        </p:nvSpPr>
        <p:spPr>
          <a:xfrm>
            <a:off x="6477000" y="3976987"/>
            <a:ext cx="571500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community pads</a:t>
            </a:r>
            <a:endParaRPr lang="en-US" sz="1050" dirty="0">
              <a:latin typeface="Microsoft YaHei" pitchFamily="34" charset="0"/>
              <a:ea typeface="Microsoft YaHei" pitchFamily="34" charset="-122"/>
              <a:cs typeface="Microsoft YaHei" pitchFamily="34" charset="-120"/>
            </a:endParaRPr>
          </a:p>
        </p:txBody>
      </p:sp>
      <p:sp>
        <p:nvSpPr>
          <p:cNvPr id="71" name="Text 69"/>
          <p:cNvSpPr/>
          <p:nvPr/>
        </p:nvSpPr>
        <p:spPr>
          <a:xfrm>
            <a:off x="6381750" y="4396087"/>
            <a:ext cx="581025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72" name="Text 70"/>
          <p:cNvSpPr/>
          <p:nvPr/>
        </p:nvSpPr>
        <p:spPr>
          <a:xfrm>
            <a:off x="6477000" y="4396087"/>
            <a:ext cx="5715000"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Tests hypothesis 2: orders climb</a:t>
            </a:r>
            <a:endParaRPr lang="en-US" sz="1050" dirty="0">
              <a:latin typeface="Microsoft YaHei" pitchFamily="34" charset="0"/>
              <a:ea typeface="Microsoft YaHei" pitchFamily="34" charset="-122"/>
              <a:cs typeface="Microsoft YaHei" pitchFamily="34" charset="-120"/>
            </a:endParaRPr>
          </a:p>
        </p:txBody>
      </p:sp>
      <p:sp>
        <p:nvSpPr>
          <p:cNvPr id="73" name="Shape 71"/>
          <p:cNvSpPr/>
          <p:nvPr/>
        </p:nvSpPr>
        <p:spPr>
          <a:xfrm>
            <a:off x="8982075" y="2819400"/>
            <a:ext cx="2600325" cy="2381250"/>
          </a:xfrm>
          <a:prstGeom prst="roundRect">
            <a:avLst>
              <a:gd name="adj" fmla="val 1600"/>
            </a:avLst>
          </a:prstGeom>
          <a:solidFill>
            <a:srgbClr val="2C221A"/>
          </a:solidFill>
          <a:ln/>
        </p:spPr>
      </p:sp>
      <p:sp>
        <p:nvSpPr>
          <p:cNvPr id="74" name="Shape 72"/>
          <p:cNvSpPr/>
          <p:nvPr/>
        </p:nvSpPr>
        <p:spPr>
          <a:xfrm>
            <a:off x="8982075" y="2819400"/>
            <a:ext cx="2600325" cy="28575"/>
          </a:xfrm>
          <a:prstGeom prst="rect">
            <a:avLst/>
          </a:prstGeom>
          <a:solidFill>
            <a:srgbClr val="6B5648"/>
          </a:solidFill>
          <a:ln/>
        </p:spPr>
      </p:sp>
      <p:sp>
        <p:nvSpPr>
          <p:cNvPr id="75" name="Shape 73"/>
          <p:cNvSpPr/>
          <p:nvPr/>
        </p:nvSpPr>
        <p:spPr>
          <a:xfrm>
            <a:off x="9190045" y="3099448"/>
            <a:ext cx="102532" cy="102532"/>
          </a:xfrm>
          <a:custGeom>
            <a:avLst/>
            <a:gdLst/>
            <a:ahLst/>
            <a:cxnLst/>
            <a:rect l="l" t="t" r="r" b="b"/>
            <a:pathLst>
              <a:path w="102532" h="102532">
                <a:moveTo>
                  <a:pt x="102532" y="65310"/>
                </a:moveTo>
                <a:arcTo hR="52388" wR="52388" stAng="1009623" swAng="14180754"/>
              </a:path>
            </a:pathLst>
          </a:custGeom>
          <a:noFill/>
          <a:ln w="17463">
            <a:solidFill>
              <a:srgbClr val="C4AE97"/>
            </a:solidFill>
            <a:prstDash val="solid"/>
          </a:ln>
        </p:spPr>
      </p:sp>
      <p:sp>
        <p:nvSpPr>
          <p:cNvPr id="76" name="Shape 74"/>
          <p:cNvSpPr/>
          <p:nvPr/>
        </p:nvSpPr>
        <p:spPr>
          <a:xfrm>
            <a:off x="9303544" y="3062287"/>
            <a:ext cx="8731" cy="34925"/>
          </a:xfrm>
          <a:custGeom>
            <a:avLst/>
            <a:gdLst/>
            <a:ahLst/>
            <a:cxnLst/>
            <a:rect l="l" t="t" r="r" b="b"/>
            <a:pathLst>
              <a:path w="8731" h="34925">
                <a:moveTo>
                  <a:pt x="0" y="0"/>
                </a:moveTo>
                <a:lnTo>
                  <a:pt x="8731" y="0"/>
                </a:lnTo>
                <a:lnTo>
                  <a:pt x="8731" y="34925"/>
                </a:lnTo>
              </a:path>
            </a:pathLst>
          </a:custGeom>
          <a:noFill/>
          <a:ln w="17463">
            <a:solidFill>
              <a:srgbClr val="C4AE97"/>
            </a:solidFill>
            <a:prstDash val="solid"/>
          </a:ln>
        </p:spPr>
      </p:sp>
      <p:sp>
        <p:nvSpPr>
          <p:cNvPr id="77" name="Shape 75"/>
          <p:cNvSpPr/>
          <p:nvPr/>
        </p:nvSpPr>
        <p:spPr>
          <a:xfrm>
            <a:off x="9226132" y="3134477"/>
            <a:ext cx="25024" cy="30245"/>
          </a:xfrm>
          <a:custGeom>
            <a:avLst/>
            <a:gdLst/>
            <a:ahLst/>
            <a:cxnLst/>
            <a:rect l="l" t="t" r="r" b="b"/>
            <a:pathLst>
              <a:path w="25024" h="30245">
                <a:moveTo>
                  <a:pt x="0" y="4366"/>
                </a:moveTo>
                <a:lnTo>
                  <a:pt x="7561" y="0"/>
                </a:lnTo>
                <a:lnTo>
                  <a:pt x="25024" y="30245"/>
                </a:lnTo>
              </a:path>
            </a:pathLst>
          </a:custGeom>
          <a:noFill/>
          <a:ln w="17463">
            <a:solidFill>
              <a:srgbClr val="C4AE97"/>
            </a:solidFill>
            <a:prstDash val="solid"/>
          </a:ln>
        </p:spPr>
      </p:sp>
      <p:sp>
        <p:nvSpPr>
          <p:cNvPr id="78" name="Shape 76"/>
          <p:cNvSpPr/>
          <p:nvPr/>
        </p:nvSpPr>
        <p:spPr>
          <a:xfrm>
            <a:off x="9259888" y="3027363"/>
            <a:ext cx="104775" cy="104775"/>
          </a:xfrm>
          <a:prstGeom prst="ellipse">
            <a:avLst/>
          </a:prstGeom>
          <a:noFill/>
          <a:ln w="17463">
            <a:solidFill>
              <a:srgbClr val="C4AE97"/>
            </a:solidFill>
            <a:prstDash val="solid"/>
          </a:ln>
        </p:spPr>
      </p:sp>
      <p:sp>
        <p:nvSpPr>
          <p:cNvPr id="79" name="Text 77"/>
          <p:cNvSpPr/>
          <p:nvPr/>
        </p:nvSpPr>
        <p:spPr>
          <a:xfrm>
            <a:off x="9477375" y="3033650"/>
            <a:ext cx="2714625" cy="148590"/>
          </a:xfrm>
          <a:prstGeom prst="rect">
            <a:avLst/>
          </a:prstGeom>
          <a:noFill/>
          <a:ln/>
        </p:spPr>
        <p:txBody>
          <a:bodyPr wrap="none" lIns="0" tIns="0" rIns="0" bIns="0" rtlCol="0" anchor="t"/>
          <a:lstStyle/>
          <a:p>
            <a:pPr algn="l" indent="0" marL="0">
              <a:buNone/>
            </a:pPr>
            <a:r>
              <a:rPr lang="en-US" sz="975" b="1" dirty="0">
                <a:solidFill>
                  <a:srgbClr val="C4AE97"/>
                </a:solidFill>
                <a:latin typeface="Microsoft YaHei" pitchFamily="34" charset="0"/>
                <a:ea typeface="Microsoft YaHei" pitchFamily="34" charset="-122"/>
                <a:cs typeface="Microsoft YaHei" pitchFamily="34" charset="-120"/>
              </a:rPr>
              <a:t>Months 16 to 18</a:t>
            </a:r>
            <a:endParaRPr lang="en-US" sz="975" dirty="0">
              <a:latin typeface="Microsoft YaHei" pitchFamily="34" charset="0"/>
              <a:ea typeface="Microsoft YaHei" pitchFamily="34" charset="-122"/>
              <a:cs typeface="Microsoft YaHei" pitchFamily="34" charset="-120"/>
            </a:endParaRPr>
          </a:p>
        </p:txBody>
      </p:sp>
      <p:sp>
        <p:nvSpPr>
          <p:cNvPr id="80" name="Text 78"/>
          <p:cNvSpPr/>
          <p:nvPr/>
        </p:nvSpPr>
        <p:spPr>
          <a:xfrm>
            <a:off x="9172575" y="3379081"/>
            <a:ext cx="3019425" cy="228600"/>
          </a:xfrm>
          <a:prstGeom prst="rect">
            <a:avLst/>
          </a:prstGeom>
          <a:noFill/>
          <a:ln/>
        </p:spPr>
        <p:txBody>
          <a:bodyPr wrap="none" lIns="0" tIns="0" rIns="0" bIns="0" rtlCol="0" anchor="t"/>
          <a:lstStyle/>
          <a:p>
            <a:pPr algn="l" indent="0" marL="0">
              <a:buNone/>
            </a:pPr>
            <a:r>
              <a:rPr lang="en-US" sz="1500" b="1" dirty="0">
                <a:solidFill>
                  <a:srgbClr val="F2E9DF"/>
                </a:solidFill>
                <a:latin typeface="Microsoft YaHei" pitchFamily="34" charset="0"/>
                <a:ea typeface="Microsoft YaHei" pitchFamily="34" charset="-122"/>
                <a:cs typeface="Microsoft YaHei" pitchFamily="34" charset="-120"/>
              </a:rPr>
              <a:t>Cost check</a:t>
            </a:r>
            <a:endParaRPr lang="en-US" sz="1500" dirty="0">
              <a:latin typeface="Microsoft YaHei" pitchFamily="34" charset="0"/>
              <a:ea typeface="Microsoft YaHei" pitchFamily="34" charset="-122"/>
              <a:cs typeface="Microsoft YaHei" pitchFamily="34" charset="-120"/>
            </a:endParaRPr>
          </a:p>
        </p:txBody>
      </p:sp>
      <p:sp>
        <p:nvSpPr>
          <p:cNvPr id="81" name="Text 79"/>
          <p:cNvSpPr/>
          <p:nvPr/>
        </p:nvSpPr>
        <p:spPr>
          <a:xfrm>
            <a:off x="9172575" y="3786487"/>
            <a:ext cx="301942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82" name="Text 80"/>
          <p:cNvSpPr/>
          <p:nvPr/>
        </p:nvSpPr>
        <p:spPr>
          <a:xfrm>
            <a:off x="9267825" y="3786487"/>
            <a:ext cx="292417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Same basis as RMB 4.54</a:t>
            </a:r>
            <a:endParaRPr lang="en-US" sz="1050" dirty="0">
              <a:latin typeface="Microsoft YaHei" pitchFamily="34" charset="0"/>
              <a:ea typeface="Microsoft YaHei" pitchFamily="34" charset="-122"/>
              <a:cs typeface="Microsoft YaHei" pitchFamily="34" charset="-120"/>
            </a:endParaRPr>
          </a:p>
        </p:txBody>
      </p:sp>
      <p:sp>
        <p:nvSpPr>
          <p:cNvPr id="83" name="Text 81"/>
          <p:cNvSpPr/>
          <p:nvPr/>
        </p:nvSpPr>
        <p:spPr>
          <a:xfrm>
            <a:off x="9172575" y="4205587"/>
            <a:ext cx="301942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84" name="Text 82"/>
          <p:cNvSpPr/>
          <p:nvPr/>
        </p:nvSpPr>
        <p:spPr>
          <a:xfrm>
            <a:off x="9267825" y="4205587"/>
            <a:ext cx="292417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Raise the next round on three</a:t>
            </a:r>
            <a:endParaRPr lang="en-US" sz="1050" dirty="0">
              <a:latin typeface="Microsoft YaHei" pitchFamily="34" charset="0"/>
              <a:ea typeface="Microsoft YaHei" pitchFamily="34" charset="-122"/>
              <a:cs typeface="Microsoft YaHei" pitchFamily="34" charset="-120"/>
            </a:endParaRPr>
          </a:p>
        </p:txBody>
      </p:sp>
      <p:sp>
        <p:nvSpPr>
          <p:cNvPr id="85" name="Text 83"/>
          <p:cNvSpPr/>
          <p:nvPr/>
        </p:nvSpPr>
        <p:spPr>
          <a:xfrm>
            <a:off x="9267825" y="4396087"/>
            <a:ext cx="2924175" cy="160020"/>
          </a:xfrm>
          <a:prstGeom prst="rect">
            <a:avLst/>
          </a:prstGeom>
          <a:noFill/>
          <a:ln/>
        </p:spPr>
        <p:txBody>
          <a:bodyPr wrap="none" lIns="0" tIns="0" rIns="0" bIns="0" rtlCol="0" anchor="t"/>
          <a:lstStyle/>
          <a:p>
            <a:pPr algn="l" indent="0" marL="0">
              <a:buNone/>
            </a:pPr>
            <a:r>
              <a:rPr lang="en-US" sz="1050" dirty="0">
                <a:solidFill>
                  <a:srgbClr val="F2E9DF"/>
                </a:solidFill>
                <a:latin typeface="Microsoft YaHei" pitchFamily="34" charset="0"/>
                <a:ea typeface="Microsoft YaHei" pitchFamily="34" charset="-122"/>
                <a:cs typeface="Microsoft YaHei" pitchFamily="34" charset="-120"/>
              </a:rPr>
              <a:t>data sets</a:t>
            </a:r>
            <a:endParaRPr lang="en-US" sz="1050" dirty="0">
              <a:latin typeface="Microsoft YaHei" pitchFamily="34" charset="0"/>
              <a:ea typeface="Microsoft YaHei" pitchFamily="34" charset="-122"/>
              <a:cs typeface="Microsoft YaHei" pitchFamily="34" charset="-120"/>
            </a:endParaRPr>
          </a:p>
        </p:txBody>
      </p:sp>
      <p:sp>
        <p:nvSpPr>
          <p:cNvPr id="86" name="Shape 84"/>
          <p:cNvSpPr/>
          <p:nvPr/>
        </p:nvSpPr>
        <p:spPr>
          <a:xfrm>
            <a:off x="4143375" y="2076450"/>
            <a:ext cx="247650" cy="247650"/>
          </a:xfrm>
          <a:custGeom>
            <a:avLst/>
            <a:gdLst/>
            <a:ahLst/>
            <a:cxnLst/>
            <a:rect l="l" t="t" r="r" b="b"/>
            <a:pathLst>
              <a:path w="247650" h="247650">
                <a:moveTo>
                  <a:pt x="123825" y="0"/>
                </a:moveTo>
                <a:lnTo>
                  <a:pt x="247650" y="123825"/>
                </a:lnTo>
                <a:lnTo>
                  <a:pt x="123825" y="247650"/>
                </a:lnTo>
                <a:lnTo>
                  <a:pt x="0" y="123825"/>
                </a:lnTo>
                <a:close/>
              </a:path>
            </a:pathLst>
          </a:custGeom>
          <a:solidFill>
            <a:srgbClr val="E56A2C"/>
          </a:solidFill>
          <a:ln/>
        </p:spPr>
      </p:sp>
      <p:sp>
        <p:nvSpPr>
          <p:cNvPr id="87" name="Text 85"/>
          <p:cNvSpPr/>
          <p:nvPr/>
        </p:nvSpPr>
        <p:spPr>
          <a:xfrm>
            <a:off x="0" y="2443100"/>
            <a:ext cx="8534400" cy="148590"/>
          </a:xfrm>
          <a:prstGeom prst="rect">
            <a:avLst/>
          </a:prstGeom>
          <a:noFill/>
          <a:ln/>
        </p:spPr>
        <p:txBody>
          <a:bodyPr wrap="none" lIns="0" tIns="0" rIns="0" bIns="0" rtlCol="0" anchor="t"/>
          <a:lstStyle/>
          <a:p>
            <a:pPr algn="ctr" indent="0" marL="0">
              <a:buNone/>
            </a:pPr>
            <a:r>
              <a:rPr lang="en-US" sz="975" b="1" dirty="0">
                <a:solidFill>
                  <a:srgbClr val="E56A2C"/>
                </a:solidFill>
                <a:latin typeface="Microsoft YaHei" pitchFamily="34" charset="0"/>
                <a:ea typeface="Microsoft YaHei" pitchFamily="34" charset="-122"/>
                <a:cs typeface="Microsoft YaHei" pitchFamily="34" charset="-120"/>
              </a:rPr>
              <a:t>Gate: month 6</a:t>
            </a:r>
            <a:endParaRPr lang="en-US" sz="975" dirty="0">
              <a:latin typeface="Microsoft YaHei" pitchFamily="34" charset="0"/>
              <a:ea typeface="Microsoft YaHei" pitchFamily="34" charset="-122"/>
              <a:cs typeface="Microsoft YaHei" pitchFamily="34" charset="-120"/>
            </a:endParaRPr>
          </a:p>
        </p:txBody>
      </p:sp>
      <p:sp>
        <p:nvSpPr>
          <p:cNvPr id="88" name="Shape 86"/>
          <p:cNvSpPr/>
          <p:nvPr/>
        </p:nvSpPr>
        <p:spPr>
          <a:xfrm>
            <a:off x="616744" y="5398294"/>
            <a:ext cx="10958513" cy="557213"/>
          </a:xfrm>
          <a:prstGeom prst="roundRect">
            <a:avLst>
              <a:gd name="adj" fmla="val 6838"/>
            </a:avLst>
          </a:prstGeom>
          <a:noFill/>
          <a:ln w="14288">
            <a:solidFill>
              <a:srgbClr val="E56A2C"/>
            </a:solidFill>
            <a:prstDash val="solid"/>
          </a:ln>
        </p:spPr>
      </p:sp>
      <p:sp>
        <p:nvSpPr>
          <p:cNvPr id="89" name="Shape 87"/>
          <p:cNvSpPr/>
          <p:nvPr/>
        </p:nvSpPr>
        <p:spPr>
          <a:xfrm>
            <a:off x="854075" y="5589588"/>
            <a:ext cx="139700" cy="174625"/>
          </a:xfrm>
          <a:custGeom>
            <a:avLst/>
            <a:gdLst/>
            <a:ahLst/>
            <a:cxnLst/>
            <a:rect l="l" t="t" r="r" b="b"/>
            <a:pathLst>
              <a:path w="139700" h="174625">
                <a:moveTo>
                  <a:pt x="0" y="174625"/>
                </a:moveTo>
                <a:lnTo>
                  <a:pt x="0" y="17463"/>
                </a:lnTo>
                <a:arcTo hR="8731" wR="8731" stAng="10800000" swAng="3187806"/>
                <a:arcTo hR="52388" wR="52388" stAng="13987806" swAng="2212194"/>
                <a:cubicBezTo>
                  <a:pt x="61119" y="0"/>
                  <a:pt x="78581" y="17463"/>
                  <a:pt x="98951" y="17463"/>
                </a:cubicBezTo>
                <a:quadBezTo>
                  <a:pt x="116414" y="17463"/>
                  <a:pt x="125730" y="10478"/>
                </a:quadBezTo>
                <a:arcTo hR="8731" wR="8731" stAng="13987806" swAng="7612194"/>
                <a:lnTo>
                  <a:pt x="139700" y="104775"/>
                </a:lnTo>
                <a:arcTo hR="8731" wR="8731" stAng="0" swAng="3187806"/>
                <a:arcTo hR="52388" wR="52388" stAng="3187806" swAng="2212194"/>
                <a:cubicBezTo>
                  <a:pt x="78581" y="122238"/>
                  <a:pt x="61119" y="104775"/>
                  <a:pt x="34925" y="104775"/>
                </a:cubicBezTo>
                <a:arcTo hR="52388" wR="52388" stAng="16199913" swAng="-2508649"/>
              </a:path>
            </a:pathLst>
          </a:custGeom>
          <a:noFill/>
          <a:ln w="17463">
            <a:solidFill>
              <a:srgbClr val="E56A2C"/>
            </a:solidFill>
            <a:prstDash val="solid"/>
          </a:ln>
        </p:spPr>
      </p:sp>
      <p:sp>
        <p:nvSpPr>
          <p:cNvPr id="90" name="Text 88"/>
          <p:cNvSpPr/>
          <p:nvPr/>
        </p:nvSpPr>
        <p:spPr>
          <a:xfrm>
            <a:off x="1219200" y="5578633"/>
            <a:ext cx="10972800" cy="205740"/>
          </a:xfrm>
          <a:prstGeom prst="rect">
            <a:avLst/>
          </a:prstGeom>
          <a:noFill/>
          <a:ln/>
        </p:spPr>
        <p:txBody>
          <a:bodyPr wrap="none" lIns="0" tIns="0" rIns="0" bIns="0" rtlCol="0" anchor="t"/>
          <a:lstStyle/>
          <a:p>
            <a:pPr algn="l" indent="0" marL="0">
              <a:buNone/>
            </a:pPr>
            <a:r>
              <a:rPr lang="en-US" sz="1350" b="1" dirty="0">
                <a:solidFill>
                  <a:srgbClr val="F2E9DF"/>
                </a:solidFill>
                <a:latin typeface="Microsoft YaHei" pitchFamily="34" charset="0"/>
                <a:ea typeface="Microsoft YaHei" pitchFamily="34" charset="-122"/>
                <a:cs typeface="Microsoft YaHei" pitchFamily="34" charset="-120"/>
              </a:rPr>
              <a:t>Gate: no operating certificate by month 6, and route spending stops until we have one</a:t>
            </a:r>
            <a:endParaRPr lang="en-US" sz="1350" dirty="0">
              <a:latin typeface="Microsoft YaHei" pitchFamily="34" charset="0"/>
              <a:ea typeface="Microsoft YaHei" pitchFamily="34" charset="-122"/>
              <a:cs typeface="Microsoft YaHei" pitchFamily="34" charset="-120"/>
            </a:endParaRPr>
          </a:p>
        </p:txBody>
      </p:sp>
      <p:sp>
        <p:nvSpPr>
          <p:cNvPr id="91" name="Text 89"/>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This is a plan. Months count from the close of this round</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Text 1"/>
          <p:cNvSpPr/>
          <p:nvPr/>
        </p:nvSpPr>
        <p:spPr>
          <a:xfrm>
            <a:off x="609600" y="299614"/>
            <a:ext cx="11582400" cy="137160"/>
          </a:xfrm>
          <a:prstGeom prst="rect">
            <a:avLst/>
          </a:prstGeom>
          <a:noFill/>
          <a:ln/>
        </p:spPr>
        <p:txBody>
          <a:bodyPr wrap="none" lIns="0" tIns="0" rIns="0" bIns="0" rtlCol="0" anchor="t"/>
          <a:lstStyle/>
          <a:p>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d</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900" b="1" spc="225"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900" b="1" dirty="0">
                <a:solidFill>
                  <a:srgbClr val="C4AE97"/>
                </a:solidFill>
                <a:latin typeface="Microsoft YaHei" pitchFamily="34" charset="0"/>
                <a:ea typeface="Microsoft YaHei" pitchFamily="34" charset="-122"/>
                <a:cs typeface="Microsoft YaHei" pitchFamily="34" charset="-120"/>
              </a:rPr>
              <a:t>d</a:t>
            </a:r>
            <a:endParaRPr lang="en-US" sz="900" dirty="0">
              <a:latin typeface="Microsoft YaHei" pitchFamily="34" charset="0"/>
              <a:ea typeface="Microsoft YaHei" pitchFamily="34" charset="-122"/>
              <a:cs typeface="Microsoft YaHei" pitchFamily="34" charset="-120"/>
            </a:endParaRPr>
          </a:p>
        </p:txBody>
      </p:sp>
      <p:sp>
        <p:nvSpPr>
          <p:cNvPr id="4" name="pptwise-slidenum-s0014"/>
          <p:cNvSpPr/>
          <p:nvPr/>
        </p:nvSpPr>
        <p:spPr>
          <a:xfrm>
            <a:off x="0" y="6557539"/>
            <a:ext cx="1158240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C4AE97"/>
                </a:solidFill>
                <a:latin typeface="Microsoft YaHei" pitchFamily="34" charset="0"/>
                <a:ea typeface="Microsoft YaHei" pitchFamily="34" charset="-122"/>
                <a:cs typeface="Microsoft YaHei" pitchFamily="34" charset="-120"/>
              </a:rPr>
              <a:t>15</a:t>
            </a:fld>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2447925" y="299614"/>
            <a:ext cx="97440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Opportunity</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4029075" y="299614"/>
            <a:ext cx="81629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Timing</a:t>
            </a:r>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5238750" y="299614"/>
            <a:ext cx="69532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Rivals</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6448425" y="299614"/>
            <a:ext cx="57435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Wedge</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7639050" y="299614"/>
            <a:ext cx="4552950"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Proof</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8715375" y="299614"/>
            <a:ext cx="347662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Risks</a:t>
            </a:r>
            <a:endParaRPr lang="en-US" sz="900" dirty="0">
              <a:latin typeface="Microsoft YaHei" pitchFamily="34" charset="0"/>
              <a:ea typeface="Microsoft YaHei" pitchFamily="34" charset="-122"/>
              <a:cs typeface="Microsoft YaHei" pitchFamily="34" charset="-120"/>
            </a:endParaRPr>
          </a:p>
        </p:txBody>
      </p:sp>
      <p:sp>
        <p:nvSpPr>
          <p:cNvPr id="11" name="Text 9"/>
          <p:cNvSpPr/>
          <p:nvPr/>
        </p:nvSpPr>
        <p:spPr>
          <a:xfrm>
            <a:off x="9725025" y="299614"/>
            <a:ext cx="2466975" cy="137160"/>
          </a:xfrm>
          <a:prstGeom prst="rect">
            <a:avLst/>
          </a:prstGeom>
          <a:noFill/>
          <a:ln/>
        </p:spPr>
        <p:txBody>
          <a:bodyPr wrap="none" lIns="0" tIns="0" rIns="0" bIns="0" rtlCol="0" anchor="t"/>
          <a:lstStyle/>
          <a:p>
            <a:pPr algn="ctr" indent="0" marL="0">
              <a:buNone/>
            </a:pPr>
            <a:r>
              <a:rPr lang="en-US" sz="900" dirty="0">
                <a:solidFill>
                  <a:srgbClr val="948370"/>
                </a:solidFill>
                <a:latin typeface="Microsoft YaHei" pitchFamily="34" charset="0"/>
                <a:ea typeface="Microsoft YaHei" pitchFamily="34" charset="-122"/>
                <a:cs typeface="Microsoft YaHei" pitchFamily="34" charset="-120"/>
              </a:rPr>
              <a:t>Plan</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10658475" y="299614"/>
            <a:ext cx="1533525" cy="137160"/>
          </a:xfrm>
          <a:prstGeom prst="rect">
            <a:avLst/>
          </a:prstGeom>
          <a:noFill/>
          <a:ln/>
        </p:spPr>
        <p:txBody>
          <a:bodyPr wrap="none" lIns="0" tIns="0" rIns="0" bIns="0" rtlCol="0" anchor="t"/>
          <a:lstStyle/>
          <a:p>
            <a:pPr algn="ctr" indent="0" marL="0">
              <a:buNone/>
            </a:pPr>
            <a:r>
              <a:rPr lang="en-US" sz="900" b="1" dirty="0">
                <a:solidFill>
                  <a:srgbClr val="F2E9DF"/>
                </a:solidFill>
                <a:latin typeface="Microsoft YaHei" pitchFamily="34" charset="0"/>
                <a:ea typeface="Microsoft YaHei" pitchFamily="34" charset="-122"/>
                <a:cs typeface="Microsoft YaHei" pitchFamily="34" charset="-120"/>
              </a:rPr>
              <a:t>Ask</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11268075" y="476250"/>
            <a:ext cx="314325" cy="19050"/>
          </a:xfrm>
          <a:prstGeom prst="rect">
            <a:avLst/>
          </a:prstGeom>
          <a:solidFill>
            <a:srgbClr val="F2E9DF"/>
          </a:solidFill>
          <a:ln/>
        </p:spPr>
      </p:sp>
      <p:sp>
        <p:nvSpPr>
          <p:cNvPr id="14" name="Text 12"/>
          <p:cNvSpPr/>
          <p:nvPr/>
        </p:nvSpPr>
        <p:spPr>
          <a:xfrm>
            <a:off x="609600" y="1117193"/>
            <a:ext cx="11582400" cy="388620"/>
          </a:xfrm>
          <a:prstGeom prst="rect">
            <a:avLst/>
          </a:prstGeom>
          <a:noFill/>
          <a:ln/>
        </p:spPr>
        <p:txBody>
          <a:bodyPr wrap="none" lIns="0" tIns="0" rIns="0" bIns="0" rtlCol="0" anchor="t"/>
          <a:lstStyle/>
          <a:p>
            <a:pPr algn="l" indent="0" marL="0">
              <a:buNone/>
            </a:pPr>
            <a:r>
              <a:rPr lang="en-US" sz="2550" b="1" dirty="0">
                <a:solidFill>
                  <a:srgbClr val="F2E9DF"/>
                </a:solidFill>
                <a:latin typeface="Microsoft YaHei" pitchFamily="34" charset="0"/>
                <a:ea typeface="Microsoft YaHei" pitchFamily="34" charset="-122"/>
                <a:cs typeface="Microsoft YaHei" pitchFamily="34" charset="-120"/>
              </a:rPr>
              <a:t>The ask: 18 months, 60% to licensing and routes</a:t>
            </a:r>
            <a:endParaRPr lang="en-US" sz="2550" dirty="0">
              <a:latin typeface="Microsoft YaHei" pitchFamily="34" charset="0"/>
              <a:ea typeface="Microsoft YaHei" pitchFamily="34" charset="-122"/>
              <a:cs typeface="Microsoft YaHei" pitchFamily="34" charset="-120"/>
            </a:endParaRPr>
          </a:p>
        </p:txBody>
      </p:sp>
      <p:sp>
        <p:nvSpPr>
          <p:cNvPr id="15" name="Text 13"/>
          <p:cNvSpPr/>
          <p:nvPr/>
        </p:nvSpPr>
        <p:spPr>
          <a:xfrm>
            <a:off x="609600" y="1891012"/>
            <a:ext cx="11582400" cy="160020"/>
          </a:xfrm>
          <a:prstGeom prst="rect">
            <a:avLst/>
          </a:prstGeom>
          <a:noFill/>
          <a:ln/>
        </p:spPr>
        <p:txBody>
          <a:bodyPr wrap="none" lIns="0" tIns="0" rIns="0" bIns="0" rtlCol="0" anchor="t"/>
          <a:lstStyle/>
          <a:p>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h</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i</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u</a:t>
            </a:r>
            <a:pPr algn="l" indent="0" marL="0">
              <a:buNone/>
            </a:pPr>
            <a:r>
              <a:rPr lang="en-US" sz="1050" b="1" spc="150" kern="0" dirty="0">
                <a:solidFill>
                  <a:srgbClr val="C4AE97"/>
                </a:solidFill>
                <a:latin typeface="Microsoft YaHei" pitchFamily="34" charset="0"/>
                <a:ea typeface="Microsoft YaHei" pitchFamily="34" charset="-122"/>
                <a:cs typeface="Microsoft YaHei" pitchFamily="34" charset="-120"/>
              </a:rPr>
              <a:t>n</a:t>
            </a:r>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d</a:t>
            </a:r>
            <a:endParaRPr lang="en-US" sz="1050" dirty="0">
              <a:latin typeface="Microsoft YaHei" pitchFamily="34" charset="0"/>
              <a:ea typeface="Microsoft YaHei" pitchFamily="34" charset="-122"/>
              <a:cs typeface="Microsoft YaHei" pitchFamily="34" charset="-120"/>
            </a:endParaRPr>
          </a:p>
        </p:txBody>
      </p:sp>
      <p:sp>
        <p:nvSpPr>
          <p:cNvPr id="16" name="Text 14"/>
          <p:cNvSpPr/>
          <p:nvPr/>
        </p:nvSpPr>
        <p:spPr>
          <a:xfrm>
            <a:off x="609600" y="2185314"/>
            <a:ext cx="115824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18 months,</a:t>
            </a:r>
            <a:endParaRPr lang="en-US" sz="4800" dirty="0">
              <a:latin typeface="Microsoft YaHei" pitchFamily="34" charset="0"/>
              <a:ea typeface="Microsoft YaHei" pitchFamily="34" charset="-122"/>
              <a:cs typeface="Microsoft YaHei" pitchFamily="34" charset="-120"/>
            </a:endParaRPr>
          </a:p>
        </p:txBody>
      </p:sp>
      <p:sp>
        <p:nvSpPr>
          <p:cNvPr id="17" name="Text 15"/>
          <p:cNvSpPr/>
          <p:nvPr/>
        </p:nvSpPr>
        <p:spPr>
          <a:xfrm>
            <a:off x="609600" y="2909214"/>
            <a:ext cx="115824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three tests</a:t>
            </a:r>
            <a:endParaRPr lang="en-US" sz="4800" dirty="0">
              <a:latin typeface="Microsoft YaHei" pitchFamily="34" charset="0"/>
              <a:ea typeface="Microsoft YaHei" pitchFamily="34" charset="-122"/>
              <a:cs typeface="Microsoft YaHei" pitchFamily="34" charset="-120"/>
            </a:endParaRPr>
          </a:p>
        </p:txBody>
      </p:sp>
      <p:sp>
        <p:nvSpPr>
          <p:cNvPr id="18" name="Text 16"/>
          <p:cNvSpPr/>
          <p:nvPr/>
        </p:nvSpPr>
        <p:spPr>
          <a:xfrm>
            <a:off x="609600" y="3806260"/>
            <a:ext cx="11582400"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From licensing to our first same-basis cost data. The amount</a:t>
            </a:r>
            <a:endParaRPr lang="en-US" sz="1200" dirty="0">
              <a:latin typeface="Microsoft YaHei" pitchFamily="34" charset="0"/>
              <a:ea typeface="Microsoft YaHei" pitchFamily="34" charset="-122"/>
              <a:cs typeface="Microsoft YaHei" pitchFamily="34" charset="-120"/>
            </a:endParaRPr>
          </a:p>
        </p:txBody>
      </p:sp>
      <p:sp>
        <p:nvSpPr>
          <p:cNvPr id="19" name="Text 17"/>
          <p:cNvSpPr/>
          <p:nvPr/>
        </p:nvSpPr>
        <p:spPr>
          <a:xfrm>
            <a:off x="609600" y="4053910"/>
            <a:ext cx="11582400" cy="182880"/>
          </a:xfrm>
          <a:prstGeom prst="rect">
            <a:avLst/>
          </a:prstGeom>
          <a:noFill/>
          <a:ln/>
        </p:spPr>
        <p:txBody>
          <a:bodyPr wrap="none" lIns="0" tIns="0" rIns="0" bIns="0" rtlCol="0" anchor="t"/>
          <a:lstStyle/>
          <a:p>
            <a:pPr algn="l" indent="0" marL="0">
              <a:buNone/>
            </a:pPr>
            <a:r>
              <a:rPr lang="en-US" sz="1200" dirty="0">
                <a:solidFill>
                  <a:srgbClr val="C4AE97"/>
                </a:solidFill>
                <a:latin typeface="Microsoft YaHei" pitchFamily="34" charset="0"/>
                <a:ea typeface="Microsoft YaHei" pitchFamily="34" charset="-122"/>
                <a:cs typeface="Microsoft YaHei" pitchFamily="34" charset="-120"/>
              </a:rPr>
              <a:t>follows the milestones and due diligence.</a:t>
            </a:r>
            <a:endParaRPr lang="en-US" sz="120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0" y="2095500"/>
            <a:ext cx="1607820" cy="666750"/>
          </a:xfrm>
          <a:prstGeom prst="rect">
            <a:avLst/>
          </a:prstGeom>
          <a:solidFill>
            <a:srgbClr val="E56A2C"/>
          </a:solidFill>
          <a:ln/>
        </p:spPr>
      </p:sp>
      <p:sp>
        <p:nvSpPr>
          <p:cNvPr id="21" name="Text 19"/>
          <p:cNvSpPr/>
          <p:nvPr/>
        </p:nvSpPr>
        <p:spPr>
          <a:xfrm>
            <a:off x="6210300" y="2275627"/>
            <a:ext cx="5981700" cy="274320"/>
          </a:xfrm>
          <a:prstGeom prst="rect">
            <a:avLst/>
          </a:prstGeom>
          <a:noFill/>
          <a:ln/>
        </p:spPr>
        <p:txBody>
          <a:bodyPr wrap="none" lIns="0" tIns="0" rIns="0" bIns="0" rtlCol="0" anchor="t"/>
          <a:lstStyle/>
          <a:p>
            <a:pPr algn="l" indent="0" marL="0">
              <a:buNone/>
            </a:pPr>
            <a:r>
              <a:rPr lang="en-US" sz="1800" b="1" dirty="0">
                <a:solidFill>
                  <a:srgbClr val="0A0E14"/>
                </a:solidFill>
                <a:latin typeface="Microsoft YaHei" pitchFamily="34" charset="0"/>
                <a:ea typeface="Microsoft YaHei" pitchFamily="34" charset="-122"/>
                <a:cs typeface="Microsoft YaHei" pitchFamily="34" charset="-120"/>
              </a:rPr>
              <a:t>30%</a:t>
            </a:r>
            <a:endParaRPr lang="en-US" sz="180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0" y="3048000"/>
            <a:ext cx="133350" cy="133350"/>
          </a:xfrm>
          <a:prstGeom prst="roundRect">
            <a:avLst>
              <a:gd name="adj" fmla="val 14286"/>
            </a:avLst>
          </a:prstGeom>
          <a:solidFill>
            <a:srgbClr val="E56A2C"/>
          </a:solidFill>
          <a:ln/>
        </p:spPr>
      </p:sp>
      <p:sp>
        <p:nvSpPr>
          <p:cNvPr id="23" name="Text 21"/>
          <p:cNvSpPr/>
          <p:nvPr/>
        </p:nvSpPr>
        <p:spPr>
          <a:xfrm>
            <a:off x="6324600" y="3025210"/>
            <a:ext cx="5867400" cy="182880"/>
          </a:xfrm>
          <a:prstGeom prst="rect">
            <a:avLst/>
          </a:prstGeom>
          <a:noFill/>
          <a:ln/>
        </p:spPr>
        <p:txBody>
          <a:bodyPr wrap="none" lIns="0" tIns="0" rIns="0" bIns="0" rtlCol="0" anchor="t"/>
          <a:lstStyle/>
          <a:p>
            <a:pPr algn="l" indent="0" marL="0">
              <a:buNone/>
            </a:pPr>
            <a:r>
              <a:rPr lang="en-US" sz="1200" b="1" dirty="0">
                <a:solidFill>
                  <a:srgbClr val="F2E9DF"/>
                </a:solidFill>
                <a:latin typeface="Microsoft YaHei" pitchFamily="34" charset="0"/>
                <a:ea typeface="Microsoft YaHei" pitchFamily="34" charset="-122"/>
                <a:cs typeface="Microsoft YaHei" pitchFamily="34" charset="-120"/>
              </a:rPr>
              <a:t>Licensing and safety</a:t>
            </a:r>
            <a:endParaRPr lang="en-US" sz="1200" dirty="0">
              <a:latin typeface="Microsoft YaHei" pitchFamily="34" charset="0"/>
              <a:ea typeface="Microsoft YaHei" pitchFamily="34" charset="-122"/>
              <a:cs typeface="Microsoft YaHei" pitchFamily="34" charset="-120"/>
            </a:endParaRPr>
          </a:p>
        </p:txBody>
      </p:sp>
      <p:sp>
        <p:nvSpPr>
          <p:cNvPr id="24" name="Text 22"/>
          <p:cNvSpPr/>
          <p:nvPr/>
        </p:nvSpPr>
        <p:spPr>
          <a:xfrm>
            <a:off x="0" y="3025210"/>
            <a:ext cx="11582400" cy="182880"/>
          </a:xfrm>
          <a:prstGeom prst="rect">
            <a:avLst/>
          </a:prstGeom>
          <a:noFill/>
          <a:ln/>
        </p:spPr>
        <p:txBody>
          <a:bodyPr wrap="none" lIns="0" tIns="0" rIns="0" bIns="0" rtlCol="0" anchor="t"/>
          <a:lstStyle/>
          <a:p>
            <a:pPr algn="r" indent="0" marL="0">
              <a:buNone/>
            </a:pPr>
            <a:r>
              <a:rPr lang="en-US" sz="1200" b="1" dirty="0">
                <a:solidFill>
                  <a:srgbClr val="F2E9DF"/>
                </a:solidFill>
                <a:latin typeface="Microsoft YaHei" pitchFamily="34" charset="0"/>
                <a:ea typeface="Microsoft YaHei" pitchFamily="34" charset="-122"/>
                <a:cs typeface="Microsoft YaHei" pitchFamily="34" charset="-120"/>
              </a:rPr>
              <a:t>30%</a:t>
            </a:r>
            <a:endParaRPr lang="en-US" sz="1200" dirty="0">
              <a:latin typeface="Microsoft YaHei" pitchFamily="34" charset="0"/>
              <a:ea typeface="Microsoft YaHei" pitchFamily="34" charset="-122"/>
              <a:cs typeface="Microsoft YaHei" pitchFamily="34" charset="-120"/>
            </a:endParaRPr>
          </a:p>
        </p:txBody>
      </p:sp>
      <p:sp>
        <p:nvSpPr>
          <p:cNvPr id="25" name="Shape 23"/>
          <p:cNvSpPr/>
          <p:nvPr/>
        </p:nvSpPr>
        <p:spPr>
          <a:xfrm>
            <a:off x="7741920" y="2095500"/>
            <a:ext cx="1607820" cy="666750"/>
          </a:xfrm>
          <a:prstGeom prst="rect">
            <a:avLst/>
          </a:prstGeom>
          <a:solidFill>
            <a:srgbClr val="F2E9DF"/>
          </a:solidFill>
          <a:ln/>
        </p:spPr>
      </p:sp>
      <p:sp>
        <p:nvSpPr>
          <p:cNvPr id="26" name="Text 24"/>
          <p:cNvSpPr/>
          <p:nvPr/>
        </p:nvSpPr>
        <p:spPr>
          <a:xfrm>
            <a:off x="7856220" y="2275627"/>
            <a:ext cx="4335780" cy="274320"/>
          </a:xfrm>
          <a:prstGeom prst="rect">
            <a:avLst/>
          </a:prstGeom>
          <a:noFill/>
          <a:ln/>
        </p:spPr>
        <p:txBody>
          <a:bodyPr wrap="none" lIns="0" tIns="0" rIns="0" bIns="0" rtlCol="0" anchor="t"/>
          <a:lstStyle/>
          <a:p>
            <a:pPr algn="l" indent="0" marL="0">
              <a:buNone/>
            </a:pPr>
            <a:r>
              <a:rPr lang="en-US" sz="1800" b="1" dirty="0">
                <a:solidFill>
                  <a:srgbClr val="0A0E14"/>
                </a:solidFill>
                <a:latin typeface="Microsoft YaHei" pitchFamily="34" charset="0"/>
                <a:ea typeface="Microsoft YaHei" pitchFamily="34" charset="-122"/>
                <a:cs typeface="Microsoft YaHei" pitchFamily="34" charset="-120"/>
              </a:rPr>
              <a:t>30%</a:t>
            </a:r>
            <a:endParaRPr lang="en-US" sz="1800" dirty="0">
              <a:latin typeface="Microsoft YaHei" pitchFamily="34" charset="0"/>
              <a:ea typeface="Microsoft YaHei" pitchFamily="34" charset="-122"/>
              <a:cs typeface="Microsoft YaHei" pitchFamily="34" charset="-120"/>
            </a:endParaRPr>
          </a:p>
        </p:txBody>
      </p:sp>
      <p:sp>
        <p:nvSpPr>
          <p:cNvPr id="27" name="Shape 25"/>
          <p:cNvSpPr/>
          <p:nvPr/>
        </p:nvSpPr>
        <p:spPr>
          <a:xfrm>
            <a:off x="6096000" y="3429000"/>
            <a:ext cx="133350" cy="133350"/>
          </a:xfrm>
          <a:prstGeom prst="roundRect">
            <a:avLst>
              <a:gd name="adj" fmla="val 14286"/>
            </a:avLst>
          </a:prstGeom>
          <a:solidFill>
            <a:srgbClr val="F2E9DF"/>
          </a:solidFill>
          <a:ln/>
        </p:spPr>
      </p:sp>
      <p:sp>
        <p:nvSpPr>
          <p:cNvPr id="28" name="Text 26"/>
          <p:cNvSpPr/>
          <p:nvPr/>
        </p:nvSpPr>
        <p:spPr>
          <a:xfrm>
            <a:off x="6324600" y="3406210"/>
            <a:ext cx="5867400" cy="182880"/>
          </a:xfrm>
          <a:prstGeom prst="rect">
            <a:avLst/>
          </a:prstGeom>
          <a:noFill/>
          <a:ln/>
        </p:spPr>
        <p:txBody>
          <a:bodyPr wrap="none" lIns="0" tIns="0" rIns="0" bIns="0" rtlCol="0" anchor="t"/>
          <a:lstStyle/>
          <a:p>
            <a:pPr algn="l" indent="0" marL="0">
              <a:buNone/>
            </a:pPr>
            <a:r>
              <a:rPr lang="en-US" sz="1200" dirty="0">
                <a:solidFill>
                  <a:srgbClr val="F2E9DF"/>
                </a:solidFill>
                <a:latin typeface="Microsoft YaHei" pitchFamily="34" charset="0"/>
                <a:ea typeface="Microsoft YaHei" pitchFamily="34" charset="-122"/>
                <a:cs typeface="Microsoft YaHei" pitchFamily="34" charset="-120"/>
              </a:rPr>
              <a:t>Routes and pads</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0" y="3406210"/>
            <a:ext cx="11582400" cy="182880"/>
          </a:xfrm>
          <a:prstGeom prst="rect">
            <a:avLst/>
          </a:prstGeom>
          <a:noFill/>
          <a:ln/>
        </p:spPr>
        <p:txBody>
          <a:bodyPr wrap="none" lIns="0" tIns="0" rIns="0" bIns="0" rtlCol="0" anchor="t"/>
          <a:lstStyle/>
          <a:p>
            <a:pPr algn="r" indent="0" marL="0">
              <a:buNone/>
            </a:pPr>
            <a:r>
              <a:rPr lang="en-US" sz="1200" b="1" dirty="0">
                <a:solidFill>
                  <a:srgbClr val="F2E9DF"/>
                </a:solidFill>
                <a:latin typeface="Microsoft YaHei" pitchFamily="34" charset="0"/>
                <a:ea typeface="Microsoft YaHei" pitchFamily="34" charset="-122"/>
                <a:cs typeface="Microsoft YaHei" pitchFamily="34" charset="-120"/>
              </a:rPr>
              <a:t>30%</a:t>
            </a:r>
            <a:endParaRPr lang="en-US" sz="1200" dirty="0">
              <a:latin typeface="Microsoft YaHei" pitchFamily="34" charset="0"/>
              <a:ea typeface="Microsoft YaHei" pitchFamily="34" charset="-122"/>
              <a:cs typeface="Microsoft YaHei" pitchFamily="34" charset="-120"/>
            </a:endParaRPr>
          </a:p>
        </p:txBody>
      </p:sp>
      <p:sp>
        <p:nvSpPr>
          <p:cNvPr id="30" name="Shape 28"/>
          <p:cNvSpPr/>
          <p:nvPr/>
        </p:nvSpPr>
        <p:spPr>
          <a:xfrm>
            <a:off x="9387840" y="2095500"/>
            <a:ext cx="1333500" cy="666750"/>
          </a:xfrm>
          <a:prstGeom prst="rect">
            <a:avLst/>
          </a:prstGeom>
          <a:solidFill>
            <a:srgbClr val="A89888"/>
          </a:solidFill>
          <a:ln/>
        </p:spPr>
      </p:sp>
      <p:sp>
        <p:nvSpPr>
          <p:cNvPr id="31" name="Text 29"/>
          <p:cNvSpPr/>
          <p:nvPr/>
        </p:nvSpPr>
        <p:spPr>
          <a:xfrm>
            <a:off x="9502140" y="2275627"/>
            <a:ext cx="2689860" cy="274320"/>
          </a:xfrm>
          <a:prstGeom prst="rect">
            <a:avLst/>
          </a:prstGeom>
          <a:noFill/>
          <a:ln/>
        </p:spPr>
        <p:txBody>
          <a:bodyPr wrap="none" lIns="0" tIns="0" rIns="0" bIns="0" rtlCol="0" anchor="t"/>
          <a:lstStyle/>
          <a:p>
            <a:pPr algn="l" indent="0" marL="0">
              <a:buNone/>
            </a:pPr>
            <a:r>
              <a:rPr lang="en-US" sz="1800" b="1" dirty="0">
                <a:solidFill>
                  <a:srgbClr val="0A0E14"/>
                </a:solidFill>
                <a:latin typeface="Microsoft YaHei" pitchFamily="34" charset="0"/>
                <a:ea typeface="Microsoft YaHei" pitchFamily="34" charset="-122"/>
                <a:cs typeface="Microsoft YaHei" pitchFamily="34" charset="-120"/>
              </a:rPr>
              <a:t>25%</a:t>
            </a:r>
            <a:endParaRPr lang="en-US" sz="1800" dirty="0">
              <a:latin typeface="Microsoft YaHei" pitchFamily="34" charset="0"/>
              <a:ea typeface="Microsoft YaHei" pitchFamily="34" charset="-122"/>
              <a:cs typeface="Microsoft YaHei" pitchFamily="34" charset="-120"/>
            </a:endParaRPr>
          </a:p>
        </p:txBody>
      </p:sp>
      <p:sp>
        <p:nvSpPr>
          <p:cNvPr id="32" name="Shape 30"/>
          <p:cNvSpPr/>
          <p:nvPr/>
        </p:nvSpPr>
        <p:spPr>
          <a:xfrm>
            <a:off x="6096000" y="3810000"/>
            <a:ext cx="133350" cy="133350"/>
          </a:xfrm>
          <a:prstGeom prst="roundRect">
            <a:avLst>
              <a:gd name="adj" fmla="val 14286"/>
            </a:avLst>
          </a:prstGeom>
          <a:solidFill>
            <a:srgbClr val="A89888"/>
          </a:solidFill>
          <a:ln/>
        </p:spPr>
      </p:sp>
      <p:sp>
        <p:nvSpPr>
          <p:cNvPr id="33" name="Text 31"/>
          <p:cNvSpPr/>
          <p:nvPr/>
        </p:nvSpPr>
        <p:spPr>
          <a:xfrm>
            <a:off x="6324600" y="3787210"/>
            <a:ext cx="5867400" cy="182880"/>
          </a:xfrm>
          <a:prstGeom prst="rect">
            <a:avLst/>
          </a:prstGeom>
          <a:noFill/>
          <a:ln/>
        </p:spPr>
        <p:txBody>
          <a:bodyPr wrap="none" lIns="0" tIns="0" rIns="0" bIns="0" rtlCol="0" anchor="t"/>
          <a:lstStyle/>
          <a:p>
            <a:pPr algn="l" indent="0" marL="0">
              <a:buNone/>
            </a:pPr>
            <a:r>
              <a:rPr lang="en-US" sz="1200" dirty="0">
                <a:solidFill>
                  <a:srgbClr val="F2E9DF"/>
                </a:solidFill>
                <a:latin typeface="Microsoft YaHei" pitchFamily="34" charset="0"/>
                <a:ea typeface="Microsoft YaHei" pitchFamily="34" charset="-122"/>
                <a:cs typeface="Microsoft YaHei" pitchFamily="34" charset="-120"/>
              </a:rPr>
              <a:t>Fleet and upkeep</a:t>
            </a:r>
            <a:endParaRPr lang="en-US" sz="1200" dirty="0">
              <a:latin typeface="Microsoft YaHei" pitchFamily="34" charset="0"/>
              <a:ea typeface="Microsoft YaHei" pitchFamily="34" charset="-122"/>
              <a:cs typeface="Microsoft YaHei" pitchFamily="34" charset="-120"/>
            </a:endParaRPr>
          </a:p>
        </p:txBody>
      </p:sp>
      <p:sp>
        <p:nvSpPr>
          <p:cNvPr id="34" name="Text 32"/>
          <p:cNvSpPr/>
          <p:nvPr/>
        </p:nvSpPr>
        <p:spPr>
          <a:xfrm>
            <a:off x="0" y="3787210"/>
            <a:ext cx="11582400" cy="182880"/>
          </a:xfrm>
          <a:prstGeom prst="rect">
            <a:avLst/>
          </a:prstGeom>
          <a:noFill/>
          <a:ln/>
        </p:spPr>
        <p:txBody>
          <a:bodyPr wrap="none" lIns="0" tIns="0" rIns="0" bIns="0" rtlCol="0" anchor="t"/>
          <a:lstStyle/>
          <a:p>
            <a:pPr algn="r" indent="0" marL="0">
              <a:buNone/>
            </a:pPr>
            <a:r>
              <a:rPr lang="en-US" sz="1200" b="1" dirty="0">
                <a:solidFill>
                  <a:srgbClr val="F2E9DF"/>
                </a:solidFill>
                <a:latin typeface="Microsoft YaHei" pitchFamily="34" charset="0"/>
                <a:ea typeface="Microsoft YaHei" pitchFamily="34" charset="-122"/>
                <a:cs typeface="Microsoft YaHei" pitchFamily="34" charset="-120"/>
              </a:rPr>
              <a:t>25%</a:t>
            </a:r>
            <a:endParaRPr lang="en-US" sz="1200" dirty="0">
              <a:latin typeface="Microsoft YaHei" pitchFamily="34" charset="0"/>
              <a:ea typeface="Microsoft YaHei" pitchFamily="34" charset="-122"/>
              <a:cs typeface="Microsoft YaHei" pitchFamily="34" charset="-120"/>
            </a:endParaRPr>
          </a:p>
        </p:txBody>
      </p:sp>
      <p:sp>
        <p:nvSpPr>
          <p:cNvPr id="35" name="Shape 33"/>
          <p:cNvSpPr/>
          <p:nvPr/>
        </p:nvSpPr>
        <p:spPr>
          <a:xfrm>
            <a:off x="10759440" y="2095500"/>
            <a:ext cx="784860" cy="666750"/>
          </a:xfrm>
          <a:prstGeom prst="rect">
            <a:avLst/>
          </a:prstGeom>
          <a:solidFill>
            <a:srgbClr val="4A3B30"/>
          </a:solidFill>
          <a:ln/>
        </p:spPr>
      </p:sp>
      <p:sp>
        <p:nvSpPr>
          <p:cNvPr id="36" name="Text 34"/>
          <p:cNvSpPr/>
          <p:nvPr/>
        </p:nvSpPr>
        <p:spPr>
          <a:xfrm>
            <a:off x="10873740" y="2275627"/>
            <a:ext cx="1318260" cy="274320"/>
          </a:xfrm>
          <a:prstGeom prst="rect">
            <a:avLst/>
          </a:prstGeom>
          <a:noFill/>
          <a:ln/>
        </p:spPr>
        <p:txBody>
          <a:bodyPr wrap="none" lIns="0" tIns="0" rIns="0" bIns="0" rtlCol="0" anchor="t"/>
          <a:lstStyle/>
          <a:p>
            <a:pPr algn="l" indent="0" marL="0">
              <a:buNone/>
            </a:pPr>
            <a:r>
              <a:rPr lang="en-US" sz="1800" b="1" dirty="0">
                <a:solidFill>
                  <a:srgbClr val="FFFFFF"/>
                </a:solidFill>
                <a:latin typeface="Microsoft YaHei" pitchFamily="34" charset="0"/>
                <a:ea typeface="Microsoft YaHei" pitchFamily="34" charset="-122"/>
                <a:cs typeface="Microsoft YaHei" pitchFamily="34" charset="-120"/>
              </a:rPr>
              <a:t>15%</a:t>
            </a:r>
            <a:endParaRPr lang="en-US" sz="1800" dirty="0">
              <a:latin typeface="Microsoft YaHei" pitchFamily="34" charset="0"/>
              <a:ea typeface="Microsoft YaHei" pitchFamily="34" charset="-122"/>
              <a:cs typeface="Microsoft YaHei" pitchFamily="34" charset="-120"/>
            </a:endParaRPr>
          </a:p>
        </p:txBody>
      </p:sp>
      <p:sp>
        <p:nvSpPr>
          <p:cNvPr id="37" name="Shape 35"/>
          <p:cNvSpPr/>
          <p:nvPr/>
        </p:nvSpPr>
        <p:spPr>
          <a:xfrm>
            <a:off x="6096000" y="4191000"/>
            <a:ext cx="133350" cy="133350"/>
          </a:xfrm>
          <a:prstGeom prst="roundRect">
            <a:avLst>
              <a:gd name="adj" fmla="val 14286"/>
            </a:avLst>
          </a:prstGeom>
          <a:solidFill>
            <a:srgbClr val="4A3B30"/>
          </a:solidFill>
          <a:ln/>
        </p:spPr>
      </p:sp>
      <p:sp>
        <p:nvSpPr>
          <p:cNvPr id="38" name="Text 36"/>
          <p:cNvSpPr/>
          <p:nvPr/>
        </p:nvSpPr>
        <p:spPr>
          <a:xfrm>
            <a:off x="6324600" y="4168210"/>
            <a:ext cx="5867400" cy="182880"/>
          </a:xfrm>
          <a:prstGeom prst="rect">
            <a:avLst/>
          </a:prstGeom>
          <a:noFill/>
          <a:ln/>
        </p:spPr>
        <p:txBody>
          <a:bodyPr wrap="none" lIns="0" tIns="0" rIns="0" bIns="0" rtlCol="0" anchor="t"/>
          <a:lstStyle/>
          <a:p>
            <a:pPr algn="l" indent="0" marL="0">
              <a:buNone/>
            </a:pPr>
            <a:r>
              <a:rPr lang="en-US" sz="1200" dirty="0">
                <a:solidFill>
                  <a:srgbClr val="F2E9DF"/>
                </a:solidFill>
                <a:latin typeface="Microsoft YaHei" pitchFamily="34" charset="0"/>
                <a:ea typeface="Microsoft YaHei" pitchFamily="34" charset="-122"/>
                <a:cs typeface="Microsoft YaHei" pitchFamily="34" charset="-120"/>
              </a:rPr>
              <a:t>Team and operations</a:t>
            </a:r>
            <a:endParaRPr lang="en-US" sz="1200" dirty="0">
              <a:latin typeface="Microsoft YaHei" pitchFamily="34" charset="0"/>
              <a:ea typeface="Microsoft YaHei" pitchFamily="34" charset="-122"/>
              <a:cs typeface="Microsoft YaHei" pitchFamily="34" charset="-120"/>
            </a:endParaRPr>
          </a:p>
        </p:txBody>
      </p:sp>
      <p:sp>
        <p:nvSpPr>
          <p:cNvPr id="39" name="Text 37"/>
          <p:cNvSpPr/>
          <p:nvPr/>
        </p:nvSpPr>
        <p:spPr>
          <a:xfrm>
            <a:off x="0" y="4168210"/>
            <a:ext cx="11582400" cy="182880"/>
          </a:xfrm>
          <a:prstGeom prst="rect">
            <a:avLst/>
          </a:prstGeom>
          <a:noFill/>
          <a:ln/>
        </p:spPr>
        <p:txBody>
          <a:bodyPr wrap="none" lIns="0" tIns="0" rIns="0" bIns="0" rtlCol="0" anchor="t"/>
          <a:lstStyle/>
          <a:p>
            <a:pPr algn="r" indent="0" marL="0">
              <a:buNone/>
            </a:pPr>
            <a:r>
              <a:rPr lang="en-US" sz="1200" b="1" dirty="0">
                <a:solidFill>
                  <a:srgbClr val="F2E9DF"/>
                </a:solidFill>
                <a:latin typeface="Microsoft YaHei" pitchFamily="34" charset="0"/>
                <a:ea typeface="Microsoft YaHei" pitchFamily="34" charset="-122"/>
                <a:cs typeface="Microsoft YaHei" pitchFamily="34" charset="-120"/>
              </a:rPr>
              <a:t>15%</a:t>
            </a:r>
            <a:endParaRPr lang="en-US" sz="1200" dirty="0">
              <a:latin typeface="Microsoft YaHei" pitchFamily="34" charset="0"/>
              <a:ea typeface="Microsoft YaHei" pitchFamily="34" charset="-122"/>
              <a:cs typeface="Microsoft YaHei" pitchFamily="34" charset="-120"/>
            </a:endParaRPr>
          </a:p>
        </p:txBody>
      </p:sp>
      <p:sp>
        <p:nvSpPr>
          <p:cNvPr id="40" name="Shape 38"/>
          <p:cNvSpPr/>
          <p:nvPr/>
        </p:nvSpPr>
        <p:spPr>
          <a:xfrm>
            <a:off x="6096000" y="4629150"/>
            <a:ext cx="5486400" cy="9525"/>
          </a:xfrm>
          <a:prstGeom prst="rect">
            <a:avLst/>
          </a:prstGeom>
          <a:solidFill>
            <a:srgbClr val="6B5648"/>
          </a:solidFill>
          <a:ln/>
        </p:spPr>
      </p:sp>
      <p:sp>
        <p:nvSpPr>
          <p:cNvPr id="41" name="Text 39"/>
          <p:cNvSpPr/>
          <p:nvPr/>
        </p:nvSpPr>
        <p:spPr>
          <a:xfrm>
            <a:off x="6096000" y="4776725"/>
            <a:ext cx="6096000" cy="148590"/>
          </a:xfrm>
          <a:prstGeom prst="rect">
            <a:avLst/>
          </a:prstGeom>
          <a:noFill/>
          <a:ln/>
        </p:spPr>
        <p:txBody>
          <a:bodyPr wrap="none" lIns="0" tIns="0" rIns="0" bIns="0" rtlCol="0" anchor="t"/>
          <a:lstStyle/>
          <a:p>
            <a:pPr algn="l" indent="0" marL="0">
              <a:buNone/>
            </a:pPr>
            <a:r>
              <a:rPr lang="en-US" sz="975" dirty="0">
                <a:solidFill>
                  <a:srgbClr val="C4AE97"/>
                </a:solidFill>
                <a:latin typeface="Microsoft YaHei" pitchFamily="34" charset="0"/>
                <a:ea typeface="Microsoft YaHei" pitchFamily="34" charset="-122"/>
                <a:cs typeface="Microsoft YaHei" pitchFamily="34" charset="-120"/>
              </a:rPr>
              <a:t>Planned share of this round</a:t>
            </a:r>
            <a:endParaRPr lang="en-US" sz="975" dirty="0">
              <a:latin typeface="Microsoft YaHei" pitchFamily="34" charset="0"/>
              <a:ea typeface="Microsoft YaHei" pitchFamily="34" charset="-122"/>
              <a:cs typeface="Microsoft YaHei" pitchFamily="34" charset="-120"/>
            </a:endParaRPr>
          </a:p>
        </p:txBody>
      </p:sp>
      <p:sp>
        <p:nvSpPr>
          <p:cNvPr id="42" name="Shape 40"/>
          <p:cNvSpPr/>
          <p:nvPr/>
        </p:nvSpPr>
        <p:spPr>
          <a:xfrm>
            <a:off x="609600" y="5143500"/>
            <a:ext cx="10972800" cy="723900"/>
          </a:xfrm>
          <a:prstGeom prst="roundRect">
            <a:avLst>
              <a:gd name="adj" fmla="val 5263"/>
            </a:avLst>
          </a:prstGeom>
          <a:solidFill>
            <a:srgbClr val="2C221A"/>
          </a:solidFill>
          <a:ln/>
        </p:spPr>
      </p:sp>
      <p:sp>
        <p:nvSpPr>
          <p:cNvPr id="43" name="Shape 41"/>
          <p:cNvSpPr/>
          <p:nvPr/>
        </p:nvSpPr>
        <p:spPr>
          <a:xfrm>
            <a:off x="866775" y="5495925"/>
            <a:ext cx="114300" cy="57150"/>
          </a:xfrm>
          <a:custGeom>
            <a:avLst/>
            <a:gdLst/>
            <a:ahLst/>
            <a:cxnLst/>
            <a:rect l="l" t="t" r="r" b="b"/>
            <a:pathLst>
              <a:path w="114300" h="57150">
                <a:moveTo>
                  <a:pt x="76200" y="38100"/>
                </a:moveTo>
                <a:lnTo>
                  <a:pt x="95250" y="38100"/>
                </a:lnTo>
                <a:arcTo hR="19050" wR="19050" stAng="5400000" swAng="-10800000"/>
                <a:lnTo>
                  <a:pt x="66675" y="0"/>
                </a:lnTo>
                <a:cubicBezTo>
                  <a:pt x="60960" y="0"/>
                  <a:pt x="56198" y="1905"/>
                  <a:pt x="53340" y="5715"/>
                </a:cubicBezTo>
                <a:lnTo>
                  <a:pt x="0" y="57150"/>
                </a:lnTo>
              </a:path>
            </a:pathLst>
          </a:custGeom>
          <a:noFill/>
          <a:ln w="19050">
            <a:solidFill>
              <a:srgbClr val="C4AE97"/>
            </a:solidFill>
            <a:prstDash val="solid"/>
          </a:ln>
        </p:spPr>
      </p:sp>
      <p:sp>
        <p:nvSpPr>
          <p:cNvPr id="44" name="Shape 42"/>
          <p:cNvSpPr/>
          <p:nvPr/>
        </p:nvSpPr>
        <p:spPr>
          <a:xfrm>
            <a:off x="904875" y="5485858"/>
            <a:ext cx="143131" cy="105317"/>
          </a:xfrm>
          <a:custGeom>
            <a:avLst/>
            <a:gdLst/>
            <a:ahLst/>
            <a:cxnLst/>
            <a:rect l="l" t="t" r="r" b="b"/>
            <a:pathLst>
              <a:path w="143131" h="105317">
                <a:moveTo>
                  <a:pt x="0" y="105317"/>
                </a:moveTo>
                <a:lnTo>
                  <a:pt x="15240" y="91982"/>
                </a:lnTo>
                <a:cubicBezTo>
                  <a:pt x="18098" y="88172"/>
                  <a:pt x="22860" y="86267"/>
                  <a:pt x="28575" y="86267"/>
                </a:cubicBezTo>
                <a:lnTo>
                  <a:pt x="66675" y="86267"/>
                </a:lnTo>
                <a:cubicBezTo>
                  <a:pt x="77152" y="86267"/>
                  <a:pt x="86678" y="82457"/>
                  <a:pt x="93345" y="74837"/>
                </a:cubicBezTo>
                <a:lnTo>
                  <a:pt x="137160" y="32927"/>
                </a:lnTo>
                <a:arcTo hR="19068" wR="19068" stAng="2797154" swAng="-10800000"/>
                <a:lnTo>
                  <a:pt x="70961" y="42357"/>
                </a:lnTo>
              </a:path>
            </a:pathLst>
          </a:custGeom>
          <a:noFill/>
          <a:ln w="19050">
            <a:solidFill>
              <a:srgbClr val="C4AE97"/>
            </a:solidFill>
            <a:prstDash val="solid"/>
          </a:ln>
        </p:spPr>
      </p:sp>
      <p:sp>
        <p:nvSpPr>
          <p:cNvPr id="45" name="Shape 43"/>
          <p:cNvSpPr/>
          <p:nvPr/>
        </p:nvSpPr>
        <p:spPr>
          <a:xfrm>
            <a:off x="857250" y="5543550"/>
            <a:ext cx="57150" cy="57150"/>
          </a:xfrm>
          <a:custGeom>
            <a:avLst/>
            <a:gdLst/>
            <a:ahLst/>
            <a:cxnLst/>
            <a:rect l="l" t="t" r="r" b="b"/>
            <a:pathLst>
              <a:path w="57150" h="57150">
                <a:moveTo>
                  <a:pt x="0" y="0"/>
                </a:moveTo>
                <a:lnTo>
                  <a:pt x="57150" y="57150"/>
                </a:lnTo>
              </a:path>
            </a:pathLst>
          </a:custGeom>
          <a:noFill/>
          <a:ln w="19050">
            <a:solidFill>
              <a:srgbClr val="C4AE97"/>
            </a:solidFill>
            <a:prstDash val="solid"/>
          </a:ln>
        </p:spPr>
      </p:sp>
      <p:sp>
        <p:nvSpPr>
          <p:cNvPr id="46" name="Shape 44"/>
          <p:cNvSpPr/>
          <p:nvPr/>
        </p:nvSpPr>
        <p:spPr>
          <a:xfrm>
            <a:off x="962977" y="5449253"/>
            <a:ext cx="55245" cy="55245"/>
          </a:xfrm>
          <a:prstGeom prst="ellipse">
            <a:avLst/>
          </a:prstGeom>
          <a:noFill/>
          <a:ln w="19050">
            <a:solidFill>
              <a:srgbClr val="C4AE97"/>
            </a:solidFill>
            <a:prstDash val="solid"/>
          </a:ln>
        </p:spPr>
      </p:sp>
      <p:sp>
        <p:nvSpPr>
          <p:cNvPr id="47" name="Shape 45"/>
          <p:cNvSpPr/>
          <p:nvPr/>
        </p:nvSpPr>
        <p:spPr>
          <a:xfrm>
            <a:off x="866775" y="5410200"/>
            <a:ext cx="57150" cy="57150"/>
          </a:xfrm>
          <a:prstGeom prst="ellipse">
            <a:avLst/>
          </a:prstGeom>
          <a:noFill/>
          <a:ln w="19050">
            <a:solidFill>
              <a:srgbClr val="C4AE97"/>
            </a:solidFill>
            <a:prstDash val="solid"/>
          </a:ln>
        </p:spPr>
      </p:sp>
      <p:sp>
        <p:nvSpPr>
          <p:cNvPr id="48" name="Text 46"/>
          <p:cNvSpPr/>
          <p:nvPr/>
        </p:nvSpPr>
        <p:spPr>
          <a:xfrm>
            <a:off x="1200150" y="5415985"/>
            <a:ext cx="10991850" cy="182880"/>
          </a:xfrm>
          <a:prstGeom prst="rect">
            <a:avLst/>
          </a:prstGeom>
          <a:noFill/>
          <a:ln/>
        </p:spPr>
        <p:txBody>
          <a:bodyPr wrap="none" lIns="0" tIns="0" rIns="0" bIns="0" rtlCol="0" anchor="t"/>
          <a:lstStyle/>
          <a:p>
            <a:pPr algn="l" indent="0" marL="0">
              <a:buNone/>
            </a:pPr>
            <a:r>
              <a:rPr lang="en-US" sz="1200" dirty="0">
                <a:solidFill>
                  <a:srgbClr val="F2E9DF"/>
                </a:solidFill>
                <a:latin typeface="Microsoft YaHei" pitchFamily="34" charset="0"/>
                <a:ea typeface="Microsoft YaHei" pitchFamily="34" charset="-122"/>
                <a:cs typeface="Microsoft YaHei" pitchFamily="34" charset="-120"/>
              </a:rPr>
              <a:t>Benchmark: urban drone logistics rounds run to tens of millions of RMB (Antwork C+, 2025-11)</a:t>
            </a:r>
            <a:endParaRPr lang="en-US" sz="1200" dirty="0">
              <a:latin typeface="Microsoft YaHei" pitchFamily="34" charset="0"/>
              <a:ea typeface="Microsoft YaHei" pitchFamily="34" charset="-122"/>
              <a:cs typeface="Microsoft YaHei" pitchFamily="34" charset="-120"/>
            </a:endParaRPr>
          </a:p>
        </p:txBody>
      </p:sp>
      <p:sp>
        <p:nvSpPr>
          <p:cNvPr id="49" name="Text 47"/>
          <p:cNvSpPr/>
          <p:nvPr/>
        </p:nvSpPr>
        <p:spPr>
          <a:xfrm>
            <a:off x="609600" y="6205114"/>
            <a:ext cx="11582400" cy="137160"/>
          </a:xfrm>
          <a:prstGeom prst="rect">
            <a:avLst/>
          </a:prstGeom>
          <a:noFill/>
          <a:ln/>
        </p:spPr>
        <p:txBody>
          <a:bodyPr wrap="none" lIns="0" tIns="0" rIns="0" bIns="0" rtlCol="0" anchor="t"/>
          <a:lstStyle/>
          <a:p>
            <a:pPr algn="l" indent="0" marL="0">
              <a:buNone/>
            </a:pPr>
            <a:r>
              <a:rPr lang="en-US" sz="900" dirty="0">
                <a:solidFill>
                  <a:srgbClr val="C4AE97"/>
                </a:solidFill>
                <a:latin typeface="Microsoft YaHei" pitchFamily="34" charset="0"/>
                <a:ea typeface="Microsoft YaHei" pitchFamily="34" charset="-122"/>
                <a:cs typeface="Microsoft YaHei" pitchFamily="34" charset="-120"/>
              </a:rPr>
              <a:t>Source: China.com (2025-11-26). The shares are our plan, not an estimate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241B14"/>
          </a:solidFill>
          <a:ln/>
        </p:spPr>
      </p:sp>
      <p:sp>
        <p:nvSpPr>
          <p:cNvPr id="3" name="Shape 1"/>
          <p:cNvSpPr/>
          <p:nvPr/>
        </p:nvSpPr>
        <p:spPr>
          <a:xfrm>
            <a:off x="0" y="0"/>
            <a:ext cx="838200" cy="838200"/>
          </a:xfrm>
          <a:custGeom>
            <a:avLst/>
            <a:gdLst/>
            <a:ahLst/>
            <a:cxnLst/>
            <a:rect l="l" t="t" r="r" b="b"/>
            <a:pathLst>
              <a:path w="838200" h="838200">
                <a:moveTo>
                  <a:pt x="0" y="0"/>
                </a:moveTo>
                <a:lnTo>
                  <a:pt x="838200" y="0"/>
                </a:lnTo>
                <a:lnTo>
                  <a:pt x="0" y="838200"/>
                </a:lnTo>
                <a:close/>
              </a:path>
            </a:pathLst>
          </a:custGeom>
          <a:solidFill>
            <a:srgbClr val="E56A2C"/>
          </a:solidFill>
          <a:ln/>
        </p:spPr>
      </p:sp>
      <p:sp>
        <p:nvSpPr>
          <p:cNvPr id="4" name="Text 2"/>
          <p:cNvSpPr/>
          <p:nvPr/>
        </p:nvSpPr>
        <p:spPr>
          <a:xfrm>
            <a:off x="609600" y="1937664"/>
            <a:ext cx="115824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Let</a:t>
            </a:r>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a:t>
            </a:r>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s fly the first medical route</a:t>
            </a:r>
            <a:endParaRPr lang="en-US" sz="48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2699664"/>
            <a:ext cx="11582400" cy="731520"/>
          </a:xfrm>
          <a:prstGeom prst="rect">
            <a:avLst/>
          </a:prstGeom>
          <a:noFill/>
          <a:ln/>
        </p:spPr>
        <p:txBody>
          <a:bodyPr wrap="none" lIns="0" tIns="0" rIns="0" bIns="0" rtlCol="0" anchor="t"/>
          <a:lstStyle/>
          <a:p>
            <a:pPr algn="l" indent="0" marL="0">
              <a:buNone/>
            </a:pPr>
            <a:r>
              <a:rPr lang="en-US" sz="4800" b="1" dirty="0">
                <a:solidFill>
                  <a:srgbClr val="F2E9DF"/>
                </a:solidFill>
                <a:latin typeface="Microsoft YaHei" pitchFamily="34" charset="0"/>
                <a:ea typeface="Microsoft YaHei" pitchFamily="34" charset="-122"/>
                <a:cs typeface="Microsoft YaHei" pitchFamily="34" charset="-120"/>
              </a:rPr>
              <a:t>together</a:t>
            </a:r>
            <a:endParaRPr lang="en-US" sz="4800" dirty="0">
              <a:latin typeface="Microsoft YaHei" pitchFamily="34" charset="0"/>
              <a:ea typeface="Microsoft YaHei" pitchFamily="34" charset="-122"/>
              <a:cs typeface="Microsoft YaHei" pitchFamily="34" charset="-120"/>
            </a:endParaRPr>
          </a:p>
        </p:txBody>
      </p:sp>
      <p:sp>
        <p:nvSpPr>
          <p:cNvPr id="6" name="Text 4"/>
          <p:cNvSpPr/>
          <p:nvPr/>
        </p:nvSpPr>
        <p:spPr>
          <a:xfrm>
            <a:off x="609600" y="3779131"/>
            <a:ext cx="11582400" cy="228600"/>
          </a:xfrm>
          <a:prstGeom prst="rect">
            <a:avLst/>
          </a:prstGeom>
          <a:noFill/>
          <a:ln/>
        </p:spPr>
        <p:txBody>
          <a:bodyPr wrap="none" lIns="0" tIns="0" rIns="0" bIns="0" rtlCol="0" anchor="t"/>
          <a:lstStyle/>
          <a:p>
            <a:pPr algn="l" indent="0" marL="0">
              <a:buNone/>
            </a:pPr>
            <a:r>
              <a:rPr lang="en-US" sz="1500" dirty="0">
                <a:solidFill>
                  <a:srgbClr val="C4AE97"/>
                </a:solidFill>
                <a:latin typeface="Microsoft YaHei" pitchFamily="34" charset="0"/>
                <a:ea typeface="Microsoft YaHei" pitchFamily="34" charset="-122"/>
                <a:cs typeface="Microsoft YaHei" pitchFamily="34" charset="-120"/>
              </a:rPr>
              <a:t>18 months, three tests: license first, then a medical route, then a cost check</a:t>
            </a:r>
            <a:endParaRPr lang="en-US" sz="1500" dirty="0">
              <a:latin typeface="Microsoft YaHei" pitchFamily="34" charset="0"/>
              <a:ea typeface="Microsoft YaHei" pitchFamily="34" charset="-122"/>
              <a:cs typeface="Microsoft YaHei" pitchFamily="34" charset="-120"/>
            </a:endParaRPr>
          </a:p>
        </p:txBody>
      </p:sp>
      <p:sp>
        <p:nvSpPr>
          <p:cNvPr id="7" name="Shape 5"/>
          <p:cNvSpPr/>
          <p:nvPr/>
        </p:nvSpPr>
        <p:spPr>
          <a:xfrm>
            <a:off x="644525" y="449421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C4AE97"/>
            </a:solidFill>
            <a:prstDash val="solid"/>
          </a:ln>
        </p:spPr>
      </p:sp>
      <p:sp>
        <p:nvSpPr>
          <p:cNvPr id="8" name="Shape 6"/>
          <p:cNvSpPr/>
          <p:nvPr/>
        </p:nvSpPr>
        <p:spPr>
          <a:xfrm>
            <a:off x="731838" y="4494213"/>
            <a:ext cx="52388" cy="52388"/>
          </a:xfrm>
          <a:custGeom>
            <a:avLst/>
            <a:gdLst/>
            <a:ahLst/>
            <a:cxnLst/>
            <a:rect l="l" t="t" r="r" b="b"/>
            <a:pathLst>
              <a:path w="52388" h="52388">
                <a:moveTo>
                  <a:pt x="0" y="0"/>
                </a:moveTo>
                <a:lnTo>
                  <a:pt x="0" y="43656"/>
                </a:lnTo>
                <a:arcTo hR="8731" wR="8731" stAng="10800000" swAng="-5400000"/>
                <a:lnTo>
                  <a:pt x="52388" y="52388"/>
                </a:lnTo>
              </a:path>
            </a:pathLst>
          </a:custGeom>
          <a:noFill/>
          <a:ln w="17463">
            <a:solidFill>
              <a:srgbClr val="C4AE97"/>
            </a:solidFill>
            <a:prstDash val="solid"/>
          </a:ln>
        </p:spPr>
      </p:sp>
      <p:sp>
        <p:nvSpPr>
          <p:cNvPr id="9" name="Shape 7"/>
          <p:cNvSpPr/>
          <p:nvPr/>
        </p:nvSpPr>
        <p:spPr>
          <a:xfrm>
            <a:off x="688181" y="4590256"/>
            <a:ext cx="52388" cy="34925"/>
          </a:xfrm>
          <a:custGeom>
            <a:avLst/>
            <a:gdLst/>
            <a:ahLst/>
            <a:cxnLst/>
            <a:rect l="l" t="t" r="r" b="b"/>
            <a:pathLst>
              <a:path w="52388" h="34925">
                <a:moveTo>
                  <a:pt x="0" y="17463"/>
                </a:moveTo>
                <a:lnTo>
                  <a:pt x="17463" y="34925"/>
                </a:lnTo>
                <a:lnTo>
                  <a:pt x="52388" y="0"/>
                </a:lnTo>
              </a:path>
            </a:pathLst>
          </a:custGeom>
          <a:noFill/>
          <a:ln w="17463">
            <a:solidFill>
              <a:srgbClr val="C4AE97"/>
            </a:solidFill>
            <a:prstDash val="solid"/>
          </a:ln>
        </p:spPr>
      </p:sp>
      <p:sp>
        <p:nvSpPr>
          <p:cNvPr id="10" name="Text 8"/>
          <p:cNvSpPr/>
          <p:nvPr/>
        </p:nvSpPr>
        <p:spPr>
          <a:xfrm>
            <a:off x="933450" y="4472287"/>
            <a:ext cx="11258550" cy="160020"/>
          </a:xfrm>
          <a:prstGeom prst="rect">
            <a:avLst/>
          </a:prstGeom>
          <a:noFill/>
          <a:ln/>
        </p:spPr>
        <p:txBody>
          <a:bodyPr wrap="none" lIns="0" tIns="0" rIns="0" bIns="0" rtlCol="0" anchor="t"/>
          <a:lstStyle/>
          <a:p>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Month 6</a:t>
            </a:r>
            <a:endParaRPr lang="en-US" sz="1050" dirty="0">
              <a:latin typeface="Microsoft YaHei" pitchFamily="34" charset="0"/>
              <a:ea typeface="Microsoft YaHei" pitchFamily="34" charset="-122"/>
              <a:cs typeface="Microsoft YaHei" pitchFamily="34" charset="-120"/>
            </a:endParaRPr>
          </a:p>
        </p:txBody>
      </p:sp>
      <p:sp>
        <p:nvSpPr>
          <p:cNvPr id="11" name="Text 9"/>
          <p:cNvSpPr/>
          <p:nvPr/>
        </p:nvSpPr>
        <p:spPr>
          <a:xfrm>
            <a:off x="933450" y="4740794"/>
            <a:ext cx="11258550" cy="217170"/>
          </a:xfrm>
          <a:prstGeom prst="rect">
            <a:avLst/>
          </a:prstGeom>
          <a:noFill/>
          <a:ln/>
        </p:spPr>
        <p:txBody>
          <a:bodyPr wrap="none" lIns="0" tIns="0" rIns="0" bIns="0" rtlCol="0" anchor="t"/>
          <a:lstStyle/>
          <a:p>
            <a:pPr algn="l" indent="0" marL="0">
              <a:buNone/>
            </a:pPr>
            <a:r>
              <a:rPr lang="en-US" sz="1425" b="1" dirty="0">
                <a:solidFill>
                  <a:srgbClr val="F2E9DF"/>
                </a:solidFill>
                <a:latin typeface="Microsoft YaHei" pitchFamily="34" charset="0"/>
                <a:ea typeface="Microsoft YaHei" pitchFamily="34" charset="-122"/>
                <a:cs typeface="Microsoft YaHei" pitchFamily="34" charset="-120"/>
              </a:rPr>
              <a:t>Operating certificate</a:t>
            </a:r>
            <a:endParaRPr lang="en-US" sz="1425" dirty="0">
              <a:latin typeface="Microsoft YaHei" pitchFamily="34" charset="0"/>
              <a:ea typeface="Microsoft YaHei" pitchFamily="34" charset="-122"/>
              <a:cs typeface="Microsoft YaHei" pitchFamily="34" charset="-120"/>
            </a:endParaRPr>
          </a:p>
        </p:txBody>
      </p:sp>
      <p:sp>
        <p:nvSpPr>
          <p:cNvPr id="12" name="Shape 10"/>
          <p:cNvSpPr/>
          <p:nvPr/>
        </p:nvSpPr>
        <p:spPr>
          <a:xfrm>
            <a:off x="3190875" y="4537869"/>
            <a:ext cx="6548" cy="34925"/>
          </a:xfrm>
          <a:custGeom>
            <a:avLst/>
            <a:gdLst/>
            <a:ahLst/>
            <a:cxnLst/>
            <a:rect l="l" t="t" r="r" b="b"/>
            <a:pathLst>
              <a:path w="6548" h="34925">
                <a:moveTo>
                  <a:pt x="0" y="0"/>
                </a:moveTo>
                <a:lnTo>
                  <a:pt x="0" y="34925"/>
                </a:lnTo>
              </a:path>
            </a:pathLst>
          </a:custGeom>
          <a:noFill/>
          <a:ln w="17463">
            <a:solidFill>
              <a:srgbClr val="C4AE97"/>
            </a:solidFill>
            <a:prstDash val="solid"/>
          </a:ln>
        </p:spPr>
      </p:sp>
      <p:sp>
        <p:nvSpPr>
          <p:cNvPr id="13" name="Shape 11"/>
          <p:cNvSpPr/>
          <p:nvPr/>
        </p:nvSpPr>
        <p:spPr>
          <a:xfrm>
            <a:off x="3173413" y="4616450"/>
            <a:ext cx="34925" cy="43656"/>
          </a:xfrm>
          <a:custGeom>
            <a:avLst/>
            <a:gdLst/>
            <a:ahLst/>
            <a:cxnLst/>
            <a:rect l="l" t="t" r="r" b="b"/>
            <a:pathLst>
              <a:path w="34925" h="43656">
                <a:moveTo>
                  <a:pt x="34925" y="43656"/>
                </a:moveTo>
                <a:lnTo>
                  <a:pt x="34925" y="17463"/>
                </a:lnTo>
                <a:arcTo hR="17463" wR="17463" stAng="0" swAng="-10800000"/>
                <a:lnTo>
                  <a:pt x="0" y="43656"/>
                </a:lnTo>
              </a:path>
            </a:pathLst>
          </a:custGeom>
          <a:noFill/>
          <a:ln w="17463">
            <a:solidFill>
              <a:srgbClr val="C4AE97"/>
            </a:solidFill>
            <a:prstDash val="solid"/>
          </a:ln>
        </p:spPr>
      </p:sp>
      <p:sp>
        <p:nvSpPr>
          <p:cNvPr id="14" name="Shape 12"/>
          <p:cNvSpPr/>
          <p:nvPr/>
        </p:nvSpPr>
        <p:spPr>
          <a:xfrm>
            <a:off x="3173413" y="4555331"/>
            <a:ext cx="34925" cy="6548"/>
          </a:xfrm>
          <a:custGeom>
            <a:avLst/>
            <a:gdLst/>
            <a:ahLst/>
            <a:cxnLst/>
            <a:rect l="l" t="t" r="r" b="b"/>
            <a:pathLst>
              <a:path w="34925" h="6548">
                <a:moveTo>
                  <a:pt x="34925" y="0"/>
                </a:moveTo>
                <a:lnTo>
                  <a:pt x="0" y="0"/>
                </a:lnTo>
              </a:path>
            </a:pathLst>
          </a:custGeom>
          <a:noFill/>
          <a:ln w="17463">
            <a:solidFill>
              <a:srgbClr val="C4AE97"/>
            </a:solidFill>
            <a:prstDash val="solid"/>
          </a:ln>
        </p:spPr>
      </p:sp>
      <p:sp>
        <p:nvSpPr>
          <p:cNvPr id="15" name="Shape 13"/>
          <p:cNvSpPr/>
          <p:nvPr/>
        </p:nvSpPr>
        <p:spPr>
          <a:xfrm>
            <a:off x="3103563" y="4546600"/>
            <a:ext cx="174625" cy="113506"/>
          </a:xfrm>
          <a:custGeom>
            <a:avLst/>
            <a:gdLst/>
            <a:ahLst/>
            <a:cxnLst/>
            <a:rect l="l" t="t" r="r" b="b"/>
            <a:pathLst>
              <a:path w="174625" h="113506">
                <a:moveTo>
                  <a:pt x="139700" y="26194"/>
                </a:moveTo>
                <a:lnTo>
                  <a:pt x="157163" y="26194"/>
                </a:lnTo>
                <a:arcTo hR="17463" wR="17463" stAng="16200000" swAng="5400000"/>
                <a:lnTo>
                  <a:pt x="174625" y="96044"/>
                </a:lnTo>
                <a:arcTo hR="17463" wR="17463" stAng="0" swAng="5400000"/>
                <a:lnTo>
                  <a:pt x="17463" y="113506"/>
                </a:lnTo>
                <a:arcTo hR="17463" wR="17463" stAng="5400000" swAng="5400000"/>
                <a:lnTo>
                  <a:pt x="0" y="17463"/>
                </a:lnTo>
                <a:arcTo hR="17463" wR="17463" stAng="10800000" swAng="5400000"/>
                <a:lnTo>
                  <a:pt x="34925" y="0"/>
                </a:lnTo>
              </a:path>
            </a:pathLst>
          </a:custGeom>
          <a:noFill/>
          <a:ln w="17463">
            <a:solidFill>
              <a:srgbClr val="C4AE97"/>
            </a:solidFill>
            <a:prstDash val="solid"/>
          </a:ln>
        </p:spPr>
      </p:sp>
      <p:sp>
        <p:nvSpPr>
          <p:cNvPr id="16" name="Shape 14"/>
          <p:cNvSpPr/>
          <p:nvPr/>
        </p:nvSpPr>
        <p:spPr>
          <a:xfrm>
            <a:off x="3138488" y="4502944"/>
            <a:ext cx="104775" cy="157163"/>
          </a:xfrm>
          <a:custGeom>
            <a:avLst/>
            <a:gdLst/>
            <a:ahLst/>
            <a:cxnLst/>
            <a:rect l="l" t="t" r="r" b="b"/>
            <a:pathLst>
              <a:path w="104775" h="157163">
                <a:moveTo>
                  <a:pt x="104775" y="157163"/>
                </a:moveTo>
                <a:lnTo>
                  <a:pt x="104775" y="17463"/>
                </a:lnTo>
                <a:arcTo hR="17463" wR="17463" stAng="0" swAng="-5400000"/>
                <a:lnTo>
                  <a:pt x="17463" y="0"/>
                </a:lnTo>
                <a:arcTo hR="17463" wR="17463" stAng="16200000" swAng="-5400000"/>
                <a:lnTo>
                  <a:pt x="0" y="157163"/>
                </a:lnTo>
              </a:path>
            </a:pathLst>
          </a:custGeom>
          <a:noFill/>
          <a:ln w="17463">
            <a:solidFill>
              <a:srgbClr val="C4AE97"/>
            </a:solidFill>
            <a:prstDash val="solid"/>
          </a:ln>
        </p:spPr>
      </p:sp>
      <p:sp>
        <p:nvSpPr>
          <p:cNvPr id="17" name="Text 15"/>
          <p:cNvSpPr/>
          <p:nvPr/>
        </p:nvSpPr>
        <p:spPr>
          <a:xfrm>
            <a:off x="3409950" y="4472287"/>
            <a:ext cx="8782050" cy="160020"/>
          </a:xfrm>
          <a:prstGeom prst="rect">
            <a:avLst/>
          </a:prstGeom>
          <a:noFill/>
          <a:ln/>
        </p:spPr>
        <p:txBody>
          <a:bodyPr wrap="none" lIns="0" tIns="0" rIns="0" bIns="0" rtlCol="0" anchor="t"/>
          <a:lstStyle/>
          <a:p>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Month 9</a:t>
            </a:r>
            <a:endParaRPr lang="en-US" sz="1050" dirty="0">
              <a:latin typeface="Microsoft YaHei" pitchFamily="34" charset="0"/>
              <a:ea typeface="Microsoft YaHei" pitchFamily="34" charset="-122"/>
              <a:cs typeface="Microsoft YaHei" pitchFamily="34" charset="-120"/>
            </a:endParaRPr>
          </a:p>
        </p:txBody>
      </p:sp>
      <p:sp>
        <p:nvSpPr>
          <p:cNvPr id="18" name="Text 16"/>
          <p:cNvSpPr/>
          <p:nvPr/>
        </p:nvSpPr>
        <p:spPr>
          <a:xfrm>
            <a:off x="3409950" y="4740794"/>
            <a:ext cx="8782050" cy="217170"/>
          </a:xfrm>
          <a:prstGeom prst="rect">
            <a:avLst/>
          </a:prstGeom>
          <a:noFill/>
          <a:ln/>
        </p:spPr>
        <p:txBody>
          <a:bodyPr wrap="none" lIns="0" tIns="0" rIns="0" bIns="0" rtlCol="0" anchor="t"/>
          <a:lstStyle/>
          <a:p>
            <a:pPr algn="l" indent="0" marL="0">
              <a:buNone/>
            </a:pPr>
            <a:r>
              <a:rPr lang="en-US" sz="1425" b="1" dirty="0">
                <a:solidFill>
                  <a:srgbClr val="F2E9DF"/>
                </a:solidFill>
                <a:latin typeface="Microsoft YaHei" pitchFamily="34" charset="0"/>
                <a:ea typeface="Microsoft YaHei" pitchFamily="34" charset="-122"/>
                <a:cs typeface="Microsoft YaHei" pitchFamily="34" charset="-120"/>
              </a:rPr>
              <a:t>First medical route</a:t>
            </a:r>
            <a:endParaRPr lang="en-US" sz="1425" dirty="0">
              <a:latin typeface="Microsoft YaHei" pitchFamily="34" charset="0"/>
              <a:ea typeface="Microsoft YaHei" pitchFamily="34" charset="-122"/>
              <a:cs typeface="Microsoft YaHei" pitchFamily="34" charset="-120"/>
            </a:endParaRPr>
          </a:p>
        </p:txBody>
      </p:sp>
      <p:sp>
        <p:nvSpPr>
          <p:cNvPr id="19" name="Shape 17"/>
          <p:cNvSpPr/>
          <p:nvPr/>
        </p:nvSpPr>
        <p:spPr>
          <a:xfrm>
            <a:off x="5580070" y="4566298"/>
            <a:ext cx="102532" cy="102532"/>
          </a:xfrm>
          <a:custGeom>
            <a:avLst/>
            <a:gdLst/>
            <a:ahLst/>
            <a:cxnLst/>
            <a:rect l="l" t="t" r="r" b="b"/>
            <a:pathLst>
              <a:path w="102532" h="102532">
                <a:moveTo>
                  <a:pt x="102532" y="65310"/>
                </a:moveTo>
                <a:arcTo hR="52388" wR="52388" stAng="1009623" swAng="14180754"/>
              </a:path>
            </a:pathLst>
          </a:custGeom>
          <a:noFill/>
          <a:ln w="17463">
            <a:solidFill>
              <a:srgbClr val="C4AE97"/>
            </a:solidFill>
            <a:prstDash val="solid"/>
          </a:ln>
        </p:spPr>
      </p:sp>
      <p:sp>
        <p:nvSpPr>
          <p:cNvPr id="20" name="Shape 18"/>
          <p:cNvSpPr/>
          <p:nvPr/>
        </p:nvSpPr>
        <p:spPr>
          <a:xfrm>
            <a:off x="5693569" y="4529138"/>
            <a:ext cx="8731" cy="34925"/>
          </a:xfrm>
          <a:custGeom>
            <a:avLst/>
            <a:gdLst/>
            <a:ahLst/>
            <a:cxnLst/>
            <a:rect l="l" t="t" r="r" b="b"/>
            <a:pathLst>
              <a:path w="8731" h="34925">
                <a:moveTo>
                  <a:pt x="0" y="0"/>
                </a:moveTo>
                <a:lnTo>
                  <a:pt x="8731" y="0"/>
                </a:lnTo>
                <a:lnTo>
                  <a:pt x="8731" y="34925"/>
                </a:lnTo>
              </a:path>
            </a:pathLst>
          </a:custGeom>
          <a:noFill/>
          <a:ln w="17463">
            <a:solidFill>
              <a:srgbClr val="C4AE97"/>
            </a:solidFill>
            <a:prstDash val="solid"/>
          </a:ln>
        </p:spPr>
      </p:sp>
      <p:sp>
        <p:nvSpPr>
          <p:cNvPr id="21" name="Shape 19"/>
          <p:cNvSpPr/>
          <p:nvPr/>
        </p:nvSpPr>
        <p:spPr>
          <a:xfrm>
            <a:off x="5616157" y="4601327"/>
            <a:ext cx="25024" cy="30245"/>
          </a:xfrm>
          <a:custGeom>
            <a:avLst/>
            <a:gdLst/>
            <a:ahLst/>
            <a:cxnLst/>
            <a:rect l="l" t="t" r="r" b="b"/>
            <a:pathLst>
              <a:path w="25024" h="30245">
                <a:moveTo>
                  <a:pt x="0" y="4366"/>
                </a:moveTo>
                <a:lnTo>
                  <a:pt x="7561" y="0"/>
                </a:lnTo>
                <a:lnTo>
                  <a:pt x="25024" y="30245"/>
                </a:lnTo>
              </a:path>
            </a:pathLst>
          </a:custGeom>
          <a:noFill/>
          <a:ln w="17463">
            <a:solidFill>
              <a:srgbClr val="C4AE97"/>
            </a:solidFill>
            <a:prstDash val="solid"/>
          </a:ln>
        </p:spPr>
      </p:sp>
      <p:sp>
        <p:nvSpPr>
          <p:cNvPr id="22" name="Shape 20"/>
          <p:cNvSpPr/>
          <p:nvPr/>
        </p:nvSpPr>
        <p:spPr>
          <a:xfrm>
            <a:off x="5649912" y="4494213"/>
            <a:ext cx="104775" cy="104775"/>
          </a:xfrm>
          <a:prstGeom prst="ellipse">
            <a:avLst/>
          </a:prstGeom>
          <a:noFill/>
          <a:ln w="17463">
            <a:solidFill>
              <a:srgbClr val="C4AE97"/>
            </a:solidFill>
            <a:prstDash val="solid"/>
          </a:ln>
        </p:spPr>
      </p:sp>
      <p:sp>
        <p:nvSpPr>
          <p:cNvPr id="23" name="Text 21"/>
          <p:cNvSpPr/>
          <p:nvPr/>
        </p:nvSpPr>
        <p:spPr>
          <a:xfrm>
            <a:off x="5886450" y="4472287"/>
            <a:ext cx="6305550" cy="160020"/>
          </a:xfrm>
          <a:prstGeom prst="rect">
            <a:avLst/>
          </a:prstGeom>
          <a:noFill/>
          <a:ln/>
        </p:spPr>
        <p:txBody>
          <a:bodyPr wrap="none" lIns="0" tIns="0" rIns="0" bIns="0" rtlCol="0" anchor="t"/>
          <a:lstStyle/>
          <a:p>
            <a:pPr algn="l" indent="0" marL="0">
              <a:buNone/>
            </a:pPr>
            <a:r>
              <a:rPr lang="en-US" sz="1050" b="1" dirty="0">
                <a:solidFill>
                  <a:srgbClr val="C4AE97"/>
                </a:solidFill>
                <a:latin typeface="Microsoft YaHei" pitchFamily="34" charset="0"/>
                <a:ea typeface="Microsoft YaHei" pitchFamily="34" charset="-122"/>
                <a:cs typeface="Microsoft YaHei" pitchFamily="34" charset="-120"/>
              </a:rPr>
              <a:t>Month 18</a:t>
            </a:r>
            <a:endParaRPr lang="en-US" sz="1050" dirty="0">
              <a:latin typeface="Microsoft YaHei" pitchFamily="34" charset="0"/>
              <a:ea typeface="Microsoft YaHei" pitchFamily="34" charset="-122"/>
              <a:cs typeface="Microsoft YaHei" pitchFamily="34" charset="-120"/>
            </a:endParaRPr>
          </a:p>
        </p:txBody>
      </p:sp>
      <p:sp>
        <p:nvSpPr>
          <p:cNvPr id="24" name="Text 22"/>
          <p:cNvSpPr/>
          <p:nvPr/>
        </p:nvSpPr>
        <p:spPr>
          <a:xfrm>
            <a:off x="5886450" y="4740794"/>
            <a:ext cx="6305550" cy="217170"/>
          </a:xfrm>
          <a:prstGeom prst="rect">
            <a:avLst/>
          </a:prstGeom>
          <a:noFill/>
          <a:ln/>
        </p:spPr>
        <p:txBody>
          <a:bodyPr wrap="none" lIns="0" tIns="0" rIns="0" bIns="0" rtlCol="0" anchor="t"/>
          <a:lstStyle/>
          <a:p>
            <a:pPr algn="l" indent="0" marL="0">
              <a:buNone/>
            </a:pPr>
            <a:r>
              <a:rPr lang="en-US" sz="1425" b="1" dirty="0">
                <a:solidFill>
                  <a:srgbClr val="F2E9DF"/>
                </a:solidFill>
                <a:latin typeface="Microsoft YaHei" pitchFamily="34" charset="0"/>
                <a:ea typeface="Microsoft YaHei" pitchFamily="34" charset="-122"/>
                <a:cs typeface="Microsoft YaHei" pitchFamily="34" charset="-120"/>
              </a:rPr>
              <a:t>Same-basis cost data</a:t>
            </a:r>
            <a:endParaRPr lang="en-US" sz="1425" dirty="0">
              <a:latin typeface="Microsoft YaHei" pitchFamily="34" charset="0"/>
              <a:ea typeface="Microsoft YaHei" pitchFamily="34" charset="-122"/>
              <a:cs typeface="Microsoft YaHei" pitchFamily="34" charset="-120"/>
            </a:endParaRPr>
          </a:p>
        </p:txBody>
      </p:sp>
      <p:sp>
        <p:nvSpPr>
          <p:cNvPr id="25" name="Shape 23"/>
          <p:cNvSpPr/>
          <p:nvPr/>
        </p:nvSpPr>
        <p:spPr>
          <a:xfrm>
            <a:off x="609600" y="5524500"/>
            <a:ext cx="2209800" cy="533400"/>
          </a:xfrm>
          <a:prstGeom prst="roundRect">
            <a:avLst>
              <a:gd name="adj" fmla="val 7143"/>
            </a:avLst>
          </a:prstGeom>
          <a:solidFill>
            <a:srgbClr val="E56A2C"/>
          </a:solidFill>
          <a:ln/>
        </p:spPr>
      </p:sp>
      <p:sp>
        <p:nvSpPr>
          <p:cNvPr id="26" name="Text 24"/>
          <p:cNvSpPr/>
          <p:nvPr/>
        </p:nvSpPr>
        <p:spPr>
          <a:xfrm>
            <a:off x="0" y="5684131"/>
            <a:ext cx="3429000" cy="228600"/>
          </a:xfrm>
          <a:prstGeom prst="rect">
            <a:avLst/>
          </a:prstGeom>
          <a:noFill/>
          <a:ln/>
        </p:spPr>
        <p:txBody>
          <a:bodyPr wrap="none" lIns="0" tIns="0" rIns="0" bIns="0" rtlCol="0" anchor="t"/>
          <a:lstStyle/>
          <a:p>
            <a:pPr algn="ctr" indent="0" marL="0">
              <a:buNone/>
            </a:pPr>
            <a:r>
              <a:rPr lang="en-US" sz="1500" b="1" dirty="0">
                <a:solidFill>
                  <a:srgbClr val="0A0E14"/>
                </a:solidFill>
                <a:latin typeface="Microsoft YaHei" pitchFamily="34" charset="0"/>
                <a:ea typeface="Microsoft YaHei" pitchFamily="34" charset="-122"/>
                <a:cs typeface="Microsoft YaHei" pitchFamily="34" charset="-120"/>
              </a:rPr>
              <a:t>Let</a:t>
            </a:r>
            <a:pPr algn="ctr" indent="0" marL="0">
              <a:buNone/>
            </a:pPr>
            <a:r>
              <a:rPr lang="en-US" sz="1500" b="1" dirty="0">
                <a:solidFill>
                  <a:srgbClr val="0A0E14"/>
                </a:solidFill>
                <a:latin typeface="Microsoft YaHei" pitchFamily="34" charset="0"/>
                <a:ea typeface="Microsoft YaHei" pitchFamily="34" charset="-122"/>
                <a:cs typeface="Microsoft YaHei" pitchFamily="34" charset="-120"/>
              </a:rPr>
              <a:t>'</a:t>
            </a:r>
            <a:pPr algn="ctr" indent="0" marL="0">
              <a:buNone/>
            </a:pPr>
            <a:r>
              <a:rPr lang="en-US" sz="1500" b="1" dirty="0">
                <a:solidFill>
                  <a:srgbClr val="0A0E14"/>
                </a:solidFill>
                <a:latin typeface="Microsoft YaHei" pitchFamily="34" charset="0"/>
                <a:ea typeface="Microsoft YaHei" pitchFamily="34" charset="-122"/>
                <a:cs typeface="Microsoft YaHei" pitchFamily="34" charset="-120"/>
              </a:rPr>
              <a:t>s set a time</a:t>
            </a:r>
            <a:endParaRPr lang="en-US" sz="15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