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4876800"/>
            <a:ext cx="12192000" cy="393668"/>
          </a:xfrm>
          <a:custGeom>
            <a:avLst/>
            <a:gdLst/>
            <a:ahLst/>
            <a:cxnLst/>
            <a:rect l="l" t="t" r="r" b="b"/>
            <a:pathLst>
              <a:path w="12192000" h="393668">
                <a:moveTo>
                  <a:pt x="0" y="314325"/>
                </a:moveTo>
                <a:cubicBezTo>
                  <a:pt x="285750" y="303181"/>
                  <a:pt x="1206532" y="236506"/>
                  <a:pt x="1714500" y="247650"/>
                </a:cubicBezTo>
                <a:cubicBezTo>
                  <a:pt x="2222468" y="258794"/>
                  <a:pt x="2587657" y="393668"/>
                  <a:pt x="3048000" y="381000"/>
                </a:cubicBezTo>
                <a:cubicBezTo>
                  <a:pt x="3508343" y="368332"/>
                  <a:pt x="3968782" y="187357"/>
                  <a:pt x="4476750" y="171450"/>
                </a:cubicBezTo>
                <a:cubicBezTo>
                  <a:pt x="4984718" y="155543"/>
                  <a:pt x="5556218" y="298418"/>
                  <a:pt x="6096000" y="285750"/>
                </a:cubicBezTo>
                <a:cubicBezTo>
                  <a:pt x="6635782" y="273082"/>
                  <a:pt x="7175468" y="107918"/>
                  <a:pt x="7715250" y="95250"/>
                </a:cubicBezTo>
                <a:cubicBezTo>
                  <a:pt x="8255032" y="82582"/>
                  <a:pt x="8810625" y="222218"/>
                  <a:pt x="9334500" y="209550"/>
                </a:cubicBezTo>
                <a:cubicBezTo>
                  <a:pt x="9858375" y="196882"/>
                  <a:pt x="10382250" y="38100"/>
                  <a:pt x="10858500" y="19050"/>
                </a:cubicBezTo>
                <a:cubicBezTo>
                  <a:pt x="11334750" y="0"/>
                  <a:pt x="11969782" y="82582"/>
                  <a:pt x="12192000" y="95250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1203960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Meridian Analytics · 2026-08-15</a:t>
            </a:r>
            <a:endParaRPr lang="en-US" sz="1275" dirty="0"/>
          </a:p>
        </p:txBody>
      </p:sp>
      <p:sp>
        <p:nvSpPr>
          <p:cNvPr id="28" name="Text 26"/>
          <p:cNvSpPr/>
          <p:nvPr/>
        </p:nvSpPr>
        <p:spPr>
          <a:xfrm>
            <a:off x="914400" y="2956560"/>
            <a:ext cx="11277600" cy="11658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650" dirty="0">
                <a:solidFill>
                  <a:srgbClr val="F0A63C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SaaS Metrics Review</a:t>
            </a:r>
            <a:endParaRPr lang="en-US" sz="7650" dirty="0"/>
          </a:p>
        </p:txBody>
      </p:sp>
      <p:sp>
        <p:nvSpPr>
          <p:cNvPr id="29" name="Text 27"/>
          <p:cNvSpPr/>
          <p:nvPr/>
        </p:nvSpPr>
        <p:spPr>
          <a:xfrm>
            <a:off x="914400" y="4162425"/>
            <a:ext cx="112776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Four quarters of growth, in four charts</a:t>
            </a:r>
            <a:endParaRPr lang="en-US" sz="225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5492782"/>
            <a:ext cx="12192000" cy="250793"/>
          </a:xfrm>
          <a:custGeom>
            <a:avLst/>
            <a:gdLst/>
            <a:ahLst/>
            <a:cxnLst/>
            <a:rect l="l" t="t" r="r" b="b"/>
            <a:pathLst>
              <a:path w="12192000" h="250793">
                <a:moveTo>
                  <a:pt x="0" y="222218"/>
                </a:moveTo>
                <a:cubicBezTo>
                  <a:pt x="317468" y="206312"/>
                  <a:pt x="1301782" y="123825"/>
                  <a:pt x="1905000" y="126968"/>
                </a:cubicBezTo>
                <a:cubicBezTo>
                  <a:pt x="2508218" y="130112"/>
                  <a:pt x="3048000" y="250793"/>
                  <a:pt x="3619500" y="241268"/>
                </a:cubicBezTo>
                <a:cubicBezTo>
                  <a:pt x="4191000" y="231743"/>
                  <a:pt x="4730782" y="82487"/>
                  <a:pt x="5334000" y="69818"/>
                </a:cubicBezTo>
                <a:cubicBezTo>
                  <a:pt x="5937218" y="57150"/>
                  <a:pt x="6603968" y="174593"/>
                  <a:pt x="7239000" y="165068"/>
                </a:cubicBezTo>
                <a:cubicBezTo>
                  <a:pt x="7874032" y="155543"/>
                  <a:pt x="8318468" y="25337"/>
                  <a:pt x="9144000" y="12668"/>
                </a:cubicBezTo>
                <a:cubicBezTo>
                  <a:pt x="9969532" y="0"/>
                  <a:pt x="11684032" y="76200"/>
                  <a:pt x="12192000" y="88868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1543050"/>
            <a:ext cx="10363200" cy="9525"/>
          </a:xfrm>
          <a:prstGeom prst="rect">
            <a:avLst/>
          </a:prstGeom>
          <a:solidFill>
            <a:srgbClr val="2A344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952500"/>
            <a:ext cx="11277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Revenue vs target, by quarter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1257300" y="4477258"/>
            <a:ext cx="9944100" cy="0"/>
          </a:xfrm>
          <a:prstGeom prst="line">
            <a:avLst/>
          </a:prstGeom>
          <a:noFill/>
          <a:ln w="9525">
            <a:solidFill>
              <a:srgbClr val="9AA7B4">
                <a:alpha val="12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257300" y="3632708"/>
            <a:ext cx="9944100" cy="0"/>
          </a:xfrm>
          <a:prstGeom prst="line">
            <a:avLst/>
          </a:prstGeom>
          <a:noFill/>
          <a:ln w="9525">
            <a:solidFill>
              <a:srgbClr val="9AA7B4">
                <a:alpha val="12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257300" y="2788158"/>
            <a:ext cx="9944100" cy="0"/>
          </a:xfrm>
          <a:prstGeom prst="line">
            <a:avLst/>
          </a:prstGeom>
          <a:noFill/>
          <a:ln w="9525">
            <a:solidFill>
              <a:srgbClr val="9AA7B4">
                <a:alpha val="12000"/>
              </a:srgb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57300" y="2788158"/>
            <a:ext cx="0" cy="2533650"/>
          </a:xfrm>
          <a:prstGeom prst="line">
            <a:avLst/>
          </a:prstGeom>
          <a:noFill/>
          <a:ln w="14288">
            <a:solidFill>
              <a:srgbClr val="2A3440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1257300" y="5321808"/>
            <a:ext cx="9944100" cy="0"/>
          </a:xfrm>
          <a:prstGeom prst="line">
            <a:avLst/>
          </a:prstGeom>
          <a:noFill/>
          <a:ln w="14288">
            <a:solidFill>
              <a:srgbClr val="2A3440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0" y="5253228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0" y="4408678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0" y="3564128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0" y="2719578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30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0" y="5409438"/>
            <a:ext cx="50006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Q3 25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0" y="5409438"/>
            <a:ext cx="99726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Q4 25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2752725" y="5409438"/>
            <a:ext cx="943927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Q1 26</a:t>
            </a:r>
            <a:endParaRPr lang="en-US" sz="1200" dirty="0"/>
          </a:p>
        </p:txBody>
      </p:sp>
      <p:sp>
        <p:nvSpPr>
          <p:cNvPr id="41" name="Text 39"/>
          <p:cNvSpPr/>
          <p:nvPr/>
        </p:nvSpPr>
        <p:spPr>
          <a:xfrm>
            <a:off x="7724775" y="5409438"/>
            <a:ext cx="44672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Q2 26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1295400" y="4299903"/>
            <a:ext cx="1185863" cy="1021906"/>
          </a:xfrm>
          <a:prstGeom prst="rect">
            <a:avLst/>
          </a:prstGeom>
          <a:solidFill>
            <a:srgbClr val="F0A63C"/>
          </a:solidFill>
          <a:ln/>
        </p:spPr>
      </p:sp>
      <p:sp>
        <p:nvSpPr>
          <p:cNvPr id="43" name="Text 41"/>
          <p:cNvSpPr/>
          <p:nvPr/>
        </p:nvSpPr>
        <p:spPr>
          <a:xfrm>
            <a:off x="0" y="4092258"/>
            <a:ext cx="377666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12.1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2519362" y="4308348"/>
            <a:ext cx="1185863" cy="1013460"/>
          </a:xfrm>
          <a:prstGeom prst="rect">
            <a:avLst/>
          </a:prstGeom>
          <a:solidFill>
            <a:srgbClr val="2FA97C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4100703"/>
            <a:ext cx="622458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12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3781425" y="4156329"/>
            <a:ext cx="1185863" cy="1165479"/>
          </a:xfrm>
          <a:prstGeom prst="rect">
            <a:avLst/>
          </a:prstGeom>
          <a:solidFill>
            <a:srgbClr val="F0A63C"/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3948684"/>
            <a:ext cx="874871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13.8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5005388" y="4097211"/>
            <a:ext cx="1185863" cy="1224598"/>
          </a:xfrm>
          <a:prstGeom prst="rect">
            <a:avLst/>
          </a:prstGeom>
          <a:solidFill>
            <a:srgbClr val="2FA97C"/>
          </a:solidFill>
          <a:ln/>
        </p:spPr>
      </p:sp>
      <p:sp>
        <p:nvSpPr>
          <p:cNvPr id="49" name="Text 47"/>
          <p:cNvSpPr/>
          <p:nvPr/>
        </p:nvSpPr>
        <p:spPr>
          <a:xfrm>
            <a:off x="0" y="3889566"/>
            <a:ext cx="111966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14.5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6267450" y="3978974"/>
            <a:ext cx="1185863" cy="1342835"/>
          </a:xfrm>
          <a:prstGeom prst="rect">
            <a:avLst/>
          </a:prstGeom>
          <a:solidFill>
            <a:srgbClr val="F0A63C"/>
          </a:solidFill>
          <a:ln/>
        </p:spPr>
      </p:sp>
      <p:sp>
        <p:nvSpPr>
          <p:cNvPr id="51" name="Text 49"/>
          <p:cNvSpPr/>
          <p:nvPr/>
        </p:nvSpPr>
        <p:spPr>
          <a:xfrm>
            <a:off x="1528763" y="3771328"/>
            <a:ext cx="106632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15.9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7491412" y="3970528"/>
            <a:ext cx="1185863" cy="1351280"/>
          </a:xfrm>
          <a:prstGeom prst="rect">
            <a:avLst/>
          </a:prstGeom>
          <a:solidFill>
            <a:srgbClr val="2FA97C"/>
          </a:solidFill>
          <a:ln/>
        </p:spPr>
      </p:sp>
      <p:sp>
        <p:nvSpPr>
          <p:cNvPr id="53" name="Text 51"/>
          <p:cNvSpPr/>
          <p:nvPr/>
        </p:nvSpPr>
        <p:spPr>
          <a:xfrm>
            <a:off x="3976687" y="3762883"/>
            <a:ext cx="821531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16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8753475" y="3767836"/>
            <a:ext cx="1185863" cy="1553972"/>
          </a:xfrm>
          <a:prstGeom prst="rect">
            <a:avLst/>
          </a:prstGeom>
          <a:solidFill>
            <a:srgbClr val="F0A63C"/>
          </a:solidFill>
          <a:ln/>
        </p:spPr>
      </p:sp>
      <p:sp>
        <p:nvSpPr>
          <p:cNvPr id="55" name="Text 53"/>
          <p:cNvSpPr/>
          <p:nvPr/>
        </p:nvSpPr>
        <p:spPr>
          <a:xfrm>
            <a:off x="6500812" y="3560191"/>
            <a:ext cx="569118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18.4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9977438" y="3843846"/>
            <a:ext cx="1185863" cy="1477963"/>
          </a:xfrm>
          <a:prstGeom prst="rect">
            <a:avLst/>
          </a:prstGeom>
          <a:solidFill>
            <a:srgbClr val="2FA97C"/>
          </a:solidFill>
          <a:ln/>
        </p:spPr>
      </p:sp>
      <p:sp>
        <p:nvSpPr>
          <p:cNvPr id="57" name="Text 55"/>
          <p:cNvSpPr/>
          <p:nvPr/>
        </p:nvSpPr>
        <p:spPr>
          <a:xfrm>
            <a:off x="8948738" y="3636200"/>
            <a:ext cx="324326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17.5</a:t>
            </a:r>
            <a:endParaRPr lang="en-US" sz="1200" dirty="0"/>
          </a:p>
        </p:txBody>
      </p:sp>
      <p:sp>
        <p:nvSpPr>
          <p:cNvPr id="58" name="Text 56"/>
          <p:cNvSpPr/>
          <p:nvPr/>
        </p:nvSpPr>
        <p:spPr>
          <a:xfrm>
            <a:off x="1257300" y="5638038"/>
            <a:ext cx="10934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ARR ($M) ↑</a:t>
            </a:r>
            <a:endParaRPr lang="en-US" sz="1200" dirty="0"/>
          </a:p>
        </p:txBody>
      </p:sp>
      <p:sp>
        <p:nvSpPr>
          <p:cNvPr id="59" name="Shape 57"/>
          <p:cNvSpPr/>
          <p:nvPr/>
        </p:nvSpPr>
        <p:spPr>
          <a:xfrm>
            <a:off x="9645396" y="2216658"/>
            <a:ext cx="95250" cy="95250"/>
          </a:xfrm>
          <a:prstGeom prst="rect">
            <a:avLst/>
          </a:prstGeom>
          <a:solidFill>
            <a:srgbClr val="F0A63C"/>
          </a:solidFill>
          <a:ln/>
        </p:spPr>
      </p:sp>
      <p:sp>
        <p:nvSpPr>
          <p:cNvPr id="60" name="Text 58"/>
          <p:cNvSpPr/>
          <p:nvPr/>
        </p:nvSpPr>
        <p:spPr>
          <a:xfrm>
            <a:off x="9797796" y="2189988"/>
            <a:ext cx="239420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Actual</a:t>
            </a:r>
            <a:endParaRPr lang="en-US" sz="1200" dirty="0"/>
          </a:p>
        </p:txBody>
      </p:sp>
      <p:sp>
        <p:nvSpPr>
          <p:cNvPr id="61" name="Shape 59"/>
          <p:cNvSpPr/>
          <p:nvPr/>
        </p:nvSpPr>
        <p:spPr>
          <a:xfrm>
            <a:off x="10597896" y="2216658"/>
            <a:ext cx="95250" cy="95250"/>
          </a:xfrm>
          <a:prstGeom prst="rect">
            <a:avLst/>
          </a:prstGeom>
          <a:solidFill>
            <a:srgbClr val="2FA97C"/>
          </a:solidFill>
          <a:ln/>
        </p:spPr>
      </p:sp>
      <p:sp>
        <p:nvSpPr>
          <p:cNvPr id="62" name="Text 60"/>
          <p:cNvSpPr/>
          <p:nvPr/>
        </p:nvSpPr>
        <p:spPr>
          <a:xfrm>
            <a:off x="10750296" y="2189988"/>
            <a:ext cx="144170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Target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5492782"/>
            <a:ext cx="12192000" cy="250793"/>
          </a:xfrm>
          <a:custGeom>
            <a:avLst/>
            <a:gdLst/>
            <a:ahLst/>
            <a:cxnLst/>
            <a:rect l="l" t="t" r="r" b="b"/>
            <a:pathLst>
              <a:path w="12192000" h="250793">
                <a:moveTo>
                  <a:pt x="0" y="222218"/>
                </a:moveTo>
                <a:cubicBezTo>
                  <a:pt x="317468" y="206312"/>
                  <a:pt x="1301782" y="123825"/>
                  <a:pt x="1905000" y="126968"/>
                </a:cubicBezTo>
                <a:cubicBezTo>
                  <a:pt x="2508218" y="130112"/>
                  <a:pt x="3048000" y="250793"/>
                  <a:pt x="3619500" y="241268"/>
                </a:cubicBezTo>
                <a:cubicBezTo>
                  <a:pt x="4191000" y="231743"/>
                  <a:pt x="4730782" y="82487"/>
                  <a:pt x="5334000" y="69818"/>
                </a:cubicBezTo>
                <a:cubicBezTo>
                  <a:pt x="5937218" y="57150"/>
                  <a:pt x="6603968" y="174593"/>
                  <a:pt x="7239000" y="165068"/>
                </a:cubicBezTo>
                <a:cubicBezTo>
                  <a:pt x="7874032" y="155543"/>
                  <a:pt x="8318468" y="25337"/>
                  <a:pt x="9144000" y="12668"/>
                </a:cubicBezTo>
                <a:cubicBezTo>
                  <a:pt x="9969532" y="0"/>
                  <a:pt x="11684032" y="76200"/>
                  <a:pt x="12192000" y="88868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1543050"/>
            <a:ext cx="10363200" cy="9525"/>
          </a:xfrm>
          <a:prstGeom prst="rect">
            <a:avLst/>
          </a:prstGeom>
          <a:solidFill>
            <a:srgbClr val="2A344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952500"/>
            <a:ext cx="11277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Retention is compounding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1691655" y="3783559"/>
            <a:ext cx="8687928" cy="0"/>
          </a:xfrm>
          <a:prstGeom prst="line">
            <a:avLst/>
          </a:prstGeom>
          <a:noFill/>
          <a:ln w="9525">
            <a:solidFill>
              <a:srgbClr val="9AA7B4">
                <a:alpha val="12000"/>
              </a:srgb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691655" y="2368144"/>
            <a:ext cx="8687928" cy="0"/>
          </a:xfrm>
          <a:prstGeom prst="line">
            <a:avLst/>
          </a:prstGeom>
          <a:noFill/>
          <a:ln w="9525">
            <a:solidFill>
              <a:srgbClr val="9AA7B4">
                <a:alpha val="12000"/>
              </a:srgb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1257300" y="2368144"/>
            <a:ext cx="0" cy="2830830"/>
          </a:xfrm>
          <a:prstGeom prst="line">
            <a:avLst/>
          </a:prstGeom>
          <a:noFill/>
          <a:ln w="14288">
            <a:solidFill>
              <a:srgbClr val="2A344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257300" y="5198974"/>
            <a:ext cx="9944100" cy="0"/>
          </a:xfrm>
          <a:prstGeom prst="line">
            <a:avLst/>
          </a:prstGeom>
          <a:noFill/>
          <a:ln w="14288">
            <a:solidFill>
              <a:srgbClr val="2A344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0" y="5130394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100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0" y="3714979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110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0" y="2299564"/>
            <a:ext cx="1181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120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1691655" y="5286604"/>
            <a:ext cx="1050034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Mar</a:t>
            </a:r>
            <a:endParaRPr lang="en-US" sz="1200" dirty="0"/>
          </a:p>
        </p:txBody>
      </p:sp>
      <p:sp>
        <p:nvSpPr>
          <p:cNvPr id="37" name="Text 35"/>
          <p:cNvSpPr/>
          <p:nvPr/>
        </p:nvSpPr>
        <p:spPr>
          <a:xfrm>
            <a:off x="0" y="5286604"/>
            <a:ext cx="772727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Apr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0" y="5286604"/>
            <a:ext cx="1207123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May</a:t>
            </a:r>
            <a:endParaRPr lang="en-US" sz="1200" dirty="0"/>
          </a:p>
        </p:txBody>
      </p:sp>
      <p:sp>
        <p:nvSpPr>
          <p:cNvPr id="39" name="Text 37"/>
          <p:cNvSpPr/>
          <p:nvPr/>
        </p:nvSpPr>
        <p:spPr>
          <a:xfrm>
            <a:off x="4223202" y="5286604"/>
            <a:ext cx="7968798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Jun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0" y="5286604"/>
            <a:ext cx="10379583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Jul</a:t>
            </a:r>
            <a:endParaRPr lang="en-US" sz="1200" dirty="0"/>
          </a:p>
        </p:txBody>
      </p:sp>
      <p:sp>
        <p:nvSpPr>
          <p:cNvPr id="41" name="svg2pptx-gradient-s0002-0000"/>
          <p:cNvSpPr/>
          <p:nvPr/>
        </p:nvSpPr>
        <p:spPr>
          <a:xfrm>
            <a:off x="1691655" y="3217393"/>
            <a:ext cx="8687928" cy="1981581"/>
          </a:xfrm>
          <a:custGeom>
            <a:avLst/>
            <a:gdLst/>
            <a:ahLst/>
            <a:cxnLst/>
            <a:rect l="l" t="t" r="r" b="b"/>
            <a:pathLst>
              <a:path w="8687928" h="1981581">
                <a:moveTo>
                  <a:pt x="0" y="1415415"/>
                </a:moveTo>
                <a:lnTo>
                  <a:pt x="2171982" y="1132332"/>
                </a:lnTo>
                <a:lnTo>
                  <a:pt x="4343964" y="707707"/>
                </a:lnTo>
                <a:lnTo>
                  <a:pt x="6515946" y="424624"/>
                </a:lnTo>
                <a:lnTo>
                  <a:pt x="8687928" y="0"/>
                </a:lnTo>
                <a:lnTo>
                  <a:pt x="8687928" y="1981581"/>
                </a:lnTo>
                <a:lnTo>
                  <a:pt x="0" y="1981581"/>
                </a:lnTo>
                <a:close/>
              </a:path>
            </a:pathLst>
          </a:custGeom>
          <a:gradFill rotWithShape="1">
            <a:gsLst>
              <a:gs pos="0">
                <a:srgbClr val="F0A63C">
                  <a:alpha val="20000"/>
                </a:srgbClr>
              </a:gs>
              <a:gs pos="100000">
                <a:srgbClr val="F0A63C">
                  <a:alpha val="0"/>
                </a:srgbClr>
              </a:gs>
            </a:gsLst>
            <a:lin ang="5400000" scaled="1"/>
          </a:gradFill>
          <a:ln/>
        </p:spPr>
      </p:sp>
      <p:sp>
        <p:nvSpPr>
          <p:cNvPr id="42" name="Shape 40"/>
          <p:cNvSpPr/>
          <p:nvPr/>
        </p:nvSpPr>
        <p:spPr>
          <a:xfrm>
            <a:off x="1691655" y="3217393"/>
            <a:ext cx="8687928" cy="1415415"/>
          </a:xfrm>
          <a:custGeom>
            <a:avLst/>
            <a:gdLst/>
            <a:ahLst/>
            <a:cxnLst/>
            <a:rect l="l" t="t" r="r" b="b"/>
            <a:pathLst>
              <a:path w="8687928" h="1415415">
                <a:moveTo>
                  <a:pt x="0" y="1415415"/>
                </a:moveTo>
                <a:lnTo>
                  <a:pt x="2171982" y="1132332"/>
                </a:lnTo>
                <a:lnTo>
                  <a:pt x="4343964" y="707707"/>
                </a:lnTo>
                <a:lnTo>
                  <a:pt x="6515946" y="424624"/>
                </a:lnTo>
                <a:lnTo>
                  <a:pt x="8687928" y="0"/>
                </a:lnTo>
              </a:path>
            </a:pathLst>
          </a:custGeom>
          <a:noFill/>
          <a:ln w="19050">
            <a:solidFill>
              <a:srgbClr val="F0A63C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10303383" y="3141193"/>
            <a:ext cx="152400" cy="152400"/>
          </a:xfrm>
          <a:prstGeom prst="ellipse">
            <a:avLst/>
          </a:prstGeom>
          <a:noFill/>
          <a:ln w="9525">
            <a:solidFill>
              <a:srgbClr val="F0A63C">
                <a:alpha val="30000"/>
              </a:srgbClr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0341483" y="3179293"/>
            <a:ext cx="76200" cy="76200"/>
          </a:xfrm>
          <a:prstGeom prst="ellipse">
            <a:avLst/>
          </a:prstGeom>
          <a:solidFill>
            <a:srgbClr val="F0A63C"/>
          </a:solidFill>
          <a:ln/>
        </p:spPr>
      </p:sp>
      <p:sp>
        <p:nvSpPr>
          <p:cNvPr id="45" name="Shape 43"/>
          <p:cNvSpPr/>
          <p:nvPr/>
        </p:nvSpPr>
        <p:spPr>
          <a:xfrm>
            <a:off x="10436733" y="3217393"/>
            <a:ext cx="38100" cy="0"/>
          </a:xfrm>
          <a:prstGeom prst="line">
            <a:avLst/>
          </a:prstGeom>
          <a:noFill/>
          <a:ln w="9525">
            <a:solidFill>
              <a:srgbClr val="9AA7B4">
                <a:alpha val="55000"/>
              </a:srgbClr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10531983" y="3141193"/>
            <a:ext cx="1660017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NRR 114</a:t>
            </a:r>
            <a:endParaRPr lang="en-US" sz="1200" dirty="0"/>
          </a:p>
        </p:txBody>
      </p:sp>
      <p:sp>
        <p:nvSpPr>
          <p:cNvPr id="47" name="Shape 45"/>
          <p:cNvSpPr/>
          <p:nvPr/>
        </p:nvSpPr>
        <p:spPr>
          <a:xfrm>
            <a:off x="1596405" y="4632808"/>
            <a:ext cx="38100" cy="0"/>
          </a:xfrm>
          <a:prstGeom prst="line">
            <a:avLst/>
          </a:prstGeom>
          <a:noFill/>
          <a:ln w="9525">
            <a:solidFill>
              <a:srgbClr val="9AA7B4">
                <a:alpha val="55000"/>
              </a:srgbClr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0" y="4556608"/>
            <a:ext cx="153925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104</a:t>
            </a:r>
            <a:endParaRPr lang="en-US" sz="1200" dirty="0"/>
          </a:p>
        </p:txBody>
      </p:sp>
      <p:sp>
        <p:nvSpPr>
          <p:cNvPr id="49" name="Text 47"/>
          <p:cNvSpPr/>
          <p:nvPr/>
        </p:nvSpPr>
        <p:spPr>
          <a:xfrm>
            <a:off x="1257300" y="5515204"/>
            <a:ext cx="109347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NRR (%) ↑</a:t>
            </a:r>
            <a:endParaRPr lang="en-US" sz="1200" dirty="0"/>
          </a:p>
        </p:txBody>
      </p:sp>
      <p:sp>
        <p:nvSpPr>
          <p:cNvPr id="50" name="Text 48"/>
          <p:cNvSpPr/>
          <p:nvPr/>
        </p:nvSpPr>
        <p:spPr>
          <a:xfrm>
            <a:off x="2342388" y="5515204"/>
            <a:ext cx="984961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Month →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5492782"/>
            <a:ext cx="12192000" cy="250793"/>
          </a:xfrm>
          <a:custGeom>
            <a:avLst/>
            <a:gdLst/>
            <a:ahLst/>
            <a:cxnLst/>
            <a:rect l="l" t="t" r="r" b="b"/>
            <a:pathLst>
              <a:path w="12192000" h="250793">
                <a:moveTo>
                  <a:pt x="0" y="222218"/>
                </a:moveTo>
                <a:cubicBezTo>
                  <a:pt x="317468" y="206312"/>
                  <a:pt x="1301782" y="123825"/>
                  <a:pt x="1905000" y="126968"/>
                </a:cubicBezTo>
                <a:cubicBezTo>
                  <a:pt x="2508218" y="130112"/>
                  <a:pt x="3048000" y="250793"/>
                  <a:pt x="3619500" y="241268"/>
                </a:cubicBezTo>
                <a:cubicBezTo>
                  <a:pt x="4191000" y="231743"/>
                  <a:pt x="4730782" y="82487"/>
                  <a:pt x="5334000" y="69818"/>
                </a:cubicBezTo>
                <a:cubicBezTo>
                  <a:pt x="5937218" y="57150"/>
                  <a:pt x="6603968" y="174593"/>
                  <a:pt x="7239000" y="165068"/>
                </a:cubicBezTo>
                <a:cubicBezTo>
                  <a:pt x="7874032" y="155543"/>
                  <a:pt x="8318468" y="25337"/>
                  <a:pt x="9144000" y="12668"/>
                </a:cubicBezTo>
                <a:cubicBezTo>
                  <a:pt x="9969532" y="0"/>
                  <a:pt x="11684032" y="76200"/>
                  <a:pt x="12192000" y="88868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1543050"/>
            <a:ext cx="10363200" cy="9525"/>
          </a:xfrm>
          <a:prstGeom prst="rect">
            <a:avLst/>
          </a:prstGeom>
          <a:solidFill>
            <a:srgbClr val="2A344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952500"/>
            <a:ext cx="11277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Where revenue comes from</a:t>
            </a:r>
            <a:endParaRPr lang="en-US" sz="3000" dirty="0"/>
          </a:p>
        </p:txBody>
      </p:sp>
      <p:sp>
        <p:nvSpPr>
          <p:cNvPr id="29" name="Shape 27"/>
          <p:cNvSpPr/>
          <p:nvPr/>
        </p:nvSpPr>
        <p:spPr>
          <a:xfrm>
            <a:off x="5879403" y="2379726"/>
            <a:ext cx="1807272" cy="3181350"/>
          </a:xfrm>
          <a:custGeom>
            <a:avLst/>
            <a:gdLst/>
            <a:ahLst/>
            <a:cxnLst/>
            <a:rect l="l" t="t" r="r" b="b"/>
            <a:pathLst>
              <a:path w="1807272" h="3181350">
                <a:moveTo>
                  <a:pt x="216597" y="0"/>
                </a:moveTo>
                <a:arcTo hR="1590675" wR="1590675" stAng="16200000" swAng="11269565"/>
                <a:lnTo>
                  <a:pt x="82307" y="2567708"/>
                </a:lnTo>
                <a:arcTo hR="986219" wR="986219" stAng="5869565" swAng="-11269565"/>
                <a:close/>
              </a:path>
            </a:pathLst>
          </a:custGeom>
          <a:solidFill>
            <a:srgbClr val="F0A63C"/>
          </a:solidFill>
          <a:ln/>
        </p:spPr>
      </p:sp>
      <p:sp>
        <p:nvSpPr>
          <p:cNvPr id="30" name="Shape 28"/>
          <p:cNvSpPr/>
          <p:nvPr/>
        </p:nvSpPr>
        <p:spPr>
          <a:xfrm>
            <a:off x="4505325" y="3336674"/>
            <a:ext cx="1456385" cy="2209586"/>
          </a:xfrm>
          <a:custGeom>
            <a:avLst/>
            <a:gdLst/>
            <a:ahLst/>
            <a:cxnLst/>
            <a:rect l="l" t="t" r="r" b="b"/>
            <a:pathLst>
              <a:path w="1456385" h="2209586">
                <a:moveTo>
                  <a:pt x="1374078" y="2209586"/>
                </a:moveTo>
                <a:arcTo hR="1590675" wR="1590675" stAng="5869565" swAng="6339130"/>
                <a:lnTo>
                  <a:pt x="686104" y="240816"/>
                </a:lnTo>
                <a:arcTo hR="986219" wR="986219" stAng="12208696" swAng="-6339130"/>
                <a:close/>
              </a:path>
            </a:pathLst>
          </a:custGeom>
          <a:solidFill>
            <a:srgbClr val="2FA97C"/>
          </a:solidFill>
          <a:ln/>
        </p:spPr>
      </p:sp>
      <p:sp>
        <p:nvSpPr>
          <p:cNvPr id="31" name="Shape 29"/>
          <p:cNvSpPr/>
          <p:nvPr/>
        </p:nvSpPr>
        <p:spPr>
          <a:xfrm>
            <a:off x="4637015" y="2379726"/>
            <a:ext cx="1458985" cy="1197764"/>
          </a:xfrm>
          <a:custGeom>
            <a:avLst/>
            <a:gdLst/>
            <a:ahLst/>
            <a:cxnLst/>
            <a:rect l="l" t="t" r="r" b="b"/>
            <a:pathLst>
              <a:path w="1458985" h="1197764">
                <a:moveTo>
                  <a:pt x="0" y="956948"/>
                </a:moveTo>
                <a:arcTo hR="1590675" wR="1590675" stAng="12208696" swAng="3991304"/>
                <a:lnTo>
                  <a:pt x="1458985" y="604457"/>
                </a:lnTo>
                <a:arcTo hR="986219" wR="986219" stAng="16200000" swAng="-3991304"/>
                <a:close/>
              </a:path>
            </a:pathLst>
          </a:custGeom>
          <a:solidFill>
            <a:srgbClr val="D95D4E"/>
          </a:solidFill>
          <a:ln/>
        </p:spPr>
      </p:sp>
      <p:sp>
        <p:nvSpPr>
          <p:cNvPr id="32" name="Shape 30"/>
          <p:cNvSpPr/>
          <p:nvPr/>
        </p:nvSpPr>
        <p:spPr>
          <a:xfrm>
            <a:off x="7682967" y="4078953"/>
            <a:ext cx="98958" cy="7144"/>
          </a:xfrm>
          <a:custGeom>
            <a:avLst/>
            <a:gdLst/>
            <a:ahLst/>
            <a:cxnLst/>
            <a:rect l="l" t="t" r="r" b="b"/>
            <a:pathLst>
              <a:path w="98958" h="7144">
                <a:moveTo>
                  <a:pt x="0" y="0"/>
                </a:moveTo>
                <a:lnTo>
                  <a:pt x="95028" y="6500"/>
                </a:lnTo>
                <a:lnTo>
                  <a:pt x="98958" y="6500"/>
                </a:lnTo>
              </a:path>
            </a:pathLst>
          </a:custGeom>
          <a:noFill/>
          <a:ln w="9525">
            <a:solidFill>
              <a:srgbClr val="9AA7B4">
                <a:alpha val="55000"/>
              </a:srgbClr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7839075" y="4009253"/>
            <a:ext cx="43529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Enterprise 9.6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4410075" y="4750007"/>
            <a:ext cx="299396" cy="46683"/>
          </a:xfrm>
          <a:custGeom>
            <a:avLst/>
            <a:gdLst/>
            <a:ahLst/>
            <a:cxnLst/>
            <a:rect l="l" t="t" r="r" b="b"/>
            <a:pathLst>
              <a:path w="299396" h="46683">
                <a:moveTo>
                  <a:pt x="299396" y="0"/>
                </a:moveTo>
                <a:lnTo>
                  <a:pt x="216371" y="46683"/>
                </a:lnTo>
                <a:lnTo>
                  <a:pt x="0" y="46683"/>
                </a:lnTo>
              </a:path>
            </a:pathLst>
          </a:custGeom>
          <a:noFill/>
          <a:ln w="9525">
            <a:solidFill>
              <a:srgbClr val="9AA7B4">
                <a:alpha val="55000"/>
              </a:srgbClr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0" y="4720490"/>
            <a:ext cx="43529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Mid-market 5.4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4410075" y="2560661"/>
            <a:ext cx="813516" cy="79646"/>
          </a:xfrm>
          <a:custGeom>
            <a:avLst/>
            <a:gdLst/>
            <a:ahLst/>
            <a:cxnLst/>
            <a:rect l="l" t="t" r="r" b="b"/>
            <a:pathLst>
              <a:path w="813516" h="79646">
                <a:moveTo>
                  <a:pt x="813516" y="79646"/>
                </a:moveTo>
                <a:lnTo>
                  <a:pt x="761276" y="0"/>
                </a:lnTo>
                <a:lnTo>
                  <a:pt x="0" y="0"/>
                </a:lnTo>
              </a:path>
            </a:pathLst>
          </a:custGeom>
          <a:noFill/>
          <a:ln w="9525">
            <a:solidFill>
              <a:srgbClr val="9AA7B4">
                <a:alpha val="55000"/>
              </a:srgbClr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0" y="2484461"/>
            <a:ext cx="43529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b="1" dirty="0">
                <a:solidFill>
                  <a:srgbClr val="F2EFE8"/>
                </a:solidFill>
              </a:rPr>
              <a:t>Self-serve 3.4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0" y="3784663"/>
            <a:ext cx="121920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2250" b="1" dirty="0">
                <a:solidFill>
                  <a:srgbClr val="F2EFE8"/>
                </a:solidFill>
              </a:rPr>
              <a:t>18.4</a:t>
            </a:r>
            <a:endParaRPr lang="en-US" sz="2250" dirty="0"/>
          </a:p>
        </p:txBody>
      </p:sp>
      <p:sp>
        <p:nvSpPr>
          <p:cNvPr id="39" name="Text 37"/>
          <p:cNvSpPr/>
          <p:nvPr/>
        </p:nvSpPr>
        <p:spPr>
          <a:xfrm>
            <a:off x="0" y="4062794"/>
            <a:ext cx="12192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</a:rPr>
              <a:t>ARR by segment ($M)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5492782"/>
            <a:ext cx="12192000" cy="250793"/>
          </a:xfrm>
          <a:custGeom>
            <a:avLst/>
            <a:gdLst/>
            <a:ahLst/>
            <a:cxnLst/>
            <a:rect l="l" t="t" r="r" b="b"/>
            <a:pathLst>
              <a:path w="12192000" h="250793">
                <a:moveTo>
                  <a:pt x="0" y="222218"/>
                </a:moveTo>
                <a:cubicBezTo>
                  <a:pt x="317468" y="206312"/>
                  <a:pt x="1301782" y="123825"/>
                  <a:pt x="1905000" y="126968"/>
                </a:cubicBezTo>
                <a:cubicBezTo>
                  <a:pt x="2508218" y="130112"/>
                  <a:pt x="3048000" y="250793"/>
                  <a:pt x="3619500" y="241268"/>
                </a:cubicBezTo>
                <a:cubicBezTo>
                  <a:pt x="4191000" y="231743"/>
                  <a:pt x="4730782" y="82487"/>
                  <a:pt x="5334000" y="69818"/>
                </a:cubicBezTo>
                <a:cubicBezTo>
                  <a:pt x="5937218" y="57150"/>
                  <a:pt x="6603968" y="174593"/>
                  <a:pt x="7239000" y="165068"/>
                </a:cubicBezTo>
                <a:cubicBezTo>
                  <a:pt x="7874032" y="155543"/>
                  <a:pt x="8318468" y="25337"/>
                  <a:pt x="9144000" y="12668"/>
                </a:cubicBezTo>
                <a:cubicBezTo>
                  <a:pt x="9969532" y="0"/>
                  <a:pt x="11684032" y="76200"/>
                  <a:pt x="12192000" y="88868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914400" y="1543050"/>
            <a:ext cx="10363200" cy="9525"/>
          </a:xfrm>
          <a:prstGeom prst="rect">
            <a:avLst/>
          </a:prstGeom>
          <a:solidFill>
            <a:srgbClr val="2A3440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952500"/>
            <a:ext cx="112776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Feature adoption by cohort</a:t>
            </a:r>
            <a:endParaRPr lang="en-US" sz="3000" dirty="0"/>
          </a:p>
        </p:txBody>
      </p:sp>
      <p:sp>
        <p:nvSpPr>
          <p:cNvPr id="29" name="Text 27"/>
          <p:cNvSpPr/>
          <p:nvPr/>
        </p:nvSpPr>
        <p:spPr>
          <a:xfrm>
            <a:off x="0" y="2087880"/>
            <a:ext cx="59983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Dashboards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0" y="2087880"/>
            <a:ext cx="107370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Alerts</a:t>
            </a:r>
            <a:endParaRPr lang="en-US" sz="1200" dirty="0"/>
          </a:p>
        </p:txBody>
      </p:sp>
      <p:sp>
        <p:nvSpPr>
          <p:cNvPr id="31" name="Text 29"/>
          <p:cNvSpPr/>
          <p:nvPr/>
        </p:nvSpPr>
        <p:spPr>
          <a:xfrm>
            <a:off x="3283744" y="2087880"/>
            <a:ext cx="89082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API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8022431" y="2087880"/>
            <a:ext cx="41695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Exports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990600" y="2770505"/>
            <a:ext cx="11201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Enterpri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990600" y="3973830"/>
            <a:ext cx="11201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Mid-mark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990600" y="5177155"/>
            <a:ext cx="11201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Self-ser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828800" y="224790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202B"/>
          </a:solidFill>
          <a:ln/>
        </p:spPr>
      </p:sp>
      <p:sp>
        <p:nvSpPr>
          <p:cNvPr id="37" name="Text 35"/>
          <p:cNvSpPr/>
          <p:nvPr/>
        </p:nvSpPr>
        <p:spPr>
          <a:xfrm>
            <a:off x="0" y="2770505"/>
            <a:ext cx="59983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92</a:t>
            </a:r>
            <a:endParaRPr lang="en-US" sz="1200" dirty="0"/>
          </a:p>
        </p:txBody>
      </p:sp>
      <p:sp>
        <p:nvSpPr>
          <p:cNvPr id="38" name="Shape 36"/>
          <p:cNvSpPr/>
          <p:nvPr/>
        </p:nvSpPr>
        <p:spPr>
          <a:xfrm>
            <a:off x="4198144" y="224790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202A"/>
          </a:solidFill>
          <a:ln/>
        </p:spPr>
      </p:sp>
      <p:sp>
        <p:nvSpPr>
          <p:cNvPr id="39" name="Text 37"/>
          <p:cNvSpPr/>
          <p:nvPr/>
        </p:nvSpPr>
        <p:spPr>
          <a:xfrm>
            <a:off x="0" y="2770505"/>
            <a:ext cx="107370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81</a:t>
            </a:r>
            <a:endParaRPr lang="en-US" sz="1200" dirty="0"/>
          </a:p>
        </p:txBody>
      </p:sp>
      <p:sp>
        <p:nvSpPr>
          <p:cNvPr id="40" name="Shape 38"/>
          <p:cNvSpPr/>
          <p:nvPr/>
        </p:nvSpPr>
        <p:spPr>
          <a:xfrm>
            <a:off x="6567488" y="224790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1F29"/>
          </a:solidFill>
          <a:ln/>
        </p:spPr>
      </p:sp>
      <p:sp>
        <p:nvSpPr>
          <p:cNvPr id="41" name="Text 39"/>
          <p:cNvSpPr/>
          <p:nvPr/>
        </p:nvSpPr>
        <p:spPr>
          <a:xfrm>
            <a:off x="3283744" y="2770505"/>
            <a:ext cx="89082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74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8936831" y="224790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1F28"/>
          </a:solidFill>
          <a:ln/>
        </p:spPr>
      </p:sp>
      <p:sp>
        <p:nvSpPr>
          <p:cNvPr id="43" name="Text 41"/>
          <p:cNvSpPr/>
          <p:nvPr/>
        </p:nvSpPr>
        <p:spPr>
          <a:xfrm>
            <a:off x="8022431" y="2770505"/>
            <a:ext cx="41695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66</a:t>
            </a:r>
            <a:endParaRPr lang="en-US" sz="1200" dirty="0"/>
          </a:p>
        </p:txBody>
      </p:sp>
      <p:sp>
        <p:nvSpPr>
          <p:cNvPr id="44" name="Shape 42"/>
          <p:cNvSpPr/>
          <p:nvPr/>
        </p:nvSpPr>
        <p:spPr>
          <a:xfrm>
            <a:off x="1828800" y="3451225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202A"/>
          </a:solidFill>
          <a:ln/>
        </p:spPr>
      </p:sp>
      <p:sp>
        <p:nvSpPr>
          <p:cNvPr id="45" name="Text 43"/>
          <p:cNvSpPr/>
          <p:nvPr/>
        </p:nvSpPr>
        <p:spPr>
          <a:xfrm>
            <a:off x="0" y="3973830"/>
            <a:ext cx="59983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85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4198144" y="3451225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1F28"/>
          </a:solidFill>
          <a:ln/>
        </p:spPr>
      </p:sp>
      <p:sp>
        <p:nvSpPr>
          <p:cNvPr id="47" name="Text 45"/>
          <p:cNvSpPr/>
          <p:nvPr/>
        </p:nvSpPr>
        <p:spPr>
          <a:xfrm>
            <a:off x="0" y="3973830"/>
            <a:ext cx="107370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62</a:t>
            </a:r>
            <a:endParaRPr lang="en-US" sz="1200" dirty="0"/>
          </a:p>
        </p:txBody>
      </p:sp>
      <p:sp>
        <p:nvSpPr>
          <p:cNvPr id="48" name="Shape 46"/>
          <p:cNvSpPr/>
          <p:nvPr/>
        </p:nvSpPr>
        <p:spPr>
          <a:xfrm>
            <a:off x="6567488" y="3451225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71E26"/>
          </a:solidFill>
          <a:ln/>
        </p:spPr>
      </p:sp>
      <p:sp>
        <p:nvSpPr>
          <p:cNvPr id="49" name="Text 47"/>
          <p:cNvSpPr/>
          <p:nvPr/>
        </p:nvSpPr>
        <p:spPr>
          <a:xfrm>
            <a:off x="3283744" y="3973830"/>
            <a:ext cx="89082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41</a:t>
            </a:r>
            <a:endParaRPr lang="en-US" sz="1200" dirty="0"/>
          </a:p>
        </p:txBody>
      </p:sp>
      <p:sp>
        <p:nvSpPr>
          <p:cNvPr id="50" name="Shape 48"/>
          <p:cNvSpPr/>
          <p:nvPr/>
        </p:nvSpPr>
        <p:spPr>
          <a:xfrm>
            <a:off x="8936831" y="3451225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1F28"/>
          </a:solidFill>
          <a:ln/>
        </p:spPr>
      </p:sp>
      <p:sp>
        <p:nvSpPr>
          <p:cNvPr id="51" name="Text 49"/>
          <p:cNvSpPr/>
          <p:nvPr/>
        </p:nvSpPr>
        <p:spPr>
          <a:xfrm>
            <a:off x="8022431" y="3973830"/>
            <a:ext cx="41695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58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1828800" y="465455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61F29"/>
          </a:solidFill>
          <a:ln/>
        </p:spPr>
      </p:sp>
      <p:sp>
        <p:nvSpPr>
          <p:cNvPr id="53" name="Text 51"/>
          <p:cNvSpPr/>
          <p:nvPr/>
        </p:nvSpPr>
        <p:spPr>
          <a:xfrm>
            <a:off x="0" y="5177155"/>
            <a:ext cx="59983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71</a:t>
            </a:r>
            <a:endParaRPr lang="en-US" sz="1200" dirty="0"/>
          </a:p>
        </p:txBody>
      </p:sp>
      <p:sp>
        <p:nvSpPr>
          <p:cNvPr id="54" name="Shape 52"/>
          <p:cNvSpPr/>
          <p:nvPr/>
        </p:nvSpPr>
        <p:spPr>
          <a:xfrm>
            <a:off x="4198144" y="465455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71D25"/>
          </a:solidFill>
          <a:ln/>
        </p:spPr>
      </p:sp>
      <p:sp>
        <p:nvSpPr>
          <p:cNvPr id="55" name="Text 53"/>
          <p:cNvSpPr/>
          <p:nvPr/>
        </p:nvSpPr>
        <p:spPr>
          <a:xfrm>
            <a:off x="0" y="5177155"/>
            <a:ext cx="107370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35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6567488" y="465455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71C23"/>
          </a:solidFill>
          <a:ln/>
        </p:spPr>
      </p:sp>
      <p:sp>
        <p:nvSpPr>
          <p:cNvPr id="57" name="Text 55"/>
          <p:cNvSpPr/>
          <p:nvPr/>
        </p:nvSpPr>
        <p:spPr>
          <a:xfrm>
            <a:off x="3283744" y="5177155"/>
            <a:ext cx="8908256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12</a:t>
            </a:r>
            <a:endParaRPr lang="en-US" sz="1200" dirty="0"/>
          </a:p>
        </p:txBody>
      </p:sp>
      <p:sp>
        <p:nvSpPr>
          <p:cNvPr id="58" name="Shape 56"/>
          <p:cNvSpPr/>
          <p:nvPr/>
        </p:nvSpPr>
        <p:spPr>
          <a:xfrm>
            <a:off x="8936831" y="4654550"/>
            <a:ext cx="2340769" cy="1174750"/>
          </a:xfrm>
          <a:prstGeom prst="roundRect">
            <a:avLst>
              <a:gd name="adj" fmla="val 1622"/>
            </a:avLst>
          </a:prstGeom>
          <a:solidFill>
            <a:srgbClr val="171E26"/>
          </a:solidFill>
          <a:ln/>
        </p:spPr>
      </p:sp>
      <p:sp>
        <p:nvSpPr>
          <p:cNvPr id="59" name="Text 57"/>
          <p:cNvSpPr/>
          <p:nvPr/>
        </p:nvSpPr>
        <p:spPr>
          <a:xfrm>
            <a:off x="8022431" y="5177155"/>
            <a:ext cx="4169569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F2EFE8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44</a:t>
            </a:r>
            <a:endParaRPr lang="en-US" sz="1200" dirty="0"/>
          </a:p>
        </p:txBody>
      </p:sp>
      <p:sp>
        <p:nvSpPr>
          <p:cNvPr id="60" name="Text 58"/>
          <p:cNvSpPr/>
          <p:nvPr/>
        </p:nvSpPr>
        <p:spPr>
          <a:xfrm>
            <a:off x="914400" y="5897880"/>
            <a:ext cx="11277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Cohort ↑</a:t>
            </a:r>
            <a:endParaRPr lang="en-US" sz="1200" dirty="0"/>
          </a:p>
        </p:txBody>
      </p:sp>
      <p:sp>
        <p:nvSpPr>
          <p:cNvPr id="61" name="Text 59"/>
          <p:cNvSpPr/>
          <p:nvPr/>
        </p:nvSpPr>
        <p:spPr>
          <a:xfrm>
            <a:off x="1961388" y="5897880"/>
            <a:ext cx="1023061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Feature →</a:t>
            </a:r>
            <a:endParaRPr lang="en-US" sz="1200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295275"/>
          </a:xfrm>
          <a:prstGeom prst="rect">
            <a:avLst/>
          </a:prstGeom>
          <a:solidFill>
            <a:srgbClr val="151B2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285750"/>
            <a:ext cx="12192000" cy="295275"/>
          </a:xfrm>
          <a:prstGeom prst="rect">
            <a:avLst/>
          </a:prstGeom>
          <a:solidFill>
            <a:srgbClr val="151B22"/>
          </a:solidFill>
          <a:ln/>
        </p:spPr>
      </p:sp>
      <p:sp>
        <p:nvSpPr>
          <p:cNvPr id="4" name="Shape 2"/>
          <p:cNvSpPr/>
          <p:nvPr/>
        </p:nvSpPr>
        <p:spPr>
          <a:xfrm>
            <a:off x="0" y="571500"/>
            <a:ext cx="12192000" cy="295275"/>
          </a:xfrm>
          <a:prstGeom prst="rect">
            <a:avLst/>
          </a:prstGeom>
          <a:solidFill>
            <a:srgbClr val="141A22"/>
          </a:solidFill>
          <a:ln/>
        </p:spPr>
      </p:sp>
      <p:sp>
        <p:nvSpPr>
          <p:cNvPr id="5" name="Shape 3"/>
          <p:cNvSpPr/>
          <p:nvPr/>
        </p:nvSpPr>
        <p:spPr>
          <a:xfrm>
            <a:off x="0" y="857250"/>
            <a:ext cx="12192000" cy="295275"/>
          </a:xfrm>
          <a:prstGeom prst="rect">
            <a:avLst/>
          </a:prstGeom>
          <a:solidFill>
            <a:srgbClr val="141A21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1143000"/>
            <a:ext cx="12192000" cy="295275"/>
          </a:xfrm>
          <a:prstGeom prst="rect">
            <a:avLst/>
          </a:prstGeom>
          <a:solidFill>
            <a:srgbClr val="131921"/>
          </a:solidFill>
          <a:ln/>
        </p:spPr>
      </p:sp>
      <p:sp>
        <p:nvSpPr>
          <p:cNvPr id="7" name="Shape 5"/>
          <p:cNvSpPr/>
          <p:nvPr/>
        </p:nvSpPr>
        <p:spPr>
          <a:xfrm>
            <a:off x="0" y="1428750"/>
            <a:ext cx="12192000" cy="295275"/>
          </a:xfrm>
          <a:prstGeom prst="rect">
            <a:avLst/>
          </a:prstGeom>
          <a:solidFill>
            <a:srgbClr val="131920"/>
          </a:solidFill>
          <a:ln/>
        </p:spPr>
      </p:sp>
      <p:sp>
        <p:nvSpPr>
          <p:cNvPr id="8" name="Shape 6"/>
          <p:cNvSpPr/>
          <p:nvPr/>
        </p:nvSpPr>
        <p:spPr>
          <a:xfrm>
            <a:off x="0" y="1714500"/>
            <a:ext cx="12192000" cy="295275"/>
          </a:xfrm>
          <a:prstGeom prst="rect">
            <a:avLst/>
          </a:prstGeom>
          <a:solidFill>
            <a:srgbClr val="131820"/>
          </a:solidFill>
          <a:ln/>
        </p:spPr>
      </p:sp>
      <p:sp>
        <p:nvSpPr>
          <p:cNvPr id="9" name="Shape 7"/>
          <p:cNvSpPr/>
          <p:nvPr/>
        </p:nvSpPr>
        <p:spPr>
          <a:xfrm>
            <a:off x="0" y="2000250"/>
            <a:ext cx="12192000" cy="295275"/>
          </a:xfrm>
          <a:prstGeom prst="rect">
            <a:avLst/>
          </a:prstGeom>
          <a:solidFill>
            <a:srgbClr val="12181F"/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286000"/>
            <a:ext cx="12192000" cy="295275"/>
          </a:xfrm>
          <a:prstGeom prst="rect">
            <a:avLst/>
          </a:prstGeom>
          <a:solidFill>
            <a:srgbClr val="12171E"/>
          </a:solidFill>
          <a:ln/>
        </p:spPr>
      </p:sp>
      <p:sp>
        <p:nvSpPr>
          <p:cNvPr id="11" name="Shape 9"/>
          <p:cNvSpPr/>
          <p:nvPr/>
        </p:nvSpPr>
        <p:spPr>
          <a:xfrm>
            <a:off x="0" y="2571750"/>
            <a:ext cx="12192000" cy="295275"/>
          </a:xfrm>
          <a:prstGeom prst="rect">
            <a:avLst/>
          </a:prstGeom>
          <a:solidFill>
            <a:srgbClr val="11171E"/>
          </a:solidFill>
          <a:ln/>
        </p:spPr>
      </p:sp>
      <p:sp>
        <p:nvSpPr>
          <p:cNvPr id="12" name="Shape 10"/>
          <p:cNvSpPr/>
          <p:nvPr/>
        </p:nvSpPr>
        <p:spPr>
          <a:xfrm>
            <a:off x="0" y="285750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3" name="Shape 11"/>
          <p:cNvSpPr/>
          <p:nvPr/>
        </p:nvSpPr>
        <p:spPr>
          <a:xfrm>
            <a:off x="0" y="3143250"/>
            <a:ext cx="12192000" cy="295275"/>
          </a:xfrm>
          <a:prstGeom prst="rect">
            <a:avLst/>
          </a:prstGeom>
          <a:solidFill>
            <a:srgbClr val="11161D"/>
          </a:solidFill>
          <a:ln/>
        </p:spPr>
      </p:sp>
      <p:sp>
        <p:nvSpPr>
          <p:cNvPr id="14" name="Shape 12"/>
          <p:cNvSpPr/>
          <p:nvPr/>
        </p:nvSpPr>
        <p:spPr>
          <a:xfrm>
            <a:off x="0" y="342900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5" name="Shape 13"/>
          <p:cNvSpPr/>
          <p:nvPr/>
        </p:nvSpPr>
        <p:spPr>
          <a:xfrm>
            <a:off x="0" y="3714750"/>
            <a:ext cx="12192000" cy="295275"/>
          </a:xfrm>
          <a:prstGeom prst="rect">
            <a:avLst/>
          </a:prstGeom>
          <a:solidFill>
            <a:srgbClr val="10151C"/>
          </a:solidFill>
          <a:ln/>
        </p:spPr>
      </p:sp>
      <p:sp>
        <p:nvSpPr>
          <p:cNvPr id="16" name="Shape 14"/>
          <p:cNvSpPr/>
          <p:nvPr/>
        </p:nvSpPr>
        <p:spPr>
          <a:xfrm>
            <a:off x="0" y="4000500"/>
            <a:ext cx="12192000" cy="295275"/>
          </a:xfrm>
          <a:prstGeom prst="rect">
            <a:avLst/>
          </a:prstGeom>
          <a:solidFill>
            <a:srgbClr val="10141B"/>
          </a:solidFill>
          <a:ln/>
        </p:spPr>
      </p:sp>
      <p:sp>
        <p:nvSpPr>
          <p:cNvPr id="17" name="Shape 15"/>
          <p:cNvSpPr/>
          <p:nvPr/>
        </p:nvSpPr>
        <p:spPr>
          <a:xfrm>
            <a:off x="0" y="4286250"/>
            <a:ext cx="12192000" cy="295275"/>
          </a:xfrm>
          <a:prstGeom prst="rect">
            <a:avLst/>
          </a:prstGeom>
          <a:solidFill>
            <a:srgbClr val="0F141B"/>
          </a:solidFill>
          <a:ln/>
        </p:spPr>
      </p:sp>
      <p:sp>
        <p:nvSpPr>
          <p:cNvPr id="18" name="Shape 16"/>
          <p:cNvSpPr/>
          <p:nvPr/>
        </p:nvSpPr>
        <p:spPr>
          <a:xfrm>
            <a:off x="0" y="4572000"/>
            <a:ext cx="12192000" cy="295275"/>
          </a:xfrm>
          <a:prstGeom prst="rect">
            <a:avLst/>
          </a:prstGeom>
          <a:solidFill>
            <a:srgbClr val="0F131A"/>
          </a:solidFill>
          <a:ln/>
        </p:spPr>
      </p:sp>
      <p:sp>
        <p:nvSpPr>
          <p:cNvPr id="19" name="Shape 17"/>
          <p:cNvSpPr/>
          <p:nvPr/>
        </p:nvSpPr>
        <p:spPr>
          <a:xfrm>
            <a:off x="0" y="4857750"/>
            <a:ext cx="12192000" cy="295275"/>
          </a:xfrm>
          <a:prstGeom prst="rect">
            <a:avLst/>
          </a:prstGeom>
          <a:solidFill>
            <a:srgbClr val="0E1319"/>
          </a:solidFill>
          <a:ln/>
        </p:spPr>
      </p:sp>
      <p:sp>
        <p:nvSpPr>
          <p:cNvPr id="20" name="Shape 18"/>
          <p:cNvSpPr/>
          <p:nvPr/>
        </p:nvSpPr>
        <p:spPr>
          <a:xfrm>
            <a:off x="0" y="5143500"/>
            <a:ext cx="12192000" cy="295275"/>
          </a:xfrm>
          <a:prstGeom prst="rect">
            <a:avLst/>
          </a:prstGeom>
          <a:solidFill>
            <a:srgbClr val="0E1219"/>
          </a:solidFill>
          <a:ln/>
        </p:spPr>
      </p:sp>
      <p:sp>
        <p:nvSpPr>
          <p:cNvPr id="21" name="Shape 19"/>
          <p:cNvSpPr/>
          <p:nvPr/>
        </p:nvSpPr>
        <p:spPr>
          <a:xfrm>
            <a:off x="0" y="5429250"/>
            <a:ext cx="12192000" cy="295275"/>
          </a:xfrm>
          <a:prstGeom prst="rect">
            <a:avLst/>
          </a:prstGeom>
          <a:solidFill>
            <a:srgbClr val="0E1218"/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5715000"/>
            <a:ext cx="12192000" cy="295275"/>
          </a:xfrm>
          <a:prstGeom prst="rect">
            <a:avLst/>
          </a:prstGeom>
          <a:solidFill>
            <a:srgbClr val="0D1118"/>
          </a:solidFill>
          <a:ln/>
        </p:spPr>
      </p:sp>
      <p:sp>
        <p:nvSpPr>
          <p:cNvPr id="23" name="Shape 21"/>
          <p:cNvSpPr/>
          <p:nvPr/>
        </p:nvSpPr>
        <p:spPr>
          <a:xfrm>
            <a:off x="0" y="6000750"/>
            <a:ext cx="12192000" cy="295275"/>
          </a:xfrm>
          <a:prstGeom prst="rect">
            <a:avLst/>
          </a:prstGeom>
          <a:solidFill>
            <a:srgbClr val="0D1117"/>
          </a:solidFill>
          <a:ln/>
        </p:spPr>
      </p:sp>
      <p:sp>
        <p:nvSpPr>
          <p:cNvPr id="24" name="Shape 22"/>
          <p:cNvSpPr/>
          <p:nvPr/>
        </p:nvSpPr>
        <p:spPr>
          <a:xfrm>
            <a:off x="0" y="6286500"/>
            <a:ext cx="12192000" cy="295275"/>
          </a:xfrm>
          <a:prstGeom prst="rect">
            <a:avLst/>
          </a:prstGeom>
          <a:solidFill>
            <a:srgbClr val="0C1017"/>
          </a:solidFill>
          <a:ln/>
        </p:spPr>
      </p:sp>
      <p:sp>
        <p:nvSpPr>
          <p:cNvPr id="25" name="Shape 23"/>
          <p:cNvSpPr/>
          <p:nvPr/>
        </p:nvSpPr>
        <p:spPr>
          <a:xfrm>
            <a:off x="0" y="6572250"/>
            <a:ext cx="12192000" cy="295275"/>
          </a:xfrm>
          <a:prstGeom prst="rect">
            <a:avLst/>
          </a:prstGeom>
          <a:solidFill>
            <a:srgbClr val="0C1016"/>
          </a:solidFill>
          <a:ln/>
        </p:spPr>
      </p:sp>
      <p:sp>
        <p:nvSpPr>
          <p:cNvPr id="26" name="Shape 24"/>
          <p:cNvSpPr/>
          <p:nvPr/>
        </p:nvSpPr>
        <p:spPr>
          <a:xfrm>
            <a:off x="0" y="5492782"/>
            <a:ext cx="12192000" cy="250793"/>
          </a:xfrm>
          <a:custGeom>
            <a:avLst/>
            <a:gdLst/>
            <a:ahLst/>
            <a:cxnLst/>
            <a:rect l="l" t="t" r="r" b="b"/>
            <a:pathLst>
              <a:path w="12192000" h="250793">
                <a:moveTo>
                  <a:pt x="0" y="222218"/>
                </a:moveTo>
                <a:cubicBezTo>
                  <a:pt x="317468" y="206312"/>
                  <a:pt x="1301782" y="123825"/>
                  <a:pt x="1905000" y="126968"/>
                </a:cubicBezTo>
                <a:cubicBezTo>
                  <a:pt x="2508218" y="130112"/>
                  <a:pt x="3048000" y="250793"/>
                  <a:pt x="3619500" y="241268"/>
                </a:cubicBezTo>
                <a:cubicBezTo>
                  <a:pt x="4191000" y="231743"/>
                  <a:pt x="4730782" y="82487"/>
                  <a:pt x="5334000" y="69818"/>
                </a:cubicBezTo>
                <a:cubicBezTo>
                  <a:pt x="5937218" y="57150"/>
                  <a:pt x="6603968" y="174593"/>
                  <a:pt x="7239000" y="165068"/>
                </a:cubicBezTo>
                <a:cubicBezTo>
                  <a:pt x="7874032" y="155543"/>
                  <a:pt x="8318468" y="25337"/>
                  <a:pt x="9144000" y="12668"/>
                </a:cubicBezTo>
                <a:cubicBezTo>
                  <a:pt x="9969532" y="0"/>
                  <a:pt x="11684032" y="76200"/>
                  <a:pt x="12192000" y="88868"/>
                </a:cubicBezTo>
              </a:path>
            </a:pathLst>
          </a:custGeom>
          <a:noFill/>
          <a:ln w="19050">
            <a:solidFill>
              <a:srgbClr val="2A3440">
                <a:alpha val="40000"/>
              </a:srgbClr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914400" y="2712720"/>
            <a:ext cx="112776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dirty="0">
                <a:solidFill>
                  <a:srgbClr val="F2EFE8"/>
                </a:solidFill>
                <a:latin typeface="Georgia" pitchFamily="34" charset="0"/>
                <a:ea typeface="Microsoft YaHei" pitchFamily="34" charset="-122"/>
                <a:cs typeface="Georgia" pitchFamily="34" charset="-120"/>
              </a:rPr>
              <a:t>Takeaway</a:t>
            </a:r>
            <a:endParaRPr lang="en-US" sz="3300" dirty="0"/>
          </a:p>
        </p:txBody>
      </p:sp>
      <p:sp>
        <p:nvSpPr>
          <p:cNvPr id="28" name="Text 26"/>
          <p:cNvSpPr/>
          <p:nvPr/>
        </p:nvSpPr>
        <p:spPr>
          <a:xfrm>
            <a:off x="914400" y="5013960"/>
            <a:ext cx="112776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9AA7B4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Enterprise adoption drives everything else</a:t>
            </a:r>
            <a:endParaRPr lang="en-US" sz="1275" dirty="0"/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