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家长好，欢迎来到新学期的家长会。今天讲四件您最关心的事：今年起和家长有关的新规定，孩子在三到六岁会长成什么样，在家怎么和幼儿园配合，还有孩子的安全。每一条我们都会说出处，回去可以自己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天聊五件事。先讲新规定，尤其是从去年秋季开始的大班免费。再讲孩子在三到六岁会长成什么样，以及孩子在幼儿园的一天怎么过。第三部分是今天的重点，家园共育：睡眠、看屏幕、户外、吃饭、视力，还有小班孩子的入园适应。然后讲安全。最后是请您配合的几件小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《学前教育法》是我国第一部学前教育专门法律，去年 6 月 1 日起施行。和家长关系最近的有这六条，每张卡片右上角写了这条主要是谁的事。入园除了必要的体检，幼儿园不能组织任何形式的考试或测试。孩子有过敏、特异体质或特定疾病，法律要求家长及时告诉幼儿园，所以开学这几天请一定跟老师说清楚。控制孩子用电子产品的时间，法律把这件事同时交给了家庭和幼儿园，法条没有写分钟数，后面我们把几家机构的建议放在一起看。幼儿园以游戏为基本活动，不能教小学课程，小学一年级从零起点教。伙食费专款专用，收费项目、标准、退费规则都要公示。幼儿园要主动和您交流孩子的情况，也请您积极配合。另外，法律还要求幼儿园设立家长委员会，欢迎大家报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第二件大家很关心的事：免费学前教育。依据是国务院办公厅去年 8 月发布的意见，从 2025 年秋季学期开始，免除公办幼儿园大班孩子的保育教育费。在教育部门批准设立的民办园上大班，参照当地同类型公办园的标准减免，民办园收费高出的部分，可以按规定继续收。要提醒的是，免的只是保育教育费，伙食费、住宿费、杂费不在免除范围。全国也没有统一的减免金额，各地按当地公办园的收费标准来。国新办吹风会上官方举过一个例子：民办园每月收 800 元，同类型公办园是 500 元，那就免 500 元，家长交差额 300 元。今年的政府工作报告说，这项政策已经惠及 1400 万儿童，今年的任务是完善免费学前教育政策。到目前为止，国家层面的文件只写到大班，小班、中班如果有新变化，我们一拿到正式通知就在班级群里告诉大家。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简单说一下大环境。全国在园的孩子从 2020 年的 4818 万人降到去年的 3226 万人，五年少了三分之一。同一时间，毛入园率从 85.2% 升到 92.9%，在普惠园上学的孩子占到 91.49%。普惠园指公办园和普惠性民办园。孩子少了，能上园、上得起园的比例反而更高了。要说明两点：第一，毛入园率是在园幼儿除以三到五岁的人口，普惠覆盖率按在园幼儿算，两个比例算法不同，不能直接比大小。第二，普惠覆盖率去年比前年低了 0.12 个百分点，不是年年都在涨。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接下来聊孩子本身：三到六岁，孩子会长成什么样。我们的依据是教育部 2012 年发布的《3-6 岁儿童学习与发展指南》。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南把孩子的发展分成五个领域：健康、语言、社会、科学、艺术。每个领域都写了三到四岁、四到五岁、五到六岁这三个年龄段末期，孩子大致能做到什么。这里每个领域挑了一条，左边是小班结束时，右边是大班结束时。比如健康，小班孩子在大人帮助下能穿脱衣服鞋袜，到大班会自己系鞋带。科学这一条要多说一句：大班孩子做 10 以内的加减，指南写的是通过实物操作，不是背口诀、刷题。请注意，这些是大致的期望，不是考核线，孩子早一点晚一点都正常。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两句是指南原文，我们想请每位家长记住。每个孩子有自己的节奏，同一个班里，有的孩子先会说，有的孩子先会跑，都正常。也不要急着让孩子提前学小学内容。《学前教育法》第五十九条写明，幼儿园不得教授小学阶段的课程，小学一年级按课程标准零起点教学。指南里还有一句：用机械记忆和强化训练的方式让幼儿过早识字，不符合孩子的学习特点和接受能力。所以在家多陪孩子玩、一起读绘本，比提前学拼音、算术更有用。这页的背景是 AI 生成的绘本角示意图。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孩子在幼儿园的一天，有几条是写进规定里的。《幼儿园工作规程》规定，正常情况下，孩子每天的户外活动不得少于 2 小时，其中户外体育活动不少于 1 小时，这 1 小时包含在 2 小时里面。两顿正餐之间间隔 3.5 到 4 小时。入园和离园，都要由监护人或者监护人委托的成年人接送。午睡一般 2 小时左右，这是指南的建议，可以按年龄、季节和孩子的情况调整。我们以游戏为基本活动，这也是《学前教育法》的要求。每周的食谱会公示出来，大家可以看。上面三张图都是 AI 生成的示意图，不是本园照片。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下面是今天的重点：家园共育。孩子一天里有一大半时间在家，睡眠、屏幕、户外、吃饭、视力，家里做得好，幼儿园这边才接得上。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如果今天只记三件事，就记这三件，回家可以抄下来贴在冰箱上。第一，睡够觉，按时上床按时起床，午睡也算在一天的睡眠里。第二，少看屏幕，国家卫健委、中国营养学会和世界卫生组织都建议每天累计不超过 1 小时，越少越好。第三，多出门，幼儿园里每天有 2 小时户外，周末和假期在家也别落下。具体睡多久、看多久，几家机构说法不完全一样，下一页放在一起看。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这张表把几家机构的建议放在一起。先说睡眠：教育部的指南建议三到六岁的孩子每天睡 11 到 12 小时，午睡 2 小时左右。全国爱卫办、中国营养学会和世界卫生组织写的是 10 到 13 小时。两种说法都对，不用合成一个数，孩子在这个范围里睡得好就行。看屏幕：指南说的是连续看不超过 15、20、30 分钟，分别对应三到四岁、四到五岁、五到六岁。国家卫健委 2021 年有两份文件，眼保健规范对四到六岁写的是尽量避免，每次 20 分钟，每天累计不超过 1 小时。近视防控适宜技术指南写的是非学习目的每次不超过 15 分钟。营养学会和世界卫生组织都是每天累计不超过 1 小时。户外：这一行里只有《幼儿园工作规程》是规定，在园每天户外不少于 2 小时，其中体育 1 小时，其余都是建议。还要注意适用年龄：世界卫生组织这份指南只覆盖三到四岁，营养学会的指南覆盖两到五岁。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吃的方面，我们参考的是中国营养学会 2022 年的学龄前儿童膳食指南，它适用于两岁到六岁前的孩子，目前仍是现行版。几个好记的数：每天喝奶 350 到 500 克。白水，两到三岁每天 600 到 700 毫升，四到五岁 700 到 800 毫升。盐，两到三岁每天少于 2 克，四到五岁少于 3 克。食物种类每天 12 种以上，每周 25 种以上。还有三条：不喝含糖饮料。整粒的豆子、坚果先别给，防止呛进气管。睡前 30 分钟内不吃零食。图是 AI 生成的午餐示意图。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再说眼睛。2022 年，全国 6 岁儿童的近视率是 12.7%，比 2018 年低了 1.8 个百分点，2018 年的数是用这两个数推算出来的。2020 年是 14.3%。国家卫健委 2021 年的眼保健规范建议，四到六岁的孩子每天在室外活动 2 小时以上，这是保护眼睛最主要的建议。幼儿园每半年给孩子测一次视力，拿到结果可以这样看：4 岁一般能到 0.6 以上，5 岁及以上一般能到 0.8 以上。远视储备这几年有几种不同的说法和检查方法，有疑问请直接问眼科医生。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小班的家长最关心入园适应。先说清楚：入园适应没有全国统一的几天适应好的标准，也没有官方统计的分离焦虑发生率，网上那些百分比我们查不到出处，就不说了。能说的是两项同行评审的研究。一项看的是 15 个月大的孩子，共 70 名：妈妈离开后的头 9 天，孩子的唾液皮质醇在一小时内升到比在家高 75% 到 100%，皮质醇是一种压力激素。妈妈陪着过渡的天数越多，孩子的依恋越能保持或变为安全型。另一项是美国的样本，168 名孩子，平均 3.27 岁：进入新托育环境的 10 周里，孩子在园时皮质醇的上升在增加。注意，皮质醇高不等于焦虑诊断。所以我们的建议是：头几天陪一陪，再慢慢拉长分开的时间。留意孩子的饮食、睡眠和游戏，这是指南的建议。不哭不等于已经完全适应，多和老师聊聊。我们也不承诺一周不哭，每个孩子不一样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安全，五个小贴士。接送：《幼儿园工作规程》规定，孩子由监护人或者监护人委托的成年人接送，换人来接请提前告诉老师，我们不会把孩子交给不认识的人。校车：按《校车安全管理条例》，要用幼儿专用校车，配照管人员全程照管，确认孩子全部下车后照管人员才能离开。吃饭：按《学校食品安全与营养健康管理规定》，每餐有园所负责人陪餐，每种食品留样不少于 125 克，冷藏 48 小时以上。防溺水：中国疾控中心说，溺水是我国 1 到 14 岁儿童青少年伤害死因的第一位。溺水往往快速、安静，没有声音，游泳圈不是专业的漂浮设备，任何措施都替代不了大人有效的看护。防走失：指南建议教孩子记住家庭住址、电话和父母的名字，走失了向警察求助，也不要把孩子单独留在家里或车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请大家配合五件小事，每一件背后都有规定。第一，孩子有过敏、特异体质或者疾病，及时告诉老师，这是《学前教育法》第十五条的要求。第二，接送由您或您委托的成年人来，换人提前说。第三，需要在园吃药，请先写好委托，《幼儿园工作规程》规定，没有监护人委托或同意，幼儿园不能给孩子用药。第四，不用提前学拼音、识字、算术，教育部 2018 年的专项治理通知禁止幼儿园提前教这些内容，在家也不必抢跑。第五，来参加家长会和家长开放日。拿不准的事，先在班级群里问一句。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一次见面是家长开放日，具体时间我们会提前在班级群里通知，欢迎您来班里看看孩子的一天。每周的食谱和各种通知都会发在班级群里。家长委员会也欢迎大家报名。谢谢各位家长，新学期我们一起陪孩子长大。背景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6-1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0610850" y="704850"/>
            <a:ext cx="685800" cy="6858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72850" y="104775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249978" y="1343978"/>
            <a:ext cx="67628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53750" y="14668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0589895" y="1343978"/>
            <a:ext cx="67628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439400" y="104775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89895" y="683895"/>
            <a:ext cx="67628" cy="67628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953750" y="5334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249978" y="683895"/>
            <a:ext cx="67628" cy="67628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87415" y="1790700"/>
            <a:ext cx="217170" cy="206692"/>
          </a:xfrm>
          <a:custGeom>
            <a:avLst/>
            <a:gdLst/>
            <a:ahLst/>
            <a:cxnLst/>
            <a:rect l="l" t="t" r="r" b="b"/>
            <a:pathLst>
              <a:path w="217170" h="206692">
                <a:moveTo>
                  <a:pt x="108585" y="0"/>
                </a:moveTo>
                <a:lnTo>
                  <a:pt x="139065" y="72390"/>
                </a:lnTo>
                <a:lnTo>
                  <a:pt x="217170" y="79058"/>
                </a:lnTo>
                <a:lnTo>
                  <a:pt x="157163" y="130492"/>
                </a:lnTo>
                <a:lnTo>
                  <a:pt x="176213" y="206692"/>
                </a:lnTo>
                <a:lnTo>
                  <a:pt x="108585" y="165735"/>
                </a:lnTo>
                <a:lnTo>
                  <a:pt x="40957" y="206692"/>
                </a:lnTo>
                <a:lnTo>
                  <a:pt x="60007" y="130492"/>
                </a:lnTo>
                <a:lnTo>
                  <a:pt x="0" y="79058"/>
                </a:lnTo>
                <a:lnTo>
                  <a:pt x="78105" y="72390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6014085" y="5724525"/>
            <a:ext cx="163830" cy="155257"/>
          </a:xfrm>
          <a:custGeom>
            <a:avLst/>
            <a:gdLst/>
            <a:ahLst/>
            <a:cxnLst/>
            <a:rect l="l" t="t" r="r" b="b"/>
            <a:pathLst>
              <a:path w="163830" h="155257">
                <a:moveTo>
                  <a:pt x="81915" y="0"/>
                </a:moveTo>
                <a:lnTo>
                  <a:pt x="104775" y="54293"/>
                </a:lnTo>
                <a:lnTo>
                  <a:pt x="163830" y="59055"/>
                </a:lnTo>
                <a:lnTo>
                  <a:pt x="119063" y="98107"/>
                </a:lnTo>
                <a:lnTo>
                  <a:pt x="132397" y="155257"/>
                </a:lnTo>
                <a:lnTo>
                  <a:pt x="81915" y="123825"/>
                </a:lnTo>
                <a:lnTo>
                  <a:pt x="31433" y="155257"/>
                </a:lnTo>
                <a:lnTo>
                  <a:pt x="44768" y="98107"/>
                </a:lnTo>
                <a:lnTo>
                  <a:pt x="0" y="59055"/>
                </a:lnTo>
                <a:lnTo>
                  <a:pt x="59055" y="54293"/>
                </a:lnTo>
                <a:close/>
              </a:path>
            </a:pathLst>
          </a:custGeom>
          <a:solidFill>
            <a:srgbClr val="14B4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84860" y="5638800"/>
            <a:ext cx="144780" cy="138113"/>
          </a:xfrm>
          <a:custGeom>
            <a:avLst/>
            <a:gdLst/>
            <a:ahLst/>
            <a:cxnLst/>
            <a:rect l="l" t="t" r="r" b="b"/>
            <a:pathLst>
              <a:path w="144780" h="138113">
                <a:moveTo>
                  <a:pt x="72390" y="0"/>
                </a:moveTo>
                <a:lnTo>
                  <a:pt x="92392" y="48578"/>
                </a:lnTo>
                <a:lnTo>
                  <a:pt x="144780" y="52388"/>
                </a:lnTo>
                <a:lnTo>
                  <a:pt x="104775" y="86678"/>
                </a:lnTo>
                <a:lnTo>
                  <a:pt x="117157" y="138113"/>
                </a:lnTo>
                <a:lnTo>
                  <a:pt x="72390" y="110490"/>
                </a:lnTo>
                <a:lnTo>
                  <a:pt x="27622" y="138113"/>
                </a:lnTo>
                <a:lnTo>
                  <a:pt x="40005" y="86678"/>
                </a:lnTo>
                <a:lnTo>
                  <a:pt x="0" y="52388"/>
                </a:lnTo>
                <a:lnTo>
                  <a:pt x="52388" y="48578"/>
                </a:lnTo>
                <a:close/>
              </a:path>
            </a:pathLst>
          </a:custGeom>
          <a:solidFill>
            <a:srgbClr val="15D157"/>
          </a:solidFill>
          <a:ln/>
        </p:spPr>
      </p:sp>
      <p:sp>
        <p:nvSpPr>
          <p:cNvPr id="15" name="Shape 13"/>
          <p:cNvSpPr/>
          <p:nvPr/>
        </p:nvSpPr>
        <p:spPr>
          <a:xfrm>
            <a:off x="609600" y="762000"/>
            <a:ext cx="2190750" cy="361950"/>
          </a:xfrm>
          <a:prstGeom prst="roundRect">
            <a:avLst>
              <a:gd name="adj" fmla="val 50000"/>
            </a:avLst>
          </a:prstGeom>
          <a:solidFill>
            <a:srgbClr val="14B4FF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853510"/>
            <a:ext cx="3409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09600" y="155666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新学期好！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237581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我们一起陪孩子长大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9600" y="332422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95250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9600" y="330517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57150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9600" y="334327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47625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9600" y="36267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新规定、孩子的成长、在家怎么配合、安全，今天一次说清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4475179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0B75A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年秋季学期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rcRect l="3704" r="3704" t="0" b="0"/>
          <a:stretch/>
        </p:blipFill>
        <p:spPr>
          <a:xfrm>
            <a:off x="6667500" y="1619250"/>
            <a:ext cx="4762500" cy="3429000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666750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0"/>
                </a:moveTo>
                <a:lnTo>
                  <a:pt x="285750" y="0"/>
                </a:lnTo>
                <a:arcTo hR="285750" wR="2857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6" name="Shape 23"/>
          <p:cNvSpPr/>
          <p:nvPr/>
        </p:nvSpPr>
        <p:spPr>
          <a:xfrm>
            <a:off x="1114425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0"/>
                </a:moveTo>
                <a:lnTo>
                  <a:pt x="285750" y="285750"/>
                </a:lnTo>
                <a:arcTo hR="285750" wR="2857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7" name="Shape 24"/>
          <p:cNvSpPr/>
          <p:nvPr/>
        </p:nvSpPr>
        <p:spPr>
          <a:xfrm>
            <a:off x="11144250" y="47625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285750"/>
                </a:moveTo>
                <a:lnTo>
                  <a:pt x="0" y="285750"/>
                </a:lnTo>
                <a:arcTo hR="285750" wR="2857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8" name="Shape 25"/>
          <p:cNvSpPr/>
          <p:nvPr/>
        </p:nvSpPr>
        <p:spPr>
          <a:xfrm>
            <a:off x="6667500" y="47625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285750"/>
                </a:moveTo>
                <a:lnTo>
                  <a:pt x="0" y="0"/>
                </a:lnTo>
                <a:arcTo hR="285750" wR="2857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9" name="Shape 26"/>
          <p:cNvSpPr/>
          <p:nvPr/>
        </p:nvSpPr>
        <p:spPr>
          <a:xfrm>
            <a:off x="6643688" y="1595438"/>
            <a:ext cx="4810125" cy="3476625"/>
          </a:xfrm>
          <a:prstGeom prst="roundRect">
            <a:avLst>
              <a:gd name="adj" fmla="val 8904"/>
            </a:avLst>
          </a:prstGeom>
          <a:noFill/>
          <a:ln w="47625">
            <a:solidFill>
              <a:srgbClr val="FF6A1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667500" y="5204627"/>
            <a:ext cx="5524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示意图：户外活动（AI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9F3FF"/>
          </a:solidFill>
          <a:ln/>
        </p:spPr>
      </p:sp>
      <p:sp>
        <p:nvSpPr>
          <p:cNvPr id="16" name="pptwise-slidenum-s0001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923925" cy="323850"/>
          </a:xfrm>
          <a:prstGeom prst="roundRect">
            <a:avLst>
              <a:gd name="adj" fmla="val 50000"/>
            </a:avLst>
          </a:prstGeom>
          <a:solidFill>
            <a:srgbClr val="14B4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358" cy="128588"/>
          </a:xfrm>
          <a:custGeom>
            <a:avLst/>
            <a:gdLst/>
            <a:ahLst/>
            <a:cxnLst/>
            <a:rect l="l" t="t" r="r" b="b"/>
            <a:pathLst>
              <a:path w="5358" h="128588">
                <a:moveTo>
                  <a:pt x="0" y="0"/>
                </a:moveTo>
                <a:lnTo>
                  <a:pt x="0" y="1285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8200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5331" y="435769"/>
            <a:ext cx="128588" cy="14288"/>
          </a:xfrm>
          <a:custGeom>
            <a:avLst/>
            <a:gdLst/>
            <a:ahLst/>
            <a:cxnLst/>
            <a:rect l="l" t="t" r="r" b="b"/>
            <a:pathLst>
              <a:path w="128588" h="14288">
                <a:moveTo>
                  <a:pt x="0" y="14288"/>
                </a:moveTo>
                <a:lnTo>
                  <a:pt x="7144" y="14288"/>
                </a:lnTo>
                <a:arcTo hR="121444" wR="121444" stAng="5400000" swAng="-1684349"/>
                <a:arcTo hR="121444" wR="121444" stAng="7084349" swAng="-1684349"/>
                <a:lnTo>
                  <a:pt x="128588" y="142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8188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3906" y="550069"/>
            <a:ext cx="71438" cy="5358"/>
          </a:xfrm>
          <a:custGeom>
            <a:avLst/>
            <a:gdLst/>
            <a:ahLst/>
            <a:cxnLst/>
            <a:rect l="l" t="t" r="r" b="b"/>
            <a:pathLst>
              <a:path w="71438" h="5358">
                <a:moveTo>
                  <a:pt x="0" y="0"/>
                </a:moveTo>
                <a:lnTo>
                  <a:pt x="71438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今天和您聊五件事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4B4FF">
                <a:alpha val="9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4B4FF">
                <a:alpha val="4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7750" y="18669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0" y="381000"/>
                </a:lnTo>
                <a:lnTo>
                  <a:pt x="571500" y="381000"/>
                </a:lnTo>
                <a:close/>
              </a:path>
            </a:pathLst>
          </a:custGeom>
          <a:solidFill>
            <a:srgbClr val="14B4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257300" y="1866900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0"/>
                </a:moveTo>
                <a:lnTo>
                  <a:pt x="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1E2340">
              <a:alpha val="5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66750" y="2247900"/>
            <a:ext cx="1333500" cy="3619500"/>
          </a:xfrm>
          <a:prstGeom prst="roundRect">
            <a:avLst>
              <a:gd name="adj" fmla="val 10000"/>
            </a:avLst>
          </a:prstGeom>
          <a:solidFill>
            <a:srgbClr val="14B4FF"/>
          </a:solidFill>
          <a:ln/>
        </p:spPr>
      </p:sp>
      <p:sp>
        <p:nvSpPr>
          <p:cNvPr id="31" name="Shape 29"/>
          <p:cNvSpPr/>
          <p:nvPr/>
        </p:nvSpPr>
        <p:spPr>
          <a:xfrm>
            <a:off x="666750" y="272415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66750" y="533400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2362075"/>
            <a:ext cx="2667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333500" y="3009900"/>
            <a:ext cx="9525" cy="228600"/>
          </a:xfrm>
          <a:custGeom>
            <a:avLst/>
            <a:gdLst/>
            <a:ahLst/>
            <a:cxnLst/>
            <a:rect l="l" t="t" r="r" b="b"/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84300" y="3060700"/>
            <a:ext cx="76200" cy="127000"/>
          </a:xfrm>
          <a:custGeom>
            <a:avLst/>
            <a:gdLst/>
            <a:ahLst/>
            <a:cxnLst/>
            <a:rect l="l" t="t" r="r" b="b"/>
            <a:pathLst>
              <a:path w="76200" h="127000">
                <a:moveTo>
                  <a:pt x="38100" y="12700"/>
                </a:moveTo>
                <a:lnTo>
                  <a:pt x="76200" y="114300"/>
                </a:lnTo>
                <a:arcTo hR="63500" wR="63500" stAng="3187806" swAng="4424388"/>
                <a:close/>
                <a:moveTo>
                  <a:pt x="38100" y="12700"/>
                </a:moveTo>
                <a:lnTo>
                  <a:pt x="381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219200" y="3035300"/>
            <a:ext cx="228600" cy="25400"/>
          </a:xfrm>
          <a:custGeom>
            <a:avLst/>
            <a:gdLst/>
            <a:ahLst/>
            <a:cxnLst/>
            <a:rect l="l" t="t" r="r" b="b"/>
            <a:pathLst>
              <a:path w="228600" h="25400">
                <a:moveTo>
                  <a:pt x="0" y="25400"/>
                </a:moveTo>
                <a:lnTo>
                  <a:pt x="12700" y="25400"/>
                </a:lnTo>
                <a:arcTo hR="215900" wR="215900" stAng="5400000" swAng="-1684349"/>
                <a:arcTo hR="215900" wR="215900" stAng="7084349" swAng="-1684349"/>
                <a:lnTo>
                  <a:pt x="228600" y="2540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206500" y="3060700"/>
            <a:ext cx="76200" cy="127000"/>
          </a:xfrm>
          <a:custGeom>
            <a:avLst/>
            <a:gdLst/>
            <a:ahLst/>
            <a:cxnLst/>
            <a:rect l="l" t="t" r="r" b="b"/>
            <a:pathLst>
              <a:path w="76200" h="127000">
                <a:moveTo>
                  <a:pt x="38100" y="12700"/>
                </a:moveTo>
                <a:lnTo>
                  <a:pt x="76200" y="114300"/>
                </a:lnTo>
                <a:arcTo hR="63500" wR="63500" stAng="3187806" swAng="4424388"/>
                <a:close/>
                <a:moveTo>
                  <a:pt x="38100" y="12700"/>
                </a:moveTo>
                <a:lnTo>
                  <a:pt x="381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270000" y="3238500"/>
            <a:ext cx="127000" cy="9525"/>
          </a:xfrm>
          <a:custGeom>
            <a:avLst/>
            <a:gdLst/>
            <a:ahLst/>
            <a:cxnLst/>
            <a:rect l="l" t="t" r="r" b="b"/>
            <a:pathLst>
              <a:path w="127000" h="9525">
                <a:moveTo>
                  <a:pt x="0" y="0"/>
                </a:moveTo>
                <a:lnTo>
                  <a:pt x="1270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0" y="3445756"/>
            <a:ext cx="2667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4453237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学前教育法，大班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46532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免保教费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219450" y="18669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0" y="381000"/>
                </a:lnTo>
                <a:lnTo>
                  <a:pt x="571500" y="381000"/>
                </a:lnTo>
                <a:close/>
              </a:path>
            </a:pathLst>
          </a:custGeom>
          <a:solidFill>
            <a:srgbClr val="15D157"/>
          </a:solidFill>
          <a:ln/>
        </p:spPr>
      </p:sp>
      <p:sp>
        <p:nvSpPr>
          <p:cNvPr id="43" name="Shape 41"/>
          <p:cNvSpPr/>
          <p:nvPr/>
        </p:nvSpPr>
        <p:spPr>
          <a:xfrm>
            <a:off x="3429000" y="1866900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0"/>
                </a:moveTo>
                <a:lnTo>
                  <a:pt x="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1E2340">
              <a:alpha val="5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38450" y="2247900"/>
            <a:ext cx="1333500" cy="3619500"/>
          </a:xfrm>
          <a:prstGeom prst="roundRect">
            <a:avLst>
              <a:gd name="adj" fmla="val 10000"/>
            </a:avLst>
          </a:prstGeom>
          <a:solidFill>
            <a:srgbClr val="15D157"/>
          </a:solidFill>
          <a:ln/>
        </p:spPr>
      </p:sp>
      <p:sp>
        <p:nvSpPr>
          <p:cNvPr id="45" name="Shape 43"/>
          <p:cNvSpPr/>
          <p:nvPr/>
        </p:nvSpPr>
        <p:spPr>
          <a:xfrm>
            <a:off x="2838450" y="272415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38450" y="533400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2362075"/>
            <a:ext cx="7010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3505200" y="3009900"/>
            <a:ext cx="101600" cy="228600"/>
          </a:xfrm>
          <a:custGeom>
            <a:avLst/>
            <a:gdLst/>
            <a:ahLst/>
            <a:cxnLst/>
            <a:rect l="l" t="t" r="r" b="b"/>
            <a:pathLst>
              <a:path w="101600" h="228600">
                <a:moveTo>
                  <a:pt x="25400" y="83007"/>
                </a:moveTo>
                <a:lnTo>
                  <a:pt x="25400" y="50800"/>
                </a:lnTo>
                <a:arcTo hR="50800" wR="50800" stAng="10800000" swAng="5400000"/>
                <a:lnTo>
                  <a:pt x="95250" y="0"/>
                </a:lnTo>
                <a:arcTo hR="6350" wR="6350" stAng="16200000" swAng="5400000"/>
                <a:lnTo>
                  <a:pt x="101600" y="25400"/>
                </a:lnTo>
                <a:arcTo hR="50800" wR="50800" stAng="0" swAng="5400000"/>
                <a:arcTo hR="50800" wR="50800" stAng="16200000" swAng="-5400000"/>
                <a:cubicBezTo>
                  <a:pt x="0" y="152400"/>
                  <a:pt x="12700" y="165100"/>
                  <a:pt x="12700" y="190500"/>
                </a:cubicBezTo>
                <a:arcTo hR="63500" wR="63500" stAng="0" swAng="2212194"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403600" y="3073400"/>
            <a:ext cx="101600" cy="76200"/>
          </a:xfrm>
          <a:custGeom>
            <a:avLst/>
            <a:gdLst/>
            <a:ahLst/>
            <a:cxnLst/>
            <a:rect l="l" t="t" r="r" b="b"/>
            <a:pathLst>
              <a:path w="101600" h="76200">
                <a:moveTo>
                  <a:pt x="0" y="12700"/>
                </a:moveTo>
                <a:arcTo hR="63500" wR="63500" stAng="13987806" swAng="7612194"/>
                <a:arcTo hR="63500" wR="63500" stAng="3187806" swAng="7612194"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16300" y="3238500"/>
            <a:ext cx="177800" cy="9525"/>
          </a:xfrm>
          <a:custGeom>
            <a:avLst/>
            <a:gdLst/>
            <a:ahLst/>
            <a:cxnLst/>
            <a:rect l="l" t="t" r="r" b="b"/>
            <a:pathLst>
              <a:path w="177800" h="9525">
                <a:moveTo>
                  <a:pt x="0" y="0"/>
                </a:moveTo>
                <a:lnTo>
                  <a:pt x="1778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0" y="3445756"/>
            <a:ext cx="7010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孩子会长成什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3712456"/>
            <a:ext cx="7010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0" y="4453237"/>
            <a:ext cx="7010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五大领域，在园的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4653262"/>
            <a:ext cx="7010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5391150" y="18669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0" y="381000"/>
                </a:lnTo>
                <a:lnTo>
                  <a:pt x="571500" y="381000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56" name="Shape 54"/>
          <p:cNvSpPr/>
          <p:nvPr/>
        </p:nvSpPr>
        <p:spPr>
          <a:xfrm>
            <a:off x="5600700" y="1866900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0"/>
                </a:moveTo>
                <a:lnTo>
                  <a:pt x="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1E2340">
              <a:alpha val="5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010150" y="2247900"/>
            <a:ext cx="1333500" cy="3619500"/>
          </a:xfrm>
          <a:prstGeom prst="roundRect">
            <a:avLst>
              <a:gd name="adj" fmla="val 10000"/>
            </a:avLst>
          </a:prstGeom>
          <a:solidFill>
            <a:srgbClr val="FF6A12"/>
          </a:solidFill>
          <a:ln/>
        </p:spPr>
      </p:sp>
      <p:sp>
        <p:nvSpPr>
          <p:cNvPr id="58" name="Shape 56"/>
          <p:cNvSpPr/>
          <p:nvPr/>
        </p:nvSpPr>
        <p:spPr>
          <a:xfrm>
            <a:off x="5010150" y="272415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010150" y="533400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60" name="Text 58"/>
          <p:cNvSpPr/>
          <p:nvPr/>
        </p:nvSpPr>
        <p:spPr>
          <a:xfrm>
            <a:off x="0" y="2362075"/>
            <a:ext cx="113538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5549900" y="3022601"/>
            <a:ext cx="254000" cy="215899"/>
          </a:xfrm>
          <a:custGeom>
            <a:avLst/>
            <a:gdLst/>
            <a:ahLst/>
            <a:cxnLst/>
            <a:rect l="l" t="t" r="r" b="b"/>
            <a:pathLst>
              <a:path w="254000" h="215899">
                <a:moveTo>
                  <a:pt x="221158" y="132257"/>
                </a:moveTo>
                <a:cubicBezTo>
                  <a:pt x="241300" y="112114"/>
                  <a:pt x="254000" y="95249"/>
                  <a:pt x="254000" y="69849"/>
                </a:cubicBezTo>
                <a:arcTo hR="69850" wR="69850" stAng="21599937" swAng="-8283398"/>
                <a:arcTo hR="7620" wR="7620" stAng="2817354" swAng="5156887"/>
                <a:arcTo hR="69850" wR="69850" stAng="19083461" swAng="-8282773"/>
                <a:cubicBezTo>
                  <a:pt x="0" y="99059"/>
                  <a:pt x="19050" y="120649"/>
                  <a:pt x="38100" y="139699"/>
                </a:cubicBezTo>
                <a:lnTo>
                  <a:pt x="108395" y="207796"/>
                </a:lnTo>
                <a:arcTo hR="25400" wR="25400" stAng="8224697" swAng="-5525224"/>
                <a:arcTo hR="26924" wR="26924" stAng="2697561" swAng="-5404290"/>
                <a:arcTo hR="26975" wR="26975" stAng="8272702" swAng="-11145404"/>
                <a:arcTo hR="26975" wR="26975" stAng="8100241" swAng="-5400482"/>
                <a:arcTo hR="25400" wR="25400" stAng="2699481" swAng="-5398962"/>
                <a:lnTo>
                  <a:pt x="197269" y="72440"/>
                </a:lnTo>
                <a:arcTo hR="30607" wR="30607" stAng="18900752" swAng="-5401504"/>
                <a:lnTo>
                  <a:pt x="132258" y="94157"/>
                </a:lnTo>
                <a:arcTo hR="25400" wR="25400" stAng="2700519" swAng="5398962"/>
                <a:arcTo hR="25400" wR="25400" stAng="8100519" swAng="5398962"/>
                <a:lnTo>
                  <a:pt x="132194" y="23164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0" y="3445756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0" y="445323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睡眠、屏幕、户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0" y="46532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外、吃饭、视力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7562850" y="18669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0" y="381000"/>
                </a:lnTo>
                <a:lnTo>
                  <a:pt x="571500" y="381000"/>
                </a:lnTo>
                <a:close/>
              </a:path>
            </a:pathLst>
          </a:custGeom>
          <a:solidFill>
            <a:srgbClr val="F25C54"/>
          </a:solidFill>
          <a:ln/>
        </p:spPr>
      </p:sp>
      <p:sp>
        <p:nvSpPr>
          <p:cNvPr id="66" name="Shape 64"/>
          <p:cNvSpPr/>
          <p:nvPr/>
        </p:nvSpPr>
        <p:spPr>
          <a:xfrm>
            <a:off x="7772400" y="1866900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0"/>
                </a:moveTo>
                <a:lnTo>
                  <a:pt x="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1E2340">
              <a:alpha val="55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7181850" y="2247900"/>
            <a:ext cx="1333500" cy="3619500"/>
          </a:xfrm>
          <a:prstGeom prst="roundRect">
            <a:avLst>
              <a:gd name="adj" fmla="val 10000"/>
            </a:avLst>
          </a:prstGeom>
          <a:solidFill>
            <a:srgbClr val="F25C54"/>
          </a:solidFill>
          <a:ln/>
        </p:spPr>
      </p:sp>
      <p:sp>
        <p:nvSpPr>
          <p:cNvPr id="68" name="Shape 66"/>
          <p:cNvSpPr/>
          <p:nvPr/>
        </p:nvSpPr>
        <p:spPr>
          <a:xfrm>
            <a:off x="7181850" y="272415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7181850" y="533400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70" name="Text 68"/>
          <p:cNvSpPr/>
          <p:nvPr/>
        </p:nvSpPr>
        <p:spPr>
          <a:xfrm>
            <a:off x="3505200" y="2362075"/>
            <a:ext cx="86868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7747000" y="2997194"/>
            <a:ext cx="203200" cy="254043"/>
          </a:xfrm>
          <a:custGeom>
            <a:avLst/>
            <a:gdLst/>
            <a:ahLst/>
            <a:cxnLst/>
            <a:rect l="l" t="t" r="r" b="b"/>
            <a:pathLst>
              <a:path w="203200" h="254043">
                <a:moveTo>
                  <a:pt x="203200" y="139706"/>
                </a:moveTo>
                <a:cubicBezTo>
                  <a:pt x="203200" y="203206"/>
                  <a:pt x="158750" y="234956"/>
                  <a:pt x="105918" y="253371"/>
                </a:cubicBezTo>
                <a:arcTo hR="12700" wR="12700" stAng="4276817" swAng="2348977"/>
                <a:cubicBezTo>
                  <a:pt x="44450" y="234956"/>
                  <a:pt x="0" y="203206"/>
                  <a:pt x="0" y="139706"/>
                </a:cubicBezTo>
                <a:lnTo>
                  <a:pt x="0" y="50806"/>
                </a:lnTo>
                <a:arcTo hR="12700" wR="12700" stAng="10800000" swAng="5400000"/>
                <a:cubicBezTo>
                  <a:pt x="38100" y="38106"/>
                  <a:pt x="69850" y="22866"/>
                  <a:pt x="91948" y="3562"/>
                </a:cubicBezTo>
                <a:arcTo hR="14859" wR="14859" stAng="13769437" swAng="4861127"/>
                <a:cubicBezTo>
                  <a:pt x="133477" y="22993"/>
                  <a:pt x="165100" y="38106"/>
                  <a:pt x="190500" y="38106"/>
                </a:cubicBezTo>
                <a:arcTo hR="12700" wR="12700" stAng="16200000" swAng="5400000"/>
                <a:close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7810500" y="3098800"/>
            <a:ext cx="76200" cy="50800"/>
          </a:xfrm>
          <a:custGeom>
            <a:avLst/>
            <a:gdLst/>
            <a:ahLst/>
            <a:cxnLst/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3505200" y="3445756"/>
            <a:ext cx="8686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安全小贴士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3505200" y="4453237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接送、校车、玩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3505200" y="465326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水、走失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9734550" y="1866900"/>
            <a:ext cx="571500" cy="381000"/>
          </a:xfrm>
          <a:custGeom>
            <a:avLst/>
            <a:gdLst/>
            <a:ahLst/>
            <a:cxnLst/>
            <a:rect l="l" t="t" r="r" b="b"/>
            <a:pathLst>
              <a:path w="571500" h="381000">
                <a:moveTo>
                  <a:pt x="285750" y="0"/>
                </a:moveTo>
                <a:lnTo>
                  <a:pt x="0" y="381000"/>
                </a:lnTo>
                <a:lnTo>
                  <a:pt x="571500" y="38100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77" name="Shape 75"/>
          <p:cNvSpPr/>
          <p:nvPr/>
        </p:nvSpPr>
        <p:spPr>
          <a:xfrm>
            <a:off x="9944100" y="1866900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0"/>
                </a:moveTo>
                <a:lnTo>
                  <a:pt x="0" y="114300"/>
                </a:lnTo>
                <a:lnTo>
                  <a:pt x="152400" y="114300"/>
                </a:lnTo>
                <a:close/>
              </a:path>
            </a:pathLst>
          </a:custGeom>
          <a:solidFill>
            <a:srgbClr val="1E2340">
              <a:alpha val="55000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9353550" y="2247900"/>
            <a:ext cx="1333500" cy="3619500"/>
          </a:xfrm>
          <a:prstGeom prst="roundRect">
            <a:avLst>
              <a:gd name="adj" fmla="val 10000"/>
            </a:avLst>
          </a:prstGeom>
          <a:solidFill>
            <a:srgbClr val="7452E0"/>
          </a:solidFill>
          <a:ln/>
        </p:spPr>
      </p:sp>
      <p:sp>
        <p:nvSpPr>
          <p:cNvPr id="79" name="Shape 77"/>
          <p:cNvSpPr/>
          <p:nvPr/>
        </p:nvSpPr>
        <p:spPr>
          <a:xfrm>
            <a:off x="9353550" y="272415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9353550" y="5334000"/>
            <a:ext cx="1333500" cy="95250"/>
          </a:xfrm>
          <a:prstGeom prst="rect">
            <a:avLst/>
          </a:prstGeom>
          <a:solidFill>
            <a:srgbClr val="1E2340">
              <a:alpha val="25000"/>
            </a:srgbClr>
          </a:solidFill>
          <a:ln/>
        </p:spPr>
      </p:sp>
      <p:sp>
        <p:nvSpPr>
          <p:cNvPr id="81" name="Text 79"/>
          <p:cNvSpPr/>
          <p:nvPr/>
        </p:nvSpPr>
        <p:spPr>
          <a:xfrm>
            <a:off x="7848600" y="2362075"/>
            <a:ext cx="4343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10033000" y="3035300"/>
            <a:ext cx="101600" cy="9525"/>
          </a:xfrm>
          <a:custGeom>
            <a:avLst/>
            <a:gdLst/>
            <a:ahLst/>
            <a:cxnLst/>
            <a:rect l="l" t="t" r="r" b="b"/>
            <a:pathLst>
              <a:path w="101600" h="9525">
                <a:moveTo>
                  <a:pt x="0" y="0"/>
                </a:moveTo>
                <a:lnTo>
                  <a:pt x="1016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10033000" y="3124200"/>
            <a:ext cx="101600" cy="9525"/>
          </a:xfrm>
          <a:custGeom>
            <a:avLst/>
            <a:gdLst/>
            <a:ahLst/>
            <a:cxnLst/>
            <a:rect l="l" t="t" r="r" b="b"/>
            <a:pathLst>
              <a:path w="101600" h="9525">
                <a:moveTo>
                  <a:pt x="0" y="0"/>
                </a:moveTo>
                <a:lnTo>
                  <a:pt x="1016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033000" y="3213100"/>
            <a:ext cx="101600" cy="9525"/>
          </a:xfrm>
          <a:custGeom>
            <a:avLst/>
            <a:gdLst/>
            <a:ahLst/>
            <a:cxnLst/>
            <a:rect l="l" t="t" r="r" b="b"/>
            <a:pathLst>
              <a:path w="101600" h="9525">
                <a:moveTo>
                  <a:pt x="0" y="0"/>
                </a:moveTo>
                <a:lnTo>
                  <a:pt x="1016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9906000" y="3162300"/>
            <a:ext cx="76200" cy="50800"/>
          </a:xfrm>
          <a:custGeom>
            <a:avLst/>
            <a:gdLst/>
            <a:ahLst/>
            <a:cxnLst/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9906000" y="3035300"/>
            <a:ext cx="76200" cy="50800"/>
          </a:xfrm>
          <a:custGeom>
            <a:avLst/>
            <a:gdLst/>
            <a:ahLst/>
            <a:cxnLst/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7848600" y="3445756"/>
            <a:ext cx="4343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请您配合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7848600" y="4453237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五件小事，下次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7848600" y="4653262"/>
            <a:ext cx="4343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见面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9F3FF"/>
          </a:solidFill>
          <a:ln/>
        </p:spPr>
      </p:sp>
      <p:sp>
        <p:nvSpPr>
          <p:cNvPr id="16" name="pptwise-slidenum-s0002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923925" cy="323850"/>
          </a:xfrm>
          <a:prstGeom prst="roundRect">
            <a:avLst>
              <a:gd name="adj" fmla="val 50000"/>
            </a:avLst>
          </a:prstGeom>
          <a:solidFill>
            <a:srgbClr val="14B4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358" cy="128588"/>
          </a:xfrm>
          <a:custGeom>
            <a:avLst/>
            <a:gdLst/>
            <a:ahLst/>
            <a:cxnLst/>
            <a:rect l="l" t="t" r="r" b="b"/>
            <a:pathLst>
              <a:path w="5358" h="128588">
                <a:moveTo>
                  <a:pt x="0" y="0"/>
                </a:moveTo>
                <a:lnTo>
                  <a:pt x="0" y="1285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8200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5331" y="435769"/>
            <a:ext cx="128588" cy="14288"/>
          </a:xfrm>
          <a:custGeom>
            <a:avLst/>
            <a:gdLst/>
            <a:ahLst/>
            <a:cxnLst/>
            <a:rect l="l" t="t" r="r" b="b"/>
            <a:pathLst>
              <a:path w="128588" h="14288">
                <a:moveTo>
                  <a:pt x="0" y="14288"/>
                </a:moveTo>
                <a:lnTo>
                  <a:pt x="7144" y="14288"/>
                </a:lnTo>
                <a:arcTo hR="121444" wR="121444" stAng="5400000" swAng="-1684349"/>
                <a:arcTo hR="121444" wR="121444" stAng="7084349" swAng="-1684349"/>
                <a:lnTo>
                  <a:pt x="128588" y="142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8188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3906" y="550069"/>
            <a:ext cx="71438" cy="5358"/>
          </a:xfrm>
          <a:custGeom>
            <a:avLst/>
            <a:gdLst/>
            <a:ahLst/>
            <a:cxnLst/>
            <a:rect l="l" t="t" r="r" b="b"/>
            <a:pathLst>
              <a:path w="71438" h="5358">
                <a:moveTo>
                  <a:pt x="0" y="0"/>
                </a:moveTo>
                <a:lnTo>
                  <a:pt x="71438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《学前教育法》施行，这六条和您有关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4B4FF">
                <a:alpha val="9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4B4FF">
                <a:alpha val="4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rot="21510000">
            <a:off x="686541" y="1799717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21510000">
            <a:off x="666750" y="177165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D9F3FF"/>
          </a:solidFill>
          <a:ln/>
        </p:spPr>
      </p:sp>
      <p:sp>
        <p:nvSpPr>
          <p:cNvPr id="30" name="Shape 28"/>
          <p:cNvSpPr/>
          <p:nvPr/>
        </p:nvSpPr>
        <p:spPr>
          <a:xfrm rot="180000">
            <a:off x="1905000" y="165735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917575" y="2079625"/>
            <a:ext cx="222250" cy="222250"/>
          </a:xfrm>
          <a:prstGeom prst="ellipse">
            <a:avLst/>
          </a:pr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50124" y="2112174"/>
            <a:ext cx="157142" cy="157153"/>
          </a:xfrm>
          <a:custGeom>
            <a:avLst/>
            <a:gdLst/>
            <a:ahLst/>
            <a:cxnLst/>
            <a:rect l="l" t="t" r="r" b="b"/>
            <a:pathLst>
              <a:path w="157142" h="157153">
                <a:moveTo>
                  <a:pt x="0" y="0"/>
                </a:moveTo>
                <a:lnTo>
                  <a:pt x="157142" y="157153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76350" y="2074879"/>
            <a:ext cx="109156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入园不考试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95350" y="252002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除必要的体检外，不得组织任何考试或测试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95350" y="3200400"/>
            <a:ext cx="6858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3252364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第十五条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 rot="72000">
            <a:off x="4209447" y="1800618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72000">
            <a:off x="4191000" y="177165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FFF8D6"/>
          </a:solidFill>
          <a:ln/>
        </p:spPr>
      </p:sp>
      <p:sp>
        <p:nvSpPr>
          <p:cNvPr id="39" name="Shape 37"/>
          <p:cNvSpPr/>
          <p:nvPr/>
        </p:nvSpPr>
        <p:spPr>
          <a:xfrm rot="21456000">
            <a:off x="5429250" y="165735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541838" y="2079625"/>
            <a:ext cx="8334" cy="22225"/>
          </a:xfrm>
          <a:custGeom>
            <a:avLst/>
            <a:gdLst/>
            <a:ahLst/>
            <a:cxnLst/>
            <a:rect l="l" t="t" r="r" b="b"/>
            <a:pathLst>
              <a:path w="8334" h="22225">
                <a:moveTo>
                  <a:pt x="0" y="0"/>
                </a:moveTo>
                <a:lnTo>
                  <a:pt x="0" y="22225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475163" y="2079625"/>
            <a:ext cx="8334" cy="22225"/>
          </a:xfrm>
          <a:custGeom>
            <a:avLst/>
            <a:gdLst/>
            <a:ahLst/>
            <a:cxnLst/>
            <a:rect l="l" t="t" r="r" b="b"/>
            <a:pathLst>
              <a:path w="8334" h="22225">
                <a:moveTo>
                  <a:pt x="0" y="0"/>
                </a:moveTo>
                <a:lnTo>
                  <a:pt x="0" y="22225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441825" y="2090738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33338" y="0"/>
                </a:moveTo>
                <a:lnTo>
                  <a:pt x="22225" y="0"/>
                </a:lnTo>
                <a:arcTo hR="22225" wR="22225" stAng="16200000" swAng="-5400000"/>
                <a:lnTo>
                  <a:pt x="0" y="66675"/>
                </a:lnTo>
                <a:arcTo hR="66675" wR="66675" stAng="10800000" swAng="-10800000"/>
                <a:lnTo>
                  <a:pt x="133350" y="22225"/>
                </a:lnTo>
                <a:arcTo hR="22225" wR="22225" stAng="0" swAng="-5400000"/>
                <a:lnTo>
                  <a:pt x="100013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08500" y="2190750"/>
            <a:ext cx="133350" cy="100013"/>
          </a:xfrm>
          <a:custGeom>
            <a:avLst/>
            <a:gdLst/>
            <a:ahLst/>
            <a:cxnLst/>
            <a:rect l="l" t="t" r="r" b="b"/>
            <a:pathLst>
              <a:path w="133350" h="100013">
                <a:moveTo>
                  <a:pt x="0" y="33338"/>
                </a:moveTo>
                <a:arcTo hR="66675" wR="66675" stAng="10800000" swAng="-10800000"/>
                <a:lnTo>
                  <a:pt x="13335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19625" y="2146300"/>
            <a:ext cx="44450" cy="44450"/>
          </a:xfrm>
          <a:prstGeom prst="ellipse">
            <a:avLst/>
          </a:pr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800600" y="2074879"/>
            <a:ext cx="7391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特殊体质要告知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4419600" y="2520023"/>
            <a:ext cx="777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孩子有特异体质、特定疾病，家长及时告诉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4419600" y="2748623"/>
            <a:ext cx="777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幼儿园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4419600" y="3200400"/>
            <a:ext cx="6858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0" y="3252364"/>
            <a:ext cx="952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第十五条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 rot="21552000">
            <a:off x="7734697" y="1799956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21552000">
            <a:off x="7715250" y="177165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DAF8E4"/>
          </a:solidFill>
          <a:ln/>
        </p:spPr>
      </p:sp>
      <p:sp>
        <p:nvSpPr>
          <p:cNvPr id="52" name="Shape 50"/>
          <p:cNvSpPr/>
          <p:nvPr/>
        </p:nvSpPr>
        <p:spPr>
          <a:xfrm rot="96000">
            <a:off x="8953500" y="165735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7966075" y="2101850"/>
            <a:ext cx="177800" cy="122238"/>
          </a:xfrm>
          <a:custGeom>
            <a:avLst/>
            <a:gdLst/>
            <a:ahLst/>
            <a:cxnLst/>
            <a:rect l="l" t="t" r="r" b="b"/>
            <a:pathLst>
              <a:path w="177800" h="122238">
                <a:moveTo>
                  <a:pt x="177800" y="44450"/>
                </a:moveTo>
                <a:lnTo>
                  <a:pt x="177800" y="22225"/>
                </a:lnTo>
                <a:arcTo hR="22225" wR="22225" stAng="0" swAng="-5400000"/>
                <a:lnTo>
                  <a:pt x="22225" y="0"/>
                </a:lnTo>
                <a:arcTo hR="22225" wR="22225" stAng="16200000" swAng="-5400000"/>
                <a:lnTo>
                  <a:pt x="0" y="100013"/>
                </a:lnTo>
                <a:arcTo hR="22225" wR="22225" stAng="10800000" swAng="-5400000"/>
                <a:lnTo>
                  <a:pt x="111125" y="122238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054975" y="2224532"/>
            <a:ext cx="8334" cy="44006"/>
          </a:xfrm>
          <a:custGeom>
            <a:avLst/>
            <a:gdLst/>
            <a:ahLst/>
            <a:cxnLst/>
            <a:rect l="l" t="t" r="r" b="b"/>
            <a:pathLst>
              <a:path w="8334" h="44006">
                <a:moveTo>
                  <a:pt x="0" y="44006"/>
                </a:moveTo>
                <a:lnTo>
                  <a:pt x="0" y="0"/>
                </a:lnTo>
                <a:lnTo>
                  <a:pt x="0" y="35004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21638" y="2268538"/>
            <a:ext cx="55563" cy="8334"/>
          </a:xfrm>
          <a:custGeom>
            <a:avLst/>
            <a:gdLst/>
            <a:ahLst/>
            <a:cxnLst/>
            <a:rect l="l" t="t" r="r" b="b"/>
            <a:pathLst>
              <a:path w="55563" h="8334">
                <a:moveTo>
                  <a:pt x="0" y="0"/>
                </a:moveTo>
                <a:lnTo>
                  <a:pt x="55563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121650" y="2190750"/>
            <a:ext cx="66675" cy="111125"/>
          </a:xfrm>
          <a:prstGeom prst="roundRect">
            <a:avLst>
              <a:gd name="adj" fmla="val 33333"/>
            </a:avLst>
          </a:pr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324850" y="2074879"/>
            <a:ext cx="3867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控制屏幕时间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943850" y="2520023"/>
            <a:ext cx="4248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家园一起教孩子合理用电子产品，控制时间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7943850" y="3200400"/>
            <a:ext cx="6858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4381500" y="3252364"/>
            <a:ext cx="781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第二十条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 rot="60000">
            <a:off x="685298" y="3915103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 rot="60000">
            <a:off x="666750" y="388620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FFE7D9"/>
          </a:solidFill>
          <a:ln/>
        </p:spPr>
      </p:sp>
      <p:sp>
        <p:nvSpPr>
          <p:cNvPr id="63" name="Shape 61"/>
          <p:cNvSpPr/>
          <p:nvPr/>
        </p:nvSpPr>
        <p:spPr>
          <a:xfrm rot="21480000">
            <a:off x="1905000" y="377190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917566" y="4194174"/>
            <a:ext cx="222269" cy="222252"/>
          </a:xfrm>
          <a:custGeom>
            <a:avLst/>
            <a:gdLst/>
            <a:ahLst/>
            <a:cxnLst/>
            <a:rect l="l" t="t" r="r" b="b"/>
            <a:pathLst>
              <a:path w="222269" h="222252">
                <a:moveTo>
                  <a:pt x="148806" y="26560"/>
                </a:moveTo>
                <a:arcTo hR="11113" wR="11113" stAng="8101734" swAng="-7294192"/>
                <a:arcTo hR="27781" wR="27781" stAng="11610499" swAng="14580142"/>
                <a:arcTo hR="11113" wR="11113" stAng="15392458" swAng="-7294192"/>
                <a:lnTo>
                  <a:pt x="214403" y="92157"/>
                </a:lnTo>
                <a:arcTo hR="26826" wR="26826" stAng="18899911" swAng="5400178"/>
                <a:lnTo>
                  <a:pt x="195700" y="148797"/>
                </a:lnTo>
                <a:arcTo hR="11113" wR="11113" stAng="2698266" swAng="7294192"/>
                <a:arcTo hR="27781" wR="27781" stAng="20789501" swAng="-14580142"/>
                <a:arcTo hR="11113" wR="11113" stAng="17007542" swAng="7294192"/>
                <a:lnTo>
                  <a:pt x="130103" y="214394"/>
                </a:lnTo>
                <a:arcTo hR="26826" wR="26826" stAng="2699911" swAng="5400178"/>
                <a:lnTo>
                  <a:pt x="73463" y="195692"/>
                </a:lnTo>
                <a:arcTo hR="11113" wR="11113" stAng="18901734" swAng="-7294192"/>
                <a:arcTo hR="27781" wR="27781" stAng="810499" swAng="14580142"/>
                <a:arcTo hR="11113" wR="11113" stAng="4592458" swAng="-7294192"/>
                <a:lnTo>
                  <a:pt x="7866" y="130095"/>
                </a:lnTo>
                <a:arcTo hR="26826" wR="26826" stAng="8099911" swAng="5400178"/>
                <a:lnTo>
                  <a:pt x="26568" y="73455"/>
                </a:lnTo>
                <a:arcTo hR="11113" wR="11113" stAng="13498266" swAng="7294192"/>
                <a:arcTo hR="27781" wR="27781" stAng="9989501" swAng="-14580142"/>
                <a:arcTo hR="11113" wR="11113" stAng="6207542" swAng="7294192"/>
                <a:lnTo>
                  <a:pt x="92165" y="7858"/>
                </a:lnTo>
                <a:arcTo hR="26826" wR="26826" stAng="13499911" swAng="5400178"/>
                <a:close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276350" y="4189429"/>
            <a:ext cx="109156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不教小学课程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95350" y="463457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以游戏为基本活动，不得教小学阶段的课程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895350" y="5314950"/>
            <a:ext cx="12573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0" y="5366914"/>
            <a:ext cx="3048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第五十六、五十九条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 rot="21528000">
            <a:off x="4210644" y="391437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 rot="21528000">
            <a:off x="4191000" y="388620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E9E3FA"/>
          </a:solidFill>
          <a:ln/>
        </p:spPr>
      </p:sp>
      <p:sp>
        <p:nvSpPr>
          <p:cNvPr id="71" name="Shape 69"/>
          <p:cNvSpPr/>
          <p:nvPr/>
        </p:nvSpPr>
        <p:spPr>
          <a:xfrm rot="144000">
            <a:off x="5429250" y="377190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4552950" y="4249738"/>
            <a:ext cx="8334" cy="111125"/>
          </a:xfrm>
          <a:custGeom>
            <a:avLst/>
            <a:gdLst/>
            <a:ahLst/>
            <a:cxnLst/>
            <a:rect l="l" t="t" r="r" b="b"/>
            <a:pathLst>
              <a:path w="8334" h="111125">
                <a:moveTo>
                  <a:pt x="0" y="111125"/>
                </a:moveTo>
                <a:lnTo>
                  <a:pt x="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508500" y="426085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900" y="0"/>
                </a:moveTo>
                <a:lnTo>
                  <a:pt x="22225" y="0"/>
                </a:lnTo>
                <a:arcTo hR="22225" wR="22225" stAng="16200000" swAng="-10800000"/>
                <a:lnTo>
                  <a:pt x="66675" y="44450"/>
                </a:lnTo>
                <a:arcTo hR="22225" wR="22225" stAng="16200000" swAng="10800000"/>
                <a:lnTo>
                  <a:pt x="0" y="8890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4464050" y="4194124"/>
            <a:ext cx="177800" cy="222351"/>
          </a:xfrm>
          <a:custGeom>
            <a:avLst/>
            <a:gdLst/>
            <a:ahLst/>
            <a:cxnLst/>
            <a:rect l="l" t="t" r="r" b="b"/>
            <a:pathLst>
              <a:path w="177800" h="222351">
                <a:moveTo>
                  <a:pt x="0" y="11163"/>
                </a:moveTo>
                <a:arcTo hR="11113" wR="11113" stAng="10800000" swAng="5400000"/>
                <a:arcTo hR="14446" wR="14446" stAng="16181096" swAng="1951255"/>
                <a:lnTo>
                  <a:pt x="29259" y="8941"/>
                </a:lnTo>
                <a:arcTo hR="14446" wR="14446" stAng="7354738" swAng="-3909476"/>
                <a:lnTo>
                  <a:pt x="55196" y="2273"/>
                </a:lnTo>
                <a:arcTo hR="14446" wR="14446" stAng="14245262" swAng="3909476"/>
                <a:lnTo>
                  <a:pt x="81121" y="8941"/>
                </a:lnTo>
                <a:arcTo hR="14446" wR="14446" stAng="7354738" swAng="-3909476"/>
                <a:lnTo>
                  <a:pt x="107047" y="2273"/>
                </a:lnTo>
                <a:arcTo hR="14446" wR="14446" stAng="14245262" swAng="3909476"/>
                <a:lnTo>
                  <a:pt x="132983" y="8941"/>
                </a:lnTo>
                <a:arcTo hR="14446" wR="14446" stAng="7354738" swAng="-3909476"/>
                <a:lnTo>
                  <a:pt x="158909" y="2273"/>
                </a:lnTo>
                <a:arcTo hR="14446" wR="14446" stAng="14267649" swAng="1951255"/>
                <a:arcTo hR="11113" wR="11113" stAng="16200000" swAng="5400000"/>
                <a:lnTo>
                  <a:pt x="177800" y="211188"/>
                </a:lnTo>
                <a:arcTo hR="11113" wR="11113" stAng="0" swAng="5400000"/>
                <a:arcTo hR="14446" wR="14446" stAng="5381096" swAng="1951255"/>
                <a:lnTo>
                  <a:pt x="148541" y="213411"/>
                </a:lnTo>
                <a:arcTo hR="14446" wR="14446" stAng="18154738" swAng="-3909476"/>
                <a:lnTo>
                  <a:pt x="122604" y="220078"/>
                </a:lnTo>
                <a:arcTo hR="14446" wR="14446" stAng="3445262" swAng="3909476"/>
                <a:lnTo>
                  <a:pt x="96679" y="213411"/>
                </a:lnTo>
                <a:arcTo hR="14446" wR="14446" stAng="18154738" swAng="-3909476"/>
                <a:lnTo>
                  <a:pt x="70753" y="220078"/>
                </a:lnTo>
                <a:arcTo hR="14446" wR="14446" stAng="3445262" swAng="3909476"/>
                <a:lnTo>
                  <a:pt x="44817" y="213411"/>
                </a:lnTo>
                <a:arcTo hR="14446" wR="14446" stAng="18154738" swAng="-3909476"/>
                <a:lnTo>
                  <a:pt x="18891" y="220078"/>
                </a:lnTo>
                <a:arcTo hR="14446" wR="14446" stAng="3467649" swAng="1951255"/>
                <a:arcTo hR="11113" wR="11113" stAng="5400000" swAng="5400000"/>
                <a:close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4800600" y="4189429"/>
            <a:ext cx="7391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收费要公示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4419600" y="4634573"/>
            <a:ext cx="777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伙食费专款专用，收费和退费规则向家长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4419600" y="4863173"/>
            <a:ext cx="777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4419600" y="5314950"/>
            <a:ext cx="8001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79" name="Text 77"/>
          <p:cNvSpPr/>
          <p:nvPr/>
        </p:nvSpPr>
        <p:spPr>
          <a:xfrm>
            <a:off x="0" y="5366914"/>
            <a:ext cx="9639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第六十九条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Shape 78"/>
          <p:cNvSpPr/>
          <p:nvPr/>
        </p:nvSpPr>
        <p:spPr>
          <a:xfrm rot="48000">
            <a:off x="7733899" y="3915038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1E2340">
              <a:alpha val="8000"/>
            </a:srgbClr>
          </a:solidFill>
          <a:ln/>
        </p:spPr>
      </p:sp>
      <p:sp>
        <p:nvSpPr>
          <p:cNvPr id="81" name="Shape 79"/>
          <p:cNvSpPr/>
          <p:nvPr/>
        </p:nvSpPr>
        <p:spPr>
          <a:xfrm rot="48000">
            <a:off x="7715250" y="3886200"/>
            <a:ext cx="3238500" cy="1866900"/>
          </a:xfrm>
          <a:prstGeom prst="roundRect">
            <a:avLst>
              <a:gd name="adj" fmla="val 3061"/>
            </a:avLst>
          </a:prstGeom>
          <a:solidFill>
            <a:srgbClr val="FDE5E4"/>
          </a:solidFill>
          <a:ln/>
        </p:spPr>
      </p:sp>
      <p:sp>
        <p:nvSpPr>
          <p:cNvPr id="82" name="Shape 80"/>
          <p:cNvSpPr/>
          <p:nvPr/>
        </p:nvSpPr>
        <p:spPr>
          <a:xfrm rot="21504000">
            <a:off x="8953500" y="3771900"/>
            <a:ext cx="762000" cy="228600"/>
          </a:xfrm>
          <a:prstGeom prst="rect">
            <a:avLst/>
          </a:prstGeom>
          <a:solidFill>
            <a:srgbClr val="FFFFFF">
              <a:alpha val="75000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7966075" y="4194175"/>
            <a:ext cx="155575" cy="144417"/>
          </a:xfrm>
          <a:custGeom>
            <a:avLst/>
            <a:gdLst/>
            <a:ahLst/>
            <a:cxnLst/>
            <a:rect l="l" t="t" r="r" b="b"/>
            <a:pathLst>
              <a:path w="155575" h="144417">
                <a:moveTo>
                  <a:pt x="155575" y="88900"/>
                </a:moveTo>
                <a:arcTo hR="22225" wR="22225" stAng="0" swAng="5400000"/>
                <a:lnTo>
                  <a:pt x="53651" y="111125"/>
                </a:lnTo>
                <a:arcTo hR="22225" wR="22225" stAng="16199266" swAng="-2699785"/>
                <a:lnTo>
                  <a:pt x="13468" y="142107"/>
                </a:lnTo>
                <a:arcTo hR="7890" wR="7890" stAng="2700314" swAng="8099243"/>
                <a:lnTo>
                  <a:pt x="0" y="22225"/>
                </a:lnTo>
                <a:arcTo hR="22225" wR="22225" stAng="10800000" swAng="5400000"/>
                <a:lnTo>
                  <a:pt x="133350" y="0"/>
                </a:lnTo>
                <a:arcTo hR="22225" wR="22225" stAng="16200000" swAng="5400000"/>
                <a:close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032750" y="4271963"/>
            <a:ext cx="155575" cy="144417"/>
          </a:xfrm>
          <a:custGeom>
            <a:avLst/>
            <a:gdLst/>
            <a:ahLst/>
            <a:cxnLst/>
            <a:rect l="l" t="t" r="r" b="b"/>
            <a:pathLst>
              <a:path w="155575" h="144417">
                <a:moveTo>
                  <a:pt x="133350" y="0"/>
                </a:moveTo>
                <a:arcTo hR="22225" wR="22225" stAng="16200000" swAng="5400000"/>
                <a:lnTo>
                  <a:pt x="155575" y="136528"/>
                </a:lnTo>
                <a:arcTo hR="7890" wR="7890" stAng="444" swAng="8099243"/>
                <a:lnTo>
                  <a:pt x="117637" y="117637"/>
                </a:lnTo>
                <a:arcTo hR="22225" wR="22225" stAng="18900519" swAng="-2699785"/>
                <a:lnTo>
                  <a:pt x="22225" y="111125"/>
                </a:lnTo>
                <a:arcTo hR="22225" wR="22225" stAng="5400000" swAng="5400000"/>
                <a:lnTo>
                  <a:pt x="0" y="77788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8324850" y="4189429"/>
            <a:ext cx="38671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常沟通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7943850" y="4634573"/>
            <a:ext cx="4248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幼儿园主动交流，家长积极配合、支持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7943850" y="5314950"/>
            <a:ext cx="80010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88" name="Text 86"/>
          <p:cNvSpPr/>
          <p:nvPr/>
        </p:nvSpPr>
        <p:spPr>
          <a:xfrm>
            <a:off x="4495800" y="5366914"/>
            <a:ext cx="769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第五十八条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来源：《中华人民共和国学前教育法》，2024 年 11 月 8 日通过，2025 年 6 月 1 日施行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9F3FF"/>
          </a:solidFill>
          <a:ln/>
        </p:spPr>
      </p:sp>
      <p:sp>
        <p:nvSpPr>
          <p:cNvPr id="16" name="pptwise-slidenum-s0003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923925" cy="323850"/>
          </a:xfrm>
          <a:prstGeom prst="roundRect">
            <a:avLst>
              <a:gd name="adj" fmla="val 50000"/>
            </a:avLst>
          </a:prstGeom>
          <a:solidFill>
            <a:srgbClr val="14B4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358" cy="128588"/>
          </a:xfrm>
          <a:custGeom>
            <a:avLst/>
            <a:gdLst/>
            <a:ahLst/>
            <a:cxnLst/>
            <a:rect l="l" t="t" r="r" b="b"/>
            <a:pathLst>
              <a:path w="5358" h="128588">
                <a:moveTo>
                  <a:pt x="0" y="0"/>
                </a:moveTo>
                <a:lnTo>
                  <a:pt x="0" y="1285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8200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5331" y="435769"/>
            <a:ext cx="128588" cy="14288"/>
          </a:xfrm>
          <a:custGeom>
            <a:avLst/>
            <a:gdLst/>
            <a:ahLst/>
            <a:cxnLst/>
            <a:rect l="l" t="t" r="r" b="b"/>
            <a:pathLst>
              <a:path w="128588" h="14288">
                <a:moveTo>
                  <a:pt x="0" y="14288"/>
                </a:moveTo>
                <a:lnTo>
                  <a:pt x="7144" y="14288"/>
                </a:lnTo>
                <a:arcTo hR="121444" wR="121444" stAng="5400000" swAng="-1684349"/>
                <a:arcTo hR="121444" wR="121444" stAng="7084349" swAng="-1684349"/>
                <a:lnTo>
                  <a:pt x="128588" y="142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8188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3906" y="550069"/>
            <a:ext cx="71438" cy="5358"/>
          </a:xfrm>
          <a:custGeom>
            <a:avLst/>
            <a:gdLst/>
            <a:ahLst/>
            <a:cxnLst/>
            <a:rect l="l" t="t" r="r" b="b"/>
            <a:pathLst>
              <a:path w="71438" h="5358">
                <a:moveTo>
                  <a:pt x="0" y="0"/>
                </a:moveTo>
                <a:lnTo>
                  <a:pt x="71438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大班免的是保育教育费，伙食费等照常交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4B4FF">
                <a:alpha val="9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4B4FF">
                <a:alpha val="4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9600" y="1809750"/>
            <a:ext cx="4953000" cy="2762250"/>
          </a:xfrm>
          <a:prstGeom prst="roundRect">
            <a:avLst>
              <a:gd name="adj" fmla="val 7586"/>
            </a:avLst>
          </a:prstGeom>
          <a:solidFill>
            <a:srgbClr val="DAF8E4"/>
          </a:solidFill>
          <a:ln w="24765">
            <a:solidFill>
              <a:srgbClr val="0E843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8650" y="1824038"/>
            <a:ext cx="4924425" cy="2743200"/>
          </a:xfrm>
          <a:prstGeom prst="roundRect">
            <a:avLst>
              <a:gd name="adj" fmla="val 8333"/>
            </a:avLst>
          </a:prstGeom>
          <a:noFill/>
          <a:ln w="17145">
            <a:solidFill>
              <a:srgbClr val="0E8437">
                <a:alpha val="3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0100" y="2000250"/>
            <a:ext cx="495300" cy="495300"/>
          </a:xfrm>
          <a:prstGeom prst="ellipse">
            <a:avLst/>
          </a:prstGeom>
          <a:solidFill>
            <a:srgbClr val="0E8437"/>
          </a:solidFill>
          <a:ln/>
        </p:spPr>
      </p:sp>
      <p:sp>
        <p:nvSpPr>
          <p:cNvPr id="31" name="Shape 29"/>
          <p:cNvSpPr/>
          <p:nvPr/>
        </p:nvSpPr>
        <p:spPr>
          <a:xfrm>
            <a:off x="958850" y="2181225"/>
            <a:ext cx="177800" cy="122238"/>
          </a:xfrm>
          <a:custGeom>
            <a:avLst/>
            <a:gdLst/>
            <a:ahLst/>
            <a:cxnLst/>
            <a:rect l="l" t="t" r="r" b="b"/>
            <a:pathLst>
              <a:path w="177800" h="122238">
                <a:moveTo>
                  <a:pt x="177800" y="0"/>
                </a:moveTo>
                <a:lnTo>
                  <a:pt x="55563" y="122238"/>
                </a:lnTo>
                <a:lnTo>
                  <a:pt x="0" y="66675"/>
                </a:lnTo>
              </a:path>
            </a:pathLst>
          </a:custGeom>
          <a:noFill/>
          <a:ln w="33338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428750" y="2095375"/>
            <a:ext cx="107632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84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14400" y="2778283"/>
            <a:ext cx="112776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公办园大班：保育教育费全部免除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14400" y="3330733"/>
            <a:ext cx="112776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民办园大班：参照当地同类型公办园标准减免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14400" y="3883183"/>
            <a:ext cx="112776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从 2025 年秋季学期起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867400" y="1809750"/>
            <a:ext cx="4953000" cy="2762250"/>
          </a:xfrm>
          <a:prstGeom prst="roundRect">
            <a:avLst>
              <a:gd name="adj" fmla="val 7586"/>
            </a:avLst>
          </a:prstGeom>
          <a:solidFill>
            <a:srgbClr val="FFE7D9"/>
          </a:solidFill>
          <a:ln w="24765">
            <a:solidFill>
              <a:srgbClr val="FF6A1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886450" y="1824038"/>
            <a:ext cx="4924425" cy="2743200"/>
          </a:xfrm>
          <a:prstGeom prst="roundRect">
            <a:avLst>
              <a:gd name="adj" fmla="val 8333"/>
            </a:avLst>
          </a:prstGeom>
          <a:noFill/>
          <a:ln w="17145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057900" y="2000250"/>
            <a:ext cx="495300" cy="495300"/>
          </a:xfrm>
          <a:prstGeom prst="ellipse">
            <a:avLst/>
          </a:prstGeom>
          <a:solidFill>
            <a:srgbClr val="FF6A12"/>
          </a:solidFill>
          <a:ln/>
        </p:spPr>
      </p:sp>
      <p:sp>
        <p:nvSpPr>
          <p:cNvPr id="39" name="Shape 37"/>
          <p:cNvSpPr/>
          <p:nvPr/>
        </p:nvSpPr>
        <p:spPr>
          <a:xfrm>
            <a:off x="6238875" y="21812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50" y="0"/>
                </a:moveTo>
                <a:lnTo>
                  <a:pt x="0" y="133350"/>
                </a:lnTo>
              </a:path>
            </a:pathLst>
          </a:custGeom>
          <a:noFill/>
          <a:ln w="33338">
            <a:solidFill>
              <a:srgbClr val="1E234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238875" y="21812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0" y="0"/>
                </a:moveTo>
                <a:lnTo>
                  <a:pt x="133350" y="133350"/>
                </a:lnTo>
              </a:path>
            </a:pathLst>
          </a:custGeom>
          <a:noFill/>
          <a:ln w="33338">
            <a:solidFill>
              <a:srgbClr val="1E234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86550" y="2095375"/>
            <a:ext cx="55054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不免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172200" y="2778283"/>
            <a:ext cx="6019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伙食费、住宿费、杂费，照常交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172200" y="3330733"/>
            <a:ext cx="6019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民办园高出公办标准的部分，可以继续收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172200" y="3883183"/>
            <a:ext cx="6019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 小班、中班：国家文件目前只写到大班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09600" y="4762500"/>
            <a:ext cx="2857500" cy="1143000"/>
          </a:xfrm>
          <a:prstGeom prst="roundRect">
            <a:avLst>
              <a:gd name="adj" fmla="val 18333"/>
            </a:avLst>
          </a:prstGeom>
          <a:solidFill>
            <a:srgbClr val="FFD100"/>
          </a:solidFill>
          <a:ln/>
        </p:spPr>
      </p:sp>
      <p:sp>
        <p:nvSpPr>
          <p:cNvPr id="46" name="Text 44"/>
          <p:cNvSpPr/>
          <p:nvPr/>
        </p:nvSpPr>
        <p:spPr>
          <a:xfrm>
            <a:off x="819150" y="4883183"/>
            <a:ext cx="1137285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1400</a:t>
            </a:r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万名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19150" y="5472050"/>
            <a:ext cx="1137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年惠及的孩子（2026 年政府工作报告）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3714750" y="4762500"/>
            <a:ext cx="7105650" cy="1143000"/>
          </a:xfrm>
          <a:prstGeom prst="roundRect">
            <a:avLst>
              <a:gd name="adj" fmla="val 18333"/>
            </a:avLst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3943350" y="4910437"/>
            <a:ext cx="824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官方举的例子：民办园怎么算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0" y="5155793"/>
            <a:ext cx="93154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800 元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0" y="5605039"/>
            <a:ext cx="9315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民办园每月收费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5182921"/>
            <a:ext cx="11125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42950" y="5155793"/>
            <a:ext cx="114490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0E84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500 元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742950" y="5605039"/>
            <a:ext cx="11449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同类公办园标准，免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2552700" y="5182921"/>
            <a:ext cx="96393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=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4362450" y="5155793"/>
            <a:ext cx="78295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元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4362450" y="5605039"/>
            <a:ext cx="7829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家长交差额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09600" y="61095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来源：国务院办公厅《关于逐步推行免费学前教育的意见》（国办发〔2025〕27 号），国新办吹风会 2025-08-07，2026 年政府工作报告。全国没有统一的减免金额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9F3FF"/>
          </a:solidFill>
          <a:ln/>
        </p:spPr>
      </p:sp>
      <p:sp>
        <p:nvSpPr>
          <p:cNvPr id="16" name="pptwise-slidenum-s0004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923925" cy="323850"/>
          </a:xfrm>
          <a:prstGeom prst="roundRect">
            <a:avLst>
              <a:gd name="adj" fmla="val 50000"/>
            </a:avLst>
          </a:prstGeom>
          <a:solidFill>
            <a:srgbClr val="14B4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358" cy="128588"/>
          </a:xfrm>
          <a:custGeom>
            <a:avLst/>
            <a:gdLst/>
            <a:ahLst/>
            <a:cxnLst/>
            <a:rect l="l" t="t" r="r" b="b"/>
            <a:pathLst>
              <a:path w="5358" h="128588">
                <a:moveTo>
                  <a:pt x="0" y="0"/>
                </a:moveTo>
                <a:lnTo>
                  <a:pt x="0" y="1285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8200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5331" y="435769"/>
            <a:ext cx="128588" cy="14288"/>
          </a:xfrm>
          <a:custGeom>
            <a:avLst/>
            <a:gdLst/>
            <a:ahLst/>
            <a:cxnLst/>
            <a:rect l="l" t="t" r="r" b="b"/>
            <a:pathLst>
              <a:path w="128588" h="14288">
                <a:moveTo>
                  <a:pt x="0" y="14288"/>
                </a:moveTo>
                <a:lnTo>
                  <a:pt x="7144" y="14288"/>
                </a:lnTo>
                <a:arcTo hR="121444" wR="121444" stAng="5400000" swAng="-1684349"/>
                <a:arcTo hR="121444" wR="121444" stAng="7084349" swAng="-1684349"/>
                <a:lnTo>
                  <a:pt x="128588" y="14288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8188" y="450056"/>
            <a:ext cx="42863" cy="71438"/>
          </a:xfrm>
          <a:custGeom>
            <a:avLst/>
            <a:gdLst/>
            <a:ahLst/>
            <a:cxnLst/>
            <a:rect l="l" t="t" r="r" b="b"/>
            <a:pathLst>
              <a:path w="42863" h="71438">
                <a:moveTo>
                  <a:pt x="21431" y="7144"/>
                </a:moveTo>
                <a:lnTo>
                  <a:pt x="42863" y="64294"/>
                </a:lnTo>
                <a:arcTo hR="35719" wR="35719" stAng="3187806" swAng="4424388"/>
                <a:close/>
                <a:moveTo>
                  <a:pt x="21431" y="7144"/>
                </a:moveTo>
                <a:lnTo>
                  <a:pt x="21431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3906" y="550069"/>
            <a:ext cx="71438" cy="5358"/>
          </a:xfrm>
          <a:custGeom>
            <a:avLst/>
            <a:gdLst/>
            <a:ahLst/>
            <a:cxnLst/>
            <a:rect l="l" t="t" r="r" b="b"/>
            <a:pathLst>
              <a:path w="71438" h="5358">
                <a:moveTo>
                  <a:pt x="0" y="0"/>
                </a:moveTo>
                <a:lnTo>
                  <a:pt x="71438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在园孩子五年少了三分之一，毛入园率反而升到 92.9%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4B4FF">
                <a:alpha val="9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4B4FF">
                <a:alpha val="4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" y="2828125"/>
            <a:ext cx="666750" cy="1743875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162050" y="2837650"/>
            <a:ext cx="666750" cy="1743875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0" y="2614550"/>
            <a:ext cx="2952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4818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662425"/>
            <a:ext cx="2952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190750" y="2832830"/>
            <a:ext cx="666750" cy="1739170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33" name="Shape 31"/>
          <p:cNvSpPr/>
          <p:nvPr/>
        </p:nvSpPr>
        <p:spPr>
          <a:xfrm>
            <a:off x="2209800" y="2842355"/>
            <a:ext cx="666750" cy="1739170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2614550"/>
            <a:ext cx="5048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4805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4662425"/>
            <a:ext cx="5048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238500" y="2896895"/>
            <a:ext cx="666750" cy="1675105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37" name="Shape 35"/>
          <p:cNvSpPr/>
          <p:nvPr/>
        </p:nvSpPr>
        <p:spPr>
          <a:xfrm>
            <a:off x="3257550" y="2906420"/>
            <a:ext cx="666750" cy="1675105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0" y="2681225"/>
            <a:ext cx="714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4628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4662425"/>
            <a:ext cx="714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286250" y="3090539"/>
            <a:ext cx="666750" cy="1481461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41" name="Shape 39"/>
          <p:cNvSpPr/>
          <p:nvPr/>
        </p:nvSpPr>
        <p:spPr>
          <a:xfrm>
            <a:off x="4305300" y="3100064"/>
            <a:ext cx="666750" cy="1481461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0" y="2871725"/>
            <a:ext cx="9239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4093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0" y="4662425"/>
            <a:ext cx="9239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5334000" y="3274771"/>
            <a:ext cx="666750" cy="1297229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45" name="Shape 43"/>
          <p:cNvSpPr/>
          <p:nvPr/>
        </p:nvSpPr>
        <p:spPr>
          <a:xfrm>
            <a:off x="5353050" y="3284296"/>
            <a:ext cx="666750" cy="1297229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0" y="3062225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3584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0" y="4662425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381750" y="3404349"/>
            <a:ext cx="666750" cy="1167651"/>
          </a:xfrm>
          <a:prstGeom prst="roundRect">
            <a:avLst>
              <a:gd name="adj" fmla="val 17143"/>
            </a:avLst>
          </a:prstGeom>
          <a:solidFill>
            <a:srgbClr val="14B4FF"/>
          </a:solidFill>
          <a:ln/>
        </p:spPr>
      </p:sp>
      <p:sp>
        <p:nvSpPr>
          <p:cNvPr id="49" name="Shape 47"/>
          <p:cNvSpPr/>
          <p:nvPr/>
        </p:nvSpPr>
        <p:spPr>
          <a:xfrm>
            <a:off x="6400800" y="3413874"/>
            <a:ext cx="666750" cy="1167651"/>
          </a:xfrm>
          <a:prstGeom prst="roundRect">
            <a:avLst>
              <a:gd name="adj" fmla="val 17143"/>
            </a:avLst>
          </a:prstGeom>
          <a:noFill/>
          <a:ln w="19050">
            <a:solidFill>
              <a:srgbClr val="0B87C7">
                <a:alpha val="40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238250" y="3186050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3226 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1238250" y="4662425"/>
            <a:ext cx="1095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1476375" y="1873568"/>
            <a:ext cx="5238750" cy="550545"/>
          </a:xfrm>
          <a:custGeom>
            <a:avLst/>
            <a:gdLst/>
            <a:ahLst/>
            <a:cxnLst/>
            <a:rect l="l" t="t" r="r" b="b"/>
            <a:pathLst>
              <a:path w="5238750" h="550545">
                <a:moveTo>
                  <a:pt x="0" y="550545"/>
                </a:moveTo>
                <a:lnTo>
                  <a:pt x="1047750" y="343853"/>
                </a:lnTo>
                <a:lnTo>
                  <a:pt x="2095500" y="229553"/>
                </a:lnTo>
                <a:lnTo>
                  <a:pt x="3143250" y="129540"/>
                </a:lnTo>
                <a:lnTo>
                  <a:pt x="4191000" y="64770"/>
                </a:lnTo>
                <a:lnTo>
                  <a:pt x="5238750" y="0"/>
                </a:lnTo>
              </a:path>
            </a:pathLst>
          </a:custGeom>
          <a:noFill/>
          <a:ln w="47625">
            <a:solidFill>
              <a:srgbClr val="FF6A12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409700" y="2357438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0" y="2185564"/>
            <a:ext cx="2952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85.2%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457450" y="2150269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0" y="1976014"/>
            <a:ext cx="504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88.1%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3505200" y="2035969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0" y="1861714"/>
            <a:ext cx="714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89.7%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4552950" y="1935956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0" y="1756939"/>
            <a:ext cx="9239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91.1%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5600700" y="1871663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0" y="1699789"/>
            <a:ext cx="11334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92.0%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648450" y="1807369"/>
            <a:ext cx="133350" cy="133350"/>
          </a:xfrm>
          <a:prstGeom prst="ellipse">
            <a:avLst/>
          </a:prstGeom>
          <a:solidFill>
            <a:srgbClr val="FF6A12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238250" y="1605623"/>
            <a:ext cx="10953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C24E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92.9%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1143000" y="5048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14B4FF"/>
          </a:solidFill>
          <a:ln/>
        </p:spPr>
      </p:sp>
      <p:sp>
        <p:nvSpPr>
          <p:cNvPr id="66" name="Text 64"/>
          <p:cNvSpPr/>
          <p:nvPr/>
        </p:nvSpPr>
        <p:spPr>
          <a:xfrm>
            <a:off x="1352550" y="5043425"/>
            <a:ext cx="10839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在园幼儿（万人）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2628900" y="5114925"/>
            <a:ext cx="266700" cy="0"/>
          </a:xfrm>
          <a:prstGeom prst="line">
            <a:avLst/>
          </a:prstGeom>
          <a:noFill/>
          <a:ln w="47625">
            <a:solidFill>
              <a:srgbClr val="FF6A12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2971800" y="5043425"/>
            <a:ext cx="9220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学前三年毛入园率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8191500" y="1866900"/>
            <a:ext cx="2857500" cy="1428750"/>
          </a:xfrm>
          <a:prstGeom prst="roundRect">
            <a:avLst>
              <a:gd name="adj" fmla="val 14667"/>
            </a:avLst>
          </a:prstGeom>
          <a:solidFill>
            <a:srgbClr val="D9F3FF"/>
          </a:solidFill>
          <a:ln w="24765">
            <a:solidFill>
              <a:srgbClr val="14B4F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210550" y="1881187"/>
            <a:ext cx="2828925" cy="1409700"/>
          </a:xfrm>
          <a:prstGeom prst="roundRect">
            <a:avLst>
              <a:gd name="adj" fmla="val 16216"/>
            </a:avLst>
          </a:prstGeom>
          <a:noFill/>
          <a:ln w="17145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572500" y="21812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57150"/>
                </a:lnTo>
                <a:lnTo>
                  <a:pt x="57150" y="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8439150" y="2143125"/>
            <a:ext cx="190500" cy="95250"/>
          </a:xfrm>
          <a:custGeom>
            <a:avLst/>
            <a:gdLst/>
            <a:ahLst/>
            <a:cxnLst/>
            <a:rect l="l" t="t" r="r" b="b"/>
            <a:pathLst>
              <a:path w="190500" h="95250">
                <a:moveTo>
                  <a:pt x="190500" y="95250"/>
                </a:moveTo>
                <a:lnTo>
                  <a:pt x="109538" y="14288"/>
                </a:lnTo>
                <a:lnTo>
                  <a:pt x="61912" y="61912"/>
                </a:lnTo>
                <a:lnTo>
                  <a:pt x="0" y="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8420100" y="2368583"/>
            <a:ext cx="3771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−33.1%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8420100" y="2947925"/>
            <a:ext cx="377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在园幼儿，2020 到 2025 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191500" y="3486150"/>
            <a:ext cx="2857500" cy="1428750"/>
          </a:xfrm>
          <a:prstGeom prst="roundRect">
            <a:avLst>
              <a:gd name="adj" fmla="val 14667"/>
            </a:avLst>
          </a:prstGeom>
          <a:solidFill>
            <a:srgbClr val="DAF8E4"/>
          </a:solidFill>
          <a:ln w="24765">
            <a:solidFill>
              <a:srgbClr val="15D157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8210550" y="3500438"/>
            <a:ext cx="2828925" cy="1409700"/>
          </a:xfrm>
          <a:prstGeom prst="roundRect">
            <a:avLst>
              <a:gd name="adj" fmla="val 16216"/>
            </a:avLst>
          </a:prstGeom>
          <a:noFill/>
          <a:ln w="17145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448675" y="3790950"/>
            <a:ext cx="114300" cy="57150"/>
          </a:xfrm>
          <a:custGeom>
            <a:avLst/>
            <a:gdLst/>
            <a:ahLst/>
            <a:cxnLst/>
            <a:rect l="l" t="t" r="r" b="b"/>
            <a:pathLst>
              <a:path w="114300" h="57150">
                <a:moveTo>
                  <a:pt x="76200" y="38100"/>
                </a:moveTo>
                <a:lnTo>
                  <a:pt x="95250" y="38100"/>
                </a:lnTo>
                <a:arcTo hR="19050" wR="19050" stAng="5400000" swAng="-10800000"/>
                <a:lnTo>
                  <a:pt x="66675" y="0"/>
                </a:lnTo>
                <a:cubicBezTo>
                  <a:pt x="60960" y="0"/>
                  <a:pt x="56198" y="1905"/>
                  <a:pt x="53340" y="5715"/>
                </a:cubicBezTo>
                <a:lnTo>
                  <a:pt x="0" y="5715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8524875" y="3724269"/>
            <a:ext cx="95250" cy="98971"/>
          </a:xfrm>
          <a:custGeom>
            <a:avLst/>
            <a:gdLst/>
            <a:ahLst/>
            <a:cxnLst/>
            <a:rect l="l" t="t" r="r" b="b"/>
            <a:pathLst>
              <a:path w="95250" h="98971">
                <a:moveTo>
                  <a:pt x="32861" y="98971"/>
                </a:moveTo>
                <a:lnTo>
                  <a:pt x="80963" y="54260"/>
                </a:lnTo>
                <a:cubicBezTo>
                  <a:pt x="87592" y="47631"/>
                  <a:pt x="95250" y="36677"/>
                  <a:pt x="95250" y="26200"/>
                </a:cubicBezTo>
                <a:arcTo hR="26194" wR="26194" stAng="775" swAng="-8287044"/>
                <a:arcTo hR="2629" wR="2629" stAng="2558994" swAng="5682011"/>
                <a:arcTo hR="26194" wR="26194" stAng="19086268" swAng="-8287044"/>
                <a:cubicBezTo>
                  <a:pt x="0" y="37630"/>
                  <a:pt x="7639" y="47612"/>
                  <a:pt x="14288" y="54260"/>
                </a:cubicBezTo>
                <a:lnTo>
                  <a:pt x="47625" y="85255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8439150" y="38385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5715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486775" y="3780883"/>
            <a:ext cx="143131" cy="105317"/>
          </a:xfrm>
          <a:custGeom>
            <a:avLst/>
            <a:gdLst/>
            <a:ahLst/>
            <a:cxnLst/>
            <a:rect l="l" t="t" r="r" b="b"/>
            <a:pathLst>
              <a:path w="143131" h="105317">
                <a:moveTo>
                  <a:pt x="0" y="105317"/>
                </a:moveTo>
                <a:lnTo>
                  <a:pt x="15240" y="91982"/>
                </a:lnTo>
                <a:cubicBezTo>
                  <a:pt x="18098" y="88172"/>
                  <a:pt x="22860" y="86267"/>
                  <a:pt x="28575" y="86267"/>
                </a:cubicBezTo>
                <a:lnTo>
                  <a:pt x="66675" y="86267"/>
                </a:lnTo>
                <a:cubicBezTo>
                  <a:pt x="77152" y="86267"/>
                  <a:pt x="86678" y="82457"/>
                  <a:pt x="93345" y="74837"/>
                </a:cubicBezTo>
                <a:lnTo>
                  <a:pt x="137160" y="32927"/>
                </a:lnTo>
                <a:arcTo hR="19068" wR="19068" stAng="2797154" swAng="-10800000"/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8420100" y="3987833"/>
            <a:ext cx="37719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91.49%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8420100" y="4567175"/>
            <a:ext cx="377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普惠园在园幼儿占比，2025 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来源：教育部《全国教育事业发展统计公报》2020 至 2025 年。毛入园率的分母是 3～5 岁人口，普惠覆盖率按在园幼儿算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0477500" y="762000"/>
            <a:ext cx="762000" cy="7620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15700" y="11430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181398" y="1465898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858500" y="16002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0467975" y="1465898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306050" y="11430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67975" y="752475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858500" y="5905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181398" y="752475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96915" y="1219200"/>
            <a:ext cx="217170" cy="206692"/>
          </a:xfrm>
          <a:custGeom>
            <a:avLst/>
            <a:gdLst/>
            <a:ahLst/>
            <a:cxnLst/>
            <a:rect l="l" t="t" r="r" b="b"/>
            <a:pathLst>
              <a:path w="217170" h="206692">
                <a:moveTo>
                  <a:pt x="108585" y="0"/>
                </a:moveTo>
                <a:lnTo>
                  <a:pt x="139065" y="72390"/>
                </a:lnTo>
                <a:lnTo>
                  <a:pt x="217170" y="79058"/>
                </a:lnTo>
                <a:lnTo>
                  <a:pt x="157163" y="130492"/>
                </a:lnTo>
                <a:lnTo>
                  <a:pt x="176213" y="206692"/>
                </a:lnTo>
                <a:lnTo>
                  <a:pt x="108585" y="165735"/>
                </a:lnTo>
                <a:lnTo>
                  <a:pt x="40957" y="206692"/>
                </a:lnTo>
                <a:lnTo>
                  <a:pt x="60007" y="130492"/>
                </a:lnTo>
                <a:lnTo>
                  <a:pt x="0" y="79058"/>
                </a:lnTo>
                <a:lnTo>
                  <a:pt x="78105" y="7239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3" name="Shape 11"/>
          <p:cNvSpPr/>
          <p:nvPr/>
        </p:nvSpPr>
        <p:spPr>
          <a:xfrm>
            <a:off x="5442585" y="5629275"/>
            <a:ext cx="163830" cy="155257"/>
          </a:xfrm>
          <a:custGeom>
            <a:avLst/>
            <a:gdLst/>
            <a:ahLst/>
            <a:cxnLst/>
            <a:rect l="l" t="t" r="r" b="b"/>
            <a:pathLst>
              <a:path w="163830" h="155257">
                <a:moveTo>
                  <a:pt x="81915" y="0"/>
                </a:moveTo>
                <a:lnTo>
                  <a:pt x="104775" y="54293"/>
                </a:lnTo>
                <a:lnTo>
                  <a:pt x="163830" y="59055"/>
                </a:lnTo>
                <a:lnTo>
                  <a:pt x="119063" y="98107"/>
                </a:lnTo>
                <a:lnTo>
                  <a:pt x="132397" y="155257"/>
                </a:lnTo>
                <a:lnTo>
                  <a:pt x="81915" y="123825"/>
                </a:lnTo>
                <a:lnTo>
                  <a:pt x="31433" y="155257"/>
                </a:lnTo>
                <a:lnTo>
                  <a:pt x="44768" y="98107"/>
                </a:lnTo>
                <a:lnTo>
                  <a:pt x="0" y="59055"/>
                </a:lnTo>
                <a:lnTo>
                  <a:pt x="59055" y="54293"/>
                </a:lnTo>
                <a:close/>
              </a:path>
            </a:pathLst>
          </a:custGeom>
          <a:solidFill>
            <a:srgbClr val="14B4FF"/>
          </a:solidFill>
          <a:ln/>
        </p:spPr>
      </p:sp>
      <p:sp>
        <p:nvSpPr>
          <p:cNvPr id="14" name="Shape 12"/>
          <p:cNvSpPr/>
          <p:nvPr/>
        </p:nvSpPr>
        <p:spPr>
          <a:xfrm rot="21360000">
            <a:off x="762000" y="2095500"/>
            <a:ext cx="1905000" cy="1619250"/>
          </a:xfrm>
          <a:prstGeom prst="roundRect">
            <a:avLst>
              <a:gd name="adj" fmla="val 20000"/>
            </a:avLst>
          </a:prstGeom>
          <a:solidFill>
            <a:srgbClr val="15D157"/>
          </a:solidFill>
          <a:ln/>
        </p:spPr>
      </p:sp>
      <p:sp>
        <p:nvSpPr>
          <p:cNvPr id="15" name="Text 13"/>
          <p:cNvSpPr/>
          <p:nvPr/>
        </p:nvSpPr>
        <p:spPr>
          <a:xfrm rot="21360000">
            <a:off x="1067805" y="2268639"/>
            <a:ext cx="1292295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8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57250" y="397192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85725">
            <a:solidFill>
              <a:srgbClr val="15D157">
                <a:alpha val="9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7250" y="395287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51435">
            <a:solidFill>
              <a:srgbClr val="15D157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7250" y="399097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42863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2000" y="4321931"/>
            <a:ext cx="11430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孩子会长成什么样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000" y="49792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教育部《3-6 岁儿童学习与发展指南》的五大领域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4386" r="4386" t="0" b="0"/>
          <a:stretch/>
        </p:blipFill>
        <p:spPr>
          <a:xfrm>
            <a:off x="6477000" y="1619250"/>
            <a:ext cx="4953000" cy="3619500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647700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0"/>
                </a:moveTo>
                <a:lnTo>
                  <a:pt x="285750" y="0"/>
                </a:lnTo>
                <a:arcTo hR="285750" wR="2857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3" name="Shape 20"/>
          <p:cNvSpPr/>
          <p:nvPr/>
        </p:nvSpPr>
        <p:spPr>
          <a:xfrm>
            <a:off x="1114425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0"/>
                </a:moveTo>
                <a:lnTo>
                  <a:pt x="285750" y="285750"/>
                </a:lnTo>
                <a:arcTo hR="285750" wR="2857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4" name="Shape 21"/>
          <p:cNvSpPr/>
          <p:nvPr/>
        </p:nvSpPr>
        <p:spPr>
          <a:xfrm>
            <a:off x="11144250" y="4953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285750"/>
                </a:moveTo>
                <a:lnTo>
                  <a:pt x="0" y="285750"/>
                </a:lnTo>
                <a:arcTo hR="285750" wR="2857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5" name="Shape 22"/>
          <p:cNvSpPr/>
          <p:nvPr/>
        </p:nvSpPr>
        <p:spPr>
          <a:xfrm>
            <a:off x="6477000" y="4953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285750"/>
                </a:moveTo>
                <a:lnTo>
                  <a:pt x="0" y="0"/>
                </a:lnTo>
                <a:arcTo hR="285750" wR="2857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6" name="Shape 23"/>
          <p:cNvSpPr/>
          <p:nvPr/>
        </p:nvSpPr>
        <p:spPr>
          <a:xfrm>
            <a:off x="6453188" y="1595438"/>
            <a:ext cx="5000625" cy="3667125"/>
          </a:xfrm>
          <a:prstGeom prst="roundRect">
            <a:avLst>
              <a:gd name="adj" fmla="val 8442"/>
            </a:avLst>
          </a:prstGeom>
          <a:noFill/>
          <a:ln w="47625">
            <a:solidFill>
              <a:srgbClr val="15D15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77000" y="5395127"/>
            <a:ext cx="5715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示意图：搭积木（AI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AF8E4"/>
          </a:solidFill>
          <a:ln/>
        </p:spPr>
      </p:sp>
      <p:sp>
        <p:nvSpPr>
          <p:cNvPr id="16" name="pptwise-slidenum-s0006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638300" cy="323850"/>
          </a:xfrm>
          <a:prstGeom prst="roundRect">
            <a:avLst>
              <a:gd name="adj" fmla="val 50000"/>
            </a:avLst>
          </a:prstGeom>
          <a:solidFill>
            <a:srgbClr val="15D157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2475" y="45720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9619" y="55006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孩子会长成什么样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五个领域一起长，3 岁到 6 岁这样变化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5D157">
                <a:alpha val="9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5D157">
                <a:alpha val="4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771650"/>
            <a:ext cx="2038350" cy="4095750"/>
          </a:xfrm>
          <a:prstGeom prst="roundRect">
            <a:avLst>
              <a:gd name="adj" fmla="val 11215"/>
            </a:avLst>
          </a:prstGeom>
          <a:solidFill>
            <a:srgbClr val="FDE5E4"/>
          </a:solidFill>
          <a:ln/>
        </p:spPr>
      </p:sp>
      <p:sp>
        <p:nvSpPr>
          <p:cNvPr id="27" name="Shape 25"/>
          <p:cNvSpPr/>
          <p:nvPr/>
        </p:nvSpPr>
        <p:spPr>
          <a:xfrm>
            <a:off x="609600" y="1771650"/>
            <a:ext cx="2038350" cy="819150"/>
          </a:xfrm>
          <a:prstGeom prst="roundRect">
            <a:avLst>
              <a:gd name="adj" fmla="val 27907"/>
            </a:avLst>
          </a:prstGeom>
          <a:solidFill>
            <a:srgbClr val="F25C54"/>
          </a:solidFill>
          <a:ln/>
        </p:spPr>
      </p:sp>
      <p:sp>
        <p:nvSpPr>
          <p:cNvPr id="28" name="Shape 26"/>
          <p:cNvSpPr/>
          <p:nvPr/>
        </p:nvSpPr>
        <p:spPr>
          <a:xfrm>
            <a:off x="609600" y="2381250"/>
            <a:ext cx="2038350" cy="209550"/>
          </a:xfrm>
          <a:prstGeom prst="rect">
            <a:avLst/>
          </a:prstGeom>
          <a:solidFill>
            <a:srgbClr val="F25C54"/>
          </a:solidFill>
          <a:ln/>
        </p:spPr>
      </p:sp>
      <p:sp>
        <p:nvSpPr>
          <p:cNvPr id="29" name="Shape 27"/>
          <p:cNvSpPr/>
          <p:nvPr/>
        </p:nvSpPr>
        <p:spPr>
          <a:xfrm>
            <a:off x="842963" y="2028633"/>
            <a:ext cx="238126" cy="202595"/>
          </a:xfrm>
          <a:custGeom>
            <a:avLst/>
            <a:gdLst/>
            <a:ahLst/>
            <a:cxnLst/>
            <a:rect l="l" t="t" r="r" b="b"/>
            <a:pathLst>
              <a:path w="238126" h="202595">
                <a:moveTo>
                  <a:pt x="0" y="65677"/>
                </a:moveTo>
                <a:arcTo hR="65484" wR="65484" stAng="10800063" swAng="8283398"/>
                <a:arcTo hR="6668" wR="6668" stAng="8214981" swAng="-5629961"/>
                <a:arcTo hR="65365" wR="65365" stAng="13300099" swAng="8316277"/>
                <a:cubicBezTo>
                  <a:pt x="238125" y="92942"/>
                  <a:pt x="220266" y="113302"/>
                  <a:pt x="202406" y="131161"/>
                </a:cubicBezTo>
                <a:lnTo>
                  <a:pt x="137017" y="194419"/>
                </a:lnTo>
                <a:arcTo hR="23812" wR="23812" stAng="2462727" swAng="5831002"/>
                <a:lnTo>
                  <a:pt x="35719" y="131161"/>
                </a:lnTo>
                <a:cubicBezTo>
                  <a:pt x="17859" y="113302"/>
                  <a:pt x="0" y="93061"/>
                  <a:pt x="0" y="65677"/>
                </a:cubicBezTo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200150" y="1972273"/>
            <a:ext cx="109918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健康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81050" y="2795525"/>
            <a:ext cx="11410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小班 3～4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81050" y="3016046"/>
            <a:ext cx="11410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在帮助下穿脱衣服、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81050" y="3273221"/>
            <a:ext cx="11410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鞋袜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485900" y="4095750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285750" h="209550">
                <a:moveTo>
                  <a:pt x="0" y="0"/>
                </a:moveTo>
                <a:lnTo>
                  <a:pt x="142875" y="209550"/>
                </a:lnTo>
                <a:lnTo>
                  <a:pt x="285750" y="0"/>
                </a:lnTo>
              </a:path>
            </a:pathLst>
          </a:custGeom>
          <a:noFill/>
          <a:ln w="38100">
            <a:solidFill>
              <a:srgbClr val="DB544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1050" y="4510025"/>
            <a:ext cx="11410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 5～6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81050" y="4730546"/>
            <a:ext cx="11410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会自己系鞋带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800350" y="1771650"/>
            <a:ext cx="2038350" cy="4095750"/>
          </a:xfrm>
          <a:prstGeom prst="roundRect">
            <a:avLst>
              <a:gd name="adj" fmla="val 11215"/>
            </a:avLst>
          </a:prstGeom>
          <a:solidFill>
            <a:srgbClr val="FFE7D9"/>
          </a:solidFill>
          <a:ln/>
        </p:spPr>
      </p:sp>
      <p:sp>
        <p:nvSpPr>
          <p:cNvPr id="38" name="Shape 36"/>
          <p:cNvSpPr/>
          <p:nvPr/>
        </p:nvSpPr>
        <p:spPr>
          <a:xfrm>
            <a:off x="2800350" y="1771650"/>
            <a:ext cx="2038350" cy="819150"/>
          </a:xfrm>
          <a:prstGeom prst="roundRect">
            <a:avLst>
              <a:gd name="adj" fmla="val 27907"/>
            </a:avLst>
          </a:prstGeom>
          <a:solidFill>
            <a:srgbClr val="FF6A12"/>
          </a:solidFill>
          <a:ln/>
        </p:spPr>
      </p:sp>
      <p:sp>
        <p:nvSpPr>
          <p:cNvPr id="39" name="Shape 37"/>
          <p:cNvSpPr/>
          <p:nvPr/>
        </p:nvSpPr>
        <p:spPr>
          <a:xfrm>
            <a:off x="2800350" y="2381250"/>
            <a:ext cx="2038350" cy="209550"/>
          </a:xfrm>
          <a:prstGeom prst="rect">
            <a:avLst/>
          </a:prstGeom>
          <a:solidFill>
            <a:srgbClr val="FF6A12"/>
          </a:solidFill>
          <a:ln/>
        </p:spPr>
      </p:sp>
      <p:sp>
        <p:nvSpPr>
          <p:cNvPr id="40" name="Shape 38"/>
          <p:cNvSpPr/>
          <p:nvPr/>
        </p:nvSpPr>
        <p:spPr>
          <a:xfrm>
            <a:off x="3033716" y="2005016"/>
            <a:ext cx="238125" cy="238127"/>
          </a:xfrm>
          <a:custGeom>
            <a:avLst/>
            <a:gdLst/>
            <a:ahLst/>
            <a:cxnLst/>
            <a:rect l="l" t="t" r="r" b="b"/>
            <a:pathLst>
              <a:path w="238125" h="238127">
                <a:moveTo>
                  <a:pt x="11807" y="170756"/>
                </a:moveTo>
                <a:arcTo hR="23812" wR="23812" stAng="20302530" swAng="2042324"/>
                <a:lnTo>
                  <a:pt x="246" y="223822"/>
                </a:lnTo>
                <a:arcTo hR="11906" wR="11906" stAng="11497328" swAng="-6989087"/>
                <a:lnTo>
                  <a:pt x="55598" y="225846"/>
                </a:lnTo>
                <a:arcTo hR="23812" wR="23812" stAng="15526849" swAng="1920527"/>
                <a:arcTo hR="119063" wR="119063" stAng="6901948" swAng="-19245891"/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390900" y="1972273"/>
            <a:ext cx="88011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语言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971800" y="2795525"/>
            <a:ext cx="9220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小班 3～4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2971800" y="3016046"/>
            <a:ext cx="9220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愿意在熟悉的人面前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2971800" y="3273221"/>
            <a:ext cx="9220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说话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676650" y="4095750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285750" h="209550">
                <a:moveTo>
                  <a:pt x="0" y="0"/>
                </a:moveTo>
                <a:lnTo>
                  <a:pt x="142875" y="209550"/>
                </a:lnTo>
                <a:lnTo>
                  <a:pt x="285750" y="0"/>
                </a:lnTo>
              </a:path>
            </a:pathLst>
          </a:custGeom>
          <a:noFill/>
          <a:ln w="38100">
            <a:solidFill>
              <a:srgbClr val="DA5C1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971800" y="4510025"/>
            <a:ext cx="9220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 5～6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2971800" y="4730546"/>
            <a:ext cx="9220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能有序、连贯地讲清一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971800" y="4987721"/>
            <a:ext cx="9220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件事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4991100" y="1771650"/>
            <a:ext cx="2038350" cy="4095750"/>
          </a:xfrm>
          <a:prstGeom prst="roundRect">
            <a:avLst>
              <a:gd name="adj" fmla="val 11215"/>
            </a:avLst>
          </a:prstGeom>
          <a:solidFill>
            <a:srgbClr val="FFF8D6"/>
          </a:solidFill>
          <a:ln/>
        </p:spPr>
      </p:sp>
      <p:sp>
        <p:nvSpPr>
          <p:cNvPr id="50" name="Shape 48"/>
          <p:cNvSpPr/>
          <p:nvPr/>
        </p:nvSpPr>
        <p:spPr>
          <a:xfrm>
            <a:off x="4991100" y="1771650"/>
            <a:ext cx="2038350" cy="819150"/>
          </a:xfrm>
          <a:prstGeom prst="roundRect">
            <a:avLst>
              <a:gd name="adj" fmla="val 27907"/>
            </a:avLst>
          </a:prstGeom>
          <a:solidFill>
            <a:srgbClr val="FFD100"/>
          </a:solidFill>
          <a:ln/>
        </p:spPr>
      </p:sp>
      <p:sp>
        <p:nvSpPr>
          <p:cNvPr id="51" name="Shape 49"/>
          <p:cNvSpPr/>
          <p:nvPr/>
        </p:nvSpPr>
        <p:spPr>
          <a:xfrm>
            <a:off x="4991100" y="2381250"/>
            <a:ext cx="2038350" cy="209550"/>
          </a:xfrm>
          <a:prstGeom prst="rect">
            <a:avLst/>
          </a:prstGeom>
          <a:solidFill>
            <a:srgbClr val="FFD100"/>
          </a:solidFill>
          <a:ln/>
        </p:spPr>
      </p:sp>
      <p:sp>
        <p:nvSpPr>
          <p:cNvPr id="52" name="Shape 50"/>
          <p:cNvSpPr/>
          <p:nvPr/>
        </p:nvSpPr>
        <p:spPr>
          <a:xfrm>
            <a:off x="5224463" y="2159794"/>
            <a:ext cx="166688" cy="71438"/>
          </a:xfrm>
          <a:custGeom>
            <a:avLst/>
            <a:gdLst/>
            <a:ahLst/>
            <a:cxnLst/>
            <a:rect l="l" t="t" r="r" b="b"/>
            <a:pathLst>
              <a:path w="166688" h="71438">
                <a:moveTo>
                  <a:pt x="166688" y="71438"/>
                </a:moveTo>
                <a:lnTo>
                  <a:pt x="166688" y="47625"/>
                </a:lnTo>
                <a:arcTo hR="47625" wR="47625" stAng="0" swAng="-5400000"/>
                <a:lnTo>
                  <a:pt x="47625" y="0"/>
                </a:lnTo>
                <a:arcTo hR="47625" wR="47625" stAng="16200000" swAng="-5400000"/>
                <a:lnTo>
                  <a:pt x="0" y="71438"/>
                </a:lnTo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391150" y="2018443"/>
            <a:ext cx="35673" cy="92202"/>
          </a:xfrm>
          <a:custGeom>
            <a:avLst/>
            <a:gdLst/>
            <a:ahLst/>
            <a:cxnLst/>
            <a:rect l="l" t="t" r="r" b="b"/>
            <a:pathLst>
              <a:path w="35673" h="92202">
                <a:moveTo>
                  <a:pt x="0" y="0"/>
                </a:moveTo>
                <a:arcTo hR="47625" wR="47625" stAng="17072025" swAng="9055950"/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426869" y="2161342"/>
            <a:ext cx="35719" cy="69890"/>
          </a:xfrm>
          <a:custGeom>
            <a:avLst/>
            <a:gdLst/>
            <a:ahLst/>
            <a:cxnLst/>
            <a:rect l="l" t="t" r="r" b="b"/>
            <a:pathLst>
              <a:path w="35719" h="69890">
                <a:moveTo>
                  <a:pt x="35719" y="69890"/>
                </a:moveTo>
                <a:lnTo>
                  <a:pt x="35719" y="46077"/>
                </a:lnTo>
                <a:arcTo hR="47625" wR="47625" stAng="21597436" swAng="-4528786"/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260181" y="2016919"/>
            <a:ext cx="95250" cy="95250"/>
          </a:xfrm>
          <a:prstGeom prst="ellipse">
            <a:avLst/>
          </a:pr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581650" y="1972273"/>
            <a:ext cx="66103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社会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5162550" y="2795525"/>
            <a:ext cx="7029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小班 3～4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5162550" y="3016046"/>
            <a:ext cx="7029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对幼儿园好奇，喜欢上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5162550" y="3273221"/>
            <a:ext cx="7029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幼儿园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5867400" y="4095750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285750" h="209550">
                <a:moveTo>
                  <a:pt x="0" y="0"/>
                </a:moveTo>
                <a:lnTo>
                  <a:pt x="142875" y="209550"/>
                </a:lnTo>
                <a:lnTo>
                  <a:pt x="285750" y="0"/>
                </a:lnTo>
              </a:path>
            </a:pathLst>
          </a:custGeom>
          <a:noFill/>
          <a:ln w="38100">
            <a:solidFill>
              <a:srgbClr val="A98D07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162550" y="4510025"/>
            <a:ext cx="7029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 5～6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5162550" y="4730546"/>
            <a:ext cx="7029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和同伴起冲突，能自己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5162550" y="4987721"/>
            <a:ext cx="70294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商量解决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7181850" y="1771650"/>
            <a:ext cx="2038350" cy="4095750"/>
          </a:xfrm>
          <a:prstGeom prst="roundRect">
            <a:avLst>
              <a:gd name="adj" fmla="val 11215"/>
            </a:avLst>
          </a:prstGeom>
          <a:solidFill>
            <a:srgbClr val="DAF8E4"/>
          </a:solidFill>
          <a:ln/>
        </p:spPr>
      </p:sp>
      <p:sp>
        <p:nvSpPr>
          <p:cNvPr id="65" name="Shape 63"/>
          <p:cNvSpPr/>
          <p:nvPr/>
        </p:nvSpPr>
        <p:spPr>
          <a:xfrm>
            <a:off x="7181850" y="1771650"/>
            <a:ext cx="2038350" cy="819150"/>
          </a:xfrm>
          <a:prstGeom prst="roundRect">
            <a:avLst>
              <a:gd name="adj" fmla="val 27907"/>
            </a:avLst>
          </a:prstGeom>
          <a:solidFill>
            <a:srgbClr val="15D157"/>
          </a:solidFill>
          <a:ln/>
        </p:spPr>
      </p:sp>
      <p:sp>
        <p:nvSpPr>
          <p:cNvPr id="66" name="Shape 64"/>
          <p:cNvSpPr/>
          <p:nvPr/>
        </p:nvSpPr>
        <p:spPr>
          <a:xfrm>
            <a:off x="7181850" y="2381250"/>
            <a:ext cx="2038350" cy="209550"/>
          </a:xfrm>
          <a:prstGeom prst="rect">
            <a:avLst/>
          </a:prstGeom>
          <a:solidFill>
            <a:srgbClr val="15D157"/>
          </a:solidFill>
          <a:ln/>
        </p:spPr>
      </p:sp>
      <p:sp>
        <p:nvSpPr>
          <p:cNvPr id="67" name="Shape 65"/>
          <p:cNvSpPr/>
          <p:nvPr/>
        </p:nvSpPr>
        <p:spPr>
          <a:xfrm>
            <a:off x="7481433" y="2012631"/>
            <a:ext cx="105533" cy="87644"/>
          </a:xfrm>
          <a:custGeom>
            <a:avLst/>
            <a:gdLst/>
            <a:ahLst/>
            <a:cxnLst/>
            <a:rect l="l" t="t" r="r" b="b"/>
            <a:pathLst>
              <a:path w="105533" h="87644">
                <a:moveTo>
                  <a:pt x="8789" y="87632"/>
                </a:moveTo>
                <a:arcTo hR="8334" wR="8334" stAng="5212557" swAng="7560379"/>
                <a:lnTo>
                  <a:pt x="45698" y="4288"/>
                </a:lnTo>
                <a:arcTo hR="8334" wR="8334" stAng="12542673" swAng="7067977"/>
                <a:lnTo>
                  <a:pt x="104039" y="74535"/>
                </a:lnTo>
                <a:arcTo hR="8334" wR="8334" stAng="19508980" swAng="7478972"/>
                <a:close/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427119" y="2147887"/>
            <a:ext cx="83344" cy="83344"/>
          </a:xfrm>
          <a:prstGeom prst="roundRect">
            <a:avLst>
              <a:gd name="adj" fmla="val 14286"/>
            </a:avLst>
          </a:pr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558088" y="2147887"/>
            <a:ext cx="83344" cy="83344"/>
          </a:xfrm>
          <a:prstGeom prst="ellipse">
            <a:avLst/>
          </a:pr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7772400" y="1972273"/>
            <a:ext cx="44196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科学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7353300" y="2795525"/>
            <a:ext cx="483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小班 3～4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7353300" y="3016046"/>
            <a:ext cx="4838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手口一致地点数 5 个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7353300" y="3273221"/>
            <a:ext cx="4838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8058150" y="4095750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285750" h="209550">
                <a:moveTo>
                  <a:pt x="0" y="0"/>
                </a:moveTo>
                <a:lnTo>
                  <a:pt x="142875" y="209550"/>
                </a:lnTo>
                <a:lnTo>
                  <a:pt x="285750" y="0"/>
                </a:lnTo>
              </a:path>
            </a:pathLst>
          </a:custGeom>
          <a:noFill/>
          <a:ln w="38100">
            <a:solidFill>
              <a:srgbClr val="12A046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7353300" y="4510025"/>
            <a:ext cx="483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 5～6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7353300" y="4730546"/>
            <a:ext cx="4838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用实物做 10 以内的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7353300" y="4987721"/>
            <a:ext cx="4838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9372600" y="1771650"/>
            <a:ext cx="2038350" cy="4095750"/>
          </a:xfrm>
          <a:prstGeom prst="roundRect">
            <a:avLst>
              <a:gd name="adj" fmla="val 11215"/>
            </a:avLst>
          </a:prstGeom>
          <a:solidFill>
            <a:srgbClr val="D9F3FF"/>
          </a:solidFill>
          <a:ln/>
        </p:spPr>
      </p:sp>
      <p:sp>
        <p:nvSpPr>
          <p:cNvPr id="79" name="Shape 77"/>
          <p:cNvSpPr/>
          <p:nvPr/>
        </p:nvSpPr>
        <p:spPr>
          <a:xfrm>
            <a:off x="9372600" y="1771650"/>
            <a:ext cx="2038350" cy="819150"/>
          </a:xfrm>
          <a:prstGeom prst="roundRect">
            <a:avLst>
              <a:gd name="adj" fmla="val 27907"/>
            </a:avLst>
          </a:prstGeom>
          <a:solidFill>
            <a:srgbClr val="14B4FF"/>
          </a:solidFill>
          <a:ln/>
        </p:spPr>
      </p:sp>
      <p:sp>
        <p:nvSpPr>
          <p:cNvPr id="80" name="Shape 78"/>
          <p:cNvSpPr/>
          <p:nvPr/>
        </p:nvSpPr>
        <p:spPr>
          <a:xfrm>
            <a:off x="9372600" y="2381250"/>
            <a:ext cx="2038350" cy="209550"/>
          </a:xfrm>
          <a:prstGeom prst="rect">
            <a:avLst/>
          </a:prstGeom>
          <a:solidFill>
            <a:srgbClr val="14B4FF"/>
          </a:solidFill>
          <a:ln/>
        </p:spPr>
      </p:sp>
      <p:sp>
        <p:nvSpPr>
          <p:cNvPr id="81" name="Shape 79"/>
          <p:cNvSpPr/>
          <p:nvPr/>
        </p:nvSpPr>
        <p:spPr>
          <a:xfrm>
            <a:off x="9605962" y="2005012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9063" y="238125"/>
                </a:moveTo>
                <a:arcTo hR="119063" wR="119063" stAng="5400000" swAng="10800000"/>
                <a:arcTo hR="107156" wR="119063" stAng="16200000" swAng="5400000"/>
                <a:arcTo hR="59531" wR="59531" stAng="0" swAng="5400000"/>
                <a:lnTo>
                  <a:pt x="151805" y="166688"/>
                </a:lnTo>
                <a:arcTo hR="20836" wR="20836" stAng="16200000" swAng="-7612194"/>
                <a:lnTo>
                  <a:pt x="138708" y="204788"/>
                </a:lnTo>
                <a:arcTo hR="20836" wR="20836" stAng="19387806" swAng="7612194"/>
                <a:close/>
              </a:path>
            </a:pathLst>
          </a:custGeom>
          <a:noFill/>
          <a:ln w="28575">
            <a:solidFill>
              <a:srgbClr val="1E234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736931" y="2052637"/>
            <a:ext cx="11906" cy="11906"/>
          </a:xfrm>
          <a:prstGeom prst="ellipse">
            <a:avLst/>
          </a:prstGeom>
          <a:solidFill>
            <a:srgbClr val="1E2340"/>
          </a:solidFill>
          <a:ln w="28575">
            <a:solidFill>
              <a:srgbClr val="1E2340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84556" y="2100263"/>
            <a:ext cx="11906" cy="11906"/>
          </a:xfrm>
          <a:prstGeom prst="ellipse">
            <a:avLst/>
          </a:prstGeom>
          <a:solidFill>
            <a:srgbClr val="1E2340"/>
          </a:solidFill>
          <a:ln w="28575">
            <a:solidFill>
              <a:srgbClr val="1E234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9653588" y="2124075"/>
            <a:ext cx="11906" cy="11906"/>
          </a:xfrm>
          <a:prstGeom prst="ellipse">
            <a:avLst/>
          </a:prstGeom>
          <a:solidFill>
            <a:srgbClr val="1E2340"/>
          </a:solidFill>
          <a:ln w="28575">
            <a:solidFill>
              <a:srgbClr val="1E234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9677400" y="2064544"/>
            <a:ext cx="11906" cy="11906"/>
          </a:xfrm>
          <a:prstGeom prst="ellipse">
            <a:avLst/>
          </a:prstGeom>
          <a:solidFill>
            <a:srgbClr val="1E2340"/>
          </a:solidFill>
          <a:ln w="28575">
            <a:solidFill>
              <a:srgbClr val="1E234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9963150" y="1972273"/>
            <a:ext cx="22288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艺术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9544050" y="2795525"/>
            <a:ext cx="2647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小班 3～4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9544050" y="3016046"/>
            <a:ext cx="2647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爱涂涂画画、粘粘贴贴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10248900" y="4095750"/>
            <a:ext cx="285750" cy="209550"/>
          </a:xfrm>
          <a:custGeom>
            <a:avLst/>
            <a:gdLst/>
            <a:ahLst/>
            <a:cxnLst/>
            <a:rect l="l" t="t" r="r" b="b"/>
            <a:pathLst>
              <a:path w="285750" h="209550">
                <a:moveTo>
                  <a:pt x="0" y="0"/>
                </a:moveTo>
                <a:lnTo>
                  <a:pt x="142875" y="209550"/>
                </a:lnTo>
                <a:lnTo>
                  <a:pt x="285750" y="0"/>
                </a:lnTo>
              </a:path>
            </a:pathLst>
          </a:custGeom>
          <a:noFill/>
          <a:ln w="38100">
            <a:solidFill>
              <a:srgbClr val="128BC4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9544050" y="4510025"/>
            <a:ext cx="2647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大班 5～6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9544050" y="4730546"/>
            <a:ext cx="2647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用多种工具和材料表达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9544050" y="4987721"/>
            <a:ext cx="2647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想象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来源：教育部《3-6 岁儿童学习与发展指南》（教基二〔2012〕4 号）。年龄段末期的大致期望，不是考核线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7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9F0">
                  <a:alpha val="97000"/>
                </a:srgbClr>
              </a:gs>
              <a:gs pos="55000">
                <a:srgbClr val="FFF9F0">
                  <a:alpha val="92000"/>
                </a:srgbClr>
              </a:gs>
              <a:gs pos="100000">
                <a:srgbClr val="FFF9F0">
                  <a:alpha val="5000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AF8E4"/>
          </a:solidFill>
          <a:ln/>
        </p:spPr>
      </p:sp>
      <p:sp>
        <p:nvSpPr>
          <p:cNvPr id="6" name="pptwise-slidenum-s0007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09600" y="323850"/>
            <a:ext cx="1638300" cy="323850"/>
          </a:xfrm>
          <a:prstGeom prst="roundRect">
            <a:avLst>
              <a:gd name="adj" fmla="val 50000"/>
            </a:avLst>
          </a:prstGeom>
          <a:solidFill>
            <a:srgbClr val="15D157"/>
          </a:solidFill>
          <a:ln/>
        </p:spPr>
      </p:sp>
      <p:sp>
        <p:nvSpPr>
          <p:cNvPr id="8" name="Shape 5"/>
          <p:cNvSpPr/>
          <p:nvPr/>
        </p:nvSpPr>
        <p:spPr>
          <a:xfrm>
            <a:off x="809625" y="42148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2475" y="45720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59619" y="55006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孩子会长成什么样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62000" y="1619250"/>
            <a:ext cx="3619500" cy="514350"/>
          </a:xfrm>
          <a:prstGeom prst="roundRect">
            <a:avLst>
              <a:gd name="adj" fmla="val 18519"/>
            </a:avLst>
          </a:prstGeom>
          <a:solidFill>
            <a:srgbClr val="FFD100"/>
          </a:solidFill>
          <a:ln/>
        </p:spPr>
      </p:sp>
      <p:sp>
        <p:nvSpPr>
          <p:cNvPr id="13" name="Shape 10"/>
          <p:cNvSpPr/>
          <p:nvPr/>
        </p:nvSpPr>
        <p:spPr>
          <a:xfrm>
            <a:off x="10548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4" name="Shape 11"/>
          <p:cNvSpPr/>
          <p:nvPr/>
        </p:nvSpPr>
        <p:spPr>
          <a:xfrm>
            <a:off x="13215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5" name="Shape 12"/>
          <p:cNvSpPr/>
          <p:nvPr/>
        </p:nvSpPr>
        <p:spPr>
          <a:xfrm>
            <a:off x="15882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6" name="Shape 13"/>
          <p:cNvSpPr/>
          <p:nvPr/>
        </p:nvSpPr>
        <p:spPr>
          <a:xfrm>
            <a:off x="18549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7" name="Shape 14"/>
          <p:cNvSpPr/>
          <p:nvPr/>
        </p:nvSpPr>
        <p:spPr>
          <a:xfrm>
            <a:off x="21216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8" name="Shape 15"/>
          <p:cNvSpPr/>
          <p:nvPr/>
        </p:nvSpPr>
        <p:spPr>
          <a:xfrm>
            <a:off x="23883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19" name="Shape 16"/>
          <p:cNvSpPr/>
          <p:nvPr/>
        </p:nvSpPr>
        <p:spPr>
          <a:xfrm>
            <a:off x="26550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0" name="Shape 17"/>
          <p:cNvSpPr/>
          <p:nvPr/>
        </p:nvSpPr>
        <p:spPr>
          <a:xfrm>
            <a:off x="29217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1" name="Shape 18"/>
          <p:cNvSpPr/>
          <p:nvPr/>
        </p:nvSpPr>
        <p:spPr>
          <a:xfrm>
            <a:off x="31884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2" name="Shape 19"/>
          <p:cNvSpPr/>
          <p:nvPr/>
        </p:nvSpPr>
        <p:spPr>
          <a:xfrm>
            <a:off x="34551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3" name="Shape 20"/>
          <p:cNvSpPr/>
          <p:nvPr/>
        </p:nvSpPr>
        <p:spPr>
          <a:xfrm>
            <a:off x="37218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4" name="Shape 21"/>
          <p:cNvSpPr/>
          <p:nvPr/>
        </p:nvSpPr>
        <p:spPr>
          <a:xfrm>
            <a:off x="3988594" y="1619250"/>
            <a:ext cx="23813" cy="2095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5" name="Shape 22"/>
          <p:cNvSpPr/>
          <p:nvPr/>
        </p:nvSpPr>
        <p:spPr>
          <a:xfrm>
            <a:off x="4255294" y="1619250"/>
            <a:ext cx="23813" cy="285750"/>
          </a:xfrm>
          <a:prstGeom prst="rect">
            <a:avLst/>
          </a:prstGeom>
          <a:solidFill>
            <a:srgbClr val="1E2340"/>
          </a:solidFill>
          <a:ln/>
        </p:spPr>
      </p:sp>
      <p:sp>
        <p:nvSpPr>
          <p:cNvPr id="26" name="Shape 23"/>
          <p:cNvSpPr/>
          <p:nvPr/>
        </p:nvSpPr>
        <p:spPr>
          <a:xfrm flipV="1">
            <a:off x="666750" y="1524000"/>
            <a:ext cx="3810000" cy="723900"/>
          </a:xfrm>
          <a:prstGeom prst="line">
            <a:avLst/>
          </a:prstGeom>
          <a:noFill/>
          <a:ln w="95250">
            <a:solidFill>
              <a:srgbClr val="F25C54">
                <a:alpha val="90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09600" y="2620572"/>
            <a:ext cx="115824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不用一把尺子量孩子，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609600" y="3363522"/>
            <a:ext cx="115824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也不抢跑小学内容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09600" y="4238625"/>
            <a:ext cx="4343400" cy="38100"/>
          </a:xfrm>
          <a:custGeom>
            <a:avLst/>
            <a:gdLst/>
            <a:ahLst/>
            <a:cxnLst/>
            <a:rect l="l" t="t" r="r" b="b"/>
            <a:pathLst>
              <a:path w="4343400" h="38100">
                <a:moveTo>
                  <a:pt x="0" y="28575"/>
                </a:moveTo>
                <a:quadBezTo>
                  <a:pt x="2171700" y="0"/>
                  <a:pt x="4343400" y="38100"/>
                </a:quadBezTo>
              </a:path>
            </a:pathLst>
          </a:custGeom>
          <a:noFill/>
          <a:ln w="95250">
            <a:solidFill>
              <a:srgbClr val="15D157">
                <a:alpha val="95000"/>
              </a:srgbClr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09600" y="4219575"/>
            <a:ext cx="4343400" cy="38100"/>
          </a:xfrm>
          <a:custGeom>
            <a:avLst/>
            <a:gdLst/>
            <a:ahLst/>
            <a:cxnLst/>
            <a:rect l="l" t="t" r="r" b="b"/>
            <a:pathLst>
              <a:path w="4343400" h="38100">
                <a:moveTo>
                  <a:pt x="0" y="28575"/>
                </a:moveTo>
                <a:quadBezTo>
                  <a:pt x="2171700" y="0"/>
                  <a:pt x="4343400" y="38100"/>
                </a:quadBezTo>
              </a:path>
            </a:pathLst>
          </a:custGeom>
          <a:noFill/>
          <a:ln w="57150">
            <a:solidFill>
              <a:srgbClr val="15D157">
                <a:alpha val="4500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09600" y="4257675"/>
            <a:ext cx="4343400" cy="38100"/>
          </a:xfrm>
          <a:custGeom>
            <a:avLst/>
            <a:gdLst/>
            <a:ahLst/>
            <a:cxnLst/>
            <a:rect l="l" t="t" r="r" b="b"/>
            <a:pathLst>
              <a:path w="4343400" h="38100">
                <a:moveTo>
                  <a:pt x="0" y="28575"/>
                </a:moveTo>
                <a:quadBezTo>
                  <a:pt x="2171700" y="0"/>
                  <a:pt x="4343400" y="38100"/>
                </a:quadBezTo>
              </a:path>
            </a:pathLst>
          </a:custGeom>
          <a:noFill/>
          <a:ln w="47625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09600" y="4588756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「切忌用一把『尺子』衡量所有幼儿。」「严禁『拔苗助长』式的超前教育和强化训练。」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609600" y="54343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教育部《3-6 岁儿童学习与发展指南》。法律也写了：幼儿园不得教授小学阶段的课程（第五十九条）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背景为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DAF8E4"/>
          </a:solidFill>
          <a:ln/>
        </p:spPr>
      </p:sp>
      <p:sp>
        <p:nvSpPr>
          <p:cNvPr id="16" name="pptwise-slidenum-s0008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638300" cy="323850"/>
          </a:xfrm>
          <a:prstGeom prst="roundRect">
            <a:avLst>
              <a:gd name="adj" fmla="val 50000"/>
            </a:avLst>
          </a:prstGeom>
          <a:solidFill>
            <a:srgbClr val="15D157"/>
          </a:solidFill>
          <a:ln/>
        </p:spPr>
      </p:sp>
      <p:sp>
        <p:nvSpPr>
          <p:cNvPr id="18" name="Shape 16"/>
          <p:cNvSpPr/>
          <p:nvPr/>
        </p:nvSpPr>
        <p:spPr>
          <a:xfrm>
            <a:off x="809625" y="42148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2475" y="45720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9619" y="55006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孩子会长成什么样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在园的一天：户外每天不少于 2 小时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15D157">
                <a:alpha val="9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15D157">
                <a:alpha val="4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476500" y="2286000"/>
            <a:ext cx="7239000" cy="2857500"/>
          </a:xfrm>
          <a:custGeom>
            <a:avLst/>
            <a:gdLst/>
            <a:ahLst/>
            <a:cxnLst/>
            <a:rect l="l" t="t" r="r" b="b"/>
            <a:pathLst>
              <a:path w="7239000" h="2857500">
                <a:moveTo>
                  <a:pt x="0" y="2857500"/>
                </a:moveTo>
                <a:arcTo hR="2857500" wR="3619500" stAng="10800000" swAng="10800000"/>
              </a:path>
            </a:pathLst>
          </a:custGeom>
          <a:noFill/>
          <a:ln w="57150">
            <a:solidFill>
              <a:srgbClr val="FFD100"/>
            </a:solidFill>
            <a:prstDash val="sysDot"/>
          </a:ln>
        </p:spPr>
      </p:sp>
      <p:sp>
        <p:nvSpPr>
          <p:cNvPr id="27" name="Shape 25"/>
          <p:cNvSpPr/>
          <p:nvPr/>
        </p:nvSpPr>
        <p:spPr>
          <a:xfrm>
            <a:off x="2171700" y="4838700"/>
            <a:ext cx="609600" cy="609600"/>
          </a:xfrm>
          <a:prstGeom prst="ellipse">
            <a:avLst/>
          </a:prstGeom>
          <a:solidFill>
            <a:srgbClr val="14B4F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49500" y="5245100"/>
            <a:ext cx="114300" cy="9525"/>
          </a:xfrm>
          <a:custGeom>
            <a:avLst/>
            <a:gdLst/>
            <a:ahLst/>
            <a:cxnLst/>
            <a:rect l="l" t="t" r="r" b="b"/>
            <a:pathLst>
              <a:path w="114300" h="9525">
                <a:moveTo>
                  <a:pt x="114300" y="0"/>
                </a:moveTo>
                <a:lnTo>
                  <a:pt x="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463800" y="5023641"/>
            <a:ext cx="101600" cy="243287"/>
          </a:xfrm>
          <a:custGeom>
            <a:avLst/>
            <a:gdLst/>
            <a:ahLst/>
            <a:cxnLst/>
            <a:rect l="l" t="t" r="r" b="b"/>
            <a:pathLst>
              <a:path w="101600" h="243287">
                <a:moveTo>
                  <a:pt x="0" y="25396"/>
                </a:moveTo>
                <a:lnTo>
                  <a:pt x="0" y="230590"/>
                </a:lnTo>
                <a:arcTo hR="12700" wR="12700" stAng="10799050" swAng="-6239327"/>
                <a:lnTo>
                  <a:pt x="101600" y="221459"/>
                </a:lnTo>
                <a:lnTo>
                  <a:pt x="101600" y="38096"/>
                </a:lnTo>
                <a:arcTo hR="25400" wR="25400" stAng="21599479" swAng="-4557431"/>
                <a:lnTo>
                  <a:pt x="31559" y="758"/>
                </a:lnTo>
                <a:arcTo hR="25400" wR="25400" stAng="17042049" swAng="-6239810"/>
                <a:close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00300" y="5041900"/>
            <a:ext cx="63500" cy="203200"/>
          </a:xfrm>
          <a:custGeom>
            <a:avLst/>
            <a:gdLst/>
            <a:ahLst/>
            <a:cxnLst/>
            <a:rect l="l" t="t" r="r" b="b"/>
            <a:pathLst>
              <a:path w="63500" h="203200">
                <a:moveTo>
                  <a:pt x="63500" y="0"/>
                </a:moveTo>
                <a:lnTo>
                  <a:pt x="25400" y="0"/>
                </a:lnTo>
                <a:arcTo hR="25400" wR="25400" stAng="16200000" swAng="-5400000"/>
                <a:lnTo>
                  <a:pt x="0" y="20320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501900" y="514350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0"/>
                </a:moveTo>
                <a:lnTo>
                  <a:pt x="127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65400" y="524510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0"/>
                </a:moveTo>
                <a:lnTo>
                  <a:pt x="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4854733"/>
            <a:ext cx="2057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入园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5129150"/>
            <a:ext cx="205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由您或您委托的成年人送来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721690" y="3324456"/>
            <a:ext cx="609600" cy="609600"/>
          </a:xfrm>
          <a:prstGeom prst="ellipse">
            <a:avLst/>
          </a:prstGeom>
          <a:solidFill>
            <a:srgbClr val="FF6A1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912190" y="3502256"/>
            <a:ext cx="101600" cy="114300"/>
          </a:xfrm>
          <a:custGeom>
            <a:avLst/>
            <a:gdLst/>
            <a:ahLst/>
            <a:cxnLst/>
            <a:rect l="l" t="t" r="r" b="b"/>
            <a:pathLst>
              <a:path w="101600" h="114300">
                <a:moveTo>
                  <a:pt x="0" y="0"/>
                </a:moveTo>
                <a:lnTo>
                  <a:pt x="0" y="88900"/>
                </a:lnTo>
                <a:cubicBezTo>
                  <a:pt x="0" y="102870"/>
                  <a:pt x="11430" y="114300"/>
                  <a:pt x="25400" y="114300"/>
                </a:cubicBezTo>
                <a:lnTo>
                  <a:pt x="76200" y="114300"/>
                </a:lnTo>
                <a:arcTo hR="25400" wR="25400" stAng="5400000" swAng="-5400000"/>
                <a:lnTo>
                  <a:pt x="1016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962990" y="3502256"/>
            <a:ext cx="9525" cy="254000"/>
          </a:xfrm>
          <a:custGeom>
            <a:avLst/>
            <a:gdLst/>
            <a:ahLst/>
            <a:cxnLst/>
            <a:rect l="l" t="t" r="r" b="b"/>
            <a:pathLst>
              <a:path w="9525" h="254000">
                <a:moveTo>
                  <a:pt x="0" y="0"/>
                </a:moveTo>
                <a:lnTo>
                  <a:pt x="0" y="25400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077290" y="3502256"/>
            <a:ext cx="63500" cy="254000"/>
          </a:xfrm>
          <a:custGeom>
            <a:avLst/>
            <a:gdLst/>
            <a:ahLst/>
            <a:cxnLst/>
            <a:rect l="l" t="t" r="r" b="b"/>
            <a:pathLst>
              <a:path w="63500" h="254000">
                <a:moveTo>
                  <a:pt x="63500" y="165100"/>
                </a:moveTo>
                <a:lnTo>
                  <a:pt x="63500" y="0"/>
                </a:lnTo>
                <a:arcTo hR="63500" wR="63500" stAng="16200000" swAng="-5400000"/>
                <a:lnTo>
                  <a:pt x="0" y="139700"/>
                </a:lnTo>
                <a:cubicBezTo>
                  <a:pt x="0" y="153670"/>
                  <a:pt x="11430" y="165100"/>
                  <a:pt x="25400" y="165100"/>
                </a:cubicBezTo>
                <a:lnTo>
                  <a:pt x="63500" y="165100"/>
                </a:lnTo>
                <a:close/>
                <a:moveTo>
                  <a:pt x="63500" y="165100"/>
                </a:moveTo>
                <a:lnTo>
                  <a:pt x="63500" y="25400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0" y="3340258"/>
            <a:ext cx="260739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正餐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3614675"/>
            <a:ext cx="260739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两餐间隔 3.5～4 小时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5676900" y="1866900"/>
            <a:ext cx="838200" cy="838200"/>
          </a:xfrm>
          <a:prstGeom prst="ellipse">
            <a:avLst/>
          </a:prstGeom>
          <a:solidFill>
            <a:srgbClr val="15D157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026150" y="2216150"/>
            <a:ext cx="139700" cy="139700"/>
          </a:xfrm>
          <a:prstGeom prst="ellipse">
            <a:avLst/>
          </a:pr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096000" y="2111375"/>
            <a:ext cx="13097" cy="34925"/>
          </a:xfrm>
          <a:custGeom>
            <a:avLst/>
            <a:gdLst/>
            <a:ahLst/>
            <a:cxnLst/>
            <a:rect l="l" t="t" r="r" b="b"/>
            <a:pathLst>
              <a:path w="13097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096000" y="2425700"/>
            <a:ext cx="13097" cy="34925"/>
          </a:xfrm>
          <a:custGeom>
            <a:avLst/>
            <a:gdLst/>
            <a:ahLst/>
            <a:cxnLst/>
            <a:rect l="l" t="t" r="r" b="b"/>
            <a:pathLst>
              <a:path w="13097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972540" y="2162540"/>
            <a:ext cx="24622" cy="24622"/>
          </a:xfrm>
          <a:custGeom>
            <a:avLst/>
            <a:gdLst/>
            <a:ahLst/>
            <a:cxnLst/>
            <a:rect l="l" t="t" r="r" b="b"/>
            <a:pathLst>
              <a:path w="24622" h="24622">
                <a:moveTo>
                  <a:pt x="0" y="0"/>
                </a:moveTo>
                <a:lnTo>
                  <a:pt x="24622" y="24622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94838" y="2384838"/>
            <a:ext cx="24622" cy="24622"/>
          </a:xfrm>
          <a:custGeom>
            <a:avLst/>
            <a:gdLst/>
            <a:ahLst/>
            <a:cxnLst/>
            <a:rect l="l" t="t" r="r" b="b"/>
            <a:pathLst>
              <a:path w="24622" h="24622">
                <a:moveTo>
                  <a:pt x="0" y="0"/>
                </a:moveTo>
                <a:lnTo>
                  <a:pt x="24622" y="24622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921375" y="2286000"/>
            <a:ext cx="34925" cy="13097"/>
          </a:xfrm>
          <a:custGeom>
            <a:avLst/>
            <a:gdLst/>
            <a:ahLst/>
            <a:cxnLst/>
            <a:rect l="l" t="t" r="r" b="b"/>
            <a:pathLst>
              <a:path w="34925" h="13097">
                <a:moveTo>
                  <a:pt x="0" y="0"/>
                </a:moveTo>
                <a:lnTo>
                  <a:pt x="34925" y="0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235700" y="2286000"/>
            <a:ext cx="34925" cy="13097"/>
          </a:xfrm>
          <a:custGeom>
            <a:avLst/>
            <a:gdLst/>
            <a:ahLst/>
            <a:cxnLst/>
            <a:rect l="l" t="t" r="r" b="b"/>
            <a:pathLst>
              <a:path w="34925" h="13097">
                <a:moveTo>
                  <a:pt x="0" y="0"/>
                </a:moveTo>
                <a:lnTo>
                  <a:pt x="34925" y="0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972540" y="2384838"/>
            <a:ext cx="24622" cy="24622"/>
          </a:xfrm>
          <a:custGeom>
            <a:avLst/>
            <a:gdLst/>
            <a:ahLst/>
            <a:cxnLst/>
            <a:rect l="l" t="t" r="r" b="b"/>
            <a:pathLst>
              <a:path w="24622" h="24622">
                <a:moveTo>
                  <a:pt x="24622" y="0"/>
                </a:moveTo>
                <a:lnTo>
                  <a:pt x="0" y="24622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194838" y="2162540"/>
            <a:ext cx="24622" cy="24622"/>
          </a:xfrm>
          <a:custGeom>
            <a:avLst/>
            <a:gdLst/>
            <a:ahLst/>
            <a:cxnLst/>
            <a:rect l="l" t="t" r="r" b="b"/>
            <a:pathLst>
              <a:path w="24622" h="24622">
                <a:moveTo>
                  <a:pt x="24622" y="0"/>
                </a:moveTo>
                <a:lnTo>
                  <a:pt x="0" y="24622"/>
                </a:lnTo>
              </a:path>
            </a:pathLst>
          </a:custGeom>
          <a:noFill/>
          <a:ln w="41910">
            <a:solidFill>
              <a:srgbClr val="1E234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0" y="2808304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3110573"/>
            <a:ext cx="12192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每天不少于 2 小时，其中体育不少于 1 小时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8860710" y="3324456"/>
            <a:ext cx="609600" cy="609600"/>
          </a:xfrm>
          <a:prstGeom prst="ellipse">
            <a:avLst/>
          </a:prstGeom>
          <a:solidFill>
            <a:srgbClr val="7452E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9038510" y="3527656"/>
            <a:ext cx="9525" cy="203200"/>
          </a:xfrm>
          <a:custGeom>
            <a:avLst/>
            <a:gdLst/>
            <a:ahLst/>
            <a:cxnLst/>
            <a:rect l="l" t="t" r="r" b="b"/>
            <a:pathLst>
              <a:path w="9525" h="203200">
                <a:moveTo>
                  <a:pt x="0" y="0"/>
                </a:moveTo>
                <a:lnTo>
                  <a:pt x="0" y="20320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038510" y="3578456"/>
            <a:ext cx="254000" cy="152400"/>
          </a:xfrm>
          <a:custGeom>
            <a:avLst/>
            <a:gdLst/>
            <a:ahLst/>
            <a:cxnLst/>
            <a:rect l="l" t="t" r="r" b="b"/>
            <a:pathLst>
              <a:path w="254000" h="152400">
                <a:moveTo>
                  <a:pt x="0" y="0"/>
                </a:moveTo>
                <a:lnTo>
                  <a:pt x="228600" y="0"/>
                </a:lnTo>
                <a:arcTo hR="25400" wR="25400" stAng="16200000" swAng="5400000"/>
                <a:lnTo>
                  <a:pt x="254000" y="15240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9038510" y="3692756"/>
            <a:ext cx="254000" cy="9525"/>
          </a:xfrm>
          <a:custGeom>
            <a:avLst/>
            <a:gdLst/>
            <a:ahLst/>
            <a:cxnLst/>
            <a:rect l="l" t="t" r="r" b="b"/>
            <a:pathLst>
              <a:path w="254000" h="9525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9089310" y="3578456"/>
            <a:ext cx="9525" cy="114300"/>
          </a:xfrm>
          <a:custGeom>
            <a:avLst/>
            <a:gdLst/>
            <a:ahLst/>
            <a:cxnLst/>
            <a:rect l="l" t="t" r="r" b="b"/>
            <a:pathLst>
              <a:path w="9525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noFill/>
          <a:ln w="30480">
            <a:solidFill>
              <a:srgbClr val="FFFFF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9584610" y="3340258"/>
            <a:ext cx="260739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午睡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9584610" y="3614675"/>
            <a:ext cx="260739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一般 2 小时左右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9410700" y="4838700"/>
            <a:ext cx="609600" cy="609600"/>
          </a:xfrm>
          <a:prstGeom prst="ellipse">
            <a:avLst/>
          </a:prstGeom>
          <a:solidFill>
            <a:srgbClr val="F25C5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600819" y="5016500"/>
            <a:ext cx="89281" cy="203200"/>
          </a:xfrm>
          <a:custGeom>
            <a:avLst/>
            <a:gdLst/>
            <a:ahLst/>
            <a:cxnLst/>
            <a:rect l="l" t="t" r="r" b="b"/>
            <a:pathLst>
              <a:path w="89281" h="203200">
                <a:moveTo>
                  <a:pt x="13081" y="177800"/>
                </a:moveTo>
                <a:lnTo>
                  <a:pt x="13081" y="147574"/>
                </a:lnTo>
                <a:cubicBezTo>
                  <a:pt x="13081" y="120650"/>
                  <a:pt x="0" y="107950"/>
                  <a:pt x="381" y="76200"/>
                </a:cubicBezTo>
                <a:cubicBezTo>
                  <a:pt x="762" y="41656"/>
                  <a:pt x="19304" y="0"/>
                  <a:pt x="57531" y="0"/>
                </a:cubicBezTo>
                <a:cubicBezTo>
                  <a:pt x="81280" y="0"/>
                  <a:pt x="89281" y="22860"/>
                  <a:pt x="89281" y="44450"/>
                </a:cubicBezTo>
                <a:cubicBezTo>
                  <a:pt x="89281" y="83947"/>
                  <a:pt x="63881" y="116332"/>
                  <a:pt x="63881" y="154686"/>
                </a:cubicBezTo>
                <a:lnTo>
                  <a:pt x="63881" y="177800"/>
                </a:lnTo>
                <a:arcTo hR="25400" wR="25400" stAng="0" swAng="10800000"/>
                <a:close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740900" y="5067300"/>
            <a:ext cx="89281" cy="203200"/>
          </a:xfrm>
          <a:custGeom>
            <a:avLst/>
            <a:gdLst/>
            <a:ahLst/>
            <a:cxnLst/>
            <a:rect l="l" t="t" r="r" b="b"/>
            <a:pathLst>
              <a:path w="89281" h="203200">
                <a:moveTo>
                  <a:pt x="76200" y="177800"/>
                </a:moveTo>
                <a:lnTo>
                  <a:pt x="76200" y="147574"/>
                </a:lnTo>
                <a:cubicBezTo>
                  <a:pt x="76200" y="120650"/>
                  <a:pt x="89281" y="107950"/>
                  <a:pt x="88900" y="76200"/>
                </a:cubicBezTo>
                <a:cubicBezTo>
                  <a:pt x="88519" y="41656"/>
                  <a:pt x="69977" y="0"/>
                  <a:pt x="31750" y="0"/>
                </a:cubicBezTo>
                <a:cubicBezTo>
                  <a:pt x="8001" y="0"/>
                  <a:pt x="0" y="22860"/>
                  <a:pt x="0" y="44450"/>
                </a:cubicBezTo>
                <a:cubicBezTo>
                  <a:pt x="0" y="83947"/>
                  <a:pt x="25400" y="116332"/>
                  <a:pt x="25400" y="154686"/>
                </a:cubicBezTo>
                <a:lnTo>
                  <a:pt x="25400" y="177800"/>
                </a:lnTo>
                <a:arcTo hR="25400" wR="25400" stAng="10800000" swAng="-10800000"/>
                <a:close/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766300" y="5207000"/>
            <a:ext cx="50800" cy="9525"/>
          </a:xfrm>
          <a:custGeom>
            <a:avLst/>
            <a:gdLst/>
            <a:ahLst/>
            <a:cxnLst/>
            <a:rect l="l" t="t" r="r" b="b"/>
            <a:pathLst>
              <a:path w="50800" h="9525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613900" y="5156200"/>
            <a:ext cx="50800" cy="9525"/>
          </a:xfrm>
          <a:custGeom>
            <a:avLst/>
            <a:gdLst/>
            <a:ahLst/>
            <a:cxnLst/>
            <a:rect l="l" t="t" r="r" b="b"/>
            <a:pathLst>
              <a:path w="50800" h="9525">
                <a:moveTo>
                  <a:pt x="0" y="0"/>
                </a:moveTo>
                <a:lnTo>
                  <a:pt x="50800" y="0"/>
                </a:lnTo>
              </a:path>
            </a:pathLst>
          </a:custGeom>
          <a:noFill/>
          <a:ln w="30480">
            <a:solidFill>
              <a:srgbClr val="1E234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0134600" y="4854733"/>
            <a:ext cx="2057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离园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10134600" y="5129150"/>
            <a:ext cx="205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交到您或您委托的人手里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67" name="Image 0" descr="preencoded.png">    </p:cNvPr>
          <p:cNvPicPr>
            <a:picLocks noChangeAspect="1"/>
          </p:cNvPicPr>
          <p:nvPr/>
        </p:nvPicPr>
        <p:blipFill>
          <a:blip r:embed="rId1"/>
          <a:srcRect l="1149" r="1149" t="0" b="0"/>
          <a:stretch/>
        </p:blipFill>
        <p:spPr>
          <a:xfrm>
            <a:off x="3524250" y="3905250"/>
            <a:ext cx="1619250" cy="1104900"/>
          </a:xfrm>
          <a:prstGeom prst="rect">
            <a:avLst/>
          </a:prstGeom>
        </p:spPr>
      </p:pic>
      <p:sp>
        <p:nvSpPr>
          <p:cNvPr id="68" name="Shape 65"/>
          <p:cNvSpPr/>
          <p:nvPr/>
        </p:nvSpPr>
        <p:spPr>
          <a:xfrm>
            <a:off x="3524250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0"/>
                </a:lnTo>
                <a:arcTo hR="152400" wR="15240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69" name="Shape 66"/>
          <p:cNvSpPr/>
          <p:nvPr/>
        </p:nvSpPr>
        <p:spPr>
          <a:xfrm>
            <a:off x="4991100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0"/>
                </a:moveTo>
                <a:lnTo>
                  <a:pt x="152400" y="152400"/>
                </a:lnTo>
                <a:arcTo hR="152400" wR="15240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0" name="Shape 67"/>
          <p:cNvSpPr/>
          <p:nvPr/>
        </p:nvSpPr>
        <p:spPr>
          <a:xfrm>
            <a:off x="4991100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152400"/>
                </a:moveTo>
                <a:lnTo>
                  <a:pt x="0" y="152400"/>
                </a:lnTo>
                <a:arcTo hR="152400" wR="15240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1" name="Shape 68"/>
          <p:cNvSpPr/>
          <p:nvPr/>
        </p:nvSpPr>
        <p:spPr>
          <a:xfrm>
            <a:off x="3524250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152400"/>
                </a:moveTo>
                <a:lnTo>
                  <a:pt x="0" y="0"/>
                </a:lnTo>
                <a:arcTo hR="152400" wR="15240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pic>
        <p:nvPicPr>
          <p:cNvPr id="72" name="Image 1" descr="preencoded.png">    </p:cNvPr>
          <p:cNvPicPr>
            <a:picLocks noChangeAspect="1"/>
          </p:cNvPicPr>
          <p:nvPr/>
        </p:nvPicPr>
        <p:blipFill>
          <a:blip r:embed="rId2"/>
          <a:srcRect l="1149" r="1149" t="0" b="0"/>
          <a:stretch/>
        </p:blipFill>
        <p:spPr>
          <a:xfrm>
            <a:off x="5286375" y="3905250"/>
            <a:ext cx="1619250" cy="1104900"/>
          </a:xfrm>
          <a:prstGeom prst="rect">
            <a:avLst/>
          </a:prstGeom>
        </p:spPr>
      </p:pic>
      <p:sp>
        <p:nvSpPr>
          <p:cNvPr id="73" name="Shape 69"/>
          <p:cNvSpPr/>
          <p:nvPr/>
        </p:nvSpPr>
        <p:spPr>
          <a:xfrm>
            <a:off x="5286375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0"/>
                </a:lnTo>
                <a:arcTo hR="152400" wR="15240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4" name="Shape 70"/>
          <p:cNvSpPr/>
          <p:nvPr/>
        </p:nvSpPr>
        <p:spPr>
          <a:xfrm>
            <a:off x="6753225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0"/>
                </a:moveTo>
                <a:lnTo>
                  <a:pt x="152400" y="152400"/>
                </a:lnTo>
                <a:arcTo hR="152400" wR="15240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5" name="Shape 71"/>
          <p:cNvSpPr/>
          <p:nvPr/>
        </p:nvSpPr>
        <p:spPr>
          <a:xfrm>
            <a:off x="6753225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152400"/>
                </a:moveTo>
                <a:lnTo>
                  <a:pt x="0" y="152400"/>
                </a:lnTo>
                <a:arcTo hR="152400" wR="15240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6" name="Shape 72"/>
          <p:cNvSpPr/>
          <p:nvPr/>
        </p:nvSpPr>
        <p:spPr>
          <a:xfrm>
            <a:off x="5286375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152400"/>
                </a:moveTo>
                <a:lnTo>
                  <a:pt x="0" y="0"/>
                </a:lnTo>
                <a:arcTo hR="152400" wR="15240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pic>
        <p:nvPicPr>
          <p:cNvPr id="77" name="Image 2" descr="preencoded.png">    </p:cNvPr>
          <p:cNvPicPr>
            <a:picLocks noChangeAspect="1"/>
          </p:cNvPicPr>
          <p:nvPr/>
        </p:nvPicPr>
        <p:blipFill>
          <a:blip r:embed="rId3"/>
          <a:srcRect l="1149" r="1149" t="0" b="0"/>
          <a:stretch/>
        </p:blipFill>
        <p:spPr>
          <a:xfrm>
            <a:off x="7048500" y="3905250"/>
            <a:ext cx="1619250" cy="1104900"/>
          </a:xfrm>
          <a:prstGeom prst="rect">
            <a:avLst/>
          </a:prstGeom>
        </p:spPr>
      </p:pic>
      <p:sp>
        <p:nvSpPr>
          <p:cNvPr id="78" name="Shape 73"/>
          <p:cNvSpPr/>
          <p:nvPr/>
        </p:nvSpPr>
        <p:spPr>
          <a:xfrm>
            <a:off x="7048500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0"/>
                </a:lnTo>
                <a:arcTo hR="152400" wR="15240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9" name="Shape 74"/>
          <p:cNvSpPr/>
          <p:nvPr/>
        </p:nvSpPr>
        <p:spPr>
          <a:xfrm>
            <a:off x="8515350" y="39052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0"/>
                </a:moveTo>
                <a:lnTo>
                  <a:pt x="152400" y="152400"/>
                </a:lnTo>
                <a:arcTo hR="152400" wR="15240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80" name="Shape 75"/>
          <p:cNvSpPr/>
          <p:nvPr/>
        </p:nvSpPr>
        <p:spPr>
          <a:xfrm>
            <a:off x="8515350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152400"/>
                </a:moveTo>
                <a:lnTo>
                  <a:pt x="0" y="152400"/>
                </a:lnTo>
                <a:arcTo hR="152400" wR="15240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81" name="Shape 76"/>
          <p:cNvSpPr/>
          <p:nvPr/>
        </p:nvSpPr>
        <p:spPr>
          <a:xfrm>
            <a:off x="7048500" y="4857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152400"/>
                </a:moveTo>
                <a:lnTo>
                  <a:pt x="0" y="0"/>
                </a:lnTo>
                <a:arcTo hR="152400" wR="15240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82" name="Text 77"/>
          <p:cNvSpPr/>
          <p:nvPr/>
        </p:nvSpPr>
        <p:spPr>
          <a:xfrm>
            <a:off x="3524250" y="5109377"/>
            <a:ext cx="8667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示意图：户外、搭积木、午睡室（AI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78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来源：《幼儿园工作规程》（教育部令第 39 号）第十三、十八、二十三条，户外是规定。午睡时长出自《3-6 岁儿童学习与发展指南》，是建议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0477500" y="762000"/>
            <a:ext cx="762000" cy="7620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15700" y="11430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181398" y="1465898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858500" y="16002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0467975" y="1465898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306050" y="11430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67975" y="752475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858500" y="5905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181398" y="752475"/>
            <a:ext cx="67627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96915" y="1219200"/>
            <a:ext cx="217170" cy="206692"/>
          </a:xfrm>
          <a:custGeom>
            <a:avLst/>
            <a:gdLst/>
            <a:ahLst/>
            <a:cxnLst/>
            <a:rect l="l" t="t" r="r" b="b"/>
            <a:pathLst>
              <a:path w="217170" h="206692">
                <a:moveTo>
                  <a:pt x="108585" y="0"/>
                </a:moveTo>
                <a:lnTo>
                  <a:pt x="139065" y="72390"/>
                </a:lnTo>
                <a:lnTo>
                  <a:pt x="217170" y="79058"/>
                </a:lnTo>
                <a:lnTo>
                  <a:pt x="157163" y="130492"/>
                </a:lnTo>
                <a:lnTo>
                  <a:pt x="176213" y="206692"/>
                </a:lnTo>
                <a:lnTo>
                  <a:pt x="108585" y="165735"/>
                </a:lnTo>
                <a:lnTo>
                  <a:pt x="40957" y="206692"/>
                </a:lnTo>
                <a:lnTo>
                  <a:pt x="60007" y="130492"/>
                </a:lnTo>
                <a:lnTo>
                  <a:pt x="0" y="79058"/>
                </a:lnTo>
                <a:lnTo>
                  <a:pt x="78105" y="7239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3" name="Shape 11"/>
          <p:cNvSpPr/>
          <p:nvPr/>
        </p:nvSpPr>
        <p:spPr>
          <a:xfrm>
            <a:off x="5442585" y="5629275"/>
            <a:ext cx="163830" cy="155257"/>
          </a:xfrm>
          <a:custGeom>
            <a:avLst/>
            <a:gdLst/>
            <a:ahLst/>
            <a:cxnLst/>
            <a:rect l="l" t="t" r="r" b="b"/>
            <a:pathLst>
              <a:path w="163830" h="155257">
                <a:moveTo>
                  <a:pt x="81915" y="0"/>
                </a:moveTo>
                <a:lnTo>
                  <a:pt x="104775" y="54293"/>
                </a:lnTo>
                <a:lnTo>
                  <a:pt x="163830" y="59055"/>
                </a:lnTo>
                <a:lnTo>
                  <a:pt x="119063" y="98107"/>
                </a:lnTo>
                <a:lnTo>
                  <a:pt x="132397" y="155257"/>
                </a:lnTo>
                <a:lnTo>
                  <a:pt x="81915" y="123825"/>
                </a:lnTo>
                <a:lnTo>
                  <a:pt x="31433" y="155257"/>
                </a:lnTo>
                <a:lnTo>
                  <a:pt x="44768" y="98107"/>
                </a:lnTo>
                <a:lnTo>
                  <a:pt x="0" y="59055"/>
                </a:lnTo>
                <a:lnTo>
                  <a:pt x="59055" y="54293"/>
                </a:lnTo>
                <a:close/>
              </a:path>
            </a:pathLst>
          </a:custGeom>
          <a:solidFill>
            <a:srgbClr val="14B4FF"/>
          </a:solidFill>
          <a:ln/>
        </p:spPr>
      </p:sp>
      <p:sp>
        <p:nvSpPr>
          <p:cNvPr id="14" name="Shape 12"/>
          <p:cNvSpPr/>
          <p:nvPr/>
        </p:nvSpPr>
        <p:spPr>
          <a:xfrm rot="21360000">
            <a:off x="762000" y="2095500"/>
            <a:ext cx="1905000" cy="1619250"/>
          </a:xfrm>
          <a:prstGeom prst="roundRect">
            <a:avLst>
              <a:gd name="adj" fmla="val 20000"/>
            </a:avLst>
          </a:prstGeom>
          <a:solidFill>
            <a:srgbClr val="FF6A12"/>
          </a:solidFill>
          <a:ln/>
        </p:spPr>
      </p:sp>
      <p:sp>
        <p:nvSpPr>
          <p:cNvPr id="15" name="Text 13"/>
          <p:cNvSpPr/>
          <p:nvPr/>
        </p:nvSpPr>
        <p:spPr>
          <a:xfrm rot="21360000">
            <a:off x="1067805" y="2268639"/>
            <a:ext cx="1292295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8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57250" y="397192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8572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7250" y="395287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5143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7250" y="3990975"/>
            <a:ext cx="1714500" cy="38100"/>
          </a:xfrm>
          <a:custGeom>
            <a:avLst/>
            <a:gdLst/>
            <a:ahLst/>
            <a:cxnLst/>
            <a:rect l="l" t="t" r="r" b="b"/>
            <a:pathLst>
              <a:path w="1714500" h="38100">
                <a:moveTo>
                  <a:pt x="0" y="28575"/>
                </a:moveTo>
                <a:quadBezTo>
                  <a:pt x="857250" y="0"/>
                  <a:pt x="1714500" y="38100"/>
                </a:quadBezTo>
              </a:path>
            </a:pathLst>
          </a:custGeom>
          <a:noFill/>
          <a:ln w="42863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2000" y="4321931"/>
            <a:ext cx="11430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000" y="49792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在家这样做：睡眠、屏幕、户外、吃饭、视力、入园适应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4386" r="4386" t="0" b="0"/>
          <a:stretch/>
        </p:blipFill>
        <p:spPr>
          <a:xfrm>
            <a:off x="6477000" y="1619250"/>
            <a:ext cx="4953000" cy="3619500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647700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0"/>
                </a:moveTo>
                <a:lnTo>
                  <a:pt x="285750" y="0"/>
                </a:lnTo>
                <a:arcTo hR="285750" wR="2857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3" name="Shape 20"/>
          <p:cNvSpPr/>
          <p:nvPr/>
        </p:nvSpPr>
        <p:spPr>
          <a:xfrm>
            <a:off x="11144250" y="16192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0"/>
                </a:moveTo>
                <a:lnTo>
                  <a:pt x="285750" y="285750"/>
                </a:lnTo>
                <a:arcTo hR="285750" wR="2857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4" name="Shape 21"/>
          <p:cNvSpPr/>
          <p:nvPr/>
        </p:nvSpPr>
        <p:spPr>
          <a:xfrm>
            <a:off x="11144250" y="4953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285750"/>
                </a:moveTo>
                <a:lnTo>
                  <a:pt x="0" y="285750"/>
                </a:lnTo>
                <a:arcTo hR="285750" wR="2857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5" name="Shape 22"/>
          <p:cNvSpPr/>
          <p:nvPr/>
        </p:nvSpPr>
        <p:spPr>
          <a:xfrm>
            <a:off x="6477000" y="49530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285750"/>
                </a:moveTo>
                <a:lnTo>
                  <a:pt x="0" y="0"/>
                </a:lnTo>
                <a:arcTo hR="285750" wR="2857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6" name="Shape 23"/>
          <p:cNvSpPr/>
          <p:nvPr/>
        </p:nvSpPr>
        <p:spPr>
          <a:xfrm>
            <a:off x="6453188" y="1595438"/>
            <a:ext cx="5000625" cy="3667125"/>
          </a:xfrm>
          <a:prstGeom prst="roundRect">
            <a:avLst>
              <a:gd name="adj" fmla="val 8442"/>
            </a:avLst>
          </a:prstGeom>
          <a:noFill/>
          <a:ln w="47625">
            <a:solidFill>
              <a:srgbClr val="FF6A1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77000" y="5395127"/>
            <a:ext cx="5715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示意图：入园（AI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FE7D9"/>
          </a:solidFill>
          <a:ln/>
        </p:spPr>
      </p:sp>
      <p:sp>
        <p:nvSpPr>
          <p:cNvPr id="16" name="pptwise-slidenum-s0010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8188" y="428626"/>
            <a:ext cx="142875" cy="121443"/>
          </a:xfrm>
          <a:custGeom>
            <a:avLst/>
            <a:gdLst/>
            <a:ahLst/>
            <a:cxnLst/>
            <a:rect l="l" t="t" r="r" b="b"/>
            <a:pathLst>
              <a:path w="142875" h="121443">
                <a:moveTo>
                  <a:pt x="124401" y="74394"/>
                </a:moveTo>
                <a:cubicBezTo>
                  <a:pt x="135731" y="63064"/>
                  <a:pt x="142875" y="53577"/>
                  <a:pt x="142875" y="39290"/>
                </a:cubicBezTo>
                <a:arcTo hR="39291" wR="39291" stAng="21599937" swAng="-8283398"/>
                <a:arcTo hR="4286" wR="4286" stAng="2817354" swAng="5156887"/>
                <a:arcTo hR="39291" wR="39291" stAng="19083461" swAng="-8282773"/>
                <a:cubicBezTo>
                  <a:pt x="0" y="55721"/>
                  <a:pt x="10716" y="67865"/>
                  <a:pt x="21431" y="78581"/>
                </a:cubicBezTo>
                <a:lnTo>
                  <a:pt x="60972" y="116885"/>
                </a:lnTo>
                <a:arcTo hR="14288" wR="14288" stAng="8224697" swAng="-5525224"/>
                <a:arcTo hR="15145" wR="15145" stAng="2697561" swAng="-5404290"/>
                <a:arcTo hR="15173" wR="15173" stAng="8272702" swAng="-11145404"/>
                <a:arcTo hR="15173" wR="15173" stAng="8100241" swAng="-5400482"/>
                <a:arcTo hR="14288" wR="14288" stAng="2699481" swAng="-5398962"/>
                <a:lnTo>
                  <a:pt x="110964" y="40747"/>
                </a:lnTo>
                <a:arcTo hR="17216" wR="17216" stAng="18900752" swAng="-5401504"/>
                <a:lnTo>
                  <a:pt x="74395" y="52963"/>
                </a:lnTo>
                <a:arcTo hR="14288" wR="14288" stAng="2700519" swAng="5398962"/>
                <a:arcTo hR="14288" wR="14288" stAng="8100519" swAng="5398962"/>
                <a:lnTo>
                  <a:pt x="74359" y="13029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贴在冰箱上的三件事：睡够、少屏、多出门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" y="1771650"/>
            <a:ext cx="10477500" cy="4191000"/>
          </a:xfrm>
          <a:prstGeom prst="roundRect">
            <a:avLst>
              <a:gd name="adj" fmla="val 6818"/>
            </a:avLst>
          </a:prstGeom>
          <a:solidFill>
            <a:srgbClr val="EFF0F2"/>
          </a:solidFill>
          <a:ln w="28575">
            <a:solidFill>
              <a:srgbClr val="D9DAD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21450000">
            <a:off x="1068850" y="2141833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1E2340">
              <a:alpha val="1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21450000">
            <a:off x="1038225" y="2095500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2324100" y="1962150"/>
            <a:ext cx="381000" cy="381000"/>
          </a:xfrm>
          <a:prstGeom prst="ellipse">
            <a:avLst/>
          </a:prstGeom>
          <a:solidFill>
            <a:srgbClr val="14B4FF"/>
          </a:solidFill>
          <a:ln/>
        </p:spPr>
      </p:sp>
      <p:sp>
        <p:nvSpPr>
          <p:cNvPr id="28" name="Text 26"/>
          <p:cNvSpPr/>
          <p:nvPr/>
        </p:nvSpPr>
        <p:spPr>
          <a:xfrm>
            <a:off x="1323975" y="2660243"/>
            <a:ext cx="10868025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睡够觉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364680" y="2726423"/>
            <a:ext cx="243008" cy="243007"/>
          </a:xfrm>
          <a:custGeom>
            <a:avLst/>
            <a:gdLst/>
            <a:ahLst/>
            <a:cxnLst/>
            <a:rect l="l" t="t" r="r" b="b"/>
            <a:pathLst>
              <a:path w="243008" h="243007">
                <a:moveTo>
                  <a:pt x="242711" y="128110"/>
                </a:moveTo>
                <a:arcTo hR="121444" wR="121444" stAng="185398" swAng="15828841"/>
                <a:cubicBezTo>
                  <a:pt x="120350" y="0"/>
                  <a:pt x="123210" y="6504"/>
                  <a:pt x="120309" y="11132"/>
                </a:cubicBezTo>
                <a:arcTo hR="80963" wR="80963" stAng="12720353" swAng="-9240706"/>
                <a:cubicBezTo>
                  <a:pt x="236517" y="119798"/>
                  <a:pt x="243008" y="122645"/>
                  <a:pt x="242711" y="128110"/>
                </a:cubicBezTo>
              </a:path>
            </a:pathLst>
          </a:custGeom>
          <a:noFill/>
          <a:ln w="35084">
            <a:solidFill>
              <a:srgbClr val="139BD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23975" y="3311321"/>
            <a:ext cx="108680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按时上床，按时起床。午睡也算在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323975" y="3578021"/>
            <a:ext cx="108680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一天的睡眠里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323975" y="4500500"/>
            <a:ext cx="108680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10～13 小时（爱卫办、营养学会、WHO）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323975" y="4700525"/>
            <a:ext cx="108680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11～12 小时（教育部指南）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 rot="90000">
            <a:off x="4399294" y="2143857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1E2340">
              <a:alpha val="1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90000">
            <a:off x="4371975" y="2095500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5657850" y="1962150"/>
            <a:ext cx="381000" cy="381000"/>
          </a:xfrm>
          <a:prstGeom prst="ellipse">
            <a:avLst/>
          </a:prstGeom>
          <a:solidFill>
            <a:srgbClr val="FF6A12"/>
          </a:solidFill>
          <a:ln/>
        </p:spPr>
      </p:sp>
      <p:sp>
        <p:nvSpPr>
          <p:cNvPr id="37" name="Text 35"/>
          <p:cNvSpPr/>
          <p:nvPr/>
        </p:nvSpPr>
        <p:spPr>
          <a:xfrm>
            <a:off x="4657725" y="2660243"/>
            <a:ext cx="7534275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少看屏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752431" y="2713038"/>
            <a:ext cx="134938" cy="67469"/>
          </a:xfrm>
          <a:custGeom>
            <a:avLst/>
            <a:gdLst/>
            <a:ahLst/>
            <a:cxnLst/>
            <a:rect l="l" t="t" r="r" b="b"/>
            <a:pathLst>
              <a:path w="134938" h="67469">
                <a:moveTo>
                  <a:pt x="134938" y="0"/>
                </a:moveTo>
                <a:lnTo>
                  <a:pt x="67469" y="67469"/>
                </a:lnTo>
                <a:lnTo>
                  <a:pt x="0" y="0"/>
                </a:lnTo>
              </a:path>
            </a:pathLst>
          </a:custGeom>
          <a:noFill/>
          <a:ln w="35084">
            <a:solidFill>
              <a:srgbClr val="F3651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684963" y="2780506"/>
            <a:ext cx="269875" cy="202406"/>
          </a:xfrm>
          <a:prstGeom prst="roundRect">
            <a:avLst>
              <a:gd name="adj" fmla="val 13333"/>
            </a:avLst>
          </a:prstGeom>
          <a:noFill/>
          <a:ln w="35084">
            <a:solidFill>
              <a:srgbClr val="F36512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657725" y="3311321"/>
            <a:ext cx="75342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每天累计不超过 1 小时，越少越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4657725" y="3578021"/>
            <a:ext cx="75342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好。睡前不看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657725" y="4500500"/>
            <a:ext cx="75342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卫健委、营养学会、WHO 都这样建议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 rot="21528000">
            <a:off x="7735291" y="2142516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1E2340">
              <a:alpha val="1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21528000">
            <a:off x="7705725" y="2095500"/>
            <a:ext cx="2952750" cy="342900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</p:spPr>
      </p:sp>
      <p:sp>
        <p:nvSpPr>
          <p:cNvPr id="45" name="Shape 43"/>
          <p:cNvSpPr/>
          <p:nvPr/>
        </p:nvSpPr>
        <p:spPr>
          <a:xfrm>
            <a:off x="8991600" y="1962150"/>
            <a:ext cx="381000" cy="381000"/>
          </a:xfrm>
          <a:prstGeom prst="ellipse">
            <a:avLst/>
          </a:prstGeom>
          <a:solidFill>
            <a:srgbClr val="15D157"/>
          </a:solidFill>
          <a:ln/>
        </p:spPr>
      </p:sp>
      <p:sp>
        <p:nvSpPr>
          <p:cNvPr id="46" name="Text 44"/>
          <p:cNvSpPr/>
          <p:nvPr/>
        </p:nvSpPr>
        <p:spPr>
          <a:xfrm>
            <a:off x="7991475" y="2660243"/>
            <a:ext cx="4200525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多出门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10099675" y="2794000"/>
            <a:ext cx="107950" cy="107950"/>
          </a:xfrm>
          <a:prstGeom prst="ellipse">
            <a:avLst/>
          </a:pr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153650" y="2713038"/>
            <a:ext cx="10120" cy="26988"/>
          </a:xfrm>
          <a:custGeom>
            <a:avLst/>
            <a:gdLst/>
            <a:ahLst/>
            <a:cxnLst/>
            <a:rect l="l" t="t" r="r" b="b"/>
            <a:pathLst>
              <a:path w="10120" h="26988">
                <a:moveTo>
                  <a:pt x="0" y="0"/>
                </a:moveTo>
                <a:lnTo>
                  <a:pt x="0" y="26988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153650" y="2955925"/>
            <a:ext cx="10120" cy="26988"/>
          </a:xfrm>
          <a:custGeom>
            <a:avLst/>
            <a:gdLst/>
            <a:ahLst/>
            <a:cxnLst/>
            <a:rect l="l" t="t" r="r" b="b"/>
            <a:pathLst>
              <a:path w="10120" h="26988">
                <a:moveTo>
                  <a:pt x="0" y="0"/>
                </a:moveTo>
                <a:lnTo>
                  <a:pt x="0" y="26988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058249" y="2752574"/>
            <a:ext cx="19026" cy="19026"/>
          </a:xfrm>
          <a:custGeom>
            <a:avLst/>
            <a:gdLst/>
            <a:ahLst/>
            <a:cxnLst/>
            <a:rect l="l" t="t" r="r" b="b"/>
            <a:pathLst>
              <a:path w="19026" h="19026">
                <a:moveTo>
                  <a:pt x="0" y="0"/>
                </a:moveTo>
                <a:lnTo>
                  <a:pt x="19026" y="19026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230025" y="2924350"/>
            <a:ext cx="19026" cy="19026"/>
          </a:xfrm>
          <a:custGeom>
            <a:avLst/>
            <a:gdLst/>
            <a:ahLst/>
            <a:cxnLst/>
            <a:rect l="l" t="t" r="r" b="b"/>
            <a:pathLst>
              <a:path w="19026" h="19026">
                <a:moveTo>
                  <a:pt x="0" y="0"/>
                </a:moveTo>
                <a:lnTo>
                  <a:pt x="19026" y="19026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0018713" y="2847975"/>
            <a:ext cx="26988" cy="10120"/>
          </a:xfrm>
          <a:custGeom>
            <a:avLst/>
            <a:gdLst/>
            <a:ahLst/>
            <a:cxnLst/>
            <a:rect l="l" t="t" r="r" b="b"/>
            <a:pathLst>
              <a:path w="26988" h="10120">
                <a:moveTo>
                  <a:pt x="0" y="0"/>
                </a:moveTo>
                <a:lnTo>
                  <a:pt x="26988" y="0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0261600" y="2847975"/>
            <a:ext cx="26988" cy="10120"/>
          </a:xfrm>
          <a:custGeom>
            <a:avLst/>
            <a:gdLst/>
            <a:ahLst/>
            <a:cxnLst/>
            <a:rect l="l" t="t" r="r" b="b"/>
            <a:pathLst>
              <a:path w="26988" h="10120">
                <a:moveTo>
                  <a:pt x="0" y="0"/>
                </a:moveTo>
                <a:lnTo>
                  <a:pt x="26988" y="0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058249" y="2924350"/>
            <a:ext cx="19026" cy="19026"/>
          </a:xfrm>
          <a:custGeom>
            <a:avLst/>
            <a:gdLst/>
            <a:ahLst/>
            <a:cxnLst/>
            <a:rect l="l" t="t" r="r" b="b"/>
            <a:pathLst>
              <a:path w="19026" h="19026">
                <a:moveTo>
                  <a:pt x="19026" y="0"/>
                </a:moveTo>
                <a:lnTo>
                  <a:pt x="0" y="19026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230025" y="2752574"/>
            <a:ext cx="19026" cy="19026"/>
          </a:xfrm>
          <a:custGeom>
            <a:avLst/>
            <a:gdLst/>
            <a:ahLst/>
            <a:cxnLst/>
            <a:rect l="l" t="t" r="r" b="b"/>
            <a:pathLst>
              <a:path w="19026" h="19026">
                <a:moveTo>
                  <a:pt x="19026" y="0"/>
                </a:moveTo>
                <a:lnTo>
                  <a:pt x="0" y="19026"/>
                </a:lnTo>
              </a:path>
            </a:pathLst>
          </a:custGeom>
          <a:noFill/>
          <a:ln w="35084">
            <a:solidFill>
              <a:srgbClr val="13AA4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991475" y="3311321"/>
            <a:ext cx="42005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天天到户外跑一跑。在园每天 2 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7991475" y="3578021"/>
            <a:ext cx="420052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时，周末也别落下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991475" y="4500500"/>
            <a:ext cx="42005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户外是护眼的第一件事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来源：教育部 2012 年指南，全国爱卫办 2025，中国营养学会 2022，WHO 2019，国家卫健委 2021 年两份文件，《幼儿园工作规程》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FE7D9"/>
          </a:solidFill>
          <a:ln/>
        </p:spPr>
      </p:sp>
      <p:sp>
        <p:nvSpPr>
          <p:cNvPr id="16" name="pptwise-slidenum-s0011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8188" y="428626"/>
            <a:ext cx="142875" cy="121443"/>
          </a:xfrm>
          <a:custGeom>
            <a:avLst/>
            <a:gdLst/>
            <a:ahLst/>
            <a:cxnLst/>
            <a:rect l="l" t="t" r="r" b="b"/>
            <a:pathLst>
              <a:path w="142875" h="121443">
                <a:moveTo>
                  <a:pt x="124401" y="74394"/>
                </a:moveTo>
                <a:cubicBezTo>
                  <a:pt x="135731" y="63064"/>
                  <a:pt x="142875" y="53577"/>
                  <a:pt x="142875" y="39290"/>
                </a:cubicBezTo>
                <a:arcTo hR="39291" wR="39291" stAng="21599937" swAng="-8283398"/>
                <a:arcTo hR="4286" wR="4286" stAng="2817354" swAng="5156887"/>
                <a:arcTo hR="39291" wR="39291" stAng="19083461" swAng="-8282773"/>
                <a:cubicBezTo>
                  <a:pt x="0" y="55721"/>
                  <a:pt x="10716" y="67865"/>
                  <a:pt x="21431" y="78581"/>
                </a:cubicBezTo>
                <a:lnTo>
                  <a:pt x="60972" y="116885"/>
                </a:lnTo>
                <a:arcTo hR="14288" wR="14288" stAng="8224697" swAng="-5525224"/>
                <a:arcTo hR="15145" wR="15145" stAng="2697561" swAng="-5404290"/>
                <a:arcTo hR="15173" wR="15173" stAng="8272702" swAng="-11145404"/>
                <a:arcTo hR="15173" wR="15173" stAng="8100241" swAng="-5400482"/>
                <a:arcTo hR="14288" wR="14288" stAng="2699481" swAng="-5398962"/>
                <a:lnTo>
                  <a:pt x="110964" y="40747"/>
                </a:lnTo>
                <a:arcTo hR="17216" wR="17216" stAng="18900752" swAng="-5401504"/>
                <a:lnTo>
                  <a:pt x="74395" y="52963"/>
                </a:lnTo>
                <a:arcTo hR="14288" wR="14288" stAng="2700519" swAng="5398962"/>
                <a:arcTo hR="14288" wR="14288" stAng="8100519" swAng="5398962"/>
                <a:lnTo>
                  <a:pt x="74359" y="13029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睡多久、看屏多久、户外多久：几家机构的建议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" y="1771650"/>
            <a:ext cx="10972800" cy="381000"/>
          </a:xfrm>
          <a:prstGeom prst="roundRect">
            <a:avLst>
              <a:gd name="adj" fmla="val 30000"/>
            </a:avLst>
          </a:prstGeom>
          <a:solidFill>
            <a:srgbClr val="FFE7D9"/>
          </a:solidFill>
          <a:ln/>
        </p:spPr>
      </p:sp>
      <p:sp>
        <p:nvSpPr>
          <p:cNvPr id="25" name="Text 23"/>
          <p:cNvSpPr/>
          <p:nvPr/>
        </p:nvSpPr>
        <p:spPr>
          <a:xfrm>
            <a:off x="742950" y="1881487"/>
            <a:ext cx="11449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机构（适用年龄）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62350" y="1881487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957068" y="1881487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看屏幕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253789" y="1881487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户外和活动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22325" y="2527300"/>
            <a:ext cx="31750" cy="39688"/>
          </a:xfrm>
          <a:custGeom>
            <a:avLst/>
            <a:gdLst/>
            <a:ahLst/>
            <a:cxnLst/>
            <a:rect l="l" t="t" r="r" b="b"/>
            <a:pathLst>
              <a:path w="31750" h="39688">
                <a:moveTo>
                  <a:pt x="31750" y="39688"/>
                </a:moveTo>
                <a:lnTo>
                  <a:pt x="31750" y="15875"/>
                </a:lnTo>
                <a:arcTo hR="15875" wR="15875" stAng="0" swAng="-10800000"/>
                <a:lnTo>
                  <a:pt x="0" y="39688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85825" y="2439456"/>
            <a:ext cx="5953" cy="127532"/>
          </a:xfrm>
          <a:custGeom>
            <a:avLst/>
            <a:gdLst/>
            <a:ahLst/>
            <a:cxnLst/>
            <a:rect l="l" t="t" r="r" b="b"/>
            <a:pathLst>
              <a:path w="5953" h="127532">
                <a:moveTo>
                  <a:pt x="0" y="0"/>
                </a:moveTo>
                <a:lnTo>
                  <a:pt x="0" y="12753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4700" y="2416168"/>
            <a:ext cx="127000" cy="31757"/>
          </a:xfrm>
          <a:custGeom>
            <a:avLst/>
            <a:gdLst/>
            <a:ahLst/>
            <a:cxnLst/>
            <a:rect l="l" t="t" r="r" b="b"/>
            <a:pathLst>
              <a:path w="127000" h="31757">
                <a:moveTo>
                  <a:pt x="0" y="31757"/>
                </a:moveTo>
                <a:lnTo>
                  <a:pt x="56404" y="1674"/>
                </a:lnTo>
                <a:arcTo hR="15875" wR="15875" stAng="14606918" swAng="3186164"/>
                <a:lnTo>
                  <a:pt x="127000" y="31757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8825" y="2487613"/>
            <a:ext cx="158750" cy="79375"/>
          </a:xfrm>
          <a:custGeom>
            <a:avLst/>
            <a:gdLst/>
            <a:ahLst/>
            <a:cxnLst/>
            <a:rect l="l" t="t" r="r" b="b"/>
            <a:pathLst>
              <a:path w="158750" h="79375">
                <a:moveTo>
                  <a:pt x="31750" y="0"/>
                </a:moveTo>
                <a:lnTo>
                  <a:pt x="3810" y="17042"/>
                </a:lnTo>
                <a:arcTo hR="7938" wR="7938" stAng="14320065" swAng="-3519493"/>
                <a:lnTo>
                  <a:pt x="0" y="63500"/>
                </a:lnTo>
                <a:arcTo hR="15875" wR="15875" stAng="10800000" swAng="-5400000"/>
                <a:lnTo>
                  <a:pt x="142875" y="79375"/>
                </a:lnTo>
                <a:arcTo hR="15875" wR="15875" stAng="5400000" swAng="-5400000"/>
                <a:lnTo>
                  <a:pt x="158750" y="23813"/>
                </a:lnTo>
                <a:arcTo hR="7938" wR="7938" stAng="21595989" swAng="-3516057"/>
                <a:lnTo>
                  <a:pt x="127000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90575" y="2439456"/>
            <a:ext cx="5953" cy="127532"/>
          </a:xfrm>
          <a:custGeom>
            <a:avLst/>
            <a:gdLst/>
            <a:ahLst/>
            <a:cxnLst/>
            <a:rect l="l" t="t" r="r" b="b"/>
            <a:pathLst>
              <a:path w="5953" h="127532">
                <a:moveTo>
                  <a:pt x="0" y="0"/>
                </a:moveTo>
                <a:lnTo>
                  <a:pt x="0" y="12753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22325" y="2455863"/>
            <a:ext cx="31750" cy="31750"/>
          </a:xfrm>
          <a:prstGeom prst="ellipse">
            <a:avLst/>
          </a:pr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28700" y="23101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教育部指南，3～6 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3562350" y="23101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11～12 小时，午睡约 2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957068" y="23101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连续不超过 15、20、30 分钟，按年龄段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9253789" y="23101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户外一般不少于 2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09600" y="28098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40" name="Shape 38"/>
          <p:cNvSpPr/>
          <p:nvPr/>
        </p:nvSpPr>
        <p:spPr>
          <a:xfrm>
            <a:off x="830263" y="3025775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82638" y="3025775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58825" y="3033712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23813" y="0"/>
                </a:moveTo>
                <a:lnTo>
                  <a:pt x="15875" y="0"/>
                </a:lnTo>
                <a:arcTo hR="15875" wR="15875" stAng="16200000" swAng="-5400000"/>
                <a:lnTo>
                  <a:pt x="0" y="47625"/>
                </a:lnTo>
                <a:arcTo hR="47625" wR="47625" stAng="10800000" swAng="-10800000"/>
                <a:lnTo>
                  <a:pt x="95250" y="15875"/>
                </a:lnTo>
                <a:arcTo hR="15875" wR="15875" stAng="0" swAng="-5400000"/>
                <a:lnTo>
                  <a:pt x="71438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06450" y="3105150"/>
            <a:ext cx="95250" cy="71438"/>
          </a:xfrm>
          <a:custGeom>
            <a:avLst/>
            <a:gdLst/>
            <a:ahLst/>
            <a:cxnLst/>
            <a:rect l="l" t="t" r="r" b="b"/>
            <a:pathLst>
              <a:path w="95250" h="71438">
                <a:moveTo>
                  <a:pt x="0" y="23813"/>
                </a:moveTo>
                <a:arcTo hR="47625" wR="47625" stAng="10800000" swAng="-10800000"/>
                <a:lnTo>
                  <a:pt x="95250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85825" y="3073400"/>
            <a:ext cx="31750" cy="31750"/>
          </a:xfrm>
          <a:prstGeom prst="ellipse">
            <a:avLst/>
          </a:pr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28700" y="29197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国家卫健委两份文件，学龄前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562350" y="29197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未涉及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5957068" y="29197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 20 分钟（眼保健规范）或 15 分钟以内（近视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5957068" y="312926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防控指南）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9253789" y="29197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 2 小时以上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09600" y="34194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51" name="Shape 49"/>
          <p:cNvSpPr/>
          <p:nvPr/>
        </p:nvSpPr>
        <p:spPr>
          <a:xfrm>
            <a:off x="766747" y="3643249"/>
            <a:ext cx="142946" cy="142945"/>
          </a:xfrm>
          <a:custGeom>
            <a:avLst/>
            <a:gdLst/>
            <a:ahLst/>
            <a:cxnLst/>
            <a:rect l="l" t="t" r="r" b="b"/>
            <a:pathLst>
              <a:path w="142946" h="142945">
                <a:moveTo>
                  <a:pt x="142771" y="75359"/>
                </a:moveTo>
                <a:arcTo hR="71438" wR="71438" stAng="185398" swAng="15828841"/>
                <a:cubicBezTo>
                  <a:pt x="70794" y="0"/>
                  <a:pt x="72477" y="3826"/>
                  <a:pt x="70770" y="6548"/>
                </a:cubicBezTo>
                <a:arcTo hR="47625" wR="47625" stAng="12720353" swAng="-9240706"/>
                <a:cubicBezTo>
                  <a:pt x="139128" y="70469"/>
                  <a:pt x="142946" y="72144"/>
                  <a:pt x="142771" y="75359"/>
                </a:cubicBez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028700" y="35293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全国爱卫办，学龄前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3562350" y="35293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10～13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5957068" y="35293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未涉及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253789" y="35293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未涉及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09600" y="40290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57" name="Shape 55"/>
          <p:cNvSpPr/>
          <p:nvPr/>
        </p:nvSpPr>
        <p:spPr>
          <a:xfrm>
            <a:off x="838200" y="4244975"/>
            <a:ext cx="7938" cy="35941"/>
          </a:xfrm>
          <a:custGeom>
            <a:avLst/>
            <a:gdLst/>
            <a:ahLst/>
            <a:cxnLst/>
            <a:rect l="l" t="t" r="r" b="b"/>
            <a:pathLst>
              <a:path w="7938" h="35941">
                <a:moveTo>
                  <a:pt x="0" y="35941"/>
                </a:moveTo>
                <a:lnTo>
                  <a:pt x="0" y="7938"/>
                </a:lnTo>
                <a:arcTo hR="7938" wR="7938" stAng="10800000" swAng="5400000"/>
                <a:lnTo>
                  <a:pt x="7938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58825" y="4268789"/>
            <a:ext cx="158751" cy="134942"/>
          </a:xfrm>
          <a:custGeom>
            <a:avLst/>
            <a:gdLst/>
            <a:ahLst/>
            <a:cxnLst/>
            <a:rect l="l" t="t" r="r" b="b"/>
            <a:pathLst>
              <a:path w="158751" h="134942">
                <a:moveTo>
                  <a:pt x="128881" y="126999"/>
                </a:moveTo>
                <a:arcTo hR="119063" wR="119063" stAng="2489125" swAng="-2503692"/>
                <a:arcTo hR="47625" wR="47625" stAng="21599922" swAng="-7908541"/>
                <a:arcTo hR="47625" wR="47625" stAng="18708619" swAng="-7908541"/>
                <a:arcTo hR="119856" wR="119856" stAng="10805894" swAng="-2486345"/>
                <a:arcTo hR="23813" wR="23813" stAng="8292454" swAng="-4576210"/>
                <a:arcTo hR="43656" wR="43656" stAng="14515109" swAng="3369782"/>
                <a:arcTo hR="23813" wR="23813" stAng="7083756" swAng="-4576210"/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028700" y="41389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中国营养学会，2～5 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3562350" y="41389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10～13 小时，含午睡 1～2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5957068" y="41389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每天累计不超过 1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9253789" y="41389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户外至少 120 分钟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09600" y="46386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64" name="Shape 62"/>
          <p:cNvSpPr/>
          <p:nvPr/>
        </p:nvSpPr>
        <p:spPr>
          <a:xfrm>
            <a:off x="806450" y="4902200"/>
            <a:ext cx="63500" cy="63500"/>
          </a:xfrm>
          <a:prstGeom prst="ellipse">
            <a:avLst/>
          </a:pr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38200" y="4854575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838200" y="4997450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82082" y="4877832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0" y="0"/>
                </a:moveTo>
                <a:lnTo>
                  <a:pt x="11192" y="1119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883126" y="4978876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0" y="0"/>
                </a:moveTo>
                <a:lnTo>
                  <a:pt x="11192" y="1119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58825" y="4933950"/>
            <a:ext cx="15875" cy="5953"/>
          </a:xfrm>
          <a:custGeom>
            <a:avLst/>
            <a:gdLst/>
            <a:ahLst/>
            <a:cxnLst/>
            <a:rect l="l" t="t" r="r" b="b"/>
            <a:pathLst>
              <a:path w="15875" h="5953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1700" y="4933950"/>
            <a:ext cx="15875" cy="5953"/>
          </a:xfrm>
          <a:custGeom>
            <a:avLst/>
            <a:gdLst/>
            <a:ahLst/>
            <a:cxnLst/>
            <a:rect l="l" t="t" r="r" b="b"/>
            <a:pathLst>
              <a:path w="15875" h="5953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782082" y="4978876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11192" y="0"/>
                </a:moveTo>
                <a:lnTo>
                  <a:pt x="0" y="1119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883126" y="4877832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11192" y="0"/>
                </a:moveTo>
                <a:lnTo>
                  <a:pt x="0" y="11192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028700" y="47485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WHO，3～4 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3562350" y="47485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10～13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5957068" y="47485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不超过 1 小时，越少越好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9253789" y="47485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各种活动至少 180 分钟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09600" y="52482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78" name="Shape 76"/>
          <p:cNvSpPr/>
          <p:nvPr/>
        </p:nvSpPr>
        <p:spPr>
          <a:xfrm>
            <a:off x="609600" y="5276850"/>
            <a:ext cx="10972800" cy="552450"/>
          </a:xfrm>
          <a:prstGeom prst="roundRect">
            <a:avLst>
              <a:gd name="adj" fmla="val 24138"/>
            </a:avLst>
          </a:prstGeom>
          <a:solidFill>
            <a:srgbClr val="DAF8E4"/>
          </a:solidFill>
          <a:ln/>
        </p:spPr>
      </p:sp>
      <p:sp>
        <p:nvSpPr>
          <p:cNvPr id="79" name="Shape 77"/>
          <p:cNvSpPr/>
          <p:nvPr/>
        </p:nvSpPr>
        <p:spPr>
          <a:xfrm>
            <a:off x="806450" y="5464175"/>
            <a:ext cx="63500" cy="31750"/>
          </a:xfrm>
          <a:prstGeom prst="roundRect">
            <a:avLst>
              <a:gd name="adj" fmla="val 25000"/>
            </a:avLst>
          </a:pr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74700" y="5480050"/>
            <a:ext cx="127000" cy="142875"/>
          </a:xfrm>
          <a:custGeom>
            <a:avLst/>
            <a:gdLst/>
            <a:ahLst/>
            <a:cxnLst/>
            <a:rect l="l" t="t" r="r" b="b"/>
            <a:pathLst>
              <a:path w="127000" h="142875">
                <a:moveTo>
                  <a:pt x="95250" y="0"/>
                </a:moveTo>
                <a:lnTo>
                  <a:pt x="111125" y="0"/>
                </a:lnTo>
                <a:arcTo hR="15875" wR="15875" stAng="16200000" swAng="5400000"/>
                <a:lnTo>
                  <a:pt x="127000" y="127000"/>
                </a:lnTo>
                <a:arcTo hR="15875" wR="15875" stAng="0" swAng="5400000"/>
                <a:lnTo>
                  <a:pt x="15875" y="142875"/>
                </a:lnTo>
                <a:arcTo hR="15875" wR="15875" stAng="5400000" swAng="5400000"/>
                <a:lnTo>
                  <a:pt x="0" y="15875"/>
                </a:lnTo>
                <a:arcTo hR="15875" wR="15875" stAng="10800000" swAng="5400000"/>
                <a:lnTo>
                  <a:pt x="31750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14388" y="5543550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7463">
            <a:solidFill>
              <a:srgbClr val="1E234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028700" y="535811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《幼儿园工作规程》，在园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1028700" y="5581650"/>
            <a:ext cx="438150" cy="190500"/>
          </a:xfrm>
          <a:prstGeom prst="roundRect">
            <a:avLst>
              <a:gd name="adj" fmla="val 50000"/>
            </a:avLst>
          </a:prstGeom>
          <a:solidFill>
            <a:srgbClr val="0E8437"/>
          </a:solidFill>
          <a:ln/>
        </p:spPr>
      </p:sp>
      <p:sp>
        <p:nvSpPr>
          <p:cNvPr id="84" name="Text 82"/>
          <p:cNvSpPr/>
          <p:nvPr/>
        </p:nvSpPr>
        <p:spPr>
          <a:xfrm>
            <a:off x="0" y="5614202"/>
            <a:ext cx="249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规定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Text 83"/>
          <p:cNvSpPr/>
          <p:nvPr/>
        </p:nvSpPr>
        <p:spPr>
          <a:xfrm>
            <a:off x="3562350" y="5358112"/>
            <a:ext cx="8629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未涉及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5957068" y="5358112"/>
            <a:ext cx="62349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未涉及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9253789" y="5358112"/>
            <a:ext cx="29382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户外不少于 2 小时，含体育 1 小时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Shape 86"/>
          <p:cNvSpPr/>
          <p:nvPr/>
        </p:nvSpPr>
        <p:spPr>
          <a:xfrm>
            <a:off x="609600" y="5857875"/>
            <a:ext cx="10972800" cy="0"/>
          </a:xfrm>
          <a:prstGeom prst="line">
            <a:avLst/>
          </a:prstGeom>
          <a:noFill/>
          <a:ln w="19050">
            <a:solidFill>
              <a:srgbClr val="F0E6D6"/>
            </a:solidFill>
            <a:prstDash val="sysDot"/>
          </a:ln>
        </p:spPr>
      </p:sp>
      <p:sp>
        <p:nvSpPr>
          <p:cNvPr id="89" name="Text 87"/>
          <p:cNvSpPr/>
          <p:nvPr/>
        </p:nvSpPr>
        <p:spPr>
          <a:xfrm>
            <a:off x="609600" y="59578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只有《幼儿园工作规程》是规定，其余都是建议。WHO 只覆盖 3～4 岁，营养学会覆盖 2～5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609600" y="62047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来源：教育部 2012 年指南，国家卫健委 2021 年两份文件，全国爱卫办 2025，中国营养学会 2022，WHO 2019，教育部令第 39 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FE7D9"/>
          </a:solidFill>
          <a:ln/>
        </p:spPr>
      </p:sp>
      <p:sp>
        <p:nvSpPr>
          <p:cNvPr id="16" name="pptwise-slidenum-s0012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8188" y="428626"/>
            <a:ext cx="142875" cy="121443"/>
          </a:xfrm>
          <a:custGeom>
            <a:avLst/>
            <a:gdLst/>
            <a:ahLst/>
            <a:cxnLst/>
            <a:rect l="l" t="t" r="r" b="b"/>
            <a:pathLst>
              <a:path w="142875" h="121443">
                <a:moveTo>
                  <a:pt x="124401" y="74394"/>
                </a:moveTo>
                <a:cubicBezTo>
                  <a:pt x="135731" y="63064"/>
                  <a:pt x="142875" y="53577"/>
                  <a:pt x="142875" y="39290"/>
                </a:cubicBezTo>
                <a:arcTo hR="39291" wR="39291" stAng="21599937" swAng="-8283398"/>
                <a:arcTo hR="4286" wR="4286" stAng="2817354" swAng="5156887"/>
                <a:arcTo hR="39291" wR="39291" stAng="19083461" swAng="-8282773"/>
                <a:cubicBezTo>
                  <a:pt x="0" y="55721"/>
                  <a:pt x="10716" y="67865"/>
                  <a:pt x="21431" y="78581"/>
                </a:cubicBezTo>
                <a:lnTo>
                  <a:pt x="60972" y="116885"/>
                </a:lnTo>
                <a:arcTo hR="14288" wR="14288" stAng="8224697" swAng="-5525224"/>
                <a:arcTo hR="15145" wR="15145" stAng="2697561" swAng="-5404290"/>
                <a:arcTo hR="15173" wR="15173" stAng="8272702" swAng="-11145404"/>
                <a:arcTo hR="15173" wR="15173" stAng="8100241" swAng="-5400482"/>
                <a:arcTo hR="14288" wR="14288" stAng="2699481" swAng="-5398962"/>
                <a:lnTo>
                  <a:pt x="110964" y="40747"/>
                </a:lnTo>
                <a:arcTo hR="17216" wR="17216" stAng="18900752" swAng="-5401504"/>
                <a:lnTo>
                  <a:pt x="74395" y="52963"/>
                </a:lnTo>
                <a:arcTo hR="14288" wR="14288" stAng="2700519" swAng="5398962"/>
                <a:arcTo hR="14288" wR="14288" stAng="8100519" swAng="5398962"/>
                <a:lnTo>
                  <a:pt x="74359" y="13029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吃得好：每天喝奶、喝白水，少盐，不喝含糖饮料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F6A12">
                <a:alpha val="35000"/>
              </a:srgbClr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rcRect l="15079" r="15079" t="0" b="0"/>
          <a:stretch/>
        </p:blipFill>
        <p:spPr>
          <a:xfrm>
            <a:off x="609600" y="1771650"/>
            <a:ext cx="4191000" cy="4000500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60960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0"/>
                </a:moveTo>
                <a:lnTo>
                  <a:pt x="247650" y="0"/>
                </a:lnTo>
                <a:arcTo hR="247650" wR="2476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6" name="Shape 23"/>
          <p:cNvSpPr/>
          <p:nvPr/>
        </p:nvSpPr>
        <p:spPr>
          <a:xfrm>
            <a:off x="455295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247650" y="247650"/>
                </a:lnTo>
                <a:arcTo hR="247650" wR="2476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7" name="Shape 24"/>
          <p:cNvSpPr/>
          <p:nvPr/>
        </p:nvSpPr>
        <p:spPr>
          <a:xfrm>
            <a:off x="4552950" y="55245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247650"/>
                </a:moveTo>
                <a:lnTo>
                  <a:pt x="0" y="247650"/>
                </a:lnTo>
                <a:arcTo hR="247650" wR="2476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8" name="Shape 25"/>
          <p:cNvSpPr/>
          <p:nvPr/>
        </p:nvSpPr>
        <p:spPr>
          <a:xfrm>
            <a:off x="609600" y="55245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247650"/>
                </a:moveTo>
                <a:lnTo>
                  <a:pt x="0" y="0"/>
                </a:lnTo>
                <a:arcTo hR="247650" wR="2476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9" name="Shape 26"/>
          <p:cNvSpPr/>
          <p:nvPr/>
        </p:nvSpPr>
        <p:spPr>
          <a:xfrm>
            <a:off x="585788" y="1747838"/>
            <a:ext cx="4238625" cy="4048125"/>
          </a:xfrm>
          <a:prstGeom prst="roundRect">
            <a:avLst>
              <a:gd name="adj" fmla="val 6706"/>
            </a:avLst>
          </a:prstGeom>
          <a:noFill/>
          <a:ln w="47625">
            <a:solidFill>
              <a:srgbClr val="FFD10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09600" y="58904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示意图：午餐（AI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5143500" y="1771650"/>
            <a:ext cx="3009900" cy="1866900"/>
          </a:xfrm>
          <a:prstGeom prst="roundRect">
            <a:avLst>
              <a:gd name="adj" fmla="val 11224"/>
            </a:avLst>
          </a:prstGeom>
          <a:solidFill>
            <a:srgbClr val="D9F3FF"/>
          </a:solidFill>
          <a:ln w="24765">
            <a:solidFill>
              <a:srgbClr val="14B4FF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162550" y="1785938"/>
            <a:ext cx="2981325" cy="1847850"/>
          </a:xfrm>
          <a:prstGeom prst="roundRect">
            <a:avLst>
              <a:gd name="adj" fmla="val 12371"/>
            </a:avLst>
          </a:prstGeom>
          <a:noFill/>
          <a:ln w="17145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441950" y="2003425"/>
            <a:ext cx="88900" cy="8334"/>
          </a:xfrm>
          <a:custGeom>
            <a:avLst/>
            <a:gdLst/>
            <a:ahLst/>
            <a:cxnLst/>
            <a:rect l="l" t="t" r="r" b="b"/>
            <a:pathLst>
              <a:path w="88900" h="8334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430837" y="2003425"/>
            <a:ext cx="111125" cy="222250"/>
          </a:xfrm>
          <a:custGeom>
            <a:avLst/>
            <a:gdLst/>
            <a:ahLst/>
            <a:cxnLst/>
            <a:rect l="l" t="t" r="r" b="b"/>
            <a:pathLst>
              <a:path w="111125" h="222250">
                <a:moveTo>
                  <a:pt x="22225" y="0"/>
                </a:moveTo>
                <a:lnTo>
                  <a:pt x="22225" y="30993"/>
                </a:lnTo>
                <a:arcTo hR="44450" wR="44450" stAng="88" swAng="2021628"/>
                <a:lnTo>
                  <a:pt x="7468" y="66586"/>
                </a:lnTo>
                <a:arcTo hR="44450" wR="44450" stAng="12821716" swAng="-2022487"/>
                <a:lnTo>
                  <a:pt x="0" y="200025"/>
                </a:lnTo>
                <a:arcTo hR="22225" wR="22225" stAng="10800000" swAng="-5400000"/>
                <a:lnTo>
                  <a:pt x="88900" y="222250"/>
                </a:lnTo>
                <a:arcTo hR="22225" wR="22225" stAng="5400000" swAng="-5400000"/>
                <a:lnTo>
                  <a:pt x="111125" y="91245"/>
                </a:lnTo>
                <a:arcTo hR="44450" wR="44450" stAng="21599912" swAng="-2021628"/>
                <a:lnTo>
                  <a:pt x="96368" y="55651"/>
                </a:lnTo>
                <a:arcTo hR="44450" wR="44450" stAng="8778284" swAng="2022487"/>
                <a:lnTo>
                  <a:pt x="8890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30838" y="2142305"/>
            <a:ext cx="111125" cy="11166"/>
          </a:xfrm>
          <a:custGeom>
            <a:avLst/>
            <a:gdLst/>
            <a:ahLst/>
            <a:cxnLst/>
            <a:rect l="l" t="t" r="r" b="b"/>
            <a:pathLst>
              <a:path w="111125" h="11166">
                <a:moveTo>
                  <a:pt x="0" y="5582"/>
                </a:moveTo>
                <a:arcTo hR="71920" wR="71920" stAng="14836609" swAng="2726782"/>
                <a:arcTo hR="71898" wR="71898" stAng="6763836" swAng="-2727673"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353050" y="2376662"/>
            <a:ext cx="68389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350～500</a:t>
            </a:r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克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5353050" y="2939846"/>
            <a:ext cx="6838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每天喝奶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5353050" y="3214625"/>
            <a:ext cx="6838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2～5 岁一样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8343900" y="1771650"/>
            <a:ext cx="3009900" cy="1866900"/>
          </a:xfrm>
          <a:prstGeom prst="roundRect">
            <a:avLst>
              <a:gd name="adj" fmla="val 11224"/>
            </a:avLst>
          </a:prstGeom>
          <a:solidFill>
            <a:srgbClr val="DAF8E4"/>
          </a:solidFill>
          <a:ln w="24765">
            <a:solidFill>
              <a:srgbClr val="15D157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8362950" y="1785938"/>
            <a:ext cx="2981325" cy="1847850"/>
          </a:xfrm>
          <a:prstGeom prst="roundRect">
            <a:avLst>
              <a:gd name="adj" fmla="val 12371"/>
            </a:avLst>
          </a:prstGeom>
          <a:noFill/>
          <a:ln w="17145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610241" y="2014538"/>
            <a:ext cx="153119" cy="211138"/>
          </a:xfrm>
          <a:custGeom>
            <a:avLst/>
            <a:gdLst/>
            <a:ahLst/>
            <a:cxnLst/>
            <a:rect l="l" t="t" r="r" b="b"/>
            <a:pathLst>
              <a:path w="153119" h="211138">
                <a:moveTo>
                  <a:pt x="60" y="12268"/>
                </a:moveTo>
                <a:arcTo hR="11113" wR="11113" stAng="10441826" swAng="5756189"/>
                <a:lnTo>
                  <a:pt x="142011" y="0"/>
                </a:lnTo>
                <a:arcTo hR="11113" wR="11113" stAng="16201623" swAng="5760007"/>
                <a:lnTo>
                  <a:pt x="134233" y="191246"/>
                </a:lnTo>
                <a:arcTo hR="22225" wR="22225" stAng="361630" swAng="5040185"/>
                <a:lnTo>
                  <a:pt x="40999" y="211138"/>
                </a:lnTo>
                <a:arcTo hR="22225" wR="22225" stAng="5381002" swAng="5057420"/>
                <a:close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8620125" y="2103437"/>
            <a:ext cx="133350" cy="22225"/>
          </a:xfrm>
          <a:custGeom>
            <a:avLst/>
            <a:gdLst/>
            <a:ahLst/>
            <a:cxnLst/>
            <a:rect l="l" t="t" r="r" b="b"/>
            <a:pathLst>
              <a:path w="133350" h="22225">
                <a:moveTo>
                  <a:pt x="0" y="11113"/>
                </a:moveTo>
                <a:arcTo hR="55563" wR="55563" stAng="13987806" swAng="4424388"/>
                <a:arcTo hR="55563" wR="55563" stAng="7612194" swAng="-4424388"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553450" y="2376662"/>
            <a:ext cx="36385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600～800</a:t>
            </a:r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毫升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8553450" y="2939846"/>
            <a:ext cx="363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每天喝白水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2"/>
          <p:cNvSpPr/>
          <p:nvPr/>
        </p:nvSpPr>
        <p:spPr>
          <a:xfrm>
            <a:off x="8553450" y="3214625"/>
            <a:ext cx="3638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4～5 岁 700～800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3"/>
          <p:cNvSpPr/>
          <p:nvPr/>
        </p:nvSpPr>
        <p:spPr>
          <a:xfrm>
            <a:off x="5143500" y="3810000"/>
            <a:ext cx="3009900" cy="1866900"/>
          </a:xfrm>
          <a:prstGeom prst="roundRect">
            <a:avLst>
              <a:gd name="adj" fmla="val 11224"/>
            </a:avLst>
          </a:prstGeom>
          <a:solidFill>
            <a:srgbClr val="FFE7D9"/>
          </a:solidFill>
          <a:ln w="24765">
            <a:solidFill>
              <a:srgbClr val="FF6A1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162550" y="3824288"/>
            <a:ext cx="2981325" cy="1847850"/>
          </a:xfrm>
          <a:prstGeom prst="roundRect">
            <a:avLst>
              <a:gd name="adj" fmla="val 12371"/>
            </a:avLst>
          </a:prstGeom>
          <a:noFill/>
          <a:ln w="17145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5375275" y="4152900"/>
            <a:ext cx="222250" cy="8334"/>
          </a:xfrm>
          <a:custGeom>
            <a:avLst/>
            <a:gdLst/>
            <a:ahLst/>
            <a:cxnLst/>
            <a:rect l="l" t="t" r="r" b="b"/>
            <a:pathLst>
              <a:path w="222250" h="8334">
                <a:moveTo>
                  <a:pt x="0" y="0"/>
                </a:moveTo>
                <a:lnTo>
                  <a:pt x="22225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5397500" y="4152900"/>
            <a:ext cx="177800" cy="111125"/>
          </a:xfrm>
          <a:custGeom>
            <a:avLst/>
            <a:gdLst/>
            <a:ahLst/>
            <a:cxnLst/>
            <a:rect l="l" t="t" r="r" b="b"/>
            <a:pathLst>
              <a:path w="177800" h="111125">
                <a:moveTo>
                  <a:pt x="177800" y="0"/>
                </a:moveTo>
                <a:lnTo>
                  <a:pt x="177800" y="88900"/>
                </a:lnTo>
                <a:arcTo hR="22225" wR="22225" stAng="0" swAng="5400000"/>
                <a:lnTo>
                  <a:pt x="22225" y="111125"/>
                </a:lnTo>
                <a:arcTo hR="22225" wR="22225" stAng="5400000" swAng="5400000"/>
                <a:lnTo>
                  <a:pt x="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5397500" y="4064000"/>
            <a:ext cx="177800" cy="44450"/>
          </a:xfrm>
          <a:custGeom>
            <a:avLst/>
            <a:gdLst/>
            <a:ahLst/>
            <a:cxnLst/>
            <a:rect l="l" t="t" r="r" b="b"/>
            <a:pathLst>
              <a:path w="177800" h="44450">
                <a:moveTo>
                  <a:pt x="0" y="44450"/>
                </a:moveTo>
                <a:lnTo>
                  <a:pt x="17780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445827" y="4041769"/>
            <a:ext cx="70355" cy="53124"/>
          </a:xfrm>
          <a:custGeom>
            <a:avLst/>
            <a:gdLst/>
            <a:ahLst/>
            <a:cxnLst/>
            <a:rect l="l" t="t" r="r" b="b"/>
            <a:pathLst>
              <a:path w="70355" h="53124">
                <a:moveTo>
                  <a:pt x="5680" y="53124"/>
                </a:moveTo>
                <a:lnTo>
                  <a:pt x="679" y="33010"/>
                </a:lnTo>
                <a:arcTo hR="22225" wR="22225" stAng="9947902" swAng="5403180"/>
                <a:lnTo>
                  <a:pt x="38351" y="673"/>
                </a:lnTo>
                <a:arcTo hR="22225" wR="22225" stAng="15352063" swAng="5415685"/>
                <a:lnTo>
                  <a:pt x="70355" y="36899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5353050" y="4415012"/>
            <a:ext cx="68389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＜2 / ＜3</a:t>
            </a:r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克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5353050" y="4978196"/>
            <a:ext cx="68389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每天的盐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1"/>
          <p:cNvSpPr/>
          <p:nvPr/>
        </p:nvSpPr>
        <p:spPr>
          <a:xfrm>
            <a:off x="5353050" y="5252975"/>
            <a:ext cx="6838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2～3 岁 / 4～5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2"/>
          <p:cNvSpPr/>
          <p:nvPr/>
        </p:nvSpPr>
        <p:spPr>
          <a:xfrm>
            <a:off x="8343900" y="3810000"/>
            <a:ext cx="3009900" cy="1866900"/>
          </a:xfrm>
          <a:prstGeom prst="roundRect">
            <a:avLst>
              <a:gd name="adj" fmla="val 11224"/>
            </a:avLst>
          </a:prstGeom>
          <a:solidFill>
            <a:srgbClr val="E9E3FA"/>
          </a:solidFill>
          <a:ln w="24765">
            <a:solidFill>
              <a:srgbClr val="7452E0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8362950" y="3824288"/>
            <a:ext cx="2981325" cy="1847850"/>
          </a:xfrm>
          <a:prstGeom prst="roundRect">
            <a:avLst>
              <a:gd name="adj" fmla="val 12371"/>
            </a:avLst>
          </a:prstGeom>
          <a:noFill/>
          <a:ln w="17145">
            <a:solidFill>
              <a:srgbClr val="7452E0">
                <a:alpha val="35000"/>
              </a:srgbClr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631238" y="4252912"/>
            <a:ext cx="111125" cy="8334"/>
          </a:xfrm>
          <a:custGeom>
            <a:avLst/>
            <a:gdLst/>
            <a:ahLst/>
            <a:cxnLst/>
            <a:rect l="l" t="t" r="r" b="b"/>
            <a:pathLst>
              <a:path w="111125" h="8334">
                <a:moveTo>
                  <a:pt x="0" y="0"/>
                </a:moveTo>
                <a:lnTo>
                  <a:pt x="111125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8586788" y="4152900"/>
            <a:ext cx="200025" cy="100013"/>
          </a:xfrm>
          <a:custGeom>
            <a:avLst/>
            <a:gdLst/>
            <a:ahLst/>
            <a:cxnLst/>
            <a:rect l="l" t="t" r="r" b="b"/>
            <a:pathLst>
              <a:path w="200025" h="100013">
                <a:moveTo>
                  <a:pt x="100013" y="100013"/>
                </a:moveTo>
                <a:arcTo hR="100013" wR="100013" stAng="5400000" swAng="-5400000"/>
                <a:lnTo>
                  <a:pt x="0" y="0"/>
                </a:lnTo>
                <a:arcTo hR="100013" wR="100013" stAng="10800000" swAng="-5400000"/>
                <a:close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8652992" y="4056409"/>
            <a:ext cx="139745" cy="96492"/>
          </a:xfrm>
          <a:custGeom>
            <a:avLst/>
            <a:gdLst/>
            <a:ahLst/>
            <a:cxnLst/>
            <a:rect l="l" t="t" r="r" b="b"/>
            <a:pathLst>
              <a:path w="139745" h="96492">
                <a:moveTo>
                  <a:pt x="26919" y="96491"/>
                </a:moveTo>
                <a:arcTo hR="26670" wR="26670" stAng="5367960" swAng="10288865"/>
                <a:arcTo hR="26670" wR="26670" stAng="10035987" swAng="7422392"/>
                <a:arcTo hR="26670" wR="26670" stAng="12745493" swAng="5674176"/>
                <a:arcTo hR="26670" wR="26670" stAng="13910020" swAng="9979961"/>
                <a:arcTo hR="26670" wR="26670" stAng="19381571" swAng="6423707"/>
                <a:arcTo hR="27892" wR="27892" stAng="20746526" swAng="1519481"/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8697913" y="4108450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44450"/>
                </a:moveTo>
                <a:lnTo>
                  <a:pt x="44450" y="0"/>
                </a:ln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8597899" y="4086111"/>
            <a:ext cx="76677" cy="66789"/>
          </a:xfrm>
          <a:custGeom>
            <a:avLst/>
            <a:gdLst/>
            <a:ahLst/>
            <a:cxnLst/>
            <a:rect l="l" t="t" r="r" b="b"/>
            <a:pathLst>
              <a:path w="76677" h="66789">
                <a:moveTo>
                  <a:pt x="76677" y="14004"/>
                </a:moveTo>
                <a:arcTo hR="44339" wR="44339" stAng="19009846" swAng="-8227267"/>
                <a:cubicBezTo>
                  <a:pt x="1" y="52676"/>
                  <a:pt x="2223" y="60232"/>
                  <a:pt x="6001" y="66789"/>
                </a:cubicBezTo>
              </a:path>
            </a:pathLst>
          </a:custGeom>
          <a:noFill/>
          <a:ln w="24448">
            <a:solidFill>
              <a:srgbClr val="1E2340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8553450" y="4415012"/>
            <a:ext cx="36385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种以上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0"/>
          <p:cNvSpPr/>
          <p:nvPr/>
        </p:nvSpPr>
        <p:spPr>
          <a:xfrm>
            <a:off x="8553450" y="4978196"/>
            <a:ext cx="363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每天吃的食物种类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1"/>
          <p:cNvSpPr/>
          <p:nvPr/>
        </p:nvSpPr>
        <p:spPr>
          <a:xfrm>
            <a:off x="8553450" y="5252975"/>
            <a:ext cx="3638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 25 种以上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2"/>
          <p:cNvSpPr/>
          <p:nvPr/>
        </p:nvSpPr>
        <p:spPr>
          <a:xfrm>
            <a:off x="5143500" y="6185702"/>
            <a:ext cx="7048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来源：中国营养学会《中国学龄前儿童膳食指南（2022）》，适用于满 2 周岁到满 6 周岁前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FE7D9"/>
          </a:solidFill>
          <a:ln/>
        </p:spPr>
      </p:sp>
      <p:sp>
        <p:nvSpPr>
          <p:cNvPr id="16" name="pptwise-slidenum-s0013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8188" y="428626"/>
            <a:ext cx="142875" cy="121443"/>
          </a:xfrm>
          <a:custGeom>
            <a:avLst/>
            <a:gdLst/>
            <a:ahLst/>
            <a:cxnLst/>
            <a:rect l="l" t="t" r="r" b="b"/>
            <a:pathLst>
              <a:path w="142875" h="121443">
                <a:moveTo>
                  <a:pt x="124401" y="74394"/>
                </a:moveTo>
                <a:cubicBezTo>
                  <a:pt x="135731" y="63064"/>
                  <a:pt x="142875" y="53577"/>
                  <a:pt x="142875" y="39290"/>
                </a:cubicBezTo>
                <a:arcTo hR="39291" wR="39291" stAng="21599937" swAng="-8283398"/>
                <a:arcTo hR="4286" wR="4286" stAng="2817354" swAng="5156887"/>
                <a:arcTo hR="39291" wR="39291" stAng="19083461" swAng="-8282773"/>
                <a:cubicBezTo>
                  <a:pt x="0" y="55721"/>
                  <a:pt x="10716" y="67865"/>
                  <a:pt x="21431" y="78581"/>
                </a:cubicBezTo>
                <a:lnTo>
                  <a:pt x="60972" y="116885"/>
                </a:lnTo>
                <a:arcTo hR="14288" wR="14288" stAng="8224697" swAng="-5525224"/>
                <a:arcTo hR="15145" wR="15145" stAng="2697561" swAng="-5404290"/>
                <a:arcTo hR="15173" wR="15173" stAng="8272702" swAng="-11145404"/>
                <a:arcTo hR="15173" wR="15173" stAng="8100241" swAng="-5400482"/>
                <a:arcTo hR="14288" wR="14288" stAng="2699481" swAng="-5398962"/>
                <a:lnTo>
                  <a:pt x="110964" y="40747"/>
                </a:lnTo>
                <a:arcTo hR="17216" wR="17216" stAng="18900752" swAng="-5401504"/>
                <a:lnTo>
                  <a:pt x="74395" y="52963"/>
                </a:lnTo>
                <a:arcTo hR="14288" wR="14288" stAng="2700519" swAng="5398962"/>
                <a:arcTo hR="14288" wR="14288" stAng="8100519" swAng="5398962"/>
                <a:lnTo>
                  <a:pt x="74359" y="13029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岁孩子近视率 12.7%，护眼先从多出门开始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7250" y="5048250"/>
            <a:ext cx="6000750" cy="0"/>
          </a:xfrm>
          <a:prstGeom prst="line">
            <a:avLst/>
          </a:prstGeom>
          <a:noFill/>
          <a:ln w="28575">
            <a:solidFill>
              <a:srgbClr val="F0E6D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47750" y="2458641"/>
            <a:ext cx="1238250" cy="2589609"/>
          </a:xfrm>
          <a:prstGeom prst="roundRect">
            <a:avLst>
              <a:gd name="adj" fmla="val 13846"/>
            </a:avLst>
          </a:prstGeom>
          <a:solidFill>
            <a:srgbClr val="7ED3F8"/>
          </a:solidFill>
          <a:ln/>
        </p:spPr>
      </p:sp>
      <p:sp>
        <p:nvSpPr>
          <p:cNvPr id="26" name="Shape 24"/>
          <p:cNvSpPr/>
          <p:nvPr/>
        </p:nvSpPr>
        <p:spPr>
          <a:xfrm>
            <a:off x="1047750" y="2458641"/>
            <a:ext cx="1238250" cy="2589609"/>
          </a:xfrm>
          <a:prstGeom prst="roundRect">
            <a:avLst>
              <a:gd name="adj" fmla="val 13846"/>
            </a:avLst>
          </a:prstGeom>
          <a:noFill/>
          <a:ln w="28575">
            <a:solidFill>
              <a:srgbClr val="0B87C7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0" y="2140831"/>
            <a:ext cx="333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14.5%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167612"/>
            <a:ext cx="3333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2018（推算）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952750" y="2494359"/>
            <a:ext cx="1238250" cy="2553891"/>
          </a:xfrm>
          <a:prstGeom prst="roundRect">
            <a:avLst>
              <a:gd name="adj" fmla="val 13846"/>
            </a:avLst>
          </a:prstGeom>
          <a:solidFill>
            <a:srgbClr val="14B4FF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2178931"/>
            <a:ext cx="7143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14.3%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5167612"/>
            <a:ext cx="7143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857750" y="2780109"/>
            <a:ext cx="1238250" cy="2268141"/>
          </a:xfrm>
          <a:prstGeom prst="roundRect">
            <a:avLst>
              <a:gd name="adj" fmla="val 13846"/>
            </a:avLst>
          </a:prstGeom>
          <a:solidFill>
            <a:srgbClr val="FF6A12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2428027"/>
            <a:ext cx="10953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12.7%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5167612"/>
            <a:ext cx="10953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47750" y="5557775"/>
            <a:ext cx="11144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 6 岁儿童近视率。2018 年由「比 2018 年下降 1.8 个百分点」推算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429500" y="1771650"/>
            <a:ext cx="3619500" cy="4000500"/>
          </a:xfrm>
          <a:prstGeom prst="roundRect">
            <a:avLst>
              <a:gd name="adj" fmla="val 5789"/>
            </a:avLst>
          </a:prstGeom>
          <a:solidFill>
            <a:srgbClr val="DAF8E4"/>
          </a:solidFill>
          <a:ln w="24765">
            <a:solidFill>
              <a:srgbClr val="15D15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448550" y="1785938"/>
            <a:ext cx="3590925" cy="3981450"/>
          </a:xfrm>
          <a:prstGeom prst="roundRect">
            <a:avLst>
              <a:gd name="adj" fmla="val 6366"/>
            </a:avLst>
          </a:prstGeom>
          <a:noFill/>
          <a:ln w="17145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91450" y="2209800"/>
            <a:ext cx="342900" cy="342900"/>
          </a:xfrm>
          <a:prstGeom prst="ellips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10550" y="2381250"/>
            <a:ext cx="95250" cy="0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138160" y="2556510"/>
            <a:ext cx="67628" cy="67628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962900" y="2628900"/>
            <a:ext cx="0" cy="95250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 flipV="1">
            <a:off x="7720013" y="2556510"/>
            <a:ext cx="67628" cy="67628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620000" y="2381250"/>
            <a:ext cx="95250" cy="0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720013" y="2138363"/>
            <a:ext cx="67628" cy="67627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962900" y="2038350"/>
            <a:ext cx="0" cy="95250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8138160" y="2138363"/>
            <a:ext cx="67628" cy="67627"/>
          </a:xfrm>
          <a:prstGeom prst="line">
            <a:avLst/>
          </a:prstGeom>
          <a:noFill/>
          <a:ln w="38100">
            <a:solidFill>
              <a:srgbClr val="9D8308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534400" y="2237527"/>
            <a:ext cx="3657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每天出门 2 小时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715250" y="2891860"/>
            <a:ext cx="4476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卫健委建议 4～6 岁孩子每天在室外活动 2 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715250" y="3149035"/>
            <a:ext cx="4476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时以上，这是保护远视储备的主要办法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715250" y="3939248"/>
            <a:ext cx="4476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体检时看看视力：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715250" y="4234885"/>
            <a:ext cx="4476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岁一般能到 0.6 以上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715250" y="4501585"/>
            <a:ext cx="4476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岁及以上能到 0.8 以上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715250" y="5072000"/>
            <a:ext cx="4476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每半年测一次视力（《幼儿园工作规程》第十九条）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来源：国家卫健委 2024-05-31 发布会，教育部 2023-06-16 近视防控问答，国卫办妇幼发〔2021〕11 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FE7D9"/>
          </a:solidFill>
          <a:ln/>
        </p:spPr>
      </p:sp>
      <p:sp>
        <p:nvSpPr>
          <p:cNvPr id="16" name="pptwise-slidenum-s0014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8188" y="428626"/>
            <a:ext cx="142875" cy="121443"/>
          </a:xfrm>
          <a:custGeom>
            <a:avLst/>
            <a:gdLst/>
            <a:ahLst/>
            <a:cxnLst/>
            <a:rect l="l" t="t" r="r" b="b"/>
            <a:pathLst>
              <a:path w="142875" h="121443">
                <a:moveTo>
                  <a:pt x="124401" y="74394"/>
                </a:moveTo>
                <a:cubicBezTo>
                  <a:pt x="135731" y="63064"/>
                  <a:pt x="142875" y="53577"/>
                  <a:pt x="142875" y="39290"/>
                </a:cubicBezTo>
                <a:arcTo hR="39291" wR="39291" stAng="21599937" swAng="-8283398"/>
                <a:arcTo hR="4286" wR="4286" stAng="2817354" swAng="5156887"/>
                <a:arcTo hR="39291" wR="39291" stAng="19083461" swAng="-8282773"/>
                <a:cubicBezTo>
                  <a:pt x="0" y="55721"/>
                  <a:pt x="10716" y="67865"/>
                  <a:pt x="21431" y="78581"/>
                </a:cubicBezTo>
                <a:lnTo>
                  <a:pt x="60972" y="116885"/>
                </a:lnTo>
                <a:arcTo hR="14288" wR="14288" stAng="8224697" swAng="-5525224"/>
                <a:arcTo hR="15145" wR="15145" stAng="2697561" swAng="-5404290"/>
                <a:arcTo hR="15173" wR="15173" stAng="8272702" swAng="-11145404"/>
                <a:arcTo hR="15173" wR="15173" stAng="8100241" swAng="-5400482"/>
                <a:arcTo hR="14288" wR="14288" stAng="2699481" swAng="-5398962"/>
                <a:lnTo>
                  <a:pt x="110964" y="40747"/>
                </a:lnTo>
                <a:arcTo hR="17216" wR="17216" stAng="18900752" swAng="-5401504"/>
                <a:lnTo>
                  <a:pt x="74395" y="52963"/>
                </a:lnTo>
                <a:arcTo hR="14288" wR="14288" stAng="2700519" swAng="5398962"/>
                <a:arcTo hR="14288" wR="14288" stAng="8100519" swAng="5398962"/>
                <a:lnTo>
                  <a:pt x="74359" y="13029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家园共育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入园头几周孩子真有压力，陪着慢慢分开有研究支持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F6A12">
                <a:alpha val="35000"/>
              </a:srgbClr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rcRect l="3333" r="3333" t="0" b="0"/>
          <a:stretch/>
        </p:blipFill>
        <p:spPr>
          <a:xfrm>
            <a:off x="609600" y="1771650"/>
            <a:ext cx="4000500" cy="2857500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60960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0"/>
                </a:moveTo>
                <a:lnTo>
                  <a:pt x="247650" y="0"/>
                </a:lnTo>
                <a:arcTo hR="247650" wR="2476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6" name="Shape 23"/>
          <p:cNvSpPr/>
          <p:nvPr/>
        </p:nvSpPr>
        <p:spPr>
          <a:xfrm>
            <a:off x="436245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247650" y="247650"/>
                </a:lnTo>
                <a:arcTo hR="247650" wR="2476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7" name="Shape 24"/>
          <p:cNvSpPr/>
          <p:nvPr/>
        </p:nvSpPr>
        <p:spPr>
          <a:xfrm>
            <a:off x="4362450" y="43815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247650"/>
                </a:moveTo>
                <a:lnTo>
                  <a:pt x="0" y="247650"/>
                </a:lnTo>
                <a:arcTo hR="247650" wR="2476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8" name="Shape 25"/>
          <p:cNvSpPr/>
          <p:nvPr/>
        </p:nvSpPr>
        <p:spPr>
          <a:xfrm>
            <a:off x="609600" y="43815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247650"/>
                </a:moveTo>
                <a:lnTo>
                  <a:pt x="0" y="0"/>
                </a:lnTo>
                <a:arcTo hR="247650" wR="2476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29" name="Shape 26"/>
          <p:cNvSpPr/>
          <p:nvPr/>
        </p:nvSpPr>
        <p:spPr>
          <a:xfrm>
            <a:off x="585788" y="1747838"/>
            <a:ext cx="4048125" cy="2905125"/>
          </a:xfrm>
          <a:prstGeom prst="roundRect">
            <a:avLst>
              <a:gd name="adj" fmla="val 9344"/>
            </a:avLst>
          </a:prstGeom>
          <a:noFill/>
          <a:ln w="47625">
            <a:solidFill>
              <a:srgbClr val="14B4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09600" y="47474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示意图：入园（AI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4953000" y="1771650"/>
            <a:ext cx="3143250" cy="1466850"/>
          </a:xfrm>
          <a:prstGeom prst="roundRect">
            <a:avLst>
              <a:gd name="adj" fmla="val 14286"/>
            </a:avLst>
          </a:prstGeom>
          <a:solidFill>
            <a:srgbClr val="E9E3FA"/>
          </a:solidFill>
          <a:ln w="24765">
            <a:solidFill>
              <a:srgbClr val="7452E0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972050" y="1785938"/>
            <a:ext cx="3114675" cy="1447800"/>
          </a:xfrm>
          <a:prstGeom prst="roundRect">
            <a:avLst>
              <a:gd name="adj" fmla="val 15789"/>
            </a:avLst>
          </a:prstGeom>
          <a:noFill/>
          <a:ln w="17145">
            <a:solidFill>
              <a:srgbClr val="7452E0">
                <a:alpha val="3500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267325" y="2023269"/>
            <a:ext cx="6548" cy="122238"/>
          </a:xfrm>
          <a:custGeom>
            <a:avLst/>
            <a:gdLst/>
            <a:ahLst/>
            <a:cxnLst/>
            <a:rect l="l" t="t" r="r" b="b"/>
            <a:pathLst>
              <a:path w="6548" h="122238">
                <a:moveTo>
                  <a:pt x="0" y="0"/>
                </a:moveTo>
                <a:lnTo>
                  <a:pt x="0" y="122238"/>
                </a:lnTo>
              </a:path>
            </a:pathLst>
          </a:custGeom>
          <a:noFill/>
          <a:ln w="19209">
            <a:solidFill>
              <a:srgbClr val="1E234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180013" y="1988344"/>
            <a:ext cx="174625" cy="157163"/>
          </a:xfrm>
          <a:custGeom>
            <a:avLst/>
            <a:gdLst/>
            <a:ahLst/>
            <a:cxnLst/>
            <a:rect l="l" t="t" r="r" b="b"/>
            <a:pathLst>
              <a:path w="174625" h="157163">
                <a:moveTo>
                  <a:pt x="8731" y="130969"/>
                </a:moveTo>
                <a:arcTo hR="8731" wR="8731" stAng="5400000" swAng="5400000"/>
                <a:lnTo>
                  <a:pt x="0" y="8731"/>
                </a:lnTo>
                <a:arcTo hR="8731" wR="8731" stAng="10800000" swAng="5400000"/>
                <a:lnTo>
                  <a:pt x="52388" y="0"/>
                </a:lnTo>
                <a:arcTo hR="34925" wR="34925" stAng="16200000" swAng="5400000"/>
                <a:arcTo hR="34925" wR="34925" stAng="10800000" swAng="5400000"/>
                <a:lnTo>
                  <a:pt x="165894" y="0"/>
                </a:lnTo>
                <a:arcTo hR="8731" wR="8731" stAng="16200000" swAng="5400000"/>
                <a:lnTo>
                  <a:pt x="174625" y="122238"/>
                </a:lnTo>
                <a:arcTo hR="8731" wR="8731" stAng="0" swAng="5400000"/>
                <a:lnTo>
                  <a:pt x="113506" y="130969"/>
                </a:lnTo>
                <a:arcTo hR="26194" wR="26194" stAng="16200000" swAng="-5400000"/>
                <a:arcTo hR="26194" wR="26194" stAng="0" swAng="-5400000"/>
                <a:close/>
              </a:path>
            </a:pathLst>
          </a:custGeom>
          <a:noFill/>
          <a:ln w="19209">
            <a:solidFill>
              <a:srgbClr val="1E234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67350" y="1977460"/>
            <a:ext cx="6724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月龄，70 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5162550" y="2310112"/>
            <a:ext cx="7029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妈妈离开后头 9 天，压力激素明显升高。陪伴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5162550" y="2529187"/>
            <a:ext cx="7029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过渡的天数越多，依恋越安全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5162550" y="3004352"/>
            <a:ext cx="70294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Ahnert 等，Child Development 2004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4953000" y="3390900"/>
            <a:ext cx="3143250" cy="1466850"/>
          </a:xfrm>
          <a:prstGeom prst="roundRect">
            <a:avLst>
              <a:gd name="adj" fmla="val 14286"/>
            </a:avLst>
          </a:prstGeom>
          <a:solidFill>
            <a:srgbClr val="E9E3FA"/>
          </a:solidFill>
          <a:ln w="24765">
            <a:solidFill>
              <a:srgbClr val="7452E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972050" y="3405188"/>
            <a:ext cx="3114675" cy="1447800"/>
          </a:xfrm>
          <a:prstGeom prst="roundRect">
            <a:avLst>
              <a:gd name="adj" fmla="val 15789"/>
            </a:avLst>
          </a:prstGeom>
          <a:noFill/>
          <a:ln w="17145">
            <a:solidFill>
              <a:srgbClr val="7452E0">
                <a:alpha val="3500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267325" y="3642519"/>
            <a:ext cx="6548" cy="122238"/>
          </a:xfrm>
          <a:custGeom>
            <a:avLst/>
            <a:gdLst/>
            <a:ahLst/>
            <a:cxnLst/>
            <a:rect l="l" t="t" r="r" b="b"/>
            <a:pathLst>
              <a:path w="6548" h="122238">
                <a:moveTo>
                  <a:pt x="0" y="0"/>
                </a:moveTo>
                <a:lnTo>
                  <a:pt x="0" y="122238"/>
                </a:lnTo>
              </a:path>
            </a:pathLst>
          </a:custGeom>
          <a:noFill/>
          <a:ln w="19209">
            <a:solidFill>
              <a:srgbClr val="1E234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180013" y="3607594"/>
            <a:ext cx="174625" cy="157163"/>
          </a:xfrm>
          <a:custGeom>
            <a:avLst/>
            <a:gdLst/>
            <a:ahLst/>
            <a:cxnLst/>
            <a:rect l="l" t="t" r="r" b="b"/>
            <a:pathLst>
              <a:path w="174625" h="157163">
                <a:moveTo>
                  <a:pt x="8731" y="130969"/>
                </a:moveTo>
                <a:arcTo hR="8731" wR="8731" stAng="5400000" swAng="5400000"/>
                <a:lnTo>
                  <a:pt x="0" y="8731"/>
                </a:lnTo>
                <a:arcTo hR="8731" wR="8731" stAng="10800000" swAng="5400000"/>
                <a:lnTo>
                  <a:pt x="52388" y="0"/>
                </a:lnTo>
                <a:arcTo hR="34925" wR="34925" stAng="16200000" swAng="5400000"/>
                <a:arcTo hR="34925" wR="34925" stAng="10800000" swAng="5400000"/>
                <a:lnTo>
                  <a:pt x="165894" y="0"/>
                </a:lnTo>
                <a:arcTo hR="8731" wR="8731" stAng="16200000" swAng="5400000"/>
                <a:lnTo>
                  <a:pt x="174625" y="122238"/>
                </a:lnTo>
                <a:arcTo hR="8731" wR="8731" stAng="0" swAng="5400000"/>
                <a:lnTo>
                  <a:pt x="113506" y="130969"/>
                </a:lnTo>
                <a:arcTo hR="26194" wR="26194" stAng="16200000" swAng="-5400000"/>
                <a:arcTo hR="26194" wR="26194" stAng="0" swAng="-5400000"/>
                <a:close/>
              </a:path>
            </a:pathLst>
          </a:custGeom>
          <a:noFill/>
          <a:ln w="19209">
            <a:solidFill>
              <a:srgbClr val="1E234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467350" y="3596710"/>
            <a:ext cx="6724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 3.27 岁，168 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5162550" y="3929362"/>
            <a:ext cx="7029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进入新托育环境的 10 周里，园内压力激素在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2"/>
          <p:cNvSpPr/>
          <p:nvPr/>
        </p:nvSpPr>
        <p:spPr>
          <a:xfrm>
            <a:off x="5162550" y="4148437"/>
            <a:ext cx="7029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5162550" y="4623602"/>
            <a:ext cx="70294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Bernard 等，Child Development 2015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4953000" y="5072000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研究对象和年龄各不相同。没有「几天适应好」的官方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4953000" y="5272025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6"/>
          <p:cNvSpPr/>
          <p:nvPr/>
        </p:nvSpPr>
        <p:spPr>
          <a:xfrm>
            <a:off x="8439150" y="1845556"/>
            <a:ext cx="3752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家长可以这样做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7"/>
          <p:cNvSpPr/>
          <p:nvPr/>
        </p:nvSpPr>
        <p:spPr>
          <a:xfrm>
            <a:off x="8439150" y="2181225"/>
            <a:ext cx="1466850" cy="38100"/>
          </a:xfrm>
          <a:custGeom>
            <a:avLst/>
            <a:gdLst/>
            <a:ahLst/>
            <a:cxnLst/>
            <a:rect l="l" t="t" r="r" b="b"/>
            <a:pathLst>
              <a:path w="1466850" h="38100">
                <a:moveTo>
                  <a:pt x="0" y="28575"/>
                </a:moveTo>
                <a:quadBezTo>
                  <a:pt x="733425" y="0"/>
                  <a:pt x="1466850" y="38100"/>
                </a:quadBezTo>
              </a:path>
            </a:pathLst>
          </a:custGeom>
          <a:noFill/>
          <a:ln w="57150">
            <a:solidFill>
              <a:srgbClr val="FF6A12">
                <a:alpha val="95000"/>
              </a:srgbClr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439150" y="2162175"/>
            <a:ext cx="1466850" cy="38100"/>
          </a:xfrm>
          <a:custGeom>
            <a:avLst/>
            <a:gdLst/>
            <a:ahLst/>
            <a:cxnLst/>
            <a:rect l="l" t="t" r="r" b="b"/>
            <a:pathLst>
              <a:path w="1466850" h="38100">
                <a:moveTo>
                  <a:pt x="0" y="28575"/>
                </a:moveTo>
                <a:quadBezTo>
                  <a:pt x="733425" y="0"/>
                  <a:pt x="1466850" y="38100"/>
                </a:quadBezTo>
              </a:path>
            </a:pathLst>
          </a:custGeom>
          <a:noFill/>
          <a:ln w="34290">
            <a:solidFill>
              <a:srgbClr val="FF6A12">
                <a:alpha val="45000"/>
              </a:srgbClr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439150" y="2200275"/>
            <a:ext cx="1466850" cy="38100"/>
          </a:xfrm>
          <a:custGeom>
            <a:avLst/>
            <a:gdLst/>
            <a:ahLst/>
            <a:cxnLst/>
            <a:rect l="l" t="t" r="r" b="b"/>
            <a:pathLst>
              <a:path w="1466850" h="38100">
                <a:moveTo>
                  <a:pt x="0" y="28575"/>
                </a:moveTo>
                <a:quadBezTo>
                  <a:pt x="733425" y="0"/>
                  <a:pt x="1466850" y="38100"/>
                </a:quadBezTo>
              </a:path>
            </a:pathLst>
          </a:custGeom>
          <a:noFill/>
          <a:ln w="28575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439150" y="2400300"/>
            <a:ext cx="285750" cy="285750"/>
          </a:xfrm>
          <a:prstGeom prst="roundRect">
            <a:avLst>
              <a:gd name="adj" fmla="val 23333"/>
            </a:avLst>
          </a:prstGeom>
          <a:solidFill>
            <a:srgbClr val="FFFFFF"/>
          </a:solidFill>
          <a:ln w="28575">
            <a:solidFill>
              <a:srgbClr val="F36512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8496300" y="2466975"/>
            <a:ext cx="180975" cy="142875"/>
          </a:xfrm>
          <a:custGeom>
            <a:avLst/>
            <a:gdLst/>
            <a:ahLst/>
            <a:cxnLst/>
            <a:rect l="l" t="t" r="r" b="b"/>
            <a:pathLst>
              <a:path w="180975" h="142875">
                <a:moveTo>
                  <a:pt x="0" y="76200"/>
                </a:moveTo>
                <a:lnTo>
                  <a:pt x="66675" y="142875"/>
                </a:lnTo>
                <a:lnTo>
                  <a:pt x="180975" y="0"/>
                </a:lnTo>
              </a:path>
            </a:pathLst>
          </a:custGeom>
          <a:noFill/>
          <a:ln w="38100">
            <a:solidFill>
              <a:srgbClr val="0E8437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858250" y="2415610"/>
            <a:ext cx="333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头几天陪一陪，再慢慢拉长分开的时间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3"/>
          <p:cNvSpPr/>
          <p:nvPr/>
        </p:nvSpPr>
        <p:spPr>
          <a:xfrm>
            <a:off x="8439150" y="3200400"/>
            <a:ext cx="285750" cy="285750"/>
          </a:xfrm>
          <a:prstGeom prst="roundRect">
            <a:avLst>
              <a:gd name="adj" fmla="val 23333"/>
            </a:avLst>
          </a:prstGeom>
          <a:solidFill>
            <a:srgbClr val="FFFFFF"/>
          </a:solidFill>
          <a:ln w="28575">
            <a:solidFill>
              <a:srgbClr val="F36512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496300" y="3267075"/>
            <a:ext cx="180975" cy="142875"/>
          </a:xfrm>
          <a:custGeom>
            <a:avLst/>
            <a:gdLst/>
            <a:ahLst/>
            <a:cxnLst/>
            <a:rect l="l" t="t" r="r" b="b"/>
            <a:pathLst>
              <a:path w="180975" h="142875">
                <a:moveTo>
                  <a:pt x="0" y="76200"/>
                </a:moveTo>
                <a:lnTo>
                  <a:pt x="66675" y="142875"/>
                </a:lnTo>
                <a:lnTo>
                  <a:pt x="180975" y="0"/>
                </a:lnTo>
              </a:path>
            </a:pathLst>
          </a:custGeom>
          <a:noFill/>
          <a:ln w="38100">
            <a:solidFill>
              <a:srgbClr val="0E8437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8858250" y="3215710"/>
            <a:ext cx="333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留意孩子的饮食、睡眠和游戏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6"/>
          <p:cNvSpPr/>
          <p:nvPr/>
        </p:nvSpPr>
        <p:spPr>
          <a:xfrm>
            <a:off x="8439150" y="4000500"/>
            <a:ext cx="285750" cy="285750"/>
          </a:xfrm>
          <a:prstGeom prst="roundRect">
            <a:avLst>
              <a:gd name="adj" fmla="val 23333"/>
            </a:avLst>
          </a:prstGeom>
          <a:solidFill>
            <a:srgbClr val="FFFFFF"/>
          </a:solidFill>
          <a:ln w="28575">
            <a:solidFill>
              <a:srgbClr val="F36512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8496300" y="4067175"/>
            <a:ext cx="180975" cy="142875"/>
          </a:xfrm>
          <a:custGeom>
            <a:avLst/>
            <a:gdLst/>
            <a:ahLst/>
            <a:cxnLst/>
            <a:rect l="l" t="t" r="r" b="b"/>
            <a:pathLst>
              <a:path w="180975" h="142875">
                <a:moveTo>
                  <a:pt x="0" y="76200"/>
                </a:moveTo>
                <a:lnTo>
                  <a:pt x="66675" y="142875"/>
                </a:lnTo>
                <a:lnTo>
                  <a:pt x="180975" y="0"/>
                </a:lnTo>
              </a:path>
            </a:pathLst>
          </a:custGeom>
          <a:noFill/>
          <a:ln w="38100">
            <a:solidFill>
              <a:srgbClr val="0E8437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8858250" y="4015810"/>
            <a:ext cx="333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多带孩子接触不同的人和环境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59"/>
          <p:cNvSpPr/>
          <p:nvPr/>
        </p:nvSpPr>
        <p:spPr>
          <a:xfrm>
            <a:off x="8439150" y="4800600"/>
            <a:ext cx="285750" cy="285750"/>
          </a:xfrm>
          <a:prstGeom prst="roundRect">
            <a:avLst>
              <a:gd name="adj" fmla="val 23333"/>
            </a:avLst>
          </a:prstGeom>
          <a:solidFill>
            <a:srgbClr val="FFFFFF"/>
          </a:solidFill>
          <a:ln w="28575">
            <a:solidFill>
              <a:srgbClr val="F36512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8496300" y="4867275"/>
            <a:ext cx="180975" cy="142875"/>
          </a:xfrm>
          <a:custGeom>
            <a:avLst/>
            <a:gdLst/>
            <a:ahLst/>
            <a:cxnLst/>
            <a:rect l="l" t="t" r="r" b="b"/>
            <a:pathLst>
              <a:path w="180975" h="142875">
                <a:moveTo>
                  <a:pt x="0" y="76200"/>
                </a:moveTo>
                <a:lnTo>
                  <a:pt x="66675" y="142875"/>
                </a:lnTo>
                <a:lnTo>
                  <a:pt x="180975" y="0"/>
                </a:lnTo>
              </a:path>
            </a:pathLst>
          </a:custGeom>
          <a:noFill/>
          <a:ln w="38100">
            <a:solidFill>
              <a:srgbClr val="0E8437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8858250" y="4815910"/>
            <a:ext cx="333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不哭不等于已经适应，多和老师聊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2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来源：两项研究见各自卡片下方。家长可以这样做，出自教育部《3-6 岁儿童学习与发展指南》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FDE5E4"/>
          </a:solidFill>
          <a:ln/>
        </p:spPr>
      </p:sp>
      <p:sp>
        <p:nvSpPr>
          <p:cNvPr id="16" name="pptwise-slidenum-s0015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209675" cy="323850"/>
          </a:xfrm>
          <a:prstGeom prst="roundRect">
            <a:avLst>
              <a:gd name="adj" fmla="val 50000"/>
            </a:avLst>
          </a:prstGeom>
          <a:solidFill>
            <a:srgbClr val="F25C54"/>
          </a:solidFill>
          <a:ln/>
        </p:spPr>
      </p:sp>
      <p:sp>
        <p:nvSpPr>
          <p:cNvPr id="18" name="Shape 16"/>
          <p:cNvSpPr/>
          <p:nvPr/>
        </p:nvSpPr>
        <p:spPr>
          <a:xfrm>
            <a:off x="752475" y="41433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8194" y="47148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5716">
            <a:solidFill>
              <a:srgbClr val="1E234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安全小贴士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安全小贴士：接送、校车、吃饭、玩水、走失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F25C54">
                <a:alpha val="9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F25C54">
                <a:alpha val="4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F25C54">
                <a:alpha val="3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38225" y="1981200"/>
            <a:ext cx="1181100" cy="1181100"/>
          </a:xfrm>
          <a:prstGeom prst="ellipse">
            <a:avLst/>
          </a:prstGeom>
          <a:solidFill>
            <a:srgbClr val="14B4FF"/>
          </a:solidFill>
          <a:ln/>
        </p:spPr>
      </p:sp>
      <p:sp>
        <p:nvSpPr>
          <p:cNvPr id="26" name="Shape 24"/>
          <p:cNvSpPr/>
          <p:nvPr/>
        </p:nvSpPr>
        <p:spPr>
          <a:xfrm>
            <a:off x="1152525" y="2095500"/>
            <a:ext cx="952500" cy="952500"/>
          </a:xfrm>
          <a:prstGeom prst="ellipse">
            <a:avLst/>
          </a:prstGeom>
          <a:noFill/>
          <a:ln w="47625">
            <a:solidFill>
              <a:srgbClr val="FFFFFF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1471613" y="2536825"/>
            <a:ext cx="209550" cy="104775"/>
          </a:xfrm>
          <a:custGeom>
            <a:avLst/>
            <a:gdLst/>
            <a:ahLst/>
            <a:cxnLst/>
            <a:rect l="l" t="t" r="r" b="b"/>
            <a:pathLst>
              <a:path w="209550" h="104775">
                <a:moveTo>
                  <a:pt x="139700" y="69850"/>
                </a:moveTo>
                <a:lnTo>
                  <a:pt x="174625" y="69850"/>
                </a:lnTo>
                <a:arcTo hR="34925" wR="34925" stAng="5400000" swAng="-10800000"/>
                <a:lnTo>
                  <a:pt x="122238" y="0"/>
                </a:lnTo>
                <a:cubicBezTo>
                  <a:pt x="111760" y="0"/>
                  <a:pt x="103029" y="3492"/>
                  <a:pt x="97790" y="10477"/>
                </a:cubicBezTo>
                <a:lnTo>
                  <a:pt x="0" y="104775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611312" y="2414577"/>
            <a:ext cx="174625" cy="181446"/>
          </a:xfrm>
          <a:custGeom>
            <a:avLst/>
            <a:gdLst/>
            <a:ahLst/>
            <a:cxnLst/>
            <a:rect l="l" t="t" r="r" b="b"/>
            <a:pathLst>
              <a:path w="174625" h="181446">
                <a:moveTo>
                  <a:pt x="60246" y="181446"/>
                </a:moveTo>
                <a:lnTo>
                  <a:pt x="148431" y="99477"/>
                </a:lnTo>
                <a:cubicBezTo>
                  <a:pt x="160585" y="87323"/>
                  <a:pt x="174625" y="67241"/>
                  <a:pt x="174625" y="48033"/>
                </a:cubicBezTo>
                <a:arcTo hR="48022" wR="48022" stAng="775" swAng="-8287044"/>
                <a:arcTo hR="4820" wR="4820" stAng="2558994" swAng="5682011"/>
                <a:arcTo hR="48022" wR="48022" stAng="19086268" swAng="-8287044"/>
                <a:cubicBezTo>
                  <a:pt x="0" y="68988"/>
                  <a:pt x="14005" y="87288"/>
                  <a:pt x="26194" y="99477"/>
                </a:cubicBezTo>
                <a:lnTo>
                  <a:pt x="87313" y="15630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454150" y="262413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41463" y="2518369"/>
            <a:ext cx="262407" cy="193081"/>
          </a:xfrm>
          <a:custGeom>
            <a:avLst/>
            <a:gdLst/>
            <a:ahLst/>
            <a:cxnLst/>
            <a:rect l="l" t="t" r="r" b="b"/>
            <a:pathLst>
              <a:path w="262407" h="193081">
                <a:moveTo>
                  <a:pt x="0" y="193081"/>
                </a:moveTo>
                <a:lnTo>
                  <a:pt x="27940" y="168634"/>
                </a:lnTo>
                <a:cubicBezTo>
                  <a:pt x="33179" y="161649"/>
                  <a:pt x="41910" y="158156"/>
                  <a:pt x="52388" y="158156"/>
                </a:cubicBezTo>
                <a:lnTo>
                  <a:pt x="122238" y="158156"/>
                </a:lnTo>
                <a:cubicBezTo>
                  <a:pt x="141446" y="158156"/>
                  <a:pt x="158909" y="151171"/>
                  <a:pt x="171133" y="137201"/>
                </a:cubicBezTo>
                <a:lnTo>
                  <a:pt x="251460" y="60366"/>
                </a:lnTo>
                <a:arcTo hR="34958" wR="34958" stAng="2797154" swAng="-10800000"/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3466975"/>
            <a:ext cx="32575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接送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3939248"/>
            <a:ext cx="3257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由监护人或委托的成年人接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4177373"/>
            <a:ext cx="3257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送。换人请提前告诉老师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228975" y="1981200"/>
            <a:ext cx="1181100" cy="1181100"/>
          </a:xfrm>
          <a:prstGeom prst="ellipse">
            <a:avLst/>
          </a:prstGeom>
          <a:solidFill>
            <a:srgbClr val="FFD100"/>
          </a:solidFill>
          <a:ln/>
        </p:spPr>
      </p:sp>
      <p:sp>
        <p:nvSpPr>
          <p:cNvPr id="35" name="Shape 33"/>
          <p:cNvSpPr/>
          <p:nvPr/>
        </p:nvSpPr>
        <p:spPr>
          <a:xfrm>
            <a:off x="3343275" y="2095500"/>
            <a:ext cx="952500" cy="952500"/>
          </a:xfrm>
          <a:prstGeom prst="ellipse">
            <a:avLst/>
          </a:prstGeom>
          <a:noFill/>
          <a:ln w="47625">
            <a:solidFill>
              <a:srgbClr val="FFFFFF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3749675" y="2466975"/>
            <a:ext cx="13097" cy="104775"/>
          </a:xfrm>
          <a:custGeom>
            <a:avLst/>
            <a:gdLst/>
            <a:ahLst/>
            <a:cxnLst/>
            <a:rect l="l" t="t" r="r" b="b"/>
            <a:pathLst>
              <a:path w="13097" h="104775">
                <a:moveTo>
                  <a:pt x="0" y="0"/>
                </a:moveTo>
                <a:lnTo>
                  <a:pt x="0" y="104775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871913" y="2466975"/>
            <a:ext cx="13097" cy="104775"/>
          </a:xfrm>
          <a:custGeom>
            <a:avLst/>
            <a:gdLst/>
            <a:ahLst/>
            <a:cxnLst/>
            <a:rect l="l" t="t" r="r" b="b"/>
            <a:pathLst>
              <a:path w="13097" h="104775">
                <a:moveTo>
                  <a:pt x="0" y="0"/>
                </a:moveTo>
                <a:lnTo>
                  <a:pt x="0" y="104775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44900" y="2571750"/>
            <a:ext cx="342265" cy="13097"/>
          </a:xfrm>
          <a:custGeom>
            <a:avLst/>
            <a:gdLst/>
            <a:ahLst/>
            <a:cxnLst/>
            <a:rect l="l" t="t" r="r" b="b"/>
            <a:pathLst>
              <a:path w="342265" h="13097">
                <a:moveTo>
                  <a:pt x="0" y="0"/>
                </a:moveTo>
                <a:lnTo>
                  <a:pt x="342265" y="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644900" y="2466975"/>
            <a:ext cx="349250" cy="209550"/>
          </a:xfrm>
          <a:custGeom>
            <a:avLst/>
            <a:gdLst/>
            <a:ahLst/>
            <a:cxnLst/>
            <a:rect l="l" t="t" r="r" b="b"/>
            <a:pathLst>
              <a:path w="349250" h="209550">
                <a:moveTo>
                  <a:pt x="279400" y="209550"/>
                </a:moveTo>
                <a:lnTo>
                  <a:pt x="331788" y="209550"/>
                </a:lnTo>
                <a:cubicBezTo>
                  <a:pt x="331788" y="209550"/>
                  <a:pt x="340519" y="179864"/>
                  <a:pt x="345758" y="160655"/>
                </a:cubicBezTo>
                <a:cubicBezTo>
                  <a:pt x="347504" y="153670"/>
                  <a:pt x="349250" y="146685"/>
                  <a:pt x="349250" y="139700"/>
                </a:cubicBezTo>
                <a:cubicBezTo>
                  <a:pt x="349250" y="132715"/>
                  <a:pt x="347504" y="125730"/>
                  <a:pt x="345758" y="118745"/>
                </a:cubicBezTo>
                <a:lnTo>
                  <a:pt x="321310" y="31433"/>
                </a:lnTo>
                <a:cubicBezTo>
                  <a:pt x="316071" y="13970"/>
                  <a:pt x="298609" y="0"/>
                  <a:pt x="279400" y="0"/>
                </a:cubicBezTo>
                <a:lnTo>
                  <a:pt x="34925" y="0"/>
                </a:lnTo>
                <a:arcTo hR="34925" wR="34925" stAng="16200000" swAng="-5400000"/>
                <a:lnTo>
                  <a:pt x="0" y="209550"/>
                </a:lnTo>
                <a:lnTo>
                  <a:pt x="52388" y="20955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697288" y="2641600"/>
            <a:ext cx="69850" cy="69850"/>
          </a:xfrm>
          <a:prstGeom prst="ellipse">
            <a:avLst/>
          </a:pr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767137" y="2676525"/>
            <a:ext cx="87313" cy="13097"/>
          </a:xfrm>
          <a:custGeom>
            <a:avLst/>
            <a:gdLst/>
            <a:ahLst/>
            <a:cxnLst/>
            <a:rect l="l" t="t" r="r" b="b"/>
            <a:pathLst>
              <a:path w="87313" h="13097">
                <a:moveTo>
                  <a:pt x="0" y="0"/>
                </a:moveTo>
                <a:lnTo>
                  <a:pt x="87313" y="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54450" y="2641600"/>
            <a:ext cx="69850" cy="69850"/>
          </a:xfrm>
          <a:prstGeom prst="ellipse">
            <a:avLst/>
          </a:pr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0" y="3466975"/>
            <a:ext cx="76390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校车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0" y="3939248"/>
            <a:ext cx="763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幼儿专用校车，照管人员全程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0" y="4177373"/>
            <a:ext cx="763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跟车，孩子全部下车才离开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5419725" y="1981200"/>
            <a:ext cx="1181100" cy="1181100"/>
          </a:xfrm>
          <a:prstGeom prst="ellipse">
            <a:avLst/>
          </a:prstGeom>
          <a:solidFill>
            <a:srgbClr val="15D157"/>
          </a:solidFill>
          <a:ln/>
        </p:spPr>
      </p:sp>
      <p:sp>
        <p:nvSpPr>
          <p:cNvPr id="47" name="Shape 45"/>
          <p:cNvSpPr/>
          <p:nvPr/>
        </p:nvSpPr>
        <p:spPr>
          <a:xfrm>
            <a:off x="5534025" y="2095500"/>
            <a:ext cx="952500" cy="952500"/>
          </a:xfrm>
          <a:prstGeom prst="ellipse">
            <a:avLst/>
          </a:prstGeom>
          <a:noFill/>
          <a:ln w="47625">
            <a:solidFill>
              <a:srgbClr val="FFFFFF"/>
            </a:solidFill>
            <a:prstDash val="dash"/>
          </a:ln>
        </p:spPr>
      </p:sp>
      <p:sp>
        <p:nvSpPr>
          <p:cNvPr id="48" name="Shape 46"/>
          <p:cNvSpPr/>
          <p:nvPr/>
        </p:nvSpPr>
        <p:spPr>
          <a:xfrm>
            <a:off x="5853113" y="2397125"/>
            <a:ext cx="139700" cy="157163"/>
          </a:xfrm>
          <a:custGeom>
            <a:avLst/>
            <a:gdLst/>
            <a:ahLst/>
            <a:cxnLst/>
            <a:rect l="l" t="t" r="r" b="b"/>
            <a:pathLst>
              <a:path w="139700" h="157163">
                <a:moveTo>
                  <a:pt x="0" y="0"/>
                </a:moveTo>
                <a:lnTo>
                  <a:pt x="0" y="122238"/>
                </a:lnTo>
                <a:cubicBezTo>
                  <a:pt x="0" y="141446"/>
                  <a:pt x="15716" y="157163"/>
                  <a:pt x="34925" y="157163"/>
                </a:cubicBezTo>
                <a:lnTo>
                  <a:pt x="104775" y="157163"/>
                </a:lnTo>
                <a:arcTo hR="34925" wR="34925" stAng="5400000" swAng="-5400000"/>
                <a:lnTo>
                  <a:pt x="139700" y="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922963" y="2397125"/>
            <a:ext cx="13097" cy="349250"/>
          </a:xfrm>
          <a:custGeom>
            <a:avLst/>
            <a:gdLst/>
            <a:ahLst/>
            <a:cxnLst/>
            <a:rect l="l" t="t" r="r" b="b"/>
            <a:pathLst>
              <a:path w="13097" h="349250">
                <a:moveTo>
                  <a:pt x="0" y="0"/>
                </a:moveTo>
                <a:lnTo>
                  <a:pt x="0" y="34925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080125" y="2397125"/>
            <a:ext cx="87313" cy="349250"/>
          </a:xfrm>
          <a:custGeom>
            <a:avLst/>
            <a:gdLst/>
            <a:ahLst/>
            <a:cxnLst/>
            <a:rect l="l" t="t" r="r" b="b"/>
            <a:pathLst>
              <a:path w="87313" h="349250">
                <a:moveTo>
                  <a:pt x="87313" y="227012"/>
                </a:moveTo>
                <a:lnTo>
                  <a:pt x="87313" y="0"/>
                </a:lnTo>
                <a:arcTo hR="87313" wR="87313" stAng="16200000" swAng="-5400000"/>
                <a:lnTo>
                  <a:pt x="0" y="192087"/>
                </a:lnTo>
                <a:cubicBezTo>
                  <a:pt x="0" y="211296"/>
                  <a:pt x="15716" y="227012"/>
                  <a:pt x="34925" y="227012"/>
                </a:cubicBezTo>
                <a:lnTo>
                  <a:pt x="87313" y="227012"/>
                </a:lnTo>
                <a:close/>
                <a:moveTo>
                  <a:pt x="87313" y="227012"/>
                </a:moveTo>
                <a:lnTo>
                  <a:pt x="87313" y="349250"/>
                </a:ln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0" y="3466975"/>
            <a:ext cx="120205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吃饭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3939248"/>
            <a:ext cx="12020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园所负责人每餐陪餐，每样饭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0" y="4177373"/>
            <a:ext cx="12020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菜留样不少于 125 克、冷藏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4415498"/>
            <a:ext cx="12020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 小时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7515225" y="1885950"/>
            <a:ext cx="1371600" cy="1371600"/>
          </a:xfrm>
          <a:prstGeom prst="ellipse">
            <a:avLst/>
          </a:prstGeom>
          <a:solidFill>
            <a:srgbClr val="F25C54"/>
          </a:solidFill>
          <a:ln/>
        </p:spPr>
      </p:sp>
      <p:sp>
        <p:nvSpPr>
          <p:cNvPr id="56" name="Shape 54"/>
          <p:cNvSpPr/>
          <p:nvPr/>
        </p:nvSpPr>
        <p:spPr>
          <a:xfrm>
            <a:off x="7648575" y="2019300"/>
            <a:ext cx="1104900" cy="1104900"/>
          </a:xfrm>
          <a:prstGeom prst="ellipse">
            <a:avLst/>
          </a:prstGeom>
          <a:noFill/>
          <a:ln w="47625">
            <a:solidFill>
              <a:srgbClr val="FFFFFF"/>
            </a:solidFill>
            <a:prstDash val="dash"/>
          </a:ln>
        </p:spPr>
      </p:sp>
      <p:sp>
        <p:nvSpPr>
          <p:cNvPr id="57" name="Shape 55"/>
          <p:cNvSpPr/>
          <p:nvPr/>
        </p:nvSpPr>
        <p:spPr>
          <a:xfrm>
            <a:off x="8026400" y="2536825"/>
            <a:ext cx="349250" cy="69850"/>
          </a:xfrm>
          <a:custGeom>
            <a:avLst/>
            <a:gdLst/>
            <a:ahLst/>
            <a:cxnLst/>
            <a:rect l="l" t="t" r="r" b="b"/>
            <a:pathLst>
              <a:path w="349250" h="69850">
                <a:moveTo>
                  <a:pt x="0" y="34925"/>
                </a:moveTo>
                <a:quadBezTo>
                  <a:pt x="43656" y="69850"/>
                  <a:pt x="87313" y="34925"/>
                </a:quadBezTo>
                <a:quadBezTo>
                  <a:pt x="130969" y="0"/>
                  <a:pt x="174625" y="34925"/>
                </a:quadBezTo>
                <a:quadBezTo>
                  <a:pt x="218281" y="69850"/>
                  <a:pt x="261937" y="34925"/>
                </a:quadBezTo>
                <a:quadBezTo>
                  <a:pt x="305594" y="0"/>
                  <a:pt x="349250" y="34925"/>
                </a:quadBez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026400" y="2659063"/>
            <a:ext cx="349250" cy="69850"/>
          </a:xfrm>
          <a:custGeom>
            <a:avLst/>
            <a:gdLst/>
            <a:ahLst/>
            <a:cxnLst/>
            <a:rect l="l" t="t" r="r" b="b"/>
            <a:pathLst>
              <a:path w="349250" h="69850">
                <a:moveTo>
                  <a:pt x="0" y="34925"/>
                </a:moveTo>
                <a:quadBezTo>
                  <a:pt x="43656" y="69850"/>
                  <a:pt x="87313" y="34925"/>
                </a:quadBezTo>
                <a:quadBezTo>
                  <a:pt x="130969" y="0"/>
                  <a:pt x="174625" y="34925"/>
                </a:quadBezTo>
                <a:quadBezTo>
                  <a:pt x="218281" y="69850"/>
                  <a:pt x="261937" y="34925"/>
                </a:quadBezTo>
                <a:quadBezTo>
                  <a:pt x="305594" y="0"/>
                  <a:pt x="349250" y="34925"/>
                </a:quadBez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026400" y="2414588"/>
            <a:ext cx="349250" cy="69850"/>
          </a:xfrm>
          <a:custGeom>
            <a:avLst/>
            <a:gdLst/>
            <a:ahLst/>
            <a:cxnLst/>
            <a:rect l="l" t="t" r="r" b="b"/>
            <a:pathLst>
              <a:path w="349250" h="69850">
                <a:moveTo>
                  <a:pt x="0" y="34925"/>
                </a:moveTo>
                <a:quadBezTo>
                  <a:pt x="43656" y="69850"/>
                  <a:pt x="87313" y="34925"/>
                </a:quadBezTo>
                <a:quadBezTo>
                  <a:pt x="130969" y="0"/>
                  <a:pt x="174625" y="34925"/>
                </a:quadBezTo>
                <a:quadBezTo>
                  <a:pt x="218281" y="69850"/>
                  <a:pt x="261937" y="34925"/>
                </a:quadBezTo>
                <a:quadBezTo>
                  <a:pt x="305594" y="0"/>
                  <a:pt x="349250" y="34925"/>
                </a:quadBezTo>
              </a:path>
            </a:pathLst>
          </a:custGeom>
          <a:noFill/>
          <a:ln w="45403">
            <a:solidFill>
              <a:srgbClr val="1E2340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210050" y="3466975"/>
            <a:ext cx="79819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F25C5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玩水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210050" y="3939248"/>
            <a:ext cx="7981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溺水是 1～14 岁孩子伤害死亡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210050" y="4177373"/>
            <a:ext cx="7981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的首位原因。什么都替代不了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4210050" y="4415498"/>
            <a:ext cx="7981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大人看着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9801225" y="1981200"/>
            <a:ext cx="1181100" cy="1181100"/>
          </a:xfrm>
          <a:prstGeom prst="ellipse">
            <a:avLst/>
          </a:prstGeom>
          <a:solidFill>
            <a:srgbClr val="7452E0"/>
          </a:solidFill>
          <a:ln/>
        </p:spPr>
      </p:sp>
      <p:sp>
        <p:nvSpPr>
          <p:cNvPr id="65" name="Shape 63"/>
          <p:cNvSpPr/>
          <p:nvPr/>
        </p:nvSpPr>
        <p:spPr>
          <a:xfrm>
            <a:off x="9915525" y="2095500"/>
            <a:ext cx="952500" cy="952500"/>
          </a:xfrm>
          <a:prstGeom prst="ellipse">
            <a:avLst/>
          </a:prstGeom>
          <a:noFill/>
          <a:ln w="47625">
            <a:solidFill>
              <a:srgbClr val="FFFFFF"/>
            </a:solidFill>
            <a:prstDash val="dash"/>
          </a:ln>
        </p:spPr>
      </p:sp>
      <p:sp>
        <p:nvSpPr>
          <p:cNvPr id="66" name="Shape 64"/>
          <p:cNvSpPr/>
          <p:nvPr/>
        </p:nvSpPr>
        <p:spPr>
          <a:xfrm>
            <a:off x="10252075" y="2397125"/>
            <a:ext cx="279400" cy="349246"/>
          </a:xfrm>
          <a:custGeom>
            <a:avLst/>
            <a:gdLst/>
            <a:ahLst/>
            <a:cxnLst/>
            <a:rect l="l" t="t" r="r" b="b"/>
            <a:pathLst>
              <a:path w="279400" h="349246">
                <a:moveTo>
                  <a:pt x="279400" y="139700"/>
                </a:moveTo>
                <a:cubicBezTo>
                  <a:pt x="279400" y="226890"/>
                  <a:pt x="182675" y="317695"/>
                  <a:pt x="150195" y="345740"/>
                </a:cubicBezTo>
                <a:arcTo hR="17463" wR="17463" stAng="3183507" swAng="4432986"/>
                <a:cubicBezTo>
                  <a:pt x="96725" y="317695"/>
                  <a:pt x="0" y="226890"/>
                  <a:pt x="0" y="139700"/>
                </a:cubicBezTo>
                <a:arcTo hR="139700" wR="139700" stAng="10800000" swAng="10800000"/>
              </a:path>
            </a:pathLst>
          </a:custGeom>
          <a:noFill/>
          <a:ln w="45403">
            <a:solidFill>
              <a:srgbClr val="FFFFFF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0339388" y="2484438"/>
            <a:ext cx="104775" cy="104775"/>
          </a:xfrm>
          <a:prstGeom prst="ellipse">
            <a:avLst/>
          </a:prstGeom>
          <a:noFill/>
          <a:ln w="45403">
            <a:solidFill>
              <a:srgbClr val="FFFFFF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591550" y="3466975"/>
            <a:ext cx="36004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走失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8591550" y="3939248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教孩子记住家庭住址、电话和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8591550" y="4177373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爸妈的名字，走失了找警察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609600" y="618570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来源：《幼儿园工作规程》，《校车安全管理条例》（国务院令第 617 号），《学校食品安全与营养健康管理规定》，中国疾控中心，《3-6 岁儿童学习与发展指南》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/>
        </p:spPr>
      </p:sp>
      <p:sp>
        <p:nvSpPr>
          <p:cNvPr id="3" name="Shape 1"/>
          <p:cNvSpPr/>
          <p:nvPr/>
        </p:nvSpPr>
        <p:spPr>
          <a:xfrm>
            <a:off x="11391900" y="476250"/>
            <a:ext cx="266700" cy="2667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73480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73840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8191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1309985" y="758190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20450" y="60960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09985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525250" y="3048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673840" y="394335"/>
            <a:ext cx="66675" cy="66675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99483" y="1000125"/>
            <a:ext cx="127635" cy="120968"/>
          </a:xfrm>
          <a:custGeom>
            <a:avLst/>
            <a:gdLst/>
            <a:ahLst/>
            <a:cxnLst/>
            <a:rect l="l" t="t" r="r" b="b"/>
            <a:pathLst>
              <a:path w="127635" h="120968">
                <a:moveTo>
                  <a:pt x="63818" y="0"/>
                </a:moveTo>
                <a:lnTo>
                  <a:pt x="81915" y="42863"/>
                </a:lnTo>
                <a:lnTo>
                  <a:pt x="127635" y="45720"/>
                </a:lnTo>
                <a:lnTo>
                  <a:pt x="92393" y="76200"/>
                </a:lnTo>
                <a:lnTo>
                  <a:pt x="102870" y="120968"/>
                </a:lnTo>
                <a:lnTo>
                  <a:pt x="63818" y="97155"/>
                </a:lnTo>
                <a:lnTo>
                  <a:pt x="24765" y="120968"/>
                </a:lnTo>
                <a:lnTo>
                  <a:pt x="35243" y="76200"/>
                </a:lnTo>
                <a:lnTo>
                  <a:pt x="0" y="45720"/>
                </a:lnTo>
                <a:lnTo>
                  <a:pt x="45720" y="42863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3" name="Shape 11"/>
          <p:cNvSpPr/>
          <p:nvPr/>
        </p:nvSpPr>
        <p:spPr>
          <a:xfrm>
            <a:off x="11593830" y="1076325"/>
            <a:ext cx="91440" cy="85725"/>
          </a:xfrm>
          <a:custGeom>
            <a:avLst/>
            <a:gdLst/>
            <a:ahLst/>
            <a:cxnLst/>
            <a:rect l="l" t="t" r="r" b="b"/>
            <a:pathLst>
              <a:path w="91440" h="85725">
                <a:moveTo>
                  <a:pt x="45720" y="0"/>
                </a:moveTo>
                <a:lnTo>
                  <a:pt x="58102" y="30480"/>
                </a:lnTo>
                <a:lnTo>
                  <a:pt x="91440" y="33338"/>
                </a:lnTo>
                <a:lnTo>
                  <a:pt x="65722" y="54293"/>
                </a:lnTo>
                <a:lnTo>
                  <a:pt x="73343" y="85725"/>
                </a:lnTo>
                <a:lnTo>
                  <a:pt x="45720" y="69532"/>
                </a:lnTo>
                <a:lnTo>
                  <a:pt x="18097" y="85725"/>
                </a:lnTo>
                <a:lnTo>
                  <a:pt x="25718" y="54293"/>
                </a:lnTo>
                <a:lnTo>
                  <a:pt x="0" y="33338"/>
                </a:lnTo>
                <a:lnTo>
                  <a:pt x="33338" y="30480"/>
                </a:lnTo>
                <a:close/>
              </a:path>
            </a:pathLst>
          </a:custGeom>
          <a:solidFill>
            <a:srgbClr val="7452E0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65384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全园新学期家长会 · 2026 年秋季学期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239500" y="6438900"/>
            <a:ext cx="342900" cy="342900"/>
          </a:xfrm>
          <a:prstGeom prst="ellipse">
            <a:avLst/>
          </a:prstGeom>
          <a:solidFill>
            <a:srgbClr val="E9E3FA"/>
          </a:solidFill>
          <a:ln/>
        </p:spPr>
      </p:sp>
      <p:sp>
        <p:nvSpPr>
          <p:cNvPr id="16" name="pptwise-slidenum-s0016"/>
          <p:cNvSpPr/>
          <p:nvPr/>
        </p:nvSpPr>
        <p:spPr>
          <a:xfrm>
            <a:off x="10629900" y="6529687"/>
            <a:ext cx="156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10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323850"/>
            <a:ext cx="1066800" cy="323850"/>
          </a:xfrm>
          <a:prstGeom prst="roundRect">
            <a:avLst>
              <a:gd name="adj" fmla="val 50000"/>
            </a:avLst>
          </a:prstGeom>
          <a:solidFill>
            <a:srgbClr val="7452E0"/>
          </a:solidFill>
          <a:ln/>
        </p:spPr>
      </p:sp>
      <p:sp>
        <p:nvSpPr>
          <p:cNvPr id="18" name="Shape 16"/>
          <p:cNvSpPr/>
          <p:nvPr/>
        </p:nvSpPr>
        <p:spPr>
          <a:xfrm>
            <a:off x="816769" y="435769"/>
            <a:ext cx="57150" cy="5358"/>
          </a:xfrm>
          <a:custGeom>
            <a:avLst/>
            <a:gdLst/>
            <a:ahLst/>
            <a:cxnLst/>
            <a:rect l="l" t="t" r="r" b="b"/>
            <a:pathLst>
              <a:path w="57150" h="5358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5716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6769" y="485775"/>
            <a:ext cx="57150" cy="5358"/>
          </a:xfrm>
          <a:custGeom>
            <a:avLst/>
            <a:gdLst/>
            <a:ahLst/>
            <a:cxnLst/>
            <a:rect l="l" t="t" r="r" b="b"/>
            <a:pathLst>
              <a:path w="57150" h="5358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5716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6769" y="535781"/>
            <a:ext cx="57150" cy="5358"/>
          </a:xfrm>
          <a:custGeom>
            <a:avLst/>
            <a:gdLst/>
            <a:ahLst/>
            <a:cxnLst/>
            <a:rect l="l" t="t" r="r" b="b"/>
            <a:pathLst>
              <a:path w="57150" h="5358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5716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5331" y="507206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5716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5331" y="435769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5716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0600" y="395948"/>
            <a:ext cx="1120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请您配合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974318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请您配合的五件小事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45732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66675">
            <a:solidFill>
              <a:srgbClr val="7452E0">
                <a:alpha val="9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9600" y="14382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40005">
            <a:solidFill>
              <a:srgbClr val="7452E0">
                <a:alpha val="4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9600" y="1476375"/>
            <a:ext cx="1295400" cy="38100"/>
          </a:xfrm>
          <a:custGeom>
            <a:avLst/>
            <a:gdLst/>
            <a:ahLst/>
            <a:cxnLst/>
            <a:rect l="l" t="t" r="r" b="b"/>
            <a:pathLst>
              <a:path w="1295400" h="38100">
                <a:moveTo>
                  <a:pt x="0" y="28575"/>
                </a:moveTo>
                <a:quadBezTo>
                  <a:pt x="647700" y="0"/>
                  <a:pt x="1295400" y="38100"/>
                </a:quadBezTo>
              </a:path>
            </a:pathLst>
          </a:custGeom>
          <a:noFill/>
          <a:ln w="33338">
            <a:solidFill>
              <a:srgbClr val="7452E0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2000" y="180975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38100">
            <a:solidFill>
              <a:srgbClr val="7452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90575" y="1828800"/>
            <a:ext cx="438150" cy="438150"/>
          </a:xfrm>
          <a:prstGeom prst="roundRect">
            <a:avLst>
              <a:gd name="adj" fmla="val 26087"/>
            </a:avLst>
          </a:prstGeom>
          <a:noFill/>
          <a:ln w="19050">
            <a:solidFill>
              <a:srgbClr val="7452E0">
                <a:alpha val="40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42256" y="1925638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480344" y="1925638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49388" y="1935956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30956" y="0"/>
                </a:moveTo>
                <a:lnTo>
                  <a:pt x="20637" y="0"/>
                </a:lnTo>
                <a:arcTo hR="20637" wR="20637" stAng="16200000" swAng="-5400000"/>
                <a:lnTo>
                  <a:pt x="0" y="61912"/>
                </a:lnTo>
                <a:arcTo hR="61912" wR="61912" stAng="10800000" swAng="-10800000"/>
                <a:lnTo>
                  <a:pt x="123825" y="20637"/>
                </a:lnTo>
                <a:arcTo hR="20637" wR="20637" stAng="0" swAng="-5400000"/>
                <a:lnTo>
                  <a:pt x="92869" y="0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511300" y="2028825"/>
            <a:ext cx="123825" cy="92869"/>
          </a:xfrm>
          <a:custGeom>
            <a:avLst/>
            <a:gdLst/>
            <a:ahLst/>
            <a:cxnLst/>
            <a:rect l="l" t="t" r="r" b="b"/>
            <a:pathLst>
              <a:path w="123825" h="92869">
                <a:moveTo>
                  <a:pt x="0" y="30956"/>
                </a:moveTo>
                <a:arcTo hR="61912" wR="61912" stAng="10800000" swAng="-10800000"/>
                <a:lnTo>
                  <a:pt x="123825" y="0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14488" y="1987550"/>
            <a:ext cx="41275" cy="41275"/>
          </a:xfrm>
          <a:prstGeom prst="ellipse">
            <a:avLst/>
          </a:pr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828800" y="1874854"/>
            <a:ext cx="10363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孩子有过敏、特异体质或疾病，及时告诉老师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828800" y="2214139"/>
            <a:ext cx="10363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学前教育法第十五条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62000" y="259080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38100">
            <a:solidFill>
              <a:srgbClr val="7452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90575" y="2609850"/>
            <a:ext cx="438150" cy="438150"/>
          </a:xfrm>
          <a:prstGeom prst="roundRect">
            <a:avLst>
              <a:gd name="adj" fmla="val 26087"/>
            </a:avLst>
          </a:prstGeom>
          <a:noFill/>
          <a:ln w="19050">
            <a:solidFill>
              <a:srgbClr val="7452E0">
                <a:alpha val="40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459706" y="2789238"/>
            <a:ext cx="123825" cy="61912"/>
          </a:xfrm>
          <a:custGeom>
            <a:avLst/>
            <a:gdLst/>
            <a:ahLst/>
            <a:cxnLst/>
            <a:rect l="l" t="t" r="r" b="b"/>
            <a:pathLst>
              <a:path w="123825" h="61912">
                <a:moveTo>
                  <a:pt x="82550" y="41275"/>
                </a:moveTo>
                <a:lnTo>
                  <a:pt x="103188" y="41275"/>
                </a:lnTo>
                <a:arcTo hR="20637" wR="20637" stAng="5400000" swAng="-10800000"/>
                <a:lnTo>
                  <a:pt x="72231" y="0"/>
                </a:lnTo>
                <a:cubicBezTo>
                  <a:pt x="66040" y="0"/>
                  <a:pt x="60881" y="2064"/>
                  <a:pt x="57785" y="6191"/>
                </a:cubicBezTo>
                <a:lnTo>
                  <a:pt x="0" y="61912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42256" y="2717000"/>
            <a:ext cx="103188" cy="107218"/>
          </a:xfrm>
          <a:custGeom>
            <a:avLst/>
            <a:gdLst/>
            <a:ahLst/>
            <a:cxnLst/>
            <a:rect l="l" t="t" r="r" b="b"/>
            <a:pathLst>
              <a:path w="103188" h="107218">
                <a:moveTo>
                  <a:pt x="35600" y="107218"/>
                </a:moveTo>
                <a:lnTo>
                  <a:pt x="87709" y="58782"/>
                </a:lnTo>
                <a:cubicBezTo>
                  <a:pt x="94891" y="51600"/>
                  <a:pt x="103188" y="39734"/>
                  <a:pt x="103188" y="28383"/>
                </a:cubicBezTo>
                <a:arcTo hR="28377" wR="28377" stAng="775" swAng="-8287044"/>
                <a:arcTo hR="2848" wR="2848" stAng="2558994" swAng="5682011"/>
                <a:arcTo hR="28377" wR="28377" stAng="19086268" swAng="-8287044"/>
                <a:cubicBezTo>
                  <a:pt x="0" y="40765"/>
                  <a:pt x="8276" y="51580"/>
                  <a:pt x="15478" y="58782"/>
                </a:cubicBezTo>
                <a:lnTo>
                  <a:pt x="51594" y="92359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449388" y="2840831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0"/>
                </a:moveTo>
                <a:lnTo>
                  <a:pt x="61912" y="61912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00981" y="2778331"/>
            <a:ext cx="155059" cy="114094"/>
          </a:xfrm>
          <a:custGeom>
            <a:avLst/>
            <a:gdLst/>
            <a:ahLst/>
            <a:cxnLst/>
            <a:rect l="l" t="t" r="r" b="b"/>
            <a:pathLst>
              <a:path w="155059" h="114094">
                <a:moveTo>
                  <a:pt x="0" y="114094"/>
                </a:moveTo>
                <a:lnTo>
                  <a:pt x="16510" y="99647"/>
                </a:lnTo>
                <a:cubicBezTo>
                  <a:pt x="19606" y="95520"/>
                  <a:pt x="24765" y="93456"/>
                  <a:pt x="30956" y="93456"/>
                </a:cubicBezTo>
                <a:lnTo>
                  <a:pt x="72231" y="93456"/>
                </a:lnTo>
                <a:cubicBezTo>
                  <a:pt x="83582" y="93456"/>
                  <a:pt x="93901" y="89329"/>
                  <a:pt x="101124" y="81074"/>
                </a:cubicBezTo>
                <a:lnTo>
                  <a:pt x="148590" y="35671"/>
                </a:lnTo>
                <a:arcTo hR="20657" wR="20657" stAng="2797154" swAng="-10800000"/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828800" y="2655904"/>
            <a:ext cx="10363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由您或您委托的成年人接送，换人提前说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828800" y="2995189"/>
            <a:ext cx="10363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规程第十三条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62000" y="337185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38100">
            <a:solidFill>
              <a:srgbClr val="7452E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0575" y="3390900"/>
            <a:ext cx="438150" cy="438150"/>
          </a:xfrm>
          <a:prstGeom prst="roundRect">
            <a:avLst>
              <a:gd name="adj" fmla="val 26087"/>
            </a:avLst>
          </a:prstGeom>
          <a:noFill/>
          <a:ln w="19050">
            <a:solidFill>
              <a:srgbClr val="7452E0">
                <a:alpha val="40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552575" y="3539331"/>
            <a:ext cx="7739" cy="103188"/>
          </a:xfrm>
          <a:custGeom>
            <a:avLst/>
            <a:gdLst/>
            <a:ahLst/>
            <a:cxnLst/>
            <a:rect l="l" t="t" r="r" b="b"/>
            <a:pathLst>
              <a:path w="7739" h="103188">
                <a:moveTo>
                  <a:pt x="0" y="103188"/>
                </a:moveTo>
                <a:lnTo>
                  <a:pt x="0" y="0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511300" y="3549650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82550" y="0"/>
                </a:moveTo>
                <a:lnTo>
                  <a:pt x="20637" y="0"/>
                </a:lnTo>
                <a:arcTo hR="20637" wR="20637" stAng="16200000" swAng="-10800000"/>
                <a:lnTo>
                  <a:pt x="61912" y="41275"/>
                </a:lnTo>
                <a:arcTo hR="20637" wR="20637" stAng="16200000" swAng="10800000"/>
                <a:lnTo>
                  <a:pt x="0" y="82550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470025" y="3487690"/>
            <a:ext cx="165100" cy="206469"/>
          </a:xfrm>
          <a:custGeom>
            <a:avLst/>
            <a:gdLst/>
            <a:ahLst/>
            <a:cxnLst/>
            <a:rect l="l" t="t" r="r" b="b"/>
            <a:pathLst>
              <a:path w="165100" h="206469">
                <a:moveTo>
                  <a:pt x="0" y="10366"/>
                </a:moveTo>
                <a:arcTo hR="10319" wR="10319" stAng="10800000" swAng="5400000"/>
                <a:arcTo hR="13414" wR="13414" stAng="16181096" swAng="1951255"/>
                <a:lnTo>
                  <a:pt x="27169" y="8302"/>
                </a:lnTo>
                <a:arcTo hR="13414" wR="13414" stAng="7354738" swAng="-3909476"/>
                <a:lnTo>
                  <a:pt x="51253" y="2111"/>
                </a:lnTo>
                <a:arcTo hR="13414" wR="13414" stAng="14245262" swAng="3909476"/>
                <a:lnTo>
                  <a:pt x="75327" y="8302"/>
                </a:lnTo>
                <a:arcTo hR="13414" wR="13414" stAng="7354738" swAng="-3909476"/>
                <a:lnTo>
                  <a:pt x="99401" y="2111"/>
                </a:lnTo>
                <a:arcTo hR="13414" wR="13414" stAng="14245262" swAng="3909476"/>
                <a:lnTo>
                  <a:pt x="123484" y="8302"/>
                </a:lnTo>
                <a:arcTo hR="13414" wR="13414" stAng="7354738" swAng="-3909476"/>
                <a:lnTo>
                  <a:pt x="147558" y="2111"/>
                </a:lnTo>
                <a:arcTo hR="13414" wR="13414" stAng="14267649" swAng="1951255"/>
                <a:arcTo hR="10319" wR="10319" stAng="16200000" swAng="5400000"/>
                <a:lnTo>
                  <a:pt x="165100" y="196103"/>
                </a:lnTo>
                <a:arcTo hR="10319" wR="10319" stAng="0" swAng="5400000"/>
                <a:arcTo hR="13414" wR="13414" stAng="5381096" swAng="1951255"/>
                <a:lnTo>
                  <a:pt x="137931" y="198167"/>
                </a:lnTo>
                <a:arcTo hR="13414" wR="13414" stAng="18154738" swAng="-3909476"/>
                <a:lnTo>
                  <a:pt x="113847" y="204358"/>
                </a:lnTo>
                <a:arcTo hR="13414" wR="13414" stAng="3445262" swAng="3909476"/>
                <a:lnTo>
                  <a:pt x="89773" y="198167"/>
                </a:lnTo>
                <a:arcTo hR="13414" wR="13414" stAng="18154738" swAng="-3909476"/>
                <a:lnTo>
                  <a:pt x="65699" y="204358"/>
                </a:lnTo>
                <a:arcTo hR="13414" wR="13414" stAng="3445262" swAng="3909476"/>
                <a:lnTo>
                  <a:pt x="41616" y="198167"/>
                </a:lnTo>
                <a:arcTo hR="13414" wR="13414" stAng="18154738" swAng="-3909476"/>
                <a:lnTo>
                  <a:pt x="17542" y="204358"/>
                </a:lnTo>
                <a:arcTo hR="13414" wR="13414" stAng="3467649" swAng="1951255"/>
                <a:arcTo hR="10319" wR="10319" stAng="5400000" swAng="5400000"/>
                <a:close/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828800" y="3436954"/>
            <a:ext cx="10363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需要在园吃药，请先写好委托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1828800" y="3776239"/>
            <a:ext cx="10363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规程第二十条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62000" y="415290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38100">
            <a:solidFill>
              <a:srgbClr val="7452E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90575" y="4171950"/>
            <a:ext cx="438150" cy="438150"/>
          </a:xfrm>
          <a:prstGeom prst="roundRect">
            <a:avLst>
              <a:gd name="adj" fmla="val 26087"/>
            </a:avLst>
          </a:prstGeom>
          <a:noFill/>
          <a:ln w="19050">
            <a:solidFill>
              <a:srgbClr val="7452E0">
                <a:alpha val="40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49388" y="4268788"/>
            <a:ext cx="206375" cy="206375"/>
          </a:xfrm>
          <a:prstGeom prst="ellipse">
            <a:avLst/>
          </a:pr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479611" y="4299011"/>
            <a:ext cx="145917" cy="145928"/>
          </a:xfrm>
          <a:custGeom>
            <a:avLst/>
            <a:gdLst/>
            <a:ahLst/>
            <a:cxnLst/>
            <a:rect l="l" t="t" r="r" b="b"/>
            <a:pathLst>
              <a:path w="145917" h="145928">
                <a:moveTo>
                  <a:pt x="0" y="0"/>
                </a:moveTo>
                <a:lnTo>
                  <a:pt x="145917" y="145928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828800" y="4218004"/>
            <a:ext cx="10363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不用提前学拼音、识字、算术，多陪孩子玩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1828800" y="4557289"/>
            <a:ext cx="10363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教基厅函〔2018〕57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762000" y="493395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 w="38100">
            <a:solidFill>
              <a:srgbClr val="7452E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790575" y="4953000"/>
            <a:ext cx="438150" cy="438150"/>
          </a:xfrm>
          <a:prstGeom prst="roundRect">
            <a:avLst>
              <a:gd name="adj" fmla="val 26087"/>
            </a:avLst>
          </a:prstGeom>
          <a:noFill/>
          <a:ln w="19050">
            <a:solidFill>
              <a:srgbClr val="7452E0">
                <a:alpha val="40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511300" y="5049838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593850" y="5049838"/>
            <a:ext cx="7739" cy="41275"/>
          </a:xfrm>
          <a:custGeom>
            <a:avLst/>
            <a:gdLst/>
            <a:ahLst/>
            <a:cxnLst/>
            <a:rect l="l" t="t" r="r" b="b"/>
            <a:pathLst>
              <a:path w="7739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459706" y="5070475"/>
            <a:ext cx="185738" cy="185738"/>
          </a:xfrm>
          <a:prstGeom prst="roundRect">
            <a:avLst>
              <a:gd name="adj" fmla="val 11111"/>
            </a:avLst>
          </a:pr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1459706" y="5132388"/>
            <a:ext cx="185738" cy="7739"/>
          </a:xfrm>
          <a:custGeom>
            <a:avLst/>
            <a:gdLst/>
            <a:ahLst/>
            <a:cxnLst/>
            <a:rect l="l" t="t" r="r" b="b"/>
            <a:pathLst>
              <a:path w="185738" h="7739">
                <a:moveTo>
                  <a:pt x="0" y="0"/>
                </a:moveTo>
                <a:lnTo>
                  <a:pt x="185738" y="0"/>
                </a:lnTo>
              </a:path>
            </a:pathLst>
          </a:custGeom>
          <a:noFill/>
          <a:ln w="22701">
            <a:solidFill>
              <a:srgbClr val="7452E0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828800" y="4999054"/>
            <a:ext cx="103632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来参加家长会和家长开放日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1828800" y="5338339"/>
            <a:ext cx="10363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规程第五十三条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66" name="Image 0" descr="preencoded.png">    </p:cNvPr>
          <p:cNvPicPr>
            <a:picLocks noChangeAspect="1"/>
          </p:cNvPicPr>
          <p:nvPr/>
        </p:nvPicPr>
        <p:blipFill>
          <a:blip r:embed="rId1"/>
          <a:srcRect l="26167" r="26167" t="0" b="0"/>
          <a:stretch/>
        </p:blipFill>
        <p:spPr>
          <a:xfrm>
            <a:off x="8858250" y="1771650"/>
            <a:ext cx="2724150" cy="3810000"/>
          </a:xfrm>
          <a:prstGeom prst="rect">
            <a:avLst/>
          </a:prstGeom>
        </p:spPr>
      </p:pic>
      <p:sp>
        <p:nvSpPr>
          <p:cNvPr id="67" name="Shape 64"/>
          <p:cNvSpPr/>
          <p:nvPr/>
        </p:nvSpPr>
        <p:spPr>
          <a:xfrm>
            <a:off x="885825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0"/>
                </a:moveTo>
                <a:lnTo>
                  <a:pt x="247650" y="0"/>
                </a:lnTo>
                <a:arcTo hR="247650" wR="247650" stAng="162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68" name="Shape 65"/>
          <p:cNvSpPr/>
          <p:nvPr/>
        </p:nvSpPr>
        <p:spPr>
          <a:xfrm>
            <a:off x="11334750" y="17716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0"/>
                </a:moveTo>
                <a:lnTo>
                  <a:pt x="247650" y="247650"/>
                </a:lnTo>
                <a:arcTo hR="247650" wR="247650" stAng="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69" name="Shape 66"/>
          <p:cNvSpPr/>
          <p:nvPr/>
        </p:nvSpPr>
        <p:spPr>
          <a:xfrm>
            <a:off x="11334750" y="53340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247650" y="247650"/>
                </a:moveTo>
                <a:lnTo>
                  <a:pt x="0" y="247650"/>
                </a:lnTo>
                <a:arcTo hR="247650" wR="247650" stAng="54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0" name="Shape 67"/>
          <p:cNvSpPr/>
          <p:nvPr/>
        </p:nvSpPr>
        <p:spPr>
          <a:xfrm>
            <a:off x="8858250" y="533400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0" y="247650"/>
                </a:moveTo>
                <a:lnTo>
                  <a:pt x="0" y="0"/>
                </a:lnTo>
                <a:arcTo hR="247650" wR="247650" stAng="10800000" swAng="-5400000"/>
                <a:close/>
              </a:path>
            </a:pathLst>
          </a:custGeom>
          <a:solidFill>
            <a:srgbClr val="FFF9F0"/>
          </a:solidFill>
          <a:ln/>
        </p:spPr>
      </p:sp>
      <p:sp>
        <p:nvSpPr>
          <p:cNvPr id="71" name="Shape 68"/>
          <p:cNvSpPr/>
          <p:nvPr/>
        </p:nvSpPr>
        <p:spPr>
          <a:xfrm>
            <a:off x="8834438" y="1747838"/>
            <a:ext cx="2771775" cy="3857625"/>
          </a:xfrm>
          <a:prstGeom prst="roundRect">
            <a:avLst>
              <a:gd name="adj" fmla="val 9794"/>
            </a:avLst>
          </a:prstGeom>
          <a:noFill/>
          <a:ln w="47625">
            <a:solidFill>
              <a:srgbClr val="7452E0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8858250" y="5699927"/>
            <a:ext cx="33337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示意图：蜡笔（AI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0"/>
          <p:cNvSpPr/>
          <p:nvPr/>
        </p:nvSpPr>
        <p:spPr>
          <a:xfrm>
            <a:off x="762000" y="5772150"/>
            <a:ext cx="7810500" cy="342900"/>
          </a:xfrm>
          <a:prstGeom prst="roundRect">
            <a:avLst>
              <a:gd name="adj" fmla="val 50000"/>
            </a:avLst>
          </a:prstGeom>
          <a:solidFill>
            <a:srgbClr val="E9E3FA"/>
          </a:solidFill>
          <a:ln/>
        </p:spPr>
      </p:sp>
      <p:sp>
        <p:nvSpPr>
          <p:cNvPr id="74" name="Text 71"/>
          <p:cNvSpPr/>
          <p:nvPr/>
        </p:nvSpPr>
        <p:spPr>
          <a:xfrm>
            <a:off x="952500" y="5854135"/>
            <a:ext cx="11239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拿不准的事，先在班级群里问一句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17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9F0">
                  <a:alpha val="97000"/>
                </a:srgbClr>
              </a:gs>
              <a:gs pos="55000">
                <a:srgbClr val="FFF9F0">
                  <a:alpha val="90000"/>
                </a:srgbClr>
              </a:gs>
              <a:gs pos="100000">
                <a:srgbClr val="FFF9F0">
                  <a:alpha val="40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0610850" y="704850"/>
            <a:ext cx="685800" cy="685800"/>
          </a:xfrm>
          <a:prstGeom prst="ellips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1372850" y="104775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249978" y="1343978"/>
            <a:ext cx="67628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953750" y="146685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 flipV="1">
            <a:off x="10589895" y="1343978"/>
            <a:ext cx="67628" cy="67627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439400" y="1047750"/>
            <a:ext cx="95250" cy="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0589895" y="683895"/>
            <a:ext cx="67628" cy="67628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0953750" y="533400"/>
            <a:ext cx="0" cy="95250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V="1">
            <a:off x="11249978" y="683895"/>
            <a:ext cx="67628" cy="67628"/>
          </a:xfrm>
          <a:prstGeom prst="line">
            <a:avLst/>
          </a:prstGeom>
          <a:noFill/>
          <a:ln w="38100">
            <a:solidFill>
              <a:srgbClr val="FFD10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558915" y="1028700"/>
            <a:ext cx="217170" cy="206692"/>
          </a:xfrm>
          <a:custGeom>
            <a:avLst/>
            <a:gdLst/>
            <a:ahLst/>
            <a:cxnLst/>
            <a:rect l="l" t="t" r="r" b="b"/>
            <a:pathLst>
              <a:path w="217170" h="206692">
                <a:moveTo>
                  <a:pt x="108585" y="0"/>
                </a:moveTo>
                <a:lnTo>
                  <a:pt x="139065" y="72390"/>
                </a:lnTo>
                <a:lnTo>
                  <a:pt x="217170" y="79057"/>
                </a:lnTo>
                <a:lnTo>
                  <a:pt x="157163" y="130493"/>
                </a:lnTo>
                <a:lnTo>
                  <a:pt x="176213" y="206692"/>
                </a:lnTo>
                <a:lnTo>
                  <a:pt x="108585" y="165735"/>
                </a:lnTo>
                <a:lnTo>
                  <a:pt x="40957" y="206692"/>
                </a:lnTo>
                <a:lnTo>
                  <a:pt x="60007" y="130493"/>
                </a:lnTo>
                <a:lnTo>
                  <a:pt x="0" y="79057"/>
                </a:lnTo>
                <a:lnTo>
                  <a:pt x="78105" y="72390"/>
                </a:lnTo>
                <a:close/>
              </a:path>
            </a:pathLst>
          </a:custGeom>
          <a:solidFill>
            <a:srgbClr val="FF6A12"/>
          </a:solidFill>
          <a:ln/>
        </p:spPr>
      </p:sp>
      <p:sp>
        <p:nvSpPr>
          <p:cNvPr id="14" name="Shape 11"/>
          <p:cNvSpPr/>
          <p:nvPr/>
        </p:nvSpPr>
        <p:spPr>
          <a:xfrm>
            <a:off x="609600" y="762000"/>
            <a:ext cx="1524000" cy="361950"/>
          </a:xfrm>
          <a:prstGeom prst="roundRect">
            <a:avLst>
              <a:gd name="adj" fmla="val 50000"/>
            </a:avLst>
          </a:prstGeom>
          <a:solidFill>
            <a:srgbClr val="7452E0"/>
          </a:solidFill>
          <a:ln/>
        </p:spPr>
      </p:sp>
      <p:sp>
        <p:nvSpPr>
          <p:cNvPr id="15" name="Text 12"/>
          <p:cNvSpPr/>
          <p:nvPr/>
        </p:nvSpPr>
        <p:spPr>
          <a:xfrm>
            <a:off x="0" y="853510"/>
            <a:ext cx="2743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下次见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09600" y="1468770"/>
            <a:ext cx="11582400" cy="662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3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下次见面：家长开放日</a:t>
            </a:r>
            <a:endParaRPr lang="en-US" sz="4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09600" y="231457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95250">
            <a:solidFill>
              <a:srgbClr val="14B4FF">
                <a:alpha val="95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09600" y="229552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57150">
            <a:solidFill>
              <a:srgbClr val="14B4FF">
                <a:alpha val="4500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09600" y="2333625"/>
            <a:ext cx="3390900" cy="38100"/>
          </a:xfrm>
          <a:custGeom>
            <a:avLst/>
            <a:gdLst/>
            <a:ahLst/>
            <a:cxnLst/>
            <a:rect l="l" t="t" r="r" b="b"/>
            <a:pathLst>
              <a:path w="3390900" h="38100">
                <a:moveTo>
                  <a:pt x="0" y="28575"/>
                </a:moveTo>
                <a:quadBezTo>
                  <a:pt x="1695450" y="0"/>
                  <a:pt x="3390900" y="38100"/>
                </a:quadBezTo>
              </a:path>
            </a:pathLst>
          </a:custGeom>
          <a:noFill/>
          <a:ln w="47625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09600" y="2762250"/>
            <a:ext cx="6096000" cy="762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24765">
            <a:solidFill>
              <a:srgbClr val="14B4F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8650" y="2776538"/>
            <a:ext cx="6067425" cy="742950"/>
          </a:xfrm>
          <a:prstGeom prst="roundRect">
            <a:avLst>
              <a:gd name="adj" fmla="val 28205"/>
            </a:avLst>
          </a:prstGeom>
          <a:noFill/>
          <a:ln w="17145">
            <a:solidFill>
              <a:srgbClr val="14B4FF">
                <a:alpha val="3500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19150" y="2914650"/>
            <a:ext cx="457200" cy="457200"/>
          </a:xfrm>
          <a:prstGeom prst="ellipse">
            <a:avLst/>
          </a:prstGeom>
          <a:solidFill>
            <a:srgbClr val="14B4FF"/>
          </a:solidFill>
          <a:ln/>
        </p:spPr>
      </p:sp>
      <p:sp>
        <p:nvSpPr>
          <p:cNvPr id="23" name="Shape 20"/>
          <p:cNvSpPr/>
          <p:nvPr/>
        </p:nvSpPr>
        <p:spPr>
          <a:xfrm>
            <a:off x="1009650" y="3048000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085850" y="3048000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62025" y="3067050"/>
            <a:ext cx="171450" cy="171450"/>
          </a:xfrm>
          <a:prstGeom prst="roundRect">
            <a:avLst>
              <a:gd name="adj" fmla="val 11111"/>
            </a:avLst>
          </a:pr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62025" y="3124200"/>
            <a:ext cx="171450" cy="7144"/>
          </a:xfrm>
          <a:custGeom>
            <a:avLst/>
            <a:gdLst/>
            <a:ahLst/>
            <a:cxnLst/>
            <a:rect l="l" t="t" r="r" b="b"/>
            <a:pathLst>
              <a:path w="171450" h="7144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428750" y="28749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家长开放日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1428750" y="3196298"/>
            <a:ext cx="10763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来班里看看孩子的一天，日期提前在班级群通知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09600" y="3676650"/>
            <a:ext cx="6096000" cy="762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24765">
            <a:solidFill>
              <a:srgbClr val="15D157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28650" y="3690937"/>
            <a:ext cx="6067425" cy="742950"/>
          </a:xfrm>
          <a:prstGeom prst="roundRect">
            <a:avLst>
              <a:gd name="adj" fmla="val 28205"/>
            </a:avLst>
          </a:prstGeom>
          <a:noFill/>
          <a:ln w="17145">
            <a:solidFill>
              <a:srgbClr val="15D157">
                <a:alpha val="3500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19150" y="3829050"/>
            <a:ext cx="457200" cy="457200"/>
          </a:xfrm>
          <a:prstGeom prst="ellipse">
            <a:avLst/>
          </a:prstGeom>
          <a:solidFill>
            <a:srgbClr val="15D157"/>
          </a:solidFill>
          <a:ln/>
        </p:spPr>
      </p:sp>
      <p:sp>
        <p:nvSpPr>
          <p:cNvPr id="32" name="Shape 29"/>
          <p:cNvSpPr/>
          <p:nvPr/>
        </p:nvSpPr>
        <p:spPr>
          <a:xfrm>
            <a:off x="952500" y="3962400"/>
            <a:ext cx="133350" cy="123786"/>
          </a:xfrm>
          <a:custGeom>
            <a:avLst/>
            <a:gdLst/>
            <a:ahLst/>
            <a:cxnLst/>
            <a:rect l="l" t="t" r="r" b="b"/>
            <a:pathLst>
              <a:path w="133350" h="123786">
                <a:moveTo>
                  <a:pt x="133350" y="76200"/>
                </a:moveTo>
                <a:arcTo hR="19050" wR="19050" stAng="0" swAng="5400000"/>
                <a:lnTo>
                  <a:pt x="45987" y="95250"/>
                </a:lnTo>
                <a:arcTo hR="19050" wR="19050" stAng="16199266" swAng="-2699785"/>
                <a:lnTo>
                  <a:pt x="11544" y="121806"/>
                </a:lnTo>
                <a:arcTo hR="6763" wR="6763" stAng="2700314" swAng="8099243"/>
                <a:lnTo>
                  <a:pt x="0" y="19050"/>
                </a:lnTo>
                <a:arcTo hR="19050" wR="19050" stAng="10800000" swAng="5400000"/>
                <a:lnTo>
                  <a:pt x="114300" y="0"/>
                </a:lnTo>
                <a:arcTo hR="19050" wR="19050" stAng="16200000" swAng="5400000"/>
                <a:close/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009650" y="4029075"/>
            <a:ext cx="133350" cy="123786"/>
          </a:xfrm>
          <a:custGeom>
            <a:avLst/>
            <a:gdLst/>
            <a:ahLst/>
            <a:cxnLst/>
            <a:rect l="l" t="t" r="r" b="b"/>
            <a:pathLst>
              <a:path w="133350" h="123786">
                <a:moveTo>
                  <a:pt x="114300" y="0"/>
                </a:moveTo>
                <a:arcTo hR="19050" wR="19050" stAng="16200000" swAng="5400000"/>
                <a:lnTo>
                  <a:pt x="133350" y="117024"/>
                </a:lnTo>
                <a:arcTo hR="6763" wR="6763" stAng="444" swAng="8099243"/>
                <a:lnTo>
                  <a:pt x="100832" y="100832"/>
                </a:lnTo>
                <a:arcTo hR="19050" wR="19050" stAng="18900519" swAng="-2699785"/>
                <a:lnTo>
                  <a:pt x="19050" y="95250"/>
                </a:lnTo>
                <a:arcTo hR="19050" wR="19050" stAng="5400000" swAng="5400000"/>
                <a:lnTo>
                  <a:pt x="0" y="66675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428750" y="37893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班级群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1428750" y="4110698"/>
            <a:ext cx="10763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每周食谱和通知都发在这里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609600" y="4591050"/>
            <a:ext cx="6096000" cy="762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24765">
            <a:solidFill>
              <a:srgbClr val="FF6A12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28650" y="4605338"/>
            <a:ext cx="6067425" cy="742950"/>
          </a:xfrm>
          <a:prstGeom prst="roundRect">
            <a:avLst>
              <a:gd name="adj" fmla="val 28205"/>
            </a:avLst>
          </a:prstGeom>
          <a:noFill/>
          <a:ln w="17145">
            <a:solidFill>
              <a:srgbClr val="FF6A12">
                <a:alpha val="3500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819150" y="4743450"/>
            <a:ext cx="457200" cy="457200"/>
          </a:xfrm>
          <a:prstGeom prst="ellipse">
            <a:avLst/>
          </a:prstGeom>
          <a:solidFill>
            <a:srgbClr val="FF6A12"/>
          </a:solidFill>
          <a:ln/>
        </p:spPr>
      </p:sp>
      <p:sp>
        <p:nvSpPr>
          <p:cNvPr id="39" name="Shape 36"/>
          <p:cNvSpPr/>
          <p:nvPr/>
        </p:nvSpPr>
        <p:spPr>
          <a:xfrm>
            <a:off x="952500" y="5000625"/>
            <a:ext cx="133350" cy="57150"/>
          </a:xfrm>
          <a:custGeom>
            <a:avLst/>
            <a:gdLst/>
            <a:ahLst/>
            <a:cxnLst/>
            <a:rect l="l" t="t" r="r" b="b"/>
            <a:pathLst>
              <a:path w="133350" h="57150">
                <a:moveTo>
                  <a:pt x="133350" y="57150"/>
                </a:moveTo>
                <a:lnTo>
                  <a:pt x="133350" y="38100"/>
                </a:lnTo>
                <a:arcTo hR="38100" wR="38100" stAng="0" swAng="-5400000"/>
                <a:lnTo>
                  <a:pt x="38100" y="0"/>
                </a:lnTo>
                <a:arcTo hR="38100" wR="38100" stAng="16200000" swAng="-5400000"/>
                <a:lnTo>
                  <a:pt x="0" y="57150"/>
                </a:lnTo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1085850" y="4887544"/>
            <a:ext cx="28539" cy="73762"/>
          </a:xfrm>
          <a:custGeom>
            <a:avLst/>
            <a:gdLst/>
            <a:ahLst/>
            <a:cxnLst/>
            <a:rect l="l" t="t" r="r" b="b"/>
            <a:pathLst>
              <a:path w="28539" h="73762">
                <a:moveTo>
                  <a:pt x="0" y="0"/>
                </a:moveTo>
                <a:arcTo hR="38100" wR="38100" stAng="17072025" swAng="9055950"/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114425" y="5001863"/>
            <a:ext cx="28575" cy="55912"/>
          </a:xfrm>
          <a:custGeom>
            <a:avLst/>
            <a:gdLst/>
            <a:ahLst/>
            <a:cxnLst/>
            <a:rect l="l" t="t" r="r" b="b"/>
            <a:pathLst>
              <a:path w="28575" h="55912">
                <a:moveTo>
                  <a:pt x="28575" y="55912"/>
                </a:moveTo>
                <a:lnTo>
                  <a:pt x="28575" y="36862"/>
                </a:lnTo>
                <a:arcTo hR="38100" wR="38100" stAng="21597436" swAng="-4528786"/>
              </a:path>
            </a:pathLst>
          </a:cu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81075" y="4886325"/>
            <a:ext cx="76200" cy="76200"/>
          </a:xfrm>
          <a:prstGeom prst="ellipse">
            <a:avLst/>
          </a:prstGeom>
          <a:noFill/>
          <a:ln w="20955">
            <a:solidFill>
              <a:srgbClr val="1E234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428750" y="4703779"/>
            <a:ext cx="107632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家长委员会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1428750" y="5025098"/>
            <a:ext cx="10763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欢迎报名，一起商量园里的事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609600" y="5715000"/>
            <a:ext cx="2857500" cy="514350"/>
          </a:xfrm>
          <a:prstGeom prst="roundRect">
            <a:avLst>
              <a:gd name="adj" fmla="val 50000"/>
            </a:avLst>
          </a:prstGeom>
          <a:solidFill>
            <a:srgbClr val="FF6A12"/>
          </a:solidFill>
          <a:ln/>
        </p:spPr>
      </p:sp>
      <p:sp>
        <p:nvSpPr>
          <p:cNvPr id="46" name="Text 43"/>
          <p:cNvSpPr/>
          <p:nvPr/>
        </p:nvSpPr>
        <p:spPr>
          <a:xfrm>
            <a:off x="0" y="5855581"/>
            <a:ext cx="4076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3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有事随时找老师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609600" y="65476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E65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背景为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