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这份材料是药学部提交药事管理与药物治疗学委员会的评估汇报，议题是 GLP-1 类减重药要不要进院、进哪几个、怎么管。先说提议，再讲为什么现在要定，然后是疗效、心血管、安全性和停药反弹的证据，在华获批和说明书门槛，费用和医保，最后是进院品种、院内管理、监测复评，以及请委员会表决的三项。所有数字来自期刊论文、药品说明书、国家药监局和国家医保局的公开文件，以及媒体报道的价格，每张数据页都写了来源。这是药事管理决策，不涉及个体用药方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先说提议，一共三条，最后一页请委员会逐项表决。第一条是品种：建议纳入替尔泊肽和司美格鲁肽 2.4 mg，也就是诺和盈。替尔泊肽在唯一的头对头试验和中国人群试验里减重幅度最大，2026 年起价格降了约八成。诺和盈是目前唯一有心血管结局证据的品种，2025 年 12 月在国内获批了心血管适应证。玛仕度肽是国产品种，中国人群数据不错，但没有心血管结局数据，4 周药费按零售价折算约 2,020 元，高于前两个品种，建议个案走临时采购。其余品种暂不纳入。第二条是谁来开：限健康体重管理门诊、内分泌科和临床营养科，医师要经院内培训考核授权，药师专人做处方前置审核。第三条是怎么管：按说明书门槛审核，减重适应证一律自费结算，按三类指标监测，上线 6 个月做首次复评。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为什么要在这次会上定下来，有四个原因。第一是任务：国家卫健委 2026 年 2 月 12 日的发布会把「三级公立综合医院均提供健康体重管理门诊服务」列为今年为民服务十件实事之三。2025 年 3 月的通知要求门诊「合理使用相关药物，严格按照适应证选择适宜的治疗方式」，门诊开起来，药品目录和处方规则必须先到位。第二是价格：2026 年 1 月 1 日新版医保目录执行后，医院按目录价执行替尔泊肽，10 mg 规格 4 周费用从 4,758 元降到 936.70 元，约降八成，医院表示即便自费也按调整后的价格。这是媒体报道的医院执行价，医保支付标准不公开。第三是需求：《体重管理指导原则》引用的数据，2018 年我国成人超重率 34.3%、肥胖率 16.4%。第四，等仿制药不现实：司美格鲁肽化合物专利 2026 年 3 月到期，但智飞生物 9 月 8 日的公告说国内暂无国产司美格鲁肽注射液获批，诺和诺德称数据保护到 2027 年 4 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院外渠道的风险已经有官方案例。国家药监局 2024 年 9 月公布的第六批网络售药典型案例里，叶某某等人生产销售含司美格鲁肽的减肥药，货值 3,500 万元，还有护肤店用微信销售无中文标识的注射剂，金额超过 1,000 万元。公安部 2025 年 3 月通报的上海汤某清案，捣毁窝点 15 处，抓获 40 人，涉案 2,200 余万元。医保方面，国家医保局 2024 年 4 月明确减肥不在支付范围以内，代开用于减肥涉嫌套取医保基金，可处 2 到 5 倍罚款，暂停医保联网结算 3 到 12 个月。2024 年 1 到 2 月司美格鲁肽医保报销超过 70 万人次。药监局的消费提示原话是：部分品种被批准用于治疗肥胖和超重，但适用人群有严格限制。院内规范供应和处方审核，是把患者从这些渠道拉回来的前提。图为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这页只看中国人群。四个试验都是药物对安慰剂，主要指标是体重相对基线的变化。替尔泊肽 SURMOUNT-CN：210 例，中国 29 个中心，非糖尿病，52 周，15 mg 组体重下降 17.5%，安慰剂 2.3%，减重 5% 以上的比例 85.8% 对 29.3%。玛仕度肽 GLORY-1：610 例中国成人，48 周，6 mg 组下降 14.01%，安慰剂组反而增加 0.30%，这是期刊和说明书用的多重填补口径，企业公告用另一种统计模型，写的是 14.8%。司美格鲁肽有两组中国数据：STEP 7 中国预设亚组 300 例，44 周下降 11.8% 对 3.5%，属预设亚组，不是独立确证试验。STEP 12 是中国较低 BMI 人群，242 例，44 周下降 12.1% 对 2.2%。较安慰剂的差值由各试验数字计算。四个试验的人群、疗程和统计口径都不同，不能把柱子直接排高低，横向比较要看下一页的头对头试验。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SURMOUNT-5 是目前唯一发表的替尔泊肽对司美格鲁肽头对头试验。751 例非糖尿病肥胖成人，72 周，开放标签，由礼来资助，这几点在解读时要说清。主要结果：替尔泊肽体重下降 20.2%，95% 置信区间 21.4% 到 19.1%，司美格鲁肽下降 13.7%，置信区间 14.9% 到 12.6%。腰围分别减少 18.4 cm 和 13.0 cm。达标比例用的是礼来新闻稿的治疗方案估计目标口径，减重 10% 以上 81.6% 对 60.5%，25% 以上 31.6% 对 16.1%。登记库按有可评估数据者计算的比例更高，两套口径不要混用。安全性两药相近：恶心 43.6% 对 44.4%，呕吐 15.0% 对 21.3%，按登记库计数折算。因不良事件停药 6.1% 对 8.0%，是企业口径。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心血管结局证据目前只有司美格鲁肽有。SELECT 入组 17,604 例 45 岁以上、已有心血管病、BMI 27 以上、没有糖尿病的患者，平均随访 39.8 个月。主要终点是心血管死亡、非致死性心梗和非致死性卒中的复合终点，司美格鲁肽组 569 例，6.5%，安慰剂组 701 例，8.0%，风险比 0.80，95% 置信区间 0.72 到 0.90。单看心血管死亡，HR 0.85，置信区间跨过 1，没有达到统计学显著。全因死亡 HR 0.81，心衰复合终点 HR 0.82。国内对应的心血管适应证，诺和盈在 2025 年 12 月 16 日获批，原文是降低已确诊心血管疾病且 BMI 不低于 27 的成人患者的主要心血管不良事件风险。替尔泊肽的同类试验 SURMOUNT-MMO 还在进行，主要完成日期预计 2027 年 10 月，目前没有结果。SELECT 的代价也要说：因不良事件永久停药 16.6% 对 8.2%，其中胃肠道 10.0% 对 2.0%。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安全性以胃肠道反应为主，三个品种的数据来自各自的说明书，试验不同，不能直接排高低。司美格鲁肽 2.4 mg 用的是美国 Wegovy 标签的合并减重试验数据：恶心 44%，安慰剂 16%，呕吐 24% 对 6%，因不良反应停药 6.8% 对 3.2%。替尔泊肽 15 mg 来自美国 Zepbound 标签，SURMOUNT-1 和 2 合并：恶心 28% 对 8%，因不良反应停药 6.7% 对 3.4%。玛仕度肽 6 mg 来自信尔美中国说明书，GLORY-1：恶心 50.5%，呕吐 43.1%，安慰剂 5.9% 和 2.9%，但因不良反应停药两组都是 1.0%。中国尚未取得诺和盈、穆峰达说明书原件的发生率数据，所以这里用美国标签。类效应风险有四个：甲状腺 C 细胞肿瘤，三个标签都有警告，甲状腺髓样癌或 MEN2 病史禁用。胆囊胆道疾病，76 项随机试验 10 万多人的荟萃分析，减重试验里风险比 2.29。非动脉炎性前部缺血性视神经病变，EMA 2025 年 6 月认定为司美格鲁肽非常罕见的不良反应，国家药品不良反应监测中心的药物警戒快讯转述过，但我们没有查到国内说明书修订公告。麻醉或深度镇静时的误吸风险，美国两个标签都列入警告。另外，FDA 2026 年 1 月要求删除自杀意念警示。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停药后体重回升是各项研究的一致结论。STEP 4：先用司美格鲁肽 20 周，体重下降 10.6%，之后随机分组 48 周，继续用药组再降 7.9%，换安慰剂组回升 6.9%。SURMOUNT-4：先用替尔泊肽 36 周，下降 20.9%，之后 52 周继续用药再降 5.5%，换安慰剂回升 14.0%。保住八成以上已减体重的比例，继续用药组 89.5%，停药组 16.6%。BMJ 2026 年的荟萃分析纳入 37 项研究 9,341 人，停药后平均每月回升 0.4 kg，心血管代谢指标约 1.4 年回到基线。国家卫健委指南转引的美国真实世界数据，约三分之二患者在 1 年内停药。对医院的意思有两层：一是开始用药前要讲清楚这是长期治疗，费用要按长期算。二是停药规则和随访要写进管理方案，不能只管开药。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在华获批时间一律按国家药监局批准日，不用企业公告日。减重适应证一共 6 个品种：利拉鲁肽利鲁平 2023 年 6 月 30 日，贝那鲁肽 2023 年 7 月 25 日，司美格鲁肽诺和盈 2024 年 6 月 18 日，替尔泊肽穆峰达 2024 年 7 月 16 日，这是在 5 月糖尿病获批基础上的补充申请，沿用同一组文号。玛仕度肽信尔美 2025 年 6 月 24 日，埃诺格鲁肽先维盈 2026 年 3 月 3 日。新增适应证三项：穆峰达阻塞性睡眠呼吸暂停 2025 年 6 月 30 日。诺和盈心血管适应证 2025 年 12 月 16 日，诺和盈代谢相关脂肪性肝炎伴中重度纤维化 2026 年 9 月 8 日。媒体常写的 6 月 25 日、7 月 19 日、6 月 27 日、3 月 6 日，是送达信息公布日或企业公告日。还在审评的有玛仕度肽 9 mg、口服司美格鲁肽 25 mg，以及几家国产司美格鲁肽，都未获批。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说明书门槛分两套，处方审核必须按品种分别核对。诺和盈和利鲁平沿用国际标签：BMI 30 以上，或 27 到 30 之间且至少有 1 种体重相关合并症。穆峰达和信尔美按中国标准：BMI 28 以上，或 24 以上且至少有 1 种合并症，和国家卫健委《体重管理指导原则》的用药参考一致。指导原则原文还要求肥胖者先经过 3 到 6 个月生活方式干预、减重不到 5% 再考虑用药。诺和盈的心血管适应证是单独一条：已确诊心血管疾病且 BMI 不低于 27。需要提醒的是 STEP 12：这项试验专门研究了 BMI 24 到 28 之间的中国人，减重 12.1%，但截至检索日没有查到诺和盈说明书门槛改为 28/24 的批准信息，所以按 28/24 给诺和盈属超说明书用药，要走知情同意和备案。先维盈的官方 BMI 门槛我们没有查到。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这页是 4 周药费，都是媒体报道的价格，医保支付标准不公开。替尔泊肽从 2026 年 1 月 1 日起医院按医保目录价执行，10 mg 规格 4 周从 4,758 元降到 936.70 元，5 mg 从 2,758 元降到 551.00 元，降幅约八成，南京鼓楼医院等表示自费也按调整后的价格。诺和盈 2025 年 12 月末在四川挂网调价，云南、河北、辽宁跟进，诺和诺德称是主动调价：2.4 mg 规格 4 周从 2,463 元降到 1,284.36 元，约降 48%。1.7 mg 从 1,893.67 元降到 987.48 元。玛仕度肽没有医院价，用的是京东 2026 年 1 月 12 日的零售价，6 mg 每盒两支 1,010 元，按每周一支折算 4 周约 2,020 元，首发时约 2,920 元。医保这边，2025 年版目录里司美格鲁肽、替尔泊肽、利拉鲁肽都只限 2 型糖尿病相关情形，玛仕度肽和埃诺格鲁肽不在目录，贝那鲁肽已被调出，过渡期到 2026 年 6 月 30 日已经结束。依据是《基本医疗保险用药管理暂行办法》第八条，减肥药品不纳入目录。国家医保局 2024 年 4 月表态，代开用于减肥涉嫌套取医保基金，可处 2 到 5 倍罚款，暂停医保联网结算 3 到 12 个月。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把前面的证据合在一起，建议如下。替尔泊肽建议纳入：唯一的头对头试验里 72 周减重 20.2%，中国人群 52 周减重 17.5%，降价后 4 周药费 551 到 937 元，门槛按中国标准 28/24。它的短板是心血管结局试验 2027 年才出结果。司美格鲁肽 2.4 mg，也就是诺和盈，建议纳入：它是唯一有心血管结局证据的品种，SELECT 主要终点风险比 0.80，国内已获批心血管适应证，适合已确诊心血管病的患者。玛仕度肽是国产品种，GLORY-1 48 周减重 14.01%，但没有心血管结局数据，恶心 50.5%，零售价折算 4 周约 2,020 元，建议不进目录，个案走临时采购。埃诺格鲁肽 2026 年 3 月刚获批，说明书门槛和价格都没有查到，暂缓评估。利拉鲁肽 3.0 mg 去除安慰剂效应后 56 周只多减 5.4%，每天注射一次，30 天约 1,550 元，不建议纳入。贝那鲁肽 III 期只有 16 周数据，减重 6.0%，已调出医保目录，不建议纳入。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具范围建议限定在三个地方：健康体重管理门诊、内分泌科、临床营养科，其他科室不开减重适应证处方，糖尿病适应证按现行规定。要说明的是，国家层面没有「只能由某些科室开具」的规定，三份调研都没有查到，所以这是院内自定的规则。国际上有先例：比利时药监部门规定，用于肥胖时首张处方只能由内分泌科医师在多学科环境中开具。处方权限建议给经院内培训考核授权的医师。药师方面，中国药学会征求意见稿要求每个机构至少 1 名经规范化或专项培训的药师，中级以上职称、相关工作 3 年以上，我们建议每个门诊单元至少配 1 名。多学科团队参照国家卫健委 2025 年 3 月的门诊通知和征求意见稿：内分泌科、临床营养科、减重外科、药学部共同参与随访。图为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处方前置审核建议分五步，前四步来自中国药学会征求意见稿的「节点一」，第五步是我们针对医保加的。第一步核门槛：核验 BMI 和体成分，按品种对照说明书门槛和合并症要求，诺和盈和另外两个品种的门槛不一样。第二步排禁忌：排查甲状腺髓样癌和 MEN2 家族史，育龄女性确认未妊娠，妊娠哺乳期禁用。第三步查相互作用：重点是左甲状腺素钠、华法林、口服避孕药这类窄治疗窗药物。第四步核超说明书：征求意见稿原文是属超适应证用药的，已核验《超说明书用药知情同意书》及备案记录。第五步定结算：减重适应证一律自费，糖尿病适应证按医保目录限定支付，替尔泊肽两个适应证是同一产品、同一文号，所以系统里要按诊断区分结算。拦截情形，征求意见稿的原文是对「存在禁忌或容貌焦虑者已实施拦截」，我们再加上不符合说明书门槛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处方审核之外，药师还要承担滥用风控。以下要求都来自中国药学会 2026 年 6 月挂网的征求意见稿，正式稿尚未发布，我们按征求意见稿先行。第一，首诊用 DAST-10 量表评估药物滥用风险。第二，原文要求「建立GLP-1RA等药物的处方监测机制，识别异常处方模式（频繁跨机构就诊、剂量异常递增）」，这需要信息科在系统里配合做提醒。第三，特殊人群：妊娠哺乳期禁用，围术期和无痛胃肠镜检查要管理误吸风险，美国 Wegovy 和 Zepbound 的标签也把麻醉或深度镇静时误吸列入警告。图为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监测指标按中国药学会征求意见稿的质量评价指标，设三类。有效性：达到最大可耐受剂量 3 到 6 个月时体重下降 5% 以上的比例，合并糖尿病者看 HbA1c 达标率。国家卫健委《肥胖症诊疗指南》写明，药物治疗达不到至少 5% 的减重，建议停药。安全性：急性胰腺炎、重度过敏、胆囊炎等严重不良事件发生率，因不良反应停药率，瘦体重下降超过基线 5% 的患者比例。依从性：6 个月治疗持续率和门诊随访依从率，美国真实世界约三分之二患者 1 年内停药，这个指标要盯住。复评节点：上线 6 个月做院内首评。外部有三个节点会改变今天的判断：诺和诺德称司美格鲁肽数据保护到 2027 年 4 月，之后国产仿制药可能获批。替尔泊肽心血管结局试验 SURMOUNT-MMO 预计 2027 年 10 月完成。两个品种的医保协议期到 2027 年 12 月 31 日。图为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请委员会对三项逐项表决。第一，品种：纳入替尔泊肽和司美格鲁肽 2.4 mg，也就是诺和盈。玛仕度肽不进目录，个案走临时采购，埃诺格鲁肽暂缓评估，利拉鲁肽 3.0 mg 和贝那鲁肽不纳入。第二，开具范围：限健康体重管理门诊、内分泌科、临床营养科，由经院内培训考核授权的医师开具。第三，管理规则：药师按五步做处方前置审核，减重适应证一律自费结算，按三类指标监测，上线 6 个月首次复评，2027 年三个外部节点再评。表决通过后，药学部会同医务、信息、医保部门制定实施细则。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27500" r="27500" t="0" b="0"/>
          <a:stretch/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64241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示意图：注射笔（AI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09600" y="6337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06258" y="633712"/>
            <a:ext cx="1108574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212392" y="633712"/>
            <a:ext cx="1097960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提请药事管理与药物治疗学委员会审议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9600" y="2235233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类减重药进院评估与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09600" y="2806733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院内管理方案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09600" y="3695700"/>
            <a:ext cx="6096000" cy="342900"/>
          </a:xfrm>
          <a:custGeom>
            <a:avLst/>
            <a:gdLst/>
            <a:ahLst/>
            <a:cxnLst/>
            <a:rect l="l" t="t" r="r" b="b"/>
            <a:pathLst>
              <a:path w="6096000" h="342900">
                <a:moveTo>
                  <a:pt x="0" y="209550"/>
                </a:moveTo>
                <a:lnTo>
                  <a:pt x="2560320" y="209550"/>
                </a:lnTo>
                <a:lnTo>
                  <a:pt x="2617470" y="114300"/>
                </a:lnTo>
                <a:lnTo>
                  <a:pt x="2674620" y="342900"/>
                </a:lnTo>
                <a:lnTo>
                  <a:pt x="2731770" y="0"/>
                </a:lnTo>
                <a:lnTo>
                  <a:pt x="2788920" y="266700"/>
                </a:lnTo>
                <a:lnTo>
                  <a:pt x="2846070" y="209550"/>
                </a:lnTo>
                <a:lnTo>
                  <a:pt x="6096000" y="209550"/>
                </a:lnTo>
              </a:path>
            </a:pathLst>
          </a:custGeom>
          <a:noFill/>
          <a:ln w="23813">
            <a:solidFill>
              <a:srgbClr val="3D9B8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09600" y="4476750"/>
            <a:ext cx="54864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2" name="Text 9"/>
          <p:cNvSpPr/>
          <p:nvPr/>
        </p:nvSpPr>
        <p:spPr>
          <a:xfrm>
            <a:off x="609600" y="46338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议题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038350" y="4615885"/>
            <a:ext cx="10153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进院品种 · 开具范围 · 审核规则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09600" y="4933950"/>
            <a:ext cx="54864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5" name="Text 12"/>
          <p:cNvSpPr/>
          <p:nvPr/>
        </p:nvSpPr>
        <p:spPr>
          <a:xfrm>
            <a:off x="609600" y="50910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2038350" y="5073085"/>
            <a:ext cx="10153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临床试验 · 药品说明书 · 国家文件 · 医保目录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609600" y="5391150"/>
            <a:ext cx="54864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8" name="Text 15"/>
          <p:cNvSpPr/>
          <p:nvPr/>
        </p:nvSpPr>
        <p:spPr>
          <a:xfrm>
            <a:off x="609600" y="55482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日期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038350" y="5530285"/>
            <a:ext cx="10153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10 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609600" y="5848350"/>
            <a:ext cx="5486400" cy="9525"/>
          </a:xfrm>
          <a:prstGeom prst="rect">
            <a:avLst/>
          </a:prstGeom>
          <a:solidFill>
            <a:srgbClr val="D5E2DC"/>
          </a:solidFill>
          <a:ln/>
        </p:spPr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01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议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建议纳入替尔泊肽和司美格鲁肽 2.4 mg，限门诊开具、前置审核、自费结算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Shape 10"/>
          <p:cNvSpPr/>
          <p:nvPr/>
        </p:nvSpPr>
        <p:spPr>
          <a:xfrm>
            <a:off x="614363" y="1909762"/>
            <a:ext cx="10963275" cy="1247775"/>
          </a:xfrm>
          <a:prstGeom prst="roundRect">
            <a:avLst>
              <a:gd name="adj" fmla="val 9160"/>
            </a:avLst>
          </a:prstGeom>
          <a:solidFill>
            <a:srgbClr val="0E6B5C"/>
          </a:solidFill>
          <a:ln w="9525">
            <a:solidFill>
              <a:srgbClr val="0E6B5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76300" y="2157350"/>
            <a:ext cx="1131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CFE1D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FE1D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议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FE1D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dirty="0">
                <a:solidFill>
                  <a:srgbClr val="CFE1D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08282" y="2489432"/>
            <a:ext cx="317035" cy="317035"/>
          </a:xfrm>
          <a:custGeom>
            <a:avLst/>
            <a:gdLst/>
            <a:ahLst/>
            <a:cxnLst/>
            <a:rect l="l" t="t" r="r" b="b"/>
            <a:pathLst>
              <a:path w="317035" h="317035">
                <a:moveTo>
                  <a:pt x="134705" y="293455"/>
                </a:moveTo>
                <a:lnTo>
                  <a:pt x="293455" y="134705"/>
                </a:lnTo>
                <a:arcTo hR="78581" wR="78581" stAng="2734725" swAng="-10869451"/>
                <a:lnTo>
                  <a:pt x="23580" y="182330"/>
                </a:lnTo>
                <a:arcTo hR="78581" wR="78581" stAng="13534725" swAng="-10869451"/>
                <a:close/>
              </a:path>
            </a:pathLst>
          </a:cu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1238" y="2592388"/>
            <a:ext cx="111125" cy="111125"/>
          </a:xfrm>
          <a:custGeom>
            <a:avLst/>
            <a:gdLst/>
            <a:ahLst/>
            <a:cxnLst/>
            <a:rect l="l" t="t" r="r" b="b"/>
            <a:pathLst>
              <a:path w="111125" h="111125">
                <a:moveTo>
                  <a:pt x="0" y="0"/>
                </a:moveTo>
                <a:lnTo>
                  <a:pt x="111125" y="111125"/>
                </a:lnTo>
              </a:path>
            </a:pathLst>
          </a:cu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905000" y="2142277"/>
            <a:ext cx="10287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品种：纳入替尔泊肽、诺和盈，玛仕度肽临时采购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905000" y="2558485"/>
            <a:ext cx="10287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DDEA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两者中国人群和头对头证据最充分，诺和盈另有心血管结局证据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529763" y="2424113"/>
            <a:ext cx="1800225" cy="21907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A6C8C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67750" y="2462150"/>
            <a:ext cx="3524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依据见第 5 至 13 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14363" y="3300413"/>
            <a:ext cx="10963275" cy="1247775"/>
          </a:xfrm>
          <a:prstGeom prst="roundRect">
            <a:avLst>
              <a:gd name="adj" fmla="val 9160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76300" y="3548000"/>
            <a:ext cx="1131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议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066800" y="3959225"/>
            <a:ext cx="11906" cy="63500"/>
          </a:xfrm>
          <a:custGeom>
            <a:avLst/>
            <a:gdLst/>
            <a:ahLst/>
            <a:cxnLst/>
            <a:rect l="l" t="t" r="r" b="b"/>
            <a:pathLst>
              <a:path w="11906"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noFill/>
          <a:ln w="31750">
            <a:solidFill>
              <a:srgbClr val="0E6B5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35050" y="4102100"/>
            <a:ext cx="63500" cy="79375"/>
          </a:xfrm>
          <a:custGeom>
            <a:avLst/>
            <a:gdLst/>
            <a:ahLst/>
            <a:cxnLst/>
            <a:rect l="l" t="t" r="r" b="b"/>
            <a:pathLst>
              <a:path w="63500" h="79375">
                <a:moveTo>
                  <a:pt x="63500" y="79375"/>
                </a:moveTo>
                <a:lnTo>
                  <a:pt x="63500" y="31750"/>
                </a:lnTo>
                <a:arcTo hR="31750" wR="31750" stAng="0" swAng="-10800000"/>
                <a:lnTo>
                  <a:pt x="0" y="79375"/>
                </a:lnTo>
              </a:path>
            </a:pathLst>
          </a:custGeom>
          <a:noFill/>
          <a:ln w="31750">
            <a:solidFill>
              <a:srgbClr val="0E6B5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35050" y="3990975"/>
            <a:ext cx="63500" cy="11906"/>
          </a:xfrm>
          <a:custGeom>
            <a:avLst/>
            <a:gdLst/>
            <a:ahLst/>
            <a:cxnLst/>
            <a:rect l="l" t="t" r="r" b="b"/>
            <a:pathLst>
              <a:path w="63500" h="11906">
                <a:moveTo>
                  <a:pt x="63500" y="0"/>
                </a:moveTo>
                <a:lnTo>
                  <a:pt x="0" y="0"/>
                </a:lnTo>
              </a:path>
            </a:pathLst>
          </a:custGeom>
          <a:noFill/>
          <a:ln w="31750">
            <a:solidFill>
              <a:srgbClr val="0E6B5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08050" y="3975100"/>
            <a:ext cx="317500" cy="206375"/>
          </a:xfrm>
          <a:custGeom>
            <a:avLst/>
            <a:gdLst/>
            <a:ahLst/>
            <a:cxnLst/>
            <a:rect l="l" t="t" r="r" b="b"/>
            <a:pathLst>
              <a:path w="317500" h="206375">
                <a:moveTo>
                  <a:pt x="254000" y="47625"/>
                </a:moveTo>
                <a:lnTo>
                  <a:pt x="285750" y="47625"/>
                </a:lnTo>
                <a:arcTo hR="31750" wR="31750" stAng="16200000" swAng="5400000"/>
                <a:lnTo>
                  <a:pt x="317500" y="174625"/>
                </a:lnTo>
                <a:arcTo hR="31750" wR="31750" stAng="0" swAng="5400000"/>
                <a:lnTo>
                  <a:pt x="31750" y="206375"/>
                </a:lnTo>
                <a:arcTo hR="31750" wR="31750" stAng="5400000" swAng="5400000"/>
                <a:lnTo>
                  <a:pt x="0" y="31750"/>
                </a:lnTo>
                <a:arcTo hR="31750" wR="31750" stAng="10800000" swAng="5400000"/>
                <a:lnTo>
                  <a:pt x="63500" y="0"/>
                </a:lnTo>
              </a:path>
            </a:pathLst>
          </a:custGeom>
          <a:noFill/>
          <a:ln w="31750">
            <a:solidFill>
              <a:srgbClr val="0E6B5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71550" y="3895725"/>
            <a:ext cx="190500" cy="285750"/>
          </a:xfrm>
          <a:custGeom>
            <a:avLst/>
            <a:gdLst/>
            <a:ahLst/>
            <a:cxnLst/>
            <a:rect l="l" t="t" r="r" b="b"/>
            <a:pathLst>
              <a:path w="190500" h="285750">
                <a:moveTo>
                  <a:pt x="190500" y="285750"/>
                </a:moveTo>
                <a:lnTo>
                  <a:pt x="190500" y="31750"/>
                </a:lnTo>
                <a:arcTo hR="31750" wR="31750" stAng="0" swAng="-5400000"/>
                <a:lnTo>
                  <a:pt x="31750" y="0"/>
                </a:lnTo>
                <a:arcTo hR="31750" wR="31750" stAng="16200000" swAng="-5400000"/>
                <a:lnTo>
                  <a:pt x="0" y="285750"/>
                </a:lnTo>
              </a:path>
            </a:pathLst>
          </a:custGeom>
          <a:noFill/>
          <a:ln w="31750">
            <a:solidFill>
              <a:srgbClr val="0E6B5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905000" y="3532927"/>
            <a:ext cx="10287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范围：健康体重管理门诊、内分泌科、临床营养科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905000" y="3949135"/>
            <a:ext cx="10287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经院内培训考核授权的医师开具，药师专人做处方前置审核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529763" y="3814763"/>
            <a:ext cx="1800225" cy="21907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D5E2D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667750" y="3852800"/>
            <a:ext cx="3524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依据见第 14 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14363" y="4691063"/>
            <a:ext cx="10963275" cy="1247775"/>
          </a:xfrm>
          <a:prstGeom prst="roundRect">
            <a:avLst>
              <a:gd name="adj" fmla="val 9160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76300" y="4938650"/>
            <a:ext cx="1131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议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1003300" y="5270500"/>
            <a:ext cx="127000" cy="63500"/>
          </a:xfrm>
          <a:prstGeom prst="roundRect">
            <a:avLst>
              <a:gd name="adj" fmla="val 25000"/>
            </a:avLst>
          </a:prstGeom>
          <a:noFill/>
          <a:ln w="31750">
            <a:solidFill>
              <a:srgbClr val="0E6B5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39800" y="5302250"/>
            <a:ext cx="254000" cy="285750"/>
          </a:xfrm>
          <a:custGeom>
            <a:avLst/>
            <a:gdLst/>
            <a:ahLst/>
            <a:cxnLst/>
            <a:rect l="l" t="t" r="r" b="b"/>
            <a:pathLst>
              <a:path w="254000" h="285750">
                <a:moveTo>
                  <a:pt x="190500" y="0"/>
                </a:moveTo>
                <a:lnTo>
                  <a:pt x="222250" y="0"/>
                </a:lnTo>
                <a:arcTo hR="31750" wR="31750" stAng="16200000" swAng="5400000"/>
                <a:lnTo>
                  <a:pt x="254000" y="254000"/>
                </a:lnTo>
                <a:arcTo hR="31750" wR="31750" stAng="0" swAng="5400000"/>
                <a:lnTo>
                  <a:pt x="31750" y="285750"/>
                </a:lnTo>
                <a:arcTo hR="31750" wR="31750" stAng="5400000" swAng="5400000"/>
                <a:lnTo>
                  <a:pt x="0" y="31750"/>
                </a:lnTo>
                <a:arcTo hR="31750" wR="31750" stAng="10800000" swAng="5400000"/>
                <a:lnTo>
                  <a:pt x="63500" y="0"/>
                </a:lnTo>
              </a:path>
            </a:pathLst>
          </a:custGeom>
          <a:noFill/>
          <a:ln w="31750">
            <a:solidFill>
              <a:srgbClr val="0E6B5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19175" y="5429250"/>
            <a:ext cx="95250" cy="63500"/>
          </a:xfrm>
          <a:custGeom>
            <a:avLst/>
            <a:gdLst/>
            <a:ahLst/>
            <a:cxnLst/>
            <a:rect l="l" t="t" r="r" b="b"/>
            <a:pathLst>
              <a:path w="95250" h="63500">
                <a:moveTo>
                  <a:pt x="0" y="31750"/>
                </a:moveTo>
                <a:lnTo>
                  <a:pt x="31750" y="63500"/>
                </a:lnTo>
                <a:lnTo>
                  <a:pt x="95250" y="0"/>
                </a:lnTo>
              </a:path>
            </a:pathLst>
          </a:custGeom>
          <a:noFill/>
          <a:ln w="31750">
            <a:solidFill>
              <a:srgbClr val="0E6B5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905000" y="4923577"/>
            <a:ext cx="10287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规则：按说明书门槛审核，减重适应证一律自费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1905000" y="5339785"/>
            <a:ext cx="10287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按有效性、安全性、依从性三类指标监测，上线 6 个月首次复评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9529763" y="5205413"/>
            <a:ext cx="1800225" cy="21907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D5E2D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667750" y="5243450"/>
            <a:ext cx="3524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依据见第 15 至 17 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02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体重管理门诊今年必须开，替尔泊肽药费又降了约八成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Shape 10"/>
          <p:cNvSpPr/>
          <p:nvPr/>
        </p:nvSpPr>
        <p:spPr>
          <a:xfrm>
            <a:off x="614363" y="1871663"/>
            <a:ext cx="3495675" cy="2371725"/>
          </a:xfrm>
          <a:prstGeom prst="roundRect">
            <a:avLst>
              <a:gd name="adj" fmla="val 401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3888" y="1881187"/>
            <a:ext cx="3476625" cy="80963"/>
          </a:xfrm>
          <a:custGeom>
            <a:avLst/>
            <a:gdLst/>
            <a:ahLst/>
            <a:cxnLst/>
            <a:rect l="l" t="t" r="r" b="b"/>
            <a:pathLst>
              <a:path w="3476625" h="80963">
                <a:moveTo>
                  <a:pt x="0" y="80963"/>
                </a:moveTo>
                <a:arcTo hR="80963" wR="80963" stAng="10800000" swAng="5400000"/>
                <a:lnTo>
                  <a:pt x="3395663" y="0"/>
                </a:lnTo>
                <a:arcTo hR="80963" wR="80963" stAng="16200000" swAng="5400000"/>
              </a:path>
            </a:pathLst>
          </a:custGeom>
          <a:noFill/>
          <a:ln w="28575">
            <a:solidFill>
              <a:srgbClr val="D5E2D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2025" y="2167731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1388" y="2260600"/>
            <a:ext cx="41275" cy="51594"/>
          </a:xfrm>
          <a:custGeom>
            <a:avLst/>
            <a:gdLst/>
            <a:ahLst/>
            <a:cxnLst/>
            <a:rect l="l" t="t" r="r" b="b"/>
            <a:pathLst>
              <a:path w="41275" h="51594">
                <a:moveTo>
                  <a:pt x="41275" y="51594"/>
                </a:moveTo>
                <a:lnTo>
                  <a:pt x="41275" y="20637"/>
                </a:lnTo>
                <a:arcTo hR="20637" wR="20637" stAng="0" swAng="-10800000"/>
                <a:lnTo>
                  <a:pt x="0" y="51594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1388" y="2188369"/>
            <a:ext cx="41275" cy="7739"/>
          </a:xfrm>
          <a:custGeom>
            <a:avLst/>
            <a:gdLst/>
            <a:ahLst/>
            <a:cxnLst/>
            <a:rect l="l" t="t" r="r" b="b"/>
            <a:pathLst>
              <a:path w="41275" h="7739">
                <a:moveTo>
                  <a:pt x="41275" y="0"/>
                </a:moveTo>
                <a:lnTo>
                  <a:pt x="0" y="0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8838" y="2178050"/>
            <a:ext cx="206375" cy="134144"/>
          </a:xfrm>
          <a:custGeom>
            <a:avLst/>
            <a:gdLst/>
            <a:ahLst/>
            <a:cxnLst/>
            <a:rect l="l" t="t" r="r" b="b"/>
            <a:pathLst>
              <a:path w="206375" h="134144">
                <a:moveTo>
                  <a:pt x="165100" y="30956"/>
                </a:moveTo>
                <a:lnTo>
                  <a:pt x="185738" y="30956"/>
                </a:lnTo>
                <a:arcTo hR="20637" wR="20637" stAng="16200000" swAng="5400000"/>
                <a:lnTo>
                  <a:pt x="206375" y="113506"/>
                </a:lnTo>
                <a:arcTo hR="20637" wR="20637" stAng="0" swAng="5400000"/>
                <a:lnTo>
                  <a:pt x="20637" y="134144"/>
                </a:lnTo>
                <a:arcTo hR="20637" wR="20637" stAng="5400000" swAng="5400000"/>
                <a:lnTo>
                  <a:pt x="0" y="20637"/>
                </a:lnTo>
                <a:arcTo hR="20637" wR="20637" stAng="10800000" swAng="5400000"/>
                <a:lnTo>
                  <a:pt x="41275" y="0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0113" y="2126456"/>
            <a:ext cx="123825" cy="185738"/>
          </a:xfrm>
          <a:custGeom>
            <a:avLst/>
            <a:gdLst/>
            <a:ahLst/>
            <a:cxnLst/>
            <a:rect l="l" t="t" r="r" b="b"/>
            <a:pathLst>
              <a:path w="123825" h="185738">
                <a:moveTo>
                  <a:pt x="123825" y="185738"/>
                </a:moveTo>
                <a:lnTo>
                  <a:pt x="123825" y="20637"/>
                </a:lnTo>
                <a:arcTo hR="20637" wR="20637" stAng="0" swAng="-5400000"/>
                <a:lnTo>
                  <a:pt x="20637" y="0"/>
                </a:lnTo>
                <a:arcTo hR="20637" wR="20637" stAng="16200000" swAng="-5400000"/>
                <a:lnTo>
                  <a:pt x="0" y="185738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224213" y="2119313"/>
            <a:ext cx="6572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0E6B5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0" y="2156989"/>
            <a:ext cx="7105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官方文件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8200" y="2515074"/>
            <a:ext cx="11353800" cy="61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全覆盖</a:t>
            </a:r>
            <a:endParaRPr lang="en-US" sz="4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8200" y="3235121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三级公立综合医院 2026 年均提供健康体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38200" y="3482771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重管理门诊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38200" y="379601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国家卫健委 2026 年为民服务十件实事之三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348163" y="1871663"/>
            <a:ext cx="3495675" cy="2371725"/>
          </a:xfrm>
          <a:prstGeom prst="roundRect">
            <a:avLst>
              <a:gd name="adj" fmla="val 401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357688" y="1881187"/>
            <a:ext cx="3476625" cy="80963"/>
          </a:xfrm>
          <a:custGeom>
            <a:avLst/>
            <a:gdLst/>
            <a:ahLst/>
            <a:cxnLst/>
            <a:rect l="l" t="t" r="r" b="b"/>
            <a:pathLst>
              <a:path w="3476625" h="80963">
                <a:moveTo>
                  <a:pt x="0" y="80963"/>
                </a:moveTo>
                <a:arcTo hR="80963" wR="80963" stAng="10800000" swAng="5400000"/>
                <a:lnTo>
                  <a:pt x="3395663" y="0"/>
                </a:lnTo>
                <a:arcTo hR="80963" wR="80963" stAng="16200000" swAng="5400000"/>
              </a:path>
            </a:pathLst>
          </a:custGeom>
          <a:noFill/>
          <a:ln w="28575">
            <a:solidFill>
              <a:srgbClr val="0E6B5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737100" y="2209006"/>
            <a:ext cx="61912" cy="61912"/>
          </a:xfrm>
          <a:custGeom>
            <a:avLst/>
            <a:gdLst/>
            <a:ahLst/>
            <a:cxnLst/>
            <a:rect l="l" t="t" r="r" b="b"/>
            <a:pathLst>
              <a:path w="61912" h="61912">
                <a:moveTo>
                  <a:pt x="0" y="61912"/>
                </a:moveTo>
                <a:lnTo>
                  <a:pt x="61912" y="61912"/>
                </a:lnTo>
                <a:lnTo>
                  <a:pt x="61912" y="0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92638" y="2167731"/>
            <a:ext cx="206375" cy="103188"/>
          </a:xfrm>
          <a:custGeom>
            <a:avLst/>
            <a:gdLst/>
            <a:ahLst/>
            <a:cxnLst/>
            <a:rect l="l" t="t" r="r" b="b"/>
            <a:pathLst>
              <a:path w="206375" h="103188">
                <a:moveTo>
                  <a:pt x="206375" y="103188"/>
                </a:moveTo>
                <a:lnTo>
                  <a:pt x="118666" y="15478"/>
                </a:lnTo>
                <a:lnTo>
                  <a:pt x="67072" y="67072"/>
                </a:lnTo>
                <a:lnTo>
                  <a:pt x="0" y="0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958013" y="2119313"/>
            <a:ext cx="6572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5A6C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381250" y="2156989"/>
            <a:ext cx="9810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媒体报道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572000" y="2515074"/>
            <a:ext cx="7620000" cy="61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80%</a:t>
            </a:r>
            <a:endParaRPr lang="en-US" sz="4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572000" y="3235121"/>
            <a:ext cx="762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 2026 年 1 月 1 日起降价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4572000" y="3796012"/>
            <a:ext cx="762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mg 规格 4 周 4,758 元降到 936.70 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081962" y="1871663"/>
            <a:ext cx="3495675" cy="2371725"/>
          </a:xfrm>
          <a:prstGeom prst="roundRect">
            <a:avLst>
              <a:gd name="adj" fmla="val 401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091488" y="1881187"/>
            <a:ext cx="3476625" cy="80963"/>
          </a:xfrm>
          <a:custGeom>
            <a:avLst/>
            <a:gdLst/>
            <a:ahLst/>
            <a:cxnLst/>
            <a:rect l="l" t="t" r="r" b="b"/>
            <a:pathLst>
              <a:path w="3476625" h="80963">
                <a:moveTo>
                  <a:pt x="0" y="80963"/>
                </a:moveTo>
                <a:arcTo hR="80963" wR="80963" stAng="10800000" swAng="5400000"/>
                <a:lnTo>
                  <a:pt x="3395663" y="0"/>
                </a:lnTo>
                <a:arcTo hR="80963" wR="80963" stAng="16200000" swAng="5400000"/>
              </a:path>
            </a:pathLst>
          </a:custGeom>
          <a:noFill/>
          <a:ln w="28575">
            <a:solidFill>
              <a:srgbClr val="D5E2D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357394" y="2322513"/>
            <a:ext cx="144463" cy="7739"/>
          </a:xfrm>
          <a:custGeom>
            <a:avLst/>
            <a:gdLst/>
            <a:ahLst/>
            <a:cxnLst/>
            <a:rect l="l" t="t" r="r" b="b"/>
            <a:pathLst>
              <a:path w="144463" h="7739">
                <a:moveTo>
                  <a:pt x="0" y="0"/>
                </a:moveTo>
                <a:lnTo>
                  <a:pt x="144463" y="0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357394" y="2116138"/>
            <a:ext cx="144463" cy="7739"/>
          </a:xfrm>
          <a:custGeom>
            <a:avLst/>
            <a:gdLst/>
            <a:ahLst/>
            <a:cxnLst/>
            <a:rect l="l" t="t" r="r" b="b"/>
            <a:pathLst>
              <a:path w="144463" h="7739">
                <a:moveTo>
                  <a:pt x="0" y="0"/>
                </a:moveTo>
                <a:lnTo>
                  <a:pt x="144463" y="0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378031" y="2219325"/>
            <a:ext cx="103188" cy="103188"/>
          </a:xfrm>
          <a:custGeom>
            <a:avLst/>
            <a:gdLst/>
            <a:ahLst/>
            <a:cxnLst/>
            <a:rect l="l" t="t" r="r" b="b"/>
            <a:pathLst>
              <a:path w="103188" h="103188">
                <a:moveTo>
                  <a:pt x="103188" y="103188"/>
                </a:moveTo>
                <a:lnTo>
                  <a:pt x="103188" y="60138"/>
                </a:lnTo>
                <a:arcTo hR="20637" wR="20637" stAng="21599266" swAng="-2699785"/>
                <a:lnTo>
                  <a:pt x="51594" y="0"/>
                </a:lnTo>
                <a:lnTo>
                  <a:pt x="6047" y="45547"/>
                </a:lnTo>
                <a:arcTo hR="20637" wR="20637" stAng="13500519" swAng="-2699785"/>
                <a:lnTo>
                  <a:pt x="0" y="103188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378031" y="2116138"/>
            <a:ext cx="103188" cy="103188"/>
          </a:xfrm>
          <a:custGeom>
            <a:avLst/>
            <a:gdLst/>
            <a:ahLst/>
            <a:cxnLst/>
            <a:rect l="l" t="t" r="r" b="b"/>
            <a:pathLst>
              <a:path w="103188" h="103188">
                <a:moveTo>
                  <a:pt x="0" y="0"/>
                </a:moveTo>
                <a:lnTo>
                  <a:pt x="0" y="43050"/>
                </a:lnTo>
                <a:arcTo hR="20637" wR="20637" stAng="10799266" swAng="-2699785"/>
                <a:lnTo>
                  <a:pt x="51594" y="103188"/>
                </a:lnTo>
                <a:lnTo>
                  <a:pt x="97141" y="57641"/>
                </a:lnTo>
                <a:arcTo hR="20637" wR="20637" stAng="2700519" swAng="-2699785"/>
                <a:lnTo>
                  <a:pt x="103188" y="0"/>
                </a:lnTo>
              </a:path>
            </a:pathLst>
          </a:custGeom>
          <a:noFill/>
          <a:ln w="20638">
            <a:solidFill>
              <a:srgbClr val="0E6B5C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691813" y="2119313"/>
            <a:ext cx="6572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722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848850" y="2156989"/>
            <a:ext cx="2343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267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8305800" y="2515074"/>
            <a:ext cx="3886200" cy="61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个</a:t>
            </a:r>
            <a:endParaRPr lang="en-US" sz="4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8305800" y="3235121"/>
            <a:ext cx="3886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国产司美格鲁肽注射液获批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8305800" y="3796012"/>
            <a:ext cx="3886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专利 2026 年 3 月到期，截至 9 月 8 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09600" y="46158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成人体重状况（2018 年）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09600" y="5181600"/>
            <a:ext cx="1780489" cy="495300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47" name="Text 45"/>
          <p:cNvSpPr/>
          <p:nvPr/>
        </p:nvSpPr>
        <p:spPr>
          <a:xfrm>
            <a:off x="742950" y="5339785"/>
            <a:ext cx="114490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肥胖 16.4%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2409139" y="5181600"/>
            <a:ext cx="3744620" cy="495300"/>
          </a:xfrm>
          <a:prstGeom prst="rect">
            <a:avLst/>
          </a:prstGeom>
          <a:solidFill>
            <a:srgbClr val="26836F"/>
          </a:solidFill>
          <a:ln/>
        </p:spPr>
      </p:sp>
      <p:sp>
        <p:nvSpPr>
          <p:cNvPr id="49" name="Text 47"/>
          <p:cNvSpPr/>
          <p:nvPr/>
        </p:nvSpPr>
        <p:spPr>
          <a:xfrm>
            <a:off x="2542489" y="5339785"/>
            <a:ext cx="964951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超重 34.3%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172810" y="5181600"/>
            <a:ext cx="5390540" cy="495300"/>
          </a:xfrm>
          <a:prstGeom prst="rect">
            <a:avLst/>
          </a:prstGeom>
          <a:solidFill>
            <a:srgbClr val="E4EFEB"/>
          </a:solidFill>
          <a:ln/>
        </p:spPr>
      </p:sp>
      <p:sp>
        <p:nvSpPr>
          <p:cNvPr id="51" name="Text 49"/>
          <p:cNvSpPr/>
          <p:nvPr/>
        </p:nvSpPr>
        <p:spPr>
          <a:xfrm>
            <a:off x="6306160" y="5339785"/>
            <a:ext cx="588584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其他 49.3%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609600" y="57768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肥胖和超重合计 50.7%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来源：国家卫健委新闻发布会（2026-02-12），中新经纬（2026-01-16），智飞生物公告（2026-09-08），《体重管理指导原则（2024 年版）》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03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院外已有假药和医保代开案例，患者需要一条规范的院内渠道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rcRect l="13437" r="13437" t="0" b="0"/>
          <a:stretch/>
        </p:blipFill>
        <p:spPr>
          <a:xfrm>
            <a:off x="609600" y="1866900"/>
            <a:ext cx="4953000" cy="38100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09600" y="5776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示意图：医院门诊药房（AI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010275" y="2009775"/>
            <a:ext cx="95250" cy="104775"/>
          </a:xfrm>
          <a:custGeom>
            <a:avLst/>
            <a:gdLst/>
            <a:ahLst/>
            <a:cxnLst/>
            <a:rect l="l" t="t" r="r" b="b"/>
            <a:pathLst>
              <a:path w="95250" h="104775">
                <a:moveTo>
                  <a:pt x="0" y="104775"/>
                </a:moveTo>
                <a:lnTo>
                  <a:pt x="0" y="47625"/>
                </a:lnTo>
                <a:arcTo hR="47625" wR="47625" stAng="10800000" swAng="10800000"/>
                <a:lnTo>
                  <a:pt x="95250" y="104775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991225" y="2114550"/>
            <a:ext cx="133350" cy="38100"/>
          </a:xfrm>
          <a:custGeom>
            <a:avLst/>
            <a:gdLst/>
            <a:ahLst/>
            <a:cxnLst/>
            <a:rect l="l" t="t" r="r" b="b"/>
            <a:pathLst>
              <a:path w="133350" h="38100">
                <a:moveTo>
                  <a:pt x="0" y="28575"/>
                </a:moveTo>
                <a:arcTo hR="9525" wR="9525" stAng="10800000" swAng="-5400000"/>
                <a:lnTo>
                  <a:pt x="123825" y="38100"/>
                </a:lnTo>
                <a:arcTo hR="9525" wR="9525" stAng="5400000" swAng="-5400000"/>
                <a:lnTo>
                  <a:pt x="133350" y="19050"/>
                </a:lnTo>
                <a:arcTo hR="19050" wR="19050" stAng="0" swAng="-5400000"/>
                <a:lnTo>
                  <a:pt x="19050" y="0"/>
                </a:lnTo>
                <a:arcTo hR="19050" wR="19050" stAng="16200000" swAng="-5400000"/>
                <a:close/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143625" y="2057400"/>
            <a:ext cx="9525" cy="7144"/>
          </a:xfrm>
          <a:custGeom>
            <a:avLst/>
            <a:gdLst/>
            <a:ahLst/>
            <a:cxnLst/>
            <a:rect l="l" t="t" r="r" b="b"/>
            <a:pathLst>
              <a:path w="9525" h="7144">
                <a:moveTo>
                  <a:pt x="0" y="0"/>
                </a:moveTo>
                <a:lnTo>
                  <a:pt x="9525" y="0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15050" y="1985963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4763" y="0"/>
                </a:moveTo>
                <a:lnTo>
                  <a:pt x="0" y="4763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962650" y="2057400"/>
            <a:ext cx="9525" cy="7144"/>
          </a:xfrm>
          <a:custGeom>
            <a:avLst/>
            <a:gdLst/>
            <a:ahLst/>
            <a:cxnLst/>
            <a:rect l="l" t="t" r="r" b="b"/>
            <a:pathLst>
              <a:path w="9525" h="7144">
                <a:moveTo>
                  <a:pt x="0" y="0"/>
                </a:moveTo>
                <a:lnTo>
                  <a:pt x="9525" y="0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057900" y="1962150"/>
            <a:ext cx="7144" cy="9525"/>
          </a:xfrm>
          <a:custGeom>
            <a:avLst/>
            <a:gdLst/>
            <a:ahLst/>
            <a:cxnLst/>
            <a:rect l="l" t="t" r="r" b="b"/>
            <a:pathLst>
              <a:path w="7144" h="9525">
                <a:moveTo>
                  <a:pt x="0" y="0"/>
                </a:moveTo>
                <a:lnTo>
                  <a:pt x="0" y="9525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990549" y="1990049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6734" y="6734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057900" y="2057400"/>
            <a:ext cx="7144" cy="57150"/>
          </a:xfrm>
          <a:custGeom>
            <a:avLst/>
            <a:gdLst/>
            <a:ahLst/>
            <a:cxnLst/>
            <a:rect l="l" t="t" r="r" b="b"/>
            <a:pathLst>
              <a:path w="7144" h="57150">
                <a:moveTo>
                  <a:pt x="0" y="0"/>
                </a:moveTo>
                <a:lnTo>
                  <a:pt x="0" y="57150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24600" y="1938275"/>
            <a:ext cx="5867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国家药监局 · 2024-09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6324600" y="2187010"/>
            <a:ext cx="5867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生产销售含司美格鲁肽的假减肥药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0" y="19379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货值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0" y="2163496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B328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3,500 万元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5943600" y="2762250"/>
            <a:ext cx="5638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7" name="Shape 24"/>
          <p:cNvSpPr/>
          <p:nvPr/>
        </p:nvSpPr>
        <p:spPr>
          <a:xfrm>
            <a:off x="6010275" y="2981325"/>
            <a:ext cx="95250" cy="104775"/>
          </a:xfrm>
          <a:custGeom>
            <a:avLst/>
            <a:gdLst/>
            <a:ahLst/>
            <a:cxnLst/>
            <a:rect l="l" t="t" r="r" b="b"/>
            <a:pathLst>
              <a:path w="95250" h="104775">
                <a:moveTo>
                  <a:pt x="0" y="104775"/>
                </a:moveTo>
                <a:lnTo>
                  <a:pt x="0" y="47625"/>
                </a:lnTo>
                <a:arcTo hR="47625" wR="47625" stAng="10800000" swAng="10800000"/>
                <a:lnTo>
                  <a:pt x="95250" y="104775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991225" y="3086100"/>
            <a:ext cx="133350" cy="38100"/>
          </a:xfrm>
          <a:custGeom>
            <a:avLst/>
            <a:gdLst/>
            <a:ahLst/>
            <a:cxnLst/>
            <a:rect l="l" t="t" r="r" b="b"/>
            <a:pathLst>
              <a:path w="133350" h="38100">
                <a:moveTo>
                  <a:pt x="0" y="28575"/>
                </a:moveTo>
                <a:arcTo hR="9525" wR="9525" stAng="10800000" swAng="-5400000"/>
                <a:lnTo>
                  <a:pt x="123825" y="38100"/>
                </a:lnTo>
                <a:arcTo hR="9525" wR="9525" stAng="5400000" swAng="-5400000"/>
                <a:lnTo>
                  <a:pt x="133350" y="19050"/>
                </a:lnTo>
                <a:arcTo hR="19050" wR="19050" stAng="0" swAng="-5400000"/>
                <a:lnTo>
                  <a:pt x="19050" y="0"/>
                </a:lnTo>
                <a:arcTo hR="19050" wR="19050" stAng="16200000" swAng="-5400000"/>
                <a:close/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143625" y="3028950"/>
            <a:ext cx="9525" cy="7144"/>
          </a:xfrm>
          <a:custGeom>
            <a:avLst/>
            <a:gdLst/>
            <a:ahLst/>
            <a:cxnLst/>
            <a:rect l="l" t="t" r="r" b="b"/>
            <a:pathLst>
              <a:path w="9525" h="7144">
                <a:moveTo>
                  <a:pt x="0" y="0"/>
                </a:moveTo>
                <a:lnTo>
                  <a:pt x="9525" y="0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115050" y="2957513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4763" y="0"/>
                </a:moveTo>
                <a:lnTo>
                  <a:pt x="0" y="4763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962650" y="3028950"/>
            <a:ext cx="9525" cy="7144"/>
          </a:xfrm>
          <a:custGeom>
            <a:avLst/>
            <a:gdLst/>
            <a:ahLst/>
            <a:cxnLst/>
            <a:rect l="l" t="t" r="r" b="b"/>
            <a:pathLst>
              <a:path w="9525" h="7144">
                <a:moveTo>
                  <a:pt x="0" y="0"/>
                </a:moveTo>
                <a:lnTo>
                  <a:pt x="9525" y="0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057900" y="2933700"/>
            <a:ext cx="7144" cy="9525"/>
          </a:xfrm>
          <a:custGeom>
            <a:avLst/>
            <a:gdLst/>
            <a:ahLst/>
            <a:cxnLst/>
            <a:rect l="l" t="t" r="r" b="b"/>
            <a:pathLst>
              <a:path w="7144" h="9525">
                <a:moveTo>
                  <a:pt x="0" y="0"/>
                </a:moveTo>
                <a:lnTo>
                  <a:pt x="0" y="9525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990549" y="2961599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6734" y="6734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057900" y="3028950"/>
            <a:ext cx="7144" cy="57150"/>
          </a:xfrm>
          <a:custGeom>
            <a:avLst/>
            <a:gdLst/>
            <a:ahLst/>
            <a:cxnLst/>
            <a:rect l="l" t="t" r="r" b="b"/>
            <a:pathLst>
              <a:path w="7144" h="57150">
                <a:moveTo>
                  <a:pt x="0" y="0"/>
                </a:moveTo>
                <a:lnTo>
                  <a:pt x="0" y="57150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24600" y="2909825"/>
            <a:ext cx="5867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公安部 · 2025-03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3"/>
          <p:cNvSpPr/>
          <p:nvPr/>
        </p:nvSpPr>
        <p:spPr>
          <a:xfrm>
            <a:off x="6324600" y="3158560"/>
            <a:ext cx="5867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上海非法减肥针案，窝点 15 处，抓获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4"/>
          <p:cNvSpPr/>
          <p:nvPr/>
        </p:nvSpPr>
        <p:spPr>
          <a:xfrm>
            <a:off x="6324600" y="3406210"/>
            <a:ext cx="5867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 人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5"/>
          <p:cNvSpPr/>
          <p:nvPr/>
        </p:nvSpPr>
        <p:spPr>
          <a:xfrm>
            <a:off x="0" y="29094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涉案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6"/>
          <p:cNvSpPr/>
          <p:nvPr/>
        </p:nvSpPr>
        <p:spPr>
          <a:xfrm>
            <a:off x="0" y="3135046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B328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2,200 余万元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5943600" y="3733800"/>
            <a:ext cx="5638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41" name="Shape 38"/>
          <p:cNvSpPr/>
          <p:nvPr/>
        </p:nvSpPr>
        <p:spPr>
          <a:xfrm>
            <a:off x="6038850" y="399097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972175" y="3905255"/>
            <a:ext cx="171460" cy="47620"/>
          </a:xfrm>
          <a:custGeom>
            <a:avLst/>
            <a:gdLst/>
            <a:ahLst/>
            <a:cxnLst/>
            <a:rect l="l" t="t" r="r" b="b"/>
            <a:pathLst>
              <a:path w="171460" h="47620">
                <a:moveTo>
                  <a:pt x="77333" y="1948"/>
                </a:moveTo>
                <a:arcTo hR="19050" wR="19050" stAng="14631853" swAng="3136294"/>
                <a:lnTo>
                  <a:pt x="168793" y="38581"/>
                </a:lnTo>
                <a:arcTo hR="4763" wR="4763" stAng="17766200" swAng="9240706"/>
                <a:lnTo>
                  <a:pt x="4763" y="47620"/>
                </a:lnTo>
                <a:arcTo hR="4763" wR="4763" stAng="5399984" swAng="9233800"/>
                <a:close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6076950" y="399097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6115050" y="399097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5972175" y="4095750"/>
            <a:ext cx="171450" cy="7144"/>
          </a:xfrm>
          <a:custGeom>
            <a:avLst/>
            <a:gdLst/>
            <a:ahLst/>
            <a:cxnLst/>
            <a:rect l="l" t="t" r="r" b="b"/>
            <a:pathLst>
              <a:path w="171450" h="7144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6000750" y="399097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6324600" y="3881375"/>
            <a:ext cx="5867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国家医保局 · 2024-04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5"/>
          <p:cNvSpPr/>
          <p:nvPr/>
        </p:nvSpPr>
        <p:spPr>
          <a:xfrm>
            <a:off x="6324600" y="4130110"/>
            <a:ext cx="5867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代开减肥药涉嫌套取医保基金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6"/>
          <p:cNvSpPr/>
          <p:nvPr/>
        </p:nvSpPr>
        <p:spPr>
          <a:xfrm>
            <a:off x="0" y="38810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罚款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7"/>
          <p:cNvSpPr/>
          <p:nvPr/>
        </p:nvSpPr>
        <p:spPr>
          <a:xfrm>
            <a:off x="0" y="4106596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至 5 倍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8"/>
          <p:cNvSpPr/>
          <p:nvPr/>
        </p:nvSpPr>
        <p:spPr>
          <a:xfrm>
            <a:off x="5943600" y="4705350"/>
            <a:ext cx="5638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52" name="Shape 49"/>
          <p:cNvSpPr/>
          <p:nvPr/>
        </p:nvSpPr>
        <p:spPr>
          <a:xfrm>
            <a:off x="5962546" y="4876846"/>
            <a:ext cx="190559" cy="190484"/>
          </a:xfrm>
          <a:custGeom>
            <a:avLst/>
            <a:gdLst/>
            <a:ahLst/>
            <a:cxnLst/>
            <a:rect l="l" t="t" r="r" b="b"/>
            <a:pathLst>
              <a:path w="190559" h="190484">
                <a:moveTo>
                  <a:pt x="17725" y="63010"/>
                </a:moveTo>
                <a:arcTo hR="38100" wR="38100" stAng="10049003" swAng="6909194"/>
                <a:arcTo hR="38100" wR="38100" stAng="12755696" swAng="6888608"/>
                <a:arcTo hR="38100" wR="38100" stAng="15439731" swAng="6920537"/>
                <a:arcTo hR="38100" wR="38100" stAng="18155696" swAng="6888608"/>
                <a:arcTo hR="38100" wR="38100" stAng="20841803" swAng="6909194"/>
                <a:arcTo hR="38100" wR="38100" stAng="1947705" swAng="6904591"/>
                <a:arcTo hR="38100" wR="38100" stAng="4641803" swAng="6909194"/>
                <a:arcTo hR="38100" wR="38100" stAng="7339684" swAng="6920632"/>
                <a:close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6057900" y="4933950"/>
            <a:ext cx="0" cy="38100"/>
          </a:xfrm>
          <a:prstGeom prst="line">
            <a:avLst/>
          </a:pr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6057900" y="5010150"/>
            <a:ext cx="95" cy="0"/>
          </a:xfrm>
          <a:prstGeom prst="line">
            <a:avLst/>
          </a:pr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6324600" y="4852925"/>
            <a:ext cx="5867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国家药监局 · 2024-09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3"/>
          <p:cNvSpPr/>
          <p:nvPr/>
        </p:nvSpPr>
        <p:spPr>
          <a:xfrm>
            <a:off x="6324600" y="5101660"/>
            <a:ext cx="5867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减重药「适用人群有严格限制」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4"/>
          <p:cNvSpPr/>
          <p:nvPr/>
        </p:nvSpPr>
        <p:spPr>
          <a:xfrm>
            <a:off x="0" y="48525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5"/>
          <p:cNvSpPr/>
          <p:nvPr/>
        </p:nvSpPr>
        <p:spPr>
          <a:xfrm>
            <a:off x="0" y="5078146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严格限制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6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来源：国家药监局（2024-09-18），公安部典型案例（2025-03-17），国家医保局答记者问（2024-04-16）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04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疗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三个品种在中国人群试验中，较安慰剂多减重 8 到 15 个百分点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18045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试验 · 药物 · 例数和疗程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000500" y="1804564"/>
            <a:ext cx="819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体重变化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629150" y="1819275"/>
            <a:ext cx="95250" cy="95250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5" name="Text 13"/>
          <p:cNvSpPr/>
          <p:nvPr/>
        </p:nvSpPr>
        <p:spPr>
          <a:xfrm>
            <a:off x="4781550" y="1804564"/>
            <a:ext cx="7410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药物组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303044" y="1826419"/>
            <a:ext cx="80963" cy="80963"/>
          </a:xfrm>
          <a:prstGeom prst="rect">
            <a:avLst/>
          </a:prstGeom>
          <a:noFill/>
          <a:ln w="14288">
            <a:solidFill>
              <a:srgbClr val="BBC5C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48300" y="1804564"/>
            <a:ext cx="6743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09600" y="304800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2207144"/>
            <a:ext cx="11582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SURMOUNT-CN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2500973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 15 mg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27288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210 例 · 52 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000500" y="2247900"/>
            <a:ext cx="4333875" cy="285750"/>
          </a:xfrm>
          <a:prstGeom prst="roundRect">
            <a:avLst>
              <a:gd name="adj" fmla="val 10000"/>
            </a:avLst>
          </a:prstGeom>
          <a:solidFill>
            <a:srgbClr val="0E6B5C"/>
          </a:solidFill>
          <a:ln/>
        </p:spPr>
      </p:sp>
      <p:sp>
        <p:nvSpPr>
          <p:cNvPr id="23" name="Text 21"/>
          <p:cNvSpPr/>
          <p:nvPr/>
        </p:nvSpPr>
        <p:spPr>
          <a:xfrm>
            <a:off x="8429625" y="2301671"/>
            <a:ext cx="376237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−17.5%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007644" y="2616994"/>
            <a:ext cx="555308" cy="157163"/>
          </a:xfrm>
          <a:prstGeom prst="roundRect">
            <a:avLst>
              <a:gd name="adj" fmla="val 18182"/>
            </a:avLst>
          </a:prstGeom>
          <a:noFill/>
          <a:ln w="14288">
            <a:solidFill>
              <a:srgbClr val="BBC5C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65345" y="2614912"/>
            <a:ext cx="752665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−2.3%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09600" y="400050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7" name="Text 25"/>
          <p:cNvSpPr/>
          <p:nvPr/>
        </p:nvSpPr>
        <p:spPr>
          <a:xfrm>
            <a:off x="609600" y="3159644"/>
            <a:ext cx="11582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GLORY-1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09600" y="3453473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玛仕度肽 6 mg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09600" y="36813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610 例 · 48 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000500" y="3200400"/>
            <a:ext cx="3469577" cy="285750"/>
          </a:xfrm>
          <a:prstGeom prst="roundRect">
            <a:avLst>
              <a:gd name="adj" fmla="val 10000"/>
            </a:avLst>
          </a:prstGeom>
          <a:solidFill>
            <a:srgbClr val="0E6B5C"/>
          </a:solidFill>
          <a:ln/>
        </p:spPr>
      </p:sp>
      <p:sp>
        <p:nvSpPr>
          <p:cNvPr id="31" name="Text 29"/>
          <p:cNvSpPr/>
          <p:nvPr/>
        </p:nvSpPr>
        <p:spPr>
          <a:xfrm>
            <a:off x="7565327" y="3254171"/>
            <a:ext cx="4626674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−14.01%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990975" y="3562350"/>
            <a:ext cx="19050" cy="171450"/>
          </a:xfrm>
          <a:prstGeom prst="rect">
            <a:avLst/>
          </a:prstGeom>
          <a:solidFill>
            <a:srgbClr val="BBC5C1"/>
          </a:solidFill>
          <a:ln/>
        </p:spPr>
      </p:sp>
      <p:sp>
        <p:nvSpPr>
          <p:cNvPr id="33" name="Text 31"/>
          <p:cNvSpPr/>
          <p:nvPr/>
        </p:nvSpPr>
        <p:spPr>
          <a:xfrm>
            <a:off x="4095750" y="3567412"/>
            <a:ext cx="8096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+0.30%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609600" y="495300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35" name="Text 33"/>
          <p:cNvSpPr/>
          <p:nvPr/>
        </p:nvSpPr>
        <p:spPr>
          <a:xfrm>
            <a:off x="609600" y="4112144"/>
            <a:ext cx="11582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12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09600" y="4405973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司美格鲁肽 2.4 mg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09600" y="46338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242 例 · 44 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000500" y="4152900"/>
            <a:ext cx="2996565" cy="285750"/>
          </a:xfrm>
          <a:prstGeom prst="roundRect">
            <a:avLst>
              <a:gd name="adj" fmla="val 10000"/>
            </a:avLst>
          </a:prstGeom>
          <a:solidFill>
            <a:srgbClr val="0E6B5C"/>
          </a:solidFill>
          <a:ln/>
        </p:spPr>
      </p:sp>
      <p:sp>
        <p:nvSpPr>
          <p:cNvPr id="39" name="Text 37"/>
          <p:cNvSpPr/>
          <p:nvPr/>
        </p:nvSpPr>
        <p:spPr>
          <a:xfrm>
            <a:off x="7092315" y="4206671"/>
            <a:ext cx="509968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−12.1%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4007644" y="4521994"/>
            <a:ext cx="530542" cy="157163"/>
          </a:xfrm>
          <a:prstGeom prst="roundRect">
            <a:avLst>
              <a:gd name="adj" fmla="val 18182"/>
            </a:avLst>
          </a:prstGeom>
          <a:noFill/>
          <a:ln w="14288">
            <a:solidFill>
              <a:srgbClr val="BBC5C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640580" y="4519912"/>
            <a:ext cx="755142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−2.2%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609600" y="5064644"/>
            <a:ext cx="11582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7 中国亚组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09600" y="5358473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司美格鲁肽 2.4 mg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09600" y="55863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300 例 · 44 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4000500" y="5105400"/>
            <a:ext cx="2922270" cy="285750"/>
          </a:xfrm>
          <a:prstGeom prst="roundRect">
            <a:avLst>
              <a:gd name="adj" fmla="val 10000"/>
            </a:avLst>
          </a:prstGeom>
          <a:solidFill>
            <a:srgbClr val="0E6B5C"/>
          </a:solidFill>
          <a:ln/>
        </p:spPr>
      </p:sp>
      <p:sp>
        <p:nvSpPr>
          <p:cNvPr id="46" name="Text 44"/>
          <p:cNvSpPr/>
          <p:nvPr/>
        </p:nvSpPr>
        <p:spPr>
          <a:xfrm>
            <a:off x="7018020" y="5159171"/>
            <a:ext cx="517398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−11.8%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4007644" y="5474494"/>
            <a:ext cx="852488" cy="157163"/>
          </a:xfrm>
          <a:prstGeom prst="roundRect">
            <a:avLst>
              <a:gd name="adj" fmla="val 18182"/>
            </a:avLst>
          </a:prstGeom>
          <a:noFill/>
          <a:ln w="14288">
            <a:solidFill>
              <a:srgbClr val="BBC5C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962525" y="5472412"/>
            <a:ext cx="72294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−3.5%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3993356" y="2000250"/>
            <a:ext cx="14288" cy="381000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50" name="Text 48"/>
          <p:cNvSpPr/>
          <p:nvPr/>
        </p:nvSpPr>
        <p:spPr>
          <a:xfrm>
            <a:off x="0" y="18045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较安慰剂多减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0" y="22147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15.2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0" y="26907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个百分点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0" y="31672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14.3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0" y="36432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个百分点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0" y="41197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9.9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0" y="45957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个百分点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0" y="50722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8.3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0" y="55482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个百分点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来源：JAMA 2024，NEJM 2025，Lancet Diabetes Endocrinol 2026，Diabetes Obes Metab 2025。不同试验，不能直接比较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05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疗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唯一头对头：替尔泊肽 −20.2%，司美格鲁肽 −13.7%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Shape 10"/>
          <p:cNvSpPr/>
          <p:nvPr/>
        </p:nvSpPr>
        <p:spPr>
          <a:xfrm>
            <a:off x="614363" y="1776413"/>
            <a:ext cx="30194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0E6B5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0" y="1814089"/>
            <a:ext cx="4248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RCT · NEJM 2025 · 751 例 · 72 周 · 开放标签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2273096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09600" y="2509164"/>
            <a:ext cx="115824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−20.2%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09600" y="3295650"/>
            <a:ext cx="4191000" cy="133350"/>
          </a:xfrm>
          <a:prstGeom prst="roundRect">
            <a:avLst>
              <a:gd name="adj" fmla="val 14286"/>
            </a:avLst>
          </a:prstGeom>
          <a:solidFill>
            <a:srgbClr val="0E6B5C"/>
          </a:solidFill>
          <a:ln/>
        </p:spPr>
      </p:sp>
      <p:sp>
        <p:nvSpPr>
          <p:cNvPr id="17" name="Text 15"/>
          <p:cNvSpPr/>
          <p:nvPr/>
        </p:nvSpPr>
        <p:spPr>
          <a:xfrm>
            <a:off x="609600" y="34908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体重变化 · 腰围 −18.4 cm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09600" y="3797096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司美格鲁肽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09600" y="4033164"/>
            <a:ext cx="115824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4A7FB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−13.7%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09600" y="4819650"/>
            <a:ext cx="2842411" cy="133350"/>
          </a:xfrm>
          <a:prstGeom prst="roundRect">
            <a:avLst>
              <a:gd name="adj" fmla="val 14286"/>
            </a:avLst>
          </a:prstGeom>
          <a:solidFill>
            <a:srgbClr val="4A7FB5"/>
          </a:solidFill>
          <a:ln/>
        </p:spPr>
      </p:sp>
      <p:sp>
        <p:nvSpPr>
          <p:cNvPr id="21" name="Text 19"/>
          <p:cNvSpPr/>
          <p:nvPr/>
        </p:nvSpPr>
        <p:spPr>
          <a:xfrm>
            <a:off x="609600" y="50148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体重变化 · 腰围 −13.0 cm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334000" y="1834585"/>
            <a:ext cx="6858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减重达标比例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672263" y="1824038"/>
            <a:ext cx="6572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722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809750" y="1861714"/>
            <a:ext cx="10382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A64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963150" y="2038350"/>
            <a:ext cx="114300" cy="114300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26" name="Text 24"/>
          <p:cNvSpPr/>
          <p:nvPr/>
        </p:nvSpPr>
        <p:spPr>
          <a:xfrm>
            <a:off x="10134600" y="2033164"/>
            <a:ext cx="2057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0839450" y="2038350"/>
            <a:ext cx="114300" cy="114300"/>
          </a:xfrm>
          <a:prstGeom prst="rect">
            <a:avLst/>
          </a:prstGeom>
          <a:solidFill>
            <a:srgbClr val="4A7FB5"/>
          </a:solidFill>
          <a:ln/>
        </p:spPr>
      </p:sp>
      <p:sp>
        <p:nvSpPr>
          <p:cNvPr id="28" name="Text 26"/>
          <p:cNvSpPr/>
          <p:nvPr/>
        </p:nvSpPr>
        <p:spPr>
          <a:xfrm>
            <a:off x="11010900" y="2033164"/>
            <a:ext cx="1181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司美格鲁肽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5619750" y="2724150"/>
            <a:ext cx="495300" cy="1943100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2519662"/>
            <a:ext cx="11734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81.6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172200" y="3226594"/>
            <a:ext cx="495300" cy="1440656"/>
          </a:xfrm>
          <a:prstGeom prst="rect">
            <a:avLst/>
          </a:prstGeom>
          <a:solidFill>
            <a:srgbClr val="4A7FB5"/>
          </a:solidFill>
          <a:ln/>
        </p:spPr>
      </p:sp>
      <p:sp>
        <p:nvSpPr>
          <p:cNvPr id="32" name="Text 30"/>
          <p:cNvSpPr/>
          <p:nvPr/>
        </p:nvSpPr>
        <p:spPr>
          <a:xfrm>
            <a:off x="647700" y="3022105"/>
            <a:ext cx="11544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474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60.5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5250" y="4767562"/>
            <a:ext cx="12096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减重 ≥10%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110413" y="3128963"/>
            <a:ext cx="495300" cy="1538288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35" name="Text 33"/>
          <p:cNvSpPr/>
          <p:nvPr/>
        </p:nvSpPr>
        <p:spPr>
          <a:xfrm>
            <a:off x="2524125" y="2924474"/>
            <a:ext cx="96678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64.6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662863" y="3712369"/>
            <a:ext cx="495300" cy="954881"/>
          </a:xfrm>
          <a:prstGeom prst="rect">
            <a:avLst/>
          </a:prstGeom>
          <a:solidFill>
            <a:srgbClr val="4A7FB5"/>
          </a:solidFill>
          <a:ln/>
        </p:spPr>
      </p:sp>
      <p:sp>
        <p:nvSpPr>
          <p:cNvPr id="37" name="Text 35"/>
          <p:cNvSpPr/>
          <p:nvPr/>
        </p:nvSpPr>
        <p:spPr>
          <a:xfrm>
            <a:off x="3629025" y="3507880"/>
            <a:ext cx="85629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474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40.1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3076575" y="4767562"/>
            <a:ext cx="9115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减重 ≥15%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8601075" y="3514725"/>
            <a:ext cx="495300" cy="115252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40" name="Text 38"/>
          <p:cNvSpPr/>
          <p:nvPr/>
        </p:nvSpPr>
        <p:spPr>
          <a:xfrm>
            <a:off x="5505450" y="3310237"/>
            <a:ext cx="66865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48.4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9153525" y="4017169"/>
            <a:ext cx="495300" cy="650081"/>
          </a:xfrm>
          <a:prstGeom prst="rect">
            <a:avLst/>
          </a:prstGeom>
          <a:solidFill>
            <a:srgbClr val="4A7FB5"/>
          </a:solidFill>
          <a:ln/>
        </p:spPr>
      </p:sp>
      <p:sp>
        <p:nvSpPr>
          <p:cNvPr id="42" name="Text 40"/>
          <p:cNvSpPr/>
          <p:nvPr/>
        </p:nvSpPr>
        <p:spPr>
          <a:xfrm>
            <a:off x="6610350" y="3812680"/>
            <a:ext cx="5581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474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27.3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057900" y="4767562"/>
            <a:ext cx="6134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减重 ≥20%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10091738" y="3914775"/>
            <a:ext cx="495300" cy="7524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45" name="Text 43"/>
          <p:cNvSpPr/>
          <p:nvPr/>
        </p:nvSpPr>
        <p:spPr>
          <a:xfrm>
            <a:off x="8486775" y="3710287"/>
            <a:ext cx="37052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31.6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10644188" y="4283869"/>
            <a:ext cx="495300" cy="383381"/>
          </a:xfrm>
          <a:prstGeom prst="rect">
            <a:avLst/>
          </a:prstGeom>
          <a:solidFill>
            <a:srgbClr val="4A7FB5"/>
          </a:solidFill>
          <a:ln/>
        </p:spPr>
      </p:sp>
      <p:sp>
        <p:nvSpPr>
          <p:cNvPr id="47" name="Text 45"/>
          <p:cNvSpPr/>
          <p:nvPr/>
        </p:nvSpPr>
        <p:spPr>
          <a:xfrm>
            <a:off x="9591675" y="4079380"/>
            <a:ext cx="26003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474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16.1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9039225" y="4767562"/>
            <a:ext cx="31527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减重 ≥25%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5524500" y="4661535"/>
            <a:ext cx="6057900" cy="1143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50" name="Shape 48"/>
          <p:cNvSpPr/>
          <p:nvPr/>
        </p:nvSpPr>
        <p:spPr>
          <a:xfrm>
            <a:off x="5334000" y="5219700"/>
            <a:ext cx="200025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51" name="Text 49"/>
          <p:cNvSpPr/>
          <p:nvPr/>
        </p:nvSpPr>
        <p:spPr>
          <a:xfrm>
            <a:off x="5334000" y="5338700"/>
            <a:ext cx="6858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恶心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5334000" y="5552227"/>
            <a:ext cx="6858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43.6%</a:t>
            </a:r>
            <a:pPr algn="l" indent="0" marL="0">
              <a:buNone/>
            </a:pPr>
            <a:r>
              <a:rPr lang="en-US" sz="1125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vs </a:t>
            </a:r>
            <a:pPr algn="l" indent="0" marL="0">
              <a:buNone/>
            </a:pPr>
            <a:r>
              <a:rPr lang="en-US" sz="1800" b="1" dirty="0">
                <a:solidFill>
                  <a:srgbClr val="4A7FB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44.4%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7458075" y="5219700"/>
            <a:ext cx="200025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54" name="Text 52"/>
          <p:cNvSpPr/>
          <p:nvPr/>
        </p:nvSpPr>
        <p:spPr>
          <a:xfrm>
            <a:off x="7458075" y="5338700"/>
            <a:ext cx="47339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呕吐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7458075" y="5552227"/>
            <a:ext cx="4733925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15.0%</a:t>
            </a:r>
            <a:pPr algn="l" indent="0" marL="0">
              <a:buNone/>
            </a:pPr>
            <a:r>
              <a:rPr lang="en-US" sz="1125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vs </a:t>
            </a:r>
            <a:pPr algn="l" indent="0" marL="0">
              <a:buNone/>
            </a:pPr>
            <a:r>
              <a:rPr lang="en-US" sz="1800" b="1" dirty="0">
                <a:solidFill>
                  <a:srgbClr val="4A7FB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21.3%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9582150" y="5219700"/>
            <a:ext cx="200025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57" name="Text 55"/>
          <p:cNvSpPr/>
          <p:nvPr/>
        </p:nvSpPr>
        <p:spPr>
          <a:xfrm>
            <a:off x="9582150" y="5338700"/>
            <a:ext cx="2609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因不良事件停药（企业口径）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9582150" y="5552227"/>
            <a:ext cx="26098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6.1%</a:t>
            </a:r>
            <a:pPr algn="l" indent="0" marL="0">
              <a:buNone/>
            </a:pPr>
            <a:r>
              <a:rPr lang="en-US" sz="1125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vs </a:t>
            </a:r>
            <a:pPr algn="l" indent="0" marL="0">
              <a:buNone/>
            </a:pPr>
            <a:r>
              <a:rPr lang="en-US" sz="1800" b="1" dirty="0">
                <a:solidFill>
                  <a:srgbClr val="4A7FB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8.0%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来源：SURMOUNT-5（NEJM 2025，礼来资助）。达标比例和停药率为礼来新闻稿口径，恶心、呕吐按 ClinicalTrials.gov 登记库计数折算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06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心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血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心血管获益只有司美格鲁肽有证据：SELECT 主要终点 HR 0.80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Shape 10"/>
          <p:cNvSpPr/>
          <p:nvPr/>
        </p:nvSpPr>
        <p:spPr>
          <a:xfrm>
            <a:off x="614363" y="1776413"/>
            <a:ext cx="35909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0E6B5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0" y="1814089"/>
            <a:ext cx="4819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RCT · NEJM 2023 · 17,604 例 · 已有心血管病 · 无糖尿病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21855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终点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2185564"/>
            <a:ext cx="457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司美格鲁肽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2185564"/>
            <a:ext cx="5619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21855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HR（95% CI）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09600" y="2381250"/>
            <a:ext cx="10972800" cy="1905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19" name="Shape 17"/>
          <p:cNvSpPr/>
          <p:nvPr/>
        </p:nvSpPr>
        <p:spPr>
          <a:xfrm>
            <a:off x="609600" y="2400300"/>
            <a:ext cx="10972800" cy="609600"/>
          </a:xfrm>
          <a:prstGeom prst="rect">
            <a:avLst/>
          </a:prstGeom>
          <a:solidFill>
            <a:srgbClr val="E4EFEB"/>
          </a:solidFill>
          <a:ln/>
        </p:spPr>
      </p:sp>
      <p:sp>
        <p:nvSpPr>
          <p:cNvPr id="20" name="Shape 18"/>
          <p:cNvSpPr/>
          <p:nvPr/>
        </p:nvSpPr>
        <p:spPr>
          <a:xfrm>
            <a:off x="609600" y="3000375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1" name="Text 19"/>
          <p:cNvSpPr/>
          <p:nvPr/>
        </p:nvSpPr>
        <p:spPr>
          <a:xfrm>
            <a:off x="723900" y="2615996"/>
            <a:ext cx="11468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主要心血管不良事件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2615996"/>
            <a:ext cx="4572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6.5%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2615996"/>
            <a:ext cx="5619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8.0%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262479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0.80（0.72 至 0.90）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553200" y="2705100"/>
            <a:ext cx="971550" cy="0"/>
          </a:xfrm>
          <a:prstGeom prst="line">
            <a:avLst/>
          </a:pr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890702" y="2610803"/>
            <a:ext cx="188595" cy="188595"/>
          </a:xfrm>
          <a:custGeom>
            <a:avLst/>
            <a:gdLst/>
            <a:ahLst/>
            <a:cxnLst/>
            <a:rect l="l" t="t" r="r" b="b"/>
            <a:pathLst>
              <a:path w="188595" h="188595">
                <a:moveTo>
                  <a:pt x="94297" y="0"/>
                </a:moveTo>
                <a:lnTo>
                  <a:pt x="188595" y="94297"/>
                </a:lnTo>
                <a:lnTo>
                  <a:pt x="94297" y="188595"/>
                </a:lnTo>
                <a:lnTo>
                  <a:pt x="0" y="94297"/>
                </a:lnTo>
                <a:close/>
              </a:path>
            </a:pathLst>
          </a:custGeom>
          <a:solidFill>
            <a:srgbClr val="0E6B5C"/>
          </a:solidFill>
          <a:ln/>
        </p:spPr>
      </p:sp>
      <p:sp>
        <p:nvSpPr>
          <p:cNvPr id="27" name="Shape 25"/>
          <p:cNvSpPr/>
          <p:nvPr/>
        </p:nvSpPr>
        <p:spPr>
          <a:xfrm>
            <a:off x="609600" y="3609975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8" name="Text 26"/>
          <p:cNvSpPr/>
          <p:nvPr/>
        </p:nvSpPr>
        <p:spPr>
          <a:xfrm>
            <a:off x="723900" y="3225596"/>
            <a:ext cx="11468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心血管死亡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3225596"/>
            <a:ext cx="4572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2.5%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3225596"/>
            <a:ext cx="5619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3.0%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3148673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0.85（0.71 至 1.01）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33571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未达统计学显著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6499225" y="3314700"/>
            <a:ext cx="1619250" cy="0"/>
          </a:xfrm>
          <a:prstGeom prst="line">
            <a:avLst/>
          </a:prstGeom>
          <a:noFill/>
          <a:ln w="19050">
            <a:solidFill>
              <a:srgbClr val="2E4257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160577" y="3220403"/>
            <a:ext cx="188595" cy="188595"/>
          </a:xfrm>
          <a:custGeom>
            <a:avLst/>
            <a:gdLst/>
            <a:ahLst/>
            <a:cxnLst/>
            <a:rect l="l" t="t" r="r" b="b"/>
            <a:pathLst>
              <a:path w="188595" h="188595">
                <a:moveTo>
                  <a:pt x="94297" y="0"/>
                </a:moveTo>
                <a:lnTo>
                  <a:pt x="188595" y="94297"/>
                </a:lnTo>
                <a:lnTo>
                  <a:pt x="94297" y="188595"/>
                </a:lnTo>
                <a:lnTo>
                  <a:pt x="0" y="94297"/>
                </a:lnTo>
                <a:close/>
              </a:path>
            </a:pathLst>
          </a:custGeom>
          <a:solidFill>
            <a:srgbClr val="2E4257"/>
          </a:solidFill>
          <a:ln/>
        </p:spPr>
      </p:sp>
      <p:sp>
        <p:nvSpPr>
          <p:cNvPr id="35" name="Shape 33"/>
          <p:cNvSpPr/>
          <p:nvPr/>
        </p:nvSpPr>
        <p:spPr>
          <a:xfrm>
            <a:off x="609600" y="4219575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36" name="Text 34"/>
          <p:cNvSpPr/>
          <p:nvPr/>
        </p:nvSpPr>
        <p:spPr>
          <a:xfrm>
            <a:off x="723900" y="3835196"/>
            <a:ext cx="11468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全因死亡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0" y="3835196"/>
            <a:ext cx="4572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0" y="3835196"/>
            <a:ext cx="5619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384399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0.81（0.71 至 0.93）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6499225" y="3924300"/>
            <a:ext cx="1187450" cy="0"/>
          </a:xfrm>
          <a:prstGeom prst="line">
            <a:avLst/>
          </a:prstGeom>
          <a:noFill/>
          <a:ln w="19050">
            <a:solidFill>
              <a:srgbClr val="2E4257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944678" y="3830003"/>
            <a:ext cx="188595" cy="188595"/>
          </a:xfrm>
          <a:custGeom>
            <a:avLst/>
            <a:gdLst/>
            <a:ahLst/>
            <a:cxnLst/>
            <a:rect l="l" t="t" r="r" b="b"/>
            <a:pathLst>
              <a:path w="188595" h="188595">
                <a:moveTo>
                  <a:pt x="94297" y="0"/>
                </a:moveTo>
                <a:lnTo>
                  <a:pt x="188595" y="94297"/>
                </a:lnTo>
                <a:lnTo>
                  <a:pt x="94297" y="188595"/>
                </a:lnTo>
                <a:lnTo>
                  <a:pt x="0" y="94297"/>
                </a:lnTo>
                <a:close/>
              </a:path>
            </a:pathLst>
          </a:custGeom>
          <a:solidFill>
            <a:srgbClr val="2E4257"/>
          </a:solidFill>
          <a:ln/>
        </p:spPr>
      </p:sp>
      <p:sp>
        <p:nvSpPr>
          <p:cNvPr id="42" name="Shape 40"/>
          <p:cNvSpPr/>
          <p:nvPr/>
        </p:nvSpPr>
        <p:spPr>
          <a:xfrm>
            <a:off x="609600" y="4829175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43" name="Text 41"/>
          <p:cNvSpPr/>
          <p:nvPr/>
        </p:nvSpPr>
        <p:spPr>
          <a:xfrm>
            <a:off x="723900" y="4444796"/>
            <a:ext cx="11468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心衰复合终点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0" y="4444796"/>
            <a:ext cx="4572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0" y="4444796"/>
            <a:ext cx="5619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4.1%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0" y="445359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0.82（0.71 至 0.96）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6499225" y="4533900"/>
            <a:ext cx="1349375" cy="0"/>
          </a:xfrm>
          <a:prstGeom prst="line">
            <a:avLst/>
          </a:prstGeom>
          <a:noFill/>
          <a:ln w="19050">
            <a:solidFill>
              <a:srgbClr val="2E4257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998652" y="4439603"/>
            <a:ext cx="188595" cy="188595"/>
          </a:xfrm>
          <a:custGeom>
            <a:avLst/>
            <a:gdLst/>
            <a:ahLst/>
            <a:cxnLst/>
            <a:rect l="l" t="t" r="r" b="b"/>
            <a:pathLst>
              <a:path w="188595" h="188595">
                <a:moveTo>
                  <a:pt x="94297" y="0"/>
                </a:moveTo>
                <a:lnTo>
                  <a:pt x="188595" y="94297"/>
                </a:lnTo>
                <a:lnTo>
                  <a:pt x="94297" y="188595"/>
                </a:lnTo>
                <a:lnTo>
                  <a:pt x="0" y="94297"/>
                </a:lnTo>
                <a:close/>
              </a:path>
            </a:pathLst>
          </a:custGeom>
          <a:solidFill>
            <a:srgbClr val="2E4257"/>
          </a:solidFill>
          <a:ln/>
        </p:spPr>
      </p:sp>
      <p:sp>
        <p:nvSpPr>
          <p:cNvPr id="49" name="Shape 47"/>
          <p:cNvSpPr/>
          <p:nvPr/>
        </p:nvSpPr>
        <p:spPr>
          <a:xfrm>
            <a:off x="8064500" y="2286000"/>
            <a:ext cx="0" cy="2590800"/>
          </a:xfrm>
          <a:prstGeom prst="line">
            <a:avLst/>
          </a:prstGeom>
          <a:noFill/>
          <a:ln w="11430">
            <a:solidFill>
              <a:srgbClr val="1E2B27"/>
            </a:solidFill>
            <a:prstDash val="dash"/>
          </a:ln>
        </p:spPr>
      </p:sp>
      <p:sp>
        <p:nvSpPr>
          <p:cNvPr id="50" name="Text 48"/>
          <p:cNvSpPr/>
          <p:nvPr/>
        </p:nvSpPr>
        <p:spPr>
          <a:xfrm>
            <a:off x="0" y="4976389"/>
            <a:ext cx="11811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1778000" y="4976389"/>
            <a:ext cx="10414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3937000" y="4976389"/>
            <a:ext cx="8255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096000" y="497638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0" y="5185939"/>
            <a:ext cx="798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← 司美格鲁肽更好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8140700" y="5185939"/>
            <a:ext cx="4051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安慰剂更好 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614363" y="5510213"/>
            <a:ext cx="10963275" cy="523875"/>
          </a:xfrm>
          <a:prstGeom prst="roundRect">
            <a:avLst>
              <a:gd name="adj" fmla="val 18182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24706" y="5859463"/>
            <a:ext cx="122238" cy="6548"/>
          </a:xfrm>
          <a:custGeom>
            <a:avLst/>
            <a:gdLst/>
            <a:ahLst/>
            <a:cxnLst/>
            <a:rect l="l" t="t" r="r" b="b"/>
            <a:pathLst>
              <a:path w="122238" h="6548">
                <a:moveTo>
                  <a:pt x="0" y="0"/>
                </a:moveTo>
                <a:lnTo>
                  <a:pt x="122238" y="0"/>
                </a:lnTo>
              </a:path>
            </a:pathLst>
          </a:custGeom>
          <a:noFill/>
          <a:ln w="17463">
            <a:solidFill>
              <a:srgbClr val="B9722F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24706" y="5684838"/>
            <a:ext cx="122238" cy="6548"/>
          </a:xfrm>
          <a:custGeom>
            <a:avLst/>
            <a:gdLst/>
            <a:ahLst/>
            <a:cxnLst/>
            <a:rect l="l" t="t" r="r" b="b"/>
            <a:pathLst>
              <a:path w="122238" h="6548">
                <a:moveTo>
                  <a:pt x="0" y="0"/>
                </a:moveTo>
                <a:lnTo>
                  <a:pt x="122238" y="0"/>
                </a:lnTo>
              </a:path>
            </a:pathLst>
          </a:custGeom>
          <a:noFill/>
          <a:ln w="17463">
            <a:solidFill>
              <a:srgbClr val="B9722F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42169" y="5772150"/>
            <a:ext cx="87313" cy="87313"/>
          </a:xfrm>
          <a:custGeom>
            <a:avLst/>
            <a:gdLst/>
            <a:ahLst/>
            <a:cxnLst/>
            <a:rect l="l" t="t" r="r" b="b"/>
            <a:pathLst>
              <a:path w="87313" h="87313">
                <a:moveTo>
                  <a:pt x="87313" y="87313"/>
                </a:moveTo>
                <a:lnTo>
                  <a:pt x="87313" y="50886"/>
                </a:lnTo>
                <a:arcTo hR="17463" wR="17463" stAng="21599266" swAng="-2699785"/>
                <a:lnTo>
                  <a:pt x="43656" y="0"/>
                </a:lnTo>
                <a:lnTo>
                  <a:pt x="5117" y="38540"/>
                </a:lnTo>
                <a:arcTo hR="17463" wR="17463" stAng="13500519" swAng="-2699785"/>
                <a:lnTo>
                  <a:pt x="0" y="87313"/>
                </a:lnTo>
              </a:path>
            </a:pathLst>
          </a:custGeom>
          <a:noFill/>
          <a:ln w="17463">
            <a:solidFill>
              <a:srgbClr val="B9722F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42169" y="5684838"/>
            <a:ext cx="87313" cy="87313"/>
          </a:xfrm>
          <a:custGeom>
            <a:avLst/>
            <a:gdLst/>
            <a:ahLst/>
            <a:cxnLst/>
            <a:rect l="l" t="t" r="r" b="b"/>
            <a:pathLst>
              <a:path w="87313" h="87313">
                <a:moveTo>
                  <a:pt x="0" y="0"/>
                </a:moveTo>
                <a:lnTo>
                  <a:pt x="0" y="36427"/>
                </a:lnTo>
                <a:arcTo hR="17463" wR="17463" stAng="10799266" swAng="-2699785"/>
                <a:lnTo>
                  <a:pt x="43656" y="87313"/>
                </a:lnTo>
                <a:lnTo>
                  <a:pt x="82196" y="48773"/>
                </a:lnTo>
                <a:arcTo hR="17463" wR="17463" stAng="2700519" swAng="-2699785"/>
                <a:lnTo>
                  <a:pt x="87313" y="0"/>
                </a:lnTo>
              </a:path>
            </a:pathLst>
          </a:custGeom>
          <a:noFill/>
          <a:ln w="17463">
            <a:solidFill>
              <a:srgbClr val="B9722F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143000" y="5682685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替尔泊肽的心血管结局试验 SURMOUNT-MMO 预计 2027 年 10 月完成，目前没有结果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来源：SELECT（NEJM 2023，平均随访 39.8 个月，BMI≥27），ACC 摘要，ClinicalTrials.gov NCT05556512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07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性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胃肠道反应最常见，甲状腺和胆囊风险要筛查和随访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18045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发生率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123950" y="1819275"/>
            <a:ext cx="95250" cy="95250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4" name="Text 12"/>
          <p:cNvSpPr/>
          <p:nvPr/>
        </p:nvSpPr>
        <p:spPr>
          <a:xfrm>
            <a:off x="1276350" y="1804564"/>
            <a:ext cx="10915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药物组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828800" y="1800225"/>
            <a:ext cx="19050" cy="133350"/>
          </a:xfrm>
          <a:prstGeom prst="rect">
            <a:avLst/>
          </a:prstGeom>
          <a:solidFill>
            <a:srgbClr val="2E4257"/>
          </a:solidFill>
          <a:ln/>
        </p:spPr>
      </p:sp>
      <p:sp>
        <p:nvSpPr>
          <p:cNvPr id="16" name="Text 14"/>
          <p:cNvSpPr/>
          <p:nvPr/>
        </p:nvSpPr>
        <p:spPr>
          <a:xfrm>
            <a:off x="1943100" y="1804564"/>
            <a:ext cx="1024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762250" y="2062100"/>
            <a:ext cx="9429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恶心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152900" y="2062100"/>
            <a:ext cx="8039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呕吐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543550" y="2062100"/>
            <a:ext cx="6648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因不良反应停药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09600" y="2266950"/>
            <a:ext cx="6324600" cy="1905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21" name="Shape 19"/>
          <p:cNvSpPr/>
          <p:nvPr/>
        </p:nvSpPr>
        <p:spPr>
          <a:xfrm>
            <a:off x="609600" y="3343275"/>
            <a:ext cx="63246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2" name="Text 20"/>
          <p:cNvSpPr/>
          <p:nvPr/>
        </p:nvSpPr>
        <p:spPr>
          <a:xfrm>
            <a:off x="723900" y="2558846"/>
            <a:ext cx="11468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司美格鲁肽 2.4 mg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28663" y="2843213"/>
            <a:ext cx="6572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4A7FB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0" y="2880889"/>
            <a:ext cx="2114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37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美国标签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762250" y="2667000"/>
            <a:ext cx="1012479" cy="209550"/>
          </a:xfrm>
          <a:prstGeom prst="roundRect">
            <a:avLst>
              <a:gd name="adj" fmla="val 9091"/>
            </a:avLst>
          </a:prstGeom>
          <a:solidFill>
            <a:srgbClr val="0E6B5C"/>
          </a:solidFill>
          <a:ln/>
        </p:spPr>
      </p:sp>
      <p:sp>
        <p:nvSpPr>
          <p:cNvPr id="26" name="Shape 24"/>
          <p:cNvSpPr/>
          <p:nvPr/>
        </p:nvSpPr>
        <p:spPr>
          <a:xfrm>
            <a:off x="3120899" y="2628900"/>
            <a:ext cx="19050" cy="285750"/>
          </a:xfrm>
          <a:prstGeom prst="rect">
            <a:avLst/>
          </a:prstGeom>
          <a:solidFill>
            <a:srgbClr val="2E4257"/>
          </a:solidFill>
          <a:ln/>
        </p:spPr>
      </p:sp>
      <p:sp>
        <p:nvSpPr>
          <p:cNvPr id="27" name="Text 25"/>
          <p:cNvSpPr/>
          <p:nvPr/>
        </p:nvSpPr>
        <p:spPr>
          <a:xfrm>
            <a:off x="2762250" y="2453348"/>
            <a:ext cx="9429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44%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2480839"/>
            <a:ext cx="400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 16%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152900" y="2667000"/>
            <a:ext cx="647081" cy="209550"/>
          </a:xfrm>
          <a:prstGeom prst="roundRect">
            <a:avLst>
              <a:gd name="adj" fmla="val 9091"/>
            </a:avLst>
          </a:prstGeom>
          <a:solidFill>
            <a:srgbClr val="0E6B5C"/>
          </a:solidFill>
          <a:ln/>
        </p:spPr>
      </p:sp>
      <p:sp>
        <p:nvSpPr>
          <p:cNvPr id="30" name="Shape 28"/>
          <p:cNvSpPr/>
          <p:nvPr/>
        </p:nvSpPr>
        <p:spPr>
          <a:xfrm>
            <a:off x="4305145" y="2628900"/>
            <a:ext cx="19050" cy="285750"/>
          </a:xfrm>
          <a:prstGeom prst="rect">
            <a:avLst/>
          </a:prstGeom>
          <a:solidFill>
            <a:srgbClr val="2E4257"/>
          </a:solidFill>
          <a:ln/>
        </p:spPr>
      </p:sp>
      <p:sp>
        <p:nvSpPr>
          <p:cNvPr id="31" name="Text 29"/>
          <p:cNvSpPr/>
          <p:nvPr/>
        </p:nvSpPr>
        <p:spPr>
          <a:xfrm>
            <a:off x="4152900" y="2453348"/>
            <a:ext cx="8039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24%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2480839"/>
            <a:ext cx="5391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 6%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5543550" y="2667000"/>
            <a:ext cx="1162050" cy="209550"/>
          </a:xfrm>
          <a:prstGeom prst="roundRect">
            <a:avLst>
              <a:gd name="adj" fmla="val 9091"/>
            </a:avLst>
          </a:prstGeom>
          <a:solidFill>
            <a:srgbClr val="0E6B5C"/>
          </a:solidFill>
          <a:ln/>
        </p:spPr>
      </p:sp>
      <p:sp>
        <p:nvSpPr>
          <p:cNvPr id="34" name="Shape 32"/>
          <p:cNvSpPr/>
          <p:nvPr/>
        </p:nvSpPr>
        <p:spPr>
          <a:xfrm>
            <a:off x="6080872" y="2628900"/>
            <a:ext cx="19050" cy="285750"/>
          </a:xfrm>
          <a:prstGeom prst="rect">
            <a:avLst/>
          </a:prstGeom>
          <a:solidFill>
            <a:srgbClr val="2E4257"/>
          </a:solidFill>
          <a:ln/>
        </p:spPr>
      </p:sp>
      <p:sp>
        <p:nvSpPr>
          <p:cNvPr id="35" name="Text 33"/>
          <p:cNvSpPr/>
          <p:nvPr/>
        </p:nvSpPr>
        <p:spPr>
          <a:xfrm>
            <a:off x="5543550" y="2453348"/>
            <a:ext cx="6648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6.8%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2480839"/>
            <a:ext cx="678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 3.2%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09600" y="4410075"/>
            <a:ext cx="63246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38" name="Text 36"/>
          <p:cNvSpPr/>
          <p:nvPr/>
        </p:nvSpPr>
        <p:spPr>
          <a:xfrm>
            <a:off x="723900" y="3625646"/>
            <a:ext cx="11468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 15 mg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728663" y="3910013"/>
            <a:ext cx="6572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4A7FB5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0" y="3947689"/>
            <a:ext cx="2114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37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美国标签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2762250" y="3733800"/>
            <a:ext cx="644305" cy="209550"/>
          </a:xfrm>
          <a:prstGeom prst="roundRect">
            <a:avLst>
              <a:gd name="adj" fmla="val 9091"/>
            </a:avLst>
          </a:prstGeom>
          <a:solidFill>
            <a:srgbClr val="0E6B5C"/>
          </a:solidFill>
          <a:ln/>
        </p:spPr>
      </p:sp>
      <p:sp>
        <p:nvSpPr>
          <p:cNvPr id="42" name="Shape 40"/>
          <p:cNvSpPr/>
          <p:nvPr/>
        </p:nvSpPr>
        <p:spPr>
          <a:xfrm>
            <a:off x="2936812" y="3695700"/>
            <a:ext cx="19050" cy="285750"/>
          </a:xfrm>
          <a:prstGeom prst="rect">
            <a:avLst/>
          </a:prstGeom>
          <a:solidFill>
            <a:srgbClr val="2E4257"/>
          </a:solidFill>
          <a:ln/>
        </p:spPr>
      </p:sp>
      <p:sp>
        <p:nvSpPr>
          <p:cNvPr id="43" name="Text 41"/>
          <p:cNvSpPr/>
          <p:nvPr/>
        </p:nvSpPr>
        <p:spPr>
          <a:xfrm>
            <a:off x="2762250" y="3520148"/>
            <a:ext cx="9429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28%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0" y="3547639"/>
            <a:ext cx="400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 8%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4152900" y="3733800"/>
            <a:ext cx="350502" cy="209550"/>
          </a:xfrm>
          <a:prstGeom prst="roundRect">
            <a:avLst>
              <a:gd name="adj" fmla="val 9091"/>
            </a:avLst>
          </a:prstGeom>
          <a:solidFill>
            <a:srgbClr val="0E6B5C"/>
          </a:solidFill>
          <a:ln/>
        </p:spPr>
      </p:sp>
      <p:sp>
        <p:nvSpPr>
          <p:cNvPr id="46" name="Shape 44"/>
          <p:cNvSpPr/>
          <p:nvPr/>
        </p:nvSpPr>
        <p:spPr>
          <a:xfrm>
            <a:off x="4197298" y="3695700"/>
            <a:ext cx="19050" cy="285750"/>
          </a:xfrm>
          <a:prstGeom prst="rect">
            <a:avLst/>
          </a:prstGeom>
          <a:solidFill>
            <a:srgbClr val="2E4257"/>
          </a:solidFill>
          <a:ln/>
        </p:spPr>
      </p:sp>
      <p:sp>
        <p:nvSpPr>
          <p:cNvPr id="47" name="Text 45"/>
          <p:cNvSpPr/>
          <p:nvPr/>
        </p:nvSpPr>
        <p:spPr>
          <a:xfrm>
            <a:off x="4152900" y="3520148"/>
            <a:ext cx="8039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0" y="3547639"/>
            <a:ext cx="5391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 2%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5543550" y="3733800"/>
            <a:ext cx="1144961" cy="209550"/>
          </a:xfrm>
          <a:prstGeom prst="roundRect">
            <a:avLst>
              <a:gd name="adj" fmla="val 9091"/>
            </a:avLst>
          </a:prstGeom>
          <a:solidFill>
            <a:srgbClr val="0E6B5C"/>
          </a:solidFill>
          <a:ln/>
        </p:spPr>
      </p:sp>
      <p:sp>
        <p:nvSpPr>
          <p:cNvPr id="50" name="Shape 48"/>
          <p:cNvSpPr/>
          <p:nvPr/>
        </p:nvSpPr>
        <p:spPr>
          <a:xfrm>
            <a:off x="6115050" y="3695700"/>
            <a:ext cx="19050" cy="285750"/>
          </a:xfrm>
          <a:prstGeom prst="rect">
            <a:avLst/>
          </a:prstGeom>
          <a:solidFill>
            <a:srgbClr val="2E4257"/>
          </a:solidFill>
          <a:ln/>
        </p:spPr>
      </p:sp>
      <p:sp>
        <p:nvSpPr>
          <p:cNvPr id="51" name="Text 49"/>
          <p:cNvSpPr/>
          <p:nvPr/>
        </p:nvSpPr>
        <p:spPr>
          <a:xfrm>
            <a:off x="5543550" y="3520148"/>
            <a:ext cx="6648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6.7%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0" y="3547639"/>
            <a:ext cx="678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 3.4%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609600" y="4419600"/>
            <a:ext cx="6324600" cy="1066800"/>
          </a:xfrm>
          <a:prstGeom prst="rect">
            <a:avLst/>
          </a:prstGeom>
          <a:solidFill>
            <a:srgbClr val="E4EFEB"/>
          </a:solidFill>
          <a:ln/>
        </p:spPr>
      </p:sp>
      <p:sp>
        <p:nvSpPr>
          <p:cNvPr id="54" name="Shape 52"/>
          <p:cNvSpPr/>
          <p:nvPr/>
        </p:nvSpPr>
        <p:spPr>
          <a:xfrm>
            <a:off x="609600" y="5476875"/>
            <a:ext cx="63246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55" name="Text 53"/>
          <p:cNvSpPr/>
          <p:nvPr/>
        </p:nvSpPr>
        <p:spPr>
          <a:xfrm>
            <a:off x="723900" y="4692446"/>
            <a:ext cx="11468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玛仕度肽 6 mg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728663" y="4976813"/>
            <a:ext cx="7715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4A7FB5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0" y="5014489"/>
            <a:ext cx="2228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16E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中国说明书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2762250" y="4800600"/>
            <a:ext cx="1162050" cy="209550"/>
          </a:xfrm>
          <a:prstGeom prst="roundRect">
            <a:avLst>
              <a:gd name="adj" fmla="val 9091"/>
            </a:avLst>
          </a:prstGeom>
          <a:solidFill>
            <a:srgbClr val="0E6B5C"/>
          </a:solidFill>
          <a:ln/>
        </p:spPr>
      </p:sp>
      <p:sp>
        <p:nvSpPr>
          <p:cNvPr id="59" name="Shape 57"/>
          <p:cNvSpPr/>
          <p:nvPr/>
        </p:nvSpPr>
        <p:spPr>
          <a:xfrm>
            <a:off x="2888489" y="4762500"/>
            <a:ext cx="19050" cy="285750"/>
          </a:xfrm>
          <a:prstGeom prst="rect">
            <a:avLst/>
          </a:prstGeom>
          <a:solidFill>
            <a:srgbClr val="2E4257"/>
          </a:solidFill>
          <a:ln/>
        </p:spPr>
      </p:sp>
      <p:sp>
        <p:nvSpPr>
          <p:cNvPr id="60" name="Text 58"/>
          <p:cNvSpPr/>
          <p:nvPr/>
        </p:nvSpPr>
        <p:spPr>
          <a:xfrm>
            <a:off x="2762250" y="4586948"/>
            <a:ext cx="9429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50.5%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0" y="4614439"/>
            <a:ext cx="400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 5.9%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4152900" y="4800600"/>
            <a:ext cx="1162050" cy="209550"/>
          </a:xfrm>
          <a:prstGeom prst="roundRect">
            <a:avLst>
              <a:gd name="adj" fmla="val 9091"/>
            </a:avLst>
          </a:prstGeom>
          <a:solidFill>
            <a:srgbClr val="0E6B5C"/>
          </a:solidFill>
          <a:ln/>
        </p:spPr>
      </p:sp>
      <p:sp>
        <p:nvSpPr>
          <p:cNvPr id="63" name="Shape 61"/>
          <p:cNvSpPr/>
          <p:nvPr/>
        </p:nvSpPr>
        <p:spPr>
          <a:xfrm>
            <a:off x="4221564" y="4762500"/>
            <a:ext cx="19050" cy="285750"/>
          </a:xfrm>
          <a:prstGeom prst="rect">
            <a:avLst/>
          </a:prstGeom>
          <a:solidFill>
            <a:srgbClr val="2E4257"/>
          </a:solidFill>
          <a:ln/>
        </p:spPr>
      </p:sp>
      <p:sp>
        <p:nvSpPr>
          <p:cNvPr id="64" name="Text 62"/>
          <p:cNvSpPr/>
          <p:nvPr/>
        </p:nvSpPr>
        <p:spPr>
          <a:xfrm>
            <a:off x="4152900" y="4586948"/>
            <a:ext cx="8039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43.1%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0" y="4614439"/>
            <a:ext cx="5391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 2.9%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4"/>
          <p:cNvSpPr/>
          <p:nvPr/>
        </p:nvSpPr>
        <p:spPr>
          <a:xfrm>
            <a:off x="5543550" y="4800600"/>
            <a:ext cx="170890" cy="209550"/>
          </a:xfrm>
          <a:prstGeom prst="roundRect">
            <a:avLst>
              <a:gd name="adj" fmla="val 11148"/>
            </a:avLst>
          </a:prstGeom>
          <a:solidFill>
            <a:srgbClr val="0E6B5C"/>
          </a:solidFill>
          <a:ln/>
        </p:spPr>
      </p:sp>
      <p:sp>
        <p:nvSpPr>
          <p:cNvPr id="67" name="Shape 65"/>
          <p:cNvSpPr/>
          <p:nvPr/>
        </p:nvSpPr>
        <p:spPr>
          <a:xfrm>
            <a:off x="5704915" y="4762500"/>
            <a:ext cx="19050" cy="285750"/>
          </a:xfrm>
          <a:prstGeom prst="rect">
            <a:avLst/>
          </a:prstGeom>
          <a:solidFill>
            <a:srgbClr val="2E4257"/>
          </a:solidFill>
          <a:ln/>
        </p:spPr>
      </p:sp>
      <p:sp>
        <p:nvSpPr>
          <p:cNvPr id="68" name="Text 66"/>
          <p:cNvSpPr/>
          <p:nvPr/>
        </p:nvSpPr>
        <p:spPr>
          <a:xfrm>
            <a:off x="5543550" y="4586948"/>
            <a:ext cx="6648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1.0%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0" y="4614439"/>
            <a:ext cx="678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安慰剂 1.0%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7319963" y="1871663"/>
            <a:ext cx="4257675" cy="904875"/>
          </a:xfrm>
          <a:prstGeom prst="roundRect">
            <a:avLst>
              <a:gd name="adj" fmla="val 1052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7543800" y="2057396"/>
            <a:ext cx="152400" cy="190532"/>
          </a:xfrm>
          <a:custGeom>
            <a:avLst/>
            <a:gdLst/>
            <a:ahLst/>
            <a:cxnLst/>
            <a:rect l="l" t="t" r="r" b="b"/>
            <a:pathLst>
              <a:path w="152400" h="190532">
                <a:moveTo>
                  <a:pt x="152400" y="104779"/>
                </a:moveTo>
                <a:cubicBezTo>
                  <a:pt x="152400" y="152404"/>
                  <a:pt x="119063" y="176217"/>
                  <a:pt x="79439" y="190028"/>
                </a:cubicBezTo>
                <a:arcTo hR="9525" wR="9525" stAng="4276817" swAng="2348977"/>
                <a:cubicBezTo>
                  <a:pt x="33338" y="176217"/>
                  <a:pt x="0" y="152404"/>
                  <a:pt x="0" y="104779"/>
                </a:cubicBezTo>
                <a:lnTo>
                  <a:pt x="0" y="38104"/>
                </a:lnTo>
                <a:arcTo hR="9525" wR="9525" stAng="10800000" swAng="5400000"/>
                <a:cubicBezTo>
                  <a:pt x="28575" y="28579"/>
                  <a:pt x="52388" y="17149"/>
                  <a:pt x="68961" y="2671"/>
                </a:cubicBezTo>
                <a:arcTo hR="11144" wR="11144" stAng="13769437" swAng="4861127"/>
                <a:cubicBezTo>
                  <a:pt x="100108" y="17245"/>
                  <a:pt x="123825" y="28579"/>
                  <a:pt x="142875" y="28579"/>
                </a:cubicBezTo>
                <a:arcTo hR="9525" wR="9525" stAng="16200000" swAng="5400000"/>
                <a:close/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7620000" y="2114550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7620000" y="219075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7848600" y="2034971"/>
            <a:ext cx="4343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甲状腺 C 细胞肿瘤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7848600" y="2310112"/>
            <a:ext cx="4343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三药标签均有警示，甲状腺髓样癌或 MEN2 病史禁用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Shape 74"/>
          <p:cNvSpPr/>
          <p:nvPr/>
        </p:nvSpPr>
        <p:spPr>
          <a:xfrm>
            <a:off x="7319963" y="2900363"/>
            <a:ext cx="4257675" cy="904875"/>
          </a:xfrm>
          <a:prstGeom prst="roundRect">
            <a:avLst>
              <a:gd name="adj" fmla="val 1052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7524579" y="3095493"/>
            <a:ext cx="190652" cy="171583"/>
          </a:xfrm>
          <a:custGeom>
            <a:avLst/>
            <a:gdLst/>
            <a:ahLst/>
            <a:cxnLst/>
            <a:rect l="l" t="t" r="r" b="b"/>
            <a:pathLst>
              <a:path w="190652" h="171583">
                <a:moveTo>
                  <a:pt x="188100" y="143007"/>
                </a:moveTo>
                <a:lnTo>
                  <a:pt x="111900" y="9657"/>
                </a:lnTo>
                <a:arcTo hR="19050" wR="19050" stAng="19827518" swAng="-7255037"/>
                <a:lnTo>
                  <a:pt x="2553" y="143007"/>
                </a:lnTo>
                <a:arcTo hR="19050" wR="19050" stAng="12600161" swAng="-7231094"/>
                <a:lnTo>
                  <a:pt x="171621" y="171582"/>
                </a:lnTo>
                <a:arcTo hR="19050" wR="19050" stAng="5396476" swAng="-7196478"/>
              </a:path>
            </a:pathLst>
          </a:custGeom>
          <a:noFill/>
          <a:ln w="19050">
            <a:solidFill>
              <a:srgbClr val="B9722F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7620000" y="3152775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B9722F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7620000" y="3228975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B9722F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7848600" y="3063671"/>
            <a:ext cx="4343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胆囊胆道疾病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7848600" y="3338812"/>
            <a:ext cx="4343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减重试验中 RR 2.29（76 项随机试验荟萃分析）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7319963" y="3929063"/>
            <a:ext cx="4257675" cy="904875"/>
          </a:xfrm>
          <a:prstGeom prst="roundRect">
            <a:avLst>
              <a:gd name="adj" fmla="val 1052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7524745" y="4143381"/>
            <a:ext cx="190510" cy="133338"/>
          </a:xfrm>
          <a:custGeom>
            <a:avLst/>
            <a:gdLst/>
            <a:ahLst/>
            <a:cxnLst/>
            <a:rect l="l" t="t" r="r" b="b"/>
            <a:pathLst>
              <a:path w="190510" h="133338">
                <a:moveTo>
                  <a:pt x="595" y="69984"/>
                </a:moveTo>
                <a:arcTo hR="9525" wR="9525" stAng="9578098" swAng="2443804"/>
                <a:arcTo hR="102394" wR="102394" stAng="12144730" swAng="8110540"/>
                <a:arcTo hR="9525" wR="9525" stAng="20378098" swAng="2443804"/>
                <a:arcTo hR="102394" wR="102394" stAng="1344730" swAng="8110540"/>
              </a:path>
            </a:pathLst>
          </a:custGeom>
          <a:noFill/>
          <a:ln w="19050">
            <a:solidFill>
              <a:srgbClr val="B9722F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7591425" y="4181475"/>
            <a:ext cx="57150" cy="57150"/>
          </a:xfrm>
          <a:prstGeom prst="ellipse">
            <a:avLst/>
          </a:prstGeom>
          <a:noFill/>
          <a:ln w="19050">
            <a:solidFill>
              <a:srgbClr val="B9722F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7848600" y="4092371"/>
            <a:ext cx="4343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缺血性视神经病变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7848600" y="4367512"/>
            <a:ext cx="4343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EMA 2025 年 6 月列为司美格鲁肽非常罕见不良反应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Shape 85"/>
          <p:cNvSpPr/>
          <p:nvPr/>
        </p:nvSpPr>
        <p:spPr>
          <a:xfrm>
            <a:off x="7319963" y="4957763"/>
            <a:ext cx="4257675" cy="904875"/>
          </a:xfrm>
          <a:prstGeom prst="roundRect">
            <a:avLst>
              <a:gd name="adj" fmla="val 1052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7524750" y="5162550"/>
            <a:ext cx="7144" cy="152400"/>
          </a:xfrm>
          <a:custGeom>
            <a:avLst/>
            <a:gdLst/>
            <a:ahLst/>
            <a:cxnLst/>
            <a:rect l="l" t="t" r="r" b="b"/>
            <a:pathLst>
              <a:path w="7144"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noFill/>
          <a:ln w="19050">
            <a:solidFill>
              <a:srgbClr val="B9722F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7524750" y="5200650"/>
            <a:ext cx="190500" cy="114300"/>
          </a:xfrm>
          <a:custGeom>
            <a:avLst/>
            <a:gdLst/>
            <a:ahLst/>
            <a:cxnLst/>
            <a:rect l="l" t="t" r="r" b="b"/>
            <a:pathLst>
              <a:path w="190500" h="114300">
                <a:moveTo>
                  <a:pt x="0" y="0"/>
                </a:moveTo>
                <a:lnTo>
                  <a:pt x="171450" y="0"/>
                </a:lnTo>
                <a:arcTo hR="19050" wR="19050" stAng="16200000" swAng="5400000"/>
                <a:lnTo>
                  <a:pt x="190500" y="114300"/>
                </a:lnTo>
              </a:path>
            </a:pathLst>
          </a:custGeom>
          <a:noFill/>
          <a:ln w="19050">
            <a:solidFill>
              <a:srgbClr val="B9722F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7524750" y="5286375"/>
            <a:ext cx="190500" cy="7144"/>
          </a:xfrm>
          <a:custGeom>
            <a:avLst/>
            <a:gdLst/>
            <a:ahLst/>
            <a:cxnLst/>
            <a:rect l="l" t="t" r="r" b="b"/>
            <a:pathLst>
              <a:path w="190500" h="7144">
                <a:moveTo>
                  <a:pt x="0" y="0"/>
                </a:moveTo>
                <a:lnTo>
                  <a:pt x="190500" y="0"/>
                </a:lnTo>
              </a:path>
            </a:pathLst>
          </a:custGeom>
          <a:noFill/>
          <a:ln w="19050">
            <a:solidFill>
              <a:srgbClr val="B9722F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7562850" y="5200650"/>
            <a:ext cx="7144" cy="85725"/>
          </a:xfrm>
          <a:custGeom>
            <a:avLst/>
            <a:gdLst/>
            <a:ahLst/>
            <a:cxnLst/>
            <a:rect l="l" t="t" r="r" b="b"/>
            <a:pathLst>
              <a:path w="7144" h="85725">
                <a:moveTo>
                  <a:pt x="0" y="0"/>
                </a:moveTo>
                <a:lnTo>
                  <a:pt x="0" y="85725"/>
                </a:lnTo>
              </a:path>
            </a:pathLst>
          </a:custGeom>
          <a:noFill/>
          <a:ln w="19050">
            <a:solidFill>
              <a:srgbClr val="B9722F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7848600" y="5121071"/>
            <a:ext cx="4343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麻醉误吸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3" name="Text 91"/>
          <p:cNvSpPr/>
          <p:nvPr/>
        </p:nvSpPr>
        <p:spPr>
          <a:xfrm>
            <a:off x="7848600" y="5396212"/>
            <a:ext cx="4343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美国标签列入警告，围术期和胃肠镜前要评估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4" name="Text 92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来源：Wegovy、Zepbound 美国标签，信尔美中国说明书，JAMA Intern Med 2022，EMA（2025-06）。不同试验，不能直接比较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08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性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停药就反弹：SURMOUNT-4 停药组 52 周回升 14.0%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Shape 10"/>
          <p:cNvSpPr/>
          <p:nvPr/>
        </p:nvSpPr>
        <p:spPr>
          <a:xfrm>
            <a:off x="614363" y="1776413"/>
            <a:ext cx="3429000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0E6B5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0" y="1814089"/>
            <a:ext cx="46577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RCT · JAMA 2024 · 先用药 36 周，再随机继续或换安慰剂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238250" y="2243138"/>
            <a:ext cx="542925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2176039"/>
            <a:ext cx="1123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238250" y="3454726"/>
            <a:ext cx="542925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7" name="Text 15"/>
          <p:cNvSpPr/>
          <p:nvPr/>
        </p:nvSpPr>
        <p:spPr>
          <a:xfrm>
            <a:off x="0" y="3387627"/>
            <a:ext cx="1123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238250" y="4666314"/>
            <a:ext cx="542925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9" name="Text 17"/>
          <p:cNvSpPr/>
          <p:nvPr/>
        </p:nvSpPr>
        <p:spPr>
          <a:xfrm>
            <a:off x="0" y="4599215"/>
            <a:ext cx="1123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459307" y="2152650"/>
            <a:ext cx="0" cy="3467100"/>
          </a:xfrm>
          <a:prstGeom prst="line">
            <a:avLst/>
          </a:prstGeom>
          <a:noFill/>
          <a:ln w="9525">
            <a:solidFill>
              <a:srgbClr val="5A6C66"/>
            </a:solidFill>
            <a:prstDash val="dash"/>
          </a:ln>
        </p:spPr>
      </p:sp>
      <p:sp>
        <p:nvSpPr>
          <p:cNvPr id="21" name="Text 19"/>
          <p:cNvSpPr/>
          <p:nvPr/>
        </p:nvSpPr>
        <p:spPr>
          <a:xfrm>
            <a:off x="0" y="5738389"/>
            <a:ext cx="247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0 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5738389"/>
            <a:ext cx="6918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36 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535507" y="2080789"/>
            <a:ext cx="8656493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随机分组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143000" y="5738389"/>
            <a:ext cx="1104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88 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238250" y="2247900"/>
            <a:ext cx="2221230" cy="2531745"/>
          </a:xfrm>
          <a:custGeom>
            <a:avLst/>
            <a:gdLst/>
            <a:ahLst/>
            <a:cxnLst/>
            <a:rect l="l" t="t" r="r" b="b"/>
            <a:pathLst>
              <a:path w="2221230" h="2531745">
                <a:moveTo>
                  <a:pt x="0" y="0"/>
                </a:moveTo>
                <a:lnTo>
                  <a:pt x="2221230" y="2531745"/>
                </a:lnTo>
              </a:path>
            </a:pathLst>
          </a:custGeom>
          <a:noFill/>
          <a:ln w="38100">
            <a:solidFill>
              <a:srgbClr val="0E6B5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459480" y="4779645"/>
            <a:ext cx="3208020" cy="533400"/>
          </a:xfrm>
          <a:custGeom>
            <a:avLst/>
            <a:gdLst/>
            <a:ahLst/>
            <a:cxnLst/>
            <a:rect l="l" t="t" r="r" b="b"/>
            <a:pathLst>
              <a:path w="3208020" h="533400">
                <a:moveTo>
                  <a:pt x="0" y="0"/>
                </a:moveTo>
                <a:lnTo>
                  <a:pt x="3208020" y="533400"/>
                </a:lnTo>
              </a:path>
            </a:pathLst>
          </a:custGeom>
          <a:noFill/>
          <a:ln w="38100">
            <a:solidFill>
              <a:srgbClr val="0E6B5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V="1">
            <a:off x="3459307" y="3447372"/>
            <a:ext cx="3208193" cy="1332747"/>
          </a:xfrm>
          <a:prstGeom prst="line">
            <a:avLst/>
          </a:prstGeom>
          <a:noFill/>
          <a:ln w="38100">
            <a:solidFill>
              <a:srgbClr val="B9722F"/>
            </a:solidFill>
            <a:prstDash val="dash"/>
          </a:ln>
        </p:spPr>
      </p:sp>
      <p:sp>
        <p:nvSpPr>
          <p:cNvPr id="28" name="Shape 26"/>
          <p:cNvSpPr/>
          <p:nvPr/>
        </p:nvSpPr>
        <p:spPr>
          <a:xfrm>
            <a:off x="3402157" y="4722969"/>
            <a:ext cx="114300" cy="1143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29" name="Shape 27"/>
          <p:cNvSpPr/>
          <p:nvPr/>
        </p:nvSpPr>
        <p:spPr>
          <a:xfrm>
            <a:off x="6610350" y="5256068"/>
            <a:ext cx="114300" cy="1143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30" name="Shape 28"/>
          <p:cNvSpPr/>
          <p:nvPr/>
        </p:nvSpPr>
        <p:spPr>
          <a:xfrm>
            <a:off x="6610350" y="3390222"/>
            <a:ext cx="114300" cy="114300"/>
          </a:xfrm>
          <a:prstGeom prst="ellipse">
            <a:avLst/>
          </a:prstGeom>
          <a:solidFill>
            <a:srgbClr val="B9722F"/>
          </a:solidFill>
          <a:ln/>
        </p:spPr>
      </p:sp>
      <p:sp>
        <p:nvSpPr>
          <p:cNvPr id="31" name="Text 29"/>
          <p:cNvSpPr/>
          <p:nvPr/>
        </p:nvSpPr>
        <p:spPr>
          <a:xfrm>
            <a:off x="0" y="4909368"/>
            <a:ext cx="334500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−20.9%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5442466"/>
            <a:ext cx="6629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继续用药 −25.3%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3176571"/>
            <a:ext cx="6629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b="1" dirty="0">
                <a:solidFill>
                  <a:srgbClr val="9F63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换安慰剂 −9.9%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363576" y="4052756"/>
            <a:ext cx="1619250" cy="228600"/>
          </a:xfrm>
          <a:prstGeom prst="roundRect">
            <a:avLst>
              <a:gd name="adj" fmla="val 25000"/>
            </a:avLst>
          </a:prstGeom>
          <a:solidFill>
            <a:srgbClr val="A2672E"/>
          </a:solidFill>
          <a:ln/>
        </p:spPr>
      </p:sp>
      <p:sp>
        <p:nvSpPr>
          <p:cNvPr id="35" name="Text 33"/>
          <p:cNvSpPr/>
          <p:nvPr/>
        </p:nvSpPr>
        <p:spPr>
          <a:xfrm>
            <a:off x="0" y="4091287"/>
            <a:ext cx="1034640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较第 36 周回升 14.0%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243763" y="1871663"/>
            <a:ext cx="4333875" cy="981075"/>
          </a:xfrm>
          <a:prstGeom prst="roundRect">
            <a:avLst>
              <a:gd name="adj" fmla="val 9709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467600" y="2024362"/>
            <a:ext cx="4724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 · 司美格鲁肽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467600" y="2274904"/>
            <a:ext cx="4724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继续 −7.9%　换安慰剂 +6.9%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467600" y="2595500"/>
            <a:ext cx="4724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随机后 48 周，JAMA 2021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7243763" y="2976563"/>
            <a:ext cx="4333875" cy="981075"/>
          </a:xfrm>
          <a:prstGeom prst="roundRect">
            <a:avLst>
              <a:gd name="adj" fmla="val 9709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467600" y="3129262"/>
            <a:ext cx="4724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 延伸 · 司美格鲁肽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7467600" y="3379804"/>
            <a:ext cx="4724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停药 1 年回升 11.6 个百分点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7467600" y="3700400"/>
            <a:ext cx="4724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净减重只剩 5.6%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243763" y="4081463"/>
            <a:ext cx="4333875" cy="981075"/>
          </a:xfrm>
          <a:prstGeom prst="roundRect">
            <a:avLst>
              <a:gd name="adj" fmla="val 9709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467600" y="4234162"/>
            <a:ext cx="4724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BMJ 2026 荟萃分析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7467600" y="4484704"/>
            <a:ext cx="4724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每月回升 0.4 kg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7467600" y="4805300"/>
            <a:ext cx="4724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37 项研究，9,341 人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7239000" y="5257800"/>
            <a:ext cx="4343400" cy="685800"/>
          </a:xfrm>
          <a:prstGeom prst="roundRect">
            <a:avLst>
              <a:gd name="adj" fmla="val 13889"/>
            </a:avLst>
          </a:prstGeom>
          <a:solidFill>
            <a:srgbClr val="E4EFEB"/>
          </a:solidFill>
          <a:ln/>
        </p:spPr>
      </p:sp>
      <p:sp>
        <p:nvSpPr>
          <p:cNvPr id="49" name="Shape 47"/>
          <p:cNvSpPr/>
          <p:nvPr/>
        </p:nvSpPr>
        <p:spPr>
          <a:xfrm>
            <a:off x="7550150" y="5557044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0" y="0"/>
                </a:moveTo>
                <a:lnTo>
                  <a:pt x="52388" y="0"/>
                </a:lnTo>
                <a:lnTo>
                  <a:pt x="52388" y="52388"/>
                </a:lnTo>
              </a:path>
            </a:pathLst>
          </a:custGeom>
          <a:noFill/>
          <a:ln w="17463">
            <a:solidFill>
              <a:srgbClr val="B9722F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427912" y="5557044"/>
            <a:ext cx="174625" cy="87313"/>
          </a:xfrm>
          <a:custGeom>
            <a:avLst/>
            <a:gdLst/>
            <a:ahLst/>
            <a:cxnLst/>
            <a:rect l="l" t="t" r="r" b="b"/>
            <a:pathLst>
              <a:path w="174625" h="87313">
                <a:moveTo>
                  <a:pt x="174625" y="0"/>
                </a:moveTo>
                <a:lnTo>
                  <a:pt x="100409" y="74216"/>
                </a:lnTo>
                <a:lnTo>
                  <a:pt x="56753" y="30559"/>
                </a:lnTo>
                <a:lnTo>
                  <a:pt x="0" y="87313"/>
                </a:lnTo>
              </a:path>
            </a:pathLst>
          </a:custGeom>
          <a:noFill/>
          <a:ln w="17463">
            <a:solidFill>
              <a:srgbClr val="B9722F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772400" y="5520398"/>
            <a:ext cx="4419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美国真实世界：约 2/3 患者 1 年内停药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来源：SURMOUNT-4（JAMA 2024），STEP 4（JAMA 2021），STEP 1 延伸（Diabetes Obes Metab 2022），BMJ 2026，《肥胖症诊疗指南（2024 年版）》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09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在华已有 6 个减重品种获批，诺和盈又增心血管和 MASH 适应证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191922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减重适应证获批（药监局批准日）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09600" y="41861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E42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新增适应证、政策与专利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31231" y="2857500"/>
            <a:ext cx="0" cy="990600"/>
          </a:xfrm>
          <a:prstGeom prst="line">
            <a:avLst/>
          </a:prstGeom>
          <a:noFill/>
          <a:ln w="11430">
            <a:solidFill>
              <a:srgbClr val="3D9B8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74081" y="3848100"/>
            <a:ext cx="114300" cy="1143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16" name="Text 14"/>
          <p:cNvSpPr/>
          <p:nvPr/>
        </p:nvSpPr>
        <p:spPr>
          <a:xfrm>
            <a:off x="2307431" y="2309389"/>
            <a:ext cx="988456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2023-06-30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307431" y="2463235"/>
            <a:ext cx="988456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利鲁平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307431" y="2671339"/>
            <a:ext cx="988456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利拉鲁肽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409825" y="3448050"/>
            <a:ext cx="0" cy="400050"/>
          </a:xfrm>
          <a:prstGeom prst="line">
            <a:avLst/>
          </a:prstGeom>
          <a:noFill/>
          <a:ln w="11430">
            <a:solidFill>
              <a:srgbClr val="3D9B8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352675" y="3848100"/>
            <a:ext cx="114300" cy="1143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21" name="Text 19"/>
          <p:cNvSpPr/>
          <p:nvPr/>
        </p:nvSpPr>
        <p:spPr>
          <a:xfrm>
            <a:off x="2486025" y="2899939"/>
            <a:ext cx="9705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2023-07-25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486025" y="3053785"/>
            <a:ext cx="97059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贝那鲁肽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717256" y="2857500"/>
            <a:ext cx="0" cy="990600"/>
          </a:xfrm>
          <a:prstGeom prst="line">
            <a:avLst/>
          </a:prstGeom>
          <a:noFill/>
          <a:ln w="11430">
            <a:solidFill>
              <a:srgbClr val="3D9B8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60106" y="3848100"/>
            <a:ext cx="114300" cy="1143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25" name="Text 23"/>
          <p:cNvSpPr/>
          <p:nvPr/>
        </p:nvSpPr>
        <p:spPr>
          <a:xfrm>
            <a:off x="4793456" y="2309389"/>
            <a:ext cx="739854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2024-06-18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793456" y="2463235"/>
            <a:ext cx="739854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诺和盈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793456" y="2671339"/>
            <a:ext cx="739854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司美格鲁肽 2.4 mg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917281" y="3448050"/>
            <a:ext cx="0" cy="400050"/>
          </a:xfrm>
          <a:prstGeom prst="line">
            <a:avLst/>
          </a:prstGeom>
          <a:noFill/>
          <a:ln w="11430">
            <a:solidFill>
              <a:srgbClr val="3D9B8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60131" y="3848100"/>
            <a:ext cx="114300" cy="1143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30" name="Text 28"/>
          <p:cNvSpPr/>
          <p:nvPr/>
        </p:nvSpPr>
        <p:spPr>
          <a:xfrm>
            <a:off x="4993481" y="2899939"/>
            <a:ext cx="719851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2024-07-16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993481" y="3053785"/>
            <a:ext cx="719851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穆峰达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993481" y="3261889"/>
            <a:ext cx="719851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7331869" y="3448050"/>
            <a:ext cx="0" cy="400050"/>
          </a:xfrm>
          <a:prstGeom prst="line">
            <a:avLst/>
          </a:prstGeom>
          <a:noFill/>
          <a:ln w="11430">
            <a:solidFill>
              <a:srgbClr val="3D9B8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274719" y="3848100"/>
            <a:ext cx="114300" cy="1143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35" name="Text 33"/>
          <p:cNvSpPr/>
          <p:nvPr/>
        </p:nvSpPr>
        <p:spPr>
          <a:xfrm>
            <a:off x="7408069" y="2899939"/>
            <a:ext cx="478393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2025-06-24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408069" y="3053785"/>
            <a:ext cx="478393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信尔美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7408069" y="3261889"/>
            <a:ext cx="478393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玛仕度肽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9110662" y="3448050"/>
            <a:ext cx="0" cy="400050"/>
          </a:xfrm>
          <a:prstGeom prst="line">
            <a:avLst/>
          </a:prstGeom>
          <a:noFill/>
          <a:ln w="11430">
            <a:solidFill>
              <a:srgbClr val="3D9B8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053512" y="3848100"/>
            <a:ext cx="114300" cy="1143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40" name="Text 38"/>
          <p:cNvSpPr/>
          <p:nvPr/>
        </p:nvSpPr>
        <p:spPr>
          <a:xfrm>
            <a:off x="9186862" y="2899939"/>
            <a:ext cx="300513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2026-03-03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9186862" y="3053785"/>
            <a:ext cx="300513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先维盈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9186862" y="3261889"/>
            <a:ext cx="300513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埃诺格鲁肽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952500" y="3895725"/>
            <a:ext cx="10287000" cy="1905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44" name="Shape 42"/>
          <p:cNvSpPr/>
          <p:nvPr/>
        </p:nvSpPr>
        <p:spPr>
          <a:xfrm>
            <a:off x="942975" y="3848100"/>
            <a:ext cx="19050" cy="11430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45" name="Text 43"/>
          <p:cNvSpPr/>
          <p:nvPr/>
        </p:nvSpPr>
        <p:spPr>
          <a:xfrm>
            <a:off x="1009650" y="3995675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3514725" y="3848100"/>
            <a:ext cx="19050" cy="11430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47" name="Text 45"/>
          <p:cNvSpPr/>
          <p:nvPr/>
        </p:nvSpPr>
        <p:spPr>
          <a:xfrm>
            <a:off x="3581400" y="3995675"/>
            <a:ext cx="8610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6086475" y="3848100"/>
            <a:ext cx="19050" cy="11430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49" name="Text 47"/>
          <p:cNvSpPr/>
          <p:nvPr/>
        </p:nvSpPr>
        <p:spPr>
          <a:xfrm>
            <a:off x="6153150" y="3995675"/>
            <a:ext cx="6038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8658225" y="3848100"/>
            <a:ext cx="19050" cy="11430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51" name="Text 49"/>
          <p:cNvSpPr/>
          <p:nvPr/>
        </p:nvSpPr>
        <p:spPr>
          <a:xfrm>
            <a:off x="8724900" y="3995675"/>
            <a:ext cx="3467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5531644" y="3962400"/>
            <a:ext cx="0" cy="1276350"/>
          </a:xfrm>
          <a:prstGeom prst="line">
            <a:avLst/>
          </a:prstGeom>
          <a:noFill/>
          <a:ln w="11430">
            <a:solidFill>
              <a:srgbClr val="BBC5C1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5464302" y="3837908"/>
            <a:ext cx="134684" cy="134683"/>
          </a:xfrm>
          <a:custGeom>
            <a:avLst/>
            <a:gdLst/>
            <a:ahLst/>
            <a:cxnLst/>
            <a:rect l="l" t="t" r="r" b="b"/>
            <a:pathLst>
              <a:path w="134684" h="134683">
                <a:moveTo>
                  <a:pt x="67342" y="0"/>
                </a:moveTo>
                <a:lnTo>
                  <a:pt x="134684" y="67342"/>
                </a:lnTo>
                <a:lnTo>
                  <a:pt x="67342" y="134683"/>
                </a:lnTo>
                <a:lnTo>
                  <a:pt x="0" y="67342"/>
                </a:lnTo>
                <a:close/>
              </a:path>
            </a:pathLst>
          </a:custGeom>
          <a:solidFill>
            <a:srgbClr val="2E4257"/>
          </a:solidFill>
          <a:ln/>
        </p:spPr>
      </p:sp>
      <p:sp>
        <p:nvSpPr>
          <p:cNvPr id="54" name="Text 52"/>
          <p:cNvSpPr/>
          <p:nvPr/>
        </p:nvSpPr>
        <p:spPr>
          <a:xfrm>
            <a:off x="5607844" y="5262139"/>
            <a:ext cx="658415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2024-10-12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5607844" y="5434312"/>
            <a:ext cx="658415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《肥胖症诊疗指南》印发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7374731" y="3962400"/>
            <a:ext cx="0" cy="514350"/>
          </a:xfrm>
          <a:prstGeom prst="line">
            <a:avLst/>
          </a:prstGeom>
          <a:noFill/>
          <a:ln w="11430">
            <a:solidFill>
              <a:srgbClr val="BBC5C1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7307390" y="3837908"/>
            <a:ext cx="134684" cy="134683"/>
          </a:xfrm>
          <a:custGeom>
            <a:avLst/>
            <a:gdLst/>
            <a:ahLst/>
            <a:cxnLst/>
            <a:rect l="l" t="t" r="r" b="b"/>
            <a:pathLst>
              <a:path w="134684" h="134683">
                <a:moveTo>
                  <a:pt x="67342" y="0"/>
                </a:moveTo>
                <a:lnTo>
                  <a:pt x="134684" y="67342"/>
                </a:lnTo>
                <a:lnTo>
                  <a:pt x="67342" y="134683"/>
                </a:lnTo>
                <a:lnTo>
                  <a:pt x="0" y="67342"/>
                </a:lnTo>
                <a:close/>
              </a:path>
            </a:pathLst>
          </a:custGeom>
          <a:solidFill>
            <a:srgbClr val="2E4257"/>
          </a:solidFill>
          <a:ln/>
        </p:spPr>
      </p:sp>
      <p:sp>
        <p:nvSpPr>
          <p:cNvPr id="58" name="Text 56"/>
          <p:cNvSpPr/>
          <p:nvPr/>
        </p:nvSpPr>
        <p:spPr>
          <a:xfrm>
            <a:off x="0" y="4500139"/>
            <a:ext cx="729853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2025-06-30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0" y="4672312"/>
            <a:ext cx="729853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穆峰达增睡眠呼吸暂停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8560594" y="3962400"/>
            <a:ext cx="0" cy="895350"/>
          </a:xfrm>
          <a:prstGeom prst="line">
            <a:avLst/>
          </a:prstGeom>
          <a:noFill/>
          <a:ln w="11430">
            <a:solidFill>
              <a:srgbClr val="BBC5C1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493252" y="3837908"/>
            <a:ext cx="134684" cy="134683"/>
          </a:xfrm>
          <a:custGeom>
            <a:avLst/>
            <a:gdLst/>
            <a:ahLst/>
            <a:cxnLst/>
            <a:rect l="l" t="t" r="r" b="b"/>
            <a:pathLst>
              <a:path w="134684" h="134683">
                <a:moveTo>
                  <a:pt x="67342" y="0"/>
                </a:moveTo>
                <a:lnTo>
                  <a:pt x="134684" y="67342"/>
                </a:lnTo>
                <a:lnTo>
                  <a:pt x="67342" y="134683"/>
                </a:lnTo>
                <a:lnTo>
                  <a:pt x="0" y="67342"/>
                </a:lnTo>
                <a:close/>
              </a:path>
            </a:pathLst>
          </a:custGeom>
          <a:solidFill>
            <a:srgbClr val="0E6B5C"/>
          </a:solidFill>
          <a:ln/>
        </p:spPr>
      </p:sp>
      <p:sp>
        <p:nvSpPr>
          <p:cNvPr id="62" name="Text 60"/>
          <p:cNvSpPr/>
          <p:nvPr/>
        </p:nvSpPr>
        <p:spPr>
          <a:xfrm>
            <a:off x="0" y="4881139"/>
            <a:ext cx="848439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2025-12-16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0" y="5044148"/>
            <a:ext cx="848439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诺和盈增心血管适应证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8667750" y="3962400"/>
            <a:ext cx="0" cy="1276350"/>
          </a:xfrm>
          <a:prstGeom prst="line">
            <a:avLst/>
          </a:prstGeom>
          <a:noFill/>
          <a:ln w="11430">
            <a:solidFill>
              <a:srgbClr val="BBC5C1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8600408" y="3837908"/>
            <a:ext cx="134684" cy="134683"/>
          </a:xfrm>
          <a:custGeom>
            <a:avLst/>
            <a:gdLst/>
            <a:ahLst/>
            <a:cxnLst/>
            <a:rect l="l" t="t" r="r" b="b"/>
            <a:pathLst>
              <a:path w="134684" h="134683">
                <a:moveTo>
                  <a:pt x="67342" y="0"/>
                </a:moveTo>
                <a:lnTo>
                  <a:pt x="134684" y="67342"/>
                </a:lnTo>
                <a:lnTo>
                  <a:pt x="67342" y="134683"/>
                </a:lnTo>
                <a:lnTo>
                  <a:pt x="0" y="67342"/>
                </a:lnTo>
                <a:close/>
              </a:path>
            </a:pathLst>
          </a:custGeom>
          <a:solidFill>
            <a:srgbClr val="2E4257"/>
          </a:solidFill>
          <a:ln/>
        </p:spPr>
      </p:sp>
      <p:sp>
        <p:nvSpPr>
          <p:cNvPr id="66" name="Text 64"/>
          <p:cNvSpPr/>
          <p:nvPr/>
        </p:nvSpPr>
        <p:spPr>
          <a:xfrm>
            <a:off x="8743950" y="5262139"/>
            <a:ext cx="3448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2026-01-01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8743950" y="5434312"/>
            <a:ext cx="3448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新版医保目录执行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9232106" y="3962400"/>
            <a:ext cx="0" cy="895350"/>
          </a:xfrm>
          <a:prstGeom prst="line">
            <a:avLst/>
          </a:prstGeom>
          <a:noFill/>
          <a:ln w="11430">
            <a:solidFill>
              <a:srgbClr val="BBC5C1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9164765" y="3837908"/>
            <a:ext cx="134684" cy="134683"/>
          </a:xfrm>
          <a:custGeom>
            <a:avLst/>
            <a:gdLst/>
            <a:ahLst/>
            <a:cxnLst/>
            <a:rect l="l" t="t" r="r" b="b"/>
            <a:pathLst>
              <a:path w="134684" h="134683">
                <a:moveTo>
                  <a:pt x="67342" y="0"/>
                </a:moveTo>
                <a:lnTo>
                  <a:pt x="134684" y="67342"/>
                </a:lnTo>
                <a:lnTo>
                  <a:pt x="67342" y="134683"/>
                </a:lnTo>
                <a:lnTo>
                  <a:pt x="0" y="67342"/>
                </a:lnTo>
                <a:close/>
              </a:path>
            </a:pathLst>
          </a:custGeom>
          <a:solidFill>
            <a:srgbClr val="2E4257"/>
          </a:solidFill>
          <a:ln/>
        </p:spPr>
      </p:sp>
      <p:sp>
        <p:nvSpPr>
          <p:cNvPr id="70" name="Text 68"/>
          <p:cNvSpPr/>
          <p:nvPr/>
        </p:nvSpPr>
        <p:spPr>
          <a:xfrm>
            <a:off x="9308306" y="4881139"/>
            <a:ext cx="288369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2026-03-20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9308306" y="5053312"/>
            <a:ext cx="288369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司美格鲁肽专利到期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Shape 70"/>
          <p:cNvSpPr/>
          <p:nvPr/>
        </p:nvSpPr>
        <p:spPr>
          <a:xfrm>
            <a:off x="10432256" y="3962400"/>
            <a:ext cx="0" cy="514350"/>
          </a:xfrm>
          <a:prstGeom prst="line">
            <a:avLst/>
          </a:prstGeom>
          <a:noFill/>
          <a:ln w="11430">
            <a:solidFill>
              <a:srgbClr val="BBC5C1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364915" y="3837908"/>
            <a:ext cx="134683" cy="134683"/>
          </a:xfrm>
          <a:custGeom>
            <a:avLst/>
            <a:gdLst/>
            <a:ahLst/>
            <a:cxnLst/>
            <a:rect l="l" t="t" r="r" b="b"/>
            <a:pathLst>
              <a:path w="134683" h="134683">
                <a:moveTo>
                  <a:pt x="67342" y="0"/>
                </a:moveTo>
                <a:lnTo>
                  <a:pt x="134683" y="67342"/>
                </a:lnTo>
                <a:lnTo>
                  <a:pt x="67342" y="134683"/>
                </a:lnTo>
                <a:lnTo>
                  <a:pt x="0" y="67342"/>
                </a:lnTo>
                <a:close/>
              </a:path>
            </a:pathLst>
          </a:custGeom>
          <a:solidFill>
            <a:srgbClr val="2E4257"/>
          </a:solidFill>
          <a:ln/>
        </p:spPr>
      </p:sp>
      <p:sp>
        <p:nvSpPr>
          <p:cNvPr id="74" name="Text 72"/>
          <p:cNvSpPr/>
          <p:nvPr/>
        </p:nvSpPr>
        <p:spPr>
          <a:xfrm>
            <a:off x="10508456" y="4500139"/>
            <a:ext cx="168354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2026-09-08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10508456" y="4672312"/>
            <a:ext cx="168354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诺和盈增 MASH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来源：国家药监局药品批准证明文件送达信息（2023-07 至 2026-09），日期为药监局批准日，不是企业公告日。在审未批：玛仕度肽 9 mg、口服司美格鲁肽 25 mg、国产司美格鲁肽注射液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10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诺和盈的 BMI 门槛是 30/27，穆峰达和信尔美是 28/24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1833139"/>
            <a:ext cx="3657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BMI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680857" y="2000250"/>
            <a:ext cx="0" cy="3810000"/>
          </a:xfrm>
          <a:prstGeom prst="line">
            <a:avLst/>
          </a:prstGeom>
          <a:noFill/>
          <a:ln w="9525">
            <a:solidFill>
              <a:srgbClr val="D5E2DC"/>
            </a:solidFill>
            <a:prstDash val="dash"/>
          </a:ln>
        </p:spPr>
      </p:sp>
      <p:sp>
        <p:nvSpPr>
          <p:cNvPr id="14" name="Text 12"/>
          <p:cNvSpPr/>
          <p:nvPr/>
        </p:nvSpPr>
        <p:spPr>
          <a:xfrm>
            <a:off x="0" y="1823975"/>
            <a:ext cx="936171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987143" y="2000250"/>
            <a:ext cx="0" cy="3810000"/>
          </a:xfrm>
          <a:prstGeom prst="line">
            <a:avLst/>
          </a:prstGeom>
          <a:noFill/>
          <a:ln w="9525">
            <a:solidFill>
              <a:srgbClr val="D5E2DC"/>
            </a:solidFill>
            <a:prstDash val="dash"/>
          </a:ln>
        </p:spPr>
      </p:sp>
      <p:sp>
        <p:nvSpPr>
          <p:cNvPr id="16" name="Text 14"/>
          <p:cNvSpPr/>
          <p:nvPr/>
        </p:nvSpPr>
        <p:spPr>
          <a:xfrm>
            <a:off x="0" y="1823975"/>
            <a:ext cx="1197428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27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422571" y="2000250"/>
            <a:ext cx="0" cy="3810000"/>
          </a:xfrm>
          <a:prstGeom prst="line">
            <a:avLst/>
          </a:prstGeom>
          <a:noFill/>
          <a:ln w="9525">
            <a:solidFill>
              <a:srgbClr val="D5E2DC"/>
            </a:solidFill>
            <a:prstDash val="dash"/>
          </a:ln>
        </p:spPr>
      </p:sp>
      <p:sp>
        <p:nvSpPr>
          <p:cNvPr id="18" name="Text 16"/>
          <p:cNvSpPr/>
          <p:nvPr/>
        </p:nvSpPr>
        <p:spPr>
          <a:xfrm>
            <a:off x="653143" y="1823975"/>
            <a:ext cx="1153885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28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293429" y="2000250"/>
            <a:ext cx="0" cy="3810000"/>
          </a:xfrm>
          <a:prstGeom prst="line">
            <a:avLst/>
          </a:prstGeom>
          <a:noFill/>
          <a:ln w="9525">
            <a:solidFill>
              <a:srgbClr val="D5E2DC"/>
            </a:solidFill>
            <a:prstDash val="dash"/>
          </a:ln>
        </p:spPr>
      </p:sp>
      <p:sp>
        <p:nvSpPr>
          <p:cNvPr id="20" name="Text 18"/>
          <p:cNvSpPr/>
          <p:nvPr/>
        </p:nvSpPr>
        <p:spPr>
          <a:xfrm>
            <a:off x="2394857" y="1823975"/>
            <a:ext cx="979714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172700" y="1842664"/>
            <a:ext cx="201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审核要点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2095500"/>
            <a:ext cx="10972800" cy="609600"/>
          </a:xfrm>
          <a:prstGeom prst="roundRect">
            <a:avLst>
              <a:gd name="adj" fmla="val 12500"/>
            </a:avLst>
          </a:prstGeom>
          <a:solidFill>
            <a:srgbClr val="E4EFEB"/>
          </a:solidFill>
          <a:ln/>
        </p:spPr>
      </p:sp>
      <p:sp>
        <p:nvSpPr>
          <p:cNvPr id="23" name="Text 21"/>
          <p:cNvSpPr/>
          <p:nvPr/>
        </p:nvSpPr>
        <p:spPr>
          <a:xfrm>
            <a:off x="723900" y="2310835"/>
            <a:ext cx="1146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诺和盈、利鲁平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987143" y="2228850"/>
            <a:ext cx="1306286" cy="342900"/>
          </a:xfrm>
          <a:prstGeom prst="roundRect">
            <a:avLst>
              <a:gd name="adj" fmla="val 11111"/>
            </a:avLst>
          </a:prstGeom>
          <a:solidFill>
            <a:srgbClr val="BFDDD4"/>
          </a:solidFill>
          <a:ln/>
        </p:spPr>
      </p:sp>
      <p:sp>
        <p:nvSpPr>
          <p:cNvPr id="25" name="Text 23"/>
          <p:cNvSpPr/>
          <p:nvPr/>
        </p:nvSpPr>
        <p:spPr>
          <a:xfrm>
            <a:off x="6063343" y="2337964"/>
            <a:ext cx="612865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E66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合并症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293429" y="2228850"/>
            <a:ext cx="2612571" cy="342900"/>
          </a:xfrm>
          <a:prstGeom prst="roundRect">
            <a:avLst>
              <a:gd name="adj" fmla="val 11111"/>
            </a:avLst>
          </a:prstGeom>
          <a:solidFill>
            <a:srgbClr val="0E6B5C"/>
          </a:solidFill>
          <a:ln/>
        </p:spPr>
      </p:sp>
      <p:sp>
        <p:nvSpPr>
          <p:cNvPr id="27" name="Text 25"/>
          <p:cNvSpPr/>
          <p:nvPr/>
        </p:nvSpPr>
        <p:spPr>
          <a:xfrm>
            <a:off x="7388679" y="2328800"/>
            <a:ext cx="480332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肥胖档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0177463" y="2290763"/>
            <a:ext cx="1400175" cy="21907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0E6B5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563100" y="2337964"/>
            <a:ext cx="262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门槛更高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23900" y="3034735"/>
            <a:ext cx="1146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穆峰达、信尔美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680857" y="2952750"/>
            <a:ext cx="1741714" cy="342900"/>
          </a:xfrm>
          <a:prstGeom prst="roundRect">
            <a:avLst>
              <a:gd name="adj" fmla="val 11111"/>
            </a:avLst>
          </a:prstGeom>
          <a:solidFill>
            <a:srgbClr val="BFDDD4"/>
          </a:solidFill>
          <a:ln/>
        </p:spPr>
      </p:sp>
      <p:sp>
        <p:nvSpPr>
          <p:cNvPr id="32" name="Text 30"/>
          <p:cNvSpPr/>
          <p:nvPr/>
        </p:nvSpPr>
        <p:spPr>
          <a:xfrm>
            <a:off x="4757057" y="3061864"/>
            <a:ext cx="7434943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E66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合并症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6422571" y="2952750"/>
            <a:ext cx="3483429" cy="342900"/>
          </a:xfrm>
          <a:prstGeom prst="roundRect">
            <a:avLst>
              <a:gd name="adj" fmla="val 11111"/>
            </a:avLst>
          </a:prstGeom>
          <a:solidFill>
            <a:srgbClr val="0E6B5C"/>
          </a:solidFill>
          <a:ln/>
        </p:spPr>
      </p:sp>
      <p:sp>
        <p:nvSpPr>
          <p:cNvPr id="34" name="Text 32"/>
          <p:cNvSpPr/>
          <p:nvPr/>
        </p:nvSpPr>
        <p:spPr>
          <a:xfrm>
            <a:off x="6517821" y="3052700"/>
            <a:ext cx="5674179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肥胖档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10177463" y="3014663"/>
            <a:ext cx="1400175" cy="21907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5A6C6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563100" y="3061864"/>
            <a:ext cx="262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与指导原则一致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723900" y="3758635"/>
            <a:ext cx="1146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《体重管理指导原则》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680857" y="3676650"/>
            <a:ext cx="1741714" cy="342900"/>
          </a:xfrm>
          <a:prstGeom prst="roundRect">
            <a:avLst>
              <a:gd name="adj" fmla="val 11111"/>
            </a:avLst>
          </a:prstGeom>
          <a:solidFill>
            <a:srgbClr val="BFDDD4"/>
          </a:solidFill>
          <a:ln/>
        </p:spPr>
      </p:sp>
      <p:sp>
        <p:nvSpPr>
          <p:cNvPr id="39" name="Text 37"/>
          <p:cNvSpPr/>
          <p:nvPr/>
        </p:nvSpPr>
        <p:spPr>
          <a:xfrm>
            <a:off x="4757057" y="3785764"/>
            <a:ext cx="7434943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E66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并发症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6422571" y="3676650"/>
            <a:ext cx="3483429" cy="342900"/>
          </a:xfrm>
          <a:prstGeom prst="roundRect">
            <a:avLst>
              <a:gd name="adj" fmla="val 11111"/>
            </a:avLst>
          </a:prstGeom>
          <a:solidFill>
            <a:srgbClr val="0E6B5C"/>
          </a:solidFill>
          <a:ln/>
        </p:spPr>
      </p:sp>
      <p:sp>
        <p:nvSpPr>
          <p:cNvPr id="41" name="Text 39"/>
          <p:cNvSpPr/>
          <p:nvPr/>
        </p:nvSpPr>
        <p:spPr>
          <a:xfrm>
            <a:off x="6517821" y="3776600"/>
            <a:ext cx="5674179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干预 3 至 6 个月减重 </a:t>
            </a:r>
            <a:pPr algn="l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&lt;</a:t>
            </a:r>
            <a:pPr algn="l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10177463" y="3738563"/>
            <a:ext cx="1400175" cy="21907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5A6C6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563100" y="3785764"/>
            <a:ext cx="262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用药参考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723900" y="4482535"/>
            <a:ext cx="1146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诺和盈心血管适应证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5987143" y="4400550"/>
            <a:ext cx="3918857" cy="342900"/>
          </a:xfrm>
          <a:prstGeom prst="roundRect">
            <a:avLst>
              <a:gd name="adj" fmla="val 11111"/>
            </a:avLst>
          </a:prstGeom>
          <a:solidFill>
            <a:srgbClr val="4677A7"/>
          </a:solidFill>
          <a:ln/>
        </p:spPr>
      </p:sp>
      <p:sp>
        <p:nvSpPr>
          <p:cNvPr id="46" name="Text 44"/>
          <p:cNvSpPr/>
          <p:nvPr/>
        </p:nvSpPr>
        <p:spPr>
          <a:xfrm>
            <a:off x="6082393" y="4500500"/>
            <a:ext cx="610960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已确诊心血管病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10177463" y="4462463"/>
            <a:ext cx="1400175" cy="21907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4A7FB5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9563100" y="4509664"/>
            <a:ext cx="262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474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单独核验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723900" y="5206435"/>
            <a:ext cx="1146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诺和盈用于 BMI 24 至 </a:t>
            </a:r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&lt;</a:t>
            </a:r>
            <a:pPr algn="l" indent="0" marL="0">
              <a:buNone/>
            </a:pPr>
            <a:r>
              <a:rPr lang="en-US" sz="120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28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4680857" y="5124450"/>
            <a:ext cx="1741714" cy="0"/>
          </a:xfrm>
          <a:prstGeom prst="line">
            <a:avLst/>
          </a:prstGeom>
          <a:noFill/>
          <a:ln w="14288">
            <a:solidFill>
              <a:srgbClr val="B3282B"/>
            </a:solidFill>
            <a:prstDash val="dash"/>
          </a:ln>
        </p:spPr>
      </p:sp>
      <p:sp>
        <p:nvSpPr>
          <p:cNvPr id="51" name="Shape 49"/>
          <p:cNvSpPr/>
          <p:nvPr/>
        </p:nvSpPr>
        <p:spPr>
          <a:xfrm>
            <a:off x="6422571" y="5124450"/>
            <a:ext cx="0" cy="342900"/>
          </a:xfrm>
          <a:prstGeom prst="line">
            <a:avLst/>
          </a:prstGeom>
          <a:noFill/>
          <a:ln w="14288">
            <a:solidFill>
              <a:srgbClr val="B3282B"/>
            </a:solidFill>
            <a:prstDash val="dash"/>
          </a:ln>
        </p:spPr>
      </p:sp>
      <p:sp>
        <p:nvSpPr>
          <p:cNvPr id="52" name="Shape 50"/>
          <p:cNvSpPr/>
          <p:nvPr/>
        </p:nvSpPr>
        <p:spPr>
          <a:xfrm>
            <a:off x="4680857" y="5467350"/>
            <a:ext cx="1741714" cy="0"/>
          </a:xfrm>
          <a:prstGeom prst="line">
            <a:avLst/>
          </a:prstGeom>
          <a:noFill/>
          <a:ln w="14288">
            <a:solidFill>
              <a:srgbClr val="B3282B"/>
            </a:solidFill>
            <a:prstDash val="dash"/>
          </a:ln>
        </p:spPr>
      </p:sp>
      <p:sp>
        <p:nvSpPr>
          <p:cNvPr id="53" name="Shape 51"/>
          <p:cNvSpPr/>
          <p:nvPr/>
        </p:nvSpPr>
        <p:spPr>
          <a:xfrm>
            <a:off x="4680857" y="5124450"/>
            <a:ext cx="0" cy="342900"/>
          </a:xfrm>
          <a:prstGeom prst="line">
            <a:avLst/>
          </a:prstGeom>
          <a:noFill/>
          <a:ln w="14288">
            <a:solidFill>
              <a:srgbClr val="B3282B"/>
            </a:solidFill>
            <a:prstDash val="dash"/>
          </a:ln>
        </p:spPr>
      </p:sp>
      <p:sp>
        <p:nvSpPr>
          <p:cNvPr id="54" name="Text 52"/>
          <p:cNvSpPr/>
          <p:nvPr/>
        </p:nvSpPr>
        <p:spPr>
          <a:xfrm>
            <a:off x="4776107" y="5224400"/>
            <a:ext cx="741589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B328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超说明书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10177463" y="5186363"/>
            <a:ext cx="1400175" cy="21907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3282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9563100" y="5233564"/>
            <a:ext cx="262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328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超说明书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3810000" y="5829300"/>
            <a:ext cx="133350" cy="133350"/>
          </a:xfrm>
          <a:prstGeom prst="roundRect">
            <a:avLst>
              <a:gd name="adj" fmla="val 21429"/>
            </a:avLst>
          </a:prstGeom>
          <a:solidFill>
            <a:srgbClr val="BFDDD4"/>
          </a:solidFill>
          <a:ln/>
        </p:spPr>
      </p:sp>
      <p:sp>
        <p:nvSpPr>
          <p:cNvPr id="58" name="Text 56"/>
          <p:cNvSpPr/>
          <p:nvPr/>
        </p:nvSpPr>
        <p:spPr>
          <a:xfrm>
            <a:off x="4000500" y="5833639"/>
            <a:ext cx="819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超重档，需至少 1 种合并症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5621068" y="5829300"/>
            <a:ext cx="133350" cy="133350"/>
          </a:xfrm>
          <a:prstGeom prst="roundRect">
            <a:avLst>
              <a:gd name="adj" fmla="val 21429"/>
            </a:avLst>
          </a:prstGeom>
          <a:solidFill>
            <a:srgbClr val="0E6B5C"/>
          </a:solidFill>
          <a:ln/>
        </p:spPr>
      </p:sp>
      <p:sp>
        <p:nvSpPr>
          <p:cNvPr id="60" name="Text 58"/>
          <p:cNvSpPr/>
          <p:nvPr/>
        </p:nvSpPr>
        <p:spPr>
          <a:xfrm>
            <a:off x="5811568" y="5833639"/>
            <a:ext cx="638043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肥胖档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6858000" y="5843164"/>
            <a:ext cx="5334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12 有中国 BMI 24 至 </a:t>
            </a:r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&lt;</a:t>
            </a:r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28 人群数据，但诺和盈说明书门槛未改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来源：诺和诺德、礼来、华东医药上市公告，信尔美说明书，《体重管理指导原则（2024 年版）》，STEP 12（2026）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11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费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 4 周药费降到千元以内，但医保只报糖尿病，减重全自费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18045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周药费（元）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577222" y="1828800"/>
            <a:ext cx="76200" cy="76200"/>
          </a:xfrm>
          <a:prstGeom prst="ellipse">
            <a:avLst/>
          </a:prstGeom>
          <a:solidFill>
            <a:srgbClr val="F2F7F4"/>
          </a:solidFill>
          <a:ln w="14288">
            <a:solidFill>
              <a:srgbClr val="5A6C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720097" y="1804564"/>
            <a:ext cx="10471903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调整前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234447" y="1819275"/>
            <a:ext cx="95250" cy="9525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16" name="Text 14"/>
          <p:cNvSpPr/>
          <p:nvPr/>
        </p:nvSpPr>
        <p:spPr>
          <a:xfrm>
            <a:off x="2386847" y="1804564"/>
            <a:ext cx="9805153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年初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1804564"/>
            <a:ext cx="762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降幅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757488" y="2095500"/>
            <a:ext cx="9525" cy="3524250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9" name="Text 17"/>
          <p:cNvSpPr/>
          <p:nvPr/>
        </p:nvSpPr>
        <p:spPr>
          <a:xfrm>
            <a:off x="0" y="5700289"/>
            <a:ext cx="5524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500438" y="2095500"/>
            <a:ext cx="9525" cy="3524250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1" name="Text 19"/>
          <p:cNvSpPr/>
          <p:nvPr/>
        </p:nvSpPr>
        <p:spPr>
          <a:xfrm>
            <a:off x="0" y="5700289"/>
            <a:ext cx="7010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1,000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243388" y="2095500"/>
            <a:ext cx="9525" cy="3524250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3" name="Text 21"/>
          <p:cNvSpPr/>
          <p:nvPr/>
        </p:nvSpPr>
        <p:spPr>
          <a:xfrm>
            <a:off x="0" y="5700289"/>
            <a:ext cx="8496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2,000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986338" y="2095500"/>
            <a:ext cx="9525" cy="3524250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5" name="Text 23"/>
          <p:cNvSpPr/>
          <p:nvPr/>
        </p:nvSpPr>
        <p:spPr>
          <a:xfrm>
            <a:off x="0" y="5700289"/>
            <a:ext cx="9982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3,000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729288" y="2095500"/>
            <a:ext cx="9525" cy="3524250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7" name="Text 25"/>
          <p:cNvSpPr/>
          <p:nvPr/>
        </p:nvSpPr>
        <p:spPr>
          <a:xfrm>
            <a:off x="0" y="5700289"/>
            <a:ext cx="1146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4,000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472238" y="2095500"/>
            <a:ext cx="9525" cy="3524250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9" name="Text 27"/>
          <p:cNvSpPr/>
          <p:nvPr/>
        </p:nvSpPr>
        <p:spPr>
          <a:xfrm>
            <a:off x="762000" y="570028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5,000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23900" y="2262848"/>
            <a:ext cx="11468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 10 mg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3458394" y="2343150"/>
            <a:ext cx="2838812" cy="0"/>
          </a:xfrm>
          <a:prstGeom prst="line">
            <a:avLst/>
          </a:prstGeom>
          <a:noFill/>
          <a:ln w="28575">
            <a:solidFill>
              <a:srgbClr val="BBC5C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230531" y="2276475"/>
            <a:ext cx="133350" cy="133350"/>
          </a:xfrm>
          <a:prstGeom prst="ellipse">
            <a:avLst/>
          </a:prstGeom>
          <a:solidFill>
            <a:srgbClr val="F2F7F4"/>
          </a:solidFill>
          <a:ln w="19050">
            <a:solidFill>
              <a:srgbClr val="5A6C6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2194" y="2266950"/>
            <a:ext cx="152400" cy="1524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34" name="Shape 32"/>
          <p:cNvSpPr/>
          <p:nvPr/>
        </p:nvSpPr>
        <p:spPr>
          <a:xfrm>
            <a:off x="3059283" y="2257425"/>
            <a:ext cx="284811" cy="166688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5" name="Shape 33"/>
          <p:cNvSpPr/>
          <p:nvPr/>
        </p:nvSpPr>
        <p:spPr>
          <a:xfrm>
            <a:off x="6411506" y="2266950"/>
            <a:ext cx="358349" cy="154781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6" name="Text 34"/>
          <p:cNvSpPr/>
          <p:nvPr/>
        </p:nvSpPr>
        <p:spPr>
          <a:xfrm>
            <a:off x="0" y="2262487"/>
            <a:ext cx="332504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937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430556" y="2271650"/>
            <a:ext cx="576144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4,758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0" y="2253685"/>
            <a:ext cx="762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−80%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23900" y="2929598"/>
            <a:ext cx="11468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 5 mg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3171615" y="3009900"/>
            <a:ext cx="1639691" cy="0"/>
          </a:xfrm>
          <a:prstGeom prst="line">
            <a:avLst/>
          </a:prstGeom>
          <a:noFill/>
          <a:ln w="28575">
            <a:solidFill>
              <a:srgbClr val="BBC5C1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744631" y="2943225"/>
            <a:ext cx="133350" cy="133350"/>
          </a:xfrm>
          <a:prstGeom prst="ellipse">
            <a:avLst/>
          </a:prstGeom>
          <a:solidFill>
            <a:srgbClr val="F2F7F4"/>
          </a:solidFill>
          <a:ln w="19050">
            <a:solidFill>
              <a:srgbClr val="5A6C66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095415" y="2933700"/>
            <a:ext cx="152400" cy="1524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43" name="Shape 41"/>
          <p:cNvSpPr/>
          <p:nvPr/>
        </p:nvSpPr>
        <p:spPr>
          <a:xfrm>
            <a:off x="2772505" y="2924175"/>
            <a:ext cx="284811" cy="166688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44" name="Shape 42"/>
          <p:cNvSpPr/>
          <p:nvPr/>
        </p:nvSpPr>
        <p:spPr>
          <a:xfrm>
            <a:off x="4925606" y="2933700"/>
            <a:ext cx="358349" cy="154781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45" name="Text 43"/>
          <p:cNvSpPr/>
          <p:nvPr/>
        </p:nvSpPr>
        <p:spPr>
          <a:xfrm>
            <a:off x="0" y="2929237"/>
            <a:ext cx="303826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551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4944656" y="2938400"/>
            <a:ext cx="724734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2,758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0" y="2920435"/>
            <a:ext cx="762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−80%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723900" y="3596348"/>
            <a:ext cx="11468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诺和盈 2.4 mg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3716198" y="3676650"/>
            <a:ext cx="875938" cy="0"/>
          </a:xfrm>
          <a:prstGeom prst="line">
            <a:avLst/>
          </a:prstGeom>
          <a:noFill/>
          <a:ln w="28575">
            <a:solidFill>
              <a:srgbClr val="BBC5C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525461" y="3609975"/>
            <a:ext cx="133350" cy="133350"/>
          </a:xfrm>
          <a:prstGeom prst="ellipse">
            <a:avLst/>
          </a:prstGeom>
          <a:solidFill>
            <a:srgbClr val="F2F7F4"/>
          </a:solidFill>
          <a:ln w="19050">
            <a:solidFill>
              <a:srgbClr val="5A6C66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639998" y="3600450"/>
            <a:ext cx="152400" cy="1524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52" name="Shape 50"/>
          <p:cNvSpPr/>
          <p:nvPr/>
        </p:nvSpPr>
        <p:spPr>
          <a:xfrm>
            <a:off x="3196765" y="3590925"/>
            <a:ext cx="405133" cy="166688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53" name="Shape 51"/>
          <p:cNvSpPr/>
          <p:nvPr/>
        </p:nvSpPr>
        <p:spPr>
          <a:xfrm>
            <a:off x="4706436" y="3600450"/>
            <a:ext cx="358349" cy="154781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54" name="Text 52"/>
          <p:cNvSpPr/>
          <p:nvPr/>
        </p:nvSpPr>
        <p:spPr>
          <a:xfrm>
            <a:off x="0" y="3595987"/>
            <a:ext cx="358284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1,284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4725486" y="3605150"/>
            <a:ext cx="746651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2,463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0" y="3587185"/>
            <a:ext cx="762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−48%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723900" y="4263098"/>
            <a:ext cx="11468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诺和盈 1.7 mg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3495542" y="4343400"/>
            <a:ext cx="673856" cy="0"/>
          </a:xfrm>
          <a:prstGeom prst="line">
            <a:avLst/>
          </a:prstGeom>
          <a:noFill/>
          <a:ln w="28575">
            <a:solidFill>
              <a:srgbClr val="BBC5C1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102722" y="4276725"/>
            <a:ext cx="133350" cy="133350"/>
          </a:xfrm>
          <a:prstGeom prst="ellipse">
            <a:avLst/>
          </a:prstGeom>
          <a:solidFill>
            <a:srgbClr val="F2F7F4"/>
          </a:solidFill>
          <a:ln w="19050">
            <a:solidFill>
              <a:srgbClr val="5A6C66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419342" y="4267200"/>
            <a:ext cx="152400" cy="1524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61" name="Shape 59"/>
          <p:cNvSpPr/>
          <p:nvPr/>
        </p:nvSpPr>
        <p:spPr>
          <a:xfrm>
            <a:off x="3096431" y="4257675"/>
            <a:ext cx="284811" cy="166688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62" name="Shape 60"/>
          <p:cNvSpPr/>
          <p:nvPr/>
        </p:nvSpPr>
        <p:spPr>
          <a:xfrm>
            <a:off x="4283697" y="4267200"/>
            <a:ext cx="358349" cy="154781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63" name="Text 61"/>
          <p:cNvSpPr/>
          <p:nvPr/>
        </p:nvSpPr>
        <p:spPr>
          <a:xfrm>
            <a:off x="0" y="4262737"/>
            <a:ext cx="336219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987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4302747" y="4271900"/>
            <a:ext cx="788925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1,894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0" y="4253935"/>
            <a:ext cx="762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−48%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723900" y="4929848"/>
            <a:ext cx="11468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玛仕度肽 6 mg（零售）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4263009" y="5010150"/>
            <a:ext cx="668655" cy="0"/>
          </a:xfrm>
          <a:prstGeom prst="line">
            <a:avLst/>
          </a:prstGeom>
          <a:noFill/>
          <a:ln w="28575">
            <a:solidFill>
              <a:srgbClr val="BBC5C1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864989" y="4943475"/>
            <a:ext cx="133350" cy="133350"/>
          </a:xfrm>
          <a:prstGeom prst="ellipse">
            <a:avLst/>
          </a:prstGeom>
          <a:solidFill>
            <a:srgbClr val="F2F7F4"/>
          </a:solidFill>
          <a:ln w="19050">
            <a:solidFill>
              <a:srgbClr val="5A6C66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4186809" y="4933950"/>
            <a:ext cx="152400" cy="152400"/>
          </a:xfrm>
          <a:prstGeom prst="ellipse">
            <a:avLst/>
          </a:prstGeom>
          <a:solidFill>
            <a:srgbClr val="0E6B5C"/>
          </a:solidFill>
          <a:ln/>
        </p:spPr>
      </p:sp>
      <p:sp>
        <p:nvSpPr>
          <p:cNvPr id="70" name="Shape 68"/>
          <p:cNvSpPr/>
          <p:nvPr/>
        </p:nvSpPr>
        <p:spPr>
          <a:xfrm>
            <a:off x="3743576" y="4924425"/>
            <a:ext cx="405133" cy="166688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71" name="Shape 69"/>
          <p:cNvSpPr/>
          <p:nvPr/>
        </p:nvSpPr>
        <p:spPr>
          <a:xfrm>
            <a:off x="5045964" y="4933950"/>
            <a:ext cx="358349" cy="154781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72" name="Text 70"/>
          <p:cNvSpPr/>
          <p:nvPr/>
        </p:nvSpPr>
        <p:spPr>
          <a:xfrm>
            <a:off x="0" y="4929487"/>
            <a:ext cx="4129659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2,020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5065014" y="4938650"/>
            <a:ext cx="712698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2,920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0" y="4920685"/>
            <a:ext cx="762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−31%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8005763" y="1871663"/>
            <a:ext cx="3571875" cy="4067175"/>
          </a:xfrm>
          <a:prstGeom prst="roundRect">
            <a:avLst>
              <a:gd name="adj" fmla="val 2667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8015288" y="1881187"/>
            <a:ext cx="3552825" cy="80963"/>
          </a:xfrm>
          <a:custGeom>
            <a:avLst/>
            <a:gdLst/>
            <a:ahLst/>
            <a:cxnLst/>
            <a:rect l="l" t="t" r="r" b="b"/>
            <a:pathLst>
              <a:path w="3552825" h="80963">
                <a:moveTo>
                  <a:pt x="0" y="80963"/>
                </a:moveTo>
                <a:arcTo hR="80963" wR="80963" stAng="10800000" swAng="5400000"/>
                <a:lnTo>
                  <a:pt x="3471863" y="0"/>
                </a:lnTo>
                <a:arcTo hR="80963" wR="80963" stAng="16200000" swAng="5400000"/>
              </a:path>
            </a:pathLst>
          </a:custGeom>
          <a:noFill/>
          <a:ln w="28575">
            <a:solidFill>
              <a:srgbClr val="B9722F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8353425" y="2167731"/>
            <a:ext cx="7739" cy="103188"/>
          </a:xfrm>
          <a:custGeom>
            <a:avLst/>
            <a:gdLst/>
            <a:ahLst/>
            <a:cxnLst/>
            <a:rect l="l" t="t" r="r" b="b"/>
            <a:pathLst>
              <a:path w="7739" h="103188">
                <a:moveTo>
                  <a:pt x="0" y="103188"/>
                </a:moveTo>
                <a:lnTo>
                  <a:pt x="0" y="0"/>
                </a:lnTo>
              </a:path>
            </a:pathLst>
          </a:custGeom>
          <a:noFill/>
          <a:ln w="20638">
            <a:solidFill>
              <a:srgbClr val="B9722F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8312150" y="217805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550" y="0"/>
                </a:moveTo>
                <a:lnTo>
                  <a:pt x="20637" y="0"/>
                </a:lnTo>
                <a:arcTo hR="20637" wR="20637" stAng="16200000" swAng="-10800000"/>
                <a:lnTo>
                  <a:pt x="61912" y="41275"/>
                </a:lnTo>
                <a:arcTo hR="20637" wR="20637" stAng="16200000" swAng="10800000"/>
                <a:lnTo>
                  <a:pt x="0" y="82550"/>
                </a:lnTo>
              </a:path>
            </a:pathLst>
          </a:custGeom>
          <a:noFill/>
          <a:ln w="20638">
            <a:solidFill>
              <a:srgbClr val="B9722F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8270875" y="2116090"/>
            <a:ext cx="165100" cy="206469"/>
          </a:xfrm>
          <a:custGeom>
            <a:avLst/>
            <a:gdLst/>
            <a:ahLst/>
            <a:cxnLst/>
            <a:rect l="l" t="t" r="r" b="b"/>
            <a:pathLst>
              <a:path w="165100" h="206469">
                <a:moveTo>
                  <a:pt x="0" y="10366"/>
                </a:moveTo>
                <a:arcTo hR="10319" wR="10319" stAng="10800000" swAng="5400000"/>
                <a:arcTo hR="13414" wR="13414" stAng="16181096" swAng="1951255"/>
                <a:lnTo>
                  <a:pt x="27169" y="8302"/>
                </a:lnTo>
                <a:arcTo hR="13414" wR="13414" stAng="7354738" swAng="-3909476"/>
                <a:lnTo>
                  <a:pt x="51253" y="2111"/>
                </a:lnTo>
                <a:arcTo hR="13414" wR="13414" stAng="14245262" swAng="3909476"/>
                <a:lnTo>
                  <a:pt x="75327" y="8302"/>
                </a:lnTo>
                <a:arcTo hR="13414" wR="13414" stAng="7354738" swAng="-3909476"/>
                <a:lnTo>
                  <a:pt x="99401" y="2111"/>
                </a:lnTo>
                <a:arcTo hR="13414" wR="13414" stAng="14245262" swAng="3909476"/>
                <a:lnTo>
                  <a:pt x="123484" y="8302"/>
                </a:lnTo>
                <a:arcTo hR="13414" wR="13414" stAng="7354738" swAng="-3909476"/>
                <a:lnTo>
                  <a:pt x="147558" y="2111"/>
                </a:lnTo>
                <a:arcTo hR="13414" wR="13414" stAng="14267649" swAng="1951255"/>
                <a:arcTo hR="10319" wR="10319" stAng="16200000" swAng="5400000"/>
                <a:lnTo>
                  <a:pt x="165100" y="196103"/>
                </a:lnTo>
                <a:arcTo hR="10319" wR="10319" stAng="0" swAng="5400000"/>
                <a:arcTo hR="13414" wR="13414" stAng="5381096" swAng="1951255"/>
                <a:lnTo>
                  <a:pt x="137931" y="198167"/>
                </a:lnTo>
                <a:arcTo hR="13414" wR="13414" stAng="18154738" swAng="-3909476"/>
                <a:lnTo>
                  <a:pt x="113847" y="204358"/>
                </a:lnTo>
                <a:arcTo hR="13414" wR="13414" stAng="3445262" swAng="3909476"/>
                <a:lnTo>
                  <a:pt x="89773" y="198167"/>
                </a:lnTo>
                <a:arcTo hR="13414" wR="13414" stAng="18154738" swAng="-3909476"/>
                <a:lnTo>
                  <a:pt x="65699" y="204358"/>
                </a:lnTo>
                <a:arcTo hR="13414" wR="13414" stAng="3445262" swAng="3909476"/>
                <a:lnTo>
                  <a:pt x="41616" y="198167"/>
                </a:lnTo>
                <a:arcTo hR="13414" wR="13414" stAng="18154738" swAng="-3909476"/>
                <a:lnTo>
                  <a:pt x="17542" y="204358"/>
                </a:lnTo>
                <a:arcTo hR="13414" wR="13414" stAng="3467649" swAng="1951255"/>
                <a:arcTo hR="10319" wR="10319" stAng="5400000" swAng="5400000"/>
                <a:close/>
              </a:path>
            </a:pathLst>
          </a:custGeom>
          <a:noFill/>
          <a:ln w="20638">
            <a:solidFill>
              <a:srgbClr val="B9722F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8572500" y="2111894"/>
            <a:ext cx="3619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医保只报 2 型糖尿病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8229600" y="2547514"/>
            <a:ext cx="396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年版目录 · 替尔泊肽支付限制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8229600" y="2743200"/>
            <a:ext cx="28575" cy="495300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83" name="Text 81"/>
          <p:cNvSpPr/>
          <p:nvPr/>
        </p:nvSpPr>
        <p:spPr>
          <a:xfrm>
            <a:off x="8372475" y="2796248"/>
            <a:ext cx="38195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「限成人2型糖尿病患者的血糖控制」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8229600" y="3461914"/>
            <a:ext cx="396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《基本医疗保险用药管理暂行办法》第八条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8229600" y="3657600"/>
            <a:ext cx="28575" cy="495300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86" name="Text 84"/>
          <p:cNvSpPr/>
          <p:nvPr/>
        </p:nvSpPr>
        <p:spPr>
          <a:xfrm>
            <a:off x="8372475" y="3710648"/>
            <a:ext cx="38195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「减肥、美容」等作用的药品不纳入目录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Shape 85"/>
          <p:cNvSpPr/>
          <p:nvPr/>
        </p:nvSpPr>
        <p:spPr>
          <a:xfrm>
            <a:off x="8229600" y="4457700"/>
            <a:ext cx="31242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88" name="Text 86"/>
          <p:cNvSpPr/>
          <p:nvPr/>
        </p:nvSpPr>
        <p:spPr>
          <a:xfrm>
            <a:off x="8229600" y="4664594"/>
            <a:ext cx="3962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9F63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减重处方一律自费，玛仕度肽不在目录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9" name="Text 87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来源：中新经纬、时代周报报道的医院执行价（2026-01），玛仕度肽为京东零售价折算，四舍五入到元。国家医保局医保发〔2025〕33 号目录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12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议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建议纳入替尔泊肽和诺和盈，玛仕度肽个案走临时采购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Text 10"/>
          <p:cNvSpPr/>
          <p:nvPr/>
        </p:nvSpPr>
        <p:spPr>
          <a:xfrm>
            <a:off x="723900" y="1823614"/>
            <a:ext cx="1146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257550" y="1823614"/>
            <a:ext cx="8934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主要依据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841913" y="1823614"/>
            <a:ext cx="435008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周药费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020300" y="1823614"/>
            <a:ext cx="2171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09600" y="2019300"/>
            <a:ext cx="10972800" cy="1905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17" name="Shape 15"/>
          <p:cNvSpPr/>
          <p:nvPr/>
        </p:nvSpPr>
        <p:spPr>
          <a:xfrm>
            <a:off x="609600" y="2038350"/>
            <a:ext cx="10972800" cy="781050"/>
          </a:xfrm>
          <a:prstGeom prst="rect">
            <a:avLst/>
          </a:prstGeom>
          <a:solidFill>
            <a:srgbClr val="E4EFEB"/>
          </a:solidFill>
          <a:ln/>
        </p:spPr>
      </p:sp>
      <p:sp>
        <p:nvSpPr>
          <p:cNvPr id="18" name="Shape 16"/>
          <p:cNvSpPr/>
          <p:nvPr/>
        </p:nvSpPr>
        <p:spPr>
          <a:xfrm>
            <a:off x="609600" y="2809875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9" name="Shape 17"/>
          <p:cNvSpPr/>
          <p:nvPr/>
        </p:nvSpPr>
        <p:spPr>
          <a:xfrm>
            <a:off x="741490" y="2332165"/>
            <a:ext cx="174369" cy="174369"/>
          </a:xfrm>
          <a:custGeom>
            <a:avLst/>
            <a:gdLst/>
            <a:ahLst/>
            <a:cxnLst/>
            <a:rect l="l" t="t" r="r" b="b"/>
            <a:pathLst>
              <a:path w="174369" h="174369">
                <a:moveTo>
                  <a:pt x="74088" y="161400"/>
                </a:moveTo>
                <a:lnTo>
                  <a:pt x="161400" y="74088"/>
                </a:lnTo>
                <a:arcTo hR="43220" wR="43220" stAng="2734725" swAng="-10869451"/>
                <a:lnTo>
                  <a:pt x="12969" y="100282"/>
                </a:lnTo>
                <a:arcTo hR="43220" wR="43220" stAng="13534725" swAng="-10869451"/>
                <a:close/>
              </a:path>
            </a:pathLst>
          </a:custGeom>
          <a:noFill/>
          <a:ln w="17463">
            <a:solidFill>
              <a:srgbClr val="0E6B5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98116" y="2388791"/>
            <a:ext cx="61119" cy="61119"/>
          </a:xfrm>
          <a:custGeom>
            <a:avLst/>
            <a:gdLst/>
            <a:ahLst/>
            <a:cxnLst/>
            <a:rect l="l" t="t" r="r" b="b"/>
            <a:pathLst>
              <a:path w="61119" h="61119">
                <a:moveTo>
                  <a:pt x="0" y="0"/>
                </a:moveTo>
                <a:lnTo>
                  <a:pt x="61119" y="61119"/>
                </a:lnTo>
              </a:path>
            </a:pathLst>
          </a:custGeom>
          <a:noFill/>
          <a:ln w="17463">
            <a:solidFill>
              <a:srgbClr val="0E6B5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28700" y="2321083"/>
            <a:ext cx="111633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257550" y="2348573"/>
            <a:ext cx="8934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头对头 −20.2%，中国人群 −17.5%，心血管结局 2027 年出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841913" y="2348573"/>
            <a:ext cx="435008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551 至 937 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0020300" y="2266950"/>
            <a:ext cx="1143000" cy="323850"/>
          </a:xfrm>
          <a:prstGeom prst="roundRect">
            <a:avLst>
              <a:gd name="adj" fmla="val 50000"/>
            </a:avLst>
          </a:prstGeom>
          <a:solidFill>
            <a:srgbClr val="0E6B5C"/>
          </a:solidFill>
          <a:ln/>
        </p:spPr>
      </p:sp>
      <p:sp>
        <p:nvSpPr>
          <p:cNvPr id="25" name="Text 23"/>
          <p:cNvSpPr/>
          <p:nvPr/>
        </p:nvSpPr>
        <p:spPr>
          <a:xfrm>
            <a:off x="8991600" y="2348573"/>
            <a:ext cx="3200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纳入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09600" y="3590925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7" name="Shape 25"/>
          <p:cNvSpPr/>
          <p:nvPr/>
        </p:nvSpPr>
        <p:spPr>
          <a:xfrm>
            <a:off x="741490" y="3113215"/>
            <a:ext cx="174369" cy="174369"/>
          </a:xfrm>
          <a:custGeom>
            <a:avLst/>
            <a:gdLst/>
            <a:ahLst/>
            <a:cxnLst/>
            <a:rect l="l" t="t" r="r" b="b"/>
            <a:pathLst>
              <a:path w="174369" h="174369">
                <a:moveTo>
                  <a:pt x="74088" y="161400"/>
                </a:moveTo>
                <a:lnTo>
                  <a:pt x="161400" y="74088"/>
                </a:lnTo>
                <a:arcTo hR="43220" wR="43220" stAng="2734725" swAng="-10869451"/>
                <a:lnTo>
                  <a:pt x="12969" y="100282"/>
                </a:lnTo>
                <a:arcTo hR="43220" wR="43220" stAng="13534725" swAng="-10869451"/>
                <a:close/>
              </a:path>
            </a:pathLst>
          </a:custGeom>
          <a:noFill/>
          <a:ln w="17463">
            <a:solidFill>
              <a:srgbClr val="0E6B5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98116" y="3169841"/>
            <a:ext cx="61119" cy="61119"/>
          </a:xfrm>
          <a:custGeom>
            <a:avLst/>
            <a:gdLst/>
            <a:ahLst/>
            <a:cxnLst/>
            <a:rect l="l" t="t" r="r" b="b"/>
            <a:pathLst>
              <a:path w="61119" h="61119">
                <a:moveTo>
                  <a:pt x="0" y="0"/>
                </a:moveTo>
                <a:lnTo>
                  <a:pt x="61119" y="61119"/>
                </a:lnTo>
              </a:path>
            </a:pathLst>
          </a:custGeom>
          <a:noFill/>
          <a:ln w="17463">
            <a:solidFill>
              <a:srgbClr val="0E6B5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28700" y="3102133"/>
            <a:ext cx="111633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司美格鲁肽 2.4 mg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3257550" y="3129623"/>
            <a:ext cx="8934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唯一有心血管结局证据，SELECT HR 0.80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841913" y="3129623"/>
            <a:ext cx="435008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987 至 1,284 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10020300" y="3048000"/>
            <a:ext cx="1143000" cy="323850"/>
          </a:xfrm>
          <a:prstGeom prst="roundRect">
            <a:avLst>
              <a:gd name="adj" fmla="val 50000"/>
            </a:avLst>
          </a:prstGeom>
          <a:solidFill>
            <a:srgbClr val="0E6B5C"/>
          </a:solidFill>
          <a:ln/>
        </p:spPr>
      </p:sp>
      <p:sp>
        <p:nvSpPr>
          <p:cNvPr id="33" name="Text 31"/>
          <p:cNvSpPr/>
          <p:nvPr/>
        </p:nvSpPr>
        <p:spPr>
          <a:xfrm>
            <a:off x="8991600" y="3129623"/>
            <a:ext cx="3200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纳入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609600" y="4371975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35" name="Shape 33"/>
          <p:cNvSpPr/>
          <p:nvPr/>
        </p:nvSpPr>
        <p:spPr>
          <a:xfrm>
            <a:off x="741490" y="3894265"/>
            <a:ext cx="174369" cy="174369"/>
          </a:xfrm>
          <a:custGeom>
            <a:avLst/>
            <a:gdLst/>
            <a:ahLst/>
            <a:cxnLst/>
            <a:rect l="l" t="t" r="r" b="b"/>
            <a:pathLst>
              <a:path w="174369" h="174369">
                <a:moveTo>
                  <a:pt x="74088" y="161400"/>
                </a:moveTo>
                <a:lnTo>
                  <a:pt x="161400" y="74088"/>
                </a:lnTo>
                <a:arcTo hR="43220" wR="43220" stAng="2734725" swAng="-10869451"/>
                <a:lnTo>
                  <a:pt x="12969" y="100282"/>
                </a:lnTo>
                <a:arcTo hR="43220" wR="43220" stAng="13534725" swAng="-10869451"/>
                <a:close/>
              </a:path>
            </a:pathLst>
          </a:custGeom>
          <a:noFill/>
          <a:ln w="17463">
            <a:solidFill>
              <a:srgbClr val="0E6B5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8116" y="3950891"/>
            <a:ext cx="61119" cy="61119"/>
          </a:xfrm>
          <a:custGeom>
            <a:avLst/>
            <a:gdLst/>
            <a:ahLst/>
            <a:cxnLst/>
            <a:rect l="l" t="t" r="r" b="b"/>
            <a:pathLst>
              <a:path w="61119" h="61119">
                <a:moveTo>
                  <a:pt x="0" y="0"/>
                </a:moveTo>
                <a:lnTo>
                  <a:pt x="61119" y="61119"/>
                </a:lnTo>
              </a:path>
            </a:pathLst>
          </a:custGeom>
          <a:noFill/>
          <a:ln w="17463">
            <a:solidFill>
              <a:srgbClr val="0E6B5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28700" y="3883183"/>
            <a:ext cx="111633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玛仕度肽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3257550" y="3910673"/>
            <a:ext cx="8934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中国人群 −14.01%，无心血管结局，恶心 50.5%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841913" y="3910673"/>
            <a:ext cx="435008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2,020 元（零售）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10027444" y="3836194"/>
            <a:ext cx="1128713" cy="30956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0E6B5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991600" y="3910673"/>
            <a:ext cx="3200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临时采购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09600" y="5153025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43" name="Shape 41"/>
          <p:cNvSpPr/>
          <p:nvPr/>
        </p:nvSpPr>
        <p:spPr>
          <a:xfrm>
            <a:off x="741490" y="4675315"/>
            <a:ext cx="174369" cy="174369"/>
          </a:xfrm>
          <a:custGeom>
            <a:avLst/>
            <a:gdLst/>
            <a:ahLst/>
            <a:cxnLst/>
            <a:rect l="l" t="t" r="r" b="b"/>
            <a:pathLst>
              <a:path w="174369" h="174369">
                <a:moveTo>
                  <a:pt x="74088" y="161400"/>
                </a:moveTo>
                <a:lnTo>
                  <a:pt x="161400" y="74088"/>
                </a:lnTo>
                <a:arcTo hR="43220" wR="43220" stAng="2734725" swAng="-10869451"/>
                <a:lnTo>
                  <a:pt x="12969" y="100282"/>
                </a:lnTo>
                <a:arcTo hR="43220" wR="43220" stAng="13534725" swAng="-10869451"/>
                <a:close/>
              </a:path>
            </a:pathLst>
          </a:custGeom>
          <a:noFill/>
          <a:ln w="17463">
            <a:solidFill>
              <a:srgbClr val="BBC5C1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98116" y="4731941"/>
            <a:ext cx="61119" cy="61119"/>
          </a:xfrm>
          <a:custGeom>
            <a:avLst/>
            <a:gdLst/>
            <a:ahLst/>
            <a:cxnLst/>
            <a:rect l="l" t="t" r="r" b="b"/>
            <a:pathLst>
              <a:path w="61119" h="61119">
                <a:moveTo>
                  <a:pt x="0" y="0"/>
                </a:moveTo>
                <a:lnTo>
                  <a:pt x="61119" y="61119"/>
                </a:lnTo>
              </a:path>
            </a:pathLst>
          </a:custGeom>
          <a:noFill/>
          <a:ln w="17463">
            <a:solidFill>
              <a:srgbClr val="BBC5C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28700" y="4664233"/>
            <a:ext cx="111633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埃诺格鲁肽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3257550" y="4691723"/>
            <a:ext cx="8934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说明书 BMI 门槛和价格未查到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7841913" y="4691723"/>
            <a:ext cx="435008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未查到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10027444" y="4617244"/>
            <a:ext cx="1128713" cy="30956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BBC5C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8991600" y="4691723"/>
            <a:ext cx="3200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暂缓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09600" y="5934075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51" name="Shape 49"/>
          <p:cNvSpPr/>
          <p:nvPr/>
        </p:nvSpPr>
        <p:spPr>
          <a:xfrm>
            <a:off x="741490" y="5456365"/>
            <a:ext cx="174369" cy="174369"/>
          </a:xfrm>
          <a:custGeom>
            <a:avLst/>
            <a:gdLst/>
            <a:ahLst/>
            <a:cxnLst/>
            <a:rect l="l" t="t" r="r" b="b"/>
            <a:pathLst>
              <a:path w="174369" h="174369">
                <a:moveTo>
                  <a:pt x="74088" y="161400"/>
                </a:moveTo>
                <a:lnTo>
                  <a:pt x="161400" y="74088"/>
                </a:lnTo>
                <a:arcTo hR="43220" wR="43220" stAng="2734725" swAng="-10869451"/>
                <a:lnTo>
                  <a:pt x="12969" y="100282"/>
                </a:lnTo>
                <a:arcTo hR="43220" wR="43220" stAng="13534725" swAng="-10869451"/>
                <a:close/>
              </a:path>
            </a:pathLst>
          </a:custGeom>
          <a:noFill/>
          <a:ln w="17463">
            <a:solidFill>
              <a:srgbClr val="BBC5C1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98116" y="5512991"/>
            <a:ext cx="61119" cy="61119"/>
          </a:xfrm>
          <a:custGeom>
            <a:avLst/>
            <a:gdLst/>
            <a:ahLst/>
            <a:cxnLst/>
            <a:rect l="l" t="t" r="r" b="b"/>
            <a:pathLst>
              <a:path w="61119" h="61119">
                <a:moveTo>
                  <a:pt x="0" y="0"/>
                </a:moveTo>
                <a:lnTo>
                  <a:pt x="61119" y="61119"/>
                </a:lnTo>
              </a:path>
            </a:pathLst>
          </a:custGeom>
          <a:noFill/>
          <a:ln w="17463">
            <a:solidFill>
              <a:srgbClr val="BBC5C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028700" y="5445283"/>
            <a:ext cx="111633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利拉鲁肽、贝那鲁肽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3257550" y="5472773"/>
            <a:ext cx="8934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疗效较弱：去除安慰剂后 5.4%，16 周 −6.0%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7841913" y="5472773"/>
            <a:ext cx="435008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利拉鲁肽约 1,550 元（30 天）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10020300" y="5391150"/>
            <a:ext cx="1143000" cy="323850"/>
          </a:xfrm>
          <a:prstGeom prst="roundRect">
            <a:avLst>
              <a:gd name="adj" fmla="val 50000"/>
            </a:avLst>
          </a:prstGeom>
          <a:solidFill>
            <a:srgbClr val="E3E9E6"/>
          </a:solidFill>
          <a:ln/>
        </p:spPr>
      </p:sp>
      <p:sp>
        <p:nvSpPr>
          <p:cNvPr id="57" name="Text 55"/>
          <p:cNvSpPr/>
          <p:nvPr/>
        </p:nvSpPr>
        <p:spPr>
          <a:xfrm>
            <a:off x="8991600" y="5472773"/>
            <a:ext cx="3200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不纳入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来源：前文各试验与说明书，《肥胖症诊疗指南（2024 年版）》，媒体报道价格（2026-01）。药费区间按常用规格计算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13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限定在体重管理门诊和两个专科开具，药师专人审核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rcRect l="10625" r="10625" t="0" b="0"/>
          <a:stretch/>
        </p:blipFill>
        <p:spPr>
          <a:xfrm>
            <a:off x="609600" y="1866900"/>
            <a:ext cx="5334000" cy="38100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09600" y="5776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示意图：体重管理门诊诊室（AI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253163" y="1871663"/>
            <a:ext cx="2581275" cy="1857375"/>
          </a:xfrm>
          <a:prstGeom prst="roundRect">
            <a:avLst>
              <a:gd name="adj" fmla="val 5128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457950" y="2095500"/>
            <a:ext cx="457200" cy="457200"/>
          </a:xfrm>
          <a:prstGeom prst="ellipse">
            <a:avLst/>
          </a:prstGeom>
          <a:solidFill>
            <a:srgbClr val="E4EFEB"/>
          </a:solidFill>
          <a:ln/>
        </p:spPr>
      </p:sp>
      <p:sp>
        <p:nvSpPr>
          <p:cNvPr id="16" name="Shape 13"/>
          <p:cNvSpPr/>
          <p:nvPr/>
        </p:nvSpPr>
        <p:spPr>
          <a:xfrm>
            <a:off x="6686550" y="2276475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667500" y="2362200"/>
            <a:ext cx="38100" cy="47625"/>
          </a:xfrm>
          <a:custGeom>
            <a:avLst/>
            <a:gdLst/>
            <a:ahLst/>
            <a:cxnLst/>
            <a:rect l="l" t="t" r="r" b="b"/>
            <a:pathLst>
              <a:path w="38100" h="47625">
                <a:moveTo>
                  <a:pt x="38100" y="47625"/>
                </a:moveTo>
                <a:lnTo>
                  <a:pt x="38100" y="19050"/>
                </a:lnTo>
                <a:arcTo hR="19050" wR="19050" stAng="0" swAng="-10800000"/>
                <a:lnTo>
                  <a:pt x="0" y="47625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667500" y="2295525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591300" y="2286000"/>
            <a:ext cx="190500" cy="123825"/>
          </a:xfrm>
          <a:custGeom>
            <a:avLst/>
            <a:gdLst/>
            <a:ahLst/>
            <a:cxnLst/>
            <a:rect l="l" t="t" r="r" b="b"/>
            <a:pathLst>
              <a:path w="190500" h="123825">
                <a:moveTo>
                  <a:pt x="152400" y="28575"/>
                </a:moveTo>
                <a:lnTo>
                  <a:pt x="171450" y="28575"/>
                </a:lnTo>
                <a:arcTo hR="19050" wR="19050" stAng="16200000" swAng="5400000"/>
                <a:lnTo>
                  <a:pt x="190500" y="104775"/>
                </a:lnTo>
                <a:arcTo hR="19050" wR="19050" stAng="0" swAng="5400000"/>
                <a:lnTo>
                  <a:pt x="19050" y="123825"/>
                </a:ln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3810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629400" y="2238375"/>
            <a:ext cx="114300" cy="171450"/>
          </a:xfrm>
          <a:custGeom>
            <a:avLst/>
            <a:gdLst/>
            <a:ahLst/>
            <a:cxnLst/>
            <a:rect l="l" t="t" r="r" b="b"/>
            <a:pathLst>
              <a:path w="114300" h="171450">
                <a:moveTo>
                  <a:pt x="114300" y="171450"/>
                </a:moveTo>
                <a:lnTo>
                  <a:pt x="114300" y="19050"/>
                </a:lnTo>
                <a:arcTo hR="19050" wR="19050" stAng="0" swAng="-5400000"/>
                <a:lnTo>
                  <a:pt x="19050" y="0"/>
                </a:lnTo>
                <a:arcTo hR="19050" wR="19050" stAng="16200000" swAng="-5400000"/>
                <a:lnTo>
                  <a:pt x="0" y="17145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57950" y="2750069"/>
            <a:ext cx="57340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开具场所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457950" y="3081998"/>
            <a:ext cx="5734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体重管理门诊、内分泌科、临床营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6457950" y="3310598"/>
            <a:ext cx="5734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养科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8996363" y="1871663"/>
            <a:ext cx="2581275" cy="1857375"/>
          </a:xfrm>
          <a:prstGeom prst="roundRect">
            <a:avLst>
              <a:gd name="adj" fmla="val 5128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201150" y="2095500"/>
            <a:ext cx="457200" cy="457200"/>
          </a:xfrm>
          <a:prstGeom prst="ellipse">
            <a:avLst/>
          </a:prstGeom>
          <a:solidFill>
            <a:srgbClr val="E4EFEB"/>
          </a:solidFill>
          <a:ln/>
        </p:spPr>
      </p:sp>
      <p:sp>
        <p:nvSpPr>
          <p:cNvPr id="26" name="Shape 23"/>
          <p:cNvSpPr/>
          <p:nvPr/>
        </p:nvSpPr>
        <p:spPr>
          <a:xfrm>
            <a:off x="9467850" y="2295525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9334500" y="2352675"/>
            <a:ext cx="133350" cy="57150"/>
          </a:xfrm>
          <a:custGeom>
            <a:avLst/>
            <a:gdLst/>
            <a:ahLst/>
            <a:cxnLst/>
            <a:rect l="l" t="t" r="r" b="b"/>
            <a:pathLst>
              <a:path w="133350" h="57150">
                <a:moveTo>
                  <a:pt x="133350" y="57150"/>
                </a:moveTo>
                <a:lnTo>
                  <a:pt x="133350" y="38100"/>
                </a:lnTo>
                <a:arcTo hR="38100" wR="38100" stAng="0" swAng="-5400000"/>
                <a:lnTo>
                  <a:pt x="38100" y="0"/>
                </a:lnTo>
                <a:arcTo hR="38100" wR="38100" stAng="16200000" swAng="-5400000"/>
                <a:lnTo>
                  <a:pt x="0" y="5715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9363075" y="2238375"/>
            <a:ext cx="76200" cy="76200"/>
          </a:xfrm>
          <a:prstGeom prst="ellipse">
            <a:avLst/>
          </a:pr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201150" y="2750069"/>
            <a:ext cx="29908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处方权限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9201150" y="3081998"/>
            <a:ext cx="2990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经院内培训考核授权的医师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6253163" y="3890962"/>
            <a:ext cx="2581275" cy="1857375"/>
          </a:xfrm>
          <a:prstGeom prst="roundRect">
            <a:avLst>
              <a:gd name="adj" fmla="val 5128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57950" y="4114800"/>
            <a:ext cx="457200" cy="457200"/>
          </a:xfrm>
          <a:prstGeom prst="ellipse">
            <a:avLst/>
          </a:prstGeom>
          <a:solidFill>
            <a:srgbClr val="E4EFEB"/>
          </a:solidFill>
          <a:ln/>
        </p:spPr>
      </p:sp>
      <p:sp>
        <p:nvSpPr>
          <p:cNvPr id="33" name="Shape 30"/>
          <p:cNvSpPr/>
          <p:nvPr/>
        </p:nvSpPr>
        <p:spPr>
          <a:xfrm>
            <a:off x="6591196" y="4248196"/>
            <a:ext cx="190559" cy="190484"/>
          </a:xfrm>
          <a:custGeom>
            <a:avLst/>
            <a:gdLst/>
            <a:ahLst/>
            <a:cxnLst/>
            <a:rect l="l" t="t" r="r" b="b"/>
            <a:pathLst>
              <a:path w="190559" h="190484">
                <a:moveTo>
                  <a:pt x="17725" y="63010"/>
                </a:moveTo>
                <a:arcTo hR="38100" wR="38100" stAng="10049003" swAng="6909194"/>
                <a:arcTo hR="38100" wR="38100" stAng="12755696" swAng="6888608"/>
                <a:arcTo hR="38100" wR="38100" stAng="15439731" swAng="6920537"/>
                <a:arcTo hR="38100" wR="38100" stAng="18155696" swAng="6888608"/>
                <a:arcTo hR="38100" wR="38100" stAng="20841803" swAng="6909194"/>
                <a:arcTo hR="38100" wR="38100" stAng="1947705" swAng="6904591"/>
                <a:arcTo hR="38100" wR="38100" stAng="4641803" swAng="6909194"/>
                <a:arcTo hR="38100" wR="38100" stAng="7339684" swAng="6920632"/>
                <a:close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657975" y="432435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457950" y="4769369"/>
            <a:ext cx="57340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审核药师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3"/>
          <p:cNvSpPr/>
          <p:nvPr/>
        </p:nvSpPr>
        <p:spPr>
          <a:xfrm>
            <a:off x="6457950" y="5101298"/>
            <a:ext cx="5734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每个门诊至少 1 名专项培训药师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4"/>
          <p:cNvSpPr/>
          <p:nvPr/>
        </p:nvSpPr>
        <p:spPr>
          <a:xfrm>
            <a:off x="8996363" y="3890962"/>
            <a:ext cx="2581275" cy="1857375"/>
          </a:xfrm>
          <a:prstGeom prst="roundRect">
            <a:avLst>
              <a:gd name="adj" fmla="val 5128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9201150" y="4114800"/>
            <a:ext cx="457200" cy="457200"/>
          </a:xfrm>
          <a:prstGeom prst="ellipse">
            <a:avLst/>
          </a:prstGeom>
          <a:solidFill>
            <a:srgbClr val="E4EFEB"/>
          </a:solidFill>
          <a:ln/>
        </p:spPr>
      </p:sp>
      <p:sp>
        <p:nvSpPr>
          <p:cNvPr id="39" name="Shape 36"/>
          <p:cNvSpPr/>
          <p:nvPr/>
        </p:nvSpPr>
        <p:spPr>
          <a:xfrm>
            <a:off x="9334500" y="4371975"/>
            <a:ext cx="133350" cy="57150"/>
          </a:xfrm>
          <a:custGeom>
            <a:avLst/>
            <a:gdLst/>
            <a:ahLst/>
            <a:cxnLst/>
            <a:rect l="l" t="t" r="r" b="b"/>
            <a:pathLst>
              <a:path w="133350" h="57150">
                <a:moveTo>
                  <a:pt x="133350" y="57150"/>
                </a:moveTo>
                <a:lnTo>
                  <a:pt x="133350" y="38100"/>
                </a:lnTo>
                <a:arcTo hR="38100" wR="38100" stAng="0" swAng="-5400000"/>
                <a:lnTo>
                  <a:pt x="38100" y="0"/>
                </a:lnTo>
                <a:arcTo hR="38100" wR="38100" stAng="16200000" swAng="-5400000"/>
                <a:lnTo>
                  <a:pt x="0" y="5715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9467850" y="4258894"/>
            <a:ext cx="28539" cy="73762"/>
          </a:xfrm>
          <a:custGeom>
            <a:avLst/>
            <a:gdLst/>
            <a:ahLst/>
            <a:cxnLst/>
            <a:rect l="l" t="t" r="r" b="b"/>
            <a:pathLst>
              <a:path w="28539" h="73762">
                <a:moveTo>
                  <a:pt x="0" y="0"/>
                </a:moveTo>
                <a:arcTo hR="38100" wR="38100" stAng="17072025" swAng="9055950"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9496425" y="4373213"/>
            <a:ext cx="28575" cy="55912"/>
          </a:xfrm>
          <a:custGeom>
            <a:avLst/>
            <a:gdLst/>
            <a:ahLst/>
            <a:cxnLst/>
            <a:rect l="l" t="t" r="r" b="b"/>
            <a:pathLst>
              <a:path w="28575" h="55912">
                <a:moveTo>
                  <a:pt x="28575" y="55912"/>
                </a:moveTo>
                <a:lnTo>
                  <a:pt x="28575" y="36862"/>
                </a:lnTo>
                <a:arcTo hR="38100" wR="38100" stAng="21597436" swAng="-4528786"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9363075" y="4257675"/>
            <a:ext cx="76200" cy="76200"/>
          </a:xfrm>
          <a:prstGeom prst="ellipse">
            <a:avLst/>
          </a:pr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9201150" y="4769369"/>
            <a:ext cx="29908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多学科随访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1"/>
          <p:cNvSpPr/>
          <p:nvPr/>
        </p:nvSpPr>
        <p:spPr>
          <a:xfrm>
            <a:off x="9201150" y="5101298"/>
            <a:ext cx="2990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内分泌、营养、减重外科、药学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2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来源：国家卫健委健康体重管理门诊通知（2025-03），中国药学会征求意见稿（2026-06）。限定科室和每门诊 1 名药师为本院提议，国家文件未作规定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14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处方前置审核分五步，存在禁忌或门槛不符即拦截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Shape 10"/>
          <p:cNvSpPr/>
          <p:nvPr/>
        </p:nvSpPr>
        <p:spPr>
          <a:xfrm>
            <a:off x="614363" y="1776413"/>
            <a:ext cx="2400300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2E425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0" y="1814089"/>
            <a:ext cx="36290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42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依据：中国药学会征求意见稿（2026-06）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14363" y="2176463"/>
            <a:ext cx="2032635" cy="1666875"/>
          </a:xfrm>
          <a:prstGeom prst="roundRect">
            <a:avLst>
              <a:gd name="adj" fmla="val 5714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3888" y="2185988"/>
            <a:ext cx="2013585" cy="80963"/>
          </a:xfrm>
          <a:custGeom>
            <a:avLst/>
            <a:gdLst/>
            <a:ahLst/>
            <a:cxnLst/>
            <a:rect l="l" t="t" r="r" b="b"/>
            <a:pathLst>
              <a:path w="2013585" h="80963">
                <a:moveTo>
                  <a:pt x="0" y="80963"/>
                </a:moveTo>
                <a:arcTo hR="80963" wR="80963" stAng="10800000" swAng="5400000"/>
                <a:lnTo>
                  <a:pt x="1932622" y="0"/>
                </a:lnTo>
                <a:arcTo hR="80963" wR="80963" stAng="16200000" swAng="5400000"/>
              </a:path>
            </a:pathLst>
          </a:custGeom>
          <a:noFill/>
          <a:ln w="28575">
            <a:solidFill>
              <a:srgbClr val="0E6B5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0100" y="23672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37F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251693" y="2343133"/>
            <a:ext cx="190573" cy="190573"/>
          </a:xfrm>
          <a:custGeom>
            <a:avLst/>
            <a:gdLst/>
            <a:ahLst/>
            <a:cxnLst/>
            <a:rect l="l" t="t" r="r" b="b"/>
            <a:pathLst>
              <a:path w="190573" h="190573">
                <a:moveTo>
                  <a:pt x="183849" y="126699"/>
                </a:moveTo>
                <a:arcTo hR="22860" wR="22860" stAng="18894032" swAng="5411937"/>
                <a:lnTo>
                  <a:pt x="159084" y="183849"/>
                </a:lnTo>
                <a:arcTo hR="22860" wR="22860" stAng="2694032" swAng="5411937"/>
                <a:lnTo>
                  <a:pt x="6684" y="63834"/>
                </a:lnTo>
                <a:arcTo hR="22955" wR="22955" stAng="8108316" swAng="5383368"/>
                <a:lnTo>
                  <a:pt x="31449" y="6684"/>
                </a:lnTo>
                <a:arcTo hR="22955" wR="22955" stAng="13508316" swAng="5383368"/>
                <a:close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370772" y="242411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9050"/>
                </a:moveTo>
                <a:lnTo>
                  <a:pt x="190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342197" y="239553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9050"/>
                </a:moveTo>
                <a:lnTo>
                  <a:pt x="190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313622" y="2366963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9050"/>
                </a:moveTo>
                <a:lnTo>
                  <a:pt x="190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399347" y="2452688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9050"/>
                </a:moveTo>
                <a:lnTo>
                  <a:pt x="190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0100" y="2674593"/>
            <a:ext cx="113919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核门槛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00100" y="3062948"/>
            <a:ext cx="11391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BMI、合并症和体成分，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00100" y="3291548"/>
            <a:ext cx="11391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按品种对照说明书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689860" y="30670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E6B5C"/>
          </a:solidFill>
          <a:ln/>
        </p:spPr>
      </p:sp>
      <p:sp>
        <p:nvSpPr>
          <p:cNvPr id="26" name="Shape 24"/>
          <p:cNvSpPr/>
          <p:nvPr/>
        </p:nvSpPr>
        <p:spPr>
          <a:xfrm>
            <a:off x="2847023" y="2176463"/>
            <a:ext cx="2032635" cy="1666875"/>
          </a:xfrm>
          <a:prstGeom prst="roundRect">
            <a:avLst>
              <a:gd name="adj" fmla="val 5714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856547" y="2185988"/>
            <a:ext cx="2013585" cy="80963"/>
          </a:xfrm>
          <a:custGeom>
            <a:avLst/>
            <a:gdLst/>
            <a:ahLst/>
            <a:cxnLst/>
            <a:rect l="l" t="t" r="r" b="b"/>
            <a:pathLst>
              <a:path w="2013585" h="80963">
                <a:moveTo>
                  <a:pt x="0" y="80963"/>
                </a:moveTo>
                <a:arcTo hR="80963" wR="80963" stAng="10800000" swAng="5400000"/>
                <a:lnTo>
                  <a:pt x="1932622" y="0"/>
                </a:lnTo>
                <a:arcTo hR="80963" wR="80963" stAng="16200000" swAng="5400000"/>
              </a:path>
            </a:pathLst>
          </a:custGeom>
          <a:noFill/>
          <a:ln w="28575">
            <a:solidFill>
              <a:srgbClr val="0E6B5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032760" y="2367262"/>
            <a:ext cx="915924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37F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484370" y="2343150"/>
            <a:ext cx="190500" cy="190500"/>
          </a:xfrm>
          <a:prstGeom prst="ellipse">
            <a:avLst/>
          </a:pr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12269" y="2371049"/>
            <a:ext cx="134693" cy="134703"/>
          </a:xfrm>
          <a:custGeom>
            <a:avLst/>
            <a:gdLst/>
            <a:ahLst/>
            <a:cxnLst/>
            <a:rect l="l" t="t" r="r" b="b"/>
            <a:pathLst>
              <a:path w="134693" h="134703">
                <a:moveTo>
                  <a:pt x="0" y="0"/>
                </a:moveTo>
                <a:lnTo>
                  <a:pt x="134693" y="134703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032760" y="2674593"/>
            <a:ext cx="915924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排禁忌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3032760" y="3062948"/>
            <a:ext cx="915924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甲状腺髓样癌或 MEN2 病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3032760" y="3291548"/>
            <a:ext cx="915924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史，妊娠和哺乳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922520" y="30670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E6B5C"/>
          </a:solidFill>
          <a:ln/>
        </p:spPr>
      </p:sp>
      <p:sp>
        <p:nvSpPr>
          <p:cNvPr id="35" name="Shape 33"/>
          <p:cNvSpPr/>
          <p:nvPr/>
        </p:nvSpPr>
        <p:spPr>
          <a:xfrm>
            <a:off x="5079683" y="2176463"/>
            <a:ext cx="2032635" cy="1666875"/>
          </a:xfrm>
          <a:prstGeom prst="roundRect">
            <a:avLst>
              <a:gd name="adj" fmla="val 5714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089208" y="2185988"/>
            <a:ext cx="2013585" cy="80963"/>
          </a:xfrm>
          <a:custGeom>
            <a:avLst/>
            <a:gdLst/>
            <a:ahLst/>
            <a:cxnLst/>
            <a:rect l="l" t="t" r="r" b="b"/>
            <a:pathLst>
              <a:path w="2013585" h="80963">
                <a:moveTo>
                  <a:pt x="0" y="80963"/>
                </a:moveTo>
                <a:arcTo hR="80963" wR="80963" stAng="10800000" swAng="5400000"/>
                <a:lnTo>
                  <a:pt x="1932622" y="0"/>
                </a:lnTo>
                <a:arcTo hR="80963" wR="80963" stAng="16200000" swAng="5400000"/>
              </a:path>
            </a:pathLst>
          </a:custGeom>
          <a:noFill/>
          <a:ln w="28575">
            <a:solidFill>
              <a:srgbClr val="0E6B5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265420" y="2367262"/>
            <a:ext cx="692658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37F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6717169" y="2343289"/>
            <a:ext cx="190221" cy="190221"/>
          </a:xfrm>
          <a:custGeom>
            <a:avLst/>
            <a:gdLst/>
            <a:ahLst/>
            <a:cxnLst/>
            <a:rect l="l" t="t" r="r" b="b"/>
            <a:pathLst>
              <a:path w="190221" h="190221">
                <a:moveTo>
                  <a:pt x="80823" y="176073"/>
                </a:moveTo>
                <a:lnTo>
                  <a:pt x="176073" y="80823"/>
                </a:lnTo>
                <a:arcTo hR="47149" wR="47149" stAng="2734725" swAng="-10869451"/>
                <a:lnTo>
                  <a:pt x="14148" y="109398"/>
                </a:lnTo>
                <a:arcTo hR="47149" wR="47149" stAng="13534725" swAng="-10869451"/>
                <a:close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778943" y="2405062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0"/>
                </a:moveTo>
                <a:lnTo>
                  <a:pt x="66675" y="66675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265420" y="2674593"/>
            <a:ext cx="692658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查相互作用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5265420" y="3062948"/>
            <a:ext cx="692658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左甲状腺素钠、华法林、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5265420" y="3291548"/>
            <a:ext cx="692658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口服避孕药等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7155180" y="30670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E6B5C"/>
          </a:solidFill>
          <a:ln/>
        </p:spPr>
      </p:sp>
      <p:sp>
        <p:nvSpPr>
          <p:cNvPr id="44" name="Shape 42"/>
          <p:cNvSpPr/>
          <p:nvPr/>
        </p:nvSpPr>
        <p:spPr>
          <a:xfrm>
            <a:off x="7312343" y="2176463"/>
            <a:ext cx="2032635" cy="1666875"/>
          </a:xfrm>
          <a:prstGeom prst="roundRect">
            <a:avLst>
              <a:gd name="adj" fmla="val 5714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321868" y="2185988"/>
            <a:ext cx="2013585" cy="80963"/>
          </a:xfrm>
          <a:custGeom>
            <a:avLst/>
            <a:gdLst/>
            <a:ahLst/>
            <a:cxnLst/>
            <a:rect l="l" t="t" r="r" b="b"/>
            <a:pathLst>
              <a:path w="2013585" h="80963">
                <a:moveTo>
                  <a:pt x="0" y="80963"/>
                </a:moveTo>
                <a:arcTo hR="80963" wR="80963" stAng="10800000" swAng="5400000"/>
                <a:lnTo>
                  <a:pt x="1932622" y="0"/>
                </a:lnTo>
                <a:arcTo hR="80963" wR="80963" stAng="16200000" swAng="5400000"/>
              </a:path>
            </a:pathLst>
          </a:custGeom>
          <a:noFill/>
          <a:ln w="28575">
            <a:solidFill>
              <a:srgbClr val="0E6B5C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498080" y="2367262"/>
            <a:ext cx="469392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37F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8968740" y="2343150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19050" y="190500"/>
                </a:move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95250" y="0"/>
                </a:lnTo>
                <a:arcTo hR="22860" wR="22860" stAng="16194428" swAng="2711764"/>
                <a:lnTo>
                  <a:pt x="145656" y="40900"/>
                </a:lnTo>
                <a:arcTo hR="22860" wR="22860" stAng="18889766" swAng="2715819"/>
                <a:lnTo>
                  <a:pt x="152400" y="171450"/>
                </a:lnTo>
                <a:arcTo hR="19050" wR="19050" stAng="0" swAng="5400000"/>
                <a:close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063990" y="23431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0" y="47625"/>
                </a:lnTo>
                <a:arcTo hR="9525" wR="9525" stAng="10800000" swAng="-5400000"/>
                <a:lnTo>
                  <a:pt x="57150" y="5715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016365" y="2447925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7498080" y="2674593"/>
            <a:ext cx="469392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核超说明书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7498080" y="3062948"/>
            <a:ext cx="469392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知情同意书和备案记录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7498080" y="3291548"/>
            <a:ext cx="469392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齐全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9387840" y="30670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0E6B5C"/>
          </a:solidFill>
          <a:ln/>
        </p:spPr>
      </p:sp>
      <p:sp>
        <p:nvSpPr>
          <p:cNvPr id="54" name="Shape 52"/>
          <p:cNvSpPr/>
          <p:nvPr/>
        </p:nvSpPr>
        <p:spPr>
          <a:xfrm>
            <a:off x="9545003" y="2176463"/>
            <a:ext cx="2032635" cy="1666875"/>
          </a:xfrm>
          <a:prstGeom prst="roundRect">
            <a:avLst>
              <a:gd name="adj" fmla="val 5714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9554528" y="2185988"/>
            <a:ext cx="2013585" cy="80963"/>
          </a:xfrm>
          <a:custGeom>
            <a:avLst/>
            <a:gdLst/>
            <a:ahLst/>
            <a:cxnLst/>
            <a:rect l="l" t="t" r="r" b="b"/>
            <a:pathLst>
              <a:path w="2013585" h="80963">
                <a:moveTo>
                  <a:pt x="0" y="80963"/>
                </a:moveTo>
                <a:arcTo hR="80963" wR="80963" stAng="10800000" swAng="5400000"/>
                <a:lnTo>
                  <a:pt x="1932622" y="0"/>
                </a:lnTo>
                <a:arcTo hR="80963" wR="80963" stAng="16200000" swAng="5400000"/>
              </a:path>
            </a:pathLst>
          </a:custGeom>
          <a:noFill/>
          <a:ln w="28575">
            <a:solidFill>
              <a:srgbClr val="0E6B5C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9730740" y="2367262"/>
            <a:ext cx="246126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37F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11277600" y="2390775"/>
            <a:ext cx="7144" cy="95250"/>
          </a:xfrm>
          <a:custGeom>
            <a:avLst/>
            <a:gdLst/>
            <a:ahLst/>
            <a:cxnLst/>
            <a:rect l="l" t="t" r="r" b="b"/>
            <a:pathLst>
              <a:path w="7144" h="95250">
                <a:moveTo>
                  <a:pt x="0" y="9525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239500" y="24003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19050" y="0"/>
                </a:lnTo>
                <a:arcTo hR="19050" wR="19050" stAng="16200000" swAng="-10800000"/>
                <a:lnTo>
                  <a:pt x="57150" y="38100"/>
                </a:lnTo>
                <a:arcTo hR="19050" wR="19050" stAng="16200000" swAng="10800000"/>
                <a:lnTo>
                  <a:pt x="0" y="7620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201400" y="2343107"/>
            <a:ext cx="152400" cy="190587"/>
          </a:xfrm>
          <a:custGeom>
            <a:avLst/>
            <a:gdLst/>
            <a:ahLst/>
            <a:cxnLst/>
            <a:rect l="l" t="t" r="r" b="b"/>
            <a:pathLst>
              <a:path w="152400" h="190587">
                <a:moveTo>
                  <a:pt x="0" y="9568"/>
                </a:moveTo>
                <a:arcTo hR="9525" wR="9525" stAng="10800000" swAng="5400000"/>
                <a:arcTo hR="12383" wR="12383" stAng="16181096" swAng="1951255"/>
                <a:lnTo>
                  <a:pt x="25079" y="7663"/>
                </a:lnTo>
                <a:arcTo hR="12383" wR="12383" stAng="7354738" swAng="-3909476"/>
                <a:lnTo>
                  <a:pt x="47311" y="1948"/>
                </a:lnTo>
                <a:arcTo hR="12383" wR="12383" stAng="14245262" swAng="3909476"/>
                <a:lnTo>
                  <a:pt x="69533" y="7663"/>
                </a:lnTo>
                <a:arcTo hR="12383" wR="12383" stAng="7354738" swAng="-3909476"/>
                <a:lnTo>
                  <a:pt x="91754" y="1948"/>
                </a:lnTo>
                <a:arcTo hR="12383" wR="12383" stAng="14245262" swAng="3909476"/>
                <a:lnTo>
                  <a:pt x="113986" y="7663"/>
                </a:lnTo>
                <a:arcTo hR="12383" wR="12383" stAng="7354738" swAng="-3909476"/>
                <a:lnTo>
                  <a:pt x="136207" y="1948"/>
                </a:lnTo>
                <a:arcTo hR="12383" wR="12383" stAng="14267649" swAng="1951255"/>
                <a:arcTo hR="9525" wR="9525" stAng="16200000" swAng="5400000"/>
                <a:lnTo>
                  <a:pt x="152400" y="181018"/>
                </a:lnTo>
                <a:arcTo hR="9525" wR="9525" stAng="0" swAng="5400000"/>
                <a:arcTo hR="12383" wR="12383" stAng="5381096" swAng="1951255"/>
                <a:lnTo>
                  <a:pt x="127321" y="182923"/>
                </a:lnTo>
                <a:arcTo hR="12383" wR="12383" stAng="18154738" swAng="-3909476"/>
                <a:lnTo>
                  <a:pt x="105089" y="188638"/>
                </a:lnTo>
                <a:arcTo hR="12383" wR="12383" stAng="3445262" swAng="3909476"/>
                <a:lnTo>
                  <a:pt x="82868" y="182923"/>
                </a:lnTo>
                <a:arcTo hR="12383" wR="12383" stAng="18154738" swAng="-3909476"/>
                <a:lnTo>
                  <a:pt x="60646" y="188638"/>
                </a:lnTo>
                <a:arcTo hR="12383" wR="12383" stAng="3445262" swAng="3909476"/>
                <a:lnTo>
                  <a:pt x="38414" y="182923"/>
                </a:lnTo>
                <a:arcTo hR="12383" wR="12383" stAng="18154738" swAng="-3909476"/>
                <a:lnTo>
                  <a:pt x="16193" y="188638"/>
                </a:lnTo>
                <a:arcTo hR="12383" wR="12383" stAng="3467649" swAng="1951255"/>
                <a:arcTo hR="9525" wR="9525" stAng="5400000" swAng="5400000"/>
                <a:close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9730740" y="2674593"/>
            <a:ext cx="246126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定结算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9730740" y="3062948"/>
            <a:ext cx="246126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减重适应证自费，糖尿病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9730740" y="3291548"/>
            <a:ext cx="246126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按医保限定支付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1630680" y="3848100"/>
            <a:ext cx="0" cy="438150"/>
          </a:xfrm>
          <a:prstGeom prst="line">
            <a:avLst/>
          </a:prstGeom>
          <a:noFill/>
          <a:ln w="14288">
            <a:solidFill>
              <a:srgbClr val="B3282B"/>
            </a:solidFill>
            <a:prstDash val="dash"/>
          </a:ln>
        </p:spPr>
      </p:sp>
      <p:sp>
        <p:nvSpPr>
          <p:cNvPr id="64" name="Shape 62"/>
          <p:cNvSpPr/>
          <p:nvPr/>
        </p:nvSpPr>
        <p:spPr>
          <a:xfrm>
            <a:off x="3863340" y="3848100"/>
            <a:ext cx="0" cy="438150"/>
          </a:xfrm>
          <a:prstGeom prst="line">
            <a:avLst/>
          </a:prstGeom>
          <a:noFill/>
          <a:ln w="14288">
            <a:solidFill>
              <a:srgbClr val="B3282B"/>
            </a:solidFill>
            <a:prstDash val="dash"/>
          </a:ln>
        </p:spPr>
      </p:sp>
      <p:sp>
        <p:nvSpPr>
          <p:cNvPr id="65" name="Shape 63"/>
          <p:cNvSpPr/>
          <p:nvPr/>
        </p:nvSpPr>
        <p:spPr>
          <a:xfrm>
            <a:off x="1630680" y="4286250"/>
            <a:ext cx="2232660" cy="0"/>
          </a:xfrm>
          <a:prstGeom prst="line">
            <a:avLst/>
          </a:prstGeom>
          <a:noFill/>
          <a:ln w="14288">
            <a:solidFill>
              <a:srgbClr val="B3282B"/>
            </a:solidFill>
            <a:prstDash val="dash"/>
          </a:ln>
        </p:spPr>
      </p:sp>
      <p:sp>
        <p:nvSpPr>
          <p:cNvPr id="66" name="Shape 64"/>
          <p:cNvSpPr/>
          <p:nvPr/>
        </p:nvSpPr>
        <p:spPr>
          <a:xfrm>
            <a:off x="2747010" y="4286250"/>
            <a:ext cx="0" cy="190500"/>
          </a:xfrm>
          <a:prstGeom prst="line">
            <a:avLst/>
          </a:prstGeom>
          <a:noFill/>
          <a:ln w="14288">
            <a:solidFill>
              <a:srgbClr val="B3282B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2689860" y="4457700"/>
            <a:ext cx="114300" cy="95250"/>
          </a:xfrm>
          <a:custGeom>
            <a:avLst/>
            <a:gdLst/>
            <a:ahLst/>
            <a:cxnLst/>
            <a:rect l="l" t="t" r="r" b="b"/>
            <a:pathLst>
              <a:path w="114300" h="95250">
                <a:moveTo>
                  <a:pt x="0" y="0"/>
                </a:moveTo>
                <a:lnTo>
                  <a:pt x="57150" y="95250"/>
                </a:lnTo>
                <a:lnTo>
                  <a:pt x="114300" y="0"/>
                </a:lnTo>
                <a:close/>
              </a:path>
            </a:pathLst>
          </a:custGeom>
          <a:solidFill>
            <a:srgbClr val="B3282B"/>
          </a:solidFill>
          <a:ln/>
        </p:spPr>
      </p:sp>
      <p:sp>
        <p:nvSpPr>
          <p:cNvPr id="68" name="Shape 66"/>
          <p:cNvSpPr/>
          <p:nvPr/>
        </p:nvSpPr>
        <p:spPr>
          <a:xfrm>
            <a:off x="616744" y="4598194"/>
            <a:ext cx="5319713" cy="900113"/>
          </a:xfrm>
          <a:prstGeom prst="roundRect">
            <a:avLst>
              <a:gd name="adj" fmla="val 10582"/>
            </a:avLst>
          </a:prstGeom>
          <a:solidFill>
            <a:srgbClr val="F5ECEB"/>
          </a:solidFill>
          <a:ln w="14288">
            <a:solidFill>
              <a:srgbClr val="B3282B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19150" y="4953000"/>
            <a:ext cx="190500" cy="190500"/>
          </a:xfrm>
          <a:prstGeom prst="ellipse">
            <a:avLst/>
          </a:pr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847049" y="4980899"/>
            <a:ext cx="134693" cy="134703"/>
          </a:xfrm>
          <a:custGeom>
            <a:avLst/>
            <a:gdLst/>
            <a:ahLst/>
            <a:cxnLst/>
            <a:rect l="l" t="t" r="r" b="b"/>
            <a:pathLst>
              <a:path w="134693" h="134703">
                <a:moveTo>
                  <a:pt x="0" y="0"/>
                </a:moveTo>
                <a:lnTo>
                  <a:pt x="134693" y="134703"/>
                </a:lnTo>
              </a:path>
            </a:pathLst>
          </a:custGeom>
          <a:noFill/>
          <a:ln w="19050">
            <a:solidFill>
              <a:srgbClr val="B3282B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1181100" y="4959146"/>
            <a:ext cx="11010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B328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拦截：存在禁忌、不符合说明书门槛，或因容貌焦虑求药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Shape 70"/>
          <p:cNvSpPr/>
          <p:nvPr/>
        </p:nvSpPr>
        <p:spPr>
          <a:xfrm>
            <a:off x="6253163" y="4595813"/>
            <a:ext cx="5324475" cy="904875"/>
          </a:xfrm>
          <a:prstGeom prst="roundRect">
            <a:avLst>
              <a:gd name="adj" fmla="val 1052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6515100" y="5086350"/>
            <a:ext cx="47625" cy="7144"/>
          </a:xfrm>
          <a:custGeom>
            <a:avLst/>
            <a:gdLst/>
            <a:ahLst/>
            <a:cxnLst/>
            <a:rect l="l" t="t" r="r" b="b"/>
            <a:pathLst>
              <a:path w="47625" h="7144">
                <a:moveTo>
                  <a:pt x="4762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6515100" y="5010150"/>
            <a:ext cx="57150" cy="7144"/>
          </a:xfrm>
          <a:custGeom>
            <a:avLst/>
            <a:gdLst/>
            <a:ahLst/>
            <a:cxnLst/>
            <a:rect l="l" t="t" r="r" b="b"/>
            <a:pathLst>
              <a:path w="57150" h="7144">
                <a:moveTo>
                  <a:pt x="5715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6515100" y="5048250"/>
            <a:ext cx="76200" cy="7144"/>
          </a:xfrm>
          <a:custGeom>
            <a:avLst/>
            <a:gdLst/>
            <a:ahLst/>
            <a:cxnLst/>
            <a:rect l="l" t="t" r="r" b="b"/>
            <a:pathLst>
              <a:path w="76200" h="7144">
                <a:moveTo>
                  <a:pt x="762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6477000" y="4952957"/>
            <a:ext cx="152400" cy="190587"/>
          </a:xfrm>
          <a:custGeom>
            <a:avLst/>
            <a:gdLst/>
            <a:ahLst/>
            <a:cxnLst/>
            <a:rect l="l" t="t" r="r" b="b"/>
            <a:pathLst>
              <a:path w="152400" h="190587">
                <a:moveTo>
                  <a:pt x="0" y="9568"/>
                </a:moveTo>
                <a:arcTo hR="9525" wR="9525" stAng="10800000" swAng="5400000"/>
                <a:arcTo hR="12383" wR="12383" stAng="16181096" swAng="1951255"/>
                <a:lnTo>
                  <a:pt x="25079" y="7663"/>
                </a:lnTo>
                <a:arcTo hR="12383" wR="12383" stAng="7354738" swAng="-3909476"/>
                <a:lnTo>
                  <a:pt x="47311" y="1948"/>
                </a:lnTo>
                <a:arcTo hR="12383" wR="12383" stAng="14245262" swAng="3909476"/>
                <a:lnTo>
                  <a:pt x="69533" y="7663"/>
                </a:lnTo>
                <a:arcTo hR="12383" wR="12383" stAng="7354738" swAng="-3909476"/>
                <a:lnTo>
                  <a:pt x="91754" y="1948"/>
                </a:lnTo>
                <a:arcTo hR="12383" wR="12383" stAng="14245262" swAng="3909476"/>
                <a:lnTo>
                  <a:pt x="113986" y="7663"/>
                </a:lnTo>
                <a:arcTo hR="12383" wR="12383" stAng="7354738" swAng="-3909476"/>
                <a:lnTo>
                  <a:pt x="136207" y="1948"/>
                </a:lnTo>
                <a:arcTo hR="12383" wR="12383" stAng="14267649" swAng="1951255"/>
                <a:arcTo hR="9525" wR="9525" stAng="16200000" swAng="5400000"/>
                <a:lnTo>
                  <a:pt x="152400" y="181018"/>
                </a:lnTo>
                <a:arcTo hR="9525" wR="9525" stAng="0" swAng="5400000"/>
                <a:arcTo hR="12383" wR="12383" stAng="5381096" swAng="1951255"/>
                <a:lnTo>
                  <a:pt x="127321" y="182923"/>
                </a:lnTo>
                <a:arcTo hR="12383" wR="12383" stAng="18154738" swAng="-3909476"/>
                <a:lnTo>
                  <a:pt x="105089" y="188638"/>
                </a:lnTo>
                <a:arcTo hR="12383" wR="12383" stAng="3445262" swAng="3909476"/>
                <a:lnTo>
                  <a:pt x="82868" y="182923"/>
                </a:lnTo>
                <a:arcTo hR="12383" wR="12383" stAng="18154738" swAng="-3909476"/>
                <a:lnTo>
                  <a:pt x="60646" y="188638"/>
                </a:lnTo>
                <a:arcTo hR="12383" wR="12383" stAng="3445262" swAng="3909476"/>
                <a:lnTo>
                  <a:pt x="38414" y="182923"/>
                </a:lnTo>
                <a:arcTo hR="12383" wR="12383" stAng="18154738" swAng="-3909476"/>
                <a:lnTo>
                  <a:pt x="16193" y="188638"/>
                </a:lnTo>
                <a:arcTo hR="12383" wR="12383" stAng="3467649" swAng="1951255"/>
                <a:arcTo hR="9525" wR="9525" stAng="5400000" swAng="5400000"/>
                <a:close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6819900" y="4853648"/>
            <a:ext cx="5372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替尔泊肽的糖尿病和减重是同一产品、同一文号，系统要按诊断区分医保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6819900" y="5082248"/>
            <a:ext cx="5372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来源：中国药学会《医疗机构减重药物临床应用与药学监护标准（征求意见稿）》（2026-06），2025 年版国家医保药品目录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15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药师还要防滥用：首诊评估风险，盯住跨机构就诊和剂量异常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rcRect l="10625" r="10625" t="0" b="0"/>
          <a:stretch/>
        </p:blipFill>
        <p:spPr>
          <a:xfrm>
            <a:off x="6248400" y="1866900"/>
            <a:ext cx="5334000" cy="38100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248400" y="5776489"/>
            <a:ext cx="5943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示意图：药师在审方工作站（AI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09600" y="1943100"/>
            <a:ext cx="457200" cy="457200"/>
          </a:xfrm>
          <a:prstGeom prst="ellipse">
            <a:avLst/>
          </a:prstGeom>
          <a:solidFill>
            <a:srgbClr val="E4EFEB"/>
          </a:solidFill>
          <a:ln/>
        </p:spPr>
      </p:sp>
      <p:sp>
        <p:nvSpPr>
          <p:cNvPr id="15" name="Shape 12"/>
          <p:cNvSpPr/>
          <p:nvPr/>
        </p:nvSpPr>
        <p:spPr>
          <a:xfrm>
            <a:off x="800100" y="2076450"/>
            <a:ext cx="76200" cy="38100"/>
          </a:xfrm>
          <a:prstGeom prst="roundRect">
            <a:avLst>
              <a:gd name="adj" fmla="val 25000"/>
            </a:avLst>
          </a:pr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62000" y="2095500"/>
            <a:ext cx="152400" cy="171450"/>
          </a:xfrm>
          <a:custGeom>
            <a:avLst/>
            <a:gdLst/>
            <a:ahLst/>
            <a:cxnLst/>
            <a:rect l="l" t="t" r="r" b="b"/>
            <a:pathLst>
              <a:path w="152400" h="171450">
                <a:moveTo>
                  <a:pt x="114300" y="0"/>
                </a:moveTo>
                <a:lnTo>
                  <a:pt x="133350" y="0"/>
                </a:lnTo>
                <a:arcTo hR="19050" wR="19050" stAng="16200000" swAng="5400000"/>
                <a:lnTo>
                  <a:pt x="152400" y="152400"/>
                </a:lnTo>
                <a:arcTo hR="19050" wR="19050" stAng="0" swAng="5400000"/>
                <a:lnTo>
                  <a:pt x="19050" y="171450"/>
                </a:ln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3810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38200" y="2162175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38200" y="220980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00100" y="2162175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00100" y="220980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219200" y="1949969"/>
            <a:ext cx="109728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首诊评估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1219200" y="2281898"/>
            <a:ext cx="10972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 DAST-10 量表筛查药物滥用风险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609600" y="2781300"/>
            <a:ext cx="53340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24" name="Shape 21"/>
          <p:cNvSpPr/>
          <p:nvPr/>
        </p:nvSpPr>
        <p:spPr>
          <a:xfrm>
            <a:off x="609600" y="2933700"/>
            <a:ext cx="457200" cy="457200"/>
          </a:xfrm>
          <a:prstGeom prst="ellipse">
            <a:avLst/>
          </a:prstGeom>
          <a:solidFill>
            <a:srgbClr val="E4EFEB"/>
          </a:solidFill>
          <a:ln/>
        </p:spPr>
      </p:sp>
      <p:sp>
        <p:nvSpPr>
          <p:cNvPr id="25" name="Shape 22"/>
          <p:cNvSpPr/>
          <p:nvPr/>
        </p:nvSpPr>
        <p:spPr>
          <a:xfrm>
            <a:off x="752475" y="30765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0" y="38100"/>
                </a:moveTo>
                <a:lnTo>
                  <a:pt x="0" y="19050"/>
                </a:lnTo>
                <a:arcTo hR="19050" wR="19050" stAng="10800000" swAng="5400000"/>
                <a:lnTo>
                  <a:pt x="3810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85825" y="30765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0" y="0"/>
                </a:moveTo>
                <a:lnTo>
                  <a:pt x="19050" y="0"/>
                </a:lnTo>
                <a:arcTo hR="19050" wR="19050" stAng="16200000" swAng="5400000"/>
                <a:lnTo>
                  <a:pt x="38100" y="3810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85825" y="320992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38100" y="0"/>
                </a:moveTo>
                <a:lnTo>
                  <a:pt x="38100" y="19050"/>
                </a:lnTo>
                <a:arcTo hR="19050" wR="19050" stAng="0" swAng="5400000"/>
                <a:lnTo>
                  <a:pt x="0" y="3810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752475" y="320992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38100" y="38100"/>
                </a:moveTo>
                <a:lnTo>
                  <a:pt x="19050" y="38100"/>
                </a:lnTo>
                <a:arcTo hR="19050" wR="19050" stAng="5400000" swAng="5400000"/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09625" y="3133725"/>
            <a:ext cx="57150" cy="57150"/>
          </a:xfrm>
          <a:prstGeom prst="ellipse">
            <a:avLst/>
          </a:pr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58203" y="3182303"/>
            <a:ext cx="18098" cy="18098"/>
          </a:xfrm>
          <a:custGeom>
            <a:avLst/>
            <a:gdLst/>
            <a:ahLst/>
            <a:cxnLst/>
            <a:rect l="l" t="t" r="r" b="b"/>
            <a:pathLst>
              <a:path w="18098" h="18098">
                <a:moveTo>
                  <a:pt x="18098" y="18098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219200" y="2940569"/>
            <a:ext cx="109728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处方监测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1219200" y="3272498"/>
            <a:ext cx="10972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识别频繁跨机构就诊、剂量异常递增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609600" y="3771900"/>
            <a:ext cx="53340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34" name="Shape 31"/>
          <p:cNvSpPr/>
          <p:nvPr/>
        </p:nvSpPr>
        <p:spPr>
          <a:xfrm>
            <a:off x="609600" y="3924300"/>
            <a:ext cx="457200" cy="457200"/>
          </a:xfrm>
          <a:prstGeom prst="ellipse">
            <a:avLst/>
          </a:prstGeom>
          <a:solidFill>
            <a:srgbClr val="E4EFEB"/>
          </a:solidFill>
          <a:ln/>
        </p:spPr>
      </p:sp>
      <p:sp>
        <p:nvSpPr>
          <p:cNvPr id="35" name="Shape 32"/>
          <p:cNvSpPr/>
          <p:nvPr/>
        </p:nvSpPr>
        <p:spPr>
          <a:xfrm>
            <a:off x="742950" y="4076700"/>
            <a:ext cx="7144" cy="152400"/>
          </a:xfrm>
          <a:custGeom>
            <a:avLst/>
            <a:gdLst/>
            <a:ahLst/>
            <a:cxnLst/>
            <a:rect l="l" t="t" r="r" b="b"/>
            <a:pathLst>
              <a:path w="7144"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42950" y="4114800"/>
            <a:ext cx="190500" cy="114300"/>
          </a:xfrm>
          <a:custGeom>
            <a:avLst/>
            <a:gdLst/>
            <a:ahLst/>
            <a:cxnLst/>
            <a:rect l="l" t="t" r="r" b="b"/>
            <a:pathLst>
              <a:path w="190500" h="114300">
                <a:moveTo>
                  <a:pt x="0" y="0"/>
                </a:moveTo>
                <a:lnTo>
                  <a:pt x="171450" y="0"/>
                </a:lnTo>
                <a:arcTo hR="19050" wR="19050" stAng="16200000" swAng="5400000"/>
                <a:lnTo>
                  <a:pt x="190500" y="11430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42950" y="4200525"/>
            <a:ext cx="190500" cy="7144"/>
          </a:xfrm>
          <a:custGeom>
            <a:avLst/>
            <a:gdLst/>
            <a:ahLst/>
            <a:cxnLst/>
            <a:rect l="l" t="t" r="r" b="b"/>
            <a:pathLst>
              <a:path w="190500" h="7144">
                <a:moveTo>
                  <a:pt x="0" y="0"/>
                </a:moveTo>
                <a:lnTo>
                  <a:pt x="19050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781050" y="4114800"/>
            <a:ext cx="7144" cy="85725"/>
          </a:xfrm>
          <a:custGeom>
            <a:avLst/>
            <a:gdLst/>
            <a:ahLst/>
            <a:cxnLst/>
            <a:rect l="l" t="t" r="r" b="b"/>
            <a:pathLst>
              <a:path w="7144" h="85725">
                <a:moveTo>
                  <a:pt x="0" y="0"/>
                </a:moveTo>
                <a:lnTo>
                  <a:pt x="0" y="85725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219200" y="3931169"/>
            <a:ext cx="109728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围术期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7"/>
          <p:cNvSpPr/>
          <p:nvPr/>
        </p:nvSpPr>
        <p:spPr>
          <a:xfrm>
            <a:off x="1219200" y="4263098"/>
            <a:ext cx="10972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麻醉和胃肠镜前评估误吸风险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609600" y="4762500"/>
            <a:ext cx="53340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42" name="Shape 39"/>
          <p:cNvSpPr/>
          <p:nvPr/>
        </p:nvSpPr>
        <p:spPr>
          <a:xfrm>
            <a:off x="609600" y="4914900"/>
            <a:ext cx="457200" cy="457200"/>
          </a:xfrm>
          <a:prstGeom prst="ellipse">
            <a:avLst/>
          </a:prstGeom>
          <a:solidFill>
            <a:srgbClr val="E4EFEB"/>
          </a:solidFill>
          <a:ln/>
        </p:spPr>
      </p:sp>
      <p:sp>
        <p:nvSpPr>
          <p:cNvPr id="43" name="Shape 40"/>
          <p:cNvSpPr/>
          <p:nvPr/>
        </p:nvSpPr>
        <p:spPr>
          <a:xfrm>
            <a:off x="819150" y="518160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cubicBezTo>
                  <a:pt x="4763" y="2858"/>
                  <a:pt x="11430" y="4763"/>
                  <a:pt x="19050" y="4763"/>
                </a:cubicBezTo>
                <a:cubicBezTo>
                  <a:pt x="26670" y="4763"/>
                  <a:pt x="33338" y="2858"/>
                  <a:pt x="38100" y="0"/>
                </a:cubicBez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866775" y="514350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743634" y="5057775"/>
            <a:ext cx="189133" cy="170623"/>
          </a:xfrm>
          <a:custGeom>
            <a:avLst/>
            <a:gdLst/>
            <a:ahLst/>
            <a:cxnLst/>
            <a:rect l="l" t="t" r="r" b="b"/>
            <a:pathLst>
              <a:path w="189133" h="170623">
                <a:moveTo>
                  <a:pt x="164861" y="36319"/>
                </a:moveTo>
                <a:arcTo hR="85725" wR="85725" stAng="19528868" swAng="1412760"/>
                <a:arcTo hR="19050" wR="19050" stAng="17750516" swAng="7698968"/>
                <a:arcTo hR="85725" wR="85725" stAng="726090" swAng="9347821"/>
                <a:arcTo hR="19050" wR="19050" stAng="6950516" swAng="7698968"/>
                <a:arcTo hR="85725" wR="85725" stAng="11492210" swAng="4700850"/>
                <a:cubicBezTo>
                  <a:pt x="113616" y="0"/>
                  <a:pt x="127904" y="10477"/>
                  <a:pt x="127904" y="23813"/>
                </a:cubicBezTo>
                <a:cubicBezTo>
                  <a:pt x="127904" y="37148"/>
                  <a:pt x="119331" y="47625"/>
                  <a:pt x="108854" y="47625"/>
                </a:cubicBezTo>
                <a:cubicBezTo>
                  <a:pt x="101234" y="47625"/>
                  <a:pt x="94566" y="43815"/>
                  <a:pt x="94566" y="38100"/>
                </a:cubicBez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809625" y="514350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1219200" y="4921769"/>
            <a:ext cx="109728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特殊人群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5"/>
          <p:cNvSpPr/>
          <p:nvPr/>
        </p:nvSpPr>
        <p:spPr>
          <a:xfrm>
            <a:off x="1219200" y="5253698"/>
            <a:ext cx="10972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妊娠哺乳期禁用，育龄女性确认未孕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6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来源：中国药学会《医疗机构减重药物临床应用与药学监护标准（征求意见稿）》（2026-06-26）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GLP-1 类减重药进院评估 · 药事会审议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药学部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pptwise-slidenum-s0016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监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按有效性、安全性、依从性监测，上线 6 个月首次复评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57162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12" name="Shape 10"/>
          <p:cNvSpPr/>
          <p:nvPr/>
        </p:nvSpPr>
        <p:spPr>
          <a:xfrm>
            <a:off x="614363" y="1871663"/>
            <a:ext cx="2314575" cy="2352675"/>
          </a:xfrm>
          <a:prstGeom prst="roundRect">
            <a:avLst>
              <a:gd name="adj" fmla="val 4115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9150" y="20764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95250"/>
                </a:moveTo>
                <a:lnTo>
                  <a:pt x="166878" y="95250"/>
                </a:lnTo>
                <a:arcTo hR="19050" wR="19050" stAng="16207353" swAng="-4467506"/>
                <a:lnTo>
                  <a:pt x="126111" y="188786"/>
                </a:lnTo>
                <a:arcTo hR="2381" wR="2381" stAng="975612" swAng="8848775"/>
                <a:lnTo>
                  <a:pt x="68961" y="1715"/>
                </a:lnTo>
                <a:arcTo hR="2381" wR="2381" stAng="20624388" swAng="-8848775"/>
                <a:lnTo>
                  <a:pt x="42005" y="81343"/>
                </a:lnTo>
                <a:arcTo hR="19050" wR="19050" stAng="939841" swAng="4450322"/>
                <a:lnTo>
                  <a:pt x="0" y="9525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23950" y="2064269"/>
            <a:ext cx="110680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有效性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07244" y="2521744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0E6B5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28700" y="2500612"/>
            <a:ext cx="1116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最大耐受剂量 3 至 6 个月减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28700" y="2710162"/>
            <a:ext cx="1116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 ≥5% 的比例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07244" y="3074194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0E6B5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28700" y="3053062"/>
            <a:ext cx="1116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不足 5% 评估停药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090863" y="1871663"/>
            <a:ext cx="2314575" cy="2352675"/>
          </a:xfrm>
          <a:prstGeom prst="roundRect">
            <a:avLst>
              <a:gd name="adj" fmla="val 4115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314700" y="2076446"/>
            <a:ext cx="152400" cy="190532"/>
          </a:xfrm>
          <a:custGeom>
            <a:avLst/>
            <a:gdLst/>
            <a:ahLst/>
            <a:cxnLst/>
            <a:rect l="l" t="t" r="r" b="b"/>
            <a:pathLst>
              <a:path w="152400" h="190532">
                <a:moveTo>
                  <a:pt x="152400" y="104779"/>
                </a:moveTo>
                <a:cubicBezTo>
                  <a:pt x="152400" y="152404"/>
                  <a:pt x="119063" y="176217"/>
                  <a:pt x="79439" y="190028"/>
                </a:cubicBezTo>
                <a:arcTo hR="9525" wR="9525" stAng="4276817" swAng="2348977"/>
                <a:cubicBezTo>
                  <a:pt x="33338" y="176217"/>
                  <a:pt x="0" y="152404"/>
                  <a:pt x="0" y="104779"/>
                </a:cubicBezTo>
                <a:lnTo>
                  <a:pt x="0" y="38104"/>
                </a:lnTo>
                <a:arcTo hR="9525" wR="9525" stAng="10800000" swAng="5400000"/>
                <a:cubicBezTo>
                  <a:pt x="28575" y="28579"/>
                  <a:pt x="52388" y="17149"/>
                  <a:pt x="68961" y="2671"/>
                </a:cubicBezTo>
                <a:arcTo hR="11144" wR="11144" stAng="13769437" swAng="4861127"/>
                <a:cubicBezTo>
                  <a:pt x="100108" y="17245"/>
                  <a:pt x="123825" y="28579"/>
                  <a:pt x="142875" y="28579"/>
                </a:cubicBezTo>
                <a:arcTo hR="9525" wR="9525" stAng="16200000" swAng="5400000"/>
                <a:close/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362325" y="215265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00450" y="2064269"/>
            <a:ext cx="85915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安全性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283744" y="2521744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0E6B5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05200" y="2500612"/>
            <a:ext cx="868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胰腺炎、胆囊炎等严重不良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505200" y="2710162"/>
            <a:ext cx="868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3283744" y="3074194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0E6B5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05200" y="3053062"/>
            <a:ext cx="868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因不良反应停药率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283744" y="3626644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0E6B5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505200" y="3605512"/>
            <a:ext cx="868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瘦体重下降超 5% 的比例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5567363" y="1871663"/>
            <a:ext cx="2314575" cy="2352675"/>
          </a:xfrm>
          <a:prstGeom prst="roundRect">
            <a:avLst>
              <a:gd name="adj" fmla="val 4115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829300" y="2076450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905500" y="2076450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81675" y="2095500"/>
            <a:ext cx="171450" cy="171450"/>
          </a:xfrm>
          <a:prstGeom prst="roundRect">
            <a:avLst>
              <a:gd name="adj" fmla="val 11111"/>
            </a:avLst>
          </a:pr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81675" y="2152650"/>
            <a:ext cx="171450" cy="7144"/>
          </a:xfrm>
          <a:custGeom>
            <a:avLst/>
            <a:gdLst/>
            <a:ahLst/>
            <a:cxnLst/>
            <a:rect l="l" t="t" r="r" b="b"/>
            <a:pathLst>
              <a:path w="171450" h="7144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838825" y="219075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0E6B5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076950" y="2064269"/>
            <a:ext cx="61150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依从性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5760244" y="2521744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0E6B5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981700" y="2500612"/>
            <a:ext cx="6210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个月治疗持续率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5760244" y="3074194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0E6B5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981700" y="3053062"/>
            <a:ext cx="6210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门诊随访依从率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42" name="Image 0" descr="preencoded.png">    </p:cNvPr>
          <p:cNvPicPr>
            <a:picLocks noChangeAspect="1"/>
          </p:cNvPicPr>
          <p:nvPr/>
        </p:nvPicPr>
        <p:blipFill>
          <a:blip r:embed="rId1"/>
          <a:srcRect l="9173" r="9173" t="0" b="0"/>
          <a:stretch/>
        </p:blipFill>
        <p:spPr>
          <a:xfrm>
            <a:off x="8153400" y="1866900"/>
            <a:ext cx="3429000" cy="2362200"/>
          </a:xfrm>
          <a:prstGeom prst="rect">
            <a:avLst/>
          </a:prstGeom>
        </p:spPr>
      </p:pic>
      <p:sp>
        <p:nvSpPr>
          <p:cNvPr id="43" name="Text 40"/>
          <p:cNvSpPr/>
          <p:nvPr/>
        </p:nvSpPr>
        <p:spPr>
          <a:xfrm>
            <a:off x="609600" y="44909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复评节点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1"/>
          <p:cNvSpPr/>
          <p:nvPr/>
        </p:nvSpPr>
        <p:spPr>
          <a:xfrm>
            <a:off x="1333500" y="5095875"/>
            <a:ext cx="9525000" cy="19050"/>
          </a:xfrm>
          <a:prstGeom prst="rect">
            <a:avLst/>
          </a:prstGeom>
          <a:solidFill>
            <a:srgbClr val="1E2B27"/>
          </a:solidFill>
          <a:ln/>
        </p:spPr>
      </p:sp>
      <p:sp>
        <p:nvSpPr>
          <p:cNvPr id="45" name="Shape 42"/>
          <p:cNvSpPr/>
          <p:nvPr/>
        </p:nvSpPr>
        <p:spPr>
          <a:xfrm>
            <a:off x="1266825" y="5038725"/>
            <a:ext cx="133350" cy="133350"/>
          </a:xfrm>
          <a:prstGeom prst="ellipse">
            <a:avLst/>
          </a:prstGeom>
          <a:solidFill>
            <a:srgbClr val="F2F7F4"/>
          </a:solidFill>
          <a:ln w="19050">
            <a:solidFill>
              <a:srgbClr val="0E6B5C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0" y="4768285"/>
            <a:ext cx="2667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上线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4"/>
          <p:cNvSpPr/>
          <p:nvPr/>
        </p:nvSpPr>
        <p:spPr>
          <a:xfrm>
            <a:off x="0" y="528191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院内目录生效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5"/>
          <p:cNvSpPr/>
          <p:nvPr/>
        </p:nvSpPr>
        <p:spPr>
          <a:xfrm>
            <a:off x="3629025" y="5019675"/>
            <a:ext cx="171450" cy="171450"/>
          </a:xfrm>
          <a:prstGeom prst="ellipse">
            <a:avLst/>
          </a:prstGeom>
          <a:solidFill>
            <a:srgbClr val="0E6B5C"/>
          </a:solidFill>
          <a:ln w="19050">
            <a:solidFill>
              <a:srgbClr val="0E6B5C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0" y="4768285"/>
            <a:ext cx="7429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+6 个月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7"/>
          <p:cNvSpPr/>
          <p:nvPr/>
        </p:nvSpPr>
        <p:spPr>
          <a:xfrm>
            <a:off x="0" y="5281912"/>
            <a:ext cx="7429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首次复评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8"/>
          <p:cNvSpPr/>
          <p:nvPr/>
        </p:nvSpPr>
        <p:spPr>
          <a:xfrm>
            <a:off x="6029325" y="5038725"/>
            <a:ext cx="133350" cy="133350"/>
          </a:xfrm>
          <a:prstGeom prst="ellipse">
            <a:avLst/>
          </a:prstGeom>
          <a:solidFill>
            <a:srgbClr val="F2F7F4"/>
          </a:solidFill>
          <a:ln w="19050">
            <a:solidFill>
              <a:srgbClr val="0E6B5C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0" y="4768285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2027-04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0"/>
          <p:cNvSpPr/>
          <p:nvPr/>
        </p:nvSpPr>
        <p:spPr>
          <a:xfrm>
            <a:off x="0" y="5281912"/>
            <a:ext cx="1219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司美格鲁肽数据保护到期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1"/>
          <p:cNvSpPr/>
          <p:nvPr/>
        </p:nvSpPr>
        <p:spPr>
          <a:xfrm>
            <a:off x="8410575" y="5038725"/>
            <a:ext cx="133350" cy="133350"/>
          </a:xfrm>
          <a:prstGeom prst="ellipse">
            <a:avLst/>
          </a:prstGeom>
          <a:solidFill>
            <a:srgbClr val="F2F7F4"/>
          </a:solidFill>
          <a:ln w="19050">
            <a:solidFill>
              <a:srgbClr val="0E6B5C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4762500" y="4768285"/>
            <a:ext cx="7429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2027-10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3"/>
          <p:cNvSpPr/>
          <p:nvPr/>
        </p:nvSpPr>
        <p:spPr>
          <a:xfrm>
            <a:off x="4762500" y="5281912"/>
            <a:ext cx="7429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SURMOUNT-MMO 完成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4"/>
          <p:cNvSpPr/>
          <p:nvPr/>
        </p:nvSpPr>
        <p:spPr>
          <a:xfrm>
            <a:off x="10791825" y="5038725"/>
            <a:ext cx="133350" cy="133350"/>
          </a:xfrm>
          <a:prstGeom prst="ellipse">
            <a:avLst/>
          </a:prstGeom>
          <a:solidFill>
            <a:srgbClr val="F2F7F4"/>
          </a:solidFill>
          <a:ln w="19050">
            <a:solidFill>
              <a:srgbClr val="0E6B5C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9525000" y="4768285"/>
            <a:ext cx="2667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2027-12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6"/>
          <p:cNvSpPr/>
          <p:nvPr/>
        </p:nvSpPr>
        <p:spPr>
          <a:xfrm>
            <a:off x="9525000" y="528191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医保协议到期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7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来源：中国药学会征求意见稿（2026-06），《肥胖症诊疗指南（2024 年版）》，ClinicalTrials.gov。图为示意图，AI 生成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7F4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152400"/>
            <a:ext cx="323850" cy="342900"/>
          </a:xfrm>
          <a:custGeom>
            <a:avLst/>
            <a:gdLst/>
            <a:ahLst/>
            <a:cxnLst/>
            <a:rect l="l" t="t" r="r" b="b"/>
            <a:pathLst>
              <a:path w="323850" h="342900">
                <a:moveTo>
                  <a:pt x="0" y="209550"/>
                </a:moveTo>
                <a:lnTo>
                  <a:pt x="16193" y="209550"/>
                </a:lnTo>
                <a:lnTo>
                  <a:pt x="73343" y="114300"/>
                </a:lnTo>
                <a:lnTo>
                  <a:pt x="130493" y="342900"/>
                </a:lnTo>
                <a:lnTo>
                  <a:pt x="187643" y="0"/>
                </a:lnTo>
                <a:lnTo>
                  <a:pt x="244793" y="266700"/>
                </a:lnTo>
                <a:lnTo>
                  <a:pt x="301943" y="209550"/>
                </a:lnTo>
                <a:lnTo>
                  <a:pt x="323850" y="209550"/>
                </a:lnTo>
              </a:path>
            </a:pathLst>
          </a:custGeom>
          <a:noFill/>
          <a:ln w="15240">
            <a:solidFill>
              <a:srgbClr val="3D9B8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9650" y="290450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</a:t>
            </a:r>
            <a:pPr algn="l" indent="0" marL="0">
              <a:buNone/>
            </a:pPr>
            <a:r>
              <a:rPr lang="en-US" sz="975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8050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请委员会表决三项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144780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7" name="Shape 5"/>
          <p:cNvSpPr/>
          <p:nvPr/>
        </p:nvSpPr>
        <p:spPr>
          <a:xfrm>
            <a:off x="609600" y="1438275"/>
            <a:ext cx="533400" cy="28575"/>
          </a:xfrm>
          <a:prstGeom prst="rect">
            <a:avLst/>
          </a:prstGeom>
          <a:solidFill>
            <a:srgbClr val="0E6B5C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0" y="1728364"/>
            <a:ext cx="762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同意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858000" y="1728364"/>
            <a:ext cx="5334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不同意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44000" y="1728364"/>
            <a:ext cx="3048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弃权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14363" y="1966912"/>
            <a:ext cx="10963275" cy="904875"/>
          </a:xfrm>
          <a:prstGeom prst="roundRect">
            <a:avLst>
              <a:gd name="adj" fmla="val 1052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8200" y="2222816"/>
            <a:ext cx="113538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27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428750" y="2167237"/>
            <a:ext cx="10763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pPr algn="l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428750" y="2417779"/>
            <a:ext cx="107632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纳入替尔泊肽、诺和盈，玛仕度肽临时采购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57222" y="2294573"/>
            <a:ext cx="249555" cy="249555"/>
          </a:xfrm>
          <a:prstGeom prst="roundRect">
            <a:avLst>
              <a:gd name="adj" fmla="val 15267"/>
            </a:avLst>
          </a:prstGeom>
          <a:solidFill>
            <a:srgbClr val="F2F7F4"/>
          </a:solidFill>
          <a:ln w="17145">
            <a:solidFill>
              <a:srgbClr val="0E6B5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00223" y="2294573"/>
            <a:ext cx="249555" cy="249555"/>
          </a:xfrm>
          <a:prstGeom prst="roundRect">
            <a:avLst>
              <a:gd name="adj" fmla="val 15267"/>
            </a:avLst>
          </a:prstGeom>
          <a:solidFill>
            <a:srgbClr val="F2F7F4"/>
          </a:solidFill>
          <a:ln w="17145">
            <a:solidFill>
              <a:srgbClr val="BBC5C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543223" y="2294573"/>
            <a:ext cx="249555" cy="249555"/>
          </a:xfrm>
          <a:prstGeom prst="roundRect">
            <a:avLst>
              <a:gd name="adj" fmla="val 15267"/>
            </a:avLst>
          </a:prstGeom>
          <a:solidFill>
            <a:srgbClr val="F2F7F4"/>
          </a:solidFill>
          <a:ln w="17145">
            <a:solidFill>
              <a:srgbClr val="BBC5C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4363" y="3033713"/>
            <a:ext cx="10963275" cy="904875"/>
          </a:xfrm>
          <a:prstGeom prst="roundRect">
            <a:avLst>
              <a:gd name="adj" fmla="val 1052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8200" y="3289616"/>
            <a:ext cx="113538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27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428750" y="3234037"/>
            <a:ext cx="10763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范</a:t>
            </a:r>
            <a:pPr algn="l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428750" y="3484579"/>
            <a:ext cx="107632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体重管理门诊、内分泌科、临床营养科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257222" y="3361373"/>
            <a:ext cx="249555" cy="249555"/>
          </a:xfrm>
          <a:prstGeom prst="roundRect">
            <a:avLst>
              <a:gd name="adj" fmla="val 15267"/>
            </a:avLst>
          </a:prstGeom>
          <a:solidFill>
            <a:srgbClr val="F2F7F4"/>
          </a:solidFill>
          <a:ln w="17145">
            <a:solidFill>
              <a:srgbClr val="0E6B5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400223" y="3361373"/>
            <a:ext cx="249555" cy="249555"/>
          </a:xfrm>
          <a:prstGeom prst="roundRect">
            <a:avLst>
              <a:gd name="adj" fmla="val 15267"/>
            </a:avLst>
          </a:prstGeom>
          <a:solidFill>
            <a:srgbClr val="F2F7F4"/>
          </a:solidFill>
          <a:ln w="17145">
            <a:solidFill>
              <a:srgbClr val="BBC5C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543223" y="3361373"/>
            <a:ext cx="249555" cy="249555"/>
          </a:xfrm>
          <a:prstGeom prst="roundRect">
            <a:avLst>
              <a:gd name="adj" fmla="val 15267"/>
            </a:avLst>
          </a:prstGeom>
          <a:solidFill>
            <a:srgbClr val="F2F7F4"/>
          </a:solidFill>
          <a:ln w="17145">
            <a:solidFill>
              <a:srgbClr val="BBC5C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4363" y="4100513"/>
            <a:ext cx="10963275" cy="904875"/>
          </a:xfrm>
          <a:prstGeom prst="roundRect">
            <a:avLst>
              <a:gd name="adj" fmla="val 10526"/>
            </a:avLst>
          </a:prstGeom>
          <a:solidFill>
            <a:srgbClr val="FBFDFC"/>
          </a:solidFill>
          <a:ln w="9525">
            <a:solidFill>
              <a:srgbClr val="D5E2D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8200" y="4356416"/>
            <a:ext cx="113538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27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28750" y="4300837"/>
            <a:ext cx="10763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150" kern="0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</a:t>
            </a:r>
            <a:pPr algn="l" indent="0" marL="0">
              <a:buNone/>
            </a:pPr>
            <a:r>
              <a:rPr lang="en-US" sz="1050" b="1" dirty="0">
                <a:solidFill>
                  <a:srgbClr val="0E6B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则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428750" y="4551379"/>
            <a:ext cx="107632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前置审核，减重自费，上线 6 个月首评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257222" y="4428173"/>
            <a:ext cx="249555" cy="249555"/>
          </a:xfrm>
          <a:prstGeom prst="roundRect">
            <a:avLst>
              <a:gd name="adj" fmla="val 15267"/>
            </a:avLst>
          </a:prstGeom>
          <a:solidFill>
            <a:srgbClr val="F2F7F4"/>
          </a:solidFill>
          <a:ln w="17145">
            <a:solidFill>
              <a:srgbClr val="0E6B5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400223" y="4428173"/>
            <a:ext cx="249555" cy="249555"/>
          </a:xfrm>
          <a:prstGeom prst="roundRect">
            <a:avLst>
              <a:gd name="adj" fmla="val 15267"/>
            </a:avLst>
          </a:prstGeom>
          <a:solidFill>
            <a:srgbClr val="F2F7F4"/>
          </a:solidFill>
          <a:ln w="17145">
            <a:solidFill>
              <a:srgbClr val="BBC5C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543223" y="4428173"/>
            <a:ext cx="249555" cy="249555"/>
          </a:xfrm>
          <a:prstGeom prst="roundRect">
            <a:avLst>
              <a:gd name="adj" fmla="val 15267"/>
            </a:avLst>
          </a:prstGeom>
          <a:solidFill>
            <a:srgbClr val="F2F7F4"/>
          </a:solidFill>
          <a:ln w="17145">
            <a:solidFill>
              <a:srgbClr val="BBC5C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09600" y="5334000"/>
            <a:ext cx="10972800" cy="9525"/>
          </a:xfrm>
          <a:prstGeom prst="rect">
            <a:avLst/>
          </a:prstGeom>
          <a:solidFill>
            <a:srgbClr val="D5E2DC"/>
          </a:solidFill>
          <a:ln/>
        </p:spPr>
      </p:sp>
      <p:sp>
        <p:nvSpPr>
          <p:cNvPr id="33" name="Text 31"/>
          <p:cNvSpPr/>
          <p:nvPr/>
        </p:nvSpPr>
        <p:spPr>
          <a:xfrm>
            <a:off x="609600" y="555849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提请：药学部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1895475" y="5558498"/>
            <a:ext cx="102965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B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日期：2026 年 10 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0" y="5558498"/>
            <a:ext cx="10306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A6C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委员会主任委员签字：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10363200" y="5724525"/>
            <a:ext cx="1219200" cy="9525"/>
          </a:xfrm>
          <a:prstGeom prst="rect">
            <a:avLst/>
          </a:prstGeom>
          <a:solidFill>
            <a:srgbClr val="5A6C66"/>
          </a:solidFill>
          <a:ln/>
        </p:spPr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