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Department of Pharmacy's review for the Pharmacy and Therapeutics Committee on GLP-1 weight-loss drugs: whether to add them to the hospital formulary, which ones, and how to control their use. We start with the proposal, then why the decision cannot wait, then the evidence on efficacy, cardiovascular outcomes, safety and weight regain, the approvals and label thresholds in China, cost and insurance, and finally the drugs we recommend, the controls, the monitoring plan and the three items for the vote. Every figure comes from journal papers, drug labels, filings by China's NMPA and National Healthcare Security Administration, or press reports of prices, and each data page names its source. This is a formulary decision, not advice on treating any individual patient.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proposals, which the last page asks the committee to vote on one by one. First, the drugs: list tirzepatide and semaglutide 2.4 mg, sold as Wegovy. Tirzepatide produced the largest weight loss in the only head-to-head trial and in its Chinese trial, and its price fell by about 80% this year. Wegovy is the only drug with cardiovascular outcome evidence and gained a cardiovascular indication in China in December 2025. Mazdutide, a domestic drug, has good Chinese data but no outcome data, and at retail prices costs about ¥2,020 per 4 weeks, more than the other two, so we propose buying it case by case rather than listing it. The rest stay off the formulary. Second, who prescribes: the weight management clinic, endocrinology and clinical nutrition, by doctors who have been trained and authorized, with a pharmacist reviewing each prescription before it is dispensed. Third, the rules: check each patient against the label threshold for that drug, bill all weight-loss prescriptions as self-pay, track three groups of measures, and review the program six months after launch.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reasons to decide at this meeting. The first is the mandate: at its February 12, 2026 briefing, the National Health Commission listed weight management clinics in every public tertiary general hospital as one of its ten public service pledges for the year. Its March 2025 notice already told these clinics to use drugs rationally and strictly by indication, so the formulary and prescribing rules have to be in place before the clinic opens. The second is price: since the 2025 national reimbursement list took effect on January 1, 2026, hospitals have charged the listed price for tirzepatide. The 10 mg strength fell from ¥4,758 to ¥936.70 per 4 weeks, about 80%, and hospitals say self-paying patients pay the new price too. These are prices reported in the press, as the reimbursement standard itself is not published. The third is need: China's 2024 weight management guideline cites an adult overweight rate of 34.3% and obesity rate of 16.4% in 2018. The fourth is that waiting for generics is not an option yet. The main semaglutide compound patent expired in March 2026, but a September 8 company filing says no domestic semaglutide injection has been approved, and Novo Nordisk says its data protection runs to April 2027.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risks outside hospitals are on the official record. In September 2024, China's drug regulator, the NMPA, published online drug sale cases including a ring that made and sold diet drugs containing semaglutide worth ¥35 million, and a beauty salon that sold unlabeled injections over WeChat for more than ¥10 million. In March 2025 the Ministry of Public Security reported a Shanghai case with 15 sites, 40 arrests and over ¥22 million involved. On insurance, the National Healthcare Security Administration said in April 2024 that weight loss is not covered, and that writing weight-loss prescriptions as if for diabetes may be treated as fraud on the insurance fund, with fines of two to five times the amount and suspension of insurance billing for 3 to 12 months. In the first two months of 2024, semaglutide was reimbursed more than 700,000 times. The NMPA's consumer warning says that some of these drugs are approved for obesity and overweight, but only for strictly defined patients. A proper hospital supply with prescription review is how we bring patients back from these channels. The picture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covers Chinese patients only. All four trials compare a drug with placebo, and the main measure is weight change from baseline. SURMOUNT-CN tested tirzepatide in 210 adults without diabetes at 29 sites in China for 52 weeks: weight fell 17.5% on 15 mg against 2.3% on placebo, and 85.8% against 29.3% lost at least 5%. GLORY-1 tested mazdutide in 610 Chinese adults for 48 weeks: weight fell 14.01% on 6 mg while the placebo group gained 0.30%. These are the journal and label figures, from multiple imputation. The company's announcement used another model and reported 14.8%. Semaglutide has two sets of Chinese data. The prespecified China subgroup of STEP 7, 300 patients over 44 weeks, lost 11.8% against 3.5%. It is a subgroup, not a separate confirmatory trial. STEP 12 enrolled 242 Chinese adults with lower BMI and lost 12.1% against 2.2% over 44 weeks. The gaps over placebo are our own calculation from these figures. The trials differ in patients, length and statistics, so the bars should not be ranked against each other. For a direct comparison, see the head-to-head trial on the next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SURMOUNT-5 is the only published head-to-head trial of tirzepatide against semaglutide. It enrolled 751 adults with obesity and without diabetes for 72 weeks. It was open label and funded by Eli Lilly, which the committee should keep in mind. Weight fell 20.2% on tirzepatide, with a 95% confidence interval of 21.4% to 19.1%, and 13.7% on semaglutide, interval 14.9% to 12.6%. Waist size fell 18.4 cm and 13.0 cm. The shares reaching each target come from Lilly's press release, using the treatment-regimen estimand: 81.6% against 60.5% lost at least 10%, and 31.6% against 16.1% lost at least 25%. The registry reports higher shares because it counts only patients with evaluable data, so the two sets should not be mixed. Side effects were similar: nausea 43.6% against 44.4% and vomiting 15.0% against 21.3%, calculated from ClinicalTrials.gov counts. Stopping for side effects, 6.1% against 8.0%, is the company's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semaglutide has cardiovascular outcome evidence. SELECT enrolled 17,604 patients aged 45 or older with established cardiovascular disease, a BMI of 27 or more and no diabetes, followed for 39.8 months on average. The primary endpoint, cardiovascular death, non-fatal heart attack or non-fatal stroke, occurred in 569 patients, 6.5%, on semaglutide and 701, 8.0%, on placebo: a hazard ratio of 0.80, with a 95% confidence interval of 0.72 to 0.90. Cardiovascular death alone had a hazard ratio of 0.85 with an interval crossing 1, so it was not significant. Death from any cause had a hazard ratio of 0.81 and the heart failure composite 0.82. China approved the matching indication for Wegovy on December 16, 2025: to reduce major cardiovascular events in adults with established cardiovascular disease and a BMI of at least 27. Tirzepatide's equivalent trial, SURMOUNT-MMO, is still running, with primary completion expected in October 2027. SELECT also had a cost: 16.6% stopped for adverse events against 8.2%, and 10.0% against 2.0% for gastrointestinal events.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side effects are gastrointestinal. Each drug's figures come from its own label, from different trials, so they should not be ranked. Semaglutide 2.4 mg uses the pooled weight-loss trials on the US Wegovy label: nausea 44% against 16% on placebo, vomiting 24% against 6%, and 6.8% against 3.2% stopped for side effects. Tirzepatide 15 mg uses the US Zepbound label, pooling SURMOUNT-1 and 2: nausea 28% against 8%, and 6.7% against 3.4% stopped. Mazdutide 6 mg uses its Chinese label, from GLORY-1: nausea 50.5% and vomiting 43.1% against 5.9% and 2.9%, yet only 1.0% stopped in both groups. We could not obtain the Chinese labels for Wegovy and tirzepatide with their rates, so we use the US labels. There are four class risks. Thyroid C-cell tumors: all three labels carry a warning, and the drugs must not be used with a history of medullary thyroid cancer or MEN2. Gallbladder and bile duct disease: a meta-analysis of 76 randomized trials with over 100,000 patients found a relative risk of 2.29 in weight-loss trials. NAION, an optic nerve condition: the EMA concluded in June 2025 that it is a very rare side effect of semaglutide. China's adverse reaction monitoring center relayed this, but we found no Chinese label change. Aspiration under anesthesia or deep sedation is a warning on both US labels. Separately, the FDA asked in January 2026 for the suicidal ideation warning to be removed.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study agrees that weight comes back after stopping. In STEP 4, patients took semaglutide for 20 weeks and lost 10.6%, then were randomized for 48 weeks: those who continued lost another 7.9%, those switched to placebo regained 6.9%. In SURMOUNT-4, patients took tirzepatide for 36 weeks and lost 20.9%. Over the next 52 weeks, those who continued lost another 5.5% and those switched to placebo regained 14.0%. 89.5% of those who continued kept at least 80% of the weight they had lost, against 16.6% of those who stopped. A 2026 BMJ meta-analysis of 37 studies and 9,341 people found an average regain of 0.4 kg a month after stopping, with cardiometabolic measures back at baseline in about 1.4 years. US real-world data cited in China's obesity guideline show about two in three patients stop within a year. For the hospital this means two things. Patients must hear before they start that this is long-term treatment and that the cost is long-term too. And the stopping rules and follow-up belong in the control plan, not just the prescribing.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approval dates here are the dates China's NMPA approved the drug, not the dates companies announced it. Six drugs are approved for weight loss: liraglutide 3.0 mg from Huadong on June 30, 2023, benaglutide on July 25, 2023, semaglutide 2.4 mg as Wegovy on June 18, 2024, tirzepatide on July 16, 2024 as a supplement to its May diabetes approval under the same approval numbers, mazdutide on June 24, 2025, and ecnoglutide on March 3, 2026. Wegovy has since added a cardiovascular indication, on December 16, 2025, and MASH with moderate to advanced liver fibrosis, on September 8, 2026. Tirzepatide also added obstructive sleep apnea on June 30, 2025. The June 25, July 19, June 27 and March 6 dates often seen in the press are when notices were published or companies announced. Still under review: mazdutide 9 mg, oral semaglutide 25 mg and several domestic semaglutide injections.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sets of label thresholds, so prescriptions must be checked against the label of the drug prescribed. Wegovy and liraglutide 3.0 mg follow the international standard: a BMI of 30 or more, or 27 to 30 with at least one weight-related comorbidity. Tirzepatide and mazdutide follow the Chinese standard: 28 or more, or 24 or more with at least one comorbidity, the same cut-offs as China's 2024 weight management guidance. That guidance also says patients with obesity should first try 3 to 6 months of lifestyle change and move to drugs if they lose less than 5%. Wegovy's cardiovascular indication is separate: established cardiovascular disease and a BMI of at least 27. A note on STEP 12: it studied Chinese adults with a BMI of 24 to 28, who lost 12.1%, but we found no approval moving Wegovy's Chinese label to 28/24. Prescribing Wegovy at those levels is therefore off-label and needs informed consent and a filing. We could not find the official BMI threshold for ecnoglutide.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4-week drug costs, all from press reports, since the insurance payment standard is not published. Since January 1, 2026 hospitals have charged tirzepatide at its reimbursement-list price: 10 mg fell from ¥4,758 to ¥936.70 per 4 weeks and 5 mg from ¥2,758 to ¥551.00, about 80%, and hospitals such as Nanjing Drum Tower say self-paying patients pay the new price too. Wegovy's prices were cut in late December 2025, starting in Sichuan and followed by Yunnan, Hebei and Liaoning, which Novo Nordisk described as its own decision: 2.4 mg fell from ¥2,463 to ¥1,284.36, about 48%, and 1.7 mg from ¥1,893.67 to ¥987.48. Mazdutide has no hospital price in our sources, so we use the JD.com retail price on January 12, 2026: ¥1,010 for a box of two 6 mg pens, about ¥2,020 for 4 weeks at one pen a week, against about ¥2,920 at launch. On insurance, the 2025 national list restricts semaglutide, tirzepatide and liraglutide to type 2 diabetes. Mazdutide and ecnoglutide are not on the list, and benaglutide was removed, with its transition ending on June 30, 2026. The rule behind this is that drugs mainly for weight loss are excluded from the list. In April 2024 the National Healthcare Security Administration said that writing weight-loss prescriptions to insurance may be fraud on the fund, with fines of two to five times the amount and 3 to 12 months' suspension of insurance billing.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Putting the evidence together, this is what we propose. List tirzepatide: in the only head-to-head trial it cut weight by 20.2% over 72 weeks, in its Chinese trial by 17.5% over 52 weeks, it now costs ¥551 to ¥937 per 4 weeks, and its label uses the Chinese 28/24 threshold. Its weakness is that outcome data arrive only in 2027. List semaglutide 2.4 mg, Wegovy: it is the only drug with cardiovascular outcome evidence, SELECT's hazard ratio of 0.80, and it is approved in China for that use, which suits patients with established heart disease. Mazdutide is a domestic drug that cut weight by 14.01% over 48 weeks in GLORY-1, but it has no outcome data, causes nausea in half of patients and costs about ¥2,020 per 4 weeks at retail, so we propose buying it case by case rather than listing it. Ecnoglutide was approved only in March 2026 and we could not find its label threshold or price, so we defer it. Liraglutide 3.0 mg adds only 5.4% over placebo at 56 weeks, is injected daily and costs about ¥1,550 for 30 days, and benaglutide has only 16 weeks of phase 3 data with a 6.0% loss and has left the reimbursement list. We propose listing neither.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that only three units prescribe these drugs for weight loss: the weight management clinic, endocrinology and clinical nutrition. Other departments would not write weight-loss prescriptions, and diabetes prescribing stays under the current rules. To be clear, there is no national rule limiting which departments may prescribe. None of our three research passes found one, so this is a hospital rule. There is precedent abroad: Belgium's regulator requires that, for obesity, the first prescription come from an endocrinologist working in a multidisciplinary setting. Prescribing rights would go to doctors trained and authorized by the hospital. For pharmacists, the Chinese Pharmaceutical Association's draft standard asks for at least one specially trained pharmacist per institution, at intermediate title or above with three years' relevant experience. We propose at least one per clinic. Follow-up would be shared by endocrinology, clinical nutrition, bariatric surgery and pharmacy, following the National Health Commission's March 2025 notice and the draft standard. The picture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five checks before a weight-loss prescription is dispensed. The first four come from the first checkpoint in the Chinese Pharmaceutical Association's draft standard. The fifth is ours, for insurance. One, threshold: check BMI and body composition against the label of the drug prescribed, since Wegovy's threshold differs from the other two. Two, contraindications: rule out a personal or family history of medullary thyroid cancer or MEN2, confirm that women of childbearing age are not pregnant, and do not use in pregnancy or breastfeeding. Three, interactions: focus on narrow-margin drugs such as levothyroxine, warfarin and oral contraceptives. Four, off-label use: the draft requires a signed off-label consent form and a filed record. Five, billing: weight-loss prescriptions are always self-pay and diabetes prescriptions follow the reimbursement list. Tirzepatide's two indications share one product and one set of approval numbers, so the system must bill by diagnosis. The draft says prescriptions for patients with contraindications or appearance anxiety should be stopped, and we add any patient below the label threshold.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reviewing prescriptions, pharmacists also guard against misuse. These steps come from the Chinese Pharmaceutical Association's draft standard posted in June 2026. It is still a draft for comment, and we propose following it until the final version appears. First, screen for drug misuse risk at the first visit with the DAST-10 questionnaire. Second, the draft asks hospitals to monitor GLP-1 prescriptions for unusual patterns, such as frequent visits to different institutions or doses rising abnormally fast, which needs IT support for alerts. Third, special groups: the drugs are not used in pregnancy or breastfeeding, and aspiration risk must be managed around surgery and sedated endoscopy, which the US Wegovy and Zepbound labels also list as a warning. The picture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would track three groups of measures, taken from the quality indicators in the Chinese Pharmaceutical Association's draft standard. Efficacy: the share of patients losing at least 5% after 3 to 6 months at the highest tolerated dose, and HbA1c control in patients with diabetes. China's obesity guideline says drug treatment that does not achieve at least 5% weight loss should be stopped. Safety: serious adverse events such as acute pancreatitis, severe allergy and cholecystitis, the share stopping for side effects, and the share losing more than 5% of baseline lean mass. Adherence: the share still treated at six months and the clinic follow-up rate. About two in three US patients stop within a year, so this one needs watching. We would review the program six months after launch. Three outside events could change today's judgment: Novo Nordisk says semaglutide's data protection runs to April 2027, after which domestic generics may be approved. Tirzepatide's outcome trial, SURMOUNT-MMO, is expected to finish in October 2027. And the reimbursement agreements for both drugs run to December 31, 2027. The picture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ask the committee to vote on three items. One, the drugs: list tirzepatide and semaglutide 2.4 mg, Wegovy. Mazdutide stays off the formulary and is bought case by case, ecnoglutide is deferred, and liraglutide 3.0 mg and benaglutide are not listed. Two, prescribers: only the weight management clinic, endocrinology and clinical nutrition, by doctors the hospital has trained and authorized. Three, the rules: pharmacists run the five pre-dispensing checks, all weight-loss prescriptions are self-pay, three groups of measures are tracked, with a first review at six months and further reviews at the three outside dates in 2027. If the committee approves, the Department of Pharmacy will draft the detailed rules with the medical affairs, IT and insurance offices.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4.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4.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4.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pic>
        <p:nvPicPr>
          <p:cNvPr id="3" name="Image 0" descr="preencoded.png">    </p:cNvPr>
          <p:cNvPicPr>
            <a:picLocks noChangeAspect="1"/>
          </p:cNvPicPr>
          <p:nvPr/>
        </p:nvPicPr>
        <p:blipFill>
          <a:blip r:embed="rId1"/>
          <a:srcRect l="27500" r="27500" t="0" b="0"/>
          <a:stretch/>
        </p:blipFill>
        <p:spPr>
          <a:xfrm>
            <a:off x="6705600" y="0"/>
            <a:ext cx="5486400" cy="6858000"/>
          </a:xfrm>
          <a:prstGeom prst="rect">
            <a:avLst/>
          </a:prstGeom>
        </p:spPr>
      </p:pic>
      <p:sp>
        <p:nvSpPr>
          <p:cNvPr id="4" name="Text 1"/>
          <p:cNvSpPr/>
          <p:nvPr/>
        </p:nvSpPr>
        <p:spPr>
          <a:xfrm>
            <a:off x="609600" y="642418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Illustration: an injection pen (AI-generated)</a:t>
            </a:r>
            <a:endParaRPr lang="en-US" sz="900" dirty="0">
              <a:latin typeface="Microsoft YaHei" pitchFamily="34" charset="0"/>
              <a:ea typeface="Microsoft YaHei" pitchFamily="34" charset="-122"/>
              <a:cs typeface="Microsoft YaHei" pitchFamily="34" charset="-120"/>
            </a:endParaRPr>
          </a:p>
        </p:txBody>
      </p:sp>
      <p:sp>
        <p:nvSpPr>
          <p:cNvPr id="5" name="Text 2"/>
          <p:cNvSpPr/>
          <p:nvPr/>
        </p:nvSpPr>
        <p:spPr>
          <a:xfrm>
            <a:off x="609600" y="633712"/>
            <a:ext cx="11582400" cy="160020"/>
          </a:xfrm>
          <a:prstGeom prst="rect">
            <a:avLst/>
          </a:prstGeom>
          <a:noFill/>
          <a:ln/>
        </p:spPr>
        <p:txBody>
          <a:bodyPr wrap="none" lIns="0" tIns="0" rIns="0" bIns="0" rtlCol="0" anchor="t"/>
          <a:lstStyle/>
          <a:p>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D</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t</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m</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n</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t</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f</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 </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h</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m</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c</a:t>
            </a:r>
            <a:pPr algn="l" indent="0" marL="0">
              <a:buNone/>
            </a:pPr>
            <a:r>
              <a:rPr lang="en-US" sz="1050" b="1" dirty="0">
                <a:solidFill>
                  <a:srgbClr val="0E6B5C"/>
                </a:solidFill>
                <a:latin typeface="Microsoft YaHei" pitchFamily="34" charset="0"/>
                <a:ea typeface="Microsoft YaHei" pitchFamily="34" charset="-122"/>
                <a:cs typeface="Microsoft YaHei" pitchFamily="34" charset="-120"/>
              </a:rPr>
              <a:t>y</a:t>
            </a:r>
            <a:endParaRPr lang="en-US" sz="1050" dirty="0">
              <a:latin typeface="Microsoft YaHei" pitchFamily="34" charset="0"/>
              <a:ea typeface="Microsoft YaHei" pitchFamily="34" charset="-122"/>
              <a:cs typeface="Microsoft YaHei" pitchFamily="34" charset="-120"/>
            </a:endParaRPr>
          </a:p>
        </p:txBody>
      </p:sp>
      <p:sp>
        <p:nvSpPr>
          <p:cNvPr id="6" name="Text 3"/>
          <p:cNvSpPr/>
          <p:nvPr/>
        </p:nvSpPr>
        <p:spPr>
          <a:xfrm>
            <a:off x="2760850" y="633712"/>
            <a:ext cx="9431150"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a:t>
            </a:r>
            <a:endParaRPr lang="en-US" sz="1050" dirty="0">
              <a:latin typeface="Microsoft YaHei" pitchFamily="34" charset="0"/>
              <a:ea typeface="Microsoft YaHei" pitchFamily="34" charset="-122"/>
              <a:cs typeface="Microsoft YaHei" pitchFamily="34" charset="-120"/>
            </a:endParaRPr>
          </a:p>
        </p:txBody>
      </p:sp>
      <p:sp>
        <p:nvSpPr>
          <p:cNvPr id="7" name="Text 4"/>
          <p:cNvSpPr/>
          <p:nvPr/>
        </p:nvSpPr>
        <p:spPr>
          <a:xfrm>
            <a:off x="2866983" y="633712"/>
            <a:ext cx="9325017"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For decision by the Pharmacy and</a:t>
            </a:r>
            <a:endParaRPr lang="en-US" sz="1050" dirty="0">
              <a:latin typeface="Microsoft YaHei" pitchFamily="34" charset="0"/>
              <a:ea typeface="Microsoft YaHei" pitchFamily="34" charset="-122"/>
              <a:cs typeface="Microsoft YaHei" pitchFamily="34" charset="-120"/>
            </a:endParaRPr>
          </a:p>
        </p:txBody>
      </p:sp>
      <p:sp>
        <p:nvSpPr>
          <p:cNvPr id="8" name="Text 5"/>
          <p:cNvSpPr/>
          <p:nvPr/>
        </p:nvSpPr>
        <p:spPr>
          <a:xfrm>
            <a:off x="2866983" y="843262"/>
            <a:ext cx="9325017"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Therapeutics Committee</a:t>
            </a:r>
            <a:endParaRPr lang="en-US" sz="1050" dirty="0">
              <a:latin typeface="Microsoft YaHei" pitchFamily="34" charset="0"/>
              <a:ea typeface="Microsoft YaHei" pitchFamily="34" charset="-122"/>
              <a:cs typeface="Microsoft YaHei" pitchFamily="34" charset="-120"/>
            </a:endParaRPr>
          </a:p>
        </p:txBody>
      </p:sp>
      <p:sp>
        <p:nvSpPr>
          <p:cNvPr id="9" name="Text 6"/>
          <p:cNvSpPr/>
          <p:nvPr/>
        </p:nvSpPr>
        <p:spPr>
          <a:xfrm>
            <a:off x="609600" y="2235233"/>
            <a:ext cx="11582400" cy="502920"/>
          </a:xfrm>
          <a:prstGeom prst="rect">
            <a:avLst/>
          </a:prstGeom>
          <a:noFill/>
          <a:ln/>
        </p:spPr>
        <p:txBody>
          <a:bodyPr wrap="none" lIns="0" tIns="0" rIns="0" bIns="0" rtlCol="0" anchor="t"/>
          <a:lstStyle/>
          <a:p>
            <a:pPr algn="l" indent="0" marL="0">
              <a:buNone/>
            </a:pPr>
            <a:r>
              <a:rPr lang="en-US" sz="3300" b="1" dirty="0">
                <a:solidFill>
                  <a:srgbClr val="1E2B27"/>
                </a:solidFill>
                <a:latin typeface="Microsoft YaHei" pitchFamily="34" charset="0"/>
                <a:ea typeface="Microsoft YaHei" pitchFamily="34" charset="-122"/>
                <a:cs typeface="Microsoft YaHei" pitchFamily="34" charset="-120"/>
              </a:rPr>
              <a:t>GLP-1 Weight-Loss</a:t>
            </a:r>
            <a:endParaRPr lang="en-US" sz="3300" dirty="0">
              <a:latin typeface="Microsoft YaHei" pitchFamily="34" charset="0"/>
              <a:ea typeface="Microsoft YaHei" pitchFamily="34" charset="-122"/>
              <a:cs typeface="Microsoft YaHei" pitchFamily="34" charset="-120"/>
            </a:endParaRPr>
          </a:p>
        </p:txBody>
      </p:sp>
      <p:sp>
        <p:nvSpPr>
          <p:cNvPr id="10" name="Text 7"/>
          <p:cNvSpPr/>
          <p:nvPr/>
        </p:nvSpPr>
        <p:spPr>
          <a:xfrm>
            <a:off x="609600" y="2806733"/>
            <a:ext cx="11582400" cy="502920"/>
          </a:xfrm>
          <a:prstGeom prst="rect">
            <a:avLst/>
          </a:prstGeom>
          <a:noFill/>
          <a:ln/>
        </p:spPr>
        <p:txBody>
          <a:bodyPr wrap="none" lIns="0" tIns="0" rIns="0" bIns="0" rtlCol="0" anchor="t"/>
          <a:lstStyle/>
          <a:p>
            <a:pPr algn="l" indent="0" marL="0">
              <a:buNone/>
            </a:pPr>
            <a:r>
              <a:rPr lang="en-US" sz="3300" b="1" dirty="0">
                <a:solidFill>
                  <a:srgbClr val="1E2B27"/>
                </a:solidFill>
                <a:latin typeface="Microsoft YaHei" pitchFamily="34" charset="0"/>
                <a:ea typeface="Microsoft YaHei" pitchFamily="34" charset="-122"/>
                <a:cs typeface="Microsoft YaHei" pitchFamily="34" charset="-120"/>
              </a:rPr>
              <a:t>Drugs: Formulary Review</a:t>
            </a:r>
            <a:endParaRPr lang="en-US" sz="3300" dirty="0">
              <a:latin typeface="Microsoft YaHei" pitchFamily="34" charset="0"/>
              <a:ea typeface="Microsoft YaHei" pitchFamily="34" charset="-122"/>
              <a:cs typeface="Microsoft YaHei" pitchFamily="34" charset="-120"/>
            </a:endParaRPr>
          </a:p>
        </p:txBody>
      </p:sp>
      <p:sp>
        <p:nvSpPr>
          <p:cNvPr id="11" name="Shape 8"/>
          <p:cNvSpPr/>
          <p:nvPr/>
        </p:nvSpPr>
        <p:spPr>
          <a:xfrm>
            <a:off x="609600" y="3695700"/>
            <a:ext cx="6096000" cy="342900"/>
          </a:xfrm>
          <a:custGeom>
            <a:avLst/>
            <a:gdLst/>
            <a:ahLst/>
            <a:cxnLst/>
            <a:rect l="l" t="t" r="r" b="b"/>
            <a:pathLst>
              <a:path w="6096000" h="342900">
                <a:moveTo>
                  <a:pt x="0" y="209550"/>
                </a:moveTo>
                <a:lnTo>
                  <a:pt x="2560320" y="209550"/>
                </a:lnTo>
                <a:lnTo>
                  <a:pt x="2617470" y="114300"/>
                </a:lnTo>
                <a:lnTo>
                  <a:pt x="2674620" y="342900"/>
                </a:lnTo>
                <a:lnTo>
                  <a:pt x="2731770" y="0"/>
                </a:lnTo>
                <a:lnTo>
                  <a:pt x="2788920" y="266700"/>
                </a:lnTo>
                <a:lnTo>
                  <a:pt x="2846070" y="209550"/>
                </a:lnTo>
                <a:lnTo>
                  <a:pt x="6096000" y="209550"/>
                </a:lnTo>
              </a:path>
            </a:pathLst>
          </a:custGeom>
          <a:noFill/>
          <a:ln w="23813">
            <a:solidFill>
              <a:srgbClr val="3D9B82"/>
            </a:solidFill>
            <a:prstDash val="solid"/>
          </a:ln>
        </p:spPr>
      </p:sp>
      <p:sp>
        <p:nvSpPr>
          <p:cNvPr id="12" name="Shape 9"/>
          <p:cNvSpPr/>
          <p:nvPr/>
        </p:nvSpPr>
        <p:spPr>
          <a:xfrm>
            <a:off x="609600" y="4476750"/>
            <a:ext cx="5486400" cy="9525"/>
          </a:xfrm>
          <a:prstGeom prst="rect">
            <a:avLst/>
          </a:prstGeom>
          <a:solidFill>
            <a:srgbClr val="D5E2DC"/>
          </a:solidFill>
          <a:ln/>
        </p:spPr>
      </p:sp>
      <p:sp>
        <p:nvSpPr>
          <p:cNvPr id="13" name="Text 10"/>
          <p:cNvSpPr/>
          <p:nvPr/>
        </p:nvSpPr>
        <p:spPr>
          <a:xfrm>
            <a:off x="609600" y="4633850"/>
            <a:ext cx="11582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Agenda</a:t>
            </a:r>
            <a:endParaRPr lang="en-US" sz="975" dirty="0">
              <a:latin typeface="Microsoft YaHei" pitchFamily="34" charset="0"/>
              <a:ea typeface="Microsoft YaHei" pitchFamily="34" charset="-122"/>
              <a:cs typeface="Microsoft YaHei" pitchFamily="34" charset="-120"/>
            </a:endParaRPr>
          </a:p>
        </p:txBody>
      </p:sp>
      <p:sp>
        <p:nvSpPr>
          <p:cNvPr id="14" name="Text 11"/>
          <p:cNvSpPr/>
          <p:nvPr/>
        </p:nvSpPr>
        <p:spPr>
          <a:xfrm>
            <a:off x="2038350" y="4615885"/>
            <a:ext cx="1015365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Drugs · prescribers · review rules</a:t>
            </a:r>
            <a:endParaRPr lang="en-US" sz="1200" dirty="0">
              <a:latin typeface="Microsoft YaHei" pitchFamily="34" charset="0"/>
              <a:ea typeface="Microsoft YaHei" pitchFamily="34" charset="-122"/>
              <a:cs typeface="Microsoft YaHei" pitchFamily="34" charset="-120"/>
            </a:endParaRPr>
          </a:p>
        </p:txBody>
      </p:sp>
      <p:sp>
        <p:nvSpPr>
          <p:cNvPr id="15" name="Shape 12"/>
          <p:cNvSpPr/>
          <p:nvPr/>
        </p:nvSpPr>
        <p:spPr>
          <a:xfrm>
            <a:off x="609600" y="4933950"/>
            <a:ext cx="5486400" cy="9525"/>
          </a:xfrm>
          <a:prstGeom prst="rect">
            <a:avLst/>
          </a:prstGeom>
          <a:solidFill>
            <a:srgbClr val="D5E2DC"/>
          </a:solidFill>
          <a:ln/>
        </p:spPr>
      </p:sp>
      <p:sp>
        <p:nvSpPr>
          <p:cNvPr id="16" name="Text 13"/>
          <p:cNvSpPr/>
          <p:nvPr/>
        </p:nvSpPr>
        <p:spPr>
          <a:xfrm>
            <a:off x="609600" y="5091050"/>
            <a:ext cx="11582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Evidence</a:t>
            </a:r>
            <a:endParaRPr lang="en-US" sz="975" dirty="0">
              <a:latin typeface="Microsoft YaHei" pitchFamily="34" charset="0"/>
              <a:ea typeface="Microsoft YaHei" pitchFamily="34" charset="-122"/>
              <a:cs typeface="Microsoft YaHei" pitchFamily="34" charset="-120"/>
            </a:endParaRPr>
          </a:p>
        </p:txBody>
      </p:sp>
      <p:sp>
        <p:nvSpPr>
          <p:cNvPr id="17" name="Text 14"/>
          <p:cNvSpPr/>
          <p:nvPr/>
        </p:nvSpPr>
        <p:spPr>
          <a:xfrm>
            <a:off x="2038350" y="5073085"/>
            <a:ext cx="1015365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Trials · labels · national documents · reimbursement list</a:t>
            </a:r>
            <a:endParaRPr lang="en-US" sz="1200" dirty="0">
              <a:latin typeface="Microsoft YaHei" pitchFamily="34" charset="0"/>
              <a:ea typeface="Microsoft YaHei" pitchFamily="34" charset="-122"/>
              <a:cs typeface="Microsoft YaHei" pitchFamily="34" charset="-120"/>
            </a:endParaRPr>
          </a:p>
        </p:txBody>
      </p:sp>
      <p:sp>
        <p:nvSpPr>
          <p:cNvPr id="18" name="Shape 15"/>
          <p:cNvSpPr/>
          <p:nvPr/>
        </p:nvSpPr>
        <p:spPr>
          <a:xfrm>
            <a:off x="609600" y="5391150"/>
            <a:ext cx="5486400" cy="9525"/>
          </a:xfrm>
          <a:prstGeom prst="rect">
            <a:avLst/>
          </a:prstGeom>
          <a:solidFill>
            <a:srgbClr val="D5E2DC"/>
          </a:solidFill>
          <a:ln/>
        </p:spPr>
      </p:sp>
      <p:sp>
        <p:nvSpPr>
          <p:cNvPr id="19" name="Text 16"/>
          <p:cNvSpPr/>
          <p:nvPr/>
        </p:nvSpPr>
        <p:spPr>
          <a:xfrm>
            <a:off x="609600" y="5548250"/>
            <a:ext cx="11582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Date</a:t>
            </a:r>
            <a:endParaRPr lang="en-US" sz="975" dirty="0">
              <a:latin typeface="Microsoft YaHei" pitchFamily="34" charset="0"/>
              <a:ea typeface="Microsoft YaHei" pitchFamily="34" charset="-122"/>
              <a:cs typeface="Microsoft YaHei" pitchFamily="34" charset="-120"/>
            </a:endParaRPr>
          </a:p>
        </p:txBody>
      </p:sp>
      <p:sp>
        <p:nvSpPr>
          <p:cNvPr id="20" name="Text 17"/>
          <p:cNvSpPr/>
          <p:nvPr/>
        </p:nvSpPr>
        <p:spPr>
          <a:xfrm>
            <a:off x="2038350" y="5530285"/>
            <a:ext cx="1015365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October 2026</a:t>
            </a:r>
            <a:endParaRPr lang="en-US" sz="1200" dirty="0">
              <a:latin typeface="Microsoft YaHei" pitchFamily="34" charset="0"/>
              <a:ea typeface="Microsoft YaHei" pitchFamily="34" charset="-122"/>
              <a:cs typeface="Microsoft YaHei" pitchFamily="34" charset="-120"/>
            </a:endParaRPr>
          </a:p>
        </p:txBody>
      </p:sp>
      <p:sp>
        <p:nvSpPr>
          <p:cNvPr id="21" name="Shape 18"/>
          <p:cNvSpPr/>
          <p:nvPr/>
        </p:nvSpPr>
        <p:spPr>
          <a:xfrm>
            <a:off x="609600" y="5848350"/>
            <a:ext cx="5486400" cy="9525"/>
          </a:xfrm>
          <a:prstGeom prst="rect">
            <a:avLst/>
          </a:prstGeom>
          <a:solidFill>
            <a:srgbClr val="D5E2DC"/>
          </a:solidFill>
          <a:ln/>
        </p:spPr>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01"/>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2</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l</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List tirzepatide and Wegovy, with three controls</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Shape 10"/>
          <p:cNvSpPr/>
          <p:nvPr/>
        </p:nvSpPr>
        <p:spPr>
          <a:xfrm>
            <a:off x="614363" y="1909762"/>
            <a:ext cx="10963275" cy="1247775"/>
          </a:xfrm>
          <a:prstGeom prst="roundRect">
            <a:avLst>
              <a:gd name="adj" fmla="val 9160"/>
            </a:avLst>
          </a:prstGeom>
          <a:solidFill>
            <a:srgbClr val="0E6B5C"/>
          </a:solidFill>
          <a:ln w="9525">
            <a:solidFill>
              <a:srgbClr val="0E6B5C"/>
            </a:solidFill>
            <a:prstDash val="solid"/>
          </a:ln>
        </p:spPr>
      </p:sp>
      <p:sp>
        <p:nvSpPr>
          <p:cNvPr id="13" name="Text 11"/>
          <p:cNvSpPr/>
          <p:nvPr/>
        </p:nvSpPr>
        <p:spPr>
          <a:xfrm>
            <a:off x="876300" y="2157350"/>
            <a:ext cx="11315700" cy="148590"/>
          </a:xfrm>
          <a:prstGeom prst="rect">
            <a:avLst/>
          </a:prstGeom>
          <a:noFill/>
          <a:ln/>
        </p:spPr>
        <p:txBody>
          <a:bodyPr wrap="none" lIns="0" tIns="0" rIns="0" bIns="0" rtlCol="0" anchor="t"/>
          <a:lstStyle/>
          <a:p>
            <a:pPr algn="l" indent="0" marL="0">
              <a:buNone/>
            </a:pPr>
            <a:r>
              <a:rPr lang="en-US" sz="975" b="1" spc="150" kern="0" dirty="0">
                <a:solidFill>
                  <a:srgbClr val="CFE1DE"/>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CFE1DE"/>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CFE1DE"/>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CFE1DE"/>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CFE1DE"/>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CFE1DE"/>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CFE1DE"/>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CFE1DE"/>
                </a:solidFill>
                <a:latin typeface="Microsoft YaHei" pitchFamily="34" charset="0"/>
                <a:ea typeface="Microsoft YaHei" pitchFamily="34" charset="-122"/>
                <a:cs typeface="Microsoft YaHei" pitchFamily="34" charset="-120"/>
              </a:rPr>
              <a:t>l</a:t>
            </a:r>
            <a:pPr algn="l" indent="0" marL="0">
              <a:buNone/>
            </a:pPr>
            <a:r>
              <a:rPr lang="en-US" sz="975" b="1" spc="150" kern="0" dirty="0">
                <a:solidFill>
                  <a:srgbClr val="CFE1DE"/>
                </a:solidFill>
                <a:latin typeface="Microsoft YaHei" pitchFamily="34" charset="0"/>
                <a:ea typeface="Microsoft YaHei" pitchFamily="34" charset="-122"/>
                <a:cs typeface="Microsoft YaHei" pitchFamily="34" charset="-120"/>
              </a:rPr>
              <a:t> </a:t>
            </a:r>
            <a:pPr algn="l" indent="0" marL="0">
              <a:buNone/>
            </a:pPr>
            <a:r>
              <a:rPr lang="en-US" sz="975" b="1" dirty="0">
                <a:solidFill>
                  <a:srgbClr val="CFE1DE"/>
                </a:solidFill>
                <a:latin typeface="Microsoft YaHei" pitchFamily="34" charset="0"/>
                <a:ea typeface="Microsoft YaHei" pitchFamily="34" charset="-122"/>
                <a:cs typeface="Microsoft YaHei" pitchFamily="34" charset="-120"/>
              </a:rPr>
              <a:t>1</a:t>
            </a:r>
            <a:endParaRPr lang="en-US" sz="975" dirty="0">
              <a:latin typeface="Microsoft YaHei" pitchFamily="34" charset="0"/>
              <a:ea typeface="Microsoft YaHei" pitchFamily="34" charset="-122"/>
              <a:cs typeface="Microsoft YaHei" pitchFamily="34" charset="-120"/>
            </a:endParaRPr>
          </a:p>
        </p:txBody>
      </p:sp>
      <p:sp>
        <p:nvSpPr>
          <p:cNvPr id="14" name="Shape 12"/>
          <p:cNvSpPr/>
          <p:nvPr/>
        </p:nvSpPr>
        <p:spPr>
          <a:xfrm>
            <a:off x="908282" y="2489432"/>
            <a:ext cx="317035" cy="317035"/>
          </a:xfrm>
          <a:custGeom>
            <a:avLst/>
            <a:gdLst/>
            <a:ahLst/>
            <a:cxnLst/>
            <a:rect l="l" t="t" r="r" b="b"/>
            <a:pathLst>
              <a:path w="317035" h="317035">
                <a:moveTo>
                  <a:pt x="134705" y="293455"/>
                </a:moveTo>
                <a:lnTo>
                  <a:pt x="293455" y="134705"/>
                </a:lnTo>
                <a:arcTo hR="78581" wR="78581" stAng="2734725" swAng="-10869451"/>
                <a:lnTo>
                  <a:pt x="23580" y="182330"/>
                </a:lnTo>
                <a:arcTo hR="78581" wR="78581" stAng="13534725" swAng="-10869451"/>
                <a:close/>
              </a:path>
            </a:pathLst>
          </a:custGeom>
          <a:noFill/>
          <a:ln w="31750">
            <a:solidFill>
              <a:srgbClr val="FFFFFF"/>
            </a:solidFill>
            <a:prstDash val="solid"/>
          </a:ln>
        </p:spPr>
      </p:sp>
      <p:sp>
        <p:nvSpPr>
          <p:cNvPr id="15" name="Shape 13"/>
          <p:cNvSpPr/>
          <p:nvPr/>
        </p:nvSpPr>
        <p:spPr>
          <a:xfrm>
            <a:off x="1011238" y="2592388"/>
            <a:ext cx="111125" cy="111125"/>
          </a:xfrm>
          <a:custGeom>
            <a:avLst/>
            <a:gdLst/>
            <a:ahLst/>
            <a:cxnLst/>
            <a:rect l="l" t="t" r="r" b="b"/>
            <a:pathLst>
              <a:path w="111125" h="111125">
                <a:moveTo>
                  <a:pt x="0" y="0"/>
                </a:moveTo>
                <a:lnTo>
                  <a:pt x="111125" y="111125"/>
                </a:lnTo>
              </a:path>
            </a:pathLst>
          </a:custGeom>
          <a:noFill/>
          <a:ln w="31750">
            <a:solidFill>
              <a:srgbClr val="FFFFFF"/>
            </a:solidFill>
            <a:prstDash val="solid"/>
          </a:ln>
        </p:spPr>
      </p:sp>
      <p:sp>
        <p:nvSpPr>
          <p:cNvPr id="16" name="Text 14"/>
          <p:cNvSpPr/>
          <p:nvPr/>
        </p:nvSpPr>
        <p:spPr>
          <a:xfrm>
            <a:off x="1905000" y="2142277"/>
            <a:ext cx="10287000" cy="274320"/>
          </a:xfrm>
          <a:prstGeom prst="rect">
            <a:avLst/>
          </a:prstGeom>
          <a:noFill/>
          <a:ln/>
        </p:spPr>
        <p:txBody>
          <a:bodyPr wrap="none" lIns="0" tIns="0" rIns="0" bIns="0" rtlCol="0" anchor="t"/>
          <a:lstStyle/>
          <a:p>
            <a:pPr algn="l" indent="0" marL="0">
              <a:buNone/>
            </a:pPr>
            <a:r>
              <a:rPr lang="en-US" sz="1800" b="1" dirty="0">
                <a:solidFill>
                  <a:srgbClr val="FFFFFF"/>
                </a:solidFill>
                <a:latin typeface="Microsoft YaHei" pitchFamily="34" charset="0"/>
                <a:ea typeface="Microsoft YaHei" pitchFamily="34" charset="-122"/>
                <a:cs typeface="Microsoft YaHei" pitchFamily="34" charset="-120"/>
              </a:rPr>
              <a:t>Drugs: list tirzepatide and Wegovy, mazdutide per case</a:t>
            </a:r>
            <a:endParaRPr lang="en-US" sz="1800" dirty="0">
              <a:latin typeface="Microsoft YaHei" pitchFamily="34" charset="0"/>
              <a:ea typeface="Microsoft YaHei" pitchFamily="34" charset="-122"/>
              <a:cs typeface="Microsoft YaHei" pitchFamily="34" charset="-120"/>
            </a:endParaRPr>
          </a:p>
        </p:txBody>
      </p:sp>
      <p:sp>
        <p:nvSpPr>
          <p:cNvPr id="17" name="Text 15"/>
          <p:cNvSpPr/>
          <p:nvPr/>
        </p:nvSpPr>
        <p:spPr>
          <a:xfrm>
            <a:off x="1905000" y="2558485"/>
            <a:ext cx="10287000" cy="182880"/>
          </a:xfrm>
          <a:prstGeom prst="rect">
            <a:avLst/>
          </a:prstGeom>
          <a:noFill/>
          <a:ln/>
        </p:spPr>
        <p:txBody>
          <a:bodyPr wrap="none" lIns="0" tIns="0" rIns="0" bIns="0" rtlCol="0" anchor="t"/>
          <a:lstStyle/>
          <a:p>
            <a:pPr algn="l" indent="0" marL="0">
              <a:buNone/>
            </a:pPr>
            <a:r>
              <a:rPr lang="en-US" sz="1200" dirty="0">
                <a:solidFill>
                  <a:srgbClr val="DDEAE8"/>
                </a:solidFill>
                <a:latin typeface="Microsoft YaHei" pitchFamily="34" charset="0"/>
                <a:ea typeface="Microsoft YaHei" pitchFamily="34" charset="-122"/>
                <a:cs typeface="Microsoft YaHei" pitchFamily="34" charset="-120"/>
              </a:rPr>
              <a:t>Strongest Chinese and head-to-head data, and Wegovy alone has outcome data</a:t>
            </a:r>
            <a:endParaRPr lang="en-US" sz="1200" dirty="0">
              <a:latin typeface="Microsoft YaHei" pitchFamily="34" charset="0"/>
              <a:ea typeface="Microsoft YaHei" pitchFamily="34" charset="-122"/>
              <a:cs typeface="Microsoft YaHei" pitchFamily="34" charset="-120"/>
            </a:endParaRPr>
          </a:p>
        </p:txBody>
      </p:sp>
      <p:sp>
        <p:nvSpPr>
          <p:cNvPr id="18" name="Shape 16"/>
          <p:cNvSpPr/>
          <p:nvPr/>
        </p:nvSpPr>
        <p:spPr>
          <a:xfrm>
            <a:off x="9529763" y="2424113"/>
            <a:ext cx="1800225" cy="219075"/>
          </a:xfrm>
          <a:prstGeom prst="roundRect">
            <a:avLst>
              <a:gd name="adj" fmla="val 50000"/>
            </a:avLst>
          </a:prstGeom>
          <a:noFill/>
          <a:ln w="9525">
            <a:solidFill>
              <a:srgbClr val="A6C8C3"/>
            </a:solidFill>
            <a:prstDash val="solid"/>
          </a:ln>
        </p:spPr>
      </p:sp>
      <p:sp>
        <p:nvSpPr>
          <p:cNvPr id="19" name="Text 17"/>
          <p:cNvSpPr/>
          <p:nvPr/>
        </p:nvSpPr>
        <p:spPr>
          <a:xfrm>
            <a:off x="8667750" y="2462150"/>
            <a:ext cx="3524250" cy="148590"/>
          </a:xfrm>
          <a:prstGeom prst="rect">
            <a:avLst/>
          </a:prstGeom>
          <a:noFill/>
          <a:ln/>
        </p:spPr>
        <p:txBody>
          <a:bodyPr wrap="none" lIns="0" tIns="0" rIns="0" bIns="0" rtlCol="0" anchor="t"/>
          <a:lstStyle/>
          <a:p>
            <a:pPr algn="ctr" indent="0" marL="0">
              <a:buNone/>
            </a:pPr>
            <a:r>
              <a:rPr lang="en-US" sz="975" dirty="0">
                <a:solidFill>
                  <a:srgbClr val="FFFFFF"/>
                </a:solidFill>
                <a:latin typeface="Microsoft YaHei" pitchFamily="34" charset="0"/>
                <a:ea typeface="Microsoft YaHei" pitchFamily="34" charset="-122"/>
                <a:cs typeface="Microsoft YaHei" pitchFamily="34" charset="-120"/>
              </a:rPr>
              <a:t>Evidence: pages 5 to 13</a:t>
            </a:r>
            <a:endParaRPr lang="en-US" sz="975" dirty="0">
              <a:latin typeface="Microsoft YaHei" pitchFamily="34" charset="0"/>
              <a:ea typeface="Microsoft YaHei" pitchFamily="34" charset="-122"/>
              <a:cs typeface="Microsoft YaHei" pitchFamily="34" charset="-120"/>
            </a:endParaRPr>
          </a:p>
        </p:txBody>
      </p:sp>
      <p:sp>
        <p:nvSpPr>
          <p:cNvPr id="20" name="Shape 18"/>
          <p:cNvSpPr/>
          <p:nvPr/>
        </p:nvSpPr>
        <p:spPr>
          <a:xfrm>
            <a:off x="614363" y="3300413"/>
            <a:ext cx="10963275" cy="1247775"/>
          </a:xfrm>
          <a:prstGeom prst="roundRect">
            <a:avLst>
              <a:gd name="adj" fmla="val 9160"/>
            </a:avLst>
          </a:prstGeom>
          <a:solidFill>
            <a:srgbClr val="FBFDFC"/>
          </a:solidFill>
          <a:ln w="9525">
            <a:solidFill>
              <a:srgbClr val="D5E2DC"/>
            </a:solidFill>
            <a:prstDash val="solid"/>
          </a:ln>
        </p:spPr>
      </p:sp>
      <p:sp>
        <p:nvSpPr>
          <p:cNvPr id="21" name="Text 19"/>
          <p:cNvSpPr/>
          <p:nvPr/>
        </p:nvSpPr>
        <p:spPr>
          <a:xfrm>
            <a:off x="876300" y="3548000"/>
            <a:ext cx="1131570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l</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 </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2</a:t>
            </a:r>
            <a:endParaRPr lang="en-US" sz="975" dirty="0">
              <a:latin typeface="Microsoft YaHei" pitchFamily="34" charset="0"/>
              <a:ea typeface="Microsoft YaHei" pitchFamily="34" charset="-122"/>
              <a:cs typeface="Microsoft YaHei" pitchFamily="34" charset="-120"/>
            </a:endParaRPr>
          </a:p>
        </p:txBody>
      </p:sp>
      <p:sp>
        <p:nvSpPr>
          <p:cNvPr id="22" name="Shape 20"/>
          <p:cNvSpPr/>
          <p:nvPr/>
        </p:nvSpPr>
        <p:spPr>
          <a:xfrm>
            <a:off x="1066800" y="3959225"/>
            <a:ext cx="11906" cy="63500"/>
          </a:xfrm>
          <a:custGeom>
            <a:avLst/>
            <a:gdLst/>
            <a:ahLst/>
            <a:cxnLst/>
            <a:rect l="l" t="t" r="r" b="b"/>
            <a:pathLst>
              <a:path w="11906" h="63500">
                <a:moveTo>
                  <a:pt x="0" y="0"/>
                </a:moveTo>
                <a:lnTo>
                  <a:pt x="0" y="63500"/>
                </a:lnTo>
              </a:path>
            </a:pathLst>
          </a:custGeom>
          <a:noFill/>
          <a:ln w="31750">
            <a:solidFill>
              <a:srgbClr val="0E6B5C"/>
            </a:solidFill>
            <a:prstDash val="solid"/>
          </a:ln>
        </p:spPr>
      </p:sp>
      <p:sp>
        <p:nvSpPr>
          <p:cNvPr id="23" name="Shape 21"/>
          <p:cNvSpPr/>
          <p:nvPr/>
        </p:nvSpPr>
        <p:spPr>
          <a:xfrm>
            <a:off x="1035050" y="4102100"/>
            <a:ext cx="63500" cy="79375"/>
          </a:xfrm>
          <a:custGeom>
            <a:avLst/>
            <a:gdLst/>
            <a:ahLst/>
            <a:cxnLst/>
            <a:rect l="l" t="t" r="r" b="b"/>
            <a:pathLst>
              <a:path w="63500" h="79375">
                <a:moveTo>
                  <a:pt x="63500" y="79375"/>
                </a:moveTo>
                <a:lnTo>
                  <a:pt x="63500" y="31750"/>
                </a:lnTo>
                <a:arcTo hR="31750" wR="31750" stAng="0" swAng="-10800000"/>
                <a:lnTo>
                  <a:pt x="0" y="79375"/>
                </a:lnTo>
              </a:path>
            </a:pathLst>
          </a:custGeom>
          <a:noFill/>
          <a:ln w="31750">
            <a:solidFill>
              <a:srgbClr val="0E6B5C"/>
            </a:solidFill>
            <a:prstDash val="solid"/>
          </a:ln>
        </p:spPr>
      </p:sp>
      <p:sp>
        <p:nvSpPr>
          <p:cNvPr id="24" name="Shape 22"/>
          <p:cNvSpPr/>
          <p:nvPr/>
        </p:nvSpPr>
        <p:spPr>
          <a:xfrm>
            <a:off x="1035050" y="3990975"/>
            <a:ext cx="63500" cy="11906"/>
          </a:xfrm>
          <a:custGeom>
            <a:avLst/>
            <a:gdLst/>
            <a:ahLst/>
            <a:cxnLst/>
            <a:rect l="l" t="t" r="r" b="b"/>
            <a:pathLst>
              <a:path w="63500" h="11906">
                <a:moveTo>
                  <a:pt x="63500" y="0"/>
                </a:moveTo>
                <a:lnTo>
                  <a:pt x="0" y="0"/>
                </a:lnTo>
              </a:path>
            </a:pathLst>
          </a:custGeom>
          <a:noFill/>
          <a:ln w="31750">
            <a:solidFill>
              <a:srgbClr val="0E6B5C"/>
            </a:solidFill>
            <a:prstDash val="solid"/>
          </a:ln>
        </p:spPr>
      </p:sp>
      <p:sp>
        <p:nvSpPr>
          <p:cNvPr id="25" name="Shape 23"/>
          <p:cNvSpPr/>
          <p:nvPr/>
        </p:nvSpPr>
        <p:spPr>
          <a:xfrm>
            <a:off x="908050" y="3975100"/>
            <a:ext cx="317500" cy="206375"/>
          </a:xfrm>
          <a:custGeom>
            <a:avLst/>
            <a:gdLst/>
            <a:ahLst/>
            <a:cxnLst/>
            <a:rect l="l" t="t" r="r" b="b"/>
            <a:pathLst>
              <a:path w="317500" h="206375">
                <a:moveTo>
                  <a:pt x="254000" y="47625"/>
                </a:moveTo>
                <a:lnTo>
                  <a:pt x="285750" y="47625"/>
                </a:lnTo>
                <a:arcTo hR="31750" wR="31750" stAng="16200000" swAng="5400000"/>
                <a:lnTo>
                  <a:pt x="317500" y="174625"/>
                </a:lnTo>
                <a:arcTo hR="31750" wR="31750" stAng="0" swAng="5400000"/>
                <a:lnTo>
                  <a:pt x="31750" y="206375"/>
                </a:lnTo>
                <a:arcTo hR="31750" wR="31750" stAng="5400000" swAng="5400000"/>
                <a:lnTo>
                  <a:pt x="0" y="31750"/>
                </a:lnTo>
                <a:arcTo hR="31750" wR="31750" stAng="10800000" swAng="5400000"/>
                <a:lnTo>
                  <a:pt x="63500" y="0"/>
                </a:lnTo>
              </a:path>
            </a:pathLst>
          </a:custGeom>
          <a:noFill/>
          <a:ln w="31750">
            <a:solidFill>
              <a:srgbClr val="0E6B5C"/>
            </a:solidFill>
            <a:prstDash val="solid"/>
          </a:ln>
        </p:spPr>
      </p:sp>
      <p:sp>
        <p:nvSpPr>
          <p:cNvPr id="26" name="Shape 24"/>
          <p:cNvSpPr/>
          <p:nvPr/>
        </p:nvSpPr>
        <p:spPr>
          <a:xfrm>
            <a:off x="971550" y="3895725"/>
            <a:ext cx="190500" cy="285750"/>
          </a:xfrm>
          <a:custGeom>
            <a:avLst/>
            <a:gdLst/>
            <a:ahLst/>
            <a:cxnLst/>
            <a:rect l="l" t="t" r="r" b="b"/>
            <a:pathLst>
              <a:path w="190500" h="285750">
                <a:moveTo>
                  <a:pt x="190500" y="285750"/>
                </a:moveTo>
                <a:lnTo>
                  <a:pt x="190500" y="31750"/>
                </a:lnTo>
                <a:arcTo hR="31750" wR="31750" stAng="0" swAng="-5400000"/>
                <a:lnTo>
                  <a:pt x="31750" y="0"/>
                </a:lnTo>
                <a:arcTo hR="31750" wR="31750" stAng="16200000" swAng="-5400000"/>
                <a:lnTo>
                  <a:pt x="0" y="285750"/>
                </a:lnTo>
              </a:path>
            </a:pathLst>
          </a:custGeom>
          <a:noFill/>
          <a:ln w="31750">
            <a:solidFill>
              <a:srgbClr val="0E6B5C"/>
            </a:solidFill>
            <a:prstDash val="solid"/>
          </a:ln>
        </p:spPr>
      </p:sp>
      <p:sp>
        <p:nvSpPr>
          <p:cNvPr id="27" name="Text 25"/>
          <p:cNvSpPr/>
          <p:nvPr/>
        </p:nvSpPr>
        <p:spPr>
          <a:xfrm>
            <a:off x="1905000" y="3532927"/>
            <a:ext cx="10287000" cy="274320"/>
          </a:xfrm>
          <a:prstGeom prst="rect">
            <a:avLst/>
          </a:prstGeom>
          <a:noFill/>
          <a:ln/>
        </p:spPr>
        <p:txBody>
          <a:bodyPr wrap="none" lIns="0" tIns="0" rIns="0" bIns="0" rtlCol="0" anchor="t"/>
          <a:lstStyle/>
          <a:p>
            <a:pPr algn="l" indent="0" marL="0">
              <a:buNone/>
            </a:pPr>
            <a:r>
              <a:rPr lang="en-US" sz="1800" b="1" dirty="0">
                <a:solidFill>
                  <a:srgbClr val="1E2B27"/>
                </a:solidFill>
                <a:latin typeface="Microsoft YaHei" pitchFamily="34" charset="0"/>
                <a:ea typeface="Microsoft YaHei" pitchFamily="34" charset="-122"/>
                <a:cs typeface="Microsoft YaHei" pitchFamily="34" charset="-120"/>
              </a:rPr>
              <a:t>Who prescribes: the weight clinic, endocrinology, nutrition</a:t>
            </a:r>
            <a:endParaRPr lang="en-US" sz="1800" dirty="0">
              <a:latin typeface="Microsoft YaHei" pitchFamily="34" charset="0"/>
              <a:ea typeface="Microsoft YaHei" pitchFamily="34" charset="-122"/>
              <a:cs typeface="Microsoft YaHei" pitchFamily="34" charset="-120"/>
            </a:endParaRPr>
          </a:p>
        </p:txBody>
      </p:sp>
      <p:sp>
        <p:nvSpPr>
          <p:cNvPr id="28" name="Text 26"/>
          <p:cNvSpPr/>
          <p:nvPr/>
        </p:nvSpPr>
        <p:spPr>
          <a:xfrm>
            <a:off x="1905000" y="3949135"/>
            <a:ext cx="10287000" cy="182880"/>
          </a:xfrm>
          <a:prstGeom prst="rect">
            <a:avLst/>
          </a:prstGeom>
          <a:noFill/>
          <a:ln/>
        </p:spPr>
        <p:txBody>
          <a:bodyPr wrap="none" lIns="0" tIns="0" rIns="0" bIns="0" rtlCol="0" anchor="t"/>
          <a:lstStyle/>
          <a:p>
            <a:pPr algn="l" indent="0" marL="0">
              <a:buNone/>
            </a:pPr>
            <a:r>
              <a:rPr lang="en-US" sz="1200" dirty="0">
                <a:solidFill>
                  <a:srgbClr val="5A6C66"/>
                </a:solidFill>
                <a:latin typeface="Microsoft YaHei" pitchFamily="34" charset="0"/>
                <a:ea typeface="Microsoft YaHei" pitchFamily="34" charset="-122"/>
                <a:cs typeface="Microsoft YaHei" pitchFamily="34" charset="-120"/>
              </a:rPr>
              <a:t>Only trained, authorized doctors, with a pharmacist reviewing every prescription first</a:t>
            </a:r>
            <a:endParaRPr lang="en-US" sz="1200" dirty="0">
              <a:latin typeface="Microsoft YaHei" pitchFamily="34" charset="0"/>
              <a:ea typeface="Microsoft YaHei" pitchFamily="34" charset="-122"/>
              <a:cs typeface="Microsoft YaHei" pitchFamily="34" charset="-120"/>
            </a:endParaRPr>
          </a:p>
        </p:txBody>
      </p:sp>
      <p:sp>
        <p:nvSpPr>
          <p:cNvPr id="29" name="Shape 27"/>
          <p:cNvSpPr/>
          <p:nvPr/>
        </p:nvSpPr>
        <p:spPr>
          <a:xfrm>
            <a:off x="9529763" y="3814763"/>
            <a:ext cx="1800225" cy="219075"/>
          </a:xfrm>
          <a:prstGeom prst="roundRect">
            <a:avLst>
              <a:gd name="adj" fmla="val 50000"/>
            </a:avLst>
          </a:prstGeom>
          <a:noFill/>
          <a:ln w="9525">
            <a:solidFill>
              <a:srgbClr val="D5E2DC"/>
            </a:solidFill>
            <a:prstDash val="solid"/>
          </a:ln>
        </p:spPr>
      </p:sp>
      <p:sp>
        <p:nvSpPr>
          <p:cNvPr id="30" name="Text 28"/>
          <p:cNvSpPr/>
          <p:nvPr/>
        </p:nvSpPr>
        <p:spPr>
          <a:xfrm>
            <a:off x="8667750" y="3852800"/>
            <a:ext cx="3524250" cy="148590"/>
          </a:xfrm>
          <a:prstGeom prst="rect">
            <a:avLst/>
          </a:prstGeom>
          <a:noFill/>
          <a:ln/>
        </p:spPr>
        <p:txBody>
          <a:bodyPr wrap="none" lIns="0" tIns="0" rIns="0" bIns="0" rtlCol="0" anchor="t"/>
          <a:lstStyle/>
          <a:p>
            <a:pPr algn="ctr" indent="0" marL="0">
              <a:buNone/>
            </a:pPr>
            <a:r>
              <a:rPr lang="en-US" sz="975" dirty="0">
                <a:solidFill>
                  <a:srgbClr val="5A6C66"/>
                </a:solidFill>
                <a:latin typeface="Microsoft YaHei" pitchFamily="34" charset="0"/>
                <a:ea typeface="Microsoft YaHei" pitchFamily="34" charset="-122"/>
                <a:cs typeface="Microsoft YaHei" pitchFamily="34" charset="-120"/>
              </a:rPr>
              <a:t>Evidence: page 14</a:t>
            </a:r>
            <a:endParaRPr lang="en-US" sz="975" dirty="0">
              <a:latin typeface="Microsoft YaHei" pitchFamily="34" charset="0"/>
              <a:ea typeface="Microsoft YaHei" pitchFamily="34" charset="-122"/>
              <a:cs typeface="Microsoft YaHei" pitchFamily="34" charset="-120"/>
            </a:endParaRPr>
          </a:p>
        </p:txBody>
      </p:sp>
      <p:sp>
        <p:nvSpPr>
          <p:cNvPr id="31" name="Shape 29"/>
          <p:cNvSpPr/>
          <p:nvPr/>
        </p:nvSpPr>
        <p:spPr>
          <a:xfrm>
            <a:off x="614363" y="4691063"/>
            <a:ext cx="10963275" cy="1247775"/>
          </a:xfrm>
          <a:prstGeom prst="roundRect">
            <a:avLst>
              <a:gd name="adj" fmla="val 9160"/>
            </a:avLst>
          </a:prstGeom>
          <a:solidFill>
            <a:srgbClr val="FBFDFC"/>
          </a:solidFill>
          <a:ln w="9525">
            <a:solidFill>
              <a:srgbClr val="D5E2DC"/>
            </a:solidFill>
            <a:prstDash val="solid"/>
          </a:ln>
        </p:spPr>
      </p:sp>
      <p:sp>
        <p:nvSpPr>
          <p:cNvPr id="32" name="Text 30"/>
          <p:cNvSpPr/>
          <p:nvPr/>
        </p:nvSpPr>
        <p:spPr>
          <a:xfrm>
            <a:off x="876300" y="4938650"/>
            <a:ext cx="1131570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l</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 </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3</a:t>
            </a:r>
            <a:endParaRPr lang="en-US" sz="975" dirty="0">
              <a:latin typeface="Microsoft YaHei" pitchFamily="34" charset="0"/>
              <a:ea typeface="Microsoft YaHei" pitchFamily="34" charset="-122"/>
              <a:cs typeface="Microsoft YaHei" pitchFamily="34" charset="-120"/>
            </a:endParaRPr>
          </a:p>
        </p:txBody>
      </p:sp>
      <p:sp>
        <p:nvSpPr>
          <p:cNvPr id="33" name="Shape 31"/>
          <p:cNvSpPr/>
          <p:nvPr/>
        </p:nvSpPr>
        <p:spPr>
          <a:xfrm>
            <a:off x="1003300" y="5270500"/>
            <a:ext cx="127000" cy="63500"/>
          </a:xfrm>
          <a:prstGeom prst="roundRect">
            <a:avLst>
              <a:gd name="adj" fmla="val 25000"/>
            </a:avLst>
          </a:prstGeom>
          <a:noFill/>
          <a:ln w="31750">
            <a:solidFill>
              <a:srgbClr val="0E6B5C"/>
            </a:solidFill>
            <a:prstDash val="solid"/>
          </a:ln>
        </p:spPr>
      </p:sp>
      <p:sp>
        <p:nvSpPr>
          <p:cNvPr id="34" name="Shape 32"/>
          <p:cNvSpPr/>
          <p:nvPr/>
        </p:nvSpPr>
        <p:spPr>
          <a:xfrm>
            <a:off x="939800" y="5302250"/>
            <a:ext cx="254000" cy="285750"/>
          </a:xfrm>
          <a:custGeom>
            <a:avLst/>
            <a:gdLst/>
            <a:ahLst/>
            <a:cxnLst/>
            <a:rect l="l" t="t" r="r" b="b"/>
            <a:pathLst>
              <a:path w="254000" h="285750">
                <a:moveTo>
                  <a:pt x="190500" y="0"/>
                </a:moveTo>
                <a:lnTo>
                  <a:pt x="222250" y="0"/>
                </a:lnTo>
                <a:arcTo hR="31750" wR="31750" stAng="16200000" swAng="5400000"/>
                <a:lnTo>
                  <a:pt x="254000" y="254000"/>
                </a:lnTo>
                <a:arcTo hR="31750" wR="31750" stAng="0" swAng="5400000"/>
                <a:lnTo>
                  <a:pt x="31750" y="285750"/>
                </a:lnTo>
                <a:arcTo hR="31750" wR="31750" stAng="5400000" swAng="5400000"/>
                <a:lnTo>
                  <a:pt x="0" y="31750"/>
                </a:lnTo>
                <a:arcTo hR="31750" wR="31750" stAng="10800000" swAng="5400000"/>
                <a:lnTo>
                  <a:pt x="63500" y="0"/>
                </a:lnTo>
              </a:path>
            </a:pathLst>
          </a:custGeom>
          <a:noFill/>
          <a:ln w="31750">
            <a:solidFill>
              <a:srgbClr val="0E6B5C"/>
            </a:solidFill>
            <a:prstDash val="solid"/>
          </a:ln>
        </p:spPr>
      </p:sp>
      <p:sp>
        <p:nvSpPr>
          <p:cNvPr id="35" name="Shape 33"/>
          <p:cNvSpPr/>
          <p:nvPr/>
        </p:nvSpPr>
        <p:spPr>
          <a:xfrm>
            <a:off x="1019175" y="5429250"/>
            <a:ext cx="95250" cy="63500"/>
          </a:xfrm>
          <a:custGeom>
            <a:avLst/>
            <a:gdLst/>
            <a:ahLst/>
            <a:cxnLst/>
            <a:rect l="l" t="t" r="r" b="b"/>
            <a:pathLst>
              <a:path w="95250" h="63500">
                <a:moveTo>
                  <a:pt x="0" y="31750"/>
                </a:moveTo>
                <a:lnTo>
                  <a:pt x="31750" y="63500"/>
                </a:lnTo>
                <a:lnTo>
                  <a:pt x="95250" y="0"/>
                </a:lnTo>
              </a:path>
            </a:pathLst>
          </a:custGeom>
          <a:noFill/>
          <a:ln w="31750">
            <a:solidFill>
              <a:srgbClr val="0E6B5C"/>
            </a:solidFill>
            <a:prstDash val="solid"/>
          </a:ln>
        </p:spPr>
      </p:sp>
      <p:sp>
        <p:nvSpPr>
          <p:cNvPr id="36" name="Text 34"/>
          <p:cNvSpPr/>
          <p:nvPr/>
        </p:nvSpPr>
        <p:spPr>
          <a:xfrm>
            <a:off x="1905000" y="4923577"/>
            <a:ext cx="10287000" cy="274320"/>
          </a:xfrm>
          <a:prstGeom prst="rect">
            <a:avLst/>
          </a:prstGeom>
          <a:noFill/>
          <a:ln/>
        </p:spPr>
        <p:txBody>
          <a:bodyPr wrap="none" lIns="0" tIns="0" rIns="0" bIns="0" rtlCol="0" anchor="t"/>
          <a:lstStyle/>
          <a:p>
            <a:pPr algn="l" indent="0" marL="0">
              <a:buNone/>
            </a:pPr>
            <a:r>
              <a:rPr lang="en-US" sz="1800" b="1" dirty="0">
                <a:solidFill>
                  <a:srgbClr val="1E2B27"/>
                </a:solidFill>
                <a:latin typeface="Microsoft YaHei" pitchFamily="34" charset="0"/>
                <a:ea typeface="Microsoft YaHei" pitchFamily="34" charset="-122"/>
                <a:cs typeface="Microsoft YaHei" pitchFamily="34" charset="-120"/>
              </a:rPr>
              <a:t>Rules: check the label threshold, weight loss is self-pay</a:t>
            </a:r>
            <a:endParaRPr lang="en-US" sz="1800" dirty="0">
              <a:latin typeface="Microsoft YaHei" pitchFamily="34" charset="0"/>
              <a:ea typeface="Microsoft YaHei" pitchFamily="34" charset="-122"/>
              <a:cs typeface="Microsoft YaHei" pitchFamily="34" charset="-120"/>
            </a:endParaRPr>
          </a:p>
        </p:txBody>
      </p:sp>
      <p:sp>
        <p:nvSpPr>
          <p:cNvPr id="37" name="Text 35"/>
          <p:cNvSpPr/>
          <p:nvPr/>
        </p:nvSpPr>
        <p:spPr>
          <a:xfrm>
            <a:off x="1905000" y="5339785"/>
            <a:ext cx="10287000" cy="182880"/>
          </a:xfrm>
          <a:prstGeom prst="rect">
            <a:avLst/>
          </a:prstGeom>
          <a:noFill/>
          <a:ln/>
        </p:spPr>
        <p:txBody>
          <a:bodyPr wrap="none" lIns="0" tIns="0" rIns="0" bIns="0" rtlCol="0" anchor="t"/>
          <a:lstStyle/>
          <a:p>
            <a:pPr algn="l" indent="0" marL="0">
              <a:buNone/>
            </a:pPr>
            <a:r>
              <a:rPr lang="en-US" sz="1200" dirty="0">
                <a:solidFill>
                  <a:srgbClr val="5A6C66"/>
                </a:solidFill>
                <a:latin typeface="Microsoft YaHei" pitchFamily="34" charset="0"/>
                <a:ea typeface="Microsoft YaHei" pitchFamily="34" charset="-122"/>
                <a:cs typeface="Microsoft YaHei" pitchFamily="34" charset="-120"/>
              </a:rPr>
              <a:t>Track efficacy, safety and adherence, with the first review six months after launch</a:t>
            </a:r>
            <a:endParaRPr lang="en-US" sz="1200" dirty="0">
              <a:latin typeface="Microsoft YaHei" pitchFamily="34" charset="0"/>
              <a:ea typeface="Microsoft YaHei" pitchFamily="34" charset="-122"/>
              <a:cs typeface="Microsoft YaHei" pitchFamily="34" charset="-120"/>
            </a:endParaRPr>
          </a:p>
        </p:txBody>
      </p:sp>
      <p:sp>
        <p:nvSpPr>
          <p:cNvPr id="38" name="Shape 36"/>
          <p:cNvSpPr/>
          <p:nvPr/>
        </p:nvSpPr>
        <p:spPr>
          <a:xfrm>
            <a:off x="9529763" y="5205413"/>
            <a:ext cx="1800225" cy="219075"/>
          </a:xfrm>
          <a:prstGeom prst="roundRect">
            <a:avLst>
              <a:gd name="adj" fmla="val 50000"/>
            </a:avLst>
          </a:prstGeom>
          <a:noFill/>
          <a:ln w="9525">
            <a:solidFill>
              <a:srgbClr val="D5E2DC"/>
            </a:solidFill>
            <a:prstDash val="solid"/>
          </a:ln>
        </p:spPr>
      </p:sp>
      <p:sp>
        <p:nvSpPr>
          <p:cNvPr id="39" name="Text 37"/>
          <p:cNvSpPr/>
          <p:nvPr/>
        </p:nvSpPr>
        <p:spPr>
          <a:xfrm>
            <a:off x="8667750" y="5243450"/>
            <a:ext cx="3524250" cy="148590"/>
          </a:xfrm>
          <a:prstGeom prst="rect">
            <a:avLst/>
          </a:prstGeom>
          <a:noFill/>
          <a:ln/>
        </p:spPr>
        <p:txBody>
          <a:bodyPr wrap="none" lIns="0" tIns="0" rIns="0" bIns="0" rtlCol="0" anchor="t"/>
          <a:lstStyle/>
          <a:p>
            <a:pPr algn="ctr" indent="0" marL="0">
              <a:buNone/>
            </a:pPr>
            <a:r>
              <a:rPr lang="en-US" sz="975" dirty="0">
                <a:solidFill>
                  <a:srgbClr val="5A6C66"/>
                </a:solidFill>
                <a:latin typeface="Microsoft YaHei" pitchFamily="34" charset="0"/>
                <a:ea typeface="Microsoft YaHei" pitchFamily="34" charset="-122"/>
                <a:cs typeface="Microsoft YaHei" pitchFamily="34" charset="-120"/>
              </a:rPr>
              <a:t>Evidence: pages 15 to 17</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02"/>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3</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C</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x</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Weight clinics are due, tirzepatide down 80%</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Shape 10"/>
          <p:cNvSpPr/>
          <p:nvPr/>
        </p:nvSpPr>
        <p:spPr>
          <a:xfrm>
            <a:off x="614363" y="1871663"/>
            <a:ext cx="3495675" cy="2371725"/>
          </a:xfrm>
          <a:prstGeom prst="roundRect">
            <a:avLst>
              <a:gd name="adj" fmla="val 4016"/>
            </a:avLst>
          </a:prstGeom>
          <a:solidFill>
            <a:srgbClr val="FBFDFC"/>
          </a:solidFill>
          <a:ln w="9525">
            <a:solidFill>
              <a:srgbClr val="D5E2DC"/>
            </a:solidFill>
            <a:prstDash val="solid"/>
          </a:ln>
        </p:spPr>
      </p:sp>
      <p:sp>
        <p:nvSpPr>
          <p:cNvPr id="13" name="Shape 11"/>
          <p:cNvSpPr/>
          <p:nvPr/>
        </p:nvSpPr>
        <p:spPr>
          <a:xfrm>
            <a:off x="623888" y="1881187"/>
            <a:ext cx="3476625" cy="80963"/>
          </a:xfrm>
          <a:custGeom>
            <a:avLst/>
            <a:gdLst/>
            <a:ahLst/>
            <a:cxnLst/>
            <a:rect l="l" t="t" r="r" b="b"/>
            <a:pathLst>
              <a:path w="3476625" h="80963">
                <a:moveTo>
                  <a:pt x="0" y="80963"/>
                </a:moveTo>
                <a:arcTo hR="80963" wR="80963" stAng="10800000" swAng="5400000"/>
                <a:lnTo>
                  <a:pt x="3395663" y="0"/>
                </a:lnTo>
                <a:arcTo hR="80963" wR="80963" stAng="16200000" swAng="5400000"/>
              </a:path>
            </a:pathLst>
          </a:custGeom>
          <a:noFill/>
          <a:ln w="28575">
            <a:solidFill>
              <a:srgbClr val="D5E2DC"/>
            </a:solidFill>
            <a:prstDash val="solid"/>
          </a:ln>
        </p:spPr>
      </p:sp>
      <p:sp>
        <p:nvSpPr>
          <p:cNvPr id="14" name="Shape 12"/>
          <p:cNvSpPr/>
          <p:nvPr/>
        </p:nvSpPr>
        <p:spPr>
          <a:xfrm>
            <a:off x="962025" y="2167731"/>
            <a:ext cx="7739" cy="41275"/>
          </a:xfrm>
          <a:custGeom>
            <a:avLst/>
            <a:gdLst/>
            <a:ahLst/>
            <a:cxnLst/>
            <a:rect l="l" t="t" r="r" b="b"/>
            <a:pathLst>
              <a:path w="7739" h="41275">
                <a:moveTo>
                  <a:pt x="0" y="0"/>
                </a:moveTo>
                <a:lnTo>
                  <a:pt x="0" y="41275"/>
                </a:lnTo>
              </a:path>
            </a:pathLst>
          </a:custGeom>
          <a:noFill/>
          <a:ln w="20638">
            <a:solidFill>
              <a:srgbClr val="0E6B5C"/>
            </a:solidFill>
            <a:prstDash val="solid"/>
          </a:ln>
        </p:spPr>
      </p:sp>
      <p:sp>
        <p:nvSpPr>
          <p:cNvPr id="15" name="Shape 13"/>
          <p:cNvSpPr/>
          <p:nvPr/>
        </p:nvSpPr>
        <p:spPr>
          <a:xfrm>
            <a:off x="941388" y="2260600"/>
            <a:ext cx="41275" cy="51594"/>
          </a:xfrm>
          <a:custGeom>
            <a:avLst/>
            <a:gdLst/>
            <a:ahLst/>
            <a:cxnLst/>
            <a:rect l="l" t="t" r="r" b="b"/>
            <a:pathLst>
              <a:path w="41275" h="51594">
                <a:moveTo>
                  <a:pt x="41275" y="51594"/>
                </a:moveTo>
                <a:lnTo>
                  <a:pt x="41275" y="20637"/>
                </a:lnTo>
                <a:arcTo hR="20637" wR="20637" stAng="0" swAng="-10800000"/>
                <a:lnTo>
                  <a:pt x="0" y="51594"/>
                </a:lnTo>
              </a:path>
            </a:pathLst>
          </a:custGeom>
          <a:noFill/>
          <a:ln w="20638">
            <a:solidFill>
              <a:srgbClr val="0E6B5C"/>
            </a:solidFill>
            <a:prstDash val="solid"/>
          </a:ln>
        </p:spPr>
      </p:sp>
      <p:sp>
        <p:nvSpPr>
          <p:cNvPr id="16" name="Shape 14"/>
          <p:cNvSpPr/>
          <p:nvPr/>
        </p:nvSpPr>
        <p:spPr>
          <a:xfrm>
            <a:off x="941388" y="2188369"/>
            <a:ext cx="41275" cy="7739"/>
          </a:xfrm>
          <a:custGeom>
            <a:avLst/>
            <a:gdLst/>
            <a:ahLst/>
            <a:cxnLst/>
            <a:rect l="l" t="t" r="r" b="b"/>
            <a:pathLst>
              <a:path w="41275" h="7739">
                <a:moveTo>
                  <a:pt x="41275" y="0"/>
                </a:moveTo>
                <a:lnTo>
                  <a:pt x="0" y="0"/>
                </a:lnTo>
              </a:path>
            </a:pathLst>
          </a:custGeom>
          <a:noFill/>
          <a:ln w="20638">
            <a:solidFill>
              <a:srgbClr val="0E6B5C"/>
            </a:solidFill>
            <a:prstDash val="solid"/>
          </a:ln>
        </p:spPr>
      </p:sp>
      <p:sp>
        <p:nvSpPr>
          <p:cNvPr id="17" name="Shape 15"/>
          <p:cNvSpPr/>
          <p:nvPr/>
        </p:nvSpPr>
        <p:spPr>
          <a:xfrm>
            <a:off x="858838" y="2178050"/>
            <a:ext cx="206375" cy="134144"/>
          </a:xfrm>
          <a:custGeom>
            <a:avLst/>
            <a:gdLst/>
            <a:ahLst/>
            <a:cxnLst/>
            <a:rect l="l" t="t" r="r" b="b"/>
            <a:pathLst>
              <a:path w="206375" h="134144">
                <a:moveTo>
                  <a:pt x="165100" y="30956"/>
                </a:moveTo>
                <a:lnTo>
                  <a:pt x="185738" y="30956"/>
                </a:lnTo>
                <a:arcTo hR="20637" wR="20637" stAng="16200000" swAng="5400000"/>
                <a:lnTo>
                  <a:pt x="206375" y="113506"/>
                </a:lnTo>
                <a:arcTo hR="20637" wR="20637" stAng="0" swAng="5400000"/>
                <a:lnTo>
                  <a:pt x="20637" y="134144"/>
                </a:lnTo>
                <a:arcTo hR="20637" wR="20637" stAng="5400000" swAng="5400000"/>
                <a:lnTo>
                  <a:pt x="0" y="20637"/>
                </a:lnTo>
                <a:arcTo hR="20637" wR="20637" stAng="10800000" swAng="5400000"/>
                <a:lnTo>
                  <a:pt x="41275" y="0"/>
                </a:lnTo>
              </a:path>
            </a:pathLst>
          </a:custGeom>
          <a:noFill/>
          <a:ln w="20638">
            <a:solidFill>
              <a:srgbClr val="0E6B5C"/>
            </a:solidFill>
            <a:prstDash val="solid"/>
          </a:ln>
        </p:spPr>
      </p:sp>
      <p:sp>
        <p:nvSpPr>
          <p:cNvPr id="18" name="Shape 16"/>
          <p:cNvSpPr/>
          <p:nvPr/>
        </p:nvSpPr>
        <p:spPr>
          <a:xfrm>
            <a:off x="900113" y="2126456"/>
            <a:ext cx="123825" cy="185738"/>
          </a:xfrm>
          <a:custGeom>
            <a:avLst/>
            <a:gdLst/>
            <a:ahLst/>
            <a:cxnLst/>
            <a:rect l="l" t="t" r="r" b="b"/>
            <a:pathLst>
              <a:path w="123825" h="185738">
                <a:moveTo>
                  <a:pt x="123825" y="185738"/>
                </a:moveTo>
                <a:lnTo>
                  <a:pt x="123825" y="20637"/>
                </a:lnTo>
                <a:arcTo hR="20637" wR="20637" stAng="0" swAng="-5400000"/>
                <a:lnTo>
                  <a:pt x="20637" y="0"/>
                </a:lnTo>
                <a:arcTo hR="20637" wR="20637" stAng="16200000" swAng="-5400000"/>
                <a:lnTo>
                  <a:pt x="0" y="185738"/>
                </a:lnTo>
              </a:path>
            </a:pathLst>
          </a:custGeom>
          <a:noFill/>
          <a:ln w="20638">
            <a:solidFill>
              <a:srgbClr val="0E6B5C"/>
            </a:solidFill>
            <a:prstDash val="solid"/>
          </a:ln>
        </p:spPr>
      </p:sp>
      <p:sp>
        <p:nvSpPr>
          <p:cNvPr id="19" name="Shape 17"/>
          <p:cNvSpPr/>
          <p:nvPr/>
        </p:nvSpPr>
        <p:spPr>
          <a:xfrm>
            <a:off x="3128963" y="2119313"/>
            <a:ext cx="752475" cy="200025"/>
          </a:xfrm>
          <a:prstGeom prst="roundRect">
            <a:avLst>
              <a:gd name="adj" fmla="val 50000"/>
            </a:avLst>
          </a:prstGeom>
          <a:noFill/>
          <a:ln w="9525">
            <a:solidFill>
              <a:srgbClr val="0E6B5C"/>
            </a:solidFill>
            <a:prstDash val="solid"/>
          </a:ln>
        </p:spPr>
      </p:sp>
      <p:sp>
        <p:nvSpPr>
          <p:cNvPr id="20" name="Text 18"/>
          <p:cNvSpPr/>
          <p:nvPr/>
        </p:nvSpPr>
        <p:spPr>
          <a:xfrm>
            <a:off x="0" y="2156989"/>
            <a:ext cx="7010400" cy="137160"/>
          </a:xfrm>
          <a:prstGeom prst="rect">
            <a:avLst/>
          </a:prstGeom>
          <a:noFill/>
          <a:ln/>
        </p:spPr>
        <p:txBody>
          <a:bodyPr wrap="none" lIns="0" tIns="0" rIns="0" bIns="0" rtlCol="0" anchor="t"/>
          <a:lstStyle/>
          <a:p>
            <a:pPr algn="ctr" indent="0" marL="0">
              <a:buNone/>
            </a:pPr>
            <a:r>
              <a:rPr lang="en-US" sz="900" b="1" dirty="0">
                <a:solidFill>
                  <a:srgbClr val="0E6B5C"/>
                </a:solidFill>
                <a:latin typeface="Microsoft YaHei" pitchFamily="34" charset="0"/>
                <a:ea typeface="Microsoft YaHei" pitchFamily="34" charset="-122"/>
                <a:cs typeface="Microsoft YaHei" pitchFamily="34" charset="-120"/>
              </a:rPr>
              <a:t>Official</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838200" y="2515074"/>
            <a:ext cx="11353800" cy="617220"/>
          </a:xfrm>
          <a:prstGeom prst="rect">
            <a:avLst/>
          </a:prstGeom>
          <a:noFill/>
          <a:ln/>
        </p:spPr>
        <p:txBody>
          <a:bodyPr wrap="none" lIns="0" tIns="0" rIns="0" bIns="0" rtlCol="0" anchor="t"/>
          <a:lstStyle/>
          <a:p>
            <a:pPr algn="l" indent="0" marL="0">
              <a:buNone/>
            </a:pPr>
            <a:r>
              <a:rPr lang="en-US" sz="4050" b="1" dirty="0">
                <a:solidFill>
                  <a:srgbClr val="1E2B27"/>
                </a:solidFill>
                <a:latin typeface="Microsoft YaHei" pitchFamily="34" charset="0"/>
                <a:ea typeface="Microsoft YaHei" pitchFamily="34" charset="-122"/>
                <a:cs typeface="Microsoft YaHei" pitchFamily="34" charset="-120"/>
              </a:rPr>
              <a:t>All</a:t>
            </a:r>
            <a:endParaRPr lang="en-US" sz="4050" dirty="0">
              <a:latin typeface="Microsoft YaHei" pitchFamily="34" charset="0"/>
              <a:ea typeface="Microsoft YaHei" pitchFamily="34" charset="-122"/>
              <a:cs typeface="Microsoft YaHei" pitchFamily="34" charset="-120"/>
            </a:endParaRPr>
          </a:p>
        </p:txBody>
      </p:sp>
      <p:sp>
        <p:nvSpPr>
          <p:cNvPr id="22" name="Text 20"/>
          <p:cNvSpPr/>
          <p:nvPr/>
        </p:nvSpPr>
        <p:spPr>
          <a:xfrm>
            <a:off x="838200" y="3235121"/>
            <a:ext cx="113538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Public tertiary general hospitals</a:t>
            </a:r>
            <a:endParaRPr lang="en-US" sz="1275" dirty="0">
              <a:latin typeface="Microsoft YaHei" pitchFamily="34" charset="0"/>
              <a:ea typeface="Microsoft YaHei" pitchFamily="34" charset="-122"/>
              <a:cs typeface="Microsoft YaHei" pitchFamily="34" charset="-120"/>
            </a:endParaRPr>
          </a:p>
        </p:txBody>
      </p:sp>
      <p:sp>
        <p:nvSpPr>
          <p:cNvPr id="23" name="Text 21"/>
          <p:cNvSpPr/>
          <p:nvPr/>
        </p:nvSpPr>
        <p:spPr>
          <a:xfrm>
            <a:off x="838200" y="3482771"/>
            <a:ext cx="113538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must run a weight clinic in 2026</a:t>
            </a:r>
            <a:endParaRPr lang="en-US" sz="1275" dirty="0">
              <a:latin typeface="Microsoft YaHei" pitchFamily="34" charset="0"/>
              <a:ea typeface="Microsoft YaHei" pitchFamily="34" charset="-122"/>
              <a:cs typeface="Microsoft YaHei" pitchFamily="34" charset="-120"/>
            </a:endParaRPr>
          </a:p>
        </p:txBody>
      </p:sp>
      <p:sp>
        <p:nvSpPr>
          <p:cNvPr id="24" name="Text 22"/>
          <p:cNvSpPr/>
          <p:nvPr/>
        </p:nvSpPr>
        <p:spPr>
          <a:xfrm>
            <a:off x="838200" y="3796012"/>
            <a:ext cx="11353800"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One of the National Health Commission</a:t>
            </a:r>
            <a:pPr algn="l" indent="0" marL="0">
              <a:buNone/>
            </a:pPr>
            <a:r>
              <a:rPr lang="en-US" sz="1050" dirty="0">
                <a:solidFill>
                  <a:srgbClr val="5A6C66"/>
                </a:solidFill>
                <a:latin typeface="Microsoft YaHei" pitchFamily="34" charset="0"/>
                <a:ea typeface="Microsoft YaHei" pitchFamily="34" charset="-122"/>
                <a:cs typeface="Microsoft YaHei" pitchFamily="34" charset="-120"/>
              </a:rPr>
              <a:t>'</a:t>
            </a:r>
            <a:pPr algn="l" indent="0" marL="0">
              <a:buNone/>
            </a:pPr>
            <a:r>
              <a:rPr lang="en-US" sz="1050" dirty="0">
                <a:solidFill>
                  <a:srgbClr val="5A6C66"/>
                </a:solidFill>
                <a:latin typeface="Microsoft YaHei" pitchFamily="34" charset="0"/>
                <a:ea typeface="Microsoft YaHei" pitchFamily="34" charset="-122"/>
                <a:cs typeface="Microsoft YaHei" pitchFamily="34" charset="-120"/>
              </a:rPr>
              <a:t>s ten</a:t>
            </a:r>
            <a:endParaRPr lang="en-US" sz="1050" dirty="0">
              <a:latin typeface="Microsoft YaHei" pitchFamily="34" charset="0"/>
              <a:ea typeface="Microsoft YaHei" pitchFamily="34" charset="-122"/>
              <a:cs typeface="Microsoft YaHei" pitchFamily="34" charset="-120"/>
            </a:endParaRPr>
          </a:p>
        </p:txBody>
      </p:sp>
      <p:sp>
        <p:nvSpPr>
          <p:cNvPr id="25" name="Text 23"/>
          <p:cNvSpPr/>
          <p:nvPr/>
        </p:nvSpPr>
        <p:spPr>
          <a:xfrm>
            <a:off x="838200" y="4005562"/>
            <a:ext cx="11353800"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pledges for 2026</a:t>
            </a:r>
            <a:endParaRPr lang="en-US" sz="1050" dirty="0">
              <a:latin typeface="Microsoft YaHei" pitchFamily="34" charset="0"/>
              <a:ea typeface="Microsoft YaHei" pitchFamily="34" charset="-122"/>
              <a:cs typeface="Microsoft YaHei" pitchFamily="34" charset="-120"/>
            </a:endParaRPr>
          </a:p>
        </p:txBody>
      </p:sp>
      <p:sp>
        <p:nvSpPr>
          <p:cNvPr id="26" name="Shape 24"/>
          <p:cNvSpPr/>
          <p:nvPr/>
        </p:nvSpPr>
        <p:spPr>
          <a:xfrm>
            <a:off x="4348163" y="1871663"/>
            <a:ext cx="3495675" cy="2371725"/>
          </a:xfrm>
          <a:prstGeom prst="roundRect">
            <a:avLst>
              <a:gd name="adj" fmla="val 4016"/>
            </a:avLst>
          </a:prstGeom>
          <a:solidFill>
            <a:srgbClr val="FBFDFC"/>
          </a:solidFill>
          <a:ln w="9525">
            <a:solidFill>
              <a:srgbClr val="D5E2DC"/>
            </a:solidFill>
            <a:prstDash val="solid"/>
          </a:ln>
        </p:spPr>
      </p:sp>
      <p:sp>
        <p:nvSpPr>
          <p:cNvPr id="27" name="Shape 25"/>
          <p:cNvSpPr/>
          <p:nvPr/>
        </p:nvSpPr>
        <p:spPr>
          <a:xfrm>
            <a:off x="4357688" y="1881187"/>
            <a:ext cx="3476625" cy="80963"/>
          </a:xfrm>
          <a:custGeom>
            <a:avLst/>
            <a:gdLst/>
            <a:ahLst/>
            <a:cxnLst/>
            <a:rect l="l" t="t" r="r" b="b"/>
            <a:pathLst>
              <a:path w="3476625" h="80963">
                <a:moveTo>
                  <a:pt x="0" y="80963"/>
                </a:moveTo>
                <a:arcTo hR="80963" wR="80963" stAng="10800000" swAng="5400000"/>
                <a:lnTo>
                  <a:pt x="3395663" y="0"/>
                </a:lnTo>
                <a:arcTo hR="80963" wR="80963" stAng="16200000" swAng="5400000"/>
              </a:path>
            </a:pathLst>
          </a:custGeom>
          <a:noFill/>
          <a:ln w="28575">
            <a:solidFill>
              <a:srgbClr val="0E6B5C"/>
            </a:solidFill>
            <a:prstDash val="solid"/>
          </a:ln>
        </p:spPr>
      </p:sp>
      <p:sp>
        <p:nvSpPr>
          <p:cNvPr id="28" name="Shape 26"/>
          <p:cNvSpPr/>
          <p:nvPr/>
        </p:nvSpPr>
        <p:spPr>
          <a:xfrm>
            <a:off x="4737100" y="2209006"/>
            <a:ext cx="61912" cy="61912"/>
          </a:xfrm>
          <a:custGeom>
            <a:avLst/>
            <a:gdLst/>
            <a:ahLst/>
            <a:cxnLst/>
            <a:rect l="l" t="t" r="r" b="b"/>
            <a:pathLst>
              <a:path w="61912" h="61912">
                <a:moveTo>
                  <a:pt x="0" y="61912"/>
                </a:moveTo>
                <a:lnTo>
                  <a:pt x="61912" y="61912"/>
                </a:lnTo>
                <a:lnTo>
                  <a:pt x="61912" y="0"/>
                </a:lnTo>
              </a:path>
            </a:pathLst>
          </a:custGeom>
          <a:noFill/>
          <a:ln w="20638">
            <a:solidFill>
              <a:srgbClr val="0E6B5C"/>
            </a:solidFill>
            <a:prstDash val="solid"/>
          </a:ln>
        </p:spPr>
      </p:sp>
      <p:sp>
        <p:nvSpPr>
          <p:cNvPr id="29" name="Shape 27"/>
          <p:cNvSpPr/>
          <p:nvPr/>
        </p:nvSpPr>
        <p:spPr>
          <a:xfrm>
            <a:off x="4592638" y="2167731"/>
            <a:ext cx="206375" cy="103188"/>
          </a:xfrm>
          <a:custGeom>
            <a:avLst/>
            <a:gdLst/>
            <a:ahLst/>
            <a:cxnLst/>
            <a:rect l="l" t="t" r="r" b="b"/>
            <a:pathLst>
              <a:path w="206375" h="103188">
                <a:moveTo>
                  <a:pt x="206375" y="103188"/>
                </a:moveTo>
                <a:lnTo>
                  <a:pt x="118666" y="15478"/>
                </a:lnTo>
                <a:lnTo>
                  <a:pt x="67072" y="67072"/>
                </a:lnTo>
                <a:lnTo>
                  <a:pt x="0" y="0"/>
                </a:lnTo>
              </a:path>
            </a:pathLst>
          </a:custGeom>
          <a:noFill/>
          <a:ln w="20638">
            <a:solidFill>
              <a:srgbClr val="0E6B5C"/>
            </a:solidFill>
            <a:prstDash val="solid"/>
          </a:ln>
        </p:spPr>
      </p:sp>
      <p:sp>
        <p:nvSpPr>
          <p:cNvPr id="30" name="Shape 28"/>
          <p:cNvSpPr/>
          <p:nvPr/>
        </p:nvSpPr>
        <p:spPr>
          <a:xfrm>
            <a:off x="7072313" y="2119313"/>
            <a:ext cx="542925" cy="200025"/>
          </a:xfrm>
          <a:prstGeom prst="roundRect">
            <a:avLst>
              <a:gd name="adj" fmla="val 50000"/>
            </a:avLst>
          </a:prstGeom>
          <a:noFill/>
          <a:ln w="9525">
            <a:solidFill>
              <a:srgbClr val="5A6C66"/>
            </a:solidFill>
            <a:prstDash val="solid"/>
          </a:ln>
        </p:spPr>
      </p:sp>
      <p:sp>
        <p:nvSpPr>
          <p:cNvPr id="31" name="Text 29"/>
          <p:cNvSpPr/>
          <p:nvPr/>
        </p:nvSpPr>
        <p:spPr>
          <a:xfrm>
            <a:off x="2495550" y="2156989"/>
            <a:ext cx="9696450" cy="137160"/>
          </a:xfrm>
          <a:prstGeom prst="rect">
            <a:avLst/>
          </a:prstGeom>
          <a:noFill/>
          <a:ln/>
        </p:spPr>
        <p:txBody>
          <a:bodyPr wrap="none" lIns="0" tIns="0" rIns="0" bIns="0" rtlCol="0" anchor="t"/>
          <a:lstStyle/>
          <a:p>
            <a:pPr algn="ctr" indent="0" marL="0">
              <a:buNone/>
            </a:pPr>
            <a:r>
              <a:rPr lang="en-US" sz="900" b="1" dirty="0">
                <a:solidFill>
                  <a:srgbClr val="5A6C66"/>
                </a:solidFill>
                <a:latin typeface="Microsoft YaHei" pitchFamily="34" charset="0"/>
                <a:ea typeface="Microsoft YaHei" pitchFamily="34" charset="-122"/>
                <a:cs typeface="Microsoft YaHei" pitchFamily="34" charset="-120"/>
              </a:rPr>
              <a:t>Press</a:t>
            </a:r>
            <a:endParaRPr lang="en-US" sz="900" dirty="0">
              <a:latin typeface="Microsoft YaHei" pitchFamily="34" charset="0"/>
              <a:ea typeface="Microsoft YaHei" pitchFamily="34" charset="-122"/>
              <a:cs typeface="Microsoft YaHei" pitchFamily="34" charset="-120"/>
            </a:endParaRPr>
          </a:p>
        </p:txBody>
      </p:sp>
      <p:sp>
        <p:nvSpPr>
          <p:cNvPr id="32" name="Text 30"/>
          <p:cNvSpPr/>
          <p:nvPr/>
        </p:nvSpPr>
        <p:spPr>
          <a:xfrm>
            <a:off x="4572000" y="2515074"/>
            <a:ext cx="7620000" cy="617220"/>
          </a:xfrm>
          <a:prstGeom prst="rect">
            <a:avLst/>
          </a:prstGeom>
          <a:noFill/>
          <a:ln/>
        </p:spPr>
        <p:txBody>
          <a:bodyPr wrap="none" lIns="0" tIns="0" rIns="0" bIns="0" rtlCol="0" anchor="t"/>
          <a:lstStyle/>
          <a:p>
            <a:pPr algn="l" indent="0" marL="0">
              <a:buNone/>
            </a:pPr>
            <a:r>
              <a:rPr lang="en-US" sz="4050" b="1" dirty="0">
                <a:solidFill>
                  <a:srgbClr val="0E6B5C"/>
                </a:solidFill>
                <a:latin typeface="Microsoft YaHei" pitchFamily="34" charset="0"/>
                <a:ea typeface="Microsoft YaHei" pitchFamily="34" charset="-122"/>
                <a:cs typeface="Microsoft YaHei" pitchFamily="34" charset="-120"/>
              </a:rPr>
              <a:t>80%</a:t>
            </a:r>
            <a:endParaRPr lang="en-US" sz="4050" dirty="0">
              <a:latin typeface="Microsoft YaHei" pitchFamily="34" charset="0"/>
              <a:ea typeface="Microsoft YaHei" pitchFamily="34" charset="-122"/>
              <a:cs typeface="Microsoft YaHei" pitchFamily="34" charset="-120"/>
            </a:endParaRPr>
          </a:p>
        </p:txBody>
      </p:sp>
      <p:sp>
        <p:nvSpPr>
          <p:cNvPr id="33" name="Text 31"/>
          <p:cNvSpPr/>
          <p:nvPr/>
        </p:nvSpPr>
        <p:spPr>
          <a:xfrm>
            <a:off x="4572000" y="3235121"/>
            <a:ext cx="76200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Tirzepatide price cut from January</a:t>
            </a:r>
            <a:endParaRPr lang="en-US" sz="1275" dirty="0">
              <a:latin typeface="Microsoft YaHei" pitchFamily="34" charset="0"/>
              <a:ea typeface="Microsoft YaHei" pitchFamily="34" charset="-122"/>
              <a:cs typeface="Microsoft YaHei" pitchFamily="34" charset="-120"/>
            </a:endParaRPr>
          </a:p>
        </p:txBody>
      </p:sp>
      <p:sp>
        <p:nvSpPr>
          <p:cNvPr id="34" name="Text 32"/>
          <p:cNvSpPr/>
          <p:nvPr/>
        </p:nvSpPr>
        <p:spPr>
          <a:xfrm>
            <a:off x="4572000" y="3482771"/>
            <a:ext cx="76200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1, 2026</a:t>
            </a:r>
            <a:endParaRPr lang="en-US" sz="1275" dirty="0">
              <a:latin typeface="Microsoft YaHei" pitchFamily="34" charset="0"/>
              <a:ea typeface="Microsoft YaHei" pitchFamily="34" charset="-122"/>
              <a:cs typeface="Microsoft YaHei" pitchFamily="34" charset="-120"/>
            </a:endParaRPr>
          </a:p>
        </p:txBody>
      </p:sp>
      <p:sp>
        <p:nvSpPr>
          <p:cNvPr id="35" name="Text 33"/>
          <p:cNvSpPr/>
          <p:nvPr/>
        </p:nvSpPr>
        <p:spPr>
          <a:xfrm>
            <a:off x="4572000" y="3796012"/>
            <a:ext cx="7620000"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10 mg, 4 weeks: ¥4,758 down to ¥936.70</a:t>
            </a:r>
            <a:endParaRPr lang="en-US" sz="1050" dirty="0">
              <a:latin typeface="Microsoft YaHei" pitchFamily="34" charset="0"/>
              <a:ea typeface="Microsoft YaHei" pitchFamily="34" charset="-122"/>
              <a:cs typeface="Microsoft YaHei" pitchFamily="34" charset="-120"/>
            </a:endParaRPr>
          </a:p>
        </p:txBody>
      </p:sp>
      <p:sp>
        <p:nvSpPr>
          <p:cNvPr id="36" name="Shape 34"/>
          <p:cNvSpPr/>
          <p:nvPr/>
        </p:nvSpPr>
        <p:spPr>
          <a:xfrm>
            <a:off x="8081962" y="1871663"/>
            <a:ext cx="3495675" cy="2371725"/>
          </a:xfrm>
          <a:prstGeom prst="roundRect">
            <a:avLst>
              <a:gd name="adj" fmla="val 4016"/>
            </a:avLst>
          </a:prstGeom>
          <a:solidFill>
            <a:srgbClr val="FBFDFC"/>
          </a:solidFill>
          <a:ln w="9525">
            <a:solidFill>
              <a:srgbClr val="D5E2DC"/>
            </a:solidFill>
            <a:prstDash val="solid"/>
          </a:ln>
        </p:spPr>
      </p:sp>
      <p:sp>
        <p:nvSpPr>
          <p:cNvPr id="37" name="Shape 35"/>
          <p:cNvSpPr/>
          <p:nvPr/>
        </p:nvSpPr>
        <p:spPr>
          <a:xfrm>
            <a:off x="8091488" y="1881187"/>
            <a:ext cx="3476625" cy="80963"/>
          </a:xfrm>
          <a:custGeom>
            <a:avLst/>
            <a:gdLst/>
            <a:ahLst/>
            <a:cxnLst/>
            <a:rect l="l" t="t" r="r" b="b"/>
            <a:pathLst>
              <a:path w="3476625" h="80963">
                <a:moveTo>
                  <a:pt x="0" y="80963"/>
                </a:moveTo>
                <a:arcTo hR="80963" wR="80963" stAng="10800000" swAng="5400000"/>
                <a:lnTo>
                  <a:pt x="3395663" y="0"/>
                </a:lnTo>
                <a:arcTo hR="80963" wR="80963" stAng="16200000" swAng="5400000"/>
              </a:path>
            </a:pathLst>
          </a:custGeom>
          <a:noFill/>
          <a:ln w="28575">
            <a:solidFill>
              <a:srgbClr val="D5E2DC"/>
            </a:solidFill>
            <a:prstDash val="solid"/>
          </a:ln>
        </p:spPr>
      </p:sp>
      <p:sp>
        <p:nvSpPr>
          <p:cNvPr id="38" name="Shape 36"/>
          <p:cNvSpPr/>
          <p:nvPr/>
        </p:nvSpPr>
        <p:spPr>
          <a:xfrm>
            <a:off x="8357394" y="2322513"/>
            <a:ext cx="144463" cy="7739"/>
          </a:xfrm>
          <a:custGeom>
            <a:avLst/>
            <a:gdLst/>
            <a:ahLst/>
            <a:cxnLst/>
            <a:rect l="l" t="t" r="r" b="b"/>
            <a:pathLst>
              <a:path w="144463" h="7739">
                <a:moveTo>
                  <a:pt x="0" y="0"/>
                </a:moveTo>
                <a:lnTo>
                  <a:pt x="144463" y="0"/>
                </a:lnTo>
              </a:path>
            </a:pathLst>
          </a:custGeom>
          <a:noFill/>
          <a:ln w="20638">
            <a:solidFill>
              <a:srgbClr val="0E6B5C"/>
            </a:solidFill>
            <a:prstDash val="solid"/>
          </a:ln>
        </p:spPr>
      </p:sp>
      <p:sp>
        <p:nvSpPr>
          <p:cNvPr id="39" name="Shape 37"/>
          <p:cNvSpPr/>
          <p:nvPr/>
        </p:nvSpPr>
        <p:spPr>
          <a:xfrm>
            <a:off x="8357394" y="2116138"/>
            <a:ext cx="144463" cy="7739"/>
          </a:xfrm>
          <a:custGeom>
            <a:avLst/>
            <a:gdLst/>
            <a:ahLst/>
            <a:cxnLst/>
            <a:rect l="l" t="t" r="r" b="b"/>
            <a:pathLst>
              <a:path w="144463" h="7739">
                <a:moveTo>
                  <a:pt x="0" y="0"/>
                </a:moveTo>
                <a:lnTo>
                  <a:pt x="144463" y="0"/>
                </a:lnTo>
              </a:path>
            </a:pathLst>
          </a:custGeom>
          <a:noFill/>
          <a:ln w="20638">
            <a:solidFill>
              <a:srgbClr val="0E6B5C"/>
            </a:solidFill>
            <a:prstDash val="solid"/>
          </a:ln>
        </p:spPr>
      </p:sp>
      <p:sp>
        <p:nvSpPr>
          <p:cNvPr id="40" name="Shape 38"/>
          <p:cNvSpPr/>
          <p:nvPr/>
        </p:nvSpPr>
        <p:spPr>
          <a:xfrm>
            <a:off x="8378031" y="2219325"/>
            <a:ext cx="103188" cy="103188"/>
          </a:xfrm>
          <a:custGeom>
            <a:avLst/>
            <a:gdLst/>
            <a:ahLst/>
            <a:cxnLst/>
            <a:rect l="l" t="t" r="r" b="b"/>
            <a:pathLst>
              <a:path w="103188" h="103188">
                <a:moveTo>
                  <a:pt x="103188" y="103188"/>
                </a:moveTo>
                <a:lnTo>
                  <a:pt x="103188" y="60138"/>
                </a:lnTo>
                <a:arcTo hR="20637" wR="20637" stAng="21599266" swAng="-2699785"/>
                <a:lnTo>
                  <a:pt x="51594" y="0"/>
                </a:lnTo>
                <a:lnTo>
                  <a:pt x="6047" y="45547"/>
                </a:lnTo>
                <a:arcTo hR="20637" wR="20637" stAng="13500519" swAng="-2699785"/>
                <a:lnTo>
                  <a:pt x="0" y="103188"/>
                </a:lnTo>
              </a:path>
            </a:pathLst>
          </a:custGeom>
          <a:noFill/>
          <a:ln w="20638">
            <a:solidFill>
              <a:srgbClr val="0E6B5C"/>
            </a:solidFill>
            <a:prstDash val="solid"/>
          </a:ln>
        </p:spPr>
      </p:sp>
      <p:sp>
        <p:nvSpPr>
          <p:cNvPr id="41" name="Shape 39"/>
          <p:cNvSpPr/>
          <p:nvPr/>
        </p:nvSpPr>
        <p:spPr>
          <a:xfrm>
            <a:off x="8378031" y="2116138"/>
            <a:ext cx="103188" cy="103188"/>
          </a:xfrm>
          <a:custGeom>
            <a:avLst/>
            <a:gdLst/>
            <a:ahLst/>
            <a:cxnLst/>
            <a:rect l="l" t="t" r="r" b="b"/>
            <a:pathLst>
              <a:path w="103188" h="103188">
                <a:moveTo>
                  <a:pt x="0" y="0"/>
                </a:moveTo>
                <a:lnTo>
                  <a:pt x="0" y="43050"/>
                </a:lnTo>
                <a:arcTo hR="20637" wR="20637" stAng="10799266" swAng="-2699785"/>
                <a:lnTo>
                  <a:pt x="51594" y="103188"/>
                </a:lnTo>
                <a:lnTo>
                  <a:pt x="97141" y="57641"/>
                </a:lnTo>
                <a:arcTo hR="20637" wR="20637" stAng="2700519" swAng="-2699785"/>
                <a:lnTo>
                  <a:pt x="103188" y="0"/>
                </a:lnTo>
              </a:path>
            </a:pathLst>
          </a:custGeom>
          <a:noFill/>
          <a:ln w="20638">
            <a:solidFill>
              <a:srgbClr val="0E6B5C"/>
            </a:solidFill>
            <a:prstDash val="solid"/>
          </a:ln>
        </p:spPr>
      </p:sp>
      <p:sp>
        <p:nvSpPr>
          <p:cNvPr id="42" name="Shape 40"/>
          <p:cNvSpPr/>
          <p:nvPr/>
        </p:nvSpPr>
        <p:spPr>
          <a:xfrm>
            <a:off x="10596563" y="2119313"/>
            <a:ext cx="752475" cy="200025"/>
          </a:xfrm>
          <a:prstGeom prst="roundRect">
            <a:avLst>
              <a:gd name="adj" fmla="val 50000"/>
            </a:avLst>
          </a:prstGeom>
          <a:noFill/>
          <a:ln w="9525">
            <a:solidFill>
              <a:srgbClr val="B9722F"/>
            </a:solidFill>
            <a:prstDash val="solid"/>
          </a:ln>
        </p:spPr>
      </p:sp>
      <p:sp>
        <p:nvSpPr>
          <p:cNvPr id="43" name="Text 41"/>
          <p:cNvSpPr/>
          <p:nvPr/>
        </p:nvSpPr>
        <p:spPr>
          <a:xfrm>
            <a:off x="9753600" y="2156989"/>
            <a:ext cx="2438400" cy="137160"/>
          </a:xfrm>
          <a:prstGeom prst="rect">
            <a:avLst/>
          </a:prstGeom>
          <a:noFill/>
          <a:ln/>
        </p:spPr>
        <p:txBody>
          <a:bodyPr wrap="none" lIns="0" tIns="0" rIns="0" bIns="0" rtlCol="0" anchor="t"/>
          <a:lstStyle/>
          <a:p>
            <a:pPr algn="ctr" indent="0" marL="0">
              <a:buNone/>
            </a:pPr>
            <a:r>
              <a:rPr lang="en-US" sz="900" b="1" dirty="0">
                <a:solidFill>
                  <a:srgbClr val="A2672E"/>
                </a:solidFill>
                <a:latin typeface="Microsoft YaHei" pitchFamily="34" charset="0"/>
                <a:ea typeface="Microsoft YaHei" pitchFamily="34" charset="-122"/>
                <a:cs typeface="Microsoft YaHei" pitchFamily="34" charset="-120"/>
              </a:rPr>
              <a:t>Company</a:t>
            </a:r>
            <a:endParaRPr lang="en-US" sz="900" dirty="0">
              <a:latin typeface="Microsoft YaHei" pitchFamily="34" charset="0"/>
              <a:ea typeface="Microsoft YaHei" pitchFamily="34" charset="-122"/>
              <a:cs typeface="Microsoft YaHei" pitchFamily="34" charset="-120"/>
            </a:endParaRPr>
          </a:p>
        </p:txBody>
      </p:sp>
      <p:sp>
        <p:nvSpPr>
          <p:cNvPr id="44" name="Text 42"/>
          <p:cNvSpPr/>
          <p:nvPr/>
        </p:nvSpPr>
        <p:spPr>
          <a:xfrm>
            <a:off x="8305800" y="2515074"/>
            <a:ext cx="3886200" cy="617220"/>
          </a:xfrm>
          <a:prstGeom prst="rect">
            <a:avLst/>
          </a:prstGeom>
          <a:noFill/>
          <a:ln/>
        </p:spPr>
        <p:txBody>
          <a:bodyPr wrap="none" lIns="0" tIns="0" rIns="0" bIns="0" rtlCol="0" anchor="t"/>
          <a:lstStyle/>
          <a:p>
            <a:pPr algn="l" indent="0" marL="0">
              <a:buNone/>
            </a:pPr>
            <a:r>
              <a:rPr lang="en-US" sz="4050" b="1" dirty="0">
                <a:solidFill>
                  <a:srgbClr val="1E2B27"/>
                </a:solidFill>
                <a:latin typeface="Microsoft YaHei" pitchFamily="34" charset="0"/>
                <a:ea typeface="Microsoft YaHei" pitchFamily="34" charset="-122"/>
                <a:cs typeface="Microsoft YaHei" pitchFamily="34" charset="-120"/>
              </a:rPr>
              <a:t>None</a:t>
            </a:r>
            <a:endParaRPr lang="en-US" sz="4050" dirty="0">
              <a:latin typeface="Microsoft YaHei" pitchFamily="34" charset="0"/>
              <a:ea typeface="Microsoft YaHei" pitchFamily="34" charset="-122"/>
              <a:cs typeface="Microsoft YaHei" pitchFamily="34" charset="-120"/>
            </a:endParaRPr>
          </a:p>
        </p:txBody>
      </p:sp>
      <p:sp>
        <p:nvSpPr>
          <p:cNvPr id="45" name="Text 43"/>
          <p:cNvSpPr/>
          <p:nvPr/>
        </p:nvSpPr>
        <p:spPr>
          <a:xfrm>
            <a:off x="8305800" y="3235121"/>
            <a:ext cx="38862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Domestic semaglutide</a:t>
            </a:r>
            <a:endParaRPr lang="en-US" sz="1275" dirty="0">
              <a:latin typeface="Microsoft YaHei" pitchFamily="34" charset="0"/>
              <a:ea typeface="Microsoft YaHei" pitchFamily="34" charset="-122"/>
              <a:cs typeface="Microsoft YaHei" pitchFamily="34" charset="-120"/>
            </a:endParaRPr>
          </a:p>
        </p:txBody>
      </p:sp>
      <p:sp>
        <p:nvSpPr>
          <p:cNvPr id="46" name="Text 44"/>
          <p:cNvSpPr/>
          <p:nvPr/>
        </p:nvSpPr>
        <p:spPr>
          <a:xfrm>
            <a:off x="8305800" y="3482771"/>
            <a:ext cx="38862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injections approved</a:t>
            </a:r>
            <a:endParaRPr lang="en-US" sz="1275" dirty="0">
              <a:latin typeface="Microsoft YaHei" pitchFamily="34" charset="0"/>
              <a:ea typeface="Microsoft YaHei" pitchFamily="34" charset="-122"/>
              <a:cs typeface="Microsoft YaHei" pitchFamily="34" charset="-120"/>
            </a:endParaRPr>
          </a:p>
        </p:txBody>
      </p:sp>
      <p:sp>
        <p:nvSpPr>
          <p:cNvPr id="47" name="Text 45"/>
          <p:cNvSpPr/>
          <p:nvPr/>
        </p:nvSpPr>
        <p:spPr>
          <a:xfrm>
            <a:off x="8305800" y="3796012"/>
            <a:ext cx="3886200"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Patent expired March 2026, as of Sept 8</a:t>
            </a:r>
            <a:endParaRPr lang="en-US" sz="1050" dirty="0">
              <a:latin typeface="Microsoft YaHei" pitchFamily="34" charset="0"/>
              <a:ea typeface="Microsoft YaHei" pitchFamily="34" charset="-122"/>
              <a:cs typeface="Microsoft YaHei" pitchFamily="34" charset="-120"/>
            </a:endParaRPr>
          </a:p>
        </p:txBody>
      </p:sp>
      <p:sp>
        <p:nvSpPr>
          <p:cNvPr id="48" name="Text 46"/>
          <p:cNvSpPr/>
          <p:nvPr/>
        </p:nvSpPr>
        <p:spPr>
          <a:xfrm>
            <a:off x="609600" y="4615885"/>
            <a:ext cx="11582400" cy="182880"/>
          </a:xfrm>
          <a:prstGeom prst="rect">
            <a:avLst/>
          </a:prstGeom>
          <a:noFill/>
          <a:ln/>
        </p:spPr>
        <p:txBody>
          <a:bodyPr wrap="none" lIns="0" tIns="0" rIns="0" bIns="0" rtlCol="0" anchor="t"/>
          <a:lstStyle/>
          <a:p>
            <a:pPr algn="l" indent="0" marL="0">
              <a:buNone/>
            </a:pPr>
            <a:r>
              <a:rPr lang="en-US" sz="1200" b="1" dirty="0">
                <a:solidFill>
                  <a:srgbClr val="1E2B27"/>
                </a:solidFill>
                <a:latin typeface="Microsoft YaHei" pitchFamily="34" charset="0"/>
                <a:ea typeface="Microsoft YaHei" pitchFamily="34" charset="-122"/>
                <a:cs typeface="Microsoft YaHei" pitchFamily="34" charset="-120"/>
              </a:rPr>
              <a:t>Adult weight in China (2018)</a:t>
            </a:r>
            <a:endParaRPr lang="en-US" sz="1200" dirty="0">
              <a:latin typeface="Microsoft YaHei" pitchFamily="34" charset="0"/>
              <a:ea typeface="Microsoft YaHei" pitchFamily="34" charset="-122"/>
              <a:cs typeface="Microsoft YaHei" pitchFamily="34" charset="-120"/>
            </a:endParaRPr>
          </a:p>
        </p:txBody>
      </p:sp>
      <p:sp>
        <p:nvSpPr>
          <p:cNvPr id="49" name="Shape 47"/>
          <p:cNvSpPr/>
          <p:nvPr/>
        </p:nvSpPr>
        <p:spPr>
          <a:xfrm>
            <a:off x="609600" y="5181600"/>
            <a:ext cx="1780489" cy="495300"/>
          </a:xfrm>
          <a:prstGeom prst="rect">
            <a:avLst/>
          </a:prstGeom>
          <a:solidFill>
            <a:srgbClr val="0E6B5C"/>
          </a:solidFill>
          <a:ln/>
        </p:spPr>
      </p:sp>
      <p:sp>
        <p:nvSpPr>
          <p:cNvPr id="50" name="Text 48"/>
          <p:cNvSpPr/>
          <p:nvPr/>
        </p:nvSpPr>
        <p:spPr>
          <a:xfrm>
            <a:off x="742950" y="5339785"/>
            <a:ext cx="11449050" cy="182880"/>
          </a:xfrm>
          <a:prstGeom prst="rect">
            <a:avLst/>
          </a:prstGeom>
          <a:noFill/>
          <a:ln/>
        </p:spPr>
        <p:txBody>
          <a:bodyPr wrap="none" lIns="0" tIns="0" rIns="0" bIns="0" rtlCol="0" anchor="t"/>
          <a:lstStyle/>
          <a:p>
            <a:pPr algn="l" indent="0" marL="0">
              <a:buNone/>
            </a:pPr>
            <a:r>
              <a:rPr lang="en-US" sz="1200" b="1" dirty="0">
                <a:solidFill>
                  <a:srgbClr val="FFFFFF"/>
                </a:solidFill>
                <a:latin typeface="Microsoft YaHei" pitchFamily="34" charset="0"/>
                <a:ea typeface="Microsoft YaHei" pitchFamily="34" charset="-122"/>
                <a:cs typeface="Microsoft YaHei" pitchFamily="34" charset="-120"/>
              </a:rPr>
              <a:t>Obese 16.4%</a:t>
            </a:r>
            <a:endParaRPr lang="en-US" sz="1200" dirty="0">
              <a:latin typeface="Microsoft YaHei" pitchFamily="34" charset="0"/>
              <a:ea typeface="Microsoft YaHei" pitchFamily="34" charset="-122"/>
              <a:cs typeface="Microsoft YaHei" pitchFamily="34" charset="-120"/>
            </a:endParaRPr>
          </a:p>
        </p:txBody>
      </p:sp>
      <p:sp>
        <p:nvSpPr>
          <p:cNvPr id="51" name="Shape 49"/>
          <p:cNvSpPr/>
          <p:nvPr/>
        </p:nvSpPr>
        <p:spPr>
          <a:xfrm>
            <a:off x="2409139" y="5181600"/>
            <a:ext cx="3744620" cy="495300"/>
          </a:xfrm>
          <a:prstGeom prst="rect">
            <a:avLst/>
          </a:prstGeom>
          <a:solidFill>
            <a:srgbClr val="26836F"/>
          </a:solidFill>
          <a:ln/>
        </p:spPr>
      </p:sp>
      <p:sp>
        <p:nvSpPr>
          <p:cNvPr id="52" name="Text 50"/>
          <p:cNvSpPr/>
          <p:nvPr/>
        </p:nvSpPr>
        <p:spPr>
          <a:xfrm>
            <a:off x="2542489" y="5339785"/>
            <a:ext cx="9649511" cy="182880"/>
          </a:xfrm>
          <a:prstGeom prst="rect">
            <a:avLst/>
          </a:prstGeom>
          <a:noFill/>
          <a:ln/>
        </p:spPr>
        <p:txBody>
          <a:bodyPr wrap="none" lIns="0" tIns="0" rIns="0" bIns="0" rtlCol="0" anchor="t"/>
          <a:lstStyle/>
          <a:p>
            <a:pPr algn="l" indent="0" marL="0">
              <a:buNone/>
            </a:pPr>
            <a:r>
              <a:rPr lang="en-US" sz="1200" b="1" dirty="0">
                <a:solidFill>
                  <a:srgbClr val="FFFFFF"/>
                </a:solidFill>
                <a:latin typeface="Microsoft YaHei" pitchFamily="34" charset="0"/>
                <a:ea typeface="Microsoft YaHei" pitchFamily="34" charset="-122"/>
                <a:cs typeface="Microsoft YaHei" pitchFamily="34" charset="-120"/>
              </a:rPr>
              <a:t>Overweight 34.3%</a:t>
            </a:r>
            <a:endParaRPr lang="en-US" sz="1200" dirty="0">
              <a:latin typeface="Microsoft YaHei" pitchFamily="34" charset="0"/>
              <a:ea typeface="Microsoft YaHei" pitchFamily="34" charset="-122"/>
              <a:cs typeface="Microsoft YaHei" pitchFamily="34" charset="-120"/>
            </a:endParaRPr>
          </a:p>
        </p:txBody>
      </p:sp>
      <p:sp>
        <p:nvSpPr>
          <p:cNvPr id="53" name="Shape 51"/>
          <p:cNvSpPr/>
          <p:nvPr/>
        </p:nvSpPr>
        <p:spPr>
          <a:xfrm>
            <a:off x="6172810" y="5181600"/>
            <a:ext cx="5390540" cy="495300"/>
          </a:xfrm>
          <a:prstGeom prst="rect">
            <a:avLst/>
          </a:prstGeom>
          <a:solidFill>
            <a:srgbClr val="E4EFEB"/>
          </a:solidFill>
          <a:ln/>
        </p:spPr>
      </p:sp>
      <p:sp>
        <p:nvSpPr>
          <p:cNvPr id="54" name="Text 52"/>
          <p:cNvSpPr/>
          <p:nvPr/>
        </p:nvSpPr>
        <p:spPr>
          <a:xfrm>
            <a:off x="6306160" y="5339785"/>
            <a:ext cx="5885840" cy="182880"/>
          </a:xfrm>
          <a:prstGeom prst="rect">
            <a:avLst/>
          </a:prstGeom>
          <a:noFill/>
          <a:ln/>
        </p:spPr>
        <p:txBody>
          <a:bodyPr wrap="none" lIns="0" tIns="0" rIns="0" bIns="0" rtlCol="0" anchor="t"/>
          <a:lstStyle/>
          <a:p>
            <a:pPr algn="l" indent="0" marL="0">
              <a:buNone/>
            </a:pPr>
            <a:r>
              <a:rPr lang="en-US" sz="1200" b="1" dirty="0">
                <a:solidFill>
                  <a:srgbClr val="5A6C66"/>
                </a:solidFill>
                <a:latin typeface="Microsoft YaHei" pitchFamily="34" charset="0"/>
                <a:ea typeface="Microsoft YaHei" pitchFamily="34" charset="-122"/>
                <a:cs typeface="Microsoft YaHei" pitchFamily="34" charset="-120"/>
              </a:rPr>
              <a:t>Other 49.3%</a:t>
            </a:r>
            <a:endParaRPr lang="en-US" sz="1200" dirty="0">
              <a:latin typeface="Microsoft YaHei" pitchFamily="34" charset="0"/>
              <a:ea typeface="Microsoft YaHei" pitchFamily="34" charset="-122"/>
              <a:cs typeface="Microsoft YaHei" pitchFamily="34" charset="-120"/>
            </a:endParaRPr>
          </a:p>
        </p:txBody>
      </p:sp>
      <p:sp>
        <p:nvSpPr>
          <p:cNvPr id="55" name="Text 53"/>
          <p:cNvSpPr/>
          <p:nvPr/>
        </p:nvSpPr>
        <p:spPr>
          <a:xfrm>
            <a:off x="609600" y="5776850"/>
            <a:ext cx="11582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Obese and Overweight together 50.7%</a:t>
            </a:r>
            <a:endParaRPr lang="en-US" sz="975" dirty="0">
              <a:latin typeface="Microsoft YaHei" pitchFamily="34" charset="0"/>
              <a:ea typeface="Microsoft YaHei" pitchFamily="34" charset="-122"/>
              <a:cs typeface="Microsoft YaHei" pitchFamily="34" charset="-120"/>
            </a:endParaRPr>
          </a:p>
        </p:txBody>
      </p:sp>
      <p:sp>
        <p:nvSpPr>
          <p:cNvPr id="56" name="Text 54"/>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National Health Commission (Feb 2026), China News Service (Jan 2026), Zhifei filing (Sept 2026), national weight management guidance (2024)</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03"/>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4</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C</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x</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Outside hospitals: fake drugs, insurance fraud</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pic>
        <p:nvPicPr>
          <p:cNvPr id="12" name="Image 0" descr="preencoded.png">    </p:cNvPr>
          <p:cNvPicPr>
            <a:picLocks noChangeAspect="1"/>
          </p:cNvPicPr>
          <p:nvPr/>
        </p:nvPicPr>
        <p:blipFill>
          <a:blip r:embed="rId1"/>
          <a:srcRect l="13437" r="13437" t="0" b="0"/>
          <a:stretch/>
        </p:blipFill>
        <p:spPr>
          <a:xfrm>
            <a:off x="609600" y="1866900"/>
            <a:ext cx="4953000" cy="3810000"/>
          </a:xfrm>
          <a:prstGeom prst="rect">
            <a:avLst/>
          </a:prstGeom>
        </p:spPr>
      </p:pic>
      <p:sp>
        <p:nvSpPr>
          <p:cNvPr id="13" name="Text 10"/>
          <p:cNvSpPr/>
          <p:nvPr/>
        </p:nvSpPr>
        <p:spPr>
          <a:xfrm>
            <a:off x="609600" y="577648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Illustration: a hospital outpatient pharmacy (AI-generated)</a:t>
            </a:r>
            <a:endParaRPr lang="en-US" sz="900" dirty="0">
              <a:latin typeface="Microsoft YaHei" pitchFamily="34" charset="0"/>
              <a:ea typeface="Microsoft YaHei" pitchFamily="34" charset="-122"/>
              <a:cs typeface="Microsoft YaHei" pitchFamily="34" charset="-120"/>
            </a:endParaRPr>
          </a:p>
        </p:txBody>
      </p:sp>
      <p:sp>
        <p:nvSpPr>
          <p:cNvPr id="14" name="Shape 11"/>
          <p:cNvSpPr/>
          <p:nvPr/>
        </p:nvSpPr>
        <p:spPr>
          <a:xfrm>
            <a:off x="6010275" y="2009775"/>
            <a:ext cx="95250" cy="104775"/>
          </a:xfrm>
          <a:custGeom>
            <a:avLst/>
            <a:gdLst/>
            <a:ahLst/>
            <a:cxnLst/>
            <a:rect l="l" t="t" r="r" b="b"/>
            <a:pathLst>
              <a:path w="95250" h="104775">
                <a:moveTo>
                  <a:pt x="0" y="104775"/>
                </a:moveTo>
                <a:lnTo>
                  <a:pt x="0" y="47625"/>
                </a:lnTo>
                <a:arcTo hR="47625" wR="47625" stAng="10800000" swAng="10800000"/>
                <a:lnTo>
                  <a:pt x="95250" y="104775"/>
                </a:lnTo>
              </a:path>
            </a:pathLst>
          </a:custGeom>
          <a:noFill/>
          <a:ln w="19050">
            <a:solidFill>
              <a:srgbClr val="B3282B"/>
            </a:solidFill>
            <a:prstDash val="solid"/>
          </a:ln>
        </p:spPr>
      </p:sp>
      <p:sp>
        <p:nvSpPr>
          <p:cNvPr id="15" name="Shape 12"/>
          <p:cNvSpPr/>
          <p:nvPr/>
        </p:nvSpPr>
        <p:spPr>
          <a:xfrm>
            <a:off x="5991225" y="2114550"/>
            <a:ext cx="133350" cy="38100"/>
          </a:xfrm>
          <a:custGeom>
            <a:avLst/>
            <a:gdLst/>
            <a:ahLst/>
            <a:cxnLst/>
            <a:rect l="l" t="t" r="r" b="b"/>
            <a:pathLst>
              <a:path w="133350" h="38100">
                <a:moveTo>
                  <a:pt x="0" y="28575"/>
                </a:moveTo>
                <a:arcTo hR="9525" wR="9525" stAng="10800000" swAng="-5400000"/>
                <a:lnTo>
                  <a:pt x="123825" y="38100"/>
                </a:lnTo>
                <a:arcTo hR="9525" wR="9525" stAng="5400000" swAng="-5400000"/>
                <a:lnTo>
                  <a:pt x="133350" y="19050"/>
                </a:lnTo>
                <a:arcTo hR="19050" wR="19050" stAng="0" swAng="-5400000"/>
                <a:lnTo>
                  <a:pt x="19050" y="0"/>
                </a:lnTo>
                <a:arcTo hR="19050" wR="19050" stAng="16200000" swAng="-5400000"/>
                <a:close/>
              </a:path>
            </a:pathLst>
          </a:custGeom>
          <a:noFill/>
          <a:ln w="19050">
            <a:solidFill>
              <a:srgbClr val="B3282B"/>
            </a:solidFill>
            <a:prstDash val="solid"/>
          </a:ln>
        </p:spPr>
      </p:sp>
      <p:sp>
        <p:nvSpPr>
          <p:cNvPr id="16" name="Shape 13"/>
          <p:cNvSpPr/>
          <p:nvPr/>
        </p:nvSpPr>
        <p:spPr>
          <a:xfrm>
            <a:off x="6143625" y="2057400"/>
            <a:ext cx="9525" cy="7144"/>
          </a:xfrm>
          <a:custGeom>
            <a:avLst/>
            <a:gdLst/>
            <a:ahLst/>
            <a:cxnLst/>
            <a:rect l="l" t="t" r="r" b="b"/>
            <a:pathLst>
              <a:path w="9525" h="7144">
                <a:moveTo>
                  <a:pt x="0" y="0"/>
                </a:moveTo>
                <a:lnTo>
                  <a:pt x="9525" y="0"/>
                </a:lnTo>
              </a:path>
            </a:pathLst>
          </a:custGeom>
          <a:noFill/>
          <a:ln w="19050">
            <a:solidFill>
              <a:srgbClr val="B3282B"/>
            </a:solidFill>
            <a:prstDash val="solid"/>
          </a:ln>
        </p:spPr>
      </p:sp>
      <p:sp>
        <p:nvSpPr>
          <p:cNvPr id="17" name="Shape 14"/>
          <p:cNvSpPr/>
          <p:nvPr/>
        </p:nvSpPr>
        <p:spPr>
          <a:xfrm>
            <a:off x="6115050" y="1985963"/>
            <a:ext cx="7144" cy="7144"/>
          </a:xfrm>
          <a:custGeom>
            <a:avLst/>
            <a:gdLst/>
            <a:ahLst/>
            <a:cxnLst/>
            <a:rect l="l" t="t" r="r" b="b"/>
            <a:pathLst>
              <a:path w="7144" h="7144">
                <a:moveTo>
                  <a:pt x="4763" y="0"/>
                </a:moveTo>
                <a:lnTo>
                  <a:pt x="0" y="4763"/>
                </a:lnTo>
              </a:path>
            </a:pathLst>
          </a:custGeom>
          <a:noFill/>
          <a:ln w="19050">
            <a:solidFill>
              <a:srgbClr val="B3282B"/>
            </a:solidFill>
            <a:prstDash val="solid"/>
          </a:ln>
        </p:spPr>
      </p:sp>
      <p:sp>
        <p:nvSpPr>
          <p:cNvPr id="18" name="Shape 15"/>
          <p:cNvSpPr/>
          <p:nvPr/>
        </p:nvSpPr>
        <p:spPr>
          <a:xfrm>
            <a:off x="5962650" y="2057400"/>
            <a:ext cx="9525" cy="7144"/>
          </a:xfrm>
          <a:custGeom>
            <a:avLst/>
            <a:gdLst/>
            <a:ahLst/>
            <a:cxnLst/>
            <a:rect l="l" t="t" r="r" b="b"/>
            <a:pathLst>
              <a:path w="9525" h="7144">
                <a:moveTo>
                  <a:pt x="0" y="0"/>
                </a:moveTo>
                <a:lnTo>
                  <a:pt x="9525" y="0"/>
                </a:lnTo>
              </a:path>
            </a:pathLst>
          </a:custGeom>
          <a:noFill/>
          <a:ln w="19050">
            <a:solidFill>
              <a:srgbClr val="B3282B"/>
            </a:solidFill>
            <a:prstDash val="solid"/>
          </a:ln>
        </p:spPr>
      </p:sp>
      <p:sp>
        <p:nvSpPr>
          <p:cNvPr id="19" name="Shape 16"/>
          <p:cNvSpPr/>
          <p:nvPr/>
        </p:nvSpPr>
        <p:spPr>
          <a:xfrm>
            <a:off x="6057900" y="1962150"/>
            <a:ext cx="7144" cy="9525"/>
          </a:xfrm>
          <a:custGeom>
            <a:avLst/>
            <a:gdLst/>
            <a:ahLst/>
            <a:cxnLst/>
            <a:rect l="l" t="t" r="r" b="b"/>
            <a:pathLst>
              <a:path w="7144" h="9525">
                <a:moveTo>
                  <a:pt x="0" y="0"/>
                </a:moveTo>
                <a:lnTo>
                  <a:pt x="0" y="9525"/>
                </a:lnTo>
              </a:path>
            </a:pathLst>
          </a:custGeom>
          <a:noFill/>
          <a:ln w="19050">
            <a:solidFill>
              <a:srgbClr val="B3282B"/>
            </a:solidFill>
            <a:prstDash val="solid"/>
          </a:ln>
        </p:spPr>
      </p:sp>
      <p:sp>
        <p:nvSpPr>
          <p:cNvPr id="20" name="Shape 17"/>
          <p:cNvSpPr/>
          <p:nvPr/>
        </p:nvSpPr>
        <p:spPr>
          <a:xfrm>
            <a:off x="5990549" y="1990049"/>
            <a:ext cx="7144" cy="7144"/>
          </a:xfrm>
          <a:custGeom>
            <a:avLst/>
            <a:gdLst/>
            <a:ahLst/>
            <a:cxnLst/>
            <a:rect l="l" t="t" r="r" b="b"/>
            <a:pathLst>
              <a:path w="7144" h="7144">
                <a:moveTo>
                  <a:pt x="0" y="0"/>
                </a:moveTo>
                <a:lnTo>
                  <a:pt x="6734" y="6734"/>
                </a:lnTo>
              </a:path>
            </a:pathLst>
          </a:custGeom>
          <a:noFill/>
          <a:ln w="19050">
            <a:solidFill>
              <a:srgbClr val="B3282B"/>
            </a:solidFill>
            <a:prstDash val="solid"/>
          </a:ln>
        </p:spPr>
      </p:sp>
      <p:sp>
        <p:nvSpPr>
          <p:cNvPr id="21" name="Shape 18"/>
          <p:cNvSpPr/>
          <p:nvPr/>
        </p:nvSpPr>
        <p:spPr>
          <a:xfrm>
            <a:off x="6057900" y="2057400"/>
            <a:ext cx="7144" cy="57150"/>
          </a:xfrm>
          <a:custGeom>
            <a:avLst/>
            <a:gdLst/>
            <a:ahLst/>
            <a:cxnLst/>
            <a:rect l="l" t="t" r="r" b="b"/>
            <a:pathLst>
              <a:path w="7144" h="57150">
                <a:moveTo>
                  <a:pt x="0" y="0"/>
                </a:moveTo>
                <a:lnTo>
                  <a:pt x="0" y="57150"/>
                </a:lnTo>
              </a:path>
            </a:pathLst>
          </a:custGeom>
          <a:noFill/>
          <a:ln w="19050">
            <a:solidFill>
              <a:srgbClr val="B3282B"/>
            </a:solidFill>
            <a:prstDash val="solid"/>
          </a:ln>
        </p:spPr>
      </p:sp>
      <p:sp>
        <p:nvSpPr>
          <p:cNvPr id="22" name="Text 19"/>
          <p:cNvSpPr/>
          <p:nvPr/>
        </p:nvSpPr>
        <p:spPr>
          <a:xfrm>
            <a:off x="6324600" y="1938275"/>
            <a:ext cx="5867400" cy="148590"/>
          </a:xfrm>
          <a:prstGeom prst="rect">
            <a:avLst/>
          </a:prstGeom>
          <a:noFill/>
          <a:ln/>
        </p:spPr>
        <p:txBody>
          <a:bodyPr wrap="none" lIns="0" tIns="0" rIns="0" bIns="0" rtlCol="0" anchor="t"/>
          <a:lstStyle/>
          <a:p>
            <a:pPr algn="l" indent="0" marL="0">
              <a:buNone/>
            </a:pPr>
            <a:r>
              <a:rPr lang="en-US" sz="975" b="1" dirty="0">
                <a:solidFill>
                  <a:srgbClr val="5A6C66"/>
                </a:solidFill>
                <a:latin typeface="Microsoft YaHei" pitchFamily="34" charset="0"/>
                <a:ea typeface="Microsoft YaHei" pitchFamily="34" charset="-122"/>
                <a:cs typeface="Microsoft YaHei" pitchFamily="34" charset="-120"/>
              </a:rPr>
              <a:t>NMPA · Sept 2024</a:t>
            </a:r>
            <a:endParaRPr lang="en-US" sz="975" dirty="0">
              <a:latin typeface="Microsoft YaHei" pitchFamily="34" charset="0"/>
              <a:ea typeface="Microsoft YaHei" pitchFamily="34" charset="-122"/>
              <a:cs typeface="Microsoft YaHei" pitchFamily="34" charset="-120"/>
            </a:endParaRPr>
          </a:p>
        </p:txBody>
      </p:sp>
      <p:sp>
        <p:nvSpPr>
          <p:cNvPr id="23" name="Text 20"/>
          <p:cNvSpPr/>
          <p:nvPr/>
        </p:nvSpPr>
        <p:spPr>
          <a:xfrm>
            <a:off x="6324600" y="2187010"/>
            <a:ext cx="58674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Fake diet drugs containing</a:t>
            </a:r>
            <a:endParaRPr lang="en-US" sz="1200" dirty="0">
              <a:latin typeface="Microsoft YaHei" pitchFamily="34" charset="0"/>
              <a:ea typeface="Microsoft YaHei" pitchFamily="34" charset="-122"/>
              <a:cs typeface="Microsoft YaHei" pitchFamily="34" charset="-120"/>
            </a:endParaRPr>
          </a:p>
        </p:txBody>
      </p:sp>
      <p:sp>
        <p:nvSpPr>
          <p:cNvPr id="24" name="Text 21"/>
          <p:cNvSpPr/>
          <p:nvPr/>
        </p:nvSpPr>
        <p:spPr>
          <a:xfrm>
            <a:off x="6324600" y="2434660"/>
            <a:ext cx="58674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semaglutide, made and sold</a:t>
            </a:r>
            <a:endParaRPr lang="en-US" sz="1200" dirty="0">
              <a:latin typeface="Microsoft YaHei" pitchFamily="34" charset="0"/>
              <a:ea typeface="Microsoft YaHei" pitchFamily="34" charset="-122"/>
              <a:cs typeface="Microsoft YaHei" pitchFamily="34" charset="-120"/>
            </a:endParaRPr>
          </a:p>
        </p:txBody>
      </p:sp>
      <p:sp>
        <p:nvSpPr>
          <p:cNvPr id="25" name="Text 22"/>
          <p:cNvSpPr/>
          <p:nvPr/>
        </p:nvSpPr>
        <p:spPr>
          <a:xfrm>
            <a:off x="0" y="19379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Goods</a:t>
            </a:r>
            <a:endParaRPr lang="en-US" sz="900" dirty="0">
              <a:latin typeface="Microsoft YaHei" pitchFamily="34" charset="0"/>
              <a:ea typeface="Microsoft YaHei" pitchFamily="34" charset="-122"/>
              <a:cs typeface="Microsoft YaHei" pitchFamily="34" charset="-120"/>
            </a:endParaRPr>
          </a:p>
        </p:txBody>
      </p:sp>
      <p:sp>
        <p:nvSpPr>
          <p:cNvPr id="26" name="Text 23"/>
          <p:cNvSpPr/>
          <p:nvPr/>
        </p:nvSpPr>
        <p:spPr>
          <a:xfrm>
            <a:off x="0" y="2163496"/>
            <a:ext cx="11582400" cy="342900"/>
          </a:xfrm>
          <a:prstGeom prst="rect">
            <a:avLst/>
          </a:prstGeom>
          <a:noFill/>
          <a:ln/>
        </p:spPr>
        <p:txBody>
          <a:bodyPr wrap="none" lIns="0" tIns="0" rIns="0" bIns="0" rtlCol="0" anchor="t"/>
          <a:lstStyle/>
          <a:p>
            <a:pPr algn="r" indent="0" marL="0">
              <a:buNone/>
            </a:pPr>
            <a:r>
              <a:rPr lang="en-US" sz="2250" b="1" dirty="0">
                <a:solidFill>
                  <a:srgbClr val="B3282B"/>
                </a:solidFill>
                <a:latin typeface="Microsoft YaHei" pitchFamily="34" charset="0"/>
                <a:ea typeface="Microsoft YaHei" pitchFamily="34" charset="-122"/>
                <a:cs typeface="Microsoft YaHei" pitchFamily="34" charset="-120"/>
              </a:rPr>
              <a:t>¥35m</a:t>
            </a:r>
            <a:endParaRPr lang="en-US" sz="2250" dirty="0">
              <a:latin typeface="Microsoft YaHei" pitchFamily="34" charset="0"/>
              <a:ea typeface="Microsoft YaHei" pitchFamily="34" charset="-122"/>
              <a:cs typeface="Microsoft YaHei" pitchFamily="34" charset="-120"/>
            </a:endParaRPr>
          </a:p>
        </p:txBody>
      </p:sp>
      <p:sp>
        <p:nvSpPr>
          <p:cNvPr id="27" name="Shape 24"/>
          <p:cNvSpPr/>
          <p:nvPr/>
        </p:nvSpPr>
        <p:spPr>
          <a:xfrm>
            <a:off x="5943600" y="2762250"/>
            <a:ext cx="5638800" cy="9525"/>
          </a:xfrm>
          <a:prstGeom prst="rect">
            <a:avLst/>
          </a:prstGeom>
          <a:solidFill>
            <a:srgbClr val="D5E2DC"/>
          </a:solidFill>
          <a:ln/>
        </p:spPr>
      </p:sp>
      <p:sp>
        <p:nvSpPr>
          <p:cNvPr id="28" name="Shape 25"/>
          <p:cNvSpPr/>
          <p:nvPr/>
        </p:nvSpPr>
        <p:spPr>
          <a:xfrm>
            <a:off x="6010275" y="2981325"/>
            <a:ext cx="95250" cy="104775"/>
          </a:xfrm>
          <a:custGeom>
            <a:avLst/>
            <a:gdLst/>
            <a:ahLst/>
            <a:cxnLst/>
            <a:rect l="l" t="t" r="r" b="b"/>
            <a:pathLst>
              <a:path w="95250" h="104775">
                <a:moveTo>
                  <a:pt x="0" y="104775"/>
                </a:moveTo>
                <a:lnTo>
                  <a:pt x="0" y="47625"/>
                </a:lnTo>
                <a:arcTo hR="47625" wR="47625" stAng="10800000" swAng="10800000"/>
                <a:lnTo>
                  <a:pt x="95250" y="104775"/>
                </a:lnTo>
              </a:path>
            </a:pathLst>
          </a:custGeom>
          <a:noFill/>
          <a:ln w="19050">
            <a:solidFill>
              <a:srgbClr val="B3282B"/>
            </a:solidFill>
            <a:prstDash val="solid"/>
          </a:ln>
        </p:spPr>
      </p:sp>
      <p:sp>
        <p:nvSpPr>
          <p:cNvPr id="29" name="Shape 26"/>
          <p:cNvSpPr/>
          <p:nvPr/>
        </p:nvSpPr>
        <p:spPr>
          <a:xfrm>
            <a:off x="5991225" y="3086100"/>
            <a:ext cx="133350" cy="38100"/>
          </a:xfrm>
          <a:custGeom>
            <a:avLst/>
            <a:gdLst/>
            <a:ahLst/>
            <a:cxnLst/>
            <a:rect l="l" t="t" r="r" b="b"/>
            <a:pathLst>
              <a:path w="133350" h="38100">
                <a:moveTo>
                  <a:pt x="0" y="28575"/>
                </a:moveTo>
                <a:arcTo hR="9525" wR="9525" stAng="10800000" swAng="-5400000"/>
                <a:lnTo>
                  <a:pt x="123825" y="38100"/>
                </a:lnTo>
                <a:arcTo hR="9525" wR="9525" stAng="5400000" swAng="-5400000"/>
                <a:lnTo>
                  <a:pt x="133350" y="19050"/>
                </a:lnTo>
                <a:arcTo hR="19050" wR="19050" stAng="0" swAng="-5400000"/>
                <a:lnTo>
                  <a:pt x="19050" y="0"/>
                </a:lnTo>
                <a:arcTo hR="19050" wR="19050" stAng="16200000" swAng="-5400000"/>
                <a:close/>
              </a:path>
            </a:pathLst>
          </a:custGeom>
          <a:noFill/>
          <a:ln w="19050">
            <a:solidFill>
              <a:srgbClr val="B3282B"/>
            </a:solidFill>
            <a:prstDash val="solid"/>
          </a:ln>
        </p:spPr>
      </p:sp>
      <p:sp>
        <p:nvSpPr>
          <p:cNvPr id="30" name="Shape 27"/>
          <p:cNvSpPr/>
          <p:nvPr/>
        </p:nvSpPr>
        <p:spPr>
          <a:xfrm>
            <a:off x="6143625" y="3028950"/>
            <a:ext cx="9525" cy="7144"/>
          </a:xfrm>
          <a:custGeom>
            <a:avLst/>
            <a:gdLst/>
            <a:ahLst/>
            <a:cxnLst/>
            <a:rect l="l" t="t" r="r" b="b"/>
            <a:pathLst>
              <a:path w="9525" h="7144">
                <a:moveTo>
                  <a:pt x="0" y="0"/>
                </a:moveTo>
                <a:lnTo>
                  <a:pt x="9525" y="0"/>
                </a:lnTo>
              </a:path>
            </a:pathLst>
          </a:custGeom>
          <a:noFill/>
          <a:ln w="19050">
            <a:solidFill>
              <a:srgbClr val="B3282B"/>
            </a:solidFill>
            <a:prstDash val="solid"/>
          </a:ln>
        </p:spPr>
      </p:sp>
      <p:sp>
        <p:nvSpPr>
          <p:cNvPr id="31" name="Shape 28"/>
          <p:cNvSpPr/>
          <p:nvPr/>
        </p:nvSpPr>
        <p:spPr>
          <a:xfrm>
            <a:off x="6115050" y="2957513"/>
            <a:ext cx="7144" cy="7144"/>
          </a:xfrm>
          <a:custGeom>
            <a:avLst/>
            <a:gdLst/>
            <a:ahLst/>
            <a:cxnLst/>
            <a:rect l="l" t="t" r="r" b="b"/>
            <a:pathLst>
              <a:path w="7144" h="7144">
                <a:moveTo>
                  <a:pt x="4763" y="0"/>
                </a:moveTo>
                <a:lnTo>
                  <a:pt x="0" y="4763"/>
                </a:lnTo>
              </a:path>
            </a:pathLst>
          </a:custGeom>
          <a:noFill/>
          <a:ln w="19050">
            <a:solidFill>
              <a:srgbClr val="B3282B"/>
            </a:solidFill>
            <a:prstDash val="solid"/>
          </a:ln>
        </p:spPr>
      </p:sp>
      <p:sp>
        <p:nvSpPr>
          <p:cNvPr id="32" name="Shape 29"/>
          <p:cNvSpPr/>
          <p:nvPr/>
        </p:nvSpPr>
        <p:spPr>
          <a:xfrm>
            <a:off x="5962650" y="3028950"/>
            <a:ext cx="9525" cy="7144"/>
          </a:xfrm>
          <a:custGeom>
            <a:avLst/>
            <a:gdLst/>
            <a:ahLst/>
            <a:cxnLst/>
            <a:rect l="l" t="t" r="r" b="b"/>
            <a:pathLst>
              <a:path w="9525" h="7144">
                <a:moveTo>
                  <a:pt x="0" y="0"/>
                </a:moveTo>
                <a:lnTo>
                  <a:pt x="9525" y="0"/>
                </a:lnTo>
              </a:path>
            </a:pathLst>
          </a:custGeom>
          <a:noFill/>
          <a:ln w="19050">
            <a:solidFill>
              <a:srgbClr val="B3282B"/>
            </a:solidFill>
            <a:prstDash val="solid"/>
          </a:ln>
        </p:spPr>
      </p:sp>
      <p:sp>
        <p:nvSpPr>
          <p:cNvPr id="33" name="Shape 30"/>
          <p:cNvSpPr/>
          <p:nvPr/>
        </p:nvSpPr>
        <p:spPr>
          <a:xfrm>
            <a:off x="6057900" y="2933700"/>
            <a:ext cx="7144" cy="9525"/>
          </a:xfrm>
          <a:custGeom>
            <a:avLst/>
            <a:gdLst/>
            <a:ahLst/>
            <a:cxnLst/>
            <a:rect l="l" t="t" r="r" b="b"/>
            <a:pathLst>
              <a:path w="7144" h="9525">
                <a:moveTo>
                  <a:pt x="0" y="0"/>
                </a:moveTo>
                <a:lnTo>
                  <a:pt x="0" y="9525"/>
                </a:lnTo>
              </a:path>
            </a:pathLst>
          </a:custGeom>
          <a:noFill/>
          <a:ln w="19050">
            <a:solidFill>
              <a:srgbClr val="B3282B"/>
            </a:solidFill>
            <a:prstDash val="solid"/>
          </a:ln>
        </p:spPr>
      </p:sp>
      <p:sp>
        <p:nvSpPr>
          <p:cNvPr id="34" name="Shape 31"/>
          <p:cNvSpPr/>
          <p:nvPr/>
        </p:nvSpPr>
        <p:spPr>
          <a:xfrm>
            <a:off x="5990549" y="2961599"/>
            <a:ext cx="7144" cy="7144"/>
          </a:xfrm>
          <a:custGeom>
            <a:avLst/>
            <a:gdLst/>
            <a:ahLst/>
            <a:cxnLst/>
            <a:rect l="l" t="t" r="r" b="b"/>
            <a:pathLst>
              <a:path w="7144" h="7144">
                <a:moveTo>
                  <a:pt x="0" y="0"/>
                </a:moveTo>
                <a:lnTo>
                  <a:pt x="6734" y="6734"/>
                </a:lnTo>
              </a:path>
            </a:pathLst>
          </a:custGeom>
          <a:noFill/>
          <a:ln w="19050">
            <a:solidFill>
              <a:srgbClr val="B3282B"/>
            </a:solidFill>
            <a:prstDash val="solid"/>
          </a:ln>
        </p:spPr>
      </p:sp>
      <p:sp>
        <p:nvSpPr>
          <p:cNvPr id="35" name="Shape 32"/>
          <p:cNvSpPr/>
          <p:nvPr/>
        </p:nvSpPr>
        <p:spPr>
          <a:xfrm>
            <a:off x="6057900" y="3028950"/>
            <a:ext cx="7144" cy="57150"/>
          </a:xfrm>
          <a:custGeom>
            <a:avLst/>
            <a:gdLst/>
            <a:ahLst/>
            <a:cxnLst/>
            <a:rect l="l" t="t" r="r" b="b"/>
            <a:pathLst>
              <a:path w="7144" h="57150">
                <a:moveTo>
                  <a:pt x="0" y="0"/>
                </a:moveTo>
                <a:lnTo>
                  <a:pt x="0" y="57150"/>
                </a:lnTo>
              </a:path>
            </a:pathLst>
          </a:custGeom>
          <a:noFill/>
          <a:ln w="19050">
            <a:solidFill>
              <a:srgbClr val="B3282B"/>
            </a:solidFill>
            <a:prstDash val="solid"/>
          </a:ln>
        </p:spPr>
      </p:sp>
      <p:sp>
        <p:nvSpPr>
          <p:cNvPr id="36" name="Text 33"/>
          <p:cNvSpPr/>
          <p:nvPr/>
        </p:nvSpPr>
        <p:spPr>
          <a:xfrm>
            <a:off x="6324600" y="2909825"/>
            <a:ext cx="5867400" cy="148590"/>
          </a:xfrm>
          <a:prstGeom prst="rect">
            <a:avLst/>
          </a:prstGeom>
          <a:noFill/>
          <a:ln/>
        </p:spPr>
        <p:txBody>
          <a:bodyPr wrap="none" lIns="0" tIns="0" rIns="0" bIns="0" rtlCol="0" anchor="t"/>
          <a:lstStyle/>
          <a:p>
            <a:pPr algn="l" indent="0" marL="0">
              <a:buNone/>
            </a:pPr>
            <a:r>
              <a:rPr lang="en-US" sz="975" b="1" dirty="0">
                <a:solidFill>
                  <a:srgbClr val="5A6C66"/>
                </a:solidFill>
                <a:latin typeface="Microsoft YaHei" pitchFamily="34" charset="0"/>
                <a:ea typeface="Microsoft YaHei" pitchFamily="34" charset="-122"/>
                <a:cs typeface="Microsoft YaHei" pitchFamily="34" charset="-120"/>
              </a:rPr>
              <a:t>Ministry of Public Security · Mar 2025</a:t>
            </a:r>
            <a:endParaRPr lang="en-US" sz="975" dirty="0">
              <a:latin typeface="Microsoft YaHei" pitchFamily="34" charset="0"/>
              <a:ea typeface="Microsoft YaHei" pitchFamily="34" charset="-122"/>
              <a:cs typeface="Microsoft YaHei" pitchFamily="34" charset="-120"/>
            </a:endParaRPr>
          </a:p>
        </p:txBody>
      </p:sp>
      <p:sp>
        <p:nvSpPr>
          <p:cNvPr id="37" name="Text 34"/>
          <p:cNvSpPr/>
          <p:nvPr/>
        </p:nvSpPr>
        <p:spPr>
          <a:xfrm>
            <a:off x="6324600" y="3158560"/>
            <a:ext cx="58674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Shanghai diet-injection ring, 15</a:t>
            </a:r>
            <a:endParaRPr lang="en-US" sz="1200" dirty="0">
              <a:latin typeface="Microsoft YaHei" pitchFamily="34" charset="0"/>
              <a:ea typeface="Microsoft YaHei" pitchFamily="34" charset="-122"/>
              <a:cs typeface="Microsoft YaHei" pitchFamily="34" charset="-120"/>
            </a:endParaRPr>
          </a:p>
        </p:txBody>
      </p:sp>
      <p:sp>
        <p:nvSpPr>
          <p:cNvPr id="38" name="Text 35"/>
          <p:cNvSpPr/>
          <p:nvPr/>
        </p:nvSpPr>
        <p:spPr>
          <a:xfrm>
            <a:off x="6324600" y="3406210"/>
            <a:ext cx="58674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sites, 40 arrested</a:t>
            </a:r>
            <a:endParaRPr lang="en-US" sz="1200" dirty="0">
              <a:latin typeface="Microsoft YaHei" pitchFamily="34" charset="0"/>
              <a:ea typeface="Microsoft YaHei" pitchFamily="34" charset="-122"/>
              <a:cs typeface="Microsoft YaHei" pitchFamily="34" charset="-120"/>
            </a:endParaRPr>
          </a:p>
        </p:txBody>
      </p:sp>
      <p:sp>
        <p:nvSpPr>
          <p:cNvPr id="39" name="Text 36"/>
          <p:cNvSpPr/>
          <p:nvPr/>
        </p:nvSpPr>
        <p:spPr>
          <a:xfrm>
            <a:off x="0" y="290946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Case value</a:t>
            </a:r>
            <a:endParaRPr lang="en-US" sz="900" dirty="0">
              <a:latin typeface="Microsoft YaHei" pitchFamily="34" charset="0"/>
              <a:ea typeface="Microsoft YaHei" pitchFamily="34" charset="-122"/>
              <a:cs typeface="Microsoft YaHei" pitchFamily="34" charset="-120"/>
            </a:endParaRPr>
          </a:p>
        </p:txBody>
      </p:sp>
      <p:sp>
        <p:nvSpPr>
          <p:cNvPr id="40" name="Text 37"/>
          <p:cNvSpPr/>
          <p:nvPr/>
        </p:nvSpPr>
        <p:spPr>
          <a:xfrm>
            <a:off x="0" y="3135046"/>
            <a:ext cx="11582400" cy="342900"/>
          </a:xfrm>
          <a:prstGeom prst="rect">
            <a:avLst/>
          </a:prstGeom>
          <a:noFill/>
          <a:ln/>
        </p:spPr>
        <p:txBody>
          <a:bodyPr wrap="none" lIns="0" tIns="0" rIns="0" bIns="0" rtlCol="0" anchor="t"/>
          <a:lstStyle/>
          <a:p>
            <a:pPr algn="r" indent="0" marL="0">
              <a:buNone/>
            </a:pPr>
            <a:r>
              <a:rPr lang="en-US" sz="2250" b="1" dirty="0">
                <a:solidFill>
                  <a:srgbClr val="B3282B"/>
                </a:solidFill>
                <a:latin typeface="Microsoft YaHei" pitchFamily="34" charset="0"/>
                <a:ea typeface="Microsoft YaHei" pitchFamily="34" charset="-122"/>
                <a:cs typeface="Microsoft YaHei" pitchFamily="34" charset="-120"/>
              </a:rPr>
              <a:t>Over ¥22m</a:t>
            </a:r>
            <a:endParaRPr lang="en-US" sz="2250" dirty="0">
              <a:latin typeface="Microsoft YaHei" pitchFamily="34" charset="0"/>
              <a:ea typeface="Microsoft YaHei" pitchFamily="34" charset="-122"/>
              <a:cs typeface="Microsoft YaHei" pitchFamily="34" charset="-120"/>
            </a:endParaRPr>
          </a:p>
        </p:txBody>
      </p:sp>
      <p:sp>
        <p:nvSpPr>
          <p:cNvPr id="41" name="Shape 38"/>
          <p:cNvSpPr/>
          <p:nvPr/>
        </p:nvSpPr>
        <p:spPr>
          <a:xfrm>
            <a:off x="5943600" y="3733800"/>
            <a:ext cx="5638800" cy="9525"/>
          </a:xfrm>
          <a:prstGeom prst="rect">
            <a:avLst/>
          </a:prstGeom>
          <a:solidFill>
            <a:srgbClr val="D5E2DC"/>
          </a:solidFill>
          <a:ln/>
        </p:spPr>
      </p:sp>
      <p:sp>
        <p:nvSpPr>
          <p:cNvPr id="42" name="Shape 39"/>
          <p:cNvSpPr/>
          <p:nvPr/>
        </p:nvSpPr>
        <p:spPr>
          <a:xfrm>
            <a:off x="6038850" y="3990975"/>
            <a:ext cx="7144" cy="66675"/>
          </a:xfrm>
          <a:custGeom>
            <a:avLst/>
            <a:gdLst/>
            <a:ahLst/>
            <a:cxnLst/>
            <a:rect l="l" t="t" r="r" b="b"/>
            <a:pathLst>
              <a:path w="7144" h="66675">
                <a:moveTo>
                  <a:pt x="0" y="66675"/>
                </a:moveTo>
                <a:lnTo>
                  <a:pt x="0" y="0"/>
                </a:lnTo>
              </a:path>
            </a:pathLst>
          </a:custGeom>
          <a:noFill/>
          <a:ln w="19050">
            <a:solidFill>
              <a:srgbClr val="0E6B5C"/>
            </a:solidFill>
            <a:prstDash val="solid"/>
          </a:ln>
        </p:spPr>
      </p:sp>
      <p:sp>
        <p:nvSpPr>
          <p:cNvPr id="43" name="Shape 40"/>
          <p:cNvSpPr/>
          <p:nvPr/>
        </p:nvSpPr>
        <p:spPr>
          <a:xfrm>
            <a:off x="5972175" y="3905255"/>
            <a:ext cx="171460" cy="47620"/>
          </a:xfrm>
          <a:custGeom>
            <a:avLst/>
            <a:gdLst/>
            <a:ahLst/>
            <a:cxnLst/>
            <a:rect l="l" t="t" r="r" b="b"/>
            <a:pathLst>
              <a:path w="171460" h="47620">
                <a:moveTo>
                  <a:pt x="77333" y="1948"/>
                </a:moveTo>
                <a:arcTo hR="19050" wR="19050" stAng="14631853" swAng="3136294"/>
                <a:lnTo>
                  <a:pt x="168793" y="38581"/>
                </a:lnTo>
                <a:arcTo hR="4763" wR="4763" stAng="17766200" swAng="9240706"/>
                <a:lnTo>
                  <a:pt x="4763" y="47620"/>
                </a:lnTo>
                <a:arcTo hR="4763" wR="4763" stAng="5399984" swAng="9233800"/>
                <a:close/>
              </a:path>
            </a:pathLst>
          </a:custGeom>
          <a:noFill/>
          <a:ln w="19050">
            <a:solidFill>
              <a:srgbClr val="0E6B5C"/>
            </a:solidFill>
            <a:prstDash val="solid"/>
          </a:ln>
        </p:spPr>
      </p:sp>
      <p:sp>
        <p:nvSpPr>
          <p:cNvPr id="44" name="Shape 41"/>
          <p:cNvSpPr/>
          <p:nvPr/>
        </p:nvSpPr>
        <p:spPr>
          <a:xfrm>
            <a:off x="6076950" y="3990975"/>
            <a:ext cx="7144" cy="66675"/>
          </a:xfrm>
          <a:custGeom>
            <a:avLst/>
            <a:gdLst/>
            <a:ahLst/>
            <a:cxnLst/>
            <a:rect l="l" t="t" r="r" b="b"/>
            <a:pathLst>
              <a:path w="7144" h="66675">
                <a:moveTo>
                  <a:pt x="0" y="66675"/>
                </a:moveTo>
                <a:lnTo>
                  <a:pt x="0" y="0"/>
                </a:lnTo>
              </a:path>
            </a:pathLst>
          </a:custGeom>
          <a:noFill/>
          <a:ln w="19050">
            <a:solidFill>
              <a:srgbClr val="0E6B5C"/>
            </a:solidFill>
            <a:prstDash val="solid"/>
          </a:ln>
        </p:spPr>
      </p:sp>
      <p:sp>
        <p:nvSpPr>
          <p:cNvPr id="45" name="Shape 42"/>
          <p:cNvSpPr/>
          <p:nvPr/>
        </p:nvSpPr>
        <p:spPr>
          <a:xfrm>
            <a:off x="6115050" y="3990975"/>
            <a:ext cx="7144" cy="66675"/>
          </a:xfrm>
          <a:custGeom>
            <a:avLst/>
            <a:gdLst/>
            <a:ahLst/>
            <a:cxnLst/>
            <a:rect l="l" t="t" r="r" b="b"/>
            <a:pathLst>
              <a:path w="7144" h="66675">
                <a:moveTo>
                  <a:pt x="0" y="66675"/>
                </a:moveTo>
                <a:lnTo>
                  <a:pt x="0" y="0"/>
                </a:lnTo>
              </a:path>
            </a:pathLst>
          </a:custGeom>
          <a:noFill/>
          <a:ln w="19050">
            <a:solidFill>
              <a:srgbClr val="0E6B5C"/>
            </a:solidFill>
            <a:prstDash val="solid"/>
          </a:ln>
        </p:spPr>
      </p:sp>
      <p:sp>
        <p:nvSpPr>
          <p:cNvPr id="46" name="Shape 43"/>
          <p:cNvSpPr/>
          <p:nvPr/>
        </p:nvSpPr>
        <p:spPr>
          <a:xfrm>
            <a:off x="5972175" y="4095750"/>
            <a:ext cx="171450" cy="7144"/>
          </a:xfrm>
          <a:custGeom>
            <a:avLst/>
            <a:gdLst/>
            <a:ahLst/>
            <a:cxnLst/>
            <a:rect l="l" t="t" r="r" b="b"/>
            <a:pathLst>
              <a:path w="171450" h="7144">
                <a:moveTo>
                  <a:pt x="0" y="0"/>
                </a:moveTo>
                <a:lnTo>
                  <a:pt x="171450" y="0"/>
                </a:lnTo>
              </a:path>
            </a:pathLst>
          </a:custGeom>
          <a:noFill/>
          <a:ln w="19050">
            <a:solidFill>
              <a:srgbClr val="0E6B5C"/>
            </a:solidFill>
            <a:prstDash val="solid"/>
          </a:ln>
        </p:spPr>
      </p:sp>
      <p:sp>
        <p:nvSpPr>
          <p:cNvPr id="47" name="Shape 44"/>
          <p:cNvSpPr/>
          <p:nvPr/>
        </p:nvSpPr>
        <p:spPr>
          <a:xfrm>
            <a:off x="6000750" y="3990975"/>
            <a:ext cx="7144" cy="66675"/>
          </a:xfrm>
          <a:custGeom>
            <a:avLst/>
            <a:gdLst/>
            <a:ahLst/>
            <a:cxnLst/>
            <a:rect l="l" t="t" r="r" b="b"/>
            <a:pathLst>
              <a:path w="7144" h="66675">
                <a:moveTo>
                  <a:pt x="0" y="66675"/>
                </a:moveTo>
                <a:lnTo>
                  <a:pt x="0" y="0"/>
                </a:lnTo>
              </a:path>
            </a:pathLst>
          </a:custGeom>
          <a:noFill/>
          <a:ln w="19050">
            <a:solidFill>
              <a:srgbClr val="0E6B5C"/>
            </a:solidFill>
            <a:prstDash val="solid"/>
          </a:ln>
        </p:spPr>
      </p:sp>
      <p:sp>
        <p:nvSpPr>
          <p:cNvPr id="48" name="Text 45"/>
          <p:cNvSpPr/>
          <p:nvPr/>
        </p:nvSpPr>
        <p:spPr>
          <a:xfrm>
            <a:off x="6324600" y="3881375"/>
            <a:ext cx="5867400" cy="148590"/>
          </a:xfrm>
          <a:prstGeom prst="rect">
            <a:avLst/>
          </a:prstGeom>
          <a:noFill/>
          <a:ln/>
        </p:spPr>
        <p:txBody>
          <a:bodyPr wrap="none" lIns="0" tIns="0" rIns="0" bIns="0" rtlCol="0" anchor="t"/>
          <a:lstStyle/>
          <a:p>
            <a:pPr algn="l" indent="0" marL="0">
              <a:buNone/>
            </a:pPr>
            <a:r>
              <a:rPr lang="en-US" sz="975" b="1" dirty="0">
                <a:solidFill>
                  <a:srgbClr val="5A6C66"/>
                </a:solidFill>
                <a:latin typeface="Microsoft YaHei" pitchFamily="34" charset="0"/>
                <a:ea typeface="Microsoft YaHei" pitchFamily="34" charset="-122"/>
                <a:cs typeface="Microsoft YaHei" pitchFamily="34" charset="-120"/>
              </a:rPr>
              <a:t>NHSA · Apr 2024</a:t>
            </a:r>
            <a:endParaRPr lang="en-US" sz="975" dirty="0">
              <a:latin typeface="Microsoft YaHei" pitchFamily="34" charset="0"/>
              <a:ea typeface="Microsoft YaHei" pitchFamily="34" charset="-122"/>
              <a:cs typeface="Microsoft YaHei" pitchFamily="34" charset="-120"/>
            </a:endParaRPr>
          </a:p>
        </p:txBody>
      </p:sp>
      <p:sp>
        <p:nvSpPr>
          <p:cNvPr id="49" name="Text 46"/>
          <p:cNvSpPr/>
          <p:nvPr/>
        </p:nvSpPr>
        <p:spPr>
          <a:xfrm>
            <a:off x="6324600" y="4130110"/>
            <a:ext cx="58674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Billing weight loss to insurance may</a:t>
            </a:r>
            <a:endParaRPr lang="en-US" sz="1200" dirty="0">
              <a:latin typeface="Microsoft YaHei" pitchFamily="34" charset="0"/>
              <a:ea typeface="Microsoft YaHei" pitchFamily="34" charset="-122"/>
              <a:cs typeface="Microsoft YaHei" pitchFamily="34" charset="-120"/>
            </a:endParaRPr>
          </a:p>
        </p:txBody>
      </p:sp>
      <p:sp>
        <p:nvSpPr>
          <p:cNvPr id="50" name="Text 47"/>
          <p:cNvSpPr/>
          <p:nvPr/>
        </p:nvSpPr>
        <p:spPr>
          <a:xfrm>
            <a:off x="6324600" y="4377760"/>
            <a:ext cx="58674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be fraud</a:t>
            </a:r>
            <a:endParaRPr lang="en-US" sz="1200" dirty="0">
              <a:latin typeface="Microsoft YaHei" pitchFamily="34" charset="0"/>
              <a:ea typeface="Microsoft YaHei" pitchFamily="34" charset="-122"/>
              <a:cs typeface="Microsoft YaHei" pitchFamily="34" charset="-120"/>
            </a:endParaRPr>
          </a:p>
        </p:txBody>
      </p:sp>
      <p:sp>
        <p:nvSpPr>
          <p:cNvPr id="51" name="Text 48"/>
          <p:cNvSpPr/>
          <p:nvPr/>
        </p:nvSpPr>
        <p:spPr>
          <a:xfrm>
            <a:off x="0" y="38810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Fine</a:t>
            </a:r>
            <a:endParaRPr lang="en-US" sz="900" dirty="0">
              <a:latin typeface="Microsoft YaHei" pitchFamily="34" charset="0"/>
              <a:ea typeface="Microsoft YaHei" pitchFamily="34" charset="-122"/>
              <a:cs typeface="Microsoft YaHei" pitchFamily="34" charset="-120"/>
            </a:endParaRPr>
          </a:p>
        </p:txBody>
      </p:sp>
      <p:sp>
        <p:nvSpPr>
          <p:cNvPr id="52" name="Text 49"/>
          <p:cNvSpPr/>
          <p:nvPr/>
        </p:nvSpPr>
        <p:spPr>
          <a:xfrm>
            <a:off x="0" y="4106596"/>
            <a:ext cx="11582400" cy="342900"/>
          </a:xfrm>
          <a:prstGeom prst="rect">
            <a:avLst/>
          </a:prstGeom>
          <a:noFill/>
          <a:ln/>
        </p:spPr>
        <p:txBody>
          <a:bodyPr wrap="none" lIns="0" tIns="0" rIns="0" bIns="0" rtlCol="0" anchor="t"/>
          <a:lstStyle/>
          <a:p>
            <a:pPr algn="r" indent="0" marL="0">
              <a:buNone/>
            </a:pPr>
            <a:r>
              <a:rPr lang="en-US" sz="2250" b="1" dirty="0">
                <a:solidFill>
                  <a:srgbClr val="1E2B27"/>
                </a:solidFill>
                <a:latin typeface="Microsoft YaHei" pitchFamily="34" charset="0"/>
                <a:ea typeface="Microsoft YaHei" pitchFamily="34" charset="-122"/>
                <a:cs typeface="Microsoft YaHei" pitchFamily="34" charset="-120"/>
              </a:rPr>
              <a:t>2 to 5 times</a:t>
            </a:r>
            <a:endParaRPr lang="en-US" sz="2250" dirty="0">
              <a:latin typeface="Microsoft YaHei" pitchFamily="34" charset="0"/>
              <a:ea typeface="Microsoft YaHei" pitchFamily="34" charset="-122"/>
              <a:cs typeface="Microsoft YaHei" pitchFamily="34" charset="-120"/>
            </a:endParaRPr>
          </a:p>
        </p:txBody>
      </p:sp>
      <p:sp>
        <p:nvSpPr>
          <p:cNvPr id="53" name="Shape 50"/>
          <p:cNvSpPr/>
          <p:nvPr/>
        </p:nvSpPr>
        <p:spPr>
          <a:xfrm>
            <a:off x="5943600" y="4705350"/>
            <a:ext cx="5638800" cy="9525"/>
          </a:xfrm>
          <a:prstGeom prst="rect">
            <a:avLst/>
          </a:prstGeom>
          <a:solidFill>
            <a:srgbClr val="D5E2DC"/>
          </a:solidFill>
          <a:ln/>
        </p:spPr>
      </p:sp>
      <p:sp>
        <p:nvSpPr>
          <p:cNvPr id="54" name="Shape 51"/>
          <p:cNvSpPr/>
          <p:nvPr/>
        </p:nvSpPr>
        <p:spPr>
          <a:xfrm>
            <a:off x="5962546" y="4876846"/>
            <a:ext cx="190559" cy="190484"/>
          </a:xfrm>
          <a:custGeom>
            <a:avLst/>
            <a:gdLst/>
            <a:ahLst/>
            <a:cxnLst/>
            <a:rect l="l" t="t" r="r" b="b"/>
            <a:pathLst>
              <a:path w="190559" h="190484">
                <a:moveTo>
                  <a:pt x="17725" y="63010"/>
                </a:moveTo>
                <a:arcTo hR="38100" wR="38100" stAng="10049003" swAng="6909194"/>
                <a:arcTo hR="38100" wR="38100" stAng="12755696" swAng="6888608"/>
                <a:arcTo hR="38100" wR="38100" stAng="15439731" swAng="6920537"/>
                <a:arcTo hR="38100" wR="38100" stAng="18155696" swAng="6888608"/>
                <a:arcTo hR="38100" wR="38100" stAng="20841803" swAng="6909194"/>
                <a:arcTo hR="38100" wR="38100" stAng="1947705" swAng="6904591"/>
                <a:arcTo hR="38100" wR="38100" stAng="4641803" swAng="6909194"/>
                <a:arcTo hR="38100" wR="38100" stAng="7339684" swAng="6920632"/>
                <a:close/>
              </a:path>
            </a:pathLst>
          </a:custGeom>
          <a:noFill/>
          <a:ln w="19050">
            <a:solidFill>
              <a:srgbClr val="0E6B5C"/>
            </a:solidFill>
            <a:prstDash val="solid"/>
          </a:ln>
        </p:spPr>
      </p:sp>
      <p:sp>
        <p:nvSpPr>
          <p:cNvPr id="55" name="Shape 52"/>
          <p:cNvSpPr/>
          <p:nvPr/>
        </p:nvSpPr>
        <p:spPr>
          <a:xfrm>
            <a:off x="6057900" y="4933950"/>
            <a:ext cx="0" cy="38100"/>
          </a:xfrm>
          <a:prstGeom prst="line">
            <a:avLst/>
          </a:prstGeom>
          <a:noFill/>
          <a:ln w="19050">
            <a:solidFill>
              <a:srgbClr val="0E6B5C"/>
            </a:solidFill>
            <a:prstDash val="solid"/>
          </a:ln>
        </p:spPr>
      </p:sp>
      <p:sp>
        <p:nvSpPr>
          <p:cNvPr id="56" name="Shape 53"/>
          <p:cNvSpPr/>
          <p:nvPr/>
        </p:nvSpPr>
        <p:spPr>
          <a:xfrm>
            <a:off x="6057900" y="5010150"/>
            <a:ext cx="95" cy="0"/>
          </a:xfrm>
          <a:prstGeom prst="line">
            <a:avLst/>
          </a:prstGeom>
          <a:noFill/>
          <a:ln w="19050">
            <a:solidFill>
              <a:srgbClr val="0E6B5C"/>
            </a:solidFill>
            <a:prstDash val="solid"/>
          </a:ln>
        </p:spPr>
      </p:sp>
      <p:sp>
        <p:nvSpPr>
          <p:cNvPr id="57" name="Text 54"/>
          <p:cNvSpPr/>
          <p:nvPr/>
        </p:nvSpPr>
        <p:spPr>
          <a:xfrm>
            <a:off x="6324600" y="4852925"/>
            <a:ext cx="5867400" cy="148590"/>
          </a:xfrm>
          <a:prstGeom prst="rect">
            <a:avLst/>
          </a:prstGeom>
          <a:noFill/>
          <a:ln/>
        </p:spPr>
        <p:txBody>
          <a:bodyPr wrap="none" lIns="0" tIns="0" rIns="0" bIns="0" rtlCol="0" anchor="t"/>
          <a:lstStyle/>
          <a:p>
            <a:pPr algn="l" indent="0" marL="0">
              <a:buNone/>
            </a:pPr>
            <a:r>
              <a:rPr lang="en-US" sz="975" b="1" dirty="0">
                <a:solidFill>
                  <a:srgbClr val="5A6C66"/>
                </a:solidFill>
                <a:latin typeface="Microsoft YaHei" pitchFamily="34" charset="0"/>
                <a:ea typeface="Microsoft YaHei" pitchFamily="34" charset="-122"/>
                <a:cs typeface="Microsoft YaHei" pitchFamily="34" charset="-120"/>
              </a:rPr>
              <a:t>NMPA · Sept 2024</a:t>
            </a:r>
            <a:endParaRPr lang="en-US" sz="975" dirty="0">
              <a:latin typeface="Microsoft YaHei" pitchFamily="34" charset="0"/>
              <a:ea typeface="Microsoft YaHei" pitchFamily="34" charset="-122"/>
              <a:cs typeface="Microsoft YaHei" pitchFamily="34" charset="-120"/>
            </a:endParaRPr>
          </a:p>
        </p:txBody>
      </p:sp>
      <p:sp>
        <p:nvSpPr>
          <p:cNvPr id="58" name="Text 55"/>
          <p:cNvSpPr/>
          <p:nvPr/>
        </p:nvSpPr>
        <p:spPr>
          <a:xfrm>
            <a:off x="6324600" y="5101660"/>
            <a:ext cx="58674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Who may use weight-loss drugs</a:t>
            </a:r>
            <a:endParaRPr lang="en-US" sz="1200" dirty="0">
              <a:latin typeface="Microsoft YaHei" pitchFamily="34" charset="0"/>
              <a:ea typeface="Microsoft YaHei" pitchFamily="34" charset="-122"/>
              <a:cs typeface="Microsoft YaHei" pitchFamily="34" charset="-120"/>
            </a:endParaRPr>
          </a:p>
        </p:txBody>
      </p:sp>
      <p:sp>
        <p:nvSpPr>
          <p:cNvPr id="59" name="Text 56"/>
          <p:cNvSpPr/>
          <p:nvPr/>
        </p:nvSpPr>
        <p:spPr>
          <a:xfrm>
            <a:off x="6324600" y="5349310"/>
            <a:ext cx="58674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is limited</a:t>
            </a:r>
            <a:endParaRPr lang="en-US" sz="1200" dirty="0">
              <a:latin typeface="Microsoft YaHei" pitchFamily="34" charset="0"/>
              <a:ea typeface="Microsoft YaHei" pitchFamily="34" charset="-122"/>
              <a:cs typeface="Microsoft YaHei" pitchFamily="34" charset="-120"/>
            </a:endParaRPr>
          </a:p>
        </p:txBody>
      </p:sp>
      <p:sp>
        <p:nvSpPr>
          <p:cNvPr id="60" name="Text 57"/>
          <p:cNvSpPr/>
          <p:nvPr/>
        </p:nvSpPr>
        <p:spPr>
          <a:xfrm>
            <a:off x="0" y="485256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Warning</a:t>
            </a:r>
            <a:endParaRPr lang="en-US" sz="900" dirty="0">
              <a:latin typeface="Microsoft YaHei" pitchFamily="34" charset="0"/>
              <a:ea typeface="Microsoft YaHei" pitchFamily="34" charset="-122"/>
              <a:cs typeface="Microsoft YaHei" pitchFamily="34" charset="-120"/>
            </a:endParaRPr>
          </a:p>
        </p:txBody>
      </p:sp>
      <p:sp>
        <p:nvSpPr>
          <p:cNvPr id="61" name="Text 58"/>
          <p:cNvSpPr/>
          <p:nvPr/>
        </p:nvSpPr>
        <p:spPr>
          <a:xfrm>
            <a:off x="0" y="5078146"/>
            <a:ext cx="11582400" cy="342900"/>
          </a:xfrm>
          <a:prstGeom prst="rect">
            <a:avLst/>
          </a:prstGeom>
          <a:noFill/>
          <a:ln/>
        </p:spPr>
        <p:txBody>
          <a:bodyPr wrap="none" lIns="0" tIns="0" rIns="0" bIns="0" rtlCol="0" anchor="t"/>
          <a:lstStyle/>
          <a:p>
            <a:pPr algn="r" indent="0" marL="0">
              <a:buNone/>
            </a:pPr>
            <a:r>
              <a:rPr lang="en-US" sz="2250" b="1" dirty="0">
                <a:solidFill>
                  <a:srgbClr val="1E2B27"/>
                </a:solidFill>
                <a:latin typeface="Microsoft YaHei" pitchFamily="34" charset="0"/>
                <a:ea typeface="Microsoft YaHei" pitchFamily="34" charset="-122"/>
                <a:cs typeface="Microsoft YaHei" pitchFamily="34" charset="-120"/>
              </a:rPr>
              <a:t>Strictly limited</a:t>
            </a:r>
            <a:endParaRPr lang="en-US" sz="2250" dirty="0">
              <a:latin typeface="Microsoft YaHei" pitchFamily="34" charset="0"/>
              <a:ea typeface="Microsoft YaHei" pitchFamily="34" charset="-122"/>
              <a:cs typeface="Microsoft YaHei" pitchFamily="34" charset="-120"/>
            </a:endParaRPr>
          </a:p>
        </p:txBody>
      </p:sp>
      <p:sp>
        <p:nvSpPr>
          <p:cNvPr id="62" name="Text 59"/>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NMPA (Sept 2024), Ministry of Public Security (Mar 2025), National Healthcare Security Administration (Apr 2024)</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04"/>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5</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c</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c</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y</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Chinese trials: 8 to 15 points more than placebo</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Text 10"/>
          <p:cNvSpPr/>
          <p:nvPr/>
        </p:nvSpPr>
        <p:spPr>
          <a:xfrm>
            <a:off x="609600" y="18045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Trial · drug · size and length</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4000500" y="1804564"/>
            <a:ext cx="81915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Weight change</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5002682" y="1819275"/>
            <a:ext cx="95250" cy="95250"/>
          </a:xfrm>
          <a:prstGeom prst="rect">
            <a:avLst/>
          </a:prstGeom>
          <a:solidFill>
            <a:srgbClr val="0E6B5C"/>
          </a:solidFill>
          <a:ln/>
        </p:spPr>
      </p:sp>
      <p:sp>
        <p:nvSpPr>
          <p:cNvPr id="15" name="Text 13"/>
          <p:cNvSpPr/>
          <p:nvPr/>
        </p:nvSpPr>
        <p:spPr>
          <a:xfrm>
            <a:off x="5155082" y="1804564"/>
            <a:ext cx="7036918"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Drug</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5607916" y="1826419"/>
            <a:ext cx="80963" cy="80963"/>
          </a:xfrm>
          <a:prstGeom prst="rect">
            <a:avLst/>
          </a:prstGeom>
          <a:noFill/>
          <a:ln w="14288">
            <a:solidFill>
              <a:srgbClr val="BBC5C1"/>
            </a:solidFill>
            <a:prstDash val="solid"/>
          </a:ln>
        </p:spPr>
      </p:sp>
      <p:sp>
        <p:nvSpPr>
          <p:cNvPr id="17" name="Text 15"/>
          <p:cNvSpPr/>
          <p:nvPr/>
        </p:nvSpPr>
        <p:spPr>
          <a:xfrm>
            <a:off x="5753172" y="1804564"/>
            <a:ext cx="6438828"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Placebo</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609600" y="3048000"/>
            <a:ext cx="10972800" cy="9525"/>
          </a:xfrm>
          <a:prstGeom prst="rect">
            <a:avLst/>
          </a:prstGeom>
          <a:solidFill>
            <a:srgbClr val="D5E2DC"/>
          </a:solidFill>
          <a:ln/>
        </p:spPr>
      </p:sp>
      <p:sp>
        <p:nvSpPr>
          <p:cNvPr id="19" name="Text 17"/>
          <p:cNvSpPr/>
          <p:nvPr/>
        </p:nvSpPr>
        <p:spPr>
          <a:xfrm>
            <a:off x="609600" y="2207144"/>
            <a:ext cx="1158240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SURMOUNT-CN</a:t>
            </a:r>
            <a:endParaRPr lang="en-US" sz="1425" dirty="0">
              <a:latin typeface="Microsoft YaHei" pitchFamily="34" charset="0"/>
              <a:ea typeface="Microsoft YaHei" pitchFamily="34" charset="-122"/>
              <a:cs typeface="Microsoft YaHei" pitchFamily="34" charset="-120"/>
            </a:endParaRPr>
          </a:p>
        </p:txBody>
      </p:sp>
      <p:sp>
        <p:nvSpPr>
          <p:cNvPr id="20" name="Text 18"/>
          <p:cNvSpPr/>
          <p:nvPr/>
        </p:nvSpPr>
        <p:spPr>
          <a:xfrm>
            <a:off x="609600" y="2500973"/>
            <a:ext cx="115824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Tirzepatide 15 mg</a:t>
            </a:r>
            <a:endParaRPr lang="en-US" sz="1125" dirty="0">
              <a:latin typeface="Microsoft YaHei" pitchFamily="34" charset="0"/>
              <a:ea typeface="Microsoft YaHei" pitchFamily="34" charset="-122"/>
              <a:cs typeface="Microsoft YaHei" pitchFamily="34" charset="-120"/>
            </a:endParaRPr>
          </a:p>
        </p:txBody>
      </p:sp>
      <p:sp>
        <p:nvSpPr>
          <p:cNvPr id="21" name="Text 19"/>
          <p:cNvSpPr/>
          <p:nvPr/>
        </p:nvSpPr>
        <p:spPr>
          <a:xfrm>
            <a:off x="609600" y="2728850"/>
            <a:ext cx="11582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210 patients · 52 weeks</a:t>
            </a:r>
            <a:endParaRPr lang="en-US" sz="975" dirty="0">
              <a:latin typeface="Microsoft YaHei" pitchFamily="34" charset="0"/>
              <a:ea typeface="Microsoft YaHei" pitchFamily="34" charset="-122"/>
              <a:cs typeface="Microsoft YaHei" pitchFamily="34" charset="-120"/>
            </a:endParaRPr>
          </a:p>
        </p:txBody>
      </p:sp>
      <p:sp>
        <p:nvSpPr>
          <p:cNvPr id="22" name="Shape 20"/>
          <p:cNvSpPr/>
          <p:nvPr/>
        </p:nvSpPr>
        <p:spPr>
          <a:xfrm>
            <a:off x="4000500" y="2247900"/>
            <a:ext cx="4333875" cy="285750"/>
          </a:xfrm>
          <a:prstGeom prst="roundRect">
            <a:avLst>
              <a:gd name="adj" fmla="val 10000"/>
            </a:avLst>
          </a:prstGeom>
          <a:solidFill>
            <a:srgbClr val="0E6B5C"/>
          </a:solidFill>
          <a:ln/>
        </p:spPr>
      </p:sp>
      <p:sp>
        <p:nvSpPr>
          <p:cNvPr id="23" name="Text 21"/>
          <p:cNvSpPr/>
          <p:nvPr/>
        </p:nvSpPr>
        <p:spPr>
          <a:xfrm>
            <a:off x="8429625" y="2301671"/>
            <a:ext cx="3762375" cy="194310"/>
          </a:xfrm>
          <a:prstGeom prst="rect">
            <a:avLst/>
          </a:prstGeom>
          <a:noFill/>
          <a:ln/>
        </p:spPr>
        <p:txBody>
          <a:bodyPr wrap="none" lIns="0" tIns="0" rIns="0" bIns="0" rtlCol="0" anchor="t"/>
          <a:lstStyle/>
          <a:p>
            <a:pPr algn="l" indent="0" marL="0">
              <a:buNone/>
            </a:pPr>
            <a:r>
              <a:rPr lang="en-US" sz="1275" b="1" dirty="0">
                <a:solidFill>
                  <a:srgbClr val="0E6B5C"/>
                </a:solidFill>
                <a:latin typeface="Microsoft YaHei" pitchFamily="34" charset="0"/>
                <a:ea typeface="Microsoft YaHei" pitchFamily="34" charset="-122"/>
                <a:cs typeface="Microsoft YaHei" pitchFamily="34" charset="-120"/>
              </a:rPr>
              <a:t>−17.5%</a:t>
            </a:r>
            <a:endParaRPr lang="en-US" sz="1275" dirty="0">
              <a:latin typeface="Microsoft YaHei" pitchFamily="34" charset="0"/>
              <a:ea typeface="Microsoft YaHei" pitchFamily="34" charset="-122"/>
              <a:cs typeface="Microsoft YaHei" pitchFamily="34" charset="-120"/>
            </a:endParaRPr>
          </a:p>
        </p:txBody>
      </p:sp>
      <p:sp>
        <p:nvSpPr>
          <p:cNvPr id="24" name="Shape 22"/>
          <p:cNvSpPr/>
          <p:nvPr/>
        </p:nvSpPr>
        <p:spPr>
          <a:xfrm>
            <a:off x="4007644" y="2616994"/>
            <a:ext cx="555308" cy="157163"/>
          </a:xfrm>
          <a:prstGeom prst="roundRect">
            <a:avLst>
              <a:gd name="adj" fmla="val 18182"/>
            </a:avLst>
          </a:prstGeom>
          <a:noFill/>
          <a:ln w="14288">
            <a:solidFill>
              <a:srgbClr val="BBC5C1"/>
            </a:solidFill>
            <a:prstDash val="solid"/>
          </a:ln>
        </p:spPr>
      </p:sp>
      <p:sp>
        <p:nvSpPr>
          <p:cNvPr id="25" name="Text 23"/>
          <p:cNvSpPr/>
          <p:nvPr/>
        </p:nvSpPr>
        <p:spPr>
          <a:xfrm>
            <a:off x="4665345" y="2614912"/>
            <a:ext cx="7526655"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−2.3%</a:t>
            </a:r>
            <a:endParaRPr lang="en-US" sz="1050" dirty="0">
              <a:latin typeface="Microsoft YaHei" pitchFamily="34" charset="0"/>
              <a:ea typeface="Microsoft YaHei" pitchFamily="34" charset="-122"/>
              <a:cs typeface="Microsoft YaHei" pitchFamily="34" charset="-120"/>
            </a:endParaRPr>
          </a:p>
        </p:txBody>
      </p:sp>
      <p:sp>
        <p:nvSpPr>
          <p:cNvPr id="26" name="Shape 24"/>
          <p:cNvSpPr/>
          <p:nvPr/>
        </p:nvSpPr>
        <p:spPr>
          <a:xfrm>
            <a:off x="609600" y="4000500"/>
            <a:ext cx="10972800" cy="9525"/>
          </a:xfrm>
          <a:prstGeom prst="rect">
            <a:avLst/>
          </a:prstGeom>
          <a:solidFill>
            <a:srgbClr val="D5E2DC"/>
          </a:solidFill>
          <a:ln/>
        </p:spPr>
      </p:sp>
      <p:sp>
        <p:nvSpPr>
          <p:cNvPr id="27" name="Text 25"/>
          <p:cNvSpPr/>
          <p:nvPr/>
        </p:nvSpPr>
        <p:spPr>
          <a:xfrm>
            <a:off x="609600" y="3159644"/>
            <a:ext cx="1158240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GLORY-1</a:t>
            </a:r>
            <a:endParaRPr lang="en-US" sz="1425" dirty="0">
              <a:latin typeface="Microsoft YaHei" pitchFamily="34" charset="0"/>
              <a:ea typeface="Microsoft YaHei" pitchFamily="34" charset="-122"/>
              <a:cs typeface="Microsoft YaHei" pitchFamily="34" charset="-120"/>
            </a:endParaRPr>
          </a:p>
        </p:txBody>
      </p:sp>
      <p:sp>
        <p:nvSpPr>
          <p:cNvPr id="28" name="Text 26"/>
          <p:cNvSpPr/>
          <p:nvPr/>
        </p:nvSpPr>
        <p:spPr>
          <a:xfrm>
            <a:off x="609600" y="3453473"/>
            <a:ext cx="115824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Mazdutide 6 mg</a:t>
            </a:r>
            <a:endParaRPr lang="en-US" sz="1125" dirty="0">
              <a:latin typeface="Microsoft YaHei" pitchFamily="34" charset="0"/>
              <a:ea typeface="Microsoft YaHei" pitchFamily="34" charset="-122"/>
              <a:cs typeface="Microsoft YaHei" pitchFamily="34" charset="-120"/>
            </a:endParaRPr>
          </a:p>
        </p:txBody>
      </p:sp>
      <p:sp>
        <p:nvSpPr>
          <p:cNvPr id="29" name="Text 27"/>
          <p:cNvSpPr/>
          <p:nvPr/>
        </p:nvSpPr>
        <p:spPr>
          <a:xfrm>
            <a:off x="609600" y="3681350"/>
            <a:ext cx="11582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610 patients · 48 weeks</a:t>
            </a:r>
            <a:endParaRPr lang="en-US" sz="975" dirty="0">
              <a:latin typeface="Microsoft YaHei" pitchFamily="34" charset="0"/>
              <a:ea typeface="Microsoft YaHei" pitchFamily="34" charset="-122"/>
              <a:cs typeface="Microsoft YaHei" pitchFamily="34" charset="-120"/>
            </a:endParaRPr>
          </a:p>
        </p:txBody>
      </p:sp>
      <p:sp>
        <p:nvSpPr>
          <p:cNvPr id="30" name="Shape 28"/>
          <p:cNvSpPr/>
          <p:nvPr/>
        </p:nvSpPr>
        <p:spPr>
          <a:xfrm>
            <a:off x="4000500" y="3200400"/>
            <a:ext cx="3469577" cy="285750"/>
          </a:xfrm>
          <a:prstGeom prst="roundRect">
            <a:avLst>
              <a:gd name="adj" fmla="val 10000"/>
            </a:avLst>
          </a:prstGeom>
          <a:solidFill>
            <a:srgbClr val="0E6B5C"/>
          </a:solidFill>
          <a:ln/>
        </p:spPr>
      </p:sp>
      <p:sp>
        <p:nvSpPr>
          <p:cNvPr id="31" name="Text 29"/>
          <p:cNvSpPr/>
          <p:nvPr/>
        </p:nvSpPr>
        <p:spPr>
          <a:xfrm>
            <a:off x="7565327" y="3254171"/>
            <a:ext cx="4626674" cy="194310"/>
          </a:xfrm>
          <a:prstGeom prst="rect">
            <a:avLst/>
          </a:prstGeom>
          <a:noFill/>
          <a:ln/>
        </p:spPr>
        <p:txBody>
          <a:bodyPr wrap="none" lIns="0" tIns="0" rIns="0" bIns="0" rtlCol="0" anchor="t"/>
          <a:lstStyle/>
          <a:p>
            <a:pPr algn="l" indent="0" marL="0">
              <a:buNone/>
            </a:pPr>
            <a:r>
              <a:rPr lang="en-US" sz="1275" b="1" dirty="0">
                <a:solidFill>
                  <a:srgbClr val="0E6B5C"/>
                </a:solidFill>
                <a:latin typeface="Microsoft YaHei" pitchFamily="34" charset="0"/>
                <a:ea typeface="Microsoft YaHei" pitchFamily="34" charset="-122"/>
                <a:cs typeface="Microsoft YaHei" pitchFamily="34" charset="-120"/>
              </a:rPr>
              <a:t>−14.01%</a:t>
            </a:r>
            <a:endParaRPr lang="en-US" sz="1275" dirty="0">
              <a:latin typeface="Microsoft YaHei" pitchFamily="34" charset="0"/>
              <a:ea typeface="Microsoft YaHei" pitchFamily="34" charset="-122"/>
              <a:cs typeface="Microsoft YaHei" pitchFamily="34" charset="-120"/>
            </a:endParaRPr>
          </a:p>
        </p:txBody>
      </p:sp>
      <p:sp>
        <p:nvSpPr>
          <p:cNvPr id="32" name="Shape 30"/>
          <p:cNvSpPr/>
          <p:nvPr/>
        </p:nvSpPr>
        <p:spPr>
          <a:xfrm>
            <a:off x="3990975" y="3562350"/>
            <a:ext cx="19050" cy="171450"/>
          </a:xfrm>
          <a:prstGeom prst="rect">
            <a:avLst/>
          </a:prstGeom>
          <a:solidFill>
            <a:srgbClr val="BBC5C1"/>
          </a:solidFill>
          <a:ln/>
        </p:spPr>
      </p:sp>
      <p:sp>
        <p:nvSpPr>
          <p:cNvPr id="33" name="Text 31"/>
          <p:cNvSpPr/>
          <p:nvPr/>
        </p:nvSpPr>
        <p:spPr>
          <a:xfrm>
            <a:off x="4095750" y="3567412"/>
            <a:ext cx="8096250"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+0.30%</a:t>
            </a:r>
            <a:endParaRPr lang="en-US" sz="1050" dirty="0">
              <a:latin typeface="Microsoft YaHei" pitchFamily="34" charset="0"/>
              <a:ea typeface="Microsoft YaHei" pitchFamily="34" charset="-122"/>
              <a:cs typeface="Microsoft YaHei" pitchFamily="34" charset="-120"/>
            </a:endParaRPr>
          </a:p>
        </p:txBody>
      </p:sp>
      <p:sp>
        <p:nvSpPr>
          <p:cNvPr id="34" name="Shape 32"/>
          <p:cNvSpPr/>
          <p:nvPr/>
        </p:nvSpPr>
        <p:spPr>
          <a:xfrm>
            <a:off x="609600" y="4953000"/>
            <a:ext cx="10972800" cy="9525"/>
          </a:xfrm>
          <a:prstGeom prst="rect">
            <a:avLst/>
          </a:prstGeom>
          <a:solidFill>
            <a:srgbClr val="D5E2DC"/>
          </a:solidFill>
          <a:ln/>
        </p:spPr>
      </p:sp>
      <p:sp>
        <p:nvSpPr>
          <p:cNvPr id="35" name="Text 33"/>
          <p:cNvSpPr/>
          <p:nvPr/>
        </p:nvSpPr>
        <p:spPr>
          <a:xfrm>
            <a:off x="609600" y="4112144"/>
            <a:ext cx="1158240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STEP 12</a:t>
            </a:r>
            <a:endParaRPr lang="en-US" sz="1425" dirty="0">
              <a:latin typeface="Microsoft YaHei" pitchFamily="34" charset="0"/>
              <a:ea typeface="Microsoft YaHei" pitchFamily="34" charset="-122"/>
              <a:cs typeface="Microsoft YaHei" pitchFamily="34" charset="-120"/>
            </a:endParaRPr>
          </a:p>
        </p:txBody>
      </p:sp>
      <p:sp>
        <p:nvSpPr>
          <p:cNvPr id="36" name="Text 34"/>
          <p:cNvSpPr/>
          <p:nvPr/>
        </p:nvSpPr>
        <p:spPr>
          <a:xfrm>
            <a:off x="609600" y="4405973"/>
            <a:ext cx="115824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Semaglutide 2.4 mg</a:t>
            </a:r>
            <a:endParaRPr lang="en-US" sz="1125" dirty="0">
              <a:latin typeface="Microsoft YaHei" pitchFamily="34" charset="0"/>
              <a:ea typeface="Microsoft YaHei" pitchFamily="34" charset="-122"/>
              <a:cs typeface="Microsoft YaHei" pitchFamily="34" charset="-120"/>
            </a:endParaRPr>
          </a:p>
        </p:txBody>
      </p:sp>
      <p:sp>
        <p:nvSpPr>
          <p:cNvPr id="37" name="Text 35"/>
          <p:cNvSpPr/>
          <p:nvPr/>
        </p:nvSpPr>
        <p:spPr>
          <a:xfrm>
            <a:off x="609600" y="4633850"/>
            <a:ext cx="11582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242 patients · 44 weeks</a:t>
            </a:r>
            <a:endParaRPr lang="en-US" sz="975" dirty="0">
              <a:latin typeface="Microsoft YaHei" pitchFamily="34" charset="0"/>
              <a:ea typeface="Microsoft YaHei" pitchFamily="34" charset="-122"/>
              <a:cs typeface="Microsoft YaHei" pitchFamily="34" charset="-120"/>
            </a:endParaRPr>
          </a:p>
        </p:txBody>
      </p:sp>
      <p:sp>
        <p:nvSpPr>
          <p:cNvPr id="38" name="Shape 36"/>
          <p:cNvSpPr/>
          <p:nvPr/>
        </p:nvSpPr>
        <p:spPr>
          <a:xfrm>
            <a:off x="4000500" y="4152900"/>
            <a:ext cx="2996565" cy="285750"/>
          </a:xfrm>
          <a:prstGeom prst="roundRect">
            <a:avLst>
              <a:gd name="adj" fmla="val 10000"/>
            </a:avLst>
          </a:prstGeom>
          <a:solidFill>
            <a:srgbClr val="0E6B5C"/>
          </a:solidFill>
          <a:ln/>
        </p:spPr>
      </p:sp>
      <p:sp>
        <p:nvSpPr>
          <p:cNvPr id="39" name="Text 37"/>
          <p:cNvSpPr/>
          <p:nvPr/>
        </p:nvSpPr>
        <p:spPr>
          <a:xfrm>
            <a:off x="7092315" y="4206671"/>
            <a:ext cx="5099685" cy="194310"/>
          </a:xfrm>
          <a:prstGeom prst="rect">
            <a:avLst/>
          </a:prstGeom>
          <a:noFill/>
          <a:ln/>
        </p:spPr>
        <p:txBody>
          <a:bodyPr wrap="none" lIns="0" tIns="0" rIns="0" bIns="0" rtlCol="0" anchor="t"/>
          <a:lstStyle/>
          <a:p>
            <a:pPr algn="l" indent="0" marL="0">
              <a:buNone/>
            </a:pPr>
            <a:r>
              <a:rPr lang="en-US" sz="1275" b="1" dirty="0">
                <a:solidFill>
                  <a:srgbClr val="0E6B5C"/>
                </a:solidFill>
                <a:latin typeface="Microsoft YaHei" pitchFamily="34" charset="0"/>
                <a:ea typeface="Microsoft YaHei" pitchFamily="34" charset="-122"/>
                <a:cs typeface="Microsoft YaHei" pitchFamily="34" charset="-120"/>
              </a:rPr>
              <a:t>−12.1%</a:t>
            </a:r>
            <a:endParaRPr lang="en-US" sz="1275" dirty="0">
              <a:latin typeface="Microsoft YaHei" pitchFamily="34" charset="0"/>
              <a:ea typeface="Microsoft YaHei" pitchFamily="34" charset="-122"/>
              <a:cs typeface="Microsoft YaHei" pitchFamily="34" charset="-120"/>
            </a:endParaRPr>
          </a:p>
        </p:txBody>
      </p:sp>
      <p:sp>
        <p:nvSpPr>
          <p:cNvPr id="40" name="Shape 38"/>
          <p:cNvSpPr/>
          <p:nvPr/>
        </p:nvSpPr>
        <p:spPr>
          <a:xfrm>
            <a:off x="4007644" y="4521994"/>
            <a:ext cx="530542" cy="157163"/>
          </a:xfrm>
          <a:prstGeom prst="roundRect">
            <a:avLst>
              <a:gd name="adj" fmla="val 18182"/>
            </a:avLst>
          </a:prstGeom>
          <a:noFill/>
          <a:ln w="14288">
            <a:solidFill>
              <a:srgbClr val="BBC5C1"/>
            </a:solidFill>
            <a:prstDash val="solid"/>
          </a:ln>
        </p:spPr>
      </p:sp>
      <p:sp>
        <p:nvSpPr>
          <p:cNvPr id="41" name="Text 39"/>
          <p:cNvSpPr/>
          <p:nvPr/>
        </p:nvSpPr>
        <p:spPr>
          <a:xfrm>
            <a:off x="4640580" y="4519912"/>
            <a:ext cx="7551420"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−2.2%</a:t>
            </a:r>
            <a:endParaRPr lang="en-US" sz="1050" dirty="0">
              <a:latin typeface="Microsoft YaHei" pitchFamily="34" charset="0"/>
              <a:ea typeface="Microsoft YaHei" pitchFamily="34" charset="-122"/>
              <a:cs typeface="Microsoft YaHei" pitchFamily="34" charset="-120"/>
            </a:endParaRPr>
          </a:p>
        </p:txBody>
      </p:sp>
      <p:sp>
        <p:nvSpPr>
          <p:cNvPr id="42" name="Text 40"/>
          <p:cNvSpPr/>
          <p:nvPr/>
        </p:nvSpPr>
        <p:spPr>
          <a:xfrm>
            <a:off x="609600" y="5064644"/>
            <a:ext cx="1158240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STEP 7 China</a:t>
            </a:r>
            <a:endParaRPr lang="en-US" sz="1425" dirty="0">
              <a:latin typeface="Microsoft YaHei" pitchFamily="34" charset="0"/>
              <a:ea typeface="Microsoft YaHei" pitchFamily="34" charset="-122"/>
              <a:cs typeface="Microsoft YaHei" pitchFamily="34" charset="-120"/>
            </a:endParaRPr>
          </a:p>
        </p:txBody>
      </p:sp>
      <p:sp>
        <p:nvSpPr>
          <p:cNvPr id="43" name="Text 41"/>
          <p:cNvSpPr/>
          <p:nvPr/>
        </p:nvSpPr>
        <p:spPr>
          <a:xfrm>
            <a:off x="609600" y="5358473"/>
            <a:ext cx="115824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Semaglutide 2.4 mg</a:t>
            </a:r>
            <a:endParaRPr lang="en-US" sz="1125" dirty="0">
              <a:latin typeface="Microsoft YaHei" pitchFamily="34" charset="0"/>
              <a:ea typeface="Microsoft YaHei" pitchFamily="34" charset="-122"/>
              <a:cs typeface="Microsoft YaHei" pitchFamily="34" charset="-120"/>
            </a:endParaRPr>
          </a:p>
        </p:txBody>
      </p:sp>
      <p:sp>
        <p:nvSpPr>
          <p:cNvPr id="44" name="Text 42"/>
          <p:cNvSpPr/>
          <p:nvPr/>
        </p:nvSpPr>
        <p:spPr>
          <a:xfrm>
            <a:off x="609600" y="5586350"/>
            <a:ext cx="11582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300 patients · 44 weeks</a:t>
            </a:r>
            <a:endParaRPr lang="en-US" sz="975" dirty="0">
              <a:latin typeface="Microsoft YaHei" pitchFamily="34" charset="0"/>
              <a:ea typeface="Microsoft YaHei" pitchFamily="34" charset="-122"/>
              <a:cs typeface="Microsoft YaHei" pitchFamily="34" charset="-120"/>
            </a:endParaRPr>
          </a:p>
        </p:txBody>
      </p:sp>
      <p:sp>
        <p:nvSpPr>
          <p:cNvPr id="45" name="Shape 43"/>
          <p:cNvSpPr/>
          <p:nvPr/>
        </p:nvSpPr>
        <p:spPr>
          <a:xfrm>
            <a:off x="4000500" y="5105400"/>
            <a:ext cx="2922270" cy="285750"/>
          </a:xfrm>
          <a:prstGeom prst="roundRect">
            <a:avLst>
              <a:gd name="adj" fmla="val 10000"/>
            </a:avLst>
          </a:prstGeom>
          <a:solidFill>
            <a:srgbClr val="0E6B5C"/>
          </a:solidFill>
          <a:ln/>
        </p:spPr>
      </p:sp>
      <p:sp>
        <p:nvSpPr>
          <p:cNvPr id="46" name="Text 44"/>
          <p:cNvSpPr/>
          <p:nvPr/>
        </p:nvSpPr>
        <p:spPr>
          <a:xfrm>
            <a:off x="7018020" y="5159171"/>
            <a:ext cx="5173980" cy="194310"/>
          </a:xfrm>
          <a:prstGeom prst="rect">
            <a:avLst/>
          </a:prstGeom>
          <a:noFill/>
          <a:ln/>
        </p:spPr>
        <p:txBody>
          <a:bodyPr wrap="none" lIns="0" tIns="0" rIns="0" bIns="0" rtlCol="0" anchor="t"/>
          <a:lstStyle/>
          <a:p>
            <a:pPr algn="l" indent="0" marL="0">
              <a:buNone/>
            </a:pPr>
            <a:r>
              <a:rPr lang="en-US" sz="1275" b="1" dirty="0">
                <a:solidFill>
                  <a:srgbClr val="0E6B5C"/>
                </a:solidFill>
                <a:latin typeface="Microsoft YaHei" pitchFamily="34" charset="0"/>
                <a:ea typeface="Microsoft YaHei" pitchFamily="34" charset="-122"/>
                <a:cs typeface="Microsoft YaHei" pitchFamily="34" charset="-120"/>
              </a:rPr>
              <a:t>−11.8%</a:t>
            </a:r>
            <a:endParaRPr lang="en-US" sz="1275" dirty="0">
              <a:latin typeface="Microsoft YaHei" pitchFamily="34" charset="0"/>
              <a:ea typeface="Microsoft YaHei" pitchFamily="34" charset="-122"/>
              <a:cs typeface="Microsoft YaHei" pitchFamily="34" charset="-120"/>
            </a:endParaRPr>
          </a:p>
        </p:txBody>
      </p:sp>
      <p:sp>
        <p:nvSpPr>
          <p:cNvPr id="47" name="Shape 45"/>
          <p:cNvSpPr/>
          <p:nvPr/>
        </p:nvSpPr>
        <p:spPr>
          <a:xfrm>
            <a:off x="4007644" y="5474494"/>
            <a:ext cx="852488" cy="157163"/>
          </a:xfrm>
          <a:prstGeom prst="roundRect">
            <a:avLst>
              <a:gd name="adj" fmla="val 18182"/>
            </a:avLst>
          </a:prstGeom>
          <a:noFill/>
          <a:ln w="14288">
            <a:solidFill>
              <a:srgbClr val="BBC5C1"/>
            </a:solidFill>
            <a:prstDash val="solid"/>
          </a:ln>
        </p:spPr>
      </p:sp>
      <p:sp>
        <p:nvSpPr>
          <p:cNvPr id="48" name="Text 46"/>
          <p:cNvSpPr/>
          <p:nvPr/>
        </p:nvSpPr>
        <p:spPr>
          <a:xfrm>
            <a:off x="4962525" y="5472412"/>
            <a:ext cx="7229475"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−3.5%</a:t>
            </a:r>
            <a:endParaRPr lang="en-US" sz="1050" dirty="0">
              <a:latin typeface="Microsoft YaHei" pitchFamily="34" charset="0"/>
              <a:ea typeface="Microsoft YaHei" pitchFamily="34" charset="-122"/>
              <a:cs typeface="Microsoft YaHei" pitchFamily="34" charset="-120"/>
            </a:endParaRPr>
          </a:p>
        </p:txBody>
      </p:sp>
      <p:sp>
        <p:nvSpPr>
          <p:cNvPr id="49" name="Shape 47"/>
          <p:cNvSpPr/>
          <p:nvPr/>
        </p:nvSpPr>
        <p:spPr>
          <a:xfrm>
            <a:off x="3993356" y="2000250"/>
            <a:ext cx="14288" cy="3810000"/>
          </a:xfrm>
          <a:prstGeom prst="rect">
            <a:avLst/>
          </a:prstGeom>
          <a:solidFill>
            <a:srgbClr val="1E2B27"/>
          </a:solidFill>
          <a:ln/>
        </p:spPr>
      </p:sp>
      <p:sp>
        <p:nvSpPr>
          <p:cNvPr id="50" name="Text 48"/>
          <p:cNvSpPr/>
          <p:nvPr/>
        </p:nvSpPr>
        <p:spPr>
          <a:xfrm>
            <a:off x="0" y="180456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More than placebo</a:t>
            </a:r>
            <a:endParaRPr lang="en-US" sz="900" dirty="0">
              <a:latin typeface="Microsoft YaHei" pitchFamily="34" charset="0"/>
              <a:ea typeface="Microsoft YaHei" pitchFamily="34" charset="-122"/>
              <a:cs typeface="Microsoft YaHei" pitchFamily="34" charset="-120"/>
            </a:endParaRPr>
          </a:p>
        </p:txBody>
      </p:sp>
      <p:sp>
        <p:nvSpPr>
          <p:cNvPr id="51" name="Text 49"/>
          <p:cNvSpPr/>
          <p:nvPr/>
        </p:nvSpPr>
        <p:spPr>
          <a:xfrm>
            <a:off x="0" y="2214737"/>
            <a:ext cx="11582400" cy="457200"/>
          </a:xfrm>
          <a:prstGeom prst="rect">
            <a:avLst/>
          </a:prstGeom>
          <a:noFill/>
          <a:ln/>
        </p:spPr>
        <p:txBody>
          <a:bodyPr wrap="none" lIns="0" tIns="0" rIns="0" bIns="0" rtlCol="0" anchor="t"/>
          <a:lstStyle/>
          <a:p>
            <a:pPr algn="r" indent="0" marL="0">
              <a:buNone/>
            </a:pPr>
            <a:r>
              <a:rPr lang="en-US" sz="3000" b="1" dirty="0">
                <a:solidFill>
                  <a:srgbClr val="0E6B5C"/>
                </a:solidFill>
                <a:latin typeface="Microsoft YaHei" pitchFamily="34" charset="0"/>
                <a:ea typeface="Microsoft YaHei" pitchFamily="34" charset="-122"/>
                <a:cs typeface="Microsoft YaHei" pitchFamily="34" charset="-120"/>
              </a:rPr>
              <a:t>15.2</a:t>
            </a:r>
            <a:endParaRPr lang="en-US" sz="3000" dirty="0">
              <a:latin typeface="Microsoft YaHei" pitchFamily="34" charset="0"/>
              <a:ea typeface="Microsoft YaHei" pitchFamily="34" charset="-122"/>
              <a:cs typeface="Microsoft YaHei" pitchFamily="34" charset="-120"/>
            </a:endParaRPr>
          </a:p>
        </p:txBody>
      </p:sp>
      <p:sp>
        <p:nvSpPr>
          <p:cNvPr id="52" name="Text 50"/>
          <p:cNvSpPr/>
          <p:nvPr/>
        </p:nvSpPr>
        <p:spPr>
          <a:xfrm>
            <a:off x="0" y="2690750"/>
            <a:ext cx="11582400" cy="148590"/>
          </a:xfrm>
          <a:prstGeom prst="rect">
            <a:avLst/>
          </a:prstGeom>
          <a:noFill/>
          <a:ln/>
        </p:spPr>
        <p:txBody>
          <a:bodyPr wrap="none" lIns="0" tIns="0" rIns="0" bIns="0" rtlCol="0" anchor="t"/>
          <a:lstStyle/>
          <a:p>
            <a:pPr algn="r" indent="0" marL="0">
              <a:buNone/>
            </a:pPr>
            <a:r>
              <a:rPr lang="en-US" sz="975" dirty="0">
                <a:solidFill>
                  <a:srgbClr val="5A6C66"/>
                </a:solidFill>
                <a:latin typeface="Microsoft YaHei" pitchFamily="34" charset="0"/>
                <a:ea typeface="Microsoft YaHei" pitchFamily="34" charset="-122"/>
                <a:cs typeface="Microsoft YaHei" pitchFamily="34" charset="-120"/>
              </a:rPr>
              <a:t>points</a:t>
            </a:r>
            <a:endParaRPr lang="en-US" sz="975" dirty="0">
              <a:latin typeface="Microsoft YaHei" pitchFamily="34" charset="0"/>
              <a:ea typeface="Microsoft YaHei" pitchFamily="34" charset="-122"/>
              <a:cs typeface="Microsoft YaHei" pitchFamily="34" charset="-120"/>
            </a:endParaRPr>
          </a:p>
        </p:txBody>
      </p:sp>
      <p:sp>
        <p:nvSpPr>
          <p:cNvPr id="53" name="Text 51"/>
          <p:cNvSpPr/>
          <p:nvPr/>
        </p:nvSpPr>
        <p:spPr>
          <a:xfrm>
            <a:off x="0" y="3167237"/>
            <a:ext cx="11582400" cy="457200"/>
          </a:xfrm>
          <a:prstGeom prst="rect">
            <a:avLst/>
          </a:prstGeom>
          <a:noFill/>
          <a:ln/>
        </p:spPr>
        <p:txBody>
          <a:bodyPr wrap="none" lIns="0" tIns="0" rIns="0" bIns="0" rtlCol="0" anchor="t"/>
          <a:lstStyle/>
          <a:p>
            <a:pPr algn="r" indent="0" marL="0">
              <a:buNone/>
            </a:pPr>
            <a:r>
              <a:rPr lang="en-US" sz="3000" b="1" dirty="0">
                <a:solidFill>
                  <a:srgbClr val="0E6B5C"/>
                </a:solidFill>
                <a:latin typeface="Microsoft YaHei" pitchFamily="34" charset="0"/>
                <a:ea typeface="Microsoft YaHei" pitchFamily="34" charset="-122"/>
                <a:cs typeface="Microsoft YaHei" pitchFamily="34" charset="-120"/>
              </a:rPr>
              <a:t>14.3</a:t>
            </a:r>
            <a:endParaRPr lang="en-US" sz="3000" dirty="0">
              <a:latin typeface="Microsoft YaHei" pitchFamily="34" charset="0"/>
              <a:ea typeface="Microsoft YaHei" pitchFamily="34" charset="-122"/>
              <a:cs typeface="Microsoft YaHei" pitchFamily="34" charset="-120"/>
            </a:endParaRPr>
          </a:p>
        </p:txBody>
      </p:sp>
      <p:sp>
        <p:nvSpPr>
          <p:cNvPr id="54" name="Text 52"/>
          <p:cNvSpPr/>
          <p:nvPr/>
        </p:nvSpPr>
        <p:spPr>
          <a:xfrm>
            <a:off x="0" y="3643250"/>
            <a:ext cx="11582400" cy="148590"/>
          </a:xfrm>
          <a:prstGeom prst="rect">
            <a:avLst/>
          </a:prstGeom>
          <a:noFill/>
          <a:ln/>
        </p:spPr>
        <p:txBody>
          <a:bodyPr wrap="none" lIns="0" tIns="0" rIns="0" bIns="0" rtlCol="0" anchor="t"/>
          <a:lstStyle/>
          <a:p>
            <a:pPr algn="r" indent="0" marL="0">
              <a:buNone/>
            </a:pPr>
            <a:r>
              <a:rPr lang="en-US" sz="975" dirty="0">
                <a:solidFill>
                  <a:srgbClr val="5A6C66"/>
                </a:solidFill>
                <a:latin typeface="Microsoft YaHei" pitchFamily="34" charset="0"/>
                <a:ea typeface="Microsoft YaHei" pitchFamily="34" charset="-122"/>
                <a:cs typeface="Microsoft YaHei" pitchFamily="34" charset="-120"/>
              </a:rPr>
              <a:t>points</a:t>
            </a:r>
            <a:endParaRPr lang="en-US" sz="975" dirty="0">
              <a:latin typeface="Microsoft YaHei" pitchFamily="34" charset="0"/>
              <a:ea typeface="Microsoft YaHei" pitchFamily="34" charset="-122"/>
              <a:cs typeface="Microsoft YaHei" pitchFamily="34" charset="-120"/>
            </a:endParaRPr>
          </a:p>
        </p:txBody>
      </p:sp>
      <p:sp>
        <p:nvSpPr>
          <p:cNvPr id="55" name="Text 53"/>
          <p:cNvSpPr/>
          <p:nvPr/>
        </p:nvSpPr>
        <p:spPr>
          <a:xfrm>
            <a:off x="0" y="4119737"/>
            <a:ext cx="11582400" cy="457200"/>
          </a:xfrm>
          <a:prstGeom prst="rect">
            <a:avLst/>
          </a:prstGeom>
          <a:noFill/>
          <a:ln/>
        </p:spPr>
        <p:txBody>
          <a:bodyPr wrap="none" lIns="0" tIns="0" rIns="0" bIns="0" rtlCol="0" anchor="t"/>
          <a:lstStyle/>
          <a:p>
            <a:pPr algn="r" indent="0" marL="0">
              <a:buNone/>
            </a:pPr>
            <a:r>
              <a:rPr lang="en-US" sz="3000" b="1" dirty="0">
                <a:solidFill>
                  <a:srgbClr val="0E6B5C"/>
                </a:solidFill>
                <a:latin typeface="Microsoft YaHei" pitchFamily="34" charset="0"/>
                <a:ea typeface="Microsoft YaHei" pitchFamily="34" charset="-122"/>
                <a:cs typeface="Microsoft YaHei" pitchFamily="34" charset="-120"/>
              </a:rPr>
              <a:t>9.9</a:t>
            </a:r>
            <a:endParaRPr lang="en-US" sz="3000" dirty="0">
              <a:latin typeface="Microsoft YaHei" pitchFamily="34" charset="0"/>
              <a:ea typeface="Microsoft YaHei" pitchFamily="34" charset="-122"/>
              <a:cs typeface="Microsoft YaHei" pitchFamily="34" charset="-120"/>
            </a:endParaRPr>
          </a:p>
        </p:txBody>
      </p:sp>
      <p:sp>
        <p:nvSpPr>
          <p:cNvPr id="56" name="Text 54"/>
          <p:cNvSpPr/>
          <p:nvPr/>
        </p:nvSpPr>
        <p:spPr>
          <a:xfrm>
            <a:off x="0" y="4595750"/>
            <a:ext cx="11582400" cy="148590"/>
          </a:xfrm>
          <a:prstGeom prst="rect">
            <a:avLst/>
          </a:prstGeom>
          <a:noFill/>
          <a:ln/>
        </p:spPr>
        <p:txBody>
          <a:bodyPr wrap="none" lIns="0" tIns="0" rIns="0" bIns="0" rtlCol="0" anchor="t"/>
          <a:lstStyle/>
          <a:p>
            <a:pPr algn="r" indent="0" marL="0">
              <a:buNone/>
            </a:pPr>
            <a:r>
              <a:rPr lang="en-US" sz="975" dirty="0">
                <a:solidFill>
                  <a:srgbClr val="5A6C66"/>
                </a:solidFill>
                <a:latin typeface="Microsoft YaHei" pitchFamily="34" charset="0"/>
                <a:ea typeface="Microsoft YaHei" pitchFamily="34" charset="-122"/>
                <a:cs typeface="Microsoft YaHei" pitchFamily="34" charset="-120"/>
              </a:rPr>
              <a:t>points</a:t>
            </a:r>
            <a:endParaRPr lang="en-US" sz="975" dirty="0">
              <a:latin typeface="Microsoft YaHei" pitchFamily="34" charset="0"/>
              <a:ea typeface="Microsoft YaHei" pitchFamily="34" charset="-122"/>
              <a:cs typeface="Microsoft YaHei" pitchFamily="34" charset="-120"/>
            </a:endParaRPr>
          </a:p>
        </p:txBody>
      </p:sp>
      <p:sp>
        <p:nvSpPr>
          <p:cNvPr id="57" name="Text 55"/>
          <p:cNvSpPr/>
          <p:nvPr/>
        </p:nvSpPr>
        <p:spPr>
          <a:xfrm>
            <a:off x="0" y="5072237"/>
            <a:ext cx="11582400" cy="457200"/>
          </a:xfrm>
          <a:prstGeom prst="rect">
            <a:avLst/>
          </a:prstGeom>
          <a:noFill/>
          <a:ln/>
        </p:spPr>
        <p:txBody>
          <a:bodyPr wrap="none" lIns="0" tIns="0" rIns="0" bIns="0" rtlCol="0" anchor="t"/>
          <a:lstStyle/>
          <a:p>
            <a:pPr algn="r" indent="0" marL="0">
              <a:buNone/>
            </a:pPr>
            <a:r>
              <a:rPr lang="en-US" sz="3000" b="1" dirty="0">
                <a:solidFill>
                  <a:srgbClr val="0E6B5C"/>
                </a:solidFill>
                <a:latin typeface="Microsoft YaHei" pitchFamily="34" charset="0"/>
                <a:ea typeface="Microsoft YaHei" pitchFamily="34" charset="-122"/>
                <a:cs typeface="Microsoft YaHei" pitchFamily="34" charset="-120"/>
              </a:rPr>
              <a:t>8.3</a:t>
            </a:r>
            <a:endParaRPr lang="en-US" sz="3000" dirty="0">
              <a:latin typeface="Microsoft YaHei" pitchFamily="34" charset="0"/>
              <a:ea typeface="Microsoft YaHei" pitchFamily="34" charset="-122"/>
              <a:cs typeface="Microsoft YaHei" pitchFamily="34" charset="-120"/>
            </a:endParaRPr>
          </a:p>
        </p:txBody>
      </p:sp>
      <p:sp>
        <p:nvSpPr>
          <p:cNvPr id="58" name="Text 56"/>
          <p:cNvSpPr/>
          <p:nvPr/>
        </p:nvSpPr>
        <p:spPr>
          <a:xfrm>
            <a:off x="0" y="5548250"/>
            <a:ext cx="11582400" cy="148590"/>
          </a:xfrm>
          <a:prstGeom prst="rect">
            <a:avLst/>
          </a:prstGeom>
          <a:noFill/>
          <a:ln/>
        </p:spPr>
        <p:txBody>
          <a:bodyPr wrap="none" lIns="0" tIns="0" rIns="0" bIns="0" rtlCol="0" anchor="t"/>
          <a:lstStyle/>
          <a:p>
            <a:pPr algn="r" indent="0" marL="0">
              <a:buNone/>
            </a:pPr>
            <a:r>
              <a:rPr lang="en-US" sz="975" dirty="0">
                <a:solidFill>
                  <a:srgbClr val="5A6C66"/>
                </a:solidFill>
                <a:latin typeface="Microsoft YaHei" pitchFamily="34" charset="0"/>
                <a:ea typeface="Microsoft YaHei" pitchFamily="34" charset="-122"/>
                <a:cs typeface="Microsoft YaHei" pitchFamily="34" charset="-120"/>
              </a:rPr>
              <a:t>points</a:t>
            </a:r>
            <a:endParaRPr lang="en-US" sz="975" dirty="0">
              <a:latin typeface="Microsoft YaHei" pitchFamily="34" charset="0"/>
              <a:ea typeface="Microsoft YaHei" pitchFamily="34" charset="-122"/>
              <a:cs typeface="Microsoft YaHei" pitchFamily="34" charset="-120"/>
            </a:endParaRPr>
          </a:p>
        </p:txBody>
      </p:sp>
      <p:sp>
        <p:nvSpPr>
          <p:cNvPr id="59" name="Text 57"/>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JAMA 2024, NEJM 2025, Lancet Diabetes Endocrinol 2026, Diabetes Obes Metab 2025. Not directly comparable</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05"/>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6</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c</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c</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y</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Tirzepatide −20.2% vs semaglutide −13.7%</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Shape 10"/>
          <p:cNvSpPr/>
          <p:nvPr/>
        </p:nvSpPr>
        <p:spPr>
          <a:xfrm>
            <a:off x="614363" y="1776413"/>
            <a:ext cx="3905250" cy="200025"/>
          </a:xfrm>
          <a:prstGeom prst="roundRect">
            <a:avLst>
              <a:gd name="adj" fmla="val 50000"/>
            </a:avLst>
          </a:prstGeom>
          <a:noFill/>
          <a:ln w="9525">
            <a:solidFill>
              <a:srgbClr val="0E6B5C"/>
            </a:solidFill>
            <a:prstDash val="solid"/>
          </a:ln>
        </p:spPr>
      </p:sp>
      <p:sp>
        <p:nvSpPr>
          <p:cNvPr id="13" name="Text 11"/>
          <p:cNvSpPr/>
          <p:nvPr/>
        </p:nvSpPr>
        <p:spPr>
          <a:xfrm>
            <a:off x="0" y="1814089"/>
            <a:ext cx="5133975" cy="137160"/>
          </a:xfrm>
          <a:prstGeom prst="rect">
            <a:avLst/>
          </a:prstGeom>
          <a:noFill/>
          <a:ln/>
        </p:spPr>
        <p:txBody>
          <a:bodyPr wrap="none" lIns="0" tIns="0" rIns="0" bIns="0" rtlCol="0" anchor="t"/>
          <a:lstStyle/>
          <a:p>
            <a:pPr algn="ctr" indent="0" marL="0">
              <a:buNone/>
            </a:pPr>
            <a:r>
              <a:rPr lang="en-US" sz="900" b="1" dirty="0">
                <a:solidFill>
                  <a:srgbClr val="0E6B5C"/>
                </a:solidFill>
                <a:latin typeface="Microsoft YaHei" pitchFamily="34" charset="0"/>
                <a:ea typeface="Microsoft YaHei" pitchFamily="34" charset="-122"/>
                <a:cs typeface="Microsoft YaHei" pitchFamily="34" charset="-120"/>
              </a:rPr>
              <a:t>RCT · NEJM 2025 · 751 patients · 72 weeks · open label</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2273096"/>
            <a:ext cx="115824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Tirzepatide</a:t>
            </a:r>
            <a:endParaRPr lang="en-US" sz="1275" dirty="0">
              <a:latin typeface="Microsoft YaHei" pitchFamily="34" charset="0"/>
              <a:ea typeface="Microsoft YaHei" pitchFamily="34" charset="-122"/>
              <a:cs typeface="Microsoft YaHei" pitchFamily="34" charset="-120"/>
            </a:endParaRPr>
          </a:p>
        </p:txBody>
      </p:sp>
      <p:sp>
        <p:nvSpPr>
          <p:cNvPr id="15" name="Text 13"/>
          <p:cNvSpPr/>
          <p:nvPr/>
        </p:nvSpPr>
        <p:spPr>
          <a:xfrm>
            <a:off x="609600" y="2509164"/>
            <a:ext cx="11582400" cy="731520"/>
          </a:xfrm>
          <a:prstGeom prst="rect">
            <a:avLst/>
          </a:prstGeom>
          <a:noFill/>
          <a:ln/>
        </p:spPr>
        <p:txBody>
          <a:bodyPr wrap="none" lIns="0" tIns="0" rIns="0" bIns="0" rtlCol="0" anchor="t"/>
          <a:lstStyle/>
          <a:p>
            <a:pPr algn="l" indent="0" marL="0">
              <a:buNone/>
            </a:pPr>
            <a:r>
              <a:rPr lang="en-US" sz="4800" b="1" dirty="0">
                <a:solidFill>
                  <a:srgbClr val="0E6B5C"/>
                </a:solidFill>
                <a:latin typeface="Microsoft YaHei" pitchFamily="34" charset="0"/>
                <a:ea typeface="Microsoft YaHei" pitchFamily="34" charset="-122"/>
                <a:cs typeface="Microsoft YaHei" pitchFamily="34" charset="-120"/>
              </a:rPr>
              <a:t>−20.2%</a:t>
            </a:r>
            <a:endParaRPr lang="en-US" sz="4800" dirty="0">
              <a:latin typeface="Microsoft YaHei" pitchFamily="34" charset="0"/>
              <a:ea typeface="Microsoft YaHei" pitchFamily="34" charset="-122"/>
              <a:cs typeface="Microsoft YaHei" pitchFamily="34" charset="-120"/>
            </a:endParaRPr>
          </a:p>
        </p:txBody>
      </p:sp>
      <p:sp>
        <p:nvSpPr>
          <p:cNvPr id="16" name="Shape 14"/>
          <p:cNvSpPr/>
          <p:nvPr/>
        </p:nvSpPr>
        <p:spPr>
          <a:xfrm>
            <a:off x="609600" y="3295650"/>
            <a:ext cx="4191000" cy="133350"/>
          </a:xfrm>
          <a:prstGeom prst="roundRect">
            <a:avLst>
              <a:gd name="adj" fmla="val 14286"/>
            </a:avLst>
          </a:prstGeom>
          <a:solidFill>
            <a:srgbClr val="0E6B5C"/>
          </a:solidFill>
          <a:ln/>
        </p:spPr>
      </p:sp>
      <p:sp>
        <p:nvSpPr>
          <p:cNvPr id="17" name="Text 15"/>
          <p:cNvSpPr/>
          <p:nvPr/>
        </p:nvSpPr>
        <p:spPr>
          <a:xfrm>
            <a:off x="609600" y="3490850"/>
            <a:ext cx="11582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Weight change · waist −18.4 cm</a:t>
            </a:r>
            <a:endParaRPr lang="en-US" sz="975" dirty="0">
              <a:latin typeface="Microsoft YaHei" pitchFamily="34" charset="0"/>
              <a:ea typeface="Microsoft YaHei" pitchFamily="34" charset="-122"/>
              <a:cs typeface="Microsoft YaHei" pitchFamily="34" charset="-120"/>
            </a:endParaRPr>
          </a:p>
        </p:txBody>
      </p:sp>
      <p:sp>
        <p:nvSpPr>
          <p:cNvPr id="18" name="Text 16"/>
          <p:cNvSpPr/>
          <p:nvPr/>
        </p:nvSpPr>
        <p:spPr>
          <a:xfrm>
            <a:off x="609600" y="3797096"/>
            <a:ext cx="115824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Semaglutide</a:t>
            </a:r>
            <a:endParaRPr lang="en-US" sz="1275" dirty="0">
              <a:latin typeface="Microsoft YaHei" pitchFamily="34" charset="0"/>
              <a:ea typeface="Microsoft YaHei" pitchFamily="34" charset="-122"/>
              <a:cs typeface="Microsoft YaHei" pitchFamily="34" charset="-120"/>
            </a:endParaRPr>
          </a:p>
        </p:txBody>
      </p:sp>
      <p:sp>
        <p:nvSpPr>
          <p:cNvPr id="19" name="Text 17"/>
          <p:cNvSpPr/>
          <p:nvPr/>
        </p:nvSpPr>
        <p:spPr>
          <a:xfrm>
            <a:off x="609600" y="4033164"/>
            <a:ext cx="11582400" cy="731520"/>
          </a:xfrm>
          <a:prstGeom prst="rect">
            <a:avLst/>
          </a:prstGeom>
          <a:noFill/>
          <a:ln/>
        </p:spPr>
        <p:txBody>
          <a:bodyPr wrap="none" lIns="0" tIns="0" rIns="0" bIns="0" rtlCol="0" anchor="t"/>
          <a:lstStyle/>
          <a:p>
            <a:pPr algn="l" indent="0" marL="0">
              <a:buNone/>
            </a:pPr>
            <a:r>
              <a:rPr lang="en-US" sz="4800" b="1" dirty="0">
                <a:solidFill>
                  <a:srgbClr val="4A7FB5"/>
                </a:solidFill>
                <a:latin typeface="Microsoft YaHei" pitchFamily="34" charset="0"/>
                <a:ea typeface="Microsoft YaHei" pitchFamily="34" charset="-122"/>
                <a:cs typeface="Microsoft YaHei" pitchFamily="34" charset="-120"/>
              </a:rPr>
              <a:t>−13.7%</a:t>
            </a:r>
            <a:endParaRPr lang="en-US" sz="4800" dirty="0">
              <a:latin typeface="Microsoft YaHei" pitchFamily="34" charset="0"/>
              <a:ea typeface="Microsoft YaHei" pitchFamily="34" charset="-122"/>
              <a:cs typeface="Microsoft YaHei" pitchFamily="34" charset="-120"/>
            </a:endParaRPr>
          </a:p>
        </p:txBody>
      </p:sp>
      <p:sp>
        <p:nvSpPr>
          <p:cNvPr id="20" name="Shape 18"/>
          <p:cNvSpPr/>
          <p:nvPr/>
        </p:nvSpPr>
        <p:spPr>
          <a:xfrm>
            <a:off x="609600" y="4819650"/>
            <a:ext cx="2842411" cy="133350"/>
          </a:xfrm>
          <a:prstGeom prst="roundRect">
            <a:avLst>
              <a:gd name="adj" fmla="val 14286"/>
            </a:avLst>
          </a:prstGeom>
          <a:solidFill>
            <a:srgbClr val="4A7FB5"/>
          </a:solidFill>
          <a:ln/>
        </p:spPr>
      </p:sp>
      <p:sp>
        <p:nvSpPr>
          <p:cNvPr id="21" name="Text 19"/>
          <p:cNvSpPr/>
          <p:nvPr/>
        </p:nvSpPr>
        <p:spPr>
          <a:xfrm>
            <a:off x="609600" y="5014850"/>
            <a:ext cx="11582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Weight change · waist −13.0 cm</a:t>
            </a:r>
            <a:endParaRPr lang="en-US" sz="975" dirty="0">
              <a:latin typeface="Microsoft YaHei" pitchFamily="34" charset="0"/>
              <a:ea typeface="Microsoft YaHei" pitchFamily="34" charset="-122"/>
              <a:cs typeface="Microsoft YaHei" pitchFamily="34" charset="-120"/>
            </a:endParaRPr>
          </a:p>
        </p:txBody>
      </p:sp>
      <p:sp>
        <p:nvSpPr>
          <p:cNvPr id="22" name="Text 20"/>
          <p:cNvSpPr/>
          <p:nvPr/>
        </p:nvSpPr>
        <p:spPr>
          <a:xfrm>
            <a:off x="5334000" y="1834585"/>
            <a:ext cx="6858000" cy="182880"/>
          </a:xfrm>
          <a:prstGeom prst="rect">
            <a:avLst/>
          </a:prstGeom>
          <a:noFill/>
          <a:ln/>
        </p:spPr>
        <p:txBody>
          <a:bodyPr wrap="none" lIns="0" tIns="0" rIns="0" bIns="0" rtlCol="0" anchor="t"/>
          <a:lstStyle/>
          <a:p>
            <a:pPr algn="l" indent="0" marL="0">
              <a:buNone/>
            </a:pPr>
            <a:r>
              <a:rPr lang="en-US" sz="1200" b="1" dirty="0">
                <a:solidFill>
                  <a:srgbClr val="1E2B27"/>
                </a:solidFill>
                <a:latin typeface="Microsoft YaHei" pitchFamily="34" charset="0"/>
                <a:ea typeface="Microsoft YaHei" pitchFamily="34" charset="-122"/>
                <a:cs typeface="Microsoft YaHei" pitchFamily="34" charset="-120"/>
              </a:rPr>
              <a:t>Share reaching target</a:t>
            </a:r>
            <a:endParaRPr lang="en-US" sz="1200" dirty="0">
              <a:latin typeface="Microsoft YaHei" pitchFamily="34" charset="0"/>
              <a:ea typeface="Microsoft YaHei" pitchFamily="34" charset="-122"/>
              <a:cs typeface="Microsoft YaHei" pitchFamily="34" charset="-120"/>
            </a:endParaRPr>
          </a:p>
        </p:txBody>
      </p:sp>
      <p:sp>
        <p:nvSpPr>
          <p:cNvPr id="23" name="Shape 21"/>
          <p:cNvSpPr/>
          <p:nvPr/>
        </p:nvSpPr>
        <p:spPr>
          <a:xfrm>
            <a:off x="7145678" y="1824038"/>
            <a:ext cx="1238250" cy="200025"/>
          </a:xfrm>
          <a:prstGeom prst="roundRect">
            <a:avLst>
              <a:gd name="adj" fmla="val 50000"/>
            </a:avLst>
          </a:prstGeom>
          <a:noFill/>
          <a:ln w="9525">
            <a:solidFill>
              <a:srgbClr val="B9722F"/>
            </a:solidFill>
            <a:prstDash val="solid"/>
          </a:ln>
        </p:spPr>
      </p:sp>
      <p:sp>
        <p:nvSpPr>
          <p:cNvPr id="24" name="Text 22"/>
          <p:cNvSpPr/>
          <p:nvPr/>
        </p:nvSpPr>
        <p:spPr>
          <a:xfrm>
            <a:off x="3337606" y="1861714"/>
            <a:ext cx="8854394" cy="137160"/>
          </a:xfrm>
          <a:prstGeom prst="rect">
            <a:avLst/>
          </a:prstGeom>
          <a:noFill/>
          <a:ln/>
        </p:spPr>
        <p:txBody>
          <a:bodyPr wrap="none" lIns="0" tIns="0" rIns="0" bIns="0" rtlCol="0" anchor="t"/>
          <a:lstStyle/>
          <a:p>
            <a:pPr algn="ctr" indent="0" marL="0">
              <a:buNone/>
            </a:pPr>
            <a:r>
              <a:rPr lang="en-US" sz="900" b="1" dirty="0">
                <a:solidFill>
                  <a:srgbClr val="9A642D"/>
                </a:solidFill>
                <a:latin typeface="Microsoft YaHei" pitchFamily="34" charset="0"/>
                <a:ea typeface="Microsoft YaHei" pitchFamily="34" charset="-122"/>
                <a:cs typeface="Microsoft YaHei" pitchFamily="34" charset="-120"/>
              </a:rPr>
              <a:t>Company figures</a:t>
            </a:r>
            <a:endParaRPr lang="en-US" sz="900" dirty="0">
              <a:latin typeface="Microsoft YaHei" pitchFamily="34" charset="0"/>
              <a:ea typeface="Microsoft YaHei" pitchFamily="34" charset="-122"/>
              <a:cs typeface="Microsoft YaHei" pitchFamily="34" charset="-120"/>
            </a:endParaRPr>
          </a:p>
        </p:txBody>
      </p:sp>
      <p:sp>
        <p:nvSpPr>
          <p:cNvPr id="25" name="Shape 23"/>
          <p:cNvSpPr/>
          <p:nvPr/>
        </p:nvSpPr>
        <p:spPr>
          <a:xfrm>
            <a:off x="9698077" y="2038350"/>
            <a:ext cx="114300" cy="114300"/>
          </a:xfrm>
          <a:prstGeom prst="rect">
            <a:avLst/>
          </a:prstGeom>
          <a:solidFill>
            <a:srgbClr val="0E6B5C"/>
          </a:solidFill>
          <a:ln/>
        </p:spPr>
      </p:sp>
      <p:sp>
        <p:nvSpPr>
          <p:cNvPr id="26" name="Text 24"/>
          <p:cNvSpPr/>
          <p:nvPr/>
        </p:nvSpPr>
        <p:spPr>
          <a:xfrm>
            <a:off x="9869527" y="2033164"/>
            <a:ext cx="2322473"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Tirzepatide</a:t>
            </a:r>
            <a:endParaRPr lang="en-US" sz="900" dirty="0">
              <a:latin typeface="Microsoft YaHei" pitchFamily="34" charset="0"/>
              <a:ea typeface="Microsoft YaHei" pitchFamily="34" charset="-122"/>
              <a:cs typeface="Microsoft YaHei" pitchFamily="34" charset="-120"/>
            </a:endParaRPr>
          </a:p>
        </p:txBody>
      </p:sp>
      <p:sp>
        <p:nvSpPr>
          <p:cNvPr id="27" name="Shape 25"/>
          <p:cNvSpPr/>
          <p:nvPr/>
        </p:nvSpPr>
        <p:spPr>
          <a:xfrm>
            <a:off x="10724944" y="2038350"/>
            <a:ext cx="114300" cy="114300"/>
          </a:xfrm>
          <a:prstGeom prst="rect">
            <a:avLst/>
          </a:prstGeom>
          <a:solidFill>
            <a:srgbClr val="4A7FB5"/>
          </a:solidFill>
          <a:ln/>
        </p:spPr>
      </p:sp>
      <p:sp>
        <p:nvSpPr>
          <p:cNvPr id="28" name="Text 26"/>
          <p:cNvSpPr/>
          <p:nvPr/>
        </p:nvSpPr>
        <p:spPr>
          <a:xfrm>
            <a:off x="10896394" y="2033164"/>
            <a:ext cx="1295606"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Semaglutide</a:t>
            </a:r>
            <a:endParaRPr lang="en-US" sz="900" dirty="0">
              <a:latin typeface="Microsoft YaHei" pitchFamily="34" charset="0"/>
              <a:ea typeface="Microsoft YaHei" pitchFamily="34" charset="-122"/>
              <a:cs typeface="Microsoft YaHei" pitchFamily="34" charset="-120"/>
            </a:endParaRPr>
          </a:p>
        </p:txBody>
      </p:sp>
      <p:sp>
        <p:nvSpPr>
          <p:cNvPr id="29" name="Shape 27"/>
          <p:cNvSpPr/>
          <p:nvPr/>
        </p:nvSpPr>
        <p:spPr>
          <a:xfrm>
            <a:off x="5619750" y="2724150"/>
            <a:ext cx="495300" cy="1943100"/>
          </a:xfrm>
          <a:prstGeom prst="rect">
            <a:avLst/>
          </a:prstGeom>
          <a:solidFill>
            <a:srgbClr val="0E6B5C"/>
          </a:solidFill>
          <a:ln/>
        </p:spPr>
      </p:sp>
      <p:sp>
        <p:nvSpPr>
          <p:cNvPr id="30" name="Text 28"/>
          <p:cNvSpPr/>
          <p:nvPr/>
        </p:nvSpPr>
        <p:spPr>
          <a:xfrm>
            <a:off x="0" y="2519662"/>
            <a:ext cx="11734800" cy="160020"/>
          </a:xfrm>
          <a:prstGeom prst="rect">
            <a:avLst/>
          </a:prstGeom>
          <a:noFill/>
          <a:ln/>
        </p:spPr>
        <p:txBody>
          <a:bodyPr wrap="none" lIns="0" tIns="0" rIns="0" bIns="0" rtlCol="0" anchor="t"/>
          <a:lstStyle/>
          <a:p>
            <a:pPr algn="ctr" indent="0" marL="0">
              <a:buNone/>
            </a:pPr>
            <a:r>
              <a:rPr lang="en-US" sz="1050" b="1" dirty="0">
                <a:solidFill>
                  <a:srgbClr val="0E6B5C"/>
                </a:solidFill>
                <a:latin typeface="Microsoft YaHei" pitchFamily="34" charset="0"/>
                <a:ea typeface="Microsoft YaHei" pitchFamily="34" charset="-122"/>
                <a:cs typeface="Microsoft YaHei" pitchFamily="34" charset="-120"/>
              </a:rPr>
              <a:t>81.6</a:t>
            </a:r>
            <a:endParaRPr lang="en-US" sz="1050" dirty="0">
              <a:latin typeface="Microsoft YaHei" pitchFamily="34" charset="0"/>
              <a:ea typeface="Microsoft YaHei" pitchFamily="34" charset="-122"/>
              <a:cs typeface="Microsoft YaHei" pitchFamily="34" charset="-120"/>
            </a:endParaRPr>
          </a:p>
        </p:txBody>
      </p:sp>
      <p:sp>
        <p:nvSpPr>
          <p:cNvPr id="31" name="Shape 29"/>
          <p:cNvSpPr/>
          <p:nvPr/>
        </p:nvSpPr>
        <p:spPr>
          <a:xfrm>
            <a:off x="6172200" y="3226594"/>
            <a:ext cx="495300" cy="1440656"/>
          </a:xfrm>
          <a:prstGeom prst="rect">
            <a:avLst/>
          </a:prstGeom>
          <a:solidFill>
            <a:srgbClr val="4A7FB5"/>
          </a:solidFill>
          <a:ln/>
        </p:spPr>
      </p:sp>
      <p:sp>
        <p:nvSpPr>
          <p:cNvPr id="32" name="Text 30"/>
          <p:cNvSpPr/>
          <p:nvPr/>
        </p:nvSpPr>
        <p:spPr>
          <a:xfrm>
            <a:off x="647700" y="3022105"/>
            <a:ext cx="11544300" cy="160020"/>
          </a:xfrm>
          <a:prstGeom prst="rect">
            <a:avLst/>
          </a:prstGeom>
          <a:noFill/>
          <a:ln/>
        </p:spPr>
        <p:txBody>
          <a:bodyPr wrap="none" lIns="0" tIns="0" rIns="0" bIns="0" rtlCol="0" anchor="t"/>
          <a:lstStyle/>
          <a:p>
            <a:pPr algn="ctr" indent="0" marL="0">
              <a:buNone/>
            </a:pPr>
            <a:r>
              <a:rPr lang="en-US" sz="1050" b="1" dirty="0">
                <a:solidFill>
                  <a:srgbClr val="4474A5"/>
                </a:solidFill>
                <a:latin typeface="Microsoft YaHei" pitchFamily="34" charset="0"/>
                <a:ea typeface="Microsoft YaHei" pitchFamily="34" charset="-122"/>
                <a:cs typeface="Microsoft YaHei" pitchFamily="34" charset="-120"/>
              </a:rPr>
              <a:t>60.5</a:t>
            </a:r>
            <a:endParaRPr lang="en-US" sz="1050" dirty="0">
              <a:latin typeface="Microsoft YaHei" pitchFamily="34" charset="0"/>
              <a:ea typeface="Microsoft YaHei" pitchFamily="34" charset="-122"/>
              <a:cs typeface="Microsoft YaHei" pitchFamily="34" charset="-120"/>
            </a:endParaRPr>
          </a:p>
        </p:txBody>
      </p:sp>
      <p:sp>
        <p:nvSpPr>
          <p:cNvPr id="33" name="Text 31"/>
          <p:cNvSpPr/>
          <p:nvPr/>
        </p:nvSpPr>
        <p:spPr>
          <a:xfrm>
            <a:off x="95250" y="4767562"/>
            <a:ext cx="12096750" cy="160020"/>
          </a:xfrm>
          <a:prstGeom prst="rect">
            <a:avLst/>
          </a:prstGeom>
          <a:noFill/>
          <a:ln/>
        </p:spPr>
        <p:txBody>
          <a:bodyPr wrap="none" lIns="0" tIns="0" rIns="0" bIns="0" rtlCol="0" anchor="t"/>
          <a:lstStyle/>
          <a:p>
            <a:pPr algn="ctr" indent="0" marL="0">
              <a:buNone/>
            </a:pPr>
            <a:r>
              <a:rPr lang="en-US" sz="1050" dirty="0">
                <a:solidFill>
                  <a:srgbClr val="1E2B27"/>
                </a:solidFill>
                <a:latin typeface="Microsoft YaHei" pitchFamily="34" charset="0"/>
                <a:ea typeface="Microsoft YaHei" pitchFamily="34" charset="-122"/>
                <a:cs typeface="Microsoft YaHei" pitchFamily="34" charset="-120"/>
              </a:rPr>
              <a:t>≥10% loss</a:t>
            </a:r>
            <a:endParaRPr lang="en-US" sz="1050" dirty="0">
              <a:latin typeface="Microsoft YaHei" pitchFamily="34" charset="0"/>
              <a:ea typeface="Microsoft YaHei" pitchFamily="34" charset="-122"/>
              <a:cs typeface="Microsoft YaHei" pitchFamily="34" charset="-120"/>
            </a:endParaRPr>
          </a:p>
        </p:txBody>
      </p:sp>
      <p:sp>
        <p:nvSpPr>
          <p:cNvPr id="34" name="Shape 32"/>
          <p:cNvSpPr/>
          <p:nvPr/>
        </p:nvSpPr>
        <p:spPr>
          <a:xfrm>
            <a:off x="7110413" y="3128963"/>
            <a:ext cx="495300" cy="1538288"/>
          </a:xfrm>
          <a:prstGeom prst="rect">
            <a:avLst/>
          </a:prstGeom>
          <a:solidFill>
            <a:srgbClr val="0E6B5C"/>
          </a:solidFill>
          <a:ln/>
        </p:spPr>
      </p:sp>
      <p:sp>
        <p:nvSpPr>
          <p:cNvPr id="35" name="Text 33"/>
          <p:cNvSpPr/>
          <p:nvPr/>
        </p:nvSpPr>
        <p:spPr>
          <a:xfrm>
            <a:off x="2524125" y="2924474"/>
            <a:ext cx="9667875" cy="160020"/>
          </a:xfrm>
          <a:prstGeom prst="rect">
            <a:avLst/>
          </a:prstGeom>
          <a:noFill/>
          <a:ln/>
        </p:spPr>
        <p:txBody>
          <a:bodyPr wrap="none" lIns="0" tIns="0" rIns="0" bIns="0" rtlCol="0" anchor="t"/>
          <a:lstStyle/>
          <a:p>
            <a:pPr algn="ctr" indent="0" marL="0">
              <a:buNone/>
            </a:pPr>
            <a:r>
              <a:rPr lang="en-US" sz="1050" b="1" dirty="0">
                <a:solidFill>
                  <a:srgbClr val="0E6B5C"/>
                </a:solidFill>
                <a:latin typeface="Microsoft YaHei" pitchFamily="34" charset="0"/>
                <a:ea typeface="Microsoft YaHei" pitchFamily="34" charset="-122"/>
                <a:cs typeface="Microsoft YaHei" pitchFamily="34" charset="-120"/>
              </a:rPr>
              <a:t>64.6</a:t>
            </a:r>
            <a:endParaRPr lang="en-US" sz="1050" dirty="0">
              <a:latin typeface="Microsoft YaHei" pitchFamily="34" charset="0"/>
              <a:ea typeface="Microsoft YaHei" pitchFamily="34" charset="-122"/>
              <a:cs typeface="Microsoft YaHei" pitchFamily="34" charset="-120"/>
            </a:endParaRPr>
          </a:p>
        </p:txBody>
      </p:sp>
      <p:sp>
        <p:nvSpPr>
          <p:cNvPr id="36" name="Shape 34"/>
          <p:cNvSpPr/>
          <p:nvPr/>
        </p:nvSpPr>
        <p:spPr>
          <a:xfrm>
            <a:off x="7662863" y="3712369"/>
            <a:ext cx="495300" cy="954881"/>
          </a:xfrm>
          <a:prstGeom prst="rect">
            <a:avLst/>
          </a:prstGeom>
          <a:solidFill>
            <a:srgbClr val="4A7FB5"/>
          </a:solidFill>
          <a:ln/>
        </p:spPr>
      </p:sp>
      <p:sp>
        <p:nvSpPr>
          <p:cNvPr id="37" name="Text 35"/>
          <p:cNvSpPr/>
          <p:nvPr/>
        </p:nvSpPr>
        <p:spPr>
          <a:xfrm>
            <a:off x="3629025" y="3507880"/>
            <a:ext cx="8562975" cy="160020"/>
          </a:xfrm>
          <a:prstGeom prst="rect">
            <a:avLst/>
          </a:prstGeom>
          <a:noFill/>
          <a:ln/>
        </p:spPr>
        <p:txBody>
          <a:bodyPr wrap="none" lIns="0" tIns="0" rIns="0" bIns="0" rtlCol="0" anchor="t"/>
          <a:lstStyle/>
          <a:p>
            <a:pPr algn="ctr" indent="0" marL="0">
              <a:buNone/>
            </a:pPr>
            <a:r>
              <a:rPr lang="en-US" sz="1050" b="1" dirty="0">
                <a:solidFill>
                  <a:srgbClr val="4474A5"/>
                </a:solidFill>
                <a:latin typeface="Microsoft YaHei" pitchFamily="34" charset="0"/>
                <a:ea typeface="Microsoft YaHei" pitchFamily="34" charset="-122"/>
                <a:cs typeface="Microsoft YaHei" pitchFamily="34" charset="-120"/>
              </a:rPr>
              <a:t>40.1</a:t>
            </a:r>
            <a:endParaRPr lang="en-US" sz="1050" dirty="0">
              <a:latin typeface="Microsoft YaHei" pitchFamily="34" charset="0"/>
              <a:ea typeface="Microsoft YaHei" pitchFamily="34" charset="-122"/>
              <a:cs typeface="Microsoft YaHei" pitchFamily="34" charset="-120"/>
            </a:endParaRPr>
          </a:p>
        </p:txBody>
      </p:sp>
      <p:sp>
        <p:nvSpPr>
          <p:cNvPr id="38" name="Text 36"/>
          <p:cNvSpPr/>
          <p:nvPr/>
        </p:nvSpPr>
        <p:spPr>
          <a:xfrm>
            <a:off x="3076575" y="4767562"/>
            <a:ext cx="9115425" cy="160020"/>
          </a:xfrm>
          <a:prstGeom prst="rect">
            <a:avLst/>
          </a:prstGeom>
          <a:noFill/>
          <a:ln/>
        </p:spPr>
        <p:txBody>
          <a:bodyPr wrap="none" lIns="0" tIns="0" rIns="0" bIns="0" rtlCol="0" anchor="t"/>
          <a:lstStyle/>
          <a:p>
            <a:pPr algn="ctr" indent="0" marL="0">
              <a:buNone/>
            </a:pPr>
            <a:r>
              <a:rPr lang="en-US" sz="1050" dirty="0">
                <a:solidFill>
                  <a:srgbClr val="1E2B27"/>
                </a:solidFill>
                <a:latin typeface="Microsoft YaHei" pitchFamily="34" charset="0"/>
                <a:ea typeface="Microsoft YaHei" pitchFamily="34" charset="-122"/>
                <a:cs typeface="Microsoft YaHei" pitchFamily="34" charset="-120"/>
              </a:rPr>
              <a:t>≥15% loss</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8601075" y="3514725"/>
            <a:ext cx="495300" cy="1152525"/>
          </a:xfrm>
          <a:prstGeom prst="rect">
            <a:avLst/>
          </a:prstGeom>
          <a:solidFill>
            <a:srgbClr val="0E6B5C"/>
          </a:solidFill>
          <a:ln/>
        </p:spPr>
      </p:sp>
      <p:sp>
        <p:nvSpPr>
          <p:cNvPr id="40" name="Text 38"/>
          <p:cNvSpPr/>
          <p:nvPr/>
        </p:nvSpPr>
        <p:spPr>
          <a:xfrm>
            <a:off x="5505450" y="3310237"/>
            <a:ext cx="6686550" cy="160020"/>
          </a:xfrm>
          <a:prstGeom prst="rect">
            <a:avLst/>
          </a:prstGeom>
          <a:noFill/>
          <a:ln/>
        </p:spPr>
        <p:txBody>
          <a:bodyPr wrap="none" lIns="0" tIns="0" rIns="0" bIns="0" rtlCol="0" anchor="t"/>
          <a:lstStyle/>
          <a:p>
            <a:pPr algn="ctr" indent="0" marL="0">
              <a:buNone/>
            </a:pPr>
            <a:r>
              <a:rPr lang="en-US" sz="1050" b="1" dirty="0">
                <a:solidFill>
                  <a:srgbClr val="0E6B5C"/>
                </a:solidFill>
                <a:latin typeface="Microsoft YaHei" pitchFamily="34" charset="0"/>
                <a:ea typeface="Microsoft YaHei" pitchFamily="34" charset="-122"/>
                <a:cs typeface="Microsoft YaHei" pitchFamily="34" charset="-120"/>
              </a:rPr>
              <a:t>48.4</a:t>
            </a:r>
            <a:endParaRPr lang="en-US" sz="1050" dirty="0">
              <a:latin typeface="Microsoft YaHei" pitchFamily="34" charset="0"/>
              <a:ea typeface="Microsoft YaHei" pitchFamily="34" charset="-122"/>
              <a:cs typeface="Microsoft YaHei" pitchFamily="34" charset="-120"/>
            </a:endParaRPr>
          </a:p>
        </p:txBody>
      </p:sp>
      <p:sp>
        <p:nvSpPr>
          <p:cNvPr id="41" name="Shape 39"/>
          <p:cNvSpPr/>
          <p:nvPr/>
        </p:nvSpPr>
        <p:spPr>
          <a:xfrm>
            <a:off x="9153525" y="4017169"/>
            <a:ext cx="495300" cy="650081"/>
          </a:xfrm>
          <a:prstGeom prst="rect">
            <a:avLst/>
          </a:prstGeom>
          <a:solidFill>
            <a:srgbClr val="4A7FB5"/>
          </a:solidFill>
          <a:ln/>
        </p:spPr>
      </p:sp>
      <p:sp>
        <p:nvSpPr>
          <p:cNvPr id="42" name="Text 40"/>
          <p:cNvSpPr/>
          <p:nvPr/>
        </p:nvSpPr>
        <p:spPr>
          <a:xfrm>
            <a:off x="6610350" y="3812680"/>
            <a:ext cx="5581650" cy="160020"/>
          </a:xfrm>
          <a:prstGeom prst="rect">
            <a:avLst/>
          </a:prstGeom>
          <a:noFill/>
          <a:ln/>
        </p:spPr>
        <p:txBody>
          <a:bodyPr wrap="none" lIns="0" tIns="0" rIns="0" bIns="0" rtlCol="0" anchor="t"/>
          <a:lstStyle/>
          <a:p>
            <a:pPr algn="ctr" indent="0" marL="0">
              <a:buNone/>
            </a:pPr>
            <a:r>
              <a:rPr lang="en-US" sz="1050" b="1" dirty="0">
                <a:solidFill>
                  <a:srgbClr val="4474A5"/>
                </a:solidFill>
                <a:latin typeface="Microsoft YaHei" pitchFamily="34" charset="0"/>
                <a:ea typeface="Microsoft YaHei" pitchFamily="34" charset="-122"/>
                <a:cs typeface="Microsoft YaHei" pitchFamily="34" charset="-120"/>
              </a:rPr>
              <a:t>27.3</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a:off x="6057900" y="4767562"/>
            <a:ext cx="6134100" cy="160020"/>
          </a:xfrm>
          <a:prstGeom prst="rect">
            <a:avLst/>
          </a:prstGeom>
          <a:noFill/>
          <a:ln/>
        </p:spPr>
        <p:txBody>
          <a:bodyPr wrap="none" lIns="0" tIns="0" rIns="0" bIns="0" rtlCol="0" anchor="t"/>
          <a:lstStyle/>
          <a:p>
            <a:pPr algn="ctr" indent="0" marL="0">
              <a:buNone/>
            </a:pPr>
            <a:r>
              <a:rPr lang="en-US" sz="1050" dirty="0">
                <a:solidFill>
                  <a:srgbClr val="1E2B27"/>
                </a:solidFill>
                <a:latin typeface="Microsoft YaHei" pitchFamily="34" charset="0"/>
                <a:ea typeface="Microsoft YaHei" pitchFamily="34" charset="-122"/>
                <a:cs typeface="Microsoft YaHei" pitchFamily="34" charset="-120"/>
              </a:rPr>
              <a:t>≥20% loss</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a:off x="10091738" y="3914775"/>
            <a:ext cx="495300" cy="752475"/>
          </a:xfrm>
          <a:prstGeom prst="rect">
            <a:avLst/>
          </a:prstGeom>
          <a:solidFill>
            <a:srgbClr val="0E6B5C"/>
          </a:solidFill>
          <a:ln/>
        </p:spPr>
      </p:sp>
      <p:sp>
        <p:nvSpPr>
          <p:cNvPr id="45" name="Text 43"/>
          <p:cNvSpPr/>
          <p:nvPr/>
        </p:nvSpPr>
        <p:spPr>
          <a:xfrm>
            <a:off x="8486775" y="3710287"/>
            <a:ext cx="3705225" cy="160020"/>
          </a:xfrm>
          <a:prstGeom prst="rect">
            <a:avLst/>
          </a:prstGeom>
          <a:noFill/>
          <a:ln/>
        </p:spPr>
        <p:txBody>
          <a:bodyPr wrap="none" lIns="0" tIns="0" rIns="0" bIns="0" rtlCol="0" anchor="t"/>
          <a:lstStyle/>
          <a:p>
            <a:pPr algn="ctr" indent="0" marL="0">
              <a:buNone/>
            </a:pPr>
            <a:r>
              <a:rPr lang="en-US" sz="1050" b="1" dirty="0">
                <a:solidFill>
                  <a:srgbClr val="0E6B5C"/>
                </a:solidFill>
                <a:latin typeface="Microsoft YaHei" pitchFamily="34" charset="0"/>
                <a:ea typeface="Microsoft YaHei" pitchFamily="34" charset="-122"/>
                <a:cs typeface="Microsoft YaHei" pitchFamily="34" charset="-120"/>
              </a:rPr>
              <a:t>31.6</a:t>
            </a:r>
            <a:endParaRPr lang="en-US" sz="1050" dirty="0">
              <a:latin typeface="Microsoft YaHei" pitchFamily="34" charset="0"/>
              <a:ea typeface="Microsoft YaHei" pitchFamily="34" charset="-122"/>
              <a:cs typeface="Microsoft YaHei" pitchFamily="34" charset="-120"/>
            </a:endParaRPr>
          </a:p>
        </p:txBody>
      </p:sp>
      <p:sp>
        <p:nvSpPr>
          <p:cNvPr id="46" name="Shape 44"/>
          <p:cNvSpPr/>
          <p:nvPr/>
        </p:nvSpPr>
        <p:spPr>
          <a:xfrm>
            <a:off x="10644188" y="4283869"/>
            <a:ext cx="495300" cy="383381"/>
          </a:xfrm>
          <a:prstGeom prst="rect">
            <a:avLst/>
          </a:prstGeom>
          <a:solidFill>
            <a:srgbClr val="4A7FB5"/>
          </a:solidFill>
          <a:ln/>
        </p:spPr>
      </p:sp>
      <p:sp>
        <p:nvSpPr>
          <p:cNvPr id="47" name="Text 45"/>
          <p:cNvSpPr/>
          <p:nvPr/>
        </p:nvSpPr>
        <p:spPr>
          <a:xfrm>
            <a:off x="9591675" y="4079380"/>
            <a:ext cx="2600325" cy="160020"/>
          </a:xfrm>
          <a:prstGeom prst="rect">
            <a:avLst/>
          </a:prstGeom>
          <a:noFill/>
          <a:ln/>
        </p:spPr>
        <p:txBody>
          <a:bodyPr wrap="none" lIns="0" tIns="0" rIns="0" bIns="0" rtlCol="0" anchor="t"/>
          <a:lstStyle/>
          <a:p>
            <a:pPr algn="ctr" indent="0" marL="0">
              <a:buNone/>
            </a:pPr>
            <a:r>
              <a:rPr lang="en-US" sz="1050" b="1" dirty="0">
                <a:solidFill>
                  <a:srgbClr val="4474A5"/>
                </a:solidFill>
                <a:latin typeface="Microsoft YaHei" pitchFamily="34" charset="0"/>
                <a:ea typeface="Microsoft YaHei" pitchFamily="34" charset="-122"/>
                <a:cs typeface="Microsoft YaHei" pitchFamily="34" charset="-120"/>
              </a:rPr>
              <a:t>16.1</a:t>
            </a:r>
            <a:endParaRPr lang="en-US" sz="1050" dirty="0">
              <a:latin typeface="Microsoft YaHei" pitchFamily="34" charset="0"/>
              <a:ea typeface="Microsoft YaHei" pitchFamily="34" charset="-122"/>
              <a:cs typeface="Microsoft YaHei" pitchFamily="34" charset="-120"/>
            </a:endParaRPr>
          </a:p>
        </p:txBody>
      </p:sp>
      <p:sp>
        <p:nvSpPr>
          <p:cNvPr id="48" name="Text 46"/>
          <p:cNvSpPr/>
          <p:nvPr/>
        </p:nvSpPr>
        <p:spPr>
          <a:xfrm>
            <a:off x="9039225" y="4767562"/>
            <a:ext cx="3152775" cy="160020"/>
          </a:xfrm>
          <a:prstGeom prst="rect">
            <a:avLst/>
          </a:prstGeom>
          <a:noFill/>
          <a:ln/>
        </p:spPr>
        <p:txBody>
          <a:bodyPr wrap="none" lIns="0" tIns="0" rIns="0" bIns="0" rtlCol="0" anchor="t"/>
          <a:lstStyle/>
          <a:p>
            <a:pPr algn="ctr" indent="0" marL="0">
              <a:buNone/>
            </a:pPr>
            <a:r>
              <a:rPr lang="en-US" sz="1050" dirty="0">
                <a:solidFill>
                  <a:srgbClr val="1E2B27"/>
                </a:solidFill>
                <a:latin typeface="Microsoft YaHei" pitchFamily="34" charset="0"/>
                <a:ea typeface="Microsoft YaHei" pitchFamily="34" charset="-122"/>
                <a:cs typeface="Microsoft YaHei" pitchFamily="34" charset="-120"/>
              </a:rPr>
              <a:t>≥25% loss</a:t>
            </a:r>
            <a:endParaRPr lang="en-US" sz="1050" dirty="0">
              <a:latin typeface="Microsoft YaHei" pitchFamily="34" charset="0"/>
              <a:ea typeface="Microsoft YaHei" pitchFamily="34" charset="-122"/>
              <a:cs typeface="Microsoft YaHei" pitchFamily="34" charset="-120"/>
            </a:endParaRPr>
          </a:p>
        </p:txBody>
      </p:sp>
      <p:sp>
        <p:nvSpPr>
          <p:cNvPr id="49" name="Shape 47"/>
          <p:cNvSpPr/>
          <p:nvPr/>
        </p:nvSpPr>
        <p:spPr>
          <a:xfrm>
            <a:off x="5524500" y="4661535"/>
            <a:ext cx="6057900" cy="11430"/>
          </a:xfrm>
          <a:prstGeom prst="rect">
            <a:avLst/>
          </a:prstGeom>
          <a:solidFill>
            <a:srgbClr val="1E2B27"/>
          </a:solidFill>
          <a:ln/>
        </p:spPr>
      </p:sp>
      <p:sp>
        <p:nvSpPr>
          <p:cNvPr id="50" name="Shape 48"/>
          <p:cNvSpPr/>
          <p:nvPr/>
        </p:nvSpPr>
        <p:spPr>
          <a:xfrm>
            <a:off x="5334000" y="5219700"/>
            <a:ext cx="2000250" cy="9525"/>
          </a:xfrm>
          <a:prstGeom prst="rect">
            <a:avLst/>
          </a:prstGeom>
          <a:solidFill>
            <a:srgbClr val="D5E2DC"/>
          </a:solidFill>
          <a:ln/>
        </p:spPr>
      </p:sp>
      <p:sp>
        <p:nvSpPr>
          <p:cNvPr id="51" name="Text 49"/>
          <p:cNvSpPr/>
          <p:nvPr/>
        </p:nvSpPr>
        <p:spPr>
          <a:xfrm>
            <a:off x="5334000" y="5338700"/>
            <a:ext cx="68580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Nausea</a:t>
            </a:r>
            <a:endParaRPr lang="en-US" sz="975" dirty="0">
              <a:latin typeface="Microsoft YaHei" pitchFamily="34" charset="0"/>
              <a:ea typeface="Microsoft YaHei" pitchFamily="34" charset="-122"/>
              <a:cs typeface="Microsoft YaHei" pitchFamily="34" charset="-120"/>
            </a:endParaRPr>
          </a:p>
        </p:txBody>
      </p:sp>
      <p:sp>
        <p:nvSpPr>
          <p:cNvPr id="52" name="Text 50"/>
          <p:cNvSpPr/>
          <p:nvPr/>
        </p:nvSpPr>
        <p:spPr>
          <a:xfrm>
            <a:off x="5334000" y="5552227"/>
            <a:ext cx="6858000" cy="274320"/>
          </a:xfrm>
          <a:prstGeom prst="rect">
            <a:avLst/>
          </a:prstGeom>
          <a:noFill/>
          <a:ln/>
        </p:spPr>
        <p:txBody>
          <a:bodyPr wrap="none" lIns="0" tIns="0" rIns="0" bIns="0" rtlCol="0" anchor="t"/>
          <a:lstStyle/>
          <a:p>
            <a:pPr algn="l" indent="0" marL="0">
              <a:buNone/>
            </a:pPr>
            <a:r>
              <a:rPr lang="en-US" sz="1800" b="1" dirty="0">
                <a:solidFill>
                  <a:srgbClr val="0E6B5C"/>
                </a:solidFill>
                <a:latin typeface="Microsoft YaHei" pitchFamily="34" charset="0"/>
                <a:ea typeface="Microsoft YaHei" pitchFamily="34" charset="-122"/>
                <a:cs typeface="Microsoft YaHei" pitchFamily="34" charset="-120"/>
              </a:rPr>
              <a:t>43.6%</a:t>
            </a:r>
            <a:pPr algn="l" indent="0" marL="0">
              <a:buNone/>
            </a:pPr>
            <a:r>
              <a:rPr lang="en-US" sz="1125" b="1" dirty="0">
                <a:solidFill>
                  <a:srgbClr val="5A6C66"/>
                </a:solidFill>
                <a:latin typeface="Microsoft YaHei" pitchFamily="34" charset="0"/>
                <a:ea typeface="Microsoft YaHei" pitchFamily="34" charset="-122"/>
                <a:cs typeface="Microsoft YaHei" pitchFamily="34" charset="-120"/>
              </a:rPr>
              <a:t> vs </a:t>
            </a:r>
            <a:pPr algn="l" indent="0" marL="0">
              <a:buNone/>
            </a:pPr>
            <a:r>
              <a:rPr lang="en-US" sz="1800" b="1" dirty="0">
                <a:solidFill>
                  <a:srgbClr val="4A7FB5"/>
                </a:solidFill>
                <a:latin typeface="Microsoft YaHei" pitchFamily="34" charset="0"/>
                <a:ea typeface="Microsoft YaHei" pitchFamily="34" charset="-122"/>
                <a:cs typeface="Microsoft YaHei" pitchFamily="34" charset="-120"/>
              </a:rPr>
              <a:t>44.4%</a:t>
            </a:r>
            <a:endParaRPr lang="en-US" sz="1800" dirty="0">
              <a:latin typeface="Microsoft YaHei" pitchFamily="34" charset="0"/>
              <a:ea typeface="Microsoft YaHei" pitchFamily="34" charset="-122"/>
              <a:cs typeface="Microsoft YaHei" pitchFamily="34" charset="-120"/>
            </a:endParaRPr>
          </a:p>
        </p:txBody>
      </p:sp>
      <p:sp>
        <p:nvSpPr>
          <p:cNvPr id="53" name="Shape 51"/>
          <p:cNvSpPr/>
          <p:nvPr/>
        </p:nvSpPr>
        <p:spPr>
          <a:xfrm>
            <a:off x="7458075" y="5219700"/>
            <a:ext cx="2000250" cy="9525"/>
          </a:xfrm>
          <a:prstGeom prst="rect">
            <a:avLst/>
          </a:prstGeom>
          <a:solidFill>
            <a:srgbClr val="D5E2DC"/>
          </a:solidFill>
          <a:ln/>
        </p:spPr>
      </p:sp>
      <p:sp>
        <p:nvSpPr>
          <p:cNvPr id="54" name="Text 52"/>
          <p:cNvSpPr/>
          <p:nvPr/>
        </p:nvSpPr>
        <p:spPr>
          <a:xfrm>
            <a:off x="7458075" y="5338700"/>
            <a:ext cx="4733925"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Vomiting</a:t>
            </a:r>
            <a:endParaRPr lang="en-US" sz="975" dirty="0">
              <a:latin typeface="Microsoft YaHei" pitchFamily="34" charset="0"/>
              <a:ea typeface="Microsoft YaHei" pitchFamily="34" charset="-122"/>
              <a:cs typeface="Microsoft YaHei" pitchFamily="34" charset="-120"/>
            </a:endParaRPr>
          </a:p>
        </p:txBody>
      </p:sp>
      <p:sp>
        <p:nvSpPr>
          <p:cNvPr id="55" name="Text 53"/>
          <p:cNvSpPr/>
          <p:nvPr/>
        </p:nvSpPr>
        <p:spPr>
          <a:xfrm>
            <a:off x="7458075" y="5552227"/>
            <a:ext cx="4733925" cy="274320"/>
          </a:xfrm>
          <a:prstGeom prst="rect">
            <a:avLst/>
          </a:prstGeom>
          <a:noFill/>
          <a:ln/>
        </p:spPr>
        <p:txBody>
          <a:bodyPr wrap="none" lIns="0" tIns="0" rIns="0" bIns="0" rtlCol="0" anchor="t"/>
          <a:lstStyle/>
          <a:p>
            <a:pPr algn="l" indent="0" marL="0">
              <a:buNone/>
            </a:pPr>
            <a:r>
              <a:rPr lang="en-US" sz="1800" b="1" dirty="0">
                <a:solidFill>
                  <a:srgbClr val="0E6B5C"/>
                </a:solidFill>
                <a:latin typeface="Microsoft YaHei" pitchFamily="34" charset="0"/>
                <a:ea typeface="Microsoft YaHei" pitchFamily="34" charset="-122"/>
                <a:cs typeface="Microsoft YaHei" pitchFamily="34" charset="-120"/>
              </a:rPr>
              <a:t>15.0%</a:t>
            </a:r>
            <a:pPr algn="l" indent="0" marL="0">
              <a:buNone/>
            </a:pPr>
            <a:r>
              <a:rPr lang="en-US" sz="1125" b="1" dirty="0">
                <a:solidFill>
                  <a:srgbClr val="5A6C66"/>
                </a:solidFill>
                <a:latin typeface="Microsoft YaHei" pitchFamily="34" charset="0"/>
                <a:ea typeface="Microsoft YaHei" pitchFamily="34" charset="-122"/>
                <a:cs typeface="Microsoft YaHei" pitchFamily="34" charset="-120"/>
              </a:rPr>
              <a:t> vs </a:t>
            </a:r>
            <a:pPr algn="l" indent="0" marL="0">
              <a:buNone/>
            </a:pPr>
            <a:r>
              <a:rPr lang="en-US" sz="1800" b="1" dirty="0">
                <a:solidFill>
                  <a:srgbClr val="4A7FB5"/>
                </a:solidFill>
                <a:latin typeface="Microsoft YaHei" pitchFamily="34" charset="0"/>
                <a:ea typeface="Microsoft YaHei" pitchFamily="34" charset="-122"/>
                <a:cs typeface="Microsoft YaHei" pitchFamily="34" charset="-120"/>
              </a:rPr>
              <a:t>21.3%</a:t>
            </a:r>
            <a:endParaRPr lang="en-US" sz="1800" dirty="0">
              <a:latin typeface="Microsoft YaHei" pitchFamily="34" charset="0"/>
              <a:ea typeface="Microsoft YaHei" pitchFamily="34" charset="-122"/>
              <a:cs typeface="Microsoft YaHei" pitchFamily="34" charset="-120"/>
            </a:endParaRPr>
          </a:p>
        </p:txBody>
      </p:sp>
      <p:sp>
        <p:nvSpPr>
          <p:cNvPr id="56" name="Shape 54"/>
          <p:cNvSpPr/>
          <p:nvPr/>
        </p:nvSpPr>
        <p:spPr>
          <a:xfrm>
            <a:off x="9582150" y="5219700"/>
            <a:ext cx="2000250" cy="9525"/>
          </a:xfrm>
          <a:prstGeom prst="rect">
            <a:avLst/>
          </a:prstGeom>
          <a:solidFill>
            <a:srgbClr val="D5E2DC"/>
          </a:solidFill>
          <a:ln/>
        </p:spPr>
      </p:sp>
      <p:sp>
        <p:nvSpPr>
          <p:cNvPr id="57" name="Text 55"/>
          <p:cNvSpPr/>
          <p:nvPr/>
        </p:nvSpPr>
        <p:spPr>
          <a:xfrm>
            <a:off x="9582150" y="5338700"/>
            <a:ext cx="260985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Stopped (company)</a:t>
            </a:r>
            <a:endParaRPr lang="en-US" sz="975" dirty="0">
              <a:latin typeface="Microsoft YaHei" pitchFamily="34" charset="0"/>
              <a:ea typeface="Microsoft YaHei" pitchFamily="34" charset="-122"/>
              <a:cs typeface="Microsoft YaHei" pitchFamily="34" charset="-120"/>
            </a:endParaRPr>
          </a:p>
        </p:txBody>
      </p:sp>
      <p:sp>
        <p:nvSpPr>
          <p:cNvPr id="58" name="Text 56"/>
          <p:cNvSpPr/>
          <p:nvPr/>
        </p:nvSpPr>
        <p:spPr>
          <a:xfrm>
            <a:off x="9582150" y="5552227"/>
            <a:ext cx="2609850" cy="274320"/>
          </a:xfrm>
          <a:prstGeom prst="rect">
            <a:avLst/>
          </a:prstGeom>
          <a:noFill/>
          <a:ln/>
        </p:spPr>
        <p:txBody>
          <a:bodyPr wrap="none" lIns="0" tIns="0" rIns="0" bIns="0" rtlCol="0" anchor="t"/>
          <a:lstStyle/>
          <a:p>
            <a:pPr algn="l" indent="0" marL="0">
              <a:buNone/>
            </a:pPr>
            <a:r>
              <a:rPr lang="en-US" sz="1800" b="1" dirty="0">
                <a:solidFill>
                  <a:srgbClr val="0E6B5C"/>
                </a:solidFill>
                <a:latin typeface="Microsoft YaHei" pitchFamily="34" charset="0"/>
                <a:ea typeface="Microsoft YaHei" pitchFamily="34" charset="-122"/>
                <a:cs typeface="Microsoft YaHei" pitchFamily="34" charset="-120"/>
              </a:rPr>
              <a:t>6.1%</a:t>
            </a:r>
            <a:pPr algn="l" indent="0" marL="0">
              <a:buNone/>
            </a:pPr>
            <a:r>
              <a:rPr lang="en-US" sz="1125" b="1" dirty="0">
                <a:solidFill>
                  <a:srgbClr val="5A6C66"/>
                </a:solidFill>
                <a:latin typeface="Microsoft YaHei" pitchFamily="34" charset="0"/>
                <a:ea typeface="Microsoft YaHei" pitchFamily="34" charset="-122"/>
                <a:cs typeface="Microsoft YaHei" pitchFamily="34" charset="-120"/>
              </a:rPr>
              <a:t> vs </a:t>
            </a:r>
            <a:pPr algn="l" indent="0" marL="0">
              <a:buNone/>
            </a:pPr>
            <a:r>
              <a:rPr lang="en-US" sz="1800" b="1" dirty="0">
                <a:solidFill>
                  <a:srgbClr val="4A7FB5"/>
                </a:solidFill>
                <a:latin typeface="Microsoft YaHei" pitchFamily="34" charset="0"/>
                <a:ea typeface="Microsoft YaHei" pitchFamily="34" charset="-122"/>
                <a:cs typeface="Microsoft YaHei" pitchFamily="34" charset="-120"/>
              </a:rPr>
              <a:t>8.0%</a:t>
            </a:r>
            <a:endParaRPr lang="en-US" sz="1800" dirty="0">
              <a:latin typeface="Microsoft YaHei" pitchFamily="34" charset="0"/>
              <a:ea typeface="Microsoft YaHei" pitchFamily="34" charset="-122"/>
              <a:cs typeface="Microsoft YaHei" pitchFamily="34" charset="-120"/>
            </a:endParaRPr>
          </a:p>
        </p:txBody>
      </p:sp>
      <p:sp>
        <p:nvSpPr>
          <p:cNvPr id="59" name="Text 57"/>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SURMOUNT-5 (NEJM 2025, Lilly-funded). Target shares and the stop rate are from Lilly, nausea and vomiting from ClinicalTrials.gov registry counts</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06"/>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7</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H</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Only semaglutide has CV outcome data: HR 0.80</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Shape 10"/>
          <p:cNvSpPr/>
          <p:nvPr/>
        </p:nvSpPr>
        <p:spPr>
          <a:xfrm>
            <a:off x="614363" y="1776413"/>
            <a:ext cx="4314825" cy="200025"/>
          </a:xfrm>
          <a:prstGeom prst="roundRect">
            <a:avLst>
              <a:gd name="adj" fmla="val 50000"/>
            </a:avLst>
          </a:prstGeom>
          <a:noFill/>
          <a:ln w="9525">
            <a:solidFill>
              <a:srgbClr val="0E6B5C"/>
            </a:solidFill>
            <a:prstDash val="solid"/>
          </a:ln>
        </p:spPr>
      </p:sp>
      <p:sp>
        <p:nvSpPr>
          <p:cNvPr id="13" name="Text 11"/>
          <p:cNvSpPr/>
          <p:nvPr/>
        </p:nvSpPr>
        <p:spPr>
          <a:xfrm>
            <a:off x="0" y="1814089"/>
            <a:ext cx="5543550" cy="137160"/>
          </a:xfrm>
          <a:prstGeom prst="rect">
            <a:avLst/>
          </a:prstGeom>
          <a:noFill/>
          <a:ln/>
        </p:spPr>
        <p:txBody>
          <a:bodyPr wrap="none" lIns="0" tIns="0" rIns="0" bIns="0" rtlCol="0" anchor="t"/>
          <a:lstStyle/>
          <a:p>
            <a:pPr algn="ctr" indent="0" marL="0">
              <a:buNone/>
            </a:pPr>
            <a:r>
              <a:rPr lang="en-US" sz="900" b="1" dirty="0">
                <a:solidFill>
                  <a:srgbClr val="0E6B5C"/>
                </a:solidFill>
                <a:latin typeface="Microsoft YaHei" pitchFamily="34" charset="0"/>
                <a:ea typeface="Microsoft YaHei" pitchFamily="34" charset="-122"/>
                <a:cs typeface="Microsoft YaHei" pitchFamily="34" charset="-120"/>
              </a:rPr>
              <a:t>RCT · NEJM 2023 · 17,604 patients · CV disease · no diabetes</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609600" y="21855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Endpoint</a:t>
            </a:r>
            <a:endParaRPr lang="en-US" sz="900" dirty="0">
              <a:latin typeface="Microsoft YaHei" pitchFamily="34" charset="0"/>
              <a:ea typeface="Microsoft YaHei" pitchFamily="34" charset="-122"/>
              <a:cs typeface="Microsoft YaHei" pitchFamily="34" charset="-120"/>
            </a:endParaRPr>
          </a:p>
        </p:txBody>
      </p:sp>
      <p:sp>
        <p:nvSpPr>
          <p:cNvPr id="15" name="Text 13"/>
          <p:cNvSpPr/>
          <p:nvPr/>
        </p:nvSpPr>
        <p:spPr>
          <a:xfrm>
            <a:off x="0" y="2185564"/>
            <a:ext cx="45720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Semaglutide</a:t>
            </a:r>
            <a:endParaRPr lang="en-US" sz="900" dirty="0">
              <a:latin typeface="Microsoft YaHei" pitchFamily="34" charset="0"/>
              <a:ea typeface="Microsoft YaHei" pitchFamily="34" charset="-122"/>
              <a:cs typeface="Microsoft YaHei" pitchFamily="34" charset="-120"/>
            </a:endParaRPr>
          </a:p>
        </p:txBody>
      </p:sp>
      <p:sp>
        <p:nvSpPr>
          <p:cNvPr id="16" name="Text 14"/>
          <p:cNvSpPr/>
          <p:nvPr/>
        </p:nvSpPr>
        <p:spPr>
          <a:xfrm>
            <a:off x="0" y="2185564"/>
            <a:ext cx="561975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Placebo</a:t>
            </a:r>
            <a:endParaRPr lang="en-US" sz="900" dirty="0">
              <a:latin typeface="Microsoft YaHei" pitchFamily="34" charset="0"/>
              <a:ea typeface="Microsoft YaHei" pitchFamily="34" charset="-122"/>
              <a:cs typeface="Microsoft YaHei" pitchFamily="34" charset="-120"/>
            </a:endParaRPr>
          </a:p>
        </p:txBody>
      </p:sp>
      <p:sp>
        <p:nvSpPr>
          <p:cNvPr id="17" name="Text 15"/>
          <p:cNvSpPr/>
          <p:nvPr/>
        </p:nvSpPr>
        <p:spPr>
          <a:xfrm>
            <a:off x="0" y="218556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HR (95% CI)</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609600" y="2381250"/>
            <a:ext cx="10972800" cy="19050"/>
          </a:xfrm>
          <a:prstGeom prst="rect">
            <a:avLst/>
          </a:prstGeom>
          <a:solidFill>
            <a:srgbClr val="1E2B27"/>
          </a:solidFill>
          <a:ln/>
        </p:spPr>
      </p:sp>
      <p:sp>
        <p:nvSpPr>
          <p:cNvPr id="19" name="Shape 17"/>
          <p:cNvSpPr/>
          <p:nvPr/>
        </p:nvSpPr>
        <p:spPr>
          <a:xfrm>
            <a:off x="609600" y="2400300"/>
            <a:ext cx="10972800" cy="609600"/>
          </a:xfrm>
          <a:prstGeom prst="rect">
            <a:avLst/>
          </a:prstGeom>
          <a:solidFill>
            <a:srgbClr val="E4EFEB"/>
          </a:solidFill>
          <a:ln/>
        </p:spPr>
      </p:sp>
      <p:sp>
        <p:nvSpPr>
          <p:cNvPr id="20" name="Shape 18"/>
          <p:cNvSpPr/>
          <p:nvPr/>
        </p:nvSpPr>
        <p:spPr>
          <a:xfrm>
            <a:off x="609600" y="3000375"/>
            <a:ext cx="10972800" cy="9525"/>
          </a:xfrm>
          <a:prstGeom prst="rect">
            <a:avLst/>
          </a:prstGeom>
          <a:solidFill>
            <a:srgbClr val="D5E2DC"/>
          </a:solidFill>
          <a:ln/>
        </p:spPr>
      </p:sp>
      <p:sp>
        <p:nvSpPr>
          <p:cNvPr id="21" name="Text 19"/>
          <p:cNvSpPr/>
          <p:nvPr/>
        </p:nvSpPr>
        <p:spPr>
          <a:xfrm>
            <a:off x="723900" y="2615996"/>
            <a:ext cx="114681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Major adverse CV events</a:t>
            </a:r>
            <a:endParaRPr lang="en-US" sz="1275" dirty="0">
              <a:latin typeface="Microsoft YaHei" pitchFamily="34" charset="0"/>
              <a:ea typeface="Microsoft YaHei" pitchFamily="34" charset="-122"/>
              <a:cs typeface="Microsoft YaHei" pitchFamily="34" charset="-120"/>
            </a:endParaRPr>
          </a:p>
        </p:txBody>
      </p:sp>
      <p:sp>
        <p:nvSpPr>
          <p:cNvPr id="22" name="Text 20"/>
          <p:cNvSpPr/>
          <p:nvPr/>
        </p:nvSpPr>
        <p:spPr>
          <a:xfrm>
            <a:off x="0" y="2615996"/>
            <a:ext cx="4572000" cy="194310"/>
          </a:xfrm>
          <a:prstGeom prst="rect">
            <a:avLst/>
          </a:prstGeom>
          <a:noFill/>
          <a:ln/>
        </p:spPr>
        <p:txBody>
          <a:bodyPr wrap="none" lIns="0" tIns="0" rIns="0" bIns="0" rtlCol="0" anchor="t"/>
          <a:lstStyle/>
          <a:p>
            <a:pPr algn="r" indent="0" marL="0">
              <a:buNone/>
            </a:pPr>
            <a:r>
              <a:rPr lang="en-US" sz="1275" b="1" dirty="0">
                <a:solidFill>
                  <a:srgbClr val="1E2B27"/>
                </a:solidFill>
                <a:latin typeface="Microsoft YaHei" pitchFamily="34" charset="0"/>
                <a:ea typeface="Microsoft YaHei" pitchFamily="34" charset="-122"/>
                <a:cs typeface="Microsoft YaHei" pitchFamily="34" charset="-120"/>
              </a:rPr>
              <a:t>6.5%</a:t>
            </a:r>
            <a:endParaRPr lang="en-US" sz="1275" dirty="0">
              <a:latin typeface="Microsoft YaHei" pitchFamily="34" charset="0"/>
              <a:ea typeface="Microsoft YaHei" pitchFamily="34" charset="-122"/>
              <a:cs typeface="Microsoft YaHei" pitchFamily="34" charset="-120"/>
            </a:endParaRPr>
          </a:p>
        </p:txBody>
      </p:sp>
      <p:sp>
        <p:nvSpPr>
          <p:cNvPr id="23" name="Text 21"/>
          <p:cNvSpPr/>
          <p:nvPr/>
        </p:nvSpPr>
        <p:spPr>
          <a:xfrm>
            <a:off x="0" y="2615996"/>
            <a:ext cx="5619750" cy="194310"/>
          </a:xfrm>
          <a:prstGeom prst="rect">
            <a:avLst/>
          </a:prstGeom>
          <a:noFill/>
          <a:ln/>
        </p:spPr>
        <p:txBody>
          <a:bodyPr wrap="none" lIns="0" tIns="0" rIns="0" bIns="0" rtlCol="0" anchor="t"/>
          <a:lstStyle/>
          <a:p>
            <a:pPr algn="r" indent="0" marL="0">
              <a:buNone/>
            </a:pPr>
            <a:r>
              <a:rPr lang="en-US" sz="1275" dirty="0">
                <a:solidFill>
                  <a:srgbClr val="5A6C66"/>
                </a:solidFill>
                <a:latin typeface="Microsoft YaHei" pitchFamily="34" charset="0"/>
                <a:ea typeface="Microsoft YaHei" pitchFamily="34" charset="-122"/>
                <a:cs typeface="Microsoft YaHei" pitchFamily="34" charset="-120"/>
              </a:rPr>
              <a:t>8.0%</a:t>
            </a:r>
            <a:endParaRPr lang="en-US" sz="1275" dirty="0">
              <a:latin typeface="Microsoft YaHei" pitchFamily="34" charset="0"/>
              <a:ea typeface="Microsoft YaHei" pitchFamily="34" charset="-122"/>
              <a:cs typeface="Microsoft YaHei" pitchFamily="34" charset="-120"/>
            </a:endParaRPr>
          </a:p>
        </p:txBody>
      </p:sp>
      <p:sp>
        <p:nvSpPr>
          <p:cNvPr id="24" name="Text 22"/>
          <p:cNvSpPr/>
          <p:nvPr/>
        </p:nvSpPr>
        <p:spPr>
          <a:xfrm>
            <a:off x="0" y="2624798"/>
            <a:ext cx="11582400" cy="171450"/>
          </a:xfrm>
          <a:prstGeom prst="rect">
            <a:avLst/>
          </a:prstGeom>
          <a:noFill/>
          <a:ln/>
        </p:spPr>
        <p:txBody>
          <a:bodyPr wrap="none" lIns="0" tIns="0" rIns="0" bIns="0" rtlCol="0" anchor="t"/>
          <a:lstStyle/>
          <a:p>
            <a:pPr algn="r" indent="0" marL="0">
              <a:buNone/>
            </a:pPr>
            <a:r>
              <a:rPr lang="en-US" sz="1125" b="1" dirty="0">
                <a:solidFill>
                  <a:srgbClr val="0E6B5C"/>
                </a:solidFill>
                <a:latin typeface="Microsoft YaHei" pitchFamily="34" charset="0"/>
                <a:ea typeface="Microsoft YaHei" pitchFamily="34" charset="-122"/>
                <a:cs typeface="Microsoft YaHei" pitchFamily="34" charset="-120"/>
              </a:rPr>
              <a:t>0.80 (0.72-0.90)</a:t>
            </a:r>
            <a:endParaRPr lang="en-US" sz="1125" dirty="0">
              <a:latin typeface="Microsoft YaHei" pitchFamily="34" charset="0"/>
              <a:ea typeface="Microsoft YaHei" pitchFamily="34" charset="-122"/>
              <a:cs typeface="Microsoft YaHei" pitchFamily="34" charset="-120"/>
            </a:endParaRPr>
          </a:p>
        </p:txBody>
      </p:sp>
      <p:sp>
        <p:nvSpPr>
          <p:cNvPr id="25" name="Shape 23"/>
          <p:cNvSpPr/>
          <p:nvPr/>
        </p:nvSpPr>
        <p:spPr>
          <a:xfrm>
            <a:off x="6553200" y="2705100"/>
            <a:ext cx="971550" cy="0"/>
          </a:xfrm>
          <a:prstGeom prst="line">
            <a:avLst/>
          </a:prstGeom>
          <a:noFill/>
          <a:ln w="19050">
            <a:solidFill>
              <a:srgbClr val="0E6B5C"/>
            </a:solidFill>
            <a:prstDash val="solid"/>
          </a:ln>
        </p:spPr>
      </p:sp>
      <p:sp>
        <p:nvSpPr>
          <p:cNvPr id="26" name="Shape 24"/>
          <p:cNvSpPr/>
          <p:nvPr/>
        </p:nvSpPr>
        <p:spPr>
          <a:xfrm>
            <a:off x="6890702" y="2610803"/>
            <a:ext cx="188595" cy="188595"/>
          </a:xfrm>
          <a:custGeom>
            <a:avLst/>
            <a:gdLst/>
            <a:ahLst/>
            <a:cxnLst/>
            <a:rect l="l" t="t" r="r" b="b"/>
            <a:pathLst>
              <a:path w="188595" h="188595">
                <a:moveTo>
                  <a:pt x="94297" y="0"/>
                </a:moveTo>
                <a:lnTo>
                  <a:pt x="188595" y="94297"/>
                </a:lnTo>
                <a:lnTo>
                  <a:pt x="94297" y="188595"/>
                </a:lnTo>
                <a:lnTo>
                  <a:pt x="0" y="94297"/>
                </a:lnTo>
                <a:close/>
              </a:path>
            </a:pathLst>
          </a:custGeom>
          <a:solidFill>
            <a:srgbClr val="0E6B5C"/>
          </a:solidFill>
          <a:ln/>
        </p:spPr>
      </p:sp>
      <p:sp>
        <p:nvSpPr>
          <p:cNvPr id="27" name="Shape 25"/>
          <p:cNvSpPr/>
          <p:nvPr/>
        </p:nvSpPr>
        <p:spPr>
          <a:xfrm>
            <a:off x="609600" y="3609975"/>
            <a:ext cx="10972800" cy="9525"/>
          </a:xfrm>
          <a:prstGeom prst="rect">
            <a:avLst/>
          </a:prstGeom>
          <a:solidFill>
            <a:srgbClr val="D5E2DC"/>
          </a:solidFill>
          <a:ln/>
        </p:spPr>
      </p:sp>
      <p:sp>
        <p:nvSpPr>
          <p:cNvPr id="28" name="Text 26"/>
          <p:cNvSpPr/>
          <p:nvPr/>
        </p:nvSpPr>
        <p:spPr>
          <a:xfrm>
            <a:off x="723900" y="3225596"/>
            <a:ext cx="11468100" cy="194310"/>
          </a:xfrm>
          <a:prstGeom prst="rect">
            <a:avLst/>
          </a:prstGeom>
          <a:noFill/>
          <a:ln/>
        </p:spPr>
        <p:txBody>
          <a:bodyPr wrap="none" lIns="0" tIns="0" rIns="0" bIns="0" rtlCol="0" anchor="t"/>
          <a:lstStyle/>
          <a:p>
            <a:pPr algn="l" indent="0" marL="0">
              <a:buNone/>
            </a:pPr>
            <a:r>
              <a:rPr lang="en-US" sz="1275" dirty="0">
                <a:solidFill>
                  <a:srgbClr val="1E2B27"/>
                </a:solidFill>
                <a:latin typeface="Microsoft YaHei" pitchFamily="34" charset="0"/>
                <a:ea typeface="Microsoft YaHei" pitchFamily="34" charset="-122"/>
                <a:cs typeface="Microsoft YaHei" pitchFamily="34" charset="-120"/>
              </a:rPr>
              <a:t>Cardiovascular death</a:t>
            </a:r>
            <a:endParaRPr lang="en-US" sz="1275" dirty="0">
              <a:latin typeface="Microsoft YaHei" pitchFamily="34" charset="0"/>
              <a:ea typeface="Microsoft YaHei" pitchFamily="34" charset="-122"/>
              <a:cs typeface="Microsoft YaHei" pitchFamily="34" charset="-120"/>
            </a:endParaRPr>
          </a:p>
        </p:txBody>
      </p:sp>
      <p:sp>
        <p:nvSpPr>
          <p:cNvPr id="29" name="Text 27"/>
          <p:cNvSpPr/>
          <p:nvPr/>
        </p:nvSpPr>
        <p:spPr>
          <a:xfrm>
            <a:off x="0" y="3225596"/>
            <a:ext cx="4572000" cy="194310"/>
          </a:xfrm>
          <a:prstGeom prst="rect">
            <a:avLst/>
          </a:prstGeom>
          <a:noFill/>
          <a:ln/>
        </p:spPr>
        <p:txBody>
          <a:bodyPr wrap="none" lIns="0" tIns="0" rIns="0" bIns="0" rtlCol="0" anchor="t"/>
          <a:lstStyle/>
          <a:p>
            <a:pPr algn="r" indent="0" marL="0">
              <a:buNone/>
            </a:pPr>
            <a:r>
              <a:rPr lang="en-US" sz="1275" dirty="0">
                <a:solidFill>
                  <a:srgbClr val="1E2B27"/>
                </a:solidFill>
                <a:latin typeface="Microsoft YaHei" pitchFamily="34" charset="0"/>
                <a:ea typeface="Microsoft YaHei" pitchFamily="34" charset="-122"/>
                <a:cs typeface="Microsoft YaHei" pitchFamily="34" charset="-120"/>
              </a:rPr>
              <a:t>2.5%</a:t>
            </a:r>
            <a:endParaRPr lang="en-US" sz="1275" dirty="0">
              <a:latin typeface="Microsoft YaHei" pitchFamily="34" charset="0"/>
              <a:ea typeface="Microsoft YaHei" pitchFamily="34" charset="-122"/>
              <a:cs typeface="Microsoft YaHei" pitchFamily="34" charset="-120"/>
            </a:endParaRPr>
          </a:p>
        </p:txBody>
      </p:sp>
      <p:sp>
        <p:nvSpPr>
          <p:cNvPr id="30" name="Text 28"/>
          <p:cNvSpPr/>
          <p:nvPr/>
        </p:nvSpPr>
        <p:spPr>
          <a:xfrm>
            <a:off x="0" y="3225596"/>
            <a:ext cx="5619750" cy="194310"/>
          </a:xfrm>
          <a:prstGeom prst="rect">
            <a:avLst/>
          </a:prstGeom>
          <a:noFill/>
          <a:ln/>
        </p:spPr>
        <p:txBody>
          <a:bodyPr wrap="none" lIns="0" tIns="0" rIns="0" bIns="0" rtlCol="0" anchor="t"/>
          <a:lstStyle/>
          <a:p>
            <a:pPr algn="r" indent="0" marL="0">
              <a:buNone/>
            </a:pPr>
            <a:r>
              <a:rPr lang="en-US" sz="1275" dirty="0">
                <a:solidFill>
                  <a:srgbClr val="5A6C66"/>
                </a:solidFill>
                <a:latin typeface="Microsoft YaHei" pitchFamily="34" charset="0"/>
                <a:ea typeface="Microsoft YaHei" pitchFamily="34" charset="-122"/>
                <a:cs typeface="Microsoft YaHei" pitchFamily="34" charset="-120"/>
              </a:rPr>
              <a:t>3.0%</a:t>
            </a:r>
            <a:endParaRPr lang="en-US" sz="1275" dirty="0">
              <a:latin typeface="Microsoft YaHei" pitchFamily="34" charset="0"/>
              <a:ea typeface="Microsoft YaHei" pitchFamily="34" charset="-122"/>
              <a:cs typeface="Microsoft YaHei" pitchFamily="34" charset="-120"/>
            </a:endParaRPr>
          </a:p>
        </p:txBody>
      </p:sp>
      <p:sp>
        <p:nvSpPr>
          <p:cNvPr id="31" name="Text 29"/>
          <p:cNvSpPr/>
          <p:nvPr/>
        </p:nvSpPr>
        <p:spPr>
          <a:xfrm>
            <a:off x="0" y="3148673"/>
            <a:ext cx="11582400" cy="171450"/>
          </a:xfrm>
          <a:prstGeom prst="rect">
            <a:avLst/>
          </a:prstGeom>
          <a:noFill/>
          <a:ln/>
        </p:spPr>
        <p:txBody>
          <a:bodyPr wrap="none" lIns="0" tIns="0" rIns="0" bIns="0" rtlCol="0" anchor="t"/>
          <a:lstStyle/>
          <a:p>
            <a:pPr algn="r" indent="0" marL="0">
              <a:buNone/>
            </a:pPr>
            <a:r>
              <a:rPr lang="en-US" sz="1125" dirty="0">
                <a:solidFill>
                  <a:srgbClr val="1E2B27"/>
                </a:solidFill>
                <a:latin typeface="Microsoft YaHei" pitchFamily="34" charset="0"/>
                <a:ea typeface="Microsoft YaHei" pitchFamily="34" charset="-122"/>
                <a:cs typeface="Microsoft YaHei" pitchFamily="34" charset="-120"/>
              </a:rPr>
              <a:t>0.85 (0.71-1.01)</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0" y="3357139"/>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not significant</a:t>
            </a:r>
            <a:endParaRPr lang="en-US" sz="900" dirty="0">
              <a:latin typeface="Microsoft YaHei" pitchFamily="34" charset="0"/>
              <a:ea typeface="Microsoft YaHei" pitchFamily="34" charset="-122"/>
              <a:cs typeface="Microsoft YaHei" pitchFamily="34" charset="-120"/>
            </a:endParaRPr>
          </a:p>
        </p:txBody>
      </p:sp>
      <p:sp>
        <p:nvSpPr>
          <p:cNvPr id="33" name="Shape 31"/>
          <p:cNvSpPr/>
          <p:nvPr/>
        </p:nvSpPr>
        <p:spPr>
          <a:xfrm>
            <a:off x="6499225" y="3314700"/>
            <a:ext cx="1619250" cy="0"/>
          </a:xfrm>
          <a:prstGeom prst="line">
            <a:avLst/>
          </a:prstGeom>
          <a:noFill/>
          <a:ln w="19050">
            <a:solidFill>
              <a:srgbClr val="2E4257"/>
            </a:solidFill>
            <a:prstDash val="solid"/>
          </a:ln>
        </p:spPr>
      </p:sp>
      <p:sp>
        <p:nvSpPr>
          <p:cNvPr id="34" name="Shape 32"/>
          <p:cNvSpPr/>
          <p:nvPr/>
        </p:nvSpPr>
        <p:spPr>
          <a:xfrm>
            <a:off x="7160577" y="3220403"/>
            <a:ext cx="188595" cy="188595"/>
          </a:xfrm>
          <a:custGeom>
            <a:avLst/>
            <a:gdLst/>
            <a:ahLst/>
            <a:cxnLst/>
            <a:rect l="l" t="t" r="r" b="b"/>
            <a:pathLst>
              <a:path w="188595" h="188595">
                <a:moveTo>
                  <a:pt x="94297" y="0"/>
                </a:moveTo>
                <a:lnTo>
                  <a:pt x="188595" y="94297"/>
                </a:lnTo>
                <a:lnTo>
                  <a:pt x="94297" y="188595"/>
                </a:lnTo>
                <a:lnTo>
                  <a:pt x="0" y="94297"/>
                </a:lnTo>
                <a:close/>
              </a:path>
            </a:pathLst>
          </a:custGeom>
          <a:solidFill>
            <a:srgbClr val="2E4257"/>
          </a:solidFill>
          <a:ln/>
        </p:spPr>
      </p:sp>
      <p:sp>
        <p:nvSpPr>
          <p:cNvPr id="35" name="Shape 33"/>
          <p:cNvSpPr/>
          <p:nvPr/>
        </p:nvSpPr>
        <p:spPr>
          <a:xfrm>
            <a:off x="609600" y="4219575"/>
            <a:ext cx="10972800" cy="9525"/>
          </a:xfrm>
          <a:prstGeom prst="rect">
            <a:avLst/>
          </a:prstGeom>
          <a:solidFill>
            <a:srgbClr val="D5E2DC"/>
          </a:solidFill>
          <a:ln/>
        </p:spPr>
      </p:sp>
      <p:sp>
        <p:nvSpPr>
          <p:cNvPr id="36" name="Text 34"/>
          <p:cNvSpPr/>
          <p:nvPr/>
        </p:nvSpPr>
        <p:spPr>
          <a:xfrm>
            <a:off x="723900" y="3835196"/>
            <a:ext cx="11468100" cy="194310"/>
          </a:xfrm>
          <a:prstGeom prst="rect">
            <a:avLst/>
          </a:prstGeom>
          <a:noFill/>
          <a:ln/>
        </p:spPr>
        <p:txBody>
          <a:bodyPr wrap="none" lIns="0" tIns="0" rIns="0" bIns="0" rtlCol="0" anchor="t"/>
          <a:lstStyle/>
          <a:p>
            <a:pPr algn="l" indent="0" marL="0">
              <a:buNone/>
            </a:pPr>
            <a:r>
              <a:rPr lang="en-US" sz="1275" dirty="0">
                <a:solidFill>
                  <a:srgbClr val="1E2B27"/>
                </a:solidFill>
                <a:latin typeface="Microsoft YaHei" pitchFamily="34" charset="0"/>
                <a:ea typeface="Microsoft YaHei" pitchFamily="34" charset="-122"/>
                <a:cs typeface="Microsoft YaHei" pitchFamily="34" charset="-120"/>
              </a:rPr>
              <a:t>Death from any cause</a:t>
            </a:r>
            <a:endParaRPr lang="en-US" sz="1275" dirty="0">
              <a:latin typeface="Microsoft YaHei" pitchFamily="34" charset="0"/>
              <a:ea typeface="Microsoft YaHei" pitchFamily="34" charset="-122"/>
              <a:cs typeface="Microsoft YaHei" pitchFamily="34" charset="-120"/>
            </a:endParaRPr>
          </a:p>
        </p:txBody>
      </p:sp>
      <p:sp>
        <p:nvSpPr>
          <p:cNvPr id="37" name="Text 35"/>
          <p:cNvSpPr/>
          <p:nvPr/>
        </p:nvSpPr>
        <p:spPr>
          <a:xfrm>
            <a:off x="0" y="3835196"/>
            <a:ext cx="4572000" cy="194310"/>
          </a:xfrm>
          <a:prstGeom prst="rect">
            <a:avLst/>
          </a:prstGeom>
          <a:noFill/>
          <a:ln/>
        </p:spPr>
        <p:txBody>
          <a:bodyPr wrap="none" lIns="0" tIns="0" rIns="0" bIns="0" rtlCol="0" anchor="t"/>
          <a:lstStyle/>
          <a:p>
            <a:pPr algn="r" indent="0" marL="0">
              <a:buNone/>
            </a:pPr>
            <a:r>
              <a:rPr lang="en-US" sz="1275" dirty="0">
                <a:solidFill>
                  <a:srgbClr val="1E2B27"/>
                </a:solidFill>
                <a:latin typeface="Microsoft YaHei" pitchFamily="34" charset="0"/>
                <a:ea typeface="Microsoft YaHei" pitchFamily="34" charset="-122"/>
                <a:cs typeface="Microsoft YaHei" pitchFamily="34" charset="-120"/>
              </a:rPr>
              <a:t>4.3%</a:t>
            </a:r>
            <a:endParaRPr lang="en-US" sz="1275" dirty="0">
              <a:latin typeface="Microsoft YaHei" pitchFamily="34" charset="0"/>
              <a:ea typeface="Microsoft YaHei" pitchFamily="34" charset="-122"/>
              <a:cs typeface="Microsoft YaHei" pitchFamily="34" charset="-120"/>
            </a:endParaRPr>
          </a:p>
        </p:txBody>
      </p:sp>
      <p:sp>
        <p:nvSpPr>
          <p:cNvPr id="38" name="Text 36"/>
          <p:cNvSpPr/>
          <p:nvPr/>
        </p:nvSpPr>
        <p:spPr>
          <a:xfrm>
            <a:off x="0" y="3835196"/>
            <a:ext cx="5619750" cy="194310"/>
          </a:xfrm>
          <a:prstGeom prst="rect">
            <a:avLst/>
          </a:prstGeom>
          <a:noFill/>
          <a:ln/>
        </p:spPr>
        <p:txBody>
          <a:bodyPr wrap="none" lIns="0" tIns="0" rIns="0" bIns="0" rtlCol="0" anchor="t"/>
          <a:lstStyle/>
          <a:p>
            <a:pPr algn="r" indent="0" marL="0">
              <a:buNone/>
            </a:pPr>
            <a:r>
              <a:rPr lang="en-US" sz="1275" dirty="0">
                <a:solidFill>
                  <a:srgbClr val="5A6C66"/>
                </a:solidFill>
                <a:latin typeface="Microsoft YaHei" pitchFamily="34" charset="0"/>
                <a:ea typeface="Microsoft YaHei" pitchFamily="34" charset="-122"/>
                <a:cs typeface="Microsoft YaHei" pitchFamily="34" charset="-120"/>
              </a:rPr>
              <a:t>5.2%</a:t>
            </a:r>
            <a:endParaRPr lang="en-US" sz="1275" dirty="0">
              <a:latin typeface="Microsoft YaHei" pitchFamily="34" charset="0"/>
              <a:ea typeface="Microsoft YaHei" pitchFamily="34" charset="-122"/>
              <a:cs typeface="Microsoft YaHei" pitchFamily="34" charset="-120"/>
            </a:endParaRPr>
          </a:p>
        </p:txBody>
      </p:sp>
      <p:sp>
        <p:nvSpPr>
          <p:cNvPr id="39" name="Text 37"/>
          <p:cNvSpPr/>
          <p:nvPr/>
        </p:nvSpPr>
        <p:spPr>
          <a:xfrm>
            <a:off x="0" y="3843998"/>
            <a:ext cx="11582400" cy="171450"/>
          </a:xfrm>
          <a:prstGeom prst="rect">
            <a:avLst/>
          </a:prstGeom>
          <a:noFill/>
          <a:ln/>
        </p:spPr>
        <p:txBody>
          <a:bodyPr wrap="none" lIns="0" tIns="0" rIns="0" bIns="0" rtlCol="0" anchor="t"/>
          <a:lstStyle/>
          <a:p>
            <a:pPr algn="r" indent="0" marL="0">
              <a:buNone/>
            </a:pPr>
            <a:r>
              <a:rPr lang="en-US" sz="1125" dirty="0">
                <a:solidFill>
                  <a:srgbClr val="1E2B27"/>
                </a:solidFill>
                <a:latin typeface="Microsoft YaHei" pitchFamily="34" charset="0"/>
                <a:ea typeface="Microsoft YaHei" pitchFamily="34" charset="-122"/>
                <a:cs typeface="Microsoft YaHei" pitchFamily="34" charset="-120"/>
              </a:rPr>
              <a:t>0.81 (0.71-0.93)</a:t>
            </a:r>
            <a:endParaRPr lang="en-US" sz="1125" dirty="0">
              <a:latin typeface="Microsoft YaHei" pitchFamily="34" charset="0"/>
              <a:ea typeface="Microsoft YaHei" pitchFamily="34" charset="-122"/>
              <a:cs typeface="Microsoft YaHei" pitchFamily="34" charset="-120"/>
            </a:endParaRPr>
          </a:p>
        </p:txBody>
      </p:sp>
      <p:sp>
        <p:nvSpPr>
          <p:cNvPr id="40" name="Shape 38"/>
          <p:cNvSpPr/>
          <p:nvPr/>
        </p:nvSpPr>
        <p:spPr>
          <a:xfrm>
            <a:off x="6499225" y="3924300"/>
            <a:ext cx="1187450" cy="0"/>
          </a:xfrm>
          <a:prstGeom prst="line">
            <a:avLst/>
          </a:prstGeom>
          <a:noFill/>
          <a:ln w="19050">
            <a:solidFill>
              <a:srgbClr val="2E4257"/>
            </a:solidFill>
            <a:prstDash val="solid"/>
          </a:ln>
        </p:spPr>
      </p:sp>
      <p:sp>
        <p:nvSpPr>
          <p:cNvPr id="41" name="Shape 39"/>
          <p:cNvSpPr/>
          <p:nvPr/>
        </p:nvSpPr>
        <p:spPr>
          <a:xfrm>
            <a:off x="6944678" y="3830003"/>
            <a:ext cx="188595" cy="188595"/>
          </a:xfrm>
          <a:custGeom>
            <a:avLst/>
            <a:gdLst/>
            <a:ahLst/>
            <a:cxnLst/>
            <a:rect l="l" t="t" r="r" b="b"/>
            <a:pathLst>
              <a:path w="188595" h="188595">
                <a:moveTo>
                  <a:pt x="94297" y="0"/>
                </a:moveTo>
                <a:lnTo>
                  <a:pt x="188595" y="94297"/>
                </a:lnTo>
                <a:lnTo>
                  <a:pt x="94297" y="188595"/>
                </a:lnTo>
                <a:lnTo>
                  <a:pt x="0" y="94297"/>
                </a:lnTo>
                <a:close/>
              </a:path>
            </a:pathLst>
          </a:custGeom>
          <a:solidFill>
            <a:srgbClr val="2E4257"/>
          </a:solidFill>
          <a:ln/>
        </p:spPr>
      </p:sp>
      <p:sp>
        <p:nvSpPr>
          <p:cNvPr id="42" name="Shape 40"/>
          <p:cNvSpPr/>
          <p:nvPr/>
        </p:nvSpPr>
        <p:spPr>
          <a:xfrm>
            <a:off x="609600" y="4829175"/>
            <a:ext cx="10972800" cy="9525"/>
          </a:xfrm>
          <a:prstGeom prst="rect">
            <a:avLst/>
          </a:prstGeom>
          <a:solidFill>
            <a:srgbClr val="D5E2DC"/>
          </a:solidFill>
          <a:ln/>
        </p:spPr>
      </p:sp>
      <p:sp>
        <p:nvSpPr>
          <p:cNvPr id="43" name="Text 41"/>
          <p:cNvSpPr/>
          <p:nvPr/>
        </p:nvSpPr>
        <p:spPr>
          <a:xfrm>
            <a:off x="723900" y="4444796"/>
            <a:ext cx="11468100" cy="194310"/>
          </a:xfrm>
          <a:prstGeom prst="rect">
            <a:avLst/>
          </a:prstGeom>
          <a:noFill/>
          <a:ln/>
        </p:spPr>
        <p:txBody>
          <a:bodyPr wrap="none" lIns="0" tIns="0" rIns="0" bIns="0" rtlCol="0" anchor="t"/>
          <a:lstStyle/>
          <a:p>
            <a:pPr algn="l" indent="0" marL="0">
              <a:buNone/>
            </a:pPr>
            <a:r>
              <a:rPr lang="en-US" sz="1275" dirty="0">
                <a:solidFill>
                  <a:srgbClr val="1E2B27"/>
                </a:solidFill>
                <a:latin typeface="Microsoft YaHei" pitchFamily="34" charset="0"/>
                <a:ea typeface="Microsoft YaHei" pitchFamily="34" charset="-122"/>
                <a:cs typeface="Microsoft YaHei" pitchFamily="34" charset="-120"/>
              </a:rPr>
              <a:t>Heart failure composite</a:t>
            </a:r>
            <a:endParaRPr lang="en-US" sz="1275" dirty="0">
              <a:latin typeface="Microsoft YaHei" pitchFamily="34" charset="0"/>
              <a:ea typeface="Microsoft YaHei" pitchFamily="34" charset="-122"/>
              <a:cs typeface="Microsoft YaHei" pitchFamily="34" charset="-120"/>
            </a:endParaRPr>
          </a:p>
        </p:txBody>
      </p:sp>
      <p:sp>
        <p:nvSpPr>
          <p:cNvPr id="44" name="Text 42"/>
          <p:cNvSpPr/>
          <p:nvPr/>
        </p:nvSpPr>
        <p:spPr>
          <a:xfrm>
            <a:off x="0" y="4444796"/>
            <a:ext cx="4572000" cy="194310"/>
          </a:xfrm>
          <a:prstGeom prst="rect">
            <a:avLst/>
          </a:prstGeom>
          <a:noFill/>
          <a:ln/>
        </p:spPr>
        <p:txBody>
          <a:bodyPr wrap="none" lIns="0" tIns="0" rIns="0" bIns="0" rtlCol="0" anchor="t"/>
          <a:lstStyle/>
          <a:p>
            <a:pPr algn="r" indent="0" marL="0">
              <a:buNone/>
            </a:pPr>
            <a:r>
              <a:rPr lang="en-US" sz="1275" dirty="0">
                <a:solidFill>
                  <a:srgbClr val="1E2B27"/>
                </a:solidFill>
                <a:latin typeface="Microsoft YaHei" pitchFamily="34" charset="0"/>
                <a:ea typeface="Microsoft YaHei" pitchFamily="34" charset="-122"/>
                <a:cs typeface="Microsoft YaHei" pitchFamily="34" charset="-120"/>
              </a:rPr>
              <a:t>3.4%</a:t>
            </a:r>
            <a:endParaRPr lang="en-US" sz="1275" dirty="0">
              <a:latin typeface="Microsoft YaHei" pitchFamily="34" charset="0"/>
              <a:ea typeface="Microsoft YaHei" pitchFamily="34" charset="-122"/>
              <a:cs typeface="Microsoft YaHei" pitchFamily="34" charset="-120"/>
            </a:endParaRPr>
          </a:p>
        </p:txBody>
      </p:sp>
      <p:sp>
        <p:nvSpPr>
          <p:cNvPr id="45" name="Text 43"/>
          <p:cNvSpPr/>
          <p:nvPr/>
        </p:nvSpPr>
        <p:spPr>
          <a:xfrm>
            <a:off x="0" y="4444796"/>
            <a:ext cx="5619750" cy="194310"/>
          </a:xfrm>
          <a:prstGeom prst="rect">
            <a:avLst/>
          </a:prstGeom>
          <a:noFill/>
          <a:ln/>
        </p:spPr>
        <p:txBody>
          <a:bodyPr wrap="none" lIns="0" tIns="0" rIns="0" bIns="0" rtlCol="0" anchor="t"/>
          <a:lstStyle/>
          <a:p>
            <a:pPr algn="r" indent="0" marL="0">
              <a:buNone/>
            </a:pPr>
            <a:r>
              <a:rPr lang="en-US" sz="1275" dirty="0">
                <a:solidFill>
                  <a:srgbClr val="5A6C66"/>
                </a:solidFill>
                <a:latin typeface="Microsoft YaHei" pitchFamily="34" charset="0"/>
                <a:ea typeface="Microsoft YaHei" pitchFamily="34" charset="-122"/>
                <a:cs typeface="Microsoft YaHei" pitchFamily="34" charset="-120"/>
              </a:rPr>
              <a:t>4.1%</a:t>
            </a:r>
            <a:endParaRPr lang="en-US" sz="1275" dirty="0">
              <a:latin typeface="Microsoft YaHei" pitchFamily="34" charset="0"/>
              <a:ea typeface="Microsoft YaHei" pitchFamily="34" charset="-122"/>
              <a:cs typeface="Microsoft YaHei" pitchFamily="34" charset="-120"/>
            </a:endParaRPr>
          </a:p>
        </p:txBody>
      </p:sp>
      <p:sp>
        <p:nvSpPr>
          <p:cNvPr id="46" name="Text 44"/>
          <p:cNvSpPr/>
          <p:nvPr/>
        </p:nvSpPr>
        <p:spPr>
          <a:xfrm>
            <a:off x="0" y="4453598"/>
            <a:ext cx="11582400" cy="171450"/>
          </a:xfrm>
          <a:prstGeom prst="rect">
            <a:avLst/>
          </a:prstGeom>
          <a:noFill/>
          <a:ln/>
        </p:spPr>
        <p:txBody>
          <a:bodyPr wrap="none" lIns="0" tIns="0" rIns="0" bIns="0" rtlCol="0" anchor="t"/>
          <a:lstStyle/>
          <a:p>
            <a:pPr algn="r" indent="0" marL="0">
              <a:buNone/>
            </a:pPr>
            <a:r>
              <a:rPr lang="en-US" sz="1125" dirty="0">
                <a:solidFill>
                  <a:srgbClr val="1E2B27"/>
                </a:solidFill>
                <a:latin typeface="Microsoft YaHei" pitchFamily="34" charset="0"/>
                <a:ea typeface="Microsoft YaHei" pitchFamily="34" charset="-122"/>
                <a:cs typeface="Microsoft YaHei" pitchFamily="34" charset="-120"/>
              </a:rPr>
              <a:t>0.82 (0.71-0.96)</a:t>
            </a:r>
            <a:endParaRPr lang="en-US" sz="1125" dirty="0">
              <a:latin typeface="Microsoft YaHei" pitchFamily="34" charset="0"/>
              <a:ea typeface="Microsoft YaHei" pitchFamily="34" charset="-122"/>
              <a:cs typeface="Microsoft YaHei" pitchFamily="34" charset="-120"/>
            </a:endParaRPr>
          </a:p>
        </p:txBody>
      </p:sp>
      <p:sp>
        <p:nvSpPr>
          <p:cNvPr id="47" name="Shape 45"/>
          <p:cNvSpPr/>
          <p:nvPr/>
        </p:nvSpPr>
        <p:spPr>
          <a:xfrm>
            <a:off x="6499225" y="4533900"/>
            <a:ext cx="1349375" cy="0"/>
          </a:xfrm>
          <a:prstGeom prst="line">
            <a:avLst/>
          </a:prstGeom>
          <a:noFill/>
          <a:ln w="19050">
            <a:solidFill>
              <a:srgbClr val="2E4257"/>
            </a:solidFill>
            <a:prstDash val="solid"/>
          </a:ln>
        </p:spPr>
      </p:sp>
      <p:sp>
        <p:nvSpPr>
          <p:cNvPr id="48" name="Shape 46"/>
          <p:cNvSpPr/>
          <p:nvPr/>
        </p:nvSpPr>
        <p:spPr>
          <a:xfrm>
            <a:off x="6998652" y="4439603"/>
            <a:ext cx="188595" cy="188595"/>
          </a:xfrm>
          <a:custGeom>
            <a:avLst/>
            <a:gdLst/>
            <a:ahLst/>
            <a:cxnLst/>
            <a:rect l="l" t="t" r="r" b="b"/>
            <a:pathLst>
              <a:path w="188595" h="188595">
                <a:moveTo>
                  <a:pt x="94297" y="0"/>
                </a:moveTo>
                <a:lnTo>
                  <a:pt x="188595" y="94297"/>
                </a:lnTo>
                <a:lnTo>
                  <a:pt x="94297" y="188595"/>
                </a:lnTo>
                <a:lnTo>
                  <a:pt x="0" y="94297"/>
                </a:lnTo>
                <a:close/>
              </a:path>
            </a:pathLst>
          </a:custGeom>
          <a:solidFill>
            <a:srgbClr val="2E4257"/>
          </a:solidFill>
          <a:ln/>
        </p:spPr>
      </p:sp>
      <p:sp>
        <p:nvSpPr>
          <p:cNvPr id="49" name="Shape 47"/>
          <p:cNvSpPr/>
          <p:nvPr/>
        </p:nvSpPr>
        <p:spPr>
          <a:xfrm>
            <a:off x="8064500" y="2286000"/>
            <a:ext cx="0" cy="2590800"/>
          </a:xfrm>
          <a:prstGeom prst="line">
            <a:avLst/>
          </a:prstGeom>
          <a:noFill/>
          <a:ln w="11430">
            <a:solidFill>
              <a:srgbClr val="1E2B27"/>
            </a:solidFill>
            <a:prstDash val="dash"/>
          </a:ln>
        </p:spPr>
      </p:sp>
      <p:sp>
        <p:nvSpPr>
          <p:cNvPr id="50" name="Text 48"/>
          <p:cNvSpPr/>
          <p:nvPr/>
        </p:nvSpPr>
        <p:spPr>
          <a:xfrm>
            <a:off x="0" y="4976389"/>
            <a:ext cx="118110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0.6</a:t>
            </a:r>
            <a:endParaRPr lang="en-US" sz="900" dirty="0">
              <a:latin typeface="Microsoft YaHei" pitchFamily="34" charset="0"/>
              <a:ea typeface="Microsoft YaHei" pitchFamily="34" charset="-122"/>
              <a:cs typeface="Microsoft YaHei" pitchFamily="34" charset="-120"/>
            </a:endParaRPr>
          </a:p>
        </p:txBody>
      </p:sp>
      <p:sp>
        <p:nvSpPr>
          <p:cNvPr id="51" name="Text 49"/>
          <p:cNvSpPr/>
          <p:nvPr/>
        </p:nvSpPr>
        <p:spPr>
          <a:xfrm>
            <a:off x="1778000" y="4976389"/>
            <a:ext cx="104140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0.8</a:t>
            </a:r>
            <a:endParaRPr lang="en-US" sz="900" dirty="0">
              <a:latin typeface="Microsoft YaHei" pitchFamily="34" charset="0"/>
              <a:ea typeface="Microsoft YaHei" pitchFamily="34" charset="-122"/>
              <a:cs typeface="Microsoft YaHei" pitchFamily="34" charset="-120"/>
            </a:endParaRPr>
          </a:p>
        </p:txBody>
      </p:sp>
      <p:sp>
        <p:nvSpPr>
          <p:cNvPr id="52" name="Text 50"/>
          <p:cNvSpPr/>
          <p:nvPr/>
        </p:nvSpPr>
        <p:spPr>
          <a:xfrm>
            <a:off x="3937000" y="4976389"/>
            <a:ext cx="82550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1.0</a:t>
            </a:r>
            <a:endParaRPr lang="en-US" sz="900" dirty="0">
              <a:latin typeface="Microsoft YaHei" pitchFamily="34" charset="0"/>
              <a:ea typeface="Microsoft YaHei" pitchFamily="34" charset="-122"/>
              <a:cs typeface="Microsoft YaHei" pitchFamily="34" charset="-120"/>
            </a:endParaRPr>
          </a:p>
        </p:txBody>
      </p:sp>
      <p:sp>
        <p:nvSpPr>
          <p:cNvPr id="53" name="Text 51"/>
          <p:cNvSpPr/>
          <p:nvPr/>
        </p:nvSpPr>
        <p:spPr>
          <a:xfrm>
            <a:off x="6096000" y="4976389"/>
            <a:ext cx="60960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1.2</a:t>
            </a:r>
            <a:endParaRPr lang="en-US" sz="900" dirty="0">
              <a:latin typeface="Microsoft YaHei" pitchFamily="34" charset="0"/>
              <a:ea typeface="Microsoft YaHei" pitchFamily="34" charset="-122"/>
              <a:cs typeface="Microsoft YaHei" pitchFamily="34" charset="-120"/>
            </a:endParaRPr>
          </a:p>
        </p:txBody>
      </p:sp>
      <p:sp>
        <p:nvSpPr>
          <p:cNvPr id="54" name="Text 52"/>
          <p:cNvSpPr/>
          <p:nvPr/>
        </p:nvSpPr>
        <p:spPr>
          <a:xfrm>
            <a:off x="0" y="5185939"/>
            <a:ext cx="7988300" cy="137160"/>
          </a:xfrm>
          <a:prstGeom prst="rect">
            <a:avLst/>
          </a:prstGeom>
          <a:noFill/>
          <a:ln/>
        </p:spPr>
        <p:txBody>
          <a:bodyPr wrap="none" lIns="0" tIns="0" rIns="0" bIns="0" rtlCol="0" anchor="t"/>
          <a:lstStyle/>
          <a:p>
            <a:pPr algn="r" indent="0" marL="0">
              <a:buNone/>
            </a:pPr>
            <a:r>
              <a:rPr lang="en-US" sz="900" b="1" dirty="0">
                <a:solidFill>
                  <a:srgbClr val="0E6B5C"/>
                </a:solidFill>
                <a:latin typeface="Microsoft YaHei" pitchFamily="34" charset="0"/>
                <a:ea typeface="Microsoft YaHei" pitchFamily="34" charset="-122"/>
                <a:cs typeface="Microsoft YaHei" pitchFamily="34" charset="-120"/>
              </a:rPr>
              <a:t>← Favours Semaglutide</a:t>
            </a:r>
            <a:endParaRPr lang="en-US" sz="900" dirty="0">
              <a:latin typeface="Microsoft YaHei" pitchFamily="34" charset="0"/>
              <a:ea typeface="Microsoft YaHei" pitchFamily="34" charset="-122"/>
              <a:cs typeface="Microsoft YaHei" pitchFamily="34" charset="-120"/>
            </a:endParaRPr>
          </a:p>
        </p:txBody>
      </p:sp>
      <p:sp>
        <p:nvSpPr>
          <p:cNvPr id="55" name="Text 53"/>
          <p:cNvSpPr/>
          <p:nvPr/>
        </p:nvSpPr>
        <p:spPr>
          <a:xfrm>
            <a:off x="8140700" y="5185939"/>
            <a:ext cx="40513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Favours Placebo →</a:t>
            </a:r>
            <a:endParaRPr lang="en-US" sz="900" dirty="0">
              <a:latin typeface="Microsoft YaHei" pitchFamily="34" charset="0"/>
              <a:ea typeface="Microsoft YaHei" pitchFamily="34" charset="-122"/>
              <a:cs typeface="Microsoft YaHei" pitchFamily="34" charset="-120"/>
            </a:endParaRPr>
          </a:p>
        </p:txBody>
      </p:sp>
      <p:sp>
        <p:nvSpPr>
          <p:cNvPr id="56" name="Shape 54"/>
          <p:cNvSpPr/>
          <p:nvPr/>
        </p:nvSpPr>
        <p:spPr>
          <a:xfrm>
            <a:off x="614363" y="5510213"/>
            <a:ext cx="10963275" cy="523875"/>
          </a:xfrm>
          <a:prstGeom prst="roundRect">
            <a:avLst>
              <a:gd name="adj" fmla="val 18182"/>
            </a:avLst>
          </a:prstGeom>
          <a:solidFill>
            <a:srgbClr val="FBFDFC"/>
          </a:solidFill>
          <a:ln w="9525">
            <a:solidFill>
              <a:srgbClr val="D5E2DC"/>
            </a:solidFill>
            <a:prstDash val="solid"/>
          </a:ln>
        </p:spPr>
      </p:sp>
      <p:sp>
        <p:nvSpPr>
          <p:cNvPr id="57" name="Shape 55"/>
          <p:cNvSpPr/>
          <p:nvPr/>
        </p:nvSpPr>
        <p:spPr>
          <a:xfrm>
            <a:off x="824706" y="5859463"/>
            <a:ext cx="122238" cy="6548"/>
          </a:xfrm>
          <a:custGeom>
            <a:avLst/>
            <a:gdLst/>
            <a:ahLst/>
            <a:cxnLst/>
            <a:rect l="l" t="t" r="r" b="b"/>
            <a:pathLst>
              <a:path w="122238" h="6548">
                <a:moveTo>
                  <a:pt x="0" y="0"/>
                </a:moveTo>
                <a:lnTo>
                  <a:pt x="122238" y="0"/>
                </a:lnTo>
              </a:path>
            </a:pathLst>
          </a:custGeom>
          <a:noFill/>
          <a:ln w="17463">
            <a:solidFill>
              <a:srgbClr val="B9722F"/>
            </a:solidFill>
            <a:prstDash val="solid"/>
          </a:ln>
        </p:spPr>
      </p:sp>
      <p:sp>
        <p:nvSpPr>
          <p:cNvPr id="58" name="Shape 56"/>
          <p:cNvSpPr/>
          <p:nvPr/>
        </p:nvSpPr>
        <p:spPr>
          <a:xfrm>
            <a:off x="824706" y="5684838"/>
            <a:ext cx="122238" cy="6548"/>
          </a:xfrm>
          <a:custGeom>
            <a:avLst/>
            <a:gdLst/>
            <a:ahLst/>
            <a:cxnLst/>
            <a:rect l="l" t="t" r="r" b="b"/>
            <a:pathLst>
              <a:path w="122238" h="6548">
                <a:moveTo>
                  <a:pt x="0" y="0"/>
                </a:moveTo>
                <a:lnTo>
                  <a:pt x="122238" y="0"/>
                </a:lnTo>
              </a:path>
            </a:pathLst>
          </a:custGeom>
          <a:noFill/>
          <a:ln w="17463">
            <a:solidFill>
              <a:srgbClr val="B9722F"/>
            </a:solidFill>
            <a:prstDash val="solid"/>
          </a:ln>
        </p:spPr>
      </p:sp>
      <p:sp>
        <p:nvSpPr>
          <p:cNvPr id="59" name="Shape 57"/>
          <p:cNvSpPr/>
          <p:nvPr/>
        </p:nvSpPr>
        <p:spPr>
          <a:xfrm>
            <a:off x="842169" y="5772150"/>
            <a:ext cx="87313" cy="87313"/>
          </a:xfrm>
          <a:custGeom>
            <a:avLst/>
            <a:gdLst/>
            <a:ahLst/>
            <a:cxnLst/>
            <a:rect l="l" t="t" r="r" b="b"/>
            <a:pathLst>
              <a:path w="87313" h="87313">
                <a:moveTo>
                  <a:pt x="87313" y="87313"/>
                </a:moveTo>
                <a:lnTo>
                  <a:pt x="87313" y="50886"/>
                </a:lnTo>
                <a:arcTo hR="17463" wR="17463" stAng="21599266" swAng="-2699785"/>
                <a:lnTo>
                  <a:pt x="43656" y="0"/>
                </a:lnTo>
                <a:lnTo>
                  <a:pt x="5117" y="38540"/>
                </a:lnTo>
                <a:arcTo hR="17463" wR="17463" stAng="13500519" swAng="-2699785"/>
                <a:lnTo>
                  <a:pt x="0" y="87313"/>
                </a:lnTo>
              </a:path>
            </a:pathLst>
          </a:custGeom>
          <a:noFill/>
          <a:ln w="17463">
            <a:solidFill>
              <a:srgbClr val="B9722F"/>
            </a:solidFill>
            <a:prstDash val="solid"/>
          </a:ln>
        </p:spPr>
      </p:sp>
      <p:sp>
        <p:nvSpPr>
          <p:cNvPr id="60" name="Shape 58"/>
          <p:cNvSpPr/>
          <p:nvPr/>
        </p:nvSpPr>
        <p:spPr>
          <a:xfrm>
            <a:off x="842169" y="5684838"/>
            <a:ext cx="87313" cy="87313"/>
          </a:xfrm>
          <a:custGeom>
            <a:avLst/>
            <a:gdLst/>
            <a:ahLst/>
            <a:cxnLst/>
            <a:rect l="l" t="t" r="r" b="b"/>
            <a:pathLst>
              <a:path w="87313" h="87313">
                <a:moveTo>
                  <a:pt x="0" y="0"/>
                </a:moveTo>
                <a:lnTo>
                  <a:pt x="0" y="36427"/>
                </a:lnTo>
                <a:arcTo hR="17463" wR="17463" stAng="10799266" swAng="-2699785"/>
                <a:lnTo>
                  <a:pt x="43656" y="87313"/>
                </a:lnTo>
                <a:lnTo>
                  <a:pt x="82196" y="48773"/>
                </a:lnTo>
                <a:arcTo hR="17463" wR="17463" stAng="2700519" swAng="-2699785"/>
                <a:lnTo>
                  <a:pt x="87313" y="0"/>
                </a:lnTo>
              </a:path>
            </a:pathLst>
          </a:custGeom>
          <a:noFill/>
          <a:ln w="17463">
            <a:solidFill>
              <a:srgbClr val="B9722F"/>
            </a:solidFill>
            <a:prstDash val="solid"/>
          </a:ln>
        </p:spPr>
      </p:sp>
      <p:sp>
        <p:nvSpPr>
          <p:cNvPr id="61" name="Text 59"/>
          <p:cNvSpPr/>
          <p:nvPr/>
        </p:nvSpPr>
        <p:spPr>
          <a:xfrm>
            <a:off x="1143000" y="5682685"/>
            <a:ext cx="110490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Tirzepatide</a:t>
            </a:r>
            <a:pPr algn="l" indent="0" marL="0">
              <a:buNone/>
            </a:pPr>
            <a:r>
              <a:rPr lang="en-US" sz="1200" dirty="0">
                <a:solidFill>
                  <a:srgbClr val="1E2B27"/>
                </a:solidFill>
                <a:latin typeface="Microsoft YaHei" pitchFamily="34" charset="0"/>
                <a:ea typeface="Microsoft YaHei" pitchFamily="34" charset="-122"/>
                <a:cs typeface="Microsoft YaHei" pitchFamily="34" charset="-120"/>
              </a:rPr>
              <a:t>'</a:t>
            </a:r>
            <a:pPr algn="l" indent="0" marL="0">
              <a:buNone/>
            </a:pPr>
            <a:r>
              <a:rPr lang="en-US" sz="1200" dirty="0">
                <a:solidFill>
                  <a:srgbClr val="1E2B27"/>
                </a:solidFill>
                <a:latin typeface="Microsoft YaHei" pitchFamily="34" charset="0"/>
                <a:ea typeface="Microsoft YaHei" pitchFamily="34" charset="-122"/>
                <a:cs typeface="Microsoft YaHei" pitchFamily="34" charset="-120"/>
              </a:rPr>
              <a:t>s outcome trial, SURMOUNT-MMO, is due in October 2027, with no results yet</a:t>
            </a:r>
            <a:endParaRPr lang="en-US" sz="1200" dirty="0">
              <a:latin typeface="Microsoft YaHei" pitchFamily="34" charset="0"/>
              <a:ea typeface="Microsoft YaHei" pitchFamily="34" charset="-122"/>
              <a:cs typeface="Microsoft YaHei" pitchFamily="34" charset="-120"/>
            </a:endParaRPr>
          </a:p>
        </p:txBody>
      </p:sp>
      <p:sp>
        <p:nvSpPr>
          <p:cNvPr id="62" name="Text 60"/>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SELECT (NEJM 2023, mean follow-up 39.8 months, BMI ≥27), ACC summary, ClinicalTrials.gov NCT05556512</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07"/>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8</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t</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y</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Mostly GI effects, then thyroid and biliary risk</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Text 10"/>
          <p:cNvSpPr/>
          <p:nvPr/>
        </p:nvSpPr>
        <p:spPr>
          <a:xfrm>
            <a:off x="609600" y="18045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Incidence</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1303378" y="1819275"/>
            <a:ext cx="95250" cy="95250"/>
          </a:xfrm>
          <a:prstGeom prst="rect">
            <a:avLst/>
          </a:prstGeom>
          <a:solidFill>
            <a:srgbClr val="0E6B5C"/>
          </a:solidFill>
          <a:ln/>
        </p:spPr>
      </p:sp>
      <p:sp>
        <p:nvSpPr>
          <p:cNvPr id="14" name="Text 12"/>
          <p:cNvSpPr/>
          <p:nvPr/>
        </p:nvSpPr>
        <p:spPr>
          <a:xfrm>
            <a:off x="1455778" y="1804564"/>
            <a:ext cx="10736222"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Drug</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1939568" y="1800225"/>
            <a:ext cx="19050" cy="133350"/>
          </a:xfrm>
          <a:prstGeom prst="rect">
            <a:avLst/>
          </a:prstGeom>
          <a:solidFill>
            <a:srgbClr val="2E4257"/>
          </a:solidFill>
          <a:ln/>
        </p:spPr>
      </p:sp>
      <p:sp>
        <p:nvSpPr>
          <p:cNvPr id="16" name="Text 14"/>
          <p:cNvSpPr/>
          <p:nvPr/>
        </p:nvSpPr>
        <p:spPr>
          <a:xfrm>
            <a:off x="2053868" y="1804564"/>
            <a:ext cx="10138132"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Placebo</a:t>
            </a:r>
            <a:endParaRPr lang="en-US" sz="900" dirty="0">
              <a:latin typeface="Microsoft YaHei" pitchFamily="34" charset="0"/>
              <a:ea typeface="Microsoft YaHei" pitchFamily="34" charset="-122"/>
              <a:cs typeface="Microsoft YaHei" pitchFamily="34" charset="-120"/>
            </a:endParaRPr>
          </a:p>
        </p:txBody>
      </p:sp>
      <p:sp>
        <p:nvSpPr>
          <p:cNvPr id="17" name="Text 15"/>
          <p:cNvSpPr/>
          <p:nvPr/>
        </p:nvSpPr>
        <p:spPr>
          <a:xfrm>
            <a:off x="2762250" y="2062100"/>
            <a:ext cx="9429750" cy="148590"/>
          </a:xfrm>
          <a:prstGeom prst="rect">
            <a:avLst/>
          </a:prstGeom>
          <a:noFill/>
          <a:ln/>
        </p:spPr>
        <p:txBody>
          <a:bodyPr wrap="none" lIns="0" tIns="0" rIns="0" bIns="0" rtlCol="0" anchor="t"/>
          <a:lstStyle/>
          <a:p>
            <a:pPr algn="l" indent="0" marL="0">
              <a:buNone/>
            </a:pPr>
            <a:r>
              <a:rPr lang="en-US" sz="975" b="1" dirty="0">
                <a:solidFill>
                  <a:srgbClr val="1E2B27"/>
                </a:solidFill>
                <a:latin typeface="Microsoft YaHei" pitchFamily="34" charset="0"/>
                <a:ea typeface="Microsoft YaHei" pitchFamily="34" charset="-122"/>
                <a:cs typeface="Microsoft YaHei" pitchFamily="34" charset="-120"/>
              </a:rPr>
              <a:t>Nausea</a:t>
            </a:r>
            <a:endParaRPr lang="en-US" sz="975" dirty="0">
              <a:latin typeface="Microsoft YaHei" pitchFamily="34" charset="0"/>
              <a:ea typeface="Microsoft YaHei" pitchFamily="34" charset="-122"/>
              <a:cs typeface="Microsoft YaHei" pitchFamily="34" charset="-120"/>
            </a:endParaRPr>
          </a:p>
        </p:txBody>
      </p:sp>
      <p:sp>
        <p:nvSpPr>
          <p:cNvPr id="18" name="Text 16"/>
          <p:cNvSpPr/>
          <p:nvPr/>
        </p:nvSpPr>
        <p:spPr>
          <a:xfrm>
            <a:off x="4152900" y="2062100"/>
            <a:ext cx="8039100" cy="148590"/>
          </a:xfrm>
          <a:prstGeom prst="rect">
            <a:avLst/>
          </a:prstGeom>
          <a:noFill/>
          <a:ln/>
        </p:spPr>
        <p:txBody>
          <a:bodyPr wrap="none" lIns="0" tIns="0" rIns="0" bIns="0" rtlCol="0" anchor="t"/>
          <a:lstStyle/>
          <a:p>
            <a:pPr algn="l" indent="0" marL="0">
              <a:buNone/>
            </a:pPr>
            <a:r>
              <a:rPr lang="en-US" sz="975" b="1" dirty="0">
                <a:solidFill>
                  <a:srgbClr val="1E2B27"/>
                </a:solidFill>
                <a:latin typeface="Microsoft YaHei" pitchFamily="34" charset="0"/>
                <a:ea typeface="Microsoft YaHei" pitchFamily="34" charset="-122"/>
                <a:cs typeface="Microsoft YaHei" pitchFamily="34" charset="-120"/>
              </a:rPr>
              <a:t>Vomiting</a:t>
            </a:r>
            <a:endParaRPr lang="en-US" sz="975" dirty="0">
              <a:latin typeface="Microsoft YaHei" pitchFamily="34" charset="0"/>
              <a:ea typeface="Microsoft YaHei" pitchFamily="34" charset="-122"/>
              <a:cs typeface="Microsoft YaHei" pitchFamily="34" charset="-120"/>
            </a:endParaRPr>
          </a:p>
        </p:txBody>
      </p:sp>
      <p:sp>
        <p:nvSpPr>
          <p:cNvPr id="19" name="Text 17"/>
          <p:cNvSpPr/>
          <p:nvPr/>
        </p:nvSpPr>
        <p:spPr>
          <a:xfrm>
            <a:off x="5543550" y="2062100"/>
            <a:ext cx="6648450" cy="148590"/>
          </a:xfrm>
          <a:prstGeom prst="rect">
            <a:avLst/>
          </a:prstGeom>
          <a:noFill/>
          <a:ln/>
        </p:spPr>
        <p:txBody>
          <a:bodyPr wrap="none" lIns="0" tIns="0" rIns="0" bIns="0" rtlCol="0" anchor="t"/>
          <a:lstStyle/>
          <a:p>
            <a:pPr algn="l" indent="0" marL="0">
              <a:buNone/>
            </a:pPr>
            <a:r>
              <a:rPr lang="en-US" sz="975" b="1" dirty="0">
                <a:solidFill>
                  <a:srgbClr val="1E2B27"/>
                </a:solidFill>
                <a:latin typeface="Microsoft YaHei" pitchFamily="34" charset="0"/>
                <a:ea typeface="Microsoft YaHei" pitchFamily="34" charset="-122"/>
                <a:cs typeface="Microsoft YaHei" pitchFamily="34" charset="-120"/>
              </a:rPr>
              <a:t>Stopped</a:t>
            </a:r>
            <a:endParaRPr lang="en-US" sz="975" dirty="0">
              <a:latin typeface="Microsoft YaHei" pitchFamily="34" charset="0"/>
              <a:ea typeface="Microsoft YaHei" pitchFamily="34" charset="-122"/>
              <a:cs typeface="Microsoft YaHei" pitchFamily="34" charset="-120"/>
            </a:endParaRPr>
          </a:p>
        </p:txBody>
      </p:sp>
      <p:sp>
        <p:nvSpPr>
          <p:cNvPr id="20" name="Shape 18"/>
          <p:cNvSpPr/>
          <p:nvPr/>
        </p:nvSpPr>
        <p:spPr>
          <a:xfrm>
            <a:off x="609600" y="2266950"/>
            <a:ext cx="6324600" cy="19050"/>
          </a:xfrm>
          <a:prstGeom prst="rect">
            <a:avLst/>
          </a:prstGeom>
          <a:solidFill>
            <a:srgbClr val="1E2B27"/>
          </a:solidFill>
          <a:ln/>
        </p:spPr>
      </p:sp>
      <p:sp>
        <p:nvSpPr>
          <p:cNvPr id="21" name="Shape 19"/>
          <p:cNvSpPr/>
          <p:nvPr/>
        </p:nvSpPr>
        <p:spPr>
          <a:xfrm>
            <a:off x="609600" y="3343275"/>
            <a:ext cx="6324600" cy="9525"/>
          </a:xfrm>
          <a:prstGeom prst="rect">
            <a:avLst/>
          </a:prstGeom>
          <a:solidFill>
            <a:srgbClr val="D5E2DC"/>
          </a:solidFill>
          <a:ln/>
        </p:spPr>
      </p:sp>
      <p:sp>
        <p:nvSpPr>
          <p:cNvPr id="22" name="Text 20"/>
          <p:cNvSpPr/>
          <p:nvPr/>
        </p:nvSpPr>
        <p:spPr>
          <a:xfrm>
            <a:off x="723900" y="2558846"/>
            <a:ext cx="114681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Semaglutide 2.4 mg</a:t>
            </a:r>
            <a:endParaRPr lang="en-US" sz="1275" dirty="0">
              <a:latin typeface="Microsoft YaHei" pitchFamily="34" charset="0"/>
              <a:ea typeface="Microsoft YaHei" pitchFamily="34" charset="-122"/>
              <a:cs typeface="Microsoft YaHei" pitchFamily="34" charset="-120"/>
            </a:endParaRPr>
          </a:p>
        </p:txBody>
      </p:sp>
      <p:sp>
        <p:nvSpPr>
          <p:cNvPr id="23" name="Shape 21"/>
          <p:cNvSpPr/>
          <p:nvPr/>
        </p:nvSpPr>
        <p:spPr>
          <a:xfrm>
            <a:off x="728663" y="2843213"/>
            <a:ext cx="752475" cy="200025"/>
          </a:xfrm>
          <a:prstGeom prst="roundRect">
            <a:avLst>
              <a:gd name="adj" fmla="val 50000"/>
            </a:avLst>
          </a:prstGeom>
          <a:noFill/>
          <a:ln w="9525">
            <a:solidFill>
              <a:srgbClr val="4A7FB5"/>
            </a:solidFill>
            <a:prstDash val="solid"/>
          </a:ln>
        </p:spPr>
      </p:sp>
      <p:sp>
        <p:nvSpPr>
          <p:cNvPr id="24" name="Text 22"/>
          <p:cNvSpPr/>
          <p:nvPr/>
        </p:nvSpPr>
        <p:spPr>
          <a:xfrm>
            <a:off x="0" y="2880889"/>
            <a:ext cx="2209800" cy="137160"/>
          </a:xfrm>
          <a:prstGeom prst="rect">
            <a:avLst/>
          </a:prstGeom>
          <a:noFill/>
          <a:ln/>
        </p:spPr>
        <p:txBody>
          <a:bodyPr wrap="none" lIns="0" tIns="0" rIns="0" bIns="0" rtlCol="0" anchor="t"/>
          <a:lstStyle/>
          <a:p>
            <a:pPr algn="ctr" indent="0" marL="0">
              <a:buNone/>
            </a:pPr>
            <a:r>
              <a:rPr lang="en-US" sz="900" b="1" dirty="0">
                <a:solidFill>
                  <a:srgbClr val="4372A0"/>
                </a:solidFill>
                <a:latin typeface="Microsoft YaHei" pitchFamily="34" charset="0"/>
                <a:ea typeface="Microsoft YaHei" pitchFamily="34" charset="-122"/>
                <a:cs typeface="Microsoft YaHei" pitchFamily="34" charset="-120"/>
              </a:rPr>
              <a:t>US label</a:t>
            </a:r>
            <a:endParaRPr lang="en-US" sz="900" dirty="0">
              <a:latin typeface="Microsoft YaHei" pitchFamily="34" charset="0"/>
              <a:ea typeface="Microsoft YaHei" pitchFamily="34" charset="-122"/>
              <a:cs typeface="Microsoft YaHei" pitchFamily="34" charset="-120"/>
            </a:endParaRPr>
          </a:p>
        </p:txBody>
      </p:sp>
      <p:sp>
        <p:nvSpPr>
          <p:cNvPr id="25" name="Shape 23"/>
          <p:cNvSpPr/>
          <p:nvPr/>
        </p:nvSpPr>
        <p:spPr>
          <a:xfrm>
            <a:off x="2762250" y="2667000"/>
            <a:ext cx="1012479" cy="209550"/>
          </a:xfrm>
          <a:prstGeom prst="roundRect">
            <a:avLst>
              <a:gd name="adj" fmla="val 9091"/>
            </a:avLst>
          </a:prstGeom>
          <a:solidFill>
            <a:srgbClr val="0E6B5C"/>
          </a:solidFill>
          <a:ln/>
        </p:spPr>
      </p:sp>
      <p:sp>
        <p:nvSpPr>
          <p:cNvPr id="26" name="Shape 24"/>
          <p:cNvSpPr/>
          <p:nvPr/>
        </p:nvSpPr>
        <p:spPr>
          <a:xfrm>
            <a:off x="3120899" y="2628900"/>
            <a:ext cx="19050" cy="285750"/>
          </a:xfrm>
          <a:prstGeom prst="rect">
            <a:avLst/>
          </a:prstGeom>
          <a:solidFill>
            <a:srgbClr val="2E4257"/>
          </a:solidFill>
          <a:ln/>
        </p:spPr>
      </p:sp>
      <p:sp>
        <p:nvSpPr>
          <p:cNvPr id="27" name="Text 25"/>
          <p:cNvSpPr/>
          <p:nvPr/>
        </p:nvSpPr>
        <p:spPr>
          <a:xfrm>
            <a:off x="2762250" y="2453348"/>
            <a:ext cx="9429750" cy="171450"/>
          </a:xfrm>
          <a:prstGeom prst="rect">
            <a:avLst/>
          </a:prstGeom>
          <a:noFill/>
          <a:ln/>
        </p:spPr>
        <p:txBody>
          <a:bodyPr wrap="none" lIns="0" tIns="0" rIns="0" bIns="0" rtlCol="0" anchor="t"/>
          <a:lstStyle/>
          <a:p>
            <a:pPr algn="l" indent="0" marL="0">
              <a:buNone/>
            </a:pPr>
            <a:r>
              <a:rPr lang="en-US" sz="1125" b="1" dirty="0">
                <a:solidFill>
                  <a:srgbClr val="0E6B5C"/>
                </a:solidFill>
                <a:latin typeface="Microsoft YaHei" pitchFamily="34" charset="0"/>
                <a:ea typeface="Microsoft YaHei" pitchFamily="34" charset="-122"/>
                <a:cs typeface="Microsoft YaHei" pitchFamily="34" charset="-120"/>
              </a:rPr>
              <a:t>44%</a:t>
            </a:r>
            <a:endParaRPr lang="en-US" sz="1125" dirty="0">
              <a:latin typeface="Microsoft YaHei" pitchFamily="34" charset="0"/>
              <a:ea typeface="Microsoft YaHei" pitchFamily="34" charset="-122"/>
              <a:cs typeface="Microsoft YaHei" pitchFamily="34" charset="-120"/>
            </a:endParaRPr>
          </a:p>
        </p:txBody>
      </p:sp>
      <p:sp>
        <p:nvSpPr>
          <p:cNvPr id="28" name="Text 26"/>
          <p:cNvSpPr/>
          <p:nvPr/>
        </p:nvSpPr>
        <p:spPr>
          <a:xfrm>
            <a:off x="0" y="2480839"/>
            <a:ext cx="40005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Placebo 16%</a:t>
            </a:r>
            <a:endParaRPr lang="en-US" sz="900" dirty="0">
              <a:latin typeface="Microsoft YaHei" pitchFamily="34" charset="0"/>
              <a:ea typeface="Microsoft YaHei" pitchFamily="34" charset="-122"/>
              <a:cs typeface="Microsoft YaHei" pitchFamily="34" charset="-120"/>
            </a:endParaRPr>
          </a:p>
        </p:txBody>
      </p:sp>
      <p:sp>
        <p:nvSpPr>
          <p:cNvPr id="29" name="Shape 27"/>
          <p:cNvSpPr/>
          <p:nvPr/>
        </p:nvSpPr>
        <p:spPr>
          <a:xfrm>
            <a:off x="4152900" y="2667000"/>
            <a:ext cx="647081" cy="209550"/>
          </a:xfrm>
          <a:prstGeom prst="roundRect">
            <a:avLst>
              <a:gd name="adj" fmla="val 9091"/>
            </a:avLst>
          </a:prstGeom>
          <a:solidFill>
            <a:srgbClr val="0E6B5C"/>
          </a:solidFill>
          <a:ln/>
        </p:spPr>
      </p:sp>
      <p:sp>
        <p:nvSpPr>
          <p:cNvPr id="30" name="Shape 28"/>
          <p:cNvSpPr/>
          <p:nvPr/>
        </p:nvSpPr>
        <p:spPr>
          <a:xfrm>
            <a:off x="4305145" y="2628900"/>
            <a:ext cx="19050" cy="285750"/>
          </a:xfrm>
          <a:prstGeom prst="rect">
            <a:avLst/>
          </a:prstGeom>
          <a:solidFill>
            <a:srgbClr val="2E4257"/>
          </a:solidFill>
          <a:ln/>
        </p:spPr>
      </p:sp>
      <p:sp>
        <p:nvSpPr>
          <p:cNvPr id="31" name="Text 29"/>
          <p:cNvSpPr/>
          <p:nvPr/>
        </p:nvSpPr>
        <p:spPr>
          <a:xfrm>
            <a:off x="4152900" y="2453348"/>
            <a:ext cx="8039100" cy="171450"/>
          </a:xfrm>
          <a:prstGeom prst="rect">
            <a:avLst/>
          </a:prstGeom>
          <a:noFill/>
          <a:ln/>
        </p:spPr>
        <p:txBody>
          <a:bodyPr wrap="none" lIns="0" tIns="0" rIns="0" bIns="0" rtlCol="0" anchor="t"/>
          <a:lstStyle/>
          <a:p>
            <a:pPr algn="l" indent="0" marL="0">
              <a:buNone/>
            </a:pPr>
            <a:r>
              <a:rPr lang="en-US" sz="1125" b="1" dirty="0">
                <a:solidFill>
                  <a:srgbClr val="0E6B5C"/>
                </a:solidFill>
                <a:latin typeface="Microsoft YaHei" pitchFamily="34" charset="0"/>
                <a:ea typeface="Microsoft YaHei" pitchFamily="34" charset="-122"/>
                <a:cs typeface="Microsoft YaHei" pitchFamily="34" charset="-120"/>
              </a:rPr>
              <a:t>24%</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0" y="2480839"/>
            <a:ext cx="539115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Placebo 6%</a:t>
            </a:r>
            <a:endParaRPr lang="en-US" sz="900" dirty="0">
              <a:latin typeface="Microsoft YaHei" pitchFamily="34" charset="0"/>
              <a:ea typeface="Microsoft YaHei" pitchFamily="34" charset="-122"/>
              <a:cs typeface="Microsoft YaHei" pitchFamily="34" charset="-120"/>
            </a:endParaRPr>
          </a:p>
        </p:txBody>
      </p:sp>
      <p:sp>
        <p:nvSpPr>
          <p:cNvPr id="33" name="Shape 31"/>
          <p:cNvSpPr/>
          <p:nvPr/>
        </p:nvSpPr>
        <p:spPr>
          <a:xfrm>
            <a:off x="5543550" y="2667000"/>
            <a:ext cx="1162050" cy="209550"/>
          </a:xfrm>
          <a:prstGeom prst="roundRect">
            <a:avLst>
              <a:gd name="adj" fmla="val 9091"/>
            </a:avLst>
          </a:prstGeom>
          <a:solidFill>
            <a:srgbClr val="0E6B5C"/>
          </a:solidFill>
          <a:ln/>
        </p:spPr>
      </p:sp>
      <p:sp>
        <p:nvSpPr>
          <p:cNvPr id="34" name="Shape 32"/>
          <p:cNvSpPr/>
          <p:nvPr/>
        </p:nvSpPr>
        <p:spPr>
          <a:xfrm>
            <a:off x="6080872" y="2628900"/>
            <a:ext cx="19050" cy="285750"/>
          </a:xfrm>
          <a:prstGeom prst="rect">
            <a:avLst/>
          </a:prstGeom>
          <a:solidFill>
            <a:srgbClr val="2E4257"/>
          </a:solidFill>
          <a:ln/>
        </p:spPr>
      </p:sp>
      <p:sp>
        <p:nvSpPr>
          <p:cNvPr id="35" name="Text 33"/>
          <p:cNvSpPr/>
          <p:nvPr/>
        </p:nvSpPr>
        <p:spPr>
          <a:xfrm>
            <a:off x="5543550" y="2453348"/>
            <a:ext cx="6648450" cy="171450"/>
          </a:xfrm>
          <a:prstGeom prst="rect">
            <a:avLst/>
          </a:prstGeom>
          <a:noFill/>
          <a:ln/>
        </p:spPr>
        <p:txBody>
          <a:bodyPr wrap="none" lIns="0" tIns="0" rIns="0" bIns="0" rtlCol="0" anchor="t"/>
          <a:lstStyle/>
          <a:p>
            <a:pPr algn="l" indent="0" marL="0">
              <a:buNone/>
            </a:pPr>
            <a:r>
              <a:rPr lang="en-US" sz="1125" b="1" dirty="0">
                <a:solidFill>
                  <a:srgbClr val="0E6B5C"/>
                </a:solidFill>
                <a:latin typeface="Microsoft YaHei" pitchFamily="34" charset="0"/>
                <a:ea typeface="Microsoft YaHei" pitchFamily="34" charset="-122"/>
                <a:cs typeface="Microsoft YaHei" pitchFamily="34" charset="-120"/>
              </a:rPr>
              <a:t>6.8%</a:t>
            </a:r>
            <a:endParaRPr lang="en-US" sz="1125" dirty="0">
              <a:latin typeface="Microsoft YaHei" pitchFamily="34" charset="0"/>
              <a:ea typeface="Microsoft YaHei" pitchFamily="34" charset="-122"/>
              <a:cs typeface="Microsoft YaHei" pitchFamily="34" charset="-120"/>
            </a:endParaRPr>
          </a:p>
        </p:txBody>
      </p:sp>
      <p:sp>
        <p:nvSpPr>
          <p:cNvPr id="36" name="Text 34"/>
          <p:cNvSpPr/>
          <p:nvPr/>
        </p:nvSpPr>
        <p:spPr>
          <a:xfrm>
            <a:off x="0" y="2480839"/>
            <a:ext cx="67818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Placebo 3.2%</a:t>
            </a:r>
            <a:endParaRPr lang="en-US" sz="900" dirty="0">
              <a:latin typeface="Microsoft YaHei" pitchFamily="34" charset="0"/>
              <a:ea typeface="Microsoft YaHei" pitchFamily="34" charset="-122"/>
              <a:cs typeface="Microsoft YaHei" pitchFamily="34" charset="-120"/>
            </a:endParaRPr>
          </a:p>
        </p:txBody>
      </p:sp>
      <p:sp>
        <p:nvSpPr>
          <p:cNvPr id="37" name="Shape 35"/>
          <p:cNvSpPr/>
          <p:nvPr/>
        </p:nvSpPr>
        <p:spPr>
          <a:xfrm>
            <a:off x="609600" y="4410075"/>
            <a:ext cx="6324600" cy="9525"/>
          </a:xfrm>
          <a:prstGeom prst="rect">
            <a:avLst/>
          </a:prstGeom>
          <a:solidFill>
            <a:srgbClr val="D5E2DC"/>
          </a:solidFill>
          <a:ln/>
        </p:spPr>
      </p:sp>
      <p:sp>
        <p:nvSpPr>
          <p:cNvPr id="38" name="Text 36"/>
          <p:cNvSpPr/>
          <p:nvPr/>
        </p:nvSpPr>
        <p:spPr>
          <a:xfrm>
            <a:off x="723900" y="3625646"/>
            <a:ext cx="114681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Tirzepatide 15 mg</a:t>
            </a:r>
            <a:endParaRPr lang="en-US" sz="1275" dirty="0">
              <a:latin typeface="Microsoft YaHei" pitchFamily="34" charset="0"/>
              <a:ea typeface="Microsoft YaHei" pitchFamily="34" charset="-122"/>
              <a:cs typeface="Microsoft YaHei" pitchFamily="34" charset="-120"/>
            </a:endParaRPr>
          </a:p>
        </p:txBody>
      </p:sp>
      <p:sp>
        <p:nvSpPr>
          <p:cNvPr id="39" name="Shape 37"/>
          <p:cNvSpPr/>
          <p:nvPr/>
        </p:nvSpPr>
        <p:spPr>
          <a:xfrm>
            <a:off x="728663" y="3910013"/>
            <a:ext cx="752475" cy="200025"/>
          </a:xfrm>
          <a:prstGeom prst="roundRect">
            <a:avLst>
              <a:gd name="adj" fmla="val 50000"/>
            </a:avLst>
          </a:prstGeom>
          <a:noFill/>
          <a:ln w="9525">
            <a:solidFill>
              <a:srgbClr val="4A7FB5"/>
            </a:solidFill>
            <a:prstDash val="solid"/>
          </a:ln>
        </p:spPr>
      </p:sp>
      <p:sp>
        <p:nvSpPr>
          <p:cNvPr id="40" name="Text 38"/>
          <p:cNvSpPr/>
          <p:nvPr/>
        </p:nvSpPr>
        <p:spPr>
          <a:xfrm>
            <a:off x="0" y="3947689"/>
            <a:ext cx="2209800" cy="137160"/>
          </a:xfrm>
          <a:prstGeom prst="rect">
            <a:avLst/>
          </a:prstGeom>
          <a:noFill/>
          <a:ln/>
        </p:spPr>
        <p:txBody>
          <a:bodyPr wrap="none" lIns="0" tIns="0" rIns="0" bIns="0" rtlCol="0" anchor="t"/>
          <a:lstStyle/>
          <a:p>
            <a:pPr algn="ctr" indent="0" marL="0">
              <a:buNone/>
            </a:pPr>
            <a:r>
              <a:rPr lang="en-US" sz="900" b="1" dirty="0">
                <a:solidFill>
                  <a:srgbClr val="4372A0"/>
                </a:solidFill>
                <a:latin typeface="Microsoft YaHei" pitchFamily="34" charset="0"/>
                <a:ea typeface="Microsoft YaHei" pitchFamily="34" charset="-122"/>
                <a:cs typeface="Microsoft YaHei" pitchFamily="34" charset="-120"/>
              </a:rPr>
              <a:t>US label</a:t>
            </a:r>
            <a:endParaRPr lang="en-US" sz="900" dirty="0">
              <a:latin typeface="Microsoft YaHei" pitchFamily="34" charset="0"/>
              <a:ea typeface="Microsoft YaHei" pitchFamily="34" charset="-122"/>
              <a:cs typeface="Microsoft YaHei" pitchFamily="34" charset="-120"/>
            </a:endParaRPr>
          </a:p>
        </p:txBody>
      </p:sp>
      <p:sp>
        <p:nvSpPr>
          <p:cNvPr id="41" name="Shape 39"/>
          <p:cNvSpPr/>
          <p:nvPr/>
        </p:nvSpPr>
        <p:spPr>
          <a:xfrm>
            <a:off x="2762250" y="3733800"/>
            <a:ext cx="644305" cy="209550"/>
          </a:xfrm>
          <a:prstGeom prst="roundRect">
            <a:avLst>
              <a:gd name="adj" fmla="val 9091"/>
            </a:avLst>
          </a:prstGeom>
          <a:solidFill>
            <a:srgbClr val="0E6B5C"/>
          </a:solidFill>
          <a:ln/>
        </p:spPr>
      </p:sp>
      <p:sp>
        <p:nvSpPr>
          <p:cNvPr id="42" name="Shape 40"/>
          <p:cNvSpPr/>
          <p:nvPr/>
        </p:nvSpPr>
        <p:spPr>
          <a:xfrm>
            <a:off x="2936812" y="3695700"/>
            <a:ext cx="19050" cy="285750"/>
          </a:xfrm>
          <a:prstGeom prst="rect">
            <a:avLst/>
          </a:prstGeom>
          <a:solidFill>
            <a:srgbClr val="2E4257"/>
          </a:solidFill>
          <a:ln/>
        </p:spPr>
      </p:sp>
      <p:sp>
        <p:nvSpPr>
          <p:cNvPr id="43" name="Text 41"/>
          <p:cNvSpPr/>
          <p:nvPr/>
        </p:nvSpPr>
        <p:spPr>
          <a:xfrm>
            <a:off x="2762250" y="3520148"/>
            <a:ext cx="9429750" cy="171450"/>
          </a:xfrm>
          <a:prstGeom prst="rect">
            <a:avLst/>
          </a:prstGeom>
          <a:noFill/>
          <a:ln/>
        </p:spPr>
        <p:txBody>
          <a:bodyPr wrap="none" lIns="0" tIns="0" rIns="0" bIns="0" rtlCol="0" anchor="t"/>
          <a:lstStyle/>
          <a:p>
            <a:pPr algn="l" indent="0" marL="0">
              <a:buNone/>
            </a:pPr>
            <a:r>
              <a:rPr lang="en-US" sz="1125" b="1" dirty="0">
                <a:solidFill>
                  <a:srgbClr val="0E6B5C"/>
                </a:solidFill>
                <a:latin typeface="Microsoft YaHei" pitchFamily="34" charset="0"/>
                <a:ea typeface="Microsoft YaHei" pitchFamily="34" charset="-122"/>
                <a:cs typeface="Microsoft YaHei" pitchFamily="34" charset="-120"/>
              </a:rPr>
              <a:t>28%</a:t>
            </a:r>
            <a:endParaRPr lang="en-US" sz="1125" dirty="0">
              <a:latin typeface="Microsoft YaHei" pitchFamily="34" charset="0"/>
              <a:ea typeface="Microsoft YaHei" pitchFamily="34" charset="-122"/>
              <a:cs typeface="Microsoft YaHei" pitchFamily="34" charset="-120"/>
            </a:endParaRPr>
          </a:p>
        </p:txBody>
      </p:sp>
      <p:sp>
        <p:nvSpPr>
          <p:cNvPr id="44" name="Text 42"/>
          <p:cNvSpPr/>
          <p:nvPr/>
        </p:nvSpPr>
        <p:spPr>
          <a:xfrm>
            <a:off x="0" y="3547639"/>
            <a:ext cx="40005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Placebo 8%</a:t>
            </a:r>
            <a:endParaRPr lang="en-US" sz="900" dirty="0">
              <a:latin typeface="Microsoft YaHei" pitchFamily="34" charset="0"/>
              <a:ea typeface="Microsoft YaHei" pitchFamily="34" charset="-122"/>
              <a:cs typeface="Microsoft YaHei" pitchFamily="34" charset="-120"/>
            </a:endParaRPr>
          </a:p>
        </p:txBody>
      </p:sp>
      <p:sp>
        <p:nvSpPr>
          <p:cNvPr id="45" name="Shape 43"/>
          <p:cNvSpPr/>
          <p:nvPr/>
        </p:nvSpPr>
        <p:spPr>
          <a:xfrm>
            <a:off x="4152900" y="3733800"/>
            <a:ext cx="350502" cy="209550"/>
          </a:xfrm>
          <a:prstGeom prst="roundRect">
            <a:avLst>
              <a:gd name="adj" fmla="val 9091"/>
            </a:avLst>
          </a:prstGeom>
          <a:solidFill>
            <a:srgbClr val="0E6B5C"/>
          </a:solidFill>
          <a:ln/>
        </p:spPr>
      </p:sp>
      <p:sp>
        <p:nvSpPr>
          <p:cNvPr id="46" name="Shape 44"/>
          <p:cNvSpPr/>
          <p:nvPr/>
        </p:nvSpPr>
        <p:spPr>
          <a:xfrm>
            <a:off x="4197298" y="3695700"/>
            <a:ext cx="19050" cy="285750"/>
          </a:xfrm>
          <a:prstGeom prst="rect">
            <a:avLst/>
          </a:prstGeom>
          <a:solidFill>
            <a:srgbClr val="2E4257"/>
          </a:solidFill>
          <a:ln/>
        </p:spPr>
      </p:sp>
      <p:sp>
        <p:nvSpPr>
          <p:cNvPr id="47" name="Text 45"/>
          <p:cNvSpPr/>
          <p:nvPr/>
        </p:nvSpPr>
        <p:spPr>
          <a:xfrm>
            <a:off x="4152900" y="3520148"/>
            <a:ext cx="8039100" cy="171450"/>
          </a:xfrm>
          <a:prstGeom prst="rect">
            <a:avLst/>
          </a:prstGeom>
          <a:noFill/>
          <a:ln/>
        </p:spPr>
        <p:txBody>
          <a:bodyPr wrap="none" lIns="0" tIns="0" rIns="0" bIns="0" rtlCol="0" anchor="t"/>
          <a:lstStyle/>
          <a:p>
            <a:pPr algn="l" indent="0" marL="0">
              <a:buNone/>
            </a:pPr>
            <a:r>
              <a:rPr lang="en-US" sz="1125" b="1" dirty="0">
                <a:solidFill>
                  <a:srgbClr val="0E6B5C"/>
                </a:solidFill>
                <a:latin typeface="Microsoft YaHei" pitchFamily="34" charset="0"/>
                <a:ea typeface="Microsoft YaHei" pitchFamily="34" charset="-122"/>
                <a:cs typeface="Microsoft YaHei" pitchFamily="34" charset="-120"/>
              </a:rPr>
              <a:t>13%</a:t>
            </a:r>
            <a:endParaRPr lang="en-US" sz="1125" dirty="0">
              <a:latin typeface="Microsoft YaHei" pitchFamily="34" charset="0"/>
              <a:ea typeface="Microsoft YaHei" pitchFamily="34" charset="-122"/>
              <a:cs typeface="Microsoft YaHei" pitchFamily="34" charset="-120"/>
            </a:endParaRPr>
          </a:p>
        </p:txBody>
      </p:sp>
      <p:sp>
        <p:nvSpPr>
          <p:cNvPr id="48" name="Text 46"/>
          <p:cNvSpPr/>
          <p:nvPr/>
        </p:nvSpPr>
        <p:spPr>
          <a:xfrm>
            <a:off x="0" y="3547639"/>
            <a:ext cx="539115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Placebo 2%</a:t>
            </a:r>
            <a:endParaRPr lang="en-US" sz="900" dirty="0">
              <a:latin typeface="Microsoft YaHei" pitchFamily="34" charset="0"/>
              <a:ea typeface="Microsoft YaHei" pitchFamily="34" charset="-122"/>
              <a:cs typeface="Microsoft YaHei" pitchFamily="34" charset="-120"/>
            </a:endParaRPr>
          </a:p>
        </p:txBody>
      </p:sp>
      <p:sp>
        <p:nvSpPr>
          <p:cNvPr id="49" name="Shape 47"/>
          <p:cNvSpPr/>
          <p:nvPr/>
        </p:nvSpPr>
        <p:spPr>
          <a:xfrm>
            <a:off x="5543550" y="3733800"/>
            <a:ext cx="1144961" cy="209550"/>
          </a:xfrm>
          <a:prstGeom prst="roundRect">
            <a:avLst>
              <a:gd name="adj" fmla="val 9091"/>
            </a:avLst>
          </a:prstGeom>
          <a:solidFill>
            <a:srgbClr val="0E6B5C"/>
          </a:solidFill>
          <a:ln/>
        </p:spPr>
      </p:sp>
      <p:sp>
        <p:nvSpPr>
          <p:cNvPr id="50" name="Shape 48"/>
          <p:cNvSpPr/>
          <p:nvPr/>
        </p:nvSpPr>
        <p:spPr>
          <a:xfrm>
            <a:off x="6115050" y="3695700"/>
            <a:ext cx="19050" cy="285750"/>
          </a:xfrm>
          <a:prstGeom prst="rect">
            <a:avLst/>
          </a:prstGeom>
          <a:solidFill>
            <a:srgbClr val="2E4257"/>
          </a:solidFill>
          <a:ln/>
        </p:spPr>
      </p:sp>
      <p:sp>
        <p:nvSpPr>
          <p:cNvPr id="51" name="Text 49"/>
          <p:cNvSpPr/>
          <p:nvPr/>
        </p:nvSpPr>
        <p:spPr>
          <a:xfrm>
            <a:off x="5543550" y="3520148"/>
            <a:ext cx="6648450" cy="171450"/>
          </a:xfrm>
          <a:prstGeom prst="rect">
            <a:avLst/>
          </a:prstGeom>
          <a:noFill/>
          <a:ln/>
        </p:spPr>
        <p:txBody>
          <a:bodyPr wrap="none" lIns="0" tIns="0" rIns="0" bIns="0" rtlCol="0" anchor="t"/>
          <a:lstStyle/>
          <a:p>
            <a:pPr algn="l" indent="0" marL="0">
              <a:buNone/>
            </a:pPr>
            <a:r>
              <a:rPr lang="en-US" sz="1125" b="1" dirty="0">
                <a:solidFill>
                  <a:srgbClr val="0E6B5C"/>
                </a:solidFill>
                <a:latin typeface="Microsoft YaHei" pitchFamily="34" charset="0"/>
                <a:ea typeface="Microsoft YaHei" pitchFamily="34" charset="-122"/>
                <a:cs typeface="Microsoft YaHei" pitchFamily="34" charset="-120"/>
              </a:rPr>
              <a:t>6.7%</a:t>
            </a:r>
            <a:endParaRPr lang="en-US" sz="1125" dirty="0">
              <a:latin typeface="Microsoft YaHei" pitchFamily="34" charset="0"/>
              <a:ea typeface="Microsoft YaHei" pitchFamily="34" charset="-122"/>
              <a:cs typeface="Microsoft YaHei" pitchFamily="34" charset="-120"/>
            </a:endParaRPr>
          </a:p>
        </p:txBody>
      </p:sp>
      <p:sp>
        <p:nvSpPr>
          <p:cNvPr id="52" name="Text 50"/>
          <p:cNvSpPr/>
          <p:nvPr/>
        </p:nvSpPr>
        <p:spPr>
          <a:xfrm>
            <a:off x="0" y="3547639"/>
            <a:ext cx="67818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Placebo 3.4%</a:t>
            </a:r>
            <a:endParaRPr lang="en-US" sz="900" dirty="0">
              <a:latin typeface="Microsoft YaHei" pitchFamily="34" charset="0"/>
              <a:ea typeface="Microsoft YaHei" pitchFamily="34" charset="-122"/>
              <a:cs typeface="Microsoft YaHei" pitchFamily="34" charset="-120"/>
            </a:endParaRPr>
          </a:p>
        </p:txBody>
      </p:sp>
      <p:sp>
        <p:nvSpPr>
          <p:cNvPr id="53" name="Shape 51"/>
          <p:cNvSpPr/>
          <p:nvPr/>
        </p:nvSpPr>
        <p:spPr>
          <a:xfrm>
            <a:off x="609600" y="4419600"/>
            <a:ext cx="6324600" cy="1066800"/>
          </a:xfrm>
          <a:prstGeom prst="rect">
            <a:avLst/>
          </a:prstGeom>
          <a:solidFill>
            <a:srgbClr val="E4EFEB"/>
          </a:solidFill>
          <a:ln/>
        </p:spPr>
      </p:sp>
      <p:sp>
        <p:nvSpPr>
          <p:cNvPr id="54" name="Shape 52"/>
          <p:cNvSpPr/>
          <p:nvPr/>
        </p:nvSpPr>
        <p:spPr>
          <a:xfrm>
            <a:off x="609600" y="5476875"/>
            <a:ext cx="6324600" cy="9525"/>
          </a:xfrm>
          <a:prstGeom prst="rect">
            <a:avLst/>
          </a:prstGeom>
          <a:solidFill>
            <a:srgbClr val="D5E2DC"/>
          </a:solidFill>
          <a:ln/>
        </p:spPr>
      </p:sp>
      <p:sp>
        <p:nvSpPr>
          <p:cNvPr id="55" name="Text 53"/>
          <p:cNvSpPr/>
          <p:nvPr/>
        </p:nvSpPr>
        <p:spPr>
          <a:xfrm>
            <a:off x="723900" y="4692446"/>
            <a:ext cx="114681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Mazdutide 6 mg</a:t>
            </a:r>
            <a:endParaRPr lang="en-US" sz="1275" dirty="0">
              <a:latin typeface="Microsoft YaHei" pitchFamily="34" charset="0"/>
              <a:ea typeface="Microsoft YaHei" pitchFamily="34" charset="-122"/>
              <a:cs typeface="Microsoft YaHei" pitchFamily="34" charset="-120"/>
            </a:endParaRPr>
          </a:p>
        </p:txBody>
      </p:sp>
      <p:sp>
        <p:nvSpPr>
          <p:cNvPr id="56" name="Shape 54"/>
          <p:cNvSpPr/>
          <p:nvPr/>
        </p:nvSpPr>
        <p:spPr>
          <a:xfrm>
            <a:off x="728663" y="4976813"/>
            <a:ext cx="1095375" cy="200025"/>
          </a:xfrm>
          <a:prstGeom prst="roundRect">
            <a:avLst>
              <a:gd name="adj" fmla="val 50000"/>
            </a:avLst>
          </a:prstGeom>
          <a:noFill/>
          <a:ln w="9525">
            <a:solidFill>
              <a:srgbClr val="4A7FB5"/>
            </a:solidFill>
            <a:prstDash val="solid"/>
          </a:ln>
        </p:spPr>
      </p:sp>
      <p:sp>
        <p:nvSpPr>
          <p:cNvPr id="57" name="Text 55"/>
          <p:cNvSpPr/>
          <p:nvPr/>
        </p:nvSpPr>
        <p:spPr>
          <a:xfrm>
            <a:off x="0" y="5014489"/>
            <a:ext cx="2552700" cy="137160"/>
          </a:xfrm>
          <a:prstGeom prst="rect">
            <a:avLst/>
          </a:prstGeom>
          <a:noFill/>
          <a:ln/>
        </p:spPr>
        <p:txBody>
          <a:bodyPr wrap="none" lIns="0" tIns="0" rIns="0" bIns="0" rtlCol="0" anchor="t"/>
          <a:lstStyle/>
          <a:p>
            <a:pPr algn="ctr" indent="0" marL="0">
              <a:buNone/>
            </a:pPr>
            <a:r>
              <a:rPr lang="en-US" sz="900" b="1" dirty="0">
                <a:solidFill>
                  <a:srgbClr val="416E99"/>
                </a:solidFill>
                <a:latin typeface="Microsoft YaHei" pitchFamily="34" charset="0"/>
                <a:ea typeface="Microsoft YaHei" pitchFamily="34" charset="-122"/>
                <a:cs typeface="Microsoft YaHei" pitchFamily="34" charset="-120"/>
              </a:rPr>
              <a:t>Chinese label</a:t>
            </a:r>
            <a:endParaRPr lang="en-US" sz="900" dirty="0">
              <a:latin typeface="Microsoft YaHei" pitchFamily="34" charset="0"/>
              <a:ea typeface="Microsoft YaHei" pitchFamily="34" charset="-122"/>
              <a:cs typeface="Microsoft YaHei" pitchFamily="34" charset="-120"/>
            </a:endParaRPr>
          </a:p>
        </p:txBody>
      </p:sp>
      <p:sp>
        <p:nvSpPr>
          <p:cNvPr id="58" name="Shape 56"/>
          <p:cNvSpPr/>
          <p:nvPr/>
        </p:nvSpPr>
        <p:spPr>
          <a:xfrm>
            <a:off x="2762250" y="4800600"/>
            <a:ext cx="1162050" cy="209550"/>
          </a:xfrm>
          <a:prstGeom prst="roundRect">
            <a:avLst>
              <a:gd name="adj" fmla="val 9091"/>
            </a:avLst>
          </a:prstGeom>
          <a:solidFill>
            <a:srgbClr val="0E6B5C"/>
          </a:solidFill>
          <a:ln/>
        </p:spPr>
      </p:sp>
      <p:sp>
        <p:nvSpPr>
          <p:cNvPr id="59" name="Shape 57"/>
          <p:cNvSpPr/>
          <p:nvPr/>
        </p:nvSpPr>
        <p:spPr>
          <a:xfrm>
            <a:off x="2888489" y="4762500"/>
            <a:ext cx="19050" cy="285750"/>
          </a:xfrm>
          <a:prstGeom prst="rect">
            <a:avLst/>
          </a:prstGeom>
          <a:solidFill>
            <a:srgbClr val="2E4257"/>
          </a:solidFill>
          <a:ln/>
        </p:spPr>
      </p:sp>
      <p:sp>
        <p:nvSpPr>
          <p:cNvPr id="60" name="Text 58"/>
          <p:cNvSpPr/>
          <p:nvPr/>
        </p:nvSpPr>
        <p:spPr>
          <a:xfrm>
            <a:off x="2762250" y="4586948"/>
            <a:ext cx="9429750" cy="171450"/>
          </a:xfrm>
          <a:prstGeom prst="rect">
            <a:avLst/>
          </a:prstGeom>
          <a:noFill/>
          <a:ln/>
        </p:spPr>
        <p:txBody>
          <a:bodyPr wrap="none" lIns="0" tIns="0" rIns="0" bIns="0" rtlCol="0" anchor="t"/>
          <a:lstStyle/>
          <a:p>
            <a:pPr algn="l" indent="0" marL="0">
              <a:buNone/>
            </a:pPr>
            <a:r>
              <a:rPr lang="en-US" sz="1125" b="1" dirty="0">
                <a:solidFill>
                  <a:srgbClr val="0E6B5C"/>
                </a:solidFill>
                <a:latin typeface="Microsoft YaHei" pitchFamily="34" charset="0"/>
                <a:ea typeface="Microsoft YaHei" pitchFamily="34" charset="-122"/>
                <a:cs typeface="Microsoft YaHei" pitchFamily="34" charset="-120"/>
              </a:rPr>
              <a:t>50.5%</a:t>
            </a:r>
            <a:endParaRPr lang="en-US" sz="1125" dirty="0">
              <a:latin typeface="Microsoft YaHei" pitchFamily="34" charset="0"/>
              <a:ea typeface="Microsoft YaHei" pitchFamily="34" charset="-122"/>
              <a:cs typeface="Microsoft YaHei" pitchFamily="34" charset="-120"/>
            </a:endParaRPr>
          </a:p>
        </p:txBody>
      </p:sp>
      <p:sp>
        <p:nvSpPr>
          <p:cNvPr id="61" name="Text 59"/>
          <p:cNvSpPr/>
          <p:nvPr/>
        </p:nvSpPr>
        <p:spPr>
          <a:xfrm>
            <a:off x="2762250" y="5128789"/>
            <a:ext cx="942975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Placebo 5.9%</a:t>
            </a:r>
            <a:endParaRPr lang="en-US" sz="900" dirty="0">
              <a:latin typeface="Microsoft YaHei" pitchFamily="34" charset="0"/>
              <a:ea typeface="Microsoft YaHei" pitchFamily="34" charset="-122"/>
              <a:cs typeface="Microsoft YaHei" pitchFamily="34" charset="-120"/>
            </a:endParaRPr>
          </a:p>
        </p:txBody>
      </p:sp>
      <p:sp>
        <p:nvSpPr>
          <p:cNvPr id="62" name="Shape 60"/>
          <p:cNvSpPr/>
          <p:nvPr/>
        </p:nvSpPr>
        <p:spPr>
          <a:xfrm>
            <a:off x="4152900" y="4800600"/>
            <a:ext cx="1162050" cy="209550"/>
          </a:xfrm>
          <a:prstGeom prst="roundRect">
            <a:avLst>
              <a:gd name="adj" fmla="val 9091"/>
            </a:avLst>
          </a:prstGeom>
          <a:solidFill>
            <a:srgbClr val="0E6B5C"/>
          </a:solidFill>
          <a:ln/>
        </p:spPr>
      </p:sp>
      <p:sp>
        <p:nvSpPr>
          <p:cNvPr id="63" name="Shape 61"/>
          <p:cNvSpPr/>
          <p:nvPr/>
        </p:nvSpPr>
        <p:spPr>
          <a:xfrm>
            <a:off x="4221564" y="4762500"/>
            <a:ext cx="19050" cy="285750"/>
          </a:xfrm>
          <a:prstGeom prst="rect">
            <a:avLst/>
          </a:prstGeom>
          <a:solidFill>
            <a:srgbClr val="2E4257"/>
          </a:solidFill>
          <a:ln/>
        </p:spPr>
      </p:sp>
      <p:sp>
        <p:nvSpPr>
          <p:cNvPr id="64" name="Text 62"/>
          <p:cNvSpPr/>
          <p:nvPr/>
        </p:nvSpPr>
        <p:spPr>
          <a:xfrm>
            <a:off x="4152900" y="4586948"/>
            <a:ext cx="8039100" cy="171450"/>
          </a:xfrm>
          <a:prstGeom prst="rect">
            <a:avLst/>
          </a:prstGeom>
          <a:noFill/>
          <a:ln/>
        </p:spPr>
        <p:txBody>
          <a:bodyPr wrap="none" lIns="0" tIns="0" rIns="0" bIns="0" rtlCol="0" anchor="t"/>
          <a:lstStyle/>
          <a:p>
            <a:pPr algn="l" indent="0" marL="0">
              <a:buNone/>
            </a:pPr>
            <a:r>
              <a:rPr lang="en-US" sz="1125" b="1" dirty="0">
                <a:solidFill>
                  <a:srgbClr val="0E6B5C"/>
                </a:solidFill>
                <a:latin typeface="Microsoft YaHei" pitchFamily="34" charset="0"/>
                <a:ea typeface="Microsoft YaHei" pitchFamily="34" charset="-122"/>
                <a:cs typeface="Microsoft YaHei" pitchFamily="34" charset="-120"/>
              </a:rPr>
              <a:t>43.1%</a:t>
            </a:r>
            <a:endParaRPr lang="en-US" sz="1125" dirty="0">
              <a:latin typeface="Microsoft YaHei" pitchFamily="34" charset="0"/>
              <a:ea typeface="Microsoft YaHei" pitchFamily="34" charset="-122"/>
              <a:cs typeface="Microsoft YaHei" pitchFamily="34" charset="-120"/>
            </a:endParaRPr>
          </a:p>
        </p:txBody>
      </p:sp>
      <p:sp>
        <p:nvSpPr>
          <p:cNvPr id="65" name="Text 63"/>
          <p:cNvSpPr/>
          <p:nvPr/>
        </p:nvSpPr>
        <p:spPr>
          <a:xfrm>
            <a:off x="4152900" y="5128789"/>
            <a:ext cx="80391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Placebo 2.9%</a:t>
            </a:r>
            <a:endParaRPr lang="en-US" sz="900" dirty="0">
              <a:latin typeface="Microsoft YaHei" pitchFamily="34" charset="0"/>
              <a:ea typeface="Microsoft YaHei" pitchFamily="34" charset="-122"/>
              <a:cs typeface="Microsoft YaHei" pitchFamily="34" charset="-120"/>
            </a:endParaRPr>
          </a:p>
        </p:txBody>
      </p:sp>
      <p:sp>
        <p:nvSpPr>
          <p:cNvPr id="66" name="Shape 64"/>
          <p:cNvSpPr/>
          <p:nvPr/>
        </p:nvSpPr>
        <p:spPr>
          <a:xfrm>
            <a:off x="5543550" y="4800600"/>
            <a:ext cx="170890" cy="209550"/>
          </a:xfrm>
          <a:prstGeom prst="roundRect">
            <a:avLst>
              <a:gd name="adj" fmla="val 11148"/>
            </a:avLst>
          </a:prstGeom>
          <a:solidFill>
            <a:srgbClr val="0E6B5C"/>
          </a:solidFill>
          <a:ln/>
        </p:spPr>
      </p:sp>
      <p:sp>
        <p:nvSpPr>
          <p:cNvPr id="67" name="Shape 65"/>
          <p:cNvSpPr/>
          <p:nvPr/>
        </p:nvSpPr>
        <p:spPr>
          <a:xfrm>
            <a:off x="5704915" y="4762500"/>
            <a:ext cx="19050" cy="285750"/>
          </a:xfrm>
          <a:prstGeom prst="rect">
            <a:avLst/>
          </a:prstGeom>
          <a:solidFill>
            <a:srgbClr val="2E4257"/>
          </a:solidFill>
          <a:ln/>
        </p:spPr>
      </p:sp>
      <p:sp>
        <p:nvSpPr>
          <p:cNvPr id="68" name="Text 66"/>
          <p:cNvSpPr/>
          <p:nvPr/>
        </p:nvSpPr>
        <p:spPr>
          <a:xfrm>
            <a:off x="5543550" y="4586948"/>
            <a:ext cx="6648450" cy="171450"/>
          </a:xfrm>
          <a:prstGeom prst="rect">
            <a:avLst/>
          </a:prstGeom>
          <a:noFill/>
          <a:ln/>
        </p:spPr>
        <p:txBody>
          <a:bodyPr wrap="none" lIns="0" tIns="0" rIns="0" bIns="0" rtlCol="0" anchor="t"/>
          <a:lstStyle/>
          <a:p>
            <a:pPr algn="l" indent="0" marL="0">
              <a:buNone/>
            </a:pPr>
            <a:r>
              <a:rPr lang="en-US" sz="1125" b="1" dirty="0">
                <a:solidFill>
                  <a:srgbClr val="0E6B5C"/>
                </a:solidFill>
                <a:latin typeface="Microsoft YaHei" pitchFamily="34" charset="0"/>
                <a:ea typeface="Microsoft YaHei" pitchFamily="34" charset="-122"/>
                <a:cs typeface="Microsoft YaHei" pitchFamily="34" charset="-120"/>
              </a:rPr>
              <a:t>1.0%</a:t>
            </a:r>
            <a:endParaRPr lang="en-US" sz="1125" dirty="0">
              <a:latin typeface="Microsoft YaHei" pitchFamily="34" charset="0"/>
              <a:ea typeface="Microsoft YaHei" pitchFamily="34" charset="-122"/>
              <a:cs typeface="Microsoft YaHei" pitchFamily="34" charset="-120"/>
            </a:endParaRPr>
          </a:p>
        </p:txBody>
      </p:sp>
      <p:sp>
        <p:nvSpPr>
          <p:cNvPr id="69" name="Text 67"/>
          <p:cNvSpPr/>
          <p:nvPr/>
        </p:nvSpPr>
        <p:spPr>
          <a:xfrm>
            <a:off x="0" y="4614439"/>
            <a:ext cx="67818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Placebo 1.0%</a:t>
            </a:r>
            <a:endParaRPr lang="en-US" sz="900" dirty="0">
              <a:latin typeface="Microsoft YaHei" pitchFamily="34" charset="0"/>
              <a:ea typeface="Microsoft YaHei" pitchFamily="34" charset="-122"/>
              <a:cs typeface="Microsoft YaHei" pitchFamily="34" charset="-120"/>
            </a:endParaRPr>
          </a:p>
        </p:txBody>
      </p:sp>
      <p:sp>
        <p:nvSpPr>
          <p:cNvPr id="70" name="Shape 68"/>
          <p:cNvSpPr/>
          <p:nvPr/>
        </p:nvSpPr>
        <p:spPr>
          <a:xfrm>
            <a:off x="7319963" y="1871663"/>
            <a:ext cx="4257675" cy="904875"/>
          </a:xfrm>
          <a:prstGeom prst="roundRect">
            <a:avLst>
              <a:gd name="adj" fmla="val 10526"/>
            </a:avLst>
          </a:prstGeom>
          <a:solidFill>
            <a:srgbClr val="FBFDFC"/>
          </a:solidFill>
          <a:ln w="9525">
            <a:solidFill>
              <a:srgbClr val="D5E2DC"/>
            </a:solidFill>
            <a:prstDash val="solid"/>
          </a:ln>
        </p:spPr>
      </p:sp>
      <p:sp>
        <p:nvSpPr>
          <p:cNvPr id="71" name="Shape 69"/>
          <p:cNvSpPr/>
          <p:nvPr/>
        </p:nvSpPr>
        <p:spPr>
          <a:xfrm>
            <a:off x="7543800" y="2057396"/>
            <a:ext cx="152400" cy="190532"/>
          </a:xfrm>
          <a:custGeom>
            <a:avLst/>
            <a:gdLst/>
            <a:ahLst/>
            <a:cxnLst/>
            <a:rect l="l" t="t" r="r" b="b"/>
            <a:pathLst>
              <a:path w="152400" h="190532">
                <a:moveTo>
                  <a:pt x="152400" y="104779"/>
                </a:moveTo>
                <a:cubicBezTo>
                  <a:pt x="152400" y="152404"/>
                  <a:pt x="119063" y="176217"/>
                  <a:pt x="79439" y="190028"/>
                </a:cubicBezTo>
                <a:arcTo hR="9525" wR="9525" stAng="4276817" swAng="2348977"/>
                <a:cubicBezTo>
                  <a:pt x="33338" y="176217"/>
                  <a:pt x="0" y="152404"/>
                  <a:pt x="0" y="104779"/>
                </a:cubicBezTo>
                <a:lnTo>
                  <a:pt x="0" y="38104"/>
                </a:lnTo>
                <a:arcTo hR="9525" wR="9525" stAng="10800000" swAng="5400000"/>
                <a:cubicBezTo>
                  <a:pt x="28575" y="28579"/>
                  <a:pt x="52388" y="17149"/>
                  <a:pt x="68961" y="2671"/>
                </a:cubicBezTo>
                <a:arcTo hR="11144" wR="11144" stAng="13769437" swAng="4861127"/>
                <a:cubicBezTo>
                  <a:pt x="100108" y="17245"/>
                  <a:pt x="123825" y="28579"/>
                  <a:pt x="142875" y="28579"/>
                </a:cubicBezTo>
                <a:arcTo hR="9525" wR="9525" stAng="16200000" swAng="5400000"/>
                <a:close/>
              </a:path>
            </a:pathLst>
          </a:custGeom>
          <a:noFill/>
          <a:ln w="19050">
            <a:solidFill>
              <a:srgbClr val="B3282B"/>
            </a:solidFill>
            <a:prstDash val="solid"/>
          </a:ln>
        </p:spPr>
      </p:sp>
      <p:sp>
        <p:nvSpPr>
          <p:cNvPr id="72" name="Shape 70"/>
          <p:cNvSpPr/>
          <p:nvPr/>
        </p:nvSpPr>
        <p:spPr>
          <a:xfrm>
            <a:off x="7620000" y="2114550"/>
            <a:ext cx="7144" cy="38100"/>
          </a:xfrm>
          <a:custGeom>
            <a:avLst/>
            <a:gdLst/>
            <a:ahLst/>
            <a:cxnLst/>
            <a:rect l="l" t="t" r="r" b="b"/>
            <a:pathLst>
              <a:path w="7144" h="38100">
                <a:moveTo>
                  <a:pt x="0" y="0"/>
                </a:moveTo>
                <a:lnTo>
                  <a:pt x="0" y="38100"/>
                </a:lnTo>
              </a:path>
            </a:pathLst>
          </a:custGeom>
          <a:noFill/>
          <a:ln w="19050">
            <a:solidFill>
              <a:srgbClr val="B3282B"/>
            </a:solidFill>
            <a:prstDash val="solid"/>
          </a:ln>
        </p:spPr>
      </p:sp>
      <p:sp>
        <p:nvSpPr>
          <p:cNvPr id="73" name="Shape 71"/>
          <p:cNvSpPr/>
          <p:nvPr/>
        </p:nvSpPr>
        <p:spPr>
          <a:xfrm>
            <a:off x="7620000" y="2190750"/>
            <a:ext cx="7144" cy="7144"/>
          </a:xfrm>
          <a:custGeom>
            <a:avLst/>
            <a:gdLst/>
            <a:ahLst/>
            <a:cxnLst/>
            <a:rect l="l" t="t" r="r" b="b"/>
            <a:pathLst>
              <a:path w="7144" h="7144">
                <a:moveTo>
                  <a:pt x="0" y="0"/>
                </a:moveTo>
                <a:lnTo>
                  <a:pt x="95" y="0"/>
                </a:lnTo>
              </a:path>
            </a:pathLst>
          </a:custGeom>
          <a:noFill/>
          <a:ln w="19050">
            <a:solidFill>
              <a:srgbClr val="B3282B"/>
            </a:solidFill>
            <a:prstDash val="solid"/>
          </a:ln>
        </p:spPr>
      </p:sp>
      <p:sp>
        <p:nvSpPr>
          <p:cNvPr id="74" name="Text 72"/>
          <p:cNvSpPr/>
          <p:nvPr/>
        </p:nvSpPr>
        <p:spPr>
          <a:xfrm>
            <a:off x="7848600" y="2034971"/>
            <a:ext cx="43434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Thyroid C-cell tumors</a:t>
            </a:r>
            <a:endParaRPr lang="en-US" sz="1275" dirty="0">
              <a:latin typeface="Microsoft YaHei" pitchFamily="34" charset="0"/>
              <a:ea typeface="Microsoft YaHei" pitchFamily="34" charset="-122"/>
              <a:cs typeface="Microsoft YaHei" pitchFamily="34" charset="-120"/>
            </a:endParaRPr>
          </a:p>
        </p:txBody>
      </p:sp>
      <p:sp>
        <p:nvSpPr>
          <p:cNvPr id="75" name="Text 73"/>
          <p:cNvSpPr/>
          <p:nvPr/>
        </p:nvSpPr>
        <p:spPr>
          <a:xfrm>
            <a:off x="7848600" y="2310112"/>
            <a:ext cx="4343400"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On all three labels. Barred with MTC or MEN2 history</a:t>
            </a:r>
            <a:endParaRPr lang="en-US" sz="1050" dirty="0">
              <a:latin typeface="Microsoft YaHei" pitchFamily="34" charset="0"/>
              <a:ea typeface="Microsoft YaHei" pitchFamily="34" charset="-122"/>
              <a:cs typeface="Microsoft YaHei" pitchFamily="34" charset="-120"/>
            </a:endParaRPr>
          </a:p>
        </p:txBody>
      </p:sp>
      <p:sp>
        <p:nvSpPr>
          <p:cNvPr id="76" name="Shape 74"/>
          <p:cNvSpPr/>
          <p:nvPr/>
        </p:nvSpPr>
        <p:spPr>
          <a:xfrm>
            <a:off x="7319963" y="2900363"/>
            <a:ext cx="4257675" cy="904875"/>
          </a:xfrm>
          <a:prstGeom prst="roundRect">
            <a:avLst>
              <a:gd name="adj" fmla="val 10526"/>
            </a:avLst>
          </a:prstGeom>
          <a:solidFill>
            <a:srgbClr val="FBFDFC"/>
          </a:solidFill>
          <a:ln w="9525">
            <a:solidFill>
              <a:srgbClr val="D5E2DC"/>
            </a:solidFill>
            <a:prstDash val="solid"/>
          </a:ln>
        </p:spPr>
      </p:sp>
      <p:sp>
        <p:nvSpPr>
          <p:cNvPr id="77" name="Shape 75"/>
          <p:cNvSpPr/>
          <p:nvPr/>
        </p:nvSpPr>
        <p:spPr>
          <a:xfrm>
            <a:off x="7524579" y="3095493"/>
            <a:ext cx="190652" cy="171583"/>
          </a:xfrm>
          <a:custGeom>
            <a:avLst/>
            <a:gdLst/>
            <a:ahLst/>
            <a:cxnLst/>
            <a:rect l="l" t="t" r="r" b="b"/>
            <a:pathLst>
              <a:path w="190652" h="171583">
                <a:moveTo>
                  <a:pt x="188100" y="143007"/>
                </a:moveTo>
                <a:lnTo>
                  <a:pt x="111900" y="9657"/>
                </a:lnTo>
                <a:arcTo hR="19050" wR="19050" stAng="19827518" swAng="-7255037"/>
                <a:lnTo>
                  <a:pt x="2553" y="143007"/>
                </a:lnTo>
                <a:arcTo hR="19050" wR="19050" stAng="12600161" swAng="-7231094"/>
                <a:lnTo>
                  <a:pt x="171621" y="171582"/>
                </a:lnTo>
                <a:arcTo hR="19050" wR="19050" stAng="5396476" swAng="-7196478"/>
              </a:path>
            </a:pathLst>
          </a:custGeom>
          <a:noFill/>
          <a:ln w="19050">
            <a:solidFill>
              <a:srgbClr val="B9722F"/>
            </a:solidFill>
            <a:prstDash val="solid"/>
          </a:ln>
        </p:spPr>
      </p:sp>
      <p:sp>
        <p:nvSpPr>
          <p:cNvPr id="78" name="Shape 76"/>
          <p:cNvSpPr/>
          <p:nvPr/>
        </p:nvSpPr>
        <p:spPr>
          <a:xfrm>
            <a:off x="7620000" y="3152775"/>
            <a:ext cx="7144" cy="38100"/>
          </a:xfrm>
          <a:custGeom>
            <a:avLst/>
            <a:gdLst/>
            <a:ahLst/>
            <a:cxnLst/>
            <a:rect l="l" t="t" r="r" b="b"/>
            <a:pathLst>
              <a:path w="7144" h="38100">
                <a:moveTo>
                  <a:pt x="0" y="0"/>
                </a:moveTo>
                <a:lnTo>
                  <a:pt x="0" y="38100"/>
                </a:lnTo>
              </a:path>
            </a:pathLst>
          </a:custGeom>
          <a:noFill/>
          <a:ln w="19050">
            <a:solidFill>
              <a:srgbClr val="B9722F"/>
            </a:solidFill>
            <a:prstDash val="solid"/>
          </a:ln>
        </p:spPr>
      </p:sp>
      <p:sp>
        <p:nvSpPr>
          <p:cNvPr id="79" name="Shape 77"/>
          <p:cNvSpPr/>
          <p:nvPr/>
        </p:nvSpPr>
        <p:spPr>
          <a:xfrm>
            <a:off x="7620000" y="3228975"/>
            <a:ext cx="7144" cy="7144"/>
          </a:xfrm>
          <a:custGeom>
            <a:avLst/>
            <a:gdLst/>
            <a:ahLst/>
            <a:cxnLst/>
            <a:rect l="l" t="t" r="r" b="b"/>
            <a:pathLst>
              <a:path w="7144" h="7144">
                <a:moveTo>
                  <a:pt x="0" y="0"/>
                </a:moveTo>
                <a:lnTo>
                  <a:pt x="95" y="0"/>
                </a:lnTo>
              </a:path>
            </a:pathLst>
          </a:custGeom>
          <a:noFill/>
          <a:ln w="19050">
            <a:solidFill>
              <a:srgbClr val="B9722F"/>
            </a:solidFill>
            <a:prstDash val="solid"/>
          </a:ln>
        </p:spPr>
      </p:sp>
      <p:sp>
        <p:nvSpPr>
          <p:cNvPr id="80" name="Text 78"/>
          <p:cNvSpPr/>
          <p:nvPr/>
        </p:nvSpPr>
        <p:spPr>
          <a:xfrm>
            <a:off x="7848600" y="3063671"/>
            <a:ext cx="43434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Gallbladder and bile duct</a:t>
            </a:r>
            <a:endParaRPr lang="en-US" sz="1275" dirty="0">
              <a:latin typeface="Microsoft YaHei" pitchFamily="34" charset="0"/>
              <a:ea typeface="Microsoft YaHei" pitchFamily="34" charset="-122"/>
              <a:cs typeface="Microsoft YaHei" pitchFamily="34" charset="-120"/>
            </a:endParaRPr>
          </a:p>
        </p:txBody>
      </p:sp>
      <p:sp>
        <p:nvSpPr>
          <p:cNvPr id="81" name="Text 79"/>
          <p:cNvSpPr/>
          <p:nvPr/>
        </p:nvSpPr>
        <p:spPr>
          <a:xfrm>
            <a:off x="7848600" y="3338812"/>
            <a:ext cx="4343400"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RR 2.29 in weight-loss trials, 76-trial meta-analysis</a:t>
            </a:r>
            <a:endParaRPr lang="en-US" sz="1050" dirty="0">
              <a:latin typeface="Microsoft YaHei" pitchFamily="34" charset="0"/>
              <a:ea typeface="Microsoft YaHei" pitchFamily="34" charset="-122"/>
              <a:cs typeface="Microsoft YaHei" pitchFamily="34" charset="-120"/>
            </a:endParaRPr>
          </a:p>
        </p:txBody>
      </p:sp>
      <p:sp>
        <p:nvSpPr>
          <p:cNvPr id="82" name="Shape 80"/>
          <p:cNvSpPr/>
          <p:nvPr/>
        </p:nvSpPr>
        <p:spPr>
          <a:xfrm>
            <a:off x="7319963" y="3929063"/>
            <a:ext cx="4257675" cy="904875"/>
          </a:xfrm>
          <a:prstGeom prst="roundRect">
            <a:avLst>
              <a:gd name="adj" fmla="val 10526"/>
            </a:avLst>
          </a:prstGeom>
          <a:solidFill>
            <a:srgbClr val="FBFDFC"/>
          </a:solidFill>
          <a:ln w="9525">
            <a:solidFill>
              <a:srgbClr val="D5E2DC"/>
            </a:solidFill>
            <a:prstDash val="solid"/>
          </a:ln>
        </p:spPr>
      </p:sp>
      <p:sp>
        <p:nvSpPr>
          <p:cNvPr id="83" name="Shape 81"/>
          <p:cNvSpPr/>
          <p:nvPr/>
        </p:nvSpPr>
        <p:spPr>
          <a:xfrm>
            <a:off x="7524745" y="4143381"/>
            <a:ext cx="190510" cy="133338"/>
          </a:xfrm>
          <a:custGeom>
            <a:avLst/>
            <a:gdLst/>
            <a:ahLst/>
            <a:cxnLst/>
            <a:rect l="l" t="t" r="r" b="b"/>
            <a:pathLst>
              <a:path w="190510" h="133338">
                <a:moveTo>
                  <a:pt x="595" y="69984"/>
                </a:moveTo>
                <a:arcTo hR="9525" wR="9525" stAng="9578098" swAng="2443804"/>
                <a:arcTo hR="102394" wR="102394" stAng="12144730" swAng="8110540"/>
                <a:arcTo hR="9525" wR="9525" stAng="20378098" swAng="2443804"/>
                <a:arcTo hR="102394" wR="102394" stAng="1344730" swAng="8110540"/>
              </a:path>
            </a:pathLst>
          </a:custGeom>
          <a:noFill/>
          <a:ln w="19050">
            <a:solidFill>
              <a:srgbClr val="B9722F"/>
            </a:solidFill>
            <a:prstDash val="solid"/>
          </a:ln>
        </p:spPr>
      </p:sp>
      <p:sp>
        <p:nvSpPr>
          <p:cNvPr id="84" name="Shape 82"/>
          <p:cNvSpPr/>
          <p:nvPr/>
        </p:nvSpPr>
        <p:spPr>
          <a:xfrm>
            <a:off x="7591425" y="4181475"/>
            <a:ext cx="57150" cy="57150"/>
          </a:xfrm>
          <a:prstGeom prst="ellipse">
            <a:avLst/>
          </a:prstGeom>
          <a:noFill/>
          <a:ln w="19050">
            <a:solidFill>
              <a:srgbClr val="B9722F"/>
            </a:solidFill>
            <a:prstDash val="solid"/>
          </a:ln>
        </p:spPr>
      </p:sp>
      <p:sp>
        <p:nvSpPr>
          <p:cNvPr id="85" name="Text 83"/>
          <p:cNvSpPr/>
          <p:nvPr/>
        </p:nvSpPr>
        <p:spPr>
          <a:xfrm>
            <a:off x="7848600" y="4092371"/>
            <a:ext cx="43434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Optic nerve (NAION)</a:t>
            </a:r>
            <a:endParaRPr lang="en-US" sz="1275" dirty="0">
              <a:latin typeface="Microsoft YaHei" pitchFamily="34" charset="0"/>
              <a:ea typeface="Microsoft YaHei" pitchFamily="34" charset="-122"/>
              <a:cs typeface="Microsoft YaHei" pitchFamily="34" charset="-120"/>
            </a:endParaRPr>
          </a:p>
        </p:txBody>
      </p:sp>
      <p:sp>
        <p:nvSpPr>
          <p:cNvPr id="86" name="Text 84"/>
          <p:cNvSpPr/>
          <p:nvPr/>
        </p:nvSpPr>
        <p:spPr>
          <a:xfrm>
            <a:off x="7848600" y="4367512"/>
            <a:ext cx="4343400"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Very rare with semaglutide, EMA, June 2025</a:t>
            </a:r>
            <a:endParaRPr lang="en-US" sz="1050" dirty="0">
              <a:latin typeface="Microsoft YaHei" pitchFamily="34" charset="0"/>
              <a:ea typeface="Microsoft YaHei" pitchFamily="34" charset="-122"/>
              <a:cs typeface="Microsoft YaHei" pitchFamily="34" charset="-120"/>
            </a:endParaRPr>
          </a:p>
        </p:txBody>
      </p:sp>
      <p:sp>
        <p:nvSpPr>
          <p:cNvPr id="87" name="Shape 85"/>
          <p:cNvSpPr/>
          <p:nvPr/>
        </p:nvSpPr>
        <p:spPr>
          <a:xfrm>
            <a:off x="7319963" y="4957763"/>
            <a:ext cx="4257675" cy="904875"/>
          </a:xfrm>
          <a:prstGeom prst="roundRect">
            <a:avLst>
              <a:gd name="adj" fmla="val 10526"/>
            </a:avLst>
          </a:prstGeom>
          <a:solidFill>
            <a:srgbClr val="FBFDFC"/>
          </a:solidFill>
          <a:ln w="9525">
            <a:solidFill>
              <a:srgbClr val="D5E2DC"/>
            </a:solidFill>
            <a:prstDash val="solid"/>
          </a:ln>
        </p:spPr>
      </p:sp>
      <p:sp>
        <p:nvSpPr>
          <p:cNvPr id="88" name="Shape 86"/>
          <p:cNvSpPr/>
          <p:nvPr/>
        </p:nvSpPr>
        <p:spPr>
          <a:xfrm>
            <a:off x="7524750" y="5162550"/>
            <a:ext cx="7144" cy="152400"/>
          </a:xfrm>
          <a:custGeom>
            <a:avLst/>
            <a:gdLst/>
            <a:ahLst/>
            <a:cxnLst/>
            <a:rect l="l" t="t" r="r" b="b"/>
            <a:pathLst>
              <a:path w="7144" h="152400">
                <a:moveTo>
                  <a:pt x="0" y="0"/>
                </a:moveTo>
                <a:lnTo>
                  <a:pt x="0" y="152400"/>
                </a:lnTo>
              </a:path>
            </a:pathLst>
          </a:custGeom>
          <a:noFill/>
          <a:ln w="19050">
            <a:solidFill>
              <a:srgbClr val="B9722F"/>
            </a:solidFill>
            <a:prstDash val="solid"/>
          </a:ln>
        </p:spPr>
      </p:sp>
      <p:sp>
        <p:nvSpPr>
          <p:cNvPr id="89" name="Shape 87"/>
          <p:cNvSpPr/>
          <p:nvPr/>
        </p:nvSpPr>
        <p:spPr>
          <a:xfrm>
            <a:off x="7524750" y="5200650"/>
            <a:ext cx="190500" cy="114300"/>
          </a:xfrm>
          <a:custGeom>
            <a:avLst/>
            <a:gdLst/>
            <a:ahLst/>
            <a:cxnLst/>
            <a:rect l="l" t="t" r="r" b="b"/>
            <a:pathLst>
              <a:path w="190500" h="114300">
                <a:moveTo>
                  <a:pt x="0" y="0"/>
                </a:moveTo>
                <a:lnTo>
                  <a:pt x="171450" y="0"/>
                </a:lnTo>
                <a:arcTo hR="19050" wR="19050" stAng="16200000" swAng="5400000"/>
                <a:lnTo>
                  <a:pt x="190500" y="114300"/>
                </a:lnTo>
              </a:path>
            </a:pathLst>
          </a:custGeom>
          <a:noFill/>
          <a:ln w="19050">
            <a:solidFill>
              <a:srgbClr val="B9722F"/>
            </a:solidFill>
            <a:prstDash val="solid"/>
          </a:ln>
        </p:spPr>
      </p:sp>
      <p:sp>
        <p:nvSpPr>
          <p:cNvPr id="90" name="Shape 88"/>
          <p:cNvSpPr/>
          <p:nvPr/>
        </p:nvSpPr>
        <p:spPr>
          <a:xfrm>
            <a:off x="7524750" y="5286375"/>
            <a:ext cx="190500" cy="7144"/>
          </a:xfrm>
          <a:custGeom>
            <a:avLst/>
            <a:gdLst/>
            <a:ahLst/>
            <a:cxnLst/>
            <a:rect l="l" t="t" r="r" b="b"/>
            <a:pathLst>
              <a:path w="190500" h="7144">
                <a:moveTo>
                  <a:pt x="0" y="0"/>
                </a:moveTo>
                <a:lnTo>
                  <a:pt x="190500" y="0"/>
                </a:lnTo>
              </a:path>
            </a:pathLst>
          </a:custGeom>
          <a:noFill/>
          <a:ln w="19050">
            <a:solidFill>
              <a:srgbClr val="B9722F"/>
            </a:solidFill>
            <a:prstDash val="solid"/>
          </a:ln>
        </p:spPr>
      </p:sp>
      <p:sp>
        <p:nvSpPr>
          <p:cNvPr id="91" name="Shape 89"/>
          <p:cNvSpPr/>
          <p:nvPr/>
        </p:nvSpPr>
        <p:spPr>
          <a:xfrm>
            <a:off x="7562850" y="5200650"/>
            <a:ext cx="7144" cy="85725"/>
          </a:xfrm>
          <a:custGeom>
            <a:avLst/>
            <a:gdLst/>
            <a:ahLst/>
            <a:cxnLst/>
            <a:rect l="l" t="t" r="r" b="b"/>
            <a:pathLst>
              <a:path w="7144" h="85725">
                <a:moveTo>
                  <a:pt x="0" y="0"/>
                </a:moveTo>
                <a:lnTo>
                  <a:pt x="0" y="85725"/>
                </a:lnTo>
              </a:path>
            </a:pathLst>
          </a:custGeom>
          <a:noFill/>
          <a:ln w="19050">
            <a:solidFill>
              <a:srgbClr val="B9722F"/>
            </a:solidFill>
            <a:prstDash val="solid"/>
          </a:ln>
        </p:spPr>
      </p:sp>
      <p:sp>
        <p:nvSpPr>
          <p:cNvPr id="92" name="Text 90"/>
          <p:cNvSpPr/>
          <p:nvPr/>
        </p:nvSpPr>
        <p:spPr>
          <a:xfrm>
            <a:off x="7848600" y="5121071"/>
            <a:ext cx="4343400" cy="194310"/>
          </a:xfrm>
          <a:prstGeom prst="rect">
            <a:avLst/>
          </a:prstGeom>
          <a:noFill/>
          <a:ln/>
        </p:spPr>
        <p:txBody>
          <a:bodyPr wrap="none" lIns="0" tIns="0" rIns="0" bIns="0" rtlCol="0" anchor="t"/>
          <a:lstStyle/>
          <a:p>
            <a:pPr algn="l" indent="0" marL="0">
              <a:buNone/>
            </a:pPr>
            <a:r>
              <a:rPr lang="en-US" sz="1275" b="1" dirty="0">
                <a:solidFill>
                  <a:srgbClr val="1E2B27"/>
                </a:solidFill>
                <a:latin typeface="Microsoft YaHei" pitchFamily="34" charset="0"/>
                <a:ea typeface="Microsoft YaHei" pitchFamily="34" charset="-122"/>
                <a:cs typeface="Microsoft YaHei" pitchFamily="34" charset="-120"/>
              </a:rPr>
              <a:t>Aspiration under anesthesia</a:t>
            </a:r>
            <a:endParaRPr lang="en-US" sz="1275" dirty="0">
              <a:latin typeface="Microsoft YaHei" pitchFamily="34" charset="0"/>
              <a:ea typeface="Microsoft YaHei" pitchFamily="34" charset="-122"/>
              <a:cs typeface="Microsoft YaHei" pitchFamily="34" charset="-120"/>
            </a:endParaRPr>
          </a:p>
        </p:txBody>
      </p:sp>
      <p:sp>
        <p:nvSpPr>
          <p:cNvPr id="93" name="Text 91"/>
          <p:cNvSpPr/>
          <p:nvPr/>
        </p:nvSpPr>
        <p:spPr>
          <a:xfrm>
            <a:off x="7848600" y="5396212"/>
            <a:ext cx="4343400" cy="160020"/>
          </a:xfrm>
          <a:prstGeom prst="rect">
            <a:avLst/>
          </a:prstGeom>
          <a:noFill/>
          <a:ln/>
        </p:spPr>
        <p:txBody>
          <a:bodyPr wrap="none" lIns="0" tIns="0" rIns="0" bIns="0" rtlCol="0" anchor="t"/>
          <a:lstStyle/>
          <a:p>
            <a:pPr algn="l" indent="0" marL="0">
              <a:buNone/>
            </a:pPr>
            <a:r>
              <a:rPr lang="en-US" sz="1050" dirty="0">
                <a:solidFill>
                  <a:srgbClr val="5A6C66"/>
                </a:solidFill>
                <a:latin typeface="Microsoft YaHei" pitchFamily="34" charset="0"/>
                <a:ea typeface="Microsoft YaHei" pitchFamily="34" charset="-122"/>
                <a:cs typeface="Microsoft YaHei" pitchFamily="34" charset="-120"/>
              </a:rPr>
              <a:t>US label warning, check before surgery or endoscopy</a:t>
            </a:r>
            <a:endParaRPr lang="en-US" sz="1050" dirty="0">
              <a:latin typeface="Microsoft YaHei" pitchFamily="34" charset="0"/>
              <a:ea typeface="Microsoft YaHei" pitchFamily="34" charset="-122"/>
              <a:cs typeface="Microsoft YaHei" pitchFamily="34" charset="-120"/>
            </a:endParaRPr>
          </a:p>
        </p:txBody>
      </p:sp>
      <p:sp>
        <p:nvSpPr>
          <p:cNvPr id="94" name="Text 92"/>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US Wegovy and Zepbound labels, Chinese mazdutide label, JAMA Intern Med 2022, EMA (June 2025). Not directly comparable</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08"/>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9</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f</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t</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y</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Weight returns on stopping: +14.0% in a year</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Shape 10"/>
          <p:cNvSpPr/>
          <p:nvPr/>
        </p:nvSpPr>
        <p:spPr>
          <a:xfrm>
            <a:off x="614363" y="1776413"/>
            <a:ext cx="4314825" cy="200025"/>
          </a:xfrm>
          <a:prstGeom prst="roundRect">
            <a:avLst>
              <a:gd name="adj" fmla="val 50000"/>
            </a:avLst>
          </a:prstGeom>
          <a:noFill/>
          <a:ln w="9525">
            <a:solidFill>
              <a:srgbClr val="0E6B5C"/>
            </a:solidFill>
            <a:prstDash val="solid"/>
          </a:ln>
        </p:spPr>
      </p:sp>
      <p:sp>
        <p:nvSpPr>
          <p:cNvPr id="13" name="Text 11"/>
          <p:cNvSpPr/>
          <p:nvPr/>
        </p:nvSpPr>
        <p:spPr>
          <a:xfrm>
            <a:off x="0" y="1814089"/>
            <a:ext cx="5543550" cy="137160"/>
          </a:xfrm>
          <a:prstGeom prst="rect">
            <a:avLst/>
          </a:prstGeom>
          <a:noFill/>
          <a:ln/>
        </p:spPr>
        <p:txBody>
          <a:bodyPr wrap="none" lIns="0" tIns="0" rIns="0" bIns="0" rtlCol="0" anchor="t"/>
          <a:lstStyle/>
          <a:p>
            <a:pPr algn="ctr" indent="0" marL="0">
              <a:buNone/>
            </a:pPr>
            <a:r>
              <a:rPr lang="en-US" sz="900" b="1" dirty="0">
                <a:solidFill>
                  <a:srgbClr val="0E6B5C"/>
                </a:solidFill>
                <a:latin typeface="Microsoft YaHei" pitchFamily="34" charset="0"/>
                <a:ea typeface="Microsoft YaHei" pitchFamily="34" charset="-122"/>
                <a:cs typeface="Microsoft YaHei" pitchFamily="34" charset="-120"/>
              </a:rPr>
              <a:t>RCT · JAMA 2024 · 36 weeks on the drug, then drug or placebo</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1238250" y="2243138"/>
            <a:ext cx="5429250" cy="9525"/>
          </a:xfrm>
          <a:prstGeom prst="rect">
            <a:avLst/>
          </a:prstGeom>
          <a:solidFill>
            <a:srgbClr val="D5E2DC"/>
          </a:solidFill>
          <a:ln/>
        </p:spPr>
      </p:sp>
      <p:sp>
        <p:nvSpPr>
          <p:cNvPr id="15" name="Text 13"/>
          <p:cNvSpPr/>
          <p:nvPr/>
        </p:nvSpPr>
        <p:spPr>
          <a:xfrm>
            <a:off x="0" y="2176039"/>
            <a:ext cx="112395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0</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1238250" y="3454726"/>
            <a:ext cx="5429250" cy="9525"/>
          </a:xfrm>
          <a:prstGeom prst="rect">
            <a:avLst/>
          </a:prstGeom>
          <a:solidFill>
            <a:srgbClr val="D5E2DC"/>
          </a:solidFill>
          <a:ln/>
        </p:spPr>
      </p:sp>
      <p:sp>
        <p:nvSpPr>
          <p:cNvPr id="17" name="Text 15"/>
          <p:cNvSpPr/>
          <p:nvPr/>
        </p:nvSpPr>
        <p:spPr>
          <a:xfrm>
            <a:off x="0" y="3387627"/>
            <a:ext cx="112395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−10%</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1238250" y="4666314"/>
            <a:ext cx="5429250" cy="9525"/>
          </a:xfrm>
          <a:prstGeom prst="rect">
            <a:avLst/>
          </a:prstGeom>
          <a:solidFill>
            <a:srgbClr val="D5E2DC"/>
          </a:solidFill>
          <a:ln/>
        </p:spPr>
      </p:sp>
      <p:sp>
        <p:nvSpPr>
          <p:cNvPr id="19" name="Text 17"/>
          <p:cNvSpPr/>
          <p:nvPr/>
        </p:nvSpPr>
        <p:spPr>
          <a:xfrm>
            <a:off x="0" y="4599215"/>
            <a:ext cx="112395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−20%</a:t>
            </a:r>
            <a:endParaRPr lang="en-US" sz="900" dirty="0">
              <a:latin typeface="Microsoft YaHei" pitchFamily="34" charset="0"/>
              <a:ea typeface="Microsoft YaHei" pitchFamily="34" charset="-122"/>
              <a:cs typeface="Microsoft YaHei" pitchFamily="34" charset="-120"/>
            </a:endParaRPr>
          </a:p>
        </p:txBody>
      </p:sp>
      <p:sp>
        <p:nvSpPr>
          <p:cNvPr id="20" name="Shape 18"/>
          <p:cNvSpPr/>
          <p:nvPr/>
        </p:nvSpPr>
        <p:spPr>
          <a:xfrm>
            <a:off x="3459307" y="2152650"/>
            <a:ext cx="0" cy="3467100"/>
          </a:xfrm>
          <a:prstGeom prst="line">
            <a:avLst/>
          </a:prstGeom>
          <a:noFill/>
          <a:ln w="9525">
            <a:solidFill>
              <a:srgbClr val="5A6C66"/>
            </a:solidFill>
            <a:prstDash val="dash"/>
          </a:ln>
        </p:spPr>
      </p:sp>
      <p:sp>
        <p:nvSpPr>
          <p:cNvPr id="21" name="Text 19"/>
          <p:cNvSpPr/>
          <p:nvPr/>
        </p:nvSpPr>
        <p:spPr>
          <a:xfrm>
            <a:off x="0" y="5738389"/>
            <a:ext cx="24765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Week 0</a:t>
            </a:r>
            <a:endParaRPr lang="en-US" sz="900" dirty="0">
              <a:latin typeface="Microsoft YaHei" pitchFamily="34" charset="0"/>
              <a:ea typeface="Microsoft YaHei" pitchFamily="34" charset="-122"/>
              <a:cs typeface="Microsoft YaHei" pitchFamily="34" charset="-120"/>
            </a:endParaRPr>
          </a:p>
        </p:txBody>
      </p:sp>
      <p:sp>
        <p:nvSpPr>
          <p:cNvPr id="22" name="Text 20"/>
          <p:cNvSpPr/>
          <p:nvPr/>
        </p:nvSpPr>
        <p:spPr>
          <a:xfrm>
            <a:off x="0" y="5738389"/>
            <a:ext cx="6918614"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Week 36</a:t>
            </a:r>
            <a:endParaRPr lang="en-US" sz="900" dirty="0">
              <a:latin typeface="Microsoft YaHei" pitchFamily="34" charset="0"/>
              <a:ea typeface="Microsoft YaHei" pitchFamily="34" charset="-122"/>
              <a:cs typeface="Microsoft YaHei" pitchFamily="34" charset="-120"/>
            </a:endParaRPr>
          </a:p>
        </p:txBody>
      </p:sp>
      <p:sp>
        <p:nvSpPr>
          <p:cNvPr id="23" name="Text 21"/>
          <p:cNvSpPr/>
          <p:nvPr/>
        </p:nvSpPr>
        <p:spPr>
          <a:xfrm>
            <a:off x="3535507" y="2080789"/>
            <a:ext cx="8656493"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Randomized</a:t>
            </a:r>
            <a:endParaRPr lang="en-US" sz="900" dirty="0">
              <a:latin typeface="Microsoft YaHei" pitchFamily="34" charset="0"/>
              <a:ea typeface="Microsoft YaHei" pitchFamily="34" charset="-122"/>
              <a:cs typeface="Microsoft YaHei" pitchFamily="34" charset="-120"/>
            </a:endParaRPr>
          </a:p>
        </p:txBody>
      </p:sp>
      <p:sp>
        <p:nvSpPr>
          <p:cNvPr id="24" name="Text 22"/>
          <p:cNvSpPr/>
          <p:nvPr/>
        </p:nvSpPr>
        <p:spPr>
          <a:xfrm>
            <a:off x="1143000" y="5738389"/>
            <a:ext cx="110490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Week 88</a:t>
            </a:r>
            <a:endParaRPr lang="en-US" sz="900" dirty="0">
              <a:latin typeface="Microsoft YaHei" pitchFamily="34" charset="0"/>
              <a:ea typeface="Microsoft YaHei" pitchFamily="34" charset="-122"/>
              <a:cs typeface="Microsoft YaHei" pitchFamily="34" charset="-120"/>
            </a:endParaRPr>
          </a:p>
        </p:txBody>
      </p:sp>
      <p:sp>
        <p:nvSpPr>
          <p:cNvPr id="25" name="Shape 23"/>
          <p:cNvSpPr/>
          <p:nvPr/>
        </p:nvSpPr>
        <p:spPr>
          <a:xfrm>
            <a:off x="1238250" y="2247900"/>
            <a:ext cx="2221230" cy="2531745"/>
          </a:xfrm>
          <a:custGeom>
            <a:avLst/>
            <a:gdLst/>
            <a:ahLst/>
            <a:cxnLst/>
            <a:rect l="l" t="t" r="r" b="b"/>
            <a:pathLst>
              <a:path w="2221230" h="2531745">
                <a:moveTo>
                  <a:pt x="0" y="0"/>
                </a:moveTo>
                <a:lnTo>
                  <a:pt x="2221230" y="2531745"/>
                </a:lnTo>
              </a:path>
            </a:pathLst>
          </a:custGeom>
          <a:noFill/>
          <a:ln w="38100">
            <a:solidFill>
              <a:srgbClr val="0E6B5C"/>
            </a:solidFill>
            <a:prstDash val="solid"/>
          </a:ln>
        </p:spPr>
      </p:sp>
      <p:sp>
        <p:nvSpPr>
          <p:cNvPr id="26" name="Shape 24"/>
          <p:cNvSpPr/>
          <p:nvPr/>
        </p:nvSpPr>
        <p:spPr>
          <a:xfrm>
            <a:off x="3459480" y="4779645"/>
            <a:ext cx="3208020" cy="533400"/>
          </a:xfrm>
          <a:custGeom>
            <a:avLst/>
            <a:gdLst/>
            <a:ahLst/>
            <a:cxnLst/>
            <a:rect l="l" t="t" r="r" b="b"/>
            <a:pathLst>
              <a:path w="3208020" h="533400">
                <a:moveTo>
                  <a:pt x="0" y="0"/>
                </a:moveTo>
                <a:lnTo>
                  <a:pt x="3208020" y="533400"/>
                </a:lnTo>
              </a:path>
            </a:pathLst>
          </a:custGeom>
          <a:noFill/>
          <a:ln w="38100">
            <a:solidFill>
              <a:srgbClr val="0E6B5C"/>
            </a:solidFill>
            <a:prstDash val="solid"/>
          </a:ln>
        </p:spPr>
      </p:sp>
      <p:sp>
        <p:nvSpPr>
          <p:cNvPr id="27" name="Shape 25"/>
          <p:cNvSpPr/>
          <p:nvPr/>
        </p:nvSpPr>
        <p:spPr>
          <a:xfrm flipV="1">
            <a:off x="3459307" y="3447372"/>
            <a:ext cx="3208193" cy="1332747"/>
          </a:xfrm>
          <a:prstGeom prst="line">
            <a:avLst/>
          </a:prstGeom>
          <a:noFill/>
          <a:ln w="38100">
            <a:solidFill>
              <a:srgbClr val="B9722F"/>
            </a:solidFill>
            <a:prstDash val="dash"/>
          </a:ln>
        </p:spPr>
      </p:sp>
      <p:sp>
        <p:nvSpPr>
          <p:cNvPr id="28" name="Shape 26"/>
          <p:cNvSpPr/>
          <p:nvPr/>
        </p:nvSpPr>
        <p:spPr>
          <a:xfrm>
            <a:off x="3402157" y="4722969"/>
            <a:ext cx="114300" cy="114300"/>
          </a:xfrm>
          <a:prstGeom prst="ellipse">
            <a:avLst/>
          </a:prstGeom>
          <a:solidFill>
            <a:srgbClr val="0E6B5C"/>
          </a:solidFill>
          <a:ln/>
        </p:spPr>
      </p:sp>
      <p:sp>
        <p:nvSpPr>
          <p:cNvPr id="29" name="Shape 27"/>
          <p:cNvSpPr/>
          <p:nvPr/>
        </p:nvSpPr>
        <p:spPr>
          <a:xfrm>
            <a:off x="6610350" y="5256068"/>
            <a:ext cx="114300" cy="114300"/>
          </a:xfrm>
          <a:prstGeom prst="ellipse">
            <a:avLst/>
          </a:prstGeom>
          <a:solidFill>
            <a:srgbClr val="0E6B5C"/>
          </a:solidFill>
          <a:ln/>
        </p:spPr>
      </p:sp>
      <p:sp>
        <p:nvSpPr>
          <p:cNvPr id="30" name="Shape 28"/>
          <p:cNvSpPr/>
          <p:nvPr/>
        </p:nvSpPr>
        <p:spPr>
          <a:xfrm>
            <a:off x="6610350" y="3390222"/>
            <a:ext cx="114300" cy="114300"/>
          </a:xfrm>
          <a:prstGeom prst="ellipse">
            <a:avLst/>
          </a:prstGeom>
          <a:solidFill>
            <a:srgbClr val="B9722F"/>
          </a:solidFill>
          <a:ln/>
        </p:spPr>
      </p:sp>
      <p:sp>
        <p:nvSpPr>
          <p:cNvPr id="31" name="Text 29"/>
          <p:cNvSpPr/>
          <p:nvPr/>
        </p:nvSpPr>
        <p:spPr>
          <a:xfrm>
            <a:off x="0" y="4909368"/>
            <a:ext cx="3345007" cy="171450"/>
          </a:xfrm>
          <a:prstGeom prst="rect">
            <a:avLst/>
          </a:prstGeom>
          <a:noFill/>
          <a:ln/>
        </p:spPr>
        <p:txBody>
          <a:bodyPr wrap="none" lIns="0" tIns="0" rIns="0" bIns="0" rtlCol="0" anchor="t"/>
          <a:lstStyle/>
          <a:p>
            <a:pPr algn="r" indent="0" marL="0">
              <a:buNone/>
            </a:pPr>
            <a:r>
              <a:rPr lang="en-US" sz="1125" b="1" dirty="0">
                <a:solidFill>
                  <a:srgbClr val="0E6B5C"/>
                </a:solidFill>
                <a:latin typeface="Microsoft YaHei" pitchFamily="34" charset="0"/>
                <a:ea typeface="Microsoft YaHei" pitchFamily="34" charset="-122"/>
                <a:cs typeface="Microsoft YaHei" pitchFamily="34" charset="-120"/>
              </a:rPr>
              <a:t>−20.9%</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0" y="5442466"/>
            <a:ext cx="6629400" cy="171450"/>
          </a:xfrm>
          <a:prstGeom prst="rect">
            <a:avLst/>
          </a:prstGeom>
          <a:noFill/>
          <a:ln/>
        </p:spPr>
        <p:txBody>
          <a:bodyPr wrap="none" lIns="0" tIns="0" rIns="0" bIns="0" rtlCol="0" anchor="t"/>
          <a:lstStyle/>
          <a:p>
            <a:pPr algn="r" indent="0" marL="0">
              <a:buNone/>
            </a:pPr>
            <a:r>
              <a:rPr lang="en-US" sz="1125" b="1" dirty="0">
                <a:solidFill>
                  <a:srgbClr val="0E6B5C"/>
                </a:solidFill>
                <a:latin typeface="Microsoft YaHei" pitchFamily="34" charset="0"/>
                <a:ea typeface="Microsoft YaHei" pitchFamily="34" charset="-122"/>
                <a:cs typeface="Microsoft YaHei" pitchFamily="34" charset="-120"/>
              </a:rPr>
              <a:t>Kept taking it −25.3%</a:t>
            </a:r>
            <a:endParaRPr lang="en-US" sz="1125" dirty="0">
              <a:latin typeface="Microsoft YaHei" pitchFamily="34" charset="0"/>
              <a:ea typeface="Microsoft YaHei" pitchFamily="34" charset="-122"/>
              <a:cs typeface="Microsoft YaHei" pitchFamily="34" charset="-120"/>
            </a:endParaRPr>
          </a:p>
        </p:txBody>
      </p:sp>
      <p:sp>
        <p:nvSpPr>
          <p:cNvPr id="33" name="Text 31"/>
          <p:cNvSpPr/>
          <p:nvPr/>
        </p:nvSpPr>
        <p:spPr>
          <a:xfrm>
            <a:off x="0" y="3176571"/>
            <a:ext cx="6629400" cy="171450"/>
          </a:xfrm>
          <a:prstGeom prst="rect">
            <a:avLst/>
          </a:prstGeom>
          <a:noFill/>
          <a:ln/>
        </p:spPr>
        <p:txBody>
          <a:bodyPr wrap="none" lIns="0" tIns="0" rIns="0" bIns="0" rtlCol="0" anchor="t"/>
          <a:lstStyle/>
          <a:p>
            <a:pPr algn="r" indent="0" marL="0">
              <a:buNone/>
            </a:pPr>
            <a:r>
              <a:rPr lang="en-US" sz="1125" b="1" dirty="0">
                <a:solidFill>
                  <a:srgbClr val="9F632B"/>
                </a:solidFill>
                <a:latin typeface="Microsoft YaHei" pitchFamily="34" charset="0"/>
                <a:ea typeface="Microsoft YaHei" pitchFamily="34" charset="-122"/>
                <a:cs typeface="Microsoft YaHei" pitchFamily="34" charset="-120"/>
              </a:rPr>
              <a:t>Switched to placebo −9.9%</a:t>
            </a:r>
            <a:endParaRPr lang="en-US" sz="1125" dirty="0">
              <a:latin typeface="Microsoft YaHei" pitchFamily="34" charset="0"/>
              <a:ea typeface="Microsoft YaHei" pitchFamily="34" charset="-122"/>
              <a:cs typeface="Microsoft YaHei" pitchFamily="34" charset="-120"/>
            </a:endParaRPr>
          </a:p>
        </p:txBody>
      </p:sp>
      <p:sp>
        <p:nvSpPr>
          <p:cNvPr id="34" name="Shape 32"/>
          <p:cNvSpPr/>
          <p:nvPr/>
        </p:nvSpPr>
        <p:spPr>
          <a:xfrm>
            <a:off x="4363576" y="3957506"/>
            <a:ext cx="1619250" cy="419100"/>
          </a:xfrm>
          <a:prstGeom prst="roundRect">
            <a:avLst>
              <a:gd name="adj" fmla="val 13636"/>
            </a:avLst>
          </a:prstGeom>
          <a:solidFill>
            <a:srgbClr val="A2672E"/>
          </a:solidFill>
          <a:ln/>
        </p:spPr>
      </p:sp>
      <p:sp>
        <p:nvSpPr>
          <p:cNvPr id="35" name="Text 33"/>
          <p:cNvSpPr/>
          <p:nvPr/>
        </p:nvSpPr>
        <p:spPr>
          <a:xfrm>
            <a:off x="0" y="3996037"/>
            <a:ext cx="10346401"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Up 14.0% from</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0" y="4186537"/>
            <a:ext cx="10346401"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week 36</a:t>
            </a:r>
            <a:endParaRPr lang="en-US" sz="1050" dirty="0">
              <a:latin typeface="Microsoft YaHei" pitchFamily="34" charset="0"/>
              <a:ea typeface="Microsoft YaHei" pitchFamily="34" charset="-122"/>
              <a:cs typeface="Microsoft YaHei" pitchFamily="34" charset="-120"/>
            </a:endParaRPr>
          </a:p>
        </p:txBody>
      </p:sp>
      <p:sp>
        <p:nvSpPr>
          <p:cNvPr id="37" name="Shape 35"/>
          <p:cNvSpPr/>
          <p:nvPr/>
        </p:nvSpPr>
        <p:spPr>
          <a:xfrm>
            <a:off x="7243763" y="1871663"/>
            <a:ext cx="4333875" cy="981075"/>
          </a:xfrm>
          <a:prstGeom prst="roundRect">
            <a:avLst>
              <a:gd name="adj" fmla="val 9709"/>
            </a:avLst>
          </a:prstGeom>
          <a:solidFill>
            <a:srgbClr val="FBFDFC"/>
          </a:solidFill>
          <a:ln w="9525">
            <a:solidFill>
              <a:srgbClr val="D5E2DC"/>
            </a:solidFill>
            <a:prstDash val="solid"/>
          </a:ln>
        </p:spPr>
      </p:sp>
      <p:sp>
        <p:nvSpPr>
          <p:cNvPr id="38" name="Text 36"/>
          <p:cNvSpPr/>
          <p:nvPr/>
        </p:nvSpPr>
        <p:spPr>
          <a:xfrm>
            <a:off x="7467600" y="2024362"/>
            <a:ext cx="4724400" cy="160020"/>
          </a:xfrm>
          <a:prstGeom prst="rect">
            <a:avLst/>
          </a:prstGeom>
          <a:noFill/>
          <a:ln/>
        </p:spPr>
        <p:txBody>
          <a:bodyPr wrap="none" lIns="0" tIns="0" rIns="0" bIns="0" rtlCol="0" anchor="t"/>
          <a:lstStyle/>
          <a:p>
            <a:pPr algn="l" indent="0" marL="0">
              <a:buNone/>
            </a:pPr>
            <a:r>
              <a:rPr lang="en-US" sz="1050" b="1" dirty="0">
                <a:solidFill>
                  <a:srgbClr val="5A6C66"/>
                </a:solidFill>
                <a:latin typeface="Microsoft YaHei" pitchFamily="34" charset="0"/>
                <a:ea typeface="Microsoft YaHei" pitchFamily="34" charset="-122"/>
                <a:cs typeface="Microsoft YaHei" pitchFamily="34" charset="-120"/>
              </a:rPr>
              <a:t>STEP 4 · semaglutide</a:t>
            </a:r>
            <a:endParaRPr lang="en-US" sz="1050" dirty="0">
              <a:latin typeface="Microsoft YaHei" pitchFamily="34" charset="0"/>
              <a:ea typeface="Microsoft YaHei" pitchFamily="34" charset="-122"/>
              <a:cs typeface="Microsoft YaHei" pitchFamily="34" charset="-120"/>
            </a:endParaRPr>
          </a:p>
        </p:txBody>
      </p:sp>
      <p:sp>
        <p:nvSpPr>
          <p:cNvPr id="39" name="Text 37"/>
          <p:cNvSpPr/>
          <p:nvPr/>
        </p:nvSpPr>
        <p:spPr>
          <a:xfrm>
            <a:off x="7467600" y="2274904"/>
            <a:ext cx="4724400" cy="251460"/>
          </a:xfrm>
          <a:prstGeom prst="rect">
            <a:avLst/>
          </a:prstGeom>
          <a:noFill/>
          <a:ln/>
        </p:spPr>
        <p:txBody>
          <a:bodyPr wrap="none" lIns="0" tIns="0" rIns="0" bIns="0" rtlCol="0" anchor="t"/>
          <a:lstStyle/>
          <a:p>
            <a:pPr algn="l" indent="0" marL="0">
              <a:buNone/>
            </a:pPr>
            <a:r>
              <a:rPr lang="en-US" sz="1650" b="1" dirty="0">
                <a:solidFill>
                  <a:srgbClr val="1E2B27"/>
                </a:solidFill>
                <a:latin typeface="Microsoft YaHei" pitchFamily="34" charset="0"/>
                <a:ea typeface="Microsoft YaHei" pitchFamily="34" charset="-122"/>
                <a:cs typeface="Microsoft YaHei" pitchFamily="34" charset="-120"/>
              </a:rPr>
              <a:t>Kept −7.9%, switched +6.9%</a:t>
            </a:r>
            <a:endParaRPr lang="en-US" sz="1650" dirty="0">
              <a:latin typeface="Microsoft YaHei" pitchFamily="34" charset="0"/>
              <a:ea typeface="Microsoft YaHei" pitchFamily="34" charset="-122"/>
              <a:cs typeface="Microsoft YaHei" pitchFamily="34" charset="-120"/>
            </a:endParaRPr>
          </a:p>
        </p:txBody>
      </p:sp>
      <p:sp>
        <p:nvSpPr>
          <p:cNvPr id="40" name="Text 38"/>
          <p:cNvSpPr/>
          <p:nvPr/>
        </p:nvSpPr>
        <p:spPr>
          <a:xfrm>
            <a:off x="7467600" y="2595500"/>
            <a:ext cx="4724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48 weeks after randomization, JAMA 2021</a:t>
            </a:r>
            <a:endParaRPr lang="en-US" sz="975" dirty="0">
              <a:latin typeface="Microsoft YaHei" pitchFamily="34" charset="0"/>
              <a:ea typeface="Microsoft YaHei" pitchFamily="34" charset="-122"/>
              <a:cs typeface="Microsoft YaHei" pitchFamily="34" charset="-120"/>
            </a:endParaRPr>
          </a:p>
        </p:txBody>
      </p:sp>
      <p:sp>
        <p:nvSpPr>
          <p:cNvPr id="41" name="Shape 39"/>
          <p:cNvSpPr/>
          <p:nvPr/>
        </p:nvSpPr>
        <p:spPr>
          <a:xfrm>
            <a:off x="7243763" y="2976563"/>
            <a:ext cx="4333875" cy="981075"/>
          </a:xfrm>
          <a:prstGeom prst="roundRect">
            <a:avLst>
              <a:gd name="adj" fmla="val 9709"/>
            </a:avLst>
          </a:prstGeom>
          <a:solidFill>
            <a:srgbClr val="FBFDFC"/>
          </a:solidFill>
          <a:ln w="9525">
            <a:solidFill>
              <a:srgbClr val="D5E2DC"/>
            </a:solidFill>
            <a:prstDash val="solid"/>
          </a:ln>
        </p:spPr>
      </p:sp>
      <p:sp>
        <p:nvSpPr>
          <p:cNvPr id="42" name="Text 40"/>
          <p:cNvSpPr/>
          <p:nvPr/>
        </p:nvSpPr>
        <p:spPr>
          <a:xfrm>
            <a:off x="7467600" y="3129262"/>
            <a:ext cx="4724400" cy="160020"/>
          </a:xfrm>
          <a:prstGeom prst="rect">
            <a:avLst/>
          </a:prstGeom>
          <a:noFill/>
          <a:ln/>
        </p:spPr>
        <p:txBody>
          <a:bodyPr wrap="none" lIns="0" tIns="0" rIns="0" bIns="0" rtlCol="0" anchor="t"/>
          <a:lstStyle/>
          <a:p>
            <a:pPr algn="l" indent="0" marL="0">
              <a:buNone/>
            </a:pPr>
            <a:r>
              <a:rPr lang="en-US" sz="1050" b="1" dirty="0">
                <a:solidFill>
                  <a:srgbClr val="5A6C66"/>
                </a:solidFill>
                <a:latin typeface="Microsoft YaHei" pitchFamily="34" charset="0"/>
                <a:ea typeface="Microsoft YaHei" pitchFamily="34" charset="-122"/>
                <a:cs typeface="Microsoft YaHei" pitchFamily="34" charset="-120"/>
              </a:rPr>
              <a:t>STEP 1 extension · semaglutide</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a:off x="7467600" y="3379804"/>
            <a:ext cx="4724400" cy="251460"/>
          </a:xfrm>
          <a:prstGeom prst="rect">
            <a:avLst/>
          </a:prstGeom>
          <a:noFill/>
          <a:ln/>
        </p:spPr>
        <p:txBody>
          <a:bodyPr wrap="none" lIns="0" tIns="0" rIns="0" bIns="0" rtlCol="0" anchor="t"/>
          <a:lstStyle/>
          <a:p>
            <a:pPr algn="l" indent="0" marL="0">
              <a:buNone/>
            </a:pPr>
            <a:r>
              <a:rPr lang="en-US" sz="1650" b="1" dirty="0">
                <a:solidFill>
                  <a:srgbClr val="1E2B27"/>
                </a:solidFill>
                <a:latin typeface="Microsoft YaHei" pitchFamily="34" charset="0"/>
                <a:ea typeface="Microsoft YaHei" pitchFamily="34" charset="-122"/>
                <a:cs typeface="Microsoft YaHei" pitchFamily="34" charset="-120"/>
              </a:rPr>
              <a:t>Regained 11.6 points in a year</a:t>
            </a:r>
            <a:endParaRPr lang="en-US" sz="1650" dirty="0">
              <a:latin typeface="Microsoft YaHei" pitchFamily="34" charset="0"/>
              <a:ea typeface="Microsoft YaHei" pitchFamily="34" charset="-122"/>
              <a:cs typeface="Microsoft YaHei" pitchFamily="34" charset="-120"/>
            </a:endParaRPr>
          </a:p>
        </p:txBody>
      </p:sp>
      <p:sp>
        <p:nvSpPr>
          <p:cNvPr id="44" name="Text 42"/>
          <p:cNvSpPr/>
          <p:nvPr/>
        </p:nvSpPr>
        <p:spPr>
          <a:xfrm>
            <a:off x="7467600" y="3700400"/>
            <a:ext cx="4724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Net loss down to 5.6%</a:t>
            </a:r>
            <a:endParaRPr lang="en-US" sz="975" dirty="0">
              <a:latin typeface="Microsoft YaHei" pitchFamily="34" charset="0"/>
              <a:ea typeface="Microsoft YaHei" pitchFamily="34" charset="-122"/>
              <a:cs typeface="Microsoft YaHei" pitchFamily="34" charset="-120"/>
            </a:endParaRPr>
          </a:p>
        </p:txBody>
      </p:sp>
      <p:sp>
        <p:nvSpPr>
          <p:cNvPr id="45" name="Shape 43"/>
          <p:cNvSpPr/>
          <p:nvPr/>
        </p:nvSpPr>
        <p:spPr>
          <a:xfrm>
            <a:off x="7243763" y="4081463"/>
            <a:ext cx="4333875" cy="981075"/>
          </a:xfrm>
          <a:prstGeom prst="roundRect">
            <a:avLst>
              <a:gd name="adj" fmla="val 9709"/>
            </a:avLst>
          </a:prstGeom>
          <a:solidFill>
            <a:srgbClr val="FBFDFC"/>
          </a:solidFill>
          <a:ln w="9525">
            <a:solidFill>
              <a:srgbClr val="D5E2DC"/>
            </a:solidFill>
            <a:prstDash val="solid"/>
          </a:ln>
        </p:spPr>
      </p:sp>
      <p:sp>
        <p:nvSpPr>
          <p:cNvPr id="46" name="Text 44"/>
          <p:cNvSpPr/>
          <p:nvPr/>
        </p:nvSpPr>
        <p:spPr>
          <a:xfrm>
            <a:off x="7467600" y="4234162"/>
            <a:ext cx="4724400" cy="160020"/>
          </a:xfrm>
          <a:prstGeom prst="rect">
            <a:avLst/>
          </a:prstGeom>
          <a:noFill/>
          <a:ln/>
        </p:spPr>
        <p:txBody>
          <a:bodyPr wrap="none" lIns="0" tIns="0" rIns="0" bIns="0" rtlCol="0" anchor="t"/>
          <a:lstStyle/>
          <a:p>
            <a:pPr algn="l" indent="0" marL="0">
              <a:buNone/>
            </a:pPr>
            <a:r>
              <a:rPr lang="en-US" sz="1050" b="1" dirty="0">
                <a:solidFill>
                  <a:srgbClr val="5A6C66"/>
                </a:solidFill>
                <a:latin typeface="Microsoft YaHei" pitchFamily="34" charset="0"/>
                <a:ea typeface="Microsoft YaHei" pitchFamily="34" charset="-122"/>
                <a:cs typeface="Microsoft YaHei" pitchFamily="34" charset="-120"/>
              </a:rPr>
              <a:t>BMJ 2026 meta-analysis</a:t>
            </a:r>
            <a:endParaRPr lang="en-US" sz="1050" dirty="0">
              <a:latin typeface="Microsoft YaHei" pitchFamily="34" charset="0"/>
              <a:ea typeface="Microsoft YaHei" pitchFamily="34" charset="-122"/>
              <a:cs typeface="Microsoft YaHei" pitchFamily="34" charset="-120"/>
            </a:endParaRPr>
          </a:p>
        </p:txBody>
      </p:sp>
      <p:sp>
        <p:nvSpPr>
          <p:cNvPr id="47" name="Text 45"/>
          <p:cNvSpPr/>
          <p:nvPr/>
        </p:nvSpPr>
        <p:spPr>
          <a:xfrm>
            <a:off x="7467600" y="4484704"/>
            <a:ext cx="4724400" cy="251460"/>
          </a:xfrm>
          <a:prstGeom prst="rect">
            <a:avLst/>
          </a:prstGeom>
          <a:noFill/>
          <a:ln/>
        </p:spPr>
        <p:txBody>
          <a:bodyPr wrap="none" lIns="0" tIns="0" rIns="0" bIns="0" rtlCol="0" anchor="t"/>
          <a:lstStyle/>
          <a:p>
            <a:pPr algn="l" indent="0" marL="0">
              <a:buNone/>
            </a:pPr>
            <a:r>
              <a:rPr lang="en-US" sz="1650" b="1" dirty="0">
                <a:solidFill>
                  <a:srgbClr val="1E2B27"/>
                </a:solidFill>
                <a:latin typeface="Microsoft YaHei" pitchFamily="34" charset="0"/>
                <a:ea typeface="Microsoft YaHei" pitchFamily="34" charset="-122"/>
                <a:cs typeface="Microsoft YaHei" pitchFamily="34" charset="-120"/>
              </a:rPr>
              <a:t>Regained 0.4 kg a month</a:t>
            </a:r>
            <a:endParaRPr lang="en-US" sz="1650" dirty="0">
              <a:latin typeface="Microsoft YaHei" pitchFamily="34" charset="0"/>
              <a:ea typeface="Microsoft YaHei" pitchFamily="34" charset="-122"/>
              <a:cs typeface="Microsoft YaHei" pitchFamily="34" charset="-120"/>
            </a:endParaRPr>
          </a:p>
        </p:txBody>
      </p:sp>
      <p:sp>
        <p:nvSpPr>
          <p:cNvPr id="48" name="Text 46"/>
          <p:cNvSpPr/>
          <p:nvPr/>
        </p:nvSpPr>
        <p:spPr>
          <a:xfrm>
            <a:off x="7467600" y="4805300"/>
            <a:ext cx="4724400"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37 studies, 9,341 people</a:t>
            </a:r>
            <a:endParaRPr lang="en-US" sz="975" dirty="0">
              <a:latin typeface="Microsoft YaHei" pitchFamily="34" charset="0"/>
              <a:ea typeface="Microsoft YaHei" pitchFamily="34" charset="-122"/>
              <a:cs typeface="Microsoft YaHei" pitchFamily="34" charset="-120"/>
            </a:endParaRPr>
          </a:p>
        </p:txBody>
      </p:sp>
      <p:sp>
        <p:nvSpPr>
          <p:cNvPr id="49" name="Shape 47"/>
          <p:cNvSpPr/>
          <p:nvPr/>
        </p:nvSpPr>
        <p:spPr>
          <a:xfrm>
            <a:off x="7239000" y="5257800"/>
            <a:ext cx="4343400" cy="685800"/>
          </a:xfrm>
          <a:prstGeom prst="roundRect">
            <a:avLst>
              <a:gd name="adj" fmla="val 13889"/>
            </a:avLst>
          </a:prstGeom>
          <a:solidFill>
            <a:srgbClr val="E4EFEB"/>
          </a:solidFill>
          <a:ln/>
        </p:spPr>
      </p:sp>
      <p:sp>
        <p:nvSpPr>
          <p:cNvPr id="50" name="Shape 48"/>
          <p:cNvSpPr/>
          <p:nvPr/>
        </p:nvSpPr>
        <p:spPr>
          <a:xfrm>
            <a:off x="7550150" y="5557044"/>
            <a:ext cx="52388" cy="52388"/>
          </a:xfrm>
          <a:custGeom>
            <a:avLst/>
            <a:gdLst/>
            <a:ahLst/>
            <a:cxnLst/>
            <a:rect l="l" t="t" r="r" b="b"/>
            <a:pathLst>
              <a:path w="52388" h="52388">
                <a:moveTo>
                  <a:pt x="0" y="0"/>
                </a:moveTo>
                <a:lnTo>
                  <a:pt x="52388" y="0"/>
                </a:lnTo>
                <a:lnTo>
                  <a:pt x="52388" y="52388"/>
                </a:lnTo>
              </a:path>
            </a:pathLst>
          </a:custGeom>
          <a:noFill/>
          <a:ln w="17463">
            <a:solidFill>
              <a:srgbClr val="B9722F"/>
            </a:solidFill>
            <a:prstDash val="solid"/>
          </a:ln>
        </p:spPr>
      </p:sp>
      <p:sp>
        <p:nvSpPr>
          <p:cNvPr id="51" name="Shape 49"/>
          <p:cNvSpPr/>
          <p:nvPr/>
        </p:nvSpPr>
        <p:spPr>
          <a:xfrm>
            <a:off x="7427912" y="5557044"/>
            <a:ext cx="174625" cy="87313"/>
          </a:xfrm>
          <a:custGeom>
            <a:avLst/>
            <a:gdLst/>
            <a:ahLst/>
            <a:cxnLst/>
            <a:rect l="l" t="t" r="r" b="b"/>
            <a:pathLst>
              <a:path w="174625" h="87313">
                <a:moveTo>
                  <a:pt x="174625" y="0"/>
                </a:moveTo>
                <a:lnTo>
                  <a:pt x="100409" y="74216"/>
                </a:lnTo>
                <a:lnTo>
                  <a:pt x="56753" y="30559"/>
                </a:lnTo>
                <a:lnTo>
                  <a:pt x="0" y="87313"/>
                </a:lnTo>
              </a:path>
            </a:pathLst>
          </a:custGeom>
          <a:noFill/>
          <a:ln w="17463">
            <a:solidFill>
              <a:srgbClr val="B9722F"/>
            </a:solidFill>
            <a:prstDash val="solid"/>
          </a:ln>
        </p:spPr>
      </p:sp>
      <p:sp>
        <p:nvSpPr>
          <p:cNvPr id="52" name="Text 50"/>
          <p:cNvSpPr/>
          <p:nvPr/>
        </p:nvSpPr>
        <p:spPr>
          <a:xfrm>
            <a:off x="7772400" y="5520398"/>
            <a:ext cx="4419600" cy="171450"/>
          </a:xfrm>
          <a:prstGeom prst="rect">
            <a:avLst/>
          </a:prstGeom>
          <a:noFill/>
          <a:ln/>
        </p:spPr>
        <p:txBody>
          <a:bodyPr wrap="none" lIns="0" tIns="0" rIns="0" bIns="0" rtlCol="0" anchor="t"/>
          <a:lstStyle/>
          <a:p>
            <a:pPr algn="l" indent="0" marL="0">
              <a:buNone/>
            </a:pPr>
            <a:r>
              <a:rPr lang="en-US" sz="1125" b="1" dirty="0">
                <a:solidFill>
                  <a:srgbClr val="1E2B27"/>
                </a:solidFill>
                <a:latin typeface="Microsoft YaHei" pitchFamily="34" charset="0"/>
                <a:ea typeface="Microsoft YaHei" pitchFamily="34" charset="-122"/>
                <a:cs typeface="Microsoft YaHei" pitchFamily="34" charset="-120"/>
              </a:rPr>
              <a:t>US real world: about 2 in 3 stop within a year</a:t>
            </a:r>
            <a:endParaRPr lang="en-US" sz="1125" dirty="0">
              <a:latin typeface="Microsoft YaHei" pitchFamily="34" charset="0"/>
              <a:ea typeface="Microsoft YaHei" pitchFamily="34" charset="-122"/>
              <a:cs typeface="Microsoft YaHei" pitchFamily="34" charset="-120"/>
            </a:endParaRPr>
          </a:p>
        </p:txBody>
      </p:sp>
      <p:sp>
        <p:nvSpPr>
          <p:cNvPr id="53" name="Text 51"/>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SURMOUNT-4 (JAMA 2024), STEP 4 (JAMA 2021), STEP 1 extension (Diabetes Obes Metab 2022), BMJ 2026, China obesity guideline (2024)</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09"/>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10</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v</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l</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Six approved in China, Wegovy adds CV and MASH</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Text 10"/>
          <p:cNvSpPr/>
          <p:nvPr/>
        </p:nvSpPr>
        <p:spPr>
          <a:xfrm>
            <a:off x="609600" y="1919225"/>
            <a:ext cx="11582400" cy="148590"/>
          </a:xfrm>
          <a:prstGeom prst="rect">
            <a:avLst/>
          </a:prstGeom>
          <a:noFill/>
          <a:ln/>
        </p:spPr>
        <p:txBody>
          <a:bodyPr wrap="none" lIns="0" tIns="0" rIns="0" bIns="0" rtlCol="0" anchor="t"/>
          <a:lstStyle/>
          <a:p>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Weight-loss approvals (NMPA approval date)</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609600" y="4186175"/>
            <a:ext cx="11582400" cy="148590"/>
          </a:xfrm>
          <a:prstGeom prst="rect">
            <a:avLst/>
          </a:prstGeom>
          <a:noFill/>
          <a:ln/>
        </p:spPr>
        <p:txBody>
          <a:bodyPr wrap="none" lIns="0" tIns="0" rIns="0" bIns="0" rtlCol="0" anchor="t"/>
          <a:lstStyle/>
          <a:p>
            <a:pPr algn="l" indent="0" marL="0">
              <a:buNone/>
            </a:pPr>
            <a:r>
              <a:rPr lang="en-US" sz="975" b="1" dirty="0">
                <a:solidFill>
                  <a:srgbClr val="2E4257"/>
                </a:solidFill>
                <a:latin typeface="Microsoft YaHei" pitchFamily="34" charset="0"/>
                <a:ea typeface="Microsoft YaHei" pitchFamily="34" charset="-122"/>
                <a:cs typeface="Microsoft YaHei" pitchFamily="34" charset="-120"/>
              </a:rPr>
              <a:t>New indications, policy and patents</a:t>
            </a:r>
            <a:endParaRPr lang="en-US" sz="975" dirty="0">
              <a:latin typeface="Microsoft YaHei" pitchFamily="34" charset="0"/>
              <a:ea typeface="Microsoft YaHei" pitchFamily="34" charset="-122"/>
              <a:cs typeface="Microsoft YaHei" pitchFamily="34" charset="-120"/>
            </a:endParaRPr>
          </a:p>
        </p:txBody>
      </p:sp>
      <p:sp>
        <p:nvSpPr>
          <p:cNvPr id="14" name="Shape 12"/>
          <p:cNvSpPr/>
          <p:nvPr/>
        </p:nvSpPr>
        <p:spPr>
          <a:xfrm>
            <a:off x="2231231" y="2857500"/>
            <a:ext cx="0" cy="990600"/>
          </a:xfrm>
          <a:prstGeom prst="line">
            <a:avLst/>
          </a:prstGeom>
          <a:noFill/>
          <a:ln w="11430">
            <a:solidFill>
              <a:srgbClr val="3D9B82"/>
            </a:solidFill>
            <a:prstDash val="solid"/>
          </a:ln>
        </p:spPr>
      </p:sp>
      <p:sp>
        <p:nvSpPr>
          <p:cNvPr id="15" name="Shape 13"/>
          <p:cNvSpPr/>
          <p:nvPr/>
        </p:nvSpPr>
        <p:spPr>
          <a:xfrm>
            <a:off x="2174081" y="3848100"/>
            <a:ext cx="114300" cy="114300"/>
          </a:xfrm>
          <a:prstGeom prst="ellipse">
            <a:avLst/>
          </a:prstGeom>
          <a:solidFill>
            <a:srgbClr val="0E6B5C"/>
          </a:solidFill>
          <a:ln/>
        </p:spPr>
      </p:sp>
      <p:sp>
        <p:nvSpPr>
          <p:cNvPr id="16" name="Text 14"/>
          <p:cNvSpPr/>
          <p:nvPr/>
        </p:nvSpPr>
        <p:spPr>
          <a:xfrm>
            <a:off x="2307431" y="2309389"/>
            <a:ext cx="9884569"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2023-06-30</a:t>
            </a:r>
            <a:endParaRPr lang="en-US" sz="900" dirty="0">
              <a:latin typeface="Microsoft YaHei" pitchFamily="34" charset="0"/>
              <a:ea typeface="Microsoft YaHei" pitchFamily="34" charset="-122"/>
              <a:cs typeface="Microsoft YaHei" pitchFamily="34" charset="-120"/>
            </a:endParaRPr>
          </a:p>
        </p:txBody>
      </p:sp>
      <p:sp>
        <p:nvSpPr>
          <p:cNvPr id="17" name="Text 15"/>
          <p:cNvSpPr/>
          <p:nvPr/>
        </p:nvSpPr>
        <p:spPr>
          <a:xfrm>
            <a:off x="2307431" y="2463235"/>
            <a:ext cx="9884569" cy="182880"/>
          </a:xfrm>
          <a:prstGeom prst="rect">
            <a:avLst/>
          </a:prstGeom>
          <a:noFill/>
          <a:ln/>
        </p:spPr>
        <p:txBody>
          <a:bodyPr wrap="none" lIns="0" tIns="0" rIns="0" bIns="0" rtlCol="0" anchor="t"/>
          <a:lstStyle/>
          <a:p>
            <a:pPr algn="l" indent="0" marL="0">
              <a:buNone/>
            </a:pPr>
            <a:r>
              <a:rPr lang="en-US" sz="1200" b="1" dirty="0">
                <a:solidFill>
                  <a:srgbClr val="1E2B27"/>
                </a:solidFill>
                <a:latin typeface="Microsoft YaHei" pitchFamily="34" charset="0"/>
                <a:ea typeface="Microsoft YaHei" pitchFamily="34" charset="-122"/>
                <a:cs typeface="Microsoft YaHei" pitchFamily="34" charset="-120"/>
              </a:rPr>
              <a:t>Liraglutide</a:t>
            </a:r>
            <a:endParaRPr lang="en-US" sz="1200" dirty="0">
              <a:latin typeface="Microsoft YaHei" pitchFamily="34" charset="0"/>
              <a:ea typeface="Microsoft YaHei" pitchFamily="34" charset="-122"/>
              <a:cs typeface="Microsoft YaHei" pitchFamily="34" charset="-120"/>
            </a:endParaRPr>
          </a:p>
        </p:txBody>
      </p:sp>
      <p:sp>
        <p:nvSpPr>
          <p:cNvPr id="18" name="Text 16"/>
          <p:cNvSpPr/>
          <p:nvPr/>
        </p:nvSpPr>
        <p:spPr>
          <a:xfrm>
            <a:off x="2307431" y="2671339"/>
            <a:ext cx="9884569"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3.0 mg</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2409825" y="3448050"/>
            <a:ext cx="0" cy="400050"/>
          </a:xfrm>
          <a:prstGeom prst="line">
            <a:avLst/>
          </a:prstGeom>
          <a:noFill/>
          <a:ln w="11430">
            <a:solidFill>
              <a:srgbClr val="3D9B82"/>
            </a:solidFill>
            <a:prstDash val="solid"/>
          </a:ln>
        </p:spPr>
      </p:sp>
      <p:sp>
        <p:nvSpPr>
          <p:cNvPr id="20" name="Shape 18"/>
          <p:cNvSpPr/>
          <p:nvPr/>
        </p:nvSpPr>
        <p:spPr>
          <a:xfrm>
            <a:off x="2352675" y="3848100"/>
            <a:ext cx="114300" cy="114300"/>
          </a:xfrm>
          <a:prstGeom prst="ellipse">
            <a:avLst/>
          </a:prstGeom>
          <a:solidFill>
            <a:srgbClr val="0E6B5C"/>
          </a:solidFill>
          <a:ln/>
        </p:spPr>
      </p:sp>
      <p:sp>
        <p:nvSpPr>
          <p:cNvPr id="21" name="Text 19"/>
          <p:cNvSpPr/>
          <p:nvPr/>
        </p:nvSpPr>
        <p:spPr>
          <a:xfrm>
            <a:off x="2486025" y="2899939"/>
            <a:ext cx="9705975"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2023-07-25</a:t>
            </a:r>
            <a:endParaRPr lang="en-US" sz="900" dirty="0">
              <a:latin typeface="Microsoft YaHei" pitchFamily="34" charset="0"/>
              <a:ea typeface="Microsoft YaHei" pitchFamily="34" charset="-122"/>
              <a:cs typeface="Microsoft YaHei" pitchFamily="34" charset="-120"/>
            </a:endParaRPr>
          </a:p>
        </p:txBody>
      </p:sp>
      <p:sp>
        <p:nvSpPr>
          <p:cNvPr id="22" name="Text 20"/>
          <p:cNvSpPr/>
          <p:nvPr/>
        </p:nvSpPr>
        <p:spPr>
          <a:xfrm>
            <a:off x="2486025" y="3053785"/>
            <a:ext cx="9705975" cy="182880"/>
          </a:xfrm>
          <a:prstGeom prst="rect">
            <a:avLst/>
          </a:prstGeom>
          <a:noFill/>
          <a:ln/>
        </p:spPr>
        <p:txBody>
          <a:bodyPr wrap="none" lIns="0" tIns="0" rIns="0" bIns="0" rtlCol="0" anchor="t"/>
          <a:lstStyle/>
          <a:p>
            <a:pPr algn="l" indent="0" marL="0">
              <a:buNone/>
            </a:pPr>
            <a:r>
              <a:rPr lang="en-US" sz="1200" b="1" dirty="0">
                <a:solidFill>
                  <a:srgbClr val="1E2B27"/>
                </a:solidFill>
                <a:latin typeface="Microsoft YaHei" pitchFamily="34" charset="0"/>
                <a:ea typeface="Microsoft YaHei" pitchFamily="34" charset="-122"/>
                <a:cs typeface="Microsoft YaHei" pitchFamily="34" charset="-120"/>
              </a:rPr>
              <a:t>Benaglutide</a:t>
            </a:r>
            <a:endParaRPr lang="en-US" sz="1200" dirty="0">
              <a:latin typeface="Microsoft YaHei" pitchFamily="34" charset="0"/>
              <a:ea typeface="Microsoft YaHei" pitchFamily="34" charset="-122"/>
              <a:cs typeface="Microsoft YaHei" pitchFamily="34" charset="-120"/>
            </a:endParaRPr>
          </a:p>
        </p:txBody>
      </p:sp>
      <p:sp>
        <p:nvSpPr>
          <p:cNvPr id="23" name="Shape 21"/>
          <p:cNvSpPr/>
          <p:nvPr/>
        </p:nvSpPr>
        <p:spPr>
          <a:xfrm>
            <a:off x="4717256" y="2857500"/>
            <a:ext cx="0" cy="990600"/>
          </a:xfrm>
          <a:prstGeom prst="line">
            <a:avLst/>
          </a:prstGeom>
          <a:noFill/>
          <a:ln w="11430">
            <a:solidFill>
              <a:srgbClr val="3D9B82"/>
            </a:solidFill>
            <a:prstDash val="solid"/>
          </a:ln>
        </p:spPr>
      </p:sp>
      <p:sp>
        <p:nvSpPr>
          <p:cNvPr id="24" name="Shape 22"/>
          <p:cNvSpPr/>
          <p:nvPr/>
        </p:nvSpPr>
        <p:spPr>
          <a:xfrm>
            <a:off x="4660106" y="3848100"/>
            <a:ext cx="114300" cy="114300"/>
          </a:xfrm>
          <a:prstGeom prst="ellipse">
            <a:avLst/>
          </a:prstGeom>
          <a:solidFill>
            <a:srgbClr val="0E6B5C"/>
          </a:solidFill>
          <a:ln/>
        </p:spPr>
      </p:sp>
      <p:sp>
        <p:nvSpPr>
          <p:cNvPr id="25" name="Text 23"/>
          <p:cNvSpPr/>
          <p:nvPr/>
        </p:nvSpPr>
        <p:spPr>
          <a:xfrm>
            <a:off x="4793456" y="2309389"/>
            <a:ext cx="7398544"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2024-06-18</a:t>
            </a:r>
            <a:endParaRPr lang="en-US" sz="900" dirty="0">
              <a:latin typeface="Microsoft YaHei" pitchFamily="34" charset="0"/>
              <a:ea typeface="Microsoft YaHei" pitchFamily="34" charset="-122"/>
              <a:cs typeface="Microsoft YaHei" pitchFamily="34" charset="-120"/>
            </a:endParaRPr>
          </a:p>
        </p:txBody>
      </p:sp>
      <p:sp>
        <p:nvSpPr>
          <p:cNvPr id="26" name="Text 24"/>
          <p:cNvSpPr/>
          <p:nvPr/>
        </p:nvSpPr>
        <p:spPr>
          <a:xfrm>
            <a:off x="4793456" y="2463235"/>
            <a:ext cx="7398544" cy="182880"/>
          </a:xfrm>
          <a:prstGeom prst="rect">
            <a:avLst/>
          </a:prstGeom>
          <a:noFill/>
          <a:ln/>
        </p:spPr>
        <p:txBody>
          <a:bodyPr wrap="none" lIns="0" tIns="0" rIns="0" bIns="0" rtlCol="0" anchor="t"/>
          <a:lstStyle/>
          <a:p>
            <a:pPr algn="l" indent="0" marL="0">
              <a:buNone/>
            </a:pPr>
            <a:r>
              <a:rPr lang="en-US" sz="1200" b="1" dirty="0">
                <a:solidFill>
                  <a:srgbClr val="1E2B27"/>
                </a:solidFill>
                <a:latin typeface="Microsoft YaHei" pitchFamily="34" charset="0"/>
                <a:ea typeface="Microsoft YaHei" pitchFamily="34" charset="-122"/>
                <a:cs typeface="Microsoft YaHei" pitchFamily="34" charset="-120"/>
              </a:rPr>
              <a:t>Wegovy</a:t>
            </a:r>
            <a:endParaRPr lang="en-US" sz="1200" dirty="0">
              <a:latin typeface="Microsoft YaHei" pitchFamily="34" charset="0"/>
              <a:ea typeface="Microsoft YaHei" pitchFamily="34" charset="-122"/>
              <a:cs typeface="Microsoft YaHei" pitchFamily="34" charset="-120"/>
            </a:endParaRPr>
          </a:p>
        </p:txBody>
      </p:sp>
      <p:sp>
        <p:nvSpPr>
          <p:cNvPr id="27" name="Text 25"/>
          <p:cNvSpPr/>
          <p:nvPr/>
        </p:nvSpPr>
        <p:spPr>
          <a:xfrm>
            <a:off x="4793456" y="2671339"/>
            <a:ext cx="7398544"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Semaglutide 2.4 mg</a:t>
            </a:r>
            <a:endParaRPr lang="en-US" sz="900" dirty="0">
              <a:latin typeface="Microsoft YaHei" pitchFamily="34" charset="0"/>
              <a:ea typeface="Microsoft YaHei" pitchFamily="34" charset="-122"/>
              <a:cs typeface="Microsoft YaHei" pitchFamily="34" charset="-120"/>
            </a:endParaRPr>
          </a:p>
        </p:txBody>
      </p:sp>
      <p:sp>
        <p:nvSpPr>
          <p:cNvPr id="28" name="Shape 26"/>
          <p:cNvSpPr/>
          <p:nvPr/>
        </p:nvSpPr>
        <p:spPr>
          <a:xfrm>
            <a:off x="4917281" y="3448050"/>
            <a:ext cx="0" cy="400050"/>
          </a:xfrm>
          <a:prstGeom prst="line">
            <a:avLst/>
          </a:prstGeom>
          <a:noFill/>
          <a:ln w="11430">
            <a:solidFill>
              <a:srgbClr val="3D9B82"/>
            </a:solidFill>
            <a:prstDash val="solid"/>
          </a:ln>
        </p:spPr>
      </p:sp>
      <p:sp>
        <p:nvSpPr>
          <p:cNvPr id="29" name="Shape 27"/>
          <p:cNvSpPr/>
          <p:nvPr/>
        </p:nvSpPr>
        <p:spPr>
          <a:xfrm>
            <a:off x="4860131" y="3848100"/>
            <a:ext cx="114300" cy="114300"/>
          </a:xfrm>
          <a:prstGeom prst="ellipse">
            <a:avLst/>
          </a:prstGeom>
          <a:solidFill>
            <a:srgbClr val="0E6B5C"/>
          </a:solidFill>
          <a:ln/>
        </p:spPr>
      </p:sp>
      <p:sp>
        <p:nvSpPr>
          <p:cNvPr id="30" name="Text 28"/>
          <p:cNvSpPr/>
          <p:nvPr/>
        </p:nvSpPr>
        <p:spPr>
          <a:xfrm>
            <a:off x="4993481" y="2899939"/>
            <a:ext cx="7198519"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2024-07-16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4993481" y="3053785"/>
            <a:ext cx="7198519" cy="182880"/>
          </a:xfrm>
          <a:prstGeom prst="rect">
            <a:avLst/>
          </a:prstGeom>
          <a:noFill/>
          <a:ln/>
        </p:spPr>
        <p:txBody>
          <a:bodyPr wrap="none" lIns="0" tIns="0" rIns="0" bIns="0" rtlCol="0" anchor="t"/>
          <a:lstStyle/>
          <a:p>
            <a:pPr algn="l" indent="0" marL="0">
              <a:buNone/>
            </a:pPr>
            <a:r>
              <a:rPr lang="en-US" sz="1200" b="1" dirty="0">
                <a:solidFill>
                  <a:srgbClr val="1E2B27"/>
                </a:solidFill>
                <a:latin typeface="Microsoft YaHei" pitchFamily="34" charset="0"/>
                <a:ea typeface="Microsoft YaHei" pitchFamily="34" charset="-122"/>
                <a:cs typeface="Microsoft YaHei" pitchFamily="34" charset="-120"/>
              </a:rPr>
              <a:t>Tirzepatide</a:t>
            </a:r>
            <a:endParaRPr lang="en-US" sz="1200" dirty="0">
              <a:latin typeface="Microsoft YaHei" pitchFamily="34" charset="0"/>
              <a:ea typeface="Microsoft YaHei" pitchFamily="34" charset="-122"/>
              <a:cs typeface="Microsoft YaHei" pitchFamily="34" charset="-120"/>
            </a:endParaRPr>
          </a:p>
        </p:txBody>
      </p:sp>
      <p:sp>
        <p:nvSpPr>
          <p:cNvPr id="32" name="Text 30"/>
          <p:cNvSpPr/>
          <p:nvPr/>
        </p:nvSpPr>
        <p:spPr>
          <a:xfrm>
            <a:off x="4993481" y="3261889"/>
            <a:ext cx="7198519"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Weight loss</a:t>
            </a:r>
            <a:endParaRPr lang="en-US" sz="900" dirty="0">
              <a:latin typeface="Microsoft YaHei" pitchFamily="34" charset="0"/>
              <a:ea typeface="Microsoft YaHei" pitchFamily="34" charset="-122"/>
              <a:cs typeface="Microsoft YaHei" pitchFamily="34" charset="-120"/>
            </a:endParaRPr>
          </a:p>
        </p:txBody>
      </p:sp>
      <p:sp>
        <p:nvSpPr>
          <p:cNvPr id="33" name="Shape 31"/>
          <p:cNvSpPr/>
          <p:nvPr/>
        </p:nvSpPr>
        <p:spPr>
          <a:xfrm>
            <a:off x="7331869" y="3448050"/>
            <a:ext cx="0" cy="400050"/>
          </a:xfrm>
          <a:prstGeom prst="line">
            <a:avLst/>
          </a:prstGeom>
          <a:noFill/>
          <a:ln w="11430">
            <a:solidFill>
              <a:srgbClr val="3D9B82"/>
            </a:solidFill>
            <a:prstDash val="solid"/>
          </a:ln>
        </p:spPr>
      </p:sp>
      <p:sp>
        <p:nvSpPr>
          <p:cNvPr id="34" name="Shape 32"/>
          <p:cNvSpPr/>
          <p:nvPr/>
        </p:nvSpPr>
        <p:spPr>
          <a:xfrm>
            <a:off x="7274719" y="3848100"/>
            <a:ext cx="114300" cy="114300"/>
          </a:xfrm>
          <a:prstGeom prst="ellipse">
            <a:avLst/>
          </a:prstGeom>
          <a:solidFill>
            <a:srgbClr val="0E6B5C"/>
          </a:solidFill>
          <a:ln/>
        </p:spPr>
      </p:sp>
      <p:sp>
        <p:nvSpPr>
          <p:cNvPr id="35" name="Text 33"/>
          <p:cNvSpPr/>
          <p:nvPr/>
        </p:nvSpPr>
        <p:spPr>
          <a:xfrm>
            <a:off x="7408069" y="2899939"/>
            <a:ext cx="478393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2025-06-24</a:t>
            </a:r>
            <a:endParaRPr lang="en-US" sz="900" dirty="0">
              <a:latin typeface="Microsoft YaHei" pitchFamily="34" charset="0"/>
              <a:ea typeface="Microsoft YaHei" pitchFamily="34" charset="-122"/>
              <a:cs typeface="Microsoft YaHei" pitchFamily="34" charset="-120"/>
            </a:endParaRPr>
          </a:p>
        </p:txBody>
      </p:sp>
      <p:sp>
        <p:nvSpPr>
          <p:cNvPr id="36" name="Text 34"/>
          <p:cNvSpPr/>
          <p:nvPr/>
        </p:nvSpPr>
        <p:spPr>
          <a:xfrm>
            <a:off x="7408069" y="3053785"/>
            <a:ext cx="4783931" cy="182880"/>
          </a:xfrm>
          <a:prstGeom prst="rect">
            <a:avLst/>
          </a:prstGeom>
          <a:noFill/>
          <a:ln/>
        </p:spPr>
        <p:txBody>
          <a:bodyPr wrap="none" lIns="0" tIns="0" rIns="0" bIns="0" rtlCol="0" anchor="t"/>
          <a:lstStyle/>
          <a:p>
            <a:pPr algn="l" indent="0" marL="0">
              <a:buNone/>
            </a:pPr>
            <a:r>
              <a:rPr lang="en-US" sz="1200" b="1" dirty="0">
                <a:solidFill>
                  <a:srgbClr val="1E2B27"/>
                </a:solidFill>
                <a:latin typeface="Microsoft YaHei" pitchFamily="34" charset="0"/>
                <a:ea typeface="Microsoft YaHei" pitchFamily="34" charset="-122"/>
                <a:cs typeface="Microsoft YaHei" pitchFamily="34" charset="-120"/>
              </a:rPr>
              <a:t>Mazdutide</a:t>
            </a:r>
            <a:endParaRPr lang="en-US" sz="1200" dirty="0">
              <a:latin typeface="Microsoft YaHei" pitchFamily="34" charset="0"/>
              <a:ea typeface="Microsoft YaHei" pitchFamily="34" charset="-122"/>
              <a:cs typeface="Microsoft YaHei" pitchFamily="34" charset="-120"/>
            </a:endParaRPr>
          </a:p>
        </p:txBody>
      </p:sp>
      <p:sp>
        <p:nvSpPr>
          <p:cNvPr id="37" name="Text 35"/>
          <p:cNvSpPr/>
          <p:nvPr/>
        </p:nvSpPr>
        <p:spPr>
          <a:xfrm>
            <a:off x="7408069" y="3261889"/>
            <a:ext cx="478393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Weight loss</a:t>
            </a:r>
            <a:endParaRPr lang="en-US" sz="900" dirty="0">
              <a:latin typeface="Microsoft YaHei" pitchFamily="34" charset="0"/>
              <a:ea typeface="Microsoft YaHei" pitchFamily="34" charset="-122"/>
              <a:cs typeface="Microsoft YaHei" pitchFamily="34" charset="-120"/>
            </a:endParaRPr>
          </a:p>
        </p:txBody>
      </p:sp>
      <p:sp>
        <p:nvSpPr>
          <p:cNvPr id="38" name="Shape 36"/>
          <p:cNvSpPr/>
          <p:nvPr/>
        </p:nvSpPr>
        <p:spPr>
          <a:xfrm>
            <a:off x="9110662" y="3448050"/>
            <a:ext cx="0" cy="400050"/>
          </a:xfrm>
          <a:prstGeom prst="line">
            <a:avLst/>
          </a:prstGeom>
          <a:noFill/>
          <a:ln w="11430">
            <a:solidFill>
              <a:srgbClr val="3D9B82"/>
            </a:solidFill>
            <a:prstDash val="solid"/>
          </a:ln>
        </p:spPr>
      </p:sp>
      <p:sp>
        <p:nvSpPr>
          <p:cNvPr id="39" name="Shape 37"/>
          <p:cNvSpPr/>
          <p:nvPr/>
        </p:nvSpPr>
        <p:spPr>
          <a:xfrm>
            <a:off x="9053512" y="3848100"/>
            <a:ext cx="114300" cy="114300"/>
          </a:xfrm>
          <a:prstGeom prst="ellipse">
            <a:avLst/>
          </a:prstGeom>
          <a:solidFill>
            <a:srgbClr val="0E6B5C"/>
          </a:solidFill>
          <a:ln/>
        </p:spPr>
      </p:sp>
      <p:sp>
        <p:nvSpPr>
          <p:cNvPr id="40" name="Text 38"/>
          <p:cNvSpPr/>
          <p:nvPr/>
        </p:nvSpPr>
        <p:spPr>
          <a:xfrm>
            <a:off x="9186862" y="2899939"/>
            <a:ext cx="3005138"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2026-03-03</a:t>
            </a:r>
            <a:endParaRPr lang="en-US" sz="900" dirty="0">
              <a:latin typeface="Microsoft YaHei" pitchFamily="34" charset="0"/>
              <a:ea typeface="Microsoft YaHei" pitchFamily="34" charset="-122"/>
              <a:cs typeface="Microsoft YaHei" pitchFamily="34" charset="-120"/>
            </a:endParaRPr>
          </a:p>
        </p:txBody>
      </p:sp>
      <p:sp>
        <p:nvSpPr>
          <p:cNvPr id="41" name="Text 39"/>
          <p:cNvSpPr/>
          <p:nvPr/>
        </p:nvSpPr>
        <p:spPr>
          <a:xfrm>
            <a:off x="9186862" y="3053785"/>
            <a:ext cx="3005138" cy="182880"/>
          </a:xfrm>
          <a:prstGeom prst="rect">
            <a:avLst/>
          </a:prstGeom>
          <a:noFill/>
          <a:ln/>
        </p:spPr>
        <p:txBody>
          <a:bodyPr wrap="none" lIns="0" tIns="0" rIns="0" bIns="0" rtlCol="0" anchor="t"/>
          <a:lstStyle/>
          <a:p>
            <a:pPr algn="l" indent="0" marL="0">
              <a:buNone/>
            </a:pPr>
            <a:r>
              <a:rPr lang="en-US" sz="1200" b="1" dirty="0">
                <a:solidFill>
                  <a:srgbClr val="1E2B27"/>
                </a:solidFill>
                <a:latin typeface="Microsoft YaHei" pitchFamily="34" charset="0"/>
                <a:ea typeface="Microsoft YaHei" pitchFamily="34" charset="-122"/>
                <a:cs typeface="Microsoft YaHei" pitchFamily="34" charset="-120"/>
              </a:rPr>
              <a:t>Ecnoglutide</a:t>
            </a:r>
            <a:endParaRPr lang="en-US" sz="1200" dirty="0">
              <a:latin typeface="Microsoft YaHei" pitchFamily="34" charset="0"/>
              <a:ea typeface="Microsoft YaHei" pitchFamily="34" charset="-122"/>
              <a:cs typeface="Microsoft YaHei" pitchFamily="34" charset="-120"/>
            </a:endParaRPr>
          </a:p>
        </p:txBody>
      </p:sp>
      <p:sp>
        <p:nvSpPr>
          <p:cNvPr id="42" name="Text 40"/>
          <p:cNvSpPr/>
          <p:nvPr/>
        </p:nvSpPr>
        <p:spPr>
          <a:xfrm>
            <a:off x="9186862" y="3261889"/>
            <a:ext cx="3005138"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Weight loss</a:t>
            </a:r>
            <a:endParaRPr lang="en-US" sz="900" dirty="0">
              <a:latin typeface="Microsoft YaHei" pitchFamily="34" charset="0"/>
              <a:ea typeface="Microsoft YaHei" pitchFamily="34" charset="-122"/>
              <a:cs typeface="Microsoft YaHei" pitchFamily="34" charset="-120"/>
            </a:endParaRPr>
          </a:p>
        </p:txBody>
      </p:sp>
      <p:sp>
        <p:nvSpPr>
          <p:cNvPr id="43" name="Shape 41"/>
          <p:cNvSpPr/>
          <p:nvPr/>
        </p:nvSpPr>
        <p:spPr>
          <a:xfrm>
            <a:off x="952500" y="3895725"/>
            <a:ext cx="10287000" cy="19050"/>
          </a:xfrm>
          <a:prstGeom prst="rect">
            <a:avLst/>
          </a:prstGeom>
          <a:solidFill>
            <a:srgbClr val="1E2B27"/>
          </a:solidFill>
          <a:ln/>
        </p:spPr>
      </p:sp>
      <p:sp>
        <p:nvSpPr>
          <p:cNvPr id="44" name="Shape 42"/>
          <p:cNvSpPr/>
          <p:nvPr/>
        </p:nvSpPr>
        <p:spPr>
          <a:xfrm>
            <a:off x="942975" y="3848100"/>
            <a:ext cx="19050" cy="114300"/>
          </a:xfrm>
          <a:prstGeom prst="rect">
            <a:avLst/>
          </a:prstGeom>
          <a:solidFill>
            <a:srgbClr val="1E2B27"/>
          </a:solidFill>
          <a:ln/>
        </p:spPr>
      </p:sp>
      <p:sp>
        <p:nvSpPr>
          <p:cNvPr id="45" name="Text 43"/>
          <p:cNvSpPr/>
          <p:nvPr/>
        </p:nvSpPr>
        <p:spPr>
          <a:xfrm>
            <a:off x="1009650" y="3995675"/>
            <a:ext cx="11182350" cy="148590"/>
          </a:xfrm>
          <a:prstGeom prst="rect">
            <a:avLst/>
          </a:prstGeom>
          <a:noFill/>
          <a:ln/>
        </p:spPr>
        <p:txBody>
          <a:bodyPr wrap="none" lIns="0" tIns="0" rIns="0" bIns="0" rtlCol="0" anchor="t"/>
          <a:lstStyle/>
          <a:p>
            <a:pPr algn="l" indent="0" marL="0">
              <a:buNone/>
            </a:pPr>
            <a:r>
              <a:rPr lang="en-US" sz="975" b="1" dirty="0">
                <a:solidFill>
                  <a:srgbClr val="1E2B27"/>
                </a:solidFill>
                <a:latin typeface="Microsoft YaHei" pitchFamily="34" charset="0"/>
                <a:ea typeface="Microsoft YaHei" pitchFamily="34" charset="-122"/>
                <a:cs typeface="Microsoft YaHei" pitchFamily="34" charset="-120"/>
              </a:rPr>
              <a:t>2023</a:t>
            </a:r>
            <a:endParaRPr lang="en-US" sz="975" dirty="0">
              <a:latin typeface="Microsoft YaHei" pitchFamily="34" charset="0"/>
              <a:ea typeface="Microsoft YaHei" pitchFamily="34" charset="-122"/>
              <a:cs typeface="Microsoft YaHei" pitchFamily="34" charset="-120"/>
            </a:endParaRPr>
          </a:p>
        </p:txBody>
      </p:sp>
      <p:sp>
        <p:nvSpPr>
          <p:cNvPr id="46" name="Shape 44"/>
          <p:cNvSpPr/>
          <p:nvPr/>
        </p:nvSpPr>
        <p:spPr>
          <a:xfrm>
            <a:off x="3514725" y="3848100"/>
            <a:ext cx="19050" cy="114300"/>
          </a:xfrm>
          <a:prstGeom prst="rect">
            <a:avLst/>
          </a:prstGeom>
          <a:solidFill>
            <a:srgbClr val="1E2B27"/>
          </a:solidFill>
          <a:ln/>
        </p:spPr>
      </p:sp>
      <p:sp>
        <p:nvSpPr>
          <p:cNvPr id="47" name="Text 45"/>
          <p:cNvSpPr/>
          <p:nvPr/>
        </p:nvSpPr>
        <p:spPr>
          <a:xfrm>
            <a:off x="3581400" y="3995675"/>
            <a:ext cx="8610600" cy="148590"/>
          </a:xfrm>
          <a:prstGeom prst="rect">
            <a:avLst/>
          </a:prstGeom>
          <a:noFill/>
          <a:ln/>
        </p:spPr>
        <p:txBody>
          <a:bodyPr wrap="none" lIns="0" tIns="0" rIns="0" bIns="0" rtlCol="0" anchor="t"/>
          <a:lstStyle/>
          <a:p>
            <a:pPr algn="l" indent="0" marL="0">
              <a:buNone/>
            </a:pPr>
            <a:r>
              <a:rPr lang="en-US" sz="975" b="1" dirty="0">
                <a:solidFill>
                  <a:srgbClr val="1E2B27"/>
                </a:solidFill>
                <a:latin typeface="Microsoft YaHei" pitchFamily="34" charset="0"/>
                <a:ea typeface="Microsoft YaHei" pitchFamily="34" charset="-122"/>
                <a:cs typeface="Microsoft YaHei" pitchFamily="34" charset="-120"/>
              </a:rPr>
              <a:t>2024</a:t>
            </a:r>
            <a:endParaRPr lang="en-US" sz="975" dirty="0">
              <a:latin typeface="Microsoft YaHei" pitchFamily="34" charset="0"/>
              <a:ea typeface="Microsoft YaHei" pitchFamily="34" charset="-122"/>
              <a:cs typeface="Microsoft YaHei" pitchFamily="34" charset="-120"/>
            </a:endParaRPr>
          </a:p>
        </p:txBody>
      </p:sp>
      <p:sp>
        <p:nvSpPr>
          <p:cNvPr id="48" name="Shape 46"/>
          <p:cNvSpPr/>
          <p:nvPr/>
        </p:nvSpPr>
        <p:spPr>
          <a:xfrm>
            <a:off x="6086475" y="3848100"/>
            <a:ext cx="19050" cy="114300"/>
          </a:xfrm>
          <a:prstGeom prst="rect">
            <a:avLst/>
          </a:prstGeom>
          <a:solidFill>
            <a:srgbClr val="1E2B27"/>
          </a:solidFill>
          <a:ln/>
        </p:spPr>
      </p:sp>
      <p:sp>
        <p:nvSpPr>
          <p:cNvPr id="49" name="Text 47"/>
          <p:cNvSpPr/>
          <p:nvPr/>
        </p:nvSpPr>
        <p:spPr>
          <a:xfrm>
            <a:off x="6153150" y="3995675"/>
            <a:ext cx="6038850" cy="148590"/>
          </a:xfrm>
          <a:prstGeom prst="rect">
            <a:avLst/>
          </a:prstGeom>
          <a:noFill/>
          <a:ln/>
        </p:spPr>
        <p:txBody>
          <a:bodyPr wrap="none" lIns="0" tIns="0" rIns="0" bIns="0" rtlCol="0" anchor="t"/>
          <a:lstStyle/>
          <a:p>
            <a:pPr algn="l" indent="0" marL="0">
              <a:buNone/>
            </a:pPr>
            <a:r>
              <a:rPr lang="en-US" sz="975" b="1" dirty="0">
                <a:solidFill>
                  <a:srgbClr val="1E2B27"/>
                </a:solidFill>
                <a:latin typeface="Microsoft YaHei" pitchFamily="34" charset="0"/>
                <a:ea typeface="Microsoft YaHei" pitchFamily="34" charset="-122"/>
                <a:cs typeface="Microsoft YaHei" pitchFamily="34" charset="-120"/>
              </a:rPr>
              <a:t>2025</a:t>
            </a:r>
            <a:endParaRPr lang="en-US" sz="975" dirty="0">
              <a:latin typeface="Microsoft YaHei" pitchFamily="34" charset="0"/>
              <a:ea typeface="Microsoft YaHei" pitchFamily="34" charset="-122"/>
              <a:cs typeface="Microsoft YaHei" pitchFamily="34" charset="-120"/>
            </a:endParaRPr>
          </a:p>
        </p:txBody>
      </p:sp>
      <p:sp>
        <p:nvSpPr>
          <p:cNvPr id="50" name="Shape 48"/>
          <p:cNvSpPr/>
          <p:nvPr/>
        </p:nvSpPr>
        <p:spPr>
          <a:xfrm>
            <a:off x="8658225" y="3848100"/>
            <a:ext cx="19050" cy="114300"/>
          </a:xfrm>
          <a:prstGeom prst="rect">
            <a:avLst/>
          </a:prstGeom>
          <a:solidFill>
            <a:srgbClr val="1E2B27"/>
          </a:solidFill>
          <a:ln/>
        </p:spPr>
      </p:sp>
      <p:sp>
        <p:nvSpPr>
          <p:cNvPr id="51" name="Text 49"/>
          <p:cNvSpPr/>
          <p:nvPr/>
        </p:nvSpPr>
        <p:spPr>
          <a:xfrm>
            <a:off x="8724900" y="3995675"/>
            <a:ext cx="3467100" cy="148590"/>
          </a:xfrm>
          <a:prstGeom prst="rect">
            <a:avLst/>
          </a:prstGeom>
          <a:noFill/>
          <a:ln/>
        </p:spPr>
        <p:txBody>
          <a:bodyPr wrap="none" lIns="0" tIns="0" rIns="0" bIns="0" rtlCol="0" anchor="t"/>
          <a:lstStyle/>
          <a:p>
            <a:pPr algn="l" indent="0" marL="0">
              <a:buNone/>
            </a:pPr>
            <a:r>
              <a:rPr lang="en-US" sz="975" b="1" dirty="0">
                <a:solidFill>
                  <a:srgbClr val="1E2B27"/>
                </a:solidFill>
                <a:latin typeface="Microsoft YaHei" pitchFamily="34" charset="0"/>
                <a:ea typeface="Microsoft YaHei" pitchFamily="34" charset="-122"/>
                <a:cs typeface="Microsoft YaHei" pitchFamily="34" charset="-120"/>
              </a:rPr>
              <a:t>2026</a:t>
            </a:r>
            <a:endParaRPr lang="en-US" sz="975" dirty="0">
              <a:latin typeface="Microsoft YaHei" pitchFamily="34" charset="0"/>
              <a:ea typeface="Microsoft YaHei" pitchFamily="34" charset="-122"/>
              <a:cs typeface="Microsoft YaHei" pitchFamily="34" charset="-120"/>
            </a:endParaRPr>
          </a:p>
        </p:txBody>
      </p:sp>
      <p:sp>
        <p:nvSpPr>
          <p:cNvPr id="52" name="Shape 50"/>
          <p:cNvSpPr/>
          <p:nvPr/>
        </p:nvSpPr>
        <p:spPr>
          <a:xfrm>
            <a:off x="5531644" y="3962400"/>
            <a:ext cx="0" cy="514350"/>
          </a:xfrm>
          <a:prstGeom prst="line">
            <a:avLst/>
          </a:prstGeom>
          <a:noFill/>
          <a:ln w="11430">
            <a:solidFill>
              <a:srgbClr val="BBC5C1"/>
            </a:solidFill>
            <a:prstDash val="solid"/>
          </a:ln>
        </p:spPr>
      </p:sp>
      <p:sp>
        <p:nvSpPr>
          <p:cNvPr id="53" name="Shape 51"/>
          <p:cNvSpPr/>
          <p:nvPr/>
        </p:nvSpPr>
        <p:spPr>
          <a:xfrm>
            <a:off x="5464302" y="3837908"/>
            <a:ext cx="134684" cy="134683"/>
          </a:xfrm>
          <a:custGeom>
            <a:avLst/>
            <a:gdLst/>
            <a:ahLst/>
            <a:cxnLst/>
            <a:rect l="l" t="t" r="r" b="b"/>
            <a:pathLst>
              <a:path w="134684" h="134683">
                <a:moveTo>
                  <a:pt x="67342" y="0"/>
                </a:moveTo>
                <a:lnTo>
                  <a:pt x="134684" y="67342"/>
                </a:lnTo>
                <a:lnTo>
                  <a:pt x="67342" y="134683"/>
                </a:lnTo>
                <a:lnTo>
                  <a:pt x="0" y="67342"/>
                </a:lnTo>
                <a:close/>
              </a:path>
            </a:pathLst>
          </a:custGeom>
          <a:solidFill>
            <a:srgbClr val="2E4257"/>
          </a:solidFill>
          <a:ln/>
        </p:spPr>
      </p:sp>
      <p:sp>
        <p:nvSpPr>
          <p:cNvPr id="54" name="Text 52"/>
          <p:cNvSpPr/>
          <p:nvPr/>
        </p:nvSpPr>
        <p:spPr>
          <a:xfrm>
            <a:off x="5607844" y="4500139"/>
            <a:ext cx="6584156"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2024-10-12</a:t>
            </a:r>
            <a:endParaRPr lang="en-US" sz="900" dirty="0">
              <a:latin typeface="Microsoft YaHei" pitchFamily="34" charset="0"/>
              <a:ea typeface="Microsoft YaHei" pitchFamily="34" charset="-122"/>
              <a:cs typeface="Microsoft YaHei" pitchFamily="34" charset="-120"/>
            </a:endParaRPr>
          </a:p>
        </p:txBody>
      </p:sp>
      <p:sp>
        <p:nvSpPr>
          <p:cNvPr id="55" name="Text 53"/>
          <p:cNvSpPr/>
          <p:nvPr/>
        </p:nvSpPr>
        <p:spPr>
          <a:xfrm>
            <a:off x="5607844" y="4672312"/>
            <a:ext cx="6584156"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Obesity guideline</a:t>
            </a:r>
            <a:endParaRPr lang="en-US" sz="1050" dirty="0">
              <a:latin typeface="Microsoft YaHei" pitchFamily="34" charset="0"/>
              <a:ea typeface="Microsoft YaHei" pitchFamily="34" charset="-122"/>
              <a:cs typeface="Microsoft YaHei" pitchFamily="34" charset="-120"/>
            </a:endParaRPr>
          </a:p>
        </p:txBody>
      </p:sp>
      <p:sp>
        <p:nvSpPr>
          <p:cNvPr id="56" name="Shape 54"/>
          <p:cNvSpPr/>
          <p:nvPr/>
        </p:nvSpPr>
        <p:spPr>
          <a:xfrm>
            <a:off x="7374731" y="3962400"/>
            <a:ext cx="0" cy="1657350"/>
          </a:xfrm>
          <a:prstGeom prst="line">
            <a:avLst/>
          </a:prstGeom>
          <a:noFill/>
          <a:ln w="11430">
            <a:solidFill>
              <a:srgbClr val="BBC5C1"/>
            </a:solidFill>
            <a:prstDash val="solid"/>
          </a:ln>
        </p:spPr>
      </p:sp>
      <p:sp>
        <p:nvSpPr>
          <p:cNvPr id="57" name="Shape 55"/>
          <p:cNvSpPr/>
          <p:nvPr/>
        </p:nvSpPr>
        <p:spPr>
          <a:xfrm>
            <a:off x="7307390" y="3837908"/>
            <a:ext cx="134684" cy="134683"/>
          </a:xfrm>
          <a:custGeom>
            <a:avLst/>
            <a:gdLst/>
            <a:ahLst/>
            <a:cxnLst/>
            <a:rect l="l" t="t" r="r" b="b"/>
            <a:pathLst>
              <a:path w="134684" h="134683">
                <a:moveTo>
                  <a:pt x="67342" y="0"/>
                </a:moveTo>
                <a:lnTo>
                  <a:pt x="134684" y="67342"/>
                </a:lnTo>
                <a:lnTo>
                  <a:pt x="67342" y="134683"/>
                </a:lnTo>
                <a:lnTo>
                  <a:pt x="0" y="67342"/>
                </a:lnTo>
                <a:close/>
              </a:path>
            </a:pathLst>
          </a:custGeom>
          <a:solidFill>
            <a:srgbClr val="2E4257"/>
          </a:solidFill>
          <a:ln/>
        </p:spPr>
      </p:sp>
      <p:sp>
        <p:nvSpPr>
          <p:cNvPr id="58" name="Text 56"/>
          <p:cNvSpPr/>
          <p:nvPr/>
        </p:nvSpPr>
        <p:spPr>
          <a:xfrm>
            <a:off x="7450931" y="5643139"/>
            <a:ext cx="4741069"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2025-06-30</a:t>
            </a:r>
            <a:endParaRPr lang="en-US" sz="900" dirty="0">
              <a:latin typeface="Microsoft YaHei" pitchFamily="34" charset="0"/>
              <a:ea typeface="Microsoft YaHei" pitchFamily="34" charset="-122"/>
              <a:cs typeface="Microsoft YaHei" pitchFamily="34" charset="-120"/>
            </a:endParaRPr>
          </a:p>
        </p:txBody>
      </p:sp>
      <p:sp>
        <p:nvSpPr>
          <p:cNvPr id="59" name="Text 57"/>
          <p:cNvSpPr/>
          <p:nvPr/>
        </p:nvSpPr>
        <p:spPr>
          <a:xfrm>
            <a:off x="7450931" y="5815312"/>
            <a:ext cx="4741069"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Tirzepatide: sleep apnea</a:t>
            </a:r>
            <a:endParaRPr lang="en-US" sz="1050" dirty="0">
              <a:latin typeface="Microsoft YaHei" pitchFamily="34" charset="0"/>
              <a:ea typeface="Microsoft YaHei" pitchFamily="34" charset="-122"/>
              <a:cs typeface="Microsoft YaHei" pitchFamily="34" charset="-120"/>
            </a:endParaRPr>
          </a:p>
        </p:txBody>
      </p:sp>
      <p:sp>
        <p:nvSpPr>
          <p:cNvPr id="60" name="Shape 58"/>
          <p:cNvSpPr/>
          <p:nvPr/>
        </p:nvSpPr>
        <p:spPr>
          <a:xfrm>
            <a:off x="8560594" y="3962400"/>
            <a:ext cx="0" cy="514350"/>
          </a:xfrm>
          <a:prstGeom prst="line">
            <a:avLst/>
          </a:prstGeom>
          <a:noFill/>
          <a:ln w="11430">
            <a:solidFill>
              <a:srgbClr val="BBC5C1"/>
            </a:solidFill>
            <a:prstDash val="solid"/>
          </a:ln>
        </p:spPr>
      </p:sp>
      <p:sp>
        <p:nvSpPr>
          <p:cNvPr id="61" name="Shape 59"/>
          <p:cNvSpPr/>
          <p:nvPr/>
        </p:nvSpPr>
        <p:spPr>
          <a:xfrm>
            <a:off x="8493252" y="3837908"/>
            <a:ext cx="134684" cy="134683"/>
          </a:xfrm>
          <a:custGeom>
            <a:avLst/>
            <a:gdLst/>
            <a:ahLst/>
            <a:cxnLst/>
            <a:rect l="l" t="t" r="r" b="b"/>
            <a:pathLst>
              <a:path w="134684" h="134683">
                <a:moveTo>
                  <a:pt x="67342" y="0"/>
                </a:moveTo>
                <a:lnTo>
                  <a:pt x="134684" y="67342"/>
                </a:lnTo>
                <a:lnTo>
                  <a:pt x="67342" y="134683"/>
                </a:lnTo>
                <a:lnTo>
                  <a:pt x="0" y="67342"/>
                </a:lnTo>
                <a:close/>
              </a:path>
            </a:pathLst>
          </a:custGeom>
          <a:solidFill>
            <a:srgbClr val="0E6B5C"/>
          </a:solidFill>
          <a:ln/>
        </p:spPr>
      </p:sp>
      <p:sp>
        <p:nvSpPr>
          <p:cNvPr id="62" name="Text 60"/>
          <p:cNvSpPr/>
          <p:nvPr/>
        </p:nvSpPr>
        <p:spPr>
          <a:xfrm>
            <a:off x="0" y="4500139"/>
            <a:ext cx="8484394"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2025-12-16</a:t>
            </a:r>
            <a:endParaRPr lang="en-US" sz="900" dirty="0">
              <a:latin typeface="Microsoft YaHei" pitchFamily="34" charset="0"/>
              <a:ea typeface="Microsoft YaHei" pitchFamily="34" charset="-122"/>
              <a:cs typeface="Microsoft YaHei" pitchFamily="34" charset="-120"/>
            </a:endParaRPr>
          </a:p>
        </p:txBody>
      </p:sp>
      <p:sp>
        <p:nvSpPr>
          <p:cNvPr id="63" name="Text 61"/>
          <p:cNvSpPr/>
          <p:nvPr/>
        </p:nvSpPr>
        <p:spPr>
          <a:xfrm>
            <a:off x="0" y="4663148"/>
            <a:ext cx="8484394" cy="171450"/>
          </a:xfrm>
          <a:prstGeom prst="rect">
            <a:avLst/>
          </a:prstGeom>
          <a:noFill/>
          <a:ln/>
        </p:spPr>
        <p:txBody>
          <a:bodyPr wrap="none" lIns="0" tIns="0" rIns="0" bIns="0" rtlCol="0" anchor="t"/>
          <a:lstStyle/>
          <a:p>
            <a:pPr algn="r" indent="0" marL="0">
              <a:buNone/>
            </a:pPr>
            <a:r>
              <a:rPr lang="en-US" sz="1125" b="1" dirty="0">
                <a:solidFill>
                  <a:srgbClr val="0E6B5C"/>
                </a:solidFill>
                <a:latin typeface="Microsoft YaHei" pitchFamily="34" charset="0"/>
                <a:ea typeface="Microsoft YaHei" pitchFamily="34" charset="-122"/>
                <a:cs typeface="Microsoft YaHei" pitchFamily="34" charset="-120"/>
              </a:rPr>
              <a:t>Wegovy: heart</a:t>
            </a:r>
            <a:endParaRPr lang="en-US" sz="1125" dirty="0">
              <a:latin typeface="Microsoft YaHei" pitchFamily="34" charset="0"/>
              <a:ea typeface="Microsoft YaHei" pitchFamily="34" charset="-122"/>
              <a:cs typeface="Microsoft YaHei" pitchFamily="34" charset="-120"/>
            </a:endParaRPr>
          </a:p>
        </p:txBody>
      </p:sp>
      <p:sp>
        <p:nvSpPr>
          <p:cNvPr id="64" name="Shape 62"/>
          <p:cNvSpPr/>
          <p:nvPr/>
        </p:nvSpPr>
        <p:spPr>
          <a:xfrm>
            <a:off x="8667750" y="3962400"/>
            <a:ext cx="0" cy="1276350"/>
          </a:xfrm>
          <a:prstGeom prst="line">
            <a:avLst/>
          </a:prstGeom>
          <a:noFill/>
          <a:ln w="11430">
            <a:solidFill>
              <a:srgbClr val="BBC5C1"/>
            </a:solidFill>
            <a:prstDash val="solid"/>
          </a:ln>
        </p:spPr>
      </p:sp>
      <p:sp>
        <p:nvSpPr>
          <p:cNvPr id="65" name="Shape 63"/>
          <p:cNvSpPr/>
          <p:nvPr/>
        </p:nvSpPr>
        <p:spPr>
          <a:xfrm>
            <a:off x="8600408" y="3837908"/>
            <a:ext cx="134684" cy="134683"/>
          </a:xfrm>
          <a:custGeom>
            <a:avLst/>
            <a:gdLst/>
            <a:ahLst/>
            <a:cxnLst/>
            <a:rect l="l" t="t" r="r" b="b"/>
            <a:pathLst>
              <a:path w="134684" h="134683">
                <a:moveTo>
                  <a:pt x="67342" y="0"/>
                </a:moveTo>
                <a:lnTo>
                  <a:pt x="134684" y="67342"/>
                </a:lnTo>
                <a:lnTo>
                  <a:pt x="67342" y="134683"/>
                </a:lnTo>
                <a:lnTo>
                  <a:pt x="0" y="67342"/>
                </a:lnTo>
                <a:close/>
              </a:path>
            </a:pathLst>
          </a:custGeom>
          <a:solidFill>
            <a:srgbClr val="2E4257"/>
          </a:solidFill>
          <a:ln/>
        </p:spPr>
      </p:sp>
      <p:sp>
        <p:nvSpPr>
          <p:cNvPr id="66" name="Text 64"/>
          <p:cNvSpPr/>
          <p:nvPr/>
        </p:nvSpPr>
        <p:spPr>
          <a:xfrm>
            <a:off x="8743950" y="5262139"/>
            <a:ext cx="344805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2026-01-01</a:t>
            </a:r>
            <a:endParaRPr lang="en-US" sz="900" dirty="0">
              <a:latin typeface="Microsoft YaHei" pitchFamily="34" charset="0"/>
              <a:ea typeface="Microsoft YaHei" pitchFamily="34" charset="-122"/>
              <a:cs typeface="Microsoft YaHei" pitchFamily="34" charset="-120"/>
            </a:endParaRPr>
          </a:p>
        </p:txBody>
      </p:sp>
      <p:sp>
        <p:nvSpPr>
          <p:cNvPr id="67" name="Text 65"/>
          <p:cNvSpPr/>
          <p:nvPr/>
        </p:nvSpPr>
        <p:spPr>
          <a:xfrm>
            <a:off x="8743950" y="5434312"/>
            <a:ext cx="3448050"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New insurance list</a:t>
            </a:r>
            <a:endParaRPr lang="en-US" sz="1050" dirty="0">
              <a:latin typeface="Microsoft YaHei" pitchFamily="34" charset="0"/>
              <a:ea typeface="Microsoft YaHei" pitchFamily="34" charset="-122"/>
              <a:cs typeface="Microsoft YaHei" pitchFamily="34" charset="-120"/>
            </a:endParaRPr>
          </a:p>
        </p:txBody>
      </p:sp>
      <p:sp>
        <p:nvSpPr>
          <p:cNvPr id="68" name="Shape 66"/>
          <p:cNvSpPr/>
          <p:nvPr/>
        </p:nvSpPr>
        <p:spPr>
          <a:xfrm>
            <a:off x="9232106" y="3962400"/>
            <a:ext cx="0" cy="895350"/>
          </a:xfrm>
          <a:prstGeom prst="line">
            <a:avLst/>
          </a:prstGeom>
          <a:noFill/>
          <a:ln w="11430">
            <a:solidFill>
              <a:srgbClr val="BBC5C1"/>
            </a:solidFill>
            <a:prstDash val="solid"/>
          </a:ln>
        </p:spPr>
      </p:sp>
      <p:sp>
        <p:nvSpPr>
          <p:cNvPr id="69" name="Shape 67"/>
          <p:cNvSpPr/>
          <p:nvPr/>
        </p:nvSpPr>
        <p:spPr>
          <a:xfrm>
            <a:off x="9164765" y="3837908"/>
            <a:ext cx="134684" cy="134683"/>
          </a:xfrm>
          <a:custGeom>
            <a:avLst/>
            <a:gdLst/>
            <a:ahLst/>
            <a:cxnLst/>
            <a:rect l="l" t="t" r="r" b="b"/>
            <a:pathLst>
              <a:path w="134684" h="134683">
                <a:moveTo>
                  <a:pt x="67342" y="0"/>
                </a:moveTo>
                <a:lnTo>
                  <a:pt x="134684" y="67342"/>
                </a:lnTo>
                <a:lnTo>
                  <a:pt x="67342" y="134683"/>
                </a:lnTo>
                <a:lnTo>
                  <a:pt x="0" y="67342"/>
                </a:lnTo>
                <a:close/>
              </a:path>
            </a:pathLst>
          </a:custGeom>
          <a:solidFill>
            <a:srgbClr val="2E4257"/>
          </a:solidFill>
          <a:ln/>
        </p:spPr>
      </p:sp>
      <p:sp>
        <p:nvSpPr>
          <p:cNvPr id="70" name="Text 68"/>
          <p:cNvSpPr/>
          <p:nvPr/>
        </p:nvSpPr>
        <p:spPr>
          <a:xfrm>
            <a:off x="9308306" y="4881139"/>
            <a:ext cx="2883694"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2026-03-20</a:t>
            </a:r>
            <a:endParaRPr lang="en-US" sz="900" dirty="0">
              <a:latin typeface="Microsoft YaHei" pitchFamily="34" charset="0"/>
              <a:ea typeface="Microsoft YaHei" pitchFamily="34" charset="-122"/>
              <a:cs typeface="Microsoft YaHei" pitchFamily="34" charset="-120"/>
            </a:endParaRPr>
          </a:p>
        </p:txBody>
      </p:sp>
      <p:sp>
        <p:nvSpPr>
          <p:cNvPr id="71" name="Text 69"/>
          <p:cNvSpPr/>
          <p:nvPr/>
        </p:nvSpPr>
        <p:spPr>
          <a:xfrm>
            <a:off x="9308306" y="5053312"/>
            <a:ext cx="2883694"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Semaglutide patent ends</a:t>
            </a:r>
            <a:endParaRPr lang="en-US" sz="1050" dirty="0">
              <a:latin typeface="Microsoft YaHei" pitchFamily="34" charset="0"/>
              <a:ea typeface="Microsoft YaHei" pitchFamily="34" charset="-122"/>
              <a:cs typeface="Microsoft YaHei" pitchFamily="34" charset="-120"/>
            </a:endParaRPr>
          </a:p>
        </p:txBody>
      </p:sp>
      <p:sp>
        <p:nvSpPr>
          <p:cNvPr id="72" name="Shape 70"/>
          <p:cNvSpPr/>
          <p:nvPr/>
        </p:nvSpPr>
        <p:spPr>
          <a:xfrm>
            <a:off x="10432256" y="3962400"/>
            <a:ext cx="0" cy="514350"/>
          </a:xfrm>
          <a:prstGeom prst="line">
            <a:avLst/>
          </a:prstGeom>
          <a:noFill/>
          <a:ln w="11430">
            <a:solidFill>
              <a:srgbClr val="BBC5C1"/>
            </a:solidFill>
            <a:prstDash val="solid"/>
          </a:ln>
        </p:spPr>
      </p:sp>
      <p:sp>
        <p:nvSpPr>
          <p:cNvPr id="73" name="Shape 71"/>
          <p:cNvSpPr/>
          <p:nvPr/>
        </p:nvSpPr>
        <p:spPr>
          <a:xfrm>
            <a:off x="10364915" y="3837908"/>
            <a:ext cx="134683" cy="134683"/>
          </a:xfrm>
          <a:custGeom>
            <a:avLst/>
            <a:gdLst/>
            <a:ahLst/>
            <a:cxnLst/>
            <a:rect l="l" t="t" r="r" b="b"/>
            <a:pathLst>
              <a:path w="134683" h="134683">
                <a:moveTo>
                  <a:pt x="67342" y="0"/>
                </a:moveTo>
                <a:lnTo>
                  <a:pt x="134683" y="67342"/>
                </a:lnTo>
                <a:lnTo>
                  <a:pt x="67342" y="134683"/>
                </a:lnTo>
                <a:lnTo>
                  <a:pt x="0" y="67342"/>
                </a:lnTo>
                <a:close/>
              </a:path>
            </a:pathLst>
          </a:custGeom>
          <a:solidFill>
            <a:srgbClr val="2E4257"/>
          </a:solidFill>
          <a:ln/>
        </p:spPr>
      </p:sp>
      <p:sp>
        <p:nvSpPr>
          <p:cNvPr id="74" name="Text 72"/>
          <p:cNvSpPr/>
          <p:nvPr/>
        </p:nvSpPr>
        <p:spPr>
          <a:xfrm>
            <a:off x="10508456" y="4500139"/>
            <a:ext cx="1683544"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2026-09-08</a:t>
            </a:r>
            <a:endParaRPr lang="en-US" sz="900" dirty="0">
              <a:latin typeface="Microsoft YaHei" pitchFamily="34" charset="0"/>
              <a:ea typeface="Microsoft YaHei" pitchFamily="34" charset="-122"/>
              <a:cs typeface="Microsoft YaHei" pitchFamily="34" charset="-120"/>
            </a:endParaRPr>
          </a:p>
        </p:txBody>
      </p:sp>
      <p:sp>
        <p:nvSpPr>
          <p:cNvPr id="75" name="Text 73"/>
          <p:cNvSpPr/>
          <p:nvPr/>
        </p:nvSpPr>
        <p:spPr>
          <a:xfrm>
            <a:off x="10508456" y="4672312"/>
            <a:ext cx="1683544"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Wegovy: MASH</a:t>
            </a:r>
            <a:endParaRPr lang="en-US" sz="1050" dirty="0">
              <a:latin typeface="Microsoft YaHei" pitchFamily="34" charset="0"/>
              <a:ea typeface="Microsoft YaHei" pitchFamily="34" charset="-122"/>
              <a:cs typeface="Microsoft YaHei" pitchFamily="34" charset="-120"/>
            </a:endParaRPr>
          </a:p>
        </p:txBody>
      </p:sp>
      <p:sp>
        <p:nvSpPr>
          <p:cNvPr id="76" name="Text 74"/>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NMPA approval notices (July 2023 to Sept 2026). Dates are NMPA approval dates, not company announcements. Under review: mazdutide 9 mg, oral semaglutide 25 mg, domestic semaglutide</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10"/>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11</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v</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l</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Label BMI bars: Wegovy 30/27. Others use 28/24</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Text 10"/>
          <p:cNvSpPr/>
          <p:nvPr/>
        </p:nvSpPr>
        <p:spPr>
          <a:xfrm>
            <a:off x="0" y="1833139"/>
            <a:ext cx="3657600" cy="137160"/>
          </a:xfrm>
          <a:prstGeom prst="rect">
            <a:avLst/>
          </a:prstGeom>
          <a:noFill/>
          <a:ln/>
        </p:spPr>
        <p:txBody>
          <a:bodyPr wrap="none" lIns="0" tIns="0" rIns="0" bIns="0" rtlCol="0" anchor="t"/>
          <a:lstStyle/>
          <a:p>
            <a:pPr algn="r" indent="0" marL="0">
              <a:buNone/>
            </a:pPr>
            <a:r>
              <a:rPr lang="en-US" sz="900" b="1" dirty="0">
                <a:solidFill>
                  <a:srgbClr val="5A6C66"/>
                </a:solidFill>
                <a:latin typeface="Microsoft YaHei" pitchFamily="34" charset="0"/>
                <a:ea typeface="Microsoft YaHei" pitchFamily="34" charset="-122"/>
                <a:cs typeface="Microsoft YaHei" pitchFamily="34" charset="-120"/>
              </a:rPr>
              <a:t>BMI</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4680857" y="2000250"/>
            <a:ext cx="0" cy="3810000"/>
          </a:xfrm>
          <a:prstGeom prst="line">
            <a:avLst/>
          </a:prstGeom>
          <a:noFill/>
          <a:ln w="9525">
            <a:solidFill>
              <a:srgbClr val="D5E2DC"/>
            </a:solidFill>
            <a:prstDash val="dash"/>
          </a:ln>
        </p:spPr>
      </p:sp>
      <p:sp>
        <p:nvSpPr>
          <p:cNvPr id="14" name="Text 12"/>
          <p:cNvSpPr/>
          <p:nvPr/>
        </p:nvSpPr>
        <p:spPr>
          <a:xfrm>
            <a:off x="0" y="1823975"/>
            <a:ext cx="9361714" cy="148590"/>
          </a:xfrm>
          <a:prstGeom prst="rect">
            <a:avLst/>
          </a:prstGeom>
          <a:noFill/>
          <a:ln/>
        </p:spPr>
        <p:txBody>
          <a:bodyPr wrap="none" lIns="0" tIns="0" rIns="0" bIns="0" rtlCol="0" anchor="t"/>
          <a:lstStyle/>
          <a:p>
            <a:pPr algn="ctr" indent="0" marL="0">
              <a:buNone/>
            </a:pPr>
            <a:r>
              <a:rPr lang="en-US" sz="975" b="1" dirty="0">
                <a:solidFill>
                  <a:srgbClr val="1E2B27"/>
                </a:solidFill>
                <a:latin typeface="Microsoft YaHei" pitchFamily="34" charset="0"/>
                <a:ea typeface="Microsoft YaHei" pitchFamily="34" charset="-122"/>
                <a:cs typeface="Microsoft YaHei" pitchFamily="34" charset="-120"/>
              </a:rPr>
              <a:t>24</a:t>
            </a:r>
            <a:endParaRPr lang="en-US" sz="975" dirty="0">
              <a:latin typeface="Microsoft YaHei" pitchFamily="34" charset="0"/>
              <a:ea typeface="Microsoft YaHei" pitchFamily="34" charset="-122"/>
              <a:cs typeface="Microsoft YaHei" pitchFamily="34" charset="-120"/>
            </a:endParaRPr>
          </a:p>
        </p:txBody>
      </p:sp>
      <p:sp>
        <p:nvSpPr>
          <p:cNvPr id="15" name="Shape 13"/>
          <p:cNvSpPr/>
          <p:nvPr/>
        </p:nvSpPr>
        <p:spPr>
          <a:xfrm>
            <a:off x="5987143" y="2000250"/>
            <a:ext cx="0" cy="3810000"/>
          </a:xfrm>
          <a:prstGeom prst="line">
            <a:avLst/>
          </a:prstGeom>
          <a:noFill/>
          <a:ln w="9525">
            <a:solidFill>
              <a:srgbClr val="D5E2DC"/>
            </a:solidFill>
            <a:prstDash val="dash"/>
          </a:ln>
        </p:spPr>
      </p:sp>
      <p:sp>
        <p:nvSpPr>
          <p:cNvPr id="16" name="Text 14"/>
          <p:cNvSpPr/>
          <p:nvPr/>
        </p:nvSpPr>
        <p:spPr>
          <a:xfrm>
            <a:off x="0" y="1823975"/>
            <a:ext cx="11974286" cy="148590"/>
          </a:xfrm>
          <a:prstGeom prst="rect">
            <a:avLst/>
          </a:prstGeom>
          <a:noFill/>
          <a:ln/>
        </p:spPr>
        <p:txBody>
          <a:bodyPr wrap="none" lIns="0" tIns="0" rIns="0" bIns="0" rtlCol="0" anchor="t"/>
          <a:lstStyle/>
          <a:p>
            <a:pPr algn="ctr" indent="0" marL="0">
              <a:buNone/>
            </a:pPr>
            <a:r>
              <a:rPr lang="en-US" sz="975" b="1" dirty="0">
                <a:solidFill>
                  <a:srgbClr val="1E2B27"/>
                </a:solidFill>
                <a:latin typeface="Microsoft YaHei" pitchFamily="34" charset="0"/>
                <a:ea typeface="Microsoft YaHei" pitchFamily="34" charset="-122"/>
                <a:cs typeface="Microsoft YaHei" pitchFamily="34" charset="-120"/>
              </a:rPr>
              <a:t>27</a:t>
            </a:r>
            <a:endParaRPr lang="en-US" sz="975" dirty="0">
              <a:latin typeface="Microsoft YaHei" pitchFamily="34" charset="0"/>
              <a:ea typeface="Microsoft YaHei" pitchFamily="34" charset="-122"/>
              <a:cs typeface="Microsoft YaHei" pitchFamily="34" charset="-120"/>
            </a:endParaRPr>
          </a:p>
        </p:txBody>
      </p:sp>
      <p:sp>
        <p:nvSpPr>
          <p:cNvPr id="17" name="Shape 15"/>
          <p:cNvSpPr/>
          <p:nvPr/>
        </p:nvSpPr>
        <p:spPr>
          <a:xfrm>
            <a:off x="6422571" y="2000250"/>
            <a:ext cx="0" cy="3810000"/>
          </a:xfrm>
          <a:prstGeom prst="line">
            <a:avLst/>
          </a:prstGeom>
          <a:noFill/>
          <a:ln w="9525">
            <a:solidFill>
              <a:srgbClr val="D5E2DC"/>
            </a:solidFill>
            <a:prstDash val="dash"/>
          </a:ln>
        </p:spPr>
      </p:sp>
      <p:sp>
        <p:nvSpPr>
          <p:cNvPr id="18" name="Text 16"/>
          <p:cNvSpPr/>
          <p:nvPr/>
        </p:nvSpPr>
        <p:spPr>
          <a:xfrm>
            <a:off x="653143" y="1823975"/>
            <a:ext cx="11538857" cy="148590"/>
          </a:xfrm>
          <a:prstGeom prst="rect">
            <a:avLst/>
          </a:prstGeom>
          <a:noFill/>
          <a:ln/>
        </p:spPr>
        <p:txBody>
          <a:bodyPr wrap="none" lIns="0" tIns="0" rIns="0" bIns="0" rtlCol="0" anchor="t"/>
          <a:lstStyle/>
          <a:p>
            <a:pPr algn="ctr" indent="0" marL="0">
              <a:buNone/>
            </a:pPr>
            <a:r>
              <a:rPr lang="en-US" sz="975" b="1" dirty="0">
                <a:solidFill>
                  <a:srgbClr val="1E2B27"/>
                </a:solidFill>
                <a:latin typeface="Microsoft YaHei" pitchFamily="34" charset="0"/>
                <a:ea typeface="Microsoft YaHei" pitchFamily="34" charset="-122"/>
                <a:cs typeface="Microsoft YaHei" pitchFamily="34" charset="-120"/>
              </a:rPr>
              <a:t>28</a:t>
            </a:r>
            <a:endParaRPr lang="en-US" sz="975" dirty="0">
              <a:latin typeface="Microsoft YaHei" pitchFamily="34" charset="0"/>
              <a:ea typeface="Microsoft YaHei" pitchFamily="34" charset="-122"/>
              <a:cs typeface="Microsoft YaHei" pitchFamily="34" charset="-120"/>
            </a:endParaRPr>
          </a:p>
        </p:txBody>
      </p:sp>
      <p:sp>
        <p:nvSpPr>
          <p:cNvPr id="19" name="Shape 17"/>
          <p:cNvSpPr/>
          <p:nvPr/>
        </p:nvSpPr>
        <p:spPr>
          <a:xfrm>
            <a:off x="7293429" y="2000250"/>
            <a:ext cx="0" cy="3810000"/>
          </a:xfrm>
          <a:prstGeom prst="line">
            <a:avLst/>
          </a:prstGeom>
          <a:noFill/>
          <a:ln w="9525">
            <a:solidFill>
              <a:srgbClr val="D5E2DC"/>
            </a:solidFill>
            <a:prstDash val="dash"/>
          </a:ln>
        </p:spPr>
      </p:sp>
      <p:sp>
        <p:nvSpPr>
          <p:cNvPr id="20" name="Text 18"/>
          <p:cNvSpPr/>
          <p:nvPr/>
        </p:nvSpPr>
        <p:spPr>
          <a:xfrm>
            <a:off x="2394857" y="1823975"/>
            <a:ext cx="9797143" cy="148590"/>
          </a:xfrm>
          <a:prstGeom prst="rect">
            <a:avLst/>
          </a:prstGeom>
          <a:noFill/>
          <a:ln/>
        </p:spPr>
        <p:txBody>
          <a:bodyPr wrap="none" lIns="0" tIns="0" rIns="0" bIns="0" rtlCol="0" anchor="t"/>
          <a:lstStyle/>
          <a:p>
            <a:pPr algn="ctr" indent="0" marL="0">
              <a:buNone/>
            </a:pPr>
            <a:r>
              <a:rPr lang="en-US" sz="975" b="1" dirty="0">
                <a:solidFill>
                  <a:srgbClr val="1E2B27"/>
                </a:solidFill>
                <a:latin typeface="Microsoft YaHei" pitchFamily="34" charset="0"/>
                <a:ea typeface="Microsoft YaHei" pitchFamily="34" charset="-122"/>
                <a:cs typeface="Microsoft YaHei" pitchFamily="34" charset="-120"/>
              </a:rPr>
              <a:t>30</a:t>
            </a:r>
            <a:endParaRPr lang="en-US" sz="975" dirty="0">
              <a:latin typeface="Microsoft YaHei" pitchFamily="34" charset="0"/>
              <a:ea typeface="Microsoft YaHei" pitchFamily="34" charset="-122"/>
              <a:cs typeface="Microsoft YaHei" pitchFamily="34" charset="-120"/>
            </a:endParaRPr>
          </a:p>
        </p:txBody>
      </p:sp>
      <p:sp>
        <p:nvSpPr>
          <p:cNvPr id="21" name="Text 19"/>
          <p:cNvSpPr/>
          <p:nvPr/>
        </p:nvSpPr>
        <p:spPr>
          <a:xfrm>
            <a:off x="10172700" y="1842664"/>
            <a:ext cx="20193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Review note</a:t>
            </a:r>
            <a:endParaRPr lang="en-US" sz="90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2095500"/>
            <a:ext cx="10972800" cy="609600"/>
          </a:xfrm>
          <a:prstGeom prst="roundRect">
            <a:avLst>
              <a:gd name="adj" fmla="val 12500"/>
            </a:avLst>
          </a:prstGeom>
          <a:solidFill>
            <a:srgbClr val="E4EFEB"/>
          </a:solidFill>
          <a:ln/>
        </p:spPr>
      </p:sp>
      <p:sp>
        <p:nvSpPr>
          <p:cNvPr id="23" name="Text 21"/>
          <p:cNvSpPr/>
          <p:nvPr/>
        </p:nvSpPr>
        <p:spPr>
          <a:xfrm>
            <a:off x="723900" y="2310835"/>
            <a:ext cx="11468100" cy="182880"/>
          </a:xfrm>
          <a:prstGeom prst="rect">
            <a:avLst/>
          </a:prstGeom>
          <a:noFill/>
          <a:ln/>
        </p:spPr>
        <p:txBody>
          <a:bodyPr wrap="none" lIns="0" tIns="0" rIns="0" bIns="0" rtlCol="0" anchor="t"/>
          <a:lstStyle/>
          <a:p>
            <a:pPr algn="l" indent="0" marL="0">
              <a:buNone/>
            </a:pPr>
            <a:r>
              <a:rPr lang="en-US" sz="1200" b="1" dirty="0">
                <a:solidFill>
                  <a:srgbClr val="1E2B27"/>
                </a:solidFill>
                <a:latin typeface="Microsoft YaHei" pitchFamily="34" charset="0"/>
                <a:ea typeface="Microsoft YaHei" pitchFamily="34" charset="-122"/>
                <a:cs typeface="Microsoft YaHei" pitchFamily="34" charset="-120"/>
              </a:rPr>
              <a:t>Wegovy, liraglutide 3.0 mg</a:t>
            </a:r>
            <a:endParaRPr lang="en-US" sz="1200" dirty="0">
              <a:latin typeface="Microsoft YaHei" pitchFamily="34" charset="0"/>
              <a:ea typeface="Microsoft YaHei" pitchFamily="34" charset="-122"/>
              <a:cs typeface="Microsoft YaHei" pitchFamily="34" charset="-120"/>
            </a:endParaRPr>
          </a:p>
        </p:txBody>
      </p:sp>
      <p:sp>
        <p:nvSpPr>
          <p:cNvPr id="24" name="Shape 22"/>
          <p:cNvSpPr/>
          <p:nvPr/>
        </p:nvSpPr>
        <p:spPr>
          <a:xfrm>
            <a:off x="5987143" y="2228850"/>
            <a:ext cx="1306286" cy="342900"/>
          </a:xfrm>
          <a:prstGeom prst="roundRect">
            <a:avLst>
              <a:gd name="adj" fmla="val 11111"/>
            </a:avLst>
          </a:prstGeom>
          <a:solidFill>
            <a:srgbClr val="BFDDD4"/>
          </a:solidFill>
          <a:ln/>
        </p:spPr>
      </p:sp>
      <p:sp>
        <p:nvSpPr>
          <p:cNvPr id="25" name="Text 23"/>
          <p:cNvSpPr/>
          <p:nvPr/>
        </p:nvSpPr>
        <p:spPr>
          <a:xfrm>
            <a:off x="6063343" y="2337964"/>
            <a:ext cx="6128657" cy="137160"/>
          </a:xfrm>
          <a:prstGeom prst="rect">
            <a:avLst/>
          </a:prstGeom>
          <a:noFill/>
          <a:ln/>
        </p:spPr>
        <p:txBody>
          <a:bodyPr wrap="none" lIns="0" tIns="0" rIns="0" bIns="0" rtlCol="0" anchor="t"/>
          <a:lstStyle/>
          <a:p>
            <a:pPr algn="l" indent="0" marL="0">
              <a:buNone/>
            </a:pPr>
            <a:r>
              <a:rPr lang="en-US" sz="900" b="1" dirty="0">
                <a:solidFill>
                  <a:srgbClr val="0E6658"/>
                </a:solidFill>
                <a:latin typeface="Microsoft YaHei" pitchFamily="34" charset="0"/>
                <a:ea typeface="Microsoft YaHei" pitchFamily="34" charset="-122"/>
                <a:cs typeface="Microsoft YaHei" pitchFamily="34" charset="-120"/>
              </a:rPr>
              <a:t>comorbidity</a:t>
            </a:r>
            <a:endParaRPr lang="en-US" sz="900" dirty="0">
              <a:latin typeface="Microsoft YaHei" pitchFamily="34" charset="0"/>
              <a:ea typeface="Microsoft YaHei" pitchFamily="34" charset="-122"/>
              <a:cs typeface="Microsoft YaHei" pitchFamily="34" charset="-120"/>
            </a:endParaRPr>
          </a:p>
        </p:txBody>
      </p:sp>
      <p:sp>
        <p:nvSpPr>
          <p:cNvPr id="26" name="Shape 24"/>
          <p:cNvSpPr/>
          <p:nvPr/>
        </p:nvSpPr>
        <p:spPr>
          <a:xfrm>
            <a:off x="7293429" y="2228850"/>
            <a:ext cx="2612571" cy="342900"/>
          </a:xfrm>
          <a:prstGeom prst="roundRect">
            <a:avLst>
              <a:gd name="adj" fmla="val 11111"/>
            </a:avLst>
          </a:prstGeom>
          <a:solidFill>
            <a:srgbClr val="0E6B5C"/>
          </a:solidFill>
          <a:ln/>
        </p:spPr>
      </p:sp>
      <p:sp>
        <p:nvSpPr>
          <p:cNvPr id="27" name="Text 25"/>
          <p:cNvSpPr/>
          <p:nvPr/>
        </p:nvSpPr>
        <p:spPr>
          <a:xfrm>
            <a:off x="7388679" y="2328800"/>
            <a:ext cx="4803321"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obesity</a:t>
            </a:r>
            <a:endParaRPr lang="en-US" sz="975" dirty="0">
              <a:latin typeface="Microsoft YaHei" pitchFamily="34" charset="0"/>
              <a:ea typeface="Microsoft YaHei" pitchFamily="34" charset="-122"/>
              <a:cs typeface="Microsoft YaHei" pitchFamily="34" charset="-120"/>
            </a:endParaRPr>
          </a:p>
        </p:txBody>
      </p:sp>
      <p:sp>
        <p:nvSpPr>
          <p:cNvPr id="28" name="Shape 26"/>
          <p:cNvSpPr/>
          <p:nvPr/>
        </p:nvSpPr>
        <p:spPr>
          <a:xfrm>
            <a:off x="10177463" y="2290763"/>
            <a:ext cx="1400175" cy="219075"/>
          </a:xfrm>
          <a:prstGeom prst="roundRect">
            <a:avLst>
              <a:gd name="adj" fmla="val 50000"/>
            </a:avLst>
          </a:prstGeom>
          <a:noFill/>
          <a:ln w="9525">
            <a:solidFill>
              <a:srgbClr val="0E6B5C"/>
            </a:solidFill>
            <a:prstDash val="solid"/>
          </a:ln>
        </p:spPr>
      </p:sp>
      <p:sp>
        <p:nvSpPr>
          <p:cNvPr id="29" name="Text 27"/>
          <p:cNvSpPr/>
          <p:nvPr/>
        </p:nvSpPr>
        <p:spPr>
          <a:xfrm>
            <a:off x="9563100" y="2337964"/>
            <a:ext cx="2628900" cy="137160"/>
          </a:xfrm>
          <a:prstGeom prst="rect">
            <a:avLst/>
          </a:prstGeom>
          <a:noFill/>
          <a:ln/>
        </p:spPr>
        <p:txBody>
          <a:bodyPr wrap="none" lIns="0" tIns="0" rIns="0" bIns="0" rtlCol="0" anchor="t"/>
          <a:lstStyle/>
          <a:p>
            <a:pPr algn="ctr" indent="0" marL="0">
              <a:buNone/>
            </a:pPr>
            <a:r>
              <a:rPr lang="en-US" sz="900" b="1" dirty="0">
                <a:solidFill>
                  <a:srgbClr val="0E6B5C"/>
                </a:solidFill>
                <a:latin typeface="Microsoft YaHei" pitchFamily="34" charset="0"/>
                <a:ea typeface="Microsoft YaHei" pitchFamily="34" charset="-122"/>
                <a:cs typeface="Microsoft YaHei" pitchFamily="34" charset="-120"/>
              </a:rPr>
              <a:t>Higher bar</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723900" y="3034735"/>
            <a:ext cx="114681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Tirzepatide, mazdutide</a:t>
            </a:r>
            <a:endParaRPr lang="en-US" sz="1200" dirty="0">
              <a:latin typeface="Microsoft YaHei" pitchFamily="34" charset="0"/>
              <a:ea typeface="Microsoft YaHei" pitchFamily="34" charset="-122"/>
              <a:cs typeface="Microsoft YaHei" pitchFamily="34" charset="-120"/>
            </a:endParaRPr>
          </a:p>
        </p:txBody>
      </p:sp>
      <p:sp>
        <p:nvSpPr>
          <p:cNvPr id="31" name="Shape 29"/>
          <p:cNvSpPr/>
          <p:nvPr/>
        </p:nvSpPr>
        <p:spPr>
          <a:xfrm>
            <a:off x="4680857" y="2952750"/>
            <a:ext cx="1741714" cy="342900"/>
          </a:xfrm>
          <a:prstGeom prst="roundRect">
            <a:avLst>
              <a:gd name="adj" fmla="val 11111"/>
            </a:avLst>
          </a:prstGeom>
          <a:solidFill>
            <a:srgbClr val="BFDDD4"/>
          </a:solidFill>
          <a:ln/>
        </p:spPr>
      </p:sp>
      <p:sp>
        <p:nvSpPr>
          <p:cNvPr id="32" name="Text 30"/>
          <p:cNvSpPr/>
          <p:nvPr/>
        </p:nvSpPr>
        <p:spPr>
          <a:xfrm>
            <a:off x="4757057" y="3061864"/>
            <a:ext cx="7434943" cy="137160"/>
          </a:xfrm>
          <a:prstGeom prst="rect">
            <a:avLst/>
          </a:prstGeom>
          <a:noFill/>
          <a:ln/>
        </p:spPr>
        <p:txBody>
          <a:bodyPr wrap="none" lIns="0" tIns="0" rIns="0" bIns="0" rtlCol="0" anchor="t"/>
          <a:lstStyle/>
          <a:p>
            <a:pPr algn="l" indent="0" marL="0">
              <a:buNone/>
            </a:pPr>
            <a:r>
              <a:rPr lang="en-US" sz="900" b="1" dirty="0">
                <a:solidFill>
                  <a:srgbClr val="0E6658"/>
                </a:solidFill>
                <a:latin typeface="Microsoft YaHei" pitchFamily="34" charset="0"/>
                <a:ea typeface="Microsoft YaHei" pitchFamily="34" charset="-122"/>
                <a:cs typeface="Microsoft YaHei" pitchFamily="34" charset="-120"/>
              </a:rPr>
              <a:t>comorbidity</a:t>
            </a:r>
            <a:endParaRPr lang="en-US" sz="900" dirty="0">
              <a:latin typeface="Microsoft YaHei" pitchFamily="34" charset="0"/>
              <a:ea typeface="Microsoft YaHei" pitchFamily="34" charset="-122"/>
              <a:cs typeface="Microsoft YaHei" pitchFamily="34" charset="-120"/>
            </a:endParaRPr>
          </a:p>
        </p:txBody>
      </p:sp>
      <p:sp>
        <p:nvSpPr>
          <p:cNvPr id="33" name="Shape 31"/>
          <p:cNvSpPr/>
          <p:nvPr/>
        </p:nvSpPr>
        <p:spPr>
          <a:xfrm>
            <a:off x="6422571" y="2952750"/>
            <a:ext cx="3483429" cy="342900"/>
          </a:xfrm>
          <a:prstGeom prst="roundRect">
            <a:avLst>
              <a:gd name="adj" fmla="val 11111"/>
            </a:avLst>
          </a:prstGeom>
          <a:solidFill>
            <a:srgbClr val="0E6B5C"/>
          </a:solidFill>
          <a:ln/>
        </p:spPr>
      </p:sp>
      <p:sp>
        <p:nvSpPr>
          <p:cNvPr id="34" name="Text 32"/>
          <p:cNvSpPr/>
          <p:nvPr/>
        </p:nvSpPr>
        <p:spPr>
          <a:xfrm>
            <a:off x="6517821" y="3052700"/>
            <a:ext cx="5674179"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obesity</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10177463" y="3014663"/>
            <a:ext cx="1400175" cy="219075"/>
          </a:xfrm>
          <a:prstGeom prst="roundRect">
            <a:avLst>
              <a:gd name="adj" fmla="val 50000"/>
            </a:avLst>
          </a:prstGeom>
          <a:noFill/>
          <a:ln w="9525">
            <a:solidFill>
              <a:srgbClr val="5A6C66"/>
            </a:solidFill>
            <a:prstDash val="solid"/>
          </a:ln>
        </p:spPr>
      </p:sp>
      <p:sp>
        <p:nvSpPr>
          <p:cNvPr id="36" name="Text 34"/>
          <p:cNvSpPr/>
          <p:nvPr/>
        </p:nvSpPr>
        <p:spPr>
          <a:xfrm>
            <a:off x="9563100" y="3061864"/>
            <a:ext cx="2628900" cy="137160"/>
          </a:xfrm>
          <a:prstGeom prst="rect">
            <a:avLst/>
          </a:prstGeom>
          <a:noFill/>
          <a:ln/>
        </p:spPr>
        <p:txBody>
          <a:bodyPr wrap="none" lIns="0" tIns="0" rIns="0" bIns="0" rtlCol="0" anchor="t"/>
          <a:lstStyle/>
          <a:p>
            <a:pPr algn="ctr" indent="0" marL="0">
              <a:buNone/>
            </a:pPr>
            <a:r>
              <a:rPr lang="en-US" sz="900" b="1" dirty="0">
                <a:solidFill>
                  <a:srgbClr val="5A6C66"/>
                </a:solidFill>
                <a:latin typeface="Microsoft YaHei" pitchFamily="34" charset="0"/>
                <a:ea typeface="Microsoft YaHei" pitchFamily="34" charset="-122"/>
                <a:cs typeface="Microsoft YaHei" pitchFamily="34" charset="-120"/>
              </a:rPr>
              <a:t>Matches guidance</a:t>
            </a:r>
            <a:endParaRPr lang="en-US" sz="900" dirty="0">
              <a:latin typeface="Microsoft YaHei" pitchFamily="34" charset="0"/>
              <a:ea typeface="Microsoft YaHei" pitchFamily="34" charset="-122"/>
              <a:cs typeface="Microsoft YaHei" pitchFamily="34" charset="-120"/>
            </a:endParaRPr>
          </a:p>
        </p:txBody>
      </p:sp>
      <p:sp>
        <p:nvSpPr>
          <p:cNvPr id="37" name="Text 35"/>
          <p:cNvSpPr/>
          <p:nvPr/>
        </p:nvSpPr>
        <p:spPr>
          <a:xfrm>
            <a:off x="723900" y="3758635"/>
            <a:ext cx="114681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National weight guidance</a:t>
            </a:r>
            <a:endParaRPr lang="en-US" sz="1200" dirty="0">
              <a:latin typeface="Microsoft YaHei" pitchFamily="34" charset="0"/>
              <a:ea typeface="Microsoft YaHei" pitchFamily="34" charset="-122"/>
              <a:cs typeface="Microsoft YaHei" pitchFamily="34" charset="-120"/>
            </a:endParaRPr>
          </a:p>
        </p:txBody>
      </p:sp>
      <p:sp>
        <p:nvSpPr>
          <p:cNvPr id="38" name="Shape 36"/>
          <p:cNvSpPr/>
          <p:nvPr/>
        </p:nvSpPr>
        <p:spPr>
          <a:xfrm>
            <a:off x="4680857" y="3676650"/>
            <a:ext cx="1741714" cy="342900"/>
          </a:xfrm>
          <a:prstGeom prst="roundRect">
            <a:avLst>
              <a:gd name="adj" fmla="val 11111"/>
            </a:avLst>
          </a:prstGeom>
          <a:solidFill>
            <a:srgbClr val="BFDDD4"/>
          </a:solidFill>
          <a:ln/>
        </p:spPr>
      </p:sp>
      <p:sp>
        <p:nvSpPr>
          <p:cNvPr id="39" name="Text 37"/>
          <p:cNvSpPr/>
          <p:nvPr/>
        </p:nvSpPr>
        <p:spPr>
          <a:xfrm>
            <a:off x="4757057" y="3785764"/>
            <a:ext cx="7434943" cy="137160"/>
          </a:xfrm>
          <a:prstGeom prst="rect">
            <a:avLst/>
          </a:prstGeom>
          <a:noFill/>
          <a:ln/>
        </p:spPr>
        <p:txBody>
          <a:bodyPr wrap="none" lIns="0" tIns="0" rIns="0" bIns="0" rtlCol="0" anchor="t"/>
          <a:lstStyle/>
          <a:p>
            <a:pPr algn="l" indent="0" marL="0">
              <a:buNone/>
            </a:pPr>
            <a:r>
              <a:rPr lang="en-US" sz="900" b="1" dirty="0">
                <a:solidFill>
                  <a:srgbClr val="0E6658"/>
                </a:solidFill>
                <a:latin typeface="Microsoft YaHei" pitchFamily="34" charset="0"/>
                <a:ea typeface="Microsoft YaHei" pitchFamily="34" charset="-122"/>
                <a:cs typeface="Microsoft YaHei" pitchFamily="34" charset="-120"/>
              </a:rPr>
              <a:t>complication</a:t>
            </a:r>
            <a:endParaRPr lang="en-US" sz="900" dirty="0">
              <a:latin typeface="Microsoft YaHei" pitchFamily="34" charset="0"/>
              <a:ea typeface="Microsoft YaHei" pitchFamily="34" charset="-122"/>
              <a:cs typeface="Microsoft YaHei" pitchFamily="34" charset="-120"/>
            </a:endParaRPr>
          </a:p>
        </p:txBody>
      </p:sp>
      <p:sp>
        <p:nvSpPr>
          <p:cNvPr id="40" name="Shape 38"/>
          <p:cNvSpPr/>
          <p:nvPr/>
        </p:nvSpPr>
        <p:spPr>
          <a:xfrm>
            <a:off x="6422571" y="3676650"/>
            <a:ext cx="3483429" cy="342900"/>
          </a:xfrm>
          <a:prstGeom prst="roundRect">
            <a:avLst>
              <a:gd name="adj" fmla="val 11111"/>
            </a:avLst>
          </a:prstGeom>
          <a:solidFill>
            <a:srgbClr val="0E6B5C"/>
          </a:solidFill>
          <a:ln/>
        </p:spPr>
      </p:sp>
      <p:sp>
        <p:nvSpPr>
          <p:cNvPr id="41" name="Text 39"/>
          <p:cNvSpPr/>
          <p:nvPr/>
        </p:nvSpPr>
        <p:spPr>
          <a:xfrm>
            <a:off x="6517821" y="3776600"/>
            <a:ext cx="5674179"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&lt;</a:t>
            </a:r>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5% loss after 3 to 6 months</a:t>
            </a:r>
            <a:endParaRPr lang="en-US" sz="975" dirty="0">
              <a:latin typeface="Microsoft YaHei" pitchFamily="34" charset="0"/>
              <a:ea typeface="Microsoft YaHei" pitchFamily="34" charset="-122"/>
              <a:cs typeface="Microsoft YaHei" pitchFamily="34" charset="-120"/>
            </a:endParaRPr>
          </a:p>
        </p:txBody>
      </p:sp>
      <p:sp>
        <p:nvSpPr>
          <p:cNvPr id="42" name="Shape 40"/>
          <p:cNvSpPr/>
          <p:nvPr/>
        </p:nvSpPr>
        <p:spPr>
          <a:xfrm>
            <a:off x="10177463" y="3738563"/>
            <a:ext cx="1400175" cy="219075"/>
          </a:xfrm>
          <a:prstGeom prst="roundRect">
            <a:avLst>
              <a:gd name="adj" fmla="val 50000"/>
            </a:avLst>
          </a:prstGeom>
          <a:noFill/>
          <a:ln w="9525">
            <a:solidFill>
              <a:srgbClr val="5A6C66"/>
            </a:solidFill>
            <a:prstDash val="solid"/>
          </a:ln>
        </p:spPr>
      </p:sp>
      <p:sp>
        <p:nvSpPr>
          <p:cNvPr id="43" name="Text 41"/>
          <p:cNvSpPr/>
          <p:nvPr/>
        </p:nvSpPr>
        <p:spPr>
          <a:xfrm>
            <a:off x="9563100" y="3785764"/>
            <a:ext cx="2628900" cy="137160"/>
          </a:xfrm>
          <a:prstGeom prst="rect">
            <a:avLst/>
          </a:prstGeom>
          <a:noFill/>
          <a:ln/>
        </p:spPr>
        <p:txBody>
          <a:bodyPr wrap="none" lIns="0" tIns="0" rIns="0" bIns="0" rtlCol="0" anchor="t"/>
          <a:lstStyle/>
          <a:p>
            <a:pPr algn="ctr" indent="0" marL="0">
              <a:buNone/>
            </a:pPr>
            <a:r>
              <a:rPr lang="en-US" sz="900" b="1" dirty="0">
                <a:solidFill>
                  <a:srgbClr val="5A6C66"/>
                </a:solidFill>
                <a:latin typeface="Microsoft YaHei" pitchFamily="34" charset="0"/>
                <a:ea typeface="Microsoft YaHei" pitchFamily="34" charset="-122"/>
                <a:cs typeface="Microsoft YaHei" pitchFamily="34" charset="-120"/>
              </a:rPr>
              <a:t>Reference</a:t>
            </a:r>
            <a:endParaRPr lang="en-US" sz="900" dirty="0">
              <a:latin typeface="Microsoft YaHei" pitchFamily="34" charset="0"/>
              <a:ea typeface="Microsoft YaHei" pitchFamily="34" charset="-122"/>
              <a:cs typeface="Microsoft YaHei" pitchFamily="34" charset="-120"/>
            </a:endParaRPr>
          </a:p>
        </p:txBody>
      </p:sp>
      <p:sp>
        <p:nvSpPr>
          <p:cNvPr id="44" name="Text 42"/>
          <p:cNvSpPr/>
          <p:nvPr/>
        </p:nvSpPr>
        <p:spPr>
          <a:xfrm>
            <a:off x="723900" y="4482535"/>
            <a:ext cx="114681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Wegovy for heart disease</a:t>
            </a:r>
            <a:endParaRPr lang="en-US" sz="1200" dirty="0">
              <a:latin typeface="Microsoft YaHei" pitchFamily="34" charset="0"/>
              <a:ea typeface="Microsoft YaHei" pitchFamily="34" charset="-122"/>
              <a:cs typeface="Microsoft YaHei" pitchFamily="34" charset="-120"/>
            </a:endParaRPr>
          </a:p>
        </p:txBody>
      </p:sp>
      <p:sp>
        <p:nvSpPr>
          <p:cNvPr id="45" name="Shape 43"/>
          <p:cNvSpPr/>
          <p:nvPr/>
        </p:nvSpPr>
        <p:spPr>
          <a:xfrm>
            <a:off x="5987143" y="4400550"/>
            <a:ext cx="3918857" cy="342900"/>
          </a:xfrm>
          <a:prstGeom prst="roundRect">
            <a:avLst>
              <a:gd name="adj" fmla="val 11111"/>
            </a:avLst>
          </a:prstGeom>
          <a:solidFill>
            <a:srgbClr val="4677A7"/>
          </a:solidFill>
          <a:ln/>
        </p:spPr>
      </p:sp>
      <p:sp>
        <p:nvSpPr>
          <p:cNvPr id="46" name="Text 44"/>
          <p:cNvSpPr/>
          <p:nvPr/>
        </p:nvSpPr>
        <p:spPr>
          <a:xfrm>
            <a:off x="6082393" y="4500500"/>
            <a:ext cx="6109607"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established CV disease</a:t>
            </a:r>
            <a:endParaRPr lang="en-US" sz="975" dirty="0">
              <a:latin typeface="Microsoft YaHei" pitchFamily="34" charset="0"/>
              <a:ea typeface="Microsoft YaHei" pitchFamily="34" charset="-122"/>
              <a:cs typeface="Microsoft YaHei" pitchFamily="34" charset="-120"/>
            </a:endParaRPr>
          </a:p>
        </p:txBody>
      </p:sp>
      <p:sp>
        <p:nvSpPr>
          <p:cNvPr id="47" name="Shape 45"/>
          <p:cNvSpPr/>
          <p:nvPr/>
        </p:nvSpPr>
        <p:spPr>
          <a:xfrm>
            <a:off x="10177463" y="4462463"/>
            <a:ext cx="1400175" cy="219075"/>
          </a:xfrm>
          <a:prstGeom prst="roundRect">
            <a:avLst>
              <a:gd name="adj" fmla="val 50000"/>
            </a:avLst>
          </a:prstGeom>
          <a:noFill/>
          <a:ln w="9525">
            <a:solidFill>
              <a:srgbClr val="4A7FB5"/>
            </a:solidFill>
            <a:prstDash val="solid"/>
          </a:ln>
        </p:spPr>
      </p:sp>
      <p:sp>
        <p:nvSpPr>
          <p:cNvPr id="48" name="Text 46"/>
          <p:cNvSpPr/>
          <p:nvPr/>
        </p:nvSpPr>
        <p:spPr>
          <a:xfrm>
            <a:off x="9563100" y="4509664"/>
            <a:ext cx="2628900" cy="137160"/>
          </a:xfrm>
          <a:prstGeom prst="rect">
            <a:avLst/>
          </a:prstGeom>
          <a:noFill/>
          <a:ln/>
        </p:spPr>
        <p:txBody>
          <a:bodyPr wrap="none" lIns="0" tIns="0" rIns="0" bIns="0" rtlCol="0" anchor="t"/>
          <a:lstStyle/>
          <a:p>
            <a:pPr algn="ctr" indent="0" marL="0">
              <a:buNone/>
            </a:pPr>
            <a:r>
              <a:rPr lang="en-US" sz="900" b="1" dirty="0">
                <a:solidFill>
                  <a:srgbClr val="4474A5"/>
                </a:solidFill>
                <a:latin typeface="Microsoft YaHei" pitchFamily="34" charset="0"/>
                <a:ea typeface="Microsoft YaHei" pitchFamily="34" charset="-122"/>
                <a:cs typeface="Microsoft YaHei" pitchFamily="34" charset="-120"/>
              </a:rPr>
              <a:t>Check apart</a:t>
            </a:r>
            <a:endParaRPr lang="en-US" sz="900" dirty="0">
              <a:latin typeface="Microsoft YaHei" pitchFamily="34" charset="0"/>
              <a:ea typeface="Microsoft YaHei" pitchFamily="34" charset="-122"/>
              <a:cs typeface="Microsoft YaHei" pitchFamily="34" charset="-120"/>
            </a:endParaRPr>
          </a:p>
        </p:txBody>
      </p:sp>
      <p:sp>
        <p:nvSpPr>
          <p:cNvPr id="49" name="Text 47"/>
          <p:cNvSpPr/>
          <p:nvPr/>
        </p:nvSpPr>
        <p:spPr>
          <a:xfrm>
            <a:off x="723900" y="5206435"/>
            <a:ext cx="11468100" cy="182880"/>
          </a:xfrm>
          <a:prstGeom prst="rect">
            <a:avLst/>
          </a:prstGeom>
          <a:noFill/>
          <a:ln/>
        </p:spPr>
        <p:txBody>
          <a:bodyPr wrap="none" lIns="0" tIns="0" rIns="0" bIns="0" rtlCol="0" anchor="t"/>
          <a:lstStyle/>
          <a:p>
            <a:pPr algn="l" indent="0" marL="0">
              <a:buNone/>
            </a:pPr>
            <a:r>
              <a:rPr lang="en-US" sz="1200" dirty="0">
                <a:solidFill>
                  <a:srgbClr val="1E2B27"/>
                </a:solidFill>
                <a:latin typeface="Microsoft YaHei" pitchFamily="34" charset="0"/>
                <a:ea typeface="Microsoft YaHei" pitchFamily="34" charset="-122"/>
                <a:cs typeface="Microsoft YaHei" pitchFamily="34" charset="-120"/>
              </a:rPr>
              <a:t>Wegovy at BMI 24 to </a:t>
            </a:r>
            <a:pPr algn="l" indent="0" marL="0">
              <a:buNone/>
            </a:pPr>
            <a:r>
              <a:rPr lang="en-US" sz="1200" dirty="0">
                <a:solidFill>
                  <a:srgbClr val="1E2B27"/>
                </a:solidFill>
                <a:latin typeface="Microsoft YaHei" pitchFamily="34" charset="0"/>
                <a:ea typeface="Microsoft YaHei" pitchFamily="34" charset="-122"/>
                <a:cs typeface="Microsoft YaHei" pitchFamily="34" charset="-120"/>
              </a:rPr>
              <a:t>&lt;</a:t>
            </a:r>
            <a:pPr algn="l" indent="0" marL="0">
              <a:buNone/>
            </a:pPr>
            <a:r>
              <a:rPr lang="en-US" sz="1200" dirty="0">
                <a:solidFill>
                  <a:srgbClr val="1E2B27"/>
                </a:solidFill>
                <a:latin typeface="Microsoft YaHei" pitchFamily="34" charset="0"/>
                <a:ea typeface="Microsoft YaHei" pitchFamily="34" charset="-122"/>
                <a:cs typeface="Microsoft YaHei" pitchFamily="34" charset="-120"/>
              </a:rPr>
              <a:t>28</a:t>
            </a:r>
            <a:endParaRPr lang="en-US" sz="1200" dirty="0">
              <a:latin typeface="Microsoft YaHei" pitchFamily="34" charset="0"/>
              <a:ea typeface="Microsoft YaHei" pitchFamily="34" charset="-122"/>
              <a:cs typeface="Microsoft YaHei" pitchFamily="34" charset="-120"/>
            </a:endParaRPr>
          </a:p>
        </p:txBody>
      </p:sp>
      <p:sp>
        <p:nvSpPr>
          <p:cNvPr id="50" name="Shape 48"/>
          <p:cNvSpPr/>
          <p:nvPr/>
        </p:nvSpPr>
        <p:spPr>
          <a:xfrm>
            <a:off x="4680857" y="5124450"/>
            <a:ext cx="1741714" cy="0"/>
          </a:xfrm>
          <a:prstGeom prst="line">
            <a:avLst/>
          </a:prstGeom>
          <a:noFill/>
          <a:ln w="14288">
            <a:solidFill>
              <a:srgbClr val="B3282B"/>
            </a:solidFill>
            <a:prstDash val="dash"/>
          </a:ln>
        </p:spPr>
      </p:sp>
      <p:sp>
        <p:nvSpPr>
          <p:cNvPr id="51" name="Shape 49"/>
          <p:cNvSpPr/>
          <p:nvPr/>
        </p:nvSpPr>
        <p:spPr>
          <a:xfrm>
            <a:off x="6422571" y="5124450"/>
            <a:ext cx="0" cy="342900"/>
          </a:xfrm>
          <a:prstGeom prst="line">
            <a:avLst/>
          </a:prstGeom>
          <a:noFill/>
          <a:ln w="14288">
            <a:solidFill>
              <a:srgbClr val="B3282B"/>
            </a:solidFill>
            <a:prstDash val="dash"/>
          </a:ln>
        </p:spPr>
      </p:sp>
      <p:sp>
        <p:nvSpPr>
          <p:cNvPr id="52" name="Shape 50"/>
          <p:cNvSpPr/>
          <p:nvPr/>
        </p:nvSpPr>
        <p:spPr>
          <a:xfrm>
            <a:off x="4680857" y="5467350"/>
            <a:ext cx="1741714" cy="0"/>
          </a:xfrm>
          <a:prstGeom prst="line">
            <a:avLst/>
          </a:prstGeom>
          <a:noFill/>
          <a:ln w="14288">
            <a:solidFill>
              <a:srgbClr val="B3282B"/>
            </a:solidFill>
            <a:prstDash val="dash"/>
          </a:ln>
        </p:spPr>
      </p:sp>
      <p:sp>
        <p:nvSpPr>
          <p:cNvPr id="53" name="Shape 51"/>
          <p:cNvSpPr/>
          <p:nvPr/>
        </p:nvSpPr>
        <p:spPr>
          <a:xfrm>
            <a:off x="4680857" y="5124450"/>
            <a:ext cx="0" cy="342900"/>
          </a:xfrm>
          <a:prstGeom prst="line">
            <a:avLst/>
          </a:prstGeom>
          <a:noFill/>
          <a:ln w="14288">
            <a:solidFill>
              <a:srgbClr val="B3282B"/>
            </a:solidFill>
            <a:prstDash val="dash"/>
          </a:ln>
        </p:spPr>
      </p:sp>
      <p:sp>
        <p:nvSpPr>
          <p:cNvPr id="54" name="Text 52"/>
          <p:cNvSpPr/>
          <p:nvPr/>
        </p:nvSpPr>
        <p:spPr>
          <a:xfrm>
            <a:off x="4776107" y="5224400"/>
            <a:ext cx="7415893" cy="148590"/>
          </a:xfrm>
          <a:prstGeom prst="rect">
            <a:avLst/>
          </a:prstGeom>
          <a:noFill/>
          <a:ln/>
        </p:spPr>
        <p:txBody>
          <a:bodyPr wrap="none" lIns="0" tIns="0" rIns="0" bIns="0" rtlCol="0" anchor="t"/>
          <a:lstStyle/>
          <a:p>
            <a:pPr algn="l" indent="0" marL="0">
              <a:buNone/>
            </a:pPr>
            <a:r>
              <a:rPr lang="en-US" sz="975" b="1" dirty="0">
                <a:solidFill>
                  <a:srgbClr val="B3282B"/>
                </a:solidFill>
                <a:latin typeface="Microsoft YaHei" pitchFamily="34" charset="0"/>
                <a:ea typeface="Microsoft YaHei" pitchFamily="34" charset="-122"/>
                <a:cs typeface="Microsoft YaHei" pitchFamily="34" charset="-120"/>
              </a:rPr>
              <a:t>off-label</a:t>
            </a:r>
            <a:endParaRPr lang="en-US" sz="975" dirty="0">
              <a:latin typeface="Microsoft YaHei" pitchFamily="34" charset="0"/>
              <a:ea typeface="Microsoft YaHei" pitchFamily="34" charset="-122"/>
              <a:cs typeface="Microsoft YaHei" pitchFamily="34" charset="-120"/>
            </a:endParaRPr>
          </a:p>
        </p:txBody>
      </p:sp>
      <p:sp>
        <p:nvSpPr>
          <p:cNvPr id="55" name="Shape 53"/>
          <p:cNvSpPr/>
          <p:nvPr/>
        </p:nvSpPr>
        <p:spPr>
          <a:xfrm>
            <a:off x="10177463" y="5186363"/>
            <a:ext cx="1400175" cy="219075"/>
          </a:xfrm>
          <a:prstGeom prst="roundRect">
            <a:avLst>
              <a:gd name="adj" fmla="val 50000"/>
            </a:avLst>
          </a:prstGeom>
          <a:noFill/>
          <a:ln w="9525">
            <a:solidFill>
              <a:srgbClr val="B3282B"/>
            </a:solidFill>
            <a:prstDash val="solid"/>
          </a:ln>
        </p:spPr>
      </p:sp>
      <p:sp>
        <p:nvSpPr>
          <p:cNvPr id="56" name="Text 54"/>
          <p:cNvSpPr/>
          <p:nvPr/>
        </p:nvSpPr>
        <p:spPr>
          <a:xfrm>
            <a:off x="9563100" y="5233564"/>
            <a:ext cx="2628900" cy="137160"/>
          </a:xfrm>
          <a:prstGeom prst="rect">
            <a:avLst/>
          </a:prstGeom>
          <a:noFill/>
          <a:ln/>
        </p:spPr>
        <p:txBody>
          <a:bodyPr wrap="none" lIns="0" tIns="0" rIns="0" bIns="0" rtlCol="0" anchor="t"/>
          <a:lstStyle/>
          <a:p>
            <a:pPr algn="ctr" indent="0" marL="0">
              <a:buNone/>
            </a:pPr>
            <a:r>
              <a:rPr lang="en-US" sz="900" b="1" dirty="0">
                <a:solidFill>
                  <a:srgbClr val="B3282B"/>
                </a:solidFill>
                <a:latin typeface="Microsoft YaHei" pitchFamily="34" charset="0"/>
                <a:ea typeface="Microsoft YaHei" pitchFamily="34" charset="-122"/>
                <a:cs typeface="Microsoft YaHei" pitchFamily="34" charset="-120"/>
              </a:rPr>
              <a:t>Off-label</a:t>
            </a:r>
            <a:endParaRPr lang="en-US" sz="900" dirty="0">
              <a:latin typeface="Microsoft YaHei" pitchFamily="34" charset="0"/>
              <a:ea typeface="Microsoft YaHei" pitchFamily="34" charset="-122"/>
              <a:cs typeface="Microsoft YaHei" pitchFamily="34" charset="-120"/>
            </a:endParaRPr>
          </a:p>
        </p:txBody>
      </p:sp>
      <p:sp>
        <p:nvSpPr>
          <p:cNvPr id="57" name="Shape 55"/>
          <p:cNvSpPr/>
          <p:nvPr/>
        </p:nvSpPr>
        <p:spPr>
          <a:xfrm>
            <a:off x="3810000" y="5829300"/>
            <a:ext cx="133350" cy="133350"/>
          </a:xfrm>
          <a:prstGeom prst="roundRect">
            <a:avLst>
              <a:gd name="adj" fmla="val 21429"/>
            </a:avLst>
          </a:prstGeom>
          <a:solidFill>
            <a:srgbClr val="BFDDD4"/>
          </a:solidFill>
          <a:ln/>
        </p:spPr>
      </p:sp>
      <p:sp>
        <p:nvSpPr>
          <p:cNvPr id="58" name="Text 56"/>
          <p:cNvSpPr/>
          <p:nvPr/>
        </p:nvSpPr>
        <p:spPr>
          <a:xfrm>
            <a:off x="4000500" y="5833639"/>
            <a:ext cx="81915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Overweight band, 1+ comorbidity</a:t>
            </a:r>
            <a:endParaRPr lang="en-US" sz="900" dirty="0">
              <a:latin typeface="Microsoft YaHei" pitchFamily="34" charset="0"/>
              <a:ea typeface="Microsoft YaHei" pitchFamily="34" charset="-122"/>
              <a:cs typeface="Microsoft YaHei" pitchFamily="34" charset="-120"/>
            </a:endParaRPr>
          </a:p>
        </p:txBody>
      </p:sp>
      <p:sp>
        <p:nvSpPr>
          <p:cNvPr id="59" name="Shape 57"/>
          <p:cNvSpPr/>
          <p:nvPr/>
        </p:nvSpPr>
        <p:spPr>
          <a:xfrm>
            <a:off x="6086224" y="5829300"/>
            <a:ext cx="133350" cy="133350"/>
          </a:xfrm>
          <a:prstGeom prst="roundRect">
            <a:avLst>
              <a:gd name="adj" fmla="val 21429"/>
            </a:avLst>
          </a:prstGeom>
          <a:solidFill>
            <a:srgbClr val="0E6B5C"/>
          </a:solidFill>
          <a:ln/>
        </p:spPr>
      </p:sp>
      <p:sp>
        <p:nvSpPr>
          <p:cNvPr id="60" name="Text 58"/>
          <p:cNvSpPr/>
          <p:nvPr/>
        </p:nvSpPr>
        <p:spPr>
          <a:xfrm>
            <a:off x="6276724" y="5833639"/>
            <a:ext cx="5915276"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Obesity band</a:t>
            </a:r>
            <a:endParaRPr lang="en-US" sz="900" dirty="0">
              <a:latin typeface="Microsoft YaHei" pitchFamily="34" charset="0"/>
              <a:ea typeface="Microsoft YaHei" pitchFamily="34" charset="-122"/>
              <a:cs typeface="Microsoft YaHei" pitchFamily="34" charset="-120"/>
            </a:endParaRPr>
          </a:p>
        </p:txBody>
      </p:sp>
      <p:sp>
        <p:nvSpPr>
          <p:cNvPr id="61" name="Text 59"/>
          <p:cNvSpPr/>
          <p:nvPr/>
        </p:nvSpPr>
        <p:spPr>
          <a:xfrm>
            <a:off x="7236272" y="5843164"/>
            <a:ext cx="4955728"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STEP 12 has Chinese data at BMI 24 to </a:t>
            </a:r>
            <a:pPr algn="l" indent="0" marL="0">
              <a:buNone/>
            </a:pPr>
            <a:r>
              <a:rPr lang="en-US" sz="900" dirty="0">
                <a:solidFill>
                  <a:srgbClr val="5A6C66"/>
                </a:solidFill>
                <a:latin typeface="Microsoft YaHei" pitchFamily="34" charset="0"/>
                <a:ea typeface="Microsoft YaHei" pitchFamily="34" charset="-122"/>
                <a:cs typeface="Microsoft YaHei" pitchFamily="34" charset="-120"/>
              </a:rPr>
              <a:t>&lt;</a:t>
            </a:r>
            <a:pPr algn="l" indent="0" marL="0">
              <a:buNone/>
            </a:pPr>
            <a:r>
              <a:rPr lang="en-US" sz="900" dirty="0">
                <a:solidFill>
                  <a:srgbClr val="5A6C66"/>
                </a:solidFill>
                <a:latin typeface="Microsoft YaHei" pitchFamily="34" charset="0"/>
                <a:ea typeface="Microsoft YaHei" pitchFamily="34" charset="-122"/>
                <a:cs typeface="Microsoft YaHei" pitchFamily="34" charset="-120"/>
              </a:rPr>
              <a:t>28, the Wegovy label is unchanged</a:t>
            </a:r>
            <a:endParaRPr lang="en-US" sz="900" dirty="0">
              <a:latin typeface="Microsoft YaHei" pitchFamily="34" charset="0"/>
              <a:ea typeface="Microsoft YaHei" pitchFamily="34" charset="-122"/>
              <a:cs typeface="Microsoft YaHei" pitchFamily="34" charset="-120"/>
            </a:endParaRPr>
          </a:p>
        </p:txBody>
      </p:sp>
      <p:sp>
        <p:nvSpPr>
          <p:cNvPr id="62" name="Text 60"/>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Novo Nordisk, Lilly and Huadong announcements, mazdutide label, national weight management guidance (2024), STEP 12 (2026)</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11"/>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12</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C</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s</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Tirzepatide: under ¥1,000 per 4 weeks, self-pay</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Text 10"/>
          <p:cNvSpPr/>
          <p:nvPr/>
        </p:nvSpPr>
        <p:spPr>
          <a:xfrm>
            <a:off x="609600" y="18045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4-week cost (¥)</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1625742" y="1828800"/>
            <a:ext cx="76200" cy="76200"/>
          </a:xfrm>
          <a:prstGeom prst="ellipse">
            <a:avLst/>
          </a:prstGeom>
          <a:solidFill>
            <a:srgbClr val="F2F7F4"/>
          </a:solidFill>
          <a:ln w="14288">
            <a:solidFill>
              <a:srgbClr val="5A6C66"/>
            </a:solidFill>
            <a:prstDash val="solid"/>
          </a:ln>
        </p:spPr>
      </p:sp>
      <p:sp>
        <p:nvSpPr>
          <p:cNvPr id="14" name="Text 12"/>
          <p:cNvSpPr/>
          <p:nvPr/>
        </p:nvSpPr>
        <p:spPr>
          <a:xfrm>
            <a:off x="1768617" y="1804564"/>
            <a:ext cx="10423383"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Before</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2297415" y="1819275"/>
            <a:ext cx="95250" cy="95250"/>
          </a:xfrm>
          <a:prstGeom prst="ellipse">
            <a:avLst/>
          </a:prstGeom>
          <a:solidFill>
            <a:srgbClr val="0E6B5C"/>
          </a:solidFill>
          <a:ln/>
        </p:spPr>
      </p:sp>
      <p:sp>
        <p:nvSpPr>
          <p:cNvPr id="16" name="Text 14"/>
          <p:cNvSpPr/>
          <p:nvPr/>
        </p:nvSpPr>
        <p:spPr>
          <a:xfrm>
            <a:off x="2449815" y="1804564"/>
            <a:ext cx="9742185"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Early 2026</a:t>
            </a:r>
            <a:endParaRPr lang="en-US" sz="900" dirty="0">
              <a:latin typeface="Microsoft YaHei" pitchFamily="34" charset="0"/>
              <a:ea typeface="Microsoft YaHei" pitchFamily="34" charset="-122"/>
              <a:cs typeface="Microsoft YaHei" pitchFamily="34" charset="-120"/>
            </a:endParaRPr>
          </a:p>
        </p:txBody>
      </p:sp>
      <p:sp>
        <p:nvSpPr>
          <p:cNvPr id="17" name="Text 15"/>
          <p:cNvSpPr/>
          <p:nvPr/>
        </p:nvSpPr>
        <p:spPr>
          <a:xfrm>
            <a:off x="0" y="1804564"/>
            <a:ext cx="76200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Change</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2757488" y="2095500"/>
            <a:ext cx="9525" cy="3524250"/>
          </a:xfrm>
          <a:prstGeom prst="rect">
            <a:avLst/>
          </a:prstGeom>
          <a:solidFill>
            <a:srgbClr val="D5E2DC"/>
          </a:solidFill>
          <a:ln/>
        </p:spPr>
      </p:sp>
      <p:sp>
        <p:nvSpPr>
          <p:cNvPr id="19" name="Text 17"/>
          <p:cNvSpPr/>
          <p:nvPr/>
        </p:nvSpPr>
        <p:spPr>
          <a:xfrm>
            <a:off x="0" y="5700289"/>
            <a:ext cx="55245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0</a:t>
            </a:r>
            <a:endParaRPr lang="en-US" sz="900" dirty="0">
              <a:latin typeface="Microsoft YaHei" pitchFamily="34" charset="0"/>
              <a:ea typeface="Microsoft YaHei" pitchFamily="34" charset="-122"/>
              <a:cs typeface="Microsoft YaHei" pitchFamily="34" charset="-120"/>
            </a:endParaRPr>
          </a:p>
        </p:txBody>
      </p:sp>
      <p:sp>
        <p:nvSpPr>
          <p:cNvPr id="20" name="Shape 18"/>
          <p:cNvSpPr/>
          <p:nvPr/>
        </p:nvSpPr>
        <p:spPr>
          <a:xfrm>
            <a:off x="3500438" y="2095500"/>
            <a:ext cx="9525" cy="3524250"/>
          </a:xfrm>
          <a:prstGeom prst="rect">
            <a:avLst/>
          </a:prstGeom>
          <a:solidFill>
            <a:srgbClr val="D5E2DC"/>
          </a:solidFill>
          <a:ln/>
        </p:spPr>
      </p:sp>
      <p:sp>
        <p:nvSpPr>
          <p:cNvPr id="21" name="Text 19"/>
          <p:cNvSpPr/>
          <p:nvPr/>
        </p:nvSpPr>
        <p:spPr>
          <a:xfrm>
            <a:off x="0" y="5700289"/>
            <a:ext cx="70104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1,000</a:t>
            </a:r>
            <a:endParaRPr lang="en-US" sz="900" dirty="0">
              <a:latin typeface="Microsoft YaHei" pitchFamily="34" charset="0"/>
              <a:ea typeface="Microsoft YaHei" pitchFamily="34" charset="-122"/>
              <a:cs typeface="Microsoft YaHei" pitchFamily="34" charset="-120"/>
            </a:endParaRPr>
          </a:p>
        </p:txBody>
      </p:sp>
      <p:sp>
        <p:nvSpPr>
          <p:cNvPr id="22" name="Shape 20"/>
          <p:cNvSpPr/>
          <p:nvPr/>
        </p:nvSpPr>
        <p:spPr>
          <a:xfrm>
            <a:off x="4243388" y="2095500"/>
            <a:ext cx="9525" cy="3524250"/>
          </a:xfrm>
          <a:prstGeom prst="rect">
            <a:avLst/>
          </a:prstGeom>
          <a:solidFill>
            <a:srgbClr val="D5E2DC"/>
          </a:solidFill>
          <a:ln/>
        </p:spPr>
      </p:sp>
      <p:sp>
        <p:nvSpPr>
          <p:cNvPr id="23" name="Text 21"/>
          <p:cNvSpPr/>
          <p:nvPr/>
        </p:nvSpPr>
        <p:spPr>
          <a:xfrm>
            <a:off x="0" y="5700289"/>
            <a:ext cx="84963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2,000</a:t>
            </a:r>
            <a:endParaRPr lang="en-US" sz="900" dirty="0">
              <a:latin typeface="Microsoft YaHei" pitchFamily="34" charset="0"/>
              <a:ea typeface="Microsoft YaHei" pitchFamily="34" charset="-122"/>
              <a:cs typeface="Microsoft YaHei" pitchFamily="34" charset="-120"/>
            </a:endParaRPr>
          </a:p>
        </p:txBody>
      </p:sp>
      <p:sp>
        <p:nvSpPr>
          <p:cNvPr id="24" name="Shape 22"/>
          <p:cNvSpPr/>
          <p:nvPr/>
        </p:nvSpPr>
        <p:spPr>
          <a:xfrm>
            <a:off x="4986338" y="2095500"/>
            <a:ext cx="9525" cy="3524250"/>
          </a:xfrm>
          <a:prstGeom prst="rect">
            <a:avLst/>
          </a:prstGeom>
          <a:solidFill>
            <a:srgbClr val="D5E2DC"/>
          </a:solidFill>
          <a:ln/>
        </p:spPr>
      </p:sp>
      <p:sp>
        <p:nvSpPr>
          <p:cNvPr id="25" name="Text 23"/>
          <p:cNvSpPr/>
          <p:nvPr/>
        </p:nvSpPr>
        <p:spPr>
          <a:xfrm>
            <a:off x="0" y="5700289"/>
            <a:ext cx="99822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3,000</a:t>
            </a:r>
            <a:endParaRPr lang="en-US" sz="900" dirty="0">
              <a:latin typeface="Microsoft YaHei" pitchFamily="34" charset="0"/>
              <a:ea typeface="Microsoft YaHei" pitchFamily="34" charset="-122"/>
              <a:cs typeface="Microsoft YaHei" pitchFamily="34" charset="-120"/>
            </a:endParaRPr>
          </a:p>
        </p:txBody>
      </p:sp>
      <p:sp>
        <p:nvSpPr>
          <p:cNvPr id="26" name="Shape 24"/>
          <p:cNvSpPr/>
          <p:nvPr/>
        </p:nvSpPr>
        <p:spPr>
          <a:xfrm>
            <a:off x="5729288" y="2095500"/>
            <a:ext cx="9525" cy="3524250"/>
          </a:xfrm>
          <a:prstGeom prst="rect">
            <a:avLst/>
          </a:prstGeom>
          <a:solidFill>
            <a:srgbClr val="D5E2DC"/>
          </a:solidFill>
          <a:ln/>
        </p:spPr>
      </p:sp>
      <p:sp>
        <p:nvSpPr>
          <p:cNvPr id="27" name="Text 25"/>
          <p:cNvSpPr/>
          <p:nvPr/>
        </p:nvSpPr>
        <p:spPr>
          <a:xfrm>
            <a:off x="0" y="5700289"/>
            <a:ext cx="114681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4,000</a:t>
            </a:r>
            <a:endParaRPr lang="en-US" sz="900" dirty="0">
              <a:latin typeface="Microsoft YaHei" pitchFamily="34" charset="0"/>
              <a:ea typeface="Microsoft YaHei" pitchFamily="34" charset="-122"/>
              <a:cs typeface="Microsoft YaHei" pitchFamily="34" charset="-120"/>
            </a:endParaRPr>
          </a:p>
        </p:txBody>
      </p:sp>
      <p:sp>
        <p:nvSpPr>
          <p:cNvPr id="28" name="Shape 26"/>
          <p:cNvSpPr/>
          <p:nvPr/>
        </p:nvSpPr>
        <p:spPr>
          <a:xfrm>
            <a:off x="6472238" y="2095500"/>
            <a:ext cx="9525" cy="3524250"/>
          </a:xfrm>
          <a:prstGeom prst="rect">
            <a:avLst/>
          </a:prstGeom>
          <a:solidFill>
            <a:srgbClr val="D5E2DC"/>
          </a:solidFill>
          <a:ln/>
        </p:spPr>
      </p:sp>
      <p:sp>
        <p:nvSpPr>
          <p:cNvPr id="29" name="Text 27"/>
          <p:cNvSpPr/>
          <p:nvPr/>
        </p:nvSpPr>
        <p:spPr>
          <a:xfrm>
            <a:off x="762000" y="5700289"/>
            <a:ext cx="114300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5,000</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723900" y="2262848"/>
            <a:ext cx="114681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Tirzepatide 10 mg</a:t>
            </a:r>
            <a:endParaRPr lang="en-US" sz="1125" dirty="0">
              <a:latin typeface="Microsoft YaHei" pitchFamily="34" charset="0"/>
              <a:ea typeface="Microsoft YaHei" pitchFamily="34" charset="-122"/>
              <a:cs typeface="Microsoft YaHei" pitchFamily="34" charset="-120"/>
            </a:endParaRPr>
          </a:p>
        </p:txBody>
      </p:sp>
      <p:sp>
        <p:nvSpPr>
          <p:cNvPr id="31" name="Shape 29"/>
          <p:cNvSpPr/>
          <p:nvPr/>
        </p:nvSpPr>
        <p:spPr>
          <a:xfrm>
            <a:off x="3458394" y="2343150"/>
            <a:ext cx="2838812" cy="0"/>
          </a:xfrm>
          <a:prstGeom prst="line">
            <a:avLst/>
          </a:prstGeom>
          <a:noFill/>
          <a:ln w="28575">
            <a:solidFill>
              <a:srgbClr val="BBC5C1"/>
            </a:solidFill>
            <a:prstDash val="solid"/>
          </a:ln>
        </p:spPr>
      </p:sp>
      <p:sp>
        <p:nvSpPr>
          <p:cNvPr id="32" name="Shape 30"/>
          <p:cNvSpPr/>
          <p:nvPr/>
        </p:nvSpPr>
        <p:spPr>
          <a:xfrm>
            <a:off x="6230531" y="2276475"/>
            <a:ext cx="133350" cy="133350"/>
          </a:xfrm>
          <a:prstGeom prst="ellipse">
            <a:avLst/>
          </a:prstGeom>
          <a:solidFill>
            <a:srgbClr val="F2F7F4"/>
          </a:solidFill>
          <a:ln w="19050">
            <a:solidFill>
              <a:srgbClr val="5A6C66"/>
            </a:solidFill>
            <a:prstDash val="solid"/>
          </a:ln>
        </p:spPr>
      </p:sp>
      <p:sp>
        <p:nvSpPr>
          <p:cNvPr id="33" name="Shape 31"/>
          <p:cNvSpPr/>
          <p:nvPr/>
        </p:nvSpPr>
        <p:spPr>
          <a:xfrm>
            <a:off x="3382194" y="2266950"/>
            <a:ext cx="152400" cy="152400"/>
          </a:xfrm>
          <a:prstGeom prst="ellipse">
            <a:avLst/>
          </a:prstGeom>
          <a:solidFill>
            <a:srgbClr val="0E6B5C"/>
          </a:solidFill>
          <a:ln/>
        </p:spPr>
      </p:sp>
      <p:sp>
        <p:nvSpPr>
          <p:cNvPr id="34" name="Shape 32"/>
          <p:cNvSpPr/>
          <p:nvPr/>
        </p:nvSpPr>
        <p:spPr>
          <a:xfrm>
            <a:off x="3059283" y="2257425"/>
            <a:ext cx="284811" cy="166688"/>
          </a:xfrm>
          <a:prstGeom prst="rect">
            <a:avLst/>
          </a:prstGeom>
          <a:solidFill>
            <a:srgbClr val="F2F7F4"/>
          </a:solidFill>
          <a:ln/>
        </p:spPr>
      </p:sp>
      <p:sp>
        <p:nvSpPr>
          <p:cNvPr id="35" name="Shape 33"/>
          <p:cNvSpPr/>
          <p:nvPr/>
        </p:nvSpPr>
        <p:spPr>
          <a:xfrm>
            <a:off x="6411506" y="2266950"/>
            <a:ext cx="358349" cy="154781"/>
          </a:xfrm>
          <a:prstGeom prst="rect">
            <a:avLst/>
          </a:prstGeom>
          <a:solidFill>
            <a:srgbClr val="F2F7F4"/>
          </a:solidFill>
          <a:ln/>
        </p:spPr>
      </p:sp>
      <p:sp>
        <p:nvSpPr>
          <p:cNvPr id="36" name="Text 34"/>
          <p:cNvSpPr/>
          <p:nvPr/>
        </p:nvSpPr>
        <p:spPr>
          <a:xfrm>
            <a:off x="0" y="2262487"/>
            <a:ext cx="3325044" cy="160020"/>
          </a:xfrm>
          <a:prstGeom prst="rect">
            <a:avLst/>
          </a:prstGeom>
          <a:noFill/>
          <a:ln/>
        </p:spPr>
        <p:txBody>
          <a:bodyPr wrap="none" lIns="0" tIns="0" rIns="0" bIns="0" rtlCol="0" anchor="t"/>
          <a:lstStyle/>
          <a:p>
            <a:pPr algn="r" indent="0" marL="0">
              <a:buNone/>
            </a:pPr>
            <a:r>
              <a:rPr lang="en-US" sz="1050" b="1" dirty="0">
                <a:solidFill>
                  <a:srgbClr val="0E6B5C"/>
                </a:solidFill>
                <a:latin typeface="Microsoft YaHei" pitchFamily="34" charset="0"/>
                <a:ea typeface="Microsoft YaHei" pitchFamily="34" charset="-122"/>
                <a:cs typeface="Microsoft YaHei" pitchFamily="34" charset="-120"/>
              </a:rPr>
              <a:t>937</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6430556" y="2271650"/>
            <a:ext cx="5761444"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4,758</a:t>
            </a:r>
            <a:endParaRPr lang="en-US" sz="975" dirty="0">
              <a:latin typeface="Microsoft YaHei" pitchFamily="34" charset="0"/>
              <a:ea typeface="Microsoft YaHei" pitchFamily="34" charset="-122"/>
              <a:cs typeface="Microsoft YaHei" pitchFamily="34" charset="-120"/>
            </a:endParaRPr>
          </a:p>
        </p:txBody>
      </p:sp>
      <p:sp>
        <p:nvSpPr>
          <p:cNvPr id="38" name="Text 36"/>
          <p:cNvSpPr/>
          <p:nvPr/>
        </p:nvSpPr>
        <p:spPr>
          <a:xfrm>
            <a:off x="0" y="2253685"/>
            <a:ext cx="7620000" cy="182880"/>
          </a:xfrm>
          <a:prstGeom prst="rect">
            <a:avLst/>
          </a:prstGeom>
          <a:noFill/>
          <a:ln/>
        </p:spPr>
        <p:txBody>
          <a:bodyPr wrap="none" lIns="0" tIns="0" rIns="0" bIns="0" rtlCol="0" anchor="t"/>
          <a:lstStyle/>
          <a:p>
            <a:pPr algn="r" indent="0" marL="0">
              <a:buNone/>
            </a:pPr>
            <a:r>
              <a:rPr lang="en-US" sz="1200" b="1" dirty="0">
                <a:solidFill>
                  <a:srgbClr val="1E2B27"/>
                </a:solidFill>
                <a:latin typeface="Microsoft YaHei" pitchFamily="34" charset="0"/>
                <a:ea typeface="Microsoft YaHei" pitchFamily="34" charset="-122"/>
                <a:cs typeface="Microsoft YaHei" pitchFamily="34" charset="-120"/>
              </a:rPr>
              <a:t>−80%</a:t>
            </a:r>
            <a:endParaRPr lang="en-US" sz="1200" dirty="0">
              <a:latin typeface="Microsoft YaHei" pitchFamily="34" charset="0"/>
              <a:ea typeface="Microsoft YaHei" pitchFamily="34" charset="-122"/>
              <a:cs typeface="Microsoft YaHei" pitchFamily="34" charset="-120"/>
            </a:endParaRPr>
          </a:p>
        </p:txBody>
      </p:sp>
      <p:sp>
        <p:nvSpPr>
          <p:cNvPr id="39" name="Text 37"/>
          <p:cNvSpPr/>
          <p:nvPr/>
        </p:nvSpPr>
        <p:spPr>
          <a:xfrm>
            <a:off x="723900" y="2929598"/>
            <a:ext cx="114681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Tirzepatide 5 mg</a:t>
            </a:r>
            <a:endParaRPr lang="en-US" sz="1125" dirty="0">
              <a:latin typeface="Microsoft YaHei" pitchFamily="34" charset="0"/>
              <a:ea typeface="Microsoft YaHei" pitchFamily="34" charset="-122"/>
              <a:cs typeface="Microsoft YaHei" pitchFamily="34" charset="-120"/>
            </a:endParaRPr>
          </a:p>
        </p:txBody>
      </p:sp>
      <p:sp>
        <p:nvSpPr>
          <p:cNvPr id="40" name="Shape 38"/>
          <p:cNvSpPr/>
          <p:nvPr/>
        </p:nvSpPr>
        <p:spPr>
          <a:xfrm>
            <a:off x="3171615" y="3009900"/>
            <a:ext cx="1639691" cy="0"/>
          </a:xfrm>
          <a:prstGeom prst="line">
            <a:avLst/>
          </a:prstGeom>
          <a:noFill/>
          <a:ln w="28575">
            <a:solidFill>
              <a:srgbClr val="BBC5C1"/>
            </a:solidFill>
            <a:prstDash val="solid"/>
          </a:ln>
        </p:spPr>
      </p:sp>
      <p:sp>
        <p:nvSpPr>
          <p:cNvPr id="41" name="Shape 39"/>
          <p:cNvSpPr/>
          <p:nvPr/>
        </p:nvSpPr>
        <p:spPr>
          <a:xfrm>
            <a:off x="4744631" y="2943225"/>
            <a:ext cx="133350" cy="133350"/>
          </a:xfrm>
          <a:prstGeom prst="ellipse">
            <a:avLst/>
          </a:prstGeom>
          <a:solidFill>
            <a:srgbClr val="F2F7F4"/>
          </a:solidFill>
          <a:ln w="19050">
            <a:solidFill>
              <a:srgbClr val="5A6C66"/>
            </a:solidFill>
            <a:prstDash val="solid"/>
          </a:ln>
        </p:spPr>
      </p:sp>
      <p:sp>
        <p:nvSpPr>
          <p:cNvPr id="42" name="Shape 40"/>
          <p:cNvSpPr/>
          <p:nvPr/>
        </p:nvSpPr>
        <p:spPr>
          <a:xfrm>
            <a:off x="3095415" y="2933700"/>
            <a:ext cx="152400" cy="152400"/>
          </a:xfrm>
          <a:prstGeom prst="ellipse">
            <a:avLst/>
          </a:prstGeom>
          <a:solidFill>
            <a:srgbClr val="0E6B5C"/>
          </a:solidFill>
          <a:ln/>
        </p:spPr>
      </p:sp>
      <p:sp>
        <p:nvSpPr>
          <p:cNvPr id="43" name="Shape 41"/>
          <p:cNvSpPr/>
          <p:nvPr/>
        </p:nvSpPr>
        <p:spPr>
          <a:xfrm>
            <a:off x="2772505" y="2924175"/>
            <a:ext cx="284811" cy="166688"/>
          </a:xfrm>
          <a:prstGeom prst="rect">
            <a:avLst/>
          </a:prstGeom>
          <a:solidFill>
            <a:srgbClr val="F2F7F4"/>
          </a:solidFill>
          <a:ln/>
        </p:spPr>
      </p:sp>
      <p:sp>
        <p:nvSpPr>
          <p:cNvPr id="44" name="Shape 42"/>
          <p:cNvSpPr/>
          <p:nvPr/>
        </p:nvSpPr>
        <p:spPr>
          <a:xfrm>
            <a:off x="4925606" y="2933700"/>
            <a:ext cx="358349" cy="154781"/>
          </a:xfrm>
          <a:prstGeom prst="rect">
            <a:avLst/>
          </a:prstGeom>
          <a:solidFill>
            <a:srgbClr val="F2F7F4"/>
          </a:solidFill>
          <a:ln/>
        </p:spPr>
      </p:sp>
      <p:sp>
        <p:nvSpPr>
          <p:cNvPr id="45" name="Text 43"/>
          <p:cNvSpPr/>
          <p:nvPr/>
        </p:nvSpPr>
        <p:spPr>
          <a:xfrm>
            <a:off x="0" y="2929237"/>
            <a:ext cx="3038265" cy="160020"/>
          </a:xfrm>
          <a:prstGeom prst="rect">
            <a:avLst/>
          </a:prstGeom>
          <a:noFill/>
          <a:ln/>
        </p:spPr>
        <p:txBody>
          <a:bodyPr wrap="none" lIns="0" tIns="0" rIns="0" bIns="0" rtlCol="0" anchor="t"/>
          <a:lstStyle/>
          <a:p>
            <a:pPr algn="r" indent="0" marL="0">
              <a:buNone/>
            </a:pPr>
            <a:r>
              <a:rPr lang="en-US" sz="1050" b="1" dirty="0">
                <a:solidFill>
                  <a:srgbClr val="0E6B5C"/>
                </a:solidFill>
                <a:latin typeface="Microsoft YaHei" pitchFamily="34" charset="0"/>
                <a:ea typeface="Microsoft YaHei" pitchFamily="34" charset="-122"/>
                <a:cs typeface="Microsoft YaHei" pitchFamily="34" charset="-120"/>
              </a:rPr>
              <a:t>551</a:t>
            </a:r>
            <a:endParaRPr lang="en-US" sz="1050" dirty="0">
              <a:latin typeface="Microsoft YaHei" pitchFamily="34" charset="0"/>
              <a:ea typeface="Microsoft YaHei" pitchFamily="34" charset="-122"/>
              <a:cs typeface="Microsoft YaHei" pitchFamily="34" charset="-120"/>
            </a:endParaRPr>
          </a:p>
        </p:txBody>
      </p:sp>
      <p:sp>
        <p:nvSpPr>
          <p:cNvPr id="46" name="Text 44"/>
          <p:cNvSpPr/>
          <p:nvPr/>
        </p:nvSpPr>
        <p:spPr>
          <a:xfrm>
            <a:off x="4944656" y="2938400"/>
            <a:ext cx="7247344"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2,758</a:t>
            </a:r>
            <a:endParaRPr lang="en-US" sz="975" dirty="0">
              <a:latin typeface="Microsoft YaHei" pitchFamily="34" charset="0"/>
              <a:ea typeface="Microsoft YaHei" pitchFamily="34" charset="-122"/>
              <a:cs typeface="Microsoft YaHei" pitchFamily="34" charset="-120"/>
            </a:endParaRPr>
          </a:p>
        </p:txBody>
      </p:sp>
      <p:sp>
        <p:nvSpPr>
          <p:cNvPr id="47" name="Text 45"/>
          <p:cNvSpPr/>
          <p:nvPr/>
        </p:nvSpPr>
        <p:spPr>
          <a:xfrm>
            <a:off x="0" y="2920435"/>
            <a:ext cx="7620000" cy="182880"/>
          </a:xfrm>
          <a:prstGeom prst="rect">
            <a:avLst/>
          </a:prstGeom>
          <a:noFill/>
          <a:ln/>
        </p:spPr>
        <p:txBody>
          <a:bodyPr wrap="none" lIns="0" tIns="0" rIns="0" bIns="0" rtlCol="0" anchor="t"/>
          <a:lstStyle/>
          <a:p>
            <a:pPr algn="r" indent="0" marL="0">
              <a:buNone/>
            </a:pPr>
            <a:r>
              <a:rPr lang="en-US" sz="1200" b="1" dirty="0">
                <a:solidFill>
                  <a:srgbClr val="1E2B27"/>
                </a:solidFill>
                <a:latin typeface="Microsoft YaHei" pitchFamily="34" charset="0"/>
                <a:ea typeface="Microsoft YaHei" pitchFamily="34" charset="-122"/>
                <a:cs typeface="Microsoft YaHei" pitchFamily="34" charset="-120"/>
              </a:rPr>
              <a:t>−80%</a:t>
            </a:r>
            <a:endParaRPr lang="en-US" sz="1200" dirty="0">
              <a:latin typeface="Microsoft YaHei" pitchFamily="34" charset="0"/>
              <a:ea typeface="Microsoft YaHei" pitchFamily="34" charset="-122"/>
              <a:cs typeface="Microsoft YaHei" pitchFamily="34" charset="-120"/>
            </a:endParaRPr>
          </a:p>
        </p:txBody>
      </p:sp>
      <p:sp>
        <p:nvSpPr>
          <p:cNvPr id="48" name="Text 46"/>
          <p:cNvSpPr/>
          <p:nvPr/>
        </p:nvSpPr>
        <p:spPr>
          <a:xfrm>
            <a:off x="723900" y="3596348"/>
            <a:ext cx="114681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Wegovy 2.4 mg</a:t>
            </a:r>
            <a:endParaRPr lang="en-US" sz="1125" dirty="0">
              <a:latin typeface="Microsoft YaHei" pitchFamily="34" charset="0"/>
              <a:ea typeface="Microsoft YaHei" pitchFamily="34" charset="-122"/>
              <a:cs typeface="Microsoft YaHei" pitchFamily="34" charset="-120"/>
            </a:endParaRPr>
          </a:p>
        </p:txBody>
      </p:sp>
      <p:sp>
        <p:nvSpPr>
          <p:cNvPr id="49" name="Shape 47"/>
          <p:cNvSpPr/>
          <p:nvPr/>
        </p:nvSpPr>
        <p:spPr>
          <a:xfrm>
            <a:off x="3716198" y="3676650"/>
            <a:ext cx="875938" cy="0"/>
          </a:xfrm>
          <a:prstGeom prst="line">
            <a:avLst/>
          </a:prstGeom>
          <a:noFill/>
          <a:ln w="28575">
            <a:solidFill>
              <a:srgbClr val="BBC5C1"/>
            </a:solidFill>
            <a:prstDash val="solid"/>
          </a:ln>
        </p:spPr>
      </p:sp>
      <p:sp>
        <p:nvSpPr>
          <p:cNvPr id="50" name="Shape 48"/>
          <p:cNvSpPr/>
          <p:nvPr/>
        </p:nvSpPr>
        <p:spPr>
          <a:xfrm>
            <a:off x="4525461" y="3609975"/>
            <a:ext cx="133350" cy="133350"/>
          </a:xfrm>
          <a:prstGeom prst="ellipse">
            <a:avLst/>
          </a:prstGeom>
          <a:solidFill>
            <a:srgbClr val="F2F7F4"/>
          </a:solidFill>
          <a:ln w="19050">
            <a:solidFill>
              <a:srgbClr val="5A6C66"/>
            </a:solidFill>
            <a:prstDash val="solid"/>
          </a:ln>
        </p:spPr>
      </p:sp>
      <p:sp>
        <p:nvSpPr>
          <p:cNvPr id="51" name="Shape 49"/>
          <p:cNvSpPr/>
          <p:nvPr/>
        </p:nvSpPr>
        <p:spPr>
          <a:xfrm>
            <a:off x="3639998" y="3600450"/>
            <a:ext cx="152400" cy="152400"/>
          </a:xfrm>
          <a:prstGeom prst="ellipse">
            <a:avLst/>
          </a:prstGeom>
          <a:solidFill>
            <a:srgbClr val="0E6B5C"/>
          </a:solidFill>
          <a:ln/>
        </p:spPr>
      </p:sp>
      <p:sp>
        <p:nvSpPr>
          <p:cNvPr id="52" name="Shape 50"/>
          <p:cNvSpPr/>
          <p:nvPr/>
        </p:nvSpPr>
        <p:spPr>
          <a:xfrm>
            <a:off x="3196765" y="3590925"/>
            <a:ext cx="405133" cy="166688"/>
          </a:xfrm>
          <a:prstGeom prst="rect">
            <a:avLst/>
          </a:prstGeom>
          <a:solidFill>
            <a:srgbClr val="F2F7F4"/>
          </a:solidFill>
          <a:ln/>
        </p:spPr>
      </p:sp>
      <p:sp>
        <p:nvSpPr>
          <p:cNvPr id="53" name="Shape 51"/>
          <p:cNvSpPr/>
          <p:nvPr/>
        </p:nvSpPr>
        <p:spPr>
          <a:xfrm>
            <a:off x="4706436" y="3600450"/>
            <a:ext cx="358349" cy="154781"/>
          </a:xfrm>
          <a:prstGeom prst="rect">
            <a:avLst/>
          </a:prstGeom>
          <a:solidFill>
            <a:srgbClr val="F2F7F4"/>
          </a:solidFill>
          <a:ln/>
        </p:spPr>
      </p:sp>
      <p:sp>
        <p:nvSpPr>
          <p:cNvPr id="54" name="Text 52"/>
          <p:cNvSpPr/>
          <p:nvPr/>
        </p:nvSpPr>
        <p:spPr>
          <a:xfrm>
            <a:off x="0" y="3595987"/>
            <a:ext cx="3582848" cy="160020"/>
          </a:xfrm>
          <a:prstGeom prst="rect">
            <a:avLst/>
          </a:prstGeom>
          <a:noFill/>
          <a:ln/>
        </p:spPr>
        <p:txBody>
          <a:bodyPr wrap="none" lIns="0" tIns="0" rIns="0" bIns="0" rtlCol="0" anchor="t"/>
          <a:lstStyle/>
          <a:p>
            <a:pPr algn="r" indent="0" marL="0">
              <a:buNone/>
            </a:pPr>
            <a:r>
              <a:rPr lang="en-US" sz="1050" b="1" dirty="0">
                <a:solidFill>
                  <a:srgbClr val="0E6B5C"/>
                </a:solidFill>
                <a:latin typeface="Microsoft YaHei" pitchFamily="34" charset="0"/>
                <a:ea typeface="Microsoft YaHei" pitchFamily="34" charset="-122"/>
                <a:cs typeface="Microsoft YaHei" pitchFamily="34" charset="-120"/>
              </a:rPr>
              <a:t>1,284</a:t>
            </a:r>
            <a:endParaRPr lang="en-US" sz="1050" dirty="0">
              <a:latin typeface="Microsoft YaHei" pitchFamily="34" charset="0"/>
              <a:ea typeface="Microsoft YaHei" pitchFamily="34" charset="-122"/>
              <a:cs typeface="Microsoft YaHei" pitchFamily="34" charset="-120"/>
            </a:endParaRPr>
          </a:p>
        </p:txBody>
      </p:sp>
      <p:sp>
        <p:nvSpPr>
          <p:cNvPr id="55" name="Text 53"/>
          <p:cNvSpPr/>
          <p:nvPr/>
        </p:nvSpPr>
        <p:spPr>
          <a:xfrm>
            <a:off x="4725486" y="3605150"/>
            <a:ext cx="7466514"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2,463</a:t>
            </a:r>
            <a:endParaRPr lang="en-US" sz="975" dirty="0">
              <a:latin typeface="Microsoft YaHei" pitchFamily="34" charset="0"/>
              <a:ea typeface="Microsoft YaHei" pitchFamily="34" charset="-122"/>
              <a:cs typeface="Microsoft YaHei" pitchFamily="34" charset="-120"/>
            </a:endParaRPr>
          </a:p>
        </p:txBody>
      </p:sp>
      <p:sp>
        <p:nvSpPr>
          <p:cNvPr id="56" name="Text 54"/>
          <p:cNvSpPr/>
          <p:nvPr/>
        </p:nvSpPr>
        <p:spPr>
          <a:xfrm>
            <a:off x="0" y="3587185"/>
            <a:ext cx="7620000" cy="182880"/>
          </a:xfrm>
          <a:prstGeom prst="rect">
            <a:avLst/>
          </a:prstGeom>
          <a:noFill/>
          <a:ln/>
        </p:spPr>
        <p:txBody>
          <a:bodyPr wrap="none" lIns="0" tIns="0" rIns="0" bIns="0" rtlCol="0" anchor="t"/>
          <a:lstStyle/>
          <a:p>
            <a:pPr algn="r" indent="0" marL="0">
              <a:buNone/>
            </a:pPr>
            <a:r>
              <a:rPr lang="en-US" sz="1200" b="1" dirty="0">
                <a:solidFill>
                  <a:srgbClr val="1E2B27"/>
                </a:solidFill>
                <a:latin typeface="Microsoft YaHei" pitchFamily="34" charset="0"/>
                <a:ea typeface="Microsoft YaHei" pitchFamily="34" charset="-122"/>
                <a:cs typeface="Microsoft YaHei" pitchFamily="34" charset="-120"/>
              </a:rPr>
              <a:t>−48%</a:t>
            </a:r>
            <a:endParaRPr lang="en-US" sz="1200" dirty="0">
              <a:latin typeface="Microsoft YaHei" pitchFamily="34" charset="0"/>
              <a:ea typeface="Microsoft YaHei" pitchFamily="34" charset="-122"/>
              <a:cs typeface="Microsoft YaHei" pitchFamily="34" charset="-120"/>
            </a:endParaRPr>
          </a:p>
        </p:txBody>
      </p:sp>
      <p:sp>
        <p:nvSpPr>
          <p:cNvPr id="57" name="Text 55"/>
          <p:cNvSpPr/>
          <p:nvPr/>
        </p:nvSpPr>
        <p:spPr>
          <a:xfrm>
            <a:off x="723900" y="4263098"/>
            <a:ext cx="114681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Wegovy 1.7 mg</a:t>
            </a:r>
            <a:endParaRPr lang="en-US" sz="1125" dirty="0">
              <a:latin typeface="Microsoft YaHei" pitchFamily="34" charset="0"/>
              <a:ea typeface="Microsoft YaHei" pitchFamily="34" charset="-122"/>
              <a:cs typeface="Microsoft YaHei" pitchFamily="34" charset="-120"/>
            </a:endParaRPr>
          </a:p>
        </p:txBody>
      </p:sp>
      <p:sp>
        <p:nvSpPr>
          <p:cNvPr id="58" name="Shape 56"/>
          <p:cNvSpPr/>
          <p:nvPr/>
        </p:nvSpPr>
        <p:spPr>
          <a:xfrm>
            <a:off x="3495542" y="4343400"/>
            <a:ext cx="673856" cy="0"/>
          </a:xfrm>
          <a:prstGeom prst="line">
            <a:avLst/>
          </a:prstGeom>
          <a:noFill/>
          <a:ln w="28575">
            <a:solidFill>
              <a:srgbClr val="BBC5C1"/>
            </a:solidFill>
            <a:prstDash val="solid"/>
          </a:ln>
        </p:spPr>
      </p:sp>
      <p:sp>
        <p:nvSpPr>
          <p:cNvPr id="59" name="Shape 57"/>
          <p:cNvSpPr/>
          <p:nvPr/>
        </p:nvSpPr>
        <p:spPr>
          <a:xfrm>
            <a:off x="4102722" y="4276725"/>
            <a:ext cx="133350" cy="133350"/>
          </a:xfrm>
          <a:prstGeom prst="ellipse">
            <a:avLst/>
          </a:prstGeom>
          <a:solidFill>
            <a:srgbClr val="F2F7F4"/>
          </a:solidFill>
          <a:ln w="19050">
            <a:solidFill>
              <a:srgbClr val="5A6C66"/>
            </a:solidFill>
            <a:prstDash val="solid"/>
          </a:ln>
        </p:spPr>
      </p:sp>
      <p:sp>
        <p:nvSpPr>
          <p:cNvPr id="60" name="Shape 58"/>
          <p:cNvSpPr/>
          <p:nvPr/>
        </p:nvSpPr>
        <p:spPr>
          <a:xfrm>
            <a:off x="3419342" y="4267200"/>
            <a:ext cx="152400" cy="152400"/>
          </a:xfrm>
          <a:prstGeom prst="ellipse">
            <a:avLst/>
          </a:prstGeom>
          <a:solidFill>
            <a:srgbClr val="0E6B5C"/>
          </a:solidFill>
          <a:ln/>
        </p:spPr>
      </p:sp>
      <p:sp>
        <p:nvSpPr>
          <p:cNvPr id="61" name="Shape 59"/>
          <p:cNvSpPr/>
          <p:nvPr/>
        </p:nvSpPr>
        <p:spPr>
          <a:xfrm>
            <a:off x="3096431" y="4257675"/>
            <a:ext cx="284811" cy="166688"/>
          </a:xfrm>
          <a:prstGeom prst="rect">
            <a:avLst/>
          </a:prstGeom>
          <a:solidFill>
            <a:srgbClr val="F2F7F4"/>
          </a:solidFill>
          <a:ln/>
        </p:spPr>
      </p:sp>
      <p:sp>
        <p:nvSpPr>
          <p:cNvPr id="62" name="Shape 60"/>
          <p:cNvSpPr/>
          <p:nvPr/>
        </p:nvSpPr>
        <p:spPr>
          <a:xfrm>
            <a:off x="4283697" y="4267200"/>
            <a:ext cx="358349" cy="154781"/>
          </a:xfrm>
          <a:prstGeom prst="rect">
            <a:avLst/>
          </a:prstGeom>
          <a:solidFill>
            <a:srgbClr val="F2F7F4"/>
          </a:solidFill>
          <a:ln/>
        </p:spPr>
      </p:sp>
      <p:sp>
        <p:nvSpPr>
          <p:cNvPr id="63" name="Text 61"/>
          <p:cNvSpPr/>
          <p:nvPr/>
        </p:nvSpPr>
        <p:spPr>
          <a:xfrm>
            <a:off x="0" y="4262737"/>
            <a:ext cx="3362192" cy="160020"/>
          </a:xfrm>
          <a:prstGeom prst="rect">
            <a:avLst/>
          </a:prstGeom>
          <a:noFill/>
          <a:ln/>
        </p:spPr>
        <p:txBody>
          <a:bodyPr wrap="none" lIns="0" tIns="0" rIns="0" bIns="0" rtlCol="0" anchor="t"/>
          <a:lstStyle/>
          <a:p>
            <a:pPr algn="r" indent="0" marL="0">
              <a:buNone/>
            </a:pPr>
            <a:r>
              <a:rPr lang="en-US" sz="1050" b="1" dirty="0">
                <a:solidFill>
                  <a:srgbClr val="0E6B5C"/>
                </a:solidFill>
                <a:latin typeface="Microsoft YaHei" pitchFamily="34" charset="0"/>
                <a:ea typeface="Microsoft YaHei" pitchFamily="34" charset="-122"/>
                <a:cs typeface="Microsoft YaHei" pitchFamily="34" charset="-120"/>
              </a:rPr>
              <a:t>987</a:t>
            </a:r>
            <a:endParaRPr lang="en-US" sz="1050" dirty="0">
              <a:latin typeface="Microsoft YaHei" pitchFamily="34" charset="0"/>
              <a:ea typeface="Microsoft YaHei" pitchFamily="34" charset="-122"/>
              <a:cs typeface="Microsoft YaHei" pitchFamily="34" charset="-120"/>
            </a:endParaRPr>
          </a:p>
        </p:txBody>
      </p:sp>
      <p:sp>
        <p:nvSpPr>
          <p:cNvPr id="64" name="Text 62"/>
          <p:cNvSpPr/>
          <p:nvPr/>
        </p:nvSpPr>
        <p:spPr>
          <a:xfrm>
            <a:off x="4302747" y="4271900"/>
            <a:ext cx="7889253"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1,894</a:t>
            </a:r>
            <a:endParaRPr lang="en-US" sz="975" dirty="0">
              <a:latin typeface="Microsoft YaHei" pitchFamily="34" charset="0"/>
              <a:ea typeface="Microsoft YaHei" pitchFamily="34" charset="-122"/>
              <a:cs typeface="Microsoft YaHei" pitchFamily="34" charset="-120"/>
            </a:endParaRPr>
          </a:p>
        </p:txBody>
      </p:sp>
      <p:sp>
        <p:nvSpPr>
          <p:cNvPr id="65" name="Text 63"/>
          <p:cNvSpPr/>
          <p:nvPr/>
        </p:nvSpPr>
        <p:spPr>
          <a:xfrm>
            <a:off x="0" y="4253935"/>
            <a:ext cx="7620000" cy="182880"/>
          </a:xfrm>
          <a:prstGeom prst="rect">
            <a:avLst/>
          </a:prstGeom>
          <a:noFill/>
          <a:ln/>
        </p:spPr>
        <p:txBody>
          <a:bodyPr wrap="none" lIns="0" tIns="0" rIns="0" bIns="0" rtlCol="0" anchor="t"/>
          <a:lstStyle/>
          <a:p>
            <a:pPr algn="r" indent="0" marL="0">
              <a:buNone/>
            </a:pPr>
            <a:r>
              <a:rPr lang="en-US" sz="1200" b="1" dirty="0">
                <a:solidFill>
                  <a:srgbClr val="1E2B27"/>
                </a:solidFill>
                <a:latin typeface="Microsoft YaHei" pitchFamily="34" charset="0"/>
                <a:ea typeface="Microsoft YaHei" pitchFamily="34" charset="-122"/>
                <a:cs typeface="Microsoft YaHei" pitchFamily="34" charset="-120"/>
              </a:rPr>
              <a:t>−48%</a:t>
            </a:r>
            <a:endParaRPr lang="en-US" sz="1200" dirty="0">
              <a:latin typeface="Microsoft YaHei" pitchFamily="34" charset="0"/>
              <a:ea typeface="Microsoft YaHei" pitchFamily="34" charset="-122"/>
              <a:cs typeface="Microsoft YaHei" pitchFamily="34" charset="-120"/>
            </a:endParaRPr>
          </a:p>
        </p:txBody>
      </p:sp>
      <p:sp>
        <p:nvSpPr>
          <p:cNvPr id="66" name="Text 64"/>
          <p:cNvSpPr/>
          <p:nvPr/>
        </p:nvSpPr>
        <p:spPr>
          <a:xfrm>
            <a:off x="723900" y="4929848"/>
            <a:ext cx="114681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Mazdutide 6 mg (retail)</a:t>
            </a:r>
            <a:endParaRPr lang="en-US" sz="1125" dirty="0">
              <a:latin typeface="Microsoft YaHei" pitchFamily="34" charset="0"/>
              <a:ea typeface="Microsoft YaHei" pitchFamily="34" charset="-122"/>
              <a:cs typeface="Microsoft YaHei" pitchFamily="34" charset="-120"/>
            </a:endParaRPr>
          </a:p>
        </p:txBody>
      </p:sp>
      <p:sp>
        <p:nvSpPr>
          <p:cNvPr id="67" name="Shape 65"/>
          <p:cNvSpPr/>
          <p:nvPr/>
        </p:nvSpPr>
        <p:spPr>
          <a:xfrm>
            <a:off x="4263009" y="5010150"/>
            <a:ext cx="668655" cy="0"/>
          </a:xfrm>
          <a:prstGeom prst="line">
            <a:avLst/>
          </a:prstGeom>
          <a:noFill/>
          <a:ln w="28575">
            <a:solidFill>
              <a:srgbClr val="BBC5C1"/>
            </a:solidFill>
            <a:prstDash val="solid"/>
          </a:ln>
        </p:spPr>
      </p:sp>
      <p:sp>
        <p:nvSpPr>
          <p:cNvPr id="68" name="Shape 66"/>
          <p:cNvSpPr/>
          <p:nvPr/>
        </p:nvSpPr>
        <p:spPr>
          <a:xfrm>
            <a:off x="4864989" y="4943475"/>
            <a:ext cx="133350" cy="133350"/>
          </a:xfrm>
          <a:prstGeom prst="ellipse">
            <a:avLst/>
          </a:prstGeom>
          <a:solidFill>
            <a:srgbClr val="F2F7F4"/>
          </a:solidFill>
          <a:ln w="19050">
            <a:solidFill>
              <a:srgbClr val="5A6C66"/>
            </a:solidFill>
            <a:prstDash val="solid"/>
          </a:ln>
        </p:spPr>
      </p:sp>
      <p:sp>
        <p:nvSpPr>
          <p:cNvPr id="69" name="Shape 67"/>
          <p:cNvSpPr/>
          <p:nvPr/>
        </p:nvSpPr>
        <p:spPr>
          <a:xfrm>
            <a:off x="4186809" y="4933950"/>
            <a:ext cx="152400" cy="152400"/>
          </a:xfrm>
          <a:prstGeom prst="ellipse">
            <a:avLst/>
          </a:prstGeom>
          <a:solidFill>
            <a:srgbClr val="0E6B5C"/>
          </a:solidFill>
          <a:ln/>
        </p:spPr>
      </p:sp>
      <p:sp>
        <p:nvSpPr>
          <p:cNvPr id="70" name="Shape 68"/>
          <p:cNvSpPr/>
          <p:nvPr/>
        </p:nvSpPr>
        <p:spPr>
          <a:xfrm>
            <a:off x="3743576" y="4924425"/>
            <a:ext cx="405133" cy="166688"/>
          </a:xfrm>
          <a:prstGeom prst="rect">
            <a:avLst/>
          </a:prstGeom>
          <a:solidFill>
            <a:srgbClr val="F2F7F4"/>
          </a:solidFill>
          <a:ln/>
        </p:spPr>
      </p:sp>
      <p:sp>
        <p:nvSpPr>
          <p:cNvPr id="71" name="Shape 69"/>
          <p:cNvSpPr/>
          <p:nvPr/>
        </p:nvSpPr>
        <p:spPr>
          <a:xfrm>
            <a:off x="5045964" y="4933950"/>
            <a:ext cx="358349" cy="154781"/>
          </a:xfrm>
          <a:prstGeom prst="rect">
            <a:avLst/>
          </a:prstGeom>
          <a:solidFill>
            <a:srgbClr val="F2F7F4"/>
          </a:solidFill>
          <a:ln/>
        </p:spPr>
      </p:sp>
      <p:sp>
        <p:nvSpPr>
          <p:cNvPr id="72" name="Text 70"/>
          <p:cNvSpPr/>
          <p:nvPr/>
        </p:nvSpPr>
        <p:spPr>
          <a:xfrm>
            <a:off x="0" y="4929487"/>
            <a:ext cx="4129659" cy="160020"/>
          </a:xfrm>
          <a:prstGeom prst="rect">
            <a:avLst/>
          </a:prstGeom>
          <a:noFill/>
          <a:ln/>
        </p:spPr>
        <p:txBody>
          <a:bodyPr wrap="none" lIns="0" tIns="0" rIns="0" bIns="0" rtlCol="0" anchor="t"/>
          <a:lstStyle/>
          <a:p>
            <a:pPr algn="r" indent="0" marL="0">
              <a:buNone/>
            </a:pPr>
            <a:r>
              <a:rPr lang="en-US" sz="1050" b="1" dirty="0">
                <a:solidFill>
                  <a:srgbClr val="0E6B5C"/>
                </a:solidFill>
                <a:latin typeface="Microsoft YaHei" pitchFamily="34" charset="0"/>
                <a:ea typeface="Microsoft YaHei" pitchFamily="34" charset="-122"/>
                <a:cs typeface="Microsoft YaHei" pitchFamily="34" charset="-120"/>
              </a:rPr>
              <a:t>2,020</a:t>
            </a:r>
            <a:endParaRPr lang="en-US" sz="1050" dirty="0">
              <a:latin typeface="Microsoft YaHei" pitchFamily="34" charset="0"/>
              <a:ea typeface="Microsoft YaHei" pitchFamily="34" charset="-122"/>
              <a:cs typeface="Microsoft YaHei" pitchFamily="34" charset="-120"/>
            </a:endParaRPr>
          </a:p>
        </p:txBody>
      </p:sp>
      <p:sp>
        <p:nvSpPr>
          <p:cNvPr id="73" name="Text 71"/>
          <p:cNvSpPr/>
          <p:nvPr/>
        </p:nvSpPr>
        <p:spPr>
          <a:xfrm>
            <a:off x="5065014" y="4938650"/>
            <a:ext cx="7126986" cy="148590"/>
          </a:xfrm>
          <a:prstGeom prst="rect">
            <a:avLst/>
          </a:prstGeom>
          <a:noFill/>
          <a:ln/>
        </p:spPr>
        <p:txBody>
          <a:bodyPr wrap="none" lIns="0" tIns="0" rIns="0" bIns="0" rtlCol="0" anchor="t"/>
          <a:lstStyle/>
          <a:p>
            <a:pPr algn="l" indent="0" marL="0">
              <a:buNone/>
            </a:pPr>
            <a:r>
              <a:rPr lang="en-US" sz="975" dirty="0">
                <a:solidFill>
                  <a:srgbClr val="5A6C66"/>
                </a:solidFill>
                <a:latin typeface="Microsoft YaHei" pitchFamily="34" charset="0"/>
                <a:ea typeface="Microsoft YaHei" pitchFamily="34" charset="-122"/>
                <a:cs typeface="Microsoft YaHei" pitchFamily="34" charset="-120"/>
              </a:rPr>
              <a:t>2,920</a:t>
            </a:r>
            <a:endParaRPr lang="en-US" sz="975" dirty="0">
              <a:latin typeface="Microsoft YaHei" pitchFamily="34" charset="0"/>
              <a:ea typeface="Microsoft YaHei" pitchFamily="34" charset="-122"/>
              <a:cs typeface="Microsoft YaHei" pitchFamily="34" charset="-120"/>
            </a:endParaRPr>
          </a:p>
        </p:txBody>
      </p:sp>
      <p:sp>
        <p:nvSpPr>
          <p:cNvPr id="74" name="Text 72"/>
          <p:cNvSpPr/>
          <p:nvPr/>
        </p:nvSpPr>
        <p:spPr>
          <a:xfrm>
            <a:off x="0" y="4920685"/>
            <a:ext cx="7620000" cy="182880"/>
          </a:xfrm>
          <a:prstGeom prst="rect">
            <a:avLst/>
          </a:prstGeom>
          <a:noFill/>
          <a:ln/>
        </p:spPr>
        <p:txBody>
          <a:bodyPr wrap="none" lIns="0" tIns="0" rIns="0" bIns="0" rtlCol="0" anchor="t"/>
          <a:lstStyle/>
          <a:p>
            <a:pPr algn="r" indent="0" marL="0">
              <a:buNone/>
            </a:pPr>
            <a:r>
              <a:rPr lang="en-US" sz="1200" b="1" dirty="0">
                <a:solidFill>
                  <a:srgbClr val="1E2B27"/>
                </a:solidFill>
                <a:latin typeface="Microsoft YaHei" pitchFamily="34" charset="0"/>
                <a:ea typeface="Microsoft YaHei" pitchFamily="34" charset="-122"/>
                <a:cs typeface="Microsoft YaHei" pitchFamily="34" charset="-120"/>
              </a:rPr>
              <a:t>−31%</a:t>
            </a:r>
            <a:endParaRPr lang="en-US" sz="1200" dirty="0">
              <a:latin typeface="Microsoft YaHei" pitchFamily="34" charset="0"/>
              <a:ea typeface="Microsoft YaHei" pitchFamily="34" charset="-122"/>
              <a:cs typeface="Microsoft YaHei" pitchFamily="34" charset="-120"/>
            </a:endParaRPr>
          </a:p>
        </p:txBody>
      </p:sp>
      <p:sp>
        <p:nvSpPr>
          <p:cNvPr id="75" name="Shape 73"/>
          <p:cNvSpPr/>
          <p:nvPr/>
        </p:nvSpPr>
        <p:spPr>
          <a:xfrm>
            <a:off x="8005763" y="1871663"/>
            <a:ext cx="3571875" cy="4067175"/>
          </a:xfrm>
          <a:prstGeom prst="roundRect">
            <a:avLst>
              <a:gd name="adj" fmla="val 2667"/>
            </a:avLst>
          </a:prstGeom>
          <a:solidFill>
            <a:srgbClr val="FBFDFC"/>
          </a:solidFill>
          <a:ln w="9525">
            <a:solidFill>
              <a:srgbClr val="D5E2DC"/>
            </a:solidFill>
            <a:prstDash val="solid"/>
          </a:ln>
        </p:spPr>
      </p:sp>
      <p:sp>
        <p:nvSpPr>
          <p:cNvPr id="76" name="Shape 74"/>
          <p:cNvSpPr/>
          <p:nvPr/>
        </p:nvSpPr>
        <p:spPr>
          <a:xfrm>
            <a:off x="8015288" y="1881187"/>
            <a:ext cx="3552825" cy="80963"/>
          </a:xfrm>
          <a:custGeom>
            <a:avLst/>
            <a:gdLst/>
            <a:ahLst/>
            <a:cxnLst/>
            <a:rect l="l" t="t" r="r" b="b"/>
            <a:pathLst>
              <a:path w="3552825" h="80963">
                <a:moveTo>
                  <a:pt x="0" y="80963"/>
                </a:moveTo>
                <a:arcTo hR="80963" wR="80963" stAng="10800000" swAng="5400000"/>
                <a:lnTo>
                  <a:pt x="3471863" y="0"/>
                </a:lnTo>
                <a:arcTo hR="80963" wR="80963" stAng="16200000" swAng="5400000"/>
              </a:path>
            </a:pathLst>
          </a:custGeom>
          <a:noFill/>
          <a:ln w="28575">
            <a:solidFill>
              <a:srgbClr val="B9722F"/>
            </a:solidFill>
            <a:prstDash val="solid"/>
          </a:ln>
        </p:spPr>
      </p:sp>
      <p:sp>
        <p:nvSpPr>
          <p:cNvPr id="77" name="Shape 75"/>
          <p:cNvSpPr/>
          <p:nvPr/>
        </p:nvSpPr>
        <p:spPr>
          <a:xfrm>
            <a:off x="8353425" y="2167731"/>
            <a:ext cx="7739" cy="103188"/>
          </a:xfrm>
          <a:custGeom>
            <a:avLst/>
            <a:gdLst/>
            <a:ahLst/>
            <a:cxnLst/>
            <a:rect l="l" t="t" r="r" b="b"/>
            <a:pathLst>
              <a:path w="7739" h="103188">
                <a:moveTo>
                  <a:pt x="0" y="103188"/>
                </a:moveTo>
                <a:lnTo>
                  <a:pt x="0" y="0"/>
                </a:lnTo>
              </a:path>
            </a:pathLst>
          </a:custGeom>
          <a:noFill/>
          <a:ln w="20638">
            <a:solidFill>
              <a:srgbClr val="B9722F"/>
            </a:solidFill>
            <a:prstDash val="solid"/>
          </a:ln>
        </p:spPr>
      </p:sp>
      <p:sp>
        <p:nvSpPr>
          <p:cNvPr id="78" name="Shape 76"/>
          <p:cNvSpPr/>
          <p:nvPr/>
        </p:nvSpPr>
        <p:spPr>
          <a:xfrm>
            <a:off x="8312150" y="2178050"/>
            <a:ext cx="82550" cy="82550"/>
          </a:xfrm>
          <a:custGeom>
            <a:avLst/>
            <a:gdLst/>
            <a:ahLst/>
            <a:cxnLst/>
            <a:rect l="l" t="t" r="r" b="b"/>
            <a:pathLst>
              <a:path w="82550" h="82550">
                <a:moveTo>
                  <a:pt x="82550" y="0"/>
                </a:moveTo>
                <a:lnTo>
                  <a:pt x="20637" y="0"/>
                </a:lnTo>
                <a:arcTo hR="20637" wR="20637" stAng="16200000" swAng="-10800000"/>
                <a:lnTo>
                  <a:pt x="61912" y="41275"/>
                </a:lnTo>
                <a:arcTo hR="20637" wR="20637" stAng="16200000" swAng="10800000"/>
                <a:lnTo>
                  <a:pt x="0" y="82550"/>
                </a:lnTo>
              </a:path>
            </a:pathLst>
          </a:custGeom>
          <a:noFill/>
          <a:ln w="20638">
            <a:solidFill>
              <a:srgbClr val="B9722F"/>
            </a:solidFill>
            <a:prstDash val="solid"/>
          </a:ln>
        </p:spPr>
      </p:sp>
      <p:sp>
        <p:nvSpPr>
          <p:cNvPr id="79" name="Shape 77"/>
          <p:cNvSpPr/>
          <p:nvPr/>
        </p:nvSpPr>
        <p:spPr>
          <a:xfrm>
            <a:off x="8270875" y="2116090"/>
            <a:ext cx="165100" cy="206469"/>
          </a:xfrm>
          <a:custGeom>
            <a:avLst/>
            <a:gdLst/>
            <a:ahLst/>
            <a:cxnLst/>
            <a:rect l="l" t="t" r="r" b="b"/>
            <a:pathLst>
              <a:path w="165100" h="206469">
                <a:moveTo>
                  <a:pt x="0" y="10366"/>
                </a:moveTo>
                <a:arcTo hR="10319" wR="10319" stAng="10800000" swAng="5400000"/>
                <a:arcTo hR="13414" wR="13414" stAng="16181096" swAng="1951255"/>
                <a:lnTo>
                  <a:pt x="27169" y="8302"/>
                </a:lnTo>
                <a:arcTo hR="13414" wR="13414" stAng="7354738" swAng="-3909476"/>
                <a:lnTo>
                  <a:pt x="51253" y="2111"/>
                </a:lnTo>
                <a:arcTo hR="13414" wR="13414" stAng="14245262" swAng="3909476"/>
                <a:lnTo>
                  <a:pt x="75327" y="8302"/>
                </a:lnTo>
                <a:arcTo hR="13414" wR="13414" stAng="7354738" swAng="-3909476"/>
                <a:lnTo>
                  <a:pt x="99401" y="2111"/>
                </a:lnTo>
                <a:arcTo hR="13414" wR="13414" stAng="14245262" swAng="3909476"/>
                <a:lnTo>
                  <a:pt x="123484" y="8302"/>
                </a:lnTo>
                <a:arcTo hR="13414" wR="13414" stAng="7354738" swAng="-3909476"/>
                <a:lnTo>
                  <a:pt x="147558" y="2111"/>
                </a:lnTo>
                <a:arcTo hR="13414" wR="13414" stAng="14267649" swAng="1951255"/>
                <a:arcTo hR="10319" wR="10319" stAng="16200000" swAng="5400000"/>
                <a:lnTo>
                  <a:pt x="165100" y="196103"/>
                </a:lnTo>
                <a:arcTo hR="10319" wR="10319" stAng="0" swAng="5400000"/>
                <a:arcTo hR="13414" wR="13414" stAng="5381096" swAng="1951255"/>
                <a:lnTo>
                  <a:pt x="137931" y="198167"/>
                </a:lnTo>
                <a:arcTo hR="13414" wR="13414" stAng="18154738" swAng="-3909476"/>
                <a:lnTo>
                  <a:pt x="113847" y="204358"/>
                </a:lnTo>
                <a:arcTo hR="13414" wR="13414" stAng="3445262" swAng="3909476"/>
                <a:lnTo>
                  <a:pt x="89773" y="198167"/>
                </a:lnTo>
                <a:arcTo hR="13414" wR="13414" stAng="18154738" swAng="-3909476"/>
                <a:lnTo>
                  <a:pt x="65699" y="204358"/>
                </a:lnTo>
                <a:arcTo hR="13414" wR="13414" stAng="3445262" swAng="3909476"/>
                <a:lnTo>
                  <a:pt x="41616" y="198167"/>
                </a:lnTo>
                <a:arcTo hR="13414" wR="13414" stAng="18154738" swAng="-3909476"/>
                <a:lnTo>
                  <a:pt x="17542" y="204358"/>
                </a:lnTo>
                <a:arcTo hR="13414" wR="13414" stAng="3467649" swAng="1951255"/>
                <a:arcTo hR="10319" wR="10319" stAng="5400000" swAng="5400000"/>
                <a:close/>
              </a:path>
            </a:pathLst>
          </a:custGeom>
          <a:noFill/>
          <a:ln w="20638">
            <a:solidFill>
              <a:srgbClr val="B9722F"/>
            </a:solidFill>
            <a:prstDash val="solid"/>
          </a:ln>
        </p:spPr>
      </p:sp>
      <p:sp>
        <p:nvSpPr>
          <p:cNvPr id="80" name="Text 78"/>
          <p:cNvSpPr/>
          <p:nvPr/>
        </p:nvSpPr>
        <p:spPr>
          <a:xfrm>
            <a:off x="8572500" y="2111894"/>
            <a:ext cx="361950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Insurance pays for type 2</a:t>
            </a:r>
            <a:endParaRPr lang="en-US" sz="1425" dirty="0">
              <a:latin typeface="Microsoft YaHei" pitchFamily="34" charset="0"/>
              <a:ea typeface="Microsoft YaHei" pitchFamily="34" charset="-122"/>
              <a:cs typeface="Microsoft YaHei" pitchFamily="34" charset="-120"/>
            </a:endParaRPr>
          </a:p>
        </p:txBody>
      </p:sp>
      <p:sp>
        <p:nvSpPr>
          <p:cNvPr id="81" name="Text 79"/>
          <p:cNvSpPr/>
          <p:nvPr/>
        </p:nvSpPr>
        <p:spPr>
          <a:xfrm>
            <a:off x="8572500" y="2397644"/>
            <a:ext cx="361950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diabetes only</a:t>
            </a:r>
            <a:endParaRPr lang="en-US" sz="1425" dirty="0">
              <a:latin typeface="Microsoft YaHei" pitchFamily="34" charset="0"/>
              <a:ea typeface="Microsoft YaHei" pitchFamily="34" charset="-122"/>
              <a:cs typeface="Microsoft YaHei" pitchFamily="34" charset="-120"/>
            </a:endParaRPr>
          </a:p>
        </p:txBody>
      </p:sp>
      <p:sp>
        <p:nvSpPr>
          <p:cNvPr id="82" name="Text 80"/>
          <p:cNvSpPr/>
          <p:nvPr/>
        </p:nvSpPr>
        <p:spPr>
          <a:xfrm>
            <a:off x="8229600" y="2833264"/>
            <a:ext cx="396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2025 list · tirzepatide limit</a:t>
            </a:r>
            <a:endParaRPr lang="en-US" sz="900" dirty="0">
              <a:latin typeface="Microsoft YaHei" pitchFamily="34" charset="0"/>
              <a:ea typeface="Microsoft YaHei" pitchFamily="34" charset="-122"/>
              <a:cs typeface="Microsoft YaHei" pitchFamily="34" charset="-120"/>
            </a:endParaRPr>
          </a:p>
        </p:txBody>
      </p:sp>
      <p:sp>
        <p:nvSpPr>
          <p:cNvPr id="83" name="Shape 81"/>
          <p:cNvSpPr/>
          <p:nvPr/>
        </p:nvSpPr>
        <p:spPr>
          <a:xfrm>
            <a:off x="8229600" y="3028950"/>
            <a:ext cx="28575" cy="495300"/>
          </a:xfrm>
          <a:prstGeom prst="rect">
            <a:avLst/>
          </a:prstGeom>
          <a:solidFill>
            <a:srgbClr val="D5E2DC"/>
          </a:solidFill>
          <a:ln/>
        </p:spPr>
      </p:sp>
      <p:sp>
        <p:nvSpPr>
          <p:cNvPr id="84" name="Text 82"/>
          <p:cNvSpPr/>
          <p:nvPr/>
        </p:nvSpPr>
        <p:spPr>
          <a:xfrm>
            <a:off x="8372475" y="3081998"/>
            <a:ext cx="3819525"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“Glycemic control in adults with type</a:t>
            </a:r>
            <a:endParaRPr lang="en-US" sz="1125" dirty="0">
              <a:latin typeface="Microsoft YaHei" pitchFamily="34" charset="0"/>
              <a:ea typeface="Microsoft YaHei" pitchFamily="34" charset="-122"/>
              <a:cs typeface="Microsoft YaHei" pitchFamily="34" charset="-120"/>
            </a:endParaRPr>
          </a:p>
        </p:txBody>
      </p:sp>
      <p:sp>
        <p:nvSpPr>
          <p:cNvPr id="85" name="Text 83"/>
          <p:cNvSpPr/>
          <p:nvPr/>
        </p:nvSpPr>
        <p:spPr>
          <a:xfrm>
            <a:off x="8372475" y="3310598"/>
            <a:ext cx="3819525"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2 diabetes”</a:t>
            </a:r>
            <a:endParaRPr lang="en-US" sz="1125" dirty="0">
              <a:latin typeface="Microsoft YaHei" pitchFamily="34" charset="0"/>
              <a:ea typeface="Microsoft YaHei" pitchFamily="34" charset="-122"/>
              <a:cs typeface="Microsoft YaHei" pitchFamily="34" charset="-120"/>
            </a:endParaRPr>
          </a:p>
        </p:txBody>
      </p:sp>
      <p:sp>
        <p:nvSpPr>
          <p:cNvPr id="86" name="Text 84"/>
          <p:cNvSpPr/>
          <p:nvPr/>
        </p:nvSpPr>
        <p:spPr>
          <a:xfrm>
            <a:off x="8229600" y="3747664"/>
            <a:ext cx="396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Basic insurance drug rules, Article 8</a:t>
            </a:r>
            <a:endParaRPr lang="en-US" sz="900" dirty="0">
              <a:latin typeface="Microsoft YaHei" pitchFamily="34" charset="0"/>
              <a:ea typeface="Microsoft YaHei" pitchFamily="34" charset="-122"/>
              <a:cs typeface="Microsoft YaHei" pitchFamily="34" charset="-120"/>
            </a:endParaRPr>
          </a:p>
        </p:txBody>
      </p:sp>
      <p:sp>
        <p:nvSpPr>
          <p:cNvPr id="87" name="Shape 85"/>
          <p:cNvSpPr/>
          <p:nvPr/>
        </p:nvSpPr>
        <p:spPr>
          <a:xfrm>
            <a:off x="8229600" y="3943350"/>
            <a:ext cx="28575" cy="495300"/>
          </a:xfrm>
          <a:prstGeom prst="rect">
            <a:avLst/>
          </a:prstGeom>
          <a:solidFill>
            <a:srgbClr val="D5E2DC"/>
          </a:solidFill>
          <a:ln/>
        </p:spPr>
      </p:sp>
      <p:sp>
        <p:nvSpPr>
          <p:cNvPr id="88" name="Text 86"/>
          <p:cNvSpPr/>
          <p:nvPr/>
        </p:nvSpPr>
        <p:spPr>
          <a:xfrm>
            <a:off x="8372475" y="3996398"/>
            <a:ext cx="3819525"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Drugs for “weight loss, cosmetic” use</a:t>
            </a:r>
            <a:endParaRPr lang="en-US" sz="1125" dirty="0">
              <a:latin typeface="Microsoft YaHei" pitchFamily="34" charset="0"/>
              <a:ea typeface="Microsoft YaHei" pitchFamily="34" charset="-122"/>
              <a:cs typeface="Microsoft YaHei" pitchFamily="34" charset="-120"/>
            </a:endParaRPr>
          </a:p>
        </p:txBody>
      </p:sp>
      <p:sp>
        <p:nvSpPr>
          <p:cNvPr id="89" name="Text 87"/>
          <p:cNvSpPr/>
          <p:nvPr/>
        </p:nvSpPr>
        <p:spPr>
          <a:xfrm>
            <a:off x="8372475" y="4224998"/>
            <a:ext cx="3819525"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are excluded</a:t>
            </a:r>
            <a:endParaRPr lang="en-US" sz="1125" dirty="0">
              <a:latin typeface="Microsoft YaHei" pitchFamily="34" charset="0"/>
              <a:ea typeface="Microsoft YaHei" pitchFamily="34" charset="-122"/>
              <a:cs typeface="Microsoft YaHei" pitchFamily="34" charset="-120"/>
            </a:endParaRPr>
          </a:p>
        </p:txBody>
      </p:sp>
      <p:sp>
        <p:nvSpPr>
          <p:cNvPr id="90" name="Shape 88"/>
          <p:cNvSpPr/>
          <p:nvPr/>
        </p:nvSpPr>
        <p:spPr>
          <a:xfrm>
            <a:off x="8229600" y="4743450"/>
            <a:ext cx="3124200" cy="9525"/>
          </a:xfrm>
          <a:prstGeom prst="rect">
            <a:avLst/>
          </a:prstGeom>
          <a:solidFill>
            <a:srgbClr val="D5E2DC"/>
          </a:solidFill>
          <a:ln/>
        </p:spPr>
      </p:sp>
      <p:sp>
        <p:nvSpPr>
          <p:cNvPr id="91" name="Text 89"/>
          <p:cNvSpPr/>
          <p:nvPr/>
        </p:nvSpPr>
        <p:spPr>
          <a:xfrm>
            <a:off x="8229600" y="4950344"/>
            <a:ext cx="3962400" cy="217170"/>
          </a:xfrm>
          <a:prstGeom prst="rect">
            <a:avLst/>
          </a:prstGeom>
          <a:noFill/>
          <a:ln/>
        </p:spPr>
        <p:txBody>
          <a:bodyPr wrap="none" lIns="0" tIns="0" rIns="0" bIns="0" rtlCol="0" anchor="t"/>
          <a:lstStyle/>
          <a:p>
            <a:pPr algn="l" indent="0" marL="0">
              <a:buNone/>
            </a:pPr>
            <a:r>
              <a:rPr lang="en-US" sz="1425" b="1" dirty="0">
                <a:solidFill>
                  <a:srgbClr val="9F632B"/>
                </a:solidFill>
                <a:latin typeface="Microsoft YaHei" pitchFamily="34" charset="0"/>
                <a:ea typeface="Microsoft YaHei" pitchFamily="34" charset="-122"/>
                <a:cs typeface="Microsoft YaHei" pitchFamily="34" charset="-120"/>
              </a:rPr>
              <a:t>Weight loss is self-pay, mazdutide</a:t>
            </a:r>
            <a:endParaRPr lang="en-US" sz="1425" dirty="0">
              <a:latin typeface="Microsoft YaHei" pitchFamily="34" charset="0"/>
              <a:ea typeface="Microsoft YaHei" pitchFamily="34" charset="-122"/>
              <a:cs typeface="Microsoft YaHei" pitchFamily="34" charset="-120"/>
            </a:endParaRPr>
          </a:p>
        </p:txBody>
      </p:sp>
      <p:sp>
        <p:nvSpPr>
          <p:cNvPr id="92" name="Text 90"/>
          <p:cNvSpPr/>
          <p:nvPr/>
        </p:nvSpPr>
        <p:spPr>
          <a:xfrm>
            <a:off x="8229600" y="5236094"/>
            <a:ext cx="3962400" cy="217170"/>
          </a:xfrm>
          <a:prstGeom prst="rect">
            <a:avLst/>
          </a:prstGeom>
          <a:noFill/>
          <a:ln/>
        </p:spPr>
        <p:txBody>
          <a:bodyPr wrap="none" lIns="0" tIns="0" rIns="0" bIns="0" rtlCol="0" anchor="t"/>
          <a:lstStyle/>
          <a:p>
            <a:pPr algn="l" indent="0" marL="0">
              <a:buNone/>
            </a:pPr>
            <a:r>
              <a:rPr lang="en-US" sz="1425" b="1" dirty="0">
                <a:solidFill>
                  <a:srgbClr val="9F632B"/>
                </a:solidFill>
                <a:latin typeface="Microsoft YaHei" pitchFamily="34" charset="0"/>
                <a:ea typeface="Microsoft YaHei" pitchFamily="34" charset="-122"/>
                <a:cs typeface="Microsoft YaHei" pitchFamily="34" charset="-120"/>
              </a:rPr>
              <a:t>is not listed</a:t>
            </a:r>
            <a:endParaRPr lang="en-US" sz="1425" dirty="0">
              <a:latin typeface="Microsoft YaHei" pitchFamily="34" charset="0"/>
              <a:ea typeface="Microsoft YaHei" pitchFamily="34" charset="-122"/>
              <a:cs typeface="Microsoft YaHei" pitchFamily="34" charset="-120"/>
            </a:endParaRPr>
          </a:p>
        </p:txBody>
      </p:sp>
      <p:sp>
        <p:nvSpPr>
          <p:cNvPr id="93" name="Text 91"/>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hospital prices reported by China News Service and Time Weekly (Jan 2026), mazdutide from JD.com retail, rounded to ¥1. NHSA reimbursement list, 2025 edition</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12"/>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13</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s</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l</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List tirzepatide and Wegovy, mazdutide per case</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Text 10"/>
          <p:cNvSpPr/>
          <p:nvPr/>
        </p:nvSpPr>
        <p:spPr>
          <a:xfrm>
            <a:off x="723900" y="1823614"/>
            <a:ext cx="114681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Drug</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3257550" y="1823614"/>
            <a:ext cx="893445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Main evidence</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7543800" y="1823614"/>
            <a:ext cx="46482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4-week cost</a:t>
            </a:r>
            <a:endParaRPr lang="en-US" sz="900" dirty="0">
              <a:latin typeface="Microsoft YaHei" pitchFamily="34" charset="0"/>
              <a:ea typeface="Microsoft YaHei" pitchFamily="34" charset="-122"/>
              <a:cs typeface="Microsoft YaHei" pitchFamily="34" charset="-120"/>
            </a:endParaRPr>
          </a:p>
        </p:txBody>
      </p:sp>
      <p:sp>
        <p:nvSpPr>
          <p:cNvPr id="15" name="Text 13"/>
          <p:cNvSpPr/>
          <p:nvPr/>
        </p:nvSpPr>
        <p:spPr>
          <a:xfrm>
            <a:off x="10020300" y="1823614"/>
            <a:ext cx="21717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Proposal</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609600" y="2019300"/>
            <a:ext cx="10972800" cy="19050"/>
          </a:xfrm>
          <a:prstGeom prst="rect">
            <a:avLst/>
          </a:prstGeom>
          <a:solidFill>
            <a:srgbClr val="1E2B27"/>
          </a:solidFill>
          <a:ln/>
        </p:spPr>
      </p:sp>
      <p:sp>
        <p:nvSpPr>
          <p:cNvPr id="17" name="Shape 15"/>
          <p:cNvSpPr/>
          <p:nvPr/>
        </p:nvSpPr>
        <p:spPr>
          <a:xfrm>
            <a:off x="609600" y="2038350"/>
            <a:ext cx="10972800" cy="781050"/>
          </a:xfrm>
          <a:prstGeom prst="rect">
            <a:avLst/>
          </a:prstGeom>
          <a:solidFill>
            <a:srgbClr val="E4EFEB"/>
          </a:solidFill>
          <a:ln/>
        </p:spPr>
      </p:sp>
      <p:sp>
        <p:nvSpPr>
          <p:cNvPr id="18" name="Shape 16"/>
          <p:cNvSpPr/>
          <p:nvPr/>
        </p:nvSpPr>
        <p:spPr>
          <a:xfrm>
            <a:off x="609600" y="2809875"/>
            <a:ext cx="10972800" cy="9525"/>
          </a:xfrm>
          <a:prstGeom prst="rect">
            <a:avLst/>
          </a:prstGeom>
          <a:solidFill>
            <a:srgbClr val="D5E2DC"/>
          </a:solidFill>
          <a:ln/>
        </p:spPr>
      </p:sp>
      <p:sp>
        <p:nvSpPr>
          <p:cNvPr id="19" name="Shape 17"/>
          <p:cNvSpPr/>
          <p:nvPr/>
        </p:nvSpPr>
        <p:spPr>
          <a:xfrm>
            <a:off x="741490" y="2332165"/>
            <a:ext cx="174369" cy="174369"/>
          </a:xfrm>
          <a:custGeom>
            <a:avLst/>
            <a:gdLst/>
            <a:ahLst/>
            <a:cxnLst/>
            <a:rect l="l" t="t" r="r" b="b"/>
            <a:pathLst>
              <a:path w="174369" h="174369">
                <a:moveTo>
                  <a:pt x="74088" y="161400"/>
                </a:moveTo>
                <a:lnTo>
                  <a:pt x="161400" y="74088"/>
                </a:lnTo>
                <a:arcTo hR="43220" wR="43220" stAng="2734725" swAng="-10869451"/>
                <a:lnTo>
                  <a:pt x="12969" y="100282"/>
                </a:lnTo>
                <a:arcTo hR="43220" wR="43220" stAng="13534725" swAng="-10869451"/>
                <a:close/>
              </a:path>
            </a:pathLst>
          </a:custGeom>
          <a:noFill/>
          <a:ln w="17463">
            <a:solidFill>
              <a:srgbClr val="0E6B5C"/>
            </a:solidFill>
            <a:prstDash val="solid"/>
          </a:ln>
        </p:spPr>
      </p:sp>
      <p:sp>
        <p:nvSpPr>
          <p:cNvPr id="20" name="Shape 18"/>
          <p:cNvSpPr/>
          <p:nvPr/>
        </p:nvSpPr>
        <p:spPr>
          <a:xfrm>
            <a:off x="798116" y="2388791"/>
            <a:ext cx="61119" cy="61119"/>
          </a:xfrm>
          <a:custGeom>
            <a:avLst/>
            <a:gdLst/>
            <a:ahLst/>
            <a:cxnLst/>
            <a:rect l="l" t="t" r="r" b="b"/>
            <a:pathLst>
              <a:path w="61119" h="61119">
                <a:moveTo>
                  <a:pt x="0" y="0"/>
                </a:moveTo>
                <a:lnTo>
                  <a:pt x="61119" y="61119"/>
                </a:lnTo>
              </a:path>
            </a:pathLst>
          </a:custGeom>
          <a:noFill/>
          <a:ln w="17463">
            <a:solidFill>
              <a:srgbClr val="0E6B5C"/>
            </a:solidFill>
            <a:prstDash val="solid"/>
          </a:ln>
        </p:spPr>
      </p:sp>
      <p:sp>
        <p:nvSpPr>
          <p:cNvPr id="21" name="Text 19"/>
          <p:cNvSpPr/>
          <p:nvPr/>
        </p:nvSpPr>
        <p:spPr>
          <a:xfrm>
            <a:off x="1028700" y="2321083"/>
            <a:ext cx="11163300" cy="205740"/>
          </a:xfrm>
          <a:prstGeom prst="rect">
            <a:avLst/>
          </a:prstGeom>
          <a:noFill/>
          <a:ln/>
        </p:spPr>
        <p:txBody>
          <a:bodyPr wrap="none" lIns="0" tIns="0" rIns="0" bIns="0" rtlCol="0" anchor="t"/>
          <a:lstStyle/>
          <a:p>
            <a:pPr algn="l" indent="0" marL="0">
              <a:buNone/>
            </a:pPr>
            <a:r>
              <a:rPr lang="en-US" sz="1350" b="1" dirty="0">
                <a:solidFill>
                  <a:srgbClr val="1E2B27"/>
                </a:solidFill>
                <a:latin typeface="Microsoft YaHei" pitchFamily="34" charset="0"/>
                <a:ea typeface="Microsoft YaHei" pitchFamily="34" charset="-122"/>
                <a:cs typeface="Microsoft YaHei" pitchFamily="34" charset="-120"/>
              </a:rPr>
              <a:t>Tirzepatide</a:t>
            </a:r>
            <a:endParaRPr lang="en-US" sz="1350" dirty="0">
              <a:latin typeface="Microsoft YaHei" pitchFamily="34" charset="0"/>
              <a:ea typeface="Microsoft YaHei" pitchFamily="34" charset="-122"/>
              <a:cs typeface="Microsoft YaHei" pitchFamily="34" charset="-120"/>
            </a:endParaRPr>
          </a:p>
        </p:txBody>
      </p:sp>
      <p:sp>
        <p:nvSpPr>
          <p:cNvPr id="22" name="Text 20"/>
          <p:cNvSpPr/>
          <p:nvPr/>
        </p:nvSpPr>
        <p:spPr>
          <a:xfrm>
            <a:off x="3257550" y="2234273"/>
            <a:ext cx="893445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Head-to-head −20.2%, Chinese trial −17.5%, outcome</a:t>
            </a:r>
            <a:endParaRPr lang="en-US" sz="1125" dirty="0">
              <a:latin typeface="Microsoft YaHei" pitchFamily="34" charset="0"/>
              <a:ea typeface="Microsoft YaHei" pitchFamily="34" charset="-122"/>
              <a:cs typeface="Microsoft YaHei" pitchFamily="34" charset="-120"/>
            </a:endParaRPr>
          </a:p>
        </p:txBody>
      </p:sp>
      <p:sp>
        <p:nvSpPr>
          <p:cNvPr id="23" name="Text 21"/>
          <p:cNvSpPr/>
          <p:nvPr/>
        </p:nvSpPr>
        <p:spPr>
          <a:xfrm>
            <a:off x="3257550" y="2462873"/>
            <a:ext cx="893445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data due 2027</a:t>
            </a:r>
            <a:endParaRPr lang="en-US" sz="1125" dirty="0">
              <a:latin typeface="Microsoft YaHei" pitchFamily="34" charset="0"/>
              <a:ea typeface="Microsoft YaHei" pitchFamily="34" charset="-122"/>
              <a:cs typeface="Microsoft YaHei" pitchFamily="34" charset="-120"/>
            </a:endParaRPr>
          </a:p>
        </p:txBody>
      </p:sp>
      <p:sp>
        <p:nvSpPr>
          <p:cNvPr id="24" name="Text 22"/>
          <p:cNvSpPr/>
          <p:nvPr/>
        </p:nvSpPr>
        <p:spPr>
          <a:xfrm>
            <a:off x="7543800" y="2348573"/>
            <a:ext cx="46482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¥551 to ¥937</a:t>
            </a:r>
            <a:endParaRPr lang="en-US" sz="1125" dirty="0">
              <a:latin typeface="Microsoft YaHei" pitchFamily="34" charset="0"/>
              <a:ea typeface="Microsoft YaHei" pitchFamily="34" charset="-122"/>
              <a:cs typeface="Microsoft YaHei" pitchFamily="34" charset="-120"/>
            </a:endParaRPr>
          </a:p>
        </p:txBody>
      </p:sp>
      <p:sp>
        <p:nvSpPr>
          <p:cNvPr id="25" name="Shape 23"/>
          <p:cNvSpPr/>
          <p:nvPr/>
        </p:nvSpPr>
        <p:spPr>
          <a:xfrm>
            <a:off x="10020300" y="2266950"/>
            <a:ext cx="1143000" cy="323850"/>
          </a:xfrm>
          <a:prstGeom prst="roundRect">
            <a:avLst>
              <a:gd name="adj" fmla="val 50000"/>
            </a:avLst>
          </a:prstGeom>
          <a:solidFill>
            <a:srgbClr val="0E6B5C"/>
          </a:solidFill>
          <a:ln/>
        </p:spPr>
      </p:sp>
      <p:sp>
        <p:nvSpPr>
          <p:cNvPr id="26" name="Text 24"/>
          <p:cNvSpPr/>
          <p:nvPr/>
        </p:nvSpPr>
        <p:spPr>
          <a:xfrm>
            <a:off x="8991600" y="2348573"/>
            <a:ext cx="3200400" cy="171450"/>
          </a:xfrm>
          <a:prstGeom prst="rect">
            <a:avLst/>
          </a:prstGeom>
          <a:noFill/>
          <a:ln/>
        </p:spPr>
        <p:txBody>
          <a:bodyPr wrap="none" lIns="0" tIns="0" rIns="0" bIns="0" rtlCol="0" anchor="t"/>
          <a:lstStyle/>
          <a:p>
            <a:pPr algn="ctr" indent="0" marL="0">
              <a:buNone/>
            </a:pPr>
            <a:r>
              <a:rPr lang="en-US" sz="1125" b="1" dirty="0">
                <a:solidFill>
                  <a:srgbClr val="FFFFFF"/>
                </a:solidFill>
                <a:latin typeface="Microsoft YaHei" pitchFamily="34" charset="0"/>
                <a:ea typeface="Microsoft YaHei" pitchFamily="34" charset="-122"/>
                <a:cs typeface="Microsoft YaHei" pitchFamily="34" charset="-120"/>
              </a:rPr>
              <a:t>List</a:t>
            </a:r>
            <a:endParaRPr lang="en-US" sz="1125" dirty="0">
              <a:latin typeface="Microsoft YaHei" pitchFamily="34" charset="0"/>
              <a:ea typeface="Microsoft YaHei" pitchFamily="34" charset="-122"/>
              <a:cs typeface="Microsoft YaHei" pitchFamily="34" charset="-120"/>
            </a:endParaRPr>
          </a:p>
        </p:txBody>
      </p:sp>
      <p:sp>
        <p:nvSpPr>
          <p:cNvPr id="27" name="Shape 25"/>
          <p:cNvSpPr/>
          <p:nvPr/>
        </p:nvSpPr>
        <p:spPr>
          <a:xfrm>
            <a:off x="609600" y="3590925"/>
            <a:ext cx="10972800" cy="9525"/>
          </a:xfrm>
          <a:prstGeom prst="rect">
            <a:avLst/>
          </a:prstGeom>
          <a:solidFill>
            <a:srgbClr val="D5E2DC"/>
          </a:solidFill>
          <a:ln/>
        </p:spPr>
      </p:sp>
      <p:sp>
        <p:nvSpPr>
          <p:cNvPr id="28" name="Shape 26"/>
          <p:cNvSpPr/>
          <p:nvPr/>
        </p:nvSpPr>
        <p:spPr>
          <a:xfrm>
            <a:off x="741490" y="3113215"/>
            <a:ext cx="174369" cy="174369"/>
          </a:xfrm>
          <a:custGeom>
            <a:avLst/>
            <a:gdLst/>
            <a:ahLst/>
            <a:cxnLst/>
            <a:rect l="l" t="t" r="r" b="b"/>
            <a:pathLst>
              <a:path w="174369" h="174369">
                <a:moveTo>
                  <a:pt x="74088" y="161400"/>
                </a:moveTo>
                <a:lnTo>
                  <a:pt x="161400" y="74088"/>
                </a:lnTo>
                <a:arcTo hR="43220" wR="43220" stAng="2734725" swAng="-10869451"/>
                <a:lnTo>
                  <a:pt x="12969" y="100282"/>
                </a:lnTo>
                <a:arcTo hR="43220" wR="43220" stAng="13534725" swAng="-10869451"/>
                <a:close/>
              </a:path>
            </a:pathLst>
          </a:custGeom>
          <a:noFill/>
          <a:ln w="17463">
            <a:solidFill>
              <a:srgbClr val="0E6B5C"/>
            </a:solidFill>
            <a:prstDash val="solid"/>
          </a:ln>
        </p:spPr>
      </p:sp>
      <p:sp>
        <p:nvSpPr>
          <p:cNvPr id="29" name="Shape 27"/>
          <p:cNvSpPr/>
          <p:nvPr/>
        </p:nvSpPr>
        <p:spPr>
          <a:xfrm>
            <a:off x="798116" y="3169841"/>
            <a:ext cx="61119" cy="61119"/>
          </a:xfrm>
          <a:custGeom>
            <a:avLst/>
            <a:gdLst/>
            <a:ahLst/>
            <a:cxnLst/>
            <a:rect l="l" t="t" r="r" b="b"/>
            <a:pathLst>
              <a:path w="61119" h="61119">
                <a:moveTo>
                  <a:pt x="0" y="0"/>
                </a:moveTo>
                <a:lnTo>
                  <a:pt x="61119" y="61119"/>
                </a:lnTo>
              </a:path>
            </a:pathLst>
          </a:custGeom>
          <a:noFill/>
          <a:ln w="17463">
            <a:solidFill>
              <a:srgbClr val="0E6B5C"/>
            </a:solidFill>
            <a:prstDash val="solid"/>
          </a:ln>
        </p:spPr>
      </p:sp>
      <p:sp>
        <p:nvSpPr>
          <p:cNvPr id="30" name="Text 28"/>
          <p:cNvSpPr/>
          <p:nvPr/>
        </p:nvSpPr>
        <p:spPr>
          <a:xfrm>
            <a:off x="1028700" y="3102133"/>
            <a:ext cx="11163300" cy="205740"/>
          </a:xfrm>
          <a:prstGeom prst="rect">
            <a:avLst/>
          </a:prstGeom>
          <a:noFill/>
          <a:ln/>
        </p:spPr>
        <p:txBody>
          <a:bodyPr wrap="none" lIns="0" tIns="0" rIns="0" bIns="0" rtlCol="0" anchor="t"/>
          <a:lstStyle/>
          <a:p>
            <a:pPr algn="l" indent="0" marL="0">
              <a:buNone/>
            </a:pPr>
            <a:r>
              <a:rPr lang="en-US" sz="1350" b="1" dirty="0">
                <a:solidFill>
                  <a:srgbClr val="1E2B27"/>
                </a:solidFill>
                <a:latin typeface="Microsoft YaHei" pitchFamily="34" charset="0"/>
                <a:ea typeface="Microsoft YaHei" pitchFamily="34" charset="-122"/>
                <a:cs typeface="Microsoft YaHei" pitchFamily="34" charset="-120"/>
              </a:rPr>
              <a:t>Semaglutide 2.4 mg</a:t>
            </a:r>
            <a:endParaRPr lang="en-US" sz="1350" dirty="0">
              <a:latin typeface="Microsoft YaHei" pitchFamily="34" charset="0"/>
              <a:ea typeface="Microsoft YaHei" pitchFamily="34" charset="-122"/>
              <a:cs typeface="Microsoft YaHei" pitchFamily="34" charset="-120"/>
            </a:endParaRPr>
          </a:p>
        </p:txBody>
      </p:sp>
      <p:sp>
        <p:nvSpPr>
          <p:cNvPr id="31" name="Text 29"/>
          <p:cNvSpPr/>
          <p:nvPr/>
        </p:nvSpPr>
        <p:spPr>
          <a:xfrm>
            <a:off x="3257550" y="3129623"/>
            <a:ext cx="893445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Only drug with outcome data, SELECT HR 0.80</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7543800" y="3129623"/>
            <a:ext cx="46482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¥987 to ¥1,284</a:t>
            </a:r>
            <a:endParaRPr lang="en-US" sz="1125" dirty="0">
              <a:latin typeface="Microsoft YaHei" pitchFamily="34" charset="0"/>
              <a:ea typeface="Microsoft YaHei" pitchFamily="34" charset="-122"/>
              <a:cs typeface="Microsoft YaHei" pitchFamily="34" charset="-120"/>
            </a:endParaRPr>
          </a:p>
        </p:txBody>
      </p:sp>
      <p:sp>
        <p:nvSpPr>
          <p:cNvPr id="33" name="Shape 31"/>
          <p:cNvSpPr/>
          <p:nvPr/>
        </p:nvSpPr>
        <p:spPr>
          <a:xfrm>
            <a:off x="10020300" y="3048000"/>
            <a:ext cx="1143000" cy="323850"/>
          </a:xfrm>
          <a:prstGeom prst="roundRect">
            <a:avLst>
              <a:gd name="adj" fmla="val 50000"/>
            </a:avLst>
          </a:prstGeom>
          <a:solidFill>
            <a:srgbClr val="0E6B5C"/>
          </a:solidFill>
          <a:ln/>
        </p:spPr>
      </p:sp>
      <p:sp>
        <p:nvSpPr>
          <p:cNvPr id="34" name="Text 32"/>
          <p:cNvSpPr/>
          <p:nvPr/>
        </p:nvSpPr>
        <p:spPr>
          <a:xfrm>
            <a:off x="8991600" y="3129623"/>
            <a:ext cx="3200400" cy="171450"/>
          </a:xfrm>
          <a:prstGeom prst="rect">
            <a:avLst/>
          </a:prstGeom>
          <a:noFill/>
          <a:ln/>
        </p:spPr>
        <p:txBody>
          <a:bodyPr wrap="none" lIns="0" tIns="0" rIns="0" bIns="0" rtlCol="0" anchor="t"/>
          <a:lstStyle/>
          <a:p>
            <a:pPr algn="ctr" indent="0" marL="0">
              <a:buNone/>
            </a:pPr>
            <a:r>
              <a:rPr lang="en-US" sz="1125" b="1" dirty="0">
                <a:solidFill>
                  <a:srgbClr val="FFFFFF"/>
                </a:solidFill>
                <a:latin typeface="Microsoft YaHei" pitchFamily="34" charset="0"/>
                <a:ea typeface="Microsoft YaHei" pitchFamily="34" charset="-122"/>
                <a:cs typeface="Microsoft YaHei" pitchFamily="34" charset="-120"/>
              </a:rPr>
              <a:t>List</a:t>
            </a:r>
            <a:endParaRPr lang="en-US" sz="1125" dirty="0">
              <a:latin typeface="Microsoft YaHei" pitchFamily="34" charset="0"/>
              <a:ea typeface="Microsoft YaHei" pitchFamily="34" charset="-122"/>
              <a:cs typeface="Microsoft YaHei" pitchFamily="34" charset="-120"/>
            </a:endParaRPr>
          </a:p>
        </p:txBody>
      </p:sp>
      <p:sp>
        <p:nvSpPr>
          <p:cNvPr id="35" name="Shape 33"/>
          <p:cNvSpPr/>
          <p:nvPr/>
        </p:nvSpPr>
        <p:spPr>
          <a:xfrm>
            <a:off x="609600" y="4371975"/>
            <a:ext cx="10972800" cy="9525"/>
          </a:xfrm>
          <a:prstGeom prst="rect">
            <a:avLst/>
          </a:prstGeom>
          <a:solidFill>
            <a:srgbClr val="D5E2DC"/>
          </a:solidFill>
          <a:ln/>
        </p:spPr>
      </p:sp>
      <p:sp>
        <p:nvSpPr>
          <p:cNvPr id="36" name="Shape 34"/>
          <p:cNvSpPr/>
          <p:nvPr/>
        </p:nvSpPr>
        <p:spPr>
          <a:xfrm>
            <a:off x="741490" y="3894265"/>
            <a:ext cx="174369" cy="174369"/>
          </a:xfrm>
          <a:custGeom>
            <a:avLst/>
            <a:gdLst/>
            <a:ahLst/>
            <a:cxnLst/>
            <a:rect l="l" t="t" r="r" b="b"/>
            <a:pathLst>
              <a:path w="174369" h="174369">
                <a:moveTo>
                  <a:pt x="74088" y="161400"/>
                </a:moveTo>
                <a:lnTo>
                  <a:pt x="161400" y="74088"/>
                </a:lnTo>
                <a:arcTo hR="43220" wR="43220" stAng="2734725" swAng="-10869451"/>
                <a:lnTo>
                  <a:pt x="12969" y="100282"/>
                </a:lnTo>
                <a:arcTo hR="43220" wR="43220" stAng="13534725" swAng="-10869451"/>
                <a:close/>
              </a:path>
            </a:pathLst>
          </a:custGeom>
          <a:noFill/>
          <a:ln w="17463">
            <a:solidFill>
              <a:srgbClr val="0E6B5C"/>
            </a:solidFill>
            <a:prstDash val="solid"/>
          </a:ln>
        </p:spPr>
      </p:sp>
      <p:sp>
        <p:nvSpPr>
          <p:cNvPr id="37" name="Shape 35"/>
          <p:cNvSpPr/>
          <p:nvPr/>
        </p:nvSpPr>
        <p:spPr>
          <a:xfrm>
            <a:off x="798116" y="3950891"/>
            <a:ext cx="61119" cy="61119"/>
          </a:xfrm>
          <a:custGeom>
            <a:avLst/>
            <a:gdLst/>
            <a:ahLst/>
            <a:cxnLst/>
            <a:rect l="l" t="t" r="r" b="b"/>
            <a:pathLst>
              <a:path w="61119" h="61119">
                <a:moveTo>
                  <a:pt x="0" y="0"/>
                </a:moveTo>
                <a:lnTo>
                  <a:pt x="61119" y="61119"/>
                </a:lnTo>
              </a:path>
            </a:pathLst>
          </a:custGeom>
          <a:noFill/>
          <a:ln w="17463">
            <a:solidFill>
              <a:srgbClr val="0E6B5C"/>
            </a:solidFill>
            <a:prstDash val="solid"/>
          </a:ln>
        </p:spPr>
      </p:sp>
      <p:sp>
        <p:nvSpPr>
          <p:cNvPr id="38" name="Text 36"/>
          <p:cNvSpPr/>
          <p:nvPr/>
        </p:nvSpPr>
        <p:spPr>
          <a:xfrm>
            <a:off x="1028700" y="3883183"/>
            <a:ext cx="11163300" cy="205740"/>
          </a:xfrm>
          <a:prstGeom prst="rect">
            <a:avLst/>
          </a:prstGeom>
          <a:noFill/>
          <a:ln/>
        </p:spPr>
        <p:txBody>
          <a:bodyPr wrap="none" lIns="0" tIns="0" rIns="0" bIns="0" rtlCol="0" anchor="t"/>
          <a:lstStyle/>
          <a:p>
            <a:pPr algn="l" indent="0" marL="0">
              <a:buNone/>
            </a:pPr>
            <a:r>
              <a:rPr lang="en-US" sz="1350" b="1" dirty="0">
                <a:solidFill>
                  <a:srgbClr val="1E2B27"/>
                </a:solidFill>
                <a:latin typeface="Microsoft YaHei" pitchFamily="34" charset="0"/>
                <a:ea typeface="Microsoft YaHei" pitchFamily="34" charset="-122"/>
                <a:cs typeface="Microsoft YaHei" pitchFamily="34" charset="-120"/>
              </a:rPr>
              <a:t>Mazdutide</a:t>
            </a:r>
            <a:endParaRPr lang="en-US" sz="1350" dirty="0">
              <a:latin typeface="Microsoft YaHei" pitchFamily="34" charset="0"/>
              <a:ea typeface="Microsoft YaHei" pitchFamily="34" charset="-122"/>
              <a:cs typeface="Microsoft YaHei" pitchFamily="34" charset="-120"/>
            </a:endParaRPr>
          </a:p>
        </p:txBody>
      </p:sp>
      <p:sp>
        <p:nvSpPr>
          <p:cNvPr id="39" name="Text 37"/>
          <p:cNvSpPr/>
          <p:nvPr/>
        </p:nvSpPr>
        <p:spPr>
          <a:xfrm>
            <a:off x="3257550" y="3910673"/>
            <a:ext cx="893445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Chinese trial −14.01%, no outcome data, nausea 50.5%</a:t>
            </a:r>
            <a:endParaRPr lang="en-US" sz="1125" dirty="0">
              <a:latin typeface="Microsoft YaHei" pitchFamily="34" charset="0"/>
              <a:ea typeface="Microsoft YaHei" pitchFamily="34" charset="-122"/>
              <a:cs typeface="Microsoft YaHei" pitchFamily="34" charset="-120"/>
            </a:endParaRPr>
          </a:p>
        </p:txBody>
      </p:sp>
      <p:sp>
        <p:nvSpPr>
          <p:cNvPr id="40" name="Text 38"/>
          <p:cNvSpPr/>
          <p:nvPr/>
        </p:nvSpPr>
        <p:spPr>
          <a:xfrm>
            <a:off x="7543800" y="3910673"/>
            <a:ext cx="46482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About ¥2,020 (retail)</a:t>
            </a:r>
            <a:endParaRPr lang="en-US" sz="1125" dirty="0">
              <a:latin typeface="Microsoft YaHei" pitchFamily="34" charset="0"/>
              <a:ea typeface="Microsoft YaHei" pitchFamily="34" charset="-122"/>
              <a:cs typeface="Microsoft YaHei" pitchFamily="34" charset="-120"/>
            </a:endParaRPr>
          </a:p>
        </p:txBody>
      </p:sp>
      <p:sp>
        <p:nvSpPr>
          <p:cNvPr id="41" name="Shape 39"/>
          <p:cNvSpPr/>
          <p:nvPr/>
        </p:nvSpPr>
        <p:spPr>
          <a:xfrm>
            <a:off x="10027444" y="3836194"/>
            <a:ext cx="1128713" cy="309563"/>
          </a:xfrm>
          <a:prstGeom prst="roundRect">
            <a:avLst>
              <a:gd name="adj" fmla="val 50000"/>
            </a:avLst>
          </a:prstGeom>
          <a:noFill/>
          <a:ln w="14288">
            <a:solidFill>
              <a:srgbClr val="0E6B5C"/>
            </a:solidFill>
            <a:prstDash val="solid"/>
          </a:ln>
        </p:spPr>
      </p:sp>
      <p:sp>
        <p:nvSpPr>
          <p:cNvPr id="42" name="Text 40"/>
          <p:cNvSpPr/>
          <p:nvPr/>
        </p:nvSpPr>
        <p:spPr>
          <a:xfrm>
            <a:off x="8991600" y="3910673"/>
            <a:ext cx="3200400" cy="171450"/>
          </a:xfrm>
          <a:prstGeom prst="rect">
            <a:avLst/>
          </a:prstGeom>
          <a:noFill/>
          <a:ln/>
        </p:spPr>
        <p:txBody>
          <a:bodyPr wrap="none" lIns="0" tIns="0" rIns="0" bIns="0" rtlCol="0" anchor="t"/>
          <a:lstStyle/>
          <a:p>
            <a:pPr algn="ctr" indent="0" marL="0">
              <a:buNone/>
            </a:pPr>
            <a:r>
              <a:rPr lang="en-US" sz="1125" b="1" dirty="0">
                <a:solidFill>
                  <a:srgbClr val="0E6B5C"/>
                </a:solidFill>
                <a:latin typeface="Microsoft YaHei" pitchFamily="34" charset="0"/>
                <a:ea typeface="Microsoft YaHei" pitchFamily="34" charset="-122"/>
                <a:cs typeface="Microsoft YaHei" pitchFamily="34" charset="-120"/>
              </a:rPr>
              <a:t>Per case</a:t>
            </a:r>
            <a:endParaRPr lang="en-US" sz="1125" dirty="0">
              <a:latin typeface="Microsoft YaHei" pitchFamily="34" charset="0"/>
              <a:ea typeface="Microsoft YaHei" pitchFamily="34" charset="-122"/>
              <a:cs typeface="Microsoft YaHei" pitchFamily="34" charset="-120"/>
            </a:endParaRPr>
          </a:p>
        </p:txBody>
      </p:sp>
      <p:sp>
        <p:nvSpPr>
          <p:cNvPr id="43" name="Shape 41"/>
          <p:cNvSpPr/>
          <p:nvPr/>
        </p:nvSpPr>
        <p:spPr>
          <a:xfrm>
            <a:off x="609600" y="5153025"/>
            <a:ext cx="10972800" cy="9525"/>
          </a:xfrm>
          <a:prstGeom prst="rect">
            <a:avLst/>
          </a:prstGeom>
          <a:solidFill>
            <a:srgbClr val="D5E2DC"/>
          </a:solidFill>
          <a:ln/>
        </p:spPr>
      </p:sp>
      <p:sp>
        <p:nvSpPr>
          <p:cNvPr id="44" name="Shape 42"/>
          <p:cNvSpPr/>
          <p:nvPr/>
        </p:nvSpPr>
        <p:spPr>
          <a:xfrm>
            <a:off x="741490" y="4675315"/>
            <a:ext cx="174369" cy="174369"/>
          </a:xfrm>
          <a:custGeom>
            <a:avLst/>
            <a:gdLst/>
            <a:ahLst/>
            <a:cxnLst/>
            <a:rect l="l" t="t" r="r" b="b"/>
            <a:pathLst>
              <a:path w="174369" h="174369">
                <a:moveTo>
                  <a:pt x="74088" y="161400"/>
                </a:moveTo>
                <a:lnTo>
                  <a:pt x="161400" y="74088"/>
                </a:lnTo>
                <a:arcTo hR="43220" wR="43220" stAng="2734725" swAng="-10869451"/>
                <a:lnTo>
                  <a:pt x="12969" y="100282"/>
                </a:lnTo>
                <a:arcTo hR="43220" wR="43220" stAng="13534725" swAng="-10869451"/>
                <a:close/>
              </a:path>
            </a:pathLst>
          </a:custGeom>
          <a:noFill/>
          <a:ln w="17463">
            <a:solidFill>
              <a:srgbClr val="BBC5C1"/>
            </a:solidFill>
            <a:prstDash val="solid"/>
          </a:ln>
        </p:spPr>
      </p:sp>
      <p:sp>
        <p:nvSpPr>
          <p:cNvPr id="45" name="Shape 43"/>
          <p:cNvSpPr/>
          <p:nvPr/>
        </p:nvSpPr>
        <p:spPr>
          <a:xfrm>
            <a:off x="798116" y="4731941"/>
            <a:ext cx="61119" cy="61119"/>
          </a:xfrm>
          <a:custGeom>
            <a:avLst/>
            <a:gdLst/>
            <a:ahLst/>
            <a:cxnLst/>
            <a:rect l="l" t="t" r="r" b="b"/>
            <a:pathLst>
              <a:path w="61119" h="61119">
                <a:moveTo>
                  <a:pt x="0" y="0"/>
                </a:moveTo>
                <a:lnTo>
                  <a:pt x="61119" y="61119"/>
                </a:lnTo>
              </a:path>
            </a:pathLst>
          </a:custGeom>
          <a:noFill/>
          <a:ln w="17463">
            <a:solidFill>
              <a:srgbClr val="BBC5C1"/>
            </a:solidFill>
            <a:prstDash val="solid"/>
          </a:ln>
        </p:spPr>
      </p:sp>
      <p:sp>
        <p:nvSpPr>
          <p:cNvPr id="46" name="Text 44"/>
          <p:cNvSpPr/>
          <p:nvPr/>
        </p:nvSpPr>
        <p:spPr>
          <a:xfrm>
            <a:off x="1028700" y="4664233"/>
            <a:ext cx="11163300" cy="205740"/>
          </a:xfrm>
          <a:prstGeom prst="rect">
            <a:avLst/>
          </a:prstGeom>
          <a:noFill/>
          <a:ln/>
        </p:spPr>
        <p:txBody>
          <a:bodyPr wrap="none" lIns="0" tIns="0" rIns="0" bIns="0" rtlCol="0" anchor="t"/>
          <a:lstStyle/>
          <a:p>
            <a:pPr algn="l" indent="0" marL="0">
              <a:buNone/>
            </a:pPr>
            <a:r>
              <a:rPr lang="en-US" sz="1350" b="1" dirty="0">
                <a:solidFill>
                  <a:srgbClr val="1E2B27"/>
                </a:solidFill>
                <a:latin typeface="Microsoft YaHei" pitchFamily="34" charset="0"/>
                <a:ea typeface="Microsoft YaHei" pitchFamily="34" charset="-122"/>
                <a:cs typeface="Microsoft YaHei" pitchFamily="34" charset="-120"/>
              </a:rPr>
              <a:t>Ecnoglutide</a:t>
            </a:r>
            <a:endParaRPr lang="en-US" sz="1350" dirty="0">
              <a:latin typeface="Microsoft YaHei" pitchFamily="34" charset="0"/>
              <a:ea typeface="Microsoft YaHei" pitchFamily="34" charset="-122"/>
              <a:cs typeface="Microsoft YaHei" pitchFamily="34" charset="-120"/>
            </a:endParaRPr>
          </a:p>
        </p:txBody>
      </p:sp>
      <p:sp>
        <p:nvSpPr>
          <p:cNvPr id="47" name="Text 45"/>
          <p:cNvSpPr/>
          <p:nvPr/>
        </p:nvSpPr>
        <p:spPr>
          <a:xfrm>
            <a:off x="3257550" y="4691723"/>
            <a:ext cx="893445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Label BMI threshold and price not found</a:t>
            </a:r>
            <a:endParaRPr lang="en-US" sz="1125" dirty="0">
              <a:latin typeface="Microsoft YaHei" pitchFamily="34" charset="0"/>
              <a:ea typeface="Microsoft YaHei" pitchFamily="34" charset="-122"/>
              <a:cs typeface="Microsoft YaHei" pitchFamily="34" charset="-120"/>
            </a:endParaRPr>
          </a:p>
        </p:txBody>
      </p:sp>
      <p:sp>
        <p:nvSpPr>
          <p:cNvPr id="48" name="Text 46"/>
          <p:cNvSpPr/>
          <p:nvPr/>
        </p:nvSpPr>
        <p:spPr>
          <a:xfrm>
            <a:off x="7543800" y="4691723"/>
            <a:ext cx="46482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Not found</a:t>
            </a:r>
            <a:endParaRPr lang="en-US" sz="1125" dirty="0">
              <a:latin typeface="Microsoft YaHei" pitchFamily="34" charset="0"/>
              <a:ea typeface="Microsoft YaHei" pitchFamily="34" charset="-122"/>
              <a:cs typeface="Microsoft YaHei" pitchFamily="34" charset="-120"/>
            </a:endParaRPr>
          </a:p>
        </p:txBody>
      </p:sp>
      <p:sp>
        <p:nvSpPr>
          <p:cNvPr id="49" name="Shape 47"/>
          <p:cNvSpPr/>
          <p:nvPr/>
        </p:nvSpPr>
        <p:spPr>
          <a:xfrm>
            <a:off x="10027444" y="4617244"/>
            <a:ext cx="1128713" cy="309563"/>
          </a:xfrm>
          <a:prstGeom prst="roundRect">
            <a:avLst>
              <a:gd name="adj" fmla="val 50000"/>
            </a:avLst>
          </a:prstGeom>
          <a:noFill/>
          <a:ln w="14288">
            <a:solidFill>
              <a:srgbClr val="BBC5C1"/>
            </a:solidFill>
            <a:prstDash val="solid"/>
          </a:ln>
        </p:spPr>
      </p:sp>
      <p:sp>
        <p:nvSpPr>
          <p:cNvPr id="50" name="Text 48"/>
          <p:cNvSpPr/>
          <p:nvPr/>
        </p:nvSpPr>
        <p:spPr>
          <a:xfrm>
            <a:off x="8991600" y="4691723"/>
            <a:ext cx="3200400" cy="171450"/>
          </a:xfrm>
          <a:prstGeom prst="rect">
            <a:avLst/>
          </a:prstGeom>
          <a:noFill/>
          <a:ln/>
        </p:spPr>
        <p:txBody>
          <a:bodyPr wrap="none" lIns="0" tIns="0" rIns="0" bIns="0" rtlCol="0" anchor="t"/>
          <a:lstStyle/>
          <a:p>
            <a:pPr algn="ctr" indent="0" marL="0">
              <a:buNone/>
            </a:pPr>
            <a:r>
              <a:rPr lang="en-US" sz="1125" b="1" dirty="0">
                <a:solidFill>
                  <a:srgbClr val="5A6C66"/>
                </a:solidFill>
                <a:latin typeface="Microsoft YaHei" pitchFamily="34" charset="0"/>
                <a:ea typeface="Microsoft YaHei" pitchFamily="34" charset="-122"/>
                <a:cs typeface="Microsoft YaHei" pitchFamily="34" charset="-120"/>
              </a:rPr>
              <a:t>Defer</a:t>
            </a:r>
            <a:endParaRPr lang="en-US" sz="1125" dirty="0">
              <a:latin typeface="Microsoft YaHei" pitchFamily="34" charset="0"/>
              <a:ea typeface="Microsoft YaHei" pitchFamily="34" charset="-122"/>
              <a:cs typeface="Microsoft YaHei" pitchFamily="34" charset="-120"/>
            </a:endParaRPr>
          </a:p>
        </p:txBody>
      </p:sp>
      <p:sp>
        <p:nvSpPr>
          <p:cNvPr id="51" name="Shape 49"/>
          <p:cNvSpPr/>
          <p:nvPr/>
        </p:nvSpPr>
        <p:spPr>
          <a:xfrm>
            <a:off x="609600" y="5934075"/>
            <a:ext cx="10972800" cy="9525"/>
          </a:xfrm>
          <a:prstGeom prst="rect">
            <a:avLst/>
          </a:prstGeom>
          <a:solidFill>
            <a:srgbClr val="D5E2DC"/>
          </a:solidFill>
          <a:ln/>
        </p:spPr>
      </p:sp>
      <p:sp>
        <p:nvSpPr>
          <p:cNvPr id="52" name="Shape 50"/>
          <p:cNvSpPr/>
          <p:nvPr/>
        </p:nvSpPr>
        <p:spPr>
          <a:xfrm>
            <a:off x="741490" y="5456365"/>
            <a:ext cx="174369" cy="174369"/>
          </a:xfrm>
          <a:custGeom>
            <a:avLst/>
            <a:gdLst/>
            <a:ahLst/>
            <a:cxnLst/>
            <a:rect l="l" t="t" r="r" b="b"/>
            <a:pathLst>
              <a:path w="174369" h="174369">
                <a:moveTo>
                  <a:pt x="74088" y="161400"/>
                </a:moveTo>
                <a:lnTo>
                  <a:pt x="161400" y="74088"/>
                </a:lnTo>
                <a:arcTo hR="43220" wR="43220" stAng="2734725" swAng="-10869451"/>
                <a:lnTo>
                  <a:pt x="12969" y="100282"/>
                </a:lnTo>
                <a:arcTo hR="43220" wR="43220" stAng="13534725" swAng="-10869451"/>
                <a:close/>
              </a:path>
            </a:pathLst>
          </a:custGeom>
          <a:noFill/>
          <a:ln w="17463">
            <a:solidFill>
              <a:srgbClr val="BBC5C1"/>
            </a:solidFill>
            <a:prstDash val="solid"/>
          </a:ln>
        </p:spPr>
      </p:sp>
      <p:sp>
        <p:nvSpPr>
          <p:cNvPr id="53" name="Shape 51"/>
          <p:cNvSpPr/>
          <p:nvPr/>
        </p:nvSpPr>
        <p:spPr>
          <a:xfrm>
            <a:off x="798116" y="5512991"/>
            <a:ext cx="61119" cy="61119"/>
          </a:xfrm>
          <a:custGeom>
            <a:avLst/>
            <a:gdLst/>
            <a:ahLst/>
            <a:cxnLst/>
            <a:rect l="l" t="t" r="r" b="b"/>
            <a:pathLst>
              <a:path w="61119" h="61119">
                <a:moveTo>
                  <a:pt x="0" y="0"/>
                </a:moveTo>
                <a:lnTo>
                  <a:pt x="61119" y="61119"/>
                </a:lnTo>
              </a:path>
            </a:pathLst>
          </a:custGeom>
          <a:noFill/>
          <a:ln w="17463">
            <a:solidFill>
              <a:srgbClr val="BBC5C1"/>
            </a:solidFill>
            <a:prstDash val="solid"/>
          </a:ln>
        </p:spPr>
      </p:sp>
      <p:sp>
        <p:nvSpPr>
          <p:cNvPr id="54" name="Text 52"/>
          <p:cNvSpPr/>
          <p:nvPr/>
        </p:nvSpPr>
        <p:spPr>
          <a:xfrm>
            <a:off x="1028700" y="5445283"/>
            <a:ext cx="11163300" cy="205740"/>
          </a:xfrm>
          <a:prstGeom prst="rect">
            <a:avLst/>
          </a:prstGeom>
          <a:noFill/>
          <a:ln/>
        </p:spPr>
        <p:txBody>
          <a:bodyPr wrap="none" lIns="0" tIns="0" rIns="0" bIns="0" rtlCol="0" anchor="t"/>
          <a:lstStyle/>
          <a:p>
            <a:pPr algn="l" indent="0" marL="0">
              <a:buNone/>
            </a:pPr>
            <a:r>
              <a:rPr lang="en-US" sz="1350" b="1" dirty="0">
                <a:solidFill>
                  <a:srgbClr val="1E2B27"/>
                </a:solidFill>
                <a:latin typeface="Microsoft YaHei" pitchFamily="34" charset="0"/>
                <a:ea typeface="Microsoft YaHei" pitchFamily="34" charset="-122"/>
                <a:cs typeface="Microsoft YaHei" pitchFamily="34" charset="-120"/>
              </a:rPr>
              <a:t>Liraglutide, benaglutide</a:t>
            </a:r>
            <a:endParaRPr lang="en-US" sz="1350" dirty="0">
              <a:latin typeface="Microsoft YaHei" pitchFamily="34" charset="0"/>
              <a:ea typeface="Microsoft YaHei" pitchFamily="34" charset="-122"/>
              <a:cs typeface="Microsoft YaHei" pitchFamily="34" charset="-120"/>
            </a:endParaRPr>
          </a:p>
        </p:txBody>
      </p:sp>
      <p:sp>
        <p:nvSpPr>
          <p:cNvPr id="55" name="Text 53"/>
          <p:cNvSpPr/>
          <p:nvPr/>
        </p:nvSpPr>
        <p:spPr>
          <a:xfrm>
            <a:off x="3257550" y="5472773"/>
            <a:ext cx="893445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Weaker: 5.4% over placebo, −6.0% at 16 weeks</a:t>
            </a:r>
            <a:endParaRPr lang="en-US" sz="1125" dirty="0">
              <a:latin typeface="Microsoft YaHei" pitchFamily="34" charset="0"/>
              <a:ea typeface="Microsoft YaHei" pitchFamily="34" charset="-122"/>
              <a:cs typeface="Microsoft YaHei" pitchFamily="34" charset="-120"/>
            </a:endParaRPr>
          </a:p>
        </p:txBody>
      </p:sp>
      <p:sp>
        <p:nvSpPr>
          <p:cNvPr id="56" name="Text 54"/>
          <p:cNvSpPr/>
          <p:nvPr/>
        </p:nvSpPr>
        <p:spPr>
          <a:xfrm>
            <a:off x="7543800" y="5358473"/>
            <a:ext cx="46482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Liraglutide about ¥1,550</a:t>
            </a:r>
            <a:endParaRPr lang="en-US" sz="1125" dirty="0">
              <a:latin typeface="Microsoft YaHei" pitchFamily="34" charset="0"/>
              <a:ea typeface="Microsoft YaHei" pitchFamily="34" charset="-122"/>
              <a:cs typeface="Microsoft YaHei" pitchFamily="34" charset="-120"/>
            </a:endParaRPr>
          </a:p>
        </p:txBody>
      </p:sp>
      <p:sp>
        <p:nvSpPr>
          <p:cNvPr id="57" name="Text 55"/>
          <p:cNvSpPr/>
          <p:nvPr/>
        </p:nvSpPr>
        <p:spPr>
          <a:xfrm>
            <a:off x="7543800" y="5587073"/>
            <a:ext cx="46482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(30 days)</a:t>
            </a:r>
            <a:endParaRPr lang="en-US" sz="1125" dirty="0">
              <a:latin typeface="Microsoft YaHei" pitchFamily="34" charset="0"/>
              <a:ea typeface="Microsoft YaHei" pitchFamily="34" charset="-122"/>
              <a:cs typeface="Microsoft YaHei" pitchFamily="34" charset="-120"/>
            </a:endParaRPr>
          </a:p>
        </p:txBody>
      </p:sp>
      <p:sp>
        <p:nvSpPr>
          <p:cNvPr id="58" name="Shape 56"/>
          <p:cNvSpPr/>
          <p:nvPr/>
        </p:nvSpPr>
        <p:spPr>
          <a:xfrm>
            <a:off x="10020300" y="5391150"/>
            <a:ext cx="1143000" cy="323850"/>
          </a:xfrm>
          <a:prstGeom prst="roundRect">
            <a:avLst>
              <a:gd name="adj" fmla="val 50000"/>
            </a:avLst>
          </a:prstGeom>
          <a:solidFill>
            <a:srgbClr val="E3E9E6"/>
          </a:solidFill>
          <a:ln/>
        </p:spPr>
      </p:sp>
      <p:sp>
        <p:nvSpPr>
          <p:cNvPr id="59" name="Text 57"/>
          <p:cNvSpPr/>
          <p:nvPr/>
        </p:nvSpPr>
        <p:spPr>
          <a:xfrm>
            <a:off x="8991600" y="5472773"/>
            <a:ext cx="3200400" cy="171450"/>
          </a:xfrm>
          <a:prstGeom prst="rect">
            <a:avLst/>
          </a:prstGeom>
          <a:noFill/>
          <a:ln/>
        </p:spPr>
        <p:txBody>
          <a:bodyPr wrap="none" lIns="0" tIns="0" rIns="0" bIns="0" rtlCol="0" anchor="t"/>
          <a:lstStyle/>
          <a:p>
            <a:pPr algn="ctr" indent="0" marL="0">
              <a:buNone/>
            </a:pPr>
            <a:r>
              <a:rPr lang="en-US" sz="1125" b="1" dirty="0">
                <a:solidFill>
                  <a:srgbClr val="5A6C66"/>
                </a:solidFill>
                <a:latin typeface="Microsoft YaHei" pitchFamily="34" charset="0"/>
                <a:ea typeface="Microsoft YaHei" pitchFamily="34" charset="-122"/>
                <a:cs typeface="Microsoft YaHei" pitchFamily="34" charset="-120"/>
              </a:rPr>
              <a:t>Do not list</a:t>
            </a:r>
            <a:endParaRPr lang="en-US" sz="1125" dirty="0">
              <a:latin typeface="Microsoft YaHei" pitchFamily="34" charset="0"/>
              <a:ea typeface="Microsoft YaHei" pitchFamily="34" charset="-122"/>
              <a:cs typeface="Microsoft YaHei" pitchFamily="34" charset="-120"/>
            </a:endParaRPr>
          </a:p>
        </p:txBody>
      </p:sp>
      <p:sp>
        <p:nvSpPr>
          <p:cNvPr id="60" name="Text 58"/>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trials and labels on earlier pages, China obesity guideline (2024), press-reported prices (Jan 2026). Cost ranges use common doses</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13"/>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14</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g</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n</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Three units prescribe, a pharmacist reviews</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pic>
        <p:nvPicPr>
          <p:cNvPr id="12" name="Image 0" descr="preencoded.png">    </p:cNvPr>
          <p:cNvPicPr>
            <a:picLocks noChangeAspect="1"/>
          </p:cNvPicPr>
          <p:nvPr/>
        </p:nvPicPr>
        <p:blipFill>
          <a:blip r:embed="rId1"/>
          <a:srcRect l="10625" r="10625" t="0" b="0"/>
          <a:stretch/>
        </p:blipFill>
        <p:spPr>
          <a:xfrm>
            <a:off x="609600" y="1866900"/>
            <a:ext cx="5334000" cy="3810000"/>
          </a:xfrm>
          <a:prstGeom prst="rect">
            <a:avLst/>
          </a:prstGeom>
        </p:spPr>
      </p:pic>
      <p:sp>
        <p:nvSpPr>
          <p:cNvPr id="13" name="Text 10"/>
          <p:cNvSpPr/>
          <p:nvPr/>
        </p:nvSpPr>
        <p:spPr>
          <a:xfrm>
            <a:off x="609600" y="577648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Illustration: a weight clinic consulting room (AI-generated)</a:t>
            </a:r>
            <a:endParaRPr lang="en-US" sz="900" dirty="0">
              <a:latin typeface="Microsoft YaHei" pitchFamily="34" charset="0"/>
              <a:ea typeface="Microsoft YaHei" pitchFamily="34" charset="-122"/>
              <a:cs typeface="Microsoft YaHei" pitchFamily="34" charset="-120"/>
            </a:endParaRPr>
          </a:p>
        </p:txBody>
      </p:sp>
      <p:sp>
        <p:nvSpPr>
          <p:cNvPr id="14" name="Shape 11"/>
          <p:cNvSpPr/>
          <p:nvPr/>
        </p:nvSpPr>
        <p:spPr>
          <a:xfrm>
            <a:off x="6253163" y="1871663"/>
            <a:ext cx="2581275" cy="1857375"/>
          </a:xfrm>
          <a:prstGeom prst="roundRect">
            <a:avLst>
              <a:gd name="adj" fmla="val 5128"/>
            </a:avLst>
          </a:prstGeom>
          <a:solidFill>
            <a:srgbClr val="FBFDFC"/>
          </a:solidFill>
          <a:ln w="9525">
            <a:solidFill>
              <a:srgbClr val="D5E2DC"/>
            </a:solidFill>
            <a:prstDash val="solid"/>
          </a:ln>
        </p:spPr>
      </p:sp>
      <p:sp>
        <p:nvSpPr>
          <p:cNvPr id="15" name="Shape 12"/>
          <p:cNvSpPr/>
          <p:nvPr/>
        </p:nvSpPr>
        <p:spPr>
          <a:xfrm>
            <a:off x="6457950" y="2095500"/>
            <a:ext cx="457200" cy="457200"/>
          </a:xfrm>
          <a:prstGeom prst="ellipse">
            <a:avLst/>
          </a:prstGeom>
          <a:solidFill>
            <a:srgbClr val="E4EFEB"/>
          </a:solidFill>
          <a:ln/>
        </p:spPr>
      </p:sp>
      <p:sp>
        <p:nvSpPr>
          <p:cNvPr id="16" name="Shape 13"/>
          <p:cNvSpPr/>
          <p:nvPr/>
        </p:nvSpPr>
        <p:spPr>
          <a:xfrm>
            <a:off x="6686550" y="2276475"/>
            <a:ext cx="7144" cy="38100"/>
          </a:xfrm>
          <a:custGeom>
            <a:avLst/>
            <a:gdLst/>
            <a:ahLst/>
            <a:cxnLst/>
            <a:rect l="l" t="t" r="r" b="b"/>
            <a:pathLst>
              <a:path w="7144" h="38100">
                <a:moveTo>
                  <a:pt x="0" y="0"/>
                </a:moveTo>
                <a:lnTo>
                  <a:pt x="0" y="38100"/>
                </a:lnTo>
              </a:path>
            </a:pathLst>
          </a:custGeom>
          <a:noFill/>
          <a:ln w="19050">
            <a:solidFill>
              <a:srgbClr val="0E6B5C"/>
            </a:solidFill>
            <a:prstDash val="solid"/>
          </a:ln>
        </p:spPr>
      </p:sp>
      <p:sp>
        <p:nvSpPr>
          <p:cNvPr id="17" name="Shape 14"/>
          <p:cNvSpPr/>
          <p:nvPr/>
        </p:nvSpPr>
        <p:spPr>
          <a:xfrm>
            <a:off x="6667500" y="2362200"/>
            <a:ext cx="38100" cy="47625"/>
          </a:xfrm>
          <a:custGeom>
            <a:avLst/>
            <a:gdLst/>
            <a:ahLst/>
            <a:cxnLst/>
            <a:rect l="l" t="t" r="r" b="b"/>
            <a:pathLst>
              <a:path w="38100" h="47625">
                <a:moveTo>
                  <a:pt x="38100" y="47625"/>
                </a:moveTo>
                <a:lnTo>
                  <a:pt x="38100" y="19050"/>
                </a:lnTo>
                <a:arcTo hR="19050" wR="19050" stAng="0" swAng="-10800000"/>
                <a:lnTo>
                  <a:pt x="0" y="47625"/>
                </a:lnTo>
              </a:path>
            </a:pathLst>
          </a:custGeom>
          <a:noFill/>
          <a:ln w="19050">
            <a:solidFill>
              <a:srgbClr val="0E6B5C"/>
            </a:solidFill>
            <a:prstDash val="solid"/>
          </a:ln>
        </p:spPr>
      </p:sp>
      <p:sp>
        <p:nvSpPr>
          <p:cNvPr id="18" name="Shape 15"/>
          <p:cNvSpPr/>
          <p:nvPr/>
        </p:nvSpPr>
        <p:spPr>
          <a:xfrm>
            <a:off x="6667500" y="2295525"/>
            <a:ext cx="38100" cy="7144"/>
          </a:xfrm>
          <a:custGeom>
            <a:avLst/>
            <a:gdLst/>
            <a:ahLst/>
            <a:cxnLst/>
            <a:rect l="l" t="t" r="r" b="b"/>
            <a:pathLst>
              <a:path w="38100" h="7144">
                <a:moveTo>
                  <a:pt x="38100" y="0"/>
                </a:moveTo>
                <a:lnTo>
                  <a:pt x="0" y="0"/>
                </a:lnTo>
              </a:path>
            </a:pathLst>
          </a:custGeom>
          <a:noFill/>
          <a:ln w="19050">
            <a:solidFill>
              <a:srgbClr val="0E6B5C"/>
            </a:solidFill>
            <a:prstDash val="solid"/>
          </a:ln>
        </p:spPr>
      </p:sp>
      <p:sp>
        <p:nvSpPr>
          <p:cNvPr id="19" name="Shape 16"/>
          <p:cNvSpPr/>
          <p:nvPr/>
        </p:nvSpPr>
        <p:spPr>
          <a:xfrm>
            <a:off x="6591300" y="2286000"/>
            <a:ext cx="190500" cy="123825"/>
          </a:xfrm>
          <a:custGeom>
            <a:avLst/>
            <a:gdLst/>
            <a:ahLst/>
            <a:cxnLst/>
            <a:rect l="l" t="t" r="r" b="b"/>
            <a:pathLst>
              <a:path w="190500" h="123825">
                <a:moveTo>
                  <a:pt x="152400" y="28575"/>
                </a:moveTo>
                <a:lnTo>
                  <a:pt x="171450" y="28575"/>
                </a:lnTo>
                <a:arcTo hR="19050" wR="19050" stAng="16200000" swAng="5400000"/>
                <a:lnTo>
                  <a:pt x="190500" y="104775"/>
                </a:lnTo>
                <a:arcTo hR="19050" wR="19050" stAng="0" swAng="5400000"/>
                <a:lnTo>
                  <a:pt x="19050" y="123825"/>
                </a:lnTo>
                <a:arcTo hR="19050" wR="19050" stAng="5400000" swAng="5400000"/>
                <a:lnTo>
                  <a:pt x="0" y="19050"/>
                </a:lnTo>
                <a:arcTo hR="19050" wR="19050" stAng="10800000" swAng="5400000"/>
                <a:lnTo>
                  <a:pt x="38100" y="0"/>
                </a:lnTo>
              </a:path>
            </a:pathLst>
          </a:custGeom>
          <a:noFill/>
          <a:ln w="19050">
            <a:solidFill>
              <a:srgbClr val="0E6B5C"/>
            </a:solidFill>
            <a:prstDash val="solid"/>
          </a:ln>
        </p:spPr>
      </p:sp>
      <p:sp>
        <p:nvSpPr>
          <p:cNvPr id="20" name="Shape 17"/>
          <p:cNvSpPr/>
          <p:nvPr/>
        </p:nvSpPr>
        <p:spPr>
          <a:xfrm>
            <a:off x="6629400" y="2238375"/>
            <a:ext cx="114300" cy="171450"/>
          </a:xfrm>
          <a:custGeom>
            <a:avLst/>
            <a:gdLst/>
            <a:ahLst/>
            <a:cxnLst/>
            <a:rect l="l" t="t" r="r" b="b"/>
            <a:pathLst>
              <a:path w="114300" h="171450">
                <a:moveTo>
                  <a:pt x="114300" y="171450"/>
                </a:moveTo>
                <a:lnTo>
                  <a:pt x="114300" y="19050"/>
                </a:lnTo>
                <a:arcTo hR="19050" wR="19050" stAng="0" swAng="-5400000"/>
                <a:lnTo>
                  <a:pt x="19050" y="0"/>
                </a:lnTo>
                <a:arcTo hR="19050" wR="19050" stAng="16200000" swAng="-5400000"/>
                <a:lnTo>
                  <a:pt x="0" y="171450"/>
                </a:lnTo>
              </a:path>
            </a:pathLst>
          </a:custGeom>
          <a:noFill/>
          <a:ln w="19050">
            <a:solidFill>
              <a:srgbClr val="0E6B5C"/>
            </a:solidFill>
            <a:prstDash val="solid"/>
          </a:ln>
        </p:spPr>
      </p:sp>
      <p:sp>
        <p:nvSpPr>
          <p:cNvPr id="21" name="Text 18"/>
          <p:cNvSpPr/>
          <p:nvPr/>
        </p:nvSpPr>
        <p:spPr>
          <a:xfrm>
            <a:off x="6457950" y="2750069"/>
            <a:ext cx="573405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Where</a:t>
            </a:r>
            <a:endParaRPr lang="en-US" sz="1425" dirty="0">
              <a:latin typeface="Microsoft YaHei" pitchFamily="34" charset="0"/>
              <a:ea typeface="Microsoft YaHei" pitchFamily="34" charset="-122"/>
              <a:cs typeface="Microsoft YaHei" pitchFamily="34" charset="-120"/>
            </a:endParaRPr>
          </a:p>
        </p:txBody>
      </p:sp>
      <p:sp>
        <p:nvSpPr>
          <p:cNvPr id="22" name="Text 19"/>
          <p:cNvSpPr/>
          <p:nvPr/>
        </p:nvSpPr>
        <p:spPr>
          <a:xfrm>
            <a:off x="6457950" y="3081998"/>
            <a:ext cx="573405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Weight clinic,</a:t>
            </a:r>
            <a:endParaRPr lang="en-US" sz="1125" dirty="0">
              <a:latin typeface="Microsoft YaHei" pitchFamily="34" charset="0"/>
              <a:ea typeface="Microsoft YaHei" pitchFamily="34" charset="-122"/>
              <a:cs typeface="Microsoft YaHei" pitchFamily="34" charset="-120"/>
            </a:endParaRPr>
          </a:p>
        </p:txBody>
      </p:sp>
      <p:sp>
        <p:nvSpPr>
          <p:cNvPr id="23" name="Text 20"/>
          <p:cNvSpPr/>
          <p:nvPr/>
        </p:nvSpPr>
        <p:spPr>
          <a:xfrm>
            <a:off x="6457950" y="3310598"/>
            <a:ext cx="573405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endocrinology, nutrition</a:t>
            </a:r>
            <a:endParaRPr lang="en-US" sz="1125" dirty="0">
              <a:latin typeface="Microsoft YaHei" pitchFamily="34" charset="0"/>
              <a:ea typeface="Microsoft YaHei" pitchFamily="34" charset="-122"/>
              <a:cs typeface="Microsoft YaHei" pitchFamily="34" charset="-120"/>
            </a:endParaRPr>
          </a:p>
        </p:txBody>
      </p:sp>
      <p:sp>
        <p:nvSpPr>
          <p:cNvPr id="24" name="Shape 21"/>
          <p:cNvSpPr/>
          <p:nvPr/>
        </p:nvSpPr>
        <p:spPr>
          <a:xfrm>
            <a:off x="8996363" y="1871663"/>
            <a:ext cx="2581275" cy="1857375"/>
          </a:xfrm>
          <a:prstGeom prst="roundRect">
            <a:avLst>
              <a:gd name="adj" fmla="val 5128"/>
            </a:avLst>
          </a:prstGeom>
          <a:solidFill>
            <a:srgbClr val="FBFDFC"/>
          </a:solidFill>
          <a:ln w="9525">
            <a:solidFill>
              <a:srgbClr val="D5E2DC"/>
            </a:solidFill>
            <a:prstDash val="solid"/>
          </a:ln>
        </p:spPr>
      </p:sp>
      <p:sp>
        <p:nvSpPr>
          <p:cNvPr id="25" name="Shape 22"/>
          <p:cNvSpPr/>
          <p:nvPr/>
        </p:nvSpPr>
        <p:spPr>
          <a:xfrm>
            <a:off x="9201150" y="2095500"/>
            <a:ext cx="457200" cy="457200"/>
          </a:xfrm>
          <a:prstGeom prst="ellipse">
            <a:avLst/>
          </a:prstGeom>
          <a:solidFill>
            <a:srgbClr val="E4EFEB"/>
          </a:solidFill>
          <a:ln/>
        </p:spPr>
      </p:sp>
      <p:sp>
        <p:nvSpPr>
          <p:cNvPr id="26" name="Shape 23"/>
          <p:cNvSpPr/>
          <p:nvPr/>
        </p:nvSpPr>
        <p:spPr>
          <a:xfrm>
            <a:off x="9467850" y="2295525"/>
            <a:ext cx="57150" cy="38100"/>
          </a:xfrm>
          <a:custGeom>
            <a:avLst/>
            <a:gdLst/>
            <a:ahLst/>
            <a:cxnLst/>
            <a:rect l="l" t="t" r="r" b="b"/>
            <a:pathLst>
              <a:path w="57150" h="38100">
                <a:moveTo>
                  <a:pt x="0" y="19050"/>
                </a:moveTo>
                <a:lnTo>
                  <a:pt x="19050" y="38100"/>
                </a:lnTo>
                <a:lnTo>
                  <a:pt x="57150" y="0"/>
                </a:lnTo>
              </a:path>
            </a:pathLst>
          </a:custGeom>
          <a:noFill/>
          <a:ln w="19050">
            <a:solidFill>
              <a:srgbClr val="0E6B5C"/>
            </a:solidFill>
            <a:prstDash val="solid"/>
          </a:ln>
        </p:spPr>
      </p:sp>
      <p:sp>
        <p:nvSpPr>
          <p:cNvPr id="27" name="Shape 24"/>
          <p:cNvSpPr/>
          <p:nvPr/>
        </p:nvSpPr>
        <p:spPr>
          <a:xfrm>
            <a:off x="9334500" y="2352675"/>
            <a:ext cx="133350" cy="57150"/>
          </a:xfrm>
          <a:custGeom>
            <a:avLst/>
            <a:gdLst/>
            <a:ahLst/>
            <a:cxnLst/>
            <a:rect l="l" t="t" r="r" b="b"/>
            <a:pathLst>
              <a:path w="133350" h="57150">
                <a:moveTo>
                  <a:pt x="133350" y="57150"/>
                </a:moveTo>
                <a:lnTo>
                  <a:pt x="133350" y="38100"/>
                </a:lnTo>
                <a:arcTo hR="38100" wR="38100" stAng="0" swAng="-5400000"/>
                <a:lnTo>
                  <a:pt x="38100" y="0"/>
                </a:lnTo>
                <a:arcTo hR="38100" wR="38100" stAng="16200000" swAng="-5400000"/>
                <a:lnTo>
                  <a:pt x="0" y="57150"/>
                </a:lnTo>
              </a:path>
            </a:pathLst>
          </a:custGeom>
          <a:noFill/>
          <a:ln w="19050">
            <a:solidFill>
              <a:srgbClr val="0E6B5C"/>
            </a:solidFill>
            <a:prstDash val="solid"/>
          </a:ln>
        </p:spPr>
      </p:sp>
      <p:sp>
        <p:nvSpPr>
          <p:cNvPr id="28" name="Shape 25"/>
          <p:cNvSpPr/>
          <p:nvPr/>
        </p:nvSpPr>
        <p:spPr>
          <a:xfrm>
            <a:off x="9363075" y="2238375"/>
            <a:ext cx="76200" cy="76200"/>
          </a:xfrm>
          <a:prstGeom prst="ellipse">
            <a:avLst/>
          </a:prstGeom>
          <a:noFill/>
          <a:ln w="19050">
            <a:solidFill>
              <a:srgbClr val="0E6B5C"/>
            </a:solidFill>
            <a:prstDash val="solid"/>
          </a:ln>
        </p:spPr>
      </p:sp>
      <p:sp>
        <p:nvSpPr>
          <p:cNvPr id="29" name="Text 26"/>
          <p:cNvSpPr/>
          <p:nvPr/>
        </p:nvSpPr>
        <p:spPr>
          <a:xfrm>
            <a:off x="9201150" y="2750069"/>
            <a:ext cx="299085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Who</a:t>
            </a:r>
            <a:endParaRPr lang="en-US" sz="1425" dirty="0">
              <a:latin typeface="Microsoft YaHei" pitchFamily="34" charset="0"/>
              <a:ea typeface="Microsoft YaHei" pitchFamily="34" charset="-122"/>
              <a:cs typeface="Microsoft YaHei" pitchFamily="34" charset="-120"/>
            </a:endParaRPr>
          </a:p>
        </p:txBody>
      </p:sp>
      <p:sp>
        <p:nvSpPr>
          <p:cNvPr id="30" name="Text 27"/>
          <p:cNvSpPr/>
          <p:nvPr/>
        </p:nvSpPr>
        <p:spPr>
          <a:xfrm>
            <a:off x="9201150" y="3081998"/>
            <a:ext cx="299085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Hospital-authorized doctors</a:t>
            </a:r>
            <a:endParaRPr lang="en-US" sz="1125" dirty="0">
              <a:latin typeface="Microsoft YaHei" pitchFamily="34" charset="0"/>
              <a:ea typeface="Microsoft YaHei" pitchFamily="34" charset="-122"/>
              <a:cs typeface="Microsoft YaHei" pitchFamily="34" charset="-120"/>
            </a:endParaRPr>
          </a:p>
        </p:txBody>
      </p:sp>
      <p:sp>
        <p:nvSpPr>
          <p:cNvPr id="31" name="Text 28"/>
          <p:cNvSpPr/>
          <p:nvPr/>
        </p:nvSpPr>
        <p:spPr>
          <a:xfrm>
            <a:off x="9201150" y="3310598"/>
            <a:ext cx="299085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only</a:t>
            </a:r>
            <a:endParaRPr lang="en-US" sz="1125" dirty="0">
              <a:latin typeface="Microsoft YaHei" pitchFamily="34" charset="0"/>
              <a:ea typeface="Microsoft YaHei" pitchFamily="34" charset="-122"/>
              <a:cs typeface="Microsoft YaHei" pitchFamily="34" charset="-120"/>
            </a:endParaRPr>
          </a:p>
        </p:txBody>
      </p:sp>
      <p:sp>
        <p:nvSpPr>
          <p:cNvPr id="32" name="Shape 29"/>
          <p:cNvSpPr/>
          <p:nvPr/>
        </p:nvSpPr>
        <p:spPr>
          <a:xfrm>
            <a:off x="6253163" y="3890962"/>
            <a:ext cx="2581275" cy="1857375"/>
          </a:xfrm>
          <a:prstGeom prst="roundRect">
            <a:avLst>
              <a:gd name="adj" fmla="val 5128"/>
            </a:avLst>
          </a:prstGeom>
          <a:solidFill>
            <a:srgbClr val="FBFDFC"/>
          </a:solidFill>
          <a:ln w="9525">
            <a:solidFill>
              <a:srgbClr val="D5E2DC"/>
            </a:solidFill>
            <a:prstDash val="solid"/>
          </a:ln>
        </p:spPr>
      </p:sp>
      <p:sp>
        <p:nvSpPr>
          <p:cNvPr id="33" name="Shape 30"/>
          <p:cNvSpPr/>
          <p:nvPr/>
        </p:nvSpPr>
        <p:spPr>
          <a:xfrm>
            <a:off x="6457950" y="4114800"/>
            <a:ext cx="457200" cy="457200"/>
          </a:xfrm>
          <a:prstGeom prst="ellipse">
            <a:avLst/>
          </a:prstGeom>
          <a:solidFill>
            <a:srgbClr val="E4EFEB"/>
          </a:solidFill>
          <a:ln/>
        </p:spPr>
      </p:sp>
      <p:sp>
        <p:nvSpPr>
          <p:cNvPr id="34" name="Shape 31"/>
          <p:cNvSpPr/>
          <p:nvPr/>
        </p:nvSpPr>
        <p:spPr>
          <a:xfrm>
            <a:off x="6591196" y="4248196"/>
            <a:ext cx="190559" cy="190484"/>
          </a:xfrm>
          <a:custGeom>
            <a:avLst/>
            <a:gdLst/>
            <a:ahLst/>
            <a:cxnLst/>
            <a:rect l="l" t="t" r="r" b="b"/>
            <a:pathLst>
              <a:path w="190559" h="190484">
                <a:moveTo>
                  <a:pt x="17725" y="63010"/>
                </a:moveTo>
                <a:arcTo hR="38100" wR="38100" stAng="10049003" swAng="6909194"/>
                <a:arcTo hR="38100" wR="38100" stAng="12755696" swAng="6888608"/>
                <a:arcTo hR="38100" wR="38100" stAng="15439731" swAng="6920537"/>
                <a:arcTo hR="38100" wR="38100" stAng="18155696" swAng="6888608"/>
                <a:arcTo hR="38100" wR="38100" stAng="20841803" swAng="6909194"/>
                <a:arcTo hR="38100" wR="38100" stAng="1947705" swAng="6904591"/>
                <a:arcTo hR="38100" wR="38100" stAng="4641803" swAng="6909194"/>
                <a:arcTo hR="38100" wR="38100" stAng="7339684" swAng="6920632"/>
                <a:close/>
              </a:path>
            </a:pathLst>
          </a:custGeom>
          <a:noFill/>
          <a:ln w="19050">
            <a:solidFill>
              <a:srgbClr val="0E6B5C"/>
            </a:solidFill>
            <a:prstDash val="solid"/>
          </a:ln>
        </p:spPr>
      </p:sp>
      <p:sp>
        <p:nvSpPr>
          <p:cNvPr id="35" name="Shape 32"/>
          <p:cNvSpPr/>
          <p:nvPr/>
        </p:nvSpPr>
        <p:spPr>
          <a:xfrm>
            <a:off x="6657975" y="4324350"/>
            <a:ext cx="57150" cy="38100"/>
          </a:xfrm>
          <a:custGeom>
            <a:avLst/>
            <a:gdLst/>
            <a:ahLst/>
            <a:cxnLst/>
            <a:rect l="l" t="t" r="r" b="b"/>
            <a:pathLst>
              <a:path w="57150" h="38100">
                <a:moveTo>
                  <a:pt x="0" y="19050"/>
                </a:moveTo>
                <a:lnTo>
                  <a:pt x="19050" y="38100"/>
                </a:lnTo>
                <a:lnTo>
                  <a:pt x="57150" y="0"/>
                </a:lnTo>
              </a:path>
            </a:pathLst>
          </a:custGeom>
          <a:noFill/>
          <a:ln w="19050">
            <a:solidFill>
              <a:srgbClr val="0E6B5C"/>
            </a:solidFill>
            <a:prstDash val="solid"/>
          </a:ln>
        </p:spPr>
      </p:sp>
      <p:sp>
        <p:nvSpPr>
          <p:cNvPr id="36" name="Text 33"/>
          <p:cNvSpPr/>
          <p:nvPr/>
        </p:nvSpPr>
        <p:spPr>
          <a:xfrm>
            <a:off x="6457950" y="4769369"/>
            <a:ext cx="573405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Review</a:t>
            </a:r>
            <a:endParaRPr lang="en-US" sz="1425" dirty="0">
              <a:latin typeface="Microsoft YaHei" pitchFamily="34" charset="0"/>
              <a:ea typeface="Microsoft YaHei" pitchFamily="34" charset="-122"/>
              <a:cs typeface="Microsoft YaHei" pitchFamily="34" charset="-120"/>
            </a:endParaRPr>
          </a:p>
        </p:txBody>
      </p:sp>
      <p:sp>
        <p:nvSpPr>
          <p:cNvPr id="37" name="Text 34"/>
          <p:cNvSpPr/>
          <p:nvPr/>
        </p:nvSpPr>
        <p:spPr>
          <a:xfrm>
            <a:off x="6457950" y="5101298"/>
            <a:ext cx="573405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A trained pharmacist in</a:t>
            </a:r>
            <a:endParaRPr lang="en-US" sz="1125" dirty="0">
              <a:latin typeface="Microsoft YaHei" pitchFamily="34" charset="0"/>
              <a:ea typeface="Microsoft YaHei" pitchFamily="34" charset="-122"/>
              <a:cs typeface="Microsoft YaHei" pitchFamily="34" charset="-120"/>
            </a:endParaRPr>
          </a:p>
        </p:txBody>
      </p:sp>
      <p:sp>
        <p:nvSpPr>
          <p:cNvPr id="38" name="Text 35"/>
          <p:cNvSpPr/>
          <p:nvPr/>
        </p:nvSpPr>
        <p:spPr>
          <a:xfrm>
            <a:off x="6457950" y="5329898"/>
            <a:ext cx="573405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each clinic</a:t>
            </a:r>
            <a:endParaRPr lang="en-US" sz="1125" dirty="0">
              <a:latin typeface="Microsoft YaHei" pitchFamily="34" charset="0"/>
              <a:ea typeface="Microsoft YaHei" pitchFamily="34" charset="-122"/>
              <a:cs typeface="Microsoft YaHei" pitchFamily="34" charset="-120"/>
            </a:endParaRPr>
          </a:p>
        </p:txBody>
      </p:sp>
      <p:sp>
        <p:nvSpPr>
          <p:cNvPr id="39" name="Shape 36"/>
          <p:cNvSpPr/>
          <p:nvPr/>
        </p:nvSpPr>
        <p:spPr>
          <a:xfrm>
            <a:off x="8996363" y="3890962"/>
            <a:ext cx="2581275" cy="1857375"/>
          </a:xfrm>
          <a:prstGeom prst="roundRect">
            <a:avLst>
              <a:gd name="adj" fmla="val 5128"/>
            </a:avLst>
          </a:prstGeom>
          <a:solidFill>
            <a:srgbClr val="FBFDFC"/>
          </a:solidFill>
          <a:ln w="9525">
            <a:solidFill>
              <a:srgbClr val="D5E2DC"/>
            </a:solidFill>
            <a:prstDash val="solid"/>
          </a:ln>
        </p:spPr>
      </p:sp>
      <p:sp>
        <p:nvSpPr>
          <p:cNvPr id="40" name="Shape 37"/>
          <p:cNvSpPr/>
          <p:nvPr/>
        </p:nvSpPr>
        <p:spPr>
          <a:xfrm>
            <a:off x="9201150" y="4114800"/>
            <a:ext cx="457200" cy="457200"/>
          </a:xfrm>
          <a:prstGeom prst="ellipse">
            <a:avLst/>
          </a:prstGeom>
          <a:solidFill>
            <a:srgbClr val="E4EFEB"/>
          </a:solidFill>
          <a:ln/>
        </p:spPr>
      </p:sp>
      <p:sp>
        <p:nvSpPr>
          <p:cNvPr id="41" name="Shape 38"/>
          <p:cNvSpPr/>
          <p:nvPr/>
        </p:nvSpPr>
        <p:spPr>
          <a:xfrm>
            <a:off x="9334500" y="4371975"/>
            <a:ext cx="133350" cy="57150"/>
          </a:xfrm>
          <a:custGeom>
            <a:avLst/>
            <a:gdLst/>
            <a:ahLst/>
            <a:cxnLst/>
            <a:rect l="l" t="t" r="r" b="b"/>
            <a:pathLst>
              <a:path w="133350" h="57150">
                <a:moveTo>
                  <a:pt x="133350" y="57150"/>
                </a:moveTo>
                <a:lnTo>
                  <a:pt x="133350" y="38100"/>
                </a:lnTo>
                <a:arcTo hR="38100" wR="38100" stAng="0" swAng="-5400000"/>
                <a:lnTo>
                  <a:pt x="38100" y="0"/>
                </a:lnTo>
                <a:arcTo hR="38100" wR="38100" stAng="16200000" swAng="-5400000"/>
                <a:lnTo>
                  <a:pt x="0" y="57150"/>
                </a:lnTo>
              </a:path>
            </a:pathLst>
          </a:custGeom>
          <a:noFill/>
          <a:ln w="19050">
            <a:solidFill>
              <a:srgbClr val="0E6B5C"/>
            </a:solidFill>
            <a:prstDash val="solid"/>
          </a:ln>
        </p:spPr>
      </p:sp>
      <p:sp>
        <p:nvSpPr>
          <p:cNvPr id="42" name="Shape 39"/>
          <p:cNvSpPr/>
          <p:nvPr/>
        </p:nvSpPr>
        <p:spPr>
          <a:xfrm>
            <a:off x="9467850" y="4258894"/>
            <a:ext cx="28539" cy="73762"/>
          </a:xfrm>
          <a:custGeom>
            <a:avLst/>
            <a:gdLst/>
            <a:ahLst/>
            <a:cxnLst/>
            <a:rect l="l" t="t" r="r" b="b"/>
            <a:pathLst>
              <a:path w="28539" h="73762">
                <a:moveTo>
                  <a:pt x="0" y="0"/>
                </a:moveTo>
                <a:arcTo hR="38100" wR="38100" stAng="17072025" swAng="9055950"/>
              </a:path>
            </a:pathLst>
          </a:custGeom>
          <a:noFill/>
          <a:ln w="19050">
            <a:solidFill>
              <a:srgbClr val="0E6B5C"/>
            </a:solidFill>
            <a:prstDash val="solid"/>
          </a:ln>
        </p:spPr>
      </p:sp>
      <p:sp>
        <p:nvSpPr>
          <p:cNvPr id="43" name="Shape 40"/>
          <p:cNvSpPr/>
          <p:nvPr/>
        </p:nvSpPr>
        <p:spPr>
          <a:xfrm>
            <a:off x="9496425" y="4373213"/>
            <a:ext cx="28575" cy="55912"/>
          </a:xfrm>
          <a:custGeom>
            <a:avLst/>
            <a:gdLst/>
            <a:ahLst/>
            <a:cxnLst/>
            <a:rect l="l" t="t" r="r" b="b"/>
            <a:pathLst>
              <a:path w="28575" h="55912">
                <a:moveTo>
                  <a:pt x="28575" y="55912"/>
                </a:moveTo>
                <a:lnTo>
                  <a:pt x="28575" y="36862"/>
                </a:lnTo>
                <a:arcTo hR="38100" wR="38100" stAng="21597436" swAng="-4528786"/>
              </a:path>
            </a:pathLst>
          </a:custGeom>
          <a:noFill/>
          <a:ln w="19050">
            <a:solidFill>
              <a:srgbClr val="0E6B5C"/>
            </a:solidFill>
            <a:prstDash val="solid"/>
          </a:ln>
        </p:spPr>
      </p:sp>
      <p:sp>
        <p:nvSpPr>
          <p:cNvPr id="44" name="Shape 41"/>
          <p:cNvSpPr/>
          <p:nvPr/>
        </p:nvSpPr>
        <p:spPr>
          <a:xfrm>
            <a:off x="9363075" y="4257675"/>
            <a:ext cx="76200" cy="76200"/>
          </a:xfrm>
          <a:prstGeom prst="ellipse">
            <a:avLst/>
          </a:prstGeom>
          <a:noFill/>
          <a:ln w="19050">
            <a:solidFill>
              <a:srgbClr val="0E6B5C"/>
            </a:solidFill>
            <a:prstDash val="solid"/>
          </a:ln>
        </p:spPr>
      </p:sp>
      <p:sp>
        <p:nvSpPr>
          <p:cNvPr id="45" name="Text 42"/>
          <p:cNvSpPr/>
          <p:nvPr/>
        </p:nvSpPr>
        <p:spPr>
          <a:xfrm>
            <a:off x="9201150" y="4769369"/>
            <a:ext cx="299085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Follow-up</a:t>
            </a:r>
            <a:endParaRPr lang="en-US" sz="1425" dirty="0">
              <a:latin typeface="Microsoft YaHei" pitchFamily="34" charset="0"/>
              <a:ea typeface="Microsoft YaHei" pitchFamily="34" charset="-122"/>
              <a:cs typeface="Microsoft YaHei" pitchFamily="34" charset="-120"/>
            </a:endParaRPr>
          </a:p>
        </p:txBody>
      </p:sp>
      <p:sp>
        <p:nvSpPr>
          <p:cNvPr id="46" name="Text 43"/>
          <p:cNvSpPr/>
          <p:nvPr/>
        </p:nvSpPr>
        <p:spPr>
          <a:xfrm>
            <a:off x="9201150" y="5101298"/>
            <a:ext cx="299085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Endocrine, nutrition,</a:t>
            </a:r>
            <a:endParaRPr lang="en-US" sz="1125" dirty="0">
              <a:latin typeface="Microsoft YaHei" pitchFamily="34" charset="0"/>
              <a:ea typeface="Microsoft YaHei" pitchFamily="34" charset="-122"/>
              <a:cs typeface="Microsoft YaHei" pitchFamily="34" charset="-120"/>
            </a:endParaRPr>
          </a:p>
        </p:txBody>
      </p:sp>
      <p:sp>
        <p:nvSpPr>
          <p:cNvPr id="47" name="Text 44"/>
          <p:cNvSpPr/>
          <p:nvPr/>
        </p:nvSpPr>
        <p:spPr>
          <a:xfrm>
            <a:off x="9201150" y="5329898"/>
            <a:ext cx="299085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surgery, pharmacy</a:t>
            </a:r>
            <a:endParaRPr lang="en-US" sz="1125" dirty="0">
              <a:latin typeface="Microsoft YaHei" pitchFamily="34" charset="0"/>
              <a:ea typeface="Microsoft YaHei" pitchFamily="34" charset="-122"/>
              <a:cs typeface="Microsoft YaHei" pitchFamily="34" charset="-120"/>
            </a:endParaRPr>
          </a:p>
        </p:txBody>
      </p:sp>
      <p:sp>
        <p:nvSpPr>
          <p:cNvPr id="48" name="Text 45"/>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National Health Commission notice (Mar 2025), Chinese Pharmaceutical Association draft (June 2026). The three units and one pharmacist per clinic are our proposal, not a national rule</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14"/>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15</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g</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n</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Five checks before dispensing, failures stop it</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Shape 10"/>
          <p:cNvSpPr/>
          <p:nvPr/>
        </p:nvSpPr>
        <p:spPr>
          <a:xfrm>
            <a:off x="614363" y="1776413"/>
            <a:ext cx="4248150" cy="200025"/>
          </a:xfrm>
          <a:prstGeom prst="roundRect">
            <a:avLst>
              <a:gd name="adj" fmla="val 50000"/>
            </a:avLst>
          </a:prstGeom>
          <a:noFill/>
          <a:ln w="9525">
            <a:solidFill>
              <a:srgbClr val="2E4257"/>
            </a:solidFill>
            <a:prstDash val="solid"/>
          </a:ln>
        </p:spPr>
      </p:sp>
      <p:sp>
        <p:nvSpPr>
          <p:cNvPr id="13" name="Text 11"/>
          <p:cNvSpPr/>
          <p:nvPr/>
        </p:nvSpPr>
        <p:spPr>
          <a:xfrm>
            <a:off x="0" y="1814089"/>
            <a:ext cx="5476875" cy="137160"/>
          </a:xfrm>
          <a:prstGeom prst="rect">
            <a:avLst/>
          </a:prstGeom>
          <a:noFill/>
          <a:ln/>
        </p:spPr>
        <p:txBody>
          <a:bodyPr wrap="none" lIns="0" tIns="0" rIns="0" bIns="0" rtlCol="0" anchor="t"/>
          <a:lstStyle/>
          <a:p>
            <a:pPr algn="ctr" indent="0" marL="0">
              <a:buNone/>
            </a:pPr>
            <a:r>
              <a:rPr lang="en-US" sz="900" b="1" dirty="0">
                <a:solidFill>
                  <a:srgbClr val="2E4257"/>
                </a:solidFill>
                <a:latin typeface="Microsoft YaHei" pitchFamily="34" charset="0"/>
                <a:ea typeface="Microsoft YaHei" pitchFamily="34" charset="-122"/>
                <a:cs typeface="Microsoft YaHei" pitchFamily="34" charset="-120"/>
              </a:rPr>
              <a:t>Basis: Chinese Pharmaceutical Association draft (June 2026)</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614363" y="2176463"/>
            <a:ext cx="2032635" cy="1666875"/>
          </a:xfrm>
          <a:prstGeom prst="roundRect">
            <a:avLst>
              <a:gd name="adj" fmla="val 5714"/>
            </a:avLst>
          </a:prstGeom>
          <a:solidFill>
            <a:srgbClr val="FBFDFC"/>
          </a:solidFill>
          <a:ln w="9525">
            <a:solidFill>
              <a:srgbClr val="D5E2DC"/>
            </a:solidFill>
            <a:prstDash val="solid"/>
          </a:ln>
        </p:spPr>
      </p:sp>
      <p:sp>
        <p:nvSpPr>
          <p:cNvPr id="15" name="Shape 13"/>
          <p:cNvSpPr/>
          <p:nvPr/>
        </p:nvSpPr>
        <p:spPr>
          <a:xfrm>
            <a:off x="623888" y="2185988"/>
            <a:ext cx="2013585" cy="80963"/>
          </a:xfrm>
          <a:custGeom>
            <a:avLst/>
            <a:gdLst/>
            <a:ahLst/>
            <a:cxnLst/>
            <a:rect l="l" t="t" r="r" b="b"/>
            <a:pathLst>
              <a:path w="2013585" h="80963">
                <a:moveTo>
                  <a:pt x="0" y="80963"/>
                </a:moveTo>
                <a:arcTo hR="80963" wR="80963" stAng="10800000" swAng="5400000"/>
                <a:lnTo>
                  <a:pt x="1932622" y="0"/>
                </a:lnTo>
                <a:arcTo hR="80963" wR="80963" stAng="16200000" swAng="5400000"/>
              </a:path>
            </a:pathLst>
          </a:custGeom>
          <a:noFill/>
          <a:ln w="28575">
            <a:solidFill>
              <a:srgbClr val="0E6B5C"/>
            </a:solidFill>
            <a:prstDash val="solid"/>
          </a:ln>
        </p:spPr>
      </p:sp>
      <p:sp>
        <p:nvSpPr>
          <p:cNvPr id="16" name="Text 14"/>
          <p:cNvSpPr/>
          <p:nvPr/>
        </p:nvSpPr>
        <p:spPr>
          <a:xfrm>
            <a:off x="800100" y="2367262"/>
            <a:ext cx="11391900" cy="160020"/>
          </a:xfrm>
          <a:prstGeom prst="rect">
            <a:avLst/>
          </a:prstGeom>
          <a:noFill/>
          <a:ln/>
        </p:spPr>
        <p:txBody>
          <a:bodyPr wrap="none" lIns="0" tIns="0" rIns="0" bIns="0" rtlCol="0" anchor="t"/>
          <a:lstStyle/>
          <a:p>
            <a:pPr algn="l" indent="0" marL="0">
              <a:buNone/>
            </a:pPr>
            <a:r>
              <a:rPr lang="en-US" sz="1050" b="1" dirty="0">
                <a:solidFill>
                  <a:srgbClr val="337F6C"/>
                </a:solidFill>
                <a:latin typeface="Microsoft YaHei" pitchFamily="34" charset="0"/>
                <a:ea typeface="Microsoft YaHei" pitchFamily="34" charset="-122"/>
                <a:cs typeface="Microsoft YaHei" pitchFamily="34" charset="-120"/>
              </a:rPr>
              <a:t>01</a:t>
            </a:r>
            <a:endParaRPr lang="en-US" sz="1050" dirty="0">
              <a:latin typeface="Microsoft YaHei" pitchFamily="34" charset="0"/>
              <a:ea typeface="Microsoft YaHei" pitchFamily="34" charset="-122"/>
              <a:cs typeface="Microsoft YaHei" pitchFamily="34" charset="-120"/>
            </a:endParaRPr>
          </a:p>
        </p:txBody>
      </p:sp>
      <p:sp>
        <p:nvSpPr>
          <p:cNvPr id="17" name="Shape 15"/>
          <p:cNvSpPr/>
          <p:nvPr/>
        </p:nvSpPr>
        <p:spPr>
          <a:xfrm>
            <a:off x="2251693" y="2343133"/>
            <a:ext cx="190573" cy="190573"/>
          </a:xfrm>
          <a:custGeom>
            <a:avLst/>
            <a:gdLst/>
            <a:ahLst/>
            <a:cxnLst/>
            <a:rect l="l" t="t" r="r" b="b"/>
            <a:pathLst>
              <a:path w="190573" h="190573">
                <a:moveTo>
                  <a:pt x="183849" y="126699"/>
                </a:moveTo>
                <a:arcTo hR="22860" wR="22860" stAng="18894032" swAng="5411937"/>
                <a:lnTo>
                  <a:pt x="159084" y="183849"/>
                </a:lnTo>
                <a:arcTo hR="22860" wR="22860" stAng="2694032" swAng="5411937"/>
                <a:lnTo>
                  <a:pt x="6684" y="63834"/>
                </a:lnTo>
                <a:arcTo hR="22955" wR="22955" stAng="8108316" swAng="5383368"/>
                <a:lnTo>
                  <a:pt x="31449" y="6684"/>
                </a:lnTo>
                <a:arcTo hR="22955" wR="22955" stAng="13508316" swAng="5383368"/>
                <a:close/>
              </a:path>
            </a:pathLst>
          </a:custGeom>
          <a:noFill/>
          <a:ln w="19050">
            <a:solidFill>
              <a:srgbClr val="0E6B5C"/>
            </a:solidFill>
            <a:prstDash val="solid"/>
          </a:ln>
        </p:spPr>
      </p:sp>
      <p:sp>
        <p:nvSpPr>
          <p:cNvPr id="18" name="Shape 16"/>
          <p:cNvSpPr/>
          <p:nvPr/>
        </p:nvSpPr>
        <p:spPr>
          <a:xfrm>
            <a:off x="2370772" y="2424113"/>
            <a:ext cx="19050" cy="19050"/>
          </a:xfrm>
          <a:custGeom>
            <a:avLst/>
            <a:gdLst/>
            <a:ahLst/>
            <a:cxnLst/>
            <a:rect l="l" t="t" r="r" b="b"/>
            <a:pathLst>
              <a:path w="19050" h="19050">
                <a:moveTo>
                  <a:pt x="0" y="19050"/>
                </a:moveTo>
                <a:lnTo>
                  <a:pt x="19050" y="0"/>
                </a:lnTo>
              </a:path>
            </a:pathLst>
          </a:custGeom>
          <a:noFill/>
          <a:ln w="19050">
            <a:solidFill>
              <a:srgbClr val="0E6B5C"/>
            </a:solidFill>
            <a:prstDash val="solid"/>
          </a:ln>
        </p:spPr>
      </p:sp>
      <p:sp>
        <p:nvSpPr>
          <p:cNvPr id="19" name="Shape 17"/>
          <p:cNvSpPr/>
          <p:nvPr/>
        </p:nvSpPr>
        <p:spPr>
          <a:xfrm>
            <a:off x="2342197" y="2395538"/>
            <a:ext cx="19050" cy="19050"/>
          </a:xfrm>
          <a:custGeom>
            <a:avLst/>
            <a:gdLst/>
            <a:ahLst/>
            <a:cxnLst/>
            <a:rect l="l" t="t" r="r" b="b"/>
            <a:pathLst>
              <a:path w="19050" h="19050">
                <a:moveTo>
                  <a:pt x="0" y="19050"/>
                </a:moveTo>
                <a:lnTo>
                  <a:pt x="19050" y="0"/>
                </a:lnTo>
              </a:path>
            </a:pathLst>
          </a:custGeom>
          <a:noFill/>
          <a:ln w="19050">
            <a:solidFill>
              <a:srgbClr val="0E6B5C"/>
            </a:solidFill>
            <a:prstDash val="solid"/>
          </a:ln>
        </p:spPr>
      </p:sp>
      <p:sp>
        <p:nvSpPr>
          <p:cNvPr id="20" name="Shape 18"/>
          <p:cNvSpPr/>
          <p:nvPr/>
        </p:nvSpPr>
        <p:spPr>
          <a:xfrm>
            <a:off x="2313622" y="2366963"/>
            <a:ext cx="19050" cy="19050"/>
          </a:xfrm>
          <a:custGeom>
            <a:avLst/>
            <a:gdLst/>
            <a:ahLst/>
            <a:cxnLst/>
            <a:rect l="l" t="t" r="r" b="b"/>
            <a:pathLst>
              <a:path w="19050" h="19050">
                <a:moveTo>
                  <a:pt x="0" y="19050"/>
                </a:moveTo>
                <a:lnTo>
                  <a:pt x="19050" y="0"/>
                </a:lnTo>
              </a:path>
            </a:pathLst>
          </a:custGeom>
          <a:noFill/>
          <a:ln w="19050">
            <a:solidFill>
              <a:srgbClr val="0E6B5C"/>
            </a:solidFill>
            <a:prstDash val="solid"/>
          </a:ln>
        </p:spPr>
      </p:sp>
      <p:sp>
        <p:nvSpPr>
          <p:cNvPr id="21" name="Shape 19"/>
          <p:cNvSpPr/>
          <p:nvPr/>
        </p:nvSpPr>
        <p:spPr>
          <a:xfrm>
            <a:off x="2399347" y="2452688"/>
            <a:ext cx="19050" cy="19050"/>
          </a:xfrm>
          <a:custGeom>
            <a:avLst/>
            <a:gdLst/>
            <a:ahLst/>
            <a:cxnLst/>
            <a:rect l="l" t="t" r="r" b="b"/>
            <a:pathLst>
              <a:path w="19050" h="19050">
                <a:moveTo>
                  <a:pt x="0" y="19050"/>
                </a:moveTo>
                <a:lnTo>
                  <a:pt x="19050" y="0"/>
                </a:lnTo>
              </a:path>
            </a:pathLst>
          </a:custGeom>
          <a:noFill/>
          <a:ln w="19050">
            <a:solidFill>
              <a:srgbClr val="0E6B5C"/>
            </a:solidFill>
            <a:prstDash val="solid"/>
          </a:ln>
        </p:spPr>
      </p:sp>
      <p:sp>
        <p:nvSpPr>
          <p:cNvPr id="22" name="Text 20"/>
          <p:cNvSpPr/>
          <p:nvPr/>
        </p:nvSpPr>
        <p:spPr>
          <a:xfrm>
            <a:off x="800100" y="2674593"/>
            <a:ext cx="11391900" cy="240030"/>
          </a:xfrm>
          <a:prstGeom prst="rect">
            <a:avLst/>
          </a:prstGeom>
          <a:noFill/>
          <a:ln/>
        </p:spPr>
        <p:txBody>
          <a:bodyPr wrap="none" lIns="0" tIns="0" rIns="0" bIns="0" rtlCol="0" anchor="t"/>
          <a:lstStyle/>
          <a:p>
            <a:pPr algn="l" indent="0" marL="0">
              <a:buNone/>
            </a:pPr>
            <a:r>
              <a:rPr lang="en-US" sz="1575" b="1" dirty="0">
                <a:solidFill>
                  <a:srgbClr val="1E2B27"/>
                </a:solidFill>
                <a:latin typeface="Microsoft YaHei" pitchFamily="34" charset="0"/>
                <a:ea typeface="Microsoft YaHei" pitchFamily="34" charset="-122"/>
                <a:cs typeface="Microsoft YaHei" pitchFamily="34" charset="-120"/>
              </a:rPr>
              <a:t>Threshold</a:t>
            </a:r>
            <a:endParaRPr lang="en-US" sz="1575" dirty="0">
              <a:latin typeface="Microsoft YaHei" pitchFamily="34" charset="0"/>
              <a:ea typeface="Microsoft YaHei" pitchFamily="34" charset="-122"/>
              <a:cs typeface="Microsoft YaHei" pitchFamily="34" charset="-120"/>
            </a:endParaRPr>
          </a:p>
        </p:txBody>
      </p:sp>
      <p:sp>
        <p:nvSpPr>
          <p:cNvPr id="23" name="Text 21"/>
          <p:cNvSpPr/>
          <p:nvPr/>
        </p:nvSpPr>
        <p:spPr>
          <a:xfrm>
            <a:off x="800100" y="3062948"/>
            <a:ext cx="1139190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BMI, comorbidities and</a:t>
            </a:r>
            <a:endParaRPr lang="en-US" sz="1125" dirty="0">
              <a:latin typeface="Microsoft YaHei" pitchFamily="34" charset="0"/>
              <a:ea typeface="Microsoft YaHei" pitchFamily="34" charset="-122"/>
              <a:cs typeface="Microsoft YaHei" pitchFamily="34" charset="-120"/>
            </a:endParaRPr>
          </a:p>
        </p:txBody>
      </p:sp>
      <p:sp>
        <p:nvSpPr>
          <p:cNvPr id="24" name="Text 22"/>
          <p:cNvSpPr/>
          <p:nvPr/>
        </p:nvSpPr>
        <p:spPr>
          <a:xfrm>
            <a:off x="800100" y="3291548"/>
            <a:ext cx="1139190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body build against</a:t>
            </a:r>
            <a:endParaRPr lang="en-US" sz="1125" dirty="0">
              <a:latin typeface="Microsoft YaHei" pitchFamily="34" charset="0"/>
              <a:ea typeface="Microsoft YaHei" pitchFamily="34" charset="-122"/>
              <a:cs typeface="Microsoft YaHei" pitchFamily="34" charset="-120"/>
            </a:endParaRPr>
          </a:p>
        </p:txBody>
      </p:sp>
      <p:sp>
        <p:nvSpPr>
          <p:cNvPr id="25" name="Text 23"/>
          <p:cNvSpPr/>
          <p:nvPr/>
        </p:nvSpPr>
        <p:spPr>
          <a:xfrm>
            <a:off x="800100" y="3520148"/>
            <a:ext cx="1139190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the label</a:t>
            </a:r>
            <a:endParaRPr lang="en-US" sz="1125" dirty="0">
              <a:latin typeface="Microsoft YaHei" pitchFamily="34" charset="0"/>
              <a:ea typeface="Microsoft YaHei" pitchFamily="34" charset="-122"/>
              <a:cs typeface="Microsoft YaHei" pitchFamily="34" charset="-120"/>
            </a:endParaRPr>
          </a:p>
        </p:txBody>
      </p:sp>
      <p:sp>
        <p:nvSpPr>
          <p:cNvPr id="26" name="Shape 24"/>
          <p:cNvSpPr/>
          <p:nvPr/>
        </p:nvSpPr>
        <p:spPr>
          <a:xfrm>
            <a:off x="2689860" y="3067050"/>
            <a:ext cx="114300" cy="114300"/>
          </a:xfrm>
          <a:custGeom>
            <a:avLst/>
            <a:gdLst/>
            <a:ahLst/>
            <a:cxnLst/>
            <a:rect l="l" t="t" r="r" b="b"/>
            <a:pathLst>
              <a:path w="114300" h="114300">
                <a:moveTo>
                  <a:pt x="0" y="0"/>
                </a:moveTo>
                <a:lnTo>
                  <a:pt x="114300" y="57150"/>
                </a:lnTo>
                <a:lnTo>
                  <a:pt x="0" y="114300"/>
                </a:lnTo>
                <a:close/>
              </a:path>
            </a:pathLst>
          </a:custGeom>
          <a:solidFill>
            <a:srgbClr val="0E6B5C"/>
          </a:solidFill>
          <a:ln/>
        </p:spPr>
      </p:sp>
      <p:sp>
        <p:nvSpPr>
          <p:cNvPr id="27" name="Shape 25"/>
          <p:cNvSpPr/>
          <p:nvPr/>
        </p:nvSpPr>
        <p:spPr>
          <a:xfrm>
            <a:off x="2847023" y="2176463"/>
            <a:ext cx="2032635" cy="1666875"/>
          </a:xfrm>
          <a:prstGeom prst="roundRect">
            <a:avLst>
              <a:gd name="adj" fmla="val 5714"/>
            </a:avLst>
          </a:prstGeom>
          <a:solidFill>
            <a:srgbClr val="FBFDFC"/>
          </a:solidFill>
          <a:ln w="9525">
            <a:solidFill>
              <a:srgbClr val="D5E2DC"/>
            </a:solidFill>
            <a:prstDash val="solid"/>
          </a:ln>
        </p:spPr>
      </p:sp>
      <p:sp>
        <p:nvSpPr>
          <p:cNvPr id="28" name="Shape 26"/>
          <p:cNvSpPr/>
          <p:nvPr/>
        </p:nvSpPr>
        <p:spPr>
          <a:xfrm>
            <a:off x="2856547" y="2185988"/>
            <a:ext cx="2013585" cy="80963"/>
          </a:xfrm>
          <a:custGeom>
            <a:avLst/>
            <a:gdLst/>
            <a:ahLst/>
            <a:cxnLst/>
            <a:rect l="l" t="t" r="r" b="b"/>
            <a:pathLst>
              <a:path w="2013585" h="80963">
                <a:moveTo>
                  <a:pt x="0" y="80963"/>
                </a:moveTo>
                <a:arcTo hR="80963" wR="80963" stAng="10800000" swAng="5400000"/>
                <a:lnTo>
                  <a:pt x="1932622" y="0"/>
                </a:lnTo>
                <a:arcTo hR="80963" wR="80963" stAng="16200000" swAng="5400000"/>
              </a:path>
            </a:pathLst>
          </a:custGeom>
          <a:noFill/>
          <a:ln w="28575">
            <a:solidFill>
              <a:srgbClr val="0E6B5C"/>
            </a:solidFill>
            <a:prstDash val="solid"/>
          </a:ln>
        </p:spPr>
      </p:sp>
      <p:sp>
        <p:nvSpPr>
          <p:cNvPr id="29" name="Text 27"/>
          <p:cNvSpPr/>
          <p:nvPr/>
        </p:nvSpPr>
        <p:spPr>
          <a:xfrm>
            <a:off x="3032760" y="2367262"/>
            <a:ext cx="9159240" cy="160020"/>
          </a:xfrm>
          <a:prstGeom prst="rect">
            <a:avLst/>
          </a:prstGeom>
          <a:noFill/>
          <a:ln/>
        </p:spPr>
        <p:txBody>
          <a:bodyPr wrap="none" lIns="0" tIns="0" rIns="0" bIns="0" rtlCol="0" anchor="t"/>
          <a:lstStyle/>
          <a:p>
            <a:pPr algn="l" indent="0" marL="0">
              <a:buNone/>
            </a:pPr>
            <a:r>
              <a:rPr lang="en-US" sz="1050" b="1" dirty="0">
                <a:solidFill>
                  <a:srgbClr val="337F6C"/>
                </a:solidFill>
                <a:latin typeface="Microsoft YaHei" pitchFamily="34" charset="0"/>
                <a:ea typeface="Microsoft YaHei" pitchFamily="34" charset="-122"/>
                <a:cs typeface="Microsoft YaHei" pitchFamily="34" charset="-120"/>
              </a:rPr>
              <a:t>02</a:t>
            </a:r>
            <a:endParaRPr lang="en-US" sz="1050" dirty="0">
              <a:latin typeface="Microsoft YaHei" pitchFamily="34" charset="0"/>
              <a:ea typeface="Microsoft YaHei" pitchFamily="34" charset="-122"/>
              <a:cs typeface="Microsoft YaHei" pitchFamily="34" charset="-120"/>
            </a:endParaRPr>
          </a:p>
        </p:txBody>
      </p:sp>
      <p:sp>
        <p:nvSpPr>
          <p:cNvPr id="30" name="Shape 28"/>
          <p:cNvSpPr/>
          <p:nvPr/>
        </p:nvSpPr>
        <p:spPr>
          <a:xfrm>
            <a:off x="4484370" y="2343150"/>
            <a:ext cx="190500" cy="190500"/>
          </a:xfrm>
          <a:prstGeom prst="ellipse">
            <a:avLst/>
          </a:prstGeom>
          <a:noFill/>
          <a:ln w="19050">
            <a:solidFill>
              <a:srgbClr val="0E6B5C"/>
            </a:solidFill>
            <a:prstDash val="solid"/>
          </a:ln>
        </p:spPr>
      </p:sp>
      <p:sp>
        <p:nvSpPr>
          <p:cNvPr id="31" name="Shape 29"/>
          <p:cNvSpPr/>
          <p:nvPr/>
        </p:nvSpPr>
        <p:spPr>
          <a:xfrm>
            <a:off x="4512269" y="2371049"/>
            <a:ext cx="134693" cy="134703"/>
          </a:xfrm>
          <a:custGeom>
            <a:avLst/>
            <a:gdLst/>
            <a:ahLst/>
            <a:cxnLst/>
            <a:rect l="l" t="t" r="r" b="b"/>
            <a:pathLst>
              <a:path w="134693" h="134703">
                <a:moveTo>
                  <a:pt x="0" y="0"/>
                </a:moveTo>
                <a:lnTo>
                  <a:pt x="134693" y="134703"/>
                </a:lnTo>
              </a:path>
            </a:pathLst>
          </a:custGeom>
          <a:noFill/>
          <a:ln w="19050">
            <a:solidFill>
              <a:srgbClr val="0E6B5C"/>
            </a:solidFill>
            <a:prstDash val="solid"/>
          </a:ln>
        </p:spPr>
      </p:sp>
      <p:sp>
        <p:nvSpPr>
          <p:cNvPr id="32" name="Text 30"/>
          <p:cNvSpPr/>
          <p:nvPr/>
        </p:nvSpPr>
        <p:spPr>
          <a:xfrm>
            <a:off x="3032760" y="2674593"/>
            <a:ext cx="9159240" cy="240030"/>
          </a:xfrm>
          <a:prstGeom prst="rect">
            <a:avLst/>
          </a:prstGeom>
          <a:noFill/>
          <a:ln/>
        </p:spPr>
        <p:txBody>
          <a:bodyPr wrap="none" lIns="0" tIns="0" rIns="0" bIns="0" rtlCol="0" anchor="t"/>
          <a:lstStyle/>
          <a:p>
            <a:pPr algn="l" indent="0" marL="0">
              <a:buNone/>
            </a:pPr>
            <a:r>
              <a:rPr lang="en-US" sz="1575" b="1" dirty="0">
                <a:solidFill>
                  <a:srgbClr val="1E2B27"/>
                </a:solidFill>
                <a:latin typeface="Microsoft YaHei" pitchFamily="34" charset="0"/>
                <a:ea typeface="Microsoft YaHei" pitchFamily="34" charset="-122"/>
                <a:cs typeface="Microsoft YaHei" pitchFamily="34" charset="-120"/>
              </a:rPr>
              <a:t>Exclusions</a:t>
            </a:r>
            <a:endParaRPr lang="en-US" sz="1575" dirty="0">
              <a:latin typeface="Microsoft YaHei" pitchFamily="34" charset="0"/>
              <a:ea typeface="Microsoft YaHei" pitchFamily="34" charset="-122"/>
              <a:cs typeface="Microsoft YaHei" pitchFamily="34" charset="-120"/>
            </a:endParaRPr>
          </a:p>
        </p:txBody>
      </p:sp>
      <p:sp>
        <p:nvSpPr>
          <p:cNvPr id="33" name="Text 31"/>
          <p:cNvSpPr/>
          <p:nvPr/>
        </p:nvSpPr>
        <p:spPr>
          <a:xfrm>
            <a:off x="3032760" y="3062948"/>
            <a:ext cx="915924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MTC or MEN2 history,</a:t>
            </a:r>
            <a:endParaRPr lang="en-US" sz="1125" dirty="0">
              <a:latin typeface="Microsoft YaHei" pitchFamily="34" charset="0"/>
              <a:ea typeface="Microsoft YaHei" pitchFamily="34" charset="-122"/>
              <a:cs typeface="Microsoft YaHei" pitchFamily="34" charset="-120"/>
            </a:endParaRPr>
          </a:p>
        </p:txBody>
      </p:sp>
      <p:sp>
        <p:nvSpPr>
          <p:cNvPr id="34" name="Text 32"/>
          <p:cNvSpPr/>
          <p:nvPr/>
        </p:nvSpPr>
        <p:spPr>
          <a:xfrm>
            <a:off x="3032760" y="3291548"/>
            <a:ext cx="915924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pregnancy, nursing</a:t>
            </a:r>
            <a:endParaRPr lang="en-US" sz="1125" dirty="0">
              <a:latin typeface="Microsoft YaHei" pitchFamily="34" charset="0"/>
              <a:ea typeface="Microsoft YaHei" pitchFamily="34" charset="-122"/>
              <a:cs typeface="Microsoft YaHei" pitchFamily="34" charset="-120"/>
            </a:endParaRPr>
          </a:p>
        </p:txBody>
      </p:sp>
      <p:sp>
        <p:nvSpPr>
          <p:cNvPr id="35" name="Shape 33"/>
          <p:cNvSpPr/>
          <p:nvPr/>
        </p:nvSpPr>
        <p:spPr>
          <a:xfrm>
            <a:off x="4922520" y="3067050"/>
            <a:ext cx="114300" cy="114300"/>
          </a:xfrm>
          <a:custGeom>
            <a:avLst/>
            <a:gdLst/>
            <a:ahLst/>
            <a:cxnLst/>
            <a:rect l="l" t="t" r="r" b="b"/>
            <a:pathLst>
              <a:path w="114300" h="114300">
                <a:moveTo>
                  <a:pt x="0" y="0"/>
                </a:moveTo>
                <a:lnTo>
                  <a:pt x="114300" y="57150"/>
                </a:lnTo>
                <a:lnTo>
                  <a:pt x="0" y="114300"/>
                </a:lnTo>
                <a:close/>
              </a:path>
            </a:pathLst>
          </a:custGeom>
          <a:solidFill>
            <a:srgbClr val="0E6B5C"/>
          </a:solidFill>
          <a:ln/>
        </p:spPr>
      </p:sp>
      <p:sp>
        <p:nvSpPr>
          <p:cNvPr id="36" name="Shape 34"/>
          <p:cNvSpPr/>
          <p:nvPr/>
        </p:nvSpPr>
        <p:spPr>
          <a:xfrm>
            <a:off x="5079683" y="2176463"/>
            <a:ext cx="2032635" cy="1666875"/>
          </a:xfrm>
          <a:prstGeom prst="roundRect">
            <a:avLst>
              <a:gd name="adj" fmla="val 5714"/>
            </a:avLst>
          </a:prstGeom>
          <a:solidFill>
            <a:srgbClr val="FBFDFC"/>
          </a:solidFill>
          <a:ln w="9525">
            <a:solidFill>
              <a:srgbClr val="D5E2DC"/>
            </a:solidFill>
            <a:prstDash val="solid"/>
          </a:ln>
        </p:spPr>
      </p:sp>
      <p:sp>
        <p:nvSpPr>
          <p:cNvPr id="37" name="Shape 35"/>
          <p:cNvSpPr/>
          <p:nvPr/>
        </p:nvSpPr>
        <p:spPr>
          <a:xfrm>
            <a:off x="5089208" y="2185988"/>
            <a:ext cx="2013585" cy="80963"/>
          </a:xfrm>
          <a:custGeom>
            <a:avLst/>
            <a:gdLst/>
            <a:ahLst/>
            <a:cxnLst/>
            <a:rect l="l" t="t" r="r" b="b"/>
            <a:pathLst>
              <a:path w="2013585" h="80963">
                <a:moveTo>
                  <a:pt x="0" y="80963"/>
                </a:moveTo>
                <a:arcTo hR="80963" wR="80963" stAng="10800000" swAng="5400000"/>
                <a:lnTo>
                  <a:pt x="1932622" y="0"/>
                </a:lnTo>
                <a:arcTo hR="80963" wR="80963" stAng="16200000" swAng="5400000"/>
              </a:path>
            </a:pathLst>
          </a:custGeom>
          <a:noFill/>
          <a:ln w="28575">
            <a:solidFill>
              <a:srgbClr val="0E6B5C"/>
            </a:solidFill>
            <a:prstDash val="solid"/>
          </a:ln>
        </p:spPr>
      </p:sp>
      <p:sp>
        <p:nvSpPr>
          <p:cNvPr id="38" name="Text 36"/>
          <p:cNvSpPr/>
          <p:nvPr/>
        </p:nvSpPr>
        <p:spPr>
          <a:xfrm>
            <a:off x="5265420" y="2367262"/>
            <a:ext cx="6926580" cy="160020"/>
          </a:xfrm>
          <a:prstGeom prst="rect">
            <a:avLst/>
          </a:prstGeom>
          <a:noFill/>
          <a:ln/>
        </p:spPr>
        <p:txBody>
          <a:bodyPr wrap="none" lIns="0" tIns="0" rIns="0" bIns="0" rtlCol="0" anchor="t"/>
          <a:lstStyle/>
          <a:p>
            <a:pPr algn="l" indent="0" marL="0">
              <a:buNone/>
            </a:pPr>
            <a:r>
              <a:rPr lang="en-US" sz="1050" b="1" dirty="0">
                <a:solidFill>
                  <a:srgbClr val="337F6C"/>
                </a:solidFill>
                <a:latin typeface="Microsoft YaHei" pitchFamily="34" charset="0"/>
                <a:ea typeface="Microsoft YaHei" pitchFamily="34" charset="-122"/>
                <a:cs typeface="Microsoft YaHei" pitchFamily="34" charset="-120"/>
              </a:rPr>
              <a:t>03</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6717169" y="2343289"/>
            <a:ext cx="190221" cy="190221"/>
          </a:xfrm>
          <a:custGeom>
            <a:avLst/>
            <a:gdLst/>
            <a:ahLst/>
            <a:cxnLst/>
            <a:rect l="l" t="t" r="r" b="b"/>
            <a:pathLst>
              <a:path w="190221" h="190221">
                <a:moveTo>
                  <a:pt x="80823" y="176073"/>
                </a:moveTo>
                <a:lnTo>
                  <a:pt x="176073" y="80823"/>
                </a:lnTo>
                <a:arcTo hR="47149" wR="47149" stAng="2734725" swAng="-10869451"/>
                <a:lnTo>
                  <a:pt x="14148" y="109398"/>
                </a:lnTo>
                <a:arcTo hR="47149" wR="47149" stAng="13534725" swAng="-10869451"/>
                <a:close/>
              </a:path>
            </a:pathLst>
          </a:custGeom>
          <a:noFill/>
          <a:ln w="19050">
            <a:solidFill>
              <a:srgbClr val="0E6B5C"/>
            </a:solidFill>
            <a:prstDash val="solid"/>
          </a:ln>
        </p:spPr>
      </p:sp>
      <p:sp>
        <p:nvSpPr>
          <p:cNvPr id="40" name="Shape 38"/>
          <p:cNvSpPr/>
          <p:nvPr/>
        </p:nvSpPr>
        <p:spPr>
          <a:xfrm>
            <a:off x="6778943" y="2405062"/>
            <a:ext cx="66675" cy="66675"/>
          </a:xfrm>
          <a:custGeom>
            <a:avLst/>
            <a:gdLst/>
            <a:ahLst/>
            <a:cxnLst/>
            <a:rect l="l" t="t" r="r" b="b"/>
            <a:pathLst>
              <a:path w="66675" h="66675">
                <a:moveTo>
                  <a:pt x="0" y="0"/>
                </a:moveTo>
                <a:lnTo>
                  <a:pt x="66675" y="66675"/>
                </a:lnTo>
              </a:path>
            </a:pathLst>
          </a:custGeom>
          <a:noFill/>
          <a:ln w="19050">
            <a:solidFill>
              <a:srgbClr val="0E6B5C"/>
            </a:solidFill>
            <a:prstDash val="solid"/>
          </a:ln>
        </p:spPr>
      </p:sp>
      <p:sp>
        <p:nvSpPr>
          <p:cNvPr id="41" name="Text 39"/>
          <p:cNvSpPr/>
          <p:nvPr/>
        </p:nvSpPr>
        <p:spPr>
          <a:xfrm>
            <a:off x="5265420" y="2674593"/>
            <a:ext cx="6926580" cy="240030"/>
          </a:xfrm>
          <a:prstGeom prst="rect">
            <a:avLst/>
          </a:prstGeom>
          <a:noFill/>
          <a:ln/>
        </p:spPr>
        <p:txBody>
          <a:bodyPr wrap="none" lIns="0" tIns="0" rIns="0" bIns="0" rtlCol="0" anchor="t"/>
          <a:lstStyle/>
          <a:p>
            <a:pPr algn="l" indent="0" marL="0">
              <a:buNone/>
            </a:pPr>
            <a:r>
              <a:rPr lang="en-US" sz="1575" b="1" dirty="0">
                <a:solidFill>
                  <a:srgbClr val="1E2B27"/>
                </a:solidFill>
                <a:latin typeface="Microsoft YaHei" pitchFamily="34" charset="0"/>
                <a:ea typeface="Microsoft YaHei" pitchFamily="34" charset="-122"/>
                <a:cs typeface="Microsoft YaHei" pitchFamily="34" charset="-120"/>
              </a:rPr>
              <a:t>Co-meds</a:t>
            </a:r>
            <a:endParaRPr lang="en-US" sz="1575" dirty="0">
              <a:latin typeface="Microsoft YaHei" pitchFamily="34" charset="0"/>
              <a:ea typeface="Microsoft YaHei" pitchFamily="34" charset="-122"/>
              <a:cs typeface="Microsoft YaHei" pitchFamily="34" charset="-120"/>
            </a:endParaRPr>
          </a:p>
        </p:txBody>
      </p:sp>
      <p:sp>
        <p:nvSpPr>
          <p:cNvPr id="42" name="Text 40"/>
          <p:cNvSpPr/>
          <p:nvPr/>
        </p:nvSpPr>
        <p:spPr>
          <a:xfrm>
            <a:off x="5265420" y="3062948"/>
            <a:ext cx="692658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Levothyroxine, warfarin,</a:t>
            </a:r>
            <a:endParaRPr lang="en-US" sz="1125" dirty="0">
              <a:latin typeface="Microsoft YaHei" pitchFamily="34" charset="0"/>
              <a:ea typeface="Microsoft YaHei" pitchFamily="34" charset="-122"/>
              <a:cs typeface="Microsoft YaHei" pitchFamily="34" charset="-120"/>
            </a:endParaRPr>
          </a:p>
        </p:txBody>
      </p:sp>
      <p:sp>
        <p:nvSpPr>
          <p:cNvPr id="43" name="Text 41"/>
          <p:cNvSpPr/>
          <p:nvPr/>
        </p:nvSpPr>
        <p:spPr>
          <a:xfrm>
            <a:off x="5265420" y="3291548"/>
            <a:ext cx="692658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oral contraceptives</a:t>
            </a:r>
            <a:endParaRPr lang="en-US" sz="1125" dirty="0">
              <a:latin typeface="Microsoft YaHei" pitchFamily="34" charset="0"/>
              <a:ea typeface="Microsoft YaHei" pitchFamily="34" charset="-122"/>
              <a:cs typeface="Microsoft YaHei" pitchFamily="34" charset="-120"/>
            </a:endParaRPr>
          </a:p>
        </p:txBody>
      </p:sp>
      <p:sp>
        <p:nvSpPr>
          <p:cNvPr id="44" name="Shape 42"/>
          <p:cNvSpPr/>
          <p:nvPr/>
        </p:nvSpPr>
        <p:spPr>
          <a:xfrm>
            <a:off x="7155180" y="3067050"/>
            <a:ext cx="114300" cy="114300"/>
          </a:xfrm>
          <a:custGeom>
            <a:avLst/>
            <a:gdLst/>
            <a:ahLst/>
            <a:cxnLst/>
            <a:rect l="l" t="t" r="r" b="b"/>
            <a:pathLst>
              <a:path w="114300" h="114300">
                <a:moveTo>
                  <a:pt x="0" y="0"/>
                </a:moveTo>
                <a:lnTo>
                  <a:pt x="114300" y="57150"/>
                </a:lnTo>
                <a:lnTo>
                  <a:pt x="0" y="114300"/>
                </a:lnTo>
                <a:close/>
              </a:path>
            </a:pathLst>
          </a:custGeom>
          <a:solidFill>
            <a:srgbClr val="0E6B5C"/>
          </a:solidFill>
          <a:ln/>
        </p:spPr>
      </p:sp>
      <p:sp>
        <p:nvSpPr>
          <p:cNvPr id="45" name="Shape 43"/>
          <p:cNvSpPr/>
          <p:nvPr/>
        </p:nvSpPr>
        <p:spPr>
          <a:xfrm>
            <a:off x="7312343" y="2176463"/>
            <a:ext cx="2032635" cy="1666875"/>
          </a:xfrm>
          <a:prstGeom prst="roundRect">
            <a:avLst>
              <a:gd name="adj" fmla="val 5714"/>
            </a:avLst>
          </a:prstGeom>
          <a:solidFill>
            <a:srgbClr val="FBFDFC"/>
          </a:solidFill>
          <a:ln w="9525">
            <a:solidFill>
              <a:srgbClr val="D5E2DC"/>
            </a:solidFill>
            <a:prstDash val="solid"/>
          </a:ln>
        </p:spPr>
      </p:sp>
      <p:sp>
        <p:nvSpPr>
          <p:cNvPr id="46" name="Shape 44"/>
          <p:cNvSpPr/>
          <p:nvPr/>
        </p:nvSpPr>
        <p:spPr>
          <a:xfrm>
            <a:off x="7321868" y="2185988"/>
            <a:ext cx="2013585" cy="80963"/>
          </a:xfrm>
          <a:custGeom>
            <a:avLst/>
            <a:gdLst/>
            <a:ahLst/>
            <a:cxnLst/>
            <a:rect l="l" t="t" r="r" b="b"/>
            <a:pathLst>
              <a:path w="2013585" h="80963">
                <a:moveTo>
                  <a:pt x="0" y="80963"/>
                </a:moveTo>
                <a:arcTo hR="80963" wR="80963" stAng="10800000" swAng="5400000"/>
                <a:lnTo>
                  <a:pt x="1932622" y="0"/>
                </a:lnTo>
                <a:arcTo hR="80963" wR="80963" stAng="16200000" swAng="5400000"/>
              </a:path>
            </a:pathLst>
          </a:custGeom>
          <a:noFill/>
          <a:ln w="28575">
            <a:solidFill>
              <a:srgbClr val="0E6B5C"/>
            </a:solidFill>
            <a:prstDash val="solid"/>
          </a:ln>
        </p:spPr>
      </p:sp>
      <p:sp>
        <p:nvSpPr>
          <p:cNvPr id="47" name="Text 45"/>
          <p:cNvSpPr/>
          <p:nvPr/>
        </p:nvSpPr>
        <p:spPr>
          <a:xfrm>
            <a:off x="7498080" y="2367262"/>
            <a:ext cx="4693920" cy="160020"/>
          </a:xfrm>
          <a:prstGeom prst="rect">
            <a:avLst/>
          </a:prstGeom>
          <a:noFill/>
          <a:ln/>
        </p:spPr>
        <p:txBody>
          <a:bodyPr wrap="none" lIns="0" tIns="0" rIns="0" bIns="0" rtlCol="0" anchor="t"/>
          <a:lstStyle/>
          <a:p>
            <a:pPr algn="l" indent="0" marL="0">
              <a:buNone/>
            </a:pPr>
            <a:r>
              <a:rPr lang="en-US" sz="1050" b="1" dirty="0">
                <a:solidFill>
                  <a:srgbClr val="337F6C"/>
                </a:solidFill>
                <a:latin typeface="Microsoft YaHei" pitchFamily="34" charset="0"/>
                <a:ea typeface="Microsoft YaHei" pitchFamily="34" charset="-122"/>
                <a:cs typeface="Microsoft YaHei" pitchFamily="34" charset="-120"/>
              </a:rPr>
              <a:t>04</a:t>
            </a:r>
            <a:endParaRPr lang="en-US" sz="1050" dirty="0">
              <a:latin typeface="Microsoft YaHei" pitchFamily="34" charset="0"/>
              <a:ea typeface="Microsoft YaHei" pitchFamily="34" charset="-122"/>
              <a:cs typeface="Microsoft YaHei" pitchFamily="34" charset="-120"/>
            </a:endParaRPr>
          </a:p>
        </p:txBody>
      </p:sp>
      <p:sp>
        <p:nvSpPr>
          <p:cNvPr id="48" name="Shape 46"/>
          <p:cNvSpPr/>
          <p:nvPr/>
        </p:nvSpPr>
        <p:spPr>
          <a:xfrm>
            <a:off x="8968740" y="2343150"/>
            <a:ext cx="152400" cy="190500"/>
          </a:xfrm>
          <a:custGeom>
            <a:avLst/>
            <a:gdLst/>
            <a:ahLst/>
            <a:cxnLst/>
            <a:rect l="l" t="t" r="r" b="b"/>
            <a:pathLst>
              <a:path w="152400" h="190500">
                <a:moveTo>
                  <a:pt x="19050" y="190500"/>
                </a:moveTo>
                <a:arcTo hR="19050" wR="19050" stAng="5400000" swAng="5400000"/>
                <a:lnTo>
                  <a:pt x="0" y="19050"/>
                </a:lnTo>
                <a:arcTo hR="19050" wR="19050" stAng="10800000" swAng="5400000"/>
                <a:lnTo>
                  <a:pt x="95250" y="0"/>
                </a:lnTo>
                <a:arcTo hR="22860" wR="22860" stAng="16194428" swAng="2711764"/>
                <a:lnTo>
                  <a:pt x="145656" y="40900"/>
                </a:lnTo>
                <a:arcTo hR="22860" wR="22860" stAng="18889766" swAng="2715819"/>
                <a:lnTo>
                  <a:pt x="152400" y="171450"/>
                </a:lnTo>
                <a:arcTo hR="19050" wR="19050" stAng="0" swAng="5400000"/>
                <a:close/>
              </a:path>
            </a:pathLst>
          </a:custGeom>
          <a:noFill/>
          <a:ln w="19050">
            <a:solidFill>
              <a:srgbClr val="0E6B5C"/>
            </a:solidFill>
            <a:prstDash val="solid"/>
          </a:ln>
        </p:spPr>
      </p:sp>
      <p:sp>
        <p:nvSpPr>
          <p:cNvPr id="49" name="Shape 47"/>
          <p:cNvSpPr/>
          <p:nvPr/>
        </p:nvSpPr>
        <p:spPr>
          <a:xfrm>
            <a:off x="9063990" y="2343150"/>
            <a:ext cx="57150" cy="57150"/>
          </a:xfrm>
          <a:custGeom>
            <a:avLst/>
            <a:gdLst/>
            <a:ahLst/>
            <a:cxnLst/>
            <a:rect l="l" t="t" r="r" b="b"/>
            <a:pathLst>
              <a:path w="57150" h="57150">
                <a:moveTo>
                  <a:pt x="0" y="0"/>
                </a:moveTo>
                <a:lnTo>
                  <a:pt x="0" y="47625"/>
                </a:lnTo>
                <a:arcTo hR="9525" wR="9525" stAng="10800000" swAng="-5400000"/>
                <a:lnTo>
                  <a:pt x="57150" y="57150"/>
                </a:lnTo>
              </a:path>
            </a:pathLst>
          </a:custGeom>
          <a:noFill/>
          <a:ln w="19050">
            <a:solidFill>
              <a:srgbClr val="0E6B5C"/>
            </a:solidFill>
            <a:prstDash val="solid"/>
          </a:ln>
        </p:spPr>
      </p:sp>
      <p:sp>
        <p:nvSpPr>
          <p:cNvPr id="50" name="Shape 48"/>
          <p:cNvSpPr/>
          <p:nvPr/>
        </p:nvSpPr>
        <p:spPr>
          <a:xfrm>
            <a:off x="9016365" y="2447925"/>
            <a:ext cx="57150" cy="38100"/>
          </a:xfrm>
          <a:custGeom>
            <a:avLst/>
            <a:gdLst/>
            <a:ahLst/>
            <a:cxnLst/>
            <a:rect l="l" t="t" r="r" b="b"/>
            <a:pathLst>
              <a:path w="57150" h="38100">
                <a:moveTo>
                  <a:pt x="0" y="19050"/>
                </a:moveTo>
                <a:lnTo>
                  <a:pt x="19050" y="38100"/>
                </a:lnTo>
                <a:lnTo>
                  <a:pt x="57150" y="0"/>
                </a:lnTo>
              </a:path>
            </a:pathLst>
          </a:custGeom>
          <a:noFill/>
          <a:ln w="19050">
            <a:solidFill>
              <a:srgbClr val="0E6B5C"/>
            </a:solidFill>
            <a:prstDash val="solid"/>
          </a:ln>
        </p:spPr>
      </p:sp>
      <p:sp>
        <p:nvSpPr>
          <p:cNvPr id="51" name="Text 49"/>
          <p:cNvSpPr/>
          <p:nvPr/>
        </p:nvSpPr>
        <p:spPr>
          <a:xfrm>
            <a:off x="7498080" y="2674593"/>
            <a:ext cx="4693920" cy="240030"/>
          </a:xfrm>
          <a:prstGeom prst="rect">
            <a:avLst/>
          </a:prstGeom>
          <a:noFill/>
          <a:ln/>
        </p:spPr>
        <p:txBody>
          <a:bodyPr wrap="none" lIns="0" tIns="0" rIns="0" bIns="0" rtlCol="0" anchor="t"/>
          <a:lstStyle/>
          <a:p>
            <a:pPr algn="l" indent="0" marL="0">
              <a:buNone/>
            </a:pPr>
            <a:r>
              <a:rPr lang="en-US" sz="1575" b="1" dirty="0">
                <a:solidFill>
                  <a:srgbClr val="1E2B27"/>
                </a:solidFill>
                <a:latin typeface="Microsoft YaHei" pitchFamily="34" charset="0"/>
                <a:ea typeface="Microsoft YaHei" pitchFamily="34" charset="-122"/>
                <a:cs typeface="Microsoft YaHei" pitchFamily="34" charset="-120"/>
              </a:rPr>
              <a:t>Off-label</a:t>
            </a:r>
            <a:endParaRPr lang="en-US" sz="1575" dirty="0">
              <a:latin typeface="Microsoft YaHei" pitchFamily="34" charset="0"/>
              <a:ea typeface="Microsoft YaHei" pitchFamily="34" charset="-122"/>
              <a:cs typeface="Microsoft YaHei" pitchFamily="34" charset="-120"/>
            </a:endParaRPr>
          </a:p>
        </p:txBody>
      </p:sp>
      <p:sp>
        <p:nvSpPr>
          <p:cNvPr id="52" name="Text 50"/>
          <p:cNvSpPr/>
          <p:nvPr/>
        </p:nvSpPr>
        <p:spPr>
          <a:xfrm>
            <a:off x="7498080" y="3062948"/>
            <a:ext cx="469392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Signed consent and a</a:t>
            </a:r>
            <a:endParaRPr lang="en-US" sz="1125" dirty="0">
              <a:latin typeface="Microsoft YaHei" pitchFamily="34" charset="0"/>
              <a:ea typeface="Microsoft YaHei" pitchFamily="34" charset="-122"/>
              <a:cs typeface="Microsoft YaHei" pitchFamily="34" charset="-120"/>
            </a:endParaRPr>
          </a:p>
        </p:txBody>
      </p:sp>
      <p:sp>
        <p:nvSpPr>
          <p:cNvPr id="53" name="Text 51"/>
          <p:cNvSpPr/>
          <p:nvPr/>
        </p:nvSpPr>
        <p:spPr>
          <a:xfrm>
            <a:off x="7498080" y="3291548"/>
            <a:ext cx="469392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filed record</a:t>
            </a:r>
            <a:endParaRPr lang="en-US" sz="1125" dirty="0">
              <a:latin typeface="Microsoft YaHei" pitchFamily="34" charset="0"/>
              <a:ea typeface="Microsoft YaHei" pitchFamily="34" charset="-122"/>
              <a:cs typeface="Microsoft YaHei" pitchFamily="34" charset="-120"/>
            </a:endParaRPr>
          </a:p>
        </p:txBody>
      </p:sp>
      <p:sp>
        <p:nvSpPr>
          <p:cNvPr id="54" name="Shape 52"/>
          <p:cNvSpPr/>
          <p:nvPr/>
        </p:nvSpPr>
        <p:spPr>
          <a:xfrm>
            <a:off x="9387840" y="3067050"/>
            <a:ext cx="114300" cy="114300"/>
          </a:xfrm>
          <a:custGeom>
            <a:avLst/>
            <a:gdLst/>
            <a:ahLst/>
            <a:cxnLst/>
            <a:rect l="l" t="t" r="r" b="b"/>
            <a:pathLst>
              <a:path w="114300" h="114300">
                <a:moveTo>
                  <a:pt x="0" y="0"/>
                </a:moveTo>
                <a:lnTo>
                  <a:pt x="114300" y="57150"/>
                </a:lnTo>
                <a:lnTo>
                  <a:pt x="0" y="114300"/>
                </a:lnTo>
                <a:close/>
              </a:path>
            </a:pathLst>
          </a:custGeom>
          <a:solidFill>
            <a:srgbClr val="0E6B5C"/>
          </a:solidFill>
          <a:ln/>
        </p:spPr>
      </p:sp>
      <p:sp>
        <p:nvSpPr>
          <p:cNvPr id="55" name="Shape 53"/>
          <p:cNvSpPr/>
          <p:nvPr/>
        </p:nvSpPr>
        <p:spPr>
          <a:xfrm>
            <a:off x="9545003" y="2176463"/>
            <a:ext cx="2032635" cy="1666875"/>
          </a:xfrm>
          <a:prstGeom prst="roundRect">
            <a:avLst>
              <a:gd name="adj" fmla="val 5714"/>
            </a:avLst>
          </a:prstGeom>
          <a:solidFill>
            <a:srgbClr val="FBFDFC"/>
          </a:solidFill>
          <a:ln w="9525">
            <a:solidFill>
              <a:srgbClr val="D5E2DC"/>
            </a:solidFill>
            <a:prstDash val="solid"/>
          </a:ln>
        </p:spPr>
      </p:sp>
      <p:sp>
        <p:nvSpPr>
          <p:cNvPr id="56" name="Shape 54"/>
          <p:cNvSpPr/>
          <p:nvPr/>
        </p:nvSpPr>
        <p:spPr>
          <a:xfrm>
            <a:off x="9554528" y="2185988"/>
            <a:ext cx="2013585" cy="80963"/>
          </a:xfrm>
          <a:custGeom>
            <a:avLst/>
            <a:gdLst/>
            <a:ahLst/>
            <a:cxnLst/>
            <a:rect l="l" t="t" r="r" b="b"/>
            <a:pathLst>
              <a:path w="2013585" h="80963">
                <a:moveTo>
                  <a:pt x="0" y="80963"/>
                </a:moveTo>
                <a:arcTo hR="80963" wR="80963" stAng="10800000" swAng="5400000"/>
                <a:lnTo>
                  <a:pt x="1932622" y="0"/>
                </a:lnTo>
                <a:arcTo hR="80963" wR="80963" stAng="16200000" swAng="5400000"/>
              </a:path>
            </a:pathLst>
          </a:custGeom>
          <a:noFill/>
          <a:ln w="28575">
            <a:solidFill>
              <a:srgbClr val="0E6B5C"/>
            </a:solidFill>
            <a:prstDash val="solid"/>
          </a:ln>
        </p:spPr>
      </p:sp>
      <p:sp>
        <p:nvSpPr>
          <p:cNvPr id="57" name="Text 55"/>
          <p:cNvSpPr/>
          <p:nvPr/>
        </p:nvSpPr>
        <p:spPr>
          <a:xfrm>
            <a:off x="9730740" y="2367262"/>
            <a:ext cx="2461260" cy="160020"/>
          </a:xfrm>
          <a:prstGeom prst="rect">
            <a:avLst/>
          </a:prstGeom>
          <a:noFill/>
          <a:ln/>
        </p:spPr>
        <p:txBody>
          <a:bodyPr wrap="none" lIns="0" tIns="0" rIns="0" bIns="0" rtlCol="0" anchor="t"/>
          <a:lstStyle/>
          <a:p>
            <a:pPr algn="l" indent="0" marL="0">
              <a:buNone/>
            </a:pPr>
            <a:r>
              <a:rPr lang="en-US" sz="1050" b="1" dirty="0">
                <a:solidFill>
                  <a:srgbClr val="337F6C"/>
                </a:solidFill>
                <a:latin typeface="Microsoft YaHei" pitchFamily="34" charset="0"/>
                <a:ea typeface="Microsoft YaHei" pitchFamily="34" charset="-122"/>
                <a:cs typeface="Microsoft YaHei" pitchFamily="34" charset="-120"/>
              </a:rPr>
              <a:t>05</a:t>
            </a:r>
            <a:endParaRPr lang="en-US" sz="1050" dirty="0">
              <a:latin typeface="Microsoft YaHei" pitchFamily="34" charset="0"/>
              <a:ea typeface="Microsoft YaHei" pitchFamily="34" charset="-122"/>
              <a:cs typeface="Microsoft YaHei" pitchFamily="34" charset="-120"/>
            </a:endParaRPr>
          </a:p>
        </p:txBody>
      </p:sp>
      <p:sp>
        <p:nvSpPr>
          <p:cNvPr id="58" name="Shape 56"/>
          <p:cNvSpPr/>
          <p:nvPr/>
        </p:nvSpPr>
        <p:spPr>
          <a:xfrm>
            <a:off x="11277600" y="2390775"/>
            <a:ext cx="7144" cy="95250"/>
          </a:xfrm>
          <a:custGeom>
            <a:avLst/>
            <a:gdLst/>
            <a:ahLst/>
            <a:cxnLst/>
            <a:rect l="l" t="t" r="r" b="b"/>
            <a:pathLst>
              <a:path w="7144" h="95250">
                <a:moveTo>
                  <a:pt x="0" y="95250"/>
                </a:moveTo>
                <a:lnTo>
                  <a:pt x="0" y="0"/>
                </a:lnTo>
              </a:path>
            </a:pathLst>
          </a:custGeom>
          <a:noFill/>
          <a:ln w="19050">
            <a:solidFill>
              <a:srgbClr val="0E6B5C"/>
            </a:solidFill>
            <a:prstDash val="solid"/>
          </a:ln>
        </p:spPr>
      </p:sp>
      <p:sp>
        <p:nvSpPr>
          <p:cNvPr id="59" name="Shape 57"/>
          <p:cNvSpPr/>
          <p:nvPr/>
        </p:nvSpPr>
        <p:spPr>
          <a:xfrm>
            <a:off x="11239500" y="2400300"/>
            <a:ext cx="76200" cy="76200"/>
          </a:xfrm>
          <a:custGeom>
            <a:avLst/>
            <a:gdLst/>
            <a:ahLst/>
            <a:cxnLst/>
            <a:rect l="l" t="t" r="r" b="b"/>
            <a:pathLst>
              <a:path w="76200" h="76200">
                <a:moveTo>
                  <a:pt x="76200" y="0"/>
                </a:moveTo>
                <a:lnTo>
                  <a:pt x="19050" y="0"/>
                </a:lnTo>
                <a:arcTo hR="19050" wR="19050" stAng="16200000" swAng="-10800000"/>
                <a:lnTo>
                  <a:pt x="57150" y="38100"/>
                </a:lnTo>
                <a:arcTo hR="19050" wR="19050" stAng="16200000" swAng="10800000"/>
                <a:lnTo>
                  <a:pt x="0" y="76200"/>
                </a:lnTo>
              </a:path>
            </a:pathLst>
          </a:custGeom>
          <a:noFill/>
          <a:ln w="19050">
            <a:solidFill>
              <a:srgbClr val="0E6B5C"/>
            </a:solidFill>
            <a:prstDash val="solid"/>
          </a:ln>
        </p:spPr>
      </p:sp>
      <p:sp>
        <p:nvSpPr>
          <p:cNvPr id="60" name="Shape 58"/>
          <p:cNvSpPr/>
          <p:nvPr/>
        </p:nvSpPr>
        <p:spPr>
          <a:xfrm>
            <a:off x="11201400" y="2343107"/>
            <a:ext cx="152400" cy="190587"/>
          </a:xfrm>
          <a:custGeom>
            <a:avLst/>
            <a:gdLst/>
            <a:ahLst/>
            <a:cxnLst/>
            <a:rect l="l" t="t" r="r" b="b"/>
            <a:pathLst>
              <a:path w="152400" h="190587">
                <a:moveTo>
                  <a:pt x="0" y="9568"/>
                </a:moveTo>
                <a:arcTo hR="9525" wR="9525" stAng="10800000" swAng="5400000"/>
                <a:arcTo hR="12383" wR="12383" stAng="16181096" swAng="1951255"/>
                <a:lnTo>
                  <a:pt x="25079" y="7663"/>
                </a:lnTo>
                <a:arcTo hR="12383" wR="12383" stAng="7354738" swAng="-3909476"/>
                <a:lnTo>
                  <a:pt x="47311" y="1948"/>
                </a:lnTo>
                <a:arcTo hR="12383" wR="12383" stAng="14245262" swAng="3909476"/>
                <a:lnTo>
                  <a:pt x="69533" y="7663"/>
                </a:lnTo>
                <a:arcTo hR="12383" wR="12383" stAng="7354738" swAng="-3909476"/>
                <a:lnTo>
                  <a:pt x="91754" y="1948"/>
                </a:lnTo>
                <a:arcTo hR="12383" wR="12383" stAng="14245262" swAng="3909476"/>
                <a:lnTo>
                  <a:pt x="113986" y="7663"/>
                </a:lnTo>
                <a:arcTo hR="12383" wR="12383" stAng="7354738" swAng="-3909476"/>
                <a:lnTo>
                  <a:pt x="136207" y="1948"/>
                </a:lnTo>
                <a:arcTo hR="12383" wR="12383" stAng="14267649" swAng="1951255"/>
                <a:arcTo hR="9525" wR="9525" stAng="16200000" swAng="5400000"/>
                <a:lnTo>
                  <a:pt x="152400" y="181018"/>
                </a:lnTo>
                <a:arcTo hR="9525" wR="9525" stAng="0" swAng="5400000"/>
                <a:arcTo hR="12383" wR="12383" stAng="5381096" swAng="1951255"/>
                <a:lnTo>
                  <a:pt x="127321" y="182923"/>
                </a:lnTo>
                <a:arcTo hR="12383" wR="12383" stAng="18154738" swAng="-3909476"/>
                <a:lnTo>
                  <a:pt x="105089" y="188638"/>
                </a:lnTo>
                <a:arcTo hR="12383" wR="12383" stAng="3445262" swAng="3909476"/>
                <a:lnTo>
                  <a:pt x="82868" y="182923"/>
                </a:lnTo>
                <a:arcTo hR="12383" wR="12383" stAng="18154738" swAng="-3909476"/>
                <a:lnTo>
                  <a:pt x="60646" y="188638"/>
                </a:lnTo>
                <a:arcTo hR="12383" wR="12383" stAng="3445262" swAng="3909476"/>
                <a:lnTo>
                  <a:pt x="38414" y="182923"/>
                </a:lnTo>
                <a:arcTo hR="12383" wR="12383" stAng="18154738" swAng="-3909476"/>
                <a:lnTo>
                  <a:pt x="16193" y="188638"/>
                </a:lnTo>
                <a:arcTo hR="12383" wR="12383" stAng="3467649" swAng="1951255"/>
                <a:arcTo hR="9525" wR="9525" stAng="5400000" swAng="5400000"/>
                <a:close/>
              </a:path>
            </a:pathLst>
          </a:custGeom>
          <a:noFill/>
          <a:ln w="19050">
            <a:solidFill>
              <a:srgbClr val="0E6B5C"/>
            </a:solidFill>
            <a:prstDash val="solid"/>
          </a:ln>
        </p:spPr>
      </p:sp>
      <p:sp>
        <p:nvSpPr>
          <p:cNvPr id="61" name="Text 59"/>
          <p:cNvSpPr/>
          <p:nvPr/>
        </p:nvSpPr>
        <p:spPr>
          <a:xfrm>
            <a:off x="9730740" y="2674593"/>
            <a:ext cx="2461260" cy="240030"/>
          </a:xfrm>
          <a:prstGeom prst="rect">
            <a:avLst/>
          </a:prstGeom>
          <a:noFill/>
          <a:ln/>
        </p:spPr>
        <p:txBody>
          <a:bodyPr wrap="none" lIns="0" tIns="0" rIns="0" bIns="0" rtlCol="0" anchor="t"/>
          <a:lstStyle/>
          <a:p>
            <a:pPr algn="l" indent="0" marL="0">
              <a:buNone/>
            </a:pPr>
            <a:r>
              <a:rPr lang="en-US" sz="1575" b="1" dirty="0">
                <a:solidFill>
                  <a:srgbClr val="1E2B27"/>
                </a:solidFill>
                <a:latin typeface="Microsoft YaHei" pitchFamily="34" charset="0"/>
                <a:ea typeface="Microsoft YaHei" pitchFamily="34" charset="-122"/>
                <a:cs typeface="Microsoft YaHei" pitchFamily="34" charset="-120"/>
              </a:rPr>
              <a:t>Billing</a:t>
            </a:r>
            <a:endParaRPr lang="en-US" sz="1575" dirty="0">
              <a:latin typeface="Microsoft YaHei" pitchFamily="34" charset="0"/>
              <a:ea typeface="Microsoft YaHei" pitchFamily="34" charset="-122"/>
              <a:cs typeface="Microsoft YaHei" pitchFamily="34" charset="-120"/>
            </a:endParaRPr>
          </a:p>
        </p:txBody>
      </p:sp>
      <p:sp>
        <p:nvSpPr>
          <p:cNvPr id="62" name="Text 60"/>
          <p:cNvSpPr/>
          <p:nvPr/>
        </p:nvSpPr>
        <p:spPr>
          <a:xfrm>
            <a:off x="9730740" y="3062948"/>
            <a:ext cx="246126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Weight loss self-pay,</a:t>
            </a:r>
            <a:endParaRPr lang="en-US" sz="1125" dirty="0">
              <a:latin typeface="Microsoft YaHei" pitchFamily="34" charset="0"/>
              <a:ea typeface="Microsoft YaHei" pitchFamily="34" charset="-122"/>
              <a:cs typeface="Microsoft YaHei" pitchFamily="34" charset="-120"/>
            </a:endParaRPr>
          </a:p>
        </p:txBody>
      </p:sp>
      <p:sp>
        <p:nvSpPr>
          <p:cNvPr id="63" name="Text 61"/>
          <p:cNvSpPr/>
          <p:nvPr/>
        </p:nvSpPr>
        <p:spPr>
          <a:xfrm>
            <a:off x="9730740" y="3291548"/>
            <a:ext cx="246126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diabetes under</a:t>
            </a:r>
            <a:endParaRPr lang="en-US" sz="1125" dirty="0">
              <a:latin typeface="Microsoft YaHei" pitchFamily="34" charset="0"/>
              <a:ea typeface="Microsoft YaHei" pitchFamily="34" charset="-122"/>
              <a:cs typeface="Microsoft YaHei" pitchFamily="34" charset="-120"/>
            </a:endParaRPr>
          </a:p>
        </p:txBody>
      </p:sp>
      <p:sp>
        <p:nvSpPr>
          <p:cNvPr id="64" name="Text 62"/>
          <p:cNvSpPr/>
          <p:nvPr/>
        </p:nvSpPr>
        <p:spPr>
          <a:xfrm>
            <a:off x="9730740" y="3520148"/>
            <a:ext cx="246126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insurance rules</a:t>
            </a:r>
            <a:endParaRPr lang="en-US" sz="1125" dirty="0">
              <a:latin typeface="Microsoft YaHei" pitchFamily="34" charset="0"/>
              <a:ea typeface="Microsoft YaHei" pitchFamily="34" charset="-122"/>
              <a:cs typeface="Microsoft YaHei" pitchFamily="34" charset="-120"/>
            </a:endParaRPr>
          </a:p>
        </p:txBody>
      </p:sp>
      <p:sp>
        <p:nvSpPr>
          <p:cNvPr id="65" name="Shape 63"/>
          <p:cNvSpPr/>
          <p:nvPr/>
        </p:nvSpPr>
        <p:spPr>
          <a:xfrm>
            <a:off x="1630680" y="3848100"/>
            <a:ext cx="0" cy="438150"/>
          </a:xfrm>
          <a:prstGeom prst="line">
            <a:avLst/>
          </a:prstGeom>
          <a:noFill/>
          <a:ln w="14288">
            <a:solidFill>
              <a:srgbClr val="B3282B"/>
            </a:solidFill>
            <a:prstDash val="dash"/>
          </a:ln>
        </p:spPr>
      </p:sp>
      <p:sp>
        <p:nvSpPr>
          <p:cNvPr id="66" name="Shape 64"/>
          <p:cNvSpPr/>
          <p:nvPr/>
        </p:nvSpPr>
        <p:spPr>
          <a:xfrm>
            <a:off x="3863340" y="3848100"/>
            <a:ext cx="0" cy="438150"/>
          </a:xfrm>
          <a:prstGeom prst="line">
            <a:avLst/>
          </a:prstGeom>
          <a:noFill/>
          <a:ln w="14288">
            <a:solidFill>
              <a:srgbClr val="B3282B"/>
            </a:solidFill>
            <a:prstDash val="dash"/>
          </a:ln>
        </p:spPr>
      </p:sp>
      <p:sp>
        <p:nvSpPr>
          <p:cNvPr id="67" name="Shape 65"/>
          <p:cNvSpPr/>
          <p:nvPr/>
        </p:nvSpPr>
        <p:spPr>
          <a:xfrm>
            <a:off x="1630680" y="4286250"/>
            <a:ext cx="2232660" cy="0"/>
          </a:xfrm>
          <a:prstGeom prst="line">
            <a:avLst/>
          </a:prstGeom>
          <a:noFill/>
          <a:ln w="14288">
            <a:solidFill>
              <a:srgbClr val="B3282B"/>
            </a:solidFill>
            <a:prstDash val="dash"/>
          </a:ln>
        </p:spPr>
      </p:sp>
      <p:sp>
        <p:nvSpPr>
          <p:cNvPr id="68" name="Shape 66"/>
          <p:cNvSpPr/>
          <p:nvPr/>
        </p:nvSpPr>
        <p:spPr>
          <a:xfrm>
            <a:off x="2747010" y="4286250"/>
            <a:ext cx="0" cy="190500"/>
          </a:xfrm>
          <a:prstGeom prst="line">
            <a:avLst/>
          </a:prstGeom>
          <a:noFill/>
          <a:ln w="14288">
            <a:solidFill>
              <a:srgbClr val="B3282B"/>
            </a:solidFill>
            <a:prstDash val="solid"/>
          </a:ln>
        </p:spPr>
      </p:sp>
      <p:sp>
        <p:nvSpPr>
          <p:cNvPr id="69" name="Shape 67"/>
          <p:cNvSpPr/>
          <p:nvPr/>
        </p:nvSpPr>
        <p:spPr>
          <a:xfrm>
            <a:off x="2689860" y="4457700"/>
            <a:ext cx="114300" cy="95250"/>
          </a:xfrm>
          <a:custGeom>
            <a:avLst/>
            <a:gdLst/>
            <a:ahLst/>
            <a:cxnLst/>
            <a:rect l="l" t="t" r="r" b="b"/>
            <a:pathLst>
              <a:path w="114300" h="95250">
                <a:moveTo>
                  <a:pt x="0" y="0"/>
                </a:moveTo>
                <a:lnTo>
                  <a:pt x="57150" y="95250"/>
                </a:lnTo>
                <a:lnTo>
                  <a:pt x="114300" y="0"/>
                </a:lnTo>
                <a:close/>
              </a:path>
            </a:pathLst>
          </a:custGeom>
          <a:solidFill>
            <a:srgbClr val="B3282B"/>
          </a:solidFill>
          <a:ln/>
        </p:spPr>
      </p:sp>
      <p:sp>
        <p:nvSpPr>
          <p:cNvPr id="70" name="Shape 68"/>
          <p:cNvSpPr/>
          <p:nvPr/>
        </p:nvSpPr>
        <p:spPr>
          <a:xfrm>
            <a:off x="616744" y="4598194"/>
            <a:ext cx="5319713" cy="900113"/>
          </a:xfrm>
          <a:prstGeom prst="roundRect">
            <a:avLst>
              <a:gd name="adj" fmla="val 10582"/>
            </a:avLst>
          </a:prstGeom>
          <a:solidFill>
            <a:srgbClr val="F5ECEB"/>
          </a:solidFill>
          <a:ln w="14288">
            <a:solidFill>
              <a:srgbClr val="B3282B"/>
            </a:solidFill>
            <a:prstDash val="solid"/>
          </a:ln>
        </p:spPr>
      </p:sp>
      <p:sp>
        <p:nvSpPr>
          <p:cNvPr id="71" name="Shape 69"/>
          <p:cNvSpPr/>
          <p:nvPr/>
        </p:nvSpPr>
        <p:spPr>
          <a:xfrm>
            <a:off x="819150" y="4953000"/>
            <a:ext cx="190500" cy="190500"/>
          </a:xfrm>
          <a:prstGeom prst="ellipse">
            <a:avLst/>
          </a:prstGeom>
          <a:noFill/>
          <a:ln w="19050">
            <a:solidFill>
              <a:srgbClr val="B3282B"/>
            </a:solidFill>
            <a:prstDash val="solid"/>
          </a:ln>
        </p:spPr>
      </p:sp>
      <p:sp>
        <p:nvSpPr>
          <p:cNvPr id="72" name="Shape 70"/>
          <p:cNvSpPr/>
          <p:nvPr/>
        </p:nvSpPr>
        <p:spPr>
          <a:xfrm>
            <a:off x="847049" y="4980899"/>
            <a:ext cx="134693" cy="134703"/>
          </a:xfrm>
          <a:custGeom>
            <a:avLst/>
            <a:gdLst/>
            <a:ahLst/>
            <a:cxnLst/>
            <a:rect l="l" t="t" r="r" b="b"/>
            <a:pathLst>
              <a:path w="134693" h="134703">
                <a:moveTo>
                  <a:pt x="0" y="0"/>
                </a:moveTo>
                <a:lnTo>
                  <a:pt x="134693" y="134703"/>
                </a:lnTo>
              </a:path>
            </a:pathLst>
          </a:custGeom>
          <a:noFill/>
          <a:ln w="19050">
            <a:solidFill>
              <a:srgbClr val="B3282B"/>
            </a:solidFill>
            <a:prstDash val="solid"/>
          </a:ln>
        </p:spPr>
      </p:sp>
      <p:sp>
        <p:nvSpPr>
          <p:cNvPr id="73" name="Text 71"/>
          <p:cNvSpPr/>
          <p:nvPr/>
        </p:nvSpPr>
        <p:spPr>
          <a:xfrm>
            <a:off x="1181100" y="4825796"/>
            <a:ext cx="11010900" cy="194310"/>
          </a:xfrm>
          <a:prstGeom prst="rect">
            <a:avLst/>
          </a:prstGeom>
          <a:noFill/>
          <a:ln/>
        </p:spPr>
        <p:txBody>
          <a:bodyPr wrap="none" lIns="0" tIns="0" rIns="0" bIns="0" rtlCol="0" anchor="t"/>
          <a:lstStyle/>
          <a:p>
            <a:pPr algn="l" indent="0" marL="0">
              <a:buNone/>
            </a:pPr>
            <a:r>
              <a:rPr lang="en-US" sz="1275" b="1" dirty="0">
                <a:solidFill>
                  <a:srgbClr val="B3282B"/>
                </a:solidFill>
                <a:latin typeface="Microsoft YaHei" pitchFamily="34" charset="0"/>
                <a:ea typeface="Microsoft YaHei" pitchFamily="34" charset="-122"/>
                <a:cs typeface="Microsoft YaHei" pitchFamily="34" charset="-120"/>
              </a:rPr>
              <a:t>Stop: a contraindication, a missed threshold, or</a:t>
            </a:r>
            <a:endParaRPr lang="en-US" sz="1275" dirty="0">
              <a:latin typeface="Microsoft YaHei" pitchFamily="34" charset="0"/>
              <a:ea typeface="Microsoft YaHei" pitchFamily="34" charset="-122"/>
              <a:cs typeface="Microsoft YaHei" pitchFamily="34" charset="-120"/>
            </a:endParaRPr>
          </a:p>
        </p:txBody>
      </p:sp>
      <p:sp>
        <p:nvSpPr>
          <p:cNvPr id="74" name="Text 72"/>
          <p:cNvSpPr/>
          <p:nvPr/>
        </p:nvSpPr>
        <p:spPr>
          <a:xfrm>
            <a:off x="1181100" y="5092496"/>
            <a:ext cx="11010900" cy="194310"/>
          </a:xfrm>
          <a:prstGeom prst="rect">
            <a:avLst/>
          </a:prstGeom>
          <a:noFill/>
          <a:ln/>
        </p:spPr>
        <p:txBody>
          <a:bodyPr wrap="none" lIns="0" tIns="0" rIns="0" bIns="0" rtlCol="0" anchor="t"/>
          <a:lstStyle/>
          <a:p>
            <a:pPr algn="l" indent="0" marL="0">
              <a:buNone/>
            </a:pPr>
            <a:r>
              <a:rPr lang="en-US" sz="1275" b="1" dirty="0">
                <a:solidFill>
                  <a:srgbClr val="B3282B"/>
                </a:solidFill>
                <a:latin typeface="Microsoft YaHei" pitchFamily="34" charset="0"/>
                <a:ea typeface="Microsoft YaHei" pitchFamily="34" charset="-122"/>
                <a:cs typeface="Microsoft YaHei" pitchFamily="34" charset="-120"/>
              </a:rPr>
              <a:t>appearance anxiety</a:t>
            </a:r>
            <a:endParaRPr lang="en-US" sz="1275" dirty="0">
              <a:latin typeface="Microsoft YaHei" pitchFamily="34" charset="0"/>
              <a:ea typeface="Microsoft YaHei" pitchFamily="34" charset="-122"/>
              <a:cs typeface="Microsoft YaHei" pitchFamily="34" charset="-120"/>
            </a:endParaRPr>
          </a:p>
        </p:txBody>
      </p:sp>
      <p:sp>
        <p:nvSpPr>
          <p:cNvPr id="75" name="Shape 73"/>
          <p:cNvSpPr/>
          <p:nvPr/>
        </p:nvSpPr>
        <p:spPr>
          <a:xfrm>
            <a:off x="6253163" y="4595813"/>
            <a:ext cx="5324475" cy="904875"/>
          </a:xfrm>
          <a:prstGeom prst="roundRect">
            <a:avLst>
              <a:gd name="adj" fmla="val 10526"/>
            </a:avLst>
          </a:prstGeom>
          <a:solidFill>
            <a:srgbClr val="FBFDFC"/>
          </a:solidFill>
          <a:ln w="9525">
            <a:solidFill>
              <a:srgbClr val="D5E2DC"/>
            </a:solidFill>
            <a:prstDash val="solid"/>
          </a:ln>
        </p:spPr>
      </p:sp>
      <p:sp>
        <p:nvSpPr>
          <p:cNvPr id="76" name="Shape 74"/>
          <p:cNvSpPr/>
          <p:nvPr/>
        </p:nvSpPr>
        <p:spPr>
          <a:xfrm>
            <a:off x="6515100" y="5086350"/>
            <a:ext cx="47625" cy="7144"/>
          </a:xfrm>
          <a:custGeom>
            <a:avLst/>
            <a:gdLst/>
            <a:ahLst/>
            <a:cxnLst/>
            <a:rect l="l" t="t" r="r" b="b"/>
            <a:pathLst>
              <a:path w="47625" h="7144">
                <a:moveTo>
                  <a:pt x="47625" y="0"/>
                </a:moveTo>
                <a:lnTo>
                  <a:pt x="0" y="0"/>
                </a:lnTo>
              </a:path>
            </a:pathLst>
          </a:custGeom>
          <a:noFill/>
          <a:ln w="19050">
            <a:solidFill>
              <a:srgbClr val="0E6B5C"/>
            </a:solidFill>
            <a:prstDash val="solid"/>
          </a:ln>
        </p:spPr>
      </p:sp>
      <p:sp>
        <p:nvSpPr>
          <p:cNvPr id="77" name="Shape 75"/>
          <p:cNvSpPr/>
          <p:nvPr/>
        </p:nvSpPr>
        <p:spPr>
          <a:xfrm>
            <a:off x="6515100" y="5010150"/>
            <a:ext cx="57150" cy="7144"/>
          </a:xfrm>
          <a:custGeom>
            <a:avLst/>
            <a:gdLst/>
            <a:ahLst/>
            <a:cxnLst/>
            <a:rect l="l" t="t" r="r" b="b"/>
            <a:pathLst>
              <a:path w="57150" h="7144">
                <a:moveTo>
                  <a:pt x="57150" y="0"/>
                </a:moveTo>
                <a:lnTo>
                  <a:pt x="0" y="0"/>
                </a:lnTo>
              </a:path>
            </a:pathLst>
          </a:custGeom>
          <a:noFill/>
          <a:ln w="19050">
            <a:solidFill>
              <a:srgbClr val="0E6B5C"/>
            </a:solidFill>
            <a:prstDash val="solid"/>
          </a:ln>
        </p:spPr>
      </p:sp>
      <p:sp>
        <p:nvSpPr>
          <p:cNvPr id="78" name="Shape 76"/>
          <p:cNvSpPr/>
          <p:nvPr/>
        </p:nvSpPr>
        <p:spPr>
          <a:xfrm>
            <a:off x="6515100" y="5048250"/>
            <a:ext cx="76200" cy="7144"/>
          </a:xfrm>
          <a:custGeom>
            <a:avLst/>
            <a:gdLst/>
            <a:ahLst/>
            <a:cxnLst/>
            <a:rect l="l" t="t" r="r" b="b"/>
            <a:pathLst>
              <a:path w="76200" h="7144">
                <a:moveTo>
                  <a:pt x="76200" y="0"/>
                </a:moveTo>
                <a:lnTo>
                  <a:pt x="0" y="0"/>
                </a:lnTo>
              </a:path>
            </a:pathLst>
          </a:custGeom>
          <a:noFill/>
          <a:ln w="19050">
            <a:solidFill>
              <a:srgbClr val="0E6B5C"/>
            </a:solidFill>
            <a:prstDash val="solid"/>
          </a:ln>
        </p:spPr>
      </p:sp>
      <p:sp>
        <p:nvSpPr>
          <p:cNvPr id="79" name="Shape 77"/>
          <p:cNvSpPr/>
          <p:nvPr/>
        </p:nvSpPr>
        <p:spPr>
          <a:xfrm>
            <a:off x="6477000" y="4952957"/>
            <a:ext cx="152400" cy="190587"/>
          </a:xfrm>
          <a:custGeom>
            <a:avLst/>
            <a:gdLst/>
            <a:ahLst/>
            <a:cxnLst/>
            <a:rect l="l" t="t" r="r" b="b"/>
            <a:pathLst>
              <a:path w="152400" h="190587">
                <a:moveTo>
                  <a:pt x="0" y="9568"/>
                </a:moveTo>
                <a:arcTo hR="9525" wR="9525" stAng="10800000" swAng="5400000"/>
                <a:arcTo hR="12383" wR="12383" stAng="16181096" swAng="1951255"/>
                <a:lnTo>
                  <a:pt x="25079" y="7663"/>
                </a:lnTo>
                <a:arcTo hR="12383" wR="12383" stAng="7354738" swAng="-3909476"/>
                <a:lnTo>
                  <a:pt x="47311" y="1948"/>
                </a:lnTo>
                <a:arcTo hR="12383" wR="12383" stAng="14245262" swAng="3909476"/>
                <a:lnTo>
                  <a:pt x="69533" y="7663"/>
                </a:lnTo>
                <a:arcTo hR="12383" wR="12383" stAng="7354738" swAng="-3909476"/>
                <a:lnTo>
                  <a:pt x="91754" y="1948"/>
                </a:lnTo>
                <a:arcTo hR="12383" wR="12383" stAng="14245262" swAng="3909476"/>
                <a:lnTo>
                  <a:pt x="113986" y="7663"/>
                </a:lnTo>
                <a:arcTo hR="12383" wR="12383" stAng="7354738" swAng="-3909476"/>
                <a:lnTo>
                  <a:pt x="136207" y="1948"/>
                </a:lnTo>
                <a:arcTo hR="12383" wR="12383" stAng="14267649" swAng="1951255"/>
                <a:arcTo hR="9525" wR="9525" stAng="16200000" swAng="5400000"/>
                <a:lnTo>
                  <a:pt x="152400" y="181018"/>
                </a:lnTo>
                <a:arcTo hR="9525" wR="9525" stAng="0" swAng="5400000"/>
                <a:arcTo hR="12383" wR="12383" stAng="5381096" swAng="1951255"/>
                <a:lnTo>
                  <a:pt x="127321" y="182923"/>
                </a:lnTo>
                <a:arcTo hR="12383" wR="12383" stAng="18154738" swAng="-3909476"/>
                <a:lnTo>
                  <a:pt x="105089" y="188638"/>
                </a:lnTo>
                <a:arcTo hR="12383" wR="12383" stAng="3445262" swAng="3909476"/>
                <a:lnTo>
                  <a:pt x="82868" y="182923"/>
                </a:lnTo>
                <a:arcTo hR="12383" wR="12383" stAng="18154738" swAng="-3909476"/>
                <a:lnTo>
                  <a:pt x="60646" y="188638"/>
                </a:lnTo>
                <a:arcTo hR="12383" wR="12383" stAng="3445262" swAng="3909476"/>
                <a:lnTo>
                  <a:pt x="38414" y="182923"/>
                </a:lnTo>
                <a:arcTo hR="12383" wR="12383" stAng="18154738" swAng="-3909476"/>
                <a:lnTo>
                  <a:pt x="16193" y="188638"/>
                </a:lnTo>
                <a:arcTo hR="12383" wR="12383" stAng="3467649" swAng="1951255"/>
                <a:arcTo hR="9525" wR="9525" stAng="5400000" swAng="5400000"/>
                <a:close/>
              </a:path>
            </a:pathLst>
          </a:custGeom>
          <a:noFill/>
          <a:ln w="19050">
            <a:solidFill>
              <a:srgbClr val="0E6B5C"/>
            </a:solidFill>
            <a:prstDash val="solid"/>
          </a:ln>
        </p:spPr>
      </p:sp>
      <p:sp>
        <p:nvSpPr>
          <p:cNvPr id="80" name="Text 78"/>
          <p:cNvSpPr/>
          <p:nvPr/>
        </p:nvSpPr>
        <p:spPr>
          <a:xfrm>
            <a:off x="6819900" y="4853648"/>
            <a:ext cx="53721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Tirzepatide for diabetes and for weight loss is one product, so</a:t>
            </a:r>
            <a:endParaRPr lang="en-US" sz="1125" dirty="0">
              <a:latin typeface="Microsoft YaHei" pitchFamily="34" charset="0"/>
              <a:ea typeface="Microsoft YaHei" pitchFamily="34" charset="-122"/>
              <a:cs typeface="Microsoft YaHei" pitchFamily="34" charset="-120"/>
            </a:endParaRPr>
          </a:p>
        </p:txBody>
      </p:sp>
      <p:sp>
        <p:nvSpPr>
          <p:cNvPr id="81" name="Text 79"/>
          <p:cNvSpPr/>
          <p:nvPr/>
        </p:nvSpPr>
        <p:spPr>
          <a:xfrm>
            <a:off x="6819900" y="5082248"/>
            <a:ext cx="53721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billing follows the diagnosis</a:t>
            </a:r>
            <a:endParaRPr lang="en-US" sz="1125" dirty="0">
              <a:latin typeface="Microsoft YaHei" pitchFamily="34" charset="0"/>
              <a:ea typeface="Microsoft YaHei" pitchFamily="34" charset="-122"/>
              <a:cs typeface="Microsoft YaHei" pitchFamily="34" charset="-120"/>
            </a:endParaRPr>
          </a:p>
        </p:txBody>
      </p:sp>
      <p:sp>
        <p:nvSpPr>
          <p:cNvPr id="82" name="Text 80"/>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Chinese Pharmaceutical Association draft standard on weight-loss drugs in hospitals (June 2026), 2025 national reimbursement list</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15"/>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16</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a</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g</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n</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t</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Pharmacists also guard against misuse</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pic>
        <p:nvPicPr>
          <p:cNvPr id="12" name="Image 0" descr="preencoded.png">    </p:cNvPr>
          <p:cNvPicPr>
            <a:picLocks noChangeAspect="1"/>
          </p:cNvPicPr>
          <p:nvPr/>
        </p:nvPicPr>
        <p:blipFill>
          <a:blip r:embed="rId1"/>
          <a:srcRect l="10625" r="10625" t="0" b="0"/>
          <a:stretch/>
        </p:blipFill>
        <p:spPr>
          <a:xfrm>
            <a:off x="6248400" y="1866900"/>
            <a:ext cx="5334000" cy="3810000"/>
          </a:xfrm>
          <a:prstGeom prst="rect">
            <a:avLst/>
          </a:prstGeom>
        </p:spPr>
      </p:pic>
      <p:sp>
        <p:nvSpPr>
          <p:cNvPr id="13" name="Text 10"/>
          <p:cNvSpPr/>
          <p:nvPr/>
        </p:nvSpPr>
        <p:spPr>
          <a:xfrm>
            <a:off x="6248400" y="5776489"/>
            <a:ext cx="59436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Illustration: a pharmacist at a review workstation (AI-generated)</a:t>
            </a:r>
            <a:endParaRPr lang="en-US" sz="900" dirty="0">
              <a:latin typeface="Microsoft YaHei" pitchFamily="34" charset="0"/>
              <a:ea typeface="Microsoft YaHei" pitchFamily="34" charset="-122"/>
              <a:cs typeface="Microsoft YaHei" pitchFamily="34" charset="-120"/>
            </a:endParaRPr>
          </a:p>
        </p:txBody>
      </p:sp>
      <p:sp>
        <p:nvSpPr>
          <p:cNvPr id="14" name="Shape 11"/>
          <p:cNvSpPr/>
          <p:nvPr/>
        </p:nvSpPr>
        <p:spPr>
          <a:xfrm>
            <a:off x="609600" y="1943100"/>
            <a:ext cx="457200" cy="457200"/>
          </a:xfrm>
          <a:prstGeom prst="ellipse">
            <a:avLst/>
          </a:prstGeom>
          <a:solidFill>
            <a:srgbClr val="E4EFEB"/>
          </a:solidFill>
          <a:ln/>
        </p:spPr>
      </p:sp>
      <p:sp>
        <p:nvSpPr>
          <p:cNvPr id="15" name="Shape 12"/>
          <p:cNvSpPr/>
          <p:nvPr/>
        </p:nvSpPr>
        <p:spPr>
          <a:xfrm>
            <a:off x="800100" y="2076450"/>
            <a:ext cx="76200" cy="38100"/>
          </a:xfrm>
          <a:prstGeom prst="roundRect">
            <a:avLst>
              <a:gd name="adj" fmla="val 25000"/>
            </a:avLst>
          </a:prstGeom>
          <a:noFill/>
          <a:ln w="19050">
            <a:solidFill>
              <a:srgbClr val="0E6B5C"/>
            </a:solidFill>
            <a:prstDash val="solid"/>
          </a:ln>
        </p:spPr>
      </p:sp>
      <p:sp>
        <p:nvSpPr>
          <p:cNvPr id="16" name="Shape 13"/>
          <p:cNvSpPr/>
          <p:nvPr/>
        </p:nvSpPr>
        <p:spPr>
          <a:xfrm>
            <a:off x="762000" y="2095500"/>
            <a:ext cx="152400" cy="171450"/>
          </a:xfrm>
          <a:custGeom>
            <a:avLst/>
            <a:gdLst/>
            <a:ahLst/>
            <a:cxnLst/>
            <a:rect l="l" t="t" r="r" b="b"/>
            <a:pathLst>
              <a:path w="152400" h="171450">
                <a:moveTo>
                  <a:pt x="114300" y="0"/>
                </a:moveTo>
                <a:lnTo>
                  <a:pt x="133350" y="0"/>
                </a:lnTo>
                <a:arcTo hR="19050" wR="19050" stAng="16200000" swAng="5400000"/>
                <a:lnTo>
                  <a:pt x="152400" y="152400"/>
                </a:lnTo>
                <a:arcTo hR="19050" wR="19050" stAng="0" swAng="5400000"/>
                <a:lnTo>
                  <a:pt x="19050" y="171450"/>
                </a:lnTo>
                <a:arcTo hR="19050" wR="19050" stAng="5400000" swAng="5400000"/>
                <a:lnTo>
                  <a:pt x="0" y="19050"/>
                </a:lnTo>
                <a:arcTo hR="19050" wR="19050" stAng="10800000" swAng="5400000"/>
                <a:lnTo>
                  <a:pt x="38100" y="0"/>
                </a:lnTo>
              </a:path>
            </a:pathLst>
          </a:custGeom>
          <a:noFill/>
          <a:ln w="19050">
            <a:solidFill>
              <a:srgbClr val="0E6B5C"/>
            </a:solidFill>
            <a:prstDash val="solid"/>
          </a:ln>
        </p:spPr>
      </p:sp>
      <p:sp>
        <p:nvSpPr>
          <p:cNvPr id="17" name="Shape 14"/>
          <p:cNvSpPr/>
          <p:nvPr/>
        </p:nvSpPr>
        <p:spPr>
          <a:xfrm>
            <a:off x="838200" y="2162175"/>
            <a:ext cx="38100" cy="7144"/>
          </a:xfrm>
          <a:custGeom>
            <a:avLst/>
            <a:gdLst/>
            <a:ahLst/>
            <a:cxnLst/>
            <a:rect l="l" t="t" r="r" b="b"/>
            <a:pathLst>
              <a:path w="38100" h="7144">
                <a:moveTo>
                  <a:pt x="0" y="0"/>
                </a:moveTo>
                <a:lnTo>
                  <a:pt x="38100" y="0"/>
                </a:lnTo>
              </a:path>
            </a:pathLst>
          </a:custGeom>
          <a:noFill/>
          <a:ln w="19050">
            <a:solidFill>
              <a:srgbClr val="0E6B5C"/>
            </a:solidFill>
            <a:prstDash val="solid"/>
          </a:ln>
        </p:spPr>
      </p:sp>
      <p:sp>
        <p:nvSpPr>
          <p:cNvPr id="18" name="Shape 15"/>
          <p:cNvSpPr/>
          <p:nvPr/>
        </p:nvSpPr>
        <p:spPr>
          <a:xfrm>
            <a:off x="838200" y="2209800"/>
            <a:ext cx="38100" cy="7144"/>
          </a:xfrm>
          <a:custGeom>
            <a:avLst/>
            <a:gdLst/>
            <a:ahLst/>
            <a:cxnLst/>
            <a:rect l="l" t="t" r="r" b="b"/>
            <a:pathLst>
              <a:path w="38100" h="7144">
                <a:moveTo>
                  <a:pt x="0" y="0"/>
                </a:moveTo>
                <a:lnTo>
                  <a:pt x="38100" y="0"/>
                </a:lnTo>
              </a:path>
            </a:pathLst>
          </a:custGeom>
          <a:noFill/>
          <a:ln w="19050">
            <a:solidFill>
              <a:srgbClr val="0E6B5C"/>
            </a:solidFill>
            <a:prstDash val="solid"/>
          </a:ln>
        </p:spPr>
      </p:sp>
      <p:sp>
        <p:nvSpPr>
          <p:cNvPr id="19" name="Shape 16"/>
          <p:cNvSpPr/>
          <p:nvPr/>
        </p:nvSpPr>
        <p:spPr>
          <a:xfrm>
            <a:off x="800100" y="2162175"/>
            <a:ext cx="7144" cy="7144"/>
          </a:xfrm>
          <a:custGeom>
            <a:avLst/>
            <a:gdLst/>
            <a:ahLst/>
            <a:cxnLst/>
            <a:rect l="l" t="t" r="r" b="b"/>
            <a:pathLst>
              <a:path w="7144" h="7144">
                <a:moveTo>
                  <a:pt x="0" y="0"/>
                </a:moveTo>
                <a:lnTo>
                  <a:pt x="95" y="0"/>
                </a:lnTo>
              </a:path>
            </a:pathLst>
          </a:custGeom>
          <a:noFill/>
          <a:ln w="19050">
            <a:solidFill>
              <a:srgbClr val="0E6B5C"/>
            </a:solidFill>
            <a:prstDash val="solid"/>
          </a:ln>
        </p:spPr>
      </p:sp>
      <p:sp>
        <p:nvSpPr>
          <p:cNvPr id="20" name="Shape 17"/>
          <p:cNvSpPr/>
          <p:nvPr/>
        </p:nvSpPr>
        <p:spPr>
          <a:xfrm>
            <a:off x="800100" y="2209800"/>
            <a:ext cx="7144" cy="7144"/>
          </a:xfrm>
          <a:custGeom>
            <a:avLst/>
            <a:gdLst/>
            <a:ahLst/>
            <a:cxnLst/>
            <a:rect l="l" t="t" r="r" b="b"/>
            <a:pathLst>
              <a:path w="7144" h="7144">
                <a:moveTo>
                  <a:pt x="0" y="0"/>
                </a:moveTo>
                <a:lnTo>
                  <a:pt x="95" y="0"/>
                </a:lnTo>
              </a:path>
            </a:pathLst>
          </a:custGeom>
          <a:noFill/>
          <a:ln w="19050">
            <a:solidFill>
              <a:srgbClr val="0E6B5C"/>
            </a:solidFill>
            <a:prstDash val="solid"/>
          </a:ln>
        </p:spPr>
      </p:sp>
      <p:sp>
        <p:nvSpPr>
          <p:cNvPr id="21" name="Text 18"/>
          <p:cNvSpPr/>
          <p:nvPr/>
        </p:nvSpPr>
        <p:spPr>
          <a:xfrm>
            <a:off x="1219200" y="1949969"/>
            <a:ext cx="1097280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First visit</a:t>
            </a:r>
            <a:endParaRPr lang="en-US" sz="1425" dirty="0">
              <a:latin typeface="Microsoft YaHei" pitchFamily="34" charset="0"/>
              <a:ea typeface="Microsoft YaHei" pitchFamily="34" charset="-122"/>
              <a:cs typeface="Microsoft YaHei" pitchFamily="34" charset="-120"/>
            </a:endParaRPr>
          </a:p>
        </p:txBody>
      </p:sp>
      <p:sp>
        <p:nvSpPr>
          <p:cNvPr id="22" name="Text 19"/>
          <p:cNvSpPr/>
          <p:nvPr/>
        </p:nvSpPr>
        <p:spPr>
          <a:xfrm>
            <a:off x="1219200" y="2281898"/>
            <a:ext cx="1097280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Screen misuse risk with DAST-10</a:t>
            </a:r>
            <a:endParaRPr lang="en-US" sz="1125" dirty="0">
              <a:latin typeface="Microsoft YaHei" pitchFamily="34" charset="0"/>
              <a:ea typeface="Microsoft YaHei" pitchFamily="34" charset="-122"/>
              <a:cs typeface="Microsoft YaHei" pitchFamily="34" charset="-120"/>
            </a:endParaRPr>
          </a:p>
        </p:txBody>
      </p:sp>
      <p:sp>
        <p:nvSpPr>
          <p:cNvPr id="23" name="Shape 20"/>
          <p:cNvSpPr/>
          <p:nvPr/>
        </p:nvSpPr>
        <p:spPr>
          <a:xfrm>
            <a:off x="609600" y="2781300"/>
            <a:ext cx="5334000" cy="9525"/>
          </a:xfrm>
          <a:prstGeom prst="rect">
            <a:avLst/>
          </a:prstGeom>
          <a:solidFill>
            <a:srgbClr val="D5E2DC"/>
          </a:solidFill>
          <a:ln/>
        </p:spPr>
      </p:sp>
      <p:sp>
        <p:nvSpPr>
          <p:cNvPr id="24" name="Shape 21"/>
          <p:cNvSpPr/>
          <p:nvPr/>
        </p:nvSpPr>
        <p:spPr>
          <a:xfrm>
            <a:off x="609600" y="2933700"/>
            <a:ext cx="457200" cy="457200"/>
          </a:xfrm>
          <a:prstGeom prst="ellipse">
            <a:avLst/>
          </a:prstGeom>
          <a:solidFill>
            <a:srgbClr val="E4EFEB"/>
          </a:solidFill>
          <a:ln/>
        </p:spPr>
      </p:sp>
      <p:sp>
        <p:nvSpPr>
          <p:cNvPr id="25" name="Shape 22"/>
          <p:cNvSpPr/>
          <p:nvPr/>
        </p:nvSpPr>
        <p:spPr>
          <a:xfrm>
            <a:off x="752475" y="3076575"/>
            <a:ext cx="38100" cy="38100"/>
          </a:xfrm>
          <a:custGeom>
            <a:avLst/>
            <a:gdLst/>
            <a:ahLst/>
            <a:cxnLst/>
            <a:rect l="l" t="t" r="r" b="b"/>
            <a:pathLst>
              <a:path w="38100" h="38100">
                <a:moveTo>
                  <a:pt x="0" y="38100"/>
                </a:moveTo>
                <a:lnTo>
                  <a:pt x="0" y="19050"/>
                </a:lnTo>
                <a:arcTo hR="19050" wR="19050" stAng="10800000" swAng="5400000"/>
                <a:lnTo>
                  <a:pt x="38100" y="0"/>
                </a:lnTo>
              </a:path>
            </a:pathLst>
          </a:custGeom>
          <a:noFill/>
          <a:ln w="19050">
            <a:solidFill>
              <a:srgbClr val="0E6B5C"/>
            </a:solidFill>
            <a:prstDash val="solid"/>
          </a:ln>
        </p:spPr>
      </p:sp>
      <p:sp>
        <p:nvSpPr>
          <p:cNvPr id="26" name="Shape 23"/>
          <p:cNvSpPr/>
          <p:nvPr/>
        </p:nvSpPr>
        <p:spPr>
          <a:xfrm>
            <a:off x="885825" y="3076575"/>
            <a:ext cx="38100" cy="38100"/>
          </a:xfrm>
          <a:custGeom>
            <a:avLst/>
            <a:gdLst/>
            <a:ahLst/>
            <a:cxnLst/>
            <a:rect l="l" t="t" r="r" b="b"/>
            <a:pathLst>
              <a:path w="38100" h="38100">
                <a:moveTo>
                  <a:pt x="0" y="0"/>
                </a:moveTo>
                <a:lnTo>
                  <a:pt x="19050" y="0"/>
                </a:lnTo>
                <a:arcTo hR="19050" wR="19050" stAng="16200000" swAng="5400000"/>
                <a:lnTo>
                  <a:pt x="38100" y="38100"/>
                </a:lnTo>
              </a:path>
            </a:pathLst>
          </a:custGeom>
          <a:noFill/>
          <a:ln w="19050">
            <a:solidFill>
              <a:srgbClr val="0E6B5C"/>
            </a:solidFill>
            <a:prstDash val="solid"/>
          </a:ln>
        </p:spPr>
      </p:sp>
      <p:sp>
        <p:nvSpPr>
          <p:cNvPr id="27" name="Shape 24"/>
          <p:cNvSpPr/>
          <p:nvPr/>
        </p:nvSpPr>
        <p:spPr>
          <a:xfrm>
            <a:off x="885825" y="3209925"/>
            <a:ext cx="38100" cy="38100"/>
          </a:xfrm>
          <a:custGeom>
            <a:avLst/>
            <a:gdLst/>
            <a:ahLst/>
            <a:cxnLst/>
            <a:rect l="l" t="t" r="r" b="b"/>
            <a:pathLst>
              <a:path w="38100" h="38100">
                <a:moveTo>
                  <a:pt x="38100" y="0"/>
                </a:moveTo>
                <a:lnTo>
                  <a:pt x="38100" y="19050"/>
                </a:lnTo>
                <a:arcTo hR="19050" wR="19050" stAng="0" swAng="5400000"/>
                <a:lnTo>
                  <a:pt x="0" y="38100"/>
                </a:lnTo>
              </a:path>
            </a:pathLst>
          </a:custGeom>
          <a:noFill/>
          <a:ln w="19050">
            <a:solidFill>
              <a:srgbClr val="0E6B5C"/>
            </a:solidFill>
            <a:prstDash val="solid"/>
          </a:ln>
        </p:spPr>
      </p:sp>
      <p:sp>
        <p:nvSpPr>
          <p:cNvPr id="28" name="Shape 25"/>
          <p:cNvSpPr/>
          <p:nvPr/>
        </p:nvSpPr>
        <p:spPr>
          <a:xfrm>
            <a:off x="752475" y="3209925"/>
            <a:ext cx="38100" cy="38100"/>
          </a:xfrm>
          <a:custGeom>
            <a:avLst/>
            <a:gdLst/>
            <a:ahLst/>
            <a:cxnLst/>
            <a:rect l="l" t="t" r="r" b="b"/>
            <a:pathLst>
              <a:path w="38100" h="38100">
                <a:moveTo>
                  <a:pt x="38100" y="38100"/>
                </a:moveTo>
                <a:lnTo>
                  <a:pt x="19050" y="38100"/>
                </a:lnTo>
                <a:arcTo hR="19050" wR="19050" stAng="5400000" swAng="5400000"/>
                <a:lnTo>
                  <a:pt x="0" y="0"/>
                </a:lnTo>
              </a:path>
            </a:pathLst>
          </a:custGeom>
          <a:noFill/>
          <a:ln w="19050">
            <a:solidFill>
              <a:srgbClr val="0E6B5C"/>
            </a:solidFill>
            <a:prstDash val="solid"/>
          </a:ln>
        </p:spPr>
      </p:sp>
      <p:sp>
        <p:nvSpPr>
          <p:cNvPr id="29" name="Shape 26"/>
          <p:cNvSpPr/>
          <p:nvPr/>
        </p:nvSpPr>
        <p:spPr>
          <a:xfrm>
            <a:off x="809625" y="3133725"/>
            <a:ext cx="57150" cy="57150"/>
          </a:xfrm>
          <a:prstGeom prst="ellipse">
            <a:avLst/>
          </a:prstGeom>
          <a:noFill/>
          <a:ln w="19050">
            <a:solidFill>
              <a:srgbClr val="0E6B5C"/>
            </a:solidFill>
            <a:prstDash val="solid"/>
          </a:ln>
        </p:spPr>
      </p:sp>
      <p:sp>
        <p:nvSpPr>
          <p:cNvPr id="30" name="Shape 27"/>
          <p:cNvSpPr/>
          <p:nvPr/>
        </p:nvSpPr>
        <p:spPr>
          <a:xfrm>
            <a:off x="858203" y="3182303"/>
            <a:ext cx="18098" cy="18098"/>
          </a:xfrm>
          <a:custGeom>
            <a:avLst/>
            <a:gdLst/>
            <a:ahLst/>
            <a:cxnLst/>
            <a:rect l="l" t="t" r="r" b="b"/>
            <a:pathLst>
              <a:path w="18098" h="18098">
                <a:moveTo>
                  <a:pt x="18098" y="18098"/>
                </a:moveTo>
                <a:lnTo>
                  <a:pt x="0" y="0"/>
                </a:lnTo>
              </a:path>
            </a:pathLst>
          </a:custGeom>
          <a:noFill/>
          <a:ln w="19050">
            <a:solidFill>
              <a:srgbClr val="0E6B5C"/>
            </a:solidFill>
            <a:prstDash val="solid"/>
          </a:ln>
        </p:spPr>
      </p:sp>
      <p:sp>
        <p:nvSpPr>
          <p:cNvPr id="31" name="Text 28"/>
          <p:cNvSpPr/>
          <p:nvPr/>
        </p:nvSpPr>
        <p:spPr>
          <a:xfrm>
            <a:off x="1219200" y="2940569"/>
            <a:ext cx="1097280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Monitoring</a:t>
            </a:r>
            <a:endParaRPr lang="en-US" sz="1425" dirty="0">
              <a:latin typeface="Microsoft YaHei" pitchFamily="34" charset="0"/>
              <a:ea typeface="Microsoft YaHei" pitchFamily="34" charset="-122"/>
              <a:cs typeface="Microsoft YaHei" pitchFamily="34" charset="-120"/>
            </a:endParaRPr>
          </a:p>
        </p:txBody>
      </p:sp>
      <p:sp>
        <p:nvSpPr>
          <p:cNvPr id="32" name="Text 29"/>
          <p:cNvSpPr/>
          <p:nvPr/>
        </p:nvSpPr>
        <p:spPr>
          <a:xfrm>
            <a:off x="1219200" y="3272498"/>
            <a:ext cx="1097280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Flag doctor shopping and dose jumps</a:t>
            </a:r>
            <a:endParaRPr lang="en-US" sz="1125" dirty="0">
              <a:latin typeface="Microsoft YaHei" pitchFamily="34" charset="0"/>
              <a:ea typeface="Microsoft YaHei" pitchFamily="34" charset="-122"/>
              <a:cs typeface="Microsoft YaHei" pitchFamily="34" charset="-120"/>
            </a:endParaRPr>
          </a:p>
        </p:txBody>
      </p:sp>
      <p:sp>
        <p:nvSpPr>
          <p:cNvPr id="33" name="Shape 30"/>
          <p:cNvSpPr/>
          <p:nvPr/>
        </p:nvSpPr>
        <p:spPr>
          <a:xfrm>
            <a:off x="609600" y="3771900"/>
            <a:ext cx="5334000" cy="9525"/>
          </a:xfrm>
          <a:prstGeom prst="rect">
            <a:avLst/>
          </a:prstGeom>
          <a:solidFill>
            <a:srgbClr val="D5E2DC"/>
          </a:solidFill>
          <a:ln/>
        </p:spPr>
      </p:sp>
      <p:sp>
        <p:nvSpPr>
          <p:cNvPr id="34" name="Shape 31"/>
          <p:cNvSpPr/>
          <p:nvPr/>
        </p:nvSpPr>
        <p:spPr>
          <a:xfrm>
            <a:off x="609600" y="3924300"/>
            <a:ext cx="457200" cy="457200"/>
          </a:xfrm>
          <a:prstGeom prst="ellipse">
            <a:avLst/>
          </a:prstGeom>
          <a:solidFill>
            <a:srgbClr val="E4EFEB"/>
          </a:solidFill>
          <a:ln/>
        </p:spPr>
      </p:sp>
      <p:sp>
        <p:nvSpPr>
          <p:cNvPr id="35" name="Shape 32"/>
          <p:cNvSpPr/>
          <p:nvPr/>
        </p:nvSpPr>
        <p:spPr>
          <a:xfrm>
            <a:off x="742950" y="4076700"/>
            <a:ext cx="7144" cy="152400"/>
          </a:xfrm>
          <a:custGeom>
            <a:avLst/>
            <a:gdLst/>
            <a:ahLst/>
            <a:cxnLst/>
            <a:rect l="l" t="t" r="r" b="b"/>
            <a:pathLst>
              <a:path w="7144" h="152400">
                <a:moveTo>
                  <a:pt x="0" y="0"/>
                </a:moveTo>
                <a:lnTo>
                  <a:pt x="0" y="152400"/>
                </a:lnTo>
              </a:path>
            </a:pathLst>
          </a:custGeom>
          <a:noFill/>
          <a:ln w="19050">
            <a:solidFill>
              <a:srgbClr val="0E6B5C"/>
            </a:solidFill>
            <a:prstDash val="solid"/>
          </a:ln>
        </p:spPr>
      </p:sp>
      <p:sp>
        <p:nvSpPr>
          <p:cNvPr id="36" name="Shape 33"/>
          <p:cNvSpPr/>
          <p:nvPr/>
        </p:nvSpPr>
        <p:spPr>
          <a:xfrm>
            <a:off x="742950" y="4114800"/>
            <a:ext cx="190500" cy="114300"/>
          </a:xfrm>
          <a:custGeom>
            <a:avLst/>
            <a:gdLst/>
            <a:ahLst/>
            <a:cxnLst/>
            <a:rect l="l" t="t" r="r" b="b"/>
            <a:pathLst>
              <a:path w="190500" h="114300">
                <a:moveTo>
                  <a:pt x="0" y="0"/>
                </a:moveTo>
                <a:lnTo>
                  <a:pt x="171450" y="0"/>
                </a:lnTo>
                <a:arcTo hR="19050" wR="19050" stAng="16200000" swAng="5400000"/>
                <a:lnTo>
                  <a:pt x="190500" y="114300"/>
                </a:lnTo>
              </a:path>
            </a:pathLst>
          </a:custGeom>
          <a:noFill/>
          <a:ln w="19050">
            <a:solidFill>
              <a:srgbClr val="0E6B5C"/>
            </a:solidFill>
            <a:prstDash val="solid"/>
          </a:ln>
        </p:spPr>
      </p:sp>
      <p:sp>
        <p:nvSpPr>
          <p:cNvPr id="37" name="Shape 34"/>
          <p:cNvSpPr/>
          <p:nvPr/>
        </p:nvSpPr>
        <p:spPr>
          <a:xfrm>
            <a:off x="742950" y="4200525"/>
            <a:ext cx="190500" cy="7144"/>
          </a:xfrm>
          <a:custGeom>
            <a:avLst/>
            <a:gdLst/>
            <a:ahLst/>
            <a:cxnLst/>
            <a:rect l="l" t="t" r="r" b="b"/>
            <a:pathLst>
              <a:path w="190500" h="7144">
                <a:moveTo>
                  <a:pt x="0" y="0"/>
                </a:moveTo>
                <a:lnTo>
                  <a:pt x="190500" y="0"/>
                </a:lnTo>
              </a:path>
            </a:pathLst>
          </a:custGeom>
          <a:noFill/>
          <a:ln w="19050">
            <a:solidFill>
              <a:srgbClr val="0E6B5C"/>
            </a:solidFill>
            <a:prstDash val="solid"/>
          </a:ln>
        </p:spPr>
      </p:sp>
      <p:sp>
        <p:nvSpPr>
          <p:cNvPr id="38" name="Shape 35"/>
          <p:cNvSpPr/>
          <p:nvPr/>
        </p:nvSpPr>
        <p:spPr>
          <a:xfrm>
            <a:off x="781050" y="4114800"/>
            <a:ext cx="7144" cy="85725"/>
          </a:xfrm>
          <a:custGeom>
            <a:avLst/>
            <a:gdLst/>
            <a:ahLst/>
            <a:cxnLst/>
            <a:rect l="l" t="t" r="r" b="b"/>
            <a:pathLst>
              <a:path w="7144" h="85725">
                <a:moveTo>
                  <a:pt x="0" y="0"/>
                </a:moveTo>
                <a:lnTo>
                  <a:pt x="0" y="85725"/>
                </a:lnTo>
              </a:path>
            </a:pathLst>
          </a:custGeom>
          <a:noFill/>
          <a:ln w="19050">
            <a:solidFill>
              <a:srgbClr val="0E6B5C"/>
            </a:solidFill>
            <a:prstDash val="solid"/>
          </a:ln>
        </p:spPr>
      </p:sp>
      <p:sp>
        <p:nvSpPr>
          <p:cNvPr id="39" name="Text 36"/>
          <p:cNvSpPr/>
          <p:nvPr/>
        </p:nvSpPr>
        <p:spPr>
          <a:xfrm>
            <a:off x="1219200" y="3931169"/>
            <a:ext cx="1097280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Surgery</a:t>
            </a:r>
            <a:endParaRPr lang="en-US" sz="1425" dirty="0">
              <a:latin typeface="Microsoft YaHei" pitchFamily="34" charset="0"/>
              <a:ea typeface="Microsoft YaHei" pitchFamily="34" charset="-122"/>
              <a:cs typeface="Microsoft YaHei" pitchFamily="34" charset="-120"/>
            </a:endParaRPr>
          </a:p>
        </p:txBody>
      </p:sp>
      <p:sp>
        <p:nvSpPr>
          <p:cNvPr id="40" name="Text 37"/>
          <p:cNvSpPr/>
          <p:nvPr/>
        </p:nvSpPr>
        <p:spPr>
          <a:xfrm>
            <a:off x="1219200" y="4263098"/>
            <a:ext cx="1097280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Check aspiration risk before anesthesia or endoscopy</a:t>
            </a:r>
            <a:endParaRPr lang="en-US" sz="1125" dirty="0">
              <a:latin typeface="Microsoft YaHei" pitchFamily="34" charset="0"/>
              <a:ea typeface="Microsoft YaHei" pitchFamily="34" charset="-122"/>
              <a:cs typeface="Microsoft YaHei" pitchFamily="34" charset="-120"/>
            </a:endParaRPr>
          </a:p>
        </p:txBody>
      </p:sp>
      <p:sp>
        <p:nvSpPr>
          <p:cNvPr id="41" name="Shape 38"/>
          <p:cNvSpPr/>
          <p:nvPr/>
        </p:nvSpPr>
        <p:spPr>
          <a:xfrm>
            <a:off x="609600" y="4762500"/>
            <a:ext cx="5334000" cy="9525"/>
          </a:xfrm>
          <a:prstGeom prst="rect">
            <a:avLst/>
          </a:prstGeom>
          <a:solidFill>
            <a:srgbClr val="D5E2DC"/>
          </a:solidFill>
          <a:ln/>
        </p:spPr>
      </p:sp>
      <p:sp>
        <p:nvSpPr>
          <p:cNvPr id="42" name="Shape 39"/>
          <p:cNvSpPr/>
          <p:nvPr/>
        </p:nvSpPr>
        <p:spPr>
          <a:xfrm>
            <a:off x="609600" y="4914900"/>
            <a:ext cx="457200" cy="457200"/>
          </a:xfrm>
          <a:prstGeom prst="ellipse">
            <a:avLst/>
          </a:prstGeom>
          <a:solidFill>
            <a:srgbClr val="E4EFEB"/>
          </a:solidFill>
          <a:ln/>
        </p:spPr>
      </p:sp>
      <p:sp>
        <p:nvSpPr>
          <p:cNvPr id="43" name="Shape 40"/>
          <p:cNvSpPr/>
          <p:nvPr/>
        </p:nvSpPr>
        <p:spPr>
          <a:xfrm>
            <a:off x="819150" y="5181600"/>
            <a:ext cx="38100" cy="7144"/>
          </a:xfrm>
          <a:custGeom>
            <a:avLst/>
            <a:gdLst/>
            <a:ahLst/>
            <a:cxnLst/>
            <a:rect l="l" t="t" r="r" b="b"/>
            <a:pathLst>
              <a:path w="38100" h="7144">
                <a:moveTo>
                  <a:pt x="0" y="0"/>
                </a:moveTo>
                <a:cubicBezTo>
                  <a:pt x="4763" y="2858"/>
                  <a:pt x="11430" y="4763"/>
                  <a:pt x="19050" y="4763"/>
                </a:cubicBezTo>
                <a:cubicBezTo>
                  <a:pt x="26670" y="4763"/>
                  <a:pt x="33338" y="2858"/>
                  <a:pt x="38100" y="0"/>
                </a:cubicBezTo>
              </a:path>
            </a:pathLst>
          </a:custGeom>
          <a:noFill/>
          <a:ln w="19050">
            <a:solidFill>
              <a:srgbClr val="0E6B5C"/>
            </a:solidFill>
            <a:prstDash val="solid"/>
          </a:ln>
        </p:spPr>
      </p:sp>
      <p:sp>
        <p:nvSpPr>
          <p:cNvPr id="44" name="Shape 41"/>
          <p:cNvSpPr/>
          <p:nvPr/>
        </p:nvSpPr>
        <p:spPr>
          <a:xfrm>
            <a:off x="866775" y="5143500"/>
            <a:ext cx="7144" cy="7144"/>
          </a:xfrm>
          <a:custGeom>
            <a:avLst/>
            <a:gdLst/>
            <a:ahLst/>
            <a:cxnLst/>
            <a:rect l="l" t="t" r="r" b="b"/>
            <a:pathLst>
              <a:path w="7144" h="7144">
                <a:moveTo>
                  <a:pt x="0" y="0"/>
                </a:moveTo>
                <a:lnTo>
                  <a:pt x="95" y="0"/>
                </a:lnTo>
              </a:path>
            </a:pathLst>
          </a:custGeom>
          <a:noFill/>
          <a:ln w="19050">
            <a:solidFill>
              <a:srgbClr val="0E6B5C"/>
            </a:solidFill>
            <a:prstDash val="solid"/>
          </a:ln>
        </p:spPr>
      </p:sp>
      <p:sp>
        <p:nvSpPr>
          <p:cNvPr id="45" name="Shape 42"/>
          <p:cNvSpPr/>
          <p:nvPr/>
        </p:nvSpPr>
        <p:spPr>
          <a:xfrm>
            <a:off x="743634" y="5057775"/>
            <a:ext cx="189133" cy="170623"/>
          </a:xfrm>
          <a:custGeom>
            <a:avLst/>
            <a:gdLst/>
            <a:ahLst/>
            <a:cxnLst/>
            <a:rect l="l" t="t" r="r" b="b"/>
            <a:pathLst>
              <a:path w="189133" h="170623">
                <a:moveTo>
                  <a:pt x="164861" y="36319"/>
                </a:moveTo>
                <a:arcTo hR="85725" wR="85725" stAng="19528868" swAng="1412760"/>
                <a:arcTo hR="19050" wR="19050" stAng="17750516" swAng="7698968"/>
                <a:arcTo hR="85725" wR="85725" stAng="726090" swAng="9347821"/>
                <a:arcTo hR="19050" wR="19050" stAng="6950516" swAng="7698968"/>
                <a:arcTo hR="85725" wR="85725" stAng="11492210" swAng="4700850"/>
                <a:cubicBezTo>
                  <a:pt x="113616" y="0"/>
                  <a:pt x="127904" y="10477"/>
                  <a:pt x="127904" y="23813"/>
                </a:cubicBezTo>
                <a:cubicBezTo>
                  <a:pt x="127904" y="37148"/>
                  <a:pt x="119331" y="47625"/>
                  <a:pt x="108854" y="47625"/>
                </a:cubicBezTo>
                <a:cubicBezTo>
                  <a:pt x="101234" y="47625"/>
                  <a:pt x="94566" y="43815"/>
                  <a:pt x="94566" y="38100"/>
                </a:cubicBezTo>
              </a:path>
            </a:pathLst>
          </a:custGeom>
          <a:noFill/>
          <a:ln w="19050">
            <a:solidFill>
              <a:srgbClr val="0E6B5C"/>
            </a:solidFill>
            <a:prstDash val="solid"/>
          </a:ln>
        </p:spPr>
      </p:sp>
      <p:sp>
        <p:nvSpPr>
          <p:cNvPr id="46" name="Shape 43"/>
          <p:cNvSpPr/>
          <p:nvPr/>
        </p:nvSpPr>
        <p:spPr>
          <a:xfrm>
            <a:off x="809625" y="5143500"/>
            <a:ext cx="7144" cy="7144"/>
          </a:xfrm>
          <a:custGeom>
            <a:avLst/>
            <a:gdLst/>
            <a:ahLst/>
            <a:cxnLst/>
            <a:rect l="l" t="t" r="r" b="b"/>
            <a:pathLst>
              <a:path w="7144" h="7144">
                <a:moveTo>
                  <a:pt x="0" y="0"/>
                </a:moveTo>
                <a:lnTo>
                  <a:pt x="95" y="0"/>
                </a:lnTo>
              </a:path>
            </a:pathLst>
          </a:custGeom>
          <a:noFill/>
          <a:ln w="19050">
            <a:solidFill>
              <a:srgbClr val="0E6B5C"/>
            </a:solidFill>
            <a:prstDash val="solid"/>
          </a:ln>
        </p:spPr>
      </p:sp>
      <p:sp>
        <p:nvSpPr>
          <p:cNvPr id="47" name="Text 44"/>
          <p:cNvSpPr/>
          <p:nvPr/>
        </p:nvSpPr>
        <p:spPr>
          <a:xfrm>
            <a:off x="1219200" y="4921769"/>
            <a:ext cx="1097280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Special groups</a:t>
            </a:r>
            <a:endParaRPr lang="en-US" sz="1425" dirty="0">
              <a:latin typeface="Microsoft YaHei" pitchFamily="34" charset="0"/>
              <a:ea typeface="Microsoft YaHei" pitchFamily="34" charset="-122"/>
              <a:cs typeface="Microsoft YaHei" pitchFamily="34" charset="-120"/>
            </a:endParaRPr>
          </a:p>
        </p:txBody>
      </p:sp>
      <p:sp>
        <p:nvSpPr>
          <p:cNvPr id="48" name="Text 45"/>
          <p:cNvSpPr/>
          <p:nvPr/>
        </p:nvSpPr>
        <p:spPr>
          <a:xfrm>
            <a:off x="1219200" y="5253698"/>
            <a:ext cx="10972800" cy="171450"/>
          </a:xfrm>
          <a:prstGeom prst="rect">
            <a:avLst/>
          </a:prstGeom>
          <a:noFill/>
          <a:ln/>
        </p:spPr>
        <p:txBody>
          <a:bodyPr wrap="none" lIns="0" tIns="0" rIns="0" bIns="0" rtlCol="0" anchor="t"/>
          <a:lstStyle/>
          <a:p>
            <a:pPr algn="l" indent="0" marL="0">
              <a:buNone/>
            </a:pPr>
            <a:r>
              <a:rPr lang="en-US" sz="1125" dirty="0">
                <a:solidFill>
                  <a:srgbClr val="5A6C66"/>
                </a:solidFill>
                <a:latin typeface="Microsoft YaHei" pitchFamily="34" charset="0"/>
                <a:ea typeface="Microsoft YaHei" pitchFamily="34" charset="-122"/>
                <a:cs typeface="Microsoft YaHei" pitchFamily="34" charset="-120"/>
              </a:rPr>
              <a:t>Not in pregnancy or nursing, confirm no pregnancy</a:t>
            </a:r>
            <a:endParaRPr lang="en-US" sz="1125" dirty="0">
              <a:latin typeface="Microsoft YaHei" pitchFamily="34" charset="0"/>
              <a:ea typeface="Microsoft YaHei" pitchFamily="34" charset="-122"/>
              <a:cs typeface="Microsoft YaHei" pitchFamily="34" charset="-120"/>
            </a:endParaRPr>
          </a:p>
        </p:txBody>
      </p:sp>
      <p:sp>
        <p:nvSpPr>
          <p:cNvPr id="49" name="Text 46"/>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Chinese Pharmaceutical Association, draft standard on weight-loss drugs in hospitals (June 26, 2026)</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0" y="299614"/>
            <a:ext cx="11582400" cy="137160"/>
          </a:xfrm>
          <a:prstGeom prst="rect">
            <a:avLst/>
          </a:prstGeom>
          <a:noFill/>
          <a:ln/>
        </p:spPr>
        <p:txBody>
          <a:bodyPr wrap="none" lIns="0" tIns="0" rIns="0" bIns="0" rtlCol="0" anchor="t"/>
          <a:lstStyle/>
          <a:p>
            <a:pPr algn="r" indent="0" marL="0">
              <a:buNone/>
            </a:pPr>
            <a:r>
              <a:rPr lang="en-US" sz="900" dirty="0">
                <a:solidFill>
                  <a:srgbClr val="5A6C66"/>
                </a:solidFill>
                <a:latin typeface="Microsoft YaHei" pitchFamily="34" charset="0"/>
                <a:ea typeface="Microsoft YaHei" pitchFamily="34" charset="-122"/>
                <a:cs typeface="Microsoft YaHei" pitchFamily="34" charset="-120"/>
              </a:rPr>
              <a:t>GLP-1 formulary review · 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&amp;</a:t>
            </a:r>
            <a:pPr algn="r" indent="0" marL="0">
              <a:buNone/>
            </a:pPr>
            <a:r>
              <a:rPr lang="en-US" sz="900" dirty="0">
                <a:solidFill>
                  <a:srgbClr val="5A6C66"/>
                </a:solidFill>
                <a:latin typeface="Microsoft YaHei" pitchFamily="34" charset="0"/>
                <a:ea typeface="Microsoft YaHei" pitchFamily="34" charset="-122"/>
                <a:cs typeface="Microsoft YaHei" pitchFamily="34" charset="-120"/>
              </a:rPr>
              <a:t>T committee</a:t>
            </a:r>
            <a:endParaRPr lang="en-US" sz="900" dirty="0">
              <a:latin typeface="Microsoft YaHei" pitchFamily="34" charset="0"/>
              <a:ea typeface="Microsoft YaHei" pitchFamily="34" charset="-122"/>
              <a:cs typeface="Microsoft YaHei" pitchFamily="34" charset="-120"/>
            </a:endParaRPr>
          </a:p>
        </p:txBody>
      </p:sp>
      <p:sp>
        <p:nvSpPr>
          <p:cNvPr id="5" name="Text 3"/>
          <p:cNvSpPr/>
          <p:nvPr/>
        </p:nvSpPr>
        <p:spPr>
          <a:xfrm>
            <a:off x="609600" y="6557539"/>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Department of Pharmacy</a:t>
            </a:r>
            <a:endParaRPr lang="en-US" sz="900" dirty="0">
              <a:latin typeface="Microsoft YaHei" pitchFamily="34" charset="0"/>
              <a:ea typeface="Microsoft YaHei" pitchFamily="34" charset="-122"/>
              <a:cs typeface="Microsoft YaHei" pitchFamily="34" charset="-120"/>
            </a:endParaRPr>
          </a:p>
        </p:txBody>
      </p:sp>
      <p:sp>
        <p:nvSpPr>
          <p:cNvPr id="6" name="pptwise-slidenum-s0016"/>
          <p:cNvSpPr/>
          <p:nvPr/>
        </p:nvSpPr>
        <p:spPr>
          <a:xfrm>
            <a:off x="0" y="6557539"/>
            <a:ext cx="11331877"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5A6C66"/>
                </a:solidFill>
                <a:latin typeface="Microsoft YaHei" pitchFamily="34" charset="0"/>
                <a:ea typeface="Microsoft YaHei" pitchFamily="34" charset="-122"/>
                <a:cs typeface="Microsoft YaHei" pitchFamily="34" charset="-120"/>
              </a:rPr>
              <a:t>17</a:t>
            </a:fld>
            <a:endParaRPr lang="en-US" sz="900" dirty="0">
              <a:latin typeface="Microsoft YaHei" pitchFamily="34" charset="0"/>
              <a:ea typeface="Microsoft YaHei" pitchFamily="34" charset="-122"/>
              <a:cs typeface="Microsoft YaHei" pitchFamily="34" charset="-120"/>
            </a:endParaRPr>
          </a:p>
        </p:txBody>
      </p:sp>
      <p:sp>
        <p:nvSpPr>
          <p:cNvPr id="7" name="Text 5"/>
          <p:cNvSpPr/>
          <p:nvPr/>
        </p:nvSpPr>
        <p:spPr>
          <a:xfrm>
            <a:off x="11365699" y="6557539"/>
            <a:ext cx="826301"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 18</a:t>
            </a:r>
            <a:endParaRPr lang="en-US" sz="900" dirty="0">
              <a:latin typeface="Microsoft YaHei" pitchFamily="34" charset="0"/>
              <a:ea typeface="Microsoft YaHei" pitchFamily="34" charset="-122"/>
              <a:cs typeface="Microsoft YaHei" pitchFamily="34" charset="-120"/>
            </a:endParaRPr>
          </a:p>
        </p:txBody>
      </p:sp>
      <p:sp>
        <p:nvSpPr>
          <p:cNvPr id="8" name="Text 6"/>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M</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n</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t</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i</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n</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g</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609600" y="1106221"/>
            <a:ext cx="11582400" cy="342900"/>
          </a:xfrm>
          <a:prstGeom prst="rect">
            <a:avLst/>
          </a:prstGeom>
          <a:noFill/>
          <a:ln/>
        </p:spPr>
        <p:txBody>
          <a:bodyPr wrap="none" lIns="0" tIns="0" rIns="0" bIns="0" rtlCol="0" anchor="t"/>
          <a:lstStyle/>
          <a:p>
            <a:pPr algn="l" indent="0" marL="0">
              <a:buNone/>
            </a:pPr>
            <a:r>
              <a:rPr lang="en-US" sz="2250" b="1" dirty="0">
                <a:solidFill>
                  <a:srgbClr val="1E2B27"/>
                </a:solidFill>
                <a:latin typeface="Microsoft YaHei" pitchFamily="34" charset="0"/>
                <a:ea typeface="Microsoft YaHei" pitchFamily="34" charset="-122"/>
                <a:cs typeface="Microsoft YaHei" pitchFamily="34" charset="-120"/>
              </a:rPr>
              <a:t>Three metric groups, first review at six months</a:t>
            </a:r>
            <a:endParaRPr lang="en-US" sz="2250"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581150"/>
            <a:ext cx="10972800" cy="9525"/>
          </a:xfrm>
          <a:prstGeom prst="rect">
            <a:avLst/>
          </a:prstGeom>
          <a:solidFill>
            <a:srgbClr val="D5E2DC"/>
          </a:solidFill>
          <a:ln/>
        </p:spPr>
      </p:sp>
      <p:sp>
        <p:nvSpPr>
          <p:cNvPr id="11" name="Shape 9"/>
          <p:cNvSpPr/>
          <p:nvPr/>
        </p:nvSpPr>
        <p:spPr>
          <a:xfrm>
            <a:off x="609600" y="1571625"/>
            <a:ext cx="533400" cy="28575"/>
          </a:xfrm>
          <a:prstGeom prst="rect">
            <a:avLst/>
          </a:prstGeom>
          <a:solidFill>
            <a:srgbClr val="0E6B5C"/>
          </a:solidFill>
          <a:ln/>
        </p:spPr>
      </p:sp>
      <p:sp>
        <p:nvSpPr>
          <p:cNvPr id="12" name="Shape 10"/>
          <p:cNvSpPr/>
          <p:nvPr/>
        </p:nvSpPr>
        <p:spPr>
          <a:xfrm>
            <a:off x="614363" y="1871663"/>
            <a:ext cx="2314575" cy="2352675"/>
          </a:xfrm>
          <a:prstGeom prst="roundRect">
            <a:avLst>
              <a:gd name="adj" fmla="val 4115"/>
            </a:avLst>
          </a:prstGeom>
          <a:solidFill>
            <a:srgbClr val="FBFDFC"/>
          </a:solidFill>
          <a:ln w="9525">
            <a:solidFill>
              <a:srgbClr val="D5E2DC"/>
            </a:solidFill>
            <a:prstDash val="solid"/>
          </a:ln>
        </p:spPr>
      </p:sp>
      <p:sp>
        <p:nvSpPr>
          <p:cNvPr id="13" name="Shape 11"/>
          <p:cNvSpPr/>
          <p:nvPr/>
        </p:nvSpPr>
        <p:spPr>
          <a:xfrm>
            <a:off x="819150" y="2076450"/>
            <a:ext cx="190500" cy="190500"/>
          </a:xfrm>
          <a:custGeom>
            <a:avLst/>
            <a:gdLst/>
            <a:ahLst/>
            <a:cxnLst/>
            <a:rect l="l" t="t" r="r" b="b"/>
            <a:pathLst>
              <a:path w="190500" h="190500">
                <a:moveTo>
                  <a:pt x="190500" y="95250"/>
                </a:moveTo>
                <a:lnTo>
                  <a:pt x="166878" y="95250"/>
                </a:lnTo>
                <a:arcTo hR="19050" wR="19050" stAng="16207353" swAng="-4467506"/>
                <a:lnTo>
                  <a:pt x="126111" y="188786"/>
                </a:lnTo>
                <a:arcTo hR="2381" wR="2381" stAng="975612" swAng="8848775"/>
                <a:lnTo>
                  <a:pt x="68961" y="1715"/>
                </a:lnTo>
                <a:arcTo hR="2381" wR="2381" stAng="20624388" swAng="-8848775"/>
                <a:lnTo>
                  <a:pt x="42005" y="81343"/>
                </a:lnTo>
                <a:arcTo hR="19050" wR="19050" stAng="939841" swAng="4450322"/>
                <a:lnTo>
                  <a:pt x="0" y="95250"/>
                </a:lnTo>
              </a:path>
            </a:pathLst>
          </a:custGeom>
          <a:noFill/>
          <a:ln w="19050">
            <a:solidFill>
              <a:srgbClr val="0E6B5C"/>
            </a:solidFill>
            <a:prstDash val="solid"/>
          </a:ln>
        </p:spPr>
      </p:sp>
      <p:sp>
        <p:nvSpPr>
          <p:cNvPr id="14" name="Text 12"/>
          <p:cNvSpPr/>
          <p:nvPr/>
        </p:nvSpPr>
        <p:spPr>
          <a:xfrm>
            <a:off x="1123950" y="2064269"/>
            <a:ext cx="1106805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Efficacy</a:t>
            </a:r>
            <a:endParaRPr lang="en-US" sz="1425" dirty="0">
              <a:latin typeface="Microsoft YaHei" pitchFamily="34" charset="0"/>
              <a:ea typeface="Microsoft YaHei" pitchFamily="34" charset="-122"/>
              <a:cs typeface="Microsoft YaHei" pitchFamily="34" charset="-120"/>
            </a:endParaRPr>
          </a:p>
        </p:txBody>
      </p:sp>
      <p:sp>
        <p:nvSpPr>
          <p:cNvPr id="15" name="Shape 13"/>
          <p:cNvSpPr/>
          <p:nvPr/>
        </p:nvSpPr>
        <p:spPr>
          <a:xfrm>
            <a:off x="807244" y="2521744"/>
            <a:ext cx="119063" cy="119063"/>
          </a:xfrm>
          <a:prstGeom prst="roundRect">
            <a:avLst>
              <a:gd name="adj" fmla="val 16000"/>
            </a:avLst>
          </a:prstGeom>
          <a:noFill/>
          <a:ln w="14288">
            <a:solidFill>
              <a:srgbClr val="0E6B5C"/>
            </a:solidFill>
            <a:prstDash val="solid"/>
          </a:ln>
        </p:spPr>
      </p:sp>
      <p:sp>
        <p:nvSpPr>
          <p:cNvPr id="16" name="Text 14"/>
          <p:cNvSpPr/>
          <p:nvPr/>
        </p:nvSpPr>
        <p:spPr>
          <a:xfrm>
            <a:off x="1028700" y="2500612"/>
            <a:ext cx="11163300"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Share losing ≥5% by 3 to</a:t>
            </a:r>
            <a:endParaRPr lang="en-US" sz="1050" dirty="0">
              <a:latin typeface="Microsoft YaHei" pitchFamily="34" charset="0"/>
              <a:ea typeface="Microsoft YaHei" pitchFamily="34" charset="-122"/>
              <a:cs typeface="Microsoft YaHei" pitchFamily="34" charset="-120"/>
            </a:endParaRPr>
          </a:p>
        </p:txBody>
      </p:sp>
      <p:sp>
        <p:nvSpPr>
          <p:cNvPr id="17" name="Text 15"/>
          <p:cNvSpPr/>
          <p:nvPr/>
        </p:nvSpPr>
        <p:spPr>
          <a:xfrm>
            <a:off x="1028700" y="2710162"/>
            <a:ext cx="11163300"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6 months</a:t>
            </a:r>
            <a:endParaRPr lang="en-US" sz="1050" dirty="0">
              <a:latin typeface="Microsoft YaHei" pitchFamily="34" charset="0"/>
              <a:ea typeface="Microsoft YaHei" pitchFamily="34" charset="-122"/>
              <a:cs typeface="Microsoft YaHei" pitchFamily="34" charset="-120"/>
            </a:endParaRPr>
          </a:p>
        </p:txBody>
      </p:sp>
      <p:sp>
        <p:nvSpPr>
          <p:cNvPr id="18" name="Shape 16"/>
          <p:cNvSpPr/>
          <p:nvPr/>
        </p:nvSpPr>
        <p:spPr>
          <a:xfrm>
            <a:off x="807244" y="3074194"/>
            <a:ext cx="119063" cy="119063"/>
          </a:xfrm>
          <a:prstGeom prst="roundRect">
            <a:avLst>
              <a:gd name="adj" fmla="val 16000"/>
            </a:avLst>
          </a:prstGeom>
          <a:noFill/>
          <a:ln w="14288">
            <a:solidFill>
              <a:srgbClr val="0E6B5C"/>
            </a:solidFill>
            <a:prstDash val="solid"/>
          </a:ln>
        </p:spPr>
      </p:sp>
      <p:sp>
        <p:nvSpPr>
          <p:cNvPr id="19" name="Text 17"/>
          <p:cNvSpPr/>
          <p:nvPr/>
        </p:nvSpPr>
        <p:spPr>
          <a:xfrm>
            <a:off x="1028700" y="3053062"/>
            <a:ext cx="11163300"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Under 5%,</a:t>
            </a:r>
            <a:endParaRPr lang="en-US" sz="1050" dirty="0">
              <a:latin typeface="Microsoft YaHei" pitchFamily="34" charset="0"/>
              <a:ea typeface="Microsoft YaHei" pitchFamily="34" charset="-122"/>
              <a:cs typeface="Microsoft YaHei" pitchFamily="34" charset="-120"/>
            </a:endParaRPr>
          </a:p>
        </p:txBody>
      </p:sp>
      <p:sp>
        <p:nvSpPr>
          <p:cNvPr id="20" name="Text 18"/>
          <p:cNvSpPr/>
          <p:nvPr/>
        </p:nvSpPr>
        <p:spPr>
          <a:xfrm>
            <a:off x="1028700" y="3262612"/>
            <a:ext cx="11163300"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consider stopping</a:t>
            </a:r>
            <a:endParaRPr lang="en-US" sz="1050" dirty="0">
              <a:latin typeface="Microsoft YaHei" pitchFamily="34" charset="0"/>
              <a:ea typeface="Microsoft YaHei" pitchFamily="34" charset="-122"/>
              <a:cs typeface="Microsoft YaHei" pitchFamily="34" charset="-120"/>
            </a:endParaRPr>
          </a:p>
        </p:txBody>
      </p:sp>
      <p:sp>
        <p:nvSpPr>
          <p:cNvPr id="21" name="Shape 19"/>
          <p:cNvSpPr/>
          <p:nvPr/>
        </p:nvSpPr>
        <p:spPr>
          <a:xfrm>
            <a:off x="3090863" y="1871663"/>
            <a:ext cx="2314575" cy="2352675"/>
          </a:xfrm>
          <a:prstGeom prst="roundRect">
            <a:avLst>
              <a:gd name="adj" fmla="val 4115"/>
            </a:avLst>
          </a:prstGeom>
          <a:solidFill>
            <a:srgbClr val="FBFDFC"/>
          </a:solidFill>
          <a:ln w="9525">
            <a:solidFill>
              <a:srgbClr val="D5E2DC"/>
            </a:solidFill>
            <a:prstDash val="solid"/>
          </a:ln>
        </p:spPr>
      </p:sp>
      <p:sp>
        <p:nvSpPr>
          <p:cNvPr id="22" name="Shape 20"/>
          <p:cNvSpPr/>
          <p:nvPr/>
        </p:nvSpPr>
        <p:spPr>
          <a:xfrm>
            <a:off x="3314700" y="2076446"/>
            <a:ext cx="152400" cy="190532"/>
          </a:xfrm>
          <a:custGeom>
            <a:avLst/>
            <a:gdLst/>
            <a:ahLst/>
            <a:cxnLst/>
            <a:rect l="l" t="t" r="r" b="b"/>
            <a:pathLst>
              <a:path w="152400" h="190532">
                <a:moveTo>
                  <a:pt x="152400" y="104779"/>
                </a:moveTo>
                <a:cubicBezTo>
                  <a:pt x="152400" y="152404"/>
                  <a:pt x="119063" y="176217"/>
                  <a:pt x="79439" y="190028"/>
                </a:cubicBezTo>
                <a:arcTo hR="9525" wR="9525" stAng="4276817" swAng="2348977"/>
                <a:cubicBezTo>
                  <a:pt x="33338" y="176217"/>
                  <a:pt x="0" y="152404"/>
                  <a:pt x="0" y="104779"/>
                </a:cubicBezTo>
                <a:lnTo>
                  <a:pt x="0" y="38104"/>
                </a:lnTo>
                <a:arcTo hR="9525" wR="9525" stAng="10800000" swAng="5400000"/>
                <a:cubicBezTo>
                  <a:pt x="28575" y="28579"/>
                  <a:pt x="52388" y="17149"/>
                  <a:pt x="68961" y="2671"/>
                </a:cubicBezTo>
                <a:arcTo hR="11144" wR="11144" stAng="13769437" swAng="4861127"/>
                <a:cubicBezTo>
                  <a:pt x="100108" y="17245"/>
                  <a:pt x="123825" y="28579"/>
                  <a:pt x="142875" y="28579"/>
                </a:cubicBezTo>
                <a:arcTo hR="9525" wR="9525" stAng="16200000" swAng="5400000"/>
                <a:close/>
              </a:path>
            </a:pathLst>
          </a:custGeom>
          <a:noFill/>
          <a:ln w="19050">
            <a:solidFill>
              <a:srgbClr val="0E6B5C"/>
            </a:solidFill>
            <a:prstDash val="solid"/>
          </a:ln>
        </p:spPr>
      </p:sp>
      <p:sp>
        <p:nvSpPr>
          <p:cNvPr id="23" name="Shape 21"/>
          <p:cNvSpPr/>
          <p:nvPr/>
        </p:nvSpPr>
        <p:spPr>
          <a:xfrm>
            <a:off x="3362325" y="2152650"/>
            <a:ext cx="57150" cy="38100"/>
          </a:xfrm>
          <a:custGeom>
            <a:avLst/>
            <a:gdLst/>
            <a:ahLst/>
            <a:cxnLst/>
            <a:rect l="l" t="t" r="r" b="b"/>
            <a:pathLst>
              <a:path w="57150" h="38100">
                <a:moveTo>
                  <a:pt x="0" y="19050"/>
                </a:moveTo>
                <a:lnTo>
                  <a:pt x="19050" y="38100"/>
                </a:lnTo>
                <a:lnTo>
                  <a:pt x="57150" y="0"/>
                </a:lnTo>
              </a:path>
            </a:pathLst>
          </a:custGeom>
          <a:noFill/>
          <a:ln w="19050">
            <a:solidFill>
              <a:srgbClr val="0E6B5C"/>
            </a:solidFill>
            <a:prstDash val="solid"/>
          </a:ln>
        </p:spPr>
      </p:sp>
      <p:sp>
        <p:nvSpPr>
          <p:cNvPr id="24" name="Text 22"/>
          <p:cNvSpPr/>
          <p:nvPr/>
        </p:nvSpPr>
        <p:spPr>
          <a:xfrm>
            <a:off x="3600450" y="2064269"/>
            <a:ext cx="859155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Safety</a:t>
            </a:r>
            <a:endParaRPr lang="en-US" sz="1425" dirty="0">
              <a:latin typeface="Microsoft YaHei" pitchFamily="34" charset="0"/>
              <a:ea typeface="Microsoft YaHei" pitchFamily="34" charset="-122"/>
              <a:cs typeface="Microsoft YaHei" pitchFamily="34" charset="-120"/>
            </a:endParaRPr>
          </a:p>
        </p:txBody>
      </p:sp>
      <p:sp>
        <p:nvSpPr>
          <p:cNvPr id="25" name="Shape 23"/>
          <p:cNvSpPr/>
          <p:nvPr/>
        </p:nvSpPr>
        <p:spPr>
          <a:xfrm>
            <a:off x="3283744" y="2521744"/>
            <a:ext cx="119063" cy="119063"/>
          </a:xfrm>
          <a:prstGeom prst="roundRect">
            <a:avLst>
              <a:gd name="adj" fmla="val 16000"/>
            </a:avLst>
          </a:prstGeom>
          <a:noFill/>
          <a:ln w="14288">
            <a:solidFill>
              <a:srgbClr val="0E6B5C"/>
            </a:solidFill>
            <a:prstDash val="solid"/>
          </a:ln>
        </p:spPr>
      </p:sp>
      <p:sp>
        <p:nvSpPr>
          <p:cNvPr id="26" name="Text 24"/>
          <p:cNvSpPr/>
          <p:nvPr/>
        </p:nvSpPr>
        <p:spPr>
          <a:xfrm>
            <a:off x="3505200" y="2500612"/>
            <a:ext cx="8686800"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Serious events such</a:t>
            </a:r>
            <a:endParaRPr lang="en-US" sz="1050" dirty="0">
              <a:latin typeface="Microsoft YaHei" pitchFamily="34" charset="0"/>
              <a:ea typeface="Microsoft YaHei" pitchFamily="34" charset="-122"/>
              <a:cs typeface="Microsoft YaHei" pitchFamily="34" charset="-120"/>
            </a:endParaRPr>
          </a:p>
        </p:txBody>
      </p:sp>
      <p:sp>
        <p:nvSpPr>
          <p:cNvPr id="27" name="Text 25"/>
          <p:cNvSpPr/>
          <p:nvPr/>
        </p:nvSpPr>
        <p:spPr>
          <a:xfrm>
            <a:off x="3505200" y="2710162"/>
            <a:ext cx="8686800"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as pancreatitis</a:t>
            </a:r>
            <a:endParaRPr lang="en-US" sz="1050" dirty="0">
              <a:latin typeface="Microsoft YaHei" pitchFamily="34" charset="0"/>
              <a:ea typeface="Microsoft YaHei" pitchFamily="34" charset="-122"/>
              <a:cs typeface="Microsoft YaHei" pitchFamily="34" charset="-120"/>
            </a:endParaRPr>
          </a:p>
        </p:txBody>
      </p:sp>
      <p:sp>
        <p:nvSpPr>
          <p:cNvPr id="28" name="Shape 26"/>
          <p:cNvSpPr/>
          <p:nvPr/>
        </p:nvSpPr>
        <p:spPr>
          <a:xfrm>
            <a:off x="3283744" y="3074194"/>
            <a:ext cx="119063" cy="119063"/>
          </a:xfrm>
          <a:prstGeom prst="roundRect">
            <a:avLst>
              <a:gd name="adj" fmla="val 16000"/>
            </a:avLst>
          </a:prstGeom>
          <a:noFill/>
          <a:ln w="14288">
            <a:solidFill>
              <a:srgbClr val="0E6B5C"/>
            </a:solidFill>
            <a:prstDash val="solid"/>
          </a:ln>
        </p:spPr>
      </p:sp>
      <p:sp>
        <p:nvSpPr>
          <p:cNvPr id="29" name="Text 27"/>
          <p:cNvSpPr/>
          <p:nvPr/>
        </p:nvSpPr>
        <p:spPr>
          <a:xfrm>
            <a:off x="3505200" y="3053062"/>
            <a:ext cx="8686800"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Stops for side effects</a:t>
            </a:r>
            <a:endParaRPr lang="en-US" sz="1050" dirty="0">
              <a:latin typeface="Microsoft YaHei" pitchFamily="34" charset="0"/>
              <a:ea typeface="Microsoft YaHei" pitchFamily="34" charset="-122"/>
              <a:cs typeface="Microsoft YaHei" pitchFamily="34" charset="-120"/>
            </a:endParaRPr>
          </a:p>
        </p:txBody>
      </p:sp>
      <p:sp>
        <p:nvSpPr>
          <p:cNvPr id="30" name="Shape 28"/>
          <p:cNvSpPr/>
          <p:nvPr/>
        </p:nvSpPr>
        <p:spPr>
          <a:xfrm>
            <a:off x="3283744" y="3626644"/>
            <a:ext cx="119063" cy="119063"/>
          </a:xfrm>
          <a:prstGeom prst="roundRect">
            <a:avLst>
              <a:gd name="adj" fmla="val 16000"/>
            </a:avLst>
          </a:prstGeom>
          <a:noFill/>
          <a:ln w="14288">
            <a:solidFill>
              <a:srgbClr val="0E6B5C"/>
            </a:solidFill>
            <a:prstDash val="solid"/>
          </a:ln>
        </p:spPr>
      </p:sp>
      <p:sp>
        <p:nvSpPr>
          <p:cNvPr id="31" name="Text 29"/>
          <p:cNvSpPr/>
          <p:nvPr/>
        </p:nvSpPr>
        <p:spPr>
          <a:xfrm>
            <a:off x="3505200" y="3605512"/>
            <a:ext cx="8686800"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Lean mass loss over 5%</a:t>
            </a:r>
            <a:endParaRPr lang="en-US" sz="1050" dirty="0">
              <a:latin typeface="Microsoft YaHei" pitchFamily="34" charset="0"/>
              <a:ea typeface="Microsoft YaHei" pitchFamily="34" charset="-122"/>
              <a:cs typeface="Microsoft YaHei" pitchFamily="34" charset="-120"/>
            </a:endParaRPr>
          </a:p>
        </p:txBody>
      </p:sp>
      <p:sp>
        <p:nvSpPr>
          <p:cNvPr id="32" name="Shape 30"/>
          <p:cNvSpPr/>
          <p:nvPr/>
        </p:nvSpPr>
        <p:spPr>
          <a:xfrm>
            <a:off x="5567363" y="1871663"/>
            <a:ext cx="2314575" cy="2352675"/>
          </a:xfrm>
          <a:prstGeom prst="roundRect">
            <a:avLst>
              <a:gd name="adj" fmla="val 4115"/>
            </a:avLst>
          </a:prstGeom>
          <a:solidFill>
            <a:srgbClr val="FBFDFC"/>
          </a:solidFill>
          <a:ln w="9525">
            <a:solidFill>
              <a:srgbClr val="D5E2DC"/>
            </a:solidFill>
            <a:prstDash val="solid"/>
          </a:ln>
        </p:spPr>
      </p:sp>
      <p:sp>
        <p:nvSpPr>
          <p:cNvPr id="33" name="Shape 31"/>
          <p:cNvSpPr/>
          <p:nvPr/>
        </p:nvSpPr>
        <p:spPr>
          <a:xfrm>
            <a:off x="5829300" y="2076450"/>
            <a:ext cx="7144" cy="38100"/>
          </a:xfrm>
          <a:custGeom>
            <a:avLst/>
            <a:gdLst/>
            <a:ahLst/>
            <a:cxnLst/>
            <a:rect l="l" t="t" r="r" b="b"/>
            <a:pathLst>
              <a:path w="7144" h="38100">
                <a:moveTo>
                  <a:pt x="0" y="0"/>
                </a:moveTo>
                <a:lnTo>
                  <a:pt x="0" y="38100"/>
                </a:lnTo>
              </a:path>
            </a:pathLst>
          </a:custGeom>
          <a:noFill/>
          <a:ln w="19050">
            <a:solidFill>
              <a:srgbClr val="0E6B5C"/>
            </a:solidFill>
            <a:prstDash val="solid"/>
          </a:ln>
        </p:spPr>
      </p:sp>
      <p:sp>
        <p:nvSpPr>
          <p:cNvPr id="34" name="Shape 32"/>
          <p:cNvSpPr/>
          <p:nvPr/>
        </p:nvSpPr>
        <p:spPr>
          <a:xfrm>
            <a:off x="5905500" y="2076450"/>
            <a:ext cx="7144" cy="38100"/>
          </a:xfrm>
          <a:custGeom>
            <a:avLst/>
            <a:gdLst/>
            <a:ahLst/>
            <a:cxnLst/>
            <a:rect l="l" t="t" r="r" b="b"/>
            <a:pathLst>
              <a:path w="7144" h="38100">
                <a:moveTo>
                  <a:pt x="0" y="0"/>
                </a:moveTo>
                <a:lnTo>
                  <a:pt x="0" y="38100"/>
                </a:lnTo>
              </a:path>
            </a:pathLst>
          </a:custGeom>
          <a:noFill/>
          <a:ln w="19050">
            <a:solidFill>
              <a:srgbClr val="0E6B5C"/>
            </a:solidFill>
            <a:prstDash val="solid"/>
          </a:ln>
        </p:spPr>
      </p:sp>
      <p:sp>
        <p:nvSpPr>
          <p:cNvPr id="35" name="Shape 33"/>
          <p:cNvSpPr/>
          <p:nvPr/>
        </p:nvSpPr>
        <p:spPr>
          <a:xfrm>
            <a:off x="5781675" y="2095500"/>
            <a:ext cx="171450" cy="171450"/>
          </a:xfrm>
          <a:prstGeom prst="roundRect">
            <a:avLst>
              <a:gd name="adj" fmla="val 11111"/>
            </a:avLst>
          </a:prstGeom>
          <a:noFill/>
          <a:ln w="19050">
            <a:solidFill>
              <a:srgbClr val="0E6B5C"/>
            </a:solidFill>
            <a:prstDash val="solid"/>
          </a:ln>
        </p:spPr>
      </p:sp>
      <p:sp>
        <p:nvSpPr>
          <p:cNvPr id="36" name="Shape 34"/>
          <p:cNvSpPr/>
          <p:nvPr/>
        </p:nvSpPr>
        <p:spPr>
          <a:xfrm>
            <a:off x="5781675" y="2152650"/>
            <a:ext cx="171450" cy="7144"/>
          </a:xfrm>
          <a:custGeom>
            <a:avLst/>
            <a:gdLst/>
            <a:ahLst/>
            <a:cxnLst/>
            <a:rect l="l" t="t" r="r" b="b"/>
            <a:pathLst>
              <a:path w="171450" h="7144">
                <a:moveTo>
                  <a:pt x="0" y="0"/>
                </a:moveTo>
                <a:lnTo>
                  <a:pt x="171450" y="0"/>
                </a:lnTo>
              </a:path>
            </a:pathLst>
          </a:custGeom>
          <a:noFill/>
          <a:ln w="19050">
            <a:solidFill>
              <a:srgbClr val="0E6B5C"/>
            </a:solidFill>
            <a:prstDash val="solid"/>
          </a:ln>
        </p:spPr>
      </p:sp>
      <p:sp>
        <p:nvSpPr>
          <p:cNvPr id="37" name="Shape 35"/>
          <p:cNvSpPr/>
          <p:nvPr/>
        </p:nvSpPr>
        <p:spPr>
          <a:xfrm>
            <a:off x="5838825" y="2190750"/>
            <a:ext cx="57150" cy="38100"/>
          </a:xfrm>
          <a:custGeom>
            <a:avLst/>
            <a:gdLst/>
            <a:ahLst/>
            <a:cxnLst/>
            <a:rect l="l" t="t" r="r" b="b"/>
            <a:pathLst>
              <a:path w="57150" h="38100">
                <a:moveTo>
                  <a:pt x="0" y="19050"/>
                </a:moveTo>
                <a:lnTo>
                  <a:pt x="19050" y="38100"/>
                </a:lnTo>
                <a:lnTo>
                  <a:pt x="57150" y="0"/>
                </a:lnTo>
              </a:path>
            </a:pathLst>
          </a:custGeom>
          <a:noFill/>
          <a:ln w="19050">
            <a:solidFill>
              <a:srgbClr val="0E6B5C"/>
            </a:solidFill>
            <a:prstDash val="solid"/>
          </a:ln>
        </p:spPr>
      </p:sp>
      <p:sp>
        <p:nvSpPr>
          <p:cNvPr id="38" name="Text 36"/>
          <p:cNvSpPr/>
          <p:nvPr/>
        </p:nvSpPr>
        <p:spPr>
          <a:xfrm>
            <a:off x="6076950" y="2064269"/>
            <a:ext cx="6115050" cy="217170"/>
          </a:xfrm>
          <a:prstGeom prst="rect">
            <a:avLst/>
          </a:prstGeom>
          <a:noFill/>
          <a:ln/>
        </p:spPr>
        <p:txBody>
          <a:bodyPr wrap="none" lIns="0" tIns="0" rIns="0" bIns="0" rtlCol="0" anchor="t"/>
          <a:lstStyle/>
          <a:p>
            <a:pPr algn="l" indent="0" marL="0">
              <a:buNone/>
            </a:pPr>
            <a:r>
              <a:rPr lang="en-US" sz="1425" b="1" dirty="0">
                <a:solidFill>
                  <a:srgbClr val="1E2B27"/>
                </a:solidFill>
                <a:latin typeface="Microsoft YaHei" pitchFamily="34" charset="0"/>
                <a:ea typeface="Microsoft YaHei" pitchFamily="34" charset="-122"/>
                <a:cs typeface="Microsoft YaHei" pitchFamily="34" charset="-120"/>
              </a:rPr>
              <a:t>Adherence</a:t>
            </a:r>
            <a:endParaRPr lang="en-US" sz="1425" dirty="0">
              <a:latin typeface="Microsoft YaHei" pitchFamily="34" charset="0"/>
              <a:ea typeface="Microsoft YaHei" pitchFamily="34" charset="-122"/>
              <a:cs typeface="Microsoft YaHei" pitchFamily="34" charset="-120"/>
            </a:endParaRPr>
          </a:p>
        </p:txBody>
      </p:sp>
      <p:sp>
        <p:nvSpPr>
          <p:cNvPr id="39" name="Shape 37"/>
          <p:cNvSpPr/>
          <p:nvPr/>
        </p:nvSpPr>
        <p:spPr>
          <a:xfrm>
            <a:off x="5760244" y="2521744"/>
            <a:ext cx="119063" cy="119063"/>
          </a:xfrm>
          <a:prstGeom prst="roundRect">
            <a:avLst>
              <a:gd name="adj" fmla="val 16000"/>
            </a:avLst>
          </a:prstGeom>
          <a:noFill/>
          <a:ln w="14288">
            <a:solidFill>
              <a:srgbClr val="0E6B5C"/>
            </a:solidFill>
            <a:prstDash val="solid"/>
          </a:ln>
        </p:spPr>
      </p:sp>
      <p:sp>
        <p:nvSpPr>
          <p:cNvPr id="40" name="Text 38"/>
          <p:cNvSpPr/>
          <p:nvPr/>
        </p:nvSpPr>
        <p:spPr>
          <a:xfrm>
            <a:off x="5981700" y="2500612"/>
            <a:ext cx="6210300"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Still treated at six months</a:t>
            </a:r>
            <a:endParaRPr lang="en-US" sz="1050" dirty="0">
              <a:latin typeface="Microsoft YaHei" pitchFamily="34" charset="0"/>
              <a:ea typeface="Microsoft YaHei" pitchFamily="34" charset="-122"/>
              <a:cs typeface="Microsoft YaHei" pitchFamily="34" charset="-120"/>
            </a:endParaRPr>
          </a:p>
        </p:txBody>
      </p:sp>
      <p:sp>
        <p:nvSpPr>
          <p:cNvPr id="41" name="Shape 39"/>
          <p:cNvSpPr/>
          <p:nvPr/>
        </p:nvSpPr>
        <p:spPr>
          <a:xfrm>
            <a:off x="5760244" y="3074194"/>
            <a:ext cx="119063" cy="119063"/>
          </a:xfrm>
          <a:prstGeom prst="roundRect">
            <a:avLst>
              <a:gd name="adj" fmla="val 16000"/>
            </a:avLst>
          </a:prstGeom>
          <a:noFill/>
          <a:ln w="14288">
            <a:solidFill>
              <a:srgbClr val="0E6B5C"/>
            </a:solidFill>
            <a:prstDash val="solid"/>
          </a:ln>
        </p:spPr>
      </p:sp>
      <p:sp>
        <p:nvSpPr>
          <p:cNvPr id="42" name="Text 40"/>
          <p:cNvSpPr/>
          <p:nvPr/>
        </p:nvSpPr>
        <p:spPr>
          <a:xfrm>
            <a:off x="5981700" y="3053062"/>
            <a:ext cx="6210300" cy="160020"/>
          </a:xfrm>
          <a:prstGeom prst="rect">
            <a:avLst/>
          </a:prstGeom>
          <a:noFill/>
          <a:ln/>
        </p:spPr>
        <p:txBody>
          <a:bodyPr wrap="none" lIns="0" tIns="0" rIns="0" bIns="0" rtlCol="0" anchor="t"/>
          <a:lstStyle/>
          <a:p>
            <a:pPr algn="l" indent="0" marL="0">
              <a:buNone/>
            </a:pPr>
            <a:r>
              <a:rPr lang="en-US" sz="1050" dirty="0">
                <a:solidFill>
                  <a:srgbClr val="1E2B27"/>
                </a:solidFill>
                <a:latin typeface="Microsoft YaHei" pitchFamily="34" charset="0"/>
                <a:ea typeface="Microsoft YaHei" pitchFamily="34" charset="-122"/>
                <a:cs typeface="Microsoft YaHei" pitchFamily="34" charset="-120"/>
              </a:rPr>
              <a:t>Follow-up visits kept</a:t>
            </a:r>
            <a:endParaRPr lang="en-US" sz="1050" dirty="0">
              <a:latin typeface="Microsoft YaHei" pitchFamily="34" charset="0"/>
              <a:ea typeface="Microsoft YaHei" pitchFamily="34" charset="-122"/>
              <a:cs typeface="Microsoft YaHei" pitchFamily="34" charset="-120"/>
            </a:endParaRPr>
          </a:p>
        </p:txBody>
      </p:sp>
      <p:pic>
        <p:nvPicPr>
          <p:cNvPr id="43" name="Image 0" descr="preencoded.png">    </p:cNvPr>
          <p:cNvPicPr>
            <a:picLocks noChangeAspect="1"/>
          </p:cNvPicPr>
          <p:nvPr/>
        </p:nvPicPr>
        <p:blipFill>
          <a:blip r:embed="rId1"/>
          <a:srcRect l="9173" r="9173" t="0" b="0"/>
          <a:stretch/>
        </p:blipFill>
        <p:spPr>
          <a:xfrm>
            <a:off x="8153400" y="1866900"/>
            <a:ext cx="3429000" cy="2362200"/>
          </a:xfrm>
          <a:prstGeom prst="rect">
            <a:avLst/>
          </a:prstGeom>
        </p:spPr>
      </p:pic>
      <p:sp>
        <p:nvSpPr>
          <p:cNvPr id="44" name="Text 41"/>
          <p:cNvSpPr/>
          <p:nvPr/>
        </p:nvSpPr>
        <p:spPr>
          <a:xfrm>
            <a:off x="609600" y="4490975"/>
            <a:ext cx="11582400" cy="148590"/>
          </a:xfrm>
          <a:prstGeom prst="rect">
            <a:avLst/>
          </a:prstGeom>
          <a:noFill/>
          <a:ln/>
        </p:spPr>
        <p:txBody>
          <a:bodyPr wrap="none" lIns="0" tIns="0" rIns="0" bIns="0" rtlCol="0" anchor="t"/>
          <a:lstStyle/>
          <a:p>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Review dates</a:t>
            </a:r>
            <a:endParaRPr lang="en-US" sz="975" dirty="0">
              <a:latin typeface="Microsoft YaHei" pitchFamily="34" charset="0"/>
              <a:ea typeface="Microsoft YaHei" pitchFamily="34" charset="-122"/>
              <a:cs typeface="Microsoft YaHei" pitchFamily="34" charset="-120"/>
            </a:endParaRPr>
          </a:p>
        </p:txBody>
      </p:sp>
      <p:sp>
        <p:nvSpPr>
          <p:cNvPr id="45" name="Shape 42"/>
          <p:cNvSpPr/>
          <p:nvPr/>
        </p:nvSpPr>
        <p:spPr>
          <a:xfrm>
            <a:off x="1333500" y="5095875"/>
            <a:ext cx="9525000" cy="19050"/>
          </a:xfrm>
          <a:prstGeom prst="rect">
            <a:avLst/>
          </a:prstGeom>
          <a:solidFill>
            <a:srgbClr val="1E2B27"/>
          </a:solidFill>
          <a:ln/>
        </p:spPr>
      </p:sp>
      <p:sp>
        <p:nvSpPr>
          <p:cNvPr id="46" name="Shape 43"/>
          <p:cNvSpPr/>
          <p:nvPr/>
        </p:nvSpPr>
        <p:spPr>
          <a:xfrm>
            <a:off x="1266825" y="5038725"/>
            <a:ext cx="133350" cy="133350"/>
          </a:xfrm>
          <a:prstGeom prst="ellipse">
            <a:avLst/>
          </a:prstGeom>
          <a:solidFill>
            <a:srgbClr val="F2F7F4"/>
          </a:solidFill>
          <a:ln w="19050">
            <a:solidFill>
              <a:srgbClr val="0E6B5C"/>
            </a:solidFill>
            <a:prstDash val="solid"/>
          </a:ln>
        </p:spPr>
      </p:sp>
      <p:sp>
        <p:nvSpPr>
          <p:cNvPr id="47" name="Text 44"/>
          <p:cNvSpPr/>
          <p:nvPr/>
        </p:nvSpPr>
        <p:spPr>
          <a:xfrm>
            <a:off x="0" y="4768285"/>
            <a:ext cx="2667000" cy="182880"/>
          </a:xfrm>
          <a:prstGeom prst="rect">
            <a:avLst/>
          </a:prstGeom>
          <a:noFill/>
          <a:ln/>
        </p:spPr>
        <p:txBody>
          <a:bodyPr wrap="none" lIns="0" tIns="0" rIns="0" bIns="0" rtlCol="0" anchor="t"/>
          <a:lstStyle/>
          <a:p>
            <a:pPr algn="ctr" indent="0" marL="0">
              <a:buNone/>
            </a:pPr>
            <a:r>
              <a:rPr lang="en-US" sz="1200" b="1" dirty="0">
                <a:solidFill>
                  <a:srgbClr val="1E2B27"/>
                </a:solidFill>
                <a:latin typeface="Microsoft YaHei" pitchFamily="34" charset="0"/>
                <a:ea typeface="Microsoft YaHei" pitchFamily="34" charset="-122"/>
                <a:cs typeface="Microsoft YaHei" pitchFamily="34" charset="-120"/>
              </a:rPr>
              <a:t>Launch</a:t>
            </a:r>
            <a:endParaRPr lang="en-US" sz="1200" dirty="0">
              <a:latin typeface="Microsoft YaHei" pitchFamily="34" charset="0"/>
              <a:ea typeface="Microsoft YaHei" pitchFamily="34" charset="-122"/>
              <a:cs typeface="Microsoft YaHei" pitchFamily="34" charset="-120"/>
            </a:endParaRPr>
          </a:p>
        </p:txBody>
      </p:sp>
      <p:sp>
        <p:nvSpPr>
          <p:cNvPr id="48" name="Text 45"/>
          <p:cNvSpPr/>
          <p:nvPr/>
        </p:nvSpPr>
        <p:spPr>
          <a:xfrm>
            <a:off x="0" y="5281912"/>
            <a:ext cx="2667000" cy="160020"/>
          </a:xfrm>
          <a:prstGeom prst="rect">
            <a:avLst/>
          </a:prstGeom>
          <a:noFill/>
          <a:ln/>
        </p:spPr>
        <p:txBody>
          <a:bodyPr wrap="none" lIns="0" tIns="0" rIns="0" bIns="0" rtlCol="0" anchor="t"/>
          <a:lstStyle/>
          <a:p>
            <a:pPr algn="ctr" indent="0" marL="0">
              <a:buNone/>
            </a:pPr>
            <a:r>
              <a:rPr lang="en-US" sz="1050" dirty="0">
                <a:solidFill>
                  <a:srgbClr val="5A6C66"/>
                </a:solidFill>
                <a:latin typeface="Microsoft YaHei" pitchFamily="34" charset="0"/>
                <a:ea typeface="Microsoft YaHei" pitchFamily="34" charset="-122"/>
                <a:cs typeface="Microsoft YaHei" pitchFamily="34" charset="-120"/>
              </a:rPr>
              <a:t>On the formulary</a:t>
            </a:r>
            <a:endParaRPr lang="en-US" sz="1050" dirty="0">
              <a:latin typeface="Microsoft YaHei" pitchFamily="34" charset="0"/>
              <a:ea typeface="Microsoft YaHei" pitchFamily="34" charset="-122"/>
              <a:cs typeface="Microsoft YaHei" pitchFamily="34" charset="-120"/>
            </a:endParaRPr>
          </a:p>
        </p:txBody>
      </p:sp>
      <p:sp>
        <p:nvSpPr>
          <p:cNvPr id="49" name="Shape 46"/>
          <p:cNvSpPr/>
          <p:nvPr/>
        </p:nvSpPr>
        <p:spPr>
          <a:xfrm>
            <a:off x="3629025" y="5019675"/>
            <a:ext cx="171450" cy="171450"/>
          </a:xfrm>
          <a:prstGeom prst="ellipse">
            <a:avLst/>
          </a:prstGeom>
          <a:solidFill>
            <a:srgbClr val="0E6B5C"/>
          </a:solidFill>
          <a:ln w="19050">
            <a:solidFill>
              <a:srgbClr val="0E6B5C"/>
            </a:solidFill>
            <a:prstDash val="solid"/>
          </a:ln>
        </p:spPr>
      </p:sp>
      <p:sp>
        <p:nvSpPr>
          <p:cNvPr id="50" name="Text 47"/>
          <p:cNvSpPr/>
          <p:nvPr/>
        </p:nvSpPr>
        <p:spPr>
          <a:xfrm>
            <a:off x="0" y="4768285"/>
            <a:ext cx="7429500" cy="182880"/>
          </a:xfrm>
          <a:prstGeom prst="rect">
            <a:avLst/>
          </a:prstGeom>
          <a:noFill/>
          <a:ln/>
        </p:spPr>
        <p:txBody>
          <a:bodyPr wrap="none" lIns="0" tIns="0" rIns="0" bIns="0" rtlCol="0" anchor="t"/>
          <a:lstStyle/>
          <a:p>
            <a:pPr algn="ctr" indent="0" marL="0">
              <a:buNone/>
            </a:pPr>
            <a:r>
              <a:rPr lang="en-US" sz="1200" b="1" dirty="0">
                <a:solidFill>
                  <a:srgbClr val="0E6B5C"/>
                </a:solidFill>
                <a:latin typeface="Microsoft YaHei" pitchFamily="34" charset="0"/>
                <a:ea typeface="Microsoft YaHei" pitchFamily="34" charset="-122"/>
                <a:cs typeface="Microsoft YaHei" pitchFamily="34" charset="-120"/>
              </a:rPr>
              <a:t>+6 months</a:t>
            </a:r>
            <a:endParaRPr lang="en-US" sz="1200" dirty="0">
              <a:latin typeface="Microsoft YaHei" pitchFamily="34" charset="0"/>
              <a:ea typeface="Microsoft YaHei" pitchFamily="34" charset="-122"/>
              <a:cs typeface="Microsoft YaHei" pitchFamily="34" charset="-120"/>
            </a:endParaRPr>
          </a:p>
        </p:txBody>
      </p:sp>
      <p:sp>
        <p:nvSpPr>
          <p:cNvPr id="51" name="Text 48"/>
          <p:cNvSpPr/>
          <p:nvPr/>
        </p:nvSpPr>
        <p:spPr>
          <a:xfrm>
            <a:off x="0" y="5281912"/>
            <a:ext cx="7429500" cy="160020"/>
          </a:xfrm>
          <a:prstGeom prst="rect">
            <a:avLst/>
          </a:prstGeom>
          <a:noFill/>
          <a:ln/>
        </p:spPr>
        <p:txBody>
          <a:bodyPr wrap="none" lIns="0" tIns="0" rIns="0" bIns="0" rtlCol="0" anchor="t"/>
          <a:lstStyle/>
          <a:p>
            <a:pPr algn="ctr" indent="0" marL="0">
              <a:buNone/>
            </a:pPr>
            <a:r>
              <a:rPr lang="en-US" sz="1050" b="1" dirty="0">
                <a:solidFill>
                  <a:srgbClr val="0E6B5C"/>
                </a:solidFill>
                <a:latin typeface="Microsoft YaHei" pitchFamily="34" charset="0"/>
                <a:ea typeface="Microsoft YaHei" pitchFamily="34" charset="-122"/>
                <a:cs typeface="Microsoft YaHei" pitchFamily="34" charset="-120"/>
              </a:rPr>
              <a:t>First review</a:t>
            </a:r>
            <a:endParaRPr lang="en-US" sz="1050" dirty="0">
              <a:latin typeface="Microsoft YaHei" pitchFamily="34" charset="0"/>
              <a:ea typeface="Microsoft YaHei" pitchFamily="34" charset="-122"/>
              <a:cs typeface="Microsoft YaHei" pitchFamily="34" charset="-120"/>
            </a:endParaRPr>
          </a:p>
        </p:txBody>
      </p:sp>
      <p:sp>
        <p:nvSpPr>
          <p:cNvPr id="52" name="Shape 49"/>
          <p:cNvSpPr/>
          <p:nvPr/>
        </p:nvSpPr>
        <p:spPr>
          <a:xfrm>
            <a:off x="6029325" y="5038725"/>
            <a:ext cx="133350" cy="133350"/>
          </a:xfrm>
          <a:prstGeom prst="ellipse">
            <a:avLst/>
          </a:prstGeom>
          <a:solidFill>
            <a:srgbClr val="F2F7F4"/>
          </a:solidFill>
          <a:ln w="19050">
            <a:solidFill>
              <a:srgbClr val="0E6B5C"/>
            </a:solidFill>
            <a:prstDash val="solid"/>
          </a:ln>
        </p:spPr>
      </p:sp>
      <p:sp>
        <p:nvSpPr>
          <p:cNvPr id="53" name="Text 50"/>
          <p:cNvSpPr/>
          <p:nvPr/>
        </p:nvSpPr>
        <p:spPr>
          <a:xfrm>
            <a:off x="0" y="4768285"/>
            <a:ext cx="12192000" cy="182880"/>
          </a:xfrm>
          <a:prstGeom prst="rect">
            <a:avLst/>
          </a:prstGeom>
          <a:noFill/>
          <a:ln/>
        </p:spPr>
        <p:txBody>
          <a:bodyPr wrap="none" lIns="0" tIns="0" rIns="0" bIns="0" rtlCol="0" anchor="t"/>
          <a:lstStyle/>
          <a:p>
            <a:pPr algn="ctr" indent="0" marL="0">
              <a:buNone/>
            </a:pPr>
            <a:r>
              <a:rPr lang="en-US" sz="1200" b="1" dirty="0">
                <a:solidFill>
                  <a:srgbClr val="1E2B27"/>
                </a:solidFill>
                <a:latin typeface="Microsoft YaHei" pitchFamily="34" charset="0"/>
                <a:ea typeface="Microsoft YaHei" pitchFamily="34" charset="-122"/>
                <a:cs typeface="Microsoft YaHei" pitchFamily="34" charset="-120"/>
              </a:rPr>
              <a:t>2027-04</a:t>
            </a:r>
            <a:endParaRPr lang="en-US" sz="1200" dirty="0">
              <a:latin typeface="Microsoft YaHei" pitchFamily="34" charset="0"/>
              <a:ea typeface="Microsoft YaHei" pitchFamily="34" charset="-122"/>
              <a:cs typeface="Microsoft YaHei" pitchFamily="34" charset="-120"/>
            </a:endParaRPr>
          </a:p>
        </p:txBody>
      </p:sp>
      <p:sp>
        <p:nvSpPr>
          <p:cNvPr id="54" name="Text 51"/>
          <p:cNvSpPr/>
          <p:nvPr/>
        </p:nvSpPr>
        <p:spPr>
          <a:xfrm>
            <a:off x="0" y="5281912"/>
            <a:ext cx="12192000" cy="160020"/>
          </a:xfrm>
          <a:prstGeom prst="rect">
            <a:avLst/>
          </a:prstGeom>
          <a:noFill/>
          <a:ln/>
        </p:spPr>
        <p:txBody>
          <a:bodyPr wrap="none" lIns="0" tIns="0" rIns="0" bIns="0" rtlCol="0" anchor="t"/>
          <a:lstStyle/>
          <a:p>
            <a:pPr algn="ctr" indent="0" marL="0">
              <a:buNone/>
            </a:pPr>
            <a:r>
              <a:rPr lang="en-US" sz="1050" dirty="0">
                <a:solidFill>
                  <a:srgbClr val="5A6C66"/>
                </a:solidFill>
                <a:latin typeface="Microsoft YaHei" pitchFamily="34" charset="0"/>
                <a:ea typeface="Microsoft YaHei" pitchFamily="34" charset="-122"/>
                <a:cs typeface="Microsoft YaHei" pitchFamily="34" charset="-120"/>
              </a:rPr>
              <a:t>Data protection ends</a:t>
            </a:r>
            <a:endParaRPr lang="en-US" sz="1050" dirty="0">
              <a:latin typeface="Microsoft YaHei" pitchFamily="34" charset="0"/>
              <a:ea typeface="Microsoft YaHei" pitchFamily="34" charset="-122"/>
              <a:cs typeface="Microsoft YaHei" pitchFamily="34" charset="-120"/>
            </a:endParaRPr>
          </a:p>
        </p:txBody>
      </p:sp>
      <p:sp>
        <p:nvSpPr>
          <p:cNvPr id="55" name="Shape 52"/>
          <p:cNvSpPr/>
          <p:nvPr/>
        </p:nvSpPr>
        <p:spPr>
          <a:xfrm>
            <a:off x="8410575" y="5038725"/>
            <a:ext cx="133350" cy="133350"/>
          </a:xfrm>
          <a:prstGeom prst="ellipse">
            <a:avLst/>
          </a:prstGeom>
          <a:solidFill>
            <a:srgbClr val="F2F7F4"/>
          </a:solidFill>
          <a:ln w="19050">
            <a:solidFill>
              <a:srgbClr val="0E6B5C"/>
            </a:solidFill>
            <a:prstDash val="solid"/>
          </a:ln>
        </p:spPr>
      </p:sp>
      <p:sp>
        <p:nvSpPr>
          <p:cNvPr id="56" name="Text 53"/>
          <p:cNvSpPr/>
          <p:nvPr/>
        </p:nvSpPr>
        <p:spPr>
          <a:xfrm>
            <a:off x="4762500" y="4768285"/>
            <a:ext cx="7429500" cy="182880"/>
          </a:xfrm>
          <a:prstGeom prst="rect">
            <a:avLst/>
          </a:prstGeom>
          <a:noFill/>
          <a:ln/>
        </p:spPr>
        <p:txBody>
          <a:bodyPr wrap="none" lIns="0" tIns="0" rIns="0" bIns="0" rtlCol="0" anchor="t"/>
          <a:lstStyle/>
          <a:p>
            <a:pPr algn="ctr" indent="0" marL="0">
              <a:buNone/>
            </a:pPr>
            <a:r>
              <a:rPr lang="en-US" sz="1200" b="1" dirty="0">
                <a:solidFill>
                  <a:srgbClr val="1E2B27"/>
                </a:solidFill>
                <a:latin typeface="Microsoft YaHei" pitchFamily="34" charset="0"/>
                <a:ea typeface="Microsoft YaHei" pitchFamily="34" charset="-122"/>
                <a:cs typeface="Microsoft YaHei" pitchFamily="34" charset="-120"/>
              </a:rPr>
              <a:t>2027-10</a:t>
            </a:r>
            <a:endParaRPr lang="en-US" sz="1200" dirty="0">
              <a:latin typeface="Microsoft YaHei" pitchFamily="34" charset="0"/>
              <a:ea typeface="Microsoft YaHei" pitchFamily="34" charset="-122"/>
              <a:cs typeface="Microsoft YaHei" pitchFamily="34" charset="-120"/>
            </a:endParaRPr>
          </a:p>
        </p:txBody>
      </p:sp>
      <p:sp>
        <p:nvSpPr>
          <p:cNvPr id="57" name="Text 54"/>
          <p:cNvSpPr/>
          <p:nvPr/>
        </p:nvSpPr>
        <p:spPr>
          <a:xfrm>
            <a:off x="4762500" y="5281912"/>
            <a:ext cx="7429500" cy="160020"/>
          </a:xfrm>
          <a:prstGeom prst="rect">
            <a:avLst/>
          </a:prstGeom>
          <a:noFill/>
          <a:ln/>
        </p:spPr>
        <p:txBody>
          <a:bodyPr wrap="none" lIns="0" tIns="0" rIns="0" bIns="0" rtlCol="0" anchor="t"/>
          <a:lstStyle/>
          <a:p>
            <a:pPr algn="ctr" indent="0" marL="0">
              <a:buNone/>
            </a:pPr>
            <a:r>
              <a:rPr lang="en-US" sz="1050" dirty="0">
                <a:solidFill>
                  <a:srgbClr val="5A6C66"/>
                </a:solidFill>
                <a:latin typeface="Microsoft YaHei" pitchFamily="34" charset="0"/>
                <a:ea typeface="Microsoft YaHei" pitchFamily="34" charset="-122"/>
                <a:cs typeface="Microsoft YaHei" pitchFamily="34" charset="-120"/>
              </a:rPr>
              <a:t>SURMOUNT-MMO due</a:t>
            </a:r>
            <a:endParaRPr lang="en-US" sz="1050" dirty="0">
              <a:latin typeface="Microsoft YaHei" pitchFamily="34" charset="0"/>
              <a:ea typeface="Microsoft YaHei" pitchFamily="34" charset="-122"/>
              <a:cs typeface="Microsoft YaHei" pitchFamily="34" charset="-120"/>
            </a:endParaRPr>
          </a:p>
        </p:txBody>
      </p:sp>
      <p:sp>
        <p:nvSpPr>
          <p:cNvPr id="58" name="Shape 55"/>
          <p:cNvSpPr/>
          <p:nvPr/>
        </p:nvSpPr>
        <p:spPr>
          <a:xfrm>
            <a:off x="10791825" y="5038725"/>
            <a:ext cx="133350" cy="133350"/>
          </a:xfrm>
          <a:prstGeom prst="ellipse">
            <a:avLst/>
          </a:prstGeom>
          <a:solidFill>
            <a:srgbClr val="F2F7F4"/>
          </a:solidFill>
          <a:ln w="19050">
            <a:solidFill>
              <a:srgbClr val="0E6B5C"/>
            </a:solidFill>
            <a:prstDash val="solid"/>
          </a:ln>
        </p:spPr>
      </p:sp>
      <p:sp>
        <p:nvSpPr>
          <p:cNvPr id="59" name="Text 56"/>
          <p:cNvSpPr/>
          <p:nvPr/>
        </p:nvSpPr>
        <p:spPr>
          <a:xfrm>
            <a:off x="9525000" y="4768285"/>
            <a:ext cx="2667000" cy="182880"/>
          </a:xfrm>
          <a:prstGeom prst="rect">
            <a:avLst/>
          </a:prstGeom>
          <a:noFill/>
          <a:ln/>
        </p:spPr>
        <p:txBody>
          <a:bodyPr wrap="none" lIns="0" tIns="0" rIns="0" bIns="0" rtlCol="0" anchor="t"/>
          <a:lstStyle/>
          <a:p>
            <a:pPr algn="ctr" indent="0" marL="0">
              <a:buNone/>
            </a:pPr>
            <a:r>
              <a:rPr lang="en-US" sz="1200" b="1" dirty="0">
                <a:solidFill>
                  <a:srgbClr val="1E2B27"/>
                </a:solidFill>
                <a:latin typeface="Microsoft YaHei" pitchFamily="34" charset="0"/>
                <a:ea typeface="Microsoft YaHei" pitchFamily="34" charset="-122"/>
                <a:cs typeface="Microsoft YaHei" pitchFamily="34" charset="-120"/>
              </a:rPr>
              <a:t>2027-12</a:t>
            </a:r>
            <a:endParaRPr lang="en-US" sz="1200" dirty="0">
              <a:latin typeface="Microsoft YaHei" pitchFamily="34" charset="0"/>
              <a:ea typeface="Microsoft YaHei" pitchFamily="34" charset="-122"/>
              <a:cs typeface="Microsoft YaHei" pitchFamily="34" charset="-120"/>
            </a:endParaRPr>
          </a:p>
        </p:txBody>
      </p:sp>
      <p:sp>
        <p:nvSpPr>
          <p:cNvPr id="60" name="Text 57"/>
          <p:cNvSpPr/>
          <p:nvPr/>
        </p:nvSpPr>
        <p:spPr>
          <a:xfrm>
            <a:off x="9525000" y="5281912"/>
            <a:ext cx="2667000" cy="160020"/>
          </a:xfrm>
          <a:prstGeom prst="rect">
            <a:avLst/>
          </a:prstGeom>
          <a:noFill/>
          <a:ln/>
        </p:spPr>
        <p:txBody>
          <a:bodyPr wrap="none" lIns="0" tIns="0" rIns="0" bIns="0" rtlCol="0" anchor="t"/>
          <a:lstStyle/>
          <a:p>
            <a:pPr algn="ctr" indent="0" marL="0">
              <a:buNone/>
            </a:pPr>
            <a:r>
              <a:rPr lang="en-US" sz="1050" dirty="0">
                <a:solidFill>
                  <a:srgbClr val="5A6C66"/>
                </a:solidFill>
                <a:latin typeface="Microsoft YaHei" pitchFamily="34" charset="0"/>
                <a:ea typeface="Microsoft YaHei" pitchFamily="34" charset="-122"/>
                <a:cs typeface="Microsoft YaHei" pitchFamily="34" charset="-120"/>
              </a:rPr>
              <a:t>Insurance deal ends</a:t>
            </a:r>
            <a:endParaRPr lang="en-US" sz="1050" dirty="0">
              <a:latin typeface="Microsoft YaHei" pitchFamily="34" charset="0"/>
              <a:ea typeface="Microsoft YaHei" pitchFamily="34" charset="-122"/>
              <a:cs typeface="Microsoft YaHei" pitchFamily="34" charset="-120"/>
            </a:endParaRPr>
          </a:p>
        </p:txBody>
      </p:sp>
      <p:sp>
        <p:nvSpPr>
          <p:cNvPr id="61" name="Text 58"/>
          <p:cNvSpPr/>
          <p:nvPr/>
        </p:nvSpPr>
        <p:spPr>
          <a:xfrm>
            <a:off x="609600" y="6186064"/>
            <a:ext cx="11582400" cy="137160"/>
          </a:xfrm>
          <a:prstGeom prst="rect">
            <a:avLst/>
          </a:prstGeom>
          <a:noFill/>
          <a:ln/>
        </p:spPr>
        <p:txBody>
          <a:bodyPr wrap="none" lIns="0" tIns="0" rIns="0" bIns="0" rtlCol="0" anchor="t"/>
          <a:lstStyle/>
          <a:p>
            <a:pPr algn="l" indent="0" marL="0">
              <a:buNone/>
            </a:pPr>
            <a:r>
              <a:rPr lang="en-US" sz="900" dirty="0">
                <a:solidFill>
                  <a:srgbClr val="5A6C66"/>
                </a:solidFill>
                <a:latin typeface="Microsoft YaHei" pitchFamily="34" charset="0"/>
                <a:ea typeface="Microsoft YaHei" pitchFamily="34" charset="-122"/>
                <a:cs typeface="Microsoft YaHei" pitchFamily="34" charset="-120"/>
              </a:rPr>
              <a:t>Source: Chinese Pharmaceutical Association draft (June 2026), China obesity guideline (2024), ClinicalTrials.gov. AI illustration</a:t>
            </a:r>
            <a:endParaRPr lang="en-US" sz="90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7F4"/>
          </a:solidFill>
          <a:ln/>
        </p:spPr>
      </p:sp>
      <p:sp>
        <p:nvSpPr>
          <p:cNvPr id="3" name="Shape 1"/>
          <p:cNvSpPr/>
          <p:nvPr/>
        </p:nvSpPr>
        <p:spPr>
          <a:xfrm>
            <a:off x="609600" y="152400"/>
            <a:ext cx="323850" cy="342900"/>
          </a:xfrm>
          <a:custGeom>
            <a:avLst/>
            <a:gdLst/>
            <a:ahLst/>
            <a:cxnLst/>
            <a:rect l="l" t="t" r="r" b="b"/>
            <a:pathLst>
              <a:path w="323850" h="342900">
                <a:moveTo>
                  <a:pt x="0" y="209550"/>
                </a:moveTo>
                <a:lnTo>
                  <a:pt x="16193" y="209550"/>
                </a:lnTo>
                <a:lnTo>
                  <a:pt x="73343" y="114300"/>
                </a:lnTo>
                <a:lnTo>
                  <a:pt x="130493" y="342900"/>
                </a:lnTo>
                <a:lnTo>
                  <a:pt x="187643" y="0"/>
                </a:lnTo>
                <a:lnTo>
                  <a:pt x="244793" y="266700"/>
                </a:lnTo>
                <a:lnTo>
                  <a:pt x="301943" y="209550"/>
                </a:lnTo>
                <a:lnTo>
                  <a:pt x="323850" y="209550"/>
                </a:lnTo>
              </a:path>
            </a:pathLst>
          </a:custGeom>
          <a:noFill/>
          <a:ln w="15240">
            <a:solidFill>
              <a:srgbClr val="3D9B82"/>
            </a:solidFill>
            <a:prstDash val="solid"/>
          </a:ln>
        </p:spPr>
      </p:sp>
      <p:sp>
        <p:nvSpPr>
          <p:cNvPr id="4" name="Text 2"/>
          <p:cNvSpPr/>
          <p:nvPr/>
        </p:nvSpPr>
        <p:spPr>
          <a:xfrm>
            <a:off x="1009650" y="290450"/>
            <a:ext cx="11182350" cy="148590"/>
          </a:xfrm>
          <a:prstGeom prst="rect">
            <a:avLst/>
          </a:prstGeom>
          <a:noFill/>
          <a:ln/>
        </p:spPr>
        <p:txBody>
          <a:bodyPr wrap="none" lIns="0" tIns="0" rIns="0" bIns="0" rtlCol="0" anchor="t"/>
          <a:lstStyle/>
          <a:p>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V</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975" b="1" spc="150" kern="0" dirty="0">
                <a:solidFill>
                  <a:srgbClr val="0E6B5C"/>
                </a:solidFill>
                <a:latin typeface="Microsoft YaHei" pitchFamily="34" charset="0"/>
                <a:ea typeface="Microsoft YaHei" pitchFamily="34" charset="-122"/>
                <a:cs typeface="Microsoft YaHei" pitchFamily="34" charset="-120"/>
              </a:rPr>
              <a:t>t</a:t>
            </a:r>
            <a:pPr algn="l" indent="0" marL="0">
              <a:buNone/>
            </a:pPr>
            <a:r>
              <a:rPr lang="en-US" sz="975" b="1" dirty="0">
                <a:solidFill>
                  <a:srgbClr val="0E6B5C"/>
                </a:solidFill>
                <a:latin typeface="Microsoft YaHei" pitchFamily="34" charset="0"/>
                <a:ea typeface="Microsoft YaHei" pitchFamily="34" charset="-122"/>
                <a:cs typeface="Microsoft YaHei" pitchFamily="34" charset="-120"/>
              </a:rPr>
              <a:t>e</a:t>
            </a:r>
            <a:endParaRPr lang="en-US" sz="975" dirty="0">
              <a:latin typeface="Microsoft YaHei" pitchFamily="34" charset="0"/>
              <a:ea typeface="Microsoft YaHei" pitchFamily="34" charset="-122"/>
              <a:cs typeface="Microsoft YaHei" pitchFamily="34" charset="-120"/>
            </a:endParaRPr>
          </a:p>
        </p:txBody>
      </p:sp>
      <p:sp>
        <p:nvSpPr>
          <p:cNvPr id="5" name="Text 3"/>
          <p:cNvSpPr/>
          <p:nvPr/>
        </p:nvSpPr>
        <p:spPr>
          <a:xfrm>
            <a:off x="609600" y="805037"/>
            <a:ext cx="11582400" cy="457200"/>
          </a:xfrm>
          <a:prstGeom prst="rect">
            <a:avLst/>
          </a:prstGeom>
          <a:noFill/>
          <a:ln/>
        </p:spPr>
        <p:txBody>
          <a:bodyPr wrap="none" lIns="0" tIns="0" rIns="0" bIns="0" rtlCol="0" anchor="t"/>
          <a:lstStyle/>
          <a:p>
            <a:pPr algn="l" indent="0" marL="0">
              <a:buNone/>
            </a:pPr>
            <a:r>
              <a:rPr lang="en-US" sz="3000" b="1" dirty="0">
                <a:solidFill>
                  <a:srgbClr val="1E2B27"/>
                </a:solidFill>
                <a:latin typeface="Microsoft YaHei" pitchFamily="34" charset="0"/>
                <a:ea typeface="Microsoft YaHei" pitchFamily="34" charset="-122"/>
                <a:cs typeface="Microsoft YaHei" pitchFamily="34" charset="-120"/>
              </a:rPr>
              <a:t>Three items for the committee</a:t>
            </a:r>
            <a:pPr algn="l" indent="0" marL="0">
              <a:buNone/>
            </a:pPr>
            <a:r>
              <a:rPr lang="en-US" sz="3000" b="1" dirty="0">
                <a:solidFill>
                  <a:srgbClr val="1E2B27"/>
                </a:solidFill>
                <a:latin typeface="Microsoft YaHei" pitchFamily="34" charset="0"/>
                <a:ea typeface="Microsoft YaHei" pitchFamily="34" charset="-122"/>
                <a:cs typeface="Microsoft YaHei" pitchFamily="34" charset="-120"/>
              </a:rPr>
              <a:t>'</a:t>
            </a:r>
            <a:pPr algn="l" indent="0" marL="0">
              <a:buNone/>
            </a:pPr>
            <a:r>
              <a:rPr lang="en-US" sz="3000" b="1" dirty="0">
                <a:solidFill>
                  <a:srgbClr val="1E2B27"/>
                </a:solidFill>
                <a:latin typeface="Microsoft YaHei" pitchFamily="34" charset="0"/>
                <a:ea typeface="Microsoft YaHei" pitchFamily="34" charset="-122"/>
                <a:cs typeface="Microsoft YaHei" pitchFamily="34" charset="-120"/>
              </a:rPr>
              <a:t>s vote</a:t>
            </a:r>
            <a:endParaRPr lang="en-US" sz="3000" dirty="0">
              <a:latin typeface="Microsoft YaHei" pitchFamily="34" charset="0"/>
              <a:ea typeface="Microsoft YaHei" pitchFamily="34" charset="-122"/>
              <a:cs typeface="Microsoft YaHei" pitchFamily="34" charset="-120"/>
            </a:endParaRPr>
          </a:p>
        </p:txBody>
      </p:sp>
      <p:sp>
        <p:nvSpPr>
          <p:cNvPr id="6" name="Shape 4"/>
          <p:cNvSpPr/>
          <p:nvPr/>
        </p:nvSpPr>
        <p:spPr>
          <a:xfrm>
            <a:off x="609600" y="1447800"/>
            <a:ext cx="10972800" cy="9525"/>
          </a:xfrm>
          <a:prstGeom prst="rect">
            <a:avLst/>
          </a:prstGeom>
          <a:solidFill>
            <a:srgbClr val="D5E2DC"/>
          </a:solidFill>
          <a:ln/>
        </p:spPr>
      </p:sp>
      <p:sp>
        <p:nvSpPr>
          <p:cNvPr id="7" name="Shape 5"/>
          <p:cNvSpPr/>
          <p:nvPr/>
        </p:nvSpPr>
        <p:spPr>
          <a:xfrm>
            <a:off x="609600" y="1438275"/>
            <a:ext cx="533400" cy="28575"/>
          </a:xfrm>
          <a:prstGeom prst="rect">
            <a:avLst/>
          </a:prstGeom>
          <a:solidFill>
            <a:srgbClr val="0E6B5C"/>
          </a:solidFill>
          <a:ln/>
        </p:spPr>
      </p:sp>
      <p:sp>
        <p:nvSpPr>
          <p:cNvPr id="8" name="Text 6"/>
          <p:cNvSpPr/>
          <p:nvPr/>
        </p:nvSpPr>
        <p:spPr>
          <a:xfrm>
            <a:off x="4572000" y="1728364"/>
            <a:ext cx="76200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For</a:t>
            </a:r>
            <a:endParaRPr lang="en-US" sz="900" dirty="0">
              <a:latin typeface="Microsoft YaHei" pitchFamily="34" charset="0"/>
              <a:ea typeface="Microsoft YaHei" pitchFamily="34" charset="-122"/>
              <a:cs typeface="Microsoft YaHei" pitchFamily="34" charset="-120"/>
            </a:endParaRPr>
          </a:p>
        </p:txBody>
      </p:sp>
      <p:sp>
        <p:nvSpPr>
          <p:cNvPr id="9" name="Text 7"/>
          <p:cNvSpPr/>
          <p:nvPr/>
        </p:nvSpPr>
        <p:spPr>
          <a:xfrm>
            <a:off x="6858000" y="1728364"/>
            <a:ext cx="53340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Against</a:t>
            </a:r>
            <a:endParaRPr lang="en-US" sz="900" dirty="0">
              <a:latin typeface="Microsoft YaHei" pitchFamily="34" charset="0"/>
              <a:ea typeface="Microsoft YaHei" pitchFamily="34" charset="-122"/>
              <a:cs typeface="Microsoft YaHei" pitchFamily="34" charset="-120"/>
            </a:endParaRPr>
          </a:p>
        </p:txBody>
      </p:sp>
      <p:sp>
        <p:nvSpPr>
          <p:cNvPr id="10" name="Text 8"/>
          <p:cNvSpPr/>
          <p:nvPr/>
        </p:nvSpPr>
        <p:spPr>
          <a:xfrm>
            <a:off x="9144000" y="1728364"/>
            <a:ext cx="3048000" cy="137160"/>
          </a:xfrm>
          <a:prstGeom prst="rect">
            <a:avLst/>
          </a:prstGeom>
          <a:noFill/>
          <a:ln/>
        </p:spPr>
        <p:txBody>
          <a:bodyPr wrap="none" lIns="0" tIns="0" rIns="0" bIns="0" rtlCol="0" anchor="t"/>
          <a:lstStyle/>
          <a:p>
            <a:pPr algn="ctr" indent="0" marL="0">
              <a:buNone/>
            </a:pPr>
            <a:r>
              <a:rPr lang="en-US" sz="900" dirty="0">
                <a:solidFill>
                  <a:srgbClr val="5A6C66"/>
                </a:solidFill>
                <a:latin typeface="Microsoft YaHei" pitchFamily="34" charset="0"/>
                <a:ea typeface="Microsoft YaHei" pitchFamily="34" charset="-122"/>
                <a:cs typeface="Microsoft YaHei" pitchFamily="34" charset="-120"/>
              </a:rPr>
              <a:t>Abstain</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614363" y="1966912"/>
            <a:ext cx="10963275" cy="904875"/>
          </a:xfrm>
          <a:prstGeom prst="roundRect">
            <a:avLst>
              <a:gd name="adj" fmla="val 10526"/>
            </a:avLst>
          </a:prstGeom>
          <a:solidFill>
            <a:srgbClr val="FBFDFC"/>
          </a:solidFill>
          <a:ln w="9525">
            <a:solidFill>
              <a:srgbClr val="D5E2DC"/>
            </a:solidFill>
            <a:prstDash val="solid"/>
          </a:ln>
        </p:spPr>
      </p:sp>
      <p:sp>
        <p:nvSpPr>
          <p:cNvPr id="12" name="Text 10"/>
          <p:cNvSpPr/>
          <p:nvPr/>
        </p:nvSpPr>
        <p:spPr>
          <a:xfrm>
            <a:off x="838200" y="2222816"/>
            <a:ext cx="11353800" cy="411480"/>
          </a:xfrm>
          <a:prstGeom prst="rect">
            <a:avLst/>
          </a:prstGeom>
          <a:noFill/>
          <a:ln/>
        </p:spPr>
        <p:txBody>
          <a:bodyPr wrap="none" lIns="0" tIns="0" rIns="0" bIns="0" rtlCol="0" anchor="t"/>
          <a:lstStyle/>
          <a:p>
            <a:pPr algn="l" indent="0" marL="0">
              <a:buNone/>
            </a:pPr>
            <a:r>
              <a:rPr lang="en-US" sz="2700" b="1" dirty="0">
                <a:solidFill>
                  <a:srgbClr val="0E6B5C"/>
                </a:solidFill>
                <a:latin typeface="Microsoft YaHei" pitchFamily="34" charset="0"/>
                <a:ea typeface="Microsoft YaHei" pitchFamily="34" charset="-122"/>
                <a:cs typeface="Microsoft YaHei" pitchFamily="34" charset="-120"/>
              </a:rPr>
              <a:t>1</a:t>
            </a:r>
            <a:endParaRPr lang="en-US" sz="2700" dirty="0">
              <a:latin typeface="Microsoft YaHei" pitchFamily="34" charset="0"/>
              <a:ea typeface="Microsoft YaHei" pitchFamily="34" charset="-122"/>
              <a:cs typeface="Microsoft YaHei" pitchFamily="34" charset="-120"/>
            </a:endParaRPr>
          </a:p>
        </p:txBody>
      </p:sp>
      <p:sp>
        <p:nvSpPr>
          <p:cNvPr id="13" name="Text 11"/>
          <p:cNvSpPr/>
          <p:nvPr/>
        </p:nvSpPr>
        <p:spPr>
          <a:xfrm>
            <a:off x="1428750" y="2167237"/>
            <a:ext cx="10763250" cy="160020"/>
          </a:xfrm>
          <a:prstGeom prst="rect">
            <a:avLst/>
          </a:prstGeom>
          <a:noFill/>
          <a:ln/>
        </p:spPr>
        <p:txBody>
          <a:bodyPr wrap="none" lIns="0" tIns="0" rIns="0" bIns="0" rtlCol="0" anchor="t"/>
          <a:lstStyle/>
          <a:p>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D</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u</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g</a:t>
            </a:r>
            <a:pPr algn="l" indent="0" marL="0">
              <a:buNone/>
            </a:pPr>
            <a:r>
              <a:rPr lang="en-US" sz="1050" b="1" dirty="0">
                <a:solidFill>
                  <a:srgbClr val="0E6B5C"/>
                </a:solidFill>
                <a:latin typeface="Microsoft YaHei" pitchFamily="34" charset="0"/>
                <a:ea typeface="Microsoft YaHei" pitchFamily="34" charset="-122"/>
                <a:cs typeface="Microsoft YaHei" pitchFamily="34" charset="-120"/>
              </a:rPr>
              <a:t>s</a:t>
            </a:r>
            <a:endParaRPr lang="en-US" sz="1050" dirty="0">
              <a:latin typeface="Microsoft YaHei" pitchFamily="34" charset="0"/>
              <a:ea typeface="Microsoft YaHei" pitchFamily="34" charset="-122"/>
              <a:cs typeface="Microsoft YaHei" pitchFamily="34" charset="-120"/>
            </a:endParaRPr>
          </a:p>
        </p:txBody>
      </p:sp>
      <p:sp>
        <p:nvSpPr>
          <p:cNvPr id="14" name="Text 12"/>
          <p:cNvSpPr/>
          <p:nvPr/>
        </p:nvSpPr>
        <p:spPr>
          <a:xfrm>
            <a:off x="1428750" y="2417779"/>
            <a:ext cx="10763250" cy="251460"/>
          </a:xfrm>
          <a:prstGeom prst="rect">
            <a:avLst/>
          </a:prstGeom>
          <a:noFill/>
          <a:ln/>
        </p:spPr>
        <p:txBody>
          <a:bodyPr wrap="none" lIns="0" tIns="0" rIns="0" bIns="0" rtlCol="0" anchor="t"/>
          <a:lstStyle/>
          <a:p>
            <a:pPr algn="l" indent="0" marL="0">
              <a:buNone/>
            </a:pPr>
            <a:r>
              <a:rPr lang="en-US" sz="1650" b="1" dirty="0">
                <a:solidFill>
                  <a:srgbClr val="1E2B27"/>
                </a:solidFill>
                <a:latin typeface="Microsoft YaHei" pitchFamily="34" charset="0"/>
                <a:ea typeface="Microsoft YaHei" pitchFamily="34" charset="-122"/>
                <a:cs typeface="Microsoft YaHei" pitchFamily="34" charset="-120"/>
              </a:rPr>
              <a:t>Tirzepatide, Wegovy, mazdutide per case</a:t>
            </a:r>
            <a:endParaRPr lang="en-US" sz="1650" dirty="0">
              <a:latin typeface="Microsoft YaHei" pitchFamily="34" charset="0"/>
              <a:ea typeface="Microsoft YaHei" pitchFamily="34" charset="-122"/>
              <a:cs typeface="Microsoft YaHei" pitchFamily="34" charset="-120"/>
            </a:endParaRPr>
          </a:p>
        </p:txBody>
      </p:sp>
      <p:sp>
        <p:nvSpPr>
          <p:cNvPr id="15" name="Shape 13"/>
          <p:cNvSpPr/>
          <p:nvPr/>
        </p:nvSpPr>
        <p:spPr>
          <a:xfrm>
            <a:off x="8257222" y="2294573"/>
            <a:ext cx="249555" cy="249555"/>
          </a:xfrm>
          <a:prstGeom prst="roundRect">
            <a:avLst>
              <a:gd name="adj" fmla="val 15267"/>
            </a:avLst>
          </a:prstGeom>
          <a:solidFill>
            <a:srgbClr val="F2F7F4"/>
          </a:solidFill>
          <a:ln w="17145">
            <a:solidFill>
              <a:srgbClr val="0E6B5C"/>
            </a:solidFill>
            <a:prstDash val="solid"/>
          </a:ln>
        </p:spPr>
      </p:sp>
      <p:sp>
        <p:nvSpPr>
          <p:cNvPr id="16" name="Shape 14"/>
          <p:cNvSpPr/>
          <p:nvPr/>
        </p:nvSpPr>
        <p:spPr>
          <a:xfrm>
            <a:off x="9400223" y="2294573"/>
            <a:ext cx="249555" cy="249555"/>
          </a:xfrm>
          <a:prstGeom prst="roundRect">
            <a:avLst>
              <a:gd name="adj" fmla="val 15267"/>
            </a:avLst>
          </a:prstGeom>
          <a:solidFill>
            <a:srgbClr val="F2F7F4"/>
          </a:solidFill>
          <a:ln w="17145">
            <a:solidFill>
              <a:srgbClr val="BBC5C1"/>
            </a:solidFill>
            <a:prstDash val="solid"/>
          </a:ln>
        </p:spPr>
      </p:sp>
      <p:sp>
        <p:nvSpPr>
          <p:cNvPr id="17" name="Shape 15"/>
          <p:cNvSpPr/>
          <p:nvPr/>
        </p:nvSpPr>
        <p:spPr>
          <a:xfrm>
            <a:off x="10543223" y="2294573"/>
            <a:ext cx="249555" cy="249555"/>
          </a:xfrm>
          <a:prstGeom prst="roundRect">
            <a:avLst>
              <a:gd name="adj" fmla="val 15267"/>
            </a:avLst>
          </a:prstGeom>
          <a:solidFill>
            <a:srgbClr val="F2F7F4"/>
          </a:solidFill>
          <a:ln w="17145">
            <a:solidFill>
              <a:srgbClr val="BBC5C1"/>
            </a:solidFill>
            <a:prstDash val="solid"/>
          </a:ln>
        </p:spPr>
      </p:sp>
      <p:sp>
        <p:nvSpPr>
          <p:cNvPr id="18" name="Shape 16"/>
          <p:cNvSpPr/>
          <p:nvPr/>
        </p:nvSpPr>
        <p:spPr>
          <a:xfrm>
            <a:off x="614363" y="3033713"/>
            <a:ext cx="10963275" cy="904875"/>
          </a:xfrm>
          <a:prstGeom prst="roundRect">
            <a:avLst>
              <a:gd name="adj" fmla="val 10526"/>
            </a:avLst>
          </a:prstGeom>
          <a:solidFill>
            <a:srgbClr val="FBFDFC"/>
          </a:solidFill>
          <a:ln w="9525">
            <a:solidFill>
              <a:srgbClr val="D5E2DC"/>
            </a:solidFill>
            <a:prstDash val="solid"/>
          </a:ln>
        </p:spPr>
      </p:sp>
      <p:sp>
        <p:nvSpPr>
          <p:cNvPr id="19" name="Text 17"/>
          <p:cNvSpPr/>
          <p:nvPr/>
        </p:nvSpPr>
        <p:spPr>
          <a:xfrm>
            <a:off x="838200" y="3289616"/>
            <a:ext cx="11353800" cy="411480"/>
          </a:xfrm>
          <a:prstGeom prst="rect">
            <a:avLst/>
          </a:prstGeom>
          <a:noFill/>
          <a:ln/>
        </p:spPr>
        <p:txBody>
          <a:bodyPr wrap="none" lIns="0" tIns="0" rIns="0" bIns="0" rtlCol="0" anchor="t"/>
          <a:lstStyle/>
          <a:p>
            <a:pPr algn="l" indent="0" marL="0">
              <a:buNone/>
            </a:pPr>
            <a:r>
              <a:rPr lang="en-US" sz="2700" b="1" dirty="0">
                <a:solidFill>
                  <a:srgbClr val="0E6B5C"/>
                </a:solidFill>
                <a:latin typeface="Microsoft YaHei" pitchFamily="34" charset="0"/>
                <a:ea typeface="Microsoft YaHei" pitchFamily="34" charset="-122"/>
                <a:cs typeface="Microsoft YaHei" pitchFamily="34" charset="-120"/>
              </a:rPr>
              <a:t>2</a:t>
            </a:r>
            <a:endParaRPr lang="en-US" sz="2700" dirty="0">
              <a:latin typeface="Microsoft YaHei" pitchFamily="34" charset="0"/>
              <a:ea typeface="Microsoft YaHei" pitchFamily="34" charset="-122"/>
              <a:cs typeface="Microsoft YaHei" pitchFamily="34" charset="-120"/>
            </a:endParaRPr>
          </a:p>
        </p:txBody>
      </p:sp>
      <p:sp>
        <p:nvSpPr>
          <p:cNvPr id="20" name="Text 18"/>
          <p:cNvSpPr/>
          <p:nvPr/>
        </p:nvSpPr>
        <p:spPr>
          <a:xfrm>
            <a:off x="1428750" y="3234037"/>
            <a:ext cx="10763250" cy="160020"/>
          </a:xfrm>
          <a:prstGeom prst="rect">
            <a:avLst/>
          </a:prstGeom>
          <a:noFill/>
          <a:ln/>
        </p:spPr>
        <p:txBody>
          <a:bodyPr wrap="none" lIns="0" tIns="0" rIns="0" bIns="0" rtlCol="0" anchor="t"/>
          <a:lstStyle/>
          <a:p>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S</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c</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o</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p</a:t>
            </a:r>
            <a:pPr algn="l" indent="0" marL="0">
              <a:buNone/>
            </a:pPr>
            <a:r>
              <a:rPr lang="en-US" sz="1050" b="1" dirty="0">
                <a:solidFill>
                  <a:srgbClr val="0E6B5C"/>
                </a:solidFill>
                <a:latin typeface="Microsoft YaHei" pitchFamily="34" charset="0"/>
                <a:ea typeface="Microsoft YaHei" pitchFamily="34" charset="-122"/>
                <a:cs typeface="Microsoft YaHei" pitchFamily="34" charset="-120"/>
              </a:rPr>
              <a:t>e</a:t>
            </a:r>
            <a:endParaRPr lang="en-US" sz="1050" dirty="0">
              <a:latin typeface="Microsoft YaHei" pitchFamily="34" charset="0"/>
              <a:ea typeface="Microsoft YaHei" pitchFamily="34" charset="-122"/>
              <a:cs typeface="Microsoft YaHei" pitchFamily="34" charset="-120"/>
            </a:endParaRPr>
          </a:p>
        </p:txBody>
      </p:sp>
      <p:sp>
        <p:nvSpPr>
          <p:cNvPr id="21" name="Text 19"/>
          <p:cNvSpPr/>
          <p:nvPr/>
        </p:nvSpPr>
        <p:spPr>
          <a:xfrm>
            <a:off x="1428750" y="3484579"/>
            <a:ext cx="10763250" cy="251460"/>
          </a:xfrm>
          <a:prstGeom prst="rect">
            <a:avLst/>
          </a:prstGeom>
          <a:noFill/>
          <a:ln/>
        </p:spPr>
        <p:txBody>
          <a:bodyPr wrap="none" lIns="0" tIns="0" rIns="0" bIns="0" rtlCol="0" anchor="t"/>
          <a:lstStyle/>
          <a:p>
            <a:pPr algn="l" indent="0" marL="0">
              <a:buNone/>
            </a:pPr>
            <a:r>
              <a:rPr lang="en-US" sz="1650" b="1" dirty="0">
                <a:solidFill>
                  <a:srgbClr val="1E2B27"/>
                </a:solidFill>
                <a:latin typeface="Microsoft YaHei" pitchFamily="34" charset="0"/>
                <a:ea typeface="Microsoft YaHei" pitchFamily="34" charset="-122"/>
                <a:cs typeface="Microsoft YaHei" pitchFamily="34" charset="-120"/>
              </a:rPr>
              <a:t>Weight clinic, endocrinology, nutrition</a:t>
            </a:r>
            <a:endParaRPr lang="en-US" sz="1650" dirty="0">
              <a:latin typeface="Microsoft YaHei" pitchFamily="34" charset="0"/>
              <a:ea typeface="Microsoft YaHei" pitchFamily="34" charset="-122"/>
              <a:cs typeface="Microsoft YaHei" pitchFamily="34" charset="-120"/>
            </a:endParaRPr>
          </a:p>
        </p:txBody>
      </p:sp>
      <p:sp>
        <p:nvSpPr>
          <p:cNvPr id="22" name="Shape 20"/>
          <p:cNvSpPr/>
          <p:nvPr/>
        </p:nvSpPr>
        <p:spPr>
          <a:xfrm>
            <a:off x="8257222" y="3361373"/>
            <a:ext cx="249555" cy="249555"/>
          </a:xfrm>
          <a:prstGeom prst="roundRect">
            <a:avLst>
              <a:gd name="adj" fmla="val 15267"/>
            </a:avLst>
          </a:prstGeom>
          <a:solidFill>
            <a:srgbClr val="F2F7F4"/>
          </a:solidFill>
          <a:ln w="17145">
            <a:solidFill>
              <a:srgbClr val="0E6B5C"/>
            </a:solidFill>
            <a:prstDash val="solid"/>
          </a:ln>
        </p:spPr>
      </p:sp>
      <p:sp>
        <p:nvSpPr>
          <p:cNvPr id="23" name="Shape 21"/>
          <p:cNvSpPr/>
          <p:nvPr/>
        </p:nvSpPr>
        <p:spPr>
          <a:xfrm>
            <a:off x="9400223" y="3361373"/>
            <a:ext cx="249555" cy="249555"/>
          </a:xfrm>
          <a:prstGeom prst="roundRect">
            <a:avLst>
              <a:gd name="adj" fmla="val 15267"/>
            </a:avLst>
          </a:prstGeom>
          <a:solidFill>
            <a:srgbClr val="F2F7F4"/>
          </a:solidFill>
          <a:ln w="17145">
            <a:solidFill>
              <a:srgbClr val="BBC5C1"/>
            </a:solidFill>
            <a:prstDash val="solid"/>
          </a:ln>
        </p:spPr>
      </p:sp>
      <p:sp>
        <p:nvSpPr>
          <p:cNvPr id="24" name="Shape 22"/>
          <p:cNvSpPr/>
          <p:nvPr/>
        </p:nvSpPr>
        <p:spPr>
          <a:xfrm>
            <a:off x="10543223" y="3361373"/>
            <a:ext cx="249555" cy="249555"/>
          </a:xfrm>
          <a:prstGeom prst="roundRect">
            <a:avLst>
              <a:gd name="adj" fmla="val 15267"/>
            </a:avLst>
          </a:prstGeom>
          <a:solidFill>
            <a:srgbClr val="F2F7F4"/>
          </a:solidFill>
          <a:ln w="17145">
            <a:solidFill>
              <a:srgbClr val="BBC5C1"/>
            </a:solidFill>
            <a:prstDash val="solid"/>
          </a:ln>
        </p:spPr>
      </p:sp>
      <p:sp>
        <p:nvSpPr>
          <p:cNvPr id="25" name="Shape 23"/>
          <p:cNvSpPr/>
          <p:nvPr/>
        </p:nvSpPr>
        <p:spPr>
          <a:xfrm>
            <a:off x="614363" y="4100513"/>
            <a:ext cx="10963275" cy="904875"/>
          </a:xfrm>
          <a:prstGeom prst="roundRect">
            <a:avLst>
              <a:gd name="adj" fmla="val 10526"/>
            </a:avLst>
          </a:prstGeom>
          <a:solidFill>
            <a:srgbClr val="FBFDFC"/>
          </a:solidFill>
          <a:ln w="9525">
            <a:solidFill>
              <a:srgbClr val="D5E2DC"/>
            </a:solidFill>
            <a:prstDash val="solid"/>
          </a:ln>
        </p:spPr>
      </p:sp>
      <p:sp>
        <p:nvSpPr>
          <p:cNvPr id="26" name="Text 24"/>
          <p:cNvSpPr/>
          <p:nvPr/>
        </p:nvSpPr>
        <p:spPr>
          <a:xfrm>
            <a:off x="838200" y="4356416"/>
            <a:ext cx="11353800" cy="411480"/>
          </a:xfrm>
          <a:prstGeom prst="rect">
            <a:avLst/>
          </a:prstGeom>
          <a:noFill/>
          <a:ln/>
        </p:spPr>
        <p:txBody>
          <a:bodyPr wrap="none" lIns="0" tIns="0" rIns="0" bIns="0" rtlCol="0" anchor="t"/>
          <a:lstStyle/>
          <a:p>
            <a:pPr algn="l" indent="0" marL="0">
              <a:buNone/>
            </a:pPr>
            <a:r>
              <a:rPr lang="en-US" sz="2700" b="1" dirty="0">
                <a:solidFill>
                  <a:srgbClr val="0E6B5C"/>
                </a:solidFill>
                <a:latin typeface="Microsoft YaHei" pitchFamily="34" charset="0"/>
                <a:ea typeface="Microsoft YaHei" pitchFamily="34" charset="-122"/>
                <a:cs typeface="Microsoft YaHei" pitchFamily="34" charset="-120"/>
              </a:rPr>
              <a:t>3</a:t>
            </a:r>
            <a:endParaRPr lang="en-US" sz="2700" dirty="0">
              <a:latin typeface="Microsoft YaHei" pitchFamily="34" charset="0"/>
              <a:ea typeface="Microsoft YaHei" pitchFamily="34" charset="-122"/>
              <a:cs typeface="Microsoft YaHei" pitchFamily="34" charset="-120"/>
            </a:endParaRPr>
          </a:p>
        </p:txBody>
      </p:sp>
      <p:sp>
        <p:nvSpPr>
          <p:cNvPr id="27" name="Text 25"/>
          <p:cNvSpPr/>
          <p:nvPr/>
        </p:nvSpPr>
        <p:spPr>
          <a:xfrm>
            <a:off x="1428750" y="4300837"/>
            <a:ext cx="10763250" cy="160020"/>
          </a:xfrm>
          <a:prstGeom prst="rect">
            <a:avLst/>
          </a:prstGeom>
          <a:noFill/>
          <a:ln/>
        </p:spPr>
        <p:txBody>
          <a:bodyPr wrap="none" lIns="0" tIns="0" rIns="0" bIns="0" rtlCol="0" anchor="t"/>
          <a:lstStyle/>
          <a:p>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R</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u</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l</a:t>
            </a:r>
            <a:pPr algn="l" indent="0" marL="0">
              <a:buNone/>
            </a:pPr>
            <a:r>
              <a:rPr lang="en-US" sz="1050" b="1" spc="150" kern="0" dirty="0">
                <a:solidFill>
                  <a:srgbClr val="0E6B5C"/>
                </a:solidFill>
                <a:latin typeface="Microsoft YaHei" pitchFamily="34" charset="0"/>
                <a:ea typeface="Microsoft YaHei" pitchFamily="34" charset="-122"/>
                <a:cs typeface="Microsoft YaHei" pitchFamily="34" charset="-120"/>
              </a:rPr>
              <a:t>e</a:t>
            </a:r>
            <a:pPr algn="l" indent="0" marL="0">
              <a:buNone/>
            </a:pPr>
            <a:r>
              <a:rPr lang="en-US" sz="1050" b="1" dirty="0">
                <a:solidFill>
                  <a:srgbClr val="0E6B5C"/>
                </a:solidFill>
                <a:latin typeface="Microsoft YaHei" pitchFamily="34" charset="0"/>
                <a:ea typeface="Microsoft YaHei" pitchFamily="34" charset="-122"/>
                <a:cs typeface="Microsoft YaHei" pitchFamily="34" charset="-120"/>
              </a:rPr>
              <a:t>s</a:t>
            </a:r>
            <a:endParaRPr lang="en-US" sz="1050" dirty="0">
              <a:latin typeface="Microsoft YaHei" pitchFamily="34" charset="0"/>
              <a:ea typeface="Microsoft YaHei" pitchFamily="34" charset="-122"/>
              <a:cs typeface="Microsoft YaHei" pitchFamily="34" charset="-120"/>
            </a:endParaRPr>
          </a:p>
        </p:txBody>
      </p:sp>
      <p:sp>
        <p:nvSpPr>
          <p:cNvPr id="28" name="Text 26"/>
          <p:cNvSpPr/>
          <p:nvPr/>
        </p:nvSpPr>
        <p:spPr>
          <a:xfrm>
            <a:off x="1428750" y="4551379"/>
            <a:ext cx="10763250" cy="251460"/>
          </a:xfrm>
          <a:prstGeom prst="rect">
            <a:avLst/>
          </a:prstGeom>
          <a:noFill/>
          <a:ln/>
        </p:spPr>
        <p:txBody>
          <a:bodyPr wrap="none" lIns="0" tIns="0" rIns="0" bIns="0" rtlCol="0" anchor="t"/>
          <a:lstStyle/>
          <a:p>
            <a:pPr algn="l" indent="0" marL="0">
              <a:buNone/>
            </a:pPr>
            <a:r>
              <a:rPr lang="en-US" sz="1650" b="1" dirty="0">
                <a:solidFill>
                  <a:srgbClr val="1E2B27"/>
                </a:solidFill>
                <a:latin typeface="Microsoft YaHei" pitchFamily="34" charset="0"/>
                <a:ea typeface="Microsoft YaHei" pitchFamily="34" charset="-122"/>
                <a:cs typeface="Microsoft YaHei" pitchFamily="34" charset="-120"/>
              </a:rPr>
              <a:t>Checks first, self-pay, six-month review</a:t>
            </a:r>
            <a:endParaRPr lang="en-US" sz="1650" dirty="0">
              <a:latin typeface="Microsoft YaHei" pitchFamily="34" charset="0"/>
              <a:ea typeface="Microsoft YaHei" pitchFamily="34" charset="-122"/>
              <a:cs typeface="Microsoft YaHei" pitchFamily="34" charset="-120"/>
            </a:endParaRPr>
          </a:p>
        </p:txBody>
      </p:sp>
      <p:sp>
        <p:nvSpPr>
          <p:cNvPr id="29" name="Shape 27"/>
          <p:cNvSpPr/>
          <p:nvPr/>
        </p:nvSpPr>
        <p:spPr>
          <a:xfrm>
            <a:off x="8257222" y="4428173"/>
            <a:ext cx="249555" cy="249555"/>
          </a:xfrm>
          <a:prstGeom prst="roundRect">
            <a:avLst>
              <a:gd name="adj" fmla="val 15267"/>
            </a:avLst>
          </a:prstGeom>
          <a:solidFill>
            <a:srgbClr val="F2F7F4"/>
          </a:solidFill>
          <a:ln w="17145">
            <a:solidFill>
              <a:srgbClr val="0E6B5C"/>
            </a:solidFill>
            <a:prstDash val="solid"/>
          </a:ln>
        </p:spPr>
      </p:sp>
      <p:sp>
        <p:nvSpPr>
          <p:cNvPr id="30" name="Shape 28"/>
          <p:cNvSpPr/>
          <p:nvPr/>
        </p:nvSpPr>
        <p:spPr>
          <a:xfrm>
            <a:off x="9400223" y="4428173"/>
            <a:ext cx="249555" cy="249555"/>
          </a:xfrm>
          <a:prstGeom prst="roundRect">
            <a:avLst>
              <a:gd name="adj" fmla="val 15267"/>
            </a:avLst>
          </a:prstGeom>
          <a:solidFill>
            <a:srgbClr val="F2F7F4"/>
          </a:solidFill>
          <a:ln w="17145">
            <a:solidFill>
              <a:srgbClr val="BBC5C1"/>
            </a:solidFill>
            <a:prstDash val="solid"/>
          </a:ln>
        </p:spPr>
      </p:sp>
      <p:sp>
        <p:nvSpPr>
          <p:cNvPr id="31" name="Shape 29"/>
          <p:cNvSpPr/>
          <p:nvPr/>
        </p:nvSpPr>
        <p:spPr>
          <a:xfrm>
            <a:off x="10543223" y="4428173"/>
            <a:ext cx="249555" cy="249555"/>
          </a:xfrm>
          <a:prstGeom prst="roundRect">
            <a:avLst>
              <a:gd name="adj" fmla="val 15267"/>
            </a:avLst>
          </a:prstGeom>
          <a:solidFill>
            <a:srgbClr val="F2F7F4"/>
          </a:solidFill>
          <a:ln w="17145">
            <a:solidFill>
              <a:srgbClr val="BBC5C1"/>
            </a:solidFill>
            <a:prstDash val="solid"/>
          </a:ln>
        </p:spPr>
      </p:sp>
      <p:sp>
        <p:nvSpPr>
          <p:cNvPr id="32" name="Shape 30"/>
          <p:cNvSpPr/>
          <p:nvPr/>
        </p:nvSpPr>
        <p:spPr>
          <a:xfrm>
            <a:off x="609600" y="5334000"/>
            <a:ext cx="10972800" cy="9525"/>
          </a:xfrm>
          <a:prstGeom prst="rect">
            <a:avLst/>
          </a:prstGeom>
          <a:solidFill>
            <a:srgbClr val="D5E2DC"/>
          </a:solidFill>
          <a:ln/>
        </p:spPr>
      </p:sp>
      <p:sp>
        <p:nvSpPr>
          <p:cNvPr id="33" name="Text 31"/>
          <p:cNvSpPr/>
          <p:nvPr/>
        </p:nvSpPr>
        <p:spPr>
          <a:xfrm>
            <a:off x="609600" y="5558498"/>
            <a:ext cx="1158240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Submitted by: Department of Pharmacy</a:t>
            </a:r>
            <a:endParaRPr lang="en-US" sz="1125" dirty="0">
              <a:latin typeface="Microsoft YaHei" pitchFamily="34" charset="0"/>
              <a:ea typeface="Microsoft YaHei" pitchFamily="34" charset="-122"/>
              <a:cs typeface="Microsoft YaHei" pitchFamily="34" charset="-120"/>
            </a:endParaRPr>
          </a:p>
        </p:txBody>
      </p:sp>
      <p:sp>
        <p:nvSpPr>
          <p:cNvPr id="34" name="Text 32"/>
          <p:cNvSpPr/>
          <p:nvPr/>
        </p:nvSpPr>
        <p:spPr>
          <a:xfrm>
            <a:off x="3754650" y="5558498"/>
            <a:ext cx="8437350" cy="171450"/>
          </a:xfrm>
          <a:prstGeom prst="rect">
            <a:avLst/>
          </a:prstGeom>
          <a:noFill/>
          <a:ln/>
        </p:spPr>
        <p:txBody>
          <a:bodyPr wrap="none" lIns="0" tIns="0" rIns="0" bIns="0" rtlCol="0" anchor="t"/>
          <a:lstStyle/>
          <a:p>
            <a:pPr algn="l" indent="0" marL="0">
              <a:buNone/>
            </a:pPr>
            <a:r>
              <a:rPr lang="en-US" sz="1125" dirty="0">
                <a:solidFill>
                  <a:srgbClr val="1E2B27"/>
                </a:solidFill>
                <a:latin typeface="Microsoft YaHei" pitchFamily="34" charset="0"/>
                <a:ea typeface="Microsoft YaHei" pitchFamily="34" charset="-122"/>
                <a:cs typeface="Microsoft YaHei" pitchFamily="34" charset="-120"/>
              </a:rPr>
              <a:t>Date: October 2026</a:t>
            </a:r>
            <a:endParaRPr lang="en-US" sz="1125" dirty="0">
              <a:latin typeface="Microsoft YaHei" pitchFamily="34" charset="0"/>
              <a:ea typeface="Microsoft YaHei" pitchFamily="34" charset="-122"/>
              <a:cs typeface="Microsoft YaHei" pitchFamily="34" charset="-120"/>
            </a:endParaRPr>
          </a:p>
        </p:txBody>
      </p:sp>
      <p:sp>
        <p:nvSpPr>
          <p:cNvPr id="35" name="Text 33"/>
          <p:cNvSpPr/>
          <p:nvPr/>
        </p:nvSpPr>
        <p:spPr>
          <a:xfrm>
            <a:off x="0" y="5558498"/>
            <a:ext cx="10306050" cy="171450"/>
          </a:xfrm>
          <a:prstGeom prst="rect">
            <a:avLst/>
          </a:prstGeom>
          <a:noFill/>
          <a:ln/>
        </p:spPr>
        <p:txBody>
          <a:bodyPr wrap="none" lIns="0" tIns="0" rIns="0" bIns="0" rtlCol="0" anchor="t"/>
          <a:lstStyle/>
          <a:p>
            <a:pPr algn="r" indent="0" marL="0">
              <a:buNone/>
            </a:pPr>
            <a:r>
              <a:rPr lang="en-US" sz="1125" dirty="0">
                <a:solidFill>
                  <a:srgbClr val="5A6C66"/>
                </a:solidFill>
                <a:latin typeface="Microsoft YaHei" pitchFamily="34" charset="0"/>
                <a:ea typeface="Microsoft YaHei" pitchFamily="34" charset="-122"/>
                <a:cs typeface="Microsoft YaHei" pitchFamily="34" charset="-120"/>
              </a:rPr>
              <a:t>Committee chair</a:t>
            </a:r>
            <a:pPr algn="r" indent="0" marL="0">
              <a:buNone/>
            </a:pPr>
            <a:r>
              <a:rPr lang="en-US" sz="1125" dirty="0">
                <a:solidFill>
                  <a:srgbClr val="5A6C66"/>
                </a:solidFill>
                <a:latin typeface="Microsoft YaHei" pitchFamily="34" charset="0"/>
                <a:ea typeface="Microsoft YaHei" pitchFamily="34" charset="-122"/>
                <a:cs typeface="Microsoft YaHei" pitchFamily="34" charset="-120"/>
              </a:rPr>
              <a:t>'</a:t>
            </a:r>
            <a:pPr algn="r" indent="0" marL="0">
              <a:buNone/>
            </a:pPr>
            <a:r>
              <a:rPr lang="en-US" sz="1125" dirty="0">
                <a:solidFill>
                  <a:srgbClr val="5A6C66"/>
                </a:solidFill>
                <a:latin typeface="Microsoft YaHei" pitchFamily="34" charset="0"/>
                <a:ea typeface="Microsoft YaHei" pitchFamily="34" charset="-122"/>
                <a:cs typeface="Microsoft YaHei" pitchFamily="34" charset="-120"/>
              </a:rPr>
              <a:t>s signature:</a:t>
            </a:r>
            <a:endParaRPr lang="en-US" sz="1125" dirty="0">
              <a:latin typeface="Microsoft YaHei" pitchFamily="34" charset="0"/>
              <a:ea typeface="Microsoft YaHei" pitchFamily="34" charset="-122"/>
              <a:cs typeface="Microsoft YaHei" pitchFamily="34" charset="-120"/>
            </a:endParaRPr>
          </a:p>
        </p:txBody>
      </p:sp>
      <p:sp>
        <p:nvSpPr>
          <p:cNvPr id="36" name="Shape 34"/>
          <p:cNvSpPr/>
          <p:nvPr/>
        </p:nvSpPr>
        <p:spPr>
          <a:xfrm>
            <a:off x="10363200" y="5724525"/>
            <a:ext cx="1219200" cy="9525"/>
          </a:xfrm>
          <a:prstGeom prst="rect">
            <a:avLst/>
          </a:prstGeom>
          <a:solidFill>
            <a:srgbClr val="5A6C66"/>
          </a:solidFill>
          <a:ln/>
        </p:spPr>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