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这份材料用乘联会、中汽协、海关和上市车企公开披露的数据，复盘 2026 年三季度新能源乘用车市场，并提出四季度的动作建议。乘联会 9 月定稿要到 10 月上旬才发布，凡是用到 9 月的地方，都写明是 9 月 1–27 日的进度数或乘联会 9 月 17 日的预测。最后一页是需要管理层拍板的事。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四个判断，前三个是三季度复盘，第四个是四季度的打法。后面的页按这个顺序展开，最后一页是需要管理层今天确认的事。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 月零售 146.1 万辆，同比 −20.9%。8 月 154.1 万辆，同比 −23.6%。9 月定稿还没发布，图里的 169 万辆是乘联会 9 月 17 日给的全月预测，同比约 −24.6%。截至 27 日的实际进度更差，同比 −29%，第四周日均同比 −42%，9 月定稿有可能低于预测。去年 9 月是补贴停发前的抢购高点，基数偏高，这也是 9 月同比难看的原因之一。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7–8 月国内零售合计少了 81.9 万辆，其中新能源少了 13.2 万辆，常规燃油车少了 68.7 万辆。8 月单月常规燃油车零售 54 万辆，同比 −40%，其中纯燃油 −45%。所以渗透率站上 65% 不是因为新能源多卖了，而是燃油车塌得更快。新能源零售本身 8 月同比 −10.1%，9 月 1–27 日 −20%。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国内零售在降，厂家的批发量却基本持平，差额主要是出口补上的。7–8 月乘用车出口 180.6 万辆，同比 +85%，其中新能源 105.8 万辆，约是去年同期的 2.5 倍。批发和零售口径不同，这里放在一起只为说明出口补了多少，不做份额换算。1–8 月新能源出口前五是巴西、比利时、英国、澳大利亚和菲律宾，数据来自海关，由乘联会秘书长崔东树整理。巴西排第一，但它的纯电整车进口关税 7 月刚升到 35%，四季度要单独看。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份额是乘联会厂商国内零售除以当月新能源零售，分母是四舍五入后的数，所以是近似值。比亚迪 8 月国内零售 233,943 辆，同比约 −24.6%，份额从约 27.8% 降到 23.3%。吉利、长安、特斯拉中国也都小幅让出份额。拿走份额的是新势力，7 月新势力份额 26.8%，8 月 26.0%，同比都多了 5 个多百分点，主要靠零跑和蔚来。9 月厂商榜还没出，三季度完整份额要等乘联会 9 月月报。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各家口径不同：比亚迪是新能源销量，含商用车和出口。蔚来公司是三个品牌合计交付。其余是交付量。所以这张表只看各自的同比方向，不拿来横向比高低。极氪的同比由各月公布的同比反推，是近似值。零跑 9 月出口超过 2.7 万辆，国内外一起在涨。鸿蒙智行 9 月起由赛力斯接管问界的产品定义、渠道和服务，9 月 30 日双方签了新的五年协议，渠道切换是它四季度的变量。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乘联会自己的说法是「量缩价深」：降价的车型变少了，但新能源降价车型平均每辆降 4.5 万元，降幅 17.8%，比上半年的 3 万元、12% 更深。9 月各家不再挂牌降价，改打限时现金、零息贷款和保险补贴。乘联会秘书长崔东树认为，这是旺季短期冲量，不是新一轮全面价格战。我们的促销也应该往这个方向走，但前提是每一档都过价格合规，后面一页讲原因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 月乘联会秘书长崔东树判断，全年零售降幅会收窄到 11%，四季度恢复增长。按这个判断倒推：2025 年全年 2,374 万辆乘以 0.89，减去 1–8 月的 1,171.6 万辆和 9 月预测的 169 万辆，四季度要做到约 772 万辆，比 2025 年四季度的 672.8 万辆高约 15%。去年四季度每个月都在 222 万辆以上，基数并不低。三季度 469 万辆里 9 月用的是预测，如果 9 月定稿低于预测，四季度的缺口还会更大。这个判断已经站不住，我们四季度的国内目标不应再按它倒推。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年底没有购置税的「税坎」，但有补贴资金的「年底清账」：中央的以旧换新资金年底没用完要收回，地方补贴大多先到先得。这会把一部分成交往 10、11 月挤，但查不到可以量化的数据，所以我们不把它写成销量假设，只把它当成促销和门店动作的时间窗口。第三批 625 亿元中央资金 6 月底前已下达，四季度批次截至 10 月 3 日还没查到。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国内促销最直接相关的是《价格法》修改和低价倾销认定规则：限时现金和金融权益也要算清成本，不能成为低价倾销的证据。生产一致性专项行动检查范围包括组合驾驶辅助的测试验证，企业要在 12 月底前报送自查。出海这边，商务部等三部门的指引要求以成本为基础定价、避免频繁大幅调价，等于把国内的价格纪律延伸到海外。巴西纯电整车关税 7 月升到 35%，墨西哥 1 月起对非自贸协定国家征 10%–50% 关税，欧盟对中国产纯电的反补贴税还在，并在考虑对插混动手。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左边是按 6 月的全年判断继续冲量，右边是按三季度的实际走势调整。右边的代价是全年目标要下调，需要和总部沟通。左边的代价更大：四季度要比三季度多卖六成多，做不到的部分会变成库存和年底的降价压力，而降价恰恰是今年监管盯得最紧的地方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需要管理层今天确认的是第一条：四季度国内目标按三季度的实际走势重定，不再按年中的全年判断倒推。下面三项是确认之后要跟着改的预算和动作。乘联会 9 月月报 10 月上旬发布后，我们会用定稿替换 9 月的预测数，再回来更新目标。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3" name="Shape 1"/>
          <p:cNvSpPr/>
          <p:nvPr/>
        </p:nvSpPr>
        <p:spPr>
          <a:xfrm>
            <a:off x="10287000" y="914400"/>
            <a:ext cx="419100" cy="4191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10801350" y="1047750"/>
            <a:ext cx="285750" cy="28575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11182350" y="1143000"/>
            <a:ext cx="190500" cy="190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" name="Text 4"/>
          <p:cNvSpPr/>
          <p:nvPr/>
        </p:nvSpPr>
        <p:spPr>
          <a:xfrm>
            <a:off x="762000" y="939958"/>
            <a:ext cx="1143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C7D2E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年三季度经营复盘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762000" y="3172174"/>
            <a:ext cx="11430000" cy="914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内需缩了两成，四季度怎么打</a:t>
            </a:r>
            <a:endParaRPr lang="en-US" sz="6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62000" y="4476750"/>
            <a:ext cx="609600" cy="5715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762000" y="4846654"/>
            <a:ext cx="11430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DBE2F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年三季度新能源乘用车市场复盘与四季度动作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62000" y="5892235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B3C2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 10 月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4"/>
          </a:solidFill>
          <a:ln/>
        </p:spPr>
      </p:sp>
      <p:sp>
        <p:nvSpPr>
          <p:cNvPr id="3" name="Shape 1"/>
          <p:cNvSpPr/>
          <p:nvPr/>
        </p:nvSpPr>
        <p:spPr>
          <a:xfrm>
            <a:off x="11029950" y="552450"/>
            <a:ext cx="133350" cy="13335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4" name="Shape 2"/>
          <p:cNvSpPr/>
          <p:nvPr/>
        </p:nvSpPr>
        <p:spPr>
          <a:xfrm>
            <a:off x="11210925" y="590550"/>
            <a:ext cx="95250" cy="9525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5" name="Shape 3"/>
          <p:cNvSpPr/>
          <p:nvPr/>
        </p:nvSpPr>
        <p:spPr>
          <a:xfrm>
            <a:off x="11353800" y="619125"/>
            <a:ext cx="66675" cy="66675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6" name="Text 4"/>
          <p:cNvSpPr/>
          <p:nvPr/>
        </p:nvSpPr>
        <p:spPr>
          <a:xfrm>
            <a:off x="762000" y="964793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内需缩了两成，增量来自海外，四季度目标按实际走势重定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62000" y="1552575"/>
            <a:ext cx="10668000" cy="9525"/>
          </a:xfrm>
          <a:prstGeom prst="rect">
            <a:avLst/>
          </a:prstGeom>
          <a:solidFill>
            <a:srgbClr val="DEE0DB"/>
          </a:solidFill>
          <a:ln/>
        </p:spPr>
      </p:sp>
      <p:sp>
        <p:nvSpPr>
          <p:cNvPr id="8" name="Shape 6"/>
          <p:cNvSpPr/>
          <p:nvPr/>
        </p:nvSpPr>
        <p:spPr>
          <a:xfrm>
            <a:off x="762000" y="1543050"/>
            <a:ext cx="914400" cy="28575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9" name="Text 7"/>
          <p:cNvSpPr/>
          <p:nvPr/>
        </p:nvSpPr>
        <p:spPr>
          <a:xfrm>
            <a:off x="762000" y="2247775"/>
            <a:ext cx="114300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0032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752600" y="2265379"/>
            <a:ext cx="10439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国内在缩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572000" y="2140469"/>
            <a:ext cx="76200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三季度国内零售同比约降两成，9 月没有旺季。渗透率创新高，但新能源零售本身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572000" y="2426219"/>
            <a:ext cx="76200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也在降。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62000" y="2857500"/>
            <a:ext cx="106680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62000" y="3238375"/>
            <a:ext cx="114300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0032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752600" y="3255979"/>
            <a:ext cx="10439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增量在海外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572000" y="3131069"/>
            <a:ext cx="76200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7–8 月新能源乘用车出口 105.8 万辆，是去年同期的 2.5 倍，厂家批发靠出口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4572000" y="3416819"/>
            <a:ext cx="76200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稳住。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762000" y="3848100"/>
            <a:ext cx="106680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62000" y="4228975"/>
            <a:ext cx="114300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0032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752600" y="4246579"/>
            <a:ext cx="10439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份额在挪，价格转暗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572000" y="4121669"/>
            <a:ext cx="76200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比亚迪国内份额约少 4.5 个点，新势力多了 5.5 个点。降价车型变少，单车降得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72000" y="4407419"/>
            <a:ext cx="76200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更深。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762000" y="4991100"/>
            <a:ext cx="10668000" cy="91440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24" name="Text 22"/>
          <p:cNvSpPr/>
          <p:nvPr/>
        </p:nvSpPr>
        <p:spPr>
          <a:xfrm>
            <a:off x="1028700" y="5333875"/>
            <a:ext cx="111633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1752600" y="5351479"/>
            <a:ext cx="10439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四季度怎么打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4572000" y="5369444"/>
            <a:ext cx="76200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目标按实际走势重定，预算押在补贴窗口，促销和出口定价先过合规。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4"/>
          </a:solidFill>
          <a:ln/>
        </p:spPr>
      </p:sp>
      <p:sp>
        <p:nvSpPr>
          <p:cNvPr id="3" name="Shape 1"/>
          <p:cNvSpPr/>
          <p:nvPr/>
        </p:nvSpPr>
        <p:spPr>
          <a:xfrm>
            <a:off x="11029950" y="552450"/>
            <a:ext cx="133350" cy="13335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4" name="Shape 2"/>
          <p:cNvSpPr/>
          <p:nvPr/>
        </p:nvSpPr>
        <p:spPr>
          <a:xfrm>
            <a:off x="11210925" y="590550"/>
            <a:ext cx="95250" cy="9525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5" name="Shape 3"/>
          <p:cNvSpPr/>
          <p:nvPr/>
        </p:nvSpPr>
        <p:spPr>
          <a:xfrm>
            <a:off x="11353800" y="619125"/>
            <a:ext cx="66675" cy="66675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6" name="Text 4"/>
          <p:cNvSpPr/>
          <p:nvPr/>
        </p:nvSpPr>
        <p:spPr>
          <a:xfrm>
            <a:off x="762000" y="964793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国内零售连续三个月同比降两成以上，9 月也没有旺季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62000" y="1552575"/>
            <a:ext cx="10668000" cy="9525"/>
          </a:xfrm>
          <a:prstGeom prst="rect">
            <a:avLst/>
          </a:prstGeom>
          <a:solidFill>
            <a:srgbClr val="DEE0DB"/>
          </a:solidFill>
          <a:ln/>
        </p:spPr>
      </p:sp>
      <p:sp>
        <p:nvSpPr>
          <p:cNvPr id="8" name="Shape 6"/>
          <p:cNvSpPr/>
          <p:nvPr/>
        </p:nvSpPr>
        <p:spPr>
          <a:xfrm>
            <a:off x="762000" y="1543050"/>
            <a:ext cx="914400" cy="28575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9" name="Shape 7"/>
          <p:cNvSpPr/>
          <p:nvPr/>
        </p:nvSpPr>
        <p:spPr>
          <a:xfrm>
            <a:off x="762000" y="1924050"/>
            <a:ext cx="133350" cy="133350"/>
          </a:xfrm>
          <a:prstGeom prst="rect">
            <a:avLst/>
          </a:prstGeom>
          <a:solidFill>
            <a:srgbClr val="C4C5C5"/>
          </a:solidFill>
          <a:ln/>
        </p:spPr>
      </p:sp>
      <p:sp>
        <p:nvSpPr>
          <p:cNvPr id="10" name="Text 8"/>
          <p:cNvSpPr/>
          <p:nvPr/>
        </p:nvSpPr>
        <p:spPr>
          <a:xfrm>
            <a:off x="971550" y="1891735"/>
            <a:ext cx="112204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1812265" y="1924050"/>
            <a:ext cx="133350" cy="13335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12" name="Text 10"/>
          <p:cNvSpPr/>
          <p:nvPr/>
        </p:nvSpPr>
        <p:spPr>
          <a:xfrm>
            <a:off x="2021815" y="1891735"/>
            <a:ext cx="1017018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2862529" y="1924050"/>
            <a:ext cx="133350" cy="133350"/>
          </a:xfrm>
          <a:prstGeom prst="rect">
            <a:avLst/>
          </a:prstGeom>
          <a:solidFill>
            <a:srgbClr val="D4DCEF"/>
          </a:solidFill>
          <a:ln/>
        </p:spPr>
      </p:sp>
      <p:sp>
        <p:nvSpPr>
          <p:cNvPr id="14" name="Shape 12"/>
          <p:cNvSpPr/>
          <p:nvPr/>
        </p:nvSpPr>
        <p:spPr>
          <a:xfrm>
            <a:off x="2862263" y="1924050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0" y="54292"/>
                </a:moveTo>
                <a:lnTo>
                  <a:pt x="54292" y="0"/>
                </a:lnTo>
                <a:moveTo>
                  <a:pt x="28575" y="133350"/>
                </a:moveTo>
                <a:lnTo>
                  <a:pt x="133350" y="28575"/>
                </a:lnTo>
              </a:path>
            </a:pathLst>
          </a:custGeom>
          <a:noFill/>
          <a:ln w="28575">
            <a:solidFill>
              <a:srgbClr val="0032A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072079" y="1891735"/>
            <a:ext cx="9119921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预测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62000" y="2196535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万辆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762000" y="5600700"/>
            <a:ext cx="6477000" cy="0"/>
          </a:xfrm>
          <a:prstGeom prst="line">
            <a:avLst/>
          </a:prstGeom>
          <a:noFill/>
          <a:ln w="9525">
            <a:solidFill>
              <a:srgbClr val="8E9093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85850" y="3513582"/>
            <a:ext cx="717550" cy="2087118"/>
          </a:xfrm>
          <a:prstGeom prst="rect">
            <a:avLst/>
          </a:prstGeom>
          <a:solidFill>
            <a:srgbClr val="C4C5C5"/>
          </a:solidFill>
          <a:ln/>
        </p:spPr>
      </p:sp>
      <p:sp>
        <p:nvSpPr>
          <p:cNvPr id="19" name="Shape 17"/>
          <p:cNvSpPr/>
          <p:nvPr/>
        </p:nvSpPr>
        <p:spPr>
          <a:xfrm>
            <a:off x="1879600" y="3930777"/>
            <a:ext cx="717550" cy="1669923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20" name="Shape 18"/>
          <p:cNvSpPr/>
          <p:nvPr/>
        </p:nvSpPr>
        <p:spPr>
          <a:xfrm>
            <a:off x="3244850" y="3320415"/>
            <a:ext cx="717550" cy="2280285"/>
          </a:xfrm>
          <a:prstGeom prst="rect">
            <a:avLst/>
          </a:prstGeom>
          <a:solidFill>
            <a:srgbClr val="C4C5C5"/>
          </a:solidFill>
          <a:ln/>
        </p:spPr>
      </p:sp>
      <p:sp>
        <p:nvSpPr>
          <p:cNvPr id="21" name="Shape 19"/>
          <p:cNvSpPr/>
          <p:nvPr/>
        </p:nvSpPr>
        <p:spPr>
          <a:xfrm>
            <a:off x="4038600" y="3839337"/>
            <a:ext cx="717550" cy="1761363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22" name="Shape 20"/>
          <p:cNvSpPr/>
          <p:nvPr/>
        </p:nvSpPr>
        <p:spPr>
          <a:xfrm>
            <a:off x="5403850" y="3039237"/>
            <a:ext cx="717550" cy="2561463"/>
          </a:xfrm>
          <a:prstGeom prst="rect">
            <a:avLst/>
          </a:prstGeom>
          <a:solidFill>
            <a:srgbClr val="C4C5C5"/>
          </a:solidFill>
          <a:ln/>
        </p:spPr>
      </p:sp>
      <p:sp>
        <p:nvSpPr>
          <p:cNvPr id="23" name="Shape 21"/>
          <p:cNvSpPr/>
          <p:nvPr/>
        </p:nvSpPr>
        <p:spPr>
          <a:xfrm>
            <a:off x="6197600" y="3669030"/>
            <a:ext cx="717550" cy="1931670"/>
          </a:xfrm>
          <a:prstGeom prst="rect">
            <a:avLst/>
          </a:prstGeom>
          <a:solidFill>
            <a:srgbClr val="D4DCEF"/>
          </a:solidFill>
          <a:ln/>
        </p:spPr>
      </p:sp>
      <p:sp>
        <p:nvSpPr>
          <p:cNvPr id="24" name="Shape 22"/>
          <p:cNvSpPr/>
          <p:nvPr/>
        </p:nvSpPr>
        <p:spPr>
          <a:xfrm>
            <a:off x="6197918" y="3669030"/>
            <a:ext cx="717232" cy="1931670"/>
          </a:xfrm>
          <a:custGeom>
            <a:avLst/>
            <a:gdLst/>
            <a:ahLst/>
            <a:cxnLst/>
            <a:rect l="l" t="t" r="r" b="b"/>
            <a:pathLst>
              <a:path w="717232" h="1931670">
                <a:moveTo>
                  <a:pt x="0" y="54292"/>
                </a:moveTo>
                <a:lnTo>
                  <a:pt x="53340" y="0"/>
                </a:lnTo>
                <a:moveTo>
                  <a:pt x="0" y="161925"/>
                </a:moveTo>
                <a:lnTo>
                  <a:pt x="160972" y="0"/>
                </a:lnTo>
                <a:moveTo>
                  <a:pt x="0" y="269558"/>
                </a:moveTo>
                <a:lnTo>
                  <a:pt x="269557" y="0"/>
                </a:lnTo>
                <a:moveTo>
                  <a:pt x="0" y="377190"/>
                </a:moveTo>
                <a:lnTo>
                  <a:pt x="377190" y="0"/>
                </a:lnTo>
                <a:moveTo>
                  <a:pt x="0" y="484823"/>
                </a:moveTo>
                <a:lnTo>
                  <a:pt x="484822" y="0"/>
                </a:lnTo>
                <a:moveTo>
                  <a:pt x="0" y="592455"/>
                </a:moveTo>
                <a:lnTo>
                  <a:pt x="592455" y="0"/>
                </a:lnTo>
                <a:moveTo>
                  <a:pt x="0" y="700088"/>
                </a:moveTo>
                <a:lnTo>
                  <a:pt x="700088" y="0"/>
                </a:lnTo>
                <a:moveTo>
                  <a:pt x="0" y="808673"/>
                </a:moveTo>
                <a:lnTo>
                  <a:pt x="717232" y="90488"/>
                </a:lnTo>
                <a:moveTo>
                  <a:pt x="0" y="916305"/>
                </a:moveTo>
                <a:lnTo>
                  <a:pt x="717232" y="198120"/>
                </a:lnTo>
                <a:moveTo>
                  <a:pt x="0" y="1023938"/>
                </a:moveTo>
                <a:lnTo>
                  <a:pt x="717232" y="305753"/>
                </a:lnTo>
                <a:moveTo>
                  <a:pt x="0" y="1131570"/>
                </a:moveTo>
                <a:lnTo>
                  <a:pt x="717232" y="414338"/>
                </a:lnTo>
                <a:moveTo>
                  <a:pt x="0" y="1239202"/>
                </a:moveTo>
                <a:lnTo>
                  <a:pt x="717232" y="521970"/>
                </a:lnTo>
                <a:moveTo>
                  <a:pt x="0" y="1346835"/>
                </a:moveTo>
                <a:lnTo>
                  <a:pt x="717232" y="629603"/>
                </a:lnTo>
                <a:moveTo>
                  <a:pt x="0" y="1454468"/>
                </a:moveTo>
                <a:lnTo>
                  <a:pt x="717232" y="737235"/>
                </a:lnTo>
                <a:moveTo>
                  <a:pt x="0" y="1562100"/>
                </a:moveTo>
                <a:lnTo>
                  <a:pt x="717232" y="844867"/>
                </a:lnTo>
                <a:moveTo>
                  <a:pt x="0" y="1670685"/>
                </a:moveTo>
                <a:lnTo>
                  <a:pt x="717232" y="952500"/>
                </a:lnTo>
                <a:moveTo>
                  <a:pt x="0" y="1778317"/>
                </a:moveTo>
                <a:lnTo>
                  <a:pt x="717232" y="1060133"/>
                </a:lnTo>
                <a:moveTo>
                  <a:pt x="0" y="1885950"/>
                </a:moveTo>
                <a:lnTo>
                  <a:pt x="717232" y="1168718"/>
                </a:lnTo>
                <a:moveTo>
                  <a:pt x="61912" y="1931670"/>
                </a:moveTo>
                <a:lnTo>
                  <a:pt x="717232" y="1276350"/>
                </a:lnTo>
                <a:moveTo>
                  <a:pt x="169545" y="1931670"/>
                </a:moveTo>
                <a:lnTo>
                  <a:pt x="717232" y="1383983"/>
                </a:lnTo>
                <a:moveTo>
                  <a:pt x="277177" y="1931670"/>
                </a:moveTo>
                <a:lnTo>
                  <a:pt x="717232" y="1491615"/>
                </a:lnTo>
                <a:moveTo>
                  <a:pt x="384810" y="1931670"/>
                </a:moveTo>
                <a:lnTo>
                  <a:pt x="717232" y="1599248"/>
                </a:lnTo>
                <a:moveTo>
                  <a:pt x="492442" y="1931670"/>
                </a:moveTo>
                <a:lnTo>
                  <a:pt x="717232" y="1706880"/>
                </a:lnTo>
                <a:moveTo>
                  <a:pt x="600075" y="1931670"/>
                </a:moveTo>
                <a:lnTo>
                  <a:pt x="717232" y="1814513"/>
                </a:lnTo>
                <a:moveTo>
                  <a:pt x="708660" y="1931670"/>
                </a:moveTo>
                <a:lnTo>
                  <a:pt x="717232" y="1923098"/>
                </a:lnTo>
              </a:path>
            </a:pathLst>
          </a:custGeom>
          <a:noFill/>
          <a:ln w="28575">
            <a:solidFill>
              <a:srgbClr val="0032A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0" y="3234340"/>
            <a:ext cx="28892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35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182.6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0" y="3651535"/>
            <a:ext cx="44767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032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146.1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0" y="3041173"/>
            <a:ext cx="72072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35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199.5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0" y="3560095"/>
            <a:ext cx="87947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032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154.1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0" y="2759995"/>
            <a:ext cx="115252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35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224.1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1110950" y="3389788"/>
            <a:ext cx="110810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032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169（预测）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0" y="5730671"/>
            <a:ext cx="3683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 月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0" y="5730671"/>
            <a:ext cx="8001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月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127000" y="5730671"/>
            <a:ext cx="12065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 月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7429500" y="2038350"/>
            <a:ext cx="0" cy="365760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810500" y="2053660"/>
            <a:ext cx="4381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 月零售同比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7810500" y="2313602"/>
            <a:ext cx="43815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75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−20.9%</a:t>
            </a:r>
            <a:endParaRPr lang="en-US" sz="3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7810500" y="3181350"/>
            <a:ext cx="36195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7810500" y="3349060"/>
            <a:ext cx="4381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月零售同比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7810500" y="3609002"/>
            <a:ext cx="43815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75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−23.6%</a:t>
            </a:r>
            <a:endParaRPr lang="en-US" sz="3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7810500" y="4476750"/>
            <a:ext cx="36195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810500" y="4644460"/>
            <a:ext cx="4381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 月 1–27 日零售同比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7810500" y="4904402"/>
            <a:ext cx="43815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75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−29%</a:t>
            </a:r>
            <a:endParaRPr lang="en-US" sz="3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7810500" y="5520760"/>
            <a:ext cx="4381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全月预测约 169 万辆，同比 −24.6%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762000" y="6215362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来源：乘联会月报（2025 年 7–9 月，2026 年 7、8 月）、周度数据（2026 年 9 月 30 日）和 9 月预测（2026 年 9 月 17 日）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4"/>
          </a:solidFill>
          <a:ln/>
        </p:spPr>
      </p:sp>
      <p:sp>
        <p:nvSpPr>
          <p:cNvPr id="3" name="Shape 1"/>
          <p:cNvSpPr/>
          <p:nvPr/>
        </p:nvSpPr>
        <p:spPr>
          <a:xfrm>
            <a:off x="11029950" y="552450"/>
            <a:ext cx="133350" cy="13335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4" name="Shape 2"/>
          <p:cNvSpPr/>
          <p:nvPr/>
        </p:nvSpPr>
        <p:spPr>
          <a:xfrm>
            <a:off x="11210925" y="590550"/>
            <a:ext cx="95250" cy="9525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5" name="Shape 3"/>
          <p:cNvSpPr/>
          <p:nvPr/>
        </p:nvSpPr>
        <p:spPr>
          <a:xfrm>
            <a:off x="11353800" y="619125"/>
            <a:ext cx="66675" cy="66675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6" name="Text 4"/>
          <p:cNvSpPr/>
          <p:nvPr/>
        </p:nvSpPr>
        <p:spPr>
          <a:xfrm>
            <a:off x="762000" y="964793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渗透率升到 65%，主要是燃油车掉得更快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62000" y="1552575"/>
            <a:ext cx="10668000" cy="9525"/>
          </a:xfrm>
          <a:prstGeom prst="rect">
            <a:avLst/>
          </a:prstGeom>
          <a:solidFill>
            <a:srgbClr val="DEE0DB"/>
          </a:solidFill>
          <a:ln/>
        </p:spPr>
      </p:sp>
      <p:sp>
        <p:nvSpPr>
          <p:cNvPr id="8" name="Shape 6"/>
          <p:cNvSpPr/>
          <p:nvPr/>
        </p:nvSpPr>
        <p:spPr>
          <a:xfrm>
            <a:off x="762000" y="1543050"/>
            <a:ext cx="914400" cy="28575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9" name="Text 7"/>
          <p:cNvSpPr/>
          <p:nvPr/>
        </p:nvSpPr>
        <p:spPr>
          <a:xfrm>
            <a:off x="762000" y="1948885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万辆，纵轴从 200 起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62000" y="5619750"/>
            <a:ext cx="6477000" cy="0"/>
          </a:xfrm>
          <a:prstGeom prst="line">
            <a:avLst/>
          </a:prstGeom>
          <a:noFill/>
          <a:ln w="9525">
            <a:solidFill>
              <a:srgbClr val="8E909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57275" y="2857500"/>
            <a:ext cx="1028700" cy="2762250"/>
          </a:xfrm>
          <a:prstGeom prst="rect">
            <a:avLst/>
          </a:prstGeom>
          <a:solidFill>
            <a:srgbClr val="8E9093"/>
          </a:solidFill>
          <a:ln/>
        </p:spPr>
      </p:sp>
      <p:sp>
        <p:nvSpPr>
          <p:cNvPr id="12" name="Shape 10"/>
          <p:cNvSpPr/>
          <p:nvPr/>
        </p:nvSpPr>
        <p:spPr>
          <a:xfrm>
            <a:off x="1038225" y="5314950"/>
            <a:ext cx="1066800" cy="95250"/>
          </a:xfrm>
          <a:custGeom>
            <a:avLst/>
            <a:gdLst/>
            <a:ahLst/>
            <a:cxnLst/>
            <a:rect l="l" t="t" r="r" b="b"/>
            <a:pathLst>
              <a:path w="1066800" h="95250">
                <a:moveTo>
                  <a:pt x="0" y="95250"/>
                </a:moveTo>
                <a:lnTo>
                  <a:pt x="1066800" y="0"/>
                </a:lnTo>
              </a:path>
            </a:pathLst>
          </a:custGeom>
          <a:noFill/>
          <a:ln w="28575">
            <a:solidFill>
              <a:srgbClr val="F7F7F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38225" y="5410200"/>
            <a:ext cx="1066800" cy="95250"/>
          </a:xfrm>
          <a:custGeom>
            <a:avLst/>
            <a:gdLst/>
            <a:ahLst/>
            <a:cxnLst/>
            <a:rect l="l" t="t" r="r" b="b"/>
            <a:pathLst>
              <a:path w="1066800" h="95250">
                <a:moveTo>
                  <a:pt x="0" y="95250"/>
                </a:moveTo>
                <a:lnTo>
                  <a:pt x="1066800" y="0"/>
                </a:lnTo>
              </a:path>
            </a:pathLst>
          </a:custGeom>
          <a:noFill/>
          <a:ln w="28575">
            <a:solidFill>
              <a:srgbClr val="F7F7F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0" y="2559931"/>
            <a:ext cx="31432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382.1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2085975" y="2857500"/>
            <a:ext cx="590550" cy="0"/>
          </a:xfrm>
          <a:prstGeom prst="line">
            <a:avLst/>
          </a:prstGeom>
          <a:noFill/>
          <a:ln w="9525">
            <a:solidFill>
              <a:srgbClr val="8E9093"/>
            </a:solidFill>
            <a:prstDash val="dash"/>
          </a:ln>
        </p:spPr>
      </p:sp>
      <p:sp>
        <p:nvSpPr>
          <p:cNvPr id="16" name="Shape 14"/>
          <p:cNvSpPr/>
          <p:nvPr/>
        </p:nvSpPr>
        <p:spPr>
          <a:xfrm>
            <a:off x="2676525" y="2857500"/>
            <a:ext cx="1028700" cy="200229"/>
          </a:xfrm>
          <a:prstGeom prst="rect">
            <a:avLst/>
          </a:prstGeom>
          <a:solidFill>
            <a:srgbClr val="C4C5C5"/>
          </a:solidFill>
          <a:ln/>
        </p:spPr>
      </p:sp>
      <p:sp>
        <p:nvSpPr>
          <p:cNvPr id="17" name="Text 15"/>
          <p:cNvSpPr/>
          <p:nvPr/>
        </p:nvSpPr>
        <p:spPr>
          <a:xfrm>
            <a:off x="0" y="3140437"/>
            <a:ext cx="63817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35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−13.2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3705225" y="3057729"/>
            <a:ext cx="590550" cy="0"/>
          </a:xfrm>
          <a:prstGeom prst="line">
            <a:avLst/>
          </a:prstGeom>
          <a:noFill/>
          <a:ln w="9525">
            <a:solidFill>
              <a:srgbClr val="8E9093"/>
            </a:solidFill>
            <a:prstDash val="dash"/>
          </a:ln>
        </p:spPr>
      </p:sp>
      <p:sp>
        <p:nvSpPr>
          <p:cNvPr id="19" name="Shape 17"/>
          <p:cNvSpPr/>
          <p:nvPr/>
        </p:nvSpPr>
        <p:spPr>
          <a:xfrm>
            <a:off x="4295775" y="3057729"/>
            <a:ext cx="1028700" cy="1042101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20" name="Text 18"/>
          <p:cNvSpPr/>
          <p:nvPr/>
        </p:nvSpPr>
        <p:spPr>
          <a:xfrm>
            <a:off x="0" y="3435057"/>
            <a:ext cx="962025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−68.7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5324475" y="4099830"/>
            <a:ext cx="590550" cy="0"/>
          </a:xfrm>
          <a:prstGeom prst="line">
            <a:avLst/>
          </a:prstGeom>
          <a:noFill/>
          <a:ln w="9525">
            <a:solidFill>
              <a:srgbClr val="8E9093"/>
            </a:solidFill>
            <a:prstDash val="dash"/>
          </a:ln>
        </p:spPr>
      </p:sp>
      <p:sp>
        <p:nvSpPr>
          <p:cNvPr id="22" name="Shape 20"/>
          <p:cNvSpPr/>
          <p:nvPr/>
        </p:nvSpPr>
        <p:spPr>
          <a:xfrm>
            <a:off x="5915025" y="4099830"/>
            <a:ext cx="1028700" cy="1519920"/>
          </a:xfrm>
          <a:prstGeom prst="rect">
            <a:avLst/>
          </a:prstGeom>
          <a:solidFill>
            <a:srgbClr val="8E9093"/>
          </a:solidFill>
          <a:ln/>
        </p:spPr>
      </p:sp>
      <p:sp>
        <p:nvSpPr>
          <p:cNvPr id="23" name="Shape 21"/>
          <p:cNvSpPr/>
          <p:nvPr/>
        </p:nvSpPr>
        <p:spPr>
          <a:xfrm>
            <a:off x="5895975" y="5314950"/>
            <a:ext cx="1066800" cy="95250"/>
          </a:xfrm>
          <a:custGeom>
            <a:avLst/>
            <a:gdLst/>
            <a:ahLst/>
            <a:cxnLst/>
            <a:rect l="l" t="t" r="r" b="b"/>
            <a:pathLst>
              <a:path w="1066800" h="95250">
                <a:moveTo>
                  <a:pt x="0" y="95250"/>
                </a:moveTo>
                <a:lnTo>
                  <a:pt x="1066800" y="0"/>
                </a:lnTo>
              </a:path>
            </a:pathLst>
          </a:custGeom>
          <a:noFill/>
          <a:ln w="28575">
            <a:solidFill>
              <a:srgbClr val="F7F7F4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895975" y="5410200"/>
            <a:ext cx="1066800" cy="95250"/>
          </a:xfrm>
          <a:custGeom>
            <a:avLst/>
            <a:gdLst/>
            <a:ahLst/>
            <a:cxnLst/>
            <a:rect l="l" t="t" r="r" b="b"/>
            <a:pathLst>
              <a:path w="1066800" h="95250">
                <a:moveTo>
                  <a:pt x="0" y="95250"/>
                </a:moveTo>
                <a:lnTo>
                  <a:pt x="1066800" y="0"/>
                </a:lnTo>
              </a:path>
            </a:pathLst>
          </a:custGeom>
          <a:noFill/>
          <a:ln w="28575">
            <a:solidFill>
              <a:srgbClr val="F7F7F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66750" y="3802261"/>
            <a:ext cx="115252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300.2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0" y="5749721"/>
            <a:ext cx="31432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 7–8 月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0" y="5749721"/>
            <a:ext cx="63817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新能源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0" y="5749721"/>
            <a:ext cx="96202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常规燃油车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666750" y="5749721"/>
            <a:ext cx="115252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 7–8 月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7429500" y="2038350"/>
            <a:ext cx="0" cy="300990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810500" y="2053660"/>
            <a:ext cx="4381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7–8 月新能源零售渗透率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7810500" y="2313602"/>
            <a:ext cx="43815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75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65.2%</a:t>
            </a:r>
            <a:endParaRPr lang="en-US" sz="3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7810500" y="2929960"/>
            <a:ext cx="4381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去年同期 54.6%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7810500" y="3505200"/>
            <a:ext cx="36195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810500" y="3672910"/>
            <a:ext cx="4381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减量里燃油车的占比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7810500" y="3932852"/>
            <a:ext cx="43815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75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84%</a:t>
            </a:r>
            <a:endParaRPr lang="en-US" sz="3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7810500" y="4549210"/>
            <a:ext cx="4381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常规燃油车少了 68.7 万辆，新能源少了 13.2 万辆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762000" y="6215362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来源：乘联会 2025 年及 2026 年 7、8 月月报。乘用车国内零售，增减为两年公布值相减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4"/>
          </a:solidFill>
          <a:ln/>
        </p:spPr>
      </p:sp>
      <p:sp>
        <p:nvSpPr>
          <p:cNvPr id="3" name="Shape 1"/>
          <p:cNvSpPr/>
          <p:nvPr/>
        </p:nvSpPr>
        <p:spPr>
          <a:xfrm>
            <a:off x="11029950" y="552450"/>
            <a:ext cx="133350" cy="13335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4" name="Shape 2"/>
          <p:cNvSpPr/>
          <p:nvPr/>
        </p:nvSpPr>
        <p:spPr>
          <a:xfrm>
            <a:off x="11210925" y="590550"/>
            <a:ext cx="95250" cy="9525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5" name="Shape 3"/>
          <p:cNvSpPr/>
          <p:nvPr/>
        </p:nvSpPr>
        <p:spPr>
          <a:xfrm>
            <a:off x="11353800" y="619125"/>
            <a:ext cx="66675" cy="66675"/>
          </a:xfrm>
          <a:prstGeom prst="rect">
            <a:avLst/>
          </a:prstGeom>
          <a:solidFill>
            <a:srgbClr val="0032A0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1786" b="1786"/>
          <a:stretch/>
        </p:blipFill>
        <p:spPr>
          <a:xfrm>
            <a:off x="0" y="0"/>
            <a:ext cx="5334000" cy="6858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943600" y="526643"/>
            <a:ext cx="6248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增量在海外：新能源出口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5"/>
          <p:cNvSpPr/>
          <p:nvPr/>
        </p:nvSpPr>
        <p:spPr>
          <a:xfrm>
            <a:off x="5943600" y="964793"/>
            <a:ext cx="6248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7–8 月是去年同期的 2.5 倍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5943600" y="1552575"/>
            <a:ext cx="5486400" cy="9525"/>
          </a:xfrm>
          <a:prstGeom prst="rect">
            <a:avLst/>
          </a:prstGeom>
          <a:solidFill>
            <a:srgbClr val="DEE0DB"/>
          </a:solidFill>
          <a:ln/>
        </p:spPr>
      </p:sp>
      <p:sp>
        <p:nvSpPr>
          <p:cNvPr id="10" name="Shape 7"/>
          <p:cNvSpPr/>
          <p:nvPr/>
        </p:nvSpPr>
        <p:spPr>
          <a:xfrm>
            <a:off x="5943600" y="1543050"/>
            <a:ext cx="914400" cy="28575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11" name="Text 8"/>
          <p:cNvSpPr/>
          <p:nvPr/>
        </p:nvSpPr>
        <p:spPr>
          <a:xfrm>
            <a:off x="5943600" y="2130221"/>
            <a:ext cx="6248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7–8 月新能源出口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8096250" y="2005187"/>
            <a:ext cx="409575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2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105.8 万辆</a:t>
            </a:r>
            <a:endParaRPr lang="en-US" sz="3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8096250" y="2501335"/>
            <a:ext cx="40957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去年同期 41.7 万辆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5943600" y="2857500"/>
            <a:ext cx="54864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943600" y="3120821"/>
            <a:ext cx="6248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厂家批发（含出口）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8096250" y="3057400"/>
            <a:ext cx="409575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−1.6%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5943600" y="3543300"/>
            <a:ext cx="54864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0" y="3806621"/>
            <a:ext cx="6248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国内零售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8096250" y="3743200"/>
            <a:ext cx="409575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−21.4%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5943600" y="4229100"/>
            <a:ext cx="54864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943600" y="4492421"/>
            <a:ext cx="6248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月新能源占出口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8096250" y="4429000"/>
            <a:ext cx="409575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58.4%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5943600" y="4914900"/>
            <a:ext cx="54864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5943600" y="5178221"/>
            <a:ext cx="6248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1–8 月第一大目的国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2"/>
          <p:cNvSpPr/>
          <p:nvPr/>
        </p:nvSpPr>
        <p:spPr>
          <a:xfrm>
            <a:off x="8096250" y="5114800"/>
            <a:ext cx="409575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巴西，33.7 万辆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5943600" y="6120112"/>
            <a:ext cx="6248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来源：乘联会 7、8 月月报（2025、2026 年），崔东树出口分析（2026 年 9 月 24 日）。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5943600" y="6310612"/>
            <a:ext cx="6248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图为示意图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4"/>
          </a:solidFill>
          <a:ln/>
        </p:spPr>
      </p:sp>
      <p:sp>
        <p:nvSpPr>
          <p:cNvPr id="3" name="Shape 1"/>
          <p:cNvSpPr/>
          <p:nvPr/>
        </p:nvSpPr>
        <p:spPr>
          <a:xfrm>
            <a:off x="11029950" y="552450"/>
            <a:ext cx="133350" cy="13335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4" name="Shape 2"/>
          <p:cNvSpPr/>
          <p:nvPr/>
        </p:nvSpPr>
        <p:spPr>
          <a:xfrm>
            <a:off x="11210925" y="590550"/>
            <a:ext cx="95250" cy="9525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5" name="Shape 3"/>
          <p:cNvSpPr/>
          <p:nvPr/>
        </p:nvSpPr>
        <p:spPr>
          <a:xfrm>
            <a:off x="11353800" y="619125"/>
            <a:ext cx="66675" cy="66675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6" name="Text 4"/>
          <p:cNvSpPr/>
          <p:nvPr/>
        </p:nvSpPr>
        <p:spPr>
          <a:xfrm>
            <a:off x="762000" y="964793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份额在挪：比亚迪约少 4.5 个点，新势力多 5.5 个点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62000" y="1552575"/>
            <a:ext cx="10668000" cy="9525"/>
          </a:xfrm>
          <a:prstGeom prst="rect">
            <a:avLst/>
          </a:prstGeom>
          <a:solidFill>
            <a:srgbClr val="DEE0DB"/>
          </a:solidFill>
          <a:ln/>
        </p:spPr>
      </p:sp>
      <p:sp>
        <p:nvSpPr>
          <p:cNvPr id="8" name="Shape 6"/>
          <p:cNvSpPr/>
          <p:nvPr/>
        </p:nvSpPr>
        <p:spPr>
          <a:xfrm>
            <a:off x="762000" y="1543050"/>
            <a:ext cx="914400" cy="28575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9" name="Shape 7"/>
          <p:cNvSpPr/>
          <p:nvPr/>
        </p:nvSpPr>
        <p:spPr>
          <a:xfrm>
            <a:off x="762000" y="1924050"/>
            <a:ext cx="133350" cy="133350"/>
          </a:xfrm>
          <a:prstGeom prst="rect">
            <a:avLst/>
          </a:prstGeom>
          <a:solidFill>
            <a:srgbClr val="C4C5C5"/>
          </a:solidFill>
          <a:ln/>
        </p:spPr>
      </p:sp>
      <p:sp>
        <p:nvSpPr>
          <p:cNvPr id="10" name="Text 8"/>
          <p:cNvSpPr/>
          <p:nvPr/>
        </p:nvSpPr>
        <p:spPr>
          <a:xfrm>
            <a:off x="971550" y="1891735"/>
            <a:ext cx="112204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 8 月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2144222" y="1924050"/>
            <a:ext cx="133350" cy="13335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12" name="Text 10"/>
          <p:cNvSpPr/>
          <p:nvPr/>
        </p:nvSpPr>
        <p:spPr>
          <a:xfrm>
            <a:off x="2353772" y="1891735"/>
            <a:ext cx="9838228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 8 月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0" y="1891735"/>
            <a:ext cx="7239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国内新能源零售份额，%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62000" y="2502058"/>
            <a:ext cx="1143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比亚迪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2000250" y="2400300"/>
            <a:ext cx="4294267" cy="247650"/>
          </a:xfrm>
          <a:prstGeom prst="rect">
            <a:avLst/>
          </a:prstGeom>
          <a:solidFill>
            <a:srgbClr val="C4C5C5"/>
          </a:solidFill>
          <a:ln/>
        </p:spPr>
      </p:sp>
      <p:sp>
        <p:nvSpPr>
          <p:cNvPr id="16" name="Text 14"/>
          <p:cNvSpPr/>
          <p:nvPr/>
        </p:nvSpPr>
        <p:spPr>
          <a:xfrm>
            <a:off x="6389767" y="2435021"/>
            <a:ext cx="5802233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27.8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2000250" y="2705100"/>
            <a:ext cx="3599152" cy="24765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18" name="Text 16"/>
          <p:cNvSpPr/>
          <p:nvPr/>
        </p:nvSpPr>
        <p:spPr>
          <a:xfrm>
            <a:off x="5694652" y="2739821"/>
            <a:ext cx="6497348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0032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23.3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173825" y="2739821"/>
            <a:ext cx="6018175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0032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−4.5 个百分点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762000" y="3086100"/>
            <a:ext cx="64770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62000" y="3359308"/>
            <a:ext cx="1143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吉利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2000250" y="3257550"/>
            <a:ext cx="1869087" cy="247650"/>
          </a:xfrm>
          <a:prstGeom prst="rect">
            <a:avLst/>
          </a:prstGeom>
          <a:solidFill>
            <a:srgbClr val="C4C5C5"/>
          </a:solidFill>
          <a:ln/>
        </p:spPr>
      </p:sp>
      <p:sp>
        <p:nvSpPr>
          <p:cNvPr id="23" name="Text 21"/>
          <p:cNvSpPr/>
          <p:nvPr/>
        </p:nvSpPr>
        <p:spPr>
          <a:xfrm>
            <a:off x="3964587" y="3292271"/>
            <a:ext cx="8227413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12.1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2000250" y="3562350"/>
            <a:ext cx="1699170" cy="24765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25" name="Text 23"/>
          <p:cNvSpPr/>
          <p:nvPr/>
        </p:nvSpPr>
        <p:spPr>
          <a:xfrm>
            <a:off x="3794670" y="3597071"/>
            <a:ext cx="839733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0032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11.0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762000" y="3943350"/>
            <a:ext cx="64770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62000" y="4216558"/>
            <a:ext cx="1143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长安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2000250" y="4114800"/>
            <a:ext cx="1004055" cy="247650"/>
          </a:xfrm>
          <a:prstGeom prst="rect">
            <a:avLst/>
          </a:prstGeom>
          <a:solidFill>
            <a:srgbClr val="C4C5C5"/>
          </a:solidFill>
          <a:ln/>
        </p:spPr>
      </p:sp>
      <p:sp>
        <p:nvSpPr>
          <p:cNvPr id="29" name="Text 27"/>
          <p:cNvSpPr/>
          <p:nvPr/>
        </p:nvSpPr>
        <p:spPr>
          <a:xfrm>
            <a:off x="3099555" y="4149521"/>
            <a:ext cx="9092445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6.5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2000250" y="4419600"/>
            <a:ext cx="895926" cy="24765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31" name="Text 29"/>
          <p:cNvSpPr/>
          <p:nvPr/>
        </p:nvSpPr>
        <p:spPr>
          <a:xfrm>
            <a:off x="2991426" y="4454321"/>
            <a:ext cx="9200574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0032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5.8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762000" y="4800600"/>
            <a:ext cx="64770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62000" y="5073808"/>
            <a:ext cx="1143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特斯拉中国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2000250" y="4972050"/>
            <a:ext cx="787797" cy="247650"/>
          </a:xfrm>
          <a:prstGeom prst="rect">
            <a:avLst/>
          </a:prstGeom>
          <a:solidFill>
            <a:srgbClr val="C4C5C5"/>
          </a:solidFill>
          <a:ln/>
        </p:spPr>
      </p:sp>
      <p:sp>
        <p:nvSpPr>
          <p:cNvPr id="35" name="Text 33"/>
          <p:cNvSpPr/>
          <p:nvPr/>
        </p:nvSpPr>
        <p:spPr>
          <a:xfrm>
            <a:off x="2883297" y="5006771"/>
            <a:ext cx="9308703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5.1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2000250" y="5276850"/>
            <a:ext cx="772350" cy="24765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37" name="Text 35"/>
          <p:cNvSpPr/>
          <p:nvPr/>
        </p:nvSpPr>
        <p:spPr>
          <a:xfrm>
            <a:off x="2867850" y="5311571"/>
            <a:ext cx="93241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0032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5.0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2000250" y="2209800"/>
            <a:ext cx="0" cy="3448050"/>
          </a:xfrm>
          <a:prstGeom prst="line">
            <a:avLst/>
          </a:prstGeom>
          <a:noFill/>
          <a:ln w="9525">
            <a:solidFill>
              <a:srgbClr val="8E9093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7429500" y="2038350"/>
            <a:ext cx="0" cy="300990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7810500" y="2053660"/>
            <a:ext cx="4381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月新势力份额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7810500" y="2313602"/>
            <a:ext cx="43815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75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26.0%</a:t>
            </a:r>
            <a:endParaRPr lang="en-US" sz="3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7810500" y="2929960"/>
            <a:ext cx="4381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同比 +5.5 个百分点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7810500" y="3505200"/>
            <a:ext cx="36195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7810500" y="3672910"/>
            <a:ext cx="4381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零跑 8 月国内新能源零售排名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7810500" y="3932852"/>
            <a:ext cx="43815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75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3</a:t>
            </a:r>
            <a:endParaRPr lang="en-US" sz="3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762000" y="6215362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来源：乘联会 2026 年 8 月月报，CnEVPost 转引乘联会 2025 年 8 月厂商数据（2025 年 9 月 10 日）。国内新能源零售份额，近似值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4"/>
          </a:solidFill>
          <a:ln/>
        </p:spPr>
      </p:sp>
      <p:sp>
        <p:nvSpPr>
          <p:cNvPr id="3" name="Shape 1"/>
          <p:cNvSpPr/>
          <p:nvPr/>
        </p:nvSpPr>
        <p:spPr>
          <a:xfrm>
            <a:off x="11029950" y="552450"/>
            <a:ext cx="133350" cy="13335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4" name="Shape 2"/>
          <p:cNvSpPr/>
          <p:nvPr/>
        </p:nvSpPr>
        <p:spPr>
          <a:xfrm>
            <a:off x="11210925" y="590550"/>
            <a:ext cx="95250" cy="9525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5" name="Shape 3"/>
          <p:cNvSpPr/>
          <p:nvPr/>
        </p:nvSpPr>
        <p:spPr>
          <a:xfrm>
            <a:off x="11353800" y="619125"/>
            <a:ext cx="66675" cy="66675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6" name="Text 4"/>
          <p:cNvSpPr/>
          <p:nvPr/>
        </p:nvSpPr>
        <p:spPr>
          <a:xfrm>
            <a:off x="762000" y="964793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三季度成绩分化：零跑涨 78%，鸿蒙智行 9 月降 29%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62000" y="1552575"/>
            <a:ext cx="10668000" cy="9525"/>
          </a:xfrm>
          <a:prstGeom prst="rect">
            <a:avLst/>
          </a:prstGeom>
          <a:solidFill>
            <a:srgbClr val="DEE0DB"/>
          </a:solidFill>
          <a:ln/>
        </p:spPr>
      </p:sp>
      <p:sp>
        <p:nvSpPr>
          <p:cNvPr id="8" name="Shape 6"/>
          <p:cNvSpPr/>
          <p:nvPr/>
        </p:nvSpPr>
        <p:spPr>
          <a:xfrm>
            <a:off x="762000" y="1543050"/>
            <a:ext cx="914400" cy="28575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9" name="Text 7"/>
          <p:cNvSpPr/>
          <p:nvPr/>
        </p:nvSpPr>
        <p:spPr>
          <a:xfrm>
            <a:off x="762000" y="1901260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0" y="1901260"/>
            <a:ext cx="453004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三季度销量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0" y="1901260"/>
            <a:ext cx="629887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同比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870379" y="1901260"/>
            <a:ext cx="5321621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看点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62000" y="2171700"/>
            <a:ext cx="10668000" cy="0"/>
          </a:xfrm>
          <a:prstGeom prst="line">
            <a:avLst/>
          </a:prstGeom>
          <a:noFill/>
          <a:ln w="9525">
            <a:solidFill>
              <a:srgbClr val="17181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2311919"/>
            <a:ext cx="112776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极氪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0" y="2311919"/>
            <a:ext cx="4530049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42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110,034 辆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0" y="2311919"/>
            <a:ext cx="6298879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42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 +108%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6870379" y="2311919"/>
            <a:ext cx="5321621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9X 9 月交付 7,225 辆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762000" y="2657475"/>
            <a:ext cx="10668000" cy="476250"/>
          </a:xfrm>
          <a:prstGeom prst="rect">
            <a:avLst/>
          </a:prstGeom>
          <a:solidFill>
            <a:srgbClr val="E6EBF6"/>
          </a:solidFill>
          <a:ln/>
        </p:spPr>
      </p:sp>
      <p:sp>
        <p:nvSpPr>
          <p:cNvPr id="19" name="Text 17"/>
          <p:cNvSpPr/>
          <p:nvPr/>
        </p:nvSpPr>
        <p:spPr>
          <a:xfrm>
            <a:off x="914400" y="2788169"/>
            <a:ext cx="112776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0032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零跑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0" y="2788169"/>
            <a:ext cx="4530049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425" b="1" dirty="0">
                <a:solidFill>
                  <a:srgbClr val="0032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310,052 辆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0" y="2788169"/>
            <a:ext cx="6298879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425" b="1" dirty="0">
                <a:solidFill>
                  <a:srgbClr val="0032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+78.3%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870379" y="2788169"/>
            <a:ext cx="5321621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0032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连续三个月超 10 万辆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914400" y="3264419"/>
            <a:ext cx="112776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蔚来公司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0" y="3264419"/>
            <a:ext cx="4530049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42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109,178 辆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0" y="3264419"/>
            <a:ext cx="6298879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42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+25.4%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870379" y="3264419"/>
            <a:ext cx="5321621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ES8 9 月交付 10,542 辆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762000" y="3609975"/>
            <a:ext cx="106680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14400" y="3740669"/>
            <a:ext cx="112776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比亚迪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0" y="3740669"/>
            <a:ext cx="4530049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42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1,323,065 辆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0" y="3740669"/>
            <a:ext cx="6298879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42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+18.8%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6870379" y="3740669"/>
            <a:ext cx="5321621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出口占 41.6%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762000" y="4086225"/>
            <a:ext cx="106680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914400" y="4216919"/>
            <a:ext cx="112776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理想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0" y="4216919"/>
            <a:ext cx="4530049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42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99,964 辆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0" y="4216919"/>
            <a:ext cx="6298879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42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+7.2%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6870379" y="4216919"/>
            <a:ext cx="5321621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 月环比降 15.6%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762000" y="4562475"/>
            <a:ext cx="106680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914400" y="4693169"/>
            <a:ext cx="112776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小鹏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0" y="4693169"/>
            <a:ext cx="4530049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42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118,390 辆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0" y="4693169"/>
            <a:ext cx="6298879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42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+2.1%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6870379" y="4693169"/>
            <a:ext cx="5321621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MONA L03 9 月交付超 1 万辆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762000" y="5038725"/>
            <a:ext cx="106680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762000" y="5229225"/>
            <a:ext cx="10668000" cy="609600"/>
          </a:xfrm>
          <a:prstGeom prst="rect">
            <a:avLst/>
          </a:prstGeom>
          <a:solidFill>
            <a:srgbClr val="F0F0EC"/>
          </a:solidFill>
          <a:ln/>
        </p:spPr>
      </p:sp>
      <p:sp>
        <p:nvSpPr>
          <p:cNvPr id="44" name="Shape 42"/>
          <p:cNvSpPr/>
          <p:nvPr/>
        </p:nvSpPr>
        <p:spPr>
          <a:xfrm>
            <a:off x="971550" y="5429250"/>
            <a:ext cx="209550" cy="209550"/>
          </a:xfrm>
          <a:prstGeom prst="ellipse">
            <a:avLst/>
          </a:prstGeom>
          <a:noFill/>
          <a:ln w="19050">
            <a:solidFill>
              <a:srgbClr val="17181A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1064895" y="5467350"/>
            <a:ext cx="22860" cy="85725"/>
          </a:xfrm>
          <a:prstGeom prst="rect">
            <a:avLst/>
          </a:prstGeom>
          <a:solidFill>
            <a:srgbClr val="17181A"/>
          </a:solidFill>
          <a:ln/>
        </p:spPr>
      </p:sp>
      <p:sp>
        <p:nvSpPr>
          <p:cNvPr id="46" name="Shape 44"/>
          <p:cNvSpPr/>
          <p:nvPr/>
        </p:nvSpPr>
        <p:spPr>
          <a:xfrm>
            <a:off x="1064895" y="5581650"/>
            <a:ext cx="22860" cy="24765"/>
          </a:xfrm>
          <a:prstGeom prst="rect">
            <a:avLst/>
          </a:prstGeom>
          <a:solidFill>
            <a:srgbClr val="17181A"/>
          </a:solidFill>
          <a:ln/>
        </p:spPr>
      </p:sp>
      <p:sp>
        <p:nvSpPr>
          <p:cNvPr id="47" name="Text 45"/>
          <p:cNvSpPr/>
          <p:nvPr/>
        </p:nvSpPr>
        <p:spPr>
          <a:xfrm>
            <a:off x="1333500" y="5426956"/>
            <a:ext cx="10858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鸿蒙智行 9 月交付 37,490 辆，同比 −29.2%，已连续四个月同比下降。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762000" y="6215362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来源：各公司 2026 年 7–9 月交付公告（港交所、SEC 6-K、CnEVPost 汇总，2026 年 8 月 1 日至 10 月 1 日）。公司口径，含出口，不能横向比份额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4"/>
          </a:solidFill>
          <a:ln/>
        </p:spPr>
      </p:sp>
      <p:sp>
        <p:nvSpPr>
          <p:cNvPr id="3" name="Shape 1"/>
          <p:cNvSpPr/>
          <p:nvPr/>
        </p:nvSpPr>
        <p:spPr>
          <a:xfrm>
            <a:off x="11029950" y="552450"/>
            <a:ext cx="133350" cy="13335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4" name="Shape 2"/>
          <p:cNvSpPr/>
          <p:nvPr/>
        </p:nvSpPr>
        <p:spPr>
          <a:xfrm>
            <a:off x="11210925" y="590550"/>
            <a:ext cx="95250" cy="9525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5" name="Shape 3"/>
          <p:cNvSpPr/>
          <p:nvPr/>
        </p:nvSpPr>
        <p:spPr>
          <a:xfrm>
            <a:off x="11353800" y="619125"/>
            <a:ext cx="66675" cy="66675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6" name="Text 4"/>
          <p:cNvSpPr/>
          <p:nvPr/>
        </p:nvSpPr>
        <p:spPr>
          <a:xfrm>
            <a:off x="762000" y="964793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降价车型少了，单车降得更深，9 月改打金融和保险权益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62000" y="1552575"/>
            <a:ext cx="10668000" cy="9525"/>
          </a:xfrm>
          <a:prstGeom prst="rect">
            <a:avLst/>
          </a:prstGeom>
          <a:solidFill>
            <a:srgbClr val="DEE0DB"/>
          </a:solidFill>
          <a:ln/>
        </p:spPr>
      </p:sp>
      <p:sp>
        <p:nvSpPr>
          <p:cNvPr id="8" name="Shape 6"/>
          <p:cNvSpPr/>
          <p:nvPr/>
        </p:nvSpPr>
        <p:spPr>
          <a:xfrm>
            <a:off x="762000" y="1543050"/>
            <a:ext cx="914400" cy="28575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9" name="Text 7"/>
          <p:cNvSpPr/>
          <p:nvPr/>
        </p:nvSpPr>
        <p:spPr>
          <a:xfrm>
            <a:off x="762000" y="1968296"/>
            <a:ext cx="11430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月降价车型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62000" y="2218228"/>
            <a:ext cx="11430000" cy="868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570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款</a:t>
            </a:r>
            <a:endParaRPr lang="en-US" sz="57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62000" y="3149758"/>
            <a:ext cx="1143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去年同期 23 款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62000" y="3771900"/>
            <a:ext cx="43815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62000" y="4006646"/>
            <a:ext cx="11430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新能源降价车型平均每辆降幅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62000" y="4256578"/>
            <a:ext cx="11430000" cy="868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5700" b="1" dirty="0">
                <a:solidFill>
                  <a:srgbClr val="0032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4.5 万元</a:t>
            </a:r>
            <a:endParaRPr lang="en-US" sz="57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62000" y="5188108"/>
            <a:ext cx="1143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降幅 17.8%，1–6 月为 3 万元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5715000" y="1943100"/>
            <a:ext cx="0" cy="396240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096000" y="1968296"/>
            <a:ext cx="6096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 月的打法：金融和保险权益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6096000" y="2324100"/>
            <a:ext cx="53340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096000" y="2512306"/>
            <a:ext cx="6096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特斯拉：限时现金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096000" y="2835071"/>
            <a:ext cx="6096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现车最高减 1 万元，9 月 25 日起改为尾款最高减 7,000 元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096000" y="3219450"/>
            <a:ext cx="53340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096000" y="3407656"/>
            <a:ext cx="6096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小米：零息或保险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096000" y="3730421"/>
            <a:ext cx="6096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SU7、YU7 3 年零息，或 6,000 元保险补贴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096000" y="4114800"/>
            <a:ext cx="53340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096000" y="4303006"/>
            <a:ext cx="6096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极氪 8X：保险加零息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096000" y="4625771"/>
            <a:ext cx="6096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 万元保险补贴，加 5 年零息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6096000" y="5010150"/>
            <a:ext cx="53340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096000" y="5198356"/>
            <a:ext cx="6096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零跑：购车权益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6096000" y="5521121"/>
            <a:ext cx="6096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购车权益最高 19,680 元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762000" y="6215362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来源：乘联会降价统计（2026 年 7 月、9 月），特斯拉中国官网，China Daily、第一财经报道（2026 年 9 月）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4"/>
          </a:solidFill>
          <a:ln/>
        </p:spPr>
      </p:sp>
      <p:sp>
        <p:nvSpPr>
          <p:cNvPr id="3" name="Shape 1"/>
          <p:cNvSpPr/>
          <p:nvPr/>
        </p:nvSpPr>
        <p:spPr>
          <a:xfrm>
            <a:off x="11029950" y="552450"/>
            <a:ext cx="133350" cy="13335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4" name="Shape 2"/>
          <p:cNvSpPr/>
          <p:nvPr/>
        </p:nvSpPr>
        <p:spPr>
          <a:xfrm>
            <a:off x="11210925" y="590550"/>
            <a:ext cx="95250" cy="9525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5" name="Shape 3"/>
          <p:cNvSpPr/>
          <p:nvPr/>
        </p:nvSpPr>
        <p:spPr>
          <a:xfrm>
            <a:off x="11353800" y="619125"/>
            <a:ext cx="66675" cy="66675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6" name="Text 4"/>
          <p:cNvSpPr/>
          <p:nvPr/>
        </p:nvSpPr>
        <p:spPr>
          <a:xfrm>
            <a:off x="762000" y="964793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 6 月的全年判断，四季度要比三季度多卖六成多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62000" y="1552575"/>
            <a:ext cx="10668000" cy="9525"/>
          </a:xfrm>
          <a:prstGeom prst="rect">
            <a:avLst/>
          </a:prstGeom>
          <a:solidFill>
            <a:srgbClr val="DEE0DB"/>
          </a:solidFill>
          <a:ln/>
        </p:spPr>
      </p:sp>
      <p:sp>
        <p:nvSpPr>
          <p:cNvPr id="8" name="Shape 6"/>
          <p:cNvSpPr/>
          <p:nvPr/>
        </p:nvSpPr>
        <p:spPr>
          <a:xfrm>
            <a:off x="762000" y="1543050"/>
            <a:ext cx="914400" cy="28575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9" name="Shape 7"/>
          <p:cNvSpPr/>
          <p:nvPr/>
        </p:nvSpPr>
        <p:spPr>
          <a:xfrm>
            <a:off x="762000" y="1924050"/>
            <a:ext cx="133350" cy="133350"/>
          </a:xfrm>
          <a:prstGeom prst="rect">
            <a:avLst/>
          </a:prstGeom>
          <a:solidFill>
            <a:srgbClr val="C4C5C5"/>
          </a:solidFill>
          <a:ln/>
        </p:spPr>
      </p:sp>
      <p:sp>
        <p:nvSpPr>
          <p:cNvPr id="10" name="Text 8"/>
          <p:cNvSpPr/>
          <p:nvPr/>
        </p:nvSpPr>
        <p:spPr>
          <a:xfrm>
            <a:off x="971550" y="1891735"/>
            <a:ext cx="112204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实际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1562100" y="1924050"/>
            <a:ext cx="133350" cy="133350"/>
          </a:xfrm>
          <a:prstGeom prst="rect">
            <a:avLst/>
          </a:prstGeom>
          <a:solidFill>
            <a:srgbClr val="E4E5E5"/>
          </a:solidFill>
          <a:ln/>
        </p:spPr>
      </p:sp>
      <p:sp>
        <p:nvSpPr>
          <p:cNvPr id="12" name="Shape 10"/>
          <p:cNvSpPr/>
          <p:nvPr/>
        </p:nvSpPr>
        <p:spPr>
          <a:xfrm>
            <a:off x="1562100" y="1924050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0" y="54292"/>
                </a:moveTo>
                <a:lnTo>
                  <a:pt x="54292" y="0"/>
                </a:lnTo>
                <a:moveTo>
                  <a:pt x="28575" y="133350"/>
                </a:moveTo>
                <a:lnTo>
                  <a:pt x="133350" y="28575"/>
                </a:lnTo>
              </a:path>
            </a:pathLst>
          </a:custGeom>
          <a:noFill/>
          <a:ln w="28575">
            <a:solidFill>
              <a:srgbClr val="C4C5C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771650" y="1891735"/>
            <a:ext cx="104203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 月为预测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801463" y="1924050"/>
            <a:ext cx="133350" cy="133350"/>
          </a:xfrm>
          <a:prstGeom prst="rect">
            <a:avLst/>
          </a:prstGeom>
          <a:solidFill>
            <a:srgbClr val="D4DCEF"/>
          </a:solidFill>
          <a:ln/>
        </p:spPr>
      </p:sp>
      <p:sp>
        <p:nvSpPr>
          <p:cNvPr id="15" name="Text 13"/>
          <p:cNvSpPr/>
          <p:nvPr/>
        </p:nvSpPr>
        <p:spPr>
          <a:xfrm>
            <a:off x="3011013" y="1891735"/>
            <a:ext cx="9180987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倒推所需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62000" y="2196535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万辆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762000" y="5600700"/>
            <a:ext cx="6477000" cy="0"/>
          </a:xfrm>
          <a:prstGeom prst="line">
            <a:avLst/>
          </a:prstGeom>
          <a:noFill/>
          <a:ln w="9525">
            <a:solidFill>
              <a:srgbClr val="8E9093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76325" y="3507605"/>
            <a:ext cx="990600" cy="2093095"/>
          </a:xfrm>
          <a:prstGeom prst="rect">
            <a:avLst/>
          </a:prstGeom>
          <a:solidFill>
            <a:srgbClr val="C4C5C5"/>
          </a:solidFill>
          <a:ln/>
        </p:spPr>
      </p:sp>
      <p:sp>
        <p:nvSpPr>
          <p:cNvPr id="19" name="Text 17"/>
          <p:cNvSpPr/>
          <p:nvPr/>
        </p:nvSpPr>
        <p:spPr>
          <a:xfrm>
            <a:off x="0" y="3210036"/>
            <a:ext cx="31432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606.2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2695575" y="3277648"/>
            <a:ext cx="990600" cy="2323052"/>
          </a:xfrm>
          <a:prstGeom prst="rect">
            <a:avLst/>
          </a:prstGeom>
          <a:solidFill>
            <a:srgbClr val="C4C5C5"/>
          </a:solidFill>
          <a:ln/>
        </p:spPr>
      </p:sp>
      <p:sp>
        <p:nvSpPr>
          <p:cNvPr id="21" name="Text 19"/>
          <p:cNvSpPr/>
          <p:nvPr/>
        </p:nvSpPr>
        <p:spPr>
          <a:xfrm>
            <a:off x="0" y="2980079"/>
            <a:ext cx="63817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672.8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314825" y="4564166"/>
            <a:ext cx="990600" cy="1036534"/>
          </a:xfrm>
          <a:prstGeom prst="rect">
            <a:avLst/>
          </a:prstGeom>
          <a:solidFill>
            <a:srgbClr val="C4C5C5"/>
          </a:solidFill>
          <a:ln/>
        </p:spPr>
      </p:sp>
      <p:sp>
        <p:nvSpPr>
          <p:cNvPr id="23" name="Shape 21"/>
          <p:cNvSpPr/>
          <p:nvPr/>
        </p:nvSpPr>
        <p:spPr>
          <a:xfrm>
            <a:off x="4314825" y="3980640"/>
            <a:ext cx="990600" cy="583525"/>
          </a:xfrm>
          <a:prstGeom prst="rect">
            <a:avLst/>
          </a:prstGeom>
          <a:solidFill>
            <a:srgbClr val="E4E5E5"/>
          </a:solidFill>
          <a:ln/>
        </p:spPr>
      </p:sp>
      <p:sp>
        <p:nvSpPr>
          <p:cNvPr id="24" name="Shape 22"/>
          <p:cNvSpPr/>
          <p:nvPr/>
        </p:nvSpPr>
        <p:spPr>
          <a:xfrm>
            <a:off x="4314825" y="3980497"/>
            <a:ext cx="990600" cy="583883"/>
          </a:xfrm>
          <a:custGeom>
            <a:avLst/>
            <a:gdLst/>
            <a:ahLst/>
            <a:cxnLst/>
            <a:rect l="l" t="t" r="r" b="b"/>
            <a:pathLst>
              <a:path w="990600" h="583883">
                <a:moveTo>
                  <a:pt x="0" y="54293"/>
                </a:moveTo>
                <a:lnTo>
                  <a:pt x="54292" y="0"/>
                </a:lnTo>
                <a:moveTo>
                  <a:pt x="0" y="161925"/>
                </a:moveTo>
                <a:lnTo>
                  <a:pt x="161925" y="0"/>
                </a:lnTo>
                <a:moveTo>
                  <a:pt x="0" y="269558"/>
                </a:moveTo>
                <a:lnTo>
                  <a:pt x="269558" y="0"/>
                </a:lnTo>
                <a:moveTo>
                  <a:pt x="0" y="377190"/>
                </a:moveTo>
                <a:lnTo>
                  <a:pt x="377190" y="0"/>
                </a:lnTo>
                <a:moveTo>
                  <a:pt x="0" y="484823"/>
                </a:moveTo>
                <a:lnTo>
                  <a:pt x="484822" y="0"/>
                </a:lnTo>
                <a:moveTo>
                  <a:pt x="9525" y="583883"/>
                </a:moveTo>
                <a:lnTo>
                  <a:pt x="592455" y="0"/>
                </a:lnTo>
                <a:moveTo>
                  <a:pt x="117158" y="583883"/>
                </a:moveTo>
                <a:lnTo>
                  <a:pt x="700088" y="0"/>
                </a:lnTo>
                <a:moveTo>
                  <a:pt x="224790" y="583883"/>
                </a:moveTo>
                <a:lnTo>
                  <a:pt x="808672" y="0"/>
                </a:lnTo>
                <a:moveTo>
                  <a:pt x="332422" y="583883"/>
                </a:moveTo>
                <a:lnTo>
                  <a:pt x="916305" y="0"/>
                </a:lnTo>
                <a:moveTo>
                  <a:pt x="440055" y="583883"/>
                </a:moveTo>
                <a:lnTo>
                  <a:pt x="990600" y="33338"/>
                </a:lnTo>
                <a:moveTo>
                  <a:pt x="547688" y="583883"/>
                </a:moveTo>
                <a:lnTo>
                  <a:pt x="990600" y="140970"/>
                </a:lnTo>
                <a:moveTo>
                  <a:pt x="655320" y="583883"/>
                </a:moveTo>
                <a:lnTo>
                  <a:pt x="990600" y="248603"/>
                </a:lnTo>
                <a:moveTo>
                  <a:pt x="763905" y="583883"/>
                </a:moveTo>
                <a:lnTo>
                  <a:pt x="990600" y="356235"/>
                </a:lnTo>
                <a:moveTo>
                  <a:pt x="871538" y="583883"/>
                </a:moveTo>
                <a:lnTo>
                  <a:pt x="990600" y="464820"/>
                </a:lnTo>
                <a:moveTo>
                  <a:pt x="979170" y="583883"/>
                </a:moveTo>
                <a:lnTo>
                  <a:pt x="990600" y="572453"/>
                </a:lnTo>
              </a:path>
            </a:pathLst>
          </a:custGeom>
          <a:noFill/>
          <a:ln w="28575">
            <a:solidFill>
              <a:srgbClr val="C4C5C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0" y="3683071"/>
            <a:ext cx="96202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469.2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5943600" y="2944654"/>
            <a:ext cx="971550" cy="2646521"/>
          </a:xfrm>
          <a:prstGeom prst="rect">
            <a:avLst/>
          </a:prstGeom>
          <a:solidFill>
            <a:srgbClr val="D4DCEF"/>
          </a:solidFill>
          <a:ln w="19050">
            <a:solidFill>
              <a:srgbClr val="0032A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66750" y="2637560"/>
            <a:ext cx="115252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32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772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1571625" y="2744248"/>
            <a:ext cx="1619250" cy="420457"/>
          </a:xfrm>
          <a:custGeom>
            <a:avLst/>
            <a:gdLst/>
            <a:ahLst/>
            <a:cxnLst/>
            <a:rect l="l" t="t" r="r" b="b"/>
            <a:pathLst>
              <a:path w="1619250" h="420457">
                <a:moveTo>
                  <a:pt x="0" y="420457"/>
                </a:moveTo>
                <a:lnTo>
                  <a:pt x="0" y="0"/>
                </a:lnTo>
                <a:lnTo>
                  <a:pt x="1619250" y="0"/>
                </a:lnTo>
                <a:lnTo>
                  <a:pt x="1619250" y="190500"/>
                </a:lnTo>
              </a:path>
            </a:pathLst>
          </a:custGeom>
          <a:noFill/>
          <a:ln w="9525">
            <a:solidFill>
              <a:srgbClr val="8E9093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0" y="2465729"/>
            <a:ext cx="4762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+11%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4810125" y="2401729"/>
            <a:ext cx="1619250" cy="1236012"/>
          </a:xfrm>
          <a:custGeom>
            <a:avLst/>
            <a:gdLst/>
            <a:ahLst/>
            <a:cxnLst/>
            <a:rect l="l" t="t" r="r" b="b"/>
            <a:pathLst>
              <a:path w="1619250" h="1236012">
                <a:moveTo>
                  <a:pt x="0" y="1236012"/>
                </a:moveTo>
                <a:lnTo>
                  <a:pt x="0" y="0"/>
                </a:lnTo>
                <a:lnTo>
                  <a:pt x="1619250" y="0"/>
                </a:lnTo>
                <a:lnTo>
                  <a:pt x="1619250" y="190500"/>
                </a:lnTo>
              </a:path>
            </a:pathLst>
          </a:custGeom>
          <a:noFill/>
          <a:ln w="19050">
            <a:solidFill>
              <a:srgbClr val="0032A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0" y="2123210"/>
            <a:ext cx="11239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32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+65%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0" y="5730671"/>
            <a:ext cx="31432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年三季度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0" y="5730671"/>
            <a:ext cx="63817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年四季度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0" y="5730671"/>
            <a:ext cx="96202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年三季度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666750" y="5730671"/>
            <a:ext cx="115252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年四季度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7429500" y="2038350"/>
            <a:ext cx="0" cy="300990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810500" y="2053660"/>
            <a:ext cx="4381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四季度比三季度要多卖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7810500" y="2313602"/>
            <a:ext cx="43815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75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 +65%</a:t>
            </a:r>
            <a:endParaRPr lang="en-US" sz="3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7810500" y="2929960"/>
            <a:ext cx="4381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去年同期只多 11%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7810500" y="3505200"/>
            <a:ext cx="36195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810500" y="3672910"/>
            <a:ext cx="4381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四季度比去年同期要多卖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7810500" y="3932852"/>
            <a:ext cx="43815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75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 +15%</a:t>
            </a:r>
            <a:endParaRPr lang="en-US" sz="3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7810500" y="4549210"/>
            <a:ext cx="4381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三季度同比约 −22.6%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762000" y="6215362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来源：乘联会月报及 9 月预测，崔东树全年判断（2026 年 6 月 9 日）。四季度为按全年零售降 11% 倒推（计算）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4"/>
          </a:solidFill>
          <a:ln/>
        </p:spPr>
      </p:sp>
      <p:sp>
        <p:nvSpPr>
          <p:cNvPr id="3" name="Shape 1"/>
          <p:cNvSpPr/>
          <p:nvPr/>
        </p:nvSpPr>
        <p:spPr>
          <a:xfrm>
            <a:off x="11029950" y="552450"/>
            <a:ext cx="133350" cy="13335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4" name="Shape 2"/>
          <p:cNvSpPr/>
          <p:nvPr/>
        </p:nvSpPr>
        <p:spPr>
          <a:xfrm>
            <a:off x="11210925" y="590550"/>
            <a:ext cx="95250" cy="9525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5" name="Shape 3"/>
          <p:cNvSpPr/>
          <p:nvPr/>
        </p:nvSpPr>
        <p:spPr>
          <a:xfrm>
            <a:off x="11353800" y="619125"/>
            <a:ext cx="66675" cy="66675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6" name="Text 4"/>
          <p:cNvSpPr/>
          <p:nvPr/>
        </p:nvSpPr>
        <p:spPr>
          <a:xfrm>
            <a:off x="762000" y="964793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补贴额度年底清账，10–11 月是窗口期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62000" y="1552575"/>
            <a:ext cx="10668000" cy="9525"/>
          </a:xfrm>
          <a:prstGeom prst="rect">
            <a:avLst/>
          </a:prstGeom>
          <a:solidFill>
            <a:srgbClr val="DEE0DB"/>
          </a:solidFill>
          <a:ln/>
        </p:spPr>
      </p:sp>
      <p:sp>
        <p:nvSpPr>
          <p:cNvPr id="8" name="Shape 6"/>
          <p:cNvSpPr/>
          <p:nvPr/>
        </p:nvSpPr>
        <p:spPr>
          <a:xfrm>
            <a:off x="762000" y="1543050"/>
            <a:ext cx="914400" cy="28575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9" name="Text 7"/>
          <p:cNvSpPr/>
          <p:nvPr/>
        </p:nvSpPr>
        <p:spPr>
          <a:xfrm>
            <a:off x="762000" y="1892096"/>
            <a:ext cx="11430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月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343400" y="1892096"/>
            <a:ext cx="7848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 月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924800" y="1892096"/>
            <a:ext cx="42672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 月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62000" y="2171700"/>
            <a:ext cx="7086600" cy="106680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13" name="Text 11"/>
          <p:cNvSpPr/>
          <p:nvPr/>
        </p:nvSpPr>
        <p:spPr>
          <a:xfrm>
            <a:off x="1066800" y="2428027"/>
            <a:ext cx="111252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窗口期：补贴额度还在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66800" y="2796971"/>
            <a:ext cx="111252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DBE2F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地方补贴先到先得，门店帮客户把补贴用足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7924800" y="2171700"/>
            <a:ext cx="3505200" cy="1066800"/>
          </a:xfrm>
          <a:prstGeom prst="rect">
            <a:avLst/>
          </a:prstGeom>
          <a:solidFill>
            <a:srgbClr val="F0F0EC"/>
          </a:solidFill>
          <a:ln/>
        </p:spPr>
      </p:sp>
      <p:sp>
        <p:nvSpPr>
          <p:cNvPr id="16" name="Text 14"/>
          <p:cNvSpPr/>
          <p:nvPr/>
        </p:nvSpPr>
        <p:spPr>
          <a:xfrm>
            <a:off x="8153400" y="2428027"/>
            <a:ext cx="40386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 月 31 日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153400" y="2796971"/>
            <a:ext cx="4038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中央资金到期，没用完的额度收回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762000" y="3733800"/>
            <a:ext cx="33528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62000" y="3968546"/>
            <a:ext cx="11430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0032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购置税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762000" y="4275877"/>
            <a:ext cx="114300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减半，每辆最多 1.5 万元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62000" y="4682921"/>
            <a:ext cx="11430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2026、2027 年都减半，年底不退坡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343400" y="3733800"/>
            <a:ext cx="33528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343400" y="3968546"/>
            <a:ext cx="7848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0032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以旧换新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4343400" y="4275877"/>
            <a:ext cx="78486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报废更新补 12%，最高 2 万元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4343400" y="4682921"/>
            <a:ext cx="7848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车价约 16.7 万元以上才拿满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7924800" y="3733800"/>
            <a:ext cx="33528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924800" y="3968546"/>
            <a:ext cx="42672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0032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地方补贴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7924800" y="4275877"/>
            <a:ext cx="42672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先到先得，用完即止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7924800" y="4682921"/>
            <a:ext cx="42672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如上海浦东 1.4 万个名额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762000" y="6215362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来源：财政部等公告 2023 年第 10 号，发改环资〔2025〕1745 号，上海市政府、商务部平台（2026 年 9 月）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4"/>
          </a:solidFill>
          <a:ln/>
        </p:spPr>
      </p:sp>
      <p:sp>
        <p:nvSpPr>
          <p:cNvPr id="3" name="Shape 1"/>
          <p:cNvSpPr/>
          <p:nvPr/>
        </p:nvSpPr>
        <p:spPr>
          <a:xfrm>
            <a:off x="11029950" y="552450"/>
            <a:ext cx="133350" cy="13335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4" name="Shape 2"/>
          <p:cNvSpPr/>
          <p:nvPr/>
        </p:nvSpPr>
        <p:spPr>
          <a:xfrm>
            <a:off x="11210925" y="590550"/>
            <a:ext cx="95250" cy="9525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5" name="Shape 3"/>
          <p:cNvSpPr/>
          <p:nvPr/>
        </p:nvSpPr>
        <p:spPr>
          <a:xfrm>
            <a:off x="11353800" y="619125"/>
            <a:ext cx="66675" cy="66675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6" name="Text 4"/>
          <p:cNvSpPr/>
          <p:nvPr/>
        </p:nvSpPr>
        <p:spPr>
          <a:xfrm>
            <a:off x="762000" y="964793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四季度的促销和出口定价，都要先过新规这一关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62000" y="1552575"/>
            <a:ext cx="10668000" cy="9525"/>
          </a:xfrm>
          <a:prstGeom prst="rect">
            <a:avLst/>
          </a:prstGeom>
          <a:solidFill>
            <a:srgbClr val="DEE0DB"/>
          </a:solidFill>
          <a:ln/>
        </p:spPr>
      </p:sp>
      <p:sp>
        <p:nvSpPr>
          <p:cNvPr id="8" name="Shape 6"/>
          <p:cNvSpPr/>
          <p:nvPr/>
        </p:nvSpPr>
        <p:spPr>
          <a:xfrm>
            <a:off x="762000" y="1543050"/>
            <a:ext cx="914400" cy="28575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9" name="Text 7"/>
          <p:cNvSpPr/>
          <p:nvPr/>
        </p:nvSpPr>
        <p:spPr>
          <a:xfrm>
            <a:off x="762000" y="2063546"/>
            <a:ext cx="11430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0032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国内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62000" y="4025696"/>
            <a:ext cx="11430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0032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海外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1790700" y="3733800"/>
            <a:ext cx="0" cy="1600200"/>
          </a:xfrm>
          <a:prstGeom prst="line">
            <a:avLst/>
          </a:prstGeom>
          <a:noFill/>
          <a:ln w="9525">
            <a:solidFill>
              <a:srgbClr val="8E909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09950" y="2076450"/>
            <a:ext cx="0" cy="1657350"/>
          </a:xfrm>
          <a:prstGeom prst="line">
            <a:avLst/>
          </a:prstGeom>
          <a:noFill/>
          <a:ln w="9525">
            <a:solidFill>
              <a:srgbClr val="0032A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029200" y="3733800"/>
            <a:ext cx="0" cy="1600200"/>
          </a:xfrm>
          <a:prstGeom prst="line">
            <a:avLst/>
          </a:prstGeom>
          <a:noFill/>
          <a:ln w="9525">
            <a:solidFill>
              <a:srgbClr val="8E909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648450" y="2076450"/>
            <a:ext cx="0" cy="1657350"/>
          </a:xfrm>
          <a:prstGeom prst="line">
            <a:avLst/>
          </a:prstGeom>
          <a:noFill/>
          <a:ln w="9525">
            <a:solidFill>
              <a:srgbClr val="8E909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67700" y="2076450"/>
            <a:ext cx="0" cy="1657350"/>
          </a:xfrm>
          <a:prstGeom prst="line">
            <a:avLst/>
          </a:prstGeom>
          <a:noFill/>
          <a:ln w="9525">
            <a:solidFill>
              <a:srgbClr val="8E909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886950" y="3733800"/>
            <a:ext cx="0" cy="1600200"/>
          </a:xfrm>
          <a:prstGeom prst="line">
            <a:avLst/>
          </a:prstGeom>
          <a:noFill/>
          <a:ln w="9525">
            <a:solidFill>
              <a:srgbClr val="8E909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638300" y="3733800"/>
            <a:ext cx="9791700" cy="0"/>
          </a:xfrm>
          <a:prstGeom prst="line">
            <a:avLst/>
          </a:prstGeom>
          <a:noFill/>
          <a:ln w="14288">
            <a:solidFill>
              <a:srgbClr val="17181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724025" y="3667125"/>
            <a:ext cx="133350" cy="133350"/>
          </a:xfrm>
          <a:prstGeom prst="ellipse">
            <a:avLst/>
          </a:prstGeom>
          <a:solidFill>
            <a:srgbClr val="F7F7F4"/>
          </a:solidFill>
          <a:ln w="19050">
            <a:solidFill>
              <a:srgbClr val="17181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924050" y="4015810"/>
            <a:ext cx="102679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 月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924050" y="4272985"/>
            <a:ext cx="102679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巴西关税 35%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924050" y="4549210"/>
            <a:ext cx="102679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纯电整车进口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3343275" y="3667125"/>
            <a:ext cx="133350" cy="133350"/>
          </a:xfrm>
          <a:prstGeom prst="ellipse">
            <a:avLst/>
          </a:prstGeom>
          <a:solidFill>
            <a:srgbClr val="0032A0"/>
          </a:solidFill>
          <a:ln w="19050">
            <a:solidFill>
              <a:srgbClr val="0032A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43300" y="2053660"/>
            <a:ext cx="86487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32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 月 7 日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3543300" y="2310835"/>
            <a:ext cx="86487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32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推进《价格法》修改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3543300" y="2587060"/>
            <a:ext cx="86487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完善低价倾销的认定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3543300" y="2796610"/>
            <a:ext cx="86487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规则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4962525" y="3667125"/>
            <a:ext cx="133350" cy="133350"/>
          </a:xfrm>
          <a:prstGeom prst="ellipse">
            <a:avLst/>
          </a:prstGeom>
          <a:solidFill>
            <a:srgbClr val="F7F7F4"/>
          </a:solidFill>
          <a:ln w="19050">
            <a:solidFill>
              <a:srgbClr val="17181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162550" y="4015810"/>
            <a:ext cx="70294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 月 28 日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5162550" y="4272985"/>
            <a:ext cx="70294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土耳其关税被判违规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5162550" y="4549210"/>
            <a:ext cx="70294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世贸组织专家组裁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5162550" y="4758760"/>
            <a:ext cx="70294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定，关税不会自动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5162550" y="4968310"/>
            <a:ext cx="70294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取消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6581775" y="3667125"/>
            <a:ext cx="133350" cy="133350"/>
          </a:xfrm>
          <a:prstGeom prst="ellipse">
            <a:avLst/>
          </a:prstGeom>
          <a:solidFill>
            <a:srgbClr val="F7F7F4"/>
          </a:solidFill>
          <a:ln w="19050">
            <a:solidFill>
              <a:srgbClr val="17181A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781800" y="2053660"/>
            <a:ext cx="5410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月 27 日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6781800" y="2310835"/>
            <a:ext cx="5410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生产一致性专项行动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6781800" y="2587060"/>
            <a:ext cx="5410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为期一年，12 月底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6781800" y="2796610"/>
            <a:ext cx="5410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前报送自查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8201025" y="3667125"/>
            <a:ext cx="133350" cy="133350"/>
          </a:xfrm>
          <a:prstGeom prst="ellipse">
            <a:avLst/>
          </a:prstGeom>
          <a:solidFill>
            <a:srgbClr val="F7F7F4"/>
          </a:solidFill>
          <a:ln w="19050">
            <a:solidFill>
              <a:srgbClr val="17181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401050" y="2053660"/>
            <a:ext cx="37909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 月 1 日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8401050" y="2310835"/>
            <a:ext cx="37909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境外竞争合规指引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8401050" y="2587060"/>
            <a:ext cx="37909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以成本定价，避免频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8401050" y="2796610"/>
            <a:ext cx="37909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繁大幅调价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9820275" y="3667125"/>
            <a:ext cx="133350" cy="133350"/>
          </a:xfrm>
          <a:prstGeom prst="ellipse">
            <a:avLst/>
          </a:prstGeom>
          <a:solidFill>
            <a:srgbClr val="F7F7F4"/>
          </a:solidFill>
          <a:ln w="19050">
            <a:solidFill>
              <a:srgbClr val="17181A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10020300" y="4015810"/>
            <a:ext cx="21717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 月 17 日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10020300" y="4272985"/>
            <a:ext cx="21717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欧盟盯上插混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10020300" y="4549210"/>
            <a:ext cx="21717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报道称要中国限制混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10020300" y="4758760"/>
            <a:ext cx="21717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动销量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762000" y="5486400"/>
            <a:ext cx="10668000" cy="609600"/>
          </a:xfrm>
          <a:prstGeom prst="rect">
            <a:avLst/>
          </a:prstGeom>
          <a:solidFill>
            <a:srgbClr val="F0F0EC"/>
          </a:solidFill>
          <a:ln/>
        </p:spPr>
      </p:sp>
      <p:sp>
        <p:nvSpPr>
          <p:cNvPr id="49" name="Text 47"/>
          <p:cNvSpPr/>
          <p:nvPr/>
        </p:nvSpPr>
        <p:spPr>
          <a:xfrm>
            <a:off x="990600" y="5684131"/>
            <a:ext cx="11201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对我们的意思：国内每档促销要算清成本、留好依据，出口价格不能靠频繁大幅调价冲量。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762000" y="6215362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来源：市场监管总局、工信部等四部门、商务部等三部门、世贸组织公告，Vrum、金融时报报道（2026 年 3–9 月）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4"/>
          </a:solidFill>
          <a:ln/>
        </p:spPr>
      </p:sp>
      <p:sp>
        <p:nvSpPr>
          <p:cNvPr id="3" name="Shape 1"/>
          <p:cNvSpPr/>
          <p:nvPr/>
        </p:nvSpPr>
        <p:spPr>
          <a:xfrm>
            <a:off x="11029950" y="552450"/>
            <a:ext cx="133350" cy="13335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4" name="Shape 2"/>
          <p:cNvSpPr/>
          <p:nvPr/>
        </p:nvSpPr>
        <p:spPr>
          <a:xfrm>
            <a:off x="11210925" y="590550"/>
            <a:ext cx="95250" cy="9525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5" name="Shape 3"/>
          <p:cNvSpPr/>
          <p:nvPr/>
        </p:nvSpPr>
        <p:spPr>
          <a:xfrm>
            <a:off x="11353800" y="619125"/>
            <a:ext cx="66675" cy="66675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6" name="Text 4"/>
          <p:cNvSpPr/>
          <p:nvPr/>
        </p:nvSpPr>
        <p:spPr>
          <a:xfrm>
            <a:off x="762000" y="964793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目标按实际走势定，预算押在补贴窗口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62000" y="1552575"/>
            <a:ext cx="10668000" cy="9525"/>
          </a:xfrm>
          <a:prstGeom prst="rect">
            <a:avLst/>
          </a:prstGeom>
          <a:solidFill>
            <a:srgbClr val="DEE0DB"/>
          </a:solidFill>
          <a:ln/>
        </p:spPr>
      </p:sp>
      <p:sp>
        <p:nvSpPr>
          <p:cNvPr id="8" name="Shape 6"/>
          <p:cNvSpPr/>
          <p:nvPr/>
        </p:nvSpPr>
        <p:spPr>
          <a:xfrm>
            <a:off x="762000" y="1543050"/>
            <a:ext cx="914400" cy="28575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9" name="Shape 7"/>
          <p:cNvSpPr/>
          <p:nvPr/>
        </p:nvSpPr>
        <p:spPr>
          <a:xfrm>
            <a:off x="6934200" y="1866900"/>
            <a:ext cx="4495800" cy="390525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0" name="Shape 8"/>
          <p:cNvSpPr/>
          <p:nvPr/>
        </p:nvSpPr>
        <p:spPr>
          <a:xfrm>
            <a:off x="6934200" y="1866900"/>
            <a:ext cx="4495800" cy="57150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11" name="Text 9"/>
          <p:cNvSpPr/>
          <p:nvPr/>
        </p:nvSpPr>
        <p:spPr>
          <a:xfrm>
            <a:off x="2476500" y="2045581"/>
            <a:ext cx="9715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按年中判断冲量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200900" y="2045581"/>
            <a:ext cx="49911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按实际走势调整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62000" y="2438400"/>
            <a:ext cx="10668000" cy="0"/>
          </a:xfrm>
          <a:prstGeom prst="line">
            <a:avLst/>
          </a:prstGeom>
          <a:noFill/>
          <a:ln w="9525">
            <a:solidFill>
              <a:srgbClr val="17181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62000" y="2682671"/>
            <a:ext cx="11430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国内目标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476500" y="2664706"/>
            <a:ext cx="9715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四季度比三季度多卖 65%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200900" y="2664706"/>
            <a:ext cx="49911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按三季度同比约降两成重定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762000" y="3105150"/>
            <a:ext cx="106680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62000" y="3349421"/>
            <a:ext cx="11430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促销方式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2476500" y="3331456"/>
            <a:ext cx="9715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跟进直降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7200900" y="3331456"/>
            <a:ext cx="49911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限时金融和保险权益，逐档过合规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762000" y="3771900"/>
            <a:ext cx="106680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62000" y="4016171"/>
            <a:ext cx="11430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补贴窗口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2476500" y="3998206"/>
            <a:ext cx="9715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客户自己申请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7200900" y="3998206"/>
            <a:ext cx="49911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10–11 月门店帮客户用足补贴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762000" y="4438650"/>
            <a:ext cx="106680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62000" y="4682921"/>
            <a:ext cx="11430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出口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2476500" y="4664956"/>
            <a:ext cx="9715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按原计划铺量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7200900" y="4664956"/>
            <a:ext cx="49911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巴西、墨西哥按新税率重算价格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762000" y="5105400"/>
            <a:ext cx="106680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62000" y="5349671"/>
            <a:ext cx="11430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代价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2476500" y="5331706"/>
            <a:ext cx="9715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5C60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欠目标，库存和降价压力压到年底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7200900" y="5331706"/>
            <a:ext cx="49911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718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全年目标要下调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762000" y="5772150"/>
            <a:ext cx="10668000" cy="0"/>
          </a:xfrm>
          <a:prstGeom prst="line">
            <a:avLst/>
          </a:prstGeom>
          <a:noFill/>
          <a:ln w="9525">
            <a:solidFill>
              <a:srgbClr val="DEE0DB"/>
            </a:solidFill>
            <a:prstDash val="solid"/>
          </a:ln>
        </p:spPr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2A0"/>
          </a:solidFill>
          <a:ln/>
        </p:spPr>
      </p:sp>
      <p:sp>
        <p:nvSpPr>
          <p:cNvPr id="3" name="Shape 1"/>
          <p:cNvSpPr/>
          <p:nvPr/>
        </p:nvSpPr>
        <p:spPr>
          <a:xfrm>
            <a:off x="10287000" y="914400"/>
            <a:ext cx="419100" cy="4191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10801350" y="1047750"/>
            <a:ext cx="285750" cy="28575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11182350" y="1143000"/>
            <a:ext cx="190500" cy="190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" name="Text 4"/>
          <p:cNvSpPr/>
          <p:nvPr/>
        </p:nvSpPr>
        <p:spPr>
          <a:xfrm>
            <a:off x="762000" y="939958"/>
            <a:ext cx="1143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C7D2E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需要管理层拍板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162800" y="3208020"/>
            <a:ext cx="2133600" cy="2857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762000" y="2620572"/>
            <a:ext cx="11430000" cy="640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四季度国内目标，按三季度实际走势重定</a:t>
            </a:r>
            <a:endParaRPr lang="en-US" sz="4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62000" y="3848100"/>
            <a:ext cx="10668000" cy="9525"/>
          </a:xfrm>
          <a:prstGeom prst="rect">
            <a:avLst/>
          </a:prstGeom>
          <a:solidFill>
            <a:srgbClr val="FFFFFF">
              <a:alpha val="40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762000" y="4150606"/>
            <a:ext cx="11430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B3C2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62000" y="4504477"/>
            <a:ext cx="114300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促销预算前移到 10–11 月补贴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62000" y="4828327"/>
            <a:ext cx="114300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窗口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343400" y="4150606"/>
            <a:ext cx="78486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B3C2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343400" y="4504477"/>
            <a:ext cx="78486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促销改为限时金融和保险权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343400" y="4828327"/>
            <a:ext cx="78486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益，逐档过合规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924800" y="4150606"/>
            <a:ext cx="42672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B3C2E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924800" y="4504477"/>
            <a:ext cx="42672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巴西、墨西哥出口按新税率重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7924800" y="4828327"/>
            <a:ext cx="42672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算价格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1980-01-01T00:00:00Z</dcterms:created>
  <dcterms:modified xsi:type="dcterms:W3CDTF">1980-01-01T00:00:00Z</dcterms:modified>
</cp:coreProperties>
</file>